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66" r:id="rId3"/>
    <p:sldId id="291" r:id="rId4"/>
    <p:sldId id="313" r:id="rId5"/>
    <p:sldId id="293" r:id="rId6"/>
    <p:sldId id="321" r:id="rId7"/>
    <p:sldId id="270" r:id="rId8"/>
    <p:sldId id="301" r:id="rId9"/>
    <p:sldId id="286" r:id="rId10"/>
    <p:sldId id="323" r:id="rId11"/>
    <p:sldId id="288" r:id="rId12"/>
    <p:sldId id="289" r:id="rId13"/>
    <p:sldId id="283" r:id="rId14"/>
    <p:sldId id="294" r:id="rId15"/>
    <p:sldId id="322" r:id="rId16"/>
    <p:sldId id="295" r:id="rId17"/>
    <p:sldId id="296" r:id="rId18"/>
    <p:sldId id="318" r:id="rId19"/>
    <p:sldId id="330" r:id="rId20"/>
    <p:sldId id="309" r:id="rId21"/>
    <p:sldId id="314" r:id="rId22"/>
    <p:sldId id="298" r:id="rId23"/>
    <p:sldId id="324" r:id="rId24"/>
    <p:sldId id="299" r:id="rId25"/>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99CCFF"/>
    <a:srgbClr val="FFCC99"/>
    <a:srgbClr val="04B1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39" autoAdjust="0"/>
    <p:restoredTop sz="88686" autoAdjust="0"/>
  </p:normalViewPr>
  <p:slideViewPr>
    <p:cSldViewPr>
      <p:cViewPr varScale="1">
        <p:scale>
          <a:sx n="65" d="100"/>
          <a:sy n="65" d="100"/>
        </p:scale>
        <p:origin x="1494" y="78"/>
      </p:cViewPr>
      <p:guideLst>
        <p:guide orient="horz" pos="2160"/>
        <p:guide pos="2880"/>
      </p:guideLst>
    </p:cSldViewPr>
  </p:slideViewPr>
  <p:outlineViewPr>
    <p:cViewPr>
      <p:scale>
        <a:sx n="33" d="100"/>
        <a:sy n="33" d="100"/>
      </p:scale>
      <p:origin x="0" y="-9408"/>
    </p:cViewPr>
  </p:outlineViewPr>
  <p:notesTextViewPr>
    <p:cViewPr>
      <p:scale>
        <a:sx n="100" d="100"/>
        <a:sy n="100" d="100"/>
      </p:scale>
      <p:origin x="0" y="0"/>
    </p:cViewPr>
  </p:notesTextViewPr>
  <p:sorterViewPr>
    <p:cViewPr>
      <p:scale>
        <a:sx n="100" d="100"/>
        <a:sy n="100" d="100"/>
      </p:scale>
      <p:origin x="0" y="-1902"/>
    </p:cViewPr>
  </p:sorterViewPr>
  <p:notesViewPr>
    <p:cSldViewPr>
      <p:cViewPr varScale="1">
        <p:scale>
          <a:sx n="57" d="100"/>
          <a:sy n="57" d="100"/>
        </p:scale>
        <p:origin x="-1836" y="-78"/>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F90D88CB-6B5E-4081-BF45-EB0A83CFF024}" type="datetimeFigureOut">
              <a:rPr kumimoji="1" lang="ja-JP" altLang="en-US" smtClean="0"/>
              <a:pPr/>
              <a:t>2014/2/28</a:t>
            </a:fld>
            <a:endParaRPr kumimoji="1" lang="ja-JP" altLang="en-US"/>
          </a:p>
        </p:txBody>
      </p:sp>
      <p:sp>
        <p:nvSpPr>
          <p:cNvPr id="4" name="フッター プレースホルダ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044DD451-C86B-47B5-893A-FA63BF4B801D}" type="slidenum">
              <a:rPr kumimoji="1" lang="ja-JP" altLang="en-US" smtClean="0"/>
              <a:pPr/>
              <a:t>‹#›</a:t>
            </a:fld>
            <a:endParaRPr kumimoji="1" lang="ja-JP" altLang="en-US"/>
          </a:p>
        </p:txBody>
      </p:sp>
    </p:spTree>
    <p:extLst>
      <p:ext uri="{BB962C8B-B14F-4D97-AF65-F5344CB8AC3E}">
        <p14:creationId xmlns:p14="http://schemas.microsoft.com/office/powerpoint/2010/main" val="8433313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E2B82C4E-AD58-49D0-AEC7-D72ACC53728A}" type="datetimeFigureOut">
              <a:rPr kumimoji="1" lang="ja-JP" altLang="en-US" smtClean="0"/>
              <a:pPr/>
              <a:t>2014/2/28</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EC64A2AC-3094-4D93-B2BF-789EEE88C157}" type="slidenum">
              <a:rPr kumimoji="1" lang="ja-JP" altLang="en-US" smtClean="0"/>
              <a:pPr/>
              <a:t>‹#›</a:t>
            </a:fld>
            <a:endParaRPr kumimoji="1" lang="ja-JP" altLang="en-US"/>
          </a:p>
        </p:txBody>
      </p:sp>
    </p:spTree>
    <p:extLst>
      <p:ext uri="{BB962C8B-B14F-4D97-AF65-F5344CB8AC3E}">
        <p14:creationId xmlns:p14="http://schemas.microsoft.com/office/powerpoint/2010/main" val="29015506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C64A2AC-3094-4D93-B2BF-789EEE88C157}" type="slidenum">
              <a:rPr kumimoji="1" lang="ja-JP" altLang="en-US" smtClean="0"/>
              <a:pPr/>
              <a:t>3</a:t>
            </a:fld>
            <a:endParaRPr kumimoji="1" lang="ja-JP" altLang="en-US"/>
          </a:p>
        </p:txBody>
      </p:sp>
    </p:spTree>
    <p:extLst>
      <p:ext uri="{BB962C8B-B14F-4D97-AF65-F5344CB8AC3E}">
        <p14:creationId xmlns:p14="http://schemas.microsoft.com/office/powerpoint/2010/main" val="18398489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EC64A2AC-3094-4D93-B2BF-789EEE88C157}" type="slidenum">
              <a:rPr kumimoji="1" lang="ja-JP" altLang="en-US" smtClean="0"/>
              <a:pPr/>
              <a:t>4</a:t>
            </a:fld>
            <a:endParaRPr kumimoji="1" lang="ja-JP" altLang="en-US"/>
          </a:p>
        </p:txBody>
      </p:sp>
    </p:spTree>
    <p:extLst>
      <p:ext uri="{BB962C8B-B14F-4D97-AF65-F5344CB8AC3E}">
        <p14:creationId xmlns:p14="http://schemas.microsoft.com/office/powerpoint/2010/main" val="3518899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C64A2AC-3094-4D93-B2BF-789EEE88C157}" type="slidenum">
              <a:rPr kumimoji="1" lang="ja-JP" altLang="en-US" smtClean="0"/>
              <a:pPr/>
              <a:t>8</a:t>
            </a:fld>
            <a:endParaRPr kumimoji="1" lang="ja-JP" altLang="en-US"/>
          </a:p>
        </p:txBody>
      </p:sp>
    </p:spTree>
    <p:extLst>
      <p:ext uri="{BB962C8B-B14F-4D97-AF65-F5344CB8AC3E}">
        <p14:creationId xmlns:p14="http://schemas.microsoft.com/office/powerpoint/2010/main" val="27245257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C64A2AC-3094-4D93-B2BF-789EEE88C157}" type="slidenum">
              <a:rPr kumimoji="1" lang="ja-JP" altLang="en-US" smtClean="0"/>
              <a:pPr/>
              <a:t>9</a:t>
            </a:fld>
            <a:endParaRPr kumimoji="1" lang="ja-JP" altLang="en-US"/>
          </a:p>
        </p:txBody>
      </p:sp>
    </p:spTree>
    <p:extLst>
      <p:ext uri="{BB962C8B-B14F-4D97-AF65-F5344CB8AC3E}">
        <p14:creationId xmlns:p14="http://schemas.microsoft.com/office/powerpoint/2010/main" val="41291095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C64A2AC-3094-4D93-B2BF-789EEE88C157}" type="slidenum">
              <a:rPr kumimoji="1" lang="ja-JP" altLang="en-US" smtClean="0"/>
              <a:pPr/>
              <a:t>10</a:t>
            </a:fld>
            <a:endParaRPr kumimoji="1" lang="ja-JP" altLang="en-US"/>
          </a:p>
        </p:txBody>
      </p:sp>
    </p:spTree>
    <p:extLst>
      <p:ext uri="{BB962C8B-B14F-4D97-AF65-F5344CB8AC3E}">
        <p14:creationId xmlns:p14="http://schemas.microsoft.com/office/powerpoint/2010/main" val="1841366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C64A2AC-3094-4D93-B2BF-789EEE88C157}" type="slidenum">
              <a:rPr kumimoji="1" lang="ja-JP" altLang="en-US" smtClean="0"/>
              <a:pPr/>
              <a:t>18</a:t>
            </a:fld>
            <a:endParaRPr kumimoji="1" lang="ja-JP" altLang="en-US"/>
          </a:p>
        </p:txBody>
      </p:sp>
    </p:spTree>
    <p:extLst>
      <p:ext uri="{BB962C8B-B14F-4D97-AF65-F5344CB8AC3E}">
        <p14:creationId xmlns:p14="http://schemas.microsoft.com/office/powerpoint/2010/main" val="2576820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C64A2AC-3094-4D93-B2BF-789EEE88C157}" type="slidenum">
              <a:rPr kumimoji="1" lang="ja-JP" altLang="en-US" smtClean="0"/>
              <a:pPr/>
              <a:t>21</a:t>
            </a:fld>
            <a:endParaRPr kumimoji="1" lang="ja-JP" altLang="en-US"/>
          </a:p>
        </p:txBody>
      </p:sp>
    </p:spTree>
    <p:extLst>
      <p:ext uri="{BB962C8B-B14F-4D97-AF65-F5344CB8AC3E}">
        <p14:creationId xmlns:p14="http://schemas.microsoft.com/office/powerpoint/2010/main" val="10498305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C64A2AC-3094-4D93-B2BF-789EEE88C157}" type="slidenum">
              <a:rPr kumimoji="1" lang="ja-JP" altLang="en-US" smtClean="0"/>
              <a:pPr/>
              <a:t>22</a:t>
            </a:fld>
            <a:endParaRPr kumimoji="1" lang="ja-JP" altLang="en-US"/>
          </a:p>
        </p:txBody>
      </p:sp>
    </p:spTree>
    <p:extLst>
      <p:ext uri="{BB962C8B-B14F-4D97-AF65-F5344CB8AC3E}">
        <p14:creationId xmlns:p14="http://schemas.microsoft.com/office/powerpoint/2010/main" val="7880978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C64A2AC-3094-4D93-B2BF-789EEE88C157}" type="slidenum">
              <a:rPr kumimoji="1" lang="ja-JP" altLang="en-US" smtClean="0"/>
              <a:pPr/>
              <a:t>23</a:t>
            </a:fld>
            <a:endParaRPr kumimoji="1" lang="ja-JP" altLang="en-US"/>
          </a:p>
        </p:txBody>
      </p:sp>
    </p:spTree>
    <p:extLst>
      <p:ext uri="{BB962C8B-B14F-4D97-AF65-F5344CB8AC3E}">
        <p14:creationId xmlns:p14="http://schemas.microsoft.com/office/powerpoint/2010/main" val="23564594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E0BBF45D-7CAC-4ED5-91F1-D071A86AD9B2}" type="datetime1">
              <a:rPr kumimoji="1" lang="ja-JP" altLang="en-US" smtClean="0"/>
              <a:pPr/>
              <a:t>2014/2/28</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6B372100-8A3D-4F15-A90F-A69097BA2441}" type="slidenum">
              <a:rPr lang="ja-JP" altLang="en-US" smtClean="0"/>
              <a:pPr/>
              <a:t>‹#›</a:t>
            </a:fld>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720454D6-7198-452A-9218-B50ECE61937D}" type="datetime1">
              <a:rPr kumimoji="1" lang="ja-JP" altLang="en-US" smtClean="0"/>
              <a:pPr/>
              <a:t>2014/2/28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6B372100-8A3D-4F15-A90F-A69097BA2441}"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3DF1E4C2-0C08-4D9D-BB9E-4C1A1E352979}" type="datetime1">
              <a:rPr kumimoji="1" lang="ja-JP" altLang="en-US" smtClean="0"/>
              <a:pPr/>
              <a:t>2014/2/28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6B372100-8A3D-4F15-A90F-A69097BA2441}"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56B7AEA2-9193-4AA4-BCDD-4D6C602B7398}" type="datetime1">
              <a:rPr kumimoji="1" lang="ja-JP" altLang="en-US" smtClean="0"/>
              <a:pPr/>
              <a:t>2014/2/28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6B372100-8A3D-4F15-A90F-A69097BA2441}"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fld id="{E496FE89-B6F8-43F2-8895-0B147E9FEDEC}" type="datetime1">
              <a:rPr kumimoji="1" lang="ja-JP" altLang="en-US" smtClean="0"/>
              <a:pPr/>
              <a:t>2014/2/28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6B372100-8A3D-4F15-A90F-A69097BA2441}"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BDB8A5E1-FE69-4529-8289-29CA7585059B}" type="datetime1">
              <a:rPr kumimoji="1" lang="ja-JP" altLang="en-US" smtClean="0"/>
              <a:pPr/>
              <a:t>2014/2/28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6B372100-8A3D-4F15-A90F-A69097BA2441}"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C7C3DBD6-EDE1-497E-98F9-67B5FA531E24}" type="datetime1">
              <a:rPr kumimoji="1" lang="ja-JP" altLang="en-US" smtClean="0"/>
              <a:pPr/>
              <a:t>2014/2/28</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6B372100-8A3D-4F15-A90F-A69097BA2441}"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1BEB756B-8067-413D-A4AF-3D0E50ECA329}" type="datetime1">
              <a:rPr kumimoji="1" lang="ja-JP" altLang="en-US" smtClean="0"/>
              <a:pPr/>
              <a:t>2014/2/28</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6B372100-8A3D-4F15-A90F-A69097BA2441}"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89D1946A-330D-401A-BF61-1B9465AD8A61}" type="datetime1">
              <a:rPr kumimoji="1" lang="ja-JP" altLang="en-US" smtClean="0"/>
              <a:pPr/>
              <a:t>2014/2/28</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6B372100-8A3D-4F15-A90F-A69097BA2441}"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fld id="{CE1CBFE8-EC05-4CED-9BE3-B924F830B6E3}" type="datetime1">
              <a:rPr kumimoji="1" lang="ja-JP" altLang="en-US" smtClean="0"/>
              <a:pPr/>
              <a:t>2014/2/28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6B372100-8A3D-4F15-A90F-A69097BA2441}"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fld id="{877A9B52-6BC3-4828-A6AD-E2240CF359F5}" type="datetime1">
              <a:rPr kumimoji="1" lang="ja-JP" altLang="en-US" smtClean="0"/>
              <a:pPr/>
              <a:t>2014/2/28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6B372100-8A3D-4F15-A90F-A69097BA2441}"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C3069457-432C-461F-8F51-9A8B43070D4B}" type="datetime1">
              <a:rPr kumimoji="1" lang="ja-JP" altLang="en-US" smtClean="0"/>
              <a:pPr/>
              <a:t>2014/2/28</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B372100-8A3D-4F15-A90F-A69097BA2441}" type="slidenum">
              <a:rPr lang="ja-JP" altLang="en-US" smtClean="0"/>
              <a:pPr/>
              <a:t>‹#›</a:t>
            </a:fld>
            <a:endParaRPr lang="ja-JP" altLang="en-US" dirty="0"/>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ja-JP" altLang="en-US" dirty="0"/>
              <a:t>再利用が存在するリポジトリ間におけるファイルの起源検出</a:t>
            </a:r>
            <a:endParaRPr kumimoji="1" lang="ja-JP" altLang="en-US" dirty="0"/>
          </a:p>
        </p:txBody>
      </p:sp>
      <p:sp>
        <p:nvSpPr>
          <p:cNvPr id="3" name="サブタイトル 2"/>
          <p:cNvSpPr>
            <a:spLocks noGrp="1"/>
          </p:cNvSpPr>
          <p:nvPr>
            <p:ph type="subTitle" idx="1"/>
          </p:nvPr>
        </p:nvSpPr>
        <p:spPr/>
        <p:txBody>
          <a:bodyPr/>
          <a:lstStyle/>
          <a:p>
            <a:r>
              <a:rPr lang="ja-JP" altLang="en-US" dirty="0" smtClean="0"/>
              <a:t>井上研究室</a:t>
            </a:r>
            <a:endParaRPr lang="en-US" altLang="ja-JP" dirty="0" smtClean="0"/>
          </a:p>
          <a:p>
            <a:r>
              <a:rPr kumimoji="1" lang="ja-JP" altLang="en-US" dirty="0" smtClean="0"/>
              <a:t>川満直弘</a:t>
            </a:r>
            <a:endParaRPr kumimoji="1" lang="ja-JP" altLang="en-US" dirty="0"/>
          </a:p>
        </p:txBody>
      </p:sp>
      <p:sp>
        <p:nvSpPr>
          <p:cNvPr id="4" name="スライド番号プレースホルダ 3"/>
          <p:cNvSpPr>
            <a:spLocks noGrp="1"/>
          </p:cNvSpPr>
          <p:nvPr>
            <p:ph type="sldNum" sz="quarter" idx="4"/>
          </p:nvPr>
        </p:nvSpPr>
        <p:spPr/>
        <p:txBody>
          <a:bodyPr/>
          <a:lstStyle/>
          <a:p>
            <a:fld id="{6B372100-8A3D-4F15-A90F-A69097BA2441}" type="slidenum">
              <a:rPr kumimoji="1" lang="ja-JP" altLang="en-US" smtClean="0"/>
              <a:pPr/>
              <a:t>1</a:t>
            </a:fld>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a:spLocks/>
          </p:cNvSpPr>
          <p:nvPr/>
        </p:nvSpPr>
        <p:spPr>
          <a:xfrm>
            <a:off x="1308236" y="5602799"/>
            <a:ext cx="6856645" cy="8535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a:bodyPr>
          <a:lstStyle/>
          <a:p>
            <a:r>
              <a:rPr kumimoji="1" lang="en-US" altLang="ja-JP" dirty="0" smtClean="0"/>
              <a:t>B) </a:t>
            </a:r>
            <a:r>
              <a:rPr kumimoji="1" lang="ja-JP" altLang="en-US" dirty="0" smtClean="0"/>
              <a:t>再利用方向の推定</a:t>
            </a:r>
            <a:endParaRPr kumimoji="1" lang="ja-JP" altLang="en-US" dirty="0"/>
          </a:p>
        </p:txBody>
      </p:sp>
      <p:sp>
        <p:nvSpPr>
          <p:cNvPr id="108" name="コンテンツ プレースホルダー 2"/>
          <p:cNvSpPr>
            <a:spLocks noGrp="1"/>
          </p:cNvSpPr>
          <p:nvPr>
            <p:ph idx="1"/>
          </p:nvPr>
        </p:nvSpPr>
        <p:spPr>
          <a:xfrm>
            <a:off x="457200" y="1600200"/>
            <a:ext cx="8229600" cy="2476872"/>
          </a:xfrm>
        </p:spPr>
        <p:txBody>
          <a:bodyPr>
            <a:normAutofit/>
          </a:bodyPr>
          <a:lstStyle/>
          <a:p>
            <a:pPr marL="514350" indent="-514350">
              <a:buFont typeface="+mj-lt"/>
              <a:buAutoNum type="arabicPeriod" startAt="2"/>
            </a:pPr>
            <a:r>
              <a:rPr lang="ja-JP" altLang="en-US" dirty="0" smtClean="0"/>
              <a:t>類似度の高いリビジョンの組を残す</a:t>
            </a:r>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10</a:t>
            </a:fld>
            <a:endParaRPr kumimoji="1" lang="ja-JP" altLang="en-US"/>
          </a:p>
        </p:txBody>
      </p:sp>
      <p:sp>
        <p:nvSpPr>
          <p:cNvPr id="22" name="メモ 21"/>
          <p:cNvSpPr>
            <a:spLocks/>
          </p:cNvSpPr>
          <p:nvPr/>
        </p:nvSpPr>
        <p:spPr>
          <a:xfrm rot="10800000" flipH="1">
            <a:off x="4263653"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3" name="メモ 22"/>
          <p:cNvSpPr>
            <a:spLocks/>
          </p:cNvSpPr>
          <p:nvPr/>
        </p:nvSpPr>
        <p:spPr>
          <a:xfrm rot="10800000" flipH="1">
            <a:off x="5600640"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24" name="直線矢印コネクタ 23"/>
          <p:cNvCxnSpPr>
            <a:cxnSpLocks/>
            <a:stCxn id="22" idx="3"/>
            <a:endCxn id="23" idx="1"/>
          </p:cNvCxnSpPr>
          <p:nvPr/>
        </p:nvCxnSpPr>
        <p:spPr>
          <a:xfrm>
            <a:off x="4736930" y="4497942"/>
            <a:ext cx="86371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メモ 25"/>
          <p:cNvSpPr>
            <a:spLocks/>
          </p:cNvSpPr>
          <p:nvPr/>
        </p:nvSpPr>
        <p:spPr>
          <a:xfrm rot="10800000" flipH="1">
            <a:off x="4953171" y="5703123"/>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メモ 26"/>
          <p:cNvSpPr>
            <a:spLocks/>
          </p:cNvSpPr>
          <p:nvPr/>
        </p:nvSpPr>
        <p:spPr>
          <a:xfrm rot="10800000" flipH="1">
            <a:off x="6246338" y="5703123"/>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28" name="直線矢印コネクタ 27"/>
          <p:cNvCxnSpPr>
            <a:cxnSpLocks/>
            <a:stCxn id="26" idx="3"/>
            <a:endCxn id="27" idx="1"/>
          </p:cNvCxnSpPr>
          <p:nvPr/>
        </p:nvCxnSpPr>
        <p:spPr>
          <a:xfrm>
            <a:off x="5426448" y="6018641"/>
            <a:ext cx="81989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正方形/長方形 34"/>
          <p:cNvSpPr>
            <a:spLocks/>
          </p:cNvSpPr>
          <p:nvPr/>
        </p:nvSpPr>
        <p:spPr>
          <a:xfrm>
            <a:off x="1315754" y="4035185"/>
            <a:ext cx="6856645" cy="8652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メモ 47"/>
          <p:cNvSpPr>
            <a:spLocks/>
          </p:cNvSpPr>
          <p:nvPr/>
        </p:nvSpPr>
        <p:spPr>
          <a:xfrm rot="10800000" flipH="1">
            <a:off x="6878289"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9" name="メモ 48"/>
          <p:cNvSpPr>
            <a:spLocks/>
          </p:cNvSpPr>
          <p:nvPr/>
        </p:nvSpPr>
        <p:spPr>
          <a:xfrm rot="10800000" flipH="1">
            <a:off x="7382697" y="5703123"/>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52" name="直線矢印コネクタ 51"/>
          <p:cNvCxnSpPr>
            <a:cxnSpLocks/>
            <a:stCxn id="23" idx="3"/>
            <a:endCxn id="48" idx="1"/>
          </p:cNvCxnSpPr>
          <p:nvPr/>
        </p:nvCxnSpPr>
        <p:spPr>
          <a:xfrm>
            <a:off x="6073917" y="4497942"/>
            <a:ext cx="80437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a:cxnSpLocks/>
            <a:stCxn id="27" idx="3"/>
            <a:endCxn id="49" idx="1"/>
          </p:cNvCxnSpPr>
          <p:nvPr/>
        </p:nvCxnSpPr>
        <p:spPr>
          <a:xfrm>
            <a:off x="6719615" y="6018641"/>
            <a:ext cx="66308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メモ 60"/>
          <p:cNvSpPr>
            <a:spLocks/>
          </p:cNvSpPr>
          <p:nvPr/>
        </p:nvSpPr>
        <p:spPr>
          <a:xfrm rot="10800000" flipH="1">
            <a:off x="2914035"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68" name="直線矢印コネクタ 67"/>
          <p:cNvCxnSpPr>
            <a:cxnSpLocks/>
            <a:stCxn id="61" idx="3"/>
            <a:endCxn id="22" idx="1"/>
          </p:cNvCxnSpPr>
          <p:nvPr/>
        </p:nvCxnSpPr>
        <p:spPr>
          <a:xfrm>
            <a:off x="3387312" y="4497942"/>
            <a:ext cx="876341"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8" name="テキスト ボックス 117"/>
          <p:cNvSpPr txBox="1"/>
          <p:nvPr/>
        </p:nvSpPr>
        <p:spPr>
          <a:xfrm>
            <a:off x="251520" y="4941168"/>
            <a:ext cx="1763688" cy="646331"/>
          </a:xfrm>
          <a:prstGeom prst="rect">
            <a:avLst/>
          </a:prstGeom>
          <a:noFill/>
        </p:spPr>
        <p:txBody>
          <a:bodyPr wrap="square" rtlCol="0">
            <a:spAutoFit/>
          </a:bodyPr>
          <a:lstStyle/>
          <a:p>
            <a:r>
              <a:rPr kumimoji="1" lang="ja-JP" altLang="en-US" dirty="0" smtClean="0"/>
              <a:t>青線</a:t>
            </a:r>
            <a:r>
              <a:rPr kumimoji="1" lang="en-US" altLang="ja-JP" dirty="0" smtClean="0"/>
              <a:t>:</a:t>
            </a:r>
            <a:r>
              <a:rPr kumimoji="1" lang="ja-JP" altLang="en-US" dirty="0" smtClean="0"/>
              <a:t>類似度低</a:t>
            </a:r>
            <a:r>
              <a:rPr lang="ja-JP" altLang="en-US" dirty="0" smtClean="0"/>
              <a:t>              </a:t>
            </a:r>
            <a:endParaRPr lang="en-US" altLang="ja-JP" dirty="0" smtClean="0"/>
          </a:p>
          <a:p>
            <a:r>
              <a:rPr kumimoji="1" lang="ja-JP" altLang="en-US" dirty="0" smtClean="0"/>
              <a:t>赤線</a:t>
            </a:r>
            <a:r>
              <a:rPr kumimoji="1" lang="en-US" altLang="ja-JP" dirty="0" smtClean="0"/>
              <a:t>:</a:t>
            </a:r>
            <a:r>
              <a:rPr kumimoji="1" lang="ja-JP" altLang="en-US" dirty="0" smtClean="0"/>
              <a:t>類似度高            </a:t>
            </a:r>
            <a:endParaRPr kumimoji="1" lang="ja-JP" altLang="en-US" dirty="0"/>
          </a:p>
        </p:txBody>
      </p:sp>
      <p:sp>
        <p:nvSpPr>
          <p:cNvPr id="120" name="テキスト ボックス 119"/>
          <p:cNvSpPr txBox="1"/>
          <p:nvPr/>
        </p:nvSpPr>
        <p:spPr>
          <a:xfrm>
            <a:off x="2914035" y="4365104"/>
            <a:ext cx="407484" cy="369332"/>
          </a:xfrm>
          <a:prstGeom prst="rect">
            <a:avLst/>
          </a:prstGeom>
          <a:noFill/>
        </p:spPr>
        <p:txBody>
          <a:bodyPr wrap="none" rtlCol="0">
            <a:spAutoFit/>
          </a:bodyPr>
          <a:lstStyle/>
          <a:p>
            <a:r>
              <a:rPr lang="en-US" altLang="ja-JP" dirty="0" smtClean="0"/>
              <a:t>F2</a:t>
            </a:r>
            <a:endParaRPr kumimoji="1" lang="ja-JP" altLang="en-US" dirty="0"/>
          </a:p>
        </p:txBody>
      </p:sp>
      <p:sp>
        <p:nvSpPr>
          <p:cNvPr id="121" name="テキスト ボックス 120"/>
          <p:cNvSpPr txBox="1"/>
          <p:nvPr/>
        </p:nvSpPr>
        <p:spPr>
          <a:xfrm>
            <a:off x="4263653" y="4365104"/>
            <a:ext cx="407484" cy="369332"/>
          </a:xfrm>
          <a:prstGeom prst="rect">
            <a:avLst/>
          </a:prstGeom>
          <a:noFill/>
        </p:spPr>
        <p:txBody>
          <a:bodyPr wrap="none" rtlCol="0">
            <a:spAutoFit/>
          </a:bodyPr>
          <a:lstStyle/>
          <a:p>
            <a:r>
              <a:rPr lang="en-US" altLang="ja-JP" dirty="0" smtClean="0"/>
              <a:t>F3</a:t>
            </a:r>
            <a:endParaRPr kumimoji="1" lang="ja-JP" altLang="en-US" dirty="0"/>
          </a:p>
        </p:txBody>
      </p:sp>
      <p:sp>
        <p:nvSpPr>
          <p:cNvPr id="122" name="テキスト ボックス 121"/>
          <p:cNvSpPr txBox="1"/>
          <p:nvPr/>
        </p:nvSpPr>
        <p:spPr>
          <a:xfrm>
            <a:off x="5600640" y="4365104"/>
            <a:ext cx="407484" cy="369332"/>
          </a:xfrm>
          <a:prstGeom prst="rect">
            <a:avLst/>
          </a:prstGeom>
          <a:noFill/>
        </p:spPr>
        <p:txBody>
          <a:bodyPr wrap="none" rtlCol="0">
            <a:spAutoFit/>
          </a:bodyPr>
          <a:lstStyle/>
          <a:p>
            <a:r>
              <a:rPr lang="en-US" altLang="ja-JP" dirty="0" smtClean="0"/>
              <a:t>F4</a:t>
            </a:r>
            <a:endParaRPr kumimoji="1" lang="ja-JP" altLang="en-US" dirty="0"/>
          </a:p>
        </p:txBody>
      </p:sp>
      <p:sp>
        <p:nvSpPr>
          <p:cNvPr id="123" name="テキスト ボックス 122"/>
          <p:cNvSpPr txBox="1"/>
          <p:nvPr/>
        </p:nvSpPr>
        <p:spPr>
          <a:xfrm>
            <a:off x="6878289" y="4365104"/>
            <a:ext cx="407484" cy="369332"/>
          </a:xfrm>
          <a:prstGeom prst="rect">
            <a:avLst/>
          </a:prstGeom>
          <a:noFill/>
        </p:spPr>
        <p:txBody>
          <a:bodyPr wrap="none" rtlCol="0">
            <a:spAutoFit/>
          </a:bodyPr>
          <a:lstStyle/>
          <a:p>
            <a:r>
              <a:rPr lang="en-US" altLang="ja-JP" dirty="0" smtClean="0"/>
              <a:t>F5</a:t>
            </a:r>
            <a:endParaRPr kumimoji="1" lang="ja-JP" altLang="en-US" dirty="0"/>
          </a:p>
        </p:txBody>
      </p:sp>
      <p:sp>
        <p:nvSpPr>
          <p:cNvPr id="124" name="テキスト ボックス 123"/>
          <p:cNvSpPr txBox="1"/>
          <p:nvPr/>
        </p:nvSpPr>
        <p:spPr>
          <a:xfrm>
            <a:off x="7380312" y="5877272"/>
            <a:ext cx="447558" cy="369332"/>
          </a:xfrm>
          <a:prstGeom prst="rect">
            <a:avLst/>
          </a:prstGeom>
          <a:noFill/>
        </p:spPr>
        <p:txBody>
          <a:bodyPr wrap="none" rtlCol="0">
            <a:spAutoFit/>
          </a:bodyPr>
          <a:lstStyle/>
          <a:p>
            <a:r>
              <a:rPr lang="en-US" altLang="ja-JP" dirty="0" smtClean="0"/>
              <a:t>G3</a:t>
            </a:r>
            <a:endParaRPr kumimoji="1" lang="ja-JP" altLang="en-US" dirty="0"/>
          </a:p>
        </p:txBody>
      </p:sp>
      <p:sp>
        <p:nvSpPr>
          <p:cNvPr id="125" name="テキスト ボックス 124"/>
          <p:cNvSpPr txBox="1"/>
          <p:nvPr/>
        </p:nvSpPr>
        <p:spPr>
          <a:xfrm>
            <a:off x="6243953" y="5877272"/>
            <a:ext cx="447558" cy="369332"/>
          </a:xfrm>
          <a:prstGeom prst="rect">
            <a:avLst/>
          </a:prstGeom>
          <a:noFill/>
        </p:spPr>
        <p:txBody>
          <a:bodyPr wrap="none" rtlCol="0">
            <a:spAutoFit/>
          </a:bodyPr>
          <a:lstStyle/>
          <a:p>
            <a:r>
              <a:rPr lang="en-US" altLang="ja-JP" dirty="0" smtClean="0"/>
              <a:t>G2</a:t>
            </a:r>
            <a:endParaRPr kumimoji="1" lang="ja-JP" altLang="en-US" dirty="0"/>
          </a:p>
        </p:txBody>
      </p:sp>
      <p:sp>
        <p:nvSpPr>
          <p:cNvPr id="126" name="テキスト ボックス 125"/>
          <p:cNvSpPr txBox="1"/>
          <p:nvPr/>
        </p:nvSpPr>
        <p:spPr>
          <a:xfrm>
            <a:off x="4950786" y="5877272"/>
            <a:ext cx="447558" cy="369332"/>
          </a:xfrm>
          <a:prstGeom prst="rect">
            <a:avLst/>
          </a:prstGeom>
          <a:noFill/>
        </p:spPr>
        <p:txBody>
          <a:bodyPr wrap="none" rtlCol="0">
            <a:spAutoFit/>
          </a:bodyPr>
          <a:lstStyle/>
          <a:p>
            <a:r>
              <a:rPr lang="en-US" altLang="ja-JP" dirty="0" smtClean="0"/>
              <a:t>G1</a:t>
            </a:r>
            <a:endParaRPr kumimoji="1" lang="ja-JP" altLang="en-US" dirty="0"/>
          </a:p>
        </p:txBody>
      </p:sp>
      <p:sp>
        <p:nvSpPr>
          <p:cNvPr id="66" name="メモ 65"/>
          <p:cNvSpPr>
            <a:spLocks/>
          </p:cNvSpPr>
          <p:nvPr/>
        </p:nvSpPr>
        <p:spPr>
          <a:xfrm rot="10800000" flipH="1">
            <a:off x="1541978"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67" name="直線矢印コネクタ 66"/>
          <p:cNvCxnSpPr>
            <a:cxnSpLocks/>
            <a:stCxn id="66" idx="3"/>
            <a:endCxn id="61" idx="1"/>
          </p:cNvCxnSpPr>
          <p:nvPr/>
        </p:nvCxnSpPr>
        <p:spPr>
          <a:xfrm>
            <a:off x="2015255" y="4497942"/>
            <a:ext cx="89878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9" name="テキスト ボックス 68"/>
          <p:cNvSpPr txBox="1"/>
          <p:nvPr/>
        </p:nvSpPr>
        <p:spPr>
          <a:xfrm>
            <a:off x="1511728" y="4365104"/>
            <a:ext cx="467984" cy="369332"/>
          </a:xfrm>
          <a:prstGeom prst="rect">
            <a:avLst/>
          </a:prstGeom>
          <a:noFill/>
        </p:spPr>
        <p:txBody>
          <a:bodyPr wrap="square" rtlCol="0">
            <a:spAutoFit/>
          </a:bodyPr>
          <a:lstStyle/>
          <a:p>
            <a:r>
              <a:rPr lang="en-US" altLang="ja-JP" dirty="0" smtClean="0"/>
              <a:t>F1</a:t>
            </a:r>
            <a:endParaRPr kumimoji="1" lang="ja-JP" altLang="en-US" dirty="0"/>
          </a:p>
        </p:txBody>
      </p:sp>
      <p:cxnSp>
        <p:nvCxnSpPr>
          <p:cNvPr id="97" name="直線コネクタ 96"/>
          <p:cNvCxnSpPr>
            <a:stCxn id="66" idx="0"/>
            <a:endCxn id="27" idx="2"/>
          </p:cNvCxnSpPr>
          <p:nvPr/>
        </p:nvCxnSpPr>
        <p:spPr>
          <a:xfrm>
            <a:off x="1778617" y="4813461"/>
            <a:ext cx="4704360"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a:stCxn id="66" idx="0"/>
            <a:endCxn id="49" idx="2"/>
          </p:cNvCxnSpPr>
          <p:nvPr/>
        </p:nvCxnSpPr>
        <p:spPr>
          <a:xfrm>
            <a:off x="1778617" y="4813461"/>
            <a:ext cx="5840719"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a:stCxn id="66" idx="0"/>
            <a:endCxn id="26" idx="2"/>
          </p:cNvCxnSpPr>
          <p:nvPr/>
        </p:nvCxnSpPr>
        <p:spPr>
          <a:xfrm>
            <a:off x="1778617" y="4813461"/>
            <a:ext cx="3411193"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4" name="直線コネクタ 73"/>
          <p:cNvCxnSpPr>
            <a:stCxn id="61" idx="0"/>
            <a:endCxn id="26" idx="2"/>
          </p:cNvCxnSpPr>
          <p:nvPr/>
        </p:nvCxnSpPr>
        <p:spPr>
          <a:xfrm>
            <a:off x="3150674" y="4813461"/>
            <a:ext cx="2039136"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直線コネクタ 74"/>
          <p:cNvCxnSpPr>
            <a:stCxn id="61" idx="0"/>
            <a:endCxn id="27" idx="2"/>
          </p:cNvCxnSpPr>
          <p:nvPr/>
        </p:nvCxnSpPr>
        <p:spPr>
          <a:xfrm>
            <a:off x="3150674" y="4813461"/>
            <a:ext cx="3332303"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6" name="直線コネクタ 75"/>
          <p:cNvCxnSpPr>
            <a:stCxn id="61" idx="0"/>
            <a:endCxn id="49" idx="2"/>
          </p:cNvCxnSpPr>
          <p:nvPr/>
        </p:nvCxnSpPr>
        <p:spPr>
          <a:xfrm>
            <a:off x="3150674" y="4813461"/>
            <a:ext cx="4468662"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7" name="直線コネクタ 76"/>
          <p:cNvCxnSpPr>
            <a:stCxn id="22" idx="0"/>
            <a:endCxn id="27" idx="2"/>
          </p:cNvCxnSpPr>
          <p:nvPr/>
        </p:nvCxnSpPr>
        <p:spPr>
          <a:xfrm>
            <a:off x="4500292" y="4813461"/>
            <a:ext cx="1982685"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a:stCxn id="22" idx="0"/>
            <a:endCxn id="26" idx="2"/>
          </p:cNvCxnSpPr>
          <p:nvPr/>
        </p:nvCxnSpPr>
        <p:spPr>
          <a:xfrm>
            <a:off x="4500292" y="4813461"/>
            <a:ext cx="689518"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a:stCxn id="22" idx="0"/>
            <a:endCxn id="49" idx="2"/>
          </p:cNvCxnSpPr>
          <p:nvPr/>
        </p:nvCxnSpPr>
        <p:spPr>
          <a:xfrm>
            <a:off x="4500292" y="4813461"/>
            <a:ext cx="3119044"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a:stCxn id="23" idx="0"/>
            <a:endCxn id="27" idx="2"/>
          </p:cNvCxnSpPr>
          <p:nvPr/>
        </p:nvCxnSpPr>
        <p:spPr>
          <a:xfrm>
            <a:off x="5837279" y="4813461"/>
            <a:ext cx="645698"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a:stCxn id="23" idx="0"/>
            <a:endCxn id="26" idx="2"/>
          </p:cNvCxnSpPr>
          <p:nvPr/>
        </p:nvCxnSpPr>
        <p:spPr>
          <a:xfrm flipH="1">
            <a:off x="5189810" y="4813461"/>
            <a:ext cx="647469"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a:stCxn id="23" idx="0"/>
            <a:endCxn id="49" idx="2"/>
          </p:cNvCxnSpPr>
          <p:nvPr/>
        </p:nvCxnSpPr>
        <p:spPr>
          <a:xfrm>
            <a:off x="5837279" y="4813461"/>
            <a:ext cx="1782057"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a:stCxn id="48" idx="0"/>
            <a:endCxn id="27" idx="2"/>
          </p:cNvCxnSpPr>
          <p:nvPr/>
        </p:nvCxnSpPr>
        <p:spPr>
          <a:xfrm flipH="1">
            <a:off x="6482977" y="4813461"/>
            <a:ext cx="631951"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a:stCxn id="48" idx="0"/>
            <a:endCxn id="26" idx="2"/>
          </p:cNvCxnSpPr>
          <p:nvPr/>
        </p:nvCxnSpPr>
        <p:spPr>
          <a:xfrm flipH="1">
            <a:off x="5189810" y="4813461"/>
            <a:ext cx="1925118"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a:stCxn id="48" idx="0"/>
            <a:endCxn id="49" idx="2"/>
          </p:cNvCxnSpPr>
          <p:nvPr/>
        </p:nvCxnSpPr>
        <p:spPr>
          <a:xfrm>
            <a:off x="7114928" y="4813461"/>
            <a:ext cx="504408"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86998" y="4149080"/>
            <a:ext cx="1210588" cy="400110"/>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F</a:t>
            </a:r>
          </a:p>
        </p:txBody>
      </p:sp>
      <p:sp>
        <p:nvSpPr>
          <p:cNvPr id="50" name="テキスト ボックス 49"/>
          <p:cNvSpPr txBox="1"/>
          <p:nvPr/>
        </p:nvSpPr>
        <p:spPr>
          <a:xfrm>
            <a:off x="66160" y="5661248"/>
            <a:ext cx="1252266" cy="400110"/>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G</a:t>
            </a:r>
          </a:p>
        </p:txBody>
      </p:sp>
    </p:spTree>
    <p:extLst>
      <p:ext uri="{BB962C8B-B14F-4D97-AF65-F5344CB8AC3E}">
        <p14:creationId xmlns:p14="http://schemas.microsoft.com/office/powerpoint/2010/main" val="17067153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a:spLocks/>
          </p:cNvSpPr>
          <p:nvPr/>
        </p:nvSpPr>
        <p:spPr>
          <a:xfrm>
            <a:off x="1308236" y="5602799"/>
            <a:ext cx="6856645" cy="8535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a:bodyPr>
          <a:lstStyle/>
          <a:p>
            <a:r>
              <a:rPr lang="en-US" altLang="ja-JP" dirty="0"/>
              <a:t>B) </a:t>
            </a:r>
            <a:r>
              <a:rPr lang="ja-JP" altLang="en-US" dirty="0"/>
              <a:t>再利用方向の推定</a:t>
            </a:r>
            <a:endParaRPr kumimoji="1" lang="ja-JP" altLang="en-US" dirty="0"/>
          </a:p>
        </p:txBody>
      </p:sp>
      <p:sp>
        <p:nvSpPr>
          <p:cNvPr id="3" name="コンテンツ プレースホルダー 2"/>
          <p:cNvSpPr>
            <a:spLocks noGrp="1"/>
          </p:cNvSpPr>
          <p:nvPr>
            <p:ph idx="1"/>
          </p:nvPr>
        </p:nvSpPr>
        <p:spPr>
          <a:xfrm>
            <a:off x="457200" y="1600200"/>
            <a:ext cx="8229600" cy="2476872"/>
          </a:xfrm>
        </p:spPr>
        <p:txBody>
          <a:bodyPr>
            <a:normAutofit/>
          </a:bodyPr>
          <a:lstStyle/>
          <a:p>
            <a:pPr marL="514350" indent="-514350">
              <a:buFont typeface="+mj-lt"/>
              <a:buAutoNum type="arabicPeriod" startAt="3"/>
            </a:pPr>
            <a:r>
              <a:rPr lang="ja-JP" altLang="en-US" dirty="0" smtClean="0"/>
              <a:t>ファイル</a:t>
            </a:r>
            <a:r>
              <a:rPr lang="en-US" altLang="ja-JP" dirty="0"/>
              <a:t>F</a:t>
            </a:r>
            <a:r>
              <a:rPr lang="ja-JP" altLang="en-US" dirty="0" err="1"/>
              <a:t>、</a:t>
            </a:r>
            <a:r>
              <a:rPr lang="en-US" altLang="ja-JP" dirty="0"/>
              <a:t>G</a:t>
            </a:r>
            <a:r>
              <a:rPr lang="ja-JP" altLang="en-US" dirty="0"/>
              <a:t>についてそれぞれ最も古いコミット時間のリビジョンを</a:t>
            </a:r>
            <a:r>
              <a:rPr lang="ja-JP" altLang="en-US" dirty="0" smtClean="0"/>
              <a:t>残す</a:t>
            </a:r>
            <a:endParaRPr lang="en-US" altLang="ja-JP" dirty="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11</a:t>
            </a:fld>
            <a:endParaRPr kumimoji="1" lang="ja-JP" altLang="en-US"/>
          </a:p>
        </p:txBody>
      </p:sp>
      <p:sp>
        <p:nvSpPr>
          <p:cNvPr id="22" name="メモ 21"/>
          <p:cNvSpPr>
            <a:spLocks/>
          </p:cNvSpPr>
          <p:nvPr/>
        </p:nvSpPr>
        <p:spPr>
          <a:xfrm rot="10800000" flipH="1">
            <a:off x="4263653"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3" name="メモ 22"/>
          <p:cNvSpPr>
            <a:spLocks/>
          </p:cNvSpPr>
          <p:nvPr/>
        </p:nvSpPr>
        <p:spPr>
          <a:xfrm rot="10800000" flipH="1">
            <a:off x="5600640"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24" name="直線矢印コネクタ 23"/>
          <p:cNvCxnSpPr>
            <a:cxnSpLocks/>
            <a:stCxn id="22" idx="3"/>
            <a:endCxn id="23" idx="1"/>
          </p:cNvCxnSpPr>
          <p:nvPr/>
        </p:nvCxnSpPr>
        <p:spPr>
          <a:xfrm>
            <a:off x="4736930" y="4497942"/>
            <a:ext cx="86371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メモ 25"/>
          <p:cNvSpPr>
            <a:spLocks/>
          </p:cNvSpPr>
          <p:nvPr/>
        </p:nvSpPr>
        <p:spPr>
          <a:xfrm rot="10800000" flipH="1">
            <a:off x="4953171" y="5703123"/>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メモ 26"/>
          <p:cNvSpPr>
            <a:spLocks/>
          </p:cNvSpPr>
          <p:nvPr/>
        </p:nvSpPr>
        <p:spPr>
          <a:xfrm rot="10800000" flipH="1">
            <a:off x="6246338" y="5703123"/>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28" name="直線矢印コネクタ 27"/>
          <p:cNvCxnSpPr>
            <a:cxnSpLocks/>
            <a:stCxn id="26" idx="3"/>
            <a:endCxn id="27" idx="1"/>
          </p:cNvCxnSpPr>
          <p:nvPr/>
        </p:nvCxnSpPr>
        <p:spPr>
          <a:xfrm>
            <a:off x="5426448" y="6018641"/>
            <a:ext cx="81989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正方形/長方形 34"/>
          <p:cNvSpPr>
            <a:spLocks/>
          </p:cNvSpPr>
          <p:nvPr/>
        </p:nvSpPr>
        <p:spPr>
          <a:xfrm>
            <a:off x="1315754" y="4035185"/>
            <a:ext cx="6856645" cy="8652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メモ 47"/>
          <p:cNvSpPr>
            <a:spLocks/>
          </p:cNvSpPr>
          <p:nvPr/>
        </p:nvSpPr>
        <p:spPr>
          <a:xfrm rot="10800000" flipH="1">
            <a:off x="6878289"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9" name="メモ 48"/>
          <p:cNvSpPr>
            <a:spLocks/>
          </p:cNvSpPr>
          <p:nvPr/>
        </p:nvSpPr>
        <p:spPr>
          <a:xfrm rot="10800000" flipH="1">
            <a:off x="7382697" y="5703123"/>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52" name="直線矢印コネクタ 51"/>
          <p:cNvCxnSpPr>
            <a:cxnSpLocks/>
            <a:stCxn id="23" idx="3"/>
            <a:endCxn id="48" idx="1"/>
          </p:cNvCxnSpPr>
          <p:nvPr/>
        </p:nvCxnSpPr>
        <p:spPr>
          <a:xfrm>
            <a:off x="6073917" y="4497942"/>
            <a:ext cx="80437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a:cxnSpLocks/>
            <a:stCxn id="27" idx="3"/>
            <a:endCxn id="49" idx="1"/>
          </p:cNvCxnSpPr>
          <p:nvPr/>
        </p:nvCxnSpPr>
        <p:spPr>
          <a:xfrm>
            <a:off x="6719615" y="6018641"/>
            <a:ext cx="66308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メモ 60"/>
          <p:cNvSpPr>
            <a:spLocks/>
          </p:cNvSpPr>
          <p:nvPr/>
        </p:nvSpPr>
        <p:spPr>
          <a:xfrm rot="10800000" flipH="1">
            <a:off x="2914035"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68" name="直線矢印コネクタ 67"/>
          <p:cNvCxnSpPr>
            <a:cxnSpLocks/>
            <a:stCxn id="61" idx="3"/>
            <a:endCxn id="22" idx="1"/>
          </p:cNvCxnSpPr>
          <p:nvPr/>
        </p:nvCxnSpPr>
        <p:spPr>
          <a:xfrm>
            <a:off x="3387312" y="4497942"/>
            <a:ext cx="876341"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8" name="テキスト ボックス 117"/>
          <p:cNvSpPr txBox="1"/>
          <p:nvPr/>
        </p:nvSpPr>
        <p:spPr>
          <a:xfrm>
            <a:off x="251520" y="4941168"/>
            <a:ext cx="1763688" cy="646331"/>
          </a:xfrm>
          <a:prstGeom prst="rect">
            <a:avLst/>
          </a:prstGeom>
          <a:noFill/>
        </p:spPr>
        <p:txBody>
          <a:bodyPr wrap="square" rtlCol="0">
            <a:spAutoFit/>
          </a:bodyPr>
          <a:lstStyle/>
          <a:p>
            <a:r>
              <a:rPr kumimoji="1" lang="ja-JP" altLang="en-US" dirty="0" smtClean="0"/>
              <a:t>青線</a:t>
            </a:r>
            <a:r>
              <a:rPr kumimoji="1" lang="en-US" altLang="ja-JP" dirty="0" smtClean="0"/>
              <a:t>:</a:t>
            </a:r>
            <a:r>
              <a:rPr kumimoji="1" lang="ja-JP" altLang="en-US" dirty="0" smtClean="0"/>
              <a:t>類似度低</a:t>
            </a:r>
            <a:r>
              <a:rPr lang="ja-JP" altLang="en-US" dirty="0" smtClean="0"/>
              <a:t>              </a:t>
            </a:r>
            <a:endParaRPr lang="en-US" altLang="ja-JP" dirty="0" smtClean="0"/>
          </a:p>
          <a:p>
            <a:r>
              <a:rPr kumimoji="1" lang="ja-JP" altLang="en-US" dirty="0" smtClean="0"/>
              <a:t>赤線</a:t>
            </a:r>
            <a:r>
              <a:rPr kumimoji="1" lang="en-US" altLang="ja-JP" dirty="0" smtClean="0"/>
              <a:t>:</a:t>
            </a:r>
            <a:r>
              <a:rPr kumimoji="1" lang="ja-JP" altLang="en-US" dirty="0" smtClean="0"/>
              <a:t>類似度高            </a:t>
            </a:r>
            <a:endParaRPr kumimoji="1" lang="ja-JP" altLang="en-US" dirty="0"/>
          </a:p>
        </p:txBody>
      </p:sp>
      <p:sp>
        <p:nvSpPr>
          <p:cNvPr id="120" name="テキスト ボックス 119"/>
          <p:cNvSpPr txBox="1"/>
          <p:nvPr/>
        </p:nvSpPr>
        <p:spPr>
          <a:xfrm>
            <a:off x="2914035" y="4365104"/>
            <a:ext cx="407484" cy="369332"/>
          </a:xfrm>
          <a:prstGeom prst="rect">
            <a:avLst/>
          </a:prstGeom>
          <a:noFill/>
        </p:spPr>
        <p:txBody>
          <a:bodyPr wrap="none" rtlCol="0">
            <a:spAutoFit/>
          </a:bodyPr>
          <a:lstStyle/>
          <a:p>
            <a:r>
              <a:rPr lang="en-US" altLang="ja-JP" dirty="0" smtClean="0"/>
              <a:t>F2</a:t>
            </a:r>
            <a:endParaRPr kumimoji="1" lang="ja-JP" altLang="en-US" dirty="0"/>
          </a:p>
        </p:txBody>
      </p:sp>
      <p:sp>
        <p:nvSpPr>
          <p:cNvPr id="121" name="テキスト ボックス 120"/>
          <p:cNvSpPr txBox="1"/>
          <p:nvPr/>
        </p:nvSpPr>
        <p:spPr>
          <a:xfrm>
            <a:off x="4263653" y="4365104"/>
            <a:ext cx="407484" cy="369332"/>
          </a:xfrm>
          <a:prstGeom prst="rect">
            <a:avLst/>
          </a:prstGeom>
          <a:noFill/>
        </p:spPr>
        <p:txBody>
          <a:bodyPr wrap="none" rtlCol="0">
            <a:spAutoFit/>
          </a:bodyPr>
          <a:lstStyle/>
          <a:p>
            <a:r>
              <a:rPr lang="en-US" altLang="ja-JP" dirty="0" smtClean="0"/>
              <a:t>F3</a:t>
            </a:r>
            <a:endParaRPr kumimoji="1" lang="ja-JP" altLang="en-US" dirty="0"/>
          </a:p>
        </p:txBody>
      </p:sp>
      <p:sp>
        <p:nvSpPr>
          <p:cNvPr id="122" name="テキスト ボックス 121"/>
          <p:cNvSpPr txBox="1"/>
          <p:nvPr/>
        </p:nvSpPr>
        <p:spPr>
          <a:xfrm>
            <a:off x="5600640" y="4365104"/>
            <a:ext cx="407484" cy="369332"/>
          </a:xfrm>
          <a:prstGeom prst="rect">
            <a:avLst/>
          </a:prstGeom>
          <a:noFill/>
        </p:spPr>
        <p:txBody>
          <a:bodyPr wrap="none" rtlCol="0">
            <a:spAutoFit/>
          </a:bodyPr>
          <a:lstStyle/>
          <a:p>
            <a:r>
              <a:rPr lang="en-US" altLang="ja-JP" dirty="0" smtClean="0"/>
              <a:t>F4</a:t>
            </a:r>
            <a:endParaRPr kumimoji="1" lang="ja-JP" altLang="en-US" dirty="0"/>
          </a:p>
        </p:txBody>
      </p:sp>
      <p:sp>
        <p:nvSpPr>
          <p:cNvPr id="123" name="テキスト ボックス 122"/>
          <p:cNvSpPr txBox="1"/>
          <p:nvPr/>
        </p:nvSpPr>
        <p:spPr>
          <a:xfrm>
            <a:off x="6878289" y="4365104"/>
            <a:ext cx="407484" cy="369332"/>
          </a:xfrm>
          <a:prstGeom prst="rect">
            <a:avLst/>
          </a:prstGeom>
          <a:noFill/>
        </p:spPr>
        <p:txBody>
          <a:bodyPr wrap="none" rtlCol="0">
            <a:spAutoFit/>
          </a:bodyPr>
          <a:lstStyle/>
          <a:p>
            <a:r>
              <a:rPr lang="en-US" altLang="ja-JP" dirty="0" smtClean="0"/>
              <a:t>F5</a:t>
            </a:r>
            <a:endParaRPr kumimoji="1" lang="ja-JP" altLang="en-US" dirty="0"/>
          </a:p>
        </p:txBody>
      </p:sp>
      <p:sp>
        <p:nvSpPr>
          <p:cNvPr id="124" name="テキスト ボックス 123"/>
          <p:cNvSpPr txBox="1"/>
          <p:nvPr/>
        </p:nvSpPr>
        <p:spPr>
          <a:xfrm>
            <a:off x="7380312" y="5877272"/>
            <a:ext cx="447558" cy="369332"/>
          </a:xfrm>
          <a:prstGeom prst="rect">
            <a:avLst/>
          </a:prstGeom>
          <a:noFill/>
        </p:spPr>
        <p:txBody>
          <a:bodyPr wrap="none" rtlCol="0">
            <a:spAutoFit/>
          </a:bodyPr>
          <a:lstStyle/>
          <a:p>
            <a:r>
              <a:rPr lang="en-US" altLang="ja-JP" dirty="0" smtClean="0"/>
              <a:t>G3</a:t>
            </a:r>
            <a:endParaRPr kumimoji="1" lang="ja-JP" altLang="en-US" dirty="0"/>
          </a:p>
        </p:txBody>
      </p:sp>
      <p:sp>
        <p:nvSpPr>
          <p:cNvPr id="125" name="テキスト ボックス 124"/>
          <p:cNvSpPr txBox="1"/>
          <p:nvPr/>
        </p:nvSpPr>
        <p:spPr>
          <a:xfrm>
            <a:off x="6243953" y="5877272"/>
            <a:ext cx="447558" cy="369332"/>
          </a:xfrm>
          <a:prstGeom prst="rect">
            <a:avLst/>
          </a:prstGeom>
          <a:noFill/>
        </p:spPr>
        <p:txBody>
          <a:bodyPr wrap="none" rtlCol="0">
            <a:spAutoFit/>
          </a:bodyPr>
          <a:lstStyle/>
          <a:p>
            <a:r>
              <a:rPr lang="en-US" altLang="ja-JP" dirty="0" smtClean="0"/>
              <a:t>G2</a:t>
            </a:r>
            <a:endParaRPr kumimoji="1" lang="ja-JP" altLang="en-US" dirty="0"/>
          </a:p>
        </p:txBody>
      </p:sp>
      <p:sp>
        <p:nvSpPr>
          <p:cNvPr id="126" name="テキスト ボックス 125"/>
          <p:cNvSpPr txBox="1"/>
          <p:nvPr/>
        </p:nvSpPr>
        <p:spPr>
          <a:xfrm>
            <a:off x="4950786" y="5877272"/>
            <a:ext cx="447558" cy="369332"/>
          </a:xfrm>
          <a:prstGeom prst="rect">
            <a:avLst/>
          </a:prstGeom>
          <a:noFill/>
        </p:spPr>
        <p:txBody>
          <a:bodyPr wrap="none" rtlCol="0">
            <a:spAutoFit/>
          </a:bodyPr>
          <a:lstStyle/>
          <a:p>
            <a:r>
              <a:rPr lang="en-US" altLang="ja-JP" dirty="0" smtClean="0"/>
              <a:t>G1</a:t>
            </a:r>
            <a:endParaRPr kumimoji="1" lang="ja-JP" altLang="en-US" dirty="0"/>
          </a:p>
        </p:txBody>
      </p:sp>
      <p:cxnSp>
        <p:nvCxnSpPr>
          <p:cNvPr id="74" name="直線コネクタ 73"/>
          <p:cNvCxnSpPr>
            <a:stCxn id="61" idx="0"/>
            <a:endCxn id="26" idx="2"/>
          </p:cNvCxnSpPr>
          <p:nvPr/>
        </p:nvCxnSpPr>
        <p:spPr>
          <a:xfrm>
            <a:off x="3150674" y="4813461"/>
            <a:ext cx="2039136"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直線コネクタ 76"/>
          <p:cNvCxnSpPr>
            <a:stCxn id="22" idx="0"/>
            <a:endCxn id="27" idx="2"/>
          </p:cNvCxnSpPr>
          <p:nvPr/>
        </p:nvCxnSpPr>
        <p:spPr>
          <a:xfrm>
            <a:off x="4500292" y="4813461"/>
            <a:ext cx="1982685"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a:stCxn id="22" idx="0"/>
            <a:endCxn id="26" idx="2"/>
          </p:cNvCxnSpPr>
          <p:nvPr/>
        </p:nvCxnSpPr>
        <p:spPr>
          <a:xfrm>
            <a:off x="4500292" y="4813461"/>
            <a:ext cx="689518"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a:stCxn id="23" idx="0"/>
            <a:endCxn id="27" idx="2"/>
          </p:cNvCxnSpPr>
          <p:nvPr/>
        </p:nvCxnSpPr>
        <p:spPr>
          <a:xfrm>
            <a:off x="5837279" y="4813461"/>
            <a:ext cx="645698"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a:stCxn id="23" idx="0"/>
            <a:endCxn id="26" idx="2"/>
          </p:cNvCxnSpPr>
          <p:nvPr/>
        </p:nvCxnSpPr>
        <p:spPr>
          <a:xfrm flipH="1">
            <a:off x="5189810" y="4813461"/>
            <a:ext cx="647469"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a:stCxn id="23" idx="0"/>
            <a:endCxn id="49" idx="2"/>
          </p:cNvCxnSpPr>
          <p:nvPr/>
        </p:nvCxnSpPr>
        <p:spPr>
          <a:xfrm>
            <a:off x="5837279" y="4813461"/>
            <a:ext cx="1782057"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a:stCxn id="48" idx="0"/>
            <a:endCxn id="27" idx="2"/>
          </p:cNvCxnSpPr>
          <p:nvPr/>
        </p:nvCxnSpPr>
        <p:spPr>
          <a:xfrm flipH="1">
            <a:off x="6482977" y="4813461"/>
            <a:ext cx="631951"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a:stCxn id="48" idx="0"/>
            <a:endCxn id="49" idx="2"/>
          </p:cNvCxnSpPr>
          <p:nvPr/>
        </p:nvCxnSpPr>
        <p:spPr>
          <a:xfrm>
            <a:off x="7114928" y="4813461"/>
            <a:ext cx="504408"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86998" y="4149080"/>
            <a:ext cx="1210588" cy="400110"/>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F</a:t>
            </a:r>
          </a:p>
        </p:txBody>
      </p:sp>
      <p:sp>
        <p:nvSpPr>
          <p:cNvPr id="39" name="テキスト ボックス 38"/>
          <p:cNvSpPr txBox="1"/>
          <p:nvPr/>
        </p:nvSpPr>
        <p:spPr>
          <a:xfrm>
            <a:off x="66160" y="5661248"/>
            <a:ext cx="1252266" cy="400110"/>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G</a:t>
            </a:r>
          </a:p>
        </p:txBody>
      </p:sp>
    </p:spTree>
    <p:extLst>
      <p:ext uri="{BB962C8B-B14F-4D97-AF65-F5344CB8AC3E}">
        <p14:creationId xmlns:p14="http://schemas.microsoft.com/office/powerpoint/2010/main" val="3865968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a:spLocks/>
          </p:cNvSpPr>
          <p:nvPr/>
        </p:nvSpPr>
        <p:spPr>
          <a:xfrm>
            <a:off x="1308236" y="5602799"/>
            <a:ext cx="6856645" cy="8535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a:bodyPr>
          <a:lstStyle/>
          <a:p>
            <a:r>
              <a:rPr lang="en-US" altLang="ja-JP" dirty="0"/>
              <a:t>B) </a:t>
            </a:r>
            <a:r>
              <a:rPr lang="ja-JP" altLang="en-US" dirty="0"/>
              <a:t>再利用方向の推定</a:t>
            </a:r>
            <a:endParaRPr kumimoji="1" lang="ja-JP" altLang="en-US" dirty="0"/>
          </a:p>
        </p:txBody>
      </p:sp>
      <p:sp>
        <p:nvSpPr>
          <p:cNvPr id="40" name="コンテンツ プレースホルダー 2"/>
          <p:cNvSpPr>
            <a:spLocks noGrp="1"/>
          </p:cNvSpPr>
          <p:nvPr>
            <p:ph idx="1"/>
          </p:nvPr>
        </p:nvSpPr>
        <p:spPr>
          <a:xfrm>
            <a:off x="457200" y="1600200"/>
            <a:ext cx="8229600" cy="2476872"/>
          </a:xfrm>
        </p:spPr>
        <p:txBody>
          <a:bodyPr>
            <a:normAutofit/>
          </a:bodyPr>
          <a:lstStyle/>
          <a:p>
            <a:pPr marL="514350" indent="-514350">
              <a:buFont typeface="+mj-lt"/>
              <a:buAutoNum type="arabicPeriod" startAt="4"/>
            </a:pPr>
            <a:r>
              <a:rPr lang="ja-JP" altLang="en-US" dirty="0" smtClean="0"/>
              <a:t>コミット</a:t>
            </a:r>
            <a:r>
              <a:rPr lang="ja-JP" altLang="en-US" dirty="0"/>
              <a:t>の時間の新しい</a:t>
            </a:r>
            <a:r>
              <a:rPr lang="ja-JP" altLang="en-US" dirty="0" smtClean="0"/>
              <a:t>側を再利用先ファイル、</a:t>
            </a:r>
            <a:r>
              <a:rPr lang="ja-JP" altLang="en-US" dirty="0"/>
              <a:t>古い</a:t>
            </a:r>
            <a:r>
              <a:rPr lang="ja-JP" altLang="en-US" dirty="0" smtClean="0"/>
              <a:t>側</a:t>
            </a:r>
            <a:r>
              <a:rPr lang="ja-JP" altLang="en-US" dirty="0"/>
              <a:t>を</a:t>
            </a:r>
            <a:r>
              <a:rPr lang="ja-JP" altLang="en-US" dirty="0" smtClean="0"/>
              <a:t>再利用元ファイルと</a:t>
            </a:r>
            <a:r>
              <a:rPr lang="ja-JP" altLang="en-US" dirty="0"/>
              <a:t>する</a:t>
            </a:r>
            <a:endParaRPr lang="en-US" altLang="ja-JP" dirty="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12</a:t>
            </a:fld>
            <a:endParaRPr kumimoji="1" lang="ja-JP" altLang="en-US"/>
          </a:p>
        </p:txBody>
      </p:sp>
      <p:sp>
        <p:nvSpPr>
          <p:cNvPr id="26" name="メモ 25"/>
          <p:cNvSpPr>
            <a:spLocks/>
          </p:cNvSpPr>
          <p:nvPr/>
        </p:nvSpPr>
        <p:spPr>
          <a:xfrm rot="10800000" flipH="1">
            <a:off x="4953171" y="5703123"/>
            <a:ext cx="473277" cy="631037"/>
          </a:xfrm>
          <a:prstGeom prst="foldedCorner">
            <a:avLst>
              <a:gd name="adj" fmla="val 35259"/>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正方形/長方形 34"/>
          <p:cNvSpPr>
            <a:spLocks/>
          </p:cNvSpPr>
          <p:nvPr/>
        </p:nvSpPr>
        <p:spPr>
          <a:xfrm>
            <a:off x="1315754" y="4035185"/>
            <a:ext cx="6856645" cy="8652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メモ 60"/>
          <p:cNvSpPr>
            <a:spLocks/>
          </p:cNvSpPr>
          <p:nvPr/>
        </p:nvSpPr>
        <p:spPr>
          <a:xfrm rot="10800000" flipH="1">
            <a:off x="2914035" y="4182424"/>
            <a:ext cx="473277" cy="631037"/>
          </a:xfrm>
          <a:prstGeom prst="foldedCorner">
            <a:avLst>
              <a:gd name="adj" fmla="val 35259"/>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20" name="テキスト ボックス 119"/>
          <p:cNvSpPr txBox="1"/>
          <p:nvPr/>
        </p:nvSpPr>
        <p:spPr>
          <a:xfrm>
            <a:off x="2914035" y="4365104"/>
            <a:ext cx="407484" cy="369332"/>
          </a:xfrm>
          <a:prstGeom prst="rect">
            <a:avLst/>
          </a:prstGeom>
          <a:noFill/>
        </p:spPr>
        <p:txBody>
          <a:bodyPr wrap="none" rtlCol="0">
            <a:spAutoFit/>
          </a:bodyPr>
          <a:lstStyle/>
          <a:p>
            <a:r>
              <a:rPr lang="en-US" altLang="ja-JP" dirty="0" smtClean="0"/>
              <a:t>F2</a:t>
            </a:r>
            <a:endParaRPr kumimoji="1" lang="ja-JP" altLang="en-US" dirty="0"/>
          </a:p>
        </p:txBody>
      </p:sp>
      <p:sp>
        <p:nvSpPr>
          <p:cNvPr id="126" name="テキスト ボックス 125"/>
          <p:cNvSpPr txBox="1"/>
          <p:nvPr/>
        </p:nvSpPr>
        <p:spPr>
          <a:xfrm>
            <a:off x="4950786" y="5877272"/>
            <a:ext cx="447558" cy="369332"/>
          </a:xfrm>
          <a:prstGeom prst="rect">
            <a:avLst/>
          </a:prstGeom>
          <a:noFill/>
        </p:spPr>
        <p:txBody>
          <a:bodyPr wrap="none" rtlCol="0">
            <a:spAutoFit/>
          </a:bodyPr>
          <a:lstStyle/>
          <a:p>
            <a:r>
              <a:rPr lang="en-US" altLang="ja-JP" dirty="0" smtClean="0"/>
              <a:t>G1</a:t>
            </a:r>
            <a:endParaRPr kumimoji="1" lang="ja-JP" altLang="en-US" dirty="0"/>
          </a:p>
        </p:txBody>
      </p:sp>
      <p:sp>
        <p:nvSpPr>
          <p:cNvPr id="14" name="テキスト ボックス 13"/>
          <p:cNvSpPr txBox="1"/>
          <p:nvPr/>
        </p:nvSpPr>
        <p:spPr>
          <a:xfrm>
            <a:off x="86998" y="4149080"/>
            <a:ext cx="1210588" cy="400110"/>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F</a:t>
            </a:r>
          </a:p>
        </p:txBody>
      </p:sp>
      <p:sp>
        <p:nvSpPr>
          <p:cNvPr id="15" name="テキスト ボックス 14"/>
          <p:cNvSpPr txBox="1"/>
          <p:nvPr/>
        </p:nvSpPr>
        <p:spPr>
          <a:xfrm>
            <a:off x="66160" y="5661248"/>
            <a:ext cx="1252266" cy="400110"/>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G</a:t>
            </a:r>
          </a:p>
        </p:txBody>
      </p:sp>
    </p:spTree>
    <p:extLst>
      <p:ext uri="{BB962C8B-B14F-4D97-AF65-F5344CB8AC3E}">
        <p14:creationId xmlns:p14="http://schemas.microsoft.com/office/powerpoint/2010/main" val="39327563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テキスト ボックス 90"/>
          <p:cNvSpPr txBox="1"/>
          <p:nvPr/>
        </p:nvSpPr>
        <p:spPr>
          <a:xfrm>
            <a:off x="66160" y="5661248"/>
            <a:ext cx="1252266" cy="707886"/>
          </a:xfrm>
          <a:prstGeom prst="rect">
            <a:avLst/>
          </a:prstGeom>
          <a:solidFill>
            <a:schemeClr val="bg1"/>
          </a:solidFill>
        </p:spPr>
        <p:txBody>
          <a:bodyPr wrap="none" rtlCol="0">
            <a:spAutoFit/>
          </a:bodyPr>
          <a:lstStyle/>
          <a:p>
            <a:pPr algn="ctr"/>
            <a:r>
              <a:rPr kumimoji="1" lang="ja-JP" altLang="en-US" sz="2000" dirty="0" smtClean="0"/>
              <a:t>ファイル</a:t>
            </a:r>
            <a:r>
              <a:rPr kumimoji="1" lang="en-US" altLang="ja-JP" sz="2000" dirty="0" smtClean="0"/>
              <a:t>G</a:t>
            </a:r>
          </a:p>
          <a:p>
            <a:pPr algn="ctr"/>
            <a:r>
              <a:rPr lang="ja-JP" altLang="en-US" sz="2000" u="sng" dirty="0" smtClean="0">
                <a:solidFill>
                  <a:srgbClr val="FF0000"/>
                </a:solidFill>
              </a:rPr>
              <a:t>再利用先</a:t>
            </a:r>
            <a:endParaRPr kumimoji="1" lang="ja-JP" altLang="en-US" sz="2000" u="sng" dirty="0">
              <a:solidFill>
                <a:srgbClr val="FF0000"/>
              </a:solidFill>
            </a:endParaRPr>
          </a:p>
        </p:txBody>
      </p:sp>
      <p:sp>
        <p:nvSpPr>
          <p:cNvPr id="88" name="正方形/長方形 87"/>
          <p:cNvSpPr>
            <a:spLocks/>
          </p:cNvSpPr>
          <p:nvPr/>
        </p:nvSpPr>
        <p:spPr>
          <a:xfrm>
            <a:off x="1308236" y="5602799"/>
            <a:ext cx="6856645" cy="8535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a:bodyPr>
          <a:lstStyle/>
          <a:p>
            <a:r>
              <a:rPr lang="en-US" altLang="ja-JP" dirty="0"/>
              <a:t>B) </a:t>
            </a:r>
            <a:r>
              <a:rPr lang="ja-JP" altLang="en-US" dirty="0"/>
              <a:t>再利用方向の推定</a:t>
            </a:r>
            <a:endParaRPr kumimoji="1" lang="ja-JP" altLang="en-US" dirty="0"/>
          </a:p>
        </p:txBody>
      </p:sp>
      <p:sp>
        <p:nvSpPr>
          <p:cNvPr id="86" name="コンテンツ プレースホルダー 2"/>
          <p:cNvSpPr>
            <a:spLocks noGrp="1"/>
          </p:cNvSpPr>
          <p:nvPr>
            <p:ph idx="1"/>
          </p:nvPr>
        </p:nvSpPr>
        <p:spPr>
          <a:xfrm>
            <a:off x="457200" y="1600200"/>
            <a:ext cx="8229600" cy="2476872"/>
          </a:xfrm>
        </p:spPr>
        <p:txBody>
          <a:bodyPr>
            <a:normAutofit/>
          </a:bodyPr>
          <a:lstStyle/>
          <a:p>
            <a:pPr marL="514350" indent="-514350">
              <a:buFont typeface="+mj-lt"/>
              <a:buAutoNum type="arabicPeriod" startAt="4"/>
            </a:pPr>
            <a:r>
              <a:rPr lang="ja-JP" altLang="en-US" dirty="0"/>
              <a:t>コミットの時間の新しい側を再利用先ファイル、古い</a:t>
            </a:r>
            <a:r>
              <a:rPr lang="ja-JP" altLang="en-US" dirty="0" smtClean="0"/>
              <a:t>側を再利用元</a:t>
            </a:r>
            <a:r>
              <a:rPr lang="ja-JP" altLang="en-US" dirty="0"/>
              <a:t>ファイルとする</a:t>
            </a:r>
            <a:endParaRPr lang="en-US" altLang="ja-JP" dirty="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13</a:t>
            </a:fld>
            <a:endParaRPr kumimoji="1" lang="ja-JP" altLang="en-US"/>
          </a:p>
        </p:txBody>
      </p:sp>
      <p:sp>
        <p:nvSpPr>
          <p:cNvPr id="87" name="メモ 86"/>
          <p:cNvSpPr>
            <a:spLocks/>
          </p:cNvSpPr>
          <p:nvPr/>
        </p:nvSpPr>
        <p:spPr>
          <a:xfrm rot="10800000" flipH="1">
            <a:off x="4953171" y="5703123"/>
            <a:ext cx="473277" cy="631037"/>
          </a:xfrm>
          <a:prstGeom prst="foldedCorner">
            <a:avLst>
              <a:gd name="adj" fmla="val 35259"/>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9" name="正方形/長方形 88"/>
          <p:cNvSpPr>
            <a:spLocks/>
          </p:cNvSpPr>
          <p:nvPr/>
        </p:nvSpPr>
        <p:spPr>
          <a:xfrm>
            <a:off x="1315754" y="4035185"/>
            <a:ext cx="6856645" cy="8652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テキスト ボックス 89"/>
          <p:cNvSpPr txBox="1"/>
          <p:nvPr/>
        </p:nvSpPr>
        <p:spPr>
          <a:xfrm>
            <a:off x="86998" y="4149080"/>
            <a:ext cx="1210588" cy="707886"/>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F</a:t>
            </a:r>
          </a:p>
          <a:p>
            <a:pPr algn="ctr"/>
            <a:r>
              <a:rPr kumimoji="1" lang="ja-JP" altLang="en-US" sz="2000" u="sng" dirty="0" smtClean="0">
                <a:solidFill>
                  <a:srgbClr val="FF0000"/>
                </a:solidFill>
              </a:rPr>
              <a:t>再利用元</a:t>
            </a:r>
            <a:endParaRPr kumimoji="1" lang="ja-JP" altLang="en-US" sz="2000" u="sng" dirty="0">
              <a:solidFill>
                <a:srgbClr val="FF0000"/>
              </a:solidFill>
            </a:endParaRPr>
          </a:p>
        </p:txBody>
      </p:sp>
      <p:sp>
        <p:nvSpPr>
          <p:cNvPr id="92" name="メモ 91"/>
          <p:cNvSpPr>
            <a:spLocks/>
          </p:cNvSpPr>
          <p:nvPr/>
        </p:nvSpPr>
        <p:spPr>
          <a:xfrm rot="10800000" flipH="1">
            <a:off x="2914035" y="4182424"/>
            <a:ext cx="473277" cy="631037"/>
          </a:xfrm>
          <a:prstGeom prst="foldedCorner">
            <a:avLst>
              <a:gd name="adj" fmla="val 35259"/>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97" name="テキスト ボックス 96"/>
          <p:cNvSpPr txBox="1"/>
          <p:nvPr/>
        </p:nvSpPr>
        <p:spPr>
          <a:xfrm>
            <a:off x="2914035" y="4365104"/>
            <a:ext cx="407484" cy="369332"/>
          </a:xfrm>
          <a:prstGeom prst="rect">
            <a:avLst/>
          </a:prstGeom>
          <a:noFill/>
        </p:spPr>
        <p:txBody>
          <a:bodyPr wrap="none" rtlCol="0">
            <a:spAutoFit/>
          </a:bodyPr>
          <a:lstStyle/>
          <a:p>
            <a:r>
              <a:rPr lang="en-US" altLang="ja-JP" dirty="0" smtClean="0"/>
              <a:t>F2</a:t>
            </a:r>
            <a:endParaRPr kumimoji="1" lang="ja-JP" altLang="en-US" dirty="0"/>
          </a:p>
        </p:txBody>
      </p:sp>
      <p:sp>
        <p:nvSpPr>
          <p:cNvPr id="98" name="テキスト ボックス 97"/>
          <p:cNvSpPr txBox="1"/>
          <p:nvPr/>
        </p:nvSpPr>
        <p:spPr>
          <a:xfrm>
            <a:off x="4950786" y="5877272"/>
            <a:ext cx="447558" cy="369332"/>
          </a:xfrm>
          <a:prstGeom prst="rect">
            <a:avLst/>
          </a:prstGeom>
          <a:noFill/>
        </p:spPr>
        <p:txBody>
          <a:bodyPr wrap="none" rtlCol="0">
            <a:spAutoFit/>
          </a:bodyPr>
          <a:lstStyle/>
          <a:p>
            <a:r>
              <a:rPr lang="en-US" altLang="ja-JP" dirty="0" smtClean="0"/>
              <a:t>G1</a:t>
            </a:r>
            <a:endParaRPr kumimoji="1" lang="ja-JP" altLang="en-US" dirty="0"/>
          </a:p>
        </p:txBody>
      </p:sp>
      <p:sp>
        <p:nvSpPr>
          <p:cNvPr id="17" name="テキスト ボックス 16"/>
          <p:cNvSpPr txBox="1"/>
          <p:nvPr/>
        </p:nvSpPr>
        <p:spPr>
          <a:xfrm>
            <a:off x="2505468" y="4941168"/>
            <a:ext cx="1763688" cy="646331"/>
          </a:xfrm>
          <a:prstGeom prst="rect">
            <a:avLst/>
          </a:prstGeom>
          <a:noFill/>
        </p:spPr>
        <p:txBody>
          <a:bodyPr wrap="square" rtlCol="0">
            <a:spAutoFit/>
          </a:bodyPr>
          <a:lstStyle/>
          <a:p>
            <a:r>
              <a:rPr kumimoji="1" lang="en-US" altLang="ja-JP" dirty="0" smtClean="0"/>
              <a:t>G1</a:t>
            </a:r>
            <a:r>
              <a:rPr kumimoji="1" lang="ja-JP" altLang="en-US" dirty="0" smtClean="0"/>
              <a:t>の</a:t>
            </a:r>
            <a:r>
              <a:rPr lang="ja-JP" altLang="en-US" dirty="0" smtClean="0"/>
              <a:t>方が</a:t>
            </a:r>
            <a:endParaRPr lang="en-US" altLang="ja-JP" dirty="0" smtClean="0"/>
          </a:p>
          <a:p>
            <a:r>
              <a:rPr kumimoji="1" lang="en-US" altLang="ja-JP" dirty="0" smtClean="0"/>
              <a:t>F2</a:t>
            </a:r>
            <a:r>
              <a:rPr kumimoji="1" lang="ja-JP" altLang="en-US" dirty="0" smtClean="0"/>
              <a:t>より新しい</a:t>
            </a:r>
            <a:endParaRPr kumimoji="1" lang="ja-JP" altLang="en-US" dirty="0"/>
          </a:p>
        </p:txBody>
      </p:sp>
      <p:sp>
        <p:nvSpPr>
          <p:cNvPr id="3" name="下矢印 2"/>
          <p:cNvSpPr/>
          <p:nvPr/>
        </p:nvSpPr>
        <p:spPr>
          <a:xfrm>
            <a:off x="4206404" y="5005525"/>
            <a:ext cx="720080" cy="517615"/>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4993268" y="4968160"/>
            <a:ext cx="1261885" cy="523220"/>
          </a:xfrm>
          <a:prstGeom prst="rect">
            <a:avLst/>
          </a:prstGeom>
          <a:noFill/>
        </p:spPr>
        <p:txBody>
          <a:bodyPr wrap="none" rtlCol="0">
            <a:spAutoFit/>
          </a:bodyPr>
          <a:lstStyle/>
          <a:p>
            <a:pPr algn="ctr"/>
            <a:r>
              <a:rPr kumimoji="1" lang="ja-JP" altLang="en-US" sz="2800" dirty="0" smtClean="0">
                <a:solidFill>
                  <a:srgbClr val="00B050"/>
                </a:solidFill>
              </a:rPr>
              <a:t>再利用</a:t>
            </a:r>
            <a:endParaRPr kumimoji="1" lang="ja-JP" altLang="en-US" sz="2800" dirty="0">
              <a:solidFill>
                <a:srgbClr val="00B050"/>
              </a:solidFill>
            </a:endParaRPr>
          </a:p>
        </p:txBody>
      </p:sp>
    </p:spTree>
    <p:extLst>
      <p:ext uri="{BB962C8B-B14F-4D97-AF65-F5344CB8AC3E}">
        <p14:creationId xmlns:p14="http://schemas.microsoft.com/office/powerpoint/2010/main" val="2948199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a:spLocks/>
          </p:cNvSpPr>
          <p:nvPr/>
        </p:nvSpPr>
        <p:spPr>
          <a:xfrm>
            <a:off x="1308236" y="5602799"/>
            <a:ext cx="6856645" cy="8535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a:bodyPr>
          <a:lstStyle/>
          <a:p>
            <a:r>
              <a:rPr kumimoji="1" lang="en-US" altLang="ja-JP" dirty="0" smtClean="0"/>
              <a:t>C) </a:t>
            </a:r>
            <a:r>
              <a:rPr kumimoji="1" lang="ja-JP" altLang="en-US" dirty="0" smtClean="0"/>
              <a:t>再利用元のリビジョンの推定</a:t>
            </a:r>
            <a:endParaRPr kumimoji="1" lang="ja-JP" altLang="en-US" dirty="0"/>
          </a:p>
        </p:txBody>
      </p:sp>
      <p:sp>
        <p:nvSpPr>
          <p:cNvPr id="108" name="コンテンツ プレースホルダー 2"/>
          <p:cNvSpPr>
            <a:spLocks noGrp="1"/>
          </p:cNvSpPr>
          <p:nvPr>
            <p:ph idx="1"/>
          </p:nvPr>
        </p:nvSpPr>
        <p:spPr>
          <a:xfrm>
            <a:off x="457200" y="1600200"/>
            <a:ext cx="8229600" cy="2476872"/>
          </a:xfrm>
        </p:spPr>
        <p:txBody>
          <a:bodyPr>
            <a:normAutofit lnSpcReduction="10000"/>
          </a:bodyPr>
          <a:lstStyle/>
          <a:p>
            <a:r>
              <a:rPr lang="ja-JP" altLang="en-US" dirty="0"/>
              <a:t>再利用先のファイルの各リビジョンについて再利用元のリビジョンを推定する</a:t>
            </a:r>
            <a:endParaRPr lang="en-US" altLang="ja-JP" dirty="0"/>
          </a:p>
          <a:p>
            <a:r>
              <a:rPr lang="ja-JP" altLang="en-US" dirty="0"/>
              <a:t>推定基準</a:t>
            </a:r>
            <a:endParaRPr lang="en-US" altLang="ja-JP" dirty="0"/>
          </a:p>
          <a:p>
            <a:pPr lvl="1"/>
            <a:r>
              <a:rPr lang="ja-JP" altLang="en-US" dirty="0"/>
              <a:t>再利用元のファイルの全てのリビジョンの中から、</a:t>
            </a:r>
            <a:r>
              <a:rPr lang="ja-JP" altLang="en-US" dirty="0" smtClean="0"/>
              <a:t>最も類似度の高いもの</a:t>
            </a:r>
            <a:endParaRPr lang="en-US" altLang="ja-JP" dirty="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14</a:t>
            </a:fld>
            <a:endParaRPr kumimoji="1" lang="ja-JP" altLang="en-US"/>
          </a:p>
        </p:txBody>
      </p:sp>
      <p:sp>
        <p:nvSpPr>
          <p:cNvPr id="22" name="メモ 21"/>
          <p:cNvSpPr>
            <a:spLocks/>
          </p:cNvSpPr>
          <p:nvPr/>
        </p:nvSpPr>
        <p:spPr>
          <a:xfrm rot="10800000" flipH="1">
            <a:off x="4263653"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3" name="メモ 22"/>
          <p:cNvSpPr>
            <a:spLocks/>
          </p:cNvSpPr>
          <p:nvPr/>
        </p:nvSpPr>
        <p:spPr>
          <a:xfrm rot="10800000" flipH="1">
            <a:off x="5600640"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24" name="直線矢印コネクタ 23"/>
          <p:cNvCxnSpPr>
            <a:cxnSpLocks/>
            <a:stCxn id="22" idx="3"/>
            <a:endCxn id="23" idx="1"/>
          </p:cNvCxnSpPr>
          <p:nvPr/>
        </p:nvCxnSpPr>
        <p:spPr>
          <a:xfrm>
            <a:off x="4736930" y="4497942"/>
            <a:ext cx="86371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メモ 25"/>
          <p:cNvSpPr>
            <a:spLocks/>
          </p:cNvSpPr>
          <p:nvPr/>
        </p:nvSpPr>
        <p:spPr>
          <a:xfrm rot="10800000" flipH="1">
            <a:off x="4953171" y="5703123"/>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メモ 26"/>
          <p:cNvSpPr>
            <a:spLocks/>
          </p:cNvSpPr>
          <p:nvPr/>
        </p:nvSpPr>
        <p:spPr>
          <a:xfrm rot="10800000" flipH="1">
            <a:off x="6246338" y="5703123"/>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28" name="直線矢印コネクタ 27"/>
          <p:cNvCxnSpPr>
            <a:cxnSpLocks/>
            <a:stCxn id="26" idx="3"/>
            <a:endCxn id="27" idx="1"/>
          </p:cNvCxnSpPr>
          <p:nvPr/>
        </p:nvCxnSpPr>
        <p:spPr>
          <a:xfrm>
            <a:off x="5426448" y="6018641"/>
            <a:ext cx="81989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正方形/長方形 34"/>
          <p:cNvSpPr>
            <a:spLocks/>
          </p:cNvSpPr>
          <p:nvPr/>
        </p:nvSpPr>
        <p:spPr>
          <a:xfrm>
            <a:off x="1315754" y="4035185"/>
            <a:ext cx="6856645" cy="8652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メモ 47"/>
          <p:cNvSpPr>
            <a:spLocks/>
          </p:cNvSpPr>
          <p:nvPr/>
        </p:nvSpPr>
        <p:spPr>
          <a:xfrm rot="10800000" flipH="1">
            <a:off x="6878289"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9" name="メモ 48"/>
          <p:cNvSpPr>
            <a:spLocks/>
          </p:cNvSpPr>
          <p:nvPr/>
        </p:nvSpPr>
        <p:spPr>
          <a:xfrm rot="10800000" flipH="1">
            <a:off x="7382697" y="5703123"/>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52" name="直線矢印コネクタ 51"/>
          <p:cNvCxnSpPr>
            <a:cxnSpLocks/>
            <a:stCxn id="23" idx="3"/>
            <a:endCxn id="48" idx="1"/>
          </p:cNvCxnSpPr>
          <p:nvPr/>
        </p:nvCxnSpPr>
        <p:spPr>
          <a:xfrm>
            <a:off x="6073917" y="4497942"/>
            <a:ext cx="80437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a:cxnSpLocks/>
            <a:stCxn id="27" idx="3"/>
            <a:endCxn id="49" idx="1"/>
          </p:cNvCxnSpPr>
          <p:nvPr/>
        </p:nvCxnSpPr>
        <p:spPr>
          <a:xfrm>
            <a:off x="6719615" y="6018641"/>
            <a:ext cx="66308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メモ 60"/>
          <p:cNvSpPr>
            <a:spLocks/>
          </p:cNvSpPr>
          <p:nvPr/>
        </p:nvSpPr>
        <p:spPr>
          <a:xfrm rot="10800000" flipH="1">
            <a:off x="2914035"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68" name="直線矢印コネクタ 67"/>
          <p:cNvCxnSpPr>
            <a:cxnSpLocks/>
            <a:stCxn id="61" idx="3"/>
            <a:endCxn id="22" idx="1"/>
          </p:cNvCxnSpPr>
          <p:nvPr/>
        </p:nvCxnSpPr>
        <p:spPr>
          <a:xfrm>
            <a:off x="3387312" y="4497942"/>
            <a:ext cx="876341"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0" name="テキスト ボックス 119"/>
          <p:cNvSpPr txBox="1"/>
          <p:nvPr/>
        </p:nvSpPr>
        <p:spPr>
          <a:xfrm>
            <a:off x="2914035" y="4365104"/>
            <a:ext cx="407484" cy="369332"/>
          </a:xfrm>
          <a:prstGeom prst="rect">
            <a:avLst/>
          </a:prstGeom>
          <a:noFill/>
        </p:spPr>
        <p:txBody>
          <a:bodyPr wrap="none" rtlCol="0">
            <a:spAutoFit/>
          </a:bodyPr>
          <a:lstStyle/>
          <a:p>
            <a:r>
              <a:rPr lang="en-US" altLang="ja-JP" dirty="0" smtClean="0"/>
              <a:t>F2</a:t>
            </a:r>
            <a:endParaRPr kumimoji="1" lang="ja-JP" altLang="en-US" dirty="0"/>
          </a:p>
        </p:txBody>
      </p:sp>
      <p:sp>
        <p:nvSpPr>
          <p:cNvPr id="121" name="テキスト ボックス 120"/>
          <p:cNvSpPr txBox="1"/>
          <p:nvPr/>
        </p:nvSpPr>
        <p:spPr>
          <a:xfrm>
            <a:off x="4263653" y="4365104"/>
            <a:ext cx="407484" cy="369332"/>
          </a:xfrm>
          <a:prstGeom prst="rect">
            <a:avLst/>
          </a:prstGeom>
          <a:noFill/>
        </p:spPr>
        <p:txBody>
          <a:bodyPr wrap="none" rtlCol="0">
            <a:spAutoFit/>
          </a:bodyPr>
          <a:lstStyle/>
          <a:p>
            <a:r>
              <a:rPr lang="en-US" altLang="ja-JP" dirty="0" smtClean="0"/>
              <a:t>F3</a:t>
            </a:r>
            <a:endParaRPr kumimoji="1" lang="ja-JP" altLang="en-US" dirty="0"/>
          </a:p>
        </p:txBody>
      </p:sp>
      <p:sp>
        <p:nvSpPr>
          <p:cNvPr id="122" name="テキスト ボックス 121"/>
          <p:cNvSpPr txBox="1"/>
          <p:nvPr/>
        </p:nvSpPr>
        <p:spPr>
          <a:xfrm>
            <a:off x="5600640" y="4365104"/>
            <a:ext cx="407484" cy="369332"/>
          </a:xfrm>
          <a:prstGeom prst="rect">
            <a:avLst/>
          </a:prstGeom>
          <a:noFill/>
        </p:spPr>
        <p:txBody>
          <a:bodyPr wrap="none" rtlCol="0">
            <a:spAutoFit/>
          </a:bodyPr>
          <a:lstStyle/>
          <a:p>
            <a:r>
              <a:rPr lang="en-US" altLang="ja-JP" dirty="0" smtClean="0"/>
              <a:t>F4</a:t>
            </a:r>
            <a:endParaRPr kumimoji="1" lang="ja-JP" altLang="en-US" dirty="0"/>
          </a:p>
        </p:txBody>
      </p:sp>
      <p:sp>
        <p:nvSpPr>
          <p:cNvPr id="123" name="テキスト ボックス 122"/>
          <p:cNvSpPr txBox="1"/>
          <p:nvPr/>
        </p:nvSpPr>
        <p:spPr>
          <a:xfrm>
            <a:off x="6878289" y="4365104"/>
            <a:ext cx="407484" cy="369332"/>
          </a:xfrm>
          <a:prstGeom prst="rect">
            <a:avLst/>
          </a:prstGeom>
          <a:noFill/>
        </p:spPr>
        <p:txBody>
          <a:bodyPr wrap="none" rtlCol="0">
            <a:spAutoFit/>
          </a:bodyPr>
          <a:lstStyle/>
          <a:p>
            <a:r>
              <a:rPr lang="en-US" altLang="ja-JP" dirty="0" smtClean="0"/>
              <a:t>F5</a:t>
            </a:r>
            <a:endParaRPr kumimoji="1" lang="ja-JP" altLang="en-US" dirty="0"/>
          </a:p>
        </p:txBody>
      </p:sp>
      <p:sp>
        <p:nvSpPr>
          <p:cNvPr id="124" name="テキスト ボックス 123"/>
          <p:cNvSpPr txBox="1"/>
          <p:nvPr/>
        </p:nvSpPr>
        <p:spPr>
          <a:xfrm>
            <a:off x="7380312" y="5877272"/>
            <a:ext cx="447558" cy="369332"/>
          </a:xfrm>
          <a:prstGeom prst="rect">
            <a:avLst/>
          </a:prstGeom>
          <a:noFill/>
        </p:spPr>
        <p:txBody>
          <a:bodyPr wrap="none" rtlCol="0">
            <a:spAutoFit/>
          </a:bodyPr>
          <a:lstStyle/>
          <a:p>
            <a:r>
              <a:rPr lang="en-US" altLang="ja-JP" dirty="0" smtClean="0"/>
              <a:t>G3</a:t>
            </a:r>
            <a:endParaRPr kumimoji="1" lang="ja-JP" altLang="en-US" dirty="0"/>
          </a:p>
        </p:txBody>
      </p:sp>
      <p:sp>
        <p:nvSpPr>
          <p:cNvPr id="125" name="テキスト ボックス 124"/>
          <p:cNvSpPr txBox="1"/>
          <p:nvPr/>
        </p:nvSpPr>
        <p:spPr>
          <a:xfrm>
            <a:off x="6243953" y="5877272"/>
            <a:ext cx="447558" cy="369332"/>
          </a:xfrm>
          <a:prstGeom prst="rect">
            <a:avLst/>
          </a:prstGeom>
          <a:noFill/>
        </p:spPr>
        <p:txBody>
          <a:bodyPr wrap="none" rtlCol="0">
            <a:spAutoFit/>
          </a:bodyPr>
          <a:lstStyle/>
          <a:p>
            <a:r>
              <a:rPr lang="en-US" altLang="ja-JP" dirty="0" smtClean="0"/>
              <a:t>G2</a:t>
            </a:r>
            <a:endParaRPr kumimoji="1" lang="ja-JP" altLang="en-US" dirty="0"/>
          </a:p>
        </p:txBody>
      </p:sp>
      <p:sp>
        <p:nvSpPr>
          <p:cNvPr id="126" name="テキスト ボックス 125"/>
          <p:cNvSpPr txBox="1"/>
          <p:nvPr/>
        </p:nvSpPr>
        <p:spPr>
          <a:xfrm>
            <a:off x="4950786" y="5877272"/>
            <a:ext cx="447558" cy="369332"/>
          </a:xfrm>
          <a:prstGeom prst="rect">
            <a:avLst/>
          </a:prstGeom>
          <a:noFill/>
        </p:spPr>
        <p:txBody>
          <a:bodyPr wrap="none" rtlCol="0">
            <a:spAutoFit/>
          </a:bodyPr>
          <a:lstStyle/>
          <a:p>
            <a:r>
              <a:rPr lang="en-US" altLang="ja-JP" dirty="0" smtClean="0"/>
              <a:t>G1</a:t>
            </a:r>
            <a:endParaRPr kumimoji="1" lang="ja-JP" altLang="en-US" dirty="0"/>
          </a:p>
        </p:txBody>
      </p:sp>
      <p:sp>
        <p:nvSpPr>
          <p:cNvPr id="66" name="メモ 65"/>
          <p:cNvSpPr>
            <a:spLocks/>
          </p:cNvSpPr>
          <p:nvPr/>
        </p:nvSpPr>
        <p:spPr>
          <a:xfrm rot="10800000" flipH="1">
            <a:off x="1541978"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67" name="直線矢印コネクタ 66"/>
          <p:cNvCxnSpPr>
            <a:cxnSpLocks/>
            <a:stCxn id="66" idx="3"/>
            <a:endCxn id="61" idx="1"/>
          </p:cNvCxnSpPr>
          <p:nvPr/>
        </p:nvCxnSpPr>
        <p:spPr>
          <a:xfrm>
            <a:off x="2015255" y="4497942"/>
            <a:ext cx="89878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a:stCxn id="66" idx="0"/>
            <a:endCxn id="26" idx="2"/>
          </p:cNvCxnSpPr>
          <p:nvPr/>
        </p:nvCxnSpPr>
        <p:spPr>
          <a:xfrm>
            <a:off x="1778617" y="4813461"/>
            <a:ext cx="3411193"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4" name="直線コネクタ 73"/>
          <p:cNvCxnSpPr>
            <a:stCxn id="61" idx="0"/>
            <a:endCxn id="26" idx="2"/>
          </p:cNvCxnSpPr>
          <p:nvPr/>
        </p:nvCxnSpPr>
        <p:spPr>
          <a:xfrm>
            <a:off x="3150674" y="4813461"/>
            <a:ext cx="2039136"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a:stCxn id="22" idx="0"/>
            <a:endCxn id="26" idx="2"/>
          </p:cNvCxnSpPr>
          <p:nvPr/>
        </p:nvCxnSpPr>
        <p:spPr>
          <a:xfrm>
            <a:off x="4500292" y="4813461"/>
            <a:ext cx="689518"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a:stCxn id="23" idx="0"/>
            <a:endCxn id="26" idx="2"/>
          </p:cNvCxnSpPr>
          <p:nvPr/>
        </p:nvCxnSpPr>
        <p:spPr>
          <a:xfrm flipH="1">
            <a:off x="5189810" y="4813461"/>
            <a:ext cx="647469"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a:stCxn id="48" idx="0"/>
            <a:endCxn id="26" idx="2"/>
          </p:cNvCxnSpPr>
          <p:nvPr/>
        </p:nvCxnSpPr>
        <p:spPr>
          <a:xfrm flipH="1">
            <a:off x="5189810" y="4813461"/>
            <a:ext cx="1925118"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86997" y="4149080"/>
            <a:ext cx="1210588" cy="707886"/>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F</a:t>
            </a:r>
          </a:p>
          <a:p>
            <a:pPr algn="ctr"/>
            <a:r>
              <a:rPr kumimoji="1" lang="ja-JP" altLang="en-US" sz="2000" u="sng" dirty="0" smtClean="0"/>
              <a:t>再利用元</a:t>
            </a:r>
            <a:endParaRPr kumimoji="1" lang="ja-JP" altLang="en-US" sz="2000" u="sng" dirty="0"/>
          </a:p>
        </p:txBody>
      </p:sp>
      <p:sp>
        <p:nvSpPr>
          <p:cNvPr id="50" name="テキスト ボックス 49"/>
          <p:cNvSpPr txBox="1"/>
          <p:nvPr/>
        </p:nvSpPr>
        <p:spPr>
          <a:xfrm>
            <a:off x="66161" y="5661248"/>
            <a:ext cx="1252266" cy="707886"/>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G</a:t>
            </a:r>
          </a:p>
          <a:p>
            <a:pPr algn="ctr"/>
            <a:r>
              <a:rPr lang="ja-JP" altLang="en-US" sz="2000" u="sng" dirty="0" smtClean="0"/>
              <a:t>再利用先</a:t>
            </a:r>
            <a:endParaRPr kumimoji="1" lang="ja-JP" altLang="en-US" sz="2000" u="sng" dirty="0"/>
          </a:p>
        </p:txBody>
      </p:sp>
      <p:sp>
        <p:nvSpPr>
          <p:cNvPr id="37" name="テキスト ボックス 36"/>
          <p:cNvSpPr txBox="1"/>
          <p:nvPr/>
        </p:nvSpPr>
        <p:spPr>
          <a:xfrm>
            <a:off x="1511728" y="4365104"/>
            <a:ext cx="467984" cy="369332"/>
          </a:xfrm>
          <a:prstGeom prst="rect">
            <a:avLst/>
          </a:prstGeom>
          <a:noFill/>
        </p:spPr>
        <p:txBody>
          <a:bodyPr wrap="square" rtlCol="0">
            <a:spAutoFit/>
          </a:bodyPr>
          <a:lstStyle/>
          <a:p>
            <a:r>
              <a:rPr lang="en-US" altLang="ja-JP" dirty="0" smtClean="0"/>
              <a:t>F1</a:t>
            </a:r>
            <a:endParaRPr kumimoji="1" lang="ja-JP" altLang="en-US" dirty="0"/>
          </a:p>
        </p:txBody>
      </p:sp>
    </p:spTree>
    <p:extLst>
      <p:ext uri="{BB962C8B-B14F-4D97-AF65-F5344CB8AC3E}">
        <p14:creationId xmlns:p14="http://schemas.microsoft.com/office/powerpoint/2010/main" val="21868956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a:spLocks/>
          </p:cNvSpPr>
          <p:nvPr/>
        </p:nvSpPr>
        <p:spPr>
          <a:xfrm>
            <a:off x="1308236" y="5602799"/>
            <a:ext cx="6856645" cy="8535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a:bodyPr>
          <a:lstStyle/>
          <a:p>
            <a:r>
              <a:rPr kumimoji="1" lang="en-US" altLang="ja-JP" dirty="0" smtClean="0"/>
              <a:t>C) </a:t>
            </a:r>
            <a:r>
              <a:rPr kumimoji="1" lang="ja-JP" altLang="en-US" dirty="0" smtClean="0"/>
              <a:t>再利用元のリビジョンの推定</a:t>
            </a:r>
            <a:endParaRPr kumimoji="1" lang="ja-JP" altLang="en-US" dirty="0"/>
          </a:p>
        </p:txBody>
      </p:sp>
      <p:sp>
        <p:nvSpPr>
          <p:cNvPr id="108" name="コンテンツ プレースホルダー 2"/>
          <p:cNvSpPr>
            <a:spLocks noGrp="1"/>
          </p:cNvSpPr>
          <p:nvPr>
            <p:ph idx="1"/>
          </p:nvPr>
        </p:nvSpPr>
        <p:spPr>
          <a:xfrm>
            <a:off x="457200" y="1600200"/>
            <a:ext cx="8229600" cy="2476872"/>
          </a:xfrm>
        </p:spPr>
        <p:txBody>
          <a:bodyPr>
            <a:normAutofit lnSpcReduction="10000"/>
          </a:bodyPr>
          <a:lstStyle/>
          <a:p>
            <a:r>
              <a:rPr lang="ja-JP" altLang="en-US" dirty="0" smtClean="0"/>
              <a:t>再利用先のファイルの各リビジョンについて再利用元のリビジョンを推定する</a:t>
            </a:r>
            <a:endParaRPr lang="en-US" altLang="ja-JP" dirty="0" smtClean="0"/>
          </a:p>
          <a:p>
            <a:r>
              <a:rPr lang="ja-JP" altLang="en-US" dirty="0" smtClean="0"/>
              <a:t>推定基準</a:t>
            </a:r>
            <a:endParaRPr lang="en-US" altLang="ja-JP" dirty="0" smtClean="0"/>
          </a:p>
          <a:p>
            <a:pPr lvl="1"/>
            <a:r>
              <a:rPr lang="ja-JP" altLang="en-US" dirty="0" smtClean="0"/>
              <a:t>再利用元のファイルの全てのリビジョンの中から、最も類似度の高いもの</a:t>
            </a:r>
            <a:endParaRPr lang="en-US" altLang="ja-JP" dirty="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15</a:t>
            </a:fld>
            <a:endParaRPr kumimoji="1" lang="ja-JP" altLang="en-US"/>
          </a:p>
        </p:txBody>
      </p:sp>
      <p:sp>
        <p:nvSpPr>
          <p:cNvPr id="22" name="メモ 21"/>
          <p:cNvSpPr>
            <a:spLocks/>
          </p:cNvSpPr>
          <p:nvPr/>
        </p:nvSpPr>
        <p:spPr>
          <a:xfrm rot="10800000" flipH="1">
            <a:off x="4263653"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3" name="メモ 22"/>
          <p:cNvSpPr>
            <a:spLocks/>
          </p:cNvSpPr>
          <p:nvPr/>
        </p:nvSpPr>
        <p:spPr>
          <a:xfrm rot="10800000" flipH="1">
            <a:off x="5600640"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24" name="直線矢印コネクタ 23"/>
          <p:cNvCxnSpPr>
            <a:cxnSpLocks/>
            <a:stCxn id="22" idx="3"/>
            <a:endCxn id="23" idx="1"/>
          </p:cNvCxnSpPr>
          <p:nvPr/>
        </p:nvCxnSpPr>
        <p:spPr>
          <a:xfrm>
            <a:off x="4736930" y="4497942"/>
            <a:ext cx="86371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メモ 25"/>
          <p:cNvSpPr>
            <a:spLocks/>
          </p:cNvSpPr>
          <p:nvPr/>
        </p:nvSpPr>
        <p:spPr>
          <a:xfrm rot="10800000" flipH="1">
            <a:off x="4953171" y="5703123"/>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メモ 26"/>
          <p:cNvSpPr>
            <a:spLocks/>
          </p:cNvSpPr>
          <p:nvPr/>
        </p:nvSpPr>
        <p:spPr>
          <a:xfrm rot="10800000" flipH="1">
            <a:off x="6246338" y="5703123"/>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28" name="直線矢印コネクタ 27"/>
          <p:cNvCxnSpPr>
            <a:cxnSpLocks/>
            <a:stCxn id="26" idx="3"/>
            <a:endCxn id="27" idx="1"/>
          </p:cNvCxnSpPr>
          <p:nvPr/>
        </p:nvCxnSpPr>
        <p:spPr>
          <a:xfrm>
            <a:off x="5426448" y="6018641"/>
            <a:ext cx="81989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正方形/長方形 34"/>
          <p:cNvSpPr>
            <a:spLocks/>
          </p:cNvSpPr>
          <p:nvPr/>
        </p:nvSpPr>
        <p:spPr>
          <a:xfrm>
            <a:off x="1315754" y="4035185"/>
            <a:ext cx="6856645" cy="8652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メモ 47"/>
          <p:cNvSpPr>
            <a:spLocks/>
          </p:cNvSpPr>
          <p:nvPr/>
        </p:nvSpPr>
        <p:spPr>
          <a:xfrm rot="10800000" flipH="1">
            <a:off x="6878289"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9" name="メモ 48"/>
          <p:cNvSpPr>
            <a:spLocks/>
          </p:cNvSpPr>
          <p:nvPr/>
        </p:nvSpPr>
        <p:spPr>
          <a:xfrm rot="10800000" flipH="1">
            <a:off x="7382697" y="5703123"/>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52" name="直線矢印コネクタ 51"/>
          <p:cNvCxnSpPr>
            <a:cxnSpLocks/>
            <a:stCxn id="23" idx="3"/>
            <a:endCxn id="48" idx="1"/>
          </p:cNvCxnSpPr>
          <p:nvPr/>
        </p:nvCxnSpPr>
        <p:spPr>
          <a:xfrm>
            <a:off x="6073917" y="4497942"/>
            <a:ext cx="80437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a:cxnSpLocks/>
            <a:stCxn id="27" idx="3"/>
            <a:endCxn id="49" idx="1"/>
          </p:cNvCxnSpPr>
          <p:nvPr/>
        </p:nvCxnSpPr>
        <p:spPr>
          <a:xfrm>
            <a:off x="6719615" y="6018641"/>
            <a:ext cx="66308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メモ 60"/>
          <p:cNvSpPr>
            <a:spLocks/>
          </p:cNvSpPr>
          <p:nvPr/>
        </p:nvSpPr>
        <p:spPr>
          <a:xfrm rot="10800000" flipH="1">
            <a:off x="2914035"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68" name="直線矢印コネクタ 67"/>
          <p:cNvCxnSpPr>
            <a:cxnSpLocks/>
            <a:stCxn id="61" idx="3"/>
            <a:endCxn id="22" idx="1"/>
          </p:cNvCxnSpPr>
          <p:nvPr/>
        </p:nvCxnSpPr>
        <p:spPr>
          <a:xfrm>
            <a:off x="3387312" y="4497942"/>
            <a:ext cx="876341"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0" name="テキスト ボックス 119"/>
          <p:cNvSpPr txBox="1"/>
          <p:nvPr/>
        </p:nvSpPr>
        <p:spPr>
          <a:xfrm>
            <a:off x="2914035" y="4365104"/>
            <a:ext cx="407484" cy="369332"/>
          </a:xfrm>
          <a:prstGeom prst="rect">
            <a:avLst/>
          </a:prstGeom>
          <a:noFill/>
        </p:spPr>
        <p:txBody>
          <a:bodyPr wrap="none" rtlCol="0">
            <a:spAutoFit/>
          </a:bodyPr>
          <a:lstStyle/>
          <a:p>
            <a:r>
              <a:rPr lang="en-US" altLang="ja-JP" dirty="0" smtClean="0"/>
              <a:t>F2</a:t>
            </a:r>
            <a:endParaRPr kumimoji="1" lang="ja-JP" altLang="en-US" dirty="0"/>
          </a:p>
        </p:txBody>
      </p:sp>
      <p:sp>
        <p:nvSpPr>
          <p:cNvPr id="121" name="テキスト ボックス 120"/>
          <p:cNvSpPr txBox="1"/>
          <p:nvPr/>
        </p:nvSpPr>
        <p:spPr>
          <a:xfrm>
            <a:off x="4263653" y="4365104"/>
            <a:ext cx="407484" cy="369332"/>
          </a:xfrm>
          <a:prstGeom prst="rect">
            <a:avLst/>
          </a:prstGeom>
          <a:noFill/>
        </p:spPr>
        <p:txBody>
          <a:bodyPr wrap="none" rtlCol="0">
            <a:spAutoFit/>
          </a:bodyPr>
          <a:lstStyle/>
          <a:p>
            <a:r>
              <a:rPr lang="en-US" altLang="ja-JP" dirty="0" smtClean="0"/>
              <a:t>F3</a:t>
            </a:r>
            <a:endParaRPr kumimoji="1" lang="ja-JP" altLang="en-US" dirty="0"/>
          </a:p>
        </p:txBody>
      </p:sp>
      <p:sp>
        <p:nvSpPr>
          <p:cNvPr id="122" name="テキスト ボックス 121"/>
          <p:cNvSpPr txBox="1"/>
          <p:nvPr/>
        </p:nvSpPr>
        <p:spPr>
          <a:xfrm>
            <a:off x="5600640" y="4365104"/>
            <a:ext cx="407484" cy="369332"/>
          </a:xfrm>
          <a:prstGeom prst="rect">
            <a:avLst/>
          </a:prstGeom>
          <a:noFill/>
        </p:spPr>
        <p:txBody>
          <a:bodyPr wrap="none" rtlCol="0">
            <a:spAutoFit/>
          </a:bodyPr>
          <a:lstStyle/>
          <a:p>
            <a:r>
              <a:rPr lang="en-US" altLang="ja-JP" dirty="0" smtClean="0"/>
              <a:t>F4</a:t>
            </a:r>
            <a:endParaRPr kumimoji="1" lang="ja-JP" altLang="en-US" dirty="0"/>
          </a:p>
        </p:txBody>
      </p:sp>
      <p:sp>
        <p:nvSpPr>
          <p:cNvPr id="123" name="テキスト ボックス 122"/>
          <p:cNvSpPr txBox="1"/>
          <p:nvPr/>
        </p:nvSpPr>
        <p:spPr>
          <a:xfrm>
            <a:off x="6878289" y="4365104"/>
            <a:ext cx="407484" cy="369332"/>
          </a:xfrm>
          <a:prstGeom prst="rect">
            <a:avLst/>
          </a:prstGeom>
          <a:noFill/>
        </p:spPr>
        <p:txBody>
          <a:bodyPr wrap="none" rtlCol="0">
            <a:spAutoFit/>
          </a:bodyPr>
          <a:lstStyle/>
          <a:p>
            <a:r>
              <a:rPr lang="en-US" altLang="ja-JP" dirty="0" smtClean="0"/>
              <a:t>F5</a:t>
            </a:r>
            <a:endParaRPr kumimoji="1" lang="ja-JP" altLang="en-US" dirty="0"/>
          </a:p>
        </p:txBody>
      </p:sp>
      <p:sp>
        <p:nvSpPr>
          <p:cNvPr id="124" name="テキスト ボックス 123"/>
          <p:cNvSpPr txBox="1"/>
          <p:nvPr/>
        </p:nvSpPr>
        <p:spPr>
          <a:xfrm>
            <a:off x="7380312" y="5877272"/>
            <a:ext cx="447558" cy="369332"/>
          </a:xfrm>
          <a:prstGeom prst="rect">
            <a:avLst/>
          </a:prstGeom>
          <a:noFill/>
        </p:spPr>
        <p:txBody>
          <a:bodyPr wrap="none" rtlCol="0">
            <a:spAutoFit/>
          </a:bodyPr>
          <a:lstStyle/>
          <a:p>
            <a:r>
              <a:rPr lang="en-US" altLang="ja-JP" dirty="0" smtClean="0"/>
              <a:t>G3</a:t>
            </a:r>
            <a:endParaRPr kumimoji="1" lang="ja-JP" altLang="en-US" dirty="0"/>
          </a:p>
        </p:txBody>
      </p:sp>
      <p:sp>
        <p:nvSpPr>
          <p:cNvPr id="125" name="テキスト ボックス 124"/>
          <p:cNvSpPr txBox="1"/>
          <p:nvPr/>
        </p:nvSpPr>
        <p:spPr>
          <a:xfrm>
            <a:off x="6243953" y="5877272"/>
            <a:ext cx="447558" cy="369332"/>
          </a:xfrm>
          <a:prstGeom prst="rect">
            <a:avLst/>
          </a:prstGeom>
          <a:noFill/>
        </p:spPr>
        <p:txBody>
          <a:bodyPr wrap="none" rtlCol="0">
            <a:spAutoFit/>
          </a:bodyPr>
          <a:lstStyle/>
          <a:p>
            <a:r>
              <a:rPr lang="en-US" altLang="ja-JP" dirty="0" smtClean="0"/>
              <a:t>G2</a:t>
            </a:r>
            <a:endParaRPr kumimoji="1" lang="ja-JP" altLang="en-US" dirty="0"/>
          </a:p>
        </p:txBody>
      </p:sp>
      <p:sp>
        <p:nvSpPr>
          <p:cNvPr id="126" name="テキスト ボックス 125"/>
          <p:cNvSpPr txBox="1"/>
          <p:nvPr/>
        </p:nvSpPr>
        <p:spPr>
          <a:xfrm>
            <a:off x="4950786" y="5877272"/>
            <a:ext cx="447558" cy="369332"/>
          </a:xfrm>
          <a:prstGeom prst="rect">
            <a:avLst/>
          </a:prstGeom>
          <a:noFill/>
        </p:spPr>
        <p:txBody>
          <a:bodyPr wrap="none" rtlCol="0">
            <a:spAutoFit/>
          </a:bodyPr>
          <a:lstStyle/>
          <a:p>
            <a:r>
              <a:rPr lang="en-US" altLang="ja-JP" dirty="0" smtClean="0"/>
              <a:t>G1</a:t>
            </a:r>
            <a:endParaRPr kumimoji="1" lang="ja-JP" altLang="en-US" dirty="0"/>
          </a:p>
        </p:txBody>
      </p:sp>
      <p:sp>
        <p:nvSpPr>
          <p:cNvPr id="66" name="メモ 65"/>
          <p:cNvSpPr>
            <a:spLocks/>
          </p:cNvSpPr>
          <p:nvPr/>
        </p:nvSpPr>
        <p:spPr>
          <a:xfrm rot="10800000" flipH="1">
            <a:off x="1541978"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67" name="直線矢印コネクタ 66"/>
          <p:cNvCxnSpPr>
            <a:cxnSpLocks/>
            <a:stCxn id="66" idx="3"/>
            <a:endCxn id="61" idx="1"/>
          </p:cNvCxnSpPr>
          <p:nvPr/>
        </p:nvCxnSpPr>
        <p:spPr>
          <a:xfrm>
            <a:off x="2015255" y="4497942"/>
            <a:ext cx="89878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a:stCxn id="66" idx="0"/>
            <a:endCxn id="26" idx="2"/>
          </p:cNvCxnSpPr>
          <p:nvPr/>
        </p:nvCxnSpPr>
        <p:spPr>
          <a:xfrm>
            <a:off x="1778617" y="4813461"/>
            <a:ext cx="3411193"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4" name="直線コネクタ 73"/>
          <p:cNvCxnSpPr>
            <a:stCxn id="61" idx="0"/>
            <a:endCxn id="26" idx="2"/>
          </p:cNvCxnSpPr>
          <p:nvPr/>
        </p:nvCxnSpPr>
        <p:spPr>
          <a:xfrm>
            <a:off x="3150674" y="4813461"/>
            <a:ext cx="2039136"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a:stCxn id="22" idx="0"/>
            <a:endCxn id="26" idx="2"/>
          </p:cNvCxnSpPr>
          <p:nvPr/>
        </p:nvCxnSpPr>
        <p:spPr>
          <a:xfrm>
            <a:off x="4500292" y="4813461"/>
            <a:ext cx="689518"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a:stCxn id="23" idx="0"/>
            <a:endCxn id="26" idx="2"/>
          </p:cNvCxnSpPr>
          <p:nvPr/>
        </p:nvCxnSpPr>
        <p:spPr>
          <a:xfrm flipH="1">
            <a:off x="5189810" y="4813461"/>
            <a:ext cx="647469"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a:stCxn id="48" idx="0"/>
            <a:endCxn id="26" idx="2"/>
          </p:cNvCxnSpPr>
          <p:nvPr/>
        </p:nvCxnSpPr>
        <p:spPr>
          <a:xfrm flipH="1">
            <a:off x="5189810" y="4813461"/>
            <a:ext cx="1925118"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86997" y="4149080"/>
            <a:ext cx="1210588" cy="707886"/>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F</a:t>
            </a:r>
          </a:p>
          <a:p>
            <a:pPr algn="ctr"/>
            <a:r>
              <a:rPr kumimoji="1" lang="ja-JP" altLang="en-US" sz="2000" u="sng" dirty="0" smtClean="0"/>
              <a:t>再利用元</a:t>
            </a:r>
            <a:endParaRPr kumimoji="1" lang="ja-JP" altLang="en-US" sz="2000" u="sng" dirty="0"/>
          </a:p>
        </p:txBody>
      </p:sp>
      <p:sp>
        <p:nvSpPr>
          <p:cNvPr id="50" name="テキスト ボックス 49"/>
          <p:cNvSpPr txBox="1"/>
          <p:nvPr/>
        </p:nvSpPr>
        <p:spPr>
          <a:xfrm>
            <a:off x="66161" y="5661248"/>
            <a:ext cx="1252266" cy="707886"/>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G</a:t>
            </a:r>
          </a:p>
          <a:p>
            <a:pPr algn="ctr"/>
            <a:r>
              <a:rPr lang="ja-JP" altLang="en-US" sz="2000" u="sng" dirty="0" smtClean="0"/>
              <a:t>再利用先</a:t>
            </a:r>
            <a:endParaRPr kumimoji="1" lang="ja-JP" altLang="en-US" sz="2000" u="sng" dirty="0"/>
          </a:p>
        </p:txBody>
      </p:sp>
      <p:sp>
        <p:nvSpPr>
          <p:cNvPr id="37" name="テキスト ボックス 36"/>
          <p:cNvSpPr txBox="1"/>
          <p:nvPr/>
        </p:nvSpPr>
        <p:spPr>
          <a:xfrm>
            <a:off x="1511728" y="4365104"/>
            <a:ext cx="467984" cy="369332"/>
          </a:xfrm>
          <a:prstGeom prst="rect">
            <a:avLst/>
          </a:prstGeom>
          <a:noFill/>
        </p:spPr>
        <p:txBody>
          <a:bodyPr wrap="square" rtlCol="0">
            <a:spAutoFit/>
          </a:bodyPr>
          <a:lstStyle/>
          <a:p>
            <a:r>
              <a:rPr lang="en-US" altLang="ja-JP" dirty="0" smtClean="0"/>
              <a:t>F1</a:t>
            </a:r>
            <a:endParaRPr kumimoji="1" lang="ja-JP" altLang="en-US" dirty="0"/>
          </a:p>
        </p:txBody>
      </p:sp>
    </p:spTree>
    <p:extLst>
      <p:ext uri="{BB962C8B-B14F-4D97-AF65-F5344CB8AC3E}">
        <p14:creationId xmlns:p14="http://schemas.microsoft.com/office/powerpoint/2010/main" val="16371611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a:spLocks/>
          </p:cNvSpPr>
          <p:nvPr/>
        </p:nvSpPr>
        <p:spPr>
          <a:xfrm>
            <a:off x="1308236" y="5602799"/>
            <a:ext cx="6856645" cy="8535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a:bodyPr>
          <a:lstStyle/>
          <a:p>
            <a:r>
              <a:rPr lang="en-US" altLang="ja-JP" dirty="0"/>
              <a:t>C) </a:t>
            </a:r>
            <a:r>
              <a:rPr lang="ja-JP" altLang="en-US" dirty="0"/>
              <a:t>再利用元のリビジョンの推定</a:t>
            </a:r>
            <a:endParaRPr kumimoji="1" lang="ja-JP" altLang="en-US" dirty="0"/>
          </a:p>
        </p:txBody>
      </p:sp>
      <p:sp>
        <p:nvSpPr>
          <p:cNvPr id="108" name="コンテンツ プレースホルダー 2"/>
          <p:cNvSpPr>
            <a:spLocks noGrp="1"/>
          </p:cNvSpPr>
          <p:nvPr>
            <p:ph idx="1"/>
          </p:nvPr>
        </p:nvSpPr>
        <p:spPr>
          <a:xfrm>
            <a:off x="457200" y="1600200"/>
            <a:ext cx="8229600" cy="2476872"/>
          </a:xfrm>
        </p:spPr>
        <p:txBody>
          <a:bodyPr>
            <a:normAutofit lnSpcReduction="10000"/>
          </a:bodyPr>
          <a:lstStyle/>
          <a:p>
            <a:r>
              <a:rPr lang="ja-JP" altLang="en-US" dirty="0" smtClean="0"/>
              <a:t>再利用先のファイルの各リビジョンについて再利用元のリビジョンを推定する</a:t>
            </a:r>
            <a:endParaRPr lang="en-US" altLang="ja-JP" dirty="0" smtClean="0"/>
          </a:p>
          <a:p>
            <a:r>
              <a:rPr lang="ja-JP" altLang="en-US" dirty="0" smtClean="0"/>
              <a:t>推定基準</a:t>
            </a:r>
            <a:endParaRPr lang="en-US" altLang="ja-JP" dirty="0" smtClean="0"/>
          </a:p>
          <a:p>
            <a:pPr lvl="1"/>
            <a:r>
              <a:rPr lang="ja-JP" altLang="en-US" dirty="0" smtClean="0"/>
              <a:t>再利用元のファイルの全てのリビジョンの中から、最も類似度の高いもの</a:t>
            </a:r>
            <a:endParaRPr lang="en-US" altLang="ja-JP" dirty="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16</a:t>
            </a:fld>
            <a:endParaRPr kumimoji="1" lang="ja-JP" altLang="en-US"/>
          </a:p>
        </p:txBody>
      </p:sp>
      <p:sp>
        <p:nvSpPr>
          <p:cNvPr id="22" name="メモ 21"/>
          <p:cNvSpPr>
            <a:spLocks/>
          </p:cNvSpPr>
          <p:nvPr/>
        </p:nvSpPr>
        <p:spPr>
          <a:xfrm rot="10800000" flipH="1">
            <a:off x="4263653"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3" name="メモ 22"/>
          <p:cNvSpPr>
            <a:spLocks/>
          </p:cNvSpPr>
          <p:nvPr/>
        </p:nvSpPr>
        <p:spPr>
          <a:xfrm rot="10800000" flipH="1">
            <a:off x="5600640"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24" name="直線矢印コネクタ 23"/>
          <p:cNvCxnSpPr>
            <a:cxnSpLocks/>
            <a:stCxn id="22" idx="3"/>
            <a:endCxn id="23" idx="1"/>
          </p:cNvCxnSpPr>
          <p:nvPr/>
        </p:nvCxnSpPr>
        <p:spPr>
          <a:xfrm>
            <a:off x="4736930" y="4497942"/>
            <a:ext cx="86371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メモ 25"/>
          <p:cNvSpPr>
            <a:spLocks/>
          </p:cNvSpPr>
          <p:nvPr/>
        </p:nvSpPr>
        <p:spPr>
          <a:xfrm rot="10800000" flipH="1">
            <a:off x="4953171" y="5703123"/>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メモ 26"/>
          <p:cNvSpPr>
            <a:spLocks/>
          </p:cNvSpPr>
          <p:nvPr/>
        </p:nvSpPr>
        <p:spPr>
          <a:xfrm rot="10800000" flipH="1">
            <a:off x="6246338" y="5703123"/>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28" name="直線矢印コネクタ 27"/>
          <p:cNvCxnSpPr>
            <a:cxnSpLocks/>
            <a:stCxn id="26" idx="3"/>
            <a:endCxn id="27" idx="1"/>
          </p:cNvCxnSpPr>
          <p:nvPr/>
        </p:nvCxnSpPr>
        <p:spPr>
          <a:xfrm>
            <a:off x="5426448" y="6018641"/>
            <a:ext cx="81989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正方形/長方形 34"/>
          <p:cNvSpPr>
            <a:spLocks/>
          </p:cNvSpPr>
          <p:nvPr/>
        </p:nvSpPr>
        <p:spPr>
          <a:xfrm>
            <a:off x="1315754" y="4035185"/>
            <a:ext cx="6856645" cy="8652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メモ 47"/>
          <p:cNvSpPr>
            <a:spLocks/>
          </p:cNvSpPr>
          <p:nvPr/>
        </p:nvSpPr>
        <p:spPr>
          <a:xfrm rot="10800000" flipH="1">
            <a:off x="6878289"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9" name="メモ 48"/>
          <p:cNvSpPr>
            <a:spLocks/>
          </p:cNvSpPr>
          <p:nvPr/>
        </p:nvSpPr>
        <p:spPr>
          <a:xfrm rot="10800000" flipH="1">
            <a:off x="7382697" y="5703123"/>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52" name="直線矢印コネクタ 51"/>
          <p:cNvCxnSpPr>
            <a:cxnSpLocks/>
            <a:stCxn id="23" idx="3"/>
            <a:endCxn id="48" idx="1"/>
          </p:cNvCxnSpPr>
          <p:nvPr/>
        </p:nvCxnSpPr>
        <p:spPr>
          <a:xfrm>
            <a:off x="6073917" y="4497942"/>
            <a:ext cx="80437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a:cxnSpLocks/>
            <a:stCxn id="27" idx="3"/>
            <a:endCxn id="49" idx="1"/>
          </p:cNvCxnSpPr>
          <p:nvPr/>
        </p:nvCxnSpPr>
        <p:spPr>
          <a:xfrm>
            <a:off x="6719615" y="6018641"/>
            <a:ext cx="66308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メモ 60"/>
          <p:cNvSpPr>
            <a:spLocks/>
          </p:cNvSpPr>
          <p:nvPr/>
        </p:nvSpPr>
        <p:spPr>
          <a:xfrm rot="10800000" flipH="1">
            <a:off x="2914035"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68" name="直線矢印コネクタ 67"/>
          <p:cNvCxnSpPr>
            <a:cxnSpLocks/>
            <a:stCxn id="61" idx="3"/>
            <a:endCxn id="22" idx="1"/>
          </p:cNvCxnSpPr>
          <p:nvPr/>
        </p:nvCxnSpPr>
        <p:spPr>
          <a:xfrm>
            <a:off x="3387312" y="4497942"/>
            <a:ext cx="876341"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0" name="テキスト ボックス 119"/>
          <p:cNvSpPr txBox="1"/>
          <p:nvPr/>
        </p:nvSpPr>
        <p:spPr>
          <a:xfrm>
            <a:off x="2914035" y="4365104"/>
            <a:ext cx="407484" cy="369332"/>
          </a:xfrm>
          <a:prstGeom prst="rect">
            <a:avLst/>
          </a:prstGeom>
          <a:noFill/>
        </p:spPr>
        <p:txBody>
          <a:bodyPr wrap="none" rtlCol="0">
            <a:spAutoFit/>
          </a:bodyPr>
          <a:lstStyle/>
          <a:p>
            <a:r>
              <a:rPr lang="en-US" altLang="ja-JP" dirty="0" smtClean="0"/>
              <a:t>F2</a:t>
            </a:r>
            <a:endParaRPr kumimoji="1" lang="ja-JP" altLang="en-US" dirty="0"/>
          </a:p>
        </p:txBody>
      </p:sp>
      <p:sp>
        <p:nvSpPr>
          <p:cNvPr id="121" name="テキスト ボックス 120"/>
          <p:cNvSpPr txBox="1"/>
          <p:nvPr/>
        </p:nvSpPr>
        <p:spPr>
          <a:xfrm>
            <a:off x="4263653" y="4365104"/>
            <a:ext cx="407484" cy="369332"/>
          </a:xfrm>
          <a:prstGeom prst="rect">
            <a:avLst/>
          </a:prstGeom>
          <a:noFill/>
        </p:spPr>
        <p:txBody>
          <a:bodyPr wrap="none" rtlCol="0">
            <a:spAutoFit/>
          </a:bodyPr>
          <a:lstStyle/>
          <a:p>
            <a:r>
              <a:rPr lang="en-US" altLang="ja-JP" dirty="0" smtClean="0"/>
              <a:t>F3</a:t>
            </a:r>
            <a:endParaRPr kumimoji="1" lang="ja-JP" altLang="en-US" dirty="0"/>
          </a:p>
        </p:txBody>
      </p:sp>
      <p:sp>
        <p:nvSpPr>
          <p:cNvPr id="122" name="テキスト ボックス 121"/>
          <p:cNvSpPr txBox="1"/>
          <p:nvPr/>
        </p:nvSpPr>
        <p:spPr>
          <a:xfrm>
            <a:off x="5600640" y="4365104"/>
            <a:ext cx="407484" cy="369332"/>
          </a:xfrm>
          <a:prstGeom prst="rect">
            <a:avLst/>
          </a:prstGeom>
          <a:noFill/>
        </p:spPr>
        <p:txBody>
          <a:bodyPr wrap="none" rtlCol="0">
            <a:spAutoFit/>
          </a:bodyPr>
          <a:lstStyle/>
          <a:p>
            <a:r>
              <a:rPr lang="en-US" altLang="ja-JP" dirty="0" smtClean="0"/>
              <a:t>F4</a:t>
            </a:r>
            <a:endParaRPr kumimoji="1" lang="ja-JP" altLang="en-US" dirty="0"/>
          </a:p>
        </p:txBody>
      </p:sp>
      <p:sp>
        <p:nvSpPr>
          <p:cNvPr id="123" name="テキスト ボックス 122"/>
          <p:cNvSpPr txBox="1"/>
          <p:nvPr/>
        </p:nvSpPr>
        <p:spPr>
          <a:xfrm>
            <a:off x="6878289" y="4365104"/>
            <a:ext cx="407484" cy="369332"/>
          </a:xfrm>
          <a:prstGeom prst="rect">
            <a:avLst/>
          </a:prstGeom>
          <a:noFill/>
        </p:spPr>
        <p:txBody>
          <a:bodyPr wrap="none" rtlCol="0">
            <a:spAutoFit/>
          </a:bodyPr>
          <a:lstStyle/>
          <a:p>
            <a:r>
              <a:rPr lang="en-US" altLang="ja-JP" dirty="0" smtClean="0"/>
              <a:t>F5</a:t>
            </a:r>
            <a:endParaRPr kumimoji="1" lang="ja-JP" altLang="en-US" dirty="0"/>
          </a:p>
        </p:txBody>
      </p:sp>
      <p:sp>
        <p:nvSpPr>
          <p:cNvPr id="124" name="テキスト ボックス 123"/>
          <p:cNvSpPr txBox="1"/>
          <p:nvPr/>
        </p:nvSpPr>
        <p:spPr>
          <a:xfrm>
            <a:off x="7380312" y="5877272"/>
            <a:ext cx="447558" cy="369332"/>
          </a:xfrm>
          <a:prstGeom prst="rect">
            <a:avLst/>
          </a:prstGeom>
          <a:noFill/>
        </p:spPr>
        <p:txBody>
          <a:bodyPr wrap="none" rtlCol="0">
            <a:spAutoFit/>
          </a:bodyPr>
          <a:lstStyle/>
          <a:p>
            <a:r>
              <a:rPr lang="en-US" altLang="ja-JP" dirty="0" smtClean="0"/>
              <a:t>G3</a:t>
            </a:r>
            <a:endParaRPr kumimoji="1" lang="ja-JP" altLang="en-US" dirty="0"/>
          </a:p>
        </p:txBody>
      </p:sp>
      <p:sp>
        <p:nvSpPr>
          <p:cNvPr id="125" name="テキスト ボックス 124"/>
          <p:cNvSpPr txBox="1"/>
          <p:nvPr/>
        </p:nvSpPr>
        <p:spPr>
          <a:xfrm>
            <a:off x="6243953" y="5877272"/>
            <a:ext cx="447558" cy="369332"/>
          </a:xfrm>
          <a:prstGeom prst="rect">
            <a:avLst/>
          </a:prstGeom>
          <a:noFill/>
        </p:spPr>
        <p:txBody>
          <a:bodyPr wrap="none" rtlCol="0">
            <a:spAutoFit/>
          </a:bodyPr>
          <a:lstStyle/>
          <a:p>
            <a:r>
              <a:rPr lang="en-US" altLang="ja-JP" dirty="0" smtClean="0"/>
              <a:t>G2</a:t>
            </a:r>
            <a:endParaRPr kumimoji="1" lang="ja-JP" altLang="en-US" dirty="0"/>
          </a:p>
        </p:txBody>
      </p:sp>
      <p:sp>
        <p:nvSpPr>
          <p:cNvPr id="126" name="テキスト ボックス 125"/>
          <p:cNvSpPr txBox="1"/>
          <p:nvPr/>
        </p:nvSpPr>
        <p:spPr>
          <a:xfrm>
            <a:off x="4950786" y="5877272"/>
            <a:ext cx="447558" cy="369332"/>
          </a:xfrm>
          <a:prstGeom prst="rect">
            <a:avLst/>
          </a:prstGeom>
          <a:noFill/>
        </p:spPr>
        <p:txBody>
          <a:bodyPr wrap="none" rtlCol="0">
            <a:spAutoFit/>
          </a:bodyPr>
          <a:lstStyle/>
          <a:p>
            <a:r>
              <a:rPr lang="en-US" altLang="ja-JP" dirty="0" smtClean="0"/>
              <a:t>G1</a:t>
            </a:r>
            <a:endParaRPr kumimoji="1" lang="ja-JP" altLang="en-US" dirty="0"/>
          </a:p>
        </p:txBody>
      </p:sp>
      <p:sp>
        <p:nvSpPr>
          <p:cNvPr id="66" name="メモ 65"/>
          <p:cNvSpPr>
            <a:spLocks/>
          </p:cNvSpPr>
          <p:nvPr/>
        </p:nvSpPr>
        <p:spPr>
          <a:xfrm rot="10800000" flipH="1">
            <a:off x="1541978"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67" name="直線矢印コネクタ 66"/>
          <p:cNvCxnSpPr>
            <a:cxnSpLocks/>
            <a:stCxn id="66" idx="3"/>
            <a:endCxn id="61" idx="1"/>
          </p:cNvCxnSpPr>
          <p:nvPr/>
        </p:nvCxnSpPr>
        <p:spPr>
          <a:xfrm>
            <a:off x="2015255" y="4497942"/>
            <a:ext cx="89878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コネクタ 96"/>
          <p:cNvCxnSpPr>
            <a:stCxn id="66" idx="0"/>
            <a:endCxn id="27" idx="2"/>
          </p:cNvCxnSpPr>
          <p:nvPr/>
        </p:nvCxnSpPr>
        <p:spPr>
          <a:xfrm>
            <a:off x="1778617" y="4813461"/>
            <a:ext cx="4704360"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5" name="直線コネクタ 74"/>
          <p:cNvCxnSpPr>
            <a:stCxn id="61" idx="0"/>
            <a:endCxn id="27" idx="2"/>
          </p:cNvCxnSpPr>
          <p:nvPr/>
        </p:nvCxnSpPr>
        <p:spPr>
          <a:xfrm>
            <a:off x="3150674" y="4813461"/>
            <a:ext cx="3332303"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7" name="直線コネクタ 76"/>
          <p:cNvCxnSpPr>
            <a:stCxn id="22" idx="0"/>
            <a:endCxn id="27" idx="2"/>
          </p:cNvCxnSpPr>
          <p:nvPr/>
        </p:nvCxnSpPr>
        <p:spPr>
          <a:xfrm>
            <a:off x="4500292" y="4813461"/>
            <a:ext cx="1982685"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a:stCxn id="23" idx="0"/>
            <a:endCxn id="27" idx="2"/>
          </p:cNvCxnSpPr>
          <p:nvPr/>
        </p:nvCxnSpPr>
        <p:spPr>
          <a:xfrm>
            <a:off x="5837279" y="4813461"/>
            <a:ext cx="645698"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a:stCxn id="48" idx="0"/>
            <a:endCxn id="27" idx="2"/>
          </p:cNvCxnSpPr>
          <p:nvPr/>
        </p:nvCxnSpPr>
        <p:spPr>
          <a:xfrm flipH="1">
            <a:off x="6482977" y="4813461"/>
            <a:ext cx="631951"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1511728" y="4365104"/>
            <a:ext cx="467984" cy="369332"/>
          </a:xfrm>
          <a:prstGeom prst="rect">
            <a:avLst/>
          </a:prstGeom>
          <a:noFill/>
        </p:spPr>
        <p:txBody>
          <a:bodyPr wrap="square" rtlCol="0">
            <a:spAutoFit/>
          </a:bodyPr>
          <a:lstStyle/>
          <a:p>
            <a:r>
              <a:rPr lang="en-US" altLang="ja-JP" dirty="0" smtClean="0"/>
              <a:t>F1</a:t>
            </a:r>
            <a:endParaRPr kumimoji="1" lang="ja-JP" altLang="en-US" dirty="0"/>
          </a:p>
        </p:txBody>
      </p:sp>
      <p:sp>
        <p:nvSpPr>
          <p:cNvPr id="37" name="テキスト ボックス 36"/>
          <p:cNvSpPr txBox="1"/>
          <p:nvPr/>
        </p:nvSpPr>
        <p:spPr>
          <a:xfrm>
            <a:off x="86997" y="4149080"/>
            <a:ext cx="1210588" cy="707886"/>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F</a:t>
            </a:r>
          </a:p>
          <a:p>
            <a:pPr algn="ctr"/>
            <a:r>
              <a:rPr kumimoji="1" lang="ja-JP" altLang="en-US" sz="2000" u="sng" dirty="0" smtClean="0"/>
              <a:t>再利用元</a:t>
            </a:r>
            <a:endParaRPr kumimoji="1" lang="ja-JP" altLang="en-US" sz="2000" u="sng" dirty="0"/>
          </a:p>
        </p:txBody>
      </p:sp>
      <p:sp>
        <p:nvSpPr>
          <p:cNvPr id="38" name="テキスト ボックス 37"/>
          <p:cNvSpPr txBox="1"/>
          <p:nvPr/>
        </p:nvSpPr>
        <p:spPr>
          <a:xfrm>
            <a:off x="66161" y="5661248"/>
            <a:ext cx="1252266" cy="707886"/>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G</a:t>
            </a:r>
          </a:p>
          <a:p>
            <a:pPr algn="ctr"/>
            <a:r>
              <a:rPr lang="ja-JP" altLang="en-US" sz="2000" u="sng" dirty="0" smtClean="0"/>
              <a:t>再利用先</a:t>
            </a:r>
            <a:endParaRPr kumimoji="1" lang="ja-JP" altLang="en-US" sz="2000" u="sng" dirty="0"/>
          </a:p>
        </p:txBody>
      </p:sp>
    </p:spTree>
    <p:extLst>
      <p:ext uri="{BB962C8B-B14F-4D97-AF65-F5344CB8AC3E}">
        <p14:creationId xmlns:p14="http://schemas.microsoft.com/office/powerpoint/2010/main" val="21868956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a:spLocks/>
          </p:cNvSpPr>
          <p:nvPr/>
        </p:nvSpPr>
        <p:spPr>
          <a:xfrm>
            <a:off x="1308236" y="5602799"/>
            <a:ext cx="6856645" cy="8535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a:bodyPr>
          <a:lstStyle/>
          <a:p>
            <a:r>
              <a:rPr lang="en-US" altLang="ja-JP" dirty="0"/>
              <a:t>C) </a:t>
            </a:r>
            <a:r>
              <a:rPr lang="ja-JP" altLang="en-US" dirty="0"/>
              <a:t>再利用元のリビジョンの推定</a:t>
            </a:r>
            <a:endParaRPr kumimoji="1" lang="ja-JP" altLang="en-US" dirty="0"/>
          </a:p>
        </p:txBody>
      </p:sp>
      <p:sp>
        <p:nvSpPr>
          <p:cNvPr id="108" name="コンテンツ プレースホルダー 2"/>
          <p:cNvSpPr>
            <a:spLocks noGrp="1"/>
          </p:cNvSpPr>
          <p:nvPr>
            <p:ph idx="1"/>
          </p:nvPr>
        </p:nvSpPr>
        <p:spPr>
          <a:xfrm>
            <a:off x="457200" y="1600200"/>
            <a:ext cx="8229600" cy="2476872"/>
          </a:xfrm>
        </p:spPr>
        <p:txBody>
          <a:bodyPr>
            <a:normAutofit lnSpcReduction="10000"/>
          </a:bodyPr>
          <a:lstStyle/>
          <a:p>
            <a:r>
              <a:rPr lang="ja-JP" altLang="en-US" dirty="0" smtClean="0"/>
              <a:t>再利用先のファイルの各リビジョンについて再利用元のリビジョンを推定する</a:t>
            </a:r>
            <a:endParaRPr lang="en-US" altLang="ja-JP" dirty="0" smtClean="0"/>
          </a:p>
          <a:p>
            <a:r>
              <a:rPr lang="ja-JP" altLang="en-US" dirty="0" smtClean="0"/>
              <a:t>推定基準</a:t>
            </a:r>
            <a:endParaRPr lang="en-US" altLang="ja-JP" dirty="0" smtClean="0"/>
          </a:p>
          <a:p>
            <a:pPr lvl="1"/>
            <a:r>
              <a:rPr lang="ja-JP" altLang="en-US" dirty="0" smtClean="0"/>
              <a:t>再利用元のファイルの全てのリビジョンの中から、最も類似度の高いもの</a:t>
            </a:r>
            <a:endParaRPr lang="en-US" altLang="ja-JP" dirty="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17</a:t>
            </a:fld>
            <a:endParaRPr kumimoji="1" lang="ja-JP" altLang="en-US"/>
          </a:p>
        </p:txBody>
      </p:sp>
      <p:sp>
        <p:nvSpPr>
          <p:cNvPr id="22" name="メモ 21"/>
          <p:cNvSpPr>
            <a:spLocks/>
          </p:cNvSpPr>
          <p:nvPr/>
        </p:nvSpPr>
        <p:spPr>
          <a:xfrm rot="10800000" flipH="1">
            <a:off x="4263653"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3" name="メモ 22"/>
          <p:cNvSpPr>
            <a:spLocks/>
          </p:cNvSpPr>
          <p:nvPr/>
        </p:nvSpPr>
        <p:spPr>
          <a:xfrm rot="10800000" flipH="1">
            <a:off x="5600640"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24" name="直線矢印コネクタ 23"/>
          <p:cNvCxnSpPr>
            <a:cxnSpLocks/>
            <a:stCxn id="22" idx="3"/>
            <a:endCxn id="23" idx="1"/>
          </p:cNvCxnSpPr>
          <p:nvPr/>
        </p:nvCxnSpPr>
        <p:spPr>
          <a:xfrm>
            <a:off x="4736930" y="4497942"/>
            <a:ext cx="86371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メモ 25"/>
          <p:cNvSpPr>
            <a:spLocks/>
          </p:cNvSpPr>
          <p:nvPr/>
        </p:nvSpPr>
        <p:spPr>
          <a:xfrm rot="10800000" flipH="1">
            <a:off x="4953171" y="5703123"/>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メモ 26"/>
          <p:cNvSpPr>
            <a:spLocks/>
          </p:cNvSpPr>
          <p:nvPr/>
        </p:nvSpPr>
        <p:spPr>
          <a:xfrm rot="10800000" flipH="1">
            <a:off x="6246338" y="5703123"/>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28" name="直線矢印コネクタ 27"/>
          <p:cNvCxnSpPr>
            <a:cxnSpLocks/>
            <a:stCxn id="26" idx="3"/>
            <a:endCxn id="27" idx="1"/>
          </p:cNvCxnSpPr>
          <p:nvPr/>
        </p:nvCxnSpPr>
        <p:spPr>
          <a:xfrm>
            <a:off x="5426448" y="6018641"/>
            <a:ext cx="81989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正方形/長方形 34"/>
          <p:cNvSpPr>
            <a:spLocks/>
          </p:cNvSpPr>
          <p:nvPr/>
        </p:nvSpPr>
        <p:spPr>
          <a:xfrm>
            <a:off x="1315754" y="4035185"/>
            <a:ext cx="6856645" cy="8652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メモ 47"/>
          <p:cNvSpPr>
            <a:spLocks/>
          </p:cNvSpPr>
          <p:nvPr/>
        </p:nvSpPr>
        <p:spPr>
          <a:xfrm rot="10800000" flipH="1">
            <a:off x="6878289"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9" name="メモ 48"/>
          <p:cNvSpPr>
            <a:spLocks/>
          </p:cNvSpPr>
          <p:nvPr/>
        </p:nvSpPr>
        <p:spPr>
          <a:xfrm rot="10800000" flipH="1">
            <a:off x="7382697" y="5703123"/>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52" name="直線矢印コネクタ 51"/>
          <p:cNvCxnSpPr>
            <a:cxnSpLocks/>
            <a:stCxn id="23" idx="3"/>
            <a:endCxn id="48" idx="1"/>
          </p:cNvCxnSpPr>
          <p:nvPr/>
        </p:nvCxnSpPr>
        <p:spPr>
          <a:xfrm>
            <a:off x="6073917" y="4497942"/>
            <a:ext cx="80437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a:cxnSpLocks/>
            <a:stCxn id="27" idx="3"/>
            <a:endCxn id="49" idx="1"/>
          </p:cNvCxnSpPr>
          <p:nvPr/>
        </p:nvCxnSpPr>
        <p:spPr>
          <a:xfrm>
            <a:off x="6719615" y="6018641"/>
            <a:ext cx="66308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メモ 60"/>
          <p:cNvSpPr>
            <a:spLocks/>
          </p:cNvSpPr>
          <p:nvPr/>
        </p:nvSpPr>
        <p:spPr>
          <a:xfrm rot="10800000" flipH="1">
            <a:off x="2914035"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68" name="直線矢印コネクタ 67"/>
          <p:cNvCxnSpPr>
            <a:cxnSpLocks/>
            <a:stCxn id="61" idx="3"/>
            <a:endCxn id="22" idx="1"/>
          </p:cNvCxnSpPr>
          <p:nvPr/>
        </p:nvCxnSpPr>
        <p:spPr>
          <a:xfrm>
            <a:off x="3387312" y="4497942"/>
            <a:ext cx="876341"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0" name="テキスト ボックス 119"/>
          <p:cNvSpPr txBox="1"/>
          <p:nvPr/>
        </p:nvSpPr>
        <p:spPr>
          <a:xfrm>
            <a:off x="2914035" y="4365104"/>
            <a:ext cx="407484" cy="369332"/>
          </a:xfrm>
          <a:prstGeom prst="rect">
            <a:avLst/>
          </a:prstGeom>
          <a:noFill/>
        </p:spPr>
        <p:txBody>
          <a:bodyPr wrap="none" rtlCol="0">
            <a:spAutoFit/>
          </a:bodyPr>
          <a:lstStyle/>
          <a:p>
            <a:r>
              <a:rPr lang="en-US" altLang="ja-JP" dirty="0" smtClean="0"/>
              <a:t>F2</a:t>
            </a:r>
            <a:endParaRPr kumimoji="1" lang="ja-JP" altLang="en-US" dirty="0"/>
          </a:p>
        </p:txBody>
      </p:sp>
      <p:sp>
        <p:nvSpPr>
          <p:cNvPr id="121" name="テキスト ボックス 120"/>
          <p:cNvSpPr txBox="1"/>
          <p:nvPr/>
        </p:nvSpPr>
        <p:spPr>
          <a:xfrm>
            <a:off x="4263653" y="4365104"/>
            <a:ext cx="407484" cy="369332"/>
          </a:xfrm>
          <a:prstGeom prst="rect">
            <a:avLst/>
          </a:prstGeom>
          <a:noFill/>
        </p:spPr>
        <p:txBody>
          <a:bodyPr wrap="none" rtlCol="0">
            <a:spAutoFit/>
          </a:bodyPr>
          <a:lstStyle/>
          <a:p>
            <a:r>
              <a:rPr lang="en-US" altLang="ja-JP" dirty="0" smtClean="0"/>
              <a:t>F3</a:t>
            </a:r>
            <a:endParaRPr kumimoji="1" lang="ja-JP" altLang="en-US" dirty="0"/>
          </a:p>
        </p:txBody>
      </p:sp>
      <p:sp>
        <p:nvSpPr>
          <p:cNvPr id="122" name="テキスト ボックス 121"/>
          <p:cNvSpPr txBox="1"/>
          <p:nvPr/>
        </p:nvSpPr>
        <p:spPr>
          <a:xfrm>
            <a:off x="5600640" y="4365104"/>
            <a:ext cx="407484" cy="369332"/>
          </a:xfrm>
          <a:prstGeom prst="rect">
            <a:avLst/>
          </a:prstGeom>
          <a:noFill/>
        </p:spPr>
        <p:txBody>
          <a:bodyPr wrap="none" rtlCol="0">
            <a:spAutoFit/>
          </a:bodyPr>
          <a:lstStyle/>
          <a:p>
            <a:r>
              <a:rPr lang="en-US" altLang="ja-JP" dirty="0" smtClean="0"/>
              <a:t>F4</a:t>
            </a:r>
            <a:endParaRPr kumimoji="1" lang="ja-JP" altLang="en-US" dirty="0"/>
          </a:p>
        </p:txBody>
      </p:sp>
      <p:sp>
        <p:nvSpPr>
          <p:cNvPr id="123" name="テキスト ボックス 122"/>
          <p:cNvSpPr txBox="1"/>
          <p:nvPr/>
        </p:nvSpPr>
        <p:spPr>
          <a:xfrm>
            <a:off x="6878289" y="4365104"/>
            <a:ext cx="407484" cy="369332"/>
          </a:xfrm>
          <a:prstGeom prst="rect">
            <a:avLst/>
          </a:prstGeom>
          <a:noFill/>
        </p:spPr>
        <p:txBody>
          <a:bodyPr wrap="none" rtlCol="0">
            <a:spAutoFit/>
          </a:bodyPr>
          <a:lstStyle/>
          <a:p>
            <a:r>
              <a:rPr lang="en-US" altLang="ja-JP" dirty="0" smtClean="0"/>
              <a:t>F5</a:t>
            </a:r>
            <a:endParaRPr kumimoji="1" lang="ja-JP" altLang="en-US" dirty="0"/>
          </a:p>
        </p:txBody>
      </p:sp>
      <p:sp>
        <p:nvSpPr>
          <p:cNvPr id="124" name="テキスト ボックス 123"/>
          <p:cNvSpPr txBox="1"/>
          <p:nvPr/>
        </p:nvSpPr>
        <p:spPr>
          <a:xfrm>
            <a:off x="7380312" y="5877272"/>
            <a:ext cx="447558" cy="369332"/>
          </a:xfrm>
          <a:prstGeom prst="rect">
            <a:avLst/>
          </a:prstGeom>
          <a:noFill/>
        </p:spPr>
        <p:txBody>
          <a:bodyPr wrap="none" rtlCol="0">
            <a:spAutoFit/>
          </a:bodyPr>
          <a:lstStyle/>
          <a:p>
            <a:r>
              <a:rPr lang="en-US" altLang="ja-JP" dirty="0" smtClean="0"/>
              <a:t>G3</a:t>
            </a:r>
            <a:endParaRPr kumimoji="1" lang="ja-JP" altLang="en-US" dirty="0"/>
          </a:p>
        </p:txBody>
      </p:sp>
      <p:sp>
        <p:nvSpPr>
          <p:cNvPr id="125" name="テキスト ボックス 124"/>
          <p:cNvSpPr txBox="1"/>
          <p:nvPr/>
        </p:nvSpPr>
        <p:spPr>
          <a:xfrm>
            <a:off x="6243953" y="5877272"/>
            <a:ext cx="447558" cy="369332"/>
          </a:xfrm>
          <a:prstGeom prst="rect">
            <a:avLst/>
          </a:prstGeom>
          <a:noFill/>
        </p:spPr>
        <p:txBody>
          <a:bodyPr wrap="none" rtlCol="0">
            <a:spAutoFit/>
          </a:bodyPr>
          <a:lstStyle/>
          <a:p>
            <a:r>
              <a:rPr lang="en-US" altLang="ja-JP" dirty="0" smtClean="0"/>
              <a:t>G2</a:t>
            </a:r>
            <a:endParaRPr kumimoji="1" lang="ja-JP" altLang="en-US" dirty="0"/>
          </a:p>
        </p:txBody>
      </p:sp>
      <p:sp>
        <p:nvSpPr>
          <p:cNvPr id="126" name="テキスト ボックス 125"/>
          <p:cNvSpPr txBox="1"/>
          <p:nvPr/>
        </p:nvSpPr>
        <p:spPr>
          <a:xfrm>
            <a:off x="4950786" y="5877272"/>
            <a:ext cx="447558" cy="369332"/>
          </a:xfrm>
          <a:prstGeom prst="rect">
            <a:avLst/>
          </a:prstGeom>
          <a:noFill/>
        </p:spPr>
        <p:txBody>
          <a:bodyPr wrap="none" rtlCol="0">
            <a:spAutoFit/>
          </a:bodyPr>
          <a:lstStyle/>
          <a:p>
            <a:r>
              <a:rPr lang="en-US" altLang="ja-JP" dirty="0" smtClean="0"/>
              <a:t>G1</a:t>
            </a:r>
            <a:endParaRPr kumimoji="1" lang="ja-JP" altLang="en-US" dirty="0"/>
          </a:p>
        </p:txBody>
      </p:sp>
      <p:sp>
        <p:nvSpPr>
          <p:cNvPr id="66" name="メモ 65"/>
          <p:cNvSpPr>
            <a:spLocks/>
          </p:cNvSpPr>
          <p:nvPr/>
        </p:nvSpPr>
        <p:spPr>
          <a:xfrm rot="10800000" flipH="1">
            <a:off x="1541978"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67" name="直線矢印コネクタ 66"/>
          <p:cNvCxnSpPr>
            <a:cxnSpLocks/>
            <a:stCxn id="66" idx="3"/>
            <a:endCxn id="61" idx="1"/>
          </p:cNvCxnSpPr>
          <p:nvPr/>
        </p:nvCxnSpPr>
        <p:spPr>
          <a:xfrm>
            <a:off x="2015255" y="4497942"/>
            <a:ext cx="89878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a:stCxn id="66" idx="0"/>
            <a:endCxn id="49" idx="2"/>
          </p:cNvCxnSpPr>
          <p:nvPr/>
        </p:nvCxnSpPr>
        <p:spPr>
          <a:xfrm>
            <a:off x="1778617" y="4813461"/>
            <a:ext cx="5840719"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6" name="直線コネクタ 75"/>
          <p:cNvCxnSpPr>
            <a:stCxn id="61" idx="0"/>
            <a:endCxn id="49" idx="2"/>
          </p:cNvCxnSpPr>
          <p:nvPr/>
        </p:nvCxnSpPr>
        <p:spPr>
          <a:xfrm>
            <a:off x="3150674" y="4813461"/>
            <a:ext cx="4468662"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a:stCxn id="22" idx="0"/>
            <a:endCxn id="49" idx="2"/>
          </p:cNvCxnSpPr>
          <p:nvPr/>
        </p:nvCxnSpPr>
        <p:spPr>
          <a:xfrm>
            <a:off x="4500292" y="4813461"/>
            <a:ext cx="3119044"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a:stCxn id="23" idx="0"/>
            <a:endCxn id="49" idx="2"/>
          </p:cNvCxnSpPr>
          <p:nvPr/>
        </p:nvCxnSpPr>
        <p:spPr>
          <a:xfrm>
            <a:off x="5837279" y="4813461"/>
            <a:ext cx="1782057"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a:stCxn id="48" idx="0"/>
            <a:endCxn id="49" idx="2"/>
          </p:cNvCxnSpPr>
          <p:nvPr/>
        </p:nvCxnSpPr>
        <p:spPr>
          <a:xfrm>
            <a:off x="7114928" y="4813461"/>
            <a:ext cx="504408"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1511728" y="4365104"/>
            <a:ext cx="467984" cy="369332"/>
          </a:xfrm>
          <a:prstGeom prst="rect">
            <a:avLst/>
          </a:prstGeom>
          <a:noFill/>
        </p:spPr>
        <p:txBody>
          <a:bodyPr wrap="square" rtlCol="0">
            <a:spAutoFit/>
          </a:bodyPr>
          <a:lstStyle/>
          <a:p>
            <a:r>
              <a:rPr lang="en-US" altLang="ja-JP" dirty="0" smtClean="0"/>
              <a:t>F1</a:t>
            </a:r>
            <a:endParaRPr kumimoji="1" lang="ja-JP" altLang="en-US" dirty="0"/>
          </a:p>
        </p:txBody>
      </p:sp>
      <p:sp>
        <p:nvSpPr>
          <p:cNvPr id="37" name="テキスト ボックス 36"/>
          <p:cNvSpPr txBox="1"/>
          <p:nvPr/>
        </p:nvSpPr>
        <p:spPr>
          <a:xfrm>
            <a:off x="86997" y="4149080"/>
            <a:ext cx="1210588" cy="707886"/>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F</a:t>
            </a:r>
          </a:p>
          <a:p>
            <a:pPr algn="ctr"/>
            <a:r>
              <a:rPr kumimoji="1" lang="ja-JP" altLang="en-US" sz="2000" u="sng" dirty="0" smtClean="0"/>
              <a:t>再利用元</a:t>
            </a:r>
            <a:endParaRPr kumimoji="1" lang="ja-JP" altLang="en-US" sz="2000" u="sng" dirty="0"/>
          </a:p>
        </p:txBody>
      </p:sp>
      <p:sp>
        <p:nvSpPr>
          <p:cNvPr id="38" name="テキスト ボックス 37"/>
          <p:cNvSpPr txBox="1"/>
          <p:nvPr/>
        </p:nvSpPr>
        <p:spPr>
          <a:xfrm>
            <a:off x="66161" y="5661248"/>
            <a:ext cx="1252266" cy="707886"/>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G</a:t>
            </a:r>
          </a:p>
          <a:p>
            <a:pPr algn="ctr"/>
            <a:r>
              <a:rPr lang="ja-JP" altLang="en-US" sz="2000" u="sng" dirty="0" smtClean="0"/>
              <a:t>再利用先</a:t>
            </a:r>
            <a:endParaRPr kumimoji="1" lang="ja-JP" altLang="en-US" sz="2000" u="sng" dirty="0"/>
          </a:p>
        </p:txBody>
      </p:sp>
    </p:spTree>
    <p:extLst>
      <p:ext uri="{BB962C8B-B14F-4D97-AF65-F5344CB8AC3E}">
        <p14:creationId xmlns:p14="http://schemas.microsoft.com/office/powerpoint/2010/main" val="21868956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a:spLocks/>
          </p:cNvSpPr>
          <p:nvPr/>
        </p:nvSpPr>
        <p:spPr>
          <a:xfrm>
            <a:off x="1308236" y="5602799"/>
            <a:ext cx="6856645" cy="8535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a:bodyPr>
          <a:lstStyle/>
          <a:p>
            <a:r>
              <a:rPr lang="en-US" altLang="ja-JP" dirty="0"/>
              <a:t>C) </a:t>
            </a:r>
            <a:r>
              <a:rPr lang="ja-JP" altLang="en-US" dirty="0"/>
              <a:t>再利用元のリビジョンの推定</a:t>
            </a:r>
            <a:endParaRPr kumimoji="1" lang="ja-JP" altLang="en-US" dirty="0"/>
          </a:p>
        </p:txBody>
      </p:sp>
      <p:sp>
        <p:nvSpPr>
          <p:cNvPr id="108" name="コンテンツ プレースホルダー 2"/>
          <p:cNvSpPr>
            <a:spLocks noGrp="1"/>
          </p:cNvSpPr>
          <p:nvPr>
            <p:ph idx="1"/>
          </p:nvPr>
        </p:nvSpPr>
        <p:spPr>
          <a:xfrm>
            <a:off x="457200" y="1600200"/>
            <a:ext cx="8229600" cy="2476872"/>
          </a:xfrm>
        </p:spPr>
        <p:txBody>
          <a:bodyPr>
            <a:normAutofit lnSpcReduction="10000"/>
          </a:bodyPr>
          <a:lstStyle/>
          <a:p>
            <a:r>
              <a:rPr lang="ja-JP" altLang="en-US" dirty="0" smtClean="0"/>
              <a:t>再利用先のファイルの各リビジョンについて再利用元のリビジョンを推定する</a:t>
            </a:r>
            <a:endParaRPr lang="en-US" altLang="ja-JP" dirty="0" smtClean="0"/>
          </a:p>
          <a:p>
            <a:r>
              <a:rPr lang="ja-JP" altLang="en-US" dirty="0" smtClean="0"/>
              <a:t>推定基準</a:t>
            </a:r>
            <a:endParaRPr lang="en-US" altLang="ja-JP" dirty="0" smtClean="0"/>
          </a:p>
          <a:p>
            <a:pPr lvl="1"/>
            <a:r>
              <a:rPr lang="ja-JP" altLang="en-US" dirty="0" smtClean="0"/>
              <a:t>再利用元のファイルの全てのリビジョンの中から、最も類似度の高いもの</a:t>
            </a:r>
            <a:endParaRPr lang="en-US" altLang="ja-JP" dirty="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18</a:t>
            </a:fld>
            <a:endParaRPr kumimoji="1" lang="ja-JP" altLang="en-US"/>
          </a:p>
        </p:txBody>
      </p:sp>
      <p:sp>
        <p:nvSpPr>
          <p:cNvPr id="22" name="メモ 21"/>
          <p:cNvSpPr>
            <a:spLocks/>
          </p:cNvSpPr>
          <p:nvPr/>
        </p:nvSpPr>
        <p:spPr>
          <a:xfrm rot="10800000" flipH="1">
            <a:off x="4263653"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3" name="メモ 22"/>
          <p:cNvSpPr>
            <a:spLocks/>
          </p:cNvSpPr>
          <p:nvPr/>
        </p:nvSpPr>
        <p:spPr>
          <a:xfrm rot="10800000" flipH="1">
            <a:off x="5600640"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24" name="直線矢印コネクタ 23"/>
          <p:cNvCxnSpPr>
            <a:cxnSpLocks/>
            <a:stCxn id="22" idx="3"/>
            <a:endCxn id="23" idx="1"/>
          </p:cNvCxnSpPr>
          <p:nvPr/>
        </p:nvCxnSpPr>
        <p:spPr>
          <a:xfrm>
            <a:off x="4736930" y="4497942"/>
            <a:ext cx="86371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メモ 25"/>
          <p:cNvSpPr>
            <a:spLocks/>
          </p:cNvSpPr>
          <p:nvPr/>
        </p:nvSpPr>
        <p:spPr>
          <a:xfrm rot="10800000" flipH="1">
            <a:off x="4953171" y="5703123"/>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メモ 26"/>
          <p:cNvSpPr>
            <a:spLocks/>
          </p:cNvSpPr>
          <p:nvPr/>
        </p:nvSpPr>
        <p:spPr>
          <a:xfrm rot="10800000" flipH="1">
            <a:off x="6246338" y="5703123"/>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28" name="直線矢印コネクタ 27"/>
          <p:cNvCxnSpPr>
            <a:cxnSpLocks/>
            <a:stCxn id="26" idx="3"/>
            <a:endCxn id="27" idx="1"/>
          </p:cNvCxnSpPr>
          <p:nvPr/>
        </p:nvCxnSpPr>
        <p:spPr>
          <a:xfrm>
            <a:off x="5426448" y="6018641"/>
            <a:ext cx="81989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正方形/長方形 34"/>
          <p:cNvSpPr>
            <a:spLocks/>
          </p:cNvSpPr>
          <p:nvPr/>
        </p:nvSpPr>
        <p:spPr>
          <a:xfrm>
            <a:off x="1315754" y="4035185"/>
            <a:ext cx="6856645" cy="8652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メモ 47"/>
          <p:cNvSpPr>
            <a:spLocks/>
          </p:cNvSpPr>
          <p:nvPr/>
        </p:nvSpPr>
        <p:spPr>
          <a:xfrm rot="10800000" flipH="1">
            <a:off x="6878289"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9" name="メモ 48"/>
          <p:cNvSpPr>
            <a:spLocks/>
          </p:cNvSpPr>
          <p:nvPr/>
        </p:nvSpPr>
        <p:spPr>
          <a:xfrm rot="10800000" flipH="1">
            <a:off x="7382697" y="5703123"/>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52" name="直線矢印コネクタ 51"/>
          <p:cNvCxnSpPr>
            <a:cxnSpLocks/>
            <a:stCxn id="23" idx="3"/>
            <a:endCxn id="48" idx="1"/>
          </p:cNvCxnSpPr>
          <p:nvPr/>
        </p:nvCxnSpPr>
        <p:spPr>
          <a:xfrm>
            <a:off x="6073917" y="4497942"/>
            <a:ext cx="80437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a:cxnSpLocks/>
            <a:stCxn id="27" idx="3"/>
            <a:endCxn id="49" idx="1"/>
          </p:cNvCxnSpPr>
          <p:nvPr/>
        </p:nvCxnSpPr>
        <p:spPr>
          <a:xfrm>
            <a:off x="6719615" y="6018641"/>
            <a:ext cx="66308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メモ 60"/>
          <p:cNvSpPr>
            <a:spLocks/>
          </p:cNvSpPr>
          <p:nvPr/>
        </p:nvSpPr>
        <p:spPr>
          <a:xfrm rot="10800000" flipH="1">
            <a:off x="2914035"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68" name="直線矢印コネクタ 67"/>
          <p:cNvCxnSpPr>
            <a:cxnSpLocks/>
            <a:stCxn id="61" idx="3"/>
            <a:endCxn id="22" idx="1"/>
          </p:cNvCxnSpPr>
          <p:nvPr/>
        </p:nvCxnSpPr>
        <p:spPr>
          <a:xfrm>
            <a:off x="3387312" y="4497942"/>
            <a:ext cx="876341"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0" name="テキスト ボックス 119"/>
          <p:cNvSpPr txBox="1"/>
          <p:nvPr/>
        </p:nvSpPr>
        <p:spPr>
          <a:xfrm>
            <a:off x="2914035" y="4365104"/>
            <a:ext cx="407484" cy="369332"/>
          </a:xfrm>
          <a:prstGeom prst="rect">
            <a:avLst/>
          </a:prstGeom>
          <a:noFill/>
        </p:spPr>
        <p:txBody>
          <a:bodyPr wrap="none" rtlCol="0">
            <a:spAutoFit/>
          </a:bodyPr>
          <a:lstStyle/>
          <a:p>
            <a:r>
              <a:rPr lang="en-US" altLang="ja-JP" dirty="0" smtClean="0"/>
              <a:t>F2</a:t>
            </a:r>
            <a:endParaRPr kumimoji="1" lang="ja-JP" altLang="en-US" dirty="0"/>
          </a:p>
        </p:txBody>
      </p:sp>
      <p:sp>
        <p:nvSpPr>
          <p:cNvPr id="121" name="テキスト ボックス 120"/>
          <p:cNvSpPr txBox="1"/>
          <p:nvPr/>
        </p:nvSpPr>
        <p:spPr>
          <a:xfrm>
            <a:off x="4263653" y="4365104"/>
            <a:ext cx="407484" cy="369332"/>
          </a:xfrm>
          <a:prstGeom prst="rect">
            <a:avLst/>
          </a:prstGeom>
          <a:noFill/>
        </p:spPr>
        <p:txBody>
          <a:bodyPr wrap="none" rtlCol="0">
            <a:spAutoFit/>
          </a:bodyPr>
          <a:lstStyle/>
          <a:p>
            <a:r>
              <a:rPr lang="en-US" altLang="ja-JP" dirty="0" smtClean="0"/>
              <a:t>F3</a:t>
            </a:r>
            <a:endParaRPr kumimoji="1" lang="ja-JP" altLang="en-US" dirty="0"/>
          </a:p>
        </p:txBody>
      </p:sp>
      <p:sp>
        <p:nvSpPr>
          <p:cNvPr id="122" name="テキスト ボックス 121"/>
          <p:cNvSpPr txBox="1"/>
          <p:nvPr/>
        </p:nvSpPr>
        <p:spPr>
          <a:xfrm>
            <a:off x="5600640" y="4365104"/>
            <a:ext cx="407484" cy="369332"/>
          </a:xfrm>
          <a:prstGeom prst="rect">
            <a:avLst/>
          </a:prstGeom>
          <a:noFill/>
        </p:spPr>
        <p:txBody>
          <a:bodyPr wrap="none" rtlCol="0">
            <a:spAutoFit/>
          </a:bodyPr>
          <a:lstStyle/>
          <a:p>
            <a:r>
              <a:rPr lang="en-US" altLang="ja-JP" dirty="0" smtClean="0"/>
              <a:t>F4</a:t>
            </a:r>
            <a:endParaRPr kumimoji="1" lang="ja-JP" altLang="en-US" dirty="0"/>
          </a:p>
        </p:txBody>
      </p:sp>
      <p:sp>
        <p:nvSpPr>
          <p:cNvPr id="123" name="テキスト ボックス 122"/>
          <p:cNvSpPr txBox="1"/>
          <p:nvPr/>
        </p:nvSpPr>
        <p:spPr>
          <a:xfrm>
            <a:off x="6878289" y="4365104"/>
            <a:ext cx="407484" cy="369332"/>
          </a:xfrm>
          <a:prstGeom prst="rect">
            <a:avLst/>
          </a:prstGeom>
          <a:noFill/>
        </p:spPr>
        <p:txBody>
          <a:bodyPr wrap="none" rtlCol="0">
            <a:spAutoFit/>
          </a:bodyPr>
          <a:lstStyle/>
          <a:p>
            <a:r>
              <a:rPr lang="en-US" altLang="ja-JP" dirty="0" smtClean="0"/>
              <a:t>F5</a:t>
            </a:r>
            <a:endParaRPr kumimoji="1" lang="ja-JP" altLang="en-US" dirty="0"/>
          </a:p>
        </p:txBody>
      </p:sp>
      <p:sp>
        <p:nvSpPr>
          <p:cNvPr id="124" name="テキスト ボックス 123"/>
          <p:cNvSpPr txBox="1"/>
          <p:nvPr/>
        </p:nvSpPr>
        <p:spPr>
          <a:xfrm>
            <a:off x="7380312" y="5877272"/>
            <a:ext cx="447558" cy="369332"/>
          </a:xfrm>
          <a:prstGeom prst="rect">
            <a:avLst/>
          </a:prstGeom>
          <a:noFill/>
        </p:spPr>
        <p:txBody>
          <a:bodyPr wrap="none" rtlCol="0">
            <a:spAutoFit/>
          </a:bodyPr>
          <a:lstStyle/>
          <a:p>
            <a:r>
              <a:rPr lang="en-US" altLang="ja-JP" dirty="0" smtClean="0"/>
              <a:t>G3</a:t>
            </a:r>
            <a:endParaRPr kumimoji="1" lang="ja-JP" altLang="en-US" dirty="0"/>
          </a:p>
        </p:txBody>
      </p:sp>
      <p:sp>
        <p:nvSpPr>
          <p:cNvPr id="125" name="テキスト ボックス 124"/>
          <p:cNvSpPr txBox="1"/>
          <p:nvPr/>
        </p:nvSpPr>
        <p:spPr>
          <a:xfrm>
            <a:off x="6243953" y="5877272"/>
            <a:ext cx="447558" cy="369332"/>
          </a:xfrm>
          <a:prstGeom prst="rect">
            <a:avLst/>
          </a:prstGeom>
          <a:noFill/>
        </p:spPr>
        <p:txBody>
          <a:bodyPr wrap="none" rtlCol="0">
            <a:spAutoFit/>
          </a:bodyPr>
          <a:lstStyle/>
          <a:p>
            <a:r>
              <a:rPr lang="en-US" altLang="ja-JP" dirty="0" smtClean="0"/>
              <a:t>G2</a:t>
            </a:r>
            <a:endParaRPr kumimoji="1" lang="ja-JP" altLang="en-US" dirty="0"/>
          </a:p>
        </p:txBody>
      </p:sp>
      <p:sp>
        <p:nvSpPr>
          <p:cNvPr id="126" name="テキスト ボックス 125"/>
          <p:cNvSpPr txBox="1"/>
          <p:nvPr/>
        </p:nvSpPr>
        <p:spPr>
          <a:xfrm>
            <a:off x="4950786" y="5877272"/>
            <a:ext cx="447558" cy="369332"/>
          </a:xfrm>
          <a:prstGeom prst="rect">
            <a:avLst/>
          </a:prstGeom>
          <a:noFill/>
        </p:spPr>
        <p:txBody>
          <a:bodyPr wrap="none" rtlCol="0">
            <a:spAutoFit/>
          </a:bodyPr>
          <a:lstStyle/>
          <a:p>
            <a:r>
              <a:rPr lang="en-US" altLang="ja-JP" dirty="0" smtClean="0"/>
              <a:t>G1</a:t>
            </a:r>
            <a:endParaRPr kumimoji="1" lang="ja-JP" altLang="en-US" dirty="0"/>
          </a:p>
        </p:txBody>
      </p:sp>
      <p:sp>
        <p:nvSpPr>
          <p:cNvPr id="66" name="メモ 65"/>
          <p:cNvSpPr>
            <a:spLocks/>
          </p:cNvSpPr>
          <p:nvPr/>
        </p:nvSpPr>
        <p:spPr>
          <a:xfrm rot="10800000" flipH="1">
            <a:off x="1541978"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67" name="直線矢印コネクタ 66"/>
          <p:cNvCxnSpPr>
            <a:cxnSpLocks/>
            <a:stCxn id="66" idx="3"/>
            <a:endCxn id="61" idx="1"/>
          </p:cNvCxnSpPr>
          <p:nvPr/>
        </p:nvCxnSpPr>
        <p:spPr>
          <a:xfrm>
            <a:off x="2015255" y="4497942"/>
            <a:ext cx="89878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a:stCxn id="48" idx="0"/>
            <a:endCxn id="49" idx="2"/>
          </p:cNvCxnSpPr>
          <p:nvPr/>
        </p:nvCxnSpPr>
        <p:spPr>
          <a:xfrm>
            <a:off x="7114928" y="4813461"/>
            <a:ext cx="504408"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1511728" y="4365104"/>
            <a:ext cx="467984" cy="369332"/>
          </a:xfrm>
          <a:prstGeom prst="rect">
            <a:avLst/>
          </a:prstGeom>
          <a:noFill/>
        </p:spPr>
        <p:txBody>
          <a:bodyPr wrap="square" rtlCol="0">
            <a:spAutoFit/>
          </a:bodyPr>
          <a:lstStyle/>
          <a:p>
            <a:r>
              <a:rPr lang="en-US" altLang="ja-JP" dirty="0" smtClean="0"/>
              <a:t>F1</a:t>
            </a:r>
            <a:endParaRPr kumimoji="1" lang="ja-JP" altLang="en-US" dirty="0"/>
          </a:p>
        </p:txBody>
      </p:sp>
      <p:sp>
        <p:nvSpPr>
          <p:cNvPr id="37" name="テキスト ボックス 36"/>
          <p:cNvSpPr txBox="1"/>
          <p:nvPr/>
        </p:nvSpPr>
        <p:spPr>
          <a:xfrm>
            <a:off x="86997" y="4149080"/>
            <a:ext cx="1210588" cy="707886"/>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F</a:t>
            </a:r>
          </a:p>
          <a:p>
            <a:pPr algn="ctr"/>
            <a:r>
              <a:rPr kumimoji="1" lang="ja-JP" altLang="en-US" sz="2000" u="sng" dirty="0" smtClean="0"/>
              <a:t>再利用元</a:t>
            </a:r>
            <a:endParaRPr kumimoji="1" lang="ja-JP" altLang="en-US" sz="2000" u="sng" dirty="0"/>
          </a:p>
        </p:txBody>
      </p:sp>
      <p:sp>
        <p:nvSpPr>
          <p:cNvPr id="38" name="テキスト ボックス 37"/>
          <p:cNvSpPr txBox="1"/>
          <p:nvPr/>
        </p:nvSpPr>
        <p:spPr>
          <a:xfrm>
            <a:off x="66161" y="5661248"/>
            <a:ext cx="1252266" cy="707886"/>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G</a:t>
            </a:r>
          </a:p>
          <a:p>
            <a:pPr algn="ctr"/>
            <a:r>
              <a:rPr lang="ja-JP" altLang="en-US" sz="2000" u="sng" dirty="0" smtClean="0"/>
              <a:t>再利用先</a:t>
            </a:r>
            <a:endParaRPr kumimoji="1" lang="ja-JP" altLang="en-US" sz="2000" u="sng" dirty="0"/>
          </a:p>
        </p:txBody>
      </p:sp>
      <p:cxnSp>
        <p:nvCxnSpPr>
          <p:cNvPr id="39" name="直線コネクタ 38"/>
          <p:cNvCxnSpPr/>
          <p:nvPr/>
        </p:nvCxnSpPr>
        <p:spPr>
          <a:xfrm>
            <a:off x="5837279" y="4813461"/>
            <a:ext cx="645698"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a:off x="3150674" y="4813461"/>
            <a:ext cx="2039136" cy="8896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24053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組成情報の計算</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179512" y="1600200"/>
                <a:ext cx="8784976" cy="4708525"/>
              </a:xfrm>
            </p:spPr>
            <p:txBody>
              <a:bodyPr>
                <a:normAutofit fontScale="85000" lnSpcReduction="20000"/>
              </a:bodyPr>
              <a:lstStyle/>
              <a:p>
                <a:pPr marL="0" indent="0">
                  <a:buNone/>
                </a:pPr>
                <a:r>
                  <a:rPr lang="ja-JP" altLang="en-US" dirty="0" smtClean="0"/>
                  <a:t>再利用元での更新内容が再利用先に取り込まれている割合を計算し出力する</a:t>
                </a:r>
                <a:endParaRPr lang="en-US" altLang="ja-JP" dirty="0" smtClean="0"/>
              </a:p>
              <a:p>
                <a:r>
                  <a:rPr lang="ja-JP" altLang="en-US" dirty="0" smtClean="0"/>
                  <a:t>更新内容を行単位で確認</a:t>
                </a:r>
                <a:endParaRPr lang="en-US" altLang="ja-JP" dirty="0" smtClean="0"/>
              </a:p>
              <a:p>
                <a:pPr marL="400050" lvl="1" indent="0">
                  <a:buNone/>
                </a:pPr>
                <a:endParaRPr lang="en-US" altLang="ja-JP" dirty="0"/>
              </a:p>
              <a:p>
                <a:pPr marL="400050" lvl="1" indent="0">
                  <a:buNone/>
                </a:pPr>
                <a:endParaRPr lang="en-US" altLang="ja-JP" dirty="0"/>
              </a:p>
              <a:p>
                <a:pPr marL="400050" lvl="1" indent="0">
                  <a:buNone/>
                </a:pPr>
                <a:endParaRPr lang="en-US" altLang="ja-JP" dirty="0"/>
              </a:p>
              <a:p>
                <a:pPr marL="400050" lvl="1" indent="0">
                  <a:buNone/>
                </a:pPr>
                <a:endParaRPr lang="en-US" altLang="ja-JP" dirty="0"/>
              </a:p>
              <a:p>
                <a:pPr marL="400050" lvl="1" indent="0">
                  <a:buNone/>
                </a:pPr>
                <a:endParaRPr lang="en-US" altLang="ja-JP" dirty="0"/>
              </a:p>
              <a:p>
                <a:pPr marL="400050" lvl="1" indent="0">
                  <a:buNone/>
                </a:pPr>
                <a:endParaRPr lang="en-US" altLang="ja-JP" dirty="0" smtClean="0"/>
              </a:p>
              <a:p>
                <a:pPr marL="400050" lvl="1" indent="0">
                  <a:buNone/>
                </a:pPr>
                <a:r>
                  <a:rPr lang="en-US" altLang="ja-JP" dirty="0" smtClean="0"/>
                  <a:t>B1</a:t>
                </a:r>
                <a:r>
                  <a:rPr lang="ja-JP" altLang="en-US" dirty="0" smtClean="0"/>
                  <a:t>＝</a:t>
                </a:r>
                <a:r>
                  <a:rPr lang="en-US" altLang="ja-JP" dirty="0" smtClean="0"/>
                  <a:t>A2</a:t>
                </a:r>
                <a:r>
                  <a:rPr lang="ja-JP" altLang="en-US" dirty="0" smtClean="0"/>
                  <a:t>から見て２行追加</a:t>
                </a:r>
                <a:endParaRPr lang="en-US" altLang="ja-JP" dirty="0" smtClean="0"/>
              </a:p>
              <a:p>
                <a:pPr marL="400050" lvl="1" indent="0">
                  <a:buNone/>
                </a:pPr>
                <a:r>
                  <a:rPr lang="en-US" altLang="ja-JP" dirty="0" smtClean="0"/>
                  <a:t> </a:t>
                </a:r>
                <a:r>
                  <a:rPr lang="ja-JP" altLang="en-US" dirty="0" smtClean="0"/>
                  <a:t>   ＝</a:t>
                </a:r>
                <a:r>
                  <a:rPr lang="en-US" altLang="ja-JP" dirty="0" smtClean="0"/>
                  <a:t>Δ4</a:t>
                </a:r>
                <a:r>
                  <a:rPr lang="ja-JP" altLang="en-US" dirty="0"/>
                  <a:t>についての変更</a:t>
                </a:r>
                <a:r>
                  <a:rPr lang="ja-JP" altLang="en-US" dirty="0" smtClean="0"/>
                  <a:t>の </a:t>
                </a:r>
                <a14:m>
                  <m:oMath xmlns:m="http://schemas.openxmlformats.org/officeDocument/2006/math">
                    <m:r>
                      <a:rPr lang="en-US" altLang="ja-JP" i="1">
                        <a:latin typeface="Cambria Math" panose="02040503050406030204" pitchFamily="18" charset="0"/>
                      </a:rPr>
                      <m:t>5</m:t>
                    </m:r>
                    <m:r>
                      <a:rPr lang="en-US" altLang="ja-JP" i="1" smtClean="0">
                        <a:latin typeface="Cambria Math" panose="02040503050406030204" pitchFamily="18" charset="0"/>
                      </a:rPr>
                      <m:t>0</m:t>
                    </m:r>
                    <m:r>
                      <a:rPr lang="en-US" altLang="ja-JP" i="1">
                        <a:latin typeface="Cambria Math" panose="02040503050406030204" pitchFamily="18" charset="0"/>
                      </a:rPr>
                      <m:t>%</m:t>
                    </m:r>
                    <m:r>
                      <a:rPr lang="ja-JP" altLang="en-US" i="1">
                        <a:latin typeface="Cambria Math" panose="02040503050406030204" pitchFamily="18" charset="0"/>
                      </a:rPr>
                      <m:t> </m:t>
                    </m:r>
                  </m:oMath>
                </a14:m>
                <a:r>
                  <a:rPr lang="ja-JP" altLang="en-US" dirty="0" smtClean="0"/>
                  <a:t>（４行中２行）の取り込み</a:t>
                </a:r>
                <a:endParaRPr lang="en-US" altLang="ja-JP" dirty="0" smtClean="0"/>
              </a:p>
              <a:p>
                <a:pPr marL="1257300" lvl="2" indent="-457200"/>
                <a:r>
                  <a:rPr lang="ja-JP" altLang="en-US" dirty="0" smtClean="0"/>
                  <a:t>同様に </a:t>
                </a:r>
                <a:r>
                  <a:rPr lang="en-US" altLang="ja-JP" dirty="0" smtClean="0"/>
                  <a:t>Δ1,</a:t>
                </a:r>
                <a:r>
                  <a:rPr lang="ja-JP" altLang="en-US" dirty="0" smtClean="0"/>
                  <a:t> </a:t>
                </a:r>
                <a:r>
                  <a:rPr lang="en-US" altLang="ja-JP" dirty="0" smtClean="0"/>
                  <a:t>Δ2, Δ3</a:t>
                </a:r>
                <a:r>
                  <a:rPr lang="ja-JP" altLang="en-US" dirty="0" smtClean="0"/>
                  <a:t> がどれだけ含まれるかもそれぞれ計算</a:t>
                </a:r>
                <a:endParaRPr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179512" y="1600200"/>
                <a:ext cx="8784976" cy="4708525"/>
              </a:xfrm>
              <a:blipFill rotWithShape="0">
                <a:blip r:embed="rId2"/>
                <a:stretch>
                  <a:fillRect l="-1318" t="-2850"/>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6B372100-8A3D-4F15-A90F-A69097BA2441}" type="slidenum">
              <a:rPr kumimoji="1" lang="ja-JP" altLang="en-US" smtClean="0"/>
              <a:pPr/>
              <a:t>19</a:t>
            </a:fld>
            <a:endParaRPr kumimoji="1" lang="ja-JP" altLang="en-US"/>
          </a:p>
        </p:txBody>
      </p:sp>
      <p:sp>
        <p:nvSpPr>
          <p:cNvPr id="5" name="メモ 4"/>
          <p:cNvSpPr>
            <a:spLocks/>
          </p:cNvSpPr>
          <p:nvPr/>
        </p:nvSpPr>
        <p:spPr>
          <a:xfrm rot="10800000" flipH="1">
            <a:off x="4286118" y="3222263"/>
            <a:ext cx="324044" cy="432060"/>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 name="メモ 5"/>
          <p:cNvSpPr>
            <a:spLocks/>
          </p:cNvSpPr>
          <p:nvPr/>
        </p:nvSpPr>
        <p:spPr>
          <a:xfrm rot="10800000" flipH="1">
            <a:off x="5201528" y="3222263"/>
            <a:ext cx="324044" cy="432060"/>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7" name="直線矢印コネクタ 6"/>
          <p:cNvCxnSpPr>
            <a:cxnSpLocks/>
            <a:stCxn id="5" idx="3"/>
            <a:endCxn id="6" idx="1"/>
          </p:cNvCxnSpPr>
          <p:nvPr/>
        </p:nvCxnSpPr>
        <p:spPr>
          <a:xfrm>
            <a:off x="4610161" y="3438292"/>
            <a:ext cx="591367"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メモ 7"/>
          <p:cNvSpPr>
            <a:spLocks/>
          </p:cNvSpPr>
          <p:nvPr/>
        </p:nvSpPr>
        <p:spPr>
          <a:xfrm rot="10800000" flipH="1">
            <a:off x="4758218" y="4263458"/>
            <a:ext cx="324044" cy="432060"/>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正方形/長方形 8"/>
          <p:cNvSpPr>
            <a:spLocks/>
          </p:cNvSpPr>
          <p:nvPr/>
        </p:nvSpPr>
        <p:spPr>
          <a:xfrm>
            <a:off x="2262596" y="4194768"/>
            <a:ext cx="4694622" cy="5844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a:spLocks/>
          </p:cNvSpPr>
          <p:nvPr/>
        </p:nvSpPr>
        <p:spPr>
          <a:xfrm>
            <a:off x="2267744" y="3121451"/>
            <a:ext cx="4694622" cy="5924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メモ 10"/>
          <p:cNvSpPr>
            <a:spLocks/>
          </p:cNvSpPr>
          <p:nvPr/>
        </p:nvSpPr>
        <p:spPr>
          <a:xfrm rot="10800000" flipH="1">
            <a:off x="6076312" y="3222263"/>
            <a:ext cx="324044" cy="432060"/>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12" name="直線矢印コネクタ 11"/>
          <p:cNvCxnSpPr>
            <a:cxnSpLocks/>
            <a:stCxn id="6" idx="3"/>
            <a:endCxn id="11" idx="1"/>
          </p:cNvCxnSpPr>
          <p:nvPr/>
        </p:nvCxnSpPr>
        <p:spPr>
          <a:xfrm>
            <a:off x="5525573" y="3438292"/>
            <a:ext cx="550739"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メモ 12"/>
          <p:cNvSpPr>
            <a:spLocks/>
          </p:cNvSpPr>
          <p:nvPr/>
        </p:nvSpPr>
        <p:spPr>
          <a:xfrm rot="10800000" flipH="1">
            <a:off x="3362058" y="3222263"/>
            <a:ext cx="324044" cy="432060"/>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14" name="直線矢印コネクタ 13"/>
          <p:cNvCxnSpPr>
            <a:cxnSpLocks/>
            <a:stCxn id="13" idx="3"/>
            <a:endCxn id="5" idx="1"/>
          </p:cNvCxnSpPr>
          <p:nvPr/>
        </p:nvCxnSpPr>
        <p:spPr>
          <a:xfrm>
            <a:off x="3686103" y="3438292"/>
            <a:ext cx="600015"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メモ 14"/>
          <p:cNvSpPr>
            <a:spLocks/>
          </p:cNvSpPr>
          <p:nvPr/>
        </p:nvSpPr>
        <p:spPr>
          <a:xfrm rot="10800000" flipH="1">
            <a:off x="2422635" y="3222263"/>
            <a:ext cx="324044" cy="432060"/>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16" name="直線矢印コネクタ 15"/>
          <p:cNvCxnSpPr>
            <a:cxnSpLocks/>
            <a:stCxn id="15" idx="3"/>
            <a:endCxn id="13" idx="1"/>
          </p:cNvCxnSpPr>
          <p:nvPr/>
        </p:nvCxnSpPr>
        <p:spPr>
          <a:xfrm>
            <a:off x="2746680" y="3438292"/>
            <a:ext cx="615379"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cxnSpLocks/>
          </p:cNvCxnSpPr>
          <p:nvPr/>
        </p:nvCxnSpPr>
        <p:spPr>
          <a:xfrm>
            <a:off x="3686103" y="3713864"/>
            <a:ext cx="1041898" cy="418195"/>
          </a:xfrm>
          <a:prstGeom prst="straightConnector1">
            <a:avLst/>
          </a:prstGeom>
          <a:ln w="762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2688904" y="3068960"/>
            <a:ext cx="431528" cy="369332"/>
          </a:xfrm>
          <a:prstGeom prst="rect">
            <a:avLst/>
          </a:prstGeom>
          <a:noFill/>
        </p:spPr>
        <p:txBody>
          <a:bodyPr wrap="none" rtlCol="0">
            <a:spAutoFit/>
          </a:bodyPr>
          <a:lstStyle/>
          <a:p>
            <a:r>
              <a:rPr kumimoji="1" lang="en-US" altLang="ja-JP" dirty="0" smtClean="0"/>
              <a:t>Δ1</a:t>
            </a:r>
            <a:endParaRPr kumimoji="1" lang="ja-JP" altLang="en-US" dirty="0"/>
          </a:p>
        </p:txBody>
      </p:sp>
      <p:sp>
        <p:nvSpPr>
          <p:cNvPr id="19" name="四角形吹き出し 18"/>
          <p:cNvSpPr/>
          <p:nvPr/>
        </p:nvSpPr>
        <p:spPr>
          <a:xfrm>
            <a:off x="744551" y="3462024"/>
            <a:ext cx="1018456" cy="1024961"/>
          </a:xfrm>
          <a:prstGeom prst="wedgeRectCallout">
            <a:avLst>
              <a:gd name="adj1" fmla="val 260257"/>
              <a:gd name="adj2" fmla="val -364"/>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dirty="0" smtClean="0">
              <a:solidFill>
                <a:schemeClr val="tx1"/>
              </a:solidFill>
            </a:endParaRPr>
          </a:p>
          <a:p>
            <a:pPr algn="ctr"/>
            <a:r>
              <a:rPr lang="en-US" altLang="ja-JP" dirty="0" smtClean="0">
                <a:solidFill>
                  <a:schemeClr val="tx1"/>
                </a:solidFill>
              </a:rPr>
              <a:t>AAA</a:t>
            </a:r>
          </a:p>
          <a:p>
            <a:pPr algn="ctr"/>
            <a:r>
              <a:rPr kumimoji="1" lang="en-US" altLang="ja-JP" dirty="0" smtClean="0">
                <a:solidFill>
                  <a:schemeClr val="tx1"/>
                </a:solidFill>
              </a:rPr>
              <a:t>BBB</a:t>
            </a:r>
          </a:p>
        </p:txBody>
      </p:sp>
      <p:sp>
        <p:nvSpPr>
          <p:cNvPr id="20" name="四角形吹き出し 19"/>
          <p:cNvSpPr/>
          <p:nvPr/>
        </p:nvSpPr>
        <p:spPr>
          <a:xfrm>
            <a:off x="7423071" y="3267035"/>
            <a:ext cx="952506" cy="1602125"/>
          </a:xfrm>
          <a:prstGeom prst="wedgeRectCallout">
            <a:avLst>
              <a:gd name="adj1" fmla="val -202010"/>
              <a:gd name="adj2" fmla="val -3631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dirty="0" smtClean="0">
              <a:solidFill>
                <a:schemeClr val="tx1"/>
              </a:solidFill>
            </a:endParaRPr>
          </a:p>
          <a:p>
            <a:pPr algn="ctr"/>
            <a:r>
              <a:rPr lang="en-US" altLang="ja-JP" dirty="0" smtClean="0">
                <a:solidFill>
                  <a:schemeClr val="tx1"/>
                </a:solidFill>
              </a:rPr>
              <a:t>AAA</a:t>
            </a:r>
          </a:p>
          <a:p>
            <a:pPr algn="ctr"/>
            <a:r>
              <a:rPr kumimoji="1" lang="en-US" altLang="ja-JP" dirty="0" smtClean="0">
                <a:solidFill>
                  <a:schemeClr val="tx1"/>
                </a:solidFill>
              </a:rPr>
              <a:t>BBB</a:t>
            </a:r>
            <a:br>
              <a:rPr kumimoji="1" lang="en-US" altLang="ja-JP" dirty="0" smtClean="0">
                <a:solidFill>
                  <a:schemeClr val="tx1"/>
                </a:solidFill>
              </a:rPr>
            </a:br>
            <a:r>
              <a:rPr kumimoji="1" lang="en-US" altLang="ja-JP" dirty="0" smtClean="0">
                <a:solidFill>
                  <a:schemeClr val="tx1"/>
                </a:solidFill>
              </a:rPr>
              <a:t>CCC</a:t>
            </a:r>
          </a:p>
          <a:p>
            <a:pPr algn="ctr"/>
            <a:r>
              <a:rPr lang="en-US" altLang="ja-JP" dirty="0" smtClean="0">
                <a:solidFill>
                  <a:schemeClr val="tx1"/>
                </a:solidFill>
              </a:rPr>
              <a:t>DDD</a:t>
            </a:r>
          </a:p>
        </p:txBody>
      </p:sp>
      <p:sp>
        <p:nvSpPr>
          <p:cNvPr id="21" name="テキスト ボックス 20"/>
          <p:cNvSpPr txBox="1"/>
          <p:nvPr/>
        </p:nvSpPr>
        <p:spPr>
          <a:xfrm>
            <a:off x="3679697" y="3068960"/>
            <a:ext cx="431528" cy="369332"/>
          </a:xfrm>
          <a:prstGeom prst="rect">
            <a:avLst/>
          </a:prstGeom>
          <a:noFill/>
        </p:spPr>
        <p:txBody>
          <a:bodyPr wrap="none" rtlCol="0">
            <a:spAutoFit/>
          </a:bodyPr>
          <a:lstStyle/>
          <a:p>
            <a:r>
              <a:rPr kumimoji="1" lang="en-US" altLang="ja-JP" dirty="0" smtClean="0"/>
              <a:t>Δ2</a:t>
            </a:r>
            <a:endParaRPr kumimoji="1" lang="ja-JP" altLang="en-US" dirty="0"/>
          </a:p>
        </p:txBody>
      </p:sp>
      <p:sp>
        <p:nvSpPr>
          <p:cNvPr id="22" name="テキスト ボックス 21"/>
          <p:cNvSpPr txBox="1"/>
          <p:nvPr/>
        </p:nvSpPr>
        <p:spPr>
          <a:xfrm>
            <a:off x="4609907" y="3068960"/>
            <a:ext cx="431528" cy="369332"/>
          </a:xfrm>
          <a:prstGeom prst="rect">
            <a:avLst/>
          </a:prstGeom>
          <a:noFill/>
        </p:spPr>
        <p:txBody>
          <a:bodyPr wrap="none" rtlCol="0">
            <a:spAutoFit/>
          </a:bodyPr>
          <a:lstStyle/>
          <a:p>
            <a:r>
              <a:rPr kumimoji="1" lang="en-US" altLang="ja-JP" dirty="0" smtClean="0"/>
              <a:t>Δ3</a:t>
            </a:r>
            <a:endParaRPr kumimoji="1" lang="ja-JP" altLang="en-US" dirty="0"/>
          </a:p>
        </p:txBody>
      </p:sp>
      <p:sp>
        <p:nvSpPr>
          <p:cNvPr id="23" name="テキスト ボックス 22"/>
          <p:cNvSpPr txBox="1"/>
          <p:nvPr/>
        </p:nvSpPr>
        <p:spPr>
          <a:xfrm>
            <a:off x="5540117" y="3068960"/>
            <a:ext cx="431528" cy="369332"/>
          </a:xfrm>
          <a:prstGeom prst="rect">
            <a:avLst/>
          </a:prstGeom>
          <a:noFill/>
        </p:spPr>
        <p:txBody>
          <a:bodyPr wrap="none" rtlCol="0">
            <a:spAutoFit/>
          </a:bodyPr>
          <a:lstStyle/>
          <a:p>
            <a:r>
              <a:rPr kumimoji="1" lang="en-US" altLang="ja-JP" dirty="0" smtClean="0"/>
              <a:t>Δ4</a:t>
            </a:r>
            <a:endParaRPr kumimoji="1" lang="ja-JP" altLang="en-US" dirty="0"/>
          </a:p>
        </p:txBody>
      </p:sp>
      <p:sp>
        <p:nvSpPr>
          <p:cNvPr id="24" name="テキスト ボックス 23"/>
          <p:cNvSpPr txBox="1"/>
          <p:nvPr/>
        </p:nvSpPr>
        <p:spPr>
          <a:xfrm>
            <a:off x="4716016" y="4351169"/>
            <a:ext cx="466794" cy="369332"/>
          </a:xfrm>
          <a:prstGeom prst="rect">
            <a:avLst/>
          </a:prstGeom>
          <a:noFill/>
        </p:spPr>
        <p:txBody>
          <a:bodyPr wrap="none" rtlCol="0">
            <a:spAutoFit/>
          </a:bodyPr>
          <a:lstStyle/>
          <a:p>
            <a:r>
              <a:rPr kumimoji="1" lang="en-US" altLang="ja-JP" dirty="0" smtClean="0"/>
              <a:t>B1</a:t>
            </a:r>
            <a:endParaRPr kumimoji="1" lang="ja-JP" altLang="en-US" dirty="0"/>
          </a:p>
        </p:txBody>
      </p:sp>
      <p:sp>
        <p:nvSpPr>
          <p:cNvPr id="25" name="テキスト ボックス 24"/>
          <p:cNvSpPr txBox="1"/>
          <p:nvPr/>
        </p:nvSpPr>
        <p:spPr>
          <a:xfrm>
            <a:off x="3275856" y="3267035"/>
            <a:ext cx="466794" cy="369332"/>
          </a:xfrm>
          <a:prstGeom prst="rect">
            <a:avLst/>
          </a:prstGeom>
          <a:noFill/>
        </p:spPr>
        <p:txBody>
          <a:bodyPr wrap="none" rtlCol="0">
            <a:spAutoFit/>
          </a:bodyPr>
          <a:lstStyle/>
          <a:p>
            <a:r>
              <a:rPr kumimoji="1" lang="en-US" altLang="ja-JP" dirty="0" smtClean="0"/>
              <a:t>A2</a:t>
            </a:r>
            <a:endParaRPr kumimoji="1" lang="ja-JP" altLang="en-US" dirty="0"/>
          </a:p>
        </p:txBody>
      </p:sp>
      <p:sp>
        <p:nvSpPr>
          <p:cNvPr id="26" name="テキスト ボックス 25"/>
          <p:cNvSpPr txBox="1"/>
          <p:nvPr/>
        </p:nvSpPr>
        <p:spPr>
          <a:xfrm>
            <a:off x="930614" y="3429000"/>
            <a:ext cx="646331" cy="369332"/>
          </a:xfrm>
          <a:prstGeom prst="rect">
            <a:avLst/>
          </a:prstGeom>
          <a:noFill/>
        </p:spPr>
        <p:txBody>
          <a:bodyPr wrap="none" rtlCol="0">
            <a:spAutoFit/>
          </a:bodyPr>
          <a:lstStyle/>
          <a:p>
            <a:r>
              <a:rPr kumimoji="1" lang="ja-JP" altLang="en-US" dirty="0" smtClean="0"/>
              <a:t>追加</a:t>
            </a:r>
            <a:endParaRPr kumimoji="1" lang="ja-JP" altLang="en-US" dirty="0"/>
          </a:p>
        </p:txBody>
      </p:sp>
      <p:sp>
        <p:nvSpPr>
          <p:cNvPr id="27" name="テキスト ボックス 26"/>
          <p:cNvSpPr txBox="1"/>
          <p:nvPr/>
        </p:nvSpPr>
        <p:spPr>
          <a:xfrm>
            <a:off x="7576159" y="3284984"/>
            <a:ext cx="646331" cy="369332"/>
          </a:xfrm>
          <a:prstGeom prst="rect">
            <a:avLst/>
          </a:prstGeom>
          <a:noFill/>
        </p:spPr>
        <p:txBody>
          <a:bodyPr wrap="none" rtlCol="0">
            <a:spAutoFit/>
          </a:bodyPr>
          <a:lstStyle/>
          <a:p>
            <a:r>
              <a:rPr kumimoji="1" lang="ja-JP" altLang="en-US" dirty="0" smtClean="0"/>
              <a:t>追加</a:t>
            </a:r>
            <a:endParaRPr kumimoji="1" lang="en-US" altLang="ja-JP" dirty="0" smtClean="0"/>
          </a:p>
        </p:txBody>
      </p:sp>
    </p:spTree>
    <p:extLst>
      <p:ext uri="{BB962C8B-B14F-4D97-AF65-F5344CB8AC3E}">
        <p14:creationId xmlns:p14="http://schemas.microsoft.com/office/powerpoint/2010/main" val="31682606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再利用</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lang="ja-JP" altLang="en-US" dirty="0" smtClean="0"/>
              <a:t>ソフトウェア</a:t>
            </a:r>
            <a:r>
              <a:rPr lang="ja-JP" altLang="en-US" dirty="0"/>
              <a:t>開発</a:t>
            </a:r>
            <a:r>
              <a:rPr lang="ja-JP" altLang="en-US" dirty="0" smtClean="0"/>
              <a:t>では</a:t>
            </a:r>
            <a:r>
              <a:rPr lang="ja-JP" altLang="en-US" dirty="0"/>
              <a:t>、</a:t>
            </a:r>
            <a:r>
              <a:rPr kumimoji="1" lang="ja-JP" altLang="en-US" dirty="0" smtClean="0"/>
              <a:t>開発者は別のプロジェクト</a:t>
            </a:r>
            <a:r>
              <a:rPr lang="ja-JP" altLang="en-US" dirty="0" smtClean="0"/>
              <a:t>の</a:t>
            </a:r>
            <a:r>
              <a:rPr lang="ja-JP" altLang="en-US" dirty="0"/>
              <a:t>ファイル</a:t>
            </a:r>
            <a:r>
              <a:rPr lang="ja-JP" altLang="en-US" dirty="0" smtClean="0"/>
              <a:t>を</a:t>
            </a:r>
            <a:r>
              <a:rPr kumimoji="1" lang="ja-JP" altLang="en-US" dirty="0" smtClean="0"/>
              <a:t>再利用をしながら開発を行う</a:t>
            </a:r>
            <a:endParaRPr kumimoji="1" lang="en-US" altLang="ja-JP" dirty="0" smtClean="0"/>
          </a:p>
          <a:p>
            <a:pPr lvl="1"/>
            <a:r>
              <a:rPr lang="en-US" altLang="ja-JP" dirty="0" smtClean="0"/>
              <a:t>C</a:t>
            </a:r>
            <a:r>
              <a:rPr lang="ja-JP" altLang="en-US" dirty="0" smtClean="0"/>
              <a:t>言語ではライブラリのファイルを取り込むことがある</a:t>
            </a:r>
            <a:endParaRPr lang="en-US" altLang="ja-JP" dirty="0" smtClean="0"/>
          </a:p>
          <a:p>
            <a:pPr lvl="1"/>
            <a:endParaRPr lang="en-US" altLang="ja-JP" dirty="0" smtClean="0"/>
          </a:p>
          <a:p>
            <a:r>
              <a:rPr lang="ja-JP" altLang="en-US" dirty="0" smtClean="0"/>
              <a:t>再利用したコードに不具合が含まれていることがある</a:t>
            </a:r>
            <a:endParaRPr lang="en-US" altLang="ja-JP" dirty="0" smtClean="0"/>
          </a:p>
          <a:p>
            <a:pPr lvl="1"/>
            <a:r>
              <a:rPr lang="ja-JP" altLang="en-US" dirty="0" smtClean="0"/>
              <a:t>新しい</a:t>
            </a:r>
            <a:r>
              <a:rPr lang="ja-JP" altLang="en-US" dirty="0"/>
              <a:t>バージョン</a:t>
            </a:r>
            <a:r>
              <a:rPr lang="ja-JP" altLang="en-US" dirty="0" smtClean="0"/>
              <a:t>への</a:t>
            </a:r>
            <a:r>
              <a:rPr lang="ja-JP" altLang="en-US" dirty="0"/>
              <a:t>更新</a:t>
            </a:r>
            <a:r>
              <a:rPr lang="ja-JP" altLang="en-US" dirty="0" smtClean="0"/>
              <a:t>が</a:t>
            </a:r>
            <a:r>
              <a:rPr lang="ja-JP" altLang="en-US" dirty="0"/>
              <a:t>必要</a:t>
            </a:r>
            <a:r>
              <a:rPr lang="ja-JP" altLang="en-US" dirty="0" smtClean="0"/>
              <a:t>になる場合がある</a:t>
            </a:r>
            <a:endParaRPr lang="en-US" altLang="ja-JP" dirty="0" smtClean="0"/>
          </a:p>
        </p:txBody>
      </p:sp>
      <p:sp>
        <p:nvSpPr>
          <p:cNvPr id="25" name="スライド番号プレースホルダ 24"/>
          <p:cNvSpPr>
            <a:spLocks noGrp="1"/>
          </p:cNvSpPr>
          <p:nvPr>
            <p:ph type="sldNum" sz="quarter" idx="12"/>
          </p:nvPr>
        </p:nvSpPr>
        <p:spPr/>
        <p:txBody>
          <a:bodyPr/>
          <a:lstStyle/>
          <a:p>
            <a:fld id="{6B372100-8A3D-4F15-A90F-A69097BA2441}" type="slidenum">
              <a:rPr kumimoji="1" lang="ja-JP" altLang="en-US" smtClean="0"/>
              <a:pPr/>
              <a:t>2</a:t>
            </a:fld>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6632"/>
            <a:ext cx="8218488" cy="1143000"/>
          </a:xfrm>
        </p:spPr>
        <p:txBody>
          <a:bodyPr/>
          <a:lstStyle/>
          <a:p>
            <a:r>
              <a:rPr lang="ja-JP" altLang="en-US" dirty="0" smtClean="0"/>
              <a:t>起源情報の評価</a:t>
            </a:r>
            <a:endParaRPr kumimoji="1" lang="ja-JP" altLang="en-US" dirty="0"/>
          </a:p>
        </p:txBody>
      </p:sp>
      <p:sp>
        <p:nvSpPr>
          <p:cNvPr id="3" name="コンテンツ プレースホルダー 2"/>
          <p:cNvSpPr>
            <a:spLocks noGrp="1"/>
          </p:cNvSpPr>
          <p:nvPr>
            <p:ph idx="1"/>
          </p:nvPr>
        </p:nvSpPr>
        <p:spPr>
          <a:xfrm>
            <a:off x="457200" y="1600201"/>
            <a:ext cx="8229600" cy="3249320"/>
          </a:xfrm>
        </p:spPr>
        <p:txBody>
          <a:bodyPr>
            <a:normAutofit/>
          </a:bodyPr>
          <a:lstStyle/>
          <a:p>
            <a:r>
              <a:rPr lang="ja-JP" altLang="en-US" sz="2800" dirty="0" smtClean="0"/>
              <a:t>起源情報を構成する以下の項目について正しく検出できるかの確認</a:t>
            </a:r>
            <a:endParaRPr lang="en-US" altLang="ja-JP" sz="2800" dirty="0" smtClean="0"/>
          </a:p>
          <a:p>
            <a:pPr lvl="1"/>
            <a:r>
              <a:rPr lang="ja-JP" altLang="en-US" sz="2400" dirty="0" smtClean="0"/>
              <a:t>再利用元</a:t>
            </a:r>
            <a:r>
              <a:rPr lang="en-US" altLang="ja-JP" sz="2400" dirty="0" smtClean="0"/>
              <a:t>/</a:t>
            </a:r>
            <a:r>
              <a:rPr lang="ja-JP" altLang="en-US" sz="2400" dirty="0" smtClean="0"/>
              <a:t>先のファイルの対応</a:t>
            </a:r>
            <a:endParaRPr lang="en-US" altLang="ja-JP" sz="2400" dirty="0" smtClean="0"/>
          </a:p>
          <a:p>
            <a:pPr lvl="1"/>
            <a:r>
              <a:rPr lang="ja-JP" altLang="en-US" sz="2400" dirty="0" smtClean="0"/>
              <a:t>再利用の方向</a:t>
            </a:r>
            <a:endParaRPr lang="en-US" altLang="ja-JP" sz="2400" dirty="0" smtClean="0"/>
          </a:p>
          <a:p>
            <a:pPr lvl="1"/>
            <a:r>
              <a:rPr lang="ja-JP" altLang="en-US" sz="2400" dirty="0" smtClean="0"/>
              <a:t>再利用元のリビジョン</a:t>
            </a:r>
            <a:endParaRPr lang="en-US" altLang="ja-JP" sz="2400" dirty="0" smtClean="0"/>
          </a:p>
          <a:p>
            <a:pPr lvl="2"/>
            <a:r>
              <a:rPr lang="ja-JP" altLang="en-US" sz="2000" dirty="0" smtClean="0"/>
              <a:t>記録と結果が同一</a:t>
            </a:r>
            <a:r>
              <a:rPr lang="ja-JP" altLang="en-US" sz="2000" dirty="0"/>
              <a:t>内容</a:t>
            </a:r>
            <a:r>
              <a:rPr lang="ja-JP" altLang="en-US" sz="2000" dirty="0" smtClean="0"/>
              <a:t>の</a:t>
            </a:r>
            <a:r>
              <a:rPr lang="ja-JP" altLang="en-US" sz="2000" dirty="0"/>
              <a:t>連続</a:t>
            </a:r>
            <a:r>
              <a:rPr lang="ja-JP" altLang="en-US" sz="2000" dirty="0" smtClean="0"/>
              <a:t>する範囲に含まれている場合、正しいとする</a:t>
            </a:r>
            <a:endParaRPr lang="en-US" altLang="ja-JP" sz="2000" dirty="0" smtClean="0"/>
          </a:p>
          <a:p>
            <a:pPr lvl="2"/>
            <a:endParaRPr lang="en-US" altLang="ja-JP" dirty="0"/>
          </a:p>
        </p:txBody>
      </p:sp>
      <p:sp>
        <p:nvSpPr>
          <p:cNvPr id="4" name="スライド番号プレースホルダー 3"/>
          <p:cNvSpPr>
            <a:spLocks noGrp="1"/>
          </p:cNvSpPr>
          <p:nvPr>
            <p:ph type="sldNum" sz="quarter" idx="12"/>
          </p:nvPr>
        </p:nvSpPr>
        <p:spPr/>
        <p:txBody>
          <a:bodyPr/>
          <a:lstStyle/>
          <a:p>
            <a:fld id="{6B372100-8A3D-4F15-A90F-A69097BA2441}" type="slidenum">
              <a:rPr kumimoji="1" lang="ja-JP" altLang="en-US" smtClean="0"/>
              <a:pPr/>
              <a:t>20</a:t>
            </a:fld>
            <a:endParaRPr kumimoji="1" lang="ja-JP" altLang="en-US"/>
          </a:p>
        </p:txBody>
      </p:sp>
      <p:sp>
        <p:nvSpPr>
          <p:cNvPr id="29" name="メモ 28"/>
          <p:cNvSpPr>
            <a:spLocks/>
          </p:cNvSpPr>
          <p:nvPr/>
        </p:nvSpPr>
        <p:spPr>
          <a:xfrm rot="10800000" flipH="1">
            <a:off x="4135523" y="5457326"/>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0" name="メモ 29"/>
          <p:cNvSpPr>
            <a:spLocks/>
          </p:cNvSpPr>
          <p:nvPr/>
        </p:nvSpPr>
        <p:spPr>
          <a:xfrm rot="10800000" flipH="1">
            <a:off x="5472510" y="5457326"/>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31" name="直線矢印コネクタ 30"/>
          <p:cNvCxnSpPr>
            <a:cxnSpLocks/>
          </p:cNvCxnSpPr>
          <p:nvPr/>
        </p:nvCxnSpPr>
        <p:spPr>
          <a:xfrm>
            <a:off x="4628850" y="5772844"/>
            <a:ext cx="86371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正方形/長方形 31"/>
          <p:cNvSpPr>
            <a:spLocks/>
          </p:cNvSpPr>
          <p:nvPr/>
        </p:nvSpPr>
        <p:spPr>
          <a:xfrm>
            <a:off x="1187624" y="5310087"/>
            <a:ext cx="6856645" cy="8652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メモ 32"/>
          <p:cNvSpPr>
            <a:spLocks/>
          </p:cNvSpPr>
          <p:nvPr/>
        </p:nvSpPr>
        <p:spPr>
          <a:xfrm rot="10800000" flipH="1">
            <a:off x="6750159" y="5457326"/>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34" name="直線矢印コネクタ 33"/>
          <p:cNvCxnSpPr>
            <a:cxnSpLocks/>
          </p:cNvCxnSpPr>
          <p:nvPr/>
        </p:nvCxnSpPr>
        <p:spPr>
          <a:xfrm>
            <a:off x="5965837" y="5772844"/>
            <a:ext cx="80437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メモ 34"/>
          <p:cNvSpPr>
            <a:spLocks/>
          </p:cNvSpPr>
          <p:nvPr/>
        </p:nvSpPr>
        <p:spPr>
          <a:xfrm rot="10800000" flipH="1">
            <a:off x="2785905" y="5457326"/>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36" name="直線矢印コネクタ 35"/>
          <p:cNvCxnSpPr>
            <a:cxnSpLocks/>
          </p:cNvCxnSpPr>
          <p:nvPr/>
        </p:nvCxnSpPr>
        <p:spPr>
          <a:xfrm>
            <a:off x="3279232" y="5772844"/>
            <a:ext cx="876341"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2805955" y="5640006"/>
            <a:ext cx="338554" cy="369332"/>
          </a:xfrm>
          <a:prstGeom prst="rect">
            <a:avLst/>
          </a:prstGeom>
          <a:noFill/>
        </p:spPr>
        <p:txBody>
          <a:bodyPr wrap="none" rtlCol="0">
            <a:spAutoFit/>
          </a:bodyPr>
          <a:lstStyle/>
          <a:p>
            <a:r>
              <a:rPr lang="en-US" altLang="ja-JP" dirty="0" smtClean="0"/>
              <a:t>B</a:t>
            </a:r>
            <a:endParaRPr kumimoji="1" lang="ja-JP" altLang="en-US" dirty="0"/>
          </a:p>
        </p:txBody>
      </p:sp>
      <p:sp>
        <p:nvSpPr>
          <p:cNvPr id="38" name="テキスト ボックス 37"/>
          <p:cNvSpPr txBox="1"/>
          <p:nvPr/>
        </p:nvSpPr>
        <p:spPr>
          <a:xfrm>
            <a:off x="4155573" y="5640006"/>
            <a:ext cx="351378" cy="369332"/>
          </a:xfrm>
          <a:prstGeom prst="rect">
            <a:avLst/>
          </a:prstGeom>
          <a:noFill/>
        </p:spPr>
        <p:txBody>
          <a:bodyPr wrap="none" rtlCol="0">
            <a:spAutoFit/>
          </a:bodyPr>
          <a:lstStyle/>
          <a:p>
            <a:r>
              <a:rPr lang="en-US" altLang="ja-JP" dirty="0" smtClean="0"/>
              <a:t>C</a:t>
            </a:r>
            <a:endParaRPr kumimoji="1" lang="ja-JP" altLang="en-US" dirty="0"/>
          </a:p>
        </p:txBody>
      </p:sp>
      <p:sp>
        <p:nvSpPr>
          <p:cNvPr id="39" name="テキスト ボックス 38"/>
          <p:cNvSpPr txBox="1"/>
          <p:nvPr/>
        </p:nvSpPr>
        <p:spPr>
          <a:xfrm>
            <a:off x="5492560" y="5640006"/>
            <a:ext cx="351378" cy="369332"/>
          </a:xfrm>
          <a:prstGeom prst="rect">
            <a:avLst/>
          </a:prstGeom>
          <a:noFill/>
        </p:spPr>
        <p:txBody>
          <a:bodyPr wrap="none" rtlCol="0">
            <a:spAutoFit/>
          </a:bodyPr>
          <a:lstStyle/>
          <a:p>
            <a:r>
              <a:rPr lang="en-US" altLang="ja-JP" dirty="0" smtClean="0"/>
              <a:t>C</a:t>
            </a:r>
            <a:endParaRPr kumimoji="1" lang="ja-JP" altLang="en-US" dirty="0"/>
          </a:p>
        </p:txBody>
      </p:sp>
      <p:sp>
        <p:nvSpPr>
          <p:cNvPr id="40" name="テキスト ボックス 39"/>
          <p:cNvSpPr txBox="1"/>
          <p:nvPr/>
        </p:nvSpPr>
        <p:spPr>
          <a:xfrm>
            <a:off x="6770209" y="5640006"/>
            <a:ext cx="351378" cy="369332"/>
          </a:xfrm>
          <a:prstGeom prst="rect">
            <a:avLst/>
          </a:prstGeom>
          <a:noFill/>
        </p:spPr>
        <p:txBody>
          <a:bodyPr wrap="none" rtlCol="0">
            <a:spAutoFit/>
          </a:bodyPr>
          <a:lstStyle/>
          <a:p>
            <a:r>
              <a:rPr lang="en-US" altLang="ja-JP" dirty="0" smtClean="0"/>
              <a:t>C</a:t>
            </a:r>
            <a:endParaRPr kumimoji="1" lang="ja-JP" altLang="en-US" dirty="0"/>
          </a:p>
        </p:txBody>
      </p:sp>
      <p:sp>
        <p:nvSpPr>
          <p:cNvPr id="41" name="メモ 40"/>
          <p:cNvSpPr>
            <a:spLocks/>
          </p:cNvSpPr>
          <p:nvPr/>
        </p:nvSpPr>
        <p:spPr>
          <a:xfrm rot="10800000" flipH="1">
            <a:off x="1413848" y="5457326"/>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42" name="直線矢印コネクタ 41"/>
          <p:cNvCxnSpPr>
            <a:cxnSpLocks/>
          </p:cNvCxnSpPr>
          <p:nvPr/>
        </p:nvCxnSpPr>
        <p:spPr>
          <a:xfrm>
            <a:off x="1907175" y="5772844"/>
            <a:ext cx="89878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テキスト ボックス 42"/>
          <p:cNvSpPr txBox="1"/>
          <p:nvPr/>
        </p:nvSpPr>
        <p:spPr>
          <a:xfrm>
            <a:off x="1403648" y="5640006"/>
            <a:ext cx="467984" cy="369332"/>
          </a:xfrm>
          <a:prstGeom prst="rect">
            <a:avLst/>
          </a:prstGeom>
          <a:noFill/>
        </p:spPr>
        <p:txBody>
          <a:bodyPr wrap="square" rtlCol="0">
            <a:spAutoFit/>
          </a:bodyPr>
          <a:lstStyle/>
          <a:p>
            <a:r>
              <a:rPr kumimoji="1" lang="en-US" altLang="ja-JP" dirty="0" smtClean="0"/>
              <a:t>A</a:t>
            </a:r>
            <a:endParaRPr kumimoji="1" lang="ja-JP" altLang="en-US" dirty="0"/>
          </a:p>
        </p:txBody>
      </p:sp>
      <p:sp>
        <p:nvSpPr>
          <p:cNvPr id="46" name="正方形/長方形 45"/>
          <p:cNvSpPr/>
          <p:nvPr/>
        </p:nvSpPr>
        <p:spPr>
          <a:xfrm>
            <a:off x="3923928" y="5310087"/>
            <a:ext cx="3456384" cy="11431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四角形吹き出し 43"/>
          <p:cNvSpPr/>
          <p:nvPr/>
        </p:nvSpPr>
        <p:spPr>
          <a:xfrm>
            <a:off x="5771132" y="4696752"/>
            <a:ext cx="2761308" cy="646331"/>
          </a:xfrm>
          <a:prstGeom prst="wedgeRectCallout">
            <a:avLst>
              <a:gd name="adj1" fmla="val 1343"/>
              <a:gd name="adj2" fmla="val 7263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ja-JP" altLang="en-US" dirty="0" smtClean="0">
                <a:solidFill>
                  <a:schemeClr val="tx1"/>
                </a:solidFill>
              </a:rPr>
              <a:t>コミットメッセージに</a:t>
            </a:r>
            <a:endParaRPr lang="en-US" altLang="ja-JP" dirty="0" smtClean="0">
              <a:solidFill>
                <a:schemeClr val="tx1"/>
              </a:solidFill>
            </a:endParaRPr>
          </a:p>
          <a:p>
            <a:pPr algn="ctr"/>
            <a:r>
              <a:rPr lang="ja-JP" altLang="en-US" dirty="0" smtClean="0">
                <a:solidFill>
                  <a:schemeClr val="tx1"/>
                </a:solidFill>
              </a:rPr>
              <a:t>記録されていたリビジョン</a:t>
            </a:r>
            <a:endParaRPr kumimoji="1" lang="ja-JP" altLang="en-US" dirty="0">
              <a:solidFill>
                <a:schemeClr val="tx1"/>
              </a:solidFill>
            </a:endParaRPr>
          </a:p>
        </p:txBody>
      </p:sp>
      <p:sp>
        <p:nvSpPr>
          <p:cNvPr id="45" name="四角形吹き出し 44"/>
          <p:cNvSpPr/>
          <p:nvPr/>
        </p:nvSpPr>
        <p:spPr>
          <a:xfrm>
            <a:off x="3237055" y="4849520"/>
            <a:ext cx="2188420" cy="369332"/>
          </a:xfrm>
          <a:prstGeom prst="wedgeRectCallout">
            <a:avLst>
              <a:gd name="adj1" fmla="val 6349"/>
              <a:gd name="adj2" fmla="val 106865"/>
            </a:avLst>
          </a:prstGeom>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kumimoji="1" lang="ja-JP" altLang="en-US" dirty="0" smtClean="0">
                <a:solidFill>
                  <a:schemeClr val="tx1"/>
                </a:solidFill>
              </a:rPr>
              <a:t>出力されたリビジョン</a:t>
            </a:r>
            <a:endParaRPr kumimoji="1" lang="ja-JP" altLang="en-US" dirty="0">
              <a:solidFill>
                <a:schemeClr val="tx1"/>
              </a:solidFill>
            </a:endParaRPr>
          </a:p>
        </p:txBody>
      </p:sp>
      <p:sp>
        <p:nvSpPr>
          <p:cNvPr id="5" name="正方形/長方形 4"/>
          <p:cNvSpPr/>
          <p:nvPr/>
        </p:nvSpPr>
        <p:spPr>
          <a:xfrm>
            <a:off x="1475656" y="1124744"/>
            <a:ext cx="6462713" cy="369332"/>
          </a:xfrm>
          <a:prstGeom prst="rect">
            <a:avLst/>
          </a:prstGeom>
        </p:spPr>
        <p:txBody>
          <a:bodyPr wrap="square">
            <a:spAutoFit/>
          </a:bodyPr>
          <a:lstStyle/>
          <a:p>
            <a:r>
              <a:rPr lang="en-US" altLang="ja-JP" dirty="0"/>
              <a:t>※</a:t>
            </a:r>
            <a:r>
              <a:rPr lang="ja-JP" altLang="en-US" dirty="0"/>
              <a:t>組成情報についての調査結果は時間の都合上省略</a:t>
            </a:r>
            <a:r>
              <a:rPr lang="ja-JP" altLang="en-US" dirty="0" smtClean="0"/>
              <a:t>します</a:t>
            </a:r>
            <a:endParaRPr lang="ja-JP" altLang="en-US" dirty="0"/>
          </a:p>
        </p:txBody>
      </p:sp>
    </p:spTree>
    <p:extLst>
      <p:ext uri="{BB962C8B-B14F-4D97-AF65-F5344CB8AC3E}">
        <p14:creationId xmlns:p14="http://schemas.microsoft.com/office/powerpoint/2010/main" val="6641325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a:t>
            </a:r>
            <a:r>
              <a:rPr lang="ja-JP" altLang="en-US" dirty="0" smtClean="0"/>
              <a:t>の対象</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dirty="0" smtClean="0"/>
              <a:t>再利用元</a:t>
            </a:r>
            <a:r>
              <a:rPr kumimoji="1" lang="en-US" altLang="ja-JP" dirty="0" smtClean="0"/>
              <a:t>	</a:t>
            </a:r>
            <a:r>
              <a:rPr kumimoji="1" lang="en-US" altLang="ja-JP" dirty="0" err="1" smtClean="0"/>
              <a:t>libpng</a:t>
            </a:r>
            <a:r>
              <a:rPr kumimoji="1" lang="en-US" altLang="ja-JP" dirty="0" smtClean="0"/>
              <a:t>(</a:t>
            </a:r>
            <a:r>
              <a:rPr kumimoji="1" lang="ja-JP" altLang="en-US" dirty="0" smtClean="0"/>
              <a:t>グラフィック</a:t>
            </a:r>
            <a:r>
              <a:rPr kumimoji="1" lang="en-US" altLang="ja-JP" dirty="0" smtClean="0"/>
              <a:t>)</a:t>
            </a:r>
            <a:endParaRPr lang="en-US" altLang="ja-JP" dirty="0" smtClean="0"/>
          </a:p>
          <a:p>
            <a:r>
              <a:rPr lang="ja-JP" altLang="en-US" dirty="0" smtClean="0"/>
              <a:t>再利用先</a:t>
            </a:r>
            <a:r>
              <a:rPr lang="en-US" altLang="ja-JP" dirty="0" smtClean="0"/>
              <a:t>	fs2open(</a:t>
            </a:r>
            <a:r>
              <a:rPr lang="ja-JP" altLang="en-US" dirty="0" smtClean="0"/>
              <a:t>ゲームエンジン</a:t>
            </a:r>
            <a:r>
              <a:rPr lang="en-US" altLang="ja-JP" dirty="0" smtClean="0"/>
              <a:t>)</a:t>
            </a:r>
          </a:p>
          <a:p>
            <a:r>
              <a:rPr lang="en-US" altLang="ja-JP" dirty="0" smtClean="0"/>
              <a:t>fs2open</a:t>
            </a:r>
            <a:r>
              <a:rPr lang="ja-JP" altLang="en-US" dirty="0" smtClean="0"/>
              <a:t>リポジトリのコミットメッセージに、</a:t>
            </a:r>
            <a:r>
              <a:rPr lang="en-US" altLang="ja-JP" dirty="0" smtClean="0"/>
              <a:t>3</a:t>
            </a:r>
            <a:r>
              <a:rPr lang="ja-JP" altLang="en-US" dirty="0" smtClean="0"/>
              <a:t>回</a:t>
            </a:r>
            <a:r>
              <a:rPr lang="en-US" altLang="ja-JP" dirty="0" err="1" smtClean="0"/>
              <a:t>libpng</a:t>
            </a:r>
            <a:r>
              <a:rPr lang="ja-JP" altLang="en-US" dirty="0" smtClean="0"/>
              <a:t>が取り込まれたという記述</a:t>
            </a:r>
            <a:endParaRPr lang="en-US" altLang="ja-JP" dirty="0" smtClean="0"/>
          </a:p>
          <a:p>
            <a:pPr lvl="1"/>
            <a:r>
              <a:rPr lang="ja-JP" altLang="en-US" dirty="0" smtClean="0"/>
              <a:t>延べ</a:t>
            </a:r>
            <a:r>
              <a:rPr lang="en-US" altLang="ja-JP" dirty="0" smtClean="0"/>
              <a:t>57</a:t>
            </a:r>
            <a:r>
              <a:rPr lang="ja-JP" altLang="en-US" dirty="0" smtClean="0"/>
              <a:t>ファイルがコピー、あるいは再利用元に追随して変更されていた</a:t>
            </a:r>
            <a:endParaRPr lang="en-US" altLang="ja-JP" dirty="0" smtClean="0"/>
          </a:p>
          <a:p>
            <a:pPr lvl="1"/>
            <a:r>
              <a:rPr lang="ja-JP" altLang="en-US" dirty="0"/>
              <a:t>再利用の過程において、改行文字だけが変更されて</a:t>
            </a:r>
            <a:r>
              <a:rPr lang="ja-JP" altLang="en-US" dirty="0" smtClean="0"/>
              <a:t>いる</a:t>
            </a:r>
            <a:endParaRPr lang="en-US" altLang="ja-JP" dirty="0" smtClean="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21</a:t>
            </a:fld>
            <a:endParaRPr kumimoji="1" lang="ja-JP"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実験の結果</a:t>
            </a:r>
            <a:r>
              <a:rPr kumimoji="1" lang="en-US" altLang="ja-JP" dirty="0" smtClean="0"/>
              <a:t>(1/2)</a:t>
            </a:r>
            <a:endParaRPr kumimoji="1" lang="ja-JP" altLang="en-US" dirty="0"/>
          </a:p>
        </p:txBody>
      </p:sp>
      <p:sp>
        <p:nvSpPr>
          <p:cNvPr id="3" name="コンテンツ プレースホルダ 2"/>
          <p:cNvSpPr>
            <a:spLocks noGrp="1"/>
          </p:cNvSpPr>
          <p:nvPr>
            <p:ph idx="1"/>
          </p:nvPr>
        </p:nvSpPr>
        <p:spPr>
          <a:xfrm>
            <a:off x="468312" y="3356992"/>
            <a:ext cx="8207376" cy="2769171"/>
          </a:xfrm>
        </p:spPr>
        <p:txBody>
          <a:bodyPr>
            <a:normAutofit/>
          </a:bodyPr>
          <a:lstStyle/>
          <a:p>
            <a:r>
              <a:rPr lang="en-US" altLang="ja-JP" dirty="0" smtClean="0"/>
              <a:t>3</a:t>
            </a:r>
            <a:r>
              <a:rPr lang="ja-JP" altLang="en-US" dirty="0"/>
              <a:t>回の</a:t>
            </a:r>
            <a:r>
              <a:rPr lang="ja-JP" altLang="en-US" dirty="0" smtClean="0"/>
              <a:t>コミットのすべてのファイル</a:t>
            </a:r>
            <a:r>
              <a:rPr lang="ja-JP" altLang="en-US" dirty="0"/>
              <a:t>を検出</a:t>
            </a:r>
            <a:endParaRPr lang="en-US" altLang="ja-JP" dirty="0"/>
          </a:p>
          <a:p>
            <a:pPr lvl="1"/>
            <a:r>
              <a:rPr lang="ja-JP" altLang="en-US" dirty="0" smtClean="0"/>
              <a:t>ファイルの対応関係、再利用の方向は正確</a:t>
            </a:r>
            <a:endParaRPr lang="en-US" altLang="ja-JP" dirty="0" smtClean="0"/>
          </a:p>
          <a:p>
            <a:pPr lvl="1"/>
            <a:r>
              <a:rPr lang="ja-JP" altLang="en-US" dirty="0" smtClean="0"/>
              <a:t>リビジョンの対応関係に誤りがあった</a:t>
            </a:r>
            <a:endParaRPr lang="en-US" altLang="ja-JP" dirty="0" smtClean="0"/>
          </a:p>
          <a:p>
            <a:pPr lvl="1"/>
            <a:endParaRPr lang="en-US" altLang="ja-JP" dirty="0" smtClean="0"/>
          </a:p>
          <a:p>
            <a:endParaRPr lang="en-US" altLang="ja-JP" dirty="0" smtClean="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22</a:t>
            </a:fld>
            <a:endParaRPr kumimoji="1" lang="ja-JP" altLang="en-US"/>
          </a:p>
        </p:txBody>
      </p:sp>
      <p:graphicFrame>
        <p:nvGraphicFramePr>
          <p:cNvPr id="5" name="表 4"/>
          <p:cNvGraphicFramePr>
            <a:graphicFrameLocks noGrp="1"/>
          </p:cNvGraphicFramePr>
          <p:nvPr/>
        </p:nvGraphicFramePr>
        <p:xfrm>
          <a:off x="1115616" y="1628800"/>
          <a:ext cx="6984777" cy="1584960"/>
        </p:xfrm>
        <a:graphic>
          <a:graphicData uri="http://schemas.openxmlformats.org/drawingml/2006/table">
            <a:tbl>
              <a:tblPr firstRow="1" bandRow="1">
                <a:tableStyleId>{93296810-A885-4BE3-A3E7-6D5BEEA58F35}</a:tableStyleId>
              </a:tblPr>
              <a:tblGrid>
                <a:gridCol w="2328259"/>
                <a:gridCol w="2328259"/>
                <a:gridCol w="2328259"/>
              </a:tblGrid>
              <a:tr h="370840">
                <a:tc>
                  <a:txBody>
                    <a:bodyPr/>
                    <a:lstStyle/>
                    <a:p>
                      <a:pPr algn="ctr"/>
                      <a:endParaRPr kumimoji="1" lang="ja-JP" altLang="en-US" sz="2000" dirty="0"/>
                    </a:p>
                  </a:txBody>
                  <a:tcPr/>
                </a:tc>
                <a:tc>
                  <a:txBody>
                    <a:bodyPr/>
                    <a:lstStyle/>
                    <a:p>
                      <a:pPr algn="ctr"/>
                      <a:r>
                        <a:rPr kumimoji="1" lang="ja-JP" altLang="en-US" sz="2000" dirty="0" smtClean="0"/>
                        <a:t>正</a:t>
                      </a:r>
                      <a:endParaRPr kumimoji="1" lang="ja-JP" altLang="en-US" sz="2000" dirty="0"/>
                    </a:p>
                  </a:txBody>
                  <a:tcPr/>
                </a:tc>
                <a:tc>
                  <a:txBody>
                    <a:bodyPr/>
                    <a:lstStyle/>
                    <a:p>
                      <a:pPr algn="ctr"/>
                      <a:r>
                        <a:rPr kumimoji="1" lang="ja-JP" altLang="en-US" sz="2000" dirty="0" smtClean="0"/>
                        <a:t>誤</a:t>
                      </a:r>
                      <a:endParaRPr kumimoji="1" lang="ja-JP" altLang="en-US" sz="2000" dirty="0"/>
                    </a:p>
                  </a:txBody>
                  <a:tcPr/>
                </a:tc>
              </a:tr>
              <a:tr h="370840">
                <a:tc>
                  <a:txBody>
                    <a:bodyPr/>
                    <a:lstStyle/>
                    <a:p>
                      <a:r>
                        <a:rPr kumimoji="1" lang="ja-JP" altLang="en-US" sz="2000" dirty="0" smtClean="0"/>
                        <a:t>ファイルの対応</a:t>
                      </a:r>
                      <a:endParaRPr kumimoji="1" lang="ja-JP" altLang="en-US" sz="2000" dirty="0"/>
                    </a:p>
                  </a:txBody>
                  <a:tcPr/>
                </a:tc>
                <a:tc>
                  <a:txBody>
                    <a:bodyPr/>
                    <a:lstStyle/>
                    <a:p>
                      <a:pPr algn="r"/>
                      <a:r>
                        <a:rPr kumimoji="1" lang="en-US" altLang="ja-JP" sz="2000" dirty="0" smtClean="0"/>
                        <a:t>57</a:t>
                      </a:r>
                      <a:endParaRPr kumimoji="1" lang="ja-JP" altLang="en-US" sz="2000" dirty="0"/>
                    </a:p>
                  </a:txBody>
                  <a:tcPr/>
                </a:tc>
                <a:tc>
                  <a:txBody>
                    <a:bodyPr/>
                    <a:lstStyle/>
                    <a:p>
                      <a:pPr algn="r"/>
                      <a:r>
                        <a:rPr kumimoji="1" lang="en-US" altLang="ja-JP" sz="2000" dirty="0" smtClean="0"/>
                        <a:t>0</a:t>
                      </a:r>
                      <a:endParaRPr kumimoji="1" lang="ja-JP" altLang="en-US" sz="2000" dirty="0"/>
                    </a:p>
                  </a:txBody>
                  <a:tcPr/>
                </a:tc>
              </a:tr>
              <a:tr h="370840">
                <a:tc>
                  <a:txBody>
                    <a:bodyPr/>
                    <a:lstStyle/>
                    <a:p>
                      <a:r>
                        <a:rPr kumimoji="1" lang="ja-JP" altLang="en-US" sz="2000" dirty="0" smtClean="0"/>
                        <a:t>再利用の方向</a:t>
                      </a:r>
                      <a:endParaRPr kumimoji="1" lang="ja-JP" altLang="en-US" sz="2000" dirty="0"/>
                    </a:p>
                  </a:txBody>
                  <a:tcPr/>
                </a:tc>
                <a:tc>
                  <a:txBody>
                    <a:bodyPr/>
                    <a:lstStyle/>
                    <a:p>
                      <a:pPr algn="r"/>
                      <a:r>
                        <a:rPr kumimoji="1" lang="en-US" altLang="ja-JP" sz="2000" dirty="0" smtClean="0"/>
                        <a:t>57</a:t>
                      </a:r>
                      <a:endParaRPr kumimoji="1" lang="ja-JP" altLang="en-US" sz="2000" dirty="0"/>
                    </a:p>
                  </a:txBody>
                  <a:tcPr/>
                </a:tc>
                <a:tc>
                  <a:txBody>
                    <a:bodyPr/>
                    <a:lstStyle/>
                    <a:p>
                      <a:pPr algn="r"/>
                      <a:r>
                        <a:rPr kumimoji="1" lang="en-US" altLang="ja-JP" sz="2000" dirty="0" smtClean="0"/>
                        <a:t>0</a:t>
                      </a:r>
                      <a:endParaRPr kumimoji="1" lang="ja-JP" altLang="en-US" sz="2000" dirty="0"/>
                    </a:p>
                  </a:txBody>
                  <a:tcPr/>
                </a:tc>
              </a:tr>
              <a:tr h="370840">
                <a:tc>
                  <a:txBody>
                    <a:bodyPr/>
                    <a:lstStyle/>
                    <a:p>
                      <a:r>
                        <a:rPr kumimoji="1" lang="ja-JP" altLang="en-US" sz="2000" dirty="0" smtClean="0"/>
                        <a:t>リビジョン</a:t>
                      </a:r>
                      <a:endParaRPr kumimoji="1" lang="ja-JP" altLang="en-US" sz="2000" dirty="0"/>
                    </a:p>
                  </a:txBody>
                  <a:tcPr/>
                </a:tc>
                <a:tc>
                  <a:txBody>
                    <a:bodyPr/>
                    <a:lstStyle/>
                    <a:p>
                      <a:pPr algn="r"/>
                      <a:r>
                        <a:rPr kumimoji="1" lang="en-US" altLang="ja-JP" sz="2000" dirty="0" smtClean="0"/>
                        <a:t>44</a:t>
                      </a:r>
                      <a:endParaRPr kumimoji="1" lang="ja-JP" altLang="en-US" sz="2000" dirty="0"/>
                    </a:p>
                  </a:txBody>
                  <a:tcPr/>
                </a:tc>
                <a:tc>
                  <a:txBody>
                    <a:bodyPr/>
                    <a:lstStyle/>
                    <a:p>
                      <a:pPr algn="r"/>
                      <a:r>
                        <a:rPr kumimoji="1" lang="en-US" altLang="ja-JP" sz="2000" dirty="0" smtClean="0"/>
                        <a:t>13</a:t>
                      </a:r>
                      <a:endParaRPr kumimoji="1" lang="ja-JP" altLang="en-US" sz="2000" dirty="0"/>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実験の結果</a:t>
            </a:r>
            <a:r>
              <a:rPr lang="en-US" altLang="ja-JP" dirty="0" smtClean="0"/>
              <a:t>(2/2)</a:t>
            </a:r>
            <a:endParaRPr kumimoji="1" lang="ja-JP" altLang="en-US" dirty="0"/>
          </a:p>
        </p:txBody>
      </p:sp>
      <p:sp>
        <p:nvSpPr>
          <p:cNvPr id="3" name="コンテンツ プレースホルダ 2"/>
          <p:cNvSpPr>
            <a:spLocks noGrp="1"/>
          </p:cNvSpPr>
          <p:nvPr>
            <p:ph idx="1"/>
          </p:nvPr>
        </p:nvSpPr>
        <p:spPr>
          <a:xfrm>
            <a:off x="457200" y="3356992"/>
            <a:ext cx="8229600" cy="2769171"/>
          </a:xfrm>
        </p:spPr>
        <p:txBody>
          <a:bodyPr>
            <a:normAutofit/>
          </a:bodyPr>
          <a:lstStyle/>
          <a:p>
            <a:r>
              <a:rPr lang="ja-JP" altLang="en-US" sz="2400" dirty="0" smtClean="0"/>
              <a:t>リビジョンの対応を誤った原因</a:t>
            </a:r>
            <a:endParaRPr lang="en-US" altLang="ja-JP" sz="2400" dirty="0"/>
          </a:p>
          <a:p>
            <a:pPr lvl="1"/>
            <a:r>
              <a:rPr lang="ja-JP" altLang="en-US" sz="2000" dirty="0" smtClean="0"/>
              <a:t>同一</a:t>
            </a:r>
            <a:r>
              <a:rPr lang="ja-JP" altLang="en-US" sz="2000" dirty="0"/>
              <a:t>内容</a:t>
            </a:r>
            <a:r>
              <a:rPr lang="ja-JP" altLang="en-US" sz="2000" dirty="0" smtClean="0"/>
              <a:t>のファイルが複数のリビジョンに記録されていたため</a:t>
            </a:r>
            <a:endParaRPr lang="en-US" altLang="ja-JP" sz="2000" dirty="0" smtClean="0"/>
          </a:p>
          <a:p>
            <a:pPr lvl="1"/>
            <a:r>
              <a:rPr lang="ja-JP" altLang="en-US" sz="2000" dirty="0" smtClean="0"/>
              <a:t>ファイルが一度変更され、その変更が取り消されたとき、変更以前のリビジョンのほうを出力してしまった</a:t>
            </a:r>
            <a:endParaRPr lang="en-US" altLang="ja-JP" sz="2000" dirty="0" smtClean="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23</a:t>
            </a:fld>
            <a:endParaRPr kumimoji="1" lang="ja-JP" altLang="en-US"/>
          </a:p>
        </p:txBody>
      </p:sp>
      <p:graphicFrame>
        <p:nvGraphicFramePr>
          <p:cNvPr id="5" name="表 4"/>
          <p:cNvGraphicFramePr>
            <a:graphicFrameLocks noGrp="1"/>
          </p:cNvGraphicFramePr>
          <p:nvPr/>
        </p:nvGraphicFramePr>
        <p:xfrm>
          <a:off x="1115616" y="1628800"/>
          <a:ext cx="6984777" cy="1584960"/>
        </p:xfrm>
        <a:graphic>
          <a:graphicData uri="http://schemas.openxmlformats.org/drawingml/2006/table">
            <a:tbl>
              <a:tblPr firstRow="1" bandRow="1">
                <a:tableStyleId>{93296810-A885-4BE3-A3E7-6D5BEEA58F35}</a:tableStyleId>
              </a:tblPr>
              <a:tblGrid>
                <a:gridCol w="2328259"/>
                <a:gridCol w="2328259"/>
                <a:gridCol w="2328259"/>
              </a:tblGrid>
              <a:tr h="370840">
                <a:tc>
                  <a:txBody>
                    <a:bodyPr/>
                    <a:lstStyle/>
                    <a:p>
                      <a:pPr algn="ctr"/>
                      <a:endParaRPr kumimoji="1" lang="ja-JP" altLang="en-US" sz="2000" dirty="0"/>
                    </a:p>
                  </a:txBody>
                  <a:tcPr/>
                </a:tc>
                <a:tc>
                  <a:txBody>
                    <a:bodyPr/>
                    <a:lstStyle/>
                    <a:p>
                      <a:pPr algn="ctr"/>
                      <a:r>
                        <a:rPr kumimoji="1" lang="ja-JP" altLang="en-US" sz="2000" dirty="0" smtClean="0"/>
                        <a:t>正</a:t>
                      </a:r>
                      <a:endParaRPr kumimoji="1" lang="ja-JP" altLang="en-US" sz="2000" dirty="0"/>
                    </a:p>
                  </a:txBody>
                  <a:tcPr/>
                </a:tc>
                <a:tc>
                  <a:txBody>
                    <a:bodyPr/>
                    <a:lstStyle/>
                    <a:p>
                      <a:pPr algn="ctr"/>
                      <a:r>
                        <a:rPr kumimoji="1" lang="ja-JP" altLang="en-US" sz="2000" dirty="0" smtClean="0"/>
                        <a:t>誤</a:t>
                      </a:r>
                      <a:endParaRPr kumimoji="1" lang="ja-JP" altLang="en-US" sz="2000" dirty="0"/>
                    </a:p>
                  </a:txBody>
                  <a:tcPr/>
                </a:tc>
              </a:tr>
              <a:tr h="370840">
                <a:tc>
                  <a:txBody>
                    <a:bodyPr/>
                    <a:lstStyle/>
                    <a:p>
                      <a:r>
                        <a:rPr kumimoji="1" lang="ja-JP" altLang="en-US" sz="2000" dirty="0" smtClean="0"/>
                        <a:t>ファイルの対応</a:t>
                      </a:r>
                      <a:endParaRPr kumimoji="1" lang="ja-JP" altLang="en-US" sz="2000" dirty="0"/>
                    </a:p>
                  </a:txBody>
                  <a:tcPr/>
                </a:tc>
                <a:tc>
                  <a:txBody>
                    <a:bodyPr/>
                    <a:lstStyle/>
                    <a:p>
                      <a:pPr algn="r"/>
                      <a:r>
                        <a:rPr kumimoji="1" lang="en-US" altLang="ja-JP" sz="2000" dirty="0" smtClean="0"/>
                        <a:t>57</a:t>
                      </a:r>
                      <a:endParaRPr kumimoji="1" lang="ja-JP" altLang="en-US" sz="2000" dirty="0"/>
                    </a:p>
                  </a:txBody>
                  <a:tcPr/>
                </a:tc>
                <a:tc>
                  <a:txBody>
                    <a:bodyPr/>
                    <a:lstStyle/>
                    <a:p>
                      <a:pPr algn="r"/>
                      <a:r>
                        <a:rPr kumimoji="1" lang="en-US" altLang="ja-JP" sz="2000" dirty="0" smtClean="0"/>
                        <a:t>0</a:t>
                      </a:r>
                      <a:endParaRPr kumimoji="1" lang="ja-JP" altLang="en-US" sz="2000" dirty="0"/>
                    </a:p>
                  </a:txBody>
                  <a:tcPr/>
                </a:tc>
              </a:tr>
              <a:tr h="370840">
                <a:tc>
                  <a:txBody>
                    <a:bodyPr/>
                    <a:lstStyle/>
                    <a:p>
                      <a:r>
                        <a:rPr kumimoji="1" lang="ja-JP" altLang="en-US" sz="2000" dirty="0" smtClean="0"/>
                        <a:t>再利用の方向</a:t>
                      </a:r>
                      <a:endParaRPr kumimoji="1" lang="ja-JP" altLang="en-US" sz="2000" dirty="0"/>
                    </a:p>
                  </a:txBody>
                  <a:tcPr/>
                </a:tc>
                <a:tc>
                  <a:txBody>
                    <a:bodyPr/>
                    <a:lstStyle/>
                    <a:p>
                      <a:pPr algn="r"/>
                      <a:r>
                        <a:rPr kumimoji="1" lang="en-US" altLang="ja-JP" sz="2000" dirty="0" smtClean="0"/>
                        <a:t>57</a:t>
                      </a:r>
                      <a:endParaRPr kumimoji="1" lang="ja-JP" altLang="en-US" sz="2000" dirty="0"/>
                    </a:p>
                  </a:txBody>
                  <a:tcPr/>
                </a:tc>
                <a:tc>
                  <a:txBody>
                    <a:bodyPr/>
                    <a:lstStyle/>
                    <a:p>
                      <a:pPr algn="r"/>
                      <a:r>
                        <a:rPr kumimoji="1" lang="en-US" altLang="ja-JP" sz="2000" dirty="0" smtClean="0"/>
                        <a:t>0</a:t>
                      </a:r>
                      <a:endParaRPr kumimoji="1" lang="ja-JP" altLang="en-US" sz="2000" dirty="0"/>
                    </a:p>
                  </a:txBody>
                  <a:tcPr/>
                </a:tc>
              </a:tr>
              <a:tr h="370840">
                <a:tc>
                  <a:txBody>
                    <a:bodyPr/>
                    <a:lstStyle/>
                    <a:p>
                      <a:r>
                        <a:rPr kumimoji="1" lang="ja-JP" altLang="en-US" sz="2000" dirty="0" smtClean="0"/>
                        <a:t>リビジョン</a:t>
                      </a:r>
                      <a:endParaRPr kumimoji="1" lang="ja-JP" altLang="en-US" sz="2000" dirty="0"/>
                    </a:p>
                  </a:txBody>
                  <a:tcPr/>
                </a:tc>
                <a:tc>
                  <a:txBody>
                    <a:bodyPr/>
                    <a:lstStyle/>
                    <a:p>
                      <a:pPr algn="r"/>
                      <a:r>
                        <a:rPr kumimoji="1" lang="en-US" altLang="ja-JP" sz="2000" dirty="0" smtClean="0"/>
                        <a:t>44</a:t>
                      </a:r>
                      <a:endParaRPr kumimoji="1" lang="ja-JP" altLang="en-US" sz="2000" dirty="0"/>
                    </a:p>
                  </a:txBody>
                  <a:tcPr/>
                </a:tc>
                <a:tc>
                  <a:txBody>
                    <a:bodyPr/>
                    <a:lstStyle/>
                    <a:p>
                      <a:pPr algn="r"/>
                      <a:r>
                        <a:rPr kumimoji="1" lang="en-US" altLang="ja-JP" sz="2000" dirty="0" smtClean="0"/>
                        <a:t>13</a:t>
                      </a:r>
                      <a:endParaRPr kumimoji="1" lang="ja-JP" altLang="en-US" sz="2000" dirty="0"/>
                    </a:p>
                  </a:txBody>
                  <a:tcPr/>
                </a:tc>
              </a:tr>
            </a:tbl>
          </a:graphicData>
        </a:graphic>
      </p:graphicFrame>
      <p:sp>
        <p:nvSpPr>
          <p:cNvPr id="6" name="メモ 5"/>
          <p:cNvSpPr>
            <a:spLocks/>
          </p:cNvSpPr>
          <p:nvPr/>
        </p:nvSpPr>
        <p:spPr>
          <a:xfrm rot="10800000" flipH="1">
            <a:off x="4135523" y="5457326"/>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メモ 6"/>
          <p:cNvSpPr>
            <a:spLocks/>
          </p:cNvSpPr>
          <p:nvPr/>
        </p:nvSpPr>
        <p:spPr>
          <a:xfrm rot="10800000" flipH="1">
            <a:off x="5472510" y="5457326"/>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8" name="直線矢印コネクタ 7"/>
          <p:cNvCxnSpPr>
            <a:cxnSpLocks/>
          </p:cNvCxnSpPr>
          <p:nvPr/>
        </p:nvCxnSpPr>
        <p:spPr>
          <a:xfrm>
            <a:off x="4628850" y="5772844"/>
            <a:ext cx="86371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正方形/長方形 8"/>
          <p:cNvSpPr>
            <a:spLocks/>
          </p:cNvSpPr>
          <p:nvPr/>
        </p:nvSpPr>
        <p:spPr>
          <a:xfrm>
            <a:off x="1187624" y="5310087"/>
            <a:ext cx="6856645" cy="8652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メモ 9"/>
          <p:cNvSpPr>
            <a:spLocks/>
          </p:cNvSpPr>
          <p:nvPr/>
        </p:nvSpPr>
        <p:spPr>
          <a:xfrm rot="10800000" flipH="1">
            <a:off x="6750159" y="5457326"/>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11" name="直線矢印コネクタ 10"/>
          <p:cNvCxnSpPr>
            <a:cxnSpLocks/>
          </p:cNvCxnSpPr>
          <p:nvPr/>
        </p:nvCxnSpPr>
        <p:spPr>
          <a:xfrm>
            <a:off x="5965837" y="5772844"/>
            <a:ext cx="80437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メモ 11"/>
          <p:cNvSpPr>
            <a:spLocks/>
          </p:cNvSpPr>
          <p:nvPr/>
        </p:nvSpPr>
        <p:spPr>
          <a:xfrm rot="10800000" flipH="1">
            <a:off x="2785905" y="5457326"/>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13" name="直線矢印コネクタ 12"/>
          <p:cNvCxnSpPr>
            <a:cxnSpLocks/>
          </p:cNvCxnSpPr>
          <p:nvPr/>
        </p:nvCxnSpPr>
        <p:spPr>
          <a:xfrm>
            <a:off x="3279232" y="5772844"/>
            <a:ext cx="876341"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2805955" y="5640006"/>
            <a:ext cx="338554" cy="369332"/>
          </a:xfrm>
          <a:prstGeom prst="rect">
            <a:avLst/>
          </a:prstGeom>
          <a:noFill/>
        </p:spPr>
        <p:txBody>
          <a:bodyPr wrap="none" rtlCol="0">
            <a:spAutoFit/>
          </a:bodyPr>
          <a:lstStyle/>
          <a:p>
            <a:r>
              <a:rPr lang="en-US" altLang="ja-JP" dirty="0" smtClean="0"/>
              <a:t>B</a:t>
            </a:r>
            <a:endParaRPr kumimoji="1" lang="ja-JP" altLang="en-US" dirty="0"/>
          </a:p>
        </p:txBody>
      </p:sp>
      <p:sp>
        <p:nvSpPr>
          <p:cNvPr id="15" name="テキスト ボックス 14"/>
          <p:cNvSpPr txBox="1"/>
          <p:nvPr/>
        </p:nvSpPr>
        <p:spPr>
          <a:xfrm>
            <a:off x="4155573" y="5640006"/>
            <a:ext cx="351378" cy="369332"/>
          </a:xfrm>
          <a:prstGeom prst="rect">
            <a:avLst/>
          </a:prstGeom>
          <a:noFill/>
        </p:spPr>
        <p:txBody>
          <a:bodyPr wrap="none" rtlCol="0">
            <a:spAutoFit/>
          </a:bodyPr>
          <a:lstStyle/>
          <a:p>
            <a:r>
              <a:rPr lang="en-US" altLang="ja-JP" dirty="0" smtClean="0"/>
              <a:t>A</a:t>
            </a:r>
            <a:endParaRPr kumimoji="1" lang="ja-JP" altLang="en-US" dirty="0"/>
          </a:p>
        </p:txBody>
      </p:sp>
      <p:sp>
        <p:nvSpPr>
          <p:cNvPr id="16" name="テキスト ボックス 15"/>
          <p:cNvSpPr txBox="1"/>
          <p:nvPr/>
        </p:nvSpPr>
        <p:spPr>
          <a:xfrm>
            <a:off x="5492560" y="5640006"/>
            <a:ext cx="351378" cy="369332"/>
          </a:xfrm>
          <a:prstGeom prst="rect">
            <a:avLst/>
          </a:prstGeom>
          <a:noFill/>
        </p:spPr>
        <p:txBody>
          <a:bodyPr wrap="none" rtlCol="0">
            <a:spAutoFit/>
          </a:bodyPr>
          <a:lstStyle/>
          <a:p>
            <a:r>
              <a:rPr lang="en-US" altLang="ja-JP" dirty="0" smtClean="0"/>
              <a:t>A</a:t>
            </a:r>
            <a:endParaRPr kumimoji="1" lang="ja-JP" altLang="en-US" dirty="0"/>
          </a:p>
        </p:txBody>
      </p:sp>
      <p:sp>
        <p:nvSpPr>
          <p:cNvPr id="17" name="テキスト ボックス 16"/>
          <p:cNvSpPr txBox="1"/>
          <p:nvPr/>
        </p:nvSpPr>
        <p:spPr>
          <a:xfrm>
            <a:off x="6770209" y="5640006"/>
            <a:ext cx="351378" cy="369332"/>
          </a:xfrm>
          <a:prstGeom prst="rect">
            <a:avLst/>
          </a:prstGeom>
          <a:noFill/>
        </p:spPr>
        <p:txBody>
          <a:bodyPr wrap="none" rtlCol="0">
            <a:spAutoFit/>
          </a:bodyPr>
          <a:lstStyle/>
          <a:p>
            <a:r>
              <a:rPr lang="en-US" altLang="ja-JP" dirty="0" smtClean="0"/>
              <a:t>A</a:t>
            </a:r>
            <a:endParaRPr kumimoji="1" lang="ja-JP" altLang="en-US" dirty="0"/>
          </a:p>
        </p:txBody>
      </p:sp>
      <p:sp>
        <p:nvSpPr>
          <p:cNvPr id="18" name="メモ 17"/>
          <p:cNvSpPr>
            <a:spLocks/>
          </p:cNvSpPr>
          <p:nvPr/>
        </p:nvSpPr>
        <p:spPr>
          <a:xfrm rot="10800000" flipH="1">
            <a:off x="1413848" y="5457326"/>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19" name="直線矢印コネクタ 18"/>
          <p:cNvCxnSpPr>
            <a:cxnSpLocks/>
          </p:cNvCxnSpPr>
          <p:nvPr/>
        </p:nvCxnSpPr>
        <p:spPr>
          <a:xfrm>
            <a:off x="1907175" y="5772844"/>
            <a:ext cx="89878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1403648" y="5640006"/>
            <a:ext cx="467984" cy="369332"/>
          </a:xfrm>
          <a:prstGeom prst="rect">
            <a:avLst/>
          </a:prstGeom>
          <a:noFill/>
        </p:spPr>
        <p:txBody>
          <a:bodyPr wrap="square" rtlCol="0">
            <a:spAutoFit/>
          </a:bodyPr>
          <a:lstStyle/>
          <a:p>
            <a:r>
              <a:rPr kumimoji="1" lang="en-US" altLang="ja-JP" dirty="0" smtClean="0"/>
              <a:t>A</a:t>
            </a:r>
            <a:endParaRPr kumimoji="1" lang="ja-JP" altLang="en-US" dirty="0"/>
          </a:p>
        </p:txBody>
      </p:sp>
      <p:sp>
        <p:nvSpPr>
          <p:cNvPr id="21" name="正方形/長方形 20"/>
          <p:cNvSpPr/>
          <p:nvPr/>
        </p:nvSpPr>
        <p:spPr>
          <a:xfrm>
            <a:off x="3923928" y="5310087"/>
            <a:ext cx="3456384" cy="11431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四角形吹き出し 21"/>
          <p:cNvSpPr/>
          <p:nvPr/>
        </p:nvSpPr>
        <p:spPr>
          <a:xfrm>
            <a:off x="5771132" y="4696752"/>
            <a:ext cx="2761308" cy="646331"/>
          </a:xfrm>
          <a:prstGeom prst="wedgeRectCallout">
            <a:avLst>
              <a:gd name="adj1" fmla="val 1343"/>
              <a:gd name="adj2" fmla="val 7263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ja-JP" altLang="en-US" dirty="0" smtClean="0">
                <a:solidFill>
                  <a:schemeClr val="tx1"/>
                </a:solidFill>
              </a:rPr>
              <a:t>コミットメッセージに</a:t>
            </a:r>
            <a:endParaRPr lang="en-US" altLang="ja-JP" dirty="0" smtClean="0">
              <a:solidFill>
                <a:schemeClr val="tx1"/>
              </a:solidFill>
            </a:endParaRPr>
          </a:p>
          <a:p>
            <a:pPr algn="ctr"/>
            <a:r>
              <a:rPr lang="ja-JP" altLang="en-US" dirty="0" smtClean="0">
                <a:solidFill>
                  <a:schemeClr val="tx1"/>
                </a:solidFill>
              </a:rPr>
              <a:t>記録されていたリビジョン</a:t>
            </a:r>
            <a:endParaRPr kumimoji="1" lang="ja-JP" altLang="en-US" dirty="0">
              <a:solidFill>
                <a:schemeClr val="tx1"/>
              </a:solidFill>
            </a:endParaRPr>
          </a:p>
        </p:txBody>
      </p:sp>
      <p:sp>
        <p:nvSpPr>
          <p:cNvPr id="23" name="四角形吹き出し 22"/>
          <p:cNvSpPr/>
          <p:nvPr/>
        </p:nvSpPr>
        <p:spPr>
          <a:xfrm>
            <a:off x="1070763" y="4861730"/>
            <a:ext cx="2188420" cy="369332"/>
          </a:xfrm>
          <a:prstGeom prst="wedgeRectCallout">
            <a:avLst>
              <a:gd name="adj1" fmla="val -22087"/>
              <a:gd name="adj2" fmla="val 103426"/>
            </a:avLst>
          </a:prstGeom>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kumimoji="1" lang="ja-JP" altLang="en-US" dirty="0" smtClean="0">
                <a:solidFill>
                  <a:schemeClr val="tx1"/>
                </a:solidFill>
              </a:rPr>
              <a:t>出力されたリビジョン</a:t>
            </a:r>
            <a:endParaRPr kumimoji="1" lang="ja-JP" altLang="en-US" dirty="0">
              <a:solidFill>
                <a:schemeClr val="tx1"/>
              </a:solidFill>
            </a:endParaRPr>
          </a:p>
        </p:txBody>
      </p:sp>
      <p:sp>
        <p:nvSpPr>
          <p:cNvPr id="24" name="四角形吹き出し 23"/>
          <p:cNvSpPr/>
          <p:nvPr/>
        </p:nvSpPr>
        <p:spPr>
          <a:xfrm>
            <a:off x="1958670" y="6192018"/>
            <a:ext cx="646331" cy="369332"/>
          </a:xfrm>
          <a:prstGeom prst="wedgeRectCallout">
            <a:avLst>
              <a:gd name="adj1" fmla="val -35"/>
              <a:gd name="adj2" fmla="val -151033"/>
            </a:avLst>
          </a:prstGeom>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lang="ja-JP" altLang="en-US" dirty="0">
                <a:solidFill>
                  <a:schemeClr val="tx1"/>
                </a:solidFill>
              </a:rPr>
              <a:t>変更</a:t>
            </a:r>
            <a:endParaRPr kumimoji="1" lang="ja-JP" altLang="en-US" dirty="0">
              <a:solidFill>
                <a:schemeClr val="tx1"/>
              </a:solidFill>
            </a:endParaRPr>
          </a:p>
        </p:txBody>
      </p:sp>
      <p:sp>
        <p:nvSpPr>
          <p:cNvPr id="25" name="四角形吹き出し 24"/>
          <p:cNvSpPr/>
          <p:nvPr/>
        </p:nvSpPr>
        <p:spPr>
          <a:xfrm>
            <a:off x="2874062" y="6192018"/>
            <a:ext cx="1686680" cy="369332"/>
          </a:xfrm>
          <a:prstGeom prst="wedgeRectCallout">
            <a:avLst>
              <a:gd name="adj1" fmla="val -4553"/>
              <a:gd name="adj2" fmla="val -140717"/>
            </a:avLst>
          </a:prstGeom>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lang="ja-JP" altLang="en-US" dirty="0" smtClean="0">
                <a:solidFill>
                  <a:schemeClr val="tx1"/>
                </a:solidFill>
              </a:rPr>
              <a:t>変更の取り消し</a:t>
            </a:r>
            <a:endParaRPr kumimoji="1" lang="ja-JP" altLang="en-US" dirty="0">
              <a:solidFill>
                <a:schemeClr val="tx1"/>
              </a:solidFill>
            </a:endParaRPr>
          </a:p>
        </p:txBody>
      </p:sp>
    </p:spTree>
    <p:extLst>
      <p:ext uri="{BB962C8B-B14F-4D97-AF65-F5344CB8AC3E}">
        <p14:creationId xmlns:p14="http://schemas.microsoft.com/office/powerpoint/2010/main" val="27305173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a:xfrm>
            <a:off x="457199" y="1600200"/>
            <a:ext cx="8291513" cy="4525963"/>
          </a:xfrm>
        </p:spPr>
        <p:txBody>
          <a:bodyPr>
            <a:normAutofit fontScale="92500" lnSpcReduction="20000"/>
          </a:bodyPr>
          <a:lstStyle/>
          <a:p>
            <a:r>
              <a:rPr lang="ja-JP" altLang="en-US" dirty="0" smtClean="0"/>
              <a:t>再利用元の起源情報、組成情報を</a:t>
            </a:r>
            <a:r>
              <a:rPr lang="ja-JP" altLang="en-US" dirty="0"/>
              <a:t>検出する</a:t>
            </a:r>
            <a:r>
              <a:rPr kumimoji="1" lang="ja-JP" altLang="en-US" dirty="0" smtClean="0"/>
              <a:t>手法を提案した</a:t>
            </a:r>
            <a:endParaRPr kumimoji="1" lang="en-US" altLang="ja-JP" dirty="0" smtClean="0"/>
          </a:p>
          <a:p>
            <a:pPr lvl="1"/>
            <a:r>
              <a:rPr lang="ja-JP" altLang="en-US" dirty="0" smtClean="0"/>
              <a:t>ファイルの対応と方向は、正しく結果を得られた</a:t>
            </a:r>
            <a:endParaRPr lang="en-US" altLang="ja-JP" dirty="0" smtClean="0"/>
          </a:p>
          <a:p>
            <a:pPr lvl="1"/>
            <a:r>
              <a:rPr lang="ja-JP" altLang="en-US" dirty="0" smtClean="0"/>
              <a:t>リビジョンの対応が取れたのは</a:t>
            </a:r>
            <a:r>
              <a:rPr lang="en-US" altLang="ja-JP" dirty="0" smtClean="0"/>
              <a:t>57</a:t>
            </a:r>
            <a:r>
              <a:rPr lang="ja-JP" altLang="en-US" dirty="0" smtClean="0"/>
              <a:t>件中</a:t>
            </a:r>
            <a:r>
              <a:rPr lang="en-US" altLang="ja-JP" dirty="0" smtClean="0"/>
              <a:t>44</a:t>
            </a:r>
            <a:r>
              <a:rPr lang="ja-JP" altLang="en-US" dirty="0" smtClean="0"/>
              <a:t>件だった</a:t>
            </a:r>
            <a:endParaRPr lang="en-US" altLang="ja-JP" dirty="0" smtClean="0"/>
          </a:p>
          <a:p>
            <a:pPr lvl="1"/>
            <a:r>
              <a:rPr lang="ja-JP" altLang="en-US" dirty="0" smtClean="0"/>
              <a:t>組成情報については更新の取り込みを誤検出することが多かった </a:t>
            </a:r>
            <a:r>
              <a:rPr lang="ja-JP" altLang="en-US" sz="2200" dirty="0" smtClean="0"/>
              <a:t>（本発表では省略）</a:t>
            </a:r>
            <a:endParaRPr lang="en-US" altLang="ja-JP" dirty="0" smtClean="0"/>
          </a:p>
          <a:p>
            <a:endParaRPr lang="en-US" altLang="ja-JP" dirty="0"/>
          </a:p>
          <a:p>
            <a:r>
              <a:rPr lang="ja-JP" altLang="en-US" dirty="0" smtClean="0"/>
              <a:t>今後の課題</a:t>
            </a:r>
            <a:endParaRPr lang="en-US" altLang="ja-JP" dirty="0" smtClean="0"/>
          </a:p>
          <a:p>
            <a:pPr lvl="1"/>
            <a:r>
              <a:rPr lang="ja-JP" altLang="en-US" dirty="0" smtClean="0"/>
              <a:t>組成情報の計算方法の改善</a:t>
            </a:r>
            <a:endParaRPr lang="en-US" altLang="ja-JP" dirty="0" smtClean="0"/>
          </a:p>
          <a:p>
            <a:pPr lvl="1"/>
            <a:r>
              <a:rPr lang="ja-JP" altLang="en-US" dirty="0" smtClean="0"/>
              <a:t>再利用先のファイルの変更が、再利用元のファイルへ取り込まれる場合の対応</a:t>
            </a:r>
            <a:endParaRPr lang="en-US" altLang="ja-JP" dirty="0" smtClean="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24</a:t>
            </a:fld>
            <a:endParaRPr kumimoji="1" lang="ja-JP"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ライブラリ</a:t>
            </a:r>
            <a:r>
              <a:rPr lang="ja-JP" altLang="en-US" dirty="0" smtClean="0"/>
              <a:t>の再利用の状況の調査</a:t>
            </a:r>
            <a:r>
              <a:rPr lang="en-US" altLang="ja-JP" dirty="0" smtClean="0"/>
              <a:t>[1]</a:t>
            </a:r>
            <a:endParaRPr kumimoji="1" lang="ja-JP" altLang="en-US" dirty="0"/>
          </a:p>
        </p:txBody>
      </p:sp>
      <p:sp>
        <p:nvSpPr>
          <p:cNvPr id="3" name="コンテンツ プレースホルダー 2"/>
          <p:cNvSpPr>
            <a:spLocks noGrp="1"/>
          </p:cNvSpPr>
          <p:nvPr>
            <p:ph idx="1"/>
          </p:nvPr>
        </p:nvSpPr>
        <p:spPr>
          <a:xfrm>
            <a:off x="251520" y="1600201"/>
            <a:ext cx="8640960" cy="3773015"/>
          </a:xfrm>
        </p:spPr>
        <p:txBody>
          <a:bodyPr>
            <a:normAutofit fontScale="85000" lnSpcReduction="10000"/>
          </a:bodyPr>
          <a:lstStyle/>
          <a:p>
            <a:r>
              <a:rPr lang="ja-JP" altLang="en-US" dirty="0" smtClean="0"/>
              <a:t>オープンソースのライブラリを使用しているプロジェクトについての調査</a:t>
            </a:r>
            <a:endParaRPr lang="en-US" altLang="ja-JP" dirty="0" smtClean="0"/>
          </a:p>
          <a:p>
            <a:pPr lvl="1"/>
            <a:r>
              <a:rPr lang="ja-JP" altLang="en-US" dirty="0" smtClean="0"/>
              <a:t>脆弱性を抱えるライブラリを使用しているプロジェクトの割合</a:t>
            </a:r>
            <a:endParaRPr lang="en-US" altLang="ja-JP" dirty="0" smtClean="0"/>
          </a:p>
          <a:p>
            <a:pPr lvl="1"/>
            <a:r>
              <a:rPr lang="ja-JP" altLang="en-US" dirty="0" smtClean="0"/>
              <a:t>開発者がどのようにライブラリを管理しているか</a:t>
            </a:r>
            <a:endParaRPr lang="en-US" altLang="ja-JP" dirty="0" smtClean="0"/>
          </a:p>
          <a:p>
            <a:r>
              <a:rPr lang="ja-JP" altLang="en-US" dirty="0" smtClean="0"/>
              <a:t>調査結果</a:t>
            </a:r>
            <a:endParaRPr lang="en-US" altLang="ja-JP" dirty="0" smtClean="0"/>
          </a:p>
          <a:p>
            <a:pPr lvl="1"/>
            <a:r>
              <a:rPr lang="en-US" altLang="ja-JP" dirty="0" smtClean="0"/>
              <a:t>123</a:t>
            </a:r>
            <a:r>
              <a:rPr lang="ja-JP" altLang="en-US" dirty="0" smtClean="0"/>
              <a:t>プロジェクト中、</a:t>
            </a:r>
            <a:r>
              <a:rPr lang="en-US" altLang="ja-JP" dirty="0" smtClean="0"/>
              <a:t>84</a:t>
            </a:r>
            <a:r>
              <a:rPr lang="ja-JP" altLang="en-US" dirty="0" smtClean="0"/>
              <a:t>のプロジェクトが脆弱性を抱えるバージョンのライブラリを使用</a:t>
            </a:r>
            <a:endParaRPr lang="en-US" altLang="ja-JP" dirty="0" smtClean="0"/>
          </a:p>
          <a:p>
            <a:pPr lvl="1"/>
            <a:r>
              <a:rPr lang="en-US" altLang="ja-JP" dirty="0" smtClean="0"/>
              <a:t>23</a:t>
            </a:r>
            <a:r>
              <a:rPr lang="ja-JP" altLang="en-US" dirty="0" smtClean="0"/>
              <a:t>のプロジェクトで、使用しているライブラリがどのバージョンかという情報が管理されず、失われていた</a:t>
            </a:r>
            <a:endParaRPr lang="en-US" altLang="ja-JP" dirty="0" smtClean="0"/>
          </a:p>
        </p:txBody>
      </p:sp>
      <p:sp>
        <p:nvSpPr>
          <p:cNvPr id="4" name="スライド番号プレースホルダー 3"/>
          <p:cNvSpPr>
            <a:spLocks noGrp="1"/>
          </p:cNvSpPr>
          <p:nvPr>
            <p:ph type="sldNum" sz="quarter" idx="12"/>
          </p:nvPr>
        </p:nvSpPr>
        <p:spPr/>
        <p:txBody>
          <a:bodyPr/>
          <a:lstStyle/>
          <a:p>
            <a:fld id="{6B372100-8A3D-4F15-A90F-A69097BA2441}" type="slidenum">
              <a:rPr kumimoji="1" lang="ja-JP" altLang="en-US" smtClean="0"/>
              <a:pPr/>
              <a:t>3</a:t>
            </a:fld>
            <a:endParaRPr kumimoji="1" lang="ja-JP" altLang="en-US"/>
          </a:p>
        </p:txBody>
      </p:sp>
      <p:sp>
        <p:nvSpPr>
          <p:cNvPr id="5" name="テキスト ボックス 4"/>
          <p:cNvSpPr txBox="1"/>
          <p:nvPr/>
        </p:nvSpPr>
        <p:spPr>
          <a:xfrm>
            <a:off x="395536" y="5301209"/>
            <a:ext cx="8280920" cy="923330"/>
          </a:xfrm>
          <a:prstGeom prst="rect">
            <a:avLst/>
          </a:prstGeom>
          <a:noFill/>
        </p:spPr>
        <p:txBody>
          <a:bodyPr wrap="square" rtlCol="0">
            <a:spAutoFit/>
          </a:bodyPr>
          <a:lstStyle/>
          <a:p>
            <a:r>
              <a:rPr lang="en-US" altLang="ja-JP" dirty="0" smtClean="0"/>
              <a:t>[1]Pei Xia, Makoto Matsushita,</a:t>
            </a:r>
            <a:r>
              <a:rPr lang="ja-JP" altLang="en-US" dirty="0"/>
              <a:t> </a:t>
            </a:r>
            <a:r>
              <a:rPr lang="en-US" altLang="ja-JP" dirty="0" err="1" smtClean="0"/>
              <a:t>Norihiro</a:t>
            </a:r>
            <a:r>
              <a:rPr lang="en-US" altLang="ja-JP" dirty="0" smtClean="0"/>
              <a:t> Yoshida, and </a:t>
            </a:r>
            <a:r>
              <a:rPr lang="en-US" altLang="ja-JP" dirty="0" err="1" smtClean="0"/>
              <a:t>Katsuro</a:t>
            </a:r>
            <a:r>
              <a:rPr lang="en-US" altLang="ja-JP" dirty="0" smtClean="0"/>
              <a:t> Inoue. "Studying Reuse of Out-dated Third-party Code in Open Source Projects." </a:t>
            </a:r>
            <a:r>
              <a:rPr lang="ja-JP" altLang="en-US" dirty="0" smtClean="0"/>
              <a:t>コンピュータソフトウェア </a:t>
            </a:r>
            <a:r>
              <a:rPr lang="en-US" altLang="ja-JP" dirty="0" smtClean="0"/>
              <a:t>30.4 (2013): pp.98-104.</a:t>
            </a:r>
          </a:p>
        </p:txBody>
      </p:sp>
    </p:spTree>
    <p:extLst>
      <p:ext uri="{BB962C8B-B14F-4D97-AF65-F5344CB8AC3E}">
        <p14:creationId xmlns:p14="http://schemas.microsoft.com/office/powerpoint/2010/main" val="38030480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角丸四角形 30"/>
          <p:cNvSpPr/>
          <p:nvPr/>
        </p:nvSpPr>
        <p:spPr>
          <a:xfrm>
            <a:off x="2195736" y="5455479"/>
            <a:ext cx="5760640" cy="1018984"/>
          </a:xfrm>
          <a:prstGeom prst="roundRect">
            <a:avLst>
              <a:gd name="adj" fmla="val 37810"/>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角丸四角形 29"/>
          <p:cNvSpPr/>
          <p:nvPr/>
        </p:nvSpPr>
        <p:spPr>
          <a:xfrm>
            <a:off x="2195736" y="4365105"/>
            <a:ext cx="5760640" cy="1018984"/>
          </a:xfrm>
          <a:prstGeom prst="roundRect">
            <a:avLst>
              <a:gd name="adj" fmla="val 37810"/>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smtClean="0"/>
              <a:t>再利用に</a:t>
            </a:r>
            <a:r>
              <a:rPr lang="ja-JP" altLang="en-US"/>
              <a:t>関</a:t>
            </a:r>
            <a:r>
              <a:rPr lang="ja-JP" altLang="en-US" smtClean="0"/>
              <a:t>する</a:t>
            </a:r>
            <a:r>
              <a:rPr kumimoji="1" lang="ja-JP" altLang="en-US" smtClean="0"/>
              <a:t>情報</a:t>
            </a:r>
            <a:r>
              <a:rPr kumimoji="1" lang="ja-JP" altLang="en-US" dirty="0" smtClean="0"/>
              <a:t>の欠落</a:t>
            </a:r>
            <a:endParaRPr kumimoji="1" lang="ja-JP" altLang="en-US" dirty="0"/>
          </a:p>
        </p:txBody>
      </p:sp>
      <p:sp>
        <p:nvSpPr>
          <p:cNvPr id="3" name="コンテンツ プレースホルダ 2"/>
          <p:cNvSpPr>
            <a:spLocks noGrp="1"/>
          </p:cNvSpPr>
          <p:nvPr>
            <p:ph idx="1"/>
          </p:nvPr>
        </p:nvSpPr>
        <p:spPr>
          <a:xfrm>
            <a:off x="457200" y="1600201"/>
            <a:ext cx="8229600" cy="2764903"/>
          </a:xfrm>
        </p:spPr>
        <p:txBody>
          <a:bodyPr>
            <a:normAutofit fontScale="85000" lnSpcReduction="20000"/>
          </a:bodyPr>
          <a:lstStyle/>
          <a:p>
            <a:pPr marL="0" indent="0">
              <a:buNone/>
            </a:pPr>
            <a:r>
              <a:rPr lang="ja-JP" altLang="en-US" dirty="0" smtClean="0"/>
              <a:t>問題の原因</a:t>
            </a:r>
            <a:r>
              <a:rPr lang="en-US" altLang="ja-JP" dirty="0" smtClean="0"/>
              <a:t>:</a:t>
            </a:r>
            <a:r>
              <a:rPr lang="ja-JP" altLang="en-US" dirty="0" smtClean="0"/>
              <a:t>再利用が自動的に記録されない</a:t>
            </a:r>
            <a:endParaRPr lang="en-US" altLang="ja-JP" dirty="0" smtClean="0"/>
          </a:p>
          <a:p>
            <a:r>
              <a:rPr lang="ja-JP" altLang="en-US" dirty="0" smtClean="0"/>
              <a:t>プロジェクト</a:t>
            </a:r>
            <a:r>
              <a:rPr lang="ja-JP" altLang="en-US" dirty="0"/>
              <a:t>内</a:t>
            </a:r>
            <a:r>
              <a:rPr lang="ja-JP" altLang="en-US" dirty="0" smtClean="0"/>
              <a:t>の</a:t>
            </a:r>
            <a:r>
              <a:rPr lang="ja-JP" altLang="en-US" dirty="0"/>
              <a:t>ファイル</a:t>
            </a:r>
            <a:r>
              <a:rPr lang="ja-JP" altLang="en-US" dirty="0" smtClean="0"/>
              <a:t>の</a:t>
            </a:r>
            <a:r>
              <a:rPr lang="ja-JP" altLang="en-US" dirty="0"/>
              <a:t>更新</a:t>
            </a:r>
            <a:r>
              <a:rPr lang="ja-JP" altLang="en-US" dirty="0" smtClean="0"/>
              <a:t>は</a:t>
            </a:r>
            <a:r>
              <a:rPr lang="ja-JP" altLang="en-US" dirty="0"/>
              <a:t>、</a:t>
            </a:r>
            <a:r>
              <a:rPr lang="ja-JP" altLang="en-US" dirty="0" smtClean="0"/>
              <a:t>バージョン管理システムによって記録されている</a:t>
            </a:r>
            <a:endParaRPr lang="en-US" altLang="ja-JP" dirty="0"/>
          </a:p>
          <a:p>
            <a:pPr lvl="1"/>
            <a:r>
              <a:rPr lang="ja-JP" altLang="en-US" dirty="0" smtClean="0"/>
              <a:t>ある時点のファイルをリビジョン番号で識別可能</a:t>
            </a:r>
            <a:endParaRPr lang="en-US" altLang="ja-JP" dirty="0" smtClean="0"/>
          </a:p>
          <a:p>
            <a:r>
              <a:rPr lang="ja-JP" altLang="en-US" dirty="0" smtClean="0"/>
              <a:t>リポジトリ間での再利用の記録は、どちらのリポジトリにも自動的に記録されない</a:t>
            </a:r>
          </a:p>
          <a:p>
            <a:pPr lvl="1"/>
            <a:r>
              <a:rPr lang="ja-JP" altLang="en-US" dirty="0" smtClean="0"/>
              <a:t>何を再利用したのか・その後の更新を取り込んでいるか</a:t>
            </a:r>
            <a:endParaRPr lang="en-US" altLang="ja-JP" dirty="0" smtClean="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4</a:t>
            </a:fld>
            <a:endParaRPr kumimoji="1" lang="ja-JP" altLang="en-US"/>
          </a:p>
        </p:txBody>
      </p:sp>
      <p:sp>
        <p:nvSpPr>
          <p:cNvPr id="6" name="メモ 5"/>
          <p:cNvSpPr>
            <a:spLocks/>
          </p:cNvSpPr>
          <p:nvPr/>
        </p:nvSpPr>
        <p:spPr>
          <a:xfrm rot="10800000" flipH="1">
            <a:off x="6446987" y="4496885"/>
            <a:ext cx="444039" cy="564786"/>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7" name="直線矢印コネクタ 6"/>
          <p:cNvCxnSpPr>
            <a:cxnSpLocks/>
            <a:stCxn id="5" idx="3"/>
            <a:endCxn id="6" idx="1"/>
          </p:cNvCxnSpPr>
          <p:nvPr/>
        </p:nvCxnSpPr>
        <p:spPr>
          <a:xfrm>
            <a:off x="3578544" y="4779278"/>
            <a:ext cx="2868443"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メモ 9"/>
          <p:cNvSpPr>
            <a:spLocks/>
          </p:cNvSpPr>
          <p:nvPr/>
        </p:nvSpPr>
        <p:spPr>
          <a:xfrm rot="10800000" flipH="1">
            <a:off x="6804385" y="5687681"/>
            <a:ext cx="444039" cy="564786"/>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1" name="直線矢印コネクタ 10"/>
          <p:cNvCxnSpPr>
            <a:cxnSpLocks/>
            <a:stCxn id="9" idx="3"/>
            <a:endCxn id="10" idx="1"/>
          </p:cNvCxnSpPr>
          <p:nvPr/>
        </p:nvCxnSpPr>
        <p:spPr>
          <a:xfrm>
            <a:off x="3935942" y="5970073"/>
            <a:ext cx="2868443"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683568" y="4624976"/>
            <a:ext cx="1274166" cy="358104"/>
          </a:xfrm>
          <a:prstGeom prst="rect">
            <a:avLst/>
          </a:prstGeom>
          <a:noFill/>
        </p:spPr>
        <p:txBody>
          <a:bodyPr wrap="none" rtlCol="0">
            <a:spAutoFit/>
          </a:bodyPr>
          <a:lstStyle/>
          <a:p>
            <a:pPr algn="ctr"/>
            <a:r>
              <a:rPr kumimoji="1" lang="ja-JP" altLang="en-US" sz="2000" dirty="0" smtClean="0"/>
              <a:t>リポジトリ</a:t>
            </a:r>
            <a:r>
              <a:rPr kumimoji="1" lang="en-US" altLang="ja-JP" sz="2000" dirty="0" smtClean="0"/>
              <a:t>A</a:t>
            </a:r>
            <a:endParaRPr kumimoji="1" lang="ja-JP" altLang="en-US" sz="2000" dirty="0"/>
          </a:p>
        </p:txBody>
      </p:sp>
      <p:sp>
        <p:nvSpPr>
          <p:cNvPr id="20" name="テキスト ボックス 19"/>
          <p:cNvSpPr txBox="1"/>
          <p:nvPr/>
        </p:nvSpPr>
        <p:spPr>
          <a:xfrm>
            <a:off x="688080" y="5664046"/>
            <a:ext cx="1265143" cy="358104"/>
          </a:xfrm>
          <a:prstGeom prst="rect">
            <a:avLst/>
          </a:prstGeom>
          <a:noFill/>
        </p:spPr>
        <p:txBody>
          <a:bodyPr wrap="none" rtlCol="0">
            <a:spAutoFit/>
          </a:bodyPr>
          <a:lstStyle/>
          <a:p>
            <a:pPr algn="ctr"/>
            <a:r>
              <a:rPr kumimoji="1" lang="ja-JP" altLang="en-US" sz="2000" dirty="0" smtClean="0"/>
              <a:t>リポジトリ</a:t>
            </a:r>
            <a:r>
              <a:rPr kumimoji="1" lang="en-US" altLang="ja-JP" sz="2000" dirty="0" smtClean="0"/>
              <a:t>B</a:t>
            </a:r>
            <a:endParaRPr kumimoji="1" lang="ja-JP" altLang="en-US" sz="2000" dirty="0"/>
          </a:p>
        </p:txBody>
      </p:sp>
      <p:cxnSp>
        <p:nvCxnSpPr>
          <p:cNvPr id="13" name="直線矢印コネクタ 12"/>
          <p:cNvCxnSpPr>
            <a:cxnSpLocks/>
            <a:stCxn id="6" idx="0"/>
            <a:endCxn id="10" idx="2"/>
          </p:cNvCxnSpPr>
          <p:nvPr/>
        </p:nvCxnSpPr>
        <p:spPr>
          <a:xfrm>
            <a:off x="6669007" y="5061671"/>
            <a:ext cx="357398" cy="626010"/>
          </a:xfrm>
          <a:prstGeom prst="straightConnector1">
            <a:avLst/>
          </a:prstGeom>
          <a:ln w="47625">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cxnSpLocks/>
            <a:stCxn id="5" idx="0"/>
            <a:endCxn id="9" idx="2"/>
          </p:cNvCxnSpPr>
          <p:nvPr/>
        </p:nvCxnSpPr>
        <p:spPr>
          <a:xfrm>
            <a:off x="3356525" y="5061671"/>
            <a:ext cx="357398" cy="626010"/>
          </a:xfrm>
          <a:prstGeom prst="straightConnector1">
            <a:avLst/>
          </a:prstGeom>
          <a:ln w="47625">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8" name="乗算記号 7"/>
          <p:cNvSpPr/>
          <p:nvPr/>
        </p:nvSpPr>
        <p:spPr>
          <a:xfrm>
            <a:off x="3256967" y="5070525"/>
            <a:ext cx="603899" cy="627127"/>
          </a:xfrm>
          <a:prstGeom prst="mathMultiply">
            <a:avLst>
              <a:gd name="adj1" fmla="val 12187"/>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乗算記号 21"/>
          <p:cNvSpPr/>
          <p:nvPr/>
        </p:nvSpPr>
        <p:spPr>
          <a:xfrm>
            <a:off x="6545756" y="5033597"/>
            <a:ext cx="603899" cy="627127"/>
          </a:xfrm>
          <a:prstGeom prst="mathMultiply">
            <a:avLst>
              <a:gd name="adj1" fmla="val 12187"/>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メモ 22"/>
          <p:cNvSpPr>
            <a:spLocks/>
          </p:cNvSpPr>
          <p:nvPr/>
        </p:nvSpPr>
        <p:spPr>
          <a:xfrm rot="10800000" flipH="1">
            <a:off x="2705188" y="4720158"/>
            <a:ext cx="444039" cy="564786"/>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メモ 23"/>
          <p:cNvSpPr>
            <a:spLocks/>
          </p:cNvSpPr>
          <p:nvPr/>
        </p:nvSpPr>
        <p:spPr>
          <a:xfrm rot="10800000" flipH="1">
            <a:off x="2772584" y="4648123"/>
            <a:ext cx="444039" cy="564786"/>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メモ 24"/>
          <p:cNvSpPr>
            <a:spLocks/>
          </p:cNvSpPr>
          <p:nvPr/>
        </p:nvSpPr>
        <p:spPr>
          <a:xfrm rot="10800000" flipH="1">
            <a:off x="2839980" y="4576088"/>
            <a:ext cx="444039" cy="564786"/>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メモ 4"/>
          <p:cNvSpPr>
            <a:spLocks/>
          </p:cNvSpPr>
          <p:nvPr/>
        </p:nvSpPr>
        <p:spPr>
          <a:xfrm rot="10800000" flipH="1">
            <a:off x="3134505" y="4496885"/>
            <a:ext cx="444039" cy="564786"/>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メモ 8"/>
          <p:cNvSpPr>
            <a:spLocks/>
          </p:cNvSpPr>
          <p:nvPr/>
        </p:nvSpPr>
        <p:spPr>
          <a:xfrm rot="10800000" flipH="1">
            <a:off x="3491903" y="5687681"/>
            <a:ext cx="444039" cy="564786"/>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10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1000"/>
                                        <p:tgtEl>
                                          <p:spTgt spid="11"/>
                                        </p:tgtEl>
                                      </p:cBhvr>
                                    </p:animEffect>
                                  </p:childTnLst>
                                </p:cTn>
                              </p:par>
                              <p:par>
                                <p:cTn id="24" presetID="10" presetClass="entr" presetSubtype="0"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1000"/>
                                        <p:tgtEl>
                                          <p:spTgt spid="13"/>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10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1000"/>
                                        <p:tgtEl>
                                          <p:spTgt spid="8"/>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fade">
                                      <p:cBhvr>
                                        <p:cTn id="37"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8" grpId="0" animBg="1"/>
      <p:bldP spid="22"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プロジェクト中のファイルが、どのようなファイルを再利用したのかを自動的に検出する</a:t>
            </a:r>
            <a:endParaRPr kumimoji="1" lang="en-US" altLang="ja-JP" dirty="0" smtClean="0"/>
          </a:p>
          <a:p>
            <a:r>
              <a:rPr kumimoji="1" lang="ja-JP" altLang="en-US" dirty="0" smtClean="0"/>
              <a:t>入力</a:t>
            </a:r>
            <a:endParaRPr lang="en-US" altLang="ja-JP" dirty="0" smtClean="0"/>
          </a:p>
          <a:p>
            <a:pPr lvl="1"/>
            <a:r>
              <a:rPr kumimoji="1" lang="ja-JP" altLang="en-US" dirty="0" smtClean="0"/>
              <a:t>再利用が存在すると思われる</a:t>
            </a:r>
            <a:r>
              <a:rPr kumimoji="1" lang="en-US" altLang="ja-JP" dirty="0" smtClean="0"/>
              <a:t>2</a:t>
            </a:r>
            <a:r>
              <a:rPr kumimoji="1" lang="ja-JP" altLang="en-US" dirty="0" smtClean="0"/>
              <a:t>リポジトリ</a:t>
            </a:r>
            <a:endParaRPr kumimoji="1" lang="en-US" altLang="ja-JP" dirty="0" smtClean="0"/>
          </a:p>
          <a:p>
            <a:r>
              <a:rPr kumimoji="1" lang="ja-JP" altLang="en-US" dirty="0" smtClean="0"/>
              <a:t>出力</a:t>
            </a:r>
            <a:endParaRPr lang="en-US" altLang="ja-JP" dirty="0"/>
          </a:p>
          <a:p>
            <a:pPr lvl="1"/>
            <a:r>
              <a:rPr lang="ja-JP" altLang="en-US" dirty="0" smtClean="0"/>
              <a:t>起源情報</a:t>
            </a:r>
            <a:endParaRPr lang="en-US" altLang="ja-JP" dirty="0" smtClean="0"/>
          </a:p>
          <a:p>
            <a:pPr lvl="1"/>
            <a:r>
              <a:rPr lang="ja-JP" altLang="en-US" dirty="0" smtClean="0"/>
              <a:t>組成情報</a:t>
            </a:r>
            <a:endParaRPr lang="en-US" altLang="ja-JP" dirty="0" smtClean="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5</a:t>
            </a:fld>
            <a:endParaRPr kumimoji="1" lang="ja-JP"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a:spLocks/>
          </p:cNvSpPr>
          <p:nvPr/>
        </p:nvSpPr>
        <p:spPr>
          <a:xfrm>
            <a:off x="1308236" y="5602799"/>
            <a:ext cx="6856645" cy="8535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起源情報、組成情報</a:t>
            </a:r>
            <a:endParaRPr kumimoji="1" lang="ja-JP" altLang="en-US" dirty="0"/>
          </a:p>
        </p:txBody>
      </p:sp>
      <p:sp>
        <p:nvSpPr>
          <p:cNvPr id="3" name="コンテンツ プレースホルダ 2"/>
          <p:cNvSpPr>
            <a:spLocks noGrp="1"/>
          </p:cNvSpPr>
          <p:nvPr>
            <p:ph idx="1"/>
          </p:nvPr>
        </p:nvSpPr>
        <p:spPr>
          <a:xfrm>
            <a:off x="457200" y="1600201"/>
            <a:ext cx="8229600" cy="2548879"/>
          </a:xfrm>
        </p:spPr>
        <p:txBody>
          <a:bodyPr>
            <a:normAutofit fontScale="70000" lnSpcReduction="20000"/>
          </a:bodyPr>
          <a:lstStyle/>
          <a:p>
            <a:r>
              <a:rPr lang="ja-JP" altLang="en-US" dirty="0" smtClean="0"/>
              <a:t>起源情報</a:t>
            </a:r>
            <a:endParaRPr lang="en-US" altLang="ja-JP" dirty="0" smtClean="0"/>
          </a:p>
          <a:p>
            <a:pPr lvl="1"/>
            <a:r>
              <a:rPr kumimoji="1" lang="ja-JP" altLang="en-US" dirty="0" smtClean="0"/>
              <a:t>あるファイルのあるリビジョンが、どのファイルのどのリビジョンを再利用したものか</a:t>
            </a:r>
            <a:endParaRPr kumimoji="1" lang="en-US" altLang="ja-JP" dirty="0" smtClean="0"/>
          </a:p>
          <a:p>
            <a:pPr lvl="2"/>
            <a:r>
              <a:rPr lang="ja-JP" altLang="en-US" dirty="0"/>
              <a:t>例</a:t>
            </a:r>
            <a:r>
              <a:rPr lang="ja-JP" altLang="en-US" dirty="0" smtClean="0"/>
              <a:t>：</a:t>
            </a:r>
            <a:r>
              <a:rPr lang="en-US" altLang="ja-JP" dirty="0" smtClean="0"/>
              <a:t>G1</a:t>
            </a:r>
            <a:r>
              <a:rPr lang="ja-JP" altLang="en-US" dirty="0" smtClean="0"/>
              <a:t>は</a:t>
            </a:r>
            <a:r>
              <a:rPr lang="en-US" altLang="ja-JP" dirty="0" smtClean="0"/>
              <a:t>F1</a:t>
            </a:r>
            <a:r>
              <a:rPr lang="ja-JP" altLang="en-US" dirty="0" smtClean="0"/>
              <a:t>を起源とする</a:t>
            </a:r>
            <a:endParaRPr kumimoji="1" lang="en-US" altLang="ja-JP" dirty="0" smtClean="0"/>
          </a:p>
          <a:p>
            <a:r>
              <a:rPr kumimoji="1" lang="ja-JP" altLang="en-US" dirty="0" smtClean="0"/>
              <a:t>組成情報</a:t>
            </a:r>
            <a:endParaRPr kumimoji="1" lang="en-US" altLang="ja-JP" dirty="0" smtClean="0"/>
          </a:p>
          <a:p>
            <a:pPr lvl="1"/>
            <a:r>
              <a:rPr lang="ja-JP" altLang="en-US" dirty="0" smtClean="0"/>
              <a:t>起源情報に加え、再利用元リポジトリのリビジョン間の変更をどの程度取り込んだか</a:t>
            </a:r>
            <a:endParaRPr lang="en-US" altLang="ja-JP" dirty="0" smtClean="0"/>
          </a:p>
          <a:p>
            <a:pPr lvl="2"/>
            <a:r>
              <a:rPr kumimoji="1" lang="ja-JP" altLang="en-US" dirty="0" smtClean="0"/>
              <a:t>例：</a:t>
            </a:r>
            <a:r>
              <a:rPr kumimoji="1" lang="en-US" altLang="ja-JP" dirty="0" smtClean="0"/>
              <a:t>G2</a:t>
            </a:r>
            <a:r>
              <a:rPr kumimoji="1" lang="ja-JP" altLang="en-US" dirty="0" smtClean="0"/>
              <a:t>は</a:t>
            </a:r>
            <a:r>
              <a:rPr kumimoji="1" lang="en-US" altLang="ja-JP" dirty="0" smtClean="0"/>
              <a:t>F1</a:t>
            </a:r>
            <a:r>
              <a:rPr kumimoji="1" lang="ja-JP" altLang="en-US" dirty="0" smtClean="0"/>
              <a:t>に</a:t>
            </a:r>
            <a:r>
              <a:rPr kumimoji="1" lang="en-US" altLang="ja-JP" dirty="0" smtClean="0"/>
              <a:t>Δ</a:t>
            </a:r>
            <a:r>
              <a:rPr kumimoji="1" lang="ja-JP" altLang="en-US" dirty="0" smtClean="0"/>
              <a:t>の変更を取り込んだも</a:t>
            </a:r>
            <a:r>
              <a:rPr lang="ja-JP" altLang="en-US" dirty="0"/>
              <a:t>の</a:t>
            </a:r>
            <a:endParaRPr kumimoji="1" lang="ja-JP" altLang="en-US" dirty="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6</a:t>
            </a:fld>
            <a:endParaRPr kumimoji="1" lang="ja-JP" altLang="en-US"/>
          </a:p>
        </p:txBody>
      </p:sp>
      <p:sp>
        <p:nvSpPr>
          <p:cNvPr id="5" name="メモ 4"/>
          <p:cNvSpPr>
            <a:spLocks/>
          </p:cNvSpPr>
          <p:nvPr/>
        </p:nvSpPr>
        <p:spPr>
          <a:xfrm rot="10800000" flipH="1">
            <a:off x="5508014"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 name="メモ 7"/>
          <p:cNvSpPr>
            <a:spLocks/>
          </p:cNvSpPr>
          <p:nvPr/>
        </p:nvSpPr>
        <p:spPr>
          <a:xfrm rot="10800000" flipH="1">
            <a:off x="6173112" y="5703123"/>
            <a:ext cx="441435"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正方形/長方形 9"/>
          <p:cNvSpPr>
            <a:spLocks/>
          </p:cNvSpPr>
          <p:nvPr/>
        </p:nvSpPr>
        <p:spPr>
          <a:xfrm>
            <a:off x="1315754" y="4035185"/>
            <a:ext cx="6856645" cy="8652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メモ 12"/>
          <p:cNvSpPr>
            <a:spLocks/>
          </p:cNvSpPr>
          <p:nvPr/>
        </p:nvSpPr>
        <p:spPr>
          <a:xfrm rot="10800000" flipH="1">
            <a:off x="4158396"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14" name="直線矢印コネクタ 13"/>
          <p:cNvCxnSpPr>
            <a:cxnSpLocks/>
            <a:stCxn id="13" idx="3"/>
            <a:endCxn id="5" idx="1"/>
          </p:cNvCxnSpPr>
          <p:nvPr/>
        </p:nvCxnSpPr>
        <p:spPr>
          <a:xfrm>
            <a:off x="4631673" y="4497942"/>
            <a:ext cx="876341" cy="0"/>
          </a:xfrm>
          <a:prstGeom prst="straightConnector1">
            <a:avLst/>
          </a:prstGeom>
          <a:ln w="762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4158396" y="4365104"/>
            <a:ext cx="407484" cy="369332"/>
          </a:xfrm>
          <a:prstGeom prst="rect">
            <a:avLst/>
          </a:prstGeom>
          <a:noFill/>
        </p:spPr>
        <p:txBody>
          <a:bodyPr wrap="none" rtlCol="0">
            <a:spAutoFit/>
          </a:bodyPr>
          <a:lstStyle/>
          <a:p>
            <a:r>
              <a:rPr lang="en-US" altLang="ja-JP" dirty="0" smtClean="0"/>
              <a:t>F2</a:t>
            </a:r>
            <a:endParaRPr kumimoji="1" lang="ja-JP" altLang="en-US" dirty="0"/>
          </a:p>
        </p:txBody>
      </p:sp>
      <p:sp>
        <p:nvSpPr>
          <p:cNvPr id="16" name="テキスト ボックス 15"/>
          <p:cNvSpPr txBox="1"/>
          <p:nvPr/>
        </p:nvSpPr>
        <p:spPr>
          <a:xfrm>
            <a:off x="5508014" y="4365104"/>
            <a:ext cx="407484" cy="369332"/>
          </a:xfrm>
          <a:prstGeom prst="rect">
            <a:avLst/>
          </a:prstGeom>
          <a:noFill/>
        </p:spPr>
        <p:txBody>
          <a:bodyPr wrap="none" rtlCol="0">
            <a:spAutoFit/>
          </a:bodyPr>
          <a:lstStyle/>
          <a:p>
            <a:r>
              <a:rPr lang="en-US" altLang="ja-JP" dirty="0" smtClean="0"/>
              <a:t>F3</a:t>
            </a:r>
            <a:endParaRPr kumimoji="1" lang="ja-JP" altLang="en-US" dirty="0"/>
          </a:p>
        </p:txBody>
      </p:sp>
      <p:sp>
        <p:nvSpPr>
          <p:cNvPr id="19" name="テキスト ボックス 18"/>
          <p:cNvSpPr txBox="1"/>
          <p:nvPr/>
        </p:nvSpPr>
        <p:spPr>
          <a:xfrm>
            <a:off x="6169862" y="5877272"/>
            <a:ext cx="492443" cy="369332"/>
          </a:xfrm>
          <a:prstGeom prst="rect">
            <a:avLst/>
          </a:prstGeom>
          <a:noFill/>
        </p:spPr>
        <p:txBody>
          <a:bodyPr wrap="none" rtlCol="0">
            <a:spAutoFit/>
          </a:bodyPr>
          <a:lstStyle/>
          <a:p>
            <a:r>
              <a:rPr lang="en-US" altLang="ja-JP" dirty="0" smtClean="0"/>
              <a:t>G2</a:t>
            </a:r>
            <a:endParaRPr kumimoji="1" lang="ja-JP" altLang="en-US" dirty="0"/>
          </a:p>
        </p:txBody>
      </p:sp>
      <p:sp>
        <p:nvSpPr>
          <p:cNvPr id="20" name="メモ 19"/>
          <p:cNvSpPr>
            <a:spLocks/>
          </p:cNvSpPr>
          <p:nvPr/>
        </p:nvSpPr>
        <p:spPr>
          <a:xfrm rot="10800000" flipH="1">
            <a:off x="2786339"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21" name="直線矢印コネクタ 20"/>
          <p:cNvCxnSpPr>
            <a:cxnSpLocks/>
            <a:stCxn id="20" idx="3"/>
            <a:endCxn id="13" idx="1"/>
          </p:cNvCxnSpPr>
          <p:nvPr/>
        </p:nvCxnSpPr>
        <p:spPr>
          <a:xfrm>
            <a:off x="3259616" y="4497942"/>
            <a:ext cx="89878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2756089" y="4365104"/>
            <a:ext cx="467984" cy="369332"/>
          </a:xfrm>
          <a:prstGeom prst="rect">
            <a:avLst/>
          </a:prstGeom>
          <a:noFill/>
        </p:spPr>
        <p:txBody>
          <a:bodyPr wrap="square" rtlCol="0">
            <a:spAutoFit/>
          </a:bodyPr>
          <a:lstStyle/>
          <a:p>
            <a:r>
              <a:rPr lang="en-US" altLang="ja-JP" dirty="0" smtClean="0"/>
              <a:t>F1</a:t>
            </a:r>
            <a:endParaRPr kumimoji="1" lang="ja-JP" altLang="en-US" dirty="0"/>
          </a:p>
        </p:txBody>
      </p:sp>
      <p:sp>
        <p:nvSpPr>
          <p:cNvPr id="23" name="テキスト ボックス 22"/>
          <p:cNvSpPr txBox="1"/>
          <p:nvPr/>
        </p:nvSpPr>
        <p:spPr>
          <a:xfrm>
            <a:off x="86997" y="4149080"/>
            <a:ext cx="1210588" cy="707886"/>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F</a:t>
            </a:r>
          </a:p>
          <a:p>
            <a:pPr algn="ctr"/>
            <a:r>
              <a:rPr kumimoji="1" lang="ja-JP" altLang="en-US" sz="2000" u="sng" dirty="0" smtClean="0"/>
              <a:t>再利用元</a:t>
            </a:r>
            <a:endParaRPr kumimoji="1" lang="ja-JP" altLang="en-US" sz="2000" u="sng" dirty="0"/>
          </a:p>
        </p:txBody>
      </p:sp>
      <p:sp>
        <p:nvSpPr>
          <p:cNvPr id="24" name="テキスト ボックス 23"/>
          <p:cNvSpPr txBox="1"/>
          <p:nvPr/>
        </p:nvSpPr>
        <p:spPr>
          <a:xfrm>
            <a:off x="66161" y="5661248"/>
            <a:ext cx="1252266" cy="707886"/>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G</a:t>
            </a:r>
          </a:p>
          <a:p>
            <a:pPr algn="ctr"/>
            <a:r>
              <a:rPr lang="ja-JP" altLang="en-US" sz="2000" u="sng" dirty="0" smtClean="0"/>
              <a:t>再利用先</a:t>
            </a:r>
            <a:endParaRPr kumimoji="1" lang="ja-JP" altLang="en-US" sz="2000" u="sng" dirty="0"/>
          </a:p>
        </p:txBody>
      </p:sp>
      <p:sp>
        <p:nvSpPr>
          <p:cNvPr id="25" name="テキスト ボックス 24"/>
          <p:cNvSpPr txBox="1"/>
          <p:nvPr/>
        </p:nvSpPr>
        <p:spPr>
          <a:xfrm>
            <a:off x="4808893" y="4078468"/>
            <a:ext cx="345035" cy="369332"/>
          </a:xfrm>
          <a:prstGeom prst="rect">
            <a:avLst/>
          </a:prstGeom>
          <a:noFill/>
        </p:spPr>
        <p:txBody>
          <a:bodyPr wrap="square" rtlCol="0">
            <a:spAutoFit/>
          </a:bodyPr>
          <a:lstStyle/>
          <a:p>
            <a:r>
              <a:rPr kumimoji="1" lang="en-US" altLang="ja-JP" dirty="0" smtClean="0"/>
              <a:t>Δ</a:t>
            </a:r>
            <a:endParaRPr kumimoji="1" lang="ja-JP" altLang="en-US" dirty="0"/>
          </a:p>
        </p:txBody>
      </p:sp>
      <p:sp>
        <p:nvSpPr>
          <p:cNvPr id="31" name="テキスト ボックス 30"/>
          <p:cNvSpPr txBox="1"/>
          <p:nvPr/>
        </p:nvSpPr>
        <p:spPr>
          <a:xfrm>
            <a:off x="4315381" y="5074572"/>
            <a:ext cx="1107996" cy="369332"/>
          </a:xfrm>
          <a:prstGeom prst="rect">
            <a:avLst/>
          </a:prstGeom>
          <a:noFill/>
          <a:ln>
            <a:solidFill>
              <a:srgbClr val="0070C0"/>
            </a:solidFill>
          </a:ln>
        </p:spPr>
        <p:txBody>
          <a:bodyPr wrap="none" rtlCol="0">
            <a:spAutoFit/>
          </a:bodyPr>
          <a:lstStyle/>
          <a:p>
            <a:r>
              <a:rPr lang="ja-JP" altLang="en-US" dirty="0" smtClean="0"/>
              <a:t>起源情報</a:t>
            </a:r>
            <a:endParaRPr kumimoji="1" lang="ja-JP" altLang="en-US" dirty="0"/>
          </a:p>
        </p:txBody>
      </p:sp>
      <p:sp>
        <p:nvSpPr>
          <p:cNvPr id="35" name="テキスト ボックス 34"/>
          <p:cNvSpPr txBox="1"/>
          <p:nvPr/>
        </p:nvSpPr>
        <p:spPr>
          <a:xfrm>
            <a:off x="6948265" y="4531240"/>
            <a:ext cx="1107996" cy="369332"/>
          </a:xfrm>
          <a:prstGeom prst="rect">
            <a:avLst/>
          </a:prstGeom>
          <a:solidFill>
            <a:schemeClr val="bg1"/>
          </a:solidFill>
          <a:ln>
            <a:solidFill>
              <a:schemeClr val="tx1"/>
            </a:solidFill>
          </a:ln>
        </p:spPr>
        <p:txBody>
          <a:bodyPr wrap="none" rtlCol="0">
            <a:spAutoFit/>
          </a:bodyPr>
          <a:lstStyle/>
          <a:p>
            <a:r>
              <a:rPr kumimoji="1" lang="ja-JP" altLang="en-US" dirty="0" smtClean="0"/>
              <a:t>組成情報</a:t>
            </a:r>
            <a:endParaRPr kumimoji="1" lang="ja-JP" altLang="en-US" dirty="0"/>
          </a:p>
        </p:txBody>
      </p:sp>
      <p:cxnSp>
        <p:nvCxnSpPr>
          <p:cNvPr id="27" name="直線矢印コネクタ 26"/>
          <p:cNvCxnSpPr>
            <a:cxnSpLocks/>
            <a:stCxn id="20" idx="0"/>
          </p:cNvCxnSpPr>
          <p:nvPr/>
        </p:nvCxnSpPr>
        <p:spPr>
          <a:xfrm>
            <a:off x="3022978" y="4813461"/>
            <a:ext cx="1542903" cy="842654"/>
          </a:xfrm>
          <a:prstGeom prst="straightConnector1">
            <a:avLst/>
          </a:prstGeom>
          <a:ln w="76200">
            <a:solidFill>
              <a:srgbClr val="0070C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8" name="四角形吹き出し 37"/>
              <p:cNvSpPr/>
              <p:nvPr/>
            </p:nvSpPr>
            <p:spPr>
              <a:xfrm>
                <a:off x="6588224" y="4963288"/>
                <a:ext cx="2296737" cy="369332"/>
              </a:xfrm>
              <a:prstGeom prst="wedgeRectCallout">
                <a:avLst>
                  <a:gd name="adj1" fmla="val -52500"/>
                  <a:gd name="adj2" fmla="val 1592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r>
                      <a:rPr kumimoji="1" lang="en-US" altLang="ja-JP" b="0" i="1" smtClean="0">
                        <a:solidFill>
                          <a:schemeClr val="tx1"/>
                        </a:solidFill>
                        <a:latin typeface="Cambria Math" panose="02040503050406030204" pitchFamily="18" charset="0"/>
                      </a:rPr>
                      <m:t>𝐺</m:t>
                    </m:r>
                    <m:r>
                      <a:rPr kumimoji="1" lang="en-US" altLang="ja-JP" b="0" i="1" smtClean="0">
                        <a:solidFill>
                          <a:schemeClr val="tx1"/>
                        </a:solidFill>
                        <a:latin typeface="Cambria Math" panose="02040503050406030204" pitchFamily="18" charset="0"/>
                      </a:rPr>
                      <m:t>2=</m:t>
                    </m:r>
                    <m:r>
                      <a:rPr kumimoji="1" lang="en-US" altLang="ja-JP" b="0" i="1" smtClean="0">
                        <a:solidFill>
                          <a:schemeClr val="tx1"/>
                        </a:solidFill>
                        <a:latin typeface="Cambria Math" panose="02040503050406030204" pitchFamily="18" charset="0"/>
                      </a:rPr>
                      <m:t>𝐹</m:t>
                    </m:r>
                    <m:r>
                      <a:rPr kumimoji="1" lang="en-US" altLang="ja-JP" b="0" i="1" smtClean="0">
                        <a:solidFill>
                          <a:schemeClr val="tx1"/>
                        </a:solidFill>
                        <a:latin typeface="Cambria Math" panose="02040503050406030204" pitchFamily="18" charset="0"/>
                      </a:rPr>
                      <m:t>1+</m:t>
                    </m:r>
                    <m:r>
                      <m:rPr>
                        <m:sty m:val="p"/>
                      </m:rPr>
                      <a:rPr lang="en-US" altLang="ja-JP" i="1">
                        <a:solidFill>
                          <a:schemeClr val="tx1"/>
                        </a:solidFill>
                        <a:latin typeface="Cambria Math" panose="02040503050406030204" pitchFamily="18" charset="0"/>
                      </a:rPr>
                      <m:t>Δ</m:t>
                    </m:r>
                  </m:oMath>
                </a14:m>
                <a:r>
                  <a:rPr kumimoji="1" lang="en-US" altLang="ja-JP" dirty="0" smtClean="0">
                    <a:solidFill>
                      <a:schemeClr val="tx1"/>
                    </a:solidFill>
                  </a:rPr>
                  <a:t>(100%)</a:t>
                </a:r>
                <a:endParaRPr kumimoji="1" lang="ja-JP" altLang="en-US" dirty="0">
                  <a:solidFill>
                    <a:schemeClr val="tx1"/>
                  </a:solidFill>
                </a:endParaRPr>
              </a:p>
            </p:txBody>
          </p:sp>
        </mc:Choice>
        <mc:Fallback xmlns="">
          <p:sp>
            <p:nvSpPr>
              <p:cNvPr id="38" name="四角形吹き出し 37"/>
              <p:cNvSpPr>
                <a:spLocks noRot="1" noChangeAspect="1" noMove="1" noResize="1" noEditPoints="1" noAdjustHandles="1" noChangeArrowheads="1" noChangeShapeType="1" noTextEdit="1"/>
              </p:cNvSpPr>
              <p:nvPr/>
            </p:nvSpPr>
            <p:spPr>
              <a:xfrm>
                <a:off x="6588224" y="4963288"/>
                <a:ext cx="2296737" cy="369332"/>
              </a:xfrm>
              <a:prstGeom prst="wedgeRectCallout">
                <a:avLst>
                  <a:gd name="adj1" fmla="val -52500"/>
                  <a:gd name="adj2" fmla="val 159260"/>
                </a:avLst>
              </a:prstGeom>
              <a:blipFill rotWithShape="0">
                <a:blip r:embed="rId2" cstate="print"/>
                <a:stretch>
                  <a:fillRect t="-2273"/>
                </a:stretch>
              </a:blipFill>
            </p:spPr>
            <p:txBody>
              <a:bodyPr/>
              <a:lstStyle/>
              <a:p>
                <a:r>
                  <a:rPr lang="ja-JP" altLang="en-US">
                    <a:noFill/>
                  </a:rPr>
                  <a:t> </a:t>
                </a:r>
              </a:p>
            </p:txBody>
          </p:sp>
        </mc:Fallback>
      </mc:AlternateContent>
      <p:sp>
        <p:nvSpPr>
          <p:cNvPr id="40" name="メモ 39"/>
          <p:cNvSpPr>
            <a:spLocks/>
          </p:cNvSpPr>
          <p:nvPr/>
        </p:nvSpPr>
        <p:spPr>
          <a:xfrm rot="10800000" flipH="1">
            <a:off x="4360406" y="5697435"/>
            <a:ext cx="441435"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2" name="テキスト ボックス 41"/>
          <p:cNvSpPr txBox="1"/>
          <p:nvPr/>
        </p:nvSpPr>
        <p:spPr>
          <a:xfrm>
            <a:off x="4357156" y="5871584"/>
            <a:ext cx="417447" cy="369332"/>
          </a:xfrm>
          <a:prstGeom prst="rect">
            <a:avLst/>
          </a:prstGeom>
          <a:noFill/>
        </p:spPr>
        <p:txBody>
          <a:bodyPr wrap="none" rtlCol="0">
            <a:spAutoFit/>
          </a:bodyPr>
          <a:lstStyle/>
          <a:p>
            <a:r>
              <a:rPr lang="en-US" altLang="ja-JP" dirty="0" smtClean="0"/>
              <a:t>G1</a:t>
            </a:r>
            <a:endParaRPr kumimoji="1" lang="ja-JP" altLang="en-US" dirty="0"/>
          </a:p>
        </p:txBody>
      </p:sp>
      <p:cxnSp>
        <p:nvCxnSpPr>
          <p:cNvPr id="45" name="直線矢印コネクタ 44"/>
          <p:cNvCxnSpPr>
            <a:cxnSpLocks/>
          </p:cNvCxnSpPr>
          <p:nvPr/>
        </p:nvCxnSpPr>
        <p:spPr>
          <a:xfrm>
            <a:off x="4805091" y="6061938"/>
            <a:ext cx="1364771" cy="0"/>
          </a:xfrm>
          <a:prstGeom prst="straightConnector1">
            <a:avLst/>
          </a:prstGeom>
          <a:ln w="762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53" name="テキスト ボックス 52"/>
          <p:cNvSpPr txBox="1"/>
          <p:nvPr/>
        </p:nvSpPr>
        <p:spPr>
          <a:xfrm>
            <a:off x="5203789" y="5626250"/>
            <a:ext cx="345035" cy="369332"/>
          </a:xfrm>
          <a:prstGeom prst="rect">
            <a:avLst/>
          </a:prstGeom>
          <a:noFill/>
        </p:spPr>
        <p:txBody>
          <a:bodyPr wrap="square" rtlCol="0">
            <a:spAutoFit/>
          </a:bodyPr>
          <a:lstStyle/>
          <a:p>
            <a:r>
              <a:rPr kumimoji="1" lang="en-US" altLang="ja-JP" dirty="0" smtClean="0"/>
              <a:t>Δ</a:t>
            </a:r>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起源情報の検出方法</a:t>
            </a:r>
            <a:endParaRPr kumimoji="1" lang="ja-JP" altLang="en-US" dirty="0"/>
          </a:p>
        </p:txBody>
      </p:sp>
      <p:sp>
        <p:nvSpPr>
          <p:cNvPr id="3" name="コンテンツ プレースホルダー 2"/>
          <p:cNvSpPr>
            <a:spLocks noGrp="1"/>
          </p:cNvSpPr>
          <p:nvPr>
            <p:ph idx="1"/>
          </p:nvPr>
        </p:nvSpPr>
        <p:spPr>
          <a:xfrm>
            <a:off x="323528" y="1600200"/>
            <a:ext cx="8496944" cy="4525963"/>
          </a:xfrm>
        </p:spPr>
        <p:txBody>
          <a:bodyPr>
            <a:normAutofit/>
          </a:bodyPr>
          <a:lstStyle/>
          <a:p>
            <a:pPr marL="57150" indent="0">
              <a:buNone/>
            </a:pPr>
            <a:r>
              <a:rPr lang="en-US" altLang="ja-JP" dirty="0" smtClean="0"/>
              <a:t>3</a:t>
            </a:r>
            <a:r>
              <a:rPr lang="ja-JP" altLang="en-US" dirty="0" err="1" smtClean="0"/>
              <a:t>つの</a:t>
            </a:r>
            <a:r>
              <a:rPr lang="ja-JP" altLang="en-US" dirty="0" smtClean="0"/>
              <a:t>情報を順番に計算</a:t>
            </a:r>
            <a:endParaRPr lang="en-US" altLang="ja-JP" dirty="0" smtClean="0"/>
          </a:p>
          <a:p>
            <a:pPr marL="571500" indent="-514350">
              <a:buFont typeface="+mj-lt"/>
              <a:buAutoNum type="alphaUcParenR"/>
            </a:pPr>
            <a:r>
              <a:rPr lang="en-US" altLang="ja-JP" dirty="0" smtClean="0"/>
              <a:t>2</a:t>
            </a:r>
            <a:r>
              <a:rPr lang="ja-JP" altLang="en-US" dirty="0" err="1" smtClean="0"/>
              <a:t>つの</a:t>
            </a:r>
            <a:r>
              <a:rPr lang="ja-JP" altLang="en-US" dirty="0" smtClean="0"/>
              <a:t>リポジトリ間で再利用が行われたと思われるファイルの組</a:t>
            </a:r>
            <a:endParaRPr lang="en-US" altLang="ja-JP" dirty="0" smtClean="0"/>
          </a:p>
          <a:p>
            <a:pPr marL="571500" indent="-514350">
              <a:buFont typeface="+mj-lt"/>
              <a:buAutoNum type="alphaUcParenR"/>
            </a:pPr>
            <a:r>
              <a:rPr kumimoji="1" lang="ja-JP" altLang="en-US" dirty="0" smtClean="0"/>
              <a:t>再利用の方向</a:t>
            </a:r>
            <a:endParaRPr kumimoji="1" lang="en-US" altLang="ja-JP" dirty="0" smtClean="0"/>
          </a:p>
          <a:p>
            <a:pPr marL="571500" indent="-514350">
              <a:buFont typeface="+mj-lt"/>
              <a:buAutoNum type="alphaUcParenR"/>
            </a:pPr>
            <a:r>
              <a:rPr lang="ja-JP" altLang="en-US" dirty="0"/>
              <a:t>ファイル</a:t>
            </a:r>
            <a:r>
              <a:rPr lang="ja-JP" altLang="en-US" dirty="0" smtClean="0"/>
              <a:t>の</a:t>
            </a:r>
            <a:r>
              <a:rPr lang="ja-JP" altLang="en-US" dirty="0"/>
              <a:t>組</a:t>
            </a:r>
            <a:r>
              <a:rPr lang="ja-JP" altLang="en-US" dirty="0" smtClean="0"/>
              <a:t>で求めた再利用先の各リビジョンに対応する、再利用先</a:t>
            </a:r>
            <a:r>
              <a:rPr lang="en-US" altLang="ja-JP" dirty="0" smtClean="0"/>
              <a:t>/</a:t>
            </a:r>
            <a:r>
              <a:rPr lang="ja-JP" altLang="en-US" dirty="0" smtClean="0"/>
              <a:t>元のリビジョンの組</a:t>
            </a:r>
            <a:endParaRPr lang="en-US" altLang="ja-JP" dirty="0" smtClean="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7</a:t>
            </a:fld>
            <a:endParaRPr kumimoji="1" lang="ja-JP" altLang="en-US" dirty="0"/>
          </a:p>
        </p:txBody>
      </p:sp>
    </p:spTree>
    <p:extLst>
      <p:ext uri="{BB962C8B-B14F-4D97-AF65-F5344CB8AC3E}">
        <p14:creationId xmlns:p14="http://schemas.microsoft.com/office/powerpoint/2010/main" val="32887116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角丸四角形 53"/>
          <p:cNvSpPr/>
          <p:nvPr/>
        </p:nvSpPr>
        <p:spPr>
          <a:xfrm>
            <a:off x="1331871" y="3506166"/>
            <a:ext cx="6833010" cy="1464786"/>
          </a:xfrm>
          <a:prstGeom prst="roundRect">
            <a:avLst>
              <a:gd name="adj" fmla="val 37810"/>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角丸四角形 52"/>
          <p:cNvSpPr/>
          <p:nvPr/>
        </p:nvSpPr>
        <p:spPr>
          <a:xfrm>
            <a:off x="1331871" y="4988402"/>
            <a:ext cx="6833010" cy="1464786"/>
          </a:xfrm>
          <a:prstGeom prst="roundRect">
            <a:avLst>
              <a:gd name="adj" fmla="val 37810"/>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正方形/長方形 78"/>
          <p:cNvSpPr/>
          <p:nvPr/>
        </p:nvSpPr>
        <p:spPr>
          <a:xfrm>
            <a:off x="1608732" y="5293181"/>
            <a:ext cx="6275635" cy="52177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正方形/長方形 77"/>
          <p:cNvSpPr/>
          <p:nvPr/>
        </p:nvSpPr>
        <p:spPr>
          <a:xfrm>
            <a:off x="1835696" y="3702175"/>
            <a:ext cx="5904656" cy="52177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en-US" altLang="ja-JP" dirty="0"/>
              <a:t>A</a:t>
            </a:r>
            <a:r>
              <a:rPr kumimoji="1" lang="en-US" altLang="ja-JP" dirty="0" smtClean="0"/>
              <a:t>) </a:t>
            </a:r>
            <a:r>
              <a:rPr kumimoji="1" lang="ja-JP" altLang="en-US" dirty="0" smtClean="0"/>
              <a:t>再利用が行われた</a:t>
            </a:r>
            <a:r>
              <a:rPr kumimoji="1" lang="en-US" altLang="ja-JP" dirty="0" smtClean="0"/>
              <a:t/>
            </a:r>
            <a:br>
              <a:rPr kumimoji="1" lang="en-US" altLang="ja-JP" dirty="0" smtClean="0"/>
            </a:br>
            <a:r>
              <a:rPr kumimoji="1" lang="ja-JP" altLang="en-US" dirty="0" smtClean="0"/>
              <a:t>ファイルの組の列挙</a:t>
            </a:r>
            <a:endParaRPr kumimoji="1" lang="ja-JP" altLang="en-US" dirty="0"/>
          </a:p>
        </p:txBody>
      </p:sp>
      <p:sp>
        <p:nvSpPr>
          <p:cNvPr id="3" name="コンテンツ プレースホルダ 2"/>
          <p:cNvSpPr>
            <a:spLocks noGrp="1"/>
          </p:cNvSpPr>
          <p:nvPr>
            <p:ph idx="1"/>
          </p:nvPr>
        </p:nvSpPr>
        <p:spPr>
          <a:xfrm>
            <a:off x="457200" y="1600201"/>
            <a:ext cx="8229600" cy="1972815"/>
          </a:xfrm>
        </p:spPr>
        <p:txBody>
          <a:bodyPr>
            <a:normAutofit fontScale="92500" lnSpcReduction="20000"/>
          </a:bodyPr>
          <a:lstStyle/>
          <a:p>
            <a:r>
              <a:rPr lang="ja-JP" altLang="en-US" dirty="0" smtClean="0"/>
              <a:t>再利用が行われたファイルの組の検出基準</a:t>
            </a:r>
            <a:endParaRPr lang="en-US" altLang="ja-JP" dirty="0" smtClean="0"/>
          </a:p>
          <a:p>
            <a:pPr lvl="1"/>
            <a:r>
              <a:rPr lang="ja-JP" altLang="en-US" dirty="0" smtClean="0"/>
              <a:t>入力の</a:t>
            </a:r>
            <a:r>
              <a:rPr lang="en-US" altLang="ja-JP" dirty="0" smtClean="0"/>
              <a:t>2</a:t>
            </a:r>
            <a:r>
              <a:rPr lang="ja-JP" altLang="en-US" dirty="0" smtClean="0"/>
              <a:t>リポジトリのファイルの間で、 任意のリビジョン間について類似度が高い</a:t>
            </a:r>
            <a:r>
              <a:rPr lang="en-US" altLang="ja-JP" dirty="0" smtClean="0"/>
              <a:t>2</a:t>
            </a:r>
            <a:r>
              <a:rPr lang="ja-JP" altLang="en-US" dirty="0" smtClean="0"/>
              <a:t>ファイルの組</a:t>
            </a:r>
            <a:endParaRPr lang="en-US" altLang="ja-JP" dirty="0" smtClean="0"/>
          </a:p>
          <a:p>
            <a:pPr lvl="1"/>
            <a:r>
              <a:rPr lang="ja-JP" altLang="en-US" dirty="0" smtClean="0"/>
              <a:t>類似度は、</a:t>
            </a:r>
            <a:r>
              <a:rPr lang="en-US" altLang="ja-JP" dirty="0" smtClean="0"/>
              <a:t>2</a:t>
            </a:r>
            <a:r>
              <a:rPr lang="ja-JP" altLang="en-US" dirty="0" smtClean="0"/>
              <a:t>ファイルの内容から</a:t>
            </a:r>
            <a:r>
              <a:rPr lang="en-US" altLang="ja-JP" dirty="0" smtClean="0"/>
              <a:t>LCS (Longest Common Subsequence)</a:t>
            </a:r>
            <a:r>
              <a:rPr lang="ja-JP" altLang="en-US" dirty="0" smtClean="0"/>
              <a:t>を元に算出</a:t>
            </a:r>
            <a:endParaRPr kumimoji="1" lang="ja-JP" altLang="en-US" dirty="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8</a:t>
            </a:fld>
            <a:endParaRPr kumimoji="1" lang="ja-JP" altLang="en-US"/>
          </a:p>
        </p:txBody>
      </p:sp>
      <p:sp>
        <p:nvSpPr>
          <p:cNvPr id="5" name="メモ 4"/>
          <p:cNvSpPr>
            <a:spLocks/>
          </p:cNvSpPr>
          <p:nvPr/>
        </p:nvSpPr>
        <p:spPr>
          <a:xfrm rot="10800000" flipH="1">
            <a:off x="1709194" y="5844321"/>
            <a:ext cx="338909" cy="451879"/>
          </a:xfrm>
          <a:prstGeom prst="foldedCorner">
            <a:avLst>
              <a:gd name="adj" fmla="val 35259"/>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 name="メモ 5"/>
          <p:cNvSpPr>
            <a:spLocks/>
          </p:cNvSpPr>
          <p:nvPr/>
        </p:nvSpPr>
        <p:spPr>
          <a:xfrm rot="10800000" flipH="1">
            <a:off x="4222152" y="5844321"/>
            <a:ext cx="338909" cy="451879"/>
          </a:xfrm>
          <a:prstGeom prst="foldedCorner">
            <a:avLst>
              <a:gd name="adj" fmla="val 35259"/>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7" name="直線矢印コネクタ 6"/>
          <p:cNvCxnSpPr>
            <a:cxnSpLocks/>
            <a:stCxn id="5" idx="3"/>
            <a:endCxn id="6" idx="1"/>
          </p:cNvCxnSpPr>
          <p:nvPr/>
        </p:nvCxnSpPr>
        <p:spPr>
          <a:xfrm>
            <a:off x="2048103" y="6070260"/>
            <a:ext cx="2174049"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メモ 8"/>
          <p:cNvSpPr>
            <a:spLocks/>
          </p:cNvSpPr>
          <p:nvPr/>
        </p:nvSpPr>
        <p:spPr>
          <a:xfrm rot="10800000" flipH="1">
            <a:off x="6109757" y="5844321"/>
            <a:ext cx="338909" cy="451879"/>
          </a:xfrm>
          <a:prstGeom prst="foldedCorner">
            <a:avLst>
              <a:gd name="adj" fmla="val 35259"/>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10" name="直線矢印コネクタ 9"/>
          <p:cNvCxnSpPr>
            <a:cxnSpLocks/>
            <a:stCxn id="6" idx="3"/>
            <a:endCxn id="9" idx="1"/>
          </p:cNvCxnSpPr>
          <p:nvPr/>
        </p:nvCxnSpPr>
        <p:spPr>
          <a:xfrm>
            <a:off x="4561061" y="6070260"/>
            <a:ext cx="1548696"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メモ 34"/>
          <p:cNvSpPr>
            <a:spLocks/>
          </p:cNvSpPr>
          <p:nvPr/>
        </p:nvSpPr>
        <p:spPr>
          <a:xfrm rot="10800000" flipH="1">
            <a:off x="1835696" y="5337997"/>
            <a:ext cx="338909" cy="451879"/>
          </a:xfrm>
          <a:prstGeom prst="foldedCorner">
            <a:avLst>
              <a:gd name="adj" fmla="val 35259"/>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6" name="メモ 35"/>
          <p:cNvSpPr>
            <a:spLocks/>
          </p:cNvSpPr>
          <p:nvPr/>
        </p:nvSpPr>
        <p:spPr>
          <a:xfrm rot="10800000" flipH="1">
            <a:off x="4348654" y="5337997"/>
            <a:ext cx="338909" cy="451879"/>
          </a:xfrm>
          <a:prstGeom prst="foldedCorner">
            <a:avLst>
              <a:gd name="adj" fmla="val 35259"/>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37" name="直線矢印コネクタ 36"/>
          <p:cNvCxnSpPr>
            <a:cxnSpLocks/>
            <a:stCxn id="35" idx="3"/>
            <a:endCxn id="36" idx="1"/>
          </p:cNvCxnSpPr>
          <p:nvPr/>
        </p:nvCxnSpPr>
        <p:spPr>
          <a:xfrm>
            <a:off x="2174605" y="5563936"/>
            <a:ext cx="2174049"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8" name="メモ 37"/>
          <p:cNvSpPr>
            <a:spLocks/>
          </p:cNvSpPr>
          <p:nvPr/>
        </p:nvSpPr>
        <p:spPr>
          <a:xfrm rot="10800000" flipH="1">
            <a:off x="6236259" y="5337997"/>
            <a:ext cx="338909" cy="451879"/>
          </a:xfrm>
          <a:prstGeom prst="foldedCorner">
            <a:avLst>
              <a:gd name="adj" fmla="val 35259"/>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39" name="直線矢印コネクタ 38"/>
          <p:cNvCxnSpPr>
            <a:cxnSpLocks/>
            <a:stCxn id="36" idx="3"/>
            <a:endCxn id="38" idx="1"/>
          </p:cNvCxnSpPr>
          <p:nvPr/>
        </p:nvCxnSpPr>
        <p:spPr>
          <a:xfrm>
            <a:off x="4687563" y="5563936"/>
            <a:ext cx="1548696"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メモ 40"/>
          <p:cNvSpPr>
            <a:spLocks/>
          </p:cNvSpPr>
          <p:nvPr/>
        </p:nvSpPr>
        <p:spPr>
          <a:xfrm rot="10800000" flipH="1">
            <a:off x="2293183" y="4268692"/>
            <a:ext cx="338909" cy="451879"/>
          </a:xfrm>
          <a:prstGeom prst="foldedCorner">
            <a:avLst>
              <a:gd name="adj" fmla="val 35259"/>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2" name="メモ 41"/>
          <p:cNvSpPr>
            <a:spLocks/>
          </p:cNvSpPr>
          <p:nvPr/>
        </p:nvSpPr>
        <p:spPr>
          <a:xfrm rot="10800000" flipH="1">
            <a:off x="4052697" y="4268692"/>
            <a:ext cx="338909" cy="451879"/>
          </a:xfrm>
          <a:prstGeom prst="foldedCorner">
            <a:avLst>
              <a:gd name="adj" fmla="val 35259"/>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43" name="直線矢印コネクタ 42"/>
          <p:cNvCxnSpPr>
            <a:cxnSpLocks/>
            <a:stCxn id="41" idx="3"/>
            <a:endCxn id="42" idx="1"/>
          </p:cNvCxnSpPr>
          <p:nvPr/>
        </p:nvCxnSpPr>
        <p:spPr>
          <a:xfrm>
            <a:off x="2632092" y="4494631"/>
            <a:ext cx="1420605"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4" name="メモ 43"/>
          <p:cNvSpPr>
            <a:spLocks/>
          </p:cNvSpPr>
          <p:nvPr/>
        </p:nvSpPr>
        <p:spPr>
          <a:xfrm rot="10800000" flipH="1">
            <a:off x="7249490" y="4268692"/>
            <a:ext cx="338909" cy="451879"/>
          </a:xfrm>
          <a:prstGeom prst="foldedCorner">
            <a:avLst>
              <a:gd name="adj" fmla="val 35259"/>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45" name="直線矢印コネクタ 44"/>
          <p:cNvCxnSpPr>
            <a:cxnSpLocks/>
            <a:stCxn id="42" idx="3"/>
            <a:endCxn id="44" idx="1"/>
          </p:cNvCxnSpPr>
          <p:nvPr/>
        </p:nvCxnSpPr>
        <p:spPr>
          <a:xfrm>
            <a:off x="4391606" y="4494631"/>
            <a:ext cx="2857884"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メモ 46"/>
          <p:cNvSpPr>
            <a:spLocks/>
          </p:cNvSpPr>
          <p:nvPr/>
        </p:nvSpPr>
        <p:spPr>
          <a:xfrm rot="10800000" flipH="1">
            <a:off x="3883243" y="3772071"/>
            <a:ext cx="338909" cy="451879"/>
          </a:xfrm>
          <a:prstGeom prst="foldedCorner">
            <a:avLst>
              <a:gd name="adj" fmla="val 35259"/>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48" name="直線矢印コネクタ 47"/>
          <p:cNvCxnSpPr>
            <a:cxnSpLocks/>
            <a:stCxn id="46" idx="3"/>
            <a:endCxn id="47" idx="1"/>
          </p:cNvCxnSpPr>
          <p:nvPr/>
        </p:nvCxnSpPr>
        <p:spPr>
          <a:xfrm>
            <a:off x="2462638" y="3998010"/>
            <a:ext cx="1420605"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9" name="メモ 48"/>
          <p:cNvSpPr>
            <a:spLocks/>
          </p:cNvSpPr>
          <p:nvPr/>
        </p:nvSpPr>
        <p:spPr>
          <a:xfrm rot="10800000" flipH="1">
            <a:off x="7080036" y="3772071"/>
            <a:ext cx="338909" cy="451879"/>
          </a:xfrm>
          <a:prstGeom prst="foldedCorner">
            <a:avLst>
              <a:gd name="adj" fmla="val 35259"/>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50" name="直線矢印コネクタ 49"/>
          <p:cNvCxnSpPr>
            <a:cxnSpLocks/>
            <a:stCxn id="47" idx="3"/>
            <a:endCxn id="49" idx="1"/>
          </p:cNvCxnSpPr>
          <p:nvPr/>
        </p:nvCxnSpPr>
        <p:spPr>
          <a:xfrm>
            <a:off x="4222152" y="3998010"/>
            <a:ext cx="2857884"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6" name="メモ 45"/>
          <p:cNvSpPr>
            <a:spLocks/>
          </p:cNvSpPr>
          <p:nvPr/>
        </p:nvSpPr>
        <p:spPr>
          <a:xfrm rot="10800000" flipH="1">
            <a:off x="2123729" y="3772071"/>
            <a:ext cx="338909" cy="451879"/>
          </a:xfrm>
          <a:prstGeom prst="foldedCorner">
            <a:avLst>
              <a:gd name="adj" fmla="val 35259"/>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6" name="テキスト ボックス 95"/>
          <p:cNvSpPr txBox="1"/>
          <p:nvPr/>
        </p:nvSpPr>
        <p:spPr>
          <a:xfrm>
            <a:off x="57704" y="4094703"/>
            <a:ext cx="1274166" cy="358104"/>
          </a:xfrm>
          <a:prstGeom prst="rect">
            <a:avLst/>
          </a:prstGeom>
          <a:noFill/>
        </p:spPr>
        <p:txBody>
          <a:bodyPr wrap="none" rtlCol="0">
            <a:spAutoFit/>
          </a:bodyPr>
          <a:lstStyle/>
          <a:p>
            <a:pPr algn="ctr"/>
            <a:r>
              <a:rPr kumimoji="1" lang="ja-JP" altLang="en-US" sz="2000" dirty="0" smtClean="0"/>
              <a:t>リポジトリ</a:t>
            </a:r>
            <a:r>
              <a:rPr kumimoji="1" lang="en-US" altLang="ja-JP" sz="2000" dirty="0" smtClean="0"/>
              <a:t>A</a:t>
            </a:r>
            <a:endParaRPr kumimoji="1" lang="ja-JP" altLang="en-US" sz="2000" dirty="0"/>
          </a:p>
        </p:txBody>
      </p:sp>
      <p:sp>
        <p:nvSpPr>
          <p:cNvPr id="97" name="テキスト ボックス 96"/>
          <p:cNvSpPr txBox="1"/>
          <p:nvPr/>
        </p:nvSpPr>
        <p:spPr>
          <a:xfrm>
            <a:off x="4534" y="5591732"/>
            <a:ext cx="1380507" cy="400110"/>
          </a:xfrm>
          <a:prstGeom prst="rect">
            <a:avLst/>
          </a:prstGeom>
          <a:noFill/>
        </p:spPr>
        <p:txBody>
          <a:bodyPr wrap="none" rtlCol="0">
            <a:spAutoFit/>
          </a:bodyPr>
          <a:lstStyle/>
          <a:p>
            <a:pPr algn="ctr"/>
            <a:r>
              <a:rPr kumimoji="1" lang="ja-JP" altLang="en-US" sz="2000" dirty="0" smtClean="0"/>
              <a:t>リポジトリ</a:t>
            </a:r>
            <a:r>
              <a:rPr kumimoji="1" lang="en-US" altLang="ja-JP" sz="2000" dirty="0" smtClean="0"/>
              <a:t>B</a:t>
            </a:r>
            <a:endParaRPr kumimoji="1" lang="ja-JP" altLang="en-US" sz="2000" dirty="0"/>
          </a:p>
        </p:txBody>
      </p:sp>
      <p:sp>
        <p:nvSpPr>
          <p:cNvPr id="100" name="メモ 99"/>
          <p:cNvSpPr>
            <a:spLocks/>
          </p:cNvSpPr>
          <p:nvPr/>
        </p:nvSpPr>
        <p:spPr>
          <a:xfrm rot="10800000" flipH="1">
            <a:off x="7261678" y="5844321"/>
            <a:ext cx="338909" cy="451879"/>
          </a:xfrm>
          <a:prstGeom prst="foldedCorner">
            <a:avLst>
              <a:gd name="adj" fmla="val 35259"/>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1" name="メモ 100"/>
          <p:cNvSpPr>
            <a:spLocks/>
          </p:cNvSpPr>
          <p:nvPr/>
        </p:nvSpPr>
        <p:spPr>
          <a:xfrm rot="10800000" flipH="1">
            <a:off x="7388180" y="5337997"/>
            <a:ext cx="338909" cy="451879"/>
          </a:xfrm>
          <a:prstGeom prst="foldedCorner">
            <a:avLst>
              <a:gd name="adj" fmla="val 35259"/>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102" name="直線矢印コネクタ 101"/>
          <p:cNvCxnSpPr>
            <a:cxnSpLocks/>
          </p:cNvCxnSpPr>
          <p:nvPr/>
        </p:nvCxnSpPr>
        <p:spPr>
          <a:xfrm>
            <a:off x="6592399" y="5591732"/>
            <a:ext cx="79578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5" name="直線矢印コネクタ 104"/>
          <p:cNvCxnSpPr>
            <a:cxnSpLocks/>
            <a:stCxn id="9" idx="3"/>
            <a:endCxn id="100" idx="1"/>
          </p:cNvCxnSpPr>
          <p:nvPr/>
        </p:nvCxnSpPr>
        <p:spPr>
          <a:xfrm>
            <a:off x="6448666" y="6070260"/>
            <a:ext cx="81301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a:spLocks/>
          </p:cNvSpPr>
          <p:nvPr/>
        </p:nvSpPr>
        <p:spPr>
          <a:xfrm>
            <a:off x="1308236" y="5602799"/>
            <a:ext cx="6856645" cy="8535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a:bodyPr>
          <a:lstStyle/>
          <a:p>
            <a:r>
              <a:rPr kumimoji="1" lang="en-US" altLang="ja-JP" dirty="0" smtClean="0"/>
              <a:t>B) </a:t>
            </a:r>
            <a:r>
              <a:rPr kumimoji="1" lang="ja-JP" altLang="en-US" dirty="0" smtClean="0"/>
              <a:t>再利用方向の推定</a:t>
            </a:r>
            <a:endParaRPr kumimoji="1" lang="ja-JP" altLang="en-US" dirty="0"/>
          </a:p>
        </p:txBody>
      </p:sp>
      <p:sp>
        <p:nvSpPr>
          <p:cNvPr id="108" name="コンテンツ プレースホルダー 2"/>
          <p:cNvSpPr>
            <a:spLocks noGrp="1"/>
          </p:cNvSpPr>
          <p:nvPr>
            <p:ph idx="1"/>
          </p:nvPr>
        </p:nvSpPr>
        <p:spPr>
          <a:xfrm>
            <a:off x="457200" y="1600200"/>
            <a:ext cx="8229600" cy="2476872"/>
          </a:xfrm>
        </p:spPr>
        <p:txBody>
          <a:bodyPr>
            <a:normAutofit/>
          </a:bodyPr>
          <a:lstStyle/>
          <a:p>
            <a:pPr marL="514350" indent="-514350">
              <a:buFont typeface="+mj-lt"/>
              <a:buAutoNum type="arabicPeriod"/>
            </a:pPr>
            <a:r>
              <a:rPr lang="ja-JP" altLang="en-US" dirty="0" smtClean="0"/>
              <a:t>再利用が行われたファイルの組</a:t>
            </a:r>
            <a:r>
              <a:rPr lang="en-US" altLang="ja-JP" dirty="0" smtClean="0"/>
              <a:t>(F,G)</a:t>
            </a:r>
            <a:r>
              <a:rPr lang="ja-JP" altLang="en-US" dirty="0" smtClean="0"/>
              <a:t>について、</a:t>
            </a:r>
            <a:r>
              <a:rPr lang="en-US" altLang="ja-JP" dirty="0" smtClean="0"/>
              <a:t>F</a:t>
            </a:r>
            <a:r>
              <a:rPr lang="ja-JP" altLang="en-US" dirty="0" smtClean="0"/>
              <a:t>の全てのリビジョンと</a:t>
            </a:r>
            <a:r>
              <a:rPr lang="en-US" altLang="ja-JP" dirty="0" smtClean="0"/>
              <a:t>G</a:t>
            </a:r>
            <a:r>
              <a:rPr lang="ja-JP" altLang="en-US" dirty="0" smtClean="0"/>
              <a:t>の全てのリビジョンの間の類似度を求める</a:t>
            </a:r>
            <a:endParaRPr lang="en-US" altLang="ja-JP" dirty="0" smtClean="0"/>
          </a:p>
        </p:txBody>
      </p:sp>
      <p:sp>
        <p:nvSpPr>
          <p:cNvPr id="4" name="スライド番号プレースホルダ 3"/>
          <p:cNvSpPr>
            <a:spLocks noGrp="1"/>
          </p:cNvSpPr>
          <p:nvPr>
            <p:ph type="sldNum" sz="quarter" idx="12"/>
          </p:nvPr>
        </p:nvSpPr>
        <p:spPr/>
        <p:txBody>
          <a:bodyPr/>
          <a:lstStyle/>
          <a:p>
            <a:fld id="{6B372100-8A3D-4F15-A90F-A69097BA2441}" type="slidenum">
              <a:rPr kumimoji="1" lang="ja-JP" altLang="en-US" smtClean="0"/>
              <a:pPr/>
              <a:t>9</a:t>
            </a:fld>
            <a:endParaRPr kumimoji="1" lang="ja-JP" altLang="en-US"/>
          </a:p>
        </p:txBody>
      </p:sp>
      <p:sp>
        <p:nvSpPr>
          <p:cNvPr id="22" name="メモ 21"/>
          <p:cNvSpPr>
            <a:spLocks/>
          </p:cNvSpPr>
          <p:nvPr/>
        </p:nvSpPr>
        <p:spPr>
          <a:xfrm rot="10800000" flipH="1">
            <a:off x="4263653"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3" name="メモ 22"/>
          <p:cNvSpPr>
            <a:spLocks/>
          </p:cNvSpPr>
          <p:nvPr/>
        </p:nvSpPr>
        <p:spPr>
          <a:xfrm rot="10800000" flipH="1">
            <a:off x="5600640"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24" name="直線矢印コネクタ 23"/>
          <p:cNvCxnSpPr>
            <a:cxnSpLocks/>
            <a:stCxn id="22" idx="3"/>
            <a:endCxn id="23" idx="1"/>
          </p:cNvCxnSpPr>
          <p:nvPr/>
        </p:nvCxnSpPr>
        <p:spPr>
          <a:xfrm>
            <a:off x="4736930" y="4497942"/>
            <a:ext cx="86371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メモ 25"/>
          <p:cNvSpPr>
            <a:spLocks/>
          </p:cNvSpPr>
          <p:nvPr/>
        </p:nvSpPr>
        <p:spPr>
          <a:xfrm rot="10800000" flipH="1">
            <a:off x="4953171" y="5703123"/>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メモ 26"/>
          <p:cNvSpPr>
            <a:spLocks/>
          </p:cNvSpPr>
          <p:nvPr/>
        </p:nvSpPr>
        <p:spPr>
          <a:xfrm rot="10800000" flipH="1">
            <a:off x="6246338" y="5703123"/>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28" name="直線矢印コネクタ 27"/>
          <p:cNvCxnSpPr>
            <a:cxnSpLocks/>
            <a:stCxn id="26" idx="3"/>
            <a:endCxn id="27" idx="1"/>
          </p:cNvCxnSpPr>
          <p:nvPr/>
        </p:nvCxnSpPr>
        <p:spPr>
          <a:xfrm>
            <a:off x="5426448" y="6018641"/>
            <a:ext cx="81989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正方形/長方形 34"/>
          <p:cNvSpPr>
            <a:spLocks/>
          </p:cNvSpPr>
          <p:nvPr/>
        </p:nvSpPr>
        <p:spPr>
          <a:xfrm>
            <a:off x="1315754" y="4035185"/>
            <a:ext cx="6856645" cy="8652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メモ 47"/>
          <p:cNvSpPr>
            <a:spLocks/>
          </p:cNvSpPr>
          <p:nvPr/>
        </p:nvSpPr>
        <p:spPr>
          <a:xfrm rot="10800000" flipH="1">
            <a:off x="6878289" y="4182424"/>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9" name="メモ 48"/>
          <p:cNvSpPr>
            <a:spLocks/>
          </p:cNvSpPr>
          <p:nvPr/>
        </p:nvSpPr>
        <p:spPr>
          <a:xfrm rot="10800000" flipH="1">
            <a:off x="7382697" y="5703123"/>
            <a:ext cx="473277" cy="631037"/>
          </a:xfrm>
          <a:prstGeom prst="foldedCorner">
            <a:avLst>
              <a:gd name="adj" fmla="val 352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52" name="直線矢印コネクタ 51"/>
          <p:cNvCxnSpPr>
            <a:cxnSpLocks/>
            <a:stCxn id="23" idx="3"/>
            <a:endCxn id="48" idx="1"/>
          </p:cNvCxnSpPr>
          <p:nvPr/>
        </p:nvCxnSpPr>
        <p:spPr>
          <a:xfrm>
            <a:off x="6073917" y="4497942"/>
            <a:ext cx="80437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a:cxnSpLocks/>
            <a:stCxn id="27" idx="3"/>
            <a:endCxn id="49" idx="1"/>
          </p:cNvCxnSpPr>
          <p:nvPr/>
        </p:nvCxnSpPr>
        <p:spPr>
          <a:xfrm>
            <a:off x="6719615" y="6018641"/>
            <a:ext cx="66308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メモ 60"/>
          <p:cNvSpPr>
            <a:spLocks/>
          </p:cNvSpPr>
          <p:nvPr/>
        </p:nvSpPr>
        <p:spPr>
          <a:xfrm rot="10800000" flipH="1">
            <a:off x="2914035"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68" name="直線矢印コネクタ 67"/>
          <p:cNvCxnSpPr>
            <a:cxnSpLocks/>
            <a:stCxn id="61" idx="3"/>
            <a:endCxn id="22" idx="1"/>
          </p:cNvCxnSpPr>
          <p:nvPr/>
        </p:nvCxnSpPr>
        <p:spPr>
          <a:xfrm>
            <a:off x="3387312" y="4497942"/>
            <a:ext cx="876341"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0" name="テキスト ボックス 119"/>
          <p:cNvSpPr txBox="1"/>
          <p:nvPr/>
        </p:nvSpPr>
        <p:spPr>
          <a:xfrm>
            <a:off x="2914035" y="4365104"/>
            <a:ext cx="407484" cy="369332"/>
          </a:xfrm>
          <a:prstGeom prst="rect">
            <a:avLst/>
          </a:prstGeom>
          <a:noFill/>
        </p:spPr>
        <p:txBody>
          <a:bodyPr wrap="none" rtlCol="0">
            <a:spAutoFit/>
          </a:bodyPr>
          <a:lstStyle/>
          <a:p>
            <a:r>
              <a:rPr lang="en-US" altLang="ja-JP" dirty="0" smtClean="0"/>
              <a:t>F2</a:t>
            </a:r>
            <a:endParaRPr kumimoji="1" lang="ja-JP" altLang="en-US" dirty="0"/>
          </a:p>
        </p:txBody>
      </p:sp>
      <p:sp>
        <p:nvSpPr>
          <p:cNvPr id="121" name="テキスト ボックス 120"/>
          <p:cNvSpPr txBox="1"/>
          <p:nvPr/>
        </p:nvSpPr>
        <p:spPr>
          <a:xfrm>
            <a:off x="4263653" y="4365104"/>
            <a:ext cx="407484" cy="369332"/>
          </a:xfrm>
          <a:prstGeom prst="rect">
            <a:avLst/>
          </a:prstGeom>
          <a:noFill/>
        </p:spPr>
        <p:txBody>
          <a:bodyPr wrap="none" rtlCol="0">
            <a:spAutoFit/>
          </a:bodyPr>
          <a:lstStyle/>
          <a:p>
            <a:r>
              <a:rPr lang="en-US" altLang="ja-JP" dirty="0" smtClean="0"/>
              <a:t>F3</a:t>
            </a:r>
            <a:endParaRPr kumimoji="1" lang="ja-JP" altLang="en-US" dirty="0"/>
          </a:p>
        </p:txBody>
      </p:sp>
      <p:sp>
        <p:nvSpPr>
          <p:cNvPr id="122" name="テキスト ボックス 121"/>
          <p:cNvSpPr txBox="1"/>
          <p:nvPr/>
        </p:nvSpPr>
        <p:spPr>
          <a:xfrm>
            <a:off x="5600640" y="4365104"/>
            <a:ext cx="407484" cy="369332"/>
          </a:xfrm>
          <a:prstGeom prst="rect">
            <a:avLst/>
          </a:prstGeom>
          <a:noFill/>
        </p:spPr>
        <p:txBody>
          <a:bodyPr wrap="none" rtlCol="0">
            <a:spAutoFit/>
          </a:bodyPr>
          <a:lstStyle/>
          <a:p>
            <a:r>
              <a:rPr lang="en-US" altLang="ja-JP" dirty="0" smtClean="0"/>
              <a:t>F4</a:t>
            </a:r>
            <a:endParaRPr kumimoji="1" lang="ja-JP" altLang="en-US" dirty="0"/>
          </a:p>
        </p:txBody>
      </p:sp>
      <p:sp>
        <p:nvSpPr>
          <p:cNvPr id="123" name="テキスト ボックス 122"/>
          <p:cNvSpPr txBox="1"/>
          <p:nvPr/>
        </p:nvSpPr>
        <p:spPr>
          <a:xfrm>
            <a:off x="6878289" y="4365104"/>
            <a:ext cx="407484" cy="369332"/>
          </a:xfrm>
          <a:prstGeom prst="rect">
            <a:avLst/>
          </a:prstGeom>
          <a:noFill/>
        </p:spPr>
        <p:txBody>
          <a:bodyPr wrap="none" rtlCol="0">
            <a:spAutoFit/>
          </a:bodyPr>
          <a:lstStyle/>
          <a:p>
            <a:r>
              <a:rPr lang="en-US" altLang="ja-JP" dirty="0" smtClean="0"/>
              <a:t>F5</a:t>
            </a:r>
            <a:endParaRPr kumimoji="1" lang="ja-JP" altLang="en-US" dirty="0"/>
          </a:p>
        </p:txBody>
      </p:sp>
      <p:sp>
        <p:nvSpPr>
          <p:cNvPr id="124" name="テキスト ボックス 123"/>
          <p:cNvSpPr txBox="1"/>
          <p:nvPr/>
        </p:nvSpPr>
        <p:spPr>
          <a:xfrm>
            <a:off x="7380312" y="5877272"/>
            <a:ext cx="447558" cy="369332"/>
          </a:xfrm>
          <a:prstGeom prst="rect">
            <a:avLst/>
          </a:prstGeom>
          <a:noFill/>
        </p:spPr>
        <p:txBody>
          <a:bodyPr wrap="none" rtlCol="0">
            <a:spAutoFit/>
          </a:bodyPr>
          <a:lstStyle/>
          <a:p>
            <a:r>
              <a:rPr lang="en-US" altLang="ja-JP" dirty="0" smtClean="0"/>
              <a:t>G3</a:t>
            </a:r>
            <a:endParaRPr kumimoji="1" lang="ja-JP" altLang="en-US" dirty="0"/>
          </a:p>
        </p:txBody>
      </p:sp>
      <p:sp>
        <p:nvSpPr>
          <p:cNvPr id="125" name="テキスト ボックス 124"/>
          <p:cNvSpPr txBox="1"/>
          <p:nvPr/>
        </p:nvSpPr>
        <p:spPr>
          <a:xfrm>
            <a:off x="6243953" y="5877272"/>
            <a:ext cx="447558" cy="369332"/>
          </a:xfrm>
          <a:prstGeom prst="rect">
            <a:avLst/>
          </a:prstGeom>
          <a:noFill/>
        </p:spPr>
        <p:txBody>
          <a:bodyPr wrap="none" rtlCol="0">
            <a:spAutoFit/>
          </a:bodyPr>
          <a:lstStyle/>
          <a:p>
            <a:r>
              <a:rPr lang="en-US" altLang="ja-JP" dirty="0" smtClean="0"/>
              <a:t>G2</a:t>
            </a:r>
            <a:endParaRPr kumimoji="1" lang="ja-JP" altLang="en-US" dirty="0"/>
          </a:p>
        </p:txBody>
      </p:sp>
      <p:sp>
        <p:nvSpPr>
          <p:cNvPr id="126" name="テキスト ボックス 125"/>
          <p:cNvSpPr txBox="1"/>
          <p:nvPr/>
        </p:nvSpPr>
        <p:spPr>
          <a:xfrm>
            <a:off x="4950786" y="5877272"/>
            <a:ext cx="447558" cy="369332"/>
          </a:xfrm>
          <a:prstGeom prst="rect">
            <a:avLst/>
          </a:prstGeom>
          <a:noFill/>
        </p:spPr>
        <p:txBody>
          <a:bodyPr wrap="none" rtlCol="0">
            <a:spAutoFit/>
          </a:bodyPr>
          <a:lstStyle/>
          <a:p>
            <a:r>
              <a:rPr lang="en-US" altLang="ja-JP" dirty="0" smtClean="0"/>
              <a:t>G1</a:t>
            </a:r>
            <a:endParaRPr kumimoji="1" lang="ja-JP" altLang="en-US" dirty="0"/>
          </a:p>
        </p:txBody>
      </p:sp>
      <p:sp>
        <p:nvSpPr>
          <p:cNvPr id="66" name="メモ 65"/>
          <p:cNvSpPr>
            <a:spLocks/>
          </p:cNvSpPr>
          <p:nvPr/>
        </p:nvSpPr>
        <p:spPr>
          <a:xfrm rot="10800000" flipH="1">
            <a:off x="1541978" y="4182424"/>
            <a:ext cx="473277" cy="631037"/>
          </a:xfrm>
          <a:prstGeom prst="foldedCorner">
            <a:avLst>
              <a:gd name="adj" fmla="val 352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67" name="直線矢印コネクタ 66"/>
          <p:cNvCxnSpPr>
            <a:cxnSpLocks/>
            <a:stCxn id="66" idx="3"/>
            <a:endCxn id="61" idx="1"/>
          </p:cNvCxnSpPr>
          <p:nvPr/>
        </p:nvCxnSpPr>
        <p:spPr>
          <a:xfrm>
            <a:off x="2015255" y="4497942"/>
            <a:ext cx="89878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9" name="テキスト ボックス 68"/>
          <p:cNvSpPr txBox="1"/>
          <p:nvPr/>
        </p:nvSpPr>
        <p:spPr>
          <a:xfrm>
            <a:off x="1511728" y="4365104"/>
            <a:ext cx="467984" cy="369332"/>
          </a:xfrm>
          <a:prstGeom prst="rect">
            <a:avLst/>
          </a:prstGeom>
          <a:noFill/>
        </p:spPr>
        <p:txBody>
          <a:bodyPr wrap="square" rtlCol="0">
            <a:spAutoFit/>
          </a:bodyPr>
          <a:lstStyle/>
          <a:p>
            <a:r>
              <a:rPr lang="en-US" altLang="ja-JP" dirty="0" smtClean="0"/>
              <a:t>F1</a:t>
            </a:r>
            <a:endParaRPr kumimoji="1" lang="ja-JP" altLang="en-US" dirty="0"/>
          </a:p>
        </p:txBody>
      </p:sp>
      <p:cxnSp>
        <p:nvCxnSpPr>
          <p:cNvPr id="97" name="直線コネクタ 96"/>
          <p:cNvCxnSpPr>
            <a:stCxn id="66" idx="0"/>
            <a:endCxn id="27" idx="2"/>
          </p:cNvCxnSpPr>
          <p:nvPr/>
        </p:nvCxnSpPr>
        <p:spPr>
          <a:xfrm>
            <a:off x="1778617" y="4813461"/>
            <a:ext cx="4704360"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a:stCxn id="66" idx="0"/>
            <a:endCxn id="49" idx="2"/>
          </p:cNvCxnSpPr>
          <p:nvPr/>
        </p:nvCxnSpPr>
        <p:spPr>
          <a:xfrm>
            <a:off x="1778617" y="4813461"/>
            <a:ext cx="5840719"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a:stCxn id="66" idx="0"/>
            <a:endCxn id="26" idx="2"/>
          </p:cNvCxnSpPr>
          <p:nvPr/>
        </p:nvCxnSpPr>
        <p:spPr>
          <a:xfrm>
            <a:off x="1778617" y="4813461"/>
            <a:ext cx="3411193"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4" name="直線コネクタ 73"/>
          <p:cNvCxnSpPr>
            <a:stCxn id="61" idx="0"/>
            <a:endCxn id="26" idx="2"/>
          </p:cNvCxnSpPr>
          <p:nvPr/>
        </p:nvCxnSpPr>
        <p:spPr>
          <a:xfrm>
            <a:off x="3150674" y="4813461"/>
            <a:ext cx="2039136"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5" name="直線コネクタ 74"/>
          <p:cNvCxnSpPr>
            <a:stCxn id="61" idx="0"/>
            <a:endCxn id="27" idx="2"/>
          </p:cNvCxnSpPr>
          <p:nvPr/>
        </p:nvCxnSpPr>
        <p:spPr>
          <a:xfrm>
            <a:off x="3150674" y="4813461"/>
            <a:ext cx="3332303"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6" name="直線コネクタ 75"/>
          <p:cNvCxnSpPr>
            <a:stCxn id="61" idx="0"/>
            <a:endCxn id="49" idx="2"/>
          </p:cNvCxnSpPr>
          <p:nvPr/>
        </p:nvCxnSpPr>
        <p:spPr>
          <a:xfrm>
            <a:off x="3150674" y="4813461"/>
            <a:ext cx="4468662"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7" name="直線コネクタ 76"/>
          <p:cNvCxnSpPr>
            <a:stCxn id="22" idx="0"/>
            <a:endCxn id="27" idx="2"/>
          </p:cNvCxnSpPr>
          <p:nvPr/>
        </p:nvCxnSpPr>
        <p:spPr>
          <a:xfrm>
            <a:off x="4500292" y="4813461"/>
            <a:ext cx="1982685"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a:stCxn id="22" idx="0"/>
            <a:endCxn id="26" idx="2"/>
          </p:cNvCxnSpPr>
          <p:nvPr/>
        </p:nvCxnSpPr>
        <p:spPr>
          <a:xfrm>
            <a:off x="4500292" y="4813461"/>
            <a:ext cx="689518"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a:stCxn id="22" idx="0"/>
            <a:endCxn id="49" idx="2"/>
          </p:cNvCxnSpPr>
          <p:nvPr/>
        </p:nvCxnSpPr>
        <p:spPr>
          <a:xfrm>
            <a:off x="4500292" y="4813461"/>
            <a:ext cx="3119044"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a:stCxn id="23" idx="0"/>
            <a:endCxn id="27" idx="2"/>
          </p:cNvCxnSpPr>
          <p:nvPr/>
        </p:nvCxnSpPr>
        <p:spPr>
          <a:xfrm>
            <a:off x="5837279" y="4813461"/>
            <a:ext cx="645698"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a:stCxn id="23" idx="0"/>
            <a:endCxn id="26" idx="2"/>
          </p:cNvCxnSpPr>
          <p:nvPr/>
        </p:nvCxnSpPr>
        <p:spPr>
          <a:xfrm flipH="1">
            <a:off x="5189810" y="4813461"/>
            <a:ext cx="647469"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a:stCxn id="23" idx="0"/>
            <a:endCxn id="49" idx="2"/>
          </p:cNvCxnSpPr>
          <p:nvPr/>
        </p:nvCxnSpPr>
        <p:spPr>
          <a:xfrm>
            <a:off x="5837279" y="4813461"/>
            <a:ext cx="1782057"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a:stCxn id="48" idx="0"/>
            <a:endCxn id="27" idx="2"/>
          </p:cNvCxnSpPr>
          <p:nvPr/>
        </p:nvCxnSpPr>
        <p:spPr>
          <a:xfrm flipH="1">
            <a:off x="6482977" y="4813461"/>
            <a:ext cx="631951"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a:stCxn id="48" idx="0"/>
            <a:endCxn id="26" idx="2"/>
          </p:cNvCxnSpPr>
          <p:nvPr/>
        </p:nvCxnSpPr>
        <p:spPr>
          <a:xfrm flipH="1">
            <a:off x="5189810" y="4813461"/>
            <a:ext cx="1925118"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a:stCxn id="48" idx="0"/>
            <a:endCxn id="49" idx="2"/>
          </p:cNvCxnSpPr>
          <p:nvPr/>
        </p:nvCxnSpPr>
        <p:spPr>
          <a:xfrm>
            <a:off x="7114928" y="4813461"/>
            <a:ext cx="504408" cy="8896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86998" y="4149080"/>
            <a:ext cx="1210588" cy="400110"/>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F</a:t>
            </a:r>
          </a:p>
        </p:txBody>
      </p:sp>
      <p:sp>
        <p:nvSpPr>
          <p:cNvPr id="50" name="テキスト ボックス 49"/>
          <p:cNvSpPr txBox="1"/>
          <p:nvPr/>
        </p:nvSpPr>
        <p:spPr>
          <a:xfrm>
            <a:off x="66160" y="5661248"/>
            <a:ext cx="1252266" cy="400110"/>
          </a:xfrm>
          <a:prstGeom prst="rect">
            <a:avLst/>
          </a:prstGeom>
          <a:noFill/>
        </p:spPr>
        <p:txBody>
          <a:bodyPr wrap="none" rtlCol="0">
            <a:spAutoFit/>
          </a:bodyPr>
          <a:lstStyle/>
          <a:p>
            <a:pPr algn="ctr"/>
            <a:r>
              <a:rPr kumimoji="1" lang="ja-JP" altLang="en-US" sz="2000" dirty="0" smtClean="0"/>
              <a:t>ファイル</a:t>
            </a:r>
            <a:r>
              <a:rPr kumimoji="1" lang="en-US" altLang="ja-JP" sz="2000" dirty="0" smtClean="0"/>
              <a:t>G</a:t>
            </a:r>
          </a:p>
        </p:txBody>
      </p:sp>
    </p:spTree>
    <p:extLst>
      <p:ext uri="{BB962C8B-B14F-4D97-AF65-F5344CB8AC3E}">
        <p14:creationId xmlns:p14="http://schemas.microsoft.com/office/powerpoint/2010/main" val="2186895674"/>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Sel-CoolMetal-white</Template>
  <TotalTime>19538</TotalTime>
  <Words>1343</Words>
  <Application>Microsoft Office PowerPoint</Application>
  <PresentationFormat>画面に合わせる (4:3)</PresentationFormat>
  <Paragraphs>330</Paragraphs>
  <Slides>24</Slides>
  <Notes>9</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24</vt:i4>
      </vt:variant>
    </vt:vector>
  </HeadingPairs>
  <TitlesOfParts>
    <vt:vector size="29" baseType="lpstr">
      <vt:lpstr>ＭＳ Ｐゴシック</vt:lpstr>
      <vt:lpstr>Arial</vt:lpstr>
      <vt:lpstr>Calibri</vt:lpstr>
      <vt:lpstr>Cambria Math</vt:lpstr>
      <vt:lpstr>Sel-CoolMetal-white</vt:lpstr>
      <vt:lpstr>再利用が存在するリポジトリ間におけるファイルの起源検出</vt:lpstr>
      <vt:lpstr>再利用</vt:lpstr>
      <vt:lpstr>ライブラリの再利用の状況の調査[1]</vt:lpstr>
      <vt:lpstr>再利用に関する情報の欠落</vt:lpstr>
      <vt:lpstr>提案手法</vt:lpstr>
      <vt:lpstr>起源情報、組成情報</vt:lpstr>
      <vt:lpstr>起源情報の検出方法</vt:lpstr>
      <vt:lpstr>A) 再利用が行われた ファイルの組の列挙</vt:lpstr>
      <vt:lpstr>B) 再利用方向の推定</vt:lpstr>
      <vt:lpstr>B) 再利用方向の推定</vt:lpstr>
      <vt:lpstr>B) 再利用方向の推定</vt:lpstr>
      <vt:lpstr>B) 再利用方向の推定</vt:lpstr>
      <vt:lpstr>B) 再利用方向の推定</vt:lpstr>
      <vt:lpstr>C) 再利用元のリビジョンの推定</vt:lpstr>
      <vt:lpstr>C) 再利用元のリビジョンの推定</vt:lpstr>
      <vt:lpstr>C) 再利用元のリビジョンの推定</vt:lpstr>
      <vt:lpstr>C) 再利用元のリビジョンの推定</vt:lpstr>
      <vt:lpstr>C) 再利用元のリビジョンの推定</vt:lpstr>
      <vt:lpstr>組成情報の計算</vt:lpstr>
      <vt:lpstr>起源情報の評価</vt:lpstr>
      <vt:lpstr>実験の対象</vt:lpstr>
      <vt:lpstr>実験の結果(1/2)</vt:lpstr>
      <vt:lpstr>実験の結果(2/2)</vt:lpstr>
      <vt:lpstr>まとめ</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VAIO</dc:creator>
  <cp:lastModifiedBy>n-kawamt</cp:lastModifiedBy>
  <cp:revision>1006</cp:revision>
  <cp:lastPrinted>2014-02-17T01:02:05Z</cp:lastPrinted>
  <dcterms:created xsi:type="dcterms:W3CDTF">2013-11-05T09:29:12Z</dcterms:created>
  <dcterms:modified xsi:type="dcterms:W3CDTF">2014-02-28T03:28:04Z</dcterms:modified>
</cp:coreProperties>
</file>