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8" r:id="rId3"/>
    <p:sldId id="384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77" r:id="rId14"/>
    <p:sldId id="388" r:id="rId15"/>
    <p:sldId id="389" r:id="rId16"/>
    <p:sldId id="390" r:id="rId17"/>
    <p:sldId id="361" r:id="rId18"/>
    <p:sldId id="362" r:id="rId19"/>
    <p:sldId id="364" r:id="rId20"/>
    <p:sldId id="373" r:id="rId21"/>
    <p:sldId id="375" r:id="rId22"/>
    <p:sldId id="363" r:id="rId23"/>
    <p:sldId id="386" r:id="rId24"/>
    <p:sldId id="365" r:id="rId25"/>
    <p:sldId id="366" r:id="rId26"/>
    <p:sldId id="368" r:id="rId27"/>
    <p:sldId id="371" r:id="rId28"/>
    <p:sldId id="370" r:id="rId29"/>
    <p:sldId id="372" r:id="rId3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E8E8E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3" autoAdjust="0"/>
    <p:restoredTop sz="79856" autoAdjust="0"/>
  </p:normalViewPr>
  <p:slideViewPr>
    <p:cSldViewPr snapToGrid="0">
      <p:cViewPr varScale="1">
        <p:scale>
          <a:sx n="90" d="100"/>
          <a:sy n="90" d="100"/>
        </p:scale>
        <p:origin x="22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EDC5F-B2F1-4B4A-8DD2-B64252272C1A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ABBB-B8FA-420D-BF23-751341CDD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91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545F9-6228-4CB2-BF06-DAA7941D6B99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3D0C-0D1A-4707-9DFE-A37E14CD16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58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28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25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138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78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231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291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890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181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096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81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87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449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39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919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1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79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007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701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829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2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049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9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95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70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562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64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14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1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73D0C-0D1A-4707-9DFE-A37E14CD16A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14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921625" cy="14414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429000"/>
            <a:ext cx="59769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2275" y="6381750"/>
            <a:ext cx="21336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Comic Sans MS" pitchFamily="66" charset="0"/>
                <a:ea typeface="+mn-ea"/>
              </a:defRPr>
            </a:lvl1pPr>
          </a:lstStyle>
          <a:p>
            <a:fld id="{AB9F148E-8E92-4DBC-90EA-ED15D7EB9512}" type="datetimeFigureOut">
              <a:rPr kumimoji="1" lang="ja-JP" altLang="en-US" smtClean="0"/>
              <a:t>2014/2/28</a:t>
            </a:fld>
            <a:endParaRPr kumimoji="1"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24300" y="6381750"/>
            <a:ext cx="4572000" cy="2159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Comic Sans MS" pitchFamily="66" charset="0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337300"/>
            <a:ext cx="468312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 b="1">
                <a:latin typeface="Comic Sans MS" pitchFamily="66" charset="0"/>
                <a:ea typeface="+mn-ea"/>
              </a:defRPr>
            </a:lvl1pPr>
          </a:lstStyle>
          <a:p>
            <a:fld id="{5CD75408-EB74-45E1-A6B7-8FA921F95E8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11188" y="2349500"/>
            <a:ext cx="7921625" cy="71438"/>
          </a:xfrm>
          <a:custGeom>
            <a:avLst/>
            <a:gdLst>
              <a:gd name="G0" fmla="+- 672 0 0"/>
            </a:gdLst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72" y="0"/>
                </a:lnTo>
                <a:lnTo>
                  <a:pt x="672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92275" y="6643688"/>
            <a:ext cx="73834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pic>
        <p:nvPicPr>
          <p:cNvPr id="3091" name="Picture 19" descr="sel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330950"/>
            <a:ext cx="140335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0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169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1198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1198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496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20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9843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431641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641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1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755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711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5159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DE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8413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79388" y="1125538"/>
            <a:ext cx="8785225" cy="71437"/>
          </a:xfrm>
          <a:custGeom>
            <a:avLst/>
            <a:gdLst>
              <a:gd name="G0" fmla="+- 666 0 0"/>
            </a:gdLst>
            <a:ahLst/>
            <a:cxnLst>
              <a:cxn ang="0">
                <a:pos x="0" y="0"/>
              </a:cxn>
              <a:cxn ang="0">
                <a:pos x="666" y="0"/>
              </a:cxn>
              <a:cxn ang="0">
                <a:pos x="666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66" y="0"/>
                </a:lnTo>
                <a:lnTo>
                  <a:pt x="666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727200" y="6408738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altLang="ja-JP" sz="1200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3959225" y="6408738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kumimoji="1" lang="en-US" altLang="ja-JP" sz="1200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364288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E0022E40-C5C6-4958-8E7E-F18BF7A40AA5}" type="slidenum">
              <a:rPr kumimoji="1" lang="en-US" altLang="ja-JP" sz="1400" b="1">
                <a:latin typeface="Comic Sans MS" pitchFamily="66" charset="0"/>
                <a:ea typeface="MS UI Gothic" pitchFamily="50" charset="-128"/>
              </a:rPr>
              <a:pPr algn="r"/>
              <a:t>‹#›</a:t>
            </a:fld>
            <a:endParaRPr kumimoji="1" lang="en-US" altLang="ja-JP" sz="1400" b="1">
              <a:latin typeface="Comic Sans MS" pitchFamily="66" charset="0"/>
              <a:ea typeface="MS UI Gothic" pitchFamily="50" charset="-128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1727200" y="6670675"/>
            <a:ext cx="7383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ja-JP" sz="800" b="1">
                <a:latin typeface="Comic Sans MS" pitchFamily="66" charset="0"/>
              </a:rPr>
              <a:t>Software Engineering Laboratory, Department of Computer Science, Graduate School of Information Science and Technology, Osaka University</a:t>
            </a:r>
            <a:endParaRPr lang="en-US" altLang="ja-JP"/>
          </a:p>
        </p:txBody>
      </p:sp>
      <p:pic>
        <p:nvPicPr>
          <p:cNvPr id="1040" name="Picture 16" descr="sel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357938"/>
            <a:ext cx="1403350" cy="48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1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UI Gothic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ordcram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cs.queensu.ca/home/cordy/Papers/JC-IWSC11-LiveScat.pdf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dle.ne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識別子名のタグクラウドを用いた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コードクローン理解支援手法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井上研究室</a:t>
            </a:r>
            <a:endParaRPr kumimoji="1" lang="en-US" altLang="ja-JP" dirty="0" smtClean="0"/>
          </a:p>
          <a:p>
            <a:r>
              <a:rPr lang="ja-JP" altLang="en-US" dirty="0" smtClean="0"/>
              <a:t>佐野 真夢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2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Step3: </a:t>
            </a:r>
            <a:r>
              <a:rPr kumimoji="1" lang="ja-JP" altLang="en-US" dirty="0" smtClean="0"/>
              <a:t>タグクラウドの</a:t>
            </a:r>
            <a:r>
              <a:rPr lang="ja-JP" altLang="en-US" dirty="0"/>
              <a:t>生成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376571" cy="5040312"/>
          </a:xfrm>
        </p:spPr>
        <p:txBody>
          <a:bodyPr/>
          <a:lstStyle/>
          <a:p>
            <a:r>
              <a:rPr kumimoji="1" lang="ja-JP" altLang="en-US" sz="2800" dirty="0" smtClean="0"/>
              <a:t>識別子名のタグクラウドを生成する</a:t>
            </a:r>
            <a:endParaRPr kumimoji="1" lang="en-US" altLang="ja-JP" sz="2800" dirty="0" smtClean="0"/>
          </a:p>
          <a:p>
            <a:r>
              <a:rPr lang="ja-JP" altLang="en-US" sz="2800" dirty="0"/>
              <a:t>全</a:t>
            </a:r>
            <a:r>
              <a:rPr lang="ja-JP" altLang="en-US" sz="2800" dirty="0" smtClean="0"/>
              <a:t>ての識別子</a:t>
            </a:r>
            <a:r>
              <a:rPr lang="ja-JP" altLang="en-US" sz="2800" dirty="0"/>
              <a:t>名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表示</a:t>
            </a:r>
            <a:r>
              <a:rPr lang="ja-JP" altLang="en-US" sz="2800" dirty="0" smtClean="0"/>
              <a:t>するのは</a:t>
            </a:r>
            <a:r>
              <a:rPr lang="ja-JP" altLang="en-US" sz="2800" dirty="0"/>
              <a:t>非現実的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出現回数の</a:t>
            </a:r>
            <a:r>
              <a:rPr lang="ja-JP" altLang="en-US" sz="2400" dirty="0"/>
              <a:t>多</a:t>
            </a:r>
            <a:r>
              <a:rPr lang="ja-JP" altLang="en-US" sz="2400" dirty="0" smtClean="0"/>
              <a:t>い識別子名を優先的に表示</a:t>
            </a:r>
            <a:endParaRPr kumimoji="1" lang="ja-JP" altLang="en-US" sz="2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71017"/>
              </p:ext>
            </p:extLst>
          </p:nvPr>
        </p:nvGraphicFramePr>
        <p:xfrm>
          <a:off x="1280791" y="2978114"/>
          <a:ext cx="1188000" cy="1524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88000"/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識別子名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JarFile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getResource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InputStream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...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99611" y="4474480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識別子名リスト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98287" y="4425705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コードクローンの情報</a:t>
            </a:r>
            <a:endParaRPr kumimoji="1" lang="ja-JP" altLang="en-US" sz="2400" dirty="0"/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421009" y="4583720"/>
            <a:ext cx="2552261" cy="14794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24931" y="49714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C00000"/>
                </a:solidFill>
              </a:rPr>
              <a:t>JarFile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15435" y="476772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getResource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82424" y="5494664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InputStream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98972" y="6063160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識別子名のタグクラウド</a:t>
            </a:r>
            <a:endParaRPr kumimoji="1" lang="ja-JP" altLang="en-US" sz="2400" dirty="0"/>
          </a:p>
        </p:txBody>
      </p:sp>
      <p:sp>
        <p:nvSpPr>
          <p:cNvPr id="22" name="曲折矢印 21"/>
          <p:cNvSpPr/>
          <p:nvPr/>
        </p:nvSpPr>
        <p:spPr bwMode="auto">
          <a:xfrm flipV="1">
            <a:off x="1840085" y="4936144"/>
            <a:ext cx="1235672" cy="750277"/>
          </a:xfrm>
          <a:prstGeom prst="bentArrow">
            <a:avLst>
              <a:gd name="adj1" fmla="val 19217"/>
              <a:gd name="adj2" fmla="val 20181"/>
              <a:gd name="adj3" fmla="val 25964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8058" y="5695260"/>
            <a:ext cx="29402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Step3-1.</a:t>
            </a:r>
          </a:p>
          <a:p>
            <a:r>
              <a:rPr lang="ja-JP" altLang="en-US" dirty="0"/>
              <a:t>キーワード</a:t>
            </a:r>
            <a:r>
              <a:rPr lang="ja-JP" altLang="en-US" dirty="0" smtClean="0"/>
              <a:t>の表示サイズの決定</a:t>
            </a:r>
            <a:endParaRPr kumimoji="1" lang="ja-JP" altLang="en-US" dirty="0"/>
          </a:p>
        </p:txBody>
      </p:sp>
      <p:sp>
        <p:nvSpPr>
          <p:cNvPr id="25" name="曲折矢印 24"/>
          <p:cNvSpPr/>
          <p:nvPr/>
        </p:nvSpPr>
        <p:spPr bwMode="auto">
          <a:xfrm flipH="1" flipV="1">
            <a:off x="6219106" y="4887370"/>
            <a:ext cx="1236004" cy="799050"/>
          </a:xfrm>
          <a:prstGeom prst="bentArrow">
            <a:avLst>
              <a:gd name="adj1" fmla="val 15364"/>
              <a:gd name="adj2" fmla="val 17098"/>
              <a:gd name="adj3" fmla="val 22111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69177" y="5658890"/>
            <a:ext cx="21643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Step3-2.</a:t>
            </a:r>
          </a:p>
          <a:p>
            <a:r>
              <a:rPr lang="ja-JP" altLang="en-US" dirty="0"/>
              <a:t>キーワード</a:t>
            </a:r>
            <a:r>
              <a:rPr lang="ja-JP" altLang="en-US" dirty="0" smtClean="0"/>
              <a:t>の色の決定</a:t>
            </a:r>
            <a:endParaRPr kumimoji="1" lang="ja-JP" altLang="en-US" dirty="0"/>
          </a:p>
        </p:txBody>
      </p:sp>
      <p:sp>
        <p:nvSpPr>
          <p:cNvPr id="27" name="L 字 26"/>
          <p:cNvSpPr/>
          <p:nvPr/>
        </p:nvSpPr>
        <p:spPr bwMode="auto">
          <a:xfrm>
            <a:off x="7502735" y="2856449"/>
            <a:ext cx="1165666" cy="1566378"/>
          </a:xfrm>
          <a:prstGeom prst="corner">
            <a:avLst>
              <a:gd name="adj1" fmla="val 122928"/>
              <a:gd name="adj2" fmla="val 280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8" name="L 字 27"/>
          <p:cNvSpPr/>
          <p:nvPr/>
        </p:nvSpPr>
        <p:spPr bwMode="auto">
          <a:xfrm>
            <a:off x="6162764" y="2856448"/>
            <a:ext cx="1165666" cy="1566379"/>
          </a:xfrm>
          <a:prstGeom prst="corner">
            <a:avLst>
              <a:gd name="adj1" fmla="val 123745"/>
              <a:gd name="adj2" fmla="val 280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9" name="メモ 28"/>
          <p:cNvSpPr/>
          <p:nvPr/>
        </p:nvSpPr>
        <p:spPr bwMode="auto">
          <a:xfrm>
            <a:off x="6294260" y="3069050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" name="L 字 29"/>
          <p:cNvSpPr/>
          <p:nvPr/>
        </p:nvSpPr>
        <p:spPr bwMode="auto">
          <a:xfrm rot="10800000" flipH="1">
            <a:off x="6434828" y="3212890"/>
            <a:ext cx="637651" cy="194864"/>
          </a:xfrm>
          <a:prstGeom prst="corner">
            <a:avLst>
              <a:gd name="adj1" fmla="val 50000"/>
              <a:gd name="adj2" fmla="val 166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メモ 30"/>
          <p:cNvSpPr/>
          <p:nvPr/>
        </p:nvSpPr>
        <p:spPr bwMode="auto">
          <a:xfrm>
            <a:off x="7605094" y="3069050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2" name="L 字 31"/>
          <p:cNvSpPr/>
          <p:nvPr/>
        </p:nvSpPr>
        <p:spPr bwMode="auto">
          <a:xfrm rot="10800000" flipH="1">
            <a:off x="7745663" y="3440351"/>
            <a:ext cx="637651" cy="194864"/>
          </a:xfrm>
          <a:prstGeom prst="corner">
            <a:avLst>
              <a:gd name="adj1" fmla="val 50000"/>
              <a:gd name="adj2" fmla="val 166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 flipH="1" flipV="1">
            <a:off x="7070285" y="3329264"/>
            <a:ext cx="675377" cy="18441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6144163" y="4152997"/>
            <a:ext cx="103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directory A</a:t>
            </a:r>
            <a:endParaRPr kumimoji="1" lang="ja-JP" altLang="en-US" sz="1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466269" y="4152997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directory B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71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 smtClean="0"/>
              <a:t>Step3-1: </a:t>
            </a:r>
            <a:r>
              <a:rPr kumimoji="1" lang="ja-JP" altLang="en-US" sz="4000" dirty="0" smtClean="0"/>
              <a:t>キーワードの表示サイズの決定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TF-IDF</a:t>
            </a:r>
            <a:r>
              <a:rPr kumimoji="1" lang="ja-JP" altLang="en-US" dirty="0" smtClean="0"/>
              <a:t>法</a:t>
            </a:r>
            <a:r>
              <a:rPr kumimoji="1" lang="en-US" altLang="ja-JP" baseline="30000" dirty="0" smtClean="0"/>
              <a:t>[5] </a:t>
            </a:r>
            <a:r>
              <a:rPr kumimoji="1" lang="ja-JP" altLang="en-US" dirty="0" smtClean="0"/>
              <a:t>を利用する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文書中</a:t>
            </a:r>
            <a:r>
              <a:rPr lang="ja-JP" altLang="en-US" dirty="0" smtClean="0"/>
              <a:t>の単語に関する重み付け手法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TF</a:t>
            </a:r>
            <a:r>
              <a:rPr kumimoji="1" lang="ja-JP" altLang="en-US" dirty="0" smtClean="0"/>
              <a:t>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出現頻度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IDF</a:t>
            </a:r>
            <a:r>
              <a:rPr kumimoji="1" lang="ja-JP" altLang="en-US" dirty="0" smtClean="0"/>
              <a:t>値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非一般度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の積で表される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06902" y="3230508"/>
                <a:ext cx="6325899" cy="1025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𝑇𝐹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識別子名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の</m:t>
                          </m:r>
                          <m:r>
                            <a:rPr lang="ja-JP" altLang="en-US" sz="3200" i="1" smtClean="0">
                              <a:latin typeface="Cambria Math" panose="02040503050406030204" pitchFamily="18" charset="0"/>
                            </a:rPr>
                            <m:t>出現回数</m:t>
                          </m:r>
                        </m:num>
                        <m:den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全ての識別子名の</m:t>
                          </m:r>
                          <m:r>
                            <a:rPr lang="ja-JP" altLang="en-US" sz="3200" i="1" smtClean="0">
                              <a:latin typeface="Cambria Math" panose="02040503050406030204" pitchFamily="18" charset="0"/>
                            </a:rPr>
                            <m:t>総出現回数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02" y="3230508"/>
                <a:ext cx="6325899" cy="10259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225518" y="4769616"/>
                <a:ext cx="6516336" cy="1025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𝐼𝐷𝐹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</a:rPr>
                                <m:t>ファイルの総数</m:t>
                              </m:r>
                            </m:num>
                            <m:den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</a:rPr>
                                <m:t>識別子名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</a:rPr>
                                <m:t>を含むファイル数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18" y="4769616"/>
                <a:ext cx="6516336" cy="10259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79388" y="6128866"/>
            <a:ext cx="8785225" cy="282688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[5] </a:t>
            </a:r>
            <a:r>
              <a:rPr lang="ja-JP" altLang="en-US" sz="1200" dirty="0" smtClean="0"/>
              <a:t>徳永</a:t>
            </a:r>
            <a:r>
              <a:rPr lang="ja-JP" altLang="en-US" sz="1200" dirty="0"/>
              <a:t>健伸</a:t>
            </a:r>
            <a:r>
              <a:rPr lang="en-US" altLang="ja-JP" sz="1200" dirty="0"/>
              <a:t>. </a:t>
            </a:r>
            <a:r>
              <a:rPr lang="ja-JP" altLang="en-US" sz="1200" dirty="0"/>
              <a:t>情報検索と言語処理</a:t>
            </a:r>
            <a:r>
              <a:rPr lang="en-US" altLang="ja-JP" sz="1200" dirty="0"/>
              <a:t>. </a:t>
            </a:r>
            <a:r>
              <a:rPr lang="ja-JP" altLang="en-US" sz="1200" dirty="0"/>
              <a:t>東京大学出版会</a:t>
            </a:r>
            <a:r>
              <a:rPr lang="en-US" altLang="ja-JP" sz="1200" dirty="0"/>
              <a:t>, 1999.</a:t>
            </a:r>
            <a:endParaRPr lang="nl-NL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17981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Step3-2: </a:t>
            </a:r>
            <a:r>
              <a:rPr kumimoji="1" lang="ja-JP" altLang="en-US" dirty="0" smtClean="0"/>
              <a:t>キーワードの色の決定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コードクローンに含まれる識別子名に対して着色を行う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識別子名がコードクローン中に含まれているか否かを判別できるように色分けする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83240"/>
              </p:ext>
            </p:extLst>
          </p:nvPr>
        </p:nvGraphicFramePr>
        <p:xfrm>
          <a:off x="697216" y="3482940"/>
          <a:ext cx="3276000" cy="214610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476000"/>
                <a:gridCol w="1800000"/>
              </a:tblGrid>
              <a:tr h="640067">
                <a:tc>
                  <a:txBody>
                    <a:bodyPr/>
                    <a:lstStyle/>
                    <a:p>
                      <a:r>
                        <a:rPr kumimoji="1" lang="ja-JP" altLang="en-US" sz="1700" dirty="0" smtClean="0"/>
                        <a:t>識別子名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2</a:t>
                      </a:r>
                      <a:r>
                        <a:rPr kumimoji="1" lang="ja-JP" altLang="en-US" sz="1700" dirty="0" smtClean="0"/>
                        <a:t>ディレクトリ間の</a:t>
                      </a:r>
                      <a:endParaRPr kumimoji="1" lang="en-US" altLang="ja-JP" sz="1700" dirty="0" smtClean="0"/>
                    </a:p>
                    <a:p>
                      <a:r>
                        <a:rPr kumimoji="1" lang="ja-JP" altLang="en-US" sz="1700" dirty="0" smtClean="0"/>
                        <a:t>クローンに含まれる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</a:tr>
              <a:tr h="376510">
                <a:tc>
                  <a:txBody>
                    <a:bodyPr/>
                    <a:lstStyle/>
                    <a:p>
                      <a:r>
                        <a:rPr kumimoji="1" lang="en-US" altLang="ja-JP" sz="1700" dirty="0" err="1" smtClean="0"/>
                        <a:t>JarFile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true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</a:tr>
              <a:tr h="376510">
                <a:tc>
                  <a:txBody>
                    <a:bodyPr/>
                    <a:lstStyle/>
                    <a:p>
                      <a:r>
                        <a:rPr kumimoji="1" lang="en-US" altLang="ja-JP" sz="1700" dirty="0" err="1" smtClean="0"/>
                        <a:t>getResource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false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</a:tr>
              <a:tr h="376510">
                <a:tc>
                  <a:txBody>
                    <a:bodyPr/>
                    <a:lstStyle/>
                    <a:p>
                      <a:r>
                        <a:rPr kumimoji="1" lang="en-US" altLang="ja-JP" sz="1700" dirty="0" err="1" smtClean="0"/>
                        <a:t>InputStream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false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</a:tr>
              <a:tr h="376510"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...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  <a:tc>
                  <a:txBody>
                    <a:bodyPr/>
                    <a:lstStyle/>
                    <a:p>
                      <a:r>
                        <a:rPr kumimoji="1" lang="en-US" altLang="ja-JP" sz="1700" dirty="0" smtClean="0"/>
                        <a:t>...</a:t>
                      </a:r>
                      <a:endParaRPr kumimoji="1" lang="ja-JP" altLang="en-US" sz="1700" dirty="0"/>
                    </a:p>
                  </a:txBody>
                  <a:tcPr marL="112953" marR="112953" marT="56477" marB="56477"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328236" y="5653585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識別子名リスト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5821309" y="4174145"/>
            <a:ext cx="2552261" cy="14794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25231" y="456186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C00000"/>
                </a:solidFill>
              </a:rPr>
              <a:t>JarFile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15735" y="435815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getResource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82724" y="5085089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InputStream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99272" y="5653585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識別子名のタグクラウド</a:t>
            </a:r>
            <a:endParaRPr kumimoji="1" lang="ja-JP" altLang="en-US" sz="2400" dirty="0"/>
          </a:p>
        </p:txBody>
      </p:sp>
      <p:sp>
        <p:nvSpPr>
          <p:cNvPr id="14" name="右矢印 13"/>
          <p:cNvSpPr/>
          <p:nvPr/>
        </p:nvSpPr>
        <p:spPr bwMode="auto">
          <a:xfrm>
            <a:off x="4114801" y="4696052"/>
            <a:ext cx="1446052" cy="54292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19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提案ツールの概要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576" t="6958" r="68873" b="59667"/>
          <a:stretch/>
        </p:blipFill>
        <p:spPr>
          <a:xfrm>
            <a:off x="571500" y="1457324"/>
            <a:ext cx="2001952" cy="19933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93966" y="349477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ディレクトリ</a:t>
            </a:r>
            <a:r>
              <a:rPr lang="ja-JP" altLang="en-US" dirty="0" smtClean="0"/>
              <a:t>ご</a:t>
            </a:r>
            <a:r>
              <a:rPr lang="ja-JP" altLang="en-US" dirty="0"/>
              <a:t>と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クローン</a:t>
            </a:r>
            <a:endParaRPr lang="en-US" altLang="ja-JP" dirty="0" smtClean="0"/>
          </a:p>
          <a:p>
            <a:r>
              <a:rPr lang="ja-JP" altLang="en-US" dirty="0" smtClean="0"/>
              <a:t>密度を示した</a:t>
            </a:r>
            <a:r>
              <a:rPr kumimoji="1" lang="ja-JP" altLang="en-US" dirty="0" smtClean="0"/>
              <a:t>散布図</a:t>
            </a:r>
            <a:r>
              <a:rPr lang="en-US" altLang="ja-JP" baseline="30000" dirty="0" smtClean="0"/>
              <a:t>[6]</a:t>
            </a:r>
            <a:endParaRPr kumimoji="1" lang="ja-JP" altLang="en-US" baseline="30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/>
          <a:srcRect l="19454" t="14805" r="21946" b="14487"/>
          <a:stretch/>
        </p:blipFill>
        <p:spPr>
          <a:xfrm>
            <a:off x="3100387" y="3207481"/>
            <a:ext cx="2901685" cy="2334163"/>
          </a:xfrm>
          <a:prstGeom prst="rect">
            <a:avLst/>
          </a:prstGeom>
        </p:spPr>
      </p:pic>
      <p:sp>
        <p:nvSpPr>
          <p:cNvPr id="10" name="曲折矢印 9"/>
          <p:cNvSpPr/>
          <p:nvPr/>
        </p:nvSpPr>
        <p:spPr bwMode="auto">
          <a:xfrm flipV="1">
            <a:off x="1304925" y="4159246"/>
            <a:ext cx="1666875" cy="647700"/>
          </a:xfrm>
          <a:prstGeom prst="ben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76861" y="5572125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選択ディレクトリ対に関する識別子名のタグクラウド</a:t>
            </a:r>
            <a:endParaRPr kumimoji="1" lang="en-US" altLang="ja-JP" dirty="0" smtClean="0"/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WordCram</a:t>
            </a:r>
            <a:r>
              <a:rPr lang="en-US" altLang="ja-JP" baseline="30000" dirty="0" smtClean="0"/>
              <a:t>[7]</a:t>
            </a:r>
            <a:r>
              <a:rPr lang="en-US" altLang="ja-JP" dirty="0" smtClean="0"/>
              <a:t> </a:t>
            </a:r>
            <a:r>
              <a:rPr lang="ja-JP" altLang="en-US" dirty="0"/>
              <a:t>を</a:t>
            </a:r>
            <a:r>
              <a:rPr lang="ja-JP" altLang="en-US" dirty="0" smtClean="0"/>
              <a:t>利用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2086" y="4792658"/>
            <a:ext cx="20056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ディレクトリ対を選択</a:t>
            </a:r>
            <a:endParaRPr kumimoji="1" lang="ja-JP" altLang="en-US" dirty="0"/>
          </a:p>
        </p:txBody>
      </p:sp>
      <p:sp>
        <p:nvSpPr>
          <p:cNvPr id="14" name="曲折矢印 13"/>
          <p:cNvSpPr/>
          <p:nvPr/>
        </p:nvSpPr>
        <p:spPr bwMode="auto">
          <a:xfrm rot="16200000" flipV="1">
            <a:off x="6521280" y="3403426"/>
            <a:ext cx="949665" cy="1695450"/>
          </a:xfrm>
          <a:prstGeom prst="bentArrow">
            <a:avLst>
              <a:gd name="adj1" fmla="val 15973"/>
              <a:gd name="adj2" fmla="val 19484"/>
              <a:gd name="adj3" fmla="val 25000"/>
              <a:gd name="adj4" fmla="val 43750"/>
            </a:avLst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/>
          <a:srcRect l="24393" t="18911" r="25183" b="47603"/>
          <a:stretch/>
        </p:blipFill>
        <p:spPr>
          <a:xfrm>
            <a:off x="5311905" y="1590675"/>
            <a:ext cx="3747959" cy="151129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124700" y="4753998"/>
            <a:ext cx="17491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識別子名を選択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29007" y="3129987"/>
            <a:ext cx="2164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選択識別子名を含む</a:t>
            </a:r>
            <a:endParaRPr kumimoji="1" lang="en-US" altLang="ja-JP" dirty="0" smtClean="0"/>
          </a:p>
          <a:p>
            <a:r>
              <a:rPr lang="ja-JP" altLang="en-US" dirty="0" smtClean="0"/>
              <a:t>コード</a:t>
            </a:r>
            <a:r>
              <a:rPr lang="ja-JP" altLang="en-US" dirty="0"/>
              <a:t>クローン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388" y="6265226"/>
            <a:ext cx="8785225" cy="503866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[6] James R. </a:t>
            </a:r>
            <a:r>
              <a:rPr lang="en-US" altLang="ja-JP" sz="1200" dirty="0" err="1" smtClean="0"/>
              <a:t>Cordy</a:t>
            </a:r>
            <a:r>
              <a:rPr lang="en-US" altLang="ja-JP" sz="1200" dirty="0" smtClean="0"/>
              <a:t>, </a:t>
            </a:r>
            <a:r>
              <a:rPr lang="en-US" altLang="ja-JP" sz="1200" dirty="0" smtClean="0">
                <a:hlinkClick r:id="rId6"/>
              </a:rPr>
              <a:t>"Live Scatterplots"</a:t>
            </a:r>
            <a:r>
              <a:rPr lang="en-US" altLang="ja-JP" sz="1200" dirty="0" smtClean="0"/>
              <a:t>,</a:t>
            </a:r>
            <a:r>
              <a:rPr lang="en-US" altLang="ja-JP" sz="1200" i="1" dirty="0" smtClean="0"/>
              <a:t> Proceedings of the 5th International Workshop on Software Clones</a:t>
            </a:r>
            <a:r>
              <a:rPr lang="en-US" altLang="ja-JP" sz="1200" dirty="0" smtClean="0"/>
              <a:t>. ACM, 2011.</a:t>
            </a:r>
          </a:p>
          <a:p>
            <a:r>
              <a:rPr lang="nl-NL" altLang="ja-JP" sz="1200" dirty="0" smtClean="0"/>
              <a:t>[7] </a:t>
            </a:r>
            <a:r>
              <a:rPr lang="nl-NL" altLang="ja-JP" sz="1200" dirty="0"/>
              <a:t>WordCram.org, </a:t>
            </a:r>
            <a:r>
              <a:rPr lang="nl-NL" altLang="ja-JP" sz="1200" dirty="0">
                <a:hlinkClick r:id="rId7"/>
              </a:rPr>
              <a:t>http://wordcram.org</a:t>
            </a:r>
            <a:r>
              <a:rPr lang="nl-NL" altLang="ja-JP" sz="1200" dirty="0" smtClean="0">
                <a:hlinkClick r:id="rId7"/>
              </a:rPr>
              <a:t>/</a:t>
            </a:r>
            <a:endParaRPr lang="nl-NL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9442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利用</a:t>
            </a:r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クローン分布の把握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ディレクトリ</a:t>
            </a:r>
            <a:r>
              <a:rPr lang="ja-JP" altLang="en-US" dirty="0" smtClean="0"/>
              <a:t>ごと</a:t>
            </a:r>
            <a:r>
              <a:rPr lang="ja-JP" altLang="en-US" dirty="0"/>
              <a:t>の</a:t>
            </a:r>
            <a:r>
              <a:rPr kumimoji="1" lang="ja-JP" altLang="en-US" dirty="0" smtClean="0"/>
              <a:t>クローン密度を示している</a:t>
            </a:r>
            <a:endParaRPr lang="en-US" altLang="ja-JP" dirty="0"/>
          </a:p>
          <a:p>
            <a:r>
              <a:rPr kumimoji="1" lang="ja-JP" altLang="en-US" dirty="0" smtClean="0"/>
              <a:t>密度の高い場所に注目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93" y="4425592"/>
            <a:ext cx="2640234" cy="92152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34752" y="5561447"/>
            <a:ext cx="162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クローンの密度</a:t>
            </a:r>
            <a:endParaRPr kumimoji="1" lang="ja-JP" altLang="en-US" dirty="0"/>
          </a:p>
        </p:txBody>
      </p:sp>
      <p:sp>
        <p:nvSpPr>
          <p:cNvPr id="6" name="左右矢印 5"/>
          <p:cNvSpPr/>
          <p:nvPr/>
        </p:nvSpPr>
        <p:spPr>
          <a:xfrm flipV="1">
            <a:off x="876871" y="5437640"/>
            <a:ext cx="3067483" cy="11665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6446" y="5561447"/>
            <a:ext cx="26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低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13076" y="5581325"/>
            <a:ext cx="26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高</a:t>
            </a:r>
            <a:endParaRPr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577" t="6958" r="69112" b="59612"/>
          <a:stretch/>
        </p:blipFill>
        <p:spPr>
          <a:xfrm>
            <a:off x="4702462" y="2133060"/>
            <a:ext cx="3806838" cy="382656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03253" y="6114831"/>
            <a:ext cx="52860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Apache Ant (</a:t>
            </a:r>
            <a:r>
              <a:rPr lang="ja-JP" altLang="en-US" sz="2400" dirty="0"/>
              <a:t>ビルドツール</a:t>
            </a:r>
            <a:r>
              <a:rPr lang="en-US" altLang="ja-JP" sz="2400" dirty="0"/>
              <a:t>)</a:t>
            </a:r>
            <a:r>
              <a:rPr lang="ja-JP" altLang="en-US" sz="2400" dirty="0" smtClean="0"/>
              <a:t>を対象</a:t>
            </a:r>
            <a:r>
              <a:rPr lang="ja-JP" altLang="en-US" sz="2400" dirty="0"/>
              <a:t>とした</a:t>
            </a:r>
            <a:r>
              <a:rPr lang="ja-JP" altLang="en-US" sz="2400" dirty="0" smtClean="0"/>
              <a:t>例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483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利用</a:t>
            </a:r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識別子名の俯瞰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クローンとなっている処理の傾向を把握で</a:t>
            </a:r>
            <a:r>
              <a:rPr lang="ja-JP" altLang="en-US" dirty="0" smtClean="0"/>
              <a:t>きる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380" y="1892765"/>
            <a:ext cx="6599732" cy="4787734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 bwMode="auto">
          <a:xfrm>
            <a:off x="2365241" y="3422611"/>
            <a:ext cx="3407673" cy="699013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2140561" y="4622994"/>
            <a:ext cx="3832071" cy="547145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 bwMode="auto">
          <a:xfrm>
            <a:off x="5066850" y="2284025"/>
            <a:ext cx="2829262" cy="860612"/>
          </a:xfrm>
          <a:prstGeom prst="wedgeRectCallout">
            <a:avLst>
              <a:gd name="adj1" fmla="val -38704"/>
              <a:gd name="adj2" fmla="val 9375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/>
              <a:t>特徴的な識別子名</a:t>
            </a:r>
            <a:r>
              <a:rPr lang="ja-JP" altLang="en-US" sz="2400" dirty="0" smtClean="0"/>
              <a:t>を</a:t>
            </a:r>
            <a:endParaRPr lang="en-US" altLang="ja-JP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/>
              <a:t>見る</a:t>
            </a:r>
            <a:r>
              <a:rPr lang="ja-JP" altLang="en-US" sz="2400" dirty="0"/>
              <a:t>ことができる</a:t>
            </a:r>
            <a:endParaRPr lang="en-US" altLang="ja-JP" sz="24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1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利用</a:t>
            </a:r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実際のコードの確認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10" t="10062" r="19722" b="17567"/>
          <a:stretch/>
        </p:blipFill>
        <p:spPr>
          <a:xfrm>
            <a:off x="408791" y="1361197"/>
            <a:ext cx="8394457" cy="5312723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 bwMode="auto">
          <a:xfrm>
            <a:off x="5540191" y="4113389"/>
            <a:ext cx="3359879" cy="867402"/>
          </a:xfrm>
          <a:prstGeom prst="wedgeRectCallout">
            <a:avLst>
              <a:gd name="adj1" fmla="val -23093"/>
              <a:gd name="adj2" fmla="val -75355"/>
            </a:avLst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外部ツールを起動する</a:t>
            </a:r>
            <a:endParaRPr kumimoji="0" lang="en-US" altLang="ja-JP" sz="2400" dirty="0" smtClean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コマンド</a:t>
            </a:r>
            <a:r>
              <a:rPr kumimoji="0" lang="ja-JP" altLang="en-US" sz="2400" dirty="0">
                <a:latin typeface="Times New Roman" pitchFamily="18" charset="0"/>
                <a:ea typeface="ＭＳ Ｐゴシック" pitchFamily="50" charset="-128"/>
              </a:rPr>
              <a:t>を</a:t>
            </a: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生成する</a:t>
            </a:r>
            <a:r>
              <a:rPr kumimoji="0" lang="ja-JP" altLang="en-US" sz="2400" dirty="0">
                <a:latin typeface="Times New Roman" pitchFamily="18" charset="0"/>
                <a:ea typeface="ＭＳ Ｐゴシック" pitchFamily="50" charset="-128"/>
              </a:rPr>
              <a:t>処理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四角形吹き出し 5"/>
          <p:cNvSpPr/>
          <p:nvPr/>
        </p:nvSpPr>
        <p:spPr bwMode="auto">
          <a:xfrm>
            <a:off x="3146608" y="1383205"/>
            <a:ext cx="2614108" cy="429768"/>
          </a:xfrm>
          <a:prstGeom prst="wedgeRectCallout">
            <a:avLst>
              <a:gd name="adj1" fmla="val -58693"/>
              <a:gd name="adj2" fmla="val 39972"/>
            </a:avLst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latin typeface="Times New Roman" pitchFamily="18" charset="0"/>
                <a:ea typeface="ＭＳ Ｐゴシック" pitchFamily="50" charset="-128"/>
              </a:rPr>
              <a:t>選択</a:t>
            </a: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した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識別子名</a:t>
            </a:r>
          </a:p>
        </p:txBody>
      </p:sp>
      <p:sp>
        <p:nvSpPr>
          <p:cNvPr id="9" name="四角形吹き出し 8"/>
          <p:cNvSpPr/>
          <p:nvPr/>
        </p:nvSpPr>
        <p:spPr bwMode="auto">
          <a:xfrm>
            <a:off x="2560320" y="4279969"/>
            <a:ext cx="914400" cy="612648"/>
          </a:xfrm>
          <a:prstGeom prst="wedgeRectCallout">
            <a:avLst>
              <a:gd name="adj1" fmla="val 95637"/>
              <a:gd name="adj2" fmla="val 60745"/>
            </a:avLst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 bwMode="auto">
          <a:xfrm>
            <a:off x="892884" y="4064816"/>
            <a:ext cx="2581836" cy="827801"/>
          </a:xfrm>
          <a:prstGeom prst="wedgeRectCallout">
            <a:avLst>
              <a:gd name="adj1" fmla="val 66251"/>
              <a:gd name="adj2" fmla="val -58357"/>
            </a:avLst>
          </a:prstGeom>
          <a:solidFill>
            <a:srgbClr val="FFC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latin typeface="Times New Roman" pitchFamily="18" charset="0"/>
                <a:ea typeface="ＭＳ Ｐゴシック" pitchFamily="50" charset="-128"/>
              </a:rPr>
              <a:t>選択</a:t>
            </a: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した識別子名</a:t>
            </a:r>
            <a:endParaRPr kumimoji="0" lang="en-US" altLang="ja-JP" sz="2400" dirty="0" smtClean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を含む</a:t>
            </a:r>
            <a:r>
              <a:rPr kumimoji="0" lang="ja-JP" altLang="en-US" sz="2400" dirty="0">
                <a:latin typeface="Times New Roman" pitchFamily="18" charset="0"/>
                <a:ea typeface="ＭＳ Ｐゴシック" pitchFamily="50" charset="-128"/>
              </a:rPr>
              <a:t>クローン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9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評価実験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タグクラウド</a:t>
            </a:r>
            <a:r>
              <a:rPr lang="ja-JP" altLang="en-US" dirty="0"/>
              <a:t>として表示する識別子名が</a:t>
            </a:r>
            <a:r>
              <a:rPr lang="en-US" altLang="ja-JP" dirty="0"/>
              <a:t>, </a:t>
            </a:r>
            <a:r>
              <a:rPr lang="ja-JP" altLang="en-US" dirty="0"/>
              <a:t>クローンの理解に有益であるか</a:t>
            </a:r>
            <a:r>
              <a:rPr lang="ja-JP" altLang="en-US" dirty="0" smtClean="0"/>
              <a:t>調査する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準備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クローン分析の専門家にクローンの説明文を書いてもらう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どのような処理がクローンとなっているか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例</a:t>
            </a:r>
            <a:r>
              <a:rPr lang="en-US" altLang="ja-JP" dirty="0" smtClean="0"/>
              <a:t>: create argument of command and show result.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説明文のキーワードを抽出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本研究では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名詞・動詞のみを対象とする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be</a:t>
            </a:r>
            <a:r>
              <a:rPr lang="ja-JP" altLang="en-US" dirty="0" smtClean="0"/>
              <a:t>動詞</a:t>
            </a:r>
            <a:r>
              <a:rPr lang="en-US" altLang="ja-JP" dirty="0" smtClean="0"/>
              <a:t>, </a:t>
            </a:r>
            <a:r>
              <a:rPr lang="ja-JP" altLang="en-US" dirty="0" smtClean="0"/>
              <a:t>代名詞を除く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277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: </a:t>
            </a:r>
            <a:r>
              <a:rPr lang="ja-JP" altLang="en-US" dirty="0" smtClean="0"/>
              <a:t>評価</a:t>
            </a:r>
            <a:r>
              <a:rPr lang="ja-JP" altLang="en-US" dirty="0"/>
              <a:t>尺度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4224977"/>
            <a:ext cx="8785225" cy="2363448"/>
          </a:xfrm>
        </p:spPr>
        <p:txBody>
          <a:bodyPr/>
          <a:lstStyle/>
          <a:p>
            <a:r>
              <a:rPr lang="ja-JP" altLang="en-US" dirty="0" smtClean="0"/>
              <a:t>一致しないが</a:t>
            </a:r>
            <a:r>
              <a:rPr lang="en-US" altLang="ja-JP" dirty="0" smtClean="0"/>
              <a:t>, </a:t>
            </a:r>
            <a:r>
              <a:rPr lang="ja-JP" altLang="en-US" dirty="0" smtClean="0"/>
              <a:t>推測可能な場合も考慮する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cmd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と </a:t>
            </a:r>
            <a:r>
              <a:rPr lang="en-US" altLang="ja-JP" dirty="0" smtClean="0"/>
              <a:t>command, </a:t>
            </a:r>
            <a:r>
              <a:rPr lang="en-US" altLang="ja-JP" dirty="0" err="1" smtClean="0"/>
              <a:t>msg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 </a:t>
            </a:r>
            <a:r>
              <a:rPr lang="en-US" altLang="ja-JP" dirty="0" smtClean="0"/>
              <a:t>message</a:t>
            </a:r>
            <a:endParaRPr kumimoji="1" lang="en-US" altLang="ja-JP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40262" y="2618329"/>
                <a:ext cx="8418137" cy="904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再現率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タグクラウド</m:t>
                          </m:r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の識別子名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に含まれる</m:t>
                          </m:r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キーワード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の数</m:t>
                          </m:r>
                        </m:num>
                        <m:den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説明文のキーワードの</m:t>
                          </m:r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総数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2" y="2618329"/>
                <a:ext cx="8418137" cy="904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26730" y="1465749"/>
                <a:ext cx="7966092" cy="904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 smtClean="0">
                          <a:latin typeface="Cambria Math" panose="02040503050406030204" pitchFamily="18" charset="0"/>
                        </a:rPr>
                        <m:t>適合率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説明文のキーワード</m:t>
                          </m:r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と一致する識別子名の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数</m:t>
                          </m:r>
                        </m:num>
                        <m:den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タグクラウドの</m:t>
                          </m:r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識別子名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の</m:t>
                          </m:r>
                          <m: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  <m:t>総数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0" y="1465749"/>
                <a:ext cx="7966092" cy="904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en-US" altLang="ja-JP" dirty="0" smtClean="0"/>
              <a:t>: </a:t>
            </a:r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Apache Ant </a:t>
            </a:r>
            <a:r>
              <a:rPr lang="ja-JP" altLang="en-US" dirty="0" smtClean="0"/>
              <a:t>を</a:t>
            </a:r>
            <a:r>
              <a:rPr lang="ja-JP" altLang="en-US" dirty="0"/>
              <a:t>対象に実施</a:t>
            </a:r>
            <a:endParaRPr lang="en-US" altLang="ja-JP" dirty="0"/>
          </a:p>
          <a:p>
            <a:pPr lvl="1"/>
            <a:r>
              <a:rPr lang="ja-JP" altLang="en-US" dirty="0" smtClean="0"/>
              <a:t>クローン</a:t>
            </a:r>
            <a:r>
              <a:rPr lang="ja-JP" altLang="en-US" dirty="0"/>
              <a:t>密度</a:t>
            </a:r>
            <a:r>
              <a:rPr lang="ja-JP" altLang="en-US" dirty="0" smtClean="0"/>
              <a:t>が高いディレクトリ対を</a:t>
            </a:r>
            <a:r>
              <a:rPr lang="en-US" altLang="ja-JP" dirty="0" smtClean="0"/>
              <a:t>10</a:t>
            </a:r>
            <a:r>
              <a:rPr lang="ja-JP" altLang="en-US" dirty="0" smtClean="0"/>
              <a:t>組選択</a:t>
            </a:r>
            <a:endParaRPr kumimoji="1" lang="en-US" altLang="ja-JP" sz="3200" dirty="0" smtClean="0"/>
          </a:p>
          <a:p>
            <a:r>
              <a:rPr kumimoji="1" lang="ja-JP" altLang="en-US" dirty="0" smtClean="0"/>
              <a:t>適合率・再現率ともに平均値は高い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有益</a:t>
            </a:r>
            <a:r>
              <a:rPr lang="ja-JP" altLang="en-US" dirty="0" smtClean="0"/>
              <a:t>な識別子名を表示できており</a:t>
            </a:r>
            <a:r>
              <a:rPr lang="en-US" altLang="ja-JP" dirty="0" smtClean="0"/>
              <a:t>, </a:t>
            </a:r>
            <a:r>
              <a:rPr lang="ja-JP" altLang="en-US" dirty="0" smtClean="0"/>
              <a:t>不要な識別子名は少ない</a:t>
            </a:r>
            <a:endParaRPr kumimoji="1" lang="en-US" altLang="ja-JP" dirty="0" smtClean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68869"/>
              </p:ext>
            </p:extLst>
          </p:nvPr>
        </p:nvGraphicFramePr>
        <p:xfrm>
          <a:off x="1770214" y="4995003"/>
          <a:ext cx="5256000" cy="103632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28000"/>
                <a:gridCol w="2628000"/>
              </a:tblGrid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適合率平均 </a:t>
                      </a:r>
                      <a:r>
                        <a:rPr kumimoji="1" lang="en-US" altLang="ja-JP" sz="2800" dirty="0" smtClean="0"/>
                        <a:t>(%)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再現率平均 </a:t>
                      </a:r>
                      <a:r>
                        <a:rPr kumimoji="1" lang="en-US" altLang="ja-JP" sz="2800" dirty="0" smtClean="0"/>
                        <a:t>(%)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83.3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79.8</a:t>
                      </a:r>
                      <a:endParaRPr kumimoji="1" lang="ja-JP" alt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コードクローン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3400" dirty="0"/>
              <a:t>同一</a:t>
            </a:r>
            <a:r>
              <a:rPr kumimoji="1" lang="en-US" altLang="ja-JP" sz="3400" dirty="0" smtClean="0"/>
              <a:t>, </a:t>
            </a:r>
            <a:r>
              <a:rPr kumimoji="1" lang="ja-JP" altLang="en-US" sz="3400" dirty="0" smtClean="0"/>
              <a:t>または</a:t>
            </a:r>
            <a:r>
              <a:rPr kumimoji="1" lang="en-US" altLang="ja-JP" sz="3400" dirty="0" smtClean="0"/>
              <a:t>, </a:t>
            </a:r>
            <a:r>
              <a:rPr kumimoji="1" lang="ja-JP" altLang="en-US" sz="3400" dirty="0" smtClean="0"/>
              <a:t>類似した部分を持つコード片のこと</a:t>
            </a:r>
            <a:endParaRPr lang="en-US" altLang="ja-JP" sz="3400" dirty="0"/>
          </a:p>
          <a:p>
            <a:r>
              <a:rPr kumimoji="1" lang="ja-JP" altLang="en-US" sz="3400" dirty="0" smtClean="0"/>
              <a:t>ソフトウェアの保守コストを大きくする要因</a:t>
            </a:r>
            <a:endParaRPr kumimoji="1" lang="en-US" altLang="ja-JP" sz="3400" dirty="0" smtClean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22612" y="3349128"/>
            <a:ext cx="7822660" cy="2299079"/>
            <a:chOff x="526619" y="3409384"/>
            <a:chExt cx="6530570" cy="1919334"/>
          </a:xfrm>
        </p:grpSpPr>
        <p:sp>
          <p:nvSpPr>
            <p:cNvPr id="4" name="メモ 3"/>
            <p:cNvSpPr/>
            <p:nvPr/>
          </p:nvSpPr>
          <p:spPr bwMode="auto">
            <a:xfrm>
              <a:off x="2281473" y="3418437"/>
              <a:ext cx="1774486" cy="1910281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8" name="L 字 7"/>
            <p:cNvSpPr/>
            <p:nvPr/>
          </p:nvSpPr>
          <p:spPr bwMode="auto">
            <a:xfrm rot="10800000" flipH="1">
              <a:off x="2498751" y="3722959"/>
              <a:ext cx="1348966" cy="412239"/>
            </a:xfrm>
            <a:prstGeom prst="corner">
              <a:avLst>
                <a:gd name="adj1" fmla="val 50000"/>
                <a:gd name="adj2" fmla="val 16611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L 字 8"/>
            <p:cNvSpPr/>
            <p:nvPr/>
          </p:nvSpPr>
          <p:spPr bwMode="auto">
            <a:xfrm rot="10800000" flipH="1">
              <a:off x="2498751" y="4548361"/>
              <a:ext cx="1348966" cy="412239"/>
            </a:xfrm>
            <a:prstGeom prst="corner">
              <a:avLst>
                <a:gd name="adj1" fmla="val 50000"/>
                <a:gd name="adj2" fmla="val 16611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 bwMode="auto">
            <a:xfrm>
              <a:off x="3159656" y="4135198"/>
              <a:ext cx="0" cy="413163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9" name="メモ 18"/>
            <p:cNvSpPr/>
            <p:nvPr/>
          </p:nvSpPr>
          <p:spPr bwMode="auto">
            <a:xfrm>
              <a:off x="5282703" y="3409384"/>
              <a:ext cx="1774486" cy="1910281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L 字 19"/>
            <p:cNvSpPr/>
            <p:nvPr/>
          </p:nvSpPr>
          <p:spPr bwMode="auto">
            <a:xfrm rot="10800000" flipH="1">
              <a:off x="5499981" y="3722959"/>
              <a:ext cx="1348966" cy="412239"/>
            </a:xfrm>
            <a:prstGeom prst="corner">
              <a:avLst>
                <a:gd name="adj1" fmla="val 50000"/>
                <a:gd name="adj2" fmla="val 16611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5" name="直線矢印コネクタ 14"/>
            <p:cNvCxnSpPr>
              <a:stCxn id="20" idx="2"/>
            </p:cNvCxnSpPr>
            <p:nvPr/>
          </p:nvCxnSpPr>
          <p:spPr bwMode="auto">
            <a:xfrm flipH="1">
              <a:off x="3843192" y="3929078"/>
              <a:ext cx="1656789" cy="8824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4" name="角丸四角形 23"/>
            <p:cNvSpPr/>
            <p:nvPr/>
          </p:nvSpPr>
          <p:spPr bwMode="auto">
            <a:xfrm>
              <a:off x="526619" y="4309991"/>
              <a:ext cx="1374355" cy="39015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72000" rIns="91440" bIns="720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dirty="0" smtClean="0">
                  <a:latin typeface="Times New Roman" pitchFamily="18" charset="0"/>
                  <a:ea typeface="ＭＳ Ｐゴシック" pitchFamily="50" charset="-128"/>
                </a:rPr>
                <a:t>コード</a:t>
              </a:r>
              <a:r>
                <a:rPr kumimoji="0" lang="ja-JP" altLang="en-US" dirty="0">
                  <a:latin typeface="Times New Roman" pitchFamily="18" charset="0"/>
                  <a:ea typeface="ＭＳ Ｐゴシック" pitchFamily="50" charset="-128"/>
                </a:rPr>
                <a:t>クローン</a:t>
              </a:r>
              <a:endPara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26" name="直線矢印コネクタ 25"/>
            <p:cNvCxnSpPr>
              <a:stCxn id="24" idx="3"/>
              <a:endCxn id="8" idx="2"/>
            </p:cNvCxnSpPr>
            <p:nvPr/>
          </p:nvCxnSpPr>
          <p:spPr bwMode="auto">
            <a:xfrm flipV="1">
              <a:off x="1900974" y="3929079"/>
              <a:ext cx="597776" cy="575987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直線矢印コネクタ 26"/>
            <p:cNvCxnSpPr>
              <a:stCxn id="24" idx="3"/>
              <a:endCxn id="9" idx="2"/>
            </p:cNvCxnSpPr>
            <p:nvPr/>
          </p:nvCxnSpPr>
          <p:spPr bwMode="auto">
            <a:xfrm>
              <a:off x="1900974" y="4505066"/>
              <a:ext cx="597776" cy="249415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直線矢印コネクタ 29"/>
            <p:cNvCxnSpPr>
              <a:stCxn id="24" idx="3"/>
            </p:cNvCxnSpPr>
            <p:nvPr/>
          </p:nvCxnSpPr>
          <p:spPr bwMode="auto">
            <a:xfrm flipV="1">
              <a:off x="1900973" y="4070945"/>
              <a:ext cx="3810540" cy="434121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直線矢印コネクタ 41"/>
            <p:cNvCxnSpPr>
              <a:endCxn id="9" idx="0"/>
            </p:cNvCxnSpPr>
            <p:nvPr/>
          </p:nvCxnSpPr>
          <p:spPr bwMode="auto">
            <a:xfrm flipH="1">
              <a:off x="3847717" y="4192816"/>
              <a:ext cx="1679427" cy="458605"/>
            </a:xfrm>
            <a:prstGeom prst="straightConnector1">
              <a:avLst/>
            </a:prstGeom>
            <a:solidFill>
              <a:schemeClr val="accent2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624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040312"/>
          </a:xfrm>
        </p:spPr>
        <p:txBody>
          <a:bodyPr/>
          <a:lstStyle/>
          <a:p>
            <a:r>
              <a:rPr lang="ja-JP" altLang="en-US" dirty="0" smtClean="0"/>
              <a:t>識別子名のタグクラウドを利用した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コードクローンの理解支援手法を提案</a:t>
            </a:r>
            <a:endParaRPr lang="en-US" altLang="ja-JP" dirty="0" smtClean="0"/>
          </a:p>
          <a:p>
            <a:r>
              <a:rPr lang="ja-JP" altLang="en-US" dirty="0" smtClean="0"/>
              <a:t>提案手法を実装したツールを開発</a:t>
            </a:r>
            <a:endParaRPr lang="en-US" altLang="ja-JP" dirty="0" smtClean="0"/>
          </a:p>
          <a:p>
            <a:r>
              <a:rPr kumimoji="1" lang="ja-JP" altLang="en-US" dirty="0" smtClean="0"/>
              <a:t>提案手法</a:t>
            </a:r>
            <a:r>
              <a:rPr lang="ja-JP" altLang="en-US" dirty="0"/>
              <a:t>が</a:t>
            </a:r>
            <a:r>
              <a:rPr kumimoji="1" lang="ja-JP" altLang="en-US" dirty="0" smtClean="0"/>
              <a:t>抽出する識別子名の有用性を確認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今後の課題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他</a:t>
            </a:r>
            <a:r>
              <a:rPr lang="ja-JP" altLang="en-US" dirty="0" smtClean="0"/>
              <a:t>のソースコードや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クローン検出ツールへの適用</a:t>
            </a:r>
            <a:endParaRPr lang="en-US" altLang="ja-JP" dirty="0" smtClean="0"/>
          </a:p>
          <a:p>
            <a:pPr lvl="1"/>
            <a:r>
              <a:rPr lang="ja-JP" altLang="en-US" dirty="0"/>
              <a:t>他</a:t>
            </a:r>
            <a:r>
              <a:rPr lang="ja-JP" altLang="en-US" dirty="0" smtClean="0"/>
              <a:t>のクローン可視化ツールとの比較実験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企業</a:t>
            </a:r>
            <a:r>
              <a:rPr kumimoji="1" lang="ja-JP" altLang="en-US" dirty="0" smtClean="0"/>
              <a:t>の開発</a:t>
            </a:r>
            <a:r>
              <a:rPr kumimoji="1" lang="ja-JP" altLang="en-US" dirty="0"/>
              <a:t>現場</a:t>
            </a:r>
            <a:r>
              <a:rPr kumimoji="1" lang="ja-JP" altLang="en-US" dirty="0" smtClean="0"/>
              <a:t>への</a:t>
            </a:r>
            <a:r>
              <a:rPr kumimoji="1" lang="ja-JP" altLang="en-US" dirty="0"/>
              <a:t>適用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718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3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en-US" altLang="ja-JP" dirty="0" smtClean="0"/>
              <a:t>1: </a:t>
            </a:r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Apache Ant </a:t>
            </a:r>
            <a:r>
              <a:rPr kumimoji="1" lang="ja-JP" altLang="en-US" sz="2800" dirty="0" smtClean="0"/>
              <a:t>を対象</a:t>
            </a:r>
            <a:r>
              <a:rPr lang="ja-JP" altLang="en-US" sz="2800" dirty="0" smtClean="0"/>
              <a:t>に実施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ディレクトリ間のクローン密度が高いものを選択</a:t>
            </a:r>
            <a:endParaRPr kumimoji="1" lang="ja-JP" altLang="en-US" sz="24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83992"/>
              </p:ext>
            </p:extLst>
          </p:nvPr>
        </p:nvGraphicFramePr>
        <p:xfrm>
          <a:off x="395863" y="2254250"/>
          <a:ext cx="8424000" cy="452056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916000"/>
                <a:gridCol w="2916000"/>
                <a:gridCol w="1296000"/>
                <a:gridCol w="1296000"/>
              </a:tblGrid>
              <a:tr h="0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対象ディレクトリ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適合率 </a:t>
                      </a:r>
                      <a:r>
                        <a:rPr kumimoji="1" lang="en-US" altLang="ja-JP" dirty="0" smtClean="0"/>
                        <a:t>(%)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再現率 </a:t>
                      </a:r>
                      <a:r>
                        <a:rPr kumimoji="1" lang="en-US" altLang="ja-JP" dirty="0" smtClean="0"/>
                        <a:t>(%)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clearcase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altLang="ja-JP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altLang="ja-JP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clearcase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84.3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88.0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javah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javah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75.0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90.0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sos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sos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95.0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ant/types/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spi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ant/types/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spi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66.7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ant/types/optional/image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ant/types/optional/image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78.8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92.9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/optional/depend/</a:t>
                      </a:r>
                    </a:p>
                    <a:p>
                      <a:pPr algn="ctr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constantpool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altLang="ja-JP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/optional/depend/</a:t>
                      </a:r>
                    </a:p>
                    <a:p>
                      <a:pPr algn="ctr" fontAlgn="ctr"/>
                      <a:r>
                        <a:rPr lang="en-US" altLang="ja-JP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constantpool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71.4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util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regexp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util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regexp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66.7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47.8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/launcher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/launcher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66.7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ccm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taskdefs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/optional/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ccm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90.9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100.0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ant/types/resolver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ant/types/resolver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70.6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66.7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平均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83.3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79.8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円/楕円 4"/>
          <p:cNvSpPr/>
          <p:nvPr/>
        </p:nvSpPr>
        <p:spPr bwMode="auto">
          <a:xfrm>
            <a:off x="7467601" y="4924425"/>
            <a:ext cx="762000" cy="3905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1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r="8569"/>
          <a:stretch/>
        </p:blipFill>
        <p:spPr>
          <a:xfrm>
            <a:off x="5387226" y="1310433"/>
            <a:ext cx="3013467" cy="16315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評価方法</a:t>
            </a:r>
            <a:r>
              <a:rPr lang="ja-JP" altLang="en-US" dirty="0"/>
              <a:t>の</a:t>
            </a:r>
            <a:r>
              <a:rPr kumimoji="1" lang="ja-JP" altLang="en-US" dirty="0" smtClean="0"/>
              <a:t>例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8566" y="1325367"/>
            <a:ext cx="429155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説明文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create argument of command </a:t>
            </a:r>
          </a:p>
          <a:p>
            <a:r>
              <a:rPr lang="en-US" altLang="ja-JP" sz="2400" dirty="0" smtClean="0"/>
              <a:t>and show result. </a:t>
            </a:r>
            <a:endParaRPr kumimoji="1" lang="ja-JP" altLang="en-US" sz="2400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82531"/>
              </p:ext>
            </p:extLst>
          </p:nvPr>
        </p:nvGraphicFramePr>
        <p:xfrm>
          <a:off x="781030" y="3507217"/>
          <a:ext cx="2592000" cy="27432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592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説明文のキーワード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create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argument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006600"/>
                          </a:solidFill>
                        </a:rPr>
                        <a:t>command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show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result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下矢印 8"/>
          <p:cNvSpPr/>
          <p:nvPr/>
        </p:nvSpPr>
        <p:spPr bwMode="auto">
          <a:xfrm>
            <a:off x="1746607" y="2725525"/>
            <a:ext cx="534256" cy="660787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95764"/>
              </p:ext>
            </p:extLst>
          </p:nvPr>
        </p:nvGraphicFramePr>
        <p:xfrm>
          <a:off x="5145763" y="3554861"/>
          <a:ext cx="3089097" cy="2286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08909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タグクラウドの識別子名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>
                          <a:solidFill>
                            <a:srgbClr val="006600"/>
                          </a:solidFill>
                        </a:rPr>
                        <a:t>cmd</a:t>
                      </a:r>
                      <a:endParaRPr kumimoji="1" lang="ja-JP" altLang="en-US" sz="2400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/>
                        <a:t>msg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result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err="1" smtClean="0">
                          <a:solidFill>
                            <a:srgbClr val="FF0000"/>
                          </a:solidFill>
                        </a:rPr>
                        <a:t>createArgument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下矢印 10"/>
          <p:cNvSpPr/>
          <p:nvPr/>
        </p:nvSpPr>
        <p:spPr bwMode="auto">
          <a:xfrm>
            <a:off x="6503542" y="3002401"/>
            <a:ext cx="441788" cy="464682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2" name="四角形吹き出し 11"/>
          <p:cNvSpPr/>
          <p:nvPr/>
        </p:nvSpPr>
        <p:spPr bwMode="auto">
          <a:xfrm>
            <a:off x="3534311" y="2544226"/>
            <a:ext cx="2753474" cy="842086"/>
          </a:xfrm>
          <a:prstGeom prst="wedgeRectCallout">
            <a:avLst>
              <a:gd name="adj1" fmla="val 23423"/>
              <a:gd name="adj2" fmla="val 7944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クローンに含まれる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識別子名のみ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3380198" y="4183400"/>
            <a:ext cx="1767155" cy="1426291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6" name="直線矢印コネクタ 15"/>
          <p:cNvCxnSpPr/>
          <p:nvPr/>
        </p:nvCxnSpPr>
        <p:spPr bwMode="auto">
          <a:xfrm>
            <a:off x="3373030" y="4620105"/>
            <a:ext cx="1774323" cy="1084868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四角形吹き出し 20"/>
          <p:cNvSpPr/>
          <p:nvPr/>
        </p:nvSpPr>
        <p:spPr bwMode="auto">
          <a:xfrm>
            <a:off x="6108397" y="4175043"/>
            <a:ext cx="2887038" cy="848953"/>
          </a:xfrm>
          <a:prstGeom prst="wedgeRectCallout">
            <a:avLst>
              <a:gd name="adj1" fmla="val -31865"/>
              <a:gd name="adj2" fmla="val 10485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キーワードが</a:t>
            </a:r>
            <a:endParaRPr kumimoji="0" lang="en-US" altLang="ja-JP" sz="2400" dirty="0" smtClean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latin typeface="Times New Roman" pitchFamily="18" charset="0"/>
                <a:ea typeface="ＭＳ Ｐゴシック" pitchFamily="50" charset="-128"/>
              </a:rPr>
              <a:t>含まれていれば一致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 bwMode="auto">
          <a:xfrm flipV="1">
            <a:off x="3380198" y="5132431"/>
            <a:ext cx="1767155" cy="836855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068527" y="5969286"/>
                <a:ext cx="1578381" cy="6914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適合率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527" y="5969286"/>
                <a:ext cx="1578381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721222" y="5969286"/>
                <a:ext cx="1578381" cy="6924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再現率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222" y="5969286"/>
                <a:ext cx="1578381" cy="692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3901177" y="56554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一致</a:t>
            </a:r>
            <a:endParaRPr kumimoji="1" lang="ja-JP" altLang="en-US" sz="2400" dirty="0"/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3373030" y="4284324"/>
            <a:ext cx="1774323" cy="848107"/>
          </a:xfrm>
          <a:prstGeom prst="straightConnector1">
            <a:avLst/>
          </a:prstGeom>
          <a:solidFill>
            <a:schemeClr val="accent2"/>
          </a:solidFill>
          <a:ln w="9525" cap="flat" cmpd="sng" algn="ctr">
            <a:solidFill>
              <a:srgbClr val="0066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" name="四角形吹き出し 28"/>
          <p:cNvSpPr/>
          <p:nvPr/>
        </p:nvSpPr>
        <p:spPr bwMode="auto">
          <a:xfrm>
            <a:off x="3297396" y="3707043"/>
            <a:ext cx="1404000" cy="468000"/>
          </a:xfrm>
          <a:prstGeom prst="wedgeRectCallout">
            <a:avLst>
              <a:gd name="adj1" fmla="val 46491"/>
              <a:gd name="adj2" fmla="val 117383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推測可能</a:t>
            </a:r>
          </a:p>
        </p:txBody>
      </p:sp>
    </p:spTree>
    <p:extLst>
      <p:ext uri="{BB962C8B-B14F-4D97-AF65-F5344CB8AC3E}">
        <p14:creationId xmlns:p14="http://schemas.microsoft.com/office/powerpoint/2010/main" val="32698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2: </a:t>
            </a:r>
            <a:r>
              <a:rPr kumimoji="1"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提案</a:t>
            </a:r>
            <a:r>
              <a:rPr kumimoji="1" lang="ja-JP" altLang="en-US" dirty="0" smtClean="0"/>
              <a:t>ツールとコードクローン分析ツール </a:t>
            </a:r>
            <a:r>
              <a:rPr kumimoji="1" lang="en-US" altLang="ja-JP" dirty="0" smtClean="0"/>
              <a:t>Gemini</a:t>
            </a:r>
            <a:r>
              <a:rPr kumimoji="1" lang="en-US" altLang="ja-JP" baseline="30000" dirty="0" smtClean="0"/>
              <a:t>[5]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のそれぞれを用いて</a:t>
            </a:r>
            <a:r>
              <a:rPr lang="en-US" altLang="ja-JP" dirty="0" smtClean="0"/>
              <a:t>, 2</a:t>
            </a:r>
            <a:r>
              <a:rPr lang="ja-JP" altLang="en-US" dirty="0" smtClean="0"/>
              <a:t>ディレクトリ間のクローンの説明文を書いてもらう</a:t>
            </a:r>
            <a:endParaRPr lang="en-US" altLang="ja-JP" dirty="0" smtClean="0"/>
          </a:p>
          <a:p>
            <a:r>
              <a:rPr lang="ja-JP" altLang="en-US" dirty="0" smtClean="0"/>
              <a:t>説明文の正確さを比較する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388" y="6328878"/>
            <a:ext cx="8785225" cy="256283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[5] </a:t>
            </a:r>
            <a:r>
              <a:rPr lang="ja-JP" altLang="en-US" sz="1200" dirty="0" smtClean="0"/>
              <a:t>植田ら</a:t>
            </a:r>
            <a:r>
              <a:rPr lang="en-US" altLang="ja-JP" sz="1200" dirty="0" smtClean="0"/>
              <a:t>. </a:t>
            </a:r>
            <a:r>
              <a:rPr lang="ja-JP" altLang="en-US" sz="1200" dirty="0"/>
              <a:t>開発保守支援を目指したコードクローン</a:t>
            </a:r>
            <a:r>
              <a:rPr lang="ja-JP" altLang="en-US" sz="1200" dirty="0" smtClean="0"/>
              <a:t>分析環境</a:t>
            </a:r>
            <a:r>
              <a:rPr lang="en-US" altLang="ja-JP" sz="1200" dirty="0"/>
              <a:t>. </a:t>
            </a:r>
            <a:r>
              <a:rPr lang="ja-JP" altLang="en-US" sz="1200" dirty="0"/>
              <a:t>電子情報通信学会</a:t>
            </a:r>
            <a:r>
              <a:rPr lang="ja-JP" altLang="en-US" sz="1200" dirty="0" smtClean="0"/>
              <a:t>論文誌</a:t>
            </a:r>
            <a:r>
              <a:rPr lang="en-US" altLang="ja-JP" sz="1200" dirty="0" smtClean="0"/>
              <a:t>, </a:t>
            </a:r>
            <a:r>
              <a:rPr lang="en-US" altLang="ja-JP" sz="1200" dirty="0"/>
              <a:t>2003.</a:t>
            </a:r>
          </a:p>
        </p:txBody>
      </p:sp>
    </p:spTree>
    <p:extLst>
      <p:ext uri="{BB962C8B-B14F-4D97-AF65-F5344CB8AC3E}">
        <p14:creationId xmlns:p14="http://schemas.microsoft.com/office/powerpoint/2010/main" val="5282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2: </a:t>
            </a:r>
            <a:r>
              <a:rPr kumimoji="1"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対象</a:t>
            </a:r>
            <a:r>
              <a:rPr lang="en-US" altLang="ja-JP" dirty="0" smtClean="0"/>
              <a:t>: Apache Ant</a:t>
            </a:r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組のディレクトリ対を対象に</a:t>
            </a:r>
            <a:r>
              <a:rPr lang="en-US" altLang="ja-JP" dirty="0" smtClean="0"/>
              <a:t>, 2</a:t>
            </a:r>
            <a:r>
              <a:rPr lang="ja-JP" altLang="en-US" dirty="0" smtClean="0"/>
              <a:t>回に分けて実施</a:t>
            </a:r>
            <a:endParaRPr lang="en-US" altLang="ja-JP" dirty="0" smtClean="0"/>
          </a:p>
          <a:p>
            <a:r>
              <a:rPr lang="ja-JP" altLang="en-US" dirty="0"/>
              <a:t>被験者</a:t>
            </a:r>
            <a:endParaRPr lang="en-US" altLang="ja-JP" dirty="0"/>
          </a:p>
          <a:p>
            <a:pPr lvl="1"/>
            <a:r>
              <a:rPr lang="ja-JP" altLang="en-US" dirty="0"/>
              <a:t>井上研究室の学生 </a:t>
            </a:r>
            <a:r>
              <a:rPr lang="en-US" altLang="ja-JP" dirty="0"/>
              <a:t>4</a:t>
            </a:r>
            <a:r>
              <a:rPr lang="ja-JP" altLang="en-US" dirty="0" smtClean="0"/>
              <a:t>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グループに分ける</a:t>
            </a:r>
            <a:endParaRPr lang="en-US" altLang="ja-JP" dirty="0" smtClean="0"/>
          </a:p>
          <a:p>
            <a:pPr lvl="2"/>
            <a:r>
              <a:rPr lang="ja-JP" altLang="en-US" dirty="0"/>
              <a:t>一方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Gemini, </a:t>
            </a:r>
            <a:r>
              <a:rPr lang="ja-JP" altLang="en-US" dirty="0" smtClean="0"/>
              <a:t>提案ツールの順に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もう</a:t>
            </a:r>
            <a:r>
              <a:rPr lang="ja-JP" altLang="en-US" dirty="0"/>
              <a:t>一方</a:t>
            </a:r>
            <a:r>
              <a:rPr lang="ja-JP" altLang="en-US" dirty="0" smtClean="0"/>
              <a:t>はその逆順にツールを利用する</a:t>
            </a:r>
            <a:endParaRPr lang="en-US" altLang="ja-JP" dirty="0" smtClean="0"/>
          </a:p>
          <a:p>
            <a:r>
              <a:rPr lang="ja-JP" altLang="en-US" dirty="0"/>
              <a:t>実験</a:t>
            </a:r>
            <a:r>
              <a:rPr lang="ja-JP" altLang="en-US" dirty="0" smtClean="0"/>
              <a:t>時間は</a:t>
            </a:r>
            <a:r>
              <a:rPr lang="en-US" altLang="ja-JP" dirty="0" smtClean="0"/>
              <a:t>, 1</a:t>
            </a:r>
            <a:r>
              <a:rPr lang="ja-JP" altLang="en-US" dirty="0" smtClean="0"/>
              <a:t>ディレクトリ対につき最大</a:t>
            </a:r>
            <a:r>
              <a:rPr lang="en-US" altLang="ja-JP" dirty="0" smtClean="0"/>
              <a:t>30</a:t>
            </a:r>
            <a:r>
              <a:rPr lang="ja-JP" altLang="en-US" dirty="0" smtClean="0"/>
              <a:t>分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006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</a:t>
            </a:r>
            <a:r>
              <a:rPr kumimoji="1" lang="en-US" altLang="ja-JP" dirty="0" smtClean="0"/>
              <a:t>2: </a:t>
            </a:r>
            <a:r>
              <a:rPr lang="ja-JP" altLang="en-US" dirty="0"/>
              <a:t>正確</a:t>
            </a:r>
            <a:r>
              <a:rPr lang="ja-JP" altLang="en-US" dirty="0" smtClean="0"/>
              <a:t>さの</a:t>
            </a:r>
            <a:r>
              <a:rPr lang="ja-JP" altLang="en-US" dirty="0"/>
              <a:t>評価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正解文と比較したキーワードの適合率・再現率を元に評価する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正解文には</a:t>
            </a:r>
            <a:r>
              <a:rPr lang="en-US" altLang="ja-JP" dirty="0" smtClean="0"/>
              <a:t>, </a:t>
            </a:r>
            <a:r>
              <a:rPr lang="ja-JP" altLang="en-US" dirty="0" smtClean="0"/>
              <a:t>実験</a:t>
            </a:r>
            <a:r>
              <a:rPr lang="en-US" altLang="ja-JP" dirty="0" smtClean="0"/>
              <a:t>1</a:t>
            </a:r>
            <a:r>
              <a:rPr lang="ja-JP" altLang="en-US" dirty="0" smtClean="0"/>
              <a:t>で利用した説明文を使う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適合率</a:t>
            </a:r>
            <a:endParaRPr lang="en-US" altLang="ja-JP" dirty="0" smtClean="0"/>
          </a:p>
          <a:p>
            <a:pPr lvl="2"/>
            <a:r>
              <a:rPr lang="ja-JP" altLang="en-US" dirty="0"/>
              <a:t>説明文</a:t>
            </a:r>
            <a:r>
              <a:rPr lang="ja-JP" altLang="en-US" dirty="0" smtClean="0"/>
              <a:t>の</a:t>
            </a:r>
            <a:r>
              <a:rPr lang="ja-JP" altLang="en-US" dirty="0"/>
              <a:t>キーワード</a:t>
            </a:r>
            <a:r>
              <a:rPr lang="ja-JP" altLang="en-US" dirty="0" smtClean="0"/>
              <a:t>のうち</a:t>
            </a:r>
            <a:r>
              <a:rPr lang="en-US" altLang="ja-JP" dirty="0" smtClean="0"/>
              <a:t>, </a:t>
            </a:r>
            <a:r>
              <a:rPr lang="ja-JP" altLang="en-US" dirty="0" smtClean="0"/>
              <a:t>正解文のキーワードと一致する割合</a:t>
            </a:r>
            <a:endParaRPr lang="en-US" altLang="ja-JP" dirty="0"/>
          </a:p>
          <a:p>
            <a:pPr lvl="1"/>
            <a:r>
              <a:rPr lang="ja-JP" altLang="en-US" dirty="0" smtClean="0"/>
              <a:t>再現率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正解文のキーワードのうち</a:t>
            </a:r>
            <a:r>
              <a:rPr lang="en-US" altLang="ja-JP" dirty="0" smtClean="0"/>
              <a:t>, </a:t>
            </a:r>
            <a:r>
              <a:rPr lang="ja-JP" altLang="en-US" dirty="0" smtClean="0"/>
              <a:t>説明文のキーワードと一致する割合</a:t>
            </a:r>
            <a:endParaRPr lang="en-US" altLang="ja-JP" dirty="0" smtClean="0"/>
          </a:p>
          <a:p>
            <a:r>
              <a:rPr lang="ja-JP" altLang="en-US" dirty="0" smtClean="0"/>
              <a:t>推測可能な</a:t>
            </a:r>
            <a:r>
              <a:rPr lang="ja-JP" altLang="en-US" dirty="0"/>
              <a:t>場合</a:t>
            </a:r>
            <a:r>
              <a:rPr lang="ja-JP" altLang="en-US" dirty="0" smtClean="0"/>
              <a:t>も</a:t>
            </a:r>
            <a:r>
              <a:rPr lang="ja-JP" altLang="en-US" dirty="0"/>
              <a:t>考慮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194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en-US" altLang="ja-JP" dirty="0"/>
              <a:t>2: </a:t>
            </a:r>
            <a:r>
              <a:rPr lang="ja-JP" altLang="en-US" dirty="0"/>
              <a:t>結果</a:t>
            </a:r>
            <a:r>
              <a:rPr lang="en-US" altLang="ja-JP" dirty="0"/>
              <a:t>(</a:t>
            </a:r>
            <a:r>
              <a:rPr lang="ja-JP" altLang="en-US" dirty="0"/>
              <a:t>正確さ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174924"/>
              </p:ext>
            </p:extLst>
          </p:nvPr>
        </p:nvGraphicFramePr>
        <p:xfrm>
          <a:off x="180613" y="2066414"/>
          <a:ext cx="8784000" cy="33324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052000"/>
                <a:gridCol w="2052000"/>
                <a:gridCol w="900000"/>
                <a:gridCol w="1188000"/>
                <a:gridCol w="1296000"/>
                <a:gridCol w="1296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対象ディレクトリ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被験者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使用ツール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適合率 </a:t>
                      </a:r>
                      <a:r>
                        <a:rPr kumimoji="1" lang="en-US" altLang="ja-JP" dirty="0" smtClean="0"/>
                        <a:t>(%)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再現率 </a:t>
                      </a:r>
                      <a:r>
                        <a:rPr kumimoji="1" lang="en-US" altLang="ja-JP" dirty="0" smtClean="0"/>
                        <a:t>(%)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rowSpan="4"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/>
                        <a:t>ant/types/optional/</a:t>
                      </a:r>
                    </a:p>
                    <a:p>
                      <a:pPr algn="l"/>
                      <a:r>
                        <a:rPr kumimoji="1" lang="en-US" altLang="ja-JP" dirty="0" smtClean="0"/>
                        <a:t>image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ant/types/optional/</a:t>
                      </a:r>
                    </a:p>
                    <a:p>
                      <a:r>
                        <a:rPr kumimoji="1" lang="en-US" altLang="ja-JP" dirty="0" smtClean="0"/>
                        <a:t>image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Gemini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22.2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28.6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Gemini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提案ツール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41.7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提案ツール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42.9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ant/</a:t>
                      </a:r>
                      <a:r>
                        <a:rPr kumimoji="1" lang="en-US" altLang="ja-JP" dirty="0" err="1" smtClean="0"/>
                        <a:t>taskdefs</a:t>
                      </a:r>
                      <a:r>
                        <a:rPr kumimoji="1" lang="en-US" altLang="ja-JP" dirty="0" smtClean="0"/>
                        <a:t>/</a:t>
                      </a:r>
                    </a:p>
                    <a:p>
                      <a:r>
                        <a:rPr kumimoji="1" lang="en-US" altLang="ja-JP" dirty="0" smtClean="0"/>
                        <a:t>optional/</a:t>
                      </a:r>
                      <a:r>
                        <a:rPr kumimoji="1" lang="en-US" altLang="ja-JP" dirty="0" err="1" smtClean="0"/>
                        <a:t>clearcase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ant/</a:t>
                      </a:r>
                      <a:r>
                        <a:rPr kumimoji="1" lang="en-US" altLang="ja-JP" dirty="0" err="1" smtClean="0"/>
                        <a:t>taskdefs</a:t>
                      </a:r>
                      <a:r>
                        <a:rPr kumimoji="1" lang="en-US" altLang="ja-JP" dirty="0" smtClean="0"/>
                        <a:t>/</a:t>
                      </a:r>
                    </a:p>
                    <a:p>
                      <a:r>
                        <a:rPr kumimoji="1" lang="en-US" altLang="ja-JP" dirty="0" smtClean="0"/>
                        <a:t>optional/</a:t>
                      </a:r>
                      <a:r>
                        <a:rPr kumimoji="1" lang="en-US" altLang="ja-JP" dirty="0" err="1" smtClean="0"/>
                        <a:t>clearcase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提案ツール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提案ツール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Gemini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Gemini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53.3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18.0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6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</a:t>
            </a:r>
            <a:r>
              <a:rPr lang="en-US" altLang="ja-JP" dirty="0" smtClean="0"/>
              <a:t>2: </a:t>
            </a:r>
            <a:r>
              <a:rPr lang="ja-JP" altLang="en-US" dirty="0" smtClean="0"/>
              <a:t>結果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時間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平均的には</a:t>
            </a:r>
            <a:r>
              <a:rPr kumimoji="1" lang="en-US" altLang="ja-JP" dirty="0" smtClean="0"/>
              <a:t>, Gemini </a:t>
            </a:r>
            <a:r>
              <a:rPr kumimoji="1" lang="ja-JP" altLang="en-US" dirty="0" smtClean="0"/>
              <a:t>の方が良かった</a:t>
            </a:r>
            <a:endParaRPr kumimoji="1" lang="en-US" altLang="ja-JP" dirty="0" smtClean="0"/>
          </a:p>
          <a:p>
            <a:r>
              <a:rPr lang="ja-JP" altLang="en-US" dirty="0" smtClean="0"/>
              <a:t>時間切れの場合が多いため</a:t>
            </a:r>
            <a:r>
              <a:rPr lang="en-US" altLang="ja-JP" dirty="0" smtClean="0"/>
              <a:t>, </a:t>
            </a:r>
            <a:r>
              <a:rPr lang="ja-JP" altLang="en-US" dirty="0" smtClean="0"/>
              <a:t>正確な判断は難しい</a:t>
            </a:r>
            <a:endParaRPr lang="en-US" altLang="ja-JP" dirty="0" smtClean="0"/>
          </a:p>
          <a:p>
            <a:pPr lvl="1"/>
            <a:r>
              <a:rPr lang="ja-JP" altLang="en-US" dirty="0"/>
              <a:t>実験</a:t>
            </a:r>
            <a:r>
              <a:rPr kumimoji="1" lang="ja-JP" altLang="en-US" dirty="0" smtClean="0"/>
              <a:t>時間を増やすか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無制限にすべき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021541"/>
              </p:ext>
            </p:extLst>
          </p:nvPr>
        </p:nvGraphicFramePr>
        <p:xfrm>
          <a:off x="761638" y="3104640"/>
          <a:ext cx="7632000" cy="329184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052000"/>
                <a:gridCol w="2052000"/>
                <a:gridCol w="900000"/>
                <a:gridCol w="1224000"/>
                <a:gridCol w="1404000"/>
              </a:tblGrid>
              <a:tr h="324000">
                <a:tc gridSpan="2"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対象ディレクトリ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被験者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使用ツール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時間 </a:t>
                      </a:r>
                      <a:r>
                        <a:rPr kumimoji="1" lang="en-US" altLang="ja-JP" sz="1800" dirty="0" smtClean="0"/>
                        <a:t>(</a:t>
                      </a:r>
                      <a:r>
                        <a:rPr kumimoji="1" lang="ja-JP" altLang="en-US" sz="1800" dirty="0" smtClean="0"/>
                        <a:t>分</a:t>
                      </a:r>
                      <a:r>
                        <a:rPr kumimoji="1" lang="en-US" altLang="ja-JP" sz="1800" dirty="0" smtClean="0"/>
                        <a:t>:</a:t>
                      </a:r>
                      <a:r>
                        <a:rPr kumimoji="1" lang="ja-JP" altLang="en-US" sz="1800" dirty="0" smtClean="0"/>
                        <a:t>秒</a:t>
                      </a:r>
                      <a:r>
                        <a:rPr kumimoji="1" lang="en-US" altLang="ja-JP" sz="1800" dirty="0" smtClean="0"/>
                        <a:t>)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rowSpan="4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/>
                        <a:t>ant/types/optional/</a:t>
                      </a:r>
                    </a:p>
                    <a:p>
                      <a:pPr algn="l"/>
                      <a:r>
                        <a:rPr kumimoji="1" lang="en-US" altLang="ja-JP" sz="1800" dirty="0" smtClean="0"/>
                        <a:t>image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ant/types/optional/</a:t>
                      </a:r>
                    </a:p>
                    <a:p>
                      <a:r>
                        <a:rPr kumimoji="1" lang="en-US" altLang="ja-JP" sz="1800" dirty="0" smtClean="0"/>
                        <a:t>image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Gemini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14:25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Gemini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30:00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提案ツール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28:18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提案ツール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30:00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rowSpan="4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ant/</a:t>
                      </a:r>
                      <a:r>
                        <a:rPr kumimoji="1" lang="en-US" altLang="ja-JP" sz="1800" dirty="0" err="1" smtClean="0"/>
                        <a:t>taskdefs</a:t>
                      </a:r>
                      <a:r>
                        <a:rPr kumimoji="1" lang="en-US" altLang="ja-JP" sz="1800" dirty="0" smtClean="0"/>
                        <a:t>/</a:t>
                      </a:r>
                    </a:p>
                    <a:p>
                      <a:r>
                        <a:rPr kumimoji="1" lang="en-US" altLang="ja-JP" sz="1800" dirty="0" smtClean="0"/>
                        <a:t>optional/</a:t>
                      </a:r>
                      <a:r>
                        <a:rPr kumimoji="1" lang="en-US" altLang="ja-JP" sz="1800" dirty="0" err="1" smtClean="0"/>
                        <a:t>clearcase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ant/</a:t>
                      </a:r>
                      <a:r>
                        <a:rPr kumimoji="1" lang="en-US" altLang="ja-JP" sz="1800" dirty="0" err="1" smtClean="0"/>
                        <a:t>taskdefs</a:t>
                      </a:r>
                      <a:r>
                        <a:rPr kumimoji="1" lang="en-US" altLang="ja-JP" sz="1800" dirty="0" smtClean="0"/>
                        <a:t>/</a:t>
                      </a:r>
                    </a:p>
                    <a:p>
                      <a:r>
                        <a:rPr kumimoji="1" lang="en-US" altLang="ja-JP" sz="1800" dirty="0" smtClean="0"/>
                        <a:t>optional/</a:t>
                      </a:r>
                      <a:r>
                        <a:rPr kumimoji="1" lang="en-US" altLang="ja-JP" sz="1800" dirty="0" err="1" smtClean="0"/>
                        <a:t>clearcase</a:t>
                      </a:r>
                      <a:endParaRPr kumimoji="1" lang="ja-JP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A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提案ツール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19:35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B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提案ツール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30:00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Gemini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30:00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Gemini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19:39</a:t>
                      </a: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7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r>
              <a:rPr lang="en-US" altLang="ja-JP" dirty="0"/>
              <a:t>2: </a:t>
            </a:r>
            <a:r>
              <a:rPr lang="ja-JP" altLang="en-US" dirty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ツールごとの平均では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適合率・再現率ともに提案ツールの方が少し高かった</a:t>
            </a:r>
            <a:endParaRPr kumimoji="1" lang="en-US" altLang="ja-JP" dirty="0" smtClean="0"/>
          </a:p>
          <a:p>
            <a:r>
              <a:rPr lang="ja-JP" altLang="en-US" dirty="0"/>
              <a:t>全体的</a:t>
            </a:r>
            <a:r>
              <a:rPr lang="ja-JP" altLang="en-US" dirty="0" smtClean="0"/>
              <a:t>に</a:t>
            </a:r>
            <a:r>
              <a:rPr lang="ja-JP" altLang="en-US" dirty="0"/>
              <a:t>数値</a:t>
            </a:r>
            <a:r>
              <a:rPr lang="ja-JP" altLang="en-US" dirty="0" smtClean="0"/>
              <a:t>が低い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正解文と被験者の説明文の詳細の程度が異なるため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43695"/>
              </p:ext>
            </p:extLst>
          </p:nvPr>
        </p:nvGraphicFramePr>
        <p:xfrm>
          <a:off x="1752238" y="4116070"/>
          <a:ext cx="5616000" cy="198120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764000"/>
                <a:gridCol w="1944000"/>
                <a:gridCol w="190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適合率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平均 </a:t>
                      </a:r>
                      <a:r>
                        <a:rPr kumimoji="1" lang="en-US" altLang="ja-JP" sz="2800" dirty="0" smtClean="0"/>
                        <a:t>(%)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再現率</a:t>
                      </a:r>
                      <a:endParaRPr kumimoji="1" lang="en-US" altLang="ja-JP" sz="2800" dirty="0" smtClean="0"/>
                    </a:p>
                    <a:p>
                      <a:r>
                        <a:rPr kumimoji="1" lang="ja-JP" altLang="en-US" sz="2800" dirty="0" smtClean="0"/>
                        <a:t>平均 </a:t>
                      </a:r>
                      <a:r>
                        <a:rPr kumimoji="1" lang="en-US" altLang="ja-JP" sz="2800" dirty="0" smtClean="0"/>
                        <a:t>(%)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Gemini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43.9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28.9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提案ツール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46.1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 smtClean="0"/>
                        <a:t>31.3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5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クローン散布</a:t>
            </a:r>
            <a:r>
              <a:rPr lang="ja-JP" altLang="en-US" dirty="0"/>
              <a:t>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9" y="1268413"/>
            <a:ext cx="4074112" cy="5040312"/>
          </a:xfrm>
        </p:spPr>
        <p:txBody>
          <a:bodyPr/>
          <a:lstStyle/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388" y="6516714"/>
            <a:ext cx="8785225" cy="256283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[1] </a:t>
            </a:r>
            <a:r>
              <a:rPr lang="ja-JP" altLang="en-US" sz="1200" dirty="0" smtClean="0"/>
              <a:t>植田ら</a:t>
            </a:r>
            <a:r>
              <a:rPr lang="en-US" altLang="ja-JP" sz="1200" dirty="0" smtClean="0"/>
              <a:t>. </a:t>
            </a:r>
            <a:r>
              <a:rPr lang="ja-JP" altLang="en-US" sz="1200" dirty="0"/>
              <a:t>開発保守支援を目指したコードクローン</a:t>
            </a:r>
            <a:r>
              <a:rPr lang="ja-JP" altLang="en-US" sz="1200" dirty="0" smtClean="0"/>
              <a:t>分析環境</a:t>
            </a:r>
            <a:r>
              <a:rPr lang="en-US" altLang="ja-JP" sz="1200" dirty="0"/>
              <a:t>. </a:t>
            </a:r>
            <a:r>
              <a:rPr lang="ja-JP" altLang="en-US" sz="1200" dirty="0"/>
              <a:t>電子情報通信学会</a:t>
            </a:r>
            <a:r>
              <a:rPr lang="ja-JP" altLang="en-US" sz="1200" dirty="0" smtClean="0"/>
              <a:t>論文誌</a:t>
            </a:r>
            <a:r>
              <a:rPr lang="en-US" altLang="ja-JP" sz="1200" dirty="0" smtClean="0"/>
              <a:t>, </a:t>
            </a:r>
            <a:r>
              <a:rPr lang="en-US" altLang="ja-JP" sz="1200" dirty="0"/>
              <a:t>2003.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64492" y="5795670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Gemini</a:t>
            </a:r>
            <a:r>
              <a:rPr kumimoji="1" lang="en-US" altLang="ja-JP" baseline="30000" dirty="0" smtClean="0"/>
              <a:t>[1] </a:t>
            </a:r>
            <a:r>
              <a:rPr kumimoji="1" lang="ja-JP" altLang="en-US" dirty="0" smtClean="0"/>
              <a:t>における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クローン散布図の例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9" y="1288746"/>
            <a:ext cx="5114177" cy="5145489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 bwMode="auto">
          <a:xfrm>
            <a:off x="5988974" y="4690337"/>
            <a:ext cx="2025473" cy="937254"/>
          </a:xfrm>
          <a:prstGeom prst="wedgeRectCallout">
            <a:avLst>
              <a:gd name="adj1" fmla="val -75649"/>
              <a:gd name="adj2" fmla="val 1139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>
                <a:latin typeface="Times New Roman" pitchFamily="18" charset="0"/>
                <a:ea typeface="ＭＳ Ｐゴシック" pitchFamily="50" charset="-128"/>
              </a:rPr>
              <a:t>クローン</a:t>
            </a:r>
            <a:r>
              <a:rPr kumimoji="0" lang="ja-JP" altLang="en-US" sz="2800" dirty="0" smtClean="0">
                <a:latin typeface="Times New Roman" pitchFamily="18" charset="0"/>
                <a:ea typeface="ＭＳ Ｐゴシック" pitchFamily="50" charset="-128"/>
              </a:rPr>
              <a:t>を</a:t>
            </a:r>
            <a:endParaRPr kumimoji="0" lang="en-US" altLang="ja-JP" sz="2800" dirty="0" smtClean="0"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 smtClean="0">
                <a:latin typeface="Times New Roman" pitchFamily="18" charset="0"/>
                <a:ea typeface="ＭＳ Ｐゴシック" pitchFamily="50" charset="-128"/>
              </a:rPr>
              <a:t>黒点で表示</a:t>
            </a:r>
            <a:endParaRPr kumimoji="0" lang="ja-JP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四角形吹き出し 7"/>
          <p:cNvSpPr/>
          <p:nvPr/>
        </p:nvSpPr>
        <p:spPr bwMode="auto">
          <a:xfrm>
            <a:off x="179388" y="1260646"/>
            <a:ext cx="3704123" cy="492849"/>
          </a:xfrm>
          <a:prstGeom prst="wedgeRectCallout">
            <a:avLst>
              <a:gd name="adj1" fmla="val -5296"/>
              <a:gd name="adj2" fmla="val 8754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クローンの分布を示す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78665" y="3162752"/>
            <a:ext cx="8122024" cy="1216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実際のコードを見るまで</a:t>
            </a: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,</a:t>
            </a:r>
            <a:r>
              <a:rPr kumimoji="0" lang="en-US" altLang="ja-JP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0" lang="ja-JP" alt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ク</a:t>
            </a:r>
            <a:r>
              <a:rPr kumimoji="0" lang="ja-JP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ローンとなっている</a:t>
            </a: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処理の内容は把握できない</a:t>
            </a:r>
          </a:p>
        </p:txBody>
      </p:sp>
    </p:spTree>
    <p:extLst>
      <p:ext uri="{BB962C8B-B14F-4D97-AF65-F5344CB8AC3E}">
        <p14:creationId xmlns:p14="http://schemas.microsoft.com/office/powerpoint/2010/main" val="1302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</a:t>
            </a:r>
            <a:r>
              <a:rPr lang="ja-JP" altLang="en-US" dirty="0"/>
              <a:t>動機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クローン散布図は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識別子名の情報を提示しない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ソフトウェア開発者はプログラムを読む際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識別子名の意味からプログラム要素の役割を推測する</a:t>
            </a:r>
            <a:r>
              <a:rPr kumimoji="1" lang="en-US" altLang="ja-JP" baseline="30000" dirty="0" smtClean="0"/>
              <a:t>[2][3]</a:t>
            </a:r>
            <a:endParaRPr kumimoji="1" lang="ja-JP" altLang="en-US" baseline="30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388" y="5973566"/>
            <a:ext cx="8785225" cy="677470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[2] von </a:t>
            </a:r>
            <a:r>
              <a:rPr lang="en-US" altLang="ja-JP" sz="1200" dirty="0" err="1" smtClean="0"/>
              <a:t>Mayrhauser</a:t>
            </a:r>
            <a:r>
              <a:rPr lang="en-US" altLang="ja-JP" sz="1200" dirty="0" smtClean="0"/>
              <a:t>, et al., Identification of Dynamic Comprehension Processes During Large Scale Maintenance, IEEE Trans. </a:t>
            </a:r>
            <a:r>
              <a:rPr lang="en-US" altLang="ja-JP" sz="1200" dirty="0" err="1" smtClean="0"/>
              <a:t>Softw</a:t>
            </a:r>
            <a:r>
              <a:rPr lang="en-US" altLang="ja-JP" sz="1200" dirty="0" smtClean="0"/>
              <a:t>. Eng., 1996.</a:t>
            </a:r>
          </a:p>
          <a:p>
            <a:r>
              <a:rPr lang="en-US" altLang="ja-JP" sz="1200" dirty="0" smtClean="0"/>
              <a:t>[3] Pennington, N., Empirical studies of programmers: 2nd workshop, </a:t>
            </a:r>
            <a:r>
              <a:rPr lang="en-US" altLang="ja-JP" sz="1200" dirty="0" err="1" smtClean="0"/>
              <a:t>Ablex</a:t>
            </a:r>
            <a:r>
              <a:rPr lang="en-US" altLang="ja-JP" sz="1200" dirty="0" smtClean="0"/>
              <a:t> Publishing Corp., 1987.</a:t>
            </a:r>
          </a:p>
          <a:p>
            <a:endParaRPr kumimoji="1" lang="ja-JP" altLang="en-US" sz="1200" dirty="0"/>
          </a:p>
        </p:txBody>
      </p:sp>
      <p:sp>
        <p:nvSpPr>
          <p:cNvPr id="5" name="正方形/長方形 4"/>
          <p:cNvSpPr/>
          <p:nvPr/>
        </p:nvSpPr>
        <p:spPr bwMode="auto">
          <a:xfrm>
            <a:off x="1099996" y="4058295"/>
            <a:ext cx="6944008" cy="1399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72000" rIns="9144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識別子名は</a:t>
            </a:r>
            <a:r>
              <a:rPr kumimoji="0" lang="en-US" altLang="ja-JP" sz="3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0" lang="ja-JP" altLang="en-US" sz="3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コードクローンを</a:t>
            </a:r>
            <a:endParaRPr kumimoji="0" lang="en-US" altLang="ja-JP" sz="3200" dirty="0" smtClean="0">
              <a:solidFill>
                <a:schemeClr val="tx1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理解するために必要であ</a:t>
            </a:r>
            <a:r>
              <a:rPr kumimoji="0" lang="ja-JP" altLang="en-US" sz="3200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る</a:t>
            </a:r>
            <a:endParaRPr kumimoji="0" lang="en-US" altLang="ja-JP" sz="3200" dirty="0" smtClean="0">
              <a:solidFill>
                <a:schemeClr val="tx1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0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研究</a:t>
            </a:r>
            <a:r>
              <a:rPr lang="ja-JP" altLang="en-US" dirty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ディレクトリに含まれるコードクローンの処理内容に対する直観的な理解を支援</a:t>
            </a:r>
            <a:endParaRPr lang="en-US" altLang="ja-JP" dirty="0" smtClean="0"/>
          </a:p>
          <a:p>
            <a:r>
              <a:rPr lang="ja-JP" altLang="en-US" dirty="0" smtClean="0"/>
              <a:t>提案手法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ソースコード中に出現する識別子名を抽出し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タグクラウドとして可視化する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ディレクトリ</a:t>
            </a:r>
            <a:r>
              <a:rPr lang="ja-JP" altLang="en-US" dirty="0"/>
              <a:t>単位</a:t>
            </a:r>
            <a:r>
              <a:rPr lang="ja-JP" altLang="en-US" dirty="0" smtClean="0"/>
              <a:t>で</a:t>
            </a:r>
            <a:r>
              <a:rPr lang="ja-JP" altLang="en-US" dirty="0"/>
              <a:t>タグクラウド</a:t>
            </a:r>
            <a:r>
              <a:rPr lang="ja-JP" altLang="en-US" dirty="0" smtClean="0"/>
              <a:t>を</a:t>
            </a:r>
            <a:r>
              <a:rPr lang="ja-JP" altLang="en-US" dirty="0"/>
              <a:t>生成</a:t>
            </a:r>
            <a:r>
              <a:rPr lang="ja-JP" altLang="en-US" dirty="0" smtClean="0"/>
              <a:t>する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07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タグクラウド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文書中のキーワードに関する可視化手法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小さな領域に多くのキーワードを表示できる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重要なキーワードが直観的に理解できる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4" y="3189394"/>
            <a:ext cx="5199541" cy="32894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51977" y="5586034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自然文のタグクラウドの例</a:t>
            </a:r>
            <a:endParaRPr lang="en-US" altLang="ja-JP" sz="20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98157" y="5983297"/>
            <a:ext cx="285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タグクラウド生成</a:t>
            </a:r>
            <a:r>
              <a:rPr lang="en-US" altLang="ja-JP" sz="1400" dirty="0" smtClean="0"/>
              <a:t>Web</a:t>
            </a:r>
            <a:r>
              <a:rPr lang="ja-JP" altLang="en-US" sz="1400" dirty="0" smtClean="0"/>
              <a:t>サービス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Wordle</a:t>
            </a:r>
          </a:p>
          <a:p>
            <a:r>
              <a:rPr lang="en-US" altLang="ja-JP" sz="1400" dirty="0" smtClean="0"/>
              <a:t>(</a:t>
            </a:r>
            <a:r>
              <a:rPr lang="en-US" altLang="ja-JP" sz="1400" dirty="0" smtClean="0">
                <a:hlinkClick r:id="rId4"/>
              </a:rPr>
              <a:t>http://www.wordle.net/</a:t>
            </a:r>
            <a:r>
              <a:rPr lang="en-US" altLang="ja-JP" sz="1400" dirty="0" smtClean="0"/>
              <a:t>) </a:t>
            </a:r>
            <a:r>
              <a:rPr lang="ja-JP" altLang="en-US" sz="1400" dirty="0" smtClean="0"/>
              <a:t>を利用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703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可視化手順</a:t>
            </a:r>
            <a:endParaRPr kumimoji="1" lang="ja-JP" altLang="en-US" dirty="0"/>
          </a:p>
        </p:txBody>
      </p:sp>
      <p:sp>
        <p:nvSpPr>
          <p:cNvPr id="4" name="メモ 3"/>
          <p:cNvSpPr/>
          <p:nvPr/>
        </p:nvSpPr>
        <p:spPr bwMode="auto">
          <a:xfrm>
            <a:off x="1285313" y="1581447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メモ 4"/>
          <p:cNvSpPr/>
          <p:nvPr/>
        </p:nvSpPr>
        <p:spPr bwMode="auto">
          <a:xfrm>
            <a:off x="1180538" y="1705272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メモ 5"/>
          <p:cNvSpPr/>
          <p:nvPr/>
        </p:nvSpPr>
        <p:spPr bwMode="auto">
          <a:xfrm>
            <a:off x="1066238" y="1817191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768" y="2961274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ソースコード</a:t>
            </a:r>
            <a:r>
              <a:rPr lang="ja-JP" altLang="en-US" sz="2400" dirty="0"/>
              <a:t>集合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27094" y="3020729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コードクローンの情報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62088" y="5918057"/>
            <a:ext cx="22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識別子名の</a:t>
            </a:r>
            <a:r>
              <a:rPr lang="ja-JP" altLang="en-US" sz="2400" dirty="0"/>
              <a:t>情報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 bwMode="auto">
          <a:xfrm>
            <a:off x="2441943" y="4512558"/>
            <a:ext cx="1506737" cy="12993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JarFile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 err="1" smtClean="0">
                <a:solidFill>
                  <a:schemeClr val="tx1"/>
                </a:solidFill>
                <a:ea typeface="ＭＳ Ｐゴシック" pitchFamily="50" charset="-128"/>
              </a:rPr>
              <a:t>getResource</a:t>
            </a:r>
            <a:endParaRPr kumimoji="0" lang="en-US" altLang="ja-JP" sz="1600" dirty="0" smtClean="0">
              <a:solidFill>
                <a:schemeClr val="tx1"/>
              </a:solidFill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InputStream</a:t>
            </a:r>
            <a:endParaRPr kumimoji="0" lang="en-US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...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34" name="右矢印 33"/>
          <p:cNvSpPr/>
          <p:nvPr/>
        </p:nvSpPr>
        <p:spPr bwMode="auto">
          <a:xfrm>
            <a:off x="2663792" y="2133833"/>
            <a:ext cx="2382923" cy="375540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44119" y="1438794"/>
            <a:ext cx="20393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Step1.</a:t>
            </a:r>
          </a:p>
          <a:p>
            <a:r>
              <a:rPr lang="ja-JP" altLang="en-US" dirty="0" smtClean="0"/>
              <a:t>コード</a:t>
            </a:r>
            <a:r>
              <a:rPr lang="ja-JP" altLang="en-US" dirty="0"/>
              <a:t>クローン</a:t>
            </a:r>
            <a:r>
              <a:rPr lang="ja-JP" altLang="en-US" dirty="0" smtClean="0"/>
              <a:t>の</a:t>
            </a:r>
            <a:r>
              <a:rPr lang="ja-JP" altLang="en-US" dirty="0"/>
              <a:t>抽出</a:t>
            </a:r>
            <a:endParaRPr kumimoji="1" lang="ja-JP" altLang="en-US" dirty="0"/>
          </a:p>
        </p:txBody>
      </p:sp>
      <p:sp>
        <p:nvSpPr>
          <p:cNvPr id="37" name="曲折矢印 36"/>
          <p:cNvSpPr/>
          <p:nvPr/>
        </p:nvSpPr>
        <p:spPr bwMode="auto">
          <a:xfrm flipV="1">
            <a:off x="1523438" y="3492300"/>
            <a:ext cx="753037" cy="1751534"/>
          </a:xfrm>
          <a:prstGeom prst="ben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5987838" y="4512558"/>
            <a:ext cx="2552261" cy="14794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91760" y="490028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C00000"/>
                </a:solidFill>
              </a:rPr>
              <a:t>JarFile</a:t>
            </a:r>
            <a:endParaRPr kumimoji="1" lang="ja-JP" altLang="en-US" sz="3600" dirty="0">
              <a:solidFill>
                <a:srgbClr val="C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982264" y="469656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getResource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49253" y="5423502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/>
              <a:t>InputStream</a:t>
            </a:r>
            <a:endParaRPr kumimoji="1" lang="ja-JP" altLang="en-US" sz="1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65801" y="5991998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識別子名のタグクラウド</a:t>
            </a:r>
            <a:endParaRPr kumimoji="1" lang="ja-JP" altLang="en-US" sz="2400" dirty="0"/>
          </a:p>
        </p:txBody>
      </p:sp>
      <p:sp>
        <p:nvSpPr>
          <p:cNvPr id="43" name="右矢印 42"/>
          <p:cNvSpPr/>
          <p:nvPr/>
        </p:nvSpPr>
        <p:spPr bwMode="auto">
          <a:xfrm>
            <a:off x="4143375" y="4990029"/>
            <a:ext cx="1727368" cy="43347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6" name="下矢印 45"/>
          <p:cNvSpPr/>
          <p:nvPr/>
        </p:nvSpPr>
        <p:spPr bwMode="auto">
          <a:xfrm>
            <a:off x="5214229" y="3301255"/>
            <a:ext cx="318826" cy="2011939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533055" y="3783109"/>
            <a:ext cx="183255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Step3.</a:t>
            </a:r>
          </a:p>
          <a:p>
            <a:r>
              <a:rPr kumimoji="1" lang="ja-JP" altLang="en-US" dirty="0" smtClean="0"/>
              <a:t>タグクラウドの生成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70442" y="3778119"/>
            <a:ext cx="17588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Step2.</a:t>
            </a:r>
          </a:p>
          <a:p>
            <a:r>
              <a:rPr lang="ja-JP" altLang="en-US" dirty="0" smtClean="0"/>
              <a:t>識別子名の</a:t>
            </a:r>
            <a:r>
              <a:rPr lang="ja-JP" altLang="en-US" dirty="0"/>
              <a:t>抽出</a:t>
            </a:r>
            <a:endParaRPr kumimoji="1" lang="ja-JP" altLang="en-US" dirty="0"/>
          </a:p>
        </p:txBody>
      </p:sp>
      <p:sp>
        <p:nvSpPr>
          <p:cNvPr id="52" name="L 字 51"/>
          <p:cNvSpPr/>
          <p:nvPr/>
        </p:nvSpPr>
        <p:spPr bwMode="auto">
          <a:xfrm>
            <a:off x="6572801" y="1426254"/>
            <a:ext cx="1165666" cy="1566378"/>
          </a:xfrm>
          <a:prstGeom prst="corner">
            <a:avLst>
              <a:gd name="adj1" fmla="val 122928"/>
              <a:gd name="adj2" fmla="val 280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3" name="L 字 52"/>
          <p:cNvSpPr/>
          <p:nvPr/>
        </p:nvSpPr>
        <p:spPr bwMode="auto">
          <a:xfrm>
            <a:off x="5232830" y="1426253"/>
            <a:ext cx="1165666" cy="1566379"/>
          </a:xfrm>
          <a:prstGeom prst="corner">
            <a:avLst>
              <a:gd name="adj1" fmla="val 123745"/>
              <a:gd name="adj2" fmla="val 2803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4" name="メモ 53"/>
          <p:cNvSpPr/>
          <p:nvPr/>
        </p:nvSpPr>
        <p:spPr bwMode="auto">
          <a:xfrm>
            <a:off x="5364326" y="1638855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5" name="L 字 54"/>
          <p:cNvSpPr/>
          <p:nvPr/>
        </p:nvSpPr>
        <p:spPr bwMode="auto">
          <a:xfrm rot="10800000" flipH="1">
            <a:off x="5504894" y="1782695"/>
            <a:ext cx="637651" cy="194864"/>
          </a:xfrm>
          <a:prstGeom prst="corner">
            <a:avLst>
              <a:gd name="adj1" fmla="val 50000"/>
              <a:gd name="adj2" fmla="val 166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6" name="メモ 55"/>
          <p:cNvSpPr/>
          <p:nvPr/>
        </p:nvSpPr>
        <p:spPr bwMode="auto">
          <a:xfrm>
            <a:off x="6675160" y="1638855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7" name="L 字 56"/>
          <p:cNvSpPr/>
          <p:nvPr/>
        </p:nvSpPr>
        <p:spPr bwMode="auto">
          <a:xfrm rot="10800000" flipH="1">
            <a:off x="6815729" y="2010156"/>
            <a:ext cx="637651" cy="194864"/>
          </a:xfrm>
          <a:prstGeom prst="corner">
            <a:avLst>
              <a:gd name="adj1" fmla="val 50000"/>
              <a:gd name="adj2" fmla="val 16611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58" name="直線矢印コネクタ 57"/>
          <p:cNvCxnSpPr/>
          <p:nvPr/>
        </p:nvCxnSpPr>
        <p:spPr bwMode="auto">
          <a:xfrm flipH="1" flipV="1">
            <a:off x="6140351" y="1899069"/>
            <a:ext cx="675377" cy="18441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5214229" y="2722802"/>
            <a:ext cx="103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directory A</a:t>
            </a:r>
            <a:endParaRPr kumimoji="1" lang="ja-JP" altLang="en-US" sz="1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536335" y="2722802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directory B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564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Step1: </a:t>
            </a:r>
            <a:r>
              <a:rPr kumimoji="1" lang="ja-JP" altLang="en-US" dirty="0" smtClean="0"/>
              <a:t>コードクローンの抽出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分析するソースコードを含むソースコード集合から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コードクローンを抽出する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CCFinder</a:t>
            </a:r>
            <a:r>
              <a:rPr lang="en-US" altLang="ja-JP" baseline="30000" dirty="0" smtClean="0"/>
              <a:t>[</a:t>
            </a:r>
            <a:r>
              <a:rPr lang="en-US" altLang="ja-JP" baseline="30000" dirty="0"/>
              <a:t>4</a:t>
            </a:r>
            <a:r>
              <a:rPr lang="en-US" altLang="ja-JP" baseline="30000" dirty="0" smtClean="0"/>
              <a:t>]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を利用する</a:t>
            </a:r>
            <a:endParaRPr kumimoji="1" lang="en-US" altLang="ja-JP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249963" y="3193960"/>
            <a:ext cx="1566278" cy="1839390"/>
            <a:chOff x="1609163" y="3734097"/>
            <a:chExt cx="1133475" cy="1331119"/>
          </a:xfrm>
        </p:grpSpPr>
        <p:sp>
          <p:nvSpPr>
            <p:cNvPr id="5" name="メモ 4"/>
            <p:cNvSpPr/>
            <p:nvPr/>
          </p:nvSpPr>
          <p:spPr bwMode="auto">
            <a:xfrm>
              <a:off x="1828238" y="3734097"/>
              <a:ext cx="914400" cy="1095375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6" name="メモ 5"/>
            <p:cNvSpPr/>
            <p:nvPr/>
          </p:nvSpPr>
          <p:spPr bwMode="auto">
            <a:xfrm>
              <a:off x="1723463" y="3857922"/>
              <a:ext cx="914400" cy="1095375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7" name="メモ 6"/>
            <p:cNvSpPr/>
            <p:nvPr/>
          </p:nvSpPr>
          <p:spPr bwMode="auto">
            <a:xfrm>
              <a:off x="1609163" y="3969841"/>
              <a:ext cx="914400" cy="1095375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930326" y="5113924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ソースコード</a:t>
            </a:r>
            <a:r>
              <a:rPr lang="ja-JP" altLang="en-US" sz="2400" dirty="0"/>
              <a:t>集合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 bwMode="auto">
          <a:xfrm>
            <a:off x="3562350" y="4219575"/>
            <a:ext cx="1685925" cy="543222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70397" y="5208104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コードクローンの情報</a:t>
            </a:r>
            <a:endParaRPr kumimoji="1" lang="ja-JP" altLang="en-US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562792" y="3038772"/>
            <a:ext cx="3348031" cy="2127903"/>
            <a:chOff x="5616583" y="3562349"/>
            <a:chExt cx="2524238" cy="1604326"/>
          </a:xfrm>
        </p:grpSpPr>
        <p:sp>
          <p:nvSpPr>
            <p:cNvPr id="21" name="L 字 20"/>
            <p:cNvSpPr/>
            <p:nvPr/>
          </p:nvSpPr>
          <p:spPr bwMode="auto">
            <a:xfrm>
              <a:off x="6975155" y="3562350"/>
              <a:ext cx="1165666" cy="1566378"/>
            </a:xfrm>
            <a:prstGeom prst="corner">
              <a:avLst>
                <a:gd name="adj1" fmla="val 122928"/>
                <a:gd name="adj2" fmla="val 2803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L 字 18"/>
            <p:cNvSpPr/>
            <p:nvPr/>
          </p:nvSpPr>
          <p:spPr bwMode="auto">
            <a:xfrm>
              <a:off x="5635184" y="3562349"/>
              <a:ext cx="1165666" cy="1566379"/>
            </a:xfrm>
            <a:prstGeom prst="corner">
              <a:avLst>
                <a:gd name="adj1" fmla="val 123745"/>
                <a:gd name="adj2" fmla="val 2803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0" name="メモ 9"/>
            <p:cNvSpPr/>
            <p:nvPr/>
          </p:nvSpPr>
          <p:spPr bwMode="auto">
            <a:xfrm>
              <a:off x="5766680" y="3774951"/>
              <a:ext cx="914400" cy="1095375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1" name="L 字 10"/>
            <p:cNvSpPr/>
            <p:nvPr/>
          </p:nvSpPr>
          <p:spPr bwMode="auto">
            <a:xfrm rot="10800000" flipH="1">
              <a:off x="5907248" y="3918791"/>
              <a:ext cx="637651" cy="194864"/>
            </a:xfrm>
            <a:prstGeom prst="corner">
              <a:avLst>
                <a:gd name="adj1" fmla="val 50000"/>
                <a:gd name="adj2" fmla="val 16611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3" name="メモ 12"/>
            <p:cNvSpPr/>
            <p:nvPr/>
          </p:nvSpPr>
          <p:spPr bwMode="auto">
            <a:xfrm>
              <a:off x="7077514" y="3774951"/>
              <a:ext cx="914400" cy="1095375"/>
            </a:xfrm>
            <a:prstGeom prst="foldedCorne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" name="L 字 13"/>
            <p:cNvSpPr/>
            <p:nvPr/>
          </p:nvSpPr>
          <p:spPr bwMode="auto">
            <a:xfrm rot="10800000" flipH="1">
              <a:off x="7218083" y="4146252"/>
              <a:ext cx="637651" cy="194864"/>
            </a:xfrm>
            <a:prstGeom prst="corner">
              <a:avLst>
                <a:gd name="adj1" fmla="val 50000"/>
                <a:gd name="adj2" fmla="val 16611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 bwMode="auto">
            <a:xfrm flipH="1" flipV="1">
              <a:off x="6542705" y="4035165"/>
              <a:ext cx="675377" cy="184410"/>
            </a:xfrm>
            <a:prstGeom prst="straightConnector1">
              <a:avLst/>
            </a:prstGeom>
            <a:solidFill>
              <a:schemeClr val="accent2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0" name="テキスト ボックス 19"/>
            <p:cNvSpPr txBox="1"/>
            <p:nvPr/>
          </p:nvSpPr>
          <p:spPr>
            <a:xfrm>
              <a:off x="5616583" y="4858898"/>
              <a:ext cx="1030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directory A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38689" y="4858898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directory B</a:t>
              </a:r>
              <a:endParaRPr kumimoji="1" lang="ja-JP" altLang="en-US" sz="14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79388" y="6318029"/>
            <a:ext cx="8785225" cy="446591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altLang="ja-JP" sz="1200" dirty="0" smtClean="0"/>
              <a:t>[4] </a:t>
            </a:r>
            <a:r>
              <a:rPr lang="en-US" altLang="ja-JP" sz="1200" dirty="0"/>
              <a:t>T. </a:t>
            </a:r>
            <a:r>
              <a:rPr lang="en-US" altLang="ja-JP" sz="1200" dirty="0" err="1" smtClean="0"/>
              <a:t>Kamiya</a:t>
            </a:r>
            <a:r>
              <a:rPr lang="en-US" altLang="ja-JP" sz="1200" dirty="0" smtClean="0"/>
              <a:t>, et al.. </a:t>
            </a:r>
            <a:r>
              <a:rPr lang="en-US" altLang="ja-JP" sz="1200" dirty="0" err="1" smtClean="0"/>
              <a:t>CCFinder</a:t>
            </a:r>
            <a:r>
              <a:rPr lang="en-US" altLang="ja-JP" sz="1200" dirty="0"/>
              <a:t>: A </a:t>
            </a:r>
            <a:r>
              <a:rPr lang="en-US" altLang="ja-JP" sz="1200" dirty="0" err="1"/>
              <a:t>multilinguistic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token-based code </a:t>
            </a:r>
            <a:r>
              <a:rPr lang="en-US" altLang="ja-JP" sz="1200" dirty="0"/>
              <a:t>clone detection system for large scale source code. </a:t>
            </a:r>
            <a:r>
              <a:rPr lang="en-US" altLang="ja-JP" sz="1200" i="1" dirty="0"/>
              <a:t>IEEE Transaction </a:t>
            </a:r>
            <a:r>
              <a:rPr lang="en-US" altLang="ja-JP" sz="1200" i="1" dirty="0" smtClean="0"/>
              <a:t>Software </a:t>
            </a:r>
            <a:r>
              <a:rPr lang="nl-NL" altLang="ja-JP" sz="1200" i="1" dirty="0" smtClean="0"/>
              <a:t>Engineering</a:t>
            </a:r>
            <a:r>
              <a:rPr lang="nl-NL" altLang="ja-JP" sz="1200" dirty="0" smtClean="0"/>
              <a:t>, 2002.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78459" y="3797430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コードクローンの</a:t>
            </a:r>
            <a:r>
              <a:rPr lang="ja-JP" altLang="en-US" sz="2400" dirty="0"/>
              <a:t>抽出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00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Step2: </a:t>
            </a:r>
            <a:r>
              <a:rPr kumimoji="1" lang="ja-JP" altLang="en-US" dirty="0" smtClean="0"/>
              <a:t>識別子名の抽出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ソースコード集合中に出現する識別子名を抽出</a:t>
            </a:r>
            <a:endParaRPr lang="en-US" altLang="ja-JP" dirty="0"/>
          </a:p>
          <a:p>
            <a:r>
              <a:rPr lang="ja-JP" altLang="en-US" dirty="0" smtClean="0"/>
              <a:t>重要度の低い識別子名は除去する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長さが</a:t>
            </a:r>
            <a:r>
              <a:rPr lang="en-US" altLang="ja-JP" dirty="0" smtClean="0"/>
              <a:t>2</a:t>
            </a:r>
            <a:r>
              <a:rPr lang="ja-JP" altLang="en-US" dirty="0" smtClean="0"/>
              <a:t>文字以下の識別子名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多くのファイルに出現する識別子名</a:t>
            </a:r>
            <a:endParaRPr lang="en-US" altLang="ja-JP" dirty="0"/>
          </a:p>
        </p:txBody>
      </p:sp>
      <p:sp>
        <p:nvSpPr>
          <p:cNvPr id="5" name="メモ 4"/>
          <p:cNvSpPr/>
          <p:nvPr/>
        </p:nvSpPr>
        <p:spPr bwMode="auto">
          <a:xfrm>
            <a:off x="1485338" y="4524383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6" name="メモ 5"/>
          <p:cNvSpPr/>
          <p:nvPr/>
        </p:nvSpPr>
        <p:spPr bwMode="auto">
          <a:xfrm>
            <a:off x="1380563" y="4648208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7" name="メモ 6"/>
          <p:cNvSpPr/>
          <p:nvPr/>
        </p:nvSpPr>
        <p:spPr bwMode="auto">
          <a:xfrm>
            <a:off x="1266263" y="4760127"/>
            <a:ext cx="914400" cy="1095375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8793" y="5885160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ソースコード</a:t>
            </a:r>
            <a:r>
              <a:rPr lang="ja-JP" altLang="en-US" sz="2400" dirty="0"/>
              <a:t>集合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 bwMode="auto">
          <a:xfrm>
            <a:off x="2771775" y="5029200"/>
            <a:ext cx="933913" cy="46673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04393"/>
              </p:ext>
            </p:extLst>
          </p:nvPr>
        </p:nvGraphicFramePr>
        <p:xfrm>
          <a:off x="4105271" y="4105276"/>
          <a:ext cx="1188000" cy="21336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88000"/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識別子名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JarFile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E8E8E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a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getResource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InputStream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String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...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3581216" y="6230292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全識別子名リスト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 bwMode="auto">
          <a:xfrm>
            <a:off x="5676900" y="5029199"/>
            <a:ext cx="933913" cy="466733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07975"/>
              </p:ext>
            </p:extLst>
          </p:nvPr>
        </p:nvGraphicFramePr>
        <p:xfrm>
          <a:off x="6938641" y="4458642"/>
          <a:ext cx="1188000" cy="15240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188000"/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/>
                        <a:t>識別子名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JarFile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getResource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InputStream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...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6605086" y="6050258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識別子名リスト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00704" y="4216406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重要度の低い</a:t>
            </a:r>
            <a:endParaRPr lang="en-US" altLang="ja-JP" dirty="0"/>
          </a:p>
          <a:p>
            <a:r>
              <a:rPr kumimoji="1" lang="ja-JP" altLang="en-US" dirty="0" smtClean="0"/>
              <a:t>識別子名の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除去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0156" y="4466164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識別子名の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抽出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103363" y="4714940"/>
            <a:ext cx="1188000" cy="306000"/>
          </a:xfrm>
          <a:prstGeom prst="rect">
            <a:avLst/>
          </a:prstGeom>
          <a:solidFill>
            <a:srgbClr val="E8E8EF"/>
          </a:solidFill>
          <a:ln>
            <a:solidFill>
              <a:schemeClr val="bg1"/>
            </a:solidFill>
          </a:ln>
        </p:spPr>
        <p:txBody>
          <a:bodyPr wrap="square" rtlCol="0" anchor="t" anchorCtr="0">
            <a:noAutofit/>
          </a:bodyPr>
          <a:lstStyle/>
          <a:p>
            <a:r>
              <a:rPr kumimoji="1"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endParaRPr kumimoji="1" lang="ja-JP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3482940" y="4890498"/>
            <a:ext cx="140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099560" y="5628533"/>
            <a:ext cx="1188000" cy="306000"/>
          </a:xfrm>
          <a:prstGeom prst="rect">
            <a:avLst/>
          </a:prstGeom>
          <a:solidFill>
            <a:srgbClr val="E8E8EF"/>
          </a:solidFill>
          <a:ln>
            <a:solidFill>
              <a:schemeClr val="bg1"/>
            </a:solidFill>
          </a:ln>
        </p:spPr>
        <p:txBody>
          <a:bodyPr wrap="square" rtlCol="0" anchor="t" anchorCtr="0">
            <a:noAutofit/>
          </a:bodyPr>
          <a:lstStyle/>
          <a:p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String</a:t>
            </a:r>
            <a:endParaRPr kumimoji="1" lang="ja-JP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 bwMode="auto">
          <a:xfrm>
            <a:off x="3482940" y="5793240"/>
            <a:ext cx="1404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05694 -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05694 4.07407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sel2006-white">
  <a:themeElements>
    <a:clrScheme name="sel2002-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l2002-white">
      <a:majorFont>
        <a:latin typeface="Arial"/>
        <a:ea typeface="MS UI Gothic"/>
        <a:cs typeface=""/>
      </a:majorFont>
      <a:minorFont>
        <a:latin typeface="Arial"/>
        <a:ea typeface="MS UI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sel2002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2002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2002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sel2006-white</Template>
  <TotalTime>2513</TotalTime>
  <Words>1585</Words>
  <Application>Microsoft Office PowerPoint</Application>
  <PresentationFormat>画面に合わせる (4:3)</PresentationFormat>
  <Paragraphs>429</Paragraphs>
  <Slides>29</Slides>
  <Notes>29</Notes>
  <HiddenSlides>9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7" baseType="lpstr">
      <vt:lpstr>ＭＳ Ｐゴシック</vt:lpstr>
      <vt:lpstr>MS UI Gothic</vt:lpstr>
      <vt:lpstr>Arial</vt:lpstr>
      <vt:lpstr>Calibri</vt:lpstr>
      <vt:lpstr>Cambria Math</vt:lpstr>
      <vt:lpstr>Comic Sans MS</vt:lpstr>
      <vt:lpstr>Times New Roman</vt:lpstr>
      <vt:lpstr>sel2006-white</vt:lpstr>
      <vt:lpstr>識別子名のタグクラウドを用いた コードクローン理解支援手法</vt:lpstr>
      <vt:lpstr>コードクローン</vt:lpstr>
      <vt:lpstr>クローン散布図</vt:lpstr>
      <vt:lpstr>研究動機</vt:lpstr>
      <vt:lpstr>研究概要</vt:lpstr>
      <vt:lpstr>タグクラウド</vt:lpstr>
      <vt:lpstr>可視化手順</vt:lpstr>
      <vt:lpstr>Step1: コードクローンの抽出</vt:lpstr>
      <vt:lpstr>Step2: 識別子名の抽出</vt:lpstr>
      <vt:lpstr>Step3: タグクラウドの生成</vt:lpstr>
      <vt:lpstr>Step3-1: キーワードの表示サイズの決定</vt:lpstr>
      <vt:lpstr>Step3-2: キーワードの色の決定</vt:lpstr>
      <vt:lpstr>提案ツールの概要</vt:lpstr>
      <vt:lpstr>利用例: クローン分布の把握</vt:lpstr>
      <vt:lpstr>利用例: 識別子名の俯瞰</vt:lpstr>
      <vt:lpstr>利用例: 実際のコードの確認</vt:lpstr>
      <vt:lpstr>評価実験</vt:lpstr>
      <vt:lpstr>実験: 評価尺度</vt:lpstr>
      <vt:lpstr>実験: 結果</vt:lpstr>
      <vt:lpstr>まとめ</vt:lpstr>
      <vt:lpstr>PowerPoint プレゼンテーション</vt:lpstr>
      <vt:lpstr>実験1: 結果</vt:lpstr>
      <vt:lpstr>評価方法の例</vt:lpstr>
      <vt:lpstr>実験2: 方法</vt:lpstr>
      <vt:lpstr>実験2: 方法</vt:lpstr>
      <vt:lpstr>実験2: 正確さの評価</vt:lpstr>
      <vt:lpstr>実験2: 結果(正確さ)</vt:lpstr>
      <vt:lpstr>実験2: 結果(時間)</vt:lpstr>
      <vt:lpstr>実験2: 考察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823</cp:revision>
  <cp:lastPrinted>2014-02-18T07:00:21Z</cp:lastPrinted>
  <dcterms:created xsi:type="dcterms:W3CDTF">2014-02-11T05:43:11Z</dcterms:created>
  <dcterms:modified xsi:type="dcterms:W3CDTF">2014-02-28T07:01:50Z</dcterms:modified>
</cp:coreProperties>
</file>