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handoutMasterIdLst>
    <p:handoutMasterId r:id="rId24"/>
  </p:handoutMasterIdLst>
  <p:sldIdLst>
    <p:sldId id="293" r:id="rId2"/>
    <p:sldId id="314" r:id="rId3"/>
    <p:sldId id="329" r:id="rId4"/>
    <p:sldId id="342" r:id="rId5"/>
    <p:sldId id="356" r:id="rId6"/>
    <p:sldId id="364" r:id="rId7"/>
    <p:sldId id="365" r:id="rId8"/>
    <p:sldId id="360" r:id="rId9"/>
    <p:sldId id="344" r:id="rId10"/>
    <p:sldId id="345" r:id="rId11"/>
    <p:sldId id="324" r:id="rId12"/>
    <p:sldId id="350" r:id="rId13"/>
    <p:sldId id="363" r:id="rId14"/>
    <p:sldId id="361" r:id="rId15"/>
    <p:sldId id="351" r:id="rId16"/>
    <p:sldId id="366" r:id="rId17"/>
    <p:sldId id="369" r:id="rId18"/>
    <p:sldId id="362" r:id="rId19"/>
    <p:sldId id="368" r:id="rId20"/>
    <p:sldId id="348" r:id="rId21"/>
    <p:sldId id="349" r:id="rId2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195" autoAdjust="0"/>
    <p:restoredTop sz="70016" autoAdjust="0"/>
  </p:normalViewPr>
  <p:slideViewPr>
    <p:cSldViewPr snapToGrid="0">
      <p:cViewPr varScale="1">
        <p:scale>
          <a:sx n="111" d="100"/>
          <a:sy n="111" d="100"/>
        </p:scale>
        <p:origin x="108" y="35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notesViewPr>
    <p:cSldViewPr snapToGrid="0">
      <p:cViewPr>
        <p:scale>
          <a:sx n="60" d="100"/>
          <a:sy n="60" d="100"/>
        </p:scale>
        <p:origin x="2988" y="20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a:defRPr sz="1200"/>
            </a:lvl1pPr>
          </a:lstStyle>
          <a:p>
            <a:fld id="{2AD001A0-84A0-4BBB-947C-BA461191EDB8}" type="datetimeFigureOut">
              <a:rPr kumimoji="1" lang="ja-JP" altLang="en-US" smtClean="0"/>
              <a:t>2014/2/24</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450" y="9440863"/>
            <a:ext cx="2949575" cy="498475"/>
          </a:xfrm>
          <a:prstGeom prst="rect">
            <a:avLst/>
          </a:prstGeom>
        </p:spPr>
        <p:txBody>
          <a:bodyPr vert="horz" lIns="91440" tIns="45720" rIns="91440" bIns="45720" rtlCol="0" anchor="b"/>
          <a:lstStyle>
            <a:lvl1pPr algn="r">
              <a:defRPr sz="1200"/>
            </a:lvl1pPr>
          </a:lstStyle>
          <a:p>
            <a:fld id="{8B6787D1-790E-4ACE-829F-723771856346}" type="slidenum">
              <a:rPr kumimoji="1" lang="ja-JP" altLang="en-US" smtClean="0"/>
              <a:t>‹#›</a:t>
            </a:fld>
            <a:endParaRPr kumimoji="1" lang="ja-JP" altLang="en-US"/>
          </a:p>
        </p:txBody>
      </p:sp>
    </p:spTree>
    <p:extLst>
      <p:ext uri="{BB962C8B-B14F-4D97-AF65-F5344CB8AC3E}">
        <p14:creationId xmlns:p14="http://schemas.microsoft.com/office/powerpoint/2010/main" val="397511662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AF6FE187-F869-42F0-95D3-B36AE7F06729}" type="datetimeFigureOut">
              <a:rPr kumimoji="1" lang="ja-JP" altLang="en-US" smtClean="0"/>
              <a:t>2014/2/24</a:t>
            </a:fld>
            <a:endParaRPr kumimoji="1" lang="ja-JP" altLang="en-US"/>
          </a:p>
        </p:txBody>
      </p:sp>
      <p:sp>
        <p:nvSpPr>
          <p:cNvPr id="4" name="スライド イメージ プレースホルダー 3"/>
          <p:cNvSpPr>
            <a:spLocks noGrp="1" noRot="1" noChangeAspect="1"/>
          </p:cNvSpPr>
          <p:nvPr>
            <p:ph type="sldImg" idx="2"/>
          </p:nvPr>
        </p:nvSpPr>
        <p:spPr>
          <a:xfrm>
            <a:off x="680562" y="611871"/>
            <a:ext cx="5444490" cy="4083851"/>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DF697584-4F9B-4904-BD9F-29E33B2498A8}" type="slidenum">
              <a:rPr kumimoji="1" lang="ja-JP" altLang="en-US" smtClean="0"/>
              <a:t>‹#›</a:t>
            </a:fld>
            <a:endParaRPr kumimoji="1" lang="ja-JP" altLang="en-US"/>
          </a:p>
        </p:txBody>
      </p:sp>
    </p:spTree>
    <p:extLst>
      <p:ext uri="{BB962C8B-B14F-4D97-AF65-F5344CB8AC3E}">
        <p14:creationId xmlns:p14="http://schemas.microsoft.com/office/powerpoint/2010/main" val="297042679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a:t>
            </a:fld>
            <a:endParaRPr kumimoji="1" lang="ja-JP" altLang="en-US" dirty="0"/>
          </a:p>
        </p:txBody>
      </p:sp>
    </p:spTree>
    <p:extLst>
      <p:ext uri="{BB962C8B-B14F-4D97-AF65-F5344CB8AC3E}">
        <p14:creationId xmlns:p14="http://schemas.microsoft.com/office/powerpoint/2010/main" val="20219722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10</a:t>
            </a:fld>
            <a:endParaRPr kumimoji="1" lang="ja-JP" altLang="en-US"/>
          </a:p>
        </p:txBody>
      </p:sp>
    </p:spTree>
    <p:extLst>
      <p:ext uri="{BB962C8B-B14F-4D97-AF65-F5344CB8AC3E}">
        <p14:creationId xmlns:p14="http://schemas.microsoft.com/office/powerpoint/2010/main" val="1339134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11</a:t>
            </a:fld>
            <a:endParaRPr kumimoji="1" lang="ja-JP" altLang="en-US"/>
          </a:p>
        </p:txBody>
      </p:sp>
    </p:spTree>
    <p:extLst>
      <p:ext uri="{BB962C8B-B14F-4D97-AF65-F5344CB8AC3E}">
        <p14:creationId xmlns:p14="http://schemas.microsoft.com/office/powerpoint/2010/main" val="10628968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12</a:t>
            </a:fld>
            <a:endParaRPr kumimoji="1" lang="ja-JP" altLang="en-US"/>
          </a:p>
        </p:txBody>
      </p:sp>
    </p:spTree>
    <p:extLst>
      <p:ext uri="{BB962C8B-B14F-4D97-AF65-F5344CB8AC3E}">
        <p14:creationId xmlns:p14="http://schemas.microsoft.com/office/powerpoint/2010/main" val="2047069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en-US" altLang="ja-JP" sz="1600"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13</a:t>
            </a:fld>
            <a:endParaRPr kumimoji="1" lang="ja-JP" altLang="en-US"/>
          </a:p>
        </p:txBody>
      </p:sp>
    </p:spTree>
    <p:extLst>
      <p:ext uri="{BB962C8B-B14F-4D97-AF65-F5344CB8AC3E}">
        <p14:creationId xmlns:p14="http://schemas.microsoft.com/office/powerpoint/2010/main" val="19296808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611188"/>
            <a:ext cx="5443537" cy="4084637"/>
          </a:xfrm>
        </p:spPr>
      </p:sp>
      <p:sp>
        <p:nvSpPr>
          <p:cNvPr id="3" name="ノート プレースホルダー 2"/>
          <p:cNvSpPr>
            <a:spLocks noGrp="1"/>
          </p:cNvSpPr>
          <p:nvPr>
            <p:ph type="body" idx="1"/>
          </p:nvPr>
        </p:nvSpPr>
        <p:spPr/>
        <p:txBody>
          <a:bodyPr/>
          <a:lstStyle/>
          <a:p>
            <a:endParaRPr kumimoji="1" lang="ja-JP" altLang="en-US"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14</a:t>
            </a:fld>
            <a:endParaRPr kumimoji="1" lang="ja-JP" altLang="en-US"/>
          </a:p>
        </p:txBody>
      </p:sp>
    </p:spTree>
    <p:extLst>
      <p:ext uri="{BB962C8B-B14F-4D97-AF65-F5344CB8AC3E}">
        <p14:creationId xmlns:p14="http://schemas.microsoft.com/office/powerpoint/2010/main" val="2340126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15</a:t>
            </a:fld>
            <a:endParaRPr kumimoji="1" lang="ja-JP" altLang="en-US" dirty="0"/>
          </a:p>
        </p:txBody>
      </p:sp>
    </p:spTree>
    <p:extLst>
      <p:ext uri="{BB962C8B-B14F-4D97-AF65-F5344CB8AC3E}">
        <p14:creationId xmlns:p14="http://schemas.microsoft.com/office/powerpoint/2010/main" val="1557638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16</a:t>
            </a:fld>
            <a:endParaRPr kumimoji="1" lang="ja-JP" altLang="en-US"/>
          </a:p>
        </p:txBody>
      </p:sp>
    </p:spTree>
    <p:extLst>
      <p:ext uri="{BB962C8B-B14F-4D97-AF65-F5344CB8AC3E}">
        <p14:creationId xmlns:p14="http://schemas.microsoft.com/office/powerpoint/2010/main" val="3814354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17</a:t>
            </a:fld>
            <a:endParaRPr kumimoji="1" lang="ja-JP" altLang="en-US" dirty="0"/>
          </a:p>
        </p:txBody>
      </p:sp>
    </p:spTree>
    <p:extLst>
      <p:ext uri="{BB962C8B-B14F-4D97-AF65-F5344CB8AC3E}">
        <p14:creationId xmlns:p14="http://schemas.microsoft.com/office/powerpoint/2010/main" val="21228692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20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18</a:t>
            </a:fld>
            <a:endParaRPr kumimoji="1" lang="ja-JP" altLang="en-US"/>
          </a:p>
        </p:txBody>
      </p:sp>
    </p:spTree>
    <p:extLst>
      <p:ext uri="{BB962C8B-B14F-4D97-AF65-F5344CB8AC3E}">
        <p14:creationId xmlns:p14="http://schemas.microsoft.com/office/powerpoint/2010/main" val="122784561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20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19</a:t>
            </a:fld>
            <a:endParaRPr kumimoji="1" lang="ja-JP" altLang="en-US"/>
          </a:p>
        </p:txBody>
      </p:sp>
    </p:spTree>
    <p:extLst>
      <p:ext uri="{BB962C8B-B14F-4D97-AF65-F5344CB8AC3E}">
        <p14:creationId xmlns:p14="http://schemas.microsoft.com/office/powerpoint/2010/main" val="4165599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a:t>
            </a:fld>
            <a:endParaRPr kumimoji="1" lang="ja-JP" altLang="en-US"/>
          </a:p>
        </p:txBody>
      </p:sp>
    </p:spTree>
    <p:extLst>
      <p:ext uri="{BB962C8B-B14F-4D97-AF65-F5344CB8AC3E}">
        <p14:creationId xmlns:p14="http://schemas.microsoft.com/office/powerpoint/2010/main" val="7059692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a:xfrm>
            <a:off x="680562" y="4783307"/>
            <a:ext cx="5444490" cy="3913614"/>
          </a:xfrm>
        </p:spPr>
        <p:txBody>
          <a:bodyPr/>
          <a:lstStyle/>
          <a:p>
            <a:endParaRPr kumimoji="1" lang="ja-JP" altLang="en-US" sz="16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20</a:t>
            </a:fld>
            <a:endParaRPr kumimoji="1" lang="ja-JP" altLang="en-US" dirty="0"/>
          </a:p>
        </p:txBody>
      </p:sp>
    </p:spTree>
    <p:extLst>
      <p:ext uri="{BB962C8B-B14F-4D97-AF65-F5344CB8AC3E}">
        <p14:creationId xmlns:p14="http://schemas.microsoft.com/office/powerpoint/2010/main" val="358892901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21</a:t>
            </a:fld>
            <a:endParaRPr kumimoji="1" lang="ja-JP" altLang="en-US" dirty="0"/>
          </a:p>
        </p:txBody>
      </p:sp>
    </p:spTree>
    <p:extLst>
      <p:ext uri="{BB962C8B-B14F-4D97-AF65-F5344CB8AC3E}">
        <p14:creationId xmlns:p14="http://schemas.microsoft.com/office/powerpoint/2010/main" val="29850101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611188"/>
            <a:ext cx="5443537" cy="4084637"/>
          </a:xfrm>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3</a:t>
            </a:fld>
            <a:endParaRPr kumimoji="1" lang="ja-JP" altLang="en-US"/>
          </a:p>
        </p:txBody>
      </p:sp>
    </p:spTree>
    <p:extLst>
      <p:ext uri="{BB962C8B-B14F-4D97-AF65-F5344CB8AC3E}">
        <p14:creationId xmlns:p14="http://schemas.microsoft.com/office/powerpoint/2010/main" val="16902699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endParaRPr kumimoji="1"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4</a:t>
            </a:fld>
            <a:endParaRPr kumimoji="1" lang="ja-JP" altLang="en-US"/>
          </a:p>
        </p:txBody>
      </p:sp>
    </p:spTree>
    <p:extLst>
      <p:ext uri="{BB962C8B-B14F-4D97-AF65-F5344CB8AC3E}">
        <p14:creationId xmlns:p14="http://schemas.microsoft.com/office/powerpoint/2010/main" val="33258233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81038" y="611188"/>
            <a:ext cx="5443537" cy="4084637"/>
          </a:xfrm>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5</a:t>
            </a:fld>
            <a:endParaRPr kumimoji="1" lang="ja-JP" altLang="en-US"/>
          </a:p>
        </p:txBody>
      </p:sp>
    </p:spTree>
    <p:extLst>
      <p:ext uri="{BB962C8B-B14F-4D97-AF65-F5344CB8AC3E}">
        <p14:creationId xmlns:p14="http://schemas.microsoft.com/office/powerpoint/2010/main" val="3455008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sz="2000"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6</a:t>
            </a:fld>
            <a:endParaRPr kumimoji="1" lang="ja-JP" altLang="en-US"/>
          </a:p>
        </p:txBody>
      </p:sp>
    </p:spTree>
    <p:extLst>
      <p:ext uri="{BB962C8B-B14F-4D97-AF65-F5344CB8AC3E}">
        <p14:creationId xmlns:p14="http://schemas.microsoft.com/office/powerpoint/2010/main" val="30783470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7</a:t>
            </a:fld>
            <a:endParaRPr kumimoji="1" lang="ja-JP" altLang="en-US"/>
          </a:p>
        </p:txBody>
      </p:sp>
    </p:spTree>
    <p:extLst>
      <p:ext uri="{BB962C8B-B14F-4D97-AF65-F5344CB8AC3E}">
        <p14:creationId xmlns:p14="http://schemas.microsoft.com/office/powerpoint/2010/main" val="41782731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8</a:t>
            </a:fld>
            <a:endParaRPr kumimoji="1" lang="ja-JP" altLang="en-US"/>
          </a:p>
        </p:txBody>
      </p:sp>
    </p:spTree>
    <p:extLst>
      <p:ext uri="{BB962C8B-B14F-4D97-AF65-F5344CB8AC3E}">
        <p14:creationId xmlns:p14="http://schemas.microsoft.com/office/powerpoint/2010/main" val="134537681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DF697584-4F9B-4904-BD9F-29E33B2498A8}" type="slidenum">
              <a:rPr kumimoji="1" lang="ja-JP" altLang="en-US" smtClean="0"/>
              <a:t>9</a:t>
            </a:fld>
            <a:endParaRPr kumimoji="1" lang="ja-JP" altLang="en-US"/>
          </a:p>
        </p:txBody>
      </p:sp>
    </p:spTree>
    <p:extLst>
      <p:ext uri="{BB962C8B-B14F-4D97-AF65-F5344CB8AC3E}">
        <p14:creationId xmlns:p14="http://schemas.microsoft.com/office/powerpoint/2010/main" val="282399035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cstate="print"/>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2"/>
            <a:ext cx="9144000" cy="188913"/>
          </a:xfrm>
          <a:prstGeom prst="rect">
            <a:avLst/>
          </a:prstGeom>
          <a:blipFill dpi="0" rotWithShape="1">
            <a:blip r:embed="rId3"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3074" name="Rectangle 2"/>
          <p:cNvSpPr>
            <a:spLocks noGrp="1" noChangeArrowheads="1"/>
          </p:cNvSpPr>
          <p:nvPr>
            <p:ph type="ctrTitle"/>
          </p:nvPr>
        </p:nvSpPr>
        <p:spPr>
          <a:xfrm>
            <a:off x="685800" y="1484315"/>
            <a:ext cx="7772400" cy="1470025"/>
          </a:xfrm>
        </p:spPr>
        <p:txBody>
          <a:bodyPr/>
          <a:lstStyle>
            <a:lvl1pPr>
              <a:defRPr/>
            </a:lvl1pPr>
          </a:lstStyle>
          <a:p>
            <a:r>
              <a:rPr lang="ja-JP" altLang="en-US" smtClean="0"/>
              <a:t>マスタ タイトルの書式設定</a:t>
            </a:r>
            <a:endParaRPr lang="ja-JP" altLang="en-US"/>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2"/>
            <a:ext cx="2051050" cy="703263"/>
          </a:xfrm>
          <a:prstGeom prst="rect">
            <a:avLst/>
          </a:prstGeom>
          <a:noFill/>
        </p:spPr>
      </p:pic>
      <p:sp>
        <p:nvSpPr>
          <p:cNvPr id="3086" name="Line 14"/>
          <p:cNvSpPr>
            <a:spLocks noChangeShapeType="1"/>
          </p:cNvSpPr>
          <p:nvPr/>
        </p:nvSpPr>
        <p:spPr bwMode="auto">
          <a:xfrm>
            <a:off x="1331914" y="3213100"/>
            <a:ext cx="64801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sp>
        <p:nvSpPr>
          <p:cNvPr id="3093" name="Text Box 21"/>
          <p:cNvSpPr txBox="1">
            <a:spLocks noChangeArrowheads="1"/>
          </p:cNvSpPr>
          <p:nvPr userDrawn="1"/>
        </p:nvSpPr>
        <p:spPr bwMode="auto">
          <a:xfrm>
            <a:off x="452439" y="6640515"/>
            <a:ext cx="8318303"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endParaRPr lang="en-US" altLang="ja-JP">
              <a:solidFill>
                <a:srgbClr val="000000"/>
              </a:solidFill>
            </a:endParaRPr>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1D4BE88F-AC79-404B-A366-58BAA02F4B1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1337563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95FCEDA-DDFE-4B7C-AE5E-57A6BEDB3E1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008132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40"/>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6750888B-3E6B-4ACB-8BA9-DE98B16EC5A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59835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9F5033E9-932D-4E41-95C3-341F9A6DAE17}"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90508093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2"/>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endParaRPr lang="en-US" altLang="ja-JP">
              <a:solidFill>
                <a:srgbClr val="FFFFFF"/>
              </a:solidFill>
            </a:endParaRPr>
          </a:p>
        </p:txBody>
      </p:sp>
      <p:sp>
        <p:nvSpPr>
          <p:cNvPr id="5" name="フッター プレースホルダ 4"/>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6" name="スライド番号プレースホルダ 5"/>
          <p:cNvSpPr>
            <a:spLocks noGrp="1"/>
          </p:cNvSpPr>
          <p:nvPr>
            <p:ph type="sldNum" sz="quarter" idx="12"/>
          </p:nvPr>
        </p:nvSpPr>
        <p:spPr/>
        <p:txBody>
          <a:bodyPr/>
          <a:lstStyle>
            <a:lvl1pPr>
              <a:defRPr/>
            </a:lvl1pPr>
          </a:lstStyle>
          <a:p>
            <a:fld id="{F14C7DCA-020D-4247-A22F-0BC24CC97F9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146505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A08A75B4-47F8-43D9-9E5B-0E2C9B0AE409}"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249959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endParaRPr lang="en-US" altLang="ja-JP">
              <a:solidFill>
                <a:srgbClr val="FFFFFF"/>
              </a:solidFill>
            </a:endParaRPr>
          </a:p>
        </p:txBody>
      </p:sp>
      <p:sp>
        <p:nvSpPr>
          <p:cNvPr id="8" name="フッター プレースホルダ 7"/>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9" name="スライド番号プレースホルダ 8"/>
          <p:cNvSpPr>
            <a:spLocks noGrp="1"/>
          </p:cNvSpPr>
          <p:nvPr>
            <p:ph type="sldNum" sz="quarter" idx="12"/>
          </p:nvPr>
        </p:nvSpPr>
        <p:spPr/>
        <p:txBody>
          <a:bodyPr/>
          <a:lstStyle>
            <a:lvl1pPr>
              <a:defRPr/>
            </a:lvl1pPr>
          </a:lstStyle>
          <a:p>
            <a:fld id="{C8ECBEA5-8BEA-4480-82CA-444B6C1D4F6C}"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593273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endParaRPr lang="en-US" altLang="ja-JP">
              <a:solidFill>
                <a:srgbClr val="FFFFFF"/>
              </a:solidFill>
            </a:endParaRPr>
          </a:p>
        </p:txBody>
      </p:sp>
      <p:sp>
        <p:nvSpPr>
          <p:cNvPr id="4" name="フッター プレースホルダ 3"/>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5" name="スライド番号プレースホルダ 4"/>
          <p:cNvSpPr>
            <a:spLocks noGrp="1"/>
          </p:cNvSpPr>
          <p:nvPr>
            <p:ph type="sldNum" sz="quarter" idx="12"/>
          </p:nvPr>
        </p:nvSpPr>
        <p:spPr/>
        <p:txBody>
          <a:bodyPr/>
          <a:lstStyle>
            <a:lvl1pPr>
              <a:defRPr/>
            </a:lvl1pPr>
          </a:lstStyle>
          <a:p>
            <a:fld id="{F4FF597C-9423-4BA2-89DC-CB3C381FCB2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43516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endParaRPr lang="en-US" altLang="ja-JP">
              <a:solidFill>
                <a:srgbClr val="FFFFFF"/>
              </a:solidFill>
            </a:endParaRPr>
          </a:p>
        </p:txBody>
      </p:sp>
      <p:sp>
        <p:nvSpPr>
          <p:cNvPr id="3" name="フッター プレースホルダ 2"/>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4" name="スライド番号プレースホルダ 3"/>
          <p:cNvSpPr>
            <a:spLocks noGrp="1"/>
          </p:cNvSpPr>
          <p:nvPr>
            <p:ph type="sldNum" sz="quarter" idx="12"/>
          </p:nvPr>
        </p:nvSpPr>
        <p:spPr/>
        <p:txBody>
          <a:bodyPr/>
          <a:lstStyle>
            <a:lvl1pPr>
              <a:defRPr/>
            </a:lvl1pPr>
          </a:lstStyle>
          <a:p>
            <a:fld id="{97BD3AAF-9B93-4EBD-9D6A-7C8E767CC81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141107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1"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1EEF7108-8B0F-4C66-BCD7-C2DCCA69B2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257370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endParaRPr lang="en-US" altLang="ja-JP">
              <a:solidFill>
                <a:srgbClr val="FFFFFF"/>
              </a:solidFill>
            </a:endParaRPr>
          </a:p>
        </p:txBody>
      </p:sp>
      <p:sp>
        <p:nvSpPr>
          <p:cNvPr id="6" name="フッター プレースホルダ 5"/>
          <p:cNvSpPr>
            <a:spLocks noGrp="1"/>
          </p:cNvSpPr>
          <p:nvPr>
            <p:ph type="ftr" sz="quarter" idx="11"/>
          </p:nvPr>
        </p:nvSpPr>
        <p:spPr/>
        <p:txBody>
          <a:bodyPr/>
          <a:lstStyle>
            <a:lvl1pPr>
              <a:defRPr/>
            </a:lvl1pPr>
          </a:lstStyle>
          <a:p>
            <a:r>
              <a:rPr lang="en-US" altLang="ja-JP">
                <a:solidFill>
                  <a:srgbClr val="000000"/>
                </a:solidFill>
              </a:rPr>
              <a:t>Software Engineering Laboratory, Department of Computer Science, Graduate School of Information Science and Technology, Osaka University</a:t>
            </a:r>
          </a:p>
        </p:txBody>
      </p:sp>
      <p:sp>
        <p:nvSpPr>
          <p:cNvPr id="7" name="スライド番号プレースホルダ 6"/>
          <p:cNvSpPr>
            <a:spLocks noGrp="1"/>
          </p:cNvSpPr>
          <p:nvPr>
            <p:ph type="sldNum" sz="quarter" idx="12"/>
          </p:nvPr>
        </p:nvSpPr>
        <p:spPr/>
        <p:txBody>
          <a:bodyPr/>
          <a:lstStyle>
            <a:lvl1pPr>
              <a:defRPr/>
            </a:lvl1pPr>
          </a:lstStyle>
          <a:p>
            <a:fld id="{4C0558E3-F664-4FB8-BEDB-E46489ABEAB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26603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cstate="print"/>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2"/>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2"/>
            <a:ext cx="9144000" cy="188913"/>
          </a:xfrm>
          <a:prstGeom prst="rect">
            <a:avLst/>
          </a:prstGeom>
          <a:blipFill dpi="0" rotWithShape="1">
            <a:blip r:embed="rId14" cstate="print"/>
            <a:srcRect/>
            <a:stretch>
              <a:fillRect/>
            </a:stretch>
          </a:blipFill>
          <a:ln w="9525">
            <a:noFill/>
            <a:miter lim="800000"/>
            <a:headEnd/>
            <a:tailEnd/>
          </a:ln>
          <a:effectLst/>
        </p:spPr>
        <p:txBody>
          <a:bodyPr wrap="none" anchor="ctr"/>
          <a:lstStyle/>
          <a:p>
            <a:pPr fontAlgn="base">
              <a:spcBef>
                <a:spcPct val="0"/>
              </a:spcBef>
              <a:spcAft>
                <a:spcPct val="0"/>
              </a:spcAft>
            </a:pPr>
            <a:endParaRPr lang="ja-JP" altLang="en-US" sz="1800">
              <a:solidFill>
                <a:srgbClr val="000000"/>
              </a:solidFill>
            </a:endParaRPr>
          </a:p>
        </p:txBody>
      </p:sp>
      <p:sp>
        <p:nvSpPr>
          <p:cNvPr id="1036" name="Line 12"/>
          <p:cNvSpPr>
            <a:spLocks noChangeShapeType="1"/>
          </p:cNvSpPr>
          <p:nvPr/>
        </p:nvSpPr>
        <p:spPr bwMode="auto">
          <a:xfrm>
            <a:off x="468314" y="1484313"/>
            <a:ext cx="8207375" cy="0"/>
          </a:xfrm>
          <a:prstGeom prst="line">
            <a:avLst/>
          </a:prstGeom>
          <a:noFill/>
          <a:ln w="9525">
            <a:solidFill>
              <a:schemeClr val="tx1"/>
            </a:solidFill>
            <a:round/>
            <a:headEnd/>
            <a:tailEnd/>
          </a:ln>
          <a:effectLst/>
        </p:spPr>
        <p:txBody>
          <a:bodyPr/>
          <a:lstStyle/>
          <a:p>
            <a:pPr fontAlgn="base">
              <a:spcBef>
                <a:spcPct val="0"/>
              </a:spcBef>
              <a:spcAft>
                <a:spcPct val="0"/>
              </a:spcAft>
            </a:pPr>
            <a:endParaRPr lang="ja-JP" altLang="en-US" sz="1800">
              <a:solidFill>
                <a:srgbClr val="000000"/>
              </a:solidFill>
            </a:endParaRPr>
          </a:p>
        </p:txBody>
      </p:sp>
      <p:pic>
        <p:nvPicPr>
          <p:cNvPr id="1043" name="Picture 19" descr="sel-logo"/>
          <p:cNvPicPr>
            <a:picLocks noChangeAspect="1" noChangeArrowheads="1"/>
          </p:cNvPicPr>
          <p:nvPr/>
        </p:nvPicPr>
        <p:blipFill>
          <a:blip r:embed="rId15" cstate="print"/>
          <a:srcRect/>
          <a:stretch>
            <a:fillRect/>
          </a:stretch>
        </p:blipFill>
        <p:spPr bwMode="auto">
          <a:xfrm>
            <a:off x="468314" y="6299200"/>
            <a:ext cx="1081087" cy="369888"/>
          </a:xfrm>
          <a:prstGeom prst="rect">
            <a:avLst/>
          </a:prstGeom>
          <a:noFill/>
        </p:spPr>
      </p:pic>
      <p:sp>
        <p:nvSpPr>
          <p:cNvPr id="1045" name="Rectangle 21"/>
          <p:cNvSpPr>
            <a:spLocks noGrp="1" noChangeArrowheads="1"/>
          </p:cNvSpPr>
          <p:nvPr>
            <p:ph type="dt" sz="half" idx="2"/>
          </p:nvPr>
        </p:nvSpPr>
        <p:spPr bwMode="auto">
          <a:xfrm>
            <a:off x="7308851" y="6596065"/>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pPr fontAlgn="base">
              <a:spcBef>
                <a:spcPct val="0"/>
              </a:spcBef>
              <a:spcAft>
                <a:spcPct val="0"/>
              </a:spcAft>
            </a:pPr>
            <a:endParaRPr lang="en-US" altLang="ja-JP">
              <a:solidFill>
                <a:srgbClr val="FFFFFF"/>
              </a:solidFill>
            </a:endParaRPr>
          </a:p>
        </p:txBody>
      </p:sp>
      <p:sp>
        <p:nvSpPr>
          <p:cNvPr id="1046" name="Rectangle 22"/>
          <p:cNvSpPr>
            <a:spLocks noGrp="1" noChangeArrowheads="1"/>
          </p:cNvSpPr>
          <p:nvPr>
            <p:ph type="ftr" sz="quarter" idx="3"/>
          </p:nvPr>
        </p:nvSpPr>
        <p:spPr bwMode="auto">
          <a:xfrm>
            <a:off x="1655764" y="6310315"/>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r>
              <a:rPr lang="en-US" altLang="ja-JP">
                <a:solidFill>
                  <a:srgbClr val="000000"/>
                </a:solidFill>
              </a:rPr>
              <a:t>Software Engineering Laboratory, Department of Computer Science, Graduate School of Information Science and Technology, Osaka University</a:t>
            </a:r>
          </a:p>
        </p:txBody>
      </p:sp>
      <p:sp>
        <p:nvSpPr>
          <p:cNvPr id="1047" name="Rectangle 23"/>
          <p:cNvSpPr>
            <a:spLocks noGrp="1" noChangeArrowheads="1"/>
          </p:cNvSpPr>
          <p:nvPr>
            <p:ph type="sldNum" sz="quarter" idx="4"/>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7D5496B1-25AB-42E4-9FB2-6D8F98E71759}" type="slidenum">
              <a:rPr lang="en-US" altLang="ja-JP">
                <a:solidFill>
                  <a:srgbClr val="000000"/>
                </a:solidFill>
              </a:rPr>
              <a:pPr fontAlgn="base">
                <a:spcBef>
                  <a:spcPct val="0"/>
                </a:spcBef>
                <a:spcAft>
                  <a:spcPct val="0"/>
                </a:spcAft>
              </a:pPr>
              <a:t>‹#›</a:t>
            </a:fld>
            <a:endParaRPr lang="en-US" altLang="ja-JP">
              <a:solidFill>
                <a:srgbClr val="000000"/>
              </a:solidFill>
            </a:endParaRPr>
          </a:p>
        </p:txBody>
      </p:sp>
      <p:sp>
        <p:nvSpPr>
          <p:cNvPr id="1048" name="Text Box 24"/>
          <p:cNvSpPr txBox="1">
            <a:spLocks noChangeArrowheads="1"/>
          </p:cNvSpPr>
          <p:nvPr/>
        </p:nvSpPr>
        <p:spPr bwMode="auto">
          <a:xfrm>
            <a:off x="334963" y="6640515"/>
            <a:ext cx="6385081" cy="246221"/>
          </a:xfrm>
          <a:prstGeom prst="rect">
            <a:avLst/>
          </a:prstGeom>
          <a:noFill/>
          <a:ln w="9525">
            <a:noFill/>
            <a:miter lim="800000"/>
            <a:headEnd/>
            <a:tailEnd/>
          </a:ln>
          <a:effectLst/>
        </p:spPr>
        <p:txBody>
          <a:bodyPr wrap="none">
            <a:spAutoFit/>
          </a:bodyPr>
          <a:lstStyle/>
          <a:p>
            <a:pPr fontAlgn="base">
              <a:spcBef>
                <a:spcPct val="0"/>
              </a:spcBef>
              <a:spcAft>
                <a:spcPct val="0"/>
              </a:spcAft>
            </a:pPr>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42724135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3620" y="1484315"/>
            <a:ext cx="8243180" cy="1470025"/>
          </a:xfrm>
        </p:spPr>
        <p:txBody>
          <a:bodyPr/>
          <a:lstStyle/>
          <a:p>
            <a:r>
              <a:rPr lang="ja-JP" altLang="en-US" dirty="0" smtClean="0"/>
              <a:t>開発</a:t>
            </a:r>
            <a:r>
              <a:rPr lang="ja-JP" altLang="en-US" dirty="0"/>
              <a:t>履歴中の連続して実施されたリファクタリングの分析</a:t>
            </a:r>
            <a:endParaRPr kumimoji="1" lang="ja-JP" altLang="en-US" dirty="0"/>
          </a:p>
        </p:txBody>
      </p:sp>
      <p:sp>
        <p:nvSpPr>
          <p:cNvPr id="3" name="サブタイトル 2"/>
          <p:cNvSpPr>
            <a:spLocks noGrp="1"/>
          </p:cNvSpPr>
          <p:nvPr>
            <p:ph type="subTitle" idx="1"/>
          </p:nvPr>
        </p:nvSpPr>
        <p:spPr>
          <a:xfrm>
            <a:off x="914399" y="3573463"/>
            <a:ext cx="7396681" cy="1752600"/>
          </a:xfrm>
        </p:spPr>
        <p:txBody>
          <a:bodyPr/>
          <a:lstStyle/>
          <a:p>
            <a:pPr algn="r"/>
            <a:r>
              <a:rPr lang="ja-JP" altLang="en-US" dirty="0" smtClean="0"/>
              <a:t>井上研究室</a:t>
            </a:r>
            <a:r>
              <a:rPr lang="ja-JP" altLang="en-US" dirty="0"/>
              <a:t>　雜賀　</a:t>
            </a:r>
            <a:r>
              <a:rPr lang="ja-JP" altLang="en-US" dirty="0" smtClean="0"/>
              <a:t>翼</a:t>
            </a:r>
          </a:p>
        </p:txBody>
      </p:sp>
      <p:sp>
        <p:nvSpPr>
          <p:cNvPr id="4" name="スライド番号プレースホルダー 3"/>
          <p:cNvSpPr>
            <a:spLocks noGrp="1"/>
          </p:cNvSpPr>
          <p:nvPr>
            <p:ph type="sldNum" sz="quarter" idx="4"/>
          </p:nvPr>
        </p:nvSpPr>
        <p:spPr/>
        <p:txBody>
          <a:bodyPr/>
          <a:lstStyle/>
          <a:p>
            <a:fld id="{1D4BE88F-AC79-404B-A366-58BAA02F4B18}" type="slidenum">
              <a:rPr lang="en-US" altLang="ja-JP" smtClean="0">
                <a:solidFill>
                  <a:srgbClr val="000000"/>
                </a:solidFill>
              </a:rPr>
              <a:pPr/>
              <a:t>1</a:t>
            </a:fld>
            <a:endParaRPr lang="en-US" altLang="ja-JP" dirty="0">
              <a:solidFill>
                <a:srgbClr val="000000"/>
              </a:solidFill>
            </a:endParaRPr>
          </a:p>
        </p:txBody>
      </p:sp>
    </p:spTree>
    <p:extLst>
      <p:ext uri="{BB962C8B-B14F-4D97-AF65-F5344CB8AC3E}">
        <p14:creationId xmlns:p14="http://schemas.microsoft.com/office/powerpoint/2010/main" val="3377262832"/>
      </p:ext>
    </p:extLst>
  </p:cSld>
  <p:clrMapOvr>
    <a:masterClrMapping/>
  </p:clrMapOvr>
  <mc:AlternateContent xmlns:mc="http://schemas.openxmlformats.org/markup-compatibility/2006" xmlns:p14="http://schemas.microsoft.com/office/powerpoint/2010/main">
    <mc:Choice Requires="p14">
      <p:transition spd="slow" p14:dur="2000" advTm="8832"/>
    </mc:Choice>
    <mc:Fallback xmlns="">
      <p:transition spd="slow" advTm="8832"/>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調査</a:t>
            </a:r>
            <a:r>
              <a:rPr lang="ja-JP" altLang="en-US" dirty="0"/>
              <a:t>対象</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実際のソフトウェア開発履歴中のリファクタリングの実施された履歴</a:t>
            </a:r>
            <a:endParaRPr kumimoji="1" lang="en-US" altLang="ja-JP" dirty="0" smtClean="0"/>
          </a:p>
          <a:p>
            <a:pPr marL="971550" lvl="1" indent="-514350">
              <a:buFont typeface="+mj-lt"/>
              <a:buAutoNum type="arabicPeriod"/>
            </a:pPr>
            <a:r>
              <a:rPr lang="en-US" altLang="ja-JP" dirty="0" smtClean="0"/>
              <a:t>Users: Eclipse</a:t>
            </a:r>
            <a:r>
              <a:rPr lang="ja-JP" altLang="en-US" dirty="0" smtClean="0"/>
              <a:t>の様々な利用者の履歴 </a:t>
            </a:r>
            <a:r>
              <a:rPr lang="en-US" altLang="ja-JP" dirty="0" smtClean="0"/>
              <a:t>[4]</a:t>
            </a:r>
          </a:p>
          <a:p>
            <a:pPr marL="971550" lvl="1" indent="-514350">
              <a:buFont typeface="+mj-lt"/>
              <a:buAutoNum type="arabicPeriod"/>
            </a:pPr>
            <a:r>
              <a:rPr lang="en-US" altLang="ja-JP" dirty="0" err="1" smtClean="0"/>
              <a:t>Mylyn</a:t>
            </a:r>
            <a:r>
              <a:rPr lang="en-US" altLang="ja-JP" dirty="0"/>
              <a:t>: </a:t>
            </a:r>
            <a:r>
              <a:rPr lang="en-US" altLang="ja-JP" dirty="0" err="1"/>
              <a:t>Mylyn</a:t>
            </a:r>
            <a:r>
              <a:rPr lang="ja-JP" altLang="en-US" dirty="0"/>
              <a:t>プラグインの開発者の</a:t>
            </a:r>
            <a:r>
              <a:rPr lang="ja-JP" altLang="en-US" dirty="0" smtClean="0"/>
              <a:t>履歴</a:t>
            </a:r>
            <a:endParaRPr lang="en-US" altLang="ja-JP" dirty="0" smtClean="0"/>
          </a:p>
          <a:p>
            <a:pPr marL="571500" indent="-514350"/>
            <a:r>
              <a:rPr lang="en-US" altLang="ja-JP" dirty="0" smtClean="0"/>
              <a:t>Eclipse</a:t>
            </a:r>
            <a:r>
              <a:rPr lang="ja-JP" altLang="en-US" dirty="0" smtClean="0"/>
              <a:t>のタスク</a:t>
            </a:r>
            <a:r>
              <a:rPr lang="ja-JP" altLang="en-US" dirty="0"/>
              <a:t>管理</a:t>
            </a:r>
            <a:r>
              <a:rPr lang="ja-JP" altLang="en-US" dirty="0" smtClean="0"/>
              <a:t>プラグインで記録</a:t>
            </a:r>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10</a:t>
            </a:fld>
            <a:endParaRPr lang="en-US" altLang="ja-JP">
              <a:solidFill>
                <a:srgbClr val="000000"/>
              </a:solidFill>
            </a:endParaRPr>
          </a:p>
        </p:txBody>
      </p:sp>
      <p:sp>
        <p:nvSpPr>
          <p:cNvPr id="6" name="テキスト ボックス 5"/>
          <p:cNvSpPr txBox="1"/>
          <p:nvPr/>
        </p:nvSpPr>
        <p:spPr>
          <a:xfrm>
            <a:off x="291327" y="6126165"/>
            <a:ext cx="8035255" cy="584775"/>
          </a:xfrm>
          <a:prstGeom prst="rect">
            <a:avLst/>
          </a:prstGeom>
          <a:solidFill>
            <a:schemeClr val="bg1"/>
          </a:solidFill>
        </p:spPr>
        <p:txBody>
          <a:bodyPr wrap="square" rtlCol="0">
            <a:spAutoFit/>
          </a:bodyPr>
          <a:lstStyle/>
          <a:p>
            <a:r>
              <a:rPr lang="en-US" altLang="ja-JP" sz="1600" dirty="0" smtClean="0">
                <a:solidFill>
                  <a:srgbClr val="000000"/>
                </a:solidFill>
              </a:rPr>
              <a:t>[4] </a:t>
            </a:r>
            <a:r>
              <a:rPr lang="en-US" altLang="ja-JP" sz="1600" dirty="0">
                <a:solidFill>
                  <a:srgbClr val="000000"/>
                </a:solidFill>
              </a:rPr>
              <a:t>G.C. </a:t>
            </a:r>
            <a:r>
              <a:rPr lang="en-US" altLang="ja-JP" sz="1600" dirty="0" smtClean="0">
                <a:solidFill>
                  <a:srgbClr val="000000"/>
                </a:solidFill>
              </a:rPr>
              <a:t>Murphy et al. “How </a:t>
            </a:r>
            <a:r>
              <a:rPr lang="en-US" altLang="ja-JP" sz="1600" dirty="0">
                <a:solidFill>
                  <a:srgbClr val="000000"/>
                </a:solidFill>
              </a:rPr>
              <a:t>Are </a:t>
            </a:r>
            <a:r>
              <a:rPr lang="en-US" altLang="ja-JP" sz="1600" dirty="0" smtClean="0">
                <a:solidFill>
                  <a:srgbClr val="000000"/>
                </a:solidFill>
              </a:rPr>
              <a:t>Java Software </a:t>
            </a:r>
            <a:r>
              <a:rPr lang="en-US" altLang="ja-JP" sz="1600" dirty="0">
                <a:solidFill>
                  <a:srgbClr val="000000"/>
                </a:solidFill>
              </a:rPr>
              <a:t>Developers Using the Eclipse IDE?” IEEE Software</a:t>
            </a:r>
            <a:r>
              <a:rPr lang="en-US" altLang="ja-JP" sz="1600" dirty="0" smtClean="0">
                <a:solidFill>
                  <a:srgbClr val="000000"/>
                </a:solidFill>
              </a:rPr>
              <a:t>, </a:t>
            </a:r>
            <a:r>
              <a:rPr lang="en-US" altLang="ja-JP" sz="1600" dirty="0">
                <a:solidFill>
                  <a:srgbClr val="000000"/>
                </a:solidFill>
              </a:rPr>
              <a:t>2006.</a:t>
            </a:r>
            <a:endParaRPr lang="ja-JP" altLang="en-US" sz="1600" dirty="0">
              <a:solidFill>
                <a:srgbClr val="000000"/>
              </a:solidFill>
            </a:endParaRPr>
          </a:p>
        </p:txBody>
      </p:sp>
      <p:graphicFrame>
        <p:nvGraphicFramePr>
          <p:cNvPr id="8" name="表 7"/>
          <p:cNvGraphicFramePr>
            <a:graphicFrameLocks noGrp="1"/>
          </p:cNvGraphicFramePr>
          <p:nvPr>
            <p:extLst>
              <p:ext uri="{D42A27DB-BD31-4B8C-83A1-F6EECF244321}">
                <p14:modId xmlns:p14="http://schemas.microsoft.com/office/powerpoint/2010/main" val="4177137544"/>
              </p:ext>
            </p:extLst>
          </p:nvPr>
        </p:nvGraphicFramePr>
        <p:xfrm>
          <a:off x="429491" y="4205925"/>
          <a:ext cx="8631572" cy="1920240"/>
        </p:xfrm>
        <a:graphic>
          <a:graphicData uri="http://schemas.openxmlformats.org/drawingml/2006/table">
            <a:tbl>
              <a:tblPr firstRow="1" bandRow="1">
                <a:tableStyleId>{21E4AEA4-8DFA-4A89-87EB-49C32662AFE0}</a:tableStyleId>
              </a:tblPr>
              <a:tblGrid>
                <a:gridCol w="1479424"/>
                <a:gridCol w="996526"/>
                <a:gridCol w="2534707"/>
                <a:gridCol w="1898160"/>
                <a:gridCol w="1722755"/>
              </a:tblGrid>
              <a:tr h="395161">
                <a:tc>
                  <a:txBody>
                    <a:bodyPr/>
                    <a:lstStyle/>
                    <a:p>
                      <a:r>
                        <a:rPr kumimoji="1" lang="ja-JP" altLang="en-US" sz="1800" dirty="0" smtClean="0">
                          <a:solidFill>
                            <a:schemeClr val="bg1"/>
                          </a:solidFill>
                        </a:rPr>
                        <a:t>データセット</a:t>
                      </a:r>
                      <a:endParaRPr kumimoji="1" lang="ja-JP" altLang="en-US" sz="1800" dirty="0">
                        <a:solidFill>
                          <a:schemeClr val="bg1"/>
                        </a:solidFill>
                      </a:endParaRPr>
                    </a:p>
                  </a:txBody>
                  <a:tcPr/>
                </a:tc>
                <a:tc>
                  <a:txBody>
                    <a:bodyPr/>
                    <a:lstStyle/>
                    <a:p>
                      <a:r>
                        <a:rPr kumimoji="1" lang="ja-JP" altLang="en-US" sz="1800" dirty="0" smtClean="0">
                          <a:solidFill>
                            <a:schemeClr val="bg1"/>
                          </a:solidFill>
                        </a:rPr>
                        <a:t>開発者</a:t>
                      </a:r>
                      <a:endParaRPr kumimoji="1" lang="en-US" altLang="ja-JP" sz="1800" dirty="0" smtClean="0">
                        <a:solidFill>
                          <a:schemeClr val="bg1"/>
                        </a:solidFill>
                      </a:endParaRPr>
                    </a:p>
                    <a:p>
                      <a:r>
                        <a:rPr kumimoji="1" lang="ja-JP" altLang="en-US" sz="1800" dirty="0" smtClean="0">
                          <a:solidFill>
                            <a:schemeClr val="bg1"/>
                          </a:solidFill>
                        </a:rPr>
                        <a:t>の人数</a:t>
                      </a:r>
                      <a:endParaRPr kumimoji="1" lang="ja-JP" altLang="en-US" sz="1800" dirty="0">
                        <a:solidFill>
                          <a:schemeClr val="bg1"/>
                        </a:solidFill>
                      </a:endParaRPr>
                    </a:p>
                  </a:txBody>
                  <a:tcPr/>
                </a:tc>
                <a:tc>
                  <a:txBody>
                    <a:bodyPr/>
                    <a:lstStyle/>
                    <a:p>
                      <a:r>
                        <a:rPr kumimoji="1" lang="ja-JP" altLang="en-US" sz="1800" dirty="0" smtClean="0"/>
                        <a:t>データの収集期間</a:t>
                      </a:r>
                      <a:endParaRPr kumimoji="1" lang="ja-JP" altLang="en-US" sz="1800" dirty="0">
                        <a:solidFill>
                          <a:schemeClr val="tx1"/>
                        </a:solidFill>
                      </a:endParaRPr>
                    </a:p>
                  </a:txBody>
                  <a:tcPr/>
                </a:tc>
                <a:tc>
                  <a:txBody>
                    <a:bodyPr/>
                    <a:lstStyle/>
                    <a:p>
                      <a:r>
                        <a:rPr kumimoji="1" lang="ja-JP" altLang="en-US" sz="1800" dirty="0" smtClean="0"/>
                        <a:t>リファクタリング</a:t>
                      </a:r>
                      <a:endParaRPr kumimoji="1" lang="en-US" altLang="ja-JP" sz="1800" dirty="0" smtClean="0"/>
                    </a:p>
                    <a:p>
                      <a:r>
                        <a:rPr kumimoji="1" lang="ja-JP" altLang="en-US" sz="1800" dirty="0" smtClean="0"/>
                        <a:t>の実施された数</a:t>
                      </a:r>
                      <a:endParaRPr kumimoji="1" lang="ja-JP" altLang="en-US" sz="1800" dirty="0">
                        <a:solidFill>
                          <a:schemeClr val="tx1"/>
                        </a:solidFill>
                      </a:endParaRPr>
                    </a:p>
                  </a:txBody>
                  <a:tcPr/>
                </a:tc>
                <a:tc>
                  <a:txBody>
                    <a:bodyPr/>
                    <a:lstStyle/>
                    <a:p>
                      <a:r>
                        <a:rPr kumimoji="1" lang="ja-JP" altLang="en-US" sz="1800" dirty="0" smtClean="0"/>
                        <a:t>リファクタリング</a:t>
                      </a:r>
                      <a:endParaRPr kumimoji="1" lang="en-US" altLang="ja-JP" sz="1800" dirty="0" smtClean="0"/>
                    </a:p>
                    <a:p>
                      <a:r>
                        <a:rPr kumimoji="1" lang="ja-JP" altLang="en-US" sz="1800" dirty="0" smtClean="0"/>
                        <a:t>の種類の数</a:t>
                      </a:r>
                      <a:endParaRPr kumimoji="1" lang="ja-JP" altLang="en-US" sz="1800" dirty="0">
                        <a:solidFill>
                          <a:schemeClr val="tx1"/>
                        </a:solidFill>
                      </a:endParaRPr>
                    </a:p>
                  </a:txBody>
                  <a:tcPr/>
                </a:tc>
              </a:tr>
              <a:tr h="3951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b="0" dirty="0" smtClean="0">
                          <a:solidFill>
                            <a:schemeClr val="tx1"/>
                          </a:solidFill>
                        </a:rPr>
                        <a:t>Users</a:t>
                      </a:r>
                      <a:endParaRPr kumimoji="1" lang="ja-JP" altLang="en-US" sz="1800" b="0" dirty="0" smtClean="0">
                        <a:solidFill>
                          <a:schemeClr val="tx1"/>
                        </a:solidFill>
                      </a:endParaRPr>
                    </a:p>
                  </a:txBody>
                  <a:tcPr/>
                </a:tc>
                <a:tc>
                  <a:txBody>
                    <a:bodyPr/>
                    <a:lstStyle/>
                    <a:p>
                      <a:r>
                        <a:rPr kumimoji="1" lang="en-US" altLang="ja-JP" sz="1800" dirty="0" smtClean="0"/>
                        <a:t>41</a:t>
                      </a:r>
                      <a:r>
                        <a:rPr kumimoji="1" lang="ja-JP" altLang="en-US" sz="1800" dirty="0" smtClean="0"/>
                        <a:t>人</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2005</a:t>
                      </a:r>
                      <a:r>
                        <a:rPr kumimoji="1" lang="ja-JP" altLang="en-US" sz="1800" dirty="0" smtClean="0"/>
                        <a:t>年</a:t>
                      </a:r>
                      <a:r>
                        <a:rPr kumimoji="1" lang="en-US" altLang="ja-JP" sz="1800" dirty="0" smtClean="0"/>
                        <a:t>7</a:t>
                      </a:r>
                      <a:r>
                        <a:rPr kumimoji="1" lang="ja-JP" altLang="en-US" sz="1800" dirty="0" smtClean="0"/>
                        <a:t>月～</a:t>
                      </a:r>
                      <a:r>
                        <a:rPr kumimoji="1" lang="en-US" altLang="ja-JP" sz="1800" dirty="0" smtClean="0"/>
                        <a:t>2005</a:t>
                      </a:r>
                      <a:r>
                        <a:rPr kumimoji="1" lang="ja-JP" altLang="en-US" sz="1800" dirty="0" smtClean="0"/>
                        <a:t>年</a:t>
                      </a:r>
                      <a:r>
                        <a:rPr kumimoji="1" lang="en-US" altLang="ja-JP" sz="1800" dirty="0" smtClean="0"/>
                        <a:t>9</a:t>
                      </a:r>
                      <a:r>
                        <a:rPr kumimoji="1" lang="ja-JP" altLang="en-US" sz="1800" dirty="0" smtClean="0"/>
                        <a:t>月</a:t>
                      </a:r>
                      <a:endParaRPr lang="en-US" altLang="ja-JP" sz="1800" b="0" dirty="0" smtClean="0">
                        <a:solidFill>
                          <a:schemeClr val="tx1"/>
                        </a:solidFill>
                      </a:endParaRPr>
                    </a:p>
                  </a:txBody>
                  <a:tcPr/>
                </a:tc>
                <a:tc>
                  <a:txBody>
                    <a:bodyPr/>
                    <a:lstStyle/>
                    <a:p>
                      <a:r>
                        <a:rPr kumimoji="1" lang="en-US" altLang="ja-JP" sz="1800" b="0" dirty="0" smtClean="0">
                          <a:solidFill>
                            <a:schemeClr val="tx1"/>
                          </a:solidFill>
                        </a:rPr>
                        <a:t>3494</a:t>
                      </a:r>
                      <a:endParaRPr kumimoji="1" lang="ja-JP" altLang="en-US" sz="1800" b="0" dirty="0">
                        <a:solidFill>
                          <a:schemeClr val="tx1"/>
                        </a:solidFill>
                      </a:endParaRPr>
                    </a:p>
                  </a:txBody>
                  <a:tcPr/>
                </a:tc>
                <a:tc>
                  <a:txBody>
                    <a:bodyPr/>
                    <a:lstStyle/>
                    <a:p>
                      <a:r>
                        <a:rPr kumimoji="1" lang="en-US" altLang="ja-JP" sz="1800" dirty="0" smtClean="0"/>
                        <a:t>22</a:t>
                      </a:r>
                      <a:endParaRPr kumimoji="1" lang="ja-JP" altLang="en-US" sz="1800" b="0" dirty="0">
                        <a:solidFill>
                          <a:schemeClr val="tx1"/>
                        </a:solidFill>
                      </a:endParaRPr>
                    </a:p>
                  </a:txBody>
                  <a:tcPr/>
                </a:tc>
              </a:tr>
              <a:tr h="395161">
                <a:tc>
                  <a:txBody>
                    <a:bodyPr/>
                    <a:lstStyle/>
                    <a:p>
                      <a:r>
                        <a:rPr kumimoji="1" lang="en-US" altLang="ja-JP" sz="1800" b="0" dirty="0" err="1" smtClean="0">
                          <a:solidFill>
                            <a:schemeClr val="tx1"/>
                          </a:solidFill>
                        </a:rPr>
                        <a:t>Mylyn</a:t>
                      </a:r>
                      <a:endParaRPr kumimoji="1" lang="ja-JP" altLang="en-US" sz="1800" b="0" dirty="0">
                        <a:solidFill>
                          <a:schemeClr val="tx1"/>
                        </a:solidFill>
                      </a:endParaRPr>
                    </a:p>
                  </a:txBody>
                  <a:tcPr/>
                </a:tc>
                <a:tc>
                  <a:txBody>
                    <a:bodyPr/>
                    <a:lstStyle/>
                    <a:p>
                      <a:r>
                        <a:rPr kumimoji="1" lang="en-US" altLang="ja-JP" sz="1800" dirty="0" smtClean="0"/>
                        <a:t>8</a:t>
                      </a:r>
                      <a:r>
                        <a:rPr kumimoji="1" lang="ja-JP" altLang="en-US" sz="1800" dirty="0" smtClean="0"/>
                        <a:t>人</a:t>
                      </a:r>
                      <a:endParaRPr kumimoji="1" lang="ja-JP" altLang="en-US" sz="1800" b="0" dirty="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sz="1800" dirty="0" smtClean="0"/>
                        <a:t>2006</a:t>
                      </a:r>
                      <a:r>
                        <a:rPr kumimoji="1" lang="ja-JP" altLang="en-US" sz="1800" dirty="0" smtClean="0"/>
                        <a:t>年</a:t>
                      </a:r>
                      <a:r>
                        <a:rPr kumimoji="1" lang="en-US" altLang="ja-JP" sz="1800" dirty="0" smtClean="0"/>
                        <a:t>2</a:t>
                      </a:r>
                      <a:r>
                        <a:rPr kumimoji="1" lang="ja-JP" altLang="en-US" sz="1800" dirty="0" smtClean="0"/>
                        <a:t>月～</a:t>
                      </a:r>
                      <a:r>
                        <a:rPr kumimoji="1" lang="en-US" altLang="ja-JP" sz="1800" dirty="0" smtClean="0"/>
                        <a:t>2009</a:t>
                      </a:r>
                      <a:r>
                        <a:rPr kumimoji="1" lang="ja-JP" altLang="en-US" sz="1800" dirty="0" smtClean="0"/>
                        <a:t>年</a:t>
                      </a:r>
                      <a:r>
                        <a:rPr kumimoji="1" lang="en-US" altLang="ja-JP" sz="1800" dirty="0" smtClean="0"/>
                        <a:t>8</a:t>
                      </a:r>
                      <a:r>
                        <a:rPr kumimoji="1" lang="ja-JP" altLang="en-US" sz="1800" dirty="0" smtClean="0"/>
                        <a:t>月</a:t>
                      </a:r>
                      <a:endParaRPr lang="en-US" altLang="ja-JP" sz="1800" b="0" dirty="0" smtClean="0">
                        <a:solidFill>
                          <a:schemeClr val="tx1"/>
                        </a:solidFill>
                      </a:endParaRPr>
                    </a:p>
                  </a:txBody>
                  <a:tcPr/>
                </a:tc>
                <a:tc>
                  <a:txBody>
                    <a:bodyPr/>
                    <a:lstStyle/>
                    <a:p>
                      <a:r>
                        <a:rPr kumimoji="1" lang="en-US" altLang="ja-JP" sz="1800" dirty="0" smtClean="0"/>
                        <a:t>4637</a:t>
                      </a:r>
                      <a:endParaRPr kumimoji="1" lang="ja-JP" altLang="en-US" sz="1800" b="0" dirty="0">
                        <a:solidFill>
                          <a:schemeClr val="tx1"/>
                        </a:solidFill>
                      </a:endParaRPr>
                    </a:p>
                  </a:txBody>
                  <a:tcPr/>
                </a:tc>
                <a:tc>
                  <a:txBody>
                    <a:bodyPr/>
                    <a:lstStyle/>
                    <a:p>
                      <a:r>
                        <a:rPr kumimoji="1" lang="en-US" altLang="ja-JP" sz="1800" dirty="0" smtClean="0"/>
                        <a:t>19</a:t>
                      </a:r>
                      <a:endParaRPr kumimoji="1" lang="ja-JP" altLang="en-US" sz="1800" b="0" dirty="0">
                        <a:solidFill>
                          <a:schemeClr val="tx1"/>
                        </a:solidFill>
                      </a:endParaRPr>
                    </a:p>
                  </a:txBody>
                  <a:tcPr/>
                </a:tc>
              </a:tr>
            </a:tbl>
          </a:graphicData>
        </a:graphic>
      </p:graphicFrame>
    </p:spTree>
    <p:extLst>
      <p:ext uri="{BB962C8B-B14F-4D97-AF65-F5344CB8AC3E}">
        <p14:creationId xmlns:p14="http://schemas.microsoft.com/office/powerpoint/2010/main" val="1590297844"/>
      </p:ext>
    </p:extLst>
  </p:cSld>
  <p:clrMapOvr>
    <a:masterClrMapping/>
  </p:clrMapOvr>
  <mc:AlternateContent xmlns:mc="http://schemas.openxmlformats.org/markup-compatibility/2006" xmlns:p14="http://schemas.microsoft.com/office/powerpoint/2010/main">
    <mc:Choice Requires="p14">
      <p:transition spd="slow" p14:dur="2000" advTm="51004"/>
    </mc:Choice>
    <mc:Fallback xmlns="">
      <p:transition spd="slow" advTm="51004"/>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 name="コンテンツ プレースホルダー 2"/>
          <p:cNvSpPr>
            <a:spLocks noGrp="1"/>
          </p:cNvSpPr>
          <p:nvPr>
            <p:ph idx="1"/>
          </p:nvPr>
        </p:nvSpPr>
        <p:spPr>
          <a:xfrm>
            <a:off x="457200" y="1600202"/>
            <a:ext cx="8229600" cy="2186325"/>
          </a:xfrm>
        </p:spPr>
        <p:txBody>
          <a:bodyPr/>
          <a:lstStyle/>
          <a:p>
            <a:r>
              <a:rPr lang="ja-JP" altLang="en-US" dirty="0" smtClean="0"/>
              <a:t>リファクタリングが</a:t>
            </a:r>
            <a:r>
              <a:rPr lang="en-US" altLang="ja-JP" dirty="0" smtClean="0"/>
              <a:t>90</a:t>
            </a:r>
            <a:r>
              <a:rPr lang="ja-JP" altLang="en-US" dirty="0" smtClean="0"/>
              <a:t>秒以内に続けて</a:t>
            </a:r>
            <a:r>
              <a:rPr lang="ja-JP" altLang="en-US" dirty="0"/>
              <a:t>実施</a:t>
            </a:r>
            <a:r>
              <a:rPr lang="ja-JP" altLang="en-US" dirty="0" smtClean="0"/>
              <a:t>されれば</a:t>
            </a:r>
            <a:r>
              <a:rPr lang="en-US" altLang="ja-JP" dirty="0" smtClean="0"/>
              <a:t>, </a:t>
            </a:r>
            <a:r>
              <a:rPr lang="ja-JP" altLang="en-US" dirty="0" smtClean="0"/>
              <a:t>連続</a:t>
            </a:r>
            <a:r>
              <a:rPr lang="ja-JP" altLang="en-US" dirty="0"/>
              <a:t>して実施</a:t>
            </a:r>
            <a:r>
              <a:rPr lang="ja-JP" altLang="en-US" dirty="0" smtClean="0"/>
              <a:t>されたと判断する</a:t>
            </a:r>
            <a:endParaRPr lang="en-US" altLang="ja-JP" dirty="0" smtClean="0"/>
          </a:p>
          <a:p>
            <a:pPr lvl="1"/>
            <a:r>
              <a:rPr lang="ja-JP" altLang="en-US" dirty="0" smtClean="0"/>
              <a:t>事前調査において</a:t>
            </a:r>
            <a:r>
              <a:rPr lang="en-US" altLang="ja-JP" dirty="0" smtClean="0"/>
              <a:t>, </a:t>
            </a:r>
            <a:r>
              <a:rPr lang="ja-JP" altLang="en-US" dirty="0" smtClean="0"/>
              <a:t>間隔を</a:t>
            </a:r>
            <a:r>
              <a:rPr lang="en-US" altLang="ja-JP" dirty="0" smtClean="0"/>
              <a:t>60</a:t>
            </a:r>
            <a:r>
              <a:rPr lang="ja-JP" altLang="en-US" dirty="0" smtClean="0"/>
              <a:t>秒から</a:t>
            </a:r>
            <a:r>
              <a:rPr lang="en-US" altLang="ja-JP" dirty="0" smtClean="0"/>
              <a:t>120</a:t>
            </a:r>
            <a:r>
              <a:rPr lang="ja-JP" altLang="en-US" dirty="0" smtClean="0"/>
              <a:t>秒の間で変化させたが</a:t>
            </a:r>
            <a:r>
              <a:rPr lang="en-US" altLang="ja-JP" dirty="0" smtClean="0"/>
              <a:t>, </a:t>
            </a:r>
            <a:r>
              <a:rPr lang="ja-JP" altLang="en-US" dirty="0" smtClean="0"/>
              <a:t>大きな影響がなかった</a:t>
            </a:r>
            <a:endParaRPr lang="en-US" altLang="ja-JP" dirty="0" smtClean="0"/>
          </a:p>
        </p:txBody>
      </p:sp>
      <p:sp>
        <p:nvSpPr>
          <p:cNvPr id="2" name="タイトル 1"/>
          <p:cNvSpPr>
            <a:spLocks noGrp="1"/>
          </p:cNvSpPr>
          <p:nvPr>
            <p:ph type="title"/>
          </p:nvPr>
        </p:nvSpPr>
        <p:spPr>
          <a:xfrm>
            <a:off x="322943" y="289344"/>
            <a:ext cx="8498114" cy="1143000"/>
          </a:xfrm>
        </p:spPr>
        <p:txBody>
          <a:bodyPr/>
          <a:lstStyle/>
          <a:p>
            <a:r>
              <a:rPr lang="ja-JP" altLang="en-US" dirty="0"/>
              <a:t>連続して実施されたリファクタリング</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11</a:t>
            </a:fld>
            <a:endParaRPr lang="en-US" altLang="ja-JP">
              <a:solidFill>
                <a:srgbClr val="000000"/>
              </a:solidFill>
            </a:endParaRPr>
          </a:p>
        </p:txBody>
      </p:sp>
      <p:cxnSp>
        <p:nvCxnSpPr>
          <p:cNvPr id="6" name="直線コネクタ 5"/>
          <p:cNvCxnSpPr/>
          <p:nvPr/>
        </p:nvCxnSpPr>
        <p:spPr>
          <a:xfrm flipV="1">
            <a:off x="1713027" y="4757458"/>
            <a:ext cx="5292970" cy="8794"/>
          </a:xfrm>
          <a:prstGeom prst="line">
            <a:avLst/>
          </a:prstGeom>
          <a:ln>
            <a:tailEnd type="triangle" w="lg" len="med"/>
          </a:ln>
        </p:spPr>
        <p:style>
          <a:lnRef idx="2">
            <a:schemeClr val="accent2"/>
          </a:lnRef>
          <a:fillRef idx="0">
            <a:schemeClr val="accent2"/>
          </a:fillRef>
          <a:effectRef idx="1">
            <a:schemeClr val="accent2"/>
          </a:effectRef>
          <a:fontRef idx="minor">
            <a:schemeClr val="tx1"/>
          </a:fontRef>
        </p:style>
      </p:cxnSp>
      <p:pic>
        <p:nvPicPr>
          <p:cNvPr id="15" name="図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3359" y="4202784"/>
            <a:ext cx="880748" cy="880748"/>
          </a:xfrm>
          <a:prstGeom prst="rect">
            <a:avLst/>
          </a:prstGeom>
        </p:spPr>
      </p:pic>
      <p:sp>
        <p:nvSpPr>
          <p:cNvPr id="17" name="円/楕円 16"/>
          <p:cNvSpPr/>
          <p:nvPr/>
        </p:nvSpPr>
        <p:spPr>
          <a:xfrm>
            <a:off x="2460625" y="4511603"/>
            <a:ext cx="1733797" cy="557655"/>
          </a:xfrm>
          <a:prstGeom prst="ellipse">
            <a:avLst/>
          </a:prstGeom>
          <a:noFill/>
          <a:ln w="190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23" name="直線矢印コネクタ 22"/>
          <p:cNvCxnSpPr/>
          <p:nvPr/>
        </p:nvCxnSpPr>
        <p:spPr>
          <a:xfrm>
            <a:off x="2985913" y="4441744"/>
            <a:ext cx="721770" cy="0"/>
          </a:xfrm>
          <a:prstGeom prst="straightConnector1">
            <a:avLst/>
          </a:prstGeom>
          <a:ln>
            <a:solidFill>
              <a:srgbClr val="92D050"/>
            </a:solidFill>
            <a:headEnd type="triangle"/>
            <a:tailEnd type="triangle"/>
          </a:ln>
        </p:spPr>
        <p:style>
          <a:lnRef idx="3">
            <a:schemeClr val="accent1"/>
          </a:lnRef>
          <a:fillRef idx="0">
            <a:schemeClr val="accent1"/>
          </a:fillRef>
          <a:effectRef idx="2">
            <a:schemeClr val="accent1"/>
          </a:effectRef>
          <a:fontRef idx="minor">
            <a:schemeClr val="tx1"/>
          </a:fontRef>
        </p:style>
      </p:cxnSp>
      <p:cxnSp>
        <p:nvCxnSpPr>
          <p:cNvPr id="29" name="直線矢印コネクタ 28"/>
          <p:cNvCxnSpPr/>
          <p:nvPr/>
        </p:nvCxnSpPr>
        <p:spPr>
          <a:xfrm>
            <a:off x="3684328" y="4441744"/>
            <a:ext cx="2047942" cy="0"/>
          </a:xfrm>
          <a:prstGeom prst="straightConnector1">
            <a:avLst/>
          </a:prstGeom>
          <a:ln>
            <a:solidFill>
              <a:srgbClr val="FF0000"/>
            </a:solidFill>
            <a:headEnd type="triangle"/>
            <a:tailEnd type="triangle"/>
          </a:ln>
        </p:spPr>
        <p:style>
          <a:lnRef idx="3">
            <a:schemeClr val="accent1"/>
          </a:lnRef>
          <a:fillRef idx="0">
            <a:schemeClr val="accent1"/>
          </a:fillRef>
          <a:effectRef idx="2">
            <a:schemeClr val="accent1"/>
          </a:effectRef>
          <a:fontRef idx="minor">
            <a:schemeClr val="tx1"/>
          </a:fontRef>
        </p:style>
      </p:cxnSp>
      <p:sp>
        <p:nvSpPr>
          <p:cNvPr id="38" name="角丸四角形 37"/>
          <p:cNvSpPr/>
          <p:nvPr/>
        </p:nvSpPr>
        <p:spPr>
          <a:xfrm>
            <a:off x="6626225" y="4948814"/>
            <a:ext cx="1943100" cy="465632"/>
          </a:xfrm>
          <a:prstGeom prst="roundRect">
            <a:avLst/>
          </a:prstGeom>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連続ではない</a:t>
            </a:r>
            <a:endParaRPr lang="ja-JP" altLang="en-US" dirty="0"/>
          </a:p>
        </p:txBody>
      </p:sp>
      <p:sp>
        <p:nvSpPr>
          <p:cNvPr id="40" name="テキスト ボックス 39"/>
          <p:cNvSpPr txBox="1"/>
          <p:nvPr/>
        </p:nvSpPr>
        <p:spPr>
          <a:xfrm>
            <a:off x="988982" y="5094918"/>
            <a:ext cx="934312"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dirty="0" smtClean="0"/>
              <a:t>開発者</a:t>
            </a:r>
            <a:endParaRPr kumimoji="1" lang="ja-JP" altLang="en-US" dirty="0"/>
          </a:p>
        </p:txBody>
      </p:sp>
      <p:cxnSp>
        <p:nvCxnSpPr>
          <p:cNvPr id="50" name="直線コネクタ 49"/>
          <p:cNvCxnSpPr>
            <a:stCxn id="43" idx="3"/>
            <a:endCxn id="38" idx="1"/>
          </p:cNvCxnSpPr>
          <p:nvPr/>
        </p:nvCxnSpPr>
        <p:spPr>
          <a:xfrm>
            <a:off x="6034447" y="4817987"/>
            <a:ext cx="591778" cy="363643"/>
          </a:xfrm>
          <a:prstGeom prst="line">
            <a:avLst/>
          </a:prstGeom>
        </p:spPr>
        <p:style>
          <a:lnRef idx="2">
            <a:schemeClr val="dk1"/>
          </a:lnRef>
          <a:fillRef idx="0">
            <a:schemeClr val="dk1"/>
          </a:fillRef>
          <a:effectRef idx="1">
            <a:schemeClr val="dk1"/>
          </a:effectRef>
          <a:fontRef idx="minor">
            <a:schemeClr val="tx1"/>
          </a:fontRef>
        </p:style>
      </p:cxnSp>
      <p:sp>
        <p:nvSpPr>
          <p:cNvPr id="57" name="テキスト ボックス 56"/>
          <p:cNvSpPr txBox="1"/>
          <p:nvPr/>
        </p:nvSpPr>
        <p:spPr>
          <a:xfrm>
            <a:off x="4076397" y="4032927"/>
            <a:ext cx="1251934" cy="369332"/>
          </a:xfrm>
          <a:prstGeom prst="rect">
            <a:avLst/>
          </a:prstGeom>
          <a:noFill/>
        </p:spPr>
        <p:txBody>
          <a:bodyPr wrap="square" rtlCol="0">
            <a:spAutoFit/>
          </a:bodyPr>
          <a:lstStyle/>
          <a:p>
            <a:r>
              <a:rPr kumimoji="1" lang="en-US" altLang="ja-JP" dirty="0" smtClean="0">
                <a:solidFill>
                  <a:srgbClr val="FF0000"/>
                </a:solidFill>
              </a:rPr>
              <a:t>90</a:t>
            </a:r>
            <a:r>
              <a:rPr kumimoji="1" lang="ja-JP" altLang="en-US" dirty="0" smtClean="0">
                <a:solidFill>
                  <a:srgbClr val="FF0000"/>
                </a:solidFill>
              </a:rPr>
              <a:t>秒以上</a:t>
            </a:r>
            <a:endParaRPr kumimoji="1" lang="ja-JP" altLang="en-US" dirty="0">
              <a:solidFill>
                <a:srgbClr val="FF0000"/>
              </a:solidFill>
            </a:endParaRPr>
          </a:p>
        </p:txBody>
      </p:sp>
      <p:sp>
        <p:nvSpPr>
          <p:cNvPr id="58" name="テキスト ボックス 57"/>
          <p:cNvSpPr txBox="1"/>
          <p:nvPr/>
        </p:nvSpPr>
        <p:spPr>
          <a:xfrm>
            <a:off x="2678863" y="4019344"/>
            <a:ext cx="1355566" cy="369332"/>
          </a:xfrm>
          <a:prstGeom prst="rect">
            <a:avLst/>
          </a:prstGeom>
          <a:noFill/>
        </p:spPr>
        <p:txBody>
          <a:bodyPr wrap="square" rtlCol="0">
            <a:spAutoFit/>
          </a:bodyPr>
          <a:lstStyle/>
          <a:p>
            <a:r>
              <a:rPr lang="en-US" altLang="ja-JP" dirty="0" smtClean="0">
                <a:solidFill>
                  <a:srgbClr val="00B050"/>
                </a:solidFill>
              </a:rPr>
              <a:t>90</a:t>
            </a:r>
            <a:r>
              <a:rPr lang="ja-JP" altLang="en-US" dirty="0" smtClean="0">
                <a:solidFill>
                  <a:srgbClr val="00B050"/>
                </a:solidFill>
              </a:rPr>
              <a:t>秒以内</a:t>
            </a:r>
            <a:endParaRPr kumimoji="1" lang="ja-JP" altLang="en-US" dirty="0">
              <a:solidFill>
                <a:srgbClr val="00B050"/>
              </a:solidFill>
            </a:endParaRPr>
          </a:p>
        </p:txBody>
      </p:sp>
      <p:sp>
        <p:nvSpPr>
          <p:cNvPr id="59" name="角丸四角形 58"/>
          <p:cNvSpPr/>
          <p:nvPr/>
        </p:nvSpPr>
        <p:spPr>
          <a:xfrm>
            <a:off x="1405053" y="5516893"/>
            <a:ext cx="3844940" cy="465632"/>
          </a:xfrm>
          <a:prstGeom prst="roundRect">
            <a:avLst/>
          </a:prstGeom>
          <a:solidFill>
            <a:srgbClr val="00B050"/>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連続して実施されたリファクタリング</a:t>
            </a:r>
            <a:endParaRPr lang="ja-JP" altLang="en-US" dirty="0"/>
          </a:p>
        </p:txBody>
      </p:sp>
      <p:pic>
        <p:nvPicPr>
          <p:cNvPr id="41" name="図 4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06407" y="4561781"/>
            <a:ext cx="532795" cy="532795"/>
          </a:xfrm>
          <a:prstGeom prst="rect">
            <a:avLst/>
          </a:prstGeom>
        </p:spPr>
      </p:pic>
      <p:pic>
        <p:nvPicPr>
          <p:cNvPr id="42" name="図 4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446075" y="4561781"/>
            <a:ext cx="532795" cy="532795"/>
          </a:xfrm>
          <a:prstGeom prst="rect">
            <a:avLst/>
          </a:prstGeom>
        </p:spPr>
      </p:pic>
      <p:pic>
        <p:nvPicPr>
          <p:cNvPr id="43" name="図 4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501652" y="4551589"/>
            <a:ext cx="532795" cy="532795"/>
          </a:xfrm>
          <a:prstGeom prst="rect">
            <a:avLst/>
          </a:prstGeom>
        </p:spPr>
      </p:pic>
      <p:cxnSp>
        <p:nvCxnSpPr>
          <p:cNvPr id="68" name="直線コネクタ 67"/>
          <p:cNvCxnSpPr>
            <a:stCxn id="17" idx="4"/>
            <a:endCxn id="59" idx="0"/>
          </p:cNvCxnSpPr>
          <p:nvPr/>
        </p:nvCxnSpPr>
        <p:spPr>
          <a:xfrm flipH="1">
            <a:off x="3327523" y="5069258"/>
            <a:ext cx="1" cy="447635"/>
          </a:xfrm>
          <a:prstGeom prst="line">
            <a:avLst/>
          </a:prstGeom>
        </p:spPr>
        <p:style>
          <a:lnRef idx="2">
            <a:schemeClr val="dk1"/>
          </a:lnRef>
          <a:fillRef idx="0">
            <a:schemeClr val="dk1"/>
          </a:fillRef>
          <a:effectRef idx="1">
            <a:schemeClr val="dk1"/>
          </a:effectRef>
          <a:fontRef idx="minor">
            <a:schemeClr val="tx1"/>
          </a:fontRef>
        </p:style>
      </p:cxnSp>
      <p:cxnSp>
        <p:nvCxnSpPr>
          <p:cNvPr id="82" name="直線コネクタ 81"/>
          <p:cNvCxnSpPr/>
          <p:nvPr/>
        </p:nvCxnSpPr>
        <p:spPr>
          <a:xfrm>
            <a:off x="2985913" y="4377137"/>
            <a:ext cx="1" cy="389115"/>
          </a:xfrm>
          <a:prstGeom prst="line">
            <a:avLst/>
          </a:prstGeom>
          <a:ln>
            <a:prstDash val="sysDot"/>
          </a:ln>
        </p:spPr>
        <p:style>
          <a:lnRef idx="2">
            <a:schemeClr val="accent2"/>
          </a:lnRef>
          <a:fillRef idx="0">
            <a:schemeClr val="accent2"/>
          </a:fillRef>
          <a:effectRef idx="1">
            <a:schemeClr val="accent2"/>
          </a:effectRef>
          <a:fontRef idx="minor">
            <a:schemeClr val="tx1"/>
          </a:fontRef>
        </p:style>
      </p:cxnSp>
      <p:cxnSp>
        <p:nvCxnSpPr>
          <p:cNvPr id="86" name="直線コネクタ 85"/>
          <p:cNvCxnSpPr/>
          <p:nvPr/>
        </p:nvCxnSpPr>
        <p:spPr>
          <a:xfrm>
            <a:off x="3687987" y="4377137"/>
            <a:ext cx="1" cy="389115"/>
          </a:xfrm>
          <a:prstGeom prst="line">
            <a:avLst/>
          </a:prstGeom>
          <a:ln>
            <a:prstDash val="sysDot"/>
          </a:ln>
        </p:spPr>
        <p:style>
          <a:lnRef idx="2">
            <a:schemeClr val="accent2"/>
          </a:lnRef>
          <a:fillRef idx="0">
            <a:schemeClr val="accent2"/>
          </a:fillRef>
          <a:effectRef idx="1">
            <a:schemeClr val="accent2"/>
          </a:effectRef>
          <a:fontRef idx="minor">
            <a:schemeClr val="tx1"/>
          </a:fontRef>
        </p:style>
      </p:cxnSp>
      <p:cxnSp>
        <p:nvCxnSpPr>
          <p:cNvPr id="87" name="直線コネクタ 86"/>
          <p:cNvCxnSpPr/>
          <p:nvPr/>
        </p:nvCxnSpPr>
        <p:spPr>
          <a:xfrm>
            <a:off x="5716740" y="4356637"/>
            <a:ext cx="1" cy="389115"/>
          </a:xfrm>
          <a:prstGeom prst="line">
            <a:avLst/>
          </a:prstGeom>
          <a:ln>
            <a:prstDash val="sysDot"/>
          </a:ln>
        </p:spPr>
        <p:style>
          <a:lnRef idx="2">
            <a:schemeClr val="accent2"/>
          </a:lnRef>
          <a:fillRef idx="0">
            <a:schemeClr val="accent2"/>
          </a:fillRef>
          <a:effectRef idx="1">
            <a:schemeClr val="accent2"/>
          </a:effectRef>
          <a:fontRef idx="minor">
            <a:schemeClr val="tx1"/>
          </a:fontRef>
        </p:style>
      </p:cxnSp>
      <p:sp>
        <p:nvSpPr>
          <p:cNvPr id="3" name="テキスト ボックス 2"/>
          <p:cNvSpPr txBox="1"/>
          <p:nvPr/>
        </p:nvSpPr>
        <p:spPr>
          <a:xfrm>
            <a:off x="2460625" y="5094576"/>
            <a:ext cx="886173" cy="369332"/>
          </a:xfrm>
          <a:prstGeom prst="rect">
            <a:avLst/>
          </a:prstGeom>
          <a:noFill/>
        </p:spPr>
        <p:txBody>
          <a:bodyPr wrap="square" rtlCol="0">
            <a:spAutoFit/>
          </a:bodyPr>
          <a:lstStyle/>
          <a:p>
            <a:r>
              <a:rPr kumimoji="1" lang="en-US" altLang="ja-JP" dirty="0" smtClean="0"/>
              <a:t>Move</a:t>
            </a:r>
            <a:endParaRPr kumimoji="1" lang="ja-JP" altLang="en-US" dirty="0"/>
          </a:p>
        </p:txBody>
      </p:sp>
      <p:sp>
        <p:nvSpPr>
          <p:cNvPr id="47" name="テキスト ボックス 46"/>
          <p:cNvSpPr txBox="1"/>
          <p:nvPr/>
        </p:nvSpPr>
        <p:spPr>
          <a:xfrm>
            <a:off x="3275943" y="5089367"/>
            <a:ext cx="1090742" cy="369332"/>
          </a:xfrm>
          <a:prstGeom prst="rect">
            <a:avLst/>
          </a:prstGeom>
          <a:noFill/>
        </p:spPr>
        <p:txBody>
          <a:bodyPr wrap="square" rtlCol="0">
            <a:spAutoFit/>
          </a:bodyPr>
          <a:lstStyle/>
          <a:p>
            <a:r>
              <a:rPr lang="en-US" altLang="ja-JP" dirty="0" smtClean="0"/>
              <a:t>Rename</a:t>
            </a:r>
            <a:endParaRPr kumimoji="1" lang="ja-JP" altLang="en-US" dirty="0"/>
          </a:p>
        </p:txBody>
      </p:sp>
      <p:sp>
        <p:nvSpPr>
          <p:cNvPr id="48" name="テキスト ボックス 47"/>
          <p:cNvSpPr txBox="1"/>
          <p:nvPr/>
        </p:nvSpPr>
        <p:spPr>
          <a:xfrm>
            <a:off x="5222678" y="5086037"/>
            <a:ext cx="1090742" cy="369332"/>
          </a:xfrm>
          <a:prstGeom prst="rect">
            <a:avLst/>
          </a:prstGeom>
          <a:noFill/>
        </p:spPr>
        <p:txBody>
          <a:bodyPr wrap="square" rtlCol="0">
            <a:spAutoFit/>
          </a:bodyPr>
          <a:lstStyle/>
          <a:p>
            <a:r>
              <a:rPr lang="en-US" altLang="ja-JP" dirty="0" smtClean="0"/>
              <a:t>Rename</a:t>
            </a:r>
            <a:endParaRPr kumimoji="1" lang="ja-JP" altLang="en-US" dirty="0"/>
          </a:p>
        </p:txBody>
      </p:sp>
    </p:spTree>
    <p:extLst>
      <p:ext uri="{BB962C8B-B14F-4D97-AF65-F5344CB8AC3E}">
        <p14:creationId xmlns:p14="http://schemas.microsoft.com/office/powerpoint/2010/main" val="2971724778"/>
      </p:ext>
    </p:extLst>
  </p:cSld>
  <p:clrMapOvr>
    <a:masterClrMapping/>
  </p:clrMapOvr>
  <mc:AlternateContent xmlns:mc="http://schemas.openxmlformats.org/markup-compatibility/2006" xmlns:p14="http://schemas.microsoft.com/office/powerpoint/2010/main">
    <mc:Choice Requires="p14">
      <p:transition spd="slow" p14:dur="2000" advTm="73159"/>
    </mc:Choice>
    <mc:Fallback xmlns="">
      <p:transition spd="slow" advTm="73159"/>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連続して</a:t>
            </a:r>
            <a:r>
              <a:rPr lang="ja-JP" altLang="en-US" sz="4000" dirty="0" smtClean="0"/>
              <a:t>実</a:t>
            </a:r>
            <a:r>
              <a:rPr lang="ja-JP" altLang="en-US" sz="4000" dirty="0"/>
              <a:t>施</a:t>
            </a:r>
            <a:r>
              <a:rPr lang="ja-JP" altLang="en-US" sz="4000" dirty="0" smtClean="0"/>
              <a:t>された組み合わせ</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12</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4168305"/>
              </p:ext>
            </p:extLst>
          </p:nvPr>
        </p:nvGraphicFramePr>
        <p:xfrm>
          <a:off x="1245303" y="1609961"/>
          <a:ext cx="5895722" cy="1784985"/>
        </p:xfrm>
        <a:graphic>
          <a:graphicData uri="http://schemas.openxmlformats.org/drawingml/2006/table">
            <a:tbl>
              <a:tblPr firstRow="1">
                <a:tableStyleId>{21E4AEA4-8DFA-4A89-87EB-49C32662AFE0}</a:tableStyleId>
              </a:tblPr>
              <a:tblGrid>
                <a:gridCol w="2328076"/>
                <a:gridCol w="2400516"/>
                <a:gridCol w="1167130"/>
              </a:tblGrid>
              <a:tr h="207019">
                <a:tc>
                  <a:txBody>
                    <a:bodyPr/>
                    <a:lstStyle/>
                    <a:p>
                      <a:r>
                        <a:rPr kumimoji="1" lang="ja-JP" altLang="en-US" sz="1800" dirty="0" smtClean="0">
                          <a:latin typeface="+mj-lt"/>
                        </a:rPr>
                        <a:t>リファクタリング</a:t>
                      </a:r>
                      <a:r>
                        <a:rPr kumimoji="1" lang="en-US" altLang="ja-JP" sz="1800" dirty="0" smtClean="0">
                          <a:latin typeface="+mj-lt"/>
                        </a:rPr>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mj-lt"/>
                        </a:rPr>
                        <a:t>リファクタリング</a:t>
                      </a:r>
                      <a:r>
                        <a:rPr kumimoji="1" lang="en-US" altLang="ja-JP" sz="1800" dirty="0" smtClean="0">
                          <a:latin typeface="+mj-lt"/>
                        </a:rPr>
                        <a:t>2</a:t>
                      </a:r>
                    </a:p>
                  </a:txBody>
                  <a:tcPr/>
                </a:tc>
                <a:tc>
                  <a:txBody>
                    <a:bodyPr/>
                    <a:lstStyle/>
                    <a:p>
                      <a:r>
                        <a:rPr kumimoji="1" lang="ja-JP" altLang="en-US" sz="1800" dirty="0" smtClean="0">
                          <a:latin typeface="+mj-lt"/>
                        </a:rPr>
                        <a:t>実施回数</a:t>
                      </a:r>
                      <a:endParaRPr kumimoji="1" lang="ja-JP" altLang="en-US" sz="1800" dirty="0">
                        <a:latin typeface="+mj-lt"/>
                      </a:endParaRPr>
                    </a:p>
                  </a:txBody>
                  <a:tcP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52</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33</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29</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a:solidFill>
                            <a:srgbClr val="000000"/>
                          </a:solidFill>
                          <a:effectLst/>
                          <a:latin typeface="+mn-lt"/>
                          <a:ea typeface="ＭＳ Ｐゴシック" panose="020B0600070205080204" pitchFamily="50" charset="-128"/>
                        </a:rPr>
                        <a:t>Inline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28</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27</a:t>
                      </a:r>
                    </a:p>
                  </a:txBody>
                  <a:tcPr marL="9525" marR="9525" marT="9525" marB="0"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695009045"/>
              </p:ext>
            </p:extLst>
          </p:nvPr>
        </p:nvGraphicFramePr>
        <p:xfrm>
          <a:off x="1233271" y="3390505"/>
          <a:ext cx="5908456" cy="1784985"/>
        </p:xfrm>
        <a:graphic>
          <a:graphicData uri="http://schemas.openxmlformats.org/drawingml/2006/table">
            <a:tbl>
              <a:tblPr firstRow="1">
                <a:tableStyleId>{21E4AEA4-8DFA-4A89-87EB-49C32662AFE0}</a:tableStyleId>
              </a:tblPr>
              <a:tblGrid>
                <a:gridCol w="2355575"/>
                <a:gridCol w="2385751"/>
                <a:gridCol w="1167130"/>
              </a:tblGrid>
              <a:tr h="322213">
                <a:tc>
                  <a:txBody>
                    <a:bodyPr/>
                    <a:lstStyle/>
                    <a:p>
                      <a:r>
                        <a:rPr kumimoji="1" lang="ja-JP" altLang="en-US" sz="1800" dirty="0" smtClean="0"/>
                        <a:t>リファクタリング</a:t>
                      </a:r>
                      <a:r>
                        <a:rPr kumimoji="1" lang="en-US" altLang="ja-JP" sz="1800" dirty="0" smtClean="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リファクタリング</a:t>
                      </a:r>
                      <a:r>
                        <a:rPr kumimoji="1" lang="en-US" altLang="ja-JP" sz="1800" dirty="0" smtClean="0"/>
                        <a:t>2</a:t>
                      </a:r>
                    </a:p>
                  </a:txBody>
                  <a:tcPr/>
                </a:tc>
                <a:tc>
                  <a:txBody>
                    <a:bodyPr/>
                    <a:lstStyle/>
                    <a:p>
                      <a:r>
                        <a:rPr kumimoji="1" lang="ja-JP" altLang="en-US" sz="1800" dirty="0" smtClean="0"/>
                        <a:t>実施回数</a:t>
                      </a:r>
                      <a:endParaRPr kumimoji="1" lang="ja-JP" altLang="en-US" sz="1800" dirty="0"/>
                    </a:p>
                  </a:txBody>
                  <a:tcPr/>
                </a:tc>
              </a:tr>
              <a:tr h="250051">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115</a:t>
                      </a:r>
                      <a:endParaRPr lang="en-US" altLang="ja-JP" sz="1800" b="0" i="0" u="none" strike="noStrike">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Move static Member</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21</a:t>
                      </a:r>
                      <a:endParaRPr lang="en-US" altLang="ja-JP" sz="1800" b="0" i="0" u="none" strike="noStrike">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Extract Constant</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14</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Extract Interface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14</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Move static Member</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bl>
          </a:graphicData>
        </a:graphic>
      </p:graphicFrame>
      <p:sp>
        <p:nvSpPr>
          <p:cNvPr id="9" name="テキスト ボックス 8"/>
          <p:cNvSpPr txBox="1"/>
          <p:nvPr/>
        </p:nvSpPr>
        <p:spPr>
          <a:xfrm>
            <a:off x="457200" y="1754903"/>
            <a:ext cx="887104" cy="369332"/>
          </a:xfrm>
          <a:prstGeom prst="rect">
            <a:avLst/>
          </a:prstGeom>
          <a:noFill/>
        </p:spPr>
        <p:txBody>
          <a:bodyPr wrap="square" rtlCol="0">
            <a:spAutoFit/>
          </a:bodyPr>
          <a:lstStyle/>
          <a:p>
            <a:r>
              <a:rPr kumimoji="1" lang="en-US" altLang="ja-JP" b="1" dirty="0" smtClean="0"/>
              <a:t>Users</a:t>
            </a:r>
          </a:p>
        </p:txBody>
      </p:sp>
      <p:sp>
        <p:nvSpPr>
          <p:cNvPr id="10" name="テキスト ボックス 9"/>
          <p:cNvSpPr txBox="1"/>
          <p:nvPr/>
        </p:nvSpPr>
        <p:spPr>
          <a:xfrm>
            <a:off x="457200" y="3299770"/>
            <a:ext cx="887104" cy="369332"/>
          </a:xfrm>
          <a:prstGeom prst="rect">
            <a:avLst/>
          </a:prstGeom>
          <a:noFill/>
        </p:spPr>
        <p:txBody>
          <a:bodyPr wrap="square" rtlCol="0">
            <a:spAutoFit/>
          </a:bodyPr>
          <a:lstStyle/>
          <a:p>
            <a:r>
              <a:rPr kumimoji="1" lang="en-US" altLang="ja-JP" b="1" dirty="0" err="1" smtClean="0"/>
              <a:t>Mylyn</a:t>
            </a:r>
            <a:endParaRPr kumimoji="1" lang="en-US" altLang="ja-JP" b="1" dirty="0" smtClean="0"/>
          </a:p>
        </p:txBody>
      </p:sp>
      <p:sp>
        <p:nvSpPr>
          <p:cNvPr id="11" name="コンテンツ プレースホルダー 2"/>
          <p:cNvSpPr txBox="1">
            <a:spLocks/>
          </p:cNvSpPr>
          <p:nvPr/>
        </p:nvSpPr>
        <p:spPr bwMode="auto">
          <a:xfrm>
            <a:off x="376368" y="5218622"/>
            <a:ext cx="8380151" cy="9837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kern="0" dirty="0" smtClean="0"/>
              <a:t>Rename, Move, Extract</a:t>
            </a:r>
            <a:r>
              <a:rPr lang="ja-JP" altLang="en-US" sz="2800" kern="0" dirty="0" smtClean="0"/>
              <a:t>の組み合わせが多い</a:t>
            </a:r>
            <a:endParaRPr lang="en-US" altLang="ja-JP" sz="2800" kern="0" dirty="0" smtClean="0"/>
          </a:p>
          <a:p>
            <a:pPr lvl="1"/>
            <a:r>
              <a:rPr lang="en-US" altLang="ja-JP" sz="2400" kern="0" dirty="0" smtClean="0"/>
              <a:t>Extract</a:t>
            </a:r>
            <a:r>
              <a:rPr lang="ja-JP" altLang="en-US" sz="2400" kern="0" dirty="0" smtClean="0"/>
              <a:t>：</a:t>
            </a:r>
            <a:r>
              <a:rPr lang="ja-JP" altLang="en-US" sz="2400" kern="0" dirty="0"/>
              <a:t>コード</a:t>
            </a:r>
            <a:r>
              <a:rPr lang="ja-JP" altLang="en-US" sz="2400" kern="0" dirty="0" smtClean="0"/>
              <a:t>の一部を抽出し</a:t>
            </a:r>
            <a:r>
              <a:rPr lang="en-US" altLang="ja-JP" sz="2400" kern="0" dirty="0" smtClean="0"/>
              <a:t>, </a:t>
            </a:r>
            <a:r>
              <a:rPr lang="ja-JP" altLang="en-US" sz="2400" kern="0" dirty="0" smtClean="0"/>
              <a:t>新しいクラスなどとする</a:t>
            </a:r>
            <a:endParaRPr lang="en-US" altLang="ja-JP" sz="2400" kern="0" dirty="0" smtClean="0"/>
          </a:p>
        </p:txBody>
      </p:sp>
    </p:spTree>
    <p:extLst>
      <p:ext uri="{BB962C8B-B14F-4D97-AF65-F5344CB8AC3E}">
        <p14:creationId xmlns:p14="http://schemas.microsoft.com/office/powerpoint/2010/main" val="2004412204"/>
      </p:ext>
    </p:extLst>
  </p:cSld>
  <p:clrMapOvr>
    <a:masterClrMapping/>
  </p:clrMapOvr>
  <mc:AlternateContent xmlns:mc="http://schemas.openxmlformats.org/markup-compatibility/2006" xmlns:p14="http://schemas.microsoft.com/office/powerpoint/2010/main">
    <mc:Choice Requires="p14">
      <p:transition spd="slow" p14:dur="2000" advTm="43148"/>
    </mc:Choice>
    <mc:Fallback xmlns="">
      <p:transition spd="slow" advTm="43148"/>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a:t>連続して</a:t>
            </a:r>
            <a:r>
              <a:rPr lang="ja-JP" altLang="en-US" sz="4000" dirty="0" smtClean="0"/>
              <a:t>実</a:t>
            </a:r>
            <a:r>
              <a:rPr lang="ja-JP" altLang="en-US" sz="4000" dirty="0"/>
              <a:t>施</a:t>
            </a:r>
            <a:r>
              <a:rPr lang="ja-JP" altLang="en-US" sz="4000" dirty="0" smtClean="0"/>
              <a:t>された組み合わせ</a:t>
            </a:r>
            <a:endParaRPr kumimoji="1" lang="ja-JP" altLang="en-US" sz="40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13</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4248089706"/>
              </p:ext>
            </p:extLst>
          </p:nvPr>
        </p:nvGraphicFramePr>
        <p:xfrm>
          <a:off x="1245303" y="1558202"/>
          <a:ext cx="5435347" cy="1784985"/>
        </p:xfrm>
        <a:graphic>
          <a:graphicData uri="http://schemas.openxmlformats.org/drawingml/2006/table">
            <a:tbl>
              <a:tblPr firstRow="1">
                <a:tableStyleId>{21E4AEA4-8DFA-4A89-87EB-49C32662AFE0}</a:tableStyleId>
              </a:tblPr>
              <a:tblGrid>
                <a:gridCol w="2328076"/>
                <a:gridCol w="2400516"/>
                <a:gridCol w="706755"/>
              </a:tblGrid>
              <a:tr h="207019">
                <a:tc>
                  <a:txBody>
                    <a:bodyPr/>
                    <a:lstStyle/>
                    <a:p>
                      <a:r>
                        <a:rPr kumimoji="1" lang="ja-JP" altLang="en-US" sz="1800" dirty="0" smtClean="0">
                          <a:latin typeface="+mj-lt"/>
                        </a:rPr>
                        <a:t>リファクタリング</a:t>
                      </a:r>
                      <a:r>
                        <a:rPr kumimoji="1" lang="en-US" altLang="ja-JP" sz="1800" dirty="0" smtClean="0">
                          <a:latin typeface="+mj-lt"/>
                        </a:rPr>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mj-lt"/>
                        </a:rPr>
                        <a:t>リファクタリング</a:t>
                      </a:r>
                      <a:r>
                        <a:rPr kumimoji="1" lang="en-US" altLang="ja-JP" sz="1800" dirty="0" smtClean="0">
                          <a:latin typeface="+mj-lt"/>
                        </a:rPr>
                        <a:t>2</a:t>
                      </a:r>
                    </a:p>
                  </a:txBody>
                  <a:tcPr/>
                </a:tc>
                <a:tc>
                  <a:txBody>
                    <a:bodyPr/>
                    <a:lstStyle/>
                    <a:p>
                      <a:r>
                        <a:rPr kumimoji="1" lang="ja-JP" altLang="en-US" sz="1800" dirty="0" smtClean="0">
                          <a:latin typeface="+mj-lt"/>
                        </a:rPr>
                        <a:t>回数</a:t>
                      </a:r>
                      <a:endParaRPr kumimoji="1" lang="ja-JP" altLang="en-US" sz="1800" dirty="0">
                        <a:latin typeface="+mj-lt"/>
                      </a:endParaRPr>
                    </a:p>
                  </a:txBody>
                  <a:tcP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52</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33</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29</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tc>
                <a:tc>
                  <a:txBody>
                    <a:bodyPr/>
                    <a:lstStyle/>
                    <a:p>
                      <a:pPr algn="l" fontAlgn="ctr"/>
                      <a:r>
                        <a:rPr lang="en-US" sz="1800" b="0" i="0" u="none" strike="noStrike">
                          <a:solidFill>
                            <a:srgbClr val="000000"/>
                          </a:solidFill>
                          <a:effectLst/>
                          <a:latin typeface="+mn-lt"/>
                          <a:ea typeface="ＭＳ Ｐゴシック" panose="020B0600070205080204" pitchFamily="50" charset="-128"/>
                        </a:rPr>
                        <a:t>Inline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28</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27</a:t>
                      </a:r>
                    </a:p>
                  </a:txBody>
                  <a:tcPr marL="9525" marR="9525" marT="9525" marB="0" anchor="ctr"/>
                </a:tc>
              </a:tr>
            </a:tbl>
          </a:graphicData>
        </a:graphic>
      </p:graphicFrame>
      <p:sp>
        <p:nvSpPr>
          <p:cNvPr id="9" name="テキスト ボックス 8"/>
          <p:cNvSpPr txBox="1"/>
          <p:nvPr/>
        </p:nvSpPr>
        <p:spPr>
          <a:xfrm>
            <a:off x="457200" y="1703144"/>
            <a:ext cx="887104" cy="369332"/>
          </a:xfrm>
          <a:prstGeom prst="rect">
            <a:avLst/>
          </a:prstGeom>
          <a:noFill/>
        </p:spPr>
        <p:txBody>
          <a:bodyPr wrap="square" rtlCol="0">
            <a:spAutoFit/>
          </a:bodyPr>
          <a:lstStyle/>
          <a:p>
            <a:r>
              <a:rPr kumimoji="1" lang="en-US" altLang="ja-JP" b="1" dirty="0" smtClean="0"/>
              <a:t>Users</a:t>
            </a:r>
          </a:p>
        </p:txBody>
      </p:sp>
      <p:sp>
        <p:nvSpPr>
          <p:cNvPr id="10" name="テキスト ボックス 9"/>
          <p:cNvSpPr txBox="1"/>
          <p:nvPr/>
        </p:nvSpPr>
        <p:spPr>
          <a:xfrm>
            <a:off x="457200" y="3248011"/>
            <a:ext cx="887104" cy="369332"/>
          </a:xfrm>
          <a:prstGeom prst="rect">
            <a:avLst/>
          </a:prstGeom>
          <a:noFill/>
        </p:spPr>
        <p:txBody>
          <a:bodyPr wrap="square" rtlCol="0">
            <a:spAutoFit/>
          </a:bodyPr>
          <a:lstStyle/>
          <a:p>
            <a:r>
              <a:rPr kumimoji="1" lang="en-US" altLang="ja-JP" b="1" dirty="0" err="1" smtClean="0"/>
              <a:t>Mylyn</a:t>
            </a:r>
            <a:endParaRPr kumimoji="1" lang="en-US" altLang="ja-JP" b="1" dirty="0" smtClean="0"/>
          </a:p>
        </p:txBody>
      </p:sp>
      <p:graphicFrame>
        <p:nvGraphicFramePr>
          <p:cNvPr id="14" name="表 13"/>
          <p:cNvGraphicFramePr>
            <a:graphicFrameLocks noGrp="1"/>
          </p:cNvGraphicFramePr>
          <p:nvPr>
            <p:extLst>
              <p:ext uri="{D42A27DB-BD31-4B8C-83A1-F6EECF244321}">
                <p14:modId xmlns:p14="http://schemas.microsoft.com/office/powerpoint/2010/main" val="2640520256"/>
              </p:ext>
            </p:extLst>
          </p:nvPr>
        </p:nvGraphicFramePr>
        <p:xfrm>
          <a:off x="1260083" y="1558764"/>
          <a:ext cx="5895722" cy="1784985"/>
        </p:xfrm>
        <a:graphic>
          <a:graphicData uri="http://schemas.openxmlformats.org/drawingml/2006/table">
            <a:tbl>
              <a:tblPr firstRow="1">
                <a:tableStyleId>{21E4AEA4-8DFA-4A89-87EB-49C32662AFE0}</a:tableStyleId>
              </a:tblPr>
              <a:tblGrid>
                <a:gridCol w="2328076"/>
                <a:gridCol w="2400516"/>
                <a:gridCol w="1167130"/>
              </a:tblGrid>
              <a:tr h="207019">
                <a:tc>
                  <a:txBody>
                    <a:bodyPr/>
                    <a:lstStyle/>
                    <a:p>
                      <a:r>
                        <a:rPr kumimoji="1" lang="ja-JP" altLang="en-US" sz="1800" dirty="0" smtClean="0">
                          <a:latin typeface="+mj-lt"/>
                        </a:rPr>
                        <a:t>リファクタリング</a:t>
                      </a:r>
                      <a:r>
                        <a:rPr kumimoji="1" lang="en-US" altLang="ja-JP" sz="1800" dirty="0" smtClean="0">
                          <a:latin typeface="+mj-lt"/>
                        </a:rPr>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latin typeface="+mj-lt"/>
                        </a:rPr>
                        <a:t>リファクタリング</a:t>
                      </a:r>
                      <a:r>
                        <a:rPr kumimoji="1" lang="en-US" altLang="ja-JP" sz="1800" dirty="0" smtClean="0">
                          <a:latin typeface="+mj-lt"/>
                        </a:rPr>
                        <a:t>2</a:t>
                      </a:r>
                    </a:p>
                  </a:txBody>
                  <a:tcPr/>
                </a:tc>
                <a:tc>
                  <a:txBody>
                    <a:bodyPr/>
                    <a:lstStyle/>
                    <a:p>
                      <a:r>
                        <a:rPr kumimoji="1" lang="ja-JP" altLang="en-US" sz="1800" dirty="0" smtClean="0">
                          <a:latin typeface="+mj-lt"/>
                        </a:rPr>
                        <a:t>実施回数</a:t>
                      </a:r>
                      <a:endParaRPr kumimoji="1" lang="ja-JP" altLang="en-US" sz="1800" dirty="0">
                        <a:latin typeface="+mj-lt"/>
                      </a:endParaRPr>
                    </a:p>
                  </a:txBody>
                  <a:tcP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52</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33</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Method</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29</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Local Variable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Inline</a:t>
                      </a:r>
                    </a:p>
                  </a:txBody>
                  <a:tcPr marL="9525" marR="9525" marT="9525" marB="0" anchor="ct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28</a:t>
                      </a:r>
                    </a:p>
                  </a:txBody>
                  <a:tcPr marL="9525" marR="9525" marT="9525" marB="0" anchor="ctr"/>
                </a:tc>
              </a:tr>
              <a:tr h="18234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27</a:t>
                      </a:r>
                    </a:p>
                  </a:txBody>
                  <a:tcPr marL="9525" marR="9525" marT="9525" marB="0" anchor="ctr"/>
                </a:tc>
              </a:tr>
            </a:tbl>
          </a:graphicData>
        </a:graphic>
      </p:graphicFrame>
      <p:graphicFrame>
        <p:nvGraphicFramePr>
          <p:cNvPr id="11" name="表 10"/>
          <p:cNvGraphicFramePr>
            <a:graphicFrameLocks noGrp="1"/>
          </p:cNvGraphicFramePr>
          <p:nvPr>
            <p:extLst>
              <p:ext uri="{D42A27DB-BD31-4B8C-83A1-F6EECF244321}">
                <p14:modId xmlns:p14="http://schemas.microsoft.com/office/powerpoint/2010/main" val="683922369"/>
              </p:ext>
            </p:extLst>
          </p:nvPr>
        </p:nvGraphicFramePr>
        <p:xfrm>
          <a:off x="1233271" y="3338746"/>
          <a:ext cx="5438748" cy="1784985"/>
        </p:xfrm>
        <a:graphic>
          <a:graphicData uri="http://schemas.openxmlformats.org/drawingml/2006/table">
            <a:tbl>
              <a:tblPr firstRow="1">
                <a:tableStyleId>{21E4AEA4-8DFA-4A89-87EB-49C32662AFE0}</a:tableStyleId>
              </a:tblPr>
              <a:tblGrid>
                <a:gridCol w="2355575"/>
                <a:gridCol w="2385751"/>
                <a:gridCol w="697422"/>
              </a:tblGrid>
              <a:tr h="322213">
                <a:tc>
                  <a:txBody>
                    <a:bodyPr/>
                    <a:lstStyle/>
                    <a:p>
                      <a:r>
                        <a:rPr kumimoji="1" lang="ja-JP" altLang="en-US" sz="1800" dirty="0" smtClean="0"/>
                        <a:t>リファクタリング</a:t>
                      </a:r>
                      <a:r>
                        <a:rPr kumimoji="1" lang="en-US" altLang="ja-JP" sz="1800" dirty="0" smtClean="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リファクタリング</a:t>
                      </a:r>
                      <a:r>
                        <a:rPr kumimoji="1" lang="en-US" altLang="ja-JP" sz="1800" dirty="0" smtClean="0"/>
                        <a:t>2</a:t>
                      </a:r>
                    </a:p>
                  </a:txBody>
                  <a:tcPr/>
                </a:tc>
                <a:tc>
                  <a:txBody>
                    <a:bodyPr/>
                    <a:lstStyle/>
                    <a:p>
                      <a:r>
                        <a:rPr kumimoji="1" lang="ja-JP" altLang="en-US" sz="1800" dirty="0" smtClean="0"/>
                        <a:t>回数</a:t>
                      </a:r>
                      <a:endParaRPr kumimoji="1" lang="ja-JP" altLang="en-US" sz="1800" dirty="0"/>
                    </a:p>
                  </a:txBody>
                  <a:tcPr/>
                </a:tc>
              </a:tr>
              <a:tr h="250051">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115</a:t>
                      </a:r>
                      <a:endParaRPr lang="en-US" altLang="ja-JP" sz="1800" b="0" i="0" u="none" strike="noStrike">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Move static Member</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a:effectLst/>
                        </a:rPr>
                        <a:t>21</a:t>
                      </a:r>
                      <a:endParaRPr lang="en-US" altLang="ja-JP" sz="1800" b="0" i="0" u="none" strike="noStrike">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Extract Constant</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Rename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14</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Extract Interface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14</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r h="250051">
                <a:tc>
                  <a:txBody>
                    <a:bodyPr/>
                    <a:lstStyle/>
                    <a:p>
                      <a:pPr algn="l" fontAlgn="ctr"/>
                      <a:r>
                        <a:rPr lang="en-US" sz="1800" u="none" strike="noStrike" dirty="0">
                          <a:effectLst/>
                        </a:rPr>
                        <a:t>Move</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1800" u="none" strike="noStrike" dirty="0">
                          <a:effectLst/>
                        </a:rPr>
                        <a:t>Move static Member</a:t>
                      </a:r>
                      <a:endParaRPr lang="en-US" sz="18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1800" u="none" strike="noStrike" dirty="0">
                          <a:effectLst/>
                        </a:rPr>
                        <a:t>12</a:t>
                      </a:r>
                      <a:endParaRPr lang="en-US" altLang="ja-JP" sz="1800" b="0" i="0" u="none" strike="noStrike" dirty="0">
                        <a:solidFill>
                          <a:srgbClr val="000000"/>
                        </a:solidFill>
                        <a:effectLst/>
                        <a:latin typeface="+mn-lt"/>
                        <a:ea typeface="ＭＳ Ｐゴシック" panose="020B0600070205080204" pitchFamily="50" charset="-128"/>
                      </a:endParaRPr>
                    </a:p>
                  </a:txBody>
                  <a:tcPr marL="9525" marR="9525" marT="9525" marB="0" anchor="ct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399519734"/>
              </p:ext>
            </p:extLst>
          </p:nvPr>
        </p:nvGraphicFramePr>
        <p:xfrm>
          <a:off x="1260083" y="3338746"/>
          <a:ext cx="5908456" cy="1784985"/>
        </p:xfrm>
        <a:graphic>
          <a:graphicData uri="http://schemas.openxmlformats.org/drawingml/2006/table">
            <a:tbl>
              <a:tblPr firstRow="1">
                <a:tableStyleId>{21E4AEA4-8DFA-4A89-87EB-49C32662AFE0}</a:tableStyleId>
              </a:tblPr>
              <a:tblGrid>
                <a:gridCol w="2355575"/>
                <a:gridCol w="2385751"/>
                <a:gridCol w="1167130"/>
              </a:tblGrid>
              <a:tr h="322213">
                <a:tc>
                  <a:txBody>
                    <a:bodyPr/>
                    <a:lstStyle/>
                    <a:p>
                      <a:r>
                        <a:rPr kumimoji="1" lang="ja-JP" altLang="en-US" sz="1800" dirty="0" smtClean="0"/>
                        <a:t>リファクタリング</a:t>
                      </a:r>
                      <a:r>
                        <a:rPr kumimoji="1" lang="en-US" altLang="ja-JP" sz="1800" dirty="0" smtClean="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リファクタリング</a:t>
                      </a:r>
                      <a:r>
                        <a:rPr kumimoji="1" lang="en-US" altLang="ja-JP" sz="1800" dirty="0" smtClean="0"/>
                        <a:t>2</a:t>
                      </a:r>
                    </a:p>
                  </a:txBody>
                  <a:tcPr/>
                </a:tc>
                <a:tc>
                  <a:txBody>
                    <a:bodyPr/>
                    <a:lstStyle/>
                    <a:p>
                      <a:r>
                        <a:rPr kumimoji="1" lang="ja-JP" altLang="en-US" sz="1800" dirty="0" smtClean="0"/>
                        <a:t>実施回数</a:t>
                      </a:r>
                      <a:endParaRPr kumimoji="1" lang="ja-JP" altLang="en-US" sz="1800" dirty="0"/>
                    </a:p>
                  </a:txBody>
                  <a:tcPr/>
                </a:tc>
              </a:tr>
              <a:tr h="25005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a:solidFill>
                            <a:srgbClr val="000000"/>
                          </a:solidFill>
                          <a:effectLst/>
                          <a:latin typeface="+mn-lt"/>
                          <a:ea typeface="ＭＳ Ｐゴシック" panose="020B0600070205080204" pitchFamily="50" charset="-128"/>
                        </a:rPr>
                        <a:t>115</a:t>
                      </a:r>
                    </a:p>
                  </a:txBody>
                  <a:tcPr marL="9525" marR="9525" marT="9525" marB="0" anchor="ctr"/>
                </a:tc>
              </a:tr>
              <a:tr h="25005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 static Member</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21</a:t>
                      </a:r>
                    </a:p>
                  </a:txBody>
                  <a:tcPr marL="9525" marR="9525" marT="9525" marB="0" anchor="ctr"/>
                </a:tc>
              </a:tr>
              <a:tr h="25005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Constant</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Rename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14</a:t>
                      </a:r>
                    </a:p>
                  </a:txBody>
                  <a:tcPr marL="9525" marR="9525" marT="9525" marB="0" anchor="ctr"/>
                </a:tc>
              </a:tr>
              <a:tr h="25005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Extract Interface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14</a:t>
                      </a:r>
                    </a:p>
                  </a:txBody>
                  <a:tcPr marL="9525" marR="9525" marT="9525" marB="0" anchor="ctr"/>
                </a:tc>
              </a:tr>
              <a:tr h="250051">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a:t>
                      </a:r>
                    </a:p>
                  </a:txBody>
                  <a:tcPr marL="9525" marR="9525" marT="9525" marB="0" anchor="ctr">
                    <a:solidFill>
                      <a:srgbClr val="FFFFCC"/>
                    </a:solidFill>
                  </a:tcPr>
                </a:tc>
                <a:tc>
                  <a:txBody>
                    <a:bodyPr/>
                    <a:lstStyle/>
                    <a:p>
                      <a:pPr algn="l" fontAlgn="ctr"/>
                      <a:r>
                        <a:rPr lang="en-US" sz="1800" b="0" i="0" u="none" strike="noStrike" dirty="0">
                          <a:solidFill>
                            <a:srgbClr val="000000"/>
                          </a:solidFill>
                          <a:effectLst/>
                          <a:latin typeface="+mn-lt"/>
                          <a:ea typeface="ＭＳ Ｐゴシック" panose="020B0600070205080204" pitchFamily="50" charset="-128"/>
                        </a:rPr>
                        <a:t>Move static Member</a:t>
                      </a:r>
                    </a:p>
                  </a:txBody>
                  <a:tcPr marL="9525" marR="9525" marT="9525" marB="0" anchor="ctr">
                    <a:solidFill>
                      <a:srgbClr val="FFFFCC"/>
                    </a:solidFill>
                  </a:tcPr>
                </a:tc>
                <a:tc>
                  <a:txBody>
                    <a:bodyPr/>
                    <a:lstStyle/>
                    <a:p>
                      <a:pPr algn="r" fontAlgn="ctr"/>
                      <a:r>
                        <a:rPr lang="en-US" altLang="ja-JP" sz="1800" b="0" i="0" u="none" strike="noStrike" dirty="0">
                          <a:solidFill>
                            <a:srgbClr val="000000"/>
                          </a:solidFill>
                          <a:effectLst/>
                          <a:latin typeface="+mn-lt"/>
                          <a:ea typeface="ＭＳ Ｐゴシック" panose="020B0600070205080204" pitchFamily="50" charset="-128"/>
                        </a:rPr>
                        <a:t>12</a:t>
                      </a:r>
                    </a:p>
                  </a:txBody>
                  <a:tcPr marL="9525" marR="9525" marT="9525" marB="0" anchor="ctr"/>
                </a:tc>
              </a:tr>
            </a:tbl>
          </a:graphicData>
        </a:graphic>
      </p:graphicFrame>
      <p:sp>
        <p:nvSpPr>
          <p:cNvPr id="15" name="コンテンツ プレースホルダー 2"/>
          <p:cNvSpPr txBox="1">
            <a:spLocks/>
          </p:cNvSpPr>
          <p:nvPr/>
        </p:nvSpPr>
        <p:spPr bwMode="auto">
          <a:xfrm>
            <a:off x="376368" y="5218622"/>
            <a:ext cx="8380151" cy="98377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kern="0" dirty="0" smtClean="0"/>
              <a:t>Rename, Move, Extract</a:t>
            </a:r>
            <a:r>
              <a:rPr lang="ja-JP" altLang="en-US" sz="2800" kern="0" dirty="0" smtClean="0"/>
              <a:t>の組み合わせが多い</a:t>
            </a:r>
            <a:endParaRPr lang="en-US" altLang="ja-JP" sz="2800" kern="0" dirty="0" smtClean="0"/>
          </a:p>
          <a:p>
            <a:pPr lvl="1"/>
            <a:r>
              <a:rPr lang="en-US" altLang="ja-JP" sz="2400" kern="0" dirty="0" smtClean="0"/>
              <a:t>Extract</a:t>
            </a:r>
            <a:r>
              <a:rPr lang="ja-JP" altLang="en-US" sz="2400" kern="0" dirty="0" smtClean="0"/>
              <a:t>：</a:t>
            </a:r>
            <a:r>
              <a:rPr lang="ja-JP" altLang="en-US" sz="2400" kern="0" dirty="0"/>
              <a:t>コード</a:t>
            </a:r>
            <a:r>
              <a:rPr lang="ja-JP" altLang="en-US" sz="2400" kern="0" dirty="0" smtClean="0"/>
              <a:t>の一部を抽出し</a:t>
            </a:r>
            <a:r>
              <a:rPr lang="en-US" altLang="ja-JP" sz="2400" kern="0" dirty="0" smtClean="0"/>
              <a:t>, </a:t>
            </a:r>
            <a:r>
              <a:rPr lang="ja-JP" altLang="en-US" sz="2400" kern="0" dirty="0" smtClean="0"/>
              <a:t>新しいクラスなどとする</a:t>
            </a:r>
            <a:endParaRPr lang="en-US" altLang="ja-JP" sz="2400" kern="0" dirty="0" smtClean="0"/>
          </a:p>
        </p:txBody>
      </p:sp>
    </p:spTree>
    <p:extLst>
      <p:ext uri="{BB962C8B-B14F-4D97-AF65-F5344CB8AC3E}">
        <p14:creationId xmlns:p14="http://schemas.microsoft.com/office/powerpoint/2010/main" val="3382663150"/>
      </p:ext>
    </p:extLst>
  </p:cSld>
  <p:clrMapOvr>
    <a:masterClrMapping/>
  </p:clrMapOvr>
  <mc:AlternateContent xmlns:mc="http://schemas.openxmlformats.org/markup-compatibility/2006" xmlns:p14="http://schemas.microsoft.com/office/powerpoint/2010/main">
    <mc:Choice Requires="p14">
      <p:transition spd="slow" p14:dur="2000" advTm="29800"/>
    </mc:Choice>
    <mc:Fallback xmlns="">
      <p:transition spd="slow" advTm="2980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作業内容の調査</a:t>
            </a:r>
            <a:r>
              <a:rPr lang="en-US" altLang="ja-JP" dirty="0" smtClean="0"/>
              <a:t>(1/2</a:t>
            </a:r>
            <a:r>
              <a:rPr lang="en-US" altLang="ja-JP" dirty="0"/>
              <a:t>)</a:t>
            </a:r>
            <a:endParaRPr kumimoji="1" lang="ja-JP" altLang="en-US" dirty="0"/>
          </a:p>
        </p:txBody>
      </p:sp>
      <p:sp>
        <p:nvSpPr>
          <p:cNvPr id="3" name="コンテンツ プレースホルダー 2"/>
          <p:cNvSpPr>
            <a:spLocks noGrp="1"/>
          </p:cNvSpPr>
          <p:nvPr>
            <p:ph idx="1"/>
          </p:nvPr>
        </p:nvSpPr>
        <p:spPr>
          <a:xfrm>
            <a:off x="229971" y="1600201"/>
            <a:ext cx="8672946" cy="4525963"/>
          </a:xfrm>
        </p:spPr>
        <p:txBody>
          <a:bodyPr/>
          <a:lstStyle/>
          <a:p>
            <a:r>
              <a:rPr lang="en-US" altLang="ja-JP" sz="2800" dirty="0" err="1" smtClean="0"/>
              <a:t>Mylyn</a:t>
            </a:r>
            <a:r>
              <a:rPr lang="ja-JP" altLang="en-US" sz="2800" dirty="0" smtClean="0"/>
              <a:t>データセットのリファクタリング対象の</a:t>
            </a:r>
            <a:r>
              <a:rPr lang="ja-JP" altLang="en-US" sz="2800" dirty="0"/>
              <a:t>情報</a:t>
            </a:r>
            <a:r>
              <a:rPr lang="ja-JP" altLang="en-US" sz="2800" dirty="0" smtClean="0"/>
              <a:t>を調査</a:t>
            </a:r>
            <a:endParaRPr lang="en-US" altLang="ja-JP" sz="2800" dirty="0" smtClean="0"/>
          </a:p>
          <a:p>
            <a:pPr lvl="1"/>
            <a:r>
              <a:rPr lang="ja-JP" altLang="en-US" sz="2400" dirty="0" smtClean="0"/>
              <a:t>同じ</a:t>
            </a:r>
            <a:r>
              <a:rPr lang="ja-JP" altLang="en-US" sz="2400" dirty="0"/>
              <a:t>対象：リファクタリングの対象が同じ</a:t>
            </a:r>
            <a:endParaRPr lang="en-US" altLang="ja-JP" sz="2400" dirty="0"/>
          </a:p>
          <a:p>
            <a:pPr lvl="1"/>
            <a:r>
              <a:rPr lang="ja-JP" altLang="en-US" sz="2400" dirty="0"/>
              <a:t>関係あり：対象の名前が類似</a:t>
            </a:r>
            <a:r>
              <a:rPr lang="en-US" altLang="ja-JP" sz="2400" dirty="0"/>
              <a:t>, </a:t>
            </a:r>
            <a:r>
              <a:rPr lang="ja-JP" altLang="en-US" sz="2400" dirty="0"/>
              <a:t>または対象が属するパッケージやクラスが同じ</a:t>
            </a:r>
            <a:endParaRPr lang="en-US" altLang="ja-JP" sz="2400" dirty="0"/>
          </a:p>
          <a:p>
            <a:pPr lvl="1"/>
            <a:endParaRPr lang="en-US" altLang="ja-JP" sz="2400" dirty="0" smtClean="0"/>
          </a:p>
          <a:p>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14</a:t>
            </a:fld>
            <a:endParaRPr lang="en-US" altLang="ja-JP">
              <a:solidFill>
                <a:srgbClr val="000000"/>
              </a:solidFill>
            </a:endParaRPr>
          </a:p>
        </p:txBody>
      </p:sp>
      <p:sp>
        <p:nvSpPr>
          <p:cNvPr id="5" name="テキスト ボックス 4"/>
          <p:cNvSpPr txBox="1"/>
          <p:nvPr/>
        </p:nvSpPr>
        <p:spPr>
          <a:xfrm>
            <a:off x="457199" y="3734972"/>
            <a:ext cx="2905795"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800" dirty="0" err="1" smtClean="0"/>
              <a:t>int</a:t>
            </a:r>
            <a:r>
              <a:rPr kumimoji="1" lang="en-US" altLang="ja-JP" sz="2800" dirty="0" smtClean="0"/>
              <a:t> number;</a:t>
            </a:r>
            <a:endParaRPr kumimoji="1" lang="ja-JP" altLang="en-US" sz="2800" dirty="0"/>
          </a:p>
        </p:txBody>
      </p:sp>
      <p:sp>
        <p:nvSpPr>
          <p:cNvPr id="7" name="テキスト ボックス 6"/>
          <p:cNvSpPr txBox="1"/>
          <p:nvPr/>
        </p:nvSpPr>
        <p:spPr>
          <a:xfrm>
            <a:off x="457199" y="4922308"/>
            <a:ext cx="2935587"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2800" dirty="0" err="1"/>
              <a:t>i</a:t>
            </a:r>
            <a:r>
              <a:rPr lang="en-US" altLang="ja-JP" sz="2800" dirty="0" err="1" smtClean="0"/>
              <a:t>nt</a:t>
            </a:r>
            <a:r>
              <a:rPr lang="en-US" altLang="ja-JP" sz="2800" dirty="0" smtClean="0"/>
              <a:t> </a:t>
            </a:r>
            <a:r>
              <a:rPr lang="en-US" altLang="ja-JP" sz="2800" dirty="0" err="1" smtClean="0"/>
              <a:t>get</a:t>
            </a:r>
            <a:r>
              <a:rPr lang="en-US" altLang="ja-JP" sz="2800" dirty="0" err="1" smtClean="0">
                <a:solidFill>
                  <a:schemeClr val="tx1"/>
                </a:solidFill>
              </a:rPr>
              <a:t>Number</a:t>
            </a:r>
            <a:r>
              <a:rPr lang="en-US" altLang="ja-JP" sz="2800" dirty="0" smtClean="0"/>
              <a:t>(){</a:t>
            </a:r>
          </a:p>
          <a:p>
            <a:r>
              <a:rPr lang="en-US" altLang="ja-JP" sz="2800" dirty="0" smtClean="0"/>
              <a:t>  return number;</a:t>
            </a:r>
          </a:p>
          <a:p>
            <a:r>
              <a:rPr kumimoji="1" lang="en-US" altLang="ja-JP" sz="2800" dirty="0"/>
              <a:t>}</a:t>
            </a:r>
            <a:endParaRPr kumimoji="1" lang="en-US" altLang="ja-JP" sz="2800" dirty="0" smtClean="0"/>
          </a:p>
        </p:txBody>
      </p:sp>
      <p:sp>
        <p:nvSpPr>
          <p:cNvPr id="10" name="テキスト ボックス 9"/>
          <p:cNvSpPr txBox="1"/>
          <p:nvPr/>
        </p:nvSpPr>
        <p:spPr>
          <a:xfrm>
            <a:off x="6857615" y="3781937"/>
            <a:ext cx="1983337" cy="52322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800" dirty="0" err="1" smtClean="0"/>
              <a:t>int</a:t>
            </a:r>
            <a:r>
              <a:rPr kumimoji="1" lang="en-US" altLang="ja-JP" sz="2800" dirty="0" smtClean="0"/>
              <a:t> id;</a:t>
            </a:r>
            <a:endParaRPr kumimoji="1" lang="ja-JP" altLang="en-US" sz="2800" dirty="0"/>
          </a:p>
        </p:txBody>
      </p:sp>
      <p:sp>
        <p:nvSpPr>
          <p:cNvPr id="12" name="下矢印 11"/>
          <p:cNvSpPr/>
          <p:nvPr/>
        </p:nvSpPr>
        <p:spPr>
          <a:xfrm rot="16200000">
            <a:off x="4848960" y="2852923"/>
            <a:ext cx="281345" cy="277058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9" name="テキスト ボックス 8"/>
          <p:cNvSpPr txBox="1"/>
          <p:nvPr/>
        </p:nvSpPr>
        <p:spPr>
          <a:xfrm>
            <a:off x="2953984" y="3581882"/>
            <a:ext cx="3757827"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2400" b="1" dirty="0" smtClean="0"/>
              <a:t>1. </a:t>
            </a:r>
            <a:r>
              <a:rPr kumimoji="1" lang="ja-JP" altLang="en-US" sz="2400" b="1" dirty="0" smtClean="0"/>
              <a:t>フィールド名の</a:t>
            </a:r>
            <a:r>
              <a:rPr kumimoji="1" lang="en-US" altLang="ja-JP" sz="2400" b="1" dirty="0" smtClean="0"/>
              <a:t>Rename</a:t>
            </a:r>
            <a:endParaRPr kumimoji="1" lang="ja-JP" altLang="en-US" sz="2400" b="1" dirty="0"/>
          </a:p>
        </p:txBody>
      </p:sp>
      <p:sp>
        <p:nvSpPr>
          <p:cNvPr id="8" name="テキスト ボックス 7"/>
          <p:cNvSpPr txBox="1"/>
          <p:nvPr/>
        </p:nvSpPr>
        <p:spPr>
          <a:xfrm>
            <a:off x="3463165" y="4991628"/>
            <a:ext cx="3248646" cy="461665"/>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sz="2400" b="1" dirty="0" smtClean="0"/>
              <a:t>2. </a:t>
            </a:r>
            <a:r>
              <a:rPr lang="ja-JP" altLang="en-US" sz="2400" b="1" dirty="0" smtClean="0"/>
              <a:t>メソッド</a:t>
            </a:r>
            <a:r>
              <a:rPr lang="ja-JP" altLang="en-US" sz="2400" b="1" dirty="0"/>
              <a:t>名</a:t>
            </a:r>
            <a:r>
              <a:rPr lang="ja-JP" altLang="en-US" sz="2400" b="1" dirty="0" smtClean="0"/>
              <a:t>の</a:t>
            </a:r>
            <a:r>
              <a:rPr kumimoji="1" lang="en-US" altLang="ja-JP" sz="2400" b="1" dirty="0" smtClean="0"/>
              <a:t>Rename</a:t>
            </a:r>
            <a:endParaRPr kumimoji="1" lang="ja-JP" altLang="en-US" sz="2400" b="1" dirty="0"/>
          </a:p>
        </p:txBody>
      </p:sp>
      <p:sp>
        <p:nvSpPr>
          <p:cNvPr id="14" name="テキスト ボックス 13"/>
          <p:cNvSpPr txBox="1"/>
          <p:nvPr/>
        </p:nvSpPr>
        <p:spPr>
          <a:xfrm>
            <a:off x="6857616" y="4922308"/>
            <a:ext cx="1983337"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altLang="ja-JP" sz="2800" dirty="0" err="1"/>
              <a:t>i</a:t>
            </a:r>
            <a:r>
              <a:rPr lang="en-US" altLang="ja-JP" sz="2800" dirty="0" err="1" smtClean="0"/>
              <a:t>nt</a:t>
            </a:r>
            <a:r>
              <a:rPr lang="en-US" altLang="ja-JP" sz="2800" dirty="0" smtClean="0"/>
              <a:t> </a:t>
            </a:r>
            <a:r>
              <a:rPr lang="en-US" altLang="ja-JP" sz="2800" dirty="0" err="1" smtClean="0"/>
              <a:t>g</a:t>
            </a:r>
            <a:r>
              <a:rPr lang="en-US" altLang="ja-JP" sz="2800" dirty="0" err="1" smtClean="0">
                <a:solidFill>
                  <a:schemeClr val="tx1"/>
                </a:solidFill>
              </a:rPr>
              <a:t>etId</a:t>
            </a:r>
            <a:r>
              <a:rPr lang="en-US" altLang="ja-JP" sz="2800" dirty="0" smtClean="0"/>
              <a:t>(){</a:t>
            </a:r>
          </a:p>
          <a:p>
            <a:r>
              <a:rPr lang="en-US" altLang="ja-JP" sz="2800" dirty="0" smtClean="0"/>
              <a:t>  return id;</a:t>
            </a:r>
          </a:p>
          <a:p>
            <a:r>
              <a:rPr kumimoji="1" lang="en-US" altLang="ja-JP" sz="2800" dirty="0"/>
              <a:t>}</a:t>
            </a:r>
            <a:endParaRPr kumimoji="1" lang="en-US" altLang="ja-JP" sz="2800" dirty="0" smtClean="0"/>
          </a:p>
        </p:txBody>
      </p:sp>
      <p:sp>
        <p:nvSpPr>
          <p:cNvPr id="15" name="下矢印 14"/>
          <p:cNvSpPr/>
          <p:nvPr/>
        </p:nvSpPr>
        <p:spPr>
          <a:xfrm rot="16200000">
            <a:off x="4874495" y="4244690"/>
            <a:ext cx="230274" cy="2770589"/>
          </a:xfrm>
          <a:prstGeom prst="downArrow">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cxnSp>
        <p:nvCxnSpPr>
          <p:cNvPr id="11" name="直線コネクタ 10"/>
          <p:cNvCxnSpPr/>
          <p:nvPr/>
        </p:nvCxnSpPr>
        <p:spPr>
          <a:xfrm>
            <a:off x="1811383" y="4171406"/>
            <a:ext cx="8708" cy="820222"/>
          </a:xfrm>
          <a:prstGeom prst="line">
            <a:avLst/>
          </a:prstGeom>
        </p:spPr>
        <p:style>
          <a:lnRef idx="2">
            <a:schemeClr val="accent2"/>
          </a:lnRef>
          <a:fillRef idx="0">
            <a:schemeClr val="accent2"/>
          </a:fillRef>
          <a:effectRef idx="1">
            <a:schemeClr val="accent2"/>
          </a:effectRef>
          <a:fontRef idx="minor">
            <a:schemeClr val="tx1"/>
          </a:fontRef>
        </p:style>
      </p:cxnSp>
      <p:sp>
        <p:nvSpPr>
          <p:cNvPr id="16" name="テキスト ボックス 15"/>
          <p:cNvSpPr txBox="1"/>
          <p:nvPr/>
        </p:nvSpPr>
        <p:spPr>
          <a:xfrm>
            <a:off x="895110" y="4350684"/>
            <a:ext cx="1849961" cy="46166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sz="2400" dirty="0"/>
              <a:t>類似</a:t>
            </a:r>
            <a:r>
              <a:rPr lang="ja-JP" altLang="en-US" sz="2400" dirty="0" smtClean="0"/>
              <a:t>の</a:t>
            </a:r>
            <a:r>
              <a:rPr lang="ja-JP" altLang="en-US" sz="2400" dirty="0"/>
              <a:t>名前</a:t>
            </a:r>
            <a:endParaRPr kumimoji="1" lang="ja-JP" altLang="en-US" sz="2400" dirty="0"/>
          </a:p>
        </p:txBody>
      </p:sp>
    </p:spTree>
    <p:extLst>
      <p:ext uri="{BB962C8B-B14F-4D97-AF65-F5344CB8AC3E}">
        <p14:creationId xmlns:p14="http://schemas.microsoft.com/office/powerpoint/2010/main" val="1293007230"/>
      </p:ext>
    </p:extLst>
  </p:cSld>
  <p:clrMapOvr>
    <a:masterClrMapping/>
  </p:clrMapOvr>
  <mc:AlternateContent xmlns:mc="http://schemas.openxmlformats.org/markup-compatibility/2006" xmlns:p14="http://schemas.microsoft.com/office/powerpoint/2010/main">
    <mc:Choice Requires="p14">
      <p:transition spd="slow" p14:dur="2000" advTm="42199"/>
    </mc:Choice>
    <mc:Fallback xmlns="">
      <p:transition spd="slow" advTm="42199"/>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作業内容の調査</a:t>
            </a:r>
            <a:r>
              <a:rPr lang="en-US" altLang="ja-JP" dirty="0" smtClean="0"/>
              <a:t>(2/2)</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15</a:t>
            </a:fld>
            <a:endParaRPr lang="en-US" altLang="ja-JP">
              <a:solidFill>
                <a:srgbClr val="000000"/>
              </a:solidFill>
            </a:endParaRPr>
          </a:p>
        </p:txBody>
      </p:sp>
      <p:graphicFrame>
        <p:nvGraphicFramePr>
          <p:cNvPr id="5" name="表 4"/>
          <p:cNvGraphicFramePr>
            <a:graphicFrameLocks noGrp="1"/>
          </p:cNvGraphicFramePr>
          <p:nvPr>
            <p:extLst>
              <p:ext uri="{D42A27DB-BD31-4B8C-83A1-F6EECF244321}">
                <p14:modId xmlns:p14="http://schemas.microsoft.com/office/powerpoint/2010/main" val="2076199115"/>
              </p:ext>
            </p:extLst>
          </p:nvPr>
        </p:nvGraphicFramePr>
        <p:xfrm>
          <a:off x="222804" y="1635773"/>
          <a:ext cx="8773279" cy="4456414"/>
        </p:xfrm>
        <a:graphic>
          <a:graphicData uri="http://schemas.openxmlformats.org/drawingml/2006/table">
            <a:tbl>
              <a:tblPr firstRow="1" bandRow="1">
                <a:tableStyleId>{21E4AEA4-8DFA-4A89-87EB-49C32662AFE0}</a:tableStyleId>
              </a:tblPr>
              <a:tblGrid>
                <a:gridCol w="2442106"/>
                <a:gridCol w="2185686"/>
                <a:gridCol w="1135559"/>
                <a:gridCol w="881783"/>
                <a:gridCol w="1074795"/>
                <a:gridCol w="1053350"/>
              </a:tblGrid>
              <a:tr h="446468">
                <a:tc>
                  <a:txBody>
                    <a:bodyPr/>
                    <a:lstStyle/>
                    <a:p>
                      <a:pPr algn="l" fontAlgn="ctr"/>
                      <a:r>
                        <a:rPr lang="ja-JP" altLang="en-US" sz="2000" u="none" strike="noStrike" dirty="0" smtClean="0">
                          <a:effectLst/>
                        </a:rPr>
                        <a:t>リファクタリング１</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c>
                  <a:txBody>
                    <a:bodyPr/>
                    <a:lstStyle/>
                    <a:p>
                      <a:pPr algn="l" fontAlgn="ctr"/>
                      <a:r>
                        <a:rPr lang="ja-JP" altLang="en-US" sz="2000" u="none" strike="noStrike" smtClean="0">
                          <a:effectLst/>
                        </a:rPr>
                        <a:t>リファクタリング２</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c>
                  <a:txBody>
                    <a:bodyPr/>
                    <a:lstStyle/>
                    <a:p>
                      <a:pPr algn="l" fontAlgn="ctr"/>
                      <a:r>
                        <a:rPr lang="ja-JP" altLang="en-US" sz="2000" u="none" strike="noStrike" dirty="0" smtClean="0">
                          <a:effectLst/>
                        </a:rPr>
                        <a:t>実施回数</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l" fontAlgn="ctr"/>
                      <a:r>
                        <a:rPr lang="ja-JP" altLang="en-US" sz="2000" u="none" strike="noStrike" dirty="0" smtClean="0">
                          <a:effectLst/>
                        </a:rPr>
                        <a:t>調査数</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l" fontAlgn="ctr"/>
                      <a:r>
                        <a:rPr lang="ja-JP" altLang="en-US" sz="2000" u="none" strike="noStrike" smtClean="0">
                          <a:effectLst/>
                        </a:rPr>
                        <a:t>同じ対象</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l" fontAlgn="ctr"/>
                      <a:r>
                        <a:rPr lang="ja-JP" altLang="en-US" sz="2000" u="none" strike="noStrike" smtClean="0">
                          <a:effectLst/>
                        </a:rPr>
                        <a:t>関係あり</a:t>
                      </a:r>
                      <a:endParaRPr lang="ja-JP" altLang="en-US"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b="0" i="0" u="none" strike="noStrike" smtClean="0">
                          <a:solidFill>
                            <a:srgbClr val="000000"/>
                          </a:solidFill>
                          <a:effectLst/>
                          <a:latin typeface="+mn-lt"/>
                          <a:ea typeface="ＭＳ Ｐゴシック" panose="020B0600070205080204" pitchFamily="50" charset="-128"/>
                        </a:rPr>
                        <a:t>Move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ja-JP" sz="2000" u="none" strike="noStrike" smtClean="0">
                          <a:effectLst/>
                        </a:rPr>
                        <a:t>Rename Type</a:t>
                      </a:r>
                      <a:endParaRPr lang="en-US" altLang="ja-JP" sz="2000" b="0" i="0" u="none" strike="noStrike" dirty="0" smtClean="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58</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dirty="0" smtClean="0">
                          <a:effectLst/>
                        </a:rPr>
                        <a:t>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u="none" strike="noStrike" smtClean="0">
                          <a:effectLst/>
                        </a:rPr>
                        <a:t>Rename Field</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smtClean="0">
                          <a:effectLst/>
                        </a:rPr>
                        <a:t>Rename Method</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48</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5</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u="none" strike="noStrike" smtClean="0">
                          <a:effectLst/>
                        </a:rPr>
                        <a:t>Rename Type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smtClean="0">
                          <a:effectLst/>
                        </a:rPr>
                        <a:t>Rename Method</a:t>
                      </a:r>
                      <a:endParaRPr lang="en-US" sz="2000" b="0" i="0" u="none" strike="noStrike">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32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u="none" strike="noStrike" smtClean="0">
                          <a:effectLst/>
                        </a:rPr>
                        <a:t>Move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smtClean="0">
                          <a:effectLst/>
                        </a:rPr>
                        <a:t>Rename Package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29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altLang="ja-JP" sz="2000" u="none" strike="noStrike" smtClean="0">
                          <a:effectLst/>
                        </a:rPr>
                        <a:t>Rename Type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en-US" altLang="ja-JP" sz="2000" u="none" strike="noStrike" smtClean="0">
                          <a:effectLst/>
                        </a:rPr>
                        <a:t>Rename Field</a:t>
                      </a:r>
                      <a:endParaRPr lang="en-US" altLang="ja-JP" sz="2000" b="0" i="0" u="none" strike="noStrike" dirty="0" smtClean="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26</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0</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3</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u="none" strike="noStrike" smtClean="0">
                          <a:effectLst/>
                        </a:rPr>
                        <a:t>Move Static Member</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smtClean="0">
                          <a:effectLst/>
                        </a:rPr>
                        <a:t>Rename Field</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15</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15</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9</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447217">
                <a:tc>
                  <a:txBody>
                    <a:bodyPr/>
                    <a:lstStyle/>
                    <a:p>
                      <a:pPr algn="l" fontAlgn="ctr"/>
                      <a:r>
                        <a:rPr lang="en-US" sz="2000" u="none" strike="noStrike" smtClean="0">
                          <a:effectLst/>
                        </a:rPr>
                        <a:t>Extract Interface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smtClean="0">
                          <a:effectLst/>
                        </a:rPr>
                        <a:t>Move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14</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14</a:t>
                      </a:r>
                      <a:endParaRPr lang="en-US" altLang="ja-JP" sz="2000" b="0" i="0" u="none" strike="noStrike">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10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smtClean="0">
                          <a:effectLst/>
                        </a:rPr>
                        <a:t>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r h="879427">
                <a:tc>
                  <a:txBody>
                    <a:bodyPr/>
                    <a:lstStyle/>
                    <a:p>
                      <a:pPr algn="l" fontAlgn="ctr"/>
                      <a:r>
                        <a:rPr lang="en-US" sz="2000" u="none" strike="noStrike" dirty="0" smtClean="0">
                          <a:effectLst/>
                        </a:rPr>
                        <a:t>Rename Local Variable</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l" fontAlgn="ctr"/>
                      <a:r>
                        <a:rPr lang="en-US" sz="2000" u="none" strike="noStrike" dirty="0" smtClean="0">
                          <a:effectLst/>
                        </a:rPr>
                        <a:t>Rename Field</a:t>
                      </a:r>
                      <a:endParaRPr lang="en-US" sz="2000" b="0" i="0" u="none" strike="noStrike" dirty="0">
                        <a:solidFill>
                          <a:srgbClr val="000000"/>
                        </a:solidFill>
                        <a:effectLst/>
                        <a:latin typeface="+mn-lt"/>
                        <a:ea typeface="ＭＳ Ｐゴシック" panose="020B0600070205080204" pitchFamily="50" charset="-128"/>
                      </a:endParaRPr>
                    </a:p>
                  </a:txBody>
                  <a:tcPr marL="9525" marR="9525" marT="9525" marB="0" anchor="ctr"/>
                </a:tc>
                <a:tc>
                  <a:txBody>
                    <a:bodyPr/>
                    <a:lstStyle/>
                    <a:p>
                      <a:pPr algn="r" fontAlgn="ctr"/>
                      <a:r>
                        <a:rPr lang="en-US" altLang="ja-JP" sz="2000" u="none" strike="noStrike" smtClean="0">
                          <a:effectLst/>
                        </a:rPr>
                        <a:t>12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dirty="0" smtClean="0">
                          <a:effectLst/>
                        </a:rPr>
                        <a:t>12</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lnR w="38100" cap="flat" cmpd="sng" algn="ctr">
                      <a:solidFill>
                        <a:schemeClr val="bg1"/>
                      </a:solidFill>
                      <a:prstDash val="solid"/>
                      <a:round/>
                      <a:headEnd type="none" w="med" len="med"/>
                      <a:tailEnd type="none" w="med" len="med"/>
                    </a:lnR>
                  </a:tcPr>
                </a:tc>
                <a:tc>
                  <a:txBody>
                    <a:bodyPr/>
                    <a:lstStyle/>
                    <a:p>
                      <a:pPr algn="r" fontAlgn="ctr"/>
                      <a:r>
                        <a:rPr lang="en-US" altLang="ja-JP" sz="2000" u="none" strike="noStrike" smtClean="0">
                          <a:effectLst/>
                        </a:rPr>
                        <a:t>0</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lnL w="38100" cap="flat" cmpd="sng" algn="ctr">
                      <a:solidFill>
                        <a:schemeClr val="bg1"/>
                      </a:solidFill>
                      <a:prstDash val="solid"/>
                      <a:round/>
                      <a:headEnd type="none" w="med" len="med"/>
                      <a:tailEnd type="none" w="med" len="med"/>
                    </a:lnL>
                  </a:tcPr>
                </a:tc>
                <a:tc>
                  <a:txBody>
                    <a:bodyPr/>
                    <a:lstStyle/>
                    <a:p>
                      <a:pPr algn="r" fontAlgn="ctr"/>
                      <a:r>
                        <a:rPr lang="en-US" altLang="ja-JP" sz="2000" u="none" strike="noStrike" dirty="0" smtClean="0">
                          <a:effectLst/>
                        </a:rPr>
                        <a:t>7</a:t>
                      </a:r>
                      <a:endParaRPr lang="en-US" altLang="ja-JP" sz="20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050" marR="9050" marT="9050" marB="0" anchor="ctr"/>
                </a:tc>
              </a:tr>
            </a:tbl>
          </a:graphicData>
        </a:graphic>
      </p:graphicFrame>
    </p:spTree>
    <p:extLst>
      <p:ext uri="{BB962C8B-B14F-4D97-AF65-F5344CB8AC3E}">
        <p14:creationId xmlns:p14="http://schemas.microsoft.com/office/powerpoint/2010/main" val="3531269500"/>
      </p:ext>
    </p:extLst>
  </p:cSld>
  <p:clrMapOvr>
    <a:masterClrMapping/>
  </p:clrMapOvr>
  <mc:AlternateContent xmlns:mc="http://schemas.openxmlformats.org/markup-compatibility/2006" xmlns:p14="http://schemas.microsoft.com/office/powerpoint/2010/main">
    <mc:Choice Requires="p14">
      <p:transition spd="slow" p14:dur="2000" advTm="34573"/>
    </mc:Choice>
    <mc:Fallback xmlns="">
      <p:transition spd="slow" advTm="34573"/>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r>
              <a:rPr lang="ja-JP" altLang="en-US" sz="3000" dirty="0" smtClean="0"/>
              <a:t>ある要素を移動したとき</a:t>
            </a:r>
            <a:r>
              <a:rPr lang="en-US" altLang="ja-JP" sz="3000" dirty="0" smtClean="0"/>
              <a:t>, </a:t>
            </a:r>
            <a:r>
              <a:rPr lang="ja-JP" altLang="en-US" sz="3000" dirty="0" smtClean="0"/>
              <a:t>それに合わせて名前を変更する場合が多い</a:t>
            </a:r>
            <a:endParaRPr lang="en-US" altLang="ja-JP" sz="3000" dirty="0" smtClean="0"/>
          </a:p>
          <a:p>
            <a:pPr lvl="1"/>
            <a:r>
              <a:rPr lang="en-US" altLang="ja-JP" sz="2600" dirty="0" smtClean="0"/>
              <a:t>Move</a:t>
            </a:r>
            <a:r>
              <a:rPr lang="ja-JP" altLang="en-US" sz="2600" dirty="0" smtClean="0"/>
              <a:t>と</a:t>
            </a:r>
            <a:r>
              <a:rPr lang="en-US" altLang="ja-JP" sz="2600" dirty="0" smtClean="0"/>
              <a:t>Rename</a:t>
            </a:r>
            <a:r>
              <a:rPr lang="ja-JP" altLang="en-US" sz="2600" dirty="0" smtClean="0"/>
              <a:t>の対象が同じ場合</a:t>
            </a:r>
            <a:endParaRPr lang="en-US" altLang="ja-JP" sz="2600" dirty="0" smtClean="0"/>
          </a:p>
          <a:p>
            <a:pPr lvl="2"/>
            <a:r>
              <a:rPr lang="ja-JP" altLang="en-US" sz="2200" dirty="0" smtClean="0"/>
              <a:t>パッケージ</a:t>
            </a:r>
            <a:r>
              <a:rPr lang="en-US" altLang="ja-JP" sz="2200" dirty="0" smtClean="0"/>
              <a:t>, </a:t>
            </a:r>
            <a:r>
              <a:rPr lang="ja-JP" altLang="en-US" sz="2200" dirty="0" smtClean="0"/>
              <a:t>クラス</a:t>
            </a:r>
            <a:r>
              <a:rPr lang="en-US" altLang="ja-JP" sz="2200" dirty="0" smtClean="0"/>
              <a:t>,</a:t>
            </a:r>
            <a:r>
              <a:rPr lang="ja-JP" altLang="en-US" sz="2200" dirty="0" smtClean="0"/>
              <a:t>フィールドなどの移動</a:t>
            </a:r>
            <a:endParaRPr lang="en-US" altLang="ja-JP" sz="2200" dirty="0" smtClean="0"/>
          </a:p>
          <a:p>
            <a:pPr lvl="2"/>
            <a:r>
              <a:rPr lang="ja-JP" altLang="en-US" sz="2200" dirty="0" smtClean="0"/>
              <a:t>移動した要素の名前を変更する</a:t>
            </a:r>
            <a:endParaRPr lang="en-US" altLang="ja-JP" sz="2200" dirty="0" smtClean="0"/>
          </a:p>
          <a:p>
            <a:pPr lvl="2"/>
            <a:endParaRPr lang="en-US" altLang="ja-JP" sz="2200" dirty="0" smtClean="0"/>
          </a:p>
          <a:p>
            <a:pPr lvl="1"/>
            <a:r>
              <a:rPr lang="en-US" altLang="ja-JP" sz="2600" dirty="0" smtClean="0"/>
              <a:t>Move</a:t>
            </a:r>
            <a:r>
              <a:rPr lang="ja-JP" altLang="en-US" sz="2600" dirty="0" smtClean="0"/>
              <a:t>と</a:t>
            </a:r>
            <a:r>
              <a:rPr lang="en-US" altLang="ja-JP" sz="2600" dirty="0" smtClean="0"/>
              <a:t>Rename</a:t>
            </a:r>
            <a:r>
              <a:rPr lang="ja-JP" altLang="en-US" sz="2600" dirty="0" smtClean="0"/>
              <a:t>の対象が関係する場合</a:t>
            </a:r>
            <a:endParaRPr lang="en-US" altLang="ja-JP" sz="2600" dirty="0" smtClean="0"/>
          </a:p>
          <a:p>
            <a:pPr lvl="2"/>
            <a:r>
              <a:rPr lang="ja-JP" altLang="en-US" sz="2200" dirty="0" smtClean="0"/>
              <a:t>クラス</a:t>
            </a:r>
            <a:r>
              <a:rPr lang="en-US" altLang="ja-JP" sz="2200" dirty="0" smtClean="0"/>
              <a:t>, </a:t>
            </a:r>
            <a:r>
              <a:rPr lang="ja-JP" altLang="en-US" sz="2200" dirty="0" smtClean="0"/>
              <a:t>フィールド</a:t>
            </a:r>
            <a:r>
              <a:rPr lang="en-US" altLang="ja-JP" sz="2200" dirty="0" smtClean="0"/>
              <a:t>, </a:t>
            </a:r>
            <a:r>
              <a:rPr lang="ja-JP" altLang="en-US" sz="2200" dirty="0" smtClean="0"/>
              <a:t>メソッドなどの移動</a:t>
            </a:r>
            <a:endParaRPr lang="en-US" altLang="ja-JP" sz="2200" dirty="0" smtClean="0"/>
          </a:p>
          <a:p>
            <a:pPr lvl="2"/>
            <a:r>
              <a:rPr lang="ja-JP" altLang="en-US" sz="2200" dirty="0" smtClean="0"/>
              <a:t>宛先のパッケージやクラスの名前を変更する</a:t>
            </a:r>
            <a:endParaRPr lang="en-US" altLang="ja-JP" sz="22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16</a:t>
            </a:fld>
            <a:endParaRPr lang="en-US" altLang="ja-JP" dirty="0">
              <a:solidFill>
                <a:srgbClr val="000000"/>
              </a:solidFill>
            </a:endParaRPr>
          </a:p>
        </p:txBody>
      </p:sp>
      <p:sp>
        <p:nvSpPr>
          <p:cNvPr id="6" name="タイトル 1"/>
          <p:cNvSpPr txBox="1">
            <a:spLocks/>
          </p:cNvSpPr>
          <p:nvPr/>
        </p:nvSpPr>
        <p:spPr bwMode="auto">
          <a:xfrm>
            <a:off x="246743" y="274638"/>
            <a:ext cx="854891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en-US" altLang="ja-JP" sz="3600" kern="0" dirty="0" smtClean="0"/>
              <a:t>Move</a:t>
            </a:r>
            <a:r>
              <a:rPr lang="ja-JP" altLang="en-US" sz="3600" kern="0" dirty="0" smtClean="0"/>
              <a:t>と</a:t>
            </a:r>
            <a:r>
              <a:rPr lang="en-US" altLang="ja-JP" sz="3600" kern="0" dirty="0" smtClean="0"/>
              <a:t>Rename</a:t>
            </a:r>
            <a:r>
              <a:rPr lang="ja-JP" altLang="en-US" sz="3600" kern="0" dirty="0"/>
              <a:t>の作業内容</a:t>
            </a:r>
          </a:p>
        </p:txBody>
      </p:sp>
    </p:spTree>
    <p:extLst>
      <p:ext uri="{BB962C8B-B14F-4D97-AF65-F5344CB8AC3E}">
        <p14:creationId xmlns:p14="http://schemas.microsoft.com/office/powerpoint/2010/main" val="2569871829"/>
      </p:ext>
    </p:extLst>
  </p:cSld>
  <p:clrMapOvr>
    <a:masterClrMapping/>
  </p:clrMapOvr>
  <mc:AlternateContent xmlns:mc="http://schemas.openxmlformats.org/markup-compatibility/2006" xmlns:p14="http://schemas.microsoft.com/office/powerpoint/2010/main">
    <mc:Choice Requires="p14">
      <p:transition spd="slow" p14:dur="2000" advTm="47083"/>
    </mc:Choice>
    <mc:Fallback xmlns="">
      <p:transition spd="slow" advTm="47083"/>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図 12"/>
          <p:cNvPicPr>
            <a:picLocks noChangeAspect="1"/>
          </p:cNvPicPr>
          <p:nvPr/>
        </p:nvPicPr>
        <p:blipFill rotWithShape="1">
          <a:blip r:embed="rId3">
            <a:extLst>
              <a:ext uri="{28A0092B-C50C-407E-A947-70E740481C1C}">
                <a14:useLocalDpi xmlns:a14="http://schemas.microsoft.com/office/drawing/2010/main" val="0"/>
              </a:ext>
            </a:extLst>
          </a:blip>
          <a:srcRect l="26836" t="20138" r="13638" b="36038"/>
          <a:stretch/>
        </p:blipFill>
        <p:spPr>
          <a:xfrm>
            <a:off x="4641149" y="2799158"/>
            <a:ext cx="4107564" cy="1889980"/>
          </a:xfrm>
          <a:prstGeom prst="rect">
            <a:avLst/>
          </a:prstGeom>
        </p:spPr>
      </p:pic>
      <p:pic>
        <p:nvPicPr>
          <p:cNvPr id="12" name="図 11"/>
          <p:cNvPicPr>
            <a:picLocks noChangeAspect="1"/>
          </p:cNvPicPr>
          <p:nvPr/>
        </p:nvPicPr>
        <p:blipFill rotWithShape="1">
          <a:blip r:embed="rId4">
            <a:extLst>
              <a:ext uri="{28A0092B-C50C-407E-A947-70E740481C1C}">
                <a14:useLocalDpi xmlns:a14="http://schemas.microsoft.com/office/drawing/2010/main" val="0"/>
              </a:ext>
            </a:extLst>
          </a:blip>
          <a:srcRect l="26698" t="18712" r="28219" b="47754"/>
          <a:stretch/>
        </p:blipFill>
        <p:spPr>
          <a:xfrm>
            <a:off x="359378" y="2781984"/>
            <a:ext cx="4099789" cy="1905947"/>
          </a:xfrm>
          <a:prstGeom prst="rect">
            <a:avLst/>
          </a:prstGeom>
        </p:spPr>
      </p:pic>
      <p:sp>
        <p:nvSpPr>
          <p:cNvPr id="3" name="コンテンツ プレースホルダー 2"/>
          <p:cNvSpPr>
            <a:spLocks noGrp="1"/>
          </p:cNvSpPr>
          <p:nvPr>
            <p:ph idx="1"/>
          </p:nvPr>
        </p:nvSpPr>
        <p:spPr>
          <a:xfrm>
            <a:off x="359378" y="1600202"/>
            <a:ext cx="8436279" cy="975000"/>
          </a:xfrm>
        </p:spPr>
        <p:txBody>
          <a:bodyPr/>
          <a:lstStyle/>
          <a:p>
            <a:r>
              <a:rPr lang="en-US" altLang="ja-JP" sz="3000" dirty="0"/>
              <a:t>Move</a:t>
            </a:r>
            <a:r>
              <a:rPr lang="ja-JP" altLang="en-US" sz="3000" dirty="0"/>
              <a:t>と</a:t>
            </a:r>
            <a:r>
              <a:rPr lang="en-US" altLang="ja-JP" sz="3000" dirty="0"/>
              <a:t>Rename</a:t>
            </a:r>
            <a:r>
              <a:rPr lang="ja-JP" altLang="en-US" sz="3000" dirty="0"/>
              <a:t>の対象が同じ場合</a:t>
            </a:r>
            <a:endParaRPr lang="en-US" altLang="ja-JP" sz="3000" dirty="0"/>
          </a:p>
          <a:p>
            <a:pPr lvl="1"/>
            <a:r>
              <a:rPr lang="en-US" altLang="ja-JP" sz="2600" dirty="0" smtClean="0"/>
              <a:t>Move</a:t>
            </a:r>
            <a:r>
              <a:rPr lang="ja-JP" altLang="en-US" sz="2400" dirty="0" smtClean="0"/>
              <a:t>のダイアログで新しい名前を入力できる</a:t>
            </a:r>
            <a:r>
              <a:rPr lang="ja-JP" altLang="en-US" sz="2400" dirty="0"/>
              <a:t>ように</a:t>
            </a:r>
            <a:r>
              <a:rPr lang="ja-JP" altLang="en-US" sz="2400" dirty="0" smtClean="0"/>
              <a:t>する</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17</a:t>
            </a:fld>
            <a:endParaRPr lang="en-US" altLang="ja-JP" dirty="0">
              <a:solidFill>
                <a:srgbClr val="000000"/>
              </a:solidFill>
            </a:endParaRPr>
          </a:p>
        </p:txBody>
      </p:sp>
      <p:sp>
        <p:nvSpPr>
          <p:cNvPr id="6" name="タイトル 1"/>
          <p:cNvSpPr txBox="1">
            <a:spLocks/>
          </p:cNvSpPr>
          <p:nvPr/>
        </p:nvSpPr>
        <p:spPr bwMode="auto">
          <a:xfrm>
            <a:off x="246743" y="274638"/>
            <a:ext cx="8548914"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a:lstStyle>
          <a:p>
            <a:r>
              <a:rPr lang="en-US" altLang="ja-JP" sz="3600" kern="0" dirty="0" smtClean="0"/>
              <a:t>Move</a:t>
            </a:r>
            <a:r>
              <a:rPr lang="ja-JP" altLang="en-US" sz="3600" kern="0" dirty="0" smtClean="0"/>
              <a:t>と</a:t>
            </a:r>
            <a:r>
              <a:rPr lang="en-US" altLang="ja-JP" sz="3600" kern="0" dirty="0" smtClean="0"/>
              <a:t>Rename</a:t>
            </a:r>
            <a:r>
              <a:rPr lang="ja-JP" altLang="en-US" sz="3600" kern="0" dirty="0" smtClean="0"/>
              <a:t>の支援方法</a:t>
            </a:r>
            <a:endParaRPr lang="ja-JP" altLang="en-US" sz="3600" kern="0" dirty="0"/>
          </a:p>
        </p:txBody>
      </p:sp>
      <p:sp>
        <p:nvSpPr>
          <p:cNvPr id="5" name="正方形/長方形 4"/>
          <p:cNvSpPr/>
          <p:nvPr/>
        </p:nvSpPr>
        <p:spPr>
          <a:xfrm>
            <a:off x="4673193" y="2906663"/>
            <a:ext cx="4043476" cy="25485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7" name="テキスト ボックス 6"/>
          <p:cNvSpPr txBox="1"/>
          <p:nvPr/>
        </p:nvSpPr>
        <p:spPr>
          <a:xfrm>
            <a:off x="2409272" y="3287684"/>
            <a:ext cx="3965548"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smtClean="0"/>
              <a:t>新しい名前を入力する項目を追加する</a:t>
            </a:r>
            <a:endParaRPr kumimoji="1" lang="ja-JP" altLang="en-US" dirty="0"/>
          </a:p>
        </p:txBody>
      </p:sp>
      <p:sp>
        <p:nvSpPr>
          <p:cNvPr id="8" name="正方形/長方形 7"/>
          <p:cNvSpPr/>
          <p:nvPr/>
        </p:nvSpPr>
        <p:spPr>
          <a:xfrm>
            <a:off x="448485" y="2986447"/>
            <a:ext cx="3255319" cy="45719"/>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 name="右矢印 8"/>
          <p:cNvSpPr/>
          <p:nvPr/>
        </p:nvSpPr>
        <p:spPr>
          <a:xfrm rot="10800000">
            <a:off x="3758425" y="2944533"/>
            <a:ext cx="848238" cy="216988"/>
          </a:xfrm>
          <a:prstGeom prst="rightArrow">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1" name="コンテンツ プレースホルダー 2"/>
          <p:cNvSpPr txBox="1">
            <a:spLocks/>
          </p:cNvSpPr>
          <p:nvPr/>
        </p:nvSpPr>
        <p:spPr bwMode="auto">
          <a:xfrm>
            <a:off x="359378" y="4911887"/>
            <a:ext cx="8436279" cy="1127401"/>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800" dirty="0"/>
              <a:t>Move</a:t>
            </a:r>
            <a:r>
              <a:rPr lang="ja-JP" altLang="en-US" sz="2800" dirty="0"/>
              <a:t>と</a:t>
            </a:r>
            <a:r>
              <a:rPr lang="en-US" altLang="ja-JP" sz="2800" dirty="0"/>
              <a:t>Rename</a:t>
            </a:r>
            <a:r>
              <a:rPr lang="ja-JP" altLang="en-US" sz="2800" dirty="0"/>
              <a:t>の対象が関係する場合</a:t>
            </a:r>
            <a:endParaRPr lang="en-US" altLang="ja-JP" sz="2800" dirty="0"/>
          </a:p>
          <a:p>
            <a:pPr lvl="1"/>
            <a:r>
              <a:rPr lang="en-US" altLang="ja-JP" sz="2600" kern="0" dirty="0" smtClean="0"/>
              <a:t>Move</a:t>
            </a:r>
            <a:r>
              <a:rPr lang="ja-JP" altLang="en-US" sz="2600" kern="0" dirty="0" smtClean="0"/>
              <a:t>の後に</a:t>
            </a:r>
            <a:r>
              <a:rPr lang="en-US" altLang="ja-JP" sz="2600" kern="0" dirty="0" smtClean="0"/>
              <a:t>,</a:t>
            </a:r>
            <a:r>
              <a:rPr lang="ja-JP" altLang="en-US" sz="2600" kern="0" dirty="0"/>
              <a:t>関係する要素へ</a:t>
            </a:r>
            <a:r>
              <a:rPr lang="en-US" altLang="ja-JP" sz="2600" kern="0" dirty="0" smtClean="0"/>
              <a:t>Rename</a:t>
            </a:r>
            <a:r>
              <a:rPr lang="ja-JP" altLang="en-US" sz="2600" kern="0" dirty="0"/>
              <a:t>を</a:t>
            </a:r>
            <a:r>
              <a:rPr lang="ja-JP" altLang="en-US" sz="2600" kern="0" dirty="0" smtClean="0"/>
              <a:t>推薦する</a:t>
            </a:r>
            <a:endParaRPr lang="en-US" altLang="ja-JP" sz="2600" kern="0" dirty="0" smtClean="0"/>
          </a:p>
        </p:txBody>
      </p:sp>
    </p:spTree>
    <p:extLst>
      <p:ext uri="{BB962C8B-B14F-4D97-AF65-F5344CB8AC3E}">
        <p14:creationId xmlns:p14="http://schemas.microsoft.com/office/powerpoint/2010/main" val="3301637066"/>
      </p:ext>
    </p:extLst>
  </p:cSld>
  <p:clrMapOvr>
    <a:masterClrMapping/>
  </p:clrMapOvr>
  <mc:AlternateContent xmlns:mc="http://schemas.openxmlformats.org/markup-compatibility/2006" xmlns:p14="http://schemas.microsoft.com/office/powerpoint/2010/main">
    <mc:Choice Requires="p14">
      <p:transition spd="slow" p14:dur="2000" advTm="27069"/>
    </mc:Choice>
    <mc:Fallback xmlns="">
      <p:transition spd="slow" advTm="27069"/>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0687" y="1600201"/>
            <a:ext cx="8291513" cy="4689388"/>
          </a:xfrm>
        </p:spPr>
        <p:txBody>
          <a:bodyPr/>
          <a:lstStyle/>
          <a:p>
            <a:r>
              <a:rPr lang="en-US" altLang="ja-JP" sz="3000" dirty="0"/>
              <a:t>Rename</a:t>
            </a:r>
            <a:r>
              <a:rPr lang="ja-JP" altLang="en-US" sz="3000" dirty="0"/>
              <a:t>は対象</a:t>
            </a:r>
            <a:r>
              <a:rPr lang="ja-JP" altLang="en-US" sz="3000" dirty="0" smtClean="0"/>
              <a:t>の種類</a:t>
            </a:r>
            <a:r>
              <a:rPr lang="ja-JP" altLang="en-US" sz="3000" dirty="0"/>
              <a:t>に関係</a:t>
            </a:r>
            <a:r>
              <a:rPr lang="ja-JP" altLang="en-US" sz="3000" dirty="0" smtClean="0"/>
              <a:t>なく</a:t>
            </a:r>
            <a:r>
              <a:rPr lang="en-US" altLang="ja-JP" sz="3000" dirty="0" smtClean="0"/>
              <a:t>, </a:t>
            </a:r>
            <a:r>
              <a:rPr lang="ja-JP" altLang="en-US" sz="3000" dirty="0" smtClean="0"/>
              <a:t>関連する要素を対象に</a:t>
            </a:r>
            <a:r>
              <a:rPr lang="ja-JP" altLang="en-US" sz="3000" dirty="0"/>
              <a:t>連続して実施される場合が</a:t>
            </a:r>
            <a:r>
              <a:rPr lang="ja-JP" altLang="en-US" sz="3000" dirty="0" smtClean="0"/>
              <a:t>多い</a:t>
            </a:r>
            <a:endParaRPr lang="en-US" altLang="ja-JP" sz="3000" dirty="0" smtClean="0"/>
          </a:p>
          <a:p>
            <a:endParaRPr lang="en-US" altLang="ja-JP" sz="3000" dirty="0"/>
          </a:p>
          <a:p>
            <a:r>
              <a:rPr lang="ja-JP" altLang="en-US" sz="3000" dirty="0" smtClean="0"/>
              <a:t>例）ローカル変数名とフィールド名の</a:t>
            </a:r>
            <a:r>
              <a:rPr lang="en-US" altLang="ja-JP" sz="3000" dirty="0" smtClean="0"/>
              <a:t>Rename</a:t>
            </a:r>
          </a:p>
          <a:p>
            <a:pPr lvl="1"/>
            <a:r>
              <a:rPr lang="ja-JP" altLang="en-US" sz="2600" dirty="0" smtClean="0"/>
              <a:t>コンストラクタや</a:t>
            </a:r>
            <a:r>
              <a:rPr lang="en-US" altLang="ja-JP" sz="2600" dirty="0" smtClean="0"/>
              <a:t>getter, setter</a:t>
            </a:r>
            <a:r>
              <a:rPr lang="ja-JP" altLang="en-US" sz="2600" dirty="0" smtClean="0"/>
              <a:t>のローカル変数名と</a:t>
            </a:r>
            <a:r>
              <a:rPr lang="en-US" altLang="ja-JP" sz="2600" dirty="0" smtClean="0"/>
              <a:t>, </a:t>
            </a:r>
            <a:r>
              <a:rPr lang="ja-JP" altLang="en-US" sz="2600" dirty="0" smtClean="0"/>
              <a:t>それに対応</a:t>
            </a:r>
            <a:r>
              <a:rPr lang="ja-JP" altLang="en-US" sz="2600" dirty="0"/>
              <a:t>する</a:t>
            </a:r>
            <a:r>
              <a:rPr lang="ja-JP" altLang="en-US" sz="2600" dirty="0" smtClean="0"/>
              <a:t>フィールドの名前を連続して変更する</a:t>
            </a:r>
            <a:endParaRPr lang="en-US" altLang="ja-JP" sz="26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18</a:t>
            </a:fld>
            <a:endParaRPr lang="en-US" altLang="ja-JP" dirty="0">
              <a:solidFill>
                <a:srgbClr val="000000"/>
              </a:solidFill>
            </a:endParaRPr>
          </a:p>
        </p:txBody>
      </p:sp>
      <p:sp>
        <p:nvSpPr>
          <p:cNvPr id="6" name="タイトル 1"/>
          <p:cNvSpPr>
            <a:spLocks noGrp="1"/>
          </p:cNvSpPr>
          <p:nvPr>
            <p:ph type="title"/>
          </p:nvPr>
        </p:nvSpPr>
        <p:spPr>
          <a:xfrm>
            <a:off x="246743" y="274638"/>
            <a:ext cx="8548914" cy="1143000"/>
          </a:xfrm>
        </p:spPr>
        <p:txBody>
          <a:bodyPr/>
          <a:lstStyle/>
          <a:p>
            <a:r>
              <a:rPr lang="en-US" altLang="ja-JP" sz="3600" dirty="0" smtClean="0"/>
              <a:t>Rename</a:t>
            </a:r>
            <a:r>
              <a:rPr lang="ja-JP" altLang="en-US" sz="3600" dirty="0" smtClean="0"/>
              <a:t>と</a:t>
            </a:r>
            <a:r>
              <a:rPr lang="en-US" altLang="ja-JP" sz="3600" dirty="0" smtClean="0"/>
              <a:t>Rename</a:t>
            </a:r>
            <a:r>
              <a:rPr lang="ja-JP" altLang="en-US" sz="3600" dirty="0" smtClean="0"/>
              <a:t>の作業内容</a:t>
            </a:r>
            <a:endParaRPr kumimoji="1" lang="ja-JP" altLang="en-US" sz="3600" dirty="0"/>
          </a:p>
        </p:txBody>
      </p:sp>
    </p:spTree>
    <p:extLst>
      <p:ext uri="{BB962C8B-B14F-4D97-AF65-F5344CB8AC3E}">
        <p14:creationId xmlns:p14="http://schemas.microsoft.com/office/powerpoint/2010/main" val="2616541866"/>
      </p:ext>
    </p:extLst>
  </p:cSld>
  <p:clrMapOvr>
    <a:masterClrMapping/>
  </p:clrMapOvr>
  <mc:AlternateContent xmlns:mc="http://schemas.openxmlformats.org/markup-compatibility/2006" xmlns:p14="http://schemas.microsoft.com/office/powerpoint/2010/main">
    <mc:Choice Requires="p14">
      <p:transition spd="slow" p14:dur="2000" advTm="26098"/>
    </mc:Choice>
    <mc:Fallback xmlns="">
      <p:transition spd="slow" advTm="26098"/>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420687" y="1600201"/>
            <a:ext cx="8291513" cy="4525963"/>
          </a:xfrm>
        </p:spPr>
        <p:txBody>
          <a:bodyPr/>
          <a:lstStyle/>
          <a:p>
            <a:r>
              <a:rPr lang="ja-JP" altLang="en-US" sz="3000" dirty="0" smtClean="0"/>
              <a:t>ある要素を</a:t>
            </a:r>
            <a:r>
              <a:rPr lang="en-US" altLang="ja-JP" sz="3000" dirty="0" smtClean="0"/>
              <a:t>Rename</a:t>
            </a:r>
            <a:r>
              <a:rPr lang="ja-JP" altLang="en-US" sz="3000" dirty="0" smtClean="0"/>
              <a:t>するとき</a:t>
            </a:r>
            <a:r>
              <a:rPr lang="en-US" altLang="ja-JP" sz="3000" dirty="0" smtClean="0"/>
              <a:t>, </a:t>
            </a:r>
            <a:r>
              <a:rPr lang="ja-JP" altLang="en-US" sz="3000" dirty="0"/>
              <a:t>名前が</a:t>
            </a:r>
            <a:r>
              <a:rPr lang="ja-JP" altLang="en-US" sz="3000" dirty="0" smtClean="0"/>
              <a:t>類似した要素をまとめて</a:t>
            </a:r>
            <a:r>
              <a:rPr lang="en-US" altLang="ja-JP" sz="3000" dirty="0" smtClean="0"/>
              <a:t>Rename</a:t>
            </a:r>
            <a:r>
              <a:rPr lang="ja-JP" altLang="en-US" sz="3000" dirty="0"/>
              <a:t>できるように</a:t>
            </a:r>
            <a:r>
              <a:rPr lang="ja-JP" altLang="en-US" sz="3000" dirty="0" smtClean="0"/>
              <a:t>する</a:t>
            </a:r>
            <a:endParaRPr lang="en-US" altLang="ja-JP" sz="3000" dirty="0" smtClean="0"/>
          </a:p>
          <a:p>
            <a:pPr lvl="1"/>
            <a:r>
              <a:rPr lang="ja-JP" altLang="en-US" dirty="0" smtClean="0"/>
              <a:t>既に</a:t>
            </a:r>
            <a:r>
              <a:rPr lang="en-US" altLang="ja-JP" dirty="0" smtClean="0"/>
              <a:t>, </a:t>
            </a:r>
            <a:r>
              <a:rPr lang="ja-JP" altLang="en-US" dirty="0" smtClean="0"/>
              <a:t>クラス</a:t>
            </a:r>
            <a:r>
              <a:rPr lang="ja-JP" altLang="en-US" dirty="0"/>
              <a:t>を対象とした</a:t>
            </a:r>
            <a:r>
              <a:rPr lang="en-US" altLang="ja-JP" dirty="0"/>
              <a:t>Rename</a:t>
            </a:r>
            <a:r>
              <a:rPr lang="ja-JP" altLang="en-US" dirty="0" smtClean="0"/>
              <a:t>のダイアログで</a:t>
            </a:r>
            <a:r>
              <a:rPr lang="ja-JP" altLang="en-US" dirty="0"/>
              <a:t>は</a:t>
            </a:r>
            <a:r>
              <a:rPr lang="en-US" altLang="ja-JP" dirty="0"/>
              <a:t>, </a:t>
            </a:r>
            <a:r>
              <a:rPr lang="ja-JP" altLang="en-US" dirty="0"/>
              <a:t>類似の名前の要素をまとめて</a:t>
            </a:r>
            <a:r>
              <a:rPr lang="en-US" altLang="ja-JP" dirty="0"/>
              <a:t>Rename</a:t>
            </a:r>
            <a:r>
              <a:rPr lang="ja-JP" altLang="en-US" dirty="0" smtClean="0"/>
              <a:t>できる</a:t>
            </a:r>
            <a:endParaRPr lang="en-US" altLang="ja-JP" dirty="0" smtClean="0"/>
          </a:p>
          <a:p>
            <a:pPr lvl="1"/>
            <a:r>
              <a:rPr lang="ja-JP" altLang="en-US" dirty="0" smtClean="0"/>
              <a:t>フィールドやメソッドなどには支援がない</a:t>
            </a:r>
            <a:endParaRPr lang="en-US" altLang="ja-JP" dirty="0" smtClean="0"/>
          </a:p>
          <a:p>
            <a:pPr lvl="1"/>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19</a:t>
            </a:fld>
            <a:endParaRPr lang="en-US" altLang="ja-JP" dirty="0">
              <a:solidFill>
                <a:srgbClr val="000000"/>
              </a:solidFill>
            </a:endParaRPr>
          </a:p>
        </p:txBody>
      </p:sp>
      <p:sp>
        <p:nvSpPr>
          <p:cNvPr id="6" name="タイトル 1"/>
          <p:cNvSpPr>
            <a:spLocks noGrp="1"/>
          </p:cNvSpPr>
          <p:nvPr>
            <p:ph type="title"/>
          </p:nvPr>
        </p:nvSpPr>
        <p:spPr>
          <a:xfrm>
            <a:off x="246743" y="274638"/>
            <a:ext cx="8548914" cy="1143000"/>
          </a:xfrm>
        </p:spPr>
        <p:txBody>
          <a:bodyPr/>
          <a:lstStyle/>
          <a:p>
            <a:r>
              <a:rPr lang="en-US" altLang="ja-JP" sz="3600" dirty="0" smtClean="0"/>
              <a:t>Rename</a:t>
            </a:r>
            <a:r>
              <a:rPr lang="ja-JP" altLang="en-US" sz="3600" dirty="0" smtClean="0"/>
              <a:t>と</a:t>
            </a:r>
            <a:r>
              <a:rPr lang="en-US" altLang="ja-JP" sz="3600" dirty="0" smtClean="0"/>
              <a:t>Rename</a:t>
            </a:r>
            <a:r>
              <a:rPr lang="ja-JP" altLang="en-US" sz="3600" dirty="0" smtClean="0"/>
              <a:t>の支援方法</a:t>
            </a:r>
            <a:endParaRPr kumimoji="1" lang="ja-JP" altLang="en-US" sz="3600" dirty="0"/>
          </a:p>
        </p:txBody>
      </p:sp>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l="17523" t="20137" r="12476" b="35368"/>
          <a:stretch/>
        </p:blipFill>
        <p:spPr>
          <a:xfrm>
            <a:off x="246743" y="4168162"/>
            <a:ext cx="5549778" cy="2204793"/>
          </a:xfrm>
          <a:prstGeom prst="rect">
            <a:avLst/>
          </a:prstGeom>
        </p:spPr>
      </p:pic>
      <p:pic>
        <p:nvPicPr>
          <p:cNvPr id="7" name="図 6"/>
          <p:cNvPicPr>
            <a:picLocks noChangeAspect="1"/>
          </p:cNvPicPr>
          <p:nvPr/>
        </p:nvPicPr>
        <p:blipFill rotWithShape="1">
          <a:blip r:embed="rId4">
            <a:extLst>
              <a:ext uri="{28A0092B-C50C-407E-A947-70E740481C1C}">
                <a14:useLocalDpi xmlns:a14="http://schemas.microsoft.com/office/drawing/2010/main" val="0"/>
              </a:ext>
            </a:extLst>
          </a:blip>
          <a:srcRect l="16546" t="21035" r="11613" b="46457"/>
          <a:stretch/>
        </p:blipFill>
        <p:spPr>
          <a:xfrm>
            <a:off x="1815365" y="4915074"/>
            <a:ext cx="6569242" cy="1857831"/>
          </a:xfrm>
          <a:prstGeom prst="rect">
            <a:avLst/>
          </a:prstGeom>
        </p:spPr>
      </p:pic>
      <p:sp>
        <p:nvSpPr>
          <p:cNvPr id="8" name="右矢印 7"/>
          <p:cNvSpPr/>
          <p:nvPr/>
        </p:nvSpPr>
        <p:spPr>
          <a:xfrm rot="5400000">
            <a:off x="2829714" y="4836626"/>
            <a:ext cx="555044" cy="312821"/>
          </a:xfrm>
          <a:prstGeom prst="rightArrow">
            <a:avLst/>
          </a:prstGeom>
          <a:solidFill>
            <a:srgbClr val="FF0000"/>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9" name="テキスト ボックス 8"/>
          <p:cNvSpPr txBox="1"/>
          <p:nvPr/>
        </p:nvSpPr>
        <p:spPr>
          <a:xfrm>
            <a:off x="1815365" y="4374350"/>
            <a:ext cx="3537283"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類似</a:t>
            </a:r>
            <a:r>
              <a:rPr lang="ja-JP" altLang="en-US" dirty="0" smtClean="0"/>
              <a:t>の名前を検索する条件を選択</a:t>
            </a:r>
            <a:endParaRPr kumimoji="1" lang="ja-JP" altLang="en-US" dirty="0"/>
          </a:p>
        </p:txBody>
      </p:sp>
      <p:sp>
        <p:nvSpPr>
          <p:cNvPr id="11" name="テキスト ボックス 10"/>
          <p:cNvSpPr txBox="1"/>
          <p:nvPr/>
        </p:nvSpPr>
        <p:spPr>
          <a:xfrm>
            <a:off x="5564233" y="4959780"/>
            <a:ext cx="1768641"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a:t>構成</a:t>
            </a:r>
            <a:r>
              <a:rPr lang="ja-JP" altLang="en-US" dirty="0" smtClean="0"/>
              <a:t>を変更する</a:t>
            </a:r>
            <a:endParaRPr kumimoji="1" lang="ja-JP" altLang="en-US" dirty="0"/>
          </a:p>
        </p:txBody>
      </p:sp>
      <p:sp>
        <p:nvSpPr>
          <p:cNvPr id="12" name="正方形/長方形 11"/>
          <p:cNvSpPr/>
          <p:nvPr/>
        </p:nvSpPr>
        <p:spPr>
          <a:xfrm>
            <a:off x="5383300" y="4743682"/>
            <a:ext cx="361867" cy="20979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3" name="正方形/長方形 12"/>
          <p:cNvSpPr/>
          <p:nvPr/>
        </p:nvSpPr>
        <p:spPr>
          <a:xfrm>
            <a:off x="246743" y="4737741"/>
            <a:ext cx="1712028" cy="177333"/>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dirty="0">
              <a:solidFill>
                <a:schemeClr val="tx1"/>
              </a:solidFill>
            </a:endParaRPr>
          </a:p>
        </p:txBody>
      </p:sp>
      <p:sp>
        <p:nvSpPr>
          <p:cNvPr id="14" name="テキスト ボックス 13"/>
          <p:cNvSpPr txBox="1"/>
          <p:nvPr/>
        </p:nvSpPr>
        <p:spPr>
          <a:xfrm>
            <a:off x="246743" y="6170722"/>
            <a:ext cx="4197197"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dirty="0" smtClean="0"/>
              <a:t>類似の名前の要素を</a:t>
            </a:r>
            <a:r>
              <a:rPr lang="en-US" altLang="ja-JP" dirty="0" smtClean="0"/>
              <a:t>Rename</a:t>
            </a:r>
            <a:r>
              <a:rPr lang="ja-JP" altLang="en-US" dirty="0" smtClean="0"/>
              <a:t>するか選択</a:t>
            </a:r>
            <a:endParaRPr kumimoji="1" lang="ja-JP" altLang="en-US" dirty="0"/>
          </a:p>
        </p:txBody>
      </p:sp>
      <p:cxnSp>
        <p:nvCxnSpPr>
          <p:cNvPr id="15" name="直線矢印コネクタ 14"/>
          <p:cNvCxnSpPr/>
          <p:nvPr/>
        </p:nvCxnSpPr>
        <p:spPr>
          <a:xfrm flipV="1">
            <a:off x="1102757" y="4953480"/>
            <a:ext cx="1" cy="1217242"/>
          </a:xfrm>
          <a:prstGeom prst="straightConnector1">
            <a:avLst/>
          </a:prstGeom>
          <a:ln>
            <a:solidFill>
              <a:srgbClr val="FF0000"/>
            </a:solidFill>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379298910"/>
      </p:ext>
    </p:extLst>
  </p:cSld>
  <p:clrMapOvr>
    <a:masterClrMapping/>
  </p:clrMapOvr>
  <mc:AlternateContent xmlns:mc="http://schemas.openxmlformats.org/markup-compatibility/2006" xmlns:p14="http://schemas.microsoft.com/office/powerpoint/2010/main">
    <mc:Choice Requires="p14">
      <p:transition spd="slow" p14:dur="2000" advTm="29397"/>
    </mc:Choice>
    <mc:Fallback xmlns="">
      <p:transition spd="slow" advTm="29397"/>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8" name="直線コネクタ 37"/>
          <p:cNvCxnSpPr>
            <a:stCxn id="17" idx="2"/>
            <a:endCxn id="36" idx="0"/>
          </p:cNvCxnSpPr>
          <p:nvPr/>
        </p:nvCxnSpPr>
        <p:spPr>
          <a:xfrm>
            <a:off x="6692038" y="5470564"/>
            <a:ext cx="0" cy="167578"/>
          </a:xfrm>
          <a:prstGeom prst="line">
            <a:avLst/>
          </a:prstGeom>
        </p:spPr>
        <p:style>
          <a:lnRef idx="3">
            <a:schemeClr val="accent2"/>
          </a:lnRef>
          <a:fillRef idx="0">
            <a:schemeClr val="accent2"/>
          </a:fillRef>
          <a:effectRef idx="2">
            <a:schemeClr val="accent2"/>
          </a:effectRef>
          <a:fontRef idx="minor">
            <a:schemeClr val="tx1"/>
          </a:fontRef>
        </p:style>
      </p:cxnSp>
      <p:cxnSp>
        <p:nvCxnSpPr>
          <p:cNvPr id="31" name="直線コネクタ 30"/>
          <p:cNvCxnSpPr>
            <a:stCxn id="25" idx="3"/>
            <a:endCxn id="17" idx="0"/>
          </p:cNvCxnSpPr>
          <p:nvPr/>
        </p:nvCxnSpPr>
        <p:spPr>
          <a:xfrm>
            <a:off x="5912898" y="3685509"/>
            <a:ext cx="779140" cy="1138724"/>
          </a:xfrm>
          <a:prstGeom prst="line">
            <a:avLst/>
          </a:prstGeom>
        </p:spPr>
        <p:style>
          <a:lnRef idx="3">
            <a:schemeClr val="accent1"/>
          </a:lnRef>
          <a:fillRef idx="0">
            <a:schemeClr val="accent1"/>
          </a:fillRef>
          <a:effectRef idx="2">
            <a:schemeClr val="accent1"/>
          </a:effectRef>
          <a:fontRef idx="minor">
            <a:schemeClr val="tx1"/>
          </a:fontRef>
        </p:style>
      </p:cxnSp>
      <p:cxnSp>
        <p:nvCxnSpPr>
          <p:cNvPr id="27" name="直線コネクタ 26"/>
          <p:cNvCxnSpPr>
            <a:stCxn id="25" idx="1"/>
            <a:endCxn id="16" idx="0"/>
          </p:cNvCxnSpPr>
          <p:nvPr/>
        </p:nvCxnSpPr>
        <p:spPr>
          <a:xfrm flipH="1">
            <a:off x="1991037" y="3685509"/>
            <a:ext cx="820119" cy="1138724"/>
          </a:xfrm>
          <a:prstGeom prst="line">
            <a:avLst/>
          </a:prstGeom>
        </p:spPr>
        <p:style>
          <a:lnRef idx="3">
            <a:schemeClr val="accent1"/>
          </a:lnRef>
          <a:fillRef idx="0">
            <a:schemeClr val="accent1"/>
          </a:fillRef>
          <a:effectRef idx="2">
            <a:schemeClr val="accent1"/>
          </a:effectRef>
          <a:fontRef idx="minor">
            <a:schemeClr val="tx1"/>
          </a:fontRef>
        </p:style>
      </p:cxnSp>
      <p:sp>
        <p:nvSpPr>
          <p:cNvPr id="2" name="タイトル 1"/>
          <p:cNvSpPr>
            <a:spLocks noGrp="1"/>
          </p:cNvSpPr>
          <p:nvPr>
            <p:ph type="title"/>
          </p:nvPr>
        </p:nvSpPr>
        <p:spPr/>
        <p:txBody>
          <a:bodyPr/>
          <a:lstStyle/>
          <a:p>
            <a:r>
              <a:rPr kumimoji="1" lang="ja-JP" altLang="en-US" dirty="0" smtClean="0"/>
              <a:t>リファクタリング</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ソフトウェア</a:t>
            </a:r>
            <a:r>
              <a:rPr lang="ja-JP" altLang="en-US" dirty="0"/>
              <a:t>の</a:t>
            </a:r>
            <a:r>
              <a:rPr lang="ja-JP" altLang="en-US" dirty="0" smtClean="0"/>
              <a:t>外部から見た動作を</a:t>
            </a:r>
            <a:r>
              <a:rPr lang="ja-JP" altLang="en-US" dirty="0"/>
              <a:t>変えずに</a:t>
            </a:r>
            <a:r>
              <a:rPr lang="en-US" altLang="ja-JP" dirty="0"/>
              <a:t>, </a:t>
            </a:r>
            <a:r>
              <a:rPr lang="ja-JP" altLang="en-US" dirty="0" smtClean="0"/>
              <a:t>ソースコードを整理する作業</a:t>
            </a:r>
            <a:r>
              <a:rPr lang="en-US" altLang="ja-JP" dirty="0"/>
              <a:t>[1</a:t>
            </a:r>
            <a:r>
              <a:rPr lang="en-US" altLang="ja-JP" dirty="0" smtClean="0"/>
              <a:t>]</a:t>
            </a:r>
          </a:p>
          <a:p>
            <a:pPr lvl="1"/>
            <a:r>
              <a:rPr kumimoji="1" lang="ja-JP" altLang="en-US" dirty="0" smtClean="0"/>
              <a:t>クラスやメンバなどのプログラム要素</a:t>
            </a:r>
            <a:r>
              <a:rPr lang="ja-JP" altLang="en-US" dirty="0"/>
              <a:t>が</a:t>
            </a:r>
            <a:r>
              <a:rPr kumimoji="1" lang="ja-JP" altLang="en-US" dirty="0" smtClean="0"/>
              <a:t>対象</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a:t>
            </a:fld>
            <a:endParaRPr lang="en-US" altLang="ja-JP" dirty="0">
              <a:solidFill>
                <a:srgbClr val="000000"/>
              </a:solidFill>
            </a:endParaRPr>
          </a:p>
        </p:txBody>
      </p:sp>
      <p:sp>
        <p:nvSpPr>
          <p:cNvPr id="5" name="テキスト ボックス 4"/>
          <p:cNvSpPr txBox="1"/>
          <p:nvPr/>
        </p:nvSpPr>
        <p:spPr>
          <a:xfrm>
            <a:off x="0" y="6305826"/>
            <a:ext cx="8395855" cy="338554"/>
          </a:xfrm>
          <a:prstGeom prst="rect">
            <a:avLst/>
          </a:prstGeom>
          <a:solidFill>
            <a:schemeClr val="bg1"/>
          </a:solidFill>
        </p:spPr>
        <p:txBody>
          <a:bodyPr wrap="square" rtlCol="0">
            <a:spAutoFit/>
          </a:bodyPr>
          <a:lstStyle/>
          <a:p>
            <a:r>
              <a:rPr lang="en-US" altLang="ja-JP" sz="1600" dirty="0"/>
              <a:t>[1] M. Fowler, </a:t>
            </a:r>
            <a:r>
              <a:rPr lang="en-US" altLang="ja-JP" sz="1600" dirty="0" smtClean="0"/>
              <a:t>“</a:t>
            </a:r>
            <a:r>
              <a:rPr lang="en-US" altLang="ja-JP" sz="1600" i="1" dirty="0" err="1" smtClean="0"/>
              <a:t>Refactoring:Improving</a:t>
            </a:r>
            <a:r>
              <a:rPr lang="en-US" altLang="ja-JP" sz="1600" i="1" dirty="0" smtClean="0"/>
              <a:t> </a:t>
            </a:r>
            <a:r>
              <a:rPr lang="en-US" altLang="ja-JP" sz="1600" i="1" dirty="0"/>
              <a:t>the Design of Existing Code</a:t>
            </a:r>
            <a:r>
              <a:rPr lang="en-US" altLang="ja-JP" sz="1600" dirty="0" smtClean="0"/>
              <a:t>.” Addison Wesley</a:t>
            </a:r>
            <a:r>
              <a:rPr lang="en-US" altLang="ja-JP" sz="1600" dirty="0"/>
              <a:t>, 1999.</a:t>
            </a:r>
            <a:endParaRPr kumimoji="1" lang="ja-JP" altLang="en-US" sz="1600" dirty="0"/>
          </a:p>
        </p:txBody>
      </p:sp>
      <p:pic>
        <p:nvPicPr>
          <p:cNvPr id="12" name="図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32340" y="3941110"/>
            <a:ext cx="717394" cy="931265"/>
          </a:xfrm>
          <a:prstGeom prst="rect">
            <a:avLst/>
          </a:prstGeom>
        </p:spPr>
      </p:pic>
      <p:pic>
        <p:nvPicPr>
          <p:cNvPr id="13" name="図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74324" y="3941110"/>
            <a:ext cx="717394" cy="931265"/>
          </a:xfrm>
          <a:prstGeom prst="rect">
            <a:avLst/>
          </a:prstGeom>
        </p:spPr>
      </p:pic>
      <p:pic>
        <p:nvPicPr>
          <p:cNvPr id="14" name="図 1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79441" y="4708667"/>
            <a:ext cx="1241941" cy="1241941"/>
          </a:xfrm>
          <a:prstGeom prst="rect">
            <a:avLst/>
          </a:prstGeom>
        </p:spPr>
      </p:pic>
      <p:sp>
        <p:nvSpPr>
          <p:cNvPr id="16" name="テキスト ボックス 15"/>
          <p:cNvSpPr txBox="1"/>
          <p:nvPr/>
        </p:nvSpPr>
        <p:spPr>
          <a:xfrm>
            <a:off x="1257868" y="4824233"/>
            <a:ext cx="1466338"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理解しにくい</a:t>
            </a:r>
            <a:endParaRPr kumimoji="1" lang="en-US" altLang="ja-JP" dirty="0" smtClean="0"/>
          </a:p>
          <a:p>
            <a:r>
              <a:rPr kumimoji="1" lang="ja-JP" altLang="en-US" dirty="0" smtClean="0"/>
              <a:t>ソースコード</a:t>
            </a:r>
            <a:endParaRPr kumimoji="1" lang="en-US" altLang="ja-JP" dirty="0" smtClean="0"/>
          </a:p>
        </p:txBody>
      </p:sp>
      <p:sp>
        <p:nvSpPr>
          <p:cNvPr id="17" name="テキスト ボックス 16"/>
          <p:cNvSpPr txBox="1"/>
          <p:nvPr/>
        </p:nvSpPr>
        <p:spPr>
          <a:xfrm>
            <a:off x="5933480" y="4824233"/>
            <a:ext cx="151711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kumimoji="1" lang="ja-JP" altLang="en-US" dirty="0" smtClean="0"/>
              <a:t>理解しやすい</a:t>
            </a:r>
            <a:endParaRPr kumimoji="1" lang="en-US" altLang="ja-JP" dirty="0" smtClean="0"/>
          </a:p>
          <a:p>
            <a:r>
              <a:rPr kumimoji="1" lang="ja-JP" altLang="en-US" dirty="0" smtClean="0"/>
              <a:t>ソースコード</a:t>
            </a:r>
            <a:endParaRPr kumimoji="1" lang="en-US" altLang="ja-JP" dirty="0" smtClean="0"/>
          </a:p>
        </p:txBody>
      </p:sp>
      <p:sp>
        <p:nvSpPr>
          <p:cNvPr id="21" name="右矢印 20"/>
          <p:cNvSpPr/>
          <p:nvPr/>
        </p:nvSpPr>
        <p:spPr>
          <a:xfrm>
            <a:off x="2919111" y="4697772"/>
            <a:ext cx="2927839" cy="183314"/>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23" name="角丸四角形 22"/>
          <p:cNvSpPr/>
          <p:nvPr/>
        </p:nvSpPr>
        <p:spPr>
          <a:xfrm>
            <a:off x="3401685" y="4273919"/>
            <a:ext cx="1943100" cy="46563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smtClean="0"/>
              <a:t>リファクタリング</a:t>
            </a:r>
            <a:endParaRPr lang="ja-JP" altLang="en-US" dirty="0"/>
          </a:p>
        </p:txBody>
      </p:sp>
      <p:sp>
        <p:nvSpPr>
          <p:cNvPr id="24" name="テキスト ボックス 23"/>
          <p:cNvSpPr txBox="1"/>
          <p:nvPr/>
        </p:nvSpPr>
        <p:spPr>
          <a:xfrm>
            <a:off x="3923159" y="5936494"/>
            <a:ext cx="87773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kumimoji="1" lang="ja-JP" altLang="en-US" dirty="0" smtClean="0"/>
              <a:t>開発者</a:t>
            </a:r>
            <a:endParaRPr kumimoji="1" lang="ja-JP" altLang="en-US" dirty="0"/>
          </a:p>
        </p:txBody>
      </p:sp>
      <p:sp>
        <p:nvSpPr>
          <p:cNvPr id="25" name="角丸四角形 24"/>
          <p:cNvSpPr/>
          <p:nvPr/>
        </p:nvSpPr>
        <p:spPr>
          <a:xfrm>
            <a:off x="2811156" y="3452693"/>
            <a:ext cx="3101742" cy="465632"/>
          </a:xfrm>
          <a:prstGeom prst="roundRect">
            <a:avLst/>
          </a:prstGeom>
          <a:ln/>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b="1" dirty="0"/>
              <a:t>外部</a:t>
            </a:r>
            <a:r>
              <a:rPr lang="ja-JP" altLang="en-US" b="1" dirty="0" smtClean="0"/>
              <a:t>から見た</a:t>
            </a:r>
            <a:r>
              <a:rPr lang="ja-JP" altLang="en-US" b="1" dirty="0"/>
              <a:t>動作</a:t>
            </a:r>
            <a:r>
              <a:rPr lang="ja-JP" altLang="en-US" b="1" dirty="0" smtClean="0"/>
              <a:t>は</a:t>
            </a:r>
            <a:r>
              <a:rPr lang="ja-JP" altLang="en-US" b="1" dirty="0"/>
              <a:t>同</a:t>
            </a:r>
            <a:r>
              <a:rPr lang="ja-JP" altLang="en-US" b="1" dirty="0" smtClean="0"/>
              <a:t>じ</a:t>
            </a:r>
            <a:endParaRPr lang="ja-JP" altLang="en-US" b="1" dirty="0"/>
          </a:p>
        </p:txBody>
      </p:sp>
      <p:sp>
        <p:nvSpPr>
          <p:cNvPr id="36" name="角丸四角形 35"/>
          <p:cNvSpPr/>
          <p:nvPr/>
        </p:nvSpPr>
        <p:spPr>
          <a:xfrm>
            <a:off x="5350295" y="5638142"/>
            <a:ext cx="2683485" cy="573472"/>
          </a:xfrm>
          <a:prstGeom prst="roundRect">
            <a:avLst/>
          </a:prstGeom>
          <a:ln/>
        </p:spPr>
        <p:style>
          <a:lnRef idx="2">
            <a:schemeClr val="accent2">
              <a:shade val="50000"/>
            </a:schemeClr>
          </a:lnRef>
          <a:fillRef idx="1">
            <a:schemeClr val="accent2"/>
          </a:fillRef>
          <a:effectRef idx="0">
            <a:schemeClr val="accent2"/>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dirty="0"/>
              <a:t>機能</a:t>
            </a:r>
            <a:r>
              <a:rPr lang="ja-JP" altLang="en-US" dirty="0" smtClean="0"/>
              <a:t>の追加、バグの修正がしやすい</a:t>
            </a:r>
            <a:endParaRPr lang="ja-JP" altLang="en-US" dirty="0"/>
          </a:p>
        </p:txBody>
      </p:sp>
    </p:spTree>
    <p:extLst>
      <p:ext uri="{BB962C8B-B14F-4D97-AF65-F5344CB8AC3E}">
        <p14:creationId xmlns:p14="http://schemas.microsoft.com/office/powerpoint/2010/main" val="399755963"/>
      </p:ext>
    </p:extLst>
  </p:cSld>
  <p:clrMapOvr>
    <a:masterClrMapping/>
  </p:clrMapOvr>
  <mc:AlternateContent xmlns:mc="http://schemas.openxmlformats.org/markup-compatibility/2006" xmlns:p14="http://schemas.microsoft.com/office/powerpoint/2010/main">
    <mc:Choice Requires="p14">
      <p:transition spd="slow" p14:dur="2000" advTm="10594"/>
    </mc:Choice>
    <mc:Fallback xmlns="">
      <p:transition spd="slow" advTm="10594"/>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a:xfrm>
            <a:off x="352697" y="1600201"/>
            <a:ext cx="8427493" cy="4525963"/>
          </a:xfrm>
        </p:spPr>
        <p:txBody>
          <a:bodyPr/>
          <a:lstStyle/>
          <a:p>
            <a:r>
              <a:rPr lang="ja-JP" altLang="en-US" sz="3000" dirty="0" smtClean="0"/>
              <a:t>ツールで支援すべき</a:t>
            </a:r>
            <a:r>
              <a:rPr lang="en-US" altLang="ja-JP" sz="3000" dirty="0" smtClean="0"/>
              <a:t>, </a:t>
            </a:r>
            <a:r>
              <a:rPr lang="ja-JP" altLang="en-US" sz="3000" dirty="0" smtClean="0"/>
              <a:t>連続して</a:t>
            </a:r>
            <a:r>
              <a:rPr lang="ja-JP" altLang="en-US" sz="3000" dirty="0"/>
              <a:t>実施</a:t>
            </a:r>
            <a:r>
              <a:rPr lang="ja-JP" altLang="en-US" sz="3000" dirty="0" smtClean="0"/>
              <a:t>された</a:t>
            </a:r>
            <a:r>
              <a:rPr lang="ja-JP" altLang="en-US" sz="3000" dirty="0"/>
              <a:t>頻度</a:t>
            </a:r>
            <a:r>
              <a:rPr lang="ja-JP" altLang="en-US" sz="3000" dirty="0" smtClean="0"/>
              <a:t>の高い</a:t>
            </a:r>
            <a:r>
              <a:rPr lang="en-US" altLang="ja-JP" sz="3000" dirty="0" smtClean="0"/>
              <a:t>, </a:t>
            </a:r>
            <a:r>
              <a:rPr lang="ja-JP" altLang="en-US" sz="3000" dirty="0" smtClean="0"/>
              <a:t>リファクタリングの組み合わせを調査した</a:t>
            </a:r>
            <a:endParaRPr kumimoji="1" lang="en-US" altLang="ja-JP" sz="3000" dirty="0" smtClean="0"/>
          </a:p>
          <a:p>
            <a:endParaRPr lang="en-US" altLang="ja-JP" dirty="0"/>
          </a:p>
          <a:p>
            <a:pPr lvl="1"/>
            <a:r>
              <a:rPr lang="en-US" altLang="ja-JP" dirty="0"/>
              <a:t>Rename, Move, Extract</a:t>
            </a:r>
            <a:r>
              <a:rPr lang="ja-JP" altLang="en-US" dirty="0"/>
              <a:t>の組み合わせが連続して実施される頻度が高い</a:t>
            </a:r>
            <a:endParaRPr lang="en-US" altLang="ja-JP" dirty="0"/>
          </a:p>
          <a:p>
            <a:endParaRPr lang="en-US" altLang="ja-JP" dirty="0"/>
          </a:p>
          <a:p>
            <a:r>
              <a:rPr lang="ja-JP" altLang="en-US" dirty="0"/>
              <a:t>リファクタリング実施履歴の詳細</a:t>
            </a:r>
            <a:r>
              <a:rPr lang="ja-JP" altLang="en-US" dirty="0" smtClean="0"/>
              <a:t>から</a:t>
            </a:r>
            <a:r>
              <a:rPr lang="en-US" altLang="ja-JP" dirty="0" smtClean="0"/>
              <a:t>, </a:t>
            </a:r>
            <a:r>
              <a:rPr lang="ja-JP" altLang="en-US" dirty="0" smtClean="0"/>
              <a:t>作業</a:t>
            </a:r>
            <a:r>
              <a:rPr lang="ja-JP" altLang="en-US" dirty="0"/>
              <a:t>内容を調べて支援方法を考案した</a:t>
            </a:r>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20</a:t>
            </a:fld>
            <a:endParaRPr lang="en-US" altLang="ja-JP" dirty="0">
              <a:solidFill>
                <a:srgbClr val="000000"/>
              </a:solidFill>
            </a:endParaRPr>
          </a:p>
        </p:txBody>
      </p:sp>
    </p:spTree>
    <p:extLst>
      <p:ext uri="{BB962C8B-B14F-4D97-AF65-F5344CB8AC3E}">
        <p14:creationId xmlns:p14="http://schemas.microsoft.com/office/powerpoint/2010/main" val="670048131"/>
      </p:ext>
    </p:extLst>
  </p:cSld>
  <p:clrMapOvr>
    <a:masterClrMapping/>
  </p:clrMapOvr>
  <mc:AlternateContent xmlns:mc="http://schemas.openxmlformats.org/markup-compatibility/2006" xmlns:p14="http://schemas.microsoft.com/office/powerpoint/2010/main">
    <mc:Choice Requires="p14">
      <p:transition spd="slow" p14:dur="2000" advTm="15684"/>
    </mc:Choice>
    <mc:Fallback xmlns="">
      <p:transition spd="slow" advTm="15684"/>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今後</a:t>
            </a:r>
            <a:r>
              <a:rPr lang="ja-JP" altLang="en-US" dirty="0" smtClean="0"/>
              <a:t>の</a:t>
            </a:r>
            <a:r>
              <a:rPr lang="ja-JP" altLang="en-US" dirty="0"/>
              <a:t>課題</a:t>
            </a:r>
            <a:endParaRPr kumimoji="1" lang="ja-JP" altLang="en-US" dirty="0"/>
          </a:p>
        </p:txBody>
      </p:sp>
      <p:sp>
        <p:nvSpPr>
          <p:cNvPr id="3" name="コンテンツ プレースホルダー 2"/>
          <p:cNvSpPr>
            <a:spLocks noGrp="1"/>
          </p:cNvSpPr>
          <p:nvPr>
            <p:ph idx="1"/>
          </p:nvPr>
        </p:nvSpPr>
        <p:spPr>
          <a:xfrm>
            <a:off x="420687" y="1600201"/>
            <a:ext cx="8291513" cy="4525963"/>
          </a:xfrm>
        </p:spPr>
        <p:txBody>
          <a:bodyPr/>
          <a:lstStyle/>
          <a:p>
            <a:r>
              <a:rPr lang="ja-JP" altLang="en-US" dirty="0" smtClean="0"/>
              <a:t>開発者のリファクタリングについての経験と</a:t>
            </a:r>
            <a:r>
              <a:rPr lang="en-US" altLang="ja-JP" dirty="0" smtClean="0"/>
              <a:t>, </a:t>
            </a:r>
            <a:r>
              <a:rPr lang="ja-JP" altLang="en-US" dirty="0" smtClean="0"/>
              <a:t>リファクタリングの傾向の関係を調査する</a:t>
            </a:r>
            <a:endParaRPr lang="en-US" altLang="ja-JP" dirty="0" smtClean="0"/>
          </a:p>
          <a:p>
            <a:endParaRPr lang="en-US" altLang="ja-JP" dirty="0"/>
          </a:p>
          <a:p>
            <a:r>
              <a:rPr lang="ja-JP" altLang="en-US" dirty="0" smtClean="0"/>
              <a:t>研究</a:t>
            </a:r>
            <a:r>
              <a:rPr lang="ja-JP" altLang="en-US" dirty="0"/>
              <a:t>結果を利用</a:t>
            </a:r>
            <a:r>
              <a:rPr lang="ja-JP" altLang="en-US" dirty="0" smtClean="0"/>
              <a:t>した支援ツールを開発する</a:t>
            </a:r>
            <a:endParaRPr kumimoji="1" lang="en-US" altLang="ja-JP" dirty="0" smtClean="0"/>
          </a:p>
          <a:p>
            <a:pPr lvl="1"/>
            <a:r>
              <a:rPr lang="ja-JP" altLang="en-US" dirty="0" smtClean="0"/>
              <a:t>ツールの利用により開発効率が向上するか</a:t>
            </a:r>
            <a:r>
              <a:rPr lang="en-US" altLang="ja-JP" dirty="0" smtClean="0"/>
              <a:t>, </a:t>
            </a:r>
            <a:r>
              <a:rPr lang="ja-JP" altLang="en-US" dirty="0" smtClean="0"/>
              <a:t>被験者実験を通して確かめる</a:t>
            </a:r>
            <a:endParaRPr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21</a:t>
            </a:fld>
            <a:endParaRPr lang="en-US" altLang="ja-JP" dirty="0">
              <a:solidFill>
                <a:srgbClr val="000000"/>
              </a:solidFill>
            </a:endParaRPr>
          </a:p>
        </p:txBody>
      </p:sp>
    </p:spTree>
    <p:extLst>
      <p:ext uri="{BB962C8B-B14F-4D97-AF65-F5344CB8AC3E}">
        <p14:creationId xmlns:p14="http://schemas.microsoft.com/office/powerpoint/2010/main" val="1902459996"/>
      </p:ext>
    </p:extLst>
  </p:cSld>
  <p:clrMapOvr>
    <a:masterClrMapping/>
  </p:clrMapOvr>
  <mc:AlternateContent xmlns:mc="http://schemas.openxmlformats.org/markup-compatibility/2006" xmlns:p14="http://schemas.microsoft.com/office/powerpoint/2010/main">
    <mc:Choice Requires="p14">
      <p:transition spd="slow" p14:dur="2000" advTm="22276"/>
    </mc:Choice>
    <mc:Fallback xmlns="">
      <p:transition spd="slow" advTm="22276"/>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リファクタリング支援</a:t>
            </a:r>
            <a:r>
              <a:rPr lang="ja-JP" altLang="en-US" dirty="0" smtClean="0"/>
              <a:t>ツール</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3</a:t>
            </a:fld>
            <a:endParaRPr lang="en-US" altLang="ja-JP">
              <a:solidFill>
                <a:srgbClr val="000000"/>
              </a:solidFill>
            </a:endParaRPr>
          </a:p>
        </p:txBody>
      </p:sp>
      <p:sp>
        <p:nvSpPr>
          <p:cNvPr id="19" name="コンテンツ プレースホルダー 2"/>
          <p:cNvSpPr txBox="1">
            <a:spLocks/>
          </p:cNvSpPr>
          <p:nvPr/>
        </p:nvSpPr>
        <p:spPr bwMode="auto">
          <a:xfrm>
            <a:off x="494175" y="1521370"/>
            <a:ext cx="8254538" cy="41093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800" kern="0" dirty="0" smtClean="0"/>
              <a:t>ツール</a:t>
            </a:r>
            <a:r>
              <a:rPr lang="ja-JP" altLang="en-US" sz="2800" kern="0" dirty="0"/>
              <a:t>は開発者の入力したリファクタリングの設定に基づいて</a:t>
            </a:r>
            <a:r>
              <a:rPr lang="en-US" altLang="ja-JP" sz="2800" kern="0" dirty="0"/>
              <a:t>, </a:t>
            </a:r>
            <a:r>
              <a:rPr lang="ja-JP" altLang="en-US" sz="2800" kern="0" dirty="0"/>
              <a:t>自動的にソースコードを変換する</a:t>
            </a:r>
            <a:endParaRPr lang="en-US" altLang="ja-JP" sz="2800" dirty="0"/>
          </a:p>
          <a:p>
            <a:pPr lvl="1"/>
            <a:r>
              <a:rPr lang="ja-JP" altLang="en-US" sz="2400" dirty="0" smtClean="0"/>
              <a:t>統合開発</a:t>
            </a:r>
            <a:r>
              <a:rPr lang="ja-JP" altLang="en-US" sz="2400" dirty="0"/>
              <a:t>環境</a:t>
            </a:r>
            <a:r>
              <a:rPr lang="en-US" altLang="ja-JP" sz="2400" dirty="0"/>
              <a:t>Eclipse</a:t>
            </a:r>
            <a:r>
              <a:rPr lang="ja-JP" altLang="en-US" sz="2400" dirty="0"/>
              <a:t>のリファクタリング機能など</a:t>
            </a:r>
            <a:endParaRPr lang="en-US" altLang="ja-JP" sz="2400" dirty="0"/>
          </a:p>
          <a:p>
            <a:endParaRPr lang="en-US" altLang="ja-JP" sz="2800" kern="0" dirty="0" smtClean="0"/>
          </a:p>
          <a:p>
            <a:r>
              <a:rPr lang="ja-JP" altLang="en-US" sz="2800" kern="0" dirty="0" smtClean="0"/>
              <a:t>手作業</a:t>
            </a:r>
            <a:r>
              <a:rPr lang="ja-JP" altLang="en-US" sz="2800" kern="0" dirty="0"/>
              <a:t>で</a:t>
            </a:r>
            <a:r>
              <a:rPr lang="ja-JP" altLang="en-US" sz="2800" kern="0" dirty="0" smtClean="0"/>
              <a:t>のリファクタリングは欠陥が混入しやすいため</a:t>
            </a:r>
            <a:r>
              <a:rPr lang="en-US" altLang="ja-JP" sz="2800" kern="0" dirty="0" smtClean="0"/>
              <a:t>, </a:t>
            </a:r>
            <a:r>
              <a:rPr lang="ja-JP" altLang="en-US" sz="2800" kern="0" dirty="0" smtClean="0"/>
              <a:t>リファクタリング</a:t>
            </a:r>
            <a:r>
              <a:rPr lang="ja-JP" altLang="en-US" sz="2800" kern="0" dirty="0"/>
              <a:t>支援</a:t>
            </a:r>
            <a:r>
              <a:rPr lang="ja-JP" altLang="en-US" sz="2800" kern="0" dirty="0" smtClean="0"/>
              <a:t>ツールを利用すべき</a:t>
            </a:r>
            <a:r>
              <a:rPr lang="en-US" altLang="ja-JP" sz="2800" kern="0" dirty="0"/>
              <a:t>[2</a:t>
            </a:r>
            <a:r>
              <a:rPr lang="en-US" altLang="ja-JP" sz="2800" kern="0" dirty="0" smtClean="0"/>
              <a:t>]</a:t>
            </a:r>
            <a:endParaRPr lang="en-US" altLang="ja-JP" sz="2800" kern="0" dirty="0"/>
          </a:p>
          <a:p>
            <a:pPr marL="0" indent="0">
              <a:buNone/>
            </a:pPr>
            <a:endParaRPr lang="en-US" altLang="ja-JP" sz="2800" dirty="0" smtClean="0"/>
          </a:p>
        </p:txBody>
      </p:sp>
      <p:sp>
        <p:nvSpPr>
          <p:cNvPr id="5" name="テキスト ボックス 4"/>
          <p:cNvSpPr txBox="1"/>
          <p:nvPr/>
        </p:nvSpPr>
        <p:spPr>
          <a:xfrm>
            <a:off x="296883" y="5762157"/>
            <a:ext cx="8378806" cy="584775"/>
          </a:xfrm>
          <a:prstGeom prst="rect">
            <a:avLst/>
          </a:prstGeom>
          <a:noFill/>
        </p:spPr>
        <p:txBody>
          <a:bodyPr wrap="square" rtlCol="0">
            <a:spAutoFit/>
          </a:bodyPr>
          <a:lstStyle/>
          <a:p>
            <a:r>
              <a:rPr lang="en-US" altLang="ja-JP" sz="1600" dirty="0"/>
              <a:t>[2] G. </a:t>
            </a:r>
            <a:r>
              <a:rPr lang="en-US" altLang="ja-JP" sz="1600" dirty="0" err="1" smtClean="0"/>
              <a:t>Bavota</a:t>
            </a:r>
            <a:r>
              <a:rPr lang="en-US" altLang="ja-JP" sz="1600" dirty="0"/>
              <a:t> </a:t>
            </a:r>
            <a:r>
              <a:rPr lang="en-US" altLang="ja-JP" sz="1600" dirty="0" smtClean="0"/>
              <a:t>et al. </a:t>
            </a:r>
            <a:r>
              <a:rPr lang="en-US" altLang="ja-JP" sz="1600" dirty="0"/>
              <a:t>“When does a refactoring induce bugs? an </a:t>
            </a:r>
            <a:r>
              <a:rPr lang="en-US" altLang="ja-JP" sz="1600" dirty="0" smtClean="0"/>
              <a:t>empirical study</a:t>
            </a:r>
            <a:r>
              <a:rPr lang="en-US" altLang="ja-JP" sz="1600" dirty="0"/>
              <a:t>.” in </a:t>
            </a:r>
            <a:r>
              <a:rPr lang="en-US" altLang="ja-JP" sz="1600" i="1" dirty="0"/>
              <a:t>Proc. of SCAM</a:t>
            </a:r>
            <a:r>
              <a:rPr lang="en-US" altLang="ja-JP" sz="1600" dirty="0"/>
              <a:t>, </a:t>
            </a:r>
            <a:r>
              <a:rPr lang="en-US" altLang="ja-JP" sz="1600" dirty="0" smtClean="0"/>
              <a:t>2012</a:t>
            </a:r>
            <a:endParaRPr kumimoji="1" lang="ja-JP" altLang="en-US" sz="1600" dirty="0"/>
          </a:p>
        </p:txBody>
      </p:sp>
    </p:spTree>
    <p:extLst>
      <p:ext uri="{BB962C8B-B14F-4D97-AF65-F5344CB8AC3E}">
        <p14:creationId xmlns:p14="http://schemas.microsoft.com/office/powerpoint/2010/main" val="1827644051"/>
      </p:ext>
    </p:extLst>
  </p:cSld>
  <p:clrMapOvr>
    <a:masterClrMapping/>
  </p:clrMapOvr>
  <mc:AlternateContent xmlns:mc="http://schemas.openxmlformats.org/markup-compatibility/2006" xmlns:p14="http://schemas.microsoft.com/office/powerpoint/2010/main">
    <mc:Choice Requires="p14">
      <p:transition spd="slow" p14:dur="2000" advTm="28371"/>
    </mc:Choice>
    <mc:Fallback xmlns="">
      <p:transition spd="slow" advTm="28371"/>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既存研究</a:t>
            </a:r>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4</a:t>
            </a:fld>
            <a:endParaRPr lang="en-US" altLang="ja-JP">
              <a:solidFill>
                <a:srgbClr val="000000"/>
              </a:solidFill>
            </a:endParaRPr>
          </a:p>
        </p:txBody>
      </p:sp>
      <p:sp>
        <p:nvSpPr>
          <p:cNvPr id="5" name="テキスト ボックス 4"/>
          <p:cNvSpPr txBox="1"/>
          <p:nvPr/>
        </p:nvSpPr>
        <p:spPr>
          <a:xfrm>
            <a:off x="204628" y="5723951"/>
            <a:ext cx="8723632" cy="338554"/>
          </a:xfrm>
          <a:prstGeom prst="rect">
            <a:avLst/>
          </a:prstGeom>
          <a:noFill/>
        </p:spPr>
        <p:txBody>
          <a:bodyPr wrap="square" rtlCol="0">
            <a:spAutoFit/>
          </a:bodyPr>
          <a:lstStyle/>
          <a:p>
            <a:r>
              <a:rPr lang="en-US" altLang="ja-JP" sz="1600" dirty="0" smtClean="0"/>
              <a:t>[3] </a:t>
            </a:r>
            <a:r>
              <a:rPr lang="en-US" altLang="ja-JP" sz="1600" dirty="0"/>
              <a:t>E. </a:t>
            </a:r>
            <a:r>
              <a:rPr lang="en-US" altLang="ja-JP" sz="1600" dirty="0" smtClean="0"/>
              <a:t>Murphy-Hill</a:t>
            </a:r>
            <a:r>
              <a:rPr lang="ja-JP" altLang="en-US" sz="1600" dirty="0"/>
              <a:t> </a:t>
            </a:r>
            <a:r>
              <a:rPr lang="en-US" altLang="ja-JP" sz="1600" dirty="0" smtClean="0"/>
              <a:t>et al. </a:t>
            </a:r>
            <a:r>
              <a:rPr lang="en-US" altLang="ja-JP" sz="1600" dirty="0"/>
              <a:t>“How we refactor, and </a:t>
            </a:r>
            <a:r>
              <a:rPr lang="en-US" altLang="ja-JP" sz="1600" dirty="0" smtClean="0"/>
              <a:t>how we </a:t>
            </a:r>
            <a:r>
              <a:rPr lang="en-US" altLang="ja-JP" sz="1600" dirty="0"/>
              <a:t>know it,” </a:t>
            </a:r>
            <a:r>
              <a:rPr lang="en-US" altLang="ja-JP" sz="1600" i="1" dirty="0"/>
              <a:t>IEEE Trans. </a:t>
            </a:r>
            <a:r>
              <a:rPr lang="en-US" altLang="ja-JP" sz="1600" i="1" dirty="0" err="1"/>
              <a:t>Softw</a:t>
            </a:r>
            <a:r>
              <a:rPr lang="en-US" altLang="ja-JP" sz="1600" i="1" dirty="0"/>
              <a:t>. Eng</a:t>
            </a:r>
            <a:r>
              <a:rPr lang="en-US" altLang="ja-JP" sz="1600" i="1" dirty="0" smtClean="0"/>
              <a:t>.</a:t>
            </a:r>
            <a:r>
              <a:rPr lang="en-US" altLang="ja-JP" sz="1600" dirty="0" smtClean="0"/>
              <a:t>, </a:t>
            </a:r>
            <a:r>
              <a:rPr lang="en-US" altLang="ja-JP" sz="1600" dirty="0"/>
              <a:t>2012</a:t>
            </a:r>
            <a:endParaRPr kumimoji="1" lang="ja-JP" altLang="en-US" sz="1600" dirty="0"/>
          </a:p>
        </p:txBody>
      </p:sp>
      <p:sp>
        <p:nvSpPr>
          <p:cNvPr id="6" name="コンテンツ プレースホルダー 2"/>
          <p:cNvSpPr>
            <a:spLocks noGrp="1"/>
          </p:cNvSpPr>
          <p:nvPr>
            <p:ph idx="1"/>
          </p:nvPr>
        </p:nvSpPr>
        <p:spPr>
          <a:xfrm>
            <a:off x="235182" y="1575623"/>
            <a:ext cx="8626691" cy="3990343"/>
          </a:xfrm>
        </p:spPr>
        <p:txBody>
          <a:bodyPr/>
          <a:lstStyle/>
          <a:p>
            <a:r>
              <a:rPr lang="en-US" altLang="ja-JP" sz="3000" dirty="0" smtClean="0"/>
              <a:t>Murphy-Hill</a:t>
            </a:r>
            <a:r>
              <a:rPr lang="ja-JP" altLang="en-US" sz="3000" dirty="0" err="1" smtClean="0"/>
              <a:t>らは</a:t>
            </a:r>
            <a:r>
              <a:rPr lang="en-US" altLang="ja-JP" sz="3000" dirty="0" smtClean="0"/>
              <a:t>, </a:t>
            </a:r>
            <a:r>
              <a:rPr lang="ja-JP" altLang="en-US" sz="3000" u="sng" dirty="0" smtClean="0"/>
              <a:t>同じ種類</a:t>
            </a:r>
            <a:r>
              <a:rPr lang="ja-JP" altLang="en-US" sz="3000" dirty="0" smtClean="0"/>
              <a:t>のリファクタリングが連続して実施されることが多いことを明らかにした </a:t>
            </a:r>
            <a:r>
              <a:rPr lang="en-US" altLang="ja-JP" sz="3000" dirty="0" smtClean="0"/>
              <a:t>[</a:t>
            </a:r>
            <a:r>
              <a:rPr lang="en-US" altLang="ja-JP" sz="3000" dirty="0"/>
              <a:t>3</a:t>
            </a:r>
            <a:r>
              <a:rPr lang="en-US" altLang="ja-JP" sz="3000" dirty="0" smtClean="0"/>
              <a:t>]</a:t>
            </a:r>
            <a:endParaRPr lang="en-US" altLang="ja-JP" sz="2600" dirty="0" smtClean="0"/>
          </a:p>
          <a:p>
            <a:pPr lvl="1"/>
            <a:r>
              <a:rPr lang="ja-JP" altLang="en-US" sz="2600" dirty="0" smtClean="0"/>
              <a:t>ソフトウェア開発履歴中のリファクタリングを調査</a:t>
            </a:r>
            <a:endParaRPr lang="en-US" altLang="ja-JP" sz="2600" dirty="0"/>
          </a:p>
          <a:p>
            <a:pPr lvl="1"/>
            <a:r>
              <a:rPr lang="ja-JP" altLang="en-US" sz="2600" dirty="0" smtClean="0"/>
              <a:t>名前変更が連続して実施された頻度が最も高い</a:t>
            </a:r>
            <a:endParaRPr lang="en-US" altLang="ja-JP" sz="2600" dirty="0" smtClean="0"/>
          </a:p>
          <a:p>
            <a:pPr marL="0" indent="0">
              <a:buNone/>
            </a:pPr>
            <a:endParaRPr lang="en-US" altLang="ja-JP" sz="2800" dirty="0" smtClean="0"/>
          </a:p>
          <a:p>
            <a:r>
              <a:rPr lang="ja-JP" altLang="en-US" sz="3000" dirty="0" smtClean="0"/>
              <a:t>しかし</a:t>
            </a:r>
            <a:r>
              <a:rPr lang="en-US" altLang="ja-JP" sz="3000" dirty="0" smtClean="0"/>
              <a:t>, </a:t>
            </a:r>
            <a:r>
              <a:rPr lang="ja-JP" altLang="en-US" sz="3000" u="sng" dirty="0" smtClean="0"/>
              <a:t>互いに異なる種類</a:t>
            </a:r>
            <a:r>
              <a:rPr lang="ja-JP" altLang="en-US" sz="3000" dirty="0" smtClean="0"/>
              <a:t>のリファクタリングの連続については調査されていない</a:t>
            </a:r>
            <a:endParaRPr lang="en-US" altLang="ja-JP" sz="3000" dirty="0" smtClean="0"/>
          </a:p>
          <a:p>
            <a:endParaRPr lang="en-US" altLang="ja-JP" sz="2800" dirty="0" smtClean="0"/>
          </a:p>
        </p:txBody>
      </p:sp>
    </p:spTree>
    <p:extLst>
      <p:ext uri="{BB962C8B-B14F-4D97-AF65-F5344CB8AC3E}">
        <p14:creationId xmlns:p14="http://schemas.microsoft.com/office/powerpoint/2010/main" val="3658441622"/>
      </p:ext>
    </p:extLst>
  </p:cSld>
  <p:clrMapOvr>
    <a:masterClrMapping/>
  </p:clrMapOvr>
  <mc:AlternateContent xmlns:mc="http://schemas.openxmlformats.org/markup-compatibility/2006" xmlns:p14="http://schemas.microsoft.com/office/powerpoint/2010/main">
    <mc:Choice Requires="p14">
      <p:transition spd="slow" p14:dur="2000" advTm="33762"/>
    </mc:Choice>
    <mc:Fallback xmlns="">
      <p:transition spd="slow" advTm="33762"/>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42169" y="274638"/>
            <a:ext cx="8406543" cy="1143000"/>
          </a:xfrm>
        </p:spPr>
        <p:txBody>
          <a:bodyPr/>
          <a:lstStyle/>
          <a:p>
            <a:r>
              <a:rPr lang="ja-JP" altLang="en-US" sz="4000" dirty="0"/>
              <a:t>異なる種類のリファクタリング</a:t>
            </a:r>
            <a:r>
              <a:rPr lang="ja-JP" altLang="en-US" sz="4000" dirty="0" smtClean="0"/>
              <a:t>の連続</a:t>
            </a:r>
            <a:endParaRPr kumimoji="1" lang="ja-JP" altLang="en-US" sz="4000" dirty="0"/>
          </a:p>
        </p:txBody>
      </p:sp>
      <p:sp>
        <p:nvSpPr>
          <p:cNvPr id="3" name="コンテンツ プレースホルダー 2"/>
          <p:cNvSpPr>
            <a:spLocks noGrp="1"/>
          </p:cNvSpPr>
          <p:nvPr>
            <p:ph idx="1"/>
          </p:nvPr>
        </p:nvSpPr>
        <p:spPr>
          <a:xfrm>
            <a:off x="342169" y="1555941"/>
            <a:ext cx="8534400" cy="1312448"/>
          </a:xfrm>
        </p:spPr>
        <p:txBody>
          <a:bodyPr/>
          <a:lstStyle/>
          <a:p>
            <a:r>
              <a:rPr lang="en-US" altLang="ja-JP" dirty="0" smtClean="0"/>
              <a:t>Move</a:t>
            </a:r>
            <a:r>
              <a:rPr lang="ja-JP" altLang="en-US" dirty="0" smtClean="0"/>
              <a:t>の後に</a:t>
            </a:r>
            <a:r>
              <a:rPr lang="en-US" altLang="ja-JP" dirty="0" smtClean="0"/>
              <a:t>Rename</a:t>
            </a:r>
            <a:r>
              <a:rPr lang="ja-JP" altLang="en-US" dirty="0"/>
              <a:t>を</a:t>
            </a:r>
            <a:r>
              <a:rPr lang="ja-JP" altLang="en-US" dirty="0" smtClean="0"/>
              <a:t>連続して実施する例</a:t>
            </a:r>
            <a:endParaRPr lang="en-US" altLang="ja-JP" dirty="0" smtClean="0"/>
          </a:p>
          <a:p>
            <a:pPr lvl="1"/>
            <a:r>
              <a:rPr lang="en-US" altLang="ja-JP" dirty="0" smtClean="0"/>
              <a:t>Move</a:t>
            </a:r>
            <a:r>
              <a:rPr lang="ja-JP" altLang="en-US" dirty="0" smtClean="0"/>
              <a:t>：プログラム要素を</a:t>
            </a:r>
            <a:r>
              <a:rPr lang="ja-JP" altLang="en-US" dirty="0"/>
              <a:t>他の場所に移動する</a:t>
            </a:r>
          </a:p>
          <a:p>
            <a:pPr lvl="1"/>
            <a:r>
              <a:rPr lang="en-US" altLang="ja-JP" dirty="0" smtClean="0"/>
              <a:t>Rename</a:t>
            </a:r>
            <a:r>
              <a:rPr lang="ja-JP" altLang="en-US" dirty="0" smtClean="0"/>
              <a:t>：識別子の名前を変更する</a:t>
            </a:r>
            <a:endParaRPr lang="en-US" altLang="ja-JP" dirty="0" smtClean="0"/>
          </a:p>
          <a:p>
            <a:endParaRPr lang="en-US" altLang="ja-JP" dirty="0"/>
          </a:p>
          <a:p>
            <a:endParaRPr kumimoji="1" lang="en-US" altLang="ja-JP"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5</a:t>
            </a:fld>
            <a:endParaRPr lang="en-US" altLang="ja-JP">
              <a:solidFill>
                <a:srgbClr val="000000"/>
              </a:solidFill>
            </a:endParaRPr>
          </a:p>
        </p:txBody>
      </p:sp>
      <p:sp>
        <p:nvSpPr>
          <p:cNvPr id="5" name="スライド番号プレースホルダー 3"/>
          <p:cNvSpPr txBox="1">
            <a:spLocks/>
          </p:cNvSpPr>
          <p:nvPr/>
        </p:nvSpPr>
        <p:spPr bwMode="auto">
          <a:xfrm>
            <a:off x="7597775" y="6308727"/>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defPPr>
              <a:defRPr lang="ja-JP"/>
            </a:defPPr>
            <a:lvl1pPr marL="0" algn="r" defTabSz="914400" rtl="0" eaLnBrk="1" latinLnBrk="0" hangingPunct="1">
              <a:defRPr kumimoji="1" sz="14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9F5033E9-932D-4E41-95C3-341F9A6DAE17}" type="slidenum">
              <a:rPr lang="en-US" altLang="ja-JP" smtClean="0">
                <a:solidFill>
                  <a:srgbClr val="000000"/>
                </a:solidFill>
              </a:rPr>
              <a:pPr/>
              <a:t>5</a:t>
            </a:fld>
            <a:endParaRPr lang="en-US" altLang="ja-JP">
              <a:solidFill>
                <a:srgbClr val="000000"/>
              </a:solidFill>
            </a:endParaRPr>
          </a:p>
        </p:txBody>
      </p:sp>
      <p:grpSp>
        <p:nvGrpSpPr>
          <p:cNvPr id="18" name="グループ化 17"/>
          <p:cNvGrpSpPr/>
          <p:nvPr/>
        </p:nvGrpSpPr>
        <p:grpSpPr>
          <a:xfrm>
            <a:off x="457199" y="3115591"/>
            <a:ext cx="3814175" cy="3363238"/>
            <a:chOff x="457199" y="3028772"/>
            <a:chExt cx="3814175" cy="3363238"/>
          </a:xfrm>
        </p:grpSpPr>
        <p:pic>
          <p:nvPicPr>
            <p:cNvPr id="6" name="図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199" y="3028772"/>
              <a:ext cx="3814175" cy="3363238"/>
            </a:xfrm>
            <a:prstGeom prst="rect">
              <a:avLst/>
            </a:prstGeom>
          </p:spPr>
        </p:pic>
        <p:pic>
          <p:nvPicPr>
            <p:cNvPr id="10" name="図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83549" y="4094391"/>
              <a:ext cx="717394" cy="931265"/>
            </a:xfrm>
            <a:prstGeom prst="rect">
              <a:avLst/>
            </a:prstGeom>
          </p:spPr>
        </p:pic>
        <p:sp>
          <p:nvSpPr>
            <p:cNvPr id="11" name="テキスト ボックス 10"/>
            <p:cNvSpPr txBox="1"/>
            <p:nvPr/>
          </p:nvSpPr>
          <p:spPr>
            <a:xfrm>
              <a:off x="576827" y="3144721"/>
              <a:ext cx="244823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dirty="0" smtClean="0"/>
                <a:t>パッケージ</a:t>
              </a:r>
              <a:r>
                <a:rPr kumimoji="1" lang="en-US" altLang="ja-JP" dirty="0" smtClean="0"/>
                <a:t>1</a:t>
              </a:r>
              <a:endParaRPr kumimoji="1" lang="ja-JP" altLang="en-US" dirty="0"/>
            </a:p>
          </p:txBody>
        </p:sp>
        <p:sp>
          <p:nvSpPr>
            <p:cNvPr id="12" name="テキスト ボックス 11"/>
            <p:cNvSpPr txBox="1"/>
            <p:nvPr/>
          </p:nvSpPr>
          <p:spPr>
            <a:xfrm>
              <a:off x="930090" y="5011640"/>
              <a:ext cx="1024312" cy="36933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ja-JP" altLang="en-US" dirty="0" smtClean="0"/>
                <a:t>クラス</a:t>
              </a:r>
              <a:r>
                <a:rPr lang="en-US" altLang="ja-JP" dirty="0" smtClean="0"/>
                <a:t>A</a:t>
              </a:r>
              <a:endParaRPr kumimoji="1" lang="ja-JP" altLang="en-US" dirty="0"/>
            </a:p>
          </p:txBody>
        </p:sp>
      </p:grpSp>
      <p:grpSp>
        <p:nvGrpSpPr>
          <p:cNvPr id="69" name="グループ化 68"/>
          <p:cNvGrpSpPr/>
          <p:nvPr/>
        </p:nvGrpSpPr>
        <p:grpSpPr>
          <a:xfrm>
            <a:off x="4897724" y="3115591"/>
            <a:ext cx="3789076" cy="3363238"/>
            <a:chOff x="31362" y="3028772"/>
            <a:chExt cx="3789076" cy="3363238"/>
          </a:xfrm>
        </p:grpSpPr>
        <p:pic>
          <p:nvPicPr>
            <p:cNvPr id="70" name="図 6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362" y="3028772"/>
              <a:ext cx="3789076" cy="3363238"/>
            </a:xfrm>
            <a:prstGeom prst="rect">
              <a:avLst/>
            </a:prstGeom>
          </p:spPr>
        </p:pic>
        <p:pic>
          <p:nvPicPr>
            <p:cNvPr id="71" name="図 7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16914" y="4094391"/>
              <a:ext cx="717394" cy="931265"/>
            </a:xfrm>
            <a:prstGeom prst="rect">
              <a:avLst/>
            </a:prstGeom>
          </p:spPr>
        </p:pic>
        <p:sp>
          <p:nvSpPr>
            <p:cNvPr id="72" name="テキスト ボックス 71"/>
            <p:cNvSpPr txBox="1"/>
            <p:nvPr/>
          </p:nvSpPr>
          <p:spPr>
            <a:xfrm>
              <a:off x="283181" y="3133359"/>
              <a:ext cx="244823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kumimoji="1" lang="ja-JP" altLang="en-US" dirty="0" smtClean="0"/>
                <a:t>パッケージ</a:t>
              </a:r>
              <a:r>
                <a:rPr kumimoji="1" lang="en-US" altLang="ja-JP" dirty="0" smtClean="0"/>
                <a:t>2</a:t>
              </a:r>
              <a:endParaRPr kumimoji="1" lang="ja-JP" altLang="en-US" dirty="0"/>
            </a:p>
          </p:txBody>
        </p:sp>
        <p:sp>
          <p:nvSpPr>
            <p:cNvPr id="73" name="テキスト ボックス 72"/>
            <p:cNvSpPr txBox="1"/>
            <p:nvPr/>
          </p:nvSpPr>
          <p:spPr>
            <a:xfrm>
              <a:off x="446309" y="5011640"/>
              <a:ext cx="102431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dirty="0" smtClean="0"/>
                <a:t>クラス</a:t>
              </a:r>
              <a:r>
                <a:rPr lang="en-US" altLang="ja-JP" dirty="0" smtClean="0"/>
                <a:t>A</a:t>
              </a:r>
              <a:endParaRPr kumimoji="1" lang="ja-JP" altLang="en-US" dirty="0"/>
            </a:p>
          </p:txBody>
        </p:sp>
      </p:grpSp>
      <p:sp>
        <p:nvSpPr>
          <p:cNvPr id="59" name="右矢印 58"/>
          <p:cNvSpPr/>
          <p:nvPr/>
        </p:nvSpPr>
        <p:spPr>
          <a:xfrm>
            <a:off x="1800943" y="4481219"/>
            <a:ext cx="3682332" cy="315991"/>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74" name="右矢印 73"/>
          <p:cNvSpPr/>
          <p:nvPr/>
        </p:nvSpPr>
        <p:spPr>
          <a:xfrm>
            <a:off x="6386735" y="5151800"/>
            <a:ext cx="831580" cy="315991"/>
          </a:xfrm>
          <a:prstGeom prst="rightArrow">
            <a:avLst/>
          </a:prstGeom>
          <a:ln/>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pic>
        <p:nvPicPr>
          <p:cNvPr id="75" name="図 7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71774" y="4184737"/>
            <a:ext cx="717394" cy="931265"/>
          </a:xfrm>
          <a:prstGeom prst="rect">
            <a:avLst/>
          </a:prstGeom>
        </p:spPr>
      </p:pic>
      <p:sp>
        <p:nvSpPr>
          <p:cNvPr id="76" name="テキスト ボックス 75"/>
          <p:cNvSpPr txBox="1"/>
          <p:nvPr/>
        </p:nvSpPr>
        <p:spPr>
          <a:xfrm>
            <a:off x="7218315" y="5098459"/>
            <a:ext cx="1024312" cy="36933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r>
              <a:rPr lang="ja-JP" altLang="en-US" dirty="0" smtClean="0"/>
              <a:t>クラス</a:t>
            </a:r>
            <a:r>
              <a:rPr lang="en-US" altLang="ja-JP" dirty="0" smtClean="0"/>
              <a:t>B</a:t>
            </a:r>
            <a:endParaRPr kumimoji="1" lang="ja-JP" altLang="en-US" dirty="0"/>
          </a:p>
        </p:txBody>
      </p:sp>
      <p:sp>
        <p:nvSpPr>
          <p:cNvPr id="77" name="テキスト ボックス 76"/>
          <p:cNvSpPr txBox="1"/>
          <p:nvPr/>
        </p:nvSpPr>
        <p:spPr>
          <a:xfrm>
            <a:off x="3115945" y="4799066"/>
            <a:ext cx="754573"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lang="en-US" altLang="ja-JP" dirty="0" smtClean="0"/>
              <a:t>Move</a:t>
            </a:r>
            <a:endParaRPr kumimoji="1" lang="ja-JP" altLang="en-US" dirty="0"/>
          </a:p>
        </p:txBody>
      </p:sp>
      <p:sp>
        <p:nvSpPr>
          <p:cNvPr id="78" name="テキスト ボックス 77"/>
          <p:cNvSpPr txBox="1"/>
          <p:nvPr/>
        </p:nvSpPr>
        <p:spPr>
          <a:xfrm>
            <a:off x="6228441" y="5603978"/>
            <a:ext cx="1127642"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r>
              <a:rPr kumimoji="1" lang="en-US" altLang="ja-JP" dirty="0" smtClean="0"/>
              <a:t>Rename</a:t>
            </a:r>
            <a:endParaRPr kumimoji="1" lang="ja-JP" altLang="en-US" dirty="0"/>
          </a:p>
        </p:txBody>
      </p:sp>
      <p:sp>
        <p:nvSpPr>
          <p:cNvPr id="79" name="テキスト ボックス 78"/>
          <p:cNvSpPr txBox="1"/>
          <p:nvPr/>
        </p:nvSpPr>
        <p:spPr>
          <a:xfrm>
            <a:off x="2303243" y="5168398"/>
            <a:ext cx="2379979"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dirty="0" smtClean="0"/>
              <a:t>クラスを</a:t>
            </a:r>
            <a:endParaRPr kumimoji="1" lang="en-US" altLang="ja-JP" dirty="0" smtClean="0"/>
          </a:p>
          <a:p>
            <a:pPr algn="ctr"/>
            <a:r>
              <a:rPr lang="ja-JP" altLang="en-US" dirty="0"/>
              <a:t>他</a:t>
            </a:r>
            <a:r>
              <a:rPr kumimoji="1" lang="ja-JP" altLang="en-US" dirty="0" smtClean="0"/>
              <a:t>のパッケージに移動</a:t>
            </a:r>
            <a:endParaRPr kumimoji="1" lang="ja-JP" altLang="en-US" dirty="0"/>
          </a:p>
        </p:txBody>
      </p:sp>
      <p:sp>
        <p:nvSpPr>
          <p:cNvPr id="80" name="テキスト ボックス 79"/>
          <p:cNvSpPr txBox="1"/>
          <p:nvPr/>
        </p:nvSpPr>
        <p:spPr>
          <a:xfrm>
            <a:off x="5741098" y="5973310"/>
            <a:ext cx="2102327"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kumimoji="1" lang="ja-JP" altLang="en-US" dirty="0" smtClean="0"/>
              <a:t>クラスの名前を変更</a:t>
            </a:r>
            <a:endParaRPr kumimoji="1" lang="ja-JP" altLang="en-US" dirty="0"/>
          </a:p>
        </p:txBody>
      </p:sp>
    </p:spTree>
    <p:extLst>
      <p:ext uri="{BB962C8B-B14F-4D97-AF65-F5344CB8AC3E}">
        <p14:creationId xmlns:p14="http://schemas.microsoft.com/office/powerpoint/2010/main" val="1104667343"/>
      </p:ext>
    </p:extLst>
  </p:cSld>
  <p:clrMapOvr>
    <a:masterClrMapping/>
  </p:clrMapOvr>
  <mc:AlternateContent xmlns:mc="http://schemas.openxmlformats.org/markup-compatibility/2006" xmlns:p14="http://schemas.microsoft.com/office/powerpoint/2010/main">
    <mc:Choice Requires="p14">
      <p:transition spd="slow" p14:dur="2000" advTm="46089"/>
    </mc:Choice>
    <mc:Fallback xmlns="">
      <p:transition spd="slow" advTm="46089"/>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Eclipse</a:t>
            </a:r>
            <a:r>
              <a:rPr lang="ja-JP" altLang="en-US" dirty="0" err="1" smtClean="0"/>
              <a:t>での</a:t>
            </a:r>
            <a:r>
              <a:rPr lang="ja-JP" altLang="en-US" dirty="0" smtClean="0"/>
              <a:t>実施例</a:t>
            </a:r>
            <a:r>
              <a:rPr lang="en-US" altLang="ja-JP" dirty="0" smtClean="0"/>
              <a:t>(1/2)</a:t>
            </a:r>
            <a:endParaRPr kumimoji="1" lang="ja-JP" altLang="en-US" dirty="0"/>
          </a:p>
        </p:txBody>
      </p:sp>
      <p:sp>
        <p:nvSpPr>
          <p:cNvPr id="3" name="コンテンツ プレースホルダー 2"/>
          <p:cNvSpPr>
            <a:spLocks noGrp="1"/>
          </p:cNvSpPr>
          <p:nvPr>
            <p:ph idx="1"/>
          </p:nvPr>
        </p:nvSpPr>
        <p:spPr/>
        <p:txBody>
          <a:bodyPr/>
          <a:lstStyle/>
          <a:p>
            <a:r>
              <a:rPr lang="ja-JP" altLang="en-US" sz="2800" dirty="0" smtClean="0"/>
              <a:t>クラスを対象とした</a:t>
            </a:r>
            <a:r>
              <a:rPr lang="en-US" altLang="ja-JP" sz="2800" dirty="0" smtClean="0"/>
              <a:t>Move</a:t>
            </a:r>
            <a:r>
              <a:rPr lang="ja-JP" altLang="en-US" sz="2800" dirty="0" smtClean="0"/>
              <a:t>は</a:t>
            </a:r>
            <a:r>
              <a:rPr lang="en-US" altLang="ja-JP" sz="2800" dirty="0" smtClean="0"/>
              <a:t>, Eclipse</a:t>
            </a:r>
            <a:r>
              <a:rPr lang="ja-JP" altLang="en-US" sz="2800" dirty="0" smtClean="0"/>
              <a:t>上でドラッグ＆ドロップで実施可能</a:t>
            </a:r>
            <a:endParaRPr lang="en-US" altLang="ja-JP" sz="2800" dirty="0" smtClean="0"/>
          </a:p>
          <a:p>
            <a:pPr lvl="1"/>
            <a:r>
              <a:rPr kumimoji="1" lang="ja-JP" altLang="en-US" sz="2400" dirty="0" smtClean="0"/>
              <a:t>移動対象への参照を更新するダイアログが表示される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6</a:t>
            </a:fld>
            <a:endParaRPr lang="en-US" altLang="ja-JP">
              <a:solidFill>
                <a:srgbClr val="000000"/>
              </a:solidFill>
            </a:endParaRPr>
          </a:p>
        </p:txBody>
      </p:sp>
      <p:pic>
        <p:nvPicPr>
          <p:cNvPr id="9" name="図 8"/>
          <p:cNvPicPr>
            <a:picLocks noChangeAspect="1"/>
          </p:cNvPicPr>
          <p:nvPr/>
        </p:nvPicPr>
        <p:blipFill rotWithShape="1">
          <a:blip r:embed="rId3">
            <a:extLst>
              <a:ext uri="{28A0092B-C50C-407E-A947-70E740481C1C}">
                <a14:useLocalDpi xmlns:a14="http://schemas.microsoft.com/office/drawing/2010/main" val="0"/>
              </a:ext>
            </a:extLst>
          </a:blip>
          <a:srcRect l="7124" t="18712" r="28219" b="47754"/>
          <a:stretch/>
        </p:blipFill>
        <p:spPr>
          <a:xfrm>
            <a:off x="516698" y="3341539"/>
            <a:ext cx="8099491" cy="2625470"/>
          </a:xfrm>
          <a:prstGeom prst="rect">
            <a:avLst/>
          </a:prstGeom>
        </p:spPr>
      </p:pic>
      <p:sp>
        <p:nvSpPr>
          <p:cNvPr id="10" name="円弧 9"/>
          <p:cNvSpPr/>
          <p:nvPr/>
        </p:nvSpPr>
        <p:spPr>
          <a:xfrm flipV="1">
            <a:off x="313152" y="3863182"/>
            <a:ext cx="1197494" cy="377241"/>
          </a:xfrm>
          <a:prstGeom prst="arc">
            <a:avLst>
              <a:gd name="adj1" fmla="val 6148286"/>
              <a:gd name="adj2" fmla="val 16340573"/>
            </a:avLst>
          </a:prstGeom>
          <a:ln>
            <a:headEnd type="arrow" w="med" len="med"/>
            <a:tailEnd type="none" w="med" len="med"/>
          </a:ln>
        </p:spPr>
        <p:style>
          <a:lnRef idx="2">
            <a:schemeClr val="accent2"/>
          </a:lnRef>
          <a:fillRef idx="0">
            <a:schemeClr val="accent2"/>
          </a:fillRef>
          <a:effectRef idx="1">
            <a:schemeClr val="accent2"/>
          </a:effectRef>
          <a:fontRef idx="minor">
            <a:schemeClr val="tx1"/>
          </a:fontRef>
        </p:style>
        <p:txBody>
          <a:bodyPr rtlCol="0" anchor="ctr"/>
          <a:lstStyle/>
          <a:p>
            <a:pPr algn="ctr"/>
            <a:endParaRPr kumimoji="1" lang="ja-JP" altLang="en-US"/>
          </a:p>
        </p:txBody>
      </p:sp>
      <p:sp>
        <p:nvSpPr>
          <p:cNvPr id="11" name="テキスト ボックス 10"/>
          <p:cNvSpPr txBox="1"/>
          <p:nvPr/>
        </p:nvSpPr>
        <p:spPr>
          <a:xfrm>
            <a:off x="148219" y="4549718"/>
            <a:ext cx="1943628" cy="369332"/>
          </a:xfrm>
          <a:prstGeom prst="rect">
            <a:avLst/>
          </a:prstGeom>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smtClean="0"/>
              <a:t>ドラッグ＆ドロップ</a:t>
            </a:r>
            <a:endParaRPr kumimoji="1" lang="ja-JP" altLang="en-US" dirty="0"/>
          </a:p>
        </p:txBody>
      </p:sp>
    </p:spTree>
    <p:extLst>
      <p:ext uri="{BB962C8B-B14F-4D97-AF65-F5344CB8AC3E}">
        <p14:creationId xmlns:p14="http://schemas.microsoft.com/office/powerpoint/2010/main" val="2575434654"/>
      </p:ext>
    </p:extLst>
  </p:cSld>
  <p:clrMapOvr>
    <a:masterClrMapping/>
  </p:clrMapOvr>
  <mc:AlternateContent xmlns:mc="http://schemas.openxmlformats.org/markup-compatibility/2006" xmlns:p14="http://schemas.microsoft.com/office/powerpoint/2010/main">
    <mc:Choice Requires="p14">
      <p:transition spd="slow" p14:dur="2000" advTm="26699"/>
    </mc:Choice>
    <mc:Fallback xmlns="">
      <p:transition spd="slow" advTm="26699"/>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a:t>Eclipse</a:t>
            </a:r>
            <a:r>
              <a:rPr lang="ja-JP" altLang="en-US" dirty="0" err="1"/>
              <a:t>での</a:t>
            </a:r>
            <a:r>
              <a:rPr lang="ja-JP" altLang="en-US" dirty="0" smtClean="0"/>
              <a:t>実施例</a:t>
            </a:r>
            <a:r>
              <a:rPr lang="en-US" altLang="ja-JP" dirty="0" smtClean="0"/>
              <a:t>(2/2</a:t>
            </a:r>
            <a:r>
              <a:rPr lang="en-US" altLang="ja-JP" dirty="0"/>
              <a:t>)</a:t>
            </a:r>
            <a:endParaRPr kumimoji="1" lang="ja-JP" altLang="en-US" dirty="0"/>
          </a:p>
        </p:txBody>
      </p:sp>
      <p:sp>
        <p:nvSpPr>
          <p:cNvPr id="3" name="コンテンツ プレースホルダー 2"/>
          <p:cNvSpPr>
            <a:spLocks noGrp="1"/>
          </p:cNvSpPr>
          <p:nvPr>
            <p:ph idx="1"/>
          </p:nvPr>
        </p:nvSpPr>
        <p:spPr>
          <a:xfrm>
            <a:off x="457200" y="1584542"/>
            <a:ext cx="8229600" cy="4525963"/>
          </a:xfrm>
        </p:spPr>
        <p:txBody>
          <a:bodyPr/>
          <a:lstStyle/>
          <a:p>
            <a:r>
              <a:rPr kumimoji="1" lang="en-US" altLang="ja-JP" sz="2800" dirty="0" smtClean="0"/>
              <a:t>Rename</a:t>
            </a:r>
            <a:r>
              <a:rPr kumimoji="1" lang="ja-JP" altLang="en-US" sz="2800" dirty="0" smtClean="0"/>
              <a:t>は対象を選択して</a:t>
            </a:r>
            <a:r>
              <a:rPr kumimoji="1" lang="en-US" altLang="ja-JP" sz="2800" dirty="0" smtClean="0"/>
              <a:t>, </a:t>
            </a:r>
            <a:r>
              <a:rPr kumimoji="1" lang="ja-JP" altLang="en-US" sz="2800" dirty="0" smtClean="0"/>
              <a:t>ショートカットキーを入力することで</a:t>
            </a:r>
            <a:r>
              <a:rPr lang="ja-JP" altLang="en-US" sz="2800" dirty="0" smtClean="0"/>
              <a:t>実施可能</a:t>
            </a:r>
            <a:endParaRPr lang="en-US" altLang="ja-JP" sz="2800" dirty="0" smtClean="0"/>
          </a:p>
          <a:p>
            <a:pPr lvl="1"/>
            <a:r>
              <a:rPr kumimoji="1" lang="ja-JP" altLang="en-US" sz="2400" dirty="0" smtClean="0"/>
              <a:t>新しい名前を入力するためのダイアログが表示される</a:t>
            </a:r>
            <a:endParaRPr kumimoji="1" lang="ja-JP" altLang="en-US" sz="2400"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7</a:t>
            </a:fld>
            <a:endParaRPr lang="en-US" altLang="ja-JP">
              <a:solidFill>
                <a:srgbClr val="000000"/>
              </a:solidFill>
            </a:endParaRPr>
          </a:p>
        </p:txBody>
      </p:sp>
      <p:pic>
        <p:nvPicPr>
          <p:cNvPr id="5" name="図 4"/>
          <p:cNvPicPr>
            <a:picLocks noChangeAspect="1"/>
          </p:cNvPicPr>
          <p:nvPr/>
        </p:nvPicPr>
        <p:blipFill rotWithShape="1">
          <a:blip r:embed="rId3">
            <a:extLst>
              <a:ext uri="{28A0092B-C50C-407E-A947-70E740481C1C}">
                <a14:useLocalDpi xmlns:a14="http://schemas.microsoft.com/office/drawing/2010/main" val="0"/>
              </a:ext>
            </a:extLst>
          </a:blip>
          <a:srcRect l="7321" t="19030" r="13638" b="36038"/>
          <a:stretch/>
        </p:blipFill>
        <p:spPr>
          <a:xfrm>
            <a:off x="643035" y="3070882"/>
            <a:ext cx="7846818" cy="2346507"/>
          </a:xfrm>
          <a:prstGeom prst="rect">
            <a:avLst/>
          </a:prstGeom>
        </p:spPr>
      </p:pic>
      <p:sp>
        <p:nvSpPr>
          <p:cNvPr id="8" name="テキスト ボックス 7"/>
          <p:cNvSpPr txBox="1"/>
          <p:nvPr/>
        </p:nvSpPr>
        <p:spPr>
          <a:xfrm>
            <a:off x="4670530" y="3569084"/>
            <a:ext cx="1939863" cy="369332"/>
          </a:xfrm>
          <a:prstGeom prst="rect">
            <a:avLst/>
          </a:prstGeom>
          <a:ln>
            <a:solidFill>
              <a:srgbClr val="FF0000"/>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ja-JP" altLang="en-US" dirty="0" smtClean="0"/>
              <a:t>新しい名前を入力</a:t>
            </a:r>
            <a:endParaRPr kumimoji="1" lang="ja-JP" altLang="en-US" dirty="0"/>
          </a:p>
        </p:txBody>
      </p:sp>
      <p:sp>
        <p:nvSpPr>
          <p:cNvPr id="9" name="正方形/長方形 8"/>
          <p:cNvSpPr/>
          <p:nvPr/>
        </p:nvSpPr>
        <p:spPr>
          <a:xfrm>
            <a:off x="2617939" y="3283276"/>
            <a:ext cx="5792816" cy="285808"/>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kumimoji="1" lang="ja-JP" altLang="en-US">
              <a:solidFill>
                <a:schemeClr val="tx1"/>
              </a:solidFill>
            </a:endParaRPr>
          </a:p>
        </p:txBody>
      </p:sp>
      <p:sp>
        <p:nvSpPr>
          <p:cNvPr id="10" name="テキスト ボックス 9"/>
          <p:cNvSpPr txBox="1"/>
          <p:nvPr/>
        </p:nvSpPr>
        <p:spPr>
          <a:xfrm>
            <a:off x="410257" y="5615611"/>
            <a:ext cx="8520545" cy="523220"/>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457200" lvl="0" indent="-457200" fontAlgn="base">
              <a:spcBef>
                <a:spcPct val="20000"/>
              </a:spcBef>
              <a:spcAft>
                <a:spcPct val="0"/>
              </a:spcAft>
              <a:buFont typeface="Arial" panose="020B0604020202020204" pitchFamily="34" charset="0"/>
              <a:buChar char="•"/>
            </a:pPr>
            <a:r>
              <a:rPr lang="en-US" altLang="ja-JP" sz="2800" kern="0" dirty="0" smtClean="0">
                <a:solidFill>
                  <a:srgbClr val="000000"/>
                </a:solidFill>
              </a:rPr>
              <a:t>Move</a:t>
            </a:r>
            <a:r>
              <a:rPr lang="ja-JP" altLang="en-US" sz="2800" kern="0" dirty="0" smtClean="0">
                <a:solidFill>
                  <a:srgbClr val="000000"/>
                </a:solidFill>
              </a:rPr>
              <a:t>と</a:t>
            </a:r>
            <a:r>
              <a:rPr lang="en-US" altLang="ja-JP" sz="2800" kern="0" dirty="0" smtClean="0">
                <a:solidFill>
                  <a:srgbClr val="000000"/>
                </a:solidFill>
              </a:rPr>
              <a:t>Rename</a:t>
            </a:r>
            <a:r>
              <a:rPr lang="ja-JP" altLang="en-US" sz="2800" kern="0" dirty="0" smtClean="0">
                <a:solidFill>
                  <a:srgbClr val="000000"/>
                </a:solidFill>
              </a:rPr>
              <a:t>のリファクタリングは連携していない</a:t>
            </a:r>
            <a:endParaRPr lang="en-US" altLang="ja-JP" sz="2800" kern="0" dirty="0">
              <a:solidFill>
                <a:srgbClr val="000000"/>
              </a:solidFill>
            </a:endParaRPr>
          </a:p>
        </p:txBody>
      </p:sp>
    </p:spTree>
    <p:extLst>
      <p:ext uri="{BB962C8B-B14F-4D97-AF65-F5344CB8AC3E}">
        <p14:creationId xmlns:p14="http://schemas.microsoft.com/office/powerpoint/2010/main" val="845190402"/>
      </p:ext>
    </p:extLst>
  </p:cSld>
  <p:clrMapOvr>
    <a:masterClrMapping/>
  </p:clrMapOvr>
  <mc:AlternateContent xmlns:mc="http://schemas.openxmlformats.org/markup-compatibility/2006" xmlns:p14="http://schemas.microsoft.com/office/powerpoint/2010/main">
    <mc:Choice Requires="p14">
      <p:transition spd="slow" p14:dur="2000" advTm="44997"/>
    </mc:Choice>
    <mc:Fallback xmlns="">
      <p:transition spd="slow" advTm="44997"/>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研究動機</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互いに</a:t>
            </a:r>
            <a:r>
              <a:rPr lang="ja-JP" altLang="en-US" dirty="0"/>
              <a:t>異なる種類の</a:t>
            </a:r>
            <a:r>
              <a:rPr lang="ja-JP" altLang="en-US" dirty="0" smtClean="0"/>
              <a:t>リファクタリングが</a:t>
            </a:r>
            <a:r>
              <a:rPr lang="en-US" altLang="ja-JP" dirty="0" smtClean="0"/>
              <a:t>, </a:t>
            </a:r>
            <a:r>
              <a:rPr lang="ja-JP" altLang="en-US" dirty="0" smtClean="0"/>
              <a:t>連続</a:t>
            </a:r>
            <a:r>
              <a:rPr lang="ja-JP" altLang="en-US" dirty="0"/>
              <a:t>して実施</a:t>
            </a:r>
            <a:r>
              <a:rPr lang="ja-JP" altLang="en-US" dirty="0" smtClean="0"/>
              <a:t>されることは多い</a:t>
            </a:r>
            <a:r>
              <a:rPr lang="ja-JP" altLang="en-US" dirty="0"/>
              <a:t>と推測</a:t>
            </a:r>
            <a:r>
              <a:rPr lang="ja-JP" altLang="en-US" dirty="0" smtClean="0"/>
              <a:t>される</a:t>
            </a:r>
            <a:endParaRPr lang="en-US" altLang="ja-JP" dirty="0" smtClean="0"/>
          </a:p>
          <a:p>
            <a:endParaRPr lang="en-US" altLang="ja-JP" dirty="0" smtClean="0"/>
          </a:p>
          <a:p>
            <a:r>
              <a:rPr lang="ja-JP" altLang="en-US" dirty="0" smtClean="0"/>
              <a:t>連続</a:t>
            </a:r>
            <a:r>
              <a:rPr lang="ja-JP" altLang="en-US" dirty="0"/>
              <a:t>して実施されるリファクタリング</a:t>
            </a:r>
            <a:r>
              <a:rPr lang="ja-JP" altLang="en-US" dirty="0" smtClean="0"/>
              <a:t>を</a:t>
            </a:r>
            <a:r>
              <a:rPr lang="en-US" altLang="ja-JP" dirty="0" smtClean="0"/>
              <a:t>,</a:t>
            </a:r>
            <a:r>
              <a:rPr lang="ja-JP" altLang="en-US" dirty="0"/>
              <a:t>支援ツールはまとめて実施することができない</a:t>
            </a:r>
            <a:endParaRPr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8</a:t>
            </a:fld>
            <a:endParaRPr lang="en-US" altLang="ja-JP">
              <a:solidFill>
                <a:srgbClr val="000000"/>
              </a:solidFill>
            </a:endParaRPr>
          </a:p>
        </p:txBody>
      </p:sp>
      <p:sp>
        <p:nvSpPr>
          <p:cNvPr id="6" name="テキスト ボックス 5"/>
          <p:cNvSpPr txBox="1"/>
          <p:nvPr/>
        </p:nvSpPr>
        <p:spPr>
          <a:xfrm>
            <a:off x="457200" y="4951563"/>
            <a:ext cx="8218488" cy="1077218"/>
          </a:xfrm>
          <a:prstGeom prst="rect">
            <a:avLst/>
          </a:prstGeom>
          <a:solidFill>
            <a:srgbClr val="FFFFCC"/>
          </a:solidFill>
          <a:ln>
            <a:solidFill>
              <a:schemeClr val="tx1"/>
            </a:solid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lvl="0" fontAlgn="base">
              <a:spcBef>
                <a:spcPct val="20000"/>
              </a:spcBef>
              <a:spcAft>
                <a:spcPct val="0"/>
              </a:spcAft>
            </a:pPr>
            <a:r>
              <a:rPr lang="ja-JP" altLang="en-US" sz="3200" kern="0" dirty="0">
                <a:solidFill>
                  <a:srgbClr val="000000"/>
                </a:solidFill>
              </a:rPr>
              <a:t>ツールで支援すべき</a:t>
            </a:r>
            <a:r>
              <a:rPr lang="en-US" altLang="ja-JP" sz="3200" kern="0" dirty="0">
                <a:solidFill>
                  <a:srgbClr val="000000"/>
                </a:solidFill>
              </a:rPr>
              <a:t>, </a:t>
            </a:r>
            <a:r>
              <a:rPr lang="ja-JP" altLang="en-US" sz="3200" kern="0" dirty="0" smtClean="0">
                <a:solidFill>
                  <a:srgbClr val="000000"/>
                </a:solidFill>
              </a:rPr>
              <a:t>異なる種類の</a:t>
            </a:r>
            <a:r>
              <a:rPr lang="ja-JP" altLang="en-US" sz="3200" kern="0" dirty="0">
                <a:solidFill>
                  <a:srgbClr val="000000"/>
                </a:solidFill>
              </a:rPr>
              <a:t>リファクタリングの組み合わせを明らかにする必要が</a:t>
            </a:r>
            <a:r>
              <a:rPr lang="ja-JP" altLang="en-US" sz="3200" kern="0" dirty="0" smtClean="0">
                <a:solidFill>
                  <a:srgbClr val="000000"/>
                </a:solidFill>
              </a:rPr>
              <a:t>ある</a:t>
            </a:r>
            <a:endParaRPr lang="en-US" altLang="ja-JP" sz="3200" kern="0" dirty="0">
              <a:solidFill>
                <a:srgbClr val="000000"/>
              </a:solidFill>
            </a:endParaRPr>
          </a:p>
        </p:txBody>
      </p:sp>
    </p:spTree>
    <p:extLst>
      <p:ext uri="{BB962C8B-B14F-4D97-AF65-F5344CB8AC3E}">
        <p14:creationId xmlns:p14="http://schemas.microsoft.com/office/powerpoint/2010/main" val="4042286991"/>
      </p:ext>
    </p:extLst>
  </p:cSld>
  <p:clrMapOvr>
    <a:masterClrMapping/>
  </p:clrMapOvr>
  <mc:AlternateContent xmlns:mc="http://schemas.openxmlformats.org/markup-compatibility/2006" xmlns:p14="http://schemas.microsoft.com/office/powerpoint/2010/main">
    <mc:Choice Requires="p14">
      <p:transition spd="slow" p14:dur="2000" advTm="21788"/>
    </mc:Choice>
    <mc:Fallback xmlns="">
      <p:transition spd="slow" advTm="21788"/>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研究概要</a:t>
            </a:r>
            <a:endParaRPr kumimoji="1" lang="ja-JP" altLang="en-US" dirty="0"/>
          </a:p>
        </p:txBody>
      </p:sp>
      <p:sp>
        <p:nvSpPr>
          <p:cNvPr id="3" name="コンテンツ プレースホルダー 2"/>
          <p:cNvSpPr>
            <a:spLocks noGrp="1"/>
          </p:cNvSpPr>
          <p:nvPr>
            <p:ph idx="1"/>
          </p:nvPr>
        </p:nvSpPr>
        <p:spPr>
          <a:xfrm>
            <a:off x="411887" y="1600201"/>
            <a:ext cx="8309113" cy="4997451"/>
          </a:xfrm>
        </p:spPr>
        <p:txBody>
          <a:bodyPr/>
          <a:lstStyle/>
          <a:p>
            <a:r>
              <a:rPr lang="ja-JP" altLang="en-US" sz="3000" dirty="0" smtClean="0"/>
              <a:t>連続</a:t>
            </a:r>
            <a:r>
              <a:rPr lang="ja-JP" altLang="en-US" sz="3000" dirty="0"/>
              <a:t>して実施</a:t>
            </a:r>
            <a:r>
              <a:rPr lang="ja-JP" altLang="en-US" sz="3000" dirty="0" smtClean="0"/>
              <a:t>された</a:t>
            </a:r>
            <a:r>
              <a:rPr lang="en-US" altLang="ja-JP" sz="3000" dirty="0" smtClean="0"/>
              <a:t>, </a:t>
            </a:r>
            <a:r>
              <a:rPr lang="ja-JP" altLang="en-US" sz="3000" dirty="0" smtClean="0"/>
              <a:t>異なる</a:t>
            </a:r>
            <a:r>
              <a:rPr lang="ja-JP" altLang="en-US" sz="3000" dirty="0"/>
              <a:t>種類のリファクタリングを調査した</a:t>
            </a:r>
            <a:endParaRPr lang="en-US" altLang="ja-JP" sz="2600" dirty="0"/>
          </a:p>
          <a:p>
            <a:pPr marL="914400" lvl="1" indent="-514350">
              <a:buFont typeface="+mj-lt"/>
              <a:buAutoNum type="arabicPeriod"/>
            </a:pPr>
            <a:r>
              <a:rPr lang="ja-JP" altLang="en-US" sz="2600" dirty="0" smtClean="0"/>
              <a:t>連続</a:t>
            </a:r>
            <a:r>
              <a:rPr lang="ja-JP" altLang="en-US" sz="2600" dirty="0"/>
              <a:t>して実施された頻度の高い</a:t>
            </a:r>
            <a:r>
              <a:rPr lang="en-US" altLang="ja-JP" sz="2600" dirty="0"/>
              <a:t>, </a:t>
            </a:r>
            <a:r>
              <a:rPr lang="ja-JP" altLang="en-US" sz="2600" dirty="0" smtClean="0"/>
              <a:t>異なる</a:t>
            </a:r>
            <a:r>
              <a:rPr lang="ja-JP" altLang="en-US" sz="2600" dirty="0"/>
              <a:t>種類のリファクタリングの</a:t>
            </a:r>
            <a:r>
              <a:rPr lang="ja-JP" altLang="en-US" sz="2600" dirty="0" smtClean="0"/>
              <a:t>組み合わせを調べた</a:t>
            </a:r>
            <a:endParaRPr lang="en-US" altLang="ja-JP" sz="2600" dirty="0"/>
          </a:p>
          <a:p>
            <a:pPr marL="914400" lvl="1" indent="-514350">
              <a:buFont typeface="+mj-lt"/>
              <a:buAutoNum type="arabicPeriod"/>
            </a:pPr>
            <a:r>
              <a:rPr lang="ja-JP" altLang="en-US" sz="2600" dirty="0" smtClean="0"/>
              <a:t>頻度</a:t>
            </a:r>
            <a:r>
              <a:rPr lang="ja-JP" altLang="en-US" sz="2600" dirty="0"/>
              <a:t>の高い組み合わせについて</a:t>
            </a:r>
            <a:r>
              <a:rPr lang="en-US" altLang="ja-JP" sz="2600" dirty="0"/>
              <a:t>, </a:t>
            </a:r>
            <a:r>
              <a:rPr lang="ja-JP" altLang="en-US" sz="2600" dirty="0" smtClean="0"/>
              <a:t>実施内容の詳細から作業</a:t>
            </a:r>
            <a:r>
              <a:rPr lang="ja-JP" altLang="en-US" sz="2600" dirty="0"/>
              <a:t>内容</a:t>
            </a:r>
            <a:r>
              <a:rPr lang="ja-JP" altLang="en-US" sz="2600" dirty="0" smtClean="0"/>
              <a:t>を</a:t>
            </a:r>
            <a:r>
              <a:rPr lang="ja-JP" altLang="en-US" sz="2600" dirty="0"/>
              <a:t>調</a:t>
            </a:r>
            <a:r>
              <a:rPr lang="ja-JP" altLang="en-US" sz="2600" dirty="0" smtClean="0"/>
              <a:t>べた</a:t>
            </a:r>
            <a:endParaRPr lang="en-US" altLang="ja-JP" sz="2600" dirty="0"/>
          </a:p>
          <a:p>
            <a:pPr marL="342900" lvl="1" indent="-342900">
              <a:buFontTx/>
              <a:buChar char="•"/>
            </a:pPr>
            <a:endParaRPr lang="en-US" altLang="ja-JP" sz="3000" dirty="0" smtClean="0"/>
          </a:p>
          <a:p>
            <a:pPr marL="342900" lvl="1" indent="-342900">
              <a:buFontTx/>
              <a:buChar char="•"/>
            </a:pPr>
            <a:r>
              <a:rPr lang="ja-JP" altLang="en-US" sz="3000" dirty="0" smtClean="0"/>
              <a:t>調査結果に基づき</a:t>
            </a:r>
            <a:r>
              <a:rPr lang="en-US" altLang="ja-JP" sz="3000" dirty="0" smtClean="0"/>
              <a:t>, </a:t>
            </a:r>
            <a:r>
              <a:rPr lang="ja-JP" altLang="en-US" sz="3000" dirty="0"/>
              <a:t>必要</a:t>
            </a:r>
            <a:r>
              <a:rPr lang="ja-JP" altLang="en-US" sz="3000" dirty="0" smtClean="0"/>
              <a:t>と</a:t>
            </a:r>
            <a:r>
              <a:rPr lang="ja-JP" altLang="en-US" sz="3000" dirty="0"/>
              <a:t>考</a:t>
            </a:r>
            <a:r>
              <a:rPr lang="ja-JP" altLang="en-US" sz="3000" dirty="0" smtClean="0"/>
              <a:t>えられる支援ツールを考察した</a:t>
            </a:r>
            <a:endParaRPr lang="en-US" altLang="ja-JP" sz="3000" dirty="0"/>
          </a:p>
          <a:p>
            <a:endParaRPr lang="ja-JP" altLang="en-US" sz="2800" dirty="0" smtClean="0"/>
          </a:p>
        </p:txBody>
      </p:sp>
      <p:sp>
        <p:nvSpPr>
          <p:cNvPr id="4" name="スライド番号プレースホルダー 3"/>
          <p:cNvSpPr>
            <a:spLocks noGrp="1"/>
          </p:cNvSpPr>
          <p:nvPr>
            <p:ph type="sldNum" sz="quarter" idx="12"/>
          </p:nvPr>
        </p:nvSpPr>
        <p:spPr/>
        <p:txBody>
          <a:bodyPr/>
          <a:lstStyle/>
          <a:p>
            <a:fld id="{9F5033E9-932D-4E41-95C3-341F9A6DAE17}" type="slidenum">
              <a:rPr lang="en-US" altLang="ja-JP" smtClean="0">
                <a:solidFill>
                  <a:srgbClr val="000000"/>
                </a:solidFill>
              </a:rPr>
              <a:pPr/>
              <a:t>9</a:t>
            </a:fld>
            <a:endParaRPr lang="en-US" altLang="ja-JP">
              <a:solidFill>
                <a:srgbClr val="000000"/>
              </a:solidFill>
            </a:endParaRPr>
          </a:p>
        </p:txBody>
      </p:sp>
    </p:spTree>
    <p:extLst>
      <p:ext uri="{BB962C8B-B14F-4D97-AF65-F5344CB8AC3E}">
        <p14:creationId xmlns:p14="http://schemas.microsoft.com/office/powerpoint/2010/main" val="2174619695"/>
      </p:ext>
    </p:extLst>
  </p:cSld>
  <p:clrMapOvr>
    <a:masterClrMapping/>
  </p:clrMapOvr>
  <mc:AlternateContent xmlns:mc="http://schemas.openxmlformats.org/markup-compatibility/2006" xmlns:p14="http://schemas.microsoft.com/office/powerpoint/2010/main">
    <mc:Choice Requires="p14">
      <p:transition spd="slow" p14:dur="2000" advTm="36239"/>
    </mc:Choice>
    <mc:Fallback xmlns="">
      <p:transition spd="slow" advTm="36239"/>
    </mc:Fallback>
  </mc:AlternateContent>
  <p:timing>
    <p:tnLst>
      <p:par>
        <p:cTn id="1" dur="indefinite" restart="never" nodeType="tmRoot"/>
      </p:par>
    </p:tnLst>
  </p:timing>
</p:sld>
</file>

<file path=ppt/theme/theme1.xml><?xml version="1.0" encoding="utf-8"?>
<a:theme xmlns:a="http://schemas.openxmlformats.org/drawingml/2006/main" name="Sel-CoolMetal-white">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9050">
          <a:solidFill>
            <a:schemeClr val="tx1"/>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kumimoji="1">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4827</TotalTime>
  <Words>1479</Words>
  <Application>Microsoft Office PowerPoint</Application>
  <PresentationFormat>画面に合わせる (4:3)</PresentationFormat>
  <Paragraphs>366</Paragraphs>
  <Slides>21</Slides>
  <Notes>21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21</vt:i4>
      </vt:variant>
    </vt:vector>
  </HeadingPairs>
  <TitlesOfParts>
    <vt:vector size="25" baseType="lpstr">
      <vt:lpstr>ＭＳ Ｐゴシック</vt:lpstr>
      <vt:lpstr>Arial</vt:lpstr>
      <vt:lpstr>Calibri</vt:lpstr>
      <vt:lpstr>Sel-CoolMetal-white</vt:lpstr>
      <vt:lpstr>開発履歴中の連続して実施されたリファクタリングの分析</vt:lpstr>
      <vt:lpstr>リファクタリング</vt:lpstr>
      <vt:lpstr>リファクタリング支援ツール</vt:lpstr>
      <vt:lpstr>既存研究</vt:lpstr>
      <vt:lpstr>異なる種類のリファクタリングの連続</vt:lpstr>
      <vt:lpstr>Eclipseでの実施例(1/2)</vt:lpstr>
      <vt:lpstr>Eclipseでの実施例(2/2)</vt:lpstr>
      <vt:lpstr>研究動機</vt:lpstr>
      <vt:lpstr>研究概要</vt:lpstr>
      <vt:lpstr>調査対象</vt:lpstr>
      <vt:lpstr>連続して実施されたリファクタリング</vt:lpstr>
      <vt:lpstr>連続して実施された組み合わせ</vt:lpstr>
      <vt:lpstr>連続して実施された組み合わせ</vt:lpstr>
      <vt:lpstr>作業内容の調査(1/2)</vt:lpstr>
      <vt:lpstr>作業内容の調査(2/2)</vt:lpstr>
      <vt:lpstr>PowerPoint プレゼンテーション</vt:lpstr>
      <vt:lpstr>PowerPoint プレゼンテーション</vt:lpstr>
      <vt:lpstr>RenameとRenameの作業内容</vt:lpstr>
      <vt:lpstr>RenameとRenameの支援方法</vt:lpstr>
      <vt:lpstr>まとめ</vt:lpstr>
      <vt:lpstr>今後の課題</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t-saika</dc:creator>
  <cp:lastModifiedBy>t-saika</cp:lastModifiedBy>
  <cp:revision>882</cp:revision>
  <cp:lastPrinted>2014-02-20T01:42:53Z</cp:lastPrinted>
  <dcterms:created xsi:type="dcterms:W3CDTF">2013-11-06T01:20:33Z</dcterms:created>
  <dcterms:modified xsi:type="dcterms:W3CDTF">2014-02-24T03:26:20Z</dcterms:modified>
</cp:coreProperties>
</file>