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20"/>
  </p:handoutMasterIdLst>
  <p:sldIdLst>
    <p:sldId id="256" r:id="rId2"/>
    <p:sldId id="296" r:id="rId3"/>
    <p:sldId id="266" r:id="rId4"/>
    <p:sldId id="299" r:id="rId5"/>
    <p:sldId id="288" r:id="rId6"/>
    <p:sldId id="306" r:id="rId7"/>
    <p:sldId id="308" r:id="rId8"/>
    <p:sldId id="307" r:id="rId9"/>
    <p:sldId id="267" r:id="rId10"/>
    <p:sldId id="268" r:id="rId11"/>
    <p:sldId id="269" r:id="rId12"/>
    <p:sldId id="272" r:id="rId13"/>
    <p:sldId id="273" r:id="rId14"/>
    <p:sldId id="309" r:id="rId15"/>
    <p:sldId id="284" r:id="rId16"/>
    <p:sldId id="285" r:id="rId17"/>
    <p:sldId id="302" r:id="rId18"/>
    <p:sldId id="294" r:id="rId19"/>
  </p:sldIdLst>
  <p:sldSz cx="9144000" cy="6858000" type="screen4x3"/>
  <p:notesSz cx="6805613" cy="9939338"/>
  <p:defaultTex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FF99"/>
    <a:srgbClr val="FF0000"/>
    <a:srgbClr val="FF9999"/>
    <a:srgbClr val="FF6699"/>
    <a:srgbClr val="FFCCCC"/>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10A1B5D5-9B99-4C35-A422-299274C87663}" styleName="中間スタイル 1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FABFCF23-3B69-468F-B69F-88F6DE6A72F2}" styleName="中間スタイル 1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971" autoAdjust="0"/>
    <p:restoredTop sz="95736" autoAdjust="0"/>
  </p:normalViewPr>
  <p:slideViewPr>
    <p:cSldViewPr snapToGrid="0">
      <p:cViewPr varScale="1">
        <p:scale>
          <a:sx n="93" d="100"/>
          <a:sy n="93" d="100"/>
        </p:scale>
        <p:origin x="1098" y="84"/>
      </p:cViewPr>
      <p:guideLst/>
    </p:cSldViewPr>
  </p:slideViewPr>
  <p:outlineViewPr>
    <p:cViewPr>
      <p:scale>
        <a:sx n="33" d="100"/>
        <a:sy n="33" d="100"/>
      </p:scale>
      <p:origin x="0" y="-5826"/>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8732" cy="497597"/>
          </a:xfrm>
          <a:prstGeom prst="rect">
            <a:avLst/>
          </a:prstGeom>
        </p:spPr>
        <p:txBody>
          <a:bodyPr vert="horz" lIns="90552" tIns="45276" rIns="90552" bIns="45276"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5312" y="0"/>
            <a:ext cx="2948732" cy="497597"/>
          </a:xfrm>
          <a:prstGeom prst="rect">
            <a:avLst/>
          </a:prstGeom>
        </p:spPr>
        <p:txBody>
          <a:bodyPr vert="horz" lIns="90552" tIns="45276" rIns="90552" bIns="45276" rtlCol="0"/>
          <a:lstStyle>
            <a:lvl1pPr algn="r">
              <a:defRPr sz="1200"/>
            </a:lvl1pPr>
          </a:lstStyle>
          <a:p>
            <a:fld id="{0ABC6EAF-C53D-486D-A644-6FECBAEDA2A5}" type="datetimeFigureOut">
              <a:rPr kumimoji="1" lang="ja-JP" altLang="en-US" smtClean="0"/>
              <a:t>2015/2/20</a:t>
            </a:fld>
            <a:endParaRPr kumimoji="1" lang="ja-JP" altLang="en-US"/>
          </a:p>
        </p:txBody>
      </p:sp>
      <p:sp>
        <p:nvSpPr>
          <p:cNvPr id="4" name="フッター プレースホルダー 3"/>
          <p:cNvSpPr>
            <a:spLocks noGrp="1"/>
          </p:cNvSpPr>
          <p:nvPr>
            <p:ph type="ftr" sz="quarter" idx="2"/>
          </p:nvPr>
        </p:nvSpPr>
        <p:spPr>
          <a:xfrm>
            <a:off x="1" y="9441742"/>
            <a:ext cx="2948732" cy="497597"/>
          </a:xfrm>
          <a:prstGeom prst="rect">
            <a:avLst/>
          </a:prstGeom>
        </p:spPr>
        <p:txBody>
          <a:bodyPr vert="horz" lIns="90552" tIns="45276" rIns="90552" bIns="45276"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5312" y="9441742"/>
            <a:ext cx="2948732" cy="497597"/>
          </a:xfrm>
          <a:prstGeom prst="rect">
            <a:avLst/>
          </a:prstGeom>
        </p:spPr>
        <p:txBody>
          <a:bodyPr vert="horz" lIns="90552" tIns="45276" rIns="90552" bIns="45276" rtlCol="0" anchor="b"/>
          <a:lstStyle>
            <a:lvl1pPr algn="r">
              <a:defRPr sz="1200"/>
            </a:lvl1pPr>
          </a:lstStyle>
          <a:p>
            <a:fld id="{FB8C6EB7-EABE-4939-8979-4E52B496609F}" type="slidenum">
              <a:rPr kumimoji="1" lang="ja-JP" altLang="en-US" smtClean="0"/>
              <a:t>‹#›</a:t>
            </a:fld>
            <a:endParaRPr kumimoji="1" lang="ja-JP" altLang="en-US"/>
          </a:p>
        </p:txBody>
      </p:sp>
    </p:spTree>
    <p:extLst>
      <p:ext uri="{BB962C8B-B14F-4D97-AF65-F5344CB8AC3E}">
        <p14:creationId xmlns:p14="http://schemas.microsoft.com/office/powerpoint/2010/main" val="4176038217"/>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11188" y="908050"/>
            <a:ext cx="7921625" cy="1441450"/>
          </a:xfrm>
        </p:spPr>
        <p:txBody>
          <a:bodyPr/>
          <a:lstStyle>
            <a:lvl1pPr>
              <a:defRPr/>
            </a:lvl1pPr>
          </a:lstStyle>
          <a:p>
            <a:r>
              <a:rPr lang="ja-JP" altLang="en-US" smtClean="0"/>
              <a:t>マスター タイトルの書式設定</a:t>
            </a:r>
            <a:endParaRPr lang="ja-JP" altLang="en-US"/>
          </a:p>
        </p:txBody>
      </p:sp>
      <p:sp>
        <p:nvSpPr>
          <p:cNvPr id="3075" name="Rectangle 3"/>
          <p:cNvSpPr>
            <a:spLocks noGrp="1" noChangeArrowheads="1"/>
          </p:cNvSpPr>
          <p:nvPr>
            <p:ph type="subTitle" idx="1"/>
          </p:nvPr>
        </p:nvSpPr>
        <p:spPr>
          <a:xfrm>
            <a:off x="2987675" y="3429000"/>
            <a:ext cx="5976938" cy="1752600"/>
          </a:xfrm>
        </p:spPr>
        <p:txBody>
          <a:bodyPr/>
          <a:lstStyle>
            <a:lvl1pPr marL="0" indent="0" algn="ctr">
              <a:buFontTx/>
              <a:buNone/>
              <a:defRPr/>
            </a:lvl1pPr>
          </a:lstStyle>
          <a:p>
            <a:r>
              <a:rPr lang="ja-JP" altLang="en-US" smtClean="0"/>
              <a:t>マスター サブタイトルの書式設定</a:t>
            </a:r>
            <a:endParaRPr lang="ja-JP" altLang="en-US"/>
          </a:p>
        </p:txBody>
      </p:sp>
      <p:sp>
        <p:nvSpPr>
          <p:cNvPr id="3076" name="Rectangle 4"/>
          <p:cNvSpPr>
            <a:spLocks noGrp="1" noChangeArrowheads="1"/>
          </p:cNvSpPr>
          <p:nvPr>
            <p:ph type="dt" sz="half" idx="2"/>
          </p:nvPr>
        </p:nvSpPr>
        <p:spPr bwMode="auto">
          <a:xfrm>
            <a:off x="1692275" y="6381750"/>
            <a:ext cx="2133600" cy="21590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a:defRPr kumimoji="1" sz="1200">
                <a:latin typeface="Comic Sans MS" pitchFamily="66" charset="0"/>
                <a:ea typeface="+mn-ea"/>
              </a:defRPr>
            </a:lvl1pPr>
          </a:lstStyle>
          <a:p>
            <a:endParaRPr lang="en-US" altLang="ja-JP" dirty="0"/>
          </a:p>
        </p:txBody>
      </p:sp>
      <p:sp>
        <p:nvSpPr>
          <p:cNvPr id="3077" name="Rectangle 5"/>
          <p:cNvSpPr>
            <a:spLocks noGrp="1" noChangeArrowheads="1"/>
          </p:cNvSpPr>
          <p:nvPr>
            <p:ph type="ftr" sz="quarter" idx="3"/>
          </p:nvPr>
        </p:nvSpPr>
        <p:spPr bwMode="auto">
          <a:xfrm>
            <a:off x="3924300" y="6381750"/>
            <a:ext cx="4572000" cy="21590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algn="r">
              <a:defRPr kumimoji="1" sz="1200">
                <a:latin typeface="Comic Sans MS" pitchFamily="66" charset="0"/>
                <a:ea typeface="+mn-ea"/>
              </a:defRPr>
            </a:lvl1pPr>
          </a:lstStyle>
          <a:p>
            <a:endParaRPr lang="en-US" altLang="ja-JP" dirty="0"/>
          </a:p>
        </p:txBody>
      </p:sp>
      <p:sp>
        <p:nvSpPr>
          <p:cNvPr id="3078" name="Rectangle 6"/>
          <p:cNvSpPr>
            <a:spLocks noGrp="1" noChangeArrowheads="1"/>
          </p:cNvSpPr>
          <p:nvPr>
            <p:ph type="sldNum" sz="quarter" idx="4"/>
          </p:nvPr>
        </p:nvSpPr>
        <p:spPr bwMode="auto">
          <a:xfrm>
            <a:off x="8640763" y="6337300"/>
            <a:ext cx="468312" cy="26035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algn="r">
              <a:defRPr kumimoji="1" sz="1400" b="1">
                <a:latin typeface="Comic Sans MS" pitchFamily="66" charset="0"/>
                <a:ea typeface="+mn-ea"/>
              </a:defRPr>
            </a:lvl1pPr>
          </a:lstStyle>
          <a:p>
            <a:fld id="{CBDC94EA-32A6-4968-9083-2612ABC92494}" type="slidenum">
              <a:rPr lang="en-US" altLang="ja-JP"/>
              <a:pPr/>
              <a:t>‹#›</a:t>
            </a:fld>
            <a:endParaRPr lang="en-US" altLang="ja-JP" dirty="0"/>
          </a:p>
        </p:txBody>
      </p:sp>
      <p:sp>
        <p:nvSpPr>
          <p:cNvPr id="3084" name="AutoShape 12"/>
          <p:cNvSpPr>
            <a:spLocks noChangeArrowheads="1"/>
          </p:cNvSpPr>
          <p:nvPr/>
        </p:nvSpPr>
        <p:spPr bwMode="auto">
          <a:xfrm>
            <a:off x="611188" y="2349500"/>
            <a:ext cx="7921625" cy="71438"/>
          </a:xfrm>
          <a:custGeom>
            <a:avLst/>
            <a:gdLst>
              <a:gd name="G0" fmla="+- 672 0 0"/>
            </a:gdLst>
            <a:ahLst/>
            <a:cxnLst>
              <a:cxn ang="0">
                <a:pos x="0" y="0"/>
              </a:cxn>
              <a:cxn ang="0">
                <a:pos x="672" y="0"/>
              </a:cxn>
              <a:cxn ang="0">
                <a:pos x="672" y="1000"/>
              </a:cxn>
              <a:cxn ang="0">
                <a:pos x="0" y="1000"/>
              </a:cxn>
              <a:cxn ang="0">
                <a:pos x="0" y="0"/>
              </a:cxn>
              <a:cxn ang="0">
                <a:pos x="1000" y="0"/>
              </a:cxn>
            </a:cxnLst>
            <a:rect l="0" t="0" r="r" b="b"/>
            <a:pathLst>
              <a:path w="1000" h="1000" stroke="0">
                <a:moveTo>
                  <a:pt x="0" y="0"/>
                </a:moveTo>
                <a:lnTo>
                  <a:pt x="672" y="0"/>
                </a:lnTo>
                <a:lnTo>
                  <a:pt x="672" y="1000"/>
                </a:lnTo>
                <a:lnTo>
                  <a:pt x="0" y="1000"/>
                </a:lnTo>
                <a:close/>
              </a:path>
              <a:path w="1000" h="1000">
                <a:moveTo>
                  <a:pt x="0" y="0"/>
                </a:moveTo>
                <a:lnTo>
                  <a:pt x="1000" y="0"/>
                </a:lnTo>
              </a:path>
            </a:pathLst>
          </a:custGeom>
          <a:solidFill>
            <a:srgbClr val="0000FF"/>
          </a:solidFill>
          <a:ln w="9525">
            <a:solidFill>
              <a:srgbClr val="0000FF"/>
            </a:solidFill>
            <a:round/>
            <a:headEnd/>
            <a:tailEnd/>
          </a:ln>
        </p:spPr>
        <p:txBody>
          <a:bodyPr/>
          <a:lstStyle/>
          <a:p>
            <a:endParaRPr lang="ja-JP" altLang="ja-JP" dirty="0"/>
          </a:p>
        </p:txBody>
      </p:sp>
      <p:sp>
        <p:nvSpPr>
          <p:cNvPr id="3090" name="Text Box 18"/>
          <p:cNvSpPr txBox="1">
            <a:spLocks noChangeArrowheads="1"/>
          </p:cNvSpPr>
          <p:nvPr/>
        </p:nvSpPr>
        <p:spPr bwMode="auto">
          <a:xfrm>
            <a:off x="1692275" y="6643688"/>
            <a:ext cx="7383463" cy="214312"/>
          </a:xfrm>
          <a:prstGeom prst="rect">
            <a:avLst/>
          </a:prstGeom>
          <a:noFill/>
          <a:ln w="9525">
            <a:noFill/>
            <a:miter lim="800000"/>
            <a:headEnd/>
            <a:tailEnd/>
          </a:ln>
          <a:effectLst/>
        </p:spPr>
        <p:txBody>
          <a:bodyPr wrap="none">
            <a:spAutoFit/>
          </a:bodyPr>
          <a:lstStyle/>
          <a:p>
            <a:pPr algn="r"/>
            <a:r>
              <a:rPr lang="en-US" altLang="ja-JP" sz="800" b="1" dirty="0">
                <a:latin typeface="Comic Sans MS" pitchFamily="66" charset="0"/>
              </a:rPr>
              <a:t>Software Engineering Laboratory, Department of Computer Science, Graduate School of Information Science and Technology, Osaka University</a:t>
            </a:r>
            <a:endParaRPr lang="en-US" altLang="ja-JP" dirty="0"/>
          </a:p>
        </p:txBody>
      </p:sp>
      <p:pic>
        <p:nvPicPr>
          <p:cNvPr id="3091" name="Picture 19" descr="sel-logo"/>
          <p:cNvPicPr>
            <a:picLocks noChangeAspect="1" noChangeArrowheads="1"/>
          </p:cNvPicPr>
          <p:nvPr/>
        </p:nvPicPr>
        <p:blipFill>
          <a:blip r:embed="rId2" cstate="print"/>
          <a:srcRect/>
          <a:stretch>
            <a:fillRect/>
          </a:stretch>
        </p:blipFill>
        <p:spPr bwMode="auto">
          <a:xfrm>
            <a:off x="73025" y="6330950"/>
            <a:ext cx="1403350" cy="482600"/>
          </a:xfrm>
          <a:prstGeom prst="rect">
            <a:avLst/>
          </a:prstGeom>
          <a:noFill/>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769100" y="188913"/>
            <a:ext cx="2195513" cy="6119812"/>
          </a:xfrm>
        </p:spPr>
        <p:txBody>
          <a:bodyPr vert="eaVert"/>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a:xfrm>
            <a:off x="179388" y="188913"/>
            <a:ext cx="6437312" cy="6119812"/>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マスター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sz="half" idx="1"/>
          </p:nvPr>
        </p:nvSpPr>
        <p:spPr>
          <a:xfrm>
            <a:off x="179388" y="1268413"/>
            <a:ext cx="4316412" cy="50403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268413"/>
            <a:ext cx="4316413" cy="50403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マスター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ja-JP" altLang="en-US" dirty="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lgGrid">
          <a:fgClr>
            <a:srgbClr val="EDEDFF"/>
          </a:fgClr>
          <a:bgClr>
            <a:schemeClr val="bg1"/>
          </a:bgClr>
        </a:patt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79388" y="188913"/>
            <a:ext cx="8785225" cy="9366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179388" y="1268413"/>
            <a:ext cx="8785225" cy="50403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33" name="AutoShape 9"/>
          <p:cNvSpPr>
            <a:spLocks noChangeArrowheads="1"/>
          </p:cNvSpPr>
          <p:nvPr/>
        </p:nvSpPr>
        <p:spPr bwMode="auto">
          <a:xfrm>
            <a:off x="179388" y="1125538"/>
            <a:ext cx="8785225" cy="71437"/>
          </a:xfrm>
          <a:custGeom>
            <a:avLst/>
            <a:gdLst>
              <a:gd name="G0" fmla="+- 666 0 0"/>
            </a:gdLst>
            <a:ahLst/>
            <a:cxnLst>
              <a:cxn ang="0">
                <a:pos x="0" y="0"/>
              </a:cxn>
              <a:cxn ang="0">
                <a:pos x="666" y="0"/>
              </a:cxn>
              <a:cxn ang="0">
                <a:pos x="666" y="1000"/>
              </a:cxn>
              <a:cxn ang="0">
                <a:pos x="0" y="1000"/>
              </a:cxn>
              <a:cxn ang="0">
                <a:pos x="0" y="0"/>
              </a:cxn>
              <a:cxn ang="0">
                <a:pos x="1000" y="0"/>
              </a:cxn>
            </a:cxnLst>
            <a:rect l="0" t="0" r="r" b="b"/>
            <a:pathLst>
              <a:path w="1000" h="1000" stroke="0">
                <a:moveTo>
                  <a:pt x="0" y="0"/>
                </a:moveTo>
                <a:lnTo>
                  <a:pt x="666" y="0"/>
                </a:lnTo>
                <a:lnTo>
                  <a:pt x="666" y="1000"/>
                </a:lnTo>
                <a:lnTo>
                  <a:pt x="0" y="1000"/>
                </a:lnTo>
                <a:close/>
              </a:path>
              <a:path w="1000" h="1000">
                <a:moveTo>
                  <a:pt x="0" y="0"/>
                </a:moveTo>
                <a:lnTo>
                  <a:pt x="1000" y="0"/>
                </a:lnTo>
              </a:path>
            </a:pathLst>
          </a:custGeom>
          <a:solidFill>
            <a:srgbClr val="0000FF"/>
          </a:solidFill>
          <a:ln w="9525">
            <a:solidFill>
              <a:srgbClr val="0000FF"/>
            </a:solidFill>
            <a:round/>
            <a:headEnd/>
            <a:tailEnd/>
          </a:ln>
        </p:spPr>
        <p:txBody>
          <a:bodyPr/>
          <a:lstStyle/>
          <a:p>
            <a:endParaRPr lang="ja-JP" altLang="ja-JP" dirty="0"/>
          </a:p>
        </p:txBody>
      </p:sp>
      <p:sp>
        <p:nvSpPr>
          <p:cNvPr id="1036" name="Rectangle 12"/>
          <p:cNvSpPr>
            <a:spLocks noChangeArrowheads="1"/>
          </p:cNvSpPr>
          <p:nvPr/>
        </p:nvSpPr>
        <p:spPr bwMode="auto">
          <a:xfrm>
            <a:off x="1727200" y="6408738"/>
            <a:ext cx="2133600" cy="215900"/>
          </a:xfrm>
          <a:prstGeom prst="rect">
            <a:avLst/>
          </a:prstGeom>
          <a:noFill/>
          <a:ln w="9525">
            <a:noFill/>
            <a:miter lim="800000"/>
            <a:headEnd/>
            <a:tailEnd/>
          </a:ln>
          <a:effectLst/>
        </p:spPr>
        <p:txBody>
          <a:bodyPr/>
          <a:lstStyle/>
          <a:p>
            <a:endParaRPr kumimoji="1" lang="en-US" altLang="ja-JP" sz="1200" dirty="0">
              <a:latin typeface="Comic Sans MS" pitchFamily="66" charset="0"/>
              <a:ea typeface="MS UI Gothic" pitchFamily="50" charset="-128"/>
            </a:endParaRPr>
          </a:p>
        </p:txBody>
      </p:sp>
      <p:sp>
        <p:nvSpPr>
          <p:cNvPr id="1037" name="Rectangle 13"/>
          <p:cNvSpPr>
            <a:spLocks noChangeArrowheads="1"/>
          </p:cNvSpPr>
          <p:nvPr/>
        </p:nvSpPr>
        <p:spPr bwMode="auto">
          <a:xfrm>
            <a:off x="3959225" y="6408738"/>
            <a:ext cx="4572000" cy="215900"/>
          </a:xfrm>
          <a:prstGeom prst="rect">
            <a:avLst/>
          </a:prstGeom>
          <a:noFill/>
          <a:ln w="9525">
            <a:noFill/>
            <a:miter lim="800000"/>
            <a:headEnd/>
            <a:tailEnd/>
          </a:ln>
          <a:effectLst/>
        </p:spPr>
        <p:txBody>
          <a:bodyPr/>
          <a:lstStyle/>
          <a:p>
            <a:pPr algn="r"/>
            <a:endParaRPr kumimoji="1" lang="en-US" altLang="ja-JP" sz="1200" dirty="0">
              <a:latin typeface="Comic Sans MS" pitchFamily="66" charset="0"/>
              <a:ea typeface="MS UI Gothic" pitchFamily="50" charset="-128"/>
            </a:endParaRPr>
          </a:p>
        </p:txBody>
      </p:sp>
      <p:sp>
        <p:nvSpPr>
          <p:cNvPr id="1038" name="Rectangle 14"/>
          <p:cNvSpPr>
            <a:spLocks noChangeArrowheads="1"/>
          </p:cNvSpPr>
          <p:nvPr/>
        </p:nvSpPr>
        <p:spPr bwMode="auto">
          <a:xfrm>
            <a:off x="8675688" y="6364288"/>
            <a:ext cx="468312" cy="260350"/>
          </a:xfrm>
          <a:prstGeom prst="rect">
            <a:avLst/>
          </a:prstGeom>
          <a:noFill/>
          <a:ln w="9525">
            <a:noFill/>
            <a:miter lim="800000"/>
            <a:headEnd/>
            <a:tailEnd/>
          </a:ln>
          <a:effectLst/>
        </p:spPr>
        <p:txBody>
          <a:bodyPr/>
          <a:lstStyle/>
          <a:p>
            <a:pPr algn="r"/>
            <a:fld id="{E0022E40-C5C6-4958-8E7E-F18BF7A40AA5}" type="slidenum">
              <a:rPr kumimoji="1" lang="en-US" altLang="ja-JP" sz="1400" b="1">
                <a:latin typeface="Comic Sans MS" pitchFamily="66" charset="0"/>
                <a:ea typeface="MS UI Gothic" pitchFamily="50" charset="-128"/>
              </a:rPr>
              <a:pPr algn="r"/>
              <a:t>‹#›</a:t>
            </a:fld>
            <a:endParaRPr kumimoji="1" lang="en-US" altLang="ja-JP" sz="1400" b="1" dirty="0">
              <a:latin typeface="Comic Sans MS" pitchFamily="66" charset="0"/>
              <a:ea typeface="MS UI Gothic" pitchFamily="50" charset="-128"/>
            </a:endParaRPr>
          </a:p>
        </p:txBody>
      </p:sp>
      <p:sp>
        <p:nvSpPr>
          <p:cNvPr id="1039" name="Text Box 15"/>
          <p:cNvSpPr txBox="1">
            <a:spLocks noChangeArrowheads="1"/>
          </p:cNvSpPr>
          <p:nvPr/>
        </p:nvSpPr>
        <p:spPr bwMode="auto">
          <a:xfrm>
            <a:off x="1727200" y="6670675"/>
            <a:ext cx="7383463" cy="214313"/>
          </a:xfrm>
          <a:prstGeom prst="rect">
            <a:avLst/>
          </a:prstGeom>
          <a:noFill/>
          <a:ln w="9525">
            <a:noFill/>
            <a:miter lim="800000"/>
            <a:headEnd/>
            <a:tailEnd/>
          </a:ln>
          <a:effectLst/>
        </p:spPr>
        <p:txBody>
          <a:bodyPr wrap="none">
            <a:spAutoFit/>
          </a:bodyPr>
          <a:lstStyle/>
          <a:p>
            <a:pPr algn="r"/>
            <a:r>
              <a:rPr lang="en-US" altLang="ja-JP" sz="800" b="1" dirty="0">
                <a:latin typeface="Comic Sans MS" pitchFamily="66" charset="0"/>
              </a:rPr>
              <a:t>Software Engineering Laboratory, Department of Computer Science, Graduate School of Information Science and Technology, Osaka University</a:t>
            </a:r>
            <a:endParaRPr lang="en-US" altLang="ja-JP" dirty="0"/>
          </a:p>
        </p:txBody>
      </p:sp>
      <p:pic>
        <p:nvPicPr>
          <p:cNvPr id="1040" name="Picture 16" descr="sel-logo"/>
          <p:cNvPicPr>
            <a:picLocks noChangeAspect="1" noChangeArrowheads="1"/>
          </p:cNvPicPr>
          <p:nvPr/>
        </p:nvPicPr>
        <p:blipFill>
          <a:blip r:embed="rId13" cstate="print"/>
          <a:srcRect/>
          <a:stretch>
            <a:fillRect/>
          </a:stretch>
        </p:blipFill>
        <p:spPr bwMode="auto">
          <a:xfrm>
            <a:off x="107950" y="6357938"/>
            <a:ext cx="1403350" cy="482600"/>
          </a:xfrm>
          <a:prstGeom prst="rect">
            <a:avLst/>
          </a:prstGeom>
          <a:noFill/>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Arial" charset="0"/>
          <a:ea typeface="MS UI Gothic" pitchFamily="50" charset="-128"/>
        </a:defRPr>
      </a:lvl2pPr>
      <a:lvl3pPr algn="ctr" rtl="0" eaLnBrk="1" fontAlgn="base" hangingPunct="1">
        <a:spcBef>
          <a:spcPct val="0"/>
        </a:spcBef>
        <a:spcAft>
          <a:spcPct val="0"/>
        </a:spcAft>
        <a:defRPr kumimoji="1" sz="4400">
          <a:solidFill>
            <a:schemeClr val="tx2"/>
          </a:solidFill>
          <a:latin typeface="Arial" charset="0"/>
          <a:ea typeface="MS UI Gothic" pitchFamily="50" charset="-128"/>
        </a:defRPr>
      </a:lvl3pPr>
      <a:lvl4pPr algn="ctr" rtl="0" eaLnBrk="1" fontAlgn="base" hangingPunct="1">
        <a:spcBef>
          <a:spcPct val="0"/>
        </a:spcBef>
        <a:spcAft>
          <a:spcPct val="0"/>
        </a:spcAft>
        <a:defRPr kumimoji="1" sz="4400">
          <a:solidFill>
            <a:schemeClr val="tx2"/>
          </a:solidFill>
          <a:latin typeface="Arial" charset="0"/>
          <a:ea typeface="MS UI Gothic" pitchFamily="50" charset="-128"/>
        </a:defRPr>
      </a:lvl4pPr>
      <a:lvl5pPr algn="ctr" rtl="0" eaLnBrk="1" fontAlgn="base" hangingPunct="1">
        <a:spcBef>
          <a:spcPct val="0"/>
        </a:spcBef>
        <a:spcAft>
          <a:spcPct val="0"/>
        </a:spcAft>
        <a:defRPr kumimoji="1" sz="4400">
          <a:solidFill>
            <a:schemeClr val="tx2"/>
          </a:solidFill>
          <a:latin typeface="Arial" charset="0"/>
          <a:ea typeface="MS UI Gothic" pitchFamily="50" charset="-128"/>
        </a:defRPr>
      </a:lvl5pPr>
      <a:lvl6pPr marL="457200" algn="ctr" rtl="0" eaLnBrk="1" fontAlgn="base" hangingPunct="1">
        <a:spcBef>
          <a:spcPct val="0"/>
        </a:spcBef>
        <a:spcAft>
          <a:spcPct val="0"/>
        </a:spcAft>
        <a:defRPr kumimoji="1" sz="4400">
          <a:solidFill>
            <a:schemeClr val="tx2"/>
          </a:solidFill>
          <a:latin typeface="Arial" charset="0"/>
          <a:ea typeface="MS UI Gothic" pitchFamily="50" charset="-128"/>
        </a:defRPr>
      </a:lvl6pPr>
      <a:lvl7pPr marL="914400" algn="ctr" rtl="0" eaLnBrk="1" fontAlgn="base" hangingPunct="1">
        <a:spcBef>
          <a:spcPct val="0"/>
        </a:spcBef>
        <a:spcAft>
          <a:spcPct val="0"/>
        </a:spcAft>
        <a:defRPr kumimoji="1" sz="4400">
          <a:solidFill>
            <a:schemeClr val="tx2"/>
          </a:solidFill>
          <a:latin typeface="Arial" charset="0"/>
          <a:ea typeface="MS UI Gothic" pitchFamily="50" charset="-128"/>
        </a:defRPr>
      </a:lvl7pPr>
      <a:lvl8pPr marL="1371600" algn="ctr" rtl="0" eaLnBrk="1" fontAlgn="base" hangingPunct="1">
        <a:spcBef>
          <a:spcPct val="0"/>
        </a:spcBef>
        <a:spcAft>
          <a:spcPct val="0"/>
        </a:spcAft>
        <a:defRPr kumimoji="1" sz="4400">
          <a:solidFill>
            <a:schemeClr val="tx2"/>
          </a:solidFill>
          <a:latin typeface="Arial" charset="0"/>
          <a:ea typeface="MS UI Gothic" pitchFamily="50" charset="-128"/>
        </a:defRPr>
      </a:lvl8pPr>
      <a:lvl9pPr marL="1828800" algn="ctr" rtl="0" eaLnBrk="1" fontAlgn="base" hangingPunct="1">
        <a:spcBef>
          <a:spcPct val="0"/>
        </a:spcBef>
        <a:spcAft>
          <a:spcPct val="0"/>
        </a:spcAft>
        <a:defRPr kumimoji="1" sz="4400">
          <a:solidFill>
            <a:schemeClr val="tx2"/>
          </a:solidFill>
          <a:latin typeface="Arial" charset="0"/>
          <a:ea typeface="MS UI Gothic" pitchFamily="50" charset="-128"/>
        </a:defRPr>
      </a:lvl9pPr>
    </p:titleStyle>
    <p:bodyStyle>
      <a:lvl1pPr marL="342900" indent="-342900" algn="l" rtl="0" eaLnBrk="1" fontAlgn="base" hangingPunct="1">
        <a:spcBef>
          <a:spcPct val="20000"/>
        </a:spcBef>
        <a:spcAft>
          <a:spcPct val="0"/>
        </a:spcAft>
        <a:buBlip>
          <a:blip r:embed="rId14"/>
        </a:buBlip>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Blip>
          <a:blip r:embed="rId15"/>
        </a:buBlip>
        <a:defRPr kumimoji="1" sz="2800">
          <a:solidFill>
            <a:schemeClr val="tx1"/>
          </a:solidFill>
          <a:latin typeface="+mn-lt"/>
          <a:ea typeface="+mn-ea"/>
        </a:defRPr>
      </a:lvl2pPr>
      <a:lvl3pPr marL="1143000" indent="-228600" algn="l" rtl="0" eaLnBrk="1" fontAlgn="base" hangingPunct="1">
        <a:spcBef>
          <a:spcPct val="20000"/>
        </a:spcBef>
        <a:spcAft>
          <a:spcPct val="0"/>
        </a:spcAft>
        <a:buBlip>
          <a:blip r:embed="rId16"/>
        </a:buBlip>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lang="ja-JP" altLang="en-US" sz="3600" dirty="0" smtClean="0"/>
              <a:t>インスタンスの型を考慮</a:t>
            </a:r>
            <a:r>
              <a:rPr lang="ja-JP" altLang="en-US" sz="3600" dirty="0" smtClean="0"/>
              <a:t>した</a:t>
            </a:r>
            <a:r>
              <a:rPr lang="en-US" altLang="ja-JP" sz="3600" dirty="0" smtClean="0"/>
              <a:t>Java</a:t>
            </a:r>
            <a:r>
              <a:rPr lang="ja-JP" altLang="en-US" sz="3600" dirty="0" smtClean="0"/>
              <a:t>プログラムの実行経路の列挙手法の提案</a:t>
            </a:r>
            <a:endParaRPr kumimoji="1" lang="ja-JP" altLang="en-US" sz="3600" dirty="0"/>
          </a:p>
        </p:txBody>
      </p:sp>
      <p:sp>
        <p:nvSpPr>
          <p:cNvPr id="3" name="サブタイトル 2"/>
          <p:cNvSpPr>
            <a:spLocks noGrp="1"/>
          </p:cNvSpPr>
          <p:nvPr>
            <p:ph type="subTitle" idx="1"/>
          </p:nvPr>
        </p:nvSpPr>
        <p:spPr>
          <a:xfrm>
            <a:off x="2595716" y="3832122"/>
            <a:ext cx="6408226" cy="1752600"/>
          </a:xfrm>
        </p:spPr>
        <p:txBody>
          <a:bodyPr/>
          <a:lstStyle/>
          <a:p>
            <a:r>
              <a:rPr lang="ja-JP" altLang="en-US" dirty="0"/>
              <a:t>井上</a:t>
            </a:r>
            <a:r>
              <a:rPr lang="ja-JP" altLang="en-US" dirty="0" smtClean="0"/>
              <a:t>研</a:t>
            </a:r>
            <a:r>
              <a:rPr lang="en-US" altLang="ja-JP" dirty="0" smtClean="0"/>
              <a:t>B4</a:t>
            </a:r>
            <a:r>
              <a:rPr lang="ja-JP" altLang="en-US" dirty="0"/>
              <a:t>　</a:t>
            </a:r>
            <a:r>
              <a:rPr lang="ja-JP" altLang="en-US" dirty="0" smtClean="0"/>
              <a:t>竹之内</a:t>
            </a:r>
            <a:r>
              <a:rPr lang="ja-JP" altLang="en-US" dirty="0"/>
              <a:t>啓太</a:t>
            </a:r>
            <a:endParaRPr lang="en-US" altLang="ja-JP" dirty="0" smtClean="0"/>
          </a:p>
        </p:txBody>
      </p:sp>
    </p:spTree>
    <p:extLst>
      <p:ext uri="{BB962C8B-B14F-4D97-AF65-F5344CB8AC3E}">
        <p14:creationId xmlns:p14="http://schemas.microsoft.com/office/powerpoint/2010/main" val="33542273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円/楕円 31"/>
          <p:cNvSpPr/>
          <p:nvPr/>
        </p:nvSpPr>
        <p:spPr bwMode="auto">
          <a:xfrm>
            <a:off x="5148930" y="3393557"/>
            <a:ext cx="455457" cy="2535295"/>
          </a:xfrm>
          <a:prstGeom prst="ellipse">
            <a:avLst/>
          </a:prstGeom>
          <a:solidFill>
            <a:srgbClr val="00B0F0"/>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2" name="タイトル 1"/>
          <p:cNvSpPr>
            <a:spLocks noGrp="1"/>
          </p:cNvSpPr>
          <p:nvPr>
            <p:ph type="title"/>
          </p:nvPr>
        </p:nvSpPr>
        <p:spPr/>
        <p:txBody>
          <a:bodyPr/>
          <a:lstStyle/>
          <a:p>
            <a:r>
              <a:rPr lang="ja-JP" altLang="en-US" dirty="0" smtClean="0"/>
              <a:t>研究の手法</a:t>
            </a:r>
            <a:endParaRPr kumimoji="1" lang="ja-JP" altLang="en-US" dirty="0"/>
          </a:p>
        </p:txBody>
      </p:sp>
      <p:sp>
        <p:nvSpPr>
          <p:cNvPr id="3" name="コンテンツ プレースホルダー 2"/>
          <p:cNvSpPr>
            <a:spLocks noGrp="1"/>
          </p:cNvSpPr>
          <p:nvPr>
            <p:ph idx="1"/>
          </p:nvPr>
        </p:nvSpPr>
        <p:spPr>
          <a:xfrm>
            <a:off x="179388" y="1268413"/>
            <a:ext cx="8785225" cy="1469203"/>
          </a:xfrm>
        </p:spPr>
        <p:txBody>
          <a:bodyPr/>
          <a:lstStyle/>
          <a:p>
            <a:r>
              <a:rPr kumimoji="1" lang="ja-JP" altLang="en-US" sz="2800" dirty="0" smtClean="0"/>
              <a:t>実行されるメソッドの情報と同じオブジェクトが格納されている変数の情報を合わせることで，列挙から実行不能経路を</a:t>
            </a:r>
            <a:r>
              <a:rPr lang="ja-JP" altLang="en-US" sz="2800" dirty="0" smtClean="0"/>
              <a:t>削減する</a:t>
            </a:r>
            <a:r>
              <a:rPr kumimoji="1" lang="ja-JP" altLang="en-US" sz="2800" dirty="0" smtClean="0"/>
              <a:t>．</a:t>
            </a:r>
            <a:endParaRPr kumimoji="1" lang="ja-JP" altLang="en-US" sz="2800" dirty="0"/>
          </a:p>
        </p:txBody>
      </p:sp>
      <p:grpSp>
        <p:nvGrpSpPr>
          <p:cNvPr id="4" name="グループ化 3"/>
          <p:cNvGrpSpPr/>
          <p:nvPr/>
        </p:nvGrpSpPr>
        <p:grpSpPr>
          <a:xfrm>
            <a:off x="288209" y="3157712"/>
            <a:ext cx="3932954" cy="3061970"/>
            <a:chOff x="3746089" y="3073359"/>
            <a:chExt cx="5218524" cy="2797226"/>
          </a:xfrm>
        </p:grpSpPr>
        <p:sp>
          <p:nvSpPr>
            <p:cNvPr id="5" name="正方形/長方形 4"/>
            <p:cNvSpPr/>
            <p:nvPr/>
          </p:nvSpPr>
          <p:spPr bwMode="auto">
            <a:xfrm>
              <a:off x="3746089" y="4639990"/>
              <a:ext cx="5218523" cy="1230595"/>
            </a:xfrm>
            <a:prstGeom prst="rect">
              <a:avLst/>
            </a:prstGeom>
            <a:noFill/>
            <a:ln w="57150" cap="flat" cmpd="sng" algn="ctr">
              <a:solidFill>
                <a:srgbClr val="FFCCCC"/>
              </a:solidFill>
              <a:prstDash val="sys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18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6" name="正方形/長方形 5"/>
            <p:cNvSpPr/>
            <p:nvPr/>
          </p:nvSpPr>
          <p:spPr bwMode="auto">
            <a:xfrm>
              <a:off x="3746090" y="3073359"/>
              <a:ext cx="5218523" cy="1230595"/>
            </a:xfrm>
            <a:prstGeom prst="rect">
              <a:avLst/>
            </a:prstGeom>
            <a:noFill/>
            <a:ln w="57150" cap="flat" cmpd="sng" algn="ctr">
              <a:solidFill>
                <a:srgbClr val="FFCCCC"/>
              </a:solidFill>
              <a:prstDash val="sys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18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7" name="円/楕円 6"/>
            <p:cNvSpPr/>
            <p:nvPr/>
          </p:nvSpPr>
          <p:spPr bwMode="auto">
            <a:xfrm>
              <a:off x="5122606" y="3215148"/>
              <a:ext cx="1465007" cy="875071"/>
            </a:xfrm>
            <a:prstGeom prst="ellipse">
              <a:avLst/>
            </a:prstGeom>
            <a:solidFill>
              <a:srgbClr val="FFFF66"/>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sz="2000" b="1" i="0" u="none" strike="noStrike" cap="none" normalizeH="0" baseline="0" dirty="0" err="1" smtClean="0">
                  <a:ln>
                    <a:noFill/>
                  </a:ln>
                  <a:solidFill>
                    <a:schemeClr val="tx1"/>
                  </a:solidFill>
                  <a:effectLst/>
                  <a:latin typeface="Times New Roman" pitchFamily="18" charset="0"/>
                  <a:ea typeface="ＭＳ Ｐゴシック" pitchFamily="50" charset="-128"/>
                </a:rPr>
                <a:t>B.f</a:t>
              </a:r>
              <a:r>
                <a:rPr kumimoji="0" lang="en-US" altLang="ja-JP" sz="2000" b="1" i="0" u="none" strike="noStrike" cap="none" normalizeH="0" baseline="0" dirty="0" smtClean="0">
                  <a:ln>
                    <a:noFill/>
                  </a:ln>
                  <a:solidFill>
                    <a:schemeClr val="tx1"/>
                  </a:solidFill>
                  <a:effectLst/>
                  <a:latin typeface="Times New Roman" pitchFamily="18" charset="0"/>
                  <a:ea typeface="ＭＳ Ｐゴシック" pitchFamily="50" charset="-128"/>
                </a:rPr>
                <a:t>()</a:t>
              </a:r>
              <a:endParaRPr kumimoji="0" lang="ja-JP" altLang="en-US" sz="2000" b="1"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8" name="円/楕円 7"/>
            <p:cNvSpPr/>
            <p:nvPr/>
          </p:nvSpPr>
          <p:spPr bwMode="auto">
            <a:xfrm>
              <a:off x="7004280" y="3215148"/>
              <a:ext cx="1465007" cy="875071"/>
            </a:xfrm>
            <a:prstGeom prst="ellipse">
              <a:avLst/>
            </a:prstGeom>
            <a:solidFill>
              <a:srgbClr val="FFFF66"/>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ctr"/>
              <a:r>
                <a:rPr lang="en-US" altLang="ja-JP" sz="2000" b="1" dirty="0" err="1" smtClean="0"/>
                <a:t>C.f</a:t>
              </a:r>
              <a:r>
                <a:rPr lang="en-US" altLang="ja-JP" sz="2000" b="1" dirty="0"/>
                <a:t>()</a:t>
              </a:r>
              <a:endParaRPr lang="ja-JP" altLang="en-US" sz="2000" b="1" dirty="0"/>
            </a:p>
          </p:txBody>
        </p:sp>
        <p:sp>
          <p:nvSpPr>
            <p:cNvPr id="9" name="円/楕円 8"/>
            <p:cNvSpPr/>
            <p:nvPr/>
          </p:nvSpPr>
          <p:spPr bwMode="auto">
            <a:xfrm>
              <a:off x="5122606" y="4801265"/>
              <a:ext cx="1465007" cy="875071"/>
            </a:xfrm>
            <a:prstGeom prst="ellipse">
              <a:avLst/>
            </a:prstGeom>
            <a:solidFill>
              <a:srgbClr val="FFFF66"/>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ctr"/>
              <a:r>
                <a:rPr lang="en-US" altLang="ja-JP" sz="1800" b="1" dirty="0" err="1" smtClean="0"/>
                <a:t>B.m</a:t>
              </a:r>
              <a:r>
                <a:rPr lang="en-US" altLang="ja-JP" sz="1800" b="1" dirty="0" smtClean="0"/>
                <a:t>()</a:t>
              </a:r>
              <a:endParaRPr lang="ja-JP" altLang="en-US" sz="1800" b="1" dirty="0"/>
            </a:p>
          </p:txBody>
        </p:sp>
        <p:sp>
          <p:nvSpPr>
            <p:cNvPr id="10" name="円/楕円 9"/>
            <p:cNvSpPr/>
            <p:nvPr/>
          </p:nvSpPr>
          <p:spPr bwMode="auto">
            <a:xfrm>
              <a:off x="7004280" y="4801265"/>
              <a:ext cx="1465007" cy="875071"/>
            </a:xfrm>
            <a:prstGeom prst="ellipse">
              <a:avLst/>
            </a:prstGeom>
            <a:solidFill>
              <a:srgbClr val="FFFF66"/>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ctr"/>
              <a:r>
                <a:rPr lang="en-US" altLang="ja-JP" sz="1800" b="1" dirty="0" err="1" smtClean="0"/>
                <a:t>C.m</a:t>
              </a:r>
              <a:r>
                <a:rPr lang="en-US" altLang="ja-JP" sz="1800" b="1" dirty="0" smtClean="0"/>
                <a:t>()</a:t>
              </a:r>
              <a:endParaRPr lang="ja-JP" altLang="en-US" sz="1800" b="1" dirty="0"/>
            </a:p>
          </p:txBody>
        </p:sp>
        <p:cxnSp>
          <p:nvCxnSpPr>
            <p:cNvPr id="13" name="直線矢印コネクタ 12"/>
            <p:cNvCxnSpPr>
              <a:stCxn id="7" idx="4"/>
              <a:endCxn id="9" idx="0"/>
            </p:cNvCxnSpPr>
            <p:nvPr/>
          </p:nvCxnSpPr>
          <p:spPr bwMode="auto">
            <a:xfrm>
              <a:off x="5855110" y="4090219"/>
              <a:ext cx="0" cy="711046"/>
            </a:xfrm>
            <a:prstGeom prst="straightConnector1">
              <a:avLst/>
            </a:prstGeom>
            <a:solidFill>
              <a:schemeClr val="accent2"/>
            </a:solidFill>
            <a:ln w="76200" cap="flat" cmpd="sng" algn="ctr">
              <a:solidFill>
                <a:schemeClr val="accent2"/>
              </a:solidFill>
              <a:prstDash val="solid"/>
              <a:round/>
              <a:headEnd type="none" w="med" len="med"/>
              <a:tailEnd type="triangle"/>
            </a:ln>
            <a:effectLst/>
          </p:spPr>
        </p:cxnSp>
        <p:cxnSp>
          <p:nvCxnSpPr>
            <p:cNvPr id="16" name="直線矢印コネクタ 15"/>
            <p:cNvCxnSpPr>
              <a:stCxn id="8" idx="4"/>
              <a:endCxn id="10" idx="0"/>
            </p:cNvCxnSpPr>
            <p:nvPr/>
          </p:nvCxnSpPr>
          <p:spPr bwMode="auto">
            <a:xfrm>
              <a:off x="7736784" y="4090219"/>
              <a:ext cx="0" cy="711046"/>
            </a:xfrm>
            <a:prstGeom prst="straightConnector1">
              <a:avLst/>
            </a:prstGeom>
            <a:solidFill>
              <a:schemeClr val="accent2"/>
            </a:solidFill>
            <a:ln w="76200" cap="flat" cmpd="sng" algn="ctr">
              <a:solidFill>
                <a:schemeClr val="accent2"/>
              </a:solidFill>
              <a:prstDash val="solid"/>
              <a:round/>
              <a:headEnd type="none" w="med" len="med"/>
              <a:tailEnd type="triangle"/>
            </a:ln>
            <a:effectLst/>
          </p:spPr>
        </p:cxnSp>
      </p:grpSp>
      <p:sp>
        <p:nvSpPr>
          <p:cNvPr id="18" name="正方形/長方形 17"/>
          <p:cNvSpPr/>
          <p:nvPr/>
        </p:nvSpPr>
        <p:spPr bwMode="auto">
          <a:xfrm>
            <a:off x="5015897" y="4886587"/>
            <a:ext cx="3932953" cy="1347065"/>
          </a:xfrm>
          <a:prstGeom prst="rect">
            <a:avLst/>
          </a:prstGeom>
          <a:noFill/>
          <a:ln w="57150" cap="flat" cmpd="sng" algn="ctr">
            <a:solidFill>
              <a:srgbClr val="FFCCCC"/>
            </a:solidFill>
            <a:prstDash val="sys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18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9" name="正方形/長方形 18"/>
          <p:cNvSpPr/>
          <p:nvPr/>
        </p:nvSpPr>
        <p:spPr bwMode="auto">
          <a:xfrm>
            <a:off x="5015898" y="3171682"/>
            <a:ext cx="3932953" cy="1347065"/>
          </a:xfrm>
          <a:prstGeom prst="rect">
            <a:avLst/>
          </a:prstGeom>
          <a:noFill/>
          <a:ln w="57150" cap="flat" cmpd="sng" algn="ctr">
            <a:solidFill>
              <a:srgbClr val="FFCCCC"/>
            </a:solidFill>
            <a:prstDash val="sys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18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20" name="円/楕円 19"/>
          <p:cNvSpPr/>
          <p:nvPr/>
        </p:nvSpPr>
        <p:spPr bwMode="auto">
          <a:xfrm>
            <a:off x="6212396" y="3327961"/>
            <a:ext cx="1104106" cy="957892"/>
          </a:xfrm>
          <a:prstGeom prst="ellipse">
            <a:avLst/>
          </a:prstGeom>
          <a:solidFill>
            <a:srgbClr val="FFFF66"/>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sz="2000" b="1" i="0" u="none" strike="noStrike" cap="none" normalizeH="0" baseline="0" dirty="0" err="1" smtClean="0">
                <a:ln>
                  <a:noFill/>
                </a:ln>
                <a:solidFill>
                  <a:schemeClr val="tx1"/>
                </a:solidFill>
                <a:effectLst/>
                <a:latin typeface="Times New Roman" pitchFamily="18" charset="0"/>
                <a:ea typeface="ＭＳ Ｐゴシック" pitchFamily="50" charset="-128"/>
              </a:rPr>
              <a:t>B.f</a:t>
            </a:r>
            <a:r>
              <a:rPr kumimoji="0" lang="en-US" altLang="ja-JP" sz="2000" b="1" i="0" u="none" strike="noStrike" cap="none" normalizeH="0" baseline="0" dirty="0" smtClean="0">
                <a:ln>
                  <a:noFill/>
                </a:ln>
                <a:solidFill>
                  <a:schemeClr val="tx1"/>
                </a:solidFill>
                <a:effectLst/>
                <a:latin typeface="Times New Roman" pitchFamily="18" charset="0"/>
                <a:ea typeface="ＭＳ Ｐゴシック" pitchFamily="50" charset="-128"/>
              </a:rPr>
              <a:t>()</a:t>
            </a:r>
            <a:endParaRPr kumimoji="0" lang="ja-JP" altLang="en-US" sz="2000" b="1"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21" name="円/楕円 20"/>
          <p:cNvSpPr/>
          <p:nvPr/>
        </p:nvSpPr>
        <p:spPr bwMode="auto">
          <a:xfrm>
            <a:off x="7630524" y="3327961"/>
            <a:ext cx="1104106" cy="957892"/>
          </a:xfrm>
          <a:prstGeom prst="ellipse">
            <a:avLst/>
          </a:prstGeom>
          <a:solidFill>
            <a:srgbClr val="FFFF66"/>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ctr"/>
            <a:r>
              <a:rPr lang="en-US" altLang="ja-JP" sz="2000" b="1" dirty="0" err="1" smtClean="0"/>
              <a:t>C.f</a:t>
            </a:r>
            <a:r>
              <a:rPr lang="en-US" altLang="ja-JP" sz="2000" b="1" dirty="0"/>
              <a:t>()</a:t>
            </a:r>
            <a:endParaRPr lang="ja-JP" altLang="en-US" sz="2000" b="1" dirty="0"/>
          </a:p>
        </p:txBody>
      </p:sp>
      <p:sp>
        <p:nvSpPr>
          <p:cNvPr id="22" name="円/楕円 21"/>
          <p:cNvSpPr/>
          <p:nvPr/>
        </p:nvSpPr>
        <p:spPr bwMode="auto">
          <a:xfrm>
            <a:off x="6212396" y="5064196"/>
            <a:ext cx="1104106" cy="957892"/>
          </a:xfrm>
          <a:prstGeom prst="ellipse">
            <a:avLst/>
          </a:prstGeom>
          <a:solidFill>
            <a:srgbClr val="FFFF66"/>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ctr"/>
            <a:r>
              <a:rPr lang="en-US" altLang="ja-JP" sz="1800" b="1" dirty="0" err="1" smtClean="0"/>
              <a:t>B.m</a:t>
            </a:r>
            <a:r>
              <a:rPr lang="en-US" altLang="ja-JP" sz="1800" b="1" dirty="0" smtClean="0"/>
              <a:t>()</a:t>
            </a:r>
            <a:endParaRPr lang="ja-JP" altLang="en-US" sz="1800" b="1" dirty="0"/>
          </a:p>
        </p:txBody>
      </p:sp>
      <p:sp>
        <p:nvSpPr>
          <p:cNvPr id="23" name="円/楕円 22"/>
          <p:cNvSpPr/>
          <p:nvPr/>
        </p:nvSpPr>
        <p:spPr bwMode="auto">
          <a:xfrm>
            <a:off x="7630524" y="5064196"/>
            <a:ext cx="1104106" cy="957892"/>
          </a:xfrm>
          <a:prstGeom prst="ellipse">
            <a:avLst/>
          </a:prstGeom>
          <a:solidFill>
            <a:srgbClr val="FFFF66"/>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ctr"/>
            <a:r>
              <a:rPr lang="en-US" altLang="ja-JP" sz="1800" b="1" dirty="0" err="1" smtClean="0"/>
              <a:t>C.m</a:t>
            </a:r>
            <a:r>
              <a:rPr lang="en-US" altLang="ja-JP" sz="1800" b="1" dirty="0" smtClean="0"/>
              <a:t>()</a:t>
            </a:r>
            <a:endParaRPr lang="ja-JP" altLang="en-US" sz="1800" b="1" dirty="0"/>
          </a:p>
        </p:txBody>
      </p:sp>
      <p:cxnSp>
        <p:nvCxnSpPr>
          <p:cNvPr id="24" name="直線矢印コネクタ 23"/>
          <p:cNvCxnSpPr>
            <a:stCxn id="20" idx="4"/>
            <a:endCxn id="22" idx="0"/>
          </p:cNvCxnSpPr>
          <p:nvPr/>
        </p:nvCxnSpPr>
        <p:spPr bwMode="auto">
          <a:xfrm>
            <a:off x="6764449" y="4285853"/>
            <a:ext cx="0" cy="778343"/>
          </a:xfrm>
          <a:prstGeom prst="straightConnector1">
            <a:avLst/>
          </a:prstGeom>
          <a:solidFill>
            <a:schemeClr val="accent2"/>
          </a:solidFill>
          <a:ln w="76200" cap="flat" cmpd="sng" algn="ctr">
            <a:solidFill>
              <a:schemeClr val="accent2"/>
            </a:solidFill>
            <a:prstDash val="solid"/>
            <a:round/>
            <a:headEnd type="none" w="med" len="med"/>
            <a:tailEnd type="triangle"/>
          </a:ln>
          <a:effectLst/>
        </p:spPr>
      </p:cxnSp>
      <p:cxnSp>
        <p:nvCxnSpPr>
          <p:cNvPr id="27" name="直線矢印コネクタ 26"/>
          <p:cNvCxnSpPr>
            <a:stCxn id="21" idx="4"/>
            <a:endCxn id="23" idx="0"/>
          </p:cNvCxnSpPr>
          <p:nvPr/>
        </p:nvCxnSpPr>
        <p:spPr bwMode="auto">
          <a:xfrm>
            <a:off x="8182578" y="4285853"/>
            <a:ext cx="0" cy="778343"/>
          </a:xfrm>
          <a:prstGeom prst="straightConnector1">
            <a:avLst/>
          </a:prstGeom>
          <a:solidFill>
            <a:schemeClr val="accent2"/>
          </a:solidFill>
          <a:ln w="76200" cap="flat" cmpd="sng" algn="ctr">
            <a:solidFill>
              <a:schemeClr val="accent2"/>
            </a:solidFill>
            <a:prstDash val="solid"/>
            <a:round/>
            <a:headEnd type="none" w="med" len="med"/>
            <a:tailEnd type="triangle"/>
          </a:ln>
          <a:effectLst/>
        </p:spPr>
      </p:cxnSp>
      <p:sp>
        <p:nvSpPr>
          <p:cNvPr id="28" name="正方形/長方形 27"/>
          <p:cNvSpPr/>
          <p:nvPr/>
        </p:nvSpPr>
        <p:spPr bwMode="auto">
          <a:xfrm>
            <a:off x="303008" y="3483494"/>
            <a:ext cx="1006855" cy="610150"/>
          </a:xfrm>
          <a:prstGeom prst="rect">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sz="3200" b="1" i="0" u="none" strike="noStrike" cap="none" normalizeH="0" baseline="0" dirty="0" err="1" smtClean="0">
                <a:ln>
                  <a:noFill/>
                </a:ln>
                <a:solidFill>
                  <a:schemeClr val="tx1"/>
                </a:solidFill>
                <a:effectLst/>
                <a:latin typeface="Times New Roman" pitchFamily="18" charset="0"/>
                <a:ea typeface="ＭＳ Ｐゴシック" pitchFamily="50" charset="-128"/>
              </a:rPr>
              <a:t>a.f</a:t>
            </a:r>
            <a:r>
              <a:rPr kumimoji="0" lang="en-US" altLang="ja-JP" sz="3200" b="1" i="0" u="none" strike="noStrike" cap="none" normalizeH="0" baseline="0" dirty="0" smtClean="0">
                <a:ln>
                  <a:noFill/>
                </a:ln>
                <a:solidFill>
                  <a:schemeClr val="tx1"/>
                </a:solidFill>
                <a:effectLst/>
                <a:latin typeface="Times New Roman" pitchFamily="18" charset="0"/>
                <a:ea typeface="ＭＳ Ｐゴシック" pitchFamily="50" charset="-128"/>
              </a:rPr>
              <a:t>()</a:t>
            </a:r>
            <a:endParaRPr kumimoji="0" lang="ja-JP" altLang="en-US" sz="3200" b="1"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29" name="正方形/長方形 28"/>
          <p:cNvSpPr/>
          <p:nvPr/>
        </p:nvSpPr>
        <p:spPr bwMode="auto">
          <a:xfrm>
            <a:off x="277923" y="5189436"/>
            <a:ext cx="1195380" cy="610150"/>
          </a:xfrm>
          <a:prstGeom prst="rect">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lang="en-US" altLang="ja-JP" sz="3200" b="1" dirty="0" err="1" smtClean="0"/>
              <a:t>a.m</a:t>
            </a:r>
            <a:r>
              <a:rPr kumimoji="0" lang="en-US" altLang="ja-JP" sz="3200" b="1" i="0" u="none" strike="noStrike" cap="none" normalizeH="0" baseline="0" dirty="0" smtClean="0">
                <a:ln>
                  <a:noFill/>
                </a:ln>
                <a:solidFill>
                  <a:schemeClr val="tx1"/>
                </a:solidFill>
                <a:effectLst/>
              </a:rPr>
              <a:t>()</a:t>
            </a:r>
            <a:endParaRPr kumimoji="0" lang="ja-JP" altLang="en-US" sz="3200" b="1" i="0" u="none" strike="noStrike" cap="none" normalizeH="0" baseline="0" dirty="0" smtClean="0">
              <a:ln>
                <a:noFill/>
              </a:ln>
              <a:solidFill>
                <a:schemeClr val="tx1"/>
              </a:solidFill>
              <a:effectLst/>
            </a:endParaRPr>
          </a:p>
        </p:txBody>
      </p:sp>
      <p:sp>
        <p:nvSpPr>
          <p:cNvPr id="30" name="正方形/長方形 29"/>
          <p:cNvSpPr/>
          <p:nvPr/>
        </p:nvSpPr>
        <p:spPr bwMode="auto">
          <a:xfrm>
            <a:off x="5189778" y="3466483"/>
            <a:ext cx="1006855" cy="610150"/>
          </a:xfrm>
          <a:prstGeom prst="rect">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sz="3200" b="1" i="0" u="none" strike="noStrike" cap="none" normalizeH="0" baseline="0" dirty="0" err="1" smtClean="0">
                <a:ln>
                  <a:noFill/>
                </a:ln>
                <a:solidFill>
                  <a:schemeClr val="tx1"/>
                </a:solidFill>
                <a:effectLst/>
                <a:latin typeface="Times New Roman" pitchFamily="18" charset="0"/>
                <a:ea typeface="ＭＳ Ｐゴシック" pitchFamily="50" charset="-128"/>
              </a:rPr>
              <a:t>a.f</a:t>
            </a:r>
            <a:r>
              <a:rPr kumimoji="0" lang="en-US" altLang="ja-JP" sz="3200" b="1" i="0" u="none" strike="noStrike" cap="none" normalizeH="0" baseline="0" dirty="0" smtClean="0">
                <a:ln>
                  <a:noFill/>
                </a:ln>
                <a:solidFill>
                  <a:schemeClr val="tx1"/>
                </a:solidFill>
                <a:effectLst/>
                <a:latin typeface="Times New Roman" pitchFamily="18" charset="0"/>
                <a:ea typeface="ＭＳ Ｐゴシック" pitchFamily="50" charset="-128"/>
              </a:rPr>
              <a:t>()</a:t>
            </a:r>
            <a:endParaRPr kumimoji="0" lang="ja-JP" altLang="en-US" sz="3200" b="1"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31" name="正方形/長方形 30"/>
          <p:cNvSpPr/>
          <p:nvPr/>
        </p:nvSpPr>
        <p:spPr bwMode="auto">
          <a:xfrm>
            <a:off x="5164693" y="5172425"/>
            <a:ext cx="1195380" cy="610150"/>
          </a:xfrm>
          <a:prstGeom prst="rect">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lang="en-US" altLang="ja-JP" sz="3200" b="1" dirty="0" err="1" smtClean="0"/>
              <a:t>a.m</a:t>
            </a:r>
            <a:r>
              <a:rPr kumimoji="0" lang="en-US" altLang="ja-JP" sz="3200" b="1" i="0" u="none" strike="noStrike" cap="none" normalizeH="0" baseline="0" dirty="0" smtClean="0">
                <a:ln>
                  <a:noFill/>
                </a:ln>
                <a:solidFill>
                  <a:schemeClr val="tx1"/>
                </a:solidFill>
                <a:effectLst/>
              </a:rPr>
              <a:t>()</a:t>
            </a:r>
            <a:endParaRPr kumimoji="0" lang="ja-JP" altLang="en-US" sz="3200" b="1" i="0" u="none" strike="noStrike" cap="none" normalizeH="0" baseline="0" dirty="0" smtClean="0">
              <a:ln>
                <a:noFill/>
              </a:ln>
              <a:solidFill>
                <a:schemeClr val="tx1"/>
              </a:solidFill>
              <a:effectLst/>
            </a:endParaRPr>
          </a:p>
        </p:txBody>
      </p:sp>
      <p:sp>
        <p:nvSpPr>
          <p:cNvPr id="33" name="右矢印 32"/>
          <p:cNvSpPr/>
          <p:nvPr/>
        </p:nvSpPr>
        <p:spPr bwMode="auto">
          <a:xfrm>
            <a:off x="3843578" y="3854030"/>
            <a:ext cx="1184576" cy="1641987"/>
          </a:xfrm>
          <a:prstGeom prst="rightArrow">
            <a:avLst/>
          </a:prstGeom>
          <a:solidFill>
            <a:srgbClr val="FF0000"/>
          </a:solidFill>
          <a:ln w="952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1" name="テキスト ボックス 10"/>
          <p:cNvSpPr txBox="1"/>
          <p:nvPr/>
        </p:nvSpPr>
        <p:spPr>
          <a:xfrm>
            <a:off x="4535185" y="2977701"/>
            <a:ext cx="1723549" cy="369332"/>
          </a:xfrm>
          <a:prstGeom prst="rect">
            <a:avLst/>
          </a:prstGeom>
          <a:noFill/>
        </p:spPr>
        <p:txBody>
          <a:bodyPr wrap="none" rtlCol="0">
            <a:spAutoFit/>
          </a:bodyPr>
          <a:lstStyle/>
          <a:p>
            <a:r>
              <a:rPr kumimoji="1" lang="ja-JP" altLang="en-US" sz="1800" dirty="0" smtClean="0">
                <a:solidFill>
                  <a:srgbClr val="0070C0"/>
                </a:solidFill>
              </a:rPr>
              <a:t>同じオブジェクト</a:t>
            </a:r>
            <a:endParaRPr kumimoji="1" lang="ja-JP" altLang="en-US" sz="1800" dirty="0">
              <a:solidFill>
                <a:srgbClr val="0070C0"/>
              </a:solidFill>
            </a:endParaRPr>
          </a:p>
        </p:txBody>
      </p:sp>
      <p:cxnSp>
        <p:nvCxnSpPr>
          <p:cNvPr id="34" name="直線矢印コネクタ 33"/>
          <p:cNvCxnSpPr>
            <a:stCxn id="7" idx="4"/>
            <a:endCxn id="10" idx="1"/>
          </p:cNvCxnSpPr>
          <p:nvPr/>
        </p:nvCxnSpPr>
        <p:spPr bwMode="auto">
          <a:xfrm>
            <a:off x="1877678" y="4270813"/>
            <a:ext cx="1027768" cy="918623"/>
          </a:xfrm>
          <a:prstGeom prst="straightConnector1">
            <a:avLst/>
          </a:prstGeom>
          <a:solidFill>
            <a:schemeClr val="accent2"/>
          </a:solidFill>
          <a:ln w="76200" cap="flat" cmpd="sng" algn="ctr">
            <a:solidFill>
              <a:schemeClr val="accent2"/>
            </a:solidFill>
            <a:prstDash val="sysDot"/>
            <a:round/>
            <a:headEnd type="none" w="med" len="med"/>
            <a:tailEnd type="triangle"/>
          </a:ln>
          <a:effectLst/>
        </p:spPr>
      </p:cxnSp>
      <p:cxnSp>
        <p:nvCxnSpPr>
          <p:cNvPr id="35" name="直線矢印コネクタ 34"/>
          <p:cNvCxnSpPr>
            <a:stCxn id="8" idx="4"/>
            <a:endCxn id="9" idx="7"/>
          </p:cNvCxnSpPr>
          <p:nvPr/>
        </p:nvCxnSpPr>
        <p:spPr bwMode="auto">
          <a:xfrm flipH="1">
            <a:off x="2268038" y="4270813"/>
            <a:ext cx="1027768" cy="918623"/>
          </a:xfrm>
          <a:prstGeom prst="straightConnector1">
            <a:avLst/>
          </a:prstGeom>
          <a:solidFill>
            <a:schemeClr val="accent2"/>
          </a:solidFill>
          <a:ln w="76200" cap="flat" cmpd="sng" algn="ctr">
            <a:solidFill>
              <a:schemeClr val="accent2"/>
            </a:solidFill>
            <a:prstDash val="sysDot"/>
            <a:round/>
            <a:headEnd type="none" w="med" len="med"/>
            <a:tailEnd type="triangle"/>
          </a:ln>
          <a:effectLst/>
        </p:spPr>
      </p:cxnSp>
    </p:spTree>
    <p:extLst>
      <p:ext uri="{BB962C8B-B14F-4D97-AF65-F5344CB8AC3E}">
        <p14:creationId xmlns:p14="http://schemas.microsoft.com/office/powerpoint/2010/main" val="367938354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提案手法　</a:t>
            </a:r>
            <a:r>
              <a:rPr kumimoji="1" lang="en-US" altLang="ja-JP" dirty="0" smtClean="0"/>
              <a:t>STEP1</a:t>
            </a:r>
            <a:endParaRPr kumimoji="1" lang="ja-JP" altLang="en-US" dirty="0"/>
          </a:p>
        </p:txBody>
      </p:sp>
      <p:sp>
        <p:nvSpPr>
          <p:cNvPr id="3" name="コンテンツ プレースホルダー 2"/>
          <p:cNvSpPr>
            <a:spLocks noGrp="1"/>
          </p:cNvSpPr>
          <p:nvPr>
            <p:ph idx="1"/>
          </p:nvPr>
        </p:nvSpPr>
        <p:spPr/>
        <p:txBody>
          <a:bodyPr/>
          <a:lstStyle/>
          <a:p>
            <a:r>
              <a:rPr lang="ja-JP" altLang="en-US" dirty="0" smtClean="0"/>
              <a:t>各メソッドごとのコントロールフローグラフを作成</a:t>
            </a:r>
            <a:endParaRPr lang="en-US" altLang="ja-JP" dirty="0" smtClean="0"/>
          </a:p>
        </p:txBody>
      </p:sp>
      <p:sp>
        <p:nvSpPr>
          <p:cNvPr id="27" name="テキスト ボックス 26"/>
          <p:cNvSpPr txBox="1"/>
          <p:nvPr/>
        </p:nvSpPr>
        <p:spPr>
          <a:xfrm>
            <a:off x="403123" y="5565231"/>
            <a:ext cx="3815468" cy="461665"/>
          </a:xfrm>
          <a:prstGeom prst="rect">
            <a:avLst/>
          </a:prstGeom>
          <a:noFill/>
        </p:spPr>
        <p:txBody>
          <a:bodyPr wrap="none" rtlCol="0">
            <a:spAutoFit/>
          </a:bodyPr>
          <a:lstStyle/>
          <a:p>
            <a:r>
              <a:rPr kumimoji="1" lang="en-US" altLang="ja-JP" dirty="0"/>
              <a:t>※</a:t>
            </a:r>
            <a:r>
              <a:rPr kumimoji="1" lang="ja-JP" altLang="en-US" dirty="0" smtClean="0"/>
              <a:t>実際はバイトコードを解析</a:t>
            </a:r>
            <a:endParaRPr kumimoji="1" lang="ja-JP" altLang="en-US" dirty="0"/>
          </a:p>
        </p:txBody>
      </p:sp>
      <p:sp>
        <p:nvSpPr>
          <p:cNvPr id="28" name="右矢印 27"/>
          <p:cNvSpPr/>
          <p:nvPr/>
        </p:nvSpPr>
        <p:spPr bwMode="auto">
          <a:xfrm>
            <a:off x="3707627" y="2957743"/>
            <a:ext cx="1184576" cy="1641987"/>
          </a:xfrm>
          <a:prstGeom prst="rightArrow">
            <a:avLst/>
          </a:prstGeom>
          <a:solidFill>
            <a:srgbClr val="FF0000"/>
          </a:solidFill>
          <a:ln w="952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29" name="正方形/長方形 28"/>
          <p:cNvSpPr/>
          <p:nvPr/>
        </p:nvSpPr>
        <p:spPr bwMode="auto">
          <a:xfrm>
            <a:off x="503329" y="1913212"/>
            <a:ext cx="2625213" cy="3580581"/>
          </a:xfrm>
          <a:prstGeom prst="rect">
            <a:avLst/>
          </a:prstGeom>
          <a:solidFill>
            <a:schemeClr val="accent5"/>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r>
              <a:rPr lang="en-US" altLang="ja-JP" dirty="0"/>
              <a:t> </a:t>
            </a:r>
            <a:r>
              <a:rPr lang="en-US" altLang="ja-JP" sz="2800" b="1" dirty="0"/>
              <a:t>A </a:t>
            </a:r>
            <a:r>
              <a:rPr lang="en-US" altLang="ja-JP" sz="2800" b="1" dirty="0" err="1"/>
              <a:t>a</a:t>
            </a:r>
            <a:r>
              <a:rPr lang="en-US" altLang="ja-JP" sz="2800" b="1" dirty="0"/>
              <a:t>;</a:t>
            </a:r>
          </a:p>
          <a:p>
            <a:r>
              <a:rPr lang="en-US" altLang="ja-JP" sz="2800" b="1" dirty="0"/>
              <a:t> if(</a:t>
            </a:r>
            <a:r>
              <a:rPr lang="en-US" altLang="ja-JP" sz="2800" b="1" dirty="0" err="1"/>
              <a:t>i</a:t>
            </a:r>
            <a:r>
              <a:rPr lang="en-US" altLang="ja-JP" sz="2800" b="1" dirty="0"/>
              <a:t> == 0){</a:t>
            </a:r>
          </a:p>
          <a:p>
            <a:r>
              <a:rPr lang="en-US" altLang="ja-JP" sz="2800" b="1" dirty="0"/>
              <a:t>   a = new B();</a:t>
            </a:r>
          </a:p>
          <a:p>
            <a:r>
              <a:rPr lang="en-US" altLang="ja-JP" sz="2800" b="1" dirty="0"/>
              <a:t> }else{</a:t>
            </a:r>
          </a:p>
          <a:p>
            <a:r>
              <a:rPr lang="en-US" altLang="ja-JP" sz="2800" b="1" dirty="0"/>
              <a:t>   a = new C();</a:t>
            </a:r>
          </a:p>
          <a:p>
            <a:r>
              <a:rPr lang="en-US" altLang="ja-JP" sz="2800" b="1" dirty="0"/>
              <a:t> }</a:t>
            </a:r>
          </a:p>
          <a:p>
            <a:r>
              <a:rPr lang="en-US" altLang="ja-JP" sz="2800" b="1" dirty="0"/>
              <a:t> </a:t>
            </a:r>
            <a:r>
              <a:rPr lang="en-US" altLang="ja-JP" sz="2800" b="1" dirty="0" err="1"/>
              <a:t>a.f</a:t>
            </a:r>
            <a:r>
              <a:rPr lang="en-US" altLang="ja-JP" sz="2800" b="1" dirty="0"/>
              <a:t>();</a:t>
            </a:r>
          </a:p>
          <a:p>
            <a:r>
              <a:rPr lang="en-US" altLang="ja-JP" sz="2800" b="1" dirty="0"/>
              <a:t> </a:t>
            </a:r>
            <a:r>
              <a:rPr lang="en-US" altLang="ja-JP" sz="2800" b="1" dirty="0" err="1"/>
              <a:t>a.m</a:t>
            </a:r>
            <a:r>
              <a:rPr lang="en-US" altLang="ja-JP" sz="2800" b="1" dirty="0"/>
              <a:t>();</a:t>
            </a:r>
            <a:endParaRPr kumimoji="0" lang="ja-JP" altLang="en-US" sz="2800" b="1" i="0" u="none" strike="noStrike" cap="none" normalizeH="0" baseline="0" dirty="0" smtClean="0">
              <a:ln>
                <a:noFill/>
              </a:ln>
              <a:solidFill>
                <a:schemeClr val="tx1"/>
              </a:solidFill>
              <a:effectLst/>
            </a:endParaRPr>
          </a:p>
        </p:txBody>
      </p:sp>
      <p:grpSp>
        <p:nvGrpSpPr>
          <p:cNvPr id="34" name="グループ化 33"/>
          <p:cNvGrpSpPr/>
          <p:nvPr/>
        </p:nvGrpSpPr>
        <p:grpSpPr>
          <a:xfrm>
            <a:off x="5104390" y="1841270"/>
            <a:ext cx="3561472" cy="4463204"/>
            <a:chOff x="5104390" y="1841270"/>
            <a:chExt cx="3561472" cy="4463204"/>
          </a:xfrm>
        </p:grpSpPr>
        <p:cxnSp>
          <p:nvCxnSpPr>
            <p:cNvPr id="11" name="直線矢印コネクタ 10"/>
            <p:cNvCxnSpPr>
              <a:stCxn id="4" idx="2"/>
              <a:endCxn id="20" idx="0"/>
            </p:cNvCxnSpPr>
            <p:nvPr/>
          </p:nvCxnSpPr>
          <p:spPr bwMode="auto">
            <a:xfrm flipH="1">
              <a:off x="5766455" y="2644290"/>
              <a:ext cx="1097755" cy="429981"/>
            </a:xfrm>
            <a:prstGeom prst="straightConnector1">
              <a:avLst/>
            </a:prstGeom>
            <a:solidFill>
              <a:schemeClr val="accent2"/>
            </a:solidFill>
            <a:ln w="53975" cap="flat" cmpd="sng" algn="ctr">
              <a:solidFill>
                <a:schemeClr val="accent2"/>
              </a:solidFill>
              <a:prstDash val="solid"/>
              <a:round/>
              <a:headEnd type="none" w="med" len="med"/>
              <a:tailEnd type="triangle"/>
            </a:ln>
            <a:effectLst/>
          </p:spPr>
        </p:cxnSp>
        <p:cxnSp>
          <p:nvCxnSpPr>
            <p:cNvPr id="12" name="直線矢印コネクタ 11"/>
            <p:cNvCxnSpPr>
              <a:stCxn id="4" idx="2"/>
              <a:endCxn id="21" idx="0"/>
            </p:cNvCxnSpPr>
            <p:nvPr/>
          </p:nvCxnSpPr>
          <p:spPr bwMode="auto">
            <a:xfrm>
              <a:off x="6864210" y="2644290"/>
              <a:ext cx="1139588" cy="420537"/>
            </a:xfrm>
            <a:prstGeom prst="straightConnector1">
              <a:avLst/>
            </a:prstGeom>
            <a:solidFill>
              <a:schemeClr val="accent2"/>
            </a:solidFill>
            <a:ln w="53975" cap="flat" cmpd="sng" algn="ctr">
              <a:solidFill>
                <a:schemeClr val="accent2"/>
              </a:solidFill>
              <a:prstDash val="solid"/>
              <a:round/>
              <a:headEnd type="none" w="med" len="med"/>
              <a:tailEnd type="triangle"/>
            </a:ln>
            <a:effectLst/>
          </p:spPr>
        </p:cxnSp>
        <p:cxnSp>
          <p:nvCxnSpPr>
            <p:cNvPr id="16" name="直線矢印コネクタ 15"/>
            <p:cNvCxnSpPr>
              <a:stCxn id="20" idx="2"/>
              <a:endCxn id="23" idx="0"/>
            </p:cNvCxnSpPr>
            <p:nvPr/>
          </p:nvCxnSpPr>
          <p:spPr bwMode="auto">
            <a:xfrm>
              <a:off x="5766455" y="3877291"/>
              <a:ext cx="1133774" cy="478534"/>
            </a:xfrm>
            <a:prstGeom prst="straightConnector1">
              <a:avLst/>
            </a:prstGeom>
            <a:solidFill>
              <a:schemeClr val="accent2"/>
            </a:solidFill>
            <a:ln w="53975" cap="flat" cmpd="sng" algn="ctr">
              <a:solidFill>
                <a:schemeClr val="accent2"/>
              </a:solidFill>
              <a:prstDash val="solid"/>
              <a:round/>
              <a:headEnd type="none" w="med" len="med"/>
              <a:tailEnd type="triangle"/>
            </a:ln>
            <a:effectLst/>
          </p:spPr>
        </p:cxnSp>
        <p:cxnSp>
          <p:nvCxnSpPr>
            <p:cNvPr id="19" name="直線矢印コネクタ 18"/>
            <p:cNvCxnSpPr>
              <a:stCxn id="21" idx="2"/>
              <a:endCxn id="23" idx="0"/>
            </p:cNvCxnSpPr>
            <p:nvPr/>
          </p:nvCxnSpPr>
          <p:spPr bwMode="auto">
            <a:xfrm flipH="1">
              <a:off x="6900229" y="3867847"/>
              <a:ext cx="1103569" cy="487978"/>
            </a:xfrm>
            <a:prstGeom prst="straightConnector1">
              <a:avLst/>
            </a:prstGeom>
            <a:solidFill>
              <a:schemeClr val="accent2"/>
            </a:solidFill>
            <a:ln w="53975" cap="flat" cmpd="sng" algn="ctr">
              <a:solidFill>
                <a:schemeClr val="accent2"/>
              </a:solidFill>
              <a:prstDash val="solid"/>
              <a:round/>
              <a:headEnd type="none" w="med" len="med"/>
              <a:tailEnd type="triangle"/>
            </a:ln>
            <a:effectLst/>
          </p:spPr>
        </p:cxnSp>
        <p:cxnSp>
          <p:nvCxnSpPr>
            <p:cNvPr id="22" name="直線矢印コネクタ 21"/>
            <p:cNvCxnSpPr>
              <a:stCxn id="23" idx="2"/>
              <a:endCxn id="24" idx="0"/>
            </p:cNvCxnSpPr>
            <p:nvPr/>
          </p:nvCxnSpPr>
          <p:spPr bwMode="auto">
            <a:xfrm>
              <a:off x="6900229" y="5158845"/>
              <a:ext cx="0" cy="342609"/>
            </a:xfrm>
            <a:prstGeom prst="straightConnector1">
              <a:avLst/>
            </a:prstGeom>
            <a:solidFill>
              <a:schemeClr val="accent2"/>
            </a:solidFill>
            <a:ln w="53975" cap="flat" cmpd="sng" algn="ctr">
              <a:solidFill>
                <a:schemeClr val="accent2"/>
              </a:solidFill>
              <a:prstDash val="solid"/>
              <a:round/>
              <a:headEnd type="none" w="med" len="med"/>
              <a:tailEnd type="triangle"/>
            </a:ln>
            <a:effectLst/>
          </p:spPr>
        </p:cxnSp>
        <p:sp>
          <p:nvSpPr>
            <p:cNvPr id="4" name="角丸四角形 3"/>
            <p:cNvSpPr/>
            <p:nvPr/>
          </p:nvSpPr>
          <p:spPr bwMode="auto">
            <a:xfrm>
              <a:off x="6202145" y="1841270"/>
              <a:ext cx="1324129" cy="803020"/>
            </a:xfrm>
            <a:prstGeom prst="roundRect">
              <a:avLst/>
            </a:prstGeom>
            <a:solidFill>
              <a:srgbClr val="99FF99"/>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en-US" altLang="ja-JP" b="1" dirty="0" smtClean="0"/>
                <a:t>A </a:t>
              </a:r>
              <a:r>
                <a:rPr lang="en-US" altLang="ja-JP" b="1" dirty="0" err="1" smtClean="0"/>
                <a:t>a</a:t>
              </a:r>
              <a:r>
                <a:rPr lang="en-US" altLang="ja-JP" b="1" dirty="0" smtClean="0"/>
                <a:t>;</a:t>
              </a:r>
              <a:endParaRPr kumimoji="0" lang="ja-JP" altLang="en-US" b="1" i="0" u="none" strike="noStrike" cap="none" normalizeH="0" baseline="0" dirty="0" smtClean="0">
                <a:ln>
                  <a:noFill/>
                </a:ln>
                <a:solidFill>
                  <a:schemeClr val="tx1"/>
                </a:solidFill>
                <a:effectLst/>
              </a:endParaRPr>
            </a:p>
          </p:txBody>
        </p:sp>
        <p:sp>
          <p:nvSpPr>
            <p:cNvPr id="20" name="角丸四角形 19"/>
            <p:cNvSpPr/>
            <p:nvPr/>
          </p:nvSpPr>
          <p:spPr bwMode="auto">
            <a:xfrm>
              <a:off x="5104390" y="3074271"/>
              <a:ext cx="1324129" cy="803020"/>
            </a:xfrm>
            <a:prstGeom prst="roundRect">
              <a:avLst/>
            </a:prstGeom>
            <a:solidFill>
              <a:srgbClr val="99FF99"/>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en-US" altLang="ja-JP" b="1" dirty="0"/>
                <a:t>a</a:t>
              </a:r>
              <a:r>
                <a:rPr lang="en-US" altLang="ja-JP" b="1" dirty="0" smtClean="0"/>
                <a:t> = new B();</a:t>
              </a:r>
              <a:endParaRPr kumimoji="0" lang="ja-JP" altLang="en-US" b="1" i="0" u="none" strike="noStrike" cap="none" normalizeH="0" baseline="0" dirty="0" smtClean="0">
                <a:ln>
                  <a:noFill/>
                </a:ln>
                <a:solidFill>
                  <a:schemeClr val="tx1"/>
                </a:solidFill>
                <a:effectLst/>
              </a:endParaRPr>
            </a:p>
          </p:txBody>
        </p:sp>
        <p:sp>
          <p:nvSpPr>
            <p:cNvPr id="21" name="角丸四角形 20"/>
            <p:cNvSpPr/>
            <p:nvPr/>
          </p:nvSpPr>
          <p:spPr bwMode="auto">
            <a:xfrm>
              <a:off x="7341733" y="3064827"/>
              <a:ext cx="1324129" cy="803020"/>
            </a:xfrm>
            <a:prstGeom prst="roundRect">
              <a:avLst/>
            </a:prstGeom>
            <a:solidFill>
              <a:srgbClr val="99FF99"/>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en-US" altLang="ja-JP" b="1" dirty="0"/>
                <a:t>a</a:t>
              </a:r>
              <a:r>
                <a:rPr lang="en-US" altLang="ja-JP" b="1" dirty="0" smtClean="0"/>
                <a:t> = new C();</a:t>
              </a:r>
              <a:endParaRPr kumimoji="0" lang="ja-JP" altLang="en-US" b="1" i="0" u="none" strike="noStrike" cap="none" normalizeH="0" baseline="0" dirty="0" smtClean="0">
                <a:ln>
                  <a:noFill/>
                </a:ln>
                <a:solidFill>
                  <a:schemeClr val="tx1"/>
                </a:solidFill>
                <a:effectLst/>
              </a:endParaRPr>
            </a:p>
          </p:txBody>
        </p:sp>
        <p:sp>
          <p:nvSpPr>
            <p:cNvPr id="23" name="角丸四角形 22"/>
            <p:cNvSpPr/>
            <p:nvPr/>
          </p:nvSpPr>
          <p:spPr bwMode="auto">
            <a:xfrm>
              <a:off x="6238164" y="4355825"/>
              <a:ext cx="1324129" cy="803020"/>
            </a:xfrm>
            <a:prstGeom prst="roundRect">
              <a:avLst/>
            </a:prstGeom>
            <a:solidFill>
              <a:srgbClr val="99FF99"/>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b="1" i="0" u="none" strike="noStrike" cap="none" normalizeH="0" baseline="0" dirty="0" err="1" smtClean="0">
                  <a:ln>
                    <a:noFill/>
                  </a:ln>
                  <a:solidFill>
                    <a:schemeClr val="tx1"/>
                  </a:solidFill>
                  <a:effectLst/>
                  <a:latin typeface="Times New Roman" pitchFamily="18" charset="0"/>
                  <a:ea typeface="ＭＳ Ｐゴシック" pitchFamily="50" charset="-128"/>
                </a:rPr>
                <a:t>a.f</a:t>
              </a:r>
              <a:r>
                <a:rPr kumimoji="0" lang="en-US" altLang="ja-JP" b="1" i="0" u="none" strike="noStrike" cap="none" normalizeH="0" baseline="0" dirty="0" smtClean="0">
                  <a:ln>
                    <a:noFill/>
                  </a:ln>
                  <a:solidFill>
                    <a:schemeClr val="tx1"/>
                  </a:solidFill>
                  <a:effectLst/>
                  <a:latin typeface="Times New Roman" pitchFamily="18" charset="0"/>
                  <a:ea typeface="ＭＳ Ｐゴシック" pitchFamily="50" charset="-128"/>
                </a:rPr>
                <a:t>();</a:t>
              </a:r>
              <a:endParaRPr kumimoji="0" lang="ja-JP" altLang="en-US" b="1"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24" name="角丸四角形 23"/>
            <p:cNvSpPr/>
            <p:nvPr/>
          </p:nvSpPr>
          <p:spPr bwMode="auto">
            <a:xfrm>
              <a:off x="6238164" y="5501454"/>
              <a:ext cx="1324129" cy="803020"/>
            </a:xfrm>
            <a:prstGeom prst="roundRect">
              <a:avLst/>
            </a:prstGeom>
            <a:solidFill>
              <a:srgbClr val="99FF99"/>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b="1" i="0" u="none" strike="noStrike" cap="none" normalizeH="0" baseline="0" dirty="0" err="1" smtClean="0">
                  <a:ln>
                    <a:noFill/>
                  </a:ln>
                  <a:solidFill>
                    <a:schemeClr val="tx1"/>
                  </a:solidFill>
                  <a:effectLst/>
                  <a:latin typeface="Times New Roman" pitchFamily="18" charset="0"/>
                  <a:ea typeface="ＭＳ Ｐゴシック" pitchFamily="50" charset="-128"/>
                </a:rPr>
                <a:t>a.m</a:t>
              </a:r>
              <a:r>
                <a:rPr kumimoji="0" lang="en-US" altLang="ja-JP" b="1" i="0" u="none" strike="noStrike" cap="none" normalizeH="0" baseline="0" dirty="0" smtClean="0">
                  <a:ln>
                    <a:noFill/>
                  </a:ln>
                  <a:solidFill>
                    <a:schemeClr val="tx1"/>
                  </a:solidFill>
                  <a:effectLst/>
                  <a:latin typeface="Times New Roman" pitchFamily="18" charset="0"/>
                  <a:ea typeface="ＭＳ Ｐゴシック" pitchFamily="50" charset="-128"/>
                </a:rPr>
                <a:t>();</a:t>
              </a:r>
              <a:endParaRPr kumimoji="0" lang="ja-JP" altLang="en-US" b="1"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grpSp>
    </p:spTree>
    <p:extLst>
      <p:ext uri="{BB962C8B-B14F-4D97-AF65-F5344CB8AC3E}">
        <p14:creationId xmlns:p14="http://schemas.microsoft.com/office/powerpoint/2010/main" val="78608908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提案手法　</a:t>
            </a:r>
            <a:r>
              <a:rPr kumimoji="1" lang="en-US" altLang="ja-JP" dirty="0" smtClean="0"/>
              <a:t>STEP</a:t>
            </a:r>
            <a:r>
              <a:rPr kumimoji="1" lang="ja-JP" altLang="en-US" dirty="0" smtClean="0"/>
              <a:t>２</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各呼び出しのレシーバの型を考慮することで</a:t>
            </a:r>
            <a:r>
              <a:rPr lang="ja-JP" altLang="en-US" dirty="0"/>
              <a:t>実行可能</a:t>
            </a:r>
            <a:r>
              <a:rPr lang="ja-JP" altLang="en-US" dirty="0" smtClean="0"/>
              <a:t>なメソッド</a:t>
            </a:r>
            <a:r>
              <a:rPr lang="ja-JP" altLang="en-US" dirty="0"/>
              <a:t>呼び出しの</a:t>
            </a:r>
            <a:r>
              <a:rPr lang="ja-JP" altLang="en-US" dirty="0" smtClean="0"/>
              <a:t>系列のみを</a:t>
            </a:r>
            <a:r>
              <a:rPr lang="ja-JP" altLang="en-US" dirty="0"/>
              <a:t>求める．</a:t>
            </a:r>
            <a:endParaRPr kumimoji="1" lang="en-US" altLang="ja-JP" dirty="0" smtClean="0"/>
          </a:p>
        </p:txBody>
      </p:sp>
      <p:graphicFrame>
        <p:nvGraphicFramePr>
          <p:cNvPr id="6" name="表 5"/>
          <p:cNvGraphicFramePr>
            <a:graphicFrameLocks noGrp="1"/>
          </p:cNvGraphicFramePr>
          <p:nvPr>
            <p:extLst>
              <p:ext uri="{D42A27DB-BD31-4B8C-83A1-F6EECF244321}">
                <p14:modId xmlns:p14="http://schemas.microsoft.com/office/powerpoint/2010/main" val="2811159599"/>
              </p:ext>
            </p:extLst>
          </p:nvPr>
        </p:nvGraphicFramePr>
        <p:xfrm>
          <a:off x="678426" y="2850904"/>
          <a:ext cx="3913240" cy="1381760"/>
        </p:xfrm>
        <a:graphic>
          <a:graphicData uri="http://schemas.openxmlformats.org/drawingml/2006/table">
            <a:tbl>
              <a:tblPr firstRow="1" bandRow="1">
                <a:tableStyleId>{073A0DAA-6AF3-43AB-8588-CEC1D06C72B9}</a:tableStyleId>
              </a:tblPr>
              <a:tblGrid>
                <a:gridCol w="1956620"/>
                <a:gridCol w="1956620"/>
              </a:tblGrid>
              <a:tr h="370840">
                <a:tc>
                  <a:txBody>
                    <a:bodyPr/>
                    <a:lstStyle/>
                    <a:p>
                      <a:pPr algn="ctr"/>
                      <a:r>
                        <a:rPr kumimoji="1" lang="ja-JP" altLang="en-US" dirty="0" smtClean="0"/>
                        <a:t>レシーバ</a:t>
                      </a:r>
                      <a:r>
                        <a:rPr kumimoji="1" lang="en-US" altLang="ja-JP" dirty="0" smtClean="0"/>
                        <a:t>a</a:t>
                      </a:r>
                      <a:r>
                        <a:rPr kumimoji="1" lang="ja-JP" altLang="en-US" dirty="0" smtClean="0"/>
                        <a:t>の</a:t>
                      </a:r>
                      <a:endParaRPr kumimoji="1" lang="en-US" altLang="ja-JP" dirty="0" smtClean="0"/>
                    </a:p>
                    <a:p>
                      <a:pPr algn="ctr"/>
                      <a:r>
                        <a:rPr kumimoji="1" lang="ja-JP" altLang="en-US" dirty="0" smtClean="0"/>
                        <a:t>インスタンスの型</a:t>
                      </a:r>
                      <a:endParaRPr kumimoji="1" lang="ja-JP" altLang="en-US" dirty="0"/>
                    </a:p>
                  </a:txBody>
                  <a:tcPr/>
                </a:tc>
                <a:tc>
                  <a:txBody>
                    <a:bodyPr/>
                    <a:lstStyle/>
                    <a:p>
                      <a:pPr algn="ctr"/>
                      <a:r>
                        <a:rPr kumimoji="1" lang="ja-JP" altLang="en-US" dirty="0" smtClean="0"/>
                        <a:t>実行されるメソッド</a:t>
                      </a:r>
                      <a:endParaRPr kumimoji="1" lang="ja-JP" altLang="en-US" dirty="0"/>
                    </a:p>
                  </a:txBody>
                  <a:tcPr anchor="ctr"/>
                </a:tc>
              </a:tr>
              <a:tr h="370840">
                <a:tc>
                  <a:txBody>
                    <a:bodyPr/>
                    <a:lstStyle/>
                    <a:p>
                      <a:pPr algn="ctr"/>
                      <a:r>
                        <a:rPr kumimoji="1" lang="en-US" altLang="ja-JP" dirty="0" smtClean="0"/>
                        <a:t>B</a:t>
                      </a:r>
                      <a:endParaRPr kumimoji="1" lang="ja-JP" altLang="en-US" dirty="0"/>
                    </a:p>
                  </a:txBody>
                  <a:tcPr/>
                </a:tc>
                <a:tc>
                  <a:txBody>
                    <a:bodyPr/>
                    <a:lstStyle/>
                    <a:p>
                      <a:pPr algn="ctr"/>
                      <a:r>
                        <a:rPr kumimoji="1" lang="en-US" altLang="ja-JP" dirty="0" err="1" smtClean="0"/>
                        <a:t>B.f</a:t>
                      </a:r>
                      <a:r>
                        <a:rPr kumimoji="1" lang="en-US" altLang="ja-JP" dirty="0" smtClean="0"/>
                        <a:t>()</a:t>
                      </a:r>
                      <a:endParaRPr kumimoji="1" lang="ja-JP" altLang="en-US" dirty="0"/>
                    </a:p>
                  </a:txBody>
                  <a:tcPr/>
                </a:tc>
              </a:tr>
              <a:tr h="370840">
                <a:tc>
                  <a:txBody>
                    <a:bodyPr/>
                    <a:lstStyle/>
                    <a:p>
                      <a:pPr algn="ctr"/>
                      <a:r>
                        <a:rPr kumimoji="1" lang="en-US" altLang="ja-JP" dirty="0" smtClean="0"/>
                        <a:t>C</a:t>
                      </a:r>
                      <a:endParaRPr kumimoji="1" lang="ja-JP" altLang="en-US" dirty="0"/>
                    </a:p>
                  </a:txBody>
                  <a:tcPr/>
                </a:tc>
                <a:tc>
                  <a:txBody>
                    <a:bodyPr/>
                    <a:lstStyle/>
                    <a:p>
                      <a:pPr algn="ctr"/>
                      <a:r>
                        <a:rPr kumimoji="1" lang="en-US" altLang="ja-JP" dirty="0" err="1" smtClean="0"/>
                        <a:t>C.f</a:t>
                      </a:r>
                      <a:r>
                        <a:rPr kumimoji="1" lang="en-US" altLang="ja-JP" dirty="0" smtClean="0"/>
                        <a:t>()</a:t>
                      </a:r>
                      <a:endParaRPr kumimoji="1" lang="ja-JP" altLang="en-US" dirty="0"/>
                    </a:p>
                  </a:txBody>
                  <a:tcPr/>
                </a:tc>
              </a:tr>
            </a:tbl>
          </a:graphicData>
        </a:graphic>
      </p:graphicFrame>
      <p:sp>
        <p:nvSpPr>
          <p:cNvPr id="7" name="テキスト ボックス 6"/>
          <p:cNvSpPr txBox="1"/>
          <p:nvPr/>
        </p:nvSpPr>
        <p:spPr>
          <a:xfrm>
            <a:off x="678426" y="2389239"/>
            <a:ext cx="782587" cy="461665"/>
          </a:xfrm>
          <a:prstGeom prst="rect">
            <a:avLst/>
          </a:prstGeom>
          <a:noFill/>
        </p:spPr>
        <p:txBody>
          <a:bodyPr wrap="none" rtlCol="0">
            <a:spAutoFit/>
          </a:bodyPr>
          <a:lstStyle/>
          <a:p>
            <a:r>
              <a:rPr kumimoji="1" lang="en-US" altLang="ja-JP" dirty="0" smtClean="0"/>
              <a:t> </a:t>
            </a:r>
            <a:r>
              <a:rPr kumimoji="1" lang="en-US" altLang="ja-JP" dirty="0" err="1" smtClean="0"/>
              <a:t>a.f</a:t>
            </a:r>
            <a:r>
              <a:rPr kumimoji="1" lang="en-US" altLang="ja-JP" dirty="0" smtClean="0"/>
              <a:t>()</a:t>
            </a:r>
            <a:endParaRPr kumimoji="1" lang="ja-JP" altLang="en-US" dirty="0"/>
          </a:p>
        </p:txBody>
      </p:sp>
      <p:graphicFrame>
        <p:nvGraphicFramePr>
          <p:cNvPr id="8" name="表 7"/>
          <p:cNvGraphicFramePr>
            <a:graphicFrameLocks noGrp="1"/>
          </p:cNvGraphicFramePr>
          <p:nvPr>
            <p:extLst>
              <p:ext uri="{D42A27DB-BD31-4B8C-83A1-F6EECF244321}">
                <p14:modId xmlns:p14="http://schemas.microsoft.com/office/powerpoint/2010/main" val="436870892"/>
              </p:ext>
            </p:extLst>
          </p:nvPr>
        </p:nvGraphicFramePr>
        <p:xfrm>
          <a:off x="4803058" y="2850904"/>
          <a:ext cx="3913240" cy="1381760"/>
        </p:xfrm>
        <a:graphic>
          <a:graphicData uri="http://schemas.openxmlformats.org/drawingml/2006/table">
            <a:tbl>
              <a:tblPr firstRow="1" bandRow="1">
                <a:tableStyleId>{073A0DAA-6AF3-43AB-8588-CEC1D06C72B9}</a:tableStyleId>
              </a:tblPr>
              <a:tblGrid>
                <a:gridCol w="1956620"/>
                <a:gridCol w="1956620"/>
              </a:tblGrid>
              <a:tr h="370840">
                <a:tc>
                  <a:txBody>
                    <a:bodyPr/>
                    <a:lstStyle/>
                    <a:p>
                      <a:pPr algn="ctr"/>
                      <a:r>
                        <a:rPr kumimoji="1" lang="ja-JP" altLang="en-US" dirty="0" smtClean="0"/>
                        <a:t>レシーバ</a:t>
                      </a:r>
                      <a:r>
                        <a:rPr kumimoji="1" lang="en-US" altLang="ja-JP" dirty="0" smtClean="0"/>
                        <a:t>a</a:t>
                      </a:r>
                      <a:r>
                        <a:rPr kumimoji="1" lang="ja-JP" altLang="en-US" dirty="0" smtClean="0"/>
                        <a:t>の</a:t>
                      </a:r>
                      <a:endParaRPr kumimoji="1" lang="en-US" altLang="ja-JP" dirty="0" smtClean="0"/>
                    </a:p>
                    <a:p>
                      <a:pPr algn="ctr"/>
                      <a:r>
                        <a:rPr kumimoji="1" lang="ja-JP" altLang="en-US" dirty="0" smtClean="0"/>
                        <a:t>インスタンスの型</a:t>
                      </a:r>
                      <a:endParaRPr kumimoji="1" lang="ja-JP" altLang="en-US" dirty="0"/>
                    </a:p>
                  </a:txBody>
                  <a:tcPr/>
                </a:tc>
                <a:tc>
                  <a:txBody>
                    <a:bodyPr/>
                    <a:lstStyle/>
                    <a:p>
                      <a:pPr algn="ctr"/>
                      <a:r>
                        <a:rPr kumimoji="1" lang="ja-JP" altLang="en-US" dirty="0" smtClean="0"/>
                        <a:t>実行されるメソッド</a:t>
                      </a:r>
                      <a:endParaRPr kumimoji="1" lang="ja-JP" altLang="en-US" dirty="0"/>
                    </a:p>
                  </a:txBody>
                  <a:tcPr anchor="ctr"/>
                </a:tc>
              </a:tr>
              <a:tr h="370840">
                <a:tc>
                  <a:txBody>
                    <a:bodyPr/>
                    <a:lstStyle/>
                    <a:p>
                      <a:pPr algn="ctr"/>
                      <a:r>
                        <a:rPr kumimoji="1" lang="en-US" altLang="ja-JP" dirty="0" smtClean="0"/>
                        <a:t>B</a:t>
                      </a:r>
                      <a:endParaRPr kumimoji="1" lang="ja-JP" altLang="en-US" dirty="0"/>
                    </a:p>
                  </a:txBody>
                  <a:tcPr/>
                </a:tc>
                <a:tc>
                  <a:txBody>
                    <a:bodyPr/>
                    <a:lstStyle/>
                    <a:p>
                      <a:pPr algn="ctr"/>
                      <a:r>
                        <a:rPr kumimoji="1" lang="en-US" altLang="ja-JP" dirty="0" err="1" smtClean="0"/>
                        <a:t>B.m</a:t>
                      </a:r>
                      <a:r>
                        <a:rPr kumimoji="1" lang="en-US" altLang="ja-JP" dirty="0" smtClean="0"/>
                        <a:t>()</a:t>
                      </a:r>
                      <a:endParaRPr kumimoji="1" lang="ja-JP" altLang="en-US" dirty="0"/>
                    </a:p>
                  </a:txBody>
                  <a:tcPr/>
                </a:tc>
              </a:tr>
              <a:tr h="370840">
                <a:tc>
                  <a:txBody>
                    <a:bodyPr/>
                    <a:lstStyle/>
                    <a:p>
                      <a:pPr algn="ctr"/>
                      <a:r>
                        <a:rPr kumimoji="1" lang="en-US" altLang="ja-JP" dirty="0" smtClean="0"/>
                        <a:t>C</a:t>
                      </a:r>
                      <a:endParaRPr kumimoji="1" lang="ja-JP" altLang="en-US" dirty="0"/>
                    </a:p>
                  </a:txBody>
                  <a:tcPr/>
                </a:tc>
                <a:tc>
                  <a:txBody>
                    <a:bodyPr/>
                    <a:lstStyle/>
                    <a:p>
                      <a:pPr algn="ctr"/>
                      <a:r>
                        <a:rPr kumimoji="1" lang="en-US" altLang="ja-JP" dirty="0" err="1" smtClean="0"/>
                        <a:t>C.m</a:t>
                      </a:r>
                      <a:r>
                        <a:rPr kumimoji="1" lang="en-US" altLang="ja-JP" dirty="0" smtClean="0"/>
                        <a:t>()</a:t>
                      </a:r>
                      <a:endParaRPr kumimoji="1" lang="ja-JP" altLang="en-US" dirty="0"/>
                    </a:p>
                  </a:txBody>
                  <a:tcPr/>
                </a:tc>
              </a:tr>
            </a:tbl>
          </a:graphicData>
        </a:graphic>
      </p:graphicFrame>
      <p:sp>
        <p:nvSpPr>
          <p:cNvPr id="9" name="テキスト ボックス 8"/>
          <p:cNvSpPr txBox="1"/>
          <p:nvPr/>
        </p:nvSpPr>
        <p:spPr>
          <a:xfrm>
            <a:off x="4803058" y="2389239"/>
            <a:ext cx="918841" cy="461665"/>
          </a:xfrm>
          <a:prstGeom prst="rect">
            <a:avLst/>
          </a:prstGeom>
          <a:noFill/>
        </p:spPr>
        <p:txBody>
          <a:bodyPr wrap="none" rtlCol="0">
            <a:spAutoFit/>
          </a:bodyPr>
          <a:lstStyle/>
          <a:p>
            <a:r>
              <a:rPr kumimoji="1" lang="en-US" altLang="ja-JP" dirty="0" smtClean="0"/>
              <a:t> </a:t>
            </a:r>
            <a:r>
              <a:rPr kumimoji="1" lang="en-US" altLang="ja-JP" dirty="0" err="1" smtClean="0"/>
              <a:t>a.m</a:t>
            </a:r>
            <a:r>
              <a:rPr kumimoji="1" lang="en-US" altLang="ja-JP" dirty="0" smtClean="0"/>
              <a:t>()</a:t>
            </a:r>
            <a:endParaRPr kumimoji="1" lang="ja-JP" altLang="en-US" dirty="0"/>
          </a:p>
        </p:txBody>
      </p:sp>
      <p:sp>
        <p:nvSpPr>
          <p:cNvPr id="10" name="下矢印 9"/>
          <p:cNvSpPr/>
          <p:nvPr/>
        </p:nvSpPr>
        <p:spPr bwMode="auto">
          <a:xfrm>
            <a:off x="3647768" y="4296697"/>
            <a:ext cx="2025445" cy="717755"/>
          </a:xfrm>
          <a:prstGeom prst="downArrow">
            <a:avLst/>
          </a:prstGeom>
          <a:solidFill>
            <a:srgbClr val="FF0000"/>
          </a:solidFill>
          <a:ln w="952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4" name="テキスト ボックス 3"/>
          <p:cNvSpPr txBox="1"/>
          <p:nvPr/>
        </p:nvSpPr>
        <p:spPr>
          <a:xfrm>
            <a:off x="1726058" y="5246090"/>
            <a:ext cx="5988313" cy="954107"/>
          </a:xfrm>
          <a:prstGeom prst="rect">
            <a:avLst/>
          </a:prstGeom>
          <a:noFill/>
        </p:spPr>
        <p:txBody>
          <a:bodyPr wrap="square" rtlCol="0">
            <a:spAutoFit/>
          </a:bodyPr>
          <a:lstStyle/>
          <a:p>
            <a:r>
              <a:rPr kumimoji="1" lang="ja-JP" altLang="en-US" dirty="0" smtClean="0"/>
              <a:t>レシーバ</a:t>
            </a:r>
            <a:r>
              <a:rPr kumimoji="1" lang="en-US" altLang="ja-JP" dirty="0" smtClean="0"/>
              <a:t>a </a:t>
            </a:r>
            <a:r>
              <a:rPr kumimoji="1" lang="ja-JP" altLang="en-US" dirty="0" smtClean="0"/>
              <a:t>の型が</a:t>
            </a:r>
            <a:r>
              <a:rPr kumimoji="1" lang="en-US" altLang="ja-JP" dirty="0" smtClean="0"/>
              <a:t>B</a:t>
            </a:r>
            <a:r>
              <a:rPr kumimoji="1" lang="ja-JP" altLang="en-US" dirty="0" smtClean="0"/>
              <a:t>のとき　</a:t>
            </a:r>
            <a:r>
              <a:rPr lang="en-US" altLang="ja-JP" sz="2800" b="1" dirty="0" smtClean="0"/>
              <a:t>{ </a:t>
            </a:r>
            <a:r>
              <a:rPr lang="en-US" altLang="ja-JP" sz="2800" b="1" dirty="0" err="1" smtClean="0"/>
              <a:t>B.f</a:t>
            </a:r>
            <a:r>
              <a:rPr lang="en-US" altLang="ja-JP" sz="2800" b="1" dirty="0" smtClean="0"/>
              <a:t> , </a:t>
            </a:r>
            <a:r>
              <a:rPr lang="en-US" altLang="ja-JP" sz="2800" b="1" dirty="0" err="1" smtClean="0"/>
              <a:t>B.m</a:t>
            </a:r>
            <a:r>
              <a:rPr lang="en-US" altLang="ja-JP" sz="2800" b="1" dirty="0" smtClean="0"/>
              <a:t> }</a:t>
            </a:r>
          </a:p>
          <a:p>
            <a:r>
              <a:rPr kumimoji="1" lang="en-US" altLang="ja-JP" dirty="0" smtClean="0"/>
              <a:t>                              C</a:t>
            </a:r>
            <a:r>
              <a:rPr kumimoji="1" lang="ja-JP" altLang="en-US" dirty="0" smtClean="0"/>
              <a:t>のとき　</a:t>
            </a:r>
            <a:r>
              <a:rPr lang="en-US" altLang="ja-JP" sz="2800" b="1" dirty="0" smtClean="0"/>
              <a:t>{ </a:t>
            </a:r>
            <a:r>
              <a:rPr lang="en-US" altLang="ja-JP" sz="2800" b="1" dirty="0" err="1" smtClean="0"/>
              <a:t>C.f</a:t>
            </a:r>
            <a:r>
              <a:rPr lang="en-US" altLang="ja-JP" sz="2800" b="1" dirty="0" smtClean="0"/>
              <a:t> , </a:t>
            </a:r>
            <a:r>
              <a:rPr lang="en-US" altLang="ja-JP" sz="2800" b="1" dirty="0" err="1" smtClean="0"/>
              <a:t>C.m</a:t>
            </a:r>
            <a:r>
              <a:rPr lang="en-US" altLang="ja-JP" sz="2800" b="1" dirty="0" smtClean="0"/>
              <a:t> }</a:t>
            </a:r>
            <a:endParaRPr kumimoji="1" lang="en-US" altLang="ja-JP" sz="2800" b="1" dirty="0" smtClean="0"/>
          </a:p>
        </p:txBody>
      </p:sp>
    </p:spTree>
    <p:extLst>
      <p:ext uri="{BB962C8B-B14F-4D97-AF65-F5344CB8AC3E}">
        <p14:creationId xmlns:p14="http://schemas.microsoft.com/office/powerpoint/2010/main" val="62061922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提案手法　</a:t>
            </a:r>
            <a:r>
              <a:rPr kumimoji="1" lang="en-US" altLang="ja-JP" dirty="0" smtClean="0"/>
              <a:t>STEP</a:t>
            </a:r>
            <a:r>
              <a:rPr kumimoji="1" lang="ja-JP" altLang="en-US" dirty="0" smtClean="0"/>
              <a:t>３</a:t>
            </a:r>
            <a:endParaRPr kumimoji="1" lang="ja-JP" altLang="en-US" dirty="0"/>
          </a:p>
        </p:txBody>
      </p:sp>
      <p:sp>
        <p:nvSpPr>
          <p:cNvPr id="3" name="コンテンツ プレースホルダー 2"/>
          <p:cNvSpPr>
            <a:spLocks noGrp="1"/>
          </p:cNvSpPr>
          <p:nvPr>
            <p:ph idx="1"/>
          </p:nvPr>
        </p:nvSpPr>
        <p:spPr/>
        <p:txBody>
          <a:bodyPr/>
          <a:lstStyle/>
          <a:p>
            <a:r>
              <a:rPr lang="ja-JP" altLang="en-US" dirty="0"/>
              <a:t>各</a:t>
            </a:r>
            <a:r>
              <a:rPr lang="ja-JP" altLang="en-US" dirty="0" smtClean="0"/>
              <a:t>系列に従って</a:t>
            </a:r>
            <a:r>
              <a:rPr kumimoji="1" lang="ja-JP" altLang="en-US" dirty="0" smtClean="0"/>
              <a:t>コントロールフローグラフのメソッド間のエッジを逐次作成し，経路を探索．</a:t>
            </a:r>
            <a:endParaRPr kumimoji="1" lang="en-US" altLang="ja-JP" dirty="0" smtClean="0"/>
          </a:p>
        </p:txBody>
      </p:sp>
      <p:grpSp>
        <p:nvGrpSpPr>
          <p:cNvPr id="7" name="グループ化 6"/>
          <p:cNvGrpSpPr/>
          <p:nvPr/>
        </p:nvGrpSpPr>
        <p:grpSpPr>
          <a:xfrm>
            <a:off x="748823" y="2645547"/>
            <a:ext cx="7656200" cy="3097707"/>
            <a:chOff x="748823" y="2645547"/>
            <a:chExt cx="7656200" cy="3436753"/>
          </a:xfrm>
        </p:grpSpPr>
        <p:grpSp>
          <p:nvGrpSpPr>
            <p:cNvPr id="12" name="グループ化 11"/>
            <p:cNvGrpSpPr/>
            <p:nvPr/>
          </p:nvGrpSpPr>
          <p:grpSpPr>
            <a:xfrm>
              <a:off x="1062253" y="3671275"/>
              <a:ext cx="3089091" cy="2136477"/>
              <a:chOff x="1082802" y="4010323"/>
              <a:chExt cx="3089091" cy="2136477"/>
            </a:xfrm>
          </p:grpSpPr>
          <p:sp>
            <p:nvSpPr>
              <p:cNvPr id="22" name="円/楕円 21"/>
              <p:cNvSpPr/>
              <p:nvPr/>
            </p:nvSpPr>
            <p:spPr bwMode="auto">
              <a:xfrm>
                <a:off x="3067787" y="4010323"/>
                <a:ext cx="1104106" cy="957892"/>
              </a:xfrm>
              <a:prstGeom prst="ellipse">
                <a:avLst/>
              </a:prstGeom>
              <a:solidFill>
                <a:srgbClr val="FFFF66"/>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sz="2000" b="1" i="0" u="none" strike="noStrike" cap="none" normalizeH="0" baseline="0" dirty="0" err="1" smtClean="0">
                    <a:ln>
                      <a:noFill/>
                    </a:ln>
                    <a:solidFill>
                      <a:schemeClr val="tx1"/>
                    </a:solidFill>
                    <a:effectLst/>
                    <a:latin typeface="Times New Roman" pitchFamily="18" charset="0"/>
                    <a:ea typeface="ＭＳ Ｐゴシック" pitchFamily="50" charset="-128"/>
                  </a:rPr>
                  <a:t>B.f</a:t>
                </a:r>
                <a:r>
                  <a:rPr kumimoji="0" lang="en-US" altLang="ja-JP" sz="2000" b="1" i="0" u="none" strike="noStrike" cap="none" normalizeH="0" baseline="0" dirty="0" smtClean="0">
                    <a:ln>
                      <a:noFill/>
                    </a:ln>
                    <a:solidFill>
                      <a:schemeClr val="tx1"/>
                    </a:solidFill>
                    <a:effectLst/>
                    <a:latin typeface="Times New Roman" pitchFamily="18" charset="0"/>
                    <a:ea typeface="ＭＳ Ｐゴシック" pitchFamily="50" charset="-128"/>
                  </a:rPr>
                  <a:t>()</a:t>
                </a:r>
                <a:endParaRPr kumimoji="0" lang="ja-JP" altLang="en-US" sz="2000" b="1"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23" name="円/楕円 22"/>
              <p:cNvSpPr/>
              <p:nvPr/>
            </p:nvSpPr>
            <p:spPr bwMode="auto">
              <a:xfrm>
                <a:off x="3067787" y="5188908"/>
                <a:ext cx="1104106" cy="957892"/>
              </a:xfrm>
              <a:prstGeom prst="ellipse">
                <a:avLst/>
              </a:prstGeom>
              <a:solidFill>
                <a:srgbClr val="FFFF66"/>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ctr"/>
                <a:r>
                  <a:rPr lang="en-US" altLang="ja-JP" sz="1800" b="1" dirty="0" err="1" smtClean="0"/>
                  <a:t>B.m</a:t>
                </a:r>
                <a:r>
                  <a:rPr lang="en-US" altLang="ja-JP" sz="1800" b="1" dirty="0" smtClean="0"/>
                  <a:t>()</a:t>
                </a:r>
                <a:endParaRPr lang="ja-JP" altLang="en-US" sz="1800" b="1" dirty="0"/>
              </a:p>
            </p:txBody>
          </p:sp>
          <p:cxnSp>
            <p:nvCxnSpPr>
              <p:cNvPr id="27" name="直線矢印コネクタ 26"/>
              <p:cNvCxnSpPr>
                <a:stCxn id="26" idx="3"/>
                <a:endCxn id="22" idx="2"/>
              </p:cNvCxnSpPr>
              <p:nvPr/>
            </p:nvCxnSpPr>
            <p:spPr bwMode="auto">
              <a:xfrm flipV="1">
                <a:off x="2275856" y="4489269"/>
                <a:ext cx="791931" cy="7609"/>
              </a:xfrm>
              <a:prstGeom prst="straightConnector1">
                <a:avLst/>
              </a:prstGeom>
              <a:solidFill>
                <a:schemeClr val="accent2"/>
              </a:solidFill>
              <a:ln w="41275" cap="flat" cmpd="sng" algn="ctr">
                <a:solidFill>
                  <a:srgbClr val="FF0000"/>
                </a:solidFill>
                <a:prstDash val="solid"/>
                <a:round/>
                <a:headEnd type="none" w="med" len="med"/>
                <a:tailEnd type="triangle"/>
              </a:ln>
              <a:effectLst/>
            </p:spPr>
          </p:cxnSp>
          <p:cxnSp>
            <p:nvCxnSpPr>
              <p:cNvPr id="31" name="直線矢印コネクタ 30"/>
              <p:cNvCxnSpPr>
                <a:stCxn id="22" idx="3"/>
              </p:cNvCxnSpPr>
              <p:nvPr/>
            </p:nvCxnSpPr>
            <p:spPr bwMode="auto">
              <a:xfrm flipH="1">
                <a:off x="2194616" y="4827935"/>
                <a:ext cx="1034864" cy="455651"/>
              </a:xfrm>
              <a:prstGeom prst="straightConnector1">
                <a:avLst/>
              </a:prstGeom>
              <a:solidFill>
                <a:schemeClr val="accent2"/>
              </a:solidFill>
              <a:ln w="41275" cap="flat" cmpd="sng" algn="ctr">
                <a:solidFill>
                  <a:srgbClr val="FF0000"/>
                </a:solidFill>
                <a:prstDash val="solid"/>
                <a:round/>
                <a:headEnd type="none" w="med" len="med"/>
                <a:tailEnd type="triangle"/>
              </a:ln>
              <a:effectLst/>
            </p:spPr>
          </p:cxnSp>
          <p:cxnSp>
            <p:nvCxnSpPr>
              <p:cNvPr id="34" name="直線矢印コネクタ 33"/>
              <p:cNvCxnSpPr>
                <a:stCxn id="28" idx="3"/>
                <a:endCxn id="23" idx="2"/>
              </p:cNvCxnSpPr>
              <p:nvPr/>
            </p:nvCxnSpPr>
            <p:spPr bwMode="auto">
              <a:xfrm>
                <a:off x="2275856" y="5603598"/>
                <a:ext cx="791931" cy="64256"/>
              </a:xfrm>
              <a:prstGeom prst="straightConnector1">
                <a:avLst/>
              </a:prstGeom>
              <a:solidFill>
                <a:schemeClr val="accent2"/>
              </a:solidFill>
              <a:ln w="41275" cap="flat" cmpd="sng" algn="ctr">
                <a:solidFill>
                  <a:srgbClr val="FF0000"/>
                </a:solidFill>
                <a:prstDash val="solid"/>
                <a:round/>
                <a:headEnd type="none" w="med" len="med"/>
                <a:tailEnd type="triangle"/>
              </a:ln>
              <a:effectLst/>
            </p:spPr>
          </p:cxnSp>
          <p:cxnSp>
            <p:nvCxnSpPr>
              <p:cNvPr id="48" name="直線矢印コネクタ 47"/>
              <p:cNvCxnSpPr>
                <a:stCxn id="26" idx="2"/>
                <a:endCxn id="28" idx="0"/>
              </p:cNvCxnSpPr>
              <p:nvPr/>
            </p:nvCxnSpPr>
            <p:spPr bwMode="auto">
              <a:xfrm>
                <a:off x="1679329" y="4848572"/>
                <a:ext cx="0" cy="403332"/>
              </a:xfrm>
              <a:prstGeom prst="straightConnector1">
                <a:avLst/>
              </a:prstGeom>
              <a:solidFill>
                <a:schemeClr val="accent2"/>
              </a:solidFill>
              <a:ln w="53975" cap="flat" cmpd="sng" algn="ctr">
                <a:solidFill>
                  <a:schemeClr val="accent2"/>
                </a:solidFill>
                <a:prstDash val="sysDot"/>
                <a:round/>
                <a:headEnd type="none" w="med" len="med"/>
                <a:tailEnd type="triangle"/>
              </a:ln>
              <a:effectLst/>
            </p:spPr>
          </p:cxnSp>
          <p:sp>
            <p:nvSpPr>
              <p:cNvPr id="26" name="角丸四角形 25"/>
              <p:cNvSpPr/>
              <p:nvPr/>
            </p:nvSpPr>
            <p:spPr bwMode="auto">
              <a:xfrm>
                <a:off x="1082802" y="4145184"/>
                <a:ext cx="1193054" cy="703388"/>
              </a:xfrm>
              <a:prstGeom prst="roundRect">
                <a:avLst/>
              </a:prstGeom>
              <a:solidFill>
                <a:srgbClr val="99FF99"/>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b="1" i="0" u="none" strike="noStrike" cap="none" normalizeH="0" baseline="0" dirty="0" err="1" smtClean="0">
                    <a:ln>
                      <a:noFill/>
                    </a:ln>
                    <a:solidFill>
                      <a:schemeClr val="tx1"/>
                    </a:solidFill>
                    <a:effectLst/>
                    <a:latin typeface="Times New Roman" pitchFamily="18" charset="0"/>
                    <a:ea typeface="ＭＳ Ｐゴシック" pitchFamily="50" charset="-128"/>
                  </a:rPr>
                  <a:t>a.f</a:t>
                </a:r>
                <a:r>
                  <a:rPr kumimoji="0" lang="en-US" altLang="ja-JP" b="1" i="0" u="none" strike="noStrike" cap="none" normalizeH="0" baseline="0" dirty="0" smtClean="0">
                    <a:ln>
                      <a:noFill/>
                    </a:ln>
                    <a:solidFill>
                      <a:schemeClr val="tx1"/>
                    </a:solidFill>
                    <a:effectLst/>
                    <a:latin typeface="Times New Roman" pitchFamily="18" charset="0"/>
                    <a:ea typeface="ＭＳ Ｐゴシック" pitchFamily="50" charset="-128"/>
                  </a:rPr>
                  <a:t>();</a:t>
                </a:r>
                <a:endParaRPr kumimoji="0" lang="ja-JP" altLang="en-US" b="1"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28" name="角丸四角形 27"/>
              <p:cNvSpPr/>
              <p:nvPr/>
            </p:nvSpPr>
            <p:spPr bwMode="auto">
              <a:xfrm>
                <a:off x="1082802" y="5251904"/>
                <a:ext cx="1193054" cy="703388"/>
              </a:xfrm>
              <a:prstGeom prst="roundRect">
                <a:avLst/>
              </a:prstGeom>
              <a:solidFill>
                <a:srgbClr val="99FF99"/>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b="1" i="0" u="none" strike="noStrike" cap="none" normalizeH="0" baseline="0" dirty="0" err="1" smtClean="0">
                    <a:ln>
                      <a:noFill/>
                    </a:ln>
                    <a:solidFill>
                      <a:schemeClr val="tx1"/>
                    </a:solidFill>
                    <a:effectLst/>
                    <a:latin typeface="Times New Roman" pitchFamily="18" charset="0"/>
                    <a:ea typeface="ＭＳ Ｐゴシック" pitchFamily="50" charset="-128"/>
                  </a:rPr>
                  <a:t>a.m</a:t>
                </a:r>
                <a:r>
                  <a:rPr kumimoji="0" lang="en-US" altLang="ja-JP" b="1" i="0" u="none" strike="noStrike" cap="none" normalizeH="0" baseline="0" dirty="0" smtClean="0">
                    <a:ln>
                      <a:noFill/>
                    </a:ln>
                    <a:solidFill>
                      <a:schemeClr val="tx1"/>
                    </a:solidFill>
                    <a:effectLst/>
                    <a:latin typeface="Times New Roman" pitchFamily="18" charset="0"/>
                    <a:ea typeface="ＭＳ Ｐゴシック" pitchFamily="50" charset="-128"/>
                  </a:rPr>
                  <a:t>();</a:t>
                </a:r>
                <a:endParaRPr kumimoji="0" lang="ja-JP" altLang="en-US" b="1"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grpSp>
        <p:grpSp>
          <p:nvGrpSpPr>
            <p:cNvPr id="35" name="グループ化 34"/>
            <p:cNvGrpSpPr/>
            <p:nvPr/>
          </p:nvGrpSpPr>
          <p:grpSpPr>
            <a:xfrm>
              <a:off x="4862481" y="3642951"/>
              <a:ext cx="3089091" cy="2136477"/>
              <a:chOff x="1082802" y="4010323"/>
              <a:chExt cx="3089091" cy="2136477"/>
            </a:xfrm>
          </p:grpSpPr>
          <p:sp>
            <p:nvSpPr>
              <p:cNvPr id="36" name="円/楕円 35"/>
              <p:cNvSpPr/>
              <p:nvPr/>
            </p:nvSpPr>
            <p:spPr bwMode="auto">
              <a:xfrm>
                <a:off x="3067787" y="4010323"/>
                <a:ext cx="1104106" cy="957892"/>
              </a:xfrm>
              <a:prstGeom prst="ellipse">
                <a:avLst/>
              </a:prstGeom>
              <a:solidFill>
                <a:srgbClr val="FFFF66"/>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en-US" altLang="ja-JP" sz="2000" b="1" dirty="0" err="1"/>
                  <a:t>C</a:t>
                </a:r>
                <a:r>
                  <a:rPr kumimoji="0" lang="en-US" altLang="ja-JP" sz="2000" b="1" i="0" u="none" strike="noStrike" cap="none" normalizeH="0" baseline="0" dirty="0" err="1" smtClean="0">
                    <a:ln>
                      <a:noFill/>
                    </a:ln>
                    <a:solidFill>
                      <a:schemeClr val="tx1"/>
                    </a:solidFill>
                    <a:effectLst/>
                    <a:latin typeface="Times New Roman" pitchFamily="18" charset="0"/>
                    <a:ea typeface="ＭＳ Ｐゴシック" pitchFamily="50" charset="-128"/>
                  </a:rPr>
                  <a:t>.f</a:t>
                </a:r>
                <a:r>
                  <a:rPr kumimoji="0" lang="en-US" altLang="ja-JP" sz="2000" b="1" i="0" u="none" strike="noStrike" cap="none" normalizeH="0" baseline="0" dirty="0" smtClean="0">
                    <a:ln>
                      <a:noFill/>
                    </a:ln>
                    <a:solidFill>
                      <a:schemeClr val="tx1"/>
                    </a:solidFill>
                    <a:effectLst/>
                    <a:latin typeface="Times New Roman" pitchFamily="18" charset="0"/>
                    <a:ea typeface="ＭＳ Ｐゴシック" pitchFamily="50" charset="-128"/>
                  </a:rPr>
                  <a:t>()</a:t>
                </a:r>
                <a:endParaRPr kumimoji="0" lang="ja-JP" altLang="en-US" sz="2000" b="1"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37" name="円/楕円 36"/>
              <p:cNvSpPr/>
              <p:nvPr/>
            </p:nvSpPr>
            <p:spPr bwMode="auto">
              <a:xfrm>
                <a:off x="3067787" y="5188908"/>
                <a:ext cx="1104106" cy="957892"/>
              </a:xfrm>
              <a:prstGeom prst="ellipse">
                <a:avLst/>
              </a:prstGeom>
              <a:solidFill>
                <a:srgbClr val="FFFF66"/>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ctr"/>
                <a:r>
                  <a:rPr lang="en-US" altLang="ja-JP" sz="1800" b="1" dirty="0" err="1"/>
                  <a:t>C</a:t>
                </a:r>
                <a:r>
                  <a:rPr lang="en-US" altLang="ja-JP" sz="1800" b="1" dirty="0" err="1" smtClean="0"/>
                  <a:t>.m</a:t>
                </a:r>
                <a:r>
                  <a:rPr lang="en-US" altLang="ja-JP" sz="1800" b="1" dirty="0" smtClean="0"/>
                  <a:t>()</a:t>
                </a:r>
                <a:endParaRPr lang="ja-JP" altLang="en-US" sz="1800" b="1" dirty="0"/>
              </a:p>
            </p:txBody>
          </p:sp>
          <p:cxnSp>
            <p:nvCxnSpPr>
              <p:cNvPr id="49" name="直線矢印コネクタ 48"/>
              <p:cNvCxnSpPr>
                <a:stCxn id="54" idx="3"/>
                <a:endCxn id="36" idx="2"/>
              </p:cNvCxnSpPr>
              <p:nvPr/>
            </p:nvCxnSpPr>
            <p:spPr bwMode="auto">
              <a:xfrm flipV="1">
                <a:off x="2275856" y="4489269"/>
                <a:ext cx="791931" cy="7609"/>
              </a:xfrm>
              <a:prstGeom prst="straightConnector1">
                <a:avLst/>
              </a:prstGeom>
              <a:solidFill>
                <a:schemeClr val="accent2"/>
              </a:solidFill>
              <a:ln w="41275" cap="flat" cmpd="sng" algn="ctr">
                <a:solidFill>
                  <a:srgbClr val="FF0000"/>
                </a:solidFill>
                <a:prstDash val="solid"/>
                <a:round/>
                <a:headEnd type="none" w="med" len="med"/>
                <a:tailEnd type="triangle"/>
              </a:ln>
              <a:effectLst/>
            </p:spPr>
          </p:cxnSp>
          <p:cxnSp>
            <p:nvCxnSpPr>
              <p:cNvPr id="50" name="直線矢印コネクタ 49"/>
              <p:cNvCxnSpPr>
                <a:stCxn id="36" idx="3"/>
              </p:cNvCxnSpPr>
              <p:nvPr/>
            </p:nvCxnSpPr>
            <p:spPr bwMode="auto">
              <a:xfrm flipH="1">
                <a:off x="2194616" y="4827935"/>
                <a:ext cx="1034864" cy="455651"/>
              </a:xfrm>
              <a:prstGeom prst="straightConnector1">
                <a:avLst/>
              </a:prstGeom>
              <a:solidFill>
                <a:schemeClr val="accent2"/>
              </a:solidFill>
              <a:ln w="41275" cap="flat" cmpd="sng" algn="ctr">
                <a:solidFill>
                  <a:srgbClr val="FF0000"/>
                </a:solidFill>
                <a:prstDash val="solid"/>
                <a:round/>
                <a:headEnd type="none" w="med" len="med"/>
                <a:tailEnd type="triangle"/>
              </a:ln>
              <a:effectLst/>
            </p:spPr>
          </p:cxnSp>
          <p:cxnSp>
            <p:nvCxnSpPr>
              <p:cNvPr id="52" name="直線矢印コネクタ 51"/>
              <p:cNvCxnSpPr>
                <a:stCxn id="55" idx="3"/>
                <a:endCxn id="37" idx="2"/>
              </p:cNvCxnSpPr>
              <p:nvPr/>
            </p:nvCxnSpPr>
            <p:spPr bwMode="auto">
              <a:xfrm>
                <a:off x="2275856" y="5603598"/>
                <a:ext cx="791931" cy="64256"/>
              </a:xfrm>
              <a:prstGeom prst="straightConnector1">
                <a:avLst/>
              </a:prstGeom>
              <a:solidFill>
                <a:schemeClr val="accent2"/>
              </a:solidFill>
              <a:ln w="41275" cap="flat" cmpd="sng" algn="ctr">
                <a:solidFill>
                  <a:srgbClr val="FF0000"/>
                </a:solidFill>
                <a:prstDash val="solid"/>
                <a:round/>
                <a:headEnd type="none" w="med" len="med"/>
                <a:tailEnd type="triangle"/>
              </a:ln>
              <a:effectLst/>
            </p:spPr>
          </p:cxnSp>
          <p:cxnSp>
            <p:nvCxnSpPr>
              <p:cNvPr id="53" name="直線矢印コネクタ 52"/>
              <p:cNvCxnSpPr>
                <a:stCxn id="54" idx="2"/>
                <a:endCxn id="55" idx="0"/>
              </p:cNvCxnSpPr>
              <p:nvPr/>
            </p:nvCxnSpPr>
            <p:spPr bwMode="auto">
              <a:xfrm>
                <a:off x="1679329" y="4848572"/>
                <a:ext cx="0" cy="403332"/>
              </a:xfrm>
              <a:prstGeom prst="straightConnector1">
                <a:avLst/>
              </a:prstGeom>
              <a:solidFill>
                <a:schemeClr val="accent2"/>
              </a:solidFill>
              <a:ln w="53975" cap="flat" cmpd="sng" algn="ctr">
                <a:solidFill>
                  <a:schemeClr val="accent2"/>
                </a:solidFill>
                <a:prstDash val="sysDot"/>
                <a:round/>
                <a:headEnd type="none" w="med" len="med"/>
                <a:tailEnd type="triangle"/>
              </a:ln>
              <a:effectLst/>
            </p:spPr>
          </p:cxnSp>
          <p:sp>
            <p:nvSpPr>
              <p:cNvPr id="54" name="角丸四角形 53"/>
              <p:cNvSpPr/>
              <p:nvPr/>
            </p:nvSpPr>
            <p:spPr bwMode="auto">
              <a:xfrm>
                <a:off x="1082802" y="4145184"/>
                <a:ext cx="1193054" cy="703388"/>
              </a:xfrm>
              <a:prstGeom prst="roundRect">
                <a:avLst/>
              </a:prstGeom>
              <a:solidFill>
                <a:srgbClr val="99FF99"/>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b="1" i="0" u="none" strike="noStrike" cap="none" normalizeH="0" baseline="0" dirty="0" err="1" smtClean="0">
                    <a:ln>
                      <a:noFill/>
                    </a:ln>
                    <a:solidFill>
                      <a:schemeClr val="tx1"/>
                    </a:solidFill>
                    <a:effectLst/>
                    <a:latin typeface="Times New Roman" pitchFamily="18" charset="0"/>
                    <a:ea typeface="ＭＳ Ｐゴシック" pitchFamily="50" charset="-128"/>
                  </a:rPr>
                  <a:t>a.f</a:t>
                </a:r>
                <a:r>
                  <a:rPr kumimoji="0" lang="en-US" altLang="ja-JP" b="1" i="0" u="none" strike="noStrike" cap="none" normalizeH="0" baseline="0" dirty="0" smtClean="0">
                    <a:ln>
                      <a:noFill/>
                    </a:ln>
                    <a:solidFill>
                      <a:schemeClr val="tx1"/>
                    </a:solidFill>
                    <a:effectLst/>
                    <a:latin typeface="Times New Roman" pitchFamily="18" charset="0"/>
                    <a:ea typeface="ＭＳ Ｐゴシック" pitchFamily="50" charset="-128"/>
                  </a:rPr>
                  <a:t>();</a:t>
                </a:r>
                <a:endParaRPr kumimoji="0" lang="ja-JP" altLang="en-US" b="1"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55" name="角丸四角形 54"/>
              <p:cNvSpPr/>
              <p:nvPr/>
            </p:nvSpPr>
            <p:spPr bwMode="auto">
              <a:xfrm>
                <a:off x="1082802" y="5251904"/>
                <a:ext cx="1193054" cy="703388"/>
              </a:xfrm>
              <a:prstGeom prst="roundRect">
                <a:avLst/>
              </a:prstGeom>
              <a:solidFill>
                <a:srgbClr val="99FF99"/>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b="1" i="0" u="none" strike="noStrike" cap="none" normalizeH="0" baseline="0" dirty="0" err="1" smtClean="0">
                    <a:ln>
                      <a:noFill/>
                    </a:ln>
                    <a:solidFill>
                      <a:schemeClr val="tx1"/>
                    </a:solidFill>
                    <a:effectLst/>
                    <a:latin typeface="Times New Roman" pitchFamily="18" charset="0"/>
                    <a:ea typeface="ＭＳ Ｐゴシック" pitchFamily="50" charset="-128"/>
                  </a:rPr>
                  <a:t>a.m</a:t>
                </a:r>
                <a:r>
                  <a:rPr kumimoji="0" lang="en-US" altLang="ja-JP" b="1" i="0" u="none" strike="noStrike" cap="none" normalizeH="0" baseline="0" dirty="0" smtClean="0">
                    <a:ln>
                      <a:noFill/>
                    </a:ln>
                    <a:solidFill>
                      <a:schemeClr val="tx1"/>
                    </a:solidFill>
                    <a:effectLst/>
                    <a:latin typeface="Times New Roman" pitchFamily="18" charset="0"/>
                    <a:ea typeface="ＭＳ Ｐゴシック" pitchFamily="50" charset="-128"/>
                  </a:rPr>
                  <a:t>();</a:t>
                </a:r>
                <a:endParaRPr kumimoji="0" lang="ja-JP" altLang="en-US" b="1"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grpSp>
        <p:sp>
          <p:nvSpPr>
            <p:cNvPr id="5" name="テキスト ボックス 4"/>
            <p:cNvSpPr txBox="1"/>
            <p:nvPr/>
          </p:nvSpPr>
          <p:spPr>
            <a:xfrm>
              <a:off x="859419" y="2772263"/>
              <a:ext cx="2736647" cy="461665"/>
            </a:xfrm>
            <a:prstGeom prst="rect">
              <a:avLst/>
            </a:prstGeom>
            <a:noFill/>
          </p:spPr>
          <p:txBody>
            <a:bodyPr wrap="none" rtlCol="0">
              <a:spAutoFit/>
            </a:bodyPr>
            <a:lstStyle/>
            <a:p>
              <a:r>
                <a:rPr lang="en-US" altLang="ja-JP" b="1" dirty="0" smtClean="0"/>
                <a:t>{ </a:t>
              </a:r>
              <a:r>
                <a:rPr lang="en-US" altLang="ja-JP" b="1" dirty="0" err="1" smtClean="0"/>
                <a:t>B.f</a:t>
              </a:r>
              <a:r>
                <a:rPr lang="en-US" altLang="ja-JP" b="1" dirty="0" smtClean="0"/>
                <a:t> , </a:t>
              </a:r>
              <a:r>
                <a:rPr lang="en-US" altLang="ja-JP" b="1" dirty="0" err="1" smtClean="0"/>
                <a:t>B.m</a:t>
              </a:r>
              <a:r>
                <a:rPr lang="en-US" altLang="ja-JP" b="1" dirty="0" smtClean="0"/>
                <a:t> } </a:t>
              </a:r>
              <a:r>
                <a:rPr lang="ja-JP" altLang="en-US" dirty="0" smtClean="0"/>
                <a:t>の場合</a:t>
              </a:r>
              <a:endParaRPr kumimoji="1" lang="ja-JP" altLang="en-US" dirty="0"/>
            </a:p>
          </p:txBody>
        </p:sp>
        <p:sp>
          <p:nvSpPr>
            <p:cNvPr id="29" name="テキスト ボックス 28"/>
            <p:cNvSpPr txBox="1"/>
            <p:nvPr/>
          </p:nvSpPr>
          <p:spPr>
            <a:xfrm>
              <a:off x="4727878" y="2727861"/>
              <a:ext cx="2771913" cy="461665"/>
            </a:xfrm>
            <a:prstGeom prst="rect">
              <a:avLst/>
            </a:prstGeom>
            <a:noFill/>
          </p:spPr>
          <p:txBody>
            <a:bodyPr wrap="none" rtlCol="0">
              <a:spAutoFit/>
            </a:bodyPr>
            <a:lstStyle/>
            <a:p>
              <a:r>
                <a:rPr lang="en-US" altLang="ja-JP" b="1" dirty="0" smtClean="0"/>
                <a:t>{ </a:t>
              </a:r>
              <a:r>
                <a:rPr lang="en-US" altLang="ja-JP" b="1" dirty="0" err="1" smtClean="0"/>
                <a:t>C.f</a:t>
              </a:r>
              <a:r>
                <a:rPr lang="en-US" altLang="ja-JP" b="1" dirty="0" smtClean="0"/>
                <a:t> , </a:t>
              </a:r>
              <a:r>
                <a:rPr lang="en-US" altLang="ja-JP" b="1" dirty="0" err="1" smtClean="0"/>
                <a:t>C.m</a:t>
              </a:r>
              <a:r>
                <a:rPr lang="en-US" altLang="ja-JP" b="1" dirty="0" smtClean="0"/>
                <a:t> } </a:t>
              </a:r>
              <a:r>
                <a:rPr lang="ja-JP" altLang="en-US" dirty="0" smtClean="0"/>
                <a:t>の場合</a:t>
              </a:r>
              <a:endParaRPr kumimoji="1" lang="ja-JP" altLang="en-US" dirty="0"/>
            </a:p>
          </p:txBody>
        </p:sp>
        <p:sp>
          <p:nvSpPr>
            <p:cNvPr id="6" name="正方形/長方形 5"/>
            <p:cNvSpPr/>
            <p:nvPr/>
          </p:nvSpPr>
          <p:spPr bwMode="auto">
            <a:xfrm>
              <a:off x="748823" y="2645547"/>
              <a:ext cx="3697143" cy="3436753"/>
            </a:xfrm>
            <a:prstGeom prst="rect">
              <a:avLst/>
            </a:prstGeom>
            <a:noFill/>
            <a:ln>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30" name="正方形/長方形 29"/>
            <p:cNvSpPr/>
            <p:nvPr/>
          </p:nvSpPr>
          <p:spPr bwMode="auto">
            <a:xfrm>
              <a:off x="4707880" y="2645547"/>
              <a:ext cx="3697143" cy="3436753"/>
            </a:xfrm>
            <a:prstGeom prst="rect">
              <a:avLst/>
            </a:prstGeom>
            <a:noFill/>
            <a:ln>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grpSp>
    </p:spTree>
    <p:extLst>
      <p:ext uri="{BB962C8B-B14F-4D97-AF65-F5344CB8AC3E}">
        <p14:creationId xmlns:p14="http://schemas.microsoft.com/office/powerpoint/2010/main" val="337482567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作成ツール</a:t>
            </a:r>
            <a:endParaRPr kumimoji="1" lang="ja-JP" altLang="en-US" dirty="0"/>
          </a:p>
        </p:txBody>
      </p:sp>
      <p:sp>
        <p:nvSpPr>
          <p:cNvPr id="3" name="コンテンツ プレースホルダー 2"/>
          <p:cNvSpPr>
            <a:spLocks noGrp="1"/>
          </p:cNvSpPr>
          <p:nvPr>
            <p:ph idx="1"/>
          </p:nvPr>
        </p:nvSpPr>
        <p:spPr/>
        <p:txBody>
          <a:bodyPr/>
          <a:lstStyle/>
          <a:p>
            <a:pPr marL="0" indent="0">
              <a:buNone/>
            </a:pPr>
            <a:endParaRPr lang="en-US" altLang="ja-JP" dirty="0" smtClean="0"/>
          </a:p>
          <a:p>
            <a:endParaRPr kumimoji="1" lang="en-US" altLang="ja-JP" dirty="0"/>
          </a:p>
          <a:p>
            <a:endParaRPr lang="en-US" altLang="ja-JP" dirty="0" smtClean="0"/>
          </a:p>
        </p:txBody>
      </p:sp>
      <p:sp>
        <p:nvSpPr>
          <p:cNvPr id="5" name="右中かっこ 4"/>
          <p:cNvSpPr/>
          <p:nvPr/>
        </p:nvSpPr>
        <p:spPr bwMode="auto">
          <a:xfrm>
            <a:off x="5534836" y="2006556"/>
            <a:ext cx="422787" cy="2123767"/>
          </a:xfrm>
          <a:prstGeom prst="rightBrace">
            <a:avLst/>
          </a:prstGeom>
          <a:noFill/>
          <a:ln w="381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grpSp>
        <p:nvGrpSpPr>
          <p:cNvPr id="7" name="グループ化 6"/>
          <p:cNvGrpSpPr/>
          <p:nvPr/>
        </p:nvGrpSpPr>
        <p:grpSpPr>
          <a:xfrm>
            <a:off x="372664" y="1371422"/>
            <a:ext cx="8591949" cy="2974939"/>
            <a:chOff x="552051" y="3333786"/>
            <a:chExt cx="8591949" cy="2974939"/>
          </a:xfrm>
        </p:grpSpPr>
        <p:pic>
          <p:nvPicPr>
            <p:cNvPr id="4" name="図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52051" y="3333786"/>
              <a:ext cx="5099079" cy="2974939"/>
            </a:xfrm>
            <a:prstGeom prst="rect">
              <a:avLst/>
            </a:prstGeom>
          </p:spPr>
        </p:pic>
        <p:sp>
          <p:nvSpPr>
            <p:cNvPr id="6" name="テキスト ボックス 5"/>
            <p:cNvSpPr txBox="1"/>
            <p:nvPr/>
          </p:nvSpPr>
          <p:spPr>
            <a:xfrm>
              <a:off x="6295143" y="4720976"/>
              <a:ext cx="2848857" cy="830997"/>
            </a:xfrm>
            <a:prstGeom prst="rect">
              <a:avLst/>
            </a:prstGeom>
            <a:noFill/>
          </p:spPr>
          <p:txBody>
            <a:bodyPr wrap="none" rtlCol="0">
              <a:spAutoFit/>
            </a:bodyPr>
            <a:lstStyle/>
            <a:p>
              <a:r>
                <a:rPr kumimoji="1" lang="ja-JP" altLang="en-US" dirty="0" smtClean="0"/>
                <a:t>指定したメソッド内の</a:t>
              </a:r>
              <a:endParaRPr kumimoji="1" lang="en-US" altLang="ja-JP" dirty="0" smtClean="0"/>
            </a:p>
            <a:p>
              <a:r>
                <a:rPr kumimoji="1" lang="ja-JP" altLang="en-US" dirty="0" smtClean="0"/>
                <a:t>実行経路の列挙</a:t>
              </a:r>
              <a:endParaRPr kumimoji="1" lang="ja-JP" altLang="en-US" dirty="0"/>
            </a:p>
          </p:txBody>
        </p:sp>
      </p:grpSp>
      <p:sp>
        <p:nvSpPr>
          <p:cNvPr id="8" name="四角形吹き出し 7"/>
          <p:cNvSpPr/>
          <p:nvPr/>
        </p:nvSpPr>
        <p:spPr bwMode="auto">
          <a:xfrm>
            <a:off x="2258927" y="5260369"/>
            <a:ext cx="3698696" cy="544530"/>
          </a:xfrm>
          <a:prstGeom prst="wedgeRectCallout">
            <a:avLst>
              <a:gd name="adj1" fmla="val -40555"/>
              <a:gd name="adj2" fmla="val -263756"/>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sz="2400" b="0" i="0" u="none" strike="noStrike" cap="none" normalizeH="0" baseline="0" dirty="0" smtClean="0">
                <a:ln>
                  <a:noFill/>
                </a:ln>
                <a:solidFill>
                  <a:schemeClr val="tx1"/>
                </a:solidFill>
                <a:effectLst/>
                <a:latin typeface="Times New Roman" pitchFamily="18" charset="0"/>
                <a:ea typeface="ＭＳ Ｐゴシック" pitchFamily="50" charset="-128"/>
              </a:rPr>
              <a:t>... -&gt;</a:t>
            </a:r>
            <a:r>
              <a:rPr kumimoji="0" lang="en-US" altLang="ja-JP" sz="2400" b="0" i="0" u="none" strike="noStrike" cap="none" normalizeH="0" baseline="0" dirty="0" err="1" smtClean="0">
                <a:ln>
                  <a:noFill/>
                </a:ln>
                <a:solidFill>
                  <a:schemeClr val="tx1"/>
                </a:solidFill>
                <a:effectLst/>
                <a:latin typeface="Times New Roman" pitchFamily="18" charset="0"/>
                <a:ea typeface="ＭＳ Ｐゴシック" pitchFamily="50" charset="-128"/>
              </a:rPr>
              <a:t>B.f</a:t>
            </a:r>
            <a:r>
              <a:rPr kumimoji="0" lang="en-US" altLang="ja-JP" sz="2400" b="0" i="0" u="none" strike="noStrike" cap="none" normalizeH="0" baseline="0" dirty="0" smtClean="0">
                <a:ln>
                  <a:noFill/>
                </a:ln>
                <a:solidFill>
                  <a:schemeClr val="tx1"/>
                </a:solidFill>
                <a:effectLst/>
                <a:latin typeface="Times New Roman" pitchFamily="18" charset="0"/>
                <a:ea typeface="ＭＳ Ｐゴシック" pitchFamily="50" charset="-128"/>
              </a:rPr>
              <a:t>()-&gt; ... -&gt; </a:t>
            </a:r>
            <a:r>
              <a:rPr kumimoji="0" lang="en-US" altLang="ja-JP" sz="2400" b="0" i="0" u="none" strike="noStrike" cap="none" normalizeH="0" baseline="0" dirty="0" err="1" smtClean="0">
                <a:ln>
                  <a:noFill/>
                </a:ln>
                <a:solidFill>
                  <a:schemeClr val="tx1"/>
                </a:solidFill>
                <a:effectLst/>
                <a:latin typeface="Times New Roman" pitchFamily="18" charset="0"/>
                <a:ea typeface="ＭＳ Ｐゴシック" pitchFamily="50" charset="-128"/>
              </a:rPr>
              <a:t>B.m</a:t>
            </a:r>
            <a:r>
              <a:rPr kumimoji="0" lang="en-US" altLang="ja-JP" sz="2400" b="0" i="0" u="none" strike="noStrike" cap="none" normalizeH="0" baseline="0" dirty="0" smtClean="0">
                <a:ln>
                  <a:noFill/>
                </a:ln>
                <a:solidFill>
                  <a:schemeClr val="tx1"/>
                </a:solidFill>
                <a:effectLst/>
                <a:latin typeface="Times New Roman" pitchFamily="18" charset="0"/>
                <a:ea typeface="ＭＳ Ｐゴシック" pitchFamily="50" charset="-128"/>
              </a:rPr>
              <a:t>() -&gt; ...</a:t>
            </a:r>
          </a:p>
        </p:txBody>
      </p:sp>
      <p:sp>
        <p:nvSpPr>
          <p:cNvPr id="9" name="テキスト ボックス 8"/>
          <p:cNvSpPr txBox="1"/>
          <p:nvPr/>
        </p:nvSpPr>
        <p:spPr>
          <a:xfrm>
            <a:off x="3081093" y="5868140"/>
            <a:ext cx="3175869" cy="461665"/>
          </a:xfrm>
          <a:prstGeom prst="rect">
            <a:avLst/>
          </a:prstGeom>
          <a:noFill/>
        </p:spPr>
        <p:txBody>
          <a:bodyPr wrap="none" rtlCol="0">
            <a:spAutoFit/>
          </a:bodyPr>
          <a:lstStyle/>
          <a:p>
            <a:r>
              <a:rPr kumimoji="1" lang="ja-JP" altLang="en-US" dirty="0" smtClean="0"/>
              <a:t>という列が出力される．</a:t>
            </a:r>
            <a:endParaRPr kumimoji="1" lang="ja-JP" altLang="en-US" dirty="0"/>
          </a:p>
        </p:txBody>
      </p:sp>
    </p:spTree>
    <p:extLst>
      <p:ext uri="{BB962C8B-B14F-4D97-AF65-F5344CB8AC3E}">
        <p14:creationId xmlns:p14="http://schemas.microsoft.com/office/powerpoint/2010/main" val="182541178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評価実験</a:t>
            </a:r>
            <a:endParaRPr kumimoji="1" lang="ja-JP" altLang="en-US" dirty="0"/>
          </a:p>
        </p:txBody>
      </p:sp>
      <p:sp>
        <p:nvSpPr>
          <p:cNvPr id="3" name="コンテンツ プレースホルダー 2"/>
          <p:cNvSpPr>
            <a:spLocks noGrp="1"/>
          </p:cNvSpPr>
          <p:nvPr>
            <p:ph idx="1"/>
          </p:nvPr>
        </p:nvSpPr>
        <p:spPr/>
        <p:txBody>
          <a:bodyPr/>
          <a:lstStyle/>
          <a:p>
            <a:r>
              <a:rPr lang="ja-JP" altLang="en-US" sz="2800" dirty="0"/>
              <a:t>方法</a:t>
            </a:r>
            <a:endParaRPr lang="en-US" altLang="ja-JP" sz="2800" dirty="0"/>
          </a:p>
          <a:p>
            <a:pPr lvl="1"/>
            <a:r>
              <a:rPr lang="ja-JP" altLang="en-US" dirty="0" smtClean="0"/>
              <a:t>メソッド名を指定し、そのメソッドの始点から終点までの実行経路数を、手法を組み込んだ場合と組み込まない場合で比較する．</a:t>
            </a:r>
            <a:endParaRPr lang="en-US" altLang="ja-JP" dirty="0" smtClean="0"/>
          </a:p>
          <a:p>
            <a:pPr lvl="1"/>
            <a:r>
              <a:rPr lang="ja-JP" altLang="en-US" dirty="0" smtClean="0"/>
              <a:t>探索は</a:t>
            </a:r>
            <a:r>
              <a:rPr lang="en-US" altLang="ja-JP" dirty="0" smtClean="0"/>
              <a:t>5</a:t>
            </a:r>
            <a:r>
              <a:rPr lang="ja-JP" altLang="en-US" dirty="0" smtClean="0"/>
              <a:t>分間で打ち切り．</a:t>
            </a:r>
            <a:endParaRPr lang="en-US" altLang="ja-JP" dirty="0" smtClean="0"/>
          </a:p>
          <a:p>
            <a:r>
              <a:rPr lang="ja-JP" altLang="en-US" sz="2800" dirty="0" smtClean="0"/>
              <a:t>対象</a:t>
            </a:r>
            <a:endParaRPr lang="en-US" altLang="ja-JP" sz="2800" dirty="0" smtClean="0"/>
          </a:p>
          <a:p>
            <a:pPr lvl="1"/>
            <a:r>
              <a:rPr lang="en-US" altLang="ja-JP" dirty="0" smtClean="0"/>
              <a:t>3</a:t>
            </a:r>
            <a:r>
              <a:rPr lang="ja-JP" altLang="en-US" dirty="0" err="1" smtClean="0"/>
              <a:t>つの</a:t>
            </a:r>
            <a:r>
              <a:rPr lang="en-US" altLang="ja-JP" dirty="0" smtClean="0"/>
              <a:t>Java</a:t>
            </a:r>
            <a:r>
              <a:rPr lang="ja-JP" altLang="en-US" dirty="0" smtClean="0"/>
              <a:t>プログラム。</a:t>
            </a:r>
            <a:endParaRPr lang="en-US" altLang="ja-JP" dirty="0" smtClean="0"/>
          </a:p>
          <a:p>
            <a:pPr lvl="2"/>
            <a:r>
              <a:rPr lang="en-US" altLang="ja-JP" dirty="0" err="1"/>
              <a:t>SVNKit</a:t>
            </a:r>
            <a:r>
              <a:rPr lang="en-US" altLang="ja-JP" dirty="0"/>
              <a:t> </a:t>
            </a:r>
            <a:r>
              <a:rPr lang="en-US" altLang="ja-JP" dirty="0" smtClean="0"/>
              <a:t>1.8.8</a:t>
            </a:r>
          </a:p>
          <a:p>
            <a:pPr lvl="2"/>
            <a:r>
              <a:rPr lang="en-US" altLang="ja-JP" dirty="0"/>
              <a:t>Apache </a:t>
            </a:r>
            <a:r>
              <a:rPr lang="en-US" altLang="ja-JP" dirty="0" err="1"/>
              <a:t>Xerces</a:t>
            </a:r>
            <a:r>
              <a:rPr lang="en-US" altLang="ja-JP" dirty="0"/>
              <a:t> 2.10 </a:t>
            </a:r>
            <a:endParaRPr lang="en-US" altLang="ja-JP" dirty="0" smtClean="0"/>
          </a:p>
          <a:p>
            <a:pPr lvl="2"/>
            <a:r>
              <a:rPr lang="en-US" altLang="ja-JP" dirty="0"/>
              <a:t>Quartz 1.8.3</a:t>
            </a:r>
          </a:p>
        </p:txBody>
      </p:sp>
    </p:spTree>
    <p:extLst>
      <p:ext uri="{BB962C8B-B14F-4D97-AF65-F5344CB8AC3E}">
        <p14:creationId xmlns:p14="http://schemas.microsoft.com/office/powerpoint/2010/main" val="355665779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結果</a:t>
            </a:r>
            <a:r>
              <a:rPr lang="ja-JP" altLang="en-US" dirty="0" smtClean="0"/>
              <a:t>１．各メソッド</a:t>
            </a:r>
            <a:r>
              <a:rPr lang="ja-JP" altLang="en-US" dirty="0"/>
              <a:t>の</a:t>
            </a:r>
            <a:r>
              <a:rPr lang="ja-JP" altLang="en-US" dirty="0" smtClean="0"/>
              <a:t>個数</a:t>
            </a:r>
            <a:r>
              <a:rPr kumimoji="1" lang="ja-JP" altLang="en-US" dirty="0" smtClean="0"/>
              <a:t>　</a:t>
            </a:r>
            <a:endParaRPr kumimoji="1" lang="ja-JP" altLang="en-US" dirty="0"/>
          </a:p>
        </p:txBody>
      </p:sp>
      <p:graphicFrame>
        <p:nvGraphicFramePr>
          <p:cNvPr id="4" name="コンテンツ プレースホルダー 3"/>
          <p:cNvGraphicFramePr>
            <a:graphicFrameLocks noGrp="1"/>
          </p:cNvGraphicFramePr>
          <p:nvPr>
            <p:ph idx="1"/>
            <p:extLst>
              <p:ext uri="{D42A27DB-BD31-4B8C-83A1-F6EECF244321}">
                <p14:modId xmlns:p14="http://schemas.microsoft.com/office/powerpoint/2010/main" val="678146265"/>
              </p:ext>
            </p:extLst>
          </p:nvPr>
        </p:nvGraphicFramePr>
        <p:xfrm>
          <a:off x="650823" y="1888438"/>
          <a:ext cx="7834455" cy="2085063"/>
        </p:xfrm>
        <a:graphic>
          <a:graphicData uri="http://schemas.openxmlformats.org/drawingml/2006/table">
            <a:tbl>
              <a:tblPr firstRow="1" bandRow="1">
                <a:tableStyleId>{21E4AEA4-8DFA-4A89-87EB-49C32662AFE0}</a:tableStyleId>
              </a:tblPr>
              <a:tblGrid>
                <a:gridCol w="1613044"/>
                <a:gridCol w="2487428"/>
                <a:gridCol w="1775369"/>
                <a:gridCol w="1958614"/>
              </a:tblGrid>
              <a:tr h="761502">
                <a:tc>
                  <a:txBody>
                    <a:bodyPr/>
                    <a:lstStyle/>
                    <a:p>
                      <a:pPr algn="r"/>
                      <a:r>
                        <a:rPr kumimoji="1" lang="ja-JP" altLang="en-US" dirty="0" smtClean="0"/>
                        <a:t>システム名</a:t>
                      </a:r>
                      <a:endParaRPr kumimoji="1" lang="ja-JP" altLang="en-US" dirty="0"/>
                    </a:p>
                  </a:txBody>
                  <a:tcPr/>
                </a:tc>
                <a:tc>
                  <a:txBody>
                    <a:bodyPr/>
                    <a:lstStyle/>
                    <a:p>
                      <a:pPr algn="r"/>
                      <a:r>
                        <a:rPr kumimoji="1" lang="ja-JP" altLang="en-US" dirty="0" smtClean="0"/>
                        <a:t>探索した全メソッド数</a:t>
                      </a:r>
                      <a:endParaRPr kumimoji="1" lang="ja-JP" altLang="en-US" dirty="0"/>
                    </a:p>
                  </a:txBody>
                  <a:tcPr/>
                </a:tc>
                <a:tc>
                  <a:txBody>
                    <a:bodyPr/>
                    <a:lstStyle/>
                    <a:p>
                      <a:pPr algn="r"/>
                      <a:r>
                        <a:rPr kumimoji="1" lang="ja-JP" altLang="en-US" dirty="0" smtClean="0"/>
                        <a:t>列挙が完了した</a:t>
                      </a:r>
                      <a:endParaRPr kumimoji="1" lang="en-US" altLang="ja-JP" dirty="0" smtClean="0"/>
                    </a:p>
                    <a:p>
                      <a:pPr algn="r"/>
                      <a:r>
                        <a:rPr kumimoji="1" lang="ja-JP" altLang="en-US" dirty="0" smtClean="0"/>
                        <a:t>メソッド数</a:t>
                      </a:r>
                      <a:endParaRPr kumimoji="1" lang="ja-JP" altLang="en-US" dirty="0"/>
                    </a:p>
                  </a:txBody>
                  <a:tcPr/>
                </a:tc>
                <a:tc>
                  <a:txBody>
                    <a:bodyPr/>
                    <a:lstStyle/>
                    <a:p>
                      <a:pPr algn="r"/>
                      <a:r>
                        <a:rPr kumimoji="1" lang="ja-JP" altLang="en-US" dirty="0" smtClean="0"/>
                        <a:t>手法により経路数が減ったメソッド数</a:t>
                      </a:r>
                      <a:endParaRPr kumimoji="1" lang="ja-JP" altLang="en-US" dirty="0"/>
                    </a:p>
                  </a:txBody>
                  <a:tcPr/>
                </a:tc>
              </a:tr>
              <a:tr h="441187">
                <a:tc>
                  <a:txBody>
                    <a:bodyPr/>
                    <a:lstStyle/>
                    <a:p>
                      <a:pPr algn="r"/>
                      <a:r>
                        <a:rPr kumimoji="1" lang="en-US" altLang="ja-JP" dirty="0" err="1" smtClean="0"/>
                        <a:t>SVNKit</a:t>
                      </a:r>
                      <a:endParaRPr kumimoji="1" lang="ja-JP" altLang="en-US" dirty="0"/>
                    </a:p>
                  </a:txBody>
                  <a:tcPr/>
                </a:tc>
                <a:tc>
                  <a:txBody>
                    <a:bodyPr/>
                    <a:lstStyle/>
                    <a:p>
                      <a:pPr algn="r"/>
                      <a:r>
                        <a:rPr kumimoji="1" lang="en-US" altLang="ja-JP" dirty="0" smtClean="0"/>
                        <a:t>3123</a:t>
                      </a:r>
                      <a:endParaRPr kumimoji="1" lang="ja-JP" altLang="en-US" dirty="0"/>
                    </a:p>
                  </a:txBody>
                  <a:tcPr/>
                </a:tc>
                <a:tc>
                  <a:txBody>
                    <a:bodyPr/>
                    <a:lstStyle/>
                    <a:p>
                      <a:pPr algn="r"/>
                      <a:r>
                        <a:rPr kumimoji="1" lang="en-US" altLang="ja-JP" dirty="0" smtClean="0"/>
                        <a:t>2467</a:t>
                      </a:r>
                      <a:endParaRPr kumimoji="1" lang="ja-JP" altLang="en-US" dirty="0"/>
                    </a:p>
                  </a:txBody>
                  <a:tcPr/>
                </a:tc>
                <a:tc>
                  <a:txBody>
                    <a:bodyPr/>
                    <a:lstStyle/>
                    <a:p>
                      <a:pPr algn="r"/>
                      <a:r>
                        <a:rPr kumimoji="1" lang="en-US" altLang="ja-JP" dirty="0" smtClean="0"/>
                        <a:t>75</a:t>
                      </a:r>
                      <a:endParaRPr kumimoji="1" lang="ja-JP" altLang="en-US" dirty="0"/>
                    </a:p>
                  </a:txBody>
                  <a:tcPr/>
                </a:tc>
              </a:tr>
              <a:tr h="441187">
                <a:tc>
                  <a:txBody>
                    <a:bodyPr/>
                    <a:lstStyle/>
                    <a:p>
                      <a:pPr algn="r"/>
                      <a:r>
                        <a:rPr kumimoji="1" lang="en-US" altLang="ja-JP" dirty="0" err="1" smtClean="0"/>
                        <a:t>Xerces</a:t>
                      </a:r>
                      <a:endParaRPr kumimoji="1" lang="en-US" altLang="ja-JP" dirty="0" smtClean="0"/>
                    </a:p>
                  </a:txBody>
                  <a:tcPr/>
                </a:tc>
                <a:tc>
                  <a:txBody>
                    <a:bodyPr/>
                    <a:lstStyle/>
                    <a:p>
                      <a:pPr algn="r"/>
                      <a:r>
                        <a:rPr kumimoji="1" lang="en-US" altLang="ja-JP" dirty="0" smtClean="0"/>
                        <a:t>1355</a:t>
                      </a:r>
                      <a:endParaRPr kumimoji="1" lang="ja-JP" altLang="en-US" dirty="0"/>
                    </a:p>
                  </a:txBody>
                  <a:tcPr/>
                </a:tc>
                <a:tc>
                  <a:txBody>
                    <a:bodyPr/>
                    <a:lstStyle/>
                    <a:p>
                      <a:pPr algn="r"/>
                      <a:r>
                        <a:rPr kumimoji="1" lang="en-US" altLang="ja-JP" dirty="0" smtClean="0"/>
                        <a:t>1195</a:t>
                      </a:r>
                      <a:endParaRPr kumimoji="1" lang="ja-JP" altLang="en-US" dirty="0"/>
                    </a:p>
                  </a:txBody>
                  <a:tcPr/>
                </a:tc>
                <a:tc>
                  <a:txBody>
                    <a:bodyPr/>
                    <a:lstStyle/>
                    <a:p>
                      <a:pPr algn="r"/>
                      <a:r>
                        <a:rPr kumimoji="1" lang="en-US" altLang="ja-JP" dirty="0" smtClean="0"/>
                        <a:t>11</a:t>
                      </a:r>
                      <a:endParaRPr kumimoji="1" lang="ja-JP" altLang="en-US" dirty="0"/>
                    </a:p>
                  </a:txBody>
                  <a:tcPr/>
                </a:tc>
              </a:tr>
              <a:tr h="441187">
                <a:tc>
                  <a:txBody>
                    <a:bodyPr/>
                    <a:lstStyle/>
                    <a:p>
                      <a:pPr algn="r"/>
                      <a:r>
                        <a:rPr kumimoji="1" lang="en-US" altLang="ja-JP" dirty="0" smtClean="0"/>
                        <a:t>Quartz</a:t>
                      </a:r>
                      <a:endParaRPr kumimoji="1" lang="ja-JP" altLang="en-US" dirty="0"/>
                    </a:p>
                  </a:txBody>
                  <a:tcPr/>
                </a:tc>
                <a:tc>
                  <a:txBody>
                    <a:bodyPr/>
                    <a:lstStyle/>
                    <a:p>
                      <a:pPr algn="r"/>
                      <a:r>
                        <a:rPr kumimoji="1" lang="en-US" altLang="ja-JP" dirty="0" smtClean="0"/>
                        <a:t>1049</a:t>
                      </a:r>
                      <a:endParaRPr kumimoji="1" lang="ja-JP" altLang="en-US" dirty="0"/>
                    </a:p>
                  </a:txBody>
                  <a:tcPr/>
                </a:tc>
                <a:tc>
                  <a:txBody>
                    <a:bodyPr/>
                    <a:lstStyle/>
                    <a:p>
                      <a:pPr algn="r"/>
                      <a:r>
                        <a:rPr kumimoji="1" lang="en-US" altLang="ja-JP" dirty="0" smtClean="0"/>
                        <a:t>808</a:t>
                      </a:r>
                      <a:endParaRPr kumimoji="1" lang="ja-JP" altLang="en-US" dirty="0"/>
                    </a:p>
                  </a:txBody>
                  <a:tcPr/>
                </a:tc>
                <a:tc>
                  <a:txBody>
                    <a:bodyPr/>
                    <a:lstStyle/>
                    <a:p>
                      <a:pPr algn="r"/>
                      <a:r>
                        <a:rPr kumimoji="1" lang="en-US" altLang="ja-JP" dirty="0" smtClean="0"/>
                        <a:t>37</a:t>
                      </a:r>
                      <a:endParaRPr kumimoji="1" lang="ja-JP" altLang="en-US" dirty="0"/>
                    </a:p>
                  </a:txBody>
                  <a:tcPr/>
                </a:tc>
              </a:tr>
            </a:tbl>
          </a:graphicData>
        </a:graphic>
      </p:graphicFrame>
      <p:sp>
        <p:nvSpPr>
          <p:cNvPr id="6" name="テキスト ボックス 5"/>
          <p:cNvSpPr txBox="1"/>
          <p:nvPr/>
        </p:nvSpPr>
        <p:spPr>
          <a:xfrm>
            <a:off x="2525665" y="1369520"/>
            <a:ext cx="4084773" cy="461665"/>
          </a:xfrm>
          <a:prstGeom prst="rect">
            <a:avLst/>
          </a:prstGeom>
          <a:noFill/>
        </p:spPr>
        <p:txBody>
          <a:bodyPr wrap="none" rtlCol="0">
            <a:spAutoFit/>
          </a:bodyPr>
          <a:lstStyle/>
          <a:p>
            <a:r>
              <a:rPr kumimoji="1" lang="ja-JP" altLang="en-US" dirty="0" smtClean="0"/>
              <a:t>探索における各メソッドの個数</a:t>
            </a:r>
            <a:endParaRPr kumimoji="1" lang="ja-JP" altLang="en-US" dirty="0"/>
          </a:p>
        </p:txBody>
      </p:sp>
      <p:sp>
        <p:nvSpPr>
          <p:cNvPr id="8" name="テキスト ボックス 7"/>
          <p:cNvSpPr txBox="1"/>
          <p:nvPr/>
        </p:nvSpPr>
        <p:spPr>
          <a:xfrm>
            <a:off x="2294828" y="4120601"/>
            <a:ext cx="5519460" cy="830997"/>
          </a:xfrm>
          <a:prstGeom prst="rect">
            <a:avLst/>
          </a:prstGeom>
          <a:noFill/>
        </p:spPr>
        <p:txBody>
          <a:bodyPr wrap="none" rtlCol="0">
            <a:spAutoFit/>
          </a:bodyPr>
          <a:lstStyle/>
          <a:p>
            <a:r>
              <a:rPr kumimoji="1" lang="ja-JP" altLang="en-US" dirty="0" smtClean="0"/>
              <a:t>探索した全メソッドのうち，</a:t>
            </a:r>
            <a:endParaRPr kumimoji="1" lang="en-US" altLang="ja-JP" dirty="0" smtClean="0"/>
          </a:p>
          <a:p>
            <a:r>
              <a:rPr kumimoji="1" lang="ja-JP" altLang="en-US" dirty="0" smtClean="0"/>
              <a:t>約</a:t>
            </a:r>
            <a:r>
              <a:rPr kumimoji="1" lang="en-US" altLang="ja-JP" dirty="0" smtClean="0"/>
              <a:t>2.2%</a:t>
            </a:r>
            <a:r>
              <a:rPr kumimoji="1" lang="ja-JP" altLang="en-US" dirty="0" smtClean="0"/>
              <a:t>のメソッドに手法の効果があった．</a:t>
            </a:r>
            <a:endParaRPr kumimoji="1" lang="ja-JP" altLang="en-US" dirty="0"/>
          </a:p>
        </p:txBody>
      </p:sp>
      <p:sp>
        <p:nvSpPr>
          <p:cNvPr id="9" name="右矢印 8"/>
          <p:cNvSpPr/>
          <p:nvPr/>
        </p:nvSpPr>
        <p:spPr bwMode="auto">
          <a:xfrm>
            <a:off x="1392425" y="4305041"/>
            <a:ext cx="727587" cy="462116"/>
          </a:xfrm>
          <a:prstGeom prst="rightArrow">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3" name="正方形/長方形 2"/>
          <p:cNvSpPr/>
          <p:nvPr/>
        </p:nvSpPr>
        <p:spPr bwMode="auto">
          <a:xfrm>
            <a:off x="1191802" y="5038410"/>
            <a:ext cx="7161088" cy="1619244"/>
          </a:xfrm>
          <a:prstGeom prst="rect">
            <a:avLst/>
          </a:prstGeom>
          <a:solidFill>
            <a:srgbClr val="99FF99"/>
          </a:solidFill>
          <a:ln w="9525" cap="flat" cmpd="sng" algn="ctr">
            <a:solidFill>
              <a:srgbClr val="00B05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r>
              <a:rPr kumimoji="1" lang="ja-JP" altLang="en-US" dirty="0" smtClean="0"/>
              <a:t>対象のメソッドにはゲッター</a:t>
            </a:r>
            <a:r>
              <a:rPr kumimoji="1" lang="ja-JP" altLang="en-US" dirty="0"/>
              <a:t>や</a:t>
            </a:r>
            <a:r>
              <a:rPr kumimoji="1" lang="ja-JP" altLang="en-US" dirty="0" smtClean="0"/>
              <a:t>セッターが多く含まれていたため，</a:t>
            </a:r>
            <a:r>
              <a:rPr kumimoji="1" lang="en-US" altLang="ja-JP" dirty="0" smtClean="0"/>
              <a:t>Reachability</a:t>
            </a:r>
            <a:r>
              <a:rPr kumimoji="1" lang="ja-JP" altLang="en-US" dirty="0" smtClean="0"/>
              <a:t> </a:t>
            </a:r>
            <a:r>
              <a:rPr kumimoji="1" lang="en-US" altLang="ja-JP" dirty="0"/>
              <a:t>Questions</a:t>
            </a:r>
            <a:r>
              <a:rPr kumimoji="1" lang="ja-JP" altLang="en-US" dirty="0"/>
              <a:t>の対象になるようなある</a:t>
            </a:r>
            <a:r>
              <a:rPr kumimoji="1" lang="ja-JP" altLang="en-US" dirty="0" smtClean="0"/>
              <a:t>程度複雑</a:t>
            </a:r>
            <a:r>
              <a:rPr kumimoji="1" lang="ja-JP" altLang="en-US" dirty="0"/>
              <a:t>なメソッドに対してはこの数値以上の効果を期待できる．</a:t>
            </a:r>
          </a:p>
        </p:txBody>
      </p:sp>
    </p:spTree>
    <p:extLst>
      <p:ext uri="{BB962C8B-B14F-4D97-AF65-F5344CB8AC3E}">
        <p14:creationId xmlns:p14="http://schemas.microsoft.com/office/powerpoint/2010/main" val="253404910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結果２．実行経路数の比較</a:t>
            </a:r>
            <a:endParaRPr kumimoji="1" lang="ja-JP" altLang="en-US" dirty="0"/>
          </a:p>
        </p:txBody>
      </p:sp>
      <mc:AlternateContent xmlns:mc="http://schemas.openxmlformats.org/markup-compatibility/2006" xmlns:a14="http://schemas.microsoft.com/office/drawing/2010/main">
        <mc:Choice Requires="a14">
          <p:sp>
            <p:nvSpPr>
              <p:cNvPr id="6" name="テキスト ボックス 5"/>
              <p:cNvSpPr txBox="1"/>
              <p:nvPr/>
            </p:nvSpPr>
            <p:spPr>
              <a:xfrm>
                <a:off x="1275430" y="1242735"/>
                <a:ext cx="5958350" cy="1143583"/>
              </a:xfrm>
              <a:prstGeom prst="rect">
                <a:avLst/>
              </a:prstGeom>
              <a:noFill/>
            </p:spPr>
            <p:txBody>
              <a:bodyPr wrap="square" rtlCol="0">
                <a:spAutoFit/>
              </a:bodyPr>
              <a:lstStyle/>
              <a:p>
                <a:r>
                  <a:rPr kumimoji="1" lang="ja-JP" altLang="en-US" sz="1800" dirty="0" smtClean="0"/>
                  <a:t>手法</a:t>
                </a:r>
                <a14:m>
                  <m:oMath xmlns:m="http://schemas.openxmlformats.org/officeDocument/2006/math">
                    <m:r>
                      <a:rPr kumimoji="1" lang="ja-JP" altLang="en-US" sz="1800">
                        <a:latin typeface="Cambria Math" panose="02040503050406030204" pitchFamily="18" charset="0"/>
                      </a:rPr>
                      <m:t>が</m:t>
                    </m:r>
                    <m:r>
                      <a:rPr kumimoji="1" lang="ja-JP" altLang="en-US" sz="1800" i="1" smtClean="0">
                        <a:latin typeface="Cambria Math" panose="02040503050406030204" pitchFamily="18" charset="0"/>
                      </a:rPr>
                      <m:t>有効で</m:t>
                    </m:r>
                    <m:r>
                      <a:rPr kumimoji="1" lang="ja-JP" altLang="en-US" sz="1800" i="1">
                        <a:latin typeface="Cambria Math" panose="02040503050406030204" pitchFamily="18" charset="0"/>
                      </a:rPr>
                      <m:t>あった</m:t>
                    </m:r>
                    <m:r>
                      <a:rPr kumimoji="1" lang="ja-JP" altLang="en-US" sz="1800" i="1" smtClean="0">
                        <a:latin typeface="Cambria Math" panose="02040503050406030204" pitchFamily="18" charset="0"/>
                      </a:rPr>
                      <m:t>メソッド</m:t>
                    </m:r>
                    <m:r>
                      <a:rPr kumimoji="1" lang="ja-JP" altLang="en-US" sz="1800" i="1">
                        <a:latin typeface="Cambria Math" panose="02040503050406030204" pitchFamily="18" charset="0"/>
                      </a:rPr>
                      <m:t>の</m:t>
                    </m:r>
                  </m:oMath>
                </a14:m>
                <a:endParaRPr kumimoji="1" lang="en-US" altLang="ja-JP" sz="1600" i="1" dirty="0" smtClean="0">
                  <a:latin typeface="Cambria Math" panose="02040503050406030204" pitchFamily="18" charset="0"/>
                </a:endParaRPr>
              </a:p>
              <a:p>
                <a:pPr/>
                <a14:m>
                  <m:oMathPara xmlns:m="http://schemas.openxmlformats.org/officeDocument/2006/math">
                    <m:oMathParaPr>
                      <m:jc m:val="centerGroup"/>
                    </m:oMathParaPr>
                    <m:oMath xmlns:m="http://schemas.openxmlformats.org/officeDocument/2006/math">
                      <m:f>
                        <m:fPr>
                          <m:ctrlPr>
                            <a:rPr kumimoji="1" lang="en-US" altLang="ja-JP" i="1" smtClean="0">
                              <a:latin typeface="Cambria Math" panose="02040503050406030204" pitchFamily="18" charset="0"/>
                            </a:rPr>
                          </m:ctrlPr>
                        </m:fPr>
                        <m:num>
                          <m:r>
                            <a:rPr kumimoji="1" lang="ja-JP" altLang="en-US" i="1">
                              <a:latin typeface="Cambria Math" panose="02040503050406030204" pitchFamily="18" charset="0"/>
                            </a:rPr>
                            <m:t>（</m:t>
                          </m:r>
                          <m:r>
                            <m:rPr>
                              <m:nor/>
                            </m:rPr>
                            <a:rPr kumimoji="1" lang="ja-JP" altLang="en-US" dirty="0"/>
                            <m:t>手法を用いたときの実行経路数</m:t>
                          </m:r>
                          <m:r>
                            <a:rPr kumimoji="1" lang="ja-JP" altLang="en-US" i="1" dirty="0" smtClean="0">
                              <a:latin typeface="Cambria Math" panose="02040503050406030204" pitchFamily="18" charset="0"/>
                            </a:rPr>
                            <m:t>）</m:t>
                          </m:r>
                        </m:num>
                        <m:den>
                          <m:r>
                            <a:rPr kumimoji="1" lang="ja-JP" altLang="en-US" i="1">
                              <a:latin typeface="Cambria Math" panose="02040503050406030204" pitchFamily="18" charset="0"/>
                            </a:rPr>
                            <m:t>（</m:t>
                          </m:r>
                          <m:r>
                            <m:rPr>
                              <m:nor/>
                            </m:rPr>
                            <a:rPr kumimoji="1" lang="ja-JP" altLang="en-US" dirty="0"/>
                            <m:t>手法を用いなかったときの実行経路数</m:t>
                          </m:r>
                          <m:r>
                            <a:rPr kumimoji="1" lang="ja-JP" altLang="en-US" i="1" dirty="0" smtClean="0">
                              <a:latin typeface="Cambria Math" panose="02040503050406030204" pitchFamily="18" charset="0"/>
                            </a:rPr>
                            <m:t>）</m:t>
                          </m:r>
                        </m:den>
                      </m:f>
                    </m:oMath>
                  </m:oMathPara>
                </a14:m>
                <a:endParaRPr kumimoji="1" lang="en-US" altLang="ja-JP" dirty="0" smtClean="0"/>
              </a:p>
            </p:txBody>
          </p:sp>
        </mc:Choice>
        <mc:Fallback xmlns="">
          <p:sp>
            <p:nvSpPr>
              <p:cNvPr id="6" name="テキスト ボックス 5"/>
              <p:cNvSpPr txBox="1">
                <a:spLocks noRot="1" noChangeAspect="1" noMove="1" noResize="1" noEditPoints="1" noAdjustHandles="1" noChangeArrowheads="1" noChangeShapeType="1" noTextEdit="1"/>
              </p:cNvSpPr>
              <p:nvPr/>
            </p:nvSpPr>
            <p:spPr>
              <a:xfrm>
                <a:off x="1275430" y="1242735"/>
                <a:ext cx="5958350" cy="1143583"/>
              </a:xfrm>
              <a:prstGeom prst="rect">
                <a:avLst/>
              </a:prstGeom>
              <a:blipFill rotWithShape="0">
                <a:blip r:embed="rId2"/>
                <a:stretch>
                  <a:fillRect l="-818" t="-4278"/>
                </a:stretch>
              </a:blipFill>
            </p:spPr>
            <p:txBody>
              <a:bodyPr/>
              <a:lstStyle/>
              <a:p>
                <a:r>
                  <a:rPr lang="ja-JP" altLang="en-US">
                    <a:noFill/>
                  </a:rPr>
                  <a:t> </a:t>
                </a:r>
              </a:p>
            </p:txBody>
          </p:sp>
        </mc:Fallback>
      </mc:AlternateContent>
      <p:sp>
        <p:nvSpPr>
          <p:cNvPr id="9" name="右矢印 8"/>
          <p:cNvSpPr/>
          <p:nvPr/>
        </p:nvSpPr>
        <p:spPr bwMode="auto">
          <a:xfrm>
            <a:off x="1080222" y="5839534"/>
            <a:ext cx="727587" cy="462116"/>
          </a:xfrm>
          <a:prstGeom prst="rightArrow">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0" name="テキスト ボックス 9"/>
          <p:cNvSpPr txBox="1"/>
          <p:nvPr/>
        </p:nvSpPr>
        <p:spPr>
          <a:xfrm>
            <a:off x="2099620" y="5655093"/>
            <a:ext cx="6178294" cy="830997"/>
          </a:xfrm>
          <a:prstGeom prst="rect">
            <a:avLst/>
          </a:prstGeom>
          <a:noFill/>
        </p:spPr>
        <p:txBody>
          <a:bodyPr wrap="none" rtlCol="0">
            <a:spAutoFit/>
          </a:bodyPr>
          <a:lstStyle/>
          <a:p>
            <a:r>
              <a:rPr kumimoji="1" lang="ja-JP" altLang="en-US" dirty="0" smtClean="0"/>
              <a:t>中央値で，元の実行経路数から６～８割にまで</a:t>
            </a:r>
            <a:endParaRPr kumimoji="1" lang="en-US" altLang="ja-JP" dirty="0" smtClean="0"/>
          </a:p>
          <a:p>
            <a:r>
              <a:rPr kumimoji="1" lang="ja-JP" altLang="en-US" dirty="0" smtClean="0"/>
              <a:t>削減することができた．</a:t>
            </a:r>
            <a:endParaRPr kumimoji="1" lang="ja-JP" altLang="en-US" dirty="0"/>
          </a:p>
        </p:txBody>
      </p:sp>
      <p:pic>
        <p:nvPicPr>
          <p:cNvPr id="8" name="コンテンツ プレースホルダー 7"/>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592051" y="2386318"/>
            <a:ext cx="5514322" cy="2983777"/>
          </a:xfrm>
        </p:spPr>
      </p:pic>
      <p:sp>
        <p:nvSpPr>
          <p:cNvPr id="11" name="テキスト ボックス 10"/>
          <p:cNvSpPr txBox="1"/>
          <p:nvPr/>
        </p:nvSpPr>
        <p:spPr>
          <a:xfrm>
            <a:off x="2557952" y="5310660"/>
            <a:ext cx="966931" cy="369332"/>
          </a:xfrm>
          <a:prstGeom prst="rect">
            <a:avLst/>
          </a:prstGeom>
          <a:noFill/>
        </p:spPr>
        <p:txBody>
          <a:bodyPr wrap="none" rtlCol="0">
            <a:spAutoFit/>
          </a:bodyPr>
          <a:lstStyle/>
          <a:p>
            <a:r>
              <a:rPr kumimoji="1" lang="en-US" altLang="ja-JP" sz="1800" b="1" dirty="0" err="1" smtClean="0"/>
              <a:t>SVNKit</a:t>
            </a:r>
            <a:endParaRPr kumimoji="1" lang="ja-JP" altLang="en-US" sz="1800" b="1" dirty="0"/>
          </a:p>
        </p:txBody>
      </p:sp>
      <p:sp>
        <p:nvSpPr>
          <p:cNvPr id="12" name="テキスト ボックス 11"/>
          <p:cNvSpPr txBox="1"/>
          <p:nvPr/>
        </p:nvSpPr>
        <p:spPr>
          <a:xfrm>
            <a:off x="3983215" y="5254983"/>
            <a:ext cx="920637" cy="400110"/>
          </a:xfrm>
          <a:prstGeom prst="rect">
            <a:avLst/>
          </a:prstGeom>
          <a:noFill/>
        </p:spPr>
        <p:txBody>
          <a:bodyPr wrap="none" rtlCol="0">
            <a:spAutoFit/>
          </a:bodyPr>
          <a:lstStyle/>
          <a:p>
            <a:r>
              <a:rPr kumimoji="1" lang="en-US" altLang="ja-JP" sz="2000" b="1" dirty="0" err="1" smtClean="0"/>
              <a:t>Xerces</a:t>
            </a:r>
            <a:endParaRPr kumimoji="1" lang="ja-JP" altLang="en-US" sz="2000" b="1" dirty="0"/>
          </a:p>
        </p:txBody>
      </p:sp>
      <p:sp>
        <p:nvSpPr>
          <p:cNvPr id="13" name="テキスト ボックス 12"/>
          <p:cNvSpPr txBox="1"/>
          <p:nvPr/>
        </p:nvSpPr>
        <p:spPr>
          <a:xfrm>
            <a:off x="5483048" y="5254983"/>
            <a:ext cx="966931" cy="400110"/>
          </a:xfrm>
          <a:prstGeom prst="rect">
            <a:avLst/>
          </a:prstGeom>
          <a:noFill/>
        </p:spPr>
        <p:txBody>
          <a:bodyPr wrap="none" rtlCol="0">
            <a:spAutoFit/>
          </a:bodyPr>
          <a:lstStyle/>
          <a:p>
            <a:r>
              <a:rPr kumimoji="1" lang="en-US" altLang="ja-JP" sz="2000" b="1" dirty="0" smtClean="0"/>
              <a:t>Quartz</a:t>
            </a:r>
            <a:endParaRPr kumimoji="1" lang="ja-JP" altLang="en-US" sz="2000" b="1" dirty="0"/>
          </a:p>
        </p:txBody>
      </p:sp>
    </p:spTree>
    <p:extLst>
      <p:ext uri="{BB962C8B-B14F-4D97-AF65-F5344CB8AC3E}">
        <p14:creationId xmlns:p14="http://schemas.microsoft.com/office/powerpoint/2010/main" val="80835215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今後</a:t>
            </a:r>
            <a:r>
              <a:rPr lang="ja-JP" altLang="en-US" dirty="0" smtClean="0"/>
              <a:t>の課題</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メソッド間でインスタンスの型情報を</a:t>
            </a:r>
            <a:r>
              <a:rPr lang="ja-JP" altLang="en-US" dirty="0" smtClean="0"/>
              <a:t>伝播．</a:t>
            </a:r>
            <a:endParaRPr lang="en-US" altLang="ja-JP" dirty="0" smtClean="0"/>
          </a:p>
          <a:p>
            <a:pPr lvl="1"/>
            <a:r>
              <a:rPr lang="ja-JP" altLang="en-US" dirty="0" smtClean="0"/>
              <a:t>実行不能経路を削減できる可能性がある．</a:t>
            </a:r>
            <a:endParaRPr lang="en-US" altLang="ja-JP" dirty="0" smtClean="0"/>
          </a:p>
          <a:p>
            <a:r>
              <a:rPr kumimoji="1" lang="ja-JP" altLang="en-US" dirty="0" smtClean="0"/>
              <a:t>探索方法の改善．</a:t>
            </a:r>
            <a:endParaRPr kumimoji="1" lang="en-US" altLang="ja-JP" dirty="0" smtClean="0"/>
          </a:p>
          <a:p>
            <a:pPr lvl="1"/>
            <a:r>
              <a:rPr lang="en-US" altLang="ja-JP" dirty="0" smtClean="0"/>
              <a:t>ZDD</a:t>
            </a:r>
            <a:r>
              <a:rPr lang="ja-JP" altLang="en-US" dirty="0" smtClean="0"/>
              <a:t>を</a:t>
            </a:r>
            <a:r>
              <a:rPr lang="ja-JP" altLang="en-US" dirty="0"/>
              <a:t>利用</a:t>
            </a:r>
            <a:r>
              <a:rPr lang="ja-JP" altLang="en-US" dirty="0" smtClean="0"/>
              <a:t>できる</a:t>
            </a:r>
            <a:r>
              <a:rPr lang="ja-JP" altLang="en-US" dirty="0" smtClean="0"/>
              <a:t>可能性がある．</a:t>
            </a:r>
            <a:endParaRPr kumimoji="1" lang="en-US" altLang="ja-JP" dirty="0" smtClean="0"/>
          </a:p>
        </p:txBody>
      </p:sp>
    </p:spTree>
    <p:extLst>
      <p:ext uri="{BB962C8B-B14F-4D97-AF65-F5344CB8AC3E}">
        <p14:creationId xmlns:p14="http://schemas.microsoft.com/office/powerpoint/2010/main" val="67595243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Reachability</a:t>
            </a:r>
            <a:r>
              <a:rPr lang="ja-JP" altLang="en-US" dirty="0"/>
              <a:t> </a:t>
            </a:r>
            <a:r>
              <a:rPr lang="en-US" altLang="ja-JP" dirty="0" smtClean="0"/>
              <a:t>Questions(1/2</a:t>
            </a:r>
            <a:r>
              <a:rPr lang="en-US" altLang="ja-JP" dirty="0"/>
              <a:t>)</a:t>
            </a:r>
            <a:endParaRPr kumimoji="1" lang="ja-JP" altLang="en-US" dirty="0"/>
          </a:p>
        </p:txBody>
      </p:sp>
      <p:sp>
        <p:nvSpPr>
          <p:cNvPr id="3" name="コンテンツ プレースホルダー 2"/>
          <p:cNvSpPr>
            <a:spLocks noGrp="1"/>
          </p:cNvSpPr>
          <p:nvPr>
            <p:ph idx="1"/>
          </p:nvPr>
        </p:nvSpPr>
        <p:spPr/>
        <p:txBody>
          <a:bodyPr/>
          <a:lstStyle/>
          <a:p>
            <a:r>
              <a:rPr lang="ja-JP" altLang="en-US" dirty="0" smtClean="0"/>
              <a:t>プログラムの開発者がデバッグ等を行うとき，さまざまな問題に遭遇する．</a:t>
            </a:r>
            <a:endParaRPr lang="en-US" altLang="ja-JP" dirty="0" smtClean="0"/>
          </a:p>
          <a:p>
            <a:r>
              <a:rPr lang="en-US" altLang="ja-JP" dirty="0" err="1" smtClean="0"/>
              <a:t>LaToza</a:t>
            </a:r>
            <a:r>
              <a:rPr lang="ja-JP" altLang="en-US" dirty="0"/>
              <a:t>ら</a:t>
            </a:r>
            <a:r>
              <a:rPr lang="en-US" altLang="ja-JP" dirty="0"/>
              <a:t>[1]</a:t>
            </a:r>
            <a:r>
              <a:rPr lang="ja-JP" altLang="en-US" dirty="0"/>
              <a:t>の論文では，開発者が直面する問題の多くは</a:t>
            </a:r>
            <a:r>
              <a:rPr lang="en-US" altLang="ja-JP" dirty="0"/>
              <a:t>Reachability</a:t>
            </a:r>
            <a:r>
              <a:rPr lang="ja-JP" altLang="en-US" dirty="0"/>
              <a:t> </a:t>
            </a:r>
            <a:r>
              <a:rPr lang="en-US" altLang="ja-JP" dirty="0"/>
              <a:t>Questions</a:t>
            </a:r>
            <a:r>
              <a:rPr lang="ja-JP" altLang="en-US" dirty="0"/>
              <a:t>として解釈できることを明らかにした</a:t>
            </a:r>
            <a:r>
              <a:rPr lang="ja-JP" altLang="en-US" dirty="0" smtClean="0"/>
              <a:t>．</a:t>
            </a:r>
            <a:endParaRPr lang="en-US" altLang="ja-JP" dirty="0"/>
          </a:p>
        </p:txBody>
      </p:sp>
      <p:sp>
        <p:nvSpPr>
          <p:cNvPr id="4" name="テキスト ボックス 3"/>
          <p:cNvSpPr txBox="1"/>
          <p:nvPr/>
        </p:nvSpPr>
        <p:spPr>
          <a:xfrm>
            <a:off x="595396" y="5970171"/>
            <a:ext cx="8369217" cy="338554"/>
          </a:xfrm>
          <a:prstGeom prst="rect">
            <a:avLst/>
          </a:prstGeom>
          <a:noFill/>
        </p:spPr>
        <p:txBody>
          <a:bodyPr wrap="square" rtlCol="0">
            <a:spAutoFit/>
          </a:bodyPr>
          <a:lstStyle/>
          <a:p>
            <a:r>
              <a:rPr lang="en-US" altLang="ja-JP" sz="1600" dirty="0" smtClean="0">
                <a:solidFill>
                  <a:schemeClr val="bg2"/>
                </a:solidFill>
              </a:rPr>
              <a:t>[1]Thomas </a:t>
            </a:r>
            <a:r>
              <a:rPr lang="en-US" altLang="ja-JP" sz="1600" dirty="0">
                <a:solidFill>
                  <a:schemeClr val="bg2"/>
                </a:solidFill>
              </a:rPr>
              <a:t>D. </a:t>
            </a:r>
            <a:r>
              <a:rPr lang="en-US" altLang="ja-JP" sz="1600" dirty="0" err="1">
                <a:solidFill>
                  <a:schemeClr val="bg2"/>
                </a:solidFill>
              </a:rPr>
              <a:t>LaToza</a:t>
            </a:r>
            <a:r>
              <a:rPr lang="en-US" altLang="ja-JP" sz="1600" dirty="0">
                <a:solidFill>
                  <a:schemeClr val="bg2"/>
                </a:solidFill>
              </a:rPr>
              <a:t>, Brad A. Myers: Developers Ask Reachability Questions, ICSE 2010</a:t>
            </a:r>
            <a:endParaRPr kumimoji="1" lang="ja-JP" altLang="en-US" sz="1600" dirty="0">
              <a:solidFill>
                <a:schemeClr val="bg2"/>
              </a:solidFill>
            </a:endParaRPr>
          </a:p>
        </p:txBody>
      </p:sp>
    </p:spTree>
    <p:extLst>
      <p:ext uri="{BB962C8B-B14F-4D97-AF65-F5344CB8AC3E}">
        <p14:creationId xmlns:p14="http://schemas.microsoft.com/office/powerpoint/2010/main" val="12648157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Reachability</a:t>
            </a:r>
            <a:r>
              <a:rPr lang="ja-JP" altLang="en-US" dirty="0" smtClean="0"/>
              <a:t> </a:t>
            </a:r>
            <a:r>
              <a:rPr kumimoji="1" lang="en-US" altLang="ja-JP" dirty="0" smtClean="0"/>
              <a:t>Questions(2/2)</a:t>
            </a:r>
            <a:endParaRPr kumimoji="1" lang="ja-JP" altLang="en-US" dirty="0"/>
          </a:p>
        </p:txBody>
      </p:sp>
      <p:sp>
        <p:nvSpPr>
          <p:cNvPr id="3" name="コンテンツ プレースホルダー 2"/>
          <p:cNvSpPr>
            <a:spLocks noGrp="1"/>
          </p:cNvSpPr>
          <p:nvPr>
            <p:ph idx="1"/>
          </p:nvPr>
        </p:nvSpPr>
        <p:spPr/>
        <p:txBody>
          <a:bodyPr/>
          <a:lstStyle/>
          <a:p>
            <a:r>
              <a:rPr lang="en-US" altLang="ja-JP" dirty="0"/>
              <a:t>Reachability Questions</a:t>
            </a:r>
            <a:r>
              <a:rPr lang="ja-JP" altLang="en-US" dirty="0"/>
              <a:t>とは，</a:t>
            </a:r>
            <a:r>
              <a:rPr lang="ja-JP" altLang="en-US" dirty="0">
                <a:solidFill>
                  <a:srgbClr val="0070C0"/>
                </a:solidFill>
              </a:rPr>
              <a:t>プログラムの実行経路の集合</a:t>
            </a:r>
            <a:r>
              <a:rPr lang="ja-JP" altLang="en-US" dirty="0"/>
              <a:t>から</a:t>
            </a:r>
            <a:r>
              <a:rPr lang="ja-JP" altLang="en-US" dirty="0">
                <a:solidFill>
                  <a:srgbClr val="FF0000"/>
                </a:solidFill>
              </a:rPr>
              <a:t>特定の実行経路</a:t>
            </a:r>
            <a:r>
              <a:rPr lang="ja-JP" altLang="en-US" dirty="0"/>
              <a:t>を見つけ出す問題である．</a:t>
            </a:r>
            <a:endParaRPr lang="en-US" altLang="ja-JP" dirty="0"/>
          </a:p>
        </p:txBody>
      </p:sp>
      <p:cxnSp>
        <p:nvCxnSpPr>
          <p:cNvPr id="17" name="直線矢印コネクタ 16"/>
          <p:cNvCxnSpPr/>
          <p:nvPr/>
        </p:nvCxnSpPr>
        <p:spPr bwMode="auto">
          <a:xfrm flipV="1">
            <a:off x="4155356" y="3151239"/>
            <a:ext cx="983226" cy="4918"/>
          </a:xfrm>
          <a:prstGeom prst="straightConnector1">
            <a:avLst/>
          </a:prstGeom>
          <a:solidFill>
            <a:schemeClr val="accent2"/>
          </a:solidFill>
          <a:ln w="57150" cap="flat" cmpd="sng" algn="ctr">
            <a:solidFill>
              <a:schemeClr val="accent2"/>
            </a:solidFill>
            <a:prstDash val="solid"/>
            <a:round/>
            <a:headEnd type="none" w="med" len="med"/>
            <a:tailEnd type="triangle"/>
          </a:ln>
          <a:effectLst/>
        </p:spPr>
      </p:cxnSp>
      <p:sp>
        <p:nvSpPr>
          <p:cNvPr id="19" name="テキスト ボックス 18"/>
          <p:cNvSpPr txBox="1"/>
          <p:nvPr/>
        </p:nvSpPr>
        <p:spPr>
          <a:xfrm>
            <a:off x="5197576" y="2895598"/>
            <a:ext cx="3102131" cy="830997"/>
          </a:xfrm>
          <a:prstGeom prst="rect">
            <a:avLst/>
          </a:prstGeom>
          <a:noFill/>
        </p:spPr>
        <p:txBody>
          <a:bodyPr wrap="none" rtlCol="0">
            <a:spAutoFit/>
          </a:bodyPr>
          <a:lstStyle/>
          <a:p>
            <a:r>
              <a:rPr kumimoji="1" lang="en-US" altLang="ja-JP" dirty="0" smtClean="0"/>
              <a:t>A</a:t>
            </a:r>
            <a:r>
              <a:rPr kumimoji="1" lang="ja-JP" altLang="en-US" dirty="0" smtClean="0"/>
              <a:t>から</a:t>
            </a:r>
            <a:r>
              <a:rPr kumimoji="1" lang="en-US" altLang="ja-JP" dirty="0" smtClean="0"/>
              <a:t>B</a:t>
            </a:r>
            <a:r>
              <a:rPr kumimoji="1" lang="ja-JP" altLang="en-US" dirty="0" smtClean="0"/>
              <a:t>への</a:t>
            </a:r>
            <a:endParaRPr kumimoji="1" lang="en-US" altLang="ja-JP" dirty="0" smtClean="0"/>
          </a:p>
          <a:p>
            <a:r>
              <a:rPr kumimoji="1" lang="ja-JP" altLang="en-US" dirty="0" smtClean="0"/>
              <a:t>プログラムの実行経路</a:t>
            </a:r>
            <a:endParaRPr kumimoji="1" lang="ja-JP" altLang="en-US" dirty="0"/>
          </a:p>
        </p:txBody>
      </p:sp>
      <p:grpSp>
        <p:nvGrpSpPr>
          <p:cNvPr id="51" name="グループ化 50"/>
          <p:cNvGrpSpPr/>
          <p:nvPr/>
        </p:nvGrpSpPr>
        <p:grpSpPr>
          <a:xfrm>
            <a:off x="516774" y="2806657"/>
            <a:ext cx="3221943" cy="3492188"/>
            <a:chOff x="516774" y="2806657"/>
            <a:chExt cx="3221943" cy="3492188"/>
          </a:xfrm>
        </p:grpSpPr>
        <p:sp>
          <p:nvSpPr>
            <p:cNvPr id="5" name="角丸四角形 4"/>
            <p:cNvSpPr/>
            <p:nvPr/>
          </p:nvSpPr>
          <p:spPr bwMode="auto">
            <a:xfrm>
              <a:off x="1651178" y="2806657"/>
              <a:ext cx="1032388" cy="550606"/>
            </a:xfrm>
            <a:prstGeom prst="roundRect">
              <a:avLst/>
            </a:prstGeom>
            <a:solidFill>
              <a:schemeClr val="accent5">
                <a:lumMod val="90000"/>
              </a:schemeClr>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sz="2000" b="0" i="0" u="none" strike="noStrike" cap="none" normalizeH="0" baseline="0" dirty="0" smtClean="0">
                  <a:ln>
                    <a:noFill/>
                  </a:ln>
                  <a:solidFill>
                    <a:schemeClr val="tx1"/>
                  </a:solidFill>
                  <a:effectLst/>
                  <a:latin typeface="Times New Roman" pitchFamily="18" charset="0"/>
                  <a:ea typeface="ＭＳ Ｐゴシック" pitchFamily="50" charset="-128"/>
                </a:rPr>
                <a:t>A</a:t>
              </a:r>
              <a:endPar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6" name="角丸四角形 5"/>
            <p:cNvSpPr/>
            <p:nvPr/>
          </p:nvSpPr>
          <p:spPr bwMode="auto">
            <a:xfrm>
              <a:off x="1651178" y="5748239"/>
              <a:ext cx="1032388" cy="550606"/>
            </a:xfrm>
            <a:prstGeom prst="roundRect">
              <a:avLst/>
            </a:prstGeom>
            <a:solidFill>
              <a:schemeClr val="accent5">
                <a:lumMod val="90000"/>
              </a:schemeClr>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en-US" altLang="ja-JP" sz="2000" dirty="0" smtClean="0"/>
                <a:t>B</a:t>
              </a:r>
              <a:endParaRPr kumimoji="0" lang="ja-JP" altLang="en-US" sz="2000" b="0" i="0" u="none" strike="noStrike" cap="none" normalizeH="0" baseline="0" dirty="0" smtClean="0">
                <a:ln>
                  <a:noFill/>
                </a:ln>
                <a:solidFill>
                  <a:schemeClr val="tx1"/>
                </a:solidFill>
                <a:effectLst/>
              </a:endParaRPr>
            </a:p>
          </p:txBody>
        </p:sp>
        <p:cxnSp>
          <p:nvCxnSpPr>
            <p:cNvPr id="10" name="直線矢印コネクタ 9"/>
            <p:cNvCxnSpPr>
              <a:stCxn id="5" idx="1"/>
              <a:endCxn id="20" idx="0"/>
            </p:cNvCxnSpPr>
            <p:nvPr/>
          </p:nvCxnSpPr>
          <p:spPr bwMode="auto">
            <a:xfrm flipH="1">
              <a:off x="1043426" y="3081960"/>
              <a:ext cx="607752" cy="595284"/>
            </a:xfrm>
            <a:prstGeom prst="straightConnector1">
              <a:avLst/>
            </a:prstGeom>
            <a:solidFill>
              <a:schemeClr val="accent2"/>
            </a:solidFill>
            <a:ln w="57150" cap="flat" cmpd="sng" algn="ctr">
              <a:solidFill>
                <a:schemeClr val="accent2"/>
              </a:solidFill>
              <a:prstDash val="solid"/>
              <a:round/>
              <a:headEnd type="none" w="med" len="med"/>
              <a:tailEnd type="triangle"/>
            </a:ln>
            <a:effectLst/>
          </p:spPr>
        </p:cxnSp>
        <p:cxnSp>
          <p:nvCxnSpPr>
            <p:cNvPr id="11" name="直線矢印コネクタ 10"/>
            <p:cNvCxnSpPr>
              <a:stCxn id="20" idx="2"/>
              <a:endCxn id="24" idx="0"/>
            </p:cNvCxnSpPr>
            <p:nvPr/>
          </p:nvCxnSpPr>
          <p:spPr bwMode="auto">
            <a:xfrm flipH="1">
              <a:off x="1032968" y="4227850"/>
              <a:ext cx="10458" cy="603378"/>
            </a:xfrm>
            <a:prstGeom prst="straightConnector1">
              <a:avLst/>
            </a:prstGeom>
            <a:solidFill>
              <a:schemeClr val="accent2"/>
            </a:solidFill>
            <a:ln w="57150" cap="flat" cmpd="sng" algn="ctr">
              <a:solidFill>
                <a:schemeClr val="accent2"/>
              </a:solidFill>
              <a:prstDash val="solid"/>
              <a:round/>
              <a:headEnd type="none" w="med" len="med"/>
              <a:tailEnd type="triangle"/>
            </a:ln>
            <a:effectLst/>
          </p:spPr>
        </p:cxnSp>
        <p:cxnSp>
          <p:nvCxnSpPr>
            <p:cNvPr id="13" name="直線矢印コネクタ 12"/>
            <p:cNvCxnSpPr>
              <a:endCxn id="6" idx="1"/>
            </p:cNvCxnSpPr>
            <p:nvPr/>
          </p:nvCxnSpPr>
          <p:spPr bwMode="auto">
            <a:xfrm>
              <a:off x="1043427" y="5381834"/>
              <a:ext cx="607751" cy="641708"/>
            </a:xfrm>
            <a:prstGeom prst="straightConnector1">
              <a:avLst/>
            </a:prstGeom>
            <a:solidFill>
              <a:schemeClr val="accent2"/>
            </a:solidFill>
            <a:ln w="57150" cap="flat" cmpd="sng" algn="ctr">
              <a:solidFill>
                <a:schemeClr val="accent2"/>
              </a:solidFill>
              <a:prstDash val="solid"/>
              <a:round/>
              <a:headEnd type="none" w="med" len="med"/>
              <a:tailEnd type="triangle"/>
            </a:ln>
            <a:effectLst/>
          </p:spPr>
        </p:cxnSp>
        <p:cxnSp>
          <p:nvCxnSpPr>
            <p:cNvPr id="14" name="直線矢印コネクタ 13"/>
            <p:cNvCxnSpPr>
              <a:stCxn id="21" idx="2"/>
              <a:endCxn id="25" idx="0"/>
            </p:cNvCxnSpPr>
            <p:nvPr/>
          </p:nvCxnSpPr>
          <p:spPr bwMode="auto">
            <a:xfrm>
              <a:off x="3222523" y="4208209"/>
              <a:ext cx="0" cy="623019"/>
            </a:xfrm>
            <a:prstGeom prst="straightConnector1">
              <a:avLst/>
            </a:prstGeom>
            <a:solidFill>
              <a:schemeClr val="accent2"/>
            </a:solidFill>
            <a:ln w="57150" cap="flat" cmpd="sng" algn="ctr">
              <a:solidFill>
                <a:schemeClr val="accent2"/>
              </a:solidFill>
              <a:prstDash val="solid"/>
              <a:round/>
              <a:headEnd type="none" w="med" len="med"/>
              <a:tailEnd type="triangle"/>
            </a:ln>
            <a:effectLst/>
          </p:spPr>
        </p:cxnSp>
        <p:cxnSp>
          <p:nvCxnSpPr>
            <p:cNvPr id="15" name="直線矢印コネクタ 14"/>
            <p:cNvCxnSpPr>
              <a:stCxn id="5" idx="3"/>
              <a:endCxn id="21" idx="0"/>
            </p:cNvCxnSpPr>
            <p:nvPr/>
          </p:nvCxnSpPr>
          <p:spPr bwMode="auto">
            <a:xfrm>
              <a:off x="2683566" y="3081960"/>
              <a:ext cx="538957" cy="575643"/>
            </a:xfrm>
            <a:prstGeom prst="straightConnector1">
              <a:avLst/>
            </a:prstGeom>
            <a:solidFill>
              <a:schemeClr val="accent2"/>
            </a:solidFill>
            <a:ln w="57150" cap="flat" cmpd="sng" algn="ctr">
              <a:solidFill>
                <a:schemeClr val="accent2"/>
              </a:solidFill>
              <a:prstDash val="solid"/>
              <a:round/>
              <a:headEnd type="none" w="med" len="med"/>
              <a:tailEnd type="triangle"/>
            </a:ln>
            <a:effectLst/>
          </p:spPr>
        </p:cxnSp>
        <p:sp>
          <p:nvSpPr>
            <p:cNvPr id="20" name="角丸四角形 19"/>
            <p:cNvSpPr/>
            <p:nvPr/>
          </p:nvSpPr>
          <p:spPr bwMode="auto">
            <a:xfrm>
              <a:off x="527232" y="3677244"/>
              <a:ext cx="1032388" cy="550606"/>
            </a:xfrm>
            <a:prstGeom prst="roundRect">
              <a:avLst/>
            </a:prstGeom>
            <a:solidFill>
              <a:schemeClr val="accent5">
                <a:lumMod val="90000"/>
              </a:schemeClr>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21" name="角丸四角形 20"/>
            <p:cNvSpPr/>
            <p:nvPr/>
          </p:nvSpPr>
          <p:spPr bwMode="auto">
            <a:xfrm>
              <a:off x="2706329" y="3657603"/>
              <a:ext cx="1032388" cy="550606"/>
            </a:xfrm>
            <a:prstGeom prst="roundRect">
              <a:avLst/>
            </a:prstGeom>
            <a:solidFill>
              <a:schemeClr val="accent5">
                <a:lumMod val="90000"/>
              </a:schemeClr>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24" name="角丸四角形 23"/>
            <p:cNvSpPr/>
            <p:nvPr/>
          </p:nvSpPr>
          <p:spPr bwMode="auto">
            <a:xfrm>
              <a:off x="516774" y="4831228"/>
              <a:ext cx="1032388" cy="550606"/>
            </a:xfrm>
            <a:prstGeom prst="roundRect">
              <a:avLst/>
            </a:prstGeom>
            <a:solidFill>
              <a:schemeClr val="accent5">
                <a:lumMod val="90000"/>
              </a:schemeClr>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25" name="角丸四角形 24"/>
            <p:cNvSpPr/>
            <p:nvPr/>
          </p:nvSpPr>
          <p:spPr bwMode="auto">
            <a:xfrm>
              <a:off x="2706329" y="4831228"/>
              <a:ext cx="1032388" cy="550606"/>
            </a:xfrm>
            <a:prstGeom prst="roundRect">
              <a:avLst/>
            </a:prstGeom>
            <a:solidFill>
              <a:schemeClr val="accent5">
                <a:lumMod val="90000"/>
              </a:schemeClr>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cxnSp>
          <p:nvCxnSpPr>
            <p:cNvPr id="36" name="直線矢印コネクタ 35"/>
            <p:cNvCxnSpPr>
              <a:stCxn id="25" idx="2"/>
              <a:endCxn id="6" idx="3"/>
            </p:cNvCxnSpPr>
            <p:nvPr/>
          </p:nvCxnSpPr>
          <p:spPr bwMode="auto">
            <a:xfrm flipH="1">
              <a:off x="2683566" y="5381834"/>
              <a:ext cx="538957" cy="641708"/>
            </a:xfrm>
            <a:prstGeom prst="straightConnector1">
              <a:avLst/>
            </a:prstGeom>
            <a:solidFill>
              <a:schemeClr val="accent2"/>
            </a:solidFill>
            <a:ln w="57150" cap="flat" cmpd="sng" algn="ctr">
              <a:solidFill>
                <a:schemeClr val="accent2"/>
              </a:solidFill>
              <a:prstDash val="solid"/>
              <a:round/>
              <a:headEnd type="none" w="med" len="med"/>
              <a:tailEnd type="triangle"/>
            </a:ln>
            <a:effectLst/>
          </p:spPr>
        </p:cxnSp>
        <p:cxnSp>
          <p:nvCxnSpPr>
            <p:cNvPr id="42" name="直線矢印コネクタ 41"/>
            <p:cNvCxnSpPr>
              <a:stCxn id="21" idx="1"/>
              <a:endCxn id="24" idx="3"/>
            </p:cNvCxnSpPr>
            <p:nvPr/>
          </p:nvCxnSpPr>
          <p:spPr bwMode="auto">
            <a:xfrm flipH="1">
              <a:off x="1549162" y="3932906"/>
              <a:ext cx="1157167" cy="1173625"/>
            </a:xfrm>
            <a:prstGeom prst="straightConnector1">
              <a:avLst/>
            </a:prstGeom>
            <a:solidFill>
              <a:schemeClr val="accent2"/>
            </a:solidFill>
            <a:ln w="57150" cap="flat" cmpd="sng" algn="ctr">
              <a:solidFill>
                <a:schemeClr val="accent2"/>
              </a:solidFill>
              <a:prstDash val="solid"/>
              <a:round/>
              <a:headEnd type="none" w="med" len="med"/>
              <a:tailEnd type="triangle"/>
            </a:ln>
            <a:effectLst/>
          </p:spPr>
        </p:cxnSp>
        <p:cxnSp>
          <p:nvCxnSpPr>
            <p:cNvPr id="48" name="直線矢印コネクタ 47"/>
            <p:cNvCxnSpPr>
              <a:stCxn id="5" idx="2"/>
              <a:endCxn id="6" idx="0"/>
            </p:cNvCxnSpPr>
            <p:nvPr/>
          </p:nvCxnSpPr>
          <p:spPr bwMode="auto">
            <a:xfrm>
              <a:off x="2167372" y="3357263"/>
              <a:ext cx="0" cy="2390976"/>
            </a:xfrm>
            <a:prstGeom prst="straightConnector1">
              <a:avLst/>
            </a:prstGeom>
            <a:solidFill>
              <a:schemeClr val="accent2"/>
            </a:solidFill>
            <a:ln w="57150" cap="flat" cmpd="sng" algn="ctr">
              <a:solidFill>
                <a:schemeClr val="accent2"/>
              </a:solidFill>
              <a:prstDash val="solid"/>
              <a:round/>
              <a:headEnd type="none" w="med" len="med"/>
              <a:tailEnd type="triangle"/>
            </a:ln>
            <a:effectLst/>
          </p:spPr>
        </p:cxnSp>
      </p:grpSp>
    </p:spTree>
    <p:extLst>
      <p:ext uri="{BB962C8B-B14F-4D97-AF65-F5344CB8AC3E}">
        <p14:creationId xmlns:p14="http://schemas.microsoft.com/office/powerpoint/2010/main" val="78827269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Reachability</a:t>
            </a:r>
            <a:r>
              <a:rPr lang="ja-JP" altLang="en-US" dirty="0" smtClean="0"/>
              <a:t> </a:t>
            </a:r>
            <a:r>
              <a:rPr kumimoji="1" lang="en-US" altLang="ja-JP" dirty="0" smtClean="0"/>
              <a:t>Questions(2/2)</a:t>
            </a:r>
            <a:endParaRPr kumimoji="1" lang="ja-JP" altLang="en-US" dirty="0"/>
          </a:p>
        </p:txBody>
      </p:sp>
      <p:sp>
        <p:nvSpPr>
          <p:cNvPr id="3" name="コンテンツ プレースホルダー 2"/>
          <p:cNvSpPr>
            <a:spLocks noGrp="1"/>
          </p:cNvSpPr>
          <p:nvPr>
            <p:ph idx="1"/>
          </p:nvPr>
        </p:nvSpPr>
        <p:spPr/>
        <p:txBody>
          <a:bodyPr/>
          <a:lstStyle/>
          <a:p>
            <a:r>
              <a:rPr lang="en-US" altLang="ja-JP" dirty="0"/>
              <a:t>Reachability Questions</a:t>
            </a:r>
            <a:r>
              <a:rPr lang="ja-JP" altLang="en-US" dirty="0"/>
              <a:t>とは，</a:t>
            </a:r>
            <a:r>
              <a:rPr lang="ja-JP" altLang="en-US" dirty="0">
                <a:solidFill>
                  <a:srgbClr val="0070C0"/>
                </a:solidFill>
              </a:rPr>
              <a:t>プログラムの実行経路の集合</a:t>
            </a:r>
            <a:r>
              <a:rPr lang="ja-JP" altLang="en-US" dirty="0"/>
              <a:t>から</a:t>
            </a:r>
            <a:r>
              <a:rPr lang="ja-JP" altLang="en-US" dirty="0">
                <a:solidFill>
                  <a:srgbClr val="FF0000"/>
                </a:solidFill>
              </a:rPr>
              <a:t>特定の実行経路</a:t>
            </a:r>
            <a:r>
              <a:rPr lang="ja-JP" altLang="en-US" dirty="0"/>
              <a:t>を見つけ出す問題である．</a:t>
            </a:r>
            <a:endParaRPr lang="en-US" altLang="ja-JP" dirty="0"/>
          </a:p>
        </p:txBody>
      </p:sp>
      <p:sp>
        <p:nvSpPr>
          <p:cNvPr id="19" name="テキスト ボックス 18"/>
          <p:cNvSpPr txBox="1"/>
          <p:nvPr/>
        </p:nvSpPr>
        <p:spPr>
          <a:xfrm>
            <a:off x="5197576" y="2895598"/>
            <a:ext cx="3102131" cy="830997"/>
          </a:xfrm>
          <a:prstGeom prst="rect">
            <a:avLst/>
          </a:prstGeom>
          <a:noFill/>
        </p:spPr>
        <p:txBody>
          <a:bodyPr wrap="none" rtlCol="0">
            <a:spAutoFit/>
          </a:bodyPr>
          <a:lstStyle/>
          <a:p>
            <a:r>
              <a:rPr kumimoji="1" lang="en-US" altLang="ja-JP" dirty="0" smtClean="0"/>
              <a:t>A</a:t>
            </a:r>
            <a:r>
              <a:rPr kumimoji="1" lang="ja-JP" altLang="en-US" dirty="0" smtClean="0"/>
              <a:t>から</a:t>
            </a:r>
            <a:r>
              <a:rPr kumimoji="1" lang="en-US" altLang="ja-JP" dirty="0" smtClean="0"/>
              <a:t>B</a:t>
            </a:r>
            <a:r>
              <a:rPr kumimoji="1" lang="ja-JP" altLang="en-US" dirty="0" smtClean="0"/>
              <a:t>への</a:t>
            </a:r>
            <a:endParaRPr kumimoji="1" lang="en-US" altLang="ja-JP" dirty="0" smtClean="0"/>
          </a:p>
          <a:p>
            <a:r>
              <a:rPr kumimoji="1" lang="ja-JP" altLang="en-US" dirty="0" smtClean="0"/>
              <a:t>プログラムの実行経路</a:t>
            </a:r>
            <a:endParaRPr kumimoji="1" lang="ja-JP" altLang="en-US" dirty="0"/>
          </a:p>
        </p:txBody>
      </p:sp>
      <p:sp>
        <p:nvSpPr>
          <p:cNvPr id="5" name="角丸四角形 4"/>
          <p:cNvSpPr/>
          <p:nvPr/>
        </p:nvSpPr>
        <p:spPr bwMode="auto">
          <a:xfrm>
            <a:off x="1651178" y="2806657"/>
            <a:ext cx="1032388" cy="550606"/>
          </a:xfrm>
          <a:prstGeom prst="roundRect">
            <a:avLst/>
          </a:prstGeom>
          <a:solidFill>
            <a:schemeClr val="accent5">
              <a:lumMod val="90000"/>
            </a:schemeClr>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sz="2000" b="0" i="0" u="none" strike="noStrike" cap="none" normalizeH="0" baseline="0" dirty="0" smtClean="0">
                <a:ln>
                  <a:noFill/>
                </a:ln>
                <a:solidFill>
                  <a:schemeClr val="tx1"/>
                </a:solidFill>
                <a:effectLst/>
                <a:latin typeface="Times New Roman" pitchFamily="18" charset="0"/>
                <a:ea typeface="ＭＳ Ｐゴシック" pitchFamily="50" charset="-128"/>
              </a:rPr>
              <a:t>A</a:t>
            </a:r>
            <a:endPar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6" name="角丸四角形 5"/>
          <p:cNvSpPr/>
          <p:nvPr/>
        </p:nvSpPr>
        <p:spPr bwMode="auto">
          <a:xfrm>
            <a:off x="1651178" y="5748239"/>
            <a:ext cx="1032388" cy="550606"/>
          </a:xfrm>
          <a:prstGeom prst="roundRect">
            <a:avLst/>
          </a:prstGeom>
          <a:solidFill>
            <a:schemeClr val="accent5">
              <a:lumMod val="90000"/>
            </a:schemeClr>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en-US" altLang="ja-JP" sz="2000" dirty="0" smtClean="0"/>
              <a:t>B</a:t>
            </a:r>
            <a:endParaRPr kumimoji="0" lang="ja-JP" altLang="en-US" sz="2000" b="0" i="0" u="none" strike="noStrike" cap="none" normalizeH="0" baseline="0" dirty="0" smtClean="0">
              <a:ln>
                <a:noFill/>
              </a:ln>
              <a:solidFill>
                <a:schemeClr val="tx1"/>
              </a:solidFill>
              <a:effectLst/>
            </a:endParaRPr>
          </a:p>
        </p:txBody>
      </p:sp>
      <p:sp>
        <p:nvSpPr>
          <p:cNvPr id="20" name="角丸四角形 19"/>
          <p:cNvSpPr/>
          <p:nvPr/>
        </p:nvSpPr>
        <p:spPr bwMode="auto">
          <a:xfrm>
            <a:off x="527232" y="3677244"/>
            <a:ext cx="1032388" cy="550606"/>
          </a:xfrm>
          <a:prstGeom prst="roundRect">
            <a:avLst/>
          </a:prstGeom>
          <a:solidFill>
            <a:schemeClr val="accent5">
              <a:lumMod val="90000"/>
            </a:schemeClr>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21" name="角丸四角形 20"/>
          <p:cNvSpPr/>
          <p:nvPr/>
        </p:nvSpPr>
        <p:spPr bwMode="auto">
          <a:xfrm>
            <a:off x="2706329" y="3657603"/>
            <a:ext cx="1032388" cy="550606"/>
          </a:xfrm>
          <a:prstGeom prst="roundRect">
            <a:avLst/>
          </a:prstGeom>
          <a:solidFill>
            <a:schemeClr val="accent5">
              <a:lumMod val="90000"/>
            </a:schemeClr>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24" name="角丸四角形 23"/>
          <p:cNvSpPr/>
          <p:nvPr/>
        </p:nvSpPr>
        <p:spPr bwMode="auto">
          <a:xfrm>
            <a:off x="516774" y="4831228"/>
            <a:ext cx="1032388" cy="550606"/>
          </a:xfrm>
          <a:prstGeom prst="roundRect">
            <a:avLst/>
          </a:prstGeom>
          <a:solidFill>
            <a:schemeClr val="accent5">
              <a:lumMod val="90000"/>
            </a:schemeClr>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25" name="角丸四角形 24"/>
          <p:cNvSpPr/>
          <p:nvPr/>
        </p:nvSpPr>
        <p:spPr bwMode="auto">
          <a:xfrm>
            <a:off x="2706329" y="4831228"/>
            <a:ext cx="1032388" cy="550606"/>
          </a:xfrm>
          <a:prstGeom prst="roundRect">
            <a:avLst/>
          </a:prstGeom>
          <a:solidFill>
            <a:schemeClr val="accent5">
              <a:lumMod val="90000"/>
            </a:schemeClr>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grpSp>
        <p:nvGrpSpPr>
          <p:cNvPr id="12" name="グループ化 11"/>
          <p:cNvGrpSpPr/>
          <p:nvPr/>
        </p:nvGrpSpPr>
        <p:grpSpPr>
          <a:xfrm>
            <a:off x="1032968" y="3081960"/>
            <a:ext cx="4105614" cy="2941582"/>
            <a:chOff x="1032968" y="3081960"/>
            <a:chExt cx="4105614" cy="2941582"/>
          </a:xfrm>
        </p:grpSpPr>
        <p:cxnSp>
          <p:nvCxnSpPr>
            <p:cNvPr id="17" name="直線矢印コネクタ 16"/>
            <p:cNvCxnSpPr/>
            <p:nvPr/>
          </p:nvCxnSpPr>
          <p:spPr bwMode="auto">
            <a:xfrm flipV="1">
              <a:off x="4155356" y="3151239"/>
              <a:ext cx="983226" cy="4918"/>
            </a:xfrm>
            <a:prstGeom prst="straightConnector1">
              <a:avLst/>
            </a:prstGeom>
            <a:solidFill>
              <a:schemeClr val="accent2"/>
            </a:solidFill>
            <a:ln w="57150" cap="flat" cmpd="sng" algn="ctr">
              <a:solidFill>
                <a:schemeClr val="accent2">
                  <a:lumMod val="60000"/>
                  <a:lumOff val="40000"/>
                </a:schemeClr>
              </a:solidFill>
              <a:prstDash val="solid"/>
              <a:round/>
              <a:headEnd type="none" w="med" len="med"/>
              <a:tailEnd type="triangle"/>
            </a:ln>
            <a:effectLst/>
          </p:spPr>
        </p:cxnSp>
        <p:cxnSp>
          <p:nvCxnSpPr>
            <p:cNvPr id="10" name="直線矢印コネクタ 9"/>
            <p:cNvCxnSpPr>
              <a:stCxn id="5" idx="1"/>
              <a:endCxn id="20" idx="0"/>
            </p:cNvCxnSpPr>
            <p:nvPr/>
          </p:nvCxnSpPr>
          <p:spPr bwMode="auto">
            <a:xfrm flipH="1">
              <a:off x="1043426" y="3081960"/>
              <a:ext cx="607752" cy="595284"/>
            </a:xfrm>
            <a:prstGeom prst="straightConnector1">
              <a:avLst/>
            </a:prstGeom>
            <a:solidFill>
              <a:schemeClr val="accent2"/>
            </a:solidFill>
            <a:ln w="57150" cap="flat" cmpd="sng" algn="ctr">
              <a:solidFill>
                <a:schemeClr val="accent2">
                  <a:lumMod val="60000"/>
                  <a:lumOff val="40000"/>
                </a:schemeClr>
              </a:solidFill>
              <a:prstDash val="solid"/>
              <a:round/>
              <a:headEnd type="none" w="med" len="med"/>
              <a:tailEnd type="triangle"/>
            </a:ln>
            <a:effectLst/>
          </p:spPr>
        </p:cxnSp>
        <p:cxnSp>
          <p:nvCxnSpPr>
            <p:cNvPr id="11" name="直線矢印コネクタ 10"/>
            <p:cNvCxnSpPr>
              <a:stCxn id="20" idx="2"/>
              <a:endCxn id="24" idx="0"/>
            </p:cNvCxnSpPr>
            <p:nvPr/>
          </p:nvCxnSpPr>
          <p:spPr bwMode="auto">
            <a:xfrm flipH="1">
              <a:off x="1032968" y="4227850"/>
              <a:ext cx="10458" cy="603378"/>
            </a:xfrm>
            <a:prstGeom prst="straightConnector1">
              <a:avLst/>
            </a:prstGeom>
            <a:solidFill>
              <a:schemeClr val="accent2"/>
            </a:solidFill>
            <a:ln w="57150" cap="flat" cmpd="sng" algn="ctr">
              <a:solidFill>
                <a:schemeClr val="accent2">
                  <a:lumMod val="60000"/>
                  <a:lumOff val="40000"/>
                </a:schemeClr>
              </a:solidFill>
              <a:prstDash val="solid"/>
              <a:round/>
              <a:headEnd type="none" w="med" len="med"/>
              <a:tailEnd type="triangle"/>
            </a:ln>
            <a:effectLst/>
          </p:spPr>
        </p:cxnSp>
        <p:cxnSp>
          <p:nvCxnSpPr>
            <p:cNvPr id="13" name="直線矢印コネクタ 12"/>
            <p:cNvCxnSpPr>
              <a:endCxn id="6" idx="1"/>
            </p:cNvCxnSpPr>
            <p:nvPr/>
          </p:nvCxnSpPr>
          <p:spPr bwMode="auto">
            <a:xfrm>
              <a:off x="1043427" y="5381834"/>
              <a:ext cx="607751" cy="641708"/>
            </a:xfrm>
            <a:prstGeom prst="straightConnector1">
              <a:avLst/>
            </a:prstGeom>
            <a:solidFill>
              <a:schemeClr val="accent2"/>
            </a:solidFill>
            <a:ln w="57150" cap="flat" cmpd="sng" algn="ctr">
              <a:solidFill>
                <a:schemeClr val="accent2">
                  <a:lumMod val="60000"/>
                  <a:lumOff val="40000"/>
                </a:schemeClr>
              </a:solidFill>
              <a:prstDash val="solid"/>
              <a:round/>
              <a:headEnd type="none" w="med" len="med"/>
              <a:tailEnd type="triangle"/>
            </a:ln>
            <a:effectLst/>
          </p:spPr>
        </p:cxnSp>
        <p:cxnSp>
          <p:nvCxnSpPr>
            <p:cNvPr id="14" name="直線矢印コネクタ 13"/>
            <p:cNvCxnSpPr>
              <a:stCxn id="21" idx="2"/>
              <a:endCxn id="25" idx="0"/>
            </p:cNvCxnSpPr>
            <p:nvPr/>
          </p:nvCxnSpPr>
          <p:spPr bwMode="auto">
            <a:xfrm>
              <a:off x="3222523" y="4208209"/>
              <a:ext cx="0" cy="623019"/>
            </a:xfrm>
            <a:prstGeom prst="straightConnector1">
              <a:avLst/>
            </a:prstGeom>
            <a:solidFill>
              <a:schemeClr val="accent2"/>
            </a:solidFill>
            <a:ln w="57150" cap="flat" cmpd="sng" algn="ctr">
              <a:solidFill>
                <a:schemeClr val="accent2">
                  <a:lumMod val="60000"/>
                  <a:lumOff val="40000"/>
                </a:schemeClr>
              </a:solidFill>
              <a:prstDash val="solid"/>
              <a:round/>
              <a:headEnd type="none" w="med" len="med"/>
              <a:tailEnd type="triangle"/>
            </a:ln>
            <a:effectLst/>
          </p:spPr>
        </p:cxnSp>
        <p:cxnSp>
          <p:nvCxnSpPr>
            <p:cNvPr id="15" name="直線矢印コネクタ 14"/>
            <p:cNvCxnSpPr>
              <a:stCxn id="5" idx="3"/>
              <a:endCxn id="21" idx="0"/>
            </p:cNvCxnSpPr>
            <p:nvPr/>
          </p:nvCxnSpPr>
          <p:spPr bwMode="auto">
            <a:xfrm>
              <a:off x="2683566" y="3081960"/>
              <a:ext cx="538957" cy="575643"/>
            </a:xfrm>
            <a:prstGeom prst="straightConnector1">
              <a:avLst/>
            </a:prstGeom>
            <a:solidFill>
              <a:schemeClr val="accent2"/>
            </a:solidFill>
            <a:ln w="57150" cap="flat" cmpd="sng" algn="ctr">
              <a:solidFill>
                <a:schemeClr val="accent2">
                  <a:lumMod val="60000"/>
                  <a:lumOff val="40000"/>
                </a:schemeClr>
              </a:solidFill>
              <a:prstDash val="solid"/>
              <a:round/>
              <a:headEnd type="none" w="med" len="med"/>
              <a:tailEnd type="triangle"/>
            </a:ln>
            <a:effectLst/>
          </p:spPr>
        </p:cxnSp>
        <p:cxnSp>
          <p:nvCxnSpPr>
            <p:cNvPr id="36" name="直線矢印コネクタ 35"/>
            <p:cNvCxnSpPr>
              <a:stCxn id="25" idx="2"/>
              <a:endCxn id="6" idx="3"/>
            </p:cNvCxnSpPr>
            <p:nvPr/>
          </p:nvCxnSpPr>
          <p:spPr bwMode="auto">
            <a:xfrm flipH="1">
              <a:off x="2683566" y="5381834"/>
              <a:ext cx="538957" cy="641708"/>
            </a:xfrm>
            <a:prstGeom prst="straightConnector1">
              <a:avLst/>
            </a:prstGeom>
            <a:solidFill>
              <a:schemeClr val="accent2"/>
            </a:solidFill>
            <a:ln w="57150" cap="flat" cmpd="sng" algn="ctr">
              <a:solidFill>
                <a:schemeClr val="accent2">
                  <a:lumMod val="60000"/>
                  <a:lumOff val="40000"/>
                </a:schemeClr>
              </a:solidFill>
              <a:prstDash val="solid"/>
              <a:round/>
              <a:headEnd type="none" w="med" len="med"/>
              <a:tailEnd type="triangle"/>
            </a:ln>
            <a:effectLst/>
          </p:spPr>
        </p:cxnSp>
        <p:cxnSp>
          <p:nvCxnSpPr>
            <p:cNvPr id="42" name="直線矢印コネクタ 41"/>
            <p:cNvCxnSpPr>
              <a:stCxn id="21" idx="1"/>
              <a:endCxn id="24" idx="3"/>
            </p:cNvCxnSpPr>
            <p:nvPr/>
          </p:nvCxnSpPr>
          <p:spPr bwMode="auto">
            <a:xfrm flipH="1">
              <a:off x="1549162" y="3932906"/>
              <a:ext cx="1157167" cy="1173625"/>
            </a:xfrm>
            <a:prstGeom prst="straightConnector1">
              <a:avLst/>
            </a:prstGeom>
            <a:solidFill>
              <a:schemeClr val="accent2"/>
            </a:solidFill>
            <a:ln w="57150" cap="flat" cmpd="sng" algn="ctr">
              <a:solidFill>
                <a:schemeClr val="accent2">
                  <a:lumMod val="60000"/>
                  <a:lumOff val="40000"/>
                </a:schemeClr>
              </a:solidFill>
              <a:prstDash val="solid"/>
              <a:round/>
              <a:headEnd type="none" w="med" len="med"/>
              <a:tailEnd type="triangle"/>
            </a:ln>
            <a:effectLst/>
          </p:spPr>
        </p:cxnSp>
        <p:cxnSp>
          <p:nvCxnSpPr>
            <p:cNvPr id="48" name="直線矢印コネクタ 47"/>
            <p:cNvCxnSpPr>
              <a:stCxn id="5" idx="2"/>
              <a:endCxn id="6" idx="0"/>
            </p:cNvCxnSpPr>
            <p:nvPr/>
          </p:nvCxnSpPr>
          <p:spPr bwMode="auto">
            <a:xfrm>
              <a:off x="2167372" y="3357263"/>
              <a:ext cx="0" cy="2390976"/>
            </a:xfrm>
            <a:prstGeom prst="straightConnector1">
              <a:avLst/>
            </a:prstGeom>
            <a:solidFill>
              <a:schemeClr val="accent2"/>
            </a:solidFill>
            <a:ln w="57150" cap="flat" cmpd="sng" algn="ctr">
              <a:solidFill>
                <a:schemeClr val="accent2">
                  <a:lumMod val="60000"/>
                  <a:lumOff val="40000"/>
                </a:schemeClr>
              </a:solidFill>
              <a:prstDash val="solid"/>
              <a:round/>
              <a:headEnd type="none" w="med" len="med"/>
              <a:tailEnd type="triangle"/>
            </a:ln>
            <a:effectLst/>
          </p:spPr>
        </p:cxnSp>
      </p:grpSp>
      <p:cxnSp>
        <p:nvCxnSpPr>
          <p:cNvPr id="22" name="直線矢印コネクタ 21"/>
          <p:cNvCxnSpPr/>
          <p:nvPr/>
        </p:nvCxnSpPr>
        <p:spPr bwMode="auto">
          <a:xfrm flipV="1">
            <a:off x="4155356" y="4014914"/>
            <a:ext cx="983226" cy="4918"/>
          </a:xfrm>
          <a:prstGeom prst="straightConnector1">
            <a:avLst/>
          </a:prstGeom>
          <a:solidFill>
            <a:schemeClr val="accent2"/>
          </a:solidFill>
          <a:ln w="76200" cap="flat" cmpd="sng" algn="ctr">
            <a:solidFill>
              <a:srgbClr val="FF0000"/>
            </a:solidFill>
            <a:prstDash val="solid"/>
            <a:round/>
            <a:headEnd type="none" w="med" len="med"/>
            <a:tailEnd type="triangle"/>
          </a:ln>
          <a:effectLst/>
        </p:spPr>
      </p:cxnSp>
      <p:sp>
        <p:nvSpPr>
          <p:cNvPr id="23" name="テキスト ボックス 22"/>
          <p:cNvSpPr txBox="1"/>
          <p:nvPr/>
        </p:nvSpPr>
        <p:spPr>
          <a:xfrm>
            <a:off x="5197576" y="3766185"/>
            <a:ext cx="2339102" cy="461665"/>
          </a:xfrm>
          <a:prstGeom prst="rect">
            <a:avLst/>
          </a:prstGeom>
          <a:noFill/>
        </p:spPr>
        <p:txBody>
          <a:bodyPr wrap="none" rtlCol="0">
            <a:spAutoFit/>
          </a:bodyPr>
          <a:lstStyle/>
          <a:p>
            <a:r>
              <a:rPr kumimoji="1" lang="ja-JP" altLang="en-US" u="sng" dirty="0" smtClean="0"/>
              <a:t>特定の実行経路</a:t>
            </a:r>
            <a:endParaRPr kumimoji="1" lang="ja-JP" altLang="en-US" u="sng" dirty="0"/>
          </a:p>
        </p:txBody>
      </p:sp>
      <p:sp>
        <p:nvSpPr>
          <p:cNvPr id="26" name="下矢印 25"/>
          <p:cNvSpPr/>
          <p:nvPr/>
        </p:nvSpPr>
        <p:spPr bwMode="auto">
          <a:xfrm>
            <a:off x="5840752" y="4227850"/>
            <a:ext cx="556360" cy="791721"/>
          </a:xfrm>
          <a:prstGeom prst="downArrow">
            <a:avLst>
              <a:gd name="adj1" fmla="val 50000"/>
              <a:gd name="adj2" fmla="val 48758"/>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27" name="テキスト ボックス 26"/>
          <p:cNvSpPr txBox="1"/>
          <p:nvPr/>
        </p:nvSpPr>
        <p:spPr>
          <a:xfrm>
            <a:off x="6367127" y="4370725"/>
            <a:ext cx="1013419" cy="369332"/>
          </a:xfrm>
          <a:prstGeom prst="rect">
            <a:avLst/>
          </a:prstGeom>
          <a:noFill/>
        </p:spPr>
        <p:txBody>
          <a:bodyPr wrap="none" rtlCol="0">
            <a:spAutoFit/>
          </a:bodyPr>
          <a:lstStyle/>
          <a:p>
            <a:r>
              <a:rPr kumimoji="1" lang="ja-JP" altLang="en-US" sz="1800" dirty="0" smtClean="0"/>
              <a:t>たとえば</a:t>
            </a:r>
            <a:endParaRPr kumimoji="1" lang="ja-JP" altLang="en-US" sz="1800" dirty="0"/>
          </a:p>
        </p:txBody>
      </p:sp>
      <p:sp>
        <p:nvSpPr>
          <p:cNvPr id="28" name="正方形/長方形 27"/>
          <p:cNvSpPr/>
          <p:nvPr/>
        </p:nvSpPr>
        <p:spPr bwMode="auto">
          <a:xfrm>
            <a:off x="4313370" y="5083413"/>
            <a:ext cx="4107514" cy="957126"/>
          </a:xfrm>
          <a:prstGeom prst="rect">
            <a:avLst/>
          </a:prstGeom>
          <a:solidFill>
            <a:srgbClr val="99FF99"/>
          </a:solidFill>
          <a:ln w="9525" cap="flat" cmpd="sng" algn="ctr">
            <a:solidFill>
              <a:srgbClr val="00B05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lang="ja-JP" altLang="en-US" sz="1800" dirty="0" smtClean="0"/>
              <a:t>・特定のエラー文を含む経路</a:t>
            </a:r>
            <a:endParaRPr lang="en-US" altLang="ja-JP" sz="1800" dirty="0" smtClean="0"/>
          </a:p>
          <a:p>
            <a:pPr marL="0" marR="0" indent="0" algn="l" defTabSz="914400" rtl="0" eaLnBrk="1" fontAlgn="base" latinLnBrk="0" hangingPunct="1">
              <a:lnSpc>
                <a:spcPct val="100000"/>
              </a:lnSpc>
              <a:spcBef>
                <a:spcPct val="0"/>
              </a:spcBef>
              <a:spcAft>
                <a:spcPct val="0"/>
              </a:spcAft>
              <a:buClrTx/>
              <a:buSzTx/>
              <a:buFontTx/>
              <a:buNone/>
              <a:tabLst/>
            </a:pPr>
            <a:r>
              <a:rPr kumimoji="0" lang="ja-JP" altLang="en-US" sz="1800" b="0" i="0" u="none" strike="noStrike" cap="none" normalizeH="0" baseline="0" dirty="0" smtClean="0">
                <a:ln>
                  <a:noFill/>
                </a:ln>
                <a:solidFill>
                  <a:schemeClr val="tx1"/>
                </a:solidFill>
                <a:effectLst/>
              </a:rPr>
              <a:t>・特定の変数に書き込みをしている経路</a:t>
            </a:r>
            <a:endParaRPr kumimoji="0" lang="en-US" altLang="ja-JP" sz="1800" b="0" i="0" u="none" strike="noStrike" cap="none" normalizeH="0" baseline="0" dirty="0" smtClean="0">
              <a:ln>
                <a:noFill/>
              </a:ln>
              <a:solidFill>
                <a:schemeClr val="tx1"/>
              </a:solidFill>
              <a:effectLst/>
            </a:endParaRPr>
          </a:p>
          <a:p>
            <a:pPr marL="0" marR="0" indent="0" algn="l" defTabSz="914400" rtl="0" eaLnBrk="1" fontAlgn="base" latinLnBrk="0" hangingPunct="1">
              <a:lnSpc>
                <a:spcPct val="100000"/>
              </a:lnSpc>
              <a:spcBef>
                <a:spcPct val="0"/>
              </a:spcBef>
              <a:spcAft>
                <a:spcPct val="0"/>
              </a:spcAft>
              <a:buClrTx/>
              <a:buSzTx/>
              <a:buFontTx/>
              <a:buNone/>
              <a:tabLst/>
            </a:pPr>
            <a:r>
              <a:rPr lang="ja-JP" altLang="en-US" sz="1800" dirty="0" smtClean="0"/>
              <a:t>・特定のメソッドを呼び出している経路</a:t>
            </a:r>
            <a:endParaRPr lang="en-US" altLang="ja-JP" sz="1800" dirty="0" smtClean="0"/>
          </a:p>
        </p:txBody>
      </p:sp>
      <p:cxnSp>
        <p:nvCxnSpPr>
          <p:cNvPr id="29" name="直線矢印コネクタ 28"/>
          <p:cNvCxnSpPr/>
          <p:nvPr/>
        </p:nvCxnSpPr>
        <p:spPr bwMode="auto">
          <a:xfrm>
            <a:off x="2406738" y="3161074"/>
            <a:ext cx="716230" cy="769373"/>
          </a:xfrm>
          <a:prstGeom prst="straightConnector1">
            <a:avLst/>
          </a:prstGeom>
          <a:solidFill>
            <a:schemeClr val="accent2"/>
          </a:solidFill>
          <a:ln w="76200" cap="flat" cmpd="sng" algn="ctr">
            <a:solidFill>
              <a:srgbClr val="FF0000"/>
            </a:solidFill>
            <a:prstDash val="solid"/>
            <a:round/>
            <a:headEnd type="none" w="med" len="med"/>
            <a:tailEnd type="triangle"/>
          </a:ln>
          <a:effectLst/>
        </p:spPr>
      </p:cxnSp>
      <p:cxnSp>
        <p:nvCxnSpPr>
          <p:cNvPr id="30" name="直線矢印コネクタ 29"/>
          <p:cNvCxnSpPr/>
          <p:nvPr/>
        </p:nvCxnSpPr>
        <p:spPr bwMode="auto">
          <a:xfrm flipH="1">
            <a:off x="1168774" y="4024008"/>
            <a:ext cx="1954194" cy="1082523"/>
          </a:xfrm>
          <a:prstGeom prst="straightConnector1">
            <a:avLst/>
          </a:prstGeom>
          <a:solidFill>
            <a:schemeClr val="accent2"/>
          </a:solidFill>
          <a:ln w="76200" cap="flat" cmpd="sng" algn="ctr">
            <a:solidFill>
              <a:srgbClr val="FF0000"/>
            </a:solidFill>
            <a:prstDash val="solid"/>
            <a:round/>
            <a:headEnd type="none" w="med" len="med"/>
            <a:tailEnd type="triangle"/>
          </a:ln>
          <a:effectLst/>
        </p:spPr>
      </p:cxnSp>
      <p:cxnSp>
        <p:nvCxnSpPr>
          <p:cNvPr id="32" name="直線矢印コネクタ 31"/>
          <p:cNvCxnSpPr/>
          <p:nvPr/>
        </p:nvCxnSpPr>
        <p:spPr bwMode="auto">
          <a:xfrm>
            <a:off x="1170973" y="5241723"/>
            <a:ext cx="762884" cy="743489"/>
          </a:xfrm>
          <a:prstGeom prst="straightConnector1">
            <a:avLst/>
          </a:prstGeom>
          <a:solidFill>
            <a:schemeClr val="accent2"/>
          </a:solidFill>
          <a:ln w="76200" cap="flat" cmpd="sng" algn="ctr">
            <a:solidFill>
              <a:srgbClr val="FF0000"/>
            </a:solidFill>
            <a:prstDash val="solid"/>
            <a:round/>
            <a:headEnd type="none" w="med" len="med"/>
            <a:tailEnd type="triangle"/>
          </a:ln>
          <a:effectLst/>
        </p:spPr>
      </p:cxnSp>
    </p:spTree>
    <p:extLst>
      <p:ext uri="{BB962C8B-B14F-4D97-AF65-F5344CB8AC3E}">
        <p14:creationId xmlns:p14="http://schemas.microsoft.com/office/powerpoint/2010/main" val="375769981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列挙する実行</a:t>
            </a:r>
            <a:r>
              <a:rPr kumimoji="1" lang="ja-JP" altLang="en-US" dirty="0" smtClean="0"/>
              <a:t>経路の仕様</a:t>
            </a:r>
            <a:endParaRPr kumimoji="1" lang="ja-JP" altLang="en-US" dirty="0"/>
          </a:p>
        </p:txBody>
      </p:sp>
      <p:sp>
        <p:nvSpPr>
          <p:cNvPr id="3" name="コンテンツ プレースホルダー 2"/>
          <p:cNvSpPr>
            <a:spLocks noGrp="1"/>
          </p:cNvSpPr>
          <p:nvPr>
            <p:ph idx="1"/>
          </p:nvPr>
        </p:nvSpPr>
        <p:spPr>
          <a:xfrm>
            <a:off x="168878" y="1278923"/>
            <a:ext cx="8785225" cy="5040312"/>
          </a:xfrm>
        </p:spPr>
        <p:txBody>
          <a:bodyPr/>
          <a:lstStyle/>
          <a:p>
            <a:r>
              <a:rPr lang="ja-JP" altLang="en-US" dirty="0" smtClean="0"/>
              <a:t>プログラムの実行経路の列挙</a:t>
            </a:r>
            <a:r>
              <a:rPr lang="ja-JP" altLang="en-US" dirty="0"/>
              <a:t>を出力するツール</a:t>
            </a:r>
            <a:r>
              <a:rPr lang="ja-JP" altLang="en-US" dirty="0" smtClean="0"/>
              <a:t>を作成</a:t>
            </a:r>
            <a:r>
              <a:rPr lang="ja-JP" altLang="en-US" dirty="0"/>
              <a:t>した</a:t>
            </a:r>
            <a:r>
              <a:rPr lang="ja-JP" altLang="en-US" dirty="0" smtClean="0"/>
              <a:t>．</a:t>
            </a:r>
            <a:endParaRPr lang="en-US" altLang="ja-JP" dirty="0"/>
          </a:p>
          <a:p>
            <a:r>
              <a:rPr lang="ja-JP" altLang="en-US" dirty="0" smtClean="0"/>
              <a:t>列挙する実行経路は</a:t>
            </a:r>
            <a:endParaRPr lang="en-US" altLang="ja-JP" dirty="0" smtClean="0"/>
          </a:p>
          <a:p>
            <a:pPr lvl="1"/>
            <a:r>
              <a:rPr lang="ja-JP" altLang="en-US" dirty="0" smtClean="0"/>
              <a:t>メソッド内の制御フロー</a:t>
            </a:r>
            <a:endParaRPr lang="en-US" altLang="ja-JP" dirty="0" smtClean="0"/>
          </a:p>
          <a:p>
            <a:pPr lvl="1"/>
            <a:r>
              <a:rPr lang="ja-JP" altLang="en-US" dirty="0" smtClean="0"/>
              <a:t>メソッド間の呼び出し</a:t>
            </a:r>
            <a:endParaRPr lang="en-US" altLang="ja-JP" dirty="0" smtClean="0"/>
          </a:p>
          <a:p>
            <a:pPr marL="457200" lvl="1" indent="0">
              <a:buNone/>
            </a:pPr>
            <a:r>
              <a:rPr kumimoji="1" lang="ja-JP" altLang="en-US" dirty="0" smtClean="0"/>
              <a:t>を考慮したものになっている</a:t>
            </a:r>
            <a:r>
              <a:rPr lang="ja-JP" altLang="en-US" dirty="0"/>
              <a:t>．</a:t>
            </a:r>
            <a:endParaRPr kumimoji="1" lang="en-US" altLang="ja-JP" dirty="0"/>
          </a:p>
          <a:p>
            <a:endParaRPr lang="en-US" altLang="ja-JP" dirty="0" smtClean="0"/>
          </a:p>
          <a:p>
            <a:endParaRPr kumimoji="1" lang="en-US" altLang="ja-JP" dirty="0"/>
          </a:p>
          <a:p>
            <a:endParaRPr lang="en-US" altLang="ja-JP" dirty="0" smtClean="0"/>
          </a:p>
        </p:txBody>
      </p:sp>
    </p:spTree>
    <p:extLst>
      <p:ext uri="{BB962C8B-B14F-4D97-AF65-F5344CB8AC3E}">
        <p14:creationId xmlns:p14="http://schemas.microsoft.com/office/powerpoint/2010/main" val="129777054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168878" y="1278923"/>
            <a:ext cx="8785225" cy="5040312"/>
          </a:xfrm>
        </p:spPr>
        <p:txBody>
          <a:bodyPr/>
          <a:lstStyle/>
          <a:p>
            <a:r>
              <a:rPr lang="ja-JP" altLang="en-US" dirty="0" smtClean="0"/>
              <a:t>プログラムの実行経路の列挙</a:t>
            </a:r>
            <a:r>
              <a:rPr lang="ja-JP" altLang="en-US" dirty="0"/>
              <a:t>を出力するツール</a:t>
            </a:r>
            <a:r>
              <a:rPr lang="ja-JP" altLang="en-US" dirty="0" smtClean="0"/>
              <a:t>を作成</a:t>
            </a:r>
            <a:r>
              <a:rPr lang="ja-JP" altLang="en-US" dirty="0"/>
              <a:t>した</a:t>
            </a:r>
            <a:r>
              <a:rPr lang="ja-JP" altLang="en-US" dirty="0" smtClean="0"/>
              <a:t>．</a:t>
            </a:r>
            <a:endParaRPr lang="en-US" altLang="ja-JP" dirty="0"/>
          </a:p>
          <a:p>
            <a:r>
              <a:rPr lang="ja-JP" altLang="en-US" dirty="0" smtClean="0"/>
              <a:t>列挙する実行経路は</a:t>
            </a:r>
            <a:endParaRPr lang="en-US" altLang="ja-JP" dirty="0" smtClean="0"/>
          </a:p>
          <a:p>
            <a:pPr lvl="1"/>
            <a:r>
              <a:rPr lang="ja-JP" altLang="en-US" dirty="0" smtClean="0"/>
              <a:t>メソッド内の制御フロー</a:t>
            </a:r>
            <a:endParaRPr lang="en-US" altLang="ja-JP" dirty="0" smtClean="0"/>
          </a:p>
          <a:p>
            <a:pPr lvl="1"/>
            <a:r>
              <a:rPr lang="ja-JP" altLang="en-US" b="1" u="sng" dirty="0" smtClean="0">
                <a:solidFill>
                  <a:schemeClr val="tx2"/>
                </a:solidFill>
              </a:rPr>
              <a:t>メソッド間の呼び出し</a:t>
            </a:r>
            <a:endParaRPr lang="en-US" altLang="ja-JP" b="1" u="sng" dirty="0" smtClean="0">
              <a:solidFill>
                <a:schemeClr val="tx2"/>
              </a:solidFill>
            </a:endParaRPr>
          </a:p>
          <a:p>
            <a:pPr marL="457200" lvl="1" indent="0">
              <a:buNone/>
            </a:pPr>
            <a:r>
              <a:rPr kumimoji="1" lang="ja-JP" altLang="en-US" dirty="0" smtClean="0"/>
              <a:t>を考慮したものになっている</a:t>
            </a:r>
            <a:r>
              <a:rPr lang="ja-JP" altLang="en-US" dirty="0" smtClean="0"/>
              <a:t>．</a:t>
            </a:r>
            <a:endParaRPr lang="en-US" altLang="ja-JP" dirty="0" smtClean="0"/>
          </a:p>
        </p:txBody>
      </p:sp>
      <p:sp>
        <p:nvSpPr>
          <p:cNvPr id="2" name="タイトル 1"/>
          <p:cNvSpPr>
            <a:spLocks noGrp="1"/>
          </p:cNvSpPr>
          <p:nvPr>
            <p:ph type="title"/>
          </p:nvPr>
        </p:nvSpPr>
        <p:spPr/>
        <p:txBody>
          <a:bodyPr/>
          <a:lstStyle/>
          <a:p>
            <a:r>
              <a:rPr kumimoji="1" lang="ja-JP" altLang="en-US" dirty="0" smtClean="0"/>
              <a:t>実行経路の仕様</a:t>
            </a:r>
            <a:endParaRPr kumimoji="1" lang="ja-JP" altLang="en-US" dirty="0"/>
          </a:p>
        </p:txBody>
      </p:sp>
      <p:sp>
        <p:nvSpPr>
          <p:cNvPr id="36" name="正方形/長方形 35"/>
          <p:cNvSpPr/>
          <p:nvPr/>
        </p:nvSpPr>
        <p:spPr bwMode="auto">
          <a:xfrm>
            <a:off x="2833961" y="4617141"/>
            <a:ext cx="1832514" cy="1415717"/>
          </a:xfrm>
          <a:prstGeom prst="rect">
            <a:avLst/>
          </a:prstGeom>
          <a:solidFill>
            <a:schemeClr val="accent5"/>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r>
              <a:rPr lang="en-US" altLang="ja-JP" dirty="0"/>
              <a:t> </a:t>
            </a:r>
            <a:r>
              <a:rPr lang="en-US" altLang="ja-JP" sz="2800" b="1" dirty="0"/>
              <a:t>A </a:t>
            </a:r>
            <a:r>
              <a:rPr lang="en-US" altLang="ja-JP" sz="2800" b="1" dirty="0" err="1"/>
              <a:t>a</a:t>
            </a:r>
            <a:r>
              <a:rPr lang="en-US" altLang="ja-JP" sz="2800" b="1" dirty="0"/>
              <a:t>;</a:t>
            </a:r>
          </a:p>
          <a:p>
            <a:r>
              <a:rPr lang="en-US" altLang="ja-JP" sz="2800" b="1" dirty="0" smtClean="0"/>
              <a:t> …</a:t>
            </a:r>
            <a:endParaRPr lang="en-US" altLang="ja-JP" sz="2800" b="1" dirty="0"/>
          </a:p>
          <a:p>
            <a:r>
              <a:rPr lang="en-US" altLang="ja-JP" sz="2800" b="1" dirty="0"/>
              <a:t> </a:t>
            </a:r>
            <a:r>
              <a:rPr lang="en-US" altLang="ja-JP" sz="2800" b="1" dirty="0" err="1"/>
              <a:t>a.f</a:t>
            </a:r>
            <a:r>
              <a:rPr lang="en-US" altLang="ja-JP" sz="2800" b="1" dirty="0" smtClean="0"/>
              <a:t>();</a:t>
            </a:r>
            <a:endParaRPr lang="en-US" altLang="ja-JP" sz="2800" b="1" dirty="0"/>
          </a:p>
        </p:txBody>
      </p:sp>
      <p:sp>
        <p:nvSpPr>
          <p:cNvPr id="50" name="屈折矢印 49"/>
          <p:cNvSpPr/>
          <p:nvPr/>
        </p:nvSpPr>
        <p:spPr bwMode="auto">
          <a:xfrm rot="5400000">
            <a:off x="1256800" y="4010891"/>
            <a:ext cx="1487689" cy="1381134"/>
          </a:xfrm>
          <a:prstGeom prst="bentUpArrow">
            <a:avLst>
              <a:gd name="adj1" fmla="val 25000"/>
              <a:gd name="adj2" fmla="val 25935"/>
              <a:gd name="adj3" fmla="val 25000"/>
            </a:avLst>
          </a:prstGeom>
          <a:solidFill>
            <a:srgbClr val="FF0000"/>
          </a:solidFill>
          <a:ln w="952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grpSp>
        <p:nvGrpSpPr>
          <p:cNvPr id="53" name="グループ化 52"/>
          <p:cNvGrpSpPr/>
          <p:nvPr/>
        </p:nvGrpSpPr>
        <p:grpSpPr>
          <a:xfrm>
            <a:off x="6394060" y="2106916"/>
            <a:ext cx="2075380" cy="2531487"/>
            <a:chOff x="5572128" y="2007270"/>
            <a:chExt cx="2075380" cy="2531487"/>
          </a:xfrm>
          <a:solidFill>
            <a:schemeClr val="bg1"/>
          </a:solidFill>
        </p:grpSpPr>
        <p:sp>
          <p:nvSpPr>
            <p:cNvPr id="52" name="正方形/長方形 51"/>
            <p:cNvSpPr/>
            <p:nvPr/>
          </p:nvSpPr>
          <p:spPr bwMode="auto">
            <a:xfrm>
              <a:off x="5572128" y="2007270"/>
              <a:ext cx="2075380" cy="2531487"/>
            </a:xfrm>
            <a:prstGeom prst="rect">
              <a:avLst/>
            </a:prstGeom>
            <a:grp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grpSp>
          <p:nvGrpSpPr>
            <p:cNvPr id="49" name="グループ化 48"/>
            <p:cNvGrpSpPr/>
            <p:nvPr/>
          </p:nvGrpSpPr>
          <p:grpSpPr>
            <a:xfrm>
              <a:off x="6128038" y="2627176"/>
              <a:ext cx="1101212" cy="1667046"/>
              <a:chOff x="6035571" y="2660030"/>
              <a:chExt cx="1101212" cy="1667046"/>
            </a:xfrm>
            <a:grpFill/>
          </p:grpSpPr>
          <p:grpSp>
            <p:nvGrpSpPr>
              <p:cNvPr id="11" name="グループ化 10"/>
              <p:cNvGrpSpPr/>
              <p:nvPr/>
            </p:nvGrpSpPr>
            <p:grpSpPr>
              <a:xfrm>
                <a:off x="6035571" y="2660030"/>
                <a:ext cx="1101212" cy="645838"/>
                <a:chOff x="3716594" y="3343096"/>
                <a:chExt cx="1101212" cy="629008"/>
              </a:xfrm>
              <a:grpFill/>
            </p:grpSpPr>
            <p:sp>
              <p:nvSpPr>
                <p:cNvPr id="33" name="正方形/長方形 32"/>
                <p:cNvSpPr/>
                <p:nvPr/>
              </p:nvSpPr>
              <p:spPr bwMode="auto">
                <a:xfrm>
                  <a:off x="3716594" y="3343096"/>
                  <a:ext cx="1101212" cy="314504"/>
                </a:xfrm>
                <a:prstGeom prst="rect">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en-US" altLang="ja-JP" b="1" dirty="0"/>
                    <a:t>A</a:t>
                  </a:r>
                  <a:endParaRPr kumimoji="0" lang="ja-JP" altLang="en-US" sz="2400" b="1" i="0" u="none" strike="noStrike" cap="none" normalizeH="0" baseline="0" dirty="0" smtClean="0">
                    <a:ln>
                      <a:noFill/>
                    </a:ln>
                    <a:solidFill>
                      <a:schemeClr val="tx1"/>
                    </a:solidFill>
                    <a:effectLst/>
                  </a:endParaRPr>
                </a:p>
              </p:txBody>
            </p:sp>
            <p:sp>
              <p:nvSpPr>
                <p:cNvPr id="34" name="正方形/長方形 33"/>
                <p:cNvSpPr/>
                <p:nvPr/>
              </p:nvSpPr>
              <p:spPr bwMode="auto">
                <a:xfrm>
                  <a:off x="3716594" y="3657599"/>
                  <a:ext cx="1101212" cy="314505"/>
                </a:xfrm>
                <a:prstGeom prst="rect">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defTabSz="914400" rtl="0" eaLnBrk="1" fontAlgn="base" latinLnBrk="0" hangingPunct="1">
                    <a:lnSpc>
                      <a:spcPct val="100000"/>
                    </a:lnSpc>
                    <a:spcBef>
                      <a:spcPct val="0"/>
                    </a:spcBef>
                    <a:spcAft>
                      <a:spcPct val="0"/>
                    </a:spcAft>
                    <a:buClrTx/>
                    <a:buSzTx/>
                    <a:buFontTx/>
                    <a:buNone/>
                    <a:tabLst/>
                  </a:pPr>
                  <a:r>
                    <a:rPr lang="en-US" altLang="ja-JP" sz="2000" b="1" dirty="0" smtClean="0"/>
                    <a:t>f() </a:t>
                  </a:r>
                </a:p>
              </p:txBody>
            </p:sp>
          </p:grpSp>
          <p:grpSp>
            <p:nvGrpSpPr>
              <p:cNvPr id="12" name="グループ化 11"/>
              <p:cNvGrpSpPr/>
              <p:nvPr/>
            </p:nvGrpSpPr>
            <p:grpSpPr>
              <a:xfrm>
                <a:off x="6035571" y="3703005"/>
                <a:ext cx="1101212" cy="624071"/>
                <a:chOff x="3716594" y="3343096"/>
                <a:chExt cx="1101212" cy="607808"/>
              </a:xfrm>
              <a:grpFill/>
            </p:grpSpPr>
            <p:sp>
              <p:nvSpPr>
                <p:cNvPr id="31" name="正方形/長方形 30"/>
                <p:cNvSpPr/>
                <p:nvPr/>
              </p:nvSpPr>
              <p:spPr bwMode="auto">
                <a:xfrm>
                  <a:off x="3716594" y="3343096"/>
                  <a:ext cx="1101212" cy="314504"/>
                </a:xfrm>
                <a:prstGeom prst="rect">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en-US" altLang="ja-JP" b="1" dirty="0" smtClean="0"/>
                    <a:t>B</a:t>
                  </a:r>
                  <a:endParaRPr kumimoji="0" lang="ja-JP" altLang="en-US" sz="2400" b="1" i="0" u="none" strike="noStrike" cap="none" normalizeH="0" baseline="0" dirty="0" smtClean="0">
                    <a:ln>
                      <a:noFill/>
                    </a:ln>
                    <a:solidFill>
                      <a:schemeClr val="tx1"/>
                    </a:solidFill>
                    <a:effectLst/>
                  </a:endParaRPr>
                </a:p>
              </p:txBody>
            </p:sp>
            <p:sp>
              <p:nvSpPr>
                <p:cNvPr id="32" name="正方形/長方形 31"/>
                <p:cNvSpPr/>
                <p:nvPr/>
              </p:nvSpPr>
              <p:spPr bwMode="auto">
                <a:xfrm>
                  <a:off x="3716594" y="3657600"/>
                  <a:ext cx="1101212" cy="293304"/>
                </a:xfrm>
                <a:prstGeom prst="rect">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defTabSz="914400" rtl="0" eaLnBrk="1" fontAlgn="base" latinLnBrk="0" hangingPunct="1">
                    <a:lnSpc>
                      <a:spcPct val="100000"/>
                    </a:lnSpc>
                    <a:spcBef>
                      <a:spcPct val="0"/>
                    </a:spcBef>
                    <a:spcAft>
                      <a:spcPct val="0"/>
                    </a:spcAft>
                    <a:buClrTx/>
                    <a:buSzTx/>
                    <a:buFontTx/>
                    <a:buNone/>
                    <a:tabLst/>
                  </a:pPr>
                  <a:r>
                    <a:rPr lang="en-US" altLang="ja-JP" sz="2000" b="1" dirty="0" smtClean="0"/>
                    <a:t>f() </a:t>
                  </a:r>
                  <a:endParaRPr kumimoji="0" lang="ja-JP" altLang="en-US" sz="2000" b="1" i="0" u="none" strike="noStrike" cap="none" normalizeH="0" baseline="0" dirty="0" smtClean="0">
                    <a:ln>
                      <a:noFill/>
                    </a:ln>
                    <a:solidFill>
                      <a:schemeClr val="tx1"/>
                    </a:solidFill>
                    <a:effectLst/>
                  </a:endParaRPr>
                </a:p>
              </p:txBody>
            </p:sp>
          </p:grpSp>
          <p:cxnSp>
            <p:nvCxnSpPr>
              <p:cNvPr id="22" name="直線コネクタ 21"/>
              <p:cNvCxnSpPr/>
              <p:nvPr/>
            </p:nvCxnSpPr>
            <p:spPr bwMode="auto">
              <a:xfrm>
                <a:off x="6586177" y="3520369"/>
                <a:ext cx="0" cy="182636"/>
              </a:xfrm>
              <a:prstGeom prst="line">
                <a:avLst/>
              </a:prstGeom>
              <a:grpFill/>
              <a:ln w="9525" cap="flat" cmpd="sng" algn="ctr">
                <a:solidFill>
                  <a:schemeClr val="tx1"/>
                </a:solidFill>
                <a:prstDash val="solid"/>
                <a:round/>
                <a:headEnd type="none" w="med" len="med"/>
                <a:tailEnd type="none" w="med" len="med"/>
              </a:ln>
              <a:effectLst/>
            </p:spPr>
          </p:cxnSp>
          <p:sp>
            <p:nvSpPr>
              <p:cNvPr id="45" name="二等辺三角形 44"/>
              <p:cNvSpPr/>
              <p:nvPr/>
            </p:nvSpPr>
            <p:spPr bwMode="auto">
              <a:xfrm>
                <a:off x="6517351" y="3344000"/>
                <a:ext cx="137652" cy="181584"/>
              </a:xfrm>
              <a:prstGeom prst="triangle">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1" i="0" u="none" strike="noStrike" cap="none" normalizeH="0" baseline="0" smtClean="0">
                  <a:ln>
                    <a:noFill/>
                  </a:ln>
                  <a:solidFill>
                    <a:schemeClr val="tx1"/>
                  </a:solidFill>
                  <a:effectLst/>
                  <a:latin typeface="Times New Roman" pitchFamily="18" charset="0"/>
                  <a:ea typeface="ＭＳ Ｐゴシック" pitchFamily="50" charset="-128"/>
                </a:endParaRPr>
              </a:p>
            </p:txBody>
          </p:sp>
        </p:grpSp>
        <p:sp>
          <p:nvSpPr>
            <p:cNvPr id="51" name="テキスト ボックス 50"/>
            <p:cNvSpPr txBox="1"/>
            <p:nvPr/>
          </p:nvSpPr>
          <p:spPr>
            <a:xfrm>
              <a:off x="5743254" y="2197528"/>
              <a:ext cx="1226618" cy="369332"/>
            </a:xfrm>
            <a:prstGeom prst="rect">
              <a:avLst/>
            </a:prstGeom>
            <a:grpFill/>
          </p:spPr>
          <p:txBody>
            <a:bodyPr wrap="none" rtlCol="0">
              <a:spAutoFit/>
            </a:bodyPr>
            <a:lstStyle/>
            <a:p>
              <a:r>
                <a:rPr kumimoji="1" lang="en-US" altLang="ja-JP" sz="1800" dirty="0" smtClean="0"/>
                <a:t>※</a:t>
              </a:r>
              <a:r>
                <a:rPr kumimoji="1" lang="ja-JP" altLang="en-US" sz="1800" dirty="0" smtClean="0"/>
                <a:t>クラス図</a:t>
              </a:r>
              <a:endParaRPr kumimoji="1" lang="ja-JP" altLang="en-US" sz="1800" dirty="0"/>
            </a:p>
          </p:txBody>
        </p:sp>
      </p:grpSp>
      <p:sp>
        <p:nvSpPr>
          <p:cNvPr id="54" name="円形吹き出し 53"/>
          <p:cNvSpPr/>
          <p:nvPr/>
        </p:nvSpPr>
        <p:spPr bwMode="auto">
          <a:xfrm>
            <a:off x="5006607" y="5228710"/>
            <a:ext cx="3947495" cy="987155"/>
          </a:xfrm>
          <a:prstGeom prst="wedgeEllipseCallout">
            <a:avLst>
              <a:gd name="adj1" fmla="val -83732"/>
              <a:gd name="adj2" fmla="val 3908"/>
            </a:avLst>
          </a:prstGeom>
          <a:solidFill>
            <a:schemeClr val="accent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ja-JP" altLang="en-US" sz="1800" b="0" i="0" u="none" strike="noStrike" cap="none" normalizeH="0" baseline="0" dirty="0" smtClean="0">
                <a:ln>
                  <a:noFill/>
                </a:ln>
                <a:solidFill>
                  <a:schemeClr val="tx1"/>
                </a:solidFill>
                <a:effectLst/>
                <a:latin typeface="Times New Roman" pitchFamily="18" charset="0"/>
                <a:ea typeface="ＭＳ Ｐゴシック" pitchFamily="50" charset="-128"/>
              </a:rPr>
              <a:t>実行されるメソッドは</a:t>
            </a:r>
            <a:endParaRPr kumimoji="0" lang="en-US" altLang="ja-JP" sz="1800" b="0" i="0" u="none" strike="noStrike" cap="none" normalizeH="0" baseline="0" dirty="0" smtClean="0">
              <a:ln>
                <a:noFill/>
              </a:ln>
              <a:solidFill>
                <a:schemeClr val="tx1"/>
              </a:solidFill>
              <a:effectLst/>
              <a:latin typeface="Times New Roman" pitchFamily="18" charset="0"/>
              <a:ea typeface="ＭＳ Ｐゴシック" pitchFamily="50" charset="-128"/>
            </a:endParaRPr>
          </a:p>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sz="1800" b="0" i="0" u="none" strike="noStrike" cap="none" normalizeH="0" baseline="0" dirty="0" smtClean="0">
                <a:ln>
                  <a:noFill/>
                </a:ln>
                <a:solidFill>
                  <a:schemeClr val="tx1"/>
                </a:solidFill>
                <a:effectLst/>
                <a:latin typeface="Times New Roman" pitchFamily="18" charset="0"/>
                <a:ea typeface="ＭＳ Ｐゴシック" pitchFamily="50" charset="-128"/>
              </a:rPr>
              <a:t>a</a:t>
            </a:r>
            <a:r>
              <a:rPr kumimoji="0" lang="ja-JP" altLang="en-US" sz="1800" b="0" i="0" u="none" strike="noStrike" cap="none" normalizeH="0" baseline="0" dirty="0" smtClean="0">
                <a:ln>
                  <a:noFill/>
                </a:ln>
                <a:solidFill>
                  <a:schemeClr val="tx1"/>
                </a:solidFill>
                <a:effectLst/>
                <a:latin typeface="Times New Roman" pitchFamily="18" charset="0"/>
                <a:ea typeface="ＭＳ Ｐゴシック" pitchFamily="50" charset="-128"/>
              </a:rPr>
              <a:t>の型によって決定される</a:t>
            </a:r>
          </a:p>
        </p:txBody>
      </p:sp>
    </p:spTree>
    <p:extLst>
      <p:ext uri="{BB962C8B-B14F-4D97-AF65-F5344CB8AC3E}">
        <p14:creationId xmlns:p14="http://schemas.microsoft.com/office/powerpoint/2010/main" val="215638058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p:txBody>
          <a:bodyPr/>
          <a:lstStyle/>
          <a:p>
            <a:r>
              <a:rPr kumimoji="1" lang="ja-JP" altLang="en-US" sz="2800" dirty="0" smtClean="0"/>
              <a:t>メソッド呼び出しによって，どのメソッドが実行されるかを静的に解析する手法は考案されてきた．</a:t>
            </a:r>
            <a:endParaRPr lang="en-US" altLang="ja-JP" sz="2800" dirty="0" smtClean="0"/>
          </a:p>
        </p:txBody>
      </p:sp>
      <p:sp>
        <p:nvSpPr>
          <p:cNvPr id="2" name="タイトル 1"/>
          <p:cNvSpPr>
            <a:spLocks noGrp="1"/>
          </p:cNvSpPr>
          <p:nvPr>
            <p:ph type="title"/>
          </p:nvPr>
        </p:nvSpPr>
        <p:spPr/>
        <p:txBody>
          <a:bodyPr/>
          <a:lstStyle/>
          <a:p>
            <a:r>
              <a:rPr kumimoji="1" lang="ja-JP" altLang="en-US" dirty="0" smtClean="0"/>
              <a:t>既存のメソッド呼び出し解析手法</a:t>
            </a:r>
            <a:endParaRPr kumimoji="1" lang="ja-JP" altLang="en-US" dirty="0"/>
          </a:p>
        </p:txBody>
      </p:sp>
      <p:sp>
        <p:nvSpPr>
          <p:cNvPr id="8" name="正方形/長方形 7"/>
          <p:cNvSpPr/>
          <p:nvPr/>
        </p:nvSpPr>
        <p:spPr bwMode="auto">
          <a:xfrm>
            <a:off x="621797" y="2535751"/>
            <a:ext cx="2526209" cy="3533740"/>
          </a:xfrm>
          <a:prstGeom prst="rect">
            <a:avLst/>
          </a:prstGeom>
          <a:solidFill>
            <a:schemeClr val="accent5"/>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r>
              <a:rPr lang="en-US" altLang="ja-JP" b="1" dirty="0"/>
              <a:t> </a:t>
            </a:r>
            <a:r>
              <a:rPr lang="en-US" altLang="ja-JP" sz="2800" dirty="0"/>
              <a:t>A </a:t>
            </a:r>
            <a:r>
              <a:rPr lang="en-US" altLang="ja-JP" sz="2800" dirty="0" err="1"/>
              <a:t>a</a:t>
            </a:r>
            <a:r>
              <a:rPr lang="en-US" altLang="ja-JP" sz="2800" dirty="0"/>
              <a:t>;</a:t>
            </a:r>
          </a:p>
          <a:p>
            <a:r>
              <a:rPr lang="en-US" altLang="ja-JP" sz="2800" dirty="0"/>
              <a:t> if(</a:t>
            </a:r>
            <a:r>
              <a:rPr lang="en-US" altLang="ja-JP" sz="2800" dirty="0" err="1"/>
              <a:t>i</a:t>
            </a:r>
            <a:r>
              <a:rPr lang="en-US" altLang="ja-JP" sz="2800" dirty="0"/>
              <a:t> == 0){</a:t>
            </a:r>
          </a:p>
          <a:p>
            <a:r>
              <a:rPr lang="en-US" altLang="ja-JP" sz="2800" dirty="0"/>
              <a:t>   a = new B();</a:t>
            </a:r>
          </a:p>
          <a:p>
            <a:r>
              <a:rPr lang="en-US" altLang="ja-JP" sz="2800" dirty="0"/>
              <a:t> }else{</a:t>
            </a:r>
          </a:p>
          <a:p>
            <a:r>
              <a:rPr lang="en-US" altLang="ja-JP" sz="2800" dirty="0"/>
              <a:t>   a = new C();</a:t>
            </a:r>
          </a:p>
          <a:p>
            <a:r>
              <a:rPr lang="en-US" altLang="ja-JP" sz="2800" dirty="0"/>
              <a:t> }</a:t>
            </a:r>
          </a:p>
          <a:p>
            <a:r>
              <a:rPr lang="en-US" altLang="ja-JP" sz="2800" b="1" dirty="0"/>
              <a:t> </a:t>
            </a:r>
            <a:r>
              <a:rPr lang="en-US" altLang="ja-JP" sz="2800" b="1" dirty="0" err="1"/>
              <a:t>a.f</a:t>
            </a:r>
            <a:r>
              <a:rPr lang="en-US" altLang="ja-JP" sz="2800" b="1" dirty="0"/>
              <a:t>();</a:t>
            </a:r>
          </a:p>
          <a:p>
            <a:r>
              <a:rPr lang="en-US" altLang="ja-JP" sz="2800" b="1" dirty="0"/>
              <a:t> </a:t>
            </a:r>
            <a:r>
              <a:rPr lang="en-US" altLang="ja-JP" sz="2800" b="1" dirty="0" err="1"/>
              <a:t>a.m</a:t>
            </a:r>
            <a:r>
              <a:rPr lang="en-US" altLang="ja-JP" sz="2800" b="1" dirty="0"/>
              <a:t>();</a:t>
            </a:r>
            <a:endParaRPr kumimoji="0" lang="ja-JP" altLang="en-US" sz="2800" b="1" i="0" u="none" strike="noStrike" cap="none" normalizeH="0" baseline="0" dirty="0" smtClean="0">
              <a:ln>
                <a:noFill/>
              </a:ln>
              <a:solidFill>
                <a:schemeClr val="tx1"/>
              </a:solidFill>
              <a:effectLst/>
            </a:endParaRPr>
          </a:p>
        </p:txBody>
      </p:sp>
      <p:grpSp>
        <p:nvGrpSpPr>
          <p:cNvPr id="42" name="グループ化 41"/>
          <p:cNvGrpSpPr/>
          <p:nvPr/>
        </p:nvGrpSpPr>
        <p:grpSpPr>
          <a:xfrm>
            <a:off x="5859998" y="1858141"/>
            <a:ext cx="2824670" cy="2444480"/>
            <a:chOff x="6441897" y="2986478"/>
            <a:chExt cx="2824670" cy="2531487"/>
          </a:xfrm>
        </p:grpSpPr>
        <p:grpSp>
          <p:nvGrpSpPr>
            <p:cNvPr id="41" name="グループ化 40"/>
            <p:cNvGrpSpPr/>
            <p:nvPr/>
          </p:nvGrpSpPr>
          <p:grpSpPr>
            <a:xfrm>
              <a:off x="6441897" y="2986478"/>
              <a:ext cx="2824670" cy="2531487"/>
              <a:chOff x="6441897" y="2986478"/>
              <a:chExt cx="2824670" cy="2531487"/>
            </a:xfrm>
          </p:grpSpPr>
          <p:sp>
            <p:nvSpPr>
              <p:cNvPr id="30" name="正方形/長方形 29"/>
              <p:cNvSpPr/>
              <p:nvPr/>
            </p:nvSpPr>
            <p:spPr bwMode="auto">
              <a:xfrm>
                <a:off x="6441897" y="2986478"/>
                <a:ext cx="2824670" cy="2531487"/>
              </a:xfrm>
              <a:prstGeom prst="rect">
                <a:avLst/>
              </a:prstGeom>
              <a:solidFill>
                <a:schemeClr val="bg1"/>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32" name="テキスト ボックス 31"/>
              <p:cNvSpPr txBox="1"/>
              <p:nvPr/>
            </p:nvSpPr>
            <p:spPr>
              <a:xfrm>
                <a:off x="7362313" y="3176736"/>
                <a:ext cx="1226618" cy="369332"/>
              </a:xfrm>
              <a:prstGeom prst="rect">
                <a:avLst/>
              </a:prstGeom>
              <a:solidFill>
                <a:schemeClr val="bg1"/>
              </a:solidFill>
            </p:spPr>
            <p:txBody>
              <a:bodyPr wrap="none" rtlCol="0">
                <a:spAutoFit/>
              </a:bodyPr>
              <a:lstStyle/>
              <a:p>
                <a:r>
                  <a:rPr kumimoji="1" lang="en-US" altLang="ja-JP" sz="1800" dirty="0" smtClean="0"/>
                  <a:t>※</a:t>
                </a:r>
                <a:r>
                  <a:rPr kumimoji="1" lang="ja-JP" altLang="en-US" sz="1800" dirty="0" smtClean="0"/>
                  <a:t>クラス図</a:t>
                </a:r>
                <a:endParaRPr kumimoji="1" lang="ja-JP" altLang="en-US" sz="1800" dirty="0"/>
              </a:p>
            </p:txBody>
          </p:sp>
        </p:grpSp>
        <p:grpSp>
          <p:nvGrpSpPr>
            <p:cNvPr id="10" name="グループ化 9"/>
            <p:cNvGrpSpPr/>
            <p:nvPr/>
          </p:nvGrpSpPr>
          <p:grpSpPr>
            <a:xfrm>
              <a:off x="6709721" y="3703585"/>
              <a:ext cx="2376999" cy="1603066"/>
              <a:chOff x="6277349" y="1671803"/>
              <a:chExt cx="2659625" cy="1731575"/>
            </a:xfrm>
          </p:grpSpPr>
          <p:grpSp>
            <p:nvGrpSpPr>
              <p:cNvPr id="11" name="グループ化 10"/>
              <p:cNvGrpSpPr/>
              <p:nvPr/>
            </p:nvGrpSpPr>
            <p:grpSpPr>
              <a:xfrm>
                <a:off x="7093426" y="1671803"/>
                <a:ext cx="1101212" cy="641090"/>
                <a:chOff x="3716594" y="3576948"/>
                <a:chExt cx="1101212" cy="641090"/>
              </a:xfrm>
            </p:grpSpPr>
            <p:sp>
              <p:nvSpPr>
                <p:cNvPr id="23" name="正方形/長方形 22"/>
                <p:cNvSpPr/>
                <p:nvPr/>
              </p:nvSpPr>
              <p:spPr bwMode="auto">
                <a:xfrm>
                  <a:off x="3716594" y="3576948"/>
                  <a:ext cx="1101212" cy="314504"/>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en-US" altLang="ja-JP" sz="2000" b="1" dirty="0"/>
                    <a:t>A</a:t>
                  </a:r>
                  <a:endParaRPr kumimoji="0" lang="ja-JP" altLang="en-US" sz="2000" b="1" i="0" u="none" strike="noStrike" cap="none" normalizeH="0" baseline="0" dirty="0" smtClean="0">
                    <a:ln>
                      <a:noFill/>
                    </a:ln>
                    <a:solidFill>
                      <a:schemeClr val="tx1"/>
                    </a:solidFill>
                    <a:effectLst/>
                  </a:endParaRPr>
                </a:p>
              </p:txBody>
            </p:sp>
            <p:sp>
              <p:nvSpPr>
                <p:cNvPr id="24" name="正方形/長方形 23"/>
                <p:cNvSpPr/>
                <p:nvPr/>
              </p:nvSpPr>
              <p:spPr bwMode="auto">
                <a:xfrm>
                  <a:off x="3716594" y="3891452"/>
                  <a:ext cx="1101212" cy="326586"/>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defTabSz="914400" rtl="0" eaLnBrk="1" fontAlgn="base" latinLnBrk="0" hangingPunct="1">
                    <a:lnSpc>
                      <a:spcPct val="100000"/>
                    </a:lnSpc>
                    <a:spcBef>
                      <a:spcPct val="0"/>
                    </a:spcBef>
                    <a:spcAft>
                      <a:spcPct val="0"/>
                    </a:spcAft>
                    <a:buClrTx/>
                    <a:buSzTx/>
                    <a:buFontTx/>
                    <a:buNone/>
                    <a:tabLst/>
                  </a:pPr>
                  <a:r>
                    <a:rPr lang="en-US" altLang="ja-JP" sz="1800" b="1" dirty="0" smtClean="0"/>
                    <a:t>f() , m()</a:t>
                  </a:r>
                  <a:endParaRPr kumimoji="0" lang="ja-JP" altLang="en-US" sz="1800" b="1" i="0" u="none" strike="noStrike" cap="none" normalizeH="0" baseline="0" dirty="0" smtClean="0">
                    <a:ln>
                      <a:noFill/>
                    </a:ln>
                    <a:solidFill>
                      <a:schemeClr val="tx1"/>
                    </a:solidFill>
                    <a:effectLst/>
                  </a:endParaRPr>
                </a:p>
              </p:txBody>
            </p:sp>
          </p:grpSp>
          <p:grpSp>
            <p:nvGrpSpPr>
              <p:cNvPr id="12" name="グループ化 11"/>
              <p:cNvGrpSpPr/>
              <p:nvPr/>
            </p:nvGrpSpPr>
            <p:grpSpPr>
              <a:xfrm>
                <a:off x="6277349" y="2795570"/>
                <a:ext cx="1101212" cy="607808"/>
                <a:chOff x="3716594" y="3343096"/>
                <a:chExt cx="1101212" cy="607808"/>
              </a:xfrm>
            </p:grpSpPr>
            <p:sp>
              <p:nvSpPr>
                <p:cNvPr id="21" name="正方形/長方形 20"/>
                <p:cNvSpPr/>
                <p:nvPr/>
              </p:nvSpPr>
              <p:spPr bwMode="auto">
                <a:xfrm>
                  <a:off x="3716594" y="3343096"/>
                  <a:ext cx="1101212" cy="314504"/>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en-US" altLang="ja-JP" sz="2000" b="1" dirty="0" smtClean="0"/>
                    <a:t>B</a:t>
                  </a:r>
                  <a:endParaRPr kumimoji="0" lang="ja-JP" altLang="en-US" sz="2000" b="1" i="0" u="none" strike="noStrike" cap="none" normalizeH="0" baseline="0" dirty="0" smtClean="0">
                    <a:ln>
                      <a:noFill/>
                    </a:ln>
                    <a:solidFill>
                      <a:schemeClr val="tx1"/>
                    </a:solidFill>
                    <a:effectLst/>
                  </a:endParaRPr>
                </a:p>
              </p:txBody>
            </p:sp>
            <p:sp>
              <p:nvSpPr>
                <p:cNvPr id="22" name="正方形/長方形 21"/>
                <p:cNvSpPr/>
                <p:nvPr/>
              </p:nvSpPr>
              <p:spPr bwMode="auto">
                <a:xfrm>
                  <a:off x="3716594" y="3657600"/>
                  <a:ext cx="1101212" cy="293304"/>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defTabSz="914400" rtl="0" eaLnBrk="1" fontAlgn="base" latinLnBrk="0" hangingPunct="1">
                    <a:lnSpc>
                      <a:spcPct val="100000"/>
                    </a:lnSpc>
                    <a:spcBef>
                      <a:spcPct val="0"/>
                    </a:spcBef>
                    <a:spcAft>
                      <a:spcPct val="0"/>
                    </a:spcAft>
                    <a:buClrTx/>
                    <a:buSzTx/>
                    <a:buFontTx/>
                    <a:buNone/>
                    <a:tabLst/>
                  </a:pPr>
                  <a:r>
                    <a:rPr lang="en-US" altLang="ja-JP" sz="1800" b="1" dirty="0" smtClean="0"/>
                    <a:t>f() , m() </a:t>
                  </a:r>
                  <a:endParaRPr kumimoji="0" lang="ja-JP" altLang="en-US" sz="1800" b="1" i="0" u="none" strike="noStrike" cap="none" normalizeH="0" baseline="0" dirty="0" smtClean="0">
                    <a:ln>
                      <a:noFill/>
                    </a:ln>
                    <a:solidFill>
                      <a:schemeClr val="tx1"/>
                    </a:solidFill>
                    <a:effectLst/>
                  </a:endParaRPr>
                </a:p>
              </p:txBody>
            </p:sp>
          </p:grpSp>
          <p:grpSp>
            <p:nvGrpSpPr>
              <p:cNvPr id="13" name="グループ化 12"/>
              <p:cNvGrpSpPr/>
              <p:nvPr/>
            </p:nvGrpSpPr>
            <p:grpSpPr>
              <a:xfrm>
                <a:off x="7835762" y="2795570"/>
                <a:ext cx="1101212" cy="607808"/>
                <a:chOff x="3716594" y="3343096"/>
                <a:chExt cx="1101212" cy="607808"/>
              </a:xfrm>
            </p:grpSpPr>
            <p:sp>
              <p:nvSpPr>
                <p:cNvPr id="19" name="正方形/長方形 18"/>
                <p:cNvSpPr/>
                <p:nvPr/>
              </p:nvSpPr>
              <p:spPr bwMode="auto">
                <a:xfrm>
                  <a:off x="3716594" y="3343096"/>
                  <a:ext cx="1101212" cy="314504"/>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en-US" altLang="ja-JP" sz="2000" b="1" dirty="0"/>
                    <a:t>C</a:t>
                  </a:r>
                  <a:endParaRPr kumimoji="0" lang="ja-JP" altLang="en-US" sz="2000" b="1" i="0" u="none" strike="noStrike" cap="none" normalizeH="0" baseline="0" dirty="0" smtClean="0">
                    <a:ln>
                      <a:noFill/>
                    </a:ln>
                    <a:solidFill>
                      <a:schemeClr val="tx1"/>
                    </a:solidFill>
                    <a:effectLst/>
                  </a:endParaRPr>
                </a:p>
              </p:txBody>
            </p:sp>
            <p:sp>
              <p:nvSpPr>
                <p:cNvPr id="20" name="正方形/長方形 19"/>
                <p:cNvSpPr/>
                <p:nvPr/>
              </p:nvSpPr>
              <p:spPr bwMode="auto">
                <a:xfrm>
                  <a:off x="3716594" y="3657600"/>
                  <a:ext cx="1101212" cy="293304"/>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defTabSz="914400" rtl="0" eaLnBrk="1" fontAlgn="base" latinLnBrk="0" hangingPunct="1">
                    <a:lnSpc>
                      <a:spcPct val="100000"/>
                    </a:lnSpc>
                    <a:spcBef>
                      <a:spcPct val="0"/>
                    </a:spcBef>
                    <a:spcAft>
                      <a:spcPct val="0"/>
                    </a:spcAft>
                    <a:buClrTx/>
                    <a:buSzTx/>
                    <a:buFontTx/>
                    <a:buNone/>
                    <a:tabLst/>
                  </a:pPr>
                  <a:r>
                    <a:rPr lang="en-US" altLang="ja-JP" sz="1800" b="1" dirty="0"/>
                    <a:t>f</a:t>
                  </a:r>
                  <a:r>
                    <a:rPr lang="en-US" altLang="ja-JP" sz="1800" b="1" dirty="0" smtClean="0"/>
                    <a:t>() , m() </a:t>
                  </a:r>
                  <a:endParaRPr kumimoji="0" lang="ja-JP" altLang="en-US" sz="1800" b="1" i="0" u="none" strike="noStrike" cap="none" normalizeH="0" baseline="0" dirty="0" smtClean="0">
                    <a:ln>
                      <a:noFill/>
                    </a:ln>
                    <a:solidFill>
                      <a:schemeClr val="tx1"/>
                    </a:solidFill>
                    <a:effectLst/>
                  </a:endParaRPr>
                </a:p>
              </p:txBody>
            </p:sp>
          </p:grpSp>
          <p:sp>
            <p:nvSpPr>
              <p:cNvPr id="14" name="二等辺三角形 13"/>
              <p:cNvSpPr/>
              <p:nvPr/>
            </p:nvSpPr>
            <p:spPr bwMode="auto">
              <a:xfrm>
                <a:off x="7575206" y="2312893"/>
                <a:ext cx="137652" cy="176852"/>
              </a:xfrm>
              <a:prstGeom prst="triangle">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000" b="1"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15" name="直線コネクタ 14"/>
              <p:cNvCxnSpPr/>
              <p:nvPr/>
            </p:nvCxnSpPr>
            <p:spPr bwMode="auto">
              <a:xfrm>
                <a:off x="7644032" y="2489745"/>
                <a:ext cx="0" cy="127948"/>
              </a:xfrm>
              <a:prstGeom prst="line">
                <a:avLst/>
              </a:prstGeom>
              <a:solidFill>
                <a:schemeClr val="accent2"/>
              </a:solidFill>
              <a:ln w="9525" cap="flat" cmpd="sng" algn="ctr">
                <a:solidFill>
                  <a:schemeClr val="tx1"/>
                </a:solidFill>
                <a:prstDash val="solid"/>
                <a:round/>
                <a:headEnd type="none" w="med" len="med"/>
                <a:tailEnd type="none" w="med" len="med"/>
              </a:ln>
              <a:effectLst/>
            </p:spPr>
          </p:cxnSp>
          <p:cxnSp>
            <p:nvCxnSpPr>
              <p:cNvPr id="16" name="直線コネクタ 15"/>
              <p:cNvCxnSpPr/>
              <p:nvPr/>
            </p:nvCxnSpPr>
            <p:spPr bwMode="auto">
              <a:xfrm>
                <a:off x="6827955" y="2617693"/>
                <a:ext cx="0" cy="177877"/>
              </a:xfrm>
              <a:prstGeom prst="line">
                <a:avLst/>
              </a:prstGeom>
              <a:solidFill>
                <a:schemeClr val="accent2"/>
              </a:solidFill>
              <a:ln w="9525" cap="flat" cmpd="sng" algn="ctr">
                <a:solidFill>
                  <a:schemeClr val="tx1"/>
                </a:solidFill>
                <a:prstDash val="solid"/>
                <a:round/>
                <a:headEnd type="none" w="med" len="med"/>
                <a:tailEnd type="none" w="med" len="med"/>
              </a:ln>
              <a:effectLst/>
            </p:spPr>
          </p:cxnSp>
          <p:cxnSp>
            <p:nvCxnSpPr>
              <p:cNvPr id="17" name="直線コネクタ 16"/>
              <p:cNvCxnSpPr/>
              <p:nvPr/>
            </p:nvCxnSpPr>
            <p:spPr bwMode="auto">
              <a:xfrm>
                <a:off x="8386368" y="2613224"/>
                <a:ext cx="0" cy="177877"/>
              </a:xfrm>
              <a:prstGeom prst="line">
                <a:avLst/>
              </a:prstGeom>
              <a:solidFill>
                <a:schemeClr val="accent2"/>
              </a:solidFill>
              <a:ln w="9525" cap="flat" cmpd="sng" algn="ctr">
                <a:solidFill>
                  <a:schemeClr val="tx1"/>
                </a:solidFill>
                <a:prstDash val="solid"/>
                <a:round/>
                <a:headEnd type="none" w="med" len="med"/>
                <a:tailEnd type="none" w="med" len="med"/>
              </a:ln>
              <a:effectLst/>
            </p:spPr>
          </p:cxnSp>
          <p:cxnSp>
            <p:nvCxnSpPr>
              <p:cNvPr id="18" name="直線コネクタ 17"/>
              <p:cNvCxnSpPr/>
              <p:nvPr/>
            </p:nvCxnSpPr>
            <p:spPr bwMode="auto">
              <a:xfrm>
                <a:off x="6827955" y="2613224"/>
                <a:ext cx="1558413" cy="0"/>
              </a:xfrm>
              <a:prstGeom prst="line">
                <a:avLst/>
              </a:prstGeom>
              <a:solidFill>
                <a:schemeClr val="accent2"/>
              </a:solidFill>
              <a:ln w="9525" cap="flat" cmpd="sng" algn="ctr">
                <a:solidFill>
                  <a:schemeClr val="tx1"/>
                </a:solidFill>
                <a:prstDash val="solid"/>
                <a:round/>
                <a:headEnd type="none" w="med" len="med"/>
                <a:tailEnd type="none" w="med" len="med"/>
              </a:ln>
              <a:effectLst/>
            </p:spPr>
          </p:cxnSp>
        </p:grpSp>
      </p:grpSp>
    </p:spTree>
    <p:extLst>
      <p:ext uri="{BB962C8B-B14F-4D97-AF65-F5344CB8AC3E}">
        <p14:creationId xmlns:p14="http://schemas.microsoft.com/office/powerpoint/2010/main" val="20119661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p:txBody>
          <a:bodyPr/>
          <a:lstStyle/>
          <a:p>
            <a:r>
              <a:rPr kumimoji="1" lang="ja-JP" altLang="en-US" sz="2800" dirty="0" smtClean="0"/>
              <a:t>メソッド呼び出しによって，どのメソッドが実行されるかを静的に解析する手法は考案されてきた．</a:t>
            </a:r>
            <a:endParaRPr lang="en-US" altLang="ja-JP" sz="2800" dirty="0" smtClean="0"/>
          </a:p>
        </p:txBody>
      </p:sp>
      <p:sp>
        <p:nvSpPr>
          <p:cNvPr id="2" name="タイトル 1"/>
          <p:cNvSpPr>
            <a:spLocks noGrp="1"/>
          </p:cNvSpPr>
          <p:nvPr>
            <p:ph type="title"/>
          </p:nvPr>
        </p:nvSpPr>
        <p:spPr/>
        <p:txBody>
          <a:bodyPr/>
          <a:lstStyle/>
          <a:p>
            <a:r>
              <a:rPr kumimoji="1" lang="ja-JP" altLang="en-US" dirty="0" smtClean="0"/>
              <a:t>既存のメソッド呼び出し解析手法</a:t>
            </a:r>
            <a:endParaRPr kumimoji="1" lang="ja-JP" altLang="en-US" dirty="0"/>
          </a:p>
        </p:txBody>
      </p:sp>
      <p:sp>
        <p:nvSpPr>
          <p:cNvPr id="8" name="正方形/長方形 7"/>
          <p:cNvSpPr/>
          <p:nvPr/>
        </p:nvSpPr>
        <p:spPr bwMode="auto">
          <a:xfrm>
            <a:off x="621797" y="2535751"/>
            <a:ext cx="2526209" cy="3533740"/>
          </a:xfrm>
          <a:prstGeom prst="rect">
            <a:avLst/>
          </a:prstGeom>
          <a:solidFill>
            <a:schemeClr val="accent5"/>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r>
              <a:rPr lang="en-US" altLang="ja-JP" dirty="0"/>
              <a:t> </a:t>
            </a:r>
            <a:r>
              <a:rPr lang="en-US" altLang="ja-JP" sz="2800" dirty="0"/>
              <a:t>A </a:t>
            </a:r>
            <a:r>
              <a:rPr lang="en-US" altLang="ja-JP" sz="2800" dirty="0" err="1"/>
              <a:t>a</a:t>
            </a:r>
            <a:r>
              <a:rPr lang="en-US" altLang="ja-JP" sz="2800" dirty="0"/>
              <a:t>;</a:t>
            </a:r>
          </a:p>
          <a:p>
            <a:r>
              <a:rPr lang="en-US" altLang="ja-JP" sz="2800" dirty="0"/>
              <a:t> if(</a:t>
            </a:r>
            <a:r>
              <a:rPr lang="en-US" altLang="ja-JP" sz="2800" dirty="0" err="1"/>
              <a:t>i</a:t>
            </a:r>
            <a:r>
              <a:rPr lang="en-US" altLang="ja-JP" sz="2800" dirty="0"/>
              <a:t> == 0){</a:t>
            </a:r>
          </a:p>
          <a:p>
            <a:r>
              <a:rPr lang="en-US" altLang="ja-JP" sz="2800" dirty="0"/>
              <a:t>   a = new B();</a:t>
            </a:r>
          </a:p>
          <a:p>
            <a:r>
              <a:rPr lang="en-US" altLang="ja-JP" sz="2800" dirty="0"/>
              <a:t> }else{</a:t>
            </a:r>
          </a:p>
          <a:p>
            <a:r>
              <a:rPr lang="en-US" altLang="ja-JP" sz="2800" dirty="0"/>
              <a:t>   a = new C();</a:t>
            </a:r>
          </a:p>
          <a:p>
            <a:r>
              <a:rPr lang="en-US" altLang="ja-JP" sz="2800" dirty="0"/>
              <a:t> }</a:t>
            </a:r>
          </a:p>
          <a:p>
            <a:r>
              <a:rPr lang="en-US" altLang="ja-JP" sz="2800" b="1" dirty="0"/>
              <a:t> </a:t>
            </a:r>
            <a:r>
              <a:rPr lang="en-US" altLang="ja-JP" sz="2800" b="1" dirty="0" err="1"/>
              <a:t>a.f</a:t>
            </a:r>
            <a:r>
              <a:rPr lang="en-US" altLang="ja-JP" sz="2800" b="1" dirty="0"/>
              <a:t>();</a:t>
            </a:r>
          </a:p>
          <a:p>
            <a:r>
              <a:rPr lang="en-US" altLang="ja-JP" sz="2800" b="1" dirty="0"/>
              <a:t> </a:t>
            </a:r>
            <a:r>
              <a:rPr lang="en-US" altLang="ja-JP" sz="2800" b="1" dirty="0" err="1"/>
              <a:t>a.m</a:t>
            </a:r>
            <a:r>
              <a:rPr lang="en-US" altLang="ja-JP" sz="2800" b="1" dirty="0"/>
              <a:t>();</a:t>
            </a:r>
            <a:endParaRPr kumimoji="0" lang="ja-JP" altLang="en-US" sz="2800" b="1" i="0" u="none" strike="noStrike" cap="none" normalizeH="0" baseline="0" dirty="0" smtClean="0">
              <a:ln>
                <a:noFill/>
              </a:ln>
              <a:solidFill>
                <a:schemeClr val="tx1"/>
              </a:solidFill>
              <a:effectLst/>
            </a:endParaRPr>
          </a:p>
        </p:txBody>
      </p:sp>
      <p:sp>
        <p:nvSpPr>
          <p:cNvPr id="25" name="四角形吹き出し 24"/>
          <p:cNvSpPr/>
          <p:nvPr/>
        </p:nvSpPr>
        <p:spPr bwMode="auto">
          <a:xfrm>
            <a:off x="3780889" y="4993240"/>
            <a:ext cx="3331123" cy="482886"/>
          </a:xfrm>
          <a:prstGeom prst="wedgeRectCallout">
            <a:avLst>
              <a:gd name="adj1" fmla="val -116549"/>
              <a:gd name="adj2" fmla="val 30652"/>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sz="2400" b="0" i="0" u="none" strike="noStrike" cap="none" normalizeH="0" baseline="0" dirty="0" err="1" smtClean="0">
                <a:ln>
                  <a:noFill/>
                </a:ln>
                <a:solidFill>
                  <a:schemeClr val="tx1"/>
                </a:solidFill>
                <a:effectLst/>
                <a:latin typeface="Times New Roman" pitchFamily="18" charset="0"/>
                <a:ea typeface="ＭＳ Ｐゴシック" pitchFamily="50" charset="-128"/>
              </a:rPr>
              <a:t>B.f</a:t>
            </a:r>
            <a:r>
              <a:rPr lang="en-US" altLang="ja-JP" dirty="0"/>
              <a:t> </a:t>
            </a:r>
            <a:r>
              <a:rPr lang="ja-JP" altLang="en-US" dirty="0" smtClean="0"/>
              <a:t>か </a:t>
            </a:r>
            <a:r>
              <a:rPr lang="en-US" altLang="ja-JP" dirty="0" err="1" smtClean="0"/>
              <a:t>C.f</a:t>
            </a:r>
            <a:r>
              <a:rPr lang="en-US" altLang="ja-JP" dirty="0" smtClean="0"/>
              <a:t> </a:t>
            </a:r>
            <a:r>
              <a:rPr lang="ja-JP" altLang="en-US" dirty="0"/>
              <a:t>が</a:t>
            </a:r>
            <a:r>
              <a:rPr lang="ja-JP" altLang="en-US" dirty="0" smtClean="0"/>
              <a:t>実行される</a:t>
            </a:r>
            <a:endPar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26" name="四角形吹き出し 25"/>
          <p:cNvSpPr/>
          <p:nvPr/>
        </p:nvSpPr>
        <p:spPr bwMode="auto">
          <a:xfrm>
            <a:off x="3780890" y="5777012"/>
            <a:ext cx="3506872" cy="482886"/>
          </a:xfrm>
          <a:prstGeom prst="wedgeRectCallout">
            <a:avLst>
              <a:gd name="adj1" fmla="val -109068"/>
              <a:gd name="adj2" fmla="val -37433"/>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sz="2400" b="0" i="0" u="none" strike="noStrike" cap="none" normalizeH="0" baseline="0" dirty="0" err="1" smtClean="0">
                <a:ln>
                  <a:noFill/>
                </a:ln>
                <a:solidFill>
                  <a:schemeClr val="tx1"/>
                </a:solidFill>
                <a:effectLst/>
                <a:latin typeface="Times New Roman" pitchFamily="18" charset="0"/>
                <a:ea typeface="ＭＳ Ｐゴシック" pitchFamily="50" charset="-128"/>
              </a:rPr>
              <a:t>B.m</a:t>
            </a:r>
            <a:r>
              <a:rPr lang="en-US" altLang="ja-JP" dirty="0" smtClean="0"/>
              <a:t> </a:t>
            </a:r>
            <a:r>
              <a:rPr lang="ja-JP" altLang="en-US" dirty="0" smtClean="0"/>
              <a:t>か </a:t>
            </a:r>
            <a:r>
              <a:rPr lang="en-US" altLang="ja-JP" dirty="0" err="1" smtClean="0"/>
              <a:t>C.m</a:t>
            </a:r>
            <a:r>
              <a:rPr lang="en-US" altLang="ja-JP" dirty="0" smtClean="0"/>
              <a:t> </a:t>
            </a:r>
            <a:r>
              <a:rPr lang="ja-JP" altLang="en-US" dirty="0" smtClean="0"/>
              <a:t>が実行される</a:t>
            </a:r>
            <a:endPar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27" name="テキスト ボックス 26"/>
          <p:cNvSpPr txBox="1"/>
          <p:nvPr/>
        </p:nvSpPr>
        <p:spPr>
          <a:xfrm>
            <a:off x="3780890" y="4374058"/>
            <a:ext cx="2538900" cy="461665"/>
          </a:xfrm>
          <a:prstGeom prst="rect">
            <a:avLst/>
          </a:prstGeom>
          <a:noFill/>
        </p:spPr>
        <p:txBody>
          <a:bodyPr wrap="none" rtlCol="0">
            <a:spAutoFit/>
          </a:bodyPr>
          <a:lstStyle/>
          <a:p>
            <a:r>
              <a:rPr kumimoji="1" lang="en-US" altLang="ja-JP" dirty="0" smtClean="0"/>
              <a:t>※VTA</a:t>
            </a:r>
            <a:r>
              <a:rPr kumimoji="1" lang="ja-JP" altLang="en-US" dirty="0" smtClean="0"/>
              <a:t>による解析</a:t>
            </a:r>
            <a:endParaRPr kumimoji="1" lang="ja-JP" altLang="en-US" dirty="0"/>
          </a:p>
        </p:txBody>
      </p:sp>
      <p:grpSp>
        <p:nvGrpSpPr>
          <p:cNvPr id="42" name="グループ化 41"/>
          <p:cNvGrpSpPr/>
          <p:nvPr/>
        </p:nvGrpSpPr>
        <p:grpSpPr>
          <a:xfrm>
            <a:off x="5859998" y="1858141"/>
            <a:ext cx="2824670" cy="2444480"/>
            <a:chOff x="6441897" y="2986478"/>
            <a:chExt cx="2824670" cy="2531487"/>
          </a:xfrm>
        </p:grpSpPr>
        <p:grpSp>
          <p:nvGrpSpPr>
            <p:cNvPr id="41" name="グループ化 40"/>
            <p:cNvGrpSpPr/>
            <p:nvPr/>
          </p:nvGrpSpPr>
          <p:grpSpPr>
            <a:xfrm>
              <a:off x="6441897" y="2986478"/>
              <a:ext cx="2824670" cy="2531487"/>
              <a:chOff x="6441897" y="2986478"/>
              <a:chExt cx="2824670" cy="2531487"/>
            </a:xfrm>
          </p:grpSpPr>
          <p:sp>
            <p:nvSpPr>
              <p:cNvPr id="30" name="正方形/長方形 29"/>
              <p:cNvSpPr/>
              <p:nvPr/>
            </p:nvSpPr>
            <p:spPr bwMode="auto">
              <a:xfrm>
                <a:off x="6441897" y="2986478"/>
                <a:ext cx="2824670" cy="2531487"/>
              </a:xfrm>
              <a:prstGeom prst="rect">
                <a:avLst/>
              </a:prstGeom>
              <a:solidFill>
                <a:schemeClr val="bg1"/>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32" name="テキスト ボックス 31"/>
              <p:cNvSpPr txBox="1"/>
              <p:nvPr/>
            </p:nvSpPr>
            <p:spPr>
              <a:xfrm>
                <a:off x="7362313" y="3176736"/>
                <a:ext cx="1226618" cy="369332"/>
              </a:xfrm>
              <a:prstGeom prst="rect">
                <a:avLst/>
              </a:prstGeom>
              <a:solidFill>
                <a:schemeClr val="bg1"/>
              </a:solidFill>
            </p:spPr>
            <p:txBody>
              <a:bodyPr wrap="none" rtlCol="0">
                <a:spAutoFit/>
              </a:bodyPr>
              <a:lstStyle/>
              <a:p>
                <a:r>
                  <a:rPr kumimoji="1" lang="en-US" altLang="ja-JP" sz="1800" dirty="0" smtClean="0"/>
                  <a:t>※</a:t>
                </a:r>
                <a:r>
                  <a:rPr kumimoji="1" lang="ja-JP" altLang="en-US" sz="1800" dirty="0" smtClean="0"/>
                  <a:t>クラス図</a:t>
                </a:r>
                <a:endParaRPr kumimoji="1" lang="ja-JP" altLang="en-US" sz="1800" dirty="0"/>
              </a:p>
            </p:txBody>
          </p:sp>
        </p:grpSp>
        <p:grpSp>
          <p:nvGrpSpPr>
            <p:cNvPr id="10" name="グループ化 9"/>
            <p:cNvGrpSpPr/>
            <p:nvPr/>
          </p:nvGrpSpPr>
          <p:grpSpPr>
            <a:xfrm>
              <a:off x="6709721" y="3703585"/>
              <a:ext cx="2376999" cy="1603066"/>
              <a:chOff x="6277349" y="1671803"/>
              <a:chExt cx="2659625" cy="1731575"/>
            </a:xfrm>
          </p:grpSpPr>
          <p:grpSp>
            <p:nvGrpSpPr>
              <p:cNvPr id="11" name="グループ化 10"/>
              <p:cNvGrpSpPr/>
              <p:nvPr/>
            </p:nvGrpSpPr>
            <p:grpSpPr>
              <a:xfrm>
                <a:off x="7093426" y="1671803"/>
                <a:ext cx="1101212" cy="641090"/>
                <a:chOff x="3716594" y="3576948"/>
                <a:chExt cx="1101212" cy="641090"/>
              </a:xfrm>
            </p:grpSpPr>
            <p:sp>
              <p:nvSpPr>
                <p:cNvPr id="23" name="正方形/長方形 22"/>
                <p:cNvSpPr/>
                <p:nvPr/>
              </p:nvSpPr>
              <p:spPr bwMode="auto">
                <a:xfrm>
                  <a:off x="3716594" y="3576948"/>
                  <a:ext cx="1101212" cy="314504"/>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en-US" altLang="ja-JP" sz="2000" b="1" dirty="0"/>
                    <a:t>A</a:t>
                  </a:r>
                  <a:endParaRPr kumimoji="0" lang="ja-JP" altLang="en-US" sz="2000" b="1" i="0" u="none" strike="noStrike" cap="none" normalizeH="0" baseline="0" dirty="0" smtClean="0">
                    <a:ln>
                      <a:noFill/>
                    </a:ln>
                    <a:solidFill>
                      <a:schemeClr val="tx1"/>
                    </a:solidFill>
                    <a:effectLst/>
                  </a:endParaRPr>
                </a:p>
              </p:txBody>
            </p:sp>
            <p:sp>
              <p:nvSpPr>
                <p:cNvPr id="24" name="正方形/長方形 23"/>
                <p:cNvSpPr/>
                <p:nvPr/>
              </p:nvSpPr>
              <p:spPr bwMode="auto">
                <a:xfrm>
                  <a:off x="3716594" y="3891452"/>
                  <a:ext cx="1101212" cy="326586"/>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defTabSz="914400" rtl="0" eaLnBrk="1" fontAlgn="base" latinLnBrk="0" hangingPunct="1">
                    <a:lnSpc>
                      <a:spcPct val="100000"/>
                    </a:lnSpc>
                    <a:spcBef>
                      <a:spcPct val="0"/>
                    </a:spcBef>
                    <a:spcAft>
                      <a:spcPct val="0"/>
                    </a:spcAft>
                    <a:buClrTx/>
                    <a:buSzTx/>
                    <a:buFontTx/>
                    <a:buNone/>
                    <a:tabLst/>
                  </a:pPr>
                  <a:r>
                    <a:rPr lang="en-US" altLang="ja-JP" sz="1800" b="1" dirty="0" smtClean="0"/>
                    <a:t>f() , m()</a:t>
                  </a:r>
                  <a:endParaRPr kumimoji="0" lang="ja-JP" altLang="en-US" sz="1800" b="1" i="0" u="none" strike="noStrike" cap="none" normalizeH="0" baseline="0" dirty="0" smtClean="0">
                    <a:ln>
                      <a:noFill/>
                    </a:ln>
                    <a:solidFill>
                      <a:schemeClr val="tx1"/>
                    </a:solidFill>
                    <a:effectLst/>
                  </a:endParaRPr>
                </a:p>
              </p:txBody>
            </p:sp>
          </p:grpSp>
          <p:grpSp>
            <p:nvGrpSpPr>
              <p:cNvPr id="12" name="グループ化 11"/>
              <p:cNvGrpSpPr/>
              <p:nvPr/>
            </p:nvGrpSpPr>
            <p:grpSpPr>
              <a:xfrm>
                <a:off x="6277349" y="2795570"/>
                <a:ext cx="1101212" cy="607808"/>
                <a:chOff x="3716594" y="3343096"/>
                <a:chExt cx="1101212" cy="607808"/>
              </a:xfrm>
            </p:grpSpPr>
            <p:sp>
              <p:nvSpPr>
                <p:cNvPr id="21" name="正方形/長方形 20"/>
                <p:cNvSpPr/>
                <p:nvPr/>
              </p:nvSpPr>
              <p:spPr bwMode="auto">
                <a:xfrm>
                  <a:off x="3716594" y="3343096"/>
                  <a:ext cx="1101212" cy="314504"/>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en-US" altLang="ja-JP" sz="2000" b="1" dirty="0" smtClean="0"/>
                    <a:t>B</a:t>
                  </a:r>
                  <a:endParaRPr kumimoji="0" lang="ja-JP" altLang="en-US" sz="2000" b="1" i="0" u="none" strike="noStrike" cap="none" normalizeH="0" baseline="0" dirty="0" smtClean="0">
                    <a:ln>
                      <a:noFill/>
                    </a:ln>
                    <a:solidFill>
                      <a:schemeClr val="tx1"/>
                    </a:solidFill>
                    <a:effectLst/>
                  </a:endParaRPr>
                </a:p>
              </p:txBody>
            </p:sp>
            <p:sp>
              <p:nvSpPr>
                <p:cNvPr id="22" name="正方形/長方形 21"/>
                <p:cNvSpPr/>
                <p:nvPr/>
              </p:nvSpPr>
              <p:spPr bwMode="auto">
                <a:xfrm>
                  <a:off x="3716594" y="3657600"/>
                  <a:ext cx="1101212" cy="293304"/>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defTabSz="914400" rtl="0" eaLnBrk="1" fontAlgn="base" latinLnBrk="0" hangingPunct="1">
                    <a:lnSpc>
                      <a:spcPct val="100000"/>
                    </a:lnSpc>
                    <a:spcBef>
                      <a:spcPct val="0"/>
                    </a:spcBef>
                    <a:spcAft>
                      <a:spcPct val="0"/>
                    </a:spcAft>
                    <a:buClrTx/>
                    <a:buSzTx/>
                    <a:buFontTx/>
                    <a:buNone/>
                    <a:tabLst/>
                  </a:pPr>
                  <a:r>
                    <a:rPr lang="en-US" altLang="ja-JP" sz="1800" b="1" dirty="0" smtClean="0"/>
                    <a:t>f() , m() </a:t>
                  </a:r>
                  <a:endParaRPr kumimoji="0" lang="ja-JP" altLang="en-US" sz="1800" b="1" i="0" u="none" strike="noStrike" cap="none" normalizeH="0" baseline="0" dirty="0" smtClean="0">
                    <a:ln>
                      <a:noFill/>
                    </a:ln>
                    <a:solidFill>
                      <a:schemeClr val="tx1"/>
                    </a:solidFill>
                    <a:effectLst/>
                  </a:endParaRPr>
                </a:p>
              </p:txBody>
            </p:sp>
          </p:grpSp>
          <p:grpSp>
            <p:nvGrpSpPr>
              <p:cNvPr id="13" name="グループ化 12"/>
              <p:cNvGrpSpPr/>
              <p:nvPr/>
            </p:nvGrpSpPr>
            <p:grpSpPr>
              <a:xfrm>
                <a:off x="7835762" y="2795570"/>
                <a:ext cx="1101212" cy="607808"/>
                <a:chOff x="3716594" y="3343096"/>
                <a:chExt cx="1101212" cy="607808"/>
              </a:xfrm>
            </p:grpSpPr>
            <p:sp>
              <p:nvSpPr>
                <p:cNvPr id="19" name="正方形/長方形 18"/>
                <p:cNvSpPr/>
                <p:nvPr/>
              </p:nvSpPr>
              <p:spPr bwMode="auto">
                <a:xfrm>
                  <a:off x="3716594" y="3343096"/>
                  <a:ext cx="1101212" cy="314504"/>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en-US" altLang="ja-JP" sz="2000" b="1" dirty="0"/>
                    <a:t>C</a:t>
                  </a:r>
                  <a:endParaRPr kumimoji="0" lang="ja-JP" altLang="en-US" sz="2000" b="1" i="0" u="none" strike="noStrike" cap="none" normalizeH="0" baseline="0" dirty="0" smtClean="0">
                    <a:ln>
                      <a:noFill/>
                    </a:ln>
                    <a:solidFill>
                      <a:schemeClr val="tx1"/>
                    </a:solidFill>
                    <a:effectLst/>
                  </a:endParaRPr>
                </a:p>
              </p:txBody>
            </p:sp>
            <p:sp>
              <p:nvSpPr>
                <p:cNvPr id="20" name="正方形/長方形 19"/>
                <p:cNvSpPr/>
                <p:nvPr/>
              </p:nvSpPr>
              <p:spPr bwMode="auto">
                <a:xfrm>
                  <a:off x="3716594" y="3657600"/>
                  <a:ext cx="1101212" cy="293304"/>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defTabSz="914400" rtl="0" eaLnBrk="1" fontAlgn="base" latinLnBrk="0" hangingPunct="1">
                    <a:lnSpc>
                      <a:spcPct val="100000"/>
                    </a:lnSpc>
                    <a:spcBef>
                      <a:spcPct val="0"/>
                    </a:spcBef>
                    <a:spcAft>
                      <a:spcPct val="0"/>
                    </a:spcAft>
                    <a:buClrTx/>
                    <a:buSzTx/>
                    <a:buFontTx/>
                    <a:buNone/>
                    <a:tabLst/>
                  </a:pPr>
                  <a:r>
                    <a:rPr lang="en-US" altLang="ja-JP" sz="1800" b="1" dirty="0"/>
                    <a:t>f</a:t>
                  </a:r>
                  <a:r>
                    <a:rPr lang="en-US" altLang="ja-JP" sz="1800" b="1" dirty="0" smtClean="0"/>
                    <a:t>() , m() </a:t>
                  </a:r>
                  <a:endParaRPr kumimoji="0" lang="ja-JP" altLang="en-US" sz="1800" b="1" i="0" u="none" strike="noStrike" cap="none" normalizeH="0" baseline="0" dirty="0" smtClean="0">
                    <a:ln>
                      <a:noFill/>
                    </a:ln>
                    <a:solidFill>
                      <a:schemeClr val="tx1"/>
                    </a:solidFill>
                    <a:effectLst/>
                  </a:endParaRPr>
                </a:p>
              </p:txBody>
            </p:sp>
          </p:grpSp>
          <p:sp>
            <p:nvSpPr>
              <p:cNvPr id="14" name="二等辺三角形 13"/>
              <p:cNvSpPr/>
              <p:nvPr/>
            </p:nvSpPr>
            <p:spPr bwMode="auto">
              <a:xfrm>
                <a:off x="7575206" y="2312893"/>
                <a:ext cx="137652" cy="176852"/>
              </a:xfrm>
              <a:prstGeom prst="triangle">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000" b="1"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15" name="直線コネクタ 14"/>
              <p:cNvCxnSpPr/>
              <p:nvPr/>
            </p:nvCxnSpPr>
            <p:spPr bwMode="auto">
              <a:xfrm>
                <a:off x="7644032" y="2489745"/>
                <a:ext cx="0" cy="127948"/>
              </a:xfrm>
              <a:prstGeom prst="line">
                <a:avLst/>
              </a:prstGeom>
              <a:solidFill>
                <a:schemeClr val="accent2"/>
              </a:solidFill>
              <a:ln w="9525" cap="flat" cmpd="sng" algn="ctr">
                <a:solidFill>
                  <a:schemeClr val="tx1"/>
                </a:solidFill>
                <a:prstDash val="solid"/>
                <a:round/>
                <a:headEnd type="none" w="med" len="med"/>
                <a:tailEnd type="none" w="med" len="med"/>
              </a:ln>
              <a:effectLst/>
            </p:spPr>
          </p:cxnSp>
          <p:cxnSp>
            <p:nvCxnSpPr>
              <p:cNvPr id="16" name="直線コネクタ 15"/>
              <p:cNvCxnSpPr/>
              <p:nvPr/>
            </p:nvCxnSpPr>
            <p:spPr bwMode="auto">
              <a:xfrm>
                <a:off x="6827955" y="2617693"/>
                <a:ext cx="0" cy="177877"/>
              </a:xfrm>
              <a:prstGeom prst="line">
                <a:avLst/>
              </a:prstGeom>
              <a:solidFill>
                <a:schemeClr val="accent2"/>
              </a:solidFill>
              <a:ln w="9525" cap="flat" cmpd="sng" algn="ctr">
                <a:solidFill>
                  <a:schemeClr val="tx1"/>
                </a:solidFill>
                <a:prstDash val="solid"/>
                <a:round/>
                <a:headEnd type="none" w="med" len="med"/>
                <a:tailEnd type="none" w="med" len="med"/>
              </a:ln>
              <a:effectLst/>
            </p:spPr>
          </p:cxnSp>
          <p:cxnSp>
            <p:nvCxnSpPr>
              <p:cNvPr id="17" name="直線コネクタ 16"/>
              <p:cNvCxnSpPr/>
              <p:nvPr/>
            </p:nvCxnSpPr>
            <p:spPr bwMode="auto">
              <a:xfrm>
                <a:off x="8386368" y="2613224"/>
                <a:ext cx="0" cy="177877"/>
              </a:xfrm>
              <a:prstGeom prst="line">
                <a:avLst/>
              </a:prstGeom>
              <a:solidFill>
                <a:schemeClr val="accent2"/>
              </a:solidFill>
              <a:ln w="9525" cap="flat" cmpd="sng" algn="ctr">
                <a:solidFill>
                  <a:schemeClr val="tx1"/>
                </a:solidFill>
                <a:prstDash val="solid"/>
                <a:round/>
                <a:headEnd type="none" w="med" len="med"/>
                <a:tailEnd type="none" w="med" len="med"/>
              </a:ln>
              <a:effectLst/>
            </p:spPr>
          </p:cxnSp>
          <p:cxnSp>
            <p:nvCxnSpPr>
              <p:cNvPr id="18" name="直線コネクタ 17"/>
              <p:cNvCxnSpPr/>
              <p:nvPr/>
            </p:nvCxnSpPr>
            <p:spPr bwMode="auto">
              <a:xfrm>
                <a:off x="6827955" y="2613224"/>
                <a:ext cx="1558413" cy="0"/>
              </a:xfrm>
              <a:prstGeom prst="line">
                <a:avLst/>
              </a:prstGeom>
              <a:solidFill>
                <a:schemeClr val="accent2"/>
              </a:solidFill>
              <a:ln w="9525" cap="flat" cmpd="sng" algn="ctr">
                <a:solidFill>
                  <a:schemeClr val="tx1"/>
                </a:solidFill>
                <a:prstDash val="solid"/>
                <a:round/>
                <a:headEnd type="none" w="med" len="med"/>
                <a:tailEnd type="none" w="med" len="med"/>
              </a:ln>
              <a:effectLst/>
            </p:spPr>
          </p:cxnSp>
        </p:grpSp>
      </p:grpSp>
    </p:spTree>
    <p:extLst>
      <p:ext uri="{BB962C8B-B14F-4D97-AF65-F5344CB8AC3E}">
        <p14:creationId xmlns:p14="http://schemas.microsoft.com/office/powerpoint/2010/main" val="113444483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実行経路の列挙における</a:t>
            </a:r>
            <a:r>
              <a:rPr kumimoji="1" lang="ja-JP" altLang="en-US" dirty="0" smtClean="0"/>
              <a:t>問題点</a:t>
            </a:r>
            <a:endParaRPr kumimoji="1" lang="ja-JP" altLang="en-US" dirty="0"/>
          </a:p>
        </p:txBody>
      </p:sp>
      <p:sp>
        <p:nvSpPr>
          <p:cNvPr id="3" name="コンテンツ プレースホルダー 2"/>
          <p:cNvSpPr>
            <a:spLocks noGrp="1"/>
          </p:cNvSpPr>
          <p:nvPr>
            <p:ph idx="1"/>
          </p:nvPr>
        </p:nvSpPr>
        <p:spPr/>
        <p:txBody>
          <a:bodyPr/>
          <a:lstStyle/>
          <a:p>
            <a:r>
              <a:rPr lang="ja-JP" altLang="en-US" sz="2800" dirty="0" smtClean="0"/>
              <a:t>既存手法では各呼び出しについて独立に候補を考えるため，実行不能な経路が現れる．</a:t>
            </a:r>
            <a:endParaRPr lang="en-US" altLang="ja-JP" sz="2800" dirty="0" smtClean="0"/>
          </a:p>
        </p:txBody>
      </p:sp>
      <p:grpSp>
        <p:nvGrpSpPr>
          <p:cNvPr id="28" name="グループ化 27"/>
          <p:cNvGrpSpPr/>
          <p:nvPr/>
        </p:nvGrpSpPr>
        <p:grpSpPr>
          <a:xfrm>
            <a:off x="3559276" y="3312131"/>
            <a:ext cx="5405337" cy="2797226"/>
            <a:chOff x="3559276" y="3073359"/>
            <a:chExt cx="5405337" cy="2797226"/>
          </a:xfrm>
        </p:grpSpPr>
        <p:sp>
          <p:nvSpPr>
            <p:cNvPr id="24" name="正方形/長方形 23"/>
            <p:cNvSpPr/>
            <p:nvPr/>
          </p:nvSpPr>
          <p:spPr bwMode="auto">
            <a:xfrm>
              <a:off x="3746089" y="4639990"/>
              <a:ext cx="5218523" cy="1230595"/>
            </a:xfrm>
            <a:prstGeom prst="rect">
              <a:avLst/>
            </a:prstGeom>
            <a:noFill/>
            <a:ln w="57150" cap="flat" cmpd="sng" algn="ctr">
              <a:solidFill>
                <a:srgbClr val="FFCCCC"/>
              </a:solidFill>
              <a:prstDash val="sys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23" name="正方形/長方形 22"/>
            <p:cNvSpPr/>
            <p:nvPr/>
          </p:nvSpPr>
          <p:spPr bwMode="auto">
            <a:xfrm>
              <a:off x="3746090" y="3073359"/>
              <a:ext cx="5218523" cy="1230595"/>
            </a:xfrm>
            <a:prstGeom prst="rect">
              <a:avLst/>
            </a:prstGeom>
            <a:noFill/>
            <a:ln w="57150" cap="flat" cmpd="sng" algn="ctr">
              <a:solidFill>
                <a:srgbClr val="FFCCCC"/>
              </a:solidFill>
              <a:prstDash val="sys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6" name="円/楕円 5"/>
            <p:cNvSpPr/>
            <p:nvPr/>
          </p:nvSpPr>
          <p:spPr bwMode="auto">
            <a:xfrm>
              <a:off x="5122606" y="3215148"/>
              <a:ext cx="1465007" cy="875071"/>
            </a:xfrm>
            <a:prstGeom prst="ellipse">
              <a:avLst/>
            </a:prstGeom>
            <a:solidFill>
              <a:srgbClr val="FFFF66"/>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sz="2400" b="1" i="0" u="none" strike="noStrike" cap="none" normalizeH="0" baseline="0" dirty="0" err="1" smtClean="0">
                  <a:ln>
                    <a:noFill/>
                  </a:ln>
                  <a:solidFill>
                    <a:schemeClr val="tx1"/>
                  </a:solidFill>
                  <a:effectLst/>
                  <a:latin typeface="Times New Roman" pitchFamily="18" charset="0"/>
                  <a:ea typeface="ＭＳ Ｐゴシック" pitchFamily="50" charset="-128"/>
                </a:rPr>
                <a:t>B.f</a:t>
              </a:r>
              <a:r>
                <a:rPr kumimoji="0" lang="en-US" altLang="ja-JP" sz="2400" b="1" i="0" u="none" strike="noStrike" cap="none" normalizeH="0" baseline="0" dirty="0" smtClean="0">
                  <a:ln>
                    <a:noFill/>
                  </a:ln>
                  <a:solidFill>
                    <a:schemeClr val="tx1"/>
                  </a:solidFill>
                  <a:effectLst/>
                  <a:latin typeface="Times New Roman" pitchFamily="18" charset="0"/>
                  <a:ea typeface="ＭＳ Ｐゴシック" pitchFamily="50" charset="-128"/>
                </a:rPr>
                <a:t>()</a:t>
              </a:r>
              <a:endParaRPr kumimoji="0" lang="ja-JP" altLang="en-US" sz="2400" b="1"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7" name="円/楕円 6"/>
            <p:cNvSpPr/>
            <p:nvPr/>
          </p:nvSpPr>
          <p:spPr bwMode="auto">
            <a:xfrm>
              <a:off x="7004280" y="3215148"/>
              <a:ext cx="1465007" cy="875071"/>
            </a:xfrm>
            <a:prstGeom prst="ellipse">
              <a:avLst/>
            </a:prstGeom>
            <a:solidFill>
              <a:srgbClr val="FFFF66"/>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ctr"/>
              <a:r>
                <a:rPr lang="en-US" altLang="ja-JP" b="1" dirty="0" err="1" smtClean="0"/>
                <a:t>C.f</a:t>
              </a:r>
              <a:r>
                <a:rPr lang="en-US" altLang="ja-JP" b="1" dirty="0"/>
                <a:t>()</a:t>
              </a:r>
              <a:endParaRPr lang="ja-JP" altLang="en-US" b="1" dirty="0"/>
            </a:p>
          </p:txBody>
        </p:sp>
        <p:sp>
          <p:nvSpPr>
            <p:cNvPr id="8" name="円/楕円 7"/>
            <p:cNvSpPr/>
            <p:nvPr/>
          </p:nvSpPr>
          <p:spPr bwMode="auto">
            <a:xfrm>
              <a:off x="5122606" y="4801265"/>
              <a:ext cx="1465007" cy="875071"/>
            </a:xfrm>
            <a:prstGeom prst="ellipse">
              <a:avLst/>
            </a:prstGeom>
            <a:solidFill>
              <a:srgbClr val="FFFF66"/>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ctr"/>
              <a:r>
                <a:rPr lang="en-US" altLang="ja-JP" b="1" dirty="0" err="1" smtClean="0"/>
                <a:t>B.m</a:t>
              </a:r>
              <a:r>
                <a:rPr lang="en-US" altLang="ja-JP" b="1" dirty="0" smtClean="0"/>
                <a:t>()</a:t>
              </a:r>
              <a:endParaRPr lang="ja-JP" altLang="en-US" b="1" dirty="0"/>
            </a:p>
          </p:txBody>
        </p:sp>
        <p:sp>
          <p:nvSpPr>
            <p:cNvPr id="9" name="円/楕円 8"/>
            <p:cNvSpPr/>
            <p:nvPr/>
          </p:nvSpPr>
          <p:spPr bwMode="auto">
            <a:xfrm>
              <a:off x="7004280" y="4801265"/>
              <a:ext cx="1465007" cy="875071"/>
            </a:xfrm>
            <a:prstGeom prst="ellipse">
              <a:avLst/>
            </a:prstGeom>
            <a:solidFill>
              <a:srgbClr val="FFFF66"/>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ctr"/>
              <a:r>
                <a:rPr lang="en-US" altLang="ja-JP" b="1" dirty="0" err="1" smtClean="0"/>
                <a:t>C.m</a:t>
              </a:r>
              <a:r>
                <a:rPr lang="en-US" altLang="ja-JP" b="1" dirty="0" smtClean="0"/>
                <a:t>()</a:t>
              </a:r>
              <a:endParaRPr lang="ja-JP" altLang="en-US" b="1" dirty="0"/>
            </a:p>
          </p:txBody>
        </p:sp>
        <p:sp>
          <p:nvSpPr>
            <p:cNvPr id="10" name="円/楕円 9"/>
            <p:cNvSpPr/>
            <p:nvPr/>
          </p:nvSpPr>
          <p:spPr bwMode="auto">
            <a:xfrm>
              <a:off x="3559276" y="3215147"/>
              <a:ext cx="1563330" cy="875071"/>
            </a:xfrm>
            <a:prstGeom prst="ellipse">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en-US" altLang="ja-JP" sz="3200" b="1" dirty="0" err="1"/>
                <a:t>a</a:t>
              </a:r>
              <a:r>
                <a:rPr kumimoji="0" lang="en-US" altLang="ja-JP" sz="3200" b="1" i="0" u="none" strike="noStrike" cap="none" normalizeH="0" baseline="0" dirty="0" err="1" smtClean="0">
                  <a:ln>
                    <a:noFill/>
                  </a:ln>
                  <a:solidFill>
                    <a:schemeClr val="tx1"/>
                  </a:solidFill>
                  <a:effectLst/>
                </a:rPr>
                <a:t>.f</a:t>
              </a:r>
              <a:r>
                <a:rPr kumimoji="0" lang="en-US" altLang="ja-JP" sz="3200" b="1" i="0" u="none" strike="noStrike" cap="none" normalizeH="0" baseline="0" dirty="0" smtClean="0">
                  <a:ln>
                    <a:noFill/>
                  </a:ln>
                  <a:solidFill>
                    <a:schemeClr val="tx1"/>
                  </a:solidFill>
                  <a:effectLst/>
                </a:rPr>
                <a:t>()</a:t>
              </a:r>
              <a:endParaRPr kumimoji="0" lang="ja-JP" altLang="en-US" sz="3200" b="1" i="0" u="none" strike="noStrike" cap="none" normalizeH="0" baseline="0" dirty="0" smtClean="0">
                <a:ln>
                  <a:noFill/>
                </a:ln>
                <a:solidFill>
                  <a:schemeClr val="tx1"/>
                </a:solidFill>
                <a:effectLst/>
              </a:endParaRPr>
            </a:p>
          </p:txBody>
        </p:sp>
        <p:sp>
          <p:nvSpPr>
            <p:cNvPr id="11" name="円/楕円 10"/>
            <p:cNvSpPr/>
            <p:nvPr/>
          </p:nvSpPr>
          <p:spPr bwMode="auto">
            <a:xfrm>
              <a:off x="3559276" y="4817753"/>
              <a:ext cx="1563330" cy="875071"/>
            </a:xfrm>
            <a:prstGeom prst="ellipse">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en-US" altLang="ja-JP" sz="3200" b="1" dirty="0" err="1" smtClean="0"/>
                <a:t>a</a:t>
              </a:r>
              <a:r>
                <a:rPr kumimoji="0" lang="en-US" altLang="ja-JP" sz="3200" b="1" i="0" u="none" strike="noStrike" cap="none" normalizeH="0" baseline="0" dirty="0" err="1" smtClean="0">
                  <a:ln>
                    <a:noFill/>
                  </a:ln>
                  <a:solidFill>
                    <a:schemeClr val="tx1"/>
                  </a:solidFill>
                  <a:effectLst/>
                </a:rPr>
                <a:t>.m</a:t>
              </a:r>
              <a:r>
                <a:rPr kumimoji="0" lang="en-US" altLang="ja-JP" sz="3200" b="1" i="0" u="none" strike="noStrike" cap="none" normalizeH="0" baseline="0" dirty="0" smtClean="0">
                  <a:ln>
                    <a:noFill/>
                  </a:ln>
                  <a:solidFill>
                    <a:schemeClr val="tx1"/>
                  </a:solidFill>
                  <a:effectLst/>
                </a:rPr>
                <a:t>()</a:t>
              </a:r>
              <a:endParaRPr kumimoji="0" lang="ja-JP" altLang="en-US" sz="3200" b="1" i="0" u="none" strike="noStrike" cap="none" normalizeH="0" baseline="0" dirty="0" smtClean="0">
                <a:ln>
                  <a:noFill/>
                </a:ln>
                <a:solidFill>
                  <a:schemeClr val="tx1"/>
                </a:solidFill>
                <a:effectLst/>
              </a:endParaRPr>
            </a:p>
          </p:txBody>
        </p:sp>
        <p:cxnSp>
          <p:nvCxnSpPr>
            <p:cNvPr id="13" name="直線矢印コネクタ 12"/>
            <p:cNvCxnSpPr>
              <a:stCxn id="6" idx="4"/>
              <a:endCxn id="8" idx="0"/>
            </p:cNvCxnSpPr>
            <p:nvPr/>
          </p:nvCxnSpPr>
          <p:spPr bwMode="auto">
            <a:xfrm>
              <a:off x="5855110" y="4090219"/>
              <a:ext cx="0" cy="711046"/>
            </a:xfrm>
            <a:prstGeom prst="straightConnector1">
              <a:avLst/>
            </a:prstGeom>
            <a:solidFill>
              <a:schemeClr val="accent2"/>
            </a:solidFill>
            <a:ln w="76200" cap="flat" cmpd="sng" algn="ctr">
              <a:solidFill>
                <a:schemeClr val="accent2"/>
              </a:solidFill>
              <a:prstDash val="solid"/>
              <a:round/>
              <a:headEnd type="none" w="med" len="med"/>
              <a:tailEnd type="triangle"/>
            </a:ln>
            <a:effectLst/>
          </p:spPr>
        </p:cxnSp>
        <p:cxnSp>
          <p:nvCxnSpPr>
            <p:cNvPr id="20" name="直線矢印コネクタ 19"/>
            <p:cNvCxnSpPr>
              <a:stCxn id="7" idx="4"/>
              <a:endCxn id="9" idx="0"/>
            </p:cNvCxnSpPr>
            <p:nvPr/>
          </p:nvCxnSpPr>
          <p:spPr bwMode="auto">
            <a:xfrm>
              <a:off x="7736784" y="4090219"/>
              <a:ext cx="0" cy="711046"/>
            </a:xfrm>
            <a:prstGeom prst="straightConnector1">
              <a:avLst/>
            </a:prstGeom>
            <a:solidFill>
              <a:schemeClr val="accent2"/>
            </a:solidFill>
            <a:ln w="76200" cap="flat" cmpd="sng" algn="ctr">
              <a:solidFill>
                <a:schemeClr val="accent2"/>
              </a:solidFill>
              <a:prstDash val="solid"/>
              <a:round/>
              <a:headEnd type="none" w="med" len="med"/>
              <a:tailEnd type="triangle"/>
            </a:ln>
            <a:effectLst/>
          </p:spPr>
        </p:cxnSp>
      </p:grpSp>
      <p:grpSp>
        <p:nvGrpSpPr>
          <p:cNvPr id="5" name="グループ化 4"/>
          <p:cNvGrpSpPr/>
          <p:nvPr/>
        </p:nvGrpSpPr>
        <p:grpSpPr>
          <a:xfrm>
            <a:off x="317037" y="2517186"/>
            <a:ext cx="2811656" cy="3580581"/>
            <a:chOff x="317037" y="2517186"/>
            <a:chExt cx="2811656" cy="3580581"/>
          </a:xfrm>
        </p:grpSpPr>
        <p:sp>
          <p:nvSpPr>
            <p:cNvPr id="4" name="正方形/長方形 3"/>
            <p:cNvSpPr/>
            <p:nvPr/>
          </p:nvSpPr>
          <p:spPr bwMode="auto">
            <a:xfrm>
              <a:off x="625550" y="2517186"/>
              <a:ext cx="2503143" cy="3580581"/>
            </a:xfrm>
            <a:prstGeom prst="rect">
              <a:avLst/>
            </a:prstGeom>
            <a:solidFill>
              <a:schemeClr val="accent5"/>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r>
                <a:rPr lang="en-US" altLang="ja-JP" dirty="0"/>
                <a:t> </a:t>
              </a:r>
              <a:r>
                <a:rPr lang="en-US" altLang="ja-JP" sz="2800" dirty="0"/>
                <a:t>A </a:t>
              </a:r>
              <a:r>
                <a:rPr lang="en-US" altLang="ja-JP" sz="2800" dirty="0" err="1"/>
                <a:t>a</a:t>
              </a:r>
              <a:r>
                <a:rPr lang="en-US" altLang="ja-JP" sz="2800" dirty="0"/>
                <a:t>;</a:t>
              </a:r>
            </a:p>
            <a:p>
              <a:r>
                <a:rPr lang="en-US" altLang="ja-JP" sz="2800" dirty="0"/>
                <a:t> if(</a:t>
              </a:r>
              <a:r>
                <a:rPr lang="en-US" altLang="ja-JP" sz="2800" dirty="0" err="1"/>
                <a:t>i</a:t>
              </a:r>
              <a:r>
                <a:rPr lang="en-US" altLang="ja-JP" sz="2800" dirty="0"/>
                <a:t> == 0){</a:t>
              </a:r>
            </a:p>
            <a:p>
              <a:r>
                <a:rPr lang="en-US" altLang="ja-JP" sz="2800" dirty="0"/>
                <a:t>   a = new B();</a:t>
              </a:r>
            </a:p>
            <a:p>
              <a:r>
                <a:rPr lang="en-US" altLang="ja-JP" sz="2800" dirty="0"/>
                <a:t> }else{</a:t>
              </a:r>
            </a:p>
            <a:p>
              <a:r>
                <a:rPr lang="en-US" altLang="ja-JP" sz="2800" dirty="0"/>
                <a:t>   a = new C();</a:t>
              </a:r>
            </a:p>
            <a:p>
              <a:r>
                <a:rPr lang="en-US" altLang="ja-JP" sz="2800" dirty="0"/>
                <a:t> }</a:t>
              </a:r>
            </a:p>
            <a:p>
              <a:r>
                <a:rPr lang="en-US" altLang="ja-JP" sz="2800" b="1" dirty="0"/>
                <a:t> </a:t>
              </a:r>
              <a:r>
                <a:rPr lang="en-US" altLang="ja-JP" sz="2800" b="1" dirty="0" err="1"/>
                <a:t>a.f</a:t>
              </a:r>
              <a:r>
                <a:rPr lang="en-US" altLang="ja-JP" sz="2800" b="1" dirty="0"/>
                <a:t>();</a:t>
              </a:r>
            </a:p>
            <a:p>
              <a:r>
                <a:rPr lang="en-US" altLang="ja-JP" sz="2800" b="1" dirty="0"/>
                <a:t> </a:t>
              </a:r>
              <a:r>
                <a:rPr lang="en-US" altLang="ja-JP" sz="2800" b="1" dirty="0" err="1"/>
                <a:t>a.m</a:t>
              </a:r>
              <a:r>
                <a:rPr lang="en-US" altLang="ja-JP" sz="2800" b="1" dirty="0"/>
                <a:t>();</a:t>
              </a:r>
              <a:endParaRPr kumimoji="0" lang="ja-JP" altLang="en-US" sz="2800" b="1" i="0" u="none" strike="noStrike" cap="none" normalizeH="0" baseline="0" dirty="0" smtClean="0">
                <a:ln>
                  <a:noFill/>
                </a:ln>
                <a:solidFill>
                  <a:schemeClr val="tx1"/>
                </a:solidFill>
                <a:effectLst/>
              </a:endParaRPr>
            </a:p>
          </p:txBody>
        </p:sp>
        <p:sp>
          <p:nvSpPr>
            <p:cNvPr id="27" name="円/楕円 26"/>
            <p:cNvSpPr/>
            <p:nvPr/>
          </p:nvSpPr>
          <p:spPr bwMode="auto">
            <a:xfrm>
              <a:off x="317037" y="5162064"/>
              <a:ext cx="1897626" cy="935703"/>
            </a:xfrm>
            <a:prstGeom prst="ellipse">
              <a:avLst/>
            </a:prstGeom>
            <a:noFill/>
            <a:ln w="5715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grpSp>
      <p:sp>
        <p:nvSpPr>
          <p:cNvPr id="29" name="正方形/長方形 28"/>
          <p:cNvSpPr/>
          <p:nvPr/>
        </p:nvSpPr>
        <p:spPr bwMode="auto">
          <a:xfrm>
            <a:off x="4762387" y="5353082"/>
            <a:ext cx="3706900" cy="766916"/>
          </a:xfrm>
          <a:prstGeom prst="rect">
            <a:avLst/>
          </a:prstGeom>
          <a:no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800" b="0" i="0" u="none" strike="noStrike" cap="none" normalizeH="0" baseline="0" dirty="0" smtClean="0">
              <a:ln>
                <a:noFill/>
              </a:ln>
              <a:solidFill>
                <a:srgbClr val="FF0000"/>
              </a:solidFill>
              <a:effectLst/>
              <a:latin typeface="Times New Roman" pitchFamily="18" charset="0"/>
              <a:ea typeface="ＭＳ Ｐゴシック" pitchFamily="50" charset="-128"/>
            </a:endParaRPr>
          </a:p>
        </p:txBody>
      </p:sp>
      <p:cxnSp>
        <p:nvCxnSpPr>
          <p:cNvPr id="36" name="直線矢印コネクタ 35"/>
          <p:cNvCxnSpPr>
            <a:stCxn id="6" idx="4"/>
            <a:endCxn id="9" idx="1"/>
          </p:cNvCxnSpPr>
          <p:nvPr/>
        </p:nvCxnSpPr>
        <p:spPr bwMode="auto">
          <a:xfrm>
            <a:off x="5855110" y="4328991"/>
            <a:ext cx="1363715" cy="839197"/>
          </a:xfrm>
          <a:prstGeom prst="straightConnector1">
            <a:avLst/>
          </a:prstGeom>
          <a:solidFill>
            <a:schemeClr val="accent2"/>
          </a:solidFill>
          <a:ln w="76200" cap="flat" cmpd="sng" algn="ctr">
            <a:solidFill>
              <a:schemeClr val="accent2"/>
            </a:solidFill>
            <a:prstDash val="sysDot"/>
            <a:round/>
            <a:headEnd type="none" w="med" len="med"/>
            <a:tailEnd type="triangle"/>
          </a:ln>
          <a:effectLst/>
        </p:spPr>
      </p:cxnSp>
      <p:cxnSp>
        <p:nvCxnSpPr>
          <p:cNvPr id="60" name="直線矢印コネクタ 59"/>
          <p:cNvCxnSpPr>
            <a:stCxn id="7" idx="4"/>
            <a:endCxn id="8" idx="7"/>
          </p:cNvCxnSpPr>
          <p:nvPr/>
        </p:nvCxnSpPr>
        <p:spPr bwMode="auto">
          <a:xfrm flipH="1">
            <a:off x="6373068" y="4328991"/>
            <a:ext cx="1363716" cy="839197"/>
          </a:xfrm>
          <a:prstGeom prst="straightConnector1">
            <a:avLst/>
          </a:prstGeom>
          <a:solidFill>
            <a:schemeClr val="accent2"/>
          </a:solidFill>
          <a:ln w="76200" cap="flat" cmpd="sng" algn="ctr">
            <a:solidFill>
              <a:schemeClr val="accent2"/>
            </a:solidFill>
            <a:prstDash val="sysDot"/>
            <a:round/>
            <a:headEnd type="none" w="med" len="med"/>
            <a:tailEnd type="triangle"/>
          </a:ln>
          <a:effectLst/>
        </p:spPr>
      </p:cxnSp>
      <p:grpSp>
        <p:nvGrpSpPr>
          <p:cNvPr id="38" name="グループ化 37"/>
          <p:cNvGrpSpPr/>
          <p:nvPr/>
        </p:nvGrpSpPr>
        <p:grpSpPr>
          <a:xfrm>
            <a:off x="6273613" y="2663163"/>
            <a:ext cx="2606349" cy="369332"/>
            <a:chOff x="3737626" y="2757847"/>
            <a:chExt cx="2606349" cy="369332"/>
          </a:xfrm>
        </p:grpSpPr>
        <p:cxnSp>
          <p:nvCxnSpPr>
            <p:cNvPr id="61" name="直線矢印コネクタ 60"/>
            <p:cNvCxnSpPr/>
            <p:nvPr/>
          </p:nvCxnSpPr>
          <p:spPr bwMode="auto">
            <a:xfrm flipV="1">
              <a:off x="3737626" y="2972568"/>
              <a:ext cx="1024761" cy="1028"/>
            </a:xfrm>
            <a:prstGeom prst="straightConnector1">
              <a:avLst/>
            </a:prstGeom>
            <a:solidFill>
              <a:schemeClr val="accent2"/>
            </a:solidFill>
            <a:ln w="76200" cap="flat" cmpd="sng" algn="ctr">
              <a:solidFill>
                <a:schemeClr val="accent2"/>
              </a:solidFill>
              <a:prstDash val="sysDot"/>
              <a:round/>
              <a:headEnd type="none" w="med" len="med"/>
              <a:tailEnd type="triangle"/>
            </a:ln>
            <a:effectLst/>
          </p:spPr>
        </p:cxnSp>
        <p:sp>
          <p:nvSpPr>
            <p:cNvPr id="34" name="テキスト ボックス 33"/>
            <p:cNvSpPr txBox="1"/>
            <p:nvPr/>
          </p:nvSpPr>
          <p:spPr>
            <a:xfrm>
              <a:off x="4774315" y="2757847"/>
              <a:ext cx="1569660" cy="369332"/>
            </a:xfrm>
            <a:prstGeom prst="rect">
              <a:avLst/>
            </a:prstGeom>
            <a:noFill/>
          </p:spPr>
          <p:txBody>
            <a:bodyPr wrap="none" rtlCol="0">
              <a:spAutoFit/>
            </a:bodyPr>
            <a:lstStyle/>
            <a:p>
              <a:r>
                <a:rPr kumimoji="1" lang="ja-JP" altLang="en-US" sz="1800" dirty="0" smtClean="0"/>
                <a:t>実行</a:t>
              </a:r>
              <a:r>
                <a:rPr kumimoji="1" lang="ja-JP" altLang="en-US" sz="1800" dirty="0"/>
                <a:t>不能</a:t>
              </a:r>
              <a:r>
                <a:rPr kumimoji="1" lang="ja-JP" altLang="en-US" sz="1800" dirty="0" smtClean="0"/>
                <a:t>経路</a:t>
              </a:r>
              <a:endParaRPr kumimoji="1" lang="ja-JP" altLang="en-US" sz="1800" dirty="0"/>
            </a:p>
          </p:txBody>
        </p:sp>
      </p:grpSp>
      <p:grpSp>
        <p:nvGrpSpPr>
          <p:cNvPr id="37" name="グループ化 36"/>
          <p:cNvGrpSpPr/>
          <p:nvPr/>
        </p:nvGrpSpPr>
        <p:grpSpPr>
          <a:xfrm>
            <a:off x="6267052" y="2332520"/>
            <a:ext cx="2612910" cy="369332"/>
            <a:chOff x="3746089" y="3127407"/>
            <a:chExt cx="2612910" cy="369332"/>
          </a:xfrm>
        </p:grpSpPr>
        <p:cxnSp>
          <p:nvCxnSpPr>
            <p:cNvPr id="62" name="直線矢印コネクタ 61"/>
            <p:cNvCxnSpPr/>
            <p:nvPr/>
          </p:nvCxnSpPr>
          <p:spPr bwMode="auto">
            <a:xfrm flipV="1">
              <a:off x="3746089" y="3329852"/>
              <a:ext cx="1024761" cy="1028"/>
            </a:xfrm>
            <a:prstGeom prst="straightConnector1">
              <a:avLst/>
            </a:prstGeom>
            <a:solidFill>
              <a:schemeClr val="accent2"/>
            </a:solidFill>
            <a:ln w="76200" cap="flat" cmpd="sng" algn="ctr">
              <a:solidFill>
                <a:schemeClr val="accent2"/>
              </a:solidFill>
              <a:prstDash val="solid"/>
              <a:round/>
              <a:headEnd type="none" w="med" len="med"/>
              <a:tailEnd type="triangle"/>
            </a:ln>
            <a:effectLst/>
          </p:spPr>
        </p:cxnSp>
        <p:sp>
          <p:nvSpPr>
            <p:cNvPr id="63" name="テキスト ボックス 62"/>
            <p:cNvSpPr txBox="1"/>
            <p:nvPr/>
          </p:nvSpPr>
          <p:spPr>
            <a:xfrm>
              <a:off x="4789339" y="3127407"/>
              <a:ext cx="1569660" cy="369332"/>
            </a:xfrm>
            <a:prstGeom prst="rect">
              <a:avLst/>
            </a:prstGeom>
            <a:noFill/>
          </p:spPr>
          <p:txBody>
            <a:bodyPr wrap="none" rtlCol="0">
              <a:spAutoFit/>
            </a:bodyPr>
            <a:lstStyle/>
            <a:p>
              <a:r>
                <a:rPr kumimoji="1" lang="ja-JP" altLang="en-US" sz="1800" dirty="0" smtClean="0"/>
                <a:t>実行可能経路</a:t>
              </a:r>
              <a:endParaRPr kumimoji="1" lang="ja-JP" altLang="en-US" sz="1800" dirty="0"/>
            </a:p>
          </p:txBody>
        </p:sp>
      </p:grpSp>
    </p:spTree>
    <p:extLst>
      <p:ext uri="{BB962C8B-B14F-4D97-AF65-F5344CB8AC3E}">
        <p14:creationId xmlns:p14="http://schemas.microsoft.com/office/powerpoint/2010/main" val="849083305"/>
      </p:ext>
    </p:extLst>
  </p:cSld>
  <p:clrMapOvr>
    <a:masterClrMapping/>
  </p:clrMapOvr>
  <p:timing>
    <p:tnLst>
      <p:par>
        <p:cTn id="1" dur="indefinite" restart="never" nodeType="tmRoot"/>
      </p:par>
    </p:tnLst>
  </p:timing>
</p:sld>
</file>

<file path=ppt/theme/theme1.xml><?xml version="1.0" encoding="utf-8"?>
<a:theme xmlns:a="http://schemas.openxmlformats.org/drawingml/2006/main" name="sel2006-white">
  <a:themeElements>
    <a:clrScheme name="sel2002-whi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el2002-white">
      <a:majorFont>
        <a:latin typeface="Arial"/>
        <a:ea typeface="MS UI Gothic"/>
        <a:cs typeface=""/>
      </a:majorFont>
      <a:minorFont>
        <a:latin typeface="Arial"/>
        <a:ea typeface="MS UI 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2"/>
        </a:solidFill>
        <a:ln w="9525" cap="flat" cmpd="sng" algn="ctr">
          <a:solidFill>
            <a:schemeClr val="accent2"/>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defRPr>
        </a:defPPr>
      </a:lstStyle>
    </a:spDef>
    <a:lnDef>
      <a:spPr bwMode="auto">
        <a:xfrm>
          <a:off x="0" y="0"/>
          <a:ext cx="1" cy="1"/>
        </a:xfrm>
        <a:custGeom>
          <a:avLst/>
          <a:gdLst/>
          <a:ahLst/>
          <a:cxnLst/>
          <a:rect l="0" t="0" r="0" b="0"/>
          <a:pathLst/>
        </a:custGeom>
        <a:solidFill>
          <a:schemeClr val="accent2"/>
        </a:solidFill>
        <a:ln w="9525" cap="flat" cmpd="sng" algn="ctr">
          <a:solidFill>
            <a:schemeClr val="accent2"/>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defRPr>
        </a:defPPr>
      </a:lstStyle>
    </a:lnDef>
  </a:objectDefaults>
  <a:extraClrSchemeLst>
    <a:extraClrScheme>
      <a:clrScheme name="sel2002-whi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el2002-whi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el2002-whi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el2002-whi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el2002-whi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el2002-whi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el2002-whi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el2002-whi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el2002-whi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el2002-whi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el2002-whi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el2002-whi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interim presentation_2</Template>
  <TotalTime>1802</TotalTime>
  <Words>1036</Words>
  <Application>Microsoft Office PowerPoint</Application>
  <PresentationFormat>画面に合わせる (4:3)</PresentationFormat>
  <Paragraphs>214</Paragraphs>
  <Slides>18</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18</vt:i4>
      </vt:variant>
    </vt:vector>
  </HeadingPairs>
  <TitlesOfParts>
    <vt:vector size="25" baseType="lpstr">
      <vt:lpstr>ＭＳ Ｐゴシック</vt:lpstr>
      <vt:lpstr>MS UI Gothic</vt:lpstr>
      <vt:lpstr>Arial</vt:lpstr>
      <vt:lpstr>Cambria Math</vt:lpstr>
      <vt:lpstr>Comic Sans MS</vt:lpstr>
      <vt:lpstr>Times New Roman</vt:lpstr>
      <vt:lpstr>sel2006-white</vt:lpstr>
      <vt:lpstr>インスタンスの型を考慮したJavaプログラムの実行経路の列挙手法の提案</vt:lpstr>
      <vt:lpstr>Reachability Questions(1/2)</vt:lpstr>
      <vt:lpstr>Reachability Questions(2/2)</vt:lpstr>
      <vt:lpstr>Reachability Questions(2/2)</vt:lpstr>
      <vt:lpstr>列挙する実行経路の仕様</vt:lpstr>
      <vt:lpstr>実行経路の仕様</vt:lpstr>
      <vt:lpstr>既存のメソッド呼び出し解析手法</vt:lpstr>
      <vt:lpstr>既存のメソッド呼び出し解析手法</vt:lpstr>
      <vt:lpstr>実行経路の列挙における問題点</vt:lpstr>
      <vt:lpstr>研究の手法</vt:lpstr>
      <vt:lpstr>提案手法　STEP1</vt:lpstr>
      <vt:lpstr>提案手法　STEP２</vt:lpstr>
      <vt:lpstr>提案手法　STEP３</vt:lpstr>
      <vt:lpstr>作成ツール</vt:lpstr>
      <vt:lpstr>評価実験</vt:lpstr>
      <vt:lpstr>結果１．各メソッドの個数　</vt:lpstr>
      <vt:lpstr>結果２．実行経路数の比較</vt:lpstr>
      <vt:lpstr>今後の課題</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中間報告会（２） メソッド呼び出し関係のパスの解析</dc:title>
  <dc:creator>Takenouchi Keita</dc:creator>
  <cp:lastModifiedBy>Takenouchi Keita</cp:lastModifiedBy>
  <cp:revision>279</cp:revision>
  <cp:lastPrinted>2015-02-12T01:16:01Z</cp:lastPrinted>
  <dcterms:created xsi:type="dcterms:W3CDTF">2015-02-09T05:11:40Z</dcterms:created>
  <dcterms:modified xsi:type="dcterms:W3CDTF">2015-02-20T01:29:16Z</dcterms:modified>
</cp:coreProperties>
</file>