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57" r:id="rId3"/>
    <p:sldId id="261" r:id="rId4"/>
    <p:sldId id="264" r:id="rId5"/>
    <p:sldId id="258" r:id="rId6"/>
    <p:sldId id="260" r:id="rId7"/>
    <p:sldId id="263" r:id="rId8"/>
    <p:sldId id="267" r:id="rId9"/>
    <p:sldId id="265" r:id="rId10"/>
    <p:sldId id="269" r:id="rId11"/>
    <p:sldId id="270" r:id="rId12"/>
    <p:sldId id="277" r:id="rId13"/>
    <p:sldId id="284" r:id="rId14"/>
    <p:sldId id="287" r:id="rId15"/>
    <p:sldId id="272" r:id="rId16"/>
    <p:sldId id="278" r:id="rId17"/>
    <p:sldId id="280" r:id="rId18"/>
    <p:sldId id="282" r:id="rId19"/>
    <p:sldId id="283" r:id="rId20"/>
    <p:sldId id="275" r:id="rId21"/>
    <p:sldId id="266" r:id="rId22"/>
    <p:sldId id="271" r:id="rId23"/>
    <p:sldId id="276" r:id="rId24"/>
    <p:sldId id="273" r:id="rId25"/>
    <p:sldId id="268" r:id="rId26"/>
    <p:sldId id="288" r:id="rId27"/>
    <p:sldId id="274" r:id="rId28"/>
    <p:sldId id="286" r:id="rId29"/>
    <p:sldId id="289" r:id="rId30"/>
    <p:sldId id="281" r:id="rId31"/>
    <p:sldId id="279" r:id="rId32"/>
  </p:sldIdLst>
  <p:sldSz cx="9144000" cy="6858000" type="screen4x3"/>
  <p:notesSz cx="6805613" cy="9939338"/>
  <p:defaultTextStyle>
    <a:defPPr>
      <a:defRPr lang="ja-JP"/>
    </a:defPPr>
    <a:lvl1pPr algn="l" rtl="0" fontAlgn="base">
      <a:spcBef>
        <a:spcPct val="0"/>
      </a:spcBef>
      <a:spcAft>
        <a:spcPct val="0"/>
      </a:spcAft>
      <a:defRPr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5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8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4994" autoAdjust="0"/>
    <p:restoredTop sz="94660"/>
  </p:normalViewPr>
  <p:slideViewPr>
    <p:cSldViewPr snapToGrid="0">
      <p:cViewPr varScale="1">
        <p:scale>
          <a:sx n="92" d="100"/>
          <a:sy n="92" d="100"/>
        </p:scale>
        <p:origin x="690" y="7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4" d="100"/>
          <a:sy n="64" d="100"/>
        </p:scale>
        <p:origin x="339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642409252400738E-2"/>
          <c:y val="4.4668374769648578E-2"/>
          <c:w val="0.95393027736980573"/>
          <c:h val="0.87321336199928878"/>
        </c:manualLayout>
      </c:layout>
      <c:lineChart>
        <c:grouping val="standard"/>
        <c:varyColors val="0"/>
        <c:ser>
          <c:idx val="0"/>
          <c:order val="0"/>
          <c:tx>
            <c:strRef>
              <c:f>Sheet1!$B$1</c:f>
              <c:strCache>
                <c:ptCount val="1"/>
                <c:pt idx="0">
                  <c:v>libA</c:v>
                </c:pt>
              </c:strCache>
            </c:strRef>
          </c:tx>
          <c:spPr>
            <a:ln w="28575" cap="rnd">
              <a:solidFill>
                <a:schemeClr val="accent2">
                  <a:lumMod val="40000"/>
                  <a:lumOff val="60000"/>
                </a:schemeClr>
              </a:solidFill>
              <a:round/>
            </a:ln>
            <a:effectLst/>
          </c:spPr>
          <c:marker>
            <c:symbol val="none"/>
          </c:marker>
          <c:cat>
            <c:strRef>
              <c:f>Sheet1!$A$2:$A$5</c:f>
              <c:strCache>
                <c:ptCount val="4"/>
                <c:pt idx="0">
                  <c:v>分類 1</c:v>
                </c:pt>
                <c:pt idx="1">
                  <c:v>分類 2</c:v>
                </c:pt>
                <c:pt idx="2">
                  <c:v>分類 3</c:v>
                </c:pt>
                <c:pt idx="3">
                  <c:v>分類 4</c:v>
                </c:pt>
              </c:strCache>
            </c:strRef>
          </c:cat>
          <c:val>
            <c:numRef>
              <c:f>Sheet1!$B$2:$B$5</c:f>
              <c:numCache>
                <c:formatCode>General</c:formatCode>
                <c:ptCount val="4"/>
                <c:pt idx="0">
                  <c:v>2</c:v>
                </c:pt>
                <c:pt idx="1">
                  <c:v>2.5</c:v>
                </c:pt>
                <c:pt idx="2">
                  <c:v>3.5</c:v>
                </c:pt>
                <c:pt idx="3">
                  <c:v>3.8</c:v>
                </c:pt>
              </c:numCache>
            </c:numRef>
          </c:val>
          <c:smooth val="0"/>
        </c:ser>
        <c:ser>
          <c:idx val="1"/>
          <c:order val="1"/>
          <c:tx>
            <c:strRef>
              <c:f>Sheet1!$C$1</c:f>
              <c:strCache>
                <c:ptCount val="1"/>
                <c:pt idx="0">
                  <c:v>libB</c:v>
                </c:pt>
              </c:strCache>
            </c:strRef>
          </c:tx>
          <c:spPr>
            <a:ln w="28575" cap="rnd">
              <a:solidFill>
                <a:schemeClr val="accent2"/>
              </a:solidFill>
              <a:round/>
            </a:ln>
            <a:effectLst/>
          </c:spPr>
          <c:marker>
            <c:symbol val="none"/>
          </c:marker>
          <c:cat>
            <c:strRef>
              <c:f>Sheet1!$A$2:$A$5</c:f>
              <c:strCache>
                <c:ptCount val="4"/>
                <c:pt idx="0">
                  <c:v>分類 1</c:v>
                </c:pt>
                <c:pt idx="1">
                  <c:v>分類 2</c:v>
                </c:pt>
                <c:pt idx="2">
                  <c:v>分類 3</c:v>
                </c:pt>
                <c:pt idx="3">
                  <c:v>分類 4</c:v>
                </c:pt>
              </c:strCache>
            </c:strRef>
          </c:cat>
          <c:val>
            <c:numRef>
              <c:f>Sheet1!$C$2:$C$5</c:f>
              <c:numCache>
                <c:formatCode>General</c:formatCode>
                <c:ptCount val="4"/>
                <c:pt idx="1">
                  <c:v>1</c:v>
                </c:pt>
                <c:pt idx="2">
                  <c:v>1.8</c:v>
                </c:pt>
                <c:pt idx="3">
                  <c:v>3</c:v>
                </c:pt>
              </c:numCache>
            </c:numRef>
          </c:val>
          <c:smooth val="0"/>
        </c:ser>
        <c:ser>
          <c:idx val="2"/>
          <c:order val="2"/>
          <c:tx>
            <c:strRef>
              <c:f>Sheet1!$D$1</c:f>
              <c:strCache>
                <c:ptCount val="1"/>
                <c:pt idx="0">
                  <c:v>libC</c:v>
                </c:pt>
              </c:strCache>
            </c:strRef>
          </c:tx>
          <c:spPr>
            <a:ln w="28575" cap="rnd">
              <a:solidFill>
                <a:srgbClr val="FFC000"/>
              </a:solidFill>
              <a:round/>
            </a:ln>
            <a:effectLst/>
          </c:spPr>
          <c:marker>
            <c:symbol val="none"/>
          </c:marker>
          <c:cat>
            <c:strRef>
              <c:f>Sheet1!$A$2:$A$5</c:f>
              <c:strCache>
                <c:ptCount val="4"/>
                <c:pt idx="0">
                  <c:v>分類 1</c:v>
                </c:pt>
                <c:pt idx="1">
                  <c:v>分類 2</c:v>
                </c:pt>
                <c:pt idx="2">
                  <c:v>分類 3</c:v>
                </c:pt>
                <c:pt idx="3">
                  <c:v>分類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smooth val="0"/>
        <c:axId val="-2080971536"/>
        <c:axId val="-2080976432"/>
      </c:lineChart>
      <c:catAx>
        <c:axId val="-2080971536"/>
        <c:scaling>
          <c:orientation val="minMax"/>
        </c:scaling>
        <c:delete val="1"/>
        <c:axPos val="b"/>
        <c:numFmt formatCode="General" sourceLinked="1"/>
        <c:majorTickMark val="out"/>
        <c:minorTickMark val="none"/>
        <c:tickLblPos val="nextTo"/>
        <c:crossAx val="-2080976432"/>
        <c:crosses val="autoZero"/>
        <c:auto val="1"/>
        <c:lblAlgn val="ctr"/>
        <c:lblOffset val="100"/>
        <c:noMultiLvlLbl val="0"/>
      </c:catAx>
      <c:valAx>
        <c:axId val="-2080976432"/>
        <c:scaling>
          <c:orientation val="minMax"/>
        </c:scaling>
        <c:delete val="1"/>
        <c:axPos val="l"/>
        <c:numFmt formatCode="General" sourceLinked="1"/>
        <c:majorTickMark val="out"/>
        <c:minorTickMark val="none"/>
        <c:tickLblPos val="nextTo"/>
        <c:crossAx val="-2080971536"/>
        <c:crosses val="autoZero"/>
        <c:crossBetween val="between"/>
      </c:valAx>
      <c:spPr>
        <a:noFill/>
        <a:ln>
          <a:solidFill>
            <a:schemeClr val="bg1"/>
          </a:solidFill>
        </a:ln>
        <a:effectLst/>
      </c:spPr>
    </c:plotArea>
    <c:plotVisOnly val="1"/>
    <c:dispBlanksAs val="gap"/>
    <c:showDLblsOverMax val="0"/>
  </c:chart>
  <c:spPr>
    <a:noFill/>
    <a:ln w="19050">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099" cy="498693"/>
          </a:xfrm>
          <a:prstGeom prst="rect">
            <a:avLst/>
          </a:prstGeom>
        </p:spPr>
        <p:txBody>
          <a:bodyPr vert="horz" lIns="91119" tIns="45559" rIns="91119" bIns="4555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4939" y="0"/>
            <a:ext cx="2949099" cy="498693"/>
          </a:xfrm>
          <a:prstGeom prst="rect">
            <a:avLst/>
          </a:prstGeom>
        </p:spPr>
        <p:txBody>
          <a:bodyPr vert="horz" lIns="91119" tIns="45559" rIns="91119" bIns="45559" rtlCol="0"/>
          <a:lstStyle>
            <a:lvl1pPr algn="r">
              <a:defRPr sz="1200"/>
            </a:lvl1pPr>
          </a:lstStyle>
          <a:p>
            <a:fld id="{20DBF468-7EC8-46F3-9161-738C97F42546}" type="datetimeFigureOut">
              <a:rPr kumimoji="1" lang="ja-JP" altLang="en-US" smtClean="0"/>
              <a:t>2015/2/20</a:t>
            </a:fld>
            <a:endParaRPr kumimoji="1" lang="ja-JP" altLang="en-US"/>
          </a:p>
        </p:txBody>
      </p:sp>
      <p:sp>
        <p:nvSpPr>
          <p:cNvPr id="4" name="フッター プレースホルダー 3"/>
          <p:cNvSpPr>
            <a:spLocks noGrp="1"/>
          </p:cNvSpPr>
          <p:nvPr>
            <p:ph type="ftr" sz="quarter" idx="2"/>
          </p:nvPr>
        </p:nvSpPr>
        <p:spPr>
          <a:xfrm>
            <a:off x="1" y="9440647"/>
            <a:ext cx="2949099" cy="498692"/>
          </a:xfrm>
          <a:prstGeom prst="rect">
            <a:avLst/>
          </a:prstGeom>
        </p:spPr>
        <p:txBody>
          <a:bodyPr vert="horz" lIns="91119" tIns="45559" rIns="91119" bIns="4555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4939" y="9440647"/>
            <a:ext cx="2949099" cy="498692"/>
          </a:xfrm>
          <a:prstGeom prst="rect">
            <a:avLst/>
          </a:prstGeom>
        </p:spPr>
        <p:txBody>
          <a:bodyPr vert="horz" lIns="91119" tIns="45559" rIns="91119" bIns="45559" rtlCol="0" anchor="b"/>
          <a:lstStyle>
            <a:lvl1pPr algn="r">
              <a:defRPr sz="1200"/>
            </a:lvl1pPr>
          </a:lstStyle>
          <a:p>
            <a:fld id="{73D7CD66-B568-454E-9C1E-477076035041}" type="slidenum">
              <a:rPr kumimoji="1" lang="ja-JP" altLang="en-US" smtClean="0"/>
              <a:t>‹#›</a:t>
            </a:fld>
            <a:endParaRPr kumimoji="1" lang="ja-JP" altLang="en-US"/>
          </a:p>
        </p:txBody>
      </p:sp>
    </p:spTree>
    <p:extLst>
      <p:ext uri="{BB962C8B-B14F-4D97-AF65-F5344CB8AC3E}">
        <p14:creationId xmlns:p14="http://schemas.microsoft.com/office/powerpoint/2010/main" val="3397735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6C070F84-22A3-4739-878B-645EB17035CE}" type="datetimeFigureOut">
              <a:rPr kumimoji="1" lang="ja-JP" altLang="en-US" smtClean="0"/>
              <a:t>2015/2/20</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B0637446-3DF4-4F27-BDE3-CAB3EAB38007}" type="slidenum">
              <a:rPr kumimoji="1" lang="ja-JP" altLang="en-US" smtClean="0"/>
              <a:t>‹#›</a:t>
            </a:fld>
            <a:endParaRPr kumimoji="1" lang="ja-JP" altLang="en-US"/>
          </a:p>
        </p:txBody>
      </p:sp>
    </p:spTree>
    <p:extLst>
      <p:ext uri="{BB962C8B-B14F-4D97-AF65-F5344CB8AC3E}">
        <p14:creationId xmlns:p14="http://schemas.microsoft.com/office/powerpoint/2010/main" val="40174311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0637446-3DF4-4F27-BDE3-CAB3EAB38007}" type="slidenum">
              <a:rPr kumimoji="1" lang="ja-JP" altLang="en-US" smtClean="0"/>
              <a:t>1</a:t>
            </a:fld>
            <a:endParaRPr kumimoji="1" lang="ja-JP" altLang="en-US"/>
          </a:p>
        </p:txBody>
      </p:sp>
    </p:spTree>
    <p:extLst>
      <p:ext uri="{BB962C8B-B14F-4D97-AF65-F5344CB8AC3E}">
        <p14:creationId xmlns:p14="http://schemas.microsoft.com/office/powerpoint/2010/main" val="800392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これは，</a:t>
            </a:r>
            <a:r>
              <a:rPr lang="en-US" altLang="ja-JP" dirty="0"/>
              <a:t>3</a:t>
            </a:r>
            <a:r>
              <a:rPr lang="ja-JP" altLang="ja-JP" dirty="0"/>
              <a:t>層以上になっても同様で，例えばこの線で，ライブラリ</a:t>
            </a:r>
            <a:r>
              <a:rPr lang="en-US" altLang="ja-JP" dirty="0"/>
              <a:t>A,</a:t>
            </a:r>
            <a:r>
              <a:rPr lang="ja-JP" altLang="ja-JP" dirty="0"/>
              <a:t>のバージョン</a:t>
            </a:r>
            <a:r>
              <a:rPr lang="en-US" altLang="ja-JP" dirty="0"/>
              <a:t>1</a:t>
            </a:r>
            <a:r>
              <a:rPr lang="ja-JP" altLang="ja-JP" dirty="0" err="1"/>
              <a:t>，</a:t>
            </a:r>
            <a:r>
              <a:rPr lang="ja-JP" altLang="ja-JP" dirty="0"/>
              <a:t>ライブラリ</a:t>
            </a:r>
            <a:r>
              <a:rPr lang="en-US" altLang="ja-JP" dirty="0"/>
              <a:t>B</a:t>
            </a:r>
            <a:r>
              <a:rPr lang="ja-JP" altLang="ja-JP" dirty="0"/>
              <a:t>のバージョン１と，ライブラリ</a:t>
            </a:r>
            <a:r>
              <a:rPr lang="en-US" altLang="ja-JP" dirty="0"/>
              <a:t>C</a:t>
            </a:r>
            <a:r>
              <a:rPr lang="ja-JP" altLang="ja-JP" dirty="0"/>
              <a:t>のバージョン</a:t>
            </a:r>
            <a:r>
              <a:rPr lang="en-US" altLang="ja-JP" dirty="0"/>
              <a:t>2</a:t>
            </a:r>
            <a:r>
              <a:rPr lang="ja-JP" altLang="ja-JP" dirty="0"/>
              <a:t>を同時に使用しているシステムの数が表されます．このように組み合わせが線によって表されるので，線が太いものを見ることで，人気の高い組みあわせを知ることができるようになっています．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0637446-3DF4-4F27-BDE3-CAB3EAB38007}" type="slidenum">
              <a:rPr kumimoji="1" lang="ja-JP" altLang="en-US" smtClean="0"/>
              <a:t>10</a:t>
            </a:fld>
            <a:endParaRPr kumimoji="1" lang="ja-JP" altLang="en-US"/>
          </a:p>
        </p:txBody>
      </p:sp>
    </p:spTree>
    <p:extLst>
      <p:ext uri="{BB962C8B-B14F-4D97-AF65-F5344CB8AC3E}">
        <p14:creationId xmlns:p14="http://schemas.microsoft.com/office/powerpoint/2010/main" val="3412072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Parallel Sets</a:t>
            </a:r>
            <a:r>
              <a:rPr lang="ja-JP" altLang="ja-JP" dirty="0"/>
              <a:t>では，各階層を入れ替えたり，階層内をバージョン順，や利用数順にソートすることも可能です．</a:t>
            </a:r>
          </a:p>
          <a:p>
            <a:endParaRPr lang="en-US" altLang="ja-JP" dirty="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0637446-3DF4-4F27-BDE3-CAB3EAB38007}" type="slidenum">
              <a:rPr kumimoji="1" lang="ja-JP" altLang="en-US" smtClean="0"/>
              <a:t>11</a:t>
            </a:fld>
            <a:endParaRPr kumimoji="1" lang="ja-JP" altLang="en-US"/>
          </a:p>
        </p:txBody>
      </p:sp>
    </p:spTree>
    <p:extLst>
      <p:ext uri="{BB962C8B-B14F-4D97-AF65-F5344CB8AC3E}">
        <p14:creationId xmlns:p14="http://schemas.microsoft.com/office/powerpoint/2010/main" val="2883531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今回，実際のデータを用いてライブラリ利用の組み合わせを可視化しました．</a:t>
            </a:r>
          </a:p>
          <a:p>
            <a:r>
              <a:rPr lang="ja-JP" altLang="ja-JP" dirty="0"/>
              <a:t>手順をおおまかに分けると，データベースの作成，図の出力の</a:t>
            </a:r>
            <a:r>
              <a:rPr lang="en-US" altLang="ja-JP" dirty="0"/>
              <a:t>2</a:t>
            </a:r>
            <a:r>
              <a:rPr lang="ja-JP" altLang="ja-JP" dirty="0" err="1"/>
              <a:t>つの</a:t>
            </a:r>
            <a:r>
              <a:rPr lang="ja-JP" altLang="ja-JP" dirty="0"/>
              <a:t>ステップに分けられます．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0637446-3DF4-4F27-BDE3-CAB3EAB38007}" type="slidenum">
              <a:rPr kumimoji="1" lang="ja-JP" altLang="en-US" smtClean="0"/>
              <a:t>12</a:t>
            </a:fld>
            <a:endParaRPr kumimoji="1" lang="ja-JP" altLang="en-US"/>
          </a:p>
        </p:txBody>
      </p:sp>
    </p:spTree>
    <p:extLst>
      <p:ext uri="{BB962C8B-B14F-4D97-AF65-F5344CB8AC3E}">
        <p14:creationId xmlns:p14="http://schemas.microsoft.com/office/powerpoint/2010/main" val="660907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Step1</a:t>
            </a:r>
            <a:r>
              <a:rPr lang="ja-JP" altLang="ja-JP" dirty="0"/>
              <a:t>では，</a:t>
            </a:r>
            <a:r>
              <a:rPr lang="en-US" altLang="ja-JP" dirty="0"/>
              <a:t>GitHub</a:t>
            </a:r>
            <a:r>
              <a:rPr lang="ja-JP" altLang="ja-JP" dirty="0"/>
              <a:t>で公開されている約</a:t>
            </a:r>
            <a:r>
              <a:rPr lang="en-US" altLang="ja-JP" dirty="0"/>
              <a:t>4000</a:t>
            </a:r>
            <a:r>
              <a:rPr lang="ja-JP" altLang="ja-JP" dirty="0"/>
              <a:t>の</a:t>
            </a:r>
            <a:r>
              <a:rPr lang="en-US" altLang="ja-JP" dirty="0"/>
              <a:t>Maven2</a:t>
            </a:r>
            <a:r>
              <a:rPr lang="ja-JP" altLang="ja-JP" dirty="0"/>
              <a:t>というプロジェクト管理ツールを使用しているプロジェクトにおける</a:t>
            </a:r>
            <a:r>
              <a:rPr lang="en-US" altLang="ja-JP" dirty="0"/>
              <a:t>2014</a:t>
            </a:r>
            <a:r>
              <a:rPr lang="ja-JP" altLang="ja-JP" dirty="0"/>
              <a:t>年</a:t>
            </a:r>
            <a:r>
              <a:rPr lang="en-US" altLang="ja-JP" dirty="0"/>
              <a:t>8</a:t>
            </a:r>
            <a:r>
              <a:rPr lang="ja-JP" altLang="ja-JP" dirty="0"/>
              <a:t>月時点の最新コミットを対象とし，依存関係の調査を行いました．</a:t>
            </a:r>
          </a:p>
          <a:p>
            <a:r>
              <a:rPr lang="ja-JP" altLang="ja-JP" dirty="0"/>
              <a:t>これは，</a:t>
            </a:r>
            <a:r>
              <a:rPr lang="en-US" altLang="ja-JP" dirty="0"/>
              <a:t>Maven</a:t>
            </a:r>
            <a:r>
              <a:rPr lang="ja-JP" altLang="ja-JP" dirty="0"/>
              <a:t>プロジェクト内に含まれる</a:t>
            </a:r>
            <a:r>
              <a:rPr lang="en-US" altLang="ja-JP" dirty="0" err="1"/>
              <a:t>Pom</a:t>
            </a:r>
            <a:r>
              <a:rPr lang="ja-JP" altLang="ja-JP" dirty="0"/>
              <a:t>ファイルという設定ファイルに記述された依存関係を参照することによって行いました．</a:t>
            </a:r>
          </a:p>
          <a:p>
            <a:r>
              <a:rPr lang="ja-JP" altLang="ja-JP" dirty="0"/>
              <a:t>結果，約</a:t>
            </a:r>
            <a:r>
              <a:rPr lang="en-US" altLang="ja-JP" dirty="0"/>
              <a:t>40</a:t>
            </a:r>
            <a:r>
              <a:rPr lang="ja-JP" altLang="ja-JP" dirty="0"/>
              <a:t>万の依存関係を抽出でき，</a:t>
            </a:r>
            <a:r>
              <a:rPr lang="en-US" altLang="ja-JP" dirty="0"/>
              <a:t>Neo4j</a:t>
            </a:r>
            <a:r>
              <a:rPr lang="ja-JP" altLang="ja-JP" dirty="0"/>
              <a:t>グラフデータベースへの追加を行いました．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B0637446-3DF4-4F27-BDE3-CAB3EAB38007}" type="slidenum">
              <a:rPr kumimoji="1" lang="ja-JP" altLang="en-US" smtClean="0"/>
              <a:t>13</a:t>
            </a:fld>
            <a:endParaRPr kumimoji="1" lang="ja-JP" altLang="en-US"/>
          </a:p>
        </p:txBody>
      </p:sp>
    </p:spTree>
    <p:extLst>
      <p:ext uri="{BB962C8B-B14F-4D97-AF65-F5344CB8AC3E}">
        <p14:creationId xmlns:p14="http://schemas.microsoft.com/office/powerpoint/2010/main" val="1147380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Step 2</a:t>
            </a:r>
            <a:r>
              <a:rPr lang="ja-JP" altLang="ja-JP" dirty="0"/>
              <a:t>では図のような構造のツールを作成し，可視化を行えるようにしました．</a:t>
            </a:r>
          </a:p>
          <a:p>
            <a:r>
              <a:rPr lang="ja-JP" altLang="ja-JP" dirty="0"/>
              <a:t>作成ツールでは，ライブラリ名を複数選択することによって，選択したライブラリを使用しているシステムの検索を行い，結果を</a:t>
            </a:r>
            <a:r>
              <a:rPr lang="en-US" altLang="ja-JP" dirty="0"/>
              <a:t>D3.js</a:t>
            </a:r>
            <a:r>
              <a:rPr lang="ja-JP" altLang="ja-JP" dirty="0"/>
              <a:t>という</a:t>
            </a:r>
            <a:r>
              <a:rPr lang="en-US" altLang="ja-JP" dirty="0" err="1"/>
              <a:t>Javascript</a:t>
            </a:r>
            <a:r>
              <a:rPr lang="ja-JP" altLang="ja-JP" dirty="0"/>
              <a:t>のライブラリを用いて可視化します．</a:t>
            </a:r>
          </a:p>
        </p:txBody>
      </p:sp>
      <p:sp>
        <p:nvSpPr>
          <p:cNvPr id="4" name="スライド番号プレースホルダー 3"/>
          <p:cNvSpPr>
            <a:spLocks noGrp="1"/>
          </p:cNvSpPr>
          <p:nvPr>
            <p:ph type="sldNum" sz="quarter" idx="10"/>
          </p:nvPr>
        </p:nvSpPr>
        <p:spPr/>
        <p:txBody>
          <a:bodyPr/>
          <a:lstStyle/>
          <a:p>
            <a:fld id="{B0637446-3DF4-4F27-BDE3-CAB3EAB38007}" type="slidenum">
              <a:rPr kumimoji="1" lang="ja-JP" altLang="en-US" smtClean="0"/>
              <a:t>14</a:t>
            </a:fld>
            <a:endParaRPr kumimoji="1" lang="ja-JP" altLang="en-US"/>
          </a:p>
        </p:txBody>
      </p:sp>
    </p:spTree>
    <p:extLst>
      <p:ext uri="{BB962C8B-B14F-4D97-AF65-F5344CB8AC3E}">
        <p14:creationId xmlns:p14="http://schemas.microsoft.com/office/powerpoint/2010/main" val="2183076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使用例をケース設定を行い解説していきます．</a:t>
            </a:r>
          </a:p>
          <a:p>
            <a:r>
              <a:rPr lang="ja-JP" altLang="ja-JP" dirty="0"/>
              <a:t>開発中の</a:t>
            </a:r>
            <a:r>
              <a:rPr lang="en-US" altLang="ja-JP" dirty="0"/>
              <a:t>Http</a:t>
            </a:r>
            <a:r>
              <a:rPr lang="ja-JP" altLang="ja-JP" dirty="0"/>
              <a:t>のクライアントアプリケーションにおいて，新しく</a:t>
            </a:r>
            <a:r>
              <a:rPr lang="en-US" altLang="ja-JP" dirty="0" err="1"/>
              <a:t>Joda</a:t>
            </a:r>
            <a:r>
              <a:rPr lang="en-US" altLang="ja-JP" dirty="0"/>
              <a:t>-Time</a:t>
            </a:r>
            <a:r>
              <a:rPr lang="ja-JP" altLang="ja-JP" dirty="0"/>
              <a:t>というカレンダーを扱うライブラリを導入するとします．</a:t>
            </a:r>
          </a:p>
          <a:p>
            <a:r>
              <a:rPr lang="ja-JP" altLang="ja-JP" dirty="0"/>
              <a:t>現在使用しているライブラリは</a:t>
            </a:r>
            <a:r>
              <a:rPr lang="en-US" altLang="ja-JP" dirty="0"/>
              <a:t>Commons-Collections ver. 3.2</a:t>
            </a:r>
            <a:r>
              <a:rPr lang="ja-JP" altLang="ja-JP" dirty="0"/>
              <a:t>と</a:t>
            </a:r>
            <a:r>
              <a:rPr lang="en-US" altLang="ja-JP" dirty="0"/>
              <a:t>Commons-</a:t>
            </a:r>
            <a:r>
              <a:rPr lang="en-US" altLang="ja-JP" dirty="0" err="1"/>
              <a:t>HttpClient</a:t>
            </a:r>
            <a:r>
              <a:rPr lang="ja-JP" altLang="ja-JP" dirty="0"/>
              <a:t>の</a:t>
            </a:r>
            <a:r>
              <a:rPr lang="en-US" altLang="ja-JP" dirty="0"/>
              <a:t>ver. 3.1</a:t>
            </a:r>
            <a:r>
              <a:rPr lang="ja-JP" altLang="ja-JP" dirty="0"/>
              <a:t>となっています．</a:t>
            </a:r>
          </a:p>
          <a:p>
            <a:r>
              <a:rPr lang="ja-JP" altLang="ja-JP" dirty="0"/>
              <a:t>このケースにおいて，</a:t>
            </a:r>
            <a:r>
              <a:rPr lang="en-US" altLang="ja-JP" dirty="0" err="1"/>
              <a:t>Joda</a:t>
            </a:r>
            <a:r>
              <a:rPr lang="en-US" altLang="ja-JP" dirty="0"/>
              <a:t>-Time</a:t>
            </a:r>
            <a:r>
              <a:rPr lang="ja-JP" altLang="ja-JP" dirty="0"/>
              <a:t>を導入する際，どのバージョンを選択するのがよいかと，使用しているライブラリも合わせてアップデートする場合，どのような組み合わせがよいか</a:t>
            </a:r>
          </a:p>
          <a:p>
            <a:r>
              <a:rPr lang="ja-JP" altLang="ja-JP" dirty="0"/>
              <a:t>の</a:t>
            </a:r>
            <a:r>
              <a:rPr lang="en-US" altLang="ja-JP" dirty="0"/>
              <a:t>2</a:t>
            </a:r>
            <a:r>
              <a:rPr lang="ja-JP" altLang="ja-JP" dirty="0" err="1"/>
              <a:t>つの</a:t>
            </a:r>
            <a:r>
              <a:rPr lang="ja-JP" altLang="ja-JP" dirty="0"/>
              <a:t>質問を設定し，本可視化を用いて回答を行っていきます．</a:t>
            </a:r>
          </a:p>
          <a:p>
            <a:r>
              <a:rPr lang="ja-JP" altLang="en-US" dirty="0" err="1" smtClean="0"/>
              <a:t>．</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0637446-3DF4-4F27-BDE3-CAB3EAB38007}" type="slidenum">
              <a:rPr kumimoji="1" lang="ja-JP" altLang="en-US" smtClean="0"/>
              <a:t>15</a:t>
            </a:fld>
            <a:endParaRPr kumimoji="1" lang="ja-JP" altLang="en-US"/>
          </a:p>
        </p:txBody>
      </p:sp>
    </p:spTree>
    <p:extLst>
      <p:ext uri="{BB962C8B-B14F-4D97-AF65-F5344CB8AC3E}">
        <p14:creationId xmlns:p14="http://schemas.microsoft.com/office/powerpoint/2010/main" val="966135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まず，</a:t>
            </a:r>
            <a:r>
              <a:rPr lang="en-US" altLang="ja-JP" dirty="0" err="1"/>
              <a:t>Joda</a:t>
            </a:r>
            <a:r>
              <a:rPr lang="en-US" altLang="ja-JP" dirty="0"/>
              <a:t>-time</a:t>
            </a:r>
            <a:r>
              <a:rPr lang="ja-JP" altLang="ja-JP" dirty="0"/>
              <a:t>のどのバージョンを利用すべきかを調べます．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0637446-3DF4-4F27-BDE3-CAB3EAB38007}" type="slidenum">
              <a:rPr kumimoji="1" lang="ja-JP" altLang="en-US" smtClean="0"/>
              <a:t>16</a:t>
            </a:fld>
            <a:endParaRPr kumimoji="1" lang="ja-JP" altLang="en-US"/>
          </a:p>
        </p:txBody>
      </p:sp>
    </p:spTree>
    <p:extLst>
      <p:ext uri="{BB962C8B-B14F-4D97-AF65-F5344CB8AC3E}">
        <p14:creationId xmlns:p14="http://schemas.microsoft.com/office/powerpoint/2010/main" val="3504132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この図をみるとこの範囲で表された部分が同じ組み合わせで</a:t>
            </a:r>
            <a:r>
              <a:rPr lang="en-US" altLang="ja-JP" dirty="0" smtClean="0"/>
              <a:t>2</a:t>
            </a:r>
            <a:r>
              <a:rPr lang="ja-JP" altLang="en-US" dirty="0" err="1" smtClean="0"/>
              <a:t>つの</a:t>
            </a:r>
            <a:r>
              <a:rPr lang="ja-JP" altLang="en-US" dirty="0" smtClean="0"/>
              <a:t>ライブラリを使用しているシステムであることがわかります．この線は４つに分かれているので，これを辿ることで，候補となるバージョンが</a:t>
            </a:r>
            <a:r>
              <a:rPr lang="en-US" altLang="ja-JP" dirty="0" smtClean="0"/>
              <a:t>1.4,1.6.2.0.2.2</a:t>
            </a:r>
            <a:r>
              <a:rPr lang="ja-JP" altLang="en-US" dirty="0" smtClean="0"/>
              <a:t>であることがわかります</a:t>
            </a:r>
            <a:endParaRPr lang="en-US" altLang="ja-JP" dirty="0" smtClean="0"/>
          </a:p>
        </p:txBody>
      </p:sp>
      <p:sp>
        <p:nvSpPr>
          <p:cNvPr id="4" name="スライド番号プレースホルダー 3"/>
          <p:cNvSpPr>
            <a:spLocks noGrp="1"/>
          </p:cNvSpPr>
          <p:nvPr>
            <p:ph type="sldNum" sz="quarter" idx="10"/>
          </p:nvPr>
        </p:nvSpPr>
        <p:spPr/>
        <p:txBody>
          <a:bodyPr/>
          <a:lstStyle/>
          <a:p>
            <a:fld id="{B0637446-3DF4-4F27-BDE3-CAB3EAB38007}" type="slidenum">
              <a:rPr kumimoji="1" lang="ja-JP" altLang="en-US" smtClean="0"/>
              <a:t>17</a:t>
            </a:fld>
            <a:endParaRPr kumimoji="1" lang="ja-JP" altLang="en-US"/>
          </a:p>
        </p:txBody>
      </p:sp>
    </p:spTree>
    <p:extLst>
      <p:ext uri="{BB962C8B-B14F-4D97-AF65-F5344CB8AC3E}">
        <p14:creationId xmlns:p14="http://schemas.microsoft.com/office/powerpoint/2010/main" val="1338223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a:t>
            </a:r>
            <a:r>
              <a:rPr kumimoji="1" lang="ja-JP" altLang="en-US" dirty="0" smtClean="0"/>
              <a:t>つ目の使用中のライブラリも組みあわせてアップデートを行う場合です．</a:t>
            </a:r>
            <a:endParaRPr kumimoji="1" lang="en-US" altLang="ja-JP" dirty="0" smtClean="0"/>
          </a:p>
          <a:p>
            <a:r>
              <a:rPr lang="ja-JP" altLang="en-US" dirty="0" smtClean="0"/>
              <a:t>単純に利用数が一番多い組み合わせを見ると，</a:t>
            </a:r>
            <a:r>
              <a:rPr lang="en-US" altLang="ja-JP" dirty="0" smtClean="0"/>
              <a:t>3.2.1</a:t>
            </a:r>
            <a:r>
              <a:rPr lang="ja-JP" altLang="en-US" dirty="0" smtClean="0"/>
              <a:t>→</a:t>
            </a:r>
            <a:r>
              <a:rPr lang="en-US" altLang="ja-JP" dirty="0" smtClean="0"/>
              <a:t>3.1</a:t>
            </a:r>
            <a:r>
              <a:rPr lang="ja-JP" altLang="en-US" dirty="0" smtClean="0"/>
              <a:t>→</a:t>
            </a:r>
            <a:r>
              <a:rPr lang="en-US" altLang="ja-JP" dirty="0" smtClean="0"/>
              <a:t>1.6</a:t>
            </a:r>
            <a:r>
              <a:rPr lang="ja-JP" altLang="en-US" dirty="0" smtClean="0"/>
              <a:t>の組み合わせとなっています．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B0637446-3DF4-4F27-BDE3-CAB3EAB38007}" type="slidenum">
              <a:rPr kumimoji="1" lang="ja-JP" altLang="en-US" smtClean="0"/>
              <a:t>18</a:t>
            </a:fld>
            <a:endParaRPr kumimoji="1" lang="ja-JP" altLang="en-US"/>
          </a:p>
        </p:txBody>
      </p:sp>
    </p:spTree>
    <p:extLst>
      <p:ext uri="{BB962C8B-B14F-4D97-AF65-F5344CB8AC3E}">
        <p14:creationId xmlns:p14="http://schemas.microsoft.com/office/powerpoint/2010/main" val="1049522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次</a:t>
            </a:r>
            <a:r>
              <a:rPr lang="ja-JP" altLang="en-US" dirty="0" smtClean="0"/>
              <a:t>にバージョン順に並べ替えてみることで，できる限り新しいバージョンの組み合わせを探すと，</a:t>
            </a:r>
            <a:r>
              <a:rPr lang="en-US" altLang="ja-JP" dirty="0" smtClean="0"/>
              <a:t>3.2.1,3.1.2.2</a:t>
            </a:r>
            <a:r>
              <a:rPr lang="ja-JP" altLang="en-US" dirty="0" smtClean="0"/>
              <a:t>の組み合わせが見つかります．ここで，</a:t>
            </a:r>
            <a:r>
              <a:rPr lang="en-US" altLang="ja-JP" dirty="0" err="1" smtClean="0"/>
              <a:t>joda</a:t>
            </a:r>
            <a:r>
              <a:rPr lang="en-US" altLang="ja-JP" dirty="0" smtClean="0"/>
              <a:t>-time</a:t>
            </a:r>
            <a:r>
              <a:rPr lang="ja-JP" altLang="en-US" dirty="0" smtClean="0"/>
              <a:t>の最新バージョン</a:t>
            </a:r>
            <a:endParaRPr lang="en-US" altLang="ja-JP" dirty="0" smtClean="0"/>
          </a:p>
        </p:txBody>
      </p:sp>
      <p:sp>
        <p:nvSpPr>
          <p:cNvPr id="4" name="スライド番号プレースホルダー 3"/>
          <p:cNvSpPr>
            <a:spLocks noGrp="1"/>
          </p:cNvSpPr>
          <p:nvPr>
            <p:ph type="sldNum" sz="quarter" idx="10"/>
          </p:nvPr>
        </p:nvSpPr>
        <p:spPr/>
        <p:txBody>
          <a:bodyPr/>
          <a:lstStyle/>
          <a:p>
            <a:fld id="{B0637446-3DF4-4F27-BDE3-CAB3EAB38007}" type="slidenum">
              <a:rPr kumimoji="1" lang="ja-JP" altLang="en-US" smtClean="0"/>
              <a:t>19</a:t>
            </a:fld>
            <a:endParaRPr kumimoji="1" lang="ja-JP" altLang="en-US"/>
          </a:p>
        </p:txBody>
      </p:sp>
    </p:spTree>
    <p:extLst>
      <p:ext uri="{BB962C8B-B14F-4D97-AF65-F5344CB8AC3E}">
        <p14:creationId xmlns:p14="http://schemas.microsoft.com/office/powerpoint/2010/main" val="772871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一般的に，ソフトウェア開発におけるソースコードの再利用手段として，オープンソースライブラリの利用が行われています．</a:t>
            </a:r>
          </a:p>
          <a:p>
            <a:r>
              <a:rPr lang="ja-JP" altLang="ja-JP" dirty="0"/>
              <a:t>ライブラリを適切に利用することによって様々な機能を低い開発コストで自身のプロジェクトに取り込むことができます．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0637446-3DF4-4F27-BDE3-CAB3EAB38007}" type="slidenum">
              <a:rPr kumimoji="1" lang="ja-JP" altLang="en-US" smtClean="0"/>
              <a:t>2</a:t>
            </a:fld>
            <a:endParaRPr kumimoji="1" lang="ja-JP" altLang="en-US"/>
          </a:p>
        </p:txBody>
      </p:sp>
    </p:spTree>
    <p:extLst>
      <p:ext uri="{BB962C8B-B14F-4D97-AF65-F5344CB8AC3E}">
        <p14:creationId xmlns:p14="http://schemas.microsoft.com/office/powerpoint/2010/main" val="2489954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まとめです</a:t>
            </a:r>
          </a:p>
          <a:p>
            <a:r>
              <a:rPr lang="ja-JP" altLang="ja-JP" dirty="0"/>
              <a:t>本研究では，ライブラリの組み合わせに着目した利用状況の可視化を提案しました．また．実際のシステムにおける利用状況のデータを収集し，実際に可視化を行いました．</a:t>
            </a:r>
          </a:p>
          <a:p>
            <a:r>
              <a:rPr lang="ja-JP" altLang="ja-JP" dirty="0"/>
              <a:t>今後の課題としては，</a:t>
            </a:r>
          </a:p>
          <a:p>
            <a:r>
              <a:rPr lang="ja-JP" altLang="ja-JP"/>
              <a:t>今回実装したツールでは，ライブラリのバージョン選択の補助のみを想定していたが，辛かったため，ほかの可視化手法と組み合わせるなどして，どのライブラリを利用するかの選択の補助も行えるようにしたい．</a:t>
            </a:r>
          </a:p>
          <a:p>
            <a:endParaRPr kumimoji="1" lang="ja-JP" altLang="en-US"/>
          </a:p>
        </p:txBody>
      </p:sp>
      <p:sp>
        <p:nvSpPr>
          <p:cNvPr id="4" name="スライド番号プレースホルダー 3"/>
          <p:cNvSpPr>
            <a:spLocks noGrp="1"/>
          </p:cNvSpPr>
          <p:nvPr>
            <p:ph type="sldNum" sz="quarter" idx="10"/>
          </p:nvPr>
        </p:nvSpPr>
        <p:spPr/>
        <p:txBody>
          <a:bodyPr/>
          <a:lstStyle/>
          <a:p>
            <a:fld id="{B0637446-3DF4-4F27-BDE3-CAB3EAB38007}" type="slidenum">
              <a:rPr kumimoji="1" lang="ja-JP" altLang="en-US" smtClean="0"/>
              <a:t>20</a:t>
            </a:fld>
            <a:endParaRPr kumimoji="1" lang="ja-JP" altLang="en-US"/>
          </a:p>
        </p:txBody>
      </p:sp>
    </p:spTree>
    <p:extLst>
      <p:ext uri="{BB962C8B-B14F-4D97-AF65-F5344CB8AC3E}">
        <p14:creationId xmlns:p14="http://schemas.microsoft.com/office/powerpoint/2010/main" val="2852344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0637446-3DF4-4F27-BDE3-CAB3EAB38007}" type="slidenum">
              <a:rPr kumimoji="1" lang="ja-JP" altLang="en-US" smtClean="0"/>
              <a:t>21</a:t>
            </a:fld>
            <a:endParaRPr kumimoji="1" lang="ja-JP" altLang="en-US"/>
          </a:p>
        </p:txBody>
      </p:sp>
    </p:spTree>
    <p:extLst>
      <p:ext uri="{BB962C8B-B14F-4D97-AF65-F5344CB8AC3E}">
        <p14:creationId xmlns:p14="http://schemas.microsoft.com/office/powerpoint/2010/main" val="1362781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0637446-3DF4-4F27-BDE3-CAB3EAB38007}" type="slidenum">
              <a:rPr kumimoji="1" lang="ja-JP" altLang="en-US" smtClean="0"/>
              <a:t>22</a:t>
            </a:fld>
            <a:endParaRPr kumimoji="1" lang="ja-JP" altLang="en-US"/>
          </a:p>
        </p:txBody>
      </p:sp>
    </p:spTree>
    <p:extLst>
      <p:ext uri="{BB962C8B-B14F-4D97-AF65-F5344CB8AC3E}">
        <p14:creationId xmlns:p14="http://schemas.microsoft.com/office/powerpoint/2010/main" val="803425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0637446-3DF4-4F27-BDE3-CAB3EAB38007}" type="slidenum">
              <a:rPr kumimoji="1" lang="ja-JP" altLang="en-US" smtClean="0"/>
              <a:t>23</a:t>
            </a:fld>
            <a:endParaRPr kumimoji="1" lang="ja-JP" altLang="en-US"/>
          </a:p>
        </p:txBody>
      </p:sp>
    </p:spTree>
    <p:extLst>
      <p:ext uri="{BB962C8B-B14F-4D97-AF65-F5344CB8AC3E}">
        <p14:creationId xmlns:p14="http://schemas.microsoft.com/office/powerpoint/2010/main" val="4236809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0637446-3DF4-4F27-BDE3-CAB3EAB38007}" type="slidenum">
              <a:rPr kumimoji="1" lang="ja-JP" altLang="en-US" smtClean="0"/>
              <a:t>24</a:t>
            </a:fld>
            <a:endParaRPr kumimoji="1" lang="ja-JP" altLang="en-US"/>
          </a:p>
        </p:txBody>
      </p:sp>
    </p:spTree>
    <p:extLst>
      <p:ext uri="{BB962C8B-B14F-4D97-AF65-F5344CB8AC3E}">
        <p14:creationId xmlns:p14="http://schemas.microsoft.com/office/powerpoint/2010/main" val="2102560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0637446-3DF4-4F27-BDE3-CAB3EAB38007}" type="slidenum">
              <a:rPr kumimoji="1" lang="ja-JP" altLang="en-US" smtClean="0"/>
              <a:t>25</a:t>
            </a:fld>
            <a:endParaRPr kumimoji="1" lang="ja-JP" altLang="en-US"/>
          </a:p>
        </p:txBody>
      </p:sp>
    </p:spTree>
    <p:extLst>
      <p:ext uri="{BB962C8B-B14F-4D97-AF65-F5344CB8AC3E}">
        <p14:creationId xmlns:p14="http://schemas.microsoft.com/office/powerpoint/2010/main" val="3663794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0637446-3DF4-4F27-BDE3-CAB3EAB38007}" type="slidenum">
              <a:rPr kumimoji="1" lang="ja-JP" altLang="en-US" smtClean="0"/>
              <a:t>26</a:t>
            </a:fld>
            <a:endParaRPr kumimoji="1" lang="ja-JP" altLang="en-US"/>
          </a:p>
        </p:txBody>
      </p:sp>
    </p:spTree>
    <p:extLst>
      <p:ext uri="{BB962C8B-B14F-4D97-AF65-F5344CB8AC3E}">
        <p14:creationId xmlns:p14="http://schemas.microsoft.com/office/powerpoint/2010/main" val="3250680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0637446-3DF4-4F27-BDE3-CAB3EAB38007}" type="slidenum">
              <a:rPr kumimoji="1" lang="ja-JP" altLang="en-US" smtClean="0"/>
              <a:t>27</a:t>
            </a:fld>
            <a:endParaRPr kumimoji="1" lang="ja-JP" altLang="en-US"/>
          </a:p>
        </p:txBody>
      </p:sp>
    </p:spTree>
    <p:extLst>
      <p:ext uri="{BB962C8B-B14F-4D97-AF65-F5344CB8AC3E}">
        <p14:creationId xmlns:p14="http://schemas.microsoft.com/office/powerpoint/2010/main" val="11299730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0637446-3DF4-4F27-BDE3-CAB3EAB38007}" type="slidenum">
              <a:rPr kumimoji="1" lang="ja-JP" altLang="en-US" smtClean="0"/>
              <a:t>28</a:t>
            </a:fld>
            <a:endParaRPr kumimoji="1" lang="ja-JP" altLang="en-US"/>
          </a:p>
        </p:txBody>
      </p:sp>
    </p:spTree>
    <p:extLst>
      <p:ext uri="{BB962C8B-B14F-4D97-AF65-F5344CB8AC3E}">
        <p14:creationId xmlns:p14="http://schemas.microsoft.com/office/powerpoint/2010/main" val="220196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0637446-3DF4-4F27-BDE3-CAB3EAB38007}" type="slidenum">
              <a:rPr kumimoji="1" lang="ja-JP" altLang="en-US" smtClean="0"/>
              <a:t>29</a:t>
            </a:fld>
            <a:endParaRPr kumimoji="1" lang="ja-JP" altLang="en-US"/>
          </a:p>
        </p:txBody>
      </p:sp>
    </p:spTree>
    <p:extLst>
      <p:ext uri="{BB962C8B-B14F-4D97-AF65-F5344CB8AC3E}">
        <p14:creationId xmlns:p14="http://schemas.microsoft.com/office/powerpoint/2010/main" val="3489424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ライブラリは自身のプロジェクトとは独立して開発がすすめられ，機能の追加，バグの修正などの要因で新しいバージョンがリリースされます．</a:t>
            </a:r>
          </a:p>
          <a:p>
            <a:r>
              <a:rPr lang="ja-JP" altLang="ja-JP" dirty="0"/>
              <a:t>利用しているライブラリ内にバグが含まれていた場合などに，開発者は新しいバージョンへの更新作業を行わなければいけないのですが，この際にライブラリのバージョン間の非互換性による問題が発生する場合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0637446-3DF4-4F27-BDE3-CAB3EAB38007}" type="slidenum">
              <a:rPr kumimoji="1" lang="ja-JP" altLang="en-US" smtClean="0"/>
              <a:t>3</a:t>
            </a:fld>
            <a:endParaRPr kumimoji="1" lang="ja-JP" altLang="en-US"/>
          </a:p>
        </p:txBody>
      </p:sp>
    </p:spTree>
    <p:extLst>
      <p:ext uri="{BB962C8B-B14F-4D97-AF65-F5344CB8AC3E}">
        <p14:creationId xmlns:p14="http://schemas.microsoft.com/office/powerpoint/2010/main" val="1223799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0637446-3DF4-4F27-BDE3-CAB3EAB38007}" type="slidenum">
              <a:rPr kumimoji="1" lang="ja-JP" altLang="en-US" smtClean="0"/>
              <a:t>30</a:t>
            </a:fld>
            <a:endParaRPr kumimoji="1" lang="ja-JP" altLang="en-US"/>
          </a:p>
        </p:txBody>
      </p:sp>
    </p:spTree>
    <p:extLst>
      <p:ext uri="{BB962C8B-B14F-4D97-AF65-F5344CB8AC3E}">
        <p14:creationId xmlns:p14="http://schemas.microsoft.com/office/powerpoint/2010/main" val="26835914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8" y="4783138"/>
            <a:ext cx="5443537" cy="3913187"/>
          </a:xfrm>
        </p:spPr>
        <p:txBody>
          <a:bodyPr/>
          <a:lstStyle/>
          <a:p>
            <a:r>
              <a:rPr kumimoji="1" lang="ja-JP" altLang="en-US" dirty="0" smtClean="0"/>
              <a:t>タイトル変更</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0637446-3DF4-4F27-BDE3-CAB3EAB38007}" type="slidenum">
              <a:rPr kumimoji="1" lang="ja-JP" altLang="en-US" smtClean="0"/>
              <a:t>31</a:t>
            </a:fld>
            <a:endParaRPr kumimoji="1" lang="ja-JP" altLang="en-US"/>
          </a:p>
        </p:txBody>
      </p:sp>
    </p:spTree>
    <p:extLst>
      <p:ext uri="{BB962C8B-B14F-4D97-AF65-F5344CB8AC3E}">
        <p14:creationId xmlns:p14="http://schemas.microsoft.com/office/powerpoint/2010/main" val="427989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ライブラリのアップデートの際，クラスやメソッドの削除，シグネチャの変更などが行われると，バージョン間の互換性が崩れます．このようなアップデートを適用した場合，自身のプログラムにも修正を加えるなどの対応が必要になるのですが，ライブラリはそれ自身も他のオープンソースライブラリへの依存関係を持っているものが多く，この互換性の問題がライブラリ間でも同じように発生する場合があります．</a:t>
            </a:r>
          </a:p>
          <a:p>
            <a:r>
              <a:rPr lang="ja-JP" altLang="ja-JP" dirty="0"/>
              <a:t>これによって，例えば使用しているライブラリのうちの</a:t>
            </a:r>
            <a:r>
              <a:rPr lang="en-US" altLang="ja-JP" dirty="0"/>
              <a:t>1</a:t>
            </a:r>
            <a:r>
              <a:rPr lang="ja-JP" altLang="ja-JP" dirty="0" err="1"/>
              <a:t>つを</a:t>
            </a:r>
            <a:r>
              <a:rPr lang="ja-JP" altLang="ja-JP" dirty="0"/>
              <a:t>更新することで，同時に使用している他のライブラリが動作しなくなってしまうような可能性が存在します．</a:t>
            </a:r>
          </a:p>
        </p:txBody>
      </p:sp>
      <p:sp>
        <p:nvSpPr>
          <p:cNvPr id="4" name="スライド番号プレースホルダー 3"/>
          <p:cNvSpPr>
            <a:spLocks noGrp="1"/>
          </p:cNvSpPr>
          <p:nvPr>
            <p:ph type="sldNum" sz="quarter" idx="10"/>
          </p:nvPr>
        </p:nvSpPr>
        <p:spPr/>
        <p:txBody>
          <a:bodyPr/>
          <a:lstStyle/>
          <a:p>
            <a:fld id="{B0637446-3DF4-4F27-BDE3-CAB3EAB38007}" type="slidenum">
              <a:rPr kumimoji="1" lang="ja-JP" altLang="en-US" smtClean="0"/>
              <a:t>4</a:t>
            </a:fld>
            <a:endParaRPr kumimoji="1" lang="ja-JP" altLang="en-US"/>
          </a:p>
        </p:txBody>
      </p:sp>
    </p:spTree>
    <p:extLst>
      <p:ext uri="{BB962C8B-B14F-4D97-AF65-F5344CB8AC3E}">
        <p14:creationId xmlns:p14="http://schemas.microsoft.com/office/powerpoint/2010/main" val="882276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600" dirty="0"/>
              <a:t>開発者が，ライブラリのアップデートを行ったり，新しいライブラリを導入したりする場合にバージョンの選択を行う際には，機能や，品質に加えて，先ほど紹介したような互換性の問題など，様々な要素を考慮する必要があり，判断が難しいです．そこで本研究では，ほかの開発者によって既に行われた判断，つまり既存のシステムにおけるライブラリの利用状況の可視化を行うことで，選択の支援を行います．</a:t>
            </a:r>
          </a:p>
          <a:p>
            <a:r>
              <a:rPr kumimoji="1" lang="ja-JP" altLang="en-US" dirty="0" err="1"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B0637446-3DF4-4F27-BDE3-CAB3EAB38007}" type="slidenum">
              <a:rPr kumimoji="1" lang="ja-JP" altLang="en-US" smtClean="0"/>
              <a:t>5</a:t>
            </a:fld>
            <a:endParaRPr kumimoji="1" lang="ja-JP" altLang="en-US"/>
          </a:p>
        </p:txBody>
      </p:sp>
    </p:spTree>
    <p:extLst>
      <p:ext uri="{BB962C8B-B14F-4D97-AF65-F5344CB8AC3E}">
        <p14:creationId xmlns:p14="http://schemas.microsoft.com/office/powerpoint/2010/main" val="358444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同じような研究が既にいくつか行われていて，例えば，ライブラリの利用数の時間的な変化の可視化を行うことで，利用傾向を探るようなものなどがあります．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0637446-3DF4-4F27-BDE3-CAB3EAB38007}" type="slidenum">
              <a:rPr kumimoji="1" lang="ja-JP" altLang="en-US" smtClean="0"/>
              <a:t>6</a:t>
            </a:fld>
            <a:endParaRPr kumimoji="1" lang="ja-JP" altLang="en-US"/>
          </a:p>
        </p:txBody>
      </p:sp>
    </p:spTree>
    <p:extLst>
      <p:ext uri="{BB962C8B-B14F-4D97-AF65-F5344CB8AC3E}">
        <p14:creationId xmlns:p14="http://schemas.microsoft.com/office/powerpoint/2010/main" val="3047963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本研究の提案手法では，</a:t>
            </a:r>
            <a:r>
              <a:rPr lang="en-US" altLang="ja-JP" dirty="0"/>
              <a:t>Parallel Sets</a:t>
            </a:r>
            <a:r>
              <a:rPr lang="ja-JP" altLang="ja-JP" dirty="0"/>
              <a:t>と呼ばれる可視化手法を用いて，ライブラリの組み合わせに着目した利用状況の可視化を行います．</a:t>
            </a:r>
          </a:p>
          <a:p>
            <a:r>
              <a:rPr lang="ja-JP" altLang="ja-JP" dirty="0"/>
              <a:t>ライブラリ単体ではなく，複数の組みあわせを考慮することで，利用しているライブラリ間で非互換性による問題が発生するリスクを低減することを目的としています．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0637446-3DF4-4F27-BDE3-CAB3EAB38007}" type="slidenum">
              <a:rPr kumimoji="1" lang="ja-JP" altLang="en-US" smtClean="0"/>
              <a:t>7</a:t>
            </a:fld>
            <a:endParaRPr kumimoji="1" lang="ja-JP" altLang="en-US"/>
          </a:p>
        </p:txBody>
      </p:sp>
    </p:spTree>
    <p:extLst>
      <p:ext uri="{BB962C8B-B14F-4D97-AF65-F5344CB8AC3E}">
        <p14:creationId xmlns:p14="http://schemas.microsoft.com/office/powerpoint/2010/main" val="2136187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Parallel Sets</a:t>
            </a:r>
            <a:r>
              <a:rPr lang="ja-JP" altLang="ja-JP" dirty="0"/>
              <a:t>を用いた，ライブラリの利用状況の可視化はこのようになります．</a:t>
            </a:r>
          </a:p>
          <a:p>
            <a:r>
              <a:rPr lang="ja-JP" altLang="ja-JP" dirty="0"/>
              <a:t>それぞれの階層で，システムが各ライブラリのどのバージョンを使用しているのかが分類され，表されています．ここで，幅が各バージョンの利用数を表し，階層間をつなぐ線が利用の組み合わせを表します．線の色は</a:t>
            </a:r>
            <a:r>
              <a:rPr lang="en-US" altLang="ja-JP" dirty="0"/>
              <a:t>1</a:t>
            </a:r>
            <a:r>
              <a:rPr lang="ja-JP" altLang="ja-JP" dirty="0"/>
              <a:t>層目にライブラリの利用バージョンとなっています．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0637446-3DF4-4F27-BDE3-CAB3EAB38007}" type="slidenum">
              <a:rPr kumimoji="1" lang="ja-JP" altLang="en-US" smtClean="0"/>
              <a:t>8</a:t>
            </a:fld>
            <a:endParaRPr kumimoji="1" lang="ja-JP" altLang="en-US"/>
          </a:p>
        </p:txBody>
      </p:sp>
    </p:spTree>
    <p:extLst>
      <p:ext uri="{BB962C8B-B14F-4D97-AF65-F5344CB8AC3E}">
        <p14:creationId xmlns:p14="http://schemas.microsoft.com/office/powerpoint/2010/main" val="3991793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説明のため，ライブラリ</a:t>
            </a:r>
            <a:r>
              <a:rPr lang="en-US" altLang="ja-JP" dirty="0"/>
              <a:t>A,B</a:t>
            </a:r>
            <a:r>
              <a:rPr lang="ja-JP" altLang="ja-JP" dirty="0"/>
              <a:t>の両方を使用している</a:t>
            </a:r>
            <a:r>
              <a:rPr lang="en-US" altLang="ja-JP" dirty="0"/>
              <a:t>100</a:t>
            </a:r>
            <a:r>
              <a:rPr lang="ja-JP" altLang="ja-JP" dirty="0"/>
              <a:t>個のシステムにおけるライブラリ利用状況についての可視化例を示しました．</a:t>
            </a:r>
          </a:p>
          <a:p>
            <a:r>
              <a:rPr lang="ja-JP" altLang="ja-JP" dirty="0"/>
              <a:t>ここで，横幅全体が</a:t>
            </a:r>
            <a:r>
              <a:rPr lang="en-US" altLang="ja-JP" dirty="0"/>
              <a:t>100</a:t>
            </a:r>
            <a:r>
              <a:rPr lang="ja-JP" altLang="ja-JP" dirty="0"/>
              <a:t>個のシステムを表しており，</a:t>
            </a:r>
          </a:p>
          <a:p>
            <a:r>
              <a:rPr lang="ja-JP" altLang="ja-JP" dirty="0"/>
              <a:t>赤線で示された部分でライブラリ</a:t>
            </a:r>
            <a:r>
              <a:rPr lang="en-US" altLang="ja-JP" dirty="0"/>
              <a:t>A</a:t>
            </a:r>
            <a:r>
              <a:rPr lang="ja-JP" altLang="ja-JP" dirty="0"/>
              <a:t>のバージョン</a:t>
            </a:r>
            <a:r>
              <a:rPr lang="en-US" altLang="ja-JP" dirty="0"/>
              <a:t>1</a:t>
            </a:r>
            <a:r>
              <a:rPr lang="ja-JP" altLang="ja-JP" dirty="0"/>
              <a:t>を使用しているシステムが</a:t>
            </a:r>
            <a:r>
              <a:rPr lang="en-US" altLang="ja-JP" dirty="0"/>
              <a:t>40</a:t>
            </a:r>
            <a:r>
              <a:rPr lang="ja-JP" altLang="ja-JP" dirty="0"/>
              <a:t>個あることが表されています．</a:t>
            </a:r>
          </a:p>
          <a:p>
            <a:r>
              <a:rPr lang="ja-JP" altLang="ja-JP" dirty="0"/>
              <a:t>さらに，そのうち，ライブラリ</a:t>
            </a:r>
            <a:r>
              <a:rPr lang="en-US" altLang="ja-JP" dirty="0"/>
              <a:t>B</a:t>
            </a:r>
            <a:r>
              <a:rPr lang="ja-JP" altLang="ja-JP" dirty="0"/>
              <a:t>のバージョン</a:t>
            </a:r>
            <a:r>
              <a:rPr lang="en-US" altLang="ja-JP" dirty="0"/>
              <a:t>1</a:t>
            </a:r>
            <a:r>
              <a:rPr lang="ja-JP" altLang="ja-JP" dirty="0"/>
              <a:t>を同時に使用しているシステムがこの線で表されます．</a:t>
            </a:r>
          </a:p>
        </p:txBody>
      </p:sp>
      <p:sp>
        <p:nvSpPr>
          <p:cNvPr id="4" name="スライド番号プレースホルダー 3"/>
          <p:cNvSpPr>
            <a:spLocks noGrp="1"/>
          </p:cNvSpPr>
          <p:nvPr>
            <p:ph type="sldNum" sz="quarter" idx="10"/>
          </p:nvPr>
        </p:nvSpPr>
        <p:spPr/>
        <p:txBody>
          <a:bodyPr/>
          <a:lstStyle/>
          <a:p>
            <a:fld id="{B0637446-3DF4-4F27-BDE3-CAB3EAB38007}" type="slidenum">
              <a:rPr kumimoji="1" lang="ja-JP" altLang="en-US" smtClean="0"/>
              <a:t>9</a:t>
            </a:fld>
            <a:endParaRPr kumimoji="1" lang="ja-JP" altLang="en-US"/>
          </a:p>
        </p:txBody>
      </p:sp>
    </p:spTree>
    <p:extLst>
      <p:ext uri="{BB962C8B-B14F-4D97-AF65-F5344CB8AC3E}">
        <p14:creationId xmlns:p14="http://schemas.microsoft.com/office/powerpoint/2010/main" val="2048036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188" y="908050"/>
            <a:ext cx="7921625" cy="1441450"/>
          </a:xfrm>
        </p:spPr>
        <p:txBody>
          <a:bodyPr/>
          <a:lstStyle>
            <a:lvl1pPr>
              <a:defRPr/>
            </a:lvl1pPr>
          </a:lstStyle>
          <a:p>
            <a:r>
              <a:rPr lang="ja-JP" altLang="en-US" smtClean="0"/>
              <a:t>マスター タイトルの書式設定</a:t>
            </a:r>
            <a:endParaRPr lang="ja-JP" altLang="en-US"/>
          </a:p>
        </p:txBody>
      </p:sp>
      <p:sp>
        <p:nvSpPr>
          <p:cNvPr id="3075" name="Rectangle 3"/>
          <p:cNvSpPr>
            <a:spLocks noGrp="1" noChangeArrowheads="1"/>
          </p:cNvSpPr>
          <p:nvPr>
            <p:ph type="subTitle" idx="1"/>
          </p:nvPr>
        </p:nvSpPr>
        <p:spPr>
          <a:xfrm>
            <a:off x="2987675" y="3429000"/>
            <a:ext cx="5976938" cy="1752600"/>
          </a:xfrm>
        </p:spPr>
        <p:txBody>
          <a:bodyPr/>
          <a:lstStyle>
            <a:lvl1pPr marL="0" indent="0" algn="ctr">
              <a:buFontTx/>
              <a:buNone/>
              <a:defRPr/>
            </a:lvl1pPr>
          </a:lstStyle>
          <a:p>
            <a:r>
              <a:rPr lang="ja-JP" altLang="en-US" smtClean="0"/>
              <a:t>マスター サブタイトルの書式設定</a:t>
            </a:r>
            <a:endParaRPr lang="ja-JP" altLang="en-US"/>
          </a:p>
        </p:txBody>
      </p:sp>
      <p:sp>
        <p:nvSpPr>
          <p:cNvPr id="3076" name="Rectangle 4"/>
          <p:cNvSpPr>
            <a:spLocks noGrp="1" noChangeArrowheads="1"/>
          </p:cNvSpPr>
          <p:nvPr>
            <p:ph type="dt" sz="half" idx="2"/>
          </p:nvPr>
        </p:nvSpPr>
        <p:spPr bwMode="auto">
          <a:xfrm>
            <a:off x="1692275" y="6381750"/>
            <a:ext cx="2133600" cy="2159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kumimoji="1" sz="1200">
                <a:latin typeface="Comic Sans MS" pitchFamily="66" charset="0"/>
                <a:ea typeface="+mn-ea"/>
              </a:defRPr>
            </a:lvl1pPr>
          </a:lstStyle>
          <a:p>
            <a:endParaRPr lang="en-US" altLang="ja-JP"/>
          </a:p>
        </p:txBody>
      </p:sp>
      <p:sp>
        <p:nvSpPr>
          <p:cNvPr id="3077" name="Rectangle 5"/>
          <p:cNvSpPr>
            <a:spLocks noGrp="1" noChangeArrowheads="1"/>
          </p:cNvSpPr>
          <p:nvPr>
            <p:ph type="ftr" sz="quarter" idx="3"/>
          </p:nvPr>
        </p:nvSpPr>
        <p:spPr bwMode="auto">
          <a:xfrm>
            <a:off x="3924300" y="6381750"/>
            <a:ext cx="4572000" cy="2159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kumimoji="1" sz="1200">
                <a:latin typeface="Comic Sans MS" pitchFamily="66" charset="0"/>
                <a:ea typeface="+mn-ea"/>
              </a:defRPr>
            </a:lvl1pPr>
          </a:lstStyle>
          <a:p>
            <a:endParaRPr lang="en-US" altLang="ja-JP"/>
          </a:p>
        </p:txBody>
      </p:sp>
      <p:sp>
        <p:nvSpPr>
          <p:cNvPr id="3078" name="Rectangle 6"/>
          <p:cNvSpPr>
            <a:spLocks noGrp="1" noChangeArrowheads="1"/>
          </p:cNvSpPr>
          <p:nvPr>
            <p:ph type="sldNum" sz="quarter" idx="4"/>
          </p:nvPr>
        </p:nvSpPr>
        <p:spPr bwMode="auto">
          <a:xfrm>
            <a:off x="8640763" y="6337300"/>
            <a:ext cx="468312" cy="2603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kumimoji="1" sz="1400" b="1">
                <a:latin typeface="Comic Sans MS" pitchFamily="66" charset="0"/>
                <a:ea typeface="+mn-ea"/>
              </a:defRPr>
            </a:lvl1pPr>
          </a:lstStyle>
          <a:p>
            <a:fld id="{CBDC94EA-32A6-4968-9083-2612ABC92494}" type="slidenum">
              <a:rPr lang="en-US" altLang="ja-JP"/>
              <a:pPr/>
              <a:t>‹#›</a:t>
            </a:fld>
            <a:endParaRPr lang="en-US" altLang="ja-JP"/>
          </a:p>
        </p:txBody>
      </p:sp>
      <p:sp>
        <p:nvSpPr>
          <p:cNvPr id="3084" name="AutoShape 12"/>
          <p:cNvSpPr>
            <a:spLocks noChangeArrowheads="1"/>
          </p:cNvSpPr>
          <p:nvPr/>
        </p:nvSpPr>
        <p:spPr bwMode="auto">
          <a:xfrm>
            <a:off x="611188" y="2349500"/>
            <a:ext cx="7921625" cy="71438"/>
          </a:xfrm>
          <a:custGeom>
            <a:avLst/>
            <a:gdLst>
              <a:gd name="G0" fmla="+- 672 0 0"/>
            </a:gdLst>
            <a:ahLst/>
            <a:cxnLst>
              <a:cxn ang="0">
                <a:pos x="0" y="0"/>
              </a:cxn>
              <a:cxn ang="0">
                <a:pos x="672" y="0"/>
              </a:cxn>
              <a:cxn ang="0">
                <a:pos x="672" y="1000"/>
              </a:cxn>
              <a:cxn ang="0">
                <a:pos x="0" y="1000"/>
              </a:cxn>
              <a:cxn ang="0">
                <a:pos x="0" y="0"/>
              </a:cxn>
              <a:cxn ang="0">
                <a:pos x="1000" y="0"/>
              </a:cxn>
            </a:cxnLst>
            <a:rect l="0" t="0" r="r" b="b"/>
            <a:pathLst>
              <a:path w="1000" h="1000" stroke="0">
                <a:moveTo>
                  <a:pt x="0" y="0"/>
                </a:moveTo>
                <a:lnTo>
                  <a:pt x="672" y="0"/>
                </a:lnTo>
                <a:lnTo>
                  <a:pt x="672" y="1000"/>
                </a:lnTo>
                <a:lnTo>
                  <a:pt x="0" y="1000"/>
                </a:lnTo>
                <a:close/>
              </a:path>
              <a:path w="1000" h="1000">
                <a:moveTo>
                  <a:pt x="0" y="0"/>
                </a:moveTo>
                <a:lnTo>
                  <a:pt x="1000" y="0"/>
                </a:lnTo>
              </a:path>
            </a:pathLst>
          </a:custGeom>
          <a:solidFill>
            <a:srgbClr val="0000FF"/>
          </a:solidFill>
          <a:ln w="9525">
            <a:solidFill>
              <a:srgbClr val="0000FF"/>
            </a:solidFill>
            <a:round/>
            <a:headEnd/>
            <a:tailEnd/>
          </a:ln>
        </p:spPr>
        <p:txBody>
          <a:bodyPr/>
          <a:lstStyle/>
          <a:p>
            <a:endParaRPr lang="ja-JP" altLang="ja-JP"/>
          </a:p>
        </p:txBody>
      </p:sp>
      <p:sp>
        <p:nvSpPr>
          <p:cNvPr id="3090" name="Text Box 18"/>
          <p:cNvSpPr txBox="1">
            <a:spLocks noChangeArrowheads="1"/>
          </p:cNvSpPr>
          <p:nvPr/>
        </p:nvSpPr>
        <p:spPr bwMode="auto">
          <a:xfrm>
            <a:off x="1692275" y="6643688"/>
            <a:ext cx="7383463" cy="214312"/>
          </a:xfrm>
          <a:prstGeom prst="rect">
            <a:avLst/>
          </a:prstGeom>
          <a:noFill/>
          <a:ln w="9525">
            <a:noFill/>
            <a:miter lim="800000"/>
            <a:headEnd/>
            <a:tailEnd/>
          </a:ln>
          <a:effectLst/>
        </p:spPr>
        <p:txBody>
          <a:bodyPr wrap="none">
            <a:spAutoFit/>
          </a:bodyPr>
          <a:lstStyle/>
          <a:p>
            <a:pPr algn="r"/>
            <a:r>
              <a:rPr lang="en-US" altLang="ja-JP" sz="800" b="1">
                <a:latin typeface="Comic Sans MS" pitchFamily="66" charset="0"/>
              </a:rPr>
              <a:t>Software Engineering Laboratory, Department of Computer Science, Graduate School of Information Science and Technology, Osaka University</a:t>
            </a:r>
            <a:endParaRPr lang="en-US" altLang="ja-JP"/>
          </a:p>
        </p:txBody>
      </p:sp>
      <p:pic>
        <p:nvPicPr>
          <p:cNvPr id="3091" name="Picture 19" descr="sel-logo"/>
          <p:cNvPicPr>
            <a:picLocks noChangeAspect="1" noChangeArrowheads="1"/>
          </p:cNvPicPr>
          <p:nvPr/>
        </p:nvPicPr>
        <p:blipFill>
          <a:blip r:embed="rId2" cstate="print"/>
          <a:srcRect/>
          <a:stretch>
            <a:fillRect/>
          </a:stretch>
        </p:blipFill>
        <p:spPr bwMode="auto">
          <a:xfrm>
            <a:off x="73025" y="6330950"/>
            <a:ext cx="1403350" cy="4826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69100" y="188913"/>
            <a:ext cx="2195513" cy="6119812"/>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179388" y="188913"/>
            <a:ext cx="6437312" cy="611981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179388" y="1268413"/>
            <a:ext cx="4316412"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268413"/>
            <a:ext cx="4316413"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Grid">
          <a:fgClr>
            <a:srgbClr val="EDEDFF"/>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388" y="188913"/>
            <a:ext cx="8785225"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179388" y="1268413"/>
            <a:ext cx="8785225" cy="5040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3" name="AutoShape 9"/>
          <p:cNvSpPr>
            <a:spLocks noChangeArrowheads="1"/>
          </p:cNvSpPr>
          <p:nvPr/>
        </p:nvSpPr>
        <p:spPr bwMode="auto">
          <a:xfrm>
            <a:off x="179388" y="1125538"/>
            <a:ext cx="8785225" cy="71437"/>
          </a:xfrm>
          <a:custGeom>
            <a:avLst/>
            <a:gdLst>
              <a:gd name="G0" fmla="+- 666 0 0"/>
            </a:gdLst>
            <a:ahLst/>
            <a:cxnLst>
              <a:cxn ang="0">
                <a:pos x="0" y="0"/>
              </a:cxn>
              <a:cxn ang="0">
                <a:pos x="666" y="0"/>
              </a:cxn>
              <a:cxn ang="0">
                <a:pos x="666" y="1000"/>
              </a:cxn>
              <a:cxn ang="0">
                <a:pos x="0" y="1000"/>
              </a:cxn>
              <a:cxn ang="0">
                <a:pos x="0" y="0"/>
              </a:cxn>
              <a:cxn ang="0">
                <a:pos x="1000" y="0"/>
              </a:cxn>
            </a:cxnLst>
            <a:rect l="0" t="0" r="r" b="b"/>
            <a:pathLst>
              <a:path w="1000" h="1000" stroke="0">
                <a:moveTo>
                  <a:pt x="0" y="0"/>
                </a:moveTo>
                <a:lnTo>
                  <a:pt x="666" y="0"/>
                </a:lnTo>
                <a:lnTo>
                  <a:pt x="666" y="1000"/>
                </a:lnTo>
                <a:lnTo>
                  <a:pt x="0" y="1000"/>
                </a:lnTo>
                <a:close/>
              </a:path>
              <a:path w="1000" h="1000">
                <a:moveTo>
                  <a:pt x="0" y="0"/>
                </a:moveTo>
                <a:lnTo>
                  <a:pt x="1000" y="0"/>
                </a:lnTo>
              </a:path>
            </a:pathLst>
          </a:custGeom>
          <a:solidFill>
            <a:srgbClr val="0000FF"/>
          </a:solidFill>
          <a:ln w="9525">
            <a:solidFill>
              <a:srgbClr val="0000FF"/>
            </a:solidFill>
            <a:round/>
            <a:headEnd/>
            <a:tailEnd/>
          </a:ln>
        </p:spPr>
        <p:txBody>
          <a:bodyPr/>
          <a:lstStyle/>
          <a:p>
            <a:endParaRPr lang="ja-JP" altLang="ja-JP"/>
          </a:p>
        </p:txBody>
      </p:sp>
      <p:sp>
        <p:nvSpPr>
          <p:cNvPr id="1036" name="Rectangle 12"/>
          <p:cNvSpPr>
            <a:spLocks noChangeArrowheads="1"/>
          </p:cNvSpPr>
          <p:nvPr/>
        </p:nvSpPr>
        <p:spPr bwMode="auto">
          <a:xfrm>
            <a:off x="1727200" y="6408738"/>
            <a:ext cx="2133600" cy="215900"/>
          </a:xfrm>
          <a:prstGeom prst="rect">
            <a:avLst/>
          </a:prstGeom>
          <a:noFill/>
          <a:ln w="9525">
            <a:noFill/>
            <a:miter lim="800000"/>
            <a:headEnd/>
            <a:tailEnd/>
          </a:ln>
          <a:effectLst/>
        </p:spPr>
        <p:txBody>
          <a:bodyPr/>
          <a:lstStyle/>
          <a:p>
            <a:endParaRPr kumimoji="1" lang="en-US" altLang="ja-JP" sz="1200">
              <a:latin typeface="Comic Sans MS" pitchFamily="66" charset="0"/>
              <a:ea typeface="MS UI Gothic" pitchFamily="50" charset="-128"/>
            </a:endParaRPr>
          </a:p>
        </p:txBody>
      </p:sp>
      <p:sp>
        <p:nvSpPr>
          <p:cNvPr id="1037" name="Rectangle 13"/>
          <p:cNvSpPr>
            <a:spLocks noChangeArrowheads="1"/>
          </p:cNvSpPr>
          <p:nvPr/>
        </p:nvSpPr>
        <p:spPr bwMode="auto">
          <a:xfrm>
            <a:off x="3959225" y="6408738"/>
            <a:ext cx="4572000" cy="215900"/>
          </a:xfrm>
          <a:prstGeom prst="rect">
            <a:avLst/>
          </a:prstGeom>
          <a:noFill/>
          <a:ln w="9525">
            <a:noFill/>
            <a:miter lim="800000"/>
            <a:headEnd/>
            <a:tailEnd/>
          </a:ln>
          <a:effectLst/>
        </p:spPr>
        <p:txBody>
          <a:bodyPr/>
          <a:lstStyle/>
          <a:p>
            <a:pPr algn="r"/>
            <a:endParaRPr kumimoji="1" lang="en-US" altLang="ja-JP" sz="1200">
              <a:latin typeface="Comic Sans MS" pitchFamily="66" charset="0"/>
              <a:ea typeface="MS UI Gothic" pitchFamily="50" charset="-128"/>
            </a:endParaRPr>
          </a:p>
        </p:txBody>
      </p:sp>
      <p:sp>
        <p:nvSpPr>
          <p:cNvPr id="1038" name="Rectangle 14"/>
          <p:cNvSpPr>
            <a:spLocks noChangeArrowheads="1"/>
          </p:cNvSpPr>
          <p:nvPr/>
        </p:nvSpPr>
        <p:spPr bwMode="auto">
          <a:xfrm>
            <a:off x="8675688" y="6364288"/>
            <a:ext cx="468312" cy="260350"/>
          </a:xfrm>
          <a:prstGeom prst="rect">
            <a:avLst/>
          </a:prstGeom>
          <a:noFill/>
          <a:ln w="9525">
            <a:noFill/>
            <a:miter lim="800000"/>
            <a:headEnd/>
            <a:tailEnd/>
          </a:ln>
          <a:effectLst/>
        </p:spPr>
        <p:txBody>
          <a:bodyPr/>
          <a:lstStyle/>
          <a:p>
            <a:pPr algn="r"/>
            <a:fld id="{E0022E40-C5C6-4958-8E7E-F18BF7A40AA5}" type="slidenum">
              <a:rPr kumimoji="1" lang="en-US" altLang="ja-JP" sz="1400" b="1">
                <a:latin typeface="Comic Sans MS" pitchFamily="66" charset="0"/>
                <a:ea typeface="MS UI Gothic" pitchFamily="50" charset="-128"/>
              </a:rPr>
              <a:pPr algn="r"/>
              <a:t>‹#›</a:t>
            </a:fld>
            <a:endParaRPr kumimoji="1" lang="en-US" altLang="ja-JP" sz="1400" b="1">
              <a:latin typeface="Comic Sans MS" pitchFamily="66" charset="0"/>
              <a:ea typeface="MS UI Gothic" pitchFamily="50" charset="-128"/>
            </a:endParaRPr>
          </a:p>
        </p:txBody>
      </p:sp>
      <p:sp>
        <p:nvSpPr>
          <p:cNvPr id="1039" name="Text Box 15"/>
          <p:cNvSpPr txBox="1">
            <a:spLocks noChangeArrowheads="1"/>
          </p:cNvSpPr>
          <p:nvPr/>
        </p:nvSpPr>
        <p:spPr bwMode="auto">
          <a:xfrm>
            <a:off x="1727200" y="6670675"/>
            <a:ext cx="7383463" cy="214313"/>
          </a:xfrm>
          <a:prstGeom prst="rect">
            <a:avLst/>
          </a:prstGeom>
          <a:noFill/>
          <a:ln w="9525">
            <a:noFill/>
            <a:miter lim="800000"/>
            <a:headEnd/>
            <a:tailEnd/>
          </a:ln>
          <a:effectLst/>
        </p:spPr>
        <p:txBody>
          <a:bodyPr wrap="none">
            <a:spAutoFit/>
          </a:bodyPr>
          <a:lstStyle/>
          <a:p>
            <a:pPr algn="r"/>
            <a:r>
              <a:rPr lang="en-US" altLang="ja-JP" sz="800" b="1">
                <a:latin typeface="Comic Sans MS" pitchFamily="66" charset="0"/>
              </a:rPr>
              <a:t>Software Engineering Laboratory, Department of Computer Science, Graduate School of Information Science and Technology, Osaka University</a:t>
            </a:r>
            <a:endParaRPr lang="en-US" altLang="ja-JP"/>
          </a:p>
        </p:txBody>
      </p:sp>
      <p:pic>
        <p:nvPicPr>
          <p:cNvPr id="1040" name="Picture 16" descr="sel-logo"/>
          <p:cNvPicPr>
            <a:picLocks noChangeAspect="1" noChangeArrowheads="1"/>
          </p:cNvPicPr>
          <p:nvPr/>
        </p:nvPicPr>
        <p:blipFill>
          <a:blip r:embed="rId13" cstate="print"/>
          <a:srcRect/>
          <a:stretch>
            <a:fillRect/>
          </a:stretch>
        </p:blipFill>
        <p:spPr bwMode="auto">
          <a:xfrm>
            <a:off x="107950" y="6357938"/>
            <a:ext cx="1403350" cy="4826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MS UI Gothic" pitchFamily="50" charset="-128"/>
        </a:defRPr>
      </a:lvl2pPr>
      <a:lvl3pPr algn="ctr" rtl="0" eaLnBrk="1" fontAlgn="base" hangingPunct="1">
        <a:spcBef>
          <a:spcPct val="0"/>
        </a:spcBef>
        <a:spcAft>
          <a:spcPct val="0"/>
        </a:spcAft>
        <a:defRPr kumimoji="1" sz="4400">
          <a:solidFill>
            <a:schemeClr val="tx2"/>
          </a:solidFill>
          <a:latin typeface="Arial" charset="0"/>
          <a:ea typeface="MS UI Gothic" pitchFamily="50" charset="-128"/>
        </a:defRPr>
      </a:lvl3pPr>
      <a:lvl4pPr algn="ctr" rtl="0" eaLnBrk="1" fontAlgn="base" hangingPunct="1">
        <a:spcBef>
          <a:spcPct val="0"/>
        </a:spcBef>
        <a:spcAft>
          <a:spcPct val="0"/>
        </a:spcAft>
        <a:defRPr kumimoji="1" sz="4400">
          <a:solidFill>
            <a:schemeClr val="tx2"/>
          </a:solidFill>
          <a:latin typeface="Arial" charset="0"/>
          <a:ea typeface="MS UI Gothic" pitchFamily="50" charset="-128"/>
        </a:defRPr>
      </a:lvl4pPr>
      <a:lvl5pPr algn="ctr" rtl="0" eaLnBrk="1" fontAlgn="base" hangingPunct="1">
        <a:spcBef>
          <a:spcPct val="0"/>
        </a:spcBef>
        <a:spcAft>
          <a:spcPct val="0"/>
        </a:spcAft>
        <a:defRPr kumimoji="1" sz="4400">
          <a:solidFill>
            <a:schemeClr val="tx2"/>
          </a:solidFill>
          <a:latin typeface="Arial" charset="0"/>
          <a:ea typeface="MS UI Gothic" pitchFamily="50" charset="-128"/>
        </a:defRPr>
      </a:lvl5pPr>
      <a:lvl6pPr marL="457200" algn="ctr" rtl="0" eaLnBrk="1" fontAlgn="base" hangingPunct="1">
        <a:spcBef>
          <a:spcPct val="0"/>
        </a:spcBef>
        <a:spcAft>
          <a:spcPct val="0"/>
        </a:spcAft>
        <a:defRPr kumimoji="1" sz="4400">
          <a:solidFill>
            <a:schemeClr val="tx2"/>
          </a:solidFill>
          <a:latin typeface="Arial" charset="0"/>
          <a:ea typeface="MS UI Gothic" pitchFamily="50" charset="-128"/>
        </a:defRPr>
      </a:lvl6pPr>
      <a:lvl7pPr marL="914400" algn="ctr" rtl="0" eaLnBrk="1" fontAlgn="base" hangingPunct="1">
        <a:spcBef>
          <a:spcPct val="0"/>
        </a:spcBef>
        <a:spcAft>
          <a:spcPct val="0"/>
        </a:spcAft>
        <a:defRPr kumimoji="1" sz="4400">
          <a:solidFill>
            <a:schemeClr val="tx2"/>
          </a:solidFill>
          <a:latin typeface="Arial" charset="0"/>
          <a:ea typeface="MS UI Gothic" pitchFamily="50" charset="-128"/>
        </a:defRPr>
      </a:lvl7pPr>
      <a:lvl8pPr marL="1371600" algn="ctr" rtl="0" eaLnBrk="1" fontAlgn="base" hangingPunct="1">
        <a:spcBef>
          <a:spcPct val="0"/>
        </a:spcBef>
        <a:spcAft>
          <a:spcPct val="0"/>
        </a:spcAft>
        <a:defRPr kumimoji="1" sz="4400">
          <a:solidFill>
            <a:schemeClr val="tx2"/>
          </a:solidFill>
          <a:latin typeface="Arial" charset="0"/>
          <a:ea typeface="MS UI Gothic" pitchFamily="50" charset="-128"/>
        </a:defRPr>
      </a:lvl8pPr>
      <a:lvl9pPr marL="1828800" algn="ctr" rtl="0" eaLnBrk="1" fontAlgn="base" hangingPunct="1">
        <a:spcBef>
          <a:spcPct val="0"/>
        </a:spcBef>
        <a:spcAft>
          <a:spcPct val="0"/>
        </a:spcAft>
        <a:defRPr kumimoji="1" sz="4400">
          <a:solidFill>
            <a:schemeClr val="tx2"/>
          </a:solidFill>
          <a:latin typeface="Arial" charset="0"/>
          <a:ea typeface="MS UI Gothic" pitchFamily="50" charset="-128"/>
        </a:defRPr>
      </a:lvl9pPr>
    </p:titleStyle>
    <p:bodyStyle>
      <a:lvl1pPr marL="342900" indent="-342900" algn="l" rtl="0" eaLnBrk="1" fontAlgn="base" hangingPunct="1">
        <a:spcBef>
          <a:spcPct val="20000"/>
        </a:spcBef>
        <a:spcAft>
          <a:spcPct val="0"/>
        </a:spcAft>
        <a:buBlip>
          <a:blip r:embed="rId14"/>
        </a:buBlip>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kumimoji="1" sz="2800">
          <a:solidFill>
            <a:schemeClr val="tx1"/>
          </a:solidFill>
          <a:latin typeface="+mn-lt"/>
          <a:ea typeface="+mn-ea"/>
        </a:defRPr>
      </a:lvl2pPr>
      <a:lvl3pPr marL="1143000" indent="-228600" algn="l" rtl="0" eaLnBrk="1" fontAlgn="base" hangingPunct="1">
        <a:spcBef>
          <a:spcPct val="20000"/>
        </a:spcBef>
        <a:spcAft>
          <a:spcPct val="0"/>
        </a:spcAft>
        <a:buBlip>
          <a:blip r:embed="rId16"/>
        </a:buBlip>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jp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a:t>Parallel Sets</a:t>
            </a:r>
            <a:r>
              <a:rPr lang="ja-JP" altLang="en-US" dirty="0"/>
              <a:t>によるライブラリ</a:t>
            </a:r>
            <a:r>
              <a:rPr lang="ja-JP" altLang="en-US" dirty="0" smtClean="0"/>
              <a:t>の</a:t>
            </a:r>
            <a:r>
              <a:rPr lang="en-US" altLang="ja-JP" dirty="0" smtClean="0"/>
              <a:t/>
            </a:r>
            <a:br>
              <a:rPr lang="en-US" altLang="ja-JP" dirty="0" smtClean="0"/>
            </a:br>
            <a:r>
              <a:rPr lang="ja-JP" altLang="en-US" dirty="0" smtClean="0"/>
              <a:t>組み合わせ</a:t>
            </a:r>
            <a:r>
              <a:rPr lang="ja-JP" altLang="en-US" dirty="0"/>
              <a:t>と利用状況の可視化</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井上研究室</a:t>
            </a:r>
            <a:endParaRPr kumimoji="1" lang="en-US" altLang="ja-JP" dirty="0" smtClean="0"/>
          </a:p>
          <a:p>
            <a:r>
              <a:rPr lang="ja-JP" altLang="en-US" dirty="0" smtClean="0"/>
              <a:t>矢野裕</a:t>
            </a:r>
            <a:r>
              <a:rPr lang="ja-JP" altLang="en-US" dirty="0"/>
              <a:t>貴</a:t>
            </a:r>
            <a:endParaRPr kumimoji="1" lang="ja-JP" altLang="en-US" dirty="0"/>
          </a:p>
        </p:txBody>
      </p:sp>
    </p:spTree>
    <p:extLst>
      <p:ext uri="{BB962C8B-B14F-4D97-AF65-F5344CB8AC3E}">
        <p14:creationId xmlns:p14="http://schemas.microsoft.com/office/powerpoint/2010/main" val="1911573507"/>
      </p:ext>
    </p:extLst>
  </p:cSld>
  <p:clrMapOvr>
    <a:masterClrMapping/>
  </p:clrMapOvr>
  <mc:AlternateContent xmlns:mc="http://schemas.openxmlformats.org/markup-compatibility/2006">
    <mc:Choice xmlns:p14="http://schemas.microsoft.com/office/powerpoint/2010/main" Requires="p14">
      <p:transition spd="slow" p14:dur="2000" advTm="17697"/>
    </mc:Choice>
    <mc:Fallback>
      <p:transition spd="slow" advTm="1769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Parallel Sets - 3</a:t>
            </a:r>
            <a:r>
              <a:rPr kumimoji="1" lang="ja-JP" altLang="en-US" dirty="0" smtClean="0"/>
              <a:t>層以上の場合</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3</a:t>
            </a:r>
            <a:r>
              <a:rPr kumimoji="1" lang="ja-JP" altLang="en-US" dirty="0" smtClean="0"/>
              <a:t>層</a:t>
            </a:r>
            <a:r>
              <a:rPr lang="ja-JP" altLang="en-US" dirty="0" smtClean="0"/>
              <a:t>以上</a:t>
            </a:r>
            <a:r>
              <a:rPr lang="ja-JP" altLang="en-US" dirty="0" smtClean="0"/>
              <a:t>でも</a:t>
            </a:r>
            <a:r>
              <a:rPr kumimoji="1" lang="ja-JP" altLang="en-US" dirty="0" smtClean="0"/>
              <a:t>同様</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88" y="2411099"/>
            <a:ext cx="8785225" cy="3480938"/>
          </a:xfrm>
          <a:prstGeom prst="rect">
            <a:avLst/>
          </a:prstGeom>
        </p:spPr>
      </p:pic>
      <p:sp>
        <p:nvSpPr>
          <p:cNvPr id="9" name="フリーフォーム 8"/>
          <p:cNvSpPr/>
          <p:nvPr/>
        </p:nvSpPr>
        <p:spPr bwMode="auto">
          <a:xfrm>
            <a:off x="208344" y="2766349"/>
            <a:ext cx="3483980" cy="3102016"/>
          </a:xfrm>
          <a:custGeom>
            <a:avLst/>
            <a:gdLst>
              <a:gd name="connsiteX0" fmla="*/ 23150 w 3483980"/>
              <a:gd name="connsiteY0" fmla="*/ 57874 h 3102016"/>
              <a:gd name="connsiteX1" fmla="*/ 2152891 w 3483980"/>
              <a:gd name="connsiteY1" fmla="*/ 46299 h 3102016"/>
              <a:gd name="connsiteX2" fmla="*/ 2118167 w 3483980"/>
              <a:gd name="connsiteY2" fmla="*/ 1527859 h 3102016"/>
              <a:gd name="connsiteX3" fmla="*/ 1736203 w 3483980"/>
              <a:gd name="connsiteY3" fmla="*/ 1562583 h 3102016"/>
              <a:gd name="connsiteX4" fmla="*/ 3483980 w 3483980"/>
              <a:gd name="connsiteY4" fmla="*/ 3102016 h 3102016"/>
              <a:gd name="connsiteX5" fmla="*/ 2673752 w 3483980"/>
              <a:gd name="connsiteY5" fmla="*/ 3090441 h 3102016"/>
              <a:gd name="connsiteX6" fmla="*/ 914400 w 3483980"/>
              <a:gd name="connsiteY6" fmla="*/ 1551008 h 3102016"/>
              <a:gd name="connsiteX7" fmla="*/ 0 w 3483980"/>
              <a:gd name="connsiteY7" fmla="*/ 1562583 h 3102016"/>
              <a:gd name="connsiteX8" fmla="*/ 23150 w 3483980"/>
              <a:gd name="connsiteY8" fmla="*/ 0 h 3102016"/>
              <a:gd name="connsiteX9" fmla="*/ 23150 w 3483980"/>
              <a:gd name="connsiteY9" fmla="*/ 57874 h 310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3980" h="3102016">
                <a:moveTo>
                  <a:pt x="23150" y="57874"/>
                </a:moveTo>
                <a:lnTo>
                  <a:pt x="2152891" y="46299"/>
                </a:lnTo>
                <a:lnTo>
                  <a:pt x="2118167" y="1527859"/>
                </a:lnTo>
                <a:lnTo>
                  <a:pt x="1736203" y="1562583"/>
                </a:lnTo>
                <a:lnTo>
                  <a:pt x="3483980" y="3102016"/>
                </a:lnTo>
                <a:lnTo>
                  <a:pt x="2673752" y="3090441"/>
                </a:lnTo>
                <a:lnTo>
                  <a:pt x="914400" y="1551008"/>
                </a:lnTo>
                <a:lnTo>
                  <a:pt x="0" y="1562583"/>
                </a:lnTo>
                <a:lnTo>
                  <a:pt x="23150" y="0"/>
                </a:lnTo>
                <a:lnTo>
                  <a:pt x="23150" y="57874"/>
                </a:lnTo>
                <a:close/>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7" name="Rectangle 31"/>
          <p:cNvSpPr/>
          <p:nvPr/>
        </p:nvSpPr>
        <p:spPr bwMode="auto">
          <a:xfrm>
            <a:off x="2972516" y="4685765"/>
            <a:ext cx="1439616" cy="569041"/>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r>
              <a:rPr lang="en-US" altLang="ja-JP" sz="1600" dirty="0" smtClean="0">
                <a:solidFill>
                  <a:schemeClr val="tx1"/>
                </a:solidFill>
                <a:latin typeface="Times New Roman" pitchFamily="18" charset="0"/>
                <a:ea typeface="ＭＳ Ｐゴシック" pitchFamily="50" charset="-128"/>
              </a:rPr>
              <a:t>1.0</a:t>
            </a:r>
            <a:r>
              <a:rPr lang="ja-JP" altLang="en-US" sz="1600" dirty="0" smtClean="0">
                <a:solidFill>
                  <a:schemeClr val="tx1"/>
                </a:solidFill>
                <a:latin typeface="Times New Roman" pitchFamily="18" charset="0"/>
                <a:ea typeface="ＭＳ Ｐゴシック" pitchFamily="50" charset="-128"/>
              </a:rPr>
              <a:t>→</a:t>
            </a:r>
            <a:r>
              <a:rPr lang="en-US" altLang="ja-JP" sz="1600" dirty="0" smtClean="0">
                <a:solidFill>
                  <a:schemeClr val="tx1"/>
                </a:solidFill>
                <a:latin typeface="Times New Roman" pitchFamily="18" charset="0"/>
                <a:ea typeface="ＭＳ Ｐゴシック" pitchFamily="50" charset="-128"/>
              </a:rPr>
              <a:t>1.0</a:t>
            </a:r>
            <a:r>
              <a:rPr lang="ja-JP" altLang="en-US" sz="1600" dirty="0" smtClean="0">
                <a:solidFill>
                  <a:schemeClr val="tx1"/>
                </a:solidFill>
                <a:latin typeface="Times New Roman" pitchFamily="18" charset="0"/>
                <a:ea typeface="ＭＳ Ｐゴシック" pitchFamily="50" charset="-128"/>
              </a:rPr>
              <a:t>→</a:t>
            </a:r>
            <a:r>
              <a:rPr lang="en-US" altLang="ja-JP" sz="1600" dirty="0" smtClean="0">
                <a:solidFill>
                  <a:schemeClr val="tx1"/>
                </a:solidFill>
                <a:latin typeface="Times New Roman" pitchFamily="18" charset="0"/>
                <a:ea typeface="ＭＳ Ｐゴシック" pitchFamily="50" charset="-128"/>
              </a:rPr>
              <a:t>2.0</a:t>
            </a:r>
          </a:p>
          <a:p>
            <a:r>
              <a:rPr lang="en-US" altLang="ja-JP" sz="1600" dirty="0" smtClean="0">
                <a:solidFill>
                  <a:schemeClr val="tx1"/>
                </a:solidFill>
                <a:latin typeface="Times New Roman" pitchFamily="18" charset="0"/>
                <a:ea typeface="ＭＳ Ｐゴシック" pitchFamily="50" charset="-128"/>
              </a:rPr>
              <a:t>10(10%)</a:t>
            </a: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2567585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739" y="2700748"/>
            <a:ext cx="8640522" cy="3433833"/>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739" y="2691581"/>
            <a:ext cx="8663587" cy="3442999"/>
          </a:xfrm>
          <a:prstGeom prst="rect">
            <a:avLst/>
          </a:prstGeom>
        </p:spPr>
      </p:pic>
      <p:sp>
        <p:nvSpPr>
          <p:cNvPr id="2" name="タイトル 1"/>
          <p:cNvSpPr>
            <a:spLocks noGrp="1"/>
          </p:cNvSpPr>
          <p:nvPr>
            <p:ph type="title"/>
          </p:nvPr>
        </p:nvSpPr>
        <p:spPr/>
        <p:txBody>
          <a:bodyPr/>
          <a:lstStyle/>
          <a:p>
            <a:r>
              <a:rPr kumimoji="1" lang="en-US" altLang="ja-JP" dirty="0" smtClean="0"/>
              <a:t>Parallel</a:t>
            </a:r>
            <a:r>
              <a:rPr lang="ja-JP" altLang="en-US" dirty="0"/>
              <a:t> </a:t>
            </a:r>
            <a:r>
              <a:rPr lang="en-US" altLang="ja-JP" dirty="0" smtClean="0"/>
              <a:t>Sets - </a:t>
            </a:r>
            <a:r>
              <a:rPr lang="ja-JP" altLang="en-US" dirty="0" smtClean="0"/>
              <a:t>並び替え</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各階層の入れ替え</a:t>
            </a:r>
            <a:endParaRPr kumimoji="1" lang="en-US" altLang="ja-JP" dirty="0" smtClean="0"/>
          </a:p>
          <a:p>
            <a:r>
              <a:rPr kumimoji="1" lang="ja-JP" altLang="en-US" dirty="0" smtClean="0"/>
              <a:t>バージョン，利用数順にソート</a:t>
            </a:r>
            <a:endParaRPr kumimoji="1" lang="ja-JP" altLang="en-US" dirty="0"/>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504" y="2691580"/>
            <a:ext cx="8652055" cy="3424667"/>
          </a:xfrm>
          <a:prstGeom prst="rect">
            <a:avLst/>
          </a:prstGeom>
        </p:spPr>
      </p:pic>
    </p:spTree>
    <p:extLst>
      <p:ext uri="{BB962C8B-B14F-4D97-AF65-F5344CB8AC3E}">
        <p14:creationId xmlns:p14="http://schemas.microsoft.com/office/powerpoint/2010/main" val="169140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可視化手順</a:t>
            </a:r>
            <a:endParaRPr kumimoji="1" lang="ja-JP" altLang="en-US" dirty="0"/>
          </a:p>
        </p:txBody>
      </p:sp>
      <p:sp>
        <p:nvSpPr>
          <p:cNvPr id="3" name="コンテンツ プレースホルダー 2"/>
          <p:cNvSpPr>
            <a:spLocks noGrp="1"/>
          </p:cNvSpPr>
          <p:nvPr>
            <p:ph idx="1"/>
          </p:nvPr>
        </p:nvSpPr>
        <p:spPr/>
        <p:txBody>
          <a:bodyPr/>
          <a:lstStyle/>
          <a:p>
            <a:r>
              <a:rPr kumimoji="1" lang="en-US" altLang="ja-JP" u="sng" dirty="0" smtClean="0"/>
              <a:t>Step1</a:t>
            </a:r>
            <a:r>
              <a:rPr lang="ja-JP" altLang="en-US" u="sng" dirty="0"/>
              <a:t> </a:t>
            </a:r>
            <a:r>
              <a:rPr lang="ja-JP" altLang="en-US" u="sng" dirty="0" smtClean="0"/>
              <a:t>依存関係データベースの作成</a:t>
            </a:r>
            <a:endParaRPr lang="en-US" altLang="ja-JP" u="sng" dirty="0" smtClean="0"/>
          </a:p>
          <a:p>
            <a:pPr lvl="1"/>
            <a:r>
              <a:rPr lang="ja-JP" altLang="en-US" dirty="0" smtClean="0"/>
              <a:t>既存のシステムから依存関係を収集</a:t>
            </a:r>
            <a:endParaRPr lang="en-US" altLang="ja-JP" dirty="0" smtClean="0"/>
          </a:p>
          <a:p>
            <a:endParaRPr kumimoji="1" lang="en-US" altLang="ja-JP" u="sng" dirty="0" smtClean="0"/>
          </a:p>
          <a:p>
            <a:r>
              <a:rPr lang="en-US" altLang="ja-JP" u="sng" dirty="0" smtClean="0"/>
              <a:t>Step2 Parallel Sets</a:t>
            </a:r>
            <a:r>
              <a:rPr lang="ja-JP" altLang="en-US" u="sng" dirty="0" smtClean="0"/>
              <a:t>の出力</a:t>
            </a:r>
            <a:endParaRPr lang="en-US" altLang="ja-JP" u="sng" dirty="0" smtClean="0"/>
          </a:p>
          <a:p>
            <a:pPr lvl="1"/>
            <a:r>
              <a:rPr lang="ja-JP" altLang="en-US" dirty="0"/>
              <a:t>データベース</a:t>
            </a:r>
            <a:r>
              <a:rPr lang="ja-JP" altLang="en-US" dirty="0" smtClean="0"/>
              <a:t>からの検索，可視化を行うツールを作成</a:t>
            </a:r>
            <a:endParaRPr kumimoji="1" lang="en-US" altLang="ja-JP" dirty="0" smtClean="0"/>
          </a:p>
        </p:txBody>
      </p:sp>
    </p:spTree>
    <p:extLst>
      <p:ext uri="{BB962C8B-B14F-4D97-AF65-F5344CB8AC3E}">
        <p14:creationId xmlns:p14="http://schemas.microsoft.com/office/powerpoint/2010/main" val="3756747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Step1 </a:t>
            </a:r>
            <a:r>
              <a:rPr kumimoji="1" lang="ja-JP" altLang="en-US" dirty="0" smtClean="0"/>
              <a:t>依存関係データベース</a:t>
            </a:r>
            <a:r>
              <a:rPr lang="ja-JP" altLang="en-US" dirty="0" smtClean="0"/>
              <a:t>の作成</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調査対象</a:t>
            </a:r>
            <a:endParaRPr kumimoji="1" lang="en-US" altLang="ja-JP" dirty="0" smtClean="0"/>
          </a:p>
          <a:p>
            <a:pPr lvl="1"/>
            <a:r>
              <a:rPr lang="en-US" altLang="ja-JP" dirty="0" smtClean="0"/>
              <a:t>GitHub</a:t>
            </a:r>
            <a:r>
              <a:rPr lang="ja-JP" altLang="en-US" dirty="0" smtClean="0"/>
              <a:t>で公開されている約</a:t>
            </a:r>
            <a:r>
              <a:rPr lang="en-US" altLang="ja-JP" dirty="0" smtClean="0"/>
              <a:t>4000</a:t>
            </a:r>
            <a:r>
              <a:rPr lang="ja-JP" altLang="en-US" dirty="0" smtClean="0"/>
              <a:t>のプロジェクト</a:t>
            </a:r>
            <a:r>
              <a:rPr lang="en-US" altLang="ja-JP" dirty="0" smtClean="0"/>
              <a:t>(2014/8)</a:t>
            </a:r>
          </a:p>
          <a:p>
            <a:pPr lvl="2"/>
            <a:r>
              <a:rPr kumimoji="1" lang="en-US" altLang="ja-JP" dirty="0" smtClean="0"/>
              <a:t>100</a:t>
            </a:r>
            <a:r>
              <a:rPr kumimoji="1" lang="ja-JP" altLang="en-US" dirty="0" smtClean="0"/>
              <a:t>コミット以上</a:t>
            </a:r>
            <a:endParaRPr kumimoji="1" lang="en-US" altLang="ja-JP" dirty="0" smtClean="0"/>
          </a:p>
          <a:p>
            <a:pPr lvl="2"/>
            <a:r>
              <a:rPr lang="en-US" altLang="ja-JP" dirty="0" smtClean="0"/>
              <a:t>Maven2</a:t>
            </a:r>
            <a:r>
              <a:rPr lang="ja-JP" altLang="en-US" dirty="0" smtClean="0"/>
              <a:t>を用いて管理されている</a:t>
            </a:r>
            <a:endParaRPr lang="en-US" altLang="ja-JP" dirty="0" smtClean="0"/>
          </a:p>
          <a:p>
            <a:r>
              <a:rPr lang="ja-JP" altLang="en-US" dirty="0" smtClean="0"/>
              <a:t>方法</a:t>
            </a:r>
            <a:endParaRPr lang="en-US" altLang="ja-JP" dirty="0" smtClean="0"/>
          </a:p>
          <a:p>
            <a:pPr lvl="1"/>
            <a:r>
              <a:rPr lang="en-US" altLang="ja-JP" dirty="0" smtClean="0"/>
              <a:t>pom.xml</a:t>
            </a:r>
            <a:r>
              <a:rPr lang="ja-JP" altLang="en-US" dirty="0" smtClean="0"/>
              <a:t>に</a:t>
            </a:r>
            <a:r>
              <a:rPr lang="ja-JP" altLang="en-US" dirty="0"/>
              <a:t>記述</a:t>
            </a:r>
            <a:r>
              <a:rPr lang="ja-JP" altLang="en-US" dirty="0" smtClean="0"/>
              <a:t>された依存関係を参照</a:t>
            </a:r>
            <a:endParaRPr lang="en-US" altLang="ja-JP" dirty="0" smtClean="0"/>
          </a:p>
          <a:p>
            <a:pPr lvl="1"/>
            <a:endParaRPr lang="en-US" altLang="ja-JP" dirty="0" smtClean="0"/>
          </a:p>
          <a:p>
            <a:r>
              <a:rPr lang="ja-JP" altLang="en-US" dirty="0" smtClean="0"/>
              <a:t>約</a:t>
            </a:r>
            <a:r>
              <a:rPr lang="en-US" altLang="ja-JP" dirty="0" smtClean="0"/>
              <a:t>40</a:t>
            </a:r>
            <a:r>
              <a:rPr lang="ja-JP" altLang="en-US" dirty="0" smtClean="0"/>
              <a:t>万の依存関係を抽出</a:t>
            </a:r>
            <a:endParaRPr lang="en-US" altLang="ja-JP" dirty="0" smtClean="0"/>
          </a:p>
          <a:p>
            <a:pPr lvl="1"/>
            <a:r>
              <a:rPr lang="en-US" altLang="ja-JP" dirty="0" smtClean="0"/>
              <a:t>Neo4j</a:t>
            </a:r>
            <a:r>
              <a:rPr lang="ja-JP" altLang="en-US" dirty="0" smtClean="0"/>
              <a:t>グラフデータベースへ追加</a:t>
            </a:r>
            <a:endParaRPr lang="en-US" altLang="ja-JP" dirty="0" smtClean="0"/>
          </a:p>
        </p:txBody>
      </p:sp>
    </p:spTree>
    <p:extLst>
      <p:ext uri="{BB962C8B-B14F-4D97-AF65-F5344CB8AC3E}">
        <p14:creationId xmlns:p14="http://schemas.microsoft.com/office/powerpoint/2010/main" val="2445238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Step2 Parallel Sets</a:t>
            </a:r>
            <a:r>
              <a:rPr kumimoji="1" lang="ja-JP" altLang="en-US" dirty="0" smtClean="0"/>
              <a:t>の出力</a:t>
            </a:r>
            <a:endParaRPr kumimoji="1" lang="ja-JP" altLang="en-US" dirty="0"/>
          </a:p>
        </p:txBody>
      </p:sp>
      <p:sp>
        <p:nvSpPr>
          <p:cNvPr id="6" name="コンテンツ プレースホルダー 2"/>
          <p:cNvSpPr>
            <a:spLocks noGrp="1"/>
          </p:cNvSpPr>
          <p:nvPr>
            <p:ph idx="1"/>
          </p:nvPr>
        </p:nvSpPr>
        <p:spPr>
          <a:xfrm>
            <a:off x="179388" y="1268413"/>
            <a:ext cx="8785225" cy="1682605"/>
          </a:xfrm>
        </p:spPr>
        <p:txBody>
          <a:bodyPr/>
          <a:lstStyle/>
          <a:p>
            <a:r>
              <a:rPr lang="ja-JP" altLang="en-US" dirty="0"/>
              <a:t>データベース</a:t>
            </a:r>
            <a:r>
              <a:rPr lang="ja-JP" altLang="en-US" dirty="0" smtClean="0"/>
              <a:t>から選択ライブラリに関するデータの検索，結果の可視化</a:t>
            </a:r>
            <a:endParaRPr lang="en-US" altLang="ja-JP" dirty="0" smtClean="0"/>
          </a:p>
          <a:p>
            <a:pPr marL="0" indent="0">
              <a:buNone/>
            </a:pPr>
            <a:endParaRPr lang="en-US" altLang="ja-JP"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432" y="2328147"/>
            <a:ext cx="7845135" cy="4431727"/>
          </a:xfrm>
          <a:prstGeom prst="rect">
            <a:avLst/>
          </a:prstGeom>
        </p:spPr>
      </p:pic>
      <p:sp>
        <p:nvSpPr>
          <p:cNvPr id="8" name="TextBox 8"/>
          <p:cNvSpPr txBox="1"/>
          <p:nvPr/>
        </p:nvSpPr>
        <p:spPr>
          <a:xfrm>
            <a:off x="3813464" y="3924645"/>
            <a:ext cx="1051292" cy="307777"/>
          </a:xfrm>
          <a:prstGeom prst="rect">
            <a:avLst/>
          </a:prstGeom>
          <a:noFill/>
        </p:spPr>
        <p:txBody>
          <a:bodyPr wrap="square" rtlCol="0">
            <a:spAutoFit/>
          </a:bodyPr>
          <a:lstStyle/>
          <a:p>
            <a:r>
              <a:rPr lang="en-US" sz="1400" b="1" dirty="0" smtClean="0"/>
              <a:t>Query</a:t>
            </a:r>
            <a:endParaRPr lang="en-US" sz="1400" b="1" dirty="0"/>
          </a:p>
        </p:txBody>
      </p:sp>
    </p:spTree>
    <p:extLst>
      <p:ext uri="{BB962C8B-B14F-4D97-AF65-F5344CB8AC3E}">
        <p14:creationId xmlns:p14="http://schemas.microsoft.com/office/powerpoint/2010/main" val="2864216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使用例（ケース設定</a:t>
            </a:r>
            <a:r>
              <a:rPr kumimoji="1" lang="en-US" altLang="ja-JP" dirty="0" smtClean="0"/>
              <a:t>)</a:t>
            </a:r>
            <a:endParaRPr kumimoji="1" lang="ja-JP" altLang="en-US" dirty="0"/>
          </a:p>
        </p:txBody>
      </p:sp>
      <p:sp>
        <p:nvSpPr>
          <p:cNvPr id="3" name="コンテンツ プレースホルダー 2"/>
          <p:cNvSpPr>
            <a:spLocks noGrp="1"/>
          </p:cNvSpPr>
          <p:nvPr>
            <p:ph idx="1"/>
          </p:nvPr>
        </p:nvSpPr>
        <p:spPr>
          <a:xfrm>
            <a:off x="179388" y="1268413"/>
            <a:ext cx="8785225" cy="1194232"/>
          </a:xfrm>
        </p:spPr>
        <p:txBody>
          <a:bodyPr/>
          <a:lstStyle/>
          <a:p>
            <a:r>
              <a:rPr kumimoji="1" lang="ja-JP" altLang="en-US" dirty="0" smtClean="0"/>
              <a:t>開発中の</a:t>
            </a:r>
            <a:r>
              <a:rPr lang="en-US" altLang="ja-JP" dirty="0" smtClean="0"/>
              <a:t>Http</a:t>
            </a:r>
            <a:r>
              <a:rPr lang="ja-JP" altLang="en-US" dirty="0" smtClean="0"/>
              <a:t>のクライアントアプリケーションに</a:t>
            </a:r>
            <a:r>
              <a:rPr lang="ja-JP" altLang="en-US" dirty="0"/>
              <a:t>新しく，</a:t>
            </a:r>
            <a:r>
              <a:rPr lang="en-US" altLang="ja-JP" dirty="0" err="1" smtClean="0"/>
              <a:t>Joda</a:t>
            </a:r>
            <a:r>
              <a:rPr lang="en-US" altLang="ja-JP" dirty="0" smtClean="0"/>
              <a:t>-Time</a:t>
            </a:r>
            <a:r>
              <a:rPr lang="ja-JP" altLang="en-US" dirty="0" smtClean="0"/>
              <a:t>というライブラリを導入したい</a:t>
            </a:r>
            <a:endParaRPr lang="en-US" altLang="ja-JP" dirty="0"/>
          </a:p>
        </p:txBody>
      </p:sp>
      <p:sp>
        <p:nvSpPr>
          <p:cNvPr id="9" name="テキスト ボックス 8"/>
          <p:cNvSpPr txBox="1"/>
          <p:nvPr/>
        </p:nvSpPr>
        <p:spPr>
          <a:xfrm>
            <a:off x="4663401" y="2462645"/>
            <a:ext cx="4301212" cy="1200329"/>
          </a:xfrm>
          <a:prstGeom prst="rect">
            <a:avLst/>
          </a:prstGeom>
          <a:noFill/>
          <a:ln w="19050">
            <a:solidFill>
              <a:srgbClr val="FF0000"/>
            </a:solidFill>
          </a:ln>
        </p:spPr>
        <p:txBody>
          <a:bodyPr wrap="square" rtlCol="0">
            <a:spAutoFit/>
          </a:bodyPr>
          <a:lstStyle/>
          <a:p>
            <a:pPr algn="ctr"/>
            <a:r>
              <a:rPr lang="ja-JP" altLang="en-US" u="sng" dirty="0" smtClean="0"/>
              <a:t>現在使用しているライブラリ</a:t>
            </a:r>
            <a:endParaRPr lang="en-US" altLang="ja-JP" u="sng" dirty="0" smtClean="0"/>
          </a:p>
          <a:p>
            <a:pPr algn="ctr"/>
            <a:r>
              <a:rPr lang="ja-JP" altLang="en-US" dirty="0" smtClean="0"/>
              <a:t>・</a:t>
            </a:r>
            <a:r>
              <a:rPr lang="en-US" altLang="ja-JP" dirty="0" smtClean="0"/>
              <a:t>Commons-Collections </a:t>
            </a:r>
            <a:r>
              <a:rPr lang="en-US" altLang="ja-JP" dirty="0"/>
              <a:t>: Ver. </a:t>
            </a:r>
            <a:r>
              <a:rPr lang="en-US" altLang="ja-JP" dirty="0" smtClean="0"/>
              <a:t>3.2</a:t>
            </a:r>
          </a:p>
          <a:p>
            <a:pPr algn="ctr"/>
            <a:r>
              <a:rPr kumimoji="1" lang="ja-JP" altLang="en-US" dirty="0" smtClean="0"/>
              <a:t>・</a:t>
            </a:r>
            <a:r>
              <a:rPr kumimoji="1" lang="en-US" altLang="ja-JP" dirty="0" smtClean="0"/>
              <a:t>Commons-</a:t>
            </a:r>
            <a:r>
              <a:rPr kumimoji="1" lang="en-US" altLang="ja-JP" dirty="0" err="1" smtClean="0"/>
              <a:t>HttpClient</a:t>
            </a:r>
            <a:r>
              <a:rPr kumimoji="1" lang="en-US" altLang="ja-JP" dirty="0" smtClean="0"/>
              <a:t> </a:t>
            </a:r>
            <a:r>
              <a:rPr kumimoji="1" lang="en-US" altLang="ja-JP" dirty="0"/>
              <a:t>:  Ver. </a:t>
            </a:r>
            <a:r>
              <a:rPr kumimoji="1" lang="en-US" altLang="ja-JP" dirty="0" smtClean="0"/>
              <a:t>3.1</a:t>
            </a:r>
            <a:endParaRPr kumimoji="1" lang="en-US" altLang="ja-JP" dirty="0"/>
          </a:p>
        </p:txBody>
      </p:sp>
      <p:sp>
        <p:nvSpPr>
          <p:cNvPr id="5" name="コンテンツ プレースホルダー 2"/>
          <p:cNvSpPr txBox="1">
            <a:spLocks/>
          </p:cNvSpPr>
          <p:nvPr/>
        </p:nvSpPr>
        <p:spPr bwMode="auto">
          <a:xfrm>
            <a:off x="241732" y="3918094"/>
            <a:ext cx="8785225" cy="22541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3"/>
              </a:buBlip>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4"/>
              </a:buBlip>
              <a:defRPr kumimoji="1" sz="2800">
                <a:solidFill>
                  <a:schemeClr val="tx1"/>
                </a:solidFill>
                <a:latin typeface="+mn-lt"/>
                <a:ea typeface="+mn-ea"/>
              </a:defRPr>
            </a:lvl2pPr>
            <a:lvl3pPr marL="1143000" indent="-228600" algn="l" rtl="0" eaLnBrk="1" fontAlgn="base" hangingPunct="1">
              <a:spcBef>
                <a:spcPct val="20000"/>
              </a:spcBef>
              <a:spcAft>
                <a:spcPct val="0"/>
              </a:spcAft>
              <a:buBlip>
                <a:blip r:embed="rId5"/>
              </a:buBlip>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None/>
            </a:pPr>
            <a:r>
              <a:rPr lang="en-US" altLang="ja-JP" kern="0" dirty="0" smtClean="0"/>
              <a:t>Q1. </a:t>
            </a:r>
            <a:r>
              <a:rPr lang="en-US" altLang="ja-JP" kern="0" dirty="0" err="1" smtClean="0"/>
              <a:t>Joda</a:t>
            </a:r>
            <a:r>
              <a:rPr lang="en-US" altLang="ja-JP" kern="0" dirty="0" smtClean="0"/>
              <a:t>-Time</a:t>
            </a:r>
            <a:r>
              <a:rPr lang="ja-JP" altLang="en-US" kern="0" dirty="0" smtClean="0"/>
              <a:t>のどのバージョンが現在の環境に適合する可能性が高いか</a:t>
            </a:r>
            <a:endParaRPr lang="en-US" altLang="ja-JP" kern="0" dirty="0" smtClean="0"/>
          </a:p>
          <a:p>
            <a:pPr marL="0" indent="0">
              <a:buNone/>
            </a:pPr>
            <a:r>
              <a:rPr lang="en-US" altLang="ja-JP" kern="0" dirty="0" smtClean="0"/>
              <a:t>Q2. </a:t>
            </a:r>
            <a:r>
              <a:rPr lang="ja-JP" altLang="en-US" kern="0" dirty="0" smtClean="0"/>
              <a:t>使用中のライブラリのアップデートも行うとしたら，　　どんな組み合わせが良いか</a:t>
            </a:r>
            <a:endParaRPr lang="en-US" altLang="ja-JP" kern="0" dirty="0" smtClean="0"/>
          </a:p>
          <a:p>
            <a:pPr marL="0" indent="0">
              <a:buNone/>
            </a:pPr>
            <a:endParaRPr lang="en-US" altLang="ja-JP" kern="0" dirty="0" smtClean="0"/>
          </a:p>
          <a:p>
            <a:pPr marL="514350" indent="-514350">
              <a:buFont typeface="+mj-lt"/>
              <a:buAutoNum type="arabicPeriod"/>
            </a:pPr>
            <a:endParaRPr lang="en-US" altLang="ja-JP" kern="0" dirty="0" smtClean="0"/>
          </a:p>
        </p:txBody>
      </p:sp>
    </p:spTree>
    <p:extLst>
      <p:ext uri="{BB962C8B-B14F-4D97-AF65-F5344CB8AC3E}">
        <p14:creationId xmlns:p14="http://schemas.microsoft.com/office/powerpoint/2010/main" val="3735120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コンテンツ プレースホルダー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81925" y="2983503"/>
            <a:ext cx="8580148" cy="3582576"/>
          </a:xfrm>
          <a:prstGeom prst="rect">
            <a:avLst/>
          </a:prstGeom>
          <a:noFill/>
          <a:ln w="9525">
            <a:noFill/>
            <a:miter lim="800000"/>
            <a:headEnd/>
            <a:tailEnd/>
          </a:ln>
          <a:effectLst/>
        </p:spPr>
      </p:pic>
      <p:sp>
        <p:nvSpPr>
          <p:cNvPr id="2" name="タイトル 1"/>
          <p:cNvSpPr>
            <a:spLocks noGrp="1"/>
          </p:cNvSpPr>
          <p:nvPr>
            <p:ph type="title"/>
          </p:nvPr>
        </p:nvSpPr>
        <p:spPr/>
        <p:txBody>
          <a:bodyPr/>
          <a:lstStyle/>
          <a:p>
            <a:r>
              <a:rPr lang="en-US" altLang="ja-JP" sz="4000" dirty="0" smtClean="0"/>
              <a:t>Q</a:t>
            </a:r>
            <a:r>
              <a:rPr kumimoji="1" lang="en-US" altLang="ja-JP" sz="4000" dirty="0" smtClean="0"/>
              <a:t>1:Joda-Time</a:t>
            </a:r>
            <a:r>
              <a:rPr kumimoji="1" lang="ja-JP" altLang="en-US" sz="4000" dirty="0" smtClean="0"/>
              <a:t>のどのバージョン</a:t>
            </a:r>
            <a:r>
              <a:rPr kumimoji="1" lang="ja-JP" altLang="en-US" sz="4000" dirty="0" smtClean="0"/>
              <a:t>を選ぶか</a:t>
            </a:r>
            <a:endParaRPr kumimoji="1" lang="ja-JP" altLang="en-US" sz="4000" dirty="0"/>
          </a:p>
        </p:txBody>
      </p:sp>
      <p:sp>
        <p:nvSpPr>
          <p:cNvPr id="5" name="テキスト ボックス 4"/>
          <p:cNvSpPr txBox="1"/>
          <p:nvPr/>
        </p:nvSpPr>
        <p:spPr>
          <a:xfrm>
            <a:off x="5884510" y="2414019"/>
            <a:ext cx="3259490" cy="923330"/>
          </a:xfrm>
          <a:prstGeom prst="rect">
            <a:avLst/>
          </a:prstGeom>
          <a:solidFill>
            <a:schemeClr val="bg1"/>
          </a:solidFill>
          <a:ln w="19050">
            <a:solidFill>
              <a:srgbClr val="FF0000"/>
            </a:solidFill>
          </a:ln>
        </p:spPr>
        <p:txBody>
          <a:bodyPr wrap="square" rtlCol="0">
            <a:spAutoFit/>
          </a:bodyPr>
          <a:lstStyle/>
          <a:p>
            <a:pPr algn="ctr"/>
            <a:r>
              <a:rPr lang="ja-JP" altLang="en-US" sz="1800" u="sng" dirty="0" smtClean="0"/>
              <a:t>現在使用しているライブラリ</a:t>
            </a:r>
            <a:endParaRPr lang="en-US" altLang="ja-JP" sz="1800" u="sng" dirty="0" smtClean="0"/>
          </a:p>
          <a:p>
            <a:pPr algn="ctr"/>
            <a:r>
              <a:rPr lang="ja-JP" altLang="en-US" sz="1800" dirty="0" smtClean="0"/>
              <a:t>・</a:t>
            </a:r>
            <a:r>
              <a:rPr lang="en-US" altLang="ja-JP" sz="1800" dirty="0" smtClean="0"/>
              <a:t>Commons-Collections </a:t>
            </a:r>
            <a:r>
              <a:rPr lang="en-US" altLang="ja-JP" sz="1800" dirty="0"/>
              <a:t>: Ver. </a:t>
            </a:r>
            <a:r>
              <a:rPr lang="en-US" altLang="ja-JP" sz="1800" dirty="0" smtClean="0"/>
              <a:t>3.2</a:t>
            </a:r>
          </a:p>
          <a:p>
            <a:pPr algn="ctr"/>
            <a:r>
              <a:rPr kumimoji="1" lang="ja-JP" altLang="en-US" sz="1800" dirty="0" smtClean="0"/>
              <a:t>・</a:t>
            </a:r>
            <a:r>
              <a:rPr kumimoji="1" lang="en-US" altLang="ja-JP" sz="1800" dirty="0" smtClean="0"/>
              <a:t>Commons-</a:t>
            </a:r>
            <a:r>
              <a:rPr kumimoji="1" lang="en-US" altLang="ja-JP" sz="1800" dirty="0" err="1" smtClean="0"/>
              <a:t>HttpClient</a:t>
            </a:r>
            <a:r>
              <a:rPr kumimoji="1" lang="en-US" altLang="ja-JP" sz="1800" dirty="0" smtClean="0"/>
              <a:t> </a:t>
            </a:r>
            <a:r>
              <a:rPr kumimoji="1" lang="en-US" altLang="ja-JP" sz="1800" dirty="0"/>
              <a:t>:  Ver. </a:t>
            </a:r>
            <a:r>
              <a:rPr kumimoji="1" lang="en-US" altLang="ja-JP" sz="1800" dirty="0" smtClean="0"/>
              <a:t>3.1</a:t>
            </a:r>
            <a:endParaRPr kumimoji="1" lang="en-US" altLang="ja-JP" sz="1800" dirty="0"/>
          </a:p>
        </p:txBody>
      </p:sp>
      <p:sp>
        <p:nvSpPr>
          <p:cNvPr id="6" name="コンテンツ プレースホルダー 2"/>
          <p:cNvSpPr>
            <a:spLocks noGrp="1"/>
          </p:cNvSpPr>
          <p:nvPr>
            <p:ph idx="1"/>
          </p:nvPr>
        </p:nvSpPr>
        <p:spPr>
          <a:xfrm>
            <a:off x="179387" y="1285253"/>
            <a:ext cx="8785225" cy="2360772"/>
          </a:xfrm>
        </p:spPr>
        <p:txBody>
          <a:bodyPr/>
          <a:lstStyle/>
          <a:p>
            <a:r>
              <a:rPr lang="ja-JP" altLang="en-US" dirty="0" smtClean="0"/>
              <a:t>同じ</a:t>
            </a:r>
            <a:r>
              <a:rPr lang="ja-JP" altLang="en-US" dirty="0"/>
              <a:t>組み合</a:t>
            </a:r>
            <a:r>
              <a:rPr lang="ja-JP" altLang="en-US" dirty="0" smtClean="0"/>
              <a:t>わせで</a:t>
            </a:r>
            <a:r>
              <a:rPr lang="en-US" altLang="ja-JP" dirty="0" smtClean="0"/>
              <a:t>2</a:t>
            </a:r>
            <a:r>
              <a:rPr lang="ja-JP" altLang="en-US" dirty="0" err="1" smtClean="0"/>
              <a:t>つの</a:t>
            </a:r>
            <a:r>
              <a:rPr lang="ja-JP" altLang="en-US" dirty="0" smtClean="0"/>
              <a:t>ライブラリを使用しているシステムが，</a:t>
            </a:r>
            <a:r>
              <a:rPr lang="en-US" altLang="ja-JP" dirty="0" err="1" smtClean="0"/>
              <a:t>Joda</a:t>
            </a:r>
            <a:r>
              <a:rPr lang="en-US" altLang="ja-JP" dirty="0" smtClean="0"/>
              <a:t>-Time</a:t>
            </a:r>
            <a:r>
              <a:rPr lang="ja-JP" altLang="en-US" dirty="0" smtClean="0"/>
              <a:t>のどのバージョンを使用しているかを調べる</a:t>
            </a:r>
            <a:endParaRPr kumimoji="1" lang="en-US" altLang="ja-JP" dirty="0" smtClean="0"/>
          </a:p>
        </p:txBody>
      </p:sp>
    </p:spTree>
    <p:extLst>
      <p:ext uri="{BB962C8B-B14F-4D97-AF65-F5344CB8AC3E}">
        <p14:creationId xmlns:p14="http://schemas.microsoft.com/office/powerpoint/2010/main" val="2815118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4000" dirty="0"/>
              <a:t>Q1:Joda-Time</a:t>
            </a:r>
            <a:r>
              <a:rPr lang="ja-JP" altLang="en-US" sz="4000" dirty="0"/>
              <a:t>のどのバージョン</a:t>
            </a:r>
            <a:r>
              <a:rPr lang="ja-JP" altLang="en-US" sz="4000" dirty="0" smtClean="0"/>
              <a:t>を選ぶか</a:t>
            </a:r>
            <a:endParaRPr kumimoji="1" lang="ja-JP" altLang="en-US" sz="4000" dirty="0"/>
          </a:p>
        </p:txBody>
      </p:sp>
      <p:sp>
        <p:nvSpPr>
          <p:cNvPr id="3" name="コンテンツ プレースホルダー 2"/>
          <p:cNvSpPr>
            <a:spLocks noGrp="1"/>
          </p:cNvSpPr>
          <p:nvPr>
            <p:ph idx="1"/>
          </p:nvPr>
        </p:nvSpPr>
        <p:spPr/>
        <p:txBody>
          <a:bodyPr/>
          <a:lstStyle/>
          <a:p>
            <a:r>
              <a:rPr lang="en-US" altLang="ja-JP" dirty="0" smtClean="0"/>
              <a:t>3.2</a:t>
            </a:r>
            <a:r>
              <a:rPr lang="ja-JP" altLang="en-US" dirty="0" smtClean="0"/>
              <a:t>→</a:t>
            </a:r>
            <a:r>
              <a:rPr lang="en-US" altLang="ja-JP" dirty="0" smtClean="0"/>
              <a:t>3.1</a:t>
            </a:r>
            <a:r>
              <a:rPr lang="ja-JP" altLang="en-US" dirty="0" smtClean="0"/>
              <a:t>の組み合わせに対して，</a:t>
            </a:r>
            <a:r>
              <a:rPr lang="en-US" altLang="ja-JP" dirty="0" err="1" smtClean="0"/>
              <a:t>Joda</a:t>
            </a:r>
            <a:r>
              <a:rPr lang="en-US" altLang="ja-JP" dirty="0" smtClean="0"/>
              <a:t>-Time</a:t>
            </a:r>
            <a:r>
              <a:rPr lang="ja-JP" altLang="en-US" dirty="0" smtClean="0"/>
              <a:t>の</a:t>
            </a:r>
            <a:r>
              <a:rPr lang="en-US" altLang="ja-JP" dirty="0" smtClean="0"/>
              <a:t>4</a:t>
            </a:r>
            <a:r>
              <a:rPr lang="ja-JP" altLang="en-US" dirty="0" err="1" smtClean="0"/>
              <a:t>つの</a:t>
            </a:r>
            <a:r>
              <a:rPr lang="ja-JP" altLang="en-US" dirty="0" smtClean="0"/>
              <a:t>バージョンが使用されている</a:t>
            </a:r>
            <a:endParaRPr kumimoji="1" lang="ja-JP" altLang="en-US" dirty="0"/>
          </a:p>
        </p:txBody>
      </p:sp>
      <p:grpSp>
        <p:nvGrpSpPr>
          <p:cNvPr id="4" name="グループ化 3"/>
          <p:cNvGrpSpPr/>
          <p:nvPr/>
        </p:nvGrpSpPr>
        <p:grpSpPr>
          <a:xfrm>
            <a:off x="281926" y="2869023"/>
            <a:ext cx="8580148" cy="3582577"/>
            <a:chOff x="1319212" y="1514475"/>
            <a:chExt cx="9553575" cy="382905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212" y="1514475"/>
              <a:ext cx="9553575" cy="3829050"/>
            </a:xfrm>
            <a:prstGeom prst="rect">
              <a:avLst/>
            </a:prstGeom>
          </p:spPr>
        </p:pic>
        <p:sp>
          <p:nvSpPr>
            <p:cNvPr id="6" name="フリーフォーム 5"/>
            <p:cNvSpPr/>
            <p:nvPr/>
          </p:nvSpPr>
          <p:spPr>
            <a:xfrm>
              <a:off x="1421176" y="1961002"/>
              <a:ext cx="7447402" cy="3327094"/>
            </a:xfrm>
            <a:custGeom>
              <a:avLst/>
              <a:gdLst>
                <a:gd name="connsiteX0" fmla="*/ 2346593 w 7447402"/>
                <a:gd name="connsiteY0" fmla="*/ 0 h 3327094"/>
                <a:gd name="connsiteX1" fmla="*/ 3029638 w 7447402"/>
                <a:gd name="connsiteY1" fmla="*/ 1619480 h 3327094"/>
                <a:gd name="connsiteX2" fmla="*/ 3029638 w 7447402"/>
                <a:gd name="connsiteY2" fmla="*/ 1674564 h 3327094"/>
                <a:gd name="connsiteX3" fmla="*/ 0 w 7447402"/>
                <a:gd name="connsiteY3" fmla="*/ 3316078 h 3327094"/>
                <a:gd name="connsiteX4" fmla="*/ 297455 w 7447402"/>
                <a:gd name="connsiteY4" fmla="*/ 3316078 h 3327094"/>
                <a:gd name="connsiteX5" fmla="*/ 3305060 w 7447402"/>
                <a:gd name="connsiteY5" fmla="*/ 1685581 h 3327094"/>
                <a:gd name="connsiteX6" fmla="*/ 1641513 w 7447402"/>
                <a:gd name="connsiteY6" fmla="*/ 3327094 h 3327094"/>
                <a:gd name="connsiteX7" fmla="*/ 1949985 w 7447402"/>
                <a:gd name="connsiteY7" fmla="*/ 3305061 h 3327094"/>
                <a:gd name="connsiteX8" fmla="*/ 3635566 w 7447402"/>
                <a:gd name="connsiteY8" fmla="*/ 1674564 h 3327094"/>
                <a:gd name="connsiteX9" fmla="*/ 3701667 w 7447402"/>
                <a:gd name="connsiteY9" fmla="*/ 1685581 h 3327094"/>
                <a:gd name="connsiteX10" fmla="*/ 4560983 w 7447402"/>
                <a:gd name="connsiteY10" fmla="*/ 3316078 h 3327094"/>
                <a:gd name="connsiteX11" fmla="*/ 4869455 w 7447402"/>
                <a:gd name="connsiteY11" fmla="*/ 3294044 h 3327094"/>
                <a:gd name="connsiteX12" fmla="*/ 4021157 w 7447402"/>
                <a:gd name="connsiteY12" fmla="*/ 1707615 h 3327094"/>
                <a:gd name="connsiteX13" fmla="*/ 4054207 w 7447402"/>
                <a:gd name="connsiteY13" fmla="*/ 1696598 h 3327094"/>
                <a:gd name="connsiteX14" fmla="*/ 6819441 w 7447402"/>
                <a:gd name="connsiteY14" fmla="*/ 3305061 h 3327094"/>
                <a:gd name="connsiteX15" fmla="*/ 7447402 w 7447402"/>
                <a:gd name="connsiteY15" fmla="*/ 3305061 h 3327094"/>
                <a:gd name="connsiteX16" fmla="*/ 4704202 w 7447402"/>
                <a:gd name="connsiteY16" fmla="*/ 1696598 h 3327094"/>
                <a:gd name="connsiteX17" fmla="*/ 4649118 w 7447402"/>
                <a:gd name="connsiteY17" fmla="*/ 1630497 h 3327094"/>
                <a:gd name="connsiteX18" fmla="*/ 3955055 w 7447402"/>
                <a:gd name="connsiteY18" fmla="*/ 33051 h 3327094"/>
                <a:gd name="connsiteX19" fmla="*/ 2346593 w 7447402"/>
                <a:gd name="connsiteY19" fmla="*/ 0 h 332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47402" h="3327094">
                  <a:moveTo>
                    <a:pt x="2346593" y="0"/>
                  </a:moveTo>
                  <a:lnTo>
                    <a:pt x="3029638" y="1619480"/>
                  </a:lnTo>
                  <a:lnTo>
                    <a:pt x="3029638" y="1674564"/>
                  </a:lnTo>
                  <a:lnTo>
                    <a:pt x="0" y="3316078"/>
                  </a:lnTo>
                  <a:lnTo>
                    <a:pt x="297455" y="3316078"/>
                  </a:lnTo>
                  <a:lnTo>
                    <a:pt x="3305060" y="1685581"/>
                  </a:lnTo>
                  <a:lnTo>
                    <a:pt x="1641513" y="3327094"/>
                  </a:lnTo>
                  <a:lnTo>
                    <a:pt x="1949985" y="3305061"/>
                  </a:lnTo>
                  <a:lnTo>
                    <a:pt x="3635566" y="1674564"/>
                  </a:lnTo>
                  <a:lnTo>
                    <a:pt x="3701667" y="1685581"/>
                  </a:lnTo>
                  <a:lnTo>
                    <a:pt x="4560983" y="3316078"/>
                  </a:lnTo>
                  <a:lnTo>
                    <a:pt x="4869455" y="3294044"/>
                  </a:lnTo>
                  <a:lnTo>
                    <a:pt x="4021157" y="1707615"/>
                  </a:lnTo>
                  <a:lnTo>
                    <a:pt x="4054207" y="1696598"/>
                  </a:lnTo>
                  <a:lnTo>
                    <a:pt x="6819441" y="3305061"/>
                  </a:lnTo>
                  <a:lnTo>
                    <a:pt x="7447402" y="3305061"/>
                  </a:lnTo>
                  <a:lnTo>
                    <a:pt x="4704202" y="1696598"/>
                  </a:lnTo>
                  <a:lnTo>
                    <a:pt x="4649118" y="1630497"/>
                  </a:lnTo>
                  <a:lnTo>
                    <a:pt x="3955055" y="33051"/>
                  </a:lnTo>
                  <a:lnTo>
                    <a:pt x="2346593"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テキスト ボックス 6"/>
          <p:cNvSpPr txBox="1"/>
          <p:nvPr/>
        </p:nvSpPr>
        <p:spPr>
          <a:xfrm>
            <a:off x="7491845" y="6639791"/>
            <a:ext cx="1080655" cy="461665"/>
          </a:xfrm>
          <a:prstGeom prst="rect">
            <a:avLst/>
          </a:prstGeom>
          <a:noFill/>
        </p:spPr>
        <p:txBody>
          <a:bodyPr wrap="square" rtlCol="0">
            <a:spAutoFit/>
          </a:bodyPr>
          <a:lstStyle/>
          <a:p>
            <a:r>
              <a:rPr kumimoji="1" lang="ja-JP" altLang="en-US" dirty="0" smtClean="0"/>
              <a:t>候補</a:t>
            </a:r>
            <a:endParaRPr kumimoji="1" lang="ja-JP" altLang="en-US" dirty="0"/>
          </a:p>
        </p:txBody>
      </p:sp>
      <p:sp>
        <p:nvSpPr>
          <p:cNvPr id="8" name="テキスト ボックス 7"/>
          <p:cNvSpPr txBox="1"/>
          <p:nvPr/>
        </p:nvSpPr>
        <p:spPr>
          <a:xfrm>
            <a:off x="5423370" y="2144509"/>
            <a:ext cx="3489974" cy="954107"/>
          </a:xfrm>
          <a:prstGeom prst="rect">
            <a:avLst/>
          </a:prstGeom>
          <a:solidFill>
            <a:schemeClr val="accent3">
              <a:lumMod val="95000"/>
            </a:schemeClr>
          </a:solidFill>
          <a:ln w="19050">
            <a:solidFill>
              <a:srgbClr val="FF0000"/>
            </a:solidFill>
          </a:ln>
        </p:spPr>
        <p:txBody>
          <a:bodyPr wrap="square" rtlCol="0">
            <a:spAutoFit/>
          </a:bodyPr>
          <a:lstStyle/>
          <a:p>
            <a:r>
              <a:rPr kumimoji="1" lang="ja-JP" altLang="en-US" sz="2800" u="sng" dirty="0" smtClean="0"/>
              <a:t>候補</a:t>
            </a:r>
            <a:endParaRPr kumimoji="1" lang="en-US" altLang="ja-JP" sz="2800" u="sng" dirty="0" smtClean="0"/>
          </a:p>
          <a:p>
            <a:r>
              <a:rPr kumimoji="1" lang="en-US" altLang="ja-JP" sz="2800" dirty="0" smtClean="0"/>
              <a:t>Ver. {1.4, 1.6, 2.0, 2.2}</a:t>
            </a:r>
          </a:p>
        </p:txBody>
      </p:sp>
    </p:spTree>
    <p:extLst>
      <p:ext uri="{BB962C8B-B14F-4D97-AF65-F5344CB8AC3E}">
        <p14:creationId xmlns:p14="http://schemas.microsoft.com/office/powerpoint/2010/main" val="2647852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600" dirty="0" smtClean="0"/>
              <a:t>Q2</a:t>
            </a:r>
            <a:r>
              <a:rPr lang="en-US" altLang="ja-JP" sz="3600" dirty="0" smtClean="0"/>
              <a:t>: 3</a:t>
            </a:r>
            <a:r>
              <a:rPr lang="ja-JP" altLang="en-US" sz="3600" dirty="0" err="1" smtClean="0"/>
              <a:t>つの</a:t>
            </a:r>
            <a:r>
              <a:rPr lang="ja-JP" altLang="en-US" sz="3600" dirty="0" smtClean="0"/>
              <a:t>ライブラリのバージョンの組み合わせの選択</a:t>
            </a:r>
            <a:endParaRPr kumimoji="1" lang="ja-JP" altLang="en-US" sz="3600" dirty="0"/>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5960" y="3039964"/>
            <a:ext cx="8472079" cy="3353355"/>
          </a:xfrm>
        </p:spPr>
      </p:pic>
      <p:sp>
        <p:nvSpPr>
          <p:cNvPr id="5" name="コンテンツ プレースホルダー 2"/>
          <p:cNvSpPr txBox="1">
            <a:spLocks/>
          </p:cNvSpPr>
          <p:nvPr/>
        </p:nvSpPr>
        <p:spPr bwMode="auto">
          <a:xfrm>
            <a:off x="179388" y="1268413"/>
            <a:ext cx="8785225" cy="64544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4"/>
              </a:buBlip>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5"/>
              </a:buBlip>
              <a:defRPr kumimoji="1" sz="2800">
                <a:solidFill>
                  <a:schemeClr val="tx1"/>
                </a:solidFill>
                <a:latin typeface="+mn-lt"/>
                <a:ea typeface="+mn-ea"/>
              </a:defRPr>
            </a:lvl2pPr>
            <a:lvl3pPr marL="1143000" indent="-228600" algn="l" rtl="0" eaLnBrk="1" fontAlgn="base" hangingPunct="1">
              <a:spcBef>
                <a:spcPct val="20000"/>
              </a:spcBef>
              <a:spcAft>
                <a:spcPct val="0"/>
              </a:spcAft>
              <a:buBlip>
                <a:blip r:embed="rId6"/>
              </a:buBlip>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ja-JP" altLang="en-US" kern="0" dirty="0" smtClean="0"/>
              <a:t>利用数が多い組み合わせを探した場合</a:t>
            </a:r>
            <a:endParaRPr lang="en-US" altLang="ja-JP" kern="0" dirty="0" smtClean="0"/>
          </a:p>
        </p:txBody>
      </p:sp>
      <p:sp>
        <p:nvSpPr>
          <p:cNvPr id="6" name="フリーフォーム 5"/>
          <p:cNvSpPr/>
          <p:nvPr/>
        </p:nvSpPr>
        <p:spPr bwMode="auto">
          <a:xfrm>
            <a:off x="353291" y="3397827"/>
            <a:ext cx="4291445" cy="2930237"/>
          </a:xfrm>
          <a:custGeom>
            <a:avLst/>
            <a:gdLst>
              <a:gd name="connsiteX0" fmla="*/ 0 w 4291445"/>
              <a:gd name="connsiteY0" fmla="*/ 0 h 2930237"/>
              <a:gd name="connsiteX1" fmla="*/ 4291445 w 4291445"/>
              <a:gd name="connsiteY1" fmla="*/ 10391 h 2930237"/>
              <a:gd name="connsiteX2" fmla="*/ 4291445 w 4291445"/>
              <a:gd name="connsiteY2" fmla="*/ 1444337 h 2930237"/>
              <a:gd name="connsiteX3" fmla="*/ 1433945 w 4291445"/>
              <a:gd name="connsiteY3" fmla="*/ 1465118 h 2930237"/>
              <a:gd name="connsiteX4" fmla="*/ 1423554 w 4291445"/>
              <a:gd name="connsiteY4" fmla="*/ 2909455 h 2930237"/>
              <a:gd name="connsiteX5" fmla="*/ 10391 w 4291445"/>
              <a:gd name="connsiteY5" fmla="*/ 2930237 h 2930237"/>
              <a:gd name="connsiteX6" fmla="*/ 0 w 4291445"/>
              <a:gd name="connsiteY6" fmla="*/ 0 h 293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1445" h="2930237">
                <a:moveTo>
                  <a:pt x="0" y="0"/>
                </a:moveTo>
                <a:lnTo>
                  <a:pt x="4291445" y="10391"/>
                </a:lnTo>
                <a:lnTo>
                  <a:pt x="4291445" y="1444337"/>
                </a:lnTo>
                <a:lnTo>
                  <a:pt x="1433945" y="1465118"/>
                </a:lnTo>
                <a:cubicBezTo>
                  <a:pt x="1430481" y="1946564"/>
                  <a:pt x="1427018" y="2428009"/>
                  <a:pt x="1423554" y="2909455"/>
                </a:cubicBezTo>
                <a:lnTo>
                  <a:pt x="10391" y="2930237"/>
                </a:lnTo>
                <a:cubicBezTo>
                  <a:pt x="6927" y="1943101"/>
                  <a:pt x="3464" y="955964"/>
                  <a:pt x="0" y="0"/>
                </a:cubicBezTo>
                <a:close/>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977927561"/>
              </p:ext>
            </p:extLst>
          </p:nvPr>
        </p:nvGraphicFramePr>
        <p:xfrm>
          <a:off x="4389147" y="1836096"/>
          <a:ext cx="4575466" cy="1107440"/>
        </p:xfrm>
        <a:graphic>
          <a:graphicData uri="http://schemas.openxmlformats.org/drawingml/2006/table">
            <a:tbl>
              <a:tblPr bandRow="1">
                <a:tableStyleId>{284E427A-3D55-4303-BF80-6455036E1DE7}</a:tableStyleId>
              </a:tblPr>
              <a:tblGrid>
                <a:gridCol w="3356074"/>
                <a:gridCol w="1219392"/>
              </a:tblGrid>
              <a:tr h="0">
                <a:tc>
                  <a:txBody>
                    <a:bodyPr/>
                    <a:lstStyle/>
                    <a:p>
                      <a:r>
                        <a:rPr lang="en-US" altLang="ja-JP" sz="1800" dirty="0" smtClean="0"/>
                        <a:t>Commons-Collections </a:t>
                      </a:r>
                      <a:endParaRPr kumimoji="1" lang="ja-JP" altLang="en-US" b="0" dirty="0">
                        <a:solidFill>
                          <a:schemeClr val="tx1"/>
                        </a:solidFill>
                      </a:endParaRPr>
                    </a:p>
                  </a:txBody>
                  <a:tcPr/>
                </a:tc>
                <a:tc>
                  <a:txBody>
                    <a:bodyPr/>
                    <a:lstStyle/>
                    <a:p>
                      <a:r>
                        <a:rPr lang="en-US" altLang="ja-JP" sz="1800" dirty="0" smtClean="0"/>
                        <a:t>Ver. 3.2.1</a:t>
                      </a:r>
                      <a:endParaRPr kumimoji="1" lang="ja-JP" altLang="en-US" b="0"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Commons-</a:t>
                      </a:r>
                      <a:r>
                        <a:rPr kumimoji="1" lang="en-US" altLang="ja-JP" sz="1800" dirty="0" err="1" smtClean="0"/>
                        <a:t>HttpClient</a:t>
                      </a:r>
                      <a:endParaRPr kumimoji="1" lang="en-US" altLang="ja-JP" sz="1800" b="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Ver. 3.1</a:t>
                      </a:r>
                      <a:endParaRPr kumimoji="1" lang="en-US" altLang="ja-JP" sz="1800" b="0" dirty="0" smtClean="0">
                        <a:solidFill>
                          <a:schemeClr val="tx1"/>
                        </a:solidFill>
                      </a:endParaRPr>
                    </a:p>
                  </a:txBody>
                  <a:tcPr/>
                </a:tc>
              </a:tr>
              <a:tr h="370840">
                <a:tc>
                  <a:txBody>
                    <a:bodyPr/>
                    <a:lstStyle/>
                    <a:p>
                      <a:r>
                        <a:rPr kumimoji="1" lang="en-US" altLang="ja-JP" dirty="0" err="1" smtClean="0"/>
                        <a:t>Joda</a:t>
                      </a:r>
                      <a:r>
                        <a:rPr kumimoji="1" lang="en-US" altLang="ja-JP" dirty="0" smtClean="0"/>
                        <a:t>-time</a:t>
                      </a:r>
                      <a:endParaRPr kumimoji="1" lang="ja-JP" altLang="en-US" b="0" dirty="0">
                        <a:solidFill>
                          <a:schemeClr val="tx1"/>
                        </a:solidFill>
                      </a:endParaRPr>
                    </a:p>
                  </a:txBody>
                  <a:tcPr/>
                </a:tc>
                <a:tc>
                  <a:txBody>
                    <a:bodyPr/>
                    <a:lstStyle/>
                    <a:p>
                      <a:r>
                        <a:rPr kumimoji="1" lang="en-US" altLang="ja-JP" dirty="0" smtClean="0"/>
                        <a:t>Ver.</a:t>
                      </a:r>
                      <a:r>
                        <a:rPr kumimoji="1" lang="ja-JP" altLang="en-US" baseline="0" dirty="0" smtClean="0"/>
                        <a:t> </a:t>
                      </a:r>
                      <a:r>
                        <a:rPr kumimoji="1" lang="en-US" altLang="ja-JP" baseline="0" dirty="0" smtClean="0"/>
                        <a:t>1.6</a:t>
                      </a:r>
                      <a:endParaRPr kumimoji="1" lang="en-US" altLang="ja-JP" b="0" dirty="0" smtClean="0">
                        <a:solidFill>
                          <a:schemeClr val="tx1"/>
                        </a:solidFill>
                      </a:endParaRPr>
                    </a:p>
                  </a:txBody>
                  <a:tcPr/>
                </a:tc>
              </a:tr>
            </a:tbl>
          </a:graphicData>
        </a:graphic>
      </p:graphicFrame>
    </p:spTree>
    <p:extLst>
      <p:ext uri="{BB962C8B-B14F-4D97-AF65-F5344CB8AC3E}">
        <p14:creationId xmlns:p14="http://schemas.microsoft.com/office/powerpoint/2010/main" val="2655129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600" dirty="0"/>
              <a:t>Q2: 3</a:t>
            </a:r>
            <a:r>
              <a:rPr lang="ja-JP" altLang="en-US" sz="3600" dirty="0" err="1"/>
              <a:t>つの</a:t>
            </a:r>
            <a:r>
              <a:rPr lang="ja-JP" altLang="en-US" sz="3600" dirty="0"/>
              <a:t>ライブラリのバージョンの組み合わせの選択</a:t>
            </a:r>
            <a:endParaRPr kumimoji="1" lang="ja-JP" altLang="en-US" sz="3600" dirty="0"/>
          </a:p>
        </p:txBody>
      </p:sp>
      <p:sp>
        <p:nvSpPr>
          <p:cNvPr id="3" name="コンテンツ プレースホルダー 2"/>
          <p:cNvSpPr>
            <a:spLocks noGrp="1"/>
          </p:cNvSpPr>
          <p:nvPr>
            <p:ph idx="1"/>
          </p:nvPr>
        </p:nvSpPr>
        <p:spPr/>
        <p:txBody>
          <a:bodyPr/>
          <a:lstStyle/>
          <a:p>
            <a:r>
              <a:rPr kumimoji="1" lang="ja-JP" altLang="en-US" dirty="0" smtClean="0"/>
              <a:t>新しいバージョンの組み合わせを優先した場合</a:t>
            </a:r>
            <a:endParaRPr kumimoji="1" lang="ja-JP" altLang="en-US" dirty="0"/>
          </a:p>
        </p:txBody>
      </p:sp>
      <p:grpSp>
        <p:nvGrpSpPr>
          <p:cNvPr id="9" name="グループ化 8"/>
          <p:cNvGrpSpPr/>
          <p:nvPr/>
        </p:nvGrpSpPr>
        <p:grpSpPr>
          <a:xfrm>
            <a:off x="335959" y="3039963"/>
            <a:ext cx="8762986" cy="3357303"/>
            <a:chOff x="335959" y="3039963"/>
            <a:chExt cx="8762986" cy="3357303"/>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59" y="3039963"/>
              <a:ext cx="8762986" cy="3357303"/>
            </a:xfrm>
            <a:prstGeom prst="rect">
              <a:avLst/>
            </a:prstGeom>
          </p:spPr>
        </p:pic>
        <p:sp>
          <p:nvSpPr>
            <p:cNvPr id="6" name="フリーフォーム 5"/>
            <p:cNvSpPr/>
            <p:nvPr/>
          </p:nvSpPr>
          <p:spPr bwMode="auto">
            <a:xfrm>
              <a:off x="4572000" y="3433150"/>
              <a:ext cx="4281055" cy="2919846"/>
            </a:xfrm>
            <a:custGeom>
              <a:avLst/>
              <a:gdLst>
                <a:gd name="connsiteX0" fmla="*/ 10391 w 4281055"/>
                <a:gd name="connsiteY0" fmla="*/ 10391 h 2919846"/>
                <a:gd name="connsiteX1" fmla="*/ 0 w 4281055"/>
                <a:gd name="connsiteY1" fmla="*/ 1433946 h 2919846"/>
                <a:gd name="connsiteX2" fmla="*/ 3138055 w 4281055"/>
                <a:gd name="connsiteY2" fmla="*/ 1454728 h 2919846"/>
                <a:gd name="connsiteX3" fmla="*/ 3138055 w 4281055"/>
                <a:gd name="connsiteY3" fmla="*/ 1496291 h 2919846"/>
                <a:gd name="connsiteX4" fmla="*/ 2566555 w 4281055"/>
                <a:gd name="connsiteY4" fmla="*/ 2919846 h 2919846"/>
                <a:gd name="connsiteX5" fmla="*/ 3709555 w 4281055"/>
                <a:gd name="connsiteY5" fmla="*/ 2919846 h 2919846"/>
                <a:gd name="connsiteX6" fmla="*/ 4270664 w 4281055"/>
                <a:gd name="connsiteY6" fmla="*/ 1475509 h 2919846"/>
                <a:gd name="connsiteX7" fmla="*/ 4281055 w 4281055"/>
                <a:gd name="connsiteY7" fmla="*/ 1454728 h 2919846"/>
                <a:gd name="connsiteX8" fmla="*/ 4281055 w 4281055"/>
                <a:gd name="connsiteY8" fmla="*/ 0 h 2919846"/>
                <a:gd name="connsiteX9" fmla="*/ 10391 w 4281055"/>
                <a:gd name="connsiteY9" fmla="*/ 10391 h 291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1055" h="2919846">
                  <a:moveTo>
                    <a:pt x="10391" y="10391"/>
                  </a:moveTo>
                  <a:cubicBezTo>
                    <a:pt x="6927" y="484909"/>
                    <a:pt x="3464" y="959428"/>
                    <a:pt x="0" y="1433946"/>
                  </a:cubicBezTo>
                  <a:lnTo>
                    <a:pt x="3138055" y="1454728"/>
                  </a:lnTo>
                  <a:lnTo>
                    <a:pt x="3138055" y="1496291"/>
                  </a:lnTo>
                  <a:lnTo>
                    <a:pt x="2566555" y="2919846"/>
                  </a:lnTo>
                  <a:lnTo>
                    <a:pt x="3709555" y="2919846"/>
                  </a:lnTo>
                  <a:lnTo>
                    <a:pt x="4270664" y="1475509"/>
                  </a:lnTo>
                  <a:lnTo>
                    <a:pt x="4281055" y="1454728"/>
                  </a:lnTo>
                  <a:lnTo>
                    <a:pt x="4281055" y="0"/>
                  </a:lnTo>
                  <a:lnTo>
                    <a:pt x="10391" y="10391"/>
                  </a:lnTo>
                  <a:close/>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grpSp>
      <p:graphicFrame>
        <p:nvGraphicFramePr>
          <p:cNvPr id="10" name="表 9"/>
          <p:cNvGraphicFramePr>
            <a:graphicFrameLocks noGrp="1"/>
          </p:cNvGraphicFramePr>
          <p:nvPr>
            <p:extLst>
              <p:ext uri="{D42A27DB-BD31-4B8C-83A1-F6EECF244321}">
                <p14:modId xmlns:p14="http://schemas.microsoft.com/office/powerpoint/2010/main" val="1626742477"/>
              </p:ext>
            </p:extLst>
          </p:nvPr>
        </p:nvGraphicFramePr>
        <p:xfrm>
          <a:off x="4389147" y="1843982"/>
          <a:ext cx="4575466" cy="1107440"/>
        </p:xfrm>
        <a:graphic>
          <a:graphicData uri="http://schemas.openxmlformats.org/drawingml/2006/table">
            <a:tbl>
              <a:tblPr bandRow="1">
                <a:tableStyleId>{284E427A-3D55-4303-BF80-6455036E1DE7}</a:tableStyleId>
              </a:tblPr>
              <a:tblGrid>
                <a:gridCol w="3356074"/>
                <a:gridCol w="1219392"/>
              </a:tblGrid>
              <a:tr h="0">
                <a:tc>
                  <a:txBody>
                    <a:bodyPr/>
                    <a:lstStyle/>
                    <a:p>
                      <a:r>
                        <a:rPr lang="en-US" altLang="ja-JP" sz="1800" dirty="0" smtClean="0"/>
                        <a:t>Commons-Collections </a:t>
                      </a:r>
                      <a:endParaRPr kumimoji="1" lang="ja-JP" altLang="en-US" b="0" dirty="0">
                        <a:solidFill>
                          <a:schemeClr val="tx1"/>
                        </a:solidFill>
                      </a:endParaRPr>
                    </a:p>
                  </a:txBody>
                  <a:tcPr/>
                </a:tc>
                <a:tc>
                  <a:txBody>
                    <a:bodyPr/>
                    <a:lstStyle/>
                    <a:p>
                      <a:r>
                        <a:rPr lang="en-US" altLang="ja-JP" sz="1800" dirty="0" smtClean="0"/>
                        <a:t>Ver. 3.2.1</a:t>
                      </a:r>
                      <a:endParaRPr kumimoji="1" lang="ja-JP" altLang="en-US" b="0"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Commons-</a:t>
                      </a:r>
                      <a:r>
                        <a:rPr kumimoji="1" lang="en-US" altLang="ja-JP" sz="1800" dirty="0" err="1" smtClean="0"/>
                        <a:t>HttpClient</a:t>
                      </a:r>
                      <a:endParaRPr kumimoji="1" lang="en-US" altLang="ja-JP" sz="1800" b="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smtClean="0"/>
                        <a:t>Ver. 3.1</a:t>
                      </a:r>
                      <a:endParaRPr kumimoji="1" lang="en-US" altLang="ja-JP" sz="1800" b="0" dirty="0" smtClean="0">
                        <a:solidFill>
                          <a:schemeClr val="tx1"/>
                        </a:solidFill>
                      </a:endParaRPr>
                    </a:p>
                  </a:txBody>
                  <a:tcPr/>
                </a:tc>
              </a:tr>
              <a:tr h="370840">
                <a:tc>
                  <a:txBody>
                    <a:bodyPr/>
                    <a:lstStyle/>
                    <a:p>
                      <a:r>
                        <a:rPr kumimoji="1" lang="en-US" altLang="ja-JP" dirty="0" err="1" smtClean="0"/>
                        <a:t>Joda</a:t>
                      </a:r>
                      <a:r>
                        <a:rPr kumimoji="1" lang="en-US" altLang="ja-JP" dirty="0" smtClean="0"/>
                        <a:t>-time</a:t>
                      </a:r>
                      <a:endParaRPr kumimoji="1" lang="ja-JP" altLang="en-US" b="0" dirty="0">
                        <a:solidFill>
                          <a:schemeClr val="tx1"/>
                        </a:solidFill>
                      </a:endParaRPr>
                    </a:p>
                  </a:txBody>
                  <a:tcPr/>
                </a:tc>
                <a:tc>
                  <a:txBody>
                    <a:bodyPr/>
                    <a:lstStyle/>
                    <a:p>
                      <a:r>
                        <a:rPr kumimoji="1" lang="en-US" altLang="ja-JP" dirty="0" smtClean="0"/>
                        <a:t>Ver.</a:t>
                      </a:r>
                      <a:r>
                        <a:rPr kumimoji="1" lang="ja-JP" altLang="en-US" baseline="0" dirty="0" smtClean="0"/>
                        <a:t> </a:t>
                      </a:r>
                      <a:r>
                        <a:rPr kumimoji="1" lang="en-US" altLang="ja-JP" sz="1800" dirty="0" smtClean="0"/>
                        <a:t>2.2</a:t>
                      </a:r>
                      <a:endParaRPr kumimoji="1" lang="en-US" altLang="ja-JP" sz="1800" dirty="0"/>
                    </a:p>
                  </a:txBody>
                  <a:tcPr/>
                </a:tc>
              </a:tr>
            </a:tbl>
          </a:graphicData>
        </a:graphic>
      </p:graphicFrame>
    </p:spTree>
    <p:extLst>
      <p:ext uri="{BB962C8B-B14F-4D97-AF65-F5344CB8AC3E}">
        <p14:creationId xmlns:p14="http://schemas.microsoft.com/office/powerpoint/2010/main" val="1710583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ライブラリの利用</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ソースコードの再利用手段として，オープンソースライブラリの利用が盛んに行われている</a:t>
            </a:r>
            <a:endParaRPr lang="en-US" altLang="ja-JP" dirty="0" smtClean="0"/>
          </a:p>
          <a:p>
            <a:endParaRPr lang="en-US" altLang="ja-JP" dirty="0" smtClean="0"/>
          </a:p>
          <a:p>
            <a:r>
              <a:rPr lang="ja-JP" altLang="en-US" dirty="0"/>
              <a:t>メリット</a:t>
            </a:r>
            <a:endParaRPr lang="en-US" altLang="ja-JP" dirty="0" smtClean="0"/>
          </a:p>
          <a:p>
            <a:pPr lvl="1"/>
            <a:r>
              <a:rPr kumimoji="1" lang="ja-JP" altLang="en-US" dirty="0" smtClean="0"/>
              <a:t>多彩な機能</a:t>
            </a:r>
            <a:endParaRPr kumimoji="1" lang="en-US" altLang="ja-JP" dirty="0" smtClean="0"/>
          </a:p>
          <a:p>
            <a:pPr lvl="1"/>
            <a:r>
              <a:rPr kumimoji="1" lang="ja-JP" altLang="en-US" dirty="0" smtClean="0"/>
              <a:t>開発コストの削減</a:t>
            </a:r>
            <a:endParaRPr kumimoji="1" lang="en-US" altLang="ja-JP" dirty="0" smtClean="0"/>
          </a:p>
          <a:p>
            <a:pPr lvl="1"/>
            <a:endParaRPr kumimoji="1" lang="en-US" altLang="ja-JP" dirty="0"/>
          </a:p>
        </p:txBody>
      </p:sp>
    </p:spTree>
    <p:extLst>
      <p:ext uri="{BB962C8B-B14F-4D97-AF65-F5344CB8AC3E}">
        <p14:creationId xmlns:p14="http://schemas.microsoft.com/office/powerpoint/2010/main" val="1717355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まとめと今後の課題</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まとめ</a:t>
            </a:r>
            <a:endParaRPr kumimoji="1" lang="en-US" altLang="ja-JP" dirty="0" smtClean="0"/>
          </a:p>
          <a:p>
            <a:pPr lvl="1"/>
            <a:r>
              <a:rPr kumimoji="1" lang="ja-JP" altLang="en-US" dirty="0" smtClean="0"/>
              <a:t>ライブラリの組み合わせに着目した利用状況の可視化の提案</a:t>
            </a:r>
            <a:endParaRPr kumimoji="1" lang="en-US" altLang="ja-JP" dirty="0" smtClean="0"/>
          </a:p>
          <a:p>
            <a:pPr lvl="1"/>
            <a:r>
              <a:rPr kumimoji="1" lang="ja-JP" altLang="en-US" dirty="0" smtClean="0"/>
              <a:t>実際のデータに対する可視化を行った</a:t>
            </a:r>
            <a:endParaRPr kumimoji="1" lang="en-US" altLang="ja-JP" dirty="0" smtClean="0"/>
          </a:p>
          <a:p>
            <a:pPr lvl="1"/>
            <a:endParaRPr kumimoji="1" lang="en-US" altLang="ja-JP" dirty="0" smtClean="0"/>
          </a:p>
          <a:p>
            <a:r>
              <a:rPr kumimoji="1" lang="ja-JP" altLang="en-US" dirty="0" smtClean="0"/>
              <a:t>今後の課題</a:t>
            </a:r>
            <a:endParaRPr kumimoji="1" lang="en-US" altLang="ja-JP" dirty="0" smtClean="0"/>
          </a:p>
          <a:p>
            <a:pPr lvl="1"/>
            <a:r>
              <a:rPr kumimoji="1" lang="ja-JP" altLang="en-US" dirty="0" smtClean="0"/>
              <a:t>ライブラリ同士の比較を行いやすいように</a:t>
            </a:r>
            <a:endParaRPr kumimoji="1" lang="en-US" altLang="ja-JP" dirty="0" smtClean="0"/>
          </a:p>
          <a:p>
            <a:pPr lvl="1"/>
            <a:r>
              <a:rPr kumimoji="1" lang="ja-JP" altLang="en-US" dirty="0" smtClean="0"/>
              <a:t>他の可視化手法との組み合わせ</a:t>
            </a:r>
            <a:endParaRPr kumimoji="1" lang="en-US" altLang="ja-JP" dirty="0" smtClean="0"/>
          </a:p>
          <a:p>
            <a:endParaRPr kumimoji="1" lang="ja-JP" altLang="en-US" dirty="0"/>
          </a:p>
        </p:txBody>
      </p:sp>
    </p:spTree>
    <p:extLst>
      <p:ext uri="{BB962C8B-B14F-4D97-AF65-F5344CB8AC3E}">
        <p14:creationId xmlns:p14="http://schemas.microsoft.com/office/powerpoint/2010/main" val="3495892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Parallel Sets</a:t>
            </a:r>
            <a:endParaRPr kumimoji="1" lang="ja-JP" altLang="en-US" dirty="0"/>
          </a:p>
        </p:txBody>
      </p:sp>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r="-505" b="2233"/>
          <a:stretch/>
        </p:blipFill>
        <p:spPr>
          <a:xfrm>
            <a:off x="157235" y="3915722"/>
            <a:ext cx="8829530" cy="1955142"/>
          </a:xfrm>
          <a:prstGeom prst="rect">
            <a:avLst/>
          </a:prstGeom>
        </p:spPr>
      </p:pic>
      <p:graphicFrame>
        <p:nvGraphicFramePr>
          <p:cNvPr id="8" name="コンテンツ プレースホルダー 7"/>
          <p:cNvGraphicFramePr>
            <a:graphicFrameLocks noGrp="1"/>
          </p:cNvGraphicFramePr>
          <p:nvPr>
            <p:ph idx="1"/>
          </p:nvPr>
        </p:nvGraphicFramePr>
        <p:xfrm>
          <a:off x="706582" y="1226185"/>
          <a:ext cx="4779821" cy="2609730"/>
        </p:xfrm>
        <a:graphic>
          <a:graphicData uri="http://schemas.openxmlformats.org/drawingml/2006/table">
            <a:tbl>
              <a:tblPr firstRow="1" bandRow="1">
                <a:tableStyleId>{93296810-A885-4BE3-A3E7-6D5BEEA58F35}</a:tableStyleId>
              </a:tblPr>
              <a:tblGrid>
                <a:gridCol w="974041"/>
                <a:gridCol w="843496"/>
                <a:gridCol w="987428"/>
                <a:gridCol w="987428"/>
                <a:gridCol w="987428"/>
              </a:tblGrid>
              <a:tr h="145473">
                <a:tc rowSpan="2" gridSpan="2">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2" hMerge="1">
                  <a:txBody>
                    <a:bodyPr/>
                    <a:lstStyle/>
                    <a:p>
                      <a:endParaRPr kumimoji="1" lang="ja-JP" altLang="en-US"/>
                    </a:p>
                  </a:txBody>
                  <a:tcPr/>
                </a:tc>
                <a:tc gridSpan="2">
                  <a:txBody>
                    <a:bodyPr/>
                    <a:lstStyle/>
                    <a:p>
                      <a:pPr algn="ctr"/>
                      <a:r>
                        <a:rPr kumimoji="1" lang="en-US" altLang="ja-JP" dirty="0" smtClean="0"/>
                        <a:t>Library A</a:t>
                      </a:r>
                      <a:endParaRPr kumimoji="1" lang="ja-JP" altLang="en-US" dirty="0"/>
                    </a:p>
                  </a:txBody>
                  <a:tcPr anchor="ctr">
                    <a:lnT w="12700" cap="flat" cmpd="sng" algn="ctr">
                      <a:solidFill>
                        <a:schemeClr val="tx1"/>
                      </a:solidFill>
                      <a:prstDash val="solid"/>
                      <a:round/>
                      <a:headEnd type="none" w="med" len="med"/>
                      <a:tailEnd type="none" w="med" len="med"/>
                    </a:lnT>
                  </a:tcPr>
                </a:tc>
                <a:tc hMerge="1">
                  <a:txBody>
                    <a:bodyPr/>
                    <a:lstStyle/>
                    <a:p>
                      <a:endParaRPr kumimoji="1" lang="ja-JP" altLang="en-US" dirty="0"/>
                    </a:p>
                  </a:txBody>
                  <a:tcPr/>
                </a:tc>
                <a:tc rowSpan="2">
                  <a:txBody>
                    <a:bodyPr/>
                    <a:lstStyle/>
                    <a:p>
                      <a:pPr algn="ctr"/>
                      <a:endParaRPr kumimoji="1" lang="ja-JP" altLang="en-US"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299259">
                <a:tc gridSpan="2" vMerge="1">
                  <a:txBody>
                    <a:bodyPr/>
                    <a:lstStyle/>
                    <a:p>
                      <a:pPr algn="ctr"/>
                      <a:endParaRPr kumimoji="1" lang="ja-JP" altLang="en-US" dirty="0"/>
                    </a:p>
                  </a:txBody>
                  <a:tcPr anchor="ctr"/>
                </a:tc>
                <a:tc hMerge="1" vMerge="1">
                  <a:txBody>
                    <a:bodyPr/>
                    <a:lstStyle/>
                    <a:p>
                      <a:endParaRPr kumimoji="1" lang="ja-JP" altLang="en-US" dirty="0"/>
                    </a:p>
                  </a:txBody>
                  <a:tcPr/>
                </a:tc>
                <a:tc>
                  <a:txBody>
                    <a:bodyPr/>
                    <a:lstStyle/>
                    <a:p>
                      <a:pPr algn="ctr"/>
                      <a:r>
                        <a:rPr kumimoji="1" lang="en-US" altLang="ja-JP" dirty="0" smtClean="0"/>
                        <a:t>Ver. 1.0</a:t>
                      </a:r>
                      <a:endParaRPr kumimoji="1" lang="ja-JP" altLang="en-US" dirty="0"/>
                    </a:p>
                  </a:txBody>
                  <a:tcPr anchor="ctr"/>
                </a:tc>
                <a:tc>
                  <a:txBody>
                    <a:bodyPr/>
                    <a:lstStyle/>
                    <a:p>
                      <a:pPr algn="ctr"/>
                      <a:r>
                        <a:rPr kumimoji="1" lang="en-US" altLang="ja-JP" dirty="0" smtClean="0"/>
                        <a:t>Ver. 2.0</a:t>
                      </a:r>
                      <a:endParaRPr kumimoji="1" lang="ja-JP" altLang="en-US" dirty="0"/>
                    </a:p>
                  </a:txBody>
                  <a:tcPr anchor="ctr"/>
                </a:tc>
                <a:tc vMerge="1">
                  <a:txBody>
                    <a:bodyPr/>
                    <a:lstStyle/>
                    <a:p>
                      <a:endParaRPr kumimoji="1" lang="ja-JP" altLang="en-US" dirty="0"/>
                    </a:p>
                  </a:txBody>
                  <a:tcPr/>
                </a:tc>
              </a:tr>
              <a:tr h="659563">
                <a:tc rowSpan="2">
                  <a:txBody>
                    <a:bodyPr/>
                    <a:lstStyle/>
                    <a:p>
                      <a:pPr algn="ctr"/>
                      <a:endParaRPr kumimoji="1" lang="en-US" altLang="ja-JP" dirty="0" smtClean="0"/>
                    </a:p>
                    <a:p>
                      <a:pPr algn="ctr"/>
                      <a:r>
                        <a:rPr kumimoji="1" lang="en-US" altLang="ja-JP" b="1" dirty="0" smtClean="0">
                          <a:solidFill>
                            <a:schemeClr val="bg1"/>
                          </a:solidFill>
                        </a:rPr>
                        <a:t>Library</a:t>
                      </a:r>
                    </a:p>
                    <a:p>
                      <a:pPr algn="ctr"/>
                      <a:r>
                        <a:rPr kumimoji="1" lang="en-US" altLang="ja-JP" b="1" dirty="0" smtClean="0">
                          <a:solidFill>
                            <a:schemeClr val="bg1"/>
                          </a:solidFill>
                        </a:rPr>
                        <a:t>B</a:t>
                      </a:r>
                      <a:endParaRPr kumimoji="1" lang="ja-JP" altLang="en-US" b="1" dirty="0" smtClean="0">
                        <a:solidFill>
                          <a:schemeClr val="bg1"/>
                        </a:solidFill>
                      </a:endParaRPr>
                    </a:p>
                    <a:p>
                      <a:pPr algn="ctr"/>
                      <a:endParaRPr kumimoji="1" lang="ja-JP" altLang="en-US" dirty="0"/>
                    </a:p>
                  </a:txBody>
                  <a:tcPr anchor="ctr">
                    <a:lnL w="12700" cap="flat" cmpd="sng" algn="ctr">
                      <a:solidFill>
                        <a:schemeClr val="tx1"/>
                      </a:solidFill>
                      <a:prstDash val="solid"/>
                      <a:round/>
                      <a:headEnd type="none" w="med" len="med"/>
                      <a:tailEnd type="none" w="med" len="med"/>
                    </a:lnL>
                    <a:solidFill>
                      <a:schemeClr val="accent6"/>
                    </a:solidFill>
                  </a:tcPr>
                </a:tc>
                <a:tc>
                  <a:txBody>
                    <a:bodyPr/>
                    <a:lstStyle/>
                    <a:p>
                      <a:pPr algn="ctr"/>
                      <a:r>
                        <a:rPr kumimoji="1" lang="en-US" altLang="ja-JP" dirty="0" smtClean="0"/>
                        <a:t>Ver.</a:t>
                      </a:r>
                    </a:p>
                    <a:p>
                      <a:pPr algn="ctr"/>
                      <a:r>
                        <a:rPr kumimoji="1" lang="en-US" altLang="ja-JP" dirty="0" smtClean="0"/>
                        <a:t>1.0</a:t>
                      </a:r>
                      <a:endParaRPr kumimoji="1" lang="ja-JP" altLang="en-US" dirty="0"/>
                    </a:p>
                  </a:txBody>
                  <a:tcPr anchor="ctr"/>
                </a:tc>
                <a:tc>
                  <a:txBody>
                    <a:bodyPr/>
                    <a:lstStyle/>
                    <a:p>
                      <a:pPr algn="ctr"/>
                      <a:r>
                        <a:rPr kumimoji="1" lang="en-US" altLang="ja-JP" dirty="0" smtClean="0"/>
                        <a:t>25</a:t>
                      </a:r>
                      <a:endParaRPr kumimoji="1" lang="ja-JP" altLang="en-US" dirty="0"/>
                    </a:p>
                  </a:txBody>
                  <a:tcPr anchor="ctr"/>
                </a:tc>
                <a:tc>
                  <a:txBody>
                    <a:bodyPr/>
                    <a:lstStyle/>
                    <a:p>
                      <a:pPr algn="ctr"/>
                      <a:r>
                        <a:rPr kumimoji="1" lang="en-US" altLang="ja-JP" dirty="0" smtClean="0"/>
                        <a:t>25</a:t>
                      </a:r>
                      <a:endParaRPr kumimoji="1" lang="ja-JP" altLang="en-US" dirty="0"/>
                    </a:p>
                  </a:txBody>
                  <a:tcPr anchor="ctr"/>
                </a:tc>
                <a:tc>
                  <a:txBody>
                    <a:bodyPr/>
                    <a:lstStyle/>
                    <a:p>
                      <a:pPr algn="ctr"/>
                      <a:r>
                        <a:rPr kumimoji="1" lang="en-US" altLang="ja-JP" dirty="0" smtClean="0"/>
                        <a:t>50</a:t>
                      </a:r>
                      <a:endParaRPr kumimoji="1" lang="ja-JP" altLang="en-US" dirty="0"/>
                    </a:p>
                  </a:txBody>
                  <a:tcPr anchor="ctr">
                    <a:lnR w="12700" cap="flat" cmpd="sng" algn="ctr">
                      <a:solidFill>
                        <a:schemeClr val="tx1"/>
                      </a:solidFill>
                      <a:prstDash val="solid"/>
                      <a:round/>
                      <a:headEnd type="none" w="med" len="med"/>
                      <a:tailEnd type="none" w="med" len="med"/>
                    </a:lnR>
                  </a:tcPr>
                </a:tc>
              </a:tr>
              <a:tr h="659563">
                <a:tc vMerge="1">
                  <a:txBody>
                    <a:bodyPr/>
                    <a:lstStyle/>
                    <a:p>
                      <a:endParaRPr kumimoji="1" lang="ja-JP" alt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kumimoji="1" lang="en-US" altLang="ja-JP" dirty="0" smtClean="0"/>
                        <a:t>Ver.</a:t>
                      </a:r>
                    </a:p>
                    <a:p>
                      <a:pPr algn="ctr"/>
                      <a:r>
                        <a:rPr kumimoji="1" lang="en-US" altLang="ja-JP" dirty="0" smtClean="0"/>
                        <a:t>2.0</a:t>
                      </a:r>
                      <a:endParaRPr kumimoji="1" lang="ja-JP" altLang="en-US" dirty="0"/>
                    </a:p>
                  </a:txBody>
                  <a:tcPr anchor="ctr"/>
                </a:tc>
                <a:tc>
                  <a:txBody>
                    <a:bodyPr/>
                    <a:lstStyle/>
                    <a:p>
                      <a:pPr algn="ctr"/>
                      <a:r>
                        <a:rPr kumimoji="1" lang="en-US" altLang="ja-JP" dirty="0" smtClean="0"/>
                        <a:t>15</a:t>
                      </a:r>
                      <a:endParaRPr kumimoji="1" lang="ja-JP" altLang="en-US" dirty="0"/>
                    </a:p>
                  </a:txBody>
                  <a:tcPr anchor="ctr"/>
                </a:tc>
                <a:tc>
                  <a:txBody>
                    <a:bodyPr/>
                    <a:lstStyle/>
                    <a:p>
                      <a:pPr algn="ctr"/>
                      <a:r>
                        <a:rPr kumimoji="1" lang="en-US" altLang="ja-JP" dirty="0" smtClean="0"/>
                        <a:t>35</a:t>
                      </a:r>
                      <a:endParaRPr kumimoji="1" lang="ja-JP" altLang="en-US" dirty="0"/>
                    </a:p>
                  </a:txBody>
                  <a:tcPr anchor="ctr"/>
                </a:tc>
                <a:tc>
                  <a:txBody>
                    <a:bodyPr/>
                    <a:lstStyle/>
                    <a:p>
                      <a:pPr algn="ctr"/>
                      <a:r>
                        <a:rPr kumimoji="1" lang="en-US" altLang="ja-JP" dirty="0" smtClean="0"/>
                        <a:t>50</a:t>
                      </a:r>
                      <a:endParaRPr kumimoji="1" lang="ja-JP" altLang="en-US" dirty="0"/>
                    </a:p>
                  </a:txBody>
                  <a:tcPr anchor="ctr">
                    <a:lnR w="12700" cap="flat" cmpd="sng" algn="ctr">
                      <a:solidFill>
                        <a:schemeClr val="tx1"/>
                      </a:solidFill>
                      <a:prstDash val="solid"/>
                      <a:round/>
                      <a:headEnd type="none" w="med" len="med"/>
                      <a:tailEnd type="none" w="med" len="med"/>
                    </a:lnR>
                  </a:tcPr>
                </a:tc>
              </a:tr>
              <a:tr h="559084">
                <a:tc gridSpan="2">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dirty="0"/>
                    </a:p>
                  </a:txBody>
                  <a:tcPr anchor="ctr"/>
                </a:tc>
                <a:tc>
                  <a:txBody>
                    <a:bodyPr/>
                    <a:lstStyle/>
                    <a:p>
                      <a:pPr algn="ctr"/>
                      <a:r>
                        <a:rPr kumimoji="1" lang="en-US" altLang="ja-JP" dirty="0" smtClean="0"/>
                        <a:t>40</a:t>
                      </a:r>
                      <a:endParaRPr kumimoji="1" lang="ja-JP" altLang="en-US" dirty="0"/>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60</a:t>
                      </a:r>
                      <a:endParaRPr kumimoji="1" lang="ja-JP" altLang="en-US" dirty="0"/>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100</a:t>
                      </a:r>
                      <a:endParaRPr kumimoji="1" lang="ja-JP" altLang="en-US"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09426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可視化ツール</a:t>
            </a:r>
            <a:r>
              <a:rPr lang="ja-JP" altLang="en-US" dirty="0"/>
              <a:t>作成</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GitHub</a:t>
            </a:r>
            <a:r>
              <a:rPr kumimoji="1" lang="ja-JP" altLang="en-US" dirty="0" smtClean="0"/>
              <a:t>で公開されている</a:t>
            </a:r>
            <a:r>
              <a:rPr lang="ja-JP" altLang="en-US" dirty="0" smtClean="0"/>
              <a:t>約</a:t>
            </a:r>
            <a:r>
              <a:rPr lang="en-US" altLang="ja-JP" dirty="0" smtClean="0"/>
              <a:t>4000</a:t>
            </a:r>
            <a:r>
              <a:rPr lang="ja-JP" altLang="en-US" dirty="0" smtClean="0"/>
              <a:t>のプロジェクトにおける，約</a:t>
            </a:r>
            <a:r>
              <a:rPr lang="en-US" altLang="ja-JP" dirty="0"/>
              <a:t>40</a:t>
            </a:r>
            <a:r>
              <a:rPr lang="ja-JP" altLang="en-US" dirty="0"/>
              <a:t>万の</a:t>
            </a:r>
            <a:r>
              <a:rPr lang="ja-JP" altLang="en-US" dirty="0" smtClean="0"/>
              <a:t>依存関係を抽出</a:t>
            </a:r>
            <a:endParaRPr lang="en-US" altLang="ja-JP" dirty="0" smtClean="0"/>
          </a:p>
          <a:p>
            <a:endParaRPr lang="en-US" altLang="ja-JP" dirty="0" smtClean="0"/>
          </a:p>
          <a:p>
            <a:r>
              <a:rPr lang="ja-JP" altLang="en-US" dirty="0" smtClean="0"/>
              <a:t>ライブラリを選択することで，データベースから検索を行い，</a:t>
            </a:r>
            <a:r>
              <a:rPr lang="en-US" altLang="ja-JP" dirty="0" smtClean="0"/>
              <a:t>Parallel Sets</a:t>
            </a:r>
            <a:r>
              <a:rPr lang="ja-JP" altLang="en-US" dirty="0" smtClean="0"/>
              <a:t>で可視化を行うツールを作成した</a:t>
            </a:r>
            <a:endParaRPr lang="en-US" altLang="ja-JP" dirty="0" smtClean="0"/>
          </a:p>
          <a:p>
            <a:endParaRPr kumimoji="1" lang="ja-JP" altLang="en-US" dirty="0"/>
          </a:p>
        </p:txBody>
      </p:sp>
    </p:spTree>
    <p:extLst>
      <p:ext uri="{BB962C8B-B14F-4D97-AF65-F5344CB8AC3E}">
        <p14:creationId xmlns:p14="http://schemas.microsoft.com/office/powerpoint/2010/main" val="3132413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grpSp>
        <p:nvGrpSpPr>
          <p:cNvPr id="73" name="グループ化 72"/>
          <p:cNvGrpSpPr/>
          <p:nvPr/>
        </p:nvGrpSpPr>
        <p:grpSpPr>
          <a:xfrm>
            <a:off x="1474101" y="1825344"/>
            <a:ext cx="4752107" cy="2927184"/>
            <a:chOff x="1474101" y="1825344"/>
            <a:chExt cx="4752107" cy="2927184"/>
          </a:xfrm>
        </p:grpSpPr>
        <p:grpSp>
          <p:nvGrpSpPr>
            <p:cNvPr id="49" name="グループ化 48"/>
            <p:cNvGrpSpPr/>
            <p:nvPr/>
          </p:nvGrpSpPr>
          <p:grpSpPr>
            <a:xfrm>
              <a:off x="1474101" y="1825344"/>
              <a:ext cx="4752107" cy="2927184"/>
              <a:chOff x="1266283" y="1638307"/>
              <a:chExt cx="4752107" cy="2927184"/>
            </a:xfrm>
          </p:grpSpPr>
          <p:grpSp>
            <p:nvGrpSpPr>
              <p:cNvPr id="13" name="グループ化 12"/>
              <p:cNvGrpSpPr/>
              <p:nvPr/>
            </p:nvGrpSpPr>
            <p:grpSpPr>
              <a:xfrm>
                <a:off x="1266283" y="1638307"/>
                <a:ext cx="987775" cy="986969"/>
                <a:chOff x="1010345" y="3812475"/>
                <a:chExt cx="1520608" cy="1519366"/>
              </a:xfrm>
            </p:grpSpPr>
            <p:sp>
              <p:nvSpPr>
                <p:cNvPr id="14" name="円/楕円 13"/>
                <p:cNvSpPr/>
                <p:nvPr/>
              </p:nvSpPr>
              <p:spPr bwMode="auto">
                <a:xfrm>
                  <a:off x="1010345" y="3812475"/>
                  <a:ext cx="1520608" cy="1519366"/>
                </a:xfrm>
                <a:prstGeom prst="ellipse">
                  <a:avLst/>
                </a:prstGeom>
                <a:solidFill>
                  <a:schemeClr val="bg1"/>
                </a:solidFill>
                <a:ln w="38100">
                  <a:solidFill>
                    <a:srgbClr val="FFC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15" name="テキスト ボックス 14"/>
                <p:cNvSpPr txBox="1"/>
                <p:nvPr/>
              </p:nvSpPr>
              <p:spPr>
                <a:xfrm>
                  <a:off x="1081571" y="4030199"/>
                  <a:ext cx="1378152" cy="1042358"/>
                </a:xfrm>
                <a:prstGeom prst="rect">
                  <a:avLst/>
                </a:prstGeom>
                <a:noFill/>
              </p:spPr>
              <p:txBody>
                <a:bodyPr wrap="square" rtlCol="0">
                  <a:spAutoFit/>
                </a:bodyPr>
                <a:lstStyle/>
                <a:p>
                  <a:pPr algn="ctr"/>
                  <a:r>
                    <a:rPr kumimoji="1" lang="en-US" altLang="ja-JP" sz="1200" dirty="0" smtClean="0"/>
                    <a:t>Commons-</a:t>
                  </a:r>
                </a:p>
                <a:p>
                  <a:pPr algn="ctr"/>
                  <a:r>
                    <a:rPr kumimoji="1" lang="en-US" altLang="ja-JP" sz="1200" dirty="0" smtClean="0"/>
                    <a:t>Collections</a:t>
                  </a:r>
                </a:p>
                <a:p>
                  <a:pPr algn="ctr"/>
                  <a:r>
                    <a:rPr kumimoji="1" lang="en-US" altLang="ja-JP" sz="1400" dirty="0" smtClean="0"/>
                    <a:t>Ver. 3.2</a:t>
                  </a:r>
                  <a:endParaRPr kumimoji="1" lang="ja-JP" altLang="en-US" sz="1400" dirty="0"/>
                </a:p>
              </p:txBody>
            </p:sp>
          </p:grpSp>
          <p:grpSp>
            <p:nvGrpSpPr>
              <p:cNvPr id="17" name="グループ化 16"/>
              <p:cNvGrpSpPr/>
              <p:nvPr/>
            </p:nvGrpSpPr>
            <p:grpSpPr>
              <a:xfrm>
                <a:off x="3233086" y="1652976"/>
                <a:ext cx="987776" cy="986969"/>
                <a:chOff x="1010345" y="3812475"/>
                <a:chExt cx="1520608" cy="1519366"/>
              </a:xfrm>
            </p:grpSpPr>
            <p:sp>
              <p:nvSpPr>
                <p:cNvPr id="18" name="円/楕円 17"/>
                <p:cNvSpPr/>
                <p:nvPr/>
              </p:nvSpPr>
              <p:spPr bwMode="auto">
                <a:xfrm>
                  <a:off x="1010345" y="3812475"/>
                  <a:ext cx="1520608" cy="1519366"/>
                </a:xfrm>
                <a:prstGeom prst="ellipse">
                  <a:avLst/>
                </a:prstGeom>
                <a:solidFill>
                  <a:schemeClr val="bg1"/>
                </a:solidFill>
                <a:ln w="38100">
                  <a:solidFill>
                    <a:srgbClr val="FFC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19" name="テキスト ボックス 18"/>
                <p:cNvSpPr txBox="1"/>
                <p:nvPr/>
              </p:nvSpPr>
              <p:spPr>
                <a:xfrm>
                  <a:off x="1086594" y="4024694"/>
                  <a:ext cx="1368108" cy="1042358"/>
                </a:xfrm>
                <a:prstGeom prst="rect">
                  <a:avLst/>
                </a:prstGeom>
                <a:noFill/>
              </p:spPr>
              <p:txBody>
                <a:bodyPr wrap="square" rtlCol="0">
                  <a:spAutoFit/>
                </a:bodyPr>
                <a:lstStyle/>
                <a:p>
                  <a:pPr algn="ctr"/>
                  <a:r>
                    <a:rPr kumimoji="1" lang="en-US" altLang="ja-JP" sz="1200" dirty="0" smtClean="0"/>
                    <a:t>Commons-</a:t>
                  </a:r>
                </a:p>
                <a:p>
                  <a:pPr algn="ctr"/>
                  <a:r>
                    <a:rPr kumimoji="1" lang="en-US" altLang="ja-JP" sz="1200" dirty="0" err="1" smtClean="0"/>
                    <a:t>HttpClient</a:t>
                  </a:r>
                  <a:endParaRPr kumimoji="1" lang="en-US" altLang="ja-JP" sz="1200" dirty="0" smtClean="0"/>
                </a:p>
                <a:p>
                  <a:pPr algn="ctr"/>
                  <a:r>
                    <a:rPr kumimoji="1" lang="en-US" altLang="ja-JP" sz="1400" dirty="0" smtClean="0"/>
                    <a:t>Ver. 3.1</a:t>
                  </a:r>
                  <a:endParaRPr kumimoji="1" lang="ja-JP" altLang="en-US" sz="1400" dirty="0"/>
                </a:p>
              </p:txBody>
            </p:sp>
          </p:grpSp>
          <p:grpSp>
            <p:nvGrpSpPr>
              <p:cNvPr id="45" name="グループ化 44"/>
              <p:cNvGrpSpPr/>
              <p:nvPr/>
            </p:nvGrpSpPr>
            <p:grpSpPr>
              <a:xfrm>
                <a:off x="1571786" y="3325082"/>
                <a:ext cx="2987372" cy="1240409"/>
                <a:chOff x="1525518" y="2763972"/>
                <a:chExt cx="2987372" cy="1240409"/>
              </a:xfrm>
            </p:grpSpPr>
            <p:grpSp>
              <p:nvGrpSpPr>
                <p:cNvPr id="7" name="グループ化 6"/>
                <p:cNvGrpSpPr/>
                <p:nvPr/>
              </p:nvGrpSpPr>
              <p:grpSpPr>
                <a:xfrm>
                  <a:off x="1525518" y="2763972"/>
                  <a:ext cx="1241423" cy="1240409"/>
                  <a:chOff x="1234857" y="3619491"/>
                  <a:chExt cx="1241423" cy="1240409"/>
                </a:xfrm>
              </p:grpSpPr>
              <p:sp>
                <p:nvSpPr>
                  <p:cNvPr id="8" name="円/楕円 7"/>
                  <p:cNvSpPr/>
                  <p:nvPr/>
                </p:nvSpPr>
                <p:spPr bwMode="auto">
                  <a:xfrm>
                    <a:off x="1234857" y="3619491"/>
                    <a:ext cx="1241423" cy="1240409"/>
                  </a:xfrm>
                  <a:prstGeom prst="ellipse">
                    <a:avLst/>
                  </a:prstGeom>
                  <a:solidFill>
                    <a:schemeClr val="bg1"/>
                  </a:solidFill>
                  <a:ln w="38100">
                    <a:solidFill>
                      <a:schemeClr val="accent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9" name="テキスト ボックス 8"/>
                  <p:cNvSpPr txBox="1"/>
                  <p:nvPr/>
                </p:nvSpPr>
                <p:spPr>
                  <a:xfrm>
                    <a:off x="1269714" y="3947307"/>
                    <a:ext cx="1171708" cy="584775"/>
                  </a:xfrm>
                  <a:prstGeom prst="rect">
                    <a:avLst/>
                  </a:prstGeom>
                  <a:noFill/>
                </p:spPr>
                <p:txBody>
                  <a:bodyPr wrap="square" rtlCol="0">
                    <a:spAutoFit/>
                  </a:bodyPr>
                  <a:lstStyle/>
                  <a:p>
                    <a:pPr algn="ctr"/>
                    <a:r>
                      <a:rPr kumimoji="1" lang="en-US" altLang="ja-JP" sz="1600" dirty="0" err="1" smtClean="0"/>
                      <a:t>MySystem</a:t>
                    </a:r>
                    <a:endParaRPr kumimoji="1" lang="en-US" altLang="ja-JP" sz="1600" dirty="0" smtClean="0"/>
                  </a:p>
                  <a:p>
                    <a:pPr algn="ctr"/>
                    <a:r>
                      <a:rPr kumimoji="1" lang="en-US" altLang="ja-JP" sz="1600" dirty="0" smtClean="0"/>
                      <a:t>Ver. 1</a:t>
                    </a:r>
                    <a:endParaRPr kumimoji="1" lang="ja-JP" altLang="en-US" sz="1600" dirty="0"/>
                  </a:p>
                </p:txBody>
              </p:sp>
            </p:grpSp>
            <p:cxnSp>
              <p:nvCxnSpPr>
                <p:cNvPr id="10" name="直線矢印コネクタ 9"/>
                <p:cNvCxnSpPr>
                  <a:stCxn id="8" idx="6"/>
                  <a:endCxn id="66" idx="2"/>
                </p:cNvCxnSpPr>
                <p:nvPr/>
              </p:nvCxnSpPr>
              <p:spPr bwMode="auto">
                <a:xfrm>
                  <a:off x="2766941" y="3384177"/>
                  <a:ext cx="1745949" cy="0"/>
                </a:xfrm>
                <a:prstGeom prst="straightConnector1">
                  <a:avLst/>
                </a:prstGeom>
                <a:solidFill>
                  <a:schemeClr val="accent2"/>
                </a:solidFill>
                <a:ln w="38100" cap="flat" cmpd="sng" algn="ctr">
                  <a:solidFill>
                    <a:schemeClr val="accent1"/>
                  </a:solidFill>
                  <a:prstDash val="sysDash"/>
                  <a:round/>
                  <a:headEnd type="none" w="med" len="med"/>
                  <a:tailEnd type="triangle"/>
                </a:ln>
                <a:effectLst/>
              </p:spPr>
            </p:cxnSp>
            <p:sp>
              <p:nvSpPr>
                <p:cNvPr id="11" name="テキスト ボックス 10"/>
                <p:cNvSpPr txBox="1"/>
                <p:nvPr/>
              </p:nvSpPr>
              <p:spPr>
                <a:xfrm>
                  <a:off x="3142599" y="3384175"/>
                  <a:ext cx="1076211" cy="461665"/>
                </a:xfrm>
                <a:prstGeom prst="rect">
                  <a:avLst/>
                </a:prstGeom>
                <a:noFill/>
              </p:spPr>
              <p:txBody>
                <a:bodyPr wrap="square" rtlCol="0">
                  <a:spAutoFit/>
                </a:bodyPr>
                <a:lstStyle/>
                <a:p>
                  <a:r>
                    <a:rPr kumimoji="1" lang="en-US" altLang="ja-JP" dirty="0" smtClean="0"/>
                    <a:t>Update</a:t>
                  </a:r>
                  <a:endParaRPr kumimoji="1" lang="ja-JP" altLang="en-US" dirty="0"/>
                </a:p>
              </p:txBody>
            </p:sp>
          </p:grpSp>
          <p:cxnSp>
            <p:nvCxnSpPr>
              <p:cNvPr id="4" name="直線矢印コネクタ 3"/>
              <p:cNvCxnSpPr>
                <a:stCxn id="8" idx="0"/>
                <a:endCxn id="14" idx="4"/>
              </p:cNvCxnSpPr>
              <p:nvPr/>
            </p:nvCxnSpPr>
            <p:spPr bwMode="auto">
              <a:xfrm flipH="1" flipV="1">
                <a:off x="1760171" y="2625276"/>
                <a:ext cx="432327" cy="699806"/>
              </a:xfrm>
              <a:prstGeom prst="straightConnector1">
                <a:avLst/>
              </a:prstGeom>
              <a:solidFill>
                <a:schemeClr val="accent2"/>
              </a:solidFill>
              <a:ln w="28575" cap="flat" cmpd="sng" algn="ctr">
                <a:solidFill>
                  <a:schemeClr val="tx1"/>
                </a:solidFill>
                <a:prstDash val="solid"/>
                <a:round/>
                <a:headEnd type="none" w="med" len="med"/>
                <a:tailEnd type="triangle"/>
              </a:ln>
              <a:effectLst/>
            </p:spPr>
          </p:cxnSp>
          <p:cxnSp>
            <p:nvCxnSpPr>
              <p:cNvPr id="25" name="直線矢印コネクタ 24"/>
              <p:cNvCxnSpPr>
                <a:stCxn id="8" idx="7"/>
                <a:endCxn id="18" idx="3"/>
              </p:cNvCxnSpPr>
              <p:nvPr/>
            </p:nvCxnSpPr>
            <p:spPr bwMode="auto">
              <a:xfrm flipV="1">
                <a:off x="2631407" y="2495407"/>
                <a:ext cx="746335" cy="1011329"/>
              </a:xfrm>
              <a:prstGeom prst="straightConnector1">
                <a:avLst/>
              </a:prstGeom>
              <a:solidFill>
                <a:schemeClr val="accent2"/>
              </a:solidFill>
              <a:ln w="28575" cap="flat" cmpd="sng" algn="ctr">
                <a:solidFill>
                  <a:schemeClr val="tx1"/>
                </a:solidFill>
                <a:prstDash val="solid"/>
                <a:round/>
                <a:headEnd type="none" w="med" len="med"/>
                <a:tailEnd type="triangle"/>
              </a:ln>
              <a:effectLst/>
            </p:spPr>
          </p:cxnSp>
          <p:cxnSp>
            <p:nvCxnSpPr>
              <p:cNvPr id="26" name="直線矢印コネクタ 25"/>
              <p:cNvCxnSpPr>
                <a:stCxn id="66" idx="0"/>
                <a:endCxn id="18" idx="5"/>
              </p:cNvCxnSpPr>
              <p:nvPr/>
            </p:nvCxnSpPr>
            <p:spPr bwMode="auto">
              <a:xfrm flipH="1" flipV="1">
                <a:off x="4076206" y="2495407"/>
                <a:ext cx="1103664" cy="829675"/>
              </a:xfrm>
              <a:prstGeom prst="straightConnector1">
                <a:avLst/>
              </a:prstGeom>
              <a:solidFill>
                <a:schemeClr val="accent2"/>
              </a:solidFill>
              <a:ln w="28575" cap="flat" cmpd="sng" algn="ctr">
                <a:solidFill>
                  <a:schemeClr val="tx1"/>
                </a:solidFill>
                <a:prstDash val="solid"/>
                <a:round/>
                <a:headEnd type="none" w="med" len="med"/>
                <a:tailEnd type="triangle"/>
              </a:ln>
              <a:effectLst/>
            </p:spPr>
          </p:cxnSp>
          <p:cxnSp>
            <p:nvCxnSpPr>
              <p:cNvPr id="27" name="直線矢印コネクタ 26"/>
              <p:cNvCxnSpPr>
                <a:endCxn id="14" idx="5"/>
              </p:cNvCxnSpPr>
              <p:nvPr/>
            </p:nvCxnSpPr>
            <p:spPr bwMode="auto">
              <a:xfrm flipH="1" flipV="1">
                <a:off x="2109402" y="2480738"/>
                <a:ext cx="2721237" cy="969450"/>
              </a:xfrm>
              <a:prstGeom prst="straightConnector1">
                <a:avLst/>
              </a:prstGeom>
              <a:solidFill>
                <a:schemeClr val="accent2"/>
              </a:solidFill>
              <a:ln w="28575" cap="flat" cmpd="sng" algn="ctr">
                <a:solidFill>
                  <a:schemeClr val="tx1"/>
                </a:solidFill>
                <a:prstDash val="solid"/>
                <a:round/>
                <a:headEnd type="none" w="med" len="med"/>
                <a:tailEnd type="triangle"/>
              </a:ln>
              <a:effectLst/>
            </p:spPr>
          </p:cxnSp>
          <p:grpSp>
            <p:nvGrpSpPr>
              <p:cNvPr id="33" name="グループ化 32"/>
              <p:cNvGrpSpPr/>
              <p:nvPr/>
            </p:nvGrpSpPr>
            <p:grpSpPr>
              <a:xfrm>
                <a:off x="5030615" y="1652975"/>
                <a:ext cx="987775" cy="986969"/>
                <a:chOff x="1010345" y="3812475"/>
                <a:chExt cx="1520608" cy="1519366"/>
              </a:xfrm>
            </p:grpSpPr>
            <p:sp>
              <p:nvSpPr>
                <p:cNvPr id="34" name="円/楕円 33"/>
                <p:cNvSpPr/>
                <p:nvPr/>
              </p:nvSpPr>
              <p:spPr bwMode="auto">
                <a:xfrm>
                  <a:off x="1010345" y="3812475"/>
                  <a:ext cx="1520608" cy="1519366"/>
                </a:xfrm>
                <a:prstGeom prst="ellipse">
                  <a:avLst/>
                </a:prstGeom>
                <a:solidFill>
                  <a:schemeClr val="bg1"/>
                </a:solidFill>
                <a:ln w="38100">
                  <a:solidFill>
                    <a:srgbClr val="FFC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35" name="テキスト ボックス 34"/>
                <p:cNvSpPr txBox="1"/>
                <p:nvPr/>
              </p:nvSpPr>
              <p:spPr>
                <a:xfrm>
                  <a:off x="1030806" y="4169428"/>
                  <a:ext cx="1460937" cy="805459"/>
                </a:xfrm>
                <a:prstGeom prst="rect">
                  <a:avLst/>
                </a:prstGeom>
                <a:noFill/>
              </p:spPr>
              <p:txBody>
                <a:bodyPr wrap="square" rtlCol="0">
                  <a:spAutoFit/>
                </a:bodyPr>
                <a:lstStyle/>
                <a:p>
                  <a:pPr algn="ctr"/>
                  <a:r>
                    <a:rPr kumimoji="1" lang="en-US" altLang="ja-JP" sz="1400" dirty="0" err="1" smtClean="0"/>
                    <a:t>Joda</a:t>
                  </a:r>
                  <a:r>
                    <a:rPr kumimoji="1" lang="en-US" altLang="ja-JP" sz="1400" dirty="0" smtClean="0"/>
                    <a:t>-Time</a:t>
                  </a:r>
                  <a:endParaRPr kumimoji="1" lang="en-US" altLang="ja-JP" sz="1400" dirty="0"/>
                </a:p>
                <a:p>
                  <a:pPr algn="ctr"/>
                  <a:r>
                    <a:rPr kumimoji="1" lang="en-US" altLang="ja-JP" sz="1400" dirty="0" smtClean="0">
                      <a:solidFill>
                        <a:srgbClr val="FF0000"/>
                      </a:solidFill>
                    </a:rPr>
                    <a:t>Ver. ?</a:t>
                  </a:r>
                  <a:endParaRPr kumimoji="1" lang="ja-JP" altLang="en-US" sz="1400" dirty="0">
                    <a:solidFill>
                      <a:srgbClr val="FF0000"/>
                    </a:solidFill>
                  </a:endParaRPr>
                </a:p>
              </p:txBody>
            </p:sp>
          </p:grpSp>
          <p:cxnSp>
            <p:nvCxnSpPr>
              <p:cNvPr id="46" name="直線矢印コネクタ 45"/>
              <p:cNvCxnSpPr>
                <a:endCxn id="34" idx="4"/>
              </p:cNvCxnSpPr>
              <p:nvPr/>
            </p:nvCxnSpPr>
            <p:spPr bwMode="auto">
              <a:xfrm flipV="1">
                <a:off x="5368255" y="2639944"/>
                <a:ext cx="156248" cy="685136"/>
              </a:xfrm>
              <a:prstGeom prst="straightConnector1">
                <a:avLst/>
              </a:prstGeom>
              <a:solidFill>
                <a:schemeClr val="accent2"/>
              </a:solidFill>
              <a:ln w="28575" cap="flat" cmpd="sng" algn="ctr">
                <a:solidFill>
                  <a:schemeClr val="tx1"/>
                </a:solidFill>
                <a:prstDash val="sysDot"/>
                <a:round/>
                <a:headEnd type="none" w="med" len="med"/>
                <a:tailEnd type="triangle"/>
              </a:ln>
              <a:effectLst/>
            </p:spPr>
          </p:cxnSp>
        </p:grpSp>
        <p:sp>
          <p:nvSpPr>
            <p:cNvPr id="66" name="円/楕円 65"/>
            <p:cNvSpPr/>
            <p:nvPr/>
          </p:nvSpPr>
          <p:spPr bwMode="auto">
            <a:xfrm>
              <a:off x="4766976" y="3512119"/>
              <a:ext cx="1241423" cy="1240409"/>
            </a:xfrm>
            <a:prstGeom prst="ellipse">
              <a:avLst/>
            </a:prstGeom>
            <a:solidFill>
              <a:schemeClr val="bg1"/>
            </a:solidFill>
            <a:ln w="38100">
              <a:solidFill>
                <a:schemeClr val="accent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67" name="テキスト ボックス 66"/>
            <p:cNvSpPr txBox="1"/>
            <p:nvPr/>
          </p:nvSpPr>
          <p:spPr>
            <a:xfrm>
              <a:off x="4801833" y="3839935"/>
              <a:ext cx="1171708" cy="584775"/>
            </a:xfrm>
            <a:prstGeom prst="rect">
              <a:avLst/>
            </a:prstGeom>
            <a:noFill/>
          </p:spPr>
          <p:txBody>
            <a:bodyPr wrap="square" rtlCol="0">
              <a:spAutoFit/>
            </a:bodyPr>
            <a:lstStyle/>
            <a:p>
              <a:pPr algn="ctr"/>
              <a:r>
                <a:rPr kumimoji="1" lang="en-US" altLang="ja-JP" sz="1600" dirty="0" err="1" smtClean="0"/>
                <a:t>MySystem</a:t>
              </a:r>
              <a:endParaRPr kumimoji="1" lang="en-US" altLang="ja-JP" sz="1600" dirty="0" smtClean="0"/>
            </a:p>
            <a:p>
              <a:pPr algn="ctr"/>
              <a:r>
                <a:rPr kumimoji="1" lang="en-US" altLang="ja-JP" sz="1600" dirty="0" smtClean="0"/>
                <a:t>Ver. 1</a:t>
              </a:r>
              <a:endParaRPr kumimoji="1" lang="ja-JP" altLang="en-US" sz="1600" dirty="0"/>
            </a:p>
          </p:txBody>
        </p:sp>
      </p:grpSp>
    </p:spTree>
    <p:extLst>
      <p:ext uri="{BB962C8B-B14F-4D97-AF65-F5344CB8AC3E}">
        <p14:creationId xmlns:p14="http://schemas.microsoft.com/office/powerpoint/2010/main" val="814308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使用例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人気順</a:t>
            </a:r>
            <a:r>
              <a:rPr lang="ja-JP" altLang="en-US" dirty="0" smtClean="0"/>
              <a:t>にソート</a:t>
            </a:r>
            <a:endParaRPr lang="en-US" altLang="ja-JP" dirty="0" smtClean="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77" y="2954989"/>
            <a:ext cx="8176845" cy="3249563"/>
          </a:xfrm>
          <a:prstGeom prst="rect">
            <a:avLst/>
          </a:prstGeom>
        </p:spPr>
      </p:pic>
      <p:sp>
        <p:nvSpPr>
          <p:cNvPr id="5" name="テキスト ボックス 4"/>
          <p:cNvSpPr txBox="1"/>
          <p:nvPr/>
        </p:nvSpPr>
        <p:spPr>
          <a:xfrm>
            <a:off x="4780345" y="1427119"/>
            <a:ext cx="3669174" cy="1384995"/>
          </a:xfrm>
          <a:prstGeom prst="rect">
            <a:avLst/>
          </a:prstGeom>
          <a:noFill/>
          <a:ln w="19050">
            <a:solidFill>
              <a:srgbClr val="FF0000"/>
            </a:solidFill>
          </a:ln>
        </p:spPr>
        <p:txBody>
          <a:bodyPr wrap="square" rtlCol="0">
            <a:spAutoFit/>
          </a:bodyPr>
          <a:lstStyle/>
          <a:p>
            <a:r>
              <a:rPr kumimoji="1" lang="ja-JP" altLang="en-US" sz="2800" u="sng" dirty="0" smtClean="0"/>
              <a:t>候補</a:t>
            </a:r>
            <a:endParaRPr kumimoji="1" lang="en-US" altLang="ja-JP" sz="2800" u="sng" dirty="0" smtClean="0"/>
          </a:p>
          <a:p>
            <a:r>
              <a:rPr lang="en-US" altLang="ja-JP" sz="2800" dirty="0" smtClean="0"/>
              <a:t>10.8.2.2</a:t>
            </a:r>
            <a:r>
              <a:rPr lang="ja-JP" altLang="en-US" sz="2800" dirty="0"/>
              <a:t>→</a:t>
            </a:r>
            <a:r>
              <a:rPr lang="en-US" altLang="ja-JP" sz="2800" dirty="0"/>
              <a:t>2.1</a:t>
            </a:r>
            <a:r>
              <a:rPr lang="ja-JP" altLang="en-US" sz="2800" dirty="0"/>
              <a:t>→</a:t>
            </a:r>
            <a:r>
              <a:rPr lang="en-US" altLang="ja-JP" sz="2800" dirty="0"/>
              <a:t>11.0.2</a:t>
            </a:r>
          </a:p>
          <a:p>
            <a:r>
              <a:rPr lang="en-US" altLang="ja-JP" sz="2800" dirty="0"/>
              <a:t>10.10.1.1</a:t>
            </a:r>
            <a:r>
              <a:rPr lang="ja-JP" altLang="en-US" sz="2800" dirty="0"/>
              <a:t>→</a:t>
            </a:r>
            <a:r>
              <a:rPr lang="en-US" altLang="ja-JP" sz="2800" dirty="0"/>
              <a:t>2.4</a:t>
            </a:r>
            <a:r>
              <a:rPr lang="ja-JP" altLang="en-US" sz="2800" dirty="0"/>
              <a:t>→</a:t>
            </a:r>
            <a:r>
              <a:rPr lang="en-US" altLang="ja-JP" sz="2800" dirty="0" smtClean="0"/>
              <a:t>14.0.1</a:t>
            </a:r>
            <a:endParaRPr lang="en-US" altLang="ja-JP" sz="2800" dirty="0"/>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577" y="2954988"/>
            <a:ext cx="8176845" cy="3249563"/>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577" y="2954987"/>
            <a:ext cx="8176845" cy="3249563"/>
          </a:xfrm>
          <a:prstGeom prst="rect">
            <a:avLst/>
          </a:prstGeom>
        </p:spPr>
      </p:pic>
    </p:spTree>
    <p:extLst>
      <p:ext uri="{BB962C8B-B14F-4D97-AF65-F5344CB8AC3E}">
        <p14:creationId xmlns:p14="http://schemas.microsoft.com/office/powerpoint/2010/main" val="3102327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50" fill="hold"/>
                                        <p:tgtEl>
                                          <p:spTgt spid="5">
                                            <p:txEl>
                                              <p:pRg st="1" end="1"/>
                                            </p:txEl>
                                          </p:spTgt>
                                        </p:tgtEl>
                                        <p:attrNameLst>
                                          <p:attrName>style.color</p:attrName>
                                        </p:attrNameLst>
                                      </p:cBhvr>
                                      <p:to>
                                        <a:srgbClr val="FF0000"/>
                                      </p:to>
                                    </p:animClr>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25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mph" presetSubtype="2" fill="hold" nodeType="clickEffect">
                                  <p:stCondLst>
                                    <p:cond delay="0"/>
                                  </p:stCondLst>
                                  <p:childTnLst>
                                    <p:animClr clrSpc="rgb" dir="cw">
                                      <p:cBhvr override="childStyle">
                                        <p:cTn id="13" dur="250" fill="hold"/>
                                        <p:tgtEl>
                                          <p:spTgt spid="5">
                                            <p:txEl>
                                              <p:pRg st="1" end="1"/>
                                            </p:txEl>
                                          </p:spTgt>
                                        </p:tgtEl>
                                        <p:attrNameLst>
                                          <p:attrName>style.color</p:attrName>
                                        </p:attrNameLst>
                                      </p:cBhvr>
                                      <p:to>
                                        <a:srgbClr val="000000"/>
                                      </p:to>
                                    </p:animClr>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50"/>
                                        <p:tgtEl>
                                          <p:spTgt spid="7"/>
                                        </p:tgtEl>
                                      </p:cBhvr>
                                    </p:animEffect>
                                  </p:childTnLst>
                                </p:cTn>
                              </p:par>
                              <p:par>
                                <p:cTn id="17" presetID="3" presetClass="emph" presetSubtype="2" fill="hold" nodeType="withEffect">
                                  <p:stCondLst>
                                    <p:cond delay="0"/>
                                  </p:stCondLst>
                                  <p:childTnLst>
                                    <p:animClr clrSpc="rgb" dir="cw">
                                      <p:cBhvr override="childStyle">
                                        <p:cTn id="18" dur="250" fill="hold"/>
                                        <p:tgtEl>
                                          <p:spTgt spid="5">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 name="図 23"/>
          <p:cNvPicPr>
            <a:picLocks noChangeAspect="1"/>
          </p:cNvPicPr>
          <p:nvPr/>
        </p:nvPicPr>
        <p:blipFill rotWithShape="1">
          <a:blip r:embed="rId3">
            <a:extLst>
              <a:ext uri="{28A0092B-C50C-407E-A947-70E740481C1C}">
                <a14:useLocalDpi xmlns:a14="http://schemas.microsoft.com/office/drawing/2010/main" val="0"/>
              </a:ext>
            </a:extLst>
          </a:blip>
          <a:srcRect r="-505" b="2233"/>
          <a:stretch/>
        </p:blipFill>
        <p:spPr>
          <a:xfrm>
            <a:off x="157235" y="4081977"/>
            <a:ext cx="8829530" cy="1955142"/>
          </a:xfrm>
          <a:prstGeom prst="rect">
            <a:avLst/>
          </a:prstGeom>
        </p:spPr>
      </p:pic>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176" y="4084368"/>
            <a:ext cx="8794589" cy="1951436"/>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474" y="4082411"/>
            <a:ext cx="8807378" cy="1954274"/>
          </a:xfrm>
          <a:prstGeom prst="rect">
            <a:avLst/>
          </a:prstGeom>
        </p:spPr>
      </p:pic>
      <p:sp>
        <p:nvSpPr>
          <p:cNvPr id="2" name="タイトル 1"/>
          <p:cNvSpPr>
            <a:spLocks noGrp="1"/>
          </p:cNvSpPr>
          <p:nvPr>
            <p:ph type="title"/>
          </p:nvPr>
        </p:nvSpPr>
        <p:spPr/>
        <p:txBody>
          <a:bodyPr/>
          <a:lstStyle/>
          <a:p>
            <a:r>
              <a:rPr lang="en-US" altLang="ja-JP" dirty="0" smtClean="0"/>
              <a:t>Parallel Sets</a:t>
            </a:r>
            <a:endParaRPr kumimoji="1" lang="ja-JP" altLang="en-US" dirty="0"/>
          </a:p>
        </p:txBody>
      </p:sp>
      <p:graphicFrame>
        <p:nvGraphicFramePr>
          <p:cNvPr id="8" name="コンテンツ プレースホルダー 7"/>
          <p:cNvGraphicFramePr>
            <a:graphicFrameLocks noGrp="1"/>
          </p:cNvGraphicFramePr>
          <p:nvPr>
            <p:ph idx="1"/>
          </p:nvPr>
        </p:nvGraphicFramePr>
        <p:xfrm>
          <a:off x="2275610" y="1330094"/>
          <a:ext cx="4707081" cy="2534790"/>
        </p:xfrm>
        <a:graphic>
          <a:graphicData uri="http://schemas.openxmlformats.org/drawingml/2006/table">
            <a:tbl>
              <a:tblPr firstRow="1" bandRow="1">
                <a:tableStyleId>{93296810-A885-4BE3-A3E7-6D5BEEA58F35}</a:tableStyleId>
              </a:tblPr>
              <a:tblGrid>
                <a:gridCol w="959218"/>
                <a:gridCol w="830660"/>
                <a:gridCol w="972401"/>
                <a:gridCol w="972401"/>
                <a:gridCol w="972401"/>
              </a:tblGrid>
              <a:tr h="342225">
                <a:tc rowSpan="2" gridSpan="2">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2" hMerge="1">
                  <a:txBody>
                    <a:bodyPr/>
                    <a:lstStyle/>
                    <a:p>
                      <a:endParaRPr kumimoji="1" lang="ja-JP" altLang="en-US"/>
                    </a:p>
                  </a:txBody>
                  <a:tcPr/>
                </a:tc>
                <a:tc gridSpan="2">
                  <a:txBody>
                    <a:bodyPr/>
                    <a:lstStyle/>
                    <a:p>
                      <a:pPr algn="ctr"/>
                      <a:r>
                        <a:rPr kumimoji="1" lang="en-US" altLang="ja-JP" dirty="0" smtClean="0"/>
                        <a:t>Library A</a:t>
                      </a:r>
                      <a:endParaRPr kumimoji="1" lang="ja-JP" altLang="en-US" dirty="0"/>
                    </a:p>
                  </a:txBody>
                  <a:tcPr anchor="ctr">
                    <a:lnT w="12700" cap="flat" cmpd="sng" algn="ctr">
                      <a:solidFill>
                        <a:schemeClr val="tx1"/>
                      </a:solidFill>
                      <a:prstDash val="solid"/>
                      <a:round/>
                      <a:headEnd type="none" w="med" len="med"/>
                      <a:tailEnd type="none" w="med" len="med"/>
                    </a:lnT>
                  </a:tcPr>
                </a:tc>
                <a:tc hMerge="1">
                  <a:txBody>
                    <a:bodyPr/>
                    <a:lstStyle/>
                    <a:p>
                      <a:endParaRPr kumimoji="1" lang="ja-JP" altLang="en-US" dirty="0"/>
                    </a:p>
                  </a:txBody>
                  <a:tcPr/>
                </a:tc>
                <a:tc rowSpan="2">
                  <a:txBody>
                    <a:bodyPr/>
                    <a:lstStyle/>
                    <a:p>
                      <a:pPr algn="ctr"/>
                      <a:endParaRPr kumimoji="1" lang="ja-JP" altLang="en-US"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342225">
                <a:tc gridSpan="2" vMerge="1">
                  <a:txBody>
                    <a:bodyPr/>
                    <a:lstStyle/>
                    <a:p>
                      <a:pPr algn="ctr"/>
                      <a:endParaRPr kumimoji="1" lang="ja-JP" altLang="en-US" dirty="0"/>
                    </a:p>
                  </a:txBody>
                  <a:tcPr anchor="ctr"/>
                </a:tc>
                <a:tc hMerge="1" vMerge="1">
                  <a:txBody>
                    <a:bodyPr/>
                    <a:lstStyle/>
                    <a:p>
                      <a:endParaRPr kumimoji="1" lang="ja-JP" altLang="en-US" dirty="0"/>
                    </a:p>
                  </a:txBody>
                  <a:tcPr/>
                </a:tc>
                <a:tc>
                  <a:txBody>
                    <a:bodyPr/>
                    <a:lstStyle/>
                    <a:p>
                      <a:pPr algn="ctr"/>
                      <a:r>
                        <a:rPr kumimoji="1" lang="en-US" altLang="ja-JP" dirty="0" smtClean="0"/>
                        <a:t>Ver. 1.0</a:t>
                      </a:r>
                      <a:endParaRPr kumimoji="1" lang="ja-JP" altLang="en-US" dirty="0"/>
                    </a:p>
                  </a:txBody>
                  <a:tcPr anchor="ctr"/>
                </a:tc>
                <a:tc>
                  <a:txBody>
                    <a:bodyPr/>
                    <a:lstStyle/>
                    <a:p>
                      <a:pPr algn="ctr"/>
                      <a:r>
                        <a:rPr kumimoji="1" lang="en-US" altLang="ja-JP" dirty="0" smtClean="0"/>
                        <a:t>Ver. 2.0</a:t>
                      </a:r>
                      <a:endParaRPr kumimoji="1" lang="ja-JP" altLang="en-US" dirty="0"/>
                    </a:p>
                  </a:txBody>
                  <a:tcPr anchor="ctr"/>
                </a:tc>
                <a:tc vMerge="1">
                  <a:txBody>
                    <a:bodyPr/>
                    <a:lstStyle/>
                    <a:p>
                      <a:endParaRPr kumimoji="1" lang="ja-JP" altLang="en-US" dirty="0"/>
                    </a:p>
                  </a:txBody>
                  <a:tcPr/>
                </a:tc>
              </a:tr>
              <a:tr h="617123">
                <a:tc rowSpan="2">
                  <a:txBody>
                    <a:bodyPr/>
                    <a:lstStyle/>
                    <a:p>
                      <a:pPr algn="ctr"/>
                      <a:endParaRPr kumimoji="1" lang="en-US" altLang="ja-JP" dirty="0" smtClean="0"/>
                    </a:p>
                    <a:p>
                      <a:pPr algn="ctr"/>
                      <a:r>
                        <a:rPr kumimoji="1" lang="en-US" altLang="ja-JP" b="1" dirty="0" smtClean="0">
                          <a:solidFill>
                            <a:schemeClr val="bg1"/>
                          </a:solidFill>
                        </a:rPr>
                        <a:t>Library</a:t>
                      </a:r>
                    </a:p>
                    <a:p>
                      <a:pPr algn="ctr"/>
                      <a:r>
                        <a:rPr kumimoji="1" lang="en-US" altLang="ja-JP" b="1" dirty="0" smtClean="0">
                          <a:solidFill>
                            <a:schemeClr val="bg1"/>
                          </a:solidFill>
                        </a:rPr>
                        <a:t>B</a:t>
                      </a:r>
                      <a:endParaRPr kumimoji="1" lang="ja-JP" altLang="en-US" b="1" dirty="0" smtClean="0">
                        <a:solidFill>
                          <a:schemeClr val="bg1"/>
                        </a:solidFill>
                      </a:endParaRPr>
                    </a:p>
                    <a:p>
                      <a:pPr algn="ctr"/>
                      <a:endParaRPr kumimoji="1" lang="ja-JP" altLang="en-US" dirty="0"/>
                    </a:p>
                  </a:txBody>
                  <a:tcPr anchor="ctr">
                    <a:lnL w="12700" cap="flat" cmpd="sng" algn="ctr">
                      <a:solidFill>
                        <a:schemeClr val="tx1"/>
                      </a:solidFill>
                      <a:prstDash val="solid"/>
                      <a:round/>
                      <a:headEnd type="none" w="med" len="med"/>
                      <a:tailEnd type="none" w="med" len="med"/>
                    </a:lnL>
                    <a:solidFill>
                      <a:schemeClr val="accent6"/>
                    </a:solidFill>
                  </a:tcPr>
                </a:tc>
                <a:tc>
                  <a:txBody>
                    <a:bodyPr/>
                    <a:lstStyle/>
                    <a:p>
                      <a:pPr algn="ctr"/>
                      <a:r>
                        <a:rPr kumimoji="1" lang="en-US" altLang="ja-JP" dirty="0" smtClean="0"/>
                        <a:t>Ver.</a:t>
                      </a:r>
                    </a:p>
                    <a:p>
                      <a:pPr algn="ctr"/>
                      <a:r>
                        <a:rPr kumimoji="1" lang="en-US" altLang="ja-JP" dirty="0" smtClean="0"/>
                        <a:t>1.0</a:t>
                      </a:r>
                      <a:endParaRPr kumimoji="1" lang="ja-JP" altLang="en-US" dirty="0"/>
                    </a:p>
                  </a:txBody>
                  <a:tcPr anchor="ctr"/>
                </a:tc>
                <a:tc>
                  <a:txBody>
                    <a:bodyPr/>
                    <a:lstStyle/>
                    <a:p>
                      <a:pPr algn="ctr"/>
                      <a:r>
                        <a:rPr kumimoji="1" lang="en-US" altLang="ja-JP" dirty="0" smtClean="0"/>
                        <a:t>25</a:t>
                      </a:r>
                      <a:endParaRPr kumimoji="1" lang="ja-JP" altLang="en-US" dirty="0"/>
                    </a:p>
                  </a:txBody>
                  <a:tcPr anchor="ctr"/>
                </a:tc>
                <a:tc>
                  <a:txBody>
                    <a:bodyPr/>
                    <a:lstStyle/>
                    <a:p>
                      <a:pPr algn="ctr"/>
                      <a:r>
                        <a:rPr kumimoji="1" lang="en-US" altLang="ja-JP" dirty="0" smtClean="0"/>
                        <a:t>25</a:t>
                      </a:r>
                      <a:endParaRPr kumimoji="1" lang="ja-JP" altLang="en-US" dirty="0"/>
                    </a:p>
                  </a:txBody>
                  <a:tcPr anchor="ctr"/>
                </a:tc>
                <a:tc>
                  <a:txBody>
                    <a:bodyPr/>
                    <a:lstStyle/>
                    <a:p>
                      <a:pPr algn="ctr"/>
                      <a:r>
                        <a:rPr kumimoji="1" lang="en-US" altLang="ja-JP" dirty="0" smtClean="0"/>
                        <a:t>50</a:t>
                      </a:r>
                      <a:endParaRPr kumimoji="1" lang="ja-JP" altLang="en-US" dirty="0"/>
                    </a:p>
                  </a:txBody>
                  <a:tcPr anchor="ctr">
                    <a:lnR w="12700" cap="flat" cmpd="sng" algn="ctr">
                      <a:solidFill>
                        <a:schemeClr val="tx1"/>
                      </a:solidFill>
                      <a:prstDash val="solid"/>
                      <a:round/>
                      <a:headEnd type="none" w="med" len="med"/>
                      <a:tailEnd type="none" w="med" len="med"/>
                    </a:lnR>
                  </a:tcPr>
                </a:tc>
              </a:tr>
              <a:tr h="617123">
                <a:tc vMerge="1">
                  <a:txBody>
                    <a:bodyPr/>
                    <a:lstStyle/>
                    <a:p>
                      <a:endParaRPr kumimoji="1" lang="ja-JP" alt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kumimoji="1" lang="en-US" altLang="ja-JP" dirty="0" smtClean="0"/>
                        <a:t>Ver.</a:t>
                      </a:r>
                    </a:p>
                    <a:p>
                      <a:pPr algn="ctr"/>
                      <a:r>
                        <a:rPr kumimoji="1" lang="en-US" altLang="ja-JP" dirty="0" smtClean="0"/>
                        <a:t>2.0</a:t>
                      </a:r>
                      <a:endParaRPr kumimoji="1" lang="ja-JP" altLang="en-US" dirty="0"/>
                    </a:p>
                  </a:txBody>
                  <a:tcPr anchor="ctr"/>
                </a:tc>
                <a:tc>
                  <a:txBody>
                    <a:bodyPr/>
                    <a:lstStyle/>
                    <a:p>
                      <a:pPr algn="ctr"/>
                      <a:r>
                        <a:rPr kumimoji="1" lang="en-US" altLang="ja-JP" dirty="0" smtClean="0"/>
                        <a:t>15</a:t>
                      </a:r>
                      <a:endParaRPr kumimoji="1" lang="ja-JP" altLang="en-US" dirty="0"/>
                    </a:p>
                  </a:txBody>
                  <a:tcPr anchor="ctr"/>
                </a:tc>
                <a:tc>
                  <a:txBody>
                    <a:bodyPr/>
                    <a:lstStyle/>
                    <a:p>
                      <a:pPr algn="ctr"/>
                      <a:r>
                        <a:rPr kumimoji="1" lang="en-US" altLang="ja-JP" dirty="0" smtClean="0"/>
                        <a:t>35</a:t>
                      </a:r>
                      <a:endParaRPr kumimoji="1" lang="ja-JP" altLang="en-US" dirty="0"/>
                    </a:p>
                  </a:txBody>
                  <a:tcPr anchor="ctr"/>
                </a:tc>
                <a:tc>
                  <a:txBody>
                    <a:bodyPr/>
                    <a:lstStyle/>
                    <a:p>
                      <a:pPr algn="ctr"/>
                      <a:r>
                        <a:rPr kumimoji="1" lang="en-US" altLang="ja-JP" dirty="0" smtClean="0"/>
                        <a:t>50</a:t>
                      </a:r>
                      <a:endParaRPr kumimoji="1" lang="ja-JP" altLang="en-US" dirty="0"/>
                    </a:p>
                  </a:txBody>
                  <a:tcPr anchor="ctr">
                    <a:lnR w="12700" cap="flat" cmpd="sng" algn="ctr">
                      <a:solidFill>
                        <a:schemeClr val="tx1"/>
                      </a:solidFill>
                      <a:prstDash val="solid"/>
                      <a:round/>
                      <a:headEnd type="none" w="med" len="med"/>
                      <a:tailEnd type="none" w="med" len="med"/>
                    </a:lnR>
                  </a:tcPr>
                </a:tc>
              </a:tr>
              <a:tr h="523110">
                <a:tc gridSpan="2">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dirty="0"/>
                    </a:p>
                  </a:txBody>
                  <a:tcPr anchor="ctr"/>
                </a:tc>
                <a:tc>
                  <a:txBody>
                    <a:bodyPr/>
                    <a:lstStyle/>
                    <a:p>
                      <a:pPr algn="ctr"/>
                      <a:r>
                        <a:rPr kumimoji="1" lang="en-US" altLang="ja-JP" dirty="0" smtClean="0"/>
                        <a:t>40</a:t>
                      </a:r>
                      <a:endParaRPr kumimoji="1" lang="ja-JP" altLang="en-US" dirty="0"/>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60</a:t>
                      </a:r>
                      <a:endParaRPr kumimoji="1" lang="ja-JP" altLang="en-US" dirty="0"/>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100</a:t>
                      </a:r>
                      <a:endParaRPr kumimoji="1" lang="ja-JP" altLang="en-US"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9" name="テキスト ボックス 8"/>
          <p:cNvSpPr txBox="1"/>
          <p:nvPr/>
        </p:nvSpPr>
        <p:spPr>
          <a:xfrm>
            <a:off x="4338000" y="2196000"/>
            <a:ext cx="540327" cy="369332"/>
          </a:xfrm>
          <a:prstGeom prst="rect">
            <a:avLst/>
          </a:prstGeom>
          <a:solidFill>
            <a:srgbClr val="E8E8ED"/>
          </a:solidFill>
        </p:spPr>
        <p:txBody>
          <a:bodyPr wrap="square" rtlCol="0">
            <a:spAutoFit/>
          </a:bodyPr>
          <a:lstStyle/>
          <a:p>
            <a:r>
              <a:rPr kumimoji="1" lang="en-US" altLang="ja-JP" sz="1800" dirty="0" smtClean="0">
                <a:solidFill>
                  <a:srgbClr val="FF0000"/>
                </a:solidFill>
                <a:latin typeface="+mn-lt"/>
              </a:rPr>
              <a:t>25</a:t>
            </a:r>
            <a:endParaRPr kumimoji="1" lang="ja-JP" altLang="en-US" sz="1800" dirty="0">
              <a:solidFill>
                <a:srgbClr val="FF0000"/>
              </a:solidFill>
              <a:latin typeface="+mn-lt"/>
            </a:endParaRPr>
          </a:p>
        </p:txBody>
      </p:sp>
      <p:sp>
        <p:nvSpPr>
          <p:cNvPr id="7" name="正方形/長方形 6"/>
          <p:cNvSpPr/>
          <p:nvPr/>
        </p:nvSpPr>
        <p:spPr bwMode="auto">
          <a:xfrm>
            <a:off x="216000" y="4502552"/>
            <a:ext cx="2142551" cy="1446835"/>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2" name="Rectangle 31"/>
          <p:cNvSpPr/>
          <p:nvPr/>
        </p:nvSpPr>
        <p:spPr bwMode="auto">
          <a:xfrm>
            <a:off x="836293" y="4941448"/>
            <a:ext cx="901963" cy="569041"/>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r>
              <a:rPr lang="en-US" altLang="ja-JP" sz="1600" dirty="0" smtClean="0">
                <a:solidFill>
                  <a:schemeClr val="tx1"/>
                </a:solidFill>
                <a:latin typeface="Times New Roman" pitchFamily="18" charset="0"/>
                <a:ea typeface="ＭＳ Ｐゴシック" pitchFamily="50" charset="-128"/>
              </a:rPr>
              <a:t>1.0</a:t>
            </a:r>
            <a:r>
              <a:rPr lang="ja-JP" altLang="en-US" sz="1600" dirty="0" smtClean="0">
                <a:solidFill>
                  <a:schemeClr val="tx1"/>
                </a:solidFill>
                <a:latin typeface="Times New Roman" pitchFamily="18" charset="0"/>
                <a:ea typeface="ＭＳ Ｐゴシック" pitchFamily="50" charset="-128"/>
              </a:rPr>
              <a:t>→</a:t>
            </a:r>
            <a:r>
              <a:rPr lang="en-US" altLang="ja-JP" sz="1600" dirty="0" smtClean="0">
                <a:solidFill>
                  <a:schemeClr val="tx1"/>
                </a:solidFill>
                <a:latin typeface="Times New Roman" pitchFamily="18" charset="0"/>
                <a:ea typeface="ＭＳ Ｐゴシック" pitchFamily="50" charset="-128"/>
              </a:rPr>
              <a:t>1.0</a:t>
            </a:r>
          </a:p>
          <a:p>
            <a:r>
              <a:rPr lang="en-US" altLang="ja-JP" sz="1600" dirty="0" smtClean="0">
                <a:solidFill>
                  <a:schemeClr val="tx1"/>
                </a:solidFill>
                <a:latin typeface="Times New Roman" pitchFamily="18" charset="0"/>
                <a:ea typeface="ＭＳ Ｐゴシック" pitchFamily="50" charset="-128"/>
              </a:rPr>
              <a:t>25(25%)</a:t>
            </a: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33" name="テキスト ボックス 32"/>
          <p:cNvSpPr txBox="1"/>
          <p:nvPr/>
        </p:nvSpPr>
        <p:spPr>
          <a:xfrm>
            <a:off x="5280151" y="2196000"/>
            <a:ext cx="540327" cy="369332"/>
          </a:xfrm>
          <a:prstGeom prst="rect">
            <a:avLst/>
          </a:prstGeom>
          <a:solidFill>
            <a:srgbClr val="E8E8ED"/>
          </a:solidFill>
        </p:spPr>
        <p:txBody>
          <a:bodyPr wrap="square" rtlCol="0">
            <a:spAutoFit/>
          </a:bodyPr>
          <a:lstStyle/>
          <a:p>
            <a:r>
              <a:rPr kumimoji="1" lang="en-US" altLang="ja-JP" sz="1800" dirty="0" smtClean="0">
                <a:solidFill>
                  <a:srgbClr val="FF0000"/>
                </a:solidFill>
                <a:latin typeface="+mn-lt"/>
              </a:rPr>
              <a:t>25</a:t>
            </a:r>
            <a:endParaRPr kumimoji="1" lang="ja-JP" altLang="en-US" sz="1800" dirty="0">
              <a:solidFill>
                <a:srgbClr val="FF0000"/>
              </a:solidFill>
              <a:latin typeface="+mn-lt"/>
            </a:endParaRPr>
          </a:p>
        </p:txBody>
      </p:sp>
      <p:sp>
        <p:nvSpPr>
          <p:cNvPr id="38" name="Rectangle 31"/>
          <p:cNvSpPr/>
          <p:nvPr/>
        </p:nvSpPr>
        <p:spPr bwMode="auto">
          <a:xfrm>
            <a:off x="3706200" y="4952283"/>
            <a:ext cx="901963" cy="569041"/>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r>
              <a:rPr lang="en-US" altLang="ja-JP" sz="1600" dirty="0">
                <a:solidFill>
                  <a:schemeClr val="tx1"/>
                </a:solidFill>
                <a:latin typeface="Times New Roman" pitchFamily="18" charset="0"/>
                <a:ea typeface="ＭＳ Ｐゴシック" pitchFamily="50" charset="-128"/>
              </a:rPr>
              <a:t>2</a:t>
            </a:r>
            <a:r>
              <a:rPr lang="en-US" altLang="ja-JP" sz="1600" dirty="0" smtClean="0">
                <a:solidFill>
                  <a:schemeClr val="tx1"/>
                </a:solidFill>
                <a:latin typeface="Times New Roman" pitchFamily="18" charset="0"/>
                <a:ea typeface="ＭＳ Ｐゴシック" pitchFamily="50" charset="-128"/>
              </a:rPr>
              <a:t>.0</a:t>
            </a:r>
            <a:r>
              <a:rPr lang="ja-JP" altLang="en-US" sz="1600" dirty="0" smtClean="0">
                <a:solidFill>
                  <a:schemeClr val="tx1"/>
                </a:solidFill>
                <a:latin typeface="Times New Roman" pitchFamily="18" charset="0"/>
                <a:ea typeface="ＭＳ Ｐゴシック" pitchFamily="50" charset="-128"/>
              </a:rPr>
              <a:t>→</a:t>
            </a:r>
            <a:r>
              <a:rPr lang="en-US" altLang="ja-JP" sz="1600" dirty="0" smtClean="0">
                <a:solidFill>
                  <a:schemeClr val="tx1"/>
                </a:solidFill>
                <a:latin typeface="Times New Roman" pitchFamily="18" charset="0"/>
                <a:ea typeface="ＭＳ Ｐゴシック" pitchFamily="50" charset="-128"/>
              </a:rPr>
              <a:t>1.0</a:t>
            </a:r>
          </a:p>
          <a:p>
            <a:r>
              <a:rPr lang="en-US" altLang="ja-JP" sz="1600" dirty="0" smtClean="0">
                <a:solidFill>
                  <a:schemeClr val="tx1"/>
                </a:solidFill>
                <a:latin typeface="Times New Roman" pitchFamily="18" charset="0"/>
                <a:ea typeface="ＭＳ Ｐゴシック" pitchFamily="50" charset="-128"/>
              </a:rPr>
              <a:t>25(25%)</a:t>
            </a: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20" name="フリーフォーム 19"/>
          <p:cNvSpPr/>
          <p:nvPr/>
        </p:nvSpPr>
        <p:spPr bwMode="auto">
          <a:xfrm>
            <a:off x="2407534" y="4467828"/>
            <a:ext cx="3483980" cy="1516283"/>
          </a:xfrm>
          <a:custGeom>
            <a:avLst/>
            <a:gdLst>
              <a:gd name="connsiteX0" fmla="*/ 1435261 w 3483980"/>
              <a:gd name="connsiteY0" fmla="*/ 0 h 1516283"/>
              <a:gd name="connsiteX1" fmla="*/ 0 w 3483980"/>
              <a:gd name="connsiteY1" fmla="*/ 1516283 h 1516283"/>
              <a:gd name="connsiteX2" fmla="*/ 2071869 w 3483980"/>
              <a:gd name="connsiteY2" fmla="*/ 1504709 h 1516283"/>
              <a:gd name="connsiteX3" fmla="*/ 3483980 w 3483980"/>
              <a:gd name="connsiteY3" fmla="*/ 34724 h 1516283"/>
              <a:gd name="connsiteX4" fmla="*/ 1435261 w 3483980"/>
              <a:gd name="connsiteY4" fmla="*/ 0 h 1516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980" h="1516283">
                <a:moveTo>
                  <a:pt x="1435261" y="0"/>
                </a:moveTo>
                <a:lnTo>
                  <a:pt x="0" y="1516283"/>
                </a:lnTo>
                <a:lnTo>
                  <a:pt x="2071869" y="1504709"/>
                </a:lnTo>
                <a:lnTo>
                  <a:pt x="3483980" y="34724"/>
                </a:lnTo>
                <a:lnTo>
                  <a:pt x="1435261" y="0"/>
                </a:lnTo>
                <a:close/>
              </a:path>
            </a:pathLst>
          </a:cu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804017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5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5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25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50"/>
                                        <p:tgtEl>
                                          <p:spTgt spid="7"/>
                                        </p:tgtEl>
                                      </p:cBhvr>
                                    </p:animEffect>
                                    <p:set>
                                      <p:cBhvr>
                                        <p:cTn id="21" dur="1" fill="hold">
                                          <p:stCondLst>
                                            <p:cond delay="249"/>
                                          </p:stCondLst>
                                        </p:cTn>
                                        <p:tgtEl>
                                          <p:spTgt spid="7"/>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250"/>
                                        <p:tgtEl>
                                          <p:spTgt spid="6"/>
                                        </p:tgtEl>
                                      </p:cBhvr>
                                    </p:animEffect>
                                    <p:set>
                                      <p:cBhvr>
                                        <p:cTn id="24" dur="1" fill="hold">
                                          <p:stCondLst>
                                            <p:cond delay="249"/>
                                          </p:stCondLst>
                                        </p:cTn>
                                        <p:tgtEl>
                                          <p:spTgt spid="6"/>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250"/>
                                        <p:tgtEl>
                                          <p:spTgt spid="9"/>
                                        </p:tgtEl>
                                      </p:cBhvr>
                                    </p:animEffect>
                                    <p:set>
                                      <p:cBhvr>
                                        <p:cTn id="27" dur="1" fill="hold">
                                          <p:stCondLst>
                                            <p:cond delay="249"/>
                                          </p:stCondLst>
                                        </p:cTn>
                                        <p:tgtEl>
                                          <p:spTgt spid="9"/>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250"/>
                                        <p:tgtEl>
                                          <p:spTgt spid="22"/>
                                        </p:tgtEl>
                                      </p:cBhvr>
                                    </p:animEffect>
                                    <p:set>
                                      <p:cBhvr>
                                        <p:cTn id="30" dur="1" fill="hold">
                                          <p:stCondLst>
                                            <p:cond delay="249"/>
                                          </p:stCondLst>
                                        </p:cTn>
                                        <p:tgtEl>
                                          <p:spTgt spid="22"/>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25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250"/>
                                        <p:tgtEl>
                                          <p:spTgt spid="33"/>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5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2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7" grpId="0" animBg="1"/>
      <p:bldP spid="7" grpId="1" animBg="1"/>
      <p:bldP spid="22" grpId="0" animBg="1"/>
      <p:bldP spid="22" grpId="1" animBg="1"/>
      <p:bldP spid="33" grpId="0" animBg="1"/>
      <p:bldP spid="38"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 name="図 23"/>
          <p:cNvPicPr>
            <a:picLocks noChangeAspect="1"/>
          </p:cNvPicPr>
          <p:nvPr/>
        </p:nvPicPr>
        <p:blipFill rotWithShape="1">
          <a:blip r:embed="rId3">
            <a:extLst>
              <a:ext uri="{28A0092B-C50C-407E-A947-70E740481C1C}">
                <a14:useLocalDpi xmlns:a14="http://schemas.microsoft.com/office/drawing/2010/main" val="0"/>
              </a:ext>
            </a:extLst>
          </a:blip>
          <a:srcRect r="-505" b="2233"/>
          <a:stretch/>
        </p:blipFill>
        <p:spPr>
          <a:xfrm>
            <a:off x="157235" y="4081977"/>
            <a:ext cx="8829530" cy="1955142"/>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235" y="4081530"/>
            <a:ext cx="8807378" cy="1954274"/>
          </a:xfrm>
          <a:prstGeom prst="rect">
            <a:avLst/>
          </a:prstGeom>
        </p:spPr>
      </p:pic>
      <p:pic>
        <p:nvPicPr>
          <p:cNvPr id="16" name="図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176" y="4084368"/>
            <a:ext cx="8794589" cy="1951436"/>
          </a:xfrm>
          <a:prstGeom prst="rect">
            <a:avLst/>
          </a:prstGeom>
        </p:spPr>
      </p:pic>
      <p:sp>
        <p:nvSpPr>
          <p:cNvPr id="2" name="タイトル 1"/>
          <p:cNvSpPr>
            <a:spLocks noGrp="1"/>
          </p:cNvSpPr>
          <p:nvPr>
            <p:ph type="title"/>
          </p:nvPr>
        </p:nvSpPr>
        <p:spPr/>
        <p:txBody>
          <a:bodyPr/>
          <a:lstStyle/>
          <a:p>
            <a:r>
              <a:rPr lang="en-US" altLang="ja-JP" dirty="0" smtClean="0"/>
              <a:t>Parallel Sets</a:t>
            </a:r>
            <a:endParaRPr kumimoji="1" lang="ja-JP" altLang="en-US" dirty="0"/>
          </a:p>
        </p:txBody>
      </p:sp>
      <p:graphicFrame>
        <p:nvGraphicFramePr>
          <p:cNvPr id="8" name="コンテンツ プレースホルダー 7"/>
          <p:cNvGraphicFramePr>
            <a:graphicFrameLocks noGrp="1"/>
          </p:cNvGraphicFramePr>
          <p:nvPr>
            <p:ph idx="1"/>
          </p:nvPr>
        </p:nvGraphicFramePr>
        <p:xfrm>
          <a:off x="2275610" y="1330094"/>
          <a:ext cx="4707081" cy="2534790"/>
        </p:xfrm>
        <a:graphic>
          <a:graphicData uri="http://schemas.openxmlformats.org/drawingml/2006/table">
            <a:tbl>
              <a:tblPr firstRow="1" bandRow="1">
                <a:tableStyleId>{93296810-A885-4BE3-A3E7-6D5BEEA58F35}</a:tableStyleId>
              </a:tblPr>
              <a:tblGrid>
                <a:gridCol w="959218"/>
                <a:gridCol w="830660"/>
                <a:gridCol w="972401"/>
                <a:gridCol w="972401"/>
                <a:gridCol w="972401"/>
              </a:tblGrid>
              <a:tr h="342225">
                <a:tc rowSpan="2" gridSpan="2">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2" hMerge="1">
                  <a:txBody>
                    <a:bodyPr/>
                    <a:lstStyle/>
                    <a:p>
                      <a:endParaRPr kumimoji="1" lang="ja-JP" altLang="en-US"/>
                    </a:p>
                  </a:txBody>
                  <a:tcPr/>
                </a:tc>
                <a:tc gridSpan="2">
                  <a:txBody>
                    <a:bodyPr/>
                    <a:lstStyle/>
                    <a:p>
                      <a:pPr algn="ctr"/>
                      <a:r>
                        <a:rPr kumimoji="1" lang="en-US" altLang="ja-JP" dirty="0" smtClean="0"/>
                        <a:t>Library A</a:t>
                      </a:r>
                      <a:endParaRPr kumimoji="1" lang="ja-JP" altLang="en-US" dirty="0"/>
                    </a:p>
                  </a:txBody>
                  <a:tcPr anchor="ctr">
                    <a:lnT w="12700" cap="flat" cmpd="sng" algn="ctr">
                      <a:solidFill>
                        <a:schemeClr val="tx1"/>
                      </a:solidFill>
                      <a:prstDash val="solid"/>
                      <a:round/>
                      <a:headEnd type="none" w="med" len="med"/>
                      <a:tailEnd type="none" w="med" len="med"/>
                    </a:lnT>
                  </a:tcPr>
                </a:tc>
                <a:tc hMerge="1">
                  <a:txBody>
                    <a:bodyPr/>
                    <a:lstStyle/>
                    <a:p>
                      <a:endParaRPr kumimoji="1" lang="ja-JP" altLang="en-US" dirty="0"/>
                    </a:p>
                  </a:txBody>
                  <a:tcPr/>
                </a:tc>
                <a:tc rowSpan="2">
                  <a:txBody>
                    <a:bodyPr/>
                    <a:lstStyle/>
                    <a:p>
                      <a:pPr algn="ctr"/>
                      <a:endParaRPr kumimoji="1" lang="ja-JP" altLang="en-US"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342225">
                <a:tc gridSpan="2" vMerge="1">
                  <a:txBody>
                    <a:bodyPr/>
                    <a:lstStyle/>
                    <a:p>
                      <a:pPr algn="ctr"/>
                      <a:endParaRPr kumimoji="1" lang="ja-JP" altLang="en-US" dirty="0"/>
                    </a:p>
                  </a:txBody>
                  <a:tcPr anchor="ctr"/>
                </a:tc>
                <a:tc hMerge="1" vMerge="1">
                  <a:txBody>
                    <a:bodyPr/>
                    <a:lstStyle/>
                    <a:p>
                      <a:endParaRPr kumimoji="1" lang="ja-JP" altLang="en-US" dirty="0"/>
                    </a:p>
                  </a:txBody>
                  <a:tcPr/>
                </a:tc>
                <a:tc>
                  <a:txBody>
                    <a:bodyPr/>
                    <a:lstStyle/>
                    <a:p>
                      <a:pPr algn="ctr"/>
                      <a:r>
                        <a:rPr kumimoji="1" lang="en-US" altLang="ja-JP" dirty="0" smtClean="0"/>
                        <a:t>Ver. 1.0</a:t>
                      </a:r>
                      <a:endParaRPr kumimoji="1" lang="ja-JP" altLang="en-US" dirty="0"/>
                    </a:p>
                  </a:txBody>
                  <a:tcPr anchor="ctr"/>
                </a:tc>
                <a:tc>
                  <a:txBody>
                    <a:bodyPr/>
                    <a:lstStyle/>
                    <a:p>
                      <a:pPr algn="ctr"/>
                      <a:r>
                        <a:rPr kumimoji="1" lang="en-US" altLang="ja-JP" dirty="0" smtClean="0"/>
                        <a:t>Ver. 2.0</a:t>
                      </a:r>
                      <a:endParaRPr kumimoji="1" lang="ja-JP" altLang="en-US" dirty="0"/>
                    </a:p>
                  </a:txBody>
                  <a:tcPr anchor="ctr"/>
                </a:tc>
                <a:tc vMerge="1">
                  <a:txBody>
                    <a:bodyPr/>
                    <a:lstStyle/>
                    <a:p>
                      <a:endParaRPr kumimoji="1" lang="ja-JP" altLang="en-US" dirty="0"/>
                    </a:p>
                  </a:txBody>
                  <a:tcPr/>
                </a:tc>
              </a:tr>
              <a:tr h="617123">
                <a:tc rowSpan="2">
                  <a:txBody>
                    <a:bodyPr/>
                    <a:lstStyle/>
                    <a:p>
                      <a:pPr algn="ctr"/>
                      <a:endParaRPr kumimoji="1" lang="en-US" altLang="ja-JP" dirty="0" smtClean="0"/>
                    </a:p>
                    <a:p>
                      <a:pPr algn="ctr"/>
                      <a:r>
                        <a:rPr kumimoji="1" lang="en-US" altLang="ja-JP" b="1" dirty="0" smtClean="0">
                          <a:solidFill>
                            <a:schemeClr val="bg1"/>
                          </a:solidFill>
                        </a:rPr>
                        <a:t>Library</a:t>
                      </a:r>
                    </a:p>
                    <a:p>
                      <a:pPr algn="ctr"/>
                      <a:r>
                        <a:rPr kumimoji="1" lang="en-US" altLang="ja-JP" b="1" dirty="0" smtClean="0">
                          <a:solidFill>
                            <a:schemeClr val="bg1"/>
                          </a:solidFill>
                        </a:rPr>
                        <a:t>B</a:t>
                      </a:r>
                      <a:endParaRPr kumimoji="1" lang="ja-JP" altLang="en-US" b="1" dirty="0" smtClean="0">
                        <a:solidFill>
                          <a:schemeClr val="bg1"/>
                        </a:solidFill>
                      </a:endParaRPr>
                    </a:p>
                    <a:p>
                      <a:pPr algn="ctr"/>
                      <a:endParaRPr kumimoji="1" lang="ja-JP" altLang="en-US" dirty="0"/>
                    </a:p>
                  </a:txBody>
                  <a:tcPr anchor="ctr">
                    <a:lnL w="12700" cap="flat" cmpd="sng" algn="ctr">
                      <a:solidFill>
                        <a:schemeClr val="tx1"/>
                      </a:solidFill>
                      <a:prstDash val="solid"/>
                      <a:round/>
                      <a:headEnd type="none" w="med" len="med"/>
                      <a:tailEnd type="none" w="med" len="med"/>
                    </a:lnL>
                    <a:solidFill>
                      <a:schemeClr val="accent6"/>
                    </a:solidFill>
                  </a:tcPr>
                </a:tc>
                <a:tc>
                  <a:txBody>
                    <a:bodyPr/>
                    <a:lstStyle/>
                    <a:p>
                      <a:pPr algn="ctr"/>
                      <a:r>
                        <a:rPr kumimoji="1" lang="en-US" altLang="ja-JP" dirty="0" smtClean="0"/>
                        <a:t>Ver.</a:t>
                      </a:r>
                    </a:p>
                    <a:p>
                      <a:pPr algn="ctr"/>
                      <a:r>
                        <a:rPr kumimoji="1" lang="en-US" altLang="ja-JP" dirty="0" smtClean="0"/>
                        <a:t>1.0</a:t>
                      </a:r>
                      <a:endParaRPr kumimoji="1" lang="ja-JP" altLang="en-US" dirty="0"/>
                    </a:p>
                  </a:txBody>
                  <a:tcPr anchor="ctr"/>
                </a:tc>
                <a:tc>
                  <a:txBody>
                    <a:bodyPr/>
                    <a:lstStyle/>
                    <a:p>
                      <a:pPr algn="ctr"/>
                      <a:r>
                        <a:rPr kumimoji="1" lang="en-US" altLang="ja-JP" dirty="0" smtClean="0"/>
                        <a:t>25</a:t>
                      </a:r>
                      <a:endParaRPr kumimoji="1" lang="ja-JP" altLang="en-US" dirty="0"/>
                    </a:p>
                  </a:txBody>
                  <a:tcPr anchor="ctr"/>
                </a:tc>
                <a:tc>
                  <a:txBody>
                    <a:bodyPr/>
                    <a:lstStyle/>
                    <a:p>
                      <a:pPr algn="ctr"/>
                      <a:r>
                        <a:rPr kumimoji="1" lang="en-US" altLang="ja-JP" dirty="0" smtClean="0"/>
                        <a:t>25</a:t>
                      </a:r>
                      <a:endParaRPr kumimoji="1" lang="ja-JP" altLang="en-US" dirty="0"/>
                    </a:p>
                  </a:txBody>
                  <a:tcPr anchor="ctr"/>
                </a:tc>
                <a:tc>
                  <a:txBody>
                    <a:bodyPr/>
                    <a:lstStyle/>
                    <a:p>
                      <a:pPr algn="ctr"/>
                      <a:r>
                        <a:rPr kumimoji="1" lang="en-US" altLang="ja-JP" dirty="0" smtClean="0"/>
                        <a:t>50</a:t>
                      </a:r>
                      <a:endParaRPr kumimoji="1" lang="ja-JP" altLang="en-US" dirty="0"/>
                    </a:p>
                  </a:txBody>
                  <a:tcPr anchor="ctr">
                    <a:lnR w="12700" cap="flat" cmpd="sng" algn="ctr">
                      <a:solidFill>
                        <a:schemeClr val="tx1"/>
                      </a:solidFill>
                      <a:prstDash val="solid"/>
                      <a:round/>
                      <a:headEnd type="none" w="med" len="med"/>
                      <a:tailEnd type="none" w="med" len="med"/>
                    </a:lnR>
                  </a:tcPr>
                </a:tc>
              </a:tr>
              <a:tr h="617123">
                <a:tc vMerge="1">
                  <a:txBody>
                    <a:bodyPr/>
                    <a:lstStyle/>
                    <a:p>
                      <a:endParaRPr kumimoji="1" lang="ja-JP" alt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kumimoji="1" lang="en-US" altLang="ja-JP" dirty="0" smtClean="0"/>
                        <a:t>Ver.</a:t>
                      </a:r>
                    </a:p>
                    <a:p>
                      <a:pPr algn="ctr"/>
                      <a:r>
                        <a:rPr kumimoji="1" lang="en-US" altLang="ja-JP" dirty="0" smtClean="0"/>
                        <a:t>2.0</a:t>
                      </a:r>
                      <a:endParaRPr kumimoji="1" lang="ja-JP" altLang="en-US" dirty="0"/>
                    </a:p>
                  </a:txBody>
                  <a:tcPr anchor="ctr"/>
                </a:tc>
                <a:tc>
                  <a:txBody>
                    <a:bodyPr/>
                    <a:lstStyle/>
                    <a:p>
                      <a:pPr algn="ctr"/>
                      <a:r>
                        <a:rPr kumimoji="1" lang="en-US" altLang="ja-JP" dirty="0" smtClean="0"/>
                        <a:t>15</a:t>
                      </a:r>
                      <a:endParaRPr kumimoji="1" lang="ja-JP" altLang="en-US" dirty="0"/>
                    </a:p>
                  </a:txBody>
                  <a:tcPr anchor="ctr"/>
                </a:tc>
                <a:tc>
                  <a:txBody>
                    <a:bodyPr/>
                    <a:lstStyle/>
                    <a:p>
                      <a:pPr algn="ctr"/>
                      <a:r>
                        <a:rPr kumimoji="1" lang="en-US" altLang="ja-JP" dirty="0" smtClean="0"/>
                        <a:t>35</a:t>
                      </a:r>
                      <a:endParaRPr kumimoji="1" lang="ja-JP" altLang="en-US" dirty="0"/>
                    </a:p>
                  </a:txBody>
                  <a:tcPr anchor="ctr"/>
                </a:tc>
                <a:tc>
                  <a:txBody>
                    <a:bodyPr/>
                    <a:lstStyle/>
                    <a:p>
                      <a:pPr algn="ctr"/>
                      <a:r>
                        <a:rPr kumimoji="1" lang="en-US" altLang="ja-JP" dirty="0" smtClean="0"/>
                        <a:t>50</a:t>
                      </a:r>
                      <a:endParaRPr kumimoji="1" lang="ja-JP" altLang="en-US" dirty="0"/>
                    </a:p>
                  </a:txBody>
                  <a:tcPr anchor="ctr">
                    <a:lnR w="12700" cap="flat" cmpd="sng" algn="ctr">
                      <a:solidFill>
                        <a:schemeClr val="tx1"/>
                      </a:solidFill>
                      <a:prstDash val="solid"/>
                      <a:round/>
                      <a:headEnd type="none" w="med" len="med"/>
                      <a:tailEnd type="none" w="med" len="med"/>
                    </a:lnR>
                  </a:tcPr>
                </a:tc>
              </a:tr>
              <a:tr h="523110">
                <a:tc gridSpan="2">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dirty="0"/>
                    </a:p>
                  </a:txBody>
                  <a:tcPr anchor="ctr"/>
                </a:tc>
                <a:tc>
                  <a:txBody>
                    <a:bodyPr/>
                    <a:lstStyle/>
                    <a:p>
                      <a:pPr algn="ctr"/>
                      <a:r>
                        <a:rPr kumimoji="1" lang="en-US" altLang="ja-JP" dirty="0" smtClean="0"/>
                        <a:t>40</a:t>
                      </a:r>
                      <a:endParaRPr kumimoji="1" lang="ja-JP" altLang="en-US" dirty="0"/>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60</a:t>
                      </a:r>
                      <a:endParaRPr kumimoji="1" lang="ja-JP" altLang="en-US" dirty="0"/>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100</a:t>
                      </a:r>
                      <a:endParaRPr kumimoji="1" lang="ja-JP" altLang="en-US"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9" name="テキスト ボックス 8"/>
          <p:cNvSpPr txBox="1"/>
          <p:nvPr/>
        </p:nvSpPr>
        <p:spPr>
          <a:xfrm>
            <a:off x="4338000" y="2196000"/>
            <a:ext cx="540327" cy="369332"/>
          </a:xfrm>
          <a:prstGeom prst="rect">
            <a:avLst/>
          </a:prstGeom>
          <a:solidFill>
            <a:srgbClr val="E8E8ED"/>
          </a:solidFill>
        </p:spPr>
        <p:txBody>
          <a:bodyPr wrap="square" rtlCol="0">
            <a:spAutoFit/>
          </a:bodyPr>
          <a:lstStyle/>
          <a:p>
            <a:r>
              <a:rPr kumimoji="1" lang="en-US" altLang="ja-JP" sz="1800" dirty="0" smtClean="0">
                <a:solidFill>
                  <a:srgbClr val="FF0000"/>
                </a:solidFill>
                <a:latin typeface="+mn-lt"/>
              </a:rPr>
              <a:t>25</a:t>
            </a:r>
            <a:endParaRPr kumimoji="1" lang="ja-JP" altLang="en-US" sz="1800" dirty="0">
              <a:solidFill>
                <a:srgbClr val="FF0000"/>
              </a:solidFill>
              <a:latin typeface="+mn-lt"/>
            </a:endParaRPr>
          </a:p>
        </p:txBody>
      </p:sp>
      <p:sp>
        <p:nvSpPr>
          <p:cNvPr id="7" name="正方形/長方形 6"/>
          <p:cNvSpPr/>
          <p:nvPr/>
        </p:nvSpPr>
        <p:spPr bwMode="auto">
          <a:xfrm>
            <a:off x="216000" y="4502552"/>
            <a:ext cx="2142551" cy="1446835"/>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2" name="Rectangle 31"/>
          <p:cNvSpPr/>
          <p:nvPr/>
        </p:nvSpPr>
        <p:spPr bwMode="auto">
          <a:xfrm>
            <a:off x="836293" y="4941448"/>
            <a:ext cx="901963" cy="569041"/>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r>
              <a:rPr lang="en-US" altLang="ja-JP" sz="1600" dirty="0" smtClean="0">
                <a:solidFill>
                  <a:schemeClr val="tx1"/>
                </a:solidFill>
                <a:latin typeface="Times New Roman" pitchFamily="18" charset="0"/>
                <a:ea typeface="ＭＳ Ｐゴシック" pitchFamily="50" charset="-128"/>
              </a:rPr>
              <a:t>1.0</a:t>
            </a:r>
            <a:r>
              <a:rPr lang="ja-JP" altLang="en-US" sz="1600" dirty="0" smtClean="0">
                <a:solidFill>
                  <a:schemeClr val="tx1"/>
                </a:solidFill>
                <a:latin typeface="Times New Roman" pitchFamily="18" charset="0"/>
                <a:ea typeface="ＭＳ Ｐゴシック" pitchFamily="50" charset="-128"/>
              </a:rPr>
              <a:t>→</a:t>
            </a:r>
            <a:r>
              <a:rPr lang="en-US" altLang="ja-JP" sz="1600" dirty="0" smtClean="0">
                <a:solidFill>
                  <a:schemeClr val="tx1"/>
                </a:solidFill>
                <a:latin typeface="Times New Roman" pitchFamily="18" charset="0"/>
                <a:ea typeface="ＭＳ Ｐゴシック" pitchFamily="50" charset="-128"/>
              </a:rPr>
              <a:t>1.0</a:t>
            </a:r>
          </a:p>
          <a:p>
            <a:r>
              <a:rPr lang="en-US" altLang="ja-JP" sz="1600" dirty="0" smtClean="0">
                <a:solidFill>
                  <a:schemeClr val="tx1"/>
                </a:solidFill>
                <a:latin typeface="Times New Roman" pitchFamily="18" charset="0"/>
                <a:ea typeface="ＭＳ Ｐゴシック" pitchFamily="50" charset="-128"/>
              </a:rPr>
              <a:t>25(25%)</a:t>
            </a: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33" name="テキスト ボックス 32"/>
          <p:cNvSpPr txBox="1"/>
          <p:nvPr/>
        </p:nvSpPr>
        <p:spPr>
          <a:xfrm>
            <a:off x="5280151" y="2196000"/>
            <a:ext cx="540327" cy="369332"/>
          </a:xfrm>
          <a:prstGeom prst="rect">
            <a:avLst/>
          </a:prstGeom>
          <a:solidFill>
            <a:srgbClr val="E8E8ED"/>
          </a:solidFill>
        </p:spPr>
        <p:txBody>
          <a:bodyPr wrap="square" rtlCol="0">
            <a:spAutoFit/>
          </a:bodyPr>
          <a:lstStyle/>
          <a:p>
            <a:r>
              <a:rPr kumimoji="1" lang="en-US" altLang="ja-JP" sz="1800" dirty="0" smtClean="0">
                <a:solidFill>
                  <a:srgbClr val="FF0000"/>
                </a:solidFill>
                <a:latin typeface="+mn-lt"/>
              </a:rPr>
              <a:t>25</a:t>
            </a:r>
            <a:endParaRPr kumimoji="1" lang="ja-JP" altLang="en-US" sz="1800" dirty="0">
              <a:solidFill>
                <a:srgbClr val="FF0000"/>
              </a:solidFill>
              <a:latin typeface="+mn-lt"/>
            </a:endParaRPr>
          </a:p>
        </p:txBody>
      </p:sp>
      <p:sp>
        <p:nvSpPr>
          <p:cNvPr id="38" name="Rectangle 31"/>
          <p:cNvSpPr/>
          <p:nvPr/>
        </p:nvSpPr>
        <p:spPr bwMode="auto">
          <a:xfrm>
            <a:off x="3706200" y="4952283"/>
            <a:ext cx="901963" cy="569041"/>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r>
              <a:rPr lang="en-US" altLang="ja-JP" sz="1600" dirty="0">
                <a:solidFill>
                  <a:schemeClr val="tx1"/>
                </a:solidFill>
                <a:latin typeface="Times New Roman" pitchFamily="18" charset="0"/>
                <a:ea typeface="ＭＳ Ｐゴシック" pitchFamily="50" charset="-128"/>
              </a:rPr>
              <a:t>2</a:t>
            </a:r>
            <a:r>
              <a:rPr lang="en-US" altLang="ja-JP" sz="1600" dirty="0" smtClean="0">
                <a:solidFill>
                  <a:schemeClr val="tx1"/>
                </a:solidFill>
                <a:latin typeface="Times New Roman" pitchFamily="18" charset="0"/>
                <a:ea typeface="ＭＳ Ｐゴシック" pitchFamily="50" charset="-128"/>
              </a:rPr>
              <a:t>.0</a:t>
            </a:r>
            <a:r>
              <a:rPr lang="ja-JP" altLang="en-US" sz="1600" dirty="0" smtClean="0">
                <a:solidFill>
                  <a:schemeClr val="tx1"/>
                </a:solidFill>
                <a:latin typeface="Times New Roman" pitchFamily="18" charset="0"/>
                <a:ea typeface="ＭＳ Ｐゴシック" pitchFamily="50" charset="-128"/>
              </a:rPr>
              <a:t>→</a:t>
            </a:r>
            <a:r>
              <a:rPr lang="en-US" altLang="ja-JP" sz="1600" dirty="0" smtClean="0">
                <a:solidFill>
                  <a:schemeClr val="tx1"/>
                </a:solidFill>
                <a:latin typeface="Times New Roman" pitchFamily="18" charset="0"/>
                <a:ea typeface="ＭＳ Ｐゴシック" pitchFamily="50" charset="-128"/>
              </a:rPr>
              <a:t>1.0</a:t>
            </a:r>
          </a:p>
          <a:p>
            <a:r>
              <a:rPr lang="en-US" altLang="ja-JP" sz="1600" dirty="0" smtClean="0">
                <a:solidFill>
                  <a:schemeClr val="tx1"/>
                </a:solidFill>
                <a:latin typeface="Times New Roman" pitchFamily="18" charset="0"/>
                <a:ea typeface="ＭＳ Ｐゴシック" pitchFamily="50" charset="-128"/>
              </a:rPr>
              <a:t>25(25%)</a:t>
            </a: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20" name="フリーフォーム 19"/>
          <p:cNvSpPr/>
          <p:nvPr/>
        </p:nvSpPr>
        <p:spPr bwMode="auto">
          <a:xfrm>
            <a:off x="2407534" y="4467828"/>
            <a:ext cx="3483980" cy="1516283"/>
          </a:xfrm>
          <a:custGeom>
            <a:avLst/>
            <a:gdLst>
              <a:gd name="connsiteX0" fmla="*/ 1435261 w 3483980"/>
              <a:gd name="connsiteY0" fmla="*/ 0 h 1516283"/>
              <a:gd name="connsiteX1" fmla="*/ 0 w 3483980"/>
              <a:gd name="connsiteY1" fmla="*/ 1516283 h 1516283"/>
              <a:gd name="connsiteX2" fmla="*/ 2071869 w 3483980"/>
              <a:gd name="connsiteY2" fmla="*/ 1504709 h 1516283"/>
              <a:gd name="connsiteX3" fmla="*/ 3483980 w 3483980"/>
              <a:gd name="connsiteY3" fmla="*/ 34724 h 1516283"/>
              <a:gd name="connsiteX4" fmla="*/ 1435261 w 3483980"/>
              <a:gd name="connsiteY4" fmla="*/ 0 h 1516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980" h="1516283">
                <a:moveTo>
                  <a:pt x="1435261" y="0"/>
                </a:moveTo>
                <a:lnTo>
                  <a:pt x="0" y="1516283"/>
                </a:lnTo>
                <a:lnTo>
                  <a:pt x="2071869" y="1504709"/>
                </a:lnTo>
                <a:lnTo>
                  <a:pt x="3483980" y="34724"/>
                </a:lnTo>
                <a:lnTo>
                  <a:pt x="1435261" y="0"/>
                </a:lnTo>
                <a:close/>
              </a:path>
            </a:pathLst>
          </a:cu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2280552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5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5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25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50"/>
                                        <p:tgtEl>
                                          <p:spTgt spid="7"/>
                                        </p:tgtEl>
                                      </p:cBhvr>
                                    </p:animEffect>
                                    <p:set>
                                      <p:cBhvr>
                                        <p:cTn id="21" dur="1" fill="hold">
                                          <p:stCondLst>
                                            <p:cond delay="249"/>
                                          </p:stCondLst>
                                        </p:cTn>
                                        <p:tgtEl>
                                          <p:spTgt spid="7"/>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250"/>
                                        <p:tgtEl>
                                          <p:spTgt spid="6"/>
                                        </p:tgtEl>
                                      </p:cBhvr>
                                    </p:animEffect>
                                    <p:set>
                                      <p:cBhvr>
                                        <p:cTn id="24" dur="1" fill="hold">
                                          <p:stCondLst>
                                            <p:cond delay="249"/>
                                          </p:stCondLst>
                                        </p:cTn>
                                        <p:tgtEl>
                                          <p:spTgt spid="6"/>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250"/>
                                        <p:tgtEl>
                                          <p:spTgt spid="9"/>
                                        </p:tgtEl>
                                      </p:cBhvr>
                                    </p:animEffect>
                                    <p:set>
                                      <p:cBhvr>
                                        <p:cTn id="27" dur="1" fill="hold">
                                          <p:stCondLst>
                                            <p:cond delay="249"/>
                                          </p:stCondLst>
                                        </p:cTn>
                                        <p:tgtEl>
                                          <p:spTgt spid="9"/>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250"/>
                                        <p:tgtEl>
                                          <p:spTgt spid="22"/>
                                        </p:tgtEl>
                                      </p:cBhvr>
                                    </p:animEffect>
                                    <p:set>
                                      <p:cBhvr>
                                        <p:cTn id="30" dur="1" fill="hold">
                                          <p:stCondLst>
                                            <p:cond delay="249"/>
                                          </p:stCondLst>
                                        </p:cTn>
                                        <p:tgtEl>
                                          <p:spTgt spid="22"/>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25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250"/>
                                        <p:tgtEl>
                                          <p:spTgt spid="33"/>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5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2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7" grpId="0" animBg="1"/>
      <p:bldP spid="7" grpId="1" animBg="1"/>
      <p:bldP spid="22" grpId="0" animBg="1"/>
      <p:bldP spid="22" grpId="1" animBg="1"/>
      <p:bldP spid="33" grpId="0" animBg="1"/>
      <p:bldP spid="38"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使用例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バージョン順にソート</a:t>
            </a:r>
            <a:endParaRPr kumimoji="1" lang="en-US" altLang="ja-JP" dirty="0" smtClean="0"/>
          </a:p>
          <a:p>
            <a:r>
              <a:rPr lang="en-US" altLang="ja-JP" dirty="0"/>
              <a:t>10.10.1.1</a:t>
            </a:r>
            <a:r>
              <a:rPr lang="ja-JP" altLang="en-US" dirty="0"/>
              <a:t>→</a:t>
            </a:r>
            <a:r>
              <a:rPr lang="en-US" altLang="ja-JP" dirty="0"/>
              <a:t>2.4</a:t>
            </a:r>
            <a:r>
              <a:rPr lang="ja-JP" altLang="en-US" dirty="0"/>
              <a:t>→</a:t>
            </a:r>
            <a:r>
              <a:rPr lang="en-US" altLang="ja-JP" dirty="0" smtClean="0"/>
              <a:t>14.0.1</a:t>
            </a:r>
            <a:r>
              <a:rPr lang="ja-JP" altLang="en-US" dirty="0" smtClean="0"/>
              <a:t>に決定</a:t>
            </a:r>
            <a:endParaRPr lang="en-US" altLang="ja-JP" dirty="0"/>
          </a:p>
          <a:p>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073" y="2812649"/>
            <a:ext cx="8189854" cy="3254733"/>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073" y="2812650"/>
            <a:ext cx="8189854" cy="3254732"/>
          </a:xfrm>
          <a:prstGeom prst="rect">
            <a:avLst/>
          </a:prstGeom>
        </p:spPr>
      </p:pic>
    </p:spTree>
    <p:extLst>
      <p:ext uri="{BB962C8B-B14F-4D97-AF65-F5344CB8AC3E}">
        <p14:creationId xmlns:p14="http://schemas.microsoft.com/office/powerpoint/2010/main" val="2220583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Step2 </a:t>
            </a:r>
            <a:r>
              <a:rPr kumimoji="1" lang="ja-JP" altLang="en-US" dirty="0" smtClean="0"/>
              <a:t>データベースの作成</a:t>
            </a:r>
            <a:endParaRPr kumimoji="1" lang="ja-JP" altLang="en-US" dirty="0"/>
          </a:p>
        </p:txBody>
      </p:sp>
      <p:sp>
        <p:nvSpPr>
          <p:cNvPr id="3" name="コンテンツ プレースホルダー 2"/>
          <p:cNvSpPr>
            <a:spLocks noGrp="1"/>
          </p:cNvSpPr>
          <p:nvPr>
            <p:ph idx="1"/>
          </p:nvPr>
        </p:nvSpPr>
        <p:spPr>
          <a:xfrm>
            <a:off x="179388" y="1268413"/>
            <a:ext cx="8785225" cy="1682605"/>
          </a:xfrm>
        </p:spPr>
        <p:txBody>
          <a:bodyPr/>
          <a:lstStyle/>
          <a:p>
            <a:r>
              <a:rPr kumimoji="1" lang="en-US" altLang="ja-JP" dirty="0" smtClean="0"/>
              <a:t>Neo4j </a:t>
            </a:r>
            <a:r>
              <a:rPr kumimoji="1" lang="ja-JP" altLang="en-US" dirty="0" smtClean="0"/>
              <a:t>グラフデータベースを使用</a:t>
            </a:r>
            <a:endParaRPr kumimoji="1" lang="en-US" altLang="ja-JP" dirty="0" smtClean="0"/>
          </a:p>
          <a:p>
            <a:pPr lvl="1"/>
            <a:r>
              <a:rPr lang="en-US" altLang="ja-JP" dirty="0"/>
              <a:t>node(</a:t>
            </a:r>
            <a:r>
              <a:rPr lang="ja-JP" altLang="en-US" dirty="0"/>
              <a:t>頂点</a:t>
            </a:r>
            <a:r>
              <a:rPr lang="en-US" altLang="ja-JP" dirty="0"/>
              <a:t>)</a:t>
            </a:r>
            <a:r>
              <a:rPr lang="ja-JP" altLang="en-US" dirty="0"/>
              <a:t>と</a:t>
            </a:r>
            <a:r>
              <a:rPr lang="en-US" altLang="ja-JP" dirty="0"/>
              <a:t>2</a:t>
            </a:r>
            <a:r>
              <a:rPr lang="ja-JP" altLang="en-US" dirty="0" err="1"/>
              <a:t>つの</a:t>
            </a:r>
            <a:r>
              <a:rPr lang="ja-JP" altLang="en-US" dirty="0"/>
              <a:t>ノード間の</a:t>
            </a:r>
            <a:r>
              <a:rPr lang="en-US" altLang="ja-JP" dirty="0"/>
              <a:t>relationship(</a:t>
            </a:r>
            <a:r>
              <a:rPr lang="ja-JP" altLang="en-US" dirty="0" smtClean="0"/>
              <a:t>関係</a:t>
            </a:r>
            <a:r>
              <a:rPr lang="en-US" altLang="ja-JP" dirty="0" smtClean="0"/>
              <a:t>)</a:t>
            </a:r>
            <a:r>
              <a:rPr lang="ja-JP" altLang="en-US" dirty="0" smtClean="0"/>
              <a:t>によって構成</a:t>
            </a:r>
            <a:endParaRPr lang="en-US" altLang="ja-JP" dirty="0" smtClean="0"/>
          </a:p>
          <a:p>
            <a:pPr lvl="1"/>
            <a:r>
              <a:rPr lang="ja-JP" altLang="en-US" dirty="0" smtClean="0"/>
              <a:t>各ノードと関係にはプロパティを設定することができる</a:t>
            </a:r>
            <a:endParaRPr lang="en-US" altLang="ja-JP" dirty="0" smtClean="0"/>
          </a:p>
          <a:p>
            <a:pPr marL="0" indent="0">
              <a:buNone/>
            </a:pPr>
            <a:endParaRPr lang="en-US" altLang="ja-JP" dirty="0"/>
          </a:p>
        </p:txBody>
      </p:sp>
      <p:sp>
        <p:nvSpPr>
          <p:cNvPr id="75" name="テキスト ボックス 74"/>
          <p:cNvSpPr txBox="1"/>
          <p:nvPr/>
        </p:nvSpPr>
        <p:spPr>
          <a:xfrm>
            <a:off x="6107114" y="3456529"/>
            <a:ext cx="2886506" cy="646331"/>
          </a:xfrm>
          <a:prstGeom prst="rect">
            <a:avLst/>
          </a:prstGeom>
          <a:noFill/>
          <a:ln>
            <a:solidFill>
              <a:srgbClr val="FF0000"/>
            </a:solidFill>
          </a:ln>
        </p:spPr>
        <p:txBody>
          <a:bodyPr wrap="square" rtlCol="0">
            <a:spAutoFit/>
          </a:bodyPr>
          <a:lstStyle/>
          <a:p>
            <a:r>
              <a:rPr kumimoji="1" lang="ja-JP" altLang="en-US" sz="1800" b="1" dirty="0" smtClean="0"/>
              <a:t>ノード： </a:t>
            </a:r>
            <a:r>
              <a:rPr kumimoji="1" lang="ja-JP" altLang="en-US" sz="1800" dirty="0" smtClean="0"/>
              <a:t>システム，ライブラリ</a:t>
            </a:r>
            <a:endParaRPr kumimoji="1" lang="en-US" altLang="ja-JP" sz="1800" dirty="0" smtClean="0"/>
          </a:p>
          <a:p>
            <a:r>
              <a:rPr kumimoji="1" lang="ja-JP" altLang="en-US" sz="1800" b="1" dirty="0" smtClean="0"/>
              <a:t>関係：  </a:t>
            </a:r>
            <a:r>
              <a:rPr kumimoji="1" lang="ja-JP" altLang="en-US" sz="1800" dirty="0" smtClean="0"/>
              <a:t>依存関係</a:t>
            </a:r>
            <a:endParaRPr kumimoji="1" lang="ja-JP" altLang="en-US" sz="1800" dirty="0"/>
          </a:p>
        </p:txBody>
      </p:sp>
    </p:spTree>
    <p:extLst>
      <p:ext uri="{BB962C8B-B14F-4D97-AF65-F5344CB8AC3E}">
        <p14:creationId xmlns:p14="http://schemas.microsoft.com/office/powerpoint/2010/main" val="1146184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79113" y="2304064"/>
            <a:ext cx="4785775" cy="2969009"/>
          </a:xfrm>
          <a:prstGeom prst="rect">
            <a:avLst/>
          </a:prstGeom>
        </p:spPr>
      </p:pic>
    </p:spTree>
    <p:extLst>
      <p:ext uri="{BB962C8B-B14F-4D97-AF65-F5344CB8AC3E}">
        <p14:creationId xmlns:p14="http://schemas.microsoft.com/office/powerpoint/2010/main" val="4147637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ライブラリのバージョンアップ</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ライブラリは自身のプロジェクトとは別に開発が進められ，新しいバージョンがリリースされる</a:t>
            </a:r>
            <a:endParaRPr kumimoji="1" lang="en-US" altLang="ja-JP" dirty="0" smtClean="0"/>
          </a:p>
          <a:p>
            <a:pPr lvl="1"/>
            <a:r>
              <a:rPr kumimoji="1" lang="ja-JP" altLang="en-US" dirty="0" smtClean="0"/>
              <a:t>機能の追加</a:t>
            </a:r>
            <a:endParaRPr kumimoji="1" lang="en-US" altLang="ja-JP" dirty="0" smtClean="0"/>
          </a:p>
          <a:p>
            <a:pPr lvl="1"/>
            <a:r>
              <a:rPr lang="ja-JP" altLang="en-US" dirty="0" smtClean="0"/>
              <a:t>バグの修正 など</a:t>
            </a:r>
            <a:endParaRPr lang="en-US" altLang="ja-JP" dirty="0"/>
          </a:p>
          <a:p>
            <a:pPr lvl="1"/>
            <a:endParaRPr lang="en-US" altLang="ja-JP" dirty="0" smtClean="0"/>
          </a:p>
          <a:p>
            <a:r>
              <a:rPr lang="ja-JP" altLang="en-US" dirty="0" smtClean="0"/>
              <a:t>開発者は使用しているライブラリの更新</a:t>
            </a:r>
            <a:r>
              <a:rPr lang="ja-JP" altLang="en-US" dirty="0"/>
              <a:t>作業</a:t>
            </a:r>
            <a:r>
              <a:rPr lang="ja-JP" altLang="en-US" dirty="0" smtClean="0"/>
              <a:t>を行う必要がある</a:t>
            </a:r>
            <a:endParaRPr lang="en-US" altLang="ja-JP" dirty="0" smtClean="0"/>
          </a:p>
          <a:p>
            <a:pPr lvl="1"/>
            <a:r>
              <a:rPr lang="ja-JP" altLang="en-US" dirty="0" smtClean="0"/>
              <a:t>互換性の問題</a:t>
            </a:r>
            <a:endParaRPr lang="en-US" altLang="ja-JP" dirty="0" smtClean="0"/>
          </a:p>
          <a:p>
            <a:pPr marL="457200" lvl="1" indent="0">
              <a:buNone/>
            </a:pPr>
            <a:endParaRPr kumimoji="1" lang="en-US" altLang="ja-JP" dirty="0" smtClean="0"/>
          </a:p>
          <a:p>
            <a:pPr marL="457200" lvl="1" indent="0">
              <a:buNone/>
            </a:pPr>
            <a:r>
              <a:rPr lang="en-US" altLang="ja-JP" dirty="0"/>
              <a:t>	</a:t>
            </a:r>
            <a:endParaRPr kumimoji="1" lang="en-US" altLang="ja-JP" dirty="0"/>
          </a:p>
        </p:txBody>
      </p:sp>
    </p:spTree>
    <p:extLst>
      <p:ext uri="{BB962C8B-B14F-4D97-AF65-F5344CB8AC3E}">
        <p14:creationId xmlns:p14="http://schemas.microsoft.com/office/powerpoint/2010/main" val="15965249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使用例（ケース設定</a:t>
            </a:r>
            <a:r>
              <a:rPr kumimoji="1" lang="en-US" altLang="ja-JP" dirty="0" smtClean="0"/>
              <a:t>)</a:t>
            </a:r>
            <a:endParaRPr kumimoji="1" lang="ja-JP" altLang="en-US" dirty="0"/>
          </a:p>
        </p:txBody>
      </p:sp>
      <p:sp>
        <p:nvSpPr>
          <p:cNvPr id="3" name="コンテンツ プレースホルダー 2"/>
          <p:cNvSpPr>
            <a:spLocks noGrp="1"/>
          </p:cNvSpPr>
          <p:nvPr>
            <p:ph idx="1"/>
          </p:nvPr>
        </p:nvSpPr>
        <p:spPr>
          <a:xfrm>
            <a:off x="179388" y="1268412"/>
            <a:ext cx="8785225" cy="2254105"/>
          </a:xfrm>
        </p:spPr>
        <p:txBody>
          <a:bodyPr/>
          <a:lstStyle/>
          <a:p>
            <a:pPr marL="514350" indent="-514350">
              <a:buFont typeface="+mj-lt"/>
              <a:buAutoNum type="arabicPeriod"/>
            </a:pPr>
            <a:r>
              <a:rPr lang="en-US" altLang="ja-JP" dirty="0" err="1" smtClean="0"/>
              <a:t>Joda</a:t>
            </a:r>
            <a:r>
              <a:rPr lang="en-US" altLang="ja-JP" dirty="0" smtClean="0"/>
              <a:t>-Time</a:t>
            </a:r>
            <a:r>
              <a:rPr lang="ja-JP" altLang="en-US" dirty="0" smtClean="0"/>
              <a:t>のどのバージョンが現在使用中のライブラリと組み合わせて使用されているか</a:t>
            </a:r>
            <a:endParaRPr lang="en-US" altLang="ja-JP" dirty="0" smtClean="0"/>
          </a:p>
          <a:p>
            <a:pPr marL="514350" indent="-514350">
              <a:buFont typeface="+mj-lt"/>
              <a:buAutoNum type="arabicPeriod"/>
            </a:pPr>
            <a:r>
              <a:rPr lang="ja-JP" altLang="en-US" dirty="0"/>
              <a:t>使用中のライブラリのアップデートも行うと</a:t>
            </a:r>
            <a:r>
              <a:rPr lang="ja-JP" altLang="en-US" dirty="0" smtClean="0"/>
              <a:t>したら，　　どんな組み合わせ</a:t>
            </a:r>
            <a:r>
              <a:rPr lang="ja-JP" altLang="en-US" dirty="0"/>
              <a:t>が良いか</a:t>
            </a:r>
            <a:endParaRPr lang="en-US" altLang="ja-JP" dirty="0"/>
          </a:p>
          <a:p>
            <a:pPr marL="514350" indent="-514350">
              <a:buFont typeface="+mj-lt"/>
              <a:buAutoNum type="arabicPeriod"/>
            </a:pPr>
            <a:endParaRPr lang="en-US" altLang="ja-JP" dirty="0" smtClean="0"/>
          </a:p>
        </p:txBody>
      </p:sp>
      <p:sp>
        <p:nvSpPr>
          <p:cNvPr id="9" name="テキスト ボックス 8"/>
          <p:cNvSpPr txBox="1"/>
          <p:nvPr/>
        </p:nvSpPr>
        <p:spPr>
          <a:xfrm>
            <a:off x="5834154" y="3863722"/>
            <a:ext cx="3241964" cy="936877"/>
          </a:xfrm>
          <a:prstGeom prst="rect">
            <a:avLst/>
          </a:prstGeom>
          <a:noFill/>
          <a:ln w="19050">
            <a:solidFill>
              <a:schemeClr val="accent1">
                <a:lumMod val="90000"/>
              </a:schemeClr>
            </a:solidFill>
          </a:ln>
        </p:spPr>
        <p:txBody>
          <a:bodyPr wrap="square" rtlCol="0">
            <a:spAutoFit/>
          </a:bodyPr>
          <a:lstStyle/>
          <a:p>
            <a:pPr algn="ctr"/>
            <a:r>
              <a:rPr lang="ja-JP" altLang="en-US" sz="1800" u="sng" dirty="0" smtClean="0"/>
              <a:t>現在使用しているライブラリ</a:t>
            </a:r>
            <a:endParaRPr lang="en-US" altLang="ja-JP" sz="1800" u="sng" dirty="0" smtClean="0"/>
          </a:p>
          <a:p>
            <a:pPr algn="ctr"/>
            <a:r>
              <a:rPr lang="ja-JP" altLang="en-US" sz="1800" dirty="0" smtClean="0"/>
              <a:t>・</a:t>
            </a:r>
            <a:r>
              <a:rPr lang="en-US" altLang="ja-JP" sz="1800" dirty="0" smtClean="0"/>
              <a:t>Commons-Collections </a:t>
            </a:r>
            <a:r>
              <a:rPr lang="en-US" altLang="ja-JP" sz="1800" dirty="0"/>
              <a:t>: Ver. </a:t>
            </a:r>
            <a:r>
              <a:rPr lang="en-US" altLang="ja-JP" sz="1800" dirty="0" smtClean="0"/>
              <a:t>3.2</a:t>
            </a:r>
          </a:p>
          <a:p>
            <a:pPr algn="ctr"/>
            <a:r>
              <a:rPr kumimoji="1" lang="ja-JP" altLang="en-US" sz="1800" dirty="0" smtClean="0"/>
              <a:t>・</a:t>
            </a:r>
            <a:r>
              <a:rPr kumimoji="1" lang="en-US" altLang="ja-JP" sz="1800" dirty="0" smtClean="0"/>
              <a:t>Commons-</a:t>
            </a:r>
            <a:r>
              <a:rPr kumimoji="1" lang="en-US" altLang="ja-JP" sz="1800" dirty="0" err="1" smtClean="0"/>
              <a:t>HttpClient</a:t>
            </a:r>
            <a:r>
              <a:rPr kumimoji="1" lang="en-US" altLang="ja-JP" sz="1800" dirty="0" smtClean="0"/>
              <a:t> </a:t>
            </a:r>
            <a:r>
              <a:rPr kumimoji="1" lang="en-US" altLang="ja-JP" sz="1800" dirty="0"/>
              <a:t>:  Ver. </a:t>
            </a:r>
            <a:r>
              <a:rPr kumimoji="1" lang="en-US" altLang="ja-JP" sz="1800" dirty="0" smtClean="0"/>
              <a:t>3.1</a:t>
            </a:r>
            <a:endParaRPr kumimoji="1" lang="en-US" altLang="ja-JP" sz="1800" dirty="0"/>
          </a:p>
        </p:txBody>
      </p:sp>
    </p:spTree>
    <p:extLst>
      <p:ext uri="{BB962C8B-B14F-4D97-AF65-F5344CB8AC3E}">
        <p14:creationId xmlns:p14="http://schemas.microsoft.com/office/powerpoint/2010/main" val="1835050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使用例</a:t>
            </a:r>
            <a:r>
              <a:rPr kumimoji="1" lang="en-US" altLang="ja-JP" dirty="0" smtClean="0"/>
              <a:t>(2)</a:t>
            </a:r>
            <a:endParaRPr kumimoji="1" lang="ja-JP" altLang="en-US" dirty="0"/>
          </a:p>
        </p:txBody>
      </p:sp>
      <p:sp>
        <p:nvSpPr>
          <p:cNvPr id="3" name="コンテンツ プレースホルダー 2"/>
          <p:cNvSpPr>
            <a:spLocks noGrp="1"/>
          </p:cNvSpPr>
          <p:nvPr>
            <p:ph idx="1"/>
          </p:nvPr>
        </p:nvSpPr>
        <p:spPr/>
        <p:txBody>
          <a:bodyPr/>
          <a:lstStyle/>
          <a:p>
            <a:pPr marL="514350" indent="-514350">
              <a:buFont typeface="+mj-lt"/>
              <a:buAutoNum type="arabicPeriod" startAt="2"/>
            </a:pPr>
            <a:r>
              <a:rPr kumimoji="1" lang="ja-JP" altLang="en-US" dirty="0" smtClean="0"/>
              <a:t>合わせて使用中のライブラリもアップデートを</a:t>
            </a:r>
            <a:r>
              <a:rPr lang="ja-JP" altLang="en-US" dirty="0" smtClean="0"/>
              <a:t>行う場合どんな</a:t>
            </a:r>
            <a:r>
              <a:rPr lang="ja-JP" altLang="en-US" dirty="0"/>
              <a:t>組み合わせが良い</a:t>
            </a:r>
            <a:r>
              <a:rPr lang="ja-JP" altLang="en-US" dirty="0" smtClean="0"/>
              <a:t>か</a:t>
            </a:r>
            <a:endParaRPr lang="en-US" altLang="ja-JP" dirty="0"/>
          </a:p>
          <a:p>
            <a:pPr lvl="1"/>
            <a:r>
              <a:rPr kumimoji="1" lang="ja-JP" altLang="en-US" dirty="0" smtClean="0"/>
              <a:t>利用数が多いもの</a:t>
            </a:r>
            <a:endParaRPr kumimoji="1" lang="en-US" altLang="ja-JP" dirty="0" smtClean="0"/>
          </a:p>
          <a:p>
            <a:pPr lvl="1"/>
            <a:r>
              <a:rPr lang="ja-JP" altLang="en-US" dirty="0" smtClean="0"/>
              <a:t>新しいバージョン</a:t>
            </a:r>
            <a:endParaRPr kumimoji="1" lang="ja-JP" altLang="en-US" dirty="0"/>
          </a:p>
        </p:txBody>
      </p:sp>
    </p:spTree>
    <p:extLst>
      <p:ext uri="{BB962C8B-B14F-4D97-AF65-F5344CB8AC3E}">
        <p14:creationId xmlns:p14="http://schemas.microsoft.com/office/powerpoint/2010/main" val="3339277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バージョン間の非互換性</a:t>
            </a:r>
            <a:endParaRPr kumimoji="1" lang="ja-JP" altLang="en-US" dirty="0"/>
          </a:p>
        </p:txBody>
      </p:sp>
      <p:sp>
        <p:nvSpPr>
          <p:cNvPr id="3" name="コンテンツ プレースホルダー 2"/>
          <p:cNvSpPr>
            <a:spLocks noGrp="1"/>
          </p:cNvSpPr>
          <p:nvPr>
            <p:ph idx="1"/>
          </p:nvPr>
        </p:nvSpPr>
        <p:spPr/>
        <p:txBody>
          <a:bodyPr/>
          <a:lstStyle/>
          <a:p>
            <a:r>
              <a:rPr lang="ja-JP" altLang="en-US" dirty="0"/>
              <a:t>アップデート</a:t>
            </a:r>
            <a:r>
              <a:rPr lang="ja-JP" altLang="en-US" dirty="0" smtClean="0"/>
              <a:t>の際，互換性を失うような変更が加えられる場合がある</a:t>
            </a:r>
            <a:endParaRPr lang="en-US" altLang="ja-JP" dirty="0" smtClean="0"/>
          </a:p>
          <a:p>
            <a:pPr lvl="1"/>
            <a:r>
              <a:rPr lang="en-US" altLang="ja-JP" dirty="0" smtClean="0"/>
              <a:t>API</a:t>
            </a:r>
            <a:r>
              <a:rPr lang="ja-JP" altLang="en-US" dirty="0" smtClean="0"/>
              <a:t>の変更などが行われると開発中のプログラムにも修正が必要</a:t>
            </a:r>
            <a:endParaRPr lang="en-US" altLang="ja-JP" dirty="0"/>
          </a:p>
          <a:p>
            <a:r>
              <a:rPr lang="ja-JP" altLang="en-US" dirty="0" smtClean="0"/>
              <a:t>ライブラリ間にも依存関係が存在する</a:t>
            </a:r>
            <a:endParaRPr lang="en-US" altLang="ja-JP" dirty="0"/>
          </a:p>
          <a:p>
            <a:pPr lvl="1"/>
            <a:r>
              <a:rPr kumimoji="1" lang="ja-JP" altLang="en-US" dirty="0" smtClean="0"/>
              <a:t>ライブラリの組み合わせによって</a:t>
            </a:r>
            <a:r>
              <a:rPr lang="ja-JP" altLang="en-US" dirty="0"/>
              <a:t>も</a:t>
            </a:r>
            <a:r>
              <a:rPr kumimoji="1" lang="ja-JP" altLang="en-US" dirty="0" smtClean="0"/>
              <a:t>，非互換性による問題が発生する</a:t>
            </a:r>
            <a:r>
              <a:rPr lang="ja-JP" altLang="en-US" dirty="0"/>
              <a:t>可能性</a:t>
            </a:r>
            <a:endParaRPr kumimoji="1" lang="en-US" altLang="ja-JP" dirty="0" smtClean="0"/>
          </a:p>
          <a:p>
            <a:pPr lvl="1"/>
            <a:endParaRPr lang="en-US" altLang="ja-JP" dirty="0"/>
          </a:p>
          <a:p>
            <a:endParaRPr kumimoji="1" lang="en-US" altLang="ja-JP" dirty="0" smtClean="0"/>
          </a:p>
        </p:txBody>
      </p:sp>
    </p:spTree>
    <p:extLst>
      <p:ext uri="{BB962C8B-B14F-4D97-AF65-F5344CB8AC3E}">
        <p14:creationId xmlns:p14="http://schemas.microsoft.com/office/powerpoint/2010/main" val="3816866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研究背景</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ライブラリ</a:t>
            </a:r>
            <a:r>
              <a:rPr lang="ja-JP" altLang="en-US" dirty="0" smtClean="0"/>
              <a:t>の更新を行う</a:t>
            </a:r>
            <a:r>
              <a:rPr kumimoji="1" lang="ja-JP" altLang="en-US" dirty="0" smtClean="0"/>
              <a:t>際には，様々なことを考慮する必要がある</a:t>
            </a:r>
            <a:endParaRPr kumimoji="1" lang="en-US" altLang="ja-JP" dirty="0" smtClean="0"/>
          </a:p>
          <a:p>
            <a:pPr lvl="1"/>
            <a:r>
              <a:rPr kumimoji="1" lang="ja-JP" altLang="en-US" dirty="0" smtClean="0"/>
              <a:t>機能</a:t>
            </a:r>
            <a:endParaRPr kumimoji="1" lang="en-US" altLang="ja-JP" dirty="0" smtClean="0"/>
          </a:p>
          <a:p>
            <a:pPr lvl="1"/>
            <a:r>
              <a:rPr lang="ja-JP" altLang="en-US" dirty="0" smtClean="0"/>
              <a:t>品質</a:t>
            </a:r>
            <a:endParaRPr lang="en-US" altLang="ja-JP" dirty="0" smtClean="0"/>
          </a:p>
          <a:p>
            <a:pPr lvl="1"/>
            <a:r>
              <a:rPr kumimoji="1" lang="ja-JP" altLang="en-US" dirty="0" smtClean="0"/>
              <a:t>互換性</a:t>
            </a:r>
            <a:endParaRPr lang="en-US" altLang="ja-JP" dirty="0"/>
          </a:p>
          <a:p>
            <a:r>
              <a:rPr kumimoji="1" lang="ja-JP" altLang="en-US" dirty="0" smtClean="0"/>
              <a:t>適切な選択が難しい</a:t>
            </a:r>
          </a:p>
        </p:txBody>
      </p:sp>
      <p:sp>
        <p:nvSpPr>
          <p:cNvPr id="5" name="テキスト ボックス 4"/>
          <p:cNvSpPr txBox="1"/>
          <p:nvPr/>
        </p:nvSpPr>
        <p:spPr>
          <a:xfrm>
            <a:off x="1517722" y="5579267"/>
            <a:ext cx="6108556" cy="646331"/>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3600" dirty="0" smtClean="0"/>
              <a:t>他の開発者の判断を参考にする</a:t>
            </a:r>
            <a:endParaRPr kumimoji="1" lang="en-US" altLang="ja-JP" sz="3600" dirty="0" smtClean="0"/>
          </a:p>
        </p:txBody>
      </p:sp>
      <p:sp>
        <p:nvSpPr>
          <p:cNvPr id="6" name="下矢印 5"/>
          <p:cNvSpPr/>
          <p:nvPr/>
        </p:nvSpPr>
        <p:spPr bwMode="auto">
          <a:xfrm>
            <a:off x="4161559" y="4698637"/>
            <a:ext cx="820882" cy="737755"/>
          </a:xfrm>
          <a:prstGeom prst="downArrow">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875419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利用状況の可視化</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他のシステムにおけるライブラリの利用状況を，ライブラリ選択の</a:t>
            </a:r>
            <a:r>
              <a:rPr lang="ja-JP" altLang="en-US" dirty="0"/>
              <a:t>際</a:t>
            </a:r>
            <a:r>
              <a:rPr lang="ja-JP" altLang="en-US" dirty="0" smtClean="0"/>
              <a:t>の判断基準に</a:t>
            </a:r>
            <a:endParaRPr kumimoji="1" lang="en-US" altLang="ja-JP" dirty="0" smtClean="0"/>
          </a:p>
          <a:p>
            <a:endParaRPr lang="en-US" altLang="ja-JP" dirty="0"/>
          </a:p>
          <a:p>
            <a:r>
              <a:rPr lang="ja-JP" altLang="en-US" dirty="0" smtClean="0"/>
              <a:t>例）時間的な利用数の変化</a:t>
            </a:r>
            <a:r>
              <a:rPr lang="en-US" altLang="ja-JP" dirty="0" smtClean="0"/>
              <a:t>[1]</a:t>
            </a:r>
            <a:endParaRPr kumimoji="1" lang="ja-JP" altLang="en-US" dirty="0"/>
          </a:p>
        </p:txBody>
      </p:sp>
      <p:graphicFrame>
        <p:nvGraphicFramePr>
          <p:cNvPr id="7" name="グラフ 6"/>
          <p:cNvGraphicFramePr/>
          <p:nvPr>
            <p:extLst>
              <p:ext uri="{D42A27DB-BD31-4B8C-83A1-F6EECF244321}">
                <p14:modId xmlns:p14="http://schemas.microsoft.com/office/powerpoint/2010/main" val="3517893748"/>
              </p:ext>
            </p:extLst>
          </p:nvPr>
        </p:nvGraphicFramePr>
        <p:xfrm>
          <a:off x="2860963" y="3541857"/>
          <a:ext cx="3422074" cy="2474480"/>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1657659" y="6159212"/>
            <a:ext cx="6537218" cy="584775"/>
          </a:xfrm>
          <a:prstGeom prst="rect">
            <a:avLst/>
          </a:prstGeom>
          <a:noFill/>
          <a:ln>
            <a:solidFill>
              <a:schemeClr val="accent1"/>
            </a:solidFill>
          </a:ln>
        </p:spPr>
        <p:txBody>
          <a:bodyPr wrap="square" rtlCol="0">
            <a:spAutoFit/>
          </a:bodyPr>
          <a:lstStyle/>
          <a:p>
            <a:r>
              <a:rPr kumimoji="1" lang="en-US" altLang="ja-JP" sz="1600" dirty="0" smtClean="0"/>
              <a:t>[1] </a:t>
            </a:r>
            <a:r>
              <a:rPr lang="en-US" altLang="ja-JP" sz="1600" dirty="0"/>
              <a:t>Y. M. </a:t>
            </a:r>
            <a:r>
              <a:rPr lang="en-US" altLang="ja-JP" sz="1600" dirty="0" err="1"/>
              <a:t>Mileva</a:t>
            </a:r>
            <a:r>
              <a:rPr lang="en-US" altLang="ja-JP" sz="1600" dirty="0"/>
              <a:t>, V. </a:t>
            </a:r>
            <a:r>
              <a:rPr lang="en-US" altLang="ja-JP" sz="1600" dirty="0" err="1"/>
              <a:t>Dallmeier</a:t>
            </a:r>
            <a:r>
              <a:rPr lang="en-US" altLang="ja-JP" sz="1600" dirty="0"/>
              <a:t>, M. Burger, and A. Zeller. Mining </a:t>
            </a:r>
            <a:r>
              <a:rPr lang="en-US" altLang="ja-JP" sz="1600" dirty="0" smtClean="0"/>
              <a:t>trends </a:t>
            </a:r>
          </a:p>
          <a:p>
            <a:r>
              <a:rPr lang="en-US" altLang="ja-JP" sz="1600" dirty="0" smtClean="0"/>
              <a:t>of </a:t>
            </a:r>
            <a:r>
              <a:rPr lang="en-US" altLang="ja-JP" sz="1600" dirty="0"/>
              <a:t>library usage, in ERCIM Workshops, 2009, pp. 57–62.</a:t>
            </a:r>
            <a:endParaRPr kumimoji="1" lang="en-US" altLang="ja-JP" sz="1600" dirty="0"/>
          </a:p>
        </p:txBody>
      </p:sp>
      <p:cxnSp>
        <p:nvCxnSpPr>
          <p:cNvPr id="19" name="直線矢印コネクタ 18"/>
          <p:cNvCxnSpPr/>
          <p:nvPr/>
        </p:nvCxnSpPr>
        <p:spPr bwMode="auto">
          <a:xfrm>
            <a:off x="3293918" y="5569527"/>
            <a:ext cx="2576946" cy="0"/>
          </a:xfrm>
          <a:prstGeom prst="straightConnector1">
            <a:avLst/>
          </a:prstGeom>
          <a:ln>
            <a:headEnd type="none" w="med" len="med"/>
            <a:tailEnd type="triangle"/>
          </a:ln>
        </p:spPr>
        <p:style>
          <a:lnRef idx="2">
            <a:schemeClr val="accent4"/>
          </a:lnRef>
          <a:fillRef idx="0">
            <a:schemeClr val="accent4"/>
          </a:fillRef>
          <a:effectRef idx="1">
            <a:schemeClr val="accent4"/>
          </a:effectRef>
          <a:fontRef idx="minor">
            <a:schemeClr val="tx1"/>
          </a:fontRef>
        </p:style>
      </p:cxnSp>
      <p:cxnSp>
        <p:nvCxnSpPr>
          <p:cNvPr id="20" name="直線矢印コネクタ 19"/>
          <p:cNvCxnSpPr/>
          <p:nvPr/>
        </p:nvCxnSpPr>
        <p:spPr bwMode="auto">
          <a:xfrm flipV="1">
            <a:off x="3293918" y="3788569"/>
            <a:ext cx="0" cy="1771640"/>
          </a:xfrm>
          <a:prstGeom prst="straightConnector1">
            <a:avLst/>
          </a:prstGeom>
          <a:ln>
            <a:headEnd type="none" w="med" len="med"/>
            <a:tailEnd type="triangle"/>
          </a:ln>
        </p:spPr>
        <p:style>
          <a:lnRef idx="2">
            <a:schemeClr val="accent4"/>
          </a:lnRef>
          <a:fillRef idx="0">
            <a:schemeClr val="accent4"/>
          </a:fillRef>
          <a:effectRef idx="1">
            <a:schemeClr val="accent4"/>
          </a:effectRef>
          <a:fontRef idx="minor">
            <a:schemeClr val="tx1"/>
          </a:fontRef>
        </p:style>
      </p:cxnSp>
      <p:sp>
        <p:nvSpPr>
          <p:cNvPr id="23" name="テキスト ボックス 22"/>
          <p:cNvSpPr txBox="1"/>
          <p:nvPr/>
        </p:nvSpPr>
        <p:spPr>
          <a:xfrm>
            <a:off x="5246038" y="5560209"/>
            <a:ext cx="727364" cy="369332"/>
          </a:xfrm>
          <a:prstGeom prst="rect">
            <a:avLst/>
          </a:prstGeom>
          <a:noFill/>
        </p:spPr>
        <p:txBody>
          <a:bodyPr wrap="square" rtlCol="0">
            <a:spAutoFit/>
          </a:bodyPr>
          <a:lstStyle/>
          <a:p>
            <a:r>
              <a:rPr kumimoji="1" lang="en-US" altLang="ja-JP" sz="1800" dirty="0" smtClean="0"/>
              <a:t>time</a:t>
            </a:r>
            <a:endParaRPr kumimoji="1" lang="ja-JP" altLang="en-US" sz="1800" dirty="0"/>
          </a:p>
        </p:txBody>
      </p:sp>
      <p:sp>
        <p:nvSpPr>
          <p:cNvPr id="24" name="テキスト ボックス 23"/>
          <p:cNvSpPr txBox="1"/>
          <p:nvPr/>
        </p:nvSpPr>
        <p:spPr>
          <a:xfrm>
            <a:off x="2566554" y="3645694"/>
            <a:ext cx="727364" cy="369332"/>
          </a:xfrm>
          <a:prstGeom prst="rect">
            <a:avLst/>
          </a:prstGeom>
          <a:noFill/>
        </p:spPr>
        <p:txBody>
          <a:bodyPr wrap="square" rtlCol="0">
            <a:spAutoFit/>
          </a:bodyPr>
          <a:lstStyle/>
          <a:p>
            <a:r>
              <a:rPr kumimoji="1" lang="en-US" altLang="ja-JP" sz="1800" dirty="0" smtClean="0"/>
              <a:t>usage</a:t>
            </a:r>
            <a:endParaRPr kumimoji="1" lang="ja-JP" altLang="en-US" sz="1800" dirty="0"/>
          </a:p>
        </p:txBody>
      </p:sp>
    </p:spTree>
    <p:extLst>
      <p:ext uri="{BB962C8B-B14F-4D97-AF65-F5344CB8AC3E}">
        <p14:creationId xmlns:p14="http://schemas.microsoft.com/office/powerpoint/2010/main" val="1183178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提案手法</a:t>
            </a:r>
            <a:endParaRPr kumimoji="1" lang="ja-JP" altLang="en-US" dirty="0"/>
          </a:p>
        </p:txBody>
      </p:sp>
      <p:sp>
        <p:nvSpPr>
          <p:cNvPr id="5" name="コンテンツ プレースホルダー 2"/>
          <p:cNvSpPr txBox="1">
            <a:spLocks/>
          </p:cNvSpPr>
          <p:nvPr/>
        </p:nvSpPr>
        <p:spPr bwMode="auto">
          <a:xfrm>
            <a:off x="179388" y="1268413"/>
            <a:ext cx="8785225" cy="23787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3"/>
              </a:buBlip>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4"/>
              </a:buBlip>
              <a:defRPr kumimoji="1" sz="2800">
                <a:solidFill>
                  <a:schemeClr val="tx1"/>
                </a:solidFill>
                <a:latin typeface="+mn-lt"/>
                <a:ea typeface="+mn-ea"/>
              </a:defRPr>
            </a:lvl2pPr>
            <a:lvl3pPr marL="1143000" indent="-228600" algn="l" rtl="0" eaLnBrk="1" fontAlgn="base" hangingPunct="1">
              <a:spcBef>
                <a:spcPct val="20000"/>
              </a:spcBef>
              <a:spcAft>
                <a:spcPct val="0"/>
              </a:spcAft>
              <a:buBlip>
                <a:blip r:embed="rId5"/>
              </a:buBlip>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endParaRPr lang="ja-JP" altLang="en-US" kern="0" dirty="0"/>
          </a:p>
        </p:txBody>
      </p:sp>
      <p:sp>
        <p:nvSpPr>
          <p:cNvPr id="8" name="コンテンツ プレースホルダー 2"/>
          <p:cNvSpPr txBox="1">
            <a:spLocks/>
          </p:cNvSpPr>
          <p:nvPr/>
        </p:nvSpPr>
        <p:spPr bwMode="auto">
          <a:xfrm>
            <a:off x="179388" y="1268413"/>
            <a:ext cx="8785225" cy="18488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3"/>
              </a:buBlip>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4"/>
              </a:buBlip>
              <a:defRPr kumimoji="1" sz="2800">
                <a:solidFill>
                  <a:schemeClr val="tx1"/>
                </a:solidFill>
                <a:latin typeface="+mn-lt"/>
                <a:ea typeface="+mn-ea"/>
              </a:defRPr>
            </a:lvl2pPr>
            <a:lvl3pPr marL="1143000" indent="-228600" algn="l" rtl="0" eaLnBrk="1" fontAlgn="base" hangingPunct="1">
              <a:spcBef>
                <a:spcPct val="20000"/>
              </a:spcBef>
              <a:spcAft>
                <a:spcPct val="0"/>
              </a:spcAft>
              <a:buBlip>
                <a:blip r:embed="rId5"/>
              </a:buBlip>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en-US" altLang="ja-JP" kern="0" dirty="0" smtClean="0"/>
              <a:t>Parallel Sets</a:t>
            </a:r>
            <a:r>
              <a:rPr lang="ja-JP" altLang="en-US" kern="0" dirty="0" smtClean="0"/>
              <a:t>を用いた，既存のシステムにおけるライブラリ利用の組み合わせの可視化</a:t>
            </a:r>
            <a:endParaRPr lang="en-US" altLang="ja-JP" kern="0" dirty="0" smtClean="0"/>
          </a:p>
          <a:p>
            <a:pPr lvl="1"/>
            <a:r>
              <a:rPr lang="en-US" altLang="ja-JP" sz="2400" kern="0" dirty="0" smtClean="0"/>
              <a:t>Parallel Sets</a:t>
            </a:r>
            <a:r>
              <a:rPr lang="ja-JP" altLang="en-US" sz="2400" kern="0" dirty="0" smtClean="0"/>
              <a:t> とは，</a:t>
            </a:r>
            <a:r>
              <a:rPr lang="en-US" altLang="ja-JP" sz="2400" kern="0" dirty="0" err="1" smtClean="0"/>
              <a:t>Kosara</a:t>
            </a:r>
            <a:r>
              <a:rPr lang="ja-JP" altLang="en-US" sz="2400" kern="0" dirty="0" err="1" smtClean="0"/>
              <a:t>らに</a:t>
            </a:r>
            <a:r>
              <a:rPr lang="ja-JP" altLang="en-US" sz="2400" kern="0" dirty="0" smtClean="0"/>
              <a:t>よって提案された複数のパラメータで分類分けできるようなデータに対する可視化手法</a:t>
            </a:r>
            <a:r>
              <a:rPr lang="en-US" altLang="ja-JP" sz="2400" kern="0" dirty="0" smtClean="0"/>
              <a:t>[</a:t>
            </a:r>
            <a:r>
              <a:rPr lang="en-US" altLang="ja-JP" sz="2400" kern="0" dirty="0"/>
              <a:t>2</a:t>
            </a:r>
            <a:r>
              <a:rPr lang="en-US" altLang="ja-JP" sz="2400" kern="0" dirty="0" smtClean="0"/>
              <a:t>]</a:t>
            </a:r>
          </a:p>
          <a:p>
            <a:endParaRPr lang="en-US" altLang="ja-JP" kern="0" dirty="0" smtClean="0"/>
          </a:p>
          <a:p>
            <a:r>
              <a:rPr lang="ja-JP" altLang="en-US" kern="0" dirty="0" smtClean="0"/>
              <a:t>組みあわせを考慮することで，ライブラリ間で非互換性による問題が発生するリスクを低減</a:t>
            </a:r>
            <a:endParaRPr lang="en-US" altLang="ja-JP" kern="0" dirty="0" smtClean="0"/>
          </a:p>
          <a:p>
            <a:pPr lvl="1"/>
            <a:r>
              <a:rPr lang="ja-JP" altLang="en-US" kern="0" dirty="0" smtClean="0"/>
              <a:t>既に利用</a:t>
            </a:r>
            <a:r>
              <a:rPr lang="ja-JP" altLang="en-US" kern="0" dirty="0" smtClean="0"/>
              <a:t>され</a:t>
            </a:r>
            <a:r>
              <a:rPr lang="ja-JP" altLang="en-US" kern="0" dirty="0" smtClean="0"/>
              <a:t>た実績のある</a:t>
            </a:r>
            <a:r>
              <a:rPr lang="ja-JP" altLang="en-US" kern="0" dirty="0" smtClean="0"/>
              <a:t>組み合わせ</a:t>
            </a:r>
            <a:r>
              <a:rPr lang="ja-JP" altLang="en-US" kern="0" dirty="0" smtClean="0"/>
              <a:t>を選ぶと安全である可能性が高い</a:t>
            </a:r>
            <a:endParaRPr lang="en-US" altLang="ja-JP" kern="0" dirty="0" smtClean="0"/>
          </a:p>
        </p:txBody>
      </p:sp>
      <p:sp>
        <p:nvSpPr>
          <p:cNvPr id="6" name="テキスト ボックス 5"/>
          <p:cNvSpPr txBox="1"/>
          <p:nvPr/>
        </p:nvSpPr>
        <p:spPr>
          <a:xfrm>
            <a:off x="1655181" y="6170787"/>
            <a:ext cx="6701741" cy="523220"/>
          </a:xfrm>
          <a:prstGeom prst="rect">
            <a:avLst/>
          </a:prstGeom>
          <a:noFill/>
          <a:ln>
            <a:solidFill>
              <a:schemeClr val="accent1"/>
            </a:solidFill>
          </a:ln>
        </p:spPr>
        <p:txBody>
          <a:bodyPr wrap="square" rtlCol="0">
            <a:spAutoFit/>
          </a:bodyPr>
          <a:lstStyle/>
          <a:p>
            <a:r>
              <a:rPr kumimoji="1" lang="en-US" altLang="ja-JP" sz="1400" dirty="0" smtClean="0"/>
              <a:t>[2] </a:t>
            </a:r>
            <a:r>
              <a:rPr lang="en-US" altLang="ja-JP" sz="1400" dirty="0" smtClean="0"/>
              <a:t>Robert </a:t>
            </a:r>
            <a:r>
              <a:rPr lang="en-US" altLang="ja-JP" sz="1400" dirty="0" err="1"/>
              <a:t>Kosara</a:t>
            </a:r>
            <a:r>
              <a:rPr lang="en-US" altLang="ja-JP" sz="1400" dirty="0"/>
              <a:t>. Turning a table into a tree: Growing parallel sets into a purposeful</a:t>
            </a:r>
          </a:p>
          <a:p>
            <a:r>
              <a:rPr lang="en-US" altLang="ja-JP" sz="1400" dirty="0"/>
              <a:t>project. Beautiful Visualization: Looking at Data through the Eyes of </a:t>
            </a:r>
            <a:r>
              <a:rPr lang="en-US" altLang="ja-JP" sz="1400" dirty="0" smtClean="0"/>
              <a:t>Experts, </a:t>
            </a:r>
            <a:r>
              <a:rPr lang="en-US" altLang="ja-JP" sz="1400" dirty="0"/>
              <a:t>pp. </a:t>
            </a:r>
            <a:r>
              <a:rPr lang="en-US" altLang="ja-JP" sz="1400" dirty="0" smtClean="0"/>
              <a:t>193-204 </a:t>
            </a:r>
            <a:endParaRPr kumimoji="1" lang="en-US" altLang="ja-JP" sz="1400" dirty="0"/>
          </a:p>
        </p:txBody>
      </p:sp>
    </p:spTree>
    <p:extLst>
      <p:ext uri="{BB962C8B-B14F-4D97-AF65-F5344CB8AC3E}">
        <p14:creationId xmlns:p14="http://schemas.microsoft.com/office/powerpoint/2010/main" val="1565148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600" dirty="0" smtClean="0"/>
              <a:t>Parallel Sets</a:t>
            </a:r>
            <a:r>
              <a:rPr kumimoji="1" lang="ja-JP" altLang="en-US" sz="3600" dirty="0" smtClean="0"/>
              <a:t>を用いた</a:t>
            </a:r>
            <a:r>
              <a:rPr kumimoji="1" lang="en-US" altLang="ja-JP" sz="3600" dirty="0" smtClean="0"/>
              <a:t/>
            </a:r>
            <a:br>
              <a:rPr kumimoji="1" lang="en-US" altLang="ja-JP" sz="3600" dirty="0" smtClean="0"/>
            </a:br>
            <a:r>
              <a:rPr kumimoji="1" lang="ja-JP" altLang="en-US" sz="3600" dirty="0" smtClean="0"/>
              <a:t>ライブラリ利用状況の可視化</a:t>
            </a:r>
            <a:endParaRPr kumimoji="1" lang="ja-JP" altLang="en-US" sz="3600" dirty="0"/>
          </a:p>
        </p:txBody>
      </p:sp>
      <p:sp>
        <p:nvSpPr>
          <p:cNvPr id="3" name="コンテンツ プレースホルダー 2"/>
          <p:cNvSpPr>
            <a:spLocks noGrp="1"/>
          </p:cNvSpPr>
          <p:nvPr>
            <p:ph idx="1"/>
          </p:nvPr>
        </p:nvSpPr>
        <p:spPr>
          <a:xfrm>
            <a:off x="179388" y="1268413"/>
            <a:ext cx="8785225" cy="2711305"/>
          </a:xfrm>
        </p:spPr>
        <p:txBody>
          <a:bodyPr/>
          <a:lstStyle/>
          <a:p>
            <a:r>
              <a:rPr lang="ja-JP" altLang="en-US" dirty="0" smtClean="0"/>
              <a:t>それぞれ</a:t>
            </a:r>
            <a:r>
              <a:rPr lang="ja-JP" altLang="en-US" dirty="0"/>
              <a:t>の</a:t>
            </a:r>
            <a:r>
              <a:rPr lang="ja-JP" altLang="en-US" dirty="0" smtClean="0"/>
              <a:t>階層</a:t>
            </a:r>
            <a:r>
              <a:rPr lang="ja-JP" altLang="en-US" dirty="0"/>
              <a:t>でシステムが各ライブラリのどのバージョンを利用しているかが</a:t>
            </a:r>
            <a:r>
              <a:rPr lang="ja-JP" altLang="en-US" dirty="0" smtClean="0"/>
              <a:t>表される</a:t>
            </a:r>
            <a:endParaRPr lang="en-US" altLang="ja-JP" dirty="0"/>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60" y="3685454"/>
            <a:ext cx="7605679" cy="3018126"/>
          </a:xfrm>
          <a:prstGeom prst="rect">
            <a:avLst/>
          </a:prstGeom>
          <a:ln>
            <a:solidFill>
              <a:schemeClr val="accent2"/>
            </a:solidFill>
          </a:ln>
        </p:spPr>
      </p:pic>
      <p:sp>
        <p:nvSpPr>
          <p:cNvPr id="12" name="テキスト ボックス 11"/>
          <p:cNvSpPr txBox="1"/>
          <p:nvPr/>
        </p:nvSpPr>
        <p:spPr>
          <a:xfrm>
            <a:off x="3501736" y="2413687"/>
            <a:ext cx="5330537" cy="1200329"/>
          </a:xfrm>
          <a:prstGeom prst="rect">
            <a:avLst/>
          </a:prstGeom>
          <a:noFill/>
          <a:ln>
            <a:solidFill>
              <a:schemeClr val="tx1"/>
            </a:solidFill>
          </a:ln>
        </p:spPr>
        <p:txBody>
          <a:bodyPr wrap="square" rtlCol="0">
            <a:spAutoFit/>
          </a:bodyPr>
          <a:lstStyle/>
          <a:p>
            <a:r>
              <a:rPr kumimoji="1" lang="ja-JP" altLang="en-US" dirty="0" smtClean="0"/>
              <a:t>幅：各バージョンの利用数</a:t>
            </a:r>
            <a:endParaRPr kumimoji="1" lang="en-US" altLang="ja-JP" dirty="0" smtClean="0"/>
          </a:p>
          <a:p>
            <a:r>
              <a:rPr kumimoji="1" lang="ja-JP" altLang="en-US" dirty="0" smtClean="0"/>
              <a:t>線：組み合わせ</a:t>
            </a:r>
            <a:endParaRPr kumimoji="1" lang="en-US" altLang="ja-JP" dirty="0"/>
          </a:p>
          <a:p>
            <a:r>
              <a:rPr kumimoji="1" lang="ja-JP" altLang="en-US" dirty="0" smtClean="0"/>
              <a:t>色：１層目のライブラリの利用バージョン</a:t>
            </a:r>
            <a:endParaRPr kumimoji="1" lang="ja-JP" altLang="en-US" dirty="0"/>
          </a:p>
        </p:txBody>
      </p:sp>
    </p:spTree>
    <p:extLst>
      <p:ext uri="{BB962C8B-B14F-4D97-AF65-F5344CB8AC3E}">
        <p14:creationId xmlns:p14="http://schemas.microsoft.com/office/powerpoint/2010/main" val="1490590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r="-505" b="2233"/>
          <a:stretch/>
        </p:blipFill>
        <p:spPr>
          <a:xfrm>
            <a:off x="179388" y="4081977"/>
            <a:ext cx="8829530" cy="1955142"/>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235" y="4081977"/>
            <a:ext cx="8789143" cy="1950228"/>
          </a:xfrm>
          <a:prstGeom prst="rect">
            <a:avLst/>
          </a:prstGeom>
        </p:spPr>
      </p:pic>
      <p:sp>
        <p:nvSpPr>
          <p:cNvPr id="2" name="タイトル 1"/>
          <p:cNvSpPr>
            <a:spLocks noGrp="1"/>
          </p:cNvSpPr>
          <p:nvPr>
            <p:ph type="title"/>
          </p:nvPr>
        </p:nvSpPr>
        <p:spPr/>
        <p:txBody>
          <a:bodyPr/>
          <a:lstStyle/>
          <a:p>
            <a:r>
              <a:rPr kumimoji="1" lang="en-US" altLang="ja-JP" dirty="0" smtClean="0"/>
              <a:t>Parallel Sets </a:t>
            </a:r>
            <a:r>
              <a:rPr kumimoji="1" lang="en-US" altLang="ja-JP" dirty="0" smtClean="0"/>
              <a:t>- </a:t>
            </a:r>
            <a:r>
              <a:rPr kumimoji="1" lang="ja-JP" altLang="en-US" dirty="0" smtClean="0"/>
              <a:t>データとの対応</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2403993788"/>
              </p:ext>
            </p:extLst>
          </p:nvPr>
        </p:nvGraphicFramePr>
        <p:xfrm>
          <a:off x="4069686" y="1336362"/>
          <a:ext cx="4707081" cy="2534790"/>
        </p:xfrm>
        <a:graphic>
          <a:graphicData uri="http://schemas.openxmlformats.org/drawingml/2006/table">
            <a:tbl>
              <a:tblPr firstRow="1" bandRow="1">
                <a:tableStyleId>{93296810-A885-4BE3-A3E7-6D5BEEA58F35}</a:tableStyleId>
              </a:tblPr>
              <a:tblGrid>
                <a:gridCol w="959218"/>
                <a:gridCol w="830660"/>
                <a:gridCol w="972401"/>
                <a:gridCol w="972401"/>
                <a:gridCol w="972401"/>
              </a:tblGrid>
              <a:tr h="342225">
                <a:tc rowSpan="2" gridSpan="2">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2" hMerge="1">
                  <a:txBody>
                    <a:bodyPr/>
                    <a:lstStyle/>
                    <a:p>
                      <a:endParaRPr kumimoji="1" lang="ja-JP" altLang="en-US"/>
                    </a:p>
                  </a:txBody>
                  <a:tcPr/>
                </a:tc>
                <a:tc gridSpan="2">
                  <a:txBody>
                    <a:bodyPr/>
                    <a:lstStyle/>
                    <a:p>
                      <a:pPr algn="ctr"/>
                      <a:r>
                        <a:rPr kumimoji="1" lang="en-US" altLang="ja-JP" dirty="0" smtClean="0"/>
                        <a:t>Library A</a:t>
                      </a:r>
                      <a:endParaRPr kumimoji="1" lang="ja-JP" altLang="en-US" dirty="0"/>
                    </a:p>
                  </a:txBody>
                  <a:tcPr anchor="ctr">
                    <a:lnT w="12700" cap="flat" cmpd="sng" algn="ctr">
                      <a:solidFill>
                        <a:schemeClr val="tx1"/>
                      </a:solidFill>
                      <a:prstDash val="solid"/>
                      <a:round/>
                      <a:headEnd type="none" w="med" len="med"/>
                      <a:tailEnd type="none" w="med" len="med"/>
                    </a:lnT>
                  </a:tcPr>
                </a:tc>
                <a:tc hMerge="1">
                  <a:txBody>
                    <a:bodyPr/>
                    <a:lstStyle/>
                    <a:p>
                      <a:endParaRPr kumimoji="1" lang="ja-JP" altLang="en-US" dirty="0"/>
                    </a:p>
                  </a:txBody>
                  <a:tcPr/>
                </a:tc>
                <a:tc rowSpan="2">
                  <a:txBody>
                    <a:bodyPr/>
                    <a:lstStyle/>
                    <a:p>
                      <a:pPr algn="ctr"/>
                      <a:endParaRPr kumimoji="1" lang="ja-JP" altLang="en-US"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342225">
                <a:tc gridSpan="2" vMerge="1">
                  <a:txBody>
                    <a:bodyPr/>
                    <a:lstStyle/>
                    <a:p>
                      <a:pPr algn="ctr"/>
                      <a:endParaRPr kumimoji="1" lang="ja-JP" altLang="en-US" dirty="0"/>
                    </a:p>
                  </a:txBody>
                  <a:tcPr anchor="ctr"/>
                </a:tc>
                <a:tc hMerge="1" vMerge="1">
                  <a:txBody>
                    <a:bodyPr/>
                    <a:lstStyle/>
                    <a:p>
                      <a:endParaRPr kumimoji="1" lang="ja-JP" altLang="en-US" dirty="0"/>
                    </a:p>
                  </a:txBody>
                  <a:tcPr/>
                </a:tc>
                <a:tc>
                  <a:txBody>
                    <a:bodyPr/>
                    <a:lstStyle/>
                    <a:p>
                      <a:pPr algn="ctr"/>
                      <a:r>
                        <a:rPr kumimoji="1" lang="en-US" altLang="ja-JP" dirty="0" smtClean="0"/>
                        <a:t>Ver. 1.0</a:t>
                      </a:r>
                      <a:endParaRPr kumimoji="1" lang="ja-JP" altLang="en-US" dirty="0"/>
                    </a:p>
                  </a:txBody>
                  <a:tcPr anchor="ctr"/>
                </a:tc>
                <a:tc>
                  <a:txBody>
                    <a:bodyPr/>
                    <a:lstStyle/>
                    <a:p>
                      <a:pPr algn="ctr"/>
                      <a:r>
                        <a:rPr kumimoji="1" lang="en-US" altLang="ja-JP" dirty="0" smtClean="0"/>
                        <a:t>Ver. 2.0</a:t>
                      </a:r>
                      <a:endParaRPr kumimoji="1" lang="ja-JP" altLang="en-US" dirty="0"/>
                    </a:p>
                  </a:txBody>
                  <a:tcPr anchor="ctr"/>
                </a:tc>
                <a:tc vMerge="1">
                  <a:txBody>
                    <a:bodyPr/>
                    <a:lstStyle/>
                    <a:p>
                      <a:endParaRPr kumimoji="1" lang="ja-JP" altLang="en-US" dirty="0"/>
                    </a:p>
                  </a:txBody>
                  <a:tcPr/>
                </a:tc>
              </a:tr>
              <a:tr h="617123">
                <a:tc rowSpan="2">
                  <a:txBody>
                    <a:bodyPr/>
                    <a:lstStyle/>
                    <a:p>
                      <a:pPr algn="ctr"/>
                      <a:endParaRPr kumimoji="1" lang="en-US" altLang="ja-JP" dirty="0" smtClean="0"/>
                    </a:p>
                    <a:p>
                      <a:pPr algn="ctr"/>
                      <a:r>
                        <a:rPr kumimoji="1" lang="en-US" altLang="ja-JP" b="1" dirty="0" smtClean="0">
                          <a:solidFill>
                            <a:schemeClr val="bg1"/>
                          </a:solidFill>
                        </a:rPr>
                        <a:t>Library</a:t>
                      </a:r>
                    </a:p>
                    <a:p>
                      <a:pPr algn="ctr"/>
                      <a:r>
                        <a:rPr kumimoji="1" lang="en-US" altLang="ja-JP" b="1" dirty="0" smtClean="0">
                          <a:solidFill>
                            <a:schemeClr val="bg1"/>
                          </a:solidFill>
                        </a:rPr>
                        <a:t>B</a:t>
                      </a:r>
                      <a:endParaRPr kumimoji="1" lang="ja-JP" altLang="en-US" b="1" dirty="0" smtClean="0">
                        <a:solidFill>
                          <a:schemeClr val="bg1"/>
                        </a:solidFill>
                      </a:endParaRPr>
                    </a:p>
                    <a:p>
                      <a:pPr algn="ctr"/>
                      <a:endParaRPr kumimoji="1" lang="ja-JP" altLang="en-US" dirty="0"/>
                    </a:p>
                  </a:txBody>
                  <a:tcPr anchor="ctr">
                    <a:lnL w="12700" cap="flat" cmpd="sng" algn="ctr">
                      <a:solidFill>
                        <a:schemeClr val="tx1"/>
                      </a:solidFill>
                      <a:prstDash val="solid"/>
                      <a:round/>
                      <a:headEnd type="none" w="med" len="med"/>
                      <a:tailEnd type="none" w="med" len="med"/>
                    </a:lnL>
                    <a:solidFill>
                      <a:schemeClr val="accent6"/>
                    </a:solidFill>
                  </a:tcPr>
                </a:tc>
                <a:tc>
                  <a:txBody>
                    <a:bodyPr/>
                    <a:lstStyle/>
                    <a:p>
                      <a:pPr algn="ctr"/>
                      <a:r>
                        <a:rPr kumimoji="1" lang="en-US" altLang="ja-JP" dirty="0" smtClean="0"/>
                        <a:t>Ver.</a:t>
                      </a:r>
                    </a:p>
                    <a:p>
                      <a:pPr algn="ctr"/>
                      <a:r>
                        <a:rPr kumimoji="1" lang="en-US" altLang="ja-JP" dirty="0" smtClean="0"/>
                        <a:t>1.0</a:t>
                      </a:r>
                      <a:endParaRPr kumimoji="1" lang="ja-JP" altLang="en-US" dirty="0"/>
                    </a:p>
                  </a:txBody>
                  <a:tcPr anchor="ctr"/>
                </a:tc>
                <a:tc>
                  <a:txBody>
                    <a:bodyPr/>
                    <a:lstStyle/>
                    <a:p>
                      <a:pPr algn="ctr"/>
                      <a:r>
                        <a:rPr kumimoji="1" lang="en-US" altLang="ja-JP" dirty="0" smtClean="0"/>
                        <a:t>25</a:t>
                      </a:r>
                      <a:endParaRPr kumimoji="1" lang="ja-JP" altLang="en-US" dirty="0"/>
                    </a:p>
                  </a:txBody>
                  <a:tcPr anchor="ctr"/>
                </a:tc>
                <a:tc>
                  <a:txBody>
                    <a:bodyPr/>
                    <a:lstStyle/>
                    <a:p>
                      <a:pPr algn="ctr"/>
                      <a:r>
                        <a:rPr kumimoji="1" lang="en-US" altLang="ja-JP" dirty="0" smtClean="0"/>
                        <a:t>25</a:t>
                      </a:r>
                      <a:endParaRPr kumimoji="1" lang="ja-JP" altLang="en-US" dirty="0"/>
                    </a:p>
                  </a:txBody>
                  <a:tcPr anchor="ctr"/>
                </a:tc>
                <a:tc>
                  <a:txBody>
                    <a:bodyPr/>
                    <a:lstStyle/>
                    <a:p>
                      <a:pPr algn="ctr"/>
                      <a:r>
                        <a:rPr kumimoji="1" lang="en-US" altLang="ja-JP" dirty="0" smtClean="0"/>
                        <a:t>50</a:t>
                      </a:r>
                      <a:endParaRPr kumimoji="1" lang="ja-JP" altLang="en-US" dirty="0"/>
                    </a:p>
                  </a:txBody>
                  <a:tcPr anchor="ctr">
                    <a:lnR w="12700" cap="flat" cmpd="sng" algn="ctr">
                      <a:solidFill>
                        <a:schemeClr val="tx1"/>
                      </a:solidFill>
                      <a:prstDash val="solid"/>
                      <a:round/>
                      <a:headEnd type="none" w="med" len="med"/>
                      <a:tailEnd type="none" w="med" len="med"/>
                    </a:lnR>
                  </a:tcPr>
                </a:tc>
              </a:tr>
              <a:tr h="617123">
                <a:tc vMerge="1">
                  <a:txBody>
                    <a:bodyPr/>
                    <a:lstStyle/>
                    <a:p>
                      <a:endParaRPr kumimoji="1" lang="ja-JP" alt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kumimoji="1" lang="en-US" altLang="ja-JP" dirty="0" smtClean="0"/>
                        <a:t>Ver.</a:t>
                      </a:r>
                    </a:p>
                    <a:p>
                      <a:pPr algn="ctr"/>
                      <a:r>
                        <a:rPr kumimoji="1" lang="en-US" altLang="ja-JP" dirty="0" smtClean="0"/>
                        <a:t>2.0</a:t>
                      </a:r>
                      <a:endParaRPr kumimoji="1" lang="ja-JP" altLang="en-US" dirty="0"/>
                    </a:p>
                  </a:txBody>
                  <a:tcPr anchor="ctr"/>
                </a:tc>
                <a:tc>
                  <a:txBody>
                    <a:bodyPr/>
                    <a:lstStyle/>
                    <a:p>
                      <a:pPr algn="ctr"/>
                      <a:r>
                        <a:rPr kumimoji="1" lang="en-US" altLang="ja-JP" dirty="0" smtClean="0"/>
                        <a:t>15</a:t>
                      </a:r>
                      <a:endParaRPr kumimoji="1" lang="ja-JP" altLang="en-US" dirty="0"/>
                    </a:p>
                  </a:txBody>
                  <a:tcPr anchor="ctr"/>
                </a:tc>
                <a:tc>
                  <a:txBody>
                    <a:bodyPr/>
                    <a:lstStyle/>
                    <a:p>
                      <a:pPr algn="ctr"/>
                      <a:r>
                        <a:rPr kumimoji="1" lang="en-US" altLang="ja-JP" dirty="0" smtClean="0"/>
                        <a:t>35</a:t>
                      </a:r>
                      <a:endParaRPr kumimoji="1" lang="ja-JP" altLang="en-US" dirty="0"/>
                    </a:p>
                  </a:txBody>
                  <a:tcPr anchor="ctr"/>
                </a:tc>
                <a:tc>
                  <a:txBody>
                    <a:bodyPr/>
                    <a:lstStyle/>
                    <a:p>
                      <a:pPr algn="ctr"/>
                      <a:r>
                        <a:rPr kumimoji="1" lang="en-US" altLang="ja-JP" dirty="0" smtClean="0"/>
                        <a:t>50</a:t>
                      </a:r>
                      <a:endParaRPr kumimoji="1" lang="ja-JP" altLang="en-US" dirty="0"/>
                    </a:p>
                  </a:txBody>
                  <a:tcPr anchor="ctr">
                    <a:lnR w="12700" cap="flat" cmpd="sng" algn="ctr">
                      <a:solidFill>
                        <a:schemeClr val="tx1"/>
                      </a:solidFill>
                      <a:prstDash val="solid"/>
                      <a:round/>
                      <a:headEnd type="none" w="med" len="med"/>
                      <a:tailEnd type="none" w="med" len="med"/>
                    </a:lnR>
                  </a:tcPr>
                </a:tc>
              </a:tr>
              <a:tr h="523110">
                <a:tc gridSpan="2">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dirty="0"/>
                    </a:p>
                  </a:txBody>
                  <a:tcPr anchor="ctr"/>
                </a:tc>
                <a:tc>
                  <a:txBody>
                    <a:bodyPr/>
                    <a:lstStyle/>
                    <a:p>
                      <a:pPr algn="ctr"/>
                      <a:r>
                        <a:rPr kumimoji="1" lang="en-US" altLang="ja-JP" dirty="0" smtClean="0"/>
                        <a:t>40</a:t>
                      </a:r>
                      <a:endParaRPr kumimoji="1" lang="ja-JP" altLang="en-US" dirty="0"/>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60</a:t>
                      </a:r>
                      <a:endParaRPr kumimoji="1" lang="ja-JP" altLang="en-US" dirty="0"/>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100</a:t>
                      </a:r>
                      <a:endParaRPr kumimoji="1" lang="ja-JP" altLang="en-US"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9" name="テキスト ボックス 8"/>
          <p:cNvSpPr txBox="1"/>
          <p:nvPr/>
        </p:nvSpPr>
        <p:spPr>
          <a:xfrm>
            <a:off x="6075717" y="3426268"/>
            <a:ext cx="540327" cy="360000"/>
          </a:xfrm>
          <a:prstGeom prst="rect">
            <a:avLst/>
          </a:prstGeom>
          <a:solidFill>
            <a:srgbClr val="E8E8ED"/>
          </a:solidFill>
        </p:spPr>
        <p:txBody>
          <a:bodyPr wrap="square" rtlCol="0">
            <a:spAutoFit/>
          </a:bodyPr>
          <a:lstStyle/>
          <a:p>
            <a:pPr algn="ctr"/>
            <a:r>
              <a:rPr kumimoji="1" lang="en-US" altLang="ja-JP" sz="1800" dirty="0" smtClean="0">
                <a:solidFill>
                  <a:srgbClr val="FF0000"/>
                </a:solidFill>
                <a:latin typeface="+mn-lt"/>
              </a:rPr>
              <a:t>40</a:t>
            </a:r>
            <a:endParaRPr kumimoji="1" lang="ja-JP" altLang="en-US" sz="1800" dirty="0">
              <a:solidFill>
                <a:srgbClr val="FF0000"/>
              </a:solidFill>
              <a:latin typeface="+mn-lt"/>
            </a:endParaRPr>
          </a:p>
        </p:txBody>
      </p:sp>
      <p:cxnSp>
        <p:nvCxnSpPr>
          <p:cNvPr id="18" name="直線コネクタ 17"/>
          <p:cNvCxnSpPr/>
          <p:nvPr/>
        </p:nvCxnSpPr>
        <p:spPr bwMode="auto">
          <a:xfrm flipV="1">
            <a:off x="180000" y="4446000"/>
            <a:ext cx="3466637" cy="24790"/>
          </a:xfrm>
          <a:prstGeom prst="line">
            <a:avLst/>
          </a:prstGeom>
          <a:solidFill>
            <a:schemeClr val="accent2"/>
          </a:solidFill>
          <a:ln w="44450" cap="flat" cmpd="sng" algn="ctr">
            <a:solidFill>
              <a:srgbClr val="FF0000"/>
            </a:solidFill>
            <a:prstDash val="solid"/>
            <a:round/>
            <a:headEnd type="none" w="med" len="med"/>
            <a:tailEnd type="none" w="med" len="med"/>
          </a:ln>
          <a:effectLst/>
        </p:spPr>
      </p:cxnSp>
      <p:grpSp>
        <p:nvGrpSpPr>
          <p:cNvPr id="21" name="グループ化 20"/>
          <p:cNvGrpSpPr/>
          <p:nvPr/>
        </p:nvGrpSpPr>
        <p:grpSpPr>
          <a:xfrm>
            <a:off x="807890" y="3072374"/>
            <a:ext cx="901963" cy="1231993"/>
            <a:chOff x="1893191" y="2134662"/>
            <a:chExt cx="901963" cy="1231993"/>
          </a:xfrm>
        </p:grpSpPr>
        <p:cxnSp>
          <p:nvCxnSpPr>
            <p:cNvPr id="23" name="Straight Arrow Connector 39"/>
            <p:cNvCxnSpPr>
              <a:stCxn id="22" idx="2"/>
            </p:cNvCxnSpPr>
            <p:nvPr/>
          </p:nvCxnSpPr>
          <p:spPr bwMode="auto">
            <a:xfrm flipH="1">
              <a:off x="2344172" y="2703703"/>
              <a:ext cx="1" cy="662952"/>
            </a:xfrm>
            <a:prstGeom prst="straightConnector1">
              <a:avLst/>
            </a:prstGeom>
            <a:ln w="88900">
              <a:headEnd type="none" w="med" len="med"/>
              <a:tailEnd type="triangle"/>
            </a:ln>
          </p:spPr>
          <p:style>
            <a:lnRef idx="2">
              <a:schemeClr val="accent4"/>
            </a:lnRef>
            <a:fillRef idx="0">
              <a:schemeClr val="accent4"/>
            </a:fillRef>
            <a:effectRef idx="1">
              <a:schemeClr val="accent4"/>
            </a:effectRef>
            <a:fontRef idx="minor">
              <a:schemeClr val="tx1"/>
            </a:fontRef>
          </p:style>
        </p:cxnSp>
        <p:sp>
          <p:nvSpPr>
            <p:cNvPr id="22" name="Rectangle 31"/>
            <p:cNvSpPr/>
            <p:nvPr/>
          </p:nvSpPr>
          <p:spPr bwMode="auto">
            <a:xfrm>
              <a:off x="1893191" y="2134662"/>
              <a:ext cx="901963" cy="569041"/>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r>
                <a:rPr lang="en-US" altLang="ja-JP" sz="1600" dirty="0" smtClean="0">
                  <a:solidFill>
                    <a:schemeClr val="tx1"/>
                  </a:solidFill>
                  <a:latin typeface="Times New Roman" pitchFamily="18" charset="0"/>
                  <a:ea typeface="ＭＳ Ｐゴシック" pitchFamily="50" charset="-128"/>
                </a:rPr>
                <a:t>1.0 </a:t>
              </a:r>
            </a:p>
            <a:p>
              <a:r>
                <a:rPr lang="en-US" altLang="ja-JP" sz="1600" dirty="0" smtClean="0">
                  <a:solidFill>
                    <a:schemeClr val="tx1"/>
                  </a:solidFill>
                  <a:latin typeface="Times New Roman" pitchFamily="18" charset="0"/>
                  <a:ea typeface="ＭＳ Ｐゴシック" pitchFamily="50" charset="-128"/>
                </a:rPr>
                <a:t>40(40%)</a:t>
              </a: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grpSp>
      <p:pic>
        <p:nvPicPr>
          <p:cNvPr id="27" name="図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000" y="4082411"/>
            <a:ext cx="8807378" cy="1954274"/>
          </a:xfrm>
          <a:prstGeom prst="rect">
            <a:avLst/>
          </a:prstGeom>
        </p:spPr>
      </p:pic>
      <p:sp>
        <p:nvSpPr>
          <p:cNvPr id="26" name="Rectangle 31"/>
          <p:cNvSpPr/>
          <p:nvPr/>
        </p:nvSpPr>
        <p:spPr bwMode="auto">
          <a:xfrm>
            <a:off x="836293" y="4941448"/>
            <a:ext cx="901963" cy="569041"/>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r>
              <a:rPr lang="en-US" altLang="ja-JP" sz="1600" dirty="0" smtClean="0">
                <a:solidFill>
                  <a:schemeClr val="tx1"/>
                </a:solidFill>
                <a:latin typeface="Times New Roman" pitchFamily="18" charset="0"/>
                <a:ea typeface="ＭＳ Ｐゴシック" pitchFamily="50" charset="-128"/>
              </a:rPr>
              <a:t>1.0</a:t>
            </a:r>
            <a:r>
              <a:rPr lang="ja-JP" altLang="en-US" sz="1600" dirty="0" smtClean="0">
                <a:solidFill>
                  <a:schemeClr val="tx1"/>
                </a:solidFill>
                <a:latin typeface="Times New Roman" pitchFamily="18" charset="0"/>
                <a:ea typeface="ＭＳ Ｐゴシック" pitchFamily="50" charset="-128"/>
              </a:rPr>
              <a:t>→</a:t>
            </a:r>
            <a:r>
              <a:rPr lang="en-US" altLang="ja-JP" sz="1600" dirty="0" smtClean="0">
                <a:solidFill>
                  <a:schemeClr val="tx1"/>
                </a:solidFill>
                <a:latin typeface="Times New Roman" pitchFamily="18" charset="0"/>
                <a:ea typeface="ＭＳ Ｐゴシック" pitchFamily="50" charset="-128"/>
              </a:rPr>
              <a:t>1.0</a:t>
            </a:r>
          </a:p>
          <a:p>
            <a:r>
              <a:rPr lang="en-US" altLang="ja-JP" sz="1600" dirty="0" smtClean="0">
                <a:solidFill>
                  <a:schemeClr val="tx1"/>
                </a:solidFill>
                <a:latin typeface="Times New Roman" pitchFamily="18" charset="0"/>
                <a:ea typeface="ＭＳ Ｐゴシック" pitchFamily="50" charset="-128"/>
              </a:rPr>
              <a:t>25(25%)</a:t>
            </a: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15" name="正方形/長方形 14"/>
          <p:cNvSpPr/>
          <p:nvPr/>
        </p:nvSpPr>
        <p:spPr bwMode="auto">
          <a:xfrm>
            <a:off x="216000" y="4470791"/>
            <a:ext cx="2142551" cy="148804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3" name="テキスト ボックス 32"/>
          <p:cNvSpPr txBox="1"/>
          <p:nvPr/>
        </p:nvSpPr>
        <p:spPr>
          <a:xfrm>
            <a:off x="6075718" y="2209468"/>
            <a:ext cx="540327" cy="369332"/>
          </a:xfrm>
          <a:prstGeom prst="rect">
            <a:avLst/>
          </a:prstGeom>
          <a:solidFill>
            <a:srgbClr val="E8E8ED"/>
          </a:solidFill>
        </p:spPr>
        <p:txBody>
          <a:bodyPr wrap="square" rtlCol="0">
            <a:spAutoFit/>
          </a:bodyPr>
          <a:lstStyle/>
          <a:p>
            <a:pPr algn="ctr"/>
            <a:r>
              <a:rPr kumimoji="1" lang="en-US" altLang="ja-JP" sz="1800" dirty="0" smtClean="0">
                <a:solidFill>
                  <a:srgbClr val="FF0000"/>
                </a:solidFill>
                <a:latin typeface="+mn-lt"/>
              </a:rPr>
              <a:t>25</a:t>
            </a:r>
            <a:endParaRPr kumimoji="1" lang="ja-JP" altLang="en-US" sz="1800" dirty="0">
              <a:solidFill>
                <a:srgbClr val="FF0000"/>
              </a:solidFill>
              <a:latin typeface="+mn-lt"/>
            </a:endParaRPr>
          </a:p>
        </p:txBody>
      </p:sp>
      <p:sp>
        <p:nvSpPr>
          <p:cNvPr id="16" name="コンテンツ プレースホルダー 2"/>
          <p:cNvSpPr txBox="1">
            <a:spLocks/>
          </p:cNvSpPr>
          <p:nvPr/>
        </p:nvSpPr>
        <p:spPr bwMode="auto">
          <a:xfrm>
            <a:off x="216000" y="1364715"/>
            <a:ext cx="3686556" cy="10465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6"/>
              </a:buBlip>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7"/>
              </a:buBlip>
              <a:defRPr kumimoji="1" sz="2800">
                <a:solidFill>
                  <a:schemeClr val="tx1"/>
                </a:solidFill>
                <a:latin typeface="+mn-lt"/>
                <a:ea typeface="+mn-ea"/>
              </a:defRPr>
            </a:lvl2pPr>
            <a:lvl3pPr marL="1143000" indent="-228600" algn="l" rtl="0" eaLnBrk="1" fontAlgn="base" hangingPunct="1">
              <a:spcBef>
                <a:spcPct val="20000"/>
              </a:spcBef>
              <a:spcAft>
                <a:spcPct val="0"/>
              </a:spcAft>
              <a:buBlip>
                <a:blip r:embed="rId8"/>
              </a:buBlip>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ja-JP" altLang="en-US" sz="2800" kern="0" dirty="0" smtClean="0"/>
              <a:t>ライブラリ</a:t>
            </a:r>
            <a:r>
              <a:rPr lang="en-US" altLang="ja-JP" sz="2800" kern="0" dirty="0" smtClean="0"/>
              <a:t>A,B</a:t>
            </a:r>
            <a:r>
              <a:rPr lang="ja-JP" altLang="en-US" sz="2800" kern="0" dirty="0" smtClean="0"/>
              <a:t>の両方を使用している</a:t>
            </a:r>
            <a:r>
              <a:rPr lang="en-US" altLang="ja-JP" sz="2800" kern="0" dirty="0" smtClean="0"/>
              <a:t>100</a:t>
            </a:r>
            <a:r>
              <a:rPr lang="ja-JP" altLang="en-US" sz="2800" kern="0" dirty="0" smtClean="0"/>
              <a:t>個のシステムの場合</a:t>
            </a:r>
            <a:endParaRPr lang="en-US" altLang="ja-JP" sz="2800" kern="0" dirty="0"/>
          </a:p>
        </p:txBody>
      </p:sp>
    </p:spTree>
    <p:extLst>
      <p:ext uri="{BB962C8B-B14F-4D97-AF65-F5344CB8AC3E}">
        <p14:creationId xmlns:p14="http://schemas.microsoft.com/office/powerpoint/2010/main" val="116298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5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5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25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50"/>
                                        <p:tgtEl>
                                          <p:spTgt spid="9"/>
                                        </p:tgtEl>
                                      </p:cBhvr>
                                    </p:animEffect>
                                    <p:set>
                                      <p:cBhvr>
                                        <p:cTn id="21" dur="1" fill="hold">
                                          <p:stCondLst>
                                            <p:cond delay="249"/>
                                          </p:stCondLst>
                                        </p:cTn>
                                        <p:tgtEl>
                                          <p:spTgt spid="9"/>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250"/>
                                        <p:tgtEl>
                                          <p:spTgt spid="11"/>
                                        </p:tgtEl>
                                      </p:cBhvr>
                                    </p:animEffect>
                                    <p:set>
                                      <p:cBhvr>
                                        <p:cTn id="24" dur="1" fill="hold">
                                          <p:stCondLst>
                                            <p:cond delay="249"/>
                                          </p:stCondLst>
                                        </p:cTn>
                                        <p:tgtEl>
                                          <p:spTgt spid="11"/>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250"/>
                                        <p:tgtEl>
                                          <p:spTgt spid="18"/>
                                        </p:tgtEl>
                                      </p:cBhvr>
                                    </p:animEffect>
                                    <p:set>
                                      <p:cBhvr>
                                        <p:cTn id="27" dur="1" fill="hold">
                                          <p:stCondLst>
                                            <p:cond delay="249"/>
                                          </p:stCondLst>
                                        </p:cTn>
                                        <p:tgtEl>
                                          <p:spTgt spid="18"/>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250"/>
                                        <p:tgtEl>
                                          <p:spTgt spid="21"/>
                                        </p:tgtEl>
                                      </p:cBhvr>
                                    </p:animEffect>
                                    <p:set>
                                      <p:cBhvr>
                                        <p:cTn id="30" dur="1" fill="hold">
                                          <p:stCondLst>
                                            <p:cond delay="249"/>
                                          </p:stCondLst>
                                        </p:cTn>
                                        <p:tgtEl>
                                          <p:spTgt spid="21"/>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250"/>
                                        <p:tgtEl>
                                          <p:spTgt spid="26"/>
                                        </p:tgtEl>
                                      </p:cBhvr>
                                    </p:animEffect>
                                  </p:childTnLst>
                                </p:cTn>
                              </p:par>
                              <p:par>
                                <p:cTn id="34" presetID="10"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25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5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6" grpId="0" animBg="1"/>
      <p:bldP spid="15" grpId="0" animBg="1"/>
      <p:bldP spid="33" grpId="0" animBg="1"/>
    </p:bldLst>
  </p:timing>
</p:sld>
</file>

<file path=ppt/theme/theme1.xml><?xml version="1.0" encoding="utf-8"?>
<a:theme xmlns:a="http://schemas.openxmlformats.org/drawingml/2006/main" name="sel2006-white">
  <a:themeElements>
    <a:clrScheme name="sel2002-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el2002-white">
      <a:majorFont>
        <a:latin typeface="Arial"/>
        <a:ea typeface="MS UI Gothic"/>
        <a:cs typeface=""/>
      </a:majorFont>
      <a:minorFont>
        <a:latin typeface="Arial"/>
        <a:ea typeface="MS UI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2"/>
        </a:solidFill>
        <a:ln w="9525"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sel2002-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l2002-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l2002-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l2002-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l2002-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l2002-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l2002-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l2002-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l2002-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l2002-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l2002-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l2002-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sel2006-white</Template>
  <TotalTime>5147</TotalTime>
  <Words>2464</Words>
  <Application>Microsoft Office PowerPoint</Application>
  <PresentationFormat>画面に合わせる (4:3)</PresentationFormat>
  <Paragraphs>332</Paragraphs>
  <Slides>31</Slides>
  <Notes>31</Notes>
  <HiddenSlides>11</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31</vt:i4>
      </vt:variant>
    </vt:vector>
  </HeadingPairs>
  <TitlesOfParts>
    <vt:vector size="38" baseType="lpstr">
      <vt:lpstr>ＭＳ Ｐゴシック</vt:lpstr>
      <vt:lpstr>MS UI Gothic</vt:lpstr>
      <vt:lpstr>Arial</vt:lpstr>
      <vt:lpstr>Calibri</vt:lpstr>
      <vt:lpstr>Comic Sans MS</vt:lpstr>
      <vt:lpstr>Times New Roman</vt:lpstr>
      <vt:lpstr>sel2006-white</vt:lpstr>
      <vt:lpstr>Parallel Setsによるライブラリの 組み合わせと利用状況の可視化</vt:lpstr>
      <vt:lpstr>ライブラリの利用</vt:lpstr>
      <vt:lpstr>ライブラリのバージョンアップ</vt:lpstr>
      <vt:lpstr>バージョン間の非互換性</vt:lpstr>
      <vt:lpstr>研究背景</vt:lpstr>
      <vt:lpstr>利用状況の可視化</vt:lpstr>
      <vt:lpstr>提案手法</vt:lpstr>
      <vt:lpstr>Parallel Setsを用いた ライブラリ利用状況の可視化</vt:lpstr>
      <vt:lpstr>Parallel Sets - データとの対応</vt:lpstr>
      <vt:lpstr>Parallel Sets - 3層以上の場合</vt:lpstr>
      <vt:lpstr>Parallel Sets - 並び替え</vt:lpstr>
      <vt:lpstr>可視化手順</vt:lpstr>
      <vt:lpstr>Step1 依存関係データベースの作成</vt:lpstr>
      <vt:lpstr>Step2 Parallel Setsの出力</vt:lpstr>
      <vt:lpstr>使用例（ケース設定)</vt:lpstr>
      <vt:lpstr>Q1:Joda-Timeのどのバージョンを選ぶか</vt:lpstr>
      <vt:lpstr>Q1:Joda-Timeのどのバージョンを選ぶか</vt:lpstr>
      <vt:lpstr>Q2: 3つのライブラリのバージョンの組み合わせの選択</vt:lpstr>
      <vt:lpstr>Q2: 3つのライブラリのバージョンの組み合わせの選択</vt:lpstr>
      <vt:lpstr>まとめと今後の課題</vt:lpstr>
      <vt:lpstr>Parallel Sets</vt:lpstr>
      <vt:lpstr>可視化ツール作成</vt:lpstr>
      <vt:lpstr>PowerPoint プレゼンテーション</vt:lpstr>
      <vt:lpstr>使用例</vt:lpstr>
      <vt:lpstr>Parallel Sets</vt:lpstr>
      <vt:lpstr>Parallel Sets</vt:lpstr>
      <vt:lpstr>使用例</vt:lpstr>
      <vt:lpstr>Step2 データベースの作成</vt:lpstr>
      <vt:lpstr>PowerPoint プレゼンテーション</vt:lpstr>
      <vt:lpstr>使用例（ケース設定)</vt:lpstr>
      <vt:lpstr>使用例(2)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Parallel Setsによるライブラリの 組み合わせと利用状況の可視化</dc:title>
  <dc:creator>yano-y</dc:creator>
  <cp:lastModifiedBy>yano-y</cp:lastModifiedBy>
  <cp:revision>375</cp:revision>
  <cp:lastPrinted>2015-02-19T02:24:53Z</cp:lastPrinted>
  <dcterms:created xsi:type="dcterms:W3CDTF">2015-02-10T10:39:17Z</dcterms:created>
  <dcterms:modified xsi:type="dcterms:W3CDTF">2015-02-20T05:04:11Z</dcterms:modified>
</cp:coreProperties>
</file>