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5"/>
  </p:notesMasterIdLst>
  <p:handoutMasterIdLst>
    <p:handoutMasterId r:id="rId16"/>
  </p:handoutMasterIdLst>
  <p:sldIdLst>
    <p:sldId id="256" r:id="rId2"/>
    <p:sldId id="269" r:id="rId3"/>
    <p:sldId id="270" r:id="rId4"/>
    <p:sldId id="272" r:id="rId5"/>
    <p:sldId id="258" r:id="rId6"/>
    <p:sldId id="273" r:id="rId7"/>
    <p:sldId id="267" r:id="rId8"/>
    <p:sldId id="266" r:id="rId9"/>
    <p:sldId id="264" r:id="rId10"/>
    <p:sldId id="257" r:id="rId11"/>
    <p:sldId id="260" r:id="rId12"/>
    <p:sldId id="271" r:id="rId13"/>
    <p:sldId id="265" r:id="rId14"/>
  </p:sldIdLst>
  <p:sldSz cx="9144000" cy="6858000" type="screen4x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94713" autoAdjust="0"/>
  </p:normalViewPr>
  <p:slideViewPr>
    <p:cSldViewPr snapToGrid="0">
      <p:cViewPr varScale="1">
        <p:scale>
          <a:sx n="71" d="100"/>
          <a:sy n="71" d="100"/>
        </p:scale>
        <p:origin x="10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4D921944-2D5B-4500-A484-2CD508095FCC}" type="datetimeFigureOut">
              <a:rPr kumimoji="1" lang="ja-JP" altLang="en-US" smtClean="0"/>
              <a:t>2016/2/24</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E1C80038-93DD-4785-87E2-E4139BD59198}" type="slidenum">
              <a:rPr kumimoji="1" lang="ja-JP" altLang="en-US" smtClean="0"/>
              <a:t>‹#›</a:t>
            </a:fld>
            <a:endParaRPr kumimoji="1" lang="ja-JP" altLang="en-US"/>
          </a:p>
        </p:txBody>
      </p:sp>
    </p:spTree>
    <p:extLst>
      <p:ext uri="{BB962C8B-B14F-4D97-AF65-F5344CB8AC3E}">
        <p14:creationId xmlns:p14="http://schemas.microsoft.com/office/powerpoint/2010/main" val="1312128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C69D35C5-347C-4563-9D98-D7C1C18FB586}" type="datetimeFigureOut">
              <a:rPr kumimoji="1" lang="ja-JP" altLang="en-US" smtClean="0"/>
              <a:t>2016/2/24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3914F6B8-C892-4316-9577-231F8F326D03}" type="slidenum">
              <a:rPr kumimoji="1" lang="ja-JP" altLang="en-US" smtClean="0"/>
              <a:t>‹#›</a:t>
            </a:fld>
            <a:endParaRPr kumimoji="1" lang="ja-JP" altLang="en-US"/>
          </a:p>
        </p:txBody>
      </p:sp>
    </p:spTree>
    <p:extLst>
      <p:ext uri="{BB962C8B-B14F-4D97-AF65-F5344CB8AC3E}">
        <p14:creationId xmlns:p14="http://schemas.microsoft.com/office/powerpoint/2010/main" val="28229560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11CA0A3-D7B1-4175-91EF-F310B959849D}" type="datetime1">
              <a:rPr lang="en-US" altLang="ja-JP"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85429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ABC1074-F6D9-4DDC-8E30-13F5744EB862}" type="datetime1">
              <a:rPr lang="en-US" altLang="ja-JP"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84412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B9F1C1D-EA1C-4DB4-BBB9-997654D799FE}" type="datetime1">
              <a:rPr lang="en-US" altLang="ja-JP"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5313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121845"/>
            <a:ext cx="7886700" cy="1325563"/>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FDB9D87-E89F-4417-A83D-6C4B7B3D17C9}" type="datetime1">
              <a:rPr lang="en-US" altLang="ja-JP"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621163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759E69F-0381-4ED9-968D-99585034B61E}" type="datetime1">
              <a:rPr lang="en-US" altLang="ja-JP"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37891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31B31AF-35C8-4411-A91C-D0912458C5DF}" type="datetime1">
              <a:rPr lang="en-US" altLang="ja-JP" smtClean="0"/>
              <a:t>2/24/2016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95055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95A32B2-B6C5-4E5A-B343-B544CF4DFE9F}" type="datetime1">
              <a:rPr lang="en-US" altLang="ja-JP" smtClean="0"/>
              <a:t>2/24/2016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8305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981F78D-FD10-4D83-9BFE-7C07912EFEBA}" type="datetime1">
              <a:rPr lang="en-US" altLang="ja-JP" smtClean="0"/>
              <a:t>2/24/2016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96160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43B2F1-B224-4897-AD59-43D45CF7B119}" type="datetime1">
              <a:rPr lang="en-US" altLang="ja-JP" smtClean="0"/>
              <a:t>2/24/2016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57249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A7360A5-56DA-4274-888E-A1AEAFCA0EBD}" type="datetime1">
              <a:rPr lang="en-US" altLang="ja-JP" smtClean="0"/>
              <a:t>2/24/2016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03851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08DCB65-DA68-4026-968C-CFB4D828123F}" type="datetime1">
              <a:rPr lang="en-US" altLang="ja-JP" smtClean="0"/>
              <a:t>2/24/2016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92251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8CE02-ADAB-4D5D-B568-22393E7AE27F}" type="datetime1">
              <a:rPr lang="en-US" altLang="ja-JP" smtClean="0"/>
              <a:t>2/24/2016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2055604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00.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4400" dirty="0" smtClean="0"/>
              <a:t>ステップ実行時に注目すべき</a:t>
            </a:r>
            <a:r>
              <a:rPr kumimoji="1" lang="en-US" altLang="ja-JP" sz="4400" dirty="0" smtClean="0"/>
              <a:t/>
            </a:r>
            <a:br>
              <a:rPr kumimoji="1" lang="en-US" altLang="ja-JP" sz="4400" dirty="0" smtClean="0"/>
            </a:br>
            <a:r>
              <a:rPr kumimoji="1" lang="ja-JP" altLang="en-US" sz="4400" dirty="0" smtClean="0"/>
              <a:t>変数を提示するデバッガの</a:t>
            </a:r>
            <a:r>
              <a:rPr lang="ja-JP" altLang="en-US" sz="4400" dirty="0"/>
              <a:t>試作</a:t>
            </a:r>
            <a:endParaRPr kumimoji="1" lang="ja-JP" altLang="en-US" sz="4400" dirty="0"/>
          </a:p>
        </p:txBody>
      </p:sp>
      <p:sp>
        <p:nvSpPr>
          <p:cNvPr id="3" name="サブタイトル 2"/>
          <p:cNvSpPr>
            <a:spLocks noGrp="1"/>
          </p:cNvSpPr>
          <p:nvPr>
            <p:ph type="subTitle" idx="1"/>
          </p:nvPr>
        </p:nvSpPr>
        <p:spPr/>
        <p:txBody>
          <a:bodyPr/>
          <a:lstStyle/>
          <a:p>
            <a:r>
              <a:rPr kumimoji="1" lang="ja-JP" altLang="en-US" dirty="0" smtClean="0"/>
              <a:t>井上研究室</a:t>
            </a:r>
            <a:endParaRPr kumimoji="1" lang="en-US" altLang="ja-JP" dirty="0" smtClean="0"/>
          </a:p>
          <a:p>
            <a:r>
              <a:rPr kumimoji="1" lang="ja-JP" altLang="en-US" dirty="0" smtClean="0"/>
              <a:t>冨永　真司</a:t>
            </a:r>
            <a:endParaRPr kumimoji="1" lang="ja-JP" altLang="en-US" dirty="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3447549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dirty="0" smtClean="0"/>
              <a:t>Defects4J</a:t>
            </a:r>
            <a:r>
              <a:rPr lang="ja-JP" altLang="en-US" dirty="0" smtClean="0"/>
              <a:t>に対する実験</a:t>
            </a:r>
            <a:r>
              <a:rPr lang="ja-JP" altLang="en-US" dirty="0"/>
              <a:t>結果</a:t>
            </a:r>
            <a:endParaRPr kumimoji="1" lang="ja-JP" altLang="en-US" dirty="0"/>
          </a:p>
        </p:txBody>
      </p:sp>
      <p:sp>
        <p:nvSpPr>
          <p:cNvPr id="3" name="コンテンツ プレースホルダー 2"/>
          <p:cNvSpPr>
            <a:spLocks noGrp="1"/>
          </p:cNvSpPr>
          <p:nvPr>
            <p:ph idx="1"/>
          </p:nvPr>
        </p:nvSpPr>
        <p:spPr>
          <a:xfrm>
            <a:off x="628650" y="1360967"/>
            <a:ext cx="7886700" cy="4815996"/>
          </a:xfrm>
        </p:spPr>
        <p:txBody>
          <a:bodyPr/>
          <a:lstStyle/>
          <a:p>
            <a:r>
              <a:rPr kumimoji="1" lang="en-US" altLang="ja-JP" dirty="0" smtClean="0"/>
              <a:t>pre</a:t>
            </a:r>
            <a:r>
              <a:rPr kumimoji="1" lang="ja-JP" altLang="en-US" dirty="0" smtClean="0"/>
              <a:t>は手法適用前，</a:t>
            </a:r>
            <a:r>
              <a:rPr kumimoji="1" lang="en-US" altLang="ja-JP" dirty="0" smtClean="0"/>
              <a:t>post</a:t>
            </a:r>
            <a:r>
              <a:rPr kumimoji="1" lang="ja-JP" altLang="en-US" dirty="0" smtClean="0"/>
              <a:t>は手法適用後</a:t>
            </a:r>
            <a:endParaRPr kumimoji="1" lang="en-US" altLang="ja-JP" dirty="0" smtClean="0"/>
          </a:p>
          <a:p>
            <a:r>
              <a:rPr kumimoji="1" lang="ja-JP" altLang="en-US" dirty="0" smtClean="0"/>
              <a:t>最大値が小さくなり，分布が</a:t>
            </a:r>
            <a:r>
              <a:rPr kumimoji="1" lang="en-US" altLang="ja-JP" dirty="0" smtClean="0"/>
              <a:t>1</a:t>
            </a:r>
            <a:r>
              <a:rPr kumimoji="1" lang="ja-JP" altLang="en-US" dirty="0" smtClean="0"/>
              <a:t>に近づいている</a:t>
            </a:r>
            <a:endParaRPr kumimoji="1" lang="ja-JP" altLang="en-US" dirty="0"/>
          </a:p>
        </p:txBody>
      </p:sp>
      <p:pic>
        <p:nvPicPr>
          <p:cNvPr id="4" name="図 3"/>
          <p:cNvPicPr>
            <a:picLocks noChangeAspect="1"/>
          </p:cNvPicPr>
          <p:nvPr/>
        </p:nvPicPr>
        <p:blipFill>
          <a:blip r:embed="rId2"/>
          <a:stretch>
            <a:fillRect/>
          </a:stretch>
        </p:blipFill>
        <p:spPr>
          <a:xfrm>
            <a:off x="701620" y="2337683"/>
            <a:ext cx="7772011" cy="3839280"/>
          </a:xfrm>
          <a:prstGeom prst="rect">
            <a:avLst/>
          </a:prstGeom>
        </p:spPr>
      </p:pic>
      <p:sp>
        <p:nvSpPr>
          <p:cNvPr id="5" name="スライド番号プレースホルダー 4"/>
          <p:cNvSpPr>
            <a:spLocks noGrp="1"/>
          </p:cNvSpPr>
          <p:nvPr>
            <p:ph type="sldNum" sz="quarter" idx="12"/>
          </p:nvPr>
        </p:nvSpPr>
        <p:spPr/>
        <p:txBody>
          <a:bodyPr/>
          <a:lstStyle/>
          <a:p>
            <a:fld id="{48F63A3B-78C7-47BE-AE5E-E10140E04643}" type="slidenum">
              <a:rPr lang="en-US" smtClean="0"/>
              <a:t>10</a:t>
            </a:fld>
            <a:endParaRPr lang="en-US" dirty="0"/>
          </a:p>
        </p:txBody>
      </p:sp>
      <mc:AlternateContent xmlns:mc="http://schemas.openxmlformats.org/markup-compatibility/2006" xmlns:a14="http://schemas.microsoft.com/office/drawing/2010/main">
        <mc:Choice Requires="a14">
          <p:sp>
            <p:nvSpPr>
              <p:cNvPr id="6" name="正方形/長方形 5"/>
              <p:cNvSpPr/>
              <p:nvPr/>
            </p:nvSpPr>
            <p:spPr>
              <a:xfrm rot="16200000">
                <a:off x="-218055" y="3816628"/>
                <a:ext cx="1324079"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i="1">
                              <a:latin typeface="Cambria Math" panose="02040503050406030204" pitchFamily="18" charset="0"/>
                            </a:rPr>
                            <m:t>𝑣</m:t>
                          </m:r>
                        </m:e>
                      </m:d>
                    </m:oMath>
                  </m:oMathPara>
                </a14:m>
                <a:endParaRPr lang="ja-JP" altLang="en-US" dirty="0"/>
              </a:p>
            </p:txBody>
          </p:sp>
        </mc:Choice>
        <mc:Fallback xmlns="">
          <p:sp>
            <p:nvSpPr>
              <p:cNvPr id="6" name="正方形/長方形 5"/>
              <p:cNvSpPr>
                <a:spLocks noRot="1" noChangeAspect="1" noMove="1" noResize="1" noEditPoints="1" noAdjustHandles="1" noChangeArrowheads="1" noChangeShapeType="1" noTextEdit="1"/>
              </p:cNvSpPr>
              <p:nvPr/>
            </p:nvSpPr>
            <p:spPr>
              <a:xfrm rot="16200000">
                <a:off x="-218055" y="3816628"/>
                <a:ext cx="1324079" cy="369332"/>
              </a:xfrm>
              <a:prstGeom prst="rect">
                <a:avLst/>
              </a:prstGeom>
              <a:blipFill rotWithShape="0">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206645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dirty="0" err="1" smtClean="0"/>
              <a:t>Lifegame</a:t>
            </a:r>
            <a:r>
              <a:rPr lang="ja-JP" altLang="en-US" dirty="0" smtClean="0"/>
              <a:t>に対する</a:t>
            </a:r>
            <a:r>
              <a:rPr kumimoji="1" lang="ja-JP" altLang="en-US" dirty="0" smtClean="0"/>
              <a:t>実験結果</a:t>
            </a:r>
            <a:endParaRPr kumimoji="1" lang="ja-JP" altLang="en-US" dirty="0"/>
          </a:p>
        </p:txBody>
      </p:sp>
      <p:sp>
        <p:nvSpPr>
          <p:cNvPr id="3" name="コンテンツ プレースホルダー 2"/>
          <p:cNvSpPr>
            <a:spLocks noGrp="1"/>
          </p:cNvSpPr>
          <p:nvPr>
            <p:ph idx="1"/>
          </p:nvPr>
        </p:nvSpPr>
        <p:spPr>
          <a:xfrm>
            <a:off x="628650" y="1360968"/>
            <a:ext cx="7886700" cy="4815996"/>
          </a:xfrm>
        </p:spPr>
        <p:txBody>
          <a:bodyPr/>
          <a:lstStyle/>
          <a:p>
            <a:r>
              <a:rPr lang="en-US" altLang="ja-JP" dirty="0"/>
              <a:t>p</a:t>
            </a:r>
            <a:r>
              <a:rPr kumimoji="1" lang="en-US" altLang="ja-JP" dirty="0" smtClean="0"/>
              <a:t>re</a:t>
            </a:r>
            <a:r>
              <a:rPr kumimoji="1" lang="ja-JP" altLang="en-US" dirty="0" smtClean="0"/>
              <a:t>は</a:t>
            </a:r>
            <a:r>
              <a:rPr lang="ja-JP" altLang="en-US" dirty="0" smtClean="0"/>
              <a:t>手法適用前，</a:t>
            </a:r>
            <a:r>
              <a:rPr lang="en-US" altLang="ja-JP" dirty="0" smtClean="0"/>
              <a:t>post</a:t>
            </a:r>
            <a:r>
              <a:rPr lang="ja-JP" altLang="en-US" dirty="0" smtClean="0"/>
              <a:t>は手法適用後</a:t>
            </a:r>
            <a:endParaRPr lang="en-US" altLang="ja-JP" dirty="0" smtClean="0"/>
          </a:p>
          <a:p>
            <a:r>
              <a:rPr lang="ja-JP" altLang="en-US" dirty="0" smtClean="0"/>
              <a:t>最大値が小さくなり，外れ値がなくなってい</a:t>
            </a:r>
            <a:r>
              <a:rPr lang="ja-JP" altLang="en-US" dirty="0"/>
              <a:t>る</a:t>
            </a:r>
            <a:endParaRPr lang="en-US" altLang="ja-JP" dirty="0" smtClean="0"/>
          </a:p>
        </p:txBody>
      </p:sp>
      <p:pic>
        <p:nvPicPr>
          <p:cNvPr id="4" name="図 3"/>
          <p:cNvPicPr>
            <a:picLocks noChangeAspect="1"/>
          </p:cNvPicPr>
          <p:nvPr/>
        </p:nvPicPr>
        <p:blipFill>
          <a:blip r:embed="rId2"/>
          <a:stretch>
            <a:fillRect/>
          </a:stretch>
        </p:blipFill>
        <p:spPr>
          <a:xfrm>
            <a:off x="2691454" y="2395759"/>
            <a:ext cx="3761091" cy="3781204"/>
          </a:xfrm>
          <a:prstGeom prst="rect">
            <a:avLst/>
          </a:prstGeom>
        </p:spPr>
      </p:pic>
      <p:sp>
        <p:nvSpPr>
          <p:cNvPr id="5" name="スライド番号プレースホルダー 4"/>
          <p:cNvSpPr>
            <a:spLocks noGrp="1"/>
          </p:cNvSpPr>
          <p:nvPr>
            <p:ph type="sldNum" sz="quarter" idx="12"/>
          </p:nvPr>
        </p:nvSpPr>
        <p:spPr/>
        <p:txBody>
          <a:bodyPr/>
          <a:lstStyle/>
          <a:p>
            <a:fld id="{48F63A3B-78C7-47BE-AE5E-E10140E04643}" type="slidenum">
              <a:rPr lang="en-US" smtClean="0"/>
              <a:t>11</a:t>
            </a:fld>
            <a:endParaRPr lang="en-US" dirty="0"/>
          </a:p>
        </p:txBody>
      </p:sp>
      <mc:AlternateContent xmlns:mc="http://schemas.openxmlformats.org/markup-compatibility/2006" xmlns:a14="http://schemas.microsoft.com/office/drawing/2010/main">
        <mc:Choice Requires="a14">
          <p:sp>
            <p:nvSpPr>
              <p:cNvPr id="6" name="正方形/長方形 5"/>
              <p:cNvSpPr/>
              <p:nvPr/>
            </p:nvSpPr>
            <p:spPr>
              <a:xfrm rot="16200000">
                <a:off x="1851210" y="3816627"/>
                <a:ext cx="1311157"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i="1">
                              <a:latin typeface="Cambria Math" panose="02040503050406030204" pitchFamily="18" charset="0"/>
                            </a:rPr>
                            <m:t>𝑣</m:t>
                          </m:r>
                        </m:e>
                      </m:d>
                    </m:oMath>
                  </m:oMathPara>
                </a14:m>
                <a:endParaRPr lang="ja-JP" altLang="en-US" dirty="0"/>
              </a:p>
            </p:txBody>
          </p:sp>
        </mc:Choice>
        <mc:Fallback xmlns="">
          <p:sp>
            <p:nvSpPr>
              <p:cNvPr id="6" name="正方形/長方形 5"/>
              <p:cNvSpPr>
                <a:spLocks noRot="1" noChangeAspect="1" noMove="1" noResize="1" noEditPoints="1" noAdjustHandles="1" noChangeArrowheads="1" noChangeShapeType="1" noTextEdit="1"/>
              </p:cNvSpPr>
              <p:nvPr/>
            </p:nvSpPr>
            <p:spPr>
              <a:xfrm rot="16200000">
                <a:off x="1851210" y="3816627"/>
                <a:ext cx="1311157" cy="369332"/>
              </a:xfrm>
              <a:prstGeom prst="rect">
                <a:avLst/>
              </a:prstGeom>
              <a:blipFill rotWithShape="0">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194345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実験結果のまとめ</a:t>
            </a:r>
            <a:endParaRPr kumimoji="1" lang="ja-JP" altLang="en-US" dirty="0"/>
          </a:p>
        </p:txBody>
      </p:sp>
      <p:sp>
        <p:nvSpPr>
          <p:cNvPr id="3" name="コンテンツ プレースホルダー 2"/>
          <p:cNvSpPr>
            <a:spLocks noGrp="1"/>
          </p:cNvSpPr>
          <p:nvPr>
            <p:ph idx="1"/>
          </p:nvPr>
        </p:nvSpPr>
        <p:spPr>
          <a:xfrm>
            <a:off x="628650" y="1255059"/>
            <a:ext cx="7886700" cy="4921904"/>
          </a:xfrm>
        </p:spPr>
        <p:txBody>
          <a:bodyPr>
            <a:normAutofit fontScale="92500" lnSpcReduction="10000"/>
          </a:bodyPr>
          <a:lstStyle/>
          <a:p>
            <a:r>
              <a:rPr kumimoji="1" lang="ja-JP" altLang="en-US" dirty="0" smtClean="0"/>
              <a:t>変数の位置の合計</a:t>
            </a:r>
            <a:r>
              <a:rPr lang="ja-JP" altLang="en-US" dirty="0" smtClean="0"/>
              <a:t>と平均</a:t>
            </a:r>
            <a:endParaRPr lang="en-US" altLang="ja-JP" dirty="0" smtClean="0"/>
          </a:p>
          <a:p>
            <a:pPr marL="0" indent="0">
              <a:buNone/>
            </a:pPr>
            <a:endParaRPr lang="en-US" altLang="ja-JP" dirty="0" smtClean="0"/>
          </a:p>
          <a:p>
            <a:pPr marL="0" indent="0">
              <a:buNone/>
            </a:pPr>
            <a:endParaRPr lang="en-US" altLang="ja-JP" dirty="0" smtClean="0"/>
          </a:p>
          <a:p>
            <a:pPr marL="0" indent="0">
              <a:buNone/>
            </a:pPr>
            <a:endParaRPr kumimoji="1" lang="en-US" altLang="ja-JP" dirty="0"/>
          </a:p>
          <a:p>
            <a:endParaRPr kumimoji="1" lang="en-US" altLang="ja-JP" dirty="0" smtClean="0"/>
          </a:p>
          <a:p>
            <a:endParaRPr kumimoji="1" lang="en-US" altLang="ja-JP" dirty="0" smtClean="0"/>
          </a:p>
          <a:p>
            <a:endParaRPr lang="en-US" altLang="ja-JP" dirty="0"/>
          </a:p>
          <a:p>
            <a:endParaRPr kumimoji="1" lang="en-US" altLang="ja-JP" dirty="0" smtClean="0"/>
          </a:p>
          <a:p>
            <a:r>
              <a:rPr kumimoji="1" lang="en-US" altLang="ja-JP" dirty="0" smtClean="0"/>
              <a:t>Defects4J</a:t>
            </a:r>
            <a:r>
              <a:rPr kumimoji="1" lang="ja-JP" altLang="en-US" dirty="0" smtClean="0"/>
              <a:t>の</a:t>
            </a:r>
            <a:r>
              <a:rPr kumimoji="1" lang="en-US" altLang="ja-JP" dirty="0" smtClean="0"/>
              <a:t>Lang-3b</a:t>
            </a:r>
            <a:r>
              <a:rPr kumimoji="1" lang="ja-JP" altLang="en-US" dirty="0" err="1" smtClean="0"/>
              <a:t>，</a:t>
            </a:r>
            <a:r>
              <a:rPr kumimoji="1" lang="en-US" altLang="ja-JP" dirty="0" smtClean="0"/>
              <a:t>Lang-4b</a:t>
            </a:r>
            <a:r>
              <a:rPr lang="ja-JP" altLang="en-US" dirty="0" err="1"/>
              <a:t>，</a:t>
            </a:r>
            <a:r>
              <a:rPr lang="en-US" altLang="ja-JP" dirty="0" err="1" smtClean="0"/>
              <a:t>Lifegame</a:t>
            </a:r>
            <a:r>
              <a:rPr lang="ja-JP" altLang="en-US" dirty="0" smtClean="0"/>
              <a:t>で比較的大きく削減されている</a:t>
            </a:r>
            <a:endParaRPr lang="en-US" altLang="ja-JP" dirty="0" smtClean="0"/>
          </a:p>
          <a:p>
            <a:pPr lvl="1"/>
            <a:r>
              <a:rPr kumimoji="1" lang="en-US" altLang="ja-JP" dirty="0" smtClean="0"/>
              <a:t>3b</a:t>
            </a:r>
            <a:r>
              <a:rPr lang="ja-JP" altLang="en-US" dirty="0" err="1"/>
              <a:t>，</a:t>
            </a:r>
            <a:r>
              <a:rPr kumimoji="1" lang="en-US" altLang="ja-JP" dirty="0" smtClean="0"/>
              <a:t>4b</a:t>
            </a:r>
            <a:r>
              <a:rPr kumimoji="1" lang="ja-JP" altLang="en-US" dirty="0" smtClean="0"/>
              <a:t>では多数のローカル変数が</a:t>
            </a:r>
            <a:r>
              <a:rPr lang="ja-JP" altLang="en-US" dirty="0" smtClean="0"/>
              <a:t>，</a:t>
            </a:r>
            <a:r>
              <a:rPr lang="en-US" altLang="ja-JP" dirty="0" err="1" smtClean="0"/>
              <a:t>Lifegame</a:t>
            </a:r>
            <a:r>
              <a:rPr lang="ja-JP" altLang="en-US" dirty="0" smtClean="0"/>
              <a:t>では</a:t>
            </a:r>
            <a:r>
              <a:rPr lang="en-US" altLang="ja-JP" dirty="0" smtClean="0"/>
              <a:t>2</a:t>
            </a:r>
            <a:r>
              <a:rPr lang="ja-JP" altLang="en-US" dirty="0" smtClean="0"/>
              <a:t>次元配列が使われる　→　どちらも変数が多く使われる</a:t>
            </a:r>
            <a:endParaRPr lang="en-US" altLang="ja-JP" dirty="0" smtClean="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12</a:t>
            </a:fld>
            <a:endParaRPr lang="en-US" dirty="0"/>
          </a:p>
        </p:txBody>
      </p:sp>
      <p:graphicFrame>
        <p:nvGraphicFramePr>
          <p:cNvPr id="5" name="表 4"/>
          <p:cNvGraphicFramePr>
            <a:graphicFrameLocks noGrp="1"/>
          </p:cNvGraphicFramePr>
          <p:nvPr>
            <p:extLst>
              <p:ext uri="{D42A27DB-BD31-4B8C-83A1-F6EECF244321}">
                <p14:modId xmlns:p14="http://schemas.microsoft.com/office/powerpoint/2010/main" val="3282511335"/>
              </p:ext>
            </p:extLst>
          </p:nvPr>
        </p:nvGraphicFramePr>
        <p:xfrm>
          <a:off x="1165412" y="1626796"/>
          <a:ext cx="6814253" cy="3106572"/>
        </p:xfrm>
        <a:graphic>
          <a:graphicData uri="http://schemas.openxmlformats.org/drawingml/2006/table">
            <a:tbl>
              <a:tblPr firstRow="1" bandRow="1">
                <a:tableStyleId>{69012ECD-51FC-41F1-AA8D-1B2483CD663E}</a:tableStyleId>
              </a:tblPr>
              <a:tblGrid>
                <a:gridCol w="2271417"/>
                <a:gridCol w="1135709"/>
                <a:gridCol w="1135709"/>
                <a:gridCol w="1135709"/>
                <a:gridCol w="1135709"/>
              </a:tblGrid>
              <a:tr h="443796">
                <a:tc>
                  <a:txBody>
                    <a:bodyPr/>
                    <a:lstStyle/>
                    <a:p>
                      <a:pPr algn="ctr"/>
                      <a:r>
                        <a:rPr kumimoji="1" lang="ja-JP" altLang="en-US" dirty="0" smtClean="0"/>
                        <a:t>対象プログラム</a:t>
                      </a:r>
                      <a:endParaRPr kumimoji="1" lang="ja-JP" altLang="en-US" dirty="0"/>
                    </a:p>
                  </a:txBody>
                  <a:tcPr anchor="ctr"/>
                </a:tc>
                <a:tc gridSpan="2">
                  <a:txBody>
                    <a:bodyPr/>
                    <a:lstStyle/>
                    <a:p>
                      <a:pPr algn="ctr"/>
                      <a:r>
                        <a:rPr kumimoji="1" lang="ja-JP" altLang="en-US" dirty="0" smtClean="0"/>
                        <a:t>手法適用前</a:t>
                      </a:r>
                      <a:endParaRPr kumimoji="1" lang="ja-JP" altLang="en-US" dirty="0"/>
                    </a:p>
                  </a:txBody>
                  <a:tcPr anchor="ctr"/>
                </a:tc>
                <a:tc hMerge="1">
                  <a:txBody>
                    <a:bodyPr/>
                    <a:lstStyle/>
                    <a:p>
                      <a:endParaRPr kumimoji="1" lang="ja-JP" altLang="en-US"/>
                    </a:p>
                  </a:txBody>
                  <a:tcPr/>
                </a:tc>
                <a:tc gridSpan="2">
                  <a:txBody>
                    <a:bodyPr/>
                    <a:lstStyle/>
                    <a:p>
                      <a:pPr algn="ctr"/>
                      <a:r>
                        <a:rPr kumimoji="1" lang="ja-JP" altLang="en-US" dirty="0" smtClean="0"/>
                        <a:t>手法適用後</a:t>
                      </a:r>
                      <a:endParaRPr kumimoji="1" lang="ja-JP" altLang="en-US" dirty="0"/>
                    </a:p>
                  </a:txBody>
                  <a:tcPr anchor="ctr"/>
                </a:tc>
                <a:tc hMerge="1">
                  <a:txBody>
                    <a:bodyPr/>
                    <a:lstStyle/>
                    <a:p>
                      <a:endParaRPr kumimoji="1" lang="ja-JP" altLang="en-US"/>
                    </a:p>
                  </a:txBody>
                  <a:tcPr/>
                </a:tc>
              </a:tr>
              <a:tr h="443796">
                <a:tc>
                  <a:txBody>
                    <a:bodyPr/>
                    <a:lstStyle/>
                    <a:p>
                      <a:pPr algn="ctr"/>
                      <a:endParaRPr kumimoji="1" lang="ja-JP" altLang="en-US" dirty="0"/>
                    </a:p>
                  </a:txBody>
                  <a:tcPr anchor="ctr"/>
                </a:tc>
                <a:tc>
                  <a:txBody>
                    <a:bodyPr/>
                    <a:lstStyle/>
                    <a:p>
                      <a:pPr algn="ctr"/>
                      <a:r>
                        <a:rPr kumimoji="1" lang="ja-JP" altLang="en-US" dirty="0" smtClean="0"/>
                        <a:t>合計</a:t>
                      </a:r>
                      <a:endParaRPr kumimoji="1" lang="ja-JP" altLang="en-US" dirty="0"/>
                    </a:p>
                  </a:txBody>
                  <a:tcPr anchor="ctr"/>
                </a:tc>
                <a:tc>
                  <a:txBody>
                    <a:bodyPr/>
                    <a:lstStyle/>
                    <a:p>
                      <a:pPr algn="ctr"/>
                      <a:r>
                        <a:rPr kumimoji="1" lang="ja-JP" altLang="en-US" dirty="0" smtClean="0"/>
                        <a:t>平均</a:t>
                      </a:r>
                      <a:endParaRPr kumimoji="1" lang="ja-JP" altLang="en-US" dirty="0"/>
                    </a:p>
                  </a:txBody>
                  <a:tcPr anchor="ctr"/>
                </a:tc>
                <a:tc>
                  <a:txBody>
                    <a:bodyPr/>
                    <a:lstStyle/>
                    <a:p>
                      <a:pPr algn="ctr"/>
                      <a:r>
                        <a:rPr kumimoji="1" lang="ja-JP" altLang="en-US" dirty="0" smtClean="0"/>
                        <a:t>合計</a:t>
                      </a:r>
                      <a:endParaRPr kumimoji="1" lang="ja-JP" altLang="en-US" dirty="0"/>
                    </a:p>
                  </a:txBody>
                  <a:tcPr anchor="ctr"/>
                </a:tc>
                <a:tc>
                  <a:txBody>
                    <a:bodyPr/>
                    <a:lstStyle/>
                    <a:p>
                      <a:pPr algn="ctr"/>
                      <a:r>
                        <a:rPr kumimoji="1" lang="ja-JP" altLang="en-US" dirty="0" smtClean="0"/>
                        <a:t>平均</a:t>
                      </a:r>
                      <a:endParaRPr kumimoji="1" lang="ja-JP" altLang="en-US" dirty="0"/>
                    </a:p>
                  </a:txBody>
                  <a:tcPr anchor="ctr"/>
                </a:tc>
              </a:tr>
              <a:tr h="443796">
                <a:tc>
                  <a:txBody>
                    <a:bodyPr/>
                    <a:lstStyle/>
                    <a:p>
                      <a:pPr algn="ctr"/>
                      <a:r>
                        <a:rPr kumimoji="1" lang="en-US" altLang="ja-JP" dirty="0" smtClean="0"/>
                        <a:t>Defects4J</a:t>
                      </a:r>
                      <a:r>
                        <a:rPr kumimoji="1" lang="en-US" altLang="ja-JP" baseline="0" dirty="0" smtClean="0"/>
                        <a:t> Lang 1b</a:t>
                      </a:r>
                      <a:endParaRPr kumimoji="1" lang="ja-JP" altLang="en-US" dirty="0"/>
                    </a:p>
                  </a:txBody>
                  <a:tcPr anchor="ctr"/>
                </a:tc>
                <a:tc>
                  <a:txBody>
                    <a:bodyPr/>
                    <a:lstStyle/>
                    <a:p>
                      <a:pPr algn="ctr"/>
                      <a:r>
                        <a:rPr kumimoji="1" lang="en-US" altLang="ja-JP" dirty="0" smtClean="0"/>
                        <a:t>257</a:t>
                      </a:r>
                      <a:endParaRPr kumimoji="1" lang="ja-JP" altLang="en-US" dirty="0"/>
                    </a:p>
                  </a:txBody>
                  <a:tcPr anchor="ctr"/>
                </a:tc>
                <a:tc>
                  <a:txBody>
                    <a:bodyPr/>
                    <a:lstStyle/>
                    <a:p>
                      <a:pPr algn="ctr"/>
                      <a:r>
                        <a:rPr kumimoji="1" lang="en-US" altLang="ja-JP" dirty="0" smtClean="0"/>
                        <a:t>2.1</a:t>
                      </a:r>
                      <a:endParaRPr kumimoji="1" lang="ja-JP" altLang="en-US" dirty="0"/>
                    </a:p>
                  </a:txBody>
                  <a:tcPr anchor="ctr"/>
                </a:tc>
                <a:tc>
                  <a:txBody>
                    <a:bodyPr/>
                    <a:lstStyle/>
                    <a:p>
                      <a:pPr algn="ctr"/>
                      <a:r>
                        <a:rPr kumimoji="1" lang="en-US" altLang="ja-JP" dirty="0" smtClean="0"/>
                        <a:t>149</a:t>
                      </a:r>
                      <a:endParaRPr kumimoji="1" lang="ja-JP" altLang="en-US" dirty="0"/>
                    </a:p>
                  </a:txBody>
                  <a:tcPr anchor="ctr"/>
                </a:tc>
                <a:tc>
                  <a:txBody>
                    <a:bodyPr/>
                    <a:lstStyle/>
                    <a:p>
                      <a:pPr algn="ctr"/>
                      <a:r>
                        <a:rPr kumimoji="1" lang="en-US" altLang="ja-JP" dirty="0" smtClean="0"/>
                        <a:t>1.2</a:t>
                      </a:r>
                      <a:endParaRPr kumimoji="1" lang="ja-JP" altLang="en-US" dirty="0"/>
                    </a:p>
                  </a:txBody>
                  <a:tcPr anchor="ctr"/>
                </a:tc>
              </a:tr>
              <a:tr h="443796">
                <a:tc>
                  <a:txBody>
                    <a:bodyPr/>
                    <a:lstStyle/>
                    <a:p>
                      <a:pPr algn="ctr"/>
                      <a:r>
                        <a:rPr kumimoji="1" lang="en-US" altLang="ja-JP" dirty="0" smtClean="0"/>
                        <a:t>Defects4J Lang 2b</a:t>
                      </a:r>
                      <a:endParaRPr kumimoji="1" lang="ja-JP" altLang="en-US" dirty="0"/>
                    </a:p>
                  </a:txBody>
                  <a:tcPr anchor="ctr"/>
                </a:tc>
                <a:tc>
                  <a:txBody>
                    <a:bodyPr/>
                    <a:lstStyle/>
                    <a:p>
                      <a:pPr algn="ctr"/>
                      <a:r>
                        <a:rPr kumimoji="1" lang="en-US" altLang="ja-JP" dirty="0" smtClean="0"/>
                        <a:t>233</a:t>
                      </a:r>
                      <a:endParaRPr kumimoji="1" lang="ja-JP" altLang="en-US" dirty="0"/>
                    </a:p>
                  </a:txBody>
                  <a:tcPr anchor="ctr"/>
                </a:tc>
                <a:tc>
                  <a:txBody>
                    <a:bodyPr/>
                    <a:lstStyle/>
                    <a:p>
                      <a:pPr algn="ctr"/>
                      <a:r>
                        <a:rPr kumimoji="1" lang="en-US" altLang="ja-JP" dirty="0" smtClean="0"/>
                        <a:t>1.9</a:t>
                      </a:r>
                      <a:endParaRPr kumimoji="1" lang="ja-JP" altLang="en-US" dirty="0"/>
                    </a:p>
                  </a:txBody>
                  <a:tcPr anchor="ctr"/>
                </a:tc>
                <a:tc>
                  <a:txBody>
                    <a:bodyPr/>
                    <a:lstStyle/>
                    <a:p>
                      <a:pPr algn="ctr"/>
                      <a:r>
                        <a:rPr kumimoji="1" lang="en-US" altLang="ja-JP" dirty="0" smtClean="0"/>
                        <a:t>130</a:t>
                      </a:r>
                      <a:endParaRPr kumimoji="1" lang="ja-JP" altLang="en-US" dirty="0"/>
                    </a:p>
                  </a:txBody>
                  <a:tcPr anchor="ctr"/>
                </a:tc>
                <a:tc>
                  <a:txBody>
                    <a:bodyPr/>
                    <a:lstStyle/>
                    <a:p>
                      <a:pPr algn="ctr"/>
                      <a:r>
                        <a:rPr kumimoji="1" lang="en-US" altLang="ja-JP" dirty="0" smtClean="0"/>
                        <a:t>1.1</a:t>
                      </a:r>
                      <a:endParaRPr kumimoji="1" lang="ja-JP" altLang="en-US" dirty="0"/>
                    </a:p>
                  </a:txBody>
                  <a:tcPr anchor="ctr"/>
                </a:tc>
              </a:tr>
              <a:tr h="443796">
                <a:tc>
                  <a:txBody>
                    <a:bodyPr/>
                    <a:lstStyle/>
                    <a:p>
                      <a:pPr algn="ctr"/>
                      <a:r>
                        <a:rPr kumimoji="1" lang="en-US" altLang="ja-JP" dirty="0" smtClean="0"/>
                        <a:t>Defects4J Lang 3b</a:t>
                      </a:r>
                      <a:endParaRPr kumimoji="1" lang="ja-JP" altLang="en-US" dirty="0"/>
                    </a:p>
                  </a:txBody>
                  <a:tcPr anchor="ctr"/>
                </a:tc>
                <a:tc>
                  <a:txBody>
                    <a:bodyPr/>
                    <a:lstStyle/>
                    <a:p>
                      <a:pPr algn="ctr"/>
                      <a:r>
                        <a:rPr kumimoji="1" lang="en-US" altLang="ja-JP" dirty="0" smtClean="0"/>
                        <a:t>437</a:t>
                      </a:r>
                      <a:endParaRPr kumimoji="1" lang="ja-JP" altLang="en-US" dirty="0"/>
                    </a:p>
                  </a:txBody>
                  <a:tcPr anchor="ctr"/>
                </a:tc>
                <a:tc>
                  <a:txBody>
                    <a:bodyPr/>
                    <a:lstStyle/>
                    <a:p>
                      <a:pPr algn="ctr"/>
                      <a:r>
                        <a:rPr kumimoji="1" lang="en-US" altLang="ja-JP" dirty="0" smtClean="0"/>
                        <a:t>3.5</a:t>
                      </a:r>
                      <a:endParaRPr kumimoji="1" lang="ja-JP" altLang="en-US" dirty="0"/>
                    </a:p>
                  </a:txBody>
                  <a:tcPr anchor="ctr"/>
                </a:tc>
                <a:tc>
                  <a:txBody>
                    <a:bodyPr/>
                    <a:lstStyle/>
                    <a:p>
                      <a:pPr algn="ctr"/>
                      <a:r>
                        <a:rPr kumimoji="1" lang="en-US" altLang="ja-JP" dirty="0" smtClean="0"/>
                        <a:t>160</a:t>
                      </a:r>
                      <a:endParaRPr kumimoji="1" lang="ja-JP" altLang="en-US" dirty="0"/>
                    </a:p>
                  </a:txBody>
                  <a:tcPr anchor="ctr"/>
                </a:tc>
                <a:tc>
                  <a:txBody>
                    <a:bodyPr/>
                    <a:lstStyle/>
                    <a:p>
                      <a:pPr algn="ctr"/>
                      <a:r>
                        <a:rPr kumimoji="1" lang="en-US" altLang="ja-JP" dirty="0" smtClean="0"/>
                        <a:t>1.3</a:t>
                      </a:r>
                      <a:endParaRPr kumimoji="1" lang="ja-JP" altLang="en-US" dirty="0"/>
                    </a:p>
                  </a:txBody>
                  <a:tcPr anchor="ctr"/>
                </a:tc>
              </a:tr>
              <a:tr h="443796">
                <a:tc>
                  <a:txBody>
                    <a:bodyPr/>
                    <a:lstStyle/>
                    <a:p>
                      <a:pPr algn="ctr"/>
                      <a:r>
                        <a:rPr kumimoji="1" lang="en-US" altLang="ja-JP" dirty="0" smtClean="0"/>
                        <a:t>Defects4J Lang 4b</a:t>
                      </a:r>
                      <a:endParaRPr kumimoji="1" lang="ja-JP" altLang="en-US" dirty="0"/>
                    </a:p>
                  </a:txBody>
                  <a:tcPr anchor="ctr"/>
                </a:tc>
                <a:tc>
                  <a:txBody>
                    <a:bodyPr/>
                    <a:lstStyle/>
                    <a:p>
                      <a:pPr algn="ctr"/>
                      <a:r>
                        <a:rPr kumimoji="1" lang="en-US" altLang="ja-JP" dirty="0" smtClean="0"/>
                        <a:t>163</a:t>
                      </a:r>
                      <a:endParaRPr kumimoji="1" lang="ja-JP" altLang="en-US" dirty="0"/>
                    </a:p>
                  </a:txBody>
                  <a:tcPr anchor="ctr"/>
                </a:tc>
                <a:tc>
                  <a:txBody>
                    <a:bodyPr/>
                    <a:lstStyle/>
                    <a:p>
                      <a:pPr algn="ctr"/>
                      <a:r>
                        <a:rPr kumimoji="1" lang="en-US" altLang="ja-JP" dirty="0" smtClean="0"/>
                        <a:t>3.4</a:t>
                      </a:r>
                      <a:endParaRPr kumimoji="1" lang="ja-JP" altLang="en-US" dirty="0"/>
                    </a:p>
                  </a:txBody>
                  <a:tcPr anchor="ctr"/>
                </a:tc>
                <a:tc>
                  <a:txBody>
                    <a:bodyPr/>
                    <a:lstStyle/>
                    <a:p>
                      <a:pPr algn="ctr"/>
                      <a:r>
                        <a:rPr kumimoji="1" lang="en-US" altLang="ja-JP" dirty="0" smtClean="0"/>
                        <a:t>87</a:t>
                      </a:r>
                      <a:endParaRPr kumimoji="1" lang="ja-JP" altLang="en-US" dirty="0"/>
                    </a:p>
                  </a:txBody>
                  <a:tcPr anchor="ctr"/>
                </a:tc>
                <a:tc>
                  <a:txBody>
                    <a:bodyPr/>
                    <a:lstStyle/>
                    <a:p>
                      <a:pPr algn="ctr"/>
                      <a:r>
                        <a:rPr kumimoji="1" lang="en-US" altLang="ja-JP" dirty="0" smtClean="0"/>
                        <a:t>1.8</a:t>
                      </a:r>
                      <a:endParaRPr kumimoji="1" lang="ja-JP" altLang="en-US" dirty="0"/>
                    </a:p>
                  </a:txBody>
                  <a:tcPr anchor="ctr"/>
                </a:tc>
              </a:tr>
              <a:tr h="443796">
                <a:tc>
                  <a:txBody>
                    <a:bodyPr/>
                    <a:lstStyle/>
                    <a:p>
                      <a:pPr algn="ctr"/>
                      <a:r>
                        <a:rPr kumimoji="1" lang="en-US" altLang="ja-JP" dirty="0" err="1" smtClean="0"/>
                        <a:t>Lifegame</a:t>
                      </a:r>
                      <a:endParaRPr kumimoji="1" lang="ja-JP" altLang="en-US" dirty="0"/>
                    </a:p>
                  </a:txBody>
                  <a:tcPr anchor="ctr"/>
                </a:tc>
                <a:tc>
                  <a:txBody>
                    <a:bodyPr/>
                    <a:lstStyle/>
                    <a:p>
                      <a:pPr algn="ctr"/>
                      <a:r>
                        <a:rPr kumimoji="1" lang="en-US" altLang="ja-JP" dirty="0" smtClean="0"/>
                        <a:t>94842</a:t>
                      </a:r>
                      <a:endParaRPr kumimoji="1" lang="ja-JP" altLang="en-US" dirty="0"/>
                    </a:p>
                  </a:txBody>
                  <a:tcPr anchor="ctr"/>
                </a:tc>
                <a:tc>
                  <a:txBody>
                    <a:bodyPr/>
                    <a:lstStyle/>
                    <a:p>
                      <a:pPr algn="ctr"/>
                      <a:r>
                        <a:rPr kumimoji="1" lang="en-US" altLang="ja-JP" dirty="0" smtClean="0"/>
                        <a:t>3.9</a:t>
                      </a:r>
                      <a:endParaRPr kumimoji="1" lang="ja-JP" altLang="en-US" dirty="0"/>
                    </a:p>
                  </a:txBody>
                  <a:tcPr anchor="ctr"/>
                </a:tc>
                <a:tc>
                  <a:txBody>
                    <a:bodyPr/>
                    <a:lstStyle/>
                    <a:p>
                      <a:pPr algn="ctr"/>
                      <a:r>
                        <a:rPr kumimoji="1" lang="en-US" altLang="ja-JP" dirty="0" smtClean="0"/>
                        <a:t>65844</a:t>
                      </a:r>
                      <a:endParaRPr kumimoji="1" lang="ja-JP" altLang="en-US" dirty="0"/>
                    </a:p>
                  </a:txBody>
                  <a:tcPr anchor="ctr"/>
                </a:tc>
                <a:tc>
                  <a:txBody>
                    <a:bodyPr/>
                    <a:lstStyle/>
                    <a:p>
                      <a:pPr algn="ctr"/>
                      <a:r>
                        <a:rPr kumimoji="1" lang="en-US" altLang="ja-JP" dirty="0" smtClean="0"/>
                        <a:t>2.7</a:t>
                      </a:r>
                      <a:endParaRPr kumimoji="1" lang="ja-JP" altLang="en-US" dirty="0"/>
                    </a:p>
                  </a:txBody>
                  <a:tcPr anchor="ctr"/>
                </a:tc>
              </a:tr>
            </a:tbl>
          </a:graphicData>
        </a:graphic>
      </p:graphicFrame>
    </p:spTree>
    <p:extLst>
      <p:ext uri="{BB962C8B-B14F-4D97-AF65-F5344CB8AC3E}">
        <p14:creationId xmlns:p14="http://schemas.microsoft.com/office/powerpoint/2010/main" val="2589628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変数ビューの変数の並びを変えることで次の命令で使用される変数を提示するデバッガを試作した</a:t>
            </a:r>
            <a:endParaRPr kumimoji="1" lang="en-US" altLang="ja-JP" dirty="0" smtClean="0"/>
          </a:p>
          <a:p>
            <a:r>
              <a:rPr lang="ja-JP" altLang="en-US" dirty="0"/>
              <a:t>実験</a:t>
            </a:r>
            <a:r>
              <a:rPr lang="ja-JP" altLang="en-US" dirty="0" smtClean="0"/>
              <a:t>の結果，変数ビューの変数の位置を数値で表した場合，本手法を用いることでその数値を</a:t>
            </a:r>
            <a:r>
              <a:rPr lang="en-US" altLang="ja-JP" dirty="0" smtClean="0"/>
              <a:t>3</a:t>
            </a:r>
            <a:r>
              <a:rPr lang="ja-JP" altLang="en-US" dirty="0" smtClean="0"/>
              <a:t>割～</a:t>
            </a:r>
            <a:r>
              <a:rPr lang="en-US" altLang="ja-JP" dirty="0" smtClean="0"/>
              <a:t>5</a:t>
            </a:r>
            <a:r>
              <a:rPr lang="ja-JP" altLang="en-US" dirty="0" smtClean="0"/>
              <a:t>割程度削減できた</a:t>
            </a:r>
            <a:endParaRPr lang="en-US" altLang="ja-JP" dirty="0" smtClean="0"/>
          </a:p>
          <a:p>
            <a:endParaRPr kumimoji="1" lang="en-US" altLang="ja-JP" dirty="0"/>
          </a:p>
          <a:p>
            <a:r>
              <a:rPr lang="ja-JP" altLang="en-US" dirty="0" smtClean="0"/>
              <a:t>今後の課題</a:t>
            </a:r>
            <a:endParaRPr lang="en-US" altLang="ja-JP" dirty="0" smtClean="0"/>
          </a:p>
          <a:p>
            <a:pPr lvl="1"/>
            <a:r>
              <a:rPr kumimoji="1" lang="ja-JP" altLang="en-US" dirty="0" smtClean="0"/>
              <a:t>提案手法が</a:t>
            </a:r>
            <a:r>
              <a:rPr lang="ja-JP" altLang="en-US" dirty="0" smtClean="0"/>
              <a:t>どの</a:t>
            </a:r>
            <a:r>
              <a:rPr lang="ja-JP" altLang="en-US" dirty="0"/>
              <a:t>程度</a:t>
            </a:r>
            <a:r>
              <a:rPr lang="ja-JP" altLang="en-US" dirty="0" smtClean="0"/>
              <a:t>実際のデバッグ作業</a:t>
            </a:r>
            <a:r>
              <a:rPr kumimoji="1" lang="ja-JP" altLang="en-US" dirty="0" smtClean="0"/>
              <a:t>を容易にするかの調査</a:t>
            </a:r>
            <a:endParaRPr kumimoji="1" lang="en-US" altLang="ja-JP" dirty="0" smtClean="0"/>
          </a:p>
          <a:p>
            <a:pPr lvl="1"/>
            <a:r>
              <a:rPr lang="ja-JP" altLang="en-US" dirty="0" smtClean="0"/>
              <a:t>その</a:t>
            </a:r>
            <a:r>
              <a:rPr lang="ja-JP" altLang="en-US" dirty="0"/>
              <a:t>他</a:t>
            </a:r>
            <a:r>
              <a:rPr lang="ja-JP" altLang="en-US" dirty="0" smtClean="0"/>
              <a:t>の</a:t>
            </a:r>
            <a:r>
              <a:rPr lang="ja-JP" altLang="en-US" dirty="0"/>
              <a:t>バグ</a:t>
            </a:r>
            <a:r>
              <a:rPr lang="ja-JP" altLang="en-US" dirty="0" smtClean="0"/>
              <a:t>の</a:t>
            </a:r>
            <a:r>
              <a:rPr lang="ja-JP" altLang="en-US" dirty="0"/>
              <a:t>事例</a:t>
            </a:r>
            <a:r>
              <a:rPr lang="ja-JP" altLang="en-US" dirty="0" smtClean="0"/>
              <a:t>での評価実験</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3808655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a:t>デバッグ</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プログラム開発においてバグは避けられない</a:t>
            </a:r>
            <a:endParaRPr kumimoji="1" lang="en-US" altLang="ja-JP" dirty="0" smtClean="0"/>
          </a:p>
          <a:p>
            <a:pPr lvl="1"/>
            <a:r>
              <a:rPr lang="ja-JP" altLang="en-US" dirty="0"/>
              <a:t>バグ</a:t>
            </a:r>
            <a:r>
              <a:rPr lang="ja-JP" altLang="en-US" dirty="0" smtClean="0"/>
              <a:t>によ</a:t>
            </a:r>
            <a:r>
              <a:rPr lang="ja-JP" altLang="en-US" dirty="0"/>
              <a:t>る</a:t>
            </a:r>
            <a:r>
              <a:rPr lang="ja-JP" altLang="en-US" dirty="0" smtClean="0"/>
              <a:t>障害で発生する損失は大きい</a:t>
            </a:r>
            <a:endParaRPr lang="en-US" altLang="ja-JP" dirty="0" smtClean="0"/>
          </a:p>
          <a:p>
            <a:pPr lvl="1"/>
            <a:r>
              <a:rPr lang="ja-JP" altLang="en-US" dirty="0" smtClean="0"/>
              <a:t>デバッグを行い，バグを取り除く</a:t>
            </a:r>
            <a:endParaRPr lang="en-US" altLang="ja-JP" dirty="0" smtClean="0"/>
          </a:p>
          <a:p>
            <a:r>
              <a:rPr lang="ja-JP" altLang="en-US" dirty="0" smtClean="0"/>
              <a:t>デバッグに要する時間や労力は大きい</a:t>
            </a:r>
            <a:endParaRPr lang="en-US" altLang="ja-JP" dirty="0" smtClean="0"/>
          </a:p>
          <a:p>
            <a:pPr lvl="1"/>
            <a:r>
              <a:rPr lang="ja-JP" altLang="en-US" dirty="0"/>
              <a:t>バグ</a:t>
            </a:r>
            <a:r>
              <a:rPr lang="ja-JP" altLang="en-US" dirty="0" smtClean="0"/>
              <a:t>の</a:t>
            </a:r>
            <a:r>
              <a:rPr lang="ja-JP" altLang="en-US" dirty="0"/>
              <a:t>位置</a:t>
            </a:r>
            <a:r>
              <a:rPr lang="ja-JP" altLang="en-US" dirty="0" smtClean="0"/>
              <a:t>や</a:t>
            </a:r>
            <a:r>
              <a:rPr lang="ja-JP" altLang="en-US" dirty="0"/>
              <a:t>原因</a:t>
            </a:r>
            <a:r>
              <a:rPr lang="ja-JP" altLang="en-US" dirty="0" smtClean="0"/>
              <a:t>の特定，バグの除去，テスト</a:t>
            </a:r>
            <a:endParaRPr lang="en-US" altLang="ja-JP" dirty="0" smtClean="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2</a:t>
            </a:fld>
            <a:endParaRPr lang="en-US" dirty="0"/>
          </a:p>
        </p:txBody>
      </p:sp>
      <p:sp>
        <p:nvSpPr>
          <p:cNvPr id="5" name="正方形/長方形 4"/>
          <p:cNvSpPr/>
          <p:nvPr/>
        </p:nvSpPr>
        <p:spPr>
          <a:xfrm>
            <a:off x="1083706" y="4898179"/>
            <a:ext cx="6976587" cy="1135068"/>
          </a:xfrm>
          <a:prstGeom prst="rect">
            <a:avLst/>
          </a:prstGeom>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600" dirty="0" smtClean="0"/>
              <a:t>デバッグはプログラムの規模が</a:t>
            </a:r>
            <a:r>
              <a:rPr kumimoji="1" lang="en-US" altLang="ja-JP" sz="3600" dirty="0" smtClean="0"/>
              <a:t/>
            </a:r>
            <a:br>
              <a:rPr kumimoji="1" lang="en-US" altLang="ja-JP" sz="3600" dirty="0" smtClean="0"/>
            </a:br>
            <a:r>
              <a:rPr kumimoji="1" lang="ja-JP" altLang="en-US" sz="3600" dirty="0" smtClean="0"/>
              <a:t>大きくなると一般に容易ではない</a:t>
            </a:r>
            <a:endParaRPr kumimoji="1" lang="ja-JP" altLang="en-US" sz="3600" dirty="0"/>
          </a:p>
        </p:txBody>
      </p:sp>
    </p:spTree>
    <p:extLst>
      <p:ext uri="{BB962C8B-B14F-4D97-AF65-F5344CB8AC3E}">
        <p14:creationId xmlns:p14="http://schemas.microsoft.com/office/powerpoint/2010/main" val="341570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変数ビュー</a:t>
            </a:r>
            <a:endParaRPr kumimoji="1" lang="ja-JP" altLang="en-US" dirty="0"/>
          </a:p>
        </p:txBody>
      </p:sp>
      <p:sp>
        <p:nvSpPr>
          <p:cNvPr id="3" name="コンテンツ プレースホルダー 2"/>
          <p:cNvSpPr>
            <a:spLocks noGrp="1"/>
          </p:cNvSpPr>
          <p:nvPr>
            <p:ph idx="1"/>
          </p:nvPr>
        </p:nvSpPr>
        <p:spPr>
          <a:xfrm>
            <a:off x="628650" y="1967023"/>
            <a:ext cx="7886700" cy="4209940"/>
          </a:xfrm>
        </p:spPr>
        <p:txBody>
          <a:bodyPr>
            <a:normAutofit/>
          </a:bodyPr>
          <a:lstStyle/>
          <a:p>
            <a:r>
              <a:rPr lang="ja-JP" altLang="en-US" sz="2400" dirty="0"/>
              <a:t>デバッガ</a:t>
            </a:r>
            <a:r>
              <a:rPr lang="ja-JP" altLang="en-US" sz="2400" dirty="0" smtClean="0"/>
              <a:t>の</a:t>
            </a:r>
            <a:r>
              <a:rPr lang="ja-JP" altLang="en-US" sz="2400" dirty="0"/>
              <a:t>機能</a:t>
            </a:r>
            <a:r>
              <a:rPr lang="ja-JP" altLang="en-US" sz="2400" dirty="0" smtClean="0"/>
              <a:t>の</a:t>
            </a:r>
            <a:r>
              <a:rPr lang="ja-JP" altLang="en-US" sz="2400" dirty="0"/>
              <a:t>一</a:t>
            </a:r>
            <a:r>
              <a:rPr lang="ja-JP" altLang="en-US" sz="2400" dirty="0" smtClean="0"/>
              <a:t>つ</a:t>
            </a:r>
            <a:endParaRPr kumimoji="1" lang="en-US" altLang="ja-JP" sz="2400" dirty="0" smtClean="0"/>
          </a:p>
          <a:p>
            <a:r>
              <a:rPr kumimoji="1" lang="ja-JP" altLang="en-US" sz="2400" dirty="0" smtClean="0"/>
              <a:t>プログラムの停止箇所から参照</a:t>
            </a:r>
            <a:r>
              <a:rPr kumimoji="1" lang="ja-JP" altLang="en-US" sz="2400" dirty="0"/>
              <a:t>可能</a:t>
            </a:r>
            <a:r>
              <a:rPr kumimoji="1" lang="ja-JP" altLang="en-US" sz="2400" dirty="0" smtClean="0"/>
              <a:t>な全ての変数を値とともに表示</a:t>
            </a:r>
            <a:endParaRPr kumimoji="1" lang="en-US" altLang="ja-JP" sz="2400" dirty="0" smtClean="0"/>
          </a:p>
        </p:txBody>
      </p:sp>
      <p:sp>
        <p:nvSpPr>
          <p:cNvPr id="5" name="スライド番号プレースホルダー 4"/>
          <p:cNvSpPr>
            <a:spLocks noGrp="1"/>
          </p:cNvSpPr>
          <p:nvPr>
            <p:ph type="sldNum" sz="quarter" idx="12"/>
          </p:nvPr>
        </p:nvSpPr>
        <p:spPr/>
        <p:txBody>
          <a:bodyPr/>
          <a:lstStyle/>
          <a:p>
            <a:fld id="{48F63A3B-78C7-47BE-AE5E-E10140E04643}" type="slidenum">
              <a:rPr lang="en-US" smtClean="0"/>
              <a:t>3</a:t>
            </a:fld>
            <a:endParaRPr lang="en-US" dirty="0"/>
          </a:p>
        </p:txBody>
      </p:sp>
      <p:pic>
        <p:nvPicPr>
          <p:cNvPr id="7" name="図 6"/>
          <p:cNvPicPr>
            <a:picLocks noChangeAspect="1"/>
          </p:cNvPicPr>
          <p:nvPr/>
        </p:nvPicPr>
        <p:blipFill>
          <a:blip r:embed="rId2"/>
          <a:stretch>
            <a:fillRect/>
          </a:stretch>
        </p:blipFill>
        <p:spPr>
          <a:xfrm>
            <a:off x="4744528" y="3850739"/>
            <a:ext cx="3770822" cy="2505612"/>
          </a:xfrm>
          <a:prstGeom prst="rect">
            <a:avLst/>
          </a:prstGeom>
        </p:spPr>
      </p:pic>
      <p:pic>
        <p:nvPicPr>
          <p:cNvPr id="8" name="図 7"/>
          <p:cNvPicPr>
            <a:picLocks noChangeAspect="1"/>
          </p:cNvPicPr>
          <p:nvPr/>
        </p:nvPicPr>
        <p:blipFill>
          <a:blip r:embed="rId3"/>
          <a:stretch>
            <a:fillRect/>
          </a:stretch>
        </p:blipFill>
        <p:spPr>
          <a:xfrm>
            <a:off x="628650" y="3850739"/>
            <a:ext cx="3845375" cy="2505612"/>
          </a:xfrm>
          <a:prstGeom prst="rect">
            <a:avLst/>
          </a:prstGeom>
        </p:spPr>
      </p:pic>
      <p:sp>
        <p:nvSpPr>
          <p:cNvPr id="9" name="正方形/長方形 8"/>
          <p:cNvSpPr/>
          <p:nvPr/>
        </p:nvSpPr>
        <p:spPr>
          <a:xfrm>
            <a:off x="1714661" y="3518095"/>
            <a:ext cx="1673352" cy="26517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サンプルコード</a:t>
            </a:r>
            <a:endParaRPr kumimoji="1" lang="ja-JP" altLang="en-US" dirty="0"/>
          </a:p>
        </p:txBody>
      </p:sp>
      <p:sp>
        <p:nvSpPr>
          <p:cNvPr id="10" name="正方形/長方形 9"/>
          <p:cNvSpPr/>
          <p:nvPr/>
        </p:nvSpPr>
        <p:spPr>
          <a:xfrm>
            <a:off x="5976143" y="3518095"/>
            <a:ext cx="1302481" cy="26517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変数</a:t>
            </a:r>
            <a:r>
              <a:rPr kumimoji="1" lang="ja-JP" altLang="en-US" dirty="0"/>
              <a:t>ビュ</a:t>
            </a:r>
            <a:r>
              <a:rPr kumimoji="1" lang="ja-JP" altLang="en-US" dirty="0" smtClean="0"/>
              <a:t>ー</a:t>
            </a:r>
            <a:endParaRPr kumimoji="1" lang="ja-JP" altLang="en-US" dirty="0"/>
          </a:p>
        </p:txBody>
      </p:sp>
    </p:spTree>
    <p:extLst>
      <p:ext uri="{BB962C8B-B14F-4D97-AF65-F5344CB8AC3E}">
        <p14:creationId xmlns:p14="http://schemas.microsoft.com/office/powerpoint/2010/main" val="468534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変数ビューの問題点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a:t>変数の並べ方</a:t>
            </a:r>
            <a:endParaRPr lang="en-US" altLang="ja-JP" dirty="0"/>
          </a:p>
          <a:p>
            <a:pPr lvl="1"/>
            <a:r>
              <a:rPr lang="ja-JP" altLang="en-US" dirty="0"/>
              <a:t>ローカル変数は出現順</a:t>
            </a:r>
            <a:endParaRPr lang="en-US" altLang="ja-JP" dirty="0"/>
          </a:p>
          <a:p>
            <a:pPr lvl="1"/>
            <a:r>
              <a:rPr lang="ja-JP" altLang="en-US" dirty="0" smtClean="0"/>
              <a:t>フィールドはアルファベット順</a:t>
            </a:r>
            <a:endParaRPr lang="en-US" altLang="ja-JP" dirty="0" smtClean="0"/>
          </a:p>
          <a:p>
            <a:r>
              <a:rPr lang="ja-JP" altLang="en-US" dirty="0"/>
              <a:t>オブジェクトのフィールドや配列の個別の要素はツリーを展開した中に</a:t>
            </a:r>
            <a:r>
              <a:rPr lang="ja-JP" altLang="en-US" dirty="0" smtClean="0"/>
              <a:t>ある</a:t>
            </a:r>
          </a:p>
          <a:p>
            <a:r>
              <a:rPr kumimoji="1" lang="ja-JP" altLang="en-US" dirty="0" smtClean="0"/>
              <a:t>変数の個数が多くなった場合に特定の変数を探し出すのが手間</a:t>
            </a:r>
            <a:endParaRPr kumimoji="1" lang="en-US" altLang="ja-JP" dirty="0" smtClean="0"/>
          </a:p>
          <a:p>
            <a:pPr lvl="1"/>
            <a:r>
              <a:rPr lang="ja-JP" altLang="en-US" dirty="0"/>
              <a:t>特</a:t>
            </a:r>
            <a:r>
              <a:rPr lang="ja-JP" altLang="en-US" dirty="0" smtClean="0"/>
              <a:t>に，変数ビューの下の方にある変数やツリーをいくつも展開した中にある変数を探すのが大変</a:t>
            </a:r>
            <a:endParaRPr lang="en-US" altLang="ja-JP" dirty="0" smtClean="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2200224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「次の命令」で使用される変数を提示する変数ビューをもったデバッガを提案する</a:t>
            </a:r>
            <a:endParaRPr kumimoji="1" lang="en-US" altLang="ja-JP" dirty="0" smtClean="0"/>
          </a:p>
          <a:p>
            <a:pPr lvl="1"/>
            <a:r>
              <a:rPr lang="ja-JP" altLang="en-US" dirty="0"/>
              <a:t>次</a:t>
            </a:r>
            <a:r>
              <a:rPr lang="ja-JP" altLang="en-US" dirty="0" smtClean="0"/>
              <a:t>の命令：ステップ実行した場合に実行される命令群</a:t>
            </a:r>
            <a:endParaRPr lang="en-US" altLang="ja-JP" dirty="0" smtClean="0"/>
          </a:p>
          <a:p>
            <a:pPr lvl="1"/>
            <a:r>
              <a:rPr lang="ja-JP" altLang="en-US" dirty="0" smtClean="0"/>
              <a:t>使用される変数：値を</a:t>
            </a:r>
            <a:r>
              <a:rPr lang="ja-JP" altLang="en-US" dirty="0"/>
              <a:t>読</a:t>
            </a:r>
            <a:r>
              <a:rPr lang="ja-JP" altLang="en-US" dirty="0" smtClean="0"/>
              <a:t>みだされている変数</a:t>
            </a:r>
            <a:endParaRPr lang="en-US" altLang="ja-JP" dirty="0" smtClean="0"/>
          </a:p>
          <a:p>
            <a:r>
              <a:rPr kumimoji="1" lang="ja-JP" altLang="en-US" dirty="0" smtClean="0"/>
              <a:t>「次の命令」で使用される変数</a:t>
            </a:r>
            <a:r>
              <a:rPr lang="ja-JP" altLang="en-US" dirty="0"/>
              <a:t>を</a:t>
            </a:r>
            <a:r>
              <a:rPr kumimoji="1" lang="ja-JP" altLang="en-US" dirty="0" smtClean="0"/>
              <a:t>分かりやすくする</a:t>
            </a:r>
            <a:endParaRPr lang="en-US" altLang="ja-JP" dirty="0" smtClean="0"/>
          </a:p>
          <a:p>
            <a:pPr lvl="1"/>
            <a:r>
              <a:rPr lang="ja-JP" altLang="en-US" dirty="0" smtClean="0"/>
              <a:t>使用される変数を変数ビューの上位に移動する</a:t>
            </a:r>
            <a:endParaRPr lang="en-US" altLang="ja-JP" dirty="0" smtClean="0"/>
          </a:p>
          <a:p>
            <a:pPr lvl="1"/>
            <a:r>
              <a:rPr lang="ja-JP" altLang="en-US" dirty="0" smtClean="0"/>
              <a:t>ツリーを</a:t>
            </a:r>
            <a:r>
              <a:rPr lang="ja-JP" altLang="en-US" dirty="0"/>
              <a:t>展開</a:t>
            </a:r>
            <a:r>
              <a:rPr lang="ja-JP" altLang="en-US" dirty="0" smtClean="0"/>
              <a:t>して</a:t>
            </a:r>
            <a:r>
              <a:rPr lang="ja-JP" altLang="en-US" dirty="0"/>
              <a:t>探</a:t>
            </a:r>
            <a:r>
              <a:rPr lang="ja-JP" altLang="en-US" dirty="0" smtClean="0"/>
              <a:t>さなくてもいいように，ツリー内の変数はツリー外に追加する</a:t>
            </a:r>
            <a:endParaRPr lang="en-US" altLang="ja-JP" dirty="0" smtClean="0"/>
          </a:p>
          <a:p>
            <a:r>
              <a:rPr lang="en-US" altLang="ja-JP" dirty="0" smtClean="0"/>
              <a:t>Eclipse JDT</a:t>
            </a:r>
            <a:r>
              <a:rPr lang="ja-JP" altLang="en-US" dirty="0" smtClean="0"/>
              <a:t>デバッガを拡張して実装</a:t>
            </a:r>
            <a:endParaRPr lang="en-US" altLang="ja-JP" dirty="0" smtClean="0"/>
          </a:p>
        </p:txBody>
      </p:sp>
      <p:sp>
        <p:nvSpPr>
          <p:cNvPr id="6" name="スライド番号プレースホルダー 5"/>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128498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pPr algn="ctr"/>
            <a:r>
              <a:rPr kumimoji="1" lang="ja-JP" altLang="en-US" dirty="0" smtClean="0"/>
              <a:t>例</a:t>
            </a:r>
            <a:endParaRPr kumimoji="1" lang="ja-JP" altLang="en-US" dirty="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6</a:t>
            </a:fld>
            <a:endParaRPr lang="en-US" dirty="0"/>
          </a:p>
        </p:txBody>
      </p:sp>
      <p:sp>
        <p:nvSpPr>
          <p:cNvPr id="19" name="正方形/長方形 18"/>
          <p:cNvSpPr/>
          <p:nvPr/>
        </p:nvSpPr>
        <p:spPr>
          <a:xfrm>
            <a:off x="1937826" y="2884115"/>
            <a:ext cx="1103086" cy="310487"/>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従来</a:t>
            </a:r>
            <a:r>
              <a:rPr kumimoji="1" lang="ja-JP" altLang="en-US" dirty="0"/>
              <a:t>手法</a:t>
            </a:r>
          </a:p>
        </p:txBody>
      </p:sp>
      <p:sp>
        <p:nvSpPr>
          <p:cNvPr id="20" name="正方形/長方形 19"/>
          <p:cNvSpPr/>
          <p:nvPr/>
        </p:nvSpPr>
        <p:spPr>
          <a:xfrm>
            <a:off x="6061528" y="2888695"/>
            <a:ext cx="1199258" cy="310487"/>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提案手法</a:t>
            </a:r>
            <a:endParaRPr kumimoji="1" lang="ja-JP" altLang="en-US" dirty="0"/>
          </a:p>
        </p:txBody>
      </p:sp>
      <p:pic>
        <p:nvPicPr>
          <p:cNvPr id="23" name="図 22"/>
          <p:cNvPicPr>
            <a:picLocks noChangeAspect="1"/>
          </p:cNvPicPr>
          <p:nvPr/>
        </p:nvPicPr>
        <p:blipFill>
          <a:blip r:embed="rId2"/>
          <a:stretch>
            <a:fillRect/>
          </a:stretch>
        </p:blipFill>
        <p:spPr>
          <a:xfrm>
            <a:off x="2028825" y="1271735"/>
            <a:ext cx="5086350" cy="1495425"/>
          </a:xfrm>
          <a:prstGeom prst="rect">
            <a:avLst/>
          </a:prstGeom>
          <a:ln w="19050">
            <a:solidFill>
              <a:schemeClr val="tx1"/>
            </a:solidFill>
          </a:ln>
        </p:spPr>
      </p:pic>
      <p:grpSp>
        <p:nvGrpSpPr>
          <p:cNvPr id="27" name="グループ化 26"/>
          <p:cNvGrpSpPr/>
          <p:nvPr/>
        </p:nvGrpSpPr>
        <p:grpSpPr>
          <a:xfrm>
            <a:off x="645787" y="3277655"/>
            <a:ext cx="3657220" cy="3000376"/>
            <a:chOff x="-2508491" y="2831255"/>
            <a:chExt cx="3657220" cy="3000376"/>
          </a:xfrm>
        </p:grpSpPr>
        <p:pic>
          <p:nvPicPr>
            <p:cNvPr id="25" name="図 24"/>
            <p:cNvPicPr>
              <a:picLocks noChangeAspect="1"/>
            </p:cNvPicPr>
            <p:nvPr/>
          </p:nvPicPr>
          <p:blipFill>
            <a:blip r:embed="rId3"/>
            <a:stretch>
              <a:fillRect/>
            </a:stretch>
          </p:blipFill>
          <p:spPr>
            <a:xfrm>
              <a:off x="-2508491" y="2831255"/>
              <a:ext cx="1400175" cy="3000375"/>
            </a:xfrm>
            <a:prstGeom prst="rect">
              <a:avLst/>
            </a:prstGeom>
            <a:ln w="19050">
              <a:solidFill>
                <a:schemeClr val="tx1"/>
              </a:solidFill>
            </a:ln>
          </p:spPr>
        </p:pic>
        <p:pic>
          <p:nvPicPr>
            <p:cNvPr id="26" name="図 25"/>
            <p:cNvPicPr>
              <a:picLocks noChangeAspect="1"/>
            </p:cNvPicPr>
            <p:nvPr/>
          </p:nvPicPr>
          <p:blipFill>
            <a:blip r:embed="rId4"/>
            <a:stretch>
              <a:fillRect/>
            </a:stretch>
          </p:blipFill>
          <p:spPr>
            <a:xfrm>
              <a:off x="-1099171" y="2831256"/>
              <a:ext cx="2247900" cy="3000375"/>
            </a:xfrm>
            <a:prstGeom prst="rect">
              <a:avLst/>
            </a:prstGeom>
            <a:ln w="19050">
              <a:solidFill>
                <a:schemeClr val="tx1"/>
              </a:solidFill>
            </a:ln>
          </p:spPr>
        </p:pic>
      </p:grpSp>
      <p:grpSp>
        <p:nvGrpSpPr>
          <p:cNvPr id="35" name="グループ化 34"/>
          <p:cNvGrpSpPr/>
          <p:nvPr/>
        </p:nvGrpSpPr>
        <p:grpSpPr>
          <a:xfrm>
            <a:off x="4413257" y="3277655"/>
            <a:ext cx="4514470" cy="3078607"/>
            <a:chOff x="5758242" y="2977828"/>
            <a:chExt cx="4514470" cy="3078607"/>
          </a:xfrm>
        </p:grpSpPr>
        <p:pic>
          <p:nvPicPr>
            <p:cNvPr id="33" name="図 32"/>
            <p:cNvPicPr>
              <a:picLocks noChangeAspect="1"/>
            </p:cNvPicPr>
            <p:nvPr/>
          </p:nvPicPr>
          <p:blipFill>
            <a:blip r:embed="rId5"/>
            <a:stretch>
              <a:fillRect/>
            </a:stretch>
          </p:blipFill>
          <p:spPr>
            <a:xfrm>
              <a:off x="5758242" y="2979860"/>
              <a:ext cx="2247900" cy="3076575"/>
            </a:xfrm>
            <a:prstGeom prst="rect">
              <a:avLst/>
            </a:prstGeom>
            <a:ln w="19050">
              <a:solidFill>
                <a:schemeClr val="tx1"/>
              </a:solidFill>
            </a:ln>
          </p:spPr>
        </p:pic>
        <p:pic>
          <p:nvPicPr>
            <p:cNvPr id="34" name="図 33"/>
            <p:cNvPicPr>
              <a:picLocks noChangeAspect="1"/>
            </p:cNvPicPr>
            <p:nvPr/>
          </p:nvPicPr>
          <p:blipFill>
            <a:blip r:embed="rId6"/>
            <a:stretch>
              <a:fillRect/>
            </a:stretch>
          </p:blipFill>
          <p:spPr>
            <a:xfrm>
              <a:off x="8015287" y="2977828"/>
              <a:ext cx="2257425" cy="3076575"/>
            </a:xfrm>
            <a:prstGeom prst="rect">
              <a:avLst/>
            </a:prstGeom>
            <a:ln w="19050">
              <a:solidFill>
                <a:schemeClr val="tx1"/>
              </a:solidFill>
            </a:ln>
          </p:spPr>
        </p:pic>
      </p:grpSp>
    </p:spTree>
    <p:extLst>
      <p:ext uri="{BB962C8B-B14F-4D97-AF65-F5344CB8AC3E}">
        <p14:creationId xmlns:p14="http://schemas.microsoft.com/office/powerpoint/2010/main" val="3592688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手法の手順</a:t>
            </a:r>
            <a:endParaRPr kumimoji="1" lang="ja-JP" altLang="en-US" dirty="0"/>
          </a:p>
        </p:txBody>
      </p:sp>
      <p:sp>
        <p:nvSpPr>
          <p:cNvPr id="3" name="コンテンツ プレースホルダー 2"/>
          <p:cNvSpPr>
            <a:spLocks noGrp="1"/>
          </p:cNvSpPr>
          <p:nvPr>
            <p:ph idx="1"/>
          </p:nvPr>
        </p:nvSpPr>
        <p:spPr>
          <a:xfrm>
            <a:off x="628650" y="1816481"/>
            <a:ext cx="7886700" cy="4351338"/>
          </a:xfrm>
        </p:spPr>
        <p:txBody>
          <a:bodyPr>
            <a:normAutofit/>
          </a:bodyPr>
          <a:lstStyle/>
          <a:p>
            <a:pPr marL="514350" indent="-514350">
              <a:buFont typeface="+mj-lt"/>
              <a:buAutoNum type="arabicPeriod"/>
            </a:pPr>
            <a:r>
              <a:rPr lang="ja-JP" altLang="en-US" dirty="0"/>
              <a:t>実行</a:t>
            </a:r>
            <a:r>
              <a:rPr lang="ja-JP" altLang="en-US" dirty="0" smtClean="0"/>
              <a:t>が一時</a:t>
            </a:r>
            <a:r>
              <a:rPr lang="ja-JP" altLang="en-US" dirty="0"/>
              <a:t>停止</a:t>
            </a:r>
            <a:r>
              <a:rPr lang="ja-JP" altLang="en-US" dirty="0" smtClean="0"/>
              <a:t>しているプログラム</a:t>
            </a:r>
            <a:r>
              <a:rPr lang="ja-JP" altLang="en-US" dirty="0"/>
              <a:t>の</a:t>
            </a:r>
            <a:r>
              <a:rPr kumimoji="1" lang="ja-JP" altLang="en-US" dirty="0" smtClean="0"/>
              <a:t>クラスファイルを解析し，バイトコード命令リストを得る</a:t>
            </a:r>
            <a:endParaRPr kumimoji="1" lang="en-US" altLang="ja-JP" dirty="0" smtClean="0"/>
          </a:p>
          <a:p>
            <a:pPr marL="514350" indent="-514350">
              <a:buFont typeface="+mj-lt"/>
              <a:buAutoNum type="arabicPeriod"/>
            </a:pPr>
            <a:r>
              <a:rPr lang="ja-JP" altLang="en-US" dirty="0" smtClean="0"/>
              <a:t>ソースコードでの行番号をもとに，次の命令を特定</a:t>
            </a:r>
            <a:endParaRPr lang="en-US" altLang="ja-JP" dirty="0" smtClean="0"/>
          </a:p>
          <a:p>
            <a:pPr marL="514350" indent="-514350">
              <a:buFont typeface="+mj-lt"/>
              <a:buAutoNum type="arabicPeriod"/>
            </a:pPr>
            <a:r>
              <a:rPr kumimoji="1" lang="ja-JP" altLang="en-US" dirty="0" smtClean="0"/>
              <a:t>バイトコード</a:t>
            </a:r>
            <a:r>
              <a:rPr kumimoji="1" lang="ja-JP" altLang="en-US" dirty="0"/>
              <a:t>命令</a:t>
            </a:r>
            <a:r>
              <a:rPr kumimoji="1" lang="ja-JP" altLang="en-US" dirty="0" smtClean="0"/>
              <a:t>を</a:t>
            </a:r>
            <a:r>
              <a:rPr kumimoji="1" lang="en-US" altLang="ja-JP" dirty="0" smtClean="0"/>
              <a:t>(</a:t>
            </a:r>
            <a:r>
              <a:rPr kumimoji="1" lang="ja-JP" altLang="en-US" dirty="0" smtClean="0"/>
              <a:t>仮想的に</a:t>
            </a:r>
            <a:r>
              <a:rPr kumimoji="1" lang="en-US" altLang="ja-JP" dirty="0" smtClean="0"/>
              <a:t>)</a:t>
            </a:r>
            <a:r>
              <a:rPr kumimoji="1" lang="ja-JP" altLang="en-US" dirty="0" smtClean="0"/>
              <a:t>実行し，使用される変数をリストアップ</a:t>
            </a:r>
            <a:endParaRPr kumimoji="1" lang="en-US" altLang="ja-JP" dirty="0" smtClean="0"/>
          </a:p>
          <a:p>
            <a:pPr lvl="1"/>
            <a:r>
              <a:rPr kumimoji="1" lang="ja-JP" altLang="en-US" dirty="0" smtClean="0"/>
              <a:t>別の行番号に一致する箇所に到達するまで命令実行</a:t>
            </a:r>
            <a:endParaRPr lang="en-US" altLang="ja-JP" dirty="0"/>
          </a:p>
          <a:p>
            <a:pPr lvl="1"/>
            <a:r>
              <a:rPr kumimoji="1" lang="ja-JP" altLang="en-US" dirty="0" smtClean="0"/>
              <a:t>プログラムの挙動を変えないように，変数の値のコピーを用意し，コピーに対して値の読み書きを行う</a:t>
            </a:r>
            <a:endParaRPr kumimoji="1" lang="en-US" altLang="ja-JP" dirty="0" smtClean="0"/>
          </a:p>
          <a:p>
            <a:pPr marL="514350" indent="-514350">
              <a:buFont typeface="+mj-lt"/>
              <a:buAutoNum type="arabicPeriod"/>
            </a:pPr>
            <a:r>
              <a:rPr lang="ja-JP" altLang="en-US" dirty="0" smtClean="0"/>
              <a:t>変数</a:t>
            </a:r>
            <a:r>
              <a:rPr lang="ja-JP" altLang="en-US" dirty="0"/>
              <a:t>ビュ</a:t>
            </a:r>
            <a:r>
              <a:rPr lang="ja-JP" altLang="en-US" dirty="0" smtClean="0"/>
              <a:t>ーの</a:t>
            </a:r>
            <a:r>
              <a:rPr lang="ja-JP" altLang="en-US" dirty="0"/>
              <a:t>変数</a:t>
            </a:r>
            <a:r>
              <a:rPr lang="ja-JP" altLang="en-US" dirty="0" smtClean="0"/>
              <a:t>の並び</a:t>
            </a:r>
            <a:r>
              <a:rPr lang="ja-JP" altLang="en-US" dirty="0"/>
              <a:t>順</a:t>
            </a:r>
            <a:r>
              <a:rPr lang="ja-JP" altLang="en-US" dirty="0" smtClean="0"/>
              <a:t>を変える</a:t>
            </a:r>
            <a:endParaRPr lang="en-US" altLang="ja-JP" dirty="0" smtClean="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1141678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smtClean="0"/>
              <a:t>Defects4J</a:t>
            </a:r>
            <a:r>
              <a:rPr kumimoji="1" lang="ja-JP" altLang="en-US" dirty="0" smtClean="0"/>
              <a:t>と</a:t>
            </a:r>
            <a:r>
              <a:rPr kumimoji="1" lang="en-US" altLang="ja-JP" dirty="0" err="1" smtClean="0"/>
              <a:t>Lifegame</a:t>
            </a:r>
            <a:r>
              <a:rPr lang="ja-JP" altLang="en-US" dirty="0" smtClean="0"/>
              <a:t>を対象として本手法で提案したデバッガを利用し</a:t>
            </a:r>
            <a:r>
              <a:rPr lang="en-US" altLang="ja-JP" dirty="0" smtClean="0"/>
              <a:t>,</a:t>
            </a:r>
            <a:r>
              <a:rPr lang="ja-JP" altLang="en-US" dirty="0" smtClean="0"/>
              <a:t>変数の並びの変化を調べた</a:t>
            </a:r>
            <a:endParaRPr lang="en-US" altLang="ja-JP" dirty="0" smtClean="0"/>
          </a:p>
          <a:p>
            <a:pPr lvl="1"/>
            <a:r>
              <a:rPr lang="ja-JP" altLang="en-US" dirty="0"/>
              <a:t>変数の並びの位置を数値として表し，本手法を利用する場合と利用しない場合とでその数値を比べる</a:t>
            </a:r>
            <a:endParaRPr lang="en-US" altLang="ja-JP" dirty="0"/>
          </a:p>
          <a:p>
            <a:pPr lvl="1"/>
            <a:r>
              <a:rPr lang="en-US" altLang="ja-JP" dirty="0" smtClean="0"/>
              <a:t>Defects4J : </a:t>
            </a:r>
            <a:r>
              <a:rPr lang="ja-JP" altLang="en-US" dirty="0" smtClean="0"/>
              <a:t>ベンチマークの一つ。バグの事例の集まり</a:t>
            </a:r>
            <a:endParaRPr lang="en-US" altLang="ja-JP" dirty="0" smtClean="0"/>
          </a:p>
          <a:p>
            <a:pPr lvl="1"/>
            <a:r>
              <a:rPr lang="en-US" altLang="ja-JP" dirty="0" err="1" smtClean="0"/>
              <a:t>Lifegame</a:t>
            </a:r>
            <a:r>
              <a:rPr lang="en-US" altLang="ja-JP" dirty="0" smtClean="0"/>
              <a:t> :</a:t>
            </a:r>
            <a:r>
              <a:rPr lang="ja-JP" altLang="en-US" dirty="0"/>
              <a:t> </a:t>
            </a:r>
            <a:r>
              <a:rPr lang="ja-JP" altLang="en-US" dirty="0" smtClean="0"/>
              <a:t>生命の誕生</a:t>
            </a:r>
            <a:r>
              <a:rPr lang="ja-JP" altLang="en-US" dirty="0"/>
              <a:t>，</a:t>
            </a:r>
            <a:r>
              <a:rPr lang="ja-JP" altLang="en-US" dirty="0" smtClean="0"/>
              <a:t>進化，淘汰などの</a:t>
            </a:r>
            <a:r>
              <a:rPr lang="ja-JP" altLang="en-US" dirty="0"/>
              <a:t>プロセスを</a:t>
            </a:r>
            <a:r>
              <a:rPr lang="ja-JP" altLang="en-US" dirty="0" smtClean="0"/>
              <a:t>簡易的なモデル</a:t>
            </a:r>
            <a:r>
              <a:rPr lang="ja-JP" altLang="en-US" dirty="0"/>
              <a:t>で再現</a:t>
            </a:r>
            <a:r>
              <a:rPr lang="ja-JP" altLang="en-US" dirty="0" smtClean="0"/>
              <a:t>したシミュレーションゲーム</a:t>
            </a:r>
            <a:endParaRPr lang="en-US" altLang="ja-JP" dirty="0" smtClean="0"/>
          </a:p>
          <a:p>
            <a:pPr lvl="1"/>
            <a:r>
              <a:rPr lang="en-US" altLang="ja-JP" dirty="0" smtClean="0"/>
              <a:t>Defects4J</a:t>
            </a:r>
            <a:r>
              <a:rPr lang="ja-JP" altLang="en-US" dirty="0" smtClean="0"/>
              <a:t>は</a:t>
            </a:r>
            <a:r>
              <a:rPr lang="en-US" altLang="ja-JP" dirty="0" smtClean="0"/>
              <a:t>Lang 1b–4b</a:t>
            </a:r>
            <a:r>
              <a:rPr lang="ja-JP" altLang="en-US" dirty="0" smtClean="0"/>
              <a:t>を，</a:t>
            </a:r>
            <a:r>
              <a:rPr lang="en-US" altLang="ja-JP" dirty="0" err="1" smtClean="0"/>
              <a:t>Lifegame</a:t>
            </a:r>
            <a:r>
              <a:rPr lang="ja-JP" altLang="en-US" dirty="0" smtClean="0"/>
              <a:t>はグライダーパターンが</a:t>
            </a:r>
            <a:r>
              <a:rPr lang="en-US" altLang="ja-JP" dirty="0" smtClean="0"/>
              <a:t>1</a:t>
            </a:r>
            <a:r>
              <a:rPr lang="ja-JP" altLang="en-US" dirty="0" smtClean="0"/>
              <a:t>世代分更新するまでの処理を対象</a:t>
            </a:r>
            <a:endParaRPr lang="en-US" altLang="ja-JP" dirty="0" smtClean="0"/>
          </a:p>
          <a:p>
            <a:r>
              <a:rPr kumimoji="1" lang="ja-JP" altLang="en-US" dirty="0" smtClean="0"/>
              <a:t>自動的にステップ実行するプログラムを用意</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8102384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位置を表す数値</a:t>
            </a:r>
            <a:r>
              <a:rPr kumimoji="1" lang="ja-JP" altLang="en-US" dirty="0" smtClean="0"/>
              <a:t>の定義</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a:bodyPr>
              <a:lstStyle/>
              <a:p>
                <a:r>
                  <a:rPr lang="ja-JP" altLang="en-US" dirty="0" smtClean="0"/>
                  <a:t>変数</a:t>
                </a:r>
                <a:r>
                  <a:rPr lang="ja-JP" altLang="en-US" dirty="0"/>
                  <a:t>ビュ</a:t>
                </a:r>
                <a:r>
                  <a:rPr lang="ja-JP" altLang="en-US" dirty="0" smtClean="0"/>
                  <a:t>ー</a:t>
                </a:r>
                <a:r>
                  <a:rPr kumimoji="1" lang="ja-JP" altLang="en-US" dirty="0" smtClean="0"/>
                  <a:t>の先頭から　　　　　　　　　　　　　　　　何番目か</a:t>
                </a:r>
                <a:endParaRPr kumimoji="1" lang="en-US" altLang="ja-JP" dirty="0" smtClean="0"/>
              </a:p>
              <a:p>
                <a:pPr lvl="1"/>
                <a14:m>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i="1">
                            <a:latin typeface="Cambria Math" panose="02040503050406030204" pitchFamily="18" charset="0"/>
                          </a:rPr>
                          <m:t>𝑣</m:t>
                        </m:r>
                      </m:e>
                    </m:d>
                  </m:oMath>
                </a14:m>
                <a:r>
                  <a:rPr kumimoji="1" lang="en-US" altLang="ja-JP" dirty="0" smtClean="0"/>
                  <a:t> : </a:t>
                </a:r>
                <a:r>
                  <a:rPr kumimoji="1" lang="ja-JP" altLang="en-US" dirty="0" smtClean="0"/>
                  <a:t>変数リストの</a:t>
                </a:r>
                <a:endParaRPr lang="en-US" altLang="ja-JP" dirty="0"/>
              </a:p>
              <a:p>
                <a:pPr marL="457200" lvl="1" indent="0">
                  <a:buNone/>
                </a:pPr>
                <a:r>
                  <a:rPr kumimoji="1" lang="ja-JP" altLang="en-US" dirty="0" smtClean="0"/>
                  <a:t>　　　　　中の変数</a:t>
                </a:r>
                <a14:m>
                  <m:oMath xmlns:m="http://schemas.openxmlformats.org/officeDocument/2006/math">
                    <m:r>
                      <a:rPr kumimoji="1" lang="en-US" altLang="ja-JP" b="0" i="1" smtClean="0">
                        <a:latin typeface="Cambria Math" panose="02040503050406030204" pitchFamily="18" charset="0"/>
                      </a:rPr>
                      <m:t>𝑣</m:t>
                    </m:r>
                  </m:oMath>
                </a14:m>
                <a:r>
                  <a:rPr kumimoji="1" lang="ja-JP" altLang="en-US" dirty="0" smtClean="0"/>
                  <a:t>の位置</a:t>
                </a:r>
                <a:endParaRPr kumimoji="1" lang="en-US" altLang="ja-JP" dirty="0" smtClean="0"/>
              </a:p>
              <a:p>
                <a:pPr lvl="1"/>
                <a14:m>
                  <m:oMath xmlns:m="http://schemas.openxmlformats.org/officeDocument/2006/math">
                    <m:r>
                      <a:rPr lang="en-US" altLang="ja-JP" i="1">
                        <a:latin typeface="Cambria Math" panose="02040503050406030204" pitchFamily="18" charset="0"/>
                      </a:rPr>
                      <m:t>𝑣</m:t>
                    </m:r>
                  </m:oMath>
                </a14:m>
                <a:r>
                  <a:rPr lang="ja-JP" altLang="en-US" dirty="0" smtClean="0"/>
                  <a:t>が先頭から</a:t>
                </a:r>
                <a:r>
                  <a:rPr lang="en-US" altLang="ja-JP" dirty="0" smtClean="0"/>
                  <a:t>3</a:t>
                </a:r>
                <a:r>
                  <a:rPr lang="ja-JP" altLang="en-US" dirty="0" smtClean="0"/>
                  <a:t>番目</a:t>
                </a:r>
                <a:endParaRPr lang="en-US" altLang="ja-JP" dirty="0" smtClean="0"/>
              </a:p>
              <a:p>
                <a:pPr marL="457200" lvl="1" indent="0">
                  <a:buNone/>
                </a:pPr>
                <a:r>
                  <a:rPr lang="ja-JP" altLang="en-US" dirty="0"/>
                  <a:t>　</a:t>
                </a:r>
                <a:r>
                  <a:rPr lang="ja-JP" altLang="en-US" dirty="0" smtClean="0"/>
                  <a:t>なら，数値は</a:t>
                </a:r>
                <a14:m>
                  <m:oMath xmlns:m="http://schemas.openxmlformats.org/officeDocument/2006/math">
                    <m:r>
                      <a:rPr lang="en-US" altLang="ja-JP" b="0" i="1" smtClean="0">
                        <a:latin typeface="Cambria Math" panose="02040503050406030204" pitchFamily="18" charset="0"/>
                      </a:rPr>
                      <m:t>𝑃</m:t>
                    </m:r>
                    <m:d>
                      <m:dPr>
                        <m:ctrlPr>
                          <a:rPr lang="en-US" altLang="ja-JP" b="0" i="1" smtClean="0">
                            <a:latin typeface="Cambria Math" panose="02040503050406030204" pitchFamily="18" charset="0"/>
                          </a:rPr>
                        </m:ctrlPr>
                      </m:dPr>
                      <m:e>
                        <m:r>
                          <a:rPr lang="en-US" altLang="ja-JP" b="0" i="1" smtClean="0">
                            <a:latin typeface="Cambria Math" panose="02040503050406030204" pitchFamily="18" charset="0"/>
                          </a:rPr>
                          <m:t>𝑣</m:t>
                        </m:r>
                      </m:e>
                    </m:d>
                    <m:r>
                      <a:rPr lang="en-US" altLang="ja-JP" b="0" i="1" smtClean="0">
                        <a:latin typeface="Cambria Math" panose="02040503050406030204" pitchFamily="18" charset="0"/>
                      </a:rPr>
                      <m:t>=3</m:t>
                    </m:r>
                  </m:oMath>
                </a14:m>
                <a:endParaRPr lang="en-US" altLang="ja-JP" dirty="0" smtClean="0"/>
              </a:p>
              <a:p>
                <a:r>
                  <a:rPr kumimoji="1" lang="ja-JP" altLang="en-US" sz="2400" dirty="0" smtClean="0"/>
                  <a:t>ツリー</a:t>
                </a:r>
                <a:r>
                  <a:rPr lang="ja-JP" altLang="en-US" sz="2400" dirty="0"/>
                  <a:t>内</a:t>
                </a:r>
                <a:r>
                  <a:rPr kumimoji="1" lang="ja-JP" altLang="en-US" sz="2400" dirty="0" smtClean="0"/>
                  <a:t>の変数は「親の位置　　</a:t>
                </a:r>
                <a:r>
                  <a:rPr lang="ja-JP" altLang="en-US" sz="2400" dirty="0"/>
                  <a:t>　</a:t>
                </a:r>
                <a:r>
                  <a:rPr lang="ja-JP" altLang="en-US" sz="2400" dirty="0" smtClean="0"/>
                  <a:t>　　　　　　　　　　　　　　　</a:t>
                </a:r>
                <a:r>
                  <a:rPr kumimoji="1" lang="ja-JP" altLang="en-US" sz="2400" dirty="0" smtClean="0"/>
                  <a:t>＋ツリー</a:t>
                </a:r>
                <a:r>
                  <a:rPr lang="ja-JP" altLang="en-US" sz="2400" dirty="0"/>
                  <a:t>内</a:t>
                </a:r>
                <a:r>
                  <a:rPr kumimoji="1" lang="ja-JP" altLang="en-US" sz="2400" dirty="0" smtClean="0"/>
                  <a:t>の変数の位置」</a:t>
                </a:r>
                <a:endParaRPr kumimoji="1" lang="en-US" altLang="ja-JP" sz="2400" dirty="0" smtClean="0"/>
              </a:p>
              <a:p>
                <a:pPr lvl="1"/>
                <a:r>
                  <a:rPr lang="ja-JP" altLang="en-US" dirty="0" smtClean="0"/>
                  <a:t>ツリー</a:t>
                </a:r>
                <a:r>
                  <a:rPr lang="ja-JP" altLang="en-US" dirty="0"/>
                  <a:t>内</a:t>
                </a:r>
                <a:r>
                  <a:rPr lang="ja-JP" altLang="en-US" dirty="0" smtClean="0"/>
                  <a:t>の</a:t>
                </a:r>
                <a:r>
                  <a:rPr lang="ja-JP" altLang="en-US" dirty="0"/>
                  <a:t>変数</a:t>
                </a:r>
                <a:r>
                  <a:rPr lang="ja-JP" altLang="en-US" dirty="0" smtClean="0"/>
                  <a:t>の</a:t>
                </a:r>
                <a:r>
                  <a:rPr lang="ja-JP" altLang="en-US" dirty="0"/>
                  <a:t>位置</a:t>
                </a:r>
                <a:r>
                  <a:rPr lang="ja-JP" altLang="en-US" dirty="0" smtClean="0"/>
                  <a:t>は　　　　　　　　　　　　　　　　　　ツリー内の先頭要素から　　　　　　　　　　　　　　　　　　何番目かを数値とする</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391" t="-2381" b="-700"/>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8F63A3B-78C7-47BE-AE5E-E10140E04643}" type="slidenum">
              <a:rPr lang="en-US" smtClean="0"/>
              <a:t>9</a:t>
            </a:fld>
            <a:endParaRPr lang="en-US" dirty="0"/>
          </a:p>
        </p:txBody>
      </p:sp>
      <p:grpSp>
        <p:nvGrpSpPr>
          <p:cNvPr id="8" name="グループ化 7"/>
          <p:cNvGrpSpPr/>
          <p:nvPr/>
        </p:nvGrpSpPr>
        <p:grpSpPr>
          <a:xfrm>
            <a:off x="5029200" y="1690689"/>
            <a:ext cx="3486150" cy="4486274"/>
            <a:chOff x="4071937" y="1828800"/>
            <a:chExt cx="2619375" cy="3200400"/>
          </a:xfrm>
        </p:grpSpPr>
        <p:pic>
          <p:nvPicPr>
            <p:cNvPr id="6" name="図 5"/>
            <p:cNvPicPr>
              <a:picLocks noChangeAspect="1"/>
            </p:cNvPicPr>
            <p:nvPr/>
          </p:nvPicPr>
          <p:blipFill>
            <a:blip r:embed="rId3"/>
            <a:stretch>
              <a:fillRect/>
            </a:stretch>
          </p:blipFill>
          <p:spPr>
            <a:xfrm>
              <a:off x="4071937" y="1828800"/>
              <a:ext cx="1000125" cy="3200400"/>
            </a:xfrm>
            <a:prstGeom prst="rect">
              <a:avLst/>
            </a:prstGeom>
            <a:ln w="19050">
              <a:solidFill>
                <a:schemeClr val="tx1"/>
              </a:solidFill>
            </a:ln>
          </p:spPr>
        </p:pic>
        <p:pic>
          <p:nvPicPr>
            <p:cNvPr id="7" name="図 6"/>
            <p:cNvPicPr>
              <a:picLocks noChangeAspect="1"/>
            </p:cNvPicPr>
            <p:nvPr/>
          </p:nvPicPr>
          <p:blipFill>
            <a:blip r:embed="rId4"/>
            <a:stretch>
              <a:fillRect/>
            </a:stretch>
          </p:blipFill>
          <p:spPr>
            <a:xfrm>
              <a:off x="5072062" y="1828800"/>
              <a:ext cx="1619250" cy="3200400"/>
            </a:xfrm>
            <a:prstGeom prst="rect">
              <a:avLst/>
            </a:prstGeom>
            <a:ln w="19050">
              <a:solidFill>
                <a:schemeClr val="tx1"/>
              </a:solidFill>
            </a:ln>
          </p:spPr>
        </p:pic>
      </p:grpSp>
      <mc:AlternateContent xmlns:mc="http://schemas.openxmlformats.org/markup-compatibility/2006" xmlns:a14="http://schemas.microsoft.com/office/drawing/2010/main">
        <mc:Choice Requires="a14">
          <p:sp>
            <p:nvSpPr>
              <p:cNvPr id="11" name="円形吹き出し 10"/>
              <p:cNvSpPr/>
              <p:nvPr/>
            </p:nvSpPr>
            <p:spPr>
              <a:xfrm>
                <a:off x="7437812" y="2541181"/>
                <a:ext cx="1493538" cy="1052623"/>
              </a:xfrm>
              <a:prstGeom prst="wedgeEllipseCallout">
                <a:avLst>
                  <a:gd name="adj1" fmla="val -60692"/>
                  <a:gd name="adj2" fmla="val 56565"/>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𝑃</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𝑛𝑢𝑚</m:t>
                          </m:r>
                          <m:d>
                            <m:dPr>
                              <m:begChr m:val="["/>
                              <m:endChr m:val="]"/>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2</m:t>
                              </m:r>
                            </m:e>
                          </m:d>
                        </m:e>
                      </m:d>
                      <m:r>
                        <a:rPr kumimoji="1" lang="en-US" altLang="ja-JP" b="0" i="1" smtClean="0">
                          <a:latin typeface="Cambria Math" panose="02040503050406030204" pitchFamily="18" charset="0"/>
                        </a:rPr>
                        <m:t>=8</m:t>
                      </m:r>
                    </m:oMath>
                  </m:oMathPara>
                </a14:m>
                <a:endParaRPr kumimoji="1" lang="ja-JP" altLang="en-US" dirty="0"/>
              </a:p>
            </p:txBody>
          </p:sp>
        </mc:Choice>
        <mc:Fallback xmlns="">
          <p:sp>
            <p:nvSpPr>
              <p:cNvPr id="11" name="円形吹き出し 10"/>
              <p:cNvSpPr>
                <a:spLocks noRot="1" noChangeAspect="1" noMove="1" noResize="1" noEditPoints="1" noAdjustHandles="1" noChangeArrowheads="1" noChangeShapeType="1" noTextEdit="1"/>
              </p:cNvSpPr>
              <p:nvPr/>
            </p:nvSpPr>
            <p:spPr>
              <a:xfrm>
                <a:off x="7437812" y="2541181"/>
                <a:ext cx="1493538" cy="1052623"/>
              </a:xfrm>
              <a:prstGeom prst="wedgeEllipseCallout">
                <a:avLst>
                  <a:gd name="adj1" fmla="val -60692"/>
                  <a:gd name="adj2" fmla="val 56565"/>
                </a:avLst>
              </a:prstGeom>
              <a:blipFill rotWithShape="0">
                <a:blip r:embed="rId5"/>
                <a:stretch>
                  <a:fillRect/>
                </a:stretch>
              </a:blipFill>
              <a:ln w="38100"/>
            </p:spPr>
            <p:txBody>
              <a:bodyPr/>
              <a:lstStyle/>
              <a:p>
                <a:r>
                  <a:rPr lang="ja-JP" altLang="en-US">
                    <a:noFill/>
                  </a:rPr>
                  <a:t> </a:t>
                </a:r>
              </a:p>
            </p:txBody>
          </p:sp>
        </mc:Fallback>
      </mc:AlternateContent>
      <p:sp>
        <p:nvSpPr>
          <p:cNvPr id="12" name="正方形/長方形 11"/>
          <p:cNvSpPr/>
          <p:nvPr/>
        </p:nvSpPr>
        <p:spPr>
          <a:xfrm>
            <a:off x="5029200" y="3728739"/>
            <a:ext cx="3486150" cy="205087"/>
          </a:xfrm>
          <a:prstGeom prst="rect">
            <a:avLst/>
          </a:prstGeom>
          <a:noFill/>
          <a:ln w="38100"/>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215140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9975</TotalTime>
  <Words>718</Words>
  <Application>Microsoft Office PowerPoint</Application>
  <PresentationFormat>画面に合わせる (4:3)</PresentationFormat>
  <Paragraphs>127</Paragraphs>
  <Slides>13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ＭＳ Ｐゴシック</vt:lpstr>
      <vt:lpstr>Arial</vt:lpstr>
      <vt:lpstr>Calibri</vt:lpstr>
      <vt:lpstr>Calibri Light</vt:lpstr>
      <vt:lpstr>Cambria Math</vt:lpstr>
      <vt:lpstr>Office テーマ</vt:lpstr>
      <vt:lpstr>ステップ実行時に注目すべき 変数を提示するデバッガの試作</vt:lpstr>
      <vt:lpstr>デバッグ</vt:lpstr>
      <vt:lpstr>変数ビュー</vt:lpstr>
      <vt:lpstr>変数ビューの問題点</vt:lpstr>
      <vt:lpstr>提案手法</vt:lpstr>
      <vt:lpstr>例</vt:lpstr>
      <vt:lpstr>手法の手順</vt:lpstr>
      <vt:lpstr>評価実験</vt:lpstr>
      <vt:lpstr>位置を表す数値の定義</vt:lpstr>
      <vt:lpstr>Defects4Jに対する実験結果</vt:lpstr>
      <vt:lpstr>Lifegameに対する実験結果</vt:lpstr>
      <vt:lpstr>実験結果のまとめ</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ステップ実行時に注目すべき変数を提示するデバッガの提示</dc:title>
  <dc:creator>Shinji Tominaga</dc:creator>
  <cp:lastModifiedBy>Shinji Tominaga</cp:lastModifiedBy>
  <cp:revision>87</cp:revision>
  <cp:lastPrinted>2016-02-23T04:27:21Z</cp:lastPrinted>
  <dcterms:created xsi:type="dcterms:W3CDTF">2016-02-16T05:11:59Z</dcterms:created>
  <dcterms:modified xsi:type="dcterms:W3CDTF">2016-02-24T06:42:57Z</dcterms:modified>
</cp:coreProperties>
</file>