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57" r:id="rId3"/>
    <p:sldId id="281" r:id="rId4"/>
    <p:sldId id="290" r:id="rId5"/>
    <p:sldId id="292" r:id="rId6"/>
    <p:sldId id="276" r:id="rId7"/>
    <p:sldId id="284" r:id="rId8"/>
    <p:sldId id="283" r:id="rId9"/>
    <p:sldId id="272" r:id="rId10"/>
    <p:sldId id="287" r:id="rId11"/>
    <p:sldId id="285" r:id="rId12"/>
    <p:sldId id="291" r:id="rId13"/>
    <p:sldId id="288" r:id="rId14"/>
    <p:sldId id="267" r:id="rId15"/>
    <p:sldId id="265" r:id="rId16"/>
    <p:sldId id="269" r:id="rId17"/>
    <p:sldId id="271" r:id="rId18"/>
    <p:sldId id="268" r:id="rId1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C506"/>
    <a:srgbClr val="F5F8EE"/>
    <a:srgbClr val="FF99CC"/>
    <a:srgbClr val="FF99FF"/>
    <a:srgbClr val="F9FD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359" autoAdjust="0"/>
  </p:normalViewPr>
  <p:slideViewPr>
    <p:cSldViewPr>
      <p:cViewPr varScale="1">
        <p:scale>
          <a:sx n="77" d="100"/>
          <a:sy n="77" d="100"/>
        </p:scale>
        <p:origin x="-324"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D38077C6-E823-410D-AD6E-965229A57A91}" type="datetimeFigureOut">
              <a:rPr kumimoji="1" lang="ja-JP" altLang="en-US" smtClean="0"/>
              <a:t>2016/2/19</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A1694D2F-8BD4-413D-9CD1-E599E6E2F853}" type="slidenum">
              <a:rPr kumimoji="1" lang="ja-JP" altLang="en-US" smtClean="0"/>
              <a:t>‹#›</a:t>
            </a:fld>
            <a:endParaRPr kumimoji="1" lang="ja-JP" altLang="en-US"/>
          </a:p>
        </p:txBody>
      </p:sp>
    </p:spTree>
    <p:extLst>
      <p:ext uri="{BB962C8B-B14F-4D97-AF65-F5344CB8AC3E}">
        <p14:creationId xmlns:p14="http://schemas.microsoft.com/office/powerpoint/2010/main" val="21606504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3C9A4879-2FFF-4148-A6F1-559AD0E46F82}" type="datetimeFigureOut">
              <a:rPr kumimoji="1" lang="ja-JP" altLang="en-US" smtClean="0"/>
              <a:t>2016/2/18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60299EF5-6676-4ADF-8AA6-0C8353F787BA}" type="slidenum">
              <a:rPr kumimoji="1" lang="ja-JP" altLang="en-US" smtClean="0"/>
              <a:t>‹#›</a:t>
            </a:fld>
            <a:endParaRPr kumimoji="1" lang="ja-JP" altLang="en-US"/>
          </a:p>
        </p:txBody>
      </p:sp>
    </p:spTree>
    <p:extLst>
      <p:ext uri="{BB962C8B-B14F-4D97-AF65-F5344CB8AC3E}">
        <p14:creationId xmlns:p14="http://schemas.microsoft.com/office/powerpoint/2010/main" val="25248946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　プログラムテキスト中の同一または類似したコード片</a:t>
            </a:r>
            <a:endParaRPr kumimoji="1" lang="en-US" altLang="ja-JP" dirty="0" smtClean="0"/>
          </a:p>
          <a:p>
            <a:r>
              <a:rPr kumimoji="1" lang="ja-JP" altLang="en-US" dirty="0" smtClean="0"/>
              <a:t>クローンセット　オーバーラップ</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2</a:t>
            </a:fld>
            <a:endParaRPr kumimoji="1" lang="ja-JP" altLang="en-US"/>
          </a:p>
        </p:txBody>
      </p:sp>
    </p:spTree>
    <p:extLst>
      <p:ext uri="{BB962C8B-B14F-4D97-AF65-F5344CB8AC3E}">
        <p14:creationId xmlns:p14="http://schemas.microsoft.com/office/powerpoint/2010/main" val="401498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ソフトウェアの保守性に対して，コードクローンの集約が有効であること　</a:t>
            </a:r>
            <a:endParaRPr kumimoji="1" lang="en-US" altLang="ja-JP" dirty="0" smtClean="0"/>
          </a:p>
          <a:p>
            <a:r>
              <a:rPr kumimoji="1" lang="ja-JP" altLang="en-US" dirty="0" smtClean="0"/>
              <a:t>開発者が集約に必要なコストのために，集約量の推定が必要であること．</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3</a:t>
            </a:fld>
            <a:endParaRPr kumimoji="1" lang="ja-JP" altLang="en-US"/>
          </a:p>
        </p:txBody>
      </p:sp>
    </p:spTree>
    <p:extLst>
      <p:ext uri="{BB962C8B-B14F-4D97-AF65-F5344CB8AC3E}">
        <p14:creationId xmlns:p14="http://schemas.microsoft.com/office/powerpoint/2010/main" val="754315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全通りを推定するにはソフトウェアの規模にもよるが現実的な時間では計算できなかった。</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6</a:t>
            </a:fld>
            <a:endParaRPr kumimoji="1" lang="ja-JP" altLang="en-US"/>
          </a:p>
        </p:txBody>
      </p:sp>
    </p:spTree>
    <p:extLst>
      <p:ext uri="{BB962C8B-B14F-4D97-AF65-F5344CB8AC3E}">
        <p14:creationId xmlns:p14="http://schemas.microsoft.com/office/powerpoint/2010/main" val="4051066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メタヒューリスティクスについて次にスライドで詳しく説明しますが，</a:t>
            </a:r>
            <a:endParaRPr kumimoji="1" lang="en-US" altLang="ja-JP" dirty="0" smtClean="0"/>
          </a:p>
          <a:p>
            <a:r>
              <a:rPr kumimoji="1" lang="ja-JP" altLang="en-US" dirty="0" smtClean="0"/>
              <a:t>メタヒューリスティクスとは，</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8</a:t>
            </a:fld>
            <a:endParaRPr kumimoji="1" lang="ja-JP" altLang="en-US"/>
          </a:p>
        </p:txBody>
      </p:sp>
    </p:spTree>
    <p:extLst>
      <p:ext uri="{BB962C8B-B14F-4D97-AF65-F5344CB8AC3E}">
        <p14:creationId xmlns:p14="http://schemas.microsoft.com/office/powerpoint/2010/main" val="3102699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なぜ</a:t>
            </a:r>
            <a:r>
              <a:rPr kumimoji="1" lang="en-US" altLang="ja-JP" dirty="0" smtClean="0"/>
              <a:t>Greedy</a:t>
            </a:r>
            <a:r>
              <a:rPr kumimoji="1" lang="ja-JP" altLang="en-US" dirty="0" err="1" smtClean="0"/>
              <a:t>、</a:t>
            </a:r>
            <a:r>
              <a:rPr kumimoji="1" lang="en-US" altLang="ja-JP" dirty="0" smtClean="0"/>
              <a:t>HC</a:t>
            </a:r>
            <a:r>
              <a:rPr kumimoji="1" lang="ja-JP" altLang="en-US" dirty="0" err="1" smtClean="0"/>
              <a:t>、</a:t>
            </a:r>
            <a:r>
              <a:rPr kumimoji="1" lang="en-US" altLang="ja-JP" dirty="0" smtClean="0"/>
              <a:t>SA</a:t>
            </a:r>
            <a:r>
              <a:rPr kumimoji="1" lang="ja-JP" altLang="en-US" dirty="0" err="1" smtClean="0"/>
              <a:t>、</a:t>
            </a:r>
            <a:r>
              <a:rPr kumimoji="1" lang="en-US" altLang="ja-JP" dirty="0" smtClean="0"/>
              <a:t>GA</a:t>
            </a:r>
            <a:r>
              <a:rPr kumimoji="1" lang="ja-JP" altLang="en-US" dirty="0" smtClean="0"/>
              <a:t>を用いて評価するのか？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9</a:t>
            </a:fld>
            <a:endParaRPr kumimoji="1" lang="ja-JP" altLang="en-US"/>
          </a:p>
        </p:txBody>
      </p:sp>
    </p:spTree>
    <p:extLst>
      <p:ext uri="{BB962C8B-B14F-4D97-AF65-F5344CB8AC3E}">
        <p14:creationId xmlns:p14="http://schemas.microsoft.com/office/powerpoint/2010/main" val="1042565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Constraints</a:t>
            </a:r>
            <a:r>
              <a:rPr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DD3E0FBC-C251-448C-B43B-C64F4036D382}" type="slidenum">
              <a:rPr kumimoji="1" lang="ja-JP" altLang="en-US" smtClean="0"/>
              <a:t>13</a:t>
            </a:fld>
            <a:endParaRPr kumimoji="1" lang="ja-JP" altLang="en-US"/>
          </a:p>
        </p:txBody>
      </p:sp>
    </p:spTree>
    <p:extLst>
      <p:ext uri="{BB962C8B-B14F-4D97-AF65-F5344CB8AC3E}">
        <p14:creationId xmlns:p14="http://schemas.microsoft.com/office/powerpoint/2010/main" val="2695158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バイナリ表現で集約状態を表す</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14</a:t>
            </a:fld>
            <a:endParaRPr kumimoji="1" lang="ja-JP" altLang="en-US"/>
          </a:p>
        </p:txBody>
      </p:sp>
    </p:spTree>
    <p:extLst>
      <p:ext uri="{BB962C8B-B14F-4D97-AF65-F5344CB8AC3E}">
        <p14:creationId xmlns:p14="http://schemas.microsoft.com/office/powerpoint/2010/main" val="106758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15</a:t>
            </a:fld>
            <a:endParaRPr kumimoji="1" lang="ja-JP" altLang="en-US"/>
          </a:p>
        </p:txBody>
      </p:sp>
    </p:spTree>
    <p:extLst>
      <p:ext uri="{BB962C8B-B14F-4D97-AF65-F5344CB8AC3E}">
        <p14:creationId xmlns:p14="http://schemas.microsoft.com/office/powerpoint/2010/main" val="3966616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　コードクローンの研究で広く用いられているオープンソース</a:t>
            </a:r>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16</a:t>
            </a:fld>
            <a:endParaRPr kumimoji="1" lang="ja-JP" altLang="en-US"/>
          </a:p>
        </p:txBody>
      </p:sp>
    </p:spTree>
    <p:extLst>
      <p:ext uri="{BB962C8B-B14F-4D97-AF65-F5344CB8AC3E}">
        <p14:creationId xmlns:p14="http://schemas.microsoft.com/office/powerpoint/2010/main" val="3039484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653461B-52C1-43DB-B565-E46C14A4E074}" type="datetime1">
              <a:rPr kumimoji="1" lang="ja-JP" altLang="en-US" smtClean="0"/>
              <a:t>2016/2/18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339072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0B482EE-7AFF-45FA-BCFC-17D2C025F696}" type="datetime1">
              <a:rPr kumimoji="1" lang="ja-JP" altLang="en-US" smtClean="0"/>
              <a:t>2016/2/18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598300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CE2D41-205D-4EEE-A4ED-5847AE8DB391}" type="datetime1">
              <a:rPr kumimoji="1" lang="ja-JP" altLang="en-US" smtClean="0"/>
              <a:t>2016/2/18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310399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3802E03-8355-4952-94D8-39DB76AFDC5C}" type="datetime1">
              <a:rPr kumimoji="1" lang="ja-JP" altLang="en-US" smtClean="0"/>
              <a:t>2016/2/18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748135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43B0B3C-9731-44B9-958A-286EDF637888}" type="datetime1">
              <a:rPr kumimoji="1" lang="ja-JP" altLang="en-US" smtClean="0"/>
              <a:t>2016/2/18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909558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60F8CE9-CBCF-41CA-B25B-9F56F14DC495}" type="datetime1">
              <a:rPr kumimoji="1" lang="ja-JP" altLang="en-US" smtClean="0"/>
              <a:t>2016/2/18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563206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A60D5F1-A4F1-4A81-812A-177616D8C690}" type="datetime1">
              <a:rPr kumimoji="1" lang="ja-JP" altLang="en-US" smtClean="0"/>
              <a:t>2016/2/18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87768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6D2A54-62C7-4CE8-BCD2-7E3EA329F4DD}" type="datetime1">
              <a:rPr kumimoji="1" lang="ja-JP" altLang="en-US" smtClean="0"/>
              <a:t>2016/2/18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08992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6D6D24-DD24-4AE6-894C-7D64C3D56216}" type="datetime1">
              <a:rPr kumimoji="1" lang="ja-JP" altLang="en-US" smtClean="0"/>
              <a:t>2016/2/18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1307614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136F7EB-2E72-4C1E-B525-A433693B3437}" type="datetime1">
              <a:rPr kumimoji="1" lang="ja-JP" altLang="en-US" smtClean="0"/>
              <a:t>2016/2/18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736039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CCEFFC3-A98E-4F9B-BF2E-8CB2A2D3B6D1}" type="datetime1">
              <a:rPr kumimoji="1" lang="ja-JP" altLang="en-US" smtClean="0"/>
              <a:t>2016/2/18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488205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920FE-989A-4753-8B39-E14DC61BF88E}" type="datetime1">
              <a:rPr kumimoji="1" lang="ja-JP" altLang="en-US" smtClean="0"/>
              <a:t>2016/2/18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307338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6.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26.png"/><Relationship Id="rId5" Type="http://schemas.openxmlformats.org/officeDocument/2006/relationships/image" Target="../media/image14.png"/><Relationship Id="rId10" Type="http://schemas.openxmlformats.org/officeDocument/2006/relationships/image" Target="../media/image25.png"/><Relationship Id="rId4" Type="http://schemas.openxmlformats.org/officeDocument/2006/relationships/image" Target="../media/image11.png"/><Relationship Id="rId9" Type="http://schemas.openxmlformats.org/officeDocument/2006/relationships/image" Target="../media/image2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990656" cy="1470025"/>
          </a:xfrm>
        </p:spPr>
        <p:txBody>
          <a:bodyPr>
            <a:normAutofit fontScale="90000"/>
          </a:bodyPr>
          <a:lstStyle/>
          <a:p>
            <a:r>
              <a:rPr kumimoji="1" lang="ja-JP" altLang="en-US" dirty="0" smtClean="0"/>
              <a:t>メタヒューリスティクスを</a:t>
            </a:r>
            <a:r>
              <a:rPr kumimoji="1" lang="ja-JP" altLang="en-US" dirty="0" smtClean="0"/>
              <a:t>用いた</a:t>
            </a:r>
            <a:r>
              <a:rPr kumimoji="1" lang="en-US" altLang="ja-JP" dirty="0" smtClean="0"/>
              <a:t/>
            </a:r>
            <a:br>
              <a:rPr kumimoji="1" lang="en-US" altLang="ja-JP" dirty="0" smtClean="0"/>
            </a:br>
            <a:r>
              <a:rPr kumimoji="1" lang="ja-JP" altLang="en-US" dirty="0" smtClean="0"/>
              <a:t>集約可能コードクローン量の推定</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井上研究室</a:t>
            </a:r>
            <a:endParaRPr kumimoji="1" lang="en-US" altLang="ja-JP" dirty="0" smtClean="0"/>
          </a:p>
          <a:p>
            <a:r>
              <a:rPr lang="ja-JP" altLang="en-US" dirty="0" smtClean="0"/>
              <a:t>石津 卓也</a:t>
            </a:r>
            <a:endParaRPr kumimoji="1" lang="ja-JP" altLang="en-US" dirty="0"/>
          </a:p>
        </p:txBody>
      </p:sp>
    </p:spTree>
    <p:extLst>
      <p:ext uri="{BB962C8B-B14F-4D97-AF65-F5344CB8AC3E}">
        <p14:creationId xmlns:p14="http://schemas.microsoft.com/office/powerpoint/2010/main" val="10476240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推定手法の目標</a:t>
            </a:r>
            <a:endParaRPr kumimoji="1" lang="ja-JP" altLang="en-US" dirty="0"/>
          </a:p>
        </p:txBody>
      </p:sp>
      <p:sp>
        <p:nvSpPr>
          <p:cNvPr id="3" name="スライド番号プレースホルダー 2"/>
          <p:cNvSpPr>
            <a:spLocks noGrp="1"/>
          </p:cNvSpPr>
          <p:nvPr>
            <p:ph type="sldNum" sz="quarter" idx="12"/>
          </p:nvPr>
        </p:nvSpPr>
        <p:spPr/>
        <p:txBody>
          <a:bodyPr/>
          <a:lstStyle/>
          <a:p>
            <a:fld id="{0ED7F6A4-6C6F-45A2-8C8A-29C37E10B599}" type="slidenum">
              <a:rPr kumimoji="1" lang="ja-JP" altLang="en-US" smtClean="0"/>
              <a:t>10</a:t>
            </a:fld>
            <a:endParaRPr kumimoji="1" lang="ja-JP" altLang="en-US"/>
          </a:p>
        </p:txBody>
      </p:sp>
      <mc:AlternateContent xmlns:mc="http://schemas.openxmlformats.org/markup-compatibility/2006">
        <mc:Choice xmlns:a14="http://schemas.microsoft.com/office/drawing/2010/main" Requires="a14">
          <p:sp>
            <p:nvSpPr>
              <p:cNvPr id="4" name="コンテンツ プレースホルダー 3"/>
              <p:cNvSpPr>
                <a:spLocks noGrp="1"/>
              </p:cNvSpPr>
              <p:nvPr>
                <p:ph sz="quarter" idx="1"/>
              </p:nvPr>
            </p:nvSpPr>
            <p:spPr>
              <a:xfrm>
                <a:off x="323528" y="1340768"/>
                <a:ext cx="4824536" cy="4032448"/>
              </a:xfrm>
            </p:spPr>
            <p:txBody>
              <a:bodyPr>
                <a:noAutofit/>
              </a:bodyPr>
              <a:lstStyle/>
              <a:p>
                <a:r>
                  <a:rPr lang="ja-JP" altLang="en-US" dirty="0"/>
                  <a:t>集約可能コードクローン量</a:t>
                </a:r>
                <a14:m>
                  <m:oMath xmlns:m="http://schemas.openxmlformats.org/officeDocument/2006/math">
                    <m:r>
                      <m:rPr>
                        <m:sty m:val="p"/>
                      </m:rPr>
                      <a:rPr lang="en-US" altLang="ja-JP">
                        <a:latin typeface="Cambria Math"/>
                        <a:ea typeface="Cambria Math"/>
                      </a:rPr>
                      <m:t>L</m:t>
                    </m:r>
                    <m:r>
                      <a:rPr lang="en-US" altLang="ja-JP" smtClean="0">
                        <a:latin typeface="Cambria Math"/>
                        <a:ea typeface="Cambria Math"/>
                      </a:rPr>
                      <m:t>(</m:t>
                    </m:r>
                    <m:r>
                      <a:rPr lang="en-US" altLang="ja-JP" b="0" i="1" smtClean="0">
                        <a:latin typeface="Cambria Math"/>
                        <a:ea typeface="Cambria Math"/>
                      </a:rPr>
                      <m:t>𝐺</m:t>
                    </m:r>
                    <m:r>
                      <a:rPr lang="en-US" altLang="ja-JP" i="1" smtClean="0">
                        <a:latin typeface="Cambria Math"/>
                        <a:ea typeface="Cambria Math"/>
                      </a:rPr>
                      <m:t>)</m:t>
                    </m:r>
                  </m:oMath>
                </a14:m>
                <a:endParaRPr lang="en-US" altLang="ja-JP" dirty="0" smtClean="0"/>
              </a:p>
              <a:p>
                <a:pPr lvl="1"/>
                <a14:m>
                  <m:oMath xmlns:m="http://schemas.openxmlformats.org/officeDocument/2006/math">
                    <m:r>
                      <m:rPr>
                        <m:sty m:val="p"/>
                      </m:rPr>
                      <a:rPr lang="en-US" altLang="ja-JP">
                        <a:latin typeface="Cambria Math"/>
                        <a:ea typeface="Cambria Math"/>
                      </a:rPr>
                      <m:t>L</m:t>
                    </m:r>
                    <m:r>
                      <a:rPr lang="en-US" altLang="ja-JP">
                        <a:latin typeface="Cambria Math"/>
                        <a:ea typeface="Cambria Math"/>
                      </a:rPr>
                      <m:t>(</m:t>
                    </m:r>
                    <m:r>
                      <a:rPr lang="en-US" altLang="ja-JP" i="1">
                        <a:latin typeface="Cambria Math"/>
                        <a:ea typeface="Cambria Math"/>
                      </a:rPr>
                      <m:t>𝐺</m:t>
                    </m:r>
                    <m:r>
                      <a:rPr lang="en-US" altLang="ja-JP" i="1">
                        <a:latin typeface="Cambria Math"/>
                        <a:ea typeface="Cambria Math"/>
                      </a:rPr>
                      <m:t>)</m:t>
                    </m:r>
                  </m:oMath>
                </a14:m>
                <a:r>
                  <a:rPr lang="ja-JP" altLang="en-US" dirty="0" smtClean="0"/>
                  <a:t>が最大</a:t>
                </a:r>
                <a:r>
                  <a:rPr lang="ja-JP" altLang="en-US" dirty="0"/>
                  <a:t>と</a:t>
                </a:r>
                <a:r>
                  <a:rPr lang="ja-JP" altLang="en-US" dirty="0" smtClean="0"/>
                  <a:t>なる　　クローンセットの集合</a:t>
                </a:r>
                <a14:m>
                  <m:oMath xmlns:m="http://schemas.openxmlformats.org/officeDocument/2006/math">
                    <m:r>
                      <m:rPr>
                        <m:sty m:val="p"/>
                      </m:rPr>
                      <a:rPr lang="en-US" altLang="ja-JP" dirty="0">
                        <a:latin typeface="Cambria Math"/>
                      </a:rPr>
                      <m:t>G</m:t>
                    </m:r>
                  </m:oMath>
                </a14:m>
                <a:r>
                  <a:rPr lang="ja-JP" altLang="en-US" dirty="0" smtClean="0"/>
                  <a:t>を求める．</a:t>
                </a:r>
                <a:endParaRPr lang="en-US" altLang="ja-JP" dirty="0"/>
              </a:p>
              <a:p>
                <a:pPr lvl="1"/>
                <a:r>
                  <a:rPr lang="ja-JP" altLang="en-US" dirty="0" smtClean="0"/>
                  <a:t>ただし</a:t>
                </a:r>
                <a14:m>
                  <m:oMath xmlns:m="http://schemas.openxmlformats.org/officeDocument/2006/math">
                    <m:r>
                      <m:rPr>
                        <m:sty m:val="p"/>
                      </m:rPr>
                      <a:rPr lang="en-US" altLang="ja-JP" dirty="0">
                        <a:latin typeface="Cambria Math"/>
                      </a:rPr>
                      <m:t>G</m:t>
                    </m:r>
                  </m:oMath>
                </a14:m>
                <a:r>
                  <a:rPr lang="ja-JP" altLang="en-US" dirty="0" smtClean="0"/>
                  <a:t>には，　　　　　　　　　　　オーバーラップの関係が存在しない．</a:t>
                </a:r>
                <a:endParaRPr lang="en-US" altLang="ja-JP" dirty="0" smtClean="0"/>
              </a:p>
            </p:txBody>
          </p:sp>
        </mc:Choice>
        <mc:Fallback>
          <p:sp>
            <p:nvSpPr>
              <p:cNvPr id="4" name="コンテンツ プレースホルダー 3"/>
              <p:cNvSpPr>
                <a:spLocks noGrp="1" noRot="1" noChangeAspect="1" noMove="1" noResize="1" noEditPoints="1" noAdjustHandles="1" noChangeArrowheads="1" noChangeShapeType="1" noTextEdit="1"/>
              </p:cNvSpPr>
              <p:nvPr>
                <p:ph sz="quarter" idx="1"/>
              </p:nvPr>
            </p:nvSpPr>
            <p:spPr>
              <a:xfrm>
                <a:off x="323528" y="1340768"/>
                <a:ext cx="4824536" cy="4032448"/>
              </a:xfrm>
              <a:blipFill rotWithShape="1">
                <a:blip r:embed="rId2"/>
                <a:stretch>
                  <a:fillRect l="-2781" t="-2269"/>
                </a:stretch>
              </a:blipFill>
            </p:spPr>
            <p:txBody>
              <a:bodyPr/>
              <a:lstStyle/>
              <a:p>
                <a:r>
                  <a:rPr lang="ja-JP" altLang="en-US">
                    <a:noFill/>
                  </a:rPr>
                  <a:t> </a:t>
                </a:r>
              </a:p>
            </p:txBody>
          </p:sp>
        </mc:Fallback>
      </mc:AlternateContent>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1634181"/>
            <a:ext cx="3839143" cy="3934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1632560"/>
            <a:ext cx="4086638" cy="4383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5220072" y="1484784"/>
            <a:ext cx="2925801" cy="400110"/>
          </a:xfrm>
          <a:prstGeom prst="rect">
            <a:avLst/>
          </a:prstGeom>
          <a:solidFill>
            <a:schemeClr val="accent1">
              <a:lumMod val="20000"/>
              <a:lumOff val="80000"/>
            </a:schemeClr>
          </a:solidFill>
        </p:spPr>
        <p:txBody>
          <a:bodyPr wrap="none" rtlCol="0">
            <a:spAutoFit/>
          </a:bodyPr>
          <a:lstStyle/>
          <a:p>
            <a:r>
              <a:rPr kumimoji="1" lang="ja-JP" altLang="en-US" sz="2000" dirty="0" smtClean="0"/>
              <a:t>クローンセットの集合</a:t>
            </a:r>
            <a:r>
              <a:rPr kumimoji="1" lang="en-US" altLang="ja-JP" sz="2000" dirty="0" smtClean="0"/>
              <a:t>G</a:t>
            </a:r>
            <a:endParaRPr kumimoji="1" lang="ja-JP" altLang="en-US" sz="2000" dirty="0"/>
          </a:p>
        </p:txBody>
      </p:sp>
      <p:sp>
        <p:nvSpPr>
          <p:cNvPr id="76" name="テキスト ボックス 75"/>
          <p:cNvSpPr txBox="1"/>
          <p:nvPr/>
        </p:nvSpPr>
        <p:spPr>
          <a:xfrm>
            <a:off x="5494230" y="2411102"/>
            <a:ext cx="1310018" cy="252000"/>
          </a:xfrm>
          <a:prstGeom prst="rect">
            <a:avLst/>
          </a:prstGeom>
          <a:solidFill>
            <a:schemeClr val="bg1"/>
          </a:solidFill>
        </p:spPr>
        <p:txBody>
          <a:bodyPr wrap="square" rtlCol="0">
            <a:spAutoFit/>
          </a:bodyPr>
          <a:lstStyle/>
          <a:p>
            <a:endParaRPr kumimoji="1" lang="ja-JP" altLang="en-US" sz="2000" dirty="0">
              <a:solidFill>
                <a:schemeClr val="bg1"/>
              </a:solidFill>
            </a:endParaRPr>
          </a:p>
        </p:txBody>
      </p:sp>
      <p:sp>
        <p:nvSpPr>
          <p:cNvPr id="77" name="テキスト ボックス 76"/>
          <p:cNvSpPr txBox="1"/>
          <p:nvPr/>
        </p:nvSpPr>
        <p:spPr>
          <a:xfrm>
            <a:off x="7105377" y="5229200"/>
            <a:ext cx="1971310" cy="400110"/>
          </a:xfrm>
          <a:prstGeom prst="rect">
            <a:avLst/>
          </a:prstGeom>
          <a:solidFill>
            <a:schemeClr val="accent1">
              <a:lumMod val="20000"/>
              <a:lumOff val="80000"/>
            </a:schemeClr>
          </a:solidFill>
        </p:spPr>
        <p:txBody>
          <a:bodyPr wrap="square" rtlCol="0">
            <a:spAutoFit/>
          </a:bodyPr>
          <a:lstStyle/>
          <a:p>
            <a:r>
              <a:rPr lang="ja-JP" altLang="en-US" sz="2000" dirty="0"/>
              <a:t>オー</a:t>
            </a:r>
            <a:r>
              <a:rPr lang="ja-JP" altLang="en-US" sz="2000" dirty="0" smtClean="0"/>
              <a:t>バーラップ</a:t>
            </a:r>
            <a:endParaRPr kumimoji="1" lang="ja-JP" altLang="en-US" sz="2000" dirty="0"/>
          </a:p>
        </p:txBody>
      </p:sp>
      <p:sp>
        <p:nvSpPr>
          <p:cNvPr id="78" name="テキスト ボックス 77"/>
          <p:cNvSpPr txBox="1"/>
          <p:nvPr/>
        </p:nvSpPr>
        <p:spPr>
          <a:xfrm>
            <a:off x="7119376" y="5229200"/>
            <a:ext cx="1971310" cy="707886"/>
          </a:xfrm>
          <a:prstGeom prst="rect">
            <a:avLst/>
          </a:prstGeom>
          <a:solidFill>
            <a:schemeClr val="accent1">
              <a:lumMod val="20000"/>
              <a:lumOff val="80000"/>
            </a:schemeClr>
          </a:solidFill>
        </p:spPr>
        <p:txBody>
          <a:bodyPr wrap="square" rtlCol="0">
            <a:spAutoFit/>
          </a:bodyPr>
          <a:lstStyle/>
          <a:p>
            <a:r>
              <a:rPr lang="ja-JP" altLang="en-US" sz="2000" dirty="0" smtClean="0"/>
              <a:t>オーバーラップの解消</a:t>
            </a:r>
            <a:endParaRPr kumimoji="1" lang="ja-JP" altLang="en-US" sz="2000" dirty="0"/>
          </a:p>
        </p:txBody>
      </p:sp>
      <p:sp>
        <p:nvSpPr>
          <p:cNvPr id="79" name="テキスト ボックス 78"/>
          <p:cNvSpPr txBox="1"/>
          <p:nvPr/>
        </p:nvSpPr>
        <p:spPr>
          <a:xfrm>
            <a:off x="6164221" y="2563502"/>
            <a:ext cx="584448" cy="252000"/>
          </a:xfrm>
          <a:prstGeom prst="rect">
            <a:avLst/>
          </a:prstGeom>
          <a:solidFill>
            <a:schemeClr val="bg1"/>
          </a:solidFill>
        </p:spPr>
        <p:txBody>
          <a:bodyPr wrap="square" rtlCol="0">
            <a:spAutoFit/>
          </a:bodyPr>
          <a:lstStyle/>
          <a:p>
            <a:endParaRPr kumimoji="1" lang="ja-JP" altLang="en-US" sz="2000" dirty="0">
              <a:solidFill>
                <a:schemeClr val="bg1"/>
              </a:solidFill>
            </a:endParaRPr>
          </a:p>
        </p:txBody>
      </p:sp>
      <p:sp>
        <p:nvSpPr>
          <p:cNvPr id="80" name="テキスト ボックス 79"/>
          <p:cNvSpPr txBox="1"/>
          <p:nvPr/>
        </p:nvSpPr>
        <p:spPr>
          <a:xfrm>
            <a:off x="5436096" y="2563350"/>
            <a:ext cx="360040" cy="252000"/>
          </a:xfrm>
          <a:prstGeom prst="rect">
            <a:avLst/>
          </a:prstGeom>
          <a:solidFill>
            <a:schemeClr val="bg1"/>
          </a:solidFill>
        </p:spPr>
        <p:txBody>
          <a:bodyPr wrap="square" rtlCol="0">
            <a:spAutoFit/>
          </a:bodyPr>
          <a:lstStyle/>
          <a:p>
            <a:endParaRPr kumimoji="1" lang="ja-JP" altLang="en-US" sz="2000" dirty="0">
              <a:solidFill>
                <a:schemeClr val="bg1"/>
              </a:solidFill>
            </a:endParaRPr>
          </a:p>
        </p:txBody>
      </p:sp>
      <p:sp>
        <p:nvSpPr>
          <p:cNvPr id="81" name="円/楕円 80"/>
          <p:cNvSpPr/>
          <p:nvPr/>
        </p:nvSpPr>
        <p:spPr>
          <a:xfrm>
            <a:off x="2771800" y="5434646"/>
            <a:ext cx="239640" cy="2331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987824" y="5373216"/>
            <a:ext cx="2236510" cy="400110"/>
          </a:xfrm>
          <a:prstGeom prst="rect">
            <a:avLst/>
          </a:prstGeom>
          <a:noFill/>
        </p:spPr>
        <p:txBody>
          <a:bodyPr wrap="none" rtlCol="0">
            <a:spAutoFit/>
          </a:bodyPr>
          <a:lstStyle/>
          <a:p>
            <a:r>
              <a:rPr kumimoji="1" lang="ja-JP" altLang="en-US" sz="2000" dirty="0" smtClean="0"/>
              <a:t>＝</a:t>
            </a:r>
            <a:r>
              <a:rPr lang="ja-JP" altLang="en-US" sz="2000" dirty="0"/>
              <a:t>クローンセット</a:t>
            </a:r>
            <a:endParaRPr kumimoji="1" lang="ja-JP" altLang="en-US" sz="2000" dirty="0"/>
          </a:p>
        </p:txBody>
      </p:sp>
      <p:sp>
        <p:nvSpPr>
          <p:cNvPr id="82" name="円/楕円 81"/>
          <p:cNvSpPr/>
          <p:nvPr/>
        </p:nvSpPr>
        <p:spPr>
          <a:xfrm>
            <a:off x="2771800" y="5888761"/>
            <a:ext cx="239640" cy="233117"/>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3" name="テキスト ボックス 82"/>
          <p:cNvSpPr txBox="1"/>
          <p:nvPr/>
        </p:nvSpPr>
        <p:spPr>
          <a:xfrm>
            <a:off x="2987824" y="5840685"/>
            <a:ext cx="3262432" cy="400110"/>
          </a:xfrm>
          <a:prstGeom prst="rect">
            <a:avLst/>
          </a:prstGeom>
          <a:noFill/>
        </p:spPr>
        <p:txBody>
          <a:bodyPr wrap="none" rtlCol="0">
            <a:spAutoFit/>
          </a:bodyPr>
          <a:lstStyle/>
          <a:p>
            <a:r>
              <a:rPr kumimoji="1" lang="ja-JP" altLang="en-US" sz="2000" dirty="0" smtClean="0"/>
              <a:t>＝集約する</a:t>
            </a:r>
            <a:r>
              <a:rPr lang="ja-JP" altLang="en-US" sz="2000" dirty="0" smtClean="0"/>
              <a:t>クローンセット</a:t>
            </a:r>
            <a:endParaRPr kumimoji="1" lang="ja-JP" altLang="en-US" sz="2000" dirty="0"/>
          </a:p>
        </p:txBody>
      </p:sp>
      <p:cxnSp>
        <p:nvCxnSpPr>
          <p:cNvPr id="84" name="直線コネクタ 83"/>
          <p:cNvCxnSpPr/>
          <p:nvPr/>
        </p:nvCxnSpPr>
        <p:spPr>
          <a:xfrm flipH="1">
            <a:off x="2543967" y="6508236"/>
            <a:ext cx="455665"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85" name="テキスト ボックス 84"/>
          <p:cNvSpPr txBox="1"/>
          <p:nvPr/>
        </p:nvSpPr>
        <p:spPr>
          <a:xfrm>
            <a:off x="2981498" y="6309320"/>
            <a:ext cx="4801314" cy="400110"/>
          </a:xfrm>
          <a:prstGeom prst="rect">
            <a:avLst/>
          </a:prstGeom>
          <a:noFill/>
        </p:spPr>
        <p:txBody>
          <a:bodyPr wrap="none" rtlCol="0">
            <a:spAutoFit/>
          </a:bodyPr>
          <a:lstStyle/>
          <a:p>
            <a:r>
              <a:rPr kumimoji="1" lang="ja-JP" altLang="en-US" sz="2000" dirty="0" smtClean="0"/>
              <a:t>＝</a:t>
            </a:r>
            <a:r>
              <a:rPr lang="ja-JP" altLang="en-US" sz="2000" dirty="0" smtClean="0"/>
              <a:t>クローンセットのオーバーラップ関係</a:t>
            </a:r>
            <a:endParaRPr kumimoji="1" lang="ja-JP" altLang="en-US" sz="2000" dirty="0"/>
          </a:p>
        </p:txBody>
      </p:sp>
    </p:spTree>
    <p:extLst>
      <p:ext uri="{BB962C8B-B14F-4D97-AF65-F5344CB8AC3E}">
        <p14:creationId xmlns:p14="http://schemas.microsoft.com/office/powerpoint/2010/main" val="2151103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078"/>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08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推定手法の手順</a:t>
            </a:r>
            <a:endParaRPr kumimoji="1" lang="ja-JP" altLang="en-US" dirty="0"/>
          </a:p>
        </p:txBody>
      </p:sp>
      <p:sp>
        <p:nvSpPr>
          <p:cNvPr id="3" name="コンテンツ プレースホルダー 2"/>
          <p:cNvSpPr>
            <a:spLocks noGrp="1"/>
          </p:cNvSpPr>
          <p:nvPr>
            <p:ph idx="1"/>
          </p:nvPr>
        </p:nvSpPr>
        <p:spPr>
          <a:xfrm>
            <a:off x="457200" y="1600200"/>
            <a:ext cx="8229600" cy="4565104"/>
          </a:xfrm>
        </p:spPr>
        <p:txBody>
          <a:bodyPr>
            <a:noAutofit/>
          </a:bodyPr>
          <a:lstStyle/>
          <a:p>
            <a:r>
              <a:rPr lang="en-US" altLang="ja-JP" sz="2800" dirty="0">
                <a:solidFill>
                  <a:schemeClr val="tx2"/>
                </a:solidFill>
              </a:rPr>
              <a:t>S</a:t>
            </a:r>
            <a:r>
              <a:rPr kumimoji="1" lang="en-US" altLang="ja-JP" sz="2800" dirty="0" smtClean="0">
                <a:solidFill>
                  <a:schemeClr val="tx2"/>
                </a:solidFill>
              </a:rPr>
              <a:t>tep1</a:t>
            </a:r>
            <a:r>
              <a:rPr kumimoji="1" lang="ja-JP" altLang="en-US" sz="2800" dirty="0" smtClean="0">
                <a:solidFill>
                  <a:schemeClr val="tx2"/>
                </a:solidFill>
              </a:rPr>
              <a:t>：コードクローン検出</a:t>
            </a:r>
            <a:endParaRPr kumimoji="1" lang="en-US" altLang="ja-JP" sz="2800" dirty="0" smtClean="0">
              <a:solidFill>
                <a:schemeClr val="tx2"/>
              </a:solidFill>
            </a:endParaRPr>
          </a:p>
          <a:p>
            <a:pPr lvl="1"/>
            <a:r>
              <a:rPr lang="ja-JP" altLang="en-US" sz="2400" dirty="0"/>
              <a:t>コードクローン検出</a:t>
            </a:r>
            <a:r>
              <a:rPr lang="ja-JP" altLang="en-US" sz="2400" dirty="0" smtClean="0"/>
              <a:t>ツール </a:t>
            </a:r>
            <a:r>
              <a:rPr lang="en-US" altLang="ja-JP" sz="2400" dirty="0" err="1" smtClean="0"/>
              <a:t>CCFinder</a:t>
            </a:r>
            <a:r>
              <a:rPr lang="en-US" altLang="ja-JP" sz="2400" dirty="0" smtClean="0"/>
              <a:t> </a:t>
            </a:r>
            <a:r>
              <a:rPr lang="ja-JP" altLang="en-US" sz="2400" dirty="0" smtClean="0"/>
              <a:t>を用いる．</a:t>
            </a:r>
            <a:endParaRPr lang="en-US" altLang="ja-JP" sz="2400" dirty="0"/>
          </a:p>
          <a:p>
            <a:pPr>
              <a:lnSpc>
                <a:spcPct val="150000"/>
              </a:lnSpc>
            </a:pPr>
            <a:r>
              <a:rPr lang="en-US" altLang="ja-JP" sz="2800" dirty="0">
                <a:solidFill>
                  <a:schemeClr val="tx2"/>
                </a:solidFill>
              </a:rPr>
              <a:t>S</a:t>
            </a:r>
            <a:r>
              <a:rPr kumimoji="1" lang="en-US" altLang="ja-JP" sz="2800" dirty="0" smtClean="0">
                <a:solidFill>
                  <a:schemeClr val="tx2"/>
                </a:solidFill>
              </a:rPr>
              <a:t>tep2</a:t>
            </a:r>
            <a:r>
              <a:rPr kumimoji="1" lang="ja-JP" altLang="en-US" sz="2800" dirty="0" smtClean="0">
                <a:solidFill>
                  <a:schemeClr val="tx2"/>
                </a:solidFill>
              </a:rPr>
              <a:t>：オーバーラップ抽出</a:t>
            </a:r>
            <a:endParaRPr kumimoji="1" lang="en-US" altLang="ja-JP" sz="2800" dirty="0" smtClean="0">
              <a:solidFill>
                <a:schemeClr val="tx2"/>
              </a:solidFill>
            </a:endParaRPr>
          </a:p>
          <a:p>
            <a:pPr lvl="1"/>
            <a:r>
              <a:rPr lang="ja-JP" altLang="en-US" sz="2400" dirty="0"/>
              <a:t>どのコードクローン間にオーバーラップがある</a:t>
            </a:r>
            <a:r>
              <a:rPr lang="ja-JP" altLang="en-US" sz="2400" dirty="0" smtClean="0"/>
              <a:t>のか抜き出す．</a:t>
            </a:r>
            <a:endParaRPr lang="en-US" altLang="ja-JP" sz="2400" dirty="0" smtClean="0"/>
          </a:p>
          <a:p>
            <a:pPr lvl="1"/>
            <a:r>
              <a:rPr lang="ja-JP" altLang="en-US" sz="2400" dirty="0"/>
              <a:t>クローンセット単位でのオーバーラップで表現</a:t>
            </a:r>
            <a:r>
              <a:rPr lang="ja-JP" altLang="en-US" sz="2400" dirty="0" smtClean="0"/>
              <a:t>する．</a:t>
            </a:r>
            <a:endParaRPr lang="en-US" altLang="ja-JP" sz="2400" dirty="0"/>
          </a:p>
          <a:p>
            <a:pPr>
              <a:lnSpc>
                <a:spcPct val="150000"/>
              </a:lnSpc>
            </a:pPr>
            <a:r>
              <a:rPr lang="en-US" altLang="ja-JP" sz="2800" dirty="0">
                <a:solidFill>
                  <a:schemeClr val="tx2"/>
                </a:solidFill>
              </a:rPr>
              <a:t>S</a:t>
            </a:r>
            <a:r>
              <a:rPr kumimoji="1" lang="en-US" altLang="ja-JP" sz="2800" dirty="0" smtClean="0">
                <a:solidFill>
                  <a:schemeClr val="tx2"/>
                </a:solidFill>
              </a:rPr>
              <a:t>tep3</a:t>
            </a:r>
            <a:r>
              <a:rPr kumimoji="1" lang="ja-JP" altLang="en-US" sz="2800" dirty="0" smtClean="0">
                <a:solidFill>
                  <a:schemeClr val="tx2"/>
                </a:solidFill>
              </a:rPr>
              <a:t>：集約可能コードクローン量の推定</a:t>
            </a:r>
            <a:endParaRPr kumimoji="1" lang="en-US" altLang="ja-JP" sz="2800" dirty="0" smtClean="0">
              <a:solidFill>
                <a:schemeClr val="tx2"/>
              </a:solidFill>
            </a:endParaRPr>
          </a:p>
          <a:p>
            <a:pPr lvl="1"/>
            <a:r>
              <a:rPr lang="ja-JP" altLang="en-US" sz="2400" dirty="0"/>
              <a:t>クローンセットの分割を行う．</a:t>
            </a:r>
          </a:p>
          <a:p>
            <a:pPr lvl="1"/>
            <a:r>
              <a:rPr kumimoji="1" lang="ja-JP" altLang="en-US" sz="2400" dirty="0" smtClean="0"/>
              <a:t>メタヒューリスティクスを用いた推定を行う．</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11</a:t>
            </a:fld>
            <a:endParaRPr kumimoji="1" lang="ja-JP" altLang="en-US"/>
          </a:p>
        </p:txBody>
      </p:sp>
    </p:spTree>
    <p:extLst>
      <p:ext uri="{BB962C8B-B14F-4D97-AF65-F5344CB8AC3E}">
        <p14:creationId xmlns:p14="http://schemas.microsoft.com/office/powerpoint/2010/main" val="3343008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クローンセットの分割</a:t>
            </a:r>
            <a:endParaRPr kumimoji="1" lang="ja-JP" altLang="en-US" dirty="0"/>
          </a:p>
        </p:txBody>
      </p:sp>
      <p:sp>
        <p:nvSpPr>
          <p:cNvPr id="3" name="コンテンツ プレースホルダー 2"/>
          <p:cNvSpPr>
            <a:spLocks noGrp="1"/>
          </p:cNvSpPr>
          <p:nvPr>
            <p:ph idx="1"/>
          </p:nvPr>
        </p:nvSpPr>
        <p:spPr>
          <a:xfrm>
            <a:off x="319866" y="1343412"/>
            <a:ext cx="8229600" cy="4525963"/>
          </a:xfrm>
        </p:spPr>
        <p:txBody>
          <a:bodyPr>
            <a:normAutofit/>
          </a:bodyPr>
          <a:lstStyle/>
          <a:p>
            <a:r>
              <a:rPr lang="ja-JP" altLang="en-US" sz="2800" dirty="0" smtClean="0">
                <a:solidFill>
                  <a:schemeClr val="tx2"/>
                </a:solidFill>
              </a:rPr>
              <a:t>分割の目的</a:t>
            </a:r>
            <a:endParaRPr lang="en-US" altLang="ja-JP" sz="2800" dirty="0" smtClean="0">
              <a:solidFill>
                <a:schemeClr val="tx2"/>
              </a:solidFill>
            </a:endParaRPr>
          </a:p>
          <a:p>
            <a:pPr lvl="1"/>
            <a:r>
              <a:rPr kumimoji="1" lang="ja-JP" altLang="en-US" sz="2400" dirty="0" smtClean="0"/>
              <a:t>オーバーラップが原因で，部分的に　　　　　　　集約可能なコードクローンが残される．</a:t>
            </a:r>
            <a:endParaRPr kumimoji="1" lang="en-US" altLang="ja-JP" sz="2400" dirty="0" smtClean="0"/>
          </a:p>
          <a:p>
            <a:pPr lvl="1"/>
            <a:r>
              <a:rPr kumimoji="1" lang="ja-JP" altLang="en-US" sz="2400" dirty="0" smtClean="0"/>
              <a:t>残されたコードクローンで新しいクローンセットを構成する．</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12</a:t>
            </a:fld>
            <a:endParaRPr kumimoji="1" lang="ja-JP" alt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3775447"/>
            <a:ext cx="1395413" cy="234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3775446"/>
            <a:ext cx="1395413" cy="234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3775445"/>
            <a:ext cx="1390650" cy="234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3753" y="4180284"/>
            <a:ext cx="110331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5961" y="4180284"/>
            <a:ext cx="1103313" cy="50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7"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16436" y="4168377"/>
            <a:ext cx="1122363"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3"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1696" y="4449340"/>
            <a:ext cx="1103313" cy="622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23780" y="4465623"/>
            <a:ext cx="1103313" cy="605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テキスト ボックス 10"/>
          <p:cNvSpPr txBox="1"/>
          <p:nvPr/>
        </p:nvSpPr>
        <p:spPr>
          <a:xfrm>
            <a:off x="1187624" y="6051352"/>
            <a:ext cx="6494085" cy="523220"/>
          </a:xfrm>
          <a:prstGeom prst="rect">
            <a:avLst/>
          </a:prstGeom>
          <a:solidFill>
            <a:schemeClr val="accent1">
              <a:lumMod val="20000"/>
              <a:lumOff val="80000"/>
            </a:schemeClr>
          </a:solidFill>
        </p:spPr>
        <p:txBody>
          <a:bodyPr wrap="none" rtlCol="0">
            <a:spAutoFit/>
          </a:bodyPr>
          <a:lstStyle/>
          <a:p>
            <a:r>
              <a:rPr kumimoji="1" lang="ja-JP" altLang="en-US" sz="2800" dirty="0" smtClean="0"/>
              <a:t>クローンセット</a:t>
            </a:r>
            <a:r>
              <a:rPr kumimoji="1" lang="en-US" altLang="ja-JP" sz="2800" dirty="0" smtClean="0"/>
              <a:t>B</a:t>
            </a:r>
            <a:r>
              <a:rPr kumimoji="1" lang="ja-JP" altLang="en-US" sz="2800" dirty="0" err="1" smtClean="0"/>
              <a:t>を優</a:t>
            </a:r>
            <a:r>
              <a:rPr kumimoji="1" lang="ja-JP" altLang="en-US" sz="2800" dirty="0" smtClean="0"/>
              <a:t>先的に集約する．</a:t>
            </a:r>
            <a:endParaRPr kumimoji="1" lang="ja-JP" altLang="en-US" sz="2800" dirty="0"/>
          </a:p>
        </p:txBody>
      </p:sp>
      <p:sp>
        <p:nvSpPr>
          <p:cNvPr id="16" name="テキスト ボックス 15"/>
          <p:cNvSpPr txBox="1"/>
          <p:nvPr/>
        </p:nvSpPr>
        <p:spPr>
          <a:xfrm>
            <a:off x="1572558" y="6074132"/>
            <a:ext cx="5801588" cy="523220"/>
          </a:xfrm>
          <a:prstGeom prst="rect">
            <a:avLst/>
          </a:prstGeom>
          <a:solidFill>
            <a:schemeClr val="accent1">
              <a:lumMod val="20000"/>
              <a:lumOff val="80000"/>
            </a:schemeClr>
          </a:solidFill>
        </p:spPr>
        <p:txBody>
          <a:bodyPr wrap="none" rtlCol="0">
            <a:spAutoFit/>
          </a:bodyPr>
          <a:lstStyle/>
          <a:p>
            <a:r>
              <a:rPr kumimoji="1" lang="ja-JP" altLang="en-US" sz="2800" dirty="0" smtClean="0"/>
              <a:t>クローンセット</a:t>
            </a:r>
            <a:r>
              <a:rPr kumimoji="1" lang="en-US" altLang="ja-JP" sz="2800" dirty="0" smtClean="0"/>
              <a:t>A</a:t>
            </a:r>
            <a:r>
              <a:rPr kumimoji="1" lang="ja-JP" altLang="en-US" sz="2800" dirty="0" smtClean="0"/>
              <a:t>は集約できない．</a:t>
            </a:r>
            <a:endParaRPr kumimoji="1" lang="ja-JP" altLang="en-US" sz="2800" dirty="0"/>
          </a:p>
        </p:txBody>
      </p:sp>
      <p:sp>
        <p:nvSpPr>
          <p:cNvPr id="17" name="テキスト ボックス 16"/>
          <p:cNvSpPr txBox="1"/>
          <p:nvPr/>
        </p:nvSpPr>
        <p:spPr>
          <a:xfrm>
            <a:off x="1536263" y="5574298"/>
            <a:ext cx="5793574" cy="954107"/>
          </a:xfrm>
          <a:prstGeom prst="rect">
            <a:avLst/>
          </a:prstGeom>
          <a:solidFill>
            <a:schemeClr val="accent1">
              <a:lumMod val="20000"/>
              <a:lumOff val="80000"/>
            </a:schemeClr>
          </a:solidFill>
        </p:spPr>
        <p:txBody>
          <a:bodyPr wrap="none" rtlCol="0">
            <a:spAutoFit/>
          </a:bodyPr>
          <a:lstStyle/>
          <a:p>
            <a:pPr algn="ctr"/>
            <a:r>
              <a:rPr kumimoji="1" lang="ja-JP" altLang="en-US" sz="2800" dirty="0" smtClean="0"/>
              <a:t>残っているコードクローンを</a:t>
            </a:r>
            <a:endParaRPr kumimoji="1" lang="en-US" altLang="ja-JP" sz="2800" dirty="0" smtClean="0"/>
          </a:p>
          <a:p>
            <a:r>
              <a:rPr kumimoji="1" lang="ja-JP" altLang="en-US" sz="2800" dirty="0" smtClean="0"/>
              <a:t>クローンセット</a:t>
            </a:r>
            <a:r>
              <a:rPr kumimoji="1" lang="en-US" altLang="ja-JP" sz="2800" dirty="0" smtClean="0"/>
              <a:t>C</a:t>
            </a:r>
            <a:r>
              <a:rPr lang="ja-JP" altLang="en-US" sz="2800" dirty="0" smtClean="0"/>
              <a:t>として分割する．</a:t>
            </a:r>
            <a:endParaRPr kumimoji="1" lang="ja-JP" altLang="en-US" sz="2800" dirty="0"/>
          </a:p>
        </p:txBody>
      </p:sp>
      <p:pic>
        <p:nvPicPr>
          <p:cNvPr id="6159"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155" y="3312121"/>
            <a:ext cx="3871913"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70440" y="3364538"/>
            <a:ext cx="4084637"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1"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36263" y="3365584"/>
            <a:ext cx="2309813"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7896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616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615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1"/>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615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6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1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nodeType="clickEffect">
                                  <p:stCondLst>
                                    <p:cond delay="0"/>
                                  </p:stCondLst>
                                  <p:childTnLst>
                                    <p:set>
                                      <p:cBhvr>
                                        <p:cTn id="50" dur="1" fill="hold">
                                          <p:stCondLst>
                                            <p:cond delay="0"/>
                                          </p:stCondLst>
                                        </p:cTn>
                                        <p:tgtEl>
                                          <p:spTgt spid="6160"/>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16"/>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6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6" grpId="0" animBg="1"/>
      <p:bldP spid="16" grpId="1"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メタヒューリスティクスにおける問題の</a:t>
            </a:r>
            <a:r>
              <a:rPr lang="ja-JP" altLang="en-US" dirty="0"/>
              <a:t>記述法</a:t>
            </a:r>
            <a:r>
              <a:rPr lang="en-US" altLang="ja-JP" dirty="0" smtClean="0"/>
              <a:t>[2</a:t>
            </a:r>
            <a:r>
              <a:rPr lang="en-US" altLang="ja-JP" dirty="0"/>
              <a:t>]</a:t>
            </a:r>
            <a:endParaRPr kumimoji="1" lang="ja-JP" altLang="en-US" dirty="0"/>
          </a:p>
        </p:txBody>
      </p:sp>
      <p:sp>
        <p:nvSpPr>
          <p:cNvPr id="4" name="スライド番号プレースホルダー 3"/>
          <p:cNvSpPr>
            <a:spLocks noGrp="1"/>
          </p:cNvSpPr>
          <p:nvPr>
            <p:ph type="sldNum" sz="quarter" idx="12"/>
          </p:nvPr>
        </p:nvSpPr>
        <p:spPr/>
        <p:txBody>
          <a:bodyPr/>
          <a:lstStyle/>
          <a:p>
            <a:fld id="{3007B608-DEC6-4F1B-A048-CDC5EBF40F48}" type="slidenum">
              <a:rPr kumimoji="1" lang="ja-JP" altLang="en-US" smtClean="0"/>
              <a:t>13</a:t>
            </a:fld>
            <a:endParaRPr kumimoji="1" lang="ja-JP" altLang="en-US"/>
          </a:p>
        </p:txBody>
      </p:sp>
      <p:sp>
        <p:nvSpPr>
          <p:cNvPr id="3" name="コンテンツ プレースホルダー 2"/>
          <p:cNvSpPr>
            <a:spLocks noGrp="1"/>
          </p:cNvSpPr>
          <p:nvPr>
            <p:ph sz="quarter" idx="1"/>
          </p:nvPr>
        </p:nvSpPr>
        <p:spPr/>
        <p:txBody>
          <a:bodyPr>
            <a:normAutofit lnSpcReduction="10000"/>
          </a:bodyPr>
          <a:lstStyle/>
          <a:p>
            <a:r>
              <a:rPr lang="en-US" altLang="ja-JP" dirty="0" smtClean="0">
                <a:solidFill>
                  <a:schemeClr val="tx2"/>
                </a:solidFill>
              </a:rPr>
              <a:t>Representation</a:t>
            </a:r>
            <a:endParaRPr lang="en-US" altLang="ja-JP" dirty="0">
              <a:solidFill>
                <a:schemeClr val="tx2"/>
              </a:solidFill>
            </a:endParaRPr>
          </a:p>
          <a:p>
            <a:pPr lvl="1"/>
            <a:r>
              <a:rPr lang="ja-JP" altLang="en-US" dirty="0"/>
              <a:t>どのよう</a:t>
            </a:r>
            <a:r>
              <a:rPr lang="ja-JP" altLang="en-US" dirty="0" smtClean="0"/>
              <a:t>に対象とする問題の解として　　　表現</a:t>
            </a:r>
            <a:r>
              <a:rPr lang="ja-JP" altLang="en-US" dirty="0"/>
              <a:t>するの</a:t>
            </a:r>
            <a:r>
              <a:rPr lang="ja-JP" altLang="en-US" dirty="0" smtClean="0"/>
              <a:t>か．</a:t>
            </a:r>
            <a:endParaRPr lang="en-US" altLang="ja-JP" dirty="0"/>
          </a:p>
          <a:p>
            <a:pPr>
              <a:lnSpc>
                <a:spcPct val="150000"/>
              </a:lnSpc>
            </a:pPr>
            <a:r>
              <a:rPr lang="en-US" altLang="ja-JP" dirty="0" smtClean="0">
                <a:solidFill>
                  <a:schemeClr val="tx2"/>
                </a:solidFill>
              </a:rPr>
              <a:t>Operators</a:t>
            </a:r>
            <a:endParaRPr lang="en-US" altLang="ja-JP" dirty="0">
              <a:solidFill>
                <a:schemeClr val="tx2"/>
              </a:solidFill>
            </a:endParaRPr>
          </a:p>
          <a:p>
            <a:pPr lvl="1"/>
            <a:r>
              <a:rPr lang="en-US" altLang="ja-JP" dirty="0"/>
              <a:t>1</a:t>
            </a:r>
            <a:r>
              <a:rPr lang="ja-JP" altLang="en-US" dirty="0" smtClean="0"/>
              <a:t>ステップ</a:t>
            </a:r>
            <a:r>
              <a:rPr lang="ja-JP" altLang="en-US" dirty="0"/>
              <a:t>毎</a:t>
            </a:r>
            <a:r>
              <a:rPr lang="ja-JP" altLang="en-US" dirty="0" smtClean="0"/>
              <a:t>に，どの</a:t>
            </a:r>
            <a:r>
              <a:rPr lang="ja-JP" altLang="en-US" dirty="0"/>
              <a:t>ような操作</a:t>
            </a:r>
            <a:r>
              <a:rPr lang="ja-JP" altLang="en-US" dirty="0" smtClean="0"/>
              <a:t>で　　　　更新</a:t>
            </a:r>
            <a:r>
              <a:rPr lang="ja-JP" altLang="en-US" dirty="0"/>
              <a:t>するの</a:t>
            </a:r>
            <a:r>
              <a:rPr lang="ja-JP" altLang="en-US" dirty="0" smtClean="0"/>
              <a:t>か．</a:t>
            </a:r>
            <a:endParaRPr lang="en-US" altLang="ja-JP" dirty="0"/>
          </a:p>
          <a:p>
            <a:pPr>
              <a:lnSpc>
                <a:spcPct val="150000"/>
              </a:lnSpc>
            </a:pPr>
            <a:r>
              <a:rPr lang="en-US" altLang="ja-JP" dirty="0">
                <a:solidFill>
                  <a:schemeClr val="tx2"/>
                </a:solidFill>
              </a:rPr>
              <a:t>Fitness</a:t>
            </a:r>
            <a:r>
              <a:rPr lang="ja-JP" altLang="en-US" dirty="0">
                <a:solidFill>
                  <a:schemeClr val="tx2"/>
                </a:solidFill>
              </a:rPr>
              <a:t> </a:t>
            </a:r>
            <a:r>
              <a:rPr lang="en-US" altLang="ja-JP" dirty="0" smtClean="0">
                <a:solidFill>
                  <a:schemeClr val="tx2"/>
                </a:solidFill>
              </a:rPr>
              <a:t>Function</a:t>
            </a:r>
            <a:endParaRPr lang="en-US" altLang="ja-JP" dirty="0">
              <a:solidFill>
                <a:schemeClr val="tx2"/>
              </a:solidFill>
            </a:endParaRPr>
          </a:p>
          <a:p>
            <a:pPr lvl="1"/>
            <a:r>
              <a:rPr lang="ja-JP" altLang="en-US" dirty="0"/>
              <a:t>更新時</a:t>
            </a:r>
            <a:r>
              <a:rPr lang="ja-JP" altLang="en-US" dirty="0" smtClean="0"/>
              <a:t>にどの</a:t>
            </a:r>
            <a:r>
              <a:rPr lang="ja-JP" altLang="en-US" dirty="0"/>
              <a:t>よう</a:t>
            </a:r>
            <a:r>
              <a:rPr lang="ja-JP" altLang="en-US" dirty="0" smtClean="0"/>
              <a:t>な基準で評価</a:t>
            </a:r>
            <a:r>
              <a:rPr lang="ja-JP" altLang="en-US" dirty="0"/>
              <a:t>するの</a:t>
            </a:r>
            <a:r>
              <a:rPr lang="ja-JP" altLang="en-US" dirty="0" smtClean="0"/>
              <a:t>か．</a:t>
            </a:r>
            <a:endParaRPr lang="en-US" altLang="ja-JP" dirty="0"/>
          </a:p>
          <a:p>
            <a:pPr lvl="1"/>
            <a:endParaRPr lang="ja-JP" altLang="en-US" dirty="0"/>
          </a:p>
          <a:p>
            <a:pPr marL="0" indent="0">
              <a:buNone/>
            </a:pPr>
            <a:endParaRPr lang="en-US" altLang="ja-JP" sz="2800" dirty="0" smtClean="0"/>
          </a:p>
        </p:txBody>
      </p:sp>
    </p:spTree>
    <p:extLst>
      <p:ext uri="{BB962C8B-B14F-4D97-AF65-F5344CB8AC3E}">
        <p14:creationId xmlns:p14="http://schemas.microsoft.com/office/powerpoint/2010/main" val="29336869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集約</a:t>
            </a:r>
            <a:r>
              <a:rPr kumimoji="1" lang="ja-JP" altLang="en-US" dirty="0" smtClean="0"/>
              <a:t>可能コードクローン量の</a:t>
            </a:r>
            <a:r>
              <a:rPr kumimoji="1" lang="en-US" altLang="ja-JP" dirty="0" smtClean="0"/>
              <a:t/>
            </a:r>
            <a:br>
              <a:rPr kumimoji="1" lang="en-US" altLang="ja-JP" dirty="0" smtClean="0"/>
            </a:br>
            <a:r>
              <a:rPr kumimoji="1" lang="ja-JP" altLang="en-US" dirty="0" smtClean="0"/>
              <a:t>推定　</a:t>
            </a:r>
            <a:r>
              <a:rPr kumimoji="1" lang="en-US" altLang="ja-JP" dirty="0" smtClean="0"/>
              <a:t>(1/2)</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67544" y="1749224"/>
                <a:ext cx="8229600" cy="4781128"/>
              </a:xfrm>
            </p:spPr>
            <p:txBody>
              <a:bodyPr>
                <a:normAutofit fontScale="92500" lnSpcReduction="10000"/>
              </a:bodyPr>
              <a:lstStyle/>
              <a:p>
                <a:r>
                  <a:rPr lang="en-US" altLang="ja-JP" dirty="0" smtClean="0">
                    <a:solidFill>
                      <a:schemeClr val="tx2"/>
                    </a:solidFill>
                  </a:rPr>
                  <a:t>Representation</a:t>
                </a:r>
                <a:endParaRPr lang="en-US" altLang="ja-JP" dirty="0"/>
              </a:p>
              <a:p>
                <a:pPr lvl="1"/>
                <a:r>
                  <a:rPr kumimoji="1" lang="ja-JP" altLang="en-US" dirty="0" smtClean="0"/>
                  <a:t>バイナリ</a:t>
                </a:r>
                <a:r>
                  <a:rPr kumimoji="1" lang="ja-JP" altLang="en-US" dirty="0" smtClean="0"/>
                  <a:t>表現の</a:t>
                </a:r>
                <a14:m>
                  <m:oMath xmlns:m="http://schemas.openxmlformats.org/officeDocument/2006/math">
                    <m:r>
                      <a:rPr kumimoji="1" lang="en-US" altLang="ja-JP" i="1" dirty="0" smtClean="0">
                        <a:latin typeface="Cambria Math"/>
                      </a:rPr>
                      <m:t>𝑖</m:t>
                    </m:r>
                    <m:r>
                      <a:rPr kumimoji="1" lang="ja-JP" altLang="en-US" i="1" dirty="0" smtClean="0">
                        <a:latin typeface="Cambria Math"/>
                      </a:rPr>
                      <m:t>番目</m:t>
                    </m:r>
                  </m:oMath>
                </a14:m>
                <a:r>
                  <a:rPr lang="ja-JP" altLang="en-US" dirty="0" smtClean="0"/>
                  <a:t>の数字</a:t>
                </a:r>
                <a:r>
                  <a:rPr kumimoji="1" lang="ja-JP" altLang="en-US" dirty="0" smtClean="0"/>
                  <a:t>をクローンセット</a:t>
                </a:r>
                <a14:m>
                  <m:oMath xmlns:m="http://schemas.openxmlformats.org/officeDocument/2006/math">
                    <m:r>
                      <a:rPr kumimoji="1" lang="en-US" altLang="ja-JP" i="1" dirty="0" smtClean="0">
                        <a:latin typeface="Cambria Math"/>
                      </a:rPr>
                      <m:t>𝑆</m:t>
                    </m:r>
                    <m:r>
                      <a:rPr kumimoji="1" lang="en-US" altLang="ja-JP" sz="2000" i="1" dirty="0" smtClean="0">
                        <a:latin typeface="Cambria Math"/>
                      </a:rPr>
                      <m:t>𝑖</m:t>
                    </m:r>
                  </m:oMath>
                </a14:m>
                <a:r>
                  <a:rPr lang="ja-JP" altLang="en-US" dirty="0"/>
                  <a:t>の</a:t>
                </a:r>
                <a:r>
                  <a:rPr lang="ja-JP" altLang="en-US" dirty="0" smtClean="0"/>
                  <a:t>集約状態と</a:t>
                </a:r>
                <a:r>
                  <a:rPr lang="ja-JP" altLang="en-US" dirty="0" smtClean="0"/>
                  <a:t>する．</a:t>
                </a:r>
                <a:endParaRPr lang="en-US" altLang="ja-JP" dirty="0" smtClean="0"/>
              </a:p>
              <a:p>
                <a:endParaRPr kumimoji="1" lang="en-US" altLang="ja-JP" dirty="0"/>
              </a:p>
              <a:p>
                <a:endParaRPr lang="en-US" altLang="ja-JP" dirty="0" smtClean="0"/>
              </a:p>
              <a:p>
                <a:endParaRPr kumimoji="1" lang="en-US" altLang="ja-JP" dirty="0"/>
              </a:p>
              <a:p>
                <a:pPr lvl="1"/>
                <a:r>
                  <a:rPr lang="ja-JP" altLang="en-US" dirty="0" smtClean="0"/>
                  <a:t>任意のオーバーラップ</a:t>
                </a:r>
                <a:r>
                  <a:rPr lang="ja-JP" altLang="en-US" dirty="0"/>
                  <a:t>して</a:t>
                </a:r>
                <a:r>
                  <a:rPr lang="ja-JP" altLang="en-US" dirty="0" smtClean="0"/>
                  <a:t>いるクローンセットを</a:t>
                </a:r>
                <a:r>
                  <a:rPr lang="en-US" altLang="ja-JP" dirty="0" smtClean="0"/>
                  <a:t>2</a:t>
                </a:r>
                <a:r>
                  <a:rPr lang="ja-JP" altLang="en-US" dirty="0" smtClean="0"/>
                  <a:t>つとも集約しないような解の候補を</a:t>
                </a:r>
                <a:r>
                  <a:rPr lang="ja-JP" altLang="en-US" dirty="0" smtClean="0"/>
                  <a:t>作る．</a:t>
                </a:r>
                <a:endParaRPr lang="en-US" altLang="ja-JP" dirty="0" smtClean="0"/>
              </a:p>
              <a:p>
                <a:r>
                  <a:rPr lang="en-US" altLang="ja-JP" dirty="0" smtClean="0">
                    <a:solidFill>
                      <a:schemeClr val="tx2"/>
                    </a:solidFill>
                  </a:rPr>
                  <a:t>Operators	</a:t>
                </a:r>
                <a:endParaRPr lang="en-US" altLang="ja-JP" dirty="0" smtClean="0"/>
              </a:p>
              <a:p>
                <a:pPr lvl="1"/>
                <a:r>
                  <a:rPr lang="ja-JP" altLang="en-US" dirty="0" smtClean="0"/>
                  <a:t>解の</a:t>
                </a:r>
                <a:r>
                  <a:rPr lang="ja-JP" altLang="en-US" dirty="0"/>
                  <a:t>候補の作り方</a:t>
                </a:r>
                <a:r>
                  <a:rPr lang="ja-JP" altLang="en-US" dirty="0" smtClean="0"/>
                  <a:t>はアルゴリズムに依存</a:t>
                </a:r>
                <a:r>
                  <a:rPr lang="ja-JP" altLang="en-US" dirty="0" smtClean="0"/>
                  <a:t>する．</a:t>
                </a:r>
                <a:endParaRPr kumimoji="1" lang="en-US" altLang="ja-JP"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1749224"/>
                <a:ext cx="8229600" cy="4781128"/>
              </a:xfrm>
              <a:blipFill rotWithShape="1">
                <a:blip r:embed="rId3"/>
                <a:stretch>
                  <a:fillRect l="-1556" t="-2679" r="-111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14</a:t>
            </a:fld>
            <a:endParaRPr kumimoji="1" lang="ja-JP" altLang="en-US"/>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3688" y="2965153"/>
            <a:ext cx="4441031" cy="1018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テキスト ボックス 20"/>
          <p:cNvSpPr txBox="1"/>
          <p:nvPr/>
        </p:nvSpPr>
        <p:spPr>
          <a:xfrm>
            <a:off x="5712436" y="4139788"/>
            <a:ext cx="984565" cy="369332"/>
          </a:xfrm>
          <a:prstGeom prst="rect">
            <a:avLst/>
          </a:prstGeom>
          <a:noFill/>
        </p:spPr>
        <p:txBody>
          <a:bodyPr wrap="none" rtlCol="0">
            <a:spAutoFit/>
          </a:bodyPr>
          <a:lstStyle/>
          <a:p>
            <a:r>
              <a:rPr kumimoji="1" lang="en-US" altLang="ja-JP" dirty="0" smtClean="0"/>
              <a:t>1 = </a:t>
            </a:r>
            <a:r>
              <a:rPr kumimoji="1" lang="ja-JP" altLang="en-US" dirty="0" smtClean="0"/>
              <a:t>集約</a:t>
            </a:r>
            <a:endParaRPr kumimoji="1" lang="ja-JP" altLang="en-US" dirty="0"/>
          </a:p>
        </p:txBody>
      </p:sp>
      <p:sp>
        <p:nvSpPr>
          <p:cNvPr id="23" name="テキスト ボックス 22"/>
          <p:cNvSpPr txBox="1"/>
          <p:nvPr/>
        </p:nvSpPr>
        <p:spPr>
          <a:xfrm>
            <a:off x="6876256" y="4139788"/>
            <a:ext cx="1215397" cy="369332"/>
          </a:xfrm>
          <a:prstGeom prst="rect">
            <a:avLst/>
          </a:prstGeom>
          <a:noFill/>
        </p:spPr>
        <p:txBody>
          <a:bodyPr wrap="none" rtlCol="0">
            <a:spAutoFit/>
          </a:bodyPr>
          <a:lstStyle/>
          <a:p>
            <a:r>
              <a:rPr kumimoji="1" lang="en-US" altLang="ja-JP" dirty="0" smtClean="0"/>
              <a:t>0 = </a:t>
            </a:r>
            <a:r>
              <a:rPr kumimoji="1" lang="ja-JP" altLang="en-US" dirty="0" smtClean="0"/>
              <a:t>非集約</a:t>
            </a:r>
            <a:endParaRPr kumimoji="1" lang="ja-JP" altLang="en-US" dirty="0"/>
          </a:p>
        </p:txBody>
      </p:sp>
    </p:spTree>
    <p:extLst>
      <p:ext uri="{BB962C8B-B14F-4D97-AF65-F5344CB8AC3E}">
        <p14:creationId xmlns:p14="http://schemas.microsoft.com/office/powerpoint/2010/main" val="9973263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a:t>
            </a:r>
            <a:r>
              <a:rPr lang="ja-JP" altLang="en-US" dirty="0"/>
              <a:t>可能コードクローン量の</a:t>
            </a:r>
            <a:r>
              <a:rPr lang="en-US" altLang="ja-JP" dirty="0"/>
              <a:t/>
            </a:r>
            <a:br>
              <a:rPr lang="en-US" altLang="ja-JP" dirty="0"/>
            </a:br>
            <a:r>
              <a:rPr lang="ja-JP" altLang="en-US" dirty="0"/>
              <a:t>推定　</a:t>
            </a:r>
            <a:r>
              <a:rPr lang="en-US" altLang="ja-JP" dirty="0" smtClean="0"/>
              <a:t>(2/2</a:t>
            </a:r>
            <a:r>
              <a:rPr lang="en-US" altLang="ja-JP" dirty="0"/>
              <a:t>)</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57200" y="1600200"/>
                <a:ext cx="8229600" cy="4781128"/>
              </a:xfrm>
            </p:spPr>
            <p:txBody>
              <a:bodyPr>
                <a:normAutofit/>
              </a:bodyPr>
              <a:lstStyle/>
              <a:p>
                <a:r>
                  <a:rPr lang="en-US" altLang="ja-JP" dirty="0" smtClean="0">
                    <a:solidFill>
                      <a:schemeClr val="tx2"/>
                    </a:solidFill>
                  </a:rPr>
                  <a:t>Fitness</a:t>
                </a:r>
                <a:r>
                  <a:rPr lang="ja-JP" altLang="en-US" dirty="0">
                    <a:solidFill>
                      <a:schemeClr val="tx2"/>
                    </a:solidFill>
                  </a:rPr>
                  <a:t> </a:t>
                </a:r>
                <a:r>
                  <a:rPr lang="en-US" altLang="ja-JP" dirty="0" smtClean="0">
                    <a:solidFill>
                      <a:schemeClr val="tx2"/>
                    </a:solidFill>
                  </a:rPr>
                  <a:t>Function</a:t>
                </a:r>
              </a:p>
              <a:p>
                <a:pPr lvl="1"/>
                <a:r>
                  <a:rPr lang="ja-JP" altLang="en-US" sz="2400" dirty="0" smtClean="0"/>
                  <a:t>集約するクローンセットを決めたときの，               集約可能コードクローン量</a:t>
                </a:r>
                <a14:m>
                  <m:oMath xmlns:m="http://schemas.openxmlformats.org/officeDocument/2006/math">
                    <m:r>
                      <a:rPr lang="en-US" altLang="ja-JP" sz="2400" i="1" dirty="0" smtClean="0">
                        <a:latin typeface="Cambria Math"/>
                      </a:rPr>
                      <m:t>𝐿</m:t>
                    </m:r>
                    <m:r>
                      <a:rPr lang="en-US" altLang="ja-JP" sz="2400" i="1" dirty="0" smtClean="0">
                        <a:latin typeface="Cambria Math"/>
                      </a:rPr>
                      <m:t>(</m:t>
                    </m:r>
                    <m:r>
                      <a:rPr lang="en-US" altLang="ja-JP" sz="2400" i="1" dirty="0" smtClean="0">
                        <a:latin typeface="Cambria Math"/>
                      </a:rPr>
                      <m:t>𝐺</m:t>
                    </m:r>
                    <m:r>
                      <a:rPr lang="en-US" altLang="ja-JP" sz="2400" i="1" dirty="0" smtClean="0">
                        <a:latin typeface="Cambria Math"/>
                      </a:rPr>
                      <m:t>)</m:t>
                    </m:r>
                  </m:oMath>
                </a14:m>
                <a:r>
                  <a:rPr lang="ja-JP" altLang="en-US" sz="2400" dirty="0" err="1" smtClean="0"/>
                  <a:t>．</a:t>
                </a:r>
                <a:endParaRPr lang="en-US" altLang="ja-JP" sz="2400" dirty="0" smtClean="0"/>
              </a:p>
              <a:p>
                <a:pPr lvl="1"/>
                <a:endParaRPr kumimoji="1" lang="en-US" altLang="ja-JP" sz="2400" dirty="0"/>
              </a:p>
              <a:p>
                <a:pPr lvl="1"/>
                <a:endParaRPr kumimoji="1" lang="en-US" altLang="ja-JP" sz="2400" dirty="0" smtClean="0"/>
              </a:p>
              <a:p>
                <a:pPr lvl="1"/>
                <a:endParaRPr kumimoji="1" lang="en-US" altLang="ja-JP" sz="2400" dirty="0" smtClean="0"/>
              </a:p>
              <a:p>
                <a:pPr lvl="1"/>
                <a:endParaRPr kumimoji="1" lang="en-US" altLang="ja-JP" sz="2400" dirty="0" smtClean="0"/>
              </a:p>
              <a:p>
                <a:pPr lvl="1"/>
                <a:r>
                  <a:rPr kumimoji="1" lang="ja-JP" altLang="en-US" sz="2400" dirty="0" smtClean="0"/>
                  <a:t>クローンセット</a:t>
                </a:r>
                <a14:m>
                  <m:oMath xmlns:m="http://schemas.openxmlformats.org/officeDocument/2006/math">
                    <m:r>
                      <a:rPr lang="en-US" altLang="ja-JP" sz="2400" i="1" dirty="0" smtClean="0">
                        <a:latin typeface="Cambria Math"/>
                      </a:rPr>
                      <m:t>𝑆</m:t>
                    </m:r>
                    <m:r>
                      <a:rPr lang="en-US" altLang="ja-JP" sz="1800" i="1" dirty="0" smtClean="0">
                        <a:latin typeface="Cambria Math"/>
                      </a:rPr>
                      <m:t>𝑖</m:t>
                    </m:r>
                  </m:oMath>
                </a14:m>
                <a:r>
                  <a:rPr lang="ja-JP" altLang="en-US" sz="2400" dirty="0" smtClean="0"/>
                  <a:t>の集約</a:t>
                </a:r>
                <a:r>
                  <a:rPr lang="ja-JP" altLang="en-US" sz="2400" dirty="0" smtClean="0"/>
                  <a:t>可能コードクローン量を</a:t>
                </a:r>
                <a14:m>
                  <m:oMath xmlns:m="http://schemas.openxmlformats.org/officeDocument/2006/math">
                    <m:r>
                      <a:rPr lang="en-US" altLang="ja-JP" sz="2400" i="1" dirty="0" smtClean="0">
                        <a:latin typeface="Cambria Math"/>
                      </a:rPr>
                      <m:t>𝐿</m:t>
                    </m:r>
                    <m:r>
                      <a:rPr lang="en-US" altLang="ja-JP" sz="2400" i="1" dirty="0" smtClean="0">
                        <a:latin typeface="Cambria Math"/>
                      </a:rPr>
                      <m:t>(</m:t>
                    </m:r>
                    <m:r>
                      <a:rPr lang="en-US" altLang="ja-JP" sz="2400" i="1" dirty="0" smtClean="0">
                        <a:latin typeface="Cambria Math"/>
                      </a:rPr>
                      <m:t>𝑆</m:t>
                    </m:r>
                    <m:r>
                      <a:rPr lang="en-US" altLang="ja-JP" sz="1800" i="1" dirty="0" smtClean="0">
                        <a:latin typeface="Cambria Math"/>
                      </a:rPr>
                      <m:t>𝑖</m:t>
                    </m:r>
                    <m:r>
                      <a:rPr lang="en-US" altLang="ja-JP" sz="2400" i="1" dirty="0" smtClean="0">
                        <a:latin typeface="Cambria Math"/>
                      </a:rPr>
                      <m:t>)</m:t>
                    </m:r>
                  </m:oMath>
                </a14:m>
                <a:r>
                  <a:rPr lang="ja-JP" altLang="en-US" sz="2400" dirty="0" smtClean="0"/>
                  <a:t>と</a:t>
                </a:r>
                <a:r>
                  <a:rPr lang="ja-JP" altLang="en-US" sz="2400" dirty="0" smtClean="0"/>
                  <a:t>する．</a:t>
                </a:r>
                <a:endParaRPr lang="en-US" altLang="ja-JP" sz="2400" dirty="0" smtClean="0"/>
              </a:p>
              <a:p>
                <a:pPr lvl="1"/>
                <a:r>
                  <a:rPr kumimoji="1" lang="ja-JP" altLang="en-US" sz="2400" dirty="0" smtClean="0"/>
                  <a:t>クローンセット</a:t>
                </a:r>
                <a14:m>
                  <m:oMath xmlns:m="http://schemas.openxmlformats.org/officeDocument/2006/math">
                    <m:r>
                      <a:rPr lang="en-US" altLang="ja-JP" sz="2400" i="1" dirty="0" smtClean="0">
                        <a:latin typeface="Cambria Math"/>
                      </a:rPr>
                      <m:t>𝑆</m:t>
                    </m:r>
                    <m:r>
                      <a:rPr lang="en-US" altLang="ja-JP" sz="1800" i="1" dirty="0" smtClean="0">
                        <a:latin typeface="Cambria Math"/>
                      </a:rPr>
                      <m:t>𝑖</m:t>
                    </m:r>
                  </m:oMath>
                </a14:m>
                <a:r>
                  <a:rPr kumimoji="1" lang="ja-JP" altLang="en-US" sz="2400" dirty="0" smtClean="0"/>
                  <a:t>の集約</a:t>
                </a:r>
                <a:r>
                  <a:rPr kumimoji="1" lang="ja-JP" altLang="en-US" sz="2400" dirty="0" smtClean="0"/>
                  <a:t>状</a:t>
                </a:r>
                <a:r>
                  <a:rPr kumimoji="1" lang="ja-JP" altLang="en-US" sz="2400" dirty="0" smtClean="0"/>
                  <a:t>態を</a:t>
                </a:r>
                <a14:m>
                  <m:oMath xmlns:m="http://schemas.openxmlformats.org/officeDocument/2006/math">
                    <m:r>
                      <a:rPr kumimoji="1" lang="en-US" altLang="ja-JP" sz="2400" i="1" dirty="0" smtClean="0">
                        <a:latin typeface="Cambria Math"/>
                      </a:rPr>
                      <m:t>𝑒</m:t>
                    </m:r>
                    <m:r>
                      <a:rPr kumimoji="1" lang="en-US" altLang="ja-JP" sz="1800" i="1" dirty="0" err="1" smtClean="0">
                        <a:latin typeface="Cambria Math"/>
                      </a:rPr>
                      <m:t>𝑖</m:t>
                    </m:r>
                  </m:oMath>
                </a14:m>
                <a:r>
                  <a:rPr kumimoji="1" lang="ja-JP" altLang="en-US" sz="2400" dirty="0" smtClean="0"/>
                  <a:t>と</a:t>
                </a:r>
                <a:r>
                  <a:rPr kumimoji="1" lang="ja-JP" altLang="en-US" sz="2400" dirty="0" smtClean="0"/>
                  <a:t>する．　　　　</a:t>
                </a:r>
                <a:r>
                  <a:rPr lang="en-US" altLang="ja-JP" sz="2400" dirty="0" smtClean="0"/>
                  <a:t>(</a:t>
                </a:r>
                <a14:m>
                  <m:oMath xmlns:m="http://schemas.openxmlformats.org/officeDocument/2006/math">
                    <m:sSub>
                      <m:sSubPr>
                        <m:ctrlPr>
                          <a:rPr lang="en-US" altLang="ja-JP" sz="2400" b="0" i="1" dirty="0" smtClean="0">
                            <a:latin typeface="Cambria Math"/>
                          </a:rPr>
                        </m:ctrlPr>
                      </m:sSubPr>
                      <m:e>
                        <m:r>
                          <a:rPr lang="en-US" altLang="ja-JP" sz="2400" b="0" i="1" dirty="0" smtClean="0">
                            <a:latin typeface="Cambria Math"/>
                          </a:rPr>
                          <m:t> </m:t>
                        </m:r>
                        <m:r>
                          <a:rPr lang="en-US" altLang="ja-JP" sz="2400" i="1" dirty="0" smtClean="0">
                            <a:latin typeface="Cambria Math"/>
                          </a:rPr>
                          <m:t>𝑒</m:t>
                        </m:r>
                      </m:e>
                      <m:sub>
                        <m:r>
                          <a:rPr lang="en-US" altLang="ja-JP" sz="2400" b="0" i="1" dirty="0" smtClean="0">
                            <a:latin typeface="Cambria Math"/>
                          </a:rPr>
                          <m:t>𝑖</m:t>
                        </m:r>
                      </m:sub>
                    </m:sSub>
                    <m:r>
                      <a:rPr lang="en-US" altLang="ja-JP" sz="2400" b="0" i="1" dirty="0" smtClean="0">
                        <a:latin typeface="Cambria Math"/>
                      </a:rPr>
                      <m:t>=</m:t>
                    </m:r>
                    <m:r>
                      <a:rPr lang="en-US" altLang="ja-JP" sz="2400" i="1" dirty="0" smtClean="0">
                        <a:latin typeface="Cambria Math"/>
                      </a:rPr>
                      <m:t>0</m:t>
                    </m:r>
                    <m:r>
                      <a:rPr lang="en-US" altLang="ja-JP" sz="2400" b="0" i="1" dirty="0" smtClean="0">
                        <a:latin typeface="Cambria Math"/>
                      </a:rPr>
                      <m:t> </m:t>
                    </m:r>
                    <m:r>
                      <a:rPr lang="ja-JP" altLang="en-US" sz="2400" i="1" dirty="0" smtClean="0">
                        <a:latin typeface="Cambria Math"/>
                      </a:rPr>
                      <m:t>または</m:t>
                    </m:r>
                    <m:r>
                      <a:rPr lang="en-US" altLang="ja-JP" sz="2400" b="0" i="1" dirty="0" smtClean="0">
                        <a:latin typeface="Cambria Math"/>
                      </a:rPr>
                      <m:t> </m:t>
                    </m:r>
                    <m:r>
                      <a:rPr lang="en-US" altLang="ja-JP" sz="2400" i="1" dirty="0">
                        <a:latin typeface="Cambria Math"/>
                      </a:rPr>
                      <m:t>1</m:t>
                    </m:r>
                    <m:r>
                      <a:rPr lang="en-US" altLang="ja-JP" sz="2400" b="0" i="1" dirty="0" smtClean="0">
                        <a:latin typeface="Cambria Math"/>
                      </a:rPr>
                      <m:t> </m:t>
                    </m:r>
                  </m:oMath>
                </a14:m>
                <a:r>
                  <a:rPr kumimoji="1" lang="en-US" altLang="ja-JP" sz="2400" dirty="0" smtClean="0"/>
                  <a:t>)</a:t>
                </a:r>
                <a:endParaRPr lang="en-US" altLang="ja-JP" sz="2400" dirty="0"/>
              </a:p>
              <a:p>
                <a:pPr lvl="1"/>
                <a:endParaRPr kumimoji="1" lang="en-US" altLang="ja-JP" sz="2400"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781128"/>
              </a:xfrm>
              <a:blipFill rotWithShape="1">
                <a:blip r:embed="rId3"/>
                <a:stretch>
                  <a:fillRect l="-1630" t="-1658" b="-229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15</a:t>
            </a:fld>
            <a:endParaRPr kumimoji="1" lang="ja-JP" altLang="en-US"/>
          </a:p>
        </p:txBody>
      </p:sp>
      <mc:AlternateContent xmlns:mc="http://schemas.openxmlformats.org/markup-compatibility/2006">
        <mc:Choice xmlns:a14="http://schemas.microsoft.com/office/drawing/2010/main" Requires="a14">
          <p:sp>
            <p:nvSpPr>
              <p:cNvPr id="5" name="テキスト ボックス 4"/>
              <p:cNvSpPr txBox="1"/>
              <p:nvPr/>
            </p:nvSpPr>
            <p:spPr>
              <a:xfrm>
                <a:off x="2267744" y="2996952"/>
                <a:ext cx="3779176" cy="17136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ja-JP" sz="3200" b="0" i="1" smtClean="0">
                          <a:latin typeface="Cambria Math"/>
                        </a:rPr>
                        <m:t>𝐿</m:t>
                      </m:r>
                      <m:r>
                        <a:rPr lang="en-US" altLang="ja-JP" sz="3200" b="0" i="1" smtClean="0">
                          <a:latin typeface="Cambria Math"/>
                        </a:rPr>
                        <m:t>(</m:t>
                      </m:r>
                      <m:r>
                        <a:rPr lang="en-US" altLang="ja-JP" sz="3200" b="0" i="1" smtClean="0">
                          <a:latin typeface="Cambria Math"/>
                        </a:rPr>
                        <m:t>𝐺</m:t>
                      </m:r>
                      <m:r>
                        <a:rPr lang="en-US" altLang="ja-JP" sz="3200" b="0" i="1" smtClean="0">
                          <a:latin typeface="Cambria Math"/>
                        </a:rPr>
                        <m:t>) = </m:t>
                      </m:r>
                      <m:nary>
                        <m:naryPr>
                          <m:chr m:val="∑"/>
                          <m:ctrlPr>
                            <a:rPr lang="en-US" altLang="ja-JP" sz="3200" i="1" smtClean="0">
                              <a:latin typeface="Cambria Math"/>
                            </a:rPr>
                          </m:ctrlPr>
                        </m:naryPr>
                        <m:sub>
                          <m:r>
                            <m:rPr>
                              <m:brk m:alnAt="23"/>
                            </m:rPr>
                            <a:rPr lang="en-US" altLang="ja-JP" sz="3200" i="1">
                              <a:latin typeface="Cambria Math"/>
                            </a:rPr>
                            <m:t>𝑖</m:t>
                          </m:r>
                          <m:r>
                            <a:rPr lang="en-US" altLang="ja-JP" sz="3200" i="1">
                              <a:latin typeface="Cambria Math"/>
                            </a:rPr>
                            <m:t>=1</m:t>
                          </m:r>
                        </m:sub>
                        <m:sup>
                          <m:r>
                            <a:rPr lang="en-US" altLang="ja-JP" sz="3200" i="1">
                              <a:latin typeface="Cambria Math"/>
                            </a:rPr>
                            <m:t>𝑛</m:t>
                          </m:r>
                        </m:sup>
                        <m:e>
                          <m:sSub>
                            <m:sSubPr>
                              <m:ctrlPr>
                                <a:rPr lang="en-US" altLang="ja-JP" sz="3200" i="1">
                                  <a:latin typeface="Cambria Math"/>
                                </a:rPr>
                              </m:ctrlPr>
                            </m:sSubPr>
                            <m:e>
                              <m:r>
                                <a:rPr lang="en-US" altLang="ja-JP" sz="3200" i="1">
                                  <a:latin typeface="Cambria Math"/>
                                </a:rPr>
                                <m:t>𝑒</m:t>
                              </m:r>
                            </m:e>
                            <m:sub>
                              <m:r>
                                <a:rPr lang="en-US" altLang="ja-JP" sz="3200" i="1">
                                  <a:latin typeface="Cambria Math"/>
                                </a:rPr>
                                <m:t>𝑖</m:t>
                              </m:r>
                            </m:sub>
                          </m:sSub>
                          <m:r>
                            <a:rPr lang="en-US" altLang="ja-JP" sz="3200" i="1">
                              <a:latin typeface="Cambria Math"/>
                            </a:rPr>
                            <m:t> </m:t>
                          </m:r>
                          <m:r>
                            <a:rPr lang="en-US" altLang="ja-JP" sz="3200" i="1">
                              <a:latin typeface="Cambria Math"/>
                            </a:rPr>
                            <m:t>𝐿</m:t>
                          </m:r>
                          <m:r>
                            <a:rPr lang="en-US" altLang="ja-JP" sz="3200" i="1">
                              <a:latin typeface="Cambria Math"/>
                            </a:rPr>
                            <m:t>(</m:t>
                          </m:r>
                          <m:sSub>
                            <m:sSubPr>
                              <m:ctrlPr>
                                <a:rPr lang="en-US" altLang="ja-JP" sz="3200" i="1">
                                  <a:latin typeface="Cambria Math"/>
                                </a:rPr>
                              </m:ctrlPr>
                            </m:sSubPr>
                            <m:e>
                              <m:r>
                                <a:rPr lang="en-US" altLang="ja-JP" sz="3200" i="1">
                                  <a:latin typeface="Cambria Math"/>
                                </a:rPr>
                                <m:t>𝑆</m:t>
                              </m:r>
                            </m:e>
                            <m:sub>
                              <m:r>
                                <a:rPr lang="en-US" altLang="ja-JP" sz="3200" i="1">
                                  <a:latin typeface="Cambria Math"/>
                                </a:rPr>
                                <m:t>𝑖</m:t>
                              </m:r>
                            </m:sub>
                          </m:sSub>
                          <m:r>
                            <a:rPr lang="en-US" altLang="ja-JP" sz="3200" i="1">
                              <a:latin typeface="Cambria Math"/>
                            </a:rPr>
                            <m:t>)</m:t>
                          </m:r>
                        </m:e>
                      </m:nary>
                    </m:oMath>
                  </m:oMathPara>
                </a14:m>
                <a:endParaRPr lang="ja-JP" altLang="en-US" sz="2400" dirty="0"/>
              </a:p>
              <a:p>
                <a:endParaRPr kumimoji="1" lang="ja-JP" altLang="en-US" dirty="0"/>
              </a:p>
            </p:txBody>
          </p:sp>
        </mc:Choice>
        <mc:Fallback>
          <p:sp>
            <p:nvSpPr>
              <p:cNvPr id="5" name="テキスト ボックス 4"/>
              <p:cNvSpPr txBox="1">
                <a:spLocks noRot="1" noChangeAspect="1" noMove="1" noResize="1" noEditPoints="1" noAdjustHandles="1" noChangeArrowheads="1" noChangeShapeType="1" noTextEdit="1"/>
              </p:cNvSpPr>
              <p:nvPr/>
            </p:nvSpPr>
            <p:spPr>
              <a:xfrm>
                <a:off x="2267744" y="2996952"/>
                <a:ext cx="3779176" cy="1713674"/>
              </a:xfrm>
              <a:prstGeom prst="rect">
                <a:avLst/>
              </a:prstGeom>
              <a:blipFill rotWithShape="1">
                <a:blip r:embed="rId4"/>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862927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対象オープンソースソフトウェア</a:t>
            </a:r>
            <a:r>
              <a:rPr kumimoji="1" lang="en-US" altLang="ja-JP" dirty="0" smtClean="0"/>
              <a:t>(OSS)</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99825999"/>
              </p:ext>
            </p:extLst>
          </p:nvPr>
        </p:nvGraphicFramePr>
        <p:xfrm>
          <a:off x="755576" y="1484784"/>
          <a:ext cx="7416824" cy="4489395"/>
        </p:xfrm>
        <a:graphic>
          <a:graphicData uri="http://schemas.openxmlformats.org/drawingml/2006/table">
            <a:tbl>
              <a:tblPr firstRow="1" firstCol="1" bandRow="1">
                <a:tableStyleId>{5C22544A-7EE6-4342-B048-85BDC9FD1C3A}</a:tableStyleId>
              </a:tblPr>
              <a:tblGrid>
                <a:gridCol w="3113833"/>
                <a:gridCol w="1766095"/>
                <a:gridCol w="1378074"/>
                <a:gridCol w="1158822"/>
              </a:tblGrid>
              <a:tr h="528725">
                <a:tc>
                  <a:txBody>
                    <a:bodyPr/>
                    <a:lstStyle/>
                    <a:p>
                      <a:pPr algn="r">
                        <a:lnSpc>
                          <a:spcPct val="150000"/>
                        </a:lnSpc>
                      </a:pPr>
                      <a:r>
                        <a:rPr kumimoji="1" lang="ja-JP" altLang="en-US" sz="2000" dirty="0" smtClean="0"/>
                        <a:t>対象</a:t>
                      </a:r>
                      <a:r>
                        <a:rPr kumimoji="1" lang="en-US" altLang="ja-JP" sz="2000" dirty="0" smtClean="0"/>
                        <a:t>OSS</a:t>
                      </a:r>
                      <a:endParaRPr kumimoji="1" lang="ja-JP" altLang="en-US" sz="2000" dirty="0"/>
                    </a:p>
                  </a:txBody>
                  <a:tcPr/>
                </a:tc>
                <a:tc>
                  <a:txBody>
                    <a:bodyPr/>
                    <a:lstStyle/>
                    <a:p>
                      <a:pPr algn="r">
                        <a:lnSpc>
                          <a:spcPct val="150000"/>
                        </a:lnSpc>
                      </a:pPr>
                      <a:r>
                        <a:rPr kumimoji="1" lang="en-US" altLang="ja-JP" sz="2000" dirty="0" smtClean="0"/>
                        <a:t>Apache</a:t>
                      </a:r>
                      <a:r>
                        <a:rPr kumimoji="1" lang="en-US" altLang="ja-JP" sz="2000" baseline="0" dirty="0" smtClean="0"/>
                        <a:t> Ant</a:t>
                      </a:r>
                      <a:endParaRPr kumimoji="1" lang="ja-JP" altLang="en-US" sz="2000" dirty="0"/>
                    </a:p>
                  </a:txBody>
                  <a:tcPr/>
                </a:tc>
                <a:tc>
                  <a:txBody>
                    <a:bodyPr/>
                    <a:lstStyle/>
                    <a:p>
                      <a:pPr algn="r">
                        <a:lnSpc>
                          <a:spcPct val="150000"/>
                        </a:lnSpc>
                      </a:pPr>
                      <a:r>
                        <a:rPr kumimoji="1" lang="en-US" altLang="ja-JP" sz="2000" dirty="0" err="1" smtClean="0"/>
                        <a:t>ArgoUML</a:t>
                      </a:r>
                      <a:endParaRPr kumimoji="1" lang="ja-JP" altLang="en-US" sz="2000" dirty="0"/>
                    </a:p>
                  </a:txBody>
                  <a:tcPr/>
                </a:tc>
                <a:tc>
                  <a:txBody>
                    <a:bodyPr/>
                    <a:lstStyle/>
                    <a:p>
                      <a:pPr algn="r">
                        <a:lnSpc>
                          <a:spcPct val="150000"/>
                        </a:lnSpc>
                      </a:pPr>
                      <a:r>
                        <a:rPr kumimoji="1" lang="en-US" altLang="ja-JP" sz="2000" dirty="0" smtClean="0"/>
                        <a:t>Xerces</a:t>
                      </a:r>
                      <a:endParaRPr kumimoji="1" lang="ja-JP" altLang="en-US" sz="2000" dirty="0"/>
                    </a:p>
                  </a:txBody>
                  <a:tcPr/>
                </a:tc>
              </a:tr>
              <a:tr h="935437">
                <a:tc>
                  <a:txBody>
                    <a:bodyPr/>
                    <a:lstStyle/>
                    <a:p>
                      <a:pPr algn="r">
                        <a:lnSpc>
                          <a:spcPct val="150000"/>
                        </a:lnSpc>
                      </a:pPr>
                      <a:r>
                        <a:rPr kumimoji="1" lang="ja-JP" altLang="en-US" sz="2000" dirty="0" smtClean="0"/>
                        <a:t>対象ソースコード</a:t>
                      </a:r>
                      <a:endParaRPr kumimoji="1" lang="en-US" altLang="ja-JP" sz="2000" dirty="0" smtClean="0"/>
                    </a:p>
                    <a:p>
                      <a:pPr algn="r">
                        <a:lnSpc>
                          <a:spcPct val="150000"/>
                        </a:lnSpc>
                      </a:pPr>
                      <a:r>
                        <a:rPr kumimoji="1" lang="ja-JP" altLang="en-US" sz="2000" dirty="0" smtClean="0"/>
                        <a:t>全行数</a:t>
                      </a:r>
                      <a:endParaRPr kumimoji="1" lang="ja-JP" altLang="en-US" sz="2000" dirty="0"/>
                    </a:p>
                  </a:txBody>
                  <a:tcPr/>
                </a:tc>
                <a:tc>
                  <a:txBody>
                    <a:bodyPr/>
                    <a:lstStyle/>
                    <a:p>
                      <a:pPr algn="r">
                        <a:lnSpc>
                          <a:spcPct val="150000"/>
                        </a:lnSpc>
                      </a:pPr>
                      <a:r>
                        <a:rPr kumimoji="1" lang="en-US" altLang="ja-JP" sz="2000" dirty="0" smtClean="0"/>
                        <a:t>265,828</a:t>
                      </a:r>
                      <a:endParaRPr kumimoji="1" lang="ja-JP" altLang="en-US" sz="2000" dirty="0"/>
                    </a:p>
                  </a:txBody>
                  <a:tcPr/>
                </a:tc>
                <a:tc>
                  <a:txBody>
                    <a:bodyPr/>
                    <a:lstStyle/>
                    <a:p>
                      <a:pPr algn="r">
                        <a:lnSpc>
                          <a:spcPct val="150000"/>
                        </a:lnSpc>
                      </a:pPr>
                      <a:r>
                        <a:rPr kumimoji="1" lang="en-US" altLang="ja-JP" sz="2000" dirty="0" smtClean="0"/>
                        <a:t>389,915</a:t>
                      </a:r>
                      <a:endParaRPr kumimoji="1" lang="ja-JP" altLang="en-US" sz="2000" dirty="0"/>
                    </a:p>
                  </a:txBody>
                  <a:tcPr/>
                </a:tc>
                <a:tc>
                  <a:txBody>
                    <a:bodyPr/>
                    <a:lstStyle/>
                    <a:p>
                      <a:pPr algn="r">
                        <a:lnSpc>
                          <a:spcPct val="150000"/>
                        </a:lnSpc>
                      </a:pPr>
                      <a:r>
                        <a:rPr kumimoji="1" lang="en-US" altLang="ja-JP" sz="2000" dirty="0" smtClean="0"/>
                        <a:t>238,183</a:t>
                      </a:r>
                      <a:endParaRPr kumimoji="1" lang="ja-JP" altLang="en-US" sz="2000" dirty="0"/>
                    </a:p>
                  </a:txBody>
                  <a:tcPr/>
                </a:tc>
              </a:tr>
              <a:tr h="935437">
                <a:tc>
                  <a:txBody>
                    <a:bodyPr/>
                    <a:lstStyle/>
                    <a:p>
                      <a:pPr algn="r">
                        <a:lnSpc>
                          <a:spcPct val="150000"/>
                        </a:lnSpc>
                      </a:pPr>
                      <a:r>
                        <a:rPr kumimoji="1" lang="ja-JP" altLang="en-US" sz="2000" dirty="0" smtClean="0"/>
                        <a:t>コードクローンを含む</a:t>
                      </a:r>
                      <a:endParaRPr kumimoji="1" lang="en-US" altLang="ja-JP" sz="2000" dirty="0" smtClean="0"/>
                    </a:p>
                    <a:p>
                      <a:pPr algn="r">
                        <a:lnSpc>
                          <a:spcPct val="150000"/>
                        </a:lnSpc>
                      </a:pPr>
                      <a:r>
                        <a:rPr kumimoji="1" lang="ja-JP" altLang="en-US" sz="2000" dirty="0" smtClean="0"/>
                        <a:t>行数</a:t>
                      </a:r>
                      <a:endParaRPr kumimoji="1" lang="ja-JP" altLang="en-US" sz="2000" dirty="0"/>
                    </a:p>
                  </a:txBody>
                  <a:tcPr/>
                </a:tc>
                <a:tc>
                  <a:txBody>
                    <a:bodyPr/>
                    <a:lstStyle/>
                    <a:p>
                      <a:pPr algn="r">
                        <a:lnSpc>
                          <a:spcPct val="150000"/>
                        </a:lnSpc>
                      </a:pPr>
                      <a:r>
                        <a:rPr kumimoji="1" lang="en-US" altLang="ja-JP" sz="2000" dirty="0" smtClean="0"/>
                        <a:t>23,278</a:t>
                      </a:r>
                      <a:endParaRPr kumimoji="1" lang="ja-JP" altLang="en-US" sz="2000" dirty="0"/>
                    </a:p>
                  </a:txBody>
                  <a:tcPr/>
                </a:tc>
                <a:tc>
                  <a:txBody>
                    <a:bodyPr/>
                    <a:lstStyle/>
                    <a:p>
                      <a:pPr algn="r">
                        <a:lnSpc>
                          <a:spcPct val="150000"/>
                        </a:lnSpc>
                      </a:pPr>
                      <a:r>
                        <a:rPr kumimoji="1" lang="en-US" altLang="ja-JP" sz="2000" dirty="0" smtClean="0"/>
                        <a:t>59,787</a:t>
                      </a:r>
                      <a:endParaRPr kumimoji="1" lang="ja-JP" altLang="en-US" sz="2000" dirty="0"/>
                    </a:p>
                  </a:txBody>
                  <a:tcPr/>
                </a:tc>
                <a:tc>
                  <a:txBody>
                    <a:bodyPr/>
                    <a:lstStyle/>
                    <a:p>
                      <a:pPr algn="r">
                        <a:lnSpc>
                          <a:spcPct val="150000"/>
                        </a:lnSpc>
                      </a:pPr>
                      <a:r>
                        <a:rPr kumimoji="1" lang="en-US" altLang="ja-JP" sz="2000" dirty="0" smtClean="0"/>
                        <a:t>51,731</a:t>
                      </a:r>
                      <a:endParaRPr kumimoji="1" lang="ja-JP" altLang="en-US" sz="2000" dirty="0"/>
                    </a:p>
                  </a:txBody>
                  <a:tcPr/>
                </a:tc>
              </a:tr>
              <a:tr h="935437">
                <a:tc>
                  <a:txBody>
                    <a:bodyPr/>
                    <a:lstStyle/>
                    <a:p>
                      <a:pPr algn="r">
                        <a:lnSpc>
                          <a:spcPct val="150000"/>
                        </a:lnSpc>
                      </a:pPr>
                      <a:r>
                        <a:rPr kumimoji="1" lang="ja-JP" altLang="en-US" sz="2000" dirty="0" smtClean="0"/>
                        <a:t>オーバーラップしている</a:t>
                      </a:r>
                      <a:endParaRPr kumimoji="1" lang="en-US" altLang="ja-JP" sz="2000" dirty="0" smtClean="0"/>
                    </a:p>
                    <a:p>
                      <a:pPr algn="r">
                        <a:lnSpc>
                          <a:spcPct val="150000"/>
                        </a:lnSpc>
                      </a:pPr>
                      <a:r>
                        <a:rPr kumimoji="1" lang="ja-JP" altLang="en-US" sz="2000" dirty="0" smtClean="0"/>
                        <a:t>コードクローンの行数</a:t>
                      </a:r>
                      <a:endParaRPr kumimoji="1" lang="ja-JP" altLang="en-US" sz="2000" dirty="0"/>
                    </a:p>
                  </a:txBody>
                  <a:tcPr/>
                </a:tc>
                <a:tc>
                  <a:txBody>
                    <a:bodyPr/>
                    <a:lstStyle/>
                    <a:p>
                      <a:pPr algn="r">
                        <a:lnSpc>
                          <a:spcPct val="150000"/>
                        </a:lnSpc>
                      </a:pPr>
                      <a:r>
                        <a:rPr kumimoji="1" lang="en-US" altLang="ja-JP" sz="2000" dirty="0" smtClean="0"/>
                        <a:t>13,442</a:t>
                      </a:r>
                      <a:endParaRPr kumimoji="1" lang="ja-JP" altLang="en-US" sz="2000" dirty="0"/>
                    </a:p>
                  </a:txBody>
                  <a:tcPr/>
                </a:tc>
                <a:tc>
                  <a:txBody>
                    <a:bodyPr/>
                    <a:lstStyle/>
                    <a:p>
                      <a:pPr algn="r">
                        <a:lnSpc>
                          <a:spcPct val="150000"/>
                        </a:lnSpc>
                      </a:pPr>
                      <a:r>
                        <a:rPr kumimoji="1" lang="en-US" altLang="ja-JP" sz="2000" dirty="0" smtClean="0"/>
                        <a:t>41,434</a:t>
                      </a:r>
                      <a:endParaRPr kumimoji="1" lang="ja-JP" altLang="en-US" sz="2000" dirty="0"/>
                    </a:p>
                  </a:txBody>
                  <a:tcPr/>
                </a:tc>
                <a:tc>
                  <a:txBody>
                    <a:bodyPr/>
                    <a:lstStyle/>
                    <a:p>
                      <a:pPr algn="r">
                        <a:lnSpc>
                          <a:spcPct val="150000"/>
                        </a:lnSpc>
                      </a:pPr>
                      <a:r>
                        <a:rPr kumimoji="1" lang="en-US" altLang="ja-JP" sz="2000" dirty="0" smtClean="0"/>
                        <a:t>36,697</a:t>
                      </a:r>
                      <a:endParaRPr kumimoji="1" lang="ja-JP" altLang="en-US" sz="2000" dirty="0"/>
                    </a:p>
                  </a:txBody>
                  <a:tcPr/>
                </a:tc>
              </a:tr>
              <a:tr h="528725">
                <a:tc>
                  <a:txBody>
                    <a:bodyPr/>
                    <a:lstStyle/>
                    <a:p>
                      <a:pPr algn="r">
                        <a:lnSpc>
                          <a:spcPct val="150000"/>
                        </a:lnSpc>
                      </a:pPr>
                      <a:r>
                        <a:rPr kumimoji="1" lang="ja-JP" altLang="en-US" sz="2000" dirty="0" smtClean="0"/>
                        <a:t>コードクローンの個数</a:t>
                      </a:r>
                      <a:endParaRPr kumimoji="1" lang="ja-JP" altLang="en-US" sz="2000" dirty="0"/>
                    </a:p>
                  </a:txBody>
                  <a:tcPr/>
                </a:tc>
                <a:tc>
                  <a:txBody>
                    <a:bodyPr/>
                    <a:lstStyle/>
                    <a:p>
                      <a:pPr algn="r">
                        <a:lnSpc>
                          <a:spcPct val="150000"/>
                        </a:lnSpc>
                      </a:pPr>
                      <a:r>
                        <a:rPr kumimoji="1" lang="en-US" altLang="ja-JP" sz="2000" dirty="0" smtClean="0"/>
                        <a:t>5,785</a:t>
                      </a:r>
                      <a:endParaRPr kumimoji="1" lang="ja-JP" altLang="en-US" sz="2000" dirty="0"/>
                    </a:p>
                  </a:txBody>
                  <a:tcPr/>
                </a:tc>
                <a:tc>
                  <a:txBody>
                    <a:bodyPr/>
                    <a:lstStyle/>
                    <a:p>
                      <a:pPr algn="r">
                        <a:lnSpc>
                          <a:spcPct val="150000"/>
                        </a:lnSpc>
                      </a:pPr>
                      <a:r>
                        <a:rPr kumimoji="1" lang="en-US" altLang="ja-JP" sz="2000" dirty="0" smtClean="0"/>
                        <a:t>21,427</a:t>
                      </a:r>
                      <a:endParaRPr kumimoji="1" lang="ja-JP" altLang="en-US" sz="2000" dirty="0"/>
                    </a:p>
                  </a:txBody>
                  <a:tcPr/>
                </a:tc>
                <a:tc>
                  <a:txBody>
                    <a:bodyPr/>
                    <a:lstStyle/>
                    <a:p>
                      <a:pPr algn="r">
                        <a:lnSpc>
                          <a:spcPct val="150000"/>
                        </a:lnSpc>
                      </a:pPr>
                      <a:r>
                        <a:rPr kumimoji="1" lang="en-US" altLang="ja-JP" sz="2000" dirty="0" smtClean="0"/>
                        <a:t>17,249</a:t>
                      </a:r>
                      <a:endParaRPr kumimoji="1" lang="ja-JP" altLang="en-US" sz="2000" dirty="0"/>
                    </a:p>
                  </a:txBody>
                  <a:tcPr/>
                </a:tc>
              </a:tr>
              <a:tr h="528725">
                <a:tc>
                  <a:txBody>
                    <a:bodyPr/>
                    <a:lstStyle/>
                    <a:p>
                      <a:pPr algn="r">
                        <a:lnSpc>
                          <a:spcPct val="150000"/>
                        </a:lnSpc>
                      </a:pPr>
                      <a:r>
                        <a:rPr kumimoji="1" lang="ja-JP" altLang="en-US" sz="2000" dirty="0" smtClean="0"/>
                        <a:t>クローンセットの個数</a:t>
                      </a:r>
                      <a:endParaRPr kumimoji="1" lang="ja-JP" altLang="en-US" sz="2000" dirty="0"/>
                    </a:p>
                  </a:txBody>
                  <a:tcPr/>
                </a:tc>
                <a:tc>
                  <a:txBody>
                    <a:bodyPr/>
                    <a:lstStyle/>
                    <a:p>
                      <a:pPr algn="r">
                        <a:lnSpc>
                          <a:spcPct val="150000"/>
                        </a:lnSpc>
                      </a:pPr>
                      <a:r>
                        <a:rPr kumimoji="1" lang="en-US" altLang="ja-JP" sz="2000" dirty="0" smtClean="0"/>
                        <a:t>1,740</a:t>
                      </a:r>
                      <a:endParaRPr kumimoji="1" lang="ja-JP" altLang="en-US" sz="2000" dirty="0"/>
                    </a:p>
                  </a:txBody>
                  <a:tcPr/>
                </a:tc>
                <a:tc>
                  <a:txBody>
                    <a:bodyPr/>
                    <a:lstStyle/>
                    <a:p>
                      <a:pPr algn="r">
                        <a:lnSpc>
                          <a:spcPct val="150000"/>
                        </a:lnSpc>
                      </a:pPr>
                      <a:r>
                        <a:rPr kumimoji="1" lang="en-US" altLang="ja-JP" sz="2000" dirty="0" smtClean="0"/>
                        <a:t>4,795</a:t>
                      </a:r>
                      <a:endParaRPr kumimoji="1" lang="ja-JP" altLang="en-US" sz="2000" dirty="0"/>
                    </a:p>
                  </a:txBody>
                  <a:tcPr/>
                </a:tc>
                <a:tc>
                  <a:txBody>
                    <a:bodyPr/>
                    <a:lstStyle/>
                    <a:p>
                      <a:pPr algn="r">
                        <a:lnSpc>
                          <a:spcPct val="150000"/>
                        </a:lnSpc>
                      </a:pPr>
                      <a:r>
                        <a:rPr kumimoji="1" lang="en-US" altLang="ja-JP" sz="2000" dirty="0" smtClean="0"/>
                        <a:t>3,792</a:t>
                      </a:r>
                      <a:endParaRPr kumimoji="1" lang="ja-JP" altLang="en-US" sz="2000" dirty="0"/>
                    </a:p>
                  </a:txBody>
                  <a:tcPr/>
                </a:tc>
              </a:tr>
            </a:tbl>
          </a:graphicData>
        </a:graphic>
      </p:graphicFrame>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16</a:t>
            </a:fld>
            <a:endParaRPr kumimoji="1" lang="ja-JP" altLang="en-US"/>
          </a:p>
        </p:txBody>
      </p:sp>
    </p:spTree>
    <p:extLst>
      <p:ext uri="{BB962C8B-B14F-4D97-AF65-F5344CB8AC3E}">
        <p14:creationId xmlns:p14="http://schemas.microsoft.com/office/powerpoint/2010/main" val="14314042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集約可能</a:t>
            </a:r>
            <a:r>
              <a:rPr lang="ja-JP" altLang="en-US" dirty="0" smtClean="0"/>
              <a:t>コードクローン量と　　実行時間</a:t>
            </a:r>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17</a:t>
            </a:fld>
            <a:endParaRPr kumimoji="1" lang="ja-JP" altLang="en-US"/>
          </a:p>
        </p:txBody>
      </p:sp>
      <p:sp>
        <p:nvSpPr>
          <p:cNvPr id="6" name="コンテンツ プレースホルダー 2"/>
          <p:cNvSpPr txBox="1">
            <a:spLocks/>
          </p:cNvSpPr>
          <p:nvPr/>
        </p:nvSpPr>
        <p:spPr>
          <a:xfrm>
            <a:off x="457200" y="1600200"/>
            <a:ext cx="8229600" cy="4853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2400" dirty="0" err="1" smtClean="0"/>
              <a:t>ArgoUML</a:t>
            </a:r>
            <a:r>
              <a:rPr lang="ja-JP" altLang="en-US" sz="2400" dirty="0" smtClean="0"/>
              <a:t>の集約可能コードクローン量と実行時間．</a:t>
            </a:r>
            <a:endParaRPr lang="en-US" altLang="ja-JP" sz="2400" dirty="0" smtClean="0"/>
          </a:p>
          <a:p>
            <a:endParaRPr lang="en-US" altLang="ja-JP" dirty="0" smtClean="0"/>
          </a:p>
          <a:p>
            <a:endParaRPr lang="en-US" altLang="ja-JP" dirty="0"/>
          </a:p>
          <a:p>
            <a:endParaRPr lang="en-US" altLang="ja-JP" dirty="0" smtClean="0"/>
          </a:p>
          <a:p>
            <a:endParaRPr lang="en-US" altLang="ja-JP" sz="2400" dirty="0" smtClean="0"/>
          </a:p>
          <a:p>
            <a:r>
              <a:rPr lang="ja-JP" altLang="en-US" sz="2400" dirty="0" smtClean="0"/>
              <a:t>集約</a:t>
            </a:r>
            <a:r>
              <a:rPr lang="ja-JP" altLang="en-US" sz="2400" dirty="0"/>
              <a:t>可能</a:t>
            </a:r>
            <a:r>
              <a:rPr lang="ja-JP" altLang="en-US" sz="2400" dirty="0" smtClean="0"/>
              <a:t>コードクローン量の最大値を示したのは　　　遺伝的アルゴリズム．</a:t>
            </a:r>
            <a:endParaRPr lang="en-US" altLang="ja-JP" sz="2400" dirty="0" smtClean="0"/>
          </a:p>
          <a:p>
            <a:r>
              <a:rPr lang="ja-JP" altLang="en-US" sz="2400" dirty="0"/>
              <a:t>実行時間</a:t>
            </a:r>
            <a:r>
              <a:rPr lang="ja-JP" altLang="en-US" sz="2400" dirty="0" smtClean="0"/>
              <a:t>は現実的</a:t>
            </a:r>
            <a:r>
              <a:rPr lang="ja-JP" altLang="en-US" sz="2400" dirty="0"/>
              <a:t>に</a:t>
            </a:r>
            <a:r>
              <a:rPr lang="ja-JP" altLang="en-US" sz="2400" dirty="0" smtClean="0"/>
              <a:t>は実用可能な時間といえる．</a:t>
            </a:r>
            <a:endParaRPr lang="en-US" altLang="ja-JP" sz="2400" dirty="0" smtClean="0"/>
          </a:p>
          <a:p>
            <a:endParaRPr lang="en-US" altLang="ja-JP" sz="2400" dirty="0" smtClean="0"/>
          </a:p>
          <a:p>
            <a:pPr lvl="1"/>
            <a:endParaRPr lang="en-US" altLang="ja-JP" dirty="0"/>
          </a:p>
          <a:p>
            <a:pPr lvl="1"/>
            <a:endParaRPr lang="en-US" altLang="ja-JP" dirty="0" smtClean="0"/>
          </a:p>
          <a:p>
            <a:pPr lvl="1"/>
            <a:endParaRPr lang="en-US" altLang="ja-JP" dirty="0"/>
          </a:p>
          <a:p>
            <a:pPr lvl="1"/>
            <a:endParaRPr lang="en-US" altLang="ja-JP" dirty="0" smtClean="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047041426"/>
              </p:ext>
            </p:extLst>
          </p:nvPr>
        </p:nvGraphicFramePr>
        <p:xfrm>
          <a:off x="179512" y="2276872"/>
          <a:ext cx="8784975" cy="1798320"/>
        </p:xfrm>
        <a:graphic>
          <a:graphicData uri="http://schemas.openxmlformats.org/drawingml/2006/table">
            <a:tbl>
              <a:tblPr firstRow="1" firstCol="1" bandRow="1">
                <a:tableStyleId>{F5AB1C69-6EDB-4FF4-983F-18BD219EF322}</a:tableStyleId>
              </a:tblPr>
              <a:tblGrid>
                <a:gridCol w="1756995"/>
                <a:gridCol w="1756995"/>
                <a:gridCol w="1756995"/>
                <a:gridCol w="1756995"/>
                <a:gridCol w="1756995"/>
              </a:tblGrid>
              <a:tr h="370840">
                <a:tc>
                  <a:txBody>
                    <a:bodyPr/>
                    <a:lstStyle/>
                    <a:p>
                      <a:pPr algn="r"/>
                      <a:r>
                        <a:rPr kumimoji="1" lang="ja-JP" altLang="en-US" sz="2000" dirty="0" smtClean="0"/>
                        <a:t>アルゴリズム</a:t>
                      </a:r>
                      <a:endParaRPr kumimoji="1" lang="ja-JP" altLang="en-US" sz="2000" dirty="0"/>
                    </a:p>
                  </a:txBody>
                  <a:tcPr/>
                </a:tc>
                <a:tc>
                  <a:txBody>
                    <a:bodyPr/>
                    <a:lstStyle/>
                    <a:p>
                      <a:pPr algn="r"/>
                      <a:r>
                        <a:rPr kumimoji="1" lang="ja-JP" altLang="en-US" sz="2000" dirty="0" smtClean="0"/>
                        <a:t>貪欲法</a:t>
                      </a:r>
                      <a:endParaRPr kumimoji="1" lang="ja-JP" altLang="en-US" sz="2000" dirty="0"/>
                    </a:p>
                  </a:txBody>
                  <a:tcPr/>
                </a:tc>
                <a:tc>
                  <a:txBody>
                    <a:bodyPr/>
                    <a:lstStyle/>
                    <a:p>
                      <a:pPr algn="r"/>
                      <a:r>
                        <a:rPr kumimoji="1" lang="ja-JP" altLang="en-US" sz="2000" dirty="0" smtClean="0"/>
                        <a:t>山登り法</a:t>
                      </a:r>
                      <a:endParaRPr kumimoji="1" lang="ja-JP" altLang="en-US" sz="2000" dirty="0"/>
                    </a:p>
                  </a:txBody>
                  <a:tcPr/>
                </a:tc>
                <a:tc>
                  <a:txBody>
                    <a:bodyPr/>
                    <a:lstStyle/>
                    <a:p>
                      <a:pPr algn="r"/>
                      <a:r>
                        <a:rPr kumimoji="1" lang="ja-JP" altLang="en-US" sz="2000" dirty="0" smtClean="0"/>
                        <a:t>焼きなまし法</a:t>
                      </a:r>
                      <a:endParaRPr kumimoji="1" lang="ja-JP" altLang="en-US" sz="2000" dirty="0"/>
                    </a:p>
                  </a:txBody>
                  <a:tcPr/>
                </a:tc>
                <a:tc>
                  <a:txBody>
                    <a:bodyPr/>
                    <a:lstStyle/>
                    <a:p>
                      <a:pPr algn="r"/>
                      <a:r>
                        <a:rPr kumimoji="1" lang="ja-JP" altLang="en-US" sz="2000" dirty="0" smtClean="0"/>
                        <a:t>遺伝的</a:t>
                      </a:r>
                      <a:endParaRPr kumimoji="1" lang="en-US" altLang="ja-JP" sz="2000" dirty="0" smtClean="0"/>
                    </a:p>
                    <a:p>
                      <a:pPr algn="r"/>
                      <a:r>
                        <a:rPr kumimoji="1" lang="ja-JP" altLang="en-US" sz="2000" dirty="0" smtClean="0"/>
                        <a:t>アルゴリズム</a:t>
                      </a:r>
                      <a:endParaRPr kumimoji="1" lang="ja-JP" altLang="en-US" sz="2000" dirty="0"/>
                    </a:p>
                  </a:txBody>
                  <a:tcPr/>
                </a:tc>
              </a:tr>
              <a:tr h="370840">
                <a:tc>
                  <a:txBody>
                    <a:bodyPr/>
                    <a:lstStyle/>
                    <a:p>
                      <a:pPr algn="r"/>
                      <a:r>
                        <a:rPr kumimoji="1" lang="ja-JP" altLang="en-US" sz="2000" dirty="0" smtClean="0"/>
                        <a:t>集約可能コードクローン量</a:t>
                      </a:r>
                      <a:endParaRPr kumimoji="1" lang="ja-JP" altLang="en-US" sz="2000" dirty="0"/>
                    </a:p>
                  </a:txBody>
                  <a:tcPr/>
                </a:tc>
                <a:tc>
                  <a:txBody>
                    <a:bodyPr/>
                    <a:lstStyle/>
                    <a:p>
                      <a:pPr algn="r" fontAlgn="ctr"/>
                      <a:r>
                        <a:rPr lang="en-US" altLang="ja-JP" sz="2000" u="none" strike="noStrike" dirty="0" smtClean="0">
                          <a:effectLst/>
                        </a:rPr>
                        <a:t>33,084</a:t>
                      </a:r>
                      <a:endParaRPr lang="en-US" altLang="ja-JP" sz="20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000" u="none" strike="noStrike" dirty="0" smtClean="0">
                          <a:effectLst/>
                        </a:rPr>
                        <a:t>34,705</a:t>
                      </a:r>
                      <a:endParaRPr lang="en-US" altLang="ja-JP" sz="20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000" u="none" strike="noStrike" dirty="0" smtClean="0">
                          <a:effectLst/>
                        </a:rPr>
                        <a:t>35,028</a:t>
                      </a:r>
                      <a:endParaRPr lang="en-US" altLang="ja-JP" sz="20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000" u="none" strike="noStrike" dirty="0" smtClean="0">
                          <a:effectLst/>
                        </a:rPr>
                        <a:t>35,235</a:t>
                      </a:r>
                      <a:endParaRPr lang="en-US" altLang="ja-JP" sz="20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実行時間</a:t>
                      </a:r>
                      <a:r>
                        <a:rPr kumimoji="1" lang="en-US" altLang="ja-JP" sz="2000" dirty="0" smtClean="0"/>
                        <a:t>(</a:t>
                      </a:r>
                      <a:r>
                        <a:rPr kumimoji="1" lang="en-US" altLang="ja-JP" sz="2000" dirty="0" err="1" smtClean="0"/>
                        <a:t>ms</a:t>
                      </a:r>
                      <a:r>
                        <a:rPr kumimoji="1" lang="en-US" altLang="ja-JP" sz="2000" dirty="0" smtClean="0"/>
                        <a:t>)</a:t>
                      </a:r>
                      <a:endParaRPr kumimoji="1" lang="ja-JP" altLang="en-US" sz="2000" dirty="0"/>
                    </a:p>
                  </a:txBody>
                  <a:tcPr/>
                </a:tc>
                <a:tc>
                  <a:txBody>
                    <a:bodyPr/>
                    <a:lstStyle/>
                    <a:p>
                      <a:pPr algn="r" fontAlgn="ctr"/>
                      <a:r>
                        <a:rPr lang="en-US" altLang="ja-JP" sz="2000" u="none" strike="noStrike" dirty="0" smtClean="0">
                          <a:effectLst/>
                        </a:rPr>
                        <a:t>95</a:t>
                      </a:r>
                      <a:endParaRPr lang="en-US" altLang="ja-JP" sz="2000" b="0" i="0" u="none" strike="noStrike" dirty="0">
                        <a:solidFill>
                          <a:srgbClr val="000000"/>
                        </a:solidFill>
                        <a:effectLst/>
                        <a:latin typeface="ＭＳ Ｐゴシック"/>
                      </a:endParaRPr>
                    </a:p>
                  </a:txBody>
                  <a:tcPr marL="0" marR="0" marT="0" marB="0" anchor="ctr"/>
                </a:tc>
                <a:tc>
                  <a:txBody>
                    <a:bodyPr/>
                    <a:lstStyle/>
                    <a:p>
                      <a:pPr algn="r" fontAlgn="ctr"/>
                      <a:r>
                        <a:rPr lang="en-US" altLang="ja-JP" sz="2000" u="none" strike="noStrike" dirty="0" smtClean="0">
                          <a:effectLst/>
                        </a:rPr>
                        <a:t>1,514</a:t>
                      </a:r>
                      <a:endParaRPr lang="en-US" altLang="ja-JP" sz="2000" b="0" i="0" u="none" strike="noStrike" dirty="0">
                        <a:solidFill>
                          <a:srgbClr val="000000"/>
                        </a:solidFill>
                        <a:effectLst/>
                        <a:latin typeface="ＭＳ Ｐゴシック"/>
                      </a:endParaRPr>
                    </a:p>
                  </a:txBody>
                  <a:tcPr marL="0" marR="0" marT="0" marB="0" anchor="ctr"/>
                </a:tc>
                <a:tc>
                  <a:txBody>
                    <a:bodyPr/>
                    <a:lstStyle/>
                    <a:p>
                      <a:pPr algn="r" fontAlgn="ctr"/>
                      <a:r>
                        <a:rPr lang="en-US" altLang="ja-JP" sz="2000" b="0" i="0" u="none" strike="noStrike" dirty="0" smtClean="0">
                          <a:solidFill>
                            <a:schemeClr val="dk1"/>
                          </a:solidFill>
                          <a:effectLst/>
                          <a:latin typeface="+mn-lt"/>
                        </a:rPr>
                        <a:t>33,900</a:t>
                      </a:r>
                      <a:endParaRPr lang="en-US" altLang="ja-JP" sz="2000" b="0" i="0" u="none" strike="noStrike" dirty="0">
                        <a:solidFill>
                          <a:srgbClr val="000000"/>
                        </a:solidFill>
                        <a:effectLst/>
                        <a:latin typeface="ＭＳ Ｐゴシック"/>
                      </a:endParaRPr>
                    </a:p>
                  </a:txBody>
                  <a:tcPr marL="0" marR="0" marT="0" marB="0" anchor="ctr"/>
                </a:tc>
                <a:tc>
                  <a:txBody>
                    <a:bodyPr/>
                    <a:lstStyle/>
                    <a:p>
                      <a:pPr algn="r" fontAlgn="ctr"/>
                      <a:r>
                        <a:rPr lang="en-US" altLang="ja-JP" sz="2000" u="none" strike="noStrike" dirty="0" smtClean="0">
                          <a:effectLst/>
                        </a:rPr>
                        <a:t>29,200</a:t>
                      </a:r>
                      <a:endParaRPr lang="en-US" altLang="ja-JP" sz="2000" b="0" i="0" u="none" strike="noStrike" dirty="0">
                        <a:solidFill>
                          <a:srgbClr val="000000"/>
                        </a:solidFill>
                        <a:effectLst/>
                        <a:latin typeface="ＭＳ Ｐゴシック"/>
                      </a:endParaRPr>
                    </a:p>
                  </a:txBody>
                  <a:tcPr marL="0" marR="0" marT="0" marB="0" anchor="ctr"/>
                </a:tc>
              </a:tr>
            </a:tbl>
          </a:graphicData>
        </a:graphic>
      </p:graphicFrame>
    </p:spTree>
    <p:extLst>
      <p:ext uri="{BB962C8B-B14F-4D97-AF65-F5344CB8AC3E}">
        <p14:creationId xmlns:p14="http://schemas.microsoft.com/office/powerpoint/2010/main" val="2990065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 と 今後</a:t>
            </a:r>
            <a:r>
              <a:rPr kumimoji="1" lang="ja-JP" altLang="en-US" dirty="0" smtClean="0"/>
              <a:t>の課題</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solidFill>
                  <a:schemeClr val="tx2"/>
                </a:solidFill>
              </a:rPr>
              <a:t>まとめ</a:t>
            </a:r>
            <a:endParaRPr kumimoji="1" lang="en-US" altLang="ja-JP" dirty="0" smtClean="0">
              <a:solidFill>
                <a:schemeClr val="tx2"/>
              </a:solidFill>
            </a:endParaRPr>
          </a:p>
          <a:p>
            <a:pPr lvl="1"/>
            <a:r>
              <a:rPr lang="ja-JP" altLang="en-US" sz="2400" dirty="0"/>
              <a:t>集約可能</a:t>
            </a:r>
            <a:r>
              <a:rPr lang="ja-JP" altLang="en-US" sz="2400" dirty="0" smtClean="0"/>
              <a:t>コードクローン量の推定方法</a:t>
            </a:r>
            <a:r>
              <a:rPr lang="ja-JP" altLang="en-US" sz="2400" dirty="0" smtClean="0"/>
              <a:t>を</a:t>
            </a:r>
            <a:r>
              <a:rPr lang="ja-JP" altLang="en-US" sz="2400" dirty="0"/>
              <a:t>　</a:t>
            </a:r>
            <a:r>
              <a:rPr lang="ja-JP" altLang="en-US" sz="2400" dirty="0" smtClean="0"/>
              <a:t>　　　　提案した．</a:t>
            </a:r>
            <a:endParaRPr kumimoji="1" lang="en-US" altLang="ja-JP" sz="2400" dirty="0" smtClean="0"/>
          </a:p>
          <a:p>
            <a:pPr lvl="1"/>
            <a:r>
              <a:rPr kumimoji="1" lang="en-US" altLang="ja-JP" sz="2400" dirty="0" smtClean="0"/>
              <a:t>Apache Ant </a:t>
            </a:r>
            <a:r>
              <a:rPr kumimoji="1" lang="ja-JP" altLang="en-US" sz="2400" dirty="0" smtClean="0"/>
              <a:t>や </a:t>
            </a:r>
            <a:r>
              <a:rPr kumimoji="1" lang="en-US" altLang="ja-JP" sz="2400" dirty="0" smtClean="0"/>
              <a:t>Xerces </a:t>
            </a:r>
            <a:r>
              <a:rPr kumimoji="1" lang="ja-JP" altLang="en-US" sz="2400" dirty="0" smtClean="0"/>
              <a:t>でも </a:t>
            </a:r>
            <a:r>
              <a:rPr kumimoji="1" lang="en-US" altLang="ja-JP" sz="2400" dirty="0" err="1" smtClean="0"/>
              <a:t>ArgoUML</a:t>
            </a:r>
            <a:r>
              <a:rPr kumimoji="1" lang="en-US" altLang="ja-JP" sz="2400" dirty="0" smtClean="0"/>
              <a:t> </a:t>
            </a:r>
            <a:r>
              <a:rPr kumimoji="1" lang="ja-JP" altLang="en-US" sz="2400" dirty="0" smtClean="0"/>
              <a:t>と同様</a:t>
            </a:r>
            <a:r>
              <a:rPr lang="ja-JP" altLang="en-US" sz="2400" dirty="0" smtClean="0"/>
              <a:t>に，遺伝的アルゴリズムが最も優秀である</a:t>
            </a:r>
            <a:r>
              <a:rPr kumimoji="1" lang="ja-JP" altLang="en-US" sz="2400" dirty="0" smtClean="0"/>
              <a:t>傾向が見られた．</a:t>
            </a:r>
            <a:endParaRPr kumimoji="1" lang="en-US" altLang="ja-JP" sz="2400" dirty="0" smtClean="0"/>
          </a:p>
          <a:p>
            <a:pPr lvl="1"/>
            <a:r>
              <a:rPr kumimoji="1" lang="ja-JP" altLang="en-US" sz="2400" dirty="0" smtClean="0"/>
              <a:t>集約可能コードクローン量の推定に</a:t>
            </a:r>
            <a:r>
              <a:rPr kumimoji="1" lang="ja-JP" altLang="en-US" sz="2400" dirty="0" smtClean="0"/>
              <a:t>適した  　　　　アルゴリズムは</a:t>
            </a:r>
            <a:r>
              <a:rPr lang="ja-JP" altLang="en-US" sz="2400" dirty="0"/>
              <a:t>遺伝的アルゴリズム</a:t>
            </a:r>
            <a:r>
              <a:rPr kumimoji="1" lang="ja-JP" altLang="en-US" sz="2400" dirty="0" smtClean="0"/>
              <a:t>といえる．</a:t>
            </a:r>
            <a:endParaRPr kumimoji="1" lang="en-US" altLang="ja-JP" sz="2400" dirty="0" smtClean="0"/>
          </a:p>
          <a:p>
            <a:r>
              <a:rPr lang="ja-JP" altLang="en-US" dirty="0" smtClean="0">
                <a:solidFill>
                  <a:schemeClr val="tx2"/>
                </a:solidFill>
              </a:rPr>
              <a:t>今後の課題</a:t>
            </a:r>
            <a:endParaRPr lang="en-US" altLang="ja-JP" dirty="0" smtClean="0">
              <a:solidFill>
                <a:schemeClr val="tx2"/>
              </a:solidFill>
            </a:endParaRPr>
          </a:p>
          <a:p>
            <a:pPr lvl="1"/>
            <a:r>
              <a:rPr lang="ja-JP" altLang="en-US" sz="2400" dirty="0" smtClean="0"/>
              <a:t>調査する</a:t>
            </a:r>
            <a:r>
              <a:rPr lang="ja-JP" altLang="en-US" sz="2400" dirty="0" smtClean="0"/>
              <a:t>対象</a:t>
            </a:r>
            <a:r>
              <a:rPr lang="ja-JP" altLang="en-US" sz="2400" dirty="0"/>
              <a:t>に</a:t>
            </a:r>
            <a:r>
              <a:rPr lang="ja-JP" altLang="en-US" sz="2400" dirty="0" smtClean="0"/>
              <a:t>商用ソフトウェアを</a:t>
            </a:r>
            <a:r>
              <a:rPr lang="ja-JP" altLang="en-US" sz="2400" dirty="0"/>
              <a:t>含める</a:t>
            </a:r>
            <a:r>
              <a:rPr lang="ja-JP" altLang="en-US" sz="2400" dirty="0" smtClean="0"/>
              <a:t>．</a:t>
            </a:r>
            <a:endParaRPr lang="en-US" altLang="ja-JP" sz="2400" dirty="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18</a:t>
            </a:fld>
            <a:endParaRPr kumimoji="1" lang="ja-JP" altLang="en-US"/>
          </a:p>
        </p:txBody>
      </p:sp>
    </p:spTree>
    <p:extLst>
      <p:ext uri="{BB962C8B-B14F-4D97-AF65-F5344CB8AC3E}">
        <p14:creationId xmlns:p14="http://schemas.microsoft.com/office/powerpoint/2010/main" val="515733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3341579"/>
            <a:ext cx="4140895" cy="282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ja-JP" altLang="en-US" dirty="0"/>
              <a:t>コードクローン</a:t>
            </a:r>
            <a:endParaRPr kumimoji="1" lang="ja-JP" altLang="en-US" dirty="0"/>
          </a:p>
        </p:txBody>
      </p:sp>
      <p:sp>
        <p:nvSpPr>
          <p:cNvPr id="3" name="コンテンツ プレースホルダー 2"/>
          <p:cNvSpPr>
            <a:spLocks noGrp="1"/>
          </p:cNvSpPr>
          <p:nvPr>
            <p:ph idx="1"/>
          </p:nvPr>
        </p:nvSpPr>
        <p:spPr>
          <a:xfrm>
            <a:off x="467544" y="1196753"/>
            <a:ext cx="8229600" cy="2085520"/>
          </a:xfrm>
          <a:solidFill>
            <a:schemeClr val="bg1"/>
          </a:solidFill>
        </p:spPr>
        <p:txBody>
          <a:bodyPr>
            <a:normAutofit fontScale="92500"/>
          </a:bodyPr>
          <a:lstStyle/>
          <a:p>
            <a:pPr>
              <a:lnSpc>
                <a:spcPct val="150000"/>
              </a:lnSpc>
            </a:pPr>
            <a:r>
              <a:rPr lang="ja-JP" altLang="en-US" sz="2800" dirty="0" smtClean="0"/>
              <a:t>同一または類似</a:t>
            </a:r>
            <a:r>
              <a:rPr lang="ja-JP" altLang="en-US" sz="2800" dirty="0" smtClean="0"/>
              <a:t>した部分を持つコード片</a:t>
            </a:r>
            <a:r>
              <a:rPr lang="en-US" altLang="ja-JP" sz="2800" dirty="0" smtClean="0"/>
              <a:t>[</a:t>
            </a:r>
            <a:r>
              <a:rPr lang="en-US" altLang="ja-JP" sz="2800" dirty="0" smtClean="0"/>
              <a:t>1</a:t>
            </a:r>
            <a:r>
              <a:rPr lang="en-US" altLang="ja-JP" sz="2800" dirty="0" smtClean="0"/>
              <a:t>]</a:t>
            </a:r>
            <a:r>
              <a:rPr lang="ja-JP" altLang="en-US" sz="2800" dirty="0" err="1" smtClean="0"/>
              <a:t>．</a:t>
            </a:r>
            <a:endParaRPr lang="en-US" altLang="ja-JP" sz="2800" dirty="0" smtClean="0"/>
          </a:p>
          <a:p>
            <a:pPr>
              <a:lnSpc>
                <a:spcPct val="150000"/>
              </a:lnSpc>
            </a:pPr>
            <a:r>
              <a:rPr kumimoji="1" lang="ja-JP" altLang="en-US" sz="2800" dirty="0"/>
              <a:t>主な発生原因</a:t>
            </a:r>
            <a:r>
              <a:rPr kumimoji="1" lang="ja-JP" altLang="en-US" sz="2800" dirty="0" smtClean="0"/>
              <a:t>は，コピーアンドペースト．</a:t>
            </a:r>
            <a:endParaRPr kumimoji="1" lang="en-US" altLang="ja-JP" sz="2800" dirty="0" smtClean="0"/>
          </a:p>
          <a:p>
            <a:pPr>
              <a:lnSpc>
                <a:spcPct val="160000"/>
              </a:lnSpc>
            </a:pPr>
            <a:r>
              <a:rPr lang="ja-JP" altLang="en-US" sz="2800" dirty="0" smtClean="0"/>
              <a:t>ソフトウェア</a:t>
            </a:r>
            <a:r>
              <a:rPr lang="ja-JP" altLang="en-US" sz="2800" dirty="0"/>
              <a:t>の保守作業</a:t>
            </a:r>
            <a:r>
              <a:rPr lang="ja-JP" altLang="en-US" sz="2800" dirty="0" smtClean="0"/>
              <a:t>を難しく</a:t>
            </a:r>
            <a:r>
              <a:rPr lang="ja-JP" altLang="en-US" sz="2800" dirty="0" smtClean="0"/>
              <a:t>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a:t>
            </a:fld>
            <a:endParaRPr kumimoji="1" lang="ja-JP" altLang="en-US"/>
          </a:p>
        </p:txBody>
      </p:sp>
      <p:sp>
        <p:nvSpPr>
          <p:cNvPr id="5" name="四角形吹き出し 4"/>
          <p:cNvSpPr/>
          <p:nvPr/>
        </p:nvSpPr>
        <p:spPr>
          <a:xfrm>
            <a:off x="93659" y="3789040"/>
            <a:ext cx="2287216" cy="1461986"/>
          </a:xfrm>
          <a:prstGeom prst="wedgeRectCallout">
            <a:avLst>
              <a:gd name="adj1" fmla="val 101852"/>
              <a:gd name="adj2" fmla="val -9560"/>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1.</a:t>
            </a:r>
            <a:r>
              <a:rPr kumimoji="1" lang="ja-JP" altLang="en-US" dirty="0" smtClean="0">
                <a:solidFill>
                  <a:schemeClr val="tx1"/>
                </a:solidFill>
              </a:rPr>
              <a:t>クローンセット内</a:t>
            </a:r>
            <a:r>
              <a:rPr lang="ja-JP" altLang="en-US" dirty="0" smtClean="0">
                <a:solidFill>
                  <a:schemeClr val="tx1"/>
                </a:solidFill>
              </a:rPr>
              <a:t>の１つの</a:t>
            </a:r>
            <a:endParaRPr lang="en-US" altLang="ja-JP" dirty="0" smtClean="0">
              <a:solidFill>
                <a:schemeClr val="tx1"/>
              </a:solidFill>
            </a:endParaRPr>
          </a:p>
          <a:p>
            <a:pPr algn="ctr"/>
            <a:r>
              <a:rPr kumimoji="1" lang="ja-JP" altLang="en-US" dirty="0" smtClean="0">
                <a:solidFill>
                  <a:schemeClr val="tx1"/>
                </a:solidFill>
              </a:rPr>
              <a:t>コードクローンを</a:t>
            </a:r>
            <a:endParaRPr kumimoji="1" lang="en-US" altLang="ja-JP" dirty="0" smtClean="0">
              <a:solidFill>
                <a:schemeClr val="tx1"/>
              </a:solidFill>
            </a:endParaRPr>
          </a:p>
          <a:p>
            <a:pPr algn="ctr"/>
            <a:r>
              <a:rPr kumimoji="1" lang="ja-JP" altLang="en-US" dirty="0" smtClean="0">
                <a:solidFill>
                  <a:schemeClr val="tx1"/>
                </a:solidFill>
              </a:rPr>
              <a:t>修正する．</a:t>
            </a:r>
            <a:endParaRPr kumimoji="1" lang="ja-JP" altLang="en-US" dirty="0">
              <a:solidFill>
                <a:schemeClr val="tx1"/>
              </a:solidFill>
            </a:endParaRPr>
          </a:p>
        </p:txBody>
      </p:sp>
      <p:sp>
        <p:nvSpPr>
          <p:cNvPr id="11" name="四角形吹き出し 10"/>
          <p:cNvSpPr/>
          <p:nvPr/>
        </p:nvSpPr>
        <p:spPr>
          <a:xfrm>
            <a:off x="6688334" y="3789040"/>
            <a:ext cx="2276154" cy="1500376"/>
          </a:xfrm>
          <a:prstGeom prst="wedgeRectCallout">
            <a:avLst>
              <a:gd name="adj1" fmla="val -101444"/>
              <a:gd name="adj2" fmla="val -6726"/>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2</a:t>
            </a:r>
            <a:r>
              <a:rPr kumimoji="1" lang="en-US" altLang="ja-JP" dirty="0" smtClean="0">
                <a:solidFill>
                  <a:schemeClr val="tx1"/>
                </a:solidFill>
              </a:rPr>
              <a:t>.</a:t>
            </a:r>
            <a:r>
              <a:rPr lang="ja-JP" altLang="en-US" dirty="0">
                <a:solidFill>
                  <a:schemeClr val="tx1"/>
                </a:solidFill>
              </a:rPr>
              <a:t>同様の修正を</a:t>
            </a:r>
            <a:endParaRPr lang="en-US" altLang="ja-JP" dirty="0">
              <a:solidFill>
                <a:schemeClr val="tx1"/>
              </a:solidFill>
            </a:endParaRPr>
          </a:p>
          <a:p>
            <a:pPr algn="ctr"/>
            <a:r>
              <a:rPr lang="ja-JP" altLang="en-US" dirty="0" smtClean="0">
                <a:solidFill>
                  <a:schemeClr val="tx1"/>
                </a:solidFill>
              </a:rPr>
              <a:t>他</a:t>
            </a:r>
            <a:r>
              <a:rPr lang="ja-JP" altLang="en-US" dirty="0">
                <a:solidFill>
                  <a:schemeClr val="tx1"/>
                </a:solidFill>
              </a:rPr>
              <a:t>の</a:t>
            </a:r>
            <a:r>
              <a:rPr lang="ja-JP" altLang="en-US" dirty="0" smtClean="0">
                <a:solidFill>
                  <a:schemeClr val="tx1"/>
                </a:solidFill>
              </a:rPr>
              <a:t>コードクローンでも検討する．</a:t>
            </a:r>
            <a:endParaRPr kumimoji="1" lang="en-US" altLang="ja-JP" dirty="0" smtClean="0">
              <a:solidFill>
                <a:schemeClr val="tx1"/>
              </a:solidFill>
            </a:endParaRPr>
          </a:p>
        </p:txBody>
      </p:sp>
      <p:sp>
        <p:nvSpPr>
          <p:cNvPr id="6" name="正方形/長方形 5"/>
          <p:cNvSpPr/>
          <p:nvPr/>
        </p:nvSpPr>
        <p:spPr>
          <a:xfrm>
            <a:off x="107504" y="6165304"/>
            <a:ext cx="7992888" cy="576064"/>
          </a:xfrm>
          <a:prstGeom prst="rect">
            <a:avLst/>
          </a:prstGeom>
          <a:solidFill>
            <a:srgbClr val="F9FDD3"/>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a:t>
            </a:r>
            <a:r>
              <a:rPr lang="en-US" altLang="ja-JP" dirty="0" smtClean="0">
                <a:solidFill>
                  <a:schemeClr val="tx1"/>
                </a:solidFill>
              </a:rPr>
              <a:t>]</a:t>
            </a:r>
            <a:r>
              <a:rPr lang="ja-JP" altLang="en-US" dirty="0" smtClean="0">
                <a:solidFill>
                  <a:schemeClr val="tx1"/>
                </a:solidFill>
              </a:rPr>
              <a:t>井上克郎</a:t>
            </a:r>
            <a:r>
              <a:rPr lang="en-US" altLang="ja-JP" dirty="0" smtClean="0">
                <a:solidFill>
                  <a:schemeClr val="tx1"/>
                </a:solidFill>
              </a:rPr>
              <a:t>, </a:t>
            </a:r>
            <a:r>
              <a:rPr lang="ja-JP" altLang="en-US" dirty="0">
                <a:solidFill>
                  <a:schemeClr val="tx1"/>
                </a:solidFill>
              </a:rPr>
              <a:t>神谷年洋</a:t>
            </a:r>
            <a:r>
              <a:rPr lang="en-US" altLang="ja-JP" dirty="0" smtClean="0">
                <a:solidFill>
                  <a:schemeClr val="tx1"/>
                </a:solidFill>
              </a:rPr>
              <a:t>,</a:t>
            </a:r>
            <a:r>
              <a:rPr lang="ja-JP" altLang="en-US" dirty="0">
                <a:solidFill>
                  <a:schemeClr val="tx1"/>
                </a:solidFill>
              </a:rPr>
              <a:t>楠本真二</a:t>
            </a:r>
            <a:r>
              <a:rPr lang="en-US" altLang="ja-JP" dirty="0" smtClean="0">
                <a:solidFill>
                  <a:schemeClr val="tx1"/>
                </a:solidFill>
              </a:rPr>
              <a:t>. </a:t>
            </a:r>
            <a:r>
              <a:rPr lang="ja-JP" altLang="en-US" dirty="0">
                <a:solidFill>
                  <a:schemeClr val="tx1"/>
                </a:solidFill>
              </a:rPr>
              <a:t>コードクローン検出法</a:t>
            </a:r>
            <a:r>
              <a:rPr lang="en-US" altLang="ja-JP" dirty="0">
                <a:solidFill>
                  <a:schemeClr val="tx1"/>
                </a:solidFill>
              </a:rPr>
              <a:t>. </a:t>
            </a:r>
            <a:endParaRPr lang="en-US" altLang="ja-JP" dirty="0" smtClean="0">
              <a:solidFill>
                <a:schemeClr val="tx1"/>
              </a:solidFill>
            </a:endParaRPr>
          </a:p>
          <a:p>
            <a:pPr algn="ctr"/>
            <a:r>
              <a:rPr lang="ja-JP" altLang="en-US" dirty="0" smtClean="0">
                <a:solidFill>
                  <a:schemeClr val="tx1"/>
                </a:solidFill>
              </a:rPr>
              <a:t>コンピュータソフトウェア</a:t>
            </a:r>
            <a:r>
              <a:rPr lang="en-US" altLang="ja-JP" dirty="0">
                <a:solidFill>
                  <a:schemeClr val="tx1"/>
                </a:solidFill>
              </a:rPr>
              <a:t>, Vol. 18, No. 5, pp. 47–54, 2001.</a:t>
            </a:r>
          </a:p>
        </p:txBody>
      </p:sp>
      <p:sp>
        <p:nvSpPr>
          <p:cNvPr id="13" name="四角形吹き出し 12"/>
          <p:cNvSpPr/>
          <p:nvPr/>
        </p:nvSpPr>
        <p:spPr>
          <a:xfrm>
            <a:off x="6688334" y="3792647"/>
            <a:ext cx="2276154" cy="1500376"/>
          </a:xfrm>
          <a:prstGeom prst="wedgeRectCallout">
            <a:avLst>
              <a:gd name="adj1" fmla="val -191562"/>
              <a:gd name="adj2" fmla="val 27865"/>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2</a:t>
            </a:r>
            <a:r>
              <a:rPr kumimoji="1" lang="en-US" altLang="ja-JP" dirty="0" smtClean="0">
                <a:solidFill>
                  <a:schemeClr val="tx1"/>
                </a:solidFill>
              </a:rPr>
              <a:t>.</a:t>
            </a:r>
            <a:r>
              <a:rPr lang="ja-JP" altLang="en-US" dirty="0">
                <a:solidFill>
                  <a:schemeClr val="tx1"/>
                </a:solidFill>
              </a:rPr>
              <a:t>同様の修正を</a:t>
            </a:r>
            <a:endParaRPr lang="en-US" altLang="ja-JP" dirty="0">
              <a:solidFill>
                <a:schemeClr val="tx1"/>
              </a:solidFill>
            </a:endParaRPr>
          </a:p>
          <a:p>
            <a:pPr algn="ctr"/>
            <a:r>
              <a:rPr lang="ja-JP" altLang="en-US" dirty="0" smtClean="0">
                <a:solidFill>
                  <a:schemeClr val="tx1"/>
                </a:solidFill>
              </a:rPr>
              <a:t>他</a:t>
            </a:r>
            <a:r>
              <a:rPr lang="ja-JP" altLang="en-US" dirty="0">
                <a:solidFill>
                  <a:schemeClr val="tx1"/>
                </a:solidFill>
              </a:rPr>
              <a:t>の</a:t>
            </a:r>
            <a:r>
              <a:rPr lang="ja-JP" altLang="en-US" dirty="0" smtClean="0">
                <a:solidFill>
                  <a:schemeClr val="tx1"/>
                </a:solidFill>
              </a:rPr>
              <a:t>コードクローンでも検討する．</a:t>
            </a:r>
            <a:endParaRPr kumimoji="1" lang="en-US" altLang="ja-JP" dirty="0" smtClean="0">
              <a:solidFill>
                <a:schemeClr val="tx1"/>
              </a:solidFill>
            </a:endParaRPr>
          </a:p>
        </p:txBody>
      </p:sp>
      <p:sp>
        <p:nvSpPr>
          <p:cNvPr id="18" name="テキスト ボックス 17"/>
          <p:cNvSpPr txBox="1"/>
          <p:nvPr/>
        </p:nvSpPr>
        <p:spPr>
          <a:xfrm>
            <a:off x="3441284" y="5245731"/>
            <a:ext cx="1800493" cy="369332"/>
          </a:xfrm>
          <a:prstGeom prst="rect">
            <a:avLst/>
          </a:prstGeom>
          <a:solidFill>
            <a:schemeClr val="accent1">
              <a:lumMod val="20000"/>
              <a:lumOff val="80000"/>
            </a:schemeClr>
          </a:solidFill>
        </p:spPr>
        <p:txBody>
          <a:bodyPr wrap="none" rtlCol="0">
            <a:spAutoFit/>
          </a:bodyPr>
          <a:lstStyle/>
          <a:p>
            <a:r>
              <a:rPr kumimoji="1" lang="ja-JP" altLang="en-US" dirty="0" smtClean="0"/>
              <a:t>コードクローン</a:t>
            </a:r>
            <a:endParaRPr kumimoji="1" lang="ja-JP" altLang="en-US" dirty="0"/>
          </a:p>
        </p:txBody>
      </p:sp>
      <p:sp>
        <p:nvSpPr>
          <p:cNvPr id="19" name="テキスト ボックス 18"/>
          <p:cNvSpPr txBox="1"/>
          <p:nvPr/>
        </p:nvSpPr>
        <p:spPr>
          <a:xfrm>
            <a:off x="3543488" y="3423315"/>
            <a:ext cx="1944509" cy="369332"/>
          </a:xfrm>
          <a:prstGeom prst="rect">
            <a:avLst/>
          </a:prstGeom>
          <a:solidFill>
            <a:schemeClr val="accent2">
              <a:lumMod val="20000"/>
              <a:lumOff val="80000"/>
            </a:schemeClr>
          </a:solidFill>
        </p:spPr>
        <p:txBody>
          <a:bodyPr wrap="square" rtlCol="0">
            <a:spAutoFit/>
          </a:bodyPr>
          <a:lstStyle/>
          <a:p>
            <a:pPr algn="ctr"/>
            <a:r>
              <a:rPr lang="ja-JP" altLang="en-US" dirty="0"/>
              <a:t>クローンセット</a:t>
            </a:r>
            <a:endParaRPr kumimoji="1" lang="ja-JP" altLang="en-US" dirty="0"/>
          </a:p>
        </p:txBody>
      </p:sp>
    </p:spTree>
    <p:extLst>
      <p:ext uri="{BB962C8B-B14F-4D97-AF65-F5344CB8AC3E}">
        <p14:creationId xmlns:p14="http://schemas.microsoft.com/office/powerpoint/2010/main" val="2753898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コードクローンの集約</a:t>
            </a:r>
            <a:endParaRPr kumimoji="1" lang="ja-JP" altLang="en-US" dirty="0"/>
          </a:p>
        </p:txBody>
      </p:sp>
      <p:sp>
        <p:nvSpPr>
          <p:cNvPr id="3" name="コンテンツ プレースホルダー 2"/>
          <p:cNvSpPr>
            <a:spLocks noGrp="1"/>
          </p:cNvSpPr>
          <p:nvPr>
            <p:ph idx="1"/>
          </p:nvPr>
        </p:nvSpPr>
        <p:spPr>
          <a:xfrm>
            <a:off x="457200" y="1600200"/>
            <a:ext cx="8229600" cy="4421088"/>
          </a:xfrm>
          <a:solidFill>
            <a:schemeClr val="bg1"/>
          </a:solidFill>
        </p:spPr>
        <p:txBody>
          <a:bodyPr>
            <a:normAutofit lnSpcReduction="10000"/>
          </a:bodyPr>
          <a:lstStyle/>
          <a:p>
            <a:pPr>
              <a:lnSpc>
                <a:spcPct val="110000"/>
              </a:lnSpc>
            </a:pPr>
            <a:r>
              <a:rPr lang="ja-JP" altLang="en-US" dirty="0" smtClean="0"/>
              <a:t>コード片に一致するロジックを実装</a:t>
            </a:r>
            <a:r>
              <a:rPr lang="ja-JP" altLang="en-US" dirty="0" smtClean="0"/>
              <a:t>するサブルーチンを作り，各コード片を　　呼び出し文に置き換えること．</a:t>
            </a:r>
            <a:endParaRPr lang="en-US" altLang="ja-JP" dirty="0" smtClean="0"/>
          </a:p>
          <a:p>
            <a:pPr>
              <a:lnSpc>
                <a:spcPct val="110000"/>
              </a:lnSpc>
            </a:pPr>
            <a:r>
              <a:rPr lang="ja-JP" altLang="en-US" dirty="0" smtClean="0"/>
              <a:t>集約により，保守すべきソースコードが　　減少する．</a:t>
            </a:r>
            <a:endParaRPr lang="en-US" altLang="ja-JP" dirty="0" smtClean="0"/>
          </a:p>
          <a:p>
            <a:pPr>
              <a:lnSpc>
                <a:spcPct val="110000"/>
              </a:lnSpc>
            </a:pPr>
            <a:r>
              <a:rPr lang="ja-JP" altLang="en-US" dirty="0" smtClean="0"/>
              <a:t>ソースコードが減少すると，　　　　　ソフトウェア</a:t>
            </a:r>
            <a:r>
              <a:rPr lang="ja-JP" altLang="en-US" dirty="0" smtClean="0"/>
              <a:t>の</a:t>
            </a:r>
            <a:r>
              <a:rPr lang="ja-JP" altLang="en-US" dirty="0" smtClean="0"/>
              <a:t>保守に必要な労力を　　軽減する．</a:t>
            </a:r>
            <a:endParaRPr lang="en-US" altLang="ja-JP" dirty="0" smtClean="0"/>
          </a:p>
          <a:p>
            <a:endParaRPr lang="ja-JP" altLang="en-US" dirty="0"/>
          </a:p>
          <a:p>
            <a:pPr marL="0"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3</a:t>
            </a:fld>
            <a:endParaRPr kumimoji="1" lang="ja-JP" altLang="en-US" dirty="0"/>
          </a:p>
        </p:txBody>
      </p:sp>
      <p:sp>
        <p:nvSpPr>
          <p:cNvPr id="12" name="コンテンツ プレースホルダー 2"/>
          <p:cNvSpPr txBox="1">
            <a:spLocks/>
          </p:cNvSpPr>
          <p:nvPr/>
        </p:nvSpPr>
        <p:spPr>
          <a:xfrm>
            <a:off x="467544" y="1268760"/>
            <a:ext cx="8229600" cy="4421088"/>
          </a:xfrm>
          <a:prstGeom prst="rect">
            <a:avLst/>
          </a:prstGeom>
          <a:solidFill>
            <a:schemeClr val="bg1"/>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ct val="110000"/>
              </a:lnSpc>
            </a:pPr>
            <a:r>
              <a:rPr lang="ja-JP" altLang="en-US" sz="2800" dirty="0" smtClean="0"/>
              <a:t>同じ処理内容を</a:t>
            </a:r>
            <a:r>
              <a:rPr lang="en-US" altLang="ja-JP" sz="2800" dirty="0" smtClean="0"/>
              <a:t>1</a:t>
            </a:r>
            <a:r>
              <a:rPr lang="ja-JP" altLang="en-US" sz="2800" dirty="0" err="1" smtClean="0"/>
              <a:t>つの</a:t>
            </a:r>
            <a:r>
              <a:rPr lang="ja-JP" altLang="en-US" sz="2800" dirty="0" smtClean="0"/>
              <a:t>サブルーチンに　　　　　まとめること．</a:t>
            </a:r>
            <a:endParaRPr lang="en-US" altLang="ja-JP" sz="2800" dirty="0" smtClean="0"/>
          </a:p>
          <a:p>
            <a:pPr>
              <a:lnSpc>
                <a:spcPct val="110000"/>
              </a:lnSpc>
            </a:pPr>
            <a:r>
              <a:rPr lang="ja-JP" altLang="en-US" sz="2800" dirty="0" smtClean="0"/>
              <a:t>集約によりソースコードが減少すると，　　　ソフトウェアの保守に必要な労力が軽減する．</a:t>
            </a:r>
            <a:endParaRPr lang="en-US" altLang="ja-JP" sz="2800" dirty="0" smtClean="0"/>
          </a:p>
          <a:p>
            <a:endParaRPr lang="ja-JP" altLang="en-US" dirty="0" smtClean="0"/>
          </a:p>
          <a:p>
            <a:pPr marL="0" indent="0">
              <a:buFont typeface="Arial" panose="020B0604020202020204" pitchFamily="34" charset="0"/>
              <a:buNone/>
            </a:pPr>
            <a:endParaRPr lang="en-US" altLang="ja-JP" dirty="0" smtClean="0"/>
          </a:p>
        </p:txBody>
      </p:sp>
      <p:pic>
        <p:nvPicPr>
          <p:cNvPr id="718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14" y="3789040"/>
            <a:ext cx="9020109" cy="2382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テキスト ボックス 61"/>
          <p:cNvSpPr txBox="1"/>
          <p:nvPr/>
        </p:nvSpPr>
        <p:spPr>
          <a:xfrm>
            <a:off x="25332" y="4443413"/>
            <a:ext cx="1800493" cy="369332"/>
          </a:xfrm>
          <a:prstGeom prst="rect">
            <a:avLst/>
          </a:prstGeom>
          <a:solidFill>
            <a:schemeClr val="accent1">
              <a:lumMod val="20000"/>
              <a:lumOff val="80000"/>
            </a:schemeClr>
          </a:solidFill>
        </p:spPr>
        <p:txBody>
          <a:bodyPr wrap="none" rtlCol="0">
            <a:spAutoFit/>
          </a:bodyPr>
          <a:lstStyle/>
          <a:p>
            <a:r>
              <a:rPr kumimoji="1" lang="ja-JP" altLang="en-US" dirty="0" smtClean="0"/>
              <a:t>コードクローン</a:t>
            </a:r>
            <a:endParaRPr kumimoji="1" lang="ja-JP" altLang="en-US" dirty="0"/>
          </a:p>
        </p:txBody>
      </p:sp>
      <p:sp>
        <p:nvSpPr>
          <p:cNvPr id="63" name="テキスト ボックス 62"/>
          <p:cNvSpPr txBox="1"/>
          <p:nvPr/>
        </p:nvSpPr>
        <p:spPr>
          <a:xfrm>
            <a:off x="7478963" y="4007794"/>
            <a:ext cx="1569660" cy="369332"/>
          </a:xfrm>
          <a:prstGeom prst="rect">
            <a:avLst/>
          </a:prstGeom>
          <a:solidFill>
            <a:schemeClr val="accent6">
              <a:lumMod val="20000"/>
              <a:lumOff val="80000"/>
            </a:schemeClr>
          </a:solidFill>
        </p:spPr>
        <p:txBody>
          <a:bodyPr wrap="none" rtlCol="0">
            <a:spAutoFit/>
          </a:bodyPr>
          <a:lstStyle/>
          <a:p>
            <a:r>
              <a:rPr kumimoji="1" lang="ja-JP" altLang="en-US" dirty="0" smtClean="0"/>
              <a:t>サブルーチン</a:t>
            </a:r>
            <a:endParaRPr kumimoji="1" lang="ja-JP" altLang="en-US" dirty="0"/>
          </a:p>
        </p:txBody>
      </p:sp>
      <p:sp>
        <p:nvSpPr>
          <p:cNvPr id="64" name="テキスト ボックス 63"/>
          <p:cNvSpPr txBox="1"/>
          <p:nvPr/>
        </p:nvSpPr>
        <p:spPr>
          <a:xfrm>
            <a:off x="7596336" y="4812745"/>
            <a:ext cx="1452287" cy="369332"/>
          </a:xfrm>
          <a:prstGeom prst="rect">
            <a:avLst/>
          </a:prstGeom>
          <a:solidFill>
            <a:schemeClr val="accent6">
              <a:lumMod val="20000"/>
              <a:lumOff val="80000"/>
            </a:schemeClr>
          </a:solidFill>
        </p:spPr>
        <p:txBody>
          <a:bodyPr wrap="square" rtlCol="0">
            <a:spAutoFit/>
          </a:bodyPr>
          <a:lstStyle/>
          <a:p>
            <a:r>
              <a:rPr lang="ja-JP" altLang="en-US" dirty="0"/>
              <a:t>呼び出し文</a:t>
            </a:r>
            <a:endParaRPr kumimoji="1" lang="ja-JP" altLang="en-US" dirty="0"/>
          </a:p>
        </p:txBody>
      </p:sp>
    </p:spTree>
    <p:extLst>
      <p:ext uri="{BB962C8B-B14F-4D97-AF65-F5344CB8AC3E}">
        <p14:creationId xmlns:p14="http://schemas.microsoft.com/office/powerpoint/2010/main" val="24763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集約可能コードクローン量</a:t>
            </a:r>
            <a:r>
              <a:rPr kumimoji="1" lang="en-US" altLang="ja-JP" dirty="0" smtClean="0"/>
              <a:t>(1/2)</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67544" y="1412776"/>
                <a:ext cx="8229600" cy="4525963"/>
              </a:xfrm>
            </p:spPr>
            <p:txBody>
              <a:bodyPr>
                <a:noAutofit/>
              </a:bodyPr>
              <a:lstStyle/>
              <a:p>
                <a:r>
                  <a:rPr lang="ja-JP" altLang="en-US" sz="2400" dirty="0"/>
                  <a:t>集約対象に含まれる</a:t>
                </a:r>
                <a:r>
                  <a:rPr lang="ja-JP" altLang="en-US" sz="2400" dirty="0" smtClean="0"/>
                  <a:t>集約</a:t>
                </a:r>
                <a:r>
                  <a:rPr lang="ja-JP" altLang="en-US" sz="2400" dirty="0"/>
                  <a:t>可能</a:t>
                </a:r>
                <a:r>
                  <a:rPr lang="ja-JP" altLang="en-US" sz="2400" dirty="0" smtClean="0"/>
                  <a:t>コードクローンを　　　　集約する際に，どの</a:t>
                </a:r>
                <a:r>
                  <a:rPr lang="ja-JP" altLang="en-US" sz="2400" dirty="0"/>
                  <a:t>程度</a:t>
                </a:r>
                <a:r>
                  <a:rPr lang="ja-JP" altLang="en-US" sz="2400" dirty="0" smtClean="0"/>
                  <a:t>行数が減るのかを表す量．</a:t>
                </a:r>
                <a:endParaRPr lang="en-US" altLang="ja-JP" sz="2400" dirty="0" smtClean="0"/>
              </a:p>
              <a:p>
                <a:endParaRPr lang="en-US" altLang="ja-JP" sz="2400" dirty="0" smtClean="0"/>
              </a:p>
              <a:p>
                <a:r>
                  <a:rPr kumimoji="1" lang="ja-JP" altLang="en-US" sz="2400" dirty="0" smtClean="0"/>
                  <a:t>クローンセット</a:t>
                </a:r>
                <a:r>
                  <a:rPr kumimoji="1" lang="en-US" altLang="ja-JP" sz="2400" dirty="0" smtClean="0"/>
                  <a:t>S</a:t>
                </a:r>
                <a:r>
                  <a:rPr kumimoji="1" lang="ja-JP" altLang="en-US" sz="2400" dirty="0" smtClean="0"/>
                  <a:t>に含まれる</a:t>
                </a:r>
                <a14:m>
                  <m:oMath xmlns:m="http://schemas.openxmlformats.org/officeDocument/2006/math">
                    <m:r>
                      <a:rPr kumimoji="1" lang="en-US" altLang="ja-JP" sz="2400" i="1" dirty="0" smtClean="0">
                        <a:latin typeface="Cambria Math"/>
                      </a:rPr>
                      <m:t>𝑛</m:t>
                    </m:r>
                  </m:oMath>
                </a14:m>
                <a:r>
                  <a:rPr kumimoji="1" lang="ja-JP" altLang="en-US" sz="2400" dirty="0" smtClean="0"/>
                  <a:t>個のコードクローン</a:t>
                </a:r>
                <a:r>
                  <a:rPr kumimoji="1" lang="en-US" altLang="ja-JP" sz="2400" dirty="0" smtClean="0"/>
                  <a:t>c</a:t>
                </a:r>
                <a:r>
                  <a:rPr kumimoji="1" lang="ja-JP" altLang="en-US" sz="2400" dirty="0" smtClean="0"/>
                  <a:t>の，</a:t>
                </a:r>
                <a:r>
                  <a:rPr lang="ja-JP" altLang="en-US" sz="2400" dirty="0" smtClean="0"/>
                  <a:t>集約により減少する量</a:t>
                </a:r>
                <a:r>
                  <a:rPr kumimoji="1" lang="ja-JP" altLang="en-US" sz="2400" dirty="0" smtClean="0"/>
                  <a:t>を</a:t>
                </a:r>
                <a:r>
                  <a:rPr lang="en-US" altLang="ja-JP" sz="2400" dirty="0" smtClean="0"/>
                  <a:t>t(c)</a:t>
                </a:r>
                <a:r>
                  <a:rPr lang="ja-JP" altLang="en-US" sz="2400" dirty="0" smtClean="0"/>
                  <a:t>とする．</a:t>
                </a:r>
                <a:endParaRPr lang="en-US" altLang="ja-JP" sz="2400" dirty="0" smtClean="0"/>
              </a:p>
              <a:p>
                <a14:m>
                  <m:oMath xmlns:m="http://schemas.openxmlformats.org/officeDocument/2006/math">
                    <m:r>
                      <a:rPr lang="en-US" altLang="ja-JP" sz="2400" i="1" dirty="0" smtClean="0">
                        <a:latin typeface="Cambria Math"/>
                      </a:rPr>
                      <m:t>𝑡</m:t>
                    </m:r>
                    <m:r>
                      <a:rPr lang="en-US" altLang="ja-JP" sz="2400" i="1" dirty="0" smtClean="0">
                        <a:latin typeface="Cambria Math"/>
                      </a:rPr>
                      <m:t>(</m:t>
                    </m:r>
                    <m:r>
                      <a:rPr lang="en-US" altLang="ja-JP" sz="2400" i="1" dirty="0" smtClean="0">
                        <a:latin typeface="Cambria Math"/>
                      </a:rPr>
                      <m:t>𝑐</m:t>
                    </m:r>
                    <m:r>
                      <a:rPr lang="en-US" altLang="ja-JP" sz="2400" i="1" dirty="0" smtClean="0">
                        <a:latin typeface="Cambria Math"/>
                      </a:rPr>
                      <m:t>)</m:t>
                    </m:r>
                  </m:oMath>
                </a14:m>
                <a:r>
                  <a:rPr lang="ja-JP" altLang="en-US" sz="2400" dirty="0" smtClean="0"/>
                  <a:t>はコードクローンの行数そのものとする．</a:t>
                </a:r>
                <a:endParaRPr lang="en-US" altLang="ja-JP" sz="2800"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1412776"/>
                <a:ext cx="8229600" cy="4525963"/>
              </a:xfrm>
              <a:blipFill rotWithShape="1">
                <a:blip r:embed="rId2"/>
                <a:stretch>
                  <a:fillRect l="-1037" t="-134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4</a:t>
            </a:fld>
            <a:endParaRPr kumimoji="1" lang="ja-JP" altLang="en-US"/>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4136878"/>
            <a:ext cx="3049577" cy="2096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49074" y="4298491"/>
            <a:ext cx="890878" cy="453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65191" y="4720031"/>
            <a:ext cx="874760" cy="442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65191" y="5152079"/>
            <a:ext cx="874760" cy="442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右矢印 15"/>
          <p:cNvSpPr/>
          <p:nvPr/>
        </p:nvSpPr>
        <p:spPr>
          <a:xfrm>
            <a:off x="4187728" y="4677023"/>
            <a:ext cx="580367" cy="612119"/>
          </a:xfrm>
          <a:prstGeom prst="rightArrow">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20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48064" y="4122290"/>
            <a:ext cx="3011766" cy="2096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四角形吹き出し 21"/>
          <p:cNvSpPr/>
          <p:nvPr/>
        </p:nvSpPr>
        <p:spPr>
          <a:xfrm>
            <a:off x="6372200" y="5240615"/>
            <a:ext cx="2160240" cy="730993"/>
          </a:xfrm>
          <a:prstGeom prst="wedgeRectCallout">
            <a:avLst>
              <a:gd name="adj1" fmla="val -84379"/>
              <a:gd name="adj2" fmla="val -52008"/>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solidFill>
                  <a:schemeClr val="tx1"/>
                </a:solidFill>
              </a:rPr>
              <a:t>呼び出し</a:t>
            </a:r>
            <a:r>
              <a:rPr lang="ja-JP" altLang="en-US" sz="2000" dirty="0" smtClean="0">
                <a:solidFill>
                  <a:schemeClr val="tx1"/>
                </a:solidFill>
              </a:rPr>
              <a:t>文は</a:t>
            </a:r>
            <a:endParaRPr lang="en-US" altLang="ja-JP" sz="2000" dirty="0" smtClean="0">
              <a:solidFill>
                <a:schemeClr val="tx1"/>
              </a:solidFill>
            </a:endParaRPr>
          </a:p>
          <a:p>
            <a:pPr algn="ctr"/>
            <a:r>
              <a:rPr kumimoji="1" lang="ja-JP" altLang="en-US" sz="2000" dirty="0">
                <a:solidFill>
                  <a:schemeClr val="tx1"/>
                </a:solidFill>
              </a:rPr>
              <a:t>考慮</a:t>
            </a:r>
            <a:r>
              <a:rPr kumimoji="1" lang="ja-JP" altLang="en-US" sz="2000" dirty="0" smtClean="0">
                <a:solidFill>
                  <a:schemeClr val="tx1"/>
                </a:solidFill>
              </a:rPr>
              <a:t>しない．</a:t>
            </a:r>
            <a:endParaRPr kumimoji="1" lang="ja-JP" altLang="en-US" sz="2000" dirty="0">
              <a:solidFill>
                <a:schemeClr val="tx1"/>
              </a:solidFill>
            </a:endParaRPr>
          </a:p>
        </p:txBody>
      </p:sp>
      <p:sp>
        <p:nvSpPr>
          <p:cNvPr id="8" name="テキスト ボックス 7"/>
          <p:cNvSpPr txBox="1"/>
          <p:nvPr/>
        </p:nvSpPr>
        <p:spPr>
          <a:xfrm>
            <a:off x="107503" y="4720031"/>
            <a:ext cx="1800493" cy="369332"/>
          </a:xfrm>
          <a:prstGeom prst="rect">
            <a:avLst/>
          </a:prstGeom>
          <a:solidFill>
            <a:schemeClr val="accent1">
              <a:lumMod val="20000"/>
              <a:lumOff val="80000"/>
            </a:schemeClr>
          </a:solidFill>
        </p:spPr>
        <p:txBody>
          <a:bodyPr wrap="none" rtlCol="0">
            <a:spAutoFit/>
          </a:bodyPr>
          <a:lstStyle/>
          <a:p>
            <a:r>
              <a:rPr kumimoji="1" lang="ja-JP" altLang="en-US" dirty="0" smtClean="0"/>
              <a:t>コードクローン</a:t>
            </a:r>
            <a:endParaRPr kumimoji="1" lang="ja-JP" altLang="en-US" dirty="0"/>
          </a:p>
        </p:txBody>
      </p:sp>
      <p:sp>
        <p:nvSpPr>
          <p:cNvPr id="9" name="テキスト ボックス 8"/>
          <p:cNvSpPr txBox="1"/>
          <p:nvPr/>
        </p:nvSpPr>
        <p:spPr>
          <a:xfrm>
            <a:off x="6804248" y="4333008"/>
            <a:ext cx="1569660" cy="369332"/>
          </a:xfrm>
          <a:prstGeom prst="rect">
            <a:avLst/>
          </a:prstGeom>
          <a:solidFill>
            <a:schemeClr val="accent6">
              <a:lumMod val="20000"/>
              <a:lumOff val="80000"/>
            </a:schemeClr>
          </a:solidFill>
        </p:spPr>
        <p:txBody>
          <a:bodyPr wrap="none" rtlCol="0">
            <a:spAutoFit/>
          </a:bodyPr>
          <a:lstStyle/>
          <a:p>
            <a:r>
              <a:rPr kumimoji="1" lang="ja-JP" altLang="en-US" dirty="0" smtClean="0"/>
              <a:t>サブルーチン</a:t>
            </a:r>
            <a:endParaRPr kumimoji="1" lang="ja-JP" altLang="en-US" dirty="0"/>
          </a:p>
        </p:txBody>
      </p:sp>
      <p:pic>
        <p:nvPicPr>
          <p:cNvPr id="8203"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53280" y="4277891"/>
            <a:ext cx="2309813" cy="2103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6950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集約可能コードクローン量</a:t>
            </a:r>
            <a:r>
              <a:rPr kumimoji="1" lang="en-US" altLang="ja-JP" dirty="0" smtClean="0"/>
              <a:t>(2/2)</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クローンセット</a:t>
            </a:r>
            <a:r>
              <a:rPr lang="en-US" altLang="ja-JP" dirty="0" smtClean="0"/>
              <a:t>S</a:t>
            </a:r>
            <a:r>
              <a:rPr lang="ja-JP" altLang="en-US" dirty="0" smtClean="0"/>
              <a:t>の</a:t>
            </a:r>
            <a:r>
              <a:rPr lang="ja-JP" altLang="en-US" dirty="0"/>
              <a:t>集約可能コードクローン量</a:t>
            </a:r>
            <a:r>
              <a:rPr lang="en-US" altLang="ja-JP" dirty="0"/>
              <a:t>L(S)</a:t>
            </a:r>
            <a:r>
              <a:rPr lang="ja-JP" altLang="en-US" dirty="0" smtClean="0"/>
              <a:t>は次</a:t>
            </a:r>
            <a:r>
              <a:rPr lang="ja-JP" altLang="en-US" dirty="0"/>
              <a:t>のようになる</a:t>
            </a:r>
            <a:r>
              <a:rPr lang="ja-JP" altLang="en-US" dirty="0" smtClean="0"/>
              <a:t>．</a:t>
            </a:r>
            <a:endParaRPr lang="en-US" altLang="ja-JP" dirty="0" smtClean="0"/>
          </a:p>
          <a:p>
            <a:endParaRPr lang="en-US" altLang="ja-JP" sz="3600" dirty="0"/>
          </a:p>
          <a:p>
            <a:endParaRPr lang="en-US" altLang="ja-JP" sz="3600" dirty="0" smtClean="0"/>
          </a:p>
          <a:p>
            <a:endParaRPr lang="en-US" altLang="ja-JP" sz="3600" dirty="0"/>
          </a:p>
          <a:p>
            <a:pPr lvl="1"/>
            <a:endParaRPr lang="en-US" altLang="ja-JP" sz="3200" dirty="0" smtClean="0"/>
          </a:p>
          <a:p>
            <a:pPr lvl="1"/>
            <a:r>
              <a:rPr lang="en-US" altLang="ja-JP" dirty="0" smtClean="0"/>
              <a:t>n-1</a:t>
            </a:r>
            <a:r>
              <a:rPr lang="ja-JP" altLang="en-US" dirty="0" smtClean="0"/>
              <a:t>個分のコードクローンだけ行数が減る．</a:t>
            </a:r>
            <a:endParaRPr lang="ja-JP" altLang="en-US" dirty="0"/>
          </a:p>
          <a:p>
            <a:endParaRPr kumimoji="1" lang="ja-JP" altLang="en-US" sz="36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5</a:t>
            </a:fld>
            <a:endParaRPr kumimoji="1" lang="ja-JP" altLang="en-US"/>
          </a:p>
        </p:txBody>
      </p:sp>
      <mc:AlternateContent xmlns:mc="http://schemas.openxmlformats.org/markup-compatibility/2006">
        <mc:Choice xmlns:a14="http://schemas.microsoft.com/office/drawing/2010/main" Requires="a14">
          <p:sp>
            <p:nvSpPr>
              <p:cNvPr id="5" name="テキスト ボックス 4"/>
              <p:cNvSpPr txBox="1"/>
              <p:nvPr/>
            </p:nvSpPr>
            <p:spPr>
              <a:xfrm>
                <a:off x="1403648" y="3068959"/>
                <a:ext cx="5976664" cy="1436675"/>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kumimoji="1" lang="en-US" altLang="ja-JP" sz="3200" b="0" i="1" smtClean="0">
                          <a:latin typeface="Cambria Math"/>
                        </a:rPr>
                        <m:t>𝐿</m:t>
                      </m:r>
                      <m:d>
                        <m:dPr>
                          <m:ctrlPr>
                            <a:rPr kumimoji="1" lang="en-US" altLang="ja-JP" sz="3200" b="0" i="1" smtClean="0">
                              <a:latin typeface="Cambria Math"/>
                            </a:rPr>
                          </m:ctrlPr>
                        </m:dPr>
                        <m:e>
                          <m:r>
                            <a:rPr kumimoji="1" lang="en-US" altLang="ja-JP" sz="3200" b="0" i="1" smtClean="0">
                              <a:latin typeface="Cambria Math"/>
                            </a:rPr>
                            <m:t>𝑆</m:t>
                          </m:r>
                        </m:e>
                      </m:d>
                      <m:r>
                        <a:rPr kumimoji="1" lang="en-US" altLang="ja-JP" sz="3200" b="0" i="1" smtClean="0">
                          <a:latin typeface="Cambria Math"/>
                        </a:rPr>
                        <m:t>=</m:t>
                      </m:r>
                      <m:f>
                        <m:fPr>
                          <m:ctrlPr>
                            <a:rPr kumimoji="1" lang="en-US" altLang="ja-JP" sz="3200" b="0" i="1" smtClean="0">
                              <a:latin typeface="Cambria Math"/>
                            </a:rPr>
                          </m:ctrlPr>
                        </m:fPr>
                        <m:num>
                          <m:r>
                            <a:rPr kumimoji="1" lang="en-US" altLang="ja-JP" sz="3200" b="0" i="1" smtClean="0">
                              <a:latin typeface="Cambria Math"/>
                            </a:rPr>
                            <m:t>𝑛</m:t>
                          </m:r>
                          <m:r>
                            <a:rPr kumimoji="1" lang="en-US" altLang="ja-JP" sz="3200" b="0" i="1" smtClean="0">
                              <a:latin typeface="Cambria Math"/>
                            </a:rPr>
                            <m:t>−1</m:t>
                          </m:r>
                        </m:num>
                        <m:den>
                          <m:r>
                            <a:rPr kumimoji="1" lang="en-US" altLang="ja-JP" sz="3200" b="0" i="1" smtClean="0">
                              <a:latin typeface="Cambria Math"/>
                            </a:rPr>
                            <m:t>𝑛</m:t>
                          </m:r>
                        </m:den>
                      </m:f>
                      <m:nary>
                        <m:naryPr>
                          <m:chr m:val="∑"/>
                          <m:ctrlPr>
                            <a:rPr kumimoji="1" lang="en-US" altLang="ja-JP" sz="3200" b="0" i="1" smtClean="0">
                              <a:latin typeface="Cambria Math"/>
                            </a:rPr>
                          </m:ctrlPr>
                        </m:naryPr>
                        <m:sub>
                          <m:r>
                            <m:rPr>
                              <m:brk m:alnAt="23"/>
                            </m:rPr>
                            <a:rPr kumimoji="1" lang="en-US" altLang="ja-JP" sz="3200" b="0" i="1" smtClean="0">
                              <a:latin typeface="Cambria Math"/>
                            </a:rPr>
                            <m:t>𝑖</m:t>
                          </m:r>
                          <m:r>
                            <a:rPr kumimoji="1" lang="en-US" altLang="ja-JP" sz="3200" b="0" i="1" smtClean="0">
                              <a:latin typeface="Cambria Math"/>
                            </a:rPr>
                            <m:t>=1</m:t>
                          </m:r>
                        </m:sub>
                        <m:sup>
                          <m:r>
                            <a:rPr kumimoji="1" lang="en-US" altLang="ja-JP" sz="3200" b="0" i="1" smtClean="0">
                              <a:latin typeface="Cambria Math"/>
                            </a:rPr>
                            <m:t>𝑛</m:t>
                          </m:r>
                        </m:sup>
                        <m:e>
                          <m:r>
                            <a:rPr kumimoji="1" lang="en-US" altLang="ja-JP" sz="3200" b="0" i="1" smtClean="0">
                              <a:latin typeface="Cambria Math"/>
                            </a:rPr>
                            <m:t>𝑡</m:t>
                          </m:r>
                          <m:r>
                            <a:rPr kumimoji="1" lang="en-US" altLang="ja-JP" sz="3200" b="0" i="1" smtClean="0">
                              <a:latin typeface="Cambria Math"/>
                            </a:rPr>
                            <m:t>(</m:t>
                          </m:r>
                          <m:sSub>
                            <m:sSubPr>
                              <m:ctrlPr>
                                <a:rPr kumimoji="1" lang="en-US" altLang="ja-JP" sz="3200" b="0" i="1" smtClean="0">
                                  <a:latin typeface="Cambria Math"/>
                                </a:rPr>
                              </m:ctrlPr>
                            </m:sSubPr>
                            <m:e>
                              <m:r>
                                <a:rPr kumimoji="1" lang="en-US" altLang="ja-JP" sz="3200" b="0" i="1" smtClean="0">
                                  <a:latin typeface="Cambria Math"/>
                                </a:rPr>
                                <m:t>𝑐</m:t>
                              </m:r>
                            </m:e>
                            <m:sub>
                              <m:r>
                                <a:rPr kumimoji="1" lang="en-US" altLang="ja-JP" sz="3200" b="0" i="1" smtClean="0">
                                  <a:latin typeface="Cambria Math"/>
                                </a:rPr>
                                <m:t>𝑖</m:t>
                              </m:r>
                            </m:sub>
                          </m:sSub>
                          <m:r>
                            <a:rPr kumimoji="1" lang="en-US" altLang="ja-JP" sz="3200" b="0" i="1" smtClean="0">
                              <a:latin typeface="Cambria Math"/>
                            </a:rPr>
                            <m:t>)</m:t>
                          </m:r>
                        </m:e>
                      </m:nary>
                    </m:oMath>
                  </m:oMathPara>
                </a14:m>
                <a:endParaRPr kumimoji="1" lang="ja-JP" altLang="en-US" sz="3600" dirty="0"/>
              </a:p>
            </p:txBody>
          </p:sp>
        </mc:Choice>
        <mc:Fallback>
          <p:sp>
            <p:nvSpPr>
              <p:cNvPr id="5" name="テキスト ボックス 4"/>
              <p:cNvSpPr txBox="1">
                <a:spLocks noRot="1" noChangeAspect="1" noMove="1" noResize="1" noEditPoints="1" noAdjustHandles="1" noChangeArrowheads="1" noChangeShapeType="1" noTextEdit="1"/>
              </p:cNvSpPr>
              <p:nvPr/>
            </p:nvSpPr>
            <p:spPr>
              <a:xfrm>
                <a:off x="1403648" y="3068959"/>
                <a:ext cx="5976664" cy="1436675"/>
              </a:xfrm>
              <a:prstGeom prst="rect">
                <a:avLst/>
              </a:prstGeom>
              <a:blipFill rotWithShape="1">
                <a:blip r:embed="rId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034371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コードクローンのオーバーラップ</a:t>
            </a:r>
            <a:endParaRPr kumimoji="1" lang="ja-JP" altLang="en-US" dirty="0"/>
          </a:p>
        </p:txBody>
      </p:sp>
      <p:sp>
        <p:nvSpPr>
          <p:cNvPr id="3" name="コンテンツ プレースホルダー 2"/>
          <p:cNvSpPr>
            <a:spLocks noGrp="1"/>
          </p:cNvSpPr>
          <p:nvPr>
            <p:ph idx="1"/>
          </p:nvPr>
        </p:nvSpPr>
        <p:spPr>
          <a:xfrm>
            <a:off x="539552" y="1244131"/>
            <a:ext cx="8229600" cy="1536797"/>
          </a:xfrm>
          <a:solidFill>
            <a:schemeClr val="bg1"/>
          </a:solidFill>
        </p:spPr>
        <p:txBody>
          <a:bodyPr>
            <a:normAutofit/>
          </a:bodyPr>
          <a:lstStyle/>
          <a:p>
            <a:r>
              <a:rPr lang="ja-JP" altLang="en-US" sz="2800" dirty="0" smtClean="0"/>
              <a:t>コード片単位で部分的</a:t>
            </a:r>
            <a:r>
              <a:rPr lang="ja-JP" altLang="en-US" sz="2800" dirty="0"/>
              <a:t>に</a:t>
            </a:r>
            <a:r>
              <a:rPr lang="ja-JP" altLang="en-US" sz="2800" dirty="0" smtClean="0"/>
              <a:t>重複して</a:t>
            </a:r>
            <a:r>
              <a:rPr lang="ja-JP" altLang="en-US" sz="2800" dirty="0" smtClean="0"/>
              <a:t>いる．</a:t>
            </a:r>
            <a:endParaRPr lang="en-US" altLang="ja-JP" sz="2800" dirty="0"/>
          </a:p>
          <a:p>
            <a:pPr lvl="1"/>
            <a:r>
              <a:rPr lang="ja-JP" altLang="en-US" sz="2400" dirty="0" smtClean="0"/>
              <a:t>集約可能</a:t>
            </a:r>
            <a:r>
              <a:rPr lang="ja-JP" altLang="en-US" sz="2400" dirty="0" smtClean="0"/>
              <a:t>コードクローン量</a:t>
            </a:r>
            <a:r>
              <a:rPr lang="ja-JP" altLang="en-US" sz="2400" dirty="0"/>
              <a:t>の</a:t>
            </a:r>
            <a:r>
              <a:rPr lang="ja-JP" altLang="en-US" sz="2400" dirty="0" smtClean="0"/>
              <a:t>推定</a:t>
            </a:r>
            <a:r>
              <a:rPr lang="ja-JP" altLang="en-US" sz="2400" dirty="0" smtClean="0"/>
              <a:t>を複雑にしている要因．</a:t>
            </a:r>
            <a:endParaRPr kumimoji="1" lang="ja-JP" altLang="en-US" sz="24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6</a:t>
            </a:fld>
            <a:endParaRPr kumimoji="1" lang="ja-JP" altLang="en-US"/>
          </a:p>
        </p:txBody>
      </p:sp>
      <p:sp>
        <p:nvSpPr>
          <p:cNvPr id="7" name="正方形/長方形 6"/>
          <p:cNvSpPr/>
          <p:nvPr/>
        </p:nvSpPr>
        <p:spPr>
          <a:xfrm>
            <a:off x="179512" y="5301208"/>
            <a:ext cx="8835726" cy="579817"/>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solidFill>
                  <a:schemeClr val="tx1"/>
                </a:solidFill>
              </a:rPr>
              <a:t>片方を集約すれば，</a:t>
            </a:r>
            <a:r>
              <a:rPr lang="ja-JP" altLang="en-US" sz="2000" dirty="0" smtClean="0">
                <a:solidFill>
                  <a:schemeClr val="tx1"/>
                </a:solidFill>
              </a:rPr>
              <a:t>もう一方はコード片に欠損が生じて</a:t>
            </a:r>
            <a:r>
              <a:rPr kumimoji="1" lang="ja-JP" altLang="en-US" sz="2000" dirty="0" smtClean="0">
                <a:solidFill>
                  <a:schemeClr val="tx1"/>
                </a:solidFill>
              </a:rPr>
              <a:t>集約できなく</a:t>
            </a:r>
            <a:r>
              <a:rPr kumimoji="1" lang="ja-JP" altLang="en-US" sz="2000" dirty="0" smtClean="0">
                <a:solidFill>
                  <a:schemeClr val="tx1"/>
                </a:solidFill>
              </a:rPr>
              <a:t>なる．</a:t>
            </a:r>
            <a:endParaRPr kumimoji="1" lang="en-US" altLang="ja-JP" sz="2000" dirty="0" smtClean="0">
              <a:solidFill>
                <a:schemeClr val="tx1"/>
              </a:solidFill>
            </a:endParaRPr>
          </a:p>
        </p:txBody>
      </p:sp>
      <p:sp>
        <p:nvSpPr>
          <p:cNvPr id="9" name="正方形/長方形 8"/>
          <p:cNvSpPr/>
          <p:nvPr/>
        </p:nvSpPr>
        <p:spPr>
          <a:xfrm>
            <a:off x="755576" y="6009632"/>
            <a:ext cx="7586215" cy="586155"/>
          </a:xfrm>
          <a:prstGeom prst="rect">
            <a:avLst/>
          </a:prstGeom>
          <a:solidFill>
            <a:schemeClr val="accent1">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solidFill>
                  <a:schemeClr val="tx1"/>
                </a:solidFill>
              </a:rPr>
              <a:t>どのクローンセットから集約するの</a:t>
            </a:r>
            <a:r>
              <a:rPr kumimoji="1" lang="ja-JP" altLang="en-US" sz="2000" dirty="0" smtClean="0">
                <a:solidFill>
                  <a:schemeClr val="tx1"/>
                </a:solidFill>
              </a:rPr>
              <a:t>か</a:t>
            </a:r>
            <a:r>
              <a:rPr lang="ja-JP" altLang="en-US" sz="2000" dirty="0">
                <a:solidFill>
                  <a:schemeClr val="tx1"/>
                </a:solidFill>
              </a:rPr>
              <a:t>対象</a:t>
            </a:r>
            <a:r>
              <a:rPr lang="ja-JP" altLang="en-US" sz="2000" dirty="0" smtClean="0">
                <a:solidFill>
                  <a:schemeClr val="tx1"/>
                </a:solidFill>
              </a:rPr>
              <a:t>を</a:t>
            </a:r>
            <a:r>
              <a:rPr lang="ja-JP" altLang="en-US" sz="2000" dirty="0">
                <a:solidFill>
                  <a:schemeClr val="tx1"/>
                </a:solidFill>
              </a:rPr>
              <a:t>決める必要が</a:t>
            </a:r>
            <a:r>
              <a:rPr lang="ja-JP" altLang="en-US" sz="2000" dirty="0" smtClean="0">
                <a:solidFill>
                  <a:schemeClr val="tx1"/>
                </a:solidFill>
              </a:rPr>
              <a:t>ある．</a:t>
            </a:r>
            <a:endParaRPr kumimoji="1" lang="en-US" altLang="ja-JP" sz="2000" dirty="0" smtClean="0">
              <a:solidFill>
                <a:schemeClr val="tx1"/>
              </a:solidFill>
            </a:endParaRPr>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1381" y="3068960"/>
            <a:ext cx="1380859" cy="2331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105634"/>
            <a:ext cx="1366672" cy="2310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8"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3888" y="3087721"/>
            <a:ext cx="1366672" cy="2299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8947" y="3479857"/>
            <a:ext cx="1131641" cy="1131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6"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570" y="3797861"/>
            <a:ext cx="1147965" cy="703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5"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571" y="3479857"/>
            <a:ext cx="1147965" cy="565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1"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66101" y="3479857"/>
            <a:ext cx="1138442" cy="52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2"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570" y="3797861"/>
            <a:ext cx="1147965" cy="703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55682" y="3802367"/>
            <a:ext cx="1147965" cy="703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7"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28738" y="2772166"/>
            <a:ext cx="3563342"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8"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16748" y="2691929"/>
            <a:ext cx="3871913"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929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6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206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068"/>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2062"/>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206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6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2067"/>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206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集約の問題点</a:t>
            </a:r>
            <a:endParaRPr kumimoji="1" lang="ja-JP" altLang="en-US" dirty="0"/>
          </a:p>
        </p:txBody>
      </p:sp>
      <p:sp>
        <p:nvSpPr>
          <p:cNvPr id="3" name="コンテンツ プレースホルダー 2"/>
          <p:cNvSpPr>
            <a:spLocks noGrp="1"/>
          </p:cNvSpPr>
          <p:nvPr>
            <p:ph idx="1"/>
          </p:nvPr>
        </p:nvSpPr>
        <p:spPr>
          <a:xfrm>
            <a:off x="457200" y="1600201"/>
            <a:ext cx="8229600" cy="2548880"/>
          </a:xfrm>
          <a:ln w="12700">
            <a:solidFill>
              <a:schemeClr val="tx2"/>
            </a:solidFill>
          </a:ln>
        </p:spPr>
        <p:txBody>
          <a:bodyPr/>
          <a:lstStyle/>
          <a:p>
            <a:pPr>
              <a:lnSpc>
                <a:spcPct val="150000"/>
              </a:lnSpc>
            </a:pPr>
            <a:r>
              <a:rPr kumimoji="1" lang="ja-JP" altLang="en-US" dirty="0" smtClean="0">
                <a:solidFill>
                  <a:schemeClr val="tx2"/>
                </a:solidFill>
              </a:rPr>
              <a:t>集約により減らせるプログラム全体のコードクローン量がわからない．</a:t>
            </a:r>
            <a:endParaRPr kumimoji="1" lang="en-US" altLang="ja-JP" dirty="0" smtClean="0">
              <a:solidFill>
                <a:schemeClr val="tx2"/>
              </a:solidFill>
            </a:endParaRPr>
          </a:p>
          <a:p>
            <a:pPr>
              <a:lnSpc>
                <a:spcPct val="150000"/>
              </a:lnSpc>
            </a:pPr>
            <a:r>
              <a:rPr lang="ja-JP" altLang="en-US" dirty="0">
                <a:solidFill>
                  <a:schemeClr val="tx2"/>
                </a:solidFill>
              </a:rPr>
              <a:t>集約に</a:t>
            </a:r>
            <a:r>
              <a:rPr lang="ja-JP" altLang="en-US" dirty="0" smtClean="0">
                <a:solidFill>
                  <a:schemeClr val="tx2"/>
                </a:solidFill>
              </a:rPr>
              <a:t>かかる費用，期間がわからない．</a:t>
            </a:r>
            <a:endParaRPr kumimoji="1" lang="en-US" altLang="ja-JP" dirty="0">
              <a:solidFill>
                <a:schemeClr val="tx2"/>
              </a:solidFill>
            </a:endParaRPr>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7</a:t>
            </a:fld>
            <a:endParaRPr kumimoji="1" lang="ja-JP" altLang="en-US"/>
          </a:p>
        </p:txBody>
      </p:sp>
      <p:sp>
        <p:nvSpPr>
          <p:cNvPr id="5" name="テキスト ボックス 4"/>
          <p:cNvSpPr txBox="1"/>
          <p:nvPr/>
        </p:nvSpPr>
        <p:spPr>
          <a:xfrm>
            <a:off x="1320800" y="4922184"/>
            <a:ext cx="6340197" cy="1077218"/>
          </a:xfrm>
          <a:prstGeom prst="rect">
            <a:avLst/>
          </a:prstGeom>
          <a:noFill/>
        </p:spPr>
        <p:txBody>
          <a:bodyPr wrap="none" rtlCol="0">
            <a:spAutoFit/>
          </a:bodyPr>
          <a:lstStyle/>
          <a:p>
            <a:pPr algn="ctr"/>
            <a:r>
              <a:rPr lang="ja-JP" altLang="en-US" sz="3200" u="sng" dirty="0"/>
              <a:t>そのため，集約の計画が</a:t>
            </a:r>
            <a:r>
              <a:rPr lang="ja-JP" altLang="en-US" sz="3200" u="sng" dirty="0" smtClean="0"/>
              <a:t>立たず，</a:t>
            </a:r>
            <a:endParaRPr lang="en-US" altLang="ja-JP" sz="3200" u="sng" dirty="0" smtClean="0"/>
          </a:p>
          <a:p>
            <a:pPr algn="ctr"/>
            <a:r>
              <a:rPr lang="ja-JP" altLang="en-US" sz="3200" u="sng" dirty="0" smtClean="0"/>
              <a:t>開発者</a:t>
            </a:r>
            <a:r>
              <a:rPr lang="ja-JP" altLang="en-US" sz="3200" u="sng" dirty="0"/>
              <a:t>は集約を敬遠する</a:t>
            </a:r>
            <a:r>
              <a:rPr lang="ja-JP" altLang="en-US" sz="3200" u="sng" dirty="0" smtClean="0"/>
              <a:t>．</a:t>
            </a:r>
            <a:endParaRPr lang="en-US" altLang="ja-JP" sz="3200" u="sng" dirty="0"/>
          </a:p>
        </p:txBody>
      </p:sp>
      <p:sp>
        <p:nvSpPr>
          <p:cNvPr id="6" name="下矢印 5"/>
          <p:cNvSpPr/>
          <p:nvPr/>
        </p:nvSpPr>
        <p:spPr>
          <a:xfrm>
            <a:off x="3734815" y="4149080"/>
            <a:ext cx="1512168" cy="720080"/>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47874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a:xfrm>
            <a:off x="323528" y="1268760"/>
            <a:ext cx="8136904" cy="5328592"/>
          </a:xfrm>
          <a:solidFill>
            <a:schemeClr val="bg1"/>
          </a:solidFill>
        </p:spPr>
        <p:txBody>
          <a:bodyPr>
            <a:noAutofit/>
          </a:bodyPr>
          <a:lstStyle/>
          <a:p>
            <a:r>
              <a:rPr lang="ja-JP" altLang="en-US" sz="2400" dirty="0" smtClean="0">
                <a:solidFill>
                  <a:schemeClr val="tx2"/>
                </a:solidFill>
              </a:rPr>
              <a:t>集約</a:t>
            </a:r>
            <a:r>
              <a:rPr lang="ja-JP" altLang="en-US" sz="2400" dirty="0">
                <a:solidFill>
                  <a:schemeClr val="tx2"/>
                </a:solidFill>
              </a:rPr>
              <a:t>可能コードクローン量</a:t>
            </a:r>
            <a:r>
              <a:rPr lang="ja-JP" altLang="en-US" sz="2400" dirty="0" smtClean="0">
                <a:solidFill>
                  <a:schemeClr val="tx2"/>
                </a:solidFill>
              </a:rPr>
              <a:t>を推定</a:t>
            </a:r>
            <a:r>
              <a:rPr lang="ja-JP" altLang="en-US" sz="2400" dirty="0">
                <a:solidFill>
                  <a:schemeClr val="tx2"/>
                </a:solidFill>
              </a:rPr>
              <a:t>して</a:t>
            </a:r>
            <a:r>
              <a:rPr lang="ja-JP" altLang="en-US" sz="2400" dirty="0" smtClean="0">
                <a:solidFill>
                  <a:schemeClr val="tx2"/>
                </a:solidFill>
              </a:rPr>
              <a:t>，　　　　　　集約</a:t>
            </a:r>
            <a:r>
              <a:rPr lang="ja-JP" altLang="en-US" sz="2400" dirty="0">
                <a:solidFill>
                  <a:schemeClr val="tx2"/>
                </a:solidFill>
              </a:rPr>
              <a:t>を支援する．</a:t>
            </a:r>
            <a:endParaRPr lang="en-US" altLang="ja-JP" sz="2400" dirty="0">
              <a:solidFill>
                <a:schemeClr val="tx2"/>
              </a:solidFill>
            </a:endParaRPr>
          </a:p>
          <a:p>
            <a:pPr lvl="1"/>
            <a:r>
              <a:rPr lang="ja-JP" altLang="en-US" sz="2000" dirty="0"/>
              <a:t>全通りの推定には多くの時間がかかり，現実的には難しい．</a:t>
            </a:r>
          </a:p>
          <a:p>
            <a:pPr lvl="1"/>
            <a:r>
              <a:rPr lang="ja-JP" altLang="en-US" sz="2000" dirty="0"/>
              <a:t>集約可能コードクローン量の最適解を求めるのは困難</a:t>
            </a:r>
            <a:r>
              <a:rPr lang="ja-JP" altLang="en-US" sz="2000" dirty="0" smtClean="0"/>
              <a:t>．</a:t>
            </a:r>
            <a:endParaRPr lang="en-US" altLang="ja-JP" sz="2400" dirty="0"/>
          </a:p>
          <a:p>
            <a:pPr>
              <a:lnSpc>
                <a:spcPct val="150000"/>
              </a:lnSpc>
            </a:pPr>
            <a:r>
              <a:rPr lang="ja-JP" altLang="en-US" sz="2400" dirty="0">
                <a:solidFill>
                  <a:schemeClr val="tx2"/>
                </a:solidFill>
              </a:rPr>
              <a:t>検出された集約可能コードクローン量</a:t>
            </a:r>
            <a:r>
              <a:rPr lang="ja-JP" altLang="en-US" sz="2400" dirty="0" smtClean="0">
                <a:solidFill>
                  <a:schemeClr val="tx2"/>
                </a:solidFill>
              </a:rPr>
              <a:t>を　　　　　　メタヒューリスティクス</a:t>
            </a:r>
            <a:r>
              <a:rPr lang="ja-JP" altLang="en-US" sz="2400" dirty="0">
                <a:solidFill>
                  <a:schemeClr val="tx2"/>
                </a:solidFill>
              </a:rPr>
              <a:t>を用いて推定する手法の提案</a:t>
            </a:r>
            <a:endParaRPr lang="en-US" altLang="ja-JP" sz="2400" dirty="0">
              <a:solidFill>
                <a:schemeClr val="tx2"/>
              </a:solidFill>
            </a:endParaRPr>
          </a:p>
          <a:p>
            <a:pPr>
              <a:lnSpc>
                <a:spcPct val="150000"/>
              </a:lnSpc>
            </a:pPr>
            <a:r>
              <a:rPr lang="ja-JP" altLang="en-US" sz="2400" dirty="0">
                <a:solidFill>
                  <a:schemeClr val="tx2"/>
                </a:solidFill>
              </a:rPr>
              <a:t>推定手法に適用させたアルゴリズムの調査</a:t>
            </a:r>
            <a:endParaRPr lang="en-US" altLang="ja-JP" sz="2400" dirty="0">
              <a:solidFill>
                <a:schemeClr val="tx2"/>
              </a:solidFill>
            </a:endParaRPr>
          </a:p>
          <a:p>
            <a:pPr lvl="1"/>
            <a:r>
              <a:rPr lang="ja-JP" altLang="en-US" sz="2000" dirty="0"/>
              <a:t>各アルゴリズムが推定する集約</a:t>
            </a:r>
            <a:r>
              <a:rPr lang="ja-JP" altLang="en-US" sz="2000" dirty="0" smtClean="0"/>
              <a:t>可能コードクローン量を　　　比較</a:t>
            </a:r>
            <a:r>
              <a:rPr lang="ja-JP" altLang="en-US" sz="2000" dirty="0"/>
              <a:t>する．</a:t>
            </a:r>
            <a:endParaRPr lang="en-US" altLang="ja-JP" sz="2000" dirty="0"/>
          </a:p>
          <a:p>
            <a:pPr lvl="1"/>
            <a:r>
              <a:rPr lang="ja-JP" altLang="en-US" sz="2000" dirty="0"/>
              <a:t>集約可能コードクローン量が大きい</a:t>
            </a:r>
            <a:r>
              <a:rPr lang="ja-JP" altLang="en-US" sz="2000" dirty="0" smtClean="0"/>
              <a:t>ほど優れた</a:t>
            </a:r>
            <a:r>
              <a:rPr lang="ja-JP" altLang="en-US" sz="2000" dirty="0"/>
              <a:t>推定で</a:t>
            </a:r>
            <a:r>
              <a:rPr lang="ja-JP" altLang="en-US" sz="2000" dirty="0" smtClean="0"/>
              <a:t>ある　　と</a:t>
            </a:r>
            <a:r>
              <a:rPr lang="ja-JP" altLang="en-US" sz="2000" dirty="0"/>
              <a:t>判断する．</a:t>
            </a:r>
            <a:endParaRPr lang="en-US" altLang="ja-JP" sz="2000" dirty="0"/>
          </a:p>
          <a:p>
            <a:endParaRPr lang="en-US" altLang="ja-JP" sz="24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8</a:t>
            </a:fld>
            <a:endParaRPr kumimoji="1" lang="ja-JP" altLang="en-US"/>
          </a:p>
        </p:txBody>
      </p:sp>
    </p:spTree>
    <p:extLst>
      <p:ext uri="{BB962C8B-B14F-4D97-AF65-F5344CB8AC3E}">
        <p14:creationId xmlns:p14="http://schemas.microsoft.com/office/powerpoint/2010/main" val="1427421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メタヒューリスティクス</a:t>
            </a:r>
            <a:endParaRPr kumimoji="1" lang="ja-JP" altLang="en-US" dirty="0"/>
          </a:p>
        </p:txBody>
      </p:sp>
      <p:sp>
        <p:nvSpPr>
          <p:cNvPr id="3" name="コンテンツ プレースホルダー 2"/>
          <p:cNvSpPr>
            <a:spLocks noGrp="1"/>
          </p:cNvSpPr>
          <p:nvPr>
            <p:ph idx="1"/>
          </p:nvPr>
        </p:nvSpPr>
        <p:spPr>
          <a:xfrm>
            <a:off x="395536" y="1764589"/>
            <a:ext cx="8229600" cy="4525963"/>
          </a:xfrm>
        </p:spPr>
        <p:txBody>
          <a:bodyPr>
            <a:normAutofit/>
          </a:bodyPr>
          <a:lstStyle/>
          <a:p>
            <a:r>
              <a:rPr lang="ja-JP" altLang="en-US" sz="2800" dirty="0" smtClean="0"/>
              <a:t>組み合わせ</a:t>
            </a:r>
            <a:r>
              <a:rPr lang="ja-JP" altLang="en-US" sz="2800" dirty="0"/>
              <a:t>最適化</a:t>
            </a:r>
            <a:r>
              <a:rPr lang="ja-JP" altLang="en-US" sz="2800" dirty="0" smtClean="0"/>
              <a:t>問題を求めるアルゴリズム</a:t>
            </a:r>
            <a:r>
              <a:rPr lang="ja-JP" altLang="en-US" sz="2800" dirty="0"/>
              <a:t>の基本的な</a:t>
            </a:r>
            <a:r>
              <a:rPr lang="ja-JP" altLang="en-US" sz="2800" dirty="0" smtClean="0"/>
              <a:t>枠組み</a:t>
            </a:r>
            <a:endParaRPr lang="en-US" altLang="ja-JP" sz="2800" dirty="0" smtClean="0"/>
          </a:p>
          <a:p>
            <a:endParaRPr lang="en-US" altLang="ja-JP" sz="2800" dirty="0" smtClean="0"/>
          </a:p>
          <a:p>
            <a:r>
              <a:rPr lang="ja-JP" altLang="en-US" sz="2800" dirty="0"/>
              <a:t>一般的に用いられる</a:t>
            </a:r>
            <a:r>
              <a:rPr lang="ja-JP" altLang="en-US" sz="2800" dirty="0" smtClean="0"/>
              <a:t>アルゴリズム</a:t>
            </a:r>
            <a:r>
              <a:rPr lang="en-US" altLang="ja-JP" sz="2800" dirty="0" smtClean="0"/>
              <a:t>[2]</a:t>
            </a:r>
          </a:p>
          <a:p>
            <a:pPr lvl="1"/>
            <a:r>
              <a:rPr lang="ja-JP" altLang="en-US" sz="2400" dirty="0" smtClean="0"/>
              <a:t>貪欲法</a:t>
            </a:r>
            <a:r>
              <a:rPr lang="en-US" altLang="ja-JP" sz="2400" dirty="0" smtClean="0"/>
              <a:t>(</a:t>
            </a:r>
            <a:r>
              <a:rPr lang="en-US" altLang="ja-JP" sz="2400" dirty="0" smtClean="0"/>
              <a:t>Greedy</a:t>
            </a:r>
            <a:r>
              <a:rPr lang="ja-JP" altLang="en-US" sz="2400" dirty="0"/>
              <a:t> </a:t>
            </a:r>
            <a:r>
              <a:rPr lang="en-US" altLang="ja-JP" sz="2400" dirty="0" smtClean="0"/>
              <a:t>Algorithm</a:t>
            </a:r>
            <a:r>
              <a:rPr lang="en-US" altLang="ja-JP" sz="2400" dirty="0" smtClean="0"/>
              <a:t>)</a:t>
            </a:r>
            <a:endParaRPr lang="en-US" altLang="ja-JP" sz="2400" dirty="0" smtClean="0"/>
          </a:p>
          <a:p>
            <a:pPr lvl="1"/>
            <a:r>
              <a:rPr lang="ja-JP" altLang="en-US" sz="2400" dirty="0" smtClean="0"/>
              <a:t>山登り法</a:t>
            </a:r>
            <a:r>
              <a:rPr lang="en-US" altLang="ja-JP" sz="2400" dirty="0" smtClean="0"/>
              <a:t>(Hill Climbing</a:t>
            </a:r>
            <a:r>
              <a:rPr lang="ja-JP" altLang="en-US" sz="2400" dirty="0" err="1" smtClean="0"/>
              <a:t>，</a:t>
            </a:r>
            <a:r>
              <a:rPr lang="en-US" altLang="ja-JP" sz="2400" dirty="0" smtClean="0"/>
              <a:t>HC)</a:t>
            </a:r>
          </a:p>
          <a:p>
            <a:pPr lvl="1"/>
            <a:r>
              <a:rPr lang="ja-JP" altLang="en-US" sz="2400" dirty="0"/>
              <a:t>焼きなまし</a:t>
            </a:r>
            <a:r>
              <a:rPr lang="ja-JP" altLang="en-US" sz="2400" dirty="0" smtClean="0"/>
              <a:t>法</a:t>
            </a:r>
            <a:r>
              <a:rPr lang="en-US" altLang="ja-JP" sz="2400" dirty="0" smtClean="0"/>
              <a:t>(Simulated Annealing</a:t>
            </a:r>
            <a:r>
              <a:rPr lang="ja-JP" altLang="en-US" sz="2400" dirty="0" err="1" smtClean="0"/>
              <a:t>，</a:t>
            </a:r>
            <a:r>
              <a:rPr lang="en-US" altLang="ja-JP" sz="2400" dirty="0" smtClean="0"/>
              <a:t>SA)</a:t>
            </a:r>
          </a:p>
          <a:p>
            <a:pPr lvl="1"/>
            <a:r>
              <a:rPr lang="ja-JP" altLang="en-US" sz="2400" dirty="0" smtClean="0"/>
              <a:t>遺伝的アルゴリズム</a:t>
            </a:r>
            <a:r>
              <a:rPr lang="en-US" altLang="ja-JP" sz="2400" dirty="0" smtClean="0"/>
              <a:t>(Genetic Algorithm</a:t>
            </a:r>
            <a:r>
              <a:rPr lang="ja-JP" altLang="en-US" sz="2400" dirty="0" err="1" smtClean="0"/>
              <a:t>，</a:t>
            </a:r>
            <a:r>
              <a:rPr lang="en-US" altLang="ja-JP" sz="2400" dirty="0" smtClean="0"/>
              <a:t>GA)</a:t>
            </a:r>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9</a:t>
            </a:fld>
            <a:endParaRPr kumimoji="1" lang="ja-JP" altLang="en-US"/>
          </a:p>
        </p:txBody>
      </p:sp>
      <p:sp>
        <p:nvSpPr>
          <p:cNvPr id="6" name="正方形/長方形 5"/>
          <p:cNvSpPr/>
          <p:nvPr/>
        </p:nvSpPr>
        <p:spPr>
          <a:xfrm>
            <a:off x="107504" y="5877272"/>
            <a:ext cx="7992888" cy="864096"/>
          </a:xfrm>
          <a:prstGeom prst="rect">
            <a:avLst/>
          </a:prstGeom>
          <a:solidFill>
            <a:srgbClr val="F9FDD3"/>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 </a:t>
            </a:r>
            <a:r>
              <a:rPr lang="en-US" altLang="ja-JP" dirty="0">
                <a:solidFill>
                  <a:schemeClr val="tx1"/>
                </a:solidFill>
              </a:rPr>
              <a:t>Mark </a:t>
            </a:r>
            <a:r>
              <a:rPr lang="en-US" altLang="ja-JP" dirty="0" smtClean="0">
                <a:solidFill>
                  <a:schemeClr val="tx1"/>
                </a:solidFill>
              </a:rPr>
              <a:t>Harman, </a:t>
            </a:r>
            <a:r>
              <a:rPr lang="en-US" altLang="ja-JP" dirty="0">
                <a:solidFill>
                  <a:schemeClr val="tx1"/>
                </a:solidFill>
              </a:rPr>
              <a:t>Phil </a:t>
            </a:r>
            <a:r>
              <a:rPr lang="en-US" altLang="ja-JP" dirty="0" smtClean="0">
                <a:solidFill>
                  <a:schemeClr val="tx1"/>
                </a:solidFill>
              </a:rPr>
              <a:t>McMinn, </a:t>
            </a:r>
            <a:r>
              <a:rPr lang="en-US" altLang="ja-JP" dirty="0" err="1" smtClean="0">
                <a:solidFill>
                  <a:schemeClr val="tx1"/>
                </a:solidFill>
              </a:rPr>
              <a:t>Jerﬀeson</a:t>
            </a:r>
            <a:r>
              <a:rPr lang="en-US" altLang="ja-JP" dirty="0" smtClean="0">
                <a:solidFill>
                  <a:schemeClr val="tx1"/>
                </a:solidFill>
              </a:rPr>
              <a:t> </a:t>
            </a:r>
            <a:r>
              <a:rPr lang="en-US" altLang="ja-JP" dirty="0" smtClean="0">
                <a:solidFill>
                  <a:schemeClr val="tx1"/>
                </a:solidFill>
              </a:rPr>
              <a:t>Teixeira de </a:t>
            </a:r>
            <a:r>
              <a:rPr lang="en-US" altLang="ja-JP" dirty="0" smtClean="0">
                <a:solidFill>
                  <a:schemeClr val="tx1"/>
                </a:solidFill>
              </a:rPr>
              <a:t>Souza, </a:t>
            </a:r>
            <a:r>
              <a:rPr lang="en-US" altLang="ja-JP" dirty="0" smtClean="0">
                <a:solidFill>
                  <a:schemeClr val="tx1"/>
                </a:solidFill>
              </a:rPr>
              <a:t>Shin </a:t>
            </a:r>
            <a:r>
              <a:rPr lang="en-US" altLang="ja-JP" dirty="0" err="1" smtClean="0">
                <a:solidFill>
                  <a:schemeClr val="tx1"/>
                </a:solidFill>
              </a:rPr>
              <a:t>Yoo</a:t>
            </a:r>
            <a:r>
              <a:rPr lang="en-US" altLang="ja-JP" dirty="0" smtClean="0">
                <a:solidFill>
                  <a:schemeClr val="tx1"/>
                </a:solidFill>
              </a:rPr>
              <a:t>. </a:t>
            </a:r>
            <a:r>
              <a:rPr lang="ja-JP" altLang="en-US" dirty="0" smtClean="0">
                <a:solidFill>
                  <a:schemeClr val="tx1"/>
                </a:solidFill>
              </a:rPr>
              <a:t>　</a:t>
            </a:r>
            <a:r>
              <a:rPr lang="en-US" altLang="ja-JP" dirty="0" smtClean="0">
                <a:solidFill>
                  <a:schemeClr val="tx1"/>
                </a:solidFill>
              </a:rPr>
              <a:t>Search </a:t>
            </a:r>
            <a:r>
              <a:rPr lang="en-US" altLang="ja-JP" dirty="0" smtClean="0">
                <a:solidFill>
                  <a:schemeClr val="tx1"/>
                </a:solidFill>
              </a:rPr>
              <a:t>based software engineering: Techniques, taxonomy, tutorial. </a:t>
            </a:r>
            <a:r>
              <a:rPr lang="ja-JP" altLang="en-US" dirty="0" smtClean="0">
                <a:solidFill>
                  <a:schemeClr val="tx1"/>
                </a:solidFill>
              </a:rPr>
              <a:t>　</a:t>
            </a:r>
            <a:r>
              <a:rPr lang="en-US" altLang="ja-JP" dirty="0" smtClean="0">
                <a:solidFill>
                  <a:schemeClr val="tx1"/>
                </a:solidFill>
              </a:rPr>
              <a:t>Empirical </a:t>
            </a:r>
            <a:r>
              <a:rPr lang="en-US" altLang="ja-JP" dirty="0" smtClean="0">
                <a:solidFill>
                  <a:schemeClr val="tx1"/>
                </a:solidFill>
              </a:rPr>
              <a:t>Software Engineering and Veriﬁcation, pp. 1–59, 2012.</a:t>
            </a:r>
            <a:endParaRPr lang="en-US" altLang="ja-JP" dirty="0">
              <a:solidFill>
                <a:schemeClr val="tx1"/>
              </a:solidFill>
            </a:endParaRPr>
          </a:p>
        </p:txBody>
      </p:sp>
    </p:spTree>
    <p:extLst>
      <p:ext uri="{BB962C8B-B14F-4D97-AF65-F5344CB8AC3E}">
        <p14:creationId xmlns:p14="http://schemas.microsoft.com/office/powerpoint/2010/main" val="2816282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14310</TotalTime>
  <Words>857</Words>
  <Application>Microsoft Office PowerPoint</Application>
  <PresentationFormat>画面に合わせる (4:3)</PresentationFormat>
  <Paragraphs>225</Paragraphs>
  <Slides>18</Slides>
  <Notes>9</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Office ​​テーマ</vt:lpstr>
      <vt:lpstr>メタヒューリスティクスを用いた 集約可能コードクローン量の推定</vt:lpstr>
      <vt:lpstr>コードクローン</vt:lpstr>
      <vt:lpstr>コードクローンの集約</vt:lpstr>
      <vt:lpstr>集約可能コードクローン量(1/2)</vt:lpstr>
      <vt:lpstr>集約可能コードクローン量(2/2)</vt:lpstr>
      <vt:lpstr>コードクローンのオーバーラップ</vt:lpstr>
      <vt:lpstr>集約の問題点</vt:lpstr>
      <vt:lpstr>研究概要</vt:lpstr>
      <vt:lpstr>メタヒューリスティクス</vt:lpstr>
      <vt:lpstr>推定手法の目標</vt:lpstr>
      <vt:lpstr>推定手法の手順</vt:lpstr>
      <vt:lpstr>クローンセットの分割</vt:lpstr>
      <vt:lpstr>メタヒューリスティクスにおける問題の記述法[2]</vt:lpstr>
      <vt:lpstr>集約可能コードクローン量の 推定　(1/2)</vt:lpstr>
      <vt:lpstr>集約可能コードクローン量の 推定　(2/2)</vt:lpstr>
      <vt:lpstr>対象オープンソースソフトウェア(OSS)</vt:lpstr>
      <vt:lpstr>集約可能コードクローン量と　　実行時間</vt:lpstr>
      <vt:lpstr>まとめ と 今後の課題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メタヒューリスティクスを用いた 集約可能コードクローン量の推定</dc:title>
  <dc:creator>t-ishizu</dc:creator>
  <cp:lastModifiedBy>t-ishizu</cp:lastModifiedBy>
  <cp:revision>211</cp:revision>
  <cp:lastPrinted>2016-02-19T00:57:26Z</cp:lastPrinted>
  <dcterms:created xsi:type="dcterms:W3CDTF">2016-02-12T07:28:38Z</dcterms:created>
  <dcterms:modified xsi:type="dcterms:W3CDTF">2016-02-22T08:28:51Z</dcterms:modified>
</cp:coreProperties>
</file>