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56" r:id="rId2"/>
    <p:sldId id="289" r:id="rId3"/>
    <p:sldId id="291" r:id="rId4"/>
    <p:sldId id="258" r:id="rId5"/>
    <p:sldId id="292" r:id="rId6"/>
    <p:sldId id="293" r:id="rId7"/>
    <p:sldId id="265" r:id="rId8"/>
    <p:sldId id="304" r:id="rId9"/>
    <p:sldId id="294" r:id="rId10"/>
    <p:sldId id="295" r:id="rId11"/>
    <p:sldId id="297" r:id="rId12"/>
    <p:sldId id="298" r:id="rId13"/>
    <p:sldId id="299" r:id="rId14"/>
    <p:sldId id="300" r:id="rId15"/>
    <p:sldId id="305" r:id="rId16"/>
    <p:sldId id="303" r:id="rId17"/>
  </p:sldIdLst>
  <p:sldSz cx="9144000" cy="6858000" type="screen4x3"/>
  <p:notesSz cx="6805613"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84462" autoAdjust="0"/>
  </p:normalViewPr>
  <p:slideViewPr>
    <p:cSldViewPr snapToGrid="0">
      <p:cViewPr varScale="1">
        <p:scale>
          <a:sx n="60" d="100"/>
          <a:sy n="60" d="100"/>
        </p:scale>
        <p:origin x="43" y="101"/>
      </p:cViewPr>
      <p:guideLst/>
    </p:cSldViewPr>
  </p:slideViewPr>
  <p:notesTextViewPr>
    <p:cViewPr>
      <p:scale>
        <a:sx n="1" d="1"/>
        <a:sy n="1" d="1"/>
      </p:scale>
      <p:origin x="0" y="0"/>
    </p:cViewPr>
  </p:notesTextViewPr>
  <p:notesViewPr>
    <p:cSldViewPr snapToGrid="0">
      <p:cViewPr varScale="1">
        <p:scale>
          <a:sx n="57" d="100"/>
          <a:sy n="57" d="100"/>
        </p:scale>
        <p:origin x="3346"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758C00D6-C317-4BF3-9332-E34C229564B6}" type="datetimeFigureOut">
              <a:rPr kumimoji="1" lang="ja-JP" altLang="en-US" smtClean="0"/>
              <a:t>2016/2/22</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31" tIns="45715" rIns="91431" bIns="45715" rtlCol="0"/>
          <a:lstStyle>
            <a:lvl1pPr algn="r">
              <a:defRPr sz="1200"/>
            </a:lvl1pPr>
          </a:lstStyle>
          <a:p>
            <a:fld id="{8618FBC5-8F42-4C47-A77D-5BDE0B5A1B30}" type="datetimeFigureOut">
              <a:rPr kumimoji="1" lang="ja-JP" altLang="en-US" smtClean="0"/>
              <a:t>2016/2/22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0562" y="4783308"/>
            <a:ext cx="5444490" cy="3913614"/>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8"/>
            <a:ext cx="2949099" cy="498692"/>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8"/>
            <a:ext cx="2949099" cy="498692"/>
          </a:xfrm>
          <a:prstGeom prst="rect">
            <a:avLst/>
          </a:prstGeom>
        </p:spPr>
        <p:txBody>
          <a:bodyPr vert="horz" lIns="91431" tIns="45715" rIns="91431" bIns="45715"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ソースコードの同時修正支援における関数クローン検出ツールの有効性調査という題目で，井上研究室の沼田が発表いたします．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調査の手順としては，まず，対象の</a:t>
            </a:r>
            <a:r>
              <a:rPr kumimoji="1" lang="en-US" altLang="ja-JP" sz="1200" dirty="0" smtClean="0"/>
              <a:t>3</a:t>
            </a:r>
            <a:r>
              <a:rPr kumimoji="1" lang="ja-JP" altLang="en-US" sz="1200" dirty="0" err="1" smtClean="0"/>
              <a:t>つの</a:t>
            </a:r>
            <a:r>
              <a:rPr kumimoji="1" lang="ja-JP" altLang="en-US" sz="1200" dirty="0" smtClean="0"/>
              <a:t>システムの</a:t>
            </a:r>
            <a:r>
              <a:rPr kumimoji="1" lang="en-US" altLang="ja-JP" sz="1200" dirty="0" err="1" smtClean="0"/>
              <a:t>git</a:t>
            </a:r>
            <a:r>
              <a:rPr kumimoji="1" lang="ja-JP" altLang="en-US" sz="1200" dirty="0" smtClean="0"/>
              <a:t>リポジトリから，全ての事例のコミットのスナップショットを取得します．続いて，関数クローン検出ツール，</a:t>
            </a:r>
            <a:r>
              <a:rPr kumimoji="1" lang="en-US" altLang="ja-JP" sz="1200" dirty="0" err="1" smtClean="0"/>
              <a:t>CCFinder</a:t>
            </a:r>
            <a:r>
              <a:rPr kumimoji="1" lang="ja-JP" altLang="en-US" sz="1200" dirty="0" smtClean="0"/>
              <a:t>それぞれでコードクローン検出を行いました．その際，バグを含むコード片をクエリとして与えて，バグ事例を含むコードクローンを検出できるかを調べました．また，</a:t>
            </a:r>
            <a:r>
              <a:rPr kumimoji="1" lang="en-US" altLang="ja-JP" sz="1200" dirty="0" err="1" smtClean="0"/>
              <a:t>CCFinder</a:t>
            </a:r>
            <a:r>
              <a:rPr kumimoji="1" lang="ja-JP" altLang="en-US" sz="1200" dirty="0" smtClean="0"/>
              <a:t>の最小一致トークン数は</a:t>
            </a:r>
            <a:r>
              <a:rPr kumimoji="1" lang="en-US" altLang="ja-JP" sz="1200" dirty="0" smtClean="0"/>
              <a:t>Li</a:t>
            </a:r>
            <a:r>
              <a:rPr kumimoji="1" lang="ja-JP" altLang="en-US" sz="1200" dirty="0" err="1" smtClean="0"/>
              <a:t>らの</a:t>
            </a:r>
            <a:r>
              <a:rPr kumimoji="1" lang="ja-JP" altLang="en-US" sz="1200" dirty="0" smtClean="0"/>
              <a:t>実験に合わせて</a:t>
            </a:r>
            <a:r>
              <a:rPr kumimoji="1" lang="en-US" altLang="ja-JP" sz="1200" dirty="0" smtClean="0"/>
              <a:t>10</a:t>
            </a:r>
            <a:r>
              <a:rPr kumimoji="1" lang="ja-JP" altLang="en-US" sz="1200" dirty="0" smtClean="0"/>
              <a:t>としました．そして，検出結果に対して評価を行いました．</a:t>
            </a:r>
            <a:endParaRPr kumimoji="1" lang="en-US" altLang="ja-JP" sz="120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7458227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評価指標として，再現率，適合率，</a:t>
            </a:r>
            <a:r>
              <a:rPr kumimoji="1" lang="en-US" altLang="ja-JP" dirty="0" smtClean="0"/>
              <a:t>F</a:t>
            </a:r>
            <a:r>
              <a:rPr kumimoji="1" lang="ja-JP" altLang="en-US" dirty="0" smtClean="0"/>
              <a:t>値というものを用いました．再現率とは，バグ事例を含むコードクローンの集合から検出できたコードクローンの割合のことであり，ツールの網羅性を表します．</a:t>
            </a:r>
            <a:endParaRPr kumimoji="1" lang="en-US" altLang="ja-JP" dirty="0" smtClean="0"/>
          </a:p>
          <a:p>
            <a:r>
              <a:rPr kumimoji="1" lang="ja-JP" altLang="en-US" dirty="0" smtClean="0"/>
              <a:t>適合率とは，検出したコードクローンの中でバグ事例を含むコードクローンの割合のことであり，ツールの正確性を表します．</a:t>
            </a:r>
            <a:r>
              <a:rPr kumimoji="1" lang="en-US" altLang="ja-JP" dirty="0" smtClean="0"/>
              <a:t>F</a:t>
            </a:r>
            <a:r>
              <a:rPr kumimoji="1" lang="ja-JP" altLang="en-US" dirty="0" smtClean="0"/>
              <a:t>値とは，再現率と適合率の調和平均のことであり，これが高いと，総合的に良いツールであると判断できます．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11809022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評価結果は以下の表のようになりました．関数クローン検出ツールはバグを含むコード片に対して</a:t>
            </a:r>
            <a:r>
              <a:rPr kumimoji="1" lang="en-US" altLang="ja-JP" dirty="0" smtClean="0"/>
              <a:t>41</a:t>
            </a:r>
            <a:r>
              <a:rPr kumimoji="1" lang="ja-JP" altLang="en-US" dirty="0" smtClean="0"/>
              <a:t>個のコードクローンを検出し，その中でバグ事例を含むコードクローンの数は</a:t>
            </a:r>
            <a:r>
              <a:rPr kumimoji="1" lang="en-US" altLang="ja-JP" dirty="0" smtClean="0"/>
              <a:t>24</a:t>
            </a:r>
            <a:r>
              <a:rPr kumimoji="1" lang="ja-JP" altLang="en-US" dirty="0" smtClean="0"/>
              <a:t>個となりました．</a:t>
            </a:r>
            <a:r>
              <a:rPr kumimoji="1" lang="en-US" altLang="ja-JP" dirty="0" err="1" smtClean="0"/>
              <a:t>CCFinder</a:t>
            </a:r>
            <a:r>
              <a:rPr kumimoji="1" lang="ja-JP" altLang="en-US" dirty="0" smtClean="0"/>
              <a:t>はバグを含むコード片に対して</a:t>
            </a:r>
            <a:r>
              <a:rPr kumimoji="1" lang="en-US" altLang="ja-JP" dirty="0" smtClean="0"/>
              <a:t>449</a:t>
            </a:r>
            <a:r>
              <a:rPr kumimoji="1" lang="ja-JP" altLang="en-US" dirty="0" smtClean="0"/>
              <a:t>個のコードクローンを検出し，その中でバグ事例を含むコードクローンの数は</a:t>
            </a:r>
            <a:r>
              <a:rPr kumimoji="1" lang="en-US" altLang="ja-JP" dirty="0" smtClean="0"/>
              <a:t>31</a:t>
            </a:r>
            <a:r>
              <a:rPr kumimoji="1" lang="ja-JP" altLang="en-US" dirty="0" smtClean="0"/>
              <a:t>個となりました．その結果，関数クローン検出ツールは，再現率</a:t>
            </a:r>
            <a:r>
              <a:rPr kumimoji="1" lang="en-US" altLang="ja-JP" dirty="0" smtClean="0"/>
              <a:t>0.41</a:t>
            </a:r>
            <a:r>
              <a:rPr kumimoji="1" lang="ja-JP" altLang="en-US" dirty="0" err="1" smtClean="0"/>
              <a:t>，</a:t>
            </a:r>
            <a:r>
              <a:rPr kumimoji="1" lang="ja-JP" altLang="en-US" dirty="0" smtClean="0"/>
              <a:t>適合率</a:t>
            </a:r>
            <a:r>
              <a:rPr kumimoji="1" lang="en-US" altLang="ja-JP" dirty="0" smtClean="0"/>
              <a:t>0.59</a:t>
            </a:r>
            <a:r>
              <a:rPr kumimoji="1" lang="ja-JP" altLang="en-US" dirty="0" err="1" smtClean="0"/>
              <a:t>，</a:t>
            </a:r>
            <a:r>
              <a:rPr kumimoji="1" lang="en-US" altLang="ja-JP" dirty="0" smtClean="0"/>
              <a:t>F</a:t>
            </a:r>
            <a:r>
              <a:rPr kumimoji="1" lang="ja-JP" altLang="en-US" dirty="0" smtClean="0"/>
              <a:t>値</a:t>
            </a:r>
            <a:r>
              <a:rPr kumimoji="1" lang="en-US" altLang="ja-JP" dirty="0" smtClean="0"/>
              <a:t>0.48</a:t>
            </a:r>
            <a:r>
              <a:rPr kumimoji="1" lang="ja-JP" altLang="en-US" dirty="0" smtClean="0"/>
              <a:t>となり，</a:t>
            </a:r>
            <a:r>
              <a:rPr kumimoji="1" lang="en-US" altLang="ja-JP" dirty="0" err="1" smtClean="0"/>
              <a:t>CCFinder</a:t>
            </a:r>
            <a:r>
              <a:rPr kumimoji="1" lang="ja-JP" altLang="en-US" dirty="0" smtClean="0"/>
              <a:t>は再現率</a:t>
            </a:r>
            <a:r>
              <a:rPr kumimoji="1" lang="en-US" altLang="ja-JP" dirty="0" smtClean="0"/>
              <a:t>0.53</a:t>
            </a:r>
            <a:r>
              <a:rPr kumimoji="1" lang="ja-JP" altLang="en-US" dirty="0" err="1" smtClean="0"/>
              <a:t>，</a:t>
            </a:r>
            <a:r>
              <a:rPr kumimoji="1" lang="ja-JP" altLang="en-US" dirty="0" smtClean="0"/>
              <a:t>適合率</a:t>
            </a:r>
            <a:r>
              <a:rPr kumimoji="1" lang="en-US" altLang="ja-JP" dirty="0" smtClean="0"/>
              <a:t>0.07</a:t>
            </a:r>
            <a:r>
              <a:rPr kumimoji="1" lang="ja-JP" altLang="en-US" dirty="0" err="1" smtClean="0"/>
              <a:t>，</a:t>
            </a:r>
            <a:r>
              <a:rPr kumimoji="1" lang="en-US" altLang="ja-JP" dirty="0" smtClean="0"/>
              <a:t>F</a:t>
            </a:r>
            <a:r>
              <a:rPr kumimoji="1" lang="ja-JP" altLang="en-US" dirty="0" smtClean="0"/>
              <a:t>値</a:t>
            </a:r>
            <a:r>
              <a:rPr kumimoji="1" lang="en-US" altLang="ja-JP" dirty="0" smtClean="0"/>
              <a:t>0.12</a:t>
            </a:r>
            <a:r>
              <a:rPr kumimoji="1" lang="ja-JP" altLang="en-US" dirty="0" smtClean="0"/>
              <a:t>となりました．再現率に関しては</a:t>
            </a:r>
            <a:r>
              <a:rPr kumimoji="1" lang="en-US" altLang="ja-JP" dirty="0" err="1" smtClean="0"/>
              <a:t>CCFinder</a:t>
            </a:r>
            <a:r>
              <a:rPr kumimoji="1" lang="ja-JP" altLang="en-US" dirty="0" smtClean="0"/>
              <a:t>の方がやや高くなり，適合率と</a:t>
            </a:r>
            <a:r>
              <a:rPr kumimoji="1" lang="en-US" altLang="ja-JP" dirty="0" smtClean="0"/>
              <a:t>F</a:t>
            </a:r>
            <a:r>
              <a:rPr kumimoji="1" lang="ja-JP" altLang="en-US" dirty="0" smtClean="0"/>
              <a:t>値は関数クローン検出ツールの方が高くなりました．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31041198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検出結果を見ると，どちらかのツールのみが検出できる例も存在することが分かりました．たとえば，関数の中のごく</a:t>
            </a:r>
            <a:r>
              <a:rPr kumimoji="1" lang="en-US" altLang="ja-JP" dirty="0" smtClean="0"/>
              <a:t>1</a:t>
            </a:r>
            <a:r>
              <a:rPr kumimoji="1" lang="ja-JP" altLang="en-US" dirty="0" smtClean="0"/>
              <a:t>部がコードクローンである場合，関数クローン検出ツールでは検出できないが</a:t>
            </a:r>
            <a:r>
              <a:rPr kumimoji="1" lang="en-US" altLang="ja-JP" dirty="0" err="1" smtClean="0"/>
              <a:t>CCFinder</a:t>
            </a:r>
            <a:r>
              <a:rPr kumimoji="1" lang="ja-JP" altLang="en-US" dirty="0" smtClean="0"/>
              <a:t>でのみ検出できるという例がありました．また，</a:t>
            </a:r>
            <a:r>
              <a:rPr kumimoji="1" lang="en-US" altLang="ja-JP" dirty="0" err="1" smtClean="0"/>
              <a:t>CCFinder</a:t>
            </a:r>
            <a:r>
              <a:rPr kumimoji="1" lang="ja-JP" altLang="en-US" dirty="0" smtClean="0"/>
              <a:t>はタイプ</a:t>
            </a:r>
            <a:r>
              <a:rPr kumimoji="1" lang="en-US" altLang="ja-JP" dirty="0" smtClean="0"/>
              <a:t>1</a:t>
            </a:r>
            <a:r>
              <a:rPr kumimoji="1" lang="ja-JP" altLang="en-US" dirty="0" smtClean="0"/>
              <a:t>とタイプ</a:t>
            </a:r>
            <a:r>
              <a:rPr kumimoji="1" lang="en-US" altLang="ja-JP" dirty="0" smtClean="0"/>
              <a:t>2</a:t>
            </a:r>
            <a:r>
              <a:rPr kumimoji="1" lang="ja-JP" altLang="en-US" dirty="0" smtClean="0"/>
              <a:t>のコードクローンを検出できるのに対して，関数クローン検出ツールは全タイプのコードクローンを検出できるため，タイプ</a:t>
            </a:r>
            <a:r>
              <a:rPr kumimoji="1" lang="en-US" altLang="ja-JP" dirty="0" smtClean="0"/>
              <a:t>3</a:t>
            </a:r>
            <a:r>
              <a:rPr kumimoji="1" lang="ja-JP" altLang="en-US" dirty="0" smtClean="0"/>
              <a:t>とタイプ</a:t>
            </a:r>
            <a:r>
              <a:rPr kumimoji="1" lang="en-US" altLang="ja-JP" dirty="0" smtClean="0"/>
              <a:t>4</a:t>
            </a:r>
            <a:r>
              <a:rPr kumimoji="1" lang="ja-JP" altLang="en-US" dirty="0" smtClean="0"/>
              <a:t>のコードクローンに関しては関数クローン検出ツールのみで検出できました．関数クローン検出ツールは，再現率こそ</a:t>
            </a:r>
            <a:r>
              <a:rPr kumimoji="1" lang="en-US" altLang="ja-JP" dirty="0" err="1" smtClean="0"/>
              <a:t>CCFinder</a:t>
            </a:r>
            <a:r>
              <a:rPr kumimoji="1" lang="ja-JP" altLang="en-US" dirty="0" smtClean="0"/>
              <a:t>に比べてやや低めとなりましたが，適合率と</a:t>
            </a:r>
            <a:r>
              <a:rPr kumimoji="1" lang="en-US" altLang="ja-JP" dirty="0" smtClean="0"/>
              <a:t>F</a:t>
            </a:r>
            <a:r>
              <a:rPr kumimoji="1" lang="ja-JP" altLang="en-US" dirty="0" smtClean="0"/>
              <a:t>値は高い値となり良い結果を示し，また</a:t>
            </a:r>
            <a:r>
              <a:rPr kumimoji="1" lang="en-US" altLang="ja-JP" dirty="0" err="1" smtClean="0"/>
              <a:t>CCFinder</a:t>
            </a:r>
            <a:r>
              <a:rPr kumimoji="1" lang="ja-JP" altLang="en-US" dirty="0" smtClean="0"/>
              <a:t>では検出できないタイプ３，</a:t>
            </a:r>
            <a:r>
              <a:rPr kumimoji="1" lang="en-US" altLang="ja-JP" dirty="0" smtClean="0"/>
              <a:t>4</a:t>
            </a:r>
            <a:r>
              <a:rPr kumimoji="1" lang="ja-JP" altLang="en-US" dirty="0" smtClean="0"/>
              <a:t>のコードクローンも検出することができたということから，ソースコードの同時修正支援において有効に働くと考えられます．片方のツールのみでしか検出できない例もあるということから，両ツールの和集合を取った場合の性能も調べてみ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3475499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両ツールを組み合わせると，各ツールを単体で利用した時よりも再現率が上がることが分かりました．しかし，やはり</a:t>
            </a:r>
            <a:r>
              <a:rPr kumimoji="1" lang="en-US" altLang="ja-JP" dirty="0" smtClean="0"/>
              <a:t>2</a:t>
            </a:r>
            <a:r>
              <a:rPr kumimoji="1" lang="ja-JP" altLang="en-US" dirty="0" err="1" smtClean="0"/>
              <a:t>つの</a:t>
            </a:r>
            <a:r>
              <a:rPr kumimoji="1" lang="ja-JP" altLang="en-US" dirty="0" smtClean="0"/>
              <a:t>ツールを使うためコストは上がってしまいます．よって，コストを気にしないのであれば，両者を併用すればより多くの同時修正すべきコードクローンを見つけることができると考えます．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1473273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a:t>
            </a:r>
            <a:r>
              <a:rPr kumimoji="1" lang="en-US" altLang="ja-JP" dirty="0" smtClean="0"/>
              <a:t>Li</a:t>
            </a:r>
            <a:r>
              <a:rPr kumimoji="1" lang="ja-JP" altLang="en-US" dirty="0" err="1" smtClean="0"/>
              <a:t>らの</a:t>
            </a:r>
            <a:r>
              <a:rPr kumimoji="1" lang="ja-JP" altLang="en-US" dirty="0" smtClean="0"/>
              <a:t>調査に合わせて最小一致トークン数を</a:t>
            </a:r>
            <a:r>
              <a:rPr kumimoji="1" lang="en-US" altLang="ja-JP" dirty="0" smtClean="0"/>
              <a:t>10</a:t>
            </a:r>
            <a:r>
              <a:rPr kumimoji="1" lang="ja-JP" altLang="en-US" dirty="0" smtClean="0"/>
              <a:t>に設定しました．開発者が，最小一致トークン数をバグ事例毎に適切に設定することができれば，適合率が上昇し，</a:t>
            </a:r>
            <a:r>
              <a:rPr kumimoji="1" lang="en-US" altLang="ja-JP" dirty="0" smtClean="0"/>
              <a:t>F</a:t>
            </a:r>
            <a:r>
              <a:rPr kumimoji="1" lang="ja-JP" altLang="en-US" dirty="0" smtClean="0"/>
              <a:t>値も上昇すると考えられます．しかし，コードクローン分析に詳しい開発者でなければ，適切な設定は難しいと考えられます．今後の課題として，開発者に最小一致トークン数をバグ事例ごとに設定してもらいながら</a:t>
            </a:r>
            <a:r>
              <a:rPr kumimoji="1" lang="en-US" altLang="ja-JP" dirty="0" err="1" smtClean="0"/>
              <a:t>CCFiner</a:t>
            </a:r>
            <a:r>
              <a:rPr kumimoji="1" lang="ja-JP" altLang="en-US" dirty="0" smtClean="0"/>
              <a:t>を使ってもらう評価が必要になると考えられます．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24070222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本研究では，関数クローン検出ツールのソースコードの同時修正支援における有効性を調査するために</a:t>
            </a:r>
            <a:r>
              <a:rPr kumimoji="1" lang="en-US" altLang="ja-JP" dirty="0" smtClean="0"/>
              <a:t>2</a:t>
            </a:r>
            <a:r>
              <a:rPr kumimoji="1" lang="ja-JP" altLang="en-US" dirty="0" err="1" smtClean="0"/>
              <a:t>つの</a:t>
            </a:r>
            <a:r>
              <a:rPr kumimoji="1" lang="ja-JP" altLang="en-US" dirty="0" smtClean="0"/>
              <a:t>評価を行いました．</a:t>
            </a:r>
            <a:r>
              <a:rPr kumimoji="1" lang="en-US" altLang="ja-JP" dirty="0" smtClean="0"/>
              <a:t>1</a:t>
            </a:r>
            <a:r>
              <a:rPr kumimoji="1" lang="ja-JP" altLang="en-US" dirty="0" smtClean="0"/>
              <a:t>つ目の評価では，関数クローン検出ツールで</a:t>
            </a:r>
            <a:r>
              <a:rPr kumimoji="1" lang="en-US" altLang="ja-JP" dirty="0" smtClean="0"/>
              <a:t>LP</a:t>
            </a:r>
            <a:r>
              <a:rPr kumimoji="1" lang="ja-JP" altLang="en-US" dirty="0" err="1" smtClean="0"/>
              <a:t>を検</a:t>
            </a:r>
            <a:r>
              <a:rPr kumimoji="1" lang="ja-JP" altLang="en-US" dirty="0" smtClean="0"/>
              <a:t>出できるか調査を行い，結果として</a:t>
            </a:r>
            <a:r>
              <a:rPr kumimoji="1" lang="en-US" altLang="ja-JP" dirty="0" smtClean="0"/>
              <a:t>LP</a:t>
            </a:r>
            <a:r>
              <a:rPr kumimoji="1" lang="ja-JP" altLang="en-US" dirty="0" err="1" smtClean="0"/>
              <a:t>を検</a:t>
            </a:r>
            <a:r>
              <a:rPr kumimoji="1" lang="ja-JP" altLang="en-US" dirty="0" smtClean="0"/>
              <a:t>出することができました．</a:t>
            </a:r>
            <a:r>
              <a:rPr kumimoji="1" lang="en-US" altLang="ja-JP" dirty="0" smtClean="0"/>
              <a:t>2</a:t>
            </a:r>
            <a:r>
              <a:rPr kumimoji="1" lang="ja-JP" altLang="en-US" dirty="0" smtClean="0"/>
              <a:t>つ目の評価では，バグを含むコードクローンの検出性能の調査を行いました．今後の課題としては，</a:t>
            </a:r>
            <a:r>
              <a:rPr kumimoji="1" lang="en-US" altLang="ja-JP" dirty="0" smtClean="0"/>
              <a:t>LP</a:t>
            </a:r>
            <a:r>
              <a:rPr kumimoji="1" lang="ja-JP" altLang="en-US" dirty="0" err="1" smtClean="0"/>
              <a:t>の検</a:t>
            </a:r>
            <a:r>
              <a:rPr kumimoji="1" lang="ja-JP" altLang="en-US" dirty="0" smtClean="0"/>
              <a:t>出を</a:t>
            </a:r>
            <a:r>
              <a:rPr kumimoji="1" lang="en-US" altLang="ja-JP" dirty="0" smtClean="0"/>
              <a:t>ant</a:t>
            </a:r>
            <a:r>
              <a:rPr kumimoji="1" lang="ja-JP" altLang="en-US" dirty="0" smtClean="0"/>
              <a:t>プロジェクト以外のプロジェクトにも適用してみることや，他のツールでも</a:t>
            </a:r>
            <a:r>
              <a:rPr kumimoji="1" lang="en-US" altLang="ja-JP" dirty="0" smtClean="0"/>
              <a:t>LP</a:t>
            </a:r>
            <a:r>
              <a:rPr kumimoji="1" lang="ja-JP" altLang="en-US" dirty="0" err="1" smtClean="0"/>
              <a:t>を検</a:t>
            </a:r>
            <a:r>
              <a:rPr kumimoji="1" lang="ja-JP" altLang="en-US" dirty="0" smtClean="0"/>
              <a:t>出して，その性能を比較することが考えられます．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773960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n-lt"/>
                <a:ea typeface="+mn-ea"/>
                <a:cs typeface="+mn-cs"/>
              </a:rPr>
              <a:t>コードクローンとは，</a:t>
            </a:r>
            <a:r>
              <a:rPr lang="ja-JP" altLang="en-US" sz="1200" dirty="0" smtClean="0"/>
              <a:t>ソースコード</a:t>
            </a:r>
            <a:r>
              <a:rPr kumimoji="1" lang="ja-JP" altLang="en-US" sz="1200" dirty="0" smtClean="0"/>
              <a:t>のコピーアンドペーストによって生じる，同一あるいは類似した部分を持つコード片のことを言います．</a:t>
            </a:r>
            <a:r>
              <a:rPr kumimoji="1" lang="ja-JP" altLang="en-US" sz="1200" b="0" i="0" u="none" strike="noStrike" kern="1200" baseline="0" dirty="0" smtClean="0">
                <a:solidFill>
                  <a:schemeClr val="tx1"/>
                </a:solidFill>
                <a:latin typeface="+mn-lt"/>
                <a:ea typeface="+mn-ea"/>
                <a:cs typeface="+mn-cs"/>
              </a:rPr>
              <a:t>このコードクローンの存在はソフトウェアの保守を困難にする大きな要因とされています．図のように，互いにコードクローンになるコード片の対のことをクローンペアと呼び，同じコードクローンの集合のことをクローンセットと呼びます．</a:t>
            </a:r>
            <a:endParaRPr kumimoji="1" lang="en-US" altLang="ja-JP" sz="1200" b="0" i="0" u="none" strike="noStrike" kern="1200" baseline="0" dirty="0" smtClean="0">
              <a:solidFill>
                <a:schemeClr val="tx1"/>
              </a:solidFill>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455019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コードクローンに対して普遍的な定義は存在しません．本研究ではコードクローンを以下の</a:t>
            </a:r>
            <a:r>
              <a:rPr kumimoji="1" lang="en-US" altLang="ja-JP" dirty="0" smtClean="0"/>
              <a:t>4</a:t>
            </a:r>
            <a:r>
              <a:rPr kumimoji="1" lang="ja-JP" altLang="en-US" dirty="0" err="1" smtClean="0"/>
              <a:t>つの</a:t>
            </a:r>
            <a:r>
              <a:rPr kumimoji="1" lang="ja-JP" altLang="en-US" dirty="0" smtClean="0"/>
              <a:t>タイプに分類します．</a:t>
            </a:r>
            <a:endParaRPr kumimoji="1" lang="en-US" altLang="ja-JP" dirty="0" smtClean="0"/>
          </a:p>
          <a:p>
            <a:r>
              <a:rPr kumimoji="1" lang="ja-JP" altLang="en-US" dirty="0" smtClean="0"/>
              <a:t>タイプ１のコードクローンは，空白，コメントの有無，レイアウト等の違いを除いて完全に一致するものであり，タイプ</a:t>
            </a:r>
            <a:r>
              <a:rPr kumimoji="1" lang="en-US" altLang="ja-JP" dirty="0" smtClean="0"/>
              <a:t>2</a:t>
            </a:r>
            <a:r>
              <a:rPr kumimoji="1" lang="ja-JP" altLang="en-US" dirty="0" smtClean="0"/>
              <a:t>のコードクローンは，タイプ</a:t>
            </a:r>
            <a:r>
              <a:rPr kumimoji="1" lang="en-US" altLang="ja-JP" dirty="0" smtClean="0"/>
              <a:t>1</a:t>
            </a:r>
            <a:r>
              <a:rPr kumimoji="1" lang="ja-JP" altLang="en-US" dirty="0" smtClean="0"/>
              <a:t>の違いに加えて，変数名などのユーザ定義名，関数の型などが異なるものであり，タイプ</a:t>
            </a:r>
            <a:r>
              <a:rPr kumimoji="1" lang="en-US" altLang="ja-JP" dirty="0" smtClean="0"/>
              <a:t>3</a:t>
            </a:r>
            <a:r>
              <a:rPr kumimoji="1" lang="ja-JP" altLang="en-US" dirty="0" smtClean="0"/>
              <a:t>のコードクローンは，タイプ</a:t>
            </a:r>
            <a:r>
              <a:rPr kumimoji="1" lang="en-US" altLang="ja-JP" dirty="0" smtClean="0"/>
              <a:t>2</a:t>
            </a:r>
            <a:r>
              <a:rPr kumimoji="1" lang="ja-JP" altLang="en-US" dirty="0" smtClean="0"/>
              <a:t>の違いに加えて，文の挿入や削除，変更などが行われているものであり，タイプ</a:t>
            </a:r>
            <a:r>
              <a:rPr kumimoji="1" lang="en-US" altLang="ja-JP" dirty="0" smtClean="0"/>
              <a:t>4</a:t>
            </a:r>
            <a:r>
              <a:rPr kumimoji="1" lang="ja-JP" altLang="en-US" dirty="0" smtClean="0"/>
              <a:t>のコードクローンは，類似した処理を実行するが，構文上の実装が異なるものと定義されます．タイプ</a:t>
            </a:r>
            <a:r>
              <a:rPr kumimoji="1" lang="en-US" altLang="ja-JP" dirty="0" smtClean="0"/>
              <a:t>1</a:t>
            </a:r>
            <a:r>
              <a:rPr kumimoji="1" lang="ja-JP" altLang="en-US" dirty="0" smtClean="0"/>
              <a:t>とタイプ</a:t>
            </a:r>
            <a:r>
              <a:rPr kumimoji="1" lang="en-US" altLang="ja-JP" dirty="0" smtClean="0"/>
              <a:t>2</a:t>
            </a:r>
            <a:r>
              <a:rPr kumimoji="1" lang="ja-JP" altLang="en-US" dirty="0" smtClean="0"/>
              <a:t>のコードクローンを検出することができるツールは多く存在しますが，それに加えてタイプ</a:t>
            </a:r>
            <a:r>
              <a:rPr kumimoji="1" lang="en-US" altLang="ja-JP" dirty="0" smtClean="0"/>
              <a:t>3</a:t>
            </a:r>
            <a:r>
              <a:rPr kumimoji="1" lang="ja-JP" altLang="en-US" dirty="0" err="1" smtClean="0"/>
              <a:t>，</a:t>
            </a:r>
            <a:r>
              <a:rPr kumimoji="1" lang="ja-JP" altLang="en-US" dirty="0" smtClean="0"/>
              <a:t>タイプ</a:t>
            </a:r>
            <a:r>
              <a:rPr kumimoji="1" lang="en-US" altLang="ja-JP" dirty="0" smtClean="0"/>
              <a:t>4</a:t>
            </a:r>
            <a:r>
              <a:rPr kumimoji="1" lang="ja-JP" altLang="en-US" dirty="0" smtClean="0"/>
              <a:t>のコードクローンを検出することができるツールはあまり多くありません．</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2656969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関数クローン検出ツールの検出アルゴリズムを簡単に説明します．</a:t>
            </a:r>
            <a:r>
              <a:rPr kumimoji="1" lang="en-US" altLang="ja-JP" dirty="0" smtClean="0"/>
              <a:t>4</a:t>
            </a:r>
            <a:r>
              <a:rPr kumimoji="1" lang="ja-JP" altLang="en-US" dirty="0" err="1" smtClean="0"/>
              <a:t>つの</a:t>
            </a:r>
            <a:r>
              <a:rPr kumimoji="1" lang="ja-JP" altLang="en-US" dirty="0" smtClean="0"/>
              <a:t>ステップに分かれており，まず</a:t>
            </a:r>
            <a:r>
              <a:rPr kumimoji="1" lang="en-US" altLang="ja-JP" dirty="0" smtClean="0"/>
              <a:t>STEP1</a:t>
            </a:r>
            <a:r>
              <a:rPr kumimoji="1" lang="ja-JP" altLang="en-US" dirty="0" smtClean="0"/>
              <a:t>で，各関数からワードの抽出を行います．ワードとは，変数や関数につけられた識別子名と条件文や繰返し文等の構文に利用される予約語のことを言います．</a:t>
            </a:r>
            <a:r>
              <a:rPr kumimoji="1" lang="en-US" altLang="ja-JP" dirty="0" smtClean="0"/>
              <a:t>STEP2</a:t>
            </a:r>
            <a:r>
              <a:rPr kumimoji="1" lang="ja-JP" altLang="en-US" dirty="0" smtClean="0"/>
              <a:t>でワードに対して重みを計算し特徴ベクトルの計算を行い，</a:t>
            </a:r>
            <a:r>
              <a:rPr kumimoji="1" lang="en-US" altLang="ja-JP" dirty="0" smtClean="0"/>
              <a:t>STEP3</a:t>
            </a:r>
            <a:r>
              <a:rPr kumimoji="1" lang="ja-JP" altLang="en-US" dirty="0" smtClean="0"/>
              <a:t>で各関数の特徴ベクトルのクラスタリングを行い，</a:t>
            </a:r>
            <a:r>
              <a:rPr kumimoji="1" lang="en-US" altLang="ja-JP" dirty="0" smtClean="0"/>
              <a:t>STEP4</a:t>
            </a:r>
            <a:r>
              <a:rPr kumimoji="1" lang="ja-JP" altLang="en-US" dirty="0" smtClean="0"/>
              <a:t>で特徴ベクトル間の類似度を計算します．関数クローン検出ツールはこの検出方法により，タイプ</a:t>
            </a:r>
            <a:r>
              <a:rPr kumimoji="1" lang="en-US" altLang="ja-JP" dirty="0" smtClean="0"/>
              <a:t>1</a:t>
            </a:r>
            <a:r>
              <a:rPr kumimoji="1" lang="ja-JP" altLang="en-US" dirty="0" smtClean="0"/>
              <a:t>からタイプ</a:t>
            </a:r>
            <a:r>
              <a:rPr kumimoji="1" lang="en-US" altLang="ja-JP" dirty="0" smtClean="0"/>
              <a:t>4</a:t>
            </a:r>
            <a:r>
              <a:rPr kumimoji="1" lang="ja-JP" altLang="en-US" dirty="0" smtClean="0"/>
              <a:t>の全タイプの関数単位のコードクローンを検出することができます．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3666238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n-lt"/>
                <a:ea typeface="+mn-ea"/>
                <a:cs typeface="+mn-cs"/>
              </a:rPr>
              <a:t>研究の背景と目的を説明します．開発者はコードクローンに対して同時修正の必要があるかを確認しなければなりません．例えば，あるコード片にバグが見つかった場合，そのコードクローンにもバグがある可能性が高くなります．しかし，この確認を手作業で行うのは困難であるため，開発者を支援するためにコードクローン検出ツールが利用されます．</a:t>
            </a:r>
            <a:r>
              <a:rPr kumimoji="1" lang="ja-JP" altLang="en-US" dirty="0" smtClean="0"/>
              <a:t>関数クローン検出ツールは，検出時間等の性能の評価はされていますが，ソースコードの同時修正における有効性の調査はされていません．よって，全タイプのコードクローンを検出できる関数クローン検出ツールに対して，同時修正するべきコードクローンを検出できるかどうかという観点からその有効性を調査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599151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本研究では，関数クローン検出ツールのソースコードの同時修正支援における有効性を調査するために，</a:t>
            </a:r>
            <a:r>
              <a:rPr kumimoji="1" lang="en-US" altLang="ja-JP" dirty="0" smtClean="0"/>
              <a:t>2</a:t>
            </a:r>
            <a:r>
              <a:rPr kumimoji="1" lang="ja-JP" altLang="en-US" dirty="0" err="1" smtClean="0"/>
              <a:t>つの</a:t>
            </a:r>
            <a:r>
              <a:rPr kumimoji="1" lang="ja-JP" altLang="en-US" dirty="0" smtClean="0"/>
              <a:t>評価を行いました．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1</a:t>
            </a:r>
            <a:r>
              <a:rPr kumimoji="1" lang="ja-JP" altLang="en-US" dirty="0" smtClean="0"/>
              <a:t>つ目の評価では，</a:t>
            </a:r>
            <a:r>
              <a:rPr kumimoji="1" lang="en-US" altLang="ja-JP" dirty="0" smtClean="0"/>
              <a:t>late </a:t>
            </a:r>
            <a:r>
              <a:rPr kumimoji="1" lang="en-US" altLang="ja-JP" dirty="0" err="1" smtClean="0"/>
              <a:t>propgation</a:t>
            </a:r>
            <a:r>
              <a:rPr kumimoji="1" lang="ja-JP" altLang="en-US" dirty="0" smtClean="0"/>
              <a:t>に基づく評価を行いました．</a:t>
            </a:r>
            <a:r>
              <a:rPr kumimoji="1" lang="en-US" altLang="ja-JP" dirty="0" smtClean="0"/>
              <a:t>Late propagation</a:t>
            </a:r>
            <a:r>
              <a:rPr kumimoji="1" lang="ja-JP" altLang="en-US" dirty="0" smtClean="0"/>
              <a:t>を引き起こす一貫性を破壊する編集はのちに一貫性を回復する編集が行われることから，本来同時修正するべきものになります．よって，この一貫性を破壊する編集を検出できるかを調査しました．</a:t>
            </a:r>
            <a:endParaRPr kumimoji="1" lang="en-US" altLang="ja-JP" dirty="0" smtClean="0"/>
          </a:p>
          <a:p>
            <a:r>
              <a:rPr kumimoji="1" lang="en-US" altLang="ja-JP" dirty="0" smtClean="0"/>
              <a:t>2</a:t>
            </a:r>
            <a:r>
              <a:rPr kumimoji="1" lang="ja-JP" altLang="en-US" dirty="0" smtClean="0"/>
              <a:t>つ目の評価では，バグを含むコードクローン検出における評価を行いました．この評価では，あるコード片にバグが見つかった時にそのバグを含むコードクローンも同時修正するべきであるため，</a:t>
            </a:r>
            <a:endParaRPr kumimoji="1" lang="en-US" altLang="ja-JP" dirty="0" smtClean="0"/>
          </a:p>
          <a:p>
            <a:r>
              <a:rPr kumimoji="1" lang="ja-JP" altLang="en-US" dirty="0" smtClean="0"/>
              <a:t>そのようなコードクローンを検出できるかを調査しました．</a:t>
            </a:r>
            <a:endParaRPr kumimoji="1" lang="en-US" altLang="ja-JP" dirty="0" smtClean="0"/>
          </a:p>
          <a:p>
            <a:r>
              <a:rPr kumimoji="1" lang="ja-JP" altLang="en-US" dirty="0" smtClean="0"/>
              <a:t>今回の発表では，時間の関係上</a:t>
            </a:r>
            <a:r>
              <a:rPr kumimoji="1" lang="en-US" altLang="ja-JP" dirty="0" smtClean="0"/>
              <a:t>1</a:t>
            </a:r>
            <a:r>
              <a:rPr kumimoji="1" lang="ja-JP" altLang="en-US" dirty="0" smtClean="0"/>
              <a:t>つ目の調査に関しては，概略を述べ，主に</a:t>
            </a:r>
            <a:r>
              <a:rPr kumimoji="1" lang="en-US" altLang="ja-JP" dirty="0" smtClean="0"/>
              <a:t>2</a:t>
            </a:r>
            <a:r>
              <a:rPr kumimoji="1" lang="ja-JP" altLang="en-US" dirty="0" smtClean="0"/>
              <a:t>つ目の調査の説明を行います．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3593681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kumimoji="1" lang="en-US" altLang="ja-JP" dirty="0" smtClean="0"/>
              <a:t>Late propagation</a:t>
            </a:r>
            <a:r>
              <a:rPr kumimoji="1" lang="ja-JP" altLang="en-US" dirty="0" smtClean="0"/>
              <a:t>とは</a:t>
            </a:r>
            <a:r>
              <a:rPr lang="ja-JP" altLang="en-US" sz="1200" dirty="0" smtClean="0"/>
              <a:t>クローンペアに対して，一貫性を破壊する編集が行われた後に一貫性を回復する編集が行われる現象のことを言います．この</a:t>
            </a:r>
            <a:r>
              <a:rPr lang="en-US" altLang="ja-JP" sz="1200" dirty="0" smtClean="0"/>
              <a:t>late propagation</a:t>
            </a:r>
            <a:r>
              <a:rPr lang="ja-JP" altLang="en-US" sz="1200" dirty="0" smtClean="0"/>
              <a:t>では，最終的に一貫性を回復する編集がなされるため，本来一貫性を破壊する編集は同時修正されるべきものであると考えられます．</a:t>
            </a:r>
            <a:endParaRPr lang="en-US" altLang="ja-JP" sz="1200" dirty="0" smtClean="0"/>
          </a:p>
          <a:p>
            <a:pPr marL="0" indent="0">
              <a:buNone/>
            </a:pPr>
            <a:endParaRPr lang="en-US" altLang="ja-JP" sz="120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3050957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Late propagation</a:t>
            </a:r>
            <a:r>
              <a:rPr kumimoji="1" lang="ja-JP" altLang="en-US" dirty="0" smtClean="0"/>
              <a:t>に基づく評価の調査概要を説明します．調査対象として</a:t>
            </a:r>
            <a:r>
              <a:rPr kumimoji="1" lang="en-US" altLang="ja-JP" dirty="0" smtClean="0"/>
              <a:t>2000</a:t>
            </a:r>
            <a:r>
              <a:rPr kumimoji="1" lang="ja-JP" altLang="en-US" dirty="0" smtClean="0"/>
              <a:t>年</a:t>
            </a:r>
            <a:r>
              <a:rPr kumimoji="1" lang="en-US" altLang="ja-JP" dirty="0" smtClean="0"/>
              <a:t>1</a:t>
            </a:r>
            <a:r>
              <a:rPr kumimoji="1" lang="ja-JP" altLang="en-US" dirty="0" smtClean="0"/>
              <a:t>月から</a:t>
            </a:r>
            <a:r>
              <a:rPr kumimoji="1" lang="en-US" altLang="ja-JP" dirty="0" smtClean="0"/>
              <a:t>2015</a:t>
            </a:r>
            <a:r>
              <a:rPr kumimoji="1" lang="ja-JP" altLang="en-US" dirty="0" smtClean="0"/>
              <a:t>年</a:t>
            </a:r>
            <a:r>
              <a:rPr kumimoji="1" lang="en-US" altLang="ja-JP" dirty="0" smtClean="0"/>
              <a:t>12</a:t>
            </a:r>
            <a:r>
              <a:rPr kumimoji="1" lang="ja-JP" altLang="en-US" dirty="0" smtClean="0"/>
              <a:t>月までの</a:t>
            </a:r>
            <a:r>
              <a:rPr kumimoji="1" lang="en-US" altLang="ja-JP" dirty="0" smtClean="0"/>
              <a:t>ant</a:t>
            </a:r>
            <a:r>
              <a:rPr kumimoji="1" lang="ja-JP" altLang="en-US" dirty="0" smtClean="0"/>
              <a:t>プロジェクトを利用しました．そして，</a:t>
            </a:r>
            <a:r>
              <a:rPr kumimoji="1" lang="en-US" altLang="ja-JP" dirty="0" smtClean="0"/>
              <a:t>ant</a:t>
            </a:r>
            <a:r>
              <a:rPr kumimoji="1" lang="ja-JP" altLang="en-US" dirty="0" smtClean="0"/>
              <a:t>プロジェクトに対してどれくらい</a:t>
            </a:r>
            <a:r>
              <a:rPr kumimoji="1" lang="en-US" altLang="ja-JP" dirty="0" smtClean="0"/>
              <a:t>late propagation</a:t>
            </a:r>
            <a:r>
              <a:rPr kumimoji="1" lang="ja-JP" altLang="en-US" dirty="0" err="1" smtClean="0"/>
              <a:t>を検</a:t>
            </a:r>
            <a:r>
              <a:rPr kumimoji="1" lang="ja-JP" altLang="en-US" dirty="0" smtClean="0"/>
              <a:t>出することができるかを調査しました．その結果，タイプ</a:t>
            </a:r>
            <a:r>
              <a:rPr kumimoji="1" lang="en-US" altLang="ja-JP" dirty="0" smtClean="0"/>
              <a:t>3</a:t>
            </a:r>
            <a:r>
              <a:rPr kumimoji="1" lang="ja-JP" altLang="en-US" dirty="0" err="1" smtClean="0"/>
              <a:t>，</a:t>
            </a:r>
            <a:r>
              <a:rPr kumimoji="1" lang="en-US" altLang="ja-JP" dirty="0" smtClean="0"/>
              <a:t>4</a:t>
            </a:r>
            <a:r>
              <a:rPr kumimoji="1" lang="ja-JP" altLang="en-US" dirty="0" smtClean="0"/>
              <a:t>のコードクローンを含む</a:t>
            </a:r>
            <a:r>
              <a:rPr kumimoji="1" lang="en-US" altLang="ja-JP" dirty="0" smtClean="0"/>
              <a:t>12</a:t>
            </a:r>
            <a:r>
              <a:rPr kumimoji="1" lang="ja-JP" altLang="en-US" dirty="0" smtClean="0"/>
              <a:t>個の</a:t>
            </a:r>
            <a:r>
              <a:rPr kumimoji="1" lang="en-US" altLang="ja-JP" dirty="0" smtClean="0"/>
              <a:t>late propagation</a:t>
            </a:r>
            <a:r>
              <a:rPr kumimoji="1" lang="ja-JP" altLang="en-US" dirty="0" err="1" smtClean="0"/>
              <a:t>を検</a:t>
            </a:r>
            <a:r>
              <a:rPr kumimoji="1" lang="ja-JP" altLang="en-US" dirty="0" smtClean="0"/>
              <a:t>出することができました．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3991838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2</a:t>
            </a:r>
            <a:r>
              <a:rPr kumimoji="1" lang="ja-JP" altLang="en-US" dirty="0" smtClean="0"/>
              <a:t>つ目のバグの同時修正における評価では，評価セットとして，</a:t>
            </a:r>
            <a:r>
              <a:rPr kumimoji="1" lang="en-US" altLang="ja-JP" dirty="0" smtClean="0"/>
              <a:t>Li</a:t>
            </a:r>
            <a:r>
              <a:rPr kumimoji="1" lang="ja-JP" altLang="en-US" dirty="0" err="1" smtClean="0"/>
              <a:t>らが</a:t>
            </a:r>
            <a:r>
              <a:rPr kumimoji="1" lang="ja-JP" altLang="en-US" dirty="0" smtClean="0"/>
              <a:t>用いた評価セットを利用しました．この評価セットには，バグを含むコード片とそのバグと同じバグを含むコードクローンが例として挙げられており，それらのコミット</a:t>
            </a:r>
            <a:r>
              <a:rPr kumimoji="1" lang="en-US" altLang="ja-JP" dirty="0" smtClean="0"/>
              <a:t>ID</a:t>
            </a:r>
            <a:r>
              <a:rPr kumimoji="1" lang="ja-JP" altLang="en-US" dirty="0" smtClean="0"/>
              <a:t>も与えられています．</a:t>
            </a:r>
            <a:r>
              <a:rPr kumimoji="1" lang="en-US" altLang="ja-JP" dirty="0" err="1" smtClean="0"/>
              <a:t>Git</a:t>
            </a:r>
            <a:r>
              <a:rPr kumimoji="1" lang="ja-JP" altLang="en-US" dirty="0" err="1" smtClean="0"/>
              <a:t>，</a:t>
            </a:r>
            <a:r>
              <a:rPr kumimoji="1" lang="en-US" altLang="ja-JP" dirty="0" smtClean="0"/>
              <a:t>PostgreSQL</a:t>
            </a:r>
            <a:r>
              <a:rPr kumimoji="1" lang="ja-JP" altLang="en-US" dirty="0" err="1" smtClean="0"/>
              <a:t>，</a:t>
            </a:r>
            <a:r>
              <a:rPr kumimoji="1" lang="en-US" altLang="ja-JP" dirty="0" smtClean="0"/>
              <a:t>Linux kernel</a:t>
            </a:r>
            <a:r>
              <a:rPr kumimoji="1" lang="ja-JP" altLang="en-US" dirty="0" smtClean="0"/>
              <a:t>の</a:t>
            </a:r>
            <a:r>
              <a:rPr kumimoji="1" lang="en-US" altLang="ja-JP" dirty="0" smtClean="0"/>
              <a:t>3</a:t>
            </a:r>
            <a:r>
              <a:rPr kumimoji="1" lang="ja-JP" altLang="en-US" dirty="0" err="1" smtClean="0"/>
              <a:t>つの</a:t>
            </a:r>
            <a:r>
              <a:rPr kumimoji="1" lang="ja-JP" altLang="en-US" dirty="0" smtClean="0"/>
              <a:t>プロジェクトを対象とし，全</a:t>
            </a:r>
            <a:r>
              <a:rPr kumimoji="1" lang="en-US" altLang="ja-JP" dirty="0" smtClean="0"/>
              <a:t>58</a:t>
            </a:r>
            <a:r>
              <a:rPr kumimoji="1" lang="ja-JP" altLang="en-US" dirty="0" smtClean="0"/>
              <a:t>個のコードクローンに対して検出を行った．評価の指標とするためにトークン列の等価性に基づくコードクローン検出ツールとして，多くの研究で利用され実績を持つ，</a:t>
            </a:r>
            <a:r>
              <a:rPr kumimoji="1" lang="en-US" altLang="ja-JP" dirty="0" err="1" smtClean="0"/>
              <a:t>CCFinder</a:t>
            </a:r>
            <a:r>
              <a:rPr kumimoji="1" lang="ja-JP" altLang="en-US" dirty="0" smtClean="0"/>
              <a:t>でも検出を行いました．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13508673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3600" dirty="0" smtClean="0"/>
              <a:t>ソース</a:t>
            </a:r>
            <a:r>
              <a:rPr lang="ja-JP" altLang="en-US" sz="3600" dirty="0"/>
              <a:t>コード</a:t>
            </a:r>
            <a:r>
              <a:rPr lang="ja-JP" altLang="en-US" sz="3600" dirty="0" smtClean="0"/>
              <a:t>の同時修正支援における関数クローン検出ツールの有効性調査</a:t>
            </a:r>
            <a:endParaRPr kumimoji="1" lang="ja-JP" altLang="en-US" sz="3600" dirty="0"/>
          </a:p>
        </p:txBody>
      </p:sp>
      <p:sp>
        <p:nvSpPr>
          <p:cNvPr id="3" name="サブタイトル 2"/>
          <p:cNvSpPr>
            <a:spLocks noGrp="1"/>
          </p:cNvSpPr>
          <p:nvPr>
            <p:ph type="subTitle" idx="1"/>
          </p:nvPr>
        </p:nvSpPr>
        <p:spPr/>
        <p:txBody>
          <a:bodyPr/>
          <a:lstStyle/>
          <a:p>
            <a:endParaRPr kumimoji="1" lang="en-US" altLang="ja-JP" sz="2400" dirty="0" smtClean="0"/>
          </a:p>
          <a:p>
            <a:pPr algn="r"/>
            <a:r>
              <a:rPr lang="ja-JP" altLang="en-US" sz="2400" dirty="0"/>
              <a:t>井上</a:t>
            </a:r>
            <a:r>
              <a:rPr lang="ja-JP" altLang="en-US" sz="2400" dirty="0" smtClean="0"/>
              <a:t>研究室  沼田 聖也</a:t>
            </a:r>
            <a:endParaRPr kumimoji="1" lang="ja-JP" altLang="en-US" sz="2400" dirty="0"/>
          </a:p>
        </p:txBody>
      </p:sp>
    </p:spTree>
    <p:extLst>
      <p:ext uri="{BB962C8B-B14F-4D97-AF65-F5344CB8AC3E}">
        <p14:creationId xmlns:p14="http://schemas.microsoft.com/office/powerpoint/2010/main" val="475248238"/>
      </p:ext>
    </p:extLst>
  </p:cSld>
  <p:clrMapOvr>
    <a:masterClrMapping/>
  </p:clrMapOvr>
  <mc:AlternateContent xmlns:mc="http://schemas.openxmlformats.org/markup-compatibility/2006" xmlns:p14="http://schemas.microsoft.com/office/powerpoint/2010/main">
    <mc:Choice Requires="p14">
      <p:transition spd="slow" p14:dur="2000" advTm="31164"/>
    </mc:Choice>
    <mc:Fallback xmlns="">
      <p:transition spd="slow" advTm="31164"/>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a:t>
            </a:r>
            <a:r>
              <a:rPr kumimoji="1" lang="en-US" altLang="ja-JP" dirty="0" smtClean="0"/>
              <a:t>2</a:t>
            </a:r>
            <a:r>
              <a:rPr kumimoji="1" lang="ja-JP" altLang="en-US" dirty="0" smtClean="0"/>
              <a:t>：調査</a:t>
            </a:r>
            <a:r>
              <a:rPr kumimoji="1" lang="ja-JP" altLang="en-US" dirty="0" smtClean="0"/>
              <a:t>手順</a:t>
            </a:r>
            <a:endParaRPr kumimoji="1" lang="ja-JP" altLang="en-US" dirty="0"/>
          </a:p>
        </p:txBody>
      </p:sp>
      <p:sp>
        <p:nvSpPr>
          <p:cNvPr id="3" name="コンテンツ プレースホルダー 2"/>
          <p:cNvSpPr>
            <a:spLocks noGrp="1"/>
          </p:cNvSpPr>
          <p:nvPr>
            <p:ph idx="1"/>
          </p:nvPr>
        </p:nvSpPr>
        <p:spPr>
          <a:xfrm>
            <a:off x="457200" y="1600200"/>
            <a:ext cx="8291513" cy="4525963"/>
          </a:xfrm>
        </p:spPr>
        <p:txBody>
          <a:bodyPr/>
          <a:lstStyle/>
          <a:p>
            <a:pPr marL="514350" indent="-514350">
              <a:buFont typeface="+mj-lt"/>
              <a:buAutoNum type="arabicPeriod"/>
            </a:pPr>
            <a:r>
              <a:rPr kumimoji="1" lang="ja-JP" altLang="en-US" sz="2800" dirty="0" smtClean="0"/>
              <a:t>対象の</a:t>
            </a:r>
            <a:r>
              <a:rPr kumimoji="1" lang="en-US" altLang="ja-JP" sz="2800" dirty="0" smtClean="0"/>
              <a:t>3</a:t>
            </a:r>
            <a:r>
              <a:rPr kumimoji="1" lang="ja-JP" altLang="en-US" sz="2800" dirty="0" err="1" smtClean="0"/>
              <a:t>つの</a:t>
            </a:r>
            <a:r>
              <a:rPr lang="ja-JP" altLang="en-US" sz="2800" dirty="0"/>
              <a:t>プロジェクト</a:t>
            </a:r>
            <a:r>
              <a:rPr kumimoji="1" lang="ja-JP" altLang="en-US" sz="2800" dirty="0" smtClean="0"/>
              <a:t>の</a:t>
            </a:r>
            <a:r>
              <a:rPr kumimoji="1" lang="en-US" altLang="ja-JP" sz="2800" dirty="0" err="1" smtClean="0"/>
              <a:t>git</a:t>
            </a:r>
            <a:r>
              <a:rPr kumimoji="1" lang="ja-JP" altLang="en-US" sz="2800" dirty="0" smtClean="0"/>
              <a:t>リポジトリから，全ての事例のコミットのスナップショットを取得する．</a:t>
            </a:r>
            <a:endParaRPr kumimoji="1" lang="en-US" altLang="ja-JP" sz="2800" dirty="0" smtClean="0"/>
          </a:p>
          <a:p>
            <a:pPr marL="514350" indent="-514350">
              <a:buFont typeface="+mj-lt"/>
              <a:buAutoNum type="arabicPeriod"/>
            </a:pPr>
            <a:r>
              <a:rPr lang="ja-JP" altLang="en-US" sz="2800" dirty="0" smtClean="0"/>
              <a:t>関数クローン検出ツール，</a:t>
            </a:r>
            <a:r>
              <a:rPr lang="en-US" altLang="ja-JP" sz="2800" dirty="0" err="1" smtClean="0"/>
              <a:t>CCFinder</a:t>
            </a:r>
            <a:r>
              <a:rPr lang="ja-JP" altLang="en-US" sz="2800" dirty="0" smtClean="0"/>
              <a:t>それぞれでコードクローン検出を行う．</a:t>
            </a:r>
            <a:endParaRPr lang="en-US" altLang="ja-JP" sz="2800" dirty="0" smtClean="0"/>
          </a:p>
          <a:p>
            <a:pPr lvl="1" indent="-342900"/>
            <a:r>
              <a:rPr lang="ja-JP" altLang="en-US" sz="2400" dirty="0"/>
              <a:t>バグ</a:t>
            </a:r>
            <a:r>
              <a:rPr lang="ja-JP" altLang="en-US" sz="2400" dirty="0" smtClean="0"/>
              <a:t>を含むコード片をクエリとして与えて，</a:t>
            </a:r>
            <a:r>
              <a:rPr lang="en-US" altLang="ja-JP" sz="2400" dirty="0" smtClean="0"/>
              <a:t>Li</a:t>
            </a:r>
            <a:r>
              <a:rPr lang="ja-JP" altLang="en-US" sz="2400" dirty="0" err="1" smtClean="0"/>
              <a:t>らの</a:t>
            </a:r>
            <a:r>
              <a:rPr lang="ja-JP" altLang="en-US" sz="2400" dirty="0" smtClean="0"/>
              <a:t>見つけたバグ事例を含むコードクローンを検出できるかを調べた．</a:t>
            </a:r>
            <a:endParaRPr lang="en-US" altLang="ja-JP" sz="2400" dirty="0"/>
          </a:p>
          <a:p>
            <a:pPr lvl="1" indent="-342900"/>
            <a:r>
              <a:rPr lang="en-US" altLang="ja-JP" sz="2400" dirty="0" err="1" smtClean="0"/>
              <a:t>CCFinder</a:t>
            </a:r>
            <a:r>
              <a:rPr lang="ja-JP" altLang="en-US" sz="2400" dirty="0" smtClean="0"/>
              <a:t>の最小一致トークン数は</a:t>
            </a:r>
            <a:r>
              <a:rPr lang="en-US" altLang="ja-JP" sz="2400" dirty="0" smtClean="0"/>
              <a:t>Li</a:t>
            </a:r>
            <a:r>
              <a:rPr lang="ja-JP" altLang="en-US" sz="2400" dirty="0" err="1" smtClean="0"/>
              <a:t>らの</a:t>
            </a:r>
            <a:r>
              <a:rPr lang="ja-JP" altLang="en-US" sz="2400" dirty="0"/>
              <a:t>実験</a:t>
            </a:r>
            <a:r>
              <a:rPr lang="ja-JP" altLang="en-US" sz="2400" dirty="0" smtClean="0"/>
              <a:t>に合わせて</a:t>
            </a:r>
            <a:r>
              <a:rPr lang="en-US" altLang="ja-JP" sz="2400" dirty="0" smtClean="0"/>
              <a:t>10</a:t>
            </a:r>
            <a:r>
              <a:rPr lang="ja-JP" altLang="en-US" sz="2400" dirty="0" smtClean="0"/>
              <a:t>とした．</a:t>
            </a:r>
            <a:endParaRPr lang="en-US" altLang="ja-JP" dirty="0" smtClean="0"/>
          </a:p>
          <a:p>
            <a:pPr marL="514350" indent="-514350">
              <a:buFont typeface="+mj-lt"/>
              <a:buAutoNum type="arabicPeriod"/>
            </a:pPr>
            <a:r>
              <a:rPr lang="ja-JP" altLang="en-US" sz="2800" dirty="0" smtClean="0"/>
              <a:t>検出結果に対して評価を行う．</a:t>
            </a:r>
            <a:endParaRPr lang="en-US" altLang="ja-JP" sz="2800"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Tree>
    <p:extLst>
      <p:ext uri="{BB962C8B-B14F-4D97-AF65-F5344CB8AC3E}">
        <p14:creationId xmlns:p14="http://schemas.microsoft.com/office/powerpoint/2010/main" val="6800893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a:t>
            </a:r>
            <a:r>
              <a:rPr lang="en-US" altLang="ja-JP" dirty="0" smtClean="0"/>
              <a:t>2</a:t>
            </a:r>
            <a:r>
              <a:rPr lang="ja-JP" altLang="en-US" dirty="0" smtClean="0"/>
              <a:t>：評価</a:t>
            </a:r>
            <a:r>
              <a:rPr lang="ja-JP" altLang="en-US" dirty="0" smtClean="0"/>
              <a:t>指標</a:t>
            </a:r>
            <a:endParaRPr kumimoji="1" lang="ja-JP" altLang="en-US" dirty="0"/>
          </a:p>
        </p:txBody>
      </p:sp>
      <p:sp>
        <p:nvSpPr>
          <p:cNvPr id="3" name="コンテンツ プレースホルダー 2"/>
          <p:cNvSpPr>
            <a:spLocks noGrp="1"/>
          </p:cNvSpPr>
          <p:nvPr>
            <p:ph idx="1"/>
          </p:nvPr>
        </p:nvSpPr>
        <p:spPr>
          <a:xfrm>
            <a:off x="457200" y="1612900"/>
            <a:ext cx="8229600" cy="4525963"/>
          </a:xfrm>
        </p:spPr>
        <p:txBody>
          <a:bodyPr/>
          <a:lstStyle/>
          <a:p>
            <a:r>
              <a:rPr kumimoji="1" lang="ja-JP" altLang="en-US" sz="2800" dirty="0" smtClean="0"/>
              <a:t>再現率</a:t>
            </a:r>
            <a:endParaRPr kumimoji="1" lang="en-US" altLang="ja-JP" sz="2800" dirty="0" smtClean="0"/>
          </a:p>
          <a:p>
            <a:pPr lvl="1"/>
            <a:r>
              <a:rPr lang="ja-JP" altLang="en-US" sz="2400" dirty="0" smtClean="0"/>
              <a:t>バグ事例を含むコード</a:t>
            </a:r>
            <a:r>
              <a:rPr kumimoji="1" lang="ja-JP" altLang="en-US" sz="2400" dirty="0" smtClean="0"/>
              <a:t>クローンの集合からツールが検出できたコードクローンの割合．ツールの網羅性を表す．</a:t>
            </a:r>
            <a:endParaRPr lang="en-US" altLang="ja-JP" sz="2800" dirty="0"/>
          </a:p>
          <a:p>
            <a:r>
              <a:rPr kumimoji="1" lang="ja-JP" altLang="en-US" sz="2800" dirty="0" smtClean="0"/>
              <a:t>適合率</a:t>
            </a:r>
            <a:endParaRPr kumimoji="1" lang="en-US" altLang="ja-JP" sz="2800" dirty="0" smtClean="0"/>
          </a:p>
          <a:p>
            <a:pPr lvl="1"/>
            <a:r>
              <a:rPr kumimoji="1" lang="ja-JP" altLang="en-US" sz="2400" dirty="0" smtClean="0"/>
              <a:t>ツールが検出したコードクローンの中で，バグ事例を含むコードクローンの割合．ツールの正確性を表す．</a:t>
            </a:r>
            <a:endParaRPr lang="en-US" altLang="ja-JP" sz="2800" dirty="0"/>
          </a:p>
          <a:p>
            <a:r>
              <a:rPr kumimoji="1" lang="en-US" altLang="ja-JP" sz="2800" dirty="0" smtClean="0"/>
              <a:t>F</a:t>
            </a:r>
            <a:r>
              <a:rPr kumimoji="1" lang="ja-JP" altLang="en-US" sz="2800" dirty="0" smtClean="0"/>
              <a:t>値</a:t>
            </a:r>
            <a:endParaRPr kumimoji="1" lang="en-US" altLang="ja-JP" sz="2800" dirty="0" smtClean="0"/>
          </a:p>
          <a:p>
            <a:pPr lvl="1"/>
            <a:r>
              <a:rPr kumimoji="1" lang="ja-JP" altLang="en-US" sz="2400" dirty="0" smtClean="0"/>
              <a:t>再現率と適合率の調和平均．これが高いと，総合的に良いツールであると判断できる．</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Tree>
    <p:extLst>
      <p:ext uri="{BB962C8B-B14F-4D97-AF65-F5344CB8AC3E}">
        <p14:creationId xmlns:p14="http://schemas.microsoft.com/office/powerpoint/2010/main" val="2962378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a:t>
            </a:r>
            <a:r>
              <a:rPr kumimoji="1" lang="en-US" altLang="ja-JP" dirty="0" smtClean="0"/>
              <a:t>2</a:t>
            </a:r>
            <a:r>
              <a:rPr kumimoji="1" lang="ja-JP" altLang="en-US" dirty="0" smtClean="0"/>
              <a:t>：評価</a:t>
            </a:r>
            <a:r>
              <a:rPr kumimoji="1" lang="ja-JP" altLang="en-US" dirty="0" smtClean="0"/>
              <a:t>結果</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4166057522"/>
              </p:ext>
            </p:extLst>
          </p:nvPr>
        </p:nvGraphicFramePr>
        <p:xfrm>
          <a:off x="952500" y="1604434"/>
          <a:ext cx="7429500" cy="3383280"/>
        </p:xfrm>
        <a:graphic>
          <a:graphicData uri="http://schemas.openxmlformats.org/drawingml/2006/table">
            <a:tbl>
              <a:tblPr firstRow="1" bandRow="1">
                <a:tableStyleId>{35758FB7-9AC5-4552-8A53-C91805E547FA}</a:tableStyleId>
              </a:tblPr>
              <a:tblGrid>
                <a:gridCol w="2575017"/>
                <a:gridCol w="3206880"/>
                <a:gridCol w="1647603"/>
              </a:tblGrid>
              <a:tr h="386644">
                <a:tc>
                  <a:txBody>
                    <a:bodyPr/>
                    <a:lstStyle/>
                    <a:p>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smtClean="0">
                          <a:solidFill>
                            <a:sysClr val="windowText" lastClr="000000"/>
                          </a:solidFill>
                        </a:rPr>
                        <a:t>関数クローン検出ツール</a:t>
                      </a:r>
                      <a:endParaRPr kumimoji="1" lang="ja-JP" altLang="en-US" sz="20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err="1" smtClean="0">
                          <a:solidFill>
                            <a:sysClr val="windowText" lastClr="000000"/>
                          </a:solidFill>
                        </a:rPr>
                        <a:t>CCFinder</a:t>
                      </a:r>
                      <a:endParaRPr kumimoji="1" lang="ja-JP" altLang="en-US" sz="20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sz="2000" dirty="0" smtClean="0"/>
                        <a:t>バグ事例を含む</a:t>
                      </a:r>
                      <a:endParaRPr kumimoji="1" lang="en-US" altLang="ja-JP" sz="2000" dirty="0" smtClean="0"/>
                    </a:p>
                    <a:p>
                      <a:r>
                        <a:rPr kumimoji="1" lang="ja-JP" altLang="en-US" sz="2000" dirty="0" smtClean="0"/>
                        <a:t>コードクローン数</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kumimoji="1" lang="en-US" altLang="ja-JP" sz="2000" dirty="0" smtClean="0"/>
                        <a:t>58</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370840">
                <a:tc>
                  <a:txBody>
                    <a:bodyPr/>
                    <a:lstStyle/>
                    <a:p>
                      <a:r>
                        <a:rPr kumimoji="1" lang="ja-JP" altLang="en-US" sz="2000" dirty="0" smtClean="0"/>
                        <a:t>コードクローン検出数</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41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449</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sz="2000" dirty="0" smtClean="0"/>
                        <a:t>バグ事例を含むコードクローン検出数</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24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31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sz="2000" dirty="0" smtClean="0"/>
                        <a:t>再現率</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0.41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0.53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sz="2000" dirty="0" smtClean="0"/>
                        <a:t>適合率</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0.59</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0.07</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sz="2000" dirty="0" smtClean="0"/>
                        <a:t>F</a:t>
                      </a:r>
                      <a:r>
                        <a:rPr kumimoji="1" lang="ja-JP" altLang="en-US" sz="2000" dirty="0" smtClean="0"/>
                        <a:t>値</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0.48</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0.12</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6" name="テキスト ボックス 5"/>
          <p:cNvSpPr txBox="1"/>
          <p:nvPr/>
        </p:nvSpPr>
        <p:spPr>
          <a:xfrm>
            <a:off x="831169" y="5108396"/>
            <a:ext cx="7342075" cy="1200329"/>
          </a:xfrm>
          <a:prstGeom prst="rect">
            <a:avLst/>
          </a:prstGeom>
          <a:noFill/>
        </p:spPr>
        <p:txBody>
          <a:bodyPr wrap="none" rtlCol="0">
            <a:spAutoFit/>
          </a:bodyPr>
          <a:lstStyle/>
          <a:p>
            <a:pPr marL="285750" indent="-285750">
              <a:buFont typeface="Arial" panose="020B0604020202020204" pitchFamily="34" charset="0"/>
              <a:buChar char="•"/>
            </a:pPr>
            <a:r>
              <a:rPr lang="ja-JP" altLang="en-US" sz="2400" dirty="0" smtClean="0"/>
              <a:t>再現率は</a:t>
            </a:r>
            <a:r>
              <a:rPr lang="en-US" altLang="ja-JP" sz="2400" dirty="0" err="1" smtClean="0"/>
              <a:t>CCFinder</a:t>
            </a:r>
            <a:r>
              <a:rPr lang="ja-JP" altLang="en-US" sz="2400" dirty="0" smtClean="0"/>
              <a:t>の方がやや高い．</a:t>
            </a:r>
            <a:endParaRPr lang="en-US" altLang="ja-JP" sz="2400" dirty="0" smtClean="0"/>
          </a:p>
          <a:p>
            <a:pPr marL="285750" indent="-285750">
              <a:buFont typeface="Arial" panose="020B0604020202020204" pitchFamily="34" charset="0"/>
              <a:buChar char="•"/>
            </a:pPr>
            <a:endParaRPr lang="en-US" altLang="ja-JP" sz="2400" dirty="0" smtClean="0"/>
          </a:p>
          <a:p>
            <a:pPr marL="285750" indent="-285750">
              <a:buFont typeface="Arial" panose="020B0604020202020204" pitchFamily="34" charset="0"/>
              <a:buChar char="•"/>
            </a:pPr>
            <a:r>
              <a:rPr kumimoji="1" lang="ja-JP" altLang="en-US" sz="2400" dirty="0" smtClean="0"/>
              <a:t>適合率と</a:t>
            </a:r>
            <a:r>
              <a:rPr kumimoji="1" lang="en-US" altLang="ja-JP" sz="2400" dirty="0" smtClean="0"/>
              <a:t>F</a:t>
            </a:r>
            <a:r>
              <a:rPr kumimoji="1" lang="ja-JP" altLang="en-US" sz="2400" dirty="0" smtClean="0"/>
              <a:t>値は関数クローン検出ツールの</a:t>
            </a:r>
            <a:r>
              <a:rPr lang="ja-JP" altLang="en-US" sz="2400" dirty="0" smtClean="0"/>
              <a:t>方が高い</a:t>
            </a:r>
            <a:r>
              <a:rPr kumimoji="1" lang="ja-JP" altLang="en-US" sz="2400" dirty="0" smtClean="0"/>
              <a:t>．</a:t>
            </a:r>
            <a:endParaRPr kumimoji="1" lang="en-US" altLang="ja-JP" sz="2400" dirty="0" smtClean="0"/>
          </a:p>
        </p:txBody>
      </p:sp>
    </p:spTree>
    <p:extLst>
      <p:ext uri="{BB962C8B-B14F-4D97-AF65-F5344CB8AC3E}">
        <p14:creationId xmlns:p14="http://schemas.microsoft.com/office/powerpoint/2010/main" val="28490376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評価２：結果</a:t>
            </a:r>
            <a:r>
              <a:rPr lang="ja-JP" altLang="en-US" dirty="0" smtClean="0"/>
              <a:t>の</a:t>
            </a:r>
            <a:r>
              <a:rPr lang="ja-JP" altLang="en-US" dirty="0"/>
              <a:t>分析</a:t>
            </a:r>
            <a:endParaRPr kumimoji="1" lang="ja-JP" altLang="en-US" dirty="0"/>
          </a:p>
        </p:txBody>
      </p:sp>
      <p:sp>
        <p:nvSpPr>
          <p:cNvPr id="3" name="コンテンツ プレースホルダー 2"/>
          <p:cNvSpPr>
            <a:spLocks noGrp="1"/>
          </p:cNvSpPr>
          <p:nvPr>
            <p:ph idx="1"/>
          </p:nvPr>
        </p:nvSpPr>
        <p:spPr/>
        <p:txBody>
          <a:bodyPr/>
          <a:lstStyle/>
          <a:p>
            <a:pPr>
              <a:buFont typeface="Wingdings" panose="05000000000000000000" pitchFamily="2" charset="2"/>
              <a:buChar char="u"/>
            </a:pPr>
            <a:r>
              <a:rPr lang="ja-JP" altLang="en-US" sz="2800" dirty="0"/>
              <a:t>片方のツールのみでしか検出できない例</a:t>
            </a:r>
            <a:r>
              <a:rPr lang="ja-JP" altLang="en-US" sz="2800" dirty="0" smtClean="0"/>
              <a:t>もある．</a:t>
            </a:r>
            <a:endParaRPr lang="en-US" altLang="ja-JP" sz="2800" dirty="0" smtClean="0"/>
          </a:p>
          <a:p>
            <a:pPr lvl="1">
              <a:buFont typeface="Arial" panose="020B0604020202020204" pitchFamily="34" charset="0"/>
              <a:buChar char="•"/>
            </a:pPr>
            <a:r>
              <a:rPr lang="ja-JP" altLang="en-US" sz="2400" dirty="0"/>
              <a:t>関数のごく</a:t>
            </a:r>
            <a:r>
              <a:rPr lang="en-US" altLang="ja-JP" sz="2400" dirty="0"/>
              <a:t>1</a:t>
            </a:r>
            <a:r>
              <a:rPr lang="ja-JP" altLang="en-US" sz="2400" dirty="0"/>
              <a:t>部がコードクローンである場合，</a:t>
            </a:r>
            <a:r>
              <a:rPr lang="en-US" altLang="ja-JP" sz="2400" dirty="0" err="1"/>
              <a:t>CCFinder</a:t>
            </a:r>
            <a:r>
              <a:rPr lang="ja-JP" altLang="en-US" sz="2400" dirty="0"/>
              <a:t>でのみ検出できるものが</a:t>
            </a:r>
            <a:r>
              <a:rPr lang="ja-JP" altLang="en-US" sz="2400" dirty="0" smtClean="0"/>
              <a:t>ある．</a:t>
            </a:r>
            <a:endParaRPr lang="en-US" altLang="ja-JP" sz="2400" dirty="0" smtClean="0"/>
          </a:p>
          <a:p>
            <a:pPr lvl="1">
              <a:buFont typeface="Arial" panose="020B0604020202020204" pitchFamily="34" charset="0"/>
              <a:buChar char="•"/>
            </a:pPr>
            <a:r>
              <a:rPr lang="en-US" altLang="ja-JP" sz="2400" dirty="0" err="1" smtClean="0"/>
              <a:t>CCFinder</a:t>
            </a:r>
            <a:r>
              <a:rPr lang="ja-JP" altLang="en-US" sz="2400" dirty="0" smtClean="0"/>
              <a:t>はタイプ</a:t>
            </a:r>
            <a:r>
              <a:rPr lang="en-US" altLang="ja-JP" sz="2400" dirty="0" smtClean="0"/>
              <a:t>1</a:t>
            </a:r>
            <a:r>
              <a:rPr lang="ja-JP" altLang="en-US" sz="2400" dirty="0" smtClean="0"/>
              <a:t>とタイプ</a:t>
            </a:r>
            <a:r>
              <a:rPr lang="en-US" altLang="ja-JP" sz="2400" dirty="0" smtClean="0"/>
              <a:t>2</a:t>
            </a:r>
            <a:r>
              <a:rPr lang="ja-JP" altLang="en-US" sz="2400" dirty="0" err="1"/>
              <a:t>を</a:t>
            </a:r>
            <a:r>
              <a:rPr lang="ja-JP" altLang="en-US" sz="2400" dirty="0" err="1" smtClean="0"/>
              <a:t>検</a:t>
            </a:r>
            <a:r>
              <a:rPr lang="ja-JP" altLang="en-US" sz="2400" dirty="0" smtClean="0"/>
              <a:t>出できるが，関数クローン検出ツールは全タイプを検出できる．</a:t>
            </a:r>
            <a:endParaRPr lang="en-US" altLang="ja-JP" sz="2400" dirty="0" smtClean="0"/>
          </a:p>
          <a:p>
            <a:pPr>
              <a:buFont typeface="Wingdings" panose="05000000000000000000" pitchFamily="2" charset="2"/>
              <a:buChar char="u"/>
            </a:pPr>
            <a:r>
              <a:rPr lang="ja-JP" altLang="en-US" sz="2800" dirty="0" smtClean="0"/>
              <a:t>関数クローン検出ツールは評価結果も</a:t>
            </a:r>
            <a:r>
              <a:rPr lang="ja-JP" altLang="en-US" sz="2800" dirty="0"/>
              <a:t>良</a:t>
            </a:r>
            <a:r>
              <a:rPr lang="ja-JP" altLang="en-US" sz="2800" dirty="0" smtClean="0"/>
              <a:t>い結果を示し，</a:t>
            </a:r>
            <a:r>
              <a:rPr lang="en-US" altLang="ja-JP" sz="2800" dirty="0" err="1" smtClean="0"/>
              <a:t>CCFinder</a:t>
            </a:r>
            <a:r>
              <a:rPr lang="ja-JP" altLang="en-US" sz="2800" dirty="0" err="1" smtClean="0"/>
              <a:t>で検</a:t>
            </a:r>
            <a:r>
              <a:rPr lang="ja-JP" altLang="en-US" sz="2800" dirty="0" smtClean="0"/>
              <a:t>出できない例も検出できた．</a:t>
            </a:r>
            <a:endParaRPr lang="en-US" altLang="ja-JP" sz="2800" dirty="0"/>
          </a:p>
          <a:p>
            <a:pPr>
              <a:buFont typeface="Wingdings" panose="05000000000000000000" pitchFamily="2" charset="2"/>
              <a:buChar char="Ø"/>
            </a:pPr>
            <a:endParaRPr lang="en-US" altLang="ja-JP" sz="2800" dirty="0" smtClean="0"/>
          </a:p>
          <a:p>
            <a:pPr>
              <a:buFont typeface="Wingdings" panose="05000000000000000000" pitchFamily="2" charset="2"/>
              <a:buChar char="Ø"/>
            </a:pPr>
            <a:r>
              <a:rPr lang="ja-JP" altLang="en-US" sz="2800" dirty="0" smtClean="0"/>
              <a:t>両ツール</a:t>
            </a:r>
            <a:r>
              <a:rPr lang="ja-JP" altLang="en-US" sz="2800" dirty="0"/>
              <a:t>の和集合を取った場合の性能も</a:t>
            </a:r>
            <a:r>
              <a:rPr lang="ja-JP" altLang="en-US" sz="2800" dirty="0" smtClean="0"/>
              <a:t>調べた．</a:t>
            </a:r>
            <a:endParaRPr kumimoji="1" lang="en-US" altLang="ja-JP" sz="2800" dirty="0" smtClean="0"/>
          </a:p>
          <a:p>
            <a:pPr>
              <a:buFont typeface="Arial" panose="020B0604020202020204" pitchFamily="34" charset="0"/>
              <a:buChar char="•"/>
            </a:pPr>
            <a:endParaRPr lang="en-US" altLang="ja-JP" sz="2800" dirty="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11952605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評価</a:t>
            </a:r>
            <a:r>
              <a:rPr kumimoji="1" lang="en-US" altLang="ja-JP" sz="4000" dirty="0" smtClean="0"/>
              <a:t>2</a:t>
            </a:r>
            <a:r>
              <a:rPr kumimoji="1" lang="ja-JP" altLang="en-US" sz="4000" dirty="0" smtClean="0"/>
              <a:t>：両ツール</a:t>
            </a:r>
            <a:r>
              <a:rPr kumimoji="1" lang="ja-JP" altLang="en-US" sz="4000" dirty="0" smtClean="0"/>
              <a:t>を組み合わせた性能</a:t>
            </a:r>
            <a:endParaRPr kumimoji="1" lang="ja-JP" altLang="en-US" sz="4000"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902308986"/>
              </p:ext>
            </p:extLst>
          </p:nvPr>
        </p:nvGraphicFramePr>
        <p:xfrm>
          <a:off x="1885244" y="1704623"/>
          <a:ext cx="5046134" cy="1783644"/>
        </p:xfrm>
        <a:graphic>
          <a:graphicData uri="http://schemas.openxmlformats.org/drawingml/2006/table">
            <a:tbl>
              <a:tblPr firstRow="1" bandRow="1">
                <a:tableStyleId>{5C22544A-7EE6-4342-B048-85BDC9FD1C3A}</a:tableStyleId>
              </a:tblPr>
              <a:tblGrid>
                <a:gridCol w="1002997"/>
                <a:gridCol w="4043137"/>
              </a:tblGrid>
              <a:tr h="445911">
                <a:tc>
                  <a:txBody>
                    <a:bodyPr/>
                    <a:lstStyle/>
                    <a:p>
                      <a:pPr algn="ct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smtClean="0">
                          <a:solidFill>
                            <a:sysClr val="windowText" lastClr="000000"/>
                          </a:solidFill>
                        </a:rPr>
                        <a:t>両ツールの和集合</a:t>
                      </a:r>
                      <a:endParaRPr kumimoji="1" lang="en-US" altLang="ja-JP" sz="2000" dirty="0" smtClean="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5911">
                <a:tc>
                  <a:txBody>
                    <a:bodyPr/>
                    <a:lstStyle/>
                    <a:p>
                      <a:pPr algn="ctr"/>
                      <a:r>
                        <a:rPr kumimoji="1" lang="ja-JP" altLang="en-US" sz="2000" dirty="0" smtClean="0"/>
                        <a:t>再現率</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0.71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5911">
                <a:tc>
                  <a:txBody>
                    <a:bodyPr/>
                    <a:lstStyle/>
                    <a:p>
                      <a:pPr algn="ctr"/>
                      <a:r>
                        <a:rPr kumimoji="1" lang="ja-JP" altLang="en-US" sz="2000" dirty="0" smtClean="0"/>
                        <a:t>適合率</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0.11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5911">
                <a:tc>
                  <a:txBody>
                    <a:bodyPr/>
                    <a:lstStyle/>
                    <a:p>
                      <a:pPr algn="ctr"/>
                      <a:r>
                        <a:rPr kumimoji="1" lang="en-US" altLang="ja-JP" sz="2000" dirty="0" smtClean="0"/>
                        <a:t>F</a:t>
                      </a:r>
                      <a:r>
                        <a:rPr kumimoji="1" lang="ja-JP" altLang="en-US" sz="2000" dirty="0" smtClean="0"/>
                        <a:t>値</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0.19</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6" name="テキスト ボックス 5"/>
          <p:cNvSpPr txBox="1"/>
          <p:nvPr/>
        </p:nvSpPr>
        <p:spPr>
          <a:xfrm>
            <a:off x="649288" y="3786541"/>
            <a:ext cx="8026400" cy="2492990"/>
          </a:xfrm>
          <a:prstGeom prst="rect">
            <a:avLst/>
          </a:prstGeom>
          <a:noFill/>
        </p:spPr>
        <p:txBody>
          <a:bodyPr wrap="square" rtlCol="0">
            <a:spAutoFit/>
          </a:bodyPr>
          <a:lstStyle/>
          <a:p>
            <a:pPr marL="342900" indent="-342900">
              <a:buFont typeface="Arial" panose="020B0604020202020204" pitchFamily="34" charset="0"/>
              <a:buChar char="•"/>
            </a:pPr>
            <a:r>
              <a:rPr kumimoji="1" lang="ja-JP" altLang="en-US" sz="2800" dirty="0" smtClean="0"/>
              <a:t>両ツールの和集合を取ると再現率が上がった．</a:t>
            </a:r>
            <a:endParaRPr kumimoji="1" lang="en-US" altLang="ja-JP" sz="2800" dirty="0" smtClean="0"/>
          </a:p>
          <a:p>
            <a:pPr marL="342900" indent="-342900">
              <a:buFont typeface="Arial" panose="020B0604020202020204" pitchFamily="34" charset="0"/>
              <a:buChar char="•"/>
            </a:pPr>
            <a:r>
              <a:rPr lang="ja-JP" altLang="en-US" sz="2800" dirty="0" smtClean="0"/>
              <a:t>しかし，</a:t>
            </a:r>
            <a:r>
              <a:rPr lang="en-US" altLang="ja-JP" sz="2800" dirty="0" smtClean="0"/>
              <a:t>2</a:t>
            </a:r>
            <a:r>
              <a:rPr lang="ja-JP" altLang="en-US" sz="2800" dirty="0" err="1" smtClean="0"/>
              <a:t>つの</a:t>
            </a:r>
            <a:r>
              <a:rPr lang="ja-JP" altLang="en-US" sz="2800" dirty="0" smtClean="0"/>
              <a:t>ツールを使うことによりコストは上がってしまう．</a:t>
            </a:r>
            <a:endParaRPr kumimoji="1" lang="en-US" altLang="ja-JP" sz="2800" dirty="0" smtClean="0"/>
          </a:p>
          <a:p>
            <a:pPr marL="800100" lvl="1" indent="-342900">
              <a:buFont typeface="Wingdings" panose="05000000000000000000" pitchFamily="2" charset="2"/>
              <a:buChar char="Ø"/>
            </a:pPr>
            <a:r>
              <a:rPr lang="ja-JP" altLang="en-US" sz="2400" dirty="0" smtClean="0"/>
              <a:t>コストを気にしないのであれば，両者を</a:t>
            </a:r>
            <a:r>
              <a:rPr lang="ja-JP" altLang="en-US" sz="2400" smtClean="0"/>
              <a:t>併用</a:t>
            </a:r>
            <a:r>
              <a:rPr lang="ja-JP" altLang="en-US" sz="2400" smtClean="0"/>
              <a:t>することでより多く</a:t>
            </a:r>
            <a:r>
              <a:rPr lang="ja-JP" altLang="en-US" sz="2400" dirty="0" smtClean="0"/>
              <a:t>の同時修正すべきコードクローンを見つけることができる．</a:t>
            </a:r>
            <a:endParaRPr kumimoji="1" lang="en-US" altLang="ja-JP" sz="2400" dirty="0" smtClean="0"/>
          </a:p>
        </p:txBody>
      </p:sp>
    </p:spTree>
    <p:extLst>
      <p:ext uri="{BB962C8B-B14F-4D97-AF65-F5344CB8AC3E}">
        <p14:creationId xmlns:p14="http://schemas.microsoft.com/office/powerpoint/2010/main" val="3394432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評価</a:t>
            </a:r>
            <a:r>
              <a:rPr kumimoji="1" lang="en-US" altLang="ja-JP" sz="3200" dirty="0" smtClean="0"/>
              <a:t>2</a:t>
            </a:r>
            <a:r>
              <a:rPr lang="en-US" altLang="ja-JP" sz="3200" dirty="0"/>
              <a:t>:</a:t>
            </a:r>
            <a:r>
              <a:rPr kumimoji="1" lang="en-US" altLang="ja-JP" sz="3200" dirty="0" smtClean="0"/>
              <a:t>CCFinder</a:t>
            </a:r>
            <a:r>
              <a:rPr kumimoji="1" lang="ja-JP" altLang="en-US" sz="3200" dirty="0" smtClean="0"/>
              <a:t>の設定が与える影響について</a:t>
            </a:r>
            <a:endParaRPr kumimoji="1" lang="ja-JP" altLang="en-US" sz="3200" dirty="0"/>
          </a:p>
        </p:txBody>
      </p:sp>
      <p:sp>
        <p:nvSpPr>
          <p:cNvPr id="3" name="コンテンツ プレースホルダー 2"/>
          <p:cNvSpPr>
            <a:spLocks noGrp="1"/>
          </p:cNvSpPr>
          <p:nvPr>
            <p:ph idx="1"/>
          </p:nvPr>
        </p:nvSpPr>
        <p:spPr/>
        <p:txBody>
          <a:bodyPr/>
          <a:lstStyle/>
          <a:p>
            <a:r>
              <a:rPr kumimoji="1" lang="ja-JP" altLang="en-US" sz="2800" dirty="0" smtClean="0"/>
              <a:t>本研究では，</a:t>
            </a:r>
            <a:r>
              <a:rPr kumimoji="1" lang="en-US" altLang="ja-JP" sz="2800" dirty="0" smtClean="0"/>
              <a:t>Li</a:t>
            </a:r>
            <a:r>
              <a:rPr kumimoji="1" lang="ja-JP" altLang="en-US" sz="2800" dirty="0" err="1" smtClean="0"/>
              <a:t>らの</a:t>
            </a:r>
            <a:r>
              <a:rPr kumimoji="1" lang="ja-JP" altLang="en-US" sz="2800" dirty="0" smtClean="0"/>
              <a:t>調査</a:t>
            </a:r>
            <a:r>
              <a:rPr kumimoji="1" lang="en-US" altLang="ja-JP" sz="1800" dirty="0" smtClean="0"/>
              <a:t>[4]</a:t>
            </a:r>
            <a:r>
              <a:rPr kumimoji="1" lang="ja-JP" altLang="en-US" sz="2800" dirty="0" smtClean="0"/>
              <a:t>に合わせて最小一致トークン数を</a:t>
            </a:r>
            <a:r>
              <a:rPr kumimoji="1" lang="en-US" altLang="ja-JP" sz="2800" dirty="0" smtClean="0"/>
              <a:t>10</a:t>
            </a:r>
            <a:r>
              <a:rPr kumimoji="1" lang="ja-JP" altLang="en-US" sz="2800" dirty="0" smtClean="0"/>
              <a:t>に設定した．</a:t>
            </a:r>
            <a:endParaRPr kumimoji="1" lang="en-US" altLang="ja-JP" sz="2800" dirty="0" smtClean="0"/>
          </a:p>
          <a:p>
            <a:r>
              <a:rPr lang="ja-JP" altLang="en-US" sz="2800" dirty="0"/>
              <a:t>開発者</a:t>
            </a:r>
            <a:r>
              <a:rPr lang="ja-JP" altLang="en-US" sz="2800" dirty="0" smtClean="0"/>
              <a:t>が，バグ事例ごとに適切に設定することができれば，適合率と</a:t>
            </a:r>
            <a:r>
              <a:rPr lang="en-US" altLang="ja-JP" sz="2800" dirty="0" smtClean="0"/>
              <a:t>F</a:t>
            </a:r>
            <a:r>
              <a:rPr lang="ja-JP" altLang="en-US" sz="2800" dirty="0" smtClean="0"/>
              <a:t>値は上昇すると考えられる．</a:t>
            </a:r>
            <a:endParaRPr lang="en-US" altLang="ja-JP" sz="2800" dirty="0" smtClean="0"/>
          </a:p>
          <a:p>
            <a:r>
              <a:rPr kumimoji="1" lang="ja-JP" altLang="en-US" sz="2800" dirty="0" smtClean="0"/>
              <a:t>しかし，コードクローン分析に詳しい開発者でなければ，適切な設定は難しいと考えられる．</a:t>
            </a:r>
            <a:endParaRPr kumimoji="1" lang="en-US" altLang="ja-JP" sz="2800" dirty="0" smtClean="0"/>
          </a:p>
          <a:p>
            <a:endParaRPr kumimoji="1" lang="en-US" altLang="ja-JP" sz="2800" dirty="0" smtClean="0"/>
          </a:p>
          <a:p>
            <a:pPr>
              <a:buFont typeface="Wingdings" panose="05000000000000000000" pitchFamily="2" charset="2"/>
              <a:buChar char="Ø"/>
            </a:pPr>
            <a:r>
              <a:rPr lang="ja-JP" altLang="en-US" sz="2800" dirty="0"/>
              <a:t>今後</a:t>
            </a:r>
            <a:r>
              <a:rPr lang="ja-JP" altLang="en-US" sz="2800" dirty="0" smtClean="0"/>
              <a:t>の課題として，開発者に</a:t>
            </a:r>
            <a:r>
              <a:rPr lang="en-US" altLang="ja-JP" sz="2800" dirty="0" err="1" smtClean="0"/>
              <a:t>CCFinder</a:t>
            </a:r>
            <a:r>
              <a:rPr lang="ja-JP" altLang="en-US" sz="2800" dirty="0" smtClean="0"/>
              <a:t>を使ってもらう評価が必要と考えられる．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
        <p:nvSpPr>
          <p:cNvPr id="5" name="テキスト ボックス 4"/>
          <p:cNvSpPr txBox="1"/>
          <p:nvPr/>
        </p:nvSpPr>
        <p:spPr>
          <a:xfrm>
            <a:off x="1676400" y="6171494"/>
            <a:ext cx="6261100" cy="42615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[4] </a:t>
            </a:r>
            <a:r>
              <a:rPr lang="en-US" altLang="ja-JP" sz="1200" dirty="0" err="1"/>
              <a:t>Jingyue</a:t>
            </a:r>
            <a:r>
              <a:rPr lang="en-US" altLang="ja-JP" sz="1200" dirty="0"/>
              <a:t> Li and Michael D Ernst. CBCD: Cloned buggy code detector. In </a:t>
            </a:r>
            <a:r>
              <a:rPr lang="en-US" altLang="ja-JP" sz="1200" i="1" dirty="0" smtClean="0"/>
              <a:t>Proceedings</a:t>
            </a:r>
            <a:r>
              <a:rPr lang="ja-JP" altLang="en-US" sz="1200" i="1" dirty="0"/>
              <a:t> </a:t>
            </a:r>
            <a:r>
              <a:rPr lang="en-US" altLang="ja-JP" sz="1200" i="1" dirty="0" smtClean="0"/>
              <a:t>of </a:t>
            </a:r>
            <a:r>
              <a:rPr lang="en-US" altLang="ja-JP" sz="1200" i="1" dirty="0"/>
              <a:t>the 34th International Conference on Software Engineering</a:t>
            </a:r>
            <a:r>
              <a:rPr lang="en-US" altLang="ja-JP" sz="1200" dirty="0"/>
              <a:t>, pp. 310–320, 2012</a:t>
            </a:r>
            <a:r>
              <a:rPr lang="en-US" altLang="ja-JP" sz="1200" dirty="0" smtClean="0"/>
              <a:t>.</a:t>
            </a:r>
          </a:p>
        </p:txBody>
      </p:sp>
    </p:spTree>
    <p:extLst>
      <p:ext uri="{BB962C8B-B14F-4D97-AF65-F5344CB8AC3E}">
        <p14:creationId xmlns:p14="http://schemas.microsoft.com/office/powerpoint/2010/main" val="29889613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457200" y="1417638"/>
            <a:ext cx="8229600" cy="4525963"/>
          </a:xfrm>
        </p:spPr>
        <p:txBody>
          <a:bodyPr/>
          <a:lstStyle/>
          <a:p>
            <a:pPr>
              <a:buFont typeface="Wingdings" panose="05000000000000000000" pitchFamily="2" charset="2"/>
              <a:buChar char="u"/>
            </a:pPr>
            <a:r>
              <a:rPr kumimoji="1" lang="ja-JP" altLang="en-US" sz="2800" dirty="0" smtClean="0"/>
              <a:t>まとめ</a:t>
            </a:r>
            <a:endParaRPr kumimoji="1" lang="en-US" altLang="ja-JP" sz="2800" dirty="0" smtClean="0"/>
          </a:p>
          <a:p>
            <a:r>
              <a:rPr kumimoji="1" lang="ja-JP" altLang="en-US" sz="2400" dirty="0" smtClean="0"/>
              <a:t>関数クローン検出ツールのソースコードの同時修正支援における有効性を</a:t>
            </a:r>
            <a:r>
              <a:rPr lang="en-US" altLang="ja-JP" sz="2400" dirty="0"/>
              <a:t>2</a:t>
            </a:r>
            <a:r>
              <a:rPr lang="ja-JP" altLang="en-US" sz="2400" dirty="0" err="1" smtClean="0"/>
              <a:t>つの</a:t>
            </a:r>
            <a:r>
              <a:rPr lang="ja-JP" altLang="en-US" sz="2400" dirty="0" smtClean="0"/>
              <a:t>評価で</a:t>
            </a:r>
            <a:r>
              <a:rPr kumimoji="1" lang="ja-JP" altLang="en-US" sz="2400" dirty="0" smtClean="0"/>
              <a:t>調査した．</a:t>
            </a:r>
            <a:endParaRPr kumimoji="1" lang="en-US" altLang="ja-JP" sz="2400" dirty="0" smtClean="0"/>
          </a:p>
          <a:p>
            <a:pPr lvl="1"/>
            <a:r>
              <a:rPr lang="en-US" altLang="ja-JP" sz="2400" dirty="0"/>
              <a:t>1</a:t>
            </a:r>
            <a:r>
              <a:rPr lang="ja-JP" altLang="en-US" sz="2400" dirty="0" smtClean="0"/>
              <a:t>つ</a:t>
            </a:r>
            <a:r>
              <a:rPr lang="ja-JP" altLang="en-US" sz="2400" dirty="0"/>
              <a:t>目</a:t>
            </a:r>
            <a:r>
              <a:rPr lang="ja-JP" altLang="en-US" sz="2400" dirty="0" smtClean="0"/>
              <a:t>の評価では，関数クローン検出ツールで</a:t>
            </a:r>
            <a:r>
              <a:rPr lang="en-US" altLang="ja-JP" sz="2400" dirty="0" smtClean="0"/>
              <a:t>LP</a:t>
            </a:r>
            <a:r>
              <a:rPr lang="ja-JP" altLang="en-US" sz="2400" dirty="0" err="1" smtClean="0"/>
              <a:t>を検</a:t>
            </a:r>
            <a:r>
              <a:rPr lang="ja-JP" altLang="en-US" sz="2400" dirty="0" smtClean="0"/>
              <a:t>出できるか調査を行い，検出することができた．</a:t>
            </a:r>
            <a:endParaRPr lang="en-US" altLang="ja-JP" sz="2400" dirty="0" smtClean="0"/>
          </a:p>
          <a:p>
            <a:pPr lvl="1"/>
            <a:r>
              <a:rPr kumimoji="1" lang="en-US" altLang="ja-JP" sz="2400" dirty="0"/>
              <a:t>2</a:t>
            </a:r>
            <a:r>
              <a:rPr kumimoji="1" lang="ja-JP" altLang="en-US" sz="2400" dirty="0" smtClean="0"/>
              <a:t>つ</a:t>
            </a:r>
            <a:r>
              <a:rPr kumimoji="1" lang="ja-JP" altLang="en-US" sz="2400" dirty="0"/>
              <a:t>目</a:t>
            </a:r>
            <a:r>
              <a:rPr kumimoji="1" lang="ja-JP" altLang="en-US" sz="2400" dirty="0" smtClean="0"/>
              <a:t>の評価では，バグを含むコードクローンの検出</a:t>
            </a:r>
            <a:r>
              <a:rPr lang="ja-JP" altLang="en-US" sz="2400" dirty="0" smtClean="0"/>
              <a:t>性能の</a:t>
            </a:r>
            <a:r>
              <a:rPr kumimoji="1" lang="ja-JP" altLang="en-US" sz="2400" dirty="0" smtClean="0"/>
              <a:t>調査を行った．</a:t>
            </a:r>
            <a:endParaRPr lang="en-US" altLang="ja-JP" sz="2400" dirty="0"/>
          </a:p>
          <a:p>
            <a:pPr>
              <a:buFont typeface="Wingdings" panose="05000000000000000000" pitchFamily="2" charset="2"/>
              <a:buChar char="u"/>
            </a:pPr>
            <a:r>
              <a:rPr lang="ja-JP" altLang="en-US" sz="2800" dirty="0" smtClean="0"/>
              <a:t>今後の課題</a:t>
            </a:r>
            <a:endParaRPr lang="en-US" altLang="ja-JP" sz="2800" dirty="0" smtClean="0"/>
          </a:p>
          <a:p>
            <a:pPr>
              <a:buFont typeface="Arial" panose="020B0604020202020204" pitchFamily="34" charset="0"/>
              <a:buChar char="•"/>
            </a:pPr>
            <a:r>
              <a:rPr lang="en-US" altLang="ja-JP" sz="2400" dirty="0"/>
              <a:t>LP</a:t>
            </a:r>
            <a:r>
              <a:rPr lang="ja-JP" altLang="en-US" sz="2400" dirty="0" err="1"/>
              <a:t>の検</a:t>
            </a:r>
            <a:r>
              <a:rPr lang="ja-JP" altLang="en-US" sz="2400" dirty="0"/>
              <a:t>出を</a:t>
            </a:r>
            <a:r>
              <a:rPr lang="en-US" altLang="ja-JP" sz="2400" dirty="0"/>
              <a:t>ant</a:t>
            </a:r>
            <a:r>
              <a:rPr lang="ja-JP" altLang="en-US" sz="2400" dirty="0"/>
              <a:t>プロジェクト以外のプロジェクトにも</a:t>
            </a:r>
            <a:r>
              <a:rPr lang="ja-JP" altLang="en-US" sz="2400" dirty="0" smtClean="0"/>
              <a:t>適用す</a:t>
            </a:r>
            <a:r>
              <a:rPr lang="ja-JP" altLang="en-US" sz="2400" dirty="0"/>
              <a:t>る</a:t>
            </a:r>
            <a:r>
              <a:rPr lang="ja-JP" altLang="en-US" sz="2400" dirty="0" smtClean="0"/>
              <a:t>．</a:t>
            </a:r>
            <a:endParaRPr kumimoji="1" lang="en-US" altLang="ja-JP" sz="2400" dirty="0" smtClean="0"/>
          </a:p>
          <a:p>
            <a:r>
              <a:rPr lang="ja-JP" altLang="en-US" sz="2400" dirty="0"/>
              <a:t>他</a:t>
            </a:r>
            <a:r>
              <a:rPr lang="ja-JP" altLang="en-US" sz="2400" dirty="0" smtClean="0"/>
              <a:t>のツールでも</a:t>
            </a:r>
            <a:r>
              <a:rPr lang="en-US" altLang="ja-JP" sz="2400" dirty="0" smtClean="0"/>
              <a:t>L</a:t>
            </a:r>
            <a:r>
              <a:rPr lang="en-US" altLang="ja-JP" sz="2400" dirty="0"/>
              <a:t>P</a:t>
            </a:r>
            <a:r>
              <a:rPr lang="ja-JP" altLang="en-US" sz="2400" dirty="0" err="1" smtClean="0"/>
              <a:t>を検</a:t>
            </a:r>
            <a:r>
              <a:rPr lang="ja-JP" altLang="en-US" sz="2400" dirty="0" smtClean="0"/>
              <a:t>出して，その性能を比較する．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3934307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メモ 12"/>
          <p:cNvSpPr/>
          <p:nvPr/>
        </p:nvSpPr>
        <p:spPr>
          <a:xfrm rot="10800000">
            <a:off x="4672732" y="3703164"/>
            <a:ext cx="1324989" cy="158003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7" name="メモ 6"/>
          <p:cNvSpPr/>
          <p:nvPr/>
        </p:nvSpPr>
        <p:spPr>
          <a:xfrm rot="10800000">
            <a:off x="2705144" y="3703164"/>
            <a:ext cx="1324989" cy="158003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2" name="タイトル 1"/>
          <p:cNvSpPr>
            <a:spLocks noGrp="1"/>
          </p:cNvSpPr>
          <p:nvPr>
            <p:ph type="title"/>
          </p:nvPr>
        </p:nvSpPr>
        <p:spPr/>
        <p:txBody>
          <a:bodyPr/>
          <a:lstStyle/>
          <a:p>
            <a:r>
              <a:rPr lang="ja-JP" altLang="en-US" dirty="0" smtClean="0"/>
              <a:t>コード</a:t>
            </a:r>
            <a:r>
              <a:rPr lang="ja-JP" altLang="en-US" dirty="0"/>
              <a:t>クローン</a:t>
            </a:r>
            <a:endParaRPr kumimoji="1" lang="ja-JP" altLang="en-US" dirty="0"/>
          </a:p>
        </p:txBody>
      </p:sp>
      <p:sp>
        <p:nvSpPr>
          <p:cNvPr id="3" name="コンテンツ プレースホルダー 2"/>
          <p:cNvSpPr>
            <a:spLocks noGrp="1"/>
          </p:cNvSpPr>
          <p:nvPr>
            <p:ph idx="1"/>
          </p:nvPr>
        </p:nvSpPr>
        <p:spPr/>
        <p:txBody>
          <a:bodyPr/>
          <a:lstStyle/>
          <a:p>
            <a:r>
              <a:rPr lang="ja-JP" altLang="en-US" sz="3000" dirty="0" smtClean="0"/>
              <a:t>ソース</a:t>
            </a:r>
            <a:r>
              <a:rPr lang="ja-JP" altLang="en-US" sz="3000" dirty="0"/>
              <a:t>コード</a:t>
            </a:r>
            <a:r>
              <a:rPr kumimoji="1" lang="ja-JP" altLang="en-US" sz="3000" dirty="0" smtClean="0"/>
              <a:t>のコピーアンドペーストによって生じる，同一あるいは類似した部分を持つコード片</a:t>
            </a:r>
            <a:endParaRPr kumimoji="1" lang="en-US" altLang="ja-JP" sz="3000" dirty="0" smtClean="0"/>
          </a:p>
          <a:p>
            <a:pPr lvl="1"/>
            <a:r>
              <a:rPr kumimoji="1" lang="ja-JP" altLang="en-US" sz="2600" dirty="0" smtClean="0"/>
              <a:t>ソフトウェアの保守を困難にする大きな要因</a:t>
            </a:r>
            <a:endParaRPr kumimoji="1" lang="en-US" altLang="ja-JP" sz="26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11" name="Freeform 13"/>
          <p:cNvSpPr>
            <a:spLocks/>
          </p:cNvSpPr>
          <p:nvPr/>
        </p:nvSpPr>
        <p:spPr bwMode="auto">
          <a:xfrm>
            <a:off x="2901323" y="3983680"/>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4" name="Freeform 13"/>
          <p:cNvSpPr>
            <a:spLocks/>
          </p:cNvSpPr>
          <p:nvPr/>
        </p:nvSpPr>
        <p:spPr bwMode="auto">
          <a:xfrm>
            <a:off x="4865517" y="3983680"/>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5" name="Freeform 13"/>
          <p:cNvSpPr>
            <a:spLocks/>
          </p:cNvSpPr>
          <p:nvPr/>
        </p:nvSpPr>
        <p:spPr bwMode="auto">
          <a:xfrm>
            <a:off x="4865516" y="4552489"/>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6" name="正方形/長方形 15"/>
          <p:cNvSpPr/>
          <p:nvPr/>
        </p:nvSpPr>
        <p:spPr>
          <a:xfrm>
            <a:off x="3556000" y="5858933"/>
            <a:ext cx="1768171" cy="26723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コードクローン</a:t>
            </a:r>
            <a:endParaRPr kumimoji="1" lang="ja-JP" altLang="en-US" sz="2000" dirty="0"/>
          </a:p>
        </p:txBody>
      </p:sp>
      <p:cxnSp>
        <p:nvCxnSpPr>
          <p:cNvPr id="18" name="直線矢印コネクタ 17"/>
          <p:cNvCxnSpPr>
            <a:stCxn id="16" idx="0"/>
          </p:cNvCxnSpPr>
          <p:nvPr/>
        </p:nvCxnSpPr>
        <p:spPr>
          <a:xfrm flipH="1" flipV="1">
            <a:off x="3285068" y="4277839"/>
            <a:ext cx="1155018" cy="15810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直線矢印コネクタ 19"/>
          <p:cNvCxnSpPr>
            <a:stCxn id="16" idx="0"/>
          </p:cNvCxnSpPr>
          <p:nvPr/>
        </p:nvCxnSpPr>
        <p:spPr>
          <a:xfrm flipV="1">
            <a:off x="4440086" y="4130759"/>
            <a:ext cx="470409" cy="17281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直線矢印コネクタ 21"/>
          <p:cNvCxnSpPr>
            <a:stCxn id="16" idx="0"/>
          </p:cNvCxnSpPr>
          <p:nvPr/>
        </p:nvCxnSpPr>
        <p:spPr>
          <a:xfrm flipV="1">
            <a:off x="4440086" y="4840595"/>
            <a:ext cx="884085" cy="10183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a:off x="3833952" y="4088425"/>
            <a:ext cx="1076542" cy="6851"/>
          </a:xfrm>
          <a:prstGeom prst="straightConnector1">
            <a:avLst/>
          </a:prstGeom>
          <a:ln>
            <a:solidFill>
              <a:srgbClr val="FF0000"/>
            </a:solidFill>
            <a:headEnd type="triangle"/>
            <a:tailEnd type="triangle"/>
          </a:ln>
        </p:spPr>
        <p:style>
          <a:lnRef idx="3">
            <a:schemeClr val="accent2"/>
          </a:lnRef>
          <a:fillRef idx="0">
            <a:schemeClr val="accent2"/>
          </a:fillRef>
          <a:effectRef idx="2">
            <a:schemeClr val="accent2"/>
          </a:effectRef>
          <a:fontRef idx="minor">
            <a:schemeClr val="tx1"/>
          </a:fontRef>
        </p:style>
      </p:cxnSp>
      <p:cxnSp>
        <p:nvCxnSpPr>
          <p:cNvPr id="26" name="直線矢印コネクタ 25"/>
          <p:cNvCxnSpPr/>
          <p:nvPr/>
        </p:nvCxnSpPr>
        <p:spPr>
          <a:xfrm>
            <a:off x="5324171" y="4264862"/>
            <a:ext cx="11055" cy="287378"/>
          </a:xfrm>
          <a:prstGeom prst="straightConnector1">
            <a:avLst/>
          </a:prstGeom>
          <a:ln>
            <a:solidFill>
              <a:srgbClr val="FF0000"/>
            </a:solidFill>
            <a:headEnd type="triangle"/>
            <a:tailEnd type="triangle"/>
          </a:ln>
        </p:spPr>
        <p:style>
          <a:lnRef idx="3">
            <a:schemeClr val="accent2"/>
          </a:lnRef>
          <a:fillRef idx="0">
            <a:schemeClr val="accent2"/>
          </a:fillRef>
          <a:effectRef idx="2">
            <a:schemeClr val="accent2"/>
          </a:effectRef>
          <a:fontRef idx="minor">
            <a:schemeClr val="tx1"/>
          </a:fontRef>
        </p:style>
      </p:cxnSp>
      <p:sp>
        <p:nvSpPr>
          <p:cNvPr id="27" name="正方形/長方形 26"/>
          <p:cNvSpPr/>
          <p:nvPr/>
        </p:nvSpPr>
        <p:spPr>
          <a:xfrm>
            <a:off x="3565369" y="3395966"/>
            <a:ext cx="1591733" cy="267230"/>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2000" dirty="0" smtClean="0"/>
              <a:t>クローン</a:t>
            </a:r>
            <a:r>
              <a:rPr lang="ja-JP" altLang="en-US" sz="2000" dirty="0"/>
              <a:t>ペア</a:t>
            </a:r>
            <a:endParaRPr kumimoji="1" lang="ja-JP" altLang="en-US" sz="2000" dirty="0"/>
          </a:p>
        </p:txBody>
      </p:sp>
      <p:cxnSp>
        <p:nvCxnSpPr>
          <p:cNvPr id="51" name="直線コネクタ 50"/>
          <p:cNvCxnSpPr/>
          <p:nvPr/>
        </p:nvCxnSpPr>
        <p:spPr>
          <a:xfrm>
            <a:off x="2810933" y="3883378"/>
            <a:ext cx="11289" cy="1072444"/>
          </a:xfrm>
          <a:prstGeom prst="line">
            <a:avLst/>
          </a:prstGeom>
          <a:ln>
            <a:solidFill>
              <a:srgbClr val="92D050"/>
            </a:solidFill>
          </a:ln>
        </p:spPr>
        <p:style>
          <a:lnRef idx="2">
            <a:schemeClr val="accent1"/>
          </a:lnRef>
          <a:fillRef idx="0">
            <a:schemeClr val="accent1"/>
          </a:fillRef>
          <a:effectRef idx="1">
            <a:schemeClr val="accent1"/>
          </a:effectRef>
          <a:fontRef idx="minor">
            <a:schemeClr val="tx1"/>
          </a:fontRef>
        </p:style>
      </p:cxnSp>
      <p:cxnSp>
        <p:nvCxnSpPr>
          <p:cNvPr id="54" name="直線コネクタ 53"/>
          <p:cNvCxnSpPr/>
          <p:nvPr/>
        </p:nvCxnSpPr>
        <p:spPr>
          <a:xfrm>
            <a:off x="2822222" y="4955822"/>
            <a:ext cx="3020902" cy="0"/>
          </a:xfrm>
          <a:prstGeom prst="line">
            <a:avLst/>
          </a:prstGeom>
          <a:ln>
            <a:solidFill>
              <a:srgbClr val="92D050"/>
            </a:solidFill>
          </a:ln>
        </p:spPr>
        <p:style>
          <a:lnRef idx="2">
            <a:schemeClr val="accent1"/>
          </a:lnRef>
          <a:fillRef idx="0">
            <a:schemeClr val="accent1"/>
          </a:fillRef>
          <a:effectRef idx="1">
            <a:schemeClr val="accent1"/>
          </a:effectRef>
          <a:fontRef idx="minor">
            <a:schemeClr val="tx1"/>
          </a:fontRef>
        </p:style>
      </p:cxnSp>
      <p:cxnSp>
        <p:nvCxnSpPr>
          <p:cNvPr id="56" name="直線コネクタ 55"/>
          <p:cNvCxnSpPr/>
          <p:nvPr/>
        </p:nvCxnSpPr>
        <p:spPr>
          <a:xfrm>
            <a:off x="2835771" y="3883378"/>
            <a:ext cx="3032191" cy="0"/>
          </a:xfrm>
          <a:prstGeom prst="line">
            <a:avLst/>
          </a:prstGeom>
          <a:ln>
            <a:solidFill>
              <a:srgbClr val="92D050"/>
            </a:solidFill>
          </a:ln>
        </p:spPr>
        <p:style>
          <a:lnRef idx="2">
            <a:schemeClr val="accent1"/>
          </a:lnRef>
          <a:fillRef idx="0">
            <a:schemeClr val="accent1"/>
          </a:fillRef>
          <a:effectRef idx="1">
            <a:schemeClr val="accent1"/>
          </a:effectRef>
          <a:fontRef idx="minor">
            <a:schemeClr val="tx1"/>
          </a:fontRef>
        </p:style>
      </p:cxnSp>
      <p:cxnSp>
        <p:nvCxnSpPr>
          <p:cNvPr id="58" name="直線コネクタ 57"/>
          <p:cNvCxnSpPr/>
          <p:nvPr/>
        </p:nvCxnSpPr>
        <p:spPr>
          <a:xfrm>
            <a:off x="5843124" y="3883378"/>
            <a:ext cx="0" cy="1072444"/>
          </a:xfrm>
          <a:prstGeom prst="line">
            <a:avLst/>
          </a:prstGeom>
          <a:ln>
            <a:solidFill>
              <a:srgbClr val="92D050"/>
            </a:solidFill>
          </a:ln>
        </p:spPr>
        <p:style>
          <a:lnRef idx="2">
            <a:schemeClr val="accent1"/>
          </a:lnRef>
          <a:fillRef idx="0">
            <a:schemeClr val="accent1"/>
          </a:fillRef>
          <a:effectRef idx="1">
            <a:schemeClr val="accent1"/>
          </a:effectRef>
          <a:fontRef idx="minor">
            <a:schemeClr val="tx1"/>
          </a:fontRef>
        </p:style>
      </p:cxnSp>
      <p:sp>
        <p:nvSpPr>
          <p:cNvPr id="60" name="正方形/長方形 59"/>
          <p:cNvSpPr/>
          <p:nvPr/>
        </p:nvSpPr>
        <p:spPr>
          <a:xfrm>
            <a:off x="6038514" y="4430558"/>
            <a:ext cx="1657686" cy="281142"/>
          </a:xfrm>
          <a:prstGeom prst="rect">
            <a:avLst/>
          </a:prstGeom>
          <a:ln>
            <a:solidFill>
              <a:srgbClr val="92D05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2000" dirty="0" smtClean="0"/>
              <a:t>クローンセット</a:t>
            </a:r>
            <a:endParaRPr kumimoji="1" lang="ja-JP" altLang="en-US" sz="2000" dirty="0"/>
          </a:p>
        </p:txBody>
      </p:sp>
    </p:spTree>
    <p:extLst>
      <p:ext uri="{BB962C8B-B14F-4D97-AF65-F5344CB8AC3E}">
        <p14:creationId xmlns:p14="http://schemas.microsoft.com/office/powerpoint/2010/main" val="3723697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コードクローンの分類</a:t>
            </a:r>
            <a:r>
              <a:rPr kumimoji="1" lang="en-US" altLang="ja-JP" sz="2400" dirty="0" smtClean="0"/>
              <a:t>[1]</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643064686"/>
              </p:ext>
            </p:extLst>
          </p:nvPr>
        </p:nvGraphicFramePr>
        <p:xfrm>
          <a:off x="457200" y="1828800"/>
          <a:ext cx="8229600" cy="3586037"/>
        </p:xfrm>
        <a:graphic>
          <a:graphicData uri="http://schemas.openxmlformats.org/drawingml/2006/table">
            <a:tbl>
              <a:tblPr firstRow="1" bandRow="1">
                <a:tableStyleId>{5C22544A-7EE6-4342-B048-85BDC9FD1C3A}</a:tableStyleId>
              </a:tblPr>
              <a:tblGrid>
                <a:gridCol w="1010356"/>
                <a:gridCol w="7219244"/>
              </a:tblGrid>
              <a:tr h="516665">
                <a:tc>
                  <a:txBody>
                    <a:bodyPr/>
                    <a:lstStyle/>
                    <a:p>
                      <a:pPr algn="ctr"/>
                      <a:r>
                        <a:rPr kumimoji="1" lang="ja-JP" altLang="en-US" sz="2000" dirty="0" smtClean="0">
                          <a:solidFill>
                            <a:sysClr val="windowText" lastClr="000000"/>
                          </a:solidFill>
                        </a:rPr>
                        <a:t>分類</a:t>
                      </a:r>
                      <a:endParaRPr kumimoji="1" lang="ja-JP" altLang="en-US" sz="2000" dirty="0">
                        <a:solidFill>
                          <a:sysClr val="windowText" lastClr="000000"/>
                        </a:solidFill>
                      </a:endParaRPr>
                    </a:p>
                  </a:txBody>
                  <a:tcPr/>
                </a:tc>
                <a:tc>
                  <a:txBody>
                    <a:bodyPr/>
                    <a:lstStyle/>
                    <a:p>
                      <a:pPr algn="ctr"/>
                      <a:r>
                        <a:rPr kumimoji="1" lang="ja-JP" altLang="en-US" sz="2000" dirty="0" smtClean="0">
                          <a:solidFill>
                            <a:sysClr val="windowText" lastClr="000000"/>
                          </a:solidFill>
                        </a:rPr>
                        <a:t>定義</a:t>
                      </a:r>
                      <a:endParaRPr kumimoji="1" lang="ja-JP" altLang="en-US" sz="2000" dirty="0">
                        <a:solidFill>
                          <a:sysClr val="windowText" lastClr="000000"/>
                        </a:solidFill>
                      </a:endParaRPr>
                    </a:p>
                  </a:txBody>
                  <a:tcPr/>
                </a:tc>
              </a:tr>
              <a:tr h="767343">
                <a:tc>
                  <a:txBody>
                    <a:bodyPr/>
                    <a:lstStyle/>
                    <a:p>
                      <a:r>
                        <a:rPr kumimoji="1" lang="ja-JP" altLang="en-US" sz="2000" dirty="0" smtClean="0"/>
                        <a:t>タイプ</a:t>
                      </a:r>
                      <a:r>
                        <a:rPr kumimoji="1" lang="en-US" altLang="ja-JP" sz="2000" dirty="0" smtClean="0"/>
                        <a:t>1</a:t>
                      </a:r>
                      <a:endParaRPr kumimoji="1" lang="ja-JP" altLang="en-US" sz="2000" dirty="0"/>
                    </a:p>
                  </a:txBody>
                  <a:tcPr/>
                </a:tc>
                <a:tc>
                  <a:txBody>
                    <a:bodyPr/>
                    <a:lstStyle/>
                    <a:p>
                      <a:r>
                        <a:rPr kumimoji="1" lang="ja-JP" altLang="en-US" sz="2000" dirty="0" smtClean="0"/>
                        <a:t>空白，コメントの有無，レイアウトなどの違いを除いて完全に一致する．</a:t>
                      </a:r>
                      <a:endParaRPr kumimoji="1" lang="ja-JP" altLang="en-US" sz="2000" dirty="0"/>
                    </a:p>
                  </a:txBody>
                  <a:tcPr/>
                </a:tc>
              </a:tr>
              <a:tr h="767343">
                <a:tc>
                  <a:txBody>
                    <a:bodyPr/>
                    <a:lstStyle/>
                    <a:p>
                      <a:r>
                        <a:rPr kumimoji="1" lang="ja-JP" altLang="en-US" sz="2000" dirty="0" smtClean="0"/>
                        <a:t>タイプ</a:t>
                      </a:r>
                      <a:r>
                        <a:rPr kumimoji="1" lang="en-US" altLang="ja-JP" sz="2000" dirty="0" smtClean="0"/>
                        <a:t>2</a:t>
                      </a:r>
                      <a:endParaRPr kumimoji="1" lang="ja-JP" altLang="en-US" sz="2000" dirty="0"/>
                    </a:p>
                  </a:txBody>
                  <a:tcPr/>
                </a:tc>
                <a:tc>
                  <a:txBody>
                    <a:bodyPr/>
                    <a:lstStyle/>
                    <a:p>
                      <a:r>
                        <a:rPr kumimoji="1" lang="ja-JP" altLang="en-US" sz="2000" dirty="0" smtClean="0"/>
                        <a:t>タイプ</a:t>
                      </a:r>
                      <a:r>
                        <a:rPr kumimoji="1" lang="en-US" altLang="ja-JP" sz="2000" dirty="0" smtClean="0"/>
                        <a:t>1</a:t>
                      </a:r>
                      <a:r>
                        <a:rPr kumimoji="1" lang="ja-JP" altLang="en-US" sz="2000" dirty="0" smtClean="0"/>
                        <a:t>の違いに加えて，変数名などのユーザ定義名，関数の型などが異なる．</a:t>
                      </a:r>
                      <a:endParaRPr kumimoji="1" lang="ja-JP" altLang="en-US" sz="2000" dirty="0"/>
                    </a:p>
                  </a:txBody>
                  <a:tcPr/>
                </a:tc>
              </a:tr>
              <a:tr h="767343">
                <a:tc>
                  <a:txBody>
                    <a:bodyPr/>
                    <a:lstStyle/>
                    <a:p>
                      <a:r>
                        <a:rPr kumimoji="1" lang="ja-JP" altLang="en-US" sz="2000" dirty="0" smtClean="0"/>
                        <a:t>タイプ</a:t>
                      </a:r>
                      <a:r>
                        <a:rPr kumimoji="1" lang="en-US" altLang="ja-JP" sz="2000" dirty="0" smtClean="0"/>
                        <a:t>3</a:t>
                      </a:r>
                      <a:endParaRPr kumimoji="1" lang="ja-JP" altLang="en-US" sz="2000" dirty="0"/>
                    </a:p>
                  </a:txBody>
                  <a:tcPr/>
                </a:tc>
                <a:tc>
                  <a:txBody>
                    <a:bodyPr/>
                    <a:lstStyle/>
                    <a:p>
                      <a:r>
                        <a:rPr kumimoji="1" lang="ja-JP" altLang="en-US" sz="2000" dirty="0" smtClean="0"/>
                        <a:t>タイプ</a:t>
                      </a:r>
                      <a:r>
                        <a:rPr kumimoji="1" lang="en-US" altLang="ja-JP" sz="2000" dirty="0" smtClean="0"/>
                        <a:t>2</a:t>
                      </a:r>
                      <a:r>
                        <a:rPr kumimoji="1" lang="ja-JP" altLang="en-US" sz="2000" dirty="0" smtClean="0"/>
                        <a:t>の違いに加えて，文の挿入や削除，変更などが行われている．</a:t>
                      </a:r>
                      <a:endParaRPr kumimoji="1" lang="ja-JP" altLang="en-US" sz="2000" dirty="0"/>
                    </a:p>
                  </a:txBody>
                  <a:tcPr/>
                </a:tc>
              </a:tr>
              <a:tr h="767343">
                <a:tc>
                  <a:txBody>
                    <a:bodyPr/>
                    <a:lstStyle/>
                    <a:p>
                      <a:r>
                        <a:rPr kumimoji="1" lang="ja-JP" altLang="en-US" sz="2000" dirty="0" smtClean="0"/>
                        <a:t>タイプ</a:t>
                      </a:r>
                      <a:r>
                        <a:rPr kumimoji="1" lang="en-US" altLang="ja-JP" sz="2000" dirty="0" smtClean="0"/>
                        <a:t>4</a:t>
                      </a:r>
                      <a:endParaRPr kumimoji="1" lang="ja-JP" altLang="en-US" sz="2000" dirty="0"/>
                    </a:p>
                  </a:txBody>
                  <a:tcPr/>
                </a:tc>
                <a:tc>
                  <a:txBody>
                    <a:bodyPr/>
                    <a:lstStyle/>
                    <a:p>
                      <a:r>
                        <a:rPr kumimoji="1" lang="ja-JP" altLang="en-US" sz="2000" dirty="0" smtClean="0"/>
                        <a:t>類似した処理を実行するが，構文上の実装が異なる．</a:t>
                      </a:r>
                      <a:endParaRPr kumimoji="1" lang="ja-JP" altLang="en-US" sz="2000" dirty="0"/>
                    </a:p>
                  </a:txBody>
                  <a:tcPr/>
                </a:tc>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6" name="テキスト ボックス 5"/>
          <p:cNvSpPr txBox="1"/>
          <p:nvPr/>
        </p:nvSpPr>
        <p:spPr>
          <a:xfrm>
            <a:off x="173831" y="5552674"/>
            <a:ext cx="8785225"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a:t>
            </a:r>
            <a:r>
              <a:rPr lang="en-US" altLang="ja-JP" sz="1200" dirty="0"/>
              <a:t>1] Roy et, al., Comparison and Evaluation of Code Clone Detection Techniques and Tools: A Qualitative Approach, Science of Computer Programming, 2009</a:t>
            </a:r>
            <a:endParaRPr kumimoji="1" lang="ja-JP" altLang="en-US" sz="1200" dirty="0"/>
          </a:p>
        </p:txBody>
      </p:sp>
    </p:spTree>
    <p:extLst>
      <p:ext uri="{BB962C8B-B14F-4D97-AF65-F5344CB8AC3E}">
        <p14:creationId xmlns:p14="http://schemas.microsoft.com/office/powerpoint/2010/main" val="839443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87338"/>
            <a:ext cx="8218488" cy="1143000"/>
          </a:xfrm>
        </p:spPr>
        <p:txBody>
          <a:bodyPr/>
          <a:lstStyle/>
          <a:p>
            <a:r>
              <a:rPr lang="ja-JP" altLang="en-US" sz="3200" dirty="0"/>
              <a:t>関数クローン検出</a:t>
            </a:r>
            <a:r>
              <a:rPr lang="ja-JP" altLang="en-US" sz="3200" dirty="0" smtClean="0"/>
              <a:t>ツールの検出アルゴリズム</a:t>
            </a:r>
            <a:r>
              <a:rPr lang="en-US" altLang="ja-JP" sz="1800" dirty="0" smtClean="0"/>
              <a:t>[2]</a:t>
            </a:r>
            <a:endParaRPr kumimoji="1" lang="ja-JP" altLang="en-US" sz="3200" dirty="0"/>
          </a:p>
        </p:txBody>
      </p:sp>
      <p:sp>
        <p:nvSpPr>
          <p:cNvPr id="4" name="スライド番号プレースホルダー 3"/>
          <p:cNvSpPr>
            <a:spLocks noGrp="1"/>
          </p:cNvSpPr>
          <p:nvPr>
            <p:ph type="sldNum" sz="quarter" idx="12"/>
          </p:nvPr>
        </p:nvSpPr>
        <p:spPr>
          <a:xfrm>
            <a:off x="7597775" y="6321569"/>
            <a:ext cx="1150938" cy="288925"/>
          </a:xfrm>
        </p:spPr>
        <p:txBody>
          <a:bodyPr/>
          <a:lstStyle/>
          <a:p>
            <a:fld id="{9F5033E9-932D-4E41-95C3-341F9A6DAE17}" type="slidenum">
              <a:rPr lang="en-US" altLang="ja-JP" smtClean="0"/>
              <a:pPr/>
              <a:t>4</a:t>
            </a:fld>
            <a:endParaRPr lang="en-US" altLang="ja-JP" dirty="0"/>
          </a:p>
        </p:txBody>
      </p:sp>
      <p:sp>
        <p:nvSpPr>
          <p:cNvPr id="6" name="コンテンツ プレースホルダー 2"/>
          <p:cNvSpPr>
            <a:spLocks noGrp="1"/>
          </p:cNvSpPr>
          <p:nvPr/>
        </p:nvSpPr>
        <p:spPr bwMode="auto">
          <a:xfrm>
            <a:off x="1322784" y="1519039"/>
            <a:ext cx="6274991" cy="1419733"/>
          </a:xfrm>
          <a:prstGeom prst="rect">
            <a:avLst/>
          </a:prstGeom>
          <a:solidFill>
            <a:schemeClr val="accent5"/>
          </a:solidFill>
          <a:ln>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 typeface="Wingdings" pitchFamily="2" charset="2"/>
              <a:buNone/>
            </a:pPr>
            <a:r>
              <a:rPr lang="en-US" altLang="ja-JP" sz="2000" dirty="0" smtClean="0"/>
              <a:t>STEP1</a:t>
            </a:r>
            <a:r>
              <a:rPr lang="ja-JP" altLang="en-US" sz="2000" dirty="0" smtClean="0"/>
              <a:t>：各関数からワードの抽出</a:t>
            </a:r>
            <a:endParaRPr lang="en-US" altLang="ja-JP" sz="2000" dirty="0" smtClean="0"/>
          </a:p>
          <a:p>
            <a:pPr marL="0" indent="0">
              <a:buFont typeface="Wingdings" pitchFamily="2" charset="2"/>
              <a:buNone/>
            </a:pPr>
            <a:r>
              <a:rPr lang="en-US" altLang="ja-JP" sz="2000" dirty="0" smtClean="0"/>
              <a:t>STEP2: </a:t>
            </a:r>
            <a:r>
              <a:rPr lang="ja-JP" altLang="en-US" sz="2000" dirty="0" smtClean="0"/>
              <a:t>ワードに対して重みを計算し特徴ベクトルの計算</a:t>
            </a:r>
            <a:endParaRPr lang="en-US" altLang="ja-JP" sz="2000" dirty="0" smtClean="0"/>
          </a:p>
          <a:p>
            <a:pPr marL="0" indent="0">
              <a:buFont typeface="Wingdings" pitchFamily="2" charset="2"/>
              <a:buNone/>
            </a:pPr>
            <a:r>
              <a:rPr lang="en-US" altLang="ja-JP" sz="2000" dirty="0" smtClean="0"/>
              <a:t>STEP3: </a:t>
            </a:r>
            <a:r>
              <a:rPr lang="ja-JP" altLang="en-US" sz="2000" dirty="0" smtClean="0"/>
              <a:t>各関数の特徴ベクトルをクラスタリング</a:t>
            </a:r>
            <a:endParaRPr lang="en-US" altLang="ja-JP" sz="2000" dirty="0" smtClean="0"/>
          </a:p>
          <a:p>
            <a:pPr marL="0" indent="0">
              <a:buFont typeface="Wingdings" pitchFamily="2" charset="2"/>
              <a:buNone/>
            </a:pPr>
            <a:r>
              <a:rPr lang="en-US" altLang="ja-JP" sz="2000" dirty="0" smtClean="0"/>
              <a:t>STEP4: </a:t>
            </a:r>
            <a:r>
              <a:rPr lang="ja-JP" altLang="en-US" sz="2000" dirty="0" smtClean="0"/>
              <a:t>特徴ベクトル間の類似度を計算</a:t>
            </a:r>
          </a:p>
        </p:txBody>
      </p:sp>
      <p:sp>
        <p:nvSpPr>
          <p:cNvPr id="114" name="メモ 113"/>
          <p:cNvSpPr/>
          <p:nvPr/>
        </p:nvSpPr>
        <p:spPr>
          <a:xfrm rot="10800000">
            <a:off x="286469" y="3957298"/>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5" name="メモ 114"/>
          <p:cNvSpPr/>
          <p:nvPr/>
        </p:nvSpPr>
        <p:spPr>
          <a:xfrm rot="10800000">
            <a:off x="383762" y="4008099"/>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6" name="メモ 115"/>
          <p:cNvSpPr/>
          <p:nvPr/>
        </p:nvSpPr>
        <p:spPr>
          <a:xfrm rot="10800000">
            <a:off x="466310" y="4085820"/>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7" name="Freeform 13"/>
          <p:cNvSpPr>
            <a:spLocks/>
          </p:cNvSpPr>
          <p:nvPr/>
        </p:nvSpPr>
        <p:spPr bwMode="auto">
          <a:xfrm>
            <a:off x="627089" y="4266626"/>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8" name="Freeform 13"/>
          <p:cNvSpPr>
            <a:spLocks/>
          </p:cNvSpPr>
          <p:nvPr/>
        </p:nvSpPr>
        <p:spPr bwMode="auto">
          <a:xfrm>
            <a:off x="627089" y="4699979"/>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9" name="テキスト ボックス 9"/>
          <p:cNvSpPr txBox="1"/>
          <p:nvPr/>
        </p:nvSpPr>
        <p:spPr>
          <a:xfrm>
            <a:off x="64691" y="5103342"/>
            <a:ext cx="1395810"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a:t>ソースコード</a:t>
            </a:r>
          </a:p>
        </p:txBody>
      </p:sp>
      <p:graphicFrame>
        <p:nvGraphicFramePr>
          <p:cNvPr id="121" name="表 120"/>
          <p:cNvGraphicFramePr>
            <a:graphicFrameLocks noGrp="1"/>
          </p:cNvGraphicFramePr>
          <p:nvPr>
            <p:extLst>
              <p:ext uri="{D42A27DB-BD31-4B8C-83A1-F6EECF244321}">
                <p14:modId xmlns:p14="http://schemas.microsoft.com/office/powerpoint/2010/main" val="4014191087"/>
              </p:ext>
            </p:extLst>
          </p:nvPr>
        </p:nvGraphicFramePr>
        <p:xfrm>
          <a:off x="1951481" y="3349922"/>
          <a:ext cx="1113937" cy="1097280"/>
        </p:xfrm>
        <a:graphic>
          <a:graphicData uri="http://schemas.openxmlformats.org/drawingml/2006/table">
            <a:tbl>
              <a:tblPr firstRow="1" bandRow="1"/>
              <a:tblGrid>
                <a:gridCol w="586833"/>
                <a:gridCol w="527104"/>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dirty="0" smtClean="0"/>
                        <a:t>ワード</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dirty="0" smtClean="0"/>
                        <a:t>個数</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yyy</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2</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graphicFrame>
        <p:nvGraphicFramePr>
          <p:cNvPr id="122" name="表 121"/>
          <p:cNvGraphicFramePr>
            <a:graphicFrameLocks noGrp="1"/>
          </p:cNvGraphicFramePr>
          <p:nvPr>
            <p:extLst>
              <p:ext uri="{D42A27DB-BD31-4B8C-83A1-F6EECF244321}">
                <p14:modId xmlns:p14="http://schemas.microsoft.com/office/powerpoint/2010/main" val="665236974"/>
              </p:ext>
            </p:extLst>
          </p:nvPr>
        </p:nvGraphicFramePr>
        <p:xfrm>
          <a:off x="1926298" y="4801842"/>
          <a:ext cx="1113937" cy="1097280"/>
        </p:xfrm>
        <a:graphic>
          <a:graphicData uri="http://schemas.openxmlformats.org/drawingml/2006/table">
            <a:tbl>
              <a:tblPr firstRow="1" bandRow="1"/>
              <a:tblGrid>
                <a:gridCol w="586833"/>
                <a:gridCol w="527104"/>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dirty="0" smtClean="0"/>
                        <a:t>ワード</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dirty="0" smtClean="0"/>
                        <a:t>個数</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yyy</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2</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sp>
        <p:nvSpPr>
          <p:cNvPr id="123" name="テキスト ボックス 9"/>
          <p:cNvSpPr txBox="1"/>
          <p:nvPr/>
        </p:nvSpPr>
        <p:spPr>
          <a:xfrm>
            <a:off x="1836925" y="5840244"/>
            <a:ext cx="1342008"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ワード</a:t>
            </a:r>
            <a:r>
              <a:rPr lang="ja-JP" altLang="en-US" sz="1800" dirty="0"/>
              <a:t>リスト</a:t>
            </a:r>
          </a:p>
        </p:txBody>
      </p:sp>
      <p:sp>
        <p:nvSpPr>
          <p:cNvPr id="124" name="テキスト ボックス 9"/>
          <p:cNvSpPr txBox="1"/>
          <p:nvPr/>
        </p:nvSpPr>
        <p:spPr>
          <a:xfrm>
            <a:off x="3469851" y="5786920"/>
            <a:ext cx="1431992" cy="379413"/>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特徴ベクトル</a:t>
            </a:r>
            <a:endParaRPr lang="ja-JP" altLang="en-US" sz="1800" dirty="0"/>
          </a:p>
        </p:txBody>
      </p:sp>
      <p:sp>
        <p:nvSpPr>
          <p:cNvPr id="126" name="角丸四角形 125"/>
          <p:cNvSpPr/>
          <p:nvPr/>
        </p:nvSpPr>
        <p:spPr>
          <a:xfrm>
            <a:off x="1076146" y="3044609"/>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STEP1</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32" name="テキスト ボックス 9"/>
          <p:cNvSpPr txBox="1"/>
          <p:nvPr/>
        </p:nvSpPr>
        <p:spPr>
          <a:xfrm>
            <a:off x="2172783" y="3044610"/>
            <a:ext cx="867451"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関数</a:t>
            </a:r>
            <a:r>
              <a:rPr lang="en-US" altLang="ja-JP" sz="1800" dirty="0" smtClean="0"/>
              <a:t>A</a:t>
            </a:r>
            <a:endParaRPr lang="ja-JP" altLang="en-US" sz="1800" dirty="0"/>
          </a:p>
        </p:txBody>
      </p:sp>
      <p:sp>
        <p:nvSpPr>
          <p:cNvPr id="133" name="テキスト ボックス 9"/>
          <p:cNvSpPr txBox="1"/>
          <p:nvPr/>
        </p:nvSpPr>
        <p:spPr>
          <a:xfrm>
            <a:off x="2103220" y="4496280"/>
            <a:ext cx="798720"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関数</a:t>
            </a:r>
            <a:r>
              <a:rPr lang="en-US" altLang="ja-JP" sz="1800" dirty="0"/>
              <a:t>B</a:t>
            </a:r>
            <a:endParaRPr lang="ja-JP" altLang="en-US" sz="1800" dirty="0"/>
          </a:p>
        </p:txBody>
      </p:sp>
      <p:sp>
        <p:nvSpPr>
          <p:cNvPr id="134" name="テキスト ボックス 133"/>
          <p:cNvSpPr txBox="1"/>
          <p:nvPr/>
        </p:nvSpPr>
        <p:spPr>
          <a:xfrm>
            <a:off x="3801673" y="3625515"/>
            <a:ext cx="779381" cy="369332"/>
          </a:xfrm>
          <a:prstGeom prst="rect">
            <a:avLst/>
          </a:prstGeom>
          <a:noFill/>
        </p:spPr>
        <p:txBody>
          <a:bodyPr wrap="none" rtlCol="0">
            <a:spAutoFit/>
          </a:bodyPr>
          <a:lstStyle/>
          <a:p>
            <a:pPr fontAlgn="auto">
              <a:spcBef>
                <a:spcPts val="0"/>
              </a:spcBef>
              <a:spcAft>
                <a:spcPts val="0"/>
              </a:spcAft>
            </a:pPr>
            <a:r>
              <a:rPr lang="ja-JP" altLang="en-US" dirty="0">
                <a:solidFill>
                  <a:prstClr val="black"/>
                </a:solidFill>
                <a:latin typeface="Calibri" panose="020F0502020204030204"/>
              </a:rPr>
              <a:t>関数</a:t>
            </a:r>
            <a:r>
              <a:rPr lang="en-US" altLang="ja-JP" dirty="0" smtClean="0">
                <a:solidFill>
                  <a:prstClr val="black"/>
                </a:solidFill>
                <a:latin typeface="Calibri" panose="020F0502020204030204"/>
              </a:rPr>
              <a:t>A</a:t>
            </a:r>
            <a:endParaRPr lang="en-US" altLang="ja-JP" dirty="0">
              <a:solidFill>
                <a:prstClr val="black"/>
              </a:solidFill>
              <a:latin typeface="Calibri" panose="020F0502020204030204"/>
            </a:endParaRPr>
          </a:p>
        </p:txBody>
      </p:sp>
      <p:pic>
        <p:nvPicPr>
          <p:cNvPr id="135" name="図 134"/>
          <p:cNvPicPr/>
          <p:nvPr/>
        </p:nvPicPr>
        <p:blipFill>
          <a:blip r:embed="rId3"/>
          <a:stretch>
            <a:fillRect/>
          </a:stretch>
        </p:blipFill>
        <p:spPr>
          <a:xfrm>
            <a:off x="3533035" y="3892432"/>
            <a:ext cx="1316659" cy="375887"/>
          </a:xfrm>
          <a:prstGeom prst="rect">
            <a:avLst/>
          </a:prstGeom>
        </p:spPr>
      </p:pic>
      <p:pic>
        <p:nvPicPr>
          <p:cNvPr id="136" name="図 135"/>
          <p:cNvPicPr/>
          <p:nvPr/>
        </p:nvPicPr>
        <p:blipFill>
          <a:blip r:embed="rId4"/>
          <a:stretch>
            <a:fillRect/>
          </a:stretch>
        </p:blipFill>
        <p:spPr>
          <a:xfrm>
            <a:off x="3546914" y="5386839"/>
            <a:ext cx="1270189" cy="374648"/>
          </a:xfrm>
          <a:prstGeom prst="rect">
            <a:avLst/>
          </a:prstGeom>
        </p:spPr>
      </p:pic>
      <p:sp>
        <p:nvSpPr>
          <p:cNvPr id="137" name="正方形/長方形 136"/>
          <p:cNvSpPr/>
          <p:nvPr/>
        </p:nvSpPr>
        <p:spPr>
          <a:xfrm>
            <a:off x="3749609" y="5066081"/>
            <a:ext cx="771365" cy="369332"/>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ea typeface="ＭＳ Ｐゴシック" pitchFamily="50" charset="-128"/>
                <a:cs typeface="+mn-cs"/>
              </a:rPr>
              <a:t>関数</a:t>
            </a:r>
            <a:r>
              <a:rPr kumimoji="0" lang="en-US" altLang="ja-JP" sz="1800" b="0" i="0" u="none" strike="noStrike" kern="1200" cap="none" spc="0" normalizeH="0" baseline="0" noProof="0" dirty="0" smtClean="0">
                <a:ln>
                  <a:noFill/>
                </a:ln>
                <a:solidFill>
                  <a:prstClr val="black"/>
                </a:solidFill>
                <a:effectLst/>
                <a:uLnTx/>
                <a:uFillTx/>
                <a:latin typeface="Calibri" panose="020F0502020204030204"/>
                <a:ea typeface="ＭＳ Ｐゴシック" pitchFamily="50" charset="-128"/>
                <a:cs typeface="+mn-cs"/>
              </a:rPr>
              <a:t>B</a:t>
            </a:r>
            <a:endParaRPr kumimoji="0" lang="en-US" altLang="ja-JP" sz="1800" b="0" i="0" u="none" strike="noStrike" kern="1200" cap="none" spc="0" normalizeH="0" baseline="0" noProof="0" dirty="0">
              <a:ln>
                <a:noFill/>
              </a:ln>
              <a:solidFill>
                <a:prstClr val="black"/>
              </a:solidFill>
              <a:effectLst/>
              <a:uLnTx/>
              <a:uFillTx/>
              <a:latin typeface="Calibri" panose="020F0502020204030204"/>
              <a:ea typeface="ＭＳ Ｐゴシック" pitchFamily="50" charset="-128"/>
              <a:cs typeface="+mn-cs"/>
            </a:endParaRPr>
          </a:p>
        </p:txBody>
      </p:sp>
      <p:sp>
        <p:nvSpPr>
          <p:cNvPr id="138" name="角丸四角形 137"/>
          <p:cNvSpPr/>
          <p:nvPr/>
        </p:nvSpPr>
        <p:spPr>
          <a:xfrm>
            <a:off x="5315650" y="3832488"/>
            <a:ext cx="1007848" cy="784012"/>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B</a:t>
            </a:r>
          </a:p>
        </p:txBody>
      </p:sp>
      <p:sp>
        <p:nvSpPr>
          <p:cNvPr id="139" name="角丸四角形 138"/>
          <p:cNvSpPr/>
          <p:nvPr/>
        </p:nvSpPr>
        <p:spPr>
          <a:xfrm>
            <a:off x="5317639" y="4675086"/>
            <a:ext cx="954856" cy="937642"/>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C</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E</a:t>
            </a:r>
          </a:p>
        </p:txBody>
      </p:sp>
      <p:sp>
        <p:nvSpPr>
          <p:cNvPr id="141" name="テキスト ボックス 9"/>
          <p:cNvSpPr txBox="1"/>
          <p:nvPr/>
        </p:nvSpPr>
        <p:spPr>
          <a:xfrm>
            <a:off x="5400931" y="5761487"/>
            <a:ext cx="972034"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a:t>クラスタ</a:t>
            </a:r>
          </a:p>
        </p:txBody>
      </p:sp>
      <p:graphicFrame>
        <p:nvGraphicFramePr>
          <p:cNvPr id="142" name="表 141"/>
          <p:cNvGraphicFramePr>
            <a:graphicFrameLocks noGrp="1"/>
          </p:cNvGraphicFramePr>
          <p:nvPr>
            <p:extLst>
              <p:ext uri="{D42A27DB-BD31-4B8C-83A1-F6EECF244321}">
                <p14:modId xmlns:p14="http://schemas.microsoft.com/office/powerpoint/2010/main" val="3655775457"/>
              </p:ext>
            </p:extLst>
          </p:nvPr>
        </p:nvGraphicFramePr>
        <p:xfrm>
          <a:off x="6838921" y="3486366"/>
          <a:ext cx="2134882" cy="2377440"/>
        </p:xfrm>
        <a:graphic>
          <a:graphicData uri="http://schemas.openxmlformats.org/drawingml/2006/table">
            <a:tbl>
              <a:tblPr firstRow="1" bandRow="1"/>
              <a:tblGrid>
                <a:gridCol w="679245"/>
                <a:gridCol w="659700"/>
                <a:gridCol w="795937"/>
              </a:tblGrid>
              <a:tr h="214375">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baseline="0" dirty="0" smtClean="0"/>
                        <a:t>類似度</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baseline="0" dirty="0" smtClean="0"/>
                        <a:t>関数対</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baseline="0" dirty="0" smtClean="0"/>
                        <a:t>クローン</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0.95</a:t>
                      </a:r>
                      <a:endParaRPr kumimoji="1" lang="ja-JP" altLang="en-US" sz="1200" baseline="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関数</a:t>
                      </a:r>
                      <a:r>
                        <a:rPr kumimoji="1" lang="en-US" altLang="ja-JP" sz="1200" baseline="0" dirty="0" smtClean="0"/>
                        <a:t>A</a:t>
                      </a:r>
                    </a:p>
                    <a:p>
                      <a:r>
                        <a:rPr kumimoji="1" lang="ja-JP" altLang="en-US" sz="1200" baseline="0" dirty="0" smtClean="0"/>
                        <a:t>関数</a:t>
                      </a:r>
                      <a:r>
                        <a:rPr kumimoji="1" lang="en-US" altLang="ja-JP" sz="1200" baseline="0" dirty="0" smtClean="0"/>
                        <a:t>B</a:t>
                      </a:r>
                      <a:endParaRPr kumimoji="1" lang="ja-JP" altLang="en-US" sz="1200" baseline="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en-US" altLang="ja-JP" sz="1200" baseline="0" dirty="0" smtClean="0"/>
                    </a:p>
                    <a:p>
                      <a:r>
                        <a:rPr kumimoji="1" lang="ja-JP" altLang="en-US" sz="1200" baseline="0" dirty="0" smtClean="0"/>
                        <a:t>　　✔</a:t>
                      </a:r>
                      <a:endParaRPr kumimoji="1" lang="ja-JP" altLang="en-US" sz="1200" baseline="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0.70</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関数</a:t>
                      </a:r>
                      <a:r>
                        <a:rPr kumimoji="1" lang="en-US" altLang="ja-JP" sz="1200" baseline="0" dirty="0" smtClean="0"/>
                        <a:t>C</a:t>
                      </a:r>
                    </a:p>
                    <a:p>
                      <a:r>
                        <a:rPr kumimoji="1" lang="ja-JP" altLang="en-US" sz="1200" baseline="0" dirty="0" smtClean="0"/>
                        <a:t>関数</a:t>
                      </a:r>
                      <a:r>
                        <a:rPr kumimoji="1" lang="en-US" altLang="ja-JP" sz="1200" baseline="0" dirty="0" smtClean="0"/>
                        <a:t>D</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0.70</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関数</a:t>
                      </a:r>
                      <a:r>
                        <a:rPr kumimoji="1" lang="en-US" altLang="ja-JP" sz="1200" baseline="0" dirty="0" smtClean="0"/>
                        <a:t>C</a:t>
                      </a:r>
                    </a:p>
                    <a:p>
                      <a:r>
                        <a:rPr kumimoji="1" lang="ja-JP" altLang="en-US" sz="1200" baseline="0" dirty="0" smtClean="0"/>
                        <a:t>関数</a:t>
                      </a:r>
                      <a:r>
                        <a:rPr kumimoji="1" lang="en-US" altLang="ja-JP" sz="1200" baseline="0" dirty="0" smtClean="0"/>
                        <a:t>E</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0.90</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関数</a:t>
                      </a:r>
                      <a:r>
                        <a:rPr kumimoji="1" lang="en-US" altLang="ja-JP" sz="1200" baseline="0" dirty="0" smtClean="0"/>
                        <a:t>D</a:t>
                      </a:r>
                    </a:p>
                    <a:p>
                      <a:r>
                        <a:rPr kumimoji="1" lang="ja-JP" altLang="en-US" sz="1200" baseline="0" dirty="0" smtClean="0"/>
                        <a:t>関数</a:t>
                      </a:r>
                      <a:r>
                        <a:rPr kumimoji="1" lang="en-US" altLang="ja-JP" sz="1200" baseline="0" dirty="0" smtClean="0"/>
                        <a:t>E</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en-US" altLang="ja-JP" sz="1200" baseline="0" dirty="0" smtClean="0"/>
                    </a:p>
                    <a:p>
                      <a:r>
                        <a:rPr kumimoji="1" lang="ja-JP" altLang="en-US" sz="1200" baseline="0" dirty="0" smtClean="0"/>
                        <a:t>　　✔　</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21437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　・・・</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　・・・</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sp>
        <p:nvSpPr>
          <p:cNvPr id="143" name="右矢印 142"/>
          <p:cNvSpPr/>
          <p:nvPr/>
        </p:nvSpPr>
        <p:spPr>
          <a:xfrm>
            <a:off x="3142481" y="3807832"/>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4" name="右矢印 143"/>
          <p:cNvSpPr/>
          <p:nvPr/>
        </p:nvSpPr>
        <p:spPr>
          <a:xfrm>
            <a:off x="3142481" y="5335813"/>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6" name="右矢印 145"/>
          <p:cNvSpPr/>
          <p:nvPr/>
        </p:nvSpPr>
        <p:spPr>
          <a:xfrm rot="2700000">
            <a:off x="4941799" y="4083327"/>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7" name="右矢印 146"/>
          <p:cNvSpPr/>
          <p:nvPr/>
        </p:nvSpPr>
        <p:spPr>
          <a:xfrm rot="18900000">
            <a:off x="4918776" y="5180871"/>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8" name="右矢印 147"/>
          <p:cNvSpPr/>
          <p:nvPr/>
        </p:nvSpPr>
        <p:spPr>
          <a:xfrm rot="2700000">
            <a:off x="1499858" y="5000252"/>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9" name="右矢印 148"/>
          <p:cNvSpPr/>
          <p:nvPr/>
        </p:nvSpPr>
        <p:spPr>
          <a:xfrm rot="18900000">
            <a:off x="1492622" y="4083326"/>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0" name="右矢印 149"/>
          <p:cNvSpPr/>
          <p:nvPr/>
        </p:nvSpPr>
        <p:spPr>
          <a:xfrm>
            <a:off x="6372965" y="4561505"/>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1" name="テキスト ボックス 150"/>
          <p:cNvSpPr txBox="1"/>
          <p:nvPr/>
        </p:nvSpPr>
        <p:spPr>
          <a:xfrm>
            <a:off x="1627236" y="6166334"/>
            <a:ext cx="6112757"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a:t>
            </a:r>
            <a:r>
              <a:rPr lang="en-US" altLang="ja-JP" sz="1200" dirty="0"/>
              <a:t>2</a:t>
            </a:r>
            <a:r>
              <a:rPr lang="en-US" altLang="ja-JP" sz="1200" dirty="0" smtClean="0"/>
              <a:t>]</a:t>
            </a:r>
            <a:r>
              <a:rPr lang="ja-JP" altLang="en-US" sz="1200" dirty="0"/>
              <a:t>山中裕樹</a:t>
            </a:r>
            <a:r>
              <a:rPr lang="en-US" altLang="ja-JP" sz="1200" dirty="0"/>
              <a:t>, </a:t>
            </a:r>
            <a:r>
              <a:rPr lang="ja-JP" altLang="en-US" sz="1200" dirty="0"/>
              <a:t>崔恩瀞</a:t>
            </a:r>
            <a:r>
              <a:rPr lang="en-US" altLang="ja-JP" sz="1200" dirty="0"/>
              <a:t>, </a:t>
            </a:r>
            <a:r>
              <a:rPr lang="ja-JP" altLang="en-US" sz="1200" dirty="0"/>
              <a:t>吉田則裕</a:t>
            </a:r>
            <a:r>
              <a:rPr lang="en-US" altLang="ja-JP" sz="1200" dirty="0"/>
              <a:t>, </a:t>
            </a:r>
            <a:r>
              <a:rPr lang="ja-JP" altLang="en-US" sz="1200" dirty="0"/>
              <a:t>井上克郎</a:t>
            </a:r>
            <a:r>
              <a:rPr lang="en-US" altLang="ja-JP" sz="1200" dirty="0"/>
              <a:t>. </a:t>
            </a:r>
            <a:r>
              <a:rPr lang="ja-JP" altLang="en-US" sz="1200" dirty="0"/>
              <a:t>情報検索技術に基づく高速な関数クローン検出</a:t>
            </a:r>
            <a:r>
              <a:rPr lang="en-US" altLang="ja-JP" sz="1200" dirty="0" smtClean="0"/>
              <a:t>.</a:t>
            </a:r>
            <a:r>
              <a:rPr lang="ja-JP" altLang="en-US" sz="1200" dirty="0" smtClean="0"/>
              <a:t>情報</a:t>
            </a:r>
            <a:r>
              <a:rPr lang="ja-JP" altLang="en-US" sz="1200" dirty="0"/>
              <a:t>処理学会論文誌</a:t>
            </a:r>
            <a:r>
              <a:rPr lang="en-US" altLang="ja-JP" sz="1200" dirty="0"/>
              <a:t>, Vol. 55, No. 10, pp. 2245–2255, 2014.</a:t>
            </a:r>
            <a:endParaRPr kumimoji="1" lang="ja-JP" altLang="en-US" sz="1200" dirty="0"/>
          </a:p>
        </p:txBody>
      </p:sp>
      <p:sp>
        <p:nvSpPr>
          <p:cNvPr id="152" name="テキスト ボックス 9"/>
          <p:cNvSpPr txBox="1"/>
          <p:nvPr/>
        </p:nvSpPr>
        <p:spPr>
          <a:xfrm>
            <a:off x="7243979" y="5814438"/>
            <a:ext cx="1489681"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クローン</a:t>
            </a:r>
            <a:r>
              <a:rPr lang="ja-JP" altLang="en-US" sz="1800" dirty="0"/>
              <a:t>検出</a:t>
            </a:r>
          </a:p>
        </p:txBody>
      </p:sp>
      <p:sp>
        <p:nvSpPr>
          <p:cNvPr id="153" name="角丸四角形 152"/>
          <p:cNvSpPr/>
          <p:nvPr/>
        </p:nvSpPr>
        <p:spPr>
          <a:xfrm>
            <a:off x="2982992" y="3031877"/>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STEP2</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54" name="角丸四角形 153"/>
          <p:cNvSpPr/>
          <p:nvPr/>
        </p:nvSpPr>
        <p:spPr>
          <a:xfrm>
            <a:off x="4642473" y="3058551"/>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STEP3</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55" name="角丸四角形 154"/>
          <p:cNvSpPr/>
          <p:nvPr/>
        </p:nvSpPr>
        <p:spPr>
          <a:xfrm>
            <a:off x="6112013" y="3058551"/>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STEP4</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2886699115"/>
      </p:ext>
    </p:extLst>
  </p:cSld>
  <p:clrMapOvr>
    <a:masterClrMapping/>
  </p:clrMapOvr>
  <mc:AlternateContent xmlns:mc="http://schemas.openxmlformats.org/markup-compatibility/2006" xmlns:p14="http://schemas.microsoft.com/office/powerpoint/2010/main">
    <mc:Choice Requires="p14">
      <p:transition spd="slow" p14:dur="2000" advTm="1724"/>
    </mc:Choice>
    <mc:Fallback xmlns="">
      <p:transition spd="slow" advTm="1724"/>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研究背景と目的</a:t>
            </a:r>
            <a:endParaRPr kumimoji="1" lang="ja-JP" altLang="en-US" dirty="0"/>
          </a:p>
        </p:txBody>
      </p:sp>
      <p:sp>
        <p:nvSpPr>
          <p:cNvPr id="3" name="コンテンツ プレースホルダー 2"/>
          <p:cNvSpPr>
            <a:spLocks noGrp="1"/>
          </p:cNvSpPr>
          <p:nvPr>
            <p:ph idx="1"/>
          </p:nvPr>
        </p:nvSpPr>
        <p:spPr/>
        <p:txBody>
          <a:bodyPr/>
          <a:lstStyle/>
          <a:p>
            <a:r>
              <a:rPr lang="ja-JP" altLang="en-US" sz="3000" dirty="0" smtClean="0"/>
              <a:t>開発者はコードクローン</a:t>
            </a:r>
            <a:r>
              <a:rPr lang="ja-JP" altLang="en-US" sz="3000" dirty="0"/>
              <a:t>に</a:t>
            </a:r>
            <a:r>
              <a:rPr lang="ja-JP" altLang="en-US" sz="3000" dirty="0" smtClean="0"/>
              <a:t>対して同時修正</a:t>
            </a:r>
            <a:r>
              <a:rPr lang="ja-JP" altLang="en-US" sz="3000" dirty="0"/>
              <a:t>の必要があるかを確認しなければ</a:t>
            </a:r>
            <a:r>
              <a:rPr lang="ja-JP" altLang="en-US" sz="3000" dirty="0" smtClean="0"/>
              <a:t>ならない．</a:t>
            </a:r>
            <a:endParaRPr lang="en-US" altLang="ja-JP" sz="3000" dirty="0" smtClean="0"/>
          </a:p>
          <a:p>
            <a:pPr lvl="1"/>
            <a:r>
              <a:rPr lang="ja-JP" altLang="en-US" dirty="0" smtClean="0"/>
              <a:t>例えば，コード片</a:t>
            </a:r>
            <a:r>
              <a:rPr lang="ja-JP" altLang="en-US" dirty="0"/>
              <a:t>にバグが見つかった場合，コードクローンにもバグがある可能性が高い．</a:t>
            </a:r>
            <a:endParaRPr lang="en-US" altLang="ja-JP" dirty="0"/>
          </a:p>
          <a:p>
            <a:pPr lvl="1"/>
            <a:endParaRPr lang="en-US" altLang="ja-JP" sz="2800" dirty="0"/>
          </a:p>
          <a:p>
            <a:r>
              <a:rPr kumimoji="1" lang="ja-JP" altLang="en-US" sz="2800" dirty="0" smtClean="0"/>
              <a:t>関数クローン検出ツールはソースコードの同時修正における有効性の調査はされていない．</a:t>
            </a:r>
            <a:endParaRPr kumimoji="1" lang="en-US" altLang="ja-JP" sz="2800" dirty="0" smtClean="0"/>
          </a:p>
          <a:p>
            <a:pPr lvl="1">
              <a:buFont typeface="Wingdings" panose="05000000000000000000" pitchFamily="2" charset="2"/>
              <a:buChar char="Ø"/>
            </a:pPr>
            <a:r>
              <a:rPr lang="ja-JP" altLang="en-US" sz="2400" dirty="0" smtClean="0"/>
              <a:t>同時</a:t>
            </a:r>
            <a:r>
              <a:rPr lang="ja-JP" altLang="en-US" sz="2400" dirty="0"/>
              <a:t>修正</a:t>
            </a:r>
            <a:r>
              <a:rPr lang="ja-JP" altLang="en-US" sz="2400" dirty="0" smtClean="0"/>
              <a:t>するべきコードクローンを検出できるかどうかどうかという観点で有効性を調査した．</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19889653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p:txBody>
          <a:bodyPr/>
          <a:lstStyle/>
          <a:p>
            <a:pPr marL="400050"/>
            <a:r>
              <a:rPr lang="ja-JP" altLang="en-US" sz="2800" dirty="0" smtClean="0"/>
              <a:t>評価</a:t>
            </a:r>
            <a:r>
              <a:rPr lang="en-US" altLang="ja-JP" sz="2800" dirty="0" smtClean="0"/>
              <a:t>1</a:t>
            </a:r>
            <a:r>
              <a:rPr lang="ja-JP" altLang="en-US" sz="2800" dirty="0" smtClean="0"/>
              <a:t>：</a:t>
            </a:r>
            <a:r>
              <a:rPr lang="en-US" altLang="ja-JP" sz="2800" dirty="0"/>
              <a:t>L</a:t>
            </a:r>
            <a:r>
              <a:rPr lang="en-US" altLang="ja-JP" sz="2800" dirty="0" smtClean="0"/>
              <a:t>ate Propagation</a:t>
            </a:r>
            <a:r>
              <a:rPr lang="ja-JP" altLang="en-US" sz="2800" dirty="0"/>
              <a:t>に基づく評価</a:t>
            </a:r>
            <a:endParaRPr lang="en-US" altLang="ja-JP" sz="2800" dirty="0"/>
          </a:p>
          <a:p>
            <a:pPr marL="800100" lvl="1"/>
            <a:r>
              <a:rPr lang="en-US" altLang="ja-JP" sz="2400" dirty="0" smtClean="0"/>
              <a:t>Late Propagation</a:t>
            </a:r>
            <a:r>
              <a:rPr lang="ja-JP" altLang="en-US" sz="2400" dirty="0"/>
              <a:t>を引き起こす一貫性を破壊する編集は本来同時修正するべきものである</a:t>
            </a:r>
            <a:endParaRPr lang="en-US" altLang="ja-JP" sz="2400" dirty="0"/>
          </a:p>
          <a:p>
            <a:pPr marL="800100" lvl="1"/>
            <a:r>
              <a:rPr lang="ja-JP" altLang="en-US" sz="2400" dirty="0"/>
              <a:t>この一貫性を破壊する編集を検出できるかを調査</a:t>
            </a:r>
            <a:r>
              <a:rPr lang="ja-JP" altLang="en-US" sz="2400" dirty="0" smtClean="0"/>
              <a:t>した</a:t>
            </a:r>
            <a:endParaRPr lang="en-US" altLang="ja-JP" sz="2800" dirty="0" smtClean="0"/>
          </a:p>
          <a:p>
            <a:endParaRPr lang="en-US" altLang="ja-JP" sz="2800" dirty="0"/>
          </a:p>
          <a:p>
            <a:r>
              <a:rPr lang="ja-JP" altLang="en-US" sz="2800" dirty="0" smtClean="0"/>
              <a:t>評価</a:t>
            </a:r>
            <a:r>
              <a:rPr lang="en-US" altLang="ja-JP" sz="2800" dirty="0" smtClean="0"/>
              <a:t>2</a:t>
            </a:r>
            <a:r>
              <a:rPr lang="ja-JP" altLang="en-US" sz="2800" dirty="0" smtClean="0"/>
              <a:t>：バグを含むコードクローン検出における評価</a:t>
            </a:r>
            <a:endParaRPr lang="en-US" altLang="ja-JP" sz="2800" dirty="0" smtClean="0"/>
          </a:p>
          <a:p>
            <a:pPr lvl="1"/>
            <a:r>
              <a:rPr lang="ja-JP" altLang="en-US" sz="2400" dirty="0" smtClean="0"/>
              <a:t>あるコード</a:t>
            </a:r>
            <a:r>
              <a:rPr lang="ja-JP" altLang="en-US" sz="2400" dirty="0"/>
              <a:t>片</a:t>
            </a:r>
            <a:r>
              <a:rPr lang="ja-JP" altLang="en-US" sz="2400" dirty="0" smtClean="0"/>
              <a:t>に</a:t>
            </a:r>
            <a:r>
              <a:rPr lang="ja-JP" altLang="en-US" sz="2400" dirty="0"/>
              <a:t>バグ</a:t>
            </a:r>
            <a:r>
              <a:rPr lang="ja-JP" altLang="en-US" sz="2400" dirty="0" smtClean="0"/>
              <a:t>が見つかった時にそのバグを含むコードクローンも同時修正するべきである</a:t>
            </a:r>
            <a:endParaRPr lang="en-US" altLang="ja-JP" sz="2400" dirty="0"/>
          </a:p>
          <a:p>
            <a:pPr lvl="1"/>
            <a:r>
              <a:rPr lang="ja-JP" altLang="en-US" sz="2400" dirty="0" smtClean="0"/>
              <a:t>そのようなコードクローンを検出できるかを調査した</a:t>
            </a:r>
            <a:endParaRPr lang="en-US" altLang="ja-JP" sz="2400" dirty="0" smtClean="0"/>
          </a:p>
          <a:p>
            <a:pPr marL="457200" lvl="1" indent="0">
              <a:buNone/>
            </a:pP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Tree>
    <p:extLst>
      <p:ext uri="{BB962C8B-B14F-4D97-AF65-F5344CB8AC3E}">
        <p14:creationId xmlns:p14="http://schemas.microsoft.com/office/powerpoint/2010/main" val="2374035095"/>
      </p:ext>
    </p:extLst>
  </p:cSld>
  <p:clrMapOvr>
    <a:masterClrMapping/>
  </p:clrMapOvr>
  <mc:AlternateContent xmlns:mc="http://schemas.openxmlformats.org/markup-compatibility/2006" xmlns:p14="http://schemas.microsoft.com/office/powerpoint/2010/main">
    <mc:Choice Requires="p14">
      <p:transition spd="slow" p14:dur="2000" advTm="737"/>
    </mc:Choice>
    <mc:Fallback xmlns="">
      <p:transition spd="slow" advTm="737"/>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a:t>
            </a:r>
            <a:r>
              <a:rPr kumimoji="1" lang="en-US" altLang="ja-JP" dirty="0" smtClean="0"/>
              <a:t>ate </a:t>
            </a:r>
            <a:r>
              <a:rPr lang="en-US" altLang="ja-JP" dirty="0"/>
              <a:t>P</a:t>
            </a:r>
            <a:r>
              <a:rPr kumimoji="1" lang="en-US" altLang="ja-JP" dirty="0" smtClean="0"/>
              <a:t>ropagation(LP)</a:t>
            </a:r>
            <a:r>
              <a:rPr kumimoji="1" lang="ja-JP" altLang="en-US" dirty="0" smtClean="0"/>
              <a:t>とは</a:t>
            </a:r>
            <a:r>
              <a:rPr lang="en-US" altLang="ja-JP" sz="2400" dirty="0"/>
              <a:t>[3]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5" name="コンテンツ プレースホルダー 2"/>
          <p:cNvSpPr txBox="1">
            <a:spLocks/>
          </p:cNvSpPr>
          <p:nvPr/>
        </p:nvSpPr>
        <p:spPr>
          <a:xfrm>
            <a:off x="634064" y="1866368"/>
            <a:ext cx="7921591" cy="888864"/>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buNone/>
            </a:pPr>
            <a:r>
              <a:rPr lang="ja-JP" altLang="en-US" sz="2800" dirty="0">
                <a:solidFill>
                  <a:schemeClr val="tx1">
                    <a:lumMod val="50000"/>
                    <a:lumOff val="50000"/>
                  </a:schemeClr>
                </a:solidFill>
              </a:rPr>
              <a:t>　</a:t>
            </a:r>
            <a:r>
              <a:rPr lang="ja-JP" altLang="en-US" sz="2800" dirty="0" smtClean="0"/>
              <a:t>クローンペア</a:t>
            </a:r>
            <a:r>
              <a:rPr lang="ja-JP" altLang="en-US" sz="2800" dirty="0"/>
              <a:t>に</a:t>
            </a:r>
            <a:r>
              <a:rPr lang="ja-JP" altLang="en-US" sz="2800" dirty="0" smtClean="0"/>
              <a:t>対して，一貫性を破壊する編集が行われた後に一貫性を回復する編集が行われる現象</a:t>
            </a:r>
            <a:endParaRPr lang="en-US" altLang="ja-JP" sz="2600" dirty="0" smtClean="0"/>
          </a:p>
          <a:p>
            <a:pPr marL="0" indent="0">
              <a:buNone/>
            </a:pPr>
            <a:endParaRPr lang="en-US" altLang="ja-JP" sz="2800" dirty="0" smtClean="0"/>
          </a:p>
          <a:p>
            <a:pPr>
              <a:buFont typeface="Arial" panose="020B0604020202020204" pitchFamily="34" charset="0"/>
              <a:buChar char="•"/>
            </a:pPr>
            <a:endParaRPr lang="en-US" altLang="ja-JP" sz="2800" dirty="0" smtClean="0"/>
          </a:p>
          <a:p>
            <a:pPr marL="0" indent="0">
              <a:buFont typeface="Calibri" panose="020F0502020204030204" pitchFamily="34" charset="0"/>
              <a:buNone/>
            </a:pPr>
            <a:endParaRPr lang="en-US" altLang="ja-JP" sz="2800" dirty="0" smtClean="0"/>
          </a:p>
          <a:p>
            <a:pPr marL="0" indent="0">
              <a:buFont typeface="Calibri" panose="020F0502020204030204" pitchFamily="34" charset="0"/>
              <a:buNone/>
            </a:pPr>
            <a:endParaRPr lang="ja-JP" altLang="en-US" sz="2800" dirty="0"/>
          </a:p>
        </p:txBody>
      </p:sp>
      <p:grpSp>
        <p:nvGrpSpPr>
          <p:cNvPr id="6" name="グループ化 5"/>
          <p:cNvGrpSpPr/>
          <p:nvPr/>
        </p:nvGrpSpPr>
        <p:grpSpPr>
          <a:xfrm>
            <a:off x="1118937" y="3378396"/>
            <a:ext cx="1125133" cy="1559882"/>
            <a:chOff x="457760" y="3428789"/>
            <a:chExt cx="1728192" cy="2034130"/>
          </a:xfrm>
        </p:grpSpPr>
        <p:grpSp>
          <p:nvGrpSpPr>
            <p:cNvPr id="7" name="グループ化 6"/>
            <p:cNvGrpSpPr/>
            <p:nvPr/>
          </p:nvGrpSpPr>
          <p:grpSpPr>
            <a:xfrm>
              <a:off x="457760" y="3428789"/>
              <a:ext cx="1728192" cy="2034130"/>
              <a:chOff x="2411760" y="3861048"/>
              <a:chExt cx="1008112" cy="1152128"/>
            </a:xfrm>
          </p:grpSpPr>
          <p:grpSp>
            <p:nvGrpSpPr>
              <p:cNvPr id="10" name="グループ化 9"/>
              <p:cNvGrpSpPr/>
              <p:nvPr/>
            </p:nvGrpSpPr>
            <p:grpSpPr>
              <a:xfrm>
                <a:off x="2411760" y="3861048"/>
                <a:ext cx="1008112" cy="1152128"/>
                <a:chOff x="2051720" y="5157192"/>
                <a:chExt cx="612068" cy="684076"/>
              </a:xfrm>
            </p:grpSpPr>
            <p:sp>
              <p:nvSpPr>
                <p:cNvPr id="12" name="メモ 11"/>
                <p:cNvSpPr/>
                <p:nvPr/>
              </p:nvSpPr>
              <p:spPr>
                <a:xfrm rot="16200000">
                  <a:off x="2015716" y="519319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000" dirty="0" smtClean="0">
                    <a:solidFill>
                      <a:schemeClr val="tx1"/>
                    </a:solidFill>
                  </a:endParaRPr>
                </a:p>
              </p:txBody>
            </p:sp>
            <p:cxnSp>
              <p:nvCxnSpPr>
                <p:cNvPr id="13" name="直線コネクタ 12"/>
                <p:cNvCxnSpPr/>
                <p:nvPr/>
              </p:nvCxnSpPr>
              <p:spPr>
                <a:xfrm>
                  <a:off x="2139158" y="5370966"/>
                  <a:ext cx="288032"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2139158" y="5456475"/>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2139158" y="5541985"/>
                  <a:ext cx="288032"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2139158" y="5584740"/>
                  <a:ext cx="216024"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2139158" y="5670249"/>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2139158" y="5755759"/>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grpSp>
          <p:cxnSp>
            <p:nvCxnSpPr>
              <p:cNvPr id="11" name="直線コネクタ 10"/>
              <p:cNvCxnSpPr/>
              <p:nvPr/>
            </p:nvCxnSpPr>
            <p:spPr>
              <a:xfrm>
                <a:off x="2555776" y="4077072"/>
                <a:ext cx="474406"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grpSp>
        <p:sp>
          <p:nvSpPr>
            <p:cNvPr id="8" name="正方形/長方形 7"/>
            <p:cNvSpPr/>
            <p:nvPr/>
          </p:nvSpPr>
          <p:spPr>
            <a:xfrm>
              <a:off x="664000" y="4013004"/>
              <a:ext cx="1315712" cy="480565"/>
            </a:xfrm>
            <a:prstGeom prst="rect">
              <a:avLst/>
            </a:prstGeom>
            <a:solidFill>
              <a:srgbClr val="00B0F0">
                <a:alpha val="70000"/>
              </a:srgb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000" dirty="0" smtClean="0">
                <a:solidFill>
                  <a:schemeClr val="tx1"/>
                </a:solidFill>
              </a:endParaRPr>
            </a:p>
          </p:txBody>
        </p:sp>
        <p:sp>
          <p:nvSpPr>
            <p:cNvPr id="9" name="正方形/長方形 8"/>
            <p:cNvSpPr/>
            <p:nvPr/>
          </p:nvSpPr>
          <p:spPr>
            <a:xfrm>
              <a:off x="664000" y="4874971"/>
              <a:ext cx="1315712" cy="549693"/>
            </a:xfrm>
            <a:prstGeom prst="rect">
              <a:avLst/>
            </a:prstGeom>
            <a:solidFill>
              <a:srgbClr val="00B0F0">
                <a:alpha val="70000"/>
              </a:srgb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sz="2000" dirty="0" smtClean="0">
                <a:solidFill>
                  <a:schemeClr val="tx1"/>
                </a:solidFill>
              </a:endParaRPr>
            </a:p>
          </p:txBody>
        </p:sp>
      </p:grpSp>
      <p:grpSp>
        <p:nvGrpSpPr>
          <p:cNvPr id="19" name="グループ化 18"/>
          <p:cNvGrpSpPr/>
          <p:nvPr/>
        </p:nvGrpSpPr>
        <p:grpSpPr>
          <a:xfrm>
            <a:off x="3152274" y="3378394"/>
            <a:ext cx="1101070" cy="1559883"/>
            <a:chOff x="3625602" y="3581400"/>
            <a:chExt cx="1728192" cy="2034130"/>
          </a:xfrm>
        </p:grpSpPr>
        <p:grpSp>
          <p:nvGrpSpPr>
            <p:cNvPr id="20" name="グループ化 19"/>
            <p:cNvGrpSpPr/>
            <p:nvPr/>
          </p:nvGrpSpPr>
          <p:grpSpPr>
            <a:xfrm>
              <a:off x="3625602" y="3581400"/>
              <a:ext cx="1728192" cy="2034130"/>
              <a:chOff x="457760" y="3428789"/>
              <a:chExt cx="1728192" cy="2034130"/>
            </a:xfrm>
          </p:grpSpPr>
          <p:grpSp>
            <p:nvGrpSpPr>
              <p:cNvPr id="22" name="グループ化 21"/>
              <p:cNvGrpSpPr/>
              <p:nvPr/>
            </p:nvGrpSpPr>
            <p:grpSpPr>
              <a:xfrm>
                <a:off x="457760" y="3428789"/>
                <a:ext cx="1728192" cy="2034130"/>
                <a:chOff x="2411760" y="3861048"/>
                <a:chExt cx="1008112" cy="1152128"/>
              </a:xfrm>
            </p:grpSpPr>
            <p:grpSp>
              <p:nvGrpSpPr>
                <p:cNvPr id="24" name="グループ化 23"/>
                <p:cNvGrpSpPr/>
                <p:nvPr/>
              </p:nvGrpSpPr>
              <p:grpSpPr>
                <a:xfrm>
                  <a:off x="2411760" y="3861048"/>
                  <a:ext cx="1008112" cy="1152128"/>
                  <a:chOff x="2051720" y="5157192"/>
                  <a:chExt cx="612068" cy="684076"/>
                </a:xfrm>
              </p:grpSpPr>
              <p:sp>
                <p:nvSpPr>
                  <p:cNvPr id="26" name="メモ 25"/>
                  <p:cNvSpPr/>
                  <p:nvPr/>
                </p:nvSpPr>
                <p:spPr>
                  <a:xfrm rot="16200000">
                    <a:off x="2015716" y="519319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dirty="0" smtClean="0">
                      <a:solidFill>
                        <a:schemeClr val="tx1"/>
                      </a:solidFill>
                    </a:endParaRPr>
                  </a:p>
                </p:txBody>
              </p:sp>
              <p:cxnSp>
                <p:nvCxnSpPr>
                  <p:cNvPr id="27" name="直線コネクタ 26"/>
                  <p:cNvCxnSpPr/>
                  <p:nvPr/>
                </p:nvCxnSpPr>
                <p:spPr>
                  <a:xfrm>
                    <a:off x="2139158" y="5370966"/>
                    <a:ext cx="288032"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2139158" y="5456475"/>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2139158" y="5541985"/>
                    <a:ext cx="288032"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2139158" y="5584740"/>
                    <a:ext cx="216024"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2139158" y="5670249"/>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2139158" y="5755759"/>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grpSp>
            <p:cxnSp>
              <p:nvCxnSpPr>
                <p:cNvPr id="25" name="直線コネクタ 24"/>
                <p:cNvCxnSpPr/>
                <p:nvPr/>
              </p:nvCxnSpPr>
              <p:spPr>
                <a:xfrm>
                  <a:off x="2555776" y="4077072"/>
                  <a:ext cx="474406"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grpSp>
          <p:sp>
            <p:nvSpPr>
              <p:cNvPr id="23" name="正方形/長方形 22"/>
              <p:cNvSpPr/>
              <p:nvPr/>
            </p:nvSpPr>
            <p:spPr>
              <a:xfrm>
                <a:off x="664000" y="4874971"/>
                <a:ext cx="1315712" cy="549693"/>
              </a:xfrm>
              <a:prstGeom prst="rect">
                <a:avLst/>
              </a:prstGeom>
              <a:solidFill>
                <a:srgbClr val="00B0F0">
                  <a:alpha val="70000"/>
                </a:srgb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dirty="0" smtClean="0">
                  <a:solidFill>
                    <a:schemeClr val="tx1"/>
                  </a:solidFill>
                </a:endParaRPr>
              </a:p>
            </p:txBody>
          </p:sp>
        </p:grpSp>
        <p:sp>
          <p:nvSpPr>
            <p:cNvPr id="21" name="正方形/長方形 20"/>
            <p:cNvSpPr/>
            <p:nvPr/>
          </p:nvSpPr>
          <p:spPr>
            <a:xfrm>
              <a:off x="3831842" y="4165615"/>
              <a:ext cx="1315712" cy="480565"/>
            </a:xfrm>
            <a:prstGeom prst="rect">
              <a:avLst/>
            </a:prstGeom>
            <a:solidFill>
              <a:schemeClr val="accent4">
                <a:lumMod val="75000"/>
                <a:alpha val="7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dirty="0" smtClean="0">
                <a:solidFill>
                  <a:schemeClr val="tx1"/>
                </a:solidFill>
              </a:endParaRPr>
            </a:p>
          </p:txBody>
        </p:sp>
      </p:grpSp>
      <p:grpSp>
        <p:nvGrpSpPr>
          <p:cNvPr id="33" name="グループ化 32"/>
          <p:cNvGrpSpPr/>
          <p:nvPr/>
        </p:nvGrpSpPr>
        <p:grpSpPr>
          <a:xfrm>
            <a:off x="5161548" y="3378394"/>
            <a:ext cx="1119299" cy="1559884"/>
            <a:chOff x="3625602" y="3581400"/>
            <a:chExt cx="1728192" cy="2034130"/>
          </a:xfrm>
        </p:grpSpPr>
        <p:grpSp>
          <p:nvGrpSpPr>
            <p:cNvPr id="34" name="グループ化 33"/>
            <p:cNvGrpSpPr/>
            <p:nvPr/>
          </p:nvGrpSpPr>
          <p:grpSpPr>
            <a:xfrm>
              <a:off x="3625602" y="3581400"/>
              <a:ext cx="1728192" cy="2034130"/>
              <a:chOff x="457760" y="3428789"/>
              <a:chExt cx="1728192" cy="2034130"/>
            </a:xfrm>
          </p:grpSpPr>
          <p:grpSp>
            <p:nvGrpSpPr>
              <p:cNvPr id="36" name="グループ化 35"/>
              <p:cNvGrpSpPr/>
              <p:nvPr/>
            </p:nvGrpSpPr>
            <p:grpSpPr>
              <a:xfrm>
                <a:off x="457760" y="3428789"/>
                <a:ext cx="1728192" cy="2034130"/>
                <a:chOff x="2411760" y="3861048"/>
                <a:chExt cx="1008112" cy="1152128"/>
              </a:xfrm>
            </p:grpSpPr>
            <p:grpSp>
              <p:nvGrpSpPr>
                <p:cNvPr id="38" name="グループ化 37"/>
                <p:cNvGrpSpPr/>
                <p:nvPr/>
              </p:nvGrpSpPr>
              <p:grpSpPr>
                <a:xfrm>
                  <a:off x="2411760" y="3861048"/>
                  <a:ext cx="1008112" cy="1152128"/>
                  <a:chOff x="2051720" y="5157192"/>
                  <a:chExt cx="612068" cy="684076"/>
                </a:xfrm>
              </p:grpSpPr>
              <p:sp>
                <p:nvSpPr>
                  <p:cNvPr id="40" name="メモ 39"/>
                  <p:cNvSpPr/>
                  <p:nvPr/>
                </p:nvSpPr>
                <p:spPr>
                  <a:xfrm rot="16200000">
                    <a:off x="2015716" y="519319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dirty="0" smtClean="0">
                      <a:solidFill>
                        <a:schemeClr val="tx1"/>
                      </a:solidFill>
                    </a:endParaRPr>
                  </a:p>
                </p:txBody>
              </p:sp>
              <p:cxnSp>
                <p:nvCxnSpPr>
                  <p:cNvPr id="41" name="直線コネクタ 40"/>
                  <p:cNvCxnSpPr/>
                  <p:nvPr/>
                </p:nvCxnSpPr>
                <p:spPr>
                  <a:xfrm>
                    <a:off x="2139158" y="5370966"/>
                    <a:ext cx="288032"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2139158" y="5456475"/>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2139158" y="5541985"/>
                    <a:ext cx="288032"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2139158" y="5584740"/>
                    <a:ext cx="216024"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2139158" y="5670249"/>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2139158" y="5755759"/>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grpSp>
            <p:cxnSp>
              <p:nvCxnSpPr>
                <p:cNvPr id="39" name="直線コネクタ 38"/>
                <p:cNvCxnSpPr/>
                <p:nvPr/>
              </p:nvCxnSpPr>
              <p:spPr>
                <a:xfrm>
                  <a:off x="2555776" y="4077072"/>
                  <a:ext cx="474406"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grpSp>
          <p:sp>
            <p:nvSpPr>
              <p:cNvPr id="37" name="正方形/長方形 36"/>
              <p:cNvSpPr/>
              <p:nvPr/>
            </p:nvSpPr>
            <p:spPr>
              <a:xfrm>
                <a:off x="664000" y="4874971"/>
                <a:ext cx="1315712" cy="549693"/>
              </a:xfrm>
              <a:prstGeom prst="rect">
                <a:avLst/>
              </a:prstGeom>
              <a:solidFill>
                <a:srgbClr val="00B0F0">
                  <a:alpha val="70000"/>
                </a:srgb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dirty="0" smtClean="0">
                  <a:solidFill>
                    <a:schemeClr val="tx1"/>
                  </a:solidFill>
                </a:endParaRPr>
              </a:p>
            </p:txBody>
          </p:sp>
        </p:grpSp>
        <p:sp>
          <p:nvSpPr>
            <p:cNvPr id="35" name="正方形/長方形 34"/>
            <p:cNvSpPr/>
            <p:nvPr/>
          </p:nvSpPr>
          <p:spPr>
            <a:xfrm>
              <a:off x="3831842" y="4165615"/>
              <a:ext cx="1315712" cy="480565"/>
            </a:xfrm>
            <a:prstGeom prst="rect">
              <a:avLst/>
            </a:prstGeom>
            <a:solidFill>
              <a:srgbClr val="C00000">
                <a:alpha val="70000"/>
              </a:srgb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dirty="0" smtClean="0">
                <a:solidFill>
                  <a:schemeClr val="tx1"/>
                </a:solidFill>
              </a:endParaRPr>
            </a:p>
          </p:txBody>
        </p:sp>
      </p:grpSp>
      <p:grpSp>
        <p:nvGrpSpPr>
          <p:cNvPr id="47" name="グループ化 46"/>
          <p:cNvGrpSpPr/>
          <p:nvPr/>
        </p:nvGrpSpPr>
        <p:grpSpPr>
          <a:xfrm>
            <a:off x="7189051" y="3378394"/>
            <a:ext cx="1119299" cy="1568561"/>
            <a:chOff x="457760" y="3428789"/>
            <a:chExt cx="1728192" cy="2034130"/>
          </a:xfrm>
        </p:grpSpPr>
        <p:grpSp>
          <p:nvGrpSpPr>
            <p:cNvPr id="48" name="グループ化 47"/>
            <p:cNvGrpSpPr/>
            <p:nvPr/>
          </p:nvGrpSpPr>
          <p:grpSpPr>
            <a:xfrm>
              <a:off x="457760" y="3428789"/>
              <a:ext cx="1728192" cy="2034130"/>
              <a:chOff x="2411760" y="3861048"/>
              <a:chExt cx="1008112" cy="1152128"/>
            </a:xfrm>
          </p:grpSpPr>
          <p:grpSp>
            <p:nvGrpSpPr>
              <p:cNvPr id="51" name="グループ化 50"/>
              <p:cNvGrpSpPr/>
              <p:nvPr/>
            </p:nvGrpSpPr>
            <p:grpSpPr>
              <a:xfrm>
                <a:off x="2411760" y="3861048"/>
                <a:ext cx="1008112" cy="1152128"/>
                <a:chOff x="2051720" y="5157192"/>
                <a:chExt cx="612068" cy="684076"/>
              </a:xfrm>
            </p:grpSpPr>
            <p:sp>
              <p:nvSpPr>
                <p:cNvPr id="53" name="メモ 52"/>
                <p:cNvSpPr/>
                <p:nvPr/>
              </p:nvSpPr>
              <p:spPr>
                <a:xfrm rot="16200000">
                  <a:off x="2015716" y="5193196"/>
                  <a:ext cx="684076" cy="612068"/>
                </a:xfrm>
                <a:prstGeom prst="foldedCorner">
                  <a:avLst>
                    <a:gd name="adj" fmla="val 24368"/>
                  </a:avLst>
                </a:prstGeom>
                <a:solidFill>
                  <a:srgbClr val="FFFF99"/>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dirty="0" smtClean="0">
                    <a:solidFill>
                      <a:schemeClr val="tx1"/>
                    </a:solidFill>
                  </a:endParaRPr>
                </a:p>
              </p:txBody>
            </p:sp>
            <p:cxnSp>
              <p:nvCxnSpPr>
                <p:cNvPr id="54" name="直線コネクタ 53"/>
                <p:cNvCxnSpPr/>
                <p:nvPr/>
              </p:nvCxnSpPr>
              <p:spPr>
                <a:xfrm>
                  <a:off x="2139158" y="5370966"/>
                  <a:ext cx="288032"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2139158" y="5456475"/>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2139158" y="5541985"/>
                  <a:ext cx="288032"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a:off x="2139158" y="5584740"/>
                  <a:ext cx="216024"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139158" y="5670249"/>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2139158" y="5755759"/>
                  <a:ext cx="360040"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grpSp>
          <p:cxnSp>
            <p:nvCxnSpPr>
              <p:cNvPr id="52" name="直線コネクタ 51"/>
              <p:cNvCxnSpPr/>
              <p:nvPr/>
            </p:nvCxnSpPr>
            <p:spPr>
              <a:xfrm>
                <a:off x="2555776" y="4077072"/>
                <a:ext cx="474406" cy="0"/>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grpSp>
        <p:sp>
          <p:nvSpPr>
            <p:cNvPr id="49" name="正方形/長方形 48"/>
            <p:cNvSpPr/>
            <p:nvPr/>
          </p:nvSpPr>
          <p:spPr>
            <a:xfrm>
              <a:off x="664000" y="4013004"/>
              <a:ext cx="1315712" cy="480565"/>
            </a:xfrm>
            <a:prstGeom prst="rect">
              <a:avLst/>
            </a:prstGeom>
            <a:solidFill>
              <a:srgbClr val="C00000">
                <a:alpha val="70000"/>
              </a:srgb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dirty="0" smtClean="0">
                <a:solidFill>
                  <a:schemeClr val="tx1"/>
                </a:solidFill>
              </a:endParaRPr>
            </a:p>
          </p:txBody>
        </p:sp>
        <p:sp>
          <p:nvSpPr>
            <p:cNvPr id="50" name="正方形/長方形 49"/>
            <p:cNvSpPr/>
            <p:nvPr/>
          </p:nvSpPr>
          <p:spPr>
            <a:xfrm>
              <a:off x="664000" y="4874971"/>
              <a:ext cx="1315712" cy="549693"/>
            </a:xfrm>
            <a:prstGeom prst="rect">
              <a:avLst/>
            </a:prstGeom>
            <a:solidFill>
              <a:srgbClr val="C00000">
                <a:alpha val="70000"/>
              </a:srgb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endParaRPr kumimoji="1" lang="ja-JP" altLang="en-US" dirty="0" smtClean="0">
                <a:solidFill>
                  <a:schemeClr val="tx1"/>
                </a:solidFill>
              </a:endParaRPr>
            </a:p>
          </p:txBody>
        </p:sp>
      </p:grpSp>
      <p:grpSp>
        <p:nvGrpSpPr>
          <p:cNvPr id="60" name="グループ化 59"/>
          <p:cNvGrpSpPr/>
          <p:nvPr/>
        </p:nvGrpSpPr>
        <p:grpSpPr>
          <a:xfrm>
            <a:off x="2081433" y="3728910"/>
            <a:ext cx="1202241" cy="433894"/>
            <a:chOff x="1939053" y="3952807"/>
            <a:chExt cx="1362401" cy="360040"/>
          </a:xfrm>
        </p:grpSpPr>
        <p:cxnSp>
          <p:nvCxnSpPr>
            <p:cNvPr id="61" name="直線矢印コネクタ 60"/>
            <p:cNvCxnSpPr/>
            <p:nvPr/>
          </p:nvCxnSpPr>
          <p:spPr>
            <a:xfrm flipV="1">
              <a:off x="1939053" y="4163635"/>
              <a:ext cx="1362401" cy="744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62" name="角丸四角形 61"/>
            <p:cNvSpPr/>
            <p:nvPr/>
          </p:nvSpPr>
          <p:spPr>
            <a:xfrm>
              <a:off x="2129597" y="3952807"/>
              <a:ext cx="905887" cy="360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ja-JP" altLang="en-US" sz="2000" dirty="0" smtClean="0">
                  <a:solidFill>
                    <a:schemeClr val="tx1"/>
                  </a:solidFill>
                </a:rPr>
                <a:t>編集</a:t>
              </a:r>
              <a:endParaRPr kumimoji="1" lang="ja-JP" altLang="en-US" dirty="0">
                <a:solidFill>
                  <a:schemeClr val="tx1"/>
                </a:solidFill>
              </a:endParaRPr>
            </a:p>
          </p:txBody>
        </p:sp>
      </p:grpSp>
      <p:cxnSp>
        <p:nvCxnSpPr>
          <p:cNvPr id="63" name="直線矢印コネクタ 62"/>
          <p:cNvCxnSpPr>
            <a:stCxn id="9" idx="3"/>
            <a:endCxn id="23" idx="1"/>
          </p:cNvCxnSpPr>
          <p:nvPr/>
        </p:nvCxnSpPr>
        <p:spPr>
          <a:xfrm flipV="1">
            <a:off x="2109798" y="4698174"/>
            <a:ext cx="1173876" cy="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64" name="直線矢印コネクタ 63"/>
          <p:cNvCxnSpPr/>
          <p:nvPr/>
        </p:nvCxnSpPr>
        <p:spPr>
          <a:xfrm flipV="1">
            <a:off x="6147272" y="4014536"/>
            <a:ext cx="1173876" cy="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grpSp>
        <p:nvGrpSpPr>
          <p:cNvPr id="65" name="グループ化 64"/>
          <p:cNvGrpSpPr/>
          <p:nvPr/>
        </p:nvGrpSpPr>
        <p:grpSpPr>
          <a:xfrm>
            <a:off x="6133089" y="4433678"/>
            <a:ext cx="1202241" cy="433894"/>
            <a:chOff x="1939053" y="3952807"/>
            <a:chExt cx="1362401" cy="360040"/>
          </a:xfrm>
        </p:grpSpPr>
        <p:cxnSp>
          <p:nvCxnSpPr>
            <p:cNvPr id="66" name="直線矢印コネクタ 65"/>
            <p:cNvCxnSpPr/>
            <p:nvPr/>
          </p:nvCxnSpPr>
          <p:spPr>
            <a:xfrm flipV="1">
              <a:off x="1939053" y="4163635"/>
              <a:ext cx="1362401" cy="744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67" name="角丸四角形 66"/>
            <p:cNvSpPr/>
            <p:nvPr/>
          </p:nvSpPr>
          <p:spPr>
            <a:xfrm>
              <a:off x="2129597" y="3952807"/>
              <a:ext cx="905887" cy="360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ja-JP" altLang="en-US" sz="2000" dirty="0" smtClean="0">
                  <a:solidFill>
                    <a:schemeClr val="tx1"/>
                  </a:solidFill>
                </a:rPr>
                <a:t>編集</a:t>
              </a:r>
              <a:endParaRPr kumimoji="1" lang="ja-JP" altLang="en-US" dirty="0">
                <a:solidFill>
                  <a:schemeClr val="tx1"/>
                </a:solidFill>
              </a:endParaRPr>
            </a:p>
          </p:txBody>
        </p:sp>
      </p:grpSp>
      <p:grpSp>
        <p:nvGrpSpPr>
          <p:cNvPr id="68" name="グループ化 67"/>
          <p:cNvGrpSpPr/>
          <p:nvPr/>
        </p:nvGrpSpPr>
        <p:grpSpPr>
          <a:xfrm>
            <a:off x="4050112" y="3765499"/>
            <a:ext cx="1292267" cy="399497"/>
            <a:chOff x="4153602" y="3952807"/>
            <a:chExt cx="1296221" cy="360040"/>
          </a:xfrm>
        </p:grpSpPr>
        <p:cxnSp>
          <p:nvCxnSpPr>
            <p:cNvPr id="69" name="直線矢印コネクタ 68"/>
            <p:cNvCxnSpPr/>
            <p:nvPr/>
          </p:nvCxnSpPr>
          <p:spPr>
            <a:xfrm flipV="1">
              <a:off x="4153602" y="4163634"/>
              <a:ext cx="1296221" cy="1"/>
            </a:xfrm>
            <a:prstGeom prst="straightConnector1">
              <a:avLst/>
            </a:prstGeom>
            <a:ln w="38100">
              <a:prstDash val="sysDot"/>
              <a:tailEnd type="triangle"/>
            </a:ln>
          </p:spPr>
          <p:style>
            <a:lnRef idx="1">
              <a:schemeClr val="dk1"/>
            </a:lnRef>
            <a:fillRef idx="0">
              <a:schemeClr val="dk1"/>
            </a:fillRef>
            <a:effectRef idx="0">
              <a:schemeClr val="dk1"/>
            </a:effectRef>
            <a:fontRef idx="minor">
              <a:schemeClr val="tx1"/>
            </a:fontRef>
          </p:style>
        </p:cxnSp>
        <p:sp>
          <p:nvSpPr>
            <p:cNvPr id="70" name="角丸四角形 69"/>
            <p:cNvSpPr/>
            <p:nvPr/>
          </p:nvSpPr>
          <p:spPr>
            <a:xfrm>
              <a:off x="4338502" y="3952807"/>
              <a:ext cx="905887" cy="360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smtClean="0">
                  <a:solidFill>
                    <a:schemeClr val="tx1"/>
                  </a:solidFill>
                </a:rPr>
                <a:t>(</a:t>
              </a:r>
              <a:r>
                <a:rPr kumimoji="1" lang="ja-JP" altLang="en-US" sz="2000" dirty="0" smtClean="0">
                  <a:solidFill>
                    <a:schemeClr val="tx1"/>
                  </a:solidFill>
                </a:rPr>
                <a:t>編集</a:t>
              </a:r>
              <a:r>
                <a:rPr kumimoji="1" lang="en-US" altLang="ja-JP" sz="2000" dirty="0" smtClean="0">
                  <a:solidFill>
                    <a:schemeClr val="tx1"/>
                  </a:solidFill>
                </a:rPr>
                <a:t>)</a:t>
              </a:r>
              <a:endParaRPr kumimoji="1" lang="ja-JP" altLang="en-US" sz="2000" dirty="0">
                <a:solidFill>
                  <a:schemeClr val="tx1"/>
                </a:solidFill>
              </a:endParaRPr>
            </a:p>
          </p:txBody>
        </p:sp>
      </p:grpSp>
      <p:grpSp>
        <p:nvGrpSpPr>
          <p:cNvPr id="71" name="グループ化 70"/>
          <p:cNvGrpSpPr/>
          <p:nvPr/>
        </p:nvGrpSpPr>
        <p:grpSpPr>
          <a:xfrm>
            <a:off x="4045682" y="4448421"/>
            <a:ext cx="1292267" cy="399497"/>
            <a:chOff x="4153602" y="3952807"/>
            <a:chExt cx="1296221" cy="360040"/>
          </a:xfrm>
        </p:grpSpPr>
        <p:cxnSp>
          <p:nvCxnSpPr>
            <p:cNvPr id="72" name="直線矢印コネクタ 71"/>
            <p:cNvCxnSpPr/>
            <p:nvPr/>
          </p:nvCxnSpPr>
          <p:spPr>
            <a:xfrm flipV="1">
              <a:off x="4153602" y="4163634"/>
              <a:ext cx="1296221" cy="1"/>
            </a:xfrm>
            <a:prstGeom prst="straightConnector1">
              <a:avLst/>
            </a:prstGeom>
            <a:ln w="38100">
              <a:prstDash val="sysDot"/>
              <a:tailEnd type="triangle"/>
            </a:ln>
          </p:spPr>
          <p:style>
            <a:lnRef idx="1">
              <a:schemeClr val="dk1"/>
            </a:lnRef>
            <a:fillRef idx="0">
              <a:schemeClr val="dk1"/>
            </a:fillRef>
            <a:effectRef idx="0">
              <a:schemeClr val="dk1"/>
            </a:effectRef>
            <a:fontRef idx="minor">
              <a:schemeClr val="tx1"/>
            </a:fontRef>
          </p:style>
        </p:cxnSp>
        <p:sp>
          <p:nvSpPr>
            <p:cNvPr id="73" name="角丸四角形 72"/>
            <p:cNvSpPr/>
            <p:nvPr/>
          </p:nvSpPr>
          <p:spPr>
            <a:xfrm>
              <a:off x="4338502" y="3952807"/>
              <a:ext cx="905887" cy="360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en-US" altLang="ja-JP" sz="2000" dirty="0" smtClean="0">
                  <a:solidFill>
                    <a:schemeClr val="tx1"/>
                  </a:solidFill>
                </a:rPr>
                <a:t>(</a:t>
              </a:r>
              <a:r>
                <a:rPr kumimoji="1" lang="ja-JP" altLang="en-US" sz="2000" dirty="0" smtClean="0">
                  <a:solidFill>
                    <a:schemeClr val="tx1"/>
                  </a:solidFill>
                </a:rPr>
                <a:t>編集</a:t>
              </a:r>
              <a:r>
                <a:rPr kumimoji="1" lang="en-US" altLang="ja-JP" sz="2000" dirty="0" smtClean="0">
                  <a:solidFill>
                    <a:schemeClr val="tx1"/>
                  </a:solidFill>
                </a:rPr>
                <a:t>)</a:t>
              </a:r>
              <a:endParaRPr kumimoji="1" lang="ja-JP" altLang="en-US" sz="2000" dirty="0">
                <a:solidFill>
                  <a:schemeClr val="tx1"/>
                </a:solidFill>
              </a:endParaRPr>
            </a:p>
          </p:txBody>
        </p:sp>
      </p:grpSp>
      <p:sp>
        <p:nvSpPr>
          <p:cNvPr id="74" name="テキスト ボックス 4"/>
          <p:cNvSpPr txBox="1"/>
          <p:nvPr/>
        </p:nvSpPr>
        <p:spPr>
          <a:xfrm>
            <a:off x="1118937" y="5392733"/>
            <a:ext cx="7651120" cy="830997"/>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r>
              <a:rPr lang="ja-JP" altLang="en-US" sz="2400" dirty="0"/>
              <a:t>最終的</a:t>
            </a:r>
            <a:r>
              <a:rPr lang="ja-JP" altLang="en-US" sz="2400" dirty="0" smtClean="0"/>
              <a:t>に一貫性を回復するため，本来一貫性を破壊する編集は同時修正されるべきである</a:t>
            </a:r>
            <a:endParaRPr kumimoji="1" lang="en-US" altLang="ja-JP" sz="2400" dirty="0" smtClean="0"/>
          </a:p>
        </p:txBody>
      </p:sp>
      <p:sp>
        <p:nvSpPr>
          <p:cNvPr id="75" name="角丸四角形 74"/>
          <p:cNvSpPr/>
          <p:nvPr/>
        </p:nvSpPr>
        <p:spPr>
          <a:xfrm>
            <a:off x="2143263" y="5093612"/>
            <a:ext cx="1173240" cy="276309"/>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ja-JP" altLang="en-US" b="1" dirty="0" smtClean="0">
                <a:solidFill>
                  <a:schemeClr val="tx1"/>
                </a:solidFill>
              </a:rPr>
              <a:t>フェーズ</a:t>
            </a:r>
            <a:r>
              <a:rPr kumimoji="1" lang="en-US" altLang="ja-JP" b="1" dirty="0" smtClean="0">
                <a:solidFill>
                  <a:schemeClr val="tx1"/>
                </a:solidFill>
              </a:rPr>
              <a:t>1</a:t>
            </a:r>
            <a:endParaRPr kumimoji="1" lang="ja-JP" altLang="en-US" b="1" dirty="0">
              <a:solidFill>
                <a:schemeClr val="tx1"/>
              </a:solidFill>
            </a:endParaRPr>
          </a:p>
        </p:txBody>
      </p:sp>
      <p:sp>
        <p:nvSpPr>
          <p:cNvPr id="76" name="角丸四角形 75"/>
          <p:cNvSpPr/>
          <p:nvPr/>
        </p:nvSpPr>
        <p:spPr>
          <a:xfrm>
            <a:off x="6175710" y="5064763"/>
            <a:ext cx="1173240" cy="276309"/>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ja-JP" altLang="en-US" b="1" dirty="0" smtClean="0">
                <a:solidFill>
                  <a:schemeClr val="tx1"/>
                </a:solidFill>
              </a:rPr>
              <a:t>フェーズ</a:t>
            </a:r>
            <a:r>
              <a:rPr lang="en-US" altLang="ja-JP" b="1" dirty="0">
                <a:solidFill>
                  <a:schemeClr val="tx1"/>
                </a:solidFill>
              </a:rPr>
              <a:t>3</a:t>
            </a:r>
            <a:endParaRPr kumimoji="1" lang="ja-JP" altLang="en-US" b="1" dirty="0">
              <a:solidFill>
                <a:schemeClr val="tx1"/>
              </a:solidFill>
            </a:endParaRPr>
          </a:p>
        </p:txBody>
      </p:sp>
      <p:sp>
        <p:nvSpPr>
          <p:cNvPr id="77" name="角丸四角形 76"/>
          <p:cNvSpPr/>
          <p:nvPr/>
        </p:nvSpPr>
        <p:spPr>
          <a:xfrm>
            <a:off x="4164709" y="5072323"/>
            <a:ext cx="1173240" cy="276309"/>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kumimoji="1" lang="ja-JP" altLang="en-US" b="1" dirty="0" smtClean="0">
                <a:solidFill>
                  <a:schemeClr val="tx1"/>
                </a:solidFill>
              </a:rPr>
              <a:t>フェーズ</a:t>
            </a:r>
            <a:r>
              <a:rPr lang="en-US" altLang="ja-JP" b="1" dirty="0">
                <a:solidFill>
                  <a:schemeClr val="tx1"/>
                </a:solidFill>
              </a:rPr>
              <a:t>2</a:t>
            </a:r>
            <a:endParaRPr kumimoji="1" lang="ja-JP" altLang="en-US" b="1" dirty="0">
              <a:solidFill>
                <a:schemeClr val="tx1"/>
              </a:solidFill>
            </a:endParaRPr>
          </a:p>
        </p:txBody>
      </p:sp>
      <p:sp>
        <p:nvSpPr>
          <p:cNvPr id="78" name="正方形/長方形 77"/>
          <p:cNvSpPr/>
          <p:nvPr/>
        </p:nvSpPr>
        <p:spPr>
          <a:xfrm>
            <a:off x="52470" y="3298910"/>
            <a:ext cx="1540980" cy="3336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ja-JP" altLang="en-US" sz="2000" dirty="0" smtClean="0">
                <a:solidFill>
                  <a:schemeClr val="tx1"/>
                </a:solidFill>
              </a:rPr>
              <a:t>クローン</a:t>
            </a:r>
            <a:r>
              <a:rPr lang="ja-JP" altLang="en-US" sz="2000" dirty="0">
                <a:solidFill>
                  <a:schemeClr val="tx1"/>
                </a:solidFill>
              </a:rPr>
              <a:t>ペア</a:t>
            </a:r>
          </a:p>
        </p:txBody>
      </p:sp>
      <p:sp>
        <p:nvSpPr>
          <p:cNvPr id="79" name="正方形/長方形 78"/>
          <p:cNvSpPr/>
          <p:nvPr/>
        </p:nvSpPr>
        <p:spPr>
          <a:xfrm>
            <a:off x="7546473" y="3258422"/>
            <a:ext cx="1540980" cy="3336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r>
              <a:rPr lang="ja-JP" altLang="en-US" sz="2000" dirty="0" smtClean="0">
                <a:solidFill>
                  <a:schemeClr val="tx1"/>
                </a:solidFill>
              </a:rPr>
              <a:t>クローン</a:t>
            </a:r>
            <a:r>
              <a:rPr lang="ja-JP" altLang="en-US" sz="2000" dirty="0">
                <a:solidFill>
                  <a:schemeClr val="tx1"/>
                </a:solidFill>
              </a:rPr>
              <a:t>ペア</a:t>
            </a:r>
          </a:p>
        </p:txBody>
      </p:sp>
      <p:cxnSp>
        <p:nvCxnSpPr>
          <p:cNvPr id="80" name="直線矢印コネクタ 79"/>
          <p:cNvCxnSpPr>
            <a:stCxn id="78" idx="2"/>
            <a:endCxn id="9" idx="1"/>
          </p:cNvCxnSpPr>
          <p:nvPr/>
        </p:nvCxnSpPr>
        <p:spPr>
          <a:xfrm>
            <a:off x="822960" y="3632528"/>
            <a:ext cx="430249" cy="106564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1" name="直線矢印コネクタ 80"/>
          <p:cNvCxnSpPr>
            <a:stCxn id="78" idx="2"/>
            <a:endCxn id="8" idx="1"/>
          </p:cNvCxnSpPr>
          <p:nvPr/>
        </p:nvCxnSpPr>
        <p:spPr>
          <a:xfrm>
            <a:off x="822960" y="3632528"/>
            <a:ext cx="430249" cy="3781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2" name="直線矢印コネクタ 81"/>
          <p:cNvCxnSpPr>
            <a:stCxn id="79" idx="2"/>
            <a:endCxn id="49" idx="3"/>
          </p:cNvCxnSpPr>
          <p:nvPr/>
        </p:nvCxnSpPr>
        <p:spPr>
          <a:xfrm flipH="1">
            <a:off x="8174775" y="3592040"/>
            <a:ext cx="142188" cy="42214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3" name="直線矢印コネクタ 82"/>
          <p:cNvCxnSpPr>
            <a:stCxn id="79" idx="2"/>
            <a:endCxn id="50" idx="3"/>
          </p:cNvCxnSpPr>
          <p:nvPr/>
        </p:nvCxnSpPr>
        <p:spPr>
          <a:xfrm flipH="1">
            <a:off x="8174775" y="3592040"/>
            <a:ext cx="142188" cy="111347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4" name="四角形吹き出し 83"/>
          <p:cNvSpPr/>
          <p:nvPr/>
        </p:nvSpPr>
        <p:spPr>
          <a:xfrm>
            <a:off x="541421" y="2755232"/>
            <a:ext cx="2742253" cy="436745"/>
          </a:xfrm>
          <a:prstGeom prst="wedgeRectCallout">
            <a:avLst>
              <a:gd name="adj1" fmla="val 28118"/>
              <a:gd name="adj2" fmla="val 177323"/>
            </a:avLst>
          </a:prstGeom>
        </p:spPr>
        <p:style>
          <a:lnRef idx="2">
            <a:schemeClr val="dk1"/>
          </a:lnRef>
          <a:fillRef idx="1">
            <a:schemeClr val="lt1"/>
          </a:fillRef>
          <a:effectRef idx="0">
            <a:schemeClr val="dk1"/>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2000" dirty="0" smtClean="0"/>
              <a:t>一貫性を破壊する編集</a:t>
            </a:r>
            <a:endParaRPr kumimoji="1" lang="ja-JP" altLang="en-US" sz="2000" dirty="0"/>
          </a:p>
        </p:txBody>
      </p:sp>
      <p:sp>
        <p:nvSpPr>
          <p:cNvPr id="85" name="四角形吹き出し 84"/>
          <p:cNvSpPr/>
          <p:nvPr/>
        </p:nvSpPr>
        <p:spPr>
          <a:xfrm>
            <a:off x="4751329" y="2775282"/>
            <a:ext cx="2742253" cy="436745"/>
          </a:xfrm>
          <a:prstGeom prst="wedgeRectCallout">
            <a:avLst>
              <a:gd name="adj1" fmla="val 21098"/>
              <a:gd name="adj2" fmla="val 337103"/>
            </a:avLst>
          </a:prstGeom>
        </p:spPr>
        <p:style>
          <a:lnRef idx="2">
            <a:schemeClr val="dk1"/>
          </a:lnRef>
          <a:fillRef idx="1">
            <a:schemeClr val="lt1"/>
          </a:fillRef>
          <a:effectRef idx="0">
            <a:schemeClr val="dk1"/>
          </a:effectRef>
          <a:fontRef idx="minor">
            <a:schemeClr val="dk1"/>
          </a:fontRef>
        </p:style>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2000" dirty="0" smtClean="0"/>
              <a:t>一貫性を</a:t>
            </a:r>
            <a:r>
              <a:rPr lang="ja-JP" altLang="en-US" sz="2000" dirty="0"/>
              <a:t>回復</a:t>
            </a:r>
            <a:r>
              <a:rPr lang="ja-JP" altLang="en-US" sz="2000" dirty="0" smtClean="0"/>
              <a:t>する編集</a:t>
            </a:r>
            <a:endParaRPr kumimoji="1" lang="ja-JP" altLang="en-US" sz="2000" dirty="0"/>
          </a:p>
        </p:txBody>
      </p:sp>
      <p:sp>
        <p:nvSpPr>
          <p:cNvPr id="86" name="テキスト ボックス 85"/>
          <p:cNvSpPr txBox="1"/>
          <p:nvPr/>
        </p:nvSpPr>
        <p:spPr>
          <a:xfrm>
            <a:off x="1478223" y="6226469"/>
            <a:ext cx="7011248"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[3] </a:t>
            </a:r>
            <a:r>
              <a:rPr lang="en-US" altLang="ja-JP" sz="1200" dirty="0"/>
              <a:t>Liliane Barbour, </a:t>
            </a:r>
            <a:r>
              <a:rPr lang="en-US" altLang="ja-JP" sz="1200" dirty="0" err="1"/>
              <a:t>Foutse</a:t>
            </a:r>
            <a:r>
              <a:rPr lang="en-US" altLang="ja-JP" sz="1200" dirty="0"/>
              <a:t> </a:t>
            </a:r>
            <a:r>
              <a:rPr lang="en-US" altLang="ja-JP" sz="1200" dirty="0" err="1"/>
              <a:t>Khomh</a:t>
            </a:r>
            <a:r>
              <a:rPr lang="en-US" altLang="ja-JP" sz="1200" dirty="0"/>
              <a:t>, and Ying Zou. An empirical study of faults in </a:t>
            </a:r>
            <a:r>
              <a:rPr lang="en-US" altLang="ja-JP" sz="1200" dirty="0" smtClean="0"/>
              <a:t>late propagation </a:t>
            </a:r>
            <a:r>
              <a:rPr lang="en-US" altLang="ja-JP" sz="1200" dirty="0"/>
              <a:t>clone genealogies. </a:t>
            </a:r>
            <a:r>
              <a:rPr lang="en-US" altLang="ja-JP" sz="1200" i="1" dirty="0"/>
              <a:t>Journal of Software: Evolution and Process</a:t>
            </a:r>
            <a:r>
              <a:rPr lang="en-US" altLang="ja-JP" sz="1200" dirty="0"/>
              <a:t>, Vol. </a:t>
            </a:r>
            <a:r>
              <a:rPr lang="en-US" altLang="ja-JP" sz="1200" dirty="0" smtClean="0"/>
              <a:t>25, No</a:t>
            </a:r>
            <a:r>
              <a:rPr lang="en-US" altLang="ja-JP" sz="1200" dirty="0"/>
              <a:t>. 11, pp. 1139–1165, 2013.</a:t>
            </a:r>
            <a:endParaRPr kumimoji="1" lang="ja-JP" altLang="en-US" sz="1200" dirty="0"/>
          </a:p>
        </p:txBody>
      </p:sp>
    </p:spTree>
    <p:extLst>
      <p:ext uri="{BB962C8B-B14F-4D97-AF65-F5344CB8AC3E}">
        <p14:creationId xmlns:p14="http://schemas.microsoft.com/office/powerpoint/2010/main" val="1409279545"/>
      </p:ext>
    </p:extLst>
  </p:cSld>
  <p:clrMapOvr>
    <a:masterClrMapping/>
  </p:clrMapOvr>
  <mc:AlternateContent xmlns:mc="http://schemas.openxmlformats.org/markup-compatibility/2006" xmlns:p14="http://schemas.microsoft.com/office/powerpoint/2010/main">
    <mc:Choice Requires="p14">
      <p:transition spd="slow" p14:dur="2000" advTm="35459"/>
    </mc:Choice>
    <mc:Fallback xmlns="">
      <p:transition spd="slow" advTm="35459"/>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評価</a:t>
            </a:r>
            <a:r>
              <a:rPr kumimoji="1" lang="en-US" altLang="ja-JP" sz="4000" dirty="0" smtClean="0"/>
              <a:t>1</a:t>
            </a:r>
            <a:r>
              <a:rPr kumimoji="1" lang="ja-JP" altLang="en-US" sz="4000" dirty="0" smtClean="0"/>
              <a:t>：</a:t>
            </a:r>
            <a:r>
              <a:rPr kumimoji="1" lang="en-US" altLang="ja-JP" sz="4000" dirty="0" smtClean="0"/>
              <a:t>LP</a:t>
            </a:r>
            <a:r>
              <a:rPr kumimoji="1" lang="ja-JP" altLang="en-US" sz="4000" dirty="0" smtClean="0"/>
              <a:t>に基づく評価の調査概要</a:t>
            </a:r>
            <a:endParaRPr kumimoji="1" lang="ja-JP" altLang="en-US" sz="4000" dirty="0"/>
          </a:p>
        </p:txBody>
      </p:sp>
      <p:sp>
        <p:nvSpPr>
          <p:cNvPr id="3" name="コンテンツ プレースホルダー 2"/>
          <p:cNvSpPr>
            <a:spLocks noGrp="1"/>
          </p:cNvSpPr>
          <p:nvPr>
            <p:ph idx="1"/>
          </p:nvPr>
        </p:nvSpPr>
        <p:spPr/>
        <p:txBody>
          <a:bodyPr/>
          <a:lstStyle/>
          <a:p>
            <a:r>
              <a:rPr kumimoji="1" lang="ja-JP" altLang="en-US" dirty="0" smtClean="0"/>
              <a:t>調査対象は</a:t>
            </a:r>
            <a:r>
              <a:rPr kumimoji="1" lang="en-US" altLang="ja-JP" dirty="0" smtClean="0"/>
              <a:t>2000</a:t>
            </a:r>
            <a:r>
              <a:rPr kumimoji="1" lang="ja-JP" altLang="en-US" dirty="0" smtClean="0"/>
              <a:t>年</a:t>
            </a:r>
            <a:r>
              <a:rPr kumimoji="1" lang="en-US" altLang="ja-JP" dirty="0" smtClean="0"/>
              <a:t>1</a:t>
            </a:r>
            <a:r>
              <a:rPr kumimoji="1" lang="ja-JP" altLang="en-US" dirty="0" smtClean="0"/>
              <a:t>月から</a:t>
            </a:r>
            <a:r>
              <a:rPr kumimoji="1" lang="en-US" altLang="ja-JP" dirty="0" smtClean="0"/>
              <a:t>2015</a:t>
            </a:r>
            <a:r>
              <a:rPr kumimoji="1" lang="ja-JP" altLang="en-US" dirty="0" smtClean="0"/>
              <a:t>年</a:t>
            </a:r>
            <a:r>
              <a:rPr kumimoji="1" lang="en-US" altLang="ja-JP" dirty="0" smtClean="0"/>
              <a:t>12</a:t>
            </a:r>
            <a:r>
              <a:rPr kumimoji="1" lang="ja-JP" altLang="en-US" dirty="0" smtClean="0"/>
              <a:t>月までの</a:t>
            </a:r>
            <a:r>
              <a:rPr kumimoji="1" lang="en-US" altLang="ja-JP" dirty="0" smtClean="0"/>
              <a:t>ant</a:t>
            </a:r>
            <a:r>
              <a:rPr lang="ja-JP" altLang="en-US" dirty="0" smtClean="0"/>
              <a:t>プロジェクトを利用した．</a:t>
            </a:r>
            <a:endParaRPr lang="en-US" altLang="ja-JP" dirty="0" smtClean="0"/>
          </a:p>
          <a:p>
            <a:endParaRPr kumimoji="1" lang="en-US" altLang="ja-JP" dirty="0"/>
          </a:p>
          <a:p>
            <a:r>
              <a:rPr lang="en-US" altLang="ja-JP" dirty="0"/>
              <a:t>a</a:t>
            </a:r>
            <a:r>
              <a:rPr lang="en-US" altLang="ja-JP" dirty="0" smtClean="0"/>
              <a:t>nt</a:t>
            </a:r>
            <a:r>
              <a:rPr lang="ja-JP" altLang="en-US" dirty="0" smtClean="0"/>
              <a:t>プロジェクトに対してどれくらい</a:t>
            </a:r>
            <a:r>
              <a:rPr lang="en-US" altLang="ja-JP" dirty="0" smtClean="0"/>
              <a:t>LP</a:t>
            </a:r>
            <a:r>
              <a:rPr lang="ja-JP" altLang="en-US" dirty="0" err="1" smtClean="0"/>
              <a:t>を検</a:t>
            </a:r>
            <a:r>
              <a:rPr lang="ja-JP" altLang="en-US" dirty="0" smtClean="0"/>
              <a:t>出することができるかを調査した．</a:t>
            </a:r>
            <a:endParaRPr kumimoji="1" lang="en-US" altLang="ja-JP" dirty="0" smtClean="0"/>
          </a:p>
          <a:p>
            <a:endParaRPr lang="en-US" altLang="ja-JP" dirty="0"/>
          </a:p>
          <a:p>
            <a:r>
              <a:rPr kumimoji="1" lang="ja-JP" altLang="en-US" dirty="0" smtClean="0"/>
              <a:t>結果としてタイプ</a:t>
            </a:r>
            <a:r>
              <a:rPr kumimoji="1" lang="en-US" altLang="ja-JP" dirty="0" smtClean="0"/>
              <a:t>3</a:t>
            </a:r>
            <a:r>
              <a:rPr kumimoji="1" lang="ja-JP" altLang="en-US" dirty="0" err="1" smtClean="0"/>
              <a:t>，</a:t>
            </a:r>
            <a:r>
              <a:rPr kumimoji="1" lang="en-US" altLang="ja-JP" dirty="0" smtClean="0"/>
              <a:t>4</a:t>
            </a:r>
            <a:r>
              <a:rPr kumimoji="1" lang="ja-JP" altLang="en-US" dirty="0" smtClean="0"/>
              <a:t>のコードクローンを含む</a:t>
            </a:r>
            <a:r>
              <a:rPr kumimoji="1" lang="en-US" altLang="ja-JP" dirty="0" smtClean="0"/>
              <a:t>12</a:t>
            </a:r>
            <a:r>
              <a:rPr kumimoji="1" lang="ja-JP" altLang="en-US" dirty="0" smtClean="0"/>
              <a:t>個の</a:t>
            </a:r>
            <a:r>
              <a:rPr kumimoji="1" lang="en-US" altLang="ja-JP" dirty="0" smtClean="0"/>
              <a:t>LP</a:t>
            </a:r>
            <a:r>
              <a:rPr kumimoji="1" lang="ja-JP" altLang="en-US" dirty="0" err="1" smtClean="0"/>
              <a:t>を検</a:t>
            </a:r>
            <a:r>
              <a:rPr kumimoji="1" lang="ja-JP" altLang="en-US" dirty="0" smtClean="0"/>
              <a:t>出することができた．</a:t>
            </a:r>
            <a:endParaRPr kumimoji="1"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6107634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評価</a:t>
            </a:r>
            <a:r>
              <a:rPr kumimoji="1" lang="en-US" altLang="ja-JP" sz="2800" dirty="0" smtClean="0"/>
              <a:t>2</a:t>
            </a:r>
            <a:r>
              <a:rPr kumimoji="1" lang="ja-JP" altLang="en-US" sz="2800" dirty="0" smtClean="0"/>
              <a:t>：バグを含むコードクローン検出における評価</a:t>
            </a:r>
            <a:endParaRPr kumimoji="1" lang="ja-JP" altLang="en-US" sz="2800" dirty="0"/>
          </a:p>
        </p:txBody>
      </p:sp>
      <p:sp>
        <p:nvSpPr>
          <p:cNvPr id="3" name="コンテンツ プレースホルダー 2"/>
          <p:cNvSpPr>
            <a:spLocks noGrp="1"/>
          </p:cNvSpPr>
          <p:nvPr>
            <p:ph idx="1"/>
          </p:nvPr>
        </p:nvSpPr>
        <p:spPr>
          <a:xfrm>
            <a:off x="457199" y="1499198"/>
            <a:ext cx="8291513" cy="3942046"/>
          </a:xfrm>
        </p:spPr>
        <p:txBody>
          <a:bodyPr/>
          <a:lstStyle/>
          <a:p>
            <a:r>
              <a:rPr kumimoji="1" lang="en-US" altLang="ja-JP" sz="2800" dirty="0" smtClean="0"/>
              <a:t>Li</a:t>
            </a:r>
            <a:r>
              <a:rPr kumimoji="1" lang="ja-JP" altLang="en-US" sz="2800" dirty="0" err="1" smtClean="0"/>
              <a:t>らが</a:t>
            </a:r>
            <a:r>
              <a:rPr kumimoji="1" lang="ja-JP" altLang="en-US" sz="2800" dirty="0" smtClean="0"/>
              <a:t>用いた評価セットを利用した</a:t>
            </a:r>
            <a:r>
              <a:rPr kumimoji="1" lang="en-US" altLang="ja-JP" sz="1800" dirty="0" smtClean="0"/>
              <a:t>[4]</a:t>
            </a:r>
            <a:r>
              <a:rPr kumimoji="1" lang="ja-JP" altLang="en-US" sz="1800" dirty="0" err="1" smtClean="0"/>
              <a:t>．</a:t>
            </a:r>
            <a:endParaRPr lang="en-US" altLang="ja-JP" sz="1800" dirty="0"/>
          </a:p>
          <a:p>
            <a:pPr lvl="1" indent="-342900"/>
            <a:r>
              <a:rPr kumimoji="1" lang="ja-JP" altLang="en-US" sz="2400" dirty="0" smtClean="0"/>
              <a:t>この評価セットには，バグを含むコード片とそのバグと</a:t>
            </a:r>
            <a:r>
              <a:rPr lang="ja-JP" altLang="en-US" sz="2400" dirty="0" smtClean="0"/>
              <a:t>同じバグを含む</a:t>
            </a:r>
            <a:r>
              <a:rPr kumimoji="1" lang="ja-JP" altLang="en-US" sz="2400" dirty="0" smtClean="0"/>
              <a:t>コードクローンが事例として収録されている．</a:t>
            </a:r>
            <a:endParaRPr kumimoji="1" lang="en-US" altLang="ja-JP" sz="1800" dirty="0" smtClean="0"/>
          </a:p>
          <a:p>
            <a:r>
              <a:rPr lang="en-US" altLang="ja-JP" sz="2800" dirty="0" err="1" smtClean="0"/>
              <a:t>Git</a:t>
            </a:r>
            <a:r>
              <a:rPr lang="ja-JP" altLang="en-US" sz="2800" dirty="0" err="1" smtClean="0"/>
              <a:t>，</a:t>
            </a:r>
            <a:r>
              <a:rPr lang="en-US" altLang="ja-JP" sz="2800" dirty="0" smtClean="0"/>
              <a:t>PostgreSQL</a:t>
            </a:r>
            <a:r>
              <a:rPr lang="ja-JP" altLang="en-US" sz="2800" dirty="0" err="1" smtClean="0"/>
              <a:t>，</a:t>
            </a:r>
            <a:r>
              <a:rPr lang="en-US" altLang="ja-JP" sz="2800" dirty="0" smtClean="0"/>
              <a:t>Linux Kernel</a:t>
            </a:r>
            <a:r>
              <a:rPr lang="ja-JP" altLang="en-US" sz="2800" dirty="0" smtClean="0"/>
              <a:t>の</a:t>
            </a:r>
            <a:r>
              <a:rPr lang="en-US" altLang="ja-JP" sz="2800" dirty="0" smtClean="0"/>
              <a:t>3</a:t>
            </a:r>
            <a:r>
              <a:rPr lang="ja-JP" altLang="en-US" sz="2800" dirty="0" err="1" smtClean="0"/>
              <a:t>つの</a:t>
            </a:r>
            <a:r>
              <a:rPr lang="ja-JP" altLang="en-US" sz="2800" dirty="0" smtClean="0"/>
              <a:t>プロジェクトに含まれる</a:t>
            </a:r>
            <a:r>
              <a:rPr lang="en-US" altLang="ja-JP" sz="2800" dirty="0" smtClean="0"/>
              <a:t>58</a:t>
            </a:r>
            <a:r>
              <a:rPr lang="ja-JP" altLang="en-US" sz="2800" dirty="0" smtClean="0"/>
              <a:t>個のコードクローンを対象とする．</a:t>
            </a:r>
            <a:endParaRPr lang="en-US" altLang="ja-JP" sz="2800" dirty="0" smtClean="0"/>
          </a:p>
          <a:p>
            <a:r>
              <a:rPr kumimoji="1" lang="ja-JP" altLang="en-US" sz="2800" dirty="0" smtClean="0"/>
              <a:t>評価の指標とするため</a:t>
            </a:r>
            <a:r>
              <a:rPr kumimoji="1" lang="ja-JP" altLang="en-US" sz="2800" dirty="0" smtClean="0"/>
              <a:t>に，トークン列</a:t>
            </a:r>
            <a:r>
              <a:rPr kumimoji="1" lang="ja-JP" altLang="en-US" sz="2800" dirty="0" smtClean="0"/>
              <a:t>の等価性に</a:t>
            </a:r>
            <a:r>
              <a:rPr lang="ja-JP" altLang="en-US" sz="2800" dirty="0"/>
              <a:t>基</a:t>
            </a:r>
            <a:r>
              <a:rPr lang="ja-JP" altLang="en-US" sz="2800" dirty="0" smtClean="0"/>
              <a:t>づくコードクローン検出</a:t>
            </a:r>
            <a:r>
              <a:rPr lang="ja-JP" altLang="en-US" sz="2800" dirty="0"/>
              <a:t>ツール</a:t>
            </a:r>
            <a:r>
              <a:rPr lang="ja-JP" altLang="en-US" sz="2800" dirty="0" smtClean="0"/>
              <a:t>である</a:t>
            </a:r>
            <a:r>
              <a:rPr lang="en-US" altLang="ja-JP" sz="2800" dirty="0" err="1" smtClean="0"/>
              <a:t>CCFinder</a:t>
            </a:r>
            <a:r>
              <a:rPr lang="en-US" altLang="ja-JP" sz="1800" dirty="0" smtClean="0"/>
              <a:t>[5]</a:t>
            </a:r>
            <a:r>
              <a:rPr lang="ja-JP" altLang="en-US" sz="2800" dirty="0" smtClean="0"/>
              <a:t>でも検出を行った．</a:t>
            </a:r>
            <a:endParaRPr kumimoji="1" lang="en-US" altLang="ja-JP" sz="2800" dirty="0" smtClean="0"/>
          </a:p>
          <a:p>
            <a:endParaRPr kumimoji="1" lang="en-US" altLang="ja-JP" sz="1800" dirty="0" smtClean="0"/>
          </a:p>
          <a:p>
            <a:endParaRPr lang="en-US" altLang="ja-JP" sz="1800" dirty="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5" name="テキスト ボックス 4"/>
          <p:cNvSpPr txBox="1"/>
          <p:nvPr/>
        </p:nvSpPr>
        <p:spPr>
          <a:xfrm>
            <a:off x="210342" y="5352344"/>
            <a:ext cx="8785225" cy="840318"/>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[4] </a:t>
            </a:r>
            <a:r>
              <a:rPr lang="en-US" altLang="ja-JP" sz="1200" dirty="0" err="1"/>
              <a:t>Jingyue</a:t>
            </a:r>
            <a:r>
              <a:rPr lang="en-US" altLang="ja-JP" sz="1200" dirty="0"/>
              <a:t> Li and Michael D Ernst. CBCD: Cloned buggy code detector. In </a:t>
            </a:r>
            <a:r>
              <a:rPr lang="en-US" altLang="ja-JP" sz="1200" i="1" dirty="0" smtClean="0"/>
              <a:t>Proceedings</a:t>
            </a:r>
            <a:r>
              <a:rPr lang="ja-JP" altLang="en-US" sz="1200" i="1" dirty="0"/>
              <a:t> </a:t>
            </a:r>
            <a:r>
              <a:rPr lang="en-US" altLang="ja-JP" sz="1200" i="1" dirty="0" smtClean="0"/>
              <a:t>of </a:t>
            </a:r>
            <a:r>
              <a:rPr lang="en-US" altLang="ja-JP" sz="1200" i="1" dirty="0"/>
              <a:t>the 34th International Conference on Software Engineering</a:t>
            </a:r>
            <a:r>
              <a:rPr lang="en-US" altLang="ja-JP" sz="1200" dirty="0"/>
              <a:t>, pp. 310–320, 2012</a:t>
            </a:r>
            <a:r>
              <a:rPr lang="en-US" altLang="ja-JP" sz="1200" dirty="0" smtClean="0"/>
              <a:t>.</a:t>
            </a:r>
          </a:p>
          <a:p>
            <a:r>
              <a:rPr lang="en-US" altLang="ja-JP" sz="1200" dirty="0" smtClean="0"/>
              <a:t>[5]</a:t>
            </a:r>
            <a:r>
              <a:rPr lang="en-US" altLang="ja-JP" sz="1200" dirty="0" err="1" smtClean="0"/>
              <a:t>Kamiya</a:t>
            </a:r>
            <a:r>
              <a:rPr lang="en-US" altLang="ja-JP" sz="1200" dirty="0"/>
              <a:t>, T., </a:t>
            </a:r>
            <a:r>
              <a:rPr lang="en-US" altLang="ja-JP" sz="1200" dirty="0" err="1"/>
              <a:t>Kusumoto</a:t>
            </a:r>
            <a:r>
              <a:rPr lang="en-US" altLang="ja-JP" sz="1200" dirty="0"/>
              <a:t>, S. and Inoue, K.: </a:t>
            </a:r>
            <a:r>
              <a:rPr lang="en-US" altLang="ja-JP" sz="1200" dirty="0" err="1"/>
              <a:t>CCFinder</a:t>
            </a:r>
            <a:r>
              <a:rPr lang="en-US" altLang="ja-JP" sz="1200" dirty="0"/>
              <a:t>: </a:t>
            </a:r>
            <a:r>
              <a:rPr lang="en-US" altLang="ja-JP" sz="1200" dirty="0" smtClean="0"/>
              <a:t>A multilinguistic </a:t>
            </a:r>
            <a:r>
              <a:rPr lang="en-US" altLang="ja-JP" sz="1200" dirty="0"/>
              <a:t>token-based code clone detection </a:t>
            </a:r>
            <a:r>
              <a:rPr lang="en-US" altLang="ja-JP" sz="1200" dirty="0" smtClean="0"/>
              <a:t>system </a:t>
            </a:r>
            <a:r>
              <a:rPr lang="fr-FR" altLang="ja-JP" sz="1200" dirty="0" smtClean="0"/>
              <a:t>for </a:t>
            </a:r>
            <a:r>
              <a:rPr lang="fr-FR" altLang="ja-JP" sz="1200" dirty="0"/>
              <a:t>large scale source code, </a:t>
            </a:r>
            <a:r>
              <a:rPr lang="fr-FR" altLang="ja-JP" sz="1200" i="1" dirty="0"/>
              <a:t>IEEE Trans. Softw. Eng</a:t>
            </a:r>
            <a:r>
              <a:rPr lang="fr-FR" altLang="ja-JP" sz="1200" i="1" dirty="0" smtClean="0"/>
              <a:t>.</a:t>
            </a:r>
            <a:r>
              <a:rPr lang="fr-FR" altLang="ja-JP" sz="1200" dirty="0" smtClean="0"/>
              <a:t>, </a:t>
            </a:r>
            <a:r>
              <a:rPr lang="en-US" altLang="ja-JP" sz="1200" dirty="0" smtClean="0"/>
              <a:t>Vol.28</a:t>
            </a:r>
            <a:r>
              <a:rPr lang="en-US" altLang="ja-JP" sz="1200" dirty="0"/>
              <a:t>, No.1, pp.654–670 (2002).</a:t>
            </a:r>
            <a:endParaRPr kumimoji="1" lang="ja-JP" altLang="en-US" sz="1200" dirty="0"/>
          </a:p>
        </p:txBody>
      </p:sp>
    </p:spTree>
    <p:extLst>
      <p:ext uri="{BB962C8B-B14F-4D97-AF65-F5344CB8AC3E}">
        <p14:creationId xmlns:p14="http://schemas.microsoft.com/office/powerpoint/2010/main" val="3765474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26178</TotalTime>
  <Words>3315</Words>
  <Application>Microsoft Office PowerPoint</Application>
  <PresentationFormat>画面に合わせる (4:3)</PresentationFormat>
  <Paragraphs>250</Paragraphs>
  <Slides>16</Slides>
  <Notes>16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16</vt:i4>
      </vt:variant>
    </vt:vector>
  </HeadingPairs>
  <TitlesOfParts>
    <vt:vector size="23" baseType="lpstr">
      <vt:lpstr>ＭＳ Ｐゴシック</vt:lpstr>
      <vt:lpstr>MS UI Gothic</vt:lpstr>
      <vt:lpstr>Arial</vt:lpstr>
      <vt:lpstr>Calibri</vt:lpstr>
      <vt:lpstr>Times New Roman</vt:lpstr>
      <vt:lpstr>Wingdings</vt:lpstr>
      <vt:lpstr>Sel-CoolMetal-white</vt:lpstr>
      <vt:lpstr>ソースコードの同時修正支援における関数クローン検出ツールの有効性調査</vt:lpstr>
      <vt:lpstr>コードクローン</vt:lpstr>
      <vt:lpstr>コードクローンの分類[1]</vt:lpstr>
      <vt:lpstr>関数クローン検出ツールの検出アルゴリズム[2]</vt:lpstr>
      <vt:lpstr>研究背景と目的</vt:lpstr>
      <vt:lpstr>研究概要</vt:lpstr>
      <vt:lpstr>Late Propagation(LP)とは[3]</vt:lpstr>
      <vt:lpstr>評価1：LPに基づく評価の調査概要</vt:lpstr>
      <vt:lpstr>評価2：バグを含むコードクローン検出における評価</vt:lpstr>
      <vt:lpstr>評価2：調査手順</vt:lpstr>
      <vt:lpstr>評価2：評価指標</vt:lpstr>
      <vt:lpstr>評価2：評価結果</vt:lpstr>
      <vt:lpstr>評価２：結果の分析</vt:lpstr>
      <vt:lpstr>評価2：両ツールを組み合わせた性能</vt:lpstr>
      <vt:lpstr>評価2:CCFinderの設定が与える影響について</vt:lpstr>
      <vt:lpstr>まとめと今後の課題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2015年度 第1回 中間報告</dc:title>
  <dc:creator>s-numata</dc:creator>
  <cp:lastModifiedBy>s-numata</cp:lastModifiedBy>
  <cp:revision>157</cp:revision>
  <cp:lastPrinted>2016-02-19T00:55:11Z</cp:lastPrinted>
  <dcterms:created xsi:type="dcterms:W3CDTF">2015-11-09T07:10:03Z</dcterms:created>
  <dcterms:modified xsi:type="dcterms:W3CDTF">2016-02-22T09:00:08Z</dcterms:modified>
</cp:coreProperties>
</file>