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256" r:id="rId2"/>
    <p:sldId id="292" r:id="rId3"/>
    <p:sldId id="295" r:id="rId4"/>
    <p:sldId id="296" r:id="rId5"/>
    <p:sldId id="314" r:id="rId6"/>
    <p:sldId id="315" r:id="rId7"/>
    <p:sldId id="310" r:id="rId8"/>
    <p:sldId id="311" r:id="rId9"/>
    <p:sldId id="323" r:id="rId10"/>
    <p:sldId id="324" r:id="rId11"/>
    <p:sldId id="319" r:id="rId12"/>
    <p:sldId id="291" r:id="rId13"/>
    <p:sldId id="320" r:id="rId14"/>
    <p:sldId id="325" r:id="rId15"/>
    <p:sldId id="303" r:id="rId16"/>
    <p:sldId id="306" r:id="rId17"/>
    <p:sldId id="316" r:id="rId18"/>
    <p:sldId id="293" r:id="rId19"/>
    <p:sldId id="308" r:id="rId20"/>
    <p:sldId id="321" r:id="rId21"/>
    <p:sldId id="322" r:id="rId22"/>
  </p:sldIdLst>
  <p:sldSz cx="9144000" cy="6858000" type="screen4x3"/>
  <p:notesSz cx="6805613"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84462" autoAdjust="0"/>
  </p:normalViewPr>
  <p:slideViewPr>
    <p:cSldViewPr snapToGrid="0">
      <p:cViewPr varScale="1">
        <p:scale>
          <a:sx n="190" d="100"/>
          <a:sy n="190" d="100"/>
        </p:scale>
        <p:origin x="684" y="132"/>
      </p:cViewPr>
      <p:guideLst/>
    </p:cSldViewPr>
  </p:slideViewPr>
  <p:notesTextViewPr>
    <p:cViewPr>
      <p:scale>
        <a:sx n="1" d="1"/>
        <a:sy n="1" d="1"/>
      </p:scale>
      <p:origin x="0" y="0"/>
    </p:cViewPr>
  </p:notesTextViewPr>
  <p:notesViewPr>
    <p:cSldViewPr snapToGrid="0">
      <p:cViewPr varScale="1">
        <p:scale>
          <a:sx n="57" d="100"/>
          <a:sy n="57" d="100"/>
        </p:scale>
        <p:origin x="3346"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758C00D6-C317-4BF3-9332-E34C229564B6}" type="datetimeFigureOut">
              <a:rPr kumimoji="1" lang="ja-JP" altLang="en-US" smtClean="0"/>
              <a:t>2017/2/21</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8475"/>
          </a:xfrm>
          <a:prstGeom prst="rect">
            <a:avLst/>
          </a:prstGeom>
        </p:spPr>
        <p:txBody>
          <a:bodyPr vert="horz" lIns="91440" tIns="45720" rIns="91440" bIns="45720"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8693"/>
          </a:xfrm>
          <a:prstGeom prst="rect">
            <a:avLst/>
          </a:prstGeom>
        </p:spPr>
        <p:txBody>
          <a:bodyPr vert="horz" lIns="91431" tIns="45715" rIns="91431" bIns="45715" rtlCol="0"/>
          <a:lstStyle>
            <a:lvl1pPr algn="r">
              <a:defRPr sz="1200"/>
            </a:lvl1pPr>
          </a:lstStyle>
          <a:p>
            <a:fld id="{8618FBC5-8F42-4C47-A77D-5BDE0B5A1B30}" type="datetimeFigureOut">
              <a:rPr kumimoji="1" lang="ja-JP" altLang="en-US" smtClean="0"/>
              <a:t>2017/2/21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0562" y="4783308"/>
            <a:ext cx="5444490" cy="3913614"/>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8"/>
            <a:ext cx="2949099" cy="498692"/>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8"/>
            <a:ext cx="2949099" cy="498692"/>
          </a:xfrm>
          <a:prstGeom prst="rect">
            <a:avLst/>
          </a:prstGeom>
        </p:spPr>
        <p:txBody>
          <a:bodyPr vert="horz" lIns="91431" tIns="45715" rIns="91431" bIns="45715"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3492223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463016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1374793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3600" dirty="0"/>
              <a:t>回帰テストにおける実行系列の差分の効率的な検出手法</a:t>
            </a:r>
            <a:endParaRPr kumimoji="1" lang="ja-JP" altLang="en-US" sz="3600" dirty="0"/>
          </a:p>
        </p:txBody>
      </p:sp>
      <p:sp>
        <p:nvSpPr>
          <p:cNvPr id="3" name="サブタイトル 2"/>
          <p:cNvSpPr>
            <a:spLocks noGrp="1"/>
          </p:cNvSpPr>
          <p:nvPr>
            <p:ph type="subTitle" idx="1"/>
          </p:nvPr>
        </p:nvSpPr>
        <p:spPr/>
        <p:txBody>
          <a:bodyPr/>
          <a:lstStyle/>
          <a:p>
            <a:endParaRPr kumimoji="1" lang="en-US" altLang="ja-JP" sz="2400" dirty="0" smtClean="0"/>
          </a:p>
          <a:p>
            <a:pPr algn="r"/>
            <a:r>
              <a:rPr lang="ja-JP" altLang="en-US" sz="2400" dirty="0"/>
              <a:t>井上</a:t>
            </a:r>
            <a:r>
              <a:rPr lang="ja-JP" altLang="en-US" sz="2400" dirty="0" smtClean="0"/>
              <a:t>研究室  松田 直人</a:t>
            </a:r>
            <a:endParaRPr kumimoji="1" lang="ja-JP" altLang="en-US" sz="2400" dirty="0"/>
          </a:p>
        </p:txBody>
      </p:sp>
    </p:spTree>
    <p:extLst>
      <p:ext uri="{BB962C8B-B14F-4D97-AF65-F5344CB8AC3E}">
        <p14:creationId xmlns:p14="http://schemas.microsoft.com/office/powerpoint/2010/main" val="475248238"/>
      </p:ext>
    </p:extLst>
  </p:cSld>
  <p:clrMapOvr>
    <a:masterClrMapping/>
  </p:clrMapOvr>
  <mc:AlternateContent xmlns:mc="http://schemas.openxmlformats.org/markup-compatibility/2006" xmlns:p14="http://schemas.microsoft.com/office/powerpoint/2010/main">
    <mc:Choice Requires="p14">
      <p:transition spd="slow" p14:dur="2000" advTm="31164"/>
    </mc:Choice>
    <mc:Fallback xmlns="">
      <p:transition spd="slow" advTm="31164"/>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コンテンツ プレースホルダー 2"/>
          <p:cNvSpPr>
            <a:spLocks noGrp="1"/>
          </p:cNvSpPr>
          <p:nvPr>
            <p:ph idx="1"/>
          </p:nvPr>
        </p:nvSpPr>
        <p:spPr>
          <a:xfrm>
            <a:off x="457200" y="1600200"/>
            <a:ext cx="8229600" cy="4525963"/>
          </a:xfrm>
        </p:spPr>
        <p:txBody>
          <a:bodyPr/>
          <a:lstStyle/>
          <a:p>
            <a:r>
              <a:rPr lang="ja-JP" altLang="en-US" sz="2800" dirty="0"/>
              <a:t>各頂点に到達する経路上の頂点集合を計算</a:t>
            </a:r>
          </a:p>
          <a:p>
            <a:pPr marL="0" indent="0">
              <a:buNone/>
            </a:pPr>
            <a:endParaRPr kumimoji="1" lang="ja-JP" altLang="en-US" dirty="0"/>
          </a:p>
        </p:txBody>
      </p:sp>
      <p:sp>
        <p:nvSpPr>
          <p:cNvPr id="2" name="タイトル 1"/>
          <p:cNvSpPr>
            <a:spLocks noGrp="1"/>
          </p:cNvSpPr>
          <p:nvPr>
            <p:ph type="title"/>
          </p:nvPr>
        </p:nvSpPr>
        <p:spPr/>
        <p:txBody>
          <a:bodyPr/>
          <a:lstStyle/>
          <a:p>
            <a:r>
              <a:rPr lang="ja-JP" altLang="en-US" dirty="0" smtClean="0"/>
              <a:t>先行研究での手法 </a:t>
            </a:r>
            <a:r>
              <a:rPr lang="en-US" altLang="ja-JP" dirty="0" smtClean="0"/>
              <a:t>(1/2)</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5" name="円/楕円 4"/>
          <p:cNvSpPr/>
          <p:nvPr/>
        </p:nvSpPr>
        <p:spPr>
          <a:xfrm>
            <a:off x="583688" y="2286752"/>
            <a:ext cx="1152000"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1"/>
                </a:solidFill>
              </a:rPr>
              <a:t>4</a:t>
            </a:r>
            <a:endParaRPr kumimoji="1" lang="ja-JP" altLang="en-US" b="1" dirty="0">
              <a:solidFill>
                <a:schemeClr val="tx1"/>
              </a:solidFill>
            </a:endParaRPr>
          </a:p>
        </p:txBody>
      </p:sp>
      <p:sp>
        <p:nvSpPr>
          <p:cNvPr id="6" name="円/楕円 5"/>
          <p:cNvSpPr/>
          <p:nvPr/>
        </p:nvSpPr>
        <p:spPr>
          <a:xfrm>
            <a:off x="583688" y="3096476"/>
            <a:ext cx="1152000"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chemeClr val="tx1"/>
                </a:solidFill>
              </a:rPr>
              <a:t>5</a:t>
            </a:r>
            <a:endParaRPr kumimoji="1" lang="ja-JP" altLang="en-US" b="1" dirty="0">
              <a:solidFill>
                <a:schemeClr val="tx1"/>
              </a:solidFill>
            </a:endParaRPr>
          </a:p>
        </p:txBody>
      </p:sp>
      <p:sp>
        <p:nvSpPr>
          <p:cNvPr id="7" name="円/楕円 6"/>
          <p:cNvSpPr/>
          <p:nvPr/>
        </p:nvSpPr>
        <p:spPr>
          <a:xfrm>
            <a:off x="583688" y="3906200"/>
            <a:ext cx="1152000"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1"/>
                </a:solidFill>
              </a:rPr>
              <a:t>8</a:t>
            </a:r>
            <a:endParaRPr kumimoji="1" lang="ja-JP" altLang="en-US" b="1" dirty="0">
              <a:solidFill>
                <a:schemeClr val="tx1"/>
              </a:solidFill>
            </a:endParaRPr>
          </a:p>
        </p:txBody>
      </p:sp>
      <p:sp>
        <p:nvSpPr>
          <p:cNvPr id="8" name="円/楕円 7"/>
          <p:cNvSpPr/>
          <p:nvPr/>
        </p:nvSpPr>
        <p:spPr>
          <a:xfrm>
            <a:off x="2183750" y="3906200"/>
            <a:ext cx="1152000"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1"/>
                </a:solidFill>
              </a:rPr>
              <a:t>9</a:t>
            </a:r>
            <a:endParaRPr kumimoji="1" lang="ja-JP" altLang="en-US" b="1" dirty="0">
              <a:solidFill>
                <a:schemeClr val="tx1"/>
              </a:solidFill>
            </a:endParaRPr>
          </a:p>
        </p:txBody>
      </p:sp>
      <p:sp>
        <p:nvSpPr>
          <p:cNvPr id="9" name="円/楕円 8"/>
          <p:cNvSpPr/>
          <p:nvPr/>
        </p:nvSpPr>
        <p:spPr>
          <a:xfrm>
            <a:off x="2183750" y="4751644"/>
            <a:ext cx="1152000"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chemeClr val="tx1"/>
                </a:solidFill>
              </a:rPr>
              <a:t>22</a:t>
            </a:r>
            <a:endParaRPr kumimoji="1" lang="ja-JP" altLang="en-US" sz="2000" b="1" dirty="0">
              <a:solidFill>
                <a:schemeClr val="tx1"/>
              </a:solidFill>
            </a:endParaRPr>
          </a:p>
        </p:txBody>
      </p:sp>
      <p:sp>
        <p:nvSpPr>
          <p:cNvPr id="10" name="円/楕円 9"/>
          <p:cNvSpPr/>
          <p:nvPr/>
        </p:nvSpPr>
        <p:spPr>
          <a:xfrm>
            <a:off x="2183750" y="5597088"/>
            <a:ext cx="1152000"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chemeClr val="tx1"/>
                </a:solidFill>
              </a:rPr>
              <a:t>23</a:t>
            </a:r>
            <a:endParaRPr kumimoji="1" lang="ja-JP" altLang="en-US" sz="2400" b="1" dirty="0">
              <a:solidFill>
                <a:schemeClr val="tx1"/>
              </a:solidFill>
            </a:endParaRPr>
          </a:p>
        </p:txBody>
      </p:sp>
      <p:cxnSp>
        <p:nvCxnSpPr>
          <p:cNvPr id="11" name="直線矢印コネクタ 10"/>
          <p:cNvCxnSpPr>
            <a:stCxn id="6" idx="4"/>
            <a:endCxn id="7" idx="0"/>
          </p:cNvCxnSpPr>
          <p:nvPr/>
        </p:nvCxnSpPr>
        <p:spPr>
          <a:xfrm>
            <a:off x="1159688" y="3528476"/>
            <a:ext cx="0" cy="377724"/>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5" idx="4"/>
            <a:endCxn id="6" idx="0"/>
          </p:cNvCxnSpPr>
          <p:nvPr/>
        </p:nvCxnSpPr>
        <p:spPr>
          <a:xfrm>
            <a:off x="1159688" y="2718752"/>
            <a:ext cx="0" cy="37772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6" idx="4"/>
            <a:endCxn id="8" idx="0"/>
          </p:cNvCxnSpPr>
          <p:nvPr/>
        </p:nvCxnSpPr>
        <p:spPr>
          <a:xfrm>
            <a:off x="1159688" y="3528476"/>
            <a:ext cx="1600062" cy="377724"/>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8" idx="4"/>
            <a:endCxn id="9" idx="0"/>
          </p:cNvCxnSpPr>
          <p:nvPr/>
        </p:nvCxnSpPr>
        <p:spPr>
          <a:xfrm>
            <a:off x="2759750" y="4338200"/>
            <a:ext cx="0" cy="41344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9" idx="4"/>
            <a:endCxn id="10" idx="0"/>
          </p:cNvCxnSpPr>
          <p:nvPr/>
        </p:nvCxnSpPr>
        <p:spPr>
          <a:xfrm>
            <a:off x="2759750" y="5183644"/>
            <a:ext cx="0" cy="41344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7" idx="6"/>
            <a:endCxn id="8" idx="2"/>
          </p:cNvCxnSpPr>
          <p:nvPr/>
        </p:nvCxnSpPr>
        <p:spPr>
          <a:xfrm>
            <a:off x="1735688" y="4122200"/>
            <a:ext cx="448062"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5261978" y="2302944"/>
            <a:ext cx="1152000"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1"/>
                </a:solidFill>
              </a:rPr>
              <a:t>4</a:t>
            </a:r>
            <a:endParaRPr kumimoji="1" lang="ja-JP" altLang="en-US" b="1" dirty="0">
              <a:solidFill>
                <a:schemeClr val="tx1"/>
              </a:solidFill>
            </a:endParaRPr>
          </a:p>
        </p:txBody>
      </p:sp>
      <p:sp>
        <p:nvSpPr>
          <p:cNvPr id="18" name="円/楕円 17"/>
          <p:cNvSpPr/>
          <p:nvPr/>
        </p:nvSpPr>
        <p:spPr>
          <a:xfrm>
            <a:off x="5261978" y="3112668"/>
            <a:ext cx="1152000"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chemeClr val="tx1"/>
                </a:solidFill>
              </a:rPr>
              <a:t>5</a:t>
            </a:r>
            <a:endParaRPr kumimoji="1" lang="ja-JP" altLang="en-US" b="1" dirty="0">
              <a:solidFill>
                <a:schemeClr val="tx1"/>
              </a:solidFill>
            </a:endParaRPr>
          </a:p>
        </p:txBody>
      </p:sp>
      <p:sp>
        <p:nvSpPr>
          <p:cNvPr id="19" name="円/楕円 18"/>
          <p:cNvSpPr/>
          <p:nvPr/>
        </p:nvSpPr>
        <p:spPr>
          <a:xfrm>
            <a:off x="5261977" y="3922392"/>
            <a:ext cx="1153097"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1"/>
                </a:solidFill>
              </a:rPr>
              <a:t>16</a:t>
            </a:r>
            <a:endParaRPr kumimoji="1" lang="ja-JP" altLang="en-US" b="1" dirty="0">
              <a:solidFill>
                <a:schemeClr val="tx1"/>
              </a:solidFill>
            </a:endParaRPr>
          </a:p>
        </p:txBody>
      </p:sp>
      <p:sp>
        <p:nvSpPr>
          <p:cNvPr id="20" name="円/楕円 19"/>
          <p:cNvSpPr/>
          <p:nvPr/>
        </p:nvSpPr>
        <p:spPr>
          <a:xfrm>
            <a:off x="6858674" y="3922392"/>
            <a:ext cx="1150049"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1"/>
                </a:solidFill>
              </a:rPr>
              <a:t>17</a:t>
            </a:r>
            <a:endParaRPr kumimoji="1" lang="ja-JP" altLang="en-US" b="1" dirty="0">
              <a:solidFill>
                <a:schemeClr val="tx1"/>
              </a:solidFill>
            </a:endParaRPr>
          </a:p>
        </p:txBody>
      </p:sp>
      <p:sp>
        <p:nvSpPr>
          <p:cNvPr id="21" name="円/楕円 20"/>
          <p:cNvSpPr/>
          <p:nvPr/>
        </p:nvSpPr>
        <p:spPr>
          <a:xfrm>
            <a:off x="6858673" y="4767836"/>
            <a:ext cx="1150050"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a:solidFill>
                  <a:schemeClr val="tx1"/>
                </a:solidFill>
              </a:rPr>
              <a:t>2</a:t>
            </a:r>
            <a:r>
              <a:rPr kumimoji="1" lang="en-US" altLang="ja-JP" sz="2400" b="1" dirty="0" smtClean="0">
                <a:solidFill>
                  <a:schemeClr val="tx1"/>
                </a:solidFill>
              </a:rPr>
              <a:t>2</a:t>
            </a:r>
            <a:endParaRPr kumimoji="1" lang="ja-JP" altLang="en-US" sz="2000" b="1" dirty="0">
              <a:solidFill>
                <a:schemeClr val="tx1"/>
              </a:solidFill>
            </a:endParaRPr>
          </a:p>
        </p:txBody>
      </p:sp>
      <p:sp>
        <p:nvSpPr>
          <p:cNvPr id="22" name="円/楕円 21"/>
          <p:cNvSpPr/>
          <p:nvPr/>
        </p:nvSpPr>
        <p:spPr>
          <a:xfrm>
            <a:off x="6857698" y="5613280"/>
            <a:ext cx="1152000" cy="43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chemeClr val="tx1"/>
                </a:solidFill>
              </a:rPr>
              <a:t>23</a:t>
            </a:r>
            <a:endParaRPr kumimoji="1" lang="ja-JP" altLang="en-US" sz="2400" b="1" dirty="0">
              <a:solidFill>
                <a:schemeClr val="tx1"/>
              </a:solidFill>
            </a:endParaRPr>
          </a:p>
        </p:txBody>
      </p:sp>
      <p:cxnSp>
        <p:nvCxnSpPr>
          <p:cNvPr id="23" name="直線矢印コネクタ 22"/>
          <p:cNvCxnSpPr>
            <a:stCxn id="18" idx="4"/>
            <a:endCxn id="19" idx="0"/>
          </p:cNvCxnSpPr>
          <p:nvPr/>
        </p:nvCxnSpPr>
        <p:spPr>
          <a:xfrm>
            <a:off x="5837978" y="3544668"/>
            <a:ext cx="548" cy="377724"/>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7" idx="4"/>
            <a:endCxn id="18" idx="0"/>
          </p:cNvCxnSpPr>
          <p:nvPr/>
        </p:nvCxnSpPr>
        <p:spPr>
          <a:xfrm>
            <a:off x="5837978" y="2734944"/>
            <a:ext cx="0" cy="37772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8" idx="4"/>
            <a:endCxn id="20" idx="0"/>
          </p:cNvCxnSpPr>
          <p:nvPr/>
        </p:nvCxnSpPr>
        <p:spPr>
          <a:xfrm>
            <a:off x="5837978" y="3544668"/>
            <a:ext cx="1595721" cy="377724"/>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20" idx="4"/>
            <a:endCxn id="21" idx="0"/>
          </p:cNvCxnSpPr>
          <p:nvPr/>
        </p:nvCxnSpPr>
        <p:spPr>
          <a:xfrm flipH="1">
            <a:off x="7433698" y="4354392"/>
            <a:ext cx="1" cy="41344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21" idx="4"/>
            <a:endCxn id="22" idx="0"/>
          </p:cNvCxnSpPr>
          <p:nvPr/>
        </p:nvCxnSpPr>
        <p:spPr>
          <a:xfrm>
            <a:off x="7433698" y="5199836"/>
            <a:ext cx="0" cy="41344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19" idx="6"/>
            <a:endCxn id="20" idx="2"/>
          </p:cNvCxnSpPr>
          <p:nvPr/>
        </p:nvCxnSpPr>
        <p:spPr>
          <a:xfrm>
            <a:off x="6415074" y="4138392"/>
            <a:ext cx="443600"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角丸四角形 28"/>
          <p:cNvSpPr/>
          <p:nvPr/>
        </p:nvSpPr>
        <p:spPr>
          <a:xfrm>
            <a:off x="2194940" y="2668328"/>
            <a:ext cx="1188720" cy="4754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100" dirty="0"/>
              <a:t>修正前</a:t>
            </a:r>
            <a:endParaRPr lang="ja-JP" altLang="en-US" sz="1350" dirty="0"/>
          </a:p>
        </p:txBody>
      </p:sp>
      <p:sp>
        <p:nvSpPr>
          <p:cNvPr id="30" name="角丸四角形 29"/>
          <p:cNvSpPr/>
          <p:nvPr/>
        </p:nvSpPr>
        <p:spPr>
          <a:xfrm>
            <a:off x="6917434" y="2668328"/>
            <a:ext cx="1188720" cy="4754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100" dirty="0"/>
              <a:t>修正後</a:t>
            </a:r>
            <a:endParaRPr lang="ja-JP" altLang="en-US" sz="1350" dirty="0"/>
          </a:p>
        </p:txBody>
      </p:sp>
      <p:sp>
        <p:nvSpPr>
          <p:cNvPr id="31" name="左右矢印 30"/>
          <p:cNvSpPr/>
          <p:nvPr/>
        </p:nvSpPr>
        <p:spPr>
          <a:xfrm>
            <a:off x="3675696" y="3659696"/>
            <a:ext cx="1438656" cy="731520"/>
          </a:xfrm>
          <a:prstGeom prst="lef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t>比較</a:t>
            </a:r>
            <a:endParaRPr kumimoji="1" lang="ja-JP" altLang="en-US" sz="2100" dirty="0"/>
          </a:p>
        </p:txBody>
      </p:sp>
      <p:sp>
        <p:nvSpPr>
          <p:cNvPr id="33" name="正方形/長方形 32"/>
          <p:cNvSpPr/>
          <p:nvPr/>
        </p:nvSpPr>
        <p:spPr>
          <a:xfrm>
            <a:off x="1913750" y="5995988"/>
            <a:ext cx="1692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chemeClr val="tx1"/>
                </a:solidFill>
              </a:rPr>
              <a:t>｛</a:t>
            </a:r>
            <a:r>
              <a:rPr kumimoji="1" lang="en-US" altLang="ja-JP" dirty="0" smtClean="0">
                <a:solidFill>
                  <a:schemeClr val="tx1"/>
                </a:solidFill>
              </a:rPr>
              <a:t>4, 5, 8, 9, 22</a:t>
            </a:r>
            <a:r>
              <a:rPr kumimoji="1" lang="ja-JP" altLang="en-US" dirty="0" smtClean="0">
                <a:solidFill>
                  <a:schemeClr val="tx1"/>
                </a:solidFill>
              </a:rPr>
              <a:t>｝</a:t>
            </a:r>
            <a:endParaRPr kumimoji="1" lang="ja-JP" altLang="en-US" dirty="0">
              <a:solidFill>
                <a:schemeClr val="tx1"/>
              </a:solidFill>
            </a:endParaRPr>
          </a:p>
        </p:txBody>
      </p:sp>
      <p:sp>
        <p:nvSpPr>
          <p:cNvPr id="34" name="正方形/長方形 33"/>
          <p:cNvSpPr/>
          <p:nvPr/>
        </p:nvSpPr>
        <p:spPr>
          <a:xfrm>
            <a:off x="2093750" y="5162550"/>
            <a:ext cx="1332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chemeClr val="tx1"/>
                </a:solidFill>
              </a:rPr>
              <a:t>｛</a:t>
            </a:r>
            <a:r>
              <a:rPr kumimoji="1" lang="en-US" altLang="ja-JP" dirty="0" smtClean="0">
                <a:solidFill>
                  <a:schemeClr val="tx1"/>
                </a:solidFill>
              </a:rPr>
              <a:t>4, 5, 8, 9</a:t>
            </a:r>
            <a:r>
              <a:rPr kumimoji="1" lang="ja-JP" altLang="en-US" dirty="0" smtClean="0">
                <a:solidFill>
                  <a:schemeClr val="tx1"/>
                </a:solidFill>
              </a:rPr>
              <a:t>｝</a:t>
            </a:r>
            <a:endParaRPr kumimoji="1" lang="ja-JP" altLang="en-US" dirty="0">
              <a:solidFill>
                <a:schemeClr val="tx1"/>
              </a:solidFill>
            </a:endParaRPr>
          </a:p>
        </p:txBody>
      </p:sp>
      <p:sp>
        <p:nvSpPr>
          <p:cNvPr id="35" name="正方形/長方形 34"/>
          <p:cNvSpPr/>
          <p:nvPr/>
        </p:nvSpPr>
        <p:spPr>
          <a:xfrm>
            <a:off x="2219750" y="4314824"/>
            <a:ext cx="1080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chemeClr val="tx1"/>
                </a:solidFill>
              </a:rPr>
              <a:t>｛</a:t>
            </a:r>
            <a:r>
              <a:rPr kumimoji="1" lang="en-US" altLang="ja-JP" dirty="0" smtClean="0">
                <a:solidFill>
                  <a:schemeClr val="tx1"/>
                </a:solidFill>
              </a:rPr>
              <a:t>4, 5, 8</a:t>
            </a:r>
            <a:r>
              <a:rPr kumimoji="1" lang="ja-JP" altLang="en-US" dirty="0" smtClean="0">
                <a:solidFill>
                  <a:schemeClr val="tx1"/>
                </a:solidFill>
              </a:rPr>
              <a:t>｝</a:t>
            </a:r>
            <a:endParaRPr kumimoji="1" lang="ja-JP" altLang="en-US" dirty="0">
              <a:solidFill>
                <a:schemeClr val="tx1"/>
              </a:solidFill>
            </a:endParaRPr>
          </a:p>
        </p:txBody>
      </p:sp>
      <p:sp>
        <p:nvSpPr>
          <p:cNvPr id="36" name="正方形/長方形 35"/>
          <p:cNvSpPr/>
          <p:nvPr/>
        </p:nvSpPr>
        <p:spPr>
          <a:xfrm>
            <a:off x="737415" y="4310065"/>
            <a:ext cx="828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a:t>
            </a:r>
            <a:r>
              <a:rPr kumimoji="1" lang="en-US" altLang="ja-JP" dirty="0" smtClean="0"/>
              <a:t>4, 5</a:t>
            </a:r>
            <a:r>
              <a:rPr kumimoji="1" lang="ja-JP" altLang="en-US" dirty="0" smtClean="0"/>
              <a:t>｝</a:t>
            </a:r>
            <a:endParaRPr kumimoji="1" lang="ja-JP" altLang="en-US" dirty="0"/>
          </a:p>
        </p:txBody>
      </p:sp>
      <p:sp>
        <p:nvSpPr>
          <p:cNvPr id="37" name="正方形/長方形 36"/>
          <p:cNvSpPr/>
          <p:nvPr/>
        </p:nvSpPr>
        <p:spPr>
          <a:xfrm>
            <a:off x="892455" y="3476628"/>
            <a:ext cx="540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a:t>
            </a:r>
            <a:r>
              <a:rPr kumimoji="1" lang="en-US" altLang="ja-JP" dirty="0" smtClean="0"/>
              <a:t>4</a:t>
            </a:r>
            <a:r>
              <a:rPr kumimoji="1" lang="ja-JP" altLang="en-US" dirty="0" smtClean="0"/>
              <a:t>｝</a:t>
            </a:r>
            <a:endParaRPr kumimoji="1" lang="ja-JP" altLang="en-US" dirty="0"/>
          </a:p>
        </p:txBody>
      </p:sp>
      <p:sp>
        <p:nvSpPr>
          <p:cNvPr id="38" name="正方形/長方形 37"/>
          <p:cNvSpPr/>
          <p:nvPr/>
        </p:nvSpPr>
        <p:spPr>
          <a:xfrm>
            <a:off x="944727" y="2671764"/>
            <a:ext cx="432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a:t>
            </a:r>
            <a:endParaRPr kumimoji="1" lang="ja-JP" altLang="en-US" dirty="0"/>
          </a:p>
        </p:txBody>
      </p:sp>
      <p:sp>
        <p:nvSpPr>
          <p:cNvPr id="39" name="正方形/長方形 38"/>
          <p:cNvSpPr/>
          <p:nvPr/>
        </p:nvSpPr>
        <p:spPr>
          <a:xfrm>
            <a:off x="6461698" y="6019801"/>
            <a:ext cx="1944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chemeClr val="tx1"/>
                </a:solidFill>
              </a:rPr>
              <a:t>｛</a:t>
            </a:r>
            <a:r>
              <a:rPr kumimoji="1" lang="en-US" altLang="ja-JP" dirty="0" smtClean="0">
                <a:solidFill>
                  <a:schemeClr val="tx1"/>
                </a:solidFill>
              </a:rPr>
              <a:t>4, 5, 16, 17, 22</a:t>
            </a:r>
            <a:r>
              <a:rPr kumimoji="1" lang="ja-JP" altLang="en-US" dirty="0" smtClean="0">
                <a:solidFill>
                  <a:schemeClr val="tx1"/>
                </a:solidFill>
              </a:rPr>
              <a:t>｝</a:t>
            </a:r>
            <a:endParaRPr kumimoji="1" lang="ja-JP" altLang="en-US" dirty="0">
              <a:solidFill>
                <a:schemeClr val="tx1"/>
              </a:solidFill>
            </a:endParaRPr>
          </a:p>
        </p:txBody>
      </p:sp>
      <p:sp>
        <p:nvSpPr>
          <p:cNvPr id="40" name="正方形/長方形 39"/>
          <p:cNvSpPr/>
          <p:nvPr/>
        </p:nvSpPr>
        <p:spPr>
          <a:xfrm>
            <a:off x="6641698" y="5186363"/>
            <a:ext cx="1584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chemeClr val="tx1"/>
                </a:solidFill>
              </a:rPr>
              <a:t>｛</a:t>
            </a:r>
            <a:r>
              <a:rPr kumimoji="1" lang="en-US" altLang="ja-JP" dirty="0" smtClean="0">
                <a:solidFill>
                  <a:schemeClr val="tx1"/>
                </a:solidFill>
              </a:rPr>
              <a:t>4, 5, 16, 17</a:t>
            </a:r>
            <a:r>
              <a:rPr kumimoji="1" lang="ja-JP" altLang="en-US" dirty="0" smtClean="0">
                <a:solidFill>
                  <a:schemeClr val="tx1"/>
                </a:solidFill>
              </a:rPr>
              <a:t>｝</a:t>
            </a:r>
            <a:endParaRPr kumimoji="1" lang="ja-JP" altLang="en-US" dirty="0">
              <a:solidFill>
                <a:schemeClr val="tx1"/>
              </a:solidFill>
            </a:endParaRPr>
          </a:p>
        </p:txBody>
      </p:sp>
      <p:sp>
        <p:nvSpPr>
          <p:cNvPr id="41" name="正方形/長方形 40"/>
          <p:cNvSpPr/>
          <p:nvPr/>
        </p:nvSpPr>
        <p:spPr>
          <a:xfrm>
            <a:off x="6839698" y="4338637"/>
            <a:ext cx="1188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chemeClr val="tx1"/>
                </a:solidFill>
              </a:rPr>
              <a:t>｛</a:t>
            </a:r>
            <a:r>
              <a:rPr kumimoji="1" lang="en-US" altLang="ja-JP" dirty="0" smtClean="0">
                <a:solidFill>
                  <a:schemeClr val="tx1"/>
                </a:solidFill>
              </a:rPr>
              <a:t>4, 5, 16</a:t>
            </a:r>
            <a:r>
              <a:rPr kumimoji="1" lang="ja-JP" altLang="en-US" dirty="0" smtClean="0">
                <a:solidFill>
                  <a:schemeClr val="tx1"/>
                </a:solidFill>
              </a:rPr>
              <a:t>｝</a:t>
            </a:r>
            <a:endParaRPr kumimoji="1" lang="ja-JP" altLang="en-US" dirty="0">
              <a:solidFill>
                <a:schemeClr val="tx1"/>
              </a:solidFill>
            </a:endParaRPr>
          </a:p>
        </p:txBody>
      </p:sp>
      <p:sp>
        <p:nvSpPr>
          <p:cNvPr id="42" name="正方形/長方形 41"/>
          <p:cNvSpPr/>
          <p:nvPr/>
        </p:nvSpPr>
        <p:spPr>
          <a:xfrm>
            <a:off x="5444243" y="4333878"/>
            <a:ext cx="828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a:t>
            </a:r>
            <a:r>
              <a:rPr kumimoji="1" lang="en-US" altLang="ja-JP" dirty="0" smtClean="0"/>
              <a:t>4, 5</a:t>
            </a:r>
            <a:r>
              <a:rPr kumimoji="1" lang="ja-JP" altLang="en-US" dirty="0" smtClean="0"/>
              <a:t>｝</a:t>
            </a:r>
            <a:endParaRPr kumimoji="1" lang="ja-JP" altLang="en-US" dirty="0"/>
          </a:p>
        </p:txBody>
      </p:sp>
      <p:sp>
        <p:nvSpPr>
          <p:cNvPr id="43" name="正方形/長方形 42"/>
          <p:cNvSpPr/>
          <p:nvPr/>
        </p:nvSpPr>
        <p:spPr>
          <a:xfrm>
            <a:off x="5574899" y="3500441"/>
            <a:ext cx="540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a:t>
            </a:r>
            <a:r>
              <a:rPr kumimoji="1" lang="en-US" altLang="ja-JP" dirty="0" smtClean="0"/>
              <a:t>4</a:t>
            </a:r>
            <a:r>
              <a:rPr kumimoji="1" lang="ja-JP" altLang="en-US" dirty="0" smtClean="0"/>
              <a:t>｝</a:t>
            </a:r>
            <a:endParaRPr kumimoji="1" lang="ja-JP" altLang="en-US" dirty="0"/>
          </a:p>
        </p:txBody>
      </p:sp>
      <p:sp>
        <p:nvSpPr>
          <p:cNvPr id="44" name="正方形/長方形 43"/>
          <p:cNvSpPr/>
          <p:nvPr/>
        </p:nvSpPr>
        <p:spPr>
          <a:xfrm>
            <a:off x="5614979" y="2695577"/>
            <a:ext cx="432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a:t>
            </a:r>
            <a:endParaRPr kumimoji="1" lang="ja-JP" altLang="en-US" dirty="0"/>
          </a:p>
        </p:txBody>
      </p:sp>
    </p:spTree>
    <p:extLst>
      <p:ext uri="{BB962C8B-B14F-4D97-AF65-F5344CB8AC3E}">
        <p14:creationId xmlns:p14="http://schemas.microsoft.com/office/powerpoint/2010/main" val="9684777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先行研究での手法 </a:t>
            </a:r>
            <a:r>
              <a:rPr lang="en-US" altLang="ja-JP" dirty="0" smtClean="0"/>
              <a:t>(2/2</a:t>
            </a:r>
            <a:r>
              <a:rPr lang="en-US" altLang="ja-JP" dirty="0"/>
              <a:t>)</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頂点の番号と頂点集合の両方が等しいものを除く</a:t>
            </a:r>
            <a:endParaRPr lang="en-US" altLang="ja-JP" sz="2800" dirty="0" smtClean="0"/>
          </a:p>
          <a:p>
            <a:pPr marL="0" indent="0">
              <a:buNone/>
            </a:pPr>
            <a:r>
              <a:rPr kumimoji="1" lang="ja-JP" altLang="en-US" sz="2800" dirty="0"/>
              <a:t>　</a:t>
            </a:r>
            <a:r>
              <a:rPr kumimoji="1" lang="ja-JP" altLang="en-US" sz="2800" dirty="0" smtClean="0"/>
              <a:t> →　各グラフに</a:t>
            </a:r>
            <a:r>
              <a:rPr kumimoji="1" lang="ja-JP" altLang="en-US" sz="2800" u="sng" dirty="0" smtClean="0"/>
              <a:t>固有な頂点</a:t>
            </a:r>
            <a:r>
              <a:rPr kumimoji="1" lang="ja-JP" altLang="en-US" sz="2800" dirty="0" smtClean="0"/>
              <a:t>が残る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51" name="正方形/長方形 50"/>
          <p:cNvSpPr/>
          <p:nvPr/>
        </p:nvSpPr>
        <p:spPr>
          <a:xfrm>
            <a:off x="3314700" y="3028950"/>
            <a:ext cx="2057400" cy="58578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2800" dirty="0" smtClean="0"/>
              <a:t>動作の差分</a:t>
            </a:r>
            <a:endParaRPr kumimoji="1" lang="ja-JP" altLang="en-US" sz="2800" dirty="0"/>
          </a:p>
        </p:txBody>
      </p:sp>
      <p:sp>
        <p:nvSpPr>
          <p:cNvPr id="52" name="テキスト ボックス 51"/>
          <p:cNvSpPr txBox="1"/>
          <p:nvPr/>
        </p:nvSpPr>
        <p:spPr>
          <a:xfrm rot="5400000">
            <a:off x="4029075" y="2528889"/>
            <a:ext cx="543739" cy="523220"/>
          </a:xfrm>
          <a:prstGeom prst="rect">
            <a:avLst/>
          </a:prstGeom>
          <a:noFill/>
        </p:spPr>
        <p:txBody>
          <a:bodyPr wrap="none" rtlCol="0">
            <a:spAutoFit/>
          </a:bodyPr>
          <a:lstStyle/>
          <a:p>
            <a:r>
              <a:rPr kumimoji="1" lang="ja-JP" altLang="en-US" sz="2800" dirty="0" smtClean="0"/>
              <a:t>＝</a:t>
            </a:r>
            <a:endParaRPr kumimoji="1" lang="ja-JP" altLang="en-US" sz="2800" dirty="0"/>
          </a:p>
        </p:txBody>
      </p:sp>
      <p:cxnSp>
        <p:nvCxnSpPr>
          <p:cNvPr id="66" name="直線矢印コネクタ 65"/>
          <p:cNvCxnSpPr>
            <a:stCxn id="71" idx="2"/>
            <a:endCxn id="69" idx="0"/>
          </p:cNvCxnSpPr>
          <p:nvPr/>
        </p:nvCxnSpPr>
        <p:spPr>
          <a:xfrm>
            <a:off x="2971776" y="4273496"/>
            <a:ext cx="0" cy="43363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a:stCxn id="69" idx="2"/>
            <a:endCxn id="70" idx="0"/>
          </p:cNvCxnSpPr>
          <p:nvPr/>
        </p:nvCxnSpPr>
        <p:spPr>
          <a:xfrm>
            <a:off x="2971776" y="5139128"/>
            <a:ext cx="0" cy="43363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a:stCxn id="72" idx="3"/>
            <a:endCxn id="71" idx="1"/>
          </p:cNvCxnSpPr>
          <p:nvPr/>
        </p:nvCxnSpPr>
        <p:spPr>
          <a:xfrm>
            <a:off x="1886088" y="4051400"/>
            <a:ext cx="473688" cy="609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69" name="表 68"/>
          <p:cNvGraphicFramePr>
            <a:graphicFrameLocks noGrp="1"/>
          </p:cNvGraphicFramePr>
          <p:nvPr>
            <p:extLst>
              <p:ext uri="{D42A27DB-BD31-4B8C-83A1-F6EECF244321}">
                <p14:modId xmlns:p14="http://schemas.microsoft.com/office/powerpoint/2010/main" val="3422531227"/>
              </p:ext>
            </p:extLst>
          </p:nvPr>
        </p:nvGraphicFramePr>
        <p:xfrm>
          <a:off x="2287776" y="4707128"/>
          <a:ext cx="136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lang="en-US" altLang="ja-JP" dirty="0" smtClean="0">
                          <a:solidFill>
                            <a:schemeClr val="tx1"/>
                          </a:solidFill>
                        </a:rPr>
                        <a:t>22</a:t>
                      </a:r>
                      <a:endParaRPr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dirty="0" smtClean="0">
                          <a:solidFill>
                            <a:schemeClr val="tx1"/>
                          </a:solidFill>
                        </a:rPr>
                        <a:t>$s1</a:t>
                      </a:r>
                      <a:r>
                        <a:rPr lang="en-US" altLang="ja-JP" baseline="0" dirty="0" smtClean="0">
                          <a:solidFill>
                            <a:schemeClr val="tx1"/>
                          </a:solidFill>
                        </a:rPr>
                        <a:t> = </a:t>
                      </a:r>
                      <a:r>
                        <a:rPr lang="en-US" altLang="ja-JP" baseline="0" dirty="0" err="1" smtClean="0">
                          <a:solidFill>
                            <a:schemeClr val="tx1"/>
                          </a:solidFill>
                        </a:rPr>
                        <a:t>i</a:t>
                      </a:r>
                      <a:endParaRPr lang="en-US" altLang="ja-JP"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0" name="表 69"/>
          <p:cNvGraphicFramePr>
            <a:graphicFrameLocks noGrp="1"/>
          </p:cNvGraphicFramePr>
          <p:nvPr>
            <p:extLst>
              <p:ext uri="{D42A27DB-BD31-4B8C-83A1-F6EECF244321}">
                <p14:modId xmlns:p14="http://schemas.microsoft.com/office/powerpoint/2010/main" val="3061022066"/>
              </p:ext>
            </p:extLst>
          </p:nvPr>
        </p:nvGraphicFramePr>
        <p:xfrm>
          <a:off x="2017776" y="5572760"/>
          <a:ext cx="190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tblGrid>
              <a:tr h="432000">
                <a:tc>
                  <a:txBody>
                    <a:bodyPr/>
                    <a:lstStyle/>
                    <a:p>
                      <a:r>
                        <a:rPr lang="en-US" altLang="ja-JP" dirty="0" smtClean="0">
                          <a:solidFill>
                            <a:schemeClr val="tx1"/>
                          </a:solidFill>
                        </a:rPr>
                        <a:t>23</a:t>
                      </a:r>
                      <a:endParaRPr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dirty="0" err="1" smtClean="0">
                          <a:solidFill>
                            <a:schemeClr val="tx1"/>
                          </a:solidFill>
                        </a:rPr>
                        <a:t>println</a:t>
                      </a:r>
                      <a:r>
                        <a:rPr lang="en-US" altLang="ja-JP" dirty="0" smtClean="0">
                          <a:solidFill>
                            <a:schemeClr val="tx1"/>
                          </a:solidFill>
                        </a:rPr>
                        <a:t>($s1)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1" name="表 70"/>
          <p:cNvGraphicFramePr>
            <a:graphicFrameLocks noGrp="1"/>
          </p:cNvGraphicFramePr>
          <p:nvPr>
            <p:extLst>
              <p:ext uri="{D42A27DB-BD31-4B8C-83A1-F6EECF244321}">
                <p14:modId xmlns:p14="http://schemas.microsoft.com/office/powerpoint/2010/main" val="2952803994"/>
              </p:ext>
            </p:extLst>
          </p:nvPr>
        </p:nvGraphicFramePr>
        <p:xfrm>
          <a:off x="2359776" y="3841496"/>
          <a:ext cx="1224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kumimoji="1" lang="en-US" altLang="ja-JP" dirty="0" smtClean="0">
                          <a:solidFill>
                            <a:srgbClr val="FF0000"/>
                          </a:solidFill>
                        </a:rPr>
                        <a:t>9</a:t>
                      </a:r>
                      <a:endParaRPr kumimoji="1" lang="ja-JP" altLang="en-US"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err="1" smtClean="0">
                          <a:solidFill>
                            <a:schemeClr val="tx1"/>
                          </a:solidFill>
                        </a:rPr>
                        <a:t>i</a:t>
                      </a:r>
                      <a:r>
                        <a:rPr lang="en-US" altLang="ja-JP" sz="1800" b="1" dirty="0" smtClean="0">
                          <a:solidFill>
                            <a:schemeClr val="tx1"/>
                          </a:solidFill>
                        </a:rPr>
                        <a:t> = $s1</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2" name="表 71"/>
          <p:cNvGraphicFramePr>
            <a:graphicFrameLocks noGrp="1"/>
          </p:cNvGraphicFramePr>
          <p:nvPr>
            <p:extLst>
              <p:ext uri="{D42A27DB-BD31-4B8C-83A1-F6EECF244321}">
                <p14:modId xmlns:p14="http://schemas.microsoft.com/office/powerpoint/2010/main" val="2825486727"/>
              </p:ext>
            </p:extLst>
          </p:nvPr>
        </p:nvGraphicFramePr>
        <p:xfrm>
          <a:off x="590088" y="3835400"/>
          <a:ext cx="1296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972000">
                  <a:extLst>
                    <a:ext uri="{9D8B030D-6E8A-4147-A177-3AD203B41FA5}">
                      <a16:colId xmlns:a16="http://schemas.microsoft.com/office/drawing/2014/main" val="20001"/>
                    </a:ext>
                  </a:extLst>
                </a:gridCol>
              </a:tblGrid>
              <a:tr h="432000">
                <a:tc>
                  <a:txBody>
                    <a:bodyPr/>
                    <a:lstStyle/>
                    <a:p>
                      <a:r>
                        <a:rPr kumimoji="1" lang="en-US" altLang="ja-JP" dirty="0" smtClean="0">
                          <a:solidFill>
                            <a:srgbClr val="FF0000"/>
                          </a:solidFill>
                        </a:rPr>
                        <a:t>8</a:t>
                      </a:r>
                      <a:endParaRPr kumimoji="1" lang="ja-JP" altLang="en-US"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solidFill>
                            <a:schemeClr val="tx1"/>
                          </a:solidFill>
                        </a:rPr>
                        <a:t>$s1 = 0</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cxnSp>
        <p:nvCxnSpPr>
          <p:cNvPr id="73" name="直線矢印コネクタ 72"/>
          <p:cNvCxnSpPr>
            <a:stCxn id="78" idx="2"/>
            <a:endCxn id="76" idx="0"/>
          </p:cNvCxnSpPr>
          <p:nvPr/>
        </p:nvCxnSpPr>
        <p:spPr>
          <a:xfrm>
            <a:off x="7696176" y="4279592"/>
            <a:ext cx="0" cy="43058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a:stCxn id="76" idx="2"/>
            <a:endCxn id="77" idx="0"/>
          </p:cNvCxnSpPr>
          <p:nvPr/>
        </p:nvCxnSpPr>
        <p:spPr>
          <a:xfrm>
            <a:off x="7696176" y="5142176"/>
            <a:ext cx="0" cy="43058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a:stCxn id="79" idx="3"/>
            <a:endCxn id="78" idx="1"/>
          </p:cNvCxnSpPr>
          <p:nvPr/>
        </p:nvCxnSpPr>
        <p:spPr>
          <a:xfrm>
            <a:off x="6682488" y="4057496"/>
            <a:ext cx="329688" cy="609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76" name="表 75"/>
          <p:cNvGraphicFramePr>
            <a:graphicFrameLocks noGrp="1"/>
          </p:cNvGraphicFramePr>
          <p:nvPr>
            <p:extLst>
              <p:ext uri="{D42A27DB-BD31-4B8C-83A1-F6EECF244321}">
                <p14:modId xmlns:p14="http://schemas.microsoft.com/office/powerpoint/2010/main" val="3461956117"/>
              </p:ext>
            </p:extLst>
          </p:nvPr>
        </p:nvGraphicFramePr>
        <p:xfrm>
          <a:off x="7012176" y="4710176"/>
          <a:ext cx="136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lang="en-US" altLang="ja-JP" dirty="0" smtClean="0">
                          <a:solidFill>
                            <a:schemeClr val="tx1"/>
                          </a:solidFill>
                        </a:rPr>
                        <a:t>22</a:t>
                      </a:r>
                      <a:endParaRPr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dirty="0" smtClean="0">
                          <a:solidFill>
                            <a:schemeClr val="tx1"/>
                          </a:solidFill>
                        </a:rPr>
                        <a:t>$s1</a:t>
                      </a:r>
                      <a:r>
                        <a:rPr lang="en-US" altLang="ja-JP" baseline="0" dirty="0" smtClean="0">
                          <a:solidFill>
                            <a:schemeClr val="tx1"/>
                          </a:solidFill>
                        </a:rPr>
                        <a:t> = </a:t>
                      </a:r>
                      <a:r>
                        <a:rPr lang="en-US" altLang="ja-JP" baseline="0" dirty="0" err="1" smtClean="0">
                          <a:solidFill>
                            <a:schemeClr val="tx1"/>
                          </a:solidFill>
                        </a:rPr>
                        <a:t>i</a:t>
                      </a:r>
                      <a:endParaRPr lang="en-US" altLang="ja-JP"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7" name="表 76"/>
          <p:cNvGraphicFramePr>
            <a:graphicFrameLocks noGrp="1"/>
          </p:cNvGraphicFramePr>
          <p:nvPr>
            <p:extLst>
              <p:ext uri="{D42A27DB-BD31-4B8C-83A1-F6EECF244321}">
                <p14:modId xmlns:p14="http://schemas.microsoft.com/office/powerpoint/2010/main" val="2868923801"/>
              </p:ext>
            </p:extLst>
          </p:nvPr>
        </p:nvGraphicFramePr>
        <p:xfrm>
          <a:off x="6742176" y="5572760"/>
          <a:ext cx="190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tblGrid>
              <a:tr h="432000">
                <a:tc>
                  <a:txBody>
                    <a:bodyPr/>
                    <a:lstStyle/>
                    <a:p>
                      <a:r>
                        <a:rPr lang="en-US" altLang="ja-JP" dirty="0" smtClean="0">
                          <a:solidFill>
                            <a:schemeClr val="tx1"/>
                          </a:solidFill>
                        </a:rPr>
                        <a:t>23</a:t>
                      </a:r>
                      <a:endParaRPr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dirty="0" err="1" smtClean="0">
                          <a:solidFill>
                            <a:schemeClr val="tx1"/>
                          </a:solidFill>
                        </a:rPr>
                        <a:t>println</a:t>
                      </a:r>
                      <a:r>
                        <a:rPr lang="en-US" altLang="ja-JP" dirty="0" smtClean="0">
                          <a:solidFill>
                            <a:schemeClr val="tx1"/>
                          </a:solidFill>
                        </a:rPr>
                        <a:t>($s1)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8" name="表 77"/>
          <p:cNvGraphicFramePr>
            <a:graphicFrameLocks noGrp="1"/>
          </p:cNvGraphicFramePr>
          <p:nvPr>
            <p:extLst>
              <p:ext uri="{D42A27DB-BD31-4B8C-83A1-F6EECF244321}">
                <p14:modId xmlns:p14="http://schemas.microsoft.com/office/powerpoint/2010/main" val="4078045392"/>
              </p:ext>
            </p:extLst>
          </p:nvPr>
        </p:nvGraphicFramePr>
        <p:xfrm>
          <a:off x="7012176" y="3847592"/>
          <a:ext cx="136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kumimoji="1" lang="en-US" altLang="ja-JP" dirty="0" smtClean="0">
                          <a:solidFill>
                            <a:srgbClr val="FF0000"/>
                          </a:solidFill>
                        </a:rPr>
                        <a:t>17</a:t>
                      </a:r>
                      <a:endParaRPr kumimoji="1" lang="ja-JP" altLang="en-US"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err="1" smtClean="0">
                          <a:solidFill>
                            <a:schemeClr val="tx1"/>
                          </a:solidFill>
                        </a:rPr>
                        <a:t>i</a:t>
                      </a:r>
                      <a:r>
                        <a:rPr lang="en-US" altLang="ja-JP" sz="1800" b="1" dirty="0" smtClean="0">
                          <a:solidFill>
                            <a:schemeClr val="tx1"/>
                          </a:solidFill>
                        </a:rPr>
                        <a:t> = $s1</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9" name="表 78"/>
          <p:cNvGraphicFramePr>
            <a:graphicFrameLocks noGrp="1"/>
          </p:cNvGraphicFramePr>
          <p:nvPr>
            <p:extLst>
              <p:ext uri="{D42A27DB-BD31-4B8C-83A1-F6EECF244321}">
                <p14:modId xmlns:p14="http://schemas.microsoft.com/office/powerpoint/2010/main" val="3937622200"/>
              </p:ext>
            </p:extLst>
          </p:nvPr>
        </p:nvGraphicFramePr>
        <p:xfrm>
          <a:off x="5242488" y="3841496"/>
          <a:ext cx="1440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72000">
                  <a:extLst>
                    <a:ext uri="{9D8B030D-6E8A-4147-A177-3AD203B41FA5}">
                      <a16:colId xmlns:a16="http://schemas.microsoft.com/office/drawing/2014/main" val="20001"/>
                    </a:ext>
                  </a:extLst>
                </a:gridCol>
              </a:tblGrid>
              <a:tr h="432000">
                <a:tc>
                  <a:txBody>
                    <a:bodyPr/>
                    <a:lstStyle/>
                    <a:p>
                      <a:r>
                        <a:rPr kumimoji="1" lang="en-US" altLang="ja-JP" dirty="0" smtClean="0">
                          <a:solidFill>
                            <a:srgbClr val="FF0000"/>
                          </a:solidFill>
                        </a:rPr>
                        <a:t>16</a:t>
                      </a:r>
                      <a:endParaRPr kumimoji="1" lang="ja-JP" altLang="en-US"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solidFill>
                            <a:schemeClr val="tx1"/>
                          </a:solidFill>
                        </a:rPr>
                        <a:t>$s1 = 1</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80" name="正方形/長方形 79"/>
          <p:cNvSpPr/>
          <p:nvPr/>
        </p:nvSpPr>
        <p:spPr>
          <a:xfrm>
            <a:off x="2121014" y="5947220"/>
            <a:ext cx="1692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rgbClr val="FF0000"/>
                </a:solidFill>
              </a:rPr>
              <a:t>｛</a:t>
            </a:r>
            <a:r>
              <a:rPr kumimoji="1" lang="en-US" altLang="ja-JP" dirty="0" smtClean="0">
                <a:solidFill>
                  <a:srgbClr val="FF0000"/>
                </a:solidFill>
              </a:rPr>
              <a:t>4, 5, 8, 9, 22</a:t>
            </a:r>
            <a:r>
              <a:rPr kumimoji="1" lang="ja-JP" altLang="en-US" dirty="0" smtClean="0">
                <a:solidFill>
                  <a:srgbClr val="FF0000"/>
                </a:solidFill>
              </a:rPr>
              <a:t>｝</a:t>
            </a:r>
            <a:endParaRPr kumimoji="1" lang="ja-JP" altLang="en-US" dirty="0">
              <a:solidFill>
                <a:srgbClr val="FF0000"/>
              </a:solidFill>
            </a:endParaRPr>
          </a:p>
        </p:txBody>
      </p:sp>
      <p:sp>
        <p:nvSpPr>
          <p:cNvPr id="81" name="正方形/長方形 80"/>
          <p:cNvSpPr/>
          <p:nvPr/>
        </p:nvSpPr>
        <p:spPr>
          <a:xfrm>
            <a:off x="2313206" y="5077206"/>
            <a:ext cx="1332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rgbClr val="FF0000"/>
                </a:solidFill>
              </a:rPr>
              <a:t>｛</a:t>
            </a:r>
            <a:r>
              <a:rPr kumimoji="1" lang="en-US" altLang="ja-JP" dirty="0" smtClean="0">
                <a:solidFill>
                  <a:srgbClr val="FF0000"/>
                </a:solidFill>
              </a:rPr>
              <a:t>4, 5, 8, 9</a:t>
            </a:r>
            <a:r>
              <a:rPr kumimoji="1" lang="ja-JP" altLang="en-US" dirty="0" smtClean="0">
                <a:solidFill>
                  <a:srgbClr val="FF0000"/>
                </a:solidFill>
              </a:rPr>
              <a:t>｝</a:t>
            </a:r>
            <a:endParaRPr kumimoji="1" lang="ja-JP" altLang="en-US" dirty="0">
              <a:solidFill>
                <a:srgbClr val="FF0000"/>
              </a:solidFill>
            </a:endParaRPr>
          </a:p>
        </p:txBody>
      </p:sp>
      <p:sp>
        <p:nvSpPr>
          <p:cNvPr id="82" name="正方形/長方形 81"/>
          <p:cNvSpPr/>
          <p:nvPr/>
        </p:nvSpPr>
        <p:spPr>
          <a:xfrm>
            <a:off x="2439206" y="4205096"/>
            <a:ext cx="1080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rgbClr val="FF0000"/>
                </a:solidFill>
              </a:rPr>
              <a:t>｛</a:t>
            </a:r>
            <a:r>
              <a:rPr kumimoji="1" lang="en-US" altLang="ja-JP" dirty="0" smtClean="0">
                <a:solidFill>
                  <a:srgbClr val="FF0000"/>
                </a:solidFill>
              </a:rPr>
              <a:t>4, 5, 8</a:t>
            </a:r>
            <a:r>
              <a:rPr kumimoji="1" lang="ja-JP" altLang="en-US" dirty="0" smtClean="0">
                <a:solidFill>
                  <a:srgbClr val="FF0000"/>
                </a:solidFill>
              </a:rPr>
              <a:t>｝</a:t>
            </a:r>
            <a:endParaRPr kumimoji="1" lang="ja-JP" altLang="en-US" dirty="0">
              <a:solidFill>
                <a:srgbClr val="FF0000"/>
              </a:solidFill>
            </a:endParaRPr>
          </a:p>
        </p:txBody>
      </p:sp>
      <p:sp>
        <p:nvSpPr>
          <p:cNvPr id="83" name="正方形/長方形 82"/>
          <p:cNvSpPr/>
          <p:nvPr/>
        </p:nvSpPr>
        <p:spPr>
          <a:xfrm>
            <a:off x="810567" y="4188145"/>
            <a:ext cx="828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a:t>
            </a:r>
            <a:r>
              <a:rPr kumimoji="1" lang="en-US" altLang="ja-JP" dirty="0" smtClean="0"/>
              <a:t>4, 5</a:t>
            </a:r>
            <a:r>
              <a:rPr kumimoji="1" lang="ja-JP" altLang="en-US" dirty="0" smtClean="0"/>
              <a:t>｝</a:t>
            </a:r>
            <a:endParaRPr kumimoji="1" lang="ja-JP" altLang="en-US" dirty="0"/>
          </a:p>
        </p:txBody>
      </p:sp>
      <p:sp>
        <p:nvSpPr>
          <p:cNvPr id="84" name="正方形/長方形 83"/>
          <p:cNvSpPr/>
          <p:nvPr/>
        </p:nvSpPr>
        <p:spPr>
          <a:xfrm>
            <a:off x="6729922" y="5946649"/>
            <a:ext cx="1944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rgbClr val="FF0000"/>
                </a:solidFill>
              </a:rPr>
              <a:t>｛</a:t>
            </a:r>
            <a:r>
              <a:rPr kumimoji="1" lang="en-US" altLang="ja-JP" dirty="0" smtClean="0">
                <a:solidFill>
                  <a:srgbClr val="FF0000"/>
                </a:solidFill>
              </a:rPr>
              <a:t>4, 5, 16, 17, 22</a:t>
            </a:r>
            <a:r>
              <a:rPr kumimoji="1" lang="ja-JP" altLang="en-US" dirty="0" smtClean="0">
                <a:solidFill>
                  <a:srgbClr val="FF0000"/>
                </a:solidFill>
              </a:rPr>
              <a:t>｝</a:t>
            </a:r>
            <a:endParaRPr kumimoji="1" lang="ja-JP" altLang="en-US" dirty="0">
              <a:solidFill>
                <a:srgbClr val="FF0000"/>
              </a:solidFill>
            </a:endParaRPr>
          </a:p>
        </p:txBody>
      </p:sp>
      <p:sp>
        <p:nvSpPr>
          <p:cNvPr id="85" name="正方形/長方形 84"/>
          <p:cNvSpPr/>
          <p:nvPr/>
        </p:nvSpPr>
        <p:spPr>
          <a:xfrm>
            <a:off x="6885538" y="5076635"/>
            <a:ext cx="1584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rgbClr val="FF0000"/>
                </a:solidFill>
              </a:rPr>
              <a:t>｛</a:t>
            </a:r>
            <a:r>
              <a:rPr kumimoji="1" lang="en-US" altLang="ja-JP" dirty="0" smtClean="0">
                <a:solidFill>
                  <a:srgbClr val="FF0000"/>
                </a:solidFill>
              </a:rPr>
              <a:t>4, 5, 16, 17</a:t>
            </a:r>
            <a:r>
              <a:rPr kumimoji="1" lang="ja-JP" altLang="en-US" dirty="0" smtClean="0">
                <a:solidFill>
                  <a:srgbClr val="FF0000"/>
                </a:solidFill>
              </a:rPr>
              <a:t>｝</a:t>
            </a:r>
            <a:endParaRPr kumimoji="1" lang="ja-JP" altLang="en-US" dirty="0">
              <a:solidFill>
                <a:srgbClr val="FF0000"/>
              </a:solidFill>
            </a:endParaRPr>
          </a:p>
        </p:txBody>
      </p:sp>
      <p:sp>
        <p:nvSpPr>
          <p:cNvPr id="86" name="正方形/長方形 85"/>
          <p:cNvSpPr/>
          <p:nvPr/>
        </p:nvSpPr>
        <p:spPr>
          <a:xfrm>
            <a:off x="7120114" y="4204525"/>
            <a:ext cx="1188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solidFill>
                  <a:srgbClr val="FF0000"/>
                </a:solidFill>
              </a:rPr>
              <a:t>｛</a:t>
            </a:r>
            <a:r>
              <a:rPr kumimoji="1" lang="en-US" altLang="ja-JP" dirty="0" smtClean="0">
                <a:solidFill>
                  <a:srgbClr val="FF0000"/>
                </a:solidFill>
              </a:rPr>
              <a:t>4, 5, 16</a:t>
            </a:r>
            <a:r>
              <a:rPr kumimoji="1" lang="ja-JP" altLang="en-US" dirty="0" smtClean="0">
                <a:solidFill>
                  <a:srgbClr val="FF0000"/>
                </a:solidFill>
              </a:rPr>
              <a:t>｝</a:t>
            </a:r>
            <a:endParaRPr kumimoji="1" lang="ja-JP" altLang="en-US" dirty="0">
              <a:solidFill>
                <a:srgbClr val="FF0000"/>
              </a:solidFill>
            </a:endParaRPr>
          </a:p>
        </p:txBody>
      </p:sp>
      <p:sp>
        <p:nvSpPr>
          <p:cNvPr id="87" name="正方形/長方形 86"/>
          <p:cNvSpPr/>
          <p:nvPr/>
        </p:nvSpPr>
        <p:spPr>
          <a:xfrm>
            <a:off x="5566163" y="4211958"/>
            <a:ext cx="828000" cy="2880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a:t>
            </a:r>
            <a:r>
              <a:rPr kumimoji="1" lang="en-US" altLang="ja-JP" dirty="0" smtClean="0"/>
              <a:t>4, 5</a:t>
            </a:r>
            <a:r>
              <a:rPr kumimoji="1" lang="ja-JP" altLang="en-US" dirty="0" smtClean="0"/>
              <a:t>｝</a:t>
            </a:r>
            <a:endParaRPr kumimoji="1" lang="ja-JP" altLang="en-US" dirty="0"/>
          </a:p>
        </p:txBody>
      </p:sp>
    </p:spTree>
    <p:extLst>
      <p:ext uri="{BB962C8B-B14F-4D97-AF65-F5344CB8AC3E}">
        <p14:creationId xmlns:p14="http://schemas.microsoft.com/office/powerpoint/2010/main" val="4523745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 </a:t>
            </a:r>
            <a:r>
              <a:rPr kumimoji="1" lang="en-US" altLang="ja-JP" dirty="0" smtClean="0"/>
              <a:t>(1/2)</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フォワードスライスを辺の列（時系列順）</a:t>
            </a:r>
            <a:r>
              <a:rPr lang="ja-JP" altLang="en-US" sz="2800" dirty="0" smtClean="0"/>
              <a:t>として出力</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41" name="正方形/長方形 40"/>
          <p:cNvSpPr/>
          <p:nvPr/>
        </p:nvSpPr>
        <p:spPr>
          <a:xfrm>
            <a:off x="895537" y="3835527"/>
            <a:ext cx="2520000" cy="2316480"/>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en-US" altLang="ja-JP" sz="2000" dirty="0" smtClean="0">
                <a:solidFill>
                  <a:schemeClr val="tx1"/>
                </a:solidFill>
              </a:rPr>
              <a:t>D4</a:t>
            </a:r>
          </a:p>
          <a:p>
            <a:r>
              <a:rPr lang="en-US" altLang="ja-JP" sz="2000" dirty="0" smtClean="0">
                <a:solidFill>
                  <a:schemeClr val="tx1"/>
                </a:solidFill>
              </a:rPr>
              <a:t>4D5</a:t>
            </a:r>
          </a:p>
          <a:p>
            <a:r>
              <a:rPr lang="en-US" altLang="ja-JP" sz="2000" dirty="0" smtClean="0">
                <a:solidFill>
                  <a:schemeClr val="tx1"/>
                </a:solidFill>
              </a:rPr>
              <a:t>5C8</a:t>
            </a:r>
          </a:p>
          <a:p>
            <a:r>
              <a:rPr lang="en-US" altLang="ja-JP" sz="2000" dirty="0" smtClean="0">
                <a:solidFill>
                  <a:schemeClr val="tx1"/>
                </a:solidFill>
              </a:rPr>
              <a:t>8D9</a:t>
            </a:r>
          </a:p>
          <a:p>
            <a:r>
              <a:rPr lang="en-US" altLang="ja-JP" sz="2000" dirty="0" smtClean="0">
                <a:solidFill>
                  <a:schemeClr val="tx1"/>
                </a:solidFill>
              </a:rPr>
              <a:t>5C9</a:t>
            </a:r>
          </a:p>
          <a:p>
            <a:r>
              <a:rPr lang="en-US" altLang="ja-JP" sz="2000" dirty="0" smtClean="0">
                <a:solidFill>
                  <a:schemeClr val="tx1"/>
                </a:solidFill>
              </a:rPr>
              <a:t>9D22</a:t>
            </a:r>
          </a:p>
          <a:p>
            <a:r>
              <a:rPr lang="en-US" altLang="ja-JP" sz="2000" dirty="0" smtClean="0">
                <a:solidFill>
                  <a:schemeClr val="tx1"/>
                </a:solidFill>
              </a:rPr>
              <a:t>22D23</a:t>
            </a:r>
            <a:endParaRPr lang="en-US" altLang="ja-JP" sz="2000" dirty="0">
              <a:solidFill>
                <a:schemeClr val="tx1"/>
              </a:solidFill>
            </a:endParaRPr>
          </a:p>
        </p:txBody>
      </p:sp>
      <p:sp>
        <p:nvSpPr>
          <p:cNvPr id="42" name="正方形/長方形 41"/>
          <p:cNvSpPr/>
          <p:nvPr/>
        </p:nvSpPr>
        <p:spPr>
          <a:xfrm>
            <a:off x="5628145" y="3841623"/>
            <a:ext cx="2520000" cy="2316480"/>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en-US" altLang="ja-JP" sz="2000" dirty="0" smtClean="0">
                <a:solidFill>
                  <a:schemeClr val="tx1"/>
                </a:solidFill>
              </a:rPr>
              <a:t>D4</a:t>
            </a:r>
            <a:endParaRPr lang="en-US" altLang="ja-JP" sz="2000" dirty="0">
              <a:solidFill>
                <a:schemeClr val="tx1"/>
              </a:solidFill>
            </a:endParaRPr>
          </a:p>
          <a:p>
            <a:r>
              <a:rPr lang="en-US" altLang="ja-JP" sz="2000" dirty="0" smtClean="0">
                <a:solidFill>
                  <a:schemeClr val="tx1"/>
                </a:solidFill>
              </a:rPr>
              <a:t>4D5</a:t>
            </a:r>
            <a:endParaRPr lang="en-US" altLang="ja-JP" sz="2000" dirty="0">
              <a:solidFill>
                <a:schemeClr val="tx1"/>
              </a:solidFill>
            </a:endParaRPr>
          </a:p>
          <a:p>
            <a:r>
              <a:rPr lang="en-US" altLang="ja-JP" sz="2000" dirty="0" smtClean="0">
                <a:solidFill>
                  <a:schemeClr val="tx1"/>
                </a:solidFill>
              </a:rPr>
              <a:t>5C16</a:t>
            </a:r>
            <a:endParaRPr lang="en-US" altLang="ja-JP" sz="2000" dirty="0">
              <a:solidFill>
                <a:schemeClr val="tx1"/>
              </a:solidFill>
            </a:endParaRPr>
          </a:p>
          <a:p>
            <a:r>
              <a:rPr lang="en-US" altLang="ja-JP" sz="2000" dirty="0" smtClean="0">
                <a:solidFill>
                  <a:schemeClr val="tx1"/>
                </a:solidFill>
              </a:rPr>
              <a:t>16D17</a:t>
            </a:r>
            <a:endParaRPr lang="en-US" altLang="ja-JP" sz="2000" dirty="0">
              <a:solidFill>
                <a:schemeClr val="tx1"/>
              </a:solidFill>
            </a:endParaRPr>
          </a:p>
          <a:p>
            <a:r>
              <a:rPr lang="en-US" altLang="ja-JP" sz="2000" dirty="0" smtClean="0">
                <a:solidFill>
                  <a:schemeClr val="tx1"/>
                </a:solidFill>
              </a:rPr>
              <a:t>5C17</a:t>
            </a:r>
            <a:endParaRPr lang="en-US" altLang="ja-JP" sz="2000" dirty="0">
              <a:solidFill>
                <a:schemeClr val="tx1"/>
              </a:solidFill>
            </a:endParaRPr>
          </a:p>
          <a:p>
            <a:r>
              <a:rPr lang="en-US" altLang="ja-JP" sz="2000" dirty="0" smtClean="0">
                <a:solidFill>
                  <a:schemeClr val="tx1"/>
                </a:solidFill>
              </a:rPr>
              <a:t>17D22</a:t>
            </a:r>
            <a:endParaRPr lang="en-US" altLang="ja-JP" sz="2000" dirty="0">
              <a:solidFill>
                <a:schemeClr val="tx1"/>
              </a:solidFill>
            </a:endParaRPr>
          </a:p>
          <a:p>
            <a:r>
              <a:rPr lang="en-US" altLang="ja-JP" sz="2000" dirty="0" smtClean="0">
                <a:solidFill>
                  <a:schemeClr val="tx1"/>
                </a:solidFill>
              </a:rPr>
              <a:t>22D23</a:t>
            </a:r>
            <a:endParaRPr lang="en-US" altLang="ja-JP" sz="2000" dirty="0">
              <a:solidFill>
                <a:schemeClr val="tx1"/>
              </a:solidFill>
            </a:endParaRPr>
          </a:p>
        </p:txBody>
      </p:sp>
      <p:sp>
        <p:nvSpPr>
          <p:cNvPr id="57" name="角丸四角形 56"/>
          <p:cNvSpPr/>
          <p:nvPr/>
        </p:nvSpPr>
        <p:spPr>
          <a:xfrm>
            <a:off x="2396298" y="2268280"/>
            <a:ext cx="1188720" cy="4754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100" dirty="0"/>
              <a:t>修正前</a:t>
            </a:r>
            <a:endParaRPr lang="ja-JP" altLang="en-US" sz="1350" dirty="0"/>
          </a:p>
        </p:txBody>
      </p:sp>
      <p:sp>
        <p:nvSpPr>
          <p:cNvPr id="58" name="角丸四角形 57"/>
          <p:cNvSpPr/>
          <p:nvPr/>
        </p:nvSpPr>
        <p:spPr>
          <a:xfrm>
            <a:off x="7058018" y="2268280"/>
            <a:ext cx="1188720" cy="4754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100" dirty="0"/>
              <a:t>修正後</a:t>
            </a:r>
            <a:endParaRPr lang="ja-JP" altLang="en-US" sz="1350" dirty="0"/>
          </a:p>
        </p:txBody>
      </p:sp>
      <p:sp>
        <p:nvSpPr>
          <p:cNvPr id="59" name="屈折矢印 58"/>
          <p:cNvSpPr/>
          <p:nvPr/>
        </p:nvSpPr>
        <p:spPr>
          <a:xfrm flipV="1">
            <a:off x="1985583" y="3098005"/>
            <a:ext cx="757236" cy="5715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屈折矢印 59"/>
          <p:cNvSpPr/>
          <p:nvPr/>
        </p:nvSpPr>
        <p:spPr>
          <a:xfrm flipV="1">
            <a:off x="6638736" y="3098005"/>
            <a:ext cx="757236" cy="5715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正方形/長方形 60"/>
          <p:cNvSpPr/>
          <p:nvPr/>
        </p:nvSpPr>
        <p:spPr>
          <a:xfrm>
            <a:off x="3629037" y="5229227"/>
            <a:ext cx="1800000" cy="8001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3" name="テキスト ボックス 62"/>
          <p:cNvSpPr txBox="1"/>
          <p:nvPr/>
        </p:nvSpPr>
        <p:spPr>
          <a:xfrm>
            <a:off x="3686180" y="5300664"/>
            <a:ext cx="1701107" cy="369332"/>
          </a:xfrm>
          <a:prstGeom prst="rect">
            <a:avLst/>
          </a:prstGeom>
          <a:noFill/>
        </p:spPr>
        <p:txBody>
          <a:bodyPr wrap="none" rtlCol="0">
            <a:spAutoFit/>
          </a:bodyPr>
          <a:lstStyle/>
          <a:p>
            <a:r>
              <a:rPr kumimoji="1" lang="en-US" altLang="ja-JP" dirty="0" smtClean="0">
                <a:solidFill>
                  <a:srgbClr val="FF0000"/>
                </a:solidFill>
              </a:rPr>
              <a:t>D</a:t>
            </a:r>
            <a:r>
              <a:rPr kumimoji="1" lang="ja-JP" altLang="en-US" dirty="0" smtClean="0">
                <a:solidFill>
                  <a:srgbClr val="FF0000"/>
                </a:solidFill>
              </a:rPr>
              <a:t>：　データ依存</a:t>
            </a:r>
            <a:endParaRPr kumimoji="1" lang="ja-JP" altLang="en-US" dirty="0">
              <a:solidFill>
                <a:srgbClr val="FF0000"/>
              </a:solidFill>
            </a:endParaRPr>
          </a:p>
        </p:txBody>
      </p:sp>
      <p:sp>
        <p:nvSpPr>
          <p:cNvPr id="65" name="テキスト ボックス 64"/>
          <p:cNvSpPr txBox="1"/>
          <p:nvPr/>
        </p:nvSpPr>
        <p:spPr>
          <a:xfrm>
            <a:off x="3681412" y="5610232"/>
            <a:ext cx="1544012" cy="369332"/>
          </a:xfrm>
          <a:prstGeom prst="rect">
            <a:avLst/>
          </a:prstGeom>
          <a:noFill/>
        </p:spPr>
        <p:txBody>
          <a:bodyPr wrap="none" rtlCol="0">
            <a:spAutoFit/>
          </a:bodyPr>
          <a:lstStyle/>
          <a:p>
            <a:r>
              <a:rPr lang="en-US" altLang="ja-JP" dirty="0" smtClean="0">
                <a:solidFill>
                  <a:srgbClr val="0070C0"/>
                </a:solidFill>
              </a:rPr>
              <a:t>C</a:t>
            </a:r>
            <a:r>
              <a:rPr lang="ja-JP" altLang="en-US" dirty="0" smtClean="0">
                <a:solidFill>
                  <a:srgbClr val="0070C0"/>
                </a:solidFill>
              </a:rPr>
              <a:t>：　制御</a:t>
            </a:r>
            <a:r>
              <a:rPr kumimoji="1" lang="ja-JP" altLang="en-US" dirty="0" smtClean="0">
                <a:solidFill>
                  <a:srgbClr val="0070C0"/>
                </a:solidFill>
              </a:rPr>
              <a:t>依存</a:t>
            </a:r>
            <a:endParaRPr kumimoji="1" lang="ja-JP" altLang="en-US" dirty="0">
              <a:solidFill>
                <a:srgbClr val="0070C0"/>
              </a:solidFill>
            </a:endParaRPr>
          </a:p>
        </p:txBody>
      </p:sp>
      <p:sp>
        <p:nvSpPr>
          <p:cNvPr id="16" name="左右矢印 15"/>
          <p:cNvSpPr/>
          <p:nvPr/>
        </p:nvSpPr>
        <p:spPr>
          <a:xfrm>
            <a:off x="3804288" y="4174056"/>
            <a:ext cx="1438656" cy="731520"/>
          </a:xfrm>
          <a:prstGeom prst="lef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t>比較</a:t>
            </a:r>
            <a:endParaRPr kumimoji="1" lang="ja-JP" altLang="en-US" sz="2100" dirty="0"/>
          </a:p>
        </p:txBody>
      </p:sp>
      <p:pic>
        <p:nvPicPr>
          <p:cNvPr id="8" name="図 7"/>
          <p:cNvPicPr>
            <a:picLocks noChangeAspect="1"/>
          </p:cNvPicPr>
          <p:nvPr/>
        </p:nvPicPr>
        <p:blipFill>
          <a:blip r:embed="rId2"/>
          <a:stretch>
            <a:fillRect/>
          </a:stretch>
        </p:blipFill>
        <p:spPr>
          <a:xfrm>
            <a:off x="758832" y="2151707"/>
            <a:ext cx="1019438" cy="1530277"/>
          </a:xfrm>
          <a:prstGeom prst="rect">
            <a:avLst/>
          </a:prstGeom>
        </p:spPr>
      </p:pic>
      <p:pic>
        <p:nvPicPr>
          <p:cNvPr id="9" name="図 8"/>
          <p:cNvPicPr>
            <a:picLocks noChangeAspect="1"/>
          </p:cNvPicPr>
          <p:nvPr/>
        </p:nvPicPr>
        <p:blipFill>
          <a:blip r:embed="rId3"/>
          <a:stretch>
            <a:fillRect/>
          </a:stretch>
        </p:blipFill>
        <p:spPr>
          <a:xfrm>
            <a:off x="5391792" y="2151707"/>
            <a:ext cx="1021200" cy="1532922"/>
          </a:xfrm>
          <a:prstGeom prst="rect">
            <a:avLst/>
          </a:prstGeom>
        </p:spPr>
      </p:pic>
    </p:spTree>
    <p:extLst>
      <p:ext uri="{BB962C8B-B14F-4D97-AF65-F5344CB8AC3E}">
        <p14:creationId xmlns:p14="http://schemas.microsoft.com/office/powerpoint/2010/main" val="5129078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 </a:t>
            </a:r>
            <a:r>
              <a:rPr kumimoji="1" lang="en-US" altLang="ja-JP" dirty="0" smtClean="0"/>
              <a:t>(2/2)</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文書比較プログラムの </a:t>
            </a:r>
            <a:r>
              <a:rPr lang="en-US" altLang="ja-JP" sz="2800" dirty="0" smtClean="0"/>
              <a:t>diff [3]</a:t>
            </a:r>
            <a:r>
              <a:rPr lang="ja-JP" altLang="en-US" sz="2800" dirty="0"/>
              <a:t> </a:t>
            </a:r>
            <a:r>
              <a:rPr lang="ja-JP" altLang="en-US" sz="2800" dirty="0" smtClean="0"/>
              <a:t>を用いて比較</a:t>
            </a:r>
            <a:endParaRPr lang="en-US" altLang="ja-JP" sz="2800" dirty="0" smtClean="0"/>
          </a:p>
          <a:p>
            <a:pPr marL="0" indent="0">
              <a:buNone/>
            </a:pPr>
            <a:r>
              <a:rPr lang="ja-JP" altLang="en-US" sz="2800" dirty="0"/>
              <a:t>　 →　各グラフに</a:t>
            </a:r>
            <a:r>
              <a:rPr lang="ja-JP" altLang="en-US" sz="2800" u="sng" dirty="0"/>
              <a:t>固有</a:t>
            </a:r>
            <a:r>
              <a:rPr lang="ja-JP" altLang="en-US" sz="2800" u="sng" dirty="0" smtClean="0"/>
              <a:t>な</a:t>
            </a:r>
            <a:r>
              <a:rPr lang="ja-JP" altLang="en-US" sz="2800" u="sng" dirty="0"/>
              <a:t>辺</a:t>
            </a:r>
            <a:r>
              <a:rPr lang="ja-JP" altLang="en-US" sz="2800" dirty="0" smtClean="0"/>
              <a:t>が</a:t>
            </a:r>
            <a:r>
              <a:rPr lang="ja-JP" altLang="en-US" sz="2800" dirty="0"/>
              <a:t>残る</a:t>
            </a:r>
          </a:p>
          <a:p>
            <a:pPr marL="0" indent="0">
              <a:buNone/>
            </a:pP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
        <p:nvSpPr>
          <p:cNvPr id="5" name="テキスト ボックス 4"/>
          <p:cNvSpPr txBox="1"/>
          <p:nvPr/>
        </p:nvSpPr>
        <p:spPr>
          <a:xfrm>
            <a:off x="2700336" y="6215063"/>
            <a:ext cx="4568495" cy="307777"/>
          </a:xfrm>
          <a:prstGeom prst="rect">
            <a:avLst/>
          </a:prstGeom>
          <a:noFill/>
        </p:spPr>
        <p:txBody>
          <a:bodyPr wrap="none" rtlCol="0">
            <a:spAutoFit/>
          </a:bodyPr>
          <a:lstStyle/>
          <a:p>
            <a:r>
              <a:rPr lang="en-US" altLang="ja-JP" sz="1400" dirty="0" smtClean="0"/>
              <a:t>[3] </a:t>
            </a:r>
            <a:r>
              <a:rPr lang="en-US" altLang="ja-JP" sz="1400" dirty="0"/>
              <a:t>GNU </a:t>
            </a:r>
            <a:r>
              <a:rPr lang="en-US" altLang="ja-JP" sz="1400" dirty="0" err="1"/>
              <a:t>Diffutils</a:t>
            </a:r>
            <a:r>
              <a:rPr lang="en-US" altLang="ja-JP" sz="1400" dirty="0"/>
              <a:t>. https://www.gnu.org/software/diffutils/.</a:t>
            </a:r>
            <a:endParaRPr kumimoji="1" lang="ja-JP" altLang="en-US" sz="1400" dirty="0"/>
          </a:p>
        </p:txBody>
      </p:sp>
      <p:sp>
        <p:nvSpPr>
          <p:cNvPr id="13" name="正方形/長方形 12"/>
          <p:cNvSpPr/>
          <p:nvPr/>
        </p:nvSpPr>
        <p:spPr>
          <a:xfrm>
            <a:off x="353568" y="2806826"/>
            <a:ext cx="1389888" cy="3208212"/>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en-US" altLang="ja-JP" sz="2000" dirty="0" smtClean="0"/>
              <a:t>3,6c3,6</a:t>
            </a:r>
          </a:p>
          <a:p>
            <a:r>
              <a:rPr lang="en-US" altLang="ja-JP" sz="2000" dirty="0" smtClean="0">
                <a:solidFill>
                  <a:schemeClr val="tx1"/>
                </a:solidFill>
              </a:rPr>
              <a:t>&lt; 5C8</a:t>
            </a:r>
            <a:endParaRPr lang="en-US" altLang="ja-JP" sz="2000" dirty="0">
              <a:solidFill>
                <a:schemeClr val="tx1"/>
              </a:solidFill>
            </a:endParaRPr>
          </a:p>
          <a:p>
            <a:r>
              <a:rPr lang="en-US" altLang="ja-JP" sz="2000" dirty="0" smtClean="0">
                <a:solidFill>
                  <a:schemeClr val="tx1"/>
                </a:solidFill>
              </a:rPr>
              <a:t>&lt; 8D9</a:t>
            </a:r>
            <a:endParaRPr lang="en-US" altLang="ja-JP" sz="2000" dirty="0">
              <a:solidFill>
                <a:schemeClr val="tx1"/>
              </a:solidFill>
            </a:endParaRPr>
          </a:p>
          <a:p>
            <a:r>
              <a:rPr lang="en-US" altLang="ja-JP" sz="2000" dirty="0" smtClean="0">
                <a:solidFill>
                  <a:schemeClr val="tx1"/>
                </a:solidFill>
              </a:rPr>
              <a:t>&lt; 5C9</a:t>
            </a:r>
            <a:endParaRPr lang="en-US" altLang="ja-JP" sz="2000" dirty="0">
              <a:solidFill>
                <a:schemeClr val="tx1"/>
              </a:solidFill>
            </a:endParaRPr>
          </a:p>
          <a:p>
            <a:r>
              <a:rPr lang="en-US" altLang="ja-JP" sz="2000" dirty="0" smtClean="0">
                <a:solidFill>
                  <a:schemeClr val="tx1"/>
                </a:solidFill>
              </a:rPr>
              <a:t>&lt; 9D22</a:t>
            </a:r>
            <a:endParaRPr lang="en-US" altLang="ja-JP" sz="2000" dirty="0">
              <a:solidFill>
                <a:schemeClr val="tx1"/>
              </a:solidFill>
            </a:endParaRPr>
          </a:p>
          <a:p>
            <a:r>
              <a:rPr lang="en-US" altLang="ja-JP" sz="2000" dirty="0" smtClean="0">
                <a:solidFill>
                  <a:schemeClr val="tx1"/>
                </a:solidFill>
              </a:rPr>
              <a:t>---</a:t>
            </a:r>
          </a:p>
          <a:p>
            <a:r>
              <a:rPr lang="en-US" altLang="ja-JP" sz="2000" dirty="0" smtClean="0">
                <a:solidFill>
                  <a:schemeClr val="tx1"/>
                </a:solidFill>
              </a:rPr>
              <a:t>&gt; 5C16</a:t>
            </a:r>
            <a:endParaRPr lang="en-US" altLang="ja-JP" sz="2000" dirty="0">
              <a:solidFill>
                <a:schemeClr val="tx1"/>
              </a:solidFill>
            </a:endParaRPr>
          </a:p>
          <a:p>
            <a:r>
              <a:rPr lang="en-US" altLang="ja-JP" sz="2000" dirty="0" smtClean="0">
                <a:solidFill>
                  <a:schemeClr val="tx1"/>
                </a:solidFill>
              </a:rPr>
              <a:t>&gt; 16D17</a:t>
            </a:r>
            <a:endParaRPr lang="en-US" altLang="ja-JP" sz="2000" dirty="0">
              <a:solidFill>
                <a:schemeClr val="tx1"/>
              </a:solidFill>
            </a:endParaRPr>
          </a:p>
          <a:p>
            <a:r>
              <a:rPr lang="en-US" altLang="ja-JP" sz="2000" dirty="0" smtClean="0">
                <a:solidFill>
                  <a:schemeClr val="tx1"/>
                </a:solidFill>
              </a:rPr>
              <a:t>&gt; 5C17</a:t>
            </a:r>
            <a:endParaRPr lang="en-US" altLang="ja-JP" sz="2000" dirty="0">
              <a:solidFill>
                <a:schemeClr val="tx1"/>
              </a:solidFill>
            </a:endParaRPr>
          </a:p>
          <a:p>
            <a:r>
              <a:rPr lang="en-US" altLang="ja-JP" sz="2000" dirty="0" smtClean="0">
                <a:solidFill>
                  <a:schemeClr val="tx1"/>
                </a:solidFill>
              </a:rPr>
              <a:t>&gt; 17D22</a:t>
            </a:r>
            <a:endParaRPr lang="en-US" altLang="ja-JP" sz="2000" dirty="0">
              <a:solidFill>
                <a:schemeClr val="tx1"/>
              </a:solidFill>
            </a:endParaRPr>
          </a:p>
        </p:txBody>
      </p:sp>
      <p:sp>
        <p:nvSpPr>
          <p:cNvPr id="35" name="正方形/長方形 34"/>
          <p:cNvSpPr/>
          <p:nvPr/>
        </p:nvSpPr>
        <p:spPr>
          <a:xfrm>
            <a:off x="4328160" y="2994088"/>
            <a:ext cx="2057400" cy="58578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2800" dirty="0" smtClean="0"/>
              <a:t>動作の差分</a:t>
            </a:r>
            <a:endParaRPr kumimoji="1" lang="ja-JP" altLang="en-US" sz="2800" dirty="0"/>
          </a:p>
        </p:txBody>
      </p:sp>
      <p:sp>
        <p:nvSpPr>
          <p:cNvPr id="37" name="テキスト ボックス 36"/>
          <p:cNvSpPr txBox="1"/>
          <p:nvPr/>
        </p:nvSpPr>
        <p:spPr>
          <a:xfrm rot="2700000">
            <a:off x="4029075" y="2528889"/>
            <a:ext cx="543739" cy="523220"/>
          </a:xfrm>
          <a:prstGeom prst="rect">
            <a:avLst/>
          </a:prstGeom>
          <a:noFill/>
        </p:spPr>
        <p:txBody>
          <a:bodyPr wrap="none" rtlCol="0">
            <a:spAutoFit/>
          </a:bodyPr>
          <a:lstStyle/>
          <a:p>
            <a:r>
              <a:rPr kumimoji="1" lang="ja-JP" altLang="en-US" sz="2800" dirty="0" smtClean="0"/>
              <a:t>＝</a:t>
            </a:r>
            <a:endParaRPr kumimoji="1" lang="ja-JP" altLang="en-US" sz="2800" dirty="0"/>
          </a:p>
        </p:txBody>
      </p:sp>
      <p:cxnSp>
        <p:nvCxnSpPr>
          <p:cNvPr id="30" name="直線矢印コネクタ 29"/>
          <p:cNvCxnSpPr>
            <a:stCxn id="40" idx="2"/>
            <a:endCxn id="38" idx="0"/>
          </p:cNvCxnSpPr>
          <p:nvPr/>
        </p:nvCxnSpPr>
        <p:spPr>
          <a:xfrm>
            <a:off x="3042504" y="4318708"/>
            <a:ext cx="1733688" cy="254308"/>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40" idx="2"/>
            <a:endCxn id="39" idx="0"/>
          </p:cNvCxnSpPr>
          <p:nvPr/>
        </p:nvCxnSpPr>
        <p:spPr>
          <a:xfrm>
            <a:off x="3042504" y="4318708"/>
            <a:ext cx="0" cy="24821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38" idx="2"/>
            <a:endCxn id="36" idx="0"/>
          </p:cNvCxnSpPr>
          <p:nvPr/>
        </p:nvCxnSpPr>
        <p:spPr>
          <a:xfrm>
            <a:off x="4776192" y="5005016"/>
            <a:ext cx="0" cy="25684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39" idx="3"/>
            <a:endCxn id="38" idx="1"/>
          </p:cNvCxnSpPr>
          <p:nvPr/>
        </p:nvCxnSpPr>
        <p:spPr>
          <a:xfrm>
            <a:off x="3690504" y="4782920"/>
            <a:ext cx="473688" cy="609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6" name="表 35"/>
          <p:cNvGraphicFramePr>
            <a:graphicFrameLocks noGrp="1"/>
          </p:cNvGraphicFramePr>
          <p:nvPr>
            <p:extLst>
              <p:ext uri="{D42A27DB-BD31-4B8C-83A1-F6EECF244321}">
                <p14:modId xmlns:p14="http://schemas.microsoft.com/office/powerpoint/2010/main" val="2228750493"/>
              </p:ext>
            </p:extLst>
          </p:nvPr>
        </p:nvGraphicFramePr>
        <p:xfrm>
          <a:off x="4092192" y="5261864"/>
          <a:ext cx="136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lang="en-US" altLang="ja-JP" dirty="0" smtClean="0">
                          <a:solidFill>
                            <a:schemeClr val="tx1"/>
                          </a:solidFill>
                        </a:rPr>
                        <a:t>22</a:t>
                      </a:r>
                      <a:endParaRPr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dirty="0" smtClean="0">
                          <a:solidFill>
                            <a:schemeClr val="tx1"/>
                          </a:solidFill>
                        </a:rPr>
                        <a:t>$s1</a:t>
                      </a:r>
                      <a:r>
                        <a:rPr lang="en-US" altLang="ja-JP" baseline="0" dirty="0" smtClean="0">
                          <a:solidFill>
                            <a:schemeClr val="tx1"/>
                          </a:solidFill>
                        </a:rPr>
                        <a:t> = </a:t>
                      </a:r>
                      <a:r>
                        <a:rPr lang="en-US" altLang="ja-JP" baseline="0" dirty="0" err="1" smtClean="0">
                          <a:solidFill>
                            <a:schemeClr val="tx1"/>
                          </a:solidFill>
                        </a:rPr>
                        <a:t>i</a:t>
                      </a:r>
                      <a:endParaRPr lang="en-US" altLang="ja-JP"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38" name="表 37"/>
          <p:cNvGraphicFramePr>
            <a:graphicFrameLocks noGrp="1"/>
          </p:cNvGraphicFramePr>
          <p:nvPr>
            <p:extLst>
              <p:ext uri="{D42A27DB-BD31-4B8C-83A1-F6EECF244321}">
                <p14:modId xmlns:p14="http://schemas.microsoft.com/office/powerpoint/2010/main" val="1777776142"/>
              </p:ext>
            </p:extLst>
          </p:nvPr>
        </p:nvGraphicFramePr>
        <p:xfrm>
          <a:off x="4164192" y="4573016"/>
          <a:ext cx="1224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9</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err="1" smtClean="0">
                          <a:solidFill>
                            <a:schemeClr val="tx1"/>
                          </a:solidFill>
                        </a:rPr>
                        <a:t>i</a:t>
                      </a:r>
                      <a:r>
                        <a:rPr lang="en-US" altLang="ja-JP" sz="1800" b="1" dirty="0" smtClean="0">
                          <a:solidFill>
                            <a:schemeClr val="tx1"/>
                          </a:solidFill>
                        </a:rPr>
                        <a:t> = $s1</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39" name="表 38"/>
          <p:cNvGraphicFramePr>
            <a:graphicFrameLocks noGrp="1"/>
          </p:cNvGraphicFramePr>
          <p:nvPr>
            <p:extLst>
              <p:ext uri="{D42A27DB-BD31-4B8C-83A1-F6EECF244321}">
                <p14:modId xmlns:p14="http://schemas.microsoft.com/office/powerpoint/2010/main" val="103577335"/>
              </p:ext>
            </p:extLst>
          </p:nvPr>
        </p:nvGraphicFramePr>
        <p:xfrm>
          <a:off x="2394504" y="4566920"/>
          <a:ext cx="1296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972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8</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solidFill>
                            <a:schemeClr val="tx1"/>
                          </a:solidFill>
                        </a:rPr>
                        <a:t>$s1 = 0</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0" name="表 39"/>
          <p:cNvGraphicFramePr>
            <a:graphicFrameLocks noGrp="1"/>
          </p:cNvGraphicFramePr>
          <p:nvPr>
            <p:extLst>
              <p:ext uri="{D42A27DB-BD31-4B8C-83A1-F6EECF244321}">
                <p14:modId xmlns:p14="http://schemas.microsoft.com/office/powerpoint/2010/main" val="2356090235"/>
              </p:ext>
            </p:extLst>
          </p:nvPr>
        </p:nvGraphicFramePr>
        <p:xfrm>
          <a:off x="2214504" y="3886708"/>
          <a:ext cx="1656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5</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solidFill>
                            <a:schemeClr val="tx1"/>
                          </a:solidFill>
                        </a:rPr>
                        <a:t>if ($s1 &gt; 0)</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cxnSp>
        <p:nvCxnSpPr>
          <p:cNvPr id="41" name="直線矢印コネクタ 40"/>
          <p:cNvCxnSpPr>
            <a:stCxn id="48" idx="2"/>
            <a:endCxn id="46" idx="0"/>
          </p:cNvCxnSpPr>
          <p:nvPr/>
        </p:nvCxnSpPr>
        <p:spPr>
          <a:xfrm>
            <a:off x="6450168" y="4324804"/>
            <a:ext cx="1733688" cy="254308"/>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48" idx="2"/>
            <a:endCxn id="47" idx="0"/>
          </p:cNvCxnSpPr>
          <p:nvPr/>
        </p:nvCxnSpPr>
        <p:spPr>
          <a:xfrm>
            <a:off x="6450168" y="4324804"/>
            <a:ext cx="0" cy="24821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a:stCxn id="46" idx="2"/>
            <a:endCxn id="45" idx="0"/>
          </p:cNvCxnSpPr>
          <p:nvPr/>
        </p:nvCxnSpPr>
        <p:spPr>
          <a:xfrm>
            <a:off x="8183856" y="5011112"/>
            <a:ext cx="0" cy="25684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a:stCxn id="47" idx="3"/>
            <a:endCxn id="46" idx="1"/>
          </p:cNvCxnSpPr>
          <p:nvPr/>
        </p:nvCxnSpPr>
        <p:spPr>
          <a:xfrm>
            <a:off x="7170168" y="4789016"/>
            <a:ext cx="329688" cy="609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45" name="表 44"/>
          <p:cNvGraphicFramePr>
            <a:graphicFrameLocks noGrp="1"/>
          </p:cNvGraphicFramePr>
          <p:nvPr>
            <p:extLst>
              <p:ext uri="{D42A27DB-BD31-4B8C-83A1-F6EECF244321}">
                <p14:modId xmlns:p14="http://schemas.microsoft.com/office/powerpoint/2010/main" val="3885802878"/>
              </p:ext>
            </p:extLst>
          </p:nvPr>
        </p:nvGraphicFramePr>
        <p:xfrm>
          <a:off x="7499856" y="5267960"/>
          <a:ext cx="136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lang="en-US" altLang="ja-JP" dirty="0" smtClean="0">
                          <a:solidFill>
                            <a:schemeClr val="tx1"/>
                          </a:solidFill>
                        </a:rPr>
                        <a:t>22</a:t>
                      </a:r>
                      <a:endParaRPr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dirty="0" smtClean="0">
                          <a:solidFill>
                            <a:schemeClr val="tx1"/>
                          </a:solidFill>
                        </a:rPr>
                        <a:t>$s1</a:t>
                      </a:r>
                      <a:r>
                        <a:rPr lang="en-US" altLang="ja-JP" baseline="0" dirty="0" smtClean="0">
                          <a:solidFill>
                            <a:schemeClr val="tx1"/>
                          </a:solidFill>
                        </a:rPr>
                        <a:t> = </a:t>
                      </a:r>
                      <a:r>
                        <a:rPr lang="en-US" altLang="ja-JP" baseline="0" dirty="0" err="1" smtClean="0">
                          <a:solidFill>
                            <a:schemeClr val="tx1"/>
                          </a:solidFill>
                        </a:rPr>
                        <a:t>i</a:t>
                      </a:r>
                      <a:endParaRPr lang="en-US" altLang="ja-JP"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6" name="表 45"/>
          <p:cNvGraphicFramePr>
            <a:graphicFrameLocks noGrp="1"/>
          </p:cNvGraphicFramePr>
          <p:nvPr>
            <p:extLst>
              <p:ext uri="{D42A27DB-BD31-4B8C-83A1-F6EECF244321}">
                <p14:modId xmlns:p14="http://schemas.microsoft.com/office/powerpoint/2010/main" val="2964325384"/>
              </p:ext>
            </p:extLst>
          </p:nvPr>
        </p:nvGraphicFramePr>
        <p:xfrm>
          <a:off x="7499856" y="4579112"/>
          <a:ext cx="136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17</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err="1" smtClean="0">
                          <a:solidFill>
                            <a:schemeClr val="tx1"/>
                          </a:solidFill>
                        </a:rPr>
                        <a:t>i</a:t>
                      </a:r>
                      <a:r>
                        <a:rPr lang="en-US" altLang="ja-JP" sz="1800" b="1" dirty="0" smtClean="0">
                          <a:solidFill>
                            <a:schemeClr val="tx1"/>
                          </a:solidFill>
                        </a:rPr>
                        <a:t> = $s1</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7" name="表 46"/>
          <p:cNvGraphicFramePr>
            <a:graphicFrameLocks noGrp="1"/>
          </p:cNvGraphicFramePr>
          <p:nvPr>
            <p:extLst>
              <p:ext uri="{D42A27DB-BD31-4B8C-83A1-F6EECF244321}">
                <p14:modId xmlns:p14="http://schemas.microsoft.com/office/powerpoint/2010/main" val="218015761"/>
              </p:ext>
            </p:extLst>
          </p:nvPr>
        </p:nvGraphicFramePr>
        <p:xfrm>
          <a:off x="5730168" y="4573016"/>
          <a:ext cx="1440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72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16</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solidFill>
                            <a:schemeClr val="tx1"/>
                          </a:solidFill>
                        </a:rPr>
                        <a:t>$s1 = 1</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8" name="表 47"/>
          <p:cNvGraphicFramePr>
            <a:graphicFrameLocks noGrp="1"/>
          </p:cNvGraphicFramePr>
          <p:nvPr>
            <p:extLst>
              <p:ext uri="{D42A27DB-BD31-4B8C-83A1-F6EECF244321}">
                <p14:modId xmlns:p14="http://schemas.microsoft.com/office/powerpoint/2010/main" val="2945237620"/>
              </p:ext>
            </p:extLst>
          </p:nvPr>
        </p:nvGraphicFramePr>
        <p:xfrm>
          <a:off x="5622168" y="3892804"/>
          <a:ext cx="1656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5</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solidFill>
                            <a:schemeClr val="tx1"/>
                          </a:solidFill>
                        </a:rPr>
                        <a:t>if ($s1 &gt; 0)</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71" name="右矢印 70"/>
          <p:cNvSpPr/>
          <p:nvPr/>
        </p:nvSpPr>
        <p:spPr>
          <a:xfrm>
            <a:off x="1645920" y="4218432"/>
            <a:ext cx="463296" cy="4876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956728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先行研究での手法と提案手法の比較</a:t>
            </a:r>
            <a:endParaRPr kumimoji="1" lang="ja-JP" altLang="en-US" sz="4000"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414378815"/>
              </p:ext>
            </p:extLst>
          </p:nvPr>
        </p:nvGraphicFramePr>
        <p:xfrm>
          <a:off x="457200" y="1588008"/>
          <a:ext cx="8229600" cy="4594035"/>
        </p:xfrm>
        <a:graphic>
          <a:graphicData uri="http://schemas.openxmlformats.org/drawingml/2006/table">
            <a:tbl>
              <a:tblPr firstRow="1" firstCol="1" bandRow="1">
                <a:tableStyleId>{5C22544A-7EE6-4342-B048-85BDC9FD1C3A}</a:tableStyleId>
              </a:tblPr>
              <a:tblGrid>
                <a:gridCol w="630936">
                  <a:extLst>
                    <a:ext uri="{9D8B030D-6E8A-4147-A177-3AD203B41FA5}">
                      <a16:colId xmlns:a16="http://schemas.microsoft.com/office/drawing/2014/main" val="20000"/>
                    </a:ext>
                  </a:extLst>
                </a:gridCol>
                <a:gridCol w="460248">
                  <a:extLst>
                    <a:ext uri="{9D8B030D-6E8A-4147-A177-3AD203B41FA5}">
                      <a16:colId xmlns:a16="http://schemas.microsoft.com/office/drawing/2014/main" val="20001"/>
                    </a:ext>
                  </a:extLst>
                </a:gridCol>
                <a:gridCol w="3569208">
                  <a:extLst>
                    <a:ext uri="{9D8B030D-6E8A-4147-A177-3AD203B41FA5}">
                      <a16:colId xmlns:a16="http://schemas.microsoft.com/office/drawing/2014/main" val="20002"/>
                    </a:ext>
                  </a:extLst>
                </a:gridCol>
                <a:gridCol w="3569208">
                  <a:extLst>
                    <a:ext uri="{9D8B030D-6E8A-4147-A177-3AD203B41FA5}">
                      <a16:colId xmlns:a16="http://schemas.microsoft.com/office/drawing/2014/main" val="20003"/>
                    </a:ext>
                  </a:extLst>
                </a:gridCol>
              </a:tblGrid>
              <a:tr h="405564">
                <a:tc gridSpan="2">
                  <a:txBody>
                    <a:bodyPr/>
                    <a:lstStyle/>
                    <a:p>
                      <a:pPr algn="ctr"/>
                      <a:endParaRPr kumimoji="1" lang="ja-JP" altLang="en-US" dirty="0">
                        <a:solidFill>
                          <a:schemeClr val="tx1"/>
                        </a:solidFill>
                      </a:endParaRPr>
                    </a:p>
                  </a:txBody>
                  <a:tcPr/>
                </a:tc>
                <a:tc hMerge="1">
                  <a:txBody>
                    <a:bodyPr/>
                    <a:lstStyle/>
                    <a:p>
                      <a:endParaRPr kumimoji="1" lang="ja-JP" altLang="en-US"/>
                    </a:p>
                  </a:txBody>
                  <a:tcPr/>
                </a:tc>
                <a:tc>
                  <a:txBody>
                    <a:bodyPr/>
                    <a:lstStyle/>
                    <a:p>
                      <a:pPr algn="ctr"/>
                      <a:r>
                        <a:rPr kumimoji="1" lang="ja-JP" altLang="en-US" dirty="0" smtClean="0">
                          <a:solidFill>
                            <a:schemeClr val="tx1"/>
                          </a:solidFill>
                        </a:rPr>
                        <a:t>先行研究での手法</a:t>
                      </a:r>
                      <a:endParaRPr kumimoji="1" lang="ja-JP" altLang="en-US" dirty="0">
                        <a:solidFill>
                          <a:schemeClr val="tx1"/>
                        </a:solidFill>
                      </a:endParaRPr>
                    </a:p>
                  </a:txBody>
                  <a:tcPr/>
                </a:tc>
                <a:tc>
                  <a:txBody>
                    <a:bodyPr/>
                    <a:lstStyle/>
                    <a:p>
                      <a:pPr algn="ctr"/>
                      <a:r>
                        <a:rPr kumimoji="1" lang="ja-JP" altLang="en-US" dirty="0" smtClean="0">
                          <a:solidFill>
                            <a:schemeClr val="tx1"/>
                          </a:solidFill>
                        </a:rPr>
                        <a:t>提案手法</a:t>
                      </a:r>
                      <a:endParaRPr kumimoji="1" lang="ja-JP" altLang="en-US" dirty="0">
                        <a:solidFill>
                          <a:schemeClr val="tx1"/>
                        </a:solidFill>
                      </a:endParaRPr>
                    </a:p>
                  </a:txBody>
                  <a:tcPr/>
                </a:tc>
                <a:extLst>
                  <a:ext uri="{0D108BD9-81ED-4DB2-BD59-A6C34878D82A}">
                    <a16:rowId xmlns:a16="http://schemas.microsoft.com/office/drawing/2014/main" val="10000"/>
                  </a:ext>
                </a:extLst>
              </a:tr>
              <a:tr h="405564">
                <a:tc gridSpan="2">
                  <a:txBody>
                    <a:bodyPr/>
                    <a:lstStyle/>
                    <a:p>
                      <a:pPr algn="ctr"/>
                      <a:r>
                        <a:rPr kumimoji="1" lang="ja-JP" altLang="en-US" dirty="0" smtClean="0">
                          <a:solidFill>
                            <a:schemeClr val="tx1"/>
                          </a:solidFill>
                        </a:rPr>
                        <a:t>目的</a:t>
                      </a:r>
                      <a:endParaRPr kumimoji="1" lang="ja-JP" altLang="en-US" dirty="0">
                        <a:solidFill>
                          <a:schemeClr val="tx1"/>
                        </a:solidFill>
                      </a:endParaRPr>
                    </a:p>
                  </a:txBody>
                  <a:tcPr/>
                </a:tc>
                <a:tc hMerge="1">
                  <a:txBody>
                    <a:bodyPr/>
                    <a:lstStyle/>
                    <a:p>
                      <a:endParaRPr kumimoji="1" lang="ja-JP" altLang="en-US"/>
                    </a:p>
                  </a:txBody>
                  <a:tcPr/>
                </a:tc>
                <a:tc gridSpan="2">
                  <a:txBody>
                    <a:bodyPr/>
                    <a:lstStyle/>
                    <a:p>
                      <a:pPr algn="ctr"/>
                      <a:r>
                        <a:rPr kumimoji="1" lang="ja-JP" altLang="en-US" dirty="0" smtClean="0">
                          <a:solidFill>
                            <a:schemeClr val="tx1"/>
                          </a:solidFill>
                        </a:rPr>
                        <a:t>バグ修正前後の動作の違いを検出する</a:t>
                      </a:r>
                      <a:endParaRPr kumimoji="1" lang="ja-JP" altLang="en-US" dirty="0">
                        <a:solidFill>
                          <a:schemeClr val="tx1"/>
                        </a:solidFill>
                      </a:endParaRPr>
                    </a:p>
                  </a:txBody>
                  <a:tcPr/>
                </a:tc>
                <a:tc hMerge="1">
                  <a:txBody>
                    <a:bodyPr/>
                    <a:lstStyle/>
                    <a:p>
                      <a:pPr algn="ctr"/>
                      <a:endParaRPr kumimoji="1" lang="ja-JP" altLang="en-US" dirty="0">
                        <a:solidFill>
                          <a:schemeClr val="tx1"/>
                        </a:solidFill>
                      </a:endParaRPr>
                    </a:p>
                  </a:txBody>
                  <a:tcPr/>
                </a:tc>
                <a:extLst>
                  <a:ext uri="{0D108BD9-81ED-4DB2-BD59-A6C34878D82A}">
                    <a16:rowId xmlns:a16="http://schemas.microsoft.com/office/drawing/2014/main" val="10001"/>
                  </a:ext>
                </a:extLst>
              </a:tr>
              <a:tr h="1578684">
                <a:tc rowSpan="2">
                  <a:txBody>
                    <a:bodyPr/>
                    <a:lstStyle/>
                    <a:p>
                      <a:pPr algn="ctr"/>
                      <a:r>
                        <a:rPr kumimoji="1" lang="ja-JP" altLang="en-US" dirty="0" smtClean="0">
                          <a:solidFill>
                            <a:schemeClr val="tx1"/>
                          </a:solidFill>
                        </a:rPr>
                        <a:t>差分</a:t>
                      </a:r>
                      <a:endParaRPr kumimoji="1" lang="en-US" altLang="ja-JP" dirty="0" smtClean="0">
                        <a:solidFill>
                          <a:schemeClr val="tx1"/>
                        </a:solidFill>
                      </a:endParaRPr>
                    </a:p>
                  </a:txBody>
                  <a:tcPr anchor="ctr"/>
                </a:tc>
                <a:tc>
                  <a:txBody>
                    <a:bodyPr/>
                    <a:lstStyle/>
                    <a:p>
                      <a:pPr algn="ctr"/>
                      <a:r>
                        <a:rPr kumimoji="1" lang="ja-JP" altLang="en-US" dirty="0" smtClean="0">
                          <a:solidFill>
                            <a:schemeClr val="tx1"/>
                          </a:solidFill>
                        </a:rPr>
                        <a:t>修正前</a:t>
                      </a:r>
                      <a:endParaRPr kumimoji="1" lang="en-US" altLang="ja-JP" dirty="0" smtClean="0">
                        <a:solidFill>
                          <a:schemeClr val="tx1"/>
                        </a:solidFill>
                      </a:endParaRPr>
                    </a:p>
                  </a:txBody>
                  <a:tcPr anchor="ctr"/>
                </a:tc>
                <a:tc>
                  <a:txBody>
                    <a:bodyPr/>
                    <a:lstStyle/>
                    <a:p>
                      <a:r>
                        <a:rPr lang="en-US" altLang="ja-JP" sz="1600" dirty="0" smtClean="0"/>
                        <a:t>    if </a:t>
                      </a:r>
                      <a:r>
                        <a:rPr lang="en-US" altLang="ja-JP" sz="1600" dirty="0" smtClean="0">
                          <a:solidFill>
                            <a:schemeClr val="tx1"/>
                          </a:solidFill>
                        </a:rPr>
                        <a:t>(call(1, 2) &gt; 0) {</a:t>
                      </a:r>
                    </a:p>
                    <a:p>
                      <a:r>
                        <a:rPr lang="en-US" altLang="ja-JP" sz="1600" dirty="0" smtClean="0">
                          <a:solidFill>
                            <a:schemeClr val="tx1"/>
                          </a:solidFill>
                        </a:rPr>
                        <a:t>        </a:t>
                      </a:r>
                      <a:r>
                        <a:rPr lang="en-US" altLang="ja-JP" sz="1600" dirty="0" err="1" smtClean="0">
                          <a:solidFill>
                            <a:srgbClr val="FF0000"/>
                          </a:solidFill>
                        </a:rPr>
                        <a:t>i</a:t>
                      </a:r>
                      <a:r>
                        <a:rPr lang="en-US" altLang="ja-JP" sz="1600" dirty="0" smtClean="0">
                          <a:solidFill>
                            <a:srgbClr val="FF0000"/>
                          </a:solidFill>
                        </a:rPr>
                        <a:t> = 0;</a:t>
                      </a:r>
                    </a:p>
                    <a:p>
                      <a:r>
                        <a:rPr lang="en-US" altLang="ja-JP" sz="1600" dirty="0" smtClean="0">
                          <a:solidFill>
                            <a:schemeClr val="tx1"/>
                          </a:solidFill>
                        </a:rPr>
                        <a:t>    } else {</a:t>
                      </a:r>
                    </a:p>
                    <a:p>
                      <a:r>
                        <a:rPr lang="en-US" altLang="ja-JP" sz="1600" dirty="0" smtClean="0">
                          <a:solidFill>
                            <a:schemeClr val="tx1"/>
                          </a:solidFill>
                        </a:rPr>
                        <a:t>        </a:t>
                      </a:r>
                      <a:r>
                        <a:rPr lang="en-US" altLang="ja-JP" sz="1600" dirty="0" err="1" smtClean="0">
                          <a:solidFill>
                            <a:schemeClr val="tx1"/>
                          </a:solidFill>
                        </a:rPr>
                        <a:t>i</a:t>
                      </a:r>
                      <a:r>
                        <a:rPr lang="en-US" altLang="ja-JP" sz="1600" dirty="0" smtClean="0">
                          <a:solidFill>
                            <a:schemeClr val="tx1"/>
                          </a:solidFill>
                        </a:rPr>
                        <a:t> = 1;</a:t>
                      </a:r>
                    </a:p>
                    <a:p>
                      <a:r>
                        <a:rPr lang="en-US" altLang="ja-JP" sz="1600" dirty="0" smtClean="0">
                          <a:solidFill>
                            <a:schemeClr val="tx1"/>
                          </a:solidFill>
                        </a:rPr>
                        <a:t>    }</a:t>
                      </a:r>
                    </a:p>
                    <a:p>
                      <a:r>
                        <a:rPr lang="en-US" altLang="ja-JP" sz="1600" dirty="0" smtClean="0">
                          <a:solidFill>
                            <a:schemeClr val="tx1"/>
                          </a:solidFill>
                        </a:rPr>
                        <a:t>    </a:t>
                      </a:r>
                      <a:r>
                        <a:rPr lang="en-US" altLang="ja-JP" sz="1600" dirty="0" err="1" smtClean="0">
                          <a:solidFill>
                            <a:srgbClr val="FF0000"/>
                          </a:solidFill>
                        </a:rPr>
                        <a:t>System.out.println</a:t>
                      </a:r>
                      <a:r>
                        <a:rPr lang="en-US" altLang="ja-JP" sz="1600" dirty="0" smtClean="0">
                          <a:solidFill>
                            <a:srgbClr val="FF0000"/>
                          </a:solidFill>
                        </a:rPr>
                        <a:t>(</a:t>
                      </a:r>
                      <a:r>
                        <a:rPr lang="en-US" altLang="ja-JP" sz="1600" dirty="0" err="1" smtClean="0">
                          <a:solidFill>
                            <a:srgbClr val="FF0000"/>
                          </a:solidFill>
                        </a:rPr>
                        <a:t>i</a:t>
                      </a:r>
                      <a:r>
                        <a:rPr lang="en-US" altLang="ja-JP" sz="1600" dirty="0" smtClean="0">
                          <a:solidFill>
                            <a:srgbClr val="FF0000"/>
                          </a:solidFill>
                        </a:rPr>
                        <a:t>);</a:t>
                      </a:r>
                      <a:endParaRPr lang="en-US" altLang="ja-JP" sz="1600" dirty="0" smtClean="0">
                        <a:solidFill>
                          <a:schemeClr val="tx1"/>
                        </a:solidFill>
                      </a:endParaRPr>
                    </a:p>
                  </a:txBody>
                  <a:tcPr/>
                </a:tc>
                <a:tc>
                  <a:txBody>
                    <a:bodyPr/>
                    <a:lstStyle/>
                    <a:p>
                      <a:r>
                        <a:rPr lang="en-US" altLang="ja-JP" sz="1600" baseline="0" dirty="0" smtClean="0">
                          <a:solidFill>
                            <a:srgbClr val="FF0000"/>
                          </a:solidFill>
                        </a:rPr>
                        <a:t>    </a:t>
                      </a:r>
                      <a:r>
                        <a:rPr lang="en-US" altLang="ja-JP" sz="1600" dirty="0" smtClean="0">
                          <a:solidFill>
                            <a:srgbClr val="FF0000"/>
                          </a:solidFill>
                        </a:rPr>
                        <a:t>if (</a:t>
                      </a:r>
                      <a:r>
                        <a:rPr lang="en-US" altLang="ja-JP" sz="1600" dirty="0" smtClean="0">
                          <a:solidFill>
                            <a:schemeClr val="tx1"/>
                          </a:solidFill>
                        </a:rPr>
                        <a:t>call(1, 2) </a:t>
                      </a:r>
                      <a:r>
                        <a:rPr lang="en-US" altLang="ja-JP" sz="1600" dirty="0" smtClean="0">
                          <a:solidFill>
                            <a:srgbClr val="FF0000"/>
                          </a:solidFill>
                        </a:rPr>
                        <a:t>&gt; 0) </a:t>
                      </a:r>
                      <a:r>
                        <a:rPr lang="en-US" altLang="ja-JP" sz="1600" dirty="0" smtClean="0">
                          <a:solidFill>
                            <a:schemeClr val="tx1"/>
                          </a:solidFill>
                        </a:rPr>
                        <a:t>{</a:t>
                      </a:r>
                    </a:p>
                    <a:p>
                      <a:r>
                        <a:rPr lang="en-US" altLang="ja-JP" sz="1600" dirty="0" smtClean="0">
                          <a:solidFill>
                            <a:schemeClr val="tx1"/>
                          </a:solidFill>
                        </a:rPr>
                        <a:t>        </a:t>
                      </a:r>
                      <a:r>
                        <a:rPr lang="en-US" altLang="ja-JP" sz="1600" dirty="0" err="1" smtClean="0">
                          <a:solidFill>
                            <a:srgbClr val="FF0000"/>
                          </a:solidFill>
                        </a:rPr>
                        <a:t>i</a:t>
                      </a:r>
                      <a:r>
                        <a:rPr lang="en-US" altLang="ja-JP" sz="1600" dirty="0" smtClean="0">
                          <a:solidFill>
                            <a:srgbClr val="FF0000"/>
                          </a:solidFill>
                        </a:rPr>
                        <a:t> = 0;</a:t>
                      </a:r>
                    </a:p>
                    <a:p>
                      <a:r>
                        <a:rPr lang="en-US" altLang="ja-JP" sz="1600" dirty="0" smtClean="0">
                          <a:solidFill>
                            <a:schemeClr val="tx1"/>
                          </a:solidFill>
                        </a:rPr>
                        <a:t>    } else {</a:t>
                      </a:r>
                    </a:p>
                    <a:p>
                      <a:r>
                        <a:rPr lang="en-US" altLang="ja-JP" sz="1600" dirty="0" smtClean="0">
                          <a:solidFill>
                            <a:schemeClr val="tx1"/>
                          </a:solidFill>
                        </a:rPr>
                        <a:t>        </a:t>
                      </a:r>
                      <a:r>
                        <a:rPr lang="en-US" altLang="ja-JP" sz="1600" dirty="0" err="1" smtClean="0">
                          <a:solidFill>
                            <a:schemeClr val="tx1"/>
                          </a:solidFill>
                        </a:rPr>
                        <a:t>i</a:t>
                      </a:r>
                      <a:r>
                        <a:rPr lang="en-US" altLang="ja-JP" sz="1600" dirty="0" smtClean="0">
                          <a:solidFill>
                            <a:schemeClr val="tx1"/>
                          </a:solidFill>
                        </a:rPr>
                        <a:t> = 1;</a:t>
                      </a:r>
                    </a:p>
                    <a:p>
                      <a:r>
                        <a:rPr lang="en-US" altLang="ja-JP" sz="1600" dirty="0" smtClean="0">
                          <a:solidFill>
                            <a:schemeClr val="tx1"/>
                          </a:solidFill>
                        </a:rPr>
                        <a:t>    }</a:t>
                      </a:r>
                    </a:p>
                    <a:p>
                      <a:r>
                        <a:rPr lang="en-US" altLang="ja-JP" sz="1600" dirty="0" smtClean="0">
                          <a:solidFill>
                            <a:schemeClr val="tx1"/>
                          </a:solidFill>
                        </a:rPr>
                        <a:t>    </a:t>
                      </a:r>
                      <a:r>
                        <a:rPr lang="en-US" altLang="ja-JP" sz="1600" dirty="0" err="1" smtClean="0">
                          <a:solidFill>
                            <a:schemeClr val="tx1"/>
                          </a:solidFill>
                        </a:rPr>
                        <a:t>System.out.println</a:t>
                      </a:r>
                      <a:r>
                        <a:rPr lang="en-US" altLang="ja-JP" sz="1600" dirty="0" smtClean="0">
                          <a:solidFill>
                            <a:schemeClr val="tx1"/>
                          </a:solidFill>
                        </a:rPr>
                        <a:t>(</a:t>
                      </a:r>
                      <a:r>
                        <a:rPr lang="en-US" altLang="ja-JP" sz="1600" dirty="0" err="1" smtClean="0">
                          <a:solidFill>
                            <a:srgbClr val="FF0000"/>
                          </a:solidFill>
                        </a:rPr>
                        <a:t>i</a:t>
                      </a:r>
                      <a:r>
                        <a:rPr lang="en-US" altLang="ja-JP" sz="1600" dirty="0" smtClean="0">
                          <a:solidFill>
                            <a:schemeClr val="tx1"/>
                          </a:solidFill>
                        </a:rPr>
                        <a:t>);</a:t>
                      </a:r>
                      <a:endParaRPr kumimoji="1" lang="ja-JP" altLang="en-US" sz="1600" dirty="0">
                        <a:solidFill>
                          <a:schemeClr val="tx1"/>
                        </a:solidFill>
                      </a:endParaRPr>
                    </a:p>
                  </a:txBody>
                  <a:tcPr/>
                </a:tc>
                <a:extLst>
                  <a:ext uri="{0D108BD9-81ED-4DB2-BD59-A6C34878D82A}">
                    <a16:rowId xmlns:a16="http://schemas.microsoft.com/office/drawing/2014/main" val="10002"/>
                  </a:ext>
                </a:extLst>
              </a:tr>
              <a:tr h="1564143">
                <a:tc vMerge="1">
                  <a:txBody>
                    <a:bodyPr/>
                    <a:lstStyle/>
                    <a:p>
                      <a:endParaRPr kumimoji="1" lang="ja-JP" altLang="en-US"/>
                    </a:p>
                  </a:txBody>
                  <a:tcPr/>
                </a:tc>
                <a:tc>
                  <a:txBody>
                    <a:bodyPr/>
                    <a:lstStyle/>
                    <a:p>
                      <a:pPr algn="ctr"/>
                      <a:r>
                        <a:rPr kumimoji="1" lang="ja-JP" altLang="en-US" dirty="0" smtClean="0"/>
                        <a:t>修正後</a:t>
                      </a:r>
                      <a:endParaRPr kumimoji="1" lang="ja-JP" altLang="en-US" dirty="0"/>
                    </a:p>
                  </a:txBody>
                  <a:tcPr anchor="ctr"/>
                </a:tc>
                <a:tc>
                  <a:txBody>
                    <a:bodyPr/>
                    <a:lstStyle/>
                    <a:p>
                      <a:r>
                        <a:rPr lang="en-US" altLang="ja-JP" sz="1600" dirty="0" smtClean="0"/>
                        <a:t>    if </a:t>
                      </a:r>
                      <a:r>
                        <a:rPr lang="en-US" altLang="ja-JP" sz="1600" dirty="0" smtClean="0">
                          <a:solidFill>
                            <a:schemeClr val="tx1"/>
                          </a:solidFill>
                        </a:rPr>
                        <a:t>(call(1, 2) &gt; 0) {</a:t>
                      </a:r>
                    </a:p>
                    <a:p>
                      <a:r>
                        <a:rPr lang="en-US" altLang="ja-JP" sz="1600" dirty="0" smtClean="0">
                          <a:solidFill>
                            <a:schemeClr val="tx1"/>
                          </a:solidFill>
                        </a:rPr>
                        <a:t>        </a:t>
                      </a:r>
                      <a:r>
                        <a:rPr lang="en-US" altLang="ja-JP" sz="1600" dirty="0" err="1" smtClean="0">
                          <a:solidFill>
                            <a:schemeClr val="tx1"/>
                          </a:solidFill>
                        </a:rPr>
                        <a:t>i</a:t>
                      </a:r>
                      <a:r>
                        <a:rPr lang="en-US" altLang="ja-JP" sz="1600" dirty="0" smtClean="0">
                          <a:solidFill>
                            <a:schemeClr val="tx1"/>
                          </a:solidFill>
                        </a:rPr>
                        <a:t> = 0;</a:t>
                      </a:r>
                    </a:p>
                    <a:p>
                      <a:r>
                        <a:rPr lang="en-US" altLang="ja-JP" sz="1600" dirty="0" smtClean="0">
                          <a:solidFill>
                            <a:schemeClr val="tx1"/>
                          </a:solidFill>
                        </a:rPr>
                        <a:t>    } else {</a:t>
                      </a:r>
                    </a:p>
                    <a:p>
                      <a:r>
                        <a:rPr lang="en-US" altLang="ja-JP" sz="1600" dirty="0" smtClean="0">
                          <a:solidFill>
                            <a:srgbClr val="FF0000"/>
                          </a:solidFill>
                        </a:rPr>
                        <a:t>        </a:t>
                      </a:r>
                      <a:r>
                        <a:rPr lang="en-US" altLang="ja-JP" sz="1600" dirty="0" err="1" smtClean="0">
                          <a:solidFill>
                            <a:srgbClr val="FF0000"/>
                          </a:solidFill>
                        </a:rPr>
                        <a:t>i</a:t>
                      </a:r>
                      <a:r>
                        <a:rPr lang="en-US" altLang="ja-JP" sz="1600" dirty="0" smtClean="0">
                          <a:solidFill>
                            <a:srgbClr val="FF0000"/>
                          </a:solidFill>
                        </a:rPr>
                        <a:t> = 1;</a:t>
                      </a:r>
                    </a:p>
                    <a:p>
                      <a:r>
                        <a:rPr lang="en-US" altLang="ja-JP" sz="1600" dirty="0" smtClean="0">
                          <a:solidFill>
                            <a:schemeClr val="tx1"/>
                          </a:solidFill>
                        </a:rPr>
                        <a:t>    }</a:t>
                      </a:r>
                    </a:p>
                    <a:p>
                      <a:r>
                        <a:rPr lang="en-US" altLang="ja-JP" sz="1600" dirty="0" smtClean="0">
                          <a:solidFill>
                            <a:schemeClr val="tx1"/>
                          </a:solidFill>
                        </a:rPr>
                        <a:t>    </a:t>
                      </a:r>
                      <a:r>
                        <a:rPr lang="en-US" altLang="ja-JP" sz="1600" dirty="0" err="1" smtClean="0">
                          <a:solidFill>
                            <a:srgbClr val="FF0000"/>
                          </a:solidFill>
                        </a:rPr>
                        <a:t>System.out.println</a:t>
                      </a:r>
                      <a:r>
                        <a:rPr lang="en-US" altLang="ja-JP" sz="1600" dirty="0" smtClean="0">
                          <a:solidFill>
                            <a:srgbClr val="FF0000"/>
                          </a:solidFill>
                        </a:rPr>
                        <a:t>(</a:t>
                      </a:r>
                      <a:r>
                        <a:rPr lang="en-US" altLang="ja-JP" sz="1600" dirty="0" err="1" smtClean="0">
                          <a:solidFill>
                            <a:srgbClr val="FF0000"/>
                          </a:solidFill>
                        </a:rPr>
                        <a:t>i</a:t>
                      </a:r>
                      <a:r>
                        <a:rPr lang="en-US" altLang="ja-JP" sz="1600" dirty="0" smtClean="0">
                          <a:solidFill>
                            <a:srgbClr val="FF0000"/>
                          </a:solidFill>
                        </a:rPr>
                        <a:t>);</a:t>
                      </a:r>
                    </a:p>
                  </a:txBody>
                  <a:tcPr/>
                </a:tc>
                <a:tc>
                  <a:txBody>
                    <a:bodyPr/>
                    <a:lstStyle/>
                    <a:p>
                      <a:r>
                        <a:rPr lang="en-US" altLang="ja-JP" sz="1600" baseline="0" dirty="0" smtClean="0">
                          <a:solidFill>
                            <a:srgbClr val="FF0000"/>
                          </a:solidFill>
                        </a:rPr>
                        <a:t>    </a:t>
                      </a:r>
                      <a:r>
                        <a:rPr lang="en-US" altLang="ja-JP" sz="1600" dirty="0" smtClean="0">
                          <a:solidFill>
                            <a:srgbClr val="FF0000"/>
                          </a:solidFill>
                        </a:rPr>
                        <a:t>if (</a:t>
                      </a:r>
                      <a:r>
                        <a:rPr lang="en-US" altLang="ja-JP" sz="1600" dirty="0" smtClean="0">
                          <a:solidFill>
                            <a:schemeClr val="tx1"/>
                          </a:solidFill>
                        </a:rPr>
                        <a:t>call(1, 2) </a:t>
                      </a:r>
                      <a:r>
                        <a:rPr lang="en-US" altLang="ja-JP" sz="1600" dirty="0" smtClean="0">
                          <a:solidFill>
                            <a:srgbClr val="FF0000"/>
                          </a:solidFill>
                        </a:rPr>
                        <a:t>&gt; 0) </a:t>
                      </a:r>
                      <a:r>
                        <a:rPr lang="en-US" altLang="ja-JP" sz="1600" dirty="0" smtClean="0">
                          <a:solidFill>
                            <a:schemeClr val="tx1"/>
                          </a:solidFill>
                        </a:rPr>
                        <a:t>{</a:t>
                      </a:r>
                    </a:p>
                    <a:p>
                      <a:r>
                        <a:rPr lang="en-US" altLang="ja-JP" sz="1600" dirty="0" smtClean="0">
                          <a:solidFill>
                            <a:schemeClr val="tx1"/>
                          </a:solidFill>
                        </a:rPr>
                        <a:t>        </a:t>
                      </a:r>
                      <a:r>
                        <a:rPr lang="en-US" altLang="ja-JP" sz="1600" dirty="0" err="1" smtClean="0">
                          <a:solidFill>
                            <a:schemeClr val="tx1"/>
                          </a:solidFill>
                        </a:rPr>
                        <a:t>i</a:t>
                      </a:r>
                      <a:r>
                        <a:rPr lang="en-US" altLang="ja-JP" sz="1600" dirty="0" smtClean="0">
                          <a:solidFill>
                            <a:schemeClr val="tx1"/>
                          </a:solidFill>
                        </a:rPr>
                        <a:t> = 0;</a:t>
                      </a:r>
                    </a:p>
                    <a:p>
                      <a:r>
                        <a:rPr lang="en-US" altLang="ja-JP" sz="1600" dirty="0" smtClean="0">
                          <a:solidFill>
                            <a:schemeClr val="tx1"/>
                          </a:solidFill>
                        </a:rPr>
                        <a:t>    } else {</a:t>
                      </a:r>
                    </a:p>
                    <a:p>
                      <a:r>
                        <a:rPr lang="en-US" altLang="ja-JP" sz="1600" dirty="0" smtClean="0">
                          <a:solidFill>
                            <a:srgbClr val="FF0000"/>
                          </a:solidFill>
                        </a:rPr>
                        <a:t>        </a:t>
                      </a:r>
                      <a:r>
                        <a:rPr lang="en-US" altLang="ja-JP" sz="1600" dirty="0" err="1" smtClean="0">
                          <a:solidFill>
                            <a:srgbClr val="FF0000"/>
                          </a:solidFill>
                        </a:rPr>
                        <a:t>i</a:t>
                      </a:r>
                      <a:r>
                        <a:rPr lang="en-US" altLang="ja-JP" sz="1600" dirty="0" smtClean="0">
                          <a:solidFill>
                            <a:srgbClr val="FF0000"/>
                          </a:solidFill>
                        </a:rPr>
                        <a:t> = 1;</a:t>
                      </a:r>
                    </a:p>
                    <a:p>
                      <a:r>
                        <a:rPr lang="en-US" altLang="ja-JP" sz="1600" dirty="0" smtClean="0">
                          <a:solidFill>
                            <a:schemeClr val="tx1"/>
                          </a:solidFill>
                        </a:rPr>
                        <a:t>    }</a:t>
                      </a:r>
                    </a:p>
                    <a:p>
                      <a:r>
                        <a:rPr lang="en-US" altLang="ja-JP" sz="1600" dirty="0" smtClean="0">
                          <a:solidFill>
                            <a:schemeClr val="tx1"/>
                          </a:solidFill>
                        </a:rPr>
                        <a:t>    </a:t>
                      </a:r>
                      <a:r>
                        <a:rPr lang="en-US" altLang="ja-JP" sz="1600" dirty="0" err="1" smtClean="0">
                          <a:solidFill>
                            <a:schemeClr val="tx1"/>
                          </a:solidFill>
                        </a:rPr>
                        <a:t>System.out.println</a:t>
                      </a:r>
                      <a:r>
                        <a:rPr lang="en-US" altLang="ja-JP" sz="1600" dirty="0" smtClean="0">
                          <a:solidFill>
                            <a:schemeClr val="tx1"/>
                          </a:solidFill>
                        </a:rPr>
                        <a:t>(</a:t>
                      </a:r>
                      <a:r>
                        <a:rPr lang="en-US" altLang="ja-JP" sz="1600" dirty="0" err="1" smtClean="0">
                          <a:solidFill>
                            <a:srgbClr val="FF0000"/>
                          </a:solidFill>
                        </a:rPr>
                        <a:t>i</a:t>
                      </a:r>
                      <a:r>
                        <a:rPr lang="en-US" altLang="ja-JP" sz="1600" dirty="0" smtClean="0">
                          <a:solidFill>
                            <a:schemeClr val="tx1"/>
                          </a:solidFill>
                        </a:rPr>
                        <a:t>);</a:t>
                      </a:r>
                    </a:p>
                  </a:txBody>
                  <a:tcPr/>
                </a:tc>
                <a:extLst>
                  <a:ext uri="{0D108BD9-81ED-4DB2-BD59-A6C34878D82A}">
                    <a16:rowId xmlns:a16="http://schemas.microsoft.com/office/drawing/2014/main" val="10003"/>
                  </a:ext>
                </a:extLst>
              </a:tr>
              <a:tr h="595568">
                <a:tc gridSpan="2">
                  <a:txBody>
                    <a:bodyPr/>
                    <a:lstStyle/>
                    <a:p>
                      <a:pPr algn="ctr"/>
                      <a:r>
                        <a:rPr kumimoji="1" lang="ja-JP" altLang="en-US" dirty="0" smtClean="0">
                          <a:solidFill>
                            <a:schemeClr val="tx1"/>
                          </a:solidFill>
                        </a:rPr>
                        <a:t>検出</a:t>
                      </a:r>
                      <a:endParaRPr kumimoji="1" lang="en-US" altLang="ja-JP" dirty="0" smtClean="0">
                        <a:solidFill>
                          <a:schemeClr val="tx1"/>
                        </a:solidFill>
                      </a:endParaRPr>
                    </a:p>
                    <a:p>
                      <a:pPr algn="ctr"/>
                      <a:r>
                        <a:rPr kumimoji="1" lang="ja-JP" altLang="en-US" dirty="0" smtClean="0">
                          <a:solidFill>
                            <a:schemeClr val="tx1"/>
                          </a:solidFill>
                        </a:rPr>
                        <a:t>範囲</a:t>
                      </a:r>
                      <a:endParaRPr kumimoji="1" lang="en-US" altLang="ja-JP" dirty="0" smtClean="0">
                        <a:solidFill>
                          <a:schemeClr val="tx1"/>
                        </a:solidFill>
                      </a:endParaRPr>
                    </a:p>
                  </a:txBody>
                  <a:tcPr anchor="ctr"/>
                </a:tc>
                <a:tc hMerge="1">
                  <a:txBody>
                    <a:bodyPr/>
                    <a:lstStyle/>
                    <a:p>
                      <a:endParaRPr kumimoji="1" lang="ja-JP" altLang="en-US"/>
                    </a:p>
                  </a:txBody>
                  <a:tcPr/>
                </a:tc>
                <a:tc>
                  <a:txBody>
                    <a:bodyPr/>
                    <a:lstStyle/>
                    <a:p>
                      <a:r>
                        <a:rPr kumimoji="1" lang="ja-JP" altLang="en-US" dirty="0" smtClean="0">
                          <a:solidFill>
                            <a:schemeClr val="tx1"/>
                          </a:solidFill>
                        </a:rPr>
                        <a:t>差分のある命令が影響を与えた</a:t>
                      </a:r>
                      <a:endParaRPr kumimoji="1" lang="en-US" altLang="ja-JP" dirty="0" smtClean="0">
                        <a:solidFill>
                          <a:schemeClr val="tx1"/>
                        </a:solidFill>
                      </a:endParaRPr>
                    </a:p>
                    <a:p>
                      <a:r>
                        <a:rPr kumimoji="1" lang="ja-JP" altLang="en-US" dirty="0" smtClean="0">
                          <a:solidFill>
                            <a:schemeClr val="tx1"/>
                          </a:solidFill>
                        </a:rPr>
                        <a:t>命令も検出する</a:t>
                      </a:r>
                      <a:endParaRPr kumimoji="1" lang="en-US" altLang="ja-JP" dirty="0" smtClean="0">
                        <a:solidFill>
                          <a:schemeClr val="tx1"/>
                        </a:solidFill>
                      </a:endParaRPr>
                    </a:p>
                  </a:txBody>
                  <a:tcPr/>
                </a:tc>
                <a:tc>
                  <a:txBody>
                    <a:bodyPr/>
                    <a:lstStyle/>
                    <a:p>
                      <a:r>
                        <a:rPr kumimoji="1" lang="ja-JP" altLang="en-US" dirty="0" smtClean="0">
                          <a:solidFill>
                            <a:schemeClr val="tx1"/>
                          </a:solidFill>
                        </a:rPr>
                        <a:t>差分の</a:t>
                      </a:r>
                      <a:r>
                        <a:rPr kumimoji="1" lang="ja-JP" altLang="en-US" dirty="0" smtClean="0">
                          <a:solidFill>
                            <a:schemeClr val="tx1"/>
                          </a:solidFill>
                        </a:rPr>
                        <a:t>ある依存関係のみを</a:t>
                      </a:r>
                      <a:endParaRPr kumimoji="1" lang="en-US" altLang="ja-JP" smtClean="0">
                        <a:solidFill>
                          <a:schemeClr val="tx1"/>
                        </a:solidFill>
                      </a:endParaRPr>
                    </a:p>
                    <a:p>
                      <a:r>
                        <a:rPr kumimoji="1" lang="ja-JP" altLang="en-US" smtClean="0">
                          <a:solidFill>
                            <a:schemeClr val="tx1"/>
                          </a:solidFill>
                        </a:rPr>
                        <a:t>検出</a:t>
                      </a:r>
                      <a:r>
                        <a:rPr kumimoji="1" lang="ja-JP" altLang="en-US" dirty="0" smtClean="0">
                          <a:solidFill>
                            <a:schemeClr val="tx1"/>
                          </a:solidFill>
                        </a:rPr>
                        <a:t>する</a:t>
                      </a:r>
                      <a:endParaRPr kumimoji="1" lang="ja-JP" altLang="en-US" dirty="0">
                        <a:solidFill>
                          <a:schemeClr val="tx1"/>
                        </a:solidFill>
                      </a:endParaRPr>
                    </a:p>
                  </a:txBody>
                  <a:tcPr/>
                </a:tc>
                <a:extLst>
                  <a:ext uri="{0D108BD9-81ED-4DB2-BD59-A6C34878D82A}">
                    <a16:rowId xmlns:a16="http://schemas.microsoft.com/office/drawing/2014/main" val="10004"/>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Tree>
    <p:extLst>
      <p:ext uri="{BB962C8B-B14F-4D97-AF65-F5344CB8AC3E}">
        <p14:creationId xmlns:p14="http://schemas.microsoft.com/office/powerpoint/2010/main" val="1130504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1811699096"/>
              </p:ext>
            </p:extLst>
          </p:nvPr>
        </p:nvGraphicFramePr>
        <p:xfrm>
          <a:off x="295272" y="1654171"/>
          <a:ext cx="8562977" cy="4206240"/>
        </p:xfrm>
        <a:graphic>
          <a:graphicData uri="http://schemas.openxmlformats.org/drawingml/2006/table">
            <a:tbl>
              <a:tblPr firstCol="1" bandRow="1">
                <a:tableStyleId>{5C22544A-7EE6-4342-B048-85BDC9FD1C3A}</a:tableStyleId>
              </a:tblPr>
              <a:tblGrid>
                <a:gridCol w="1001229">
                  <a:extLst>
                    <a:ext uri="{9D8B030D-6E8A-4147-A177-3AD203B41FA5}">
                      <a16:colId xmlns:a16="http://schemas.microsoft.com/office/drawing/2014/main" val="20000"/>
                    </a:ext>
                  </a:extLst>
                </a:gridCol>
                <a:gridCol w="7561748">
                  <a:extLst>
                    <a:ext uri="{9D8B030D-6E8A-4147-A177-3AD203B41FA5}">
                      <a16:colId xmlns:a16="http://schemas.microsoft.com/office/drawing/2014/main" val="20001"/>
                    </a:ext>
                  </a:extLst>
                </a:gridCol>
              </a:tblGrid>
              <a:tr h="370840">
                <a:tc>
                  <a:txBody>
                    <a:bodyPr/>
                    <a:lstStyle/>
                    <a:p>
                      <a:r>
                        <a:rPr kumimoji="1" lang="ja-JP" altLang="en-US" sz="2800" dirty="0" smtClean="0">
                          <a:solidFill>
                            <a:schemeClr val="tx1"/>
                          </a:solidFill>
                        </a:rPr>
                        <a:t>目的</a:t>
                      </a:r>
                      <a:endParaRPr kumimoji="1" lang="ja-JP" altLang="en-US" sz="2800" dirty="0">
                        <a:solidFill>
                          <a:schemeClr val="tx1"/>
                        </a:solidFill>
                      </a:endParaRPr>
                    </a:p>
                  </a:txBody>
                  <a:tcPr/>
                </a:tc>
                <a:tc>
                  <a:txBody>
                    <a:bodyPr/>
                    <a:lstStyle/>
                    <a:p>
                      <a:r>
                        <a:rPr kumimoji="1" lang="ja-JP" altLang="en-US" sz="2800" dirty="0" smtClean="0"/>
                        <a:t>スケーラビリティが向上したことを確かめる</a:t>
                      </a:r>
                      <a:endParaRPr kumimoji="1" lang="ja-JP" altLang="en-US" sz="2800" dirty="0"/>
                    </a:p>
                  </a:txBody>
                  <a:tcPr/>
                </a:tc>
                <a:extLst>
                  <a:ext uri="{0D108BD9-81ED-4DB2-BD59-A6C34878D82A}">
                    <a16:rowId xmlns:a16="http://schemas.microsoft.com/office/drawing/2014/main" val="10000"/>
                  </a:ext>
                </a:extLst>
              </a:tr>
              <a:tr h="370840">
                <a:tc>
                  <a:txBody>
                    <a:bodyPr/>
                    <a:lstStyle/>
                    <a:p>
                      <a:r>
                        <a:rPr kumimoji="1" lang="ja-JP" altLang="en-US" sz="2800" dirty="0" smtClean="0">
                          <a:solidFill>
                            <a:schemeClr val="tx1"/>
                          </a:solidFill>
                        </a:rPr>
                        <a:t>対象</a:t>
                      </a:r>
                      <a:endParaRPr kumimoji="1" lang="ja-JP" altLang="en-US" sz="2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smtClean="0"/>
                        <a:t>バグ修正データセット </a:t>
                      </a:r>
                      <a:r>
                        <a:rPr kumimoji="1" lang="en-US" altLang="ja-JP" sz="2800" dirty="0" smtClean="0"/>
                        <a:t>Defects4j [4] </a:t>
                      </a:r>
                      <a:r>
                        <a:rPr kumimoji="1" lang="ja-JP" altLang="en-US" sz="2800" dirty="0" err="1" smtClean="0"/>
                        <a:t>に収</a:t>
                      </a:r>
                      <a:r>
                        <a:rPr kumimoji="1" lang="ja-JP" altLang="en-US" sz="2800" dirty="0" smtClean="0"/>
                        <a:t>録されている </a:t>
                      </a:r>
                      <a:r>
                        <a:rPr lang="en-US" altLang="ja-JP" sz="2800" dirty="0" smtClean="0"/>
                        <a:t>Apache Commons Lang </a:t>
                      </a:r>
                      <a:r>
                        <a:rPr lang="ja-JP" altLang="en-US" sz="2800" dirty="0" smtClean="0"/>
                        <a:t>のバグ</a:t>
                      </a:r>
                      <a:r>
                        <a:rPr lang="en-US" altLang="ja-JP" sz="2800" dirty="0" smtClean="0"/>
                        <a:t>10</a:t>
                      </a:r>
                      <a:r>
                        <a:rPr lang="ja-JP" altLang="en-US" sz="2800" dirty="0" smtClean="0"/>
                        <a:t>個</a:t>
                      </a:r>
                      <a:endParaRPr lang="en-US" altLang="ja-JP" sz="2800" dirty="0" smtClean="0"/>
                    </a:p>
                  </a:txBody>
                  <a:tcPr/>
                </a:tc>
                <a:extLst>
                  <a:ext uri="{0D108BD9-81ED-4DB2-BD59-A6C34878D82A}">
                    <a16:rowId xmlns:a16="http://schemas.microsoft.com/office/drawing/2014/main" val="10001"/>
                  </a:ext>
                </a:extLst>
              </a:tr>
              <a:tr h="370840">
                <a:tc>
                  <a:txBody>
                    <a:bodyPr/>
                    <a:lstStyle/>
                    <a:p>
                      <a:r>
                        <a:rPr kumimoji="1" lang="ja-JP" altLang="en-US" sz="2800" dirty="0" smtClean="0">
                          <a:solidFill>
                            <a:schemeClr val="tx1"/>
                          </a:solidFill>
                        </a:rPr>
                        <a:t>方法</a:t>
                      </a:r>
                      <a:endParaRPr kumimoji="1" lang="ja-JP" altLang="en-US" sz="2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t>バグ修正前後のテストの実行に対して</a:t>
                      </a:r>
                      <a:endParaRPr lang="en-US" altLang="ja-JP" sz="28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t>先行研究での手法と提案手法をそれぞれ適用し、</a:t>
                      </a:r>
                      <a:endParaRPr lang="en-US" altLang="ja-JP" sz="2800" dirty="0" smtClean="0"/>
                    </a:p>
                    <a:p>
                      <a:r>
                        <a:rPr kumimoji="1" lang="ja-JP" altLang="en-US" sz="2800" dirty="0" smtClean="0"/>
                        <a:t>差分検出結果を比較する</a:t>
                      </a:r>
                      <a:endParaRPr kumimoji="1" lang="ja-JP" altLang="en-US" sz="2800" dirty="0"/>
                    </a:p>
                  </a:txBody>
                  <a:tcPr/>
                </a:tc>
                <a:extLst>
                  <a:ext uri="{0D108BD9-81ED-4DB2-BD59-A6C34878D82A}">
                    <a16:rowId xmlns:a16="http://schemas.microsoft.com/office/drawing/2014/main" val="10002"/>
                  </a:ext>
                </a:extLst>
              </a:tr>
              <a:tr h="370840">
                <a:tc>
                  <a:txBody>
                    <a:bodyPr/>
                    <a:lstStyle/>
                    <a:p>
                      <a:r>
                        <a:rPr kumimoji="1" lang="ja-JP" altLang="en-US" sz="2800" dirty="0" smtClean="0">
                          <a:solidFill>
                            <a:schemeClr val="tx1"/>
                          </a:solidFill>
                        </a:rPr>
                        <a:t>環境</a:t>
                      </a:r>
                      <a:endParaRPr kumimoji="1" lang="ja-JP" altLang="en-US" sz="2800" dirty="0">
                        <a:solidFill>
                          <a:schemeClr val="tx1"/>
                        </a:solidFill>
                      </a:endParaRPr>
                    </a:p>
                  </a:txBody>
                  <a:tcPr/>
                </a:tc>
                <a:tc>
                  <a:txBody>
                    <a:bodyPr/>
                    <a:lstStyle/>
                    <a:p>
                      <a:r>
                        <a:rPr kumimoji="1" lang="en-US" altLang="ja-JP" sz="2800" dirty="0" smtClean="0"/>
                        <a:t>OS: Windows 8.1 </a:t>
                      </a:r>
                      <a:r>
                        <a:rPr kumimoji="1" lang="ja-JP" altLang="en-US" sz="2800" dirty="0" smtClean="0"/>
                        <a:t>上の仮想環境 </a:t>
                      </a:r>
                      <a:r>
                        <a:rPr kumimoji="1" lang="en-US" altLang="ja-JP" sz="2800" dirty="0" smtClean="0"/>
                        <a:t>Ubuntu16.04</a:t>
                      </a:r>
                    </a:p>
                    <a:p>
                      <a:r>
                        <a:rPr kumimoji="1" lang="en-US" altLang="ja-JP" sz="2800" dirty="0" smtClean="0"/>
                        <a:t>CPU: Intel</a:t>
                      </a:r>
                      <a:r>
                        <a:rPr kumimoji="1" lang="en-US" altLang="ja-JP" sz="2800" baseline="0" dirty="0" smtClean="0"/>
                        <a:t> Xeon 2.90GHz</a:t>
                      </a:r>
                    </a:p>
                    <a:p>
                      <a:r>
                        <a:rPr kumimoji="1" lang="ja-JP" altLang="en-US" sz="2800" baseline="0" dirty="0" smtClean="0"/>
                        <a:t>メモリ</a:t>
                      </a:r>
                      <a:r>
                        <a:rPr kumimoji="1" lang="en-US" altLang="ja-JP" sz="2800" baseline="0" dirty="0" smtClean="0"/>
                        <a:t>: 256GB</a:t>
                      </a:r>
                      <a:endParaRPr kumimoji="1" lang="ja-JP" altLang="en-US" sz="2800" dirty="0"/>
                    </a:p>
                  </a:txBody>
                  <a:tcPr/>
                </a:tc>
                <a:extLst>
                  <a:ext uri="{0D108BD9-81ED-4DB2-BD59-A6C34878D82A}">
                    <a16:rowId xmlns:a16="http://schemas.microsoft.com/office/drawing/2014/main" val="10003"/>
                  </a:ext>
                </a:extLst>
              </a:tr>
            </a:tbl>
          </a:graphicData>
        </a:graphic>
      </p:graphicFrame>
      <p:sp>
        <p:nvSpPr>
          <p:cNvPr id="6" name="テキスト ボックス 5"/>
          <p:cNvSpPr txBox="1"/>
          <p:nvPr/>
        </p:nvSpPr>
        <p:spPr>
          <a:xfrm>
            <a:off x="1571625" y="5915023"/>
            <a:ext cx="7102714" cy="738664"/>
          </a:xfrm>
          <a:prstGeom prst="rect">
            <a:avLst/>
          </a:prstGeom>
          <a:noFill/>
        </p:spPr>
        <p:txBody>
          <a:bodyPr wrap="none" rtlCol="0">
            <a:spAutoFit/>
          </a:bodyPr>
          <a:lstStyle/>
          <a:p>
            <a:r>
              <a:rPr lang="en-US" altLang="ja-JP" sz="1400" dirty="0" smtClean="0"/>
              <a:t>[4] </a:t>
            </a:r>
            <a:r>
              <a:rPr lang="en-US" altLang="ja-JP" sz="1400" dirty="0" err="1" smtClean="0"/>
              <a:t>Ren´e</a:t>
            </a:r>
            <a:r>
              <a:rPr lang="en-US" altLang="ja-JP" sz="1400" dirty="0" smtClean="0"/>
              <a:t> </a:t>
            </a:r>
            <a:r>
              <a:rPr lang="en-US" altLang="ja-JP" sz="1400" dirty="0"/>
              <a:t>Just, </a:t>
            </a:r>
            <a:r>
              <a:rPr lang="en-US" altLang="ja-JP" sz="1400" dirty="0" err="1"/>
              <a:t>Darioush</a:t>
            </a:r>
            <a:r>
              <a:rPr lang="en-US" altLang="ja-JP" sz="1400" dirty="0"/>
              <a:t> </a:t>
            </a:r>
            <a:r>
              <a:rPr lang="en-US" altLang="ja-JP" sz="1400" dirty="0" err="1"/>
              <a:t>Jalali</a:t>
            </a:r>
            <a:r>
              <a:rPr lang="en-US" altLang="ja-JP" sz="1400" dirty="0"/>
              <a:t>, and Michael D. Ernst. Defects4J: A database of existing</a:t>
            </a:r>
          </a:p>
          <a:p>
            <a:r>
              <a:rPr lang="en-US" altLang="ja-JP" sz="1400" dirty="0"/>
              <a:t>faults to enable controlled testing studies for Java programs. In </a:t>
            </a:r>
            <a:r>
              <a:rPr lang="en-US" altLang="ja-JP" sz="1400" i="1" dirty="0"/>
              <a:t>Proceedings of the</a:t>
            </a:r>
          </a:p>
          <a:p>
            <a:r>
              <a:rPr lang="en-US" altLang="ja-JP" sz="1400" i="1" dirty="0"/>
              <a:t>International Symposium on Software Testing and Analysis</a:t>
            </a:r>
            <a:r>
              <a:rPr lang="en-US" altLang="ja-JP" sz="1400" dirty="0"/>
              <a:t>, pp. 437–440, July 2014.</a:t>
            </a:r>
            <a:endParaRPr kumimoji="1" lang="ja-JP" altLang="en-US" sz="1400" dirty="0"/>
          </a:p>
        </p:txBody>
      </p:sp>
    </p:spTree>
    <p:extLst>
      <p:ext uri="{BB962C8B-B14F-4D97-AF65-F5344CB8AC3E}">
        <p14:creationId xmlns:p14="http://schemas.microsoft.com/office/powerpoint/2010/main" val="25219591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590934039"/>
              </p:ext>
            </p:extLst>
          </p:nvPr>
        </p:nvGraphicFramePr>
        <p:xfrm>
          <a:off x="1471613" y="1697037"/>
          <a:ext cx="7174800" cy="370840"/>
        </p:xfrm>
        <a:graphic>
          <a:graphicData uri="http://schemas.openxmlformats.org/drawingml/2006/table">
            <a:tbl>
              <a:tblPr firstRow="1" bandRow="1">
                <a:tableStyleId>{21E4AEA4-8DFA-4A89-87EB-49C32662AFE0}</a:tableStyleId>
              </a:tblPr>
              <a:tblGrid>
                <a:gridCol w="3587400">
                  <a:extLst>
                    <a:ext uri="{9D8B030D-6E8A-4147-A177-3AD203B41FA5}">
                      <a16:colId xmlns:a16="http://schemas.microsoft.com/office/drawing/2014/main" val="20000"/>
                    </a:ext>
                  </a:extLst>
                </a:gridCol>
                <a:gridCol w="3587400">
                  <a:extLst>
                    <a:ext uri="{9D8B030D-6E8A-4147-A177-3AD203B41FA5}">
                      <a16:colId xmlns:a16="http://schemas.microsoft.com/office/drawing/2014/main" val="20001"/>
                    </a:ext>
                  </a:extLst>
                </a:gridCol>
              </a:tblGrid>
              <a:tr h="370840">
                <a:tc>
                  <a:txBody>
                    <a:bodyPr/>
                    <a:lstStyle/>
                    <a:p>
                      <a:pPr algn="ctr"/>
                      <a:r>
                        <a:rPr kumimoji="1" lang="ja-JP" altLang="en-US" dirty="0" smtClean="0"/>
                        <a:t>先行研究での手法</a:t>
                      </a:r>
                      <a:endParaRPr kumimoji="1" lang="ja-JP" altLang="en-US" dirty="0"/>
                    </a:p>
                  </a:txBody>
                  <a:tcPr/>
                </a:tc>
                <a:tc>
                  <a:txBody>
                    <a:bodyPr/>
                    <a:lstStyle/>
                    <a:p>
                      <a:pPr algn="ctr"/>
                      <a:r>
                        <a:rPr kumimoji="1" lang="ja-JP" altLang="en-US" dirty="0" smtClean="0"/>
                        <a:t>提案手法</a:t>
                      </a:r>
                      <a:endParaRPr kumimoji="1" lang="ja-JP" altLang="en-US" dirty="0"/>
                    </a:p>
                  </a:txBody>
                  <a:tcPr/>
                </a:tc>
                <a:extLst>
                  <a:ext uri="{0D108BD9-81ED-4DB2-BD59-A6C34878D82A}">
                    <a16:rowId xmlns:a16="http://schemas.microsoft.com/office/drawing/2014/main" val="10000"/>
                  </a:ext>
                </a:extLst>
              </a:tr>
            </a:tbl>
          </a:graphicData>
        </a:graphic>
      </p:graphicFrame>
      <p:sp>
        <p:nvSpPr>
          <p:cNvPr id="2" name="タイトル 1"/>
          <p:cNvSpPr>
            <a:spLocks noGrp="1"/>
          </p:cNvSpPr>
          <p:nvPr>
            <p:ph type="title"/>
          </p:nvPr>
        </p:nvSpPr>
        <p:spPr/>
        <p:txBody>
          <a:bodyPr/>
          <a:lstStyle/>
          <a:p>
            <a:r>
              <a:rPr lang="ja-JP" altLang="en-US" dirty="0"/>
              <a:t>評価</a:t>
            </a:r>
            <a:r>
              <a:rPr kumimoji="1" lang="ja-JP" altLang="en-US" dirty="0" smtClean="0"/>
              <a:t>実験の結果 </a:t>
            </a:r>
            <a:r>
              <a:rPr kumimoji="1" lang="en-US" altLang="ja-JP" dirty="0" smtClean="0"/>
              <a:t>(1/2)</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508129369"/>
              </p:ext>
            </p:extLst>
          </p:nvPr>
        </p:nvGraphicFramePr>
        <p:xfrm>
          <a:off x="657225" y="2071688"/>
          <a:ext cx="7971159" cy="4079240"/>
        </p:xfrm>
        <a:graphic>
          <a:graphicData uri="http://schemas.openxmlformats.org/drawingml/2006/table">
            <a:tbl>
              <a:tblPr firstRow="1" firstCol="1">
                <a:tableStyleId>{21E4AEA4-8DFA-4A89-87EB-49C32662AFE0}</a:tableStyleId>
              </a:tblPr>
              <a:tblGrid>
                <a:gridCol w="817880">
                  <a:extLst>
                    <a:ext uri="{9D8B030D-6E8A-4147-A177-3AD203B41FA5}">
                      <a16:colId xmlns:a16="http://schemas.microsoft.com/office/drawing/2014/main" val="20000"/>
                    </a:ext>
                  </a:extLst>
                </a:gridCol>
                <a:gridCol w="1167130">
                  <a:extLst>
                    <a:ext uri="{9D8B030D-6E8A-4147-A177-3AD203B41FA5}">
                      <a16:colId xmlns:a16="http://schemas.microsoft.com/office/drawing/2014/main" val="20001"/>
                    </a:ext>
                  </a:extLst>
                </a:gridCol>
                <a:gridCol w="1262380">
                  <a:extLst>
                    <a:ext uri="{9D8B030D-6E8A-4147-A177-3AD203B41FA5}">
                      <a16:colId xmlns:a16="http://schemas.microsoft.com/office/drawing/2014/main" val="20002"/>
                    </a:ext>
                  </a:extLst>
                </a:gridCol>
                <a:gridCol w="1167130">
                  <a:extLst>
                    <a:ext uri="{9D8B030D-6E8A-4147-A177-3AD203B41FA5}">
                      <a16:colId xmlns:a16="http://schemas.microsoft.com/office/drawing/2014/main" val="20003"/>
                    </a:ext>
                  </a:extLst>
                </a:gridCol>
                <a:gridCol w="1167130">
                  <a:extLst>
                    <a:ext uri="{9D8B030D-6E8A-4147-A177-3AD203B41FA5}">
                      <a16:colId xmlns:a16="http://schemas.microsoft.com/office/drawing/2014/main" val="20004"/>
                    </a:ext>
                  </a:extLst>
                </a:gridCol>
                <a:gridCol w="1389380">
                  <a:extLst>
                    <a:ext uri="{9D8B030D-6E8A-4147-A177-3AD203B41FA5}">
                      <a16:colId xmlns:a16="http://schemas.microsoft.com/office/drawing/2014/main" val="20005"/>
                    </a:ext>
                  </a:extLst>
                </a:gridCol>
                <a:gridCol w="1000129">
                  <a:extLst>
                    <a:ext uri="{9D8B030D-6E8A-4147-A177-3AD203B41FA5}">
                      <a16:colId xmlns:a16="http://schemas.microsoft.com/office/drawing/2014/main" val="20006"/>
                    </a:ext>
                  </a:extLst>
                </a:gridCol>
              </a:tblGrid>
              <a:tr h="370840">
                <a:tc>
                  <a:txBody>
                    <a:bodyPr/>
                    <a:lstStyle/>
                    <a:p>
                      <a:pPr algn="ctr"/>
                      <a:r>
                        <a:rPr kumimoji="1" lang="ja-JP" altLang="en-US" dirty="0" smtClean="0"/>
                        <a:t>番号</a:t>
                      </a:r>
                      <a:endParaRPr kumimoji="1" lang="ja-JP" altLang="en-US" dirty="0"/>
                    </a:p>
                  </a:txBody>
                  <a:tcPr/>
                </a:tc>
                <a:tc>
                  <a:txBody>
                    <a:bodyPr/>
                    <a:lstStyle/>
                    <a:p>
                      <a:pPr algn="ctr"/>
                      <a:r>
                        <a:rPr kumimoji="1" lang="ja-JP" altLang="en-US" dirty="0" smtClean="0"/>
                        <a:t>比較時間</a:t>
                      </a:r>
                      <a:endParaRPr kumimoji="1" lang="ja-JP" altLang="en-US" dirty="0"/>
                    </a:p>
                  </a:txBody>
                  <a:tcPr/>
                </a:tc>
                <a:tc>
                  <a:txBody>
                    <a:bodyPr/>
                    <a:lstStyle/>
                    <a:p>
                      <a:pPr algn="ctr"/>
                      <a:r>
                        <a:rPr kumimoji="1" lang="ja-JP" altLang="en-US" dirty="0" smtClean="0"/>
                        <a:t>頂点</a:t>
                      </a:r>
                      <a:endParaRPr kumimoji="1" lang="ja-JP" altLang="en-US" dirty="0"/>
                    </a:p>
                  </a:txBody>
                  <a:tcPr/>
                </a:tc>
                <a:tc>
                  <a:txBody>
                    <a:bodyPr/>
                    <a:lstStyle/>
                    <a:p>
                      <a:pPr algn="ctr"/>
                      <a:r>
                        <a:rPr kumimoji="1" lang="ja-JP" altLang="en-US" dirty="0" smtClean="0"/>
                        <a:t>固有頂点</a:t>
                      </a:r>
                      <a:endParaRPr kumimoji="1" lang="ja-JP" altLang="en-US" dirty="0"/>
                    </a:p>
                  </a:txBody>
                  <a:tcPr/>
                </a:tc>
                <a:tc>
                  <a:txBody>
                    <a:bodyPr/>
                    <a:lstStyle/>
                    <a:p>
                      <a:pPr algn="ctr"/>
                      <a:r>
                        <a:rPr kumimoji="1" lang="ja-JP" altLang="en-US" dirty="0" smtClean="0"/>
                        <a:t>比較時間</a:t>
                      </a:r>
                      <a:endParaRPr kumimoji="1" lang="ja-JP" altLang="en-US" dirty="0"/>
                    </a:p>
                  </a:txBody>
                  <a:tcPr/>
                </a:tc>
                <a:tc>
                  <a:txBody>
                    <a:bodyPr/>
                    <a:lstStyle/>
                    <a:p>
                      <a:pPr algn="ctr"/>
                      <a:r>
                        <a:rPr kumimoji="1" lang="ja-JP" altLang="en-US" dirty="0" smtClean="0"/>
                        <a:t>辺</a:t>
                      </a:r>
                      <a:endParaRPr kumimoji="1" lang="ja-JP" altLang="en-US" dirty="0"/>
                    </a:p>
                  </a:txBody>
                  <a:tcPr/>
                </a:tc>
                <a:tc>
                  <a:txBody>
                    <a:bodyPr/>
                    <a:lstStyle/>
                    <a:p>
                      <a:pPr algn="ctr"/>
                      <a:r>
                        <a:rPr kumimoji="1" lang="ja-JP" altLang="en-US" dirty="0" smtClean="0"/>
                        <a:t>固有辺</a:t>
                      </a:r>
                      <a:endParaRPr kumimoji="1" lang="ja-JP" altLang="en-US" dirty="0"/>
                    </a:p>
                  </a:txBody>
                  <a:tcPr/>
                </a:tc>
                <a:extLst>
                  <a:ext uri="{0D108BD9-81ED-4DB2-BD59-A6C34878D82A}">
                    <a16:rowId xmlns:a16="http://schemas.microsoft.com/office/drawing/2014/main" val="10000"/>
                  </a:ext>
                </a:extLst>
              </a:tr>
              <a:tr h="370840">
                <a:tc>
                  <a:txBody>
                    <a:bodyPr/>
                    <a:lstStyle/>
                    <a:p>
                      <a:pPr algn="ctr"/>
                      <a:r>
                        <a:rPr kumimoji="1" lang="en-US" altLang="ja-JP" dirty="0" smtClean="0"/>
                        <a:t>1 (</a:t>
                      </a:r>
                      <a:r>
                        <a:rPr kumimoji="1" lang="ja-JP" altLang="en-US" dirty="0" smtClean="0"/>
                        <a:t>前</a:t>
                      </a:r>
                      <a:r>
                        <a:rPr kumimoji="1" lang="en-US" altLang="ja-JP" dirty="0" smtClean="0"/>
                        <a:t>)</a:t>
                      </a:r>
                      <a:endParaRPr kumimoji="1" lang="ja-JP" altLang="en-US" dirty="0"/>
                    </a:p>
                  </a:txBody>
                  <a:tcPr/>
                </a:tc>
                <a:tc rowSpan="2">
                  <a:txBody>
                    <a:bodyPr/>
                    <a:lstStyle/>
                    <a:p>
                      <a:pPr algn="r"/>
                      <a:r>
                        <a:rPr kumimoji="1" lang="en-US" altLang="ja-JP" dirty="0" smtClean="0"/>
                        <a:t>0.054</a:t>
                      </a:r>
                      <a:endParaRPr kumimoji="1" lang="ja-JP" altLang="en-US" dirty="0"/>
                    </a:p>
                  </a:txBody>
                  <a:tcPr anchor="ctr"/>
                </a:tc>
                <a:tc>
                  <a:txBody>
                    <a:bodyPr/>
                    <a:lstStyle/>
                    <a:p>
                      <a:pPr algn="r"/>
                      <a:r>
                        <a:rPr kumimoji="1" lang="en-US" altLang="ja-JP" dirty="0" smtClean="0"/>
                        <a:t>6260</a:t>
                      </a:r>
                      <a:endParaRPr kumimoji="1" lang="ja-JP" altLang="en-US" dirty="0"/>
                    </a:p>
                  </a:txBody>
                  <a:tcPr anchor="ctr"/>
                </a:tc>
                <a:tc>
                  <a:txBody>
                    <a:bodyPr/>
                    <a:lstStyle/>
                    <a:p>
                      <a:pPr algn="r"/>
                      <a:r>
                        <a:rPr kumimoji="1" lang="en-US" altLang="ja-JP" dirty="0" smtClean="0"/>
                        <a:t>0</a:t>
                      </a:r>
                      <a:endParaRPr kumimoji="1" lang="ja-JP" altLang="en-US" dirty="0"/>
                    </a:p>
                  </a:txBody>
                  <a:tcPr anchor="ctr"/>
                </a:tc>
                <a:tc rowSpan="2">
                  <a:txBody>
                    <a:bodyPr/>
                    <a:lstStyle/>
                    <a:p>
                      <a:pPr algn="r"/>
                      <a:r>
                        <a:rPr kumimoji="1" lang="en-US" altLang="ja-JP" dirty="0" smtClean="0"/>
                        <a:t>0.002</a:t>
                      </a:r>
                      <a:endParaRPr kumimoji="1" lang="ja-JP" altLang="en-US" dirty="0"/>
                    </a:p>
                  </a:txBody>
                  <a:tcPr anchor="ctr"/>
                </a:tc>
                <a:tc>
                  <a:txBody>
                    <a:bodyPr/>
                    <a:lstStyle/>
                    <a:p>
                      <a:pPr algn="r"/>
                      <a:r>
                        <a:rPr kumimoji="1" lang="en-US" altLang="ja-JP" dirty="0" smtClean="0"/>
                        <a:t>11894</a:t>
                      </a:r>
                      <a:endParaRPr kumimoji="1" lang="ja-JP" altLang="en-US" dirty="0"/>
                    </a:p>
                  </a:txBody>
                  <a:tcPr anchor="ctr"/>
                </a:tc>
                <a:tc>
                  <a:txBody>
                    <a:bodyPr/>
                    <a:lstStyle/>
                    <a:p>
                      <a:pPr algn="r"/>
                      <a:r>
                        <a:rPr kumimoji="1" lang="en-US" altLang="ja-JP" dirty="0" smtClean="0"/>
                        <a:t>0</a:t>
                      </a:r>
                      <a:endParaRPr kumimoji="1" lang="ja-JP" altLang="en-US" dirty="0"/>
                    </a:p>
                  </a:txBody>
                  <a:tcPr anchor="ctr"/>
                </a:tc>
                <a:extLst>
                  <a:ext uri="{0D108BD9-81ED-4DB2-BD59-A6C34878D82A}">
                    <a16:rowId xmlns:a16="http://schemas.microsoft.com/office/drawing/2014/main" val="10001"/>
                  </a:ext>
                </a:extLst>
              </a:tr>
              <a:tr h="370840">
                <a:tc>
                  <a:txBody>
                    <a:bodyPr/>
                    <a:lstStyle/>
                    <a:p>
                      <a:pPr algn="ctr"/>
                      <a:r>
                        <a:rPr kumimoji="1" lang="en-US" altLang="ja-JP" dirty="0" smtClean="0"/>
                        <a:t>1 (</a:t>
                      </a:r>
                      <a:r>
                        <a:rPr kumimoji="1" lang="ja-JP" altLang="en-US" dirty="0" smtClean="0"/>
                        <a:t>後</a:t>
                      </a:r>
                      <a:r>
                        <a:rPr kumimoji="1" lang="en-US" altLang="ja-JP" dirty="0" smtClean="0"/>
                        <a:t>)</a:t>
                      </a:r>
                      <a:endParaRPr kumimoji="1" lang="ja-JP" altLang="en-US" dirty="0"/>
                    </a:p>
                  </a:txBody>
                  <a:tcPr/>
                </a:tc>
                <a:tc vMerge="1">
                  <a:txBody>
                    <a:bodyPr/>
                    <a:lstStyle/>
                    <a:p>
                      <a:pPr algn="r"/>
                      <a:endParaRPr kumimoji="1" lang="ja-JP" altLang="en-US" dirty="0"/>
                    </a:p>
                  </a:txBody>
                  <a:tcPr/>
                </a:tc>
                <a:tc>
                  <a:txBody>
                    <a:bodyPr/>
                    <a:lstStyle/>
                    <a:p>
                      <a:pPr algn="r"/>
                      <a:r>
                        <a:rPr kumimoji="1" lang="en-US" altLang="ja-JP" dirty="0" smtClean="0"/>
                        <a:t>6996</a:t>
                      </a:r>
                      <a:endParaRPr kumimoji="1" lang="ja-JP" altLang="en-US" dirty="0"/>
                    </a:p>
                  </a:txBody>
                  <a:tcPr anchor="ctr"/>
                </a:tc>
                <a:tc>
                  <a:txBody>
                    <a:bodyPr/>
                    <a:lstStyle/>
                    <a:p>
                      <a:pPr algn="r"/>
                      <a:r>
                        <a:rPr kumimoji="1" lang="en-US" altLang="ja-JP" dirty="0" smtClean="0"/>
                        <a:t>42</a:t>
                      </a:r>
                      <a:endParaRPr kumimoji="1" lang="ja-JP" altLang="en-US" dirty="0"/>
                    </a:p>
                  </a:txBody>
                  <a:tcPr anchor="ctr"/>
                </a:tc>
                <a:tc vMerge="1">
                  <a:txBody>
                    <a:bodyPr/>
                    <a:lstStyle/>
                    <a:p>
                      <a:pPr algn="r"/>
                      <a:endParaRPr kumimoji="1" lang="ja-JP" altLang="en-US" dirty="0"/>
                    </a:p>
                  </a:txBody>
                  <a:tcPr/>
                </a:tc>
                <a:tc>
                  <a:txBody>
                    <a:bodyPr/>
                    <a:lstStyle/>
                    <a:p>
                      <a:pPr algn="r"/>
                      <a:r>
                        <a:rPr kumimoji="1" lang="en-US" altLang="ja-JP" dirty="0" smtClean="0"/>
                        <a:t>13280</a:t>
                      </a:r>
                      <a:endParaRPr kumimoji="1" lang="ja-JP" altLang="en-US" dirty="0"/>
                    </a:p>
                  </a:txBody>
                  <a:tcPr anchor="ctr"/>
                </a:tc>
                <a:tc>
                  <a:txBody>
                    <a:bodyPr/>
                    <a:lstStyle/>
                    <a:p>
                      <a:pPr algn="r"/>
                      <a:r>
                        <a:rPr kumimoji="1" lang="en-US" altLang="ja-JP" dirty="0" smtClean="0"/>
                        <a:t>1386</a:t>
                      </a:r>
                      <a:endParaRPr kumimoji="1" lang="ja-JP" altLang="en-US" dirty="0"/>
                    </a:p>
                  </a:txBody>
                  <a:tcPr anchor="ctr"/>
                </a:tc>
                <a:extLst>
                  <a:ext uri="{0D108BD9-81ED-4DB2-BD59-A6C34878D82A}">
                    <a16:rowId xmlns:a16="http://schemas.microsoft.com/office/drawing/2014/main" val="10002"/>
                  </a:ext>
                </a:extLst>
              </a:tr>
              <a:tr h="370840">
                <a:tc>
                  <a:txBody>
                    <a:bodyPr/>
                    <a:lstStyle/>
                    <a:p>
                      <a:pPr algn="ctr"/>
                      <a:r>
                        <a:rPr kumimoji="1" lang="en-US" altLang="ja-JP" dirty="0" smtClean="0"/>
                        <a:t>2 (</a:t>
                      </a:r>
                      <a:r>
                        <a:rPr kumimoji="1" lang="ja-JP" altLang="en-US" dirty="0" smtClean="0"/>
                        <a:t>前</a:t>
                      </a:r>
                      <a:r>
                        <a:rPr kumimoji="1" lang="en-US" altLang="ja-JP" dirty="0" smtClean="0"/>
                        <a:t>)</a:t>
                      </a:r>
                      <a:endParaRPr kumimoji="1" lang="ja-JP" altLang="en-US" dirty="0"/>
                    </a:p>
                  </a:txBody>
                  <a:tcPr/>
                </a:tc>
                <a:tc rowSpan="2">
                  <a:txBody>
                    <a:bodyPr/>
                    <a:lstStyle/>
                    <a:p>
                      <a:pPr algn="r"/>
                      <a:r>
                        <a:rPr kumimoji="1" lang="en-US" altLang="ja-JP" dirty="0" smtClean="0"/>
                        <a:t>0.016</a:t>
                      </a:r>
                      <a:endParaRPr kumimoji="1" lang="ja-JP" altLang="en-US" dirty="0"/>
                    </a:p>
                  </a:txBody>
                  <a:tcPr anchor="ctr"/>
                </a:tc>
                <a:tc>
                  <a:txBody>
                    <a:bodyPr/>
                    <a:lstStyle/>
                    <a:p>
                      <a:pPr algn="r"/>
                      <a:r>
                        <a:rPr kumimoji="1" lang="en-US" altLang="ja-JP" dirty="0" smtClean="0"/>
                        <a:t>1298</a:t>
                      </a:r>
                      <a:endParaRPr kumimoji="1" lang="ja-JP" altLang="en-US" dirty="0"/>
                    </a:p>
                  </a:txBody>
                  <a:tcPr anchor="ctr"/>
                </a:tc>
                <a:tc>
                  <a:txBody>
                    <a:bodyPr/>
                    <a:lstStyle/>
                    <a:p>
                      <a:pPr algn="r"/>
                      <a:r>
                        <a:rPr kumimoji="1" lang="en-US" altLang="ja-JP" dirty="0" smtClean="0"/>
                        <a:t>1</a:t>
                      </a:r>
                      <a:endParaRPr kumimoji="1" lang="ja-JP" altLang="en-US" dirty="0"/>
                    </a:p>
                  </a:txBody>
                  <a:tcPr anchor="ctr"/>
                </a:tc>
                <a:tc rowSpan="2">
                  <a:txBody>
                    <a:bodyPr/>
                    <a:lstStyle/>
                    <a:p>
                      <a:pPr algn="r"/>
                      <a:r>
                        <a:rPr kumimoji="1" lang="en-US" altLang="ja-JP" dirty="0" smtClean="0"/>
                        <a:t>0.002</a:t>
                      </a:r>
                      <a:endParaRPr kumimoji="1" lang="ja-JP" altLang="en-US" dirty="0"/>
                    </a:p>
                  </a:txBody>
                  <a:tcPr anchor="ctr"/>
                </a:tc>
                <a:tc>
                  <a:txBody>
                    <a:bodyPr/>
                    <a:lstStyle/>
                    <a:p>
                      <a:pPr algn="r"/>
                      <a:r>
                        <a:rPr kumimoji="1" lang="en-US" altLang="ja-JP" dirty="0" smtClean="0"/>
                        <a:t>1410</a:t>
                      </a:r>
                      <a:endParaRPr kumimoji="1" lang="ja-JP" altLang="en-US" dirty="0"/>
                    </a:p>
                  </a:txBody>
                  <a:tcPr anchor="ctr"/>
                </a:tc>
                <a:tc>
                  <a:txBody>
                    <a:bodyPr/>
                    <a:lstStyle/>
                    <a:p>
                      <a:pPr algn="r"/>
                      <a:r>
                        <a:rPr kumimoji="1" lang="en-US" altLang="ja-JP" dirty="0" smtClean="0"/>
                        <a:t>2</a:t>
                      </a:r>
                      <a:endParaRPr kumimoji="1" lang="ja-JP" altLang="en-US" dirty="0"/>
                    </a:p>
                  </a:txBody>
                  <a:tcPr anchor="ctr"/>
                </a:tc>
                <a:extLst>
                  <a:ext uri="{0D108BD9-81ED-4DB2-BD59-A6C34878D82A}">
                    <a16:rowId xmlns:a16="http://schemas.microsoft.com/office/drawing/2014/main" val="10003"/>
                  </a:ext>
                </a:extLst>
              </a:tr>
              <a:tr h="370840">
                <a:tc>
                  <a:txBody>
                    <a:bodyPr/>
                    <a:lstStyle/>
                    <a:p>
                      <a:pPr algn="ctr"/>
                      <a:r>
                        <a:rPr kumimoji="1" lang="en-US" altLang="ja-JP" dirty="0" smtClean="0"/>
                        <a:t>2 (</a:t>
                      </a:r>
                      <a:r>
                        <a:rPr kumimoji="1" lang="ja-JP" altLang="en-US" dirty="0" smtClean="0"/>
                        <a:t>後</a:t>
                      </a:r>
                      <a:r>
                        <a:rPr kumimoji="1" lang="en-US" altLang="ja-JP" dirty="0" smtClean="0"/>
                        <a:t>)</a:t>
                      </a:r>
                      <a:endParaRPr kumimoji="1" lang="ja-JP" altLang="en-US" dirty="0"/>
                    </a:p>
                  </a:txBody>
                  <a:tcPr/>
                </a:tc>
                <a:tc vMerge="1">
                  <a:txBody>
                    <a:bodyPr/>
                    <a:lstStyle/>
                    <a:p>
                      <a:pPr algn="r"/>
                      <a:endParaRPr kumimoji="1" lang="ja-JP" altLang="en-US" dirty="0"/>
                    </a:p>
                  </a:txBody>
                  <a:tcPr/>
                </a:tc>
                <a:tc>
                  <a:txBody>
                    <a:bodyPr/>
                    <a:lstStyle/>
                    <a:p>
                      <a:pPr algn="r"/>
                      <a:r>
                        <a:rPr kumimoji="1" lang="en-US" altLang="ja-JP" dirty="0" smtClean="0"/>
                        <a:t>1328</a:t>
                      </a:r>
                      <a:endParaRPr kumimoji="1" lang="ja-JP" altLang="en-US" dirty="0"/>
                    </a:p>
                  </a:txBody>
                  <a:tcPr anchor="ctr"/>
                </a:tc>
                <a:tc>
                  <a:txBody>
                    <a:bodyPr/>
                    <a:lstStyle/>
                    <a:p>
                      <a:pPr algn="r"/>
                      <a:r>
                        <a:rPr kumimoji="1" lang="en-US" altLang="ja-JP" dirty="0" smtClean="0"/>
                        <a:t>12</a:t>
                      </a:r>
                      <a:endParaRPr kumimoji="1" lang="ja-JP" altLang="en-US" dirty="0"/>
                    </a:p>
                  </a:txBody>
                  <a:tcPr anchor="ctr"/>
                </a:tc>
                <a:tc vMerge="1">
                  <a:txBody>
                    <a:bodyPr/>
                    <a:lstStyle/>
                    <a:p>
                      <a:pPr algn="r"/>
                      <a:endParaRPr kumimoji="1" lang="ja-JP" altLang="en-US" dirty="0"/>
                    </a:p>
                  </a:txBody>
                  <a:tcPr/>
                </a:tc>
                <a:tc>
                  <a:txBody>
                    <a:bodyPr/>
                    <a:lstStyle/>
                    <a:p>
                      <a:pPr algn="r"/>
                      <a:r>
                        <a:rPr kumimoji="1" lang="en-US" altLang="ja-JP" dirty="0" smtClean="0"/>
                        <a:t>1470</a:t>
                      </a:r>
                      <a:endParaRPr kumimoji="1" lang="ja-JP" altLang="en-US" dirty="0"/>
                    </a:p>
                  </a:txBody>
                  <a:tcPr anchor="ctr"/>
                </a:tc>
                <a:tc>
                  <a:txBody>
                    <a:bodyPr/>
                    <a:lstStyle/>
                    <a:p>
                      <a:pPr algn="r"/>
                      <a:r>
                        <a:rPr kumimoji="1" lang="en-US" altLang="ja-JP" dirty="0" smtClean="0"/>
                        <a:t>62</a:t>
                      </a:r>
                      <a:endParaRPr kumimoji="1" lang="ja-JP" altLang="en-US" dirty="0"/>
                    </a:p>
                  </a:txBody>
                  <a:tcPr anchor="ctr"/>
                </a:tc>
                <a:extLst>
                  <a:ext uri="{0D108BD9-81ED-4DB2-BD59-A6C34878D82A}">
                    <a16:rowId xmlns:a16="http://schemas.microsoft.com/office/drawing/2014/main" val="10004"/>
                  </a:ext>
                </a:extLst>
              </a:tr>
              <a:tr h="370840">
                <a:tc>
                  <a:txBody>
                    <a:bodyPr/>
                    <a:lstStyle/>
                    <a:p>
                      <a:pPr algn="ctr"/>
                      <a:r>
                        <a:rPr kumimoji="1" lang="en-US" altLang="ja-JP" dirty="0" smtClean="0"/>
                        <a:t>3 (</a:t>
                      </a:r>
                      <a:r>
                        <a:rPr kumimoji="1" lang="ja-JP" altLang="en-US" dirty="0" smtClean="0"/>
                        <a:t>前</a:t>
                      </a:r>
                      <a:r>
                        <a:rPr kumimoji="1" lang="en-US" altLang="ja-JP" dirty="0" smtClean="0"/>
                        <a:t>)</a:t>
                      </a:r>
                      <a:endParaRPr kumimoji="1" lang="ja-JP" altLang="en-US" dirty="0"/>
                    </a:p>
                  </a:txBody>
                  <a:tcPr/>
                </a:tc>
                <a:tc rowSpan="2">
                  <a:txBody>
                    <a:bodyPr/>
                    <a:lstStyle/>
                    <a:p>
                      <a:pPr algn="r"/>
                      <a:r>
                        <a:rPr kumimoji="1" lang="en-US" altLang="ja-JP" dirty="0" smtClean="0"/>
                        <a:t>0.059</a:t>
                      </a:r>
                      <a:endParaRPr kumimoji="1" lang="ja-JP" altLang="en-US" dirty="0"/>
                    </a:p>
                  </a:txBody>
                  <a:tcPr anchor="ctr"/>
                </a:tc>
                <a:tc>
                  <a:txBody>
                    <a:bodyPr/>
                    <a:lstStyle/>
                    <a:p>
                      <a:pPr algn="r"/>
                      <a:r>
                        <a:rPr kumimoji="1" lang="en-US" altLang="ja-JP" dirty="0" smtClean="0"/>
                        <a:t>6015</a:t>
                      </a:r>
                      <a:endParaRPr kumimoji="1" lang="ja-JP" altLang="en-US" dirty="0"/>
                    </a:p>
                  </a:txBody>
                  <a:tcPr anchor="ctr"/>
                </a:tc>
                <a:tc>
                  <a:txBody>
                    <a:bodyPr/>
                    <a:lstStyle/>
                    <a:p>
                      <a:pPr algn="r"/>
                      <a:r>
                        <a:rPr kumimoji="1" lang="en-US" altLang="ja-JP" dirty="0" smtClean="0"/>
                        <a:t>17</a:t>
                      </a:r>
                      <a:endParaRPr kumimoji="1" lang="ja-JP" altLang="en-US" dirty="0"/>
                    </a:p>
                  </a:txBody>
                  <a:tcPr anchor="ctr"/>
                </a:tc>
                <a:tc rowSpan="2">
                  <a:txBody>
                    <a:bodyPr/>
                    <a:lstStyle/>
                    <a:p>
                      <a:pPr algn="r"/>
                      <a:r>
                        <a:rPr kumimoji="1" lang="en-US" altLang="ja-JP" dirty="0" smtClean="0"/>
                        <a:t>0.003</a:t>
                      </a:r>
                      <a:endParaRPr kumimoji="1" lang="ja-JP" altLang="en-US" dirty="0"/>
                    </a:p>
                  </a:txBody>
                  <a:tcPr anchor="ctr"/>
                </a:tc>
                <a:tc>
                  <a:txBody>
                    <a:bodyPr/>
                    <a:lstStyle/>
                    <a:p>
                      <a:pPr algn="r"/>
                      <a:r>
                        <a:rPr kumimoji="1" lang="en-US" altLang="ja-JP" dirty="0" smtClean="0"/>
                        <a:t>11430</a:t>
                      </a:r>
                      <a:endParaRPr kumimoji="1" lang="ja-JP" altLang="en-US" dirty="0"/>
                    </a:p>
                  </a:txBody>
                  <a:tcPr anchor="ctr"/>
                </a:tc>
                <a:tc>
                  <a:txBody>
                    <a:bodyPr/>
                    <a:lstStyle/>
                    <a:p>
                      <a:pPr algn="r"/>
                      <a:r>
                        <a:rPr kumimoji="1" lang="en-US" altLang="ja-JP" dirty="0" smtClean="0"/>
                        <a:t>62</a:t>
                      </a:r>
                      <a:endParaRPr kumimoji="1" lang="ja-JP" altLang="en-US" dirty="0"/>
                    </a:p>
                  </a:txBody>
                  <a:tcPr anchor="ctr"/>
                </a:tc>
                <a:extLst>
                  <a:ext uri="{0D108BD9-81ED-4DB2-BD59-A6C34878D82A}">
                    <a16:rowId xmlns:a16="http://schemas.microsoft.com/office/drawing/2014/main" val="10005"/>
                  </a:ext>
                </a:extLst>
              </a:tr>
              <a:tr h="370840">
                <a:tc>
                  <a:txBody>
                    <a:bodyPr/>
                    <a:lstStyle/>
                    <a:p>
                      <a:pPr algn="ctr"/>
                      <a:r>
                        <a:rPr kumimoji="1" lang="en-US" altLang="ja-JP" dirty="0" smtClean="0"/>
                        <a:t>3 (</a:t>
                      </a:r>
                      <a:r>
                        <a:rPr kumimoji="1" lang="ja-JP" altLang="en-US" dirty="0" smtClean="0"/>
                        <a:t>後</a:t>
                      </a:r>
                      <a:r>
                        <a:rPr kumimoji="1" lang="en-US" altLang="ja-JP" dirty="0" smtClean="0"/>
                        <a:t>)</a:t>
                      </a:r>
                      <a:endParaRPr kumimoji="1" lang="ja-JP" altLang="en-US" dirty="0"/>
                    </a:p>
                  </a:txBody>
                  <a:tcPr/>
                </a:tc>
                <a:tc vMerge="1">
                  <a:txBody>
                    <a:bodyPr/>
                    <a:lstStyle/>
                    <a:p>
                      <a:pPr algn="r"/>
                      <a:endParaRPr kumimoji="1" lang="ja-JP" altLang="en-US" dirty="0"/>
                    </a:p>
                  </a:txBody>
                  <a:tcPr/>
                </a:tc>
                <a:tc>
                  <a:txBody>
                    <a:bodyPr/>
                    <a:lstStyle/>
                    <a:p>
                      <a:pPr algn="r"/>
                      <a:r>
                        <a:rPr kumimoji="1" lang="en-US" altLang="ja-JP" dirty="0" smtClean="0"/>
                        <a:t>6078</a:t>
                      </a:r>
                      <a:endParaRPr kumimoji="1" lang="ja-JP" altLang="en-US" dirty="0"/>
                    </a:p>
                  </a:txBody>
                  <a:tcPr anchor="ctr"/>
                </a:tc>
                <a:tc>
                  <a:txBody>
                    <a:bodyPr/>
                    <a:lstStyle/>
                    <a:p>
                      <a:pPr algn="r"/>
                      <a:r>
                        <a:rPr kumimoji="1" lang="en-US" altLang="ja-JP" dirty="0" smtClean="0"/>
                        <a:t>33</a:t>
                      </a:r>
                      <a:endParaRPr kumimoji="1" lang="ja-JP" altLang="en-US" dirty="0"/>
                    </a:p>
                  </a:txBody>
                  <a:tcPr anchor="ctr"/>
                </a:tc>
                <a:tc vMerge="1">
                  <a:txBody>
                    <a:bodyPr/>
                    <a:lstStyle/>
                    <a:p>
                      <a:pPr algn="r"/>
                      <a:endParaRPr kumimoji="1" lang="ja-JP" altLang="en-US" dirty="0"/>
                    </a:p>
                  </a:txBody>
                  <a:tcPr/>
                </a:tc>
                <a:tc>
                  <a:txBody>
                    <a:bodyPr/>
                    <a:lstStyle/>
                    <a:p>
                      <a:pPr algn="r"/>
                      <a:r>
                        <a:rPr kumimoji="1" lang="en-US" altLang="ja-JP" dirty="0" smtClean="0"/>
                        <a:t>11552</a:t>
                      </a:r>
                      <a:endParaRPr kumimoji="1" lang="ja-JP" altLang="en-US" dirty="0"/>
                    </a:p>
                  </a:txBody>
                  <a:tcPr anchor="ctr"/>
                </a:tc>
                <a:tc>
                  <a:txBody>
                    <a:bodyPr/>
                    <a:lstStyle/>
                    <a:p>
                      <a:pPr algn="r"/>
                      <a:r>
                        <a:rPr kumimoji="1" lang="en-US" altLang="ja-JP" dirty="0" smtClean="0"/>
                        <a:t>184</a:t>
                      </a:r>
                      <a:endParaRPr kumimoji="1" lang="ja-JP" altLang="en-US" dirty="0"/>
                    </a:p>
                  </a:txBody>
                  <a:tcPr anchor="ctr"/>
                </a:tc>
                <a:extLst>
                  <a:ext uri="{0D108BD9-81ED-4DB2-BD59-A6C34878D82A}">
                    <a16:rowId xmlns:a16="http://schemas.microsoft.com/office/drawing/2014/main" val="10006"/>
                  </a:ext>
                </a:extLst>
              </a:tr>
              <a:tr h="370840">
                <a:tc>
                  <a:txBody>
                    <a:bodyPr/>
                    <a:lstStyle/>
                    <a:p>
                      <a:pPr algn="ctr"/>
                      <a:r>
                        <a:rPr kumimoji="1" lang="en-US" altLang="ja-JP" dirty="0" smtClean="0"/>
                        <a:t>4 (</a:t>
                      </a:r>
                      <a:r>
                        <a:rPr kumimoji="1" lang="ja-JP" altLang="en-US" dirty="0" smtClean="0"/>
                        <a:t>前</a:t>
                      </a:r>
                      <a:r>
                        <a:rPr kumimoji="1" lang="en-US" altLang="ja-JP" dirty="0" smtClean="0"/>
                        <a:t>)</a:t>
                      </a:r>
                      <a:endParaRPr kumimoji="1" lang="ja-JP" altLang="en-US" dirty="0"/>
                    </a:p>
                  </a:txBody>
                  <a:tcPr/>
                </a:tc>
                <a:tc rowSpan="2">
                  <a:txBody>
                    <a:bodyPr/>
                    <a:lstStyle/>
                    <a:p>
                      <a:pPr algn="r"/>
                      <a:r>
                        <a:rPr kumimoji="1" lang="en-US" altLang="ja-JP" b="1" dirty="0" smtClean="0">
                          <a:solidFill>
                            <a:srgbClr val="FF0000"/>
                          </a:solidFill>
                        </a:rPr>
                        <a:t>N</a:t>
                      </a:r>
                      <a:r>
                        <a:rPr kumimoji="1" lang="en-US" altLang="ja-JP" b="1" baseline="0" dirty="0" smtClean="0">
                          <a:solidFill>
                            <a:srgbClr val="FF0000"/>
                          </a:solidFill>
                        </a:rPr>
                        <a:t> / A</a:t>
                      </a:r>
                      <a:endParaRPr kumimoji="1" lang="ja-JP" altLang="en-US" b="1" dirty="0">
                        <a:solidFill>
                          <a:srgbClr val="FF0000"/>
                        </a:solidFill>
                      </a:endParaRPr>
                    </a:p>
                  </a:txBody>
                  <a:tcPr anchor="ctr"/>
                </a:tc>
                <a:tc>
                  <a:txBody>
                    <a:bodyPr/>
                    <a:lstStyle/>
                    <a:p>
                      <a:pPr algn="r"/>
                      <a:r>
                        <a:rPr kumimoji="1" lang="en-US" altLang="ja-JP" b="1" dirty="0" smtClean="0">
                          <a:solidFill>
                            <a:srgbClr val="FF0000"/>
                          </a:solidFill>
                        </a:rPr>
                        <a:t>51491332</a:t>
                      </a:r>
                      <a:endParaRPr kumimoji="1" lang="ja-JP" altLang="en-US" b="1" dirty="0">
                        <a:solidFill>
                          <a:srgbClr val="FF0000"/>
                        </a:solidFill>
                      </a:endParaRPr>
                    </a:p>
                  </a:txBody>
                  <a:tcPr anchor="ctr"/>
                </a:tc>
                <a:tc>
                  <a:txBody>
                    <a:bodyPr/>
                    <a:lstStyle/>
                    <a:p>
                      <a:pPr algn="r"/>
                      <a:r>
                        <a:rPr kumimoji="1" lang="en-US" altLang="ja-JP" b="1" dirty="0" smtClean="0">
                          <a:solidFill>
                            <a:srgbClr val="FF0000"/>
                          </a:solidFill>
                        </a:rPr>
                        <a:t>N / A</a:t>
                      </a:r>
                      <a:endParaRPr kumimoji="1" lang="ja-JP" altLang="en-US" b="1" dirty="0">
                        <a:solidFill>
                          <a:srgbClr val="FF0000"/>
                        </a:solidFill>
                      </a:endParaRPr>
                    </a:p>
                  </a:txBody>
                  <a:tcPr anchor="ctr"/>
                </a:tc>
                <a:tc rowSpan="2">
                  <a:txBody>
                    <a:bodyPr/>
                    <a:lstStyle/>
                    <a:p>
                      <a:pPr algn="r"/>
                      <a:r>
                        <a:rPr kumimoji="1" lang="en-US" altLang="ja-JP" b="1" dirty="0" smtClean="0">
                          <a:solidFill>
                            <a:srgbClr val="0070C0"/>
                          </a:solidFill>
                        </a:rPr>
                        <a:t>3.423</a:t>
                      </a:r>
                      <a:endParaRPr kumimoji="1" lang="ja-JP" altLang="en-US" b="1" dirty="0">
                        <a:solidFill>
                          <a:srgbClr val="0070C0"/>
                        </a:solidFill>
                      </a:endParaRPr>
                    </a:p>
                  </a:txBody>
                  <a:tcPr anchor="ctr"/>
                </a:tc>
                <a:tc>
                  <a:txBody>
                    <a:bodyPr/>
                    <a:lstStyle/>
                    <a:p>
                      <a:pPr algn="r"/>
                      <a:r>
                        <a:rPr kumimoji="1" lang="en-US" altLang="ja-JP" b="1" dirty="0" smtClean="0">
                          <a:solidFill>
                            <a:srgbClr val="0070C0"/>
                          </a:solidFill>
                        </a:rPr>
                        <a:t>104945779</a:t>
                      </a:r>
                      <a:endParaRPr kumimoji="1" lang="ja-JP" altLang="en-US" b="1" dirty="0">
                        <a:solidFill>
                          <a:srgbClr val="0070C0"/>
                        </a:solidFill>
                      </a:endParaRPr>
                    </a:p>
                  </a:txBody>
                  <a:tcPr anchor="ctr"/>
                </a:tc>
                <a:tc>
                  <a:txBody>
                    <a:bodyPr/>
                    <a:lstStyle/>
                    <a:p>
                      <a:pPr algn="r"/>
                      <a:r>
                        <a:rPr kumimoji="1" lang="en-US" altLang="ja-JP" b="1" dirty="0" smtClean="0">
                          <a:solidFill>
                            <a:srgbClr val="0070C0"/>
                          </a:solidFill>
                        </a:rPr>
                        <a:t>0</a:t>
                      </a:r>
                      <a:endParaRPr kumimoji="1" lang="ja-JP" altLang="en-US" b="1" dirty="0">
                        <a:solidFill>
                          <a:srgbClr val="0070C0"/>
                        </a:solidFill>
                      </a:endParaRPr>
                    </a:p>
                  </a:txBody>
                  <a:tcPr anchor="ctr"/>
                </a:tc>
                <a:extLst>
                  <a:ext uri="{0D108BD9-81ED-4DB2-BD59-A6C34878D82A}">
                    <a16:rowId xmlns:a16="http://schemas.microsoft.com/office/drawing/2014/main" val="10007"/>
                  </a:ext>
                </a:extLst>
              </a:tr>
              <a:tr h="370840">
                <a:tc>
                  <a:txBody>
                    <a:bodyPr/>
                    <a:lstStyle/>
                    <a:p>
                      <a:pPr algn="ctr"/>
                      <a:r>
                        <a:rPr kumimoji="1" lang="en-US" altLang="ja-JP" dirty="0" smtClean="0"/>
                        <a:t>4 (</a:t>
                      </a:r>
                      <a:r>
                        <a:rPr kumimoji="1" lang="ja-JP" altLang="en-US" dirty="0" smtClean="0"/>
                        <a:t>後</a:t>
                      </a:r>
                      <a:r>
                        <a:rPr kumimoji="1" lang="en-US" altLang="ja-JP" dirty="0" smtClean="0"/>
                        <a:t>)</a:t>
                      </a:r>
                      <a:endParaRPr kumimoji="1" lang="ja-JP" altLang="en-US" dirty="0"/>
                    </a:p>
                  </a:txBody>
                  <a:tcPr/>
                </a:tc>
                <a:tc vMerge="1">
                  <a:txBody>
                    <a:bodyPr/>
                    <a:lstStyle/>
                    <a:p>
                      <a:pPr algn="r"/>
                      <a:endParaRPr kumimoji="1" lang="ja-JP" altLang="en-US" dirty="0"/>
                    </a:p>
                  </a:txBody>
                  <a:tcPr/>
                </a:tc>
                <a:tc>
                  <a:txBody>
                    <a:bodyPr/>
                    <a:lstStyle/>
                    <a:p>
                      <a:pPr algn="r"/>
                      <a:r>
                        <a:rPr kumimoji="1" lang="en-US" altLang="ja-JP" b="1" dirty="0" smtClean="0">
                          <a:solidFill>
                            <a:srgbClr val="FF0000"/>
                          </a:solidFill>
                        </a:rPr>
                        <a:t>51491332</a:t>
                      </a:r>
                      <a:endParaRPr kumimoji="1" lang="ja-JP" altLang="en-US" b="1" dirty="0">
                        <a:solidFill>
                          <a:srgbClr val="FF0000"/>
                        </a:solidFill>
                      </a:endParaRPr>
                    </a:p>
                  </a:txBody>
                  <a:tcPr anchor="ctr"/>
                </a:tc>
                <a:tc>
                  <a:txBody>
                    <a:bodyPr/>
                    <a:lstStyle/>
                    <a:p>
                      <a:pPr algn="r"/>
                      <a:r>
                        <a:rPr kumimoji="1" lang="en-US" altLang="ja-JP" b="1" dirty="0" smtClean="0">
                          <a:solidFill>
                            <a:srgbClr val="FF0000"/>
                          </a:solidFill>
                        </a:rPr>
                        <a:t>N / A</a:t>
                      </a:r>
                      <a:endParaRPr kumimoji="1" lang="ja-JP" altLang="en-US" b="1" dirty="0">
                        <a:solidFill>
                          <a:srgbClr val="FF0000"/>
                        </a:solidFill>
                      </a:endParaRPr>
                    </a:p>
                  </a:txBody>
                  <a:tcPr anchor="ctr"/>
                </a:tc>
                <a:tc vMerge="1">
                  <a:txBody>
                    <a:bodyPr/>
                    <a:lstStyle/>
                    <a:p>
                      <a:pPr algn="r"/>
                      <a:endParaRPr kumimoji="1" lang="ja-JP" altLang="en-US" dirty="0"/>
                    </a:p>
                  </a:txBody>
                  <a:tcPr/>
                </a:tc>
                <a:tc>
                  <a:txBody>
                    <a:bodyPr/>
                    <a:lstStyle/>
                    <a:p>
                      <a:pPr algn="r"/>
                      <a:r>
                        <a:rPr kumimoji="1" lang="en-US" altLang="ja-JP" b="1" dirty="0" smtClean="0">
                          <a:solidFill>
                            <a:srgbClr val="0070C0"/>
                          </a:solidFill>
                        </a:rPr>
                        <a:t>104945779</a:t>
                      </a:r>
                      <a:endParaRPr kumimoji="1" lang="ja-JP" altLang="en-US" b="1" dirty="0">
                        <a:solidFill>
                          <a:srgbClr val="0070C0"/>
                        </a:solidFill>
                      </a:endParaRPr>
                    </a:p>
                  </a:txBody>
                  <a:tcPr anchor="ctr"/>
                </a:tc>
                <a:tc>
                  <a:txBody>
                    <a:bodyPr/>
                    <a:lstStyle/>
                    <a:p>
                      <a:pPr algn="r"/>
                      <a:r>
                        <a:rPr kumimoji="1" lang="en-US" altLang="ja-JP" b="1" dirty="0" smtClean="0">
                          <a:solidFill>
                            <a:srgbClr val="0070C0"/>
                          </a:solidFill>
                        </a:rPr>
                        <a:t>0</a:t>
                      </a:r>
                      <a:endParaRPr kumimoji="1" lang="ja-JP" altLang="en-US" b="1" dirty="0">
                        <a:solidFill>
                          <a:srgbClr val="0070C0"/>
                        </a:solidFill>
                      </a:endParaRPr>
                    </a:p>
                  </a:txBody>
                  <a:tcPr anchor="ctr"/>
                </a:tc>
                <a:extLst>
                  <a:ext uri="{0D108BD9-81ED-4DB2-BD59-A6C34878D82A}">
                    <a16:rowId xmlns:a16="http://schemas.microsoft.com/office/drawing/2014/main" val="10008"/>
                  </a:ext>
                </a:extLst>
              </a:tr>
              <a:tr h="370840">
                <a:tc>
                  <a:txBody>
                    <a:bodyPr/>
                    <a:lstStyle/>
                    <a:p>
                      <a:pPr algn="ctr"/>
                      <a:r>
                        <a:rPr kumimoji="1" lang="en-US" altLang="ja-JP" dirty="0" smtClean="0"/>
                        <a:t>5 (</a:t>
                      </a:r>
                      <a:r>
                        <a:rPr kumimoji="1" lang="ja-JP" altLang="en-US" dirty="0" smtClean="0"/>
                        <a:t>前</a:t>
                      </a:r>
                      <a:r>
                        <a:rPr kumimoji="1" lang="en-US" altLang="ja-JP" dirty="0" smtClean="0"/>
                        <a:t>)</a:t>
                      </a:r>
                      <a:endParaRPr kumimoji="1" lang="ja-JP" altLang="en-US" dirty="0"/>
                    </a:p>
                  </a:txBody>
                  <a:tcPr/>
                </a:tc>
                <a:tc rowSpan="2">
                  <a:txBody>
                    <a:bodyPr/>
                    <a:lstStyle/>
                    <a:p>
                      <a:pPr algn="r"/>
                      <a:r>
                        <a:rPr kumimoji="1" lang="en-US" altLang="ja-JP" dirty="0" smtClean="0"/>
                        <a:t>0.008</a:t>
                      </a:r>
                      <a:endParaRPr kumimoji="1" lang="ja-JP" altLang="en-US" dirty="0"/>
                    </a:p>
                  </a:txBody>
                  <a:tcPr anchor="ctr"/>
                </a:tc>
                <a:tc>
                  <a:txBody>
                    <a:bodyPr/>
                    <a:lstStyle/>
                    <a:p>
                      <a:pPr algn="r"/>
                      <a:r>
                        <a:rPr kumimoji="1" lang="en-US" altLang="ja-JP" dirty="0" smtClean="0"/>
                        <a:t>330</a:t>
                      </a:r>
                      <a:endParaRPr kumimoji="1" lang="ja-JP" altLang="en-US" dirty="0"/>
                    </a:p>
                  </a:txBody>
                  <a:tcPr anchor="ctr"/>
                </a:tc>
                <a:tc>
                  <a:txBody>
                    <a:bodyPr/>
                    <a:lstStyle/>
                    <a:p>
                      <a:pPr algn="r"/>
                      <a:r>
                        <a:rPr kumimoji="1" lang="en-US" altLang="ja-JP" dirty="0" smtClean="0"/>
                        <a:t>1</a:t>
                      </a:r>
                      <a:endParaRPr kumimoji="1" lang="ja-JP" altLang="en-US" dirty="0"/>
                    </a:p>
                  </a:txBody>
                  <a:tcPr anchor="ctr"/>
                </a:tc>
                <a:tc rowSpan="2">
                  <a:txBody>
                    <a:bodyPr/>
                    <a:lstStyle/>
                    <a:p>
                      <a:pPr algn="r"/>
                      <a:r>
                        <a:rPr kumimoji="1" lang="en-US" altLang="ja-JP" dirty="0" smtClean="0"/>
                        <a:t>0.001</a:t>
                      </a:r>
                      <a:endParaRPr kumimoji="1" lang="ja-JP" altLang="en-US" dirty="0"/>
                    </a:p>
                  </a:txBody>
                  <a:tcPr anchor="ctr"/>
                </a:tc>
                <a:tc>
                  <a:txBody>
                    <a:bodyPr/>
                    <a:lstStyle/>
                    <a:p>
                      <a:pPr algn="r"/>
                      <a:r>
                        <a:rPr kumimoji="1" lang="en-US" altLang="ja-JP" dirty="0" smtClean="0"/>
                        <a:t>429</a:t>
                      </a:r>
                      <a:endParaRPr kumimoji="1" lang="ja-JP" altLang="en-US" dirty="0"/>
                    </a:p>
                  </a:txBody>
                  <a:tcPr anchor="ctr"/>
                </a:tc>
                <a:tc>
                  <a:txBody>
                    <a:bodyPr/>
                    <a:lstStyle/>
                    <a:p>
                      <a:pPr algn="r"/>
                      <a:r>
                        <a:rPr kumimoji="1" lang="en-US" altLang="ja-JP" dirty="0" smtClean="0"/>
                        <a:t>1</a:t>
                      </a:r>
                      <a:endParaRPr kumimoji="1" lang="ja-JP" altLang="en-US" dirty="0"/>
                    </a:p>
                  </a:txBody>
                  <a:tcPr anchor="ctr"/>
                </a:tc>
                <a:extLst>
                  <a:ext uri="{0D108BD9-81ED-4DB2-BD59-A6C34878D82A}">
                    <a16:rowId xmlns:a16="http://schemas.microsoft.com/office/drawing/2014/main" val="10009"/>
                  </a:ext>
                </a:extLst>
              </a:tr>
              <a:tr h="370840">
                <a:tc>
                  <a:txBody>
                    <a:bodyPr/>
                    <a:lstStyle/>
                    <a:p>
                      <a:pPr algn="ctr"/>
                      <a:r>
                        <a:rPr kumimoji="1" lang="en-US" altLang="ja-JP" dirty="0" smtClean="0"/>
                        <a:t>5</a:t>
                      </a:r>
                      <a:r>
                        <a:rPr kumimoji="1" lang="en-US" altLang="ja-JP" baseline="0" dirty="0" smtClean="0"/>
                        <a:t> </a:t>
                      </a:r>
                      <a:r>
                        <a:rPr kumimoji="1" lang="en-US" altLang="ja-JP" dirty="0" smtClean="0"/>
                        <a:t>(</a:t>
                      </a:r>
                      <a:r>
                        <a:rPr kumimoji="1" lang="ja-JP" altLang="en-US" dirty="0" smtClean="0"/>
                        <a:t>後</a:t>
                      </a:r>
                      <a:r>
                        <a:rPr kumimoji="1" lang="en-US" altLang="ja-JP" dirty="0" smtClean="0"/>
                        <a:t>)</a:t>
                      </a:r>
                      <a:endParaRPr kumimoji="1" lang="ja-JP" altLang="en-US" dirty="0"/>
                    </a:p>
                  </a:txBody>
                  <a:tcPr/>
                </a:tc>
                <a:tc vMerge="1">
                  <a:txBody>
                    <a:bodyPr/>
                    <a:lstStyle/>
                    <a:p>
                      <a:pPr algn="r"/>
                      <a:endParaRPr kumimoji="1" lang="ja-JP" altLang="en-US" dirty="0"/>
                    </a:p>
                  </a:txBody>
                  <a:tcPr/>
                </a:tc>
                <a:tc>
                  <a:txBody>
                    <a:bodyPr/>
                    <a:lstStyle/>
                    <a:p>
                      <a:pPr algn="r"/>
                      <a:r>
                        <a:rPr kumimoji="1" lang="en-US" altLang="ja-JP" dirty="0" smtClean="0"/>
                        <a:t>396</a:t>
                      </a:r>
                      <a:endParaRPr kumimoji="1" lang="ja-JP" altLang="en-US" dirty="0"/>
                    </a:p>
                  </a:txBody>
                  <a:tcPr anchor="ctr"/>
                </a:tc>
                <a:tc>
                  <a:txBody>
                    <a:bodyPr/>
                    <a:lstStyle/>
                    <a:p>
                      <a:pPr algn="r"/>
                      <a:r>
                        <a:rPr kumimoji="1" lang="en-US" altLang="ja-JP" dirty="0" smtClean="0"/>
                        <a:t>19</a:t>
                      </a:r>
                      <a:endParaRPr kumimoji="1" lang="ja-JP" altLang="en-US" dirty="0"/>
                    </a:p>
                  </a:txBody>
                  <a:tcPr anchor="ctr"/>
                </a:tc>
                <a:tc vMerge="1">
                  <a:txBody>
                    <a:bodyPr/>
                    <a:lstStyle/>
                    <a:p>
                      <a:pPr algn="r"/>
                      <a:endParaRPr kumimoji="1" lang="ja-JP" altLang="en-US" dirty="0"/>
                    </a:p>
                  </a:txBody>
                  <a:tcPr/>
                </a:tc>
                <a:tc>
                  <a:txBody>
                    <a:bodyPr/>
                    <a:lstStyle/>
                    <a:p>
                      <a:pPr algn="r"/>
                      <a:r>
                        <a:rPr kumimoji="1" lang="en-US" altLang="ja-JP" dirty="0" smtClean="0"/>
                        <a:t>508</a:t>
                      </a:r>
                      <a:endParaRPr kumimoji="1" lang="ja-JP" altLang="en-US" dirty="0"/>
                    </a:p>
                  </a:txBody>
                  <a:tcPr anchor="ctr"/>
                </a:tc>
                <a:tc>
                  <a:txBody>
                    <a:bodyPr/>
                    <a:lstStyle/>
                    <a:p>
                      <a:pPr algn="r"/>
                      <a:r>
                        <a:rPr kumimoji="1" lang="en-US" altLang="ja-JP" dirty="0" smtClean="0"/>
                        <a:t>80</a:t>
                      </a:r>
                      <a:endParaRPr kumimoji="1" lang="ja-JP" altLang="en-US" dirty="0"/>
                    </a:p>
                  </a:txBody>
                  <a:tcPr anchor="ctr"/>
                </a:tc>
                <a:extLst>
                  <a:ext uri="{0D108BD9-81ED-4DB2-BD59-A6C34878D82A}">
                    <a16:rowId xmlns:a16="http://schemas.microsoft.com/office/drawing/2014/main" val="10010"/>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Tree>
    <p:extLst>
      <p:ext uri="{BB962C8B-B14F-4D97-AF65-F5344CB8AC3E}">
        <p14:creationId xmlns:p14="http://schemas.microsoft.com/office/powerpoint/2010/main" val="5150473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590934039"/>
              </p:ext>
            </p:extLst>
          </p:nvPr>
        </p:nvGraphicFramePr>
        <p:xfrm>
          <a:off x="1471613" y="1697037"/>
          <a:ext cx="7174800" cy="370840"/>
        </p:xfrm>
        <a:graphic>
          <a:graphicData uri="http://schemas.openxmlformats.org/drawingml/2006/table">
            <a:tbl>
              <a:tblPr firstRow="1" bandRow="1">
                <a:tableStyleId>{21E4AEA4-8DFA-4A89-87EB-49C32662AFE0}</a:tableStyleId>
              </a:tblPr>
              <a:tblGrid>
                <a:gridCol w="3587400">
                  <a:extLst>
                    <a:ext uri="{9D8B030D-6E8A-4147-A177-3AD203B41FA5}">
                      <a16:colId xmlns:a16="http://schemas.microsoft.com/office/drawing/2014/main" val="20000"/>
                    </a:ext>
                  </a:extLst>
                </a:gridCol>
                <a:gridCol w="3587400">
                  <a:extLst>
                    <a:ext uri="{9D8B030D-6E8A-4147-A177-3AD203B41FA5}">
                      <a16:colId xmlns:a16="http://schemas.microsoft.com/office/drawing/2014/main" val="20001"/>
                    </a:ext>
                  </a:extLst>
                </a:gridCol>
              </a:tblGrid>
              <a:tr h="370840">
                <a:tc>
                  <a:txBody>
                    <a:bodyPr/>
                    <a:lstStyle/>
                    <a:p>
                      <a:pPr algn="ctr"/>
                      <a:r>
                        <a:rPr kumimoji="1" lang="ja-JP" altLang="en-US" dirty="0" smtClean="0"/>
                        <a:t>先行研究での手法</a:t>
                      </a:r>
                      <a:endParaRPr kumimoji="1" lang="ja-JP" altLang="en-US" dirty="0"/>
                    </a:p>
                  </a:txBody>
                  <a:tcPr/>
                </a:tc>
                <a:tc>
                  <a:txBody>
                    <a:bodyPr/>
                    <a:lstStyle/>
                    <a:p>
                      <a:pPr algn="ctr"/>
                      <a:r>
                        <a:rPr kumimoji="1" lang="ja-JP" altLang="en-US" dirty="0" smtClean="0"/>
                        <a:t>提案手法</a:t>
                      </a:r>
                      <a:endParaRPr kumimoji="1" lang="ja-JP" altLang="en-US" dirty="0"/>
                    </a:p>
                  </a:txBody>
                  <a:tcPr/>
                </a:tc>
                <a:extLst>
                  <a:ext uri="{0D108BD9-81ED-4DB2-BD59-A6C34878D82A}">
                    <a16:rowId xmlns:a16="http://schemas.microsoft.com/office/drawing/2014/main" val="10000"/>
                  </a:ext>
                </a:extLst>
              </a:tr>
            </a:tbl>
          </a:graphicData>
        </a:graphic>
      </p:graphicFrame>
      <p:sp>
        <p:nvSpPr>
          <p:cNvPr id="2" name="タイトル 1"/>
          <p:cNvSpPr>
            <a:spLocks noGrp="1"/>
          </p:cNvSpPr>
          <p:nvPr>
            <p:ph type="title"/>
          </p:nvPr>
        </p:nvSpPr>
        <p:spPr/>
        <p:txBody>
          <a:bodyPr/>
          <a:lstStyle/>
          <a:p>
            <a:r>
              <a:rPr lang="ja-JP" altLang="en-US" dirty="0"/>
              <a:t>評価</a:t>
            </a:r>
            <a:r>
              <a:rPr kumimoji="1" lang="ja-JP" altLang="en-US" dirty="0" smtClean="0"/>
              <a:t>実験の結果 </a:t>
            </a:r>
            <a:r>
              <a:rPr kumimoji="1" lang="en-US" altLang="ja-JP" dirty="0" smtClean="0"/>
              <a:t>(2/2)</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029163654"/>
              </p:ext>
            </p:extLst>
          </p:nvPr>
        </p:nvGraphicFramePr>
        <p:xfrm>
          <a:off x="600073" y="2071688"/>
          <a:ext cx="8036247" cy="4079240"/>
        </p:xfrm>
        <a:graphic>
          <a:graphicData uri="http://schemas.openxmlformats.org/drawingml/2006/table">
            <a:tbl>
              <a:tblPr firstRow="1" firstCol="1">
                <a:tableStyleId>{21E4AEA4-8DFA-4A89-87EB-49C32662AFE0}</a:tableStyleId>
              </a:tblPr>
              <a:tblGrid>
                <a:gridCol w="882968">
                  <a:extLst>
                    <a:ext uri="{9D8B030D-6E8A-4147-A177-3AD203B41FA5}">
                      <a16:colId xmlns:a16="http://schemas.microsoft.com/office/drawing/2014/main" val="20000"/>
                    </a:ext>
                  </a:extLst>
                </a:gridCol>
                <a:gridCol w="1167130">
                  <a:extLst>
                    <a:ext uri="{9D8B030D-6E8A-4147-A177-3AD203B41FA5}">
                      <a16:colId xmlns:a16="http://schemas.microsoft.com/office/drawing/2014/main" val="20001"/>
                    </a:ext>
                  </a:extLst>
                </a:gridCol>
                <a:gridCol w="1262380">
                  <a:extLst>
                    <a:ext uri="{9D8B030D-6E8A-4147-A177-3AD203B41FA5}">
                      <a16:colId xmlns:a16="http://schemas.microsoft.com/office/drawing/2014/main" val="20002"/>
                    </a:ext>
                  </a:extLst>
                </a:gridCol>
                <a:gridCol w="1167130">
                  <a:extLst>
                    <a:ext uri="{9D8B030D-6E8A-4147-A177-3AD203B41FA5}">
                      <a16:colId xmlns:a16="http://schemas.microsoft.com/office/drawing/2014/main" val="20003"/>
                    </a:ext>
                  </a:extLst>
                </a:gridCol>
                <a:gridCol w="1167130">
                  <a:extLst>
                    <a:ext uri="{9D8B030D-6E8A-4147-A177-3AD203B41FA5}">
                      <a16:colId xmlns:a16="http://schemas.microsoft.com/office/drawing/2014/main" val="20004"/>
                    </a:ext>
                  </a:extLst>
                </a:gridCol>
                <a:gridCol w="1389380">
                  <a:extLst>
                    <a:ext uri="{9D8B030D-6E8A-4147-A177-3AD203B41FA5}">
                      <a16:colId xmlns:a16="http://schemas.microsoft.com/office/drawing/2014/main" val="20005"/>
                    </a:ext>
                  </a:extLst>
                </a:gridCol>
                <a:gridCol w="1000129">
                  <a:extLst>
                    <a:ext uri="{9D8B030D-6E8A-4147-A177-3AD203B41FA5}">
                      <a16:colId xmlns:a16="http://schemas.microsoft.com/office/drawing/2014/main" val="20006"/>
                    </a:ext>
                  </a:extLst>
                </a:gridCol>
              </a:tblGrid>
              <a:tr h="370840">
                <a:tc>
                  <a:txBody>
                    <a:bodyPr/>
                    <a:lstStyle/>
                    <a:p>
                      <a:pPr algn="ctr"/>
                      <a:r>
                        <a:rPr kumimoji="1" lang="ja-JP" altLang="en-US" dirty="0" smtClean="0"/>
                        <a:t>番号</a:t>
                      </a:r>
                      <a:endParaRPr kumimoji="1" lang="ja-JP" altLang="en-US" dirty="0"/>
                    </a:p>
                  </a:txBody>
                  <a:tcPr/>
                </a:tc>
                <a:tc>
                  <a:txBody>
                    <a:bodyPr/>
                    <a:lstStyle/>
                    <a:p>
                      <a:pPr algn="ctr"/>
                      <a:r>
                        <a:rPr kumimoji="1" lang="ja-JP" altLang="en-US" dirty="0" smtClean="0"/>
                        <a:t>比較時間</a:t>
                      </a:r>
                      <a:endParaRPr kumimoji="1" lang="ja-JP" altLang="en-US" dirty="0"/>
                    </a:p>
                  </a:txBody>
                  <a:tcPr/>
                </a:tc>
                <a:tc>
                  <a:txBody>
                    <a:bodyPr/>
                    <a:lstStyle/>
                    <a:p>
                      <a:pPr algn="ctr"/>
                      <a:r>
                        <a:rPr kumimoji="1" lang="ja-JP" altLang="en-US" dirty="0" smtClean="0"/>
                        <a:t>頂点</a:t>
                      </a:r>
                      <a:endParaRPr kumimoji="1" lang="ja-JP" altLang="en-US" dirty="0"/>
                    </a:p>
                  </a:txBody>
                  <a:tcPr/>
                </a:tc>
                <a:tc>
                  <a:txBody>
                    <a:bodyPr/>
                    <a:lstStyle/>
                    <a:p>
                      <a:pPr algn="ctr"/>
                      <a:r>
                        <a:rPr kumimoji="1" lang="ja-JP" altLang="en-US" dirty="0" smtClean="0"/>
                        <a:t>固有頂点</a:t>
                      </a:r>
                      <a:endParaRPr kumimoji="1" lang="ja-JP" altLang="en-US" dirty="0"/>
                    </a:p>
                  </a:txBody>
                  <a:tcPr/>
                </a:tc>
                <a:tc>
                  <a:txBody>
                    <a:bodyPr/>
                    <a:lstStyle/>
                    <a:p>
                      <a:pPr algn="ctr"/>
                      <a:r>
                        <a:rPr kumimoji="1" lang="ja-JP" altLang="en-US" dirty="0" smtClean="0"/>
                        <a:t>比較時間</a:t>
                      </a:r>
                      <a:endParaRPr kumimoji="1" lang="ja-JP" altLang="en-US" dirty="0"/>
                    </a:p>
                  </a:txBody>
                  <a:tcPr/>
                </a:tc>
                <a:tc>
                  <a:txBody>
                    <a:bodyPr/>
                    <a:lstStyle/>
                    <a:p>
                      <a:pPr algn="ctr"/>
                      <a:r>
                        <a:rPr kumimoji="1" lang="ja-JP" altLang="en-US" dirty="0" smtClean="0"/>
                        <a:t>辺</a:t>
                      </a:r>
                      <a:endParaRPr kumimoji="1" lang="ja-JP" altLang="en-US" dirty="0"/>
                    </a:p>
                  </a:txBody>
                  <a:tcPr/>
                </a:tc>
                <a:tc>
                  <a:txBody>
                    <a:bodyPr/>
                    <a:lstStyle/>
                    <a:p>
                      <a:pPr algn="ctr"/>
                      <a:r>
                        <a:rPr kumimoji="1" lang="ja-JP" altLang="en-US" dirty="0" smtClean="0"/>
                        <a:t>固有辺</a:t>
                      </a:r>
                      <a:endParaRPr kumimoji="1" lang="ja-JP" altLang="en-US" dirty="0"/>
                    </a:p>
                  </a:txBody>
                  <a:tcPr/>
                </a:tc>
                <a:extLst>
                  <a:ext uri="{0D108BD9-81ED-4DB2-BD59-A6C34878D82A}">
                    <a16:rowId xmlns:a16="http://schemas.microsoft.com/office/drawing/2014/main" val="10000"/>
                  </a:ext>
                </a:extLst>
              </a:tr>
              <a:tr h="370840">
                <a:tc>
                  <a:txBody>
                    <a:bodyPr/>
                    <a:lstStyle/>
                    <a:p>
                      <a:pPr algn="ctr"/>
                      <a:r>
                        <a:rPr kumimoji="1" lang="en-US" altLang="ja-JP" dirty="0" smtClean="0"/>
                        <a:t>6 (</a:t>
                      </a:r>
                      <a:r>
                        <a:rPr kumimoji="1" lang="ja-JP" altLang="en-US" dirty="0" smtClean="0"/>
                        <a:t>前</a:t>
                      </a:r>
                      <a:r>
                        <a:rPr kumimoji="1" lang="en-US" altLang="ja-JP" dirty="0" smtClean="0"/>
                        <a:t>)</a:t>
                      </a:r>
                      <a:endParaRPr kumimoji="1" lang="ja-JP" altLang="en-US" dirty="0"/>
                    </a:p>
                  </a:txBody>
                  <a:tcPr/>
                </a:tc>
                <a:tc rowSpan="2">
                  <a:txBody>
                    <a:bodyPr/>
                    <a:lstStyle/>
                    <a:p>
                      <a:pPr algn="r"/>
                      <a:r>
                        <a:rPr kumimoji="1" lang="en-US" altLang="ja-JP" b="1" dirty="0" smtClean="0">
                          <a:solidFill>
                            <a:srgbClr val="FF0000"/>
                          </a:solidFill>
                        </a:rPr>
                        <a:t>N / A</a:t>
                      </a:r>
                      <a:endParaRPr kumimoji="1" lang="ja-JP" altLang="en-US" b="1" dirty="0">
                        <a:solidFill>
                          <a:srgbClr val="FF0000"/>
                        </a:solidFill>
                      </a:endParaRPr>
                    </a:p>
                  </a:txBody>
                  <a:tcPr anchor="ctr"/>
                </a:tc>
                <a:tc>
                  <a:txBody>
                    <a:bodyPr/>
                    <a:lstStyle/>
                    <a:p>
                      <a:pPr algn="r"/>
                      <a:r>
                        <a:rPr kumimoji="1" lang="en-US" altLang="ja-JP" b="1" dirty="0" smtClean="0">
                          <a:solidFill>
                            <a:srgbClr val="FF0000"/>
                          </a:solidFill>
                        </a:rPr>
                        <a:t>83584442</a:t>
                      </a:r>
                      <a:endParaRPr kumimoji="1" lang="ja-JP" altLang="en-US" b="1" dirty="0">
                        <a:solidFill>
                          <a:srgbClr val="FF0000"/>
                        </a:solidFill>
                      </a:endParaRPr>
                    </a:p>
                  </a:txBody>
                  <a:tcPr anchor="ctr"/>
                </a:tc>
                <a:tc>
                  <a:txBody>
                    <a:bodyPr/>
                    <a:lstStyle/>
                    <a:p>
                      <a:pPr algn="r"/>
                      <a:r>
                        <a:rPr kumimoji="1" lang="en-US" altLang="ja-JP" b="1" dirty="0" smtClean="0">
                          <a:solidFill>
                            <a:srgbClr val="FF0000"/>
                          </a:solidFill>
                        </a:rPr>
                        <a:t>N / A</a:t>
                      </a:r>
                      <a:endParaRPr kumimoji="1" lang="ja-JP" altLang="en-US" b="1" dirty="0">
                        <a:solidFill>
                          <a:srgbClr val="FF0000"/>
                        </a:solidFill>
                      </a:endParaRPr>
                    </a:p>
                  </a:txBody>
                  <a:tcPr anchor="ctr"/>
                </a:tc>
                <a:tc rowSpan="2">
                  <a:txBody>
                    <a:bodyPr/>
                    <a:lstStyle/>
                    <a:p>
                      <a:pPr algn="r"/>
                      <a:r>
                        <a:rPr kumimoji="1" lang="en-US" altLang="ja-JP" b="1" dirty="0" smtClean="0">
                          <a:solidFill>
                            <a:srgbClr val="0070C0"/>
                          </a:solidFill>
                        </a:rPr>
                        <a:t>43.744</a:t>
                      </a:r>
                      <a:endParaRPr kumimoji="1" lang="ja-JP" altLang="en-US" b="1" dirty="0">
                        <a:solidFill>
                          <a:srgbClr val="0070C0"/>
                        </a:solidFill>
                      </a:endParaRPr>
                    </a:p>
                  </a:txBody>
                  <a:tcPr anchor="ctr"/>
                </a:tc>
                <a:tc>
                  <a:txBody>
                    <a:bodyPr/>
                    <a:lstStyle/>
                    <a:p>
                      <a:pPr algn="r"/>
                      <a:r>
                        <a:rPr kumimoji="1" lang="en-US" altLang="ja-JP" b="1" dirty="0" smtClean="0">
                          <a:solidFill>
                            <a:srgbClr val="0070C0"/>
                          </a:solidFill>
                        </a:rPr>
                        <a:t>165156523</a:t>
                      </a:r>
                      <a:endParaRPr kumimoji="1" lang="ja-JP" altLang="en-US" b="1" dirty="0">
                        <a:solidFill>
                          <a:srgbClr val="0070C0"/>
                        </a:solidFill>
                      </a:endParaRPr>
                    </a:p>
                  </a:txBody>
                  <a:tcPr anchor="ctr"/>
                </a:tc>
                <a:tc>
                  <a:txBody>
                    <a:bodyPr/>
                    <a:lstStyle/>
                    <a:p>
                      <a:pPr algn="r"/>
                      <a:r>
                        <a:rPr kumimoji="1" lang="en-US" altLang="ja-JP" b="1" dirty="0" smtClean="0">
                          <a:solidFill>
                            <a:srgbClr val="0070C0"/>
                          </a:solidFill>
                        </a:rPr>
                        <a:t>0</a:t>
                      </a:r>
                      <a:endParaRPr kumimoji="1" lang="ja-JP" altLang="en-US" b="1" dirty="0">
                        <a:solidFill>
                          <a:srgbClr val="0070C0"/>
                        </a:solidFill>
                      </a:endParaRPr>
                    </a:p>
                  </a:txBody>
                  <a:tcPr anchor="ctr"/>
                </a:tc>
                <a:extLst>
                  <a:ext uri="{0D108BD9-81ED-4DB2-BD59-A6C34878D82A}">
                    <a16:rowId xmlns:a16="http://schemas.microsoft.com/office/drawing/2014/main" val="10001"/>
                  </a:ext>
                </a:extLst>
              </a:tr>
              <a:tr h="370840">
                <a:tc>
                  <a:txBody>
                    <a:bodyPr/>
                    <a:lstStyle/>
                    <a:p>
                      <a:pPr algn="ctr"/>
                      <a:r>
                        <a:rPr kumimoji="1" lang="en-US" altLang="ja-JP" dirty="0" smtClean="0"/>
                        <a:t>6</a:t>
                      </a:r>
                      <a:r>
                        <a:rPr kumimoji="1" lang="en-US" altLang="ja-JP" baseline="0" dirty="0" smtClean="0"/>
                        <a:t> </a:t>
                      </a:r>
                      <a:r>
                        <a:rPr kumimoji="1" lang="en-US" altLang="ja-JP" dirty="0" smtClean="0"/>
                        <a:t>(</a:t>
                      </a:r>
                      <a:r>
                        <a:rPr kumimoji="1" lang="ja-JP" altLang="en-US" dirty="0" smtClean="0"/>
                        <a:t>後</a:t>
                      </a:r>
                      <a:r>
                        <a:rPr kumimoji="1" lang="en-US" altLang="ja-JP" dirty="0" smtClean="0"/>
                        <a:t>)</a:t>
                      </a:r>
                      <a:endParaRPr kumimoji="1" lang="ja-JP" altLang="en-US" dirty="0"/>
                    </a:p>
                  </a:txBody>
                  <a:tcPr/>
                </a:tc>
                <a:tc vMerge="1">
                  <a:txBody>
                    <a:bodyPr/>
                    <a:lstStyle/>
                    <a:p>
                      <a:pPr algn="r"/>
                      <a:endParaRPr kumimoji="1" lang="ja-JP" altLang="en-US" dirty="0"/>
                    </a:p>
                  </a:txBody>
                  <a:tcPr/>
                </a:tc>
                <a:tc>
                  <a:txBody>
                    <a:bodyPr/>
                    <a:lstStyle/>
                    <a:p>
                      <a:pPr algn="r"/>
                      <a:r>
                        <a:rPr kumimoji="1" lang="en-US" altLang="ja-JP" b="1" dirty="0" smtClean="0">
                          <a:solidFill>
                            <a:srgbClr val="FF0000"/>
                          </a:solidFill>
                        </a:rPr>
                        <a:t>83586850</a:t>
                      </a:r>
                      <a:endParaRPr kumimoji="1" lang="ja-JP" altLang="en-US" b="1" dirty="0">
                        <a:solidFill>
                          <a:srgbClr val="FF0000"/>
                        </a:solidFill>
                      </a:endParaRPr>
                    </a:p>
                  </a:txBody>
                  <a:tcPr anchor="ctr"/>
                </a:tc>
                <a:tc>
                  <a:txBody>
                    <a:bodyPr/>
                    <a:lstStyle/>
                    <a:p>
                      <a:pPr algn="r"/>
                      <a:r>
                        <a:rPr kumimoji="1" lang="en-US" altLang="ja-JP" b="1" dirty="0" smtClean="0">
                          <a:solidFill>
                            <a:srgbClr val="FF0000"/>
                          </a:solidFill>
                        </a:rPr>
                        <a:t>N / A</a:t>
                      </a:r>
                      <a:endParaRPr kumimoji="1" lang="ja-JP" altLang="en-US" b="1" dirty="0">
                        <a:solidFill>
                          <a:srgbClr val="FF0000"/>
                        </a:solidFill>
                      </a:endParaRPr>
                    </a:p>
                  </a:txBody>
                  <a:tcPr anchor="ctr"/>
                </a:tc>
                <a:tc vMerge="1">
                  <a:txBody>
                    <a:bodyPr/>
                    <a:lstStyle/>
                    <a:p>
                      <a:pPr algn="r"/>
                      <a:endParaRPr kumimoji="1" lang="ja-JP" altLang="en-US" dirty="0"/>
                    </a:p>
                  </a:txBody>
                  <a:tcPr/>
                </a:tc>
                <a:tc>
                  <a:txBody>
                    <a:bodyPr/>
                    <a:lstStyle/>
                    <a:p>
                      <a:pPr algn="r"/>
                      <a:r>
                        <a:rPr kumimoji="1" lang="en-US" altLang="ja-JP" b="1" dirty="0" smtClean="0">
                          <a:solidFill>
                            <a:srgbClr val="0070C0"/>
                          </a:solidFill>
                        </a:rPr>
                        <a:t>165161272</a:t>
                      </a:r>
                      <a:endParaRPr kumimoji="1" lang="ja-JP" altLang="en-US" b="1" dirty="0">
                        <a:solidFill>
                          <a:srgbClr val="0070C0"/>
                        </a:solidFill>
                      </a:endParaRPr>
                    </a:p>
                  </a:txBody>
                  <a:tcPr anchor="ctr"/>
                </a:tc>
                <a:tc>
                  <a:txBody>
                    <a:bodyPr/>
                    <a:lstStyle/>
                    <a:p>
                      <a:pPr algn="r"/>
                      <a:r>
                        <a:rPr kumimoji="1" lang="en-US" altLang="ja-JP" b="1" dirty="0" smtClean="0">
                          <a:solidFill>
                            <a:srgbClr val="0070C0"/>
                          </a:solidFill>
                        </a:rPr>
                        <a:t>4749</a:t>
                      </a:r>
                      <a:endParaRPr kumimoji="1" lang="ja-JP" altLang="en-US" b="1" dirty="0">
                        <a:solidFill>
                          <a:srgbClr val="0070C0"/>
                        </a:solidFill>
                      </a:endParaRPr>
                    </a:p>
                  </a:txBody>
                  <a:tcPr anchor="ctr"/>
                </a:tc>
                <a:extLst>
                  <a:ext uri="{0D108BD9-81ED-4DB2-BD59-A6C34878D82A}">
                    <a16:rowId xmlns:a16="http://schemas.microsoft.com/office/drawing/2014/main" val="10002"/>
                  </a:ext>
                </a:extLst>
              </a:tr>
              <a:tr h="370840">
                <a:tc>
                  <a:txBody>
                    <a:bodyPr/>
                    <a:lstStyle/>
                    <a:p>
                      <a:pPr algn="ctr"/>
                      <a:r>
                        <a:rPr kumimoji="1" lang="en-US" altLang="ja-JP" dirty="0" smtClean="0"/>
                        <a:t>7 (</a:t>
                      </a:r>
                      <a:r>
                        <a:rPr kumimoji="1" lang="ja-JP" altLang="en-US" dirty="0" smtClean="0"/>
                        <a:t>前</a:t>
                      </a:r>
                      <a:r>
                        <a:rPr kumimoji="1" lang="en-US" altLang="ja-JP" dirty="0" smtClean="0"/>
                        <a:t>)</a:t>
                      </a:r>
                      <a:endParaRPr kumimoji="1" lang="ja-JP" altLang="en-US" dirty="0"/>
                    </a:p>
                  </a:txBody>
                  <a:tcPr/>
                </a:tc>
                <a:tc rowSpan="2">
                  <a:txBody>
                    <a:bodyPr/>
                    <a:lstStyle/>
                    <a:p>
                      <a:pPr algn="r"/>
                      <a:r>
                        <a:rPr kumimoji="1" lang="en-US" altLang="ja-JP" dirty="0" smtClean="0"/>
                        <a:t>0.040</a:t>
                      </a:r>
                      <a:endParaRPr kumimoji="1" lang="ja-JP" altLang="en-US" dirty="0"/>
                    </a:p>
                  </a:txBody>
                  <a:tcPr anchor="ctr"/>
                </a:tc>
                <a:tc>
                  <a:txBody>
                    <a:bodyPr/>
                    <a:lstStyle/>
                    <a:p>
                      <a:pPr algn="r"/>
                      <a:r>
                        <a:rPr kumimoji="1" lang="en-US" altLang="ja-JP" dirty="0" smtClean="0"/>
                        <a:t>4769</a:t>
                      </a:r>
                      <a:endParaRPr kumimoji="1" lang="ja-JP" altLang="en-US" dirty="0"/>
                    </a:p>
                  </a:txBody>
                  <a:tcPr anchor="ctr"/>
                </a:tc>
                <a:tc>
                  <a:txBody>
                    <a:bodyPr/>
                    <a:lstStyle/>
                    <a:p>
                      <a:pPr algn="r"/>
                      <a:r>
                        <a:rPr kumimoji="1" lang="en-US" altLang="ja-JP" dirty="0" smtClean="0"/>
                        <a:t>5</a:t>
                      </a:r>
                      <a:endParaRPr kumimoji="1" lang="ja-JP" altLang="en-US" dirty="0"/>
                    </a:p>
                  </a:txBody>
                  <a:tcPr anchor="ctr"/>
                </a:tc>
                <a:tc rowSpan="2">
                  <a:txBody>
                    <a:bodyPr/>
                    <a:lstStyle/>
                    <a:p>
                      <a:pPr algn="r"/>
                      <a:r>
                        <a:rPr kumimoji="1" lang="en-US" altLang="ja-JP" dirty="0" smtClean="0"/>
                        <a:t>0.002</a:t>
                      </a:r>
                      <a:endParaRPr kumimoji="1" lang="ja-JP" altLang="en-US" dirty="0"/>
                    </a:p>
                  </a:txBody>
                  <a:tcPr anchor="ctr"/>
                </a:tc>
                <a:tc>
                  <a:txBody>
                    <a:bodyPr/>
                    <a:lstStyle/>
                    <a:p>
                      <a:pPr algn="r"/>
                      <a:r>
                        <a:rPr kumimoji="1" lang="en-US" altLang="ja-JP" dirty="0" smtClean="0"/>
                        <a:t>9004</a:t>
                      </a:r>
                      <a:endParaRPr kumimoji="1" lang="ja-JP" altLang="en-US" dirty="0"/>
                    </a:p>
                  </a:txBody>
                  <a:tcPr anchor="ctr"/>
                </a:tc>
                <a:tc>
                  <a:txBody>
                    <a:bodyPr/>
                    <a:lstStyle/>
                    <a:p>
                      <a:pPr algn="r"/>
                      <a:r>
                        <a:rPr kumimoji="1" lang="en-US" altLang="ja-JP" dirty="0" smtClean="0"/>
                        <a:t>9</a:t>
                      </a:r>
                      <a:endParaRPr kumimoji="1" lang="ja-JP" altLang="en-US" dirty="0"/>
                    </a:p>
                  </a:txBody>
                  <a:tcPr anchor="ctr"/>
                </a:tc>
                <a:extLst>
                  <a:ext uri="{0D108BD9-81ED-4DB2-BD59-A6C34878D82A}">
                    <a16:rowId xmlns:a16="http://schemas.microsoft.com/office/drawing/2014/main" val="10003"/>
                  </a:ext>
                </a:extLst>
              </a:tr>
              <a:tr h="370840">
                <a:tc>
                  <a:txBody>
                    <a:bodyPr/>
                    <a:lstStyle/>
                    <a:p>
                      <a:pPr algn="ctr"/>
                      <a:r>
                        <a:rPr kumimoji="1" lang="en-US" altLang="ja-JP" dirty="0" smtClean="0"/>
                        <a:t>7 (</a:t>
                      </a:r>
                      <a:r>
                        <a:rPr kumimoji="1" lang="ja-JP" altLang="en-US" dirty="0" smtClean="0"/>
                        <a:t>後</a:t>
                      </a:r>
                      <a:r>
                        <a:rPr kumimoji="1" lang="en-US" altLang="ja-JP" dirty="0" smtClean="0"/>
                        <a:t>)</a:t>
                      </a:r>
                      <a:endParaRPr kumimoji="1" lang="ja-JP" altLang="en-US" dirty="0"/>
                    </a:p>
                  </a:txBody>
                  <a:tcPr/>
                </a:tc>
                <a:tc vMerge="1">
                  <a:txBody>
                    <a:bodyPr/>
                    <a:lstStyle/>
                    <a:p>
                      <a:pPr algn="r"/>
                      <a:endParaRPr kumimoji="1" lang="ja-JP" altLang="en-US" dirty="0"/>
                    </a:p>
                  </a:txBody>
                  <a:tcPr/>
                </a:tc>
                <a:tc>
                  <a:txBody>
                    <a:bodyPr/>
                    <a:lstStyle/>
                    <a:p>
                      <a:pPr algn="r"/>
                      <a:r>
                        <a:rPr kumimoji="1" lang="en-US" altLang="ja-JP" dirty="0" smtClean="0"/>
                        <a:t>4868</a:t>
                      </a:r>
                      <a:endParaRPr kumimoji="1" lang="ja-JP" altLang="en-US" dirty="0"/>
                    </a:p>
                  </a:txBody>
                  <a:tcPr anchor="ctr"/>
                </a:tc>
                <a:tc>
                  <a:txBody>
                    <a:bodyPr/>
                    <a:lstStyle/>
                    <a:p>
                      <a:pPr algn="r"/>
                      <a:r>
                        <a:rPr kumimoji="1" lang="en-US" altLang="ja-JP" dirty="0" smtClean="0"/>
                        <a:t>5</a:t>
                      </a:r>
                      <a:endParaRPr kumimoji="1" lang="ja-JP" altLang="en-US" dirty="0"/>
                    </a:p>
                  </a:txBody>
                  <a:tcPr anchor="ctr"/>
                </a:tc>
                <a:tc vMerge="1">
                  <a:txBody>
                    <a:bodyPr/>
                    <a:lstStyle/>
                    <a:p>
                      <a:pPr algn="r"/>
                      <a:endParaRPr kumimoji="1" lang="ja-JP" altLang="en-US" dirty="0"/>
                    </a:p>
                  </a:txBody>
                  <a:tcPr/>
                </a:tc>
                <a:tc>
                  <a:txBody>
                    <a:bodyPr/>
                    <a:lstStyle/>
                    <a:p>
                      <a:pPr algn="r"/>
                      <a:r>
                        <a:rPr kumimoji="1" lang="en-US" altLang="ja-JP" dirty="0" smtClean="0"/>
                        <a:t>9201</a:t>
                      </a:r>
                      <a:endParaRPr kumimoji="1" lang="ja-JP" altLang="en-US" dirty="0"/>
                    </a:p>
                  </a:txBody>
                  <a:tcPr anchor="ctr"/>
                </a:tc>
                <a:tc>
                  <a:txBody>
                    <a:bodyPr/>
                    <a:lstStyle/>
                    <a:p>
                      <a:pPr algn="r"/>
                      <a:r>
                        <a:rPr kumimoji="1" lang="en-US" altLang="ja-JP" dirty="0" smtClean="0"/>
                        <a:t>206</a:t>
                      </a:r>
                      <a:endParaRPr kumimoji="1" lang="ja-JP" altLang="en-US" dirty="0"/>
                    </a:p>
                  </a:txBody>
                  <a:tcPr anchor="ctr"/>
                </a:tc>
                <a:extLst>
                  <a:ext uri="{0D108BD9-81ED-4DB2-BD59-A6C34878D82A}">
                    <a16:rowId xmlns:a16="http://schemas.microsoft.com/office/drawing/2014/main" val="10004"/>
                  </a:ext>
                </a:extLst>
              </a:tr>
              <a:tr h="370840">
                <a:tc>
                  <a:txBody>
                    <a:bodyPr/>
                    <a:lstStyle/>
                    <a:p>
                      <a:pPr algn="ctr"/>
                      <a:r>
                        <a:rPr kumimoji="1" lang="en-US" altLang="ja-JP" dirty="0" smtClean="0"/>
                        <a:t>8 (</a:t>
                      </a:r>
                      <a:r>
                        <a:rPr kumimoji="1" lang="ja-JP" altLang="en-US" dirty="0" smtClean="0"/>
                        <a:t>前</a:t>
                      </a:r>
                      <a:r>
                        <a:rPr kumimoji="1" lang="en-US" altLang="ja-JP" dirty="0" smtClean="0"/>
                        <a:t>)</a:t>
                      </a:r>
                      <a:endParaRPr kumimoji="1" lang="ja-JP" altLang="en-US" dirty="0"/>
                    </a:p>
                  </a:txBody>
                  <a:tcPr/>
                </a:tc>
                <a:tc rowSpan="2">
                  <a:txBody>
                    <a:bodyPr/>
                    <a:lstStyle/>
                    <a:p>
                      <a:pPr algn="r"/>
                      <a:r>
                        <a:rPr kumimoji="1" lang="en-US" altLang="ja-JP" dirty="0" smtClean="0"/>
                        <a:t>0.023</a:t>
                      </a:r>
                      <a:endParaRPr kumimoji="1" lang="ja-JP" altLang="en-US" dirty="0"/>
                    </a:p>
                  </a:txBody>
                  <a:tcPr anchor="ctr"/>
                </a:tc>
                <a:tc>
                  <a:txBody>
                    <a:bodyPr/>
                    <a:lstStyle/>
                    <a:p>
                      <a:pPr algn="r"/>
                      <a:r>
                        <a:rPr kumimoji="1" lang="en-US" altLang="ja-JP" dirty="0" smtClean="0"/>
                        <a:t>1580</a:t>
                      </a:r>
                      <a:endParaRPr kumimoji="1" lang="ja-JP" altLang="en-US" dirty="0"/>
                    </a:p>
                  </a:txBody>
                  <a:tcPr anchor="ctr"/>
                </a:tc>
                <a:tc>
                  <a:txBody>
                    <a:bodyPr/>
                    <a:lstStyle/>
                    <a:p>
                      <a:pPr algn="r"/>
                      <a:r>
                        <a:rPr kumimoji="1" lang="en-US" altLang="ja-JP" dirty="0" smtClean="0"/>
                        <a:t>0</a:t>
                      </a:r>
                      <a:endParaRPr kumimoji="1" lang="ja-JP" altLang="en-US" dirty="0"/>
                    </a:p>
                  </a:txBody>
                  <a:tcPr anchor="ctr"/>
                </a:tc>
                <a:tc rowSpan="2">
                  <a:txBody>
                    <a:bodyPr/>
                    <a:lstStyle/>
                    <a:p>
                      <a:pPr algn="r"/>
                      <a:r>
                        <a:rPr kumimoji="1" lang="en-US" altLang="ja-JP" dirty="0" smtClean="0"/>
                        <a:t>0.001</a:t>
                      </a:r>
                      <a:endParaRPr kumimoji="1" lang="ja-JP" altLang="en-US" dirty="0"/>
                    </a:p>
                  </a:txBody>
                  <a:tcPr anchor="ctr"/>
                </a:tc>
                <a:tc>
                  <a:txBody>
                    <a:bodyPr/>
                    <a:lstStyle/>
                    <a:p>
                      <a:pPr algn="r"/>
                      <a:r>
                        <a:rPr kumimoji="1" lang="en-US" altLang="ja-JP" dirty="0" smtClean="0"/>
                        <a:t>2980</a:t>
                      </a:r>
                      <a:endParaRPr kumimoji="1" lang="ja-JP" altLang="en-US" dirty="0"/>
                    </a:p>
                  </a:txBody>
                  <a:tcPr anchor="ctr"/>
                </a:tc>
                <a:tc>
                  <a:txBody>
                    <a:bodyPr/>
                    <a:lstStyle/>
                    <a:p>
                      <a:pPr algn="r"/>
                      <a:r>
                        <a:rPr kumimoji="1" lang="en-US" altLang="ja-JP" dirty="0" smtClean="0"/>
                        <a:t>57</a:t>
                      </a:r>
                      <a:endParaRPr kumimoji="1" lang="ja-JP" altLang="en-US" dirty="0"/>
                    </a:p>
                  </a:txBody>
                  <a:tcPr anchor="ctr"/>
                </a:tc>
                <a:extLst>
                  <a:ext uri="{0D108BD9-81ED-4DB2-BD59-A6C34878D82A}">
                    <a16:rowId xmlns:a16="http://schemas.microsoft.com/office/drawing/2014/main" val="10005"/>
                  </a:ext>
                </a:extLst>
              </a:tr>
              <a:tr h="370840">
                <a:tc>
                  <a:txBody>
                    <a:bodyPr/>
                    <a:lstStyle/>
                    <a:p>
                      <a:pPr algn="ctr"/>
                      <a:r>
                        <a:rPr kumimoji="1" lang="en-US" altLang="ja-JP" dirty="0" smtClean="0"/>
                        <a:t>8 (</a:t>
                      </a:r>
                      <a:r>
                        <a:rPr kumimoji="1" lang="ja-JP" altLang="en-US" dirty="0" smtClean="0"/>
                        <a:t>後</a:t>
                      </a:r>
                      <a:r>
                        <a:rPr kumimoji="1" lang="en-US" altLang="ja-JP" dirty="0" smtClean="0"/>
                        <a:t>)</a:t>
                      </a:r>
                      <a:endParaRPr kumimoji="1" lang="ja-JP" altLang="en-US" dirty="0"/>
                    </a:p>
                  </a:txBody>
                  <a:tcPr/>
                </a:tc>
                <a:tc vMerge="1">
                  <a:txBody>
                    <a:bodyPr/>
                    <a:lstStyle/>
                    <a:p>
                      <a:pPr algn="r"/>
                      <a:endParaRPr kumimoji="1" lang="ja-JP" altLang="en-US" dirty="0"/>
                    </a:p>
                  </a:txBody>
                  <a:tcPr/>
                </a:tc>
                <a:tc>
                  <a:txBody>
                    <a:bodyPr/>
                    <a:lstStyle/>
                    <a:p>
                      <a:pPr algn="r"/>
                      <a:r>
                        <a:rPr kumimoji="1" lang="en-US" altLang="ja-JP" dirty="0" smtClean="0"/>
                        <a:t>1583</a:t>
                      </a:r>
                      <a:endParaRPr kumimoji="1" lang="ja-JP" altLang="en-US" dirty="0"/>
                    </a:p>
                  </a:txBody>
                  <a:tcPr anchor="ctr"/>
                </a:tc>
                <a:tc>
                  <a:txBody>
                    <a:bodyPr/>
                    <a:lstStyle/>
                    <a:p>
                      <a:pPr algn="r"/>
                      <a:r>
                        <a:rPr kumimoji="1" lang="en-US" altLang="ja-JP" dirty="0" smtClean="0"/>
                        <a:t>33</a:t>
                      </a:r>
                      <a:endParaRPr kumimoji="1" lang="ja-JP" altLang="en-US" dirty="0"/>
                    </a:p>
                  </a:txBody>
                  <a:tcPr anchor="ctr"/>
                </a:tc>
                <a:tc vMerge="1">
                  <a:txBody>
                    <a:bodyPr/>
                    <a:lstStyle/>
                    <a:p>
                      <a:pPr algn="r"/>
                      <a:endParaRPr kumimoji="1" lang="ja-JP" altLang="en-US" dirty="0"/>
                    </a:p>
                  </a:txBody>
                  <a:tcPr/>
                </a:tc>
                <a:tc>
                  <a:txBody>
                    <a:bodyPr/>
                    <a:lstStyle/>
                    <a:p>
                      <a:pPr algn="r"/>
                      <a:r>
                        <a:rPr kumimoji="1" lang="en-US" altLang="ja-JP" dirty="0" smtClean="0"/>
                        <a:t>2993</a:t>
                      </a:r>
                      <a:endParaRPr kumimoji="1" lang="ja-JP" altLang="en-US" dirty="0"/>
                    </a:p>
                  </a:txBody>
                  <a:tcPr anchor="ctr"/>
                </a:tc>
                <a:tc>
                  <a:txBody>
                    <a:bodyPr/>
                    <a:lstStyle/>
                    <a:p>
                      <a:pPr algn="r"/>
                      <a:r>
                        <a:rPr kumimoji="1" lang="en-US" altLang="ja-JP" dirty="0" smtClean="0"/>
                        <a:t>70</a:t>
                      </a:r>
                      <a:endParaRPr kumimoji="1" lang="ja-JP" altLang="en-US" dirty="0"/>
                    </a:p>
                  </a:txBody>
                  <a:tcPr anchor="ctr"/>
                </a:tc>
                <a:extLst>
                  <a:ext uri="{0D108BD9-81ED-4DB2-BD59-A6C34878D82A}">
                    <a16:rowId xmlns:a16="http://schemas.microsoft.com/office/drawing/2014/main" val="10006"/>
                  </a:ext>
                </a:extLst>
              </a:tr>
              <a:tr h="370840">
                <a:tc>
                  <a:txBody>
                    <a:bodyPr/>
                    <a:lstStyle/>
                    <a:p>
                      <a:pPr algn="ctr"/>
                      <a:r>
                        <a:rPr kumimoji="1" lang="en-US" altLang="ja-JP" dirty="0" smtClean="0"/>
                        <a:t>9 (</a:t>
                      </a:r>
                      <a:r>
                        <a:rPr kumimoji="1" lang="ja-JP" altLang="en-US" dirty="0" smtClean="0"/>
                        <a:t>前</a:t>
                      </a:r>
                      <a:r>
                        <a:rPr kumimoji="1" lang="en-US" altLang="ja-JP" dirty="0" smtClean="0"/>
                        <a:t>)</a:t>
                      </a:r>
                      <a:endParaRPr kumimoji="1" lang="ja-JP" altLang="en-US" dirty="0"/>
                    </a:p>
                  </a:txBody>
                  <a:tcPr/>
                </a:tc>
                <a:tc rowSpan="2">
                  <a:txBody>
                    <a:bodyPr/>
                    <a:lstStyle/>
                    <a:p>
                      <a:pPr algn="r"/>
                      <a:r>
                        <a:rPr kumimoji="1" lang="en-US" altLang="ja-JP" b="1" dirty="0" smtClean="0">
                          <a:solidFill>
                            <a:srgbClr val="FF0000"/>
                          </a:solidFill>
                        </a:rPr>
                        <a:t>556.170</a:t>
                      </a:r>
                      <a:endParaRPr kumimoji="1" lang="ja-JP" altLang="en-US" b="1" dirty="0">
                        <a:solidFill>
                          <a:srgbClr val="FF0000"/>
                        </a:solidFill>
                      </a:endParaRPr>
                    </a:p>
                  </a:txBody>
                  <a:tcPr anchor="ctr"/>
                </a:tc>
                <a:tc>
                  <a:txBody>
                    <a:bodyPr/>
                    <a:lstStyle/>
                    <a:p>
                      <a:pPr algn="r"/>
                      <a:r>
                        <a:rPr kumimoji="1" lang="en-US" altLang="ja-JP" b="1" dirty="0" smtClean="0">
                          <a:solidFill>
                            <a:srgbClr val="FF0000"/>
                          </a:solidFill>
                        </a:rPr>
                        <a:t>36795442</a:t>
                      </a:r>
                      <a:endParaRPr kumimoji="1" lang="ja-JP" altLang="en-US" b="1" dirty="0">
                        <a:solidFill>
                          <a:srgbClr val="FF0000"/>
                        </a:solidFill>
                      </a:endParaRPr>
                    </a:p>
                  </a:txBody>
                  <a:tcPr anchor="ctr"/>
                </a:tc>
                <a:tc>
                  <a:txBody>
                    <a:bodyPr/>
                    <a:lstStyle/>
                    <a:p>
                      <a:pPr algn="r"/>
                      <a:r>
                        <a:rPr kumimoji="1" lang="en-US" altLang="ja-JP" b="1" dirty="0" smtClean="0">
                          <a:solidFill>
                            <a:srgbClr val="FF0000"/>
                          </a:solidFill>
                        </a:rPr>
                        <a:t>34</a:t>
                      </a:r>
                      <a:endParaRPr kumimoji="1" lang="ja-JP" altLang="en-US" b="1" dirty="0">
                        <a:solidFill>
                          <a:srgbClr val="FF0000"/>
                        </a:solidFill>
                      </a:endParaRPr>
                    </a:p>
                  </a:txBody>
                  <a:tcPr anchor="ctr"/>
                </a:tc>
                <a:tc rowSpan="2">
                  <a:txBody>
                    <a:bodyPr/>
                    <a:lstStyle/>
                    <a:p>
                      <a:pPr algn="r"/>
                      <a:r>
                        <a:rPr kumimoji="1" lang="en-US" altLang="ja-JP" b="1" dirty="0" smtClean="0">
                          <a:solidFill>
                            <a:srgbClr val="0070C0"/>
                          </a:solidFill>
                        </a:rPr>
                        <a:t>6.198</a:t>
                      </a:r>
                      <a:endParaRPr kumimoji="1" lang="ja-JP" altLang="en-US" b="1" dirty="0">
                        <a:solidFill>
                          <a:srgbClr val="0070C0"/>
                        </a:solidFill>
                      </a:endParaRPr>
                    </a:p>
                  </a:txBody>
                  <a:tcPr anchor="ctr"/>
                </a:tc>
                <a:tc>
                  <a:txBody>
                    <a:bodyPr/>
                    <a:lstStyle/>
                    <a:p>
                      <a:pPr algn="r"/>
                      <a:r>
                        <a:rPr kumimoji="1" lang="en-US" altLang="ja-JP" b="1" dirty="0" smtClean="0">
                          <a:solidFill>
                            <a:srgbClr val="0070C0"/>
                          </a:solidFill>
                        </a:rPr>
                        <a:t>81033323</a:t>
                      </a:r>
                      <a:endParaRPr kumimoji="1" lang="ja-JP" altLang="en-US" b="1" dirty="0">
                        <a:solidFill>
                          <a:srgbClr val="0070C0"/>
                        </a:solidFill>
                      </a:endParaRPr>
                    </a:p>
                  </a:txBody>
                  <a:tcPr anchor="ctr"/>
                </a:tc>
                <a:tc>
                  <a:txBody>
                    <a:bodyPr/>
                    <a:lstStyle/>
                    <a:p>
                      <a:pPr algn="r"/>
                      <a:r>
                        <a:rPr kumimoji="1" lang="en-US" altLang="ja-JP" b="1" dirty="0" smtClean="0">
                          <a:solidFill>
                            <a:srgbClr val="0070C0"/>
                          </a:solidFill>
                        </a:rPr>
                        <a:t>10729</a:t>
                      </a:r>
                      <a:endParaRPr kumimoji="1" lang="ja-JP" altLang="en-US" b="1" dirty="0">
                        <a:solidFill>
                          <a:srgbClr val="0070C0"/>
                        </a:solidFill>
                      </a:endParaRPr>
                    </a:p>
                  </a:txBody>
                  <a:tcPr anchor="ctr"/>
                </a:tc>
                <a:extLst>
                  <a:ext uri="{0D108BD9-81ED-4DB2-BD59-A6C34878D82A}">
                    <a16:rowId xmlns:a16="http://schemas.microsoft.com/office/drawing/2014/main" val="10007"/>
                  </a:ext>
                </a:extLst>
              </a:tr>
              <a:tr h="370840">
                <a:tc>
                  <a:txBody>
                    <a:bodyPr/>
                    <a:lstStyle/>
                    <a:p>
                      <a:pPr algn="ctr"/>
                      <a:r>
                        <a:rPr kumimoji="1" lang="en-US" altLang="ja-JP" dirty="0" smtClean="0"/>
                        <a:t>9 (</a:t>
                      </a:r>
                      <a:r>
                        <a:rPr kumimoji="1" lang="ja-JP" altLang="en-US" dirty="0" smtClean="0"/>
                        <a:t>後</a:t>
                      </a:r>
                      <a:r>
                        <a:rPr kumimoji="1" lang="en-US" altLang="ja-JP" dirty="0" smtClean="0"/>
                        <a:t>)</a:t>
                      </a:r>
                      <a:endParaRPr kumimoji="1" lang="ja-JP" altLang="en-US" dirty="0"/>
                    </a:p>
                  </a:txBody>
                  <a:tcPr/>
                </a:tc>
                <a:tc vMerge="1">
                  <a:txBody>
                    <a:bodyPr/>
                    <a:lstStyle/>
                    <a:p>
                      <a:pPr algn="r"/>
                      <a:endParaRPr kumimoji="1" lang="ja-JP" altLang="en-US" dirty="0"/>
                    </a:p>
                  </a:txBody>
                  <a:tcPr/>
                </a:tc>
                <a:tc>
                  <a:txBody>
                    <a:bodyPr/>
                    <a:lstStyle/>
                    <a:p>
                      <a:pPr algn="r"/>
                      <a:r>
                        <a:rPr kumimoji="1" lang="en-US" altLang="ja-JP" b="1" dirty="0" smtClean="0">
                          <a:solidFill>
                            <a:srgbClr val="FF0000"/>
                          </a:solidFill>
                        </a:rPr>
                        <a:t>36798484</a:t>
                      </a:r>
                      <a:endParaRPr kumimoji="1" lang="ja-JP" altLang="en-US" b="1" dirty="0">
                        <a:solidFill>
                          <a:srgbClr val="FF0000"/>
                        </a:solidFill>
                      </a:endParaRPr>
                    </a:p>
                  </a:txBody>
                  <a:tcPr anchor="ctr"/>
                </a:tc>
                <a:tc>
                  <a:txBody>
                    <a:bodyPr/>
                    <a:lstStyle/>
                    <a:p>
                      <a:pPr algn="r"/>
                      <a:r>
                        <a:rPr kumimoji="1" lang="en-US" altLang="ja-JP" b="1" dirty="0" smtClean="0">
                          <a:solidFill>
                            <a:srgbClr val="FF0000"/>
                          </a:solidFill>
                        </a:rPr>
                        <a:t>19</a:t>
                      </a:r>
                      <a:endParaRPr kumimoji="1" lang="ja-JP" altLang="en-US" b="1" dirty="0">
                        <a:solidFill>
                          <a:srgbClr val="FF0000"/>
                        </a:solidFill>
                      </a:endParaRPr>
                    </a:p>
                  </a:txBody>
                  <a:tcPr anchor="ctr"/>
                </a:tc>
                <a:tc vMerge="1">
                  <a:txBody>
                    <a:bodyPr/>
                    <a:lstStyle/>
                    <a:p>
                      <a:pPr algn="r"/>
                      <a:endParaRPr kumimoji="1" lang="ja-JP" altLang="en-US" dirty="0"/>
                    </a:p>
                  </a:txBody>
                  <a:tcPr/>
                </a:tc>
                <a:tc>
                  <a:txBody>
                    <a:bodyPr/>
                    <a:lstStyle/>
                    <a:p>
                      <a:pPr algn="r"/>
                      <a:r>
                        <a:rPr kumimoji="1" lang="en-US" altLang="ja-JP" b="1" dirty="0" smtClean="0">
                          <a:solidFill>
                            <a:srgbClr val="0070C0"/>
                          </a:solidFill>
                        </a:rPr>
                        <a:t>81034003</a:t>
                      </a:r>
                      <a:endParaRPr kumimoji="1" lang="ja-JP" altLang="en-US" b="1" dirty="0">
                        <a:solidFill>
                          <a:srgbClr val="0070C0"/>
                        </a:solidFill>
                      </a:endParaRPr>
                    </a:p>
                  </a:txBody>
                  <a:tcPr anchor="ctr"/>
                </a:tc>
                <a:tc>
                  <a:txBody>
                    <a:bodyPr/>
                    <a:lstStyle/>
                    <a:p>
                      <a:pPr algn="r"/>
                      <a:r>
                        <a:rPr kumimoji="1" lang="en-US" altLang="ja-JP" b="1" dirty="0" smtClean="0">
                          <a:solidFill>
                            <a:srgbClr val="0070C0"/>
                          </a:solidFill>
                        </a:rPr>
                        <a:t>11409</a:t>
                      </a:r>
                      <a:endParaRPr kumimoji="1" lang="ja-JP" altLang="en-US" b="1" dirty="0">
                        <a:solidFill>
                          <a:srgbClr val="0070C0"/>
                        </a:solidFill>
                      </a:endParaRPr>
                    </a:p>
                  </a:txBody>
                  <a:tcPr anchor="ctr"/>
                </a:tc>
                <a:extLst>
                  <a:ext uri="{0D108BD9-81ED-4DB2-BD59-A6C34878D82A}">
                    <a16:rowId xmlns:a16="http://schemas.microsoft.com/office/drawing/2014/main" val="10008"/>
                  </a:ext>
                </a:extLst>
              </a:tr>
              <a:tr h="370840">
                <a:tc>
                  <a:txBody>
                    <a:bodyPr/>
                    <a:lstStyle/>
                    <a:p>
                      <a:pPr algn="ctr"/>
                      <a:r>
                        <a:rPr kumimoji="1" lang="en-US" altLang="ja-JP" dirty="0" smtClean="0"/>
                        <a:t>10(</a:t>
                      </a:r>
                      <a:r>
                        <a:rPr kumimoji="1" lang="ja-JP" altLang="en-US" dirty="0" smtClean="0"/>
                        <a:t>前</a:t>
                      </a:r>
                      <a:r>
                        <a:rPr kumimoji="1" lang="en-US" altLang="ja-JP" dirty="0" smtClean="0"/>
                        <a:t>)</a:t>
                      </a:r>
                      <a:endParaRPr kumimoji="1" lang="ja-JP" altLang="en-US" dirty="0"/>
                    </a:p>
                  </a:txBody>
                  <a:tcPr/>
                </a:tc>
                <a:tc rowSpan="2">
                  <a:txBody>
                    <a:bodyPr/>
                    <a:lstStyle/>
                    <a:p>
                      <a:pPr algn="r"/>
                      <a:r>
                        <a:rPr kumimoji="1" lang="en-US" altLang="ja-JP" dirty="0" smtClean="0"/>
                        <a:t>1.250</a:t>
                      </a:r>
                      <a:endParaRPr kumimoji="1" lang="ja-JP" altLang="en-US" dirty="0"/>
                    </a:p>
                  </a:txBody>
                  <a:tcPr anchor="ctr"/>
                </a:tc>
                <a:tc>
                  <a:txBody>
                    <a:bodyPr/>
                    <a:lstStyle/>
                    <a:p>
                      <a:pPr algn="r"/>
                      <a:r>
                        <a:rPr kumimoji="1" lang="en-US" altLang="ja-JP" dirty="0" smtClean="0"/>
                        <a:t>631407</a:t>
                      </a:r>
                      <a:endParaRPr kumimoji="1" lang="ja-JP" altLang="en-US" dirty="0"/>
                    </a:p>
                  </a:txBody>
                  <a:tcPr anchor="ctr"/>
                </a:tc>
                <a:tc>
                  <a:txBody>
                    <a:bodyPr/>
                    <a:lstStyle/>
                    <a:p>
                      <a:pPr algn="r"/>
                      <a:r>
                        <a:rPr kumimoji="1" lang="en-US" altLang="ja-JP" dirty="0" smtClean="0"/>
                        <a:t>0</a:t>
                      </a:r>
                      <a:endParaRPr kumimoji="1" lang="ja-JP" altLang="en-US" dirty="0"/>
                    </a:p>
                  </a:txBody>
                  <a:tcPr anchor="ctr"/>
                </a:tc>
                <a:tc rowSpan="2">
                  <a:txBody>
                    <a:bodyPr/>
                    <a:lstStyle/>
                    <a:p>
                      <a:pPr algn="r"/>
                      <a:r>
                        <a:rPr kumimoji="1" lang="en-US" altLang="ja-JP" dirty="0" smtClean="0"/>
                        <a:t>0.130</a:t>
                      </a:r>
                      <a:endParaRPr kumimoji="1" lang="ja-JP" altLang="en-US" dirty="0"/>
                    </a:p>
                  </a:txBody>
                  <a:tcPr anchor="ctr"/>
                </a:tc>
                <a:tc>
                  <a:txBody>
                    <a:bodyPr/>
                    <a:lstStyle/>
                    <a:p>
                      <a:pPr algn="r"/>
                      <a:r>
                        <a:rPr kumimoji="1" lang="en-US" altLang="ja-JP" dirty="0" smtClean="0"/>
                        <a:t>679846</a:t>
                      </a:r>
                      <a:endParaRPr kumimoji="1" lang="ja-JP" altLang="en-US" dirty="0"/>
                    </a:p>
                  </a:txBody>
                  <a:tcPr anchor="ctr"/>
                </a:tc>
                <a:tc>
                  <a:txBody>
                    <a:bodyPr/>
                    <a:lstStyle/>
                    <a:p>
                      <a:pPr algn="r"/>
                      <a:r>
                        <a:rPr kumimoji="1" lang="en-US" altLang="ja-JP" dirty="0" smtClean="0"/>
                        <a:t>2649</a:t>
                      </a:r>
                      <a:endParaRPr kumimoji="1" lang="ja-JP" altLang="en-US" dirty="0"/>
                    </a:p>
                  </a:txBody>
                  <a:tcPr anchor="ctr"/>
                </a:tc>
                <a:extLst>
                  <a:ext uri="{0D108BD9-81ED-4DB2-BD59-A6C34878D82A}">
                    <a16:rowId xmlns:a16="http://schemas.microsoft.com/office/drawing/2014/main" val="10009"/>
                  </a:ext>
                </a:extLst>
              </a:tr>
              <a:tr h="370840">
                <a:tc>
                  <a:txBody>
                    <a:bodyPr/>
                    <a:lstStyle/>
                    <a:p>
                      <a:pPr algn="ctr"/>
                      <a:r>
                        <a:rPr kumimoji="1" lang="en-US" altLang="ja-JP" baseline="0" dirty="0" smtClean="0"/>
                        <a:t>10(</a:t>
                      </a:r>
                      <a:r>
                        <a:rPr kumimoji="1" lang="ja-JP" altLang="en-US" dirty="0" smtClean="0"/>
                        <a:t>後</a:t>
                      </a:r>
                      <a:r>
                        <a:rPr kumimoji="1" lang="en-US" altLang="ja-JP" dirty="0" smtClean="0"/>
                        <a:t>)</a:t>
                      </a:r>
                      <a:endParaRPr kumimoji="1" lang="ja-JP" altLang="en-US" dirty="0"/>
                    </a:p>
                  </a:txBody>
                  <a:tcPr/>
                </a:tc>
                <a:tc vMerge="1">
                  <a:txBody>
                    <a:bodyPr/>
                    <a:lstStyle/>
                    <a:p>
                      <a:pPr algn="r"/>
                      <a:endParaRPr kumimoji="1" lang="ja-JP" altLang="en-US" dirty="0"/>
                    </a:p>
                  </a:txBody>
                  <a:tcPr/>
                </a:tc>
                <a:tc>
                  <a:txBody>
                    <a:bodyPr/>
                    <a:lstStyle/>
                    <a:p>
                      <a:pPr algn="r"/>
                      <a:r>
                        <a:rPr kumimoji="1" lang="en-US" altLang="ja-JP" dirty="0" smtClean="0"/>
                        <a:t>631407</a:t>
                      </a:r>
                      <a:endParaRPr kumimoji="1" lang="ja-JP" altLang="en-US" dirty="0"/>
                    </a:p>
                  </a:txBody>
                  <a:tcPr anchor="ctr"/>
                </a:tc>
                <a:tc>
                  <a:txBody>
                    <a:bodyPr/>
                    <a:lstStyle/>
                    <a:p>
                      <a:pPr algn="r"/>
                      <a:r>
                        <a:rPr kumimoji="1" lang="en-US" altLang="ja-JP" dirty="0" smtClean="0"/>
                        <a:t>0</a:t>
                      </a:r>
                      <a:endParaRPr kumimoji="1" lang="ja-JP" altLang="en-US" dirty="0"/>
                    </a:p>
                  </a:txBody>
                  <a:tcPr anchor="ctr"/>
                </a:tc>
                <a:tc vMerge="1">
                  <a:txBody>
                    <a:bodyPr/>
                    <a:lstStyle/>
                    <a:p>
                      <a:pPr algn="r"/>
                      <a:endParaRPr kumimoji="1" lang="ja-JP" altLang="en-US" dirty="0"/>
                    </a:p>
                  </a:txBody>
                  <a:tcPr/>
                </a:tc>
                <a:tc>
                  <a:txBody>
                    <a:bodyPr/>
                    <a:lstStyle/>
                    <a:p>
                      <a:pPr algn="r"/>
                      <a:r>
                        <a:rPr kumimoji="1" lang="en-US" altLang="ja-JP" dirty="0" smtClean="0"/>
                        <a:t>766242</a:t>
                      </a:r>
                      <a:endParaRPr kumimoji="1" lang="ja-JP" altLang="en-US" dirty="0"/>
                    </a:p>
                  </a:txBody>
                  <a:tcPr anchor="ctr"/>
                </a:tc>
                <a:tc>
                  <a:txBody>
                    <a:bodyPr/>
                    <a:lstStyle/>
                    <a:p>
                      <a:pPr algn="r"/>
                      <a:r>
                        <a:rPr kumimoji="1" lang="en-US" altLang="ja-JP" dirty="0" smtClean="0"/>
                        <a:t>89045</a:t>
                      </a:r>
                      <a:endParaRPr kumimoji="1" lang="ja-JP" altLang="en-US" dirty="0"/>
                    </a:p>
                  </a:txBody>
                  <a:tcPr anchor="ctr"/>
                </a:tc>
                <a:extLst>
                  <a:ext uri="{0D108BD9-81ED-4DB2-BD59-A6C34878D82A}">
                    <a16:rowId xmlns:a16="http://schemas.microsoft.com/office/drawing/2014/main" val="10010"/>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36453319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a:t>バグ修正前後における回帰テストの動的依存グラフを効率的に比較</a:t>
            </a:r>
            <a:r>
              <a:rPr lang="ja-JP" altLang="en-US" sz="2800" dirty="0" smtClean="0"/>
              <a:t>する</a:t>
            </a:r>
            <a:r>
              <a:rPr lang="ja-JP" altLang="en-US" sz="2800" dirty="0"/>
              <a:t>手法を提案</a:t>
            </a:r>
            <a:r>
              <a:rPr lang="ja-JP" altLang="en-US" sz="2800" dirty="0" smtClean="0"/>
              <a:t>した</a:t>
            </a:r>
            <a:endParaRPr lang="en-US" altLang="ja-JP" sz="2800" dirty="0" smtClean="0"/>
          </a:p>
          <a:p>
            <a:endParaRPr lang="en-US" altLang="ja-JP" sz="2800" dirty="0"/>
          </a:p>
          <a:p>
            <a:r>
              <a:rPr lang="ja-JP" altLang="en-US" sz="2800" dirty="0"/>
              <a:t>本</a:t>
            </a:r>
            <a:r>
              <a:rPr lang="ja-JP" altLang="en-US" sz="2800" dirty="0" smtClean="0"/>
              <a:t>手法を適用することで、バグ修正によって想定外の動作が起きていないことを確認できる</a:t>
            </a:r>
            <a:endParaRPr lang="en-US" altLang="ja-JP" sz="2800" dirty="0" smtClean="0"/>
          </a:p>
          <a:p>
            <a:endParaRPr lang="en-US" altLang="ja-JP" sz="2800" dirty="0"/>
          </a:p>
          <a:p>
            <a:r>
              <a:rPr lang="ja-JP" altLang="en-US" sz="2800" dirty="0" smtClean="0"/>
              <a:t>今後の課題として、出力の可読性の向上が挙げられる</a:t>
            </a:r>
            <a:endParaRPr lang="en-US" altLang="ja-JP" sz="2800" dirty="0" smtClean="0"/>
          </a:p>
          <a:p>
            <a:endParaRPr kumimoji="1" lang="en-US" altLang="ja-JP" sz="2800" dirty="0"/>
          </a:p>
          <a:p>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8441891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検出</a:t>
            </a:r>
            <a:r>
              <a:rPr lang="ja-JP" altLang="en-US" dirty="0" smtClean="0"/>
              <a:t>された差分の例 </a:t>
            </a:r>
            <a:r>
              <a:rPr lang="en-US" altLang="ja-JP" dirty="0" smtClean="0"/>
              <a:t>(1/3)</a:t>
            </a:r>
            <a:endParaRPr kumimoji="1" lang="ja-JP" altLang="en-US" dirty="0"/>
          </a:p>
        </p:txBody>
      </p:sp>
      <p:sp>
        <p:nvSpPr>
          <p:cNvPr id="3" name="コンテンツ プレースホルダー 2"/>
          <p:cNvSpPr>
            <a:spLocks noGrp="1"/>
          </p:cNvSpPr>
          <p:nvPr>
            <p:ph idx="1"/>
          </p:nvPr>
        </p:nvSpPr>
        <p:spPr/>
        <p:txBody>
          <a:bodyPr/>
          <a:lstStyle/>
          <a:p>
            <a:r>
              <a:rPr lang="en-US" altLang="ja-JP" sz="2400" dirty="0" smtClean="0"/>
              <a:t>8</a:t>
            </a:r>
            <a:r>
              <a:rPr lang="ja-JP" altLang="en-US" sz="2400" dirty="0" smtClean="0"/>
              <a:t>番のバグ</a:t>
            </a:r>
            <a:r>
              <a:rPr lang="ja-JP" altLang="en-US" sz="2000" dirty="0" smtClean="0"/>
              <a:t>（</a:t>
            </a:r>
            <a:r>
              <a:rPr lang="en-US" altLang="ja-JP" sz="2000" dirty="0" smtClean="0"/>
              <a:t>org.apache.commons.lang3.time.FastDatePrinter</a:t>
            </a:r>
            <a:r>
              <a:rPr lang="ja-JP" altLang="en-US" sz="2000" dirty="0" smtClean="0"/>
              <a:t>）</a:t>
            </a:r>
            <a:endParaRPr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
        <p:nvSpPr>
          <p:cNvPr id="5" name="正方形/長方形 4"/>
          <p:cNvSpPr/>
          <p:nvPr/>
        </p:nvSpPr>
        <p:spPr>
          <a:xfrm>
            <a:off x="890016" y="2474976"/>
            <a:ext cx="7339584" cy="35356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US" altLang="ja-JP" sz="1600" dirty="0" smtClean="0">
                <a:solidFill>
                  <a:schemeClr val="tx1"/>
                </a:solidFill>
              </a:rPr>
              <a:t>private </a:t>
            </a:r>
            <a:r>
              <a:rPr lang="en-US" altLang="ja-JP" sz="1600" dirty="0">
                <a:solidFill>
                  <a:schemeClr val="tx1"/>
                </a:solidFill>
              </a:rPr>
              <a:t>static class </a:t>
            </a:r>
            <a:r>
              <a:rPr lang="en-US" altLang="ja-JP" sz="1600" dirty="0" err="1">
                <a:solidFill>
                  <a:schemeClr val="tx1"/>
                </a:solidFill>
              </a:rPr>
              <a:t>TimeZoneNameRule</a:t>
            </a:r>
            <a:r>
              <a:rPr lang="en-US" altLang="ja-JP" sz="1600" dirty="0">
                <a:solidFill>
                  <a:schemeClr val="tx1"/>
                </a:solidFill>
              </a:rPr>
              <a:t> implements Rule </a:t>
            </a:r>
            <a:r>
              <a:rPr lang="en-US" altLang="ja-JP" sz="1600" dirty="0" smtClean="0">
                <a:solidFill>
                  <a:schemeClr val="tx1"/>
                </a:solidFill>
              </a:rPr>
              <a:t>{</a:t>
            </a:r>
          </a:p>
          <a:p>
            <a:r>
              <a:rPr lang="ja-JP" altLang="en-US" sz="1600" dirty="0">
                <a:solidFill>
                  <a:schemeClr val="tx1"/>
                </a:solidFill>
              </a:rPr>
              <a:t> </a:t>
            </a:r>
            <a:r>
              <a:rPr lang="ja-JP" altLang="en-US" sz="1600" dirty="0" smtClean="0">
                <a:solidFill>
                  <a:schemeClr val="tx1"/>
                </a:solidFill>
              </a:rPr>
              <a:t>   </a:t>
            </a:r>
            <a:r>
              <a:rPr lang="en-US" altLang="ja-JP" sz="1600" dirty="0" smtClean="0">
                <a:solidFill>
                  <a:schemeClr val="tx1"/>
                </a:solidFill>
              </a:rPr>
              <a:t>…</a:t>
            </a:r>
          </a:p>
          <a:p>
            <a:r>
              <a:rPr lang="en-US" altLang="ja-JP" sz="1600" dirty="0" smtClean="0">
                <a:solidFill>
                  <a:schemeClr val="tx1"/>
                </a:solidFill>
              </a:rPr>
              <a:t>    @Override</a:t>
            </a:r>
          </a:p>
          <a:p>
            <a:r>
              <a:rPr lang="en-US" altLang="ja-JP" sz="1600" dirty="0">
                <a:solidFill>
                  <a:schemeClr val="tx1"/>
                </a:solidFill>
              </a:rPr>
              <a:t> </a:t>
            </a:r>
            <a:r>
              <a:rPr lang="en-US" altLang="ja-JP" sz="1600" dirty="0" smtClean="0">
                <a:solidFill>
                  <a:schemeClr val="tx1"/>
                </a:solidFill>
              </a:rPr>
              <a:t>   public </a:t>
            </a:r>
            <a:r>
              <a:rPr lang="en-US" altLang="ja-JP" sz="1600" dirty="0">
                <a:solidFill>
                  <a:schemeClr val="tx1"/>
                </a:solidFill>
              </a:rPr>
              <a:t>void </a:t>
            </a:r>
            <a:r>
              <a:rPr lang="en-US" altLang="ja-JP" sz="1600" dirty="0" err="1">
                <a:solidFill>
                  <a:schemeClr val="tx1"/>
                </a:solidFill>
              </a:rPr>
              <a:t>appendTo</a:t>
            </a:r>
            <a:r>
              <a:rPr lang="en-US" altLang="ja-JP" sz="1600" dirty="0">
                <a:solidFill>
                  <a:schemeClr val="tx1"/>
                </a:solidFill>
              </a:rPr>
              <a:t>(</a:t>
            </a:r>
            <a:r>
              <a:rPr lang="en-US" altLang="ja-JP" sz="1600" dirty="0" err="1">
                <a:solidFill>
                  <a:schemeClr val="tx1"/>
                </a:solidFill>
              </a:rPr>
              <a:t>StringBuffer</a:t>
            </a:r>
            <a:r>
              <a:rPr lang="en-US" altLang="ja-JP" sz="1600" dirty="0">
                <a:solidFill>
                  <a:schemeClr val="tx1"/>
                </a:solidFill>
              </a:rPr>
              <a:t> buffer, Calendar calendar) </a:t>
            </a:r>
            <a:r>
              <a:rPr lang="en-US" altLang="ja-JP" sz="1600" dirty="0" smtClean="0">
                <a:solidFill>
                  <a:schemeClr val="tx1"/>
                </a:solidFill>
              </a:rPr>
              <a:t>{</a:t>
            </a:r>
          </a:p>
          <a:p>
            <a:r>
              <a:rPr lang="en-US" altLang="ja-JP" sz="1600" dirty="0">
                <a:solidFill>
                  <a:schemeClr val="tx1"/>
                </a:solidFill>
              </a:rPr>
              <a:t>        </a:t>
            </a:r>
            <a:r>
              <a:rPr lang="en-US" altLang="ja-JP" sz="1600" dirty="0" err="1">
                <a:solidFill>
                  <a:srgbClr val="FF0000"/>
                </a:solidFill>
              </a:rPr>
              <a:t>TimeZone</a:t>
            </a:r>
            <a:r>
              <a:rPr lang="en-US" altLang="ja-JP" sz="1600" dirty="0">
                <a:solidFill>
                  <a:srgbClr val="FF0000"/>
                </a:solidFill>
              </a:rPr>
              <a:t> zone = </a:t>
            </a:r>
            <a:r>
              <a:rPr lang="en-US" altLang="ja-JP" sz="1600" dirty="0" err="1">
                <a:solidFill>
                  <a:srgbClr val="FF0000"/>
                </a:solidFill>
              </a:rPr>
              <a:t>calendar.getTimeZone</a:t>
            </a:r>
            <a:r>
              <a:rPr lang="en-US" altLang="ja-JP" sz="1600" dirty="0" smtClean="0">
                <a:solidFill>
                  <a:srgbClr val="FF0000"/>
                </a:solidFill>
              </a:rPr>
              <a:t>(); </a:t>
            </a:r>
            <a:r>
              <a:rPr lang="en-US" altLang="ja-JP" sz="1600" b="1" dirty="0" smtClean="0">
                <a:solidFill>
                  <a:srgbClr val="FF0000"/>
                </a:solidFill>
              </a:rPr>
              <a:t>// </a:t>
            </a:r>
            <a:r>
              <a:rPr lang="ja-JP" altLang="en-US" sz="1600" b="1" dirty="0" smtClean="0">
                <a:solidFill>
                  <a:srgbClr val="FF0000"/>
                </a:solidFill>
              </a:rPr>
              <a:t>追加</a:t>
            </a:r>
            <a:endParaRPr lang="en-US" altLang="ja-JP" sz="1600" b="1" dirty="0">
              <a:solidFill>
                <a:srgbClr val="FF0000"/>
              </a:solidFill>
            </a:endParaRPr>
          </a:p>
          <a:p>
            <a:r>
              <a:rPr lang="en-US" altLang="ja-JP" sz="1600" dirty="0">
                <a:solidFill>
                  <a:schemeClr val="tx1"/>
                </a:solidFill>
              </a:rPr>
              <a:t>    </a:t>
            </a:r>
            <a:r>
              <a:rPr lang="en-US" altLang="ja-JP" sz="1600" dirty="0" smtClean="0">
                <a:solidFill>
                  <a:schemeClr val="tx1"/>
                </a:solidFill>
              </a:rPr>
              <a:t>    if </a:t>
            </a:r>
            <a:r>
              <a:rPr lang="en-US" altLang="ja-JP" sz="1600" dirty="0">
                <a:solidFill>
                  <a:schemeClr val="tx1"/>
                </a:solidFill>
              </a:rPr>
              <a:t>(</a:t>
            </a:r>
            <a:r>
              <a:rPr lang="en-US" altLang="ja-JP" sz="1600" dirty="0" err="1">
                <a:solidFill>
                  <a:schemeClr val="tx1"/>
                </a:solidFill>
              </a:rPr>
              <a:t>zone.useDaylightTime</a:t>
            </a:r>
            <a:r>
              <a:rPr lang="en-US" altLang="ja-JP" sz="1600" dirty="0">
                <a:solidFill>
                  <a:schemeClr val="tx1"/>
                </a:solidFill>
              </a:rPr>
              <a:t>()</a:t>
            </a:r>
          </a:p>
          <a:p>
            <a:r>
              <a:rPr lang="en-US" altLang="ja-JP" sz="1600" dirty="0">
                <a:solidFill>
                  <a:schemeClr val="tx1"/>
                </a:solidFill>
              </a:rPr>
              <a:t>        </a:t>
            </a:r>
            <a:r>
              <a:rPr lang="en-US" altLang="ja-JP" sz="1600" dirty="0" smtClean="0">
                <a:solidFill>
                  <a:schemeClr val="tx1"/>
                </a:solidFill>
              </a:rPr>
              <a:t>    &amp;&amp; </a:t>
            </a:r>
            <a:r>
              <a:rPr lang="en-US" altLang="ja-JP" sz="1600" dirty="0" err="1">
                <a:solidFill>
                  <a:schemeClr val="tx1"/>
                </a:solidFill>
              </a:rPr>
              <a:t>calendar.get</a:t>
            </a:r>
            <a:r>
              <a:rPr lang="en-US" altLang="ja-JP" sz="1600" dirty="0">
                <a:solidFill>
                  <a:schemeClr val="tx1"/>
                </a:solidFill>
              </a:rPr>
              <a:t>(</a:t>
            </a:r>
            <a:r>
              <a:rPr lang="en-US" altLang="ja-JP" sz="1600" dirty="0" err="1">
                <a:solidFill>
                  <a:schemeClr val="tx1"/>
                </a:solidFill>
              </a:rPr>
              <a:t>Calendar.DST_OFFSET</a:t>
            </a:r>
            <a:r>
              <a:rPr lang="en-US" altLang="ja-JP" sz="1600" dirty="0">
                <a:solidFill>
                  <a:schemeClr val="tx1"/>
                </a:solidFill>
              </a:rPr>
              <a:t>) != 0) {</a:t>
            </a:r>
          </a:p>
          <a:p>
            <a:r>
              <a:rPr lang="en-US" altLang="ja-JP" sz="1600" dirty="0">
                <a:solidFill>
                  <a:schemeClr val="tx1"/>
                </a:solidFill>
              </a:rPr>
              <a:t>                </a:t>
            </a:r>
            <a:r>
              <a:rPr lang="en-US" altLang="ja-JP" sz="1600" dirty="0" err="1">
                <a:solidFill>
                  <a:schemeClr val="tx1"/>
                </a:solidFill>
              </a:rPr>
              <a:t>buffer.append</a:t>
            </a:r>
            <a:r>
              <a:rPr lang="en-US" altLang="ja-JP" sz="1600" dirty="0">
                <a:solidFill>
                  <a:schemeClr val="tx1"/>
                </a:solidFill>
              </a:rPr>
              <a:t>(</a:t>
            </a:r>
            <a:r>
              <a:rPr lang="en-US" altLang="ja-JP" sz="1600" dirty="0" err="1">
                <a:solidFill>
                  <a:schemeClr val="accent2"/>
                </a:solidFill>
              </a:rPr>
              <a:t>getTimeZoneDisplay</a:t>
            </a:r>
            <a:r>
              <a:rPr lang="en-US" altLang="ja-JP" sz="1600" dirty="0">
                <a:solidFill>
                  <a:schemeClr val="tx1"/>
                </a:solidFill>
              </a:rPr>
              <a:t>(</a:t>
            </a:r>
            <a:r>
              <a:rPr lang="en-US" altLang="ja-JP" sz="1600" dirty="0">
                <a:solidFill>
                  <a:srgbClr val="FF0000"/>
                </a:solidFill>
              </a:rPr>
              <a:t>zone</a:t>
            </a:r>
            <a:r>
              <a:rPr lang="en-US" altLang="ja-JP" sz="1600" dirty="0">
                <a:solidFill>
                  <a:schemeClr val="tx1"/>
                </a:solidFill>
              </a:rPr>
              <a:t>, true, </a:t>
            </a:r>
            <a:r>
              <a:rPr lang="en-US" altLang="ja-JP" sz="1600" dirty="0" err="1">
                <a:solidFill>
                  <a:schemeClr val="tx1"/>
                </a:solidFill>
              </a:rPr>
              <a:t>mStyle</a:t>
            </a:r>
            <a:r>
              <a:rPr lang="en-US" altLang="ja-JP" sz="1600" dirty="0">
                <a:solidFill>
                  <a:schemeClr val="tx1"/>
                </a:solidFill>
              </a:rPr>
              <a:t>, </a:t>
            </a:r>
            <a:r>
              <a:rPr lang="en-US" altLang="ja-JP" sz="1600" dirty="0" err="1">
                <a:solidFill>
                  <a:schemeClr val="tx1"/>
                </a:solidFill>
              </a:rPr>
              <a:t>mLocale</a:t>
            </a:r>
            <a:r>
              <a:rPr lang="en-US" altLang="ja-JP" sz="1600" dirty="0">
                <a:solidFill>
                  <a:schemeClr val="tx1"/>
                </a:solidFill>
              </a:rPr>
              <a:t>));</a:t>
            </a:r>
          </a:p>
          <a:p>
            <a:r>
              <a:rPr lang="en-US" altLang="ja-JP" sz="1600" dirty="0">
                <a:solidFill>
                  <a:schemeClr val="tx1"/>
                </a:solidFill>
              </a:rPr>
              <a:t>            } else {</a:t>
            </a:r>
          </a:p>
          <a:p>
            <a:r>
              <a:rPr lang="en-US" altLang="ja-JP" sz="1600" dirty="0">
                <a:solidFill>
                  <a:schemeClr val="tx1"/>
                </a:solidFill>
              </a:rPr>
              <a:t>                </a:t>
            </a:r>
            <a:r>
              <a:rPr lang="en-US" altLang="ja-JP" sz="1600" dirty="0" err="1">
                <a:solidFill>
                  <a:schemeClr val="tx1"/>
                </a:solidFill>
              </a:rPr>
              <a:t>buffer.append</a:t>
            </a:r>
            <a:r>
              <a:rPr lang="en-US" altLang="ja-JP" sz="1600" dirty="0">
                <a:solidFill>
                  <a:schemeClr val="tx1"/>
                </a:solidFill>
              </a:rPr>
              <a:t>(</a:t>
            </a:r>
            <a:r>
              <a:rPr lang="en-US" altLang="ja-JP" sz="1600" dirty="0" err="1">
                <a:solidFill>
                  <a:schemeClr val="accent2"/>
                </a:solidFill>
              </a:rPr>
              <a:t>getTimeZoneDisplay</a:t>
            </a:r>
            <a:r>
              <a:rPr lang="en-US" altLang="ja-JP" sz="1600" dirty="0">
                <a:solidFill>
                  <a:schemeClr val="tx1"/>
                </a:solidFill>
              </a:rPr>
              <a:t>(</a:t>
            </a:r>
            <a:r>
              <a:rPr lang="en-US" altLang="ja-JP" sz="1600" dirty="0">
                <a:solidFill>
                  <a:srgbClr val="FF0000"/>
                </a:solidFill>
              </a:rPr>
              <a:t>zone</a:t>
            </a:r>
            <a:r>
              <a:rPr lang="en-US" altLang="ja-JP" sz="1600" dirty="0">
                <a:solidFill>
                  <a:schemeClr val="tx1"/>
                </a:solidFill>
              </a:rPr>
              <a:t>, false, </a:t>
            </a:r>
            <a:r>
              <a:rPr lang="en-US" altLang="ja-JP" sz="1600" dirty="0" err="1">
                <a:solidFill>
                  <a:schemeClr val="tx1"/>
                </a:solidFill>
              </a:rPr>
              <a:t>mStyle</a:t>
            </a:r>
            <a:r>
              <a:rPr lang="en-US" altLang="ja-JP" sz="1600" dirty="0">
                <a:solidFill>
                  <a:schemeClr val="tx1"/>
                </a:solidFill>
              </a:rPr>
              <a:t>, </a:t>
            </a:r>
            <a:r>
              <a:rPr lang="en-US" altLang="ja-JP" sz="1600" dirty="0" err="1">
                <a:solidFill>
                  <a:schemeClr val="tx1"/>
                </a:solidFill>
              </a:rPr>
              <a:t>mLocale</a:t>
            </a:r>
            <a:r>
              <a:rPr lang="en-US" altLang="ja-JP" sz="1600" dirty="0">
                <a:solidFill>
                  <a:schemeClr val="tx1"/>
                </a:solidFill>
              </a:rPr>
              <a:t>));</a:t>
            </a:r>
          </a:p>
          <a:p>
            <a:r>
              <a:rPr lang="en-US" altLang="ja-JP" sz="1600" dirty="0">
                <a:solidFill>
                  <a:schemeClr val="tx1"/>
                </a:solidFill>
              </a:rPr>
              <a:t>            }</a:t>
            </a:r>
          </a:p>
          <a:p>
            <a:r>
              <a:rPr lang="en-US" altLang="ja-JP" sz="1600" dirty="0">
                <a:solidFill>
                  <a:schemeClr val="tx1"/>
                </a:solidFill>
              </a:rPr>
              <a:t>        </a:t>
            </a:r>
            <a:r>
              <a:rPr lang="en-US" altLang="ja-JP" sz="1600" dirty="0" smtClean="0">
                <a:solidFill>
                  <a:schemeClr val="tx1"/>
                </a:solidFill>
              </a:rPr>
              <a:t>}</a:t>
            </a:r>
          </a:p>
          <a:p>
            <a:r>
              <a:rPr kumimoji="1" lang="en-US" altLang="ja-JP" sz="1600" dirty="0">
                <a:solidFill>
                  <a:schemeClr val="tx1"/>
                </a:solidFill>
              </a:rPr>
              <a:t> </a:t>
            </a:r>
            <a:r>
              <a:rPr kumimoji="1" lang="en-US" altLang="ja-JP" sz="1600" dirty="0" smtClean="0">
                <a:solidFill>
                  <a:schemeClr val="tx1"/>
                </a:solidFill>
              </a:rPr>
              <a:t>   …</a:t>
            </a:r>
          </a:p>
          <a:p>
            <a:r>
              <a:rPr lang="en-US" altLang="ja-JP" sz="1600" dirty="0">
                <a:solidFill>
                  <a:schemeClr val="tx1"/>
                </a:solidFill>
              </a:rPr>
              <a:t>}</a:t>
            </a:r>
            <a:endParaRPr kumimoji="1" lang="en-US" altLang="ja-JP" sz="1600" dirty="0">
              <a:solidFill>
                <a:schemeClr val="tx1"/>
              </a:solidFill>
            </a:endParaRPr>
          </a:p>
        </p:txBody>
      </p:sp>
      <p:sp>
        <p:nvSpPr>
          <p:cNvPr id="6" name="テキスト ボックス 5"/>
          <p:cNvSpPr txBox="1"/>
          <p:nvPr/>
        </p:nvSpPr>
        <p:spPr>
          <a:xfrm>
            <a:off x="3377184" y="2097024"/>
            <a:ext cx="2300630" cy="369332"/>
          </a:xfrm>
          <a:prstGeom prst="rect">
            <a:avLst/>
          </a:prstGeom>
          <a:noFill/>
        </p:spPr>
        <p:txBody>
          <a:bodyPr wrap="none" rtlCol="0">
            <a:spAutoFit/>
          </a:bodyPr>
          <a:lstStyle/>
          <a:p>
            <a:r>
              <a:rPr lang="ja-JP" altLang="en-US" dirty="0" smtClean="0"/>
              <a:t>修正したソースコード</a:t>
            </a:r>
            <a:endParaRPr kumimoji="1" lang="ja-JP" altLang="en-US" dirty="0"/>
          </a:p>
        </p:txBody>
      </p:sp>
    </p:spTree>
    <p:extLst>
      <p:ext uri="{BB962C8B-B14F-4D97-AF65-F5344CB8AC3E}">
        <p14:creationId xmlns:p14="http://schemas.microsoft.com/office/powerpoint/2010/main" val="3305153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研究背景 </a:t>
            </a:r>
            <a:r>
              <a:rPr lang="en-US" altLang="ja-JP" dirty="0" smtClean="0"/>
              <a:t>(1/3)</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バグ</a:t>
            </a:r>
            <a:r>
              <a:rPr lang="ja-JP" altLang="en-US" sz="2800" dirty="0"/>
              <a:t>修正を行ったときに</a:t>
            </a:r>
            <a:r>
              <a:rPr lang="ja-JP" altLang="en-US" sz="2800" dirty="0" smtClean="0"/>
              <a:t>、新たに</a:t>
            </a:r>
            <a:r>
              <a:rPr lang="ja-JP" altLang="en-US" sz="2800" dirty="0" smtClean="0">
                <a:solidFill>
                  <a:schemeClr val="accent2"/>
                </a:solidFill>
              </a:rPr>
              <a:t>別のバグ</a:t>
            </a:r>
            <a:r>
              <a:rPr lang="ja-JP" altLang="en-US" sz="2800" dirty="0" smtClean="0"/>
              <a:t>を生み出してしまうことがある</a:t>
            </a:r>
            <a:endParaRPr lang="en-US" altLang="ja-JP" sz="2800" dirty="0"/>
          </a:p>
          <a:p>
            <a:r>
              <a:rPr lang="ja-JP" altLang="en-US" sz="2800" dirty="0" smtClean="0"/>
              <a:t>これを防ぐため、バグ修正後には</a:t>
            </a:r>
            <a:r>
              <a:rPr lang="ja-JP" altLang="en-US" sz="2800" dirty="0" smtClean="0">
                <a:solidFill>
                  <a:srgbClr val="FF0000"/>
                </a:solidFill>
              </a:rPr>
              <a:t>回帰テスト</a:t>
            </a:r>
            <a:r>
              <a:rPr lang="ja-JP" altLang="en-US" sz="2800" dirty="0" smtClean="0"/>
              <a:t>が行われる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7" name="角丸四角形 6"/>
          <p:cNvSpPr/>
          <p:nvPr/>
        </p:nvSpPr>
        <p:spPr>
          <a:xfrm>
            <a:off x="942974" y="4329114"/>
            <a:ext cx="7358063" cy="16573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バグ修正前に成功していた</a:t>
            </a:r>
            <a:r>
              <a:rPr lang="ja-JP" altLang="en-US" sz="2800" dirty="0" smtClean="0">
                <a:solidFill>
                  <a:schemeClr val="tx1"/>
                </a:solidFill>
              </a:rPr>
              <a:t>テストが</a:t>
            </a:r>
            <a:endParaRPr lang="en-US" altLang="ja-JP" sz="2800" dirty="0" smtClean="0">
              <a:solidFill>
                <a:schemeClr val="tx1"/>
              </a:solidFill>
            </a:endParaRPr>
          </a:p>
          <a:p>
            <a:pPr algn="ctr"/>
            <a:r>
              <a:rPr lang="ja-JP" altLang="en-US" sz="2800" dirty="0" smtClean="0">
                <a:solidFill>
                  <a:schemeClr val="tx1"/>
                </a:solidFill>
              </a:rPr>
              <a:t>バグ</a:t>
            </a:r>
            <a:r>
              <a:rPr lang="ja-JP" altLang="en-US" sz="2800" dirty="0">
                <a:solidFill>
                  <a:schemeClr val="tx1"/>
                </a:solidFill>
              </a:rPr>
              <a:t>修正後も成功すること</a:t>
            </a:r>
            <a:r>
              <a:rPr lang="ja-JP" altLang="en-US" sz="2800" dirty="0" smtClean="0">
                <a:solidFill>
                  <a:schemeClr val="tx1"/>
                </a:solidFill>
              </a:rPr>
              <a:t>を確かめる</a:t>
            </a:r>
            <a:r>
              <a:rPr lang="ja-JP" altLang="en-US" sz="2800" dirty="0">
                <a:solidFill>
                  <a:schemeClr val="tx1"/>
                </a:solidFill>
              </a:rPr>
              <a:t>こと</a:t>
            </a:r>
            <a:r>
              <a:rPr lang="ja-JP" altLang="en-US" sz="2800" dirty="0" smtClean="0">
                <a:solidFill>
                  <a:schemeClr val="tx1"/>
                </a:solidFill>
              </a:rPr>
              <a:t>で、</a:t>
            </a:r>
            <a:endParaRPr lang="en-US" altLang="ja-JP" sz="2800" dirty="0" smtClean="0">
              <a:solidFill>
                <a:schemeClr val="tx1"/>
              </a:solidFill>
            </a:endParaRPr>
          </a:p>
          <a:p>
            <a:pPr algn="ctr"/>
            <a:r>
              <a:rPr lang="ja-JP" altLang="en-US" sz="2800" dirty="0" smtClean="0">
                <a:solidFill>
                  <a:schemeClr val="tx1"/>
                </a:solidFill>
              </a:rPr>
              <a:t>新た</a:t>
            </a:r>
            <a:r>
              <a:rPr lang="ja-JP" altLang="en-US" sz="2800" dirty="0">
                <a:solidFill>
                  <a:schemeClr val="tx1"/>
                </a:solidFill>
              </a:rPr>
              <a:t>なバグが発生していないことを確認</a:t>
            </a:r>
            <a:r>
              <a:rPr lang="ja-JP" altLang="en-US" sz="2800" dirty="0" smtClean="0">
                <a:solidFill>
                  <a:schemeClr val="tx1"/>
                </a:solidFill>
              </a:rPr>
              <a:t>する</a:t>
            </a:r>
            <a:endParaRPr kumimoji="1" lang="ja-JP" altLang="en-US" sz="2800" dirty="0">
              <a:solidFill>
                <a:schemeClr val="tx1"/>
              </a:solidFill>
            </a:endParaRPr>
          </a:p>
        </p:txBody>
      </p:sp>
      <p:sp>
        <p:nvSpPr>
          <p:cNvPr id="8" name="正方形/長方形 7"/>
          <p:cNvSpPr/>
          <p:nvPr/>
        </p:nvSpPr>
        <p:spPr>
          <a:xfrm>
            <a:off x="1300167" y="3929064"/>
            <a:ext cx="2171699" cy="48577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2800" dirty="0" smtClean="0"/>
              <a:t>回帰テスト</a:t>
            </a:r>
            <a:endParaRPr kumimoji="1" lang="ja-JP" altLang="en-US" sz="2800" dirty="0"/>
          </a:p>
        </p:txBody>
      </p:sp>
    </p:spTree>
    <p:extLst>
      <p:ext uri="{BB962C8B-B14F-4D97-AF65-F5344CB8AC3E}">
        <p14:creationId xmlns:p14="http://schemas.microsoft.com/office/powerpoint/2010/main" val="34130058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検出</a:t>
            </a:r>
            <a:r>
              <a:rPr lang="ja-JP" altLang="en-US" dirty="0" smtClean="0"/>
              <a:t>された差分の例 </a:t>
            </a:r>
            <a:r>
              <a:rPr lang="en-US" altLang="ja-JP" dirty="0" smtClean="0"/>
              <a:t>(2/3)</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
        <p:nvSpPr>
          <p:cNvPr id="5" name="正方形/長方形 4"/>
          <p:cNvSpPr/>
          <p:nvPr/>
        </p:nvSpPr>
        <p:spPr>
          <a:xfrm>
            <a:off x="402336" y="1621536"/>
            <a:ext cx="8339328" cy="33040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US" altLang="ja-JP" sz="1600" dirty="0" smtClean="0">
                <a:solidFill>
                  <a:schemeClr val="tx1"/>
                </a:solidFill>
              </a:rPr>
              <a:t>static </a:t>
            </a:r>
            <a:r>
              <a:rPr lang="en-US" altLang="ja-JP" sz="1600" dirty="0">
                <a:solidFill>
                  <a:schemeClr val="tx1"/>
                </a:solidFill>
              </a:rPr>
              <a:t>String </a:t>
            </a:r>
            <a:r>
              <a:rPr lang="en-US" altLang="ja-JP" sz="1600" dirty="0" err="1">
                <a:solidFill>
                  <a:schemeClr val="accent2"/>
                </a:solidFill>
              </a:rPr>
              <a:t>getTimeZoneDisplay</a:t>
            </a:r>
            <a:r>
              <a:rPr lang="en-US" altLang="ja-JP" sz="1600" dirty="0">
                <a:solidFill>
                  <a:schemeClr val="tx1"/>
                </a:solidFill>
              </a:rPr>
              <a:t>(</a:t>
            </a:r>
            <a:r>
              <a:rPr lang="en-US" altLang="ja-JP" sz="1600" dirty="0" err="1">
                <a:solidFill>
                  <a:schemeClr val="tx1"/>
                </a:solidFill>
              </a:rPr>
              <a:t>TimeZone</a:t>
            </a:r>
            <a:r>
              <a:rPr lang="en-US" altLang="ja-JP" sz="1600" dirty="0">
                <a:solidFill>
                  <a:srgbClr val="FF0000"/>
                </a:solidFill>
              </a:rPr>
              <a:t> </a:t>
            </a:r>
            <a:r>
              <a:rPr lang="en-US" altLang="ja-JP" sz="1600" dirty="0" err="1">
                <a:solidFill>
                  <a:srgbClr val="FF0000"/>
                </a:solidFill>
              </a:rPr>
              <a:t>tz</a:t>
            </a:r>
            <a:r>
              <a:rPr lang="en-US" altLang="ja-JP" sz="1600" dirty="0">
                <a:solidFill>
                  <a:schemeClr val="tx1"/>
                </a:solidFill>
              </a:rPr>
              <a:t>, </a:t>
            </a:r>
            <a:r>
              <a:rPr lang="en-US" altLang="ja-JP" sz="1600" dirty="0" err="1">
                <a:solidFill>
                  <a:schemeClr val="tx1"/>
                </a:solidFill>
              </a:rPr>
              <a:t>boolean</a:t>
            </a:r>
            <a:r>
              <a:rPr lang="en-US" altLang="ja-JP" sz="1600" dirty="0">
                <a:solidFill>
                  <a:schemeClr val="tx1"/>
                </a:solidFill>
              </a:rPr>
              <a:t> daylight, </a:t>
            </a:r>
            <a:r>
              <a:rPr lang="en-US" altLang="ja-JP" sz="1600" dirty="0" err="1">
                <a:solidFill>
                  <a:schemeClr val="tx1"/>
                </a:solidFill>
              </a:rPr>
              <a:t>int</a:t>
            </a:r>
            <a:r>
              <a:rPr lang="en-US" altLang="ja-JP" sz="1600" dirty="0">
                <a:solidFill>
                  <a:schemeClr val="tx1"/>
                </a:solidFill>
              </a:rPr>
              <a:t> style, Locale locale) {</a:t>
            </a:r>
          </a:p>
          <a:p>
            <a:r>
              <a:rPr lang="en-US" altLang="ja-JP" sz="1600" dirty="0" smtClean="0">
                <a:solidFill>
                  <a:schemeClr val="tx1"/>
                </a:solidFill>
              </a:rPr>
              <a:t>    </a:t>
            </a:r>
            <a:r>
              <a:rPr lang="en-US" altLang="ja-JP" sz="1600" dirty="0" err="1">
                <a:solidFill>
                  <a:schemeClr val="tx1"/>
                </a:solidFill>
              </a:rPr>
              <a:t>TimeZoneDisplayKey</a:t>
            </a:r>
            <a:r>
              <a:rPr lang="en-US" altLang="ja-JP" sz="1600" dirty="0">
                <a:solidFill>
                  <a:schemeClr val="tx1"/>
                </a:solidFill>
              </a:rPr>
              <a:t> </a:t>
            </a:r>
            <a:r>
              <a:rPr lang="en-US" altLang="ja-JP" sz="1600" dirty="0">
                <a:solidFill>
                  <a:srgbClr val="FF0000"/>
                </a:solidFill>
              </a:rPr>
              <a:t>key</a:t>
            </a:r>
            <a:r>
              <a:rPr lang="en-US" altLang="ja-JP" sz="1600" dirty="0">
                <a:solidFill>
                  <a:schemeClr val="tx1"/>
                </a:solidFill>
              </a:rPr>
              <a:t> = new </a:t>
            </a:r>
            <a:r>
              <a:rPr lang="en-US" altLang="ja-JP" sz="1600" dirty="0" err="1">
                <a:solidFill>
                  <a:schemeClr val="tx1"/>
                </a:solidFill>
              </a:rPr>
              <a:t>TimeZoneDisplayKey</a:t>
            </a:r>
            <a:r>
              <a:rPr lang="en-US" altLang="ja-JP" sz="1600" dirty="0">
                <a:solidFill>
                  <a:schemeClr val="tx1"/>
                </a:solidFill>
              </a:rPr>
              <a:t>(</a:t>
            </a:r>
            <a:r>
              <a:rPr lang="en-US" altLang="ja-JP" sz="1600" dirty="0" err="1">
                <a:solidFill>
                  <a:srgbClr val="FF0000"/>
                </a:solidFill>
              </a:rPr>
              <a:t>tz</a:t>
            </a:r>
            <a:r>
              <a:rPr lang="en-US" altLang="ja-JP" sz="1600" dirty="0">
                <a:solidFill>
                  <a:schemeClr val="tx1"/>
                </a:solidFill>
              </a:rPr>
              <a:t>, daylight, style, locale);</a:t>
            </a:r>
          </a:p>
          <a:p>
            <a:r>
              <a:rPr lang="en-US" altLang="ja-JP" sz="1600" dirty="0" smtClean="0">
                <a:solidFill>
                  <a:schemeClr val="tx1"/>
                </a:solidFill>
              </a:rPr>
              <a:t>    </a:t>
            </a:r>
            <a:r>
              <a:rPr lang="en-US" altLang="ja-JP" sz="1600" dirty="0">
                <a:solidFill>
                  <a:schemeClr val="tx1"/>
                </a:solidFill>
              </a:rPr>
              <a:t>String </a:t>
            </a:r>
            <a:r>
              <a:rPr lang="en-US" altLang="ja-JP" sz="1600" dirty="0">
                <a:solidFill>
                  <a:srgbClr val="FF0000"/>
                </a:solidFill>
              </a:rPr>
              <a:t>value</a:t>
            </a:r>
            <a:r>
              <a:rPr lang="en-US" altLang="ja-JP" sz="1600" dirty="0">
                <a:solidFill>
                  <a:schemeClr val="tx1"/>
                </a:solidFill>
              </a:rPr>
              <a:t> = </a:t>
            </a:r>
            <a:r>
              <a:rPr lang="en-US" altLang="ja-JP" sz="1600" dirty="0" err="1">
                <a:solidFill>
                  <a:schemeClr val="tx1"/>
                </a:solidFill>
              </a:rPr>
              <a:t>cTimeZoneDisplayCache.get</a:t>
            </a:r>
            <a:r>
              <a:rPr lang="en-US" altLang="ja-JP" sz="1600" dirty="0">
                <a:solidFill>
                  <a:schemeClr val="tx1"/>
                </a:solidFill>
              </a:rPr>
              <a:t>(</a:t>
            </a:r>
            <a:r>
              <a:rPr lang="en-US" altLang="ja-JP" sz="1600" dirty="0">
                <a:solidFill>
                  <a:srgbClr val="FF0000"/>
                </a:solidFill>
              </a:rPr>
              <a:t>key</a:t>
            </a:r>
            <a:r>
              <a:rPr lang="en-US" altLang="ja-JP" sz="1600" dirty="0" smtClean="0">
                <a:solidFill>
                  <a:schemeClr val="tx1"/>
                </a:solidFill>
              </a:rPr>
              <a:t>);</a:t>
            </a:r>
            <a:r>
              <a:rPr lang="ja-JP" altLang="en-US" sz="1600" dirty="0">
                <a:solidFill>
                  <a:schemeClr val="tx1"/>
                </a:solidFill>
              </a:rPr>
              <a:t> </a:t>
            </a:r>
            <a:r>
              <a:rPr lang="en-US" altLang="ja-JP" sz="1600" b="1" dirty="0" smtClean="0">
                <a:solidFill>
                  <a:srgbClr val="FF0000"/>
                </a:solidFill>
              </a:rPr>
              <a:t>// </a:t>
            </a:r>
            <a:r>
              <a:rPr lang="ja-JP" altLang="en-US" sz="1600" b="1" dirty="0" smtClean="0">
                <a:solidFill>
                  <a:srgbClr val="FF0000"/>
                </a:solidFill>
              </a:rPr>
              <a:t>修正前は存在、修正後は</a:t>
            </a:r>
            <a:r>
              <a:rPr lang="en-US" altLang="ja-JP" sz="1600" b="1" dirty="0" smtClean="0">
                <a:solidFill>
                  <a:srgbClr val="FF0000"/>
                </a:solidFill>
              </a:rPr>
              <a:t>null</a:t>
            </a:r>
            <a:endParaRPr lang="en-US" altLang="ja-JP" sz="1600" b="1" dirty="0">
              <a:solidFill>
                <a:srgbClr val="FF0000"/>
              </a:solidFill>
            </a:endParaRPr>
          </a:p>
          <a:p>
            <a:r>
              <a:rPr lang="en-US" altLang="ja-JP" sz="1600" dirty="0" smtClean="0">
                <a:solidFill>
                  <a:schemeClr val="tx1"/>
                </a:solidFill>
              </a:rPr>
              <a:t>    </a:t>
            </a:r>
            <a:r>
              <a:rPr lang="en-US" altLang="ja-JP" sz="1600" dirty="0">
                <a:solidFill>
                  <a:schemeClr val="tx1"/>
                </a:solidFill>
              </a:rPr>
              <a:t>if (</a:t>
            </a:r>
            <a:r>
              <a:rPr lang="en-US" altLang="ja-JP" sz="1600" dirty="0">
                <a:solidFill>
                  <a:srgbClr val="FF0000"/>
                </a:solidFill>
              </a:rPr>
              <a:t>value </a:t>
            </a:r>
            <a:r>
              <a:rPr lang="en-US" altLang="ja-JP" sz="1600" dirty="0">
                <a:solidFill>
                  <a:schemeClr val="tx1"/>
                </a:solidFill>
              </a:rPr>
              <a:t>== null) </a:t>
            </a:r>
            <a:r>
              <a:rPr lang="en-US" altLang="ja-JP" sz="1600" dirty="0" smtClean="0">
                <a:solidFill>
                  <a:schemeClr val="tx1"/>
                </a:solidFill>
              </a:rPr>
              <a:t>{</a:t>
            </a:r>
            <a:endParaRPr lang="en-US" altLang="ja-JP" sz="1600" dirty="0">
              <a:solidFill>
                <a:schemeClr val="tx1"/>
              </a:solidFill>
            </a:endParaRPr>
          </a:p>
          <a:p>
            <a:r>
              <a:rPr lang="en-US" altLang="ja-JP" sz="1600" dirty="0" smtClean="0">
                <a:solidFill>
                  <a:schemeClr val="tx1"/>
                </a:solidFill>
              </a:rPr>
              <a:t>        </a:t>
            </a:r>
            <a:r>
              <a:rPr lang="en-US" altLang="ja-JP" sz="1600" dirty="0">
                <a:solidFill>
                  <a:schemeClr val="tx1"/>
                </a:solidFill>
              </a:rPr>
              <a:t>// This is a very slow call, so cache the results</a:t>
            </a:r>
            <a:r>
              <a:rPr lang="en-US" altLang="ja-JP" sz="1600" dirty="0" smtClean="0">
                <a:solidFill>
                  <a:schemeClr val="tx1"/>
                </a:solidFill>
              </a:rPr>
              <a:t>.		</a:t>
            </a:r>
            <a:r>
              <a:rPr lang="en-US" altLang="ja-JP" sz="1600" b="1" dirty="0" smtClean="0">
                <a:solidFill>
                  <a:srgbClr val="FF0000"/>
                </a:solidFill>
              </a:rPr>
              <a:t>//</a:t>
            </a:r>
            <a:endParaRPr lang="en-US" altLang="ja-JP" sz="1600" b="1" dirty="0">
              <a:solidFill>
                <a:srgbClr val="FF0000"/>
              </a:solidFill>
            </a:endParaRPr>
          </a:p>
          <a:p>
            <a:r>
              <a:rPr lang="en-US" altLang="ja-JP" sz="1600" dirty="0" smtClean="0">
                <a:solidFill>
                  <a:schemeClr val="tx1"/>
                </a:solidFill>
              </a:rPr>
              <a:t>        </a:t>
            </a:r>
            <a:r>
              <a:rPr lang="en-US" altLang="ja-JP" sz="1600" dirty="0">
                <a:solidFill>
                  <a:schemeClr val="tx1"/>
                </a:solidFill>
              </a:rPr>
              <a:t>value = </a:t>
            </a:r>
            <a:r>
              <a:rPr lang="en-US" altLang="ja-JP" sz="1600" dirty="0" err="1">
                <a:solidFill>
                  <a:schemeClr val="tx1"/>
                </a:solidFill>
              </a:rPr>
              <a:t>tz.getDisplayName</a:t>
            </a:r>
            <a:r>
              <a:rPr lang="en-US" altLang="ja-JP" sz="1600" dirty="0">
                <a:solidFill>
                  <a:schemeClr val="tx1"/>
                </a:solidFill>
              </a:rPr>
              <a:t>(daylight, style, locale</a:t>
            </a:r>
            <a:r>
              <a:rPr lang="en-US" altLang="ja-JP" sz="1600" dirty="0" smtClean="0">
                <a:solidFill>
                  <a:schemeClr val="tx1"/>
                </a:solidFill>
              </a:rPr>
              <a:t>);		</a:t>
            </a:r>
            <a:r>
              <a:rPr lang="en-US" altLang="ja-JP" sz="1600" b="1" dirty="0" smtClean="0">
                <a:solidFill>
                  <a:srgbClr val="FF0000"/>
                </a:solidFill>
              </a:rPr>
              <a:t>//</a:t>
            </a:r>
            <a:endParaRPr lang="en-US" altLang="ja-JP" sz="1600" b="1" dirty="0">
              <a:solidFill>
                <a:srgbClr val="FF0000"/>
              </a:solidFill>
            </a:endParaRPr>
          </a:p>
          <a:p>
            <a:r>
              <a:rPr lang="en-US" altLang="ja-JP" sz="1600" dirty="0" smtClean="0">
                <a:solidFill>
                  <a:schemeClr val="tx1"/>
                </a:solidFill>
              </a:rPr>
              <a:t>        </a:t>
            </a:r>
            <a:r>
              <a:rPr lang="en-US" altLang="ja-JP" sz="1600" dirty="0">
                <a:solidFill>
                  <a:schemeClr val="tx1"/>
                </a:solidFill>
              </a:rPr>
              <a:t>String prior = </a:t>
            </a:r>
            <a:r>
              <a:rPr lang="en-US" altLang="ja-JP" sz="1600" dirty="0" err="1">
                <a:solidFill>
                  <a:schemeClr val="tx1"/>
                </a:solidFill>
              </a:rPr>
              <a:t>cTimeZoneDisplayCache.putIfAbsent</a:t>
            </a:r>
            <a:r>
              <a:rPr lang="en-US" altLang="ja-JP" sz="1600" dirty="0">
                <a:solidFill>
                  <a:schemeClr val="tx1"/>
                </a:solidFill>
              </a:rPr>
              <a:t>(key, value</a:t>
            </a:r>
            <a:r>
              <a:rPr lang="en-US" altLang="ja-JP" sz="1600" dirty="0" smtClean="0">
                <a:solidFill>
                  <a:schemeClr val="tx1"/>
                </a:solidFill>
              </a:rPr>
              <a:t>);	</a:t>
            </a:r>
            <a:r>
              <a:rPr lang="en-US" altLang="ja-JP" sz="1600" b="1" dirty="0" smtClean="0">
                <a:solidFill>
                  <a:srgbClr val="FF0000"/>
                </a:solidFill>
              </a:rPr>
              <a:t>// </a:t>
            </a:r>
            <a:r>
              <a:rPr lang="ja-JP" altLang="en-US" sz="1600" b="1" dirty="0" smtClean="0">
                <a:solidFill>
                  <a:srgbClr val="FF0000"/>
                </a:solidFill>
              </a:rPr>
              <a:t>修正後のみ実行</a:t>
            </a:r>
            <a:endParaRPr lang="en-US" altLang="ja-JP" sz="1600" b="1" dirty="0">
              <a:solidFill>
                <a:srgbClr val="FF0000"/>
              </a:solidFill>
            </a:endParaRPr>
          </a:p>
          <a:p>
            <a:r>
              <a:rPr lang="en-US" altLang="ja-JP" sz="1600" dirty="0" smtClean="0">
                <a:solidFill>
                  <a:schemeClr val="tx1"/>
                </a:solidFill>
              </a:rPr>
              <a:t>        </a:t>
            </a:r>
            <a:r>
              <a:rPr lang="en-US" altLang="ja-JP" sz="1600" dirty="0">
                <a:solidFill>
                  <a:schemeClr val="tx1"/>
                </a:solidFill>
              </a:rPr>
              <a:t>if (prior != null) </a:t>
            </a:r>
            <a:r>
              <a:rPr lang="en-US" altLang="ja-JP" sz="1600" dirty="0" smtClean="0">
                <a:solidFill>
                  <a:schemeClr val="tx1"/>
                </a:solidFill>
              </a:rPr>
              <a:t>{					</a:t>
            </a:r>
            <a:r>
              <a:rPr lang="en-US" altLang="ja-JP" sz="1600" b="1" dirty="0" smtClean="0">
                <a:solidFill>
                  <a:srgbClr val="FF0000"/>
                </a:solidFill>
              </a:rPr>
              <a:t>//</a:t>
            </a:r>
            <a:endParaRPr lang="en-US" altLang="ja-JP" sz="1600" b="1" dirty="0">
              <a:solidFill>
                <a:srgbClr val="FF0000"/>
              </a:solidFill>
            </a:endParaRPr>
          </a:p>
          <a:p>
            <a:r>
              <a:rPr lang="en-US" altLang="ja-JP" sz="1600" dirty="0" smtClean="0">
                <a:solidFill>
                  <a:schemeClr val="tx1"/>
                </a:solidFill>
              </a:rPr>
              <a:t>            </a:t>
            </a:r>
            <a:r>
              <a:rPr lang="en-US" altLang="ja-JP" sz="1600" dirty="0">
                <a:solidFill>
                  <a:schemeClr val="tx1"/>
                </a:solidFill>
              </a:rPr>
              <a:t>value= prior</a:t>
            </a:r>
            <a:r>
              <a:rPr lang="en-US" altLang="ja-JP" sz="1600" dirty="0" smtClean="0">
                <a:solidFill>
                  <a:schemeClr val="tx1"/>
                </a:solidFill>
              </a:rPr>
              <a:t>;						</a:t>
            </a:r>
            <a:r>
              <a:rPr lang="en-US" altLang="ja-JP" sz="1600" b="1" dirty="0" smtClean="0">
                <a:solidFill>
                  <a:srgbClr val="FF0000"/>
                </a:solidFill>
              </a:rPr>
              <a:t>//</a:t>
            </a:r>
            <a:endParaRPr lang="en-US" altLang="ja-JP" sz="1600" b="1" dirty="0">
              <a:solidFill>
                <a:srgbClr val="FF0000"/>
              </a:solidFill>
            </a:endParaRPr>
          </a:p>
          <a:p>
            <a:r>
              <a:rPr lang="en-US" altLang="ja-JP" sz="1600" dirty="0" smtClean="0">
                <a:solidFill>
                  <a:schemeClr val="tx1"/>
                </a:solidFill>
              </a:rPr>
              <a:t>        }							</a:t>
            </a:r>
            <a:r>
              <a:rPr lang="en-US" altLang="ja-JP" sz="1600" b="1" dirty="0" smtClean="0">
                <a:solidFill>
                  <a:srgbClr val="FF0000"/>
                </a:solidFill>
              </a:rPr>
              <a:t>//</a:t>
            </a:r>
            <a:endParaRPr lang="en-US" altLang="ja-JP" sz="1600" b="1" dirty="0">
              <a:solidFill>
                <a:srgbClr val="FF0000"/>
              </a:solidFill>
            </a:endParaRPr>
          </a:p>
          <a:p>
            <a:r>
              <a:rPr lang="en-US" altLang="ja-JP" sz="1600" dirty="0" smtClean="0">
                <a:solidFill>
                  <a:schemeClr val="tx1"/>
                </a:solidFill>
              </a:rPr>
              <a:t>    </a:t>
            </a:r>
            <a:r>
              <a:rPr lang="en-US" altLang="ja-JP" sz="1600" dirty="0">
                <a:solidFill>
                  <a:schemeClr val="tx1"/>
                </a:solidFill>
              </a:rPr>
              <a:t>}</a:t>
            </a:r>
          </a:p>
          <a:p>
            <a:r>
              <a:rPr lang="en-US" altLang="ja-JP" sz="1600" dirty="0" smtClean="0">
                <a:solidFill>
                  <a:schemeClr val="tx1"/>
                </a:solidFill>
              </a:rPr>
              <a:t>    </a:t>
            </a:r>
            <a:r>
              <a:rPr lang="en-US" altLang="ja-JP" sz="1600" dirty="0">
                <a:solidFill>
                  <a:schemeClr val="tx1"/>
                </a:solidFill>
              </a:rPr>
              <a:t>return value;</a:t>
            </a:r>
          </a:p>
          <a:p>
            <a:r>
              <a:rPr lang="en-US" altLang="ja-JP" sz="1600" dirty="0" smtClean="0">
                <a:solidFill>
                  <a:schemeClr val="tx1"/>
                </a:solidFill>
              </a:rPr>
              <a:t>}</a:t>
            </a:r>
            <a:endParaRPr kumimoji="1" lang="en-US" altLang="ja-JP" sz="1600" dirty="0">
              <a:solidFill>
                <a:schemeClr val="tx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53879603"/>
              </p:ext>
            </p:extLst>
          </p:nvPr>
        </p:nvGraphicFramePr>
        <p:xfrm>
          <a:off x="804672" y="5042408"/>
          <a:ext cx="7534658" cy="1010920"/>
        </p:xfrm>
        <a:graphic>
          <a:graphicData uri="http://schemas.openxmlformats.org/drawingml/2006/table">
            <a:tbl>
              <a:tblPr firstRow="1" bandRow="1">
                <a:tableStyleId>{5C22544A-7EE6-4342-B048-85BDC9FD1C3A}</a:tableStyleId>
              </a:tblPr>
              <a:tblGrid>
                <a:gridCol w="3767329">
                  <a:extLst>
                    <a:ext uri="{9D8B030D-6E8A-4147-A177-3AD203B41FA5}">
                      <a16:colId xmlns:a16="http://schemas.microsoft.com/office/drawing/2014/main" val="20000"/>
                    </a:ext>
                  </a:extLst>
                </a:gridCol>
                <a:gridCol w="3767329">
                  <a:extLst>
                    <a:ext uri="{9D8B030D-6E8A-4147-A177-3AD203B41FA5}">
                      <a16:colId xmlns:a16="http://schemas.microsoft.com/office/drawing/2014/main" val="20001"/>
                    </a:ext>
                  </a:extLst>
                </a:gridCol>
              </a:tblGrid>
              <a:tr h="370840">
                <a:tc>
                  <a:txBody>
                    <a:bodyPr/>
                    <a:lstStyle/>
                    <a:p>
                      <a:pPr marL="0" indent="0" algn="ctr">
                        <a:buFont typeface="+mj-lt"/>
                        <a:buNone/>
                      </a:pPr>
                      <a:r>
                        <a:rPr kumimoji="1" lang="ja-JP" altLang="en-US" dirty="0" smtClean="0">
                          <a:solidFill>
                            <a:schemeClr val="tx1"/>
                          </a:solidFill>
                        </a:rPr>
                        <a:t>修正前</a:t>
                      </a:r>
                      <a:endParaRPr kumimoji="1" lang="ja-JP" altLang="en-US" dirty="0">
                        <a:solidFill>
                          <a:schemeClr val="tx1"/>
                        </a:solidFill>
                      </a:endParaRPr>
                    </a:p>
                  </a:txBody>
                  <a:tcPr/>
                </a:tc>
                <a:tc>
                  <a:txBody>
                    <a:bodyPr/>
                    <a:lstStyle/>
                    <a:p>
                      <a:pPr marL="0" indent="0" algn="ctr">
                        <a:buFont typeface="+mj-lt"/>
                        <a:buNone/>
                      </a:pPr>
                      <a:r>
                        <a:rPr kumimoji="1" lang="ja-JP" altLang="en-US" dirty="0" smtClean="0">
                          <a:solidFill>
                            <a:schemeClr val="tx1"/>
                          </a:solidFill>
                        </a:rPr>
                        <a:t>修正後</a:t>
                      </a:r>
                      <a:endParaRPr kumimoji="1" lang="ja-JP" altLang="en-US" dirty="0">
                        <a:solidFill>
                          <a:schemeClr val="tx1"/>
                        </a:solidFill>
                      </a:endParaRPr>
                    </a:p>
                  </a:txBody>
                  <a:tcPr/>
                </a:tc>
                <a:extLst>
                  <a:ext uri="{0D108BD9-81ED-4DB2-BD59-A6C34878D82A}">
                    <a16:rowId xmlns:a16="http://schemas.microsoft.com/office/drawing/2014/main" val="10000"/>
                  </a:ext>
                </a:extLst>
              </a:tr>
              <a:tr h="370840">
                <a:tc>
                  <a:txBody>
                    <a:bodyPr/>
                    <a:lstStyle/>
                    <a:p>
                      <a:pPr marL="0" indent="0">
                        <a:buFont typeface="+mj-lt"/>
                        <a:buNone/>
                      </a:pPr>
                      <a:r>
                        <a:rPr kumimoji="1" lang="en-US" altLang="ja-JP" dirty="0" err="1" smtClean="0"/>
                        <a:t>TimeZoneDisplayKey.equals</a:t>
                      </a:r>
                      <a:r>
                        <a:rPr kumimoji="1" lang="en-US" altLang="ja-JP" dirty="0" smtClean="0"/>
                        <a:t> </a:t>
                      </a:r>
                      <a:r>
                        <a:rPr kumimoji="1" lang="ja-JP" altLang="en-US" dirty="0" smtClean="0"/>
                        <a:t>が実行される</a:t>
                      </a:r>
                      <a:endParaRPr kumimoji="1" lang="ja-JP" altLang="en-US" dirty="0"/>
                    </a:p>
                  </a:txBody>
                  <a:tcPr/>
                </a:tc>
                <a:tc>
                  <a:txBody>
                    <a:bodyPr/>
                    <a:lstStyle/>
                    <a:p>
                      <a:pPr marL="0" indent="0">
                        <a:buFont typeface="+mj-lt"/>
                        <a:buNone/>
                      </a:pPr>
                      <a:r>
                        <a:rPr kumimoji="1" lang="en-US" altLang="ja-JP" dirty="0" smtClean="0"/>
                        <a:t>if</a:t>
                      </a:r>
                      <a:r>
                        <a:rPr kumimoji="1" lang="en-US" altLang="ja-JP" baseline="0" dirty="0" smtClean="0"/>
                        <a:t> (value == null) </a:t>
                      </a:r>
                      <a:r>
                        <a:rPr kumimoji="1" lang="ja-JP" altLang="en-US" baseline="0" dirty="0" smtClean="0"/>
                        <a:t>の中身が実行される</a:t>
                      </a:r>
                      <a:endParaRPr kumimoji="1" lang="ja-JP" alt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62779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検出された差分の例 </a:t>
            </a:r>
            <a:r>
              <a:rPr lang="en-US" altLang="ja-JP" dirty="0" smtClean="0"/>
              <a:t>(3/3</a:t>
            </a:r>
            <a:r>
              <a:rPr lang="en-US" altLang="ja-JP" dirty="0"/>
              <a:t>)</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a:t>実際</a:t>
            </a:r>
            <a:r>
              <a:rPr lang="ja-JP" altLang="en-US" sz="2800" dirty="0" smtClean="0"/>
              <a:t>の差分の出力</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
        <p:nvSpPr>
          <p:cNvPr id="5" name="正方形/長方形 4"/>
          <p:cNvSpPr/>
          <p:nvPr/>
        </p:nvSpPr>
        <p:spPr>
          <a:xfrm>
            <a:off x="597408" y="2292096"/>
            <a:ext cx="8058912" cy="3791712"/>
          </a:xfrm>
          <a:prstGeom prst="rect">
            <a:avLst/>
          </a:prstGeom>
        </p:spPr>
        <p:style>
          <a:lnRef idx="2">
            <a:schemeClr val="dk1"/>
          </a:lnRef>
          <a:fillRef idx="1">
            <a:schemeClr val="lt1"/>
          </a:fillRef>
          <a:effectRef idx="0">
            <a:schemeClr val="dk1"/>
          </a:effectRef>
          <a:fontRef idx="minor">
            <a:schemeClr val="dk1"/>
          </a:fontRef>
        </p:style>
        <p:txBody>
          <a:bodyPr numCol="6" rtlCol="0" anchor="ctr"/>
          <a:lstStyle/>
          <a:p>
            <a:r>
              <a:rPr lang="en-US" altLang="ja-JP" sz="1100" dirty="0">
                <a:solidFill>
                  <a:schemeClr val="tx1"/>
                </a:solidFill>
              </a:rPr>
              <a:t>95,150c95</a:t>
            </a:r>
          </a:p>
          <a:p>
            <a:r>
              <a:rPr lang="en-US" altLang="ja-JP" sz="1100" dirty="0">
                <a:solidFill>
                  <a:schemeClr val="tx1"/>
                </a:solidFill>
              </a:rPr>
              <a:t>&lt; C3045:2</a:t>
            </a:r>
          </a:p>
          <a:p>
            <a:r>
              <a:rPr lang="en-US" altLang="ja-JP" sz="1100" dirty="0">
                <a:solidFill>
                  <a:schemeClr val="tx1"/>
                </a:solidFill>
              </a:rPr>
              <a:t>&lt; C3045:3</a:t>
            </a:r>
          </a:p>
          <a:p>
            <a:r>
              <a:rPr lang="en-US" altLang="ja-JP" sz="1100" dirty="0">
                <a:solidFill>
                  <a:schemeClr val="tx1"/>
                </a:solidFill>
              </a:rPr>
              <a:t>&lt; 3045:2D3045:4</a:t>
            </a:r>
          </a:p>
          <a:p>
            <a:r>
              <a:rPr lang="en-US" altLang="ja-JP" sz="1100" dirty="0">
                <a:solidFill>
                  <a:schemeClr val="tx1"/>
                </a:solidFill>
              </a:rPr>
              <a:t>&lt; 3045:3D3045:4</a:t>
            </a:r>
          </a:p>
          <a:p>
            <a:r>
              <a:rPr lang="en-US" altLang="ja-JP" sz="1100" dirty="0">
                <a:solidFill>
                  <a:schemeClr val="tx1"/>
                </a:solidFill>
              </a:rPr>
              <a:t>&lt; C3045:4</a:t>
            </a:r>
          </a:p>
          <a:p>
            <a:r>
              <a:rPr lang="en-US" altLang="ja-JP" sz="1100" dirty="0">
                <a:solidFill>
                  <a:schemeClr val="tx1"/>
                </a:solidFill>
              </a:rPr>
              <a:t>&lt; 3045:4C3045:11</a:t>
            </a:r>
          </a:p>
          <a:p>
            <a:r>
              <a:rPr lang="en-US" altLang="ja-JP" sz="1100" dirty="0">
                <a:solidFill>
                  <a:schemeClr val="tx1"/>
                </a:solidFill>
              </a:rPr>
              <a:t>&lt; 3045:11D3045:12</a:t>
            </a:r>
          </a:p>
          <a:p>
            <a:r>
              <a:rPr lang="en-US" altLang="ja-JP" sz="1100" dirty="0">
                <a:solidFill>
                  <a:schemeClr val="tx1"/>
                </a:solidFill>
              </a:rPr>
              <a:t>&lt; 3045:4C3045:12</a:t>
            </a:r>
          </a:p>
          <a:p>
            <a:r>
              <a:rPr lang="en-US" altLang="ja-JP" sz="1100" dirty="0">
                <a:solidFill>
                  <a:schemeClr val="tx1"/>
                </a:solidFill>
              </a:rPr>
              <a:t>&lt; 3045:12D3045:13</a:t>
            </a:r>
          </a:p>
          <a:p>
            <a:r>
              <a:rPr lang="en-US" altLang="ja-JP" sz="1100" dirty="0">
                <a:solidFill>
                  <a:schemeClr val="tx1"/>
                </a:solidFill>
              </a:rPr>
              <a:t>&lt; 3045:4C3045:13</a:t>
            </a:r>
          </a:p>
          <a:p>
            <a:r>
              <a:rPr lang="en-US" altLang="ja-JP" sz="1100" dirty="0">
                <a:solidFill>
                  <a:schemeClr val="tx1"/>
                </a:solidFill>
              </a:rPr>
              <a:t>&lt; 3045:13C3045:16</a:t>
            </a:r>
          </a:p>
          <a:p>
            <a:r>
              <a:rPr lang="en-US" altLang="ja-JP" sz="1100" dirty="0">
                <a:solidFill>
                  <a:schemeClr val="tx1"/>
                </a:solidFill>
              </a:rPr>
              <a:t>&lt; 3045:13C3045:17</a:t>
            </a:r>
          </a:p>
          <a:p>
            <a:r>
              <a:rPr lang="en-US" altLang="ja-JP" sz="1100" dirty="0">
                <a:solidFill>
                  <a:schemeClr val="tx1"/>
                </a:solidFill>
              </a:rPr>
              <a:t>&lt; 3045:16D3045:18</a:t>
            </a:r>
          </a:p>
          <a:p>
            <a:r>
              <a:rPr lang="en-US" altLang="ja-JP" sz="1100" dirty="0">
                <a:solidFill>
                  <a:schemeClr val="tx1"/>
                </a:solidFill>
              </a:rPr>
              <a:t>&lt; 3045:13C3045:18</a:t>
            </a:r>
          </a:p>
          <a:p>
            <a:r>
              <a:rPr lang="en-US" altLang="ja-JP" sz="1100" dirty="0">
                <a:solidFill>
                  <a:schemeClr val="tx1"/>
                </a:solidFill>
              </a:rPr>
              <a:t>&lt; 3045:13C3045:21</a:t>
            </a:r>
          </a:p>
          <a:p>
            <a:r>
              <a:rPr lang="en-US" altLang="ja-JP" sz="1100" dirty="0">
                <a:solidFill>
                  <a:schemeClr val="tx1"/>
                </a:solidFill>
              </a:rPr>
              <a:t>&lt; 3045:21D3045:22</a:t>
            </a:r>
          </a:p>
          <a:p>
            <a:r>
              <a:rPr lang="en-US" altLang="ja-JP" sz="1100" dirty="0">
                <a:solidFill>
                  <a:schemeClr val="tx1"/>
                </a:solidFill>
              </a:rPr>
              <a:t>&lt; 3045:13C3045:22</a:t>
            </a:r>
          </a:p>
          <a:p>
            <a:r>
              <a:rPr lang="en-US" altLang="ja-JP" sz="1100" dirty="0">
                <a:solidFill>
                  <a:schemeClr val="tx1"/>
                </a:solidFill>
              </a:rPr>
              <a:t>&lt; 3045:18D3045:23</a:t>
            </a:r>
          </a:p>
          <a:p>
            <a:r>
              <a:rPr lang="en-US" altLang="ja-JP" sz="1100" dirty="0">
                <a:solidFill>
                  <a:schemeClr val="tx1"/>
                </a:solidFill>
              </a:rPr>
              <a:t>&lt; 3045:13C3045:23</a:t>
            </a:r>
          </a:p>
          <a:p>
            <a:r>
              <a:rPr lang="en-US" altLang="ja-JP" sz="1100" dirty="0">
                <a:solidFill>
                  <a:schemeClr val="tx1"/>
                </a:solidFill>
              </a:rPr>
              <a:t>&lt; 3045:23D3045:24</a:t>
            </a:r>
          </a:p>
          <a:p>
            <a:r>
              <a:rPr lang="en-US" altLang="ja-JP" sz="1100" dirty="0">
                <a:solidFill>
                  <a:schemeClr val="tx1"/>
                </a:solidFill>
              </a:rPr>
              <a:t>&lt; 3045:13C3045:24</a:t>
            </a:r>
          </a:p>
          <a:p>
            <a:r>
              <a:rPr lang="en-US" altLang="ja-JP" sz="1100" dirty="0">
                <a:solidFill>
                  <a:schemeClr val="tx1"/>
                </a:solidFill>
              </a:rPr>
              <a:t>&lt; 3045:24D3045:25</a:t>
            </a:r>
          </a:p>
          <a:p>
            <a:r>
              <a:rPr lang="en-US" altLang="ja-JP" sz="1100" dirty="0">
                <a:solidFill>
                  <a:schemeClr val="tx1"/>
                </a:solidFill>
              </a:rPr>
              <a:t>&lt; 3045:22D3045:25</a:t>
            </a:r>
          </a:p>
          <a:p>
            <a:r>
              <a:rPr lang="en-US" altLang="ja-JP" sz="1100" dirty="0">
                <a:solidFill>
                  <a:schemeClr val="tx1"/>
                </a:solidFill>
              </a:rPr>
              <a:t>&lt; 3045:13C3045:25</a:t>
            </a:r>
          </a:p>
          <a:p>
            <a:r>
              <a:rPr lang="en-US" altLang="ja-JP" sz="1100" dirty="0">
                <a:solidFill>
                  <a:schemeClr val="tx1"/>
                </a:solidFill>
              </a:rPr>
              <a:t>&lt; 3044:16D3045:25</a:t>
            </a:r>
          </a:p>
          <a:p>
            <a:r>
              <a:rPr lang="en-US" altLang="ja-JP" sz="1100" dirty="0">
                <a:solidFill>
                  <a:schemeClr val="tx1"/>
                </a:solidFill>
              </a:rPr>
              <a:t>&lt; 3045:13C3045:25</a:t>
            </a:r>
          </a:p>
          <a:p>
            <a:r>
              <a:rPr lang="en-US" altLang="ja-JP" sz="1100" dirty="0">
                <a:solidFill>
                  <a:schemeClr val="tx1"/>
                </a:solidFill>
              </a:rPr>
              <a:t>&lt; 3045:25D3045:26</a:t>
            </a:r>
          </a:p>
          <a:p>
            <a:r>
              <a:rPr lang="en-US" altLang="ja-JP" sz="1100" dirty="0">
                <a:solidFill>
                  <a:schemeClr val="tx1"/>
                </a:solidFill>
              </a:rPr>
              <a:t>&lt; 3045:13C3045:26</a:t>
            </a:r>
          </a:p>
          <a:p>
            <a:r>
              <a:rPr lang="en-US" altLang="ja-JP" sz="1100" dirty="0">
                <a:solidFill>
                  <a:schemeClr val="tx1"/>
                </a:solidFill>
              </a:rPr>
              <a:t>&lt; 3045:26C3045:27</a:t>
            </a:r>
          </a:p>
          <a:p>
            <a:r>
              <a:rPr lang="en-US" altLang="ja-JP" sz="1100" dirty="0">
                <a:solidFill>
                  <a:schemeClr val="tx1"/>
                </a:solidFill>
              </a:rPr>
              <a:t>&lt; 3045:27D3045:28</a:t>
            </a:r>
          </a:p>
          <a:p>
            <a:r>
              <a:rPr lang="en-US" altLang="ja-JP" sz="1100" dirty="0">
                <a:solidFill>
                  <a:schemeClr val="tx1"/>
                </a:solidFill>
              </a:rPr>
              <a:t>&lt; 3045:26C3045:28</a:t>
            </a:r>
          </a:p>
          <a:p>
            <a:r>
              <a:rPr lang="en-US" altLang="ja-JP" sz="1100" dirty="0">
                <a:solidFill>
                  <a:schemeClr val="tx1"/>
                </a:solidFill>
              </a:rPr>
              <a:t>&lt; 3045:18D3045:29</a:t>
            </a:r>
          </a:p>
          <a:p>
            <a:r>
              <a:rPr lang="en-US" altLang="ja-JP" sz="1100" dirty="0">
                <a:solidFill>
                  <a:schemeClr val="tx1"/>
                </a:solidFill>
              </a:rPr>
              <a:t>&lt; 3045:26C3045:29</a:t>
            </a:r>
          </a:p>
          <a:p>
            <a:r>
              <a:rPr lang="en-US" altLang="ja-JP" sz="1100" dirty="0">
                <a:solidFill>
                  <a:schemeClr val="tx1"/>
                </a:solidFill>
              </a:rPr>
              <a:t>&lt; 3045:29D3045:30</a:t>
            </a:r>
          </a:p>
          <a:p>
            <a:r>
              <a:rPr lang="en-US" altLang="ja-JP" sz="1100" dirty="0">
                <a:solidFill>
                  <a:schemeClr val="tx1"/>
                </a:solidFill>
              </a:rPr>
              <a:t>&lt; 3045:26C3045:30</a:t>
            </a:r>
          </a:p>
          <a:p>
            <a:r>
              <a:rPr lang="en-US" altLang="ja-JP" sz="1100" dirty="0">
                <a:solidFill>
                  <a:schemeClr val="tx1"/>
                </a:solidFill>
              </a:rPr>
              <a:t>&lt; 3045:28D3045:31</a:t>
            </a:r>
          </a:p>
          <a:p>
            <a:r>
              <a:rPr lang="en-US" altLang="ja-JP" sz="1100" dirty="0">
                <a:solidFill>
                  <a:schemeClr val="tx1"/>
                </a:solidFill>
              </a:rPr>
              <a:t>&lt; 3045:30D3045:31</a:t>
            </a:r>
          </a:p>
          <a:p>
            <a:r>
              <a:rPr lang="en-US" altLang="ja-JP" sz="1100" dirty="0">
                <a:solidFill>
                  <a:schemeClr val="tx1"/>
                </a:solidFill>
              </a:rPr>
              <a:t>&lt; 3045:26C3045:31</a:t>
            </a:r>
          </a:p>
          <a:p>
            <a:r>
              <a:rPr lang="en-US" altLang="ja-JP" sz="1100" dirty="0">
                <a:solidFill>
                  <a:schemeClr val="tx1"/>
                </a:solidFill>
              </a:rPr>
              <a:t>&lt; 3045:31C3045:32</a:t>
            </a:r>
          </a:p>
          <a:p>
            <a:r>
              <a:rPr lang="en-US" altLang="ja-JP" sz="1100" dirty="0">
                <a:solidFill>
                  <a:schemeClr val="tx1"/>
                </a:solidFill>
              </a:rPr>
              <a:t>&lt; 3045:32D3045:33</a:t>
            </a:r>
          </a:p>
          <a:p>
            <a:r>
              <a:rPr lang="en-US" altLang="ja-JP" sz="1100" dirty="0">
                <a:solidFill>
                  <a:schemeClr val="tx1"/>
                </a:solidFill>
              </a:rPr>
              <a:t>&lt; 3045:31C3045:33</a:t>
            </a:r>
          </a:p>
          <a:p>
            <a:r>
              <a:rPr lang="en-US" altLang="ja-JP" sz="1100" dirty="0">
                <a:solidFill>
                  <a:schemeClr val="tx1"/>
                </a:solidFill>
              </a:rPr>
              <a:t>&lt; 3045:18D3045:34</a:t>
            </a:r>
          </a:p>
          <a:p>
            <a:r>
              <a:rPr lang="en-US" altLang="ja-JP" sz="1100" dirty="0">
                <a:solidFill>
                  <a:schemeClr val="tx1"/>
                </a:solidFill>
              </a:rPr>
              <a:t>&lt; 3045:31C3045:34</a:t>
            </a:r>
          </a:p>
          <a:p>
            <a:r>
              <a:rPr lang="en-US" altLang="ja-JP" sz="1100" dirty="0">
                <a:solidFill>
                  <a:schemeClr val="tx1"/>
                </a:solidFill>
              </a:rPr>
              <a:t>&lt; 3045:34D3045:35</a:t>
            </a:r>
          </a:p>
          <a:p>
            <a:r>
              <a:rPr lang="en-US" altLang="ja-JP" sz="1100" dirty="0">
                <a:solidFill>
                  <a:schemeClr val="tx1"/>
                </a:solidFill>
              </a:rPr>
              <a:t>&lt; 3045:31C3045:35</a:t>
            </a:r>
          </a:p>
          <a:p>
            <a:r>
              <a:rPr lang="en-US" altLang="ja-JP" sz="1100" dirty="0">
                <a:solidFill>
                  <a:schemeClr val="tx1"/>
                </a:solidFill>
              </a:rPr>
              <a:t>&lt; 3045:35D3045:36</a:t>
            </a:r>
          </a:p>
          <a:p>
            <a:r>
              <a:rPr lang="en-US" altLang="ja-JP" sz="1100" dirty="0">
                <a:solidFill>
                  <a:schemeClr val="tx1"/>
                </a:solidFill>
              </a:rPr>
              <a:t>&lt; 3045:33D3045:36</a:t>
            </a:r>
          </a:p>
          <a:p>
            <a:r>
              <a:rPr lang="en-US" altLang="ja-JP" sz="1100" dirty="0">
                <a:solidFill>
                  <a:schemeClr val="tx1"/>
                </a:solidFill>
              </a:rPr>
              <a:t>&lt; 3045:31C3045:36</a:t>
            </a:r>
          </a:p>
          <a:p>
            <a:r>
              <a:rPr lang="en-US" altLang="ja-JP" sz="1100" dirty="0">
                <a:solidFill>
                  <a:schemeClr val="tx1"/>
                </a:solidFill>
              </a:rPr>
              <a:t>&lt; 3045:36D3045:36</a:t>
            </a:r>
          </a:p>
          <a:p>
            <a:r>
              <a:rPr lang="en-US" altLang="ja-JP" sz="1100" dirty="0">
                <a:solidFill>
                  <a:schemeClr val="tx1"/>
                </a:solidFill>
              </a:rPr>
              <a:t>&lt; 3045:31C3045:36</a:t>
            </a:r>
          </a:p>
          <a:p>
            <a:r>
              <a:rPr lang="en-US" altLang="ja-JP" sz="1100" dirty="0">
                <a:solidFill>
                  <a:schemeClr val="tx1"/>
                </a:solidFill>
              </a:rPr>
              <a:t>&lt; 3045:36D3045:37</a:t>
            </a:r>
          </a:p>
          <a:p>
            <a:r>
              <a:rPr lang="en-US" altLang="ja-JP" sz="1100" dirty="0">
                <a:solidFill>
                  <a:schemeClr val="tx1"/>
                </a:solidFill>
              </a:rPr>
              <a:t>&lt; 3045:31C3045:37</a:t>
            </a:r>
          </a:p>
          <a:p>
            <a:r>
              <a:rPr lang="en-US" altLang="ja-JP" sz="1100" dirty="0">
                <a:solidFill>
                  <a:schemeClr val="tx1"/>
                </a:solidFill>
              </a:rPr>
              <a:t>&lt; 3045:37C3045:38</a:t>
            </a:r>
          </a:p>
          <a:p>
            <a:r>
              <a:rPr lang="en-US" altLang="ja-JP" sz="1100" dirty="0">
                <a:solidFill>
                  <a:schemeClr val="tx1"/>
                </a:solidFill>
              </a:rPr>
              <a:t>&lt; 3045:38D3045:43</a:t>
            </a:r>
          </a:p>
          <a:p>
            <a:r>
              <a:rPr lang="en-US" altLang="ja-JP" sz="1100" dirty="0">
                <a:solidFill>
                  <a:schemeClr val="tx1"/>
                </a:solidFill>
              </a:rPr>
              <a:t>&lt; 3045:13C3045:43</a:t>
            </a:r>
          </a:p>
          <a:p>
            <a:r>
              <a:rPr lang="en-US" altLang="ja-JP" sz="1100" dirty="0">
                <a:solidFill>
                  <a:schemeClr val="tx1"/>
                </a:solidFill>
              </a:rPr>
              <a:t>&lt; 3045:43D2904:14</a:t>
            </a:r>
          </a:p>
          <a:p>
            <a:r>
              <a:rPr lang="en-US" altLang="ja-JP" sz="1100" dirty="0">
                <a:solidFill>
                  <a:schemeClr val="tx1"/>
                </a:solidFill>
              </a:rPr>
              <a:t>---</a:t>
            </a:r>
          </a:p>
          <a:p>
            <a:r>
              <a:rPr lang="en-US" altLang="ja-JP" sz="1100" dirty="0">
                <a:solidFill>
                  <a:schemeClr val="tx1"/>
                </a:solidFill>
              </a:rPr>
              <a:t>&gt; 3044:16D2904:14</a:t>
            </a:r>
          </a:p>
          <a:p>
            <a:r>
              <a:rPr lang="en-US" altLang="ja-JP" sz="1100" dirty="0">
                <a:solidFill>
                  <a:schemeClr val="tx1"/>
                </a:solidFill>
              </a:rPr>
              <a:t>159c104,172</a:t>
            </a:r>
          </a:p>
          <a:p>
            <a:r>
              <a:rPr lang="en-US" altLang="ja-JP" sz="1100" dirty="0">
                <a:solidFill>
                  <a:schemeClr val="tx1"/>
                </a:solidFill>
              </a:rPr>
              <a:t>&lt; 2904:16D2904:47</a:t>
            </a:r>
          </a:p>
          <a:p>
            <a:r>
              <a:rPr lang="en-US" altLang="ja-JP" sz="1100" dirty="0">
                <a:solidFill>
                  <a:schemeClr val="tx1"/>
                </a:solidFill>
              </a:rPr>
              <a:t>---</a:t>
            </a:r>
          </a:p>
          <a:p>
            <a:r>
              <a:rPr lang="en-US" altLang="ja-JP" sz="1100" dirty="0">
                <a:solidFill>
                  <a:schemeClr val="tx1"/>
                </a:solidFill>
              </a:rPr>
              <a:t>&gt; 2904:0D2904:23</a:t>
            </a:r>
          </a:p>
          <a:p>
            <a:r>
              <a:rPr lang="en-US" altLang="ja-JP" sz="1100" dirty="0">
                <a:solidFill>
                  <a:schemeClr val="tx1"/>
                </a:solidFill>
              </a:rPr>
              <a:t>&gt; 2904:20C2904:23</a:t>
            </a:r>
          </a:p>
          <a:p>
            <a:r>
              <a:rPr lang="en-US" altLang="ja-JP" sz="1100" dirty="0">
                <a:solidFill>
                  <a:schemeClr val="tx1"/>
                </a:solidFill>
              </a:rPr>
              <a:t>&gt; 2904:-1D2904:24</a:t>
            </a:r>
          </a:p>
          <a:p>
            <a:r>
              <a:rPr lang="en-US" altLang="ja-JP" sz="1100" dirty="0">
                <a:solidFill>
                  <a:schemeClr val="tx1"/>
                </a:solidFill>
              </a:rPr>
              <a:t>&gt; 2904:20C2904:24</a:t>
            </a:r>
          </a:p>
          <a:p>
            <a:r>
              <a:rPr lang="en-US" altLang="ja-JP" sz="1100" dirty="0">
                <a:solidFill>
                  <a:schemeClr val="tx1"/>
                </a:solidFill>
              </a:rPr>
              <a:t>&gt; 2904:-2D2904:25</a:t>
            </a:r>
          </a:p>
          <a:p>
            <a:r>
              <a:rPr lang="en-US" altLang="ja-JP" sz="1100" dirty="0">
                <a:solidFill>
                  <a:schemeClr val="tx1"/>
                </a:solidFill>
              </a:rPr>
              <a:t>&gt; 2904:20C2904:25</a:t>
            </a:r>
          </a:p>
          <a:p>
            <a:r>
              <a:rPr lang="en-US" altLang="ja-JP" sz="1100" dirty="0">
                <a:solidFill>
                  <a:schemeClr val="tx1"/>
                </a:solidFill>
              </a:rPr>
              <a:t>&gt; 2904:-3D2904:26</a:t>
            </a:r>
          </a:p>
          <a:p>
            <a:r>
              <a:rPr lang="en-US" altLang="ja-JP" sz="1100" dirty="0">
                <a:solidFill>
                  <a:schemeClr val="tx1"/>
                </a:solidFill>
              </a:rPr>
              <a:t>&gt; 2904:20C2904:26</a:t>
            </a:r>
          </a:p>
          <a:p>
            <a:r>
              <a:rPr lang="en-US" altLang="ja-JP" sz="1100" dirty="0">
                <a:solidFill>
                  <a:schemeClr val="tx1"/>
                </a:solidFill>
              </a:rPr>
              <a:t>&gt; 2904:26D2904:27</a:t>
            </a:r>
          </a:p>
          <a:p>
            <a:r>
              <a:rPr lang="en-US" altLang="ja-JP" sz="1100" dirty="0">
                <a:solidFill>
                  <a:schemeClr val="tx1"/>
                </a:solidFill>
              </a:rPr>
              <a:t>&gt; 2904:25D2904:27</a:t>
            </a:r>
          </a:p>
          <a:p>
            <a:r>
              <a:rPr lang="en-US" altLang="ja-JP" sz="1100" dirty="0">
                <a:solidFill>
                  <a:schemeClr val="tx1"/>
                </a:solidFill>
              </a:rPr>
              <a:t>&gt; 2904:24D2904:27</a:t>
            </a:r>
          </a:p>
          <a:p>
            <a:r>
              <a:rPr lang="en-US" altLang="ja-JP" sz="1100" dirty="0">
                <a:solidFill>
                  <a:schemeClr val="tx1"/>
                </a:solidFill>
              </a:rPr>
              <a:t>&gt; 2904:23D2904:27</a:t>
            </a:r>
          </a:p>
          <a:p>
            <a:r>
              <a:rPr lang="en-US" altLang="ja-JP" sz="1100" dirty="0">
                <a:solidFill>
                  <a:schemeClr val="tx1"/>
                </a:solidFill>
              </a:rPr>
              <a:t>&gt; 2904:20C2904:27</a:t>
            </a:r>
          </a:p>
          <a:p>
            <a:r>
              <a:rPr lang="en-US" altLang="ja-JP" sz="1100" dirty="0">
                <a:solidFill>
                  <a:schemeClr val="tx1"/>
                </a:solidFill>
              </a:rPr>
              <a:t>&gt; 2904:27D2904:27</a:t>
            </a:r>
          </a:p>
          <a:p>
            <a:r>
              <a:rPr lang="en-US" altLang="ja-JP" sz="1100" dirty="0">
                <a:solidFill>
                  <a:schemeClr val="tx1"/>
                </a:solidFill>
              </a:rPr>
              <a:t>&gt; 2904:20C2904:27</a:t>
            </a:r>
          </a:p>
          <a:p>
            <a:r>
              <a:rPr lang="en-US" altLang="ja-JP" sz="1100" dirty="0">
                <a:solidFill>
                  <a:schemeClr val="tx1"/>
                </a:solidFill>
              </a:rPr>
              <a:t>&gt; 2904:27D2904:28</a:t>
            </a:r>
          </a:p>
          <a:p>
            <a:r>
              <a:rPr lang="en-US" altLang="ja-JP" sz="1100" dirty="0">
                <a:solidFill>
                  <a:schemeClr val="tx1"/>
                </a:solidFill>
              </a:rPr>
              <a:t>&gt; 2904:20C2904:28</a:t>
            </a:r>
          </a:p>
          <a:p>
            <a:r>
              <a:rPr lang="en-US" altLang="ja-JP" sz="1100" dirty="0">
                <a:solidFill>
                  <a:schemeClr val="tx1"/>
                </a:solidFill>
              </a:rPr>
              <a:t>&gt; 2904:20C2904:31</a:t>
            </a:r>
          </a:p>
          <a:p>
            <a:r>
              <a:rPr lang="en-US" altLang="ja-JP" sz="1100" dirty="0">
                <a:solidFill>
                  <a:schemeClr val="tx1"/>
                </a:solidFill>
              </a:rPr>
              <a:t>&gt; 2904:9D2904:32</a:t>
            </a:r>
          </a:p>
          <a:p>
            <a:r>
              <a:rPr lang="en-US" altLang="ja-JP" sz="1100" dirty="0">
                <a:solidFill>
                  <a:schemeClr val="tx1"/>
                </a:solidFill>
              </a:rPr>
              <a:t>&gt; 2904:20C2904:32</a:t>
            </a:r>
          </a:p>
          <a:p>
            <a:r>
              <a:rPr lang="en-US" altLang="ja-JP" sz="1100" dirty="0">
                <a:solidFill>
                  <a:schemeClr val="tx1"/>
                </a:solidFill>
              </a:rPr>
              <a:t>&gt; 2904:28D2904:33</a:t>
            </a:r>
          </a:p>
          <a:p>
            <a:r>
              <a:rPr lang="en-US" altLang="ja-JP" sz="1100" dirty="0">
                <a:solidFill>
                  <a:schemeClr val="tx1"/>
                </a:solidFill>
              </a:rPr>
              <a:t>&gt; 2904:20C2904:33</a:t>
            </a:r>
          </a:p>
          <a:p>
            <a:r>
              <a:rPr lang="en-US" altLang="ja-JP" sz="1100" dirty="0">
                <a:solidFill>
                  <a:schemeClr val="tx1"/>
                </a:solidFill>
              </a:rPr>
              <a:t>&gt; 2904:33D2904:34</a:t>
            </a:r>
          </a:p>
          <a:p>
            <a:r>
              <a:rPr lang="en-US" altLang="ja-JP" sz="1100" dirty="0">
                <a:solidFill>
                  <a:schemeClr val="tx1"/>
                </a:solidFill>
              </a:rPr>
              <a:t>&gt; 2904:32D2904:34</a:t>
            </a:r>
          </a:p>
          <a:p>
            <a:r>
              <a:rPr lang="en-US" altLang="ja-JP" sz="1100" dirty="0">
                <a:solidFill>
                  <a:schemeClr val="tx1"/>
                </a:solidFill>
              </a:rPr>
              <a:t>&gt; 2904:31D2904:34</a:t>
            </a:r>
          </a:p>
          <a:p>
            <a:r>
              <a:rPr lang="en-US" altLang="ja-JP" sz="1100" dirty="0">
                <a:solidFill>
                  <a:schemeClr val="tx1"/>
                </a:solidFill>
              </a:rPr>
              <a:t>&gt; 2904:20C2904:34</a:t>
            </a:r>
          </a:p>
          <a:p>
            <a:r>
              <a:rPr lang="en-US" altLang="ja-JP" sz="1100" dirty="0">
                <a:solidFill>
                  <a:schemeClr val="tx1"/>
                </a:solidFill>
              </a:rPr>
              <a:t>&gt; 2904:20C3044:2</a:t>
            </a:r>
          </a:p>
          <a:p>
            <a:r>
              <a:rPr lang="en-US" altLang="ja-JP" sz="1100" dirty="0">
                <a:solidFill>
                  <a:schemeClr val="tx1"/>
                </a:solidFill>
              </a:rPr>
              <a:t>&gt; 3044:2D3044:3</a:t>
            </a:r>
          </a:p>
          <a:p>
            <a:r>
              <a:rPr lang="en-US" altLang="ja-JP" sz="1100" dirty="0">
                <a:solidFill>
                  <a:schemeClr val="tx1"/>
                </a:solidFill>
              </a:rPr>
              <a:t>&gt; 2904:20C3044:3</a:t>
            </a:r>
          </a:p>
          <a:p>
            <a:r>
              <a:rPr lang="en-US" altLang="ja-JP" sz="1100" dirty="0">
                <a:solidFill>
                  <a:schemeClr val="tx1"/>
                </a:solidFill>
              </a:rPr>
              <a:t>&gt; 2904:20C3044:4</a:t>
            </a:r>
          </a:p>
          <a:p>
            <a:r>
              <a:rPr lang="en-US" altLang="ja-JP" sz="1100" dirty="0">
                <a:solidFill>
                  <a:schemeClr val="tx1"/>
                </a:solidFill>
              </a:rPr>
              <a:t>&gt; 3044:4D3044:5</a:t>
            </a:r>
          </a:p>
          <a:p>
            <a:r>
              <a:rPr lang="en-US" altLang="ja-JP" sz="1100" dirty="0">
                <a:solidFill>
                  <a:schemeClr val="tx1"/>
                </a:solidFill>
              </a:rPr>
              <a:t>&gt; 3044:3D3044:5</a:t>
            </a:r>
          </a:p>
          <a:p>
            <a:r>
              <a:rPr lang="en-US" altLang="ja-JP" sz="1100" dirty="0">
                <a:solidFill>
                  <a:schemeClr val="tx1"/>
                </a:solidFill>
              </a:rPr>
              <a:t>&gt; 2904:20C3044:5</a:t>
            </a:r>
          </a:p>
          <a:p>
            <a:r>
              <a:rPr lang="en-US" altLang="ja-JP" sz="1100" dirty="0">
                <a:solidFill>
                  <a:schemeClr val="tx1"/>
                </a:solidFill>
              </a:rPr>
              <a:t>&gt; 2904:20C3044:6</a:t>
            </a:r>
          </a:p>
          <a:p>
            <a:r>
              <a:rPr lang="en-US" altLang="ja-JP" sz="1100" dirty="0">
                <a:solidFill>
                  <a:schemeClr val="tx1"/>
                </a:solidFill>
              </a:rPr>
              <a:t>&gt; 3044:6D3044:7</a:t>
            </a:r>
          </a:p>
          <a:p>
            <a:r>
              <a:rPr lang="en-US" altLang="ja-JP" sz="1100" dirty="0">
                <a:solidFill>
                  <a:schemeClr val="tx1"/>
                </a:solidFill>
              </a:rPr>
              <a:t>&gt; 2904:20C3044:7</a:t>
            </a:r>
          </a:p>
          <a:p>
            <a:r>
              <a:rPr lang="en-US" altLang="ja-JP" sz="1100" dirty="0">
                <a:solidFill>
                  <a:schemeClr val="tx1"/>
                </a:solidFill>
              </a:rPr>
              <a:t>&gt; 3044:7D3044:8</a:t>
            </a:r>
          </a:p>
          <a:p>
            <a:r>
              <a:rPr lang="en-US" altLang="ja-JP" sz="1100" dirty="0">
                <a:solidFill>
                  <a:schemeClr val="tx1"/>
                </a:solidFill>
              </a:rPr>
              <a:t>&gt; 2904:20C3044:8</a:t>
            </a:r>
          </a:p>
          <a:p>
            <a:r>
              <a:rPr lang="en-US" altLang="ja-JP" sz="1100" dirty="0">
                <a:solidFill>
                  <a:schemeClr val="tx1"/>
                </a:solidFill>
              </a:rPr>
              <a:t>&gt; 3044:8D3044:8</a:t>
            </a:r>
          </a:p>
          <a:p>
            <a:r>
              <a:rPr lang="en-US" altLang="ja-JP" sz="1100" dirty="0">
                <a:solidFill>
                  <a:schemeClr val="tx1"/>
                </a:solidFill>
              </a:rPr>
              <a:t>&gt; 2904:20C3044:8</a:t>
            </a:r>
          </a:p>
          <a:p>
            <a:r>
              <a:rPr lang="en-US" altLang="ja-JP" sz="1100" dirty="0">
                <a:solidFill>
                  <a:schemeClr val="tx1"/>
                </a:solidFill>
              </a:rPr>
              <a:t>&gt; 3044:8D3044:9</a:t>
            </a:r>
          </a:p>
          <a:p>
            <a:r>
              <a:rPr lang="en-US" altLang="ja-JP" sz="1100" dirty="0">
                <a:solidFill>
                  <a:schemeClr val="tx1"/>
                </a:solidFill>
              </a:rPr>
              <a:t>&gt; 3044:5D3044:9</a:t>
            </a:r>
          </a:p>
          <a:p>
            <a:r>
              <a:rPr lang="en-US" altLang="ja-JP" sz="1100" dirty="0">
                <a:solidFill>
                  <a:schemeClr val="tx1"/>
                </a:solidFill>
              </a:rPr>
              <a:t>&gt; 2904:20C3044:9</a:t>
            </a:r>
          </a:p>
          <a:p>
            <a:r>
              <a:rPr lang="en-US" altLang="ja-JP" sz="1100" dirty="0">
                <a:solidFill>
                  <a:schemeClr val="tx1"/>
                </a:solidFill>
              </a:rPr>
              <a:t>&gt; 2904:20C3044:10</a:t>
            </a:r>
          </a:p>
          <a:p>
            <a:r>
              <a:rPr lang="en-US" altLang="ja-JP" sz="1100" dirty="0">
                <a:solidFill>
                  <a:schemeClr val="tx1"/>
                </a:solidFill>
              </a:rPr>
              <a:t>&gt; 3044:10D3044:11</a:t>
            </a:r>
          </a:p>
          <a:p>
            <a:r>
              <a:rPr lang="en-US" altLang="ja-JP" sz="1100" dirty="0">
                <a:solidFill>
                  <a:schemeClr val="tx1"/>
                </a:solidFill>
              </a:rPr>
              <a:t>&gt; 3044:9D3044:11</a:t>
            </a:r>
          </a:p>
          <a:p>
            <a:r>
              <a:rPr lang="en-US" altLang="ja-JP" sz="1100" dirty="0">
                <a:solidFill>
                  <a:schemeClr val="tx1"/>
                </a:solidFill>
              </a:rPr>
              <a:t>&gt; 2904:20C3044:11</a:t>
            </a:r>
          </a:p>
          <a:p>
            <a:r>
              <a:rPr lang="en-US" altLang="ja-JP" sz="1100" dirty="0">
                <a:solidFill>
                  <a:schemeClr val="tx1"/>
                </a:solidFill>
              </a:rPr>
              <a:t>&gt; 2904:20C3044:12</a:t>
            </a:r>
          </a:p>
          <a:p>
            <a:r>
              <a:rPr lang="en-US" altLang="ja-JP" sz="1100" dirty="0">
                <a:solidFill>
                  <a:schemeClr val="tx1"/>
                </a:solidFill>
              </a:rPr>
              <a:t>&gt; 3044:12D3044:13</a:t>
            </a:r>
          </a:p>
          <a:p>
            <a:r>
              <a:rPr lang="en-US" altLang="ja-JP" sz="1100" dirty="0">
                <a:solidFill>
                  <a:schemeClr val="tx1"/>
                </a:solidFill>
              </a:rPr>
              <a:t>&gt; 2904:20C3044:13</a:t>
            </a:r>
          </a:p>
          <a:p>
            <a:r>
              <a:rPr lang="en-US" altLang="ja-JP" sz="1100" dirty="0">
                <a:solidFill>
                  <a:schemeClr val="tx1"/>
                </a:solidFill>
              </a:rPr>
              <a:t>&gt; 3044:13D3044:14</a:t>
            </a:r>
          </a:p>
          <a:p>
            <a:r>
              <a:rPr lang="en-US" altLang="ja-JP" sz="1100" dirty="0">
                <a:solidFill>
                  <a:schemeClr val="tx1"/>
                </a:solidFill>
              </a:rPr>
              <a:t>&gt; 2904:20C3044:14</a:t>
            </a:r>
          </a:p>
          <a:p>
            <a:r>
              <a:rPr lang="en-US" altLang="ja-JP" sz="1100" dirty="0">
                <a:solidFill>
                  <a:schemeClr val="tx1"/>
                </a:solidFill>
              </a:rPr>
              <a:t>&gt; 3044:14D3044:14</a:t>
            </a:r>
          </a:p>
          <a:p>
            <a:r>
              <a:rPr lang="en-US" altLang="ja-JP" sz="1100" dirty="0">
                <a:solidFill>
                  <a:schemeClr val="tx1"/>
                </a:solidFill>
              </a:rPr>
              <a:t>&gt; 2904:20C3044:14</a:t>
            </a:r>
          </a:p>
          <a:p>
            <a:r>
              <a:rPr lang="en-US" altLang="ja-JP" sz="1100" dirty="0">
                <a:solidFill>
                  <a:schemeClr val="tx1"/>
                </a:solidFill>
              </a:rPr>
              <a:t>&gt; 3044:14D3044:15</a:t>
            </a:r>
          </a:p>
          <a:p>
            <a:r>
              <a:rPr lang="en-US" altLang="ja-JP" sz="1100" dirty="0">
                <a:solidFill>
                  <a:schemeClr val="tx1"/>
                </a:solidFill>
              </a:rPr>
              <a:t>&gt; 3044:11D3044:15</a:t>
            </a:r>
          </a:p>
          <a:p>
            <a:r>
              <a:rPr lang="en-US" altLang="ja-JP" sz="1100" dirty="0">
                <a:solidFill>
                  <a:schemeClr val="tx1"/>
                </a:solidFill>
              </a:rPr>
              <a:t>&gt; 2904:20C3044:15</a:t>
            </a:r>
          </a:p>
          <a:p>
            <a:r>
              <a:rPr lang="en-US" altLang="ja-JP" sz="1100" dirty="0">
                <a:solidFill>
                  <a:schemeClr val="tx1"/>
                </a:solidFill>
              </a:rPr>
              <a:t>&gt; 3044:15D3044:16</a:t>
            </a:r>
          </a:p>
          <a:p>
            <a:r>
              <a:rPr lang="en-US" altLang="ja-JP" sz="1100" dirty="0">
                <a:solidFill>
                  <a:schemeClr val="tx1"/>
                </a:solidFill>
              </a:rPr>
              <a:t>&gt; 2904:20C3044:16</a:t>
            </a:r>
          </a:p>
          <a:p>
            <a:r>
              <a:rPr lang="en-US" altLang="ja-JP" sz="1100" dirty="0">
                <a:solidFill>
                  <a:schemeClr val="tx1"/>
                </a:solidFill>
              </a:rPr>
              <a:t>&gt; 3044:16D2904:34</a:t>
            </a:r>
          </a:p>
          <a:p>
            <a:r>
              <a:rPr lang="en-US" altLang="ja-JP" sz="1100" dirty="0">
                <a:solidFill>
                  <a:schemeClr val="tx1"/>
                </a:solidFill>
              </a:rPr>
              <a:t>&gt; 2904:20C2904:34</a:t>
            </a:r>
          </a:p>
          <a:p>
            <a:r>
              <a:rPr lang="en-US" altLang="ja-JP" sz="1100" dirty="0">
                <a:solidFill>
                  <a:schemeClr val="tx1"/>
                </a:solidFill>
              </a:rPr>
              <a:t>&gt; 2904:20C2904:35</a:t>
            </a:r>
          </a:p>
          <a:p>
            <a:r>
              <a:rPr lang="en-US" altLang="ja-JP" sz="1100" dirty="0">
                <a:solidFill>
                  <a:schemeClr val="tx1"/>
                </a:solidFill>
              </a:rPr>
              <a:t>&gt; 2904:34D2904:36</a:t>
            </a:r>
          </a:p>
          <a:p>
            <a:r>
              <a:rPr lang="en-US" altLang="ja-JP" sz="1100" dirty="0">
                <a:solidFill>
                  <a:schemeClr val="tx1"/>
                </a:solidFill>
              </a:rPr>
              <a:t>&gt; 2904:20C2904:36</a:t>
            </a:r>
          </a:p>
          <a:p>
            <a:r>
              <a:rPr lang="en-US" altLang="ja-JP" sz="1100" dirty="0">
                <a:solidFill>
                  <a:schemeClr val="tx1"/>
                </a:solidFill>
              </a:rPr>
              <a:t>&gt; 2904:36D2904:39</a:t>
            </a:r>
          </a:p>
          <a:p>
            <a:r>
              <a:rPr lang="en-US" altLang="ja-JP" sz="1100" dirty="0">
                <a:solidFill>
                  <a:schemeClr val="tx1"/>
                </a:solidFill>
              </a:rPr>
              <a:t>&gt; 2904:20C2904:39</a:t>
            </a:r>
          </a:p>
          <a:p>
            <a:r>
              <a:rPr lang="en-US" altLang="ja-JP" sz="1100" dirty="0">
                <a:solidFill>
                  <a:schemeClr val="tx1"/>
                </a:solidFill>
              </a:rPr>
              <a:t>&gt; 2904:39D2904:40</a:t>
            </a:r>
          </a:p>
          <a:p>
            <a:r>
              <a:rPr lang="en-US" altLang="ja-JP" sz="1100" dirty="0">
                <a:solidFill>
                  <a:schemeClr val="tx1"/>
                </a:solidFill>
              </a:rPr>
              <a:t>&gt; 2904:20C2904:40</a:t>
            </a:r>
          </a:p>
          <a:p>
            <a:r>
              <a:rPr lang="en-US" altLang="ja-JP" sz="1100" dirty="0">
                <a:solidFill>
                  <a:schemeClr val="tx1"/>
                </a:solidFill>
              </a:rPr>
              <a:t>&gt; 2904:28D2904:47</a:t>
            </a:r>
          </a:p>
          <a:p>
            <a:endParaRPr kumimoji="1" lang="ja-JP" altLang="en-US" sz="1100" dirty="0">
              <a:solidFill>
                <a:schemeClr val="tx1"/>
              </a:solidFill>
            </a:endParaRPr>
          </a:p>
        </p:txBody>
      </p:sp>
    </p:spTree>
    <p:extLst>
      <p:ext uri="{BB962C8B-B14F-4D97-AF65-F5344CB8AC3E}">
        <p14:creationId xmlns:p14="http://schemas.microsoft.com/office/powerpoint/2010/main" val="2659077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研究背景 </a:t>
            </a:r>
            <a:r>
              <a:rPr lang="en-US" altLang="ja-JP" dirty="0"/>
              <a:t>(</a:t>
            </a:r>
            <a:r>
              <a:rPr lang="en-US" altLang="ja-JP" dirty="0" smtClean="0"/>
              <a:t>2/3)</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回帰テストはプログラムの出力のみを検証</a:t>
            </a:r>
            <a:endParaRPr lang="en-US" altLang="ja-JP" sz="2800" dirty="0" smtClean="0"/>
          </a:p>
          <a:p>
            <a:pPr marL="0" indent="0">
              <a:buNone/>
            </a:pPr>
            <a:r>
              <a:rPr lang="ja-JP" altLang="en-US" sz="2800" dirty="0" smtClean="0"/>
              <a:t>　</a:t>
            </a:r>
            <a:r>
              <a:rPr lang="ja-JP" altLang="en-US" sz="2800" dirty="0"/>
              <a:t> </a:t>
            </a:r>
            <a:r>
              <a:rPr lang="ja-JP" altLang="en-US" sz="2800" dirty="0" smtClean="0"/>
              <a:t>→ </a:t>
            </a:r>
            <a:r>
              <a:rPr lang="ja-JP" altLang="en-US" sz="2800" dirty="0" smtClean="0">
                <a:solidFill>
                  <a:srgbClr val="FF0000"/>
                </a:solidFill>
              </a:rPr>
              <a:t>バグを見落としてしまう可能性</a:t>
            </a:r>
            <a:endParaRPr lang="en-US" altLang="ja-JP" sz="2800" dirty="0" smtClean="0">
              <a:solidFill>
                <a:srgbClr val="FF0000"/>
              </a:solidFill>
            </a:endParaRPr>
          </a:p>
          <a:p>
            <a:r>
              <a:rPr lang="ja-JP" altLang="en-US" sz="2800" dirty="0" smtClean="0"/>
              <a:t>回帰テストが行われているにもかかわらず、バグ修正の</a:t>
            </a:r>
            <a:r>
              <a:rPr lang="en-US" altLang="ja-JP" sz="2800" dirty="0" smtClean="0"/>
              <a:t>14.8</a:t>
            </a:r>
            <a:r>
              <a:rPr lang="ja-JP" altLang="en-US" sz="2800" dirty="0" smtClean="0"/>
              <a:t>～</a:t>
            </a:r>
            <a:r>
              <a:rPr lang="en-US" altLang="ja-JP" sz="2800" dirty="0" smtClean="0"/>
              <a:t>24.4%</a:t>
            </a:r>
            <a:r>
              <a:rPr lang="ja-JP" altLang="en-US" sz="2800" dirty="0" smtClean="0"/>
              <a:t>は</a:t>
            </a:r>
            <a:r>
              <a:rPr lang="ja-JP" altLang="en-US" sz="2800" dirty="0" smtClean="0">
                <a:solidFill>
                  <a:schemeClr val="accent2"/>
                </a:solidFill>
              </a:rPr>
              <a:t>別のバグ</a:t>
            </a:r>
            <a:r>
              <a:rPr lang="ja-JP" altLang="en-US" sz="2800" dirty="0" smtClean="0"/>
              <a:t>を生み出している</a:t>
            </a:r>
            <a:r>
              <a:rPr lang="en-US" altLang="ja-JP" sz="2800" dirty="0" smtClean="0"/>
              <a:t>[1]</a:t>
            </a:r>
            <a:endParaRPr kumimoji="1"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5" name="テキスト ボックス 4"/>
          <p:cNvSpPr txBox="1"/>
          <p:nvPr/>
        </p:nvSpPr>
        <p:spPr>
          <a:xfrm>
            <a:off x="371475" y="5457826"/>
            <a:ext cx="8591647" cy="738664"/>
          </a:xfrm>
          <a:prstGeom prst="rect">
            <a:avLst/>
          </a:prstGeom>
          <a:noFill/>
        </p:spPr>
        <p:txBody>
          <a:bodyPr wrap="none" rtlCol="0">
            <a:spAutoFit/>
          </a:bodyPr>
          <a:lstStyle/>
          <a:p>
            <a:r>
              <a:rPr lang="en-US" altLang="ja-JP" sz="1400" dirty="0" smtClean="0"/>
              <a:t>[1] </a:t>
            </a:r>
            <a:r>
              <a:rPr lang="en-US" altLang="ja-JP" sz="1400" dirty="0" err="1" smtClean="0"/>
              <a:t>Zuoning</a:t>
            </a:r>
            <a:r>
              <a:rPr lang="en-US" altLang="ja-JP" sz="1400" dirty="0" smtClean="0"/>
              <a:t> </a:t>
            </a:r>
            <a:r>
              <a:rPr lang="en-US" altLang="ja-JP" sz="1400" dirty="0"/>
              <a:t>Yin, Ding Yuan, </a:t>
            </a:r>
            <a:r>
              <a:rPr lang="en-US" altLang="ja-JP" sz="1400" dirty="0" err="1"/>
              <a:t>Yuanyuan</a:t>
            </a:r>
            <a:r>
              <a:rPr lang="en-US" altLang="ja-JP" sz="1400" dirty="0"/>
              <a:t> Zhou, Shankar </a:t>
            </a:r>
            <a:r>
              <a:rPr lang="en-US" altLang="ja-JP" sz="1400" dirty="0" err="1"/>
              <a:t>Pasupathy</a:t>
            </a:r>
            <a:r>
              <a:rPr lang="en-US" altLang="ja-JP" sz="1400" dirty="0"/>
              <a:t>, and Lakshmi </a:t>
            </a:r>
            <a:r>
              <a:rPr lang="en-US" altLang="ja-JP" sz="1400" dirty="0" err="1" smtClean="0"/>
              <a:t>Bairavasundaram</a:t>
            </a:r>
            <a:r>
              <a:rPr lang="en-US" altLang="ja-JP" sz="1400" dirty="0" smtClean="0"/>
              <a:t>.</a:t>
            </a:r>
          </a:p>
          <a:p>
            <a:r>
              <a:rPr lang="en-US" altLang="ja-JP" sz="1400" dirty="0" smtClean="0"/>
              <a:t>How </a:t>
            </a:r>
            <a:r>
              <a:rPr lang="en-US" altLang="ja-JP" sz="1400" dirty="0"/>
              <a:t>do fixes become bugs? In </a:t>
            </a:r>
            <a:r>
              <a:rPr lang="en-US" altLang="ja-JP" sz="1400" i="1" dirty="0"/>
              <a:t>Proceedings of the European </a:t>
            </a:r>
            <a:r>
              <a:rPr lang="en-US" altLang="ja-JP" sz="1400" i="1" dirty="0" smtClean="0"/>
              <a:t>Software Engineering Conference and</a:t>
            </a:r>
          </a:p>
          <a:p>
            <a:r>
              <a:rPr lang="en-US" altLang="ja-JP" sz="1400" i="1" dirty="0" smtClean="0"/>
              <a:t>the </a:t>
            </a:r>
            <a:r>
              <a:rPr lang="en-US" altLang="ja-JP" sz="1400" i="1" dirty="0"/>
              <a:t>ACM SIGSOFT Symposium on the Foundations </a:t>
            </a:r>
            <a:r>
              <a:rPr lang="en-US" altLang="ja-JP" sz="1400" i="1" dirty="0" smtClean="0"/>
              <a:t>of Software </a:t>
            </a:r>
            <a:r>
              <a:rPr lang="en-US" altLang="ja-JP" sz="1400" i="1" dirty="0"/>
              <a:t>Engineering</a:t>
            </a:r>
            <a:r>
              <a:rPr lang="en-US" altLang="ja-JP" sz="1400" dirty="0"/>
              <a:t>, pp. 26–36, September 2011.</a:t>
            </a:r>
            <a:endParaRPr kumimoji="1" lang="ja-JP" altLang="en-US" sz="1400" dirty="0"/>
          </a:p>
        </p:txBody>
      </p:sp>
      <p:sp>
        <p:nvSpPr>
          <p:cNvPr id="7" name="テキスト ボックス 6"/>
          <p:cNvSpPr txBox="1"/>
          <p:nvPr/>
        </p:nvSpPr>
        <p:spPr>
          <a:xfrm>
            <a:off x="357188" y="4700589"/>
            <a:ext cx="8513869" cy="523220"/>
          </a:xfrm>
          <a:prstGeom prst="rect">
            <a:avLst/>
          </a:prstGeom>
          <a:noFill/>
        </p:spPr>
        <p:txBody>
          <a:bodyPr wrap="none" rtlCol="0">
            <a:spAutoFit/>
          </a:bodyPr>
          <a:lstStyle/>
          <a:p>
            <a:r>
              <a:rPr kumimoji="1" lang="ja-JP" altLang="en-US" sz="2800" b="1" u="sng" dirty="0" smtClean="0"/>
              <a:t>出力だけではなく、テストの動作そのものの検証が必要</a:t>
            </a:r>
            <a:endParaRPr kumimoji="1" lang="ja-JP" altLang="en-US" sz="2800" b="1" u="sng" dirty="0"/>
          </a:p>
        </p:txBody>
      </p:sp>
      <p:sp>
        <p:nvSpPr>
          <p:cNvPr id="8" name="下矢印 7"/>
          <p:cNvSpPr/>
          <p:nvPr/>
        </p:nvSpPr>
        <p:spPr>
          <a:xfrm>
            <a:off x="3857625" y="3771901"/>
            <a:ext cx="928687" cy="77152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300024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研究背景</a:t>
            </a:r>
            <a:r>
              <a:rPr lang="en-US" altLang="ja-JP" dirty="0"/>
              <a:t> </a:t>
            </a:r>
            <a:r>
              <a:rPr lang="en-US" altLang="ja-JP" dirty="0" smtClean="0"/>
              <a:t>(3/3)</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松村らは</a:t>
            </a:r>
            <a:r>
              <a:rPr lang="ja-JP" altLang="en-US" sz="2800" dirty="0"/>
              <a:t>、バグ修正前後のプログラムの動作の違いを検出する</a:t>
            </a:r>
            <a:r>
              <a:rPr lang="ja-JP" altLang="en-US" sz="2800" dirty="0" smtClean="0"/>
              <a:t>手法として、</a:t>
            </a:r>
            <a:r>
              <a:rPr lang="ja-JP" altLang="en-US" sz="2800" dirty="0" smtClean="0">
                <a:solidFill>
                  <a:srgbClr val="FF0000"/>
                </a:solidFill>
              </a:rPr>
              <a:t>動的依存グラフのフォワードスライスを比較</a:t>
            </a:r>
            <a:r>
              <a:rPr lang="ja-JP" altLang="en-US" sz="2800" dirty="0" smtClean="0"/>
              <a:t>する手法を提案した</a:t>
            </a:r>
            <a:r>
              <a:rPr lang="en-US" altLang="ja-JP" sz="2800" dirty="0" smtClean="0"/>
              <a:t>[2]</a:t>
            </a:r>
          </a:p>
          <a:p>
            <a:pPr marL="0" indent="0">
              <a:buNone/>
            </a:pPr>
            <a:r>
              <a:rPr lang="ja-JP" altLang="en-US" sz="2800" dirty="0" smtClean="0"/>
              <a:t>→ しかし、巨大なグラフに対しては　　　　　　　　　　　</a:t>
            </a:r>
            <a:r>
              <a:rPr lang="ja-JP" altLang="en-US" sz="2800" dirty="0" smtClean="0">
                <a:solidFill>
                  <a:schemeClr val="bg1"/>
                </a:solidFill>
              </a:rPr>
              <a:t>＿</a:t>
            </a:r>
            <a:r>
              <a:rPr lang="ja-JP" altLang="en-US" sz="2800" dirty="0">
                <a:solidFill>
                  <a:schemeClr val="accent2"/>
                </a:solidFill>
              </a:rPr>
              <a:t>メモリ不足</a:t>
            </a:r>
            <a:r>
              <a:rPr lang="ja-JP" altLang="en-US" sz="2800" dirty="0"/>
              <a:t>で動作しないことが</a:t>
            </a:r>
            <a:r>
              <a:rPr lang="ja-JP" altLang="en-US" sz="2800" dirty="0" smtClean="0"/>
              <a:t>あった</a:t>
            </a:r>
            <a:endParaRPr lang="en-US" altLang="ja-JP" sz="2800" dirty="0" smtClean="0"/>
          </a:p>
          <a:p>
            <a:pPr marL="0" indent="0">
              <a:buNone/>
            </a:pPr>
            <a:endParaRPr kumimoji="1" lang="en-US" altLang="ja-JP" dirty="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5" name="角丸四角形 4"/>
          <p:cNvSpPr/>
          <p:nvPr/>
        </p:nvSpPr>
        <p:spPr>
          <a:xfrm>
            <a:off x="1557337" y="4514843"/>
            <a:ext cx="5943607" cy="10144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グラフの比較方法を改善することで</a:t>
            </a:r>
            <a:endParaRPr lang="en-US" altLang="ja-JP" sz="2800" dirty="0" smtClean="0">
              <a:solidFill>
                <a:schemeClr val="tx1"/>
              </a:solidFill>
            </a:endParaRPr>
          </a:p>
          <a:p>
            <a:pPr algn="ctr"/>
            <a:r>
              <a:rPr lang="ja-JP" altLang="en-US" sz="2800" dirty="0" smtClean="0">
                <a:solidFill>
                  <a:srgbClr val="FF0000"/>
                </a:solidFill>
              </a:rPr>
              <a:t>スケーラビリティを向上</a:t>
            </a:r>
            <a:r>
              <a:rPr lang="ja-JP" altLang="en-US" sz="2800" dirty="0" smtClean="0">
                <a:solidFill>
                  <a:schemeClr val="tx1"/>
                </a:solidFill>
              </a:rPr>
              <a:t>させる</a:t>
            </a:r>
            <a:endParaRPr kumimoji="1" lang="ja-JP" altLang="en-US" sz="2800" dirty="0">
              <a:solidFill>
                <a:schemeClr val="tx1"/>
              </a:solidFill>
            </a:endParaRPr>
          </a:p>
        </p:txBody>
      </p:sp>
      <p:sp>
        <p:nvSpPr>
          <p:cNvPr id="6" name="正方形/長方形 5"/>
          <p:cNvSpPr/>
          <p:nvPr/>
        </p:nvSpPr>
        <p:spPr>
          <a:xfrm>
            <a:off x="1828802" y="4043357"/>
            <a:ext cx="2443164" cy="51435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2800" dirty="0" smtClean="0"/>
              <a:t>本研究の目的</a:t>
            </a:r>
            <a:endParaRPr kumimoji="1" lang="ja-JP" altLang="en-US" sz="2800" dirty="0"/>
          </a:p>
        </p:txBody>
      </p:sp>
      <p:sp>
        <p:nvSpPr>
          <p:cNvPr id="7" name="テキスト ボックス 6"/>
          <p:cNvSpPr txBox="1"/>
          <p:nvPr/>
        </p:nvSpPr>
        <p:spPr>
          <a:xfrm>
            <a:off x="1157286" y="5686416"/>
            <a:ext cx="7006790" cy="523220"/>
          </a:xfrm>
          <a:prstGeom prst="rect">
            <a:avLst/>
          </a:prstGeom>
          <a:noFill/>
        </p:spPr>
        <p:txBody>
          <a:bodyPr wrap="none" rtlCol="0">
            <a:spAutoFit/>
          </a:bodyPr>
          <a:lstStyle/>
          <a:p>
            <a:r>
              <a:rPr lang="en-US" altLang="ja-JP" sz="1400" dirty="0" smtClean="0"/>
              <a:t>[2] </a:t>
            </a:r>
            <a:r>
              <a:rPr lang="ja-JP" altLang="en-US" sz="1400" dirty="0" smtClean="0"/>
              <a:t>松村</a:t>
            </a:r>
            <a:r>
              <a:rPr lang="ja-JP" altLang="en-US" sz="1400" dirty="0"/>
              <a:t>俊徳</a:t>
            </a:r>
            <a:r>
              <a:rPr lang="en-US" altLang="ja-JP" sz="1400" dirty="0"/>
              <a:t>, </a:t>
            </a:r>
            <a:r>
              <a:rPr lang="ja-JP" altLang="en-US" sz="1400" dirty="0"/>
              <a:t>石尾隆</a:t>
            </a:r>
            <a:r>
              <a:rPr lang="en-US" altLang="ja-JP" sz="1400" dirty="0"/>
              <a:t>, </a:t>
            </a:r>
            <a:r>
              <a:rPr lang="ja-JP" altLang="en-US" sz="1400" dirty="0"/>
              <a:t>井上克郎</a:t>
            </a:r>
            <a:r>
              <a:rPr lang="en-US" altLang="ja-JP" sz="1400" dirty="0"/>
              <a:t>. </a:t>
            </a:r>
            <a:r>
              <a:rPr lang="ja-JP" altLang="en-US" sz="1400" dirty="0"/>
              <a:t>動的スライスを用いたバグ修正前後の実行系列の</a:t>
            </a:r>
            <a:r>
              <a:rPr lang="ja-JP" altLang="en-US" sz="1400" dirty="0" smtClean="0"/>
              <a:t>差分</a:t>
            </a:r>
            <a:endParaRPr lang="en-US" altLang="ja-JP" sz="1400" dirty="0" smtClean="0"/>
          </a:p>
          <a:p>
            <a:r>
              <a:rPr lang="ja-JP" altLang="en-US" sz="1400" dirty="0" smtClean="0"/>
              <a:t>検出手法</a:t>
            </a:r>
            <a:r>
              <a:rPr lang="ja-JP" altLang="en-US" sz="1400" dirty="0"/>
              <a:t>の提案</a:t>
            </a:r>
            <a:r>
              <a:rPr lang="en-US" altLang="ja-JP" sz="1400" dirty="0"/>
              <a:t>. </a:t>
            </a:r>
            <a:r>
              <a:rPr lang="ja-JP" altLang="en-US" sz="1400" dirty="0"/>
              <a:t>情報処理学会研究報告</a:t>
            </a:r>
            <a:r>
              <a:rPr lang="en-US" altLang="ja-JP" sz="1400" dirty="0"/>
              <a:t>, Vol. 2016-SE-191, No. 8, pp. 1–8, 2016/3/14.</a:t>
            </a:r>
            <a:endParaRPr kumimoji="1" lang="ja-JP" altLang="en-US" sz="1400" dirty="0"/>
          </a:p>
        </p:txBody>
      </p:sp>
    </p:spTree>
    <p:extLst>
      <p:ext uri="{BB962C8B-B14F-4D97-AF65-F5344CB8AC3E}">
        <p14:creationId xmlns:p14="http://schemas.microsoft.com/office/powerpoint/2010/main" val="10637340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a:pPr>
            <a:r>
              <a:rPr kumimoji="1" lang="ja-JP" altLang="en-US" sz="2800" dirty="0" smtClean="0"/>
              <a:t>バグ修正前後のテストの実行に対し、</a:t>
            </a:r>
            <a:r>
              <a:rPr kumimoji="1" lang="ja-JP" altLang="en-US" sz="2800" dirty="0" smtClean="0">
                <a:solidFill>
                  <a:srgbClr val="FF0000"/>
                </a:solidFill>
              </a:rPr>
              <a:t>動的依存グラフを構築</a:t>
            </a:r>
            <a:r>
              <a:rPr kumimoji="1" lang="ja-JP" altLang="en-US" sz="2800" dirty="0" smtClean="0"/>
              <a:t>する</a:t>
            </a:r>
            <a:endParaRPr kumimoji="1" lang="en-US" altLang="ja-JP" sz="2800" dirty="0" smtClean="0"/>
          </a:p>
          <a:p>
            <a:pPr marL="514350" indent="-514350">
              <a:buFont typeface="+mj-lt"/>
              <a:buAutoNum type="arabicPeriod"/>
            </a:pPr>
            <a:endParaRPr kumimoji="1" lang="en-US" altLang="ja-JP" sz="2800" dirty="0" smtClean="0"/>
          </a:p>
          <a:p>
            <a:pPr marL="514350" indent="-514350">
              <a:buFont typeface="+mj-lt"/>
              <a:buAutoNum type="arabicPeriod"/>
            </a:pPr>
            <a:r>
              <a:rPr lang="ja-JP" altLang="en-US" sz="2800" dirty="0" smtClean="0"/>
              <a:t>修正したメソッドを基準とした</a:t>
            </a:r>
            <a:r>
              <a:rPr lang="ja-JP" altLang="en-US" sz="2800" dirty="0" smtClean="0">
                <a:solidFill>
                  <a:srgbClr val="FF0000"/>
                </a:solidFill>
              </a:rPr>
              <a:t>フォワードスライスを計算</a:t>
            </a:r>
            <a:r>
              <a:rPr lang="ja-JP" altLang="en-US" sz="2800" dirty="0" smtClean="0"/>
              <a:t>する</a:t>
            </a:r>
            <a:r>
              <a:rPr lang="ja-JP" altLang="en-US" sz="2400" dirty="0" smtClean="0"/>
              <a:t>（時刻や乱数等による影響を除く）</a:t>
            </a:r>
            <a:endParaRPr lang="en-US" altLang="ja-JP" sz="2400" dirty="0" smtClean="0"/>
          </a:p>
          <a:p>
            <a:pPr marL="514350" indent="-514350">
              <a:buFont typeface="+mj-lt"/>
              <a:buAutoNum type="arabicPeriod"/>
            </a:pPr>
            <a:endParaRPr lang="en-US" altLang="ja-JP" sz="2400" dirty="0" smtClean="0"/>
          </a:p>
          <a:p>
            <a:pPr marL="514350" indent="-514350">
              <a:buFont typeface="+mj-lt"/>
              <a:buAutoNum type="arabicPeriod"/>
            </a:pPr>
            <a:r>
              <a:rPr kumimoji="1" lang="ja-JP" altLang="en-US" sz="2800" dirty="0" smtClean="0"/>
              <a:t>バグ修正</a:t>
            </a:r>
            <a:r>
              <a:rPr kumimoji="1" lang="ja-JP" altLang="en-US" sz="2800" dirty="0"/>
              <a:t>前後</a:t>
            </a:r>
            <a:r>
              <a:rPr kumimoji="1" lang="ja-JP" altLang="en-US" sz="2800" dirty="0" smtClean="0"/>
              <a:t>の</a:t>
            </a:r>
            <a:r>
              <a:rPr kumimoji="1" lang="ja-JP" altLang="en-US" sz="2800" dirty="0" smtClean="0">
                <a:solidFill>
                  <a:srgbClr val="FF0000"/>
                </a:solidFill>
              </a:rPr>
              <a:t>フォワード</a:t>
            </a:r>
            <a:r>
              <a:rPr kumimoji="1" lang="ja-JP" altLang="en-US" sz="2800" dirty="0">
                <a:solidFill>
                  <a:srgbClr val="FF0000"/>
                </a:solidFill>
              </a:rPr>
              <a:t>スライス</a:t>
            </a:r>
            <a:r>
              <a:rPr kumimoji="1" lang="ja-JP" altLang="en-US" sz="2800" dirty="0" smtClean="0">
                <a:solidFill>
                  <a:srgbClr val="FF0000"/>
                </a:solidFill>
              </a:rPr>
              <a:t>を比較</a:t>
            </a:r>
            <a:r>
              <a:rPr kumimoji="1" lang="ja-JP" altLang="en-US" sz="2800" dirty="0" smtClean="0"/>
              <a:t>し、差分を検出する</a:t>
            </a:r>
            <a:r>
              <a:rPr lang="ja-JP" altLang="en-US" sz="2800" b="1" dirty="0" smtClean="0"/>
              <a:t>　　　　</a:t>
            </a:r>
            <a:endParaRPr kumimoji="1" lang="ja-JP" altLang="en-US" sz="2800" b="1"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6" name="テキスト ボックス 5"/>
          <p:cNvSpPr txBox="1"/>
          <p:nvPr/>
        </p:nvSpPr>
        <p:spPr>
          <a:xfrm>
            <a:off x="3786187" y="5559981"/>
            <a:ext cx="3286125" cy="523220"/>
          </a:xfrm>
          <a:prstGeom prst="rect">
            <a:avLst/>
          </a:prstGeom>
          <a:noFill/>
        </p:spPr>
        <p:txBody>
          <a:bodyPr wrap="square" rtlCol="0">
            <a:spAutoFit/>
          </a:bodyPr>
          <a:lstStyle/>
          <a:p>
            <a:pPr lvl="0">
              <a:spcBef>
                <a:spcPct val="20000"/>
              </a:spcBef>
            </a:pPr>
            <a:r>
              <a:rPr lang="ja-JP" altLang="en-US" sz="2800" b="1" kern="0" dirty="0">
                <a:solidFill>
                  <a:srgbClr val="333399"/>
                </a:solidFill>
                <a:latin typeface="Arial"/>
                <a:ea typeface="ＭＳ Ｐゴシック"/>
              </a:rPr>
              <a:t>本研究での改善点</a:t>
            </a:r>
            <a:endParaRPr lang="ja-JP" altLang="en-US" sz="2800" b="1" kern="0" dirty="0">
              <a:solidFill>
                <a:srgbClr val="000000"/>
              </a:solidFill>
              <a:latin typeface="Arial"/>
              <a:ea typeface="ＭＳ Ｐゴシック"/>
            </a:endParaRPr>
          </a:p>
        </p:txBody>
      </p:sp>
      <p:sp>
        <p:nvSpPr>
          <p:cNvPr id="7" name="下矢印 6"/>
          <p:cNvSpPr/>
          <p:nvPr/>
        </p:nvSpPr>
        <p:spPr>
          <a:xfrm flipV="1">
            <a:off x="5129213" y="5014912"/>
            <a:ext cx="500063" cy="500063"/>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455278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サンプルプログラム </a:t>
            </a:r>
            <a:r>
              <a:rPr kumimoji="1" lang="en-US" altLang="ja-JP" dirty="0" smtClean="0"/>
              <a:t>(Java)</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5" name="正方形/長方形 4"/>
          <p:cNvSpPr/>
          <p:nvPr/>
        </p:nvSpPr>
        <p:spPr>
          <a:xfrm>
            <a:off x="288800" y="2018542"/>
            <a:ext cx="4640390" cy="3567875"/>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en-US" altLang="ja-JP" sz="2000" dirty="0"/>
              <a:t>public class Main {</a:t>
            </a:r>
          </a:p>
          <a:p>
            <a:r>
              <a:rPr lang="en-US" altLang="ja-JP" sz="2000" dirty="0"/>
              <a:t>    public static void main(String[] </a:t>
            </a:r>
            <a:r>
              <a:rPr lang="en-US" altLang="ja-JP" sz="2000" dirty="0" err="1"/>
              <a:t>args</a:t>
            </a:r>
            <a:r>
              <a:rPr lang="en-US" altLang="ja-JP" sz="2000" dirty="0"/>
              <a:t>) {</a:t>
            </a:r>
          </a:p>
          <a:p>
            <a:r>
              <a:rPr lang="en-US" altLang="ja-JP" sz="2000" dirty="0"/>
              <a:t>        </a:t>
            </a:r>
            <a:r>
              <a:rPr lang="en-US" altLang="ja-JP" sz="2000" dirty="0" err="1"/>
              <a:t>int</a:t>
            </a:r>
            <a:r>
              <a:rPr lang="en-US" altLang="ja-JP" sz="2000" dirty="0"/>
              <a:t> </a:t>
            </a:r>
            <a:r>
              <a:rPr lang="en-US" altLang="ja-JP" sz="2000" dirty="0" err="1"/>
              <a:t>i</a:t>
            </a:r>
            <a:r>
              <a:rPr lang="en-US" altLang="ja-JP" sz="2000" dirty="0"/>
              <a:t>;</a:t>
            </a:r>
          </a:p>
          <a:p>
            <a:r>
              <a:rPr lang="en-US" altLang="ja-JP" sz="2000" dirty="0"/>
              <a:t>        if </a:t>
            </a:r>
            <a:r>
              <a:rPr lang="en-US" altLang="ja-JP" sz="2000" dirty="0">
                <a:solidFill>
                  <a:schemeClr val="tx1"/>
                </a:solidFill>
              </a:rPr>
              <a:t>(</a:t>
            </a:r>
            <a:r>
              <a:rPr lang="en-US" altLang="ja-JP" sz="2000" dirty="0">
                <a:solidFill>
                  <a:srgbClr val="FF0000"/>
                </a:solidFill>
              </a:rPr>
              <a:t>call</a:t>
            </a:r>
            <a:r>
              <a:rPr lang="en-US" altLang="ja-JP" sz="2000" dirty="0">
                <a:solidFill>
                  <a:schemeClr val="tx1"/>
                </a:solidFill>
              </a:rPr>
              <a:t>(1, 2) &gt; 0) {</a:t>
            </a:r>
          </a:p>
          <a:p>
            <a:r>
              <a:rPr lang="en-US" altLang="ja-JP" sz="2000" dirty="0">
                <a:solidFill>
                  <a:schemeClr val="tx1"/>
                </a:solidFill>
              </a:rPr>
              <a:t>            </a:t>
            </a:r>
            <a:r>
              <a:rPr lang="en-US" altLang="ja-JP" sz="2000" dirty="0" err="1">
                <a:solidFill>
                  <a:schemeClr val="tx1"/>
                </a:solidFill>
              </a:rPr>
              <a:t>i</a:t>
            </a:r>
            <a:r>
              <a:rPr lang="en-US" altLang="ja-JP" sz="2000" dirty="0">
                <a:solidFill>
                  <a:schemeClr val="tx1"/>
                </a:solidFill>
              </a:rPr>
              <a:t> = 0;</a:t>
            </a:r>
          </a:p>
          <a:p>
            <a:r>
              <a:rPr lang="en-US" altLang="ja-JP" sz="2000" dirty="0">
                <a:solidFill>
                  <a:schemeClr val="tx1"/>
                </a:solidFill>
              </a:rPr>
              <a:t>        } else {</a:t>
            </a:r>
          </a:p>
          <a:p>
            <a:r>
              <a:rPr lang="en-US" altLang="ja-JP" sz="2000" dirty="0">
                <a:solidFill>
                  <a:schemeClr val="tx1"/>
                </a:solidFill>
              </a:rPr>
              <a:t>            </a:t>
            </a:r>
            <a:r>
              <a:rPr lang="en-US" altLang="ja-JP" sz="2000" dirty="0" err="1">
                <a:solidFill>
                  <a:schemeClr val="tx1"/>
                </a:solidFill>
              </a:rPr>
              <a:t>i</a:t>
            </a:r>
            <a:r>
              <a:rPr lang="en-US" altLang="ja-JP" sz="2000" dirty="0">
                <a:solidFill>
                  <a:schemeClr val="tx1"/>
                </a:solidFill>
              </a:rPr>
              <a:t> = 1;</a:t>
            </a:r>
          </a:p>
          <a:p>
            <a:r>
              <a:rPr lang="en-US" altLang="ja-JP" sz="2000" dirty="0">
                <a:solidFill>
                  <a:schemeClr val="tx1"/>
                </a:solidFill>
              </a:rPr>
              <a:t>        }</a:t>
            </a:r>
          </a:p>
          <a:p>
            <a:r>
              <a:rPr lang="en-US" altLang="ja-JP" sz="2000" dirty="0">
                <a:solidFill>
                  <a:schemeClr val="tx1"/>
                </a:solidFill>
              </a:rPr>
              <a:t>        </a:t>
            </a:r>
            <a:r>
              <a:rPr lang="en-US" altLang="ja-JP" sz="2000" dirty="0" err="1">
                <a:solidFill>
                  <a:schemeClr val="tx1"/>
                </a:solidFill>
              </a:rPr>
              <a:t>System.out.println</a:t>
            </a:r>
            <a:r>
              <a:rPr lang="en-US" altLang="ja-JP" sz="2000" dirty="0">
                <a:solidFill>
                  <a:schemeClr val="tx1"/>
                </a:solidFill>
              </a:rPr>
              <a:t>(</a:t>
            </a:r>
            <a:r>
              <a:rPr lang="en-US" altLang="ja-JP" sz="2000" dirty="0" err="1">
                <a:solidFill>
                  <a:schemeClr val="tx1"/>
                </a:solidFill>
              </a:rPr>
              <a:t>i</a:t>
            </a:r>
            <a:r>
              <a:rPr lang="en-US" altLang="ja-JP" sz="2000" dirty="0">
                <a:solidFill>
                  <a:schemeClr val="tx1"/>
                </a:solidFill>
              </a:rPr>
              <a:t>);</a:t>
            </a:r>
          </a:p>
          <a:p>
            <a:r>
              <a:rPr lang="en-US" altLang="ja-JP" sz="2000" dirty="0">
                <a:solidFill>
                  <a:schemeClr val="tx1"/>
                </a:solidFill>
              </a:rPr>
              <a:t>    }</a:t>
            </a:r>
          </a:p>
          <a:p>
            <a:r>
              <a:rPr lang="en-US" altLang="ja-JP" sz="2000" dirty="0" smtClean="0"/>
              <a:t>}</a:t>
            </a:r>
            <a:endParaRPr lang="ja-JP" altLang="en-US" sz="2000" dirty="0"/>
          </a:p>
        </p:txBody>
      </p:sp>
      <p:sp>
        <p:nvSpPr>
          <p:cNvPr id="6" name="正方形/長方形 5"/>
          <p:cNvSpPr/>
          <p:nvPr/>
        </p:nvSpPr>
        <p:spPr>
          <a:xfrm>
            <a:off x="5227513" y="2242379"/>
            <a:ext cx="3587877" cy="1172338"/>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en-US" altLang="ja-JP" sz="2000" dirty="0" smtClean="0">
                <a:solidFill>
                  <a:schemeClr val="tx1"/>
                </a:solidFill>
              </a:rPr>
              <a:t>static </a:t>
            </a:r>
            <a:r>
              <a:rPr lang="en-US" altLang="ja-JP" sz="2000" dirty="0" err="1" smtClean="0">
                <a:solidFill>
                  <a:schemeClr val="tx1"/>
                </a:solidFill>
              </a:rPr>
              <a:t>int</a:t>
            </a:r>
            <a:r>
              <a:rPr lang="en-US" altLang="ja-JP" sz="2000" dirty="0" smtClean="0">
                <a:solidFill>
                  <a:schemeClr val="tx1"/>
                </a:solidFill>
              </a:rPr>
              <a:t> </a:t>
            </a:r>
            <a:r>
              <a:rPr lang="en-US" altLang="ja-JP" sz="2000" dirty="0">
                <a:solidFill>
                  <a:srgbClr val="FF0000"/>
                </a:solidFill>
              </a:rPr>
              <a:t>call</a:t>
            </a:r>
            <a:r>
              <a:rPr lang="en-US" altLang="ja-JP" sz="2000" dirty="0">
                <a:solidFill>
                  <a:schemeClr val="tx1"/>
                </a:solidFill>
              </a:rPr>
              <a:t>(</a:t>
            </a:r>
            <a:r>
              <a:rPr lang="en-US" altLang="ja-JP" sz="2000" dirty="0" err="1">
                <a:solidFill>
                  <a:schemeClr val="tx1"/>
                </a:solidFill>
              </a:rPr>
              <a:t>int</a:t>
            </a:r>
            <a:r>
              <a:rPr lang="en-US" altLang="ja-JP" sz="2000" dirty="0">
                <a:solidFill>
                  <a:schemeClr val="tx1"/>
                </a:solidFill>
              </a:rPr>
              <a:t> op1, </a:t>
            </a:r>
            <a:r>
              <a:rPr lang="en-US" altLang="ja-JP" sz="2000" dirty="0" err="1">
                <a:solidFill>
                  <a:schemeClr val="tx1"/>
                </a:solidFill>
              </a:rPr>
              <a:t>int</a:t>
            </a:r>
            <a:r>
              <a:rPr lang="en-US" altLang="ja-JP" sz="2000" dirty="0">
                <a:solidFill>
                  <a:schemeClr val="tx1"/>
                </a:solidFill>
              </a:rPr>
              <a:t> op2) {</a:t>
            </a:r>
          </a:p>
          <a:p>
            <a:r>
              <a:rPr lang="en-US" altLang="ja-JP" sz="2000" dirty="0" smtClean="0">
                <a:solidFill>
                  <a:schemeClr val="tx1"/>
                </a:solidFill>
              </a:rPr>
              <a:t>    return </a:t>
            </a:r>
            <a:r>
              <a:rPr lang="en-US" altLang="ja-JP" sz="2000" b="1" dirty="0">
                <a:solidFill>
                  <a:schemeClr val="tx1"/>
                </a:solidFill>
              </a:rPr>
              <a:t>op1 </a:t>
            </a:r>
            <a:r>
              <a:rPr lang="en-US" altLang="ja-JP" sz="2000" b="1" dirty="0">
                <a:solidFill>
                  <a:srgbClr val="FF0000"/>
                </a:solidFill>
              </a:rPr>
              <a:t>+</a:t>
            </a:r>
            <a:r>
              <a:rPr lang="en-US" altLang="ja-JP" sz="2000" b="1" dirty="0">
                <a:solidFill>
                  <a:schemeClr val="tx1"/>
                </a:solidFill>
              </a:rPr>
              <a:t> op2;</a:t>
            </a:r>
          </a:p>
          <a:p>
            <a:r>
              <a:rPr lang="en-US" altLang="ja-JP" sz="2000" dirty="0" smtClean="0">
                <a:solidFill>
                  <a:schemeClr val="tx1"/>
                </a:solidFill>
              </a:rPr>
              <a:t>}</a:t>
            </a:r>
            <a:endParaRPr lang="ja-JP" altLang="en-US" sz="2000" dirty="0"/>
          </a:p>
        </p:txBody>
      </p:sp>
      <p:sp>
        <p:nvSpPr>
          <p:cNvPr id="7" name="正方形/長方形 6"/>
          <p:cNvSpPr/>
          <p:nvPr/>
        </p:nvSpPr>
        <p:spPr>
          <a:xfrm>
            <a:off x="5222750" y="4237869"/>
            <a:ext cx="3592640" cy="1172338"/>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en-US" altLang="ja-JP" sz="2000" dirty="0" smtClean="0">
                <a:solidFill>
                  <a:schemeClr val="tx1"/>
                </a:solidFill>
              </a:rPr>
              <a:t>static </a:t>
            </a:r>
            <a:r>
              <a:rPr lang="en-US" altLang="ja-JP" sz="2000" dirty="0" err="1" smtClean="0">
                <a:solidFill>
                  <a:schemeClr val="tx1"/>
                </a:solidFill>
              </a:rPr>
              <a:t>int</a:t>
            </a:r>
            <a:r>
              <a:rPr lang="en-US" altLang="ja-JP" sz="2000" dirty="0" smtClean="0">
                <a:solidFill>
                  <a:schemeClr val="tx1"/>
                </a:solidFill>
              </a:rPr>
              <a:t> </a:t>
            </a:r>
            <a:r>
              <a:rPr lang="en-US" altLang="ja-JP" sz="2000" dirty="0">
                <a:solidFill>
                  <a:srgbClr val="FF0000"/>
                </a:solidFill>
              </a:rPr>
              <a:t>call</a:t>
            </a:r>
            <a:r>
              <a:rPr lang="en-US" altLang="ja-JP" sz="2000" dirty="0">
                <a:solidFill>
                  <a:schemeClr val="tx1"/>
                </a:solidFill>
              </a:rPr>
              <a:t>(</a:t>
            </a:r>
            <a:r>
              <a:rPr lang="en-US" altLang="ja-JP" sz="2000" dirty="0" err="1">
                <a:solidFill>
                  <a:schemeClr val="tx1"/>
                </a:solidFill>
              </a:rPr>
              <a:t>int</a:t>
            </a:r>
            <a:r>
              <a:rPr lang="en-US" altLang="ja-JP" sz="2000" dirty="0">
                <a:solidFill>
                  <a:schemeClr val="tx1"/>
                </a:solidFill>
              </a:rPr>
              <a:t> op1, </a:t>
            </a:r>
            <a:r>
              <a:rPr lang="en-US" altLang="ja-JP" sz="2000" dirty="0" err="1">
                <a:solidFill>
                  <a:schemeClr val="tx1"/>
                </a:solidFill>
              </a:rPr>
              <a:t>int</a:t>
            </a:r>
            <a:r>
              <a:rPr lang="en-US" altLang="ja-JP" sz="2000" dirty="0">
                <a:solidFill>
                  <a:schemeClr val="tx1"/>
                </a:solidFill>
              </a:rPr>
              <a:t> op2) {</a:t>
            </a:r>
          </a:p>
          <a:p>
            <a:r>
              <a:rPr lang="en-US" altLang="ja-JP" sz="2000" dirty="0" smtClean="0">
                <a:solidFill>
                  <a:schemeClr val="tx1"/>
                </a:solidFill>
              </a:rPr>
              <a:t>    return </a:t>
            </a:r>
            <a:r>
              <a:rPr lang="en-US" altLang="ja-JP" sz="2000" b="1" dirty="0">
                <a:solidFill>
                  <a:schemeClr val="tx1"/>
                </a:solidFill>
              </a:rPr>
              <a:t>op1 </a:t>
            </a:r>
            <a:r>
              <a:rPr lang="en-US" altLang="ja-JP" sz="2000" b="1" dirty="0" smtClean="0">
                <a:solidFill>
                  <a:srgbClr val="FF0000"/>
                </a:solidFill>
              </a:rPr>
              <a:t>-</a:t>
            </a:r>
            <a:r>
              <a:rPr lang="en-US" altLang="ja-JP" sz="2000" b="1" dirty="0" smtClean="0">
                <a:solidFill>
                  <a:schemeClr val="tx1"/>
                </a:solidFill>
              </a:rPr>
              <a:t> </a:t>
            </a:r>
            <a:r>
              <a:rPr lang="en-US" altLang="ja-JP" sz="2000" b="1" dirty="0">
                <a:solidFill>
                  <a:schemeClr val="tx1"/>
                </a:solidFill>
              </a:rPr>
              <a:t>op2;</a:t>
            </a:r>
          </a:p>
          <a:p>
            <a:r>
              <a:rPr lang="en-US" altLang="ja-JP" sz="2000" dirty="0" smtClean="0">
                <a:solidFill>
                  <a:schemeClr val="tx1"/>
                </a:solidFill>
              </a:rPr>
              <a:t>}</a:t>
            </a:r>
            <a:endParaRPr lang="ja-JP" altLang="en-US" sz="2000" dirty="0"/>
          </a:p>
        </p:txBody>
      </p:sp>
      <p:sp>
        <p:nvSpPr>
          <p:cNvPr id="8" name="下矢印 7"/>
          <p:cNvSpPr/>
          <p:nvPr/>
        </p:nvSpPr>
        <p:spPr>
          <a:xfrm>
            <a:off x="6129341" y="3543305"/>
            <a:ext cx="1671637" cy="585788"/>
          </a:xfrm>
          <a:prstGeom prst="downArrow">
            <a:avLst>
              <a:gd name="adj1" fmla="val 60256"/>
              <a:gd name="adj2" fmla="val 500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2800" dirty="0" smtClean="0"/>
              <a:t>修正</a:t>
            </a:r>
            <a:endParaRPr kumimoji="1" lang="ja-JP" altLang="en-US" sz="2800" dirty="0"/>
          </a:p>
        </p:txBody>
      </p:sp>
    </p:spTree>
    <p:extLst>
      <p:ext uri="{BB962C8B-B14F-4D97-AF65-F5344CB8AC3E}">
        <p14:creationId xmlns:p14="http://schemas.microsoft.com/office/powerpoint/2010/main" val="2569632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3557589" y="5772151"/>
            <a:ext cx="1900237" cy="800100"/>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14" name="正方形/長方形 113"/>
          <p:cNvSpPr/>
          <p:nvPr/>
        </p:nvSpPr>
        <p:spPr>
          <a:xfrm>
            <a:off x="557212" y="2743200"/>
            <a:ext cx="7958137" cy="191452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2800" dirty="0" smtClean="0"/>
              <a:t>call </a:t>
            </a:r>
            <a:r>
              <a:rPr kumimoji="1" lang="ja-JP" altLang="en-US" sz="2800" dirty="0" smtClean="0"/>
              <a:t>メソッド</a:t>
            </a:r>
            <a:endParaRPr kumimoji="1" lang="ja-JP" altLang="en-US" dirty="0"/>
          </a:p>
        </p:txBody>
      </p:sp>
      <p:sp>
        <p:nvSpPr>
          <p:cNvPr id="2" name="タイトル 1"/>
          <p:cNvSpPr>
            <a:spLocks noGrp="1"/>
          </p:cNvSpPr>
          <p:nvPr>
            <p:ph type="title"/>
          </p:nvPr>
        </p:nvSpPr>
        <p:spPr/>
        <p:txBody>
          <a:bodyPr/>
          <a:lstStyle/>
          <a:p>
            <a:r>
              <a:rPr kumimoji="1" lang="ja-JP" altLang="en-US" dirty="0" smtClean="0"/>
              <a:t>動的依存グラフ</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7" name="円/楕円 6"/>
          <p:cNvSpPr/>
          <p:nvPr/>
        </p:nvSpPr>
        <p:spPr>
          <a:xfrm>
            <a:off x="1596521" y="4770920"/>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if</a:t>
            </a:r>
            <a:endParaRPr kumimoji="1" lang="ja-JP" altLang="en-US" sz="1600" b="1" dirty="0">
              <a:solidFill>
                <a:schemeClr val="tx1"/>
              </a:solidFill>
            </a:endParaRPr>
          </a:p>
        </p:txBody>
      </p:sp>
      <p:sp>
        <p:nvSpPr>
          <p:cNvPr id="9" name="円/楕円 8"/>
          <p:cNvSpPr/>
          <p:nvPr/>
        </p:nvSpPr>
        <p:spPr>
          <a:xfrm>
            <a:off x="1596521" y="5415743"/>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rgbClr val="FF0000"/>
                </a:solidFill>
              </a:rPr>
              <a:t>i</a:t>
            </a:r>
            <a:r>
              <a:rPr lang="en-US" altLang="ja-JP" sz="2000" b="1" dirty="0" smtClean="0">
                <a:solidFill>
                  <a:srgbClr val="FF0000"/>
                </a:solidFill>
              </a:rPr>
              <a:t> =</a:t>
            </a:r>
            <a:r>
              <a:rPr lang="ja-JP" altLang="en-US" sz="2000" b="1" dirty="0">
                <a:solidFill>
                  <a:srgbClr val="FF0000"/>
                </a:solidFill>
              </a:rPr>
              <a:t> </a:t>
            </a:r>
            <a:r>
              <a:rPr lang="en-US" altLang="ja-JP" sz="2000" b="1" dirty="0" smtClean="0">
                <a:solidFill>
                  <a:srgbClr val="FF0000"/>
                </a:solidFill>
              </a:rPr>
              <a:t>0</a:t>
            </a:r>
            <a:endParaRPr kumimoji="1" lang="ja-JP" altLang="en-US" sz="1600" b="1" dirty="0">
              <a:solidFill>
                <a:srgbClr val="FF0000"/>
              </a:solidFill>
            </a:endParaRPr>
          </a:p>
        </p:txBody>
      </p:sp>
      <p:sp>
        <p:nvSpPr>
          <p:cNvPr id="11" name="円/楕円 10"/>
          <p:cNvSpPr/>
          <p:nvPr/>
        </p:nvSpPr>
        <p:spPr>
          <a:xfrm>
            <a:off x="1272521" y="6060567"/>
            <a:ext cx="1728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err="1" smtClean="0">
                <a:solidFill>
                  <a:schemeClr val="tx1"/>
                </a:solidFill>
              </a:rPr>
              <a:t>println</a:t>
            </a:r>
            <a:r>
              <a:rPr kumimoji="1" lang="en-US" altLang="ja-JP" sz="2000" b="1" dirty="0" smtClean="0">
                <a:solidFill>
                  <a:schemeClr val="tx1"/>
                </a:solidFill>
              </a:rPr>
              <a:t>(</a:t>
            </a:r>
            <a:r>
              <a:rPr kumimoji="1" lang="en-US" altLang="ja-JP" sz="2000" b="1" dirty="0" err="1" smtClean="0">
                <a:solidFill>
                  <a:schemeClr val="tx1"/>
                </a:solidFill>
              </a:rPr>
              <a:t>i</a:t>
            </a:r>
            <a:r>
              <a:rPr kumimoji="1" lang="en-US" altLang="ja-JP" sz="2000" b="1" dirty="0" smtClean="0">
                <a:solidFill>
                  <a:schemeClr val="tx1"/>
                </a:solidFill>
              </a:rPr>
              <a:t>)</a:t>
            </a:r>
            <a:endParaRPr kumimoji="1" lang="ja-JP" altLang="en-US" sz="2000" b="1" dirty="0">
              <a:solidFill>
                <a:schemeClr val="tx1"/>
              </a:solidFill>
            </a:endParaRPr>
          </a:p>
        </p:txBody>
      </p:sp>
      <p:cxnSp>
        <p:nvCxnSpPr>
          <p:cNvPr id="12" name="直線矢印コネクタ 11"/>
          <p:cNvCxnSpPr>
            <a:stCxn id="47" idx="4"/>
            <a:endCxn id="7" idx="0"/>
          </p:cNvCxnSpPr>
          <p:nvPr/>
        </p:nvCxnSpPr>
        <p:spPr>
          <a:xfrm>
            <a:off x="2136521" y="4594097"/>
            <a:ext cx="0" cy="17682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4"/>
            <a:endCxn id="9" idx="0"/>
          </p:cNvCxnSpPr>
          <p:nvPr/>
        </p:nvCxnSpPr>
        <p:spPr>
          <a:xfrm>
            <a:off x="2136521" y="5238920"/>
            <a:ext cx="0" cy="176823"/>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9" idx="4"/>
            <a:endCxn id="11" idx="0"/>
          </p:cNvCxnSpPr>
          <p:nvPr/>
        </p:nvCxnSpPr>
        <p:spPr>
          <a:xfrm>
            <a:off x="2136521" y="5883743"/>
            <a:ext cx="0" cy="17682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4" name="円/楕円 43"/>
          <p:cNvSpPr/>
          <p:nvPr/>
        </p:nvSpPr>
        <p:spPr>
          <a:xfrm>
            <a:off x="859465" y="2193014"/>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1</a:t>
            </a:r>
            <a:endParaRPr kumimoji="1" lang="ja-JP" altLang="en-US" sz="1600" b="1" dirty="0">
              <a:solidFill>
                <a:schemeClr val="tx1"/>
              </a:solidFill>
            </a:endParaRPr>
          </a:p>
        </p:txBody>
      </p:sp>
      <p:sp>
        <p:nvSpPr>
          <p:cNvPr id="45" name="円/楕円 44"/>
          <p:cNvSpPr/>
          <p:nvPr/>
        </p:nvSpPr>
        <p:spPr>
          <a:xfrm>
            <a:off x="2362033" y="2193014"/>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2</a:t>
            </a:r>
            <a:endParaRPr kumimoji="1" lang="ja-JP" altLang="en-US" sz="1600" b="1" dirty="0">
              <a:solidFill>
                <a:schemeClr val="tx1"/>
              </a:solidFill>
            </a:endParaRPr>
          </a:p>
        </p:txBody>
      </p:sp>
      <p:sp>
        <p:nvSpPr>
          <p:cNvPr id="46" name="円/楕円 45"/>
          <p:cNvSpPr/>
          <p:nvPr/>
        </p:nvSpPr>
        <p:spPr>
          <a:xfrm>
            <a:off x="1596521" y="3481274"/>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rgbClr val="FF0000"/>
                </a:solidFill>
              </a:rPr>
              <a:t>+</a:t>
            </a:r>
            <a:endParaRPr kumimoji="1" lang="ja-JP" altLang="en-US" sz="1600" b="1" dirty="0">
              <a:solidFill>
                <a:srgbClr val="FF0000"/>
              </a:solidFill>
            </a:endParaRPr>
          </a:p>
        </p:txBody>
      </p:sp>
      <p:sp>
        <p:nvSpPr>
          <p:cNvPr id="47" name="円/楕円 46"/>
          <p:cNvSpPr/>
          <p:nvPr/>
        </p:nvSpPr>
        <p:spPr>
          <a:xfrm>
            <a:off x="1488521" y="4126097"/>
            <a:ext cx="1296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return</a:t>
            </a:r>
            <a:endParaRPr kumimoji="1" lang="ja-JP" altLang="en-US" sz="1600" b="1" dirty="0">
              <a:solidFill>
                <a:schemeClr val="tx1"/>
              </a:solidFill>
            </a:endParaRPr>
          </a:p>
        </p:txBody>
      </p:sp>
      <p:sp>
        <p:nvSpPr>
          <p:cNvPr id="54" name="円/楕円 53"/>
          <p:cNvSpPr/>
          <p:nvPr/>
        </p:nvSpPr>
        <p:spPr>
          <a:xfrm>
            <a:off x="859465" y="2859761"/>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op1</a:t>
            </a:r>
            <a:endParaRPr kumimoji="1" lang="ja-JP" altLang="en-US" sz="1600" b="1" dirty="0">
              <a:solidFill>
                <a:schemeClr val="tx1"/>
              </a:solidFill>
            </a:endParaRPr>
          </a:p>
        </p:txBody>
      </p:sp>
      <p:sp>
        <p:nvSpPr>
          <p:cNvPr id="55" name="円/楕円 54"/>
          <p:cNvSpPr/>
          <p:nvPr/>
        </p:nvSpPr>
        <p:spPr>
          <a:xfrm>
            <a:off x="2362033" y="2859761"/>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op2</a:t>
            </a:r>
            <a:endParaRPr kumimoji="1" lang="ja-JP" altLang="en-US" sz="1600" b="1" dirty="0">
              <a:solidFill>
                <a:schemeClr val="tx1"/>
              </a:solidFill>
            </a:endParaRPr>
          </a:p>
        </p:txBody>
      </p:sp>
      <p:cxnSp>
        <p:nvCxnSpPr>
          <p:cNvPr id="69" name="直線矢印コネクタ 68"/>
          <p:cNvCxnSpPr>
            <a:stCxn id="46" idx="4"/>
            <a:endCxn id="47" idx="0"/>
          </p:cNvCxnSpPr>
          <p:nvPr/>
        </p:nvCxnSpPr>
        <p:spPr>
          <a:xfrm>
            <a:off x="2136521" y="3949274"/>
            <a:ext cx="0" cy="17682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a:stCxn id="55" idx="4"/>
            <a:endCxn id="46" idx="7"/>
          </p:cNvCxnSpPr>
          <p:nvPr/>
        </p:nvCxnSpPr>
        <p:spPr>
          <a:xfrm flipH="1">
            <a:off x="2518359" y="3327761"/>
            <a:ext cx="383674" cy="22205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a:stCxn id="54" idx="4"/>
            <a:endCxn id="46" idx="1"/>
          </p:cNvCxnSpPr>
          <p:nvPr/>
        </p:nvCxnSpPr>
        <p:spPr>
          <a:xfrm>
            <a:off x="1399465" y="3327761"/>
            <a:ext cx="355218" cy="22205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a:stCxn id="44" idx="4"/>
            <a:endCxn id="54" idx="0"/>
          </p:cNvCxnSpPr>
          <p:nvPr/>
        </p:nvCxnSpPr>
        <p:spPr>
          <a:xfrm>
            <a:off x="1399465" y="2661014"/>
            <a:ext cx="0" cy="19874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a:stCxn id="45" idx="4"/>
            <a:endCxn id="55" idx="0"/>
          </p:cNvCxnSpPr>
          <p:nvPr/>
        </p:nvCxnSpPr>
        <p:spPr>
          <a:xfrm>
            <a:off x="2902033" y="2661014"/>
            <a:ext cx="0" cy="19874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5" name="円/楕円 94"/>
          <p:cNvSpPr/>
          <p:nvPr/>
        </p:nvSpPr>
        <p:spPr>
          <a:xfrm>
            <a:off x="6263770" y="4766158"/>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if</a:t>
            </a:r>
            <a:endParaRPr kumimoji="1" lang="ja-JP" altLang="en-US" sz="1600" b="1" dirty="0">
              <a:solidFill>
                <a:schemeClr val="tx1"/>
              </a:solidFill>
            </a:endParaRPr>
          </a:p>
        </p:txBody>
      </p:sp>
      <p:sp>
        <p:nvSpPr>
          <p:cNvPr id="96" name="円/楕円 95"/>
          <p:cNvSpPr/>
          <p:nvPr/>
        </p:nvSpPr>
        <p:spPr>
          <a:xfrm>
            <a:off x="6263770" y="5410981"/>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rgbClr val="FF0000"/>
                </a:solidFill>
              </a:rPr>
              <a:t>i</a:t>
            </a:r>
            <a:r>
              <a:rPr lang="en-US" altLang="ja-JP" sz="2000" b="1" dirty="0" smtClean="0">
                <a:solidFill>
                  <a:srgbClr val="FF0000"/>
                </a:solidFill>
              </a:rPr>
              <a:t> =</a:t>
            </a:r>
            <a:r>
              <a:rPr lang="ja-JP" altLang="en-US" sz="2000" b="1" dirty="0">
                <a:solidFill>
                  <a:srgbClr val="FF0000"/>
                </a:solidFill>
              </a:rPr>
              <a:t> </a:t>
            </a:r>
            <a:r>
              <a:rPr lang="en-US" altLang="ja-JP" sz="2000" b="1" dirty="0" smtClean="0">
                <a:solidFill>
                  <a:srgbClr val="FF0000"/>
                </a:solidFill>
              </a:rPr>
              <a:t>1</a:t>
            </a:r>
            <a:endParaRPr kumimoji="1" lang="ja-JP" altLang="en-US" sz="1600" b="1" dirty="0">
              <a:solidFill>
                <a:srgbClr val="FF0000"/>
              </a:solidFill>
            </a:endParaRPr>
          </a:p>
        </p:txBody>
      </p:sp>
      <p:sp>
        <p:nvSpPr>
          <p:cNvPr id="97" name="円/楕円 96"/>
          <p:cNvSpPr/>
          <p:nvPr/>
        </p:nvSpPr>
        <p:spPr>
          <a:xfrm>
            <a:off x="5939770" y="6055805"/>
            <a:ext cx="1728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err="1" smtClean="0">
                <a:solidFill>
                  <a:schemeClr val="tx1"/>
                </a:solidFill>
              </a:rPr>
              <a:t>println</a:t>
            </a:r>
            <a:r>
              <a:rPr kumimoji="1" lang="en-US" altLang="ja-JP" sz="2000" b="1" dirty="0" smtClean="0">
                <a:solidFill>
                  <a:schemeClr val="tx1"/>
                </a:solidFill>
              </a:rPr>
              <a:t>(</a:t>
            </a:r>
            <a:r>
              <a:rPr kumimoji="1" lang="en-US" altLang="ja-JP" sz="2000" b="1" dirty="0" err="1" smtClean="0">
                <a:solidFill>
                  <a:schemeClr val="tx1"/>
                </a:solidFill>
              </a:rPr>
              <a:t>i</a:t>
            </a:r>
            <a:r>
              <a:rPr kumimoji="1" lang="en-US" altLang="ja-JP" sz="2000" b="1" dirty="0" smtClean="0">
                <a:solidFill>
                  <a:schemeClr val="tx1"/>
                </a:solidFill>
              </a:rPr>
              <a:t>)</a:t>
            </a:r>
            <a:endParaRPr kumimoji="1" lang="ja-JP" altLang="en-US" sz="2000" b="1" dirty="0">
              <a:solidFill>
                <a:schemeClr val="tx1"/>
              </a:solidFill>
            </a:endParaRPr>
          </a:p>
        </p:txBody>
      </p:sp>
      <p:cxnSp>
        <p:nvCxnSpPr>
          <p:cNvPr id="98" name="直線矢印コネクタ 97"/>
          <p:cNvCxnSpPr>
            <a:stCxn id="104" idx="4"/>
            <a:endCxn id="95" idx="0"/>
          </p:cNvCxnSpPr>
          <p:nvPr/>
        </p:nvCxnSpPr>
        <p:spPr>
          <a:xfrm>
            <a:off x="6803770" y="4589335"/>
            <a:ext cx="0" cy="17682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98"/>
          <p:cNvCxnSpPr>
            <a:stCxn id="95" idx="4"/>
            <a:endCxn id="96" idx="0"/>
          </p:cNvCxnSpPr>
          <p:nvPr/>
        </p:nvCxnSpPr>
        <p:spPr>
          <a:xfrm>
            <a:off x="6803770" y="5234158"/>
            <a:ext cx="0" cy="176823"/>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直線矢印コネクタ 99"/>
          <p:cNvCxnSpPr>
            <a:stCxn id="96" idx="4"/>
            <a:endCxn id="97" idx="0"/>
          </p:cNvCxnSpPr>
          <p:nvPr/>
        </p:nvCxnSpPr>
        <p:spPr>
          <a:xfrm>
            <a:off x="6803770" y="5878981"/>
            <a:ext cx="0" cy="17682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1" name="円/楕円 100"/>
          <p:cNvSpPr/>
          <p:nvPr/>
        </p:nvSpPr>
        <p:spPr>
          <a:xfrm>
            <a:off x="5526714" y="2178726"/>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1</a:t>
            </a:r>
            <a:endParaRPr kumimoji="1" lang="ja-JP" altLang="en-US" sz="1600" b="1" dirty="0">
              <a:solidFill>
                <a:schemeClr val="tx1"/>
              </a:solidFill>
            </a:endParaRPr>
          </a:p>
        </p:txBody>
      </p:sp>
      <p:sp>
        <p:nvSpPr>
          <p:cNvPr id="102" name="円/楕円 101"/>
          <p:cNvSpPr/>
          <p:nvPr/>
        </p:nvSpPr>
        <p:spPr>
          <a:xfrm>
            <a:off x="7029282" y="2178726"/>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2</a:t>
            </a:r>
            <a:endParaRPr kumimoji="1" lang="ja-JP" altLang="en-US" sz="1600" b="1" dirty="0">
              <a:solidFill>
                <a:schemeClr val="tx1"/>
              </a:solidFill>
            </a:endParaRPr>
          </a:p>
        </p:txBody>
      </p:sp>
      <p:sp>
        <p:nvSpPr>
          <p:cNvPr id="103" name="円/楕円 102"/>
          <p:cNvSpPr/>
          <p:nvPr/>
        </p:nvSpPr>
        <p:spPr>
          <a:xfrm>
            <a:off x="6263770" y="3476512"/>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rgbClr val="FF0000"/>
                </a:solidFill>
              </a:rPr>
              <a:t>-</a:t>
            </a:r>
            <a:endParaRPr kumimoji="1" lang="ja-JP" altLang="en-US" sz="1600" b="1" dirty="0">
              <a:solidFill>
                <a:srgbClr val="FF0000"/>
              </a:solidFill>
            </a:endParaRPr>
          </a:p>
        </p:txBody>
      </p:sp>
      <p:sp>
        <p:nvSpPr>
          <p:cNvPr id="104" name="円/楕円 103"/>
          <p:cNvSpPr/>
          <p:nvPr/>
        </p:nvSpPr>
        <p:spPr>
          <a:xfrm>
            <a:off x="6155770" y="4121335"/>
            <a:ext cx="1296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1"/>
                </a:solidFill>
              </a:rPr>
              <a:t>return</a:t>
            </a:r>
            <a:endParaRPr kumimoji="1" lang="ja-JP" altLang="en-US" sz="1600" b="1" dirty="0">
              <a:solidFill>
                <a:schemeClr val="tx1"/>
              </a:solidFill>
            </a:endParaRPr>
          </a:p>
        </p:txBody>
      </p:sp>
      <p:sp>
        <p:nvSpPr>
          <p:cNvPr id="105" name="円/楕円 104"/>
          <p:cNvSpPr/>
          <p:nvPr/>
        </p:nvSpPr>
        <p:spPr>
          <a:xfrm>
            <a:off x="5526714" y="2845473"/>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op1</a:t>
            </a:r>
            <a:endParaRPr kumimoji="1" lang="ja-JP" altLang="en-US" sz="1600" b="1" dirty="0">
              <a:solidFill>
                <a:schemeClr val="tx1"/>
              </a:solidFill>
            </a:endParaRPr>
          </a:p>
        </p:txBody>
      </p:sp>
      <p:sp>
        <p:nvSpPr>
          <p:cNvPr id="106" name="円/楕円 105"/>
          <p:cNvSpPr/>
          <p:nvPr/>
        </p:nvSpPr>
        <p:spPr>
          <a:xfrm>
            <a:off x="7029282" y="2845473"/>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op2</a:t>
            </a:r>
            <a:endParaRPr kumimoji="1" lang="ja-JP" altLang="en-US" sz="1600" b="1" dirty="0">
              <a:solidFill>
                <a:schemeClr val="tx1"/>
              </a:solidFill>
            </a:endParaRPr>
          </a:p>
        </p:txBody>
      </p:sp>
      <p:cxnSp>
        <p:nvCxnSpPr>
          <p:cNvPr id="107" name="直線矢印コネクタ 106"/>
          <p:cNvCxnSpPr>
            <a:stCxn id="103" idx="4"/>
            <a:endCxn id="104" idx="0"/>
          </p:cNvCxnSpPr>
          <p:nvPr/>
        </p:nvCxnSpPr>
        <p:spPr>
          <a:xfrm>
            <a:off x="6803770" y="3944512"/>
            <a:ext cx="0" cy="17682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p:cNvCxnSpPr>
            <a:stCxn id="106" idx="4"/>
            <a:endCxn id="103" idx="7"/>
          </p:cNvCxnSpPr>
          <p:nvPr/>
        </p:nvCxnSpPr>
        <p:spPr>
          <a:xfrm flipH="1">
            <a:off x="7185608" y="3313473"/>
            <a:ext cx="383674" cy="23157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直線矢印コネクタ 108"/>
          <p:cNvCxnSpPr>
            <a:stCxn id="105" idx="4"/>
            <a:endCxn id="103" idx="1"/>
          </p:cNvCxnSpPr>
          <p:nvPr/>
        </p:nvCxnSpPr>
        <p:spPr>
          <a:xfrm>
            <a:off x="6066714" y="3313473"/>
            <a:ext cx="355218" cy="23157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直線矢印コネクタ 109"/>
          <p:cNvCxnSpPr>
            <a:stCxn id="101" idx="4"/>
            <a:endCxn id="105" idx="0"/>
          </p:cNvCxnSpPr>
          <p:nvPr/>
        </p:nvCxnSpPr>
        <p:spPr>
          <a:xfrm>
            <a:off x="6066714" y="2646726"/>
            <a:ext cx="0" cy="19874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1" name="直線矢印コネクタ 110"/>
          <p:cNvCxnSpPr>
            <a:stCxn id="102" idx="4"/>
            <a:endCxn id="106" idx="0"/>
          </p:cNvCxnSpPr>
          <p:nvPr/>
        </p:nvCxnSpPr>
        <p:spPr>
          <a:xfrm>
            <a:off x="7569282" y="2646726"/>
            <a:ext cx="0" cy="19874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6" name="テキスト ボックス 115"/>
          <p:cNvSpPr txBox="1"/>
          <p:nvPr/>
        </p:nvSpPr>
        <p:spPr>
          <a:xfrm>
            <a:off x="3471726" y="4814874"/>
            <a:ext cx="2129109" cy="523220"/>
          </a:xfrm>
          <a:prstGeom prst="rect">
            <a:avLst/>
          </a:prstGeom>
          <a:noFill/>
        </p:spPr>
        <p:txBody>
          <a:bodyPr wrap="none" rtlCol="0">
            <a:spAutoFit/>
          </a:bodyPr>
          <a:lstStyle/>
          <a:p>
            <a:pPr algn="ctr"/>
            <a:r>
              <a:rPr kumimoji="1" lang="en-US" altLang="ja-JP" sz="2800" dirty="0" smtClean="0"/>
              <a:t>main </a:t>
            </a:r>
            <a:r>
              <a:rPr kumimoji="1" lang="ja-JP" altLang="en-US" sz="2800" dirty="0" smtClean="0"/>
              <a:t>メソッド</a:t>
            </a:r>
            <a:endParaRPr kumimoji="1" lang="ja-JP" altLang="en-US" dirty="0"/>
          </a:p>
        </p:txBody>
      </p:sp>
      <p:cxnSp>
        <p:nvCxnSpPr>
          <p:cNvPr id="42" name="直線矢印コネクタ 41"/>
          <p:cNvCxnSpPr/>
          <p:nvPr/>
        </p:nvCxnSpPr>
        <p:spPr>
          <a:xfrm flipV="1">
            <a:off x="3668861" y="6015047"/>
            <a:ext cx="468000"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157664" y="5843588"/>
            <a:ext cx="1265090" cy="369332"/>
          </a:xfrm>
          <a:prstGeom prst="rect">
            <a:avLst/>
          </a:prstGeom>
          <a:noFill/>
        </p:spPr>
        <p:txBody>
          <a:bodyPr wrap="none" rtlCol="0">
            <a:spAutoFit/>
          </a:bodyPr>
          <a:lstStyle/>
          <a:p>
            <a:r>
              <a:rPr kumimoji="1" lang="ja-JP" altLang="en-US" dirty="0" smtClean="0">
                <a:solidFill>
                  <a:srgbClr val="FF0000"/>
                </a:solidFill>
              </a:rPr>
              <a:t>データ依存</a:t>
            </a:r>
            <a:endParaRPr kumimoji="1" lang="ja-JP" altLang="en-US" dirty="0">
              <a:solidFill>
                <a:srgbClr val="FF0000"/>
              </a:solidFill>
            </a:endParaRPr>
          </a:p>
        </p:txBody>
      </p:sp>
      <p:cxnSp>
        <p:nvCxnSpPr>
          <p:cNvPr id="53" name="直線矢印コネクタ 52"/>
          <p:cNvCxnSpPr/>
          <p:nvPr/>
        </p:nvCxnSpPr>
        <p:spPr>
          <a:xfrm flipV="1">
            <a:off x="3678381" y="6324615"/>
            <a:ext cx="468000"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6" name="テキスト ボックス 55"/>
          <p:cNvSpPr txBox="1"/>
          <p:nvPr/>
        </p:nvSpPr>
        <p:spPr>
          <a:xfrm>
            <a:off x="4167184" y="6153156"/>
            <a:ext cx="1107996" cy="369332"/>
          </a:xfrm>
          <a:prstGeom prst="rect">
            <a:avLst/>
          </a:prstGeom>
          <a:noFill/>
        </p:spPr>
        <p:txBody>
          <a:bodyPr wrap="none" rtlCol="0">
            <a:spAutoFit/>
          </a:bodyPr>
          <a:lstStyle/>
          <a:p>
            <a:r>
              <a:rPr lang="ja-JP" altLang="en-US" dirty="0">
                <a:solidFill>
                  <a:srgbClr val="0070C0"/>
                </a:solidFill>
              </a:rPr>
              <a:t>制御</a:t>
            </a:r>
            <a:r>
              <a:rPr kumimoji="1" lang="ja-JP" altLang="en-US" dirty="0" smtClean="0">
                <a:solidFill>
                  <a:srgbClr val="0070C0"/>
                </a:solidFill>
              </a:rPr>
              <a:t>依存</a:t>
            </a:r>
            <a:endParaRPr kumimoji="1" lang="ja-JP" altLang="en-US" dirty="0">
              <a:solidFill>
                <a:srgbClr val="0070C0"/>
              </a:solidFill>
            </a:endParaRPr>
          </a:p>
        </p:txBody>
      </p:sp>
      <p:sp>
        <p:nvSpPr>
          <p:cNvPr id="58" name="角丸四角形 57"/>
          <p:cNvSpPr/>
          <p:nvPr/>
        </p:nvSpPr>
        <p:spPr>
          <a:xfrm>
            <a:off x="1537720" y="1607242"/>
            <a:ext cx="1188720" cy="4754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100" dirty="0"/>
              <a:t>修正前</a:t>
            </a:r>
            <a:endParaRPr lang="ja-JP" altLang="en-US" sz="1350" dirty="0"/>
          </a:p>
        </p:txBody>
      </p:sp>
      <p:sp>
        <p:nvSpPr>
          <p:cNvPr id="59" name="角丸四角形 58"/>
          <p:cNvSpPr/>
          <p:nvPr/>
        </p:nvSpPr>
        <p:spPr>
          <a:xfrm>
            <a:off x="6217342" y="1600574"/>
            <a:ext cx="1188720" cy="4754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100" dirty="0"/>
              <a:t>修正後</a:t>
            </a:r>
            <a:endParaRPr lang="ja-JP" altLang="en-US" sz="1350" dirty="0"/>
          </a:p>
        </p:txBody>
      </p:sp>
    </p:spTree>
    <p:extLst>
      <p:ext uri="{BB962C8B-B14F-4D97-AF65-F5344CB8AC3E}">
        <p14:creationId xmlns:p14="http://schemas.microsoft.com/office/powerpoint/2010/main" val="20183048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フォワードスライス</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基準となる命令（頂点）から到達可能な頂点の集合</a:t>
            </a:r>
            <a:endParaRPr kumimoji="1" lang="en-US" altLang="ja-JP" sz="2800" dirty="0" smtClean="0"/>
          </a:p>
          <a:p>
            <a:pPr marL="0" indent="0">
              <a:buNone/>
            </a:pPr>
            <a:r>
              <a:rPr lang="ja-JP" altLang="en-US" sz="2800" dirty="0"/>
              <a:t>　</a:t>
            </a:r>
            <a:r>
              <a:rPr lang="ja-JP" altLang="en-US" sz="2800" dirty="0" smtClean="0"/>
              <a:t> ＝ その命令が影響を与えた命令の集合</a:t>
            </a:r>
            <a:endParaRPr lang="en-US" altLang="ja-JP" sz="2800" dirty="0" smtClean="0"/>
          </a:p>
          <a:p>
            <a:r>
              <a:rPr lang="ja-JP" altLang="en-US" sz="2800" dirty="0" smtClean="0"/>
              <a:t>た</a:t>
            </a:r>
            <a:r>
              <a:rPr lang="ja-JP" altLang="en-US" sz="2800" dirty="0"/>
              <a:t>と</a:t>
            </a:r>
            <a:r>
              <a:rPr lang="ja-JP" altLang="en-US" sz="2800" dirty="0" smtClean="0"/>
              <a:t>えば</a:t>
            </a:r>
            <a:r>
              <a:rPr kumimoji="1" lang="ja-JP" altLang="en-US" sz="2800" dirty="0" smtClean="0"/>
              <a:t>、</a:t>
            </a:r>
            <a:r>
              <a:rPr kumimoji="1" lang="en-US" altLang="ja-JP" sz="2800" dirty="0" smtClean="0"/>
              <a:t>call </a:t>
            </a:r>
            <a:r>
              <a:rPr kumimoji="1" lang="ja-JP" altLang="en-US" sz="2800" dirty="0" smtClean="0"/>
              <a:t>メソッドの修正による影響を調べたいときは、</a:t>
            </a:r>
            <a:r>
              <a:rPr kumimoji="1" lang="en-US" altLang="ja-JP" sz="2800" dirty="0" smtClean="0"/>
              <a:t>call </a:t>
            </a:r>
            <a:r>
              <a:rPr kumimoji="1" lang="ja-JP" altLang="en-US" sz="2800" dirty="0" smtClean="0"/>
              <a:t>メソッド内の命令を基準とする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5" name="円/楕円 4"/>
          <p:cNvSpPr/>
          <p:nvPr/>
        </p:nvSpPr>
        <p:spPr>
          <a:xfrm>
            <a:off x="2169918" y="4602026"/>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if</a:t>
            </a:r>
            <a:endParaRPr kumimoji="1" lang="ja-JP" altLang="en-US" sz="1600" b="1" dirty="0">
              <a:solidFill>
                <a:schemeClr val="tx1"/>
              </a:solidFill>
            </a:endParaRPr>
          </a:p>
        </p:txBody>
      </p:sp>
      <p:sp>
        <p:nvSpPr>
          <p:cNvPr id="6" name="円/楕円 5"/>
          <p:cNvSpPr/>
          <p:nvPr/>
        </p:nvSpPr>
        <p:spPr>
          <a:xfrm>
            <a:off x="2169918" y="5295576"/>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rgbClr val="FF0000"/>
                </a:solidFill>
              </a:rPr>
              <a:t>i</a:t>
            </a:r>
            <a:r>
              <a:rPr lang="en-US" altLang="ja-JP" sz="2000" b="1" dirty="0" smtClean="0">
                <a:solidFill>
                  <a:srgbClr val="FF0000"/>
                </a:solidFill>
              </a:rPr>
              <a:t> =</a:t>
            </a:r>
            <a:r>
              <a:rPr lang="ja-JP" altLang="en-US" sz="2000" b="1" dirty="0">
                <a:solidFill>
                  <a:srgbClr val="FF0000"/>
                </a:solidFill>
              </a:rPr>
              <a:t> </a:t>
            </a:r>
            <a:r>
              <a:rPr lang="en-US" altLang="ja-JP" sz="2000" b="1" dirty="0" smtClean="0">
                <a:solidFill>
                  <a:srgbClr val="FF0000"/>
                </a:solidFill>
              </a:rPr>
              <a:t>0</a:t>
            </a:r>
            <a:endParaRPr kumimoji="1" lang="ja-JP" altLang="en-US" sz="1600" b="1" dirty="0">
              <a:solidFill>
                <a:srgbClr val="FF0000"/>
              </a:solidFill>
            </a:endParaRPr>
          </a:p>
        </p:txBody>
      </p:sp>
      <p:sp>
        <p:nvSpPr>
          <p:cNvPr id="7" name="円/楕円 6"/>
          <p:cNvSpPr/>
          <p:nvPr/>
        </p:nvSpPr>
        <p:spPr>
          <a:xfrm>
            <a:off x="1845918" y="5989127"/>
            <a:ext cx="1728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err="1" smtClean="0">
                <a:solidFill>
                  <a:schemeClr val="tx1"/>
                </a:solidFill>
              </a:rPr>
              <a:t>println</a:t>
            </a:r>
            <a:r>
              <a:rPr kumimoji="1" lang="en-US" altLang="ja-JP" sz="2000" b="1" dirty="0" smtClean="0">
                <a:solidFill>
                  <a:schemeClr val="tx1"/>
                </a:solidFill>
              </a:rPr>
              <a:t>(</a:t>
            </a:r>
            <a:r>
              <a:rPr kumimoji="1" lang="en-US" altLang="ja-JP" sz="2000" b="1" dirty="0" err="1" smtClean="0">
                <a:solidFill>
                  <a:schemeClr val="tx1"/>
                </a:solidFill>
              </a:rPr>
              <a:t>i</a:t>
            </a:r>
            <a:r>
              <a:rPr kumimoji="1" lang="en-US" altLang="ja-JP" sz="2000" b="1" dirty="0" smtClean="0">
                <a:solidFill>
                  <a:schemeClr val="tx1"/>
                </a:solidFill>
              </a:rPr>
              <a:t>)</a:t>
            </a:r>
            <a:endParaRPr kumimoji="1" lang="ja-JP" altLang="en-US" sz="2000" b="1" dirty="0">
              <a:solidFill>
                <a:schemeClr val="tx1"/>
              </a:solidFill>
            </a:endParaRPr>
          </a:p>
        </p:txBody>
      </p:sp>
      <p:cxnSp>
        <p:nvCxnSpPr>
          <p:cNvPr id="8" name="直線矢印コネクタ 7"/>
          <p:cNvCxnSpPr>
            <a:stCxn id="18" idx="2"/>
            <a:endCxn id="5" idx="0"/>
          </p:cNvCxnSpPr>
          <p:nvPr/>
        </p:nvCxnSpPr>
        <p:spPr>
          <a:xfrm>
            <a:off x="2709918" y="4376476"/>
            <a:ext cx="0" cy="22555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a:stCxn id="5" idx="4"/>
            <a:endCxn id="6" idx="0"/>
          </p:cNvCxnSpPr>
          <p:nvPr/>
        </p:nvCxnSpPr>
        <p:spPr>
          <a:xfrm>
            <a:off x="2709918" y="5070026"/>
            <a:ext cx="0" cy="22555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6" idx="4"/>
            <a:endCxn id="7" idx="0"/>
          </p:cNvCxnSpPr>
          <p:nvPr/>
        </p:nvCxnSpPr>
        <p:spPr>
          <a:xfrm>
            <a:off x="2709918" y="5763576"/>
            <a:ext cx="0" cy="22555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円/楕円 10"/>
          <p:cNvSpPr/>
          <p:nvPr/>
        </p:nvSpPr>
        <p:spPr>
          <a:xfrm>
            <a:off x="5822739" y="4602027"/>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if</a:t>
            </a:r>
            <a:endParaRPr kumimoji="1" lang="ja-JP" altLang="en-US" sz="1600" b="1" dirty="0">
              <a:solidFill>
                <a:schemeClr val="tx1"/>
              </a:solidFill>
            </a:endParaRPr>
          </a:p>
        </p:txBody>
      </p:sp>
      <p:sp>
        <p:nvSpPr>
          <p:cNvPr id="12" name="円/楕円 11"/>
          <p:cNvSpPr/>
          <p:nvPr/>
        </p:nvSpPr>
        <p:spPr>
          <a:xfrm>
            <a:off x="5822739" y="5300340"/>
            <a:ext cx="1080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err="1" smtClean="0">
                <a:solidFill>
                  <a:srgbClr val="FF0000"/>
                </a:solidFill>
              </a:rPr>
              <a:t>i</a:t>
            </a:r>
            <a:r>
              <a:rPr lang="en-US" altLang="ja-JP" sz="2000" b="1" dirty="0" smtClean="0">
                <a:solidFill>
                  <a:srgbClr val="FF0000"/>
                </a:solidFill>
              </a:rPr>
              <a:t> =</a:t>
            </a:r>
            <a:r>
              <a:rPr lang="ja-JP" altLang="en-US" sz="2000" b="1" dirty="0">
                <a:solidFill>
                  <a:srgbClr val="FF0000"/>
                </a:solidFill>
              </a:rPr>
              <a:t> </a:t>
            </a:r>
            <a:r>
              <a:rPr lang="en-US" altLang="ja-JP" sz="2000" b="1" dirty="0" smtClean="0">
                <a:solidFill>
                  <a:srgbClr val="FF0000"/>
                </a:solidFill>
              </a:rPr>
              <a:t>1</a:t>
            </a:r>
            <a:endParaRPr kumimoji="1" lang="ja-JP" altLang="en-US" sz="1600" b="1" dirty="0">
              <a:solidFill>
                <a:srgbClr val="FF0000"/>
              </a:solidFill>
            </a:endParaRPr>
          </a:p>
        </p:txBody>
      </p:sp>
      <p:sp>
        <p:nvSpPr>
          <p:cNvPr id="13" name="円/楕円 12"/>
          <p:cNvSpPr/>
          <p:nvPr/>
        </p:nvSpPr>
        <p:spPr>
          <a:xfrm>
            <a:off x="5498739" y="5998653"/>
            <a:ext cx="1728000" cy="46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err="1" smtClean="0">
                <a:solidFill>
                  <a:schemeClr val="tx1"/>
                </a:solidFill>
              </a:rPr>
              <a:t>println</a:t>
            </a:r>
            <a:r>
              <a:rPr kumimoji="1" lang="en-US" altLang="ja-JP" sz="2000" b="1" dirty="0" smtClean="0">
                <a:solidFill>
                  <a:schemeClr val="tx1"/>
                </a:solidFill>
              </a:rPr>
              <a:t>(</a:t>
            </a:r>
            <a:r>
              <a:rPr kumimoji="1" lang="en-US" altLang="ja-JP" sz="2000" b="1" dirty="0" err="1" smtClean="0">
                <a:solidFill>
                  <a:schemeClr val="tx1"/>
                </a:solidFill>
              </a:rPr>
              <a:t>i</a:t>
            </a:r>
            <a:r>
              <a:rPr kumimoji="1" lang="en-US" altLang="ja-JP" sz="2000" b="1" dirty="0" smtClean="0">
                <a:solidFill>
                  <a:schemeClr val="tx1"/>
                </a:solidFill>
              </a:rPr>
              <a:t>)</a:t>
            </a:r>
            <a:endParaRPr kumimoji="1" lang="ja-JP" altLang="en-US" sz="2000" b="1" dirty="0">
              <a:solidFill>
                <a:schemeClr val="tx1"/>
              </a:solidFill>
            </a:endParaRPr>
          </a:p>
        </p:txBody>
      </p:sp>
      <p:cxnSp>
        <p:nvCxnSpPr>
          <p:cNvPr id="14" name="直線矢印コネクタ 13"/>
          <p:cNvCxnSpPr>
            <a:stCxn id="19" idx="2"/>
            <a:endCxn id="11" idx="0"/>
          </p:cNvCxnSpPr>
          <p:nvPr/>
        </p:nvCxnSpPr>
        <p:spPr>
          <a:xfrm>
            <a:off x="6362739" y="4371714"/>
            <a:ext cx="0" cy="23031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11" idx="4"/>
            <a:endCxn id="12" idx="0"/>
          </p:cNvCxnSpPr>
          <p:nvPr/>
        </p:nvCxnSpPr>
        <p:spPr>
          <a:xfrm>
            <a:off x="6362739" y="5070027"/>
            <a:ext cx="0" cy="230313"/>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2" idx="4"/>
            <a:endCxn id="13" idx="0"/>
          </p:cNvCxnSpPr>
          <p:nvPr/>
        </p:nvCxnSpPr>
        <p:spPr>
          <a:xfrm>
            <a:off x="6362739" y="5768340"/>
            <a:ext cx="0" cy="23031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1485918" y="3800476"/>
            <a:ext cx="2448000" cy="576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2400" dirty="0" smtClean="0"/>
              <a:t>call </a:t>
            </a:r>
            <a:r>
              <a:rPr kumimoji="1" lang="ja-JP" altLang="en-US" sz="2400" dirty="0" smtClean="0"/>
              <a:t>メソッド</a:t>
            </a:r>
            <a:endParaRPr kumimoji="1" lang="ja-JP" altLang="en-US" sz="1600" dirty="0"/>
          </a:p>
        </p:txBody>
      </p:sp>
      <p:sp>
        <p:nvSpPr>
          <p:cNvPr id="19" name="正方形/長方形 18"/>
          <p:cNvSpPr/>
          <p:nvPr/>
        </p:nvSpPr>
        <p:spPr>
          <a:xfrm>
            <a:off x="5138739" y="3795714"/>
            <a:ext cx="2448000" cy="576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2400" dirty="0" smtClean="0"/>
              <a:t>call </a:t>
            </a:r>
            <a:r>
              <a:rPr kumimoji="1" lang="ja-JP" altLang="en-US" sz="2400" dirty="0" smtClean="0"/>
              <a:t>メソッド</a:t>
            </a:r>
            <a:endParaRPr kumimoji="1" lang="ja-JP" altLang="en-US" sz="1600" dirty="0"/>
          </a:p>
        </p:txBody>
      </p:sp>
      <p:sp>
        <p:nvSpPr>
          <p:cNvPr id="21" name="角丸四角形 20"/>
          <p:cNvSpPr/>
          <p:nvPr/>
        </p:nvSpPr>
        <p:spPr>
          <a:xfrm>
            <a:off x="523310" y="4682864"/>
            <a:ext cx="1188720" cy="4754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100" dirty="0"/>
              <a:t>修正前</a:t>
            </a:r>
            <a:endParaRPr lang="ja-JP" altLang="en-US" sz="1350" dirty="0"/>
          </a:p>
        </p:txBody>
      </p:sp>
      <p:sp>
        <p:nvSpPr>
          <p:cNvPr id="22" name="角丸四角形 21"/>
          <p:cNvSpPr/>
          <p:nvPr/>
        </p:nvSpPr>
        <p:spPr>
          <a:xfrm>
            <a:off x="7360339" y="4682864"/>
            <a:ext cx="1188720" cy="4754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100" dirty="0"/>
              <a:t>修正後</a:t>
            </a:r>
            <a:endParaRPr lang="ja-JP" altLang="en-US" sz="1350" dirty="0"/>
          </a:p>
        </p:txBody>
      </p:sp>
    </p:spTree>
    <p:extLst>
      <p:ext uri="{BB962C8B-B14F-4D97-AF65-F5344CB8AC3E}">
        <p14:creationId xmlns:p14="http://schemas.microsoft.com/office/powerpoint/2010/main" val="1204157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バイトコード単位のフォワードスライス</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cxnSp>
        <p:nvCxnSpPr>
          <p:cNvPr id="11" name="直線矢印コネクタ 10"/>
          <p:cNvCxnSpPr>
            <a:stCxn id="42" idx="2"/>
            <a:endCxn id="40" idx="0"/>
          </p:cNvCxnSpPr>
          <p:nvPr/>
        </p:nvCxnSpPr>
        <p:spPr>
          <a:xfrm>
            <a:off x="1555080" y="3684724"/>
            <a:ext cx="1733688" cy="254308"/>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43" idx="2"/>
            <a:endCxn id="42" idx="0"/>
          </p:cNvCxnSpPr>
          <p:nvPr/>
        </p:nvCxnSpPr>
        <p:spPr>
          <a:xfrm>
            <a:off x="1555080" y="2999432"/>
            <a:ext cx="0" cy="25329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42" idx="2"/>
            <a:endCxn id="41" idx="0"/>
          </p:cNvCxnSpPr>
          <p:nvPr/>
        </p:nvCxnSpPr>
        <p:spPr>
          <a:xfrm>
            <a:off x="1555080" y="3684724"/>
            <a:ext cx="0" cy="24821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40" idx="2"/>
            <a:endCxn id="38" idx="0"/>
          </p:cNvCxnSpPr>
          <p:nvPr/>
        </p:nvCxnSpPr>
        <p:spPr>
          <a:xfrm>
            <a:off x="3288768" y="4371032"/>
            <a:ext cx="0" cy="25684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38" idx="2"/>
            <a:endCxn id="39" idx="0"/>
          </p:cNvCxnSpPr>
          <p:nvPr/>
        </p:nvCxnSpPr>
        <p:spPr>
          <a:xfrm>
            <a:off x="3288768" y="5059880"/>
            <a:ext cx="0" cy="25684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41" idx="3"/>
            <a:endCxn id="40" idx="1"/>
          </p:cNvCxnSpPr>
          <p:nvPr/>
        </p:nvCxnSpPr>
        <p:spPr>
          <a:xfrm>
            <a:off x="2203080" y="4148936"/>
            <a:ext cx="473688" cy="609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角丸四角形 28"/>
          <p:cNvSpPr/>
          <p:nvPr/>
        </p:nvSpPr>
        <p:spPr>
          <a:xfrm>
            <a:off x="1423416" y="1707258"/>
            <a:ext cx="1188720" cy="4754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100" dirty="0"/>
              <a:t>修正前</a:t>
            </a:r>
            <a:endParaRPr lang="ja-JP" altLang="en-US" sz="1350" dirty="0"/>
          </a:p>
        </p:txBody>
      </p:sp>
      <p:sp>
        <p:nvSpPr>
          <p:cNvPr id="30" name="角丸四角形 29"/>
          <p:cNvSpPr/>
          <p:nvPr/>
        </p:nvSpPr>
        <p:spPr>
          <a:xfrm>
            <a:off x="6460236" y="1700590"/>
            <a:ext cx="1188720" cy="4754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100" dirty="0"/>
              <a:t>修正後</a:t>
            </a:r>
            <a:endParaRPr lang="ja-JP" altLang="en-US" sz="1350" dirty="0"/>
          </a:p>
        </p:txBody>
      </p:sp>
      <p:sp>
        <p:nvSpPr>
          <p:cNvPr id="31" name="左右矢印 30"/>
          <p:cNvSpPr/>
          <p:nvPr/>
        </p:nvSpPr>
        <p:spPr>
          <a:xfrm>
            <a:off x="3999360" y="3718560"/>
            <a:ext cx="1438656" cy="731520"/>
          </a:xfrm>
          <a:prstGeom prst="lef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t>比較</a:t>
            </a:r>
            <a:endParaRPr kumimoji="1" lang="ja-JP" altLang="en-US" sz="2100" dirty="0"/>
          </a:p>
        </p:txBody>
      </p:sp>
      <p:sp>
        <p:nvSpPr>
          <p:cNvPr id="45" name="テキスト ボックス 44"/>
          <p:cNvSpPr txBox="1"/>
          <p:nvPr/>
        </p:nvSpPr>
        <p:spPr>
          <a:xfrm>
            <a:off x="1757362" y="5943600"/>
            <a:ext cx="6290505" cy="707886"/>
          </a:xfrm>
          <a:prstGeom prst="rect">
            <a:avLst/>
          </a:prstGeom>
          <a:noFill/>
        </p:spPr>
        <p:txBody>
          <a:bodyPr wrap="none" rtlCol="0">
            <a:spAutoFit/>
          </a:bodyPr>
          <a:lstStyle/>
          <a:p>
            <a:r>
              <a:rPr kumimoji="1" lang="en-US" altLang="ja-JP" sz="2000" dirty="0" smtClean="0"/>
              <a:t>※ </a:t>
            </a:r>
            <a:r>
              <a:rPr kumimoji="1" lang="ja-JP" altLang="en-US" sz="2000" dirty="0" smtClean="0"/>
              <a:t>頂点の数字はバイトコード命令を</a:t>
            </a:r>
            <a:r>
              <a:rPr lang="ja-JP" altLang="en-US" sz="2000" dirty="0"/>
              <a:t>識別</a:t>
            </a:r>
            <a:r>
              <a:rPr kumimoji="1" lang="ja-JP" altLang="en-US" sz="2000" dirty="0" smtClean="0"/>
              <a:t>するための番号</a:t>
            </a:r>
            <a:endParaRPr kumimoji="1" lang="en-US" altLang="ja-JP" sz="2000" dirty="0" smtClean="0"/>
          </a:p>
          <a:p>
            <a:r>
              <a:rPr lang="ja-JP" altLang="en-US" sz="2000" dirty="0" smtClean="0"/>
              <a:t>　　</a:t>
            </a:r>
            <a:r>
              <a:rPr lang="en-US" altLang="ja-JP" sz="2000" dirty="0" smtClean="0"/>
              <a:t>$s1, $s2 </a:t>
            </a:r>
            <a:r>
              <a:rPr lang="ja-JP" altLang="en-US" sz="2000" dirty="0" smtClean="0"/>
              <a:t>はスタック上の領域</a:t>
            </a:r>
            <a:endParaRPr kumimoji="1" lang="ja-JP" altLang="en-US" sz="2000" dirty="0"/>
          </a:p>
        </p:txBody>
      </p:sp>
      <p:cxnSp>
        <p:nvCxnSpPr>
          <p:cNvPr id="32" name="直線矢印コネクタ 31"/>
          <p:cNvCxnSpPr>
            <a:endCxn id="43" idx="0"/>
          </p:cNvCxnSpPr>
          <p:nvPr/>
        </p:nvCxnSpPr>
        <p:spPr>
          <a:xfrm>
            <a:off x="1555080" y="2304288"/>
            <a:ext cx="0" cy="26314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8" name="表 37"/>
          <p:cNvGraphicFramePr>
            <a:graphicFrameLocks noGrp="1"/>
          </p:cNvGraphicFramePr>
          <p:nvPr>
            <p:extLst>
              <p:ext uri="{D42A27DB-BD31-4B8C-83A1-F6EECF244321}">
                <p14:modId xmlns:p14="http://schemas.microsoft.com/office/powerpoint/2010/main" val="2144605461"/>
              </p:ext>
            </p:extLst>
          </p:nvPr>
        </p:nvGraphicFramePr>
        <p:xfrm>
          <a:off x="2604768" y="4627880"/>
          <a:ext cx="136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lang="en-US" altLang="ja-JP" dirty="0" smtClean="0">
                          <a:solidFill>
                            <a:schemeClr val="tx1"/>
                          </a:solidFill>
                        </a:rPr>
                        <a:t>22</a:t>
                      </a:r>
                      <a:endParaRPr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dirty="0" smtClean="0">
                          <a:solidFill>
                            <a:schemeClr val="tx1"/>
                          </a:solidFill>
                        </a:rPr>
                        <a:t>$s1</a:t>
                      </a:r>
                      <a:r>
                        <a:rPr lang="en-US" altLang="ja-JP" baseline="0" dirty="0" smtClean="0">
                          <a:solidFill>
                            <a:schemeClr val="tx1"/>
                          </a:solidFill>
                        </a:rPr>
                        <a:t> = </a:t>
                      </a:r>
                      <a:r>
                        <a:rPr lang="en-US" altLang="ja-JP" baseline="0" dirty="0" err="1" smtClean="0">
                          <a:solidFill>
                            <a:schemeClr val="tx1"/>
                          </a:solidFill>
                        </a:rPr>
                        <a:t>i</a:t>
                      </a:r>
                      <a:endParaRPr lang="en-US" altLang="ja-JP"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39" name="表 38"/>
          <p:cNvGraphicFramePr>
            <a:graphicFrameLocks noGrp="1"/>
          </p:cNvGraphicFramePr>
          <p:nvPr>
            <p:extLst>
              <p:ext uri="{D42A27DB-BD31-4B8C-83A1-F6EECF244321}">
                <p14:modId xmlns:p14="http://schemas.microsoft.com/office/powerpoint/2010/main" val="2820132910"/>
              </p:ext>
            </p:extLst>
          </p:nvPr>
        </p:nvGraphicFramePr>
        <p:xfrm>
          <a:off x="2334768" y="5316728"/>
          <a:ext cx="190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tblGrid>
              <a:tr h="432000">
                <a:tc>
                  <a:txBody>
                    <a:bodyPr/>
                    <a:lstStyle/>
                    <a:p>
                      <a:r>
                        <a:rPr lang="en-US" altLang="ja-JP" dirty="0" smtClean="0">
                          <a:solidFill>
                            <a:schemeClr val="tx1"/>
                          </a:solidFill>
                        </a:rPr>
                        <a:t>23</a:t>
                      </a:r>
                      <a:endParaRPr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dirty="0" err="1" smtClean="0">
                          <a:solidFill>
                            <a:schemeClr val="tx1"/>
                          </a:solidFill>
                        </a:rPr>
                        <a:t>println</a:t>
                      </a:r>
                      <a:r>
                        <a:rPr lang="en-US" altLang="ja-JP" dirty="0" smtClean="0">
                          <a:solidFill>
                            <a:schemeClr val="tx1"/>
                          </a:solidFill>
                        </a:rPr>
                        <a:t>($s1)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0" name="表 39"/>
          <p:cNvGraphicFramePr>
            <a:graphicFrameLocks noGrp="1"/>
          </p:cNvGraphicFramePr>
          <p:nvPr>
            <p:extLst>
              <p:ext uri="{D42A27DB-BD31-4B8C-83A1-F6EECF244321}">
                <p14:modId xmlns:p14="http://schemas.microsoft.com/office/powerpoint/2010/main" val="4105641257"/>
              </p:ext>
            </p:extLst>
          </p:nvPr>
        </p:nvGraphicFramePr>
        <p:xfrm>
          <a:off x="2676768" y="3939032"/>
          <a:ext cx="1224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9</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err="1" smtClean="0">
                          <a:solidFill>
                            <a:schemeClr val="tx1"/>
                          </a:solidFill>
                        </a:rPr>
                        <a:t>i</a:t>
                      </a:r>
                      <a:r>
                        <a:rPr lang="en-US" altLang="ja-JP" sz="1800" b="1" dirty="0" smtClean="0">
                          <a:solidFill>
                            <a:schemeClr val="tx1"/>
                          </a:solidFill>
                        </a:rPr>
                        <a:t> = $s1</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1" name="表 40"/>
          <p:cNvGraphicFramePr>
            <a:graphicFrameLocks noGrp="1"/>
          </p:cNvGraphicFramePr>
          <p:nvPr>
            <p:extLst>
              <p:ext uri="{D42A27DB-BD31-4B8C-83A1-F6EECF244321}">
                <p14:modId xmlns:p14="http://schemas.microsoft.com/office/powerpoint/2010/main" val="1630310658"/>
              </p:ext>
            </p:extLst>
          </p:nvPr>
        </p:nvGraphicFramePr>
        <p:xfrm>
          <a:off x="907080" y="3932936"/>
          <a:ext cx="1296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972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8</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solidFill>
                            <a:schemeClr val="tx1"/>
                          </a:solidFill>
                        </a:rPr>
                        <a:t>$s1 = 0</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2" name="表 41"/>
          <p:cNvGraphicFramePr>
            <a:graphicFrameLocks noGrp="1"/>
          </p:cNvGraphicFramePr>
          <p:nvPr>
            <p:extLst>
              <p:ext uri="{D42A27DB-BD31-4B8C-83A1-F6EECF244321}">
                <p14:modId xmlns:p14="http://schemas.microsoft.com/office/powerpoint/2010/main" val="2967391553"/>
              </p:ext>
            </p:extLst>
          </p:nvPr>
        </p:nvGraphicFramePr>
        <p:xfrm>
          <a:off x="727080" y="3252724"/>
          <a:ext cx="1656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5</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solidFill>
                            <a:schemeClr val="tx1"/>
                          </a:solidFill>
                        </a:rPr>
                        <a:t>if ($s1 &gt; 0)</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3" name="表 42"/>
          <p:cNvGraphicFramePr>
            <a:graphicFrameLocks noGrp="1"/>
          </p:cNvGraphicFramePr>
          <p:nvPr>
            <p:extLst>
              <p:ext uri="{D42A27DB-BD31-4B8C-83A1-F6EECF244321}">
                <p14:modId xmlns:p14="http://schemas.microsoft.com/office/powerpoint/2010/main" val="1102963713"/>
              </p:ext>
            </p:extLst>
          </p:nvPr>
        </p:nvGraphicFramePr>
        <p:xfrm>
          <a:off x="259080" y="2567432"/>
          <a:ext cx="2592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2268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4</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solidFill>
                            <a:schemeClr val="tx1"/>
                          </a:solidFill>
                        </a:rPr>
                        <a:t>$s1 = call($s1, $s2)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cxnSp>
        <p:nvCxnSpPr>
          <p:cNvPr id="105" name="直線矢印コネクタ 104"/>
          <p:cNvCxnSpPr>
            <a:stCxn id="116" idx="2"/>
            <a:endCxn id="114" idx="0"/>
          </p:cNvCxnSpPr>
          <p:nvPr/>
        </p:nvCxnSpPr>
        <p:spPr>
          <a:xfrm>
            <a:off x="6279480" y="3690820"/>
            <a:ext cx="1733688" cy="254308"/>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直線矢印コネクタ 105"/>
          <p:cNvCxnSpPr>
            <a:stCxn id="117" idx="2"/>
            <a:endCxn id="116" idx="0"/>
          </p:cNvCxnSpPr>
          <p:nvPr/>
        </p:nvCxnSpPr>
        <p:spPr>
          <a:xfrm>
            <a:off x="6279480" y="3005528"/>
            <a:ext cx="0" cy="25329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直線矢印コネクタ 106"/>
          <p:cNvCxnSpPr>
            <a:stCxn id="116" idx="2"/>
            <a:endCxn id="115" idx="0"/>
          </p:cNvCxnSpPr>
          <p:nvPr/>
        </p:nvCxnSpPr>
        <p:spPr>
          <a:xfrm>
            <a:off x="6279480" y="3690820"/>
            <a:ext cx="0" cy="24821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p:cNvCxnSpPr>
            <a:stCxn id="114" idx="2"/>
            <a:endCxn id="112" idx="0"/>
          </p:cNvCxnSpPr>
          <p:nvPr/>
        </p:nvCxnSpPr>
        <p:spPr>
          <a:xfrm>
            <a:off x="8013168" y="4377128"/>
            <a:ext cx="0" cy="25684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直線矢印コネクタ 108"/>
          <p:cNvCxnSpPr>
            <a:stCxn id="112" idx="2"/>
            <a:endCxn id="113" idx="0"/>
          </p:cNvCxnSpPr>
          <p:nvPr/>
        </p:nvCxnSpPr>
        <p:spPr>
          <a:xfrm>
            <a:off x="8013168" y="5065976"/>
            <a:ext cx="0" cy="25684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直線矢印コネクタ 109"/>
          <p:cNvCxnSpPr>
            <a:stCxn id="115" idx="3"/>
            <a:endCxn id="114" idx="1"/>
          </p:cNvCxnSpPr>
          <p:nvPr/>
        </p:nvCxnSpPr>
        <p:spPr>
          <a:xfrm>
            <a:off x="6999480" y="4155032"/>
            <a:ext cx="329688" cy="609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1" name="直線矢印コネクタ 110"/>
          <p:cNvCxnSpPr>
            <a:endCxn id="117" idx="0"/>
          </p:cNvCxnSpPr>
          <p:nvPr/>
        </p:nvCxnSpPr>
        <p:spPr>
          <a:xfrm>
            <a:off x="6279480" y="2310384"/>
            <a:ext cx="0" cy="26314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12" name="表 111"/>
          <p:cNvGraphicFramePr>
            <a:graphicFrameLocks noGrp="1"/>
          </p:cNvGraphicFramePr>
          <p:nvPr>
            <p:extLst>
              <p:ext uri="{D42A27DB-BD31-4B8C-83A1-F6EECF244321}">
                <p14:modId xmlns:p14="http://schemas.microsoft.com/office/powerpoint/2010/main" val="1180388292"/>
              </p:ext>
            </p:extLst>
          </p:nvPr>
        </p:nvGraphicFramePr>
        <p:xfrm>
          <a:off x="7329168" y="4633976"/>
          <a:ext cx="136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lang="en-US" altLang="ja-JP" dirty="0" smtClean="0">
                          <a:solidFill>
                            <a:schemeClr val="tx1"/>
                          </a:solidFill>
                        </a:rPr>
                        <a:t>22</a:t>
                      </a:r>
                      <a:endParaRPr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dirty="0" smtClean="0">
                          <a:solidFill>
                            <a:schemeClr val="tx1"/>
                          </a:solidFill>
                        </a:rPr>
                        <a:t>$s1</a:t>
                      </a:r>
                      <a:r>
                        <a:rPr lang="en-US" altLang="ja-JP" baseline="0" dirty="0" smtClean="0">
                          <a:solidFill>
                            <a:schemeClr val="tx1"/>
                          </a:solidFill>
                        </a:rPr>
                        <a:t> = </a:t>
                      </a:r>
                      <a:r>
                        <a:rPr lang="en-US" altLang="ja-JP" baseline="0" dirty="0" err="1" smtClean="0">
                          <a:solidFill>
                            <a:schemeClr val="tx1"/>
                          </a:solidFill>
                        </a:rPr>
                        <a:t>i</a:t>
                      </a:r>
                      <a:endParaRPr lang="en-US" altLang="ja-JP"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13" name="表 112"/>
          <p:cNvGraphicFramePr>
            <a:graphicFrameLocks noGrp="1"/>
          </p:cNvGraphicFramePr>
          <p:nvPr>
            <p:extLst>
              <p:ext uri="{D42A27DB-BD31-4B8C-83A1-F6EECF244321}">
                <p14:modId xmlns:p14="http://schemas.microsoft.com/office/powerpoint/2010/main" val="1462565053"/>
              </p:ext>
            </p:extLst>
          </p:nvPr>
        </p:nvGraphicFramePr>
        <p:xfrm>
          <a:off x="7059168" y="5322824"/>
          <a:ext cx="190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tblGrid>
              <a:tr h="432000">
                <a:tc>
                  <a:txBody>
                    <a:bodyPr/>
                    <a:lstStyle/>
                    <a:p>
                      <a:r>
                        <a:rPr lang="en-US" altLang="ja-JP" dirty="0" smtClean="0">
                          <a:solidFill>
                            <a:schemeClr val="tx1"/>
                          </a:solidFill>
                        </a:rPr>
                        <a:t>23</a:t>
                      </a:r>
                      <a:endParaRPr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dirty="0" err="1" smtClean="0">
                          <a:solidFill>
                            <a:schemeClr val="tx1"/>
                          </a:solidFill>
                        </a:rPr>
                        <a:t>println</a:t>
                      </a:r>
                      <a:r>
                        <a:rPr lang="en-US" altLang="ja-JP" dirty="0" smtClean="0">
                          <a:solidFill>
                            <a:schemeClr val="tx1"/>
                          </a:solidFill>
                        </a:rPr>
                        <a:t>($s1)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14" name="表 113"/>
          <p:cNvGraphicFramePr>
            <a:graphicFrameLocks noGrp="1"/>
          </p:cNvGraphicFramePr>
          <p:nvPr>
            <p:extLst>
              <p:ext uri="{D42A27DB-BD31-4B8C-83A1-F6EECF244321}">
                <p14:modId xmlns:p14="http://schemas.microsoft.com/office/powerpoint/2010/main" val="2680061363"/>
              </p:ext>
            </p:extLst>
          </p:nvPr>
        </p:nvGraphicFramePr>
        <p:xfrm>
          <a:off x="7329168" y="3945128"/>
          <a:ext cx="1368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17</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err="1" smtClean="0">
                          <a:solidFill>
                            <a:schemeClr val="tx1"/>
                          </a:solidFill>
                        </a:rPr>
                        <a:t>i</a:t>
                      </a:r>
                      <a:r>
                        <a:rPr lang="en-US" altLang="ja-JP" sz="1800" b="1" dirty="0" smtClean="0">
                          <a:solidFill>
                            <a:schemeClr val="tx1"/>
                          </a:solidFill>
                        </a:rPr>
                        <a:t> = $s1</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15" name="表 114"/>
          <p:cNvGraphicFramePr>
            <a:graphicFrameLocks noGrp="1"/>
          </p:cNvGraphicFramePr>
          <p:nvPr>
            <p:extLst>
              <p:ext uri="{D42A27DB-BD31-4B8C-83A1-F6EECF244321}">
                <p14:modId xmlns:p14="http://schemas.microsoft.com/office/powerpoint/2010/main" val="1450411882"/>
              </p:ext>
            </p:extLst>
          </p:nvPr>
        </p:nvGraphicFramePr>
        <p:xfrm>
          <a:off x="5559480" y="3939032"/>
          <a:ext cx="1440000" cy="43200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972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16</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solidFill>
                            <a:schemeClr val="tx1"/>
                          </a:solidFill>
                        </a:rPr>
                        <a:t>$s1 = 1</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16" name="表 115"/>
          <p:cNvGraphicFramePr>
            <a:graphicFrameLocks noGrp="1"/>
          </p:cNvGraphicFramePr>
          <p:nvPr>
            <p:extLst>
              <p:ext uri="{D42A27DB-BD31-4B8C-83A1-F6EECF244321}">
                <p14:modId xmlns:p14="http://schemas.microsoft.com/office/powerpoint/2010/main" val="3518884700"/>
              </p:ext>
            </p:extLst>
          </p:nvPr>
        </p:nvGraphicFramePr>
        <p:xfrm>
          <a:off x="5451480" y="3258820"/>
          <a:ext cx="1656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5</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smtClean="0">
                          <a:solidFill>
                            <a:schemeClr val="tx1"/>
                          </a:solidFill>
                        </a:rPr>
                        <a:t>if ($s1 &gt; 0)</a:t>
                      </a:r>
                      <a:endParaRPr kumimoji="1" lang="ja-JP"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17" name="表 116"/>
          <p:cNvGraphicFramePr>
            <a:graphicFrameLocks noGrp="1"/>
          </p:cNvGraphicFramePr>
          <p:nvPr>
            <p:extLst>
              <p:ext uri="{D42A27DB-BD31-4B8C-83A1-F6EECF244321}">
                <p14:modId xmlns:p14="http://schemas.microsoft.com/office/powerpoint/2010/main" val="4166670850"/>
              </p:ext>
            </p:extLst>
          </p:nvPr>
        </p:nvGraphicFramePr>
        <p:xfrm>
          <a:off x="4983480" y="2573528"/>
          <a:ext cx="2592000" cy="432000"/>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20000"/>
                    </a:ext>
                  </a:extLst>
                </a:gridCol>
                <a:gridCol w="2268000">
                  <a:extLst>
                    <a:ext uri="{9D8B030D-6E8A-4147-A177-3AD203B41FA5}">
                      <a16:colId xmlns:a16="http://schemas.microsoft.com/office/drawing/2014/main" val="20001"/>
                    </a:ext>
                  </a:extLst>
                </a:gridCol>
              </a:tblGrid>
              <a:tr h="432000">
                <a:tc>
                  <a:txBody>
                    <a:bodyPr/>
                    <a:lstStyle/>
                    <a:p>
                      <a:r>
                        <a:rPr kumimoji="1" lang="en-US" altLang="ja-JP" dirty="0" smtClean="0">
                          <a:solidFill>
                            <a:schemeClr val="tx1"/>
                          </a:solidFill>
                        </a:rPr>
                        <a:t>4</a:t>
                      </a: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smtClean="0">
                          <a:solidFill>
                            <a:schemeClr val="tx1"/>
                          </a:solidFill>
                        </a:rPr>
                        <a:t>$s1 = call($s1, $s2)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389298123"/>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28043</TotalTime>
  <Words>2026</Words>
  <Application>Microsoft Office PowerPoint</Application>
  <PresentationFormat>画面に合わせる (4:3)</PresentationFormat>
  <Paragraphs>623</Paragraphs>
  <Slides>21</Slides>
  <Notes>3</Notes>
  <HiddenSlides>3</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21</vt:i4>
      </vt:variant>
    </vt:vector>
  </HeadingPairs>
  <TitlesOfParts>
    <vt:vector size="25" baseType="lpstr">
      <vt:lpstr>ＭＳ Ｐゴシック</vt:lpstr>
      <vt:lpstr>Arial</vt:lpstr>
      <vt:lpstr>Calibri</vt:lpstr>
      <vt:lpstr>Sel-CoolMetal-white</vt:lpstr>
      <vt:lpstr>回帰テストにおける実行系列の差分の効率的な検出手法</vt:lpstr>
      <vt:lpstr>研究背景 (1/3)</vt:lpstr>
      <vt:lpstr>研究背景 (2/3)</vt:lpstr>
      <vt:lpstr>研究背景 (3/3)</vt:lpstr>
      <vt:lpstr>研究概要</vt:lpstr>
      <vt:lpstr>サンプルプログラム (Java)</vt:lpstr>
      <vt:lpstr>動的依存グラフ</vt:lpstr>
      <vt:lpstr>フォワードスライス</vt:lpstr>
      <vt:lpstr>バイトコード単位のフォワードスライス</vt:lpstr>
      <vt:lpstr>先行研究での手法 (1/2)</vt:lpstr>
      <vt:lpstr>先行研究での手法 (2/2)</vt:lpstr>
      <vt:lpstr>提案手法 (1/2)</vt:lpstr>
      <vt:lpstr>提案手法 (2/2)</vt:lpstr>
      <vt:lpstr>先行研究での手法と提案手法の比較</vt:lpstr>
      <vt:lpstr>評価実験</vt:lpstr>
      <vt:lpstr>評価実験の結果 (1/2)</vt:lpstr>
      <vt:lpstr>評価実験の結果 (2/2)</vt:lpstr>
      <vt:lpstr>まとめ</vt:lpstr>
      <vt:lpstr>検出された差分の例 (1/3)</vt:lpstr>
      <vt:lpstr>検出された差分の例 (2/3)</vt:lpstr>
      <vt:lpstr>検出された差分の例 (3/3)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2015年度 第1回 中間報告</dc:title>
  <dc:creator>s-numata</dc:creator>
  <cp:lastModifiedBy>matuda</cp:lastModifiedBy>
  <cp:revision>259</cp:revision>
  <cp:lastPrinted>2016-02-19T00:55:11Z</cp:lastPrinted>
  <dcterms:created xsi:type="dcterms:W3CDTF">2015-11-09T07:10:03Z</dcterms:created>
  <dcterms:modified xsi:type="dcterms:W3CDTF">2017-02-21T03:49:08Z</dcterms:modified>
</cp:coreProperties>
</file>