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8" r:id="rId3"/>
    <p:sldId id="279" r:id="rId4"/>
    <p:sldId id="300" r:id="rId5"/>
    <p:sldId id="280" r:id="rId6"/>
    <p:sldId id="272" r:id="rId7"/>
    <p:sldId id="301" r:id="rId8"/>
    <p:sldId id="302" r:id="rId9"/>
    <p:sldId id="303" r:id="rId10"/>
    <p:sldId id="304" r:id="rId11"/>
    <p:sldId id="271" r:id="rId12"/>
    <p:sldId id="305" r:id="rId13"/>
    <p:sldId id="296" r:id="rId14"/>
    <p:sldId id="307" r:id="rId15"/>
    <p:sldId id="308" r:id="rId16"/>
    <p:sldId id="273" r:id="rId17"/>
    <p:sldId id="316" r:id="rId18"/>
    <p:sldId id="312" r:id="rId19"/>
    <p:sldId id="309" r:id="rId20"/>
    <p:sldId id="314" r:id="rId21"/>
    <p:sldId id="315" r:id="rId22"/>
    <p:sldId id="269" r:id="rId23"/>
  </p:sldIdLst>
  <p:sldSz cx="9144000" cy="6858000" type="screen4x3"/>
  <p:notesSz cx="6802438" cy="993457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ECFF"/>
    <a:srgbClr val="DEF1F2"/>
    <a:srgbClr val="FFCC66"/>
    <a:srgbClr val="FFD653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83351" autoAdjust="0"/>
  </p:normalViewPr>
  <p:slideViewPr>
    <p:cSldViewPr snapToGrid="0" snapToObjects="1">
      <p:cViewPr varScale="1">
        <p:scale>
          <a:sx n="66" d="100"/>
          <a:sy n="66" d="100"/>
        </p:scale>
        <p:origin x="1112" y="36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-6284"/>
    </p:cViewPr>
  </p:sorterViewPr>
  <p:notesViewPr>
    <p:cSldViewPr snapToGrid="0" snapToObjects="1">
      <p:cViewPr varScale="1">
        <p:scale>
          <a:sx n="57" d="100"/>
          <a:sy n="57" d="100"/>
        </p:scale>
        <p:origin x="334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A96959-ABDC-4027-9D11-B7951CDF28F3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D1ACA38D-5B8C-4ACF-9E73-512BF3CE4548}">
      <dgm:prSet phldrT="[テキスト]"/>
      <dgm:spPr>
        <a:ln w="12700"/>
      </dgm:spPr>
      <dgm:t>
        <a:bodyPr/>
        <a:lstStyle/>
        <a:p>
          <a:r>
            <a:rPr kumimoji="1" lang="ja-JP" altLang="en-US" dirty="0" smtClean="0"/>
            <a:t> </a:t>
          </a:r>
          <a:endParaRPr kumimoji="1" lang="ja-JP" altLang="en-US" dirty="0"/>
        </a:p>
      </dgm:t>
    </dgm:pt>
    <dgm:pt modelId="{650847EC-9E74-49F0-8837-BEFC42727192}" type="parTrans" cxnId="{424B5981-1BF8-4AD8-A348-D1DFADAE09FA}">
      <dgm:prSet/>
      <dgm:spPr/>
      <dgm:t>
        <a:bodyPr/>
        <a:lstStyle/>
        <a:p>
          <a:endParaRPr kumimoji="1" lang="ja-JP" altLang="en-US"/>
        </a:p>
      </dgm:t>
    </dgm:pt>
    <dgm:pt modelId="{71F165F8-ADFA-472A-BB74-E9552CF351D5}" type="sibTrans" cxnId="{424B5981-1BF8-4AD8-A348-D1DFADAE09FA}">
      <dgm:prSet/>
      <dgm:spPr/>
      <dgm:t>
        <a:bodyPr/>
        <a:lstStyle/>
        <a:p>
          <a:endParaRPr kumimoji="1" lang="ja-JP" altLang="en-US"/>
        </a:p>
      </dgm:t>
    </dgm:pt>
    <dgm:pt modelId="{B3EFA4B2-2F2B-4C7B-86B5-290D1AD0C79C}">
      <dgm:prSet phldrT="[テキスト]"/>
      <dgm:spPr>
        <a:ln w="12700"/>
      </dgm:spPr>
      <dgm:t>
        <a:bodyPr/>
        <a:lstStyle/>
        <a:p>
          <a:r>
            <a:rPr kumimoji="1" lang="ja-JP" altLang="en-US" dirty="0" smtClean="0"/>
            <a:t> </a:t>
          </a:r>
          <a:endParaRPr kumimoji="1" lang="ja-JP" altLang="en-US" dirty="0"/>
        </a:p>
      </dgm:t>
    </dgm:pt>
    <dgm:pt modelId="{D080BA70-BE79-49BF-A1AD-8F6D99AC499A}" type="parTrans" cxnId="{8F7A4785-C16F-4A7D-A5FF-18392CBA14DB}">
      <dgm:prSet/>
      <dgm:spPr>
        <a:ln w="12700"/>
      </dgm:spPr>
      <dgm:t>
        <a:bodyPr/>
        <a:lstStyle/>
        <a:p>
          <a:endParaRPr kumimoji="1" lang="ja-JP" altLang="en-US"/>
        </a:p>
      </dgm:t>
    </dgm:pt>
    <dgm:pt modelId="{51342FD0-E4F9-4DD2-B87D-3D373F1A37CD}" type="sibTrans" cxnId="{8F7A4785-C16F-4A7D-A5FF-18392CBA14DB}">
      <dgm:prSet/>
      <dgm:spPr/>
      <dgm:t>
        <a:bodyPr/>
        <a:lstStyle/>
        <a:p>
          <a:endParaRPr kumimoji="1" lang="ja-JP" altLang="en-US"/>
        </a:p>
      </dgm:t>
    </dgm:pt>
    <dgm:pt modelId="{7178CB90-94B3-45DA-BFA7-43E4C7B7CA68}">
      <dgm:prSet phldrT="[テキスト]"/>
      <dgm:spPr>
        <a:ln w="12700"/>
      </dgm:spPr>
      <dgm:t>
        <a:bodyPr/>
        <a:lstStyle/>
        <a:p>
          <a:r>
            <a:rPr kumimoji="1" lang="ja-JP" altLang="en-US" dirty="0" smtClean="0"/>
            <a:t> </a:t>
          </a:r>
          <a:endParaRPr kumimoji="1" lang="ja-JP" altLang="en-US" dirty="0"/>
        </a:p>
      </dgm:t>
    </dgm:pt>
    <dgm:pt modelId="{6F724C4E-684C-4D2F-ADB4-82A0970BDFCE}" type="parTrans" cxnId="{1AC65D85-D111-471D-94BB-FAAFC2EF15EC}">
      <dgm:prSet/>
      <dgm:spPr>
        <a:ln w="12700"/>
      </dgm:spPr>
      <dgm:t>
        <a:bodyPr/>
        <a:lstStyle/>
        <a:p>
          <a:endParaRPr kumimoji="1" lang="ja-JP" altLang="en-US"/>
        </a:p>
      </dgm:t>
    </dgm:pt>
    <dgm:pt modelId="{CAA00701-3FBB-4FF5-AE28-D552C49FA066}" type="sibTrans" cxnId="{1AC65D85-D111-471D-94BB-FAAFC2EF15EC}">
      <dgm:prSet/>
      <dgm:spPr/>
      <dgm:t>
        <a:bodyPr/>
        <a:lstStyle/>
        <a:p>
          <a:endParaRPr kumimoji="1" lang="ja-JP" altLang="en-US"/>
        </a:p>
      </dgm:t>
    </dgm:pt>
    <dgm:pt modelId="{2B4445D9-923C-4A4F-B6F2-9ADD76CED88C}">
      <dgm:prSet phldrT="[テキスト]"/>
      <dgm:spPr>
        <a:ln w="12700"/>
      </dgm:spPr>
      <dgm:t>
        <a:bodyPr/>
        <a:lstStyle/>
        <a:p>
          <a:r>
            <a:rPr kumimoji="1" lang="ja-JP" altLang="en-US" dirty="0" smtClean="0"/>
            <a:t> </a:t>
          </a:r>
          <a:endParaRPr kumimoji="1" lang="ja-JP" altLang="en-US" dirty="0"/>
        </a:p>
      </dgm:t>
    </dgm:pt>
    <dgm:pt modelId="{C720E9C2-DBA0-4A5D-8662-7846AD214B55}" type="parTrans" cxnId="{0BC50351-B16A-491E-AAF0-41F01358089F}">
      <dgm:prSet/>
      <dgm:spPr>
        <a:ln w="12700"/>
      </dgm:spPr>
      <dgm:t>
        <a:bodyPr/>
        <a:lstStyle/>
        <a:p>
          <a:endParaRPr kumimoji="1" lang="ja-JP" altLang="en-US"/>
        </a:p>
      </dgm:t>
    </dgm:pt>
    <dgm:pt modelId="{64835388-60B2-41D0-9C32-C2A401F90C84}" type="sibTrans" cxnId="{0BC50351-B16A-491E-AAF0-41F01358089F}">
      <dgm:prSet/>
      <dgm:spPr/>
      <dgm:t>
        <a:bodyPr/>
        <a:lstStyle/>
        <a:p>
          <a:endParaRPr kumimoji="1" lang="ja-JP" altLang="en-US"/>
        </a:p>
      </dgm:t>
    </dgm:pt>
    <dgm:pt modelId="{6C3EA5CE-9B81-49DA-89A7-F2F89FEAC897}">
      <dgm:prSet phldrT="[テキスト]"/>
      <dgm:spPr>
        <a:ln w="12700"/>
      </dgm:spPr>
      <dgm:t>
        <a:bodyPr/>
        <a:lstStyle/>
        <a:p>
          <a:r>
            <a:rPr kumimoji="1" lang="ja-JP" altLang="en-US" dirty="0" smtClean="0"/>
            <a:t> </a:t>
          </a:r>
          <a:endParaRPr kumimoji="1" lang="ja-JP" altLang="en-US" dirty="0"/>
        </a:p>
      </dgm:t>
    </dgm:pt>
    <dgm:pt modelId="{6E7B6900-57D7-41DA-8A51-B3F65E0F6EA7}" type="sibTrans" cxnId="{CFBF4539-09CD-40D6-8ACF-C60D700B864F}">
      <dgm:prSet/>
      <dgm:spPr/>
      <dgm:t>
        <a:bodyPr/>
        <a:lstStyle/>
        <a:p>
          <a:endParaRPr kumimoji="1" lang="ja-JP" altLang="en-US"/>
        </a:p>
      </dgm:t>
    </dgm:pt>
    <dgm:pt modelId="{6A6C48FD-8FA0-4F51-B1F0-1719130F2531}" type="parTrans" cxnId="{CFBF4539-09CD-40D6-8ACF-C60D700B864F}">
      <dgm:prSet/>
      <dgm:spPr>
        <a:ln w="12700"/>
      </dgm:spPr>
      <dgm:t>
        <a:bodyPr/>
        <a:lstStyle/>
        <a:p>
          <a:endParaRPr kumimoji="1" lang="ja-JP" altLang="en-US"/>
        </a:p>
      </dgm:t>
    </dgm:pt>
    <dgm:pt modelId="{9A2B16B2-0F8E-4CDC-8BE5-4D3C9DE11103}">
      <dgm:prSet phldrT="[テキスト]"/>
      <dgm:spPr>
        <a:ln w="12700"/>
      </dgm:spPr>
      <dgm:t>
        <a:bodyPr/>
        <a:lstStyle/>
        <a:p>
          <a:r>
            <a:rPr kumimoji="1" lang="ja-JP" altLang="en-US" dirty="0" smtClean="0"/>
            <a:t> </a:t>
          </a:r>
          <a:endParaRPr kumimoji="1" lang="ja-JP" altLang="en-US" dirty="0"/>
        </a:p>
      </dgm:t>
    </dgm:pt>
    <dgm:pt modelId="{53576DA2-25EE-4AC5-AE5C-451F49E9FBCA}" type="sibTrans" cxnId="{707B3F5C-0375-4291-A74B-15E2A619EB22}">
      <dgm:prSet/>
      <dgm:spPr/>
      <dgm:t>
        <a:bodyPr/>
        <a:lstStyle/>
        <a:p>
          <a:endParaRPr kumimoji="1" lang="ja-JP" altLang="en-US"/>
        </a:p>
      </dgm:t>
    </dgm:pt>
    <dgm:pt modelId="{8B53A12B-2FC4-464F-A8BE-D6C778744CD9}" type="parTrans" cxnId="{707B3F5C-0375-4291-A74B-15E2A619EB22}">
      <dgm:prSet/>
      <dgm:spPr>
        <a:ln w="12700"/>
      </dgm:spPr>
      <dgm:t>
        <a:bodyPr/>
        <a:lstStyle/>
        <a:p>
          <a:endParaRPr kumimoji="1" lang="ja-JP" altLang="en-US"/>
        </a:p>
      </dgm:t>
    </dgm:pt>
    <dgm:pt modelId="{E6F017CD-F20C-4E55-9DC9-1360BD8E78E3}">
      <dgm:prSet/>
      <dgm:spPr>
        <a:ln w="12700"/>
      </dgm:spPr>
      <dgm:t>
        <a:bodyPr/>
        <a:lstStyle/>
        <a:p>
          <a:r>
            <a:rPr kumimoji="1" lang="ja-JP" altLang="en-US" dirty="0" smtClean="0"/>
            <a:t> </a:t>
          </a:r>
          <a:endParaRPr kumimoji="1" lang="ja-JP" altLang="en-US" dirty="0"/>
        </a:p>
      </dgm:t>
    </dgm:pt>
    <dgm:pt modelId="{398D3747-2FC8-4953-A0EF-AE9CFC5100BB}" type="parTrans" cxnId="{CA40731F-FD5C-4682-9D21-8F5FE215A9F8}">
      <dgm:prSet/>
      <dgm:spPr>
        <a:ln w="12700"/>
      </dgm:spPr>
      <dgm:t>
        <a:bodyPr/>
        <a:lstStyle/>
        <a:p>
          <a:endParaRPr kumimoji="1" lang="ja-JP" altLang="en-US"/>
        </a:p>
      </dgm:t>
    </dgm:pt>
    <dgm:pt modelId="{6BC03D4E-E63E-452B-B08D-D7C746B652D1}" type="sibTrans" cxnId="{CA40731F-FD5C-4682-9D21-8F5FE215A9F8}">
      <dgm:prSet/>
      <dgm:spPr/>
      <dgm:t>
        <a:bodyPr/>
        <a:lstStyle/>
        <a:p>
          <a:endParaRPr kumimoji="1" lang="ja-JP" altLang="en-US"/>
        </a:p>
      </dgm:t>
    </dgm:pt>
    <dgm:pt modelId="{344840F4-A69D-4841-BB89-E74374694853}" type="pres">
      <dgm:prSet presAssocID="{2FA96959-ABDC-4027-9D11-B7951CDF28F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B633360F-412C-4A74-9D29-BCF92D36131D}" type="pres">
      <dgm:prSet presAssocID="{2FA96959-ABDC-4027-9D11-B7951CDF28F3}" presName="hierFlow" presStyleCnt="0"/>
      <dgm:spPr/>
    </dgm:pt>
    <dgm:pt modelId="{E187CA53-B58B-4CAE-92FB-B66821A3CAC2}" type="pres">
      <dgm:prSet presAssocID="{2FA96959-ABDC-4027-9D11-B7951CDF28F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74EFF9D-2ABF-4E30-889C-6888424BEDC1}" type="pres">
      <dgm:prSet presAssocID="{D1ACA38D-5B8C-4ACF-9E73-512BF3CE4548}" presName="Name14" presStyleCnt="0"/>
      <dgm:spPr/>
    </dgm:pt>
    <dgm:pt modelId="{85412C0B-FE9C-4360-BF0E-9FE215DBE498}" type="pres">
      <dgm:prSet presAssocID="{D1ACA38D-5B8C-4ACF-9E73-512BF3CE4548}" presName="level1Shape" presStyleLbl="node0" presStyleIdx="0" presStyleCnt="1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kumimoji="1" lang="ja-JP" altLang="en-US"/>
        </a:p>
      </dgm:t>
    </dgm:pt>
    <dgm:pt modelId="{1D6703A6-81BE-4A48-932A-5A1844BD83DD}" type="pres">
      <dgm:prSet presAssocID="{D1ACA38D-5B8C-4ACF-9E73-512BF3CE4548}" presName="hierChild2" presStyleCnt="0"/>
      <dgm:spPr/>
    </dgm:pt>
    <dgm:pt modelId="{D7436E7E-2612-455E-A704-1FE376CD9359}" type="pres">
      <dgm:prSet presAssocID="{D080BA70-BE79-49BF-A1AD-8F6D99AC499A}" presName="Name19" presStyleLbl="parChTrans1D2" presStyleIdx="0" presStyleCnt="2"/>
      <dgm:spPr/>
      <dgm:t>
        <a:bodyPr/>
        <a:lstStyle/>
        <a:p>
          <a:endParaRPr kumimoji="1" lang="ja-JP" altLang="en-US"/>
        </a:p>
      </dgm:t>
    </dgm:pt>
    <dgm:pt modelId="{E670F3E1-B639-4905-8C86-D19E4D9EDEDF}" type="pres">
      <dgm:prSet presAssocID="{B3EFA4B2-2F2B-4C7B-86B5-290D1AD0C79C}" presName="Name21" presStyleCnt="0"/>
      <dgm:spPr/>
    </dgm:pt>
    <dgm:pt modelId="{D3628165-D72F-4D58-93FF-8203822EABE0}" type="pres">
      <dgm:prSet presAssocID="{B3EFA4B2-2F2B-4C7B-86B5-290D1AD0C79C}" presName="level2Shape" presStyleLbl="node2" presStyleIdx="0" presStyleCnt="2"/>
      <dgm:spPr>
        <a:prstGeom prst="ellipse">
          <a:avLst/>
        </a:prstGeom>
      </dgm:spPr>
      <dgm:t>
        <a:bodyPr/>
        <a:lstStyle/>
        <a:p>
          <a:endParaRPr kumimoji="1" lang="ja-JP" altLang="en-US"/>
        </a:p>
      </dgm:t>
    </dgm:pt>
    <dgm:pt modelId="{531D98E6-C2D2-458C-9D3B-586173096EAC}" type="pres">
      <dgm:prSet presAssocID="{B3EFA4B2-2F2B-4C7B-86B5-290D1AD0C79C}" presName="hierChild3" presStyleCnt="0"/>
      <dgm:spPr/>
    </dgm:pt>
    <dgm:pt modelId="{EC488225-F66C-474D-8629-3BB5FE9E6826}" type="pres">
      <dgm:prSet presAssocID="{6F724C4E-684C-4D2F-ADB4-82A0970BDFCE}" presName="Name19" presStyleLbl="parChTrans1D3" presStyleIdx="0" presStyleCnt="3"/>
      <dgm:spPr/>
      <dgm:t>
        <a:bodyPr/>
        <a:lstStyle/>
        <a:p>
          <a:endParaRPr kumimoji="1" lang="ja-JP" altLang="en-US"/>
        </a:p>
      </dgm:t>
    </dgm:pt>
    <dgm:pt modelId="{78602809-B0FF-43AF-9E63-096751679AD6}" type="pres">
      <dgm:prSet presAssocID="{7178CB90-94B3-45DA-BFA7-43E4C7B7CA68}" presName="Name21" presStyleCnt="0"/>
      <dgm:spPr/>
    </dgm:pt>
    <dgm:pt modelId="{25057A54-ACA5-48DD-B5B1-F7ACD53B66D1}" type="pres">
      <dgm:prSet presAssocID="{7178CB90-94B3-45DA-BFA7-43E4C7B7CA68}" presName="level2Shape" presStyleLbl="node3" presStyleIdx="0" presStyleCnt="3"/>
      <dgm:spPr>
        <a:prstGeom prst="ellipse">
          <a:avLst/>
        </a:prstGeom>
      </dgm:spPr>
      <dgm:t>
        <a:bodyPr/>
        <a:lstStyle/>
        <a:p>
          <a:endParaRPr kumimoji="1" lang="ja-JP" altLang="en-US"/>
        </a:p>
      </dgm:t>
    </dgm:pt>
    <dgm:pt modelId="{5BB43476-1280-4967-89FA-601830D6A524}" type="pres">
      <dgm:prSet presAssocID="{7178CB90-94B3-45DA-BFA7-43E4C7B7CA68}" presName="hierChild3" presStyleCnt="0"/>
      <dgm:spPr/>
    </dgm:pt>
    <dgm:pt modelId="{71BEA0C3-7EA5-4A81-A8FF-93C39F19A32A}" type="pres">
      <dgm:prSet presAssocID="{C720E9C2-DBA0-4A5D-8662-7846AD214B55}" presName="Name19" presStyleLbl="parChTrans1D3" presStyleIdx="1" presStyleCnt="3"/>
      <dgm:spPr/>
      <dgm:t>
        <a:bodyPr/>
        <a:lstStyle/>
        <a:p>
          <a:endParaRPr kumimoji="1" lang="ja-JP" altLang="en-US"/>
        </a:p>
      </dgm:t>
    </dgm:pt>
    <dgm:pt modelId="{D04383C2-D4C0-4542-9950-5B010D928692}" type="pres">
      <dgm:prSet presAssocID="{2B4445D9-923C-4A4F-B6F2-9ADD76CED88C}" presName="Name21" presStyleCnt="0"/>
      <dgm:spPr/>
    </dgm:pt>
    <dgm:pt modelId="{D546193B-1EC5-4036-97C7-AC6B868F99F0}" type="pres">
      <dgm:prSet presAssocID="{2B4445D9-923C-4A4F-B6F2-9ADD76CED88C}" presName="level2Shape" presStyleLbl="node3" presStyleIdx="1" presStyleCnt="3"/>
      <dgm:spPr>
        <a:prstGeom prst="ellipse">
          <a:avLst/>
        </a:prstGeom>
      </dgm:spPr>
      <dgm:t>
        <a:bodyPr/>
        <a:lstStyle/>
        <a:p>
          <a:endParaRPr kumimoji="1" lang="ja-JP" altLang="en-US"/>
        </a:p>
      </dgm:t>
    </dgm:pt>
    <dgm:pt modelId="{97627838-1A51-4243-BFA5-049B80761F19}" type="pres">
      <dgm:prSet presAssocID="{2B4445D9-923C-4A4F-B6F2-9ADD76CED88C}" presName="hierChild3" presStyleCnt="0"/>
      <dgm:spPr/>
    </dgm:pt>
    <dgm:pt modelId="{BE1462D9-E5B9-4E39-82E9-0B913FC5E594}" type="pres">
      <dgm:prSet presAssocID="{398D3747-2FC8-4953-A0EF-AE9CFC5100BB}" presName="Name19" presStyleLbl="parChTrans1D4" presStyleIdx="0" presStyleCnt="1"/>
      <dgm:spPr/>
      <dgm:t>
        <a:bodyPr/>
        <a:lstStyle/>
        <a:p>
          <a:endParaRPr kumimoji="1" lang="ja-JP" altLang="en-US"/>
        </a:p>
      </dgm:t>
    </dgm:pt>
    <dgm:pt modelId="{C0DC1002-B08A-4446-B6FF-AC9362ABFEAC}" type="pres">
      <dgm:prSet presAssocID="{E6F017CD-F20C-4E55-9DC9-1360BD8E78E3}" presName="Name21" presStyleCnt="0"/>
      <dgm:spPr/>
    </dgm:pt>
    <dgm:pt modelId="{91A59AA8-4BCD-41E0-9FBE-A83581DB64EE}" type="pres">
      <dgm:prSet presAssocID="{E6F017CD-F20C-4E55-9DC9-1360BD8E78E3}" presName="level2Shape" presStyleLbl="node4" presStyleIdx="0" presStyleCnt="1"/>
      <dgm:spPr>
        <a:prstGeom prst="ellipse">
          <a:avLst/>
        </a:prstGeom>
      </dgm:spPr>
      <dgm:t>
        <a:bodyPr/>
        <a:lstStyle/>
        <a:p>
          <a:endParaRPr kumimoji="1" lang="ja-JP" altLang="en-US"/>
        </a:p>
      </dgm:t>
    </dgm:pt>
    <dgm:pt modelId="{CBCC853C-BD75-4602-A32C-DA30CB520675}" type="pres">
      <dgm:prSet presAssocID="{E6F017CD-F20C-4E55-9DC9-1360BD8E78E3}" presName="hierChild3" presStyleCnt="0"/>
      <dgm:spPr/>
    </dgm:pt>
    <dgm:pt modelId="{DD434992-AA33-4FD5-8A77-E31B86E794ED}" type="pres">
      <dgm:prSet presAssocID="{6A6C48FD-8FA0-4F51-B1F0-1719130F2531}" presName="Name19" presStyleLbl="parChTrans1D2" presStyleIdx="1" presStyleCnt="2"/>
      <dgm:spPr/>
      <dgm:t>
        <a:bodyPr/>
        <a:lstStyle/>
        <a:p>
          <a:endParaRPr kumimoji="1" lang="ja-JP" altLang="en-US"/>
        </a:p>
      </dgm:t>
    </dgm:pt>
    <dgm:pt modelId="{790836E8-5A31-4A35-A3B9-7F9E7422AA5E}" type="pres">
      <dgm:prSet presAssocID="{6C3EA5CE-9B81-49DA-89A7-F2F89FEAC897}" presName="Name21" presStyleCnt="0"/>
      <dgm:spPr/>
    </dgm:pt>
    <dgm:pt modelId="{7977B0AF-229E-428E-91F3-84EF50AFFD21}" type="pres">
      <dgm:prSet presAssocID="{6C3EA5CE-9B81-49DA-89A7-F2F89FEAC897}" presName="level2Shape" presStyleLbl="node2" presStyleIdx="1" presStyleCnt="2"/>
      <dgm:spPr>
        <a:prstGeom prst="ellipse">
          <a:avLst/>
        </a:prstGeom>
      </dgm:spPr>
      <dgm:t>
        <a:bodyPr/>
        <a:lstStyle/>
        <a:p>
          <a:endParaRPr kumimoji="1" lang="ja-JP" altLang="en-US"/>
        </a:p>
      </dgm:t>
    </dgm:pt>
    <dgm:pt modelId="{31465E4A-94C5-4AAF-AD6C-9CA533AAB26A}" type="pres">
      <dgm:prSet presAssocID="{6C3EA5CE-9B81-49DA-89A7-F2F89FEAC897}" presName="hierChild3" presStyleCnt="0"/>
      <dgm:spPr/>
    </dgm:pt>
    <dgm:pt modelId="{A7B25152-9524-47EA-899C-08B5FBEF8B42}" type="pres">
      <dgm:prSet presAssocID="{8B53A12B-2FC4-464F-A8BE-D6C778744CD9}" presName="Name19" presStyleLbl="parChTrans1D3" presStyleIdx="2" presStyleCnt="3"/>
      <dgm:spPr/>
      <dgm:t>
        <a:bodyPr/>
        <a:lstStyle/>
        <a:p>
          <a:endParaRPr kumimoji="1" lang="ja-JP" altLang="en-US"/>
        </a:p>
      </dgm:t>
    </dgm:pt>
    <dgm:pt modelId="{95410627-00E4-4EE7-8370-43AB1A6759EA}" type="pres">
      <dgm:prSet presAssocID="{9A2B16B2-0F8E-4CDC-8BE5-4D3C9DE11103}" presName="Name21" presStyleCnt="0"/>
      <dgm:spPr/>
    </dgm:pt>
    <dgm:pt modelId="{7D13B059-2961-4EBA-8DAC-B59123A128CA}" type="pres">
      <dgm:prSet presAssocID="{9A2B16B2-0F8E-4CDC-8BE5-4D3C9DE11103}" presName="level2Shape" presStyleLbl="node3" presStyleIdx="2" presStyleCnt="3"/>
      <dgm:spPr>
        <a:prstGeom prst="ellipse">
          <a:avLst/>
        </a:prstGeom>
      </dgm:spPr>
      <dgm:t>
        <a:bodyPr/>
        <a:lstStyle/>
        <a:p>
          <a:endParaRPr kumimoji="1" lang="ja-JP" altLang="en-US"/>
        </a:p>
      </dgm:t>
    </dgm:pt>
    <dgm:pt modelId="{AF4AE4A3-761E-401E-A522-CA284E5B8C72}" type="pres">
      <dgm:prSet presAssocID="{9A2B16B2-0F8E-4CDC-8BE5-4D3C9DE11103}" presName="hierChild3" presStyleCnt="0"/>
      <dgm:spPr/>
    </dgm:pt>
    <dgm:pt modelId="{6C90A79D-A1E4-49E4-B3C4-0A4C56F1F52F}" type="pres">
      <dgm:prSet presAssocID="{2FA96959-ABDC-4027-9D11-B7951CDF28F3}" presName="bgShapesFlow" presStyleCnt="0"/>
      <dgm:spPr/>
    </dgm:pt>
  </dgm:ptLst>
  <dgm:cxnLst>
    <dgm:cxn modelId="{C062F07A-FF37-4847-AC1D-3EA7FFE8A212}" type="presOf" srcId="{D1ACA38D-5B8C-4ACF-9E73-512BF3CE4548}" destId="{85412C0B-FE9C-4360-BF0E-9FE215DBE498}" srcOrd="0" destOrd="0" presId="urn:microsoft.com/office/officeart/2005/8/layout/hierarchy6"/>
    <dgm:cxn modelId="{D4FB6D15-0F14-4EDD-9EAD-2104C04758F6}" type="presOf" srcId="{2FA96959-ABDC-4027-9D11-B7951CDF28F3}" destId="{344840F4-A69D-4841-BB89-E74374694853}" srcOrd="0" destOrd="0" presId="urn:microsoft.com/office/officeart/2005/8/layout/hierarchy6"/>
    <dgm:cxn modelId="{707B3F5C-0375-4291-A74B-15E2A619EB22}" srcId="{6C3EA5CE-9B81-49DA-89A7-F2F89FEAC897}" destId="{9A2B16B2-0F8E-4CDC-8BE5-4D3C9DE11103}" srcOrd="0" destOrd="0" parTransId="{8B53A12B-2FC4-464F-A8BE-D6C778744CD9}" sibTransId="{53576DA2-25EE-4AC5-AE5C-451F49E9FBCA}"/>
    <dgm:cxn modelId="{19C028AC-04F1-4476-B4FA-979AAA480E88}" type="presOf" srcId="{8B53A12B-2FC4-464F-A8BE-D6C778744CD9}" destId="{A7B25152-9524-47EA-899C-08B5FBEF8B42}" srcOrd="0" destOrd="0" presId="urn:microsoft.com/office/officeart/2005/8/layout/hierarchy6"/>
    <dgm:cxn modelId="{A45E4877-BDF7-4319-ABAD-9A4C0BDE07C3}" type="presOf" srcId="{398D3747-2FC8-4953-A0EF-AE9CFC5100BB}" destId="{BE1462D9-E5B9-4E39-82E9-0B913FC5E594}" srcOrd="0" destOrd="0" presId="urn:microsoft.com/office/officeart/2005/8/layout/hierarchy6"/>
    <dgm:cxn modelId="{0BC50351-B16A-491E-AAF0-41F01358089F}" srcId="{B3EFA4B2-2F2B-4C7B-86B5-290D1AD0C79C}" destId="{2B4445D9-923C-4A4F-B6F2-9ADD76CED88C}" srcOrd="1" destOrd="0" parTransId="{C720E9C2-DBA0-4A5D-8662-7846AD214B55}" sibTransId="{64835388-60B2-41D0-9C32-C2A401F90C84}"/>
    <dgm:cxn modelId="{8A98ADF0-0878-41ED-944F-1C85C4DE62CB}" type="presOf" srcId="{B3EFA4B2-2F2B-4C7B-86B5-290D1AD0C79C}" destId="{D3628165-D72F-4D58-93FF-8203822EABE0}" srcOrd="0" destOrd="0" presId="urn:microsoft.com/office/officeart/2005/8/layout/hierarchy6"/>
    <dgm:cxn modelId="{A07B2CC7-6C87-494A-A255-51D4CDBEA7BB}" type="presOf" srcId="{6C3EA5CE-9B81-49DA-89A7-F2F89FEAC897}" destId="{7977B0AF-229E-428E-91F3-84EF50AFFD21}" srcOrd="0" destOrd="0" presId="urn:microsoft.com/office/officeart/2005/8/layout/hierarchy6"/>
    <dgm:cxn modelId="{699B9CB9-2972-468A-B239-CD8D3373DE2A}" type="presOf" srcId="{9A2B16B2-0F8E-4CDC-8BE5-4D3C9DE11103}" destId="{7D13B059-2961-4EBA-8DAC-B59123A128CA}" srcOrd="0" destOrd="0" presId="urn:microsoft.com/office/officeart/2005/8/layout/hierarchy6"/>
    <dgm:cxn modelId="{E30B0BCD-BAF9-4F52-B61D-8849E4872159}" type="presOf" srcId="{D080BA70-BE79-49BF-A1AD-8F6D99AC499A}" destId="{D7436E7E-2612-455E-A704-1FE376CD9359}" srcOrd="0" destOrd="0" presId="urn:microsoft.com/office/officeart/2005/8/layout/hierarchy6"/>
    <dgm:cxn modelId="{8E38E373-92C1-4B6F-B0EC-5994A92C2B2A}" type="presOf" srcId="{6F724C4E-684C-4D2F-ADB4-82A0970BDFCE}" destId="{EC488225-F66C-474D-8629-3BB5FE9E6826}" srcOrd="0" destOrd="0" presId="urn:microsoft.com/office/officeart/2005/8/layout/hierarchy6"/>
    <dgm:cxn modelId="{80B8A3B3-6B68-49EF-B527-932C86DCE57A}" type="presOf" srcId="{E6F017CD-F20C-4E55-9DC9-1360BD8E78E3}" destId="{91A59AA8-4BCD-41E0-9FBE-A83581DB64EE}" srcOrd="0" destOrd="0" presId="urn:microsoft.com/office/officeart/2005/8/layout/hierarchy6"/>
    <dgm:cxn modelId="{C533D44F-37E3-49E2-859D-6A7F30A5316A}" type="presOf" srcId="{6A6C48FD-8FA0-4F51-B1F0-1719130F2531}" destId="{DD434992-AA33-4FD5-8A77-E31B86E794ED}" srcOrd="0" destOrd="0" presId="urn:microsoft.com/office/officeart/2005/8/layout/hierarchy6"/>
    <dgm:cxn modelId="{CFBF4539-09CD-40D6-8ACF-C60D700B864F}" srcId="{D1ACA38D-5B8C-4ACF-9E73-512BF3CE4548}" destId="{6C3EA5CE-9B81-49DA-89A7-F2F89FEAC897}" srcOrd="1" destOrd="0" parTransId="{6A6C48FD-8FA0-4F51-B1F0-1719130F2531}" sibTransId="{6E7B6900-57D7-41DA-8A51-B3F65E0F6EA7}"/>
    <dgm:cxn modelId="{1AC65D85-D111-471D-94BB-FAAFC2EF15EC}" srcId="{B3EFA4B2-2F2B-4C7B-86B5-290D1AD0C79C}" destId="{7178CB90-94B3-45DA-BFA7-43E4C7B7CA68}" srcOrd="0" destOrd="0" parTransId="{6F724C4E-684C-4D2F-ADB4-82A0970BDFCE}" sibTransId="{CAA00701-3FBB-4FF5-AE28-D552C49FA066}"/>
    <dgm:cxn modelId="{894226DB-FB87-45ED-9105-7C4F03431D2D}" type="presOf" srcId="{2B4445D9-923C-4A4F-B6F2-9ADD76CED88C}" destId="{D546193B-1EC5-4036-97C7-AC6B868F99F0}" srcOrd="0" destOrd="0" presId="urn:microsoft.com/office/officeart/2005/8/layout/hierarchy6"/>
    <dgm:cxn modelId="{CA40731F-FD5C-4682-9D21-8F5FE215A9F8}" srcId="{2B4445D9-923C-4A4F-B6F2-9ADD76CED88C}" destId="{E6F017CD-F20C-4E55-9DC9-1360BD8E78E3}" srcOrd="0" destOrd="0" parTransId="{398D3747-2FC8-4953-A0EF-AE9CFC5100BB}" sibTransId="{6BC03D4E-E63E-452B-B08D-D7C746B652D1}"/>
    <dgm:cxn modelId="{424B5981-1BF8-4AD8-A348-D1DFADAE09FA}" srcId="{2FA96959-ABDC-4027-9D11-B7951CDF28F3}" destId="{D1ACA38D-5B8C-4ACF-9E73-512BF3CE4548}" srcOrd="0" destOrd="0" parTransId="{650847EC-9E74-49F0-8837-BEFC42727192}" sibTransId="{71F165F8-ADFA-472A-BB74-E9552CF351D5}"/>
    <dgm:cxn modelId="{0D861C71-9D41-4F76-BB7B-8D98D9CA95F8}" type="presOf" srcId="{7178CB90-94B3-45DA-BFA7-43E4C7B7CA68}" destId="{25057A54-ACA5-48DD-B5B1-F7ACD53B66D1}" srcOrd="0" destOrd="0" presId="urn:microsoft.com/office/officeart/2005/8/layout/hierarchy6"/>
    <dgm:cxn modelId="{8F7A4785-C16F-4A7D-A5FF-18392CBA14DB}" srcId="{D1ACA38D-5B8C-4ACF-9E73-512BF3CE4548}" destId="{B3EFA4B2-2F2B-4C7B-86B5-290D1AD0C79C}" srcOrd="0" destOrd="0" parTransId="{D080BA70-BE79-49BF-A1AD-8F6D99AC499A}" sibTransId="{51342FD0-E4F9-4DD2-B87D-3D373F1A37CD}"/>
    <dgm:cxn modelId="{FD950F83-E527-4826-8BCF-5C5D809594DE}" type="presOf" srcId="{C720E9C2-DBA0-4A5D-8662-7846AD214B55}" destId="{71BEA0C3-7EA5-4A81-A8FF-93C39F19A32A}" srcOrd="0" destOrd="0" presId="urn:microsoft.com/office/officeart/2005/8/layout/hierarchy6"/>
    <dgm:cxn modelId="{BB9E32C3-7BCB-44BF-879C-D79207A00777}" type="presParOf" srcId="{344840F4-A69D-4841-BB89-E74374694853}" destId="{B633360F-412C-4A74-9D29-BCF92D36131D}" srcOrd="0" destOrd="0" presId="urn:microsoft.com/office/officeart/2005/8/layout/hierarchy6"/>
    <dgm:cxn modelId="{BF3EBA3A-02D5-4BFC-BC58-0FA8E30955E8}" type="presParOf" srcId="{B633360F-412C-4A74-9D29-BCF92D36131D}" destId="{E187CA53-B58B-4CAE-92FB-B66821A3CAC2}" srcOrd="0" destOrd="0" presId="urn:microsoft.com/office/officeart/2005/8/layout/hierarchy6"/>
    <dgm:cxn modelId="{02DFDC92-1937-461F-8B86-0F771A910B7E}" type="presParOf" srcId="{E187CA53-B58B-4CAE-92FB-B66821A3CAC2}" destId="{874EFF9D-2ABF-4E30-889C-6888424BEDC1}" srcOrd="0" destOrd="0" presId="urn:microsoft.com/office/officeart/2005/8/layout/hierarchy6"/>
    <dgm:cxn modelId="{775F1E8D-B7E7-4969-BC69-FB4B817CB891}" type="presParOf" srcId="{874EFF9D-2ABF-4E30-889C-6888424BEDC1}" destId="{85412C0B-FE9C-4360-BF0E-9FE215DBE498}" srcOrd="0" destOrd="0" presId="urn:microsoft.com/office/officeart/2005/8/layout/hierarchy6"/>
    <dgm:cxn modelId="{2D7BF4D5-95C8-457B-91D2-8DF1B7386011}" type="presParOf" srcId="{874EFF9D-2ABF-4E30-889C-6888424BEDC1}" destId="{1D6703A6-81BE-4A48-932A-5A1844BD83DD}" srcOrd="1" destOrd="0" presId="urn:microsoft.com/office/officeart/2005/8/layout/hierarchy6"/>
    <dgm:cxn modelId="{AAE73686-F0DB-4836-B560-782A5E636FA0}" type="presParOf" srcId="{1D6703A6-81BE-4A48-932A-5A1844BD83DD}" destId="{D7436E7E-2612-455E-A704-1FE376CD9359}" srcOrd="0" destOrd="0" presId="urn:microsoft.com/office/officeart/2005/8/layout/hierarchy6"/>
    <dgm:cxn modelId="{7694F5B7-FB01-4754-AEA4-DB17AB1277DD}" type="presParOf" srcId="{1D6703A6-81BE-4A48-932A-5A1844BD83DD}" destId="{E670F3E1-B639-4905-8C86-D19E4D9EDEDF}" srcOrd="1" destOrd="0" presId="urn:microsoft.com/office/officeart/2005/8/layout/hierarchy6"/>
    <dgm:cxn modelId="{5CDF28F1-3C9A-4DAA-8140-F140D252946E}" type="presParOf" srcId="{E670F3E1-B639-4905-8C86-D19E4D9EDEDF}" destId="{D3628165-D72F-4D58-93FF-8203822EABE0}" srcOrd="0" destOrd="0" presId="urn:microsoft.com/office/officeart/2005/8/layout/hierarchy6"/>
    <dgm:cxn modelId="{BE8378D5-C29F-465A-BA86-6211099A0ACA}" type="presParOf" srcId="{E670F3E1-B639-4905-8C86-D19E4D9EDEDF}" destId="{531D98E6-C2D2-458C-9D3B-586173096EAC}" srcOrd="1" destOrd="0" presId="urn:microsoft.com/office/officeart/2005/8/layout/hierarchy6"/>
    <dgm:cxn modelId="{08319BCD-7ADB-4193-BA30-A1E3208DF14D}" type="presParOf" srcId="{531D98E6-C2D2-458C-9D3B-586173096EAC}" destId="{EC488225-F66C-474D-8629-3BB5FE9E6826}" srcOrd="0" destOrd="0" presId="urn:microsoft.com/office/officeart/2005/8/layout/hierarchy6"/>
    <dgm:cxn modelId="{E95C08A9-2C2E-49A2-9D65-5B718B4F561D}" type="presParOf" srcId="{531D98E6-C2D2-458C-9D3B-586173096EAC}" destId="{78602809-B0FF-43AF-9E63-096751679AD6}" srcOrd="1" destOrd="0" presId="urn:microsoft.com/office/officeart/2005/8/layout/hierarchy6"/>
    <dgm:cxn modelId="{DC9D823E-9E66-4E94-9008-DF6E57D997D0}" type="presParOf" srcId="{78602809-B0FF-43AF-9E63-096751679AD6}" destId="{25057A54-ACA5-48DD-B5B1-F7ACD53B66D1}" srcOrd="0" destOrd="0" presId="urn:microsoft.com/office/officeart/2005/8/layout/hierarchy6"/>
    <dgm:cxn modelId="{E6CA28E6-4CAA-4B07-B878-5F12A67EE2DE}" type="presParOf" srcId="{78602809-B0FF-43AF-9E63-096751679AD6}" destId="{5BB43476-1280-4967-89FA-601830D6A524}" srcOrd="1" destOrd="0" presId="urn:microsoft.com/office/officeart/2005/8/layout/hierarchy6"/>
    <dgm:cxn modelId="{6BAC5566-B4BB-46AB-82A5-03EAC5C61D5B}" type="presParOf" srcId="{531D98E6-C2D2-458C-9D3B-586173096EAC}" destId="{71BEA0C3-7EA5-4A81-A8FF-93C39F19A32A}" srcOrd="2" destOrd="0" presId="urn:microsoft.com/office/officeart/2005/8/layout/hierarchy6"/>
    <dgm:cxn modelId="{B0379115-DE40-469F-AE35-FD6DBCA78EDD}" type="presParOf" srcId="{531D98E6-C2D2-458C-9D3B-586173096EAC}" destId="{D04383C2-D4C0-4542-9950-5B010D928692}" srcOrd="3" destOrd="0" presId="urn:microsoft.com/office/officeart/2005/8/layout/hierarchy6"/>
    <dgm:cxn modelId="{B3B67826-A6BA-4790-BDD5-C177C5AEF005}" type="presParOf" srcId="{D04383C2-D4C0-4542-9950-5B010D928692}" destId="{D546193B-1EC5-4036-97C7-AC6B868F99F0}" srcOrd="0" destOrd="0" presId="urn:microsoft.com/office/officeart/2005/8/layout/hierarchy6"/>
    <dgm:cxn modelId="{98A1A0D3-C25D-4D36-B0CD-E0A616B5D6E0}" type="presParOf" srcId="{D04383C2-D4C0-4542-9950-5B010D928692}" destId="{97627838-1A51-4243-BFA5-049B80761F19}" srcOrd="1" destOrd="0" presId="urn:microsoft.com/office/officeart/2005/8/layout/hierarchy6"/>
    <dgm:cxn modelId="{A2FBBD14-9843-45A0-A9F7-B32B707C3EEE}" type="presParOf" srcId="{97627838-1A51-4243-BFA5-049B80761F19}" destId="{BE1462D9-E5B9-4E39-82E9-0B913FC5E594}" srcOrd="0" destOrd="0" presId="urn:microsoft.com/office/officeart/2005/8/layout/hierarchy6"/>
    <dgm:cxn modelId="{261EA23F-570E-47E9-A29A-1A8E251406D1}" type="presParOf" srcId="{97627838-1A51-4243-BFA5-049B80761F19}" destId="{C0DC1002-B08A-4446-B6FF-AC9362ABFEAC}" srcOrd="1" destOrd="0" presId="urn:microsoft.com/office/officeart/2005/8/layout/hierarchy6"/>
    <dgm:cxn modelId="{D782C8CF-8A88-422C-AC6E-DA47CA727108}" type="presParOf" srcId="{C0DC1002-B08A-4446-B6FF-AC9362ABFEAC}" destId="{91A59AA8-4BCD-41E0-9FBE-A83581DB64EE}" srcOrd="0" destOrd="0" presId="urn:microsoft.com/office/officeart/2005/8/layout/hierarchy6"/>
    <dgm:cxn modelId="{02254B83-83B6-4229-8513-92A23EE05100}" type="presParOf" srcId="{C0DC1002-B08A-4446-B6FF-AC9362ABFEAC}" destId="{CBCC853C-BD75-4602-A32C-DA30CB520675}" srcOrd="1" destOrd="0" presId="urn:microsoft.com/office/officeart/2005/8/layout/hierarchy6"/>
    <dgm:cxn modelId="{3F887B76-26E3-4925-AE74-F90254604DE9}" type="presParOf" srcId="{1D6703A6-81BE-4A48-932A-5A1844BD83DD}" destId="{DD434992-AA33-4FD5-8A77-E31B86E794ED}" srcOrd="2" destOrd="0" presId="urn:microsoft.com/office/officeart/2005/8/layout/hierarchy6"/>
    <dgm:cxn modelId="{FEB4C789-C971-45A9-A419-41AD69DE116A}" type="presParOf" srcId="{1D6703A6-81BE-4A48-932A-5A1844BD83DD}" destId="{790836E8-5A31-4A35-A3B9-7F9E7422AA5E}" srcOrd="3" destOrd="0" presId="urn:microsoft.com/office/officeart/2005/8/layout/hierarchy6"/>
    <dgm:cxn modelId="{2D7AC4BC-CB5D-4956-AC14-F8A067CAC4C0}" type="presParOf" srcId="{790836E8-5A31-4A35-A3B9-7F9E7422AA5E}" destId="{7977B0AF-229E-428E-91F3-84EF50AFFD21}" srcOrd="0" destOrd="0" presId="urn:microsoft.com/office/officeart/2005/8/layout/hierarchy6"/>
    <dgm:cxn modelId="{C7F3E2C8-9A3E-43B1-8403-3733D0EC2E66}" type="presParOf" srcId="{790836E8-5A31-4A35-A3B9-7F9E7422AA5E}" destId="{31465E4A-94C5-4AAF-AD6C-9CA533AAB26A}" srcOrd="1" destOrd="0" presId="urn:microsoft.com/office/officeart/2005/8/layout/hierarchy6"/>
    <dgm:cxn modelId="{C40E570D-91E8-4C05-AADB-360CAD83CA35}" type="presParOf" srcId="{31465E4A-94C5-4AAF-AD6C-9CA533AAB26A}" destId="{A7B25152-9524-47EA-899C-08B5FBEF8B42}" srcOrd="0" destOrd="0" presId="urn:microsoft.com/office/officeart/2005/8/layout/hierarchy6"/>
    <dgm:cxn modelId="{330DFC88-589C-4DD4-B66B-C79CDDEC6754}" type="presParOf" srcId="{31465E4A-94C5-4AAF-AD6C-9CA533AAB26A}" destId="{95410627-00E4-4EE7-8370-43AB1A6759EA}" srcOrd="1" destOrd="0" presId="urn:microsoft.com/office/officeart/2005/8/layout/hierarchy6"/>
    <dgm:cxn modelId="{6F2991A0-F8B5-47E5-842D-4334EE494808}" type="presParOf" srcId="{95410627-00E4-4EE7-8370-43AB1A6759EA}" destId="{7D13B059-2961-4EBA-8DAC-B59123A128CA}" srcOrd="0" destOrd="0" presId="urn:microsoft.com/office/officeart/2005/8/layout/hierarchy6"/>
    <dgm:cxn modelId="{62A69CDE-867A-4AE7-BAE9-7B5867B4B313}" type="presParOf" srcId="{95410627-00E4-4EE7-8370-43AB1A6759EA}" destId="{AF4AE4A3-761E-401E-A522-CA284E5B8C72}" srcOrd="1" destOrd="0" presId="urn:microsoft.com/office/officeart/2005/8/layout/hierarchy6"/>
    <dgm:cxn modelId="{9F376ECC-D9F6-48D2-990D-076FB7B82A58}" type="presParOf" srcId="{344840F4-A69D-4841-BB89-E74374694853}" destId="{6C90A79D-A1E4-49E4-B3C4-0A4C56F1F52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2C0B-FE9C-4360-BF0E-9FE215DBE498}">
      <dsp:nvSpPr>
        <dsp:cNvPr id="0" name=""/>
        <dsp:cNvSpPr/>
      </dsp:nvSpPr>
      <dsp:spPr>
        <a:xfrm>
          <a:off x="532081" y="741593"/>
          <a:ext cx="326867" cy="217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600" kern="1200" dirty="0" smtClean="0"/>
            <a:t> </a:t>
          </a:r>
          <a:endParaRPr kumimoji="1" lang="ja-JP" altLang="en-US" sz="600" kern="1200" dirty="0"/>
        </a:p>
      </dsp:txBody>
      <dsp:txXfrm>
        <a:off x="579950" y="773505"/>
        <a:ext cx="231129" cy="154087"/>
      </dsp:txXfrm>
    </dsp:sp>
    <dsp:sp modelId="{D7436E7E-2612-455E-A704-1FE376CD9359}">
      <dsp:nvSpPr>
        <dsp:cNvPr id="0" name=""/>
        <dsp:cNvSpPr/>
      </dsp:nvSpPr>
      <dsp:spPr>
        <a:xfrm>
          <a:off x="376818" y="913785"/>
          <a:ext cx="318696" cy="91440"/>
        </a:xfrm>
        <a:custGeom>
          <a:avLst/>
          <a:gdLst/>
          <a:ahLst/>
          <a:cxnLst/>
          <a:rect l="0" t="0" r="0" b="0"/>
          <a:pathLst>
            <a:path>
              <a:moveTo>
                <a:pt x="318696" y="45720"/>
              </a:moveTo>
              <a:lnTo>
                <a:pt x="318696" y="89302"/>
              </a:lnTo>
              <a:lnTo>
                <a:pt x="0" y="89302"/>
              </a:lnTo>
              <a:lnTo>
                <a:pt x="0" y="13288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628165-D72F-4D58-93FF-8203822EABE0}">
      <dsp:nvSpPr>
        <dsp:cNvPr id="0" name=""/>
        <dsp:cNvSpPr/>
      </dsp:nvSpPr>
      <dsp:spPr>
        <a:xfrm>
          <a:off x="213384" y="1046670"/>
          <a:ext cx="326867" cy="217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600" kern="1200" dirty="0" smtClean="0"/>
            <a:t> </a:t>
          </a:r>
          <a:endParaRPr kumimoji="1" lang="ja-JP" altLang="en-US" sz="600" kern="1200" dirty="0"/>
        </a:p>
      </dsp:txBody>
      <dsp:txXfrm>
        <a:off x="261253" y="1078582"/>
        <a:ext cx="231129" cy="154087"/>
      </dsp:txXfrm>
    </dsp:sp>
    <dsp:sp modelId="{EC488225-F66C-474D-8629-3BB5FE9E6826}">
      <dsp:nvSpPr>
        <dsp:cNvPr id="0" name=""/>
        <dsp:cNvSpPr/>
      </dsp:nvSpPr>
      <dsp:spPr>
        <a:xfrm>
          <a:off x="164354" y="1218862"/>
          <a:ext cx="212464" cy="91440"/>
        </a:xfrm>
        <a:custGeom>
          <a:avLst/>
          <a:gdLst/>
          <a:ahLst/>
          <a:cxnLst/>
          <a:rect l="0" t="0" r="0" b="0"/>
          <a:pathLst>
            <a:path>
              <a:moveTo>
                <a:pt x="212464" y="45720"/>
              </a:moveTo>
              <a:lnTo>
                <a:pt x="212464" y="89302"/>
              </a:lnTo>
              <a:lnTo>
                <a:pt x="0" y="89302"/>
              </a:lnTo>
              <a:lnTo>
                <a:pt x="0" y="13288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057A54-ACA5-48DD-B5B1-F7ACD53B66D1}">
      <dsp:nvSpPr>
        <dsp:cNvPr id="0" name=""/>
        <dsp:cNvSpPr/>
      </dsp:nvSpPr>
      <dsp:spPr>
        <a:xfrm>
          <a:off x="920" y="1351746"/>
          <a:ext cx="326867" cy="217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600" kern="1200" dirty="0" smtClean="0"/>
            <a:t> </a:t>
          </a:r>
          <a:endParaRPr kumimoji="1" lang="ja-JP" altLang="en-US" sz="600" kern="1200" dirty="0"/>
        </a:p>
      </dsp:txBody>
      <dsp:txXfrm>
        <a:off x="48789" y="1383658"/>
        <a:ext cx="231129" cy="154087"/>
      </dsp:txXfrm>
    </dsp:sp>
    <dsp:sp modelId="{71BEA0C3-7EA5-4A81-A8FF-93C39F19A32A}">
      <dsp:nvSpPr>
        <dsp:cNvPr id="0" name=""/>
        <dsp:cNvSpPr/>
      </dsp:nvSpPr>
      <dsp:spPr>
        <a:xfrm>
          <a:off x="376818" y="1218862"/>
          <a:ext cx="2124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9302"/>
              </a:lnTo>
              <a:lnTo>
                <a:pt x="212464" y="89302"/>
              </a:lnTo>
              <a:lnTo>
                <a:pt x="212464" y="13288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46193B-1EC5-4036-97C7-AC6B868F99F0}">
      <dsp:nvSpPr>
        <dsp:cNvPr id="0" name=""/>
        <dsp:cNvSpPr/>
      </dsp:nvSpPr>
      <dsp:spPr>
        <a:xfrm>
          <a:off x="425849" y="1351746"/>
          <a:ext cx="326867" cy="217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600" kern="1200" dirty="0" smtClean="0"/>
            <a:t> </a:t>
          </a:r>
          <a:endParaRPr kumimoji="1" lang="ja-JP" altLang="en-US" sz="600" kern="1200" dirty="0"/>
        </a:p>
      </dsp:txBody>
      <dsp:txXfrm>
        <a:off x="473718" y="1383658"/>
        <a:ext cx="231129" cy="154087"/>
      </dsp:txXfrm>
    </dsp:sp>
    <dsp:sp modelId="{BE1462D9-E5B9-4E39-82E9-0B913FC5E594}">
      <dsp:nvSpPr>
        <dsp:cNvPr id="0" name=""/>
        <dsp:cNvSpPr/>
      </dsp:nvSpPr>
      <dsp:spPr>
        <a:xfrm>
          <a:off x="543563" y="1523938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288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A59AA8-4BCD-41E0-9FBE-A83581DB64EE}">
      <dsp:nvSpPr>
        <dsp:cNvPr id="0" name=""/>
        <dsp:cNvSpPr/>
      </dsp:nvSpPr>
      <dsp:spPr>
        <a:xfrm>
          <a:off x="425849" y="1656823"/>
          <a:ext cx="326867" cy="217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600" kern="1200" dirty="0" smtClean="0"/>
            <a:t> </a:t>
          </a:r>
          <a:endParaRPr kumimoji="1" lang="ja-JP" altLang="en-US" sz="600" kern="1200" dirty="0"/>
        </a:p>
      </dsp:txBody>
      <dsp:txXfrm>
        <a:off x="473718" y="1688735"/>
        <a:ext cx="231129" cy="154087"/>
      </dsp:txXfrm>
    </dsp:sp>
    <dsp:sp modelId="{DD434992-AA33-4FD5-8A77-E31B86E794ED}">
      <dsp:nvSpPr>
        <dsp:cNvPr id="0" name=""/>
        <dsp:cNvSpPr/>
      </dsp:nvSpPr>
      <dsp:spPr>
        <a:xfrm>
          <a:off x="695515" y="913785"/>
          <a:ext cx="3186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9302"/>
              </a:lnTo>
              <a:lnTo>
                <a:pt x="318696" y="89302"/>
              </a:lnTo>
              <a:lnTo>
                <a:pt x="318696" y="13288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77B0AF-229E-428E-91F3-84EF50AFFD21}">
      <dsp:nvSpPr>
        <dsp:cNvPr id="0" name=""/>
        <dsp:cNvSpPr/>
      </dsp:nvSpPr>
      <dsp:spPr>
        <a:xfrm>
          <a:off x="850777" y="1046670"/>
          <a:ext cx="326867" cy="217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600" kern="1200" dirty="0" smtClean="0"/>
            <a:t> </a:t>
          </a:r>
          <a:endParaRPr kumimoji="1" lang="ja-JP" altLang="en-US" sz="600" kern="1200" dirty="0"/>
        </a:p>
      </dsp:txBody>
      <dsp:txXfrm>
        <a:off x="898646" y="1078582"/>
        <a:ext cx="231129" cy="154087"/>
      </dsp:txXfrm>
    </dsp:sp>
    <dsp:sp modelId="{A7B25152-9524-47EA-899C-08B5FBEF8B42}">
      <dsp:nvSpPr>
        <dsp:cNvPr id="0" name=""/>
        <dsp:cNvSpPr/>
      </dsp:nvSpPr>
      <dsp:spPr>
        <a:xfrm>
          <a:off x="968491" y="121886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288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13B059-2961-4EBA-8DAC-B59123A128CA}">
      <dsp:nvSpPr>
        <dsp:cNvPr id="0" name=""/>
        <dsp:cNvSpPr/>
      </dsp:nvSpPr>
      <dsp:spPr>
        <a:xfrm>
          <a:off x="850777" y="1351746"/>
          <a:ext cx="326867" cy="2179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600" kern="1200" dirty="0" smtClean="0"/>
            <a:t> </a:t>
          </a:r>
          <a:endParaRPr kumimoji="1" lang="ja-JP" altLang="en-US" sz="600" kern="1200" dirty="0"/>
        </a:p>
      </dsp:txBody>
      <dsp:txXfrm>
        <a:off x="898646" y="1383658"/>
        <a:ext cx="231129" cy="1540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2652" y="1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758C00D6-C317-4BF3-9332-E34C229564B6}" type="datetimeFigureOut">
              <a:rPr kumimoji="1" lang="ja-JP" altLang="en-US" smtClean="0"/>
              <a:t>2017/6/7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36339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2652" y="9436339"/>
            <a:ext cx="2948199" cy="498236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DA2B23E2-2F41-4DFF-9BB2-8289DC171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985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7723" cy="498454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3142" y="2"/>
            <a:ext cx="2947723" cy="498454"/>
          </a:xfrm>
          <a:prstGeom prst="rect">
            <a:avLst/>
          </a:prstGeom>
        </p:spPr>
        <p:txBody>
          <a:bodyPr vert="horz" lIns="91385" tIns="45692" rIns="91385" bIns="45692" rtlCol="0"/>
          <a:lstStyle>
            <a:lvl1pPr algn="r">
              <a:defRPr sz="1200"/>
            </a:lvl1pPr>
          </a:lstStyle>
          <a:p>
            <a:fld id="{8618FBC5-8F42-4C47-A77D-5BDE0B5A1B30}" type="datetimeFigureOut">
              <a:rPr kumimoji="1" lang="ja-JP" altLang="en-US" smtClean="0"/>
              <a:t>2017/6/7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68812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2" rIns="91385" bIns="456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4" y="4781016"/>
            <a:ext cx="5441950" cy="3911739"/>
          </a:xfrm>
          <a:prstGeom prst="rect">
            <a:avLst/>
          </a:prstGeom>
        </p:spPr>
        <p:txBody>
          <a:bodyPr vert="horz" lIns="91385" tIns="45692" rIns="91385" bIns="4569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36124"/>
            <a:ext cx="2947723" cy="498453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3142" y="9436124"/>
            <a:ext cx="2947723" cy="498453"/>
          </a:xfrm>
          <a:prstGeom prst="rect">
            <a:avLst/>
          </a:prstGeom>
        </p:spPr>
        <p:txBody>
          <a:bodyPr vert="horz" lIns="91385" tIns="45692" rIns="91385" bIns="45692" rtlCol="0" anchor="b"/>
          <a:lstStyle>
            <a:lvl1pPr algn="r">
              <a:defRPr sz="1200"/>
            </a:lvl1pPr>
          </a:lstStyle>
          <a:p>
            <a:fld id="{6B29F0CF-89F5-40CF-97A3-9787B6147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36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2235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3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6926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3435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855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2325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0564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4873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3422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52148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870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943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0194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8700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6138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488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971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238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05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491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941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135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639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1pPr>
            <a:lvl2pPr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2060"/>
        </a:buClr>
        <a:buChar char="•"/>
        <a:defRPr kumimoji="1" sz="28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060"/>
        </a:buClr>
        <a:buChar char="–"/>
        <a:defRPr kumimoji="1" sz="24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18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8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7.png"/><Relationship Id="rId7" Type="http://schemas.openxmlformats.org/officeDocument/2006/relationships/diagramData" Target="../diagrams/data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11" Type="http://schemas.microsoft.com/office/2007/relationships/diagramDrawing" Target="../diagrams/drawing1.xml"/><Relationship Id="rId5" Type="http://schemas.openxmlformats.org/officeDocument/2006/relationships/image" Target="../media/image5.wmf"/><Relationship Id="rId10" Type="http://schemas.openxmlformats.org/officeDocument/2006/relationships/diagramColors" Target="../diagrams/colors1.xml"/><Relationship Id="rId4" Type="http://schemas.openxmlformats.org/officeDocument/2006/relationships/image" Target="../media/image8.png"/><Relationship Id="rId9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3200" dirty="0" smtClean="0"/>
              <a:t>TF-IDF</a:t>
            </a:r>
            <a:r>
              <a:rPr kumimoji="1" lang="ja-JP" altLang="en-US" sz="3200" dirty="0" smtClean="0"/>
              <a:t>法と</a:t>
            </a:r>
            <a:r>
              <a:rPr kumimoji="1" lang="en-US" altLang="ja-JP" sz="3200" dirty="0" smtClean="0"/>
              <a:t>LSH</a:t>
            </a:r>
            <a:r>
              <a:rPr kumimoji="1" lang="ja-JP" altLang="en-US" sz="3200" dirty="0" smtClean="0"/>
              <a:t>アルゴリズムを用いた</a:t>
            </a: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kumimoji="1" lang="ja-JP" altLang="en-US" sz="3200" dirty="0" smtClean="0"/>
              <a:t>コードブロック単位のクローン検出法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sz="2400" dirty="0" smtClean="0"/>
          </a:p>
          <a:p>
            <a:pPr algn="r"/>
            <a:r>
              <a:rPr lang="ja-JP" altLang="en-US" sz="2400" dirty="0" smtClean="0"/>
              <a:t>井上研究室 横井 一輝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7524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極大ブロッククローンペアの定義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457200"/>
            <a:r>
              <a:rPr lang="ja-JP" altLang="en-US" sz="2400" dirty="0" smtClean="0"/>
              <a:t>極大ブロッククローンペア（</a:t>
            </a:r>
            <a:r>
              <a:rPr lang="en-US" altLang="ja-JP" sz="2400" dirty="0" smtClean="0"/>
              <a:t>α, β</a:t>
            </a:r>
            <a:r>
              <a:rPr lang="ja-JP" altLang="en-US" sz="2400" dirty="0" smtClean="0"/>
              <a:t>） </a:t>
            </a:r>
            <a:endParaRPr lang="en-US" altLang="ja-JP" sz="2400" dirty="0" smtClean="0"/>
          </a:p>
          <a:p>
            <a:pPr marL="457200" lvl="1" indent="0">
              <a:buNone/>
            </a:pPr>
            <a:r>
              <a:rPr lang="en-US" altLang="ja-JP" sz="2000" dirty="0" smtClean="0"/>
              <a:t>α,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β</a:t>
            </a:r>
            <a:r>
              <a:rPr lang="ja-JP" altLang="en-US" sz="2000" dirty="0" smtClean="0"/>
              <a:t> それぞれを真に包含するいかなるコードブロックも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ブロッククローンペアでない</a:t>
            </a:r>
            <a:endParaRPr lang="en-US" altLang="ja-JP" sz="2000" dirty="0" smtClean="0"/>
          </a:p>
          <a:p>
            <a:pPr marL="457200" lvl="1" indent="0">
              <a:buNone/>
            </a:pPr>
            <a:endParaRPr lang="en-US" altLang="ja-JP" sz="2000" dirty="0" smtClean="0"/>
          </a:p>
          <a:p>
            <a:pPr marL="457200" lvl="1" indent="0">
              <a:buNone/>
            </a:pPr>
            <a:endParaRPr lang="en-US" altLang="ja-JP" sz="2000" dirty="0" smtClean="0"/>
          </a:p>
          <a:p>
            <a:pPr marL="57150" indent="0">
              <a:buNone/>
            </a:pPr>
            <a:r>
              <a:rPr lang="ja-JP" altLang="en-US" sz="2000" dirty="0" smtClean="0"/>
              <a:t>右図のブロック </a:t>
            </a:r>
            <a:r>
              <a:rPr lang="en-US" altLang="ja-JP" sz="2000" dirty="0" smtClean="0"/>
              <a:t>A,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C</a:t>
            </a:r>
            <a:r>
              <a:rPr lang="ja-JP" altLang="en-US" sz="2000" dirty="0" smtClean="0"/>
              <a:t> が</a:t>
            </a:r>
            <a:endParaRPr lang="en-US" altLang="ja-JP" sz="2000" dirty="0" smtClean="0"/>
          </a:p>
          <a:p>
            <a:pPr marL="57150" indent="0">
              <a:buNone/>
            </a:pPr>
            <a:r>
              <a:rPr lang="ja-JP" altLang="en-US" sz="2000" dirty="0" smtClean="0"/>
              <a:t>極大ブロッククローンペア</a:t>
            </a:r>
            <a:endParaRPr lang="en-US" altLang="ja-JP" sz="2000" dirty="0"/>
          </a:p>
          <a:p>
            <a:pPr marL="57150" indent="0">
              <a:buNone/>
            </a:pPr>
            <a:endParaRPr lang="en-US" altLang="ja-JP" sz="2000" dirty="0" smtClean="0"/>
          </a:p>
          <a:p>
            <a:pPr marL="57150" indent="0">
              <a:buNone/>
            </a:pPr>
            <a:endParaRPr lang="en-US" altLang="ja-JP" sz="2000" dirty="0"/>
          </a:p>
          <a:p>
            <a:pPr marL="57150" indent="0">
              <a:buNone/>
            </a:pPr>
            <a:endParaRPr lang="en-US" altLang="ja-JP" sz="2000" dirty="0" smtClean="0"/>
          </a:p>
          <a:p>
            <a:pPr marL="57150" indent="0">
              <a:buNone/>
            </a:pPr>
            <a:endParaRPr lang="en-US" altLang="ja-JP" sz="2000" dirty="0"/>
          </a:p>
          <a:p>
            <a:pPr marL="57150" indent="0">
              <a:buNone/>
            </a:pPr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 dirty="0"/>
          </a:p>
        </p:txBody>
      </p:sp>
      <p:grpSp>
        <p:nvGrpSpPr>
          <p:cNvPr id="18" name="グループ化 17"/>
          <p:cNvGrpSpPr/>
          <p:nvPr/>
        </p:nvGrpSpPr>
        <p:grpSpPr>
          <a:xfrm>
            <a:off x="6588015" y="2700208"/>
            <a:ext cx="2304096" cy="2639630"/>
            <a:chOff x="4408135" y="2510972"/>
            <a:chExt cx="3082009" cy="3585028"/>
          </a:xfrm>
        </p:grpSpPr>
        <p:sp>
          <p:nvSpPr>
            <p:cNvPr id="19" name="正方形/長方形 18"/>
            <p:cNvSpPr/>
            <p:nvPr/>
          </p:nvSpPr>
          <p:spPr>
            <a:xfrm>
              <a:off x="5196111" y="2510972"/>
              <a:ext cx="2294033" cy="35850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function B {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i</a:t>
              </a:r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 ( ) {</a:t>
              </a: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lang="en-US" altLang="ja-JP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 </a:t>
              </a:r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while ( ) {</a:t>
              </a:r>
            </a:p>
            <a:p>
              <a:endParaRPr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  a=0;</a:t>
              </a: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}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b=1;</a:t>
              </a:r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}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}</a:t>
              </a:r>
              <a:endParaRPr kumimoji="1" lang="ja-JP" altLang="en-US" sz="14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20" name="角丸四角形 19"/>
            <p:cNvSpPr/>
            <p:nvPr/>
          </p:nvSpPr>
          <p:spPr>
            <a:xfrm>
              <a:off x="5564920" y="3146988"/>
              <a:ext cx="1820089" cy="2339389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角丸四角形 20"/>
            <p:cNvSpPr/>
            <p:nvPr/>
          </p:nvSpPr>
          <p:spPr>
            <a:xfrm>
              <a:off x="5835949" y="3713282"/>
              <a:ext cx="1439300" cy="935536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4408135" y="3253473"/>
              <a:ext cx="1156785" cy="459809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1400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1600" dirty="0" smtClean="0">
                  <a:solidFill>
                    <a:schemeClr val="bg1"/>
                  </a:solidFill>
                </a:rPr>
                <a:t> C</a:t>
              </a: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4408136" y="3988796"/>
              <a:ext cx="1427812" cy="4598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1400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1600" dirty="0" smtClean="0">
                  <a:solidFill>
                    <a:schemeClr val="bg1"/>
                  </a:solidFill>
                </a:rPr>
                <a:t> D</a:t>
              </a:r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4235660" y="2700208"/>
            <a:ext cx="2221464" cy="2639630"/>
            <a:chOff x="4518664" y="2510972"/>
            <a:chExt cx="2971480" cy="3585028"/>
          </a:xfrm>
        </p:grpSpPr>
        <p:sp>
          <p:nvSpPr>
            <p:cNvPr id="25" name="正方形/長方形 24"/>
            <p:cNvSpPr/>
            <p:nvPr/>
          </p:nvSpPr>
          <p:spPr>
            <a:xfrm>
              <a:off x="5196111" y="2510972"/>
              <a:ext cx="2294033" cy="35850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function A {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i</a:t>
              </a:r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 ( ) {</a:t>
              </a: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lang="en-US" altLang="ja-JP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 </a:t>
              </a:r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while ( ) {</a:t>
              </a:r>
            </a:p>
            <a:p>
              <a:endParaRPr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  a=0;</a:t>
              </a: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}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b=1;</a:t>
              </a:r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}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}</a:t>
              </a:r>
              <a:endParaRPr kumimoji="1" lang="ja-JP" altLang="en-US" sz="14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26" name="角丸四角形 25"/>
            <p:cNvSpPr/>
            <p:nvPr/>
          </p:nvSpPr>
          <p:spPr>
            <a:xfrm>
              <a:off x="5597624" y="3146988"/>
              <a:ext cx="1787383" cy="2339389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角丸四角形 26"/>
            <p:cNvSpPr/>
            <p:nvPr/>
          </p:nvSpPr>
          <p:spPr>
            <a:xfrm>
              <a:off x="5844658" y="3713282"/>
              <a:ext cx="1444991" cy="935536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4518664" y="3253473"/>
              <a:ext cx="1078960" cy="459809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1400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1600" dirty="0" smtClean="0">
                  <a:solidFill>
                    <a:schemeClr val="bg1"/>
                  </a:solidFill>
                </a:rPr>
                <a:t> A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4518664" y="3988796"/>
              <a:ext cx="1325994" cy="4598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1400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1600" dirty="0" smtClean="0">
                  <a:solidFill>
                    <a:schemeClr val="bg1"/>
                  </a:solidFill>
                </a:rPr>
                <a:t> B</a:t>
              </a:r>
            </a:p>
          </p:txBody>
        </p:sp>
      </p:grpSp>
      <p:sp>
        <p:nvSpPr>
          <p:cNvPr id="17" name="角丸四角形 16"/>
          <p:cNvSpPr/>
          <p:nvPr/>
        </p:nvSpPr>
        <p:spPr>
          <a:xfrm>
            <a:off x="1476998" y="5566720"/>
            <a:ext cx="6215512" cy="88350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400" dirty="0">
                <a:solidFill>
                  <a:schemeClr val="tx1"/>
                </a:solidFill>
              </a:rPr>
              <a:t>極</a:t>
            </a:r>
            <a:r>
              <a:rPr lang="ja-JP" altLang="en-US" sz="2400" dirty="0" smtClean="0">
                <a:solidFill>
                  <a:schemeClr val="tx1"/>
                </a:solidFill>
              </a:rPr>
              <a:t>大ブロッククローンペア（</a:t>
            </a:r>
            <a:r>
              <a:rPr lang="en-US" altLang="ja-JP" sz="2400" dirty="0" smtClean="0">
                <a:solidFill>
                  <a:schemeClr val="tx1"/>
                </a:solidFill>
              </a:rPr>
              <a:t>α, β</a:t>
            </a:r>
            <a:r>
              <a:rPr lang="ja-JP" altLang="en-US" sz="2400" dirty="0" smtClean="0">
                <a:solidFill>
                  <a:schemeClr val="tx1"/>
                </a:solidFill>
              </a:rPr>
              <a:t>）を以降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ブロッククローンペアと呼ぶ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提案手法のアルゴリズム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5" name="コンテンツ プレースホルダー 2"/>
          <p:cNvSpPr>
            <a:spLocks noGrp="1"/>
          </p:cNvSpPr>
          <p:nvPr/>
        </p:nvSpPr>
        <p:spPr bwMode="auto">
          <a:xfrm>
            <a:off x="558340" y="1584166"/>
            <a:ext cx="8027321" cy="190485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l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Arial" charset="0"/>
              <a:buChar char="►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STEP1: </a:t>
            </a:r>
            <a:r>
              <a:rPr lang="ja-JP" altLang="en-US" sz="2000" dirty="0" smtClean="0"/>
              <a:t>構文</a:t>
            </a:r>
            <a:r>
              <a:rPr lang="ja-JP" altLang="en-US" sz="2000" dirty="0"/>
              <a:t>解析</a:t>
            </a:r>
            <a:r>
              <a:rPr lang="ja-JP" altLang="en-US" sz="2000" dirty="0" smtClean="0"/>
              <a:t>を</a:t>
            </a:r>
            <a:r>
              <a:rPr lang="ja-JP" altLang="en-US" sz="2000" dirty="0"/>
              <a:t>行</a:t>
            </a:r>
            <a:r>
              <a:rPr lang="ja-JP" altLang="en-US" sz="2000" dirty="0" smtClean="0"/>
              <a:t>い抽象構文木を生成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STEP2: </a:t>
            </a:r>
            <a:r>
              <a:rPr lang="ja-JP" altLang="en-US" sz="2000" dirty="0" smtClean="0"/>
              <a:t>抽象構文木からコードブロックとワードを抽出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STEP3: </a:t>
            </a:r>
            <a:r>
              <a:rPr lang="ja-JP" altLang="en-US" sz="2000" dirty="0" smtClean="0"/>
              <a:t>ワードに対して重みを計算し特徴ベクトルに変換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STEP4: </a:t>
            </a:r>
            <a:r>
              <a:rPr lang="ja-JP" altLang="en-US" sz="2000" dirty="0" smtClean="0"/>
              <a:t>各ブロックの特徴ベクトルをクラスタリング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STEP5: </a:t>
            </a:r>
            <a:r>
              <a:rPr lang="ja-JP" altLang="en-US" sz="2000" dirty="0" smtClean="0"/>
              <a:t>クラスタ中の特徴ベクトル間の類似度を計算</a:t>
            </a:r>
          </a:p>
        </p:txBody>
      </p:sp>
      <p:pic>
        <p:nvPicPr>
          <p:cNvPr id="11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2293" y="4400700"/>
            <a:ext cx="730510" cy="676275"/>
          </a:xfrm>
          <a:prstGeom prst="rect">
            <a:avLst/>
          </a:prstGeom>
        </p:spPr>
      </p:pic>
      <p:sp>
        <p:nvSpPr>
          <p:cNvPr id="12" name="メモ 11"/>
          <p:cNvSpPr/>
          <p:nvPr/>
        </p:nvSpPr>
        <p:spPr>
          <a:xfrm rot="10800000">
            <a:off x="159531" y="4286461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200"/>
          </a:p>
        </p:txBody>
      </p:sp>
      <p:sp>
        <p:nvSpPr>
          <p:cNvPr id="13" name="メモ 12"/>
          <p:cNvSpPr/>
          <p:nvPr/>
        </p:nvSpPr>
        <p:spPr>
          <a:xfrm rot="10800000">
            <a:off x="251847" y="4411368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200"/>
          </a:p>
        </p:txBody>
      </p:sp>
      <p:sp>
        <p:nvSpPr>
          <p:cNvPr id="14" name="メモ 13"/>
          <p:cNvSpPr/>
          <p:nvPr/>
        </p:nvSpPr>
        <p:spPr>
          <a:xfrm rot="10800000">
            <a:off x="381855" y="4562527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200"/>
          </a:p>
        </p:txBody>
      </p:sp>
      <p:sp>
        <p:nvSpPr>
          <p:cNvPr id="16" name="角丸四角形 15"/>
          <p:cNvSpPr/>
          <p:nvPr/>
        </p:nvSpPr>
        <p:spPr>
          <a:xfrm>
            <a:off x="5892980" y="4386073"/>
            <a:ext cx="993115" cy="67097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ブロック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A</a:t>
            </a: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ブロック</a:t>
            </a:r>
            <a:r>
              <a:rPr lang="en-US" altLang="ja-JP" sz="1200" dirty="0" smtClean="0">
                <a:solidFill>
                  <a:schemeClr val="tx1"/>
                </a:solidFill>
              </a:rPr>
              <a:t>B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pic>
        <p:nvPicPr>
          <p:cNvPr id="17" name="tabl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2168" y="5452884"/>
            <a:ext cx="730761" cy="687192"/>
          </a:xfrm>
          <a:prstGeom prst="rect">
            <a:avLst/>
          </a:prstGeom>
        </p:spPr>
      </p:pic>
      <p:sp>
        <p:nvSpPr>
          <p:cNvPr id="23" name="角丸四角形 22"/>
          <p:cNvSpPr/>
          <p:nvPr/>
        </p:nvSpPr>
        <p:spPr>
          <a:xfrm>
            <a:off x="5885340" y="5182760"/>
            <a:ext cx="993115" cy="80678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ブロック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C</a:t>
            </a: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ブロック</a:t>
            </a:r>
            <a:r>
              <a:rPr lang="en-US" altLang="ja-JP" sz="1200" dirty="0" smtClean="0">
                <a:solidFill>
                  <a:schemeClr val="tx1"/>
                </a:solidFill>
              </a:rPr>
              <a:t>D</a:t>
            </a: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ブロック</a:t>
            </a:r>
            <a:r>
              <a:rPr lang="en-US" altLang="ja-JP" sz="1200" dirty="0" smtClean="0">
                <a:solidFill>
                  <a:schemeClr val="tx1"/>
                </a:solidFill>
              </a:rPr>
              <a:t>E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4" name="右矢印 23"/>
          <p:cNvSpPr/>
          <p:nvPr/>
        </p:nvSpPr>
        <p:spPr>
          <a:xfrm>
            <a:off x="6964005" y="4955409"/>
            <a:ext cx="279735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pic>
        <p:nvPicPr>
          <p:cNvPr id="26" name="図 25"/>
          <p:cNvPicPr/>
          <p:nvPr/>
        </p:nvPicPr>
        <p:blipFill>
          <a:blip r:embed="rId5"/>
          <a:stretch>
            <a:fillRect/>
          </a:stretch>
        </p:blipFill>
        <p:spPr>
          <a:xfrm>
            <a:off x="4518538" y="4613203"/>
            <a:ext cx="987494" cy="281915"/>
          </a:xfrm>
          <a:prstGeom prst="rect">
            <a:avLst/>
          </a:prstGeom>
        </p:spPr>
      </p:pic>
      <p:pic>
        <p:nvPicPr>
          <p:cNvPr id="27" name="図 26"/>
          <p:cNvPicPr/>
          <p:nvPr/>
        </p:nvPicPr>
        <p:blipFill>
          <a:blip r:embed="rId6"/>
          <a:stretch>
            <a:fillRect/>
          </a:stretch>
        </p:blipFill>
        <p:spPr>
          <a:xfrm>
            <a:off x="4535965" y="5780229"/>
            <a:ext cx="952641" cy="280987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3243236" y="4125690"/>
            <a:ext cx="828625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200" dirty="0">
                <a:latin typeface="+mn-lt"/>
              </a:rPr>
              <a:t>ブロック</a:t>
            </a:r>
            <a:r>
              <a:rPr lang="en-US" altLang="ja-JP" sz="1200" dirty="0" smtClean="0">
                <a:latin typeface="+mn-lt"/>
              </a:rPr>
              <a:t> </a:t>
            </a:r>
            <a:r>
              <a:rPr kumimoji="1" lang="en-US" altLang="ja-JP" sz="1200" dirty="0">
                <a:latin typeface="+mn-lt"/>
              </a:rPr>
              <a:t>A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3260644" y="5182760"/>
            <a:ext cx="79380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200" dirty="0"/>
              <a:t>ブロック</a:t>
            </a:r>
            <a:r>
              <a:rPr kumimoji="1" lang="en-US" altLang="ja-JP" sz="1200" dirty="0" smtClean="0">
                <a:latin typeface="+mn-lt"/>
              </a:rPr>
              <a:t>B</a:t>
            </a:r>
            <a:endParaRPr kumimoji="1" lang="en-US" altLang="ja-JP" sz="1200" dirty="0">
              <a:latin typeface="+mn-lt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4564887" y="5459732"/>
            <a:ext cx="894797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kumimoji="1" lang="ja-JP" altLang="en-US" sz="1400" dirty="0" smtClean="0">
                <a:latin typeface="+mn-lt"/>
              </a:rPr>
              <a:t>ブロック</a:t>
            </a:r>
            <a:r>
              <a:rPr kumimoji="1" lang="en-US" altLang="ja-JP" sz="1400" dirty="0" smtClean="0">
                <a:latin typeface="+mn-lt"/>
              </a:rPr>
              <a:t>B</a:t>
            </a:r>
            <a:endParaRPr kumimoji="1" lang="en-US" altLang="ja-JP" sz="1400" dirty="0">
              <a:latin typeface="+mn-lt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544977" y="4341789"/>
            <a:ext cx="934616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>
                <a:latin typeface="+mn-lt"/>
              </a:rPr>
              <a:t>ブロック</a:t>
            </a:r>
            <a:r>
              <a:rPr lang="en-US" altLang="ja-JP" sz="1400" dirty="0" smtClean="0">
                <a:latin typeface="+mn-lt"/>
              </a:rPr>
              <a:t> </a:t>
            </a:r>
            <a:r>
              <a:rPr kumimoji="1" lang="en-US" altLang="ja-JP" sz="1400" dirty="0">
                <a:latin typeface="+mn-lt"/>
              </a:rPr>
              <a:t>A</a:t>
            </a:r>
          </a:p>
        </p:txBody>
      </p:sp>
      <p:sp>
        <p:nvSpPr>
          <p:cNvPr id="32" name="角丸四角形 31"/>
          <p:cNvSpPr/>
          <p:nvPr/>
        </p:nvSpPr>
        <p:spPr bwMode="auto">
          <a:xfrm>
            <a:off x="966652" y="3807793"/>
            <a:ext cx="841874" cy="3178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en-US" altLang="ja-JP" sz="1400" dirty="0">
                <a:latin typeface="+mn-lt"/>
                <a:ea typeface="ＭＳ Ｐゴシック" panose="020B0600070205080204" pitchFamily="50" charset="-128"/>
              </a:rPr>
              <a:t>STEP1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 bwMode="auto">
          <a:xfrm>
            <a:off x="2395723" y="3807793"/>
            <a:ext cx="841874" cy="3178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en-US" altLang="ja-JP" sz="1400" dirty="0" smtClean="0">
                <a:latin typeface="+mn-lt"/>
                <a:ea typeface="ＭＳ Ｐゴシック" panose="020B0600070205080204" pitchFamily="50" charset="-128"/>
              </a:rPr>
              <a:t>STEP2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 bwMode="auto">
          <a:xfrm>
            <a:off x="3824794" y="3807793"/>
            <a:ext cx="841874" cy="3178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en-US" altLang="ja-JP" sz="1400" dirty="0" smtClean="0">
                <a:latin typeface="+mn-lt"/>
                <a:ea typeface="ＭＳ Ｐゴシック" panose="020B0600070205080204" pitchFamily="50" charset="-128"/>
              </a:rPr>
              <a:t>STEP3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 bwMode="auto">
          <a:xfrm>
            <a:off x="5253865" y="3807793"/>
            <a:ext cx="841874" cy="3178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en-US" altLang="ja-JP" sz="1400" dirty="0" smtClean="0">
                <a:latin typeface="+mn-lt"/>
                <a:ea typeface="ＭＳ Ｐゴシック" panose="020B0600070205080204" pitchFamily="50" charset="-128"/>
              </a:rPr>
              <a:t>STEP4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36" name="テキスト ボックス 9"/>
          <p:cNvSpPr txBox="1"/>
          <p:nvPr/>
        </p:nvSpPr>
        <p:spPr>
          <a:xfrm>
            <a:off x="159530" y="5858787"/>
            <a:ext cx="1369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1" lang="ja-JP" altLang="en-US" sz="1800" dirty="0" smtClean="0"/>
              <a:t>ソースコード</a:t>
            </a:r>
            <a:endParaRPr kumimoji="1" lang="ja-JP" altLang="en-US" sz="1800" dirty="0"/>
          </a:p>
        </p:txBody>
      </p:sp>
      <p:sp>
        <p:nvSpPr>
          <p:cNvPr id="37" name="テキスト ボックス 39"/>
          <p:cNvSpPr txBox="1"/>
          <p:nvPr/>
        </p:nvSpPr>
        <p:spPr>
          <a:xfrm>
            <a:off x="2979587" y="6163319"/>
            <a:ext cx="135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1" lang="ja-JP" altLang="en-US" sz="1800" dirty="0" smtClean="0"/>
              <a:t>ワードリスト</a:t>
            </a:r>
            <a:endParaRPr kumimoji="1" lang="ja-JP" altLang="en-US" sz="1800" dirty="0"/>
          </a:p>
        </p:txBody>
      </p:sp>
      <p:sp>
        <p:nvSpPr>
          <p:cNvPr id="38" name="テキスト ボックス 40"/>
          <p:cNvSpPr txBox="1"/>
          <p:nvPr/>
        </p:nvSpPr>
        <p:spPr>
          <a:xfrm>
            <a:off x="4242705" y="6163319"/>
            <a:ext cx="153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kumimoji="1" lang="ja-JP" altLang="en-US" sz="1800" dirty="0" smtClean="0"/>
              <a:t>特徴ベクトル</a:t>
            </a:r>
            <a:endParaRPr kumimoji="1" lang="ja-JP" altLang="en-US" sz="1800" dirty="0"/>
          </a:p>
        </p:txBody>
      </p:sp>
      <p:sp>
        <p:nvSpPr>
          <p:cNvPr id="39" name="テキスト ボックス 41"/>
          <p:cNvSpPr txBox="1"/>
          <p:nvPr/>
        </p:nvSpPr>
        <p:spPr>
          <a:xfrm>
            <a:off x="5901057" y="6163319"/>
            <a:ext cx="95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1" lang="ja-JP" altLang="en-US" sz="1800" dirty="0" smtClean="0"/>
              <a:t>クラスタ</a:t>
            </a:r>
            <a:endParaRPr kumimoji="1" lang="ja-JP" altLang="en-US" sz="1800" dirty="0"/>
          </a:p>
        </p:txBody>
      </p:sp>
      <p:sp>
        <p:nvSpPr>
          <p:cNvPr id="40" name="テキスト ボックス 45"/>
          <p:cNvSpPr txBox="1"/>
          <p:nvPr/>
        </p:nvSpPr>
        <p:spPr>
          <a:xfrm>
            <a:off x="7226472" y="5986552"/>
            <a:ext cx="1779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kumimoji="1" lang="ja-JP" altLang="en-US" sz="1600" dirty="0" smtClean="0"/>
              <a:t>クローンペアリスト</a:t>
            </a:r>
            <a:endParaRPr kumimoji="1" lang="ja-JP" altLang="en-US" sz="1600" dirty="0"/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528201" y="4794449"/>
            <a:ext cx="455925" cy="22723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>
            <a:off x="533663" y="5168254"/>
            <a:ext cx="455925" cy="22723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graphicFrame>
        <p:nvGraphicFramePr>
          <p:cNvPr id="43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7169085"/>
              </p:ext>
            </p:extLst>
          </p:nvPr>
        </p:nvGraphicFramePr>
        <p:xfrm>
          <a:off x="7315199" y="4230653"/>
          <a:ext cx="1691197" cy="176433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54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8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類似度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ブロック対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/>
                        <a:t>クローン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54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0.95</a:t>
                      </a:r>
                      <a:endParaRPr kumimoji="1" lang="ja-JP" altLang="en-US" sz="12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A</a:t>
                      </a:r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✓</a:t>
                      </a:r>
                      <a:endParaRPr kumimoji="1" lang="en-US" altLang="ja-JP" sz="120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54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B</a:t>
                      </a:r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54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0.70</a:t>
                      </a:r>
                      <a:endParaRPr kumimoji="1" lang="ja-JP" altLang="en-US" sz="12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C</a:t>
                      </a:r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54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D</a:t>
                      </a:r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54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0.90</a:t>
                      </a:r>
                      <a:endParaRPr kumimoji="1" lang="ja-JP" altLang="en-US" sz="12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D</a:t>
                      </a:r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✓</a:t>
                      </a:r>
                      <a:endParaRPr kumimoji="1" lang="ja-JP" altLang="en-US" sz="12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54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E</a:t>
                      </a:r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5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…</a:t>
                      </a:r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…</a:t>
                      </a:r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…</a:t>
                      </a:r>
                      <a:endParaRPr kumimoji="1" lang="ja-JP" altLang="en-US" sz="105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4" name="右矢印 43"/>
          <p:cNvSpPr/>
          <p:nvPr/>
        </p:nvSpPr>
        <p:spPr>
          <a:xfrm rot="1735556">
            <a:off x="5547705" y="4598438"/>
            <a:ext cx="279735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45" name="右矢印 44"/>
          <p:cNvSpPr/>
          <p:nvPr/>
        </p:nvSpPr>
        <p:spPr>
          <a:xfrm rot="19574720">
            <a:off x="5547705" y="5458392"/>
            <a:ext cx="279735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46" name="右矢印 45"/>
          <p:cNvSpPr/>
          <p:nvPr/>
        </p:nvSpPr>
        <p:spPr>
          <a:xfrm>
            <a:off x="4146728" y="4460522"/>
            <a:ext cx="279735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47" name="右矢印 46"/>
          <p:cNvSpPr/>
          <p:nvPr/>
        </p:nvSpPr>
        <p:spPr>
          <a:xfrm>
            <a:off x="4146728" y="5580984"/>
            <a:ext cx="279735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48" name="右矢印 47"/>
          <p:cNvSpPr/>
          <p:nvPr/>
        </p:nvSpPr>
        <p:spPr>
          <a:xfrm rot="1735556">
            <a:off x="2853686" y="5458392"/>
            <a:ext cx="279735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50" name="右矢印 49"/>
          <p:cNvSpPr/>
          <p:nvPr/>
        </p:nvSpPr>
        <p:spPr>
          <a:xfrm rot="19574720">
            <a:off x="2853686" y="4598438"/>
            <a:ext cx="279735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51" name="右矢印 50"/>
          <p:cNvSpPr/>
          <p:nvPr/>
        </p:nvSpPr>
        <p:spPr>
          <a:xfrm>
            <a:off x="1247722" y="4934693"/>
            <a:ext cx="279735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graphicFrame>
        <p:nvGraphicFramePr>
          <p:cNvPr id="7" name="図表 6"/>
          <p:cNvGraphicFramePr/>
          <p:nvPr>
            <p:extLst>
              <p:ext uri="{D42A27DB-BD31-4B8C-83A1-F6EECF244321}">
                <p14:modId xmlns:p14="http://schemas.microsoft.com/office/powerpoint/2010/main" val="120946534"/>
              </p:ext>
            </p:extLst>
          </p:nvPr>
        </p:nvGraphicFramePr>
        <p:xfrm>
          <a:off x="1588713" y="3792602"/>
          <a:ext cx="1178566" cy="2616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3" name="テキスト ボックス 39"/>
          <p:cNvSpPr txBox="1"/>
          <p:nvPr/>
        </p:nvSpPr>
        <p:spPr>
          <a:xfrm>
            <a:off x="1587909" y="5858787"/>
            <a:ext cx="135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1" lang="ja-JP" altLang="en-US" sz="1800" dirty="0" smtClean="0"/>
              <a:t>抽象構文木</a:t>
            </a:r>
            <a:endParaRPr kumimoji="1" lang="ja-JP" altLang="en-US" sz="1800" dirty="0"/>
          </a:p>
        </p:txBody>
      </p:sp>
      <p:sp>
        <p:nvSpPr>
          <p:cNvPr id="84" name="角丸四角形 83"/>
          <p:cNvSpPr/>
          <p:nvPr/>
        </p:nvSpPr>
        <p:spPr bwMode="auto">
          <a:xfrm>
            <a:off x="6682935" y="3807793"/>
            <a:ext cx="841874" cy="3178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en-US" altLang="ja-JP" sz="1400" dirty="0" smtClean="0">
                <a:latin typeface="+mn-lt"/>
                <a:ea typeface="ＭＳ Ｐゴシック" panose="020B0600070205080204" pitchFamily="50" charset="-128"/>
              </a:rPr>
              <a:t>STEP5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286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TF-IDF</a:t>
            </a:r>
            <a:r>
              <a:rPr lang="ja-JP" altLang="en-US" dirty="0" smtClean="0"/>
              <a:t> 法</a:t>
            </a:r>
            <a:r>
              <a:rPr lang="en-US" altLang="ja-JP" dirty="0" smtClean="0"/>
              <a:t>[4] 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pPr lvl="1"/>
            <a:r>
              <a:rPr lang="ja-JP" altLang="en-US" dirty="0"/>
              <a:t>文書中</a:t>
            </a:r>
            <a:r>
              <a:rPr lang="ja-JP" altLang="en-US" dirty="0" smtClean="0"/>
              <a:t>の単語</a:t>
            </a:r>
            <a:r>
              <a:rPr lang="ja-JP" altLang="en-US" dirty="0"/>
              <a:t>に</a:t>
            </a:r>
            <a:r>
              <a:rPr lang="ja-JP" altLang="en-US" dirty="0" smtClean="0"/>
              <a:t>関する</a:t>
            </a:r>
            <a:r>
              <a:rPr lang="ja-JP" altLang="en-US" dirty="0"/>
              <a:t>重み付けの</a:t>
            </a:r>
            <a:r>
              <a:rPr lang="ja-JP" altLang="en-US" dirty="0" smtClean="0"/>
              <a:t>手法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TF</a:t>
            </a:r>
            <a:r>
              <a:rPr lang="ja-JP" altLang="en-US" dirty="0" smtClean="0"/>
              <a:t>値と</a:t>
            </a:r>
            <a:r>
              <a:rPr lang="en-US" altLang="ja-JP" dirty="0" smtClean="0"/>
              <a:t>IDF</a:t>
            </a:r>
            <a:r>
              <a:rPr lang="ja-JP" altLang="en-US" dirty="0" smtClean="0"/>
              <a:t>値の積で表される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特徴ベクトルの計算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 dirty="0"/>
          </a:p>
        </p:txBody>
      </p:sp>
      <p:sp>
        <p:nvSpPr>
          <p:cNvPr id="25" name="下矢印 24"/>
          <p:cNvSpPr/>
          <p:nvPr/>
        </p:nvSpPr>
        <p:spPr bwMode="auto">
          <a:xfrm>
            <a:off x="3261970" y="4371615"/>
            <a:ext cx="2620060" cy="543036"/>
          </a:xfrm>
          <a:prstGeom prst="down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26" name="角丸四角形 25"/>
          <p:cNvSpPr/>
          <p:nvPr/>
        </p:nvSpPr>
        <p:spPr bwMode="auto">
          <a:xfrm>
            <a:off x="1820542" y="5006873"/>
            <a:ext cx="5502917" cy="992331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lvl="1" algn="ctr">
              <a:lnSpc>
                <a:spcPct val="150000"/>
              </a:lnSpc>
              <a:defRPr/>
            </a:pPr>
            <a:r>
              <a:rPr lang="ja-JP" altLang="en-US" sz="20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各ワードの重みを特徴量として</a:t>
            </a:r>
            <a:endParaRPr lang="en-US" altLang="ja-JP" sz="2000" dirty="0" smtClean="0">
              <a:solidFill>
                <a:schemeClr val="tx1">
                  <a:lumMod val="90000"/>
                  <a:lumOff val="10000"/>
                </a:schemeClr>
              </a:solidFill>
              <a:latin typeface="+mn-ea"/>
              <a:ea typeface="+mn-ea"/>
            </a:endParaRPr>
          </a:p>
          <a:p>
            <a:pPr lvl="1" algn="ctr">
              <a:lnSpc>
                <a:spcPct val="150000"/>
              </a:lnSpc>
              <a:defRPr/>
            </a:pPr>
            <a:r>
              <a:rPr lang="ja-JP" altLang="en-US" sz="20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各コードブロックを特徴ベクトルに変換</a:t>
            </a:r>
            <a:endParaRPr lang="en-US" altLang="ja-JP" sz="2000" dirty="0">
              <a:solidFill>
                <a:schemeClr val="tx1">
                  <a:lumMod val="90000"/>
                  <a:lumOff val="10000"/>
                </a:schemeClr>
              </a:solidFill>
              <a:latin typeface="+mn-ea"/>
              <a:ea typeface="+mn-ea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1820542" y="3124767"/>
            <a:ext cx="5502917" cy="1154625"/>
            <a:chOff x="1955350" y="2958143"/>
            <a:chExt cx="5798760" cy="1216699"/>
          </a:xfrm>
        </p:grpSpPr>
        <p:sp>
          <p:nvSpPr>
            <p:cNvPr id="27" name="角丸四角形 26"/>
            <p:cNvSpPr/>
            <p:nvPr/>
          </p:nvSpPr>
          <p:spPr bwMode="auto">
            <a:xfrm>
              <a:off x="1955350" y="3190308"/>
              <a:ext cx="2634764" cy="984534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en-US" altLang="ja-JP" sz="800" dirty="0" smtClean="0">
                <a:latin typeface="+mn-lt"/>
              </a:endParaRPr>
            </a:p>
            <a:p>
              <a:pPr algn="ctr" eaLnBrk="1" hangingPunct="1">
                <a:defRPr/>
              </a:pPr>
              <a:r>
                <a:rPr lang="ja-JP" altLang="en-US" sz="1800" dirty="0">
                  <a:latin typeface="+mj-ea"/>
                  <a:ea typeface="+mj-ea"/>
                </a:rPr>
                <a:t>コードブロック</a:t>
              </a:r>
              <a:r>
                <a:rPr lang="ja-JP" altLang="en-US" sz="1800" dirty="0" smtClean="0">
                  <a:latin typeface="+mj-ea"/>
                  <a:ea typeface="+mj-ea"/>
                </a:rPr>
                <a:t>中の</a:t>
              </a:r>
              <a:endParaRPr lang="en-US" altLang="ja-JP" sz="1800" dirty="0" smtClean="0">
                <a:latin typeface="+mj-ea"/>
                <a:ea typeface="+mj-ea"/>
              </a:endParaRPr>
            </a:p>
            <a:p>
              <a:pPr algn="ctr" eaLnBrk="1" hangingPunct="1">
                <a:defRPr/>
              </a:pPr>
              <a:r>
                <a:rPr kumimoji="0" lang="ja-JP" altLang="en-US" sz="1800" dirty="0">
                  <a:latin typeface="+mj-ea"/>
                  <a:ea typeface="+mj-ea"/>
                </a:rPr>
                <a:t>ワード</a:t>
              </a:r>
              <a:r>
                <a:rPr kumimoji="0" lang="ja-JP" altLang="en-US" sz="1800" dirty="0" smtClean="0">
                  <a:latin typeface="+mj-ea"/>
                  <a:ea typeface="+mj-ea"/>
                </a:rPr>
                <a:t>の出現頻度</a:t>
              </a:r>
              <a:endParaRPr kumimoji="0" lang="ja-JP" altLang="en-US" sz="1800" dirty="0">
                <a:latin typeface="+mj-ea"/>
                <a:ea typeface="+mj-ea"/>
              </a:endParaRPr>
            </a:p>
          </p:txBody>
        </p:sp>
        <p:sp>
          <p:nvSpPr>
            <p:cNvPr id="28" name="角丸四角形 27"/>
            <p:cNvSpPr/>
            <p:nvPr/>
          </p:nvSpPr>
          <p:spPr bwMode="auto">
            <a:xfrm>
              <a:off x="5119346" y="3200158"/>
              <a:ext cx="2634764" cy="966624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kumimoji="0" lang="en-US" altLang="ja-JP" sz="600" dirty="0" smtClean="0">
                <a:latin typeface="+mn-lt"/>
              </a:endParaRPr>
            </a:p>
            <a:p>
              <a:pPr algn="ctr" eaLnBrk="1" hangingPunct="1">
                <a:defRPr/>
              </a:pPr>
              <a:r>
                <a:rPr kumimoji="0" lang="ja-JP" altLang="en-US" sz="1800" dirty="0" smtClean="0">
                  <a:latin typeface="+mj-ea"/>
                  <a:ea typeface="+mj-ea"/>
                </a:rPr>
                <a:t>ソースコード全体の</a:t>
              </a:r>
              <a:endParaRPr kumimoji="0" lang="en-US" altLang="ja-JP" sz="1800" dirty="0" smtClean="0">
                <a:latin typeface="+mj-ea"/>
                <a:ea typeface="+mj-ea"/>
              </a:endParaRPr>
            </a:p>
            <a:p>
              <a:pPr algn="ctr" eaLnBrk="1" hangingPunct="1">
                <a:defRPr/>
              </a:pPr>
              <a:r>
                <a:rPr lang="ja-JP" altLang="en-US" sz="1800" dirty="0">
                  <a:latin typeface="+mj-ea"/>
                  <a:ea typeface="+mj-ea"/>
                </a:rPr>
                <a:t>ワード</a:t>
              </a:r>
              <a:r>
                <a:rPr lang="ja-JP" altLang="en-US" sz="1800" dirty="0" smtClean="0">
                  <a:latin typeface="+mj-ea"/>
                  <a:ea typeface="+mj-ea"/>
                </a:rPr>
                <a:t>の希少さ</a:t>
              </a:r>
              <a:endParaRPr kumimoji="0" lang="ja-JP" altLang="en-US" sz="1800" dirty="0">
                <a:latin typeface="+mj-ea"/>
                <a:ea typeface="+mj-ea"/>
              </a:endParaRPr>
            </a:p>
          </p:txBody>
        </p:sp>
        <p:sp>
          <p:nvSpPr>
            <p:cNvPr id="29" name="テキスト ボックス 11"/>
            <p:cNvSpPr txBox="1"/>
            <p:nvPr/>
          </p:nvSpPr>
          <p:spPr>
            <a:xfrm>
              <a:off x="4590114" y="3358253"/>
              <a:ext cx="5292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pPr algn="ctr"/>
              <a:r>
                <a:rPr kumimoji="1" lang="en-US" altLang="ja-JP" sz="3600" dirty="0" smtClean="0">
                  <a:solidFill>
                    <a:schemeClr val="tx2"/>
                  </a:solidFill>
                </a:rPr>
                <a:t>×</a:t>
              </a:r>
              <a:endParaRPr kumimoji="1" lang="ja-JP" altLang="en-US" sz="3600" dirty="0">
                <a:solidFill>
                  <a:schemeClr val="tx2"/>
                </a:solidFill>
              </a:endParaRP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804726" y="2958143"/>
              <a:ext cx="936012" cy="369332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pPr algn="ctr"/>
              <a:r>
                <a:rPr lang="en-US" altLang="ja-JP" sz="1800" b="1" dirty="0" smtClean="0">
                  <a:solidFill>
                    <a:schemeClr val="bg1"/>
                  </a:solidFill>
                  <a:latin typeface="+mn-lt"/>
                </a:rPr>
                <a:t>TF</a:t>
              </a:r>
              <a:r>
                <a:rPr lang="ja-JP" altLang="en-US" sz="1800" b="1" dirty="0" smtClean="0">
                  <a:solidFill>
                    <a:schemeClr val="bg1"/>
                  </a:solidFill>
                  <a:latin typeface="+mn-lt"/>
                </a:rPr>
                <a:t> 値</a:t>
              </a:r>
              <a:endParaRPr kumimoji="1" lang="ja-JP" altLang="en-US" sz="18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5978108" y="2958143"/>
              <a:ext cx="845103" cy="369332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r>
                <a:rPr lang="en-US" altLang="ja-JP" sz="1800" b="1" dirty="0" smtClean="0">
                  <a:solidFill>
                    <a:schemeClr val="bg1"/>
                  </a:solidFill>
                  <a:latin typeface="+mn-lt"/>
                </a:rPr>
                <a:t>IDF</a:t>
              </a:r>
              <a:r>
                <a:rPr lang="ja-JP" altLang="en-US" sz="1800" b="1" dirty="0" smtClean="0">
                  <a:solidFill>
                    <a:schemeClr val="bg1"/>
                  </a:solidFill>
                  <a:latin typeface="+mn-lt"/>
                </a:rPr>
                <a:t> 値</a:t>
              </a:r>
              <a:endParaRPr lang="ja-JP" altLang="en-US" sz="1800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1627236" y="6166334"/>
            <a:ext cx="6175644" cy="4544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[4] B. Ricardo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R. Berthier.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Modern information retrieval: The concepts and technology behind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search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Addison-Wesley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2011.</a:t>
            </a:r>
            <a:endParaRPr lang="en-US" altLang="ja-JP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9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/>
              <a:t>特徴</a:t>
            </a:r>
            <a:r>
              <a:rPr lang="ja-JP" altLang="en-US" sz="3600" dirty="0" smtClean="0"/>
              <a:t>ベクトルのクラスタリング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LSH</a:t>
            </a:r>
            <a:r>
              <a:rPr lang="ja-JP" altLang="en-US" dirty="0" smtClean="0"/>
              <a:t> </a:t>
            </a:r>
            <a:r>
              <a:rPr lang="en-US" altLang="ja-JP" dirty="0" smtClean="0"/>
              <a:t>(Locality-Sensitive Hashing)</a:t>
            </a:r>
            <a:r>
              <a:rPr lang="ja-JP" altLang="en-US" dirty="0"/>
              <a:t> </a:t>
            </a:r>
            <a:r>
              <a:rPr lang="en-US" altLang="ja-JP" dirty="0" smtClean="0"/>
              <a:t>[2]</a:t>
            </a:r>
            <a:r>
              <a:rPr lang="ja-JP" altLang="en-US" dirty="0" smtClean="0"/>
              <a:t> を利用</a:t>
            </a:r>
            <a:endParaRPr lang="en-US" altLang="ja-JP" dirty="0" smtClean="0"/>
          </a:p>
          <a:p>
            <a:pPr lvl="1"/>
            <a:r>
              <a:rPr lang="ja-JP" altLang="en-US" dirty="0"/>
              <a:t>近似最近傍探索</a:t>
            </a:r>
            <a:r>
              <a:rPr lang="ja-JP" altLang="en-US" dirty="0" smtClean="0"/>
              <a:t>アルゴリズムの</a:t>
            </a:r>
            <a:r>
              <a:rPr lang="en-US" altLang="ja-JP" dirty="0" smtClean="0"/>
              <a:t>1</a:t>
            </a:r>
            <a:r>
              <a:rPr lang="ja-JP" altLang="en-US" dirty="0" smtClean="0"/>
              <a:t>つ</a:t>
            </a:r>
            <a:endParaRPr lang="en-US" altLang="ja-JP" dirty="0" smtClean="0"/>
          </a:p>
          <a:p>
            <a:pPr lvl="2"/>
            <a:r>
              <a:rPr lang="ja-JP" altLang="en-US" dirty="0"/>
              <a:t>ハッシュ関数を</a:t>
            </a:r>
            <a:r>
              <a:rPr lang="ja-JP" altLang="en-US" dirty="0" smtClean="0"/>
              <a:t>用いて</a:t>
            </a:r>
            <a:r>
              <a:rPr lang="ja-JP" altLang="en-US" dirty="0"/>
              <a:t>高速にクラスタリング</a:t>
            </a:r>
            <a:r>
              <a:rPr lang="ja-JP" altLang="en-US" dirty="0" smtClean="0"/>
              <a:t>可能</a:t>
            </a:r>
            <a:endParaRPr lang="en-US" altLang="ja-JP" dirty="0" smtClean="0"/>
          </a:p>
          <a:p>
            <a:pPr lvl="1"/>
            <a:r>
              <a:rPr lang="ja-JP" altLang="en-US" dirty="0"/>
              <a:t>クローンペアと</a:t>
            </a:r>
            <a:r>
              <a:rPr lang="ja-JP" altLang="en-US" dirty="0" smtClean="0"/>
              <a:t>なりうる</a:t>
            </a:r>
            <a:r>
              <a:rPr lang="ja-JP" altLang="en-US" dirty="0"/>
              <a:t>候補</a:t>
            </a:r>
            <a:r>
              <a:rPr lang="ja-JP" altLang="en-US" dirty="0" smtClean="0"/>
              <a:t>を</a:t>
            </a:r>
            <a:r>
              <a:rPr lang="ja-JP" altLang="en-US" dirty="0"/>
              <a:t>絞ることが目的</a:t>
            </a:r>
            <a:endParaRPr lang="en-US" altLang="ja-JP" dirty="0"/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 dirty="0"/>
          </a:p>
        </p:txBody>
      </p:sp>
      <p:sp>
        <p:nvSpPr>
          <p:cNvPr id="8" name="テキスト ボックス 4"/>
          <p:cNvSpPr txBox="1"/>
          <p:nvPr/>
        </p:nvSpPr>
        <p:spPr>
          <a:xfrm>
            <a:off x="1052004" y="5643762"/>
            <a:ext cx="32030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600" dirty="0" smtClean="0">
                <a:latin typeface="+mn-lt"/>
              </a:rPr>
              <a:t>各</a:t>
            </a:r>
            <a:r>
              <a:rPr lang="ja-JP" altLang="en-US" sz="1600" dirty="0">
                <a:latin typeface="+mn-lt"/>
              </a:rPr>
              <a:t>コードブロック</a:t>
            </a:r>
            <a:r>
              <a:rPr lang="ja-JP" altLang="en-US" sz="1600" dirty="0" smtClean="0">
                <a:latin typeface="+mn-lt"/>
              </a:rPr>
              <a:t>の</a:t>
            </a:r>
            <a:r>
              <a:rPr lang="ja-JP" altLang="en-US" sz="1600" dirty="0">
                <a:latin typeface="+mn-lt"/>
              </a:rPr>
              <a:t>特徴ベクトル</a:t>
            </a:r>
          </a:p>
        </p:txBody>
      </p:sp>
      <p:sp>
        <p:nvSpPr>
          <p:cNvPr id="9" name="右矢印 8"/>
          <p:cNvSpPr/>
          <p:nvPr/>
        </p:nvSpPr>
        <p:spPr bwMode="auto">
          <a:xfrm>
            <a:off x="4462965" y="4350806"/>
            <a:ext cx="1450440" cy="440600"/>
          </a:xfrm>
          <a:prstGeom prst="rightArrow">
            <a:avLst>
              <a:gd name="adj1" fmla="val 50000"/>
              <a:gd name="adj2" fmla="val 72137"/>
            </a:avLst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endParaRPr kumimoji="0" lang="ja-JP" altLang="en-US" dirty="0">
              <a:solidFill>
                <a:schemeClr val="bg2">
                  <a:lumMod val="50000"/>
                </a:schemeClr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4437102" y="5017285"/>
            <a:ext cx="1465145" cy="488381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ja-JP" altLang="en-US" sz="1600" dirty="0">
                <a:latin typeface="+mn-lt"/>
                <a:ea typeface="ＭＳ Ｐゴシック" panose="020B0600070205080204" pitchFamily="50" charset="-128"/>
              </a:rPr>
              <a:t>クラスタリング</a:t>
            </a:r>
            <a:endParaRPr kumimoji="0" lang="en-US" altLang="ja-JP" sz="16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5"/>
          <p:cNvSpPr txBox="1"/>
          <p:nvPr/>
        </p:nvSpPr>
        <p:spPr>
          <a:xfrm>
            <a:off x="5726457" y="5643762"/>
            <a:ext cx="25367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600" dirty="0">
                <a:latin typeface="+mn-lt"/>
              </a:rPr>
              <a:t>コードブロック</a:t>
            </a:r>
            <a:r>
              <a:rPr lang="ja-JP" altLang="en-US" sz="1600" dirty="0" smtClean="0">
                <a:latin typeface="+mn-lt"/>
              </a:rPr>
              <a:t>のクラスタ</a:t>
            </a:r>
            <a:endParaRPr lang="ja-JP" altLang="en-US" sz="1600" dirty="0">
              <a:latin typeface="+mn-lt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6287986" y="3554984"/>
            <a:ext cx="1413653" cy="83244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600" kern="0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Block</a:t>
            </a:r>
            <a:r>
              <a:rPr lang="ja-JP" altLang="en-US" sz="1600" kern="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kumimoji="1" lang="en-US" altLang="ja-JP" sz="1600" kern="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A</a:t>
            </a:r>
          </a:p>
          <a:p>
            <a:pPr algn="ctr"/>
            <a:r>
              <a:rPr lang="en-US" altLang="ja-JP" sz="1600" kern="0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Block</a:t>
            </a:r>
            <a:r>
              <a:rPr lang="ja-JP" altLang="en-US" sz="1600" kern="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en-US" altLang="ja-JP" sz="1600" kern="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D</a:t>
            </a:r>
          </a:p>
          <a:p>
            <a:pPr algn="ctr"/>
            <a:r>
              <a:rPr lang="en-US" altLang="ja-JP" sz="1600" kern="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Block</a:t>
            </a:r>
            <a:r>
              <a:rPr kumimoji="1" lang="en-US" altLang="ja-JP" sz="1600" kern="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F</a:t>
            </a:r>
            <a:endParaRPr kumimoji="1" lang="ja-JP" altLang="en-US" sz="1600" kern="0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6287986" y="4754779"/>
            <a:ext cx="1405165" cy="7508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6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Block</a:t>
            </a:r>
            <a:r>
              <a:rPr lang="ja-JP" altLang="en-US" sz="16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B</a:t>
            </a:r>
            <a:endParaRPr kumimoji="1" lang="en-US" altLang="ja-JP" sz="1600" dirty="0" smtClean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/>
            <a:r>
              <a:rPr lang="en-US" altLang="ja-JP" sz="16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Block</a:t>
            </a:r>
            <a:r>
              <a:rPr lang="ja-JP" altLang="en-US" sz="16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C</a:t>
            </a:r>
          </a:p>
          <a:p>
            <a:pPr algn="ctr"/>
            <a:r>
              <a:rPr lang="en-US" altLang="ja-JP" sz="16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Block E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79652"/>
              </p:ext>
            </p:extLst>
          </p:nvPr>
        </p:nvGraphicFramePr>
        <p:xfrm>
          <a:off x="1267375" y="3554984"/>
          <a:ext cx="2772262" cy="200751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386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6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67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コードブロック名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特徴ベクトル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Block</a:t>
                      </a:r>
                      <a:r>
                        <a:rPr kumimoji="1" lang="ja-JP" altLang="en-US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A</a:t>
                      </a:r>
                      <a:endParaRPr kumimoji="1" lang="ja-JP" altLang="en-US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(5,4,2,1,…)</a:t>
                      </a:r>
                      <a:endParaRPr kumimoji="1" lang="ja-JP" altLang="en-US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Block</a:t>
                      </a:r>
                      <a:r>
                        <a:rPr kumimoji="1" lang="ja-JP" altLang="en-US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B</a:t>
                      </a:r>
                      <a:endParaRPr kumimoji="1" lang="ja-JP" altLang="en-US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(0,0,2,2,…)</a:t>
                      </a:r>
                      <a:endParaRPr kumimoji="1" lang="ja-JP" altLang="en-US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Block</a:t>
                      </a:r>
                      <a:r>
                        <a:rPr kumimoji="1" lang="ja-JP" altLang="en-US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C</a:t>
                      </a:r>
                      <a:endParaRPr kumimoji="1" lang="ja-JP" altLang="en-US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(0,0,2,2,…)</a:t>
                      </a:r>
                      <a:endParaRPr kumimoji="1" lang="ja-JP" altLang="en-US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Block</a:t>
                      </a:r>
                      <a:r>
                        <a:rPr kumimoji="1" lang="ja-JP" altLang="en-US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D</a:t>
                      </a:r>
                      <a:endParaRPr kumimoji="1" lang="ja-JP" altLang="en-US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(3,4,2,1,…)</a:t>
                      </a:r>
                      <a:endParaRPr kumimoji="1" lang="ja-JP" altLang="en-US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Block</a:t>
                      </a:r>
                      <a:r>
                        <a:rPr kumimoji="1" lang="ja-JP" altLang="en-US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(5,4,2,3,…)</a:t>
                      </a:r>
                      <a:endParaRPr kumimoji="1" lang="ja-JP" altLang="en-US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…</a:t>
                      </a:r>
                      <a:endParaRPr kumimoji="1" lang="ja-JP" altLang="en-US" sz="140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1627236" y="6166334"/>
            <a:ext cx="6175644" cy="4544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[2]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Indyk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R. </a:t>
            </a:r>
            <a:r>
              <a:rPr lang="en-US" altLang="ja-JP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Motwani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Approximate nearest neighbors: towards removing the curse of dimensionality. In Proc. of STOC ’98, pp. 604-613, 1998.</a:t>
            </a:r>
          </a:p>
        </p:txBody>
      </p:sp>
    </p:spTree>
    <p:extLst>
      <p:ext uri="{BB962C8B-B14F-4D97-AF65-F5344CB8AC3E}">
        <p14:creationId xmlns:p14="http://schemas.microsoft.com/office/powerpoint/2010/main" val="128588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LSH (Locality-Sensitive Hashing) 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6128"/>
          </a:xfrm>
        </p:spPr>
        <p:txBody>
          <a:bodyPr/>
          <a:lstStyle/>
          <a:p>
            <a:r>
              <a:rPr lang="en-US" altLang="ja-JP" dirty="0"/>
              <a:t>LSH </a:t>
            </a:r>
            <a:r>
              <a:rPr lang="ja-JP" altLang="en-US" dirty="0" smtClean="0"/>
              <a:t>とは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 </a:t>
            </a:r>
            <a:r>
              <a:rPr lang="ja-JP" altLang="en-US" dirty="0" smtClean="0"/>
              <a:t>点が </a:t>
            </a:r>
            <a:r>
              <a:rPr lang="ja-JP" altLang="en-US" dirty="0" smtClean="0">
                <a:solidFill>
                  <a:srgbClr val="FF0000"/>
                </a:solidFill>
              </a:rPr>
              <a:t>近い</a:t>
            </a:r>
            <a:r>
              <a:rPr lang="ja-JP" altLang="en-US" dirty="0" smtClean="0"/>
              <a:t>  ⇒  同じハッシュ値を</a:t>
            </a:r>
            <a:r>
              <a:rPr lang="ja-JP" altLang="en-US" dirty="0"/>
              <a:t>取る確率</a:t>
            </a:r>
            <a:r>
              <a:rPr lang="ja-JP" altLang="en-US" dirty="0" smtClean="0"/>
              <a:t>が </a:t>
            </a:r>
            <a:r>
              <a:rPr lang="ja-JP" altLang="en-US" dirty="0" smtClean="0">
                <a:solidFill>
                  <a:srgbClr val="FF0000"/>
                </a:solidFill>
              </a:rPr>
              <a:t>高い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 smtClean="0"/>
              <a:t> 点が </a:t>
            </a:r>
            <a:r>
              <a:rPr lang="ja-JP" altLang="en-US" dirty="0" smtClean="0">
                <a:solidFill>
                  <a:srgbClr val="0070C0"/>
                </a:solidFill>
              </a:rPr>
              <a:t>遠い</a:t>
            </a:r>
            <a:r>
              <a:rPr lang="ja-JP" altLang="en-US" dirty="0" smtClean="0"/>
              <a:t>  ⇒  同じハッシュ値を取る確率が </a:t>
            </a:r>
            <a:r>
              <a:rPr lang="ja-JP" altLang="en-US" dirty="0" smtClean="0">
                <a:solidFill>
                  <a:srgbClr val="0070C0"/>
                </a:solidFill>
              </a:rPr>
              <a:t>低い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pPr lvl="1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941065"/>
              </p:ext>
            </p:extLst>
          </p:nvPr>
        </p:nvGraphicFramePr>
        <p:xfrm>
          <a:off x="457200" y="4275609"/>
          <a:ext cx="7660428" cy="3840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4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3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3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3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32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32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3343">
                <a:tc>
                  <a:txBody>
                    <a:bodyPr/>
                    <a:lstStyle/>
                    <a:p>
                      <a:r>
                        <a:rPr kumimoji="1" lang="en-US" altLang="ja-JP" sz="1900" dirty="0" smtClean="0"/>
                        <a:t>Hash Table</a:t>
                      </a:r>
                      <a:endParaRPr kumimoji="1" lang="ja-JP" altLang="en-US" sz="1900" dirty="0"/>
                    </a:p>
                  </a:txBody>
                  <a:tcPr marL="94523" marR="94523" marT="47261" marB="47261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4523" marR="94523" marT="47261" marB="472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4523" marR="94523" marT="47261" marB="472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4523" marR="94523" marT="47261" marB="472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4523" marR="94523" marT="47261" marB="472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4523" marR="94523" marT="47261" marB="472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円/楕円 6"/>
          <p:cNvSpPr/>
          <p:nvPr/>
        </p:nvSpPr>
        <p:spPr>
          <a:xfrm>
            <a:off x="2666798" y="3635813"/>
            <a:ext cx="1472140" cy="63895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Point </a:t>
            </a:r>
            <a:r>
              <a:rPr kumimoji="1" lang="en-US" altLang="ja-JP" sz="1600" dirty="0" smtClean="0"/>
              <a:t>A</a:t>
            </a:r>
            <a:endParaRPr kumimoji="1" lang="ja-JP" altLang="en-US" sz="1600" dirty="0"/>
          </a:p>
        </p:txBody>
      </p:sp>
      <p:sp>
        <p:nvSpPr>
          <p:cNvPr id="10" name="円/楕円 9"/>
          <p:cNvSpPr/>
          <p:nvPr/>
        </p:nvSpPr>
        <p:spPr>
          <a:xfrm>
            <a:off x="4709747" y="3635813"/>
            <a:ext cx="1547535" cy="63895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/>
              <a:t>P</a:t>
            </a:r>
            <a:r>
              <a:rPr lang="en-US" altLang="ja-JP" sz="1600" dirty="0" smtClean="0"/>
              <a:t>oint</a:t>
            </a:r>
            <a:r>
              <a:rPr kumimoji="1" lang="en-US" altLang="ja-JP" sz="1600" dirty="0" smtClean="0"/>
              <a:t> A’</a:t>
            </a:r>
            <a:endParaRPr kumimoji="1" lang="ja-JP" altLang="en-US" sz="1600" dirty="0"/>
          </a:p>
        </p:txBody>
      </p:sp>
      <p:sp>
        <p:nvSpPr>
          <p:cNvPr id="11" name="円/楕円 10"/>
          <p:cNvSpPr/>
          <p:nvPr/>
        </p:nvSpPr>
        <p:spPr>
          <a:xfrm>
            <a:off x="6834347" y="3626986"/>
            <a:ext cx="1467174" cy="638953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Point</a:t>
            </a:r>
            <a:r>
              <a:rPr kumimoji="1" lang="en-US" altLang="ja-JP" sz="1600" dirty="0" smtClean="0"/>
              <a:t> B</a:t>
            </a:r>
            <a:endParaRPr kumimoji="1" lang="ja-JP" altLang="en-US" sz="1600" dirty="0"/>
          </a:p>
        </p:txBody>
      </p:sp>
      <p:sp>
        <p:nvSpPr>
          <p:cNvPr id="18" name="曲折矢印 17"/>
          <p:cNvSpPr/>
          <p:nvPr/>
        </p:nvSpPr>
        <p:spPr>
          <a:xfrm rot="5400000">
            <a:off x="4044677" y="3849717"/>
            <a:ext cx="543905" cy="531584"/>
          </a:xfrm>
          <a:prstGeom prst="bentArrow">
            <a:avLst>
              <a:gd name="adj1" fmla="val 16060"/>
              <a:gd name="adj2" fmla="val 25000"/>
              <a:gd name="adj3" fmla="val 30960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19" name="曲折矢印 18"/>
          <p:cNvSpPr/>
          <p:nvPr/>
        </p:nvSpPr>
        <p:spPr>
          <a:xfrm rot="16200000" flipH="1">
            <a:off x="4472901" y="3849717"/>
            <a:ext cx="543905" cy="531584"/>
          </a:xfrm>
          <a:prstGeom prst="bentArrow">
            <a:avLst>
              <a:gd name="adj1" fmla="val 16060"/>
              <a:gd name="adj2" fmla="val 25000"/>
              <a:gd name="adj3" fmla="val 30960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20" name="曲折矢印 19"/>
          <p:cNvSpPr/>
          <p:nvPr/>
        </p:nvSpPr>
        <p:spPr>
          <a:xfrm rot="16200000" flipH="1">
            <a:off x="6579288" y="3840890"/>
            <a:ext cx="543907" cy="531586"/>
          </a:xfrm>
          <a:prstGeom prst="bentArrow">
            <a:avLst>
              <a:gd name="adj1" fmla="val 16060"/>
              <a:gd name="adj2" fmla="val 25000"/>
              <a:gd name="adj3" fmla="val 30960"/>
              <a:gd name="adj4" fmla="val 4375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14" name="角丸四角形 13"/>
          <p:cNvSpPr/>
          <p:nvPr/>
        </p:nvSpPr>
        <p:spPr bwMode="auto">
          <a:xfrm>
            <a:off x="1109019" y="5103341"/>
            <a:ext cx="6925962" cy="698155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ja-JP" alt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同じハッシュ値を取る  ⇒  同じクラスタ</a:t>
            </a:r>
          </a:p>
        </p:txBody>
      </p:sp>
    </p:spTree>
    <p:extLst>
      <p:ext uri="{BB962C8B-B14F-4D97-AF65-F5344CB8AC3E}">
        <p14:creationId xmlns:p14="http://schemas.microsoft.com/office/powerpoint/2010/main" val="101819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特徴</a:t>
            </a:r>
            <a:r>
              <a:rPr lang="ja-JP" altLang="en-US" dirty="0" smtClean="0"/>
              <a:t>ベクトル間の類似度計算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各クラスタ内で特徴ベクトル間の類似度を計算</a:t>
            </a:r>
            <a:endParaRPr lang="en-US" altLang="ja-JP" dirty="0" smtClean="0"/>
          </a:p>
          <a:p>
            <a:pPr lvl="1"/>
            <a:r>
              <a:rPr lang="ja-JP" altLang="en-US" dirty="0"/>
              <a:t>コサイン</a:t>
            </a:r>
            <a:r>
              <a:rPr lang="ja-JP" altLang="en-US" dirty="0" smtClean="0"/>
              <a:t>類似度を利用</a:t>
            </a:r>
            <a:endParaRPr lang="en-US" altLang="ja-JP" dirty="0" smtClean="0"/>
          </a:p>
          <a:p>
            <a:pPr lvl="1"/>
            <a:r>
              <a:rPr lang="ja-JP" altLang="en-US" dirty="0"/>
              <a:t>特徴</a:t>
            </a:r>
            <a:r>
              <a:rPr lang="ja-JP" altLang="en-US" dirty="0" smtClean="0"/>
              <a:t>ベクトル</a:t>
            </a:r>
            <a:r>
              <a:rPr lang="ja-JP" altLang="en-US" dirty="0"/>
              <a:t> </a:t>
            </a:r>
            <a:r>
              <a:rPr lang="ja-JP" altLang="en-US" dirty="0" smtClean="0"/>
              <a:t>      間の類似度の計算方法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/>
          </a:p>
          <a:p>
            <a:pPr marL="457200" lvl="1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 dirty="0"/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114892"/>
              </p:ext>
            </p:extLst>
          </p:nvPr>
        </p:nvGraphicFramePr>
        <p:xfrm>
          <a:off x="3156014" y="2548454"/>
          <a:ext cx="542226" cy="36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" name="数式" r:id="rId4" imgW="342720" imgH="241200" progId="Equation.3">
                  <p:embed/>
                </p:oleObj>
              </mc:Choice>
              <mc:Fallback>
                <p:oleObj name="数式" r:id="rId4" imgW="342720" imgH="241200" progId="Equation.3">
                  <p:embed/>
                  <p:pic>
                    <p:nvPicPr>
                      <p:cNvPr id="0" name="オブジェクト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6014" y="2548454"/>
                        <a:ext cx="542226" cy="365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右矢印 7"/>
          <p:cNvSpPr/>
          <p:nvPr/>
        </p:nvSpPr>
        <p:spPr bwMode="auto">
          <a:xfrm rot="5400000">
            <a:off x="4226260" y="3240980"/>
            <a:ext cx="691480" cy="3114346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1696319" y="5356351"/>
            <a:ext cx="5751362" cy="1100054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閾値</a:t>
            </a:r>
            <a:r>
              <a:rPr lang="ja-JP" alt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（</a:t>
            </a:r>
            <a:r>
              <a:rPr lang="en-US" altLang="ja-JP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0.9</a:t>
            </a:r>
            <a:r>
              <a:rPr lang="ja-JP" alt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）</a:t>
            </a:r>
            <a:r>
              <a:rPr lang="ja-JP" altLang="en-US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以上であれば</a:t>
            </a:r>
            <a:endParaRPr lang="en-US" altLang="ja-JP" sz="2800" dirty="0" smtClean="0">
              <a:solidFill>
                <a:schemeClr val="tx1">
                  <a:lumMod val="90000"/>
                  <a:lumOff val="10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ブロック</a:t>
            </a:r>
            <a:r>
              <a:rPr lang="ja-JP" altLang="en-US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クローンペアとして検出</a:t>
            </a:r>
            <a:endParaRPr lang="en-US" altLang="ja-JP" sz="2800" dirty="0">
              <a:solidFill>
                <a:schemeClr val="tx1">
                  <a:lumMod val="90000"/>
                  <a:lumOff val="10000"/>
                </a:schemeClr>
              </a:solidFill>
              <a:latin typeface="+mn-ea"/>
              <a:ea typeface="+mn-ea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096063"/>
              </p:ext>
            </p:extLst>
          </p:nvPr>
        </p:nvGraphicFramePr>
        <p:xfrm>
          <a:off x="1647735" y="3275860"/>
          <a:ext cx="5848530" cy="1123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" name="数式" r:id="rId6" imgW="1968480" imgH="469800" progId="Equation.3">
                  <p:embed/>
                </p:oleObj>
              </mc:Choice>
              <mc:Fallback>
                <p:oleObj name="数式" r:id="rId6" imgW="196848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47735" y="3275860"/>
                        <a:ext cx="5848530" cy="11231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185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評価実験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457200"/>
            <a:r>
              <a:rPr lang="ja-JP" altLang="en-US" dirty="0" smtClean="0"/>
              <a:t>比較手法</a:t>
            </a:r>
            <a:endParaRPr lang="en-US" altLang="ja-JP" dirty="0" smtClean="0"/>
          </a:p>
          <a:p>
            <a:pPr marL="914400" lvl="1" indent="-457200"/>
            <a:r>
              <a:rPr lang="ja-JP" altLang="en-US" dirty="0"/>
              <a:t>関数クローン</a:t>
            </a:r>
            <a:r>
              <a:rPr lang="ja-JP" altLang="en-US" dirty="0" smtClean="0"/>
              <a:t>検出法</a:t>
            </a:r>
            <a:endParaRPr lang="en-US" altLang="ja-JP" dirty="0" smtClean="0"/>
          </a:p>
          <a:p>
            <a:pPr marL="914400" lvl="1" indent="-457200"/>
            <a:r>
              <a:rPr lang="en-US" altLang="ja-JP" dirty="0" err="1" smtClean="0"/>
              <a:t>CCFinder</a:t>
            </a:r>
            <a:r>
              <a:rPr lang="en-US" altLang="ja-JP" dirty="0" smtClean="0"/>
              <a:t>[5]</a:t>
            </a:r>
          </a:p>
          <a:p>
            <a:pPr marL="514350" indent="-457200"/>
            <a:r>
              <a:rPr lang="ja-JP" altLang="en-US" dirty="0" smtClean="0"/>
              <a:t>検出対象</a:t>
            </a:r>
            <a:endParaRPr lang="en-US" altLang="ja-JP" dirty="0" smtClean="0"/>
          </a:p>
          <a:p>
            <a:pPr marL="914400" lvl="1" indent="-457200"/>
            <a:r>
              <a:rPr lang="en-US" altLang="ja-JP" dirty="0" smtClean="0"/>
              <a:t>3</a:t>
            </a:r>
            <a:r>
              <a:rPr lang="ja-JP" altLang="en-US" dirty="0" smtClean="0"/>
              <a:t> つの </a:t>
            </a:r>
            <a:r>
              <a:rPr lang="en-US" altLang="ja-JP" dirty="0" smtClean="0"/>
              <a:t>C</a:t>
            </a:r>
            <a:r>
              <a:rPr lang="ja-JP" altLang="en-US" dirty="0"/>
              <a:t> </a:t>
            </a:r>
            <a:r>
              <a:rPr lang="ja-JP" altLang="en-US" dirty="0" smtClean="0"/>
              <a:t>言語プロジェクト</a:t>
            </a:r>
            <a:endParaRPr lang="en-US" altLang="ja-JP" dirty="0" smtClean="0"/>
          </a:p>
          <a:p>
            <a:pPr marL="5715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62683"/>
              </p:ext>
            </p:extLst>
          </p:nvPr>
        </p:nvGraphicFramePr>
        <p:xfrm>
          <a:off x="1467104" y="4083685"/>
          <a:ext cx="6490208" cy="14833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0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2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2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プロジェクト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言語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サイズ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バージョン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/>
                      <a:r>
                        <a:rPr kumimoji="1" lang="en-US" altLang="ja-JP" sz="1800" dirty="0" smtClean="0"/>
                        <a:t>Apache </a:t>
                      </a:r>
                      <a:r>
                        <a:rPr kumimoji="1" lang="en-US" altLang="ja-JP" sz="1800" baseline="0" dirty="0" smtClean="0"/>
                        <a:t>HTTPD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C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/>
                        <a:t>343 KLOC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kumimoji="1" lang="en-US" altLang="ja-JP" sz="1800" dirty="0" smtClean="0"/>
                        <a:t>2.2.14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/>
                      <a:r>
                        <a:rPr kumimoji="1" lang="en-US" altLang="ja-JP" sz="1800" dirty="0" smtClean="0"/>
                        <a:t>Python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C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/>
                        <a:t>435 KLOC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kumimoji="1" lang="en-US" altLang="ja-JP" sz="1800" dirty="0" smtClean="0"/>
                        <a:t>2.5.1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/>
                      <a:r>
                        <a:rPr kumimoji="1" lang="en-US" altLang="ja-JP" sz="1800" dirty="0" err="1" smtClean="0"/>
                        <a:t>PostgreSQL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C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/>
                        <a:t>937 KLOC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kumimoji="1" lang="en-US" altLang="ja-JP" sz="1800" dirty="0" smtClean="0"/>
                        <a:t>8.5.1</a:t>
                      </a:r>
                      <a:endParaRPr kumimoji="1" lang="ja-JP" altLang="en-US" sz="18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150930" y="5813508"/>
            <a:ext cx="6842140" cy="4544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[5]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Kamiya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S.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Kusumoto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K. Inoue.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CCFinder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a multilinguistic token-based code clone detection system for large scale source code. IEEE Trans.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Softw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Eng., Vol. 28, No. 7, pp. 654–670, 2002. </a:t>
            </a:r>
          </a:p>
        </p:txBody>
      </p:sp>
    </p:spTree>
    <p:extLst>
      <p:ext uri="{BB962C8B-B14F-4D97-AF65-F5344CB8AC3E}">
        <p14:creationId xmlns:p14="http://schemas.microsoft.com/office/powerpoint/2010/main" val="13682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評価手順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457200">
              <a:buFont typeface="+mj-lt"/>
              <a:buAutoNum type="arabicPeriod"/>
            </a:pPr>
            <a:r>
              <a:rPr lang="ja-JP" altLang="en-US" sz="2400" dirty="0"/>
              <a:t>提案</a:t>
            </a:r>
            <a:r>
              <a:rPr lang="ja-JP" altLang="en-US" sz="2400" dirty="0" smtClean="0"/>
              <a:t>手法と比較手法の検出</a:t>
            </a:r>
            <a:r>
              <a:rPr lang="ja-JP" altLang="en-US" sz="2400" dirty="0"/>
              <a:t>結果</a:t>
            </a:r>
            <a:r>
              <a:rPr lang="ja-JP" altLang="en-US" sz="2400" dirty="0" smtClean="0"/>
              <a:t>から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ランダムサンプリングした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>270 </a:t>
            </a:r>
            <a:r>
              <a:rPr lang="ja-JP" altLang="en-US" sz="2400" dirty="0" smtClean="0"/>
              <a:t>個のクローンペアに対しアンケート</a:t>
            </a:r>
            <a:endParaRPr lang="en-US" altLang="ja-JP" sz="2400" dirty="0"/>
          </a:p>
          <a:p>
            <a:pPr lvl="1"/>
            <a:r>
              <a:rPr lang="ja-JP" altLang="en-US" sz="2000" dirty="0" smtClean="0"/>
              <a:t>調査事項</a:t>
            </a:r>
            <a:r>
              <a:rPr lang="ja-JP" altLang="en-US" sz="1800" dirty="0" smtClean="0"/>
              <a:t>：集約，または同時修正の対象となりうるクローンペアか？</a:t>
            </a:r>
            <a:endParaRPr lang="en-US" altLang="ja-JP" sz="1800" dirty="0" smtClean="0"/>
          </a:p>
          <a:p>
            <a:pPr lvl="1"/>
            <a:r>
              <a:rPr lang="ja-JP" altLang="en-US" sz="2000" dirty="0"/>
              <a:t>調査</a:t>
            </a:r>
            <a:r>
              <a:rPr lang="ja-JP" altLang="en-US" sz="2000" dirty="0" smtClean="0"/>
              <a:t>対象</a:t>
            </a:r>
            <a:r>
              <a:rPr lang="ja-JP" altLang="en-US" sz="1800" dirty="0" smtClean="0"/>
              <a:t>：コードクローンの研究者 </a:t>
            </a:r>
            <a:r>
              <a:rPr lang="en-US" altLang="ja-JP" sz="1800" dirty="0" smtClean="0"/>
              <a:t>1</a:t>
            </a:r>
            <a:r>
              <a:rPr lang="ja-JP" altLang="en-US" sz="1800" dirty="0"/>
              <a:t> </a:t>
            </a:r>
            <a:r>
              <a:rPr lang="ja-JP" altLang="en-US" sz="1800" dirty="0" smtClean="0"/>
              <a:t>名，大学院生 </a:t>
            </a:r>
            <a:r>
              <a:rPr lang="en-US" altLang="ja-JP" sz="1800" dirty="0" smtClean="0"/>
              <a:t>2</a:t>
            </a:r>
            <a:r>
              <a:rPr lang="ja-JP" altLang="en-US" sz="1800" dirty="0" smtClean="0"/>
              <a:t> 名　合計 </a:t>
            </a:r>
            <a:r>
              <a:rPr lang="en-US" altLang="ja-JP" sz="1800" dirty="0" smtClean="0"/>
              <a:t>3 </a:t>
            </a:r>
            <a:r>
              <a:rPr lang="ja-JP" altLang="en-US" sz="1800" dirty="0" smtClean="0"/>
              <a:t>名</a:t>
            </a:r>
            <a:endParaRPr lang="en-US" altLang="ja-JP" sz="1800" dirty="0" smtClean="0"/>
          </a:p>
          <a:p>
            <a:pPr lvl="1"/>
            <a:endParaRPr lang="en-US" altLang="ja-JP" sz="1600" dirty="0" smtClean="0"/>
          </a:p>
          <a:p>
            <a:pPr marL="514350" indent="-457200">
              <a:buFont typeface="+mj-lt"/>
              <a:buAutoNum type="arabicPeriod"/>
            </a:pPr>
            <a:r>
              <a:rPr lang="en-US" altLang="ja-JP" sz="2400" dirty="0" smtClean="0"/>
              <a:t>2 </a:t>
            </a:r>
            <a:r>
              <a:rPr lang="ja-JP" altLang="en-US" sz="2400" dirty="0" smtClean="0"/>
              <a:t>名</a:t>
            </a:r>
            <a:r>
              <a:rPr lang="ja-JP" altLang="en-US" sz="2400" dirty="0"/>
              <a:t>以上</a:t>
            </a:r>
            <a:r>
              <a:rPr lang="ja-JP" altLang="en-US" sz="2400" dirty="0" smtClean="0"/>
              <a:t>が</a:t>
            </a:r>
            <a:r>
              <a:rPr lang="ja-JP" altLang="en-US" sz="2400" dirty="0"/>
              <a:t>保守対象</a:t>
            </a:r>
            <a:r>
              <a:rPr lang="ja-JP" altLang="en-US" sz="2400" dirty="0" smtClean="0"/>
              <a:t>のクローンペアと回答した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ja-JP" altLang="en-US" sz="2400" dirty="0" smtClean="0"/>
              <a:t>クローンペアを正解</a:t>
            </a:r>
            <a:r>
              <a:rPr lang="ja-JP" altLang="en-US" sz="2400" dirty="0"/>
              <a:t>集合としてベンチマーク</a:t>
            </a:r>
            <a:r>
              <a:rPr lang="ja-JP" altLang="en-US" dirty="0"/>
              <a:t>を</a:t>
            </a:r>
            <a:r>
              <a:rPr lang="ja-JP" altLang="en-US" dirty="0" smtClean="0"/>
              <a:t>作成</a:t>
            </a:r>
            <a:endParaRPr lang="en-US" altLang="ja-JP" dirty="0" smtClean="0"/>
          </a:p>
          <a:p>
            <a:pPr marL="514350" indent="-457200">
              <a:buFont typeface="+mj-lt"/>
              <a:buAutoNum type="arabicPeriod"/>
            </a:pPr>
            <a:endParaRPr lang="en-US" altLang="ja-JP" dirty="0" smtClean="0"/>
          </a:p>
          <a:p>
            <a:pPr marL="514350" indent="-457200">
              <a:buFont typeface="+mj-lt"/>
              <a:buAutoNum type="arabicPeriod"/>
            </a:pPr>
            <a:r>
              <a:rPr lang="ja-JP" altLang="en-US" sz="2400" dirty="0" smtClean="0"/>
              <a:t>ベンチマークをもとに適合率・再現率の</a:t>
            </a:r>
            <a:r>
              <a:rPr lang="ja-JP" altLang="en-US" sz="2400" dirty="0"/>
              <a:t>評価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667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適合率・再現率</a:t>
            </a:r>
            <a:r>
              <a:rPr kumimoji="1" lang="ja-JP" altLang="en-US" dirty="0" smtClean="0"/>
              <a:t>の定義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ja-JP" altLang="en-US" dirty="0" smtClean="0"/>
                  <a:t>適合率</a:t>
                </a:r>
                <a:r>
                  <a:rPr lang="en-US" altLang="ja-JP" dirty="0" smtClean="0"/>
                  <a:t>	precision</a:t>
                </a:r>
                <a:r>
                  <a:rPr lang="ja-JP" altLang="en-US" dirty="0" smtClean="0"/>
                  <a:t> </a:t>
                </a:r>
                <a:r>
                  <a:rPr lang="en-US" altLang="ja-JP" dirty="0" smtClean="0"/>
                  <a:t>	=</a:t>
                </a:r>
                <a:r>
                  <a:rPr lang="ja-JP" altLang="en-US" dirty="0" smtClean="0"/>
                  <a:t> </a:t>
                </a:r>
                <a:r>
                  <a:rPr lang="en-US" altLang="ja-JP" sz="2400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𝑏𝑒𝑛𝑐h</m:t>
                            </m:r>
                          </m:sub>
                        </m:sSub>
                        <m:r>
                          <a:rPr lang="en-US" altLang="ja-JP" sz="3200" b="0" i="1" smtClean="0">
                            <a:latin typeface="Cambria Math"/>
                          </a:rPr>
                          <m:t> </m:t>
                        </m:r>
                        <m:r>
                          <a:rPr lang="en-US" altLang="ja-JP" sz="3200" i="1" smtClean="0">
                            <a:latin typeface="Cambria Math" panose="02040503050406030204" pitchFamily="18" charset="0"/>
                          </a:rPr>
                          <m:t>∩</m:t>
                        </m:r>
                        <m:r>
                          <a:rPr lang="en-US" altLang="ja-JP" sz="3200" b="0" i="1" smtClean="0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𝑠𝑎𝑚𝑝𝑙𝑒</m:t>
                            </m:r>
                          </m:sub>
                        </m:sSub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altLang="ja-JP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i="1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i="1">
                                <a:latin typeface="Cambria Math"/>
                              </a:rPr>
                              <m:t>𝑠𝑎𝑚𝑝𝑙𝑒</m:t>
                            </m:r>
                          </m:sub>
                        </m:sSub>
                        <m: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</m:oMath>
                </a14:m>
                <a:endParaRPr lang="en-US" altLang="ja-JP" sz="2400" dirty="0" smtClean="0"/>
              </a:p>
              <a:p>
                <a:r>
                  <a:rPr kumimoji="1" lang="ja-JP" altLang="en-US" dirty="0" smtClean="0"/>
                  <a:t>再現率 </a:t>
                </a:r>
                <a:r>
                  <a:rPr kumimoji="1" lang="en-US" altLang="ja-JP" dirty="0" smtClean="0"/>
                  <a:t>	</a:t>
                </a:r>
                <a:r>
                  <a:rPr lang="en-US" altLang="ja-JP" dirty="0" smtClean="0"/>
                  <a:t>recall 	=</a:t>
                </a:r>
                <a:r>
                  <a:rPr lang="ja-JP" altLang="en-US" dirty="0" smtClean="0"/>
                  <a:t> </a:t>
                </a:r>
                <a:r>
                  <a:rPr lang="en-US" altLang="ja-JP" sz="2400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𝑟𝑒𝑠𝑢𝑙𝑡</m:t>
                            </m:r>
                          </m:sub>
                        </m:sSub>
                        <m:r>
                          <a:rPr lang="en-US" altLang="ja-JP" sz="3200" b="0" i="1" smtClean="0">
                            <a:latin typeface="Cambria Math"/>
                          </a:rPr>
                          <m:t> </m:t>
                        </m:r>
                        <m: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  <m:t>∩</m:t>
                        </m:r>
                        <m:r>
                          <a:rPr lang="en-US" altLang="ja-JP" sz="3200" b="0" i="1" smtClean="0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en-US" altLang="ja-JP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i="1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i="1">
                                <a:latin typeface="Cambria Math"/>
                              </a:rPr>
                              <m:t>𝑏𝑒𝑛𝑐h</m:t>
                            </m:r>
                          </m:sub>
                        </m:sSub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altLang="ja-JP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i="1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i="1">
                                <a:latin typeface="Cambria Math"/>
                              </a:rPr>
                              <m:t>𝑏𝑒𝑛𝑐h</m:t>
                            </m:r>
                          </m:sub>
                        </m:sSub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</m:oMath>
                </a14:m>
                <a:endParaRPr lang="en-US" altLang="ja-JP" sz="2400" dirty="0"/>
              </a:p>
              <a:p>
                <a:pPr marL="457200" lvl="1" indent="0">
                  <a:buNone/>
                </a:pPr>
                <a:endParaRPr lang="en-US" altLang="ja-JP" i="1" dirty="0" smtClean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endParaRPr lang="en-US" altLang="ja-JP" i="1" dirty="0" smtClean="0">
                  <a:latin typeface="Cambria Math" panose="02040503050406030204" pitchFamily="18" charset="0"/>
                </a:endParaRPr>
              </a:p>
              <a:p>
                <a:pPr lvl="1">
                  <a:tabLst>
                    <a:tab pos="1884363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𝐶𝑃</m:t>
                        </m:r>
                      </m:e>
                      <m:sub>
                        <m:r>
                          <a:rPr lang="en-US" altLang="ja-JP" i="1">
                            <a:latin typeface="Cambria Math"/>
                          </a:rPr>
                          <m:t>𝑏𝑒𝑛𝑐h</m:t>
                        </m:r>
                      </m:sub>
                    </m:sSub>
                  </m:oMath>
                </a14:m>
                <a:r>
                  <a:rPr lang="en-US" altLang="ja-JP" dirty="0" smtClean="0"/>
                  <a:t>	 : </a:t>
                </a:r>
                <a:r>
                  <a:rPr lang="ja-JP" altLang="en-US" dirty="0" smtClean="0"/>
                  <a:t>ベンチマークの正解クローンペア集合</a:t>
                </a:r>
                <a:endParaRPr lang="en-US" altLang="ja-JP" dirty="0" smtClean="0"/>
              </a:p>
              <a:p>
                <a:pPr lvl="1">
                  <a:tabLst>
                    <a:tab pos="1971675" algn="l"/>
                    <a:tab pos="2328863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𝐶𝑃</m:t>
                        </m:r>
                      </m:e>
                      <m:sub>
                        <m:r>
                          <a:rPr lang="en-US" altLang="ja-JP" i="1">
                            <a:latin typeface="Cambria Math"/>
                          </a:rPr>
                          <m:t>𝑠𝑎𝑚𝑝𝑙𝑒</m:t>
                        </m:r>
                      </m:sub>
                    </m:sSub>
                  </m:oMath>
                </a14:m>
                <a:r>
                  <a:rPr lang="en-US" altLang="ja-JP" dirty="0" smtClean="0"/>
                  <a:t>	: </a:t>
                </a:r>
                <a:r>
                  <a:rPr lang="ja-JP" altLang="en-US" dirty="0" smtClean="0"/>
                  <a:t>サンプリングしたクローンペア集合</a:t>
                </a:r>
                <a:endParaRPr lang="en-US" altLang="ja-JP" dirty="0" smtClean="0"/>
              </a:p>
              <a:p>
                <a:pPr lvl="1">
                  <a:tabLst>
                    <a:tab pos="1971675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𝐶𝑃</m:t>
                        </m:r>
                      </m:e>
                      <m:sub>
                        <m:r>
                          <a:rPr lang="en-US" altLang="ja-JP" i="1">
                            <a:latin typeface="Cambria Math"/>
                          </a:rPr>
                          <m:t>𝑟𝑒𝑠𝑢𝑙𝑡</m:t>
                        </m:r>
                      </m:sub>
                    </m:sSub>
                  </m:oMath>
                </a14:m>
                <a:r>
                  <a:rPr lang="en-US" altLang="ja-JP" dirty="0" smtClean="0"/>
                  <a:t>  	: </a:t>
                </a:r>
                <a:r>
                  <a:rPr lang="ja-JP" altLang="en-US" dirty="0" smtClean="0"/>
                  <a:t>検出したクローンペア集合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018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評価結果 </a:t>
            </a:r>
            <a:r>
              <a:rPr kumimoji="1"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 bwMode="auto">
          <a:xfrm>
            <a:off x="676657" y="4632960"/>
            <a:ext cx="7790687" cy="1394168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/>
          <a:p>
            <a:pPr>
              <a:lnSpc>
                <a:spcPct val="150000"/>
              </a:lnSpc>
              <a:defRPr/>
            </a:pPr>
            <a:r>
              <a:rPr lang="ja-JP" altLang="en-US" sz="2800" dirty="0" smtClean="0"/>
              <a:t>関数クローン検出法と比較し</a:t>
            </a:r>
            <a:endParaRPr lang="en-US" altLang="ja-JP" sz="2800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sz="2800" dirty="0" smtClean="0"/>
              <a:t>同程度の適合率で，高い再現率が得られた</a:t>
            </a:r>
            <a:endParaRPr lang="en-US" altLang="ja-JP" sz="2800" dirty="0"/>
          </a:p>
        </p:txBody>
      </p:sp>
      <p:graphicFrame>
        <p:nvGraphicFramePr>
          <p:cNvPr id="7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064799"/>
              </p:ext>
            </p:extLst>
          </p:nvPr>
        </p:nvGraphicFramePr>
        <p:xfrm>
          <a:off x="1195187" y="1727199"/>
          <a:ext cx="6753627" cy="167335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92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77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検出手法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適合率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再現率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検出時間 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/>
                        <a:t>提案手法</a:t>
                      </a:r>
                      <a:endParaRPr kumimoji="1" lang="ja-JP" altLang="en-US" sz="1600" dirty="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C00000"/>
                          </a:solidFill>
                        </a:rPr>
                        <a:t>0.68</a:t>
                      </a:r>
                      <a:endParaRPr kumimoji="1" lang="ja-JP" alt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C00000"/>
                          </a:solidFill>
                        </a:rPr>
                        <a:t>0.70</a:t>
                      </a:r>
                      <a:endParaRPr kumimoji="1" lang="ja-JP" alt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</a:rPr>
                        <a:t>分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47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</a:rPr>
                        <a:t>秒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/>
                        <a:t>関数クローン検出法</a:t>
                      </a:r>
                      <a:endParaRPr kumimoji="1" lang="ja-JP" altLang="en-US" sz="1600" dirty="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0.67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0.47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5</a:t>
                      </a:r>
                      <a:r>
                        <a:rPr kumimoji="1" lang="ja-JP" altLang="en-US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分 </a:t>
                      </a:r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29</a:t>
                      </a:r>
                      <a:r>
                        <a:rPr kumimoji="1" lang="ja-JP" altLang="en-US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秒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237488" y="3487043"/>
            <a:ext cx="6669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>
                <a:latin typeface="+mn-lt"/>
                <a:ea typeface="+mn-ea"/>
              </a:rPr>
              <a:t>※</a:t>
            </a:r>
            <a:r>
              <a:rPr kumimoji="1" lang="ja-JP" altLang="en-US" sz="1600" dirty="0" smtClean="0">
                <a:latin typeface="+mn-lt"/>
                <a:ea typeface="+mn-ea"/>
              </a:rPr>
              <a:t> </a:t>
            </a:r>
            <a:r>
              <a:rPr kumimoji="1" lang="en-US" altLang="ja-JP" sz="1600" dirty="0" smtClean="0">
                <a:latin typeface="+mn-lt"/>
                <a:ea typeface="+mn-ea"/>
              </a:rPr>
              <a:t>Apache HTTPD, Python, </a:t>
            </a:r>
            <a:r>
              <a:rPr lang="en-US" altLang="ja-JP" sz="1600" dirty="0" smtClean="0">
                <a:latin typeface="+mn-lt"/>
                <a:ea typeface="+mn-ea"/>
              </a:rPr>
              <a:t>P</a:t>
            </a:r>
            <a:r>
              <a:rPr kumimoji="1" lang="en-US" altLang="ja-JP" sz="1600" dirty="0" smtClean="0">
                <a:latin typeface="+mn-lt"/>
                <a:ea typeface="+mn-ea"/>
              </a:rPr>
              <a:t>ostgreSQL</a:t>
            </a:r>
            <a:r>
              <a:rPr kumimoji="1" lang="ja-JP" altLang="en-US" sz="1600" dirty="0" smtClean="0">
                <a:latin typeface="+mn-lt"/>
                <a:ea typeface="+mn-ea"/>
              </a:rPr>
              <a:t> に対しての平均値を掲載</a:t>
            </a:r>
            <a:endParaRPr kumimoji="1" lang="ja-JP" altLang="en-US" sz="1600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5399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</a:t>
            </a:r>
            <a:r>
              <a:rPr lang="ja-JP" altLang="en-US" dirty="0"/>
              <a:t>クローン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sz="2400" dirty="0" smtClean="0"/>
              <a:t>ソースコードの</a:t>
            </a:r>
            <a:r>
              <a:rPr kumimoji="1" lang="ja-JP" altLang="en-US" sz="2400" dirty="0" smtClean="0"/>
              <a:t>同一あるいは類似した部分を持つコード片</a:t>
            </a:r>
            <a:endParaRPr kumimoji="1" lang="en-US" altLang="ja-JP" sz="2400" dirty="0" smtClean="0"/>
          </a:p>
          <a:p>
            <a:pPr marL="457200" lvl="1" indent="0">
              <a:buNone/>
            </a:pPr>
            <a:r>
              <a:rPr kumimoji="1" lang="ja-JP" altLang="en-US" dirty="0" smtClean="0"/>
              <a:t>ソフトウェアの保守を困難にする大きな要因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16" name="正方形/長方形 15"/>
          <p:cNvSpPr/>
          <p:nvPr/>
        </p:nvSpPr>
        <p:spPr>
          <a:xfrm>
            <a:off x="3465079" y="5769782"/>
            <a:ext cx="2206752" cy="39962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/>
              <a:t>コードクローン</a:t>
            </a:r>
            <a:endParaRPr kumimoji="1" lang="ja-JP" altLang="en-US" sz="2000" dirty="0"/>
          </a:p>
        </p:txBody>
      </p:sp>
      <p:grpSp>
        <p:nvGrpSpPr>
          <p:cNvPr id="31" name="グループ化 30"/>
          <p:cNvGrpSpPr/>
          <p:nvPr/>
        </p:nvGrpSpPr>
        <p:grpSpPr>
          <a:xfrm>
            <a:off x="2922167" y="3881896"/>
            <a:ext cx="3292577" cy="1580036"/>
            <a:chOff x="2705144" y="3703164"/>
            <a:chExt cx="3292577" cy="1580036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2705144" y="3703164"/>
              <a:ext cx="3292577" cy="1580036"/>
              <a:chOff x="2705144" y="3703164"/>
              <a:chExt cx="3292577" cy="1580036"/>
            </a:xfrm>
          </p:grpSpPr>
          <p:sp>
            <p:nvSpPr>
              <p:cNvPr id="13" name="メモ 12"/>
              <p:cNvSpPr/>
              <p:nvPr/>
            </p:nvSpPr>
            <p:spPr>
              <a:xfrm rot="10800000">
                <a:off x="4672732" y="3703164"/>
                <a:ext cx="1324989" cy="1580036"/>
              </a:xfrm>
              <a:prstGeom prst="foldedCorner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ja-JP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ja-JP" altLang="en-US" sz="1600"/>
              </a:p>
            </p:txBody>
          </p:sp>
          <p:sp>
            <p:nvSpPr>
              <p:cNvPr id="7" name="メモ 6"/>
              <p:cNvSpPr/>
              <p:nvPr/>
            </p:nvSpPr>
            <p:spPr>
              <a:xfrm rot="10800000">
                <a:off x="2705144" y="3703164"/>
                <a:ext cx="1324989" cy="1580036"/>
              </a:xfrm>
              <a:prstGeom prst="foldedCorner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ja-JP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ja-JP" altLang="en-US" sz="1600"/>
              </a:p>
            </p:txBody>
          </p:sp>
        </p:grpSp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2901323" y="3983680"/>
              <a:ext cx="932629" cy="294158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90000"/>
                  <a:lumOff val="10000"/>
                </a:schemeClr>
              </a:solidFill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endParaRPr lang="ja-JP" altLang="ja-JP" u="sng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4865517" y="3983680"/>
              <a:ext cx="932629" cy="294158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90000"/>
                  <a:lumOff val="10000"/>
                </a:schemeClr>
              </a:solidFill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endParaRPr lang="ja-JP" altLang="ja-JP" u="sng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4865516" y="4552489"/>
              <a:ext cx="932629" cy="294158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90000"/>
                  <a:lumOff val="10000"/>
                </a:schemeClr>
              </a:solidFill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endParaRPr lang="ja-JP" altLang="ja-JP" u="sng">
                <a:latin typeface="Arial" charset="0"/>
                <a:ea typeface="MS UI Gothic" pitchFamily="50" charset="-128"/>
              </a:endParaRPr>
            </a:p>
          </p:txBody>
        </p:sp>
        <p:cxnSp>
          <p:nvCxnSpPr>
            <p:cNvPr id="24" name="直線矢印コネクタ 23"/>
            <p:cNvCxnSpPr/>
            <p:nvPr/>
          </p:nvCxnSpPr>
          <p:spPr>
            <a:xfrm>
              <a:off x="3833952" y="4130759"/>
              <a:ext cx="1031564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6" name="直線矢印コネクタ 25"/>
            <p:cNvCxnSpPr/>
            <p:nvPr/>
          </p:nvCxnSpPr>
          <p:spPr>
            <a:xfrm>
              <a:off x="5329698" y="4277840"/>
              <a:ext cx="5528" cy="27440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7" name="正方形/長方形 26"/>
          <p:cNvSpPr/>
          <p:nvPr/>
        </p:nvSpPr>
        <p:spPr>
          <a:xfrm>
            <a:off x="3581524" y="3162050"/>
            <a:ext cx="1973863" cy="41199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/>
              <a:t>クローン</a:t>
            </a:r>
            <a:r>
              <a:rPr lang="ja-JP" altLang="en-US" sz="2000" dirty="0"/>
              <a:t>ペア</a:t>
            </a:r>
            <a:endParaRPr kumimoji="1" lang="ja-JP" altLang="en-US" sz="2000" dirty="0"/>
          </a:p>
        </p:txBody>
      </p:sp>
      <p:cxnSp>
        <p:nvCxnSpPr>
          <p:cNvPr id="22" name="直線矢印コネクタ 21"/>
          <p:cNvCxnSpPr>
            <a:stCxn id="16" idx="0"/>
          </p:cNvCxnSpPr>
          <p:nvPr/>
        </p:nvCxnSpPr>
        <p:spPr>
          <a:xfrm flipV="1">
            <a:off x="4568455" y="5144604"/>
            <a:ext cx="978266" cy="6251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>
            <a:stCxn id="16" idx="0"/>
          </p:cNvCxnSpPr>
          <p:nvPr/>
        </p:nvCxnSpPr>
        <p:spPr>
          <a:xfrm flipH="1" flipV="1">
            <a:off x="3581524" y="4519426"/>
            <a:ext cx="986931" cy="12503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>
            <a:stCxn id="16" idx="0"/>
          </p:cNvCxnSpPr>
          <p:nvPr/>
        </p:nvCxnSpPr>
        <p:spPr>
          <a:xfrm flipV="1">
            <a:off x="4568455" y="4393442"/>
            <a:ext cx="463296" cy="13763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76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評価結果 </a:t>
            </a:r>
            <a:r>
              <a:rPr kumimoji="1" lang="en-US" altLang="ja-JP" dirty="0" smtClean="0"/>
              <a:t>(2/2)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 bwMode="auto">
          <a:xfrm>
            <a:off x="676657" y="4632960"/>
            <a:ext cx="7790687" cy="1394168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/>
          <a:p>
            <a:pPr>
              <a:lnSpc>
                <a:spcPct val="150000"/>
              </a:lnSpc>
              <a:defRPr/>
            </a:pPr>
            <a:r>
              <a:rPr lang="en-US" altLang="ja-JP" sz="2800" dirty="0" err="1" smtClean="0"/>
              <a:t>CCFinder</a:t>
            </a:r>
            <a:r>
              <a:rPr lang="ja-JP" altLang="en-US" sz="2800" dirty="0" smtClean="0"/>
              <a:t> </a:t>
            </a:r>
            <a:r>
              <a:rPr lang="ja-JP" altLang="en-US" sz="2800" dirty="0"/>
              <a:t>と</a:t>
            </a:r>
            <a:r>
              <a:rPr lang="ja-JP" altLang="en-US" sz="2800" dirty="0" smtClean="0"/>
              <a:t>比較し</a:t>
            </a:r>
            <a:endParaRPr lang="en-US" altLang="ja-JP" sz="2800" dirty="0" smtClean="0"/>
          </a:p>
          <a:p>
            <a:pPr>
              <a:lnSpc>
                <a:spcPct val="150000"/>
              </a:lnSpc>
              <a:defRPr/>
            </a:pPr>
            <a:r>
              <a:rPr lang="ja-JP" altLang="en-US" sz="2800" dirty="0" smtClean="0"/>
              <a:t>適合率</a:t>
            </a:r>
            <a:r>
              <a:rPr lang="ja-JP" altLang="en-US" sz="2800" dirty="0"/>
              <a:t>，再現率ともに</a:t>
            </a:r>
            <a:r>
              <a:rPr lang="ja-JP" altLang="en-US" sz="2800" dirty="0" smtClean="0"/>
              <a:t>高い値が得られた</a:t>
            </a:r>
            <a:endParaRPr lang="en-US" altLang="ja-JP" sz="2800" dirty="0"/>
          </a:p>
        </p:txBody>
      </p:sp>
      <p:graphicFrame>
        <p:nvGraphicFramePr>
          <p:cNvPr id="7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4203535"/>
              </p:ext>
            </p:extLst>
          </p:nvPr>
        </p:nvGraphicFramePr>
        <p:xfrm>
          <a:off x="1195187" y="1727199"/>
          <a:ext cx="6753627" cy="167335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92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77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検出手法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適合率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再現率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検出時間 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/>
                        <a:t>提案手法</a:t>
                      </a:r>
                      <a:endParaRPr kumimoji="1" lang="ja-JP" altLang="en-US" sz="1600" dirty="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C00000"/>
                          </a:solidFill>
                        </a:rPr>
                        <a:t>0.68</a:t>
                      </a:r>
                      <a:endParaRPr kumimoji="1" lang="ja-JP" alt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C00000"/>
                          </a:solidFill>
                        </a:rPr>
                        <a:t>0.70</a:t>
                      </a:r>
                      <a:endParaRPr kumimoji="1" lang="ja-JP" alt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</a:rPr>
                        <a:t>分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47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</a:rPr>
                        <a:t>秒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err="1" smtClean="0"/>
                        <a:t>CCFinder</a:t>
                      </a:r>
                      <a:endParaRPr kumimoji="1" lang="ja-JP" altLang="en-US" sz="1600" dirty="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0.57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0.52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3</a:t>
                      </a:r>
                      <a:r>
                        <a:rPr kumimoji="1" lang="ja-JP" altLang="en-US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分 </a:t>
                      </a:r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33</a:t>
                      </a:r>
                      <a:r>
                        <a:rPr kumimoji="1" lang="ja-JP" altLang="en-US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秒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237488" y="3539965"/>
            <a:ext cx="6669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>
                <a:latin typeface="+mn-lt"/>
                <a:ea typeface="+mn-ea"/>
              </a:rPr>
              <a:t>※</a:t>
            </a:r>
            <a:r>
              <a:rPr kumimoji="1" lang="ja-JP" altLang="en-US" sz="1600" dirty="0" smtClean="0">
                <a:latin typeface="+mn-lt"/>
                <a:ea typeface="+mn-ea"/>
              </a:rPr>
              <a:t> </a:t>
            </a:r>
            <a:r>
              <a:rPr kumimoji="1" lang="en-US" altLang="ja-JP" sz="1600" dirty="0" smtClean="0">
                <a:latin typeface="+mn-lt"/>
                <a:ea typeface="+mn-ea"/>
              </a:rPr>
              <a:t>Apache HTTPD, Python, </a:t>
            </a:r>
            <a:r>
              <a:rPr lang="en-US" altLang="ja-JP" sz="1600" dirty="0" smtClean="0">
                <a:latin typeface="+mn-lt"/>
                <a:ea typeface="+mn-ea"/>
              </a:rPr>
              <a:t>P</a:t>
            </a:r>
            <a:r>
              <a:rPr kumimoji="1" lang="en-US" altLang="ja-JP" sz="1600" dirty="0" smtClean="0">
                <a:latin typeface="+mn-lt"/>
                <a:ea typeface="+mn-ea"/>
              </a:rPr>
              <a:t>ostgreSQL</a:t>
            </a:r>
            <a:r>
              <a:rPr kumimoji="1" lang="ja-JP" altLang="en-US" sz="1600" dirty="0" smtClean="0">
                <a:latin typeface="+mn-lt"/>
                <a:ea typeface="+mn-ea"/>
              </a:rPr>
              <a:t> に対しての平均値を掲載</a:t>
            </a:r>
            <a:endParaRPr kumimoji="1" lang="ja-JP" altLang="en-US" sz="1600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71930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ブロッククローン</a:t>
            </a:r>
            <a:r>
              <a:rPr lang="ja-JP" altLang="en-US" dirty="0"/>
              <a:t>の実例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597C-9423-4BA2-89DC-CB3C381FCB2F}" type="slidenum">
              <a:rPr lang="en-US" altLang="ja-JP" smtClean="0"/>
              <a:pPr/>
              <a:t>21</a:t>
            </a:fld>
            <a:endParaRPr lang="en-US" altLang="ja-JP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9492" y="1600210"/>
            <a:ext cx="4145692" cy="397031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334</a:t>
            </a: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: APR_DECLARE(</a:t>
            </a:r>
            <a:r>
              <a:rPr lang="en-US" altLang="ja-JP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apr_status_t</a:t>
            </a: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) </a:t>
            </a:r>
            <a:r>
              <a:rPr lang="en-US" altLang="ja-JP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apr_file_flush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( </a:t>
            </a:r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略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)</a:t>
            </a:r>
            <a:endParaRPr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Myrica N" panose="020B0500020203020207" pitchFamily="50" charset="-128"/>
              <a:ea typeface="Myrica N" panose="020B0500020203020207" pitchFamily="50" charset="-128"/>
              <a:cs typeface="Myrica N" panose="020B0500020203020207" pitchFamily="50" charset="-128"/>
            </a:endParaRPr>
          </a:p>
          <a:p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335: {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336:     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apr_status_t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rv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= APR_SUCCESS;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337: 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338:     if (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thefile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-&gt;buffered) {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339:         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file_lock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(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thefile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);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340:         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rv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= 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apr_file_flush_locked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(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thefile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);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341:         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file_unlock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(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thefile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);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342:     }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343:     </a:t>
            </a:r>
            <a:r>
              <a:rPr lang="en-US" altLang="ja-JP" dirty="0" smtClean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/*</a:t>
            </a:r>
            <a:endParaRPr lang="en-US" altLang="ja-JP" dirty="0">
              <a:solidFill>
                <a:srgbClr val="C00000"/>
              </a:solidFill>
              <a:latin typeface="Myrica N" panose="020B0500020203020207" pitchFamily="50" charset="-128"/>
              <a:ea typeface="Myrica N" panose="020B0500020203020207" pitchFamily="50" charset="-128"/>
              <a:cs typeface="Myrica N" panose="020B0500020203020207" pitchFamily="50" charset="-128"/>
            </a:endParaRP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344:      * </a:t>
            </a:r>
            <a:r>
              <a:rPr lang="en-US" altLang="ja-JP" dirty="0" smtClean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comment</a:t>
            </a:r>
          </a:p>
          <a:p>
            <a:r>
              <a:rPr lang="en-US" altLang="ja-JP" dirty="0" smtClean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345:      */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346:     return 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rv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;</a:t>
            </a:r>
          </a:p>
          <a:p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347: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}</a:t>
            </a:r>
            <a:endParaRPr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Myrica N" panose="020B0500020203020207" pitchFamily="50" charset="-128"/>
              <a:ea typeface="Myrica N" panose="020B0500020203020207" pitchFamily="50" charset="-128"/>
              <a:cs typeface="Myrica N" panose="020B0500020203020207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12471" y="1600210"/>
            <a:ext cx="4165857" cy="397031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349</a:t>
            </a: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: APR_DECLARE(</a:t>
            </a:r>
            <a:r>
              <a:rPr lang="en-US" altLang="ja-JP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apr_status_t</a:t>
            </a: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) </a:t>
            </a:r>
            <a:r>
              <a:rPr lang="en-US" altLang="ja-JP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apr_file_sync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(</a:t>
            </a:r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略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)</a:t>
            </a:r>
            <a:endParaRPr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Myrica N" panose="020B0500020203020207" pitchFamily="50" charset="-128"/>
              <a:ea typeface="Myrica N" panose="020B0500020203020207" pitchFamily="50" charset="-128"/>
              <a:cs typeface="Myrica N" panose="020B0500020203020207" pitchFamily="50" charset="-128"/>
            </a:endParaRPr>
          </a:p>
          <a:p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350: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{</a:t>
            </a:r>
          </a:p>
          <a:p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	</a:t>
            </a:r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yrica P" panose="020B0500020203020207" pitchFamily="50" charset="-128"/>
                <a:ea typeface="Myrica P" panose="020B0500020203020207" pitchFamily="50" charset="-128"/>
                <a:cs typeface="Myrica P" panose="020B0500020203020207" pitchFamily="50" charset="-128"/>
              </a:rPr>
              <a:t> </a:t>
            </a:r>
            <a:r>
              <a:rPr lang="ja-JP" alt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yrica P" panose="020B0500020203020207" pitchFamily="50" charset="-128"/>
                <a:ea typeface="Myrica P" panose="020B0500020203020207" pitchFamily="50" charset="-128"/>
                <a:cs typeface="Myrica P" panose="020B0500020203020207" pitchFamily="50" charset="-128"/>
              </a:rPr>
              <a:t>．．</a:t>
            </a:r>
            <a:r>
              <a:rPr lang="ja-JP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P" panose="020B0500020203020207" pitchFamily="50" charset="-128"/>
                <a:ea typeface="Myrica P" panose="020B0500020203020207" pitchFamily="50" charset="-128"/>
                <a:cs typeface="Myrica P" panose="020B0500020203020207" pitchFamily="50" charset="-128"/>
              </a:rPr>
              <a:t>．</a:t>
            </a:r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P" panose="020B0500020203020207" pitchFamily="50" charset="-128"/>
                <a:ea typeface="Myrica P" panose="020B0500020203020207" pitchFamily="50" charset="-128"/>
                <a:cs typeface="Myrica P" panose="020B0500020203020207" pitchFamily="50" charset="-128"/>
              </a:rPr>
              <a:t> 中 略 </a:t>
            </a:r>
            <a:r>
              <a:rPr lang="ja-JP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P" panose="020B0500020203020207" pitchFamily="50" charset="-128"/>
                <a:ea typeface="Myrica P" panose="020B0500020203020207" pitchFamily="50" charset="-128"/>
                <a:cs typeface="Myrica P" panose="020B0500020203020207" pitchFamily="50" charset="-128"/>
              </a:rPr>
              <a:t>．．．</a:t>
            </a:r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Myrica N" panose="020B0500020203020207" pitchFamily="50" charset="-128"/>
              <a:ea typeface="Myrica N" panose="020B0500020203020207" pitchFamily="50" charset="-128"/>
              <a:cs typeface="Myrica N" panose="020B0500020203020207" pitchFamily="50" charset="-128"/>
            </a:endParaRPr>
          </a:p>
          <a:p>
            <a:r>
              <a:rPr lang="ja-JP" altLang="en-US" dirty="0" smtClean="0"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dirty="0" smtClean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355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:     if (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thefile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-&gt;buffered) {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356:         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rv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= 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apr_file_flush_locked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(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thefile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);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357: 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358:         if (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rv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!= APR_SUCCESS) {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359:             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file_unlock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(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thefile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);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360:             return </a:t>
            </a:r>
            <a:r>
              <a:rPr lang="en-US" altLang="ja-JP" dirty="0" err="1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rv</a:t>
            </a:r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;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361:         }</a:t>
            </a:r>
          </a:p>
          <a:p>
            <a:r>
              <a:rPr lang="en-US" altLang="ja-JP" dirty="0">
                <a:solidFill>
                  <a:srgbClr val="C00000"/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362:     }</a:t>
            </a:r>
          </a:p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	</a:t>
            </a:r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yrica P" panose="020B0500020203020207" pitchFamily="50" charset="-128"/>
                <a:ea typeface="Myrica P" panose="020B0500020203020207" pitchFamily="50" charset="-128"/>
                <a:cs typeface="Myrica P" panose="020B0500020203020207" pitchFamily="50" charset="-128"/>
              </a:rPr>
              <a:t> </a:t>
            </a:r>
            <a:r>
              <a:rPr lang="ja-JP" alt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yrica P" panose="020B0500020203020207" pitchFamily="50" charset="-128"/>
                <a:ea typeface="Myrica P" panose="020B0500020203020207" pitchFamily="50" charset="-128"/>
                <a:cs typeface="Myrica P" panose="020B0500020203020207" pitchFamily="50" charset="-128"/>
              </a:rPr>
              <a:t>．．</a:t>
            </a:r>
            <a:r>
              <a:rPr lang="ja-JP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P" panose="020B0500020203020207" pitchFamily="50" charset="-128"/>
                <a:ea typeface="Myrica P" panose="020B0500020203020207" pitchFamily="50" charset="-128"/>
                <a:cs typeface="Myrica P" panose="020B0500020203020207" pitchFamily="50" charset="-128"/>
              </a:rPr>
              <a:t>．</a:t>
            </a:r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P" panose="020B0500020203020207" pitchFamily="50" charset="-128"/>
                <a:ea typeface="Myrica P" panose="020B0500020203020207" pitchFamily="50" charset="-128"/>
                <a:cs typeface="Myrica P" panose="020B0500020203020207" pitchFamily="50" charset="-128"/>
              </a:rPr>
              <a:t> 中 略 </a:t>
            </a:r>
            <a:r>
              <a:rPr lang="ja-JP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P" panose="020B0500020203020207" pitchFamily="50" charset="-128"/>
                <a:ea typeface="Myrica P" panose="020B0500020203020207" pitchFamily="50" charset="-128"/>
                <a:cs typeface="Myrica P" panose="020B0500020203020207" pitchFamily="50" charset="-128"/>
              </a:rPr>
              <a:t>．</a:t>
            </a:r>
            <a:r>
              <a:rPr lang="ja-JP" alt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yrica P" panose="020B0500020203020207" pitchFamily="50" charset="-128"/>
                <a:ea typeface="Myrica P" panose="020B0500020203020207" pitchFamily="50" charset="-128"/>
                <a:cs typeface="Myrica P" panose="020B0500020203020207" pitchFamily="50" charset="-128"/>
              </a:rPr>
              <a:t>．．</a:t>
            </a:r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Myrica P" panose="020B0500020203020207" pitchFamily="50" charset="-128"/>
              <a:ea typeface="Myrica P" panose="020B0500020203020207" pitchFamily="50" charset="-128"/>
              <a:cs typeface="Myrica P" panose="020B0500020203020207" pitchFamily="50" charset="-128"/>
            </a:endParaRPr>
          </a:p>
          <a:p>
            <a:r>
              <a:rPr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371</a:t>
            </a: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: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}</a:t>
            </a:r>
          </a:p>
          <a:p>
            <a:endParaRPr lang="en-US" altLang="ja-JP" dirty="0">
              <a:solidFill>
                <a:schemeClr val="tx1">
                  <a:lumMod val="50000"/>
                  <a:lumOff val="50000"/>
                </a:schemeClr>
              </a:solidFill>
              <a:latin typeface="Myrica N" panose="020B0500020203020207" pitchFamily="50" charset="-128"/>
              <a:ea typeface="Myrica N" panose="020B0500020203020207" pitchFamily="50" charset="-128"/>
              <a:cs typeface="Myrica N" panose="020B0500020203020207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1616801" y="5832389"/>
            <a:ext cx="5910398" cy="603550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lnSpc>
                <a:spcPct val="150000"/>
              </a:lnSpc>
              <a:defRPr/>
            </a:pPr>
            <a:r>
              <a:rPr lang="ja-JP" altLang="en-US" sz="2400" dirty="0" smtClean="0"/>
              <a:t>類似した処理を行うブロッククローン</a:t>
            </a:r>
            <a:endParaRPr lang="en-US" altLang="ja-JP" sz="2400" dirty="0"/>
          </a:p>
        </p:txBody>
      </p:sp>
      <p:sp>
        <p:nvSpPr>
          <p:cNvPr id="6" name="角丸四角形吹き出し 5"/>
          <p:cNvSpPr/>
          <p:nvPr/>
        </p:nvSpPr>
        <p:spPr>
          <a:xfrm>
            <a:off x="2004774" y="3750234"/>
            <a:ext cx="3570937" cy="1583058"/>
          </a:xfrm>
          <a:custGeom>
            <a:avLst/>
            <a:gdLst>
              <a:gd name="connsiteX0" fmla="*/ 0 w 2003174"/>
              <a:gd name="connsiteY0" fmla="*/ 171542 h 1029231"/>
              <a:gd name="connsiteX1" fmla="*/ 171542 w 2003174"/>
              <a:gd name="connsiteY1" fmla="*/ 0 h 1029231"/>
              <a:gd name="connsiteX2" fmla="*/ 333862 w 2003174"/>
              <a:gd name="connsiteY2" fmla="*/ 0 h 1029231"/>
              <a:gd name="connsiteX3" fmla="*/ 333862 w 2003174"/>
              <a:gd name="connsiteY3" fmla="*/ 0 h 1029231"/>
              <a:gd name="connsiteX4" fmla="*/ 834656 w 2003174"/>
              <a:gd name="connsiteY4" fmla="*/ 0 h 1029231"/>
              <a:gd name="connsiteX5" fmla="*/ 1831632 w 2003174"/>
              <a:gd name="connsiteY5" fmla="*/ 0 h 1029231"/>
              <a:gd name="connsiteX6" fmla="*/ 2003174 w 2003174"/>
              <a:gd name="connsiteY6" fmla="*/ 171542 h 1029231"/>
              <a:gd name="connsiteX7" fmla="*/ 2003174 w 2003174"/>
              <a:gd name="connsiteY7" fmla="*/ 171539 h 1029231"/>
              <a:gd name="connsiteX8" fmla="*/ 2003174 w 2003174"/>
              <a:gd name="connsiteY8" fmla="*/ 171539 h 1029231"/>
              <a:gd name="connsiteX9" fmla="*/ 2003174 w 2003174"/>
              <a:gd name="connsiteY9" fmla="*/ 428846 h 1029231"/>
              <a:gd name="connsiteX10" fmla="*/ 2003174 w 2003174"/>
              <a:gd name="connsiteY10" fmla="*/ 857689 h 1029231"/>
              <a:gd name="connsiteX11" fmla="*/ 1831632 w 2003174"/>
              <a:gd name="connsiteY11" fmla="*/ 1029231 h 1029231"/>
              <a:gd name="connsiteX12" fmla="*/ 834656 w 2003174"/>
              <a:gd name="connsiteY12" fmla="*/ 1029231 h 1029231"/>
              <a:gd name="connsiteX13" fmla="*/ 333862 w 2003174"/>
              <a:gd name="connsiteY13" fmla="*/ 1029231 h 1029231"/>
              <a:gd name="connsiteX14" fmla="*/ 333862 w 2003174"/>
              <a:gd name="connsiteY14" fmla="*/ 1029231 h 1029231"/>
              <a:gd name="connsiteX15" fmla="*/ 171542 w 2003174"/>
              <a:gd name="connsiteY15" fmla="*/ 1029231 h 1029231"/>
              <a:gd name="connsiteX16" fmla="*/ 0 w 2003174"/>
              <a:gd name="connsiteY16" fmla="*/ 857689 h 1029231"/>
              <a:gd name="connsiteX17" fmla="*/ 0 w 2003174"/>
              <a:gd name="connsiteY17" fmla="*/ 428846 h 1029231"/>
              <a:gd name="connsiteX18" fmla="*/ -661869 w 2003174"/>
              <a:gd name="connsiteY18" fmla="*/ -130784 h 1029231"/>
              <a:gd name="connsiteX19" fmla="*/ 0 w 2003174"/>
              <a:gd name="connsiteY19" fmla="*/ 171539 h 1029231"/>
              <a:gd name="connsiteX20" fmla="*/ 0 w 2003174"/>
              <a:gd name="connsiteY20" fmla="*/ 171542 h 1029231"/>
              <a:gd name="connsiteX0" fmla="*/ 661869 w 2665043"/>
              <a:gd name="connsiteY0" fmla="*/ 302326 h 1160015"/>
              <a:gd name="connsiteX1" fmla="*/ 833411 w 2665043"/>
              <a:gd name="connsiteY1" fmla="*/ 130784 h 1160015"/>
              <a:gd name="connsiteX2" fmla="*/ 995731 w 2665043"/>
              <a:gd name="connsiteY2" fmla="*/ 130784 h 1160015"/>
              <a:gd name="connsiteX3" fmla="*/ 995731 w 2665043"/>
              <a:gd name="connsiteY3" fmla="*/ 130784 h 1160015"/>
              <a:gd name="connsiteX4" fmla="*/ 1496525 w 2665043"/>
              <a:gd name="connsiteY4" fmla="*/ 130784 h 1160015"/>
              <a:gd name="connsiteX5" fmla="*/ 2493501 w 2665043"/>
              <a:gd name="connsiteY5" fmla="*/ 130784 h 1160015"/>
              <a:gd name="connsiteX6" fmla="*/ 2665043 w 2665043"/>
              <a:gd name="connsiteY6" fmla="*/ 302326 h 1160015"/>
              <a:gd name="connsiteX7" fmla="*/ 2665043 w 2665043"/>
              <a:gd name="connsiteY7" fmla="*/ 302323 h 1160015"/>
              <a:gd name="connsiteX8" fmla="*/ 2665043 w 2665043"/>
              <a:gd name="connsiteY8" fmla="*/ 302323 h 1160015"/>
              <a:gd name="connsiteX9" fmla="*/ 2665043 w 2665043"/>
              <a:gd name="connsiteY9" fmla="*/ 424242 h 1160015"/>
              <a:gd name="connsiteX10" fmla="*/ 2665043 w 2665043"/>
              <a:gd name="connsiteY10" fmla="*/ 559630 h 1160015"/>
              <a:gd name="connsiteX11" fmla="*/ 2665043 w 2665043"/>
              <a:gd name="connsiteY11" fmla="*/ 988473 h 1160015"/>
              <a:gd name="connsiteX12" fmla="*/ 2493501 w 2665043"/>
              <a:gd name="connsiteY12" fmla="*/ 1160015 h 1160015"/>
              <a:gd name="connsiteX13" fmla="*/ 1496525 w 2665043"/>
              <a:gd name="connsiteY13" fmla="*/ 1160015 h 1160015"/>
              <a:gd name="connsiteX14" fmla="*/ 995731 w 2665043"/>
              <a:gd name="connsiteY14" fmla="*/ 1160015 h 1160015"/>
              <a:gd name="connsiteX15" fmla="*/ 995731 w 2665043"/>
              <a:gd name="connsiteY15" fmla="*/ 1160015 h 1160015"/>
              <a:gd name="connsiteX16" fmla="*/ 833411 w 2665043"/>
              <a:gd name="connsiteY16" fmla="*/ 1160015 h 1160015"/>
              <a:gd name="connsiteX17" fmla="*/ 661869 w 2665043"/>
              <a:gd name="connsiteY17" fmla="*/ 988473 h 1160015"/>
              <a:gd name="connsiteX18" fmla="*/ 661869 w 2665043"/>
              <a:gd name="connsiteY18" fmla="*/ 559630 h 1160015"/>
              <a:gd name="connsiteX19" fmla="*/ 0 w 2665043"/>
              <a:gd name="connsiteY19" fmla="*/ 0 h 1160015"/>
              <a:gd name="connsiteX20" fmla="*/ 661869 w 2665043"/>
              <a:gd name="connsiteY20" fmla="*/ 302323 h 1160015"/>
              <a:gd name="connsiteX21" fmla="*/ 661869 w 2665043"/>
              <a:gd name="connsiteY21" fmla="*/ 302326 h 1160015"/>
              <a:gd name="connsiteX0" fmla="*/ 661869 w 4004746"/>
              <a:gd name="connsiteY0" fmla="*/ 302326 h 1160015"/>
              <a:gd name="connsiteX1" fmla="*/ 833411 w 4004746"/>
              <a:gd name="connsiteY1" fmla="*/ 130784 h 1160015"/>
              <a:gd name="connsiteX2" fmla="*/ 995731 w 4004746"/>
              <a:gd name="connsiteY2" fmla="*/ 130784 h 1160015"/>
              <a:gd name="connsiteX3" fmla="*/ 995731 w 4004746"/>
              <a:gd name="connsiteY3" fmla="*/ 130784 h 1160015"/>
              <a:gd name="connsiteX4" fmla="*/ 1496525 w 4004746"/>
              <a:gd name="connsiteY4" fmla="*/ 130784 h 1160015"/>
              <a:gd name="connsiteX5" fmla="*/ 2493501 w 4004746"/>
              <a:gd name="connsiteY5" fmla="*/ 130784 h 1160015"/>
              <a:gd name="connsiteX6" fmla="*/ 2665043 w 4004746"/>
              <a:gd name="connsiteY6" fmla="*/ 302326 h 1160015"/>
              <a:gd name="connsiteX7" fmla="*/ 2665043 w 4004746"/>
              <a:gd name="connsiteY7" fmla="*/ 302323 h 1160015"/>
              <a:gd name="connsiteX8" fmla="*/ 2665043 w 4004746"/>
              <a:gd name="connsiteY8" fmla="*/ 302323 h 1160015"/>
              <a:gd name="connsiteX9" fmla="*/ 4004746 w 4004746"/>
              <a:gd name="connsiteY9" fmla="*/ 32964 h 1160015"/>
              <a:gd name="connsiteX10" fmla="*/ 2665043 w 4004746"/>
              <a:gd name="connsiteY10" fmla="*/ 559630 h 1160015"/>
              <a:gd name="connsiteX11" fmla="*/ 2665043 w 4004746"/>
              <a:gd name="connsiteY11" fmla="*/ 988473 h 1160015"/>
              <a:gd name="connsiteX12" fmla="*/ 2493501 w 4004746"/>
              <a:gd name="connsiteY12" fmla="*/ 1160015 h 1160015"/>
              <a:gd name="connsiteX13" fmla="*/ 1496525 w 4004746"/>
              <a:gd name="connsiteY13" fmla="*/ 1160015 h 1160015"/>
              <a:gd name="connsiteX14" fmla="*/ 995731 w 4004746"/>
              <a:gd name="connsiteY14" fmla="*/ 1160015 h 1160015"/>
              <a:gd name="connsiteX15" fmla="*/ 995731 w 4004746"/>
              <a:gd name="connsiteY15" fmla="*/ 1160015 h 1160015"/>
              <a:gd name="connsiteX16" fmla="*/ 833411 w 4004746"/>
              <a:gd name="connsiteY16" fmla="*/ 1160015 h 1160015"/>
              <a:gd name="connsiteX17" fmla="*/ 661869 w 4004746"/>
              <a:gd name="connsiteY17" fmla="*/ 988473 h 1160015"/>
              <a:gd name="connsiteX18" fmla="*/ 661869 w 4004746"/>
              <a:gd name="connsiteY18" fmla="*/ 559630 h 1160015"/>
              <a:gd name="connsiteX19" fmla="*/ 0 w 4004746"/>
              <a:gd name="connsiteY19" fmla="*/ 0 h 1160015"/>
              <a:gd name="connsiteX20" fmla="*/ 661869 w 4004746"/>
              <a:gd name="connsiteY20" fmla="*/ 302323 h 1160015"/>
              <a:gd name="connsiteX21" fmla="*/ 661869 w 4004746"/>
              <a:gd name="connsiteY21" fmla="*/ 302326 h 1160015"/>
              <a:gd name="connsiteX0" fmla="*/ 683134 w 4026011"/>
              <a:gd name="connsiteY0" fmla="*/ 417158 h 1274847"/>
              <a:gd name="connsiteX1" fmla="*/ 854676 w 4026011"/>
              <a:gd name="connsiteY1" fmla="*/ 245616 h 1274847"/>
              <a:gd name="connsiteX2" fmla="*/ 1016996 w 4026011"/>
              <a:gd name="connsiteY2" fmla="*/ 245616 h 1274847"/>
              <a:gd name="connsiteX3" fmla="*/ 1016996 w 4026011"/>
              <a:gd name="connsiteY3" fmla="*/ 245616 h 1274847"/>
              <a:gd name="connsiteX4" fmla="*/ 1517790 w 4026011"/>
              <a:gd name="connsiteY4" fmla="*/ 245616 h 1274847"/>
              <a:gd name="connsiteX5" fmla="*/ 2514766 w 4026011"/>
              <a:gd name="connsiteY5" fmla="*/ 245616 h 1274847"/>
              <a:gd name="connsiteX6" fmla="*/ 2686308 w 4026011"/>
              <a:gd name="connsiteY6" fmla="*/ 417158 h 1274847"/>
              <a:gd name="connsiteX7" fmla="*/ 2686308 w 4026011"/>
              <a:gd name="connsiteY7" fmla="*/ 417155 h 1274847"/>
              <a:gd name="connsiteX8" fmla="*/ 2686308 w 4026011"/>
              <a:gd name="connsiteY8" fmla="*/ 417155 h 1274847"/>
              <a:gd name="connsiteX9" fmla="*/ 4026011 w 4026011"/>
              <a:gd name="connsiteY9" fmla="*/ 147796 h 1274847"/>
              <a:gd name="connsiteX10" fmla="*/ 2686308 w 4026011"/>
              <a:gd name="connsiteY10" fmla="*/ 674462 h 1274847"/>
              <a:gd name="connsiteX11" fmla="*/ 2686308 w 4026011"/>
              <a:gd name="connsiteY11" fmla="*/ 1103305 h 1274847"/>
              <a:gd name="connsiteX12" fmla="*/ 2514766 w 4026011"/>
              <a:gd name="connsiteY12" fmla="*/ 1274847 h 1274847"/>
              <a:gd name="connsiteX13" fmla="*/ 1517790 w 4026011"/>
              <a:gd name="connsiteY13" fmla="*/ 1274847 h 1274847"/>
              <a:gd name="connsiteX14" fmla="*/ 1016996 w 4026011"/>
              <a:gd name="connsiteY14" fmla="*/ 1274847 h 1274847"/>
              <a:gd name="connsiteX15" fmla="*/ 1016996 w 4026011"/>
              <a:gd name="connsiteY15" fmla="*/ 1274847 h 1274847"/>
              <a:gd name="connsiteX16" fmla="*/ 854676 w 4026011"/>
              <a:gd name="connsiteY16" fmla="*/ 1274847 h 1274847"/>
              <a:gd name="connsiteX17" fmla="*/ 683134 w 4026011"/>
              <a:gd name="connsiteY17" fmla="*/ 1103305 h 1274847"/>
              <a:gd name="connsiteX18" fmla="*/ 683134 w 4026011"/>
              <a:gd name="connsiteY18" fmla="*/ 674462 h 1274847"/>
              <a:gd name="connsiteX19" fmla="*/ 0 w 4026011"/>
              <a:gd name="connsiteY19" fmla="*/ 0 h 1274847"/>
              <a:gd name="connsiteX20" fmla="*/ 683134 w 4026011"/>
              <a:gd name="connsiteY20" fmla="*/ 417155 h 1274847"/>
              <a:gd name="connsiteX21" fmla="*/ 683134 w 4026011"/>
              <a:gd name="connsiteY21" fmla="*/ 417158 h 1274847"/>
              <a:gd name="connsiteX0" fmla="*/ 683134 w 4004746"/>
              <a:gd name="connsiteY0" fmla="*/ 490519 h 1348208"/>
              <a:gd name="connsiteX1" fmla="*/ 854676 w 4004746"/>
              <a:gd name="connsiteY1" fmla="*/ 318977 h 1348208"/>
              <a:gd name="connsiteX2" fmla="*/ 1016996 w 4004746"/>
              <a:gd name="connsiteY2" fmla="*/ 318977 h 1348208"/>
              <a:gd name="connsiteX3" fmla="*/ 1016996 w 4004746"/>
              <a:gd name="connsiteY3" fmla="*/ 318977 h 1348208"/>
              <a:gd name="connsiteX4" fmla="*/ 1517790 w 4004746"/>
              <a:gd name="connsiteY4" fmla="*/ 318977 h 1348208"/>
              <a:gd name="connsiteX5" fmla="*/ 2514766 w 4004746"/>
              <a:gd name="connsiteY5" fmla="*/ 318977 h 1348208"/>
              <a:gd name="connsiteX6" fmla="*/ 2686308 w 4004746"/>
              <a:gd name="connsiteY6" fmla="*/ 490519 h 1348208"/>
              <a:gd name="connsiteX7" fmla="*/ 2686308 w 4004746"/>
              <a:gd name="connsiteY7" fmla="*/ 490516 h 1348208"/>
              <a:gd name="connsiteX8" fmla="*/ 2686308 w 4004746"/>
              <a:gd name="connsiteY8" fmla="*/ 490516 h 1348208"/>
              <a:gd name="connsiteX9" fmla="*/ 4004746 w 4004746"/>
              <a:gd name="connsiteY9" fmla="*/ 0 h 1348208"/>
              <a:gd name="connsiteX10" fmla="*/ 2686308 w 4004746"/>
              <a:gd name="connsiteY10" fmla="*/ 747823 h 1348208"/>
              <a:gd name="connsiteX11" fmla="*/ 2686308 w 4004746"/>
              <a:gd name="connsiteY11" fmla="*/ 1176666 h 1348208"/>
              <a:gd name="connsiteX12" fmla="*/ 2514766 w 4004746"/>
              <a:gd name="connsiteY12" fmla="*/ 1348208 h 1348208"/>
              <a:gd name="connsiteX13" fmla="*/ 1517790 w 4004746"/>
              <a:gd name="connsiteY13" fmla="*/ 1348208 h 1348208"/>
              <a:gd name="connsiteX14" fmla="*/ 1016996 w 4004746"/>
              <a:gd name="connsiteY14" fmla="*/ 1348208 h 1348208"/>
              <a:gd name="connsiteX15" fmla="*/ 1016996 w 4004746"/>
              <a:gd name="connsiteY15" fmla="*/ 1348208 h 1348208"/>
              <a:gd name="connsiteX16" fmla="*/ 854676 w 4004746"/>
              <a:gd name="connsiteY16" fmla="*/ 1348208 h 1348208"/>
              <a:gd name="connsiteX17" fmla="*/ 683134 w 4004746"/>
              <a:gd name="connsiteY17" fmla="*/ 1176666 h 1348208"/>
              <a:gd name="connsiteX18" fmla="*/ 683134 w 4004746"/>
              <a:gd name="connsiteY18" fmla="*/ 747823 h 1348208"/>
              <a:gd name="connsiteX19" fmla="*/ 0 w 4004746"/>
              <a:gd name="connsiteY19" fmla="*/ 73361 h 1348208"/>
              <a:gd name="connsiteX20" fmla="*/ 683134 w 4004746"/>
              <a:gd name="connsiteY20" fmla="*/ 490516 h 1348208"/>
              <a:gd name="connsiteX21" fmla="*/ 683134 w 4004746"/>
              <a:gd name="connsiteY21" fmla="*/ 490519 h 1348208"/>
              <a:gd name="connsiteX0" fmla="*/ 683134 w 4055782"/>
              <a:gd name="connsiteY0" fmla="*/ 418218 h 1275907"/>
              <a:gd name="connsiteX1" fmla="*/ 854676 w 4055782"/>
              <a:gd name="connsiteY1" fmla="*/ 246676 h 1275907"/>
              <a:gd name="connsiteX2" fmla="*/ 1016996 w 4055782"/>
              <a:gd name="connsiteY2" fmla="*/ 246676 h 1275907"/>
              <a:gd name="connsiteX3" fmla="*/ 1016996 w 4055782"/>
              <a:gd name="connsiteY3" fmla="*/ 246676 h 1275907"/>
              <a:gd name="connsiteX4" fmla="*/ 1517790 w 4055782"/>
              <a:gd name="connsiteY4" fmla="*/ 246676 h 1275907"/>
              <a:gd name="connsiteX5" fmla="*/ 2514766 w 4055782"/>
              <a:gd name="connsiteY5" fmla="*/ 246676 h 1275907"/>
              <a:gd name="connsiteX6" fmla="*/ 2686308 w 4055782"/>
              <a:gd name="connsiteY6" fmla="*/ 418218 h 1275907"/>
              <a:gd name="connsiteX7" fmla="*/ 2686308 w 4055782"/>
              <a:gd name="connsiteY7" fmla="*/ 418215 h 1275907"/>
              <a:gd name="connsiteX8" fmla="*/ 2686308 w 4055782"/>
              <a:gd name="connsiteY8" fmla="*/ 418215 h 1275907"/>
              <a:gd name="connsiteX9" fmla="*/ 4055782 w 4055782"/>
              <a:gd name="connsiteY9" fmla="*/ 0 h 1275907"/>
              <a:gd name="connsiteX10" fmla="*/ 2686308 w 4055782"/>
              <a:gd name="connsiteY10" fmla="*/ 675522 h 1275907"/>
              <a:gd name="connsiteX11" fmla="*/ 2686308 w 4055782"/>
              <a:gd name="connsiteY11" fmla="*/ 1104365 h 1275907"/>
              <a:gd name="connsiteX12" fmla="*/ 2514766 w 4055782"/>
              <a:gd name="connsiteY12" fmla="*/ 1275907 h 1275907"/>
              <a:gd name="connsiteX13" fmla="*/ 1517790 w 4055782"/>
              <a:gd name="connsiteY13" fmla="*/ 1275907 h 1275907"/>
              <a:gd name="connsiteX14" fmla="*/ 1016996 w 4055782"/>
              <a:gd name="connsiteY14" fmla="*/ 1275907 h 1275907"/>
              <a:gd name="connsiteX15" fmla="*/ 1016996 w 4055782"/>
              <a:gd name="connsiteY15" fmla="*/ 1275907 h 1275907"/>
              <a:gd name="connsiteX16" fmla="*/ 854676 w 4055782"/>
              <a:gd name="connsiteY16" fmla="*/ 1275907 h 1275907"/>
              <a:gd name="connsiteX17" fmla="*/ 683134 w 4055782"/>
              <a:gd name="connsiteY17" fmla="*/ 1104365 h 1275907"/>
              <a:gd name="connsiteX18" fmla="*/ 683134 w 4055782"/>
              <a:gd name="connsiteY18" fmla="*/ 675522 h 1275907"/>
              <a:gd name="connsiteX19" fmla="*/ 0 w 4055782"/>
              <a:gd name="connsiteY19" fmla="*/ 1060 h 1275907"/>
              <a:gd name="connsiteX20" fmla="*/ 683134 w 4055782"/>
              <a:gd name="connsiteY20" fmla="*/ 418215 h 1275907"/>
              <a:gd name="connsiteX21" fmla="*/ 683134 w 4055782"/>
              <a:gd name="connsiteY21" fmla="*/ 418218 h 1275907"/>
              <a:gd name="connsiteX0" fmla="*/ 683134 w 3553925"/>
              <a:gd name="connsiteY0" fmla="*/ 417158 h 1274847"/>
              <a:gd name="connsiteX1" fmla="*/ 854676 w 3553925"/>
              <a:gd name="connsiteY1" fmla="*/ 245616 h 1274847"/>
              <a:gd name="connsiteX2" fmla="*/ 1016996 w 3553925"/>
              <a:gd name="connsiteY2" fmla="*/ 245616 h 1274847"/>
              <a:gd name="connsiteX3" fmla="*/ 1016996 w 3553925"/>
              <a:gd name="connsiteY3" fmla="*/ 245616 h 1274847"/>
              <a:gd name="connsiteX4" fmla="*/ 1517790 w 3553925"/>
              <a:gd name="connsiteY4" fmla="*/ 245616 h 1274847"/>
              <a:gd name="connsiteX5" fmla="*/ 2514766 w 3553925"/>
              <a:gd name="connsiteY5" fmla="*/ 245616 h 1274847"/>
              <a:gd name="connsiteX6" fmla="*/ 2686308 w 3553925"/>
              <a:gd name="connsiteY6" fmla="*/ 417158 h 1274847"/>
              <a:gd name="connsiteX7" fmla="*/ 2686308 w 3553925"/>
              <a:gd name="connsiteY7" fmla="*/ 417155 h 1274847"/>
              <a:gd name="connsiteX8" fmla="*/ 2686308 w 3553925"/>
              <a:gd name="connsiteY8" fmla="*/ 417155 h 1274847"/>
              <a:gd name="connsiteX9" fmla="*/ 3553925 w 3553925"/>
              <a:gd name="connsiteY9" fmla="*/ 152049 h 1274847"/>
              <a:gd name="connsiteX10" fmla="*/ 2686308 w 3553925"/>
              <a:gd name="connsiteY10" fmla="*/ 674462 h 1274847"/>
              <a:gd name="connsiteX11" fmla="*/ 2686308 w 3553925"/>
              <a:gd name="connsiteY11" fmla="*/ 1103305 h 1274847"/>
              <a:gd name="connsiteX12" fmla="*/ 2514766 w 3553925"/>
              <a:gd name="connsiteY12" fmla="*/ 1274847 h 1274847"/>
              <a:gd name="connsiteX13" fmla="*/ 1517790 w 3553925"/>
              <a:gd name="connsiteY13" fmla="*/ 1274847 h 1274847"/>
              <a:gd name="connsiteX14" fmla="*/ 1016996 w 3553925"/>
              <a:gd name="connsiteY14" fmla="*/ 1274847 h 1274847"/>
              <a:gd name="connsiteX15" fmla="*/ 1016996 w 3553925"/>
              <a:gd name="connsiteY15" fmla="*/ 1274847 h 1274847"/>
              <a:gd name="connsiteX16" fmla="*/ 854676 w 3553925"/>
              <a:gd name="connsiteY16" fmla="*/ 1274847 h 1274847"/>
              <a:gd name="connsiteX17" fmla="*/ 683134 w 3553925"/>
              <a:gd name="connsiteY17" fmla="*/ 1103305 h 1274847"/>
              <a:gd name="connsiteX18" fmla="*/ 683134 w 3553925"/>
              <a:gd name="connsiteY18" fmla="*/ 674462 h 1274847"/>
              <a:gd name="connsiteX19" fmla="*/ 0 w 3553925"/>
              <a:gd name="connsiteY19" fmla="*/ 0 h 1274847"/>
              <a:gd name="connsiteX20" fmla="*/ 683134 w 3553925"/>
              <a:gd name="connsiteY20" fmla="*/ 417155 h 1274847"/>
              <a:gd name="connsiteX21" fmla="*/ 683134 w 3553925"/>
              <a:gd name="connsiteY21" fmla="*/ 417158 h 1274847"/>
              <a:gd name="connsiteX0" fmla="*/ 683134 w 3570937"/>
              <a:gd name="connsiteY0" fmla="*/ 503278 h 1360967"/>
              <a:gd name="connsiteX1" fmla="*/ 854676 w 3570937"/>
              <a:gd name="connsiteY1" fmla="*/ 331736 h 1360967"/>
              <a:gd name="connsiteX2" fmla="*/ 1016996 w 3570937"/>
              <a:gd name="connsiteY2" fmla="*/ 331736 h 1360967"/>
              <a:gd name="connsiteX3" fmla="*/ 1016996 w 3570937"/>
              <a:gd name="connsiteY3" fmla="*/ 331736 h 1360967"/>
              <a:gd name="connsiteX4" fmla="*/ 1517790 w 3570937"/>
              <a:gd name="connsiteY4" fmla="*/ 331736 h 1360967"/>
              <a:gd name="connsiteX5" fmla="*/ 2514766 w 3570937"/>
              <a:gd name="connsiteY5" fmla="*/ 331736 h 1360967"/>
              <a:gd name="connsiteX6" fmla="*/ 2686308 w 3570937"/>
              <a:gd name="connsiteY6" fmla="*/ 503278 h 1360967"/>
              <a:gd name="connsiteX7" fmla="*/ 2686308 w 3570937"/>
              <a:gd name="connsiteY7" fmla="*/ 503275 h 1360967"/>
              <a:gd name="connsiteX8" fmla="*/ 2686308 w 3570937"/>
              <a:gd name="connsiteY8" fmla="*/ 503275 h 1360967"/>
              <a:gd name="connsiteX9" fmla="*/ 3570937 w 3570937"/>
              <a:gd name="connsiteY9" fmla="*/ 0 h 1360967"/>
              <a:gd name="connsiteX10" fmla="*/ 2686308 w 3570937"/>
              <a:gd name="connsiteY10" fmla="*/ 760582 h 1360967"/>
              <a:gd name="connsiteX11" fmla="*/ 2686308 w 3570937"/>
              <a:gd name="connsiteY11" fmla="*/ 1189425 h 1360967"/>
              <a:gd name="connsiteX12" fmla="*/ 2514766 w 3570937"/>
              <a:gd name="connsiteY12" fmla="*/ 1360967 h 1360967"/>
              <a:gd name="connsiteX13" fmla="*/ 1517790 w 3570937"/>
              <a:gd name="connsiteY13" fmla="*/ 1360967 h 1360967"/>
              <a:gd name="connsiteX14" fmla="*/ 1016996 w 3570937"/>
              <a:gd name="connsiteY14" fmla="*/ 1360967 h 1360967"/>
              <a:gd name="connsiteX15" fmla="*/ 1016996 w 3570937"/>
              <a:gd name="connsiteY15" fmla="*/ 1360967 h 1360967"/>
              <a:gd name="connsiteX16" fmla="*/ 854676 w 3570937"/>
              <a:gd name="connsiteY16" fmla="*/ 1360967 h 1360967"/>
              <a:gd name="connsiteX17" fmla="*/ 683134 w 3570937"/>
              <a:gd name="connsiteY17" fmla="*/ 1189425 h 1360967"/>
              <a:gd name="connsiteX18" fmla="*/ 683134 w 3570937"/>
              <a:gd name="connsiteY18" fmla="*/ 760582 h 1360967"/>
              <a:gd name="connsiteX19" fmla="*/ 0 w 3570937"/>
              <a:gd name="connsiteY19" fmla="*/ 86120 h 1360967"/>
              <a:gd name="connsiteX20" fmla="*/ 683134 w 3570937"/>
              <a:gd name="connsiteY20" fmla="*/ 503275 h 1360967"/>
              <a:gd name="connsiteX21" fmla="*/ 683134 w 3570937"/>
              <a:gd name="connsiteY21" fmla="*/ 503278 h 1360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570937" h="1360967">
                <a:moveTo>
                  <a:pt x="683134" y="503278"/>
                </a:moveTo>
                <a:cubicBezTo>
                  <a:pt x="683134" y="408538"/>
                  <a:pt x="759936" y="331736"/>
                  <a:pt x="854676" y="331736"/>
                </a:cubicBezTo>
                <a:lnTo>
                  <a:pt x="1016996" y="331736"/>
                </a:lnTo>
                <a:lnTo>
                  <a:pt x="1016996" y="331736"/>
                </a:lnTo>
                <a:lnTo>
                  <a:pt x="1517790" y="331736"/>
                </a:lnTo>
                <a:lnTo>
                  <a:pt x="2514766" y="331736"/>
                </a:lnTo>
                <a:cubicBezTo>
                  <a:pt x="2609506" y="331736"/>
                  <a:pt x="2686308" y="408538"/>
                  <a:pt x="2686308" y="503278"/>
                </a:cubicBezTo>
                <a:lnTo>
                  <a:pt x="2686308" y="503275"/>
                </a:lnTo>
                <a:lnTo>
                  <a:pt x="2686308" y="503275"/>
                </a:lnTo>
                <a:lnTo>
                  <a:pt x="3570937" y="0"/>
                </a:lnTo>
                <a:lnTo>
                  <a:pt x="2686308" y="760582"/>
                </a:lnTo>
                <a:lnTo>
                  <a:pt x="2686308" y="1189425"/>
                </a:lnTo>
                <a:cubicBezTo>
                  <a:pt x="2686308" y="1284165"/>
                  <a:pt x="2609506" y="1360967"/>
                  <a:pt x="2514766" y="1360967"/>
                </a:cubicBezTo>
                <a:lnTo>
                  <a:pt x="1517790" y="1360967"/>
                </a:lnTo>
                <a:lnTo>
                  <a:pt x="1016996" y="1360967"/>
                </a:lnTo>
                <a:lnTo>
                  <a:pt x="1016996" y="1360967"/>
                </a:lnTo>
                <a:lnTo>
                  <a:pt x="854676" y="1360967"/>
                </a:lnTo>
                <a:cubicBezTo>
                  <a:pt x="759936" y="1360967"/>
                  <a:pt x="683134" y="1284165"/>
                  <a:pt x="683134" y="1189425"/>
                </a:cubicBezTo>
                <a:lnTo>
                  <a:pt x="683134" y="760582"/>
                </a:lnTo>
                <a:lnTo>
                  <a:pt x="0" y="86120"/>
                </a:lnTo>
                <a:lnTo>
                  <a:pt x="683134" y="503275"/>
                </a:lnTo>
                <a:lnTo>
                  <a:pt x="683134" y="503278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60212" y="4423145"/>
            <a:ext cx="1811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</a:rPr>
              <a:t>ファイル出力</a:t>
            </a:r>
            <a:endParaRPr kumimoji="1" lang="en-US" altLang="ja-JP" sz="2000" dirty="0" smtClean="0">
              <a:solidFill>
                <a:schemeClr val="bg1"/>
              </a:solidFill>
            </a:endParaRPr>
          </a:p>
          <a:p>
            <a:pPr algn="ctr"/>
            <a:r>
              <a:rPr lang="ja-JP" altLang="en-US" sz="2000" dirty="0">
                <a:solidFill>
                  <a:schemeClr val="bg1"/>
                </a:solidFill>
              </a:rPr>
              <a:t>を</a:t>
            </a:r>
            <a:r>
              <a:rPr lang="ja-JP" altLang="en-US" sz="2000" dirty="0" smtClean="0">
                <a:solidFill>
                  <a:schemeClr val="bg1"/>
                </a:solidFill>
              </a:rPr>
              <a:t>行う</a:t>
            </a:r>
            <a:r>
              <a:rPr lang="ja-JP" altLang="en-US" sz="2000" dirty="0">
                <a:solidFill>
                  <a:schemeClr val="bg1"/>
                </a:solidFill>
              </a:rPr>
              <a:t>処理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22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まとめ</a:t>
            </a:r>
            <a:endParaRPr kumimoji="1" lang="en-US" altLang="ja-JP" sz="2800" dirty="0" smtClean="0"/>
          </a:p>
          <a:p>
            <a:pPr lvl="1"/>
            <a:r>
              <a:rPr kumimoji="1" lang="ja-JP" altLang="en-US" sz="2400" dirty="0" smtClean="0"/>
              <a:t>コードブロック単位のクローン検出手法の</a:t>
            </a:r>
            <a:r>
              <a:rPr lang="ja-JP" altLang="en-US" dirty="0" smtClean="0"/>
              <a:t>提案</a:t>
            </a:r>
            <a:endParaRPr lang="en-US" altLang="ja-JP" dirty="0" smtClean="0"/>
          </a:p>
          <a:p>
            <a:pPr lvl="1"/>
            <a:r>
              <a:rPr kumimoji="1" lang="ja-JP" altLang="en-US" sz="2400" dirty="0" smtClean="0"/>
              <a:t>既存手法と比較して高い検出精度と速度で実現</a:t>
            </a:r>
            <a:endParaRPr kumimoji="1" lang="en-US" altLang="ja-JP" sz="2400" dirty="0" smtClean="0"/>
          </a:p>
          <a:p>
            <a:pPr lvl="1"/>
            <a:r>
              <a:rPr lang="ja-JP" altLang="en-US" dirty="0"/>
              <a:t>関数クローン検出法の検出漏れを削減</a:t>
            </a:r>
            <a:endParaRPr lang="en-US" altLang="ja-JP" dirty="0"/>
          </a:p>
          <a:p>
            <a:pPr lvl="1"/>
            <a:endParaRPr kumimoji="1" lang="en-US" altLang="ja-JP" sz="2400" dirty="0" smtClean="0"/>
          </a:p>
          <a:p>
            <a:r>
              <a:rPr lang="ja-JP" altLang="en-US" dirty="0"/>
              <a:t>今後の</a:t>
            </a:r>
            <a:r>
              <a:rPr lang="ja-JP" altLang="en-US" dirty="0" smtClean="0"/>
              <a:t>課題</a:t>
            </a:r>
            <a:endParaRPr lang="en-US" altLang="ja-JP" dirty="0" smtClean="0"/>
          </a:p>
          <a:p>
            <a:pPr lvl="1"/>
            <a:r>
              <a:rPr lang="en-US" altLang="ja-JP" sz="2400" dirty="0" smtClean="0"/>
              <a:t>LSI</a:t>
            </a:r>
            <a:r>
              <a:rPr lang="ja-JP" altLang="en-US" sz="2400" dirty="0" smtClean="0"/>
              <a:t>（</a:t>
            </a:r>
            <a:r>
              <a:rPr lang="en-US" altLang="ja-JP" sz="2400" dirty="0" smtClean="0"/>
              <a:t>Latent Semantic Indexing</a:t>
            </a:r>
            <a:r>
              <a:rPr lang="ja-JP" altLang="en-US" sz="2400" dirty="0" smtClean="0"/>
              <a:t>）などの</a:t>
            </a:r>
            <a:r>
              <a:rPr lang="ja-JP" altLang="en-US" dirty="0" smtClean="0"/>
              <a:t>利用の検討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様々なプログラミング言語に対応</a:t>
            </a:r>
            <a:endParaRPr lang="en-US" altLang="ja-JP" sz="2400" dirty="0" smtClean="0"/>
          </a:p>
          <a:p>
            <a:pPr lvl="1"/>
            <a:r>
              <a:rPr lang="ja-JP" altLang="en-US" dirty="0"/>
              <a:t>他のコードクローン検出ツールと</a:t>
            </a:r>
            <a:r>
              <a:rPr lang="ja-JP" altLang="en-US" dirty="0" smtClean="0"/>
              <a:t>の</a:t>
            </a:r>
            <a:r>
              <a:rPr lang="ja-JP" altLang="en-US" dirty="0"/>
              <a:t>比較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638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関数クローン</a:t>
            </a:r>
            <a:r>
              <a:rPr lang="ja-JP" altLang="en-US" dirty="0" smtClean="0"/>
              <a:t>検出法</a:t>
            </a:r>
            <a:r>
              <a:rPr lang="en-US" altLang="ja-JP" sz="2800" dirty="0" smtClean="0"/>
              <a:t>[1]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1"/>
            <a:ext cx="8218489" cy="4046004"/>
          </a:xfrm>
        </p:spPr>
        <p:txBody>
          <a:bodyPr/>
          <a:lstStyle/>
          <a:p>
            <a:r>
              <a:rPr kumimoji="1" lang="ja-JP" altLang="en-US" sz="2800" dirty="0" smtClean="0"/>
              <a:t>関数単位でコードクローンを検出する</a:t>
            </a:r>
            <a:endParaRPr kumimoji="1" lang="en-US" altLang="ja-JP" sz="2400" dirty="0" smtClean="0"/>
          </a:p>
          <a:p>
            <a:pPr lvl="1"/>
            <a:r>
              <a:rPr lang="ja-JP" altLang="en-US" dirty="0" smtClean="0"/>
              <a:t>類似した処理を行う関数をクローンとして検出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コード片単位より集約</a:t>
            </a:r>
            <a:r>
              <a:rPr lang="ja-JP" altLang="en-US" dirty="0" smtClean="0"/>
              <a:t>が行いやすい</a:t>
            </a:r>
            <a:endParaRPr lang="en-US" altLang="ja-JP" sz="2400" dirty="0" smtClean="0"/>
          </a:p>
          <a:p>
            <a:pPr lvl="1"/>
            <a:endParaRPr lang="en-US" altLang="ja-JP" sz="2400" dirty="0" smtClean="0"/>
          </a:p>
          <a:p>
            <a:r>
              <a:rPr lang="ja-JP" altLang="en-US" sz="2800" dirty="0" smtClean="0"/>
              <a:t>検出時間が短い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LSH</a:t>
            </a:r>
            <a:r>
              <a:rPr lang="ja-JP" altLang="en-US" sz="2400" dirty="0" smtClean="0"/>
              <a:t> アルゴリズム</a:t>
            </a:r>
            <a:r>
              <a:rPr lang="en-US" altLang="ja-JP" sz="2400" dirty="0" smtClean="0"/>
              <a:t>[2]</a:t>
            </a:r>
            <a:r>
              <a:rPr lang="ja-JP" altLang="en-US" sz="2400" dirty="0" smtClean="0"/>
              <a:t>を用いてクラスタリングを</a:t>
            </a:r>
            <a:r>
              <a:rPr lang="ja-JP" altLang="en-US" dirty="0" smtClean="0"/>
              <a:t>行い</a:t>
            </a:r>
            <a:r>
              <a:rPr lang="ja-JP" altLang="en-US" sz="2400" dirty="0" smtClean="0"/>
              <a:t>，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ja-JP" altLang="en-US" dirty="0"/>
              <a:t>コードクローン</a:t>
            </a:r>
            <a:r>
              <a:rPr lang="ja-JP" altLang="en-US" sz="2400" dirty="0" smtClean="0"/>
              <a:t>を高速に検出できる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95427" y="5436117"/>
            <a:ext cx="6153146" cy="7916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山中裕樹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崔恩瀞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吉田則裕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井上克郎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情報検索技術に基づく高速な関数クローン検出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情報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処理学会論文誌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Vol. 55, No. 10, pp. 2245–2255, 2014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[2]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Indyk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R.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Motwani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Approximate nearest neighbors: towards removing the curse of dimensionality. In Proc. of STOC ’98, pp. 604-613, 1998.</a:t>
            </a:r>
          </a:p>
          <a:p>
            <a:endParaRPr kumimoji="1" lang="ja-JP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44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87338"/>
            <a:ext cx="8218488" cy="1143000"/>
          </a:xfrm>
        </p:spPr>
        <p:txBody>
          <a:bodyPr/>
          <a:lstStyle/>
          <a:p>
            <a:r>
              <a:rPr lang="ja-JP" altLang="en-US" sz="3600" dirty="0"/>
              <a:t>関数クローン</a:t>
            </a:r>
            <a:r>
              <a:rPr lang="ja-JP" altLang="en-US" sz="3600" dirty="0" smtClean="0"/>
              <a:t>検出法のアルゴリズム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7775" y="6321569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 dirty="0"/>
          </a:p>
        </p:txBody>
      </p:sp>
      <p:sp>
        <p:nvSpPr>
          <p:cNvPr id="6" name="コンテンツ プレースホルダー 2"/>
          <p:cNvSpPr>
            <a:spLocks noGrp="1"/>
          </p:cNvSpPr>
          <p:nvPr/>
        </p:nvSpPr>
        <p:spPr bwMode="auto">
          <a:xfrm>
            <a:off x="1268960" y="1519039"/>
            <a:ext cx="6606080" cy="1419733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l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Arial" charset="0"/>
              <a:buChar char="►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STEP1:</a:t>
            </a:r>
            <a:r>
              <a:rPr lang="ja-JP" altLang="en-US" sz="2000" dirty="0" smtClean="0"/>
              <a:t> 各関数からワードの抽出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STEP2: </a:t>
            </a:r>
            <a:r>
              <a:rPr lang="ja-JP" altLang="en-US" sz="2000" dirty="0" smtClean="0"/>
              <a:t>ワードに対して重みを計算し特徴ベクトルの計算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STEP3: </a:t>
            </a:r>
            <a:r>
              <a:rPr lang="ja-JP" altLang="en-US" sz="2000" dirty="0" smtClean="0"/>
              <a:t>各関数の特徴ベクトルをクラスタリング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STEP4: </a:t>
            </a:r>
            <a:r>
              <a:rPr lang="ja-JP" altLang="en-US" sz="2000" dirty="0" smtClean="0"/>
              <a:t>特徴ベクトル間の類似度を計算</a:t>
            </a:r>
          </a:p>
        </p:txBody>
      </p:sp>
      <p:sp>
        <p:nvSpPr>
          <p:cNvPr id="114" name="メモ 113"/>
          <p:cNvSpPr/>
          <p:nvPr/>
        </p:nvSpPr>
        <p:spPr>
          <a:xfrm rot="10800000">
            <a:off x="286469" y="3957298"/>
            <a:ext cx="774698" cy="939801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200"/>
          </a:p>
        </p:txBody>
      </p:sp>
      <p:sp>
        <p:nvSpPr>
          <p:cNvPr id="115" name="メモ 114"/>
          <p:cNvSpPr/>
          <p:nvPr/>
        </p:nvSpPr>
        <p:spPr>
          <a:xfrm rot="10800000">
            <a:off x="383762" y="4008099"/>
            <a:ext cx="774698" cy="939801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200"/>
          </a:p>
        </p:txBody>
      </p:sp>
      <p:sp>
        <p:nvSpPr>
          <p:cNvPr id="116" name="メモ 115"/>
          <p:cNvSpPr/>
          <p:nvPr/>
        </p:nvSpPr>
        <p:spPr>
          <a:xfrm rot="10800000">
            <a:off x="466310" y="4085820"/>
            <a:ext cx="774698" cy="939801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200"/>
          </a:p>
        </p:txBody>
      </p:sp>
      <p:sp>
        <p:nvSpPr>
          <p:cNvPr id="117" name="Freeform 13"/>
          <p:cNvSpPr>
            <a:spLocks/>
          </p:cNvSpPr>
          <p:nvPr/>
        </p:nvSpPr>
        <p:spPr bwMode="auto">
          <a:xfrm>
            <a:off x="627089" y="4266626"/>
            <a:ext cx="449056" cy="196105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18" name="Freeform 13"/>
          <p:cNvSpPr>
            <a:spLocks/>
          </p:cNvSpPr>
          <p:nvPr/>
        </p:nvSpPr>
        <p:spPr bwMode="auto">
          <a:xfrm>
            <a:off x="627089" y="4699979"/>
            <a:ext cx="449056" cy="196105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19" name="テキスト ボックス 9"/>
          <p:cNvSpPr txBox="1"/>
          <p:nvPr/>
        </p:nvSpPr>
        <p:spPr>
          <a:xfrm>
            <a:off x="64691" y="5103342"/>
            <a:ext cx="1395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/>
              <a:t>ソースコード</a:t>
            </a:r>
          </a:p>
        </p:txBody>
      </p:sp>
      <p:graphicFrame>
        <p:nvGraphicFramePr>
          <p:cNvPr id="121" name="表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319665"/>
              </p:ext>
            </p:extLst>
          </p:nvPr>
        </p:nvGraphicFramePr>
        <p:xfrm>
          <a:off x="1964522" y="3543331"/>
          <a:ext cx="1075712" cy="883867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49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08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dirty="0" smtClean="0"/>
                        <a:t>ワード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dirty="0" smtClean="0"/>
                        <a:t>個数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86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xxx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3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83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err="1" smtClean="0"/>
                        <a:t>yyy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2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08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2" name="表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314737"/>
              </p:ext>
            </p:extLst>
          </p:nvPr>
        </p:nvGraphicFramePr>
        <p:xfrm>
          <a:off x="1964522" y="4803665"/>
          <a:ext cx="1075712" cy="883867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66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9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08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dirty="0" smtClean="0"/>
                        <a:t>ワード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dirty="0" smtClean="0"/>
                        <a:t>個数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86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xxx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3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83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err="1" smtClean="0"/>
                        <a:t>yyy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2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08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3" name="テキスト ボックス 9"/>
          <p:cNvSpPr txBox="1"/>
          <p:nvPr/>
        </p:nvSpPr>
        <p:spPr>
          <a:xfrm>
            <a:off x="1836925" y="5753933"/>
            <a:ext cx="134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lang="ja-JP" altLang="en-US" sz="1800" dirty="0" smtClean="0"/>
              <a:t>ワード</a:t>
            </a:r>
            <a:r>
              <a:rPr lang="ja-JP" altLang="en-US" sz="1800" dirty="0"/>
              <a:t>リスト</a:t>
            </a:r>
          </a:p>
        </p:txBody>
      </p:sp>
      <p:sp>
        <p:nvSpPr>
          <p:cNvPr id="124" name="テキスト ボックス 9"/>
          <p:cNvSpPr txBox="1"/>
          <p:nvPr/>
        </p:nvSpPr>
        <p:spPr>
          <a:xfrm>
            <a:off x="3856004" y="5600045"/>
            <a:ext cx="1431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 smtClean="0"/>
              <a:t>特徴ベクトル</a:t>
            </a:r>
            <a:endParaRPr lang="ja-JP" altLang="en-US" sz="1400" dirty="0"/>
          </a:p>
        </p:txBody>
      </p:sp>
      <p:sp>
        <p:nvSpPr>
          <p:cNvPr id="126" name="角丸四角形 125"/>
          <p:cNvSpPr/>
          <p:nvPr/>
        </p:nvSpPr>
        <p:spPr>
          <a:xfrm>
            <a:off x="1268960" y="3045214"/>
            <a:ext cx="849272" cy="20631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STEP1</a:t>
            </a:r>
            <a:endParaRPr kumimoji="0" lang="ja-JP" altLang="en-US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2" name="テキスト ボックス 9"/>
          <p:cNvSpPr txBox="1"/>
          <p:nvPr/>
        </p:nvSpPr>
        <p:spPr>
          <a:xfrm>
            <a:off x="2103220" y="3235554"/>
            <a:ext cx="8674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 smtClean="0"/>
              <a:t>関数</a:t>
            </a:r>
            <a:r>
              <a:rPr lang="en-US" altLang="ja-JP" sz="1400" dirty="0" smtClean="0">
                <a:latin typeface="+mn-lt"/>
              </a:rPr>
              <a:t>A</a:t>
            </a:r>
            <a:endParaRPr lang="ja-JP" altLang="en-US" sz="1400" dirty="0">
              <a:latin typeface="+mn-lt"/>
            </a:endParaRPr>
          </a:p>
        </p:txBody>
      </p:sp>
      <p:sp>
        <p:nvSpPr>
          <p:cNvPr id="133" name="テキスト ボックス 9"/>
          <p:cNvSpPr txBox="1"/>
          <p:nvPr/>
        </p:nvSpPr>
        <p:spPr>
          <a:xfrm>
            <a:off x="2129038" y="4497091"/>
            <a:ext cx="798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 smtClean="0"/>
              <a:t>関数</a:t>
            </a:r>
            <a:r>
              <a:rPr lang="en-US" altLang="ja-JP" sz="1400" dirty="0">
                <a:latin typeface="+mn-lt"/>
              </a:rPr>
              <a:t>B</a:t>
            </a:r>
            <a:endParaRPr lang="ja-JP" altLang="en-US" sz="1400" dirty="0">
              <a:latin typeface="+mn-lt"/>
            </a:endParaRP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4248033" y="3553238"/>
            <a:ext cx="6479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Calibri" panose="020F0502020204030204"/>
              </a:rPr>
              <a:t>関数</a:t>
            </a:r>
            <a:r>
              <a:rPr lang="en-US" altLang="ja-JP" sz="1400" dirty="0" smtClean="0">
                <a:solidFill>
                  <a:prstClr val="black"/>
                </a:solidFill>
                <a:latin typeface="Calibri" panose="020F0502020204030204"/>
              </a:rPr>
              <a:t>A</a:t>
            </a:r>
            <a:endParaRPr lang="en-US" altLang="ja-JP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35" name="図 134"/>
          <p:cNvPicPr/>
          <p:nvPr/>
        </p:nvPicPr>
        <p:blipFill>
          <a:blip r:embed="rId3"/>
          <a:stretch>
            <a:fillRect/>
          </a:stretch>
        </p:blipFill>
        <p:spPr>
          <a:xfrm>
            <a:off x="3913671" y="3820155"/>
            <a:ext cx="1316659" cy="375887"/>
          </a:xfrm>
          <a:prstGeom prst="rect">
            <a:avLst/>
          </a:prstGeom>
        </p:spPr>
      </p:pic>
      <p:pic>
        <p:nvPicPr>
          <p:cNvPr id="136" name="図 135"/>
          <p:cNvPicPr/>
          <p:nvPr/>
        </p:nvPicPr>
        <p:blipFill>
          <a:blip r:embed="rId4"/>
          <a:stretch>
            <a:fillRect/>
          </a:stretch>
        </p:blipFill>
        <p:spPr>
          <a:xfrm>
            <a:off x="3936906" y="5206190"/>
            <a:ext cx="1270189" cy="374648"/>
          </a:xfrm>
          <a:prstGeom prst="rect">
            <a:avLst/>
          </a:prstGeom>
        </p:spPr>
      </p:pic>
      <p:sp>
        <p:nvSpPr>
          <p:cNvPr id="137" name="正方形/長方形 136"/>
          <p:cNvSpPr/>
          <p:nvPr/>
        </p:nvSpPr>
        <p:spPr>
          <a:xfrm>
            <a:off x="4251239" y="4879206"/>
            <a:ext cx="641522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ＭＳ Ｐゴシック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50" charset="-128"/>
                <a:cs typeface="+mn-cs"/>
              </a:rPr>
              <a:t>B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</p:txBody>
      </p:sp>
      <p:sp>
        <p:nvSpPr>
          <p:cNvPr id="138" name="角丸四角形 137"/>
          <p:cNvSpPr/>
          <p:nvPr/>
        </p:nvSpPr>
        <p:spPr>
          <a:xfrm>
            <a:off x="5693662" y="3772068"/>
            <a:ext cx="1007848" cy="78401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B</a:t>
            </a:r>
          </a:p>
        </p:txBody>
      </p:sp>
      <p:sp>
        <p:nvSpPr>
          <p:cNvPr id="139" name="角丸四角形 138"/>
          <p:cNvSpPr/>
          <p:nvPr/>
        </p:nvSpPr>
        <p:spPr>
          <a:xfrm>
            <a:off x="5693662" y="4699979"/>
            <a:ext cx="1005859" cy="9376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C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E</a:t>
            </a:r>
          </a:p>
        </p:txBody>
      </p:sp>
      <p:sp>
        <p:nvSpPr>
          <p:cNvPr id="141" name="テキスト ボックス 9"/>
          <p:cNvSpPr txBox="1"/>
          <p:nvPr/>
        </p:nvSpPr>
        <p:spPr>
          <a:xfrm>
            <a:off x="5693663" y="5640131"/>
            <a:ext cx="10078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/>
              <a:t>クラスタ</a:t>
            </a:r>
          </a:p>
        </p:txBody>
      </p:sp>
      <p:graphicFrame>
        <p:nvGraphicFramePr>
          <p:cNvPr id="142" name="表 1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901782"/>
              </p:ext>
            </p:extLst>
          </p:nvPr>
        </p:nvGraphicFramePr>
        <p:xfrm>
          <a:off x="7211466" y="3541612"/>
          <a:ext cx="1729824" cy="189179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50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4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437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/>
                        <a:t>類似度</a:t>
                      </a:r>
                      <a:endParaRPr kumimoji="1" lang="ja-JP" altLang="en-US" sz="1200" baseline="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/>
                        <a:t>関数対</a:t>
                      </a:r>
                      <a:endParaRPr kumimoji="1" lang="ja-JP" altLang="en-US" sz="1200" baseline="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/>
                        <a:t>クローン</a:t>
                      </a:r>
                      <a:endParaRPr kumimoji="1" lang="ja-JP" altLang="en-US" sz="1200" baseline="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0.95</a:t>
                      </a:r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✔</a:t>
                      </a:r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B</a:t>
                      </a:r>
                      <a:endParaRPr kumimoji="1" lang="ja-JP" altLang="en-US" sz="1200" baseline="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0.70</a:t>
                      </a:r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D</a:t>
                      </a:r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0.70</a:t>
                      </a:r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E</a:t>
                      </a:r>
                      <a:endParaRPr kumimoji="1" lang="ja-JP" altLang="en-US" sz="1200" baseline="0" dirty="0" smtClean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0.90</a:t>
                      </a:r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✔　</a:t>
                      </a:r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E</a:t>
                      </a:r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437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…</a:t>
                      </a:r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…</a:t>
                      </a:r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200" baseline="0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3" name="右矢印 142"/>
          <p:cNvSpPr/>
          <p:nvPr/>
        </p:nvSpPr>
        <p:spPr>
          <a:xfrm>
            <a:off x="3328593" y="3836551"/>
            <a:ext cx="405417" cy="250362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4" name="右矢印 143"/>
          <p:cNvSpPr/>
          <p:nvPr/>
        </p:nvSpPr>
        <p:spPr>
          <a:xfrm>
            <a:off x="3328593" y="5275625"/>
            <a:ext cx="405417" cy="250362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6" name="右矢印 145"/>
          <p:cNvSpPr/>
          <p:nvPr/>
        </p:nvSpPr>
        <p:spPr>
          <a:xfrm rot="2700000">
            <a:off x="5216802" y="3889607"/>
            <a:ext cx="446665" cy="227242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7" name="右矢印 146"/>
          <p:cNvSpPr/>
          <p:nvPr/>
        </p:nvSpPr>
        <p:spPr>
          <a:xfrm rot="18900000">
            <a:off x="5231018" y="5217369"/>
            <a:ext cx="405417" cy="250362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8" name="右矢印 147"/>
          <p:cNvSpPr/>
          <p:nvPr/>
        </p:nvSpPr>
        <p:spPr>
          <a:xfrm rot="2700000">
            <a:off x="1411732" y="4980835"/>
            <a:ext cx="446665" cy="227242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9" name="右矢印 148"/>
          <p:cNvSpPr/>
          <p:nvPr/>
        </p:nvSpPr>
        <p:spPr>
          <a:xfrm rot="18900000">
            <a:off x="1418711" y="4070193"/>
            <a:ext cx="405417" cy="250362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0" name="右矢印 149"/>
          <p:cNvSpPr/>
          <p:nvPr/>
        </p:nvSpPr>
        <p:spPr>
          <a:xfrm>
            <a:off x="6717496" y="4511974"/>
            <a:ext cx="405417" cy="250362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2" name="テキスト ボックス 9"/>
          <p:cNvSpPr txBox="1"/>
          <p:nvPr/>
        </p:nvSpPr>
        <p:spPr>
          <a:xfrm>
            <a:off x="7345579" y="5608530"/>
            <a:ext cx="1489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lang="ja-JP" altLang="en-US" sz="1800" dirty="0" smtClean="0"/>
              <a:t>クローン</a:t>
            </a:r>
            <a:r>
              <a:rPr lang="ja-JP" altLang="en-US" sz="1800" dirty="0"/>
              <a:t>検出</a:t>
            </a:r>
          </a:p>
        </p:txBody>
      </p:sp>
      <p:sp>
        <p:nvSpPr>
          <p:cNvPr id="153" name="角丸四角形 152"/>
          <p:cNvSpPr/>
          <p:nvPr/>
        </p:nvSpPr>
        <p:spPr>
          <a:xfrm>
            <a:off x="3005536" y="3045214"/>
            <a:ext cx="849272" cy="20631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STEP2</a:t>
            </a:r>
            <a:endParaRPr kumimoji="0" lang="ja-JP" altLang="en-US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4" name="角丸四角形 153"/>
          <p:cNvSpPr/>
          <p:nvPr/>
        </p:nvSpPr>
        <p:spPr>
          <a:xfrm>
            <a:off x="4770064" y="3045214"/>
            <a:ext cx="849272" cy="20631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STEP3</a:t>
            </a:r>
            <a:endParaRPr kumimoji="0" lang="ja-JP" altLang="en-US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5" name="角丸四角形 154"/>
          <p:cNvSpPr/>
          <p:nvPr/>
        </p:nvSpPr>
        <p:spPr>
          <a:xfrm>
            <a:off x="6534592" y="3029243"/>
            <a:ext cx="849272" cy="20631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STEP4</a:t>
            </a:r>
            <a:endParaRPr kumimoji="0" lang="ja-JP" altLang="en-US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19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研究動機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関数</a:t>
            </a:r>
            <a:r>
              <a:rPr lang="ja-JP" altLang="en-US" dirty="0" smtClean="0"/>
              <a:t>クローン検出</a:t>
            </a:r>
            <a:r>
              <a:rPr lang="ja-JP" altLang="en-US" dirty="0"/>
              <a:t>法</a:t>
            </a:r>
            <a:r>
              <a:rPr kumimoji="1" lang="ja-JP" altLang="en-US" sz="2800" dirty="0" smtClean="0"/>
              <a:t>の問題点</a:t>
            </a:r>
            <a:endParaRPr kumimoji="1" lang="en-US" altLang="ja-JP" sz="2800" dirty="0" smtClean="0"/>
          </a:p>
          <a:p>
            <a:pPr lvl="1"/>
            <a:r>
              <a:rPr kumimoji="1" lang="ja-JP" altLang="en-US" sz="2400" dirty="0" smtClean="0"/>
              <a:t>関数の一部が一致する</a:t>
            </a:r>
            <a:r>
              <a:rPr lang="ja-JP" altLang="en-US" dirty="0" smtClean="0"/>
              <a:t>場合，検出漏れがある</a:t>
            </a:r>
            <a:endParaRPr kumimoji="1" lang="en-US" altLang="ja-JP" sz="2400" dirty="0" smtClean="0"/>
          </a:p>
          <a:p>
            <a:r>
              <a:rPr kumimoji="1" lang="ja-JP" altLang="en-US" sz="2800" dirty="0" smtClean="0"/>
              <a:t>例</a:t>
            </a:r>
            <a:endParaRPr kumimoji="1" lang="en-US" altLang="ja-JP" sz="2800" dirty="0" smtClean="0"/>
          </a:p>
          <a:p>
            <a:endParaRPr lang="en-US" altLang="ja-JP" sz="2800" dirty="0"/>
          </a:p>
          <a:p>
            <a:endParaRPr lang="en-US" altLang="ja-JP" sz="2800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 algn="ctr">
              <a:buNone/>
            </a:pPr>
            <a:endParaRPr kumimoji="1" lang="en-US" altLang="ja-JP" sz="2800" dirty="0" smtClean="0"/>
          </a:p>
          <a:p>
            <a:pPr marL="0" indent="0">
              <a:buNone/>
            </a:pP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>
          <a:xfrm>
            <a:off x="2037224" y="2597422"/>
            <a:ext cx="1933304" cy="24492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function A {</a:t>
            </a:r>
          </a:p>
          <a:p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…</a:t>
            </a:r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中略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…</a:t>
            </a:r>
          </a:p>
          <a:p>
            <a:endParaRPr kumimoji="1"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r>
              <a:rPr kumimoji="1" lang="en-US" altLang="ja-JP" dirty="0" smtClean="0">
                <a:solidFill>
                  <a:srgbClr val="C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i</a:t>
            </a:r>
            <a:r>
              <a:rPr kumimoji="1"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f ( ) {</a:t>
            </a:r>
          </a:p>
          <a:p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ja-JP" b="1" dirty="0" err="1" smtClean="0">
                <a:solidFill>
                  <a:srgbClr val="C00000"/>
                </a:solidFill>
                <a:latin typeface="Consolas" panose="020B0609020204030204" pitchFamily="49" charset="0"/>
              </a:rPr>
              <a:t>yyy</a:t>
            </a:r>
            <a:r>
              <a:rPr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;</a:t>
            </a:r>
            <a:endParaRPr kumimoji="1" lang="en-US" altLang="ja-JP" b="1" dirty="0" smtClean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r>
              <a:rPr kumimoji="1"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    }</a:t>
            </a:r>
            <a:endParaRPr kumimoji="1" lang="en-US" altLang="ja-JP" b="1" dirty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}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283199" y="2597422"/>
            <a:ext cx="1934466" cy="24492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function B {</a:t>
            </a:r>
          </a:p>
          <a:p>
            <a:r>
              <a:rPr lang="en-US" altLang="ja-JP" dirty="0" smtClean="0">
                <a:solidFill>
                  <a:srgbClr val="C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i</a:t>
            </a:r>
            <a:r>
              <a:rPr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f ( ) </a:t>
            </a:r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b="1" dirty="0" err="1" smtClean="0">
                <a:solidFill>
                  <a:srgbClr val="C00000"/>
                </a:solidFill>
                <a:latin typeface="Consolas" panose="020B0609020204030204" pitchFamily="49" charset="0"/>
              </a:rPr>
              <a:t>yyy</a:t>
            </a:r>
            <a:r>
              <a:rPr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;</a:t>
            </a:r>
            <a:endParaRPr lang="en-US" altLang="ja-JP" b="1" dirty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}</a:t>
            </a:r>
          </a:p>
          <a:p>
            <a:endParaRPr lang="en-US" altLang="ja-JP" b="1" dirty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…</a:t>
            </a:r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中略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…   </a:t>
            </a:r>
            <a:endParaRPr kumimoji="1"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}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349504" y="5189392"/>
            <a:ext cx="8444992" cy="104990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ja-JP" altLang="en-US" sz="2400" dirty="0"/>
              <a:t>検出粒度を小さく，コードブロック単位で検出すること</a:t>
            </a:r>
            <a:r>
              <a:rPr lang="ja-JP" altLang="en-US" sz="2400" dirty="0" smtClean="0"/>
              <a:t>で従来</a:t>
            </a:r>
            <a:r>
              <a:rPr lang="ja-JP" altLang="en-US" sz="2400" dirty="0"/>
              <a:t>の関数クローンに加えて，検出漏れ</a:t>
            </a:r>
            <a:r>
              <a:rPr lang="ja-JP" altLang="en-US" sz="2400" dirty="0" smtClean="0"/>
              <a:t>を削減したい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6700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研究</a:t>
            </a:r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8711"/>
          </a:xfrm>
        </p:spPr>
        <p:txBody>
          <a:bodyPr>
            <a:normAutofit/>
          </a:bodyPr>
          <a:lstStyle/>
          <a:p>
            <a:r>
              <a:rPr lang="ja-JP" altLang="en-US" sz="2800" dirty="0" smtClean="0"/>
              <a:t>コードブロック単位でのクローン検出を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行う手法を提案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en-US" altLang="ja-JP" dirty="0" smtClean="0"/>
              <a:t>LSH</a:t>
            </a:r>
            <a:r>
              <a:rPr lang="ja-JP" altLang="en-US" dirty="0" smtClean="0"/>
              <a:t> アルゴリズムを変更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Multi-Probe LSH[3] : </a:t>
            </a:r>
            <a:r>
              <a:rPr lang="ja-JP" altLang="en-US" dirty="0" smtClean="0"/>
              <a:t>メモリ使用量を削減した </a:t>
            </a:r>
            <a:r>
              <a:rPr lang="en-US" altLang="ja-JP" dirty="0" smtClean="0"/>
              <a:t>LSH</a:t>
            </a:r>
          </a:p>
          <a:p>
            <a:endParaRPr lang="en-US" altLang="ja-JP" sz="2800" dirty="0" smtClean="0"/>
          </a:p>
          <a:p>
            <a:r>
              <a:rPr lang="ja-JP" altLang="en-US" dirty="0" smtClean="0"/>
              <a:t>評価実験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検出精度，検出時間の比較</a:t>
            </a:r>
            <a:endParaRPr lang="en-US" altLang="ja-JP" sz="2400" dirty="0" smtClean="0"/>
          </a:p>
          <a:p>
            <a:endParaRPr lang="en-US" altLang="ja-JP" sz="2800" dirty="0" smtClean="0"/>
          </a:p>
          <a:p>
            <a:pPr marL="457200" lvl="1" indent="0">
              <a:buNone/>
            </a:pP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27236" y="5693440"/>
            <a:ext cx="6175644" cy="643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[3] L.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Qin,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J. William, W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altLang="ja-JP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Zhe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C.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Moses, L. Kai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Multi-probe LSH: efficient indexing for high-dimensional similarity search. Proceedings of the 33rd international conference on Very large data bases,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pp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950-961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2007.</a:t>
            </a:r>
            <a:endParaRPr lang="en-US" altLang="ja-JP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70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ja-JP" altLang="en-US" dirty="0"/>
              <a:t>以下</a:t>
            </a:r>
            <a:r>
              <a:rPr lang="ja-JP" altLang="en-US" dirty="0" smtClean="0"/>
              <a:t>のいずれか</a:t>
            </a:r>
            <a:r>
              <a:rPr lang="ja-JP" altLang="en-US" sz="2800" dirty="0" smtClean="0"/>
              <a:t>をコードブロックと定義する</a:t>
            </a:r>
            <a:endParaRPr lang="en-US" altLang="ja-JP" sz="2800" dirty="0" smtClean="0"/>
          </a:p>
          <a:p>
            <a:pPr lvl="1">
              <a:buFont typeface="Arial" panose="020B0604020202020204" pitchFamily="34" charset="0"/>
              <a:buChar char="–"/>
            </a:pPr>
            <a:r>
              <a:rPr lang="ja-JP" altLang="en-US" sz="2400" dirty="0" smtClean="0"/>
              <a:t>関数</a:t>
            </a:r>
            <a:endParaRPr lang="en-US" altLang="ja-JP" sz="2400" dirty="0" smtClean="0"/>
          </a:p>
          <a:p>
            <a:pPr lvl="1">
              <a:buFont typeface="Arial" panose="020B0604020202020204" pitchFamily="34" charset="0"/>
              <a:buChar char="–"/>
            </a:pPr>
            <a:r>
              <a:rPr lang="ja-JP" altLang="en-US" sz="2400" dirty="0" smtClean="0"/>
              <a:t>中括弧で囲まれた部分</a:t>
            </a:r>
            <a:endParaRPr lang="en-US" altLang="ja-JP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ja-JP" dirty="0"/>
              <a:t>i</a:t>
            </a:r>
            <a:r>
              <a:rPr lang="en-US" altLang="ja-JP" dirty="0" smtClean="0"/>
              <a:t>f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ja-JP" dirty="0"/>
              <a:t>w</a:t>
            </a:r>
            <a:r>
              <a:rPr lang="en-US" altLang="ja-JP" dirty="0" smtClean="0"/>
              <a:t>hile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ja-JP" dirty="0" smtClean="0"/>
              <a:t>for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ja-JP" dirty="0" smtClean="0"/>
              <a:t>do-while </a:t>
            </a:r>
            <a:endParaRPr lang="en-US" altLang="ja-JP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ja-JP" sz="2000" dirty="0" smtClean="0"/>
              <a:t>switch</a:t>
            </a:r>
            <a:endParaRPr lang="en-US" altLang="ja-JP" sz="2000" dirty="0"/>
          </a:p>
          <a:p>
            <a:pPr>
              <a:buFont typeface="Arial" panose="020B0604020202020204" pitchFamily="34" charset="0"/>
              <a:buChar char="•"/>
            </a:pPr>
            <a:endParaRPr lang="en-US" altLang="ja-JP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2800" dirty="0" smtClean="0"/>
              <a:t>入れ子</a:t>
            </a:r>
            <a:r>
              <a:rPr lang="ja-JP" altLang="en-US" sz="2800" dirty="0"/>
              <a:t>構造</a:t>
            </a:r>
            <a:r>
              <a:rPr lang="ja-JP" altLang="en-US" sz="2800" dirty="0" smtClean="0"/>
              <a:t>の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内側もブロック</a:t>
            </a:r>
            <a:r>
              <a:rPr lang="ja-JP" altLang="en-US" sz="2800" dirty="0"/>
              <a:t>と</a:t>
            </a:r>
            <a:r>
              <a:rPr lang="ja-JP" altLang="en-US" sz="2800" dirty="0" smtClean="0"/>
              <a:t>する</a:t>
            </a:r>
            <a:endParaRPr lang="en-US" altLang="ja-JP" sz="2800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ja-JP" altLang="en-US" sz="2800" dirty="0"/>
          </a:p>
          <a:p>
            <a:endParaRPr kumimoji="1" lang="ja-JP" altLang="en-US" sz="2800" dirty="0"/>
          </a:p>
        </p:txBody>
      </p:sp>
      <p:sp>
        <p:nvSpPr>
          <p:cNvPr id="5" name="正方形/長方形 4"/>
          <p:cNvSpPr/>
          <p:nvPr/>
        </p:nvSpPr>
        <p:spPr>
          <a:xfrm>
            <a:off x="5609771" y="2227363"/>
            <a:ext cx="3077029" cy="41487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function A {</a:t>
            </a:r>
          </a:p>
          <a:p>
            <a:pPr lvl="1"/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i</a:t>
            </a:r>
            <a:r>
              <a:rPr kumimoji="1"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f ( ) {</a:t>
            </a:r>
          </a:p>
          <a:p>
            <a:pPr lvl="1"/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</a:t>
            </a:r>
            <a:r>
              <a:rPr lang="en-US" altLang="ja-JP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yyy</a:t>
            </a: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;</a:t>
            </a:r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while ( ) {</a:t>
            </a:r>
          </a:p>
          <a:p>
            <a:pPr lvl="1"/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 xxx;</a:t>
            </a:r>
          </a:p>
          <a:p>
            <a:pPr lvl="1"/>
            <a:endParaRPr kumimoji="1"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kumimoji="1"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}</a:t>
            </a:r>
          </a:p>
          <a:p>
            <a:pPr lvl="1"/>
            <a:endParaRPr kumimoji="1"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kumimoji="1"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}</a:t>
            </a:r>
          </a:p>
          <a:p>
            <a:pPr lvl="1"/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}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6155507" y="2649633"/>
            <a:ext cx="2171913" cy="332586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6439077" y="3213718"/>
            <a:ext cx="1735234" cy="219278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007716" y="2960104"/>
            <a:ext cx="1147791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2000" dirty="0" smtClean="0">
                <a:solidFill>
                  <a:schemeClr val="bg1"/>
                </a:solidFill>
              </a:rPr>
              <a:t>Block A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007716" y="4242647"/>
            <a:ext cx="1685183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2000" dirty="0" smtClean="0">
                <a:solidFill>
                  <a:schemeClr val="bg1"/>
                </a:solidFill>
              </a:rPr>
              <a:t>Block C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6692899" y="4038196"/>
            <a:ext cx="1345315" cy="809012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07713" y="3601376"/>
            <a:ext cx="1431361" cy="40011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2000" dirty="0" smtClean="0">
                <a:solidFill>
                  <a:schemeClr val="bg1"/>
                </a:solidFill>
              </a:rPr>
              <a:t>Block B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コードブロックの</a:t>
            </a:r>
            <a:r>
              <a:rPr lang="ja-JP" altLang="en-US" dirty="0"/>
              <a:t>定義</a:t>
            </a:r>
            <a:endParaRPr kumimoji="1" lang="ja-JP" altLang="en-US" dirty="0"/>
          </a:p>
        </p:txBody>
      </p:sp>
      <p:sp>
        <p:nvSpPr>
          <p:cNvPr id="15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7775" y="6308725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0913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ワード</a:t>
            </a:r>
            <a:r>
              <a:rPr lang="ja-JP" altLang="en-US" dirty="0" smtClean="0"/>
              <a:t>の</a:t>
            </a:r>
            <a:r>
              <a:rPr lang="ja-JP" altLang="en-US" dirty="0"/>
              <a:t>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ja-JP" altLang="en-US" sz="2400" dirty="0"/>
              <a:t>以下</a:t>
            </a:r>
            <a:r>
              <a:rPr lang="ja-JP" altLang="en-US" sz="2400" dirty="0" smtClean="0"/>
              <a:t>の</a:t>
            </a:r>
            <a:r>
              <a:rPr lang="ja-JP" altLang="en-US" sz="2400" dirty="0"/>
              <a:t>要素</a:t>
            </a:r>
            <a:r>
              <a:rPr lang="ja-JP" altLang="en-US" sz="2400" dirty="0" smtClean="0"/>
              <a:t>をワードとする</a:t>
            </a:r>
            <a:endParaRPr lang="en-US" altLang="ja-JP" sz="2400" dirty="0" smtClean="0"/>
          </a:p>
          <a:p>
            <a:pPr lvl="1">
              <a:buFont typeface="Arial" panose="020B0604020202020204" pitchFamily="34" charset="0"/>
              <a:buChar char="–"/>
            </a:pPr>
            <a:r>
              <a:rPr lang="ja-JP" altLang="en-US" sz="2000" dirty="0" smtClean="0"/>
              <a:t>識別子名</a:t>
            </a:r>
            <a:endParaRPr lang="en-US" altLang="ja-JP" sz="2000" dirty="0" smtClean="0"/>
          </a:p>
          <a:p>
            <a:pPr lvl="1">
              <a:buFont typeface="Arial" panose="020B0604020202020204" pitchFamily="34" charset="0"/>
              <a:buChar char="–"/>
            </a:pPr>
            <a:r>
              <a:rPr lang="ja-JP" altLang="en-US" sz="2000" dirty="0" smtClean="0"/>
              <a:t>予約語</a:t>
            </a:r>
            <a:endParaRPr lang="en-US" altLang="ja-JP" sz="2000" dirty="0" smtClean="0"/>
          </a:p>
          <a:p>
            <a:pPr lvl="1">
              <a:buFont typeface="Arial" panose="020B0604020202020204" pitchFamily="34" charset="0"/>
              <a:buChar char="–"/>
            </a:pPr>
            <a:endParaRPr lang="en-US" altLang="ja-JP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2400" dirty="0" smtClean="0"/>
              <a:t>ワードの分割</a:t>
            </a:r>
            <a:endParaRPr lang="en-US" altLang="ja-JP" sz="2400" dirty="0" smtClean="0"/>
          </a:p>
          <a:p>
            <a:pPr lvl="1"/>
            <a:r>
              <a:rPr lang="ja-JP" altLang="en-US" sz="2200" dirty="0" smtClean="0"/>
              <a:t>区切り</a:t>
            </a:r>
            <a:r>
              <a:rPr lang="ja-JP" altLang="en-US" sz="2200" dirty="0"/>
              <a:t>文字</a:t>
            </a:r>
            <a:r>
              <a:rPr lang="ja-JP" altLang="en-US" sz="2200" dirty="0" smtClean="0"/>
              <a:t>による分割 </a:t>
            </a:r>
            <a:r>
              <a:rPr lang="en-US" altLang="ja-JP" sz="2200" dirty="0" smtClean="0"/>
              <a:t>	</a:t>
            </a:r>
            <a:r>
              <a:rPr lang="ja-JP" altLang="en-US" sz="2000" dirty="0" smtClean="0"/>
              <a:t>（例：</a:t>
            </a:r>
            <a:r>
              <a:rPr lang="en-US" altLang="ja-JP" sz="2000" dirty="0" err="1" smtClean="0"/>
              <a:t>snake_case</a:t>
            </a:r>
            <a:r>
              <a:rPr lang="ja-JP" altLang="en-US" sz="2000" dirty="0" smtClean="0"/>
              <a:t> ⇒ </a:t>
            </a:r>
            <a:r>
              <a:rPr lang="en-US" altLang="ja-JP" sz="2000" dirty="0" smtClean="0"/>
              <a:t>snake + case</a:t>
            </a:r>
            <a:r>
              <a:rPr lang="ja-JP" altLang="en-US" sz="2000" dirty="0" smtClean="0"/>
              <a:t>）</a:t>
            </a:r>
            <a:endParaRPr lang="en-US" altLang="ja-JP" sz="2200" dirty="0" smtClean="0"/>
          </a:p>
          <a:p>
            <a:pPr lvl="1"/>
            <a:r>
              <a:rPr lang="ja-JP" altLang="en-US" sz="2200" dirty="0" smtClean="0"/>
              <a:t>大文字による分割</a:t>
            </a:r>
            <a:r>
              <a:rPr lang="en-US" altLang="ja-JP" sz="2200" dirty="0" smtClean="0"/>
              <a:t>	</a:t>
            </a:r>
            <a:r>
              <a:rPr lang="ja-JP" altLang="en-US" sz="2000" dirty="0" smtClean="0"/>
              <a:t>（例：</a:t>
            </a:r>
            <a:r>
              <a:rPr lang="en-US" altLang="ja-JP" sz="2000" dirty="0" err="1" smtClean="0"/>
              <a:t>CamelCase</a:t>
            </a:r>
            <a:r>
              <a:rPr lang="ja-JP" altLang="en-US" sz="2000" dirty="0"/>
              <a:t> </a:t>
            </a:r>
            <a:r>
              <a:rPr lang="ja-JP" altLang="en-US" sz="2000" dirty="0" smtClean="0"/>
              <a:t>⇒ </a:t>
            </a:r>
            <a:r>
              <a:rPr lang="en-US" altLang="ja-JP" sz="2000" dirty="0" smtClean="0"/>
              <a:t>camel + case</a:t>
            </a:r>
            <a:r>
              <a:rPr lang="ja-JP" altLang="en-US" sz="2000" dirty="0" smtClean="0"/>
              <a:t>）</a:t>
            </a:r>
            <a:r>
              <a:rPr lang="en-US" altLang="ja-JP" sz="2200" dirty="0" smtClean="0"/>
              <a:t/>
            </a:r>
            <a:br>
              <a:rPr lang="en-US" altLang="ja-JP" sz="2200" dirty="0" smtClean="0"/>
            </a:br>
            <a:endParaRPr lang="en-US" altLang="ja-JP" sz="2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2400" dirty="0" smtClean="0"/>
              <a:t>ワードの置換</a:t>
            </a:r>
            <a:endParaRPr lang="en-US" altLang="ja-JP" sz="2400" dirty="0" smtClean="0"/>
          </a:p>
          <a:p>
            <a:pPr lvl="1"/>
            <a:r>
              <a:rPr lang="en-US" altLang="ja-JP" sz="2000" dirty="0" smtClean="0"/>
              <a:t>2</a:t>
            </a:r>
            <a:r>
              <a:rPr lang="ja-JP" altLang="en-US" sz="2000" dirty="0" smtClean="0"/>
              <a:t>文字以下の識別子は同一の</a:t>
            </a:r>
            <a:r>
              <a:rPr lang="ja-JP" altLang="en-US" sz="2000" dirty="0"/>
              <a:t>メタ</a:t>
            </a:r>
            <a:r>
              <a:rPr lang="ja-JP" altLang="en-US" sz="2000" dirty="0" smtClean="0"/>
              <a:t>ワードとして置換</a:t>
            </a:r>
            <a:endParaRPr lang="en-US" altLang="ja-JP" sz="2000" dirty="0" smtClean="0"/>
          </a:p>
          <a:p>
            <a:pPr marL="914400" lvl="2" indent="0">
              <a:buNone/>
            </a:pPr>
            <a:r>
              <a:rPr lang="en-US" altLang="ja-JP" sz="1600" dirty="0" err="1" smtClean="0"/>
              <a:t>i</a:t>
            </a:r>
            <a:r>
              <a:rPr lang="ja-JP" altLang="en-US" sz="1600" dirty="0" err="1" smtClean="0"/>
              <a:t>，</a:t>
            </a:r>
            <a:r>
              <a:rPr lang="en-US" altLang="ja-JP" sz="1600" dirty="0" smtClean="0"/>
              <a:t>j</a:t>
            </a:r>
            <a:r>
              <a:rPr lang="ja-JP" altLang="en-US" sz="1600" dirty="0" smtClean="0"/>
              <a:t> や </a:t>
            </a:r>
            <a:r>
              <a:rPr lang="en-US" altLang="ja-JP" sz="1600" dirty="0" smtClean="0"/>
              <a:t>i1</a:t>
            </a:r>
            <a:r>
              <a:rPr lang="ja-JP" altLang="en-US" sz="1600" dirty="0" err="1" smtClean="0"/>
              <a:t>，</a:t>
            </a:r>
            <a:r>
              <a:rPr lang="en-US" altLang="ja-JP" sz="1600" dirty="0" smtClean="0"/>
              <a:t>i2 </a:t>
            </a:r>
            <a:r>
              <a:rPr lang="ja-JP" altLang="en-US" sz="1600" dirty="0" smtClean="0"/>
              <a:t>等の識別子は意味情報が込められていない</a:t>
            </a:r>
            <a:endParaRPr lang="en-US" altLang="ja-JP" sz="1600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ja-JP" altLang="en-US" sz="2800" dirty="0"/>
          </a:p>
          <a:p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5826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ブロッククローンペアの定義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ja-JP" altLang="en-US" sz="2400" dirty="0" smtClean="0"/>
              <a:t>ブロッククローンペア（</a:t>
            </a:r>
            <a:r>
              <a:rPr lang="en-US" altLang="ja-JP" sz="2400" dirty="0" smtClean="0"/>
              <a:t>α, β</a:t>
            </a:r>
            <a:r>
              <a:rPr lang="ja-JP" altLang="en-US" sz="2400" dirty="0" smtClean="0"/>
              <a:t>） </a:t>
            </a:r>
            <a:endParaRPr lang="en-US" altLang="ja-JP" sz="2400" dirty="0" smtClean="0"/>
          </a:p>
          <a:p>
            <a:pPr lvl="1"/>
            <a:r>
              <a:rPr lang="ja-JP" altLang="en-US" sz="2000" dirty="0" smtClean="0"/>
              <a:t>コードブロック </a:t>
            </a:r>
            <a:r>
              <a:rPr lang="en-US" altLang="ja-JP" sz="2000" dirty="0"/>
              <a:t>α</a:t>
            </a:r>
            <a:r>
              <a:rPr lang="en-US" altLang="ja-JP" sz="2000" dirty="0" smtClean="0"/>
              <a:t>, </a:t>
            </a:r>
            <a:r>
              <a:rPr lang="en-US" altLang="ja-JP" sz="2000" dirty="0"/>
              <a:t>β</a:t>
            </a:r>
            <a:r>
              <a:rPr lang="ja-JP" altLang="en-US" sz="2000" dirty="0" smtClean="0"/>
              <a:t> 間の類似度が閾値以上</a:t>
            </a:r>
            <a:endParaRPr lang="en-US" altLang="ja-JP" sz="2000" dirty="0" smtClean="0"/>
          </a:p>
          <a:p>
            <a:pPr lvl="1"/>
            <a:r>
              <a:rPr lang="ja-JP" altLang="en-US" sz="2000" dirty="0" smtClean="0"/>
              <a:t>コードブロック </a:t>
            </a:r>
            <a:r>
              <a:rPr lang="en-US" altLang="ja-JP" sz="2000" dirty="0"/>
              <a:t>α</a:t>
            </a:r>
            <a:r>
              <a:rPr lang="en-US" altLang="ja-JP" sz="2000" dirty="0" smtClean="0"/>
              <a:t>, β</a:t>
            </a:r>
            <a:r>
              <a:rPr lang="ja-JP" altLang="en-US" sz="2000" dirty="0" smtClean="0"/>
              <a:t> 間に共通部分がない</a:t>
            </a:r>
            <a:endParaRPr lang="en-US" altLang="ja-JP" sz="2000" dirty="0" smtClean="0"/>
          </a:p>
          <a:p>
            <a:pPr marL="914400" lvl="1" indent="-457200">
              <a:buFont typeface="+mj-lt"/>
              <a:buAutoNum type="arabicPeriod"/>
            </a:pPr>
            <a:endParaRPr lang="en-US" altLang="ja-JP" sz="2000" dirty="0"/>
          </a:p>
          <a:p>
            <a:pPr marL="400050"/>
            <a:r>
              <a:rPr lang="ja-JP" altLang="en-US" sz="2400" dirty="0" smtClean="0"/>
              <a:t>右図のコードブロック </a:t>
            </a:r>
            <a:r>
              <a:rPr lang="en-US" altLang="ja-JP" sz="2400" dirty="0" smtClean="0"/>
              <a:t>A, B</a:t>
            </a:r>
          </a:p>
          <a:p>
            <a:pPr marL="514350" lvl="1" indent="0">
              <a:buNone/>
            </a:pPr>
            <a:endParaRPr lang="en-US" altLang="ja-JP" sz="2000" dirty="0"/>
          </a:p>
          <a:p>
            <a:pPr marL="514350" lvl="1" indent="0">
              <a:buNone/>
            </a:pPr>
            <a:r>
              <a:rPr lang="ja-JP" altLang="en-US" sz="2000" dirty="0" smtClean="0"/>
              <a:t>共通</a:t>
            </a:r>
            <a:r>
              <a:rPr lang="ja-JP" altLang="en-US" sz="2000" dirty="0"/>
              <a:t>部分が</a:t>
            </a:r>
            <a:r>
              <a:rPr lang="ja-JP" altLang="en-US" sz="2000" dirty="0" smtClean="0"/>
              <a:t>ある</a:t>
            </a:r>
            <a:endParaRPr lang="en-US" altLang="ja-JP" sz="2000" dirty="0" smtClean="0"/>
          </a:p>
          <a:p>
            <a:pPr marL="800100" lvl="1"/>
            <a:endParaRPr lang="en-US" altLang="ja-JP" sz="2000" dirty="0"/>
          </a:p>
          <a:p>
            <a:pPr marL="514350" lvl="1" indent="0">
              <a:buNone/>
            </a:pPr>
            <a:r>
              <a:rPr lang="ja-JP" altLang="en-US" sz="2000" dirty="0" smtClean="0"/>
              <a:t>⇒ ブロッククローンペアでない</a:t>
            </a:r>
            <a:endParaRPr lang="en-US" altLang="ja-JP" sz="2000" dirty="0" smtClean="0"/>
          </a:p>
          <a:p>
            <a:pPr lvl="1">
              <a:buFont typeface="Arial" panose="020B0604020202020204" pitchFamily="34" charset="0"/>
              <a:buChar char="–"/>
            </a:pPr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5300741" y="3139247"/>
            <a:ext cx="3542837" cy="2986916"/>
            <a:chOff x="4893358" y="2510972"/>
            <a:chExt cx="3982126" cy="3585028"/>
          </a:xfrm>
        </p:grpSpPr>
        <p:sp>
          <p:nvSpPr>
            <p:cNvPr id="6" name="正方形/長方形 5"/>
            <p:cNvSpPr/>
            <p:nvPr/>
          </p:nvSpPr>
          <p:spPr>
            <a:xfrm>
              <a:off x="5196113" y="2510972"/>
              <a:ext cx="3077029" cy="35850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function A {</a:t>
              </a:r>
            </a:p>
            <a:p>
              <a:pPr lvl="1"/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i</a:t>
              </a:r>
              <a:r>
                <a:rPr kumimoji="1"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 ( ) {</a:t>
              </a:r>
            </a:p>
            <a:p>
              <a:pPr lvl="1"/>
              <a:endParaRPr kumimoji="1" lang="en-US" altLang="ja-JP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lvl="1"/>
              <a:r>
                <a:rPr lang="en-US" altLang="ja-JP" sz="1600" dirty="0">
                  <a:solidFill>
                    <a:schemeClr val="tx1"/>
                  </a:solidFill>
                  <a:latin typeface="Consolas" panose="020B0609020204030204" pitchFamily="49" charset="0"/>
                </a:rPr>
                <a:t> </a:t>
              </a:r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while ( ) {</a:t>
              </a:r>
            </a:p>
            <a:p>
              <a:pPr lvl="1"/>
              <a:endParaRPr lang="en-US" altLang="ja-JP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lvl="1"/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  a=0;</a:t>
              </a:r>
            </a:p>
            <a:p>
              <a:pPr lvl="1"/>
              <a:endParaRPr kumimoji="1" lang="en-US" altLang="ja-JP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lvl="1"/>
              <a:r>
                <a:rPr kumimoji="1"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}</a:t>
              </a:r>
            </a:p>
            <a:p>
              <a:pPr lvl="1"/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b=1;</a:t>
              </a:r>
              <a:endParaRPr kumimoji="1" lang="en-US" altLang="ja-JP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lvl="1"/>
              <a:endParaRPr kumimoji="1" lang="en-US" altLang="ja-JP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lvl="1"/>
              <a:r>
                <a:rPr kumimoji="1"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}</a:t>
              </a:r>
            </a:p>
            <a:p>
              <a:pPr lvl="1"/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}</a:t>
              </a:r>
              <a:endParaRPr kumimoji="1" lang="ja-JP" altLang="en-US" sz="16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7" name="角丸四角形 6"/>
            <p:cNvSpPr/>
            <p:nvPr/>
          </p:nvSpPr>
          <p:spPr>
            <a:xfrm>
              <a:off x="6109039" y="3132702"/>
              <a:ext cx="1784734" cy="2378773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角丸四角形 7"/>
            <p:cNvSpPr/>
            <p:nvPr/>
          </p:nvSpPr>
          <p:spPr>
            <a:xfrm>
              <a:off x="6338782" y="3737576"/>
              <a:ext cx="1344655" cy="906106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4893358" y="3497461"/>
              <a:ext cx="1204685" cy="480230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2000" dirty="0" smtClean="0">
                  <a:solidFill>
                    <a:schemeClr val="bg1"/>
                  </a:solidFill>
                </a:rPr>
                <a:t> A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7670801" y="3977691"/>
              <a:ext cx="1204683" cy="48023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2000" dirty="0" smtClean="0">
                  <a:solidFill>
                    <a:schemeClr val="bg1"/>
                  </a:solidFill>
                </a:rPr>
                <a:t> 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702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ウェーブ改">
      <a:dk1>
        <a:srgbClr val="0C0C0C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ユーザー定義 3">
      <a:majorFont>
        <a:latin typeface="Segoe UI Semilight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0</TotalTime>
  <Words>1484</Words>
  <Application>Microsoft Office PowerPoint</Application>
  <PresentationFormat>画面に合わせる (4:3)</PresentationFormat>
  <Paragraphs>479</Paragraphs>
  <Slides>22</Slides>
  <Notes>22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38" baseType="lpstr">
      <vt:lpstr>Segoe UI Semilight</vt:lpstr>
      <vt:lpstr>Times New Roman</vt:lpstr>
      <vt:lpstr>Myrica N</vt:lpstr>
      <vt:lpstr>Consolas</vt:lpstr>
      <vt:lpstr>Cambria Math</vt:lpstr>
      <vt:lpstr>ＭＳ Ｐゴシック</vt:lpstr>
      <vt:lpstr>Wingdings</vt:lpstr>
      <vt:lpstr>Arial</vt:lpstr>
      <vt:lpstr>Segoe UI</vt:lpstr>
      <vt:lpstr>Myrica P</vt:lpstr>
      <vt:lpstr>HGSｺﾞｼｯｸM</vt:lpstr>
      <vt:lpstr>MS UI Gothic</vt:lpstr>
      <vt:lpstr>メイリオ</vt:lpstr>
      <vt:lpstr>Calibri</vt:lpstr>
      <vt:lpstr>Sel-CoolMetal-white</vt:lpstr>
      <vt:lpstr>数式</vt:lpstr>
      <vt:lpstr>TF-IDF法とLSHアルゴリズムを用いた コードブロック単位のクローン検出法</vt:lpstr>
      <vt:lpstr>コードクローン</vt:lpstr>
      <vt:lpstr>関数クローン検出法[1]</vt:lpstr>
      <vt:lpstr>関数クローン検出法のアルゴリズム</vt:lpstr>
      <vt:lpstr>研究動機</vt:lpstr>
      <vt:lpstr>研究概要</vt:lpstr>
      <vt:lpstr>コードブロックの定義</vt:lpstr>
      <vt:lpstr>ワードの定義</vt:lpstr>
      <vt:lpstr>ブロッククローンペアの定義</vt:lpstr>
      <vt:lpstr>極大ブロッククローンペアの定義</vt:lpstr>
      <vt:lpstr>提案手法のアルゴリズム</vt:lpstr>
      <vt:lpstr>特徴ベクトルの計算</vt:lpstr>
      <vt:lpstr>特徴ベクトルのクラスタリング</vt:lpstr>
      <vt:lpstr>LSH (Locality-Sensitive Hashing) </vt:lpstr>
      <vt:lpstr>特徴ベクトル間の類似度計算</vt:lpstr>
      <vt:lpstr>評価実験</vt:lpstr>
      <vt:lpstr>評価手順</vt:lpstr>
      <vt:lpstr>適合率・再現率の定義</vt:lpstr>
      <vt:lpstr>評価結果 (1/2)</vt:lpstr>
      <vt:lpstr>評価結果 (2/2)</vt:lpstr>
      <vt:lpstr>ブロッククローンの実例</vt:lpstr>
      <vt:lpstr>まとめと今後の課題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2017-06-07T13:50:29Z</dcterms:created>
  <dcterms:modified xsi:type="dcterms:W3CDTF">2017-06-07T13:55:19Z</dcterms:modified>
</cp:coreProperties>
</file>