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2" r:id="rId2"/>
  </p:sldMasterIdLst>
  <p:notesMasterIdLst>
    <p:notesMasterId r:id="rId22"/>
  </p:notesMasterIdLst>
  <p:handoutMasterIdLst>
    <p:handoutMasterId r:id="rId23"/>
  </p:handoutMasterIdLst>
  <p:sldIdLst>
    <p:sldId id="256" r:id="rId3"/>
    <p:sldId id="295" r:id="rId4"/>
    <p:sldId id="299" r:id="rId5"/>
    <p:sldId id="296" r:id="rId6"/>
    <p:sldId id="305" r:id="rId7"/>
    <p:sldId id="307" r:id="rId8"/>
    <p:sldId id="303" r:id="rId9"/>
    <p:sldId id="304" r:id="rId10"/>
    <p:sldId id="298" r:id="rId11"/>
    <p:sldId id="272" r:id="rId12"/>
    <p:sldId id="260" r:id="rId13"/>
    <p:sldId id="308" r:id="rId14"/>
    <p:sldId id="313" r:id="rId15"/>
    <p:sldId id="273" r:id="rId16"/>
    <p:sldId id="293" r:id="rId17"/>
    <p:sldId id="309" r:id="rId18"/>
    <p:sldId id="311" r:id="rId19"/>
    <p:sldId id="312" r:id="rId20"/>
    <p:sldId id="264" r:id="rId2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kashi Ishio" initials="TI" lastIdx="5" clrIdx="0">
    <p:extLst>
      <p:ext uri="{19B8F6BF-5375-455C-9EA6-DF929625EA0E}">
        <p15:presenceInfo xmlns:p15="http://schemas.microsoft.com/office/powerpoint/2012/main" userId="b4b1e7b0026754c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00A7"/>
    <a:srgbClr val="FF33CC"/>
    <a:srgbClr val="44499F"/>
    <a:srgbClr val="7DDDFF"/>
    <a:srgbClr val="9BFFAC"/>
    <a:srgbClr val="00C821"/>
    <a:srgbClr val="7F7F7F"/>
    <a:srgbClr val="D7E7F5"/>
    <a:srgbClr val="333399"/>
    <a:srgbClr val="A0A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5" autoAdjust="0"/>
    <p:restoredTop sz="82190" autoAdjust="0"/>
  </p:normalViewPr>
  <p:slideViewPr>
    <p:cSldViewPr snapToGrid="0">
      <p:cViewPr varScale="1">
        <p:scale>
          <a:sx n="100" d="100"/>
          <a:sy n="100" d="100"/>
        </p:scale>
        <p:origin x="68" y="144"/>
      </p:cViewPr>
      <p:guideLst/>
    </p:cSldViewPr>
  </p:slideViewPr>
  <p:outlineViewPr>
    <p:cViewPr>
      <p:scale>
        <a:sx n="33" d="100"/>
        <a:sy n="33" d="100"/>
      </p:scale>
      <p:origin x="0" y="-5632"/>
    </p:cViewPr>
  </p:outlineViewPr>
  <p:notesTextViewPr>
    <p:cViewPr>
      <p:scale>
        <a:sx n="3" d="2"/>
        <a:sy n="3" d="2"/>
      </p:scale>
      <p:origin x="0" y="0"/>
    </p:cViewPr>
  </p:notesTextViewPr>
  <p:sorterViewPr>
    <p:cViewPr>
      <p:scale>
        <a:sx n="120" d="100"/>
        <a:sy n="120" d="100"/>
      </p:scale>
      <p:origin x="0" y="0"/>
    </p:cViewPr>
  </p:sorterViewPr>
  <p:notesViewPr>
    <p:cSldViewPr snapToGrid="0">
      <p:cViewPr varScale="1">
        <p:scale>
          <a:sx n="117" d="100"/>
          <a:sy n="117" d="100"/>
        </p:scale>
        <p:origin x="5128" y="60"/>
      </p:cViewPr>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85" cy="497524"/>
          </a:xfrm>
          <a:prstGeom prst="rect">
            <a:avLst/>
          </a:prstGeom>
        </p:spPr>
        <p:txBody>
          <a:bodyPr vert="horz" lIns="92254" tIns="46127" rIns="92254" bIns="4612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495" y="0"/>
            <a:ext cx="2949085" cy="497524"/>
          </a:xfrm>
          <a:prstGeom prst="rect">
            <a:avLst/>
          </a:prstGeom>
        </p:spPr>
        <p:txBody>
          <a:bodyPr vert="horz" lIns="92254" tIns="46127" rIns="92254" bIns="46127" rtlCol="0"/>
          <a:lstStyle>
            <a:lvl1pPr algn="r">
              <a:defRPr sz="1200"/>
            </a:lvl1pPr>
          </a:lstStyle>
          <a:p>
            <a:fld id="{64201CA7-A77A-4B79-819C-A700AF7809D4}" type="datetimeFigureOut">
              <a:rPr kumimoji="1" lang="ja-JP" altLang="en-US" smtClean="0"/>
              <a:t>2017/2/21</a:t>
            </a:fld>
            <a:endParaRPr kumimoji="1" lang="ja-JP" altLang="en-US"/>
          </a:p>
        </p:txBody>
      </p:sp>
      <p:sp>
        <p:nvSpPr>
          <p:cNvPr id="4" name="フッター プレースホルダー 3"/>
          <p:cNvSpPr>
            <a:spLocks noGrp="1"/>
          </p:cNvSpPr>
          <p:nvPr>
            <p:ph type="ftr" sz="quarter" idx="2"/>
          </p:nvPr>
        </p:nvSpPr>
        <p:spPr>
          <a:xfrm>
            <a:off x="0" y="9441814"/>
            <a:ext cx="2949085" cy="497524"/>
          </a:xfrm>
          <a:prstGeom prst="rect">
            <a:avLst/>
          </a:prstGeom>
        </p:spPr>
        <p:txBody>
          <a:bodyPr vert="horz" lIns="92254" tIns="46127" rIns="92254" bIns="4612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495" y="9441814"/>
            <a:ext cx="2949085" cy="497524"/>
          </a:xfrm>
          <a:prstGeom prst="rect">
            <a:avLst/>
          </a:prstGeom>
        </p:spPr>
        <p:txBody>
          <a:bodyPr vert="horz" lIns="92254" tIns="46127" rIns="92254" bIns="46127" rtlCol="0" anchor="b"/>
          <a:lstStyle>
            <a:lvl1pPr algn="r">
              <a:defRPr sz="1200"/>
            </a:lvl1pPr>
          </a:lstStyle>
          <a:p>
            <a:fld id="{64A97E41-D2AA-4B3F-B403-0AE4818849E6}" type="slidenum">
              <a:rPr kumimoji="1" lang="ja-JP" altLang="en-US" smtClean="0"/>
              <a:t>‹#›</a:t>
            </a:fld>
            <a:endParaRPr kumimoji="1" lang="ja-JP" altLang="en-US"/>
          </a:p>
        </p:txBody>
      </p:sp>
    </p:spTree>
    <p:extLst>
      <p:ext uri="{BB962C8B-B14F-4D97-AF65-F5344CB8AC3E}">
        <p14:creationId xmlns:p14="http://schemas.microsoft.com/office/powerpoint/2010/main" val="2492786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8693"/>
          </a:xfrm>
          <a:prstGeom prst="rect">
            <a:avLst/>
          </a:prstGeom>
        </p:spPr>
        <p:txBody>
          <a:bodyPr vert="horz" lIns="92254" tIns="46127" rIns="92254" bIns="461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2254" tIns="46127" rIns="92254" bIns="46127" rtlCol="0"/>
          <a:lstStyle>
            <a:lvl1pPr algn="r">
              <a:defRPr sz="1200"/>
            </a:lvl1pPr>
          </a:lstStyle>
          <a:p>
            <a:fld id="{80FC50E7-0EA4-4C39-AF64-F204771E4160}" type="datetimeFigureOut">
              <a:rPr kumimoji="1" lang="ja-JP" altLang="en-US" smtClean="0"/>
              <a:t>2017/2/21</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2254" tIns="46127" rIns="92254" bIns="46127"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5"/>
          </a:xfrm>
          <a:prstGeom prst="rect">
            <a:avLst/>
          </a:prstGeom>
        </p:spPr>
        <p:txBody>
          <a:bodyPr vert="horz" lIns="92254" tIns="46127" rIns="92254" bIns="461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7" cy="498692"/>
          </a:xfrm>
          <a:prstGeom prst="rect">
            <a:avLst/>
          </a:prstGeom>
        </p:spPr>
        <p:txBody>
          <a:bodyPr vert="horz" lIns="92254" tIns="46127" rIns="92254" bIns="461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8"/>
            <a:ext cx="2949787" cy="498692"/>
          </a:xfrm>
          <a:prstGeom prst="rect">
            <a:avLst/>
          </a:prstGeom>
        </p:spPr>
        <p:txBody>
          <a:bodyPr vert="horz" lIns="92254" tIns="46127" rIns="92254" bIns="46127" rtlCol="0" anchor="b"/>
          <a:lstStyle>
            <a:lvl1pPr algn="r">
              <a:defRPr sz="1200"/>
            </a:lvl1pPr>
          </a:lstStyle>
          <a:p>
            <a:fld id="{F42D5D1F-BFC5-40C8-AACD-36DF6749BD11}" type="slidenum">
              <a:rPr kumimoji="1" lang="ja-JP" altLang="en-US" smtClean="0"/>
              <a:t>‹#›</a:t>
            </a:fld>
            <a:endParaRPr kumimoji="1" lang="ja-JP" altLang="en-US"/>
          </a:p>
        </p:txBody>
      </p:sp>
    </p:spTree>
    <p:extLst>
      <p:ext uri="{BB962C8B-B14F-4D97-AF65-F5344CB8AC3E}">
        <p14:creationId xmlns:p14="http://schemas.microsoft.com/office/powerpoint/2010/main" val="36437306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それでは，柔軟に変更可能な字句解析機構を持つコードクローン検出ツールの開発という題目で、井上研究室の瀬村が発表いたします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a:t>
            </a:fld>
            <a:endParaRPr kumimoji="1" lang="ja-JP" altLang="en-US"/>
          </a:p>
        </p:txBody>
      </p:sp>
    </p:spTree>
    <p:extLst>
      <p:ext uri="{BB962C8B-B14F-4D97-AF65-F5344CB8AC3E}">
        <p14:creationId xmlns:p14="http://schemas.microsoft.com/office/powerpoint/2010/main" val="2561892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こちらが本研究で提案する字句解析機構の概要図で，ソースファイルからトークン列を切り出すところまでを表しています．</a:t>
            </a:r>
            <a:endParaRPr kumimoji="1" lang="en-US" altLang="ja-JP" dirty="0" smtClean="0"/>
          </a:p>
          <a:p>
            <a:r>
              <a:rPr kumimoji="1" lang="ja-JP" altLang="en-US" dirty="0" smtClean="0"/>
              <a:t>コメント除去→トークン分割→識別子判別の順番で行っています．必要な入力であるコメントルールと予約語は，それぞれコメント除去と識別子判別で使用しています．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10</a:t>
            </a:fld>
            <a:endParaRPr kumimoji="1" lang="ja-JP" altLang="en-US"/>
          </a:p>
        </p:txBody>
      </p:sp>
    </p:spTree>
    <p:extLst>
      <p:ext uri="{BB962C8B-B14F-4D97-AF65-F5344CB8AC3E}">
        <p14:creationId xmlns:p14="http://schemas.microsoft.com/office/powerpoint/2010/main" val="4326667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a:t>
            </a:r>
            <a:r>
              <a:rPr kumimoji="1" lang="ja-JP" altLang="en-US" dirty="0" smtClean="0"/>
              <a:t>コメント除去を実装するにあたって，プログラミング言語において使用されるコメントルールを</a:t>
            </a:r>
            <a:r>
              <a:rPr kumimoji="1" lang="en-US" altLang="ja-JP" dirty="0" smtClean="0"/>
              <a:t>5</a:t>
            </a:r>
            <a:r>
              <a:rPr kumimoji="1" lang="ja-JP" altLang="en-US" dirty="0" smtClean="0"/>
              <a:t>種類に分類しました．</a:t>
            </a:r>
            <a:endParaRPr kumimoji="1" lang="en-US" altLang="ja-JP" dirty="0" smtClean="0"/>
          </a:p>
          <a:p>
            <a:r>
              <a:rPr kumimoji="1" lang="ja-JP" altLang="en-US" dirty="0" smtClean="0"/>
              <a:t>行コメントは例えば</a:t>
            </a:r>
            <a:r>
              <a:rPr kumimoji="1" lang="en-US" altLang="ja-JP" dirty="0" smtClean="0"/>
              <a:t>//</a:t>
            </a:r>
            <a:r>
              <a:rPr kumimoji="1" lang="ja-JP" altLang="en-US" dirty="0" smtClean="0"/>
              <a:t>から行末までをコメントとするコメントを</a:t>
            </a:r>
            <a:r>
              <a:rPr kumimoji="1" lang="ja-JP" altLang="en-US" dirty="0" smtClean="0"/>
              <a:t>いいます。複</a:t>
            </a:r>
            <a:r>
              <a:rPr kumimoji="1" lang="ja-JP" altLang="en-US" dirty="0" smtClean="0"/>
              <a:t>数行コメントは例えば</a:t>
            </a:r>
            <a:r>
              <a:rPr kumimoji="1" lang="en-US" altLang="ja-JP" dirty="0" smtClean="0"/>
              <a:t>/*</a:t>
            </a:r>
            <a:r>
              <a:rPr kumimoji="1" lang="ja-JP" altLang="en-US" dirty="0" smtClean="0"/>
              <a:t>から</a:t>
            </a:r>
            <a:r>
              <a:rPr kumimoji="1" lang="en-US" altLang="ja-JP" dirty="0" smtClean="0"/>
              <a:t>*/</a:t>
            </a:r>
            <a:r>
              <a:rPr kumimoji="1" lang="ja-JP" altLang="en-US" dirty="0" err="1" smtClean="0"/>
              <a:t>までを</a:t>
            </a:r>
            <a:r>
              <a:rPr kumimoji="1" lang="ja-JP" altLang="en-US" dirty="0" smtClean="0"/>
              <a:t>コメントとするコメントをいいます</a:t>
            </a:r>
            <a:endParaRPr kumimoji="1" lang="en-US" altLang="ja-JP" dirty="0" smtClean="0"/>
          </a:p>
          <a:p>
            <a:r>
              <a:rPr kumimoji="1" lang="ja-JP" altLang="en-US" dirty="0" smtClean="0"/>
              <a:t>行全体コメント行頭の文字だけを見てその文字がアルファベットの</a:t>
            </a:r>
            <a:r>
              <a:rPr kumimoji="1" lang="en-US" altLang="ja-JP" dirty="0" smtClean="0"/>
              <a:t>C</a:t>
            </a:r>
            <a:r>
              <a:rPr kumimoji="1" lang="ja-JP" altLang="en-US" dirty="0" err="1" smtClean="0"/>
              <a:t>だった</a:t>
            </a:r>
            <a:r>
              <a:rPr kumimoji="1" lang="ja-JP" altLang="en-US" dirty="0" smtClean="0"/>
              <a:t>場合に行全体をコメントとするコメントをいいます</a:t>
            </a:r>
            <a:endParaRPr kumimoji="1" lang="en-US" altLang="ja-JP" dirty="0" smtClean="0"/>
          </a:p>
          <a:p>
            <a:r>
              <a:rPr kumimoji="1" lang="ja-JP" altLang="en-US" dirty="0" smtClean="0"/>
              <a:t>複数行全体コメントは行頭の文字をみて</a:t>
            </a:r>
            <a:r>
              <a:rPr kumimoji="1" lang="en-US" altLang="ja-JP" dirty="0" smtClean="0"/>
              <a:t>=begin</a:t>
            </a:r>
            <a:r>
              <a:rPr kumimoji="1" lang="ja-JP" altLang="en-US" dirty="0" smtClean="0"/>
              <a:t>から始まる行から</a:t>
            </a:r>
            <a:r>
              <a:rPr kumimoji="1" lang="en-US" altLang="ja-JP" dirty="0" smtClean="0"/>
              <a:t>=end</a:t>
            </a:r>
            <a:r>
              <a:rPr kumimoji="1" lang="ja-JP" altLang="en-US" dirty="0" smtClean="0"/>
              <a:t>で始まるような行までをコメントとするコメントといいます</a:t>
            </a:r>
            <a:endParaRPr kumimoji="1" lang="en-US" altLang="ja-JP" dirty="0" smtClean="0"/>
          </a:p>
          <a:p>
            <a:r>
              <a:rPr kumimoji="1" lang="ja-JP" altLang="en-US" dirty="0" smtClean="0"/>
              <a:t>文字列リテラルはコメントのルールではありませんが，ダブルクオーテーションで囲まれた文字列リテラルの中で</a:t>
            </a:r>
            <a:r>
              <a:rPr kumimoji="1" lang="ja-JP" altLang="en-US" dirty="0" smtClean="0"/>
              <a:t>はコメント</a:t>
            </a:r>
            <a:r>
              <a:rPr kumimoji="1" lang="ja-JP" altLang="en-US" dirty="0" smtClean="0"/>
              <a:t>は認識しないので，文字列リテラルの定義のルールを</a:t>
            </a:r>
            <a:r>
              <a:rPr kumimoji="1" lang="ja-JP" altLang="en-US" dirty="0" smtClean="0"/>
              <a:t>定めました。</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11</a:t>
            </a:fld>
            <a:endParaRPr kumimoji="1" lang="ja-JP" altLang="en-US"/>
          </a:p>
        </p:txBody>
      </p:sp>
    </p:spTree>
    <p:extLst>
      <p:ext uri="{BB962C8B-B14F-4D97-AF65-F5344CB8AC3E}">
        <p14:creationId xmlns:p14="http://schemas.microsoft.com/office/powerpoint/2010/main" val="4006346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このコメントの分類を用いて，コメント除去に関する</a:t>
            </a:r>
            <a:r>
              <a:rPr kumimoji="1" lang="en-US" altLang="ja-JP" dirty="0" smtClean="0"/>
              <a:t>26</a:t>
            </a:r>
            <a:r>
              <a:rPr kumimoji="1" lang="ja-JP" altLang="en-US" dirty="0" smtClean="0"/>
              <a:t>種類のオプションを作成しました．</a:t>
            </a:r>
            <a:endParaRPr kumimoji="1" lang="en-US" altLang="ja-JP" dirty="0" smtClean="0"/>
          </a:p>
          <a:p>
            <a:r>
              <a:rPr kumimoji="1" lang="ja-JP" altLang="en-US" dirty="0" smtClean="0"/>
              <a:t>実行時にオプションを指定して，除去したいコメントルールを決めることが</a:t>
            </a:r>
            <a:r>
              <a:rPr kumimoji="1" lang="ja-JP" altLang="en-US" dirty="0" smtClean="0"/>
              <a:t>できる。オプション</a:t>
            </a:r>
            <a:r>
              <a:rPr kumimoji="1" lang="ja-JP" altLang="en-US" dirty="0" smtClean="0"/>
              <a:t>の例としてこのようなものがあります．</a:t>
            </a:r>
            <a:endParaRPr kumimoji="1" lang="en-US" altLang="ja-JP" dirty="0" smtClean="0"/>
          </a:p>
          <a:p>
            <a:r>
              <a:rPr kumimoji="1" lang="ja-JP" altLang="en-US" dirty="0" smtClean="0"/>
              <a:t>アルファベット</a:t>
            </a:r>
            <a:r>
              <a:rPr kumimoji="1" lang="en-US" altLang="ja-JP" dirty="0" smtClean="0"/>
              <a:t>d</a:t>
            </a:r>
            <a:r>
              <a:rPr kumimoji="1" lang="ja-JP" altLang="en-US" dirty="0" smtClean="0"/>
              <a:t>を選択すると，セミコロンが出現すると以降をコメントとみなす行コメントが対象言語に含まれていると考えて除去を</a:t>
            </a:r>
            <a:r>
              <a:rPr kumimoji="1" lang="ja-JP" altLang="en-US" dirty="0" smtClean="0"/>
              <a:t>行います</a:t>
            </a:r>
            <a:endParaRPr kumimoji="1" lang="en-US" altLang="ja-JP" dirty="0" smtClean="0"/>
          </a:p>
          <a:p>
            <a:r>
              <a:rPr kumimoji="1" lang="ja-JP" altLang="en-US" dirty="0" smtClean="0"/>
              <a:t>コマンドラインでの実行時に引数として</a:t>
            </a:r>
            <a:r>
              <a:rPr kumimoji="1" lang="en-US" altLang="ja-JP" dirty="0" err="1" smtClean="0"/>
              <a:t>ek</a:t>
            </a:r>
            <a:r>
              <a:rPr kumimoji="1" lang="ja-JP" altLang="en-US" dirty="0" smtClean="0"/>
              <a:t>を選択すると</a:t>
            </a:r>
            <a:r>
              <a:rPr kumimoji="1" lang="en-US" altLang="ja-JP" dirty="0" smtClean="0"/>
              <a:t>e</a:t>
            </a:r>
            <a:r>
              <a:rPr kumimoji="1" lang="ja-JP" altLang="en-US" dirty="0" smtClean="0"/>
              <a:t>と</a:t>
            </a:r>
            <a:r>
              <a:rPr kumimoji="1" lang="en-US" altLang="ja-JP" dirty="0" smtClean="0"/>
              <a:t>k</a:t>
            </a:r>
            <a:r>
              <a:rPr kumimoji="1" lang="ja-JP" altLang="en-US" dirty="0" smtClean="0"/>
              <a:t>のコメントルールで除去を行います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12</a:t>
            </a:fld>
            <a:endParaRPr kumimoji="1" lang="ja-JP" altLang="en-US"/>
          </a:p>
        </p:txBody>
      </p:sp>
    </p:spTree>
    <p:extLst>
      <p:ext uri="{BB962C8B-B14F-4D97-AF65-F5344CB8AC3E}">
        <p14:creationId xmlns:p14="http://schemas.microsoft.com/office/powerpoint/2010/main" val="3253894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13</a:t>
            </a:fld>
            <a:endParaRPr kumimoji="1" lang="ja-JP" altLang="en-US"/>
          </a:p>
        </p:txBody>
      </p:sp>
    </p:spTree>
    <p:extLst>
      <p:ext uri="{BB962C8B-B14F-4D97-AF65-F5344CB8AC3E}">
        <p14:creationId xmlns:p14="http://schemas.microsoft.com/office/powerpoint/2010/main" val="37007785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トークン分割の手法について説明します．</a:t>
            </a:r>
            <a:endParaRPr kumimoji="1" lang="en-US" altLang="ja-JP" dirty="0" smtClean="0"/>
          </a:p>
          <a:p>
            <a:r>
              <a:rPr kumimoji="1" lang="ja-JP" altLang="en-US" dirty="0" smtClean="0"/>
              <a:t>ルールは４つあって，まず</a:t>
            </a:r>
            <a:r>
              <a:rPr kumimoji="1" lang="ja-JP" altLang="en-US" dirty="0" smtClean="0"/>
              <a:t>．このように分割します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14</a:t>
            </a:fld>
            <a:endParaRPr kumimoji="1" lang="ja-JP" altLang="en-US"/>
          </a:p>
        </p:txBody>
      </p:sp>
    </p:spTree>
    <p:extLst>
      <p:ext uri="{BB962C8B-B14F-4D97-AF65-F5344CB8AC3E}">
        <p14:creationId xmlns:p14="http://schemas.microsoft.com/office/powerpoint/2010/main" val="1216250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15</a:t>
            </a:fld>
            <a:endParaRPr kumimoji="1" lang="ja-JP" altLang="en-US"/>
          </a:p>
        </p:txBody>
      </p:sp>
    </p:spTree>
    <p:extLst>
      <p:ext uri="{BB962C8B-B14F-4D97-AF65-F5344CB8AC3E}">
        <p14:creationId xmlns:p14="http://schemas.microsoft.com/office/powerpoint/2010/main" val="3533510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17</a:t>
            </a:fld>
            <a:endParaRPr kumimoji="1" lang="ja-JP" altLang="en-US"/>
          </a:p>
        </p:txBody>
      </p:sp>
    </p:spTree>
    <p:extLst>
      <p:ext uri="{BB962C8B-B14F-4D97-AF65-F5344CB8AC3E}">
        <p14:creationId xmlns:p14="http://schemas.microsoft.com/office/powerpoint/2010/main" val="1028299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18</a:t>
            </a:fld>
            <a:endParaRPr kumimoji="1" lang="ja-JP" altLang="en-US"/>
          </a:p>
        </p:txBody>
      </p:sp>
    </p:spTree>
    <p:extLst>
      <p:ext uri="{BB962C8B-B14F-4D97-AF65-F5344CB8AC3E}">
        <p14:creationId xmlns:p14="http://schemas.microsoft.com/office/powerpoint/2010/main" val="17802989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19</a:t>
            </a:fld>
            <a:endParaRPr kumimoji="1" lang="ja-JP" altLang="en-US"/>
          </a:p>
        </p:txBody>
      </p:sp>
    </p:spTree>
    <p:extLst>
      <p:ext uri="{BB962C8B-B14F-4D97-AF65-F5344CB8AC3E}">
        <p14:creationId xmlns:p14="http://schemas.microsoft.com/office/powerpoint/2010/main" val="322387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コードクローンとは，ソースコード上の同一または類似した部分を持つコード片のことをいいます</a:t>
            </a:r>
            <a:endParaRPr kumimoji="1" lang="en-US" altLang="ja-JP" dirty="0" smtClean="0"/>
          </a:p>
          <a:p>
            <a:r>
              <a:rPr kumimoji="1" lang="ja-JP" altLang="en-US" dirty="0" smtClean="0"/>
              <a:t>主</a:t>
            </a:r>
            <a:r>
              <a:rPr kumimoji="1" lang="ja-JP" altLang="en-US" dirty="0" smtClean="0"/>
              <a:t>な発生原因はコピーアンドペーストといわれています．コードクローンの存在はソフトウェアの保守作業を難しくするとされています．</a:t>
            </a:r>
            <a:endParaRPr kumimoji="1" lang="en-US" altLang="ja-JP" dirty="0" smtClean="0"/>
          </a:p>
          <a:p>
            <a:r>
              <a:rPr kumimoji="1" lang="ja-JP" altLang="en-US" dirty="0" smtClean="0"/>
              <a:t>図のように，互いにコードクローンとなるコード片の集合のことをクローンセットといいます．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2</a:t>
            </a:fld>
            <a:endParaRPr kumimoji="1" lang="ja-JP" altLang="en-US"/>
          </a:p>
        </p:txBody>
      </p:sp>
    </p:spTree>
    <p:extLst>
      <p:ext uri="{BB962C8B-B14F-4D97-AF65-F5344CB8AC3E}">
        <p14:creationId xmlns:p14="http://schemas.microsoft.com/office/powerpoint/2010/main" val="1176949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タイプ</a:t>
            </a:r>
            <a:r>
              <a:rPr kumimoji="1" lang="en-US" altLang="ja-JP" dirty="0" smtClean="0"/>
              <a:t>1</a:t>
            </a:r>
            <a:r>
              <a:rPr kumimoji="1" lang="ja-JP" altLang="en-US" dirty="0" smtClean="0"/>
              <a:t>は，</a:t>
            </a:r>
            <a:r>
              <a:rPr kumimoji="1" lang="ja-JP" altLang="en-US" sz="12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空白，タブ文字，改行やコメントなどを除いて一致するコードクローン</a:t>
            </a:r>
            <a:r>
              <a:rPr kumimoji="1" lang="ja-JP" altLang="en-US" sz="1200" b="0" i="0" u="none" strike="noStrike" kern="1200" baseline="0" dirty="0" smtClean="0">
                <a:solidFill>
                  <a:schemeClr val="tx1"/>
                </a:solidFill>
                <a:latin typeface="メイリオ" panose="020B0604030504040204" pitchFamily="50" charset="-128"/>
                <a:ea typeface="メイリオ" panose="020B0604030504040204" pitchFamily="50" charset="-128"/>
                <a:cs typeface="+mn-cs"/>
              </a:rPr>
              <a:t>．</a:t>
            </a:r>
            <a:endParaRPr kumimoji="1" lang="en-US" altLang="ja-JP" sz="1200" b="0" i="0" u="none" strike="noStrike" kern="1200" baseline="0" dirty="0" smtClean="0">
              <a:solidFill>
                <a:schemeClr val="tx1"/>
              </a:solidFill>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タイプ</a:t>
            </a:r>
            <a:r>
              <a:rPr kumimoji="1" lang="en-US" altLang="ja-JP" dirty="0" smtClean="0"/>
              <a:t>2</a:t>
            </a:r>
            <a:r>
              <a:rPr kumimoji="1" lang="ja-JP" altLang="en-US" dirty="0" smtClean="0"/>
              <a:t>は，</a:t>
            </a:r>
            <a:r>
              <a:rPr kumimoji="1" lang="ja-JP" altLang="en-US" sz="12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タイプ</a:t>
            </a:r>
            <a:r>
              <a:rPr kumimoji="1" lang="en-US" altLang="ja-JP" sz="12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1</a:t>
            </a:r>
            <a:r>
              <a:rPr kumimoji="1" lang="ja-JP" altLang="en-US" sz="12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の条件に加えて，下の例のように，リテラル，型、識別子を除いて一致するコードクローンをいいます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3</a:t>
            </a:fld>
            <a:endParaRPr kumimoji="1" lang="ja-JP" altLang="en-US"/>
          </a:p>
        </p:txBody>
      </p:sp>
    </p:spTree>
    <p:extLst>
      <p:ext uri="{BB962C8B-B14F-4D97-AF65-F5344CB8AC3E}">
        <p14:creationId xmlns:p14="http://schemas.microsoft.com/office/powerpoint/2010/main" val="2073662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コードクローンを自動的に検出するツールとして</a:t>
            </a:r>
            <a:r>
              <a:rPr kumimoji="1" lang="en-US" altLang="ja-JP" dirty="0" err="1" smtClean="0"/>
              <a:t>CCFinder</a:t>
            </a:r>
            <a:r>
              <a:rPr kumimoji="1" lang="ja-JP" altLang="en-US" dirty="0" smtClean="0"/>
              <a:t>というものが</a:t>
            </a:r>
            <a:r>
              <a:rPr kumimoji="1" lang="ja-JP" altLang="en-US" dirty="0" smtClean="0"/>
              <a:t>あります。</a:t>
            </a:r>
            <a:r>
              <a:rPr kumimoji="1" lang="en-US" altLang="ja-JP" dirty="0" err="1" smtClean="0"/>
              <a:t>CCFinder</a:t>
            </a:r>
            <a:r>
              <a:rPr kumimoji="1" lang="ja-JP" altLang="en-US" dirty="0" smtClean="0"/>
              <a:t>は井上研究室が開発したものであり，ユーザから新たな言語に対応してほしいとの要望が寄せられます</a:t>
            </a:r>
            <a:endParaRPr kumimoji="1" lang="en-US" altLang="ja-JP" dirty="0" smtClean="0"/>
          </a:p>
          <a:p>
            <a:r>
              <a:rPr kumimoji="1" lang="ja-JP" altLang="en-US" dirty="0" smtClean="0"/>
              <a:t>しかし，対応言語を一つ一つふやしていくのは手間が</a:t>
            </a:r>
            <a:r>
              <a:rPr kumimoji="1" lang="ja-JP" altLang="en-US" dirty="0" smtClean="0"/>
              <a:t>かかります。ツール</a:t>
            </a:r>
            <a:r>
              <a:rPr kumimoji="1" lang="ja-JP" altLang="en-US" dirty="0" smtClean="0"/>
              <a:t>を各言語に対して実装するより，多くの言語に柔軟に対応できる仕組みを使用したほうが負担が少ないと考えられます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4</a:t>
            </a:fld>
            <a:endParaRPr kumimoji="1" lang="ja-JP" altLang="en-US"/>
          </a:p>
        </p:txBody>
      </p:sp>
    </p:spTree>
    <p:extLst>
      <p:ext uri="{BB962C8B-B14F-4D97-AF65-F5344CB8AC3E}">
        <p14:creationId xmlns:p14="http://schemas.microsoft.com/office/powerpoint/2010/main" val="2253157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CCFinder</a:t>
            </a:r>
            <a:r>
              <a:rPr kumimoji="1" lang="ja-JP" altLang="en-US" dirty="0" smtClean="0"/>
              <a:t>の処理概要について説明したいと思います</a:t>
            </a:r>
            <a:r>
              <a:rPr kumimoji="1" lang="ja-JP" altLang="en-US" dirty="0" smtClean="0"/>
              <a:t>．</a:t>
            </a:r>
            <a:r>
              <a:rPr kumimoji="1" lang="en-US" altLang="ja-JP" dirty="0" err="1" smtClean="0"/>
              <a:t>CCFinder</a:t>
            </a:r>
            <a:r>
              <a:rPr kumimoji="1" lang="ja-JP" altLang="en-US" dirty="0" smtClean="0"/>
              <a:t>はトークン単位のコードクローンを検出するために字句解析を行っています．</a:t>
            </a:r>
            <a:endParaRPr kumimoji="1" lang="en-US" altLang="ja-JP" dirty="0" smtClean="0"/>
          </a:p>
          <a:p>
            <a:r>
              <a:rPr kumimoji="1" lang="ja-JP" altLang="en-US" dirty="0" smtClean="0"/>
              <a:t>この字句解析は右上に示すようなもので，このような文があると，このようにトークンを分割するようなことをいいます</a:t>
            </a:r>
            <a:r>
              <a:rPr kumimoji="1" lang="ja-JP" altLang="en-US" dirty="0" smtClean="0"/>
              <a:t>．字句</a:t>
            </a:r>
            <a:r>
              <a:rPr kumimoji="1" lang="ja-JP" altLang="en-US" dirty="0" smtClean="0"/>
              <a:t>解析は言語によって依存しているため，対象となる言語</a:t>
            </a:r>
            <a:r>
              <a:rPr kumimoji="1" lang="en-US" altLang="ja-JP" dirty="0" smtClean="0"/>
              <a:t>1</a:t>
            </a:r>
            <a:r>
              <a:rPr kumimoji="1" lang="ja-JP" altLang="en-US" dirty="0" smtClean="0"/>
              <a:t>つ</a:t>
            </a:r>
            <a:r>
              <a:rPr kumimoji="1" lang="en-US" altLang="ja-JP" dirty="0" smtClean="0"/>
              <a:t>1</a:t>
            </a:r>
            <a:r>
              <a:rPr kumimoji="1" lang="ja-JP" altLang="en-US" dirty="0" err="1" smtClean="0"/>
              <a:t>つに</a:t>
            </a:r>
            <a:r>
              <a:rPr kumimoji="1" lang="ja-JP" altLang="en-US" dirty="0" smtClean="0"/>
              <a:t>別の字句解析が必要</a:t>
            </a:r>
            <a:r>
              <a:rPr kumimoji="1" lang="ja-JP" altLang="en-US" dirty="0" smtClean="0"/>
              <a:t>です。</a:t>
            </a:r>
            <a:endParaRPr kumimoji="1" lang="en-US" altLang="ja-JP" dirty="0" smtClean="0"/>
          </a:p>
          <a:p>
            <a:r>
              <a:rPr kumimoji="1" lang="ja-JP" altLang="en-US" dirty="0" smtClean="0"/>
              <a:t>検出対象となる言語を増やすには，その言語の字句解析を実装する必要があります．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5</a:t>
            </a:fld>
            <a:endParaRPr kumimoji="1" lang="ja-JP" altLang="en-US"/>
          </a:p>
        </p:txBody>
      </p:sp>
    </p:spTree>
    <p:extLst>
      <p:ext uri="{BB962C8B-B14F-4D97-AF65-F5344CB8AC3E}">
        <p14:creationId xmlns:p14="http://schemas.microsoft.com/office/powerpoint/2010/main" val="3254636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CCFinder</a:t>
            </a:r>
            <a:r>
              <a:rPr kumimoji="1" lang="ja-JP" altLang="en-US" dirty="0" smtClean="0"/>
              <a:t>ではタイプ</a:t>
            </a:r>
            <a:r>
              <a:rPr kumimoji="1" lang="en-US" altLang="ja-JP" dirty="0" smtClean="0"/>
              <a:t>2</a:t>
            </a:r>
            <a:r>
              <a:rPr kumimoji="1" lang="ja-JP" altLang="en-US" dirty="0" smtClean="0"/>
              <a:t>のコードクローンを検出するために識別子を別のトークンに置き換える作業を行っています．</a:t>
            </a:r>
            <a:endParaRPr kumimoji="1" lang="en-US" altLang="ja-JP" dirty="0" smtClean="0"/>
          </a:p>
          <a:p>
            <a:r>
              <a:rPr kumimoji="1" lang="ja-JP" altLang="en-US" dirty="0" smtClean="0"/>
              <a:t>字句解析で分割されたトークンがこれです．これから識別子を表す文字列を全て同じトークンに置き換えます．</a:t>
            </a:r>
            <a:endParaRPr kumimoji="1" lang="en-US" altLang="ja-JP" dirty="0" smtClean="0"/>
          </a:p>
          <a:p>
            <a:r>
              <a:rPr kumimoji="1" lang="ja-JP" altLang="en-US" dirty="0" smtClean="0"/>
              <a:t>今回の例では全てドルマークに置き換えています．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6</a:t>
            </a:fld>
            <a:endParaRPr kumimoji="1" lang="ja-JP" altLang="en-US"/>
          </a:p>
        </p:txBody>
      </p:sp>
    </p:spTree>
    <p:extLst>
      <p:ext uri="{BB962C8B-B14F-4D97-AF65-F5344CB8AC3E}">
        <p14:creationId xmlns:p14="http://schemas.microsoft.com/office/powerpoint/2010/main" val="2880841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次に言語間の字句解析における違いについて説明します．言語間の文法の差の大きな要因の</a:t>
            </a:r>
            <a:r>
              <a:rPr kumimoji="1" lang="en-US" altLang="ja-JP" dirty="0" smtClean="0"/>
              <a:t>1</a:t>
            </a:r>
            <a:r>
              <a:rPr kumimoji="1" lang="ja-JP" altLang="en-US" dirty="0" smtClean="0"/>
              <a:t>つとしてコメントが挙げられます．</a:t>
            </a:r>
            <a:endParaRPr kumimoji="1" lang="en-US" altLang="ja-JP" dirty="0" smtClean="0"/>
          </a:p>
          <a:p>
            <a:r>
              <a:rPr kumimoji="1" lang="ja-JP" altLang="en-US" dirty="0" smtClean="0"/>
              <a:t>コードクローンの定義より，コメントは含まれないため，字句解析ではコメントを無視している</a:t>
            </a:r>
            <a:r>
              <a:rPr kumimoji="1" lang="ja-JP" altLang="en-US" dirty="0" smtClean="0"/>
              <a:t>．多く</a:t>
            </a:r>
            <a:r>
              <a:rPr kumimoji="1" lang="ja-JP" altLang="en-US" dirty="0" smtClean="0"/>
              <a:t>の言語で，コメント機能が使われているため，字句解析部へのコメントルールの入力が必要である．</a:t>
            </a:r>
            <a:endParaRPr kumimoji="1" lang="en-US" altLang="ja-JP" dirty="0" smtClean="0"/>
          </a:p>
          <a:p>
            <a:r>
              <a:rPr kumimoji="1" lang="ja-JP" altLang="en-US" dirty="0" smtClean="0"/>
              <a:t>言語によるコメントの違い例として，</a:t>
            </a:r>
            <a:r>
              <a:rPr kumimoji="1" lang="en-US" altLang="ja-JP" dirty="0" smtClean="0"/>
              <a:t>C</a:t>
            </a:r>
            <a:r>
              <a:rPr kumimoji="1" lang="ja-JP" altLang="en-US" dirty="0" smtClean="0"/>
              <a:t>言語ではこのようにスラッシュが</a:t>
            </a:r>
            <a:r>
              <a:rPr kumimoji="1" lang="en-US" altLang="ja-JP" dirty="0" smtClean="0"/>
              <a:t>2</a:t>
            </a:r>
            <a:r>
              <a:rPr kumimoji="1" lang="ja-JP" altLang="en-US" dirty="0" smtClean="0"/>
              <a:t>つが現れると，それ以降行末までをコメントとしています</a:t>
            </a:r>
            <a:r>
              <a:rPr kumimoji="1" lang="ja-JP" altLang="en-US" dirty="0" smtClean="0"/>
              <a:t>．</a:t>
            </a:r>
            <a:r>
              <a:rPr kumimoji="1" lang="en-US" altLang="ja-JP" dirty="0" smtClean="0"/>
              <a:t>Ruby</a:t>
            </a:r>
            <a:r>
              <a:rPr kumimoji="1" lang="ja-JP" altLang="en-US" dirty="0" smtClean="0"/>
              <a:t>では</a:t>
            </a:r>
            <a:r>
              <a:rPr kumimoji="1" lang="en-US" altLang="ja-JP" dirty="0" smtClean="0"/>
              <a:t>#</a:t>
            </a:r>
            <a:r>
              <a:rPr kumimoji="1" lang="ja-JP" altLang="en-US" dirty="0" smtClean="0"/>
              <a:t>が現れると，それ以降行末までをコメントとしています．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7</a:t>
            </a:fld>
            <a:endParaRPr kumimoji="1" lang="ja-JP" altLang="en-US"/>
          </a:p>
        </p:txBody>
      </p:sp>
    </p:spTree>
    <p:extLst>
      <p:ext uri="{BB962C8B-B14F-4D97-AF65-F5344CB8AC3E}">
        <p14:creationId xmlns:p14="http://schemas.microsoft.com/office/powerpoint/2010/main" val="142945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次に識別子の検出です．タイプ</a:t>
            </a:r>
            <a:r>
              <a:rPr kumimoji="1" lang="en-US" altLang="ja-JP" dirty="0" smtClean="0"/>
              <a:t>2</a:t>
            </a:r>
            <a:r>
              <a:rPr kumimoji="1" lang="ja-JP" altLang="en-US" dirty="0" smtClean="0"/>
              <a:t>のコードクローン検出を行うためには，ソースコードから識別子を探し出す必要がある．</a:t>
            </a:r>
            <a:endParaRPr kumimoji="1" lang="en-US" altLang="ja-JP" dirty="0" smtClean="0"/>
          </a:p>
          <a:p>
            <a:r>
              <a:rPr kumimoji="1" lang="ja-JP" altLang="en-US" dirty="0" smtClean="0"/>
              <a:t>その手順</a:t>
            </a:r>
            <a:r>
              <a:rPr kumimoji="1" lang="en-US" altLang="ja-JP" dirty="0" smtClean="0"/>
              <a:t>1</a:t>
            </a:r>
            <a:r>
              <a:rPr kumimoji="1" lang="ja-JP" altLang="en-US" dirty="0" smtClean="0"/>
              <a:t>として，ソースコードの中から英数字列を検出する．手順２として，英数字列を識別子と予約語に分別する必要が</a:t>
            </a:r>
            <a:r>
              <a:rPr kumimoji="1" lang="ja-JP" altLang="en-US" dirty="0" smtClean="0"/>
              <a:t>あります</a:t>
            </a:r>
            <a:endParaRPr kumimoji="1" lang="en-US" altLang="ja-JP" dirty="0" smtClean="0"/>
          </a:p>
          <a:p>
            <a:r>
              <a:rPr kumimoji="1" lang="ja-JP" altLang="en-US" dirty="0" smtClean="0"/>
              <a:t>手順</a:t>
            </a:r>
            <a:r>
              <a:rPr kumimoji="1" lang="en-US" altLang="ja-JP" dirty="0" smtClean="0"/>
              <a:t>1</a:t>
            </a:r>
            <a:r>
              <a:rPr kumimoji="1" lang="ja-JP" altLang="en-US" dirty="0" smtClean="0"/>
              <a:t>が可能になるトークン分割を行う必要があります。手順</a:t>
            </a:r>
            <a:r>
              <a:rPr kumimoji="1" lang="en-US" altLang="ja-JP" dirty="0" smtClean="0"/>
              <a:t>2</a:t>
            </a:r>
            <a:r>
              <a:rPr kumimoji="1" lang="ja-JP" altLang="en-US" dirty="0" smtClean="0"/>
              <a:t>を行うために予約語の入力が必要です．</a:t>
            </a:r>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8</a:t>
            </a:fld>
            <a:endParaRPr kumimoji="1" lang="ja-JP" altLang="en-US"/>
          </a:p>
        </p:txBody>
      </p:sp>
    </p:spTree>
    <p:extLst>
      <p:ext uri="{BB962C8B-B14F-4D97-AF65-F5344CB8AC3E}">
        <p14:creationId xmlns:p14="http://schemas.microsoft.com/office/powerpoint/2010/main" val="35612129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5D1F-BFC5-40C8-AACD-36DF6749BD11}" type="slidenum">
              <a:rPr kumimoji="1" lang="ja-JP" altLang="en-US" smtClean="0"/>
              <a:t>9</a:t>
            </a:fld>
            <a:endParaRPr kumimoji="1" lang="ja-JP" altLang="en-US"/>
          </a:p>
        </p:txBody>
      </p:sp>
    </p:spTree>
    <p:extLst>
      <p:ext uri="{BB962C8B-B14F-4D97-AF65-F5344CB8AC3E}">
        <p14:creationId xmlns:p14="http://schemas.microsoft.com/office/powerpoint/2010/main" val="27701157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chemeClr val="tx1"/>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kumimoji="1" lang="ja-JP" altLang="en-US"/>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kumimoji="1" lang="ja-JP" altLang="en-US"/>
          </a:p>
        </p:txBody>
      </p:sp>
      <p:sp>
        <p:nvSpPr>
          <p:cNvPr id="4" name="スライド番号プレースホルダー 3"/>
          <p:cNvSpPr>
            <a:spLocks noGrp="1"/>
          </p:cNvSpPr>
          <p:nvPr>
            <p:ph type="sldNum" sz="quarter" idx="11"/>
          </p:nvPr>
        </p:nvSpPr>
        <p:spPr/>
        <p:txBody>
          <a:bodyPr/>
          <a:lstStyle/>
          <a:p>
            <a:fld id="{B24E575F-AE80-4FDB-9C39-ECDDBAB19842}" type="slidenum">
              <a:rPr kumimoji="1" lang="ja-JP" altLang="en-US" smtClean="0"/>
              <a:t>‹#›</a:t>
            </a:fld>
            <a:endParaRPr kumimoji="1" lang="ja-JP" altLang="en-US"/>
          </a:p>
        </p:txBody>
      </p:sp>
      <p:sp>
        <p:nvSpPr>
          <p:cNvPr id="5" name="タイトル 4"/>
          <p:cNvSpPr>
            <a:spLocks noGrp="1"/>
          </p:cNvSpPr>
          <p:nvPr>
            <p:ph type="title"/>
          </p:nvPr>
        </p:nvSpPr>
        <p:spPr>
          <a:xfrm>
            <a:off x="317501" y="1322896"/>
            <a:ext cx="8574088" cy="576262"/>
          </a:xfrm>
        </p:spPr>
        <p:txBody>
          <a:bodyPr/>
          <a:lstStyle>
            <a:lvl1pPr>
              <a:defRPr>
                <a:solidFill>
                  <a:schemeClr val="tx1"/>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692663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199930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13666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784226" y="3357563"/>
            <a:ext cx="5781675" cy="792162"/>
          </a:xfrm>
        </p:spPr>
        <p:txBody>
          <a:bodyPr/>
          <a:lstStyle>
            <a:lvl1pPr marL="0" indent="0">
              <a:buFontTx/>
              <a:buNone/>
              <a:defRPr sz="1800">
                <a:solidFill>
                  <a:srgbClr val="4D4D4D"/>
                </a:solidFill>
              </a:defRPr>
            </a:lvl1pPr>
          </a:lstStyle>
          <a:p>
            <a:pPr lvl="0"/>
            <a:r>
              <a:rPr lang="ja-JP" altLang="en-US" noProof="0"/>
              <a:t>マスター サブタイトルの書式設定</a:t>
            </a:r>
            <a:endParaRPr lang="ja-JP" altLang="en-US" noProof="0" dirty="0"/>
          </a:p>
        </p:txBody>
      </p:sp>
      <p:sp>
        <p:nvSpPr>
          <p:cNvPr id="3077" name="Rectangle 5"/>
          <p:cNvSpPr>
            <a:spLocks noGrp="1" noChangeArrowheads="1"/>
          </p:cNvSpPr>
          <p:nvPr>
            <p:ph type="ftr" sz="quarter" idx="3"/>
          </p:nvPr>
        </p:nvSpPr>
        <p:spPr>
          <a:xfrm>
            <a:off x="2268001" y="5877000"/>
            <a:ext cx="4802840" cy="484900"/>
          </a:xfrm>
        </p:spPr>
        <p:txBody>
          <a:bodyPr/>
          <a:lstStyle>
            <a:lvl1pPr algn="l">
              <a:defRPr sz="788" b="1" i="1">
                <a:solidFill>
                  <a:schemeClr val="accent2"/>
                </a:solidFill>
              </a:defRPr>
            </a:lvl1pPr>
          </a:lstStyle>
          <a:p>
            <a:endParaRPr lang="ja-JP" altLang="en-US">
              <a:solidFill>
                <a:srgbClr val="333399"/>
              </a:solidFill>
            </a:endParaRPr>
          </a:p>
        </p:txBody>
      </p:sp>
      <p:sp>
        <p:nvSpPr>
          <p:cNvPr id="3085" name="Rectangle 13"/>
          <p:cNvSpPr>
            <a:spLocks noChangeArrowheads="1"/>
          </p:cNvSpPr>
          <p:nvPr/>
        </p:nvSpPr>
        <p:spPr bwMode="auto">
          <a:xfrm>
            <a:off x="317500" y="404815"/>
            <a:ext cx="6381750" cy="503237"/>
          </a:xfrm>
          <a:prstGeom prst="rect">
            <a:avLst/>
          </a:prstGeom>
          <a:gradFill rotWithShape="1">
            <a:gsLst>
              <a:gs pos="0">
                <a:srgbClr val="333399"/>
              </a:gs>
              <a:gs pos="100000">
                <a:srgbClr val="333399">
                  <a:gamma/>
                  <a:tint val="7372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6" name="Rectangle 14"/>
          <p:cNvSpPr>
            <a:spLocks noChangeArrowheads="1"/>
          </p:cNvSpPr>
          <p:nvPr/>
        </p:nvSpPr>
        <p:spPr bwMode="auto">
          <a:xfrm>
            <a:off x="6699251" y="404815"/>
            <a:ext cx="2193925" cy="503237"/>
          </a:xfrm>
          <a:prstGeom prst="rect">
            <a:avLst/>
          </a:prstGeom>
          <a:gradFill rotWithShape="1">
            <a:gsLst>
              <a:gs pos="0">
                <a:srgbClr val="000066"/>
              </a:gs>
              <a:gs pos="100000">
                <a:srgbClr val="000066">
                  <a:gamma/>
                  <a:shade val="46275"/>
                  <a:invGamma/>
                </a:srgb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7" name="Rectangle 15"/>
          <p:cNvSpPr>
            <a:spLocks noChangeArrowheads="1"/>
          </p:cNvSpPr>
          <p:nvPr/>
        </p:nvSpPr>
        <p:spPr bwMode="auto">
          <a:xfrm>
            <a:off x="317501"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3089" name="Line 17"/>
          <p:cNvSpPr>
            <a:spLocks noChangeShapeType="1"/>
          </p:cNvSpPr>
          <p:nvPr/>
        </p:nvSpPr>
        <p:spPr bwMode="auto">
          <a:xfrm>
            <a:off x="450851"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350">
              <a:solidFill>
                <a:srgbClr val="000000"/>
              </a:solidFill>
            </a:endParaRPr>
          </a:p>
        </p:txBody>
      </p:sp>
      <p:pic>
        <p:nvPicPr>
          <p:cNvPr id="2" name="図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226" y="5877000"/>
            <a:ext cx="1411775" cy="484900"/>
          </a:xfrm>
          <a:prstGeom prst="rect">
            <a:avLst/>
          </a:prstGeom>
        </p:spPr>
      </p:pic>
      <p:sp>
        <p:nvSpPr>
          <p:cNvPr id="3" name="日付プレースホルダー 2"/>
          <p:cNvSpPr>
            <a:spLocks noGrp="1"/>
          </p:cNvSpPr>
          <p:nvPr>
            <p:ph type="dt" sz="half" idx="10"/>
          </p:nvPr>
        </p:nvSpPr>
        <p:spPr/>
        <p:txBody>
          <a:bodyPr/>
          <a:lstStyle/>
          <a:p>
            <a:endParaRPr lang="ja-JP" altLang="en-US">
              <a:solidFill>
                <a:srgbClr val="000000"/>
              </a:solidFill>
            </a:endParaRPr>
          </a:p>
        </p:txBody>
      </p:sp>
      <p:sp>
        <p:nvSpPr>
          <p:cNvPr id="4" name="スライド番号プレースホルダー 3"/>
          <p:cNvSpPr>
            <a:spLocks noGrp="1"/>
          </p:cNvSpPr>
          <p:nvPr>
            <p:ph type="sldNum" sz="quarter" idx="11"/>
          </p:nvPr>
        </p:nvSpPr>
        <p:spPr/>
        <p:txBody>
          <a:bodyPr/>
          <a:lstStyle/>
          <a:p>
            <a:fld id="{E69AF22D-9F2B-4645-BAD4-678212F0273D}" type="slidenum">
              <a:rPr lang="ja-JP" altLang="en-US" smtClean="0">
                <a:solidFill>
                  <a:srgbClr val="000000"/>
                </a:solidFill>
              </a:rPr>
              <a:pPr/>
              <a:t>‹#›</a:t>
            </a:fld>
            <a:endParaRPr lang="ja-JP" altLang="en-US">
              <a:solidFill>
                <a:srgbClr val="000000"/>
              </a:solidFill>
            </a:endParaRPr>
          </a:p>
        </p:txBody>
      </p:sp>
      <p:sp>
        <p:nvSpPr>
          <p:cNvPr id="5" name="タイトル 4"/>
          <p:cNvSpPr>
            <a:spLocks noGrp="1"/>
          </p:cNvSpPr>
          <p:nvPr>
            <p:ph type="title"/>
          </p:nvPr>
        </p:nvSpPr>
        <p:spPr/>
        <p:txBody>
          <a:bodyPr/>
          <a:lstStyle>
            <a:lvl1pPr>
              <a:defRPr>
                <a:solidFill>
                  <a:srgbClr val="4D4D4D"/>
                </a:solidFill>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574451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4000">
                <a:solidFill>
                  <a:schemeClr val="tx1"/>
                </a:solidFill>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sz="2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a:defRPr sz="18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a:defRPr sz="16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a:defRPr>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a:defRPr sz="14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スライド番号プレースホルダー 5"/>
          <p:cNvSpPr>
            <a:spLocks noGrp="1"/>
          </p:cNvSpPr>
          <p:nvPr>
            <p:ph type="sldNum" sz="quarter" idx="12"/>
          </p:nvPr>
        </p:nvSpPr>
        <p:spPr>
          <a:xfrm>
            <a:off x="8399006" y="6474348"/>
            <a:ext cx="575588" cy="268288"/>
          </a:xfrm>
        </p:spPr>
        <p:txBody>
          <a:bodyPr/>
          <a:lstStyle>
            <a:lvl1pPr>
              <a:defRPr sz="1800"/>
            </a:lvl1pPr>
          </a:lstStyle>
          <a:p>
            <a:fld id="{E69AF22D-9F2B-4645-BAD4-678212F0273D}" type="slidenum">
              <a:rPr lang="ja-JP" altLang="en-US" smtClean="0">
                <a:solidFill>
                  <a:srgbClr val="000000"/>
                </a:solidFill>
              </a:rPr>
              <a:pPr/>
              <a:t>‹#›</a:t>
            </a:fld>
            <a:endParaRPr lang="ja-JP" altLang="en-US" dirty="0">
              <a:solidFill>
                <a:srgbClr val="000000"/>
              </a:solidFill>
            </a:endParaRPr>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rgbClr val="FFFFFF"/>
              </a:solidFill>
            </a:endParaRPr>
          </a:p>
        </p:txBody>
      </p:sp>
      <p:sp>
        <p:nvSpPr>
          <p:cNvPr id="9" name="Rectangle 5"/>
          <p:cNvSpPr txBox="1">
            <a:spLocks noChangeArrowheads="1"/>
          </p:cNvSpPr>
          <p:nvPr/>
        </p:nvSpPr>
        <p:spPr bwMode="auto">
          <a:xfrm>
            <a:off x="1377192" y="6608492"/>
            <a:ext cx="6874893" cy="216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solidFill>
                  <a:srgbClr val="333399"/>
                </a:solidFill>
              </a:rPr>
              <a:t>Department of Computer Science, Graduate School of Information Science and Technology, Osaka University</a:t>
            </a:r>
            <a:endParaRPr lang="en-US" altLang="ja-JP" sz="750" dirty="0">
              <a:solidFill>
                <a:srgbClr val="333399"/>
              </a:solidFill>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315709897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90771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536936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90384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0163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1351325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19300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ctr">
              <a:defRPr sz="3600">
                <a:solidFill>
                  <a:schemeClr val="tx1"/>
                </a:solidFill>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6" name="スライド番号プレースホルダー 5"/>
          <p:cNvSpPr>
            <a:spLocks noGrp="1"/>
          </p:cNvSpPr>
          <p:nvPr>
            <p:ph type="sldNum" sz="quarter" idx="12"/>
          </p:nvPr>
        </p:nvSpPr>
        <p:spPr>
          <a:xfrm>
            <a:off x="8399007" y="6614665"/>
            <a:ext cx="575588" cy="268288"/>
          </a:xfrm>
        </p:spPr>
        <p:txBody>
          <a:bodyPr/>
          <a:lstStyle>
            <a:lvl1pPr>
              <a:defRPr/>
            </a:lvl1pPr>
          </a:lstStyle>
          <a:p>
            <a:fld id="{B24E575F-AE80-4FDB-9C39-ECDDBAB19842}" type="slidenum">
              <a:rPr kumimoji="1" lang="ja-JP" altLang="en-US" smtClean="0"/>
              <a:t>‹#›</a:t>
            </a:fld>
            <a:endParaRPr kumimoji="1" lang="ja-JP" altLang="en-US"/>
          </a:p>
        </p:txBody>
      </p:sp>
      <p:sp>
        <p:nvSpPr>
          <p:cNvPr id="8" name="正方形/長方形 7"/>
          <p:cNvSpPr/>
          <p:nvPr/>
        </p:nvSpPr>
        <p:spPr>
          <a:xfrm>
            <a:off x="6672788" y="853744"/>
            <a:ext cx="2304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Rectangle 5"/>
          <p:cNvSpPr txBox="1">
            <a:spLocks noChangeArrowheads="1"/>
          </p:cNvSpPr>
          <p:nvPr/>
        </p:nvSpPr>
        <p:spPr bwMode="auto">
          <a:xfrm>
            <a:off x="1377192" y="6608492"/>
            <a:ext cx="7802809" cy="21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t" anchorCtr="0" compatLnSpc="1">
            <a:prstTxWarp prst="textNoShape">
              <a:avLst/>
            </a:prstTxWarp>
          </a:bodyPr>
          <a:lstStyle>
            <a:defPPr>
              <a:defRPr lang="ja-JP"/>
            </a:defPPr>
            <a:lvl1pPr algn="l" rtl="0" fontAlgn="base">
              <a:spcBef>
                <a:spcPct val="0"/>
              </a:spcBef>
              <a:spcAft>
                <a:spcPct val="0"/>
              </a:spcAft>
              <a:defRPr kumimoji="1" sz="1050" b="1" i="1" kern="1200">
                <a:solidFill>
                  <a:schemeClr val="accent2"/>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r>
              <a:rPr lang="en-US" altLang="ja-JP" sz="788" dirty="0"/>
              <a:t>Department of Computer Science, Graduate School of Information Science and Technology, Osaka University</a:t>
            </a:r>
            <a:endParaRPr lang="en-US" altLang="ja-JP" sz="750" dirty="0"/>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001" y="6451925"/>
            <a:ext cx="1086500" cy="373178"/>
          </a:xfrm>
          <a:prstGeom prst="rect">
            <a:avLst/>
          </a:prstGeom>
        </p:spPr>
      </p:pic>
    </p:spTree>
    <p:extLst>
      <p:ext uri="{BB962C8B-B14F-4D97-AF65-F5344CB8AC3E}">
        <p14:creationId xmlns:p14="http://schemas.microsoft.com/office/powerpoint/2010/main" val="1379242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2444605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980733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90"/>
            <a:ext cx="214312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317501" y="115890"/>
            <a:ext cx="627856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0717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4500">
                <a:solidFill>
                  <a:schemeClr val="tx1"/>
                </a:solidFill>
              </a:defRPr>
            </a:lvl1pPr>
          </a:lstStyle>
          <a:p>
            <a:r>
              <a:rPr lang="ja-JP" altLang="en-US"/>
              <a:t>マスター タイトルの書式設定</a:t>
            </a:r>
            <a:endParaRPr lang="ja-JP" altLang="en-US" dirty="0"/>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1800">
                <a:solidFill>
                  <a:schemeClr val="tx1"/>
                </a:solidFill>
              </a:defRPr>
            </a:lvl1pPr>
            <a:lvl2pPr marL="342900" indent="0">
              <a:buNone/>
              <a:defRPr sz="1500"/>
            </a:lvl2pPr>
            <a:lvl3pPr marL="685800" indent="0">
              <a:buNone/>
              <a:defRPr sz="135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0754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sz="half" idx="1"/>
          </p:nvPr>
        </p:nvSpPr>
        <p:spPr>
          <a:xfrm>
            <a:off x="457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196975"/>
            <a:ext cx="4038600" cy="49291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4801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20393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36205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2722093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407869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2400"/>
            </a:lvl1pPr>
          </a:lstStyle>
          <a:p>
            <a:r>
              <a:rPr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149483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kumimoji="1" lang="ja-JP" altLang="en-US"/>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kumimoji="1" lang="ja-JP" altLang="en-US"/>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B24E575F-AE80-4FDB-9C39-ECDDBAB19842}" type="slidenum">
              <a:rPr kumimoji="1" lang="ja-JP" altLang="en-US" smtClean="0"/>
              <a:t>‹#›</a:t>
            </a:fld>
            <a:endParaRPr kumimoji="1" lang="ja-JP" altLang="en-US"/>
          </a:p>
        </p:txBody>
      </p:sp>
    </p:spTree>
    <p:extLst>
      <p:ext uri="{BB962C8B-B14F-4D97-AF65-F5344CB8AC3E}">
        <p14:creationId xmlns:p14="http://schemas.microsoft.com/office/powerpoint/2010/main" val="58325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692152"/>
            <a:ext cx="6381750" cy="144463"/>
          </a:xfrm>
          <a:prstGeom prst="rect">
            <a:avLst/>
          </a:prstGeom>
          <a:solidFill>
            <a:srgbClr val="3333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9" name="Rectangle 35" descr="横線"/>
          <p:cNvSpPr>
            <a:spLocks noChangeArrowheads="1"/>
          </p:cNvSpPr>
          <p:nvPr/>
        </p:nvSpPr>
        <p:spPr bwMode="auto">
          <a:xfrm>
            <a:off x="6699251" y="850900"/>
            <a:ext cx="2192338" cy="274638"/>
          </a:xfrm>
          <a:prstGeom prst="rect">
            <a:avLst/>
          </a:prstGeom>
          <a:pattFill prst="ltHorz">
            <a:fgClr>
              <a:srgbClr val="C0C0C0"/>
            </a:fgClr>
            <a:bgClr>
              <a:srgbClr val="FFFFFF"/>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58" name="Rectangle 34"/>
          <p:cNvSpPr>
            <a:spLocks noChangeArrowheads="1"/>
          </p:cNvSpPr>
          <p:nvPr/>
        </p:nvSpPr>
        <p:spPr bwMode="auto">
          <a:xfrm>
            <a:off x="6699251" y="692152"/>
            <a:ext cx="2193925" cy="144463"/>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350">
              <a:solidFill>
                <a:srgbClr val="000000"/>
              </a:solidFill>
            </a:endParaRPr>
          </a:p>
        </p:txBody>
      </p:sp>
      <p:sp>
        <p:nvSpPr>
          <p:cNvPr id="1026" name="Rectangle 2"/>
          <p:cNvSpPr>
            <a:spLocks noGrp="1" noChangeArrowheads="1"/>
          </p:cNvSpPr>
          <p:nvPr>
            <p:ph type="title"/>
          </p:nvPr>
        </p:nvSpPr>
        <p:spPr bwMode="auto">
          <a:xfrm>
            <a:off x="317501" y="115888"/>
            <a:ext cx="8574088"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196975"/>
            <a:ext cx="8229600" cy="4929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252413"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750"/>
            </a:lvl1pPr>
          </a:lstStyle>
          <a:p>
            <a:endParaRPr lang="ja-JP" altLang="en-US">
              <a:solidFill>
                <a:srgbClr val="000000"/>
              </a:solidFill>
            </a:endParaRPr>
          </a:p>
        </p:txBody>
      </p:sp>
      <p:sp>
        <p:nvSpPr>
          <p:cNvPr id="1029" name="Rectangle 5"/>
          <p:cNvSpPr>
            <a:spLocks noGrp="1" noChangeArrowheads="1"/>
          </p:cNvSpPr>
          <p:nvPr>
            <p:ph type="ftr" sz="quarter" idx="3"/>
          </p:nvPr>
        </p:nvSpPr>
        <p:spPr bwMode="auto">
          <a:xfrm>
            <a:off x="3124200" y="6524625"/>
            <a:ext cx="2895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750"/>
            </a:lvl1pPr>
          </a:lstStyle>
          <a:p>
            <a:endParaRPr lang="ja-JP" altLang="en-US">
              <a:solidFill>
                <a:srgbClr val="000000"/>
              </a:solidFill>
            </a:endParaRPr>
          </a:p>
        </p:txBody>
      </p:sp>
      <p:sp>
        <p:nvSpPr>
          <p:cNvPr id="1030" name="Rectangle 6"/>
          <p:cNvSpPr>
            <a:spLocks noGrp="1" noChangeArrowheads="1"/>
          </p:cNvSpPr>
          <p:nvPr>
            <p:ph type="sldNum" sz="quarter" idx="4"/>
          </p:nvPr>
        </p:nvSpPr>
        <p:spPr bwMode="auto">
          <a:xfrm>
            <a:off x="6757988" y="6524625"/>
            <a:ext cx="2133600" cy="26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750"/>
            </a:lvl1pPr>
          </a:lstStyle>
          <a:p>
            <a:fld id="{E69AF22D-9F2B-4645-BAD4-678212F0273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3073088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kumimoji="1" sz="2100" kern="1200">
          <a:solidFill>
            <a:schemeClr val="tx2"/>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p:titleStyle>
    <p:body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8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idx="1"/>
          </p:nvPr>
        </p:nvSpPr>
        <p:spPr>
          <a:xfrm>
            <a:off x="1296578" y="4010060"/>
            <a:ext cx="6632367" cy="1321181"/>
          </a:xfrm>
        </p:spPr>
        <p:txBody>
          <a:bodyPr/>
          <a:lstStyle/>
          <a:p>
            <a:pPr algn="ctr"/>
            <a:r>
              <a:rPr lang="ja-JP" altLang="en-US" sz="2800" dirty="0" smtClean="0">
                <a:latin typeface="メイリオ" panose="020B0604030504040204" pitchFamily="50" charset="-128"/>
                <a:ea typeface="メイリオ" panose="020B0604030504040204" pitchFamily="50" charset="-128"/>
              </a:rPr>
              <a:t>井上研究室</a:t>
            </a:r>
            <a:endParaRPr lang="en-US" altLang="ja-JP" sz="2800" dirty="0" smtClean="0">
              <a:latin typeface="メイリオ" panose="020B0604030504040204" pitchFamily="50" charset="-128"/>
              <a:ea typeface="メイリオ" panose="020B0604030504040204" pitchFamily="50" charset="-128"/>
            </a:endParaRPr>
          </a:p>
          <a:p>
            <a:pPr algn="ctr"/>
            <a:r>
              <a:rPr kumimoji="1" lang="ja-JP" altLang="en-US" sz="2800" dirty="0" smtClean="0">
                <a:latin typeface="メイリオ" panose="020B0604030504040204" pitchFamily="50" charset="-128"/>
                <a:ea typeface="メイリオ" panose="020B0604030504040204" pitchFamily="50" charset="-128"/>
              </a:rPr>
              <a:t>瀬村 </a:t>
            </a:r>
            <a:r>
              <a:rPr kumimoji="1" lang="ja-JP" altLang="en-US" sz="2800" dirty="0">
                <a:latin typeface="メイリオ" panose="020B0604030504040204" pitchFamily="50" charset="-128"/>
                <a:ea typeface="メイリオ" panose="020B0604030504040204" pitchFamily="50" charset="-128"/>
              </a:rPr>
              <a:t>雄一</a:t>
            </a:r>
            <a:endParaRPr kumimoji="1" lang="en-US" altLang="ja-JP" sz="2800" dirty="0">
              <a:latin typeface="メイリオ" panose="020B0604030504040204" pitchFamily="50" charset="-128"/>
              <a:ea typeface="メイリオ" panose="020B0604030504040204" pitchFamily="50" charset="-128"/>
            </a:endParaRPr>
          </a:p>
        </p:txBody>
      </p:sp>
      <p:sp>
        <p:nvSpPr>
          <p:cNvPr id="3" name="タイトル 2"/>
          <p:cNvSpPr>
            <a:spLocks noGrp="1"/>
          </p:cNvSpPr>
          <p:nvPr>
            <p:ph type="title"/>
          </p:nvPr>
        </p:nvSpPr>
        <p:spPr>
          <a:xfrm>
            <a:off x="243758" y="1256528"/>
            <a:ext cx="8738009" cy="1634156"/>
          </a:xfrm>
        </p:spPr>
        <p:txBody>
          <a:bodyPr/>
          <a:lstStyle/>
          <a:p>
            <a:pPr algn="ctr"/>
            <a:r>
              <a:rPr lang="ja-JP" altLang="en-US" sz="3200" dirty="0">
                <a:latin typeface="メイリオ" panose="020B0604030504040204" pitchFamily="50" charset="-128"/>
                <a:ea typeface="メイリオ" panose="020B0604030504040204" pitchFamily="50" charset="-128"/>
              </a:rPr>
              <a:t>柔軟に変更可能</a:t>
            </a:r>
            <a:r>
              <a:rPr lang="ja-JP" altLang="en-US" sz="3200" dirty="0" smtClean="0">
                <a:latin typeface="メイリオ" panose="020B0604030504040204" pitchFamily="50" charset="-128"/>
                <a:ea typeface="メイリオ" panose="020B0604030504040204" pitchFamily="50" charset="-128"/>
              </a:rPr>
              <a:t>な字句解析機構を持つ</a:t>
            </a:r>
            <a:r>
              <a:rPr lang="en-US" altLang="ja-JP" sz="3200" dirty="0" smtClean="0">
                <a:latin typeface="メイリオ" panose="020B0604030504040204" pitchFamily="50" charset="-128"/>
                <a:ea typeface="メイリオ" panose="020B0604030504040204" pitchFamily="50" charset="-128"/>
              </a:rPr>
              <a:t/>
            </a:r>
            <a:br>
              <a:rPr lang="en-US" altLang="ja-JP" sz="3200" dirty="0" smtClean="0">
                <a:latin typeface="メイリオ" panose="020B0604030504040204" pitchFamily="50" charset="-128"/>
                <a:ea typeface="メイリオ" panose="020B0604030504040204" pitchFamily="50" charset="-128"/>
              </a:rPr>
            </a:br>
            <a:r>
              <a:rPr lang="ja-JP" altLang="en-US" sz="3200" dirty="0">
                <a:latin typeface="メイリオ" panose="020B0604030504040204" pitchFamily="50" charset="-128"/>
                <a:ea typeface="メイリオ" panose="020B0604030504040204" pitchFamily="50" charset="-128"/>
              </a:rPr>
              <a:t>コードクローン</a:t>
            </a:r>
            <a:r>
              <a:rPr lang="ja-JP" altLang="en-US" sz="3200" dirty="0" smtClean="0">
                <a:latin typeface="メイリオ" panose="020B0604030504040204" pitchFamily="50" charset="-128"/>
                <a:ea typeface="メイリオ" panose="020B0604030504040204" pitchFamily="50" charset="-128"/>
              </a:rPr>
              <a:t>検出ツールの開発</a:t>
            </a:r>
            <a:endParaRPr kumimoji="1" lang="ja-JP" altLang="en-US" sz="3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2721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Text Box 6"/>
          <p:cNvSpPr txBox="1">
            <a:spLocks noChangeArrowheads="1"/>
          </p:cNvSpPr>
          <p:nvPr/>
        </p:nvSpPr>
        <p:spPr bwMode="auto">
          <a:xfrm>
            <a:off x="1973780" y="2170522"/>
            <a:ext cx="4175349" cy="2893100"/>
          </a:xfrm>
          <a:prstGeom prst="rect">
            <a:avLst/>
          </a:prstGeom>
          <a:no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endParaRPr lang="en-US" altLang="ja-JP" sz="1400" dirty="0" smtClean="0"/>
          </a:p>
          <a:p>
            <a:pPr algn="ctr">
              <a:lnSpc>
                <a:spcPct val="100000"/>
              </a:lnSpc>
              <a:spcBef>
                <a:spcPct val="50000"/>
              </a:spcBef>
              <a:buClrTx/>
              <a:buSzTx/>
              <a:buFontTx/>
              <a:buNone/>
            </a:pPr>
            <a:endParaRPr lang="en-US" altLang="ja-JP" sz="1400" dirty="0"/>
          </a:p>
          <a:p>
            <a:pPr algn="ctr">
              <a:lnSpc>
                <a:spcPct val="100000"/>
              </a:lnSpc>
              <a:spcBef>
                <a:spcPct val="50000"/>
              </a:spcBef>
              <a:buClrTx/>
              <a:buSzTx/>
              <a:buFontTx/>
              <a:buNone/>
            </a:pPr>
            <a:endParaRPr lang="en-US" altLang="ja-JP" sz="1400" dirty="0" smtClean="0"/>
          </a:p>
          <a:p>
            <a:pPr algn="ctr">
              <a:lnSpc>
                <a:spcPct val="100000"/>
              </a:lnSpc>
              <a:spcBef>
                <a:spcPct val="50000"/>
              </a:spcBef>
              <a:buClrTx/>
              <a:buSzTx/>
              <a:buFontTx/>
              <a:buNone/>
            </a:pPr>
            <a:endParaRPr lang="en-US" altLang="ja-JP" sz="1400" dirty="0"/>
          </a:p>
          <a:p>
            <a:pPr algn="ctr">
              <a:lnSpc>
                <a:spcPct val="100000"/>
              </a:lnSpc>
              <a:spcBef>
                <a:spcPct val="50000"/>
              </a:spcBef>
              <a:buClrTx/>
              <a:buSzTx/>
              <a:buFontTx/>
              <a:buNone/>
            </a:pPr>
            <a:endParaRPr lang="en-US" altLang="ja-JP" sz="1400" dirty="0" smtClean="0"/>
          </a:p>
          <a:p>
            <a:pPr algn="ctr">
              <a:lnSpc>
                <a:spcPct val="100000"/>
              </a:lnSpc>
              <a:spcBef>
                <a:spcPct val="50000"/>
              </a:spcBef>
              <a:buClrTx/>
              <a:buSzTx/>
              <a:buFontTx/>
              <a:buNone/>
            </a:pPr>
            <a:endParaRPr lang="en-US" altLang="ja-JP" sz="1400" dirty="0"/>
          </a:p>
          <a:p>
            <a:pPr algn="ctr">
              <a:lnSpc>
                <a:spcPct val="100000"/>
              </a:lnSpc>
              <a:spcBef>
                <a:spcPct val="50000"/>
              </a:spcBef>
              <a:buClrTx/>
              <a:buSzTx/>
              <a:buFontTx/>
              <a:buNone/>
            </a:pPr>
            <a:endParaRPr lang="en-US" altLang="ja-JP" sz="1400" dirty="0" smtClean="0"/>
          </a:p>
          <a:p>
            <a:pPr algn="ctr">
              <a:lnSpc>
                <a:spcPct val="100000"/>
              </a:lnSpc>
              <a:spcBef>
                <a:spcPct val="50000"/>
              </a:spcBef>
              <a:buClrTx/>
              <a:buSzTx/>
              <a:buFontTx/>
              <a:buNone/>
            </a:pPr>
            <a:endParaRPr lang="en-US" altLang="ja-JP" sz="1400" dirty="0"/>
          </a:p>
          <a:p>
            <a:pPr algn="ctr">
              <a:lnSpc>
                <a:spcPct val="100000"/>
              </a:lnSpc>
              <a:spcBef>
                <a:spcPct val="50000"/>
              </a:spcBef>
              <a:buClrTx/>
              <a:buSzTx/>
              <a:buFontTx/>
              <a:buNone/>
            </a:pPr>
            <a:endParaRPr lang="en-US" altLang="ja-JP" sz="1400" dirty="0" smtClean="0"/>
          </a:p>
        </p:txBody>
      </p:sp>
      <p:sp>
        <p:nvSpPr>
          <p:cNvPr id="2" name="タイトル 1"/>
          <p:cNvSpPr>
            <a:spLocks noGrp="1"/>
          </p:cNvSpPr>
          <p:nvPr>
            <p:ph type="title"/>
          </p:nvPr>
        </p:nvSpPr>
        <p:spPr/>
        <p:txBody>
          <a:bodyPr/>
          <a:lstStyle/>
          <a:p>
            <a:r>
              <a:rPr kumimoji="1" lang="ja-JP" altLang="en-US" sz="4000" dirty="0" smtClean="0"/>
              <a:t>提案する字句解析機構</a:t>
            </a:r>
            <a:endParaRPr kumimoji="1" lang="ja-JP" altLang="en-US" sz="40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10</a:t>
            </a:fld>
            <a:endParaRPr lang="ja-JP" altLang="en-US">
              <a:solidFill>
                <a:srgbClr val="000000"/>
              </a:solidFill>
            </a:endParaRPr>
          </a:p>
        </p:txBody>
      </p:sp>
      <p:sp>
        <p:nvSpPr>
          <p:cNvPr id="29" name="AutoShape 2" descr="「人」の画像検索結果"/>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AutoShape 4" descr="「人」の画像検索結果"/>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Text Box 6"/>
          <p:cNvSpPr txBox="1">
            <a:spLocks noChangeArrowheads="1"/>
          </p:cNvSpPr>
          <p:nvPr/>
        </p:nvSpPr>
        <p:spPr bwMode="auto">
          <a:xfrm>
            <a:off x="2754950" y="2428753"/>
            <a:ext cx="2556627" cy="461665"/>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400" dirty="0"/>
              <a:t>コメント除去</a:t>
            </a:r>
            <a:endParaRPr lang="en-US" altLang="ja-JP" sz="2400" dirty="0"/>
          </a:p>
        </p:txBody>
      </p:sp>
      <p:sp>
        <p:nvSpPr>
          <p:cNvPr id="63" name="Text Box 6"/>
          <p:cNvSpPr txBox="1">
            <a:spLocks noChangeArrowheads="1"/>
          </p:cNvSpPr>
          <p:nvPr/>
        </p:nvSpPr>
        <p:spPr bwMode="auto">
          <a:xfrm>
            <a:off x="2754952" y="3391896"/>
            <a:ext cx="2556626" cy="461665"/>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400" dirty="0"/>
              <a:t>トークン分割</a:t>
            </a:r>
            <a:endParaRPr lang="en-US" altLang="ja-JP" sz="2400" dirty="0"/>
          </a:p>
        </p:txBody>
      </p:sp>
      <p:sp>
        <p:nvSpPr>
          <p:cNvPr id="64" name="Text Box 22"/>
          <p:cNvSpPr txBox="1">
            <a:spLocks noChangeArrowheads="1"/>
          </p:cNvSpPr>
          <p:nvPr/>
        </p:nvSpPr>
        <p:spPr bwMode="auto">
          <a:xfrm>
            <a:off x="6090100" y="2435996"/>
            <a:ext cx="2308907" cy="461665"/>
          </a:xfrm>
          <a:prstGeom prst="rect">
            <a:avLst/>
          </a:prstGeom>
          <a:noFill/>
          <a:ln>
            <a:noFill/>
          </a:ln>
          <a:effectLst/>
        </p:spPr>
        <p:txBody>
          <a:bodyPr wrap="square">
            <a:spAutoFit/>
          </a:bodyPr>
          <a:lstStyle/>
          <a:p>
            <a:pPr algn="ctr">
              <a:lnSpc>
                <a:spcPct val="100000"/>
              </a:lnSpc>
              <a:spcBef>
                <a:spcPct val="50000"/>
              </a:spcBef>
              <a:buClrTx/>
              <a:buSzTx/>
              <a:buFontTx/>
              <a:buNone/>
            </a:pPr>
            <a:r>
              <a:rPr lang="ja-JP" altLang="en-US" sz="2400" dirty="0">
                <a:solidFill>
                  <a:srgbClr val="FF0000"/>
                </a:solidFill>
              </a:rPr>
              <a:t>コメントルール</a:t>
            </a:r>
            <a:endParaRPr lang="en-US" altLang="ja-JP" sz="2400" dirty="0">
              <a:solidFill>
                <a:srgbClr val="FF0000"/>
              </a:solidFill>
            </a:endParaRPr>
          </a:p>
        </p:txBody>
      </p:sp>
      <p:sp>
        <p:nvSpPr>
          <p:cNvPr id="66" name="Text Box 6"/>
          <p:cNvSpPr txBox="1">
            <a:spLocks noChangeArrowheads="1"/>
          </p:cNvSpPr>
          <p:nvPr/>
        </p:nvSpPr>
        <p:spPr bwMode="auto">
          <a:xfrm>
            <a:off x="4396877" y="1921214"/>
            <a:ext cx="1581208" cy="369332"/>
          </a:xfrm>
          <a:prstGeom prst="rect">
            <a:avLst/>
          </a:prstGeom>
          <a:solidFill>
            <a:schemeClr val="bg1"/>
          </a:solidFill>
          <a:ln>
            <a:noFill/>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lnSpc>
                <a:spcPct val="100000"/>
              </a:lnSpc>
              <a:spcBef>
                <a:spcPct val="50000"/>
              </a:spcBef>
              <a:buClrTx/>
              <a:buSzTx/>
              <a:buFontTx/>
              <a:buNone/>
            </a:pPr>
            <a:r>
              <a:rPr lang="ja-JP" altLang="en-US" dirty="0" smtClean="0"/>
              <a:t>字句解析機構</a:t>
            </a:r>
            <a:endParaRPr lang="en-US" altLang="ja-JP" dirty="0"/>
          </a:p>
        </p:txBody>
      </p:sp>
      <p:sp>
        <p:nvSpPr>
          <p:cNvPr id="67" name="Text Box 22"/>
          <p:cNvSpPr txBox="1">
            <a:spLocks noChangeArrowheads="1"/>
          </p:cNvSpPr>
          <p:nvPr/>
        </p:nvSpPr>
        <p:spPr bwMode="auto">
          <a:xfrm>
            <a:off x="6090100" y="4321842"/>
            <a:ext cx="1440415" cy="461665"/>
          </a:xfrm>
          <a:prstGeom prst="rect">
            <a:avLst/>
          </a:prstGeom>
          <a:noFill/>
          <a:ln>
            <a:noFill/>
          </a:ln>
          <a:effectLst/>
        </p:spPr>
        <p:txBody>
          <a:bodyPr wrap="square">
            <a:spAutoFit/>
          </a:bodyPr>
          <a:lstStyle/>
          <a:p>
            <a:pPr algn="ctr">
              <a:lnSpc>
                <a:spcPct val="100000"/>
              </a:lnSpc>
              <a:spcBef>
                <a:spcPct val="50000"/>
              </a:spcBef>
              <a:buClrTx/>
              <a:buSzTx/>
              <a:buFontTx/>
              <a:buNone/>
            </a:pPr>
            <a:r>
              <a:rPr lang="ja-JP" altLang="en-US" sz="2400" dirty="0" smtClean="0">
                <a:solidFill>
                  <a:srgbClr val="FF0000"/>
                </a:solidFill>
              </a:rPr>
              <a:t>予約語</a:t>
            </a:r>
            <a:endParaRPr lang="en-US" altLang="ja-JP" sz="2400" dirty="0">
              <a:solidFill>
                <a:srgbClr val="FF0000"/>
              </a:solidFill>
            </a:endParaRPr>
          </a:p>
        </p:txBody>
      </p:sp>
      <p:sp>
        <p:nvSpPr>
          <p:cNvPr id="70" name="Text Box 6"/>
          <p:cNvSpPr txBox="1">
            <a:spLocks noChangeArrowheads="1"/>
          </p:cNvSpPr>
          <p:nvPr/>
        </p:nvSpPr>
        <p:spPr bwMode="auto">
          <a:xfrm>
            <a:off x="2754952" y="4338646"/>
            <a:ext cx="2556626" cy="461665"/>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400" dirty="0" smtClean="0"/>
              <a:t>識別子判別</a:t>
            </a:r>
            <a:endParaRPr lang="en-US" altLang="ja-JP" sz="2400" dirty="0"/>
          </a:p>
        </p:txBody>
      </p:sp>
      <p:sp>
        <p:nvSpPr>
          <p:cNvPr id="71" name="Line 10"/>
          <p:cNvSpPr>
            <a:spLocks noChangeShapeType="1"/>
          </p:cNvSpPr>
          <p:nvPr/>
        </p:nvSpPr>
        <p:spPr bwMode="auto">
          <a:xfrm flipH="1">
            <a:off x="4033264" y="4800310"/>
            <a:ext cx="980" cy="550605"/>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5" name="Text Box 22"/>
          <p:cNvSpPr txBox="1">
            <a:spLocks noChangeArrowheads="1"/>
          </p:cNvSpPr>
          <p:nvPr/>
        </p:nvSpPr>
        <p:spPr bwMode="auto">
          <a:xfrm>
            <a:off x="2951538" y="1507997"/>
            <a:ext cx="2163452" cy="461665"/>
          </a:xfrm>
          <a:prstGeom prst="rect">
            <a:avLst/>
          </a:prstGeom>
          <a:solidFill>
            <a:schemeClr val="accent3"/>
          </a:solidFill>
          <a:ln>
            <a:noFill/>
          </a:ln>
          <a:effectLst/>
        </p:spPr>
        <p:txBody>
          <a:bodyPr wrap="square">
            <a:spAutoFit/>
          </a:bodyPr>
          <a:lstStyle/>
          <a:p>
            <a:pPr algn="ctr">
              <a:lnSpc>
                <a:spcPct val="100000"/>
              </a:lnSpc>
              <a:spcBef>
                <a:spcPct val="50000"/>
              </a:spcBef>
              <a:buClrTx/>
              <a:buSzTx/>
              <a:buFontTx/>
              <a:buNone/>
            </a:pPr>
            <a:r>
              <a:rPr lang="ja-JP" altLang="en-US" sz="2400" dirty="0" smtClean="0"/>
              <a:t>ソースファイル</a:t>
            </a:r>
            <a:endParaRPr lang="en-US" altLang="ja-JP" sz="2400" dirty="0"/>
          </a:p>
        </p:txBody>
      </p:sp>
      <p:sp>
        <p:nvSpPr>
          <p:cNvPr id="86" name="Line 10"/>
          <p:cNvSpPr>
            <a:spLocks noChangeShapeType="1"/>
          </p:cNvSpPr>
          <p:nvPr/>
        </p:nvSpPr>
        <p:spPr bwMode="auto">
          <a:xfrm>
            <a:off x="4033264" y="2905404"/>
            <a:ext cx="0" cy="486491"/>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7" name="Line 10"/>
          <p:cNvSpPr>
            <a:spLocks noChangeShapeType="1"/>
          </p:cNvSpPr>
          <p:nvPr/>
        </p:nvSpPr>
        <p:spPr bwMode="auto">
          <a:xfrm>
            <a:off x="4033264" y="3853560"/>
            <a:ext cx="0" cy="485085"/>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88" name="Line 10"/>
          <p:cNvSpPr>
            <a:spLocks noChangeShapeType="1"/>
          </p:cNvSpPr>
          <p:nvPr/>
        </p:nvSpPr>
        <p:spPr bwMode="auto">
          <a:xfrm>
            <a:off x="4033264" y="2905405"/>
            <a:ext cx="0" cy="486491"/>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0" name="Line 10"/>
          <p:cNvSpPr>
            <a:spLocks noChangeShapeType="1"/>
          </p:cNvSpPr>
          <p:nvPr/>
        </p:nvSpPr>
        <p:spPr bwMode="auto">
          <a:xfrm rot="5400000" flipH="1">
            <a:off x="5851473" y="4113445"/>
            <a:ext cx="3407" cy="881868"/>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dirty="0"/>
          </a:p>
        </p:txBody>
      </p:sp>
      <p:sp>
        <p:nvSpPr>
          <p:cNvPr id="92" name="Line 10"/>
          <p:cNvSpPr>
            <a:spLocks noChangeShapeType="1"/>
          </p:cNvSpPr>
          <p:nvPr/>
        </p:nvSpPr>
        <p:spPr bwMode="auto">
          <a:xfrm>
            <a:off x="4033264" y="1927277"/>
            <a:ext cx="0" cy="486491"/>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3" name="Text Box 22"/>
          <p:cNvSpPr txBox="1">
            <a:spLocks noChangeArrowheads="1"/>
          </p:cNvSpPr>
          <p:nvPr/>
        </p:nvSpPr>
        <p:spPr bwMode="auto">
          <a:xfrm>
            <a:off x="2951538" y="5337153"/>
            <a:ext cx="2163452" cy="461665"/>
          </a:xfrm>
          <a:prstGeom prst="rect">
            <a:avLst/>
          </a:prstGeom>
          <a:solidFill>
            <a:schemeClr val="accent3"/>
          </a:solidFill>
          <a:ln>
            <a:noFill/>
          </a:ln>
          <a:effectLst/>
        </p:spPr>
        <p:txBody>
          <a:bodyPr wrap="square">
            <a:spAutoFit/>
          </a:bodyPr>
          <a:lstStyle/>
          <a:p>
            <a:pPr algn="ctr">
              <a:lnSpc>
                <a:spcPct val="100000"/>
              </a:lnSpc>
              <a:spcBef>
                <a:spcPct val="50000"/>
              </a:spcBef>
              <a:buClrTx/>
              <a:buSzTx/>
              <a:buFontTx/>
              <a:buNone/>
            </a:pPr>
            <a:r>
              <a:rPr lang="ja-JP" altLang="en-US" sz="2400" dirty="0" smtClean="0"/>
              <a:t>トークン列</a:t>
            </a:r>
            <a:endParaRPr lang="en-US" altLang="ja-JP" sz="2400" dirty="0"/>
          </a:p>
        </p:txBody>
      </p:sp>
      <p:sp>
        <p:nvSpPr>
          <p:cNvPr id="22" name="Line 10"/>
          <p:cNvSpPr>
            <a:spLocks noChangeShapeType="1"/>
          </p:cNvSpPr>
          <p:nvPr/>
        </p:nvSpPr>
        <p:spPr bwMode="auto">
          <a:xfrm rot="5400000" flipH="1">
            <a:off x="5851473" y="2227597"/>
            <a:ext cx="3407" cy="881868"/>
          </a:xfrm>
          <a:prstGeom prst="line">
            <a:avLst/>
          </a:prstGeom>
          <a:noFill/>
          <a:ln w="412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dirty="0"/>
          </a:p>
        </p:txBody>
      </p:sp>
    </p:spTree>
    <p:extLst>
      <p:ext uri="{BB962C8B-B14F-4D97-AF65-F5344CB8AC3E}">
        <p14:creationId xmlns:p14="http://schemas.microsoft.com/office/powerpoint/2010/main" val="8421009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コメントルールの分類</a:t>
            </a:r>
            <a:endParaRPr kumimoji="1" lang="ja-JP" altLang="en-US" sz="4000" dirty="0"/>
          </a:p>
        </p:txBody>
      </p:sp>
      <p:sp>
        <p:nvSpPr>
          <p:cNvPr id="3" name="コンテンツ プレースホルダー 2"/>
          <p:cNvSpPr>
            <a:spLocks noGrp="1"/>
          </p:cNvSpPr>
          <p:nvPr>
            <p:ph idx="1"/>
          </p:nvPr>
        </p:nvSpPr>
        <p:spPr>
          <a:xfrm>
            <a:off x="333334" y="1188813"/>
            <a:ext cx="8353466" cy="4929188"/>
          </a:xfrm>
        </p:spPr>
        <p:txBody>
          <a:bodyPr/>
          <a:lstStyle/>
          <a:p>
            <a:pPr>
              <a:buFont typeface="Wingdings" panose="05000000000000000000" pitchFamily="2" charset="2"/>
              <a:buChar char="l"/>
            </a:pPr>
            <a:r>
              <a:rPr lang="ja-JP" altLang="en-US" dirty="0"/>
              <a:t>プログラミング</a:t>
            </a:r>
            <a:r>
              <a:rPr lang="ja-JP" altLang="en-US" dirty="0" smtClean="0"/>
              <a:t>言語におけるコメントを</a:t>
            </a:r>
            <a:r>
              <a:rPr lang="en-US" altLang="ja-JP" dirty="0"/>
              <a:t>5</a:t>
            </a:r>
            <a:r>
              <a:rPr lang="ja-JP" altLang="en-US" dirty="0" err="1" smtClean="0"/>
              <a:t>つに</a:t>
            </a:r>
            <a:r>
              <a:rPr lang="ja-JP" altLang="en-US" dirty="0" smtClean="0"/>
              <a:t>分類した</a:t>
            </a:r>
            <a:endParaRPr lang="en-US" altLang="ja-JP" dirty="0" smtClean="0"/>
          </a:p>
          <a:p>
            <a:pPr marL="0" indent="0">
              <a:buNone/>
            </a:pPr>
            <a:r>
              <a:rPr lang="en-US" altLang="ja-JP" dirty="0" smtClean="0"/>
              <a:t>1, </a:t>
            </a:r>
            <a:r>
              <a:rPr lang="ja-JP" altLang="en-US" dirty="0" smtClean="0"/>
              <a:t>行コメント　　  例：</a:t>
            </a:r>
            <a:r>
              <a:rPr lang="en-US" altLang="ja-JP" dirty="0" smtClean="0"/>
              <a:t>C</a:t>
            </a:r>
            <a:r>
              <a:rPr lang="ja-JP" altLang="en-US" dirty="0" smtClean="0"/>
              <a:t>言語</a:t>
            </a:r>
            <a:endParaRPr lang="en-US" altLang="ja-JP" dirty="0" smtClean="0"/>
          </a:p>
          <a:p>
            <a:pPr marL="0" indent="0">
              <a:buNone/>
            </a:pPr>
            <a:endParaRPr lang="en-US" altLang="ja-JP" dirty="0" smtClean="0"/>
          </a:p>
          <a:p>
            <a:pPr marL="0" indent="0">
              <a:buNone/>
            </a:pPr>
            <a:r>
              <a:rPr lang="en-US" altLang="ja-JP" dirty="0" smtClean="0"/>
              <a:t>2, </a:t>
            </a:r>
            <a:r>
              <a:rPr lang="ja-JP" altLang="en-US" dirty="0" smtClean="0"/>
              <a:t>複数行コメント  例</a:t>
            </a:r>
            <a:r>
              <a:rPr lang="ja-JP" altLang="en-US" dirty="0"/>
              <a:t>：</a:t>
            </a:r>
            <a:r>
              <a:rPr lang="en-US" altLang="ja-JP" dirty="0"/>
              <a:t>C</a:t>
            </a:r>
            <a:r>
              <a:rPr lang="ja-JP" altLang="en-US" dirty="0" smtClean="0"/>
              <a:t>言語</a:t>
            </a:r>
            <a:endParaRPr lang="en-US" altLang="ja-JP" dirty="0" smtClean="0"/>
          </a:p>
          <a:p>
            <a:pPr marL="0" indent="0">
              <a:buNone/>
            </a:pPr>
            <a:endParaRPr lang="en-US" altLang="ja-JP" dirty="0"/>
          </a:p>
          <a:p>
            <a:pPr marL="0" indent="0">
              <a:buNone/>
            </a:pPr>
            <a:r>
              <a:rPr lang="en-US" altLang="ja-JP" dirty="0" smtClean="0"/>
              <a:t>3, </a:t>
            </a:r>
            <a:r>
              <a:rPr lang="ja-JP" altLang="en-US" dirty="0" smtClean="0"/>
              <a:t>行全体コメント  例：</a:t>
            </a:r>
            <a:r>
              <a:rPr lang="en-US" altLang="ja-JP" dirty="0"/>
              <a:t>Fortran</a:t>
            </a:r>
            <a:endParaRPr lang="en-US" altLang="ja-JP" dirty="0" smtClean="0"/>
          </a:p>
          <a:p>
            <a:pPr marL="0" indent="0">
              <a:buNone/>
            </a:pPr>
            <a:endParaRPr lang="en-US" altLang="ja-JP" dirty="0"/>
          </a:p>
          <a:p>
            <a:pPr marL="0" indent="0">
              <a:buNone/>
            </a:pPr>
            <a:r>
              <a:rPr lang="en-US" altLang="ja-JP" dirty="0" smtClean="0"/>
              <a:t>4, </a:t>
            </a:r>
            <a:r>
              <a:rPr lang="ja-JP" altLang="en-US" dirty="0" smtClean="0"/>
              <a:t>複数行全体コメント 例：</a:t>
            </a:r>
            <a:r>
              <a:rPr lang="en-US" altLang="ja-JP" dirty="0" smtClean="0"/>
              <a:t>Ruby</a:t>
            </a:r>
          </a:p>
          <a:p>
            <a:pPr marL="0" indent="0">
              <a:buNone/>
            </a:pPr>
            <a:endParaRPr lang="en-US" altLang="ja-JP" dirty="0" smtClean="0"/>
          </a:p>
          <a:p>
            <a:pPr marL="0" indent="0">
              <a:buNone/>
            </a:pPr>
            <a:r>
              <a:rPr lang="en-US" altLang="ja-JP" dirty="0" smtClean="0"/>
              <a:t>5, </a:t>
            </a:r>
            <a:r>
              <a:rPr lang="ja-JP" altLang="en-US" dirty="0" smtClean="0"/>
              <a:t>文字列リテラル  例：</a:t>
            </a:r>
            <a:r>
              <a:rPr lang="en-US" altLang="ja-JP" dirty="0" smtClean="0"/>
              <a:t>Java</a:t>
            </a:r>
            <a:endParaRPr lang="en-US" altLang="ja-JP" dirty="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11</a:t>
            </a:fld>
            <a:endParaRPr lang="ja-JP" altLang="en-US">
              <a:solidFill>
                <a:srgbClr val="000000"/>
              </a:solidFill>
            </a:endParaRPr>
          </a:p>
        </p:txBody>
      </p:sp>
      <p:sp>
        <p:nvSpPr>
          <p:cNvPr id="6" name="Rectangle 2"/>
          <p:cNvSpPr>
            <a:spLocks noChangeArrowheads="1"/>
          </p:cNvSpPr>
          <p:nvPr/>
        </p:nvSpPr>
        <p:spPr bwMode="auto">
          <a:xfrm>
            <a:off x="5074508" y="1640537"/>
            <a:ext cx="3501082" cy="400110"/>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a:latin typeface="Ebrima" panose="02000000000000000000" pitchFamily="2" charset="0"/>
                <a:ea typeface="Ebrima" panose="02000000000000000000" pitchFamily="2" charset="0"/>
                <a:cs typeface="Ebrima" panose="02000000000000000000" pitchFamily="2" charset="0"/>
              </a:rPr>
              <a:t>v=</a:t>
            </a:r>
            <a:r>
              <a:rPr kumimoji="0" lang="en-US" altLang="ja-JP" sz="2000" dirty="0" err="1">
                <a:latin typeface="Ebrima" panose="02000000000000000000" pitchFamily="2" charset="0"/>
                <a:ea typeface="Ebrima" panose="02000000000000000000" pitchFamily="2" charset="0"/>
                <a:cs typeface="Ebrima" panose="02000000000000000000" pitchFamily="2" charset="0"/>
              </a:rPr>
              <a:t>v+i</a:t>
            </a:r>
            <a:r>
              <a:rPr kumimoji="0" lang="en-US" altLang="ja-JP" sz="2000" dirty="0">
                <a:latin typeface="Ebrima" panose="02000000000000000000" pitchFamily="2" charset="0"/>
                <a:ea typeface="Ebrima" panose="02000000000000000000" pitchFamily="2" charset="0"/>
                <a:cs typeface="Ebrima" panose="02000000000000000000" pitchFamily="2" charset="0"/>
              </a:rPr>
              <a:t>;</a:t>
            </a:r>
            <a:r>
              <a:rPr kumimoji="0" lang="ja-JP" altLang="en-US" sz="2000" dirty="0">
                <a:latin typeface="Ebrima" panose="02000000000000000000" pitchFamily="2" charset="0"/>
                <a:cs typeface="Ebrima" panose="02000000000000000000" pitchFamily="2" charset="0"/>
              </a:rPr>
              <a:t> </a:t>
            </a:r>
            <a:r>
              <a:rPr kumimoji="0" lang="en-US" altLang="ja-JP" sz="2000" dirty="0">
                <a:solidFill>
                  <a:srgbClr val="FF0000"/>
                </a:solidFill>
                <a:latin typeface="Arial" panose="020B0604020202020204" pitchFamily="34" charset="0"/>
              </a:rPr>
              <a:t>//</a:t>
            </a:r>
            <a:r>
              <a:rPr kumimoji="0" lang="ja-JP" altLang="en-US" sz="2000" dirty="0" smtClean="0">
                <a:solidFill>
                  <a:srgbClr val="FF0000"/>
                </a:solidFill>
                <a:latin typeface="Arial" panose="020B0604020202020204" pitchFamily="34" charset="0"/>
              </a:rPr>
              <a:t>ここ</a:t>
            </a:r>
            <a:r>
              <a:rPr kumimoji="0" lang="ja-JP" altLang="en-US" sz="2000" dirty="0">
                <a:solidFill>
                  <a:srgbClr val="FF0000"/>
                </a:solidFill>
                <a:latin typeface="Arial" panose="020B0604020202020204" pitchFamily="34" charset="0"/>
              </a:rPr>
              <a:t>は</a:t>
            </a:r>
            <a:r>
              <a:rPr kumimoji="0" lang="ja-JP" altLang="en-US" sz="2000" dirty="0" smtClean="0">
                <a:solidFill>
                  <a:srgbClr val="FF0000"/>
                </a:solidFill>
                <a:latin typeface="Arial" panose="020B0604020202020204" pitchFamily="34" charset="0"/>
              </a:rPr>
              <a:t>コメント</a:t>
            </a:r>
            <a:endParaRPr kumimoji="0" lang="ja-JP" altLang="ja-JP" sz="2000" dirty="0">
              <a:solidFill>
                <a:srgbClr val="FF0000"/>
              </a:solidFill>
              <a:latin typeface="Arial" panose="020B0604020202020204" pitchFamily="34" charset="0"/>
            </a:endParaRPr>
          </a:p>
        </p:txBody>
      </p:sp>
      <p:sp>
        <p:nvSpPr>
          <p:cNvPr id="9" name="Rectangle 2"/>
          <p:cNvSpPr>
            <a:spLocks noChangeArrowheads="1"/>
          </p:cNvSpPr>
          <p:nvPr/>
        </p:nvSpPr>
        <p:spPr bwMode="auto">
          <a:xfrm>
            <a:off x="5074508" y="2492371"/>
            <a:ext cx="3501082" cy="707886"/>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a:latin typeface="Ebrima" panose="02000000000000000000" pitchFamily="2" charset="0"/>
                <a:ea typeface="Ebrima" panose="02000000000000000000" pitchFamily="2" charset="0"/>
                <a:cs typeface="Ebrima" panose="02000000000000000000" pitchFamily="2" charset="0"/>
              </a:rPr>
              <a:t>v=</a:t>
            </a:r>
            <a:r>
              <a:rPr kumimoji="0" lang="en-US" altLang="ja-JP" sz="2000" dirty="0" err="1">
                <a:latin typeface="Ebrima" panose="02000000000000000000" pitchFamily="2" charset="0"/>
                <a:ea typeface="Ebrima" panose="02000000000000000000" pitchFamily="2" charset="0"/>
                <a:cs typeface="Ebrima" panose="02000000000000000000" pitchFamily="2" charset="0"/>
              </a:rPr>
              <a:t>v+i</a:t>
            </a:r>
            <a:r>
              <a:rPr kumimoji="0" lang="en-US" altLang="ja-JP" sz="2000" dirty="0">
                <a:latin typeface="Ebrima" panose="02000000000000000000" pitchFamily="2" charset="0"/>
                <a:ea typeface="Ebrima" panose="02000000000000000000" pitchFamily="2" charset="0"/>
                <a:cs typeface="Ebrima" panose="02000000000000000000" pitchFamily="2" charset="0"/>
              </a:rPr>
              <a:t>;</a:t>
            </a:r>
            <a:r>
              <a:rPr kumimoji="0" lang="ja-JP" altLang="en-US" sz="2000" dirty="0">
                <a:latin typeface="Ebrima" panose="02000000000000000000" pitchFamily="2" charset="0"/>
                <a:cs typeface="Ebrima" panose="02000000000000000000" pitchFamily="2" charset="0"/>
              </a:rPr>
              <a:t> </a:t>
            </a:r>
            <a:r>
              <a:rPr kumimoji="0" lang="en-US" altLang="ja-JP" sz="2000" dirty="0" smtClean="0">
                <a:solidFill>
                  <a:srgbClr val="FF0000"/>
                </a:solidFill>
                <a:latin typeface="Arial" panose="020B0604020202020204" pitchFamily="34" charset="0"/>
              </a:rPr>
              <a:t>/*</a:t>
            </a:r>
            <a:r>
              <a:rPr kumimoji="0" lang="ja-JP" altLang="en-US" sz="2000" dirty="0" smtClean="0">
                <a:solidFill>
                  <a:srgbClr val="FF0000"/>
                </a:solidFill>
                <a:latin typeface="Arial" panose="020B0604020202020204" pitchFamily="34" charset="0"/>
              </a:rPr>
              <a:t>ここ</a:t>
            </a:r>
            <a:r>
              <a:rPr kumimoji="0" lang="ja-JP" altLang="en-US" sz="2000" dirty="0">
                <a:solidFill>
                  <a:srgbClr val="FF0000"/>
                </a:solidFill>
                <a:latin typeface="Arial" panose="020B0604020202020204" pitchFamily="34" charset="0"/>
              </a:rPr>
              <a:t>は</a:t>
            </a:r>
            <a:r>
              <a:rPr kumimoji="0" lang="ja-JP" altLang="en-US" sz="2000" dirty="0" smtClean="0">
                <a:solidFill>
                  <a:srgbClr val="FF0000"/>
                </a:solidFill>
                <a:latin typeface="Arial" panose="020B0604020202020204" pitchFamily="34" charset="0"/>
              </a:rPr>
              <a:t>コメント</a:t>
            </a:r>
            <a:endParaRPr kumimoji="0" lang="en-US" altLang="ja-JP" sz="2000" dirty="0" smtClean="0">
              <a:solidFill>
                <a:srgbClr val="FF0000"/>
              </a:solidFill>
              <a:latin typeface="Arial" panose="020B0604020202020204" pitchFamily="34" charset="0"/>
            </a:endParaRPr>
          </a:p>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	 </a:t>
            </a:r>
            <a:r>
              <a:rPr kumimoji="0" lang="ja-JP" altLang="en-US" sz="2000" dirty="0" smtClean="0">
                <a:solidFill>
                  <a:srgbClr val="FF0000"/>
                </a:solidFill>
                <a:latin typeface="Arial" panose="020B0604020202020204" pitchFamily="34" charset="0"/>
              </a:rPr>
              <a:t>ここもコメント</a:t>
            </a:r>
            <a:r>
              <a:rPr kumimoji="0" lang="en-US" altLang="ja-JP" sz="2000" dirty="0" smtClean="0">
                <a:solidFill>
                  <a:srgbClr val="FF0000"/>
                </a:solidFill>
                <a:latin typeface="Arial" panose="020B0604020202020204" pitchFamily="34" charset="0"/>
              </a:rPr>
              <a:t>*/</a:t>
            </a:r>
            <a:endParaRPr kumimoji="0" lang="ja-JP" altLang="ja-JP" sz="2000" dirty="0">
              <a:solidFill>
                <a:srgbClr val="FF0000"/>
              </a:solidFill>
              <a:latin typeface="Arial" panose="020B0604020202020204" pitchFamily="34" charset="0"/>
            </a:endParaRPr>
          </a:p>
        </p:txBody>
      </p:sp>
      <p:sp>
        <p:nvSpPr>
          <p:cNvPr id="10" name="Rectangle 2"/>
          <p:cNvSpPr>
            <a:spLocks noChangeArrowheads="1"/>
          </p:cNvSpPr>
          <p:nvPr/>
        </p:nvSpPr>
        <p:spPr bwMode="auto">
          <a:xfrm>
            <a:off x="5074508" y="3434084"/>
            <a:ext cx="3501082" cy="400110"/>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c   </a:t>
            </a:r>
            <a:r>
              <a:rPr kumimoji="0" lang="ja-JP" altLang="en-US" sz="2000" dirty="0" smtClean="0">
                <a:solidFill>
                  <a:srgbClr val="FF0000"/>
                </a:solidFill>
                <a:latin typeface="Arial" panose="020B0604020202020204" pitchFamily="34" charset="0"/>
              </a:rPr>
              <a:t>ここはコメント</a:t>
            </a:r>
            <a:endParaRPr kumimoji="0" lang="ja-JP" altLang="ja-JP" sz="2000" dirty="0">
              <a:solidFill>
                <a:srgbClr val="FF0000"/>
              </a:solidFill>
              <a:latin typeface="Arial" panose="020B0604020202020204" pitchFamily="34" charset="0"/>
            </a:endParaRPr>
          </a:p>
        </p:txBody>
      </p:sp>
      <p:sp>
        <p:nvSpPr>
          <p:cNvPr id="12" name="Rectangle 2"/>
          <p:cNvSpPr>
            <a:spLocks noChangeArrowheads="1"/>
          </p:cNvSpPr>
          <p:nvPr/>
        </p:nvSpPr>
        <p:spPr bwMode="auto">
          <a:xfrm>
            <a:off x="5074508" y="4268211"/>
            <a:ext cx="3501082" cy="707886"/>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=begin </a:t>
            </a:r>
            <a:r>
              <a:rPr kumimoji="0" lang="ja-JP" altLang="en-US" sz="2000" dirty="0" smtClean="0">
                <a:solidFill>
                  <a:srgbClr val="FF0000"/>
                </a:solidFill>
                <a:latin typeface="Arial" panose="020B0604020202020204" pitchFamily="34" charset="0"/>
              </a:rPr>
              <a:t>ここはコメント</a:t>
            </a:r>
            <a:endParaRPr kumimoji="0" lang="en-US" altLang="ja-JP" sz="2000" dirty="0" smtClean="0">
              <a:solidFill>
                <a:srgbClr val="FF0000"/>
              </a:solidFill>
              <a:latin typeface="Arial" panose="020B0604020202020204" pitchFamily="34" charset="0"/>
            </a:endParaRPr>
          </a:p>
          <a:p>
            <a:pPr lvl="0" eaLnBrk="0" fontAlgn="base" hangingPunct="0">
              <a:spcBef>
                <a:spcPct val="0"/>
              </a:spcBef>
              <a:spcAft>
                <a:spcPct val="0"/>
              </a:spcAft>
            </a:pPr>
            <a:r>
              <a:rPr kumimoji="0" lang="en-US" altLang="ja-JP" sz="2000" dirty="0" smtClean="0">
                <a:solidFill>
                  <a:srgbClr val="FF0000"/>
                </a:solidFill>
                <a:latin typeface="Arial" panose="020B0604020202020204" pitchFamily="34" charset="0"/>
              </a:rPr>
              <a:t>=end </a:t>
            </a:r>
            <a:r>
              <a:rPr kumimoji="0" lang="ja-JP" altLang="en-US" sz="2000" dirty="0" smtClean="0">
                <a:solidFill>
                  <a:srgbClr val="FF0000"/>
                </a:solidFill>
                <a:latin typeface="Arial" panose="020B0604020202020204" pitchFamily="34" charset="0"/>
              </a:rPr>
              <a:t>ここもコメント</a:t>
            </a:r>
            <a:endParaRPr kumimoji="0" lang="en-US" altLang="ja-JP" sz="2000" dirty="0" smtClean="0">
              <a:solidFill>
                <a:srgbClr val="FF0000"/>
              </a:solidFill>
              <a:latin typeface="Arial" panose="020B0604020202020204" pitchFamily="34" charset="0"/>
            </a:endParaRPr>
          </a:p>
        </p:txBody>
      </p:sp>
      <p:sp>
        <p:nvSpPr>
          <p:cNvPr id="13" name="Rectangle 2"/>
          <p:cNvSpPr>
            <a:spLocks noChangeArrowheads="1"/>
          </p:cNvSpPr>
          <p:nvPr/>
        </p:nvSpPr>
        <p:spPr bwMode="auto">
          <a:xfrm>
            <a:off x="5074508" y="5193106"/>
            <a:ext cx="3501082" cy="707886"/>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r>
              <a:rPr lang="en-US" altLang="ja-JP" sz="2000" dirty="0"/>
              <a:t>String x = </a:t>
            </a:r>
            <a:r>
              <a:rPr lang="en-US" altLang="ja-JP" sz="2000" dirty="0" smtClean="0">
                <a:solidFill>
                  <a:srgbClr val="FF33CC"/>
                </a:solidFill>
              </a:rPr>
              <a:t>“comment start </a:t>
            </a:r>
            <a:r>
              <a:rPr lang="en-US" altLang="ja-JP" sz="2000" dirty="0">
                <a:solidFill>
                  <a:srgbClr val="FF33CC"/>
                </a:solidFill>
              </a:rPr>
              <a:t>/*</a:t>
            </a:r>
            <a:r>
              <a:rPr lang="ja-JP" altLang="en-US" sz="2000" dirty="0">
                <a:solidFill>
                  <a:srgbClr val="FF33CC"/>
                </a:solidFill>
              </a:rPr>
              <a:t>　</a:t>
            </a:r>
            <a:r>
              <a:rPr lang="en-US" altLang="ja-JP" sz="2000" dirty="0">
                <a:solidFill>
                  <a:srgbClr val="FF33CC"/>
                </a:solidFill>
              </a:rPr>
              <a:t>";</a:t>
            </a:r>
          </a:p>
          <a:p>
            <a:r>
              <a:rPr lang="fr-FR" altLang="ja-JP" sz="2000" dirty="0"/>
              <a:t>String y = </a:t>
            </a:r>
            <a:r>
              <a:rPr lang="en-US" altLang="ja-JP" sz="2000" dirty="0" smtClean="0">
                <a:solidFill>
                  <a:srgbClr val="FF33CC"/>
                </a:solidFill>
              </a:rPr>
              <a:t>“</a:t>
            </a:r>
            <a:r>
              <a:rPr lang="fr-FR" altLang="ja-JP" sz="2000" dirty="0" smtClean="0">
                <a:solidFill>
                  <a:srgbClr val="FF33CC"/>
                </a:solidFill>
              </a:rPr>
              <a:t>comment end  </a:t>
            </a:r>
            <a:r>
              <a:rPr lang="fr-FR" altLang="ja-JP" sz="2000" dirty="0">
                <a:solidFill>
                  <a:srgbClr val="FF33CC"/>
                </a:solidFill>
              </a:rPr>
              <a:t>*/</a:t>
            </a:r>
            <a:r>
              <a:rPr lang="ja-JP" altLang="fr-FR" sz="2000" dirty="0">
                <a:solidFill>
                  <a:srgbClr val="FF33CC"/>
                </a:solidFill>
              </a:rPr>
              <a:t>　</a:t>
            </a:r>
            <a:r>
              <a:rPr lang="fr-FR" altLang="ja-JP" sz="2000" dirty="0">
                <a:solidFill>
                  <a:srgbClr val="FF33CC"/>
                </a:solidFill>
              </a:rPr>
              <a:t>";</a:t>
            </a:r>
            <a:endParaRPr kumimoji="0" lang="en-US" altLang="ja-JP" sz="2000" dirty="0" smtClean="0">
              <a:solidFill>
                <a:srgbClr val="FF33CC"/>
              </a:solidFill>
              <a:latin typeface="Arial" panose="020B0604020202020204" pitchFamily="34" charset="0"/>
            </a:endParaRPr>
          </a:p>
        </p:txBody>
      </p:sp>
    </p:spTree>
    <p:extLst>
      <p:ext uri="{BB962C8B-B14F-4D97-AF65-F5344CB8AC3E}">
        <p14:creationId xmlns:p14="http://schemas.microsoft.com/office/powerpoint/2010/main" val="4056243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smtClean="0"/>
              <a:t>26</a:t>
            </a:r>
            <a:r>
              <a:rPr lang="ja-JP" altLang="en-US" sz="4000" dirty="0" smtClean="0"/>
              <a:t>種類のコメントオプション</a:t>
            </a:r>
            <a:endParaRPr kumimoji="1" lang="ja-JP" altLang="en-US" sz="4000" dirty="0"/>
          </a:p>
        </p:txBody>
      </p:sp>
      <p:sp>
        <p:nvSpPr>
          <p:cNvPr id="3" name="コンテンツ プレースホルダー 2"/>
          <p:cNvSpPr>
            <a:spLocks noGrp="1"/>
          </p:cNvSpPr>
          <p:nvPr>
            <p:ph idx="1"/>
          </p:nvPr>
        </p:nvSpPr>
        <p:spPr>
          <a:xfrm>
            <a:off x="451875" y="1188813"/>
            <a:ext cx="8353466" cy="4929188"/>
          </a:xfrm>
        </p:spPr>
        <p:txBody>
          <a:bodyPr/>
          <a:lstStyle/>
          <a:p>
            <a:pPr>
              <a:buFont typeface="Wingdings" panose="05000000000000000000" pitchFamily="2" charset="2"/>
              <a:buChar char="l"/>
            </a:pPr>
            <a:r>
              <a:rPr lang="en-US" altLang="ja-JP" dirty="0" smtClean="0"/>
              <a:t>26</a:t>
            </a:r>
            <a:r>
              <a:rPr lang="ja-JP" altLang="en-US" dirty="0" smtClean="0"/>
              <a:t>種類のコメント除去に関するオプションを作成し，　　</a:t>
            </a:r>
            <a:r>
              <a:rPr lang="ja-JP" altLang="en-US" dirty="0"/>
              <a:t>それぞれ</a:t>
            </a:r>
            <a:r>
              <a:rPr lang="ja-JP" altLang="en-US" dirty="0" smtClean="0"/>
              <a:t>に</a:t>
            </a:r>
            <a:r>
              <a:rPr lang="en-US" altLang="ja-JP" dirty="0" err="1" smtClean="0"/>
              <a:t>a~z</a:t>
            </a:r>
            <a:r>
              <a:rPr lang="ja-JP" altLang="en-US" dirty="0" err="1" smtClean="0"/>
              <a:t>のアルファ</a:t>
            </a:r>
            <a:r>
              <a:rPr lang="ja-JP" altLang="en-US" dirty="0" smtClean="0"/>
              <a:t>ベットを当てはめる</a:t>
            </a:r>
            <a:endParaRPr lang="en-US" altLang="ja-JP" dirty="0" smtClean="0"/>
          </a:p>
          <a:p>
            <a:pPr>
              <a:buFont typeface="Wingdings" panose="05000000000000000000" pitchFamily="2" charset="2"/>
              <a:buChar char="l"/>
            </a:pPr>
            <a:r>
              <a:rPr lang="ja-JP" altLang="en-US" dirty="0" smtClean="0"/>
              <a:t>実行時にオプションを指定して，除去したいコメントのルールを決めることが出来る．</a:t>
            </a:r>
            <a:endParaRPr lang="en-US" altLang="ja-JP" dirty="0" smtClean="0"/>
          </a:p>
          <a:p>
            <a:pPr marL="0" indent="0">
              <a:buNone/>
            </a:pPr>
            <a:endParaRPr lang="en-US" altLang="ja-JP" dirty="0" smtClean="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a:buFont typeface="Wingdings" panose="05000000000000000000" pitchFamily="2" charset="2"/>
              <a:buChar char="l"/>
            </a:pPr>
            <a:r>
              <a:rPr lang="ja-JP" altLang="en-US" dirty="0" smtClean="0"/>
              <a:t>コマンドラインでの実行時に引数として</a:t>
            </a:r>
            <a:r>
              <a:rPr lang="en-US" altLang="ja-JP" dirty="0" smtClean="0"/>
              <a:t>”</a:t>
            </a:r>
            <a:r>
              <a:rPr lang="en-US" altLang="ja-JP" dirty="0" err="1" smtClean="0"/>
              <a:t>ek</a:t>
            </a:r>
            <a:r>
              <a:rPr lang="en-US" altLang="ja-JP" dirty="0" smtClean="0"/>
              <a:t>”</a:t>
            </a:r>
            <a:r>
              <a:rPr lang="ja-JP" altLang="en-US" dirty="0" smtClean="0"/>
              <a:t>を与えると</a:t>
            </a:r>
            <a:endParaRPr lang="en-US" altLang="ja-JP" dirty="0" smtClean="0"/>
          </a:p>
          <a:p>
            <a:pPr marL="0" indent="0">
              <a:buNone/>
            </a:pPr>
            <a:r>
              <a:rPr lang="en-US" altLang="ja-JP" dirty="0" smtClean="0"/>
              <a:t>e</a:t>
            </a:r>
            <a:r>
              <a:rPr lang="ja-JP" altLang="en-US" dirty="0" smtClean="0"/>
              <a:t>と</a:t>
            </a:r>
            <a:r>
              <a:rPr lang="en-US" altLang="ja-JP" dirty="0" smtClean="0"/>
              <a:t>k</a:t>
            </a:r>
            <a:r>
              <a:rPr lang="ja-JP" altLang="en-US" dirty="0" smtClean="0"/>
              <a:t>のルールでコメント除去を行う</a:t>
            </a:r>
            <a:endParaRPr lang="en-US" altLang="ja-JP" dirty="0" smtClean="0"/>
          </a:p>
          <a:p>
            <a:pPr marL="0" indent="0">
              <a:buNone/>
            </a:pP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12</a:t>
            </a:fld>
            <a:endParaRPr lang="ja-JP" altLang="en-US">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3473855279"/>
              </p:ext>
            </p:extLst>
          </p:nvPr>
        </p:nvGraphicFramePr>
        <p:xfrm>
          <a:off x="1022445" y="2905878"/>
          <a:ext cx="7164199" cy="2377440"/>
        </p:xfrm>
        <a:graphic>
          <a:graphicData uri="http://schemas.openxmlformats.org/drawingml/2006/table">
            <a:tbl>
              <a:tblPr firstRow="1" bandRow="1">
                <a:tableStyleId>{5C22544A-7EE6-4342-B048-85BDC9FD1C3A}</a:tableStyleId>
              </a:tblPr>
              <a:tblGrid>
                <a:gridCol w="1778976"/>
                <a:gridCol w="2758897"/>
                <a:gridCol w="1297981"/>
                <a:gridCol w="1328345"/>
              </a:tblGrid>
              <a:tr h="370840">
                <a:tc>
                  <a:txBody>
                    <a:bodyPr/>
                    <a:lstStyle/>
                    <a:p>
                      <a:pPr algn="r"/>
                      <a:r>
                        <a:rPr kumimoji="1" lang="ja-JP" altLang="en-US" sz="2000" b="0" dirty="0" smtClean="0">
                          <a:solidFill>
                            <a:schemeClr val="tx1">
                              <a:lumMod val="95000"/>
                              <a:lumOff val="5000"/>
                            </a:schemeClr>
                          </a:solidFill>
                        </a:rPr>
                        <a:t>アルファベット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コメントルールの分類</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開始記号</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終了記号</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d</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行コメント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なし</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e</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行コメント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なし</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f</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行コメント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なし</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g</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行コメント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なし</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k</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複数行コメント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76845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451875" y="1188813"/>
            <a:ext cx="8353466" cy="4929188"/>
          </a:xfrm>
        </p:spPr>
        <p:txBody>
          <a:bodyPr/>
          <a:lstStyle/>
          <a:p>
            <a:pPr>
              <a:buFont typeface="Arial" panose="020B0604020202020204" pitchFamily="34" charset="0"/>
              <a:buChar char="•"/>
            </a:pPr>
            <a:r>
              <a:rPr lang="ja-JP" altLang="en-US" dirty="0"/>
              <a:t>オプション</a:t>
            </a:r>
            <a:r>
              <a:rPr lang="ja-JP" altLang="en-US" dirty="0" smtClean="0"/>
              <a:t>は，分類に基づく範囲で追加・変更が可能</a:t>
            </a:r>
            <a:endParaRPr lang="en-US" altLang="ja-JP" dirty="0" smtClean="0"/>
          </a:p>
          <a:p>
            <a:pPr marL="0" indent="0">
              <a:buNone/>
            </a:pPr>
            <a:endParaRPr lang="en-US" altLang="ja-JP" dirty="0"/>
          </a:p>
          <a:p>
            <a:pPr marL="0" indent="0">
              <a:buNone/>
            </a:pPr>
            <a:r>
              <a:rPr lang="ja-JP" altLang="en-US" dirty="0" smtClean="0"/>
              <a:t>例：</a:t>
            </a:r>
            <a:r>
              <a:rPr lang="en-US" altLang="ja-JP" dirty="0" smtClean="0"/>
              <a:t>c</a:t>
            </a:r>
            <a:r>
              <a:rPr lang="ja-JP" altLang="en-US" dirty="0" smtClean="0"/>
              <a:t>のオプションを</a:t>
            </a:r>
            <a:r>
              <a:rPr lang="en-US" altLang="ja-JP" dirty="0" smtClean="0"/>
              <a:t>C</a:t>
            </a:r>
            <a:r>
              <a:rPr lang="ja-JP" altLang="en-US" dirty="0" smtClean="0"/>
              <a:t>言語のコメントルールに変更</a:t>
            </a: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a:p>
          <a:p>
            <a:pPr>
              <a:buFont typeface="Arial" panose="020B0604020202020204" pitchFamily="34" charset="0"/>
              <a:buChar char="•"/>
            </a:pPr>
            <a:r>
              <a:rPr lang="ja-JP" altLang="en-US" dirty="0" smtClean="0"/>
              <a:t>対応アルファベット・分類・開始記号・終了記号を　　　設定ファイルに記述する</a:t>
            </a:r>
            <a:r>
              <a:rPr lang="ja-JP" altLang="en-US" dirty="0"/>
              <a:t>こと</a:t>
            </a:r>
            <a:r>
              <a:rPr lang="ja-JP" altLang="en-US" dirty="0" smtClean="0"/>
              <a:t>でルールが追加可能</a:t>
            </a:r>
            <a:endParaRPr lang="en-US" altLang="ja-JP" dirty="0"/>
          </a:p>
        </p:txBody>
      </p:sp>
      <p:sp>
        <p:nvSpPr>
          <p:cNvPr id="2" name="タイトル 1"/>
          <p:cNvSpPr>
            <a:spLocks noGrp="1"/>
          </p:cNvSpPr>
          <p:nvPr>
            <p:ph type="title"/>
          </p:nvPr>
        </p:nvSpPr>
        <p:spPr/>
        <p:txBody>
          <a:bodyPr/>
          <a:lstStyle/>
          <a:p>
            <a:r>
              <a:rPr lang="ja-JP" altLang="en-US" dirty="0" smtClean="0"/>
              <a:t>オプションの追加・変更</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13</a:t>
            </a:fld>
            <a:endParaRPr lang="ja-JP" altLang="en-US" dirty="0">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010737770"/>
              </p:ext>
            </p:extLst>
          </p:nvPr>
        </p:nvGraphicFramePr>
        <p:xfrm>
          <a:off x="1046508" y="2662807"/>
          <a:ext cx="7164199" cy="1981200"/>
        </p:xfrm>
        <a:graphic>
          <a:graphicData uri="http://schemas.openxmlformats.org/drawingml/2006/table">
            <a:tbl>
              <a:tblPr firstRow="1" bandRow="1">
                <a:tableStyleId>{5C22544A-7EE6-4342-B048-85BDC9FD1C3A}</a:tableStyleId>
              </a:tblPr>
              <a:tblGrid>
                <a:gridCol w="1778976"/>
                <a:gridCol w="2758897"/>
                <a:gridCol w="1297981"/>
                <a:gridCol w="1328345"/>
              </a:tblGrid>
              <a:tr h="175106">
                <a:tc>
                  <a:txBody>
                    <a:bodyPr/>
                    <a:lstStyle/>
                    <a:p>
                      <a:pPr algn="r"/>
                      <a:r>
                        <a:rPr kumimoji="1" lang="ja-JP" altLang="en-US" sz="2000" b="0" dirty="0" smtClean="0">
                          <a:solidFill>
                            <a:schemeClr val="tx1">
                              <a:lumMod val="95000"/>
                              <a:lumOff val="5000"/>
                            </a:schemeClr>
                          </a:solidFill>
                        </a:rPr>
                        <a:t>アルファベット</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コメントルールの分類</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開始記号</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終了記号</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c</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文字列リテラル</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c </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文字列リテラル</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c </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行コメント</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なし</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algn="r"/>
                      <a:r>
                        <a:rPr kumimoji="1" lang="en-US" altLang="ja-JP" sz="2000" b="0" dirty="0" smtClean="0">
                          <a:solidFill>
                            <a:schemeClr val="tx1">
                              <a:lumMod val="95000"/>
                              <a:lumOff val="5000"/>
                            </a:schemeClr>
                          </a:solidFill>
                        </a:rPr>
                        <a:t>c</a:t>
                      </a:r>
                      <a:endParaRPr kumimoji="1" lang="ja-JP" altLang="en-US" sz="2000" b="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ja-JP" altLang="en-US" sz="2000" b="0" dirty="0" smtClean="0">
                          <a:solidFill>
                            <a:schemeClr val="tx1">
                              <a:lumMod val="95000"/>
                              <a:lumOff val="5000"/>
                            </a:schemeClr>
                          </a:solidFill>
                        </a:rPr>
                        <a:t>複数行コメント</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2000" b="0" dirty="0" smtClean="0">
                          <a:solidFill>
                            <a:schemeClr val="tx1">
                              <a:lumMod val="95000"/>
                              <a:lumOff val="5000"/>
                            </a:schemeClr>
                          </a:solidFill>
                        </a:rPr>
                        <a:t>*/</a:t>
                      </a:r>
                      <a:endParaRPr kumimoji="1" lang="ja-JP" altLang="en-US" sz="2000" b="0"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87903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コンテンツ プレースホルダー 2"/>
          <p:cNvSpPr txBox="1">
            <a:spLocks/>
          </p:cNvSpPr>
          <p:nvPr/>
        </p:nvSpPr>
        <p:spPr bwMode="auto">
          <a:xfrm>
            <a:off x="317501" y="1188813"/>
            <a:ext cx="8574088" cy="488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spcAft>
                <a:spcPts val="600"/>
              </a:spcAft>
            </a:pPr>
            <a:r>
              <a:rPr lang="ja-JP" altLang="en-US" dirty="0" smtClean="0">
                <a:latin typeface="メイリオ" panose="020B0604030504040204" pitchFamily="50" charset="-128"/>
                <a:ea typeface="メイリオ" panose="020B0604030504040204" pitchFamily="50" charset="-128"/>
              </a:rPr>
              <a:t>コメント除去を行ったソースコードをトークン分割する</a:t>
            </a:r>
            <a:endParaRPr lang="en-US" altLang="ja-JP" dirty="0" smtClean="0">
              <a:latin typeface="メイリオ" panose="020B0604030504040204" pitchFamily="50" charset="-128"/>
              <a:ea typeface="メイリオ" panose="020B0604030504040204" pitchFamily="50" charset="-128"/>
            </a:endParaRPr>
          </a:p>
        </p:txBody>
      </p:sp>
      <p:sp>
        <p:nvSpPr>
          <p:cNvPr id="2" name="タイトル 1"/>
          <p:cNvSpPr>
            <a:spLocks noGrp="1"/>
          </p:cNvSpPr>
          <p:nvPr>
            <p:ph type="title"/>
          </p:nvPr>
        </p:nvSpPr>
        <p:spPr/>
        <p:txBody>
          <a:bodyPr/>
          <a:lstStyle/>
          <a:p>
            <a:r>
              <a:rPr lang="ja-JP" altLang="en-US" sz="4000" dirty="0"/>
              <a:t>トークン</a:t>
            </a:r>
            <a:r>
              <a:rPr lang="ja-JP" altLang="en-US" sz="4000" dirty="0" smtClean="0"/>
              <a:t>分割と変換処理</a:t>
            </a:r>
            <a:endParaRPr kumimoji="1" lang="ja-JP" altLang="en-US" sz="4000" dirty="0"/>
          </a:p>
        </p:txBody>
      </p:sp>
      <p:sp>
        <p:nvSpPr>
          <p:cNvPr id="3" name="コンテンツ プレースホルダー 2"/>
          <p:cNvSpPr>
            <a:spLocks noGrp="1"/>
          </p:cNvSpPr>
          <p:nvPr>
            <p:ph idx="1"/>
          </p:nvPr>
        </p:nvSpPr>
        <p:spPr>
          <a:xfrm>
            <a:off x="625760" y="1672579"/>
            <a:ext cx="7957569" cy="1722246"/>
          </a:xfrm>
          <a:solidFill>
            <a:srgbClr val="FFFFB7"/>
          </a:solidFill>
        </p:spPr>
        <p:txBody>
          <a:bodyPr/>
          <a:lstStyle/>
          <a:p>
            <a:pPr marL="0" indent="0">
              <a:buNone/>
            </a:pPr>
            <a:r>
              <a:rPr lang="en-US" altLang="ja-JP" dirty="0"/>
              <a:t>1</a:t>
            </a:r>
            <a:r>
              <a:rPr lang="en-US" altLang="ja-JP" dirty="0" smtClean="0"/>
              <a:t>.  </a:t>
            </a:r>
            <a:r>
              <a:rPr lang="ja-JP" altLang="en-US" dirty="0" smtClean="0"/>
              <a:t>文字</a:t>
            </a:r>
            <a:r>
              <a:rPr lang="ja-JP" altLang="en-US" dirty="0"/>
              <a:t>，文字列リテラルは</a:t>
            </a:r>
            <a:r>
              <a:rPr lang="en-US" altLang="ja-JP" dirty="0" smtClean="0"/>
              <a:t>1</a:t>
            </a:r>
            <a:r>
              <a:rPr lang="ja-JP" altLang="en-US" dirty="0" smtClean="0"/>
              <a:t>トークン</a:t>
            </a:r>
            <a:r>
              <a:rPr lang="ja-JP" altLang="en-US" dirty="0"/>
              <a:t>と</a:t>
            </a:r>
            <a:r>
              <a:rPr lang="ja-JP" altLang="en-US" dirty="0" smtClean="0"/>
              <a:t>する</a:t>
            </a:r>
            <a:endParaRPr lang="ja-JP" altLang="en-US" dirty="0"/>
          </a:p>
          <a:p>
            <a:pPr marL="0" indent="0">
              <a:buNone/>
            </a:pPr>
            <a:r>
              <a:rPr lang="en-US" altLang="ja-JP" dirty="0" smtClean="0"/>
              <a:t>2.  </a:t>
            </a:r>
            <a:r>
              <a:rPr lang="ja-JP" altLang="en-US" dirty="0" smtClean="0"/>
              <a:t>空白</a:t>
            </a:r>
            <a:r>
              <a:rPr lang="ja-JP" altLang="en-US" dirty="0"/>
              <a:t>と</a:t>
            </a:r>
            <a:r>
              <a:rPr lang="ja-JP" altLang="en-US" dirty="0" smtClean="0"/>
              <a:t>改行の前後</a:t>
            </a:r>
            <a:r>
              <a:rPr lang="ja-JP" altLang="en-US" dirty="0"/>
              <a:t>でトークンを分割</a:t>
            </a:r>
            <a:r>
              <a:rPr lang="ja-JP" altLang="en-US" dirty="0" smtClean="0"/>
              <a:t>する</a:t>
            </a:r>
            <a:endParaRPr lang="ja-JP" altLang="en-US" dirty="0"/>
          </a:p>
          <a:p>
            <a:pPr marL="0" indent="0">
              <a:buNone/>
            </a:pPr>
            <a:r>
              <a:rPr lang="en-US" altLang="ja-JP" dirty="0"/>
              <a:t>3. </a:t>
            </a:r>
            <a:r>
              <a:rPr lang="en-US" altLang="ja-JP" dirty="0" smtClean="0"/>
              <a:t> </a:t>
            </a:r>
            <a:r>
              <a:rPr lang="ja-JP" altLang="en-US" dirty="0" smtClean="0"/>
              <a:t>記号</a:t>
            </a:r>
            <a:r>
              <a:rPr lang="ja-JP" altLang="en-US" dirty="0"/>
              <a:t>は</a:t>
            </a:r>
            <a:r>
              <a:rPr lang="en-US" altLang="ja-JP" dirty="0" smtClean="0"/>
              <a:t>1</a:t>
            </a:r>
            <a:r>
              <a:rPr lang="ja-JP" altLang="en-US" dirty="0" smtClean="0"/>
              <a:t>文字</a:t>
            </a:r>
            <a:r>
              <a:rPr lang="ja-JP" altLang="en-US" dirty="0"/>
              <a:t>ずつで分割</a:t>
            </a:r>
            <a:r>
              <a:rPr lang="ja-JP" altLang="en-US" dirty="0" smtClean="0"/>
              <a:t>する</a:t>
            </a:r>
            <a:endParaRPr lang="ja-JP" altLang="en-US" dirty="0"/>
          </a:p>
          <a:p>
            <a:pPr marL="0" indent="0">
              <a:buNone/>
            </a:pPr>
            <a:r>
              <a:rPr lang="en-US" altLang="ja-JP" dirty="0" smtClean="0"/>
              <a:t>4.  </a:t>
            </a:r>
            <a:r>
              <a:rPr lang="ja-JP" altLang="en-US" dirty="0" smtClean="0"/>
              <a:t>それ</a:t>
            </a:r>
            <a:r>
              <a:rPr lang="ja-JP" altLang="en-US" dirty="0"/>
              <a:t>以外の連続</a:t>
            </a:r>
            <a:r>
              <a:rPr lang="ja-JP" altLang="en-US" dirty="0" smtClean="0"/>
              <a:t>した</a:t>
            </a:r>
            <a:r>
              <a:rPr lang="ja-JP" altLang="en-US" dirty="0"/>
              <a:t>英</a:t>
            </a:r>
            <a:r>
              <a:rPr lang="ja-JP" altLang="en-US" dirty="0" smtClean="0"/>
              <a:t>数字</a:t>
            </a:r>
            <a:r>
              <a:rPr lang="ja-JP" altLang="en-US" dirty="0"/>
              <a:t>の列は</a:t>
            </a:r>
            <a:r>
              <a:rPr lang="en-US" altLang="ja-JP" dirty="0" smtClean="0"/>
              <a:t>1</a:t>
            </a:r>
            <a:r>
              <a:rPr lang="ja-JP" altLang="en-US" dirty="0" smtClean="0"/>
              <a:t>トークン</a:t>
            </a:r>
            <a:r>
              <a:rPr lang="ja-JP" altLang="en-US" dirty="0"/>
              <a:t>と</a:t>
            </a:r>
            <a:r>
              <a:rPr lang="ja-JP" altLang="en-US" dirty="0" smtClean="0"/>
              <a:t>する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14</a:t>
            </a:fld>
            <a:endParaRPr lang="ja-JP" altLang="en-US">
              <a:solidFill>
                <a:srgbClr val="000000"/>
              </a:solidFill>
            </a:endParaRPr>
          </a:p>
        </p:txBody>
      </p:sp>
      <p:sp>
        <p:nvSpPr>
          <p:cNvPr id="60" name="Rectangle 2"/>
          <p:cNvSpPr>
            <a:spLocks noChangeArrowheads="1"/>
          </p:cNvSpPr>
          <p:nvPr/>
        </p:nvSpPr>
        <p:spPr bwMode="auto">
          <a:xfrm>
            <a:off x="1903601" y="5016299"/>
            <a:ext cx="301575"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2630556" y="5016299"/>
            <a:ext cx="300759"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3407498" y="5016299"/>
            <a:ext cx="30076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3793796" y="5016299"/>
            <a:ext cx="300759"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4515046" y="5016299"/>
            <a:ext cx="735140"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5335725" y="5016299"/>
            <a:ext cx="306464"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5727728" y="5016299"/>
            <a:ext cx="227410"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6040677" y="5016299"/>
            <a:ext cx="25675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2295604" y="5016299"/>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Rectangle 2"/>
          <p:cNvSpPr>
            <a:spLocks noChangeArrowheads="1"/>
          </p:cNvSpPr>
          <p:nvPr/>
        </p:nvSpPr>
        <p:spPr bwMode="auto">
          <a:xfrm>
            <a:off x="4180094" y="5016299"/>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85" name="Rectangle 2"/>
          <p:cNvSpPr>
            <a:spLocks noChangeArrowheads="1"/>
          </p:cNvSpPr>
          <p:nvPr/>
        </p:nvSpPr>
        <p:spPr bwMode="auto">
          <a:xfrm>
            <a:off x="3027088" y="5016299"/>
            <a:ext cx="30076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86" name="Rectangle 2"/>
          <p:cNvSpPr>
            <a:spLocks noChangeArrowheads="1"/>
          </p:cNvSpPr>
          <p:nvPr/>
        </p:nvSpPr>
        <p:spPr bwMode="auto">
          <a:xfrm>
            <a:off x="1892849" y="3878591"/>
            <a:ext cx="4393826" cy="461665"/>
          </a:xfrm>
          <a:prstGeom prst="rect">
            <a:avLst/>
          </a:prstGeom>
          <a:noFill/>
          <a:ln>
            <a:solidFill>
              <a:schemeClr val="bg1">
                <a:lumMod val="50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400" dirty="0" smtClean="0">
                <a:latin typeface="Arial" panose="020B0604020202020204" pitchFamily="34" charset="0"/>
              </a:rPr>
              <a:t>if(b</a:t>
            </a:r>
            <a:r>
              <a:rPr kumimoji="0" lang="en-US" altLang="ja-JP" sz="2400" dirty="0">
                <a:latin typeface="Arial" panose="020B0604020202020204" pitchFamily="34" charset="0"/>
              </a:rPr>
              <a:t>==</a:t>
            </a:r>
            <a:r>
              <a:rPr kumimoji="0" lang="en-US" altLang="ja-JP" sz="2400" dirty="0" smtClean="0">
                <a:latin typeface="Arial" panose="020B0604020202020204" pitchFamily="34" charset="0"/>
              </a:rPr>
              <a:t>c) value=</a:t>
            </a:r>
            <a:r>
              <a:rPr kumimoji="0" lang="en-US" altLang="ja-JP" sz="2400" dirty="0" err="1" smtClean="0">
                <a:latin typeface="Arial" panose="020B0604020202020204" pitchFamily="34" charset="0"/>
              </a:rPr>
              <a:t>i</a:t>
            </a:r>
            <a:r>
              <a:rPr kumimoji="0" lang="ja-JP" altLang="en-US" sz="2400" dirty="0" smtClean="0">
                <a:latin typeface="Arial" panose="020B0604020202020204" pitchFamily="34" charset="0"/>
              </a:rPr>
              <a:t> </a:t>
            </a:r>
            <a:r>
              <a:rPr kumimoji="0" lang="en-US" altLang="ja-JP" sz="2400" dirty="0">
                <a:latin typeface="Arial" panose="020B0604020202020204" pitchFamily="34" charset="0"/>
              </a:rPr>
              <a:t>;</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sp>
        <p:nvSpPr>
          <p:cNvPr id="87" name="右矢印 86"/>
          <p:cNvSpPr/>
          <p:nvPr/>
        </p:nvSpPr>
        <p:spPr>
          <a:xfrm rot="5400000">
            <a:off x="3928331" y="4389622"/>
            <a:ext cx="322860" cy="577311"/>
          </a:xfrm>
          <a:prstGeom prst="rightArrow">
            <a:avLst/>
          </a:prstGeom>
          <a:solidFill>
            <a:srgbClr val="9BFFAC"/>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4" name="直線矢印コネクタ 53"/>
          <p:cNvCxnSpPr/>
          <p:nvPr/>
        </p:nvCxnSpPr>
        <p:spPr>
          <a:xfrm>
            <a:off x="2772045" y="5497432"/>
            <a:ext cx="9778" cy="440086"/>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a:off x="3929153" y="5497432"/>
            <a:ext cx="9778" cy="440086"/>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4862085" y="5497432"/>
            <a:ext cx="9778" cy="440086"/>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59" name="Rectangle 2"/>
          <p:cNvSpPr>
            <a:spLocks noChangeArrowheads="1"/>
          </p:cNvSpPr>
          <p:nvPr/>
        </p:nvSpPr>
        <p:spPr bwMode="auto">
          <a:xfrm>
            <a:off x="1892848" y="6059905"/>
            <a:ext cx="301575" cy="369332"/>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0" name="Rectangle 2"/>
          <p:cNvSpPr>
            <a:spLocks noChangeArrowheads="1"/>
          </p:cNvSpPr>
          <p:nvPr/>
        </p:nvSpPr>
        <p:spPr bwMode="auto">
          <a:xfrm>
            <a:off x="2619803" y="6059905"/>
            <a:ext cx="300759" cy="369332"/>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1" name="Rectangle 2"/>
          <p:cNvSpPr>
            <a:spLocks noChangeArrowheads="1"/>
          </p:cNvSpPr>
          <p:nvPr/>
        </p:nvSpPr>
        <p:spPr bwMode="auto">
          <a:xfrm>
            <a:off x="3396745" y="6059905"/>
            <a:ext cx="30076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2" name="Rectangle 2"/>
          <p:cNvSpPr>
            <a:spLocks noChangeArrowheads="1"/>
          </p:cNvSpPr>
          <p:nvPr/>
        </p:nvSpPr>
        <p:spPr bwMode="auto">
          <a:xfrm>
            <a:off x="3783043" y="6059905"/>
            <a:ext cx="300759" cy="369332"/>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3" name="Rectangle 2"/>
          <p:cNvSpPr>
            <a:spLocks noChangeArrowheads="1"/>
          </p:cNvSpPr>
          <p:nvPr/>
        </p:nvSpPr>
        <p:spPr bwMode="auto">
          <a:xfrm>
            <a:off x="4504293" y="6059905"/>
            <a:ext cx="735140" cy="369332"/>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4" name="Rectangle 2"/>
          <p:cNvSpPr>
            <a:spLocks noChangeArrowheads="1"/>
          </p:cNvSpPr>
          <p:nvPr/>
        </p:nvSpPr>
        <p:spPr bwMode="auto">
          <a:xfrm>
            <a:off x="5324972" y="6059905"/>
            <a:ext cx="306464"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5" name="Rectangle 2"/>
          <p:cNvSpPr>
            <a:spLocks noChangeArrowheads="1"/>
          </p:cNvSpPr>
          <p:nvPr/>
        </p:nvSpPr>
        <p:spPr bwMode="auto">
          <a:xfrm>
            <a:off x="5716975" y="6059905"/>
            <a:ext cx="227410" cy="369332"/>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6" name="Rectangle 2"/>
          <p:cNvSpPr>
            <a:spLocks noChangeArrowheads="1"/>
          </p:cNvSpPr>
          <p:nvPr/>
        </p:nvSpPr>
        <p:spPr bwMode="auto">
          <a:xfrm>
            <a:off x="6029924" y="6059905"/>
            <a:ext cx="25675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7" name="Rectangle 2"/>
          <p:cNvSpPr>
            <a:spLocks noChangeArrowheads="1"/>
          </p:cNvSpPr>
          <p:nvPr/>
        </p:nvSpPr>
        <p:spPr bwMode="auto">
          <a:xfrm>
            <a:off x="2284851" y="6059905"/>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8" name="Rectangle 2"/>
          <p:cNvSpPr>
            <a:spLocks noChangeArrowheads="1"/>
          </p:cNvSpPr>
          <p:nvPr/>
        </p:nvSpPr>
        <p:spPr bwMode="auto">
          <a:xfrm>
            <a:off x="4169341" y="6059905"/>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cxnSp>
        <p:nvCxnSpPr>
          <p:cNvPr id="79" name="直線矢印コネクタ 78"/>
          <p:cNvCxnSpPr/>
          <p:nvPr/>
        </p:nvCxnSpPr>
        <p:spPr>
          <a:xfrm>
            <a:off x="5830680" y="5486846"/>
            <a:ext cx="9778" cy="440086"/>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0" name="Rectangle 2"/>
          <p:cNvSpPr>
            <a:spLocks noChangeArrowheads="1"/>
          </p:cNvSpPr>
          <p:nvPr/>
        </p:nvSpPr>
        <p:spPr bwMode="auto">
          <a:xfrm>
            <a:off x="3015550" y="6059905"/>
            <a:ext cx="30076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81" name="Rectangle 2"/>
          <p:cNvSpPr>
            <a:spLocks noChangeArrowheads="1"/>
          </p:cNvSpPr>
          <p:nvPr/>
        </p:nvSpPr>
        <p:spPr bwMode="auto">
          <a:xfrm>
            <a:off x="6465286" y="4447444"/>
            <a:ext cx="2101579" cy="461665"/>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2400" dirty="0">
                <a:solidFill>
                  <a:srgbClr val="00C821"/>
                </a:solidFill>
                <a:latin typeface="メイリオ" panose="020B0604030504040204" pitchFamily="50" charset="-128"/>
                <a:ea typeface="メイリオ" panose="020B0604030504040204" pitchFamily="50" charset="-128"/>
              </a:rPr>
              <a:t>トークン分割</a:t>
            </a:r>
            <a:endParaRPr kumimoji="0" lang="ja-JP" altLang="ja-JP" sz="2400" b="0" i="0" u="none" strike="noStrike" cap="none" normalizeH="0" baseline="0" dirty="0">
              <a:ln>
                <a:noFill/>
              </a:ln>
              <a:solidFill>
                <a:srgbClr val="00C821"/>
              </a:solidFill>
              <a:effectLst/>
              <a:latin typeface="メイリオ" panose="020B0604030504040204" pitchFamily="50" charset="-128"/>
              <a:ea typeface="メイリオ" panose="020B0604030504040204" pitchFamily="50" charset="-128"/>
            </a:endParaRPr>
          </a:p>
        </p:txBody>
      </p:sp>
      <p:sp>
        <p:nvSpPr>
          <p:cNvPr id="82" name="Rectangle 2"/>
          <p:cNvSpPr>
            <a:spLocks noChangeArrowheads="1"/>
          </p:cNvSpPr>
          <p:nvPr/>
        </p:nvSpPr>
        <p:spPr bwMode="auto">
          <a:xfrm>
            <a:off x="6526055" y="5562375"/>
            <a:ext cx="1980043" cy="461665"/>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rgbClr val="0070C0"/>
                </a:solidFill>
                <a:effectLst/>
                <a:latin typeface="メイリオ" panose="020B0604030504040204" pitchFamily="50" charset="-128"/>
                <a:ea typeface="メイリオ" panose="020B0604030504040204" pitchFamily="50" charset="-128"/>
              </a:rPr>
              <a:t>変換処理</a:t>
            </a:r>
            <a:endParaRPr kumimoji="0" lang="ja-JP" altLang="ja-JP" sz="2400" b="0" i="0" u="none" strike="noStrike" cap="none" normalizeH="0" baseline="0" dirty="0">
              <a:ln>
                <a:noFill/>
              </a:ln>
              <a:solidFill>
                <a:srgbClr val="0070C0"/>
              </a:solidFill>
              <a:effectLst/>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13443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コメント除去に関する適用実験</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15</a:t>
            </a:fld>
            <a:endParaRPr lang="ja-JP" altLang="en-US">
              <a:solidFill>
                <a:srgbClr val="000000"/>
              </a:solidFill>
            </a:endParaRPr>
          </a:p>
        </p:txBody>
      </p:sp>
      <p:sp>
        <p:nvSpPr>
          <p:cNvPr id="7" name="タイトル 1"/>
          <p:cNvSpPr txBox="1">
            <a:spLocks/>
          </p:cNvSpPr>
          <p:nvPr/>
        </p:nvSpPr>
        <p:spPr bwMode="auto">
          <a:xfrm>
            <a:off x="410775" y="1131757"/>
            <a:ext cx="8574088" cy="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pPr algn="l"/>
            <a:endParaRPr lang="ja-JP" altLang="en-US" sz="2400" dirty="0"/>
          </a:p>
        </p:txBody>
      </p:sp>
      <p:sp>
        <p:nvSpPr>
          <p:cNvPr id="3" name="コンテンツ プレースホルダー 2"/>
          <p:cNvSpPr>
            <a:spLocks noGrp="1"/>
          </p:cNvSpPr>
          <p:nvPr>
            <p:ph idx="1"/>
          </p:nvPr>
        </p:nvSpPr>
        <p:spPr>
          <a:xfrm>
            <a:off x="457199" y="1196975"/>
            <a:ext cx="8434389" cy="4929188"/>
          </a:xfrm>
        </p:spPr>
        <p:txBody>
          <a:bodyPr/>
          <a:lstStyle/>
          <a:p>
            <a:pPr marL="0" indent="0">
              <a:buNone/>
            </a:pPr>
            <a:r>
              <a:rPr lang="ja-JP" altLang="en-US" dirty="0" smtClean="0">
                <a:solidFill>
                  <a:srgbClr val="0070C0"/>
                </a:solidFill>
              </a:rPr>
              <a:t>目的：</a:t>
            </a:r>
            <a:r>
              <a:rPr lang="en-US" altLang="ja-JP" dirty="0" smtClean="0"/>
              <a:t>26</a:t>
            </a:r>
            <a:r>
              <a:rPr lang="ja-JP" altLang="en-US" dirty="0" smtClean="0"/>
              <a:t>種類のオプションを使用して，どの言語の</a:t>
            </a:r>
            <a:endParaRPr lang="en-US" altLang="ja-JP" dirty="0"/>
          </a:p>
          <a:p>
            <a:pPr marL="0" indent="0">
              <a:buNone/>
            </a:pPr>
            <a:r>
              <a:rPr lang="ja-JP" altLang="en-US" dirty="0" smtClean="0"/>
              <a:t>　　   コメント除去が可能になるかを調べる</a:t>
            </a:r>
            <a:endParaRPr lang="en-US" altLang="ja-JP" dirty="0" smtClean="0"/>
          </a:p>
          <a:p>
            <a:pPr marL="0" indent="0">
              <a:buNone/>
            </a:pPr>
            <a:r>
              <a:rPr lang="ja-JP" altLang="en-US" dirty="0" smtClean="0">
                <a:solidFill>
                  <a:srgbClr val="0070C0"/>
                </a:solidFill>
              </a:rPr>
              <a:t>対象：</a:t>
            </a:r>
            <a:r>
              <a:rPr lang="en-US" altLang="ja-JP" dirty="0" err="1" smtClean="0"/>
              <a:t>RosettaCode</a:t>
            </a:r>
            <a:r>
              <a:rPr lang="en-US" altLang="ja-JP" dirty="0" smtClean="0"/>
              <a:t>(RC)</a:t>
            </a:r>
            <a:r>
              <a:rPr lang="en-US" altLang="ja-JP" sz="1400" dirty="0" smtClean="0"/>
              <a:t>[4] </a:t>
            </a:r>
            <a:r>
              <a:rPr lang="ja-JP" altLang="en-US" dirty="0" smtClean="0"/>
              <a:t>の </a:t>
            </a:r>
            <a:r>
              <a:rPr lang="en-US" altLang="ja-JP" dirty="0" smtClean="0"/>
              <a:t>Comments</a:t>
            </a:r>
            <a:r>
              <a:rPr lang="ja-JP" altLang="en-US" dirty="0" smtClean="0"/>
              <a:t> というタスク</a:t>
            </a:r>
            <a:endParaRPr lang="en-US" altLang="ja-JP" dirty="0"/>
          </a:p>
          <a:p>
            <a:pPr marL="0" indent="0">
              <a:buNone/>
            </a:pPr>
            <a:endParaRPr lang="en-US" altLang="ja-JP" sz="1800" dirty="0" smtClean="0"/>
          </a:p>
          <a:p>
            <a:pPr marL="0" indent="0">
              <a:buNone/>
            </a:pPr>
            <a:endParaRPr lang="en-US" altLang="ja-JP" sz="1800" dirty="0" smtClean="0"/>
          </a:p>
          <a:p>
            <a:pPr marL="0" indent="0">
              <a:buNone/>
            </a:pPr>
            <a:endParaRPr lang="en-US" altLang="ja-JP" sz="1800" dirty="0"/>
          </a:p>
          <a:p>
            <a:pPr marL="0" indent="0">
              <a:buNone/>
            </a:pPr>
            <a:endParaRPr lang="en-US" altLang="ja-JP" sz="1800" dirty="0" smtClean="0"/>
          </a:p>
          <a:p>
            <a:pPr marL="0" indent="0">
              <a:buNone/>
            </a:pPr>
            <a:endParaRPr lang="en-US" altLang="ja-JP" sz="1800" dirty="0"/>
          </a:p>
          <a:p>
            <a:pPr>
              <a:buFont typeface="Wingdings" panose="05000000000000000000" pitchFamily="2" charset="2"/>
              <a:buChar char="l"/>
            </a:pPr>
            <a:r>
              <a:rPr lang="en-US" altLang="ja-JP" dirty="0" smtClean="0"/>
              <a:t>Comments</a:t>
            </a:r>
            <a:r>
              <a:rPr lang="ja-JP" altLang="en-US" dirty="0"/>
              <a:t> </a:t>
            </a:r>
            <a:r>
              <a:rPr lang="ja-JP" altLang="en-US" dirty="0" smtClean="0"/>
              <a:t>は各言語のコメント記述例を示したタスクで　　今回の適用実験に</a:t>
            </a:r>
            <a:r>
              <a:rPr lang="ja-JP" altLang="en-US" smtClean="0"/>
              <a:t>適している</a:t>
            </a:r>
            <a:endParaRPr lang="en-US" altLang="ja-JP" dirty="0" smtClean="0"/>
          </a:p>
        </p:txBody>
      </p:sp>
      <p:sp>
        <p:nvSpPr>
          <p:cNvPr id="6" name="コンテンツ プレースホルダー 2"/>
          <p:cNvSpPr txBox="1">
            <a:spLocks/>
          </p:cNvSpPr>
          <p:nvPr/>
        </p:nvSpPr>
        <p:spPr bwMode="auto">
          <a:xfrm>
            <a:off x="719723" y="2798748"/>
            <a:ext cx="7679283" cy="105096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en-US" altLang="ja-JP" sz="1800" dirty="0" err="1" smtClean="0"/>
              <a:t>RosettaCode</a:t>
            </a:r>
            <a:r>
              <a:rPr lang="ja-JP" altLang="en-US" sz="1800" dirty="0" smtClean="0"/>
              <a:t>：多くの言語のサンプルコードが掲載されたウェブページ</a:t>
            </a:r>
            <a:endParaRPr lang="en-US" altLang="ja-JP" sz="1800" dirty="0" smtClean="0"/>
          </a:p>
          <a:p>
            <a:pPr marL="0" indent="0">
              <a:buFontTx/>
              <a:buNone/>
            </a:pPr>
            <a:r>
              <a:rPr lang="ja-JP" altLang="en-US" sz="1800" dirty="0" smtClean="0"/>
              <a:t>　　　　　　　同じ例題（タスク）を多くの言語で実装している</a:t>
            </a:r>
            <a:endParaRPr lang="en-US" altLang="ja-JP" sz="1800" dirty="0" smtClean="0"/>
          </a:p>
          <a:p>
            <a:pPr marL="0" indent="0">
              <a:buFontTx/>
              <a:buNone/>
            </a:pPr>
            <a:r>
              <a:rPr lang="ja-JP" altLang="en-US" sz="1800" dirty="0" smtClean="0"/>
              <a:t>　　　　　　　</a:t>
            </a:r>
            <a:r>
              <a:rPr lang="en-US" altLang="ja-JP" sz="1800" dirty="0" smtClean="0"/>
              <a:t>831</a:t>
            </a:r>
            <a:r>
              <a:rPr lang="ja-JP" altLang="en-US" sz="1800" dirty="0" smtClean="0"/>
              <a:t>のタスクが存在し，</a:t>
            </a:r>
            <a:r>
              <a:rPr lang="en-US" altLang="ja-JP" sz="1800" dirty="0" smtClean="0"/>
              <a:t>646</a:t>
            </a:r>
            <a:r>
              <a:rPr lang="ja-JP" altLang="en-US" sz="1800" dirty="0" smtClean="0"/>
              <a:t>言語が使用されている</a:t>
            </a:r>
            <a:endParaRPr lang="en-US" altLang="ja-JP" sz="1800" dirty="0" smtClean="0"/>
          </a:p>
        </p:txBody>
      </p:sp>
      <p:sp>
        <p:nvSpPr>
          <p:cNvPr id="8" name="テキスト ボックス 7"/>
          <p:cNvSpPr txBox="1"/>
          <p:nvPr/>
        </p:nvSpPr>
        <p:spPr>
          <a:xfrm>
            <a:off x="457199" y="6126162"/>
            <a:ext cx="8434389" cy="34818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dirty="0" smtClean="0"/>
              <a:t>[4] Rosetta Code.  http</a:t>
            </a:r>
            <a:r>
              <a:rPr lang="en-US" altLang="ja-JP" dirty="0"/>
              <a:t>://rosettacode.org/wiki/Rosetta Code.</a:t>
            </a:r>
            <a:endParaRPr lang="ja-JP" altLang="en-US" dirty="0"/>
          </a:p>
        </p:txBody>
      </p:sp>
    </p:spTree>
    <p:extLst>
      <p:ext uri="{BB962C8B-B14F-4D97-AF65-F5344CB8AC3E}">
        <p14:creationId xmlns:p14="http://schemas.microsoft.com/office/powerpoint/2010/main" val="850481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5898" y="173553"/>
            <a:ext cx="8574088" cy="576262"/>
          </a:xfrm>
        </p:spPr>
        <p:txBody>
          <a:bodyPr/>
          <a:lstStyle/>
          <a:p>
            <a:r>
              <a:rPr lang="ja-JP" altLang="en-US" sz="3600" dirty="0"/>
              <a:t>コメント除去に関する適用実験：</a:t>
            </a:r>
            <a:r>
              <a:rPr kumimoji="1" lang="ja-JP" altLang="en-US" sz="3600" dirty="0" smtClean="0"/>
              <a:t>結果</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16</a:t>
            </a:fld>
            <a:endParaRPr lang="ja-JP" altLang="en-US">
              <a:solidFill>
                <a:srgbClr val="000000"/>
              </a:solidFill>
            </a:endParaRPr>
          </a:p>
        </p:txBody>
      </p:sp>
      <p:sp>
        <p:nvSpPr>
          <p:cNvPr id="3" name="コンテンツ プレースホルダー 2"/>
          <p:cNvSpPr>
            <a:spLocks noGrp="1"/>
          </p:cNvSpPr>
          <p:nvPr>
            <p:ph idx="1"/>
          </p:nvPr>
        </p:nvSpPr>
        <p:spPr>
          <a:xfrm>
            <a:off x="489104" y="1213753"/>
            <a:ext cx="8485490" cy="4929188"/>
          </a:xfrm>
        </p:spPr>
        <p:txBody>
          <a:bodyPr/>
          <a:lstStyle/>
          <a:p>
            <a:pPr marL="0" indent="0">
              <a:buNone/>
            </a:pPr>
            <a:r>
              <a:rPr lang="ja-JP" altLang="en-US" dirty="0" smtClean="0">
                <a:solidFill>
                  <a:srgbClr val="0070C0"/>
                </a:solidFill>
              </a:rPr>
              <a:t>結果：</a:t>
            </a:r>
            <a:endParaRPr lang="en-US" altLang="ja-JP" dirty="0" smtClean="0">
              <a:solidFill>
                <a:srgbClr val="0070C0"/>
              </a:solidFill>
            </a:endParaRPr>
          </a:p>
          <a:p>
            <a:pPr marL="0" indent="0">
              <a:buNone/>
            </a:pPr>
            <a:r>
              <a:rPr lang="en-US" altLang="ja-JP" dirty="0" smtClean="0"/>
              <a:t> </a:t>
            </a:r>
            <a:r>
              <a:rPr lang="ja-JP" altLang="en-US" dirty="0" smtClean="0"/>
              <a:t>  </a:t>
            </a:r>
            <a:r>
              <a:rPr lang="en-US" altLang="ja-JP" dirty="0" smtClean="0"/>
              <a:t>RC</a:t>
            </a:r>
            <a:r>
              <a:rPr lang="ja-JP" altLang="en-US" dirty="0" smtClean="0"/>
              <a:t>の</a:t>
            </a:r>
            <a:r>
              <a:rPr lang="en-US" altLang="ja-JP" dirty="0" smtClean="0"/>
              <a:t>Comments</a:t>
            </a:r>
            <a:r>
              <a:rPr lang="ja-JP" altLang="en-US" dirty="0" smtClean="0"/>
              <a:t>を実装している</a:t>
            </a:r>
            <a:r>
              <a:rPr lang="en-US" altLang="ja-JP" dirty="0" smtClean="0"/>
              <a:t>175</a:t>
            </a:r>
            <a:r>
              <a:rPr lang="ja-JP" altLang="en-US" dirty="0" smtClean="0"/>
              <a:t>言語中</a:t>
            </a:r>
            <a:r>
              <a:rPr lang="en-US" altLang="ja-JP" dirty="0" smtClean="0"/>
              <a:t>150</a:t>
            </a:r>
            <a:r>
              <a:rPr lang="ja-JP" altLang="en-US" dirty="0" smtClean="0"/>
              <a:t>言語が</a:t>
            </a:r>
            <a:endParaRPr lang="en-US" altLang="ja-JP" dirty="0" smtClean="0"/>
          </a:p>
          <a:p>
            <a:pPr marL="0" indent="0">
              <a:buNone/>
            </a:pPr>
            <a:r>
              <a:rPr lang="ja-JP" altLang="en-US" dirty="0" smtClean="0"/>
              <a:t>　</a:t>
            </a:r>
            <a:r>
              <a:rPr lang="en-US" altLang="ja-JP" dirty="0" smtClean="0"/>
              <a:t>26</a:t>
            </a:r>
            <a:r>
              <a:rPr lang="ja-JP" altLang="en-US" dirty="0" smtClean="0"/>
              <a:t>種類のオプションでコメント除去が可能だった</a:t>
            </a:r>
            <a:r>
              <a:rPr lang="en-US" altLang="ja-JP" dirty="0" smtClean="0"/>
              <a:t>(85</a:t>
            </a:r>
            <a:r>
              <a:rPr lang="ja-JP" altLang="en-US" dirty="0" smtClean="0"/>
              <a:t>％</a:t>
            </a:r>
            <a:r>
              <a:rPr lang="en-US" altLang="ja-JP" dirty="0" smtClean="0"/>
              <a:t>)</a:t>
            </a:r>
          </a:p>
        </p:txBody>
      </p:sp>
    </p:spTree>
    <p:extLst>
      <p:ext uri="{BB962C8B-B14F-4D97-AF65-F5344CB8AC3E}">
        <p14:creationId xmlns:p14="http://schemas.microsoft.com/office/powerpoint/2010/main" val="907637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コードクローン検出に</a:t>
            </a:r>
            <a:r>
              <a:rPr lang="ja-JP" altLang="en-US" sz="3600" dirty="0"/>
              <a:t>関する適用実験</a:t>
            </a:r>
            <a:endParaRPr kumimoji="1" lang="ja-JP" altLang="en-US" sz="36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17</a:t>
            </a:fld>
            <a:endParaRPr lang="ja-JP" altLang="en-US">
              <a:solidFill>
                <a:srgbClr val="000000"/>
              </a:solidFill>
            </a:endParaRPr>
          </a:p>
        </p:txBody>
      </p:sp>
      <p:sp>
        <p:nvSpPr>
          <p:cNvPr id="7" name="タイトル 1"/>
          <p:cNvSpPr txBox="1">
            <a:spLocks/>
          </p:cNvSpPr>
          <p:nvPr/>
        </p:nvSpPr>
        <p:spPr bwMode="auto">
          <a:xfrm>
            <a:off x="410775" y="1131757"/>
            <a:ext cx="8574088" cy="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pPr algn="l"/>
            <a:endParaRPr lang="ja-JP" altLang="en-US" sz="2400" dirty="0"/>
          </a:p>
        </p:txBody>
      </p:sp>
      <p:sp>
        <p:nvSpPr>
          <p:cNvPr id="3" name="コンテンツ プレースホルダー 2"/>
          <p:cNvSpPr>
            <a:spLocks noGrp="1"/>
          </p:cNvSpPr>
          <p:nvPr>
            <p:ph idx="1"/>
          </p:nvPr>
        </p:nvSpPr>
        <p:spPr>
          <a:xfrm>
            <a:off x="403338" y="1196975"/>
            <a:ext cx="8402414" cy="4929188"/>
          </a:xfrm>
        </p:spPr>
        <p:txBody>
          <a:bodyPr/>
          <a:lstStyle/>
          <a:p>
            <a:pPr marL="0" indent="0">
              <a:buNone/>
            </a:pPr>
            <a:r>
              <a:rPr lang="ja-JP" altLang="en-US" dirty="0" smtClean="0">
                <a:solidFill>
                  <a:srgbClr val="0070C0"/>
                </a:solidFill>
              </a:rPr>
              <a:t>目的：</a:t>
            </a:r>
            <a:endParaRPr lang="en-US" altLang="ja-JP" dirty="0" smtClean="0">
              <a:solidFill>
                <a:srgbClr val="0070C0"/>
              </a:solidFill>
            </a:endParaRPr>
          </a:p>
          <a:p>
            <a:pPr marL="0" indent="0">
              <a:buNone/>
            </a:pPr>
            <a:r>
              <a:rPr lang="ja-JP" altLang="en-US" dirty="0" smtClean="0"/>
              <a:t>コメント除去が可能</a:t>
            </a:r>
            <a:r>
              <a:rPr lang="ja-JP" altLang="en-US" dirty="0"/>
              <a:t>な</a:t>
            </a:r>
            <a:r>
              <a:rPr lang="ja-JP" altLang="en-US" dirty="0" smtClean="0"/>
              <a:t>言語</a:t>
            </a:r>
            <a:r>
              <a:rPr lang="ja-JP" altLang="en-US" dirty="0"/>
              <a:t>で</a:t>
            </a:r>
            <a:r>
              <a:rPr lang="ja-JP" altLang="en-US" dirty="0" smtClean="0"/>
              <a:t>，予約語が用意できた</a:t>
            </a:r>
            <a:r>
              <a:rPr lang="ja-JP" altLang="en-US" dirty="0"/>
              <a:t>もの</a:t>
            </a:r>
            <a:r>
              <a:rPr lang="ja-JP" altLang="en-US" dirty="0" smtClean="0"/>
              <a:t>に，タイプ</a:t>
            </a:r>
            <a:r>
              <a:rPr lang="en-US" altLang="ja-JP" dirty="0" smtClean="0"/>
              <a:t>2</a:t>
            </a:r>
            <a:r>
              <a:rPr lang="ja-JP" altLang="en-US" dirty="0" smtClean="0"/>
              <a:t>のコードクローンを検出する</a:t>
            </a:r>
            <a:endParaRPr lang="en-US" altLang="ja-JP" dirty="0" smtClean="0"/>
          </a:p>
          <a:p>
            <a:pPr marL="0" indent="0">
              <a:buNone/>
            </a:pPr>
            <a:r>
              <a:rPr lang="ja-JP" altLang="en-US" dirty="0" smtClean="0">
                <a:solidFill>
                  <a:srgbClr val="0070C0"/>
                </a:solidFill>
              </a:rPr>
              <a:t>手法：</a:t>
            </a:r>
            <a:endParaRPr lang="en-US" altLang="ja-JP" dirty="0" smtClean="0">
              <a:solidFill>
                <a:srgbClr val="0070C0"/>
              </a:solidFill>
            </a:endParaRPr>
          </a:p>
          <a:p>
            <a:pPr marL="0" indent="0">
              <a:buNone/>
            </a:pPr>
            <a:r>
              <a:rPr lang="en-US" altLang="ja-JP" dirty="0" smtClean="0"/>
              <a:t>1, </a:t>
            </a:r>
            <a:r>
              <a:rPr lang="ja-JP" altLang="en-US" dirty="0" smtClean="0"/>
              <a:t>幾つかの言語のソースコードを読んで，タイプ</a:t>
            </a:r>
            <a:r>
              <a:rPr lang="en-US" altLang="ja-JP" dirty="0" smtClean="0"/>
              <a:t>2</a:t>
            </a:r>
            <a:r>
              <a:rPr lang="ja-JP" altLang="en-US" dirty="0" smtClean="0"/>
              <a:t>の</a:t>
            </a:r>
            <a:endParaRPr lang="en-US" altLang="ja-JP" dirty="0" smtClean="0"/>
          </a:p>
          <a:p>
            <a:pPr marL="0" indent="0">
              <a:buNone/>
            </a:pPr>
            <a:r>
              <a:rPr lang="ja-JP" altLang="en-US" dirty="0" smtClean="0"/>
              <a:t>　 コードクローンをリストアップする</a:t>
            </a:r>
            <a:endParaRPr lang="en-US" altLang="ja-JP" dirty="0" smtClean="0"/>
          </a:p>
          <a:p>
            <a:pPr marL="0" indent="0">
              <a:buNone/>
            </a:pPr>
            <a:r>
              <a:rPr lang="en-US" altLang="ja-JP" dirty="0" smtClean="0"/>
              <a:t>2, </a:t>
            </a:r>
            <a:r>
              <a:rPr lang="ja-JP" altLang="en-US" dirty="0"/>
              <a:t>それら</a:t>
            </a:r>
            <a:r>
              <a:rPr lang="ja-JP" altLang="en-US" dirty="0" smtClean="0"/>
              <a:t>のソースコードに対してツールを実行し，</a:t>
            </a:r>
            <a:endParaRPr lang="en-US" altLang="ja-JP" dirty="0" smtClean="0"/>
          </a:p>
          <a:p>
            <a:pPr marL="0" indent="0">
              <a:buNone/>
            </a:pPr>
            <a:r>
              <a:rPr lang="ja-JP" altLang="en-US" dirty="0"/>
              <a:t>　 </a:t>
            </a:r>
            <a:r>
              <a:rPr lang="ja-JP" altLang="en-US" dirty="0" smtClean="0"/>
              <a:t>リストアップしたコードクローンが検出されることを</a:t>
            </a:r>
            <a:endParaRPr lang="en-US" altLang="ja-JP" dirty="0" smtClean="0"/>
          </a:p>
          <a:p>
            <a:pPr marL="0" indent="0">
              <a:buNone/>
            </a:pPr>
            <a:r>
              <a:rPr lang="ja-JP" altLang="en-US" dirty="0"/>
              <a:t>　 </a:t>
            </a:r>
            <a:r>
              <a:rPr lang="ja-JP" altLang="en-US" dirty="0" smtClean="0"/>
              <a:t>確認する</a:t>
            </a:r>
            <a:endParaRPr lang="en-US" altLang="ja-JP" dirty="0" smtClean="0"/>
          </a:p>
        </p:txBody>
      </p:sp>
    </p:spTree>
    <p:extLst>
      <p:ext uri="{BB962C8B-B14F-4D97-AF65-F5344CB8AC3E}">
        <p14:creationId xmlns:p14="http://schemas.microsoft.com/office/powerpoint/2010/main" val="27850170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a:t>コードクローン検出に関する適用実験：</a:t>
            </a:r>
            <a:r>
              <a:rPr lang="ja-JP" altLang="en-US" sz="3200" dirty="0" smtClean="0"/>
              <a:t>結果</a:t>
            </a:r>
            <a:endParaRPr kumimoji="1" lang="ja-JP" altLang="en-US" sz="3200"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18</a:t>
            </a:fld>
            <a:endParaRPr lang="ja-JP" altLang="en-US">
              <a:solidFill>
                <a:srgbClr val="000000"/>
              </a:solidFill>
            </a:endParaRPr>
          </a:p>
        </p:txBody>
      </p:sp>
      <p:sp>
        <p:nvSpPr>
          <p:cNvPr id="7" name="タイトル 1"/>
          <p:cNvSpPr txBox="1">
            <a:spLocks/>
          </p:cNvSpPr>
          <p:nvPr/>
        </p:nvSpPr>
        <p:spPr bwMode="auto">
          <a:xfrm>
            <a:off x="410775" y="1131757"/>
            <a:ext cx="8574088" cy="7869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1"/>
                </a:solidFill>
                <a:latin typeface="+mj-lt"/>
                <a:ea typeface="+mj-ea"/>
                <a:cs typeface="+mj-cs"/>
              </a:defRPr>
            </a:lvl1pPr>
            <a:lvl2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2pPr>
            <a:lvl3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3pPr>
            <a:lvl4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4pPr>
            <a:lvl5pPr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5pPr>
            <a:lvl6pPr marL="3429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6pPr>
            <a:lvl7pPr marL="6858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7pPr>
            <a:lvl8pPr marL="10287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8pPr>
            <a:lvl9pPr marL="1371600" algn="l" rtl="0" eaLnBrk="1" fontAlgn="base" hangingPunct="1">
              <a:spcBef>
                <a:spcPct val="0"/>
              </a:spcBef>
              <a:spcAft>
                <a:spcPct val="0"/>
              </a:spcAft>
              <a:defRPr kumimoji="1" sz="2100">
                <a:solidFill>
                  <a:schemeClr val="tx2"/>
                </a:solidFill>
                <a:latin typeface="Arial" panose="020B0604020202020204" pitchFamily="34" charset="0"/>
                <a:ea typeface="ＭＳ Ｐゴシック" panose="020B0600070205080204" pitchFamily="50" charset="-128"/>
              </a:defRPr>
            </a:lvl9pPr>
          </a:lstStyle>
          <a:p>
            <a:pPr algn="l"/>
            <a:endParaRPr lang="ja-JP" altLang="en-US" sz="2400" dirty="0"/>
          </a:p>
        </p:txBody>
      </p:sp>
      <p:sp>
        <p:nvSpPr>
          <p:cNvPr id="3" name="コンテンツ プレースホルダー 2"/>
          <p:cNvSpPr>
            <a:spLocks noGrp="1"/>
          </p:cNvSpPr>
          <p:nvPr>
            <p:ph idx="1"/>
          </p:nvPr>
        </p:nvSpPr>
        <p:spPr>
          <a:xfrm>
            <a:off x="403337" y="1196975"/>
            <a:ext cx="8488251" cy="4929188"/>
          </a:xfrm>
        </p:spPr>
        <p:txBody>
          <a:bodyPr/>
          <a:lstStyle/>
          <a:p>
            <a:pPr marL="0" indent="0">
              <a:buNone/>
            </a:pPr>
            <a:r>
              <a:rPr lang="ja-JP" altLang="en-US" dirty="0" smtClean="0">
                <a:solidFill>
                  <a:srgbClr val="0070C0"/>
                </a:solidFill>
              </a:rPr>
              <a:t>対象</a:t>
            </a:r>
            <a:r>
              <a:rPr lang="ja-JP" altLang="en-US" dirty="0" smtClean="0"/>
              <a:t>：</a:t>
            </a:r>
            <a:endParaRPr lang="en-US" altLang="ja-JP" dirty="0" smtClean="0"/>
          </a:p>
          <a:p>
            <a:pPr marL="0" indent="0">
              <a:buNone/>
            </a:pPr>
            <a:r>
              <a:rPr lang="ja-JP" altLang="en-US" dirty="0"/>
              <a:t>・</a:t>
            </a:r>
            <a:r>
              <a:rPr lang="en-US" altLang="ja-JP" dirty="0" smtClean="0"/>
              <a:t>RC</a:t>
            </a:r>
            <a:r>
              <a:rPr lang="ja-JP" altLang="en-US" dirty="0" smtClean="0"/>
              <a:t>内の</a:t>
            </a:r>
            <a:r>
              <a:rPr lang="en-US" altLang="ja-JP" dirty="0" smtClean="0"/>
              <a:t>Sudoku </a:t>
            </a:r>
            <a:r>
              <a:rPr lang="ja-JP" altLang="en-US" dirty="0" smtClean="0"/>
              <a:t>という名前のタスク</a:t>
            </a:r>
            <a:endParaRPr lang="en-US" altLang="ja-JP" dirty="0" smtClean="0"/>
          </a:p>
          <a:p>
            <a:pPr marL="0" indent="0">
              <a:buNone/>
            </a:pPr>
            <a:r>
              <a:rPr lang="ja-JP" altLang="en-US" dirty="0"/>
              <a:t>　</a:t>
            </a:r>
            <a:r>
              <a:rPr lang="en-US" altLang="ja-JP" dirty="0" smtClean="0"/>
              <a:t>--</a:t>
            </a:r>
            <a:r>
              <a:rPr lang="ja-JP" altLang="en-US" dirty="0"/>
              <a:t> </a:t>
            </a:r>
            <a:r>
              <a:rPr lang="ja-JP" altLang="en-US" dirty="0" smtClean="0"/>
              <a:t>このタスクは複雑で，コード行数が長い傾向にあり</a:t>
            </a:r>
            <a:endParaRPr lang="en-US" altLang="ja-JP" dirty="0" smtClean="0"/>
          </a:p>
          <a:p>
            <a:pPr marL="0" indent="0">
              <a:buNone/>
            </a:pPr>
            <a:r>
              <a:rPr lang="ja-JP" altLang="en-US" dirty="0"/>
              <a:t>　</a:t>
            </a:r>
            <a:r>
              <a:rPr lang="ja-JP" altLang="en-US" dirty="0" smtClean="0"/>
              <a:t>　 コードクローンが見つかる可能性が高い</a:t>
            </a:r>
            <a:endParaRPr lang="en-US" altLang="ja-JP" dirty="0" smtClean="0"/>
          </a:p>
          <a:p>
            <a:pPr marL="0" indent="0">
              <a:buNone/>
            </a:pPr>
            <a:r>
              <a:rPr lang="ja-JP" altLang="en-US" dirty="0"/>
              <a:t>・</a:t>
            </a:r>
            <a:r>
              <a:rPr lang="ja-JP" altLang="en-US" dirty="0" smtClean="0"/>
              <a:t>予約語を用意した言語の中で，コードクローンが</a:t>
            </a:r>
            <a:endParaRPr lang="en-US" altLang="ja-JP" dirty="0" smtClean="0"/>
          </a:p>
          <a:p>
            <a:pPr marL="0" indent="0">
              <a:buNone/>
            </a:pPr>
            <a:r>
              <a:rPr lang="ja-JP" altLang="en-US" dirty="0"/>
              <a:t>　</a:t>
            </a:r>
            <a:r>
              <a:rPr lang="ja-JP" altLang="en-US" dirty="0" smtClean="0"/>
              <a:t>見つかった</a:t>
            </a:r>
            <a:r>
              <a:rPr lang="en-US" altLang="ja-JP" dirty="0" smtClean="0"/>
              <a:t>6</a:t>
            </a:r>
            <a:r>
              <a:rPr lang="ja-JP" altLang="en-US" dirty="0" smtClean="0"/>
              <a:t>言語を対象にした</a:t>
            </a:r>
            <a:endParaRPr lang="en-US" altLang="ja-JP" dirty="0"/>
          </a:p>
          <a:p>
            <a:pPr>
              <a:buFont typeface="Arial" panose="020B0604020202020204" pitchFamily="34" charset="0"/>
              <a:buChar char="•"/>
            </a:pPr>
            <a:r>
              <a:rPr lang="ja-JP" altLang="en-US" dirty="0" smtClean="0"/>
              <a:t>言語は </a:t>
            </a:r>
            <a:r>
              <a:rPr lang="en-US" altLang="ja-JP" dirty="0" smtClean="0"/>
              <a:t>C,C++,</a:t>
            </a:r>
            <a:r>
              <a:rPr lang="en-US" altLang="ja-JP" dirty="0" err="1" smtClean="0"/>
              <a:t>Go,Java,Python,Ruby</a:t>
            </a:r>
            <a:endParaRPr lang="en-US" altLang="ja-JP" dirty="0"/>
          </a:p>
          <a:p>
            <a:pPr marL="0" indent="0">
              <a:buNone/>
            </a:pPr>
            <a:r>
              <a:rPr lang="ja-JP" altLang="en-US" dirty="0" smtClean="0">
                <a:solidFill>
                  <a:srgbClr val="0070C0"/>
                </a:solidFill>
              </a:rPr>
              <a:t>結果：</a:t>
            </a:r>
            <a:endParaRPr lang="en-US" altLang="ja-JP" dirty="0" smtClean="0">
              <a:solidFill>
                <a:srgbClr val="0070C0"/>
              </a:solidFill>
            </a:endParaRPr>
          </a:p>
          <a:p>
            <a:pPr marL="0" indent="0">
              <a:buNone/>
            </a:pPr>
            <a:r>
              <a:rPr lang="ja-JP" altLang="en-US" dirty="0" smtClean="0">
                <a:solidFill>
                  <a:schemeClr val="tx1">
                    <a:lumMod val="95000"/>
                    <a:lumOff val="5000"/>
                  </a:schemeClr>
                </a:solidFill>
              </a:rPr>
              <a:t>・</a:t>
            </a:r>
            <a:r>
              <a:rPr lang="en-US" altLang="ja-JP" dirty="0" smtClean="0">
                <a:solidFill>
                  <a:schemeClr val="tx1">
                    <a:lumMod val="95000"/>
                    <a:lumOff val="5000"/>
                  </a:schemeClr>
                </a:solidFill>
              </a:rPr>
              <a:t>6</a:t>
            </a:r>
            <a:r>
              <a:rPr lang="ja-JP" altLang="en-US" dirty="0" smtClean="0">
                <a:solidFill>
                  <a:schemeClr val="tx1">
                    <a:lumMod val="95000"/>
                    <a:lumOff val="5000"/>
                  </a:schemeClr>
                </a:solidFill>
              </a:rPr>
              <a:t>言語で，リストアップしたコードクローンを</a:t>
            </a:r>
            <a:endParaRPr lang="en-US" altLang="ja-JP" dirty="0" smtClean="0">
              <a:solidFill>
                <a:schemeClr val="tx1">
                  <a:lumMod val="95000"/>
                  <a:lumOff val="5000"/>
                </a:schemeClr>
              </a:solidFill>
            </a:endParaRPr>
          </a:p>
          <a:p>
            <a:pPr marL="0" indent="0">
              <a:buNone/>
            </a:pPr>
            <a:r>
              <a:rPr lang="ja-JP" altLang="en-US" dirty="0">
                <a:solidFill>
                  <a:schemeClr val="tx1">
                    <a:lumMod val="95000"/>
                    <a:lumOff val="5000"/>
                  </a:schemeClr>
                </a:solidFill>
              </a:rPr>
              <a:t>　</a:t>
            </a:r>
            <a:r>
              <a:rPr lang="ja-JP" altLang="en-US" dirty="0" smtClean="0">
                <a:solidFill>
                  <a:schemeClr val="tx1">
                    <a:lumMod val="95000"/>
                    <a:lumOff val="5000"/>
                  </a:schemeClr>
                </a:solidFill>
              </a:rPr>
              <a:t>全て検出ができた</a:t>
            </a:r>
            <a:endParaRPr lang="en-US" altLang="ja-JP" dirty="0">
              <a:solidFill>
                <a:schemeClr val="tx1">
                  <a:lumMod val="95000"/>
                  <a:lumOff val="5000"/>
                </a:schemeClr>
              </a:solidFill>
            </a:endParaRPr>
          </a:p>
        </p:txBody>
      </p:sp>
    </p:spTree>
    <p:extLst>
      <p:ext uri="{BB962C8B-B14F-4D97-AF65-F5344CB8AC3E}">
        <p14:creationId xmlns:p14="http://schemas.microsoft.com/office/powerpoint/2010/main" val="1114218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a:t>
            </a:r>
            <a:r>
              <a:rPr lang="ja-JP" altLang="en-US" dirty="0"/>
              <a:t>の課題</a:t>
            </a:r>
            <a:endParaRPr kumimoji="1" lang="ja-JP" altLang="en-US" dirty="0"/>
          </a:p>
        </p:txBody>
      </p:sp>
      <p:sp>
        <p:nvSpPr>
          <p:cNvPr id="3" name="コンテンツ プレースホルダー 2"/>
          <p:cNvSpPr>
            <a:spLocks noGrp="1"/>
          </p:cNvSpPr>
          <p:nvPr>
            <p:ph idx="1"/>
          </p:nvPr>
        </p:nvSpPr>
        <p:spPr>
          <a:xfrm>
            <a:off x="345847" y="1188813"/>
            <a:ext cx="8517395" cy="4929188"/>
          </a:xfrm>
        </p:spPr>
        <p:txBody>
          <a:bodyPr/>
          <a:lstStyle/>
          <a:p>
            <a:r>
              <a:rPr lang="ja-JP" altLang="en-US" sz="3200" dirty="0"/>
              <a:t> </a:t>
            </a:r>
            <a:r>
              <a:rPr lang="ja-JP" altLang="en-US" sz="3200" dirty="0" smtClean="0">
                <a:solidFill>
                  <a:srgbClr val="0070C0"/>
                </a:solidFill>
              </a:rPr>
              <a:t>まとめ</a:t>
            </a:r>
            <a:endParaRPr lang="en-US" altLang="ja-JP" sz="3200" dirty="0" smtClean="0">
              <a:solidFill>
                <a:srgbClr val="0070C0"/>
              </a:solidFill>
            </a:endParaRPr>
          </a:p>
          <a:p>
            <a:pPr marL="0" indent="0">
              <a:buNone/>
            </a:pPr>
            <a:r>
              <a:rPr lang="ja-JP" altLang="en-US" dirty="0"/>
              <a:t> </a:t>
            </a:r>
            <a:r>
              <a:rPr lang="ja-JP" altLang="en-US" dirty="0" smtClean="0"/>
              <a:t> </a:t>
            </a:r>
            <a:r>
              <a:rPr lang="en-US" altLang="ja-JP" dirty="0" smtClean="0"/>
              <a:t>-- </a:t>
            </a:r>
            <a:r>
              <a:rPr lang="ja-JP" altLang="en-US" dirty="0" smtClean="0"/>
              <a:t>柔軟に変更可能な字句解析機構を提案した</a:t>
            </a:r>
            <a:r>
              <a:rPr lang="en-US" altLang="ja-JP" dirty="0" smtClean="0"/>
              <a:t> </a:t>
            </a:r>
            <a:r>
              <a:rPr lang="ja-JP" altLang="en-US" dirty="0" smtClean="0"/>
              <a:t> </a:t>
            </a:r>
            <a:endParaRPr lang="en-US" altLang="ja-JP" dirty="0" smtClean="0"/>
          </a:p>
          <a:p>
            <a:pPr marL="0" indent="0">
              <a:buNone/>
            </a:pPr>
            <a:r>
              <a:rPr lang="ja-JP" altLang="en-US" dirty="0"/>
              <a:t> </a:t>
            </a:r>
            <a:r>
              <a:rPr lang="ja-JP" altLang="en-US" dirty="0" smtClean="0"/>
              <a:t> </a:t>
            </a:r>
            <a:r>
              <a:rPr lang="en-US" altLang="ja-JP" dirty="0" smtClean="0"/>
              <a:t>--</a:t>
            </a:r>
            <a:r>
              <a:rPr lang="ja-JP" altLang="en-US" dirty="0" smtClean="0"/>
              <a:t> 簡潔なオプションで多くの言語のコメント除去が</a:t>
            </a:r>
            <a:endParaRPr lang="en-US" altLang="ja-JP" dirty="0" smtClean="0"/>
          </a:p>
          <a:p>
            <a:pPr marL="0" indent="0">
              <a:buNone/>
            </a:pPr>
            <a:r>
              <a:rPr lang="ja-JP" altLang="en-US" dirty="0"/>
              <a:t>　</a:t>
            </a:r>
            <a:r>
              <a:rPr lang="ja-JP" altLang="en-US" dirty="0" smtClean="0"/>
              <a:t>   可能であることを示した</a:t>
            </a:r>
            <a:endParaRPr lang="en-US" altLang="ja-JP" dirty="0" smtClean="0"/>
          </a:p>
          <a:p>
            <a:pPr marL="0" indent="0">
              <a:buNone/>
            </a:pPr>
            <a:r>
              <a:rPr lang="en-US" altLang="ja-JP" dirty="0" smtClean="0"/>
              <a:t>  -- </a:t>
            </a:r>
            <a:r>
              <a:rPr lang="ja-JP" altLang="en-US" dirty="0" smtClean="0"/>
              <a:t>予約語を入力することで，タイプ</a:t>
            </a:r>
            <a:r>
              <a:rPr lang="en-US" altLang="ja-JP" dirty="0" smtClean="0"/>
              <a:t>2</a:t>
            </a:r>
            <a:r>
              <a:rPr lang="ja-JP" altLang="en-US" dirty="0" smtClean="0"/>
              <a:t>のコードクローンを</a:t>
            </a:r>
            <a:endParaRPr lang="en-US" altLang="ja-JP" dirty="0" smtClean="0"/>
          </a:p>
          <a:p>
            <a:pPr marL="0" indent="0">
              <a:buNone/>
            </a:pPr>
            <a:r>
              <a:rPr lang="ja-JP" altLang="en-US" dirty="0"/>
              <a:t>　</a:t>
            </a:r>
            <a:r>
              <a:rPr lang="ja-JP" altLang="en-US" dirty="0" smtClean="0"/>
              <a:t>　検出することができた</a:t>
            </a:r>
            <a:endParaRPr lang="en-US" altLang="ja-JP" dirty="0" smtClean="0"/>
          </a:p>
          <a:p>
            <a:r>
              <a:rPr lang="en-US" altLang="ja-JP" sz="3200" dirty="0" smtClean="0"/>
              <a:t> </a:t>
            </a:r>
            <a:r>
              <a:rPr lang="ja-JP" altLang="en-US" sz="3200" dirty="0" smtClean="0">
                <a:solidFill>
                  <a:srgbClr val="0070C0"/>
                </a:solidFill>
              </a:rPr>
              <a:t>今後の課題</a:t>
            </a:r>
            <a:endParaRPr lang="en-US" altLang="ja-JP" sz="3200" dirty="0" smtClean="0">
              <a:solidFill>
                <a:srgbClr val="0070C0"/>
              </a:solidFill>
            </a:endParaRPr>
          </a:p>
          <a:p>
            <a:pPr marL="0" indent="0">
              <a:buNone/>
            </a:pPr>
            <a:r>
              <a:rPr lang="ja-JP" altLang="en-US" dirty="0" smtClean="0"/>
              <a:t>  </a:t>
            </a:r>
            <a:r>
              <a:rPr lang="en-US" altLang="ja-JP" dirty="0" smtClean="0"/>
              <a:t>-- </a:t>
            </a:r>
            <a:r>
              <a:rPr lang="ja-JP" altLang="en-US" dirty="0"/>
              <a:t>トークン</a:t>
            </a:r>
            <a:r>
              <a:rPr lang="ja-JP" altLang="en-US" dirty="0" smtClean="0"/>
              <a:t>分割などのコメント以外の文法要素を，</a:t>
            </a:r>
            <a:endParaRPr lang="en-US" altLang="ja-JP" dirty="0" smtClean="0"/>
          </a:p>
          <a:p>
            <a:pPr marL="0" indent="0">
              <a:buNone/>
            </a:pPr>
            <a:r>
              <a:rPr lang="ja-JP" altLang="en-US" dirty="0"/>
              <a:t>　</a:t>
            </a:r>
            <a:r>
              <a:rPr lang="ja-JP" altLang="en-US" dirty="0" smtClean="0"/>
              <a:t>　簡潔なオプションで変更可能にする</a:t>
            </a:r>
            <a:endParaRPr lang="en-US" altLang="ja-JP" dirty="0" smtClean="0"/>
          </a:p>
          <a:p>
            <a:pPr marL="0" indent="0">
              <a:buNone/>
            </a:pPr>
            <a:r>
              <a:rPr lang="en-US" altLang="ja-JP" dirty="0" smtClean="0"/>
              <a:t>  -- </a:t>
            </a:r>
            <a:r>
              <a:rPr lang="ja-JP" altLang="en-US" dirty="0" smtClean="0"/>
              <a:t>オプション</a:t>
            </a:r>
            <a:r>
              <a:rPr lang="ja-JP" altLang="en-US" dirty="0"/>
              <a:t>の作成・指定の自動化</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19</a:t>
            </a:fld>
            <a:endParaRPr lang="ja-JP" altLang="en-US">
              <a:solidFill>
                <a:srgbClr val="000000"/>
              </a:solidFill>
            </a:endParaRPr>
          </a:p>
        </p:txBody>
      </p:sp>
    </p:spTree>
    <p:extLst>
      <p:ext uri="{BB962C8B-B14F-4D97-AF65-F5344CB8AC3E}">
        <p14:creationId xmlns:p14="http://schemas.microsoft.com/office/powerpoint/2010/main" val="25293973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3" name="コンテンツ プレースホルダー 2"/>
          <p:cNvSpPr>
            <a:spLocks noGrp="1"/>
          </p:cNvSpPr>
          <p:nvPr>
            <p:ph idx="1"/>
          </p:nvPr>
        </p:nvSpPr>
        <p:spPr/>
        <p:txBody>
          <a:bodyPr/>
          <a:lstStyle/>
          <a:p>
            <a:pPr>
              <a:lnSpc>
                <a:spcPct val="150000"/>
              </a:lnSpc>
            </a:pPr>
            <a:r>
              <a:rPr lang="ja-JP" altLang="en-US" dirty="0"/>
              <a:t>同一または類似した部分を持つ</a:t>
            </a:r>
            <a:r>
              <a:rPr lang="ja-JP" altLang="en-US" dirty="0" smtClean="0"/>
              <a:t>コード片</a:t>
            </a:r>
            <a:endParaRPr lang="en-US" altLang="ja-JP" dirty="0" smtClean="0"/>
          </a:p>
          <a:p>
            <a:pPr>
              <a:lnSpc>
                <a:spcPct val="150000"/>
              </a:lnSpc>
            </a:pPr>
            <a:r>
              <a:rPr lang="ja-JP" altLang="en-US" dirty="0"/>
              <a:t>主な発生原因</a:t>
            </a:r>
            <a:r>
              <a:rPr lang="ja-JP" altLang="en-US" dirty="0" smtClean="0"/>
              <a:t>はコピーアンドペースト</a:t>
            </a:r>
            <a:endParaRPr lang="ja-JP" altLang="en-US" dirty="0"/>
          </a:p>
          <a:p>
            <a:pPr>
              <a:lnSpc>
                <a:spcPct val="150000"/>
              </a:lnSpc>
            </a:pPr>
            <a:r>
              <a:rPr lang="ja-JP" altLang="en-US" dirty="0"/>
              <a:t>ソフトウェアの保守作業を難しく</a:t>
            </a:r>
            <a:r>
              <a:rPr lang="ja-JP" altLang="en-US" dirty="0" smtClean="0"/>
              <a:t>すると言われている</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2</a:t>
            </a:fld>
            <a:endParaRPr lang="ja-JP" altLang="en-US">
              <a:solidFill>
                <a:srgbClr val="000000"/>
              </a:solidFill>
            </a:endParaRPr>
          </a:p>
        </p:txBody>
      </p:sp>
      <p:pic>
        <p:nvPicPr>
          <p:cNvPr id="1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3341579"/>
            <a:ext cx="4140895" cy="282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3441284" y="5245731"/>
            <a:ext cx="1800493" cy="369332"/>
          </a:xfrm>
          <a:prstGeom prst="rect">
            <a:avLst/>
          </a:prstGeom>
          <a:solidFill>
            <a:srgbClr val="4F81BD">
              <a:lumMod val="20000"/>
              <a:lumOff val="80000"/>
            </a:srgbClr>
          </a:solid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prstClr val="black"/>
                </a:solidFill>
                <a:effectLst/>
                <a:uLnTx/>
                <a:uFillTx/>
                <a:latin typeface="Segoe UI"/>
                <a:ea typeface="メイリオ"/>
              </a:rPr>
              <a:t>コードクローン</a:t>
            </a:r>
          </a:p>
        </p:txBody>
      </p:sp>
      <p:sp>
        <p:nvSpPr>
          <p:cNvPr id="22" name="テキスト ボックス 21"/>
          <p:cNvSpPr txBox="1"/>
          <p:nvPr/>
        </p:nvSpPr>
        <p:spPr>
          <a:xfrm>
            <a:off x="3516847" y="3384368"/>
            <a:ext cx="1930720" cy="369332"/>
          </a:xfrm>
          <a:prstGeom prst="rect">
            <a:avLst/>
          </a:prstGeom>
          <a:solidFill>
            <a:srgbClr val="C0504D">
              <a:lumMod val="20000"/>
              <a:lumOff val="80000"/>
            </a:srgbClr>
          </a:solid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smtClean="0">
                <a:ln>
                  <a:noFill/>
                </a:ln>
                <a:solidFill>
                  <a:prstClr val="black"/>
                </a:solidFill>
                <a:effectLst/>
                <a:uLnTx/>
                <a:uFillTx/>
                <a:latin typeface="Segoe UI"/>
                <a:ea typeface="メイリオ"/>
              </a:rPr>
              <a:t>クローンセット</a:t>
            </a:r>
          </a:p>
        </p:txBody>
      </p:sp>
    </p:spTree>
    <p:extLst>
      <p:ext uri="{BB962C8B-B14F-4D97-AF65-F5344CB8AC3E}">
        <p14:creationId xmlns:p14="http://schemas.microsoft.com/office/powerpoint/2010/main" val="2980688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r>
              <a:rPr lang="ja-JP" altLang="en-US" dirty="0" smtClean="0"/>
              <a:t>の分類</a:t>
            </a:r>
            <a:r>
              <a:rPr lang="en-US" altLang="ja-JP" sz="2400" dirty="0" smtClean="0"/>
              <a:t>[1]</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951485144"/>
              </p:ext>
            </p:extLst>
          </p:nvPr>
        </p:nvGraphicFramePr>
        <p:xfrm>
          <a:off x="541593" y="1187776"/>
          <a:ext cx="8229600" cy="1645920"/>
        </p:xfrm>
        <a:graphic>
          <a:graphicData uri="http://schemas.openxmlformats.org/drawingml/2006/table">
            <a:tbl>
              <a:tblPr firstRow="1" bandRow="1">
                <a:tableStyleId>{5C22544A-7EE6-4342-B048-85BDC9FD1C3A}</a:tableStyleId>
              </a:tblPr>
              <a:tblGrid>
                <a:gridCol w="1055914"/>
                <a:gridCol w="7173686"/>
              </a:tblGrid>
              <a:tr h="346513">
                <a:tc>
                  <a:txBody>
                    <a:bodyPr/>
                    <a:lstStyle/>
                    <a:p>
                      <a:pPr algn="r"/>
                      <a:r>
                        <a:rPr kumimoji="1" lang="ja-JP" altLang="en-US" sz="1800" b="0" dirty="0" smtClean="0">
                          <a:solidFill>
                            <a:schemeClr val="tx1"/>
                          </a:solidFill>
                          <a:latin typeface="メイリオ" panose="020B0604030504040204" pitchFamily="50" charset="-128"/>
                          <a:ea typeface="メイリオ" panose="020B0604030504040204" pitchFamily="50" charset="-128"/>
                        </a:rPr>
                        <a:t>分類</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800" b="0" dirty="0" smtClean="0">
                          <a:solidFill>
                            <a:schemeClr val="tx1"/>
                          </a:solidFill>
                          <a:latin typeface="メイリオ" panose="020B0604030504040204" pitchFamily="50" charset="-128"/>
                          <a:ea typeface="メイリオ" panose="020B0604030504040204" pitchFamily="50" charset="-128"/>
                        </a:rPr>
                        <a:t>定義</a:t>
                      </a:r>
                      <a:endParaRPr kumimoji="1" lang="ja-JP" altLang="en-US" sz="1800" b="0" dirty="0">
                        <a:solidFill>
                          <a:schemeClr val="tx1"/>
                        </a:solidFill>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94434">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a:t>
                      </a:r>
                      <a:r>
                        <a:rPr kumimoji="1" lang="en-US" altLang="ja-JP" sz="1800" dirty="0" smtClean="0">
                          <a:latin typeface="メイリオ" panose="020B0604030504040204" pitchFamily="50" charset="-128"/>
                          <a:ea typeface="メイリオ" panose="020B0604030504040204" pitchFamily="50" charset="-128"/>
                        </a:rPr>
                        <a:t>1</a:t>
                      </a:r>
                      <a:endParaRPr kumimoji="1" lang="ja-JP" altLang="en-US" sz="18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空白，タブ文字，改行やコメントなどを除いて一致する　　　　　コードクローン</a:t>
                      </a:r>
                      <a:endParaRPr kumimoji="1" lang="ja-JP" altLang="en-US" sz="18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57898">
                <a:tc>
                  <a:txBody>
                    <a:bodyPr/>
                    <a:lstStyle/>
                    <a:p>
                      <a:pPr algn="r"/>
                      <a:r>
                        <a:rPr kumimoji="1" lang="ja-JP" altLang="en-US" sz="1800" dirty="0" smtClean="0">
                          <a:latin typeface="メイリオ" panose="020B0604030504040204" pitchFamily="50" charset="-128"/>
                          <a:ea typeface="メイリオ" panose="020B0604030504040204" pitchFamily="50" charset="-128"/>
                        </a:rPr>
                        <a:t>タイプ</a:t>
                      </a:r>
                      <a:r>
                        <a:rPr kumimoji="1" lang="en-US" altLang="ja-JP" sz="1800" dirty="0" smtClean="0">
                          <a:latin typeface="メイリオ" panose="020B0604030504040204" pitchFamily="50" charset="-128"/>
                          <a:ea typeface="メイリオ" panose="020B0604030504040204" pitchFamily="50" charset="-128"/>
                        </a:rPr>
                        <a:t>2</a:t>
                      </a:r>
                      <a:endParaRPr kumimoji="1" lang="ja-JP" altLang="en-US" sz="18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タイプ</a:t>
                      </a:r>
                      <a:r>
                        <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1</a:t>
                      </a:r>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の条件に加えて，リテラル，型，識別子を除いて一致する</a:t>
                      </a:r>
                      <a:endParaRPr kumimoji="1" lang="en-US" altLang="ja-JP"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endParaRPr>
                    </a:p>
                    <a:p>
                      <a:pPr algn="l"/>
                      <a:r>
                        <a:rPr kumimoji="1" lang="ja-JP" altLang="en-US" sz="1800" b="0" i="0" u="none" strike="noStrike" kern="1200" baseline="0" dirty="0" smtClean="0">
                          <a:solidFill>
                            <a:schemeClr val="dk1"/>
                          </a:solidFill>
                          <a:latin typeface="メイリオ" panose="020B0604030504040204" pitchFamily="50" charset="-128"/>
                          <a:ea typeface="メイリオ" panose="020B0604030504040204" pitchFamily="50" charset="-128"/>
                          <a:cs typeface="+mn-cs"/>
                        </a:rPr>
                        <a:t>コードクローン</a:t>
                      </a:r>
                      <a:endParaRPr kumimoji="1" lang="ja-JP" altLang="en-US" sz="18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3</a:t>
            </a:fld>
            <a:endParaRPr lang="ja-JP" altLang="en-US">
              <a:solidFill>
                <a:srgbClr val="000000"/>
              </a:solidFill>
            </a:endParaRPr>
          </a:p>
        </p:txBody>
      </p:sp>
      <p:sp>
        <p:nvSpPr>
          <p:cNvPr id="3" name="角丸四角形 2"/>
          <p:cNvSpPr/>
          <p:nvPr/>
        </p:nvSpPr>
        <p:spPr>
          <a:xfrm>
            <a:off x="541593" y="3177825"/>
            <a:ext cx="3885357" cy="2459519"/>
          </a:xfrm>
          <a:prstGeom prst="roundRect">
            <a:avLst/>
          </a:prstGeom>
          <a:solidFill>
            <a:srgbClr val="F1F8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show</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x</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 ;</a:t>
            </a:r>
          </a:p>
          <a:p>
            <a:r>
              <a:rPr lang="en-US" altLang="ja-JP" sz="2000" dirty="0" smtClean="0">
                <a:solidFill>
                  <a:schemeClr val="tx1">
                    <a:lumMod val="95000"/>
                    <a:lumOff val="5000"/>
                  </a:schemeClr>
                </a:solidFill>
              </a:rPr>
              <a:t>	for(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x</a:t>
            </a:r>
            <a:r>
              <a:rPr lang="en-US" altLang="ja-JP" sz="2000" dirty="0" smtClean="0">
                <a:solidFill>
                  <a:schemeClr val="tx1">
                    <a:lumMod val="95000"/>
                    <a:lumOff val="5000"/>
                  </a:schemeClr>
                </a:solidFill>
              </a:rPr>
              <a:t>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p>
          <a:p>
            <a:r>
              <a:rPr lang="en-US" altLang="ja-JP" sz="2000" dirty="0" smtClean="0">
                <a:solidFill>
                  <a:schemeClr val="tx1">
                    <a:lumMod val="95000"/>
                    <a:lumOff val="5000"/>
                  </a:schemeClr>
                </a:solidFill>
              </a:rPr>
              <a:t>	</a:t>
            </a:r>
            <a:r>
              <a:rPr kumimoji="1" lang="en-US" altLang="ja-JP" sz="2000" dirty="0" smtClean="0">
                <a:solidFill>
                  <a:schemeClr val="tx1">
                    <a:lumMod val="95000"/>
                    <a:lumOff val="5000"/>
                  </a:schemeClr>
                </a:solidFill>
              </a:rPr>
              <a:t>	</a:t>
            </a:r>
            <a:r>
              <a:rPr kumimoji="1" lang="en-US" altLang="ja-JP" sz="2000" dirty="0" err="1" smtClean="0">
                <a:solidFill>
                  <a:schemeClr val="tx1">
                    <a:lumMod val="95000"/>
                    <a:lumOff val="5000"/>
                  </a:schemeClr>
                </a:solidFill>
              </a:rPr>
              <a:t>printf</a:t>
            </a:r>
            <a:r>
              <a:rPr kumimoji="1" lang="en-US" altLang="ja-JP" sz="2000" dirty="0" smtClean="0">
                <a:solidFill>
                  <a:schemeClr val="tx1">
                    <a:lumMod val="95000"/>
                    <a:lumOff val="5000"/>
                  </a:schemeClr>
                </a:solidFill>
              </a:rPr>
              <a:t>(“%d ”,</a:t>
            </a:r>
            <a:r>
              <a:rPr kumimoji="1" lang="en-US" altLang="ja-JP" sz="2000" dirty="0" smtClean="0">
                <a:solidFill>
                  <a:srgbClr val="FF0000"/>
                </a:solidFill>
              </a:rPr>
              <a:t>x</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smtClean="0">
                <a:solidFill>
                  <a:srgbClr val="FF0000"/>
                </a:solidFill>
              </a:rPr>
              <a:t>x</a:t>
            </a:r>
            <a:r>
              <a:rPr lang="en-US" altLang="ja-JP" sz="2000" dirty="0" smtClean="0">
                <a:solidFill>
                  <a:schemeClr val="tx1">
                    <a:lumMod val="95000"/>
                    <a:lumOff val="5000"/>
                  </a:schemeClr>
                </a:solidFill>
              </a:rPr>
              <a:t>=</a:t>
            </a:r>
            <a:r>
              <a:rPr lang="en-US" altLang="ja-JP" sz="2000" dirty="0" err="1" smtClean="0">
                <a:solidFill>
                  <a:srgbClr val="FF0000"/>
                </a:solidFill>
              </a:rPr>
              <a:t>x</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kumimoji="1" lang="en-US" altLang="ja-JP" sz="2000" dirty="0" smtClean="0">
              <a:solidFill>
                <a:schemeClr val="tx1">
                  <a:lumMod val="95000"/>
                  <a:lumOff val="5000"/>
                </a:schemeClr>
              </a:solidFill>
            </a:endParaRPr>
          </a:p>
          <a:p>
            <a:r>
              <a:rPr lang="en-US" altLang="ja-JP" sz="2000" dirty="0">
                <a:solidFill>
                  <a:schemeClr val="tx1">
                    <a:lumMod val="95000"/>
                    <a:lumOff val="5000"/>
                  </a:schemeClr>
                </a:solidFill>
              </a:rPr>
              <a:t>	</a:t>
            </a:r>
            <a:r>
              <a:rPr kumimoji="1"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a:t>
            </a:r>
            <a:endParaRPr kumimoji="1" lang="en-US" altLang="ja-JP" sz="2000" dirty="0">
              <a:solidFill>
                <a:schemeClr val="tx1">
                  <a:lumMod val="95000"/>
                  <a:lumOff val="5000"/>
                </a:schemeClr>
              </a:solidFill>
            </a:endParaRPr>
          </a:p>
        </p:txBody>
      </p:sp>
      <p:sp>
        <p:nvSpPr>
          <p:cNvPr id="17" name="角丸四角形 16"/>
          <p:cNvSpPr/>
          <p:nvPr/>
        </p:nvSpPr>
        <p:spPr>
          <a:xfrm>
            <a:off x="4530056" y="3177825"/>
            <a:ext cx="4118929" cy="2459519"/>
          </a:xfrm>
          <a:prstGeom prst="roundRect">
            <a:avLst/>
          </a:prstGeom>
          <a:solidFill>
            <a:srgbClr val="F1F8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000" dirty="0">
                <a:solidFill>
                  <a:schemeClr val="tx1">
                    <a:lumMod val="95000"/>
                    <a:lumOff val="5000"/>
                  </a:schemeClr>
                </a:solidFill>
              </a:rPr>
              <a:t>void </a:t>
            </a:r>
            <a:r>
              <a:rPr lang="en-US" altLang="ja-JP" sz="2000" dirty="0" smtClean="0">
                <a:solidFill>
                  <a:srgbClr val="FF33CC"/>
                </a:solidFill>
              </a:rPr>
              <a:t>print</a:t>
            </a:r>
            <a:r>
              <a:rPr lang="en-US" altLang="ja-JP" sz="2000" dirty="0" smtClean="0">
                <a:solidFill>
                  <a:schemeClr val="tx1">
                    <a:lumMod val="95000"/>
                    <a:lumOff val="5000"/>
                  </a:schemeClr>
                </a:solidFill>
              </a:rPr>
              <a:t>(</a:t>
            </a:r>
            <a:r>
              <a:rPr lang="en-US" altLang="ja-JP" sz="2000" dirty="0" err="1" smtClean="0">
                <a:solidFill>
                  <a:schemeClr val="tx1">
                    <a:lumMod val="95000"/>
                    <a:lumOff val="5000"/>
                  </a:schemeClr>
                </a:solidFill>
              </a:rPr>
              <a:t>int</a:t>
            </a:r>
            <a:r>
              <a:rPr lang="en-US" altLang="ja-JP" sz="2000" dirty="0" smtClean="0">
                <a:solidFill>
                  <a:schemeClr val="tx1">
                    <a:lumMod val="95000"/>
                    <a:lumOff val="5000"/>
                  </a:schemeClr>
                </a:solidFill>
              </a:rPr>
              <a:t>  </a:t>
            </a:r>
            <a:r>
              <a:rPr lang="en-US" altLang="ja-JP" sz="2000" dirty="0" smtClean="0">
                <a:solidFill>
                  <a:srgbClr val="FF0000"/>
                </a:solidFill>
              </a:rPr>
              <a:t>min</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int</a:t>
            </a:r>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 ;</a:t>
            </a:r>
          </a:p>
          <a:p>
            <a:r>
              <a:rPr lang="en-US" altLang="ja-JP" sz="2000" dirty="0">
                <a:solidFill>
                  <a:schemeClr val="tx1">
                    <a:lumMod val="95000"/>
                    <a:lumOff val="5000"/>
                  </a:schemeClr>
                </a:solidFill>
              </a:rPr>
              <a:t>	for(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=0 ; </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&lt;</a:t>
            </a:r>
            <a:r>
              <a:rPr lang="en-US" altLang="ja-JP" sz="2000" dirty="0" smtClean="0">
                <a:solidFill>
                  <a:srgbClr val="FF0000"/>
                </a:solidFill>
              </a:rPr>
              <a:t>min</a:t>
            </a:r>
            <a:r>
              <a:rPr lang="en-US" altLang="ja-JP" sz="2000" dirty="0" smtClean="0">
                <a:solidFill>
                  <a:schemeClr val="tx1">
                    <a:lumMod val="95000"/>
                    <a:lumOff val="5000"/>
                  </a:schemeClr>
                </a:solidFill>
              </a:rPr>
              <a:t> </a:t>
            </a:r>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i</a:t>
            </a:r>
            <a:r>
              <a:rPr lang="en-US" altLang="ja-JP" sz="2000" dirty="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err="1">
                <a:solidFill>
                  <a:schemeClr val="tx1">
                    <a:lumMod val="95000"/>
                    <a:lumOff val="5000"/>
                  </a:schemeClr>
                </a:solidFill>
              </a:rPr>
              <a:t>printf</a:t>
            </a:r>
            <a:r>
              <a:rPr lang="en-US" altLang="ja-JP" sz="2000" dirty="0">
                <a:solidFill>
                  <a:schemeClr val="tx1">
                    <a:lumMod val="95000"/>
                    <a:lumOff val="5000"/>
                  </a:schemeClr>
                </a:solidFill>
              </a:rPr>
              <a:t>(“%d </a:t>
            </a:r>
            <a:r>
              <a:rPr lang="en-US" altLang="ja-JP" sz="2000" dirty="0" smtClean="0">
                <a:solidFill>
                  <a:schemeClr val="tx1">
                    <a:lumMod val="95000"/>
                    <a:lumOff val="5000"/>
                  </a:schemeClr>
                </a:solidFill>
              </a:rPr>
              <a:t>”,</a:t>
            </a:r>
            <a:r>
              <a:rPr lang="en-US" altLang="ja-JP" sz="2000" dirty="0" smtClean="0">
                <a:solidFill>
                  <a:srgbClr val="FF0000"/>
                </a:solidFill>
              </a:rPr>
              <a:t>min</a:t>
            </a:r>
            <a:r>
              <a:rPr lang="en-US" altLang="ja-JP" sz="2000" dirty="0" smtClean="0">
                <a:solidFill>
                  <a:schemeClr val="tx1">
                    <a:lumMod val="95000"/>
                    <a:lumOff val="5000"/>
                  </a:schemeClr>
                </a:solidFill>
              </a:rPr>
              <a:t>);</a:t>
            </a:r>
          </a:p>
          <a:p>
            <a:r>
              <a:rPr lang="en-US" altLang="ja-JP" sz="2000" dirty="0">
                <a:solidFill>
                  <a:schemeClr val="tx1">
                    <a:lumMod val="95000"/>
                    <a:lumOff val="5000"/>
                  </a:schemeClr>
                </a:solidFill>
              </a:rPr>
              <a:t>	</a:t>
            </a:r>
            <a:r>
              <a:rPr lang="en-US" altLang="ja-JP" sz="2000" dirty="0" smtClean="0">
                <a:solidFill>
                  <a:schemeClr val="tx1">
                    <a:lumMod val="95000"/>
                    <a:lumOff val="5000"/>
                  </a:schemeClr>
                </a:solidFill>
              </a:rPr>
              <a:t>	</a:t>
            </a:r>
            <a:r>
              <a:rPr lang="en-US" altLang="ja-JP" sz="2000" dirty="0" smtClean="0">
                <a:solidFill>
                  <a:srgbClr val="FF0000"/>
                </a:solidFill>
              </a:rPr>
              <a:t>min</a:t>
            </a:r>
            <a:r>
              <a:rPr lang="en-US" altLang="ja-JP" sz="2000" dirty="0" smtClean="0">
                <a:solidFill>
                  <a:schemeClr val="tx1">
                    <a:lumMod val="95000"/>
                    <a:lumOff val="5000"/>
                  </a:schemeClr>
                </a:solidFill>
              </a:rPr>
              <a:t>=</a:t>
            </a:r>
            <a:r>
              <a:rPr lang="en-US" altLang="ja-JP" sz="2000" dirty="0" err="1" smtClean="0">
                <a:solidFill>
                  <a:srgbClr val="FF0000"/>
                </a:solidFill>
              </a:rPr>
              <a:t>min</a:t>
            </a:r>
            <a:r>
              <a:rPr lang="en-US" altLang="ja-JP" sz="2000" dirty="0" err="1" smtClean="0">
                <a:solidFill>
                  <a:schemeClr val="tx1">
                    <a:lumMod val="95000"/>
                    <a:lumOff val="5000"/>
                  </a:schemeClr>
                </a:solidFill>
              </a:rPr>
              <a:t>+i</a:t>
            </a:r>
            <a:r>
              <a:rPr lang="en-US" altLang="ja-JP" sz="2000" dirty="0" smtClean="0">
                <a:solidFill>
                  <a:schemeClr val="tx1">
                    <a:lumMod val="95000"/>
                    <a:lumOff val="5000"/>
                  </a:schemeClr>
                </a:solidFill>
              </a:rPr>
              <a:t>;</a:t>
            </a:r>
            <a:endParaRPr lang="en-US" altLang="ja-JP" sz="2000" dirty="0">
              <a:solidFill>
                <a:schemeClr val="tx1">
                  <a:lumMod val="95000"/>
                  <a:lumOff val="5000"/>
                </a:schemeClr>
              </a:solidFill>
            </a:endParaRPr>
          </a:p>
          <a:p>
            <a:r>
              <a:rPr lang="en-US" altLang="ja-JP" sz="2000" dirty="0">
                <a:solidFill>
                  <a:schemeClr val="tx1">
                    <a:lumMod val="95000"/>
                    <a:lumOff val="5000"/>
                  </a:schemeClr>
                </a:solidFill>
              </a:rPr>
              <a:t>	}</a:t>
            </a:r>
          </a:p>
          <a:p>
            <a:r>
              <a:rPr lang="en-US" altLang="ja-JP" sz="2000" dirty="0">
                <a:solidFill>
                  <a:schemeClr val="tx1">
                    <a:lumMod val="95000"/>
                    <a:lumOff val="5000"/>
                  </a:schemeClr>
                </a:solidFill>
              </a:rPr>
              <a:t>}</a:t>
            </a:r>
          </a:p>
        </p:txBody>
      </p:sp>
      <p:sp>
        <p:nvSpPr>
          <p:cNvPr id="18" name="コンテンツ プレースホルダー 2"/>
          <p:cNvSpPr txBox="1">
            <a:spLocks/>
          </p:cNvSpPr>
          <p:nvPr/>
        </p:nvSpPr>
        <p:spPr bwMode="auto">
          <a:xfrm>
            <a:off x="679688" y="2833695"/>
            <a:ext cx="7836348" cy="344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spcAft>
                <a:spcPts val="600"/>
              </a:spcAft>
              <a:buNone/>
            </a:pPr>
            <a:r>
              <a:rPr lang="ja-JP" altLang="en-US" sz="1800" dirty="0" smtClean="0">
                <a:latin typeface="メイリオ" panose="020B0604030504040204" pitchFamily="50" charset="-128"/>
                <a:ea typeface="メイリオ" panose="020B0604030504040204" pitchFamily="50" charset="-128"/>
              </a:rPr>
              <a:t>タイプ</a:t>
            </a:r>
            <a:r>
              <a:rPr lang="en-US" altLang="ja-JP" sz="1800" dirty="0" smtClean="0">
                <a:latin typeface="メイリオ" panose="020B0604030504040204" pitchFamily="50" charset="-128"/>
                <a:ea typeface="メイリオ" panose="020B0604030504040204" pitchFamily="50" charset="-128"/>
              </a:rPr>
              <a:t>2 </a:t>
            </a:r>
            <a:r>
              <a:rPr lang="ja-JP" altLang="en-US" sz="1800" dirty="0" smtClean="0">
                <a:latin typeface="メイリオ" panose="020B0604030504040204" pitchFamily="50" charset="-128"/>
                <a:ea typeface="メイリオ" panose="020B0604030504040204" pitchFamily="50" charset="-128"/>
              </a:rPr>
              <a:t>のコードクローンの例</a:t>
            </a:r>
            <a:endParaRPr lang="en-US" altLang="ja-JP" sz="1800" dirty="0" smtClean="0">
              <a:latin typeface="メイリオ" panose="020B0604030504040204" pitchFamily="50" charset="-128"/>
              <a:ea typeface="メイリオ" panose="020B0604030504040204" pitchFamily="50" charset="-128"/>
            </a:endParaRPr>
          </a:p>
        </p:txBody>
      </p:sp>
      <p:sp>
        <p:nvSpPr>
          <p:cNvPr id="19" name="コンテンツ プレースホルダー 2"/>
          <p:cNvSpPr txBox="1">
            <a:spLocks/>
          </p:cNvSpPr>
          <p:nvPr/>
        </p:nvSpPr>
        <p:spPr bwMode="auto">
          <a:xfrm>
            <a:off x="618565" y="5701553"/>
            <a:ext cx="7822982" cy="363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1800" kern="1200">
                <a:solidFill>
                  <a:schemeClr val="tx1"/>
                </a:solidFill>
                <a:latin typeface="+mn-lt"/>
                <a:ea typeface="+mn-ea"/>
                <a:cs typeface="+mn-cs"/>
              </a:defRPr>
            </a:lvl2pPr>
            <a:lvl3pPr marL="857250" indent="-171450" algn="l" rtl="0" eaLnBrk="1" fontAlgn="base" hangingPunct="1">
              <a:spcBef>
                <a:spcPct val="20000"/>
              </a:spcBef>
              <a:spcAft>
                <a:spcPct val="0"/>
              </a:spcAft>
              <a:buChar char="•"/>
              <a:defRPr kumimoji="1" sz="1600" kern="1200">
                <a:solidFill>
                  <a:schemeClr val="tx1"/>
                </a:solidFill>
                <a:latin typeface="+mn-lt"/>
                <a:ea typeface="+mn-ea"/>
                <a:cs typeface="+mn-cs"/>
              </a:defRPr>
            </a:lvl3pPr>
            <a:lvl4pPr marL="1200150" indent="-171450" algn="l" rtl="0" eaLnBrk="1" fontAlgn="base" hangingPunct="1">
              <a:spcBef>
                <a:spcPct val="20000"/>
              </a:spcBef>
              <a:spcAft>
                <a:spcPct val="0"/>
              </a:spcAft>
              <a:buChar char="–"/>
              <a:defRPr kumimoji="1" sz="1500" kern="1200">
                <a:solidFill>
                  <a:schemeClr val="tx1"/>
                </a:solidFill>
                <a:latin typeface="+mn-lt"/>
                <a:ea typeface="+mn-ea"/>
                <a:cs typeface="+mn-cs"/>
              </a:defRPr>
            </a:lvl4pPr>
            <a:lvl5pPr marL="1543050" indent="-171450" algn="l" rtl="0" eaLnBrk="1" fontAlgn="base" hangingPunct="1">
              <a:spcBef>
                <a:spcPct val="20000"/>
              </a:spcBef>
              <a:spcAft>
                <a:spcPct val="0"/>
              </a:spcAft>
              <a:buChar char="»"/>
              <a:defRPr kumimoji="1"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gn="ctr">
              <a:spcAft>
                <a:spcPts val="600"/>
              </a:spcAft>
              <a:buNone/>
            </a:pPr>
            <a:r>
              <a:rPr lang="ja-JP" altLang="en-US" u="sng" dirty="0" smtClean="0">
                <a:solidFill>
                  <a:schemeClr val="tx1">
                    <a:lumMod val="95000"/>
                    <a:lumOff val="5000"/>
                  </a:schemeClr>
                </a:solidFill>
                <a:latin typeface="メイリオ" panose="020B0604030504040204" pitchFamily="50" charset="-128"/>
                <a:ea typeface="メイリオ" panose="020B0604030504040204" pitchFamily="50" charset="-128"/>
              </a:rPr>
              <a:t>関数名と変数名のみが違っている</a:t>
            </a:r>
            <a:endParaRPr lang="en-US" altLang="ja-JP" u="sng" dirty="0" smtClean="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9" name="テキスト ボックス 8"/>
          <p:cNvSpPr txBox="1"/>
          <p:nvPr/>
        </p:nvSpPr>
        <p:spPr>
          <a:xfrm>
            <a:off x="205249" y="6065114"/>
            <a:ext cx="8785225" cy="45442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a:t>
            </a:r>
            <a:r>
              <a:rPr lang="en-US" altLang="ja-JP" sz="1200" dirty="0"/>
              <a:t>1] Roy et, al., Comparison and Evaluation of Code Clone Detection Techniques and Tools: A Qualitative Approach, Science of Computer Programming, 2009</a:t>
            </a:r>
            <a:endParaRPr kumimoji="1" lang="ja-JP" altLang="en-US" sz="1200" dirty="0"/>
          </a:p>
        </p:txBody>
      </p:sp>
    </p:spTree>
    <p:extLst>
      <p:ext uri="{BB962C8B-B14F-4D97-AF65-F5344CB8AC3E}">
        <p14:creationId xmlns:p14="http://schemas.microsoft.com/office/powerpoint/2010/main" val="22696714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多言語に対応したコードクローン検出</a:t>
            </a:r>
            <a:endParaRPr kumimoji="1" lang="ja-JP" altLang="en-US" sz="3600" dirty="0"/>
          </a:p>
        </p:txBody>
      </p:sp>
      <p:sp>
        <p:nvSpPr>
          <p:cNvPr id="3" name="コンテンツ プレースホルダー 2"/>
          <p:cNvSpPr>
            <a:spLocks noGrp="1"/>
          </p:cNvSpPr>
          <p:nvPr>
            <p:ph idx="1"/>
          </p:nvPr>
        </p:nvSpPr>
        <p:spPr>
          <a:xfrm>
            <a:off x="489745" y="1188813"/>
            <a:ext cx="8401844" cy="4929188"/>
          </a:xfrm>
        </p:spPr>
        <p:txBody>
          <a:bodyPr/>
          <a:lstStyle/>
          <a:p>
            <a:pPr>
              <a:spcAft>
                <a:spcPts val="600"/>
              </a:spcAft>
            </a:pPr>
            <a:r>
              <a:rPr lang="en-US" altLang="ja-JP" dirty="0" err="1" smtClean="0"/>
              <a:t>CCFinder</a:t>
            </a:r>
            <a:r>
              <a:rPr lang="ja-JP" altLang="en-US" dirty="0" smtClean="0"/>
              <a:t>はコードクローン検出ツールであり，　　　　多くの企業や研究で使用されている</a:t>
            </a:r>
            <a:r>
              <a:rPr lang="en-US" altLang="ja-JP" sz="1400" dirty="0" smtClean="0"/>
              <a:t>[2]</a:t>
            </a:r>
            <a:endParaRPr lang="en-US" altLang="ja-JP" dirty="0" smtClean="0"/>
          </a:p>
          <a:p>
            <a:pPr marL="0" indent="0">
              <a:spcAft>
                <a:spcPts val="600"/>
              </a:spcAft>
              <a:buNone/>
            </a:pPr>
            <a:endParaRPr lang="en-US" altLang="ja-JP" dirty="0"/>
          </a:p>
          <a:p>
            <a:pPr>
              <a:spcAft>
                <a:spcPts val="600"/>
              </a:spcAft>
            </a:pPr>
            <a:r>
              <a:rPr lang="en-US" altLang="ja-JP" dirty="0" err="1" smtClean="0"/>
              <a:t>CCFinder</a:t>
            </a:r>
            <a:r>
              <a:rPr lang="ja-JP" altLang="en-US" dirty="0" smtClean="0"/>
              <a:t>は井上研が開発したものであり，</a:t>
            </a:r>
            <a:r>
              <a:rPr lang="ja-JP" altLang="en-US" dirty="0"/>
              <a:t>ユーザ</a:t>
            </a:r>
            <a:r>
              <a:rPr lang="ja-JP" altLang="en-US" dirty="0" smtClean="0"/>
              <a:t>から　新たな言語に対応してほしいとの要望が寄せられる</a:t>
            </a:r>
            <a:endParaRPr lang="en-US" altLang="ja-JP" dirty="0" smtClean="0"/>
          </a:p>
          <a:p>
            <a:pPr>
              <a:spcAft>
                <a:spcPts val="600"/>
              </a:spcAft>
            </a:pPr>
            <a:endParaRPr lang="en-US" altLang="ja-JP" dirty="0"/>
          </a:p>
          <a:p>
            <a:pPr>
              <a:spcAft>
                <a:spcPts val="600"/>
              </a:spcAft>
            </a:pPr>
            <a:r>
              <a:rPr lang="ja-JP" altLang="en-US" dirty="0" smtClean="0"/>
              <a:t>しかし，対応言語を</a:t>
            </a:r>
            <a:r>
              <a:rPr lang="en-US" altLang="ja-JP" dirty="0" smtClean="0"/>
              <a:t>1</a:t>
            </a:r>
            <a:r>
              <a:rPr lang="ja-JP" altLang="en-US" dirty="0" smtClean="0"/>
              <a:t>つ</a:t>
            </a:r>
            <a:r>
              <a:rPr lang="en-US" altLang="ja-JP" dirty="0" smtClean="0"/>
              <a:t>1</a:t>
            </a:r>
            <a:r>
              <a:rPr lang="ja-JP" altLang="en-US" dirty="0" smtClean="0"/>
              <a:t>つ増やすのは手間がかかる</a:t>
            </a:r>
            <a:endParaRPr lang="en-US" altLang="ja-JP" dirty="0" smtClean="0"/>
          </a:p>
          <a:p>
            <a:pPr>
              <a:spcAft>
                <a:spcPts val="600"/>
              </a:spcAft>
            </a:pPr>
            <a:endParaRPr lang="en-US" altLang="ja-JP" dirty="0"/>
          </a:p>
          <a:p>
            <a:pPr>
              <a:spcAft>
                <a:spcPts val="600"/>
              </a:spcAft>
            </a:pPr>
            <a:r>
              <a:rPr lang="ja-JP" altLang="en-US" dirty="0" smtClean="0"/>
              <a:t>ツールを各言語に</a:t>
            </a:r>
            <a:r>
              <a:rPr lang="ja-JP" altLang="en-US" dirty="0"/>
              <a:t>対応して</a:t>
            </a:r>
            <a:r>
              <a:rPr lang="ja-JP" altLang="en-US" dirty="0" smtClean="0"/>
              <a:t>実装するより，多くの言語に　　柔軟に対応できる仕組みを使用したほうが負担が少ない</a:t>
            </a:r>
            <a:r>
              <a:rPr lang="ja-JP" altLang="en-US" sz="1400" dirty="0" smtClean="0"/>
              <a:t>[</a:t>
            </a:r>
            <a:r>
              <a:rPr lang="en-US" altLang="ja-JP" sz="1400" dirty="0"/>
              <a:t>3</a:t>
            </a:r>
            <a:r>
              <a:rPr lang="en-US" altLang="ja-JP" sz="1400" dirty="0" smtClean="0"/>
              <a:t>]</a:t>
            </a:r>
            <a:endParaRPr lang="en-US" altLang="ja-JP"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4</a:t>
            </a:fld>
            <a:endParaRPr lang="ja-JP" altLang="en-US">
              <a:solidFill>
                <a:srgbClr val="000000"/>
              </a:solidFill>
            </a:endParaRPr>
          </a:p>
        </p:txBody>
      </p:sp>
      <p:sp>
        <p:nvSpPr>
          <p:cNvPr id="6" name="テキスト ボックス 5"/>
          <p:cNvSpPr txBox="1"/>
          <p:nvPr/>
        </p:nvSpPr>
        <p:spPr>
          <a:xfrm>
            <a:off x="211932" y="6389064"/>
            <a:ext cx="8785225"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[3] Kazunori</a:t>
            </a:r>
            <a:r>
              <a:rPr lang="en-US" altLang="ja-JP" sz="1200" dirty="0"/>
              <a:t> </a:t>
            </a:r>
            <a:r>
              <a:rPr lang="en-US" altLang="ja-JP" sz="1200" dirty="0" smtClean="0"/>
              <a:t>Sakamoto</a:t>
            </a:r>
            <a:r>
              <a:rPr lang="en-US" altLang="ja-JP" sz="1200" dirty="0"/>
              <a:t>. </a:t>
            </a:r>
            <a:r>
              <a:rPr lang="en-US" altLang="ja-JP" sz="1200" dirty="0" err="1"/>
              <a:t>Occf</a:t>
            </a:r>
            <a:r>
              <a:rPr lang="en-US" altLang="ja-JP" sz="1200" dirty="0"/>
              <a:t>: A framework for developing test coverage measurement tools supporting multiple programming languages. Software Testing, Verification and Validation (ICST), 2013 IEEE Sixth International Conference </a:t>
            </a:r>
            <a:r>
              <a:rPr lang="en-US" altLang="ja-JP" sz="1200" dirty="0" smtClean="0"/>
              <a:t>on,pp</a:t>
            </a:r>
            <a:r>
              <a:rPr lang="en-US" altLang="ja-JP" sz="1200" dirty="0"/>
              <a:t>.</a:t>
            </a:r>
            <a:r>
              <a:rPr lang="en-US" altLang="ja-JP" sz="1200" dirty="0" smtClean="0"/>
              <a:t>422--430,IEEE. 2013</a:t>
            </a:r>
            <a:endParaRPr lang="ja-JP" altLang="en-US" sz="1200" dirty="0"/>
          </a:p>
        </p:txBody>
      </p:sp>
      <p:sp>
        <p:nvSpPr>
          <p:cNvPr id="7" name="テキスト ボックス 6"/>
          <p:cNvSpPr txBox="1"/>
          <p:nvPr/>
        </p:nvSpPr>
        <p:spPr>
          <a:xfrm>
            <a:off x="211932" y="5907566"/>
            <a:ext cx="8762662" cy="438856"/>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1200" dirty="0" smtClean="0"/>
              <a:t>[2] </a:t>
            </a:r>
            <a:r>
              <a:rPr lang="en-US" altLang="ja-JP" sz="1200" dirty="0"/>
              <a:t>Toshihiro </a:t>
            </a:r>
            <a:r>
              <a:rPr lang="en-US" altLang="ja-JP" sz="1200" dirty="0" err="1"/>
              <a:t>Kamiya</a:t>
            </a:r>
            <a:r>
              <a:rPr lang="en-US" altLang="ja-JP" sz="1200" dirty="0"/>
              <a:t>, Shinji </a:t>
            </a:r>
            <a:r>
              <a:rPr lang="en-US" altLang="ja-JP" sz="1200" dirty="0" err="1"/>
              <a:t>Kusumoto</a:t>
            </a:r>
            <a:r>
              <a:rPr lang="en-US" altLang="ja-JP" sz="1200" dirty="0"/>
              <a:t>, and </a:t>
            </a:r>
            <a:r>
              <a:rPr lang="en-US" altLang="ja-JP" sz="1200" dirty="0" err="1"/>
              <a:t>Katsuro</a:t>
            </a:r>
            <a:r>
              <a:rPr lang="en-US" altLang="ja-JP" sz="1200" dirty="0"/>
              <a:t> </a:t>
            </a:r>
            <a:r>
              <a:rPr lang="en-US" altLang="ja-JP" sz="1200" dirty="0" smtClean="0"/>
              <a:t>Inoue. CCFinder</a:t>
            </a:r>
            <a:r>
              <a:rPr lang="en-US" altLang="ja-JP" sz="1200" dirty="0"/>
              <a:t>: a multilinguistic token-based code clone </a:t>
            </a:r>
            <a:r>
              <a:rPr lang="en-US" altLang="ja-JP" sz="1200" dirty="0" smtClean="0"/>
              <a:t>detection system </a:t>
            </a:r>
            <a:r>
              <a:rPr lang="en-US" altLang="ja-JP" sz="1200" dirty="0"/>
              <a:t>for large scale source code. </a:t>
            </a:r>
            <a:r>
              <a:rPr lang="en-US" altLang="ja-JP" sz="1200" i="1" dirty="0"/>
              <a:t>IEEE Trans. </a:t>
            </a:r>
            <a:r>
              <a:rPr lang="en-US" altLang="ja-JP" sz="1200" i="1" dirty="0" err="1" smtClean="0"/>
              <a:t>Softw</a:t>
            </a:r>
            <a:r>
              <a:rPr lang="en-US" altLang="ja-JP" sz="1200" i="1" dirty="0" smtClean="0"/>
              <a:t>. Eng</a:t>
            </a:r>
            <a:r>
              <a:rPr lang="en-US" altLang="ja-JP" sz="1200" i="1" dirty="0"/>
              <a:t>.</a:t>
            </a:r>
            <a:r>
              <a:rPr lang="en-US" altLang="ja-JP" sz="1200" dirty="0"/>
              <a:t>, Vol. 28, No. 7, pp. 654–670, 2002.</a:t>
            </a:r>
            <a:endParaRPr kumimoji="1" lang="ja-JP" altLang="en-US" sz="1200" dirty="0"/>
          </a:p>
        </p:txBody>
      </p:sp>
    </p:spTree>
    <p:extLst>
      <p:ext uri="{BB962C8B-B14F-4D97-AF65-F5344CB8AC3E}">
        <p14:creationId xmlns:p14="http://schemas.microsoft.com/office/powerpoint/2010/main" val="869663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四角形吹き出し 47"/>
          <p:cNvSpPr/>
          <p:nvPr/>
        </p:nvSpPr>
        <p:spPr>
          <a:xfrm rot="5400000" flipH="1">
            <a:off x="5552425" y="-728643"/>
            <a:ext cx="1338087" cy="5008631"/>
          </a:xfrm>
          <a:prstGeom prst="wedgeRectCallout">
            <a:avLst>
              <a:gd name="adj1" fmla="val -69050"/>
              <a:gd name="adj2" fmla="val 58841"/>
            </a:avLst>
          </a:prstGeom>
          <a:solidFill>
            <a:srgbClr val="FFFAF7"/>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lang="en-US" altLang="ja-JP" dirty="0" err="1" smtClean="0"/>
              <a:t>CCFinder</a:t>
            </a:r>
            <a:r>
              <a:rPr kumimoji="1" lang="ja-JP" altLang="en-US" dirty="0" smtClean="0"/>
              <a:t>の処理概要（字句解析）</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5</a:t>
            </a:fld>
            <a:endParaRPr lang="ja-JP" altLang="en-US">
              <a:solidFill>
                <a:srgbClr val="000000"/>
              </a:solidFill>
            </a:endParaRPr>
          </a:p>
        </p:txBody>
      </p:sp>
      <p:grpSp>
        <p:nvGrpSpPr>
          <p:cNvPr id="3" name="グループ化 2"/>
          <p:cNvGrpSpPr/>
          <p:nvPr/>
        </p:nvGrpSpPr>
        <p:grpSpPr>
          <a:xfrm>
            <a:off x="160399" y="1757169"/>
            <a:ext cx="3302875" cy="3436578"/>
            <a:chOff x="317501" y="2177122"/>
            <a:chExt cx="2697858" cy="2445678"/>
          </a:xfrm>
        </p:grpSpPr>
        <p:sp>
          <p:nvSpPr>
            <p:cNvPr id="30" name="Rectangle 4"/>
            <p:cNvSpPr>
              <a:spLocks noChangeArrowheads="1"/>
            </p:cNvSpPr>
            <p:nvPr/>
          </p:nvSpPr>
          <p:spPr bwMode="auto">
            <a:xfrm>
              <a:off x="317501" y="2639928"/>
              <a:ext cx="2697858" cy="1593992"/>
            </a:xfrm>
            <a:prstGeom prst="rect">
              <a:avLst/>
            </a:prstGeom>
            <a:noFill/>
            <a:ln w="28575">
              <a:solidFill>
                <a:schemeClr val="tx1"/>
              </a:solidFill>
              <a:prstDash val="dash"/>
              <a:miter lim="800000"/>
              <a:headEnd/>
              <a:tailEnd/>
            </a:ln>
            <a:effectLst/>
          </p:spPr>
          <p:txBody>
            <a:bodyPr wrap="none" anchor="ctr"/>
            <a:lstStyle/>
            <a:p>
              <a:pPr algn="ctr">
                <a:lnSpc>
                  <a:spcPct val="100000"/>
                </a:lnSpc>
                <a:spcBef>
                  <a:spcPct val="50000"/>
                </a:spcBef>
                <a:buClrTx/>
                <a:buSzTx/>
                <a:buFontTx/>
                <a:buNone/>
              </a:pPr>
              <a:endParaRPr lang="ja-JP" altLang="ja-JP" sz="1400"/>
            </a:p>
          </p:txBody>
        </p:sp>
        <p:sp>
          <p:nvSpPr>
            <p:cNvPr id="31" name="Text Box 5"/>
            <p:cNvSpPr txBox="1">
              <a:spLocks noChangeArrowheads="1"/>
            </p:cNvSpPr>
            <p:nvPr/>
          </p:nvSpPr>
          <p:spPr bwMode="auto">
            <a:xfrm>
              <a:off x="763143" y="2177122"/>
              <a:ext cx="1800223" cy="28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t>ソースファイル</a:t>
              </a:r>
              <a:endParaRPr lang="en-US" altLang="ja-JP" sz="2000" dirty="0"/>
            </a:p>
          </p:txBody>
        </p:sp>
        <p:sp>
          <p:nvSpPr>
            <p:cNvPr id="32" name="Text Box 6"/>
            <p:cNvSpPr txBox="1">
              <a:spLocks noChangeArrowheads="1"/>
            </p:cNvSpPr>
            <p:nvPr/>
          </p:nvSpPr>
          <p:spPr bwMode="auto">
            <a:xfrm>
              <a:off x="660129" y="2745660"/>
              <a:ext cx="2067640" cy="284743"/>
            </a:xfrm>
            <a:prstGeom prst="rect">
              <a:avLst/>
            </a:prstGeom>
            <a:solidFill>
              <a:srgbClr val="FFC000">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t>字句解析</a:t>
              </a:r>
              <a:endParaRPr lang="en-US" altLang="ja-JP" sz="2000" dirty="0"/>
            </a:p>
          </p:txBody>
        </p:sp>
        <p:sp>
          <p:nvSpPr>
            <p:cNvPr id="35" name="Text Box 7"/>
            <p:cNvSpPr txBox="1">
              <a:spLocks noChangeArrowheads="1"/>
            </p:cNvSpPr>
            <p:nvPr/>
          </p:nvSpPr>
          <p:spPr bwMode="auto">
            <a:xfrm>
              <a:off x="660129" y="3300607"/>
              <a:ext cx="2067640" cy="284743"/>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solidFill>
                    <a:schemeClr val="tx1">
                      <a:lumMod val="50000"/>
                      <a:lumOff val="50000"/>
                    </a:schemeClr>
                  </a:solidFill>
                </a:rPr>
                <a:t>変換処理</a:t>
              </a:r>
              <a:endParaRPr lang="en-US" altLang="ja-JP" sz="2000" dirty="0">
                <a:solidFill>
                  <a:schemeClr val="tx1">
                    <a:lumMod val="50000"/>
                    <a:lumOff val="50000"/>
                  </a:schemeClr>
                </a:solidFill>
              </a:endParaRPr>
            </a:p>
          </p:txBody>
        </p:sp>
        <p:sp>
          <p:nvSpPr>
            <p:cNvPr id="36" name="Text Box 9"/>
            <p:cNvSpPr txBox="1">
              <a:spLocks noChangeArrowheads="1"/>
            </p:cNvSpPr>
            <p:nvPr/>
          </p:nvSpPr>
          <p:spPr bwMode="auto">
            <a:xfrm>
              <a:off x="660129" y="3827230"/>
              <a:ext cx="2067640" cy="284743"/>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solidFill>
                    <a:schemeClr val="tx1">
                      <a:lumMod val="50000"/>
                      <a:lumOff val="50000"/>
                    </a:schemeClr>
                  </a:solidFill>
                </a:rPr>
                <a:t>クローン</a:t>
              </a:r>
              <a:r>
                <a:rPr lang="ja-JP" altLang="en-US" sz="2000" dirty="0" smtClean="0">
                  <a:solidFill>
                    <a:schemeClr val="tx1">
                      <a:lumMod val="50000"/>
                      <a:lumOff val="50000"/>
                    </a:schemeClr>
                  </a:solidFill>
                </a:rPr>
                <a:t>検出・出力</a:t>
              </a:r>
              <a:endParaRPr lang="en-US" altLang="ja-JP" sz="2000" dirty="0">
                <a:solidFill>
                  <a:schemeClr val="tx1">
                    <a:lumMod val="50000"/>
                    <a:lumOff val="50000"/>
                  </a:schemeClr>
                </a:solidFill>
              </a:endParaRPr>
            </a:p>
          </p:txBody>
        </p:sp>
        <p:sp>
          <p:nvSpPr>
            <p:cNvPr id="37" name="Line 15"/>
            <p:cNvSpPr>
              <a:spLocks noChangeShapeType="1"/>
            </p:cNvSpPr>
            <p:nvPr/>
          </p:nvSpPr>
          <p:spPr bwMode="auto">
            <a:xfrm>
              <a:off x="1689393" y="3598240"/>
              <a:ext cx="6350" cy="214184"/>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8" name="Line 17"/>
            <p:cNvSpPr>
              <a:spLocks noChangeShapeType="1"/>
            </p:cNvSpPr>
            <p:nvPr/>
          </p:nvSpPr>
          <p:spPr bwMode="auto">
            <a:xfrm>
              <a:off x="1689393" y="3046239"/>
              <a:ext cx="6350" cy="221033"/>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39" name="Line 18"/>
            <p:cNvSpPr>
              <a:spLocks noChangeShapeType="1"/>
            </p:cNvSpPr>
            <p:nvPr/>
          </p:nvSpPr>
          <p:spPr bwMode="auto">
            <a:xfrm>
              <a:off x="1683043" y="2444622"/>
              <a:ext cx="6350" cy="262839"/>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0" name="Line 21"/>
            <p:cNvSpPr>
              <a:spLocks noChangeShapeType="1"/>
            </p:cNvSpPr>
            <p:nvPr/>
          </p:nvSpPr>
          <p:spPr bwMode="auto">
            <a:xfrm>
              <a:off x="1683043" y="4135007"/>
              <a:ext cx="0" cy="220176"/>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41" name="Text Box 22"/>
            <p:cNvSpPr txBox="1">
              <a:spLocks noChangeArrowheads="1"/>
            </p:cNvSpPr>
            <p:nvPr/>
          </p:nvSpPr>
          <p:spPr bwMode="auto">
            <a:xfrm>
              <a:off x="1935865" y="2444622"/>
              <a:ext cx="964105" cy="262839"/>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err="1"/>
                <a:t>CCFinder</a:t>
              </a:r>
              <a:endParaRPr lang="en-US" altLang="ja-JP" dirty="0"/>
            </a:p>
          </p:txBody>
        </p:sp>
        <p:sp>
          <p:nvSpPr>
            <p:cNvPr id="42" name="Rectangle 14"/>
            <p:cNvSpPr>
              <a:spLocks noChangeArrowheads="1"/>
            </p:cNvSpPr>
            <p:nvPr/>
          </p:nvSpPr>
          <p:spPr bwMode="auto">
            <a:xfrm>
              <a:off x="784519" y="4338057"/>
              <a:ext cx="1793873" cy="28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t>クローン情報</a:t>
              </a:r>
              <a:endParaRPr lang="en-US" altLang="ja-JP" sz="2000" dirty="0"/>
            </a:p>
          </p:txBody>
        </p:sp>
      </p:grpSp>
      <p:sp>
        <p:nvSpPr>
          <p:cNvPr id="44" name="Rectangle 2"/>
          <p:cNvSpPr>
            <a:spLocks noChangeArrowheads="1"/>
          </p:cNvSpPr>
          <p:nvPr/>
        </p:nvSpPr>
        <p:spPr bwMode="auto">
          <a:xfrm>
            <a:off x="3855274" y="1127292"/>
            <a:ext cx="4732387" cy="461665"/>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400" dirty="0" smtClean="0">
                <a:latin typeface="Arial" panose="020B0604020202020204" pitchFamily="34" charset="0"/>
              </a:rPr>
              <a:t>if(b</a:t>
            </a:r>
            <a:r>
              <a:rPr kumimoji="0" lang="en-US" altLang="ja-JP" sz="2400" dirty="0">
                <a:latin typeface="Arial" panose="020B0604020202020204" pitchFamily="34" charset="0"/>
              </a:rPr>
              <a:t>==</a:t>
            </a:r>
            <a:r>
              <a:rPr kumimoji="0" lang="en-US" altLang="ja-JP" sz="2400" dirty="0" smtClean="0">
                <a:latin typeface="Arial" panose="020B0604020202020204" pitchFamily="34" charset="0"/>
              </a:rPr>
              <a:t>c) value=</a:t>
            </a:r>
            <a:r>
              <a:rPr kumimoji="0" lang="en-US" altLang="ja-JP" sz="2400" dirty="0" err="1" smtClean="0">
                <a:latin typeface="Arial" panose="020B0604020202020204" pitchFamily="34" charset="0"/>
              </a:rPr>
              <a:t>i</a:t>
            </a:r>
            <a:r>
              <a:rPr kumimoji="0" lang="ja-JP" altLang="en-US" sz="2400" dirty="0" smtClean="0">
                <a:latin typeface="Arial" panose="020B0604020202020204" pitchFamily="34" charset="0"/>
              </a:rPr>
              <a:t> </a:t>
            </a:r>
            <a:r>
              <a:rPr kumimoji="0" lang="en-US" altLang="ja-JP" sz="2400" dirty="0">
                <a:latin typeface="Arial" panose="020B0604020202020204" pitchFamily="34" charset="0"/>
              </a:rPr>
              <a:t>;</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grpSp>
        <p:nvGrpSpPr>
          <p:cNvPr id="5" name="グループ化 4"/>
          <p:cNvGrpSpPr/>
          <p:nvPr/>
        </p:nvGrpSpPr>
        <p:grpSpPr>
          <a:xfrm>
            <a:off x="3717153" y="4195355"/>
            <a:ext cx="5130031" cy="1446593"/>
            <a:chOff x="3685792" y="3754072"/>
            <a:chExt cx="5130031" cy="1446593"/>
          </a:xfrm>
        </p:grpSpPr>
        <p:sp>
          <p:nvSpPr>
            <p:cNvPr id="29" name="四角形吹き出し 28"/>
            <p:cNvSpPr/>
            <p:nvPr/>
          </p:nvSpPr>
          <p:spPr>
            <a:xfrm rot="5400000">
              <a:off x="5481215" y="1973053"/>
              <a:ext cx="1446593" cy="5008631"/>
            </a:xfrm>
            <a:prstGeom prst="wedgeRectCallout">
              <a:avLst>
                <a:gd name="adj1" fmla="val -141269"/>
                <a:gd name="adj2" fmla="val 60382"/>
              </a:avLst>
            </a:prstGeom>
            <a:solidFill>
              <a:srgbClr val="FFF6EF"/>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コンテンツ プレースホルダー 2"/>
            <p:cNvSpPr txBox="1">
              <a:spLocks/>
            </p:cNvSpPr>
            <p:nvPr/>
          </p:nvSpPr>
          <p:spPr>
            <a:xfrm>
              <a:off x="3685792" y="3858517"/>
              <a:ext cx="5130031" cy="1335230"/>
            </a:xfrm>
            <a:prstGeom prst="rect">
              <a:avLst/>
            </a:prstGeom>
            <a:noFill/>
            <a:ln w="15875">
              <a:no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l"/>
              </a:pPr>
              <a:r>
                <a:rPr lang="ja-JP" altLang="en-US" sz="1800" dirty="0" smtClean="0">
                  <a:latin typeface="メイリオ" panose="020B0604030504040204" pitchFamily="50" charset="-128"/>
                  <a:ea typeface="メイリオ" panose="020B0604030504040204" pitchFamily="50" charset="-128"/>
                </a:rPr>
                <a:t>字句解析は言語の文法に依存する</a:t>
              </a:r>
              <a:endParaRPr lang="en-US" altLang="ja-JP" sz="1800" dirty="0" smtClean="0">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sz="1800" dirty="0">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sz="1800" dirty="0" smtClean="0">
                  <a:latin typeface="メイリオ" panose="020B0604030504040204" pitchFamily="50" charset="-128"/>
                  <a:ea typeface="メイリオ" panose="020B0604030504040204" pitchFamily="50" charset="-128"/>
                </a:rPr>
                <a:t>新たな言語を検出対象として増やすには，</a:t>
              </a:r>
              <a:r>
                <a:rPr lang="ja-JP" altLang="en-US" sz="1800" dirty="0">
                  <a:latin typeface="メイリオ" panose="020B0604030504040204" pitchFamily="50" charset="-128"/>
                  <a:ea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rPr>
                <a:t>　　　　　　その言語の字句解析を実装する必要がある</a:t>
              </a:r>
              <a:endParaRPr lang="en-US" altLang="ja-JP" sz="1800" dirty="0" smtClean="0">
                <a:latin typeface="メイリオ" panose="020B0604030504040204" pitchFamily="50" charset="-128"/>
                <a:ea typeface="メイリオ" panose="020B0604030504040204" pitchFamily="50" charset="-128"/>
              </a:endParaRPr>
            </a:p>
          </p:txBody>
        </p:sp>
      </p:grpSp>
      <p:sp>
        <p:nvSpPr>
          <p:cNvPr id="59" name="Rectangle 2"/>
          <p:cNvSpPr>
            <a:spLocks noChangeArrowheads="1"/>
          </p:cNvSpPr>
          <p:nvPr/>
        </p:nvSpPr>
        <p:spPr bwMode="auto">
          <a:xfrm>
            <a:off x="4162189" y="1957178"/>
            <a:ext cx="301575" cy="369332"/>
          </a:xfrm>
          <a:prstGeom prst="rect">
            <a:avLst/>
          </a:prstGeom>
          <a:solidFill>
            <a:schemeClr val="accent3">
              <a:lumMod val="95000"/>
            </a:schemeClr>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0" name="Rectangle 2"/>
          <p:cNvSpPr>
            <a:spLocks noChangeArrowheads="1"/>
          </p:cNvSpPr>
          <p:nvPr/>
        </p:nvSpPr>
        <p:spPr bwMode="auto">
          <a:xfrm>
            <a:off x="4889144" y="1957178"/>
            <a:ext cx="300759" cy="369332"/>
          </a:xfrm>
          <a:prstGeom prst="rect">
            <a:avLst/>
          </a:prstGeom>
          <a:solidFill>
            <a:schemeClr val="accent3">
              <a:lumMod val="95000"/>
            </a:schemeClr>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5275441" y="1957178"/>
            <a:ext cx="457235"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5818214" y="1957178"/>
            <a:ext cx="300759" cy="369332"/>
          </a:xfrm>
          <a:prstGeom prst="rect">
            <a:avLst/>
          </a:prstGeom>
          <a:solidFill>
            <a:schemeClr val="accent3">
              <a:lumMod val="95000"/>
            </a:schemeClr>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6539464" y="1957178"/>
            <a:ext cx="735140" cy="369332"/>
          </a:xfrm>
          <a:prstGeom prst="rect">
            <a:avLst/>
          </a:prstGeom>
          <a:solidFill>
            <a:schemeClr val="accent3">
              <a:lumMod val="95000"/>
            </a:schemeClr>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7360143" y="1957178"/>
            <a:ext cx="306464"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7752146" y="1957178"/>
            <a:ext cx="227410" cy="369332"/>
          </a:xfrm>
          <a:prstGeom prst="rect">
            <a:avLst/>
          </a:prstGeom>
          <a:solidFill>
            <a:schemeClr val="accent3">
              <a:lumMod val="95000"/>
            </a:schemeClr>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8065095" y="1957178"/>
            <a:ext cx="256750"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4554192" y="1957178"/>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6204512" y="1957178"/>
            <a:ext cx="249413" cy="369332"/>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右矢印 68"/>
          <p:cNvSpPr/>
          <p:nvPr/>
        </p:nvSpPr>
        <p:spPr>
          <a:xfrm rot="5400000">
            <a:off x="6060036" y="1461284"/>
            <a:ext cx="322860" cy="577311"/>
          </a:xfrm>
          <a:prstGeom prst="rightArrow">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700711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グループ化 43"/>
          <p:cNvGrpSpPr/>
          <p:nvPr/>
        </p:nvGrpSpPr>
        <p:grpSpPr>
          <a:xfrm>
            <a:off x="160399" y="1757169"/>
            <a:ext cx="3302875" cy="3436578"/>
            <a:chOff x="317501" y="2177122"/>
            <a:chExt cx="2697858" cy="2445678"/>
          </a:xfrm>
        </p:grpSpPr>
        <p:sp>
          <p:nvSpPr>
            <p:cNvPr id="45" name="Rectangle 4"/>
            <p:cNvSpPr>
              <a:spLocks noChangeArrowheads="1"/>
            </p:cNvSpPr>
            <p:nvPr/>
          </p:nvSpPr>
          <p:spPr bwMode="auto">
            <a:xfrm>
              <a:off x="317501" y="2639928"/>
              <a:ext cx="2697858" cy="1593992"/>
            </a:xfrm>
            <a:prstGeom prst="rect">
              <a:avLst/>
            </a:prstGeom>
            <a:noFill/>
            <a:ln w="28575">
              <a:solidFill>
                <a:schemeClr val="tx1"/>
              </a:solidFill>
              <a:prstDash val="dash"/>
              <a:miter lim="800000"/>
              <a:headEnd/>
              <a:tailEnd/>
            </a:ln>
            <a:effectLst/>
          </p:spPr>
          <p:txBody>
            <a:bodyPr wrap="none" anchor="ctr"/>
            <a:lstStyle/>
            <a:p>
              <a:pPr algn="ctr">
                <a:lnSpc>
                  <a:spcPct val="100000"/>
                </a:lnSpc>
                <a:spcBef>
                  <a:spcPct val="50000"/>
                </a:spcBef>
                <a:buClrTx/>
                <a:buSzTx/>
                <a:buFontTx/>
                <a:buNone/>
              </a:pPr>
              <a:endParaRPr lang="ja-JP" altLang="ja-JP" sz="1400"/>
            </a:p>
          </p:txBody>
        </p:sp>
        <p:sp>
          <p:nvSpPr>
            <p:cNvPr id="46" name="Text Box 5"/>
            <p:cNvSpPr txBox="1">
              <a:spLocks noChangeArrowheads="1"/>
            </p:cNvSpPr>
            <p:nvPr/>
          </p:nvSpPr>
          <p:spPr bwMode="auto">
            <a:xfrm>
              <a:off x="763143" y="2177122"/>
              <a:ext cx="1800223" cy="28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a:t>ソースファイル</a:t>
              </a:r>
              <a:endParaRPr lang="en-US" altLang="ja-JP" sz="2000" dirty="0"/>
            </a:p>
          </p:txBody>
        </p:sp>
        <p:sp>
          <p:nvSpPr>
            <p:cNvPr id="47" name="Text Box 6"/>
            <p:cNvSpPr txBox="1">
              <a:spLocks noChangeArrowheads="1"/>
            </p:cNvSpPr>
            <p:nvPr/>
          </p:nvSpPr>
          <p:spPr bwMode="auto">
            <a:xfrm>
              <a:off x="660129" y="2745660"/>
              <a:ext cx="2067640" cy="284743"/>
            </a:xfrm>
            <a:prstGeom prst="rect">
              <a:avLst/>
            </a:prstGeom>
            <a:solidFill>
              <a:srgbClr val="D7E7F5"/>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solidFill>
                    <a:srgbClr val="7F7F7F"/>
                  </a:solidFill>
                </a:rPr>
                <a:t>字句解析</a:t>
              </a:r>
              <a:endParaRPr lang="en-US" altLang="ja-JP" sz="2000" dirty="0">
                <a:solidFill>
                  <a:srgbClr val="7F7F7F"/>
                </a:solidFill>
              </a:endParaRPr>
            </a:p>
          </p:txBody>
        </p:sp>
        <p:sp>
          <p:nvSpPr>
            <p:cNvPr id="87" name="Text Box 7"/>
            <p:cNvSpPr txBox="1">
              <a:spLocks noChangeArrowheads="1"/>
            </p:cNvSpPr>
            <p:nvPr/>
          </p:nvSpPr>
          <p:spPr bwMode="auto">
            <a:xfrm>
              <a:off x="660129" y="3300607"/>
              <a:ext cx="2067640" cy="284743"/>
            </a:xfrm>
            <a:prstGeom prst="rect">
              <a:avLst/>
            </a:prstGeom>
            <a:solidFill>
              <a:srgbClr val="FFC000">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solidFill>
                    <a:schemeClr val="tx1">
                      <a:lumMod val="95000"/>
                      <a:lumOff val="5000"/>
                    </a:schemeClr>
                  </a:solidFill>
                </a:rPr>
                <a:t>変換処理</a:t>
              </a:r>
              <a:endParaRPr lang="en-US" altLang="ja-JP" sz="2000" dirty="0">
                <a:solidFill>
                  <a:schemeClr val="tx1">
                    <a:lumMod val="95000"/>
                    <a:lumOff val="5000"/>
                  </a:schemeClr>
                </a:solidFill>
              </a:endParaRPr>
            </a:p>
          </p:txBody>
        </p:sp>
        <p:sp>
          <p:nvSpPr>
            <p:cNvPr id="88" name="Text Box 9"/>
            <p:cNvSpPr txBox="1">
              <a:spLocks noChangeArrowheads="1"/>
            </p:cNvSpPr>
            <p:nvPr/>
          </p:nvSpPr>
          <p:spPr bwMode="auto">
            <a:xfrm>
              <a:off x="660129" y="3827230"/>
              <a:ext cx="2067640" cy="284743"/>
            </a:xfrm>
            <a:prstGeom prst="rect">
              <a:avLst/>
            </a:prstGeom>
            <a:solidFill>
              <a:srgbClr val="AFCEEB">
                <a:alpha val="49804"/>
              </a:srgbClr>
            </a:solidFill>
            <a:ln w="28575">
              <a:solidFill>
                <a:schemeClr val="tx1"/>
              </a:solidFill>
              <a:miter lim="800000"/>
              <a:headEnd/>
              <a:tailEnd/>
            </a:ln>
            <a:effectLst/>
          </p:spPr>
          <p:txBody>
            <a:bodyPr wrap="square">
              <a:spAutoFit/>
            </a:bodyPr>
            <a:lstStyle/>
            <a:p>
              <a:pPr algn="ctr">
                <a:lnSpc>
                  <a:spcPct val="100000"/>
                </a:lnSpc>
                <a:spcBef>
                  <a:spcPct val="50000"/>
                </a:spcBef>
                <a:buClrTx/>
                <a:buSzTx/>
                <a:buFontTx/>
                <a:buNone/>
              </a:pPr>
              <a:r>
                <a:rPr lang="ja-JP" altLang="en-US" sz="2000" dirty="0">
                  <a:solidFill>
                    <a:schemeClr val="tx1">
                      <a:lumMod val="50000"/>
                      <a:lumOff val="50000"/>
                    </a:schemeClr>
                  </a:solidFill>
                </a:rPr>
                <a:t>クローン</a:t>
              </a:r>
              <a:r>
                <a:rPr lang="ja-JP" altLang="en-US" sz="2000" dirty="0" smtClean="0">
                  <a:solidFill>
                    <a:schemeClr val="tx1">
                      <a:lumMod val="50000"/>
                      <a:lumOff val="50000"/>
                    </a:schemeClr>
                  </a:solidFill>
                </a:rPr>
                <a:t>検出・出力</a:t>
              </a:r>
              <a:endParaRPr lang="en-US" altLang="ja-JP" sz="2000" dirty="0">
                <a:solidFill>
                  <a:schemeClr val="tx1">
                    <a:lumMod val="50000"/>
                    <a:lumOff val="50000"/>
                  </a:schemeClr>
                </a:solidFill>
              </a:endParaRPr>
            </a:p>
          </p:txBody>
        </p:sp>
        <p:sp>
          <p:nvSpPr>
            <p:cNvPr id="89" name="Line 15"/>
            <p:cNvSpPr>
              <a:spLocks noChangeShapeType="1"/>
            </p:cNvSpPr>
            <p:nvPr/>
          </p:nvSpPr>
          <p:spPr bwMode="auto">
            <a:xfrm>
              <a:off x="1689393" y="3598240"/>
              <a:ext cx="6350" cy="214184"/>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0" name="Line 17"/>
            <p:cNvSpPr>
              <a:spLocks noChangeShapeType="1"/>
            </p:cNvSpPr>
            <p:nvPr/>
          </p:nvSpPr>
          <p:spPr bwMode="auto">
            <a:xfrm>
              <a:off x="1689393" y="3046239"/>
              <a:ext cx="6350" cy="221033"/>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1" name="Line 18"/>
            <p:cNvSpPr>
              <a:spLocks noChangeShapeType="1"/>
            </p:cNvSpPr>
            <p:nvPr/>
          </p:nvSpPr>
          <p:spPr bwMode="auto">
            <a:xfrm>
              <a:off x="1683043" y="2444622"/>
              <a:ext cx="6350" cy="262839"/>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2" name="Line 21"/>
            <p:cNvSpPr>
              <a:spLocks noChangeShapeType="1"/>
            </p:cNvSpPr>
            <p:nvPr/>
          </p:nvSpPr>
          <p:spPr bwMode="auto">
            <a:xfrm>
              <a:off x="1683043" y="4135007"/>
              <a:ext cx="0" cy="220176"/>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ja-JP" altLang="en-US"/>
            </a:p>
          </p:txBody>
        </p:sp>
        <p:sp>
          <p:nvSpPr>
            <p:cNvPr id="93" name="Text Box 22"/>
            <p:cNvSpPr txBox="1">
              <a:spLocks noChangeArrowheads="1"/>
            </p:cNvSpPr>
            <p:nvPr/>
          </p:nvSpPr>
          <p:spPr bwMode="auto">
            <a:xfrm>
              <a:off x="1935865" y="2444622"/>
              <a:ext cx="964105" cy="262839"/>
            </a:xfrm>
            <a:prstGeom prst="rect">
              <a:avLst/>
            </a:prstGeom>
            <a:solidFill>
              <a:srgbClr val="FFFFFF"/>
            </a:solidFill>
            <a:ln>
              <a:noFill/>
            </a:ln>
            <a:effectLst/>
          </p:spPr>
          <p:txBody>
            <a:bodyPr wrap="square">
              <a:spAutoFit/>
            </a:bodyPr>
            <a:lstStyle/>
            <a:p>
              <a:pPr algn="ctr">
                <a:lnSpc>
                  <a:spcPct val="100000"/>
                </a:lnSpc>
                <a:spcBef>
                  <a:spcPct val="50000"/>
                </a:spcBef>
                <a:buClrTx/>
                <a:buSzTx/>
                <a:buFontTx/>
                <a:buNone/>
              </a:pPr>
              <a:r>
                <a:rPr lang="en-US" altLang="ja-JP" dirty="0" err="1"/>
                <a:t>CCFinder</a:t>
              </a:r>
              <a:endParaRPr lang="en-US" altLang="ja-JP" dirty="0"/>
            </a:p>
          </p:txBody>
        </p:sp>
        <p:sp>
          <p:nvSpPr>
            <p:cNvPr id="94" name="Rectangle 14"/>
            <p:cNvSpPr>
              <a:spLocks noChangeArrowheads="1"/>
            </p:cNvSpPr>
            <p:nvPr/>
          </p:nvSpPr>
          <p:spPr bwMode="auto">
            <a:xfrm>
              <a:off x="784519" y="4338057"/>
              <a:ext cx="1793873" cy="284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100000"/>
                </a:lnSpc>
                <a:spcBef>
                  <a:spcPct val="50000"/>
                </a:spcBef>
                <a:buClrTx/>
                <a:buSzTx/>
                <a:buFontTx/>
                <a:buNone/>
              </a:pPr>
              <a:r>
                <a:rPr lang="ja-JP" altLang="en-US" sz="2000" dirty="0" smtClean="0"/>
                <a:t>クローン情報</a:t>
              </a:r>
              <a:endParaRPr lang="en-US" altLang="ja-JP" sz="2000" dirty="0"/>
            </a:p>
          </p:txBody>
        </p:sp>
      </p:grpSp>
      <p:sp>
        <p:nvSpPr>
          <p:cNvPr id="113" name="四角形吹き出し 112"/>
          <p:cNvSpPr/>
          <p:nvPr/>
        </p:nvSpPr>
        <p:spPr>
          <a:xfrm rot="5400000">
            <a:off x="5314360" y="2478634"/>
            <a:ext cx="1814214" cy="5008631"/>
          </a:xfrm>
          <a:prstGeom prst="wedgeRectCallout">
            <a:avLst>
              <a:gd name="adj1" fmla="val -73781"/>
              <a:gd name="adj2" fmla="val 60018"/>
            </a:avLst>
          </a:prstGeom>
          <a:solidFill>
            <a:srgbClr val="FFF6EF"/>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1" name="四角形吹き出し 110"/>
          <p:cNvSpPr/>
          <p:nvPr/>
        </p:nvSpPr>
        <p:spPr>
          <a:xfrm rot="5400000" flipH="1">
            <a:off x="5009593" y="-185813"/>
            <a:ext cx="2423750" cy="5008631"/>
          </a:xfrm>
          <a:prstGeom prst="wedgeRectCallout">
            <a:avLst>
              <a:gd name="adj1" fmla="val -48710"/>
              <a:gd name="adj2" fmla="val 60905"/>
            </a:avLst>
          </a:prstGeom>
          <a:solidFill>
            <a:srgbClr val="FFFAF7"/>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kumimoji="1" lang="en-US" altLang="ja-JP" dirty="0" err="1" smtClean="0"/>
              <a:t>CCFinder</a:t>
            </a:r>
            <a:r>
              <a:rPr kumimoji="1" lang="ja-JP" altLang="en-US" dirty="0" smtClean="0"/>
              <a:t>の処理概要（変換処理）</a:t>
            </a:r>
            <a:endParaRPr kumimoji="1" lang="ja-JP" altLang="en-US" dirty="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6</a:t>
            </a:fld>
            <a:endParaRPr lang="ja-JP" altLang="en-US">
              <a:solidFill>
                <a:srgbClr val="000000"/>
              </a:solidFill>
            </a:endParaRPr>
          </a:p>
        </p:txBody>
      </p:sp>
      <p:grpSp>
        <p:nvGrpSpPr>
          <p:cNvPr id="5" name="グループ化 4"/>
          <p:cNvGrpSpPr/>
          <p:nvPr/>
        </p:nvGrpSpPr>
        <p:grpSpPr>
          <a:xfrm>
            <a:off x="4162189" y="1957178"/>
            <a:ext cx="4159656" cy="1331832"/>
            <a:chOff x="4328627" y="1689648"/>
            <a:chExt cx="4159656" cy="1427054"/>
          </a:xfrm>
        </p:grpSpPr>
        <p:sp>
          <p:nvSpPr>
            <p:cNvPr id="51" name="Rectangle 2"/>
            <p:cNvSpPr>
              <a:spLocks noChangeArrowheads="1"/>
            </p:cNvSpPr>
            <p:nvPr/>
          </p:nvSpPr>
          <p:spPr bwMode="auto">
            <a:xfrm>
              <a:off x="4328627" y="1689648"/>
              <a:ext cx="301575"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2" name="Rectangle 2"/>
            <p:cNvSpPr>
              <a:spLocks noChangeArrowheads="1"/>
            </p:cNvSpPr>
            <p:nvPr/>
          </p:nvSpPr>
          <p:spPr bwMode="auto">
            <a:xfrm>
              <a:off x="5055582" y="1689648"/>
              <a:ext cx="300759"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b</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3" name="Rectangle 2"/>
            <p:cNvSpPr>
              <a:spLocks noChangeArrowheads="1"/>
            </p:cNvSpPr>
            <p:nvPr/>
          </p:nvSpPr>
          <p:spPr bwMode="auto">
            <a:xfrm>
              <a:off x="5441879" y="1689648"/>
              <a:ext cx="457235"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4" name="Rectangle 2"/>
            <p:cNvSpPr>
              <a:spLocks noChangeArrowheads="1"/>
            </p:cNvSpPr>
            <p:nvPr/>
          </p:nvSpPr>
          <p:spPr bwMode="auto">
            <a:xfrm>
              <a:off x="5984652" y="1689648"/>
              <a:ext cx="300759"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c</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5" name="Rectangle 2"/>
            <p:cNvSpPr>
              <a:spLocks noChangeArrowheads="1"/>
            </p:cNvSpPr>
            <p:nvPr/>
          </p:nvSpPr>
          <p:spPr bwMode="auto">
            <a:xfrm>
              <a:off x="6705902" y="1689648"/>
              <a:ext cx="735140"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value</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6" name="Rectangle 2"/>
            <p:cNvSpPr>
              <a:spLocks noChangeArrowheads="1"/>
            </p:cNvSpPr>
            <p:nvPr/>
          </p:nvSpPr>
          <p:spPr bwMode="auto">
            <a:xfrm>
              <a:off x="7526581" y="1689648"/>
              <a:ext cx="306464"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7" name="Rectangle 2"/>
            <p:cNvSpPr>
              <a:spLocks noChangeArrowheads="1"/>
            </p:cNvSpPr>
            <p:nvPr/>
          </p:nvSpPr>
          <p:spPr bwMode="auto">
            <a:xfrm>
              <a:off x="7918584" y="1689648"/>
              <a:ext cx="227410"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i</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8" name="Rectangle 2"/>
            <p:cNvSpPr>
              <a:spLocks noChangeArrowheads="1"/>
            </p:cNvSpPr>
            <p:nvPr/>
          </p:nvSpPr>
          <p:spPr bwMode="auto">
            <a:xfrm>
              <a:off x="8231533" y="1689648"/>
              <a:ext cx="256750"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59" name="Rectangle 2"/>
            <p:cNvSpPr>
              <a:spLocks noChangeArrowheads="1"/>
            </p:cNvSpPr>
            <p:nvPr/>
          </p:nvSpPr>
          <p:spPr bwMode="auto">
            <a:xfrm>
              <a:off x="4720630" y="1689648"/>
              <a:ext cx="249413"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0" name="Rectangle 2"/>
            <p:cNvSpPr>
              <a:spLocks noChangeArrowheads="1"/>
            </p:cNvSpPr>
            <p:nvPr/>
          </p:nvSpPr>
          <p:spPr bwMode="auto">
            <a:xfrm>
              <a:off x="6370950" y="1689648"/>
              <a:ext cx="249413"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1" name="Rectangle 2"/>
            <p:cNvSpPr>
              <a:spLocks noChangeArrowheads="1"/>
            </p:cNvSpPr>
            <p:nvPr/>
          </p:nvSpPr>
          <p:spPr bwMode="auto">
            <a:xfrm>
              <a:off x="4328627" y="2718284"/>
              <a:ext cx="301575" cy="398418"/>
            </a:xfrm>
            <a:prstGeom prst="rect">
              <a:avLst/>
            </a:prstGeom>
            <a:solidFill>
              <a:srgbClr val="9BFFAC"/>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latin typeface="Arial" panose="020B0604020202020204" pitchFamily="34" charset="0"/>
                </a:rPr>
                <a:t>if</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2" name="Rectangle 2"/>
            <p:cNvSpPr>
              <a:spLocks noChangeArrowheads="1"/>
            </p:cNvSpPr>
            <p:nvPr/>
          </p:nvSpPr>
          <p:spPr bwMode="auto">
            <a:xfrm>
              <a:off x="5055582" y="2718284"/>
              <a:ext cx="300759" cy="398418"/>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3" name="Rectangle 2"/>
            <p:cNvSpPr>
              <a:spLocks noChangeArrowheads="1"/>
            </p:cNvSpPr>
            <p:nvPr/>
          </p:nvSpPr>
          <p:spPr bwMode="auto">
            <a:xfrm>
              <a:off x="5441879" y="2718284"/>
              <a:ext cx="457235"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4" name="Rectangle 2"/>
            <p:cNvSpPr>
              <a:spLocks noChangeArrowheads="1"/>
            </p:cNvSpPr>
            <p:nvPr/>
          </p:nvSpPr>
          <p:spPr bwMode="auto">
            <a:xfrm>
              <a:off x="5984652" y="2718284"/>
              <a:ext cx="300759" cy="398418"/>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5" name="Rectangle 2"/>
            <p:cNvSpPr>
              <a:spLocks noChangeArrowheads="1"/>
            </p:cNvSpPr>
            <p:nvPr/>
          </p:nvSpPr>
          <p:spPr bwMode="auto">
            <a:xfrm>
              <a:off x="6705902" y="2718284"/>
              <a:ext cx="735140" cy="398418"/>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6" name="Rectangle 2"/>
            <p:cNvSpPr>
              <a:spLocks noChangeArrowheads="1"/>
            </p:cNvSpPr>
            <p:nvPr/>
          </p:nvSpPr>
          <p:spPr bwMode="auto">
            <a:xfrm>
              <a:off x="7526581" y="2718284"/>
              <a:ext cx="306464"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7" name="Rectangle 2"/>
            <p:cNvSpPr>
              <a:spLocks noChangeArrowheads="1"/>
            </p:cNvSpPr>
            <p:nvPr/>
          </p:nvSpPr>
          <p:spPr bwMode="auto">
            <a:xfrm>
              <a:off x="7918584" y="2718284"/>
              <a:ext cx="227410" cy="398418"/>
            </a:xfrm>
            <a:prstGeom prst="rect">
              <a:avLst/>
            </a:prstGeom>
            <a:solidFill>
              <a:srgbClr val="8FE2FF"/>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dirty="0" smtClean="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8" name="Rectangle 2"/>
            <p:cNvSpPr>
              <a:spLocks noChangeArrowheads="1"/>
            </p:cNvSpPr>
            <p:nvPr/>
          </p:nvSpPr>
          <p:spPr bwMode="auto">
            <a:xfrm>
              <a:off x="8231533" y="2718284"/>
              <a:ext cx="256750"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solidFill>
                    <a:schemeClr val="tx1"/>
                  </a:solidFill>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69" name="Rectangle 2"/>
            <p:cNvSpPr>
              <a:spLocks noChangeArrowheads="1"/>
            </p:cNvSpPr>
            <p:nvPr/>
          </p:nvSpPr>
          <p:spPr bwMode="auto">
            <a:xfrm>
              <a:off x="4720630" y="2718284"/>
              <a:ext cx="249413"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dirty="0">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sp>
          <p:nvSpPr>
            <p:cNvPr id="70" name="Rectangle 2"/>
            <p:cNvSpPr>
              <a:spLocks noChangeArrowheads="1"/>
            </p:cNvSpPr>
            <p:nvPr/>
          </p:nvSpPr>
          <p:spPr bwMode="auto">
            <a:xfrm>
              <a:off x="6370950" y="2718284"/>
              <a:ext cx="249413" cy="398418"/>
            </a:xfrm>
            <a:prstGeom prst="rect">
              <a:avLst/>
            </a:prstGeom>
            <a:solidFill>
              <a:schemeClr val="bg1"/>
            </a:solidFill>
            <a:ln>
              <a:solidFill>
                <a:schemeClr val="tx1">
                  <a:lumMod val="95000"/>
                  <a:lumOff val="5000"/>
                </a:schemeClr>
              </a:solid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ja-JP" b="0" i="0" u="none" strike="noStrike" cap="none" normalizeH="0" baseline="0" dirty="0" smtClean="0">
                  <a:ln>
                    <a:noFill/>
                  </a:ln>
                  <a:solidFill>
                    <a:schemeClr val="tx1"/>
                  </a:solidFill>
                  <a:effectLst/>
                  <a:latin typeface="Arial" panose="020B0604020202020204" pitchFamily="34" charset="0"/>
                </a:rPr>
                <a:t>)</a:t>
              </a:r>
              <a:endParaRPr kumimoji="0" lang="ja-JP" altLang="ja-JP" b="0" i="0" u="none" strike="noStrike" cap="none" normalizeH="0" baseline="0" dirty="0">
                <a:ln>
                  <a:noFill/>
                </a:ln>
                <a:solidFill>
                  <a:schemeClr val="tx1"/>
                </a:solidFill>
                <a:effectLst/>
                <a:latin typeface="Arial" panose="020B0604020202020204" pitchFamily="34" charset="0"/>
              </a:endParaRPr>
            </a:p>
          </p:txBody>
        </p:sp>
        <p:cxnSp>
          <p:nvCxnSpPr>
            <p:cNvPr id="71" name="直線矢印コネクタ 70"/>
            <p:cNvCxnSpPr/>
            <p:nvPr/>
          </p:nvCxnSpPr>
          <p:spPr>
            <a:xfrm>
              <a:off x="5212093" y="2181408"/>
              <a:ext cx="9778" cy="474744"/>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p:cNvCxnSpPr/>
            <p:nvPr/>
          </p:nvCxnSpPr>
          <p:spPr>
            <a:xfrm>
              <a:off x="6135031" y="2181408"/>
              <a:ext cx="9778" cy="474744"/>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a:off x="7067963" y="2181408"/>
              <a:ext cx="9778" cy="474744"/>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a:off x="8032289" y="2181408"/>
              <a:ext cx="9778" cy="474744"/>
            </a:xfrm>
            <a:prstGeom prst="straightConnector1">
              <a:avLst/>
            </a:prstGeom>
            <a:ln w="60325" cmpd="sng">
              <a:solidFill>
                <a:srgbClr val="7DDDFF"/>
              </a:solidFill>
              <a:prstDash val="solid"/>
              <a:tailEnd type="triangle"/>
            </a:ln>
          </p:spPr>
          <p:style>
            <a:lnRef idx="1">
              <a:schemeClr val="accent1"/>
            </a:lnRef>
            <a:fillRef idx="0">
              <a:schemeClr val="accent1"/>
            </a:fillRef>
            <a:effectRef idx="0">
              <a:schemeClr val="accent1"/>
            </a:effectRef>
            <a:fontRef idx="minor">
              <a:schemeClr val="tx1"/>
            </a:fontRef>
          </p:style>
        </p:cxnSp>
      </p:grpSp>
      <p:sp>
        <p:nvSpPr>
          <p:cNvPr id="75" name="コンテンツ プレースホルダー 2"/>
          <p:cNvSpPr txBox="1">
            <a:spLocks/>
          </p:cNvSpPr>
          <p:nvPr/>
        </p:nvSpPr>
        <p:spPr>
          <a:xfrm>
            <a:off x="3717151" y="4214062"/>
            <a:ext cx="5012090" cy="1843811"/>
          </a:xfrm>
          <a:prstGeom prst="rect">
            <a:avLst/>
          </a:prstGeom>
          <a:noFill/>
          <a:ln w="15875">
            <a:noFill/>
          </a:ln>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buFont typeface="Wingdings" panose="05000000000000000000" pitchFamily="2" charset="2"/>
              <a:buChar char="l"/>
            </a:pPr>
            <a:r>
              <a:rPr lang="ja-JP" altLang="en-US" sz="1800" dirty="0" smtClean="0">
                <a:latin typeface="メイリオ" panose="020B0604030504040204" pitchFamily="50" charset="-128"/>
                <a:ea typeface="メイリオ" panose="020B0604030504040204" pitchFamily="50" charset="-128"/>
              </a:rPr>
              <a:t> 識別子を表す文字列を，全て同じトークンに　　　置き換える</a:t>
            </a:r>
            <a:endParaRPr lang="en-US" altLang="ja-JP" sz="1800" dirty="0" smtClean="0">
              <a:latin typeface="メイリオ" panose="020B0604030504040204" pitchFamily="50" charset="-128"/>
              <a:ea typeface="メイリオ" panose="020B0604030504040204" pitchFamily="50" charset="-128"/>
            </a:endParaRPr>
          </a:p>
          <a:p>
            <a:pPr>
              <a:buFont typeface="Wingdings" panose="05000000000000000000" pitchFamily="2" charset="2"/>
              <a:buChar char="l"/>
            </a:pPr>
            <a:endParaRPr lang="en-US" altLang="ja-JP" sz="1800" dirty="0">
              <a:latin typeface="メイリオ" panose="020B0604030504040204" pitchFamily="50" charset="-128"/>
              <a:ea typeface="メイリオ" panose="020B0604030504040204" pitchFamily="50" charset="-128"/>
            </a:endParaRPr>
          </a:p>
          <a:p>
            <a:pPr>
              <a:buFont typeface="Wingdings" panose="05000000000000000000" pitchFamily="2" charset="2"/>
              <a:buChar char="l"/>
            </a:pPr>
            <a:r>
              <a:rPr lang="ja-JP" altLang="en-US" sz="1800" dirty="0" smtClean="0">
                <a:latin typeface="メイリオ" panose="020B0604030504040204" pitchFamily="50" charset="-128"/>
                <a:ea typeface="メイリオ" panose="020B0604030504040204" pitchFamily="50" charset="-128"/>
              </a:rPr>
              <a:t> タイプ</a:t>
            </a:r>
            <a:r>
              <a:rPr lang="en-US" altLang="ja-JP" sz="1800" dirty="0" smtClean="0">
                <a:latin typeface="メイリオ" panose="020B0604030504040204" pitchFamily="50" charset="-128"/>
                <a:ea typeface="メイリオ" panose="020B0604030504040204" pitchFamily="50" charset="-128"/>
              </a:rPr>
              <a:t>2 </a:t>
            </a:r>
            <a:r>
              <a:rPr lang="ja-JP" altLang="en-US" sz="1800" dirty="0" smtClean="0">
                <a:latin typeface="メイリオ" panose="020B0604030504040204" pitchFamily="50" charset="-128"/>
                <a:ea typeface="メイリオ" panose="020B0604030504040204" pitchFamily="50" charset="-128"/>
              </a:rPr>
              <a:t>のコードクローンを検出するために　　　行われる</a:t>
            </a:r>
            <a:endParaRPr lang="en-US" altLang="ja-JP" sz="1800" dirty="0" smtClean="0">
              <a:latin typeface="メイリオ" panose="020B0604030504040204" pitchFamily="50" charset="-128"/>
              <a:ea typeface="メイリオ" panose="020B0604030504040204" pitchFamily="50" charset="-128"/>
            </a:endParaRPr>
          </a:p>
        </p:txBody>
      </p:sp>
      <p:sp>
        <p:nvSpPr>
          <p:cNvPr id="109" name="Rectangle 2"/>
          <p:cNvSpPr>
            <a:spLocks noChangeArrowheads="1"/>
          </p:cNvSpPr>
          <p:nvPr/>
        </p:nvSpPr>
        <p:spPr bwMode="auto">
          <a:xfrm>
            <a:off x="3855274" y="1127292"/>
            <a:ext cx="4732387" cy="461665"/>
          </a:xfrm>
          <a:prstGeom prst="rect">
            <a:avLst/>
          </a:prstGeom>
          <a:noFill/>
          <a:ln>
            <a:noFill/>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ja-JP" sz="2400" dirty="0" smtClean="0">
                <a:latin typeface="Arial" panose="020B0604020202020204" pitchFamily="34" charset="0"/>
              </a:rPr>
              <a:t>if(b</a:t>
            </a:r>
            <a:r>
              <a:rPr kumimoji="0" lang="en-US" altLang="ja-JP" sz="2400" dirty="0">
                <a:latin typeface="Arial" panose="020B0604020202020204" pitchFamily="34" charset="0"/>
              </a:rPr>
              <a:t>==</a:t>
            </a:r>
            <a:r>
              <a:rPr kumimoji="0" lang="en-US" altLang="ja-JP" sz="2400" dirty="0" smtClean="0">
                <a:latin typeface="Arial" panose="020B0604020202020204" pitchFamily="34" charset="0"/>
              </a:rPr>
              <a:t>c) value=</a:t>
            </a:r>
            <a:r>
              <a:rPr kumimoji="0" lang="en-US" altLang="ja-JP" sz="2400" dirty="0" err="1" smtClean="0">
                <a:latin typeface="Arial" panose="020B0604020202020204" pitchFamily="34" charset="0"/>
              </a:rPr>
              <a:t>i</a:t>
            </a:r>
            <a:r>
              <a:rPr kumimoji="0" lang="ja-JP" altLang="en-US" sz="2400" dirty="0" smtClean="0">
                <a:latin typeface="Arial" panose="020B0604020202020204" pitchFamily="34" charset="0"/>
              </a:rPr>
              <a:t> </a:t>
            </a:r>
            <a:r>
              <a:rPr kumimoji="0" lang="en-US" altLang="ja-JP" sz="2400" dirty="0">
                <a:latin typeface="Arial" panose="020B0604020202020204" pitchFamily="34" charset="0"/>
              </a:rPr>
              <a:t>;</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44980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言語間の字句解析の違い</a:t>
            </a:r>
            <a:endParaRPr kumimoji="1" lang="ja-JP" altLang="en-US" dirty="0"/>
          </a:p>
        </p:txBody>
      </p:sp>
      <p:sp>
        <p:nvSpPr>
          <p:cNvPr id="3" name="コンテンツ プレースホルダー 2"/>
          <p:cNvSpPr>
            <a:spLocks noGrp="1"/>
          </p:cNvSpPr>
          <p:nvPr>
            <p:ph idx="1"/>
          </p:nvPr>
        </p:nvSpPr>
        <p:spPr>
          <a:xfrm>
            <a:off x="317501" y="1196975"/>
            <a:ext cx="8332625" cy="2163681"/>
          </a:xfrm>
        </p:spPr>
        <p:txBody>
          <a:bodyPr/>
          <a:lstStyle/>
          <a:p>
            <a:pPr>
              <a:spcAft>
                <a:spcPts val="600"/>
              </a:spcAft>
            </a:pPr>
            <a:r>
              <a:rPr lang="ja-JP" altLang="en-US" dirty="0" smtClean="0">
                <a:solidFill>
                  <a:schemeClr val="tx1">
                    <a:lumMod val="95000"/>
                    <a:lumOff val="5000"/>
                  </a:schemeClr>
                </a:solidFill>
              </a:rPr>
              <a:t>コメントは字句</a:t>
            </a:r>
            <a:r>
              <a:rPr lang="ja-JP" altLang="en-US" dirty="0">
                <a:solidFill>
                  <a:schemeClr val="tx1">
                    <a:lumMod val="95000"/>
                    <a:lumOff val="5000"/>
                  </a:schemeClr>
                </a:solidFill>
              </a:rPr>
              <a:t>解析における言語間の差の大きな</a:t>
            </a:r>
            <a:r>
              <a:rPr lang="ja-JP" altLang="en-US" dirty="0" smtClean="0">
                <a:solidFill>
                  <a:schemeClr val="tx1">
                    <a:lumMod val="95000"/>
                    <a:lumOff val="5000"/>
                  </a:schemeClr>
                </a:solidFill>
              </a:rPr>
              <a:t>要因</a:t>
            </a:r>
            <a:endParaRPr kumimoji="1" lang="en-US" altLang="ja-JP" dirty="0" smtClean="0">
              <a:solidFill>
                <a:schemeClr val="tx1">
                  <a:lumMod val="95000"/>
                  <a:lumOff val="5000"/>
                </a:schemeClr>
              </a:solidFill>
            </a:endParaRPr>
          </a:p>
          <a:p>
            <a:pPr>
              <a:spcAft>
                <a:spcPts val="600"/>
              </a:spcAft>
            </a:pPr>
            <a:r>
              <a:rPr kumimoji="1" lang="ja-JP" altLang="en-US" dirty="0" smtClean="0"/>
              <a:t>定義より，コードクローンにコメントは含まれないので　字句解析ではコメントを無視する</a:t>
            </a:r>
            <a:endParaRPr kumimoji="1" lang="en-US" altLang="ja-JP" dirty="0" smtClean="0"/>
          </a:p>
          <a:p>
            <a:pPr>
              <a:spcAft>
                <a:spcPts val="600"/>
              </a:spcAft>
            </a:pPr>
            <a:r>
              <a:rPr lang="ja-JP" altLang="en-US" dirty="0" smtClean="0"/>
              <a:t>多くの言語でコメント機能が使われているため，　　　　　　　　言語別にコメントルールの入力が必要である</a:t>
            </a:r>
            <a:endParaRPr lang="en-US" altLang="ja-JP" dirty="0" smtClean="0"/>
          </a:p>
          <a:p>
            <a:pPr marL="0" indent="0">
              <a:spcAft>
                <a:spcPts val="600"/>
              </a:spcAft>
              <a:buNone/>
            </a:pPr>
            <a:r>
              <a:rPr kumimoji="1" lang="ja-JP" altLang="en-US" dirty="0" smtClean="0"/>
              <a:t> 　言語によるコメントの違い</a:t>
            </a:r>
            <a:r>
              <a:rPr kumimoji="1" lang="en-US" altLang="ja-JP" dirty="0" smtClean="0"/>
              <a:t>(</a:t>
            </a:r>
            <a:r>
              <a:rPr kumimoji="1" lang="ja-JP" altLang="en-US" dirty="0" smtClean="0"/>
              <a:t>行コメント</a:t>
            </a:r>
            <a:r>
              <a:rPr kumimoji="1" lang="en-US" altLang="ja-JP" dirty="0" smtClean="0"/>
              <a:t>)</a:t>
            </a:r>
          </a:p>
          <a:p>
            <a:pPr>
              <a:spcAft>
                <a:spcPts val="600"/>
              </a:spcAft>
              <a:buFont typeface="Wingdings" panose="05000000000000000000" pitchFamily="2" charset="2"/>
              <a:buChar char="Ø"/>
            </a:pPr>
            <a:r>
              <a:rPr kumimoji="1" lang="en-US" altLang="ja-JP" dirty="0" smtClean="0"/>
              <a:t>C</a:t>
            </a:r>
            <a:r>
              <a:rPr kumimoji="1" lang="ja-JP" altLang="en-US" dirty="0" smtClean="0"/>
              <a:t>言語</a:t>
            </a:r>
            <a:endParaRPr kumimoji="1" lang="en-US" altLang="ja-JP" dirty="0" smtClean="0"/>
          </a:p>
          <a:p>
            <a:pPr>
              <a:spcAft>
                <a:spcPts val="600"/>
              </a:spcAft>
              <a:buFont typeface="Wingdings" panose="05000000000000000000" pitchFamily="2" charset="2"/>
              <a:buChar char="Ø"/>
            </a:pPr>
            <a:endParaRPr lang="en-US" altLang="ja-JP" dirty="0"/>
          </a:p>
          <a:p>
            <a:pPr>
              <a:spcAft>
                <a:spcPts val="600"/>
              </a:spcAft>
              <a:buFont typeface="Wingdings" panose="05000000000000000000" pitchFamily="2" charset="2"/>
              <a:buChar char="Ø"/>
            </a:pPr>
            <a:r>
              <a:rPr kumimoji="1" lang="en-US" altLang="ja-JP" dirty="0" smtClean="0"/>
              <a:t>Ruby</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7</a:t>
            </a:fld>
            <a:endParaRPr lang="ja-JP" altLang="en-US">
              <a:solidFill>
                <a:srgbClr val="000000"/>
              </a:solidFill>
            </a:endParaRPr>
          </a:p>
        </p:txBody>
      </p:sp>
      <p:sp>
        <p:nvSpPr>
          <p:cNvPr id="27" name="Rectangle 2"/>
          <p:cNvSpPr>
            <a:spLocks noChangeArrowheads="1"/>
          </p:cNvSpPr>
          <p:nvPr/>
        </p:nvSpPr>
        <p:spPr bwMode="auto">
          <a:xfrm>
            <a:off x="1821217" y="3981826"/>
            <a:ext cx="6180295" cy="461665"/>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kumimoji="0" lang="en-US" altLang="ja-JP" sz="2400" dirty="0">
                <a:latin typeface="Ebrima" panose="02000000000000000000" pitchFamily="2" charset="0"/>
                <a:ea typeface="Ebrima" panose="02000000000000000000" pitchFamily="2" charset="0"/>
                <a:cs typeface="Ebrima" panose="02000000000000000000" pitchFamily="2" charset="0"/>
              </a:rPr>
              <a:t>v=</a:t>
            </a:r>
            <a:r>
              <a:rPr kumimoji="0" lang="en-US" altLang="ja-JP" sz="2400" dirty="0" err="1">
                <a:latin typeface="Ebrima" panose="02000000000000000000" pitchFamily="2" charset="0"/>
                <a:ea typeface="Ebrima" panose="02000000000000000000" pitchFamily="2" charset="0"/>
                <a:cs typeface="Ebrima" panose="02000000000000000000" pitchFamily="2" charset="0"/>
              </a:rPr>
              <a:t>v+i</a:t>
            </a:r>
            <a:r>
              <a:rPr kumimoji="0" lang="en-US" altLang="ja-JP" sz="2400" dirty="0">
                <a:latin typeface="Ebrima" panose="02000000000000000000" pitchFamily="2" charset="0"/>
                <a:ea typeface="Ebrima" panose="02000000000000000000" pitchFamily="2" charset="0"/>
                <a:cs typeface="Ebrima" panose="02000000000000000000" pitchFamily="2" charset="0"/>
              </a:rPr>
              <a:t>;</a:t>
            </a:r>
            <a:r>
              <a:rPr kumimoji="0" lang="ja-JP" altLang="en-US" sz="2400" dirty="0">
                <a:latin typeface="Ebrima" panose="02000000000000000000" pitchFamily="2" charset="0"/>
                <a:cs typeface="Ebrima" panose="02000000000000000000" pitchFamily="2" charset="0"/>
              </a:rPr>
              <a:t> </a:t>
            </a:r>
            <a:r>
              <a:rPr kumimoji="0" lang="en-US" altLang="ja-JP" sz="2400" dirty="0">
                <a:solidFill>
                  <a:srgbClr val="FF0000"/>
                </a:solidFill>
                <a:latin typeface="Arial" panose="020B0604020202020204" pitchFamily="34" charset="0"/>
              </a:rPr>
              <a:t>//</a:t>
            </a:r>
            <a:r>
              <a:rPr kumimoji="0" lang="ja-JP" altLang="en-US" sz="2400" dirty="0" smtClean="0">
                <a:solidFill>
                  <a:srgbClr val="FF0000"/>
                </a:solidFill>
                <a:latin typeface="Arial" panose="020B0604020202020204" pitchFamily="34" charset="0"/>
              </a:rPr>
              <a:t>ここ</a:t>
            </a:r>
            <a:r>
              <a:rPr kumimoji="0" lang="ja-JP" altLang="en-US" sz="2400" dirty="0">
                <a:solidFill>
                  <a:srgbClr val="FF0000"/>
                </a:solidFill>
                <a:latin typeface="Arial" panose="020B0604020202020204" pitchFamily="34" charset="0"/>
              </a:rPr>
              <a:t>は</a:t>
            </a:r>
            <a:r>
              <a:rPr kumimoji="0" lang="ja-JP" altLang="en-US" sz="2400" dirty="0" smtClean="0">
                <a:solidFill>
                  <a:srgbClr val="FF0000"/>
                </a:solidFill>
                <a:latin typeface="Arial" panose="020B0604020202020204" pitchFamily="34" charset="0"/>
              </a:rPr>
              <a:t>コメント</a:t>
            </a:r>
            <a:endParaRPr kumimoji="0" lang="ja-JP" altLang="ja-JP" sz="2400" dirty="0">
              <a:solidFill>
                <a:srgbClr val="FF0000"/>
              </a:solidFill>
              <a:latin typeface="Arial" panose="020B0604020202020204" pitchFamily="34" charset="0"/>
            </a:endParaRPr>
          </a:p>
        </p:txBody>
      </p:sp>
      <p:sp>
        <p:nvSpPr>
          <p:cNvPr id="28" name="Rectangle 2"/>
          <p:cNvSpPr>
            <a:spLocks noChangeArrowheads="1"/>
          </p:cNvSpPr>
          <p:nvPr/>
        </p:nvSpPr>
        <p:spPr bwMode="auto">
          <a:xfrm>
            <a:off x="1821217" y="4968766"/>
            <a:ext cx="6180295" cy="461665"/>
          </a:xfrm>
          <a:prstGeom prst="rect">
            <a:avLst/>
          </a:prstGeom>
          <a:solidFill>
            <a:srgbClr val="D1FFD1"/>
          </a:solidFill>
          <a:ln>
            <a:noFill/>
          </a:ln>
          <a:effectLs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2400" i="0" u="none" strike="noStrike" cap="none" normalizeH="0" baseline="0" dirty="0" smtClean="0">
                <a:ln>
                  <a:noFill/>
                </a:ln>
                <a:solidFill>
                  <a:schemeClr val="tx1">
                    <a:lumMod val="95000"/>
                    <a:lumOff val="5000"/>
                  </a:schemeClr>
                </a:solidFill>
                <a:effectLst/>
                <a:latin typeface="Ebrima" panose="02000000000000000000" pitchFamily="2" charset="0"/>
                <a:cs typeface="Ebrima" panose="02000000000000000000" pitchFamily="2" charset="0"/>
              </a:rPr>
              <a:t>y=5+6</a:t>
            </a:r>
            <a:r>
              <a:rPr kumimoji="0" lang="en-US" altLang="ja-JP" sz="2400" i="0" u="none" strike="noStrike" cap="none" normalizeH="0" baseline="0" dirty="0" smtClean="0">
                <a:ln>
                  <a:noFill/>
                </a:ln>
                <a:solidFill>
                  <a:srgbClr val="FF0000"/>
                </a:solidFill>
                <a:effectLst/>
                <a:latin typeface="Ebrima" panose="02000000000000000000" pitchFamily="2" charset="0"/>
                <a:cs typeface="Ebrima" panose="02000000000000000000" pitchFamily="2" charset="0"/>
              </a:rPr>
              <a:t> </a:t>
            </a:r>
            <a:r>
              <a:rPr kumimoji="0" lang="ja-JP" altLang="ja-JP" sz="2400" i="0" u="none" strike="noStrike" cap="none" normalizeH="0" baseline="0" dirty="0" smtClean="0">
                <a:ln>
                  <a:noFill/>
                </a:ln>
                <a:solidFill>
                  <a:srgbClr val="FF0000"/>
                </a:solidFill>
                <a:effectLst/>
                <a:latin typeface="Ebrima" panose="02000000000000000000" pitchFamily="2" charset="0"/>
                <a:cs typeface="Ebrima" panose="02000000000000000000" pitchFamily="2" charset="0"/>
              </a:rPr>
              <a:t>#</a:t>
            </a:r>
            <a:r>
              <a:rPr kumimoji="0" lang="ja-JP" altLang="en-US" sz="2400" i="0" u="none" strike="noStrike" cap="none" normalizeH="0" baseline="0" dirty="0" smtClean="0">
                <a:ln>
                  <a:noFill/>
                </a:ln>
                <a:solidFill>
                  <a:srgbClr val="FF0000"/>
                </a:solidFill>
                <a:effectLst/>
                <a:latin typeface="Ebrima" panose="02000000000000000000" pitchFamily="2" charset="0"/>
                <a:cs typeface="Ebrima" panose="02000000000000000000" pitchFamily="2" charset="0"/>
              </a:rPr>
              <a:t>ここはコメント</a:t>
            </a:r>
            <a:endParaRPr kumimoji="0" lang="en-US" altLang="ja-JP" sz="1000" b="0" i="0" u="none" strike="noStrike" cap="none" normalizeH="0" baseline="0" dirty="0">
              <a:ln>
                <a:noFill/>
              </a:ln>
              <a:solidFill>
                <a:srgbClr val="FF0000"/>
              </a:solidFill>
              <a:effectLst/>
              <a:latin typeface="Arial Unicode MS" panose="020B0604020202020204" pitchFamily="50" charset="-128"/>
            </a:endParaRPr>
          </a:p>
        </p:txBody>
      </p:sp>
    </p:spTree>
    <p:extLst>
      <p:ext uri="{BB962C8B-B14F-4D97-AF65-F5344CB8AC3E}">
        <p14:creationId xmlns:p14="http://schemas.microsoft.com/office/powerpoint/2010/main" val="4037294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199" y="1196975"/>
            <a:ext cx="8339959" cy="3284409"/>
          </a:xfrm>
        </p:spPr>
        <p:txBody>
          <a:bodyPr/>
          <a:lstStyle/>
          <a:p>
            <a:pPr>
              <a:spcAft>
                <a:spcPts val="600"/>
              </a:spcAft>
            </a:pPr>
            <a:r>
              <a:rPr lang="ja-JP" altLang="en-US" dirty="0" smtClean="0"/>
              <a:t>タイプ</a:t>
            </a:r>
            <a:r>
              <a:rPr lang="en-US" altLang="ja-JP" dirty="0"/>
              <a:t>2</a:t>
            </a:r>
            <a:r>
              <a:rPr lang="ja-JP" altLang="en-US" dirty="0"/>
              <a:t>のコードクローンを検出するため</a:t>
            </a:r>
            <a:r>
              <a:rPr lang="ja-JP" altLang="en-US" dirty="0" smtClean="0"/>
              <a:t>に，　　　　　ソースコードから識別子を探し出す必要がある</a:t>
            </a:r>
            <a:endParaRPr lang="en-US" altLang="ja-JP" dirty="0" smtClean="0"/>
          </a:p>
          <a:p>
            <a:pPr marL="0" indent="0">
              <a:spcAft>
                <a:spcPts val="600"/>
              </a:spcAft>
              <a:buNone/>
            </a:pPr>
            <a:r>
              <a:rPr lang="ja-JP" altLang="en-US" dirty="0" smtClean="0">
                <a:solidFill>
                  <a:srgbClr val="0070C0"/>
                </a:solidFill>
              </a:rPr>
              <a:t>手順１</a:t>
            </a:r>
            <a:r>
              <a:rPr lang="ja-JP" altLang="en-US" dirty="0" smtClean="0"/>
              <a:t>：ソースコードの中から英数字列を検出する</a:t>
            </a:r>
            <a:endParaRPr lang="en-US" altLang="ja-JP" dirty="0" smtClean="0"/>
          </a:p>
          <a:p>
            <a:pPr marL="0" indent="0">
              <a:spcAft>
                <a:spcPts val="600"/>
              </a:spcAft>
              <a:buNone/>
            </a:pPr>
            <a:r>
              <a:rPr lang="ja-JP" altLang="en-US" dirty="0" smtClean="0">
                <a:solidFill>
                  <a:srgbClr val="0070C0"/>
                </a:solidFill>
              </a:rPr>
              <a:t>手順２</a:t>
            </a:r>
            <a:r>
              <a:rPr lang="ja-JP" altLang="en-US" dirty="0" smtClean="0"/>
              <a:t>：英数字列を識別子と予約語に分別する</a:t>
            </a:r>
            <a:endParaRPr lang="en-US" altLang="ja-JP" dirty="0" smtClean="0"/>
          </a:p>
          <a:p>
            <a:pPr marL="0" indent="0">
              <a:spcAft>
                <a:spcPts val="600"/>
              </a:spcAft>
              <a:buNone/>
            </a:pPr>
            <a:endParaRPr lang="ja-JP" altLang="en-US" dirty="0" smtClean="0">
              <a:solidFill>
                <a:schemeClr val="accent2"/>
              </a:solidFill>
            </a:endParaRPr>
          </a:p>
          <a:p>
            <a:r>
              <a:rPr lang="ja-JP" altLang="en-US" dirty="0" smtClean="0"/>
              <a:t>手順１が可能になるようなトークン分割を行えば良い</a:t>
            </a:r>
            <a:endParaRPr lang="en-US" altLang="ja-JP" dirty="0" smtClean="0"/>
          </a:p>
          <a:p>
            <a:r>
              <a:rPr kumimoji="1" lang="ja-JP" altLang="en-US" dirty="0" smtClean="0"/>
              <a:t>手順２を行うために予約語の入力が必要</a:t>
            </a:r>
          </a:p>
        </p:txBody>
      </p:sp>
      <p:sp>
        <p:nvSpPr>
          <p:cNvPr id="2" name="タイトル 1"/>
          <p:cNvSpPr>
            <a:spLocks noGrp="1"/>
          </p:cNvSpPr>
          <p:nvPr>
            <p:ph type="title"/>
          </p:nvPr>
        </p:nvSpPr>
        <p:spPr/>
        <p:txBody>
          <a:bodyPr/>
          <a:lstStyle/>
          <a:p>
            <a:r>
              <a:rPr kumimoji="1" lang="ja-JP" altLang="en-US" sz="3600" dirty="0" smtClean="0"/>
              <a:t>識別子の検出</a:t>
            </a:r>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8</a:t>
            </a:fld>
            <a:endParaRPr lang="ja-JP" altLang="en-US">
              <a:solidFill>
                <a:srgbClr val="000000"/>
              </a:solidFill>
            </a:endParaRPr>
          </a:p>
        </p:txBody>
      </p:sp>
      <p:sp>
        <p:nvSpPr>
          <p:cNvPr id="5" name="コンテンツ プレースホルダー 2"/>
          <p:cNvSpPr txBox="1">
            <a:spLocks/>
          </p:cNvSpPr>
          <p:nvPr/>
        </p:nvSpPr>
        <p:spPr bwMode="auto">
          <a:xfrm>
            <a:off x="457199" y="5050892"/>
            <a:ext cx="8339959" cy="85394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Char char="•"/>
              <a:defRPr kumimoji="1" sz="2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1pPr>
            <a:lvl2pPr marL="557213" indent="-214313" algn="l" rtl="0" eaLnBrk="1" fontAlgn="base" hangingPunct="1">
              <a:spcBef>
                <a:spcPct val="20000"/>
              </a:spcBef>
              <a:spcAft>
                <a:spcPct val="0"/>
              </a:spcAft>
              <a:buChar char="–"/>
              <a:defRPr kumimoji="1" sz="18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2pPr>
            <a:lvl3pPr marL="857250" indent="-171450" algn="l" rtl="0" eaLnBrk="1" fontAlgn="base" hangingPunct="1">
              <a:spcBef>
                <a:spcPct val="20000"/>
              </a:spcBef>
              <a:spcAft>
                <a:spcPct val="0"/>
              </a:spcAft>
              <a:buChar char="•"/>
              <a:defRPr kumimoji="1" sz="16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3pPr>
            <a:lvl4pPr marL="1200150" indent="-171450" algn="l" rtl="0" eaLnBrk="1" fontAlgn="base" hangingPunct="1">
              <a:spcBef>
                <a:spcPct val="20000"/>
              </a:spcBef>
              <a:spcAft>
                <a:spcPct val="0"/>
              </a:spcAft>
              <a:buChar char="–"/>
              <a:defRPr kumimoji="1" sz="15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4pPr>
            <a:lvl5pPr marL="1543050" indent="-171450" algn="l" rtl="0" eaLnBrk="1" fontAlgn="base" hangingPunct="1">
              <a:spcBef>
                <a:spcPct val="20000"/>
              </a:spcBef>
              <a:spcAft>
                <a:spcPct val="0"/>
              </a:spcAft>
              <a:buChar char="»"/>
              <a:defRPr kumimoji="1" sz="1400" kern="1200">
                <a:solidFill>
                  <a:schemeClr val="tx1"/>
                </a:solidFill>
                <a:latin typeface="メイリオ" panose="020B0604030504040204" pitchFamily="50" charset="-128"/>
                <a:ea typeface="メイリオ" panose="020B0604030504040204" pitchFamily="50" charset="-128"/>
                <a:cs typeface="Segoe UI Historic"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Tx/>
              <a:buNone/>
            </a:pPr>
            <a:r>
              <a:rPr lang="ja-JP" altLang="en-US" dirty="0" smtClean="0"/>
              <a:t>予約語：</a:t>
            </a:r>
            <a:endParaRPr lang="en-US" altLang="ja-JP" dirty="0" smtClean="0"/>
          </a:p>
          <a:p>
            <a:pPr marL="0" indent="0">
              <a:buFontTx/>
              <a:buNone/>
            </a:pPr>
            <a:r>
              <a:rPr lang="ja-JP" altLang="en-US" dirty="0" smtClean="0"/>
              <a:t>　言語によって定められた識別子名に使用できない文字列</a:t>
            </a:r>
            <a:endParaRPr lang="ja-JP" altLang="en-US" dirty="0"/>
          </a:p>
        </p:txBody>
      </p:sp>
    </p:spTree>
    <p:extLst>
      <p:ext uri="{BB962C8B-B14F-4D97-AF65-F5344CB8AC3E}">
        <p14:creationId xmlns:p14="http://schemas.microsoft.com/office/powerpoint/2010/main" val="1213231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研究概要</a:t>
            </a:r>
            <a:endParaRPr kumimoji="1" lang="ja-JP" altLang="en-US" sz="4000" dirty="0"/>
          </a:p>
        </p:txBody>
      </p:sp>
      <p:sp>
        <p:nvSpPr>
          <p:cNvPr id="3" name="コンテンツ プレースホルダー 2"/>
          <p:cNvSpPr>
            <a:spLocks noGrp="1"/>
          </p:cNvSpPr>
          <p:nvPr>
            <p:ph idx="1"/>
          </p:nvPr>
        </p:nvSpPr>
        <p:spPr>
          <a:xfrm>
            <a:off x="317502" y="1188813"/>
            <a:ext cx="8400830" cy="4929188"/>
          </a:xfrm>
        </p:spPr>
        <p:txBody>
          <a:bodyPr/>
          <a:lstStyle/>
          <a:p>
            <a:pPr>
              <a:buFont typeface="Wingdings" panose="05000000000000000000" pitchFamily="2" charset="2"/>
              <a:buChar char="l"/>
            </a:pPr>
            <a:r>
              <a:rPr lang="ja-JP" altLang="en-US" dirty="0" smtClean="0">
                <a:solidFill>
                  <a:srgbClr val="0070C0"/>
                </a:solidFill>
              </a:rPr>
              <a:t>提案ツール</a:t>
            </a:r>
            <a:endParaRPr lang="en-US" altLang="ja-JP" sz="2400" dirty="0" smtClean="0">
              <a:solidFill>
                <a:srgbClr val="0070C0"/>
              </a:solidFill>
            </a:endParaRPr>
          </a:p>
          <a:p>
            <a:pPr>
              <a:buFont typeface="Wingdings" panose="05000000000000000000" pitchFamily="2" charset="2"/>
              <a:buChar char="Ø"/>
            </a:pPr>
            <a:r>
              <a:rPr lang="ja-JP" altLang="en-US" dirty="0" smtClean="0"/>
              <a:t>タイプ</a:t>
            </a:r>
            <a:r>
              <a:rPr lang="en-US" altLang="ja-JP" dirty="0" smtClean="0"/>
              <a:t>2 </a:t>
            </a:r>
            <a:r>
              <a:rPr lang="ja-JP" altLang="en-US" dirty="0" err="1" smtClean="0"/>
              <a:t>までの</a:t>
            </a:r>
            <a:r>
              <a:rPr lang="ja-JP" altLang="en-US" dirty="0" smtClean="0"/>
              <a:t>トークン単位のコードクローンが検出可能</a:t>
            </a:r>
            <a:endParaRPr lang="en-US" altLang="ja-JP" dirty="0" smtClean="0"/>
          </a:p>
          <a:p>
            <a:pPr>
              <a:buFont typeface="Wingdings" panose="05000000000000000000" pitchFamily="2" charset="2"/>
              <a:buChar char="Ø"/>
            </a:pPr>
            <a:r>
              <a:rPr lang="ja-JP" altLang="en-US" dirty="0" smtClean="0"/>
              <a:t>字句</a:t>
            </a:r>
            <a:r>
              <a:rPr lang="ja-JP" altLang="en-US" dirty="0"/>
              <a:t>解析</a:t>
            </a:r>
            <a:r>
              <a:rPr lang="ja-JP" altLang="en-US" dirty="0" smtClean="0"/>
              <a:t>の</a:t>
            </a:r>
            <a:r>
              <a:rPr lang="ja-JP" altLang="en-US" dirty="0"/>
              <a:t>入力</a:t>
            </a:r>
            <a:r>
              <a:rPr lang="ja-JP" altLang="en-US" sz="2400" dirty="0" smtClean="0"/>
              <a:t>要素は</a:t>
            </a:r>
            <a:r>
              <a:rPr lang="ja-JP" altLang="en-US" sz="2400" dirty="0" smtClean="0">
                <a:solidFill>
                  <a:srgbClr val="FF0000"/>
                </a:solidFill>
              </a:rPr>
              <a:t>コメントルール</a:t>
            </a:r>
            <a:r>
              <a:rPr lang="ja-JP" altLang="en-US" sz="2400" dirty="0" smtClean="0"/>
              <a:t>と</a:t>
            </a:r>
            <a:r>
              <a:rPr lang="ja-JP" altLang="en-US" sz="2400" dirty="0" smtClean="0">
                <a:solidFill>
                  <a:srgbClr val="FF0000"/>
                </a:solidFill>
              </a:rPr>
              <a:t>予約語</a:t>
            </a:r>
            <a:endParaRPr lang="en-US" altLang="ja-JP" dirty="0"/>
          </a:p>
          <a:p>
            <a:pPr>
              <a:buFont typeface="Wingdings" panose="05000000000000000000" pitchFamily="2" charset="2"/>
              <a:buChar char="Ø"/>
            </a:pPr>
            <a:r>
              <a:rPr lang="ja-JP" altLang="en-US" dirty="0" smtClean="0"/>
              <a:t>コメントルールに関する</a:t>
            </a:r>
            <a:r>
              <a:rPr lang="en-US" altLang="ja-JP" dirty="0" smtClean="0"/>
              <a:t>26</a:t>
            </a:r>
            <a:r>
              <a:rPr lang="ja-JP" altLang="en-US" dirty="0"/>
              <a:t> </a:t>
            </a:r>
            <a:r>
              <a:rPr lang="ja-JP" altLang="en-US" dirty="0" smtClean="0"/>
              <a:t>種類のオプションで，　　　　多くの言語のコメント除去が可能になる仕組みを持つ</a:t>
            </a:r>
            <a:endParaRPr lang="en-US" altLang="ja-JP" dirty="0" smtClean="0"/>
          </a:p>
          <a:p>
            <a:pPr>
              <a:buFont typeface="Wingdings" panose="05000000000000000000" pitchFamily="2" charset="2"/>
              <a:buChar char="Ø"/>
            </a:pPr>
            <a:endParaRPr lang="en-US" altLang="ja-JP" dirty="0"/>
          </a:p>
          <a:p>
            <a:pPr>
              <a:buFont typeface="Wingdings" panose="05000000000000000000" pitchFamily="2" charset="2"/>
              <a:buChar char="l"/>
            </a:pPr>
            <a:r>
              <a:rPr lang="ja-JP" altLang="en-US" sz="2400" dirty="0" smtClean="0">
                <a:solidFill>
                  <a:srgbClr val="0070C0"/>
                </a:solidFill>
              </a:rPr>
              <a:t>適用実験</a:t>
            </a:r>
            <a:endParaRPr lang="en-US" altLang="ja-JP" sz="2400" dirty="0" smtClean="0">
              <a:solidFill>
                <a:srgbClr val="0070C0"/>
              </a:solidFill>
            </a:endParaRPr>
          </a:p>
          <a:p>
            <a:pPr>
              <a:buFont typeface="Wingdings" panose="05000000000000000000" pitchFamily="2" charset="2"/>
              <a:buChar char="Ø"/>
            </a:pPr>
            <a:r>
              <a:rPr lang="ja-JP" altLang="en-US" dirty="0" smtClean="0"/>
              <a:t>コメント除去部を使用して，</a:t>
            </a:r>
            <a:r>
              <a:rPr lang="en-US" altLang="ja-JP" dirty="0" smtClean="0"/>
              <a:t>175 </a:t>
            </a:r>
            <a:r>
              <a:rPr lang="ja-JP" altLang="en-US" dirty="0" smtClean="0"/>
              <a:t>言語に対して　　　　コメント除去を行い，有用性を示した</a:t>
            </a:r>
            <a:endParaRPr lang="en-US" altLang="ja-JP" dirty="0" smtClean="0"/>
          </a:p>
          <a:p>
            <a:pPr>
              <a:buFont typeface="Wingdings" panose="05000000000000000000" pitchFamily="2" charset="2"/>
              <a:buChar char="Ø"/>
            </a:pPr>
            <a:r>
              <a:rPr lang="ja-JP" altLang="en-US" dirty="0" smtClean="0"/>
              <a:t>字句解析が可能だったいくつかの言語に対し，　　　　　コードクローン検出を行った</a:t>
            </a:r>
            <a:endParaRPr lang="en-US" altLang="ja-JP" sz="2400" dirty="0" smtClean="0"/>
          </a:p>
        </p:txBody>
      </p:sp>
      <p:sp>
        <p:nvSpPr>
          <p:cNvPr id="4" name="スライド番号プレースホルダー 3"/>
          <p:cNvSpPr>
            <a:spLocks noGrp="1"/>
          </p:cNvSpPr>
          <p:nvPr>
            <p:ph type="sldNum" sz="quarter" idx="12"/>
          </p:nvPr>
        </p:nvSpPr>
        <p:spPr/>
        <p:txBody>
          <a:bodyPr/>
          <a:lstStyle/>
          <a:p>
            <a:fld id="{E69AF22D-9F2B-4645-BAD4-678212F0273D}" type="slidenum">
              <a:rPr lang="ja-JP" altLang="en-US" smtClean="0">
                <a:solidFill>
                  <a:srgbClr val="000000"/>
                </a:solidFill>
              </a:rPr>
              <a:pPr/>
              <a:t>9</a:t>
            </a:fld>
            <a:endParaRPr lang="ja-JP" altLang="en-US">
              <a:solidFill>
                <a:srgbClr val="000000"/>
              </a:solidFill>
            </a:endParaRPr>
          </a:p>
        </p:txBody>
      </p:sp>
    </p:spTree>
    <p:extLst>
      <p:ext uri="{BB962C8B-B14F-4D97-AF65-F5344CB8AC3E}">
        <p14:creationId xmlns:p14="http://schemas.microsoft.com/office/powerpoint/2010/main" val="301142679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13CA6ED-5568-4FDE-8AB8-4D1FA7F96E61}" vid="{E8A5111C-AB58-46FF-9FFA-FDD7D45C344C}"/>
    </a:ext>
  </a:extLst>
</a:theme>
</file>

<file path=ppt/theme/theme2.xml><?xml version="1.0" encoding="utf-8"?>
<a:theme xmlns:a="http://schemas.openxmlformats.org/drawingml/2006/main" name="テーマ1">
  <a:themeElements>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cool15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5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5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5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5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5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5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5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5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5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5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5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1933A2DC-2C09-4B3C-97FC-EB9B1D06C524}" vid="{E830799C-38CE-465B-B2DB-96DAE533C23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21092</TotalTime>
  <Words>1850</Words>
  <Application>Microsoft Office PowerPoint</Application>
  <PresentationFormat>画面に合わせる (4:3)</PresentationFormat>
  <Paragraphs>373</Paragraphs>
  <Slides>19</Slides>
  <Notes>18</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19</vt:i4>
      </vt:variant>
    </vt:vector>
  </HeadingPairs>
  <TitlesOfParts>
    <vt:vector size="31" baseType="lpstr">
      <vt:lpstr>Arial Unicode MS</vt:lpstr>
      <vt:lpstr>ＭＳ Ｐゴシック</vt:lpstr>
      <vt:lpstr>メイリオ</vt:lpstr>
      <vt:lpstr>Arial</vt:lpstr>
      <vt:lpstr>Calibri</vt:lpstr>
      <vt:lpstr>Calibri Light</vt:lpstr>
      <vt:lpstr>Ebrima</vt:lpstr>
      <vt:lpstr>Segoe UI</vt:lpstr>
      <vt:lpstr>Segoe UI Historic</vt:lpstr>
      <vt:lpstr>Wingdings</vt:lpstr>
      <vt:lpstr>Default Theme</vt:lpstr>
      <vt:lpstr>テーマ1</vt:lpstr>
      <vt:lpstr>柔軟に変更可能な字句解析機構を持つ コードクローン検出ツールの開発</vt:lpstr>
      <vt:lpstr>コードクローン</vt:lpstr>
      <vt:lpstr>コードクローンの分類[1]</vt:lpstr>
      <vt:lpstr>多言語に対応したコードクローン検出</vt:lpstr>
      <vt:lpstr>CCFinderの処理概要（字句解析）</vt:lpstr>
      <vt:lpstr>CCFinderの処理概要（変換処理）</vt:lpstr>
      <vt:lpstr>言語間の字句解析の違い</vt:lpstr>
      <vt:lpstr>識別子の検出</vt:lpstr>
      <vt:lpstr>研究概要</vt:lpstr>
      <vt:lpstr>提案する字句解析機構</vt:lpstr>
      <vt:lpstr>コメントルールの分類</vt:lpstr>
      <vt:lpstr>26種類のコメントオプション</vt:lpstr>
      <vt:lpstr>オプションの追加・変更</vt:lpstr>
      <vt:lpstr>トークン分割と変換処理</vt:lpstr>
      <vt:lpstr>コメント除去に関する適用実験</vt:lpstr>
      <vt:lpstr>コメント除去に関する適用実験：結果</vt:lpstr>
      <vt:lpstr>コードクローン検出に関する適用実験</vt:lpstr>
      <vt:lpstr>コードクローン検出に関する適用実験：結果</vt:lpstr>
      <vt:lpstr>まとめと今後の課題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柔軟に変更可能な字句解析機構を持つ コードクローン検出ツールの開発</dc:title>
  <dc:creator>瀬村雄一</dc:creator>
  <cp:lastModifiedBy>瀬村雄一</cp:lastModifiedBy>
  <cp:revision>641</cp:revision>
  <cp:lastPrinted>2017-02-20T04:01:02Z</cp:lastPrinted>
  <dcterms:created xsi:type="dcterms:W3CDTF">2016-06-30T06:52:02Z</dcterms:created>
  <dcterms:modified xsi:type="dcterms:W3CDTF">2017-02-21T03:48:56Z</dcterms:modified>
</cp:coreProperties>
</file>