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Lst>
  <p:notesMasterIdLst>
    <p:notesMasterId r:id="rId19"/>
  </p:notesMasterIdLst>
  <p:handoutMasterIdLst>
    <p:handoutMasterId r:id="rId20"/>
  </p:handoutMasterIdLst>
  <p:sldIdLst>
    <p:sldId id="256" r:id="rId2"/>
    <p:sldId id="265" r:id="rId3"/>
    <p:sldId id="292" r:id="rId4"/>
    <p:sldId id="294" r:id="rId5"/>
    <p:sldId id="282" r:id="rId6"/>
    <p:sldId id="283" r:id="rId7"/>
    <p:sldId id="263" r:id="rId8"/>
    <p:sldId id="297" r:id="rId9"/>
    <p:sldId id="289" r:id="rId10"/>
    <p:sldId id="269" r:id="rId11"/>
    <p:sldId id="295" r:id="rId12"/>
    <p:sldId id="296" r:id="rId13"/>
    <p:sldId id="277" r:id="rId14"/>
    <p:sldId id="280" r:id="rId15"/>
    <p:sldId id="278" r:id="rId16"/>
    <p:sldId id="290" r:id="rId17"/>
    <p:sldId id="291" r:id="rId18"/>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1FC8"/>
    <a:srgbClr val="2E75B6"/>
    <a:srgbClr val="663300"/>
    <a:srgbClr val="996600"/>
    <a:srgbClr val="00602B"/>
    <a:srgbClr val="007C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014" autoAdjust="0"/>
    <p:restoredTop sz="52775" autoAdjust="0"/>
  </p:normalViewPr>
  <p:slideViewPr>
    <p:cSldViewPr snapToGrid="0">
      <p:cViewPr varScale="1">
        <p:scale>
          <a:sx n="42" d="100"/>
          <a:sy n="42" d="100"/>
        </p:scale>
        <p:origin x="2004" y="3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856A954A-D6CC-44E3-8295-F915FC149363}" type="datetimeFigureOut">
              <a:rPr kumimoji="1" lang="ja-JP" altLang="en-US" smtClean="0"/>
              <a:t>2017/2/20</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D5A26B7A-B7C1-47DE-B0C8-0D52837B4B7E}" type="slidenum">
              <a:rPr kumimoji="1" lang="ja-JP" altLang="en-US" smtClean="0"/>
              <a:t>‹#›</a:t>
            </a:fld>
            <a:endParaRPr kumimoji="1" lang="ja-JP" altLang="en-US"/>
          </a:p>
        </p:txBody>
      </p:sp>
    </p:spTree>
    <p:extLst>
      <p:ext uri="{BB962C8B-B14F-4D97-AF65-F5344CB8AC3E}">
        <p14:creationId xmlns:p14="http://schemas.microsoft.com/office/powerpoint/2010/main" val="160795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46AB08CC-566C-46DD-8935-C7C4F7E6263A}" type="datetimeFigureOut">
              <a:rPr kumimoji="1" lang="ja-JP" altLang="en-US" smtClean="0"/>
              <a:t>2017/2/20</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72EB2AA-A202-4860-8EE8-380BEB3910A2}" type="slidenum">
              <a:rPr kumimoji="1" lang="ja-JP" altLang="en-US" smtClean="0"/>
              <a:t>‹#›</a:t>
            </a:fld>
            <a:endParaRPr kumimoji="1" lang="ja-JP" altLang="en-US"/>
          </a:p>
        </p:txBody>
      </p:sp>
    </p:spTree>
    <p:extLst>
      <p:ext uri="{BB962C8B-B14F-4D97-AF65-F5344CB8AC3E}">
        <p14:creationId xmlns:p14="http://schemas.microsoft.com/office/powerpoint/2010/main" val="16379905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72EB2AA-A202-4860-8EE8-380BEB3910A2}" type="slidenum">
              <a:rPr kumimoji="1" lang="ja-JP" altLang="en-US" smtClean="0"/>
              <a:t>1</a:t>
            </a:fld>
            <a:endParaRPr kumimoji="1" lang="ja-JP" altLang="en-US"/>
          </a:p>
        </p:txBody>
      </p:sp>
    </p:spTree>
    <p:extLst>
      <p:ext uri="{BB962C8B-B14F-4D97-AF65-F5344CB8AC3E}">
        <p14:creationId xmlns:p14="http://schemas.microsoft.com/office/powerpoint/2010/main" val="749821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この後内部辺・外部辺の定義？</a:t>
            </a:r>
            <a:endParaRPr kumimoji="1" lang="ja-JP" altLang="en-US" dirty="0"/>
          </a:p>
        </p:txBody>
      </p:sp>
      <p:sp>
        <p:nvSpPr>
          <p:cNvPr id="4" name="スライド番号プレースホルダー 3"/>
          <p:cNvSpPr>
            <a:spLocks noGrp="1"/>
          </p:cNvSpPr>
          <p:nvPr>
            <p:ph type="sldNum" sz="quarter" idx="10"/>
          </p:nvPr>
        </p:nvSpPr>
        <p:spPr/>
        <p:txBody>
          <a:bodyPr/>
          <a:lstStyle/>
          <a:p>
            <a:fld id="{D72EB2AA-A202-4860-8EE8-380BEB3910A2}" type="slidenum">
              <a:rPr kumimoji="1" lang="ja-JP" altLang="en-US" smtClean="0"/>
              <a:t>2</a:t>
            </a:fld>
            <a:endParaRPr kumimoji="1" lang="ja-JP" altLang="en-US"/>
          </a:p>
        </p:txBody>
      </p:sp>
    </p:spTree>
    <p:extLst>
      <p:ext uri="{BB962C8B-B14F-4D97-AF65-F5344CB8AC3E}">
        <p14:creationId xmlns:p14="http://schemas.microsoft.com/office/powerpoint/2010/main" val="1121903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追加された二行のコードでは，</a:t>
            </a:r>
            <a:r>
              <a:rPr kumimoji="1" lang="en-US" altLang="ja-JP" dirty="0" smtClean="0"/>
              <a:t>Hoge</a:t>
            </a:r>
            <a:r>
              <a:rPr kumimoji="1" lang="ja-JP" altLang="en-US" dirty="0" smtClean="0"/>
              <a:t>の</a:t>
            </a:r>
            <a:r>
              <a:rPr kumimoji="1" lang="en-US" altLang="ja-JP" dirty="0" err="1" smtClean="0"/>
              <a:t>set,get</a:t>
            </a:r>
            <a:r>
              <a:rPr kumimoji="1" lang="ja-JP" altLang="en-US" dirty="0" smtClean="0"/>
              <a:t>メソッドが呼び出されています．</a:t>
            </a:r>
          </a:p>
          <a:p>
            <a:r>
              <a:rPr kumimoji="1" lang="ja-JP" altLang="en-US" dirty="0" smtClean="0"/>
              <a:t>これらのメソッドは</a:t>
            </a:r>
            <a:r>
              <a:rPr kumimoji="1" lang="en-US" altLang="ja-JP" dirty="0" smtClean="0"/>
              <a:t>set</a:t>
            </a:r>
            <a:r>
              <a:rPr kumimoji="1" lang="ja-JP" altLang="en-US" dirty="0" smtClean="0"/>
              <a:t>の引数が</a:t>
            </a:r>
            <a:r>
              <a:rPr kumimoji="1" lang="en-US" altLang="ja-JP" dirty="0" smtClean="0"/>
              <a:t>get</a:t>
            </a:r>
            <a:r>
              <a:rPr kumimoji="1" lang="ja-JP" altLang="en-US" dirty="0" smtClean="0"/>
              <a:t>の戻り値として返るという挙動をしますが，もし</a:t>
            </a:r>
            <a:r>
              <a:rPr kumimoji="1" lang="en-US" altLang="ja-JP" dirty="0" err="1" smtClean="0"/>
              <a:t>Hoge</a:t>
            </a:r>
            <a:r>
              <a:rPr kumimoji="1" lang="ja-JP" altLang="en-US" dirty="0" smtClean="0"/>
              <a:t>クラスのソースコードが解析対象に含まれない場合はそれが分かりません．</a:t>
            </a:r>
          </a:p>
          <a:p>
            <a:r>
              <a:rPr kumimoji="1" lang="ja-JP" altLang="en-US" dirty="0" smtClean="0"/>
              <a:t>その場合は</a:t>
            </a:r>
            <a:r>
              <a:rPr kumimoji="1" lang="en-US" altLang="ja-JP" dirty="0" smtClean="0"/>
              <a:t>f</a:t>
            </a:r>
            <a:r>
              <a:rPr kumimoji="1" lang="ja-JP" altLang="en-US" dirty="0" smtClean="0"/>
              <a:t>に何が代入されるのか特定できず，</a:t>
            </a:r>
            <a:r>
              <a:rPr kumimoji="1" lang="en-US" altLang="ja-JP" dirty="0" smtClean="0"/>
              <a:t>b</a:t>
            </a:r>
            <a:r>
              <a:rPr kumimoji="1" lang="ja-JP" altLang="en-US" dirty="0" smtClean="0"/>
              <a:t>と同じ</a:t>
            </a:r>
            <a:r>
              <a:rPr kumimoji="1" lang="en-US" altLang="ja-JP" dirty="0" err="1" smtClean="0"/>
              <a:t>Fuga</a:t>
            </a:r>
            <a:r>
              <a:rPr kumimoji="1" lang="ja-JP" altLang="en-US" dirty="0" smtClean="0"/>
              <a:t>のオブジェクトを指すことが出来ません．</a:t>
            </a:r>
          </a:p>
          <a:p>
            <a:r>
              <a:rPr kumimoji="1" lang="ja-JP" altLang="en-US" dirty="0" smtClean="0"/>
              <a:t>なので，代わりに</a:t>
            </a:r>
            <a:r>
              <a:rPr kumimoji="1" lang="en-US" altLang="ja-JP" dirty="0" smtClean="0"/>
              <a:t>"</a:t>
            </a:r>
            <a:r>
              <a:rPr kumimoji="1" lang="en-US" altLang="ja-JP" dirty="0" err="1" smtClean="0"/>
              <a:t>Hoge#get</a:t>
            </a:r>
            <a:r>
              <a:rPr kumimoji="1" lang="ja-JP" altLang="en-US" dirty="0" smtClean="0"/>
              <a:t>の戻り値</a:t>
            </a:r>
            <a:r>
              <a:rPr kumimoji="1" lang="en-US" altLang="ja-JP" dirty="0" smtClean="0"/>
              <a:t>"</a:t>
            </a:r>
            <a:r>
              <a:rPr kumimoji="1" lang="ja-JP" altLang="en-US" dirty="0" smtClean="0"/>
              <a:t>を</a:t>
            </a:r>
            <a:r>
              <a:rPr kumimoji="1" lang="en-US" altLang="ja-JP" dirty="0" smtClean="0"/>
              <a:t>1</a:t>
            </a:r>
            <a:r>
              <a:rPr kumimoji="1" lang="ja-JP" altLang="en-US" dirty="0" err="1" smtClean="0"/>
              <a:t>つの</a:t>
            </a:r>
            <a:r>
              <a:rPr kumimoji="1" lang="ja-JP" altLang="en-US" dirty="0" smtClean="0"/>
              <a:t>外部オブジェクトと考え，それに対して辺を引きます．これが外部辺です．</a:t>
            </a:r>
          </a:p>
        </p:txBody>
      </p:sp>
      <p:sp>
        <p:nvSpPr>
          <p:cNvPr id="4" name="スライド番号プレースホルダー 3"/>
          <p:cNvSpPr>
            <a:spLocks noGrp="1"/>
          </p:cNvSpPr>
          <p:nvPr>
            <p:ph type="sldNum" sz="quarter" idx="10"/>
          </p:nvPr>
        </p:nvSpPr>
        <p:spPr/>
        <p:txBody>
          <a:bodyPr/>
          <a:lstStyle/>
          <a:p>
            <a:fld id="{D72EB2AA-A202-4860-8EE8-380BEB3910A2}" type="slidenum">
              <a:rPr kumimoji="1" lang="ja-JP" altLang="en-US" smtClean="0"/>
              <a:t>4</a:t>
            </a:fld>
            <a:endParaRPr kumimoji="1" lang="ja-JP" altLang="en-US"/>
          </a:p>
        </p:txBody>
      </p:sp>
    </p:spTree>
    <p:extLst>
      <p:ext uri="{BB962C8B-B14F-4D97-AF65-F5344CB8AC3E}">
        <p14:creationId xmlns:p14="http://schemas.microsoft.com/office/powerpoint/2010/main" val="1342613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解析対象外とは？</a:t>
            </a:r>
            <a:endParaRPr kumimoji="1" lang="ja-JP" altLang="en-US" dirty="0"/>
          </a:p>
        </p:txBody>
      </p:sp>
      <p:sp>
        <p:nvSpPr>
          <p:cNvPr id="4" name="スライド番号プレースホルダー 3"/>
          <p:cNvSpPr>
            <a:spLocks noGrp="1"/>
          </p:cNvSpPr>
          <p:nvPr>
            <p:ph type="sldNum" sz="quarter" idx="10"/>
          </p:nvPr>
        </p:nvSpPr>
        <p:spPr/>
        <p:txBody>
          <a:bodyPr/>
          <a:lstStyle/>
          <a:p>
            <a:fld id="{D72EB2AA-A202-4860-8EE8-380BEB3910A2}" type="slidenum">
              <a:rPr kumimoji="1" lang="ja-JP" altLang="en-US" smtClean="0"/>
              <a:t>5</a:t>
            </a:fld>
            <a:endParaRPr kumimoji="1" lang="ja-JP" altLang="en-US"/>
          </a:p>
        </p:txBody>
      </p:sp>
    </p:spTree>
    <p:extLst>
      <p:ext uri="{BB962C8B-B14F-4D97-AF65-F5344CB8AC3E}">
        <p14:creationId xmlns:p14="http://schemas.microsoft.com/office/powerpoint/2010/main" val="2885808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72EB2AA-A202-4860-8EE8-380BEB3910A2}" type="slidenum">
              <a:rPr kumimoji="1" lang="ja-JP" altLang="en-US" smtClean="0"/>
              <a:t>9</a:t>
            </a:fld>
            <a:endParaRPr kumimoji="1" lang="ja-JP" altLang="en-US"/>
          </a:p>
        </p:txBody>
      </p:sp>
    </p:spTree>
    <p:extLst>
      <p:ext uri="{BB962C8B-B14F-4D97-AF65-F5344CB8AC3E}">
        <p14:creationId xmlns:p14="http://schemas.microsoft.com/office/powerpoint/2010/main" val="3873142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インターフェースの外部辺</a:t>
            </a:r>
          </a:p>
          <a:p>
            <a:r>
              <a:rPr kumimoji="1" lang="ja-JP" altLang="en-US" dirty="0" smtClean="0"/>
              <a:t>インターフェースの使い方</a:t>
            </a:r>
            <a:endParaRPr kumimoji="1" lang="ja-JP" altLang="en-US" dirty="0"/>
          </a:p>
        </p:txBody>
      </p:sp>
      <p:sp>
        <p:nvSpPr>
          <p:cNvPr id="4" name="スライド番号プレースホルダー 3"/>
          <p:cNvSpPr>
            <a:spLocks noGrp="1"/>
          </p:cNvSpPr>
          <p:nvPr>
            <p:ph type="sldNum" sz="quarter" idx="10"/>
          </p:nvPr>
        </p:nvSpPr>
        <p:spPr/>
        <p:txBody>
          <a:bodyPr/>
          <a:lstStyle/>
          <a:p>
            <a:fld id="{D72EB2AA-A202-4860-8EE8-380BEB3910A2}" type="slidenum">
              <a:rPr kumimoji="1" lang="ja-JP" altLang="en-US" smtClean="0"/>
              <a:t>10</a:t>
            </a:fld>
            <a:endParaRPr kumimoji="1" lang="ja-JP" altLang="en-US"/>
          </a:p>
        </p:txBody>
      </p:sp>
    </p:spTree>
    <p:extLst>
      <p:ext uri="{BB962C8B-B14F-4D97-AF65-F5344CB8AC3E}">
        <p14:creationId xmlns:p14="http://schemas.microsoft.com/office/powerpoint/2010/main" val="515487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72EB2AA-A202-4860-8EE8-380BEB3910A2}" type="slidenum">
              <a:rPr kumimoji="1" lang="ja-JP" altLang="en-US" smtClean="0"/>
              <a:t>12</a:t>
            </a:fld>
            <a:endParaRPr kumimoji="1" lang="ja-JP" altLang="en-US"/>
          </a:p>
        </p:txBody>
      </p:sp>
    </p:spTree>
    <p:extLst>
      <p:ext uri="{BB962C8B-B14F-4D97-AF65-F5344CB8AC3E}">
        <p14:creationId xmlns:p14="http://schemas.microsoft.com/office/powerpoint/2010/main" val="9877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スタブ適用前は？</a:t>
            </a:r>
            <a:endParaRPr kumimoji="1" lang="ja-JP" altLang="en-US" dirty="0"/>
          </a:p>
        </p:txBody>
      </p:sp>
      <p:sp>
        <p:nvSpPr>
          <p:cNvPr id="4" name="スライド番号プレースホルダー 3"/>
          <p:cNvSpPr>
            <a:spLocks noGrp="1"/>
          </p:cNvSpPr>
          <p:nvPr>
            <p:ph type="sldNum" sz="quarter" idx="10"/>
          </p:nvPr>
        </p:nvSpPr>
        <p:spPr/>
        <p:txBody>
          <a:bodyPr/>
          <a:lstStyle/>
          <a:p>
            <a:fld id="{D72EB2AA-A202-4860-8EE8-380BEB3910A2}" type="slidenum">
              <a:rPr kumimoji="1" lang="ja-JP" altLang="en-US" smtClean="0"/>
              <a:t>14</a:t>
            </a:fld>
            <a:endParaRPr kumimoji="1" lang="ja-JP" altLang="en-US"/>
          </a:p>
        </p:txBody>
      </p:sp>
    </p:spTree>
    <p:extLst>
      <p:ext uri="{BB962C8B-B14F-4D97-AF65-F5344CB8AC3E}">
        <p14:creationId xmlns:p14="http://schemas.microsoft.com/office/powerpoint/2010/main" val="39682717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fld id="{4BDF68E2-58F2-4D09-BE8B-E3BD06533059}" type="datetimeFigureOut">
              <a:rPr lang="en-US" smtClean="0"/>
              <a:t>2/20/2017</a:t>
            </a:fld>
            <a:endParaRPr lang="en-US" dirty="0"/>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dirty="0"/>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4FAB73BC-B049-4115-A692-8D63A059BFB8}" type="slidenum">
              <a:rPr lang="en-US" smtClean="0"/>
              <a:t>‹#›</a:t>
            </a:fld>
            <a:endParaRPr lang="en-US" dirty="0"/>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extLst>
      <p:ext uri="{BB962C8B-B14F-4D97-AF65-F5344CB8AC3E}">
        <p14:creationId xmlns:p14="http://schemas.microsoft.com/office/powerpoint/2010/main" val="37204270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6450073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5619417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7595328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extLst>
      <p:ext uri="{BB962C8B-B14F-4D97-AF65-F5344CB8AC3E}">
        <p14:creationId xmlns:p14="http://schemas.microsoft.com/office/powerpoint/2010/main" val="6945153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4375684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32272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870605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06518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3391160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11126120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extLst>
      <p:ext uri="{BB962C8B-B14F-4D97-AF65-F5344CB8AC3E}">
        <p14:creationId xmlns:p14="http://schemas.microsoft.com/office/powerpoint/2010/main" val="23101410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574190" y="549050"/>
            <a:ext cx="7921625" cy="1441450"/>
          </a:xfrm>
        </p:spPr>
        <p:txBody>
          <a:bodyPr/>
          <a:lstStyle/>
          <a:p>
            <a:r>
              <a:rPr lang="ja-JP" altLang="en-US" dirty="0"/>
              <a:t>ポインタ解析におけるライブラリ</a:t>
            </a:r>
            <a:r>
              <a:rPr lang="ja-JP" altLang="en-US" dirty="0" smtClean="0"/>
              <a:t>の</a:t>
            </a:r>
            <a:r>
              <a:rPr lang="en-US" altLang="ja-JP" dirty="0" smtClean="0"/>
              <a:t/>
            </a:r>
            <a:br>
              <a:rPr lang="en-US" altLang="ja-JP" dirty="0" smtClean="0"/>
            </a:br>
            <a:r>
              <a:rPr lang="ja-JP" altLang="en-US" dirty="0" smtClean="0"/>
              <a:t>スタブコード</a:t>
            </a:r>
            <a:r>
              <a:rPr lang="ja-JP" altLang="en-US" dirty="0"/>
              <a:t>への置換の効果</a:t>
            </a:r>
          </a:p>
        </p:txBody>
      </p:sp>
      <p:sp>
        <p:nvSpPr>
          <p:cNvPr id="3" name="サブタイトル 2"/>
          <p:cNvSpPr>
            <a:spLocks noGrp="1"/>
          </p:cNvSpPr>
          <p:nvPr>
            <p:ph type="subTitle" idx="1"/>
          </p:nvPr>
        </p:nvSpPr>
        <p:spPr/>
        <p:txBody>
          <a:bodyPr/>
          <a:lstStyle/>
          <a:p>
            <a:r>
              <a:rPr kumimoji="1" lang="ja-JP" altLang="en-US" dirty="0" smtClean="0"/>
              <a:t>井上研究室 </a:t>
            </a:r>
            <a:r>
              <a:rPr kumimoji="1" lang="en-US" altLang="ja-JP" dirty="0" smtClean="0"/>
              <a:t>B4</a:t>
            </a:r>
            <a:r>
              <a:rPr kumimoji="1" lang="ja-JP" altLang="en-US" dirty="0" smtClean="0"/>
              <a:t> 山本 佑也</a:t>
            </a:r>
            <a:endParaRPr kumimoji="1" lang="ja-JP" altLang="en-US" dirty="0"/>
          </a:p>
        </p:txBody>
      </p:sp>
    </p:spTree>
    <p:extLst>
      <p:ext uri="{BB962C8B-B14F-4D97-AF65-F5344CB8AC3E}">
        <p14:creationId xmlns:p14="http://schemas.microsoft.com/office/powerpoint/2010/main" val="24130086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p:txBody>
          <a:bodyPr/>
          <a:lstStyle/>
          <a:p>
            <a:r>
              <a:rPr lang="en-US" altLang="ja-JP" dirty="0"/>
              <a:t>Andersen</a:t>
            </a:r>
            <a:r>
              <a:rPr lang="ja-JP" altLang="en-US" dirty="0"/>
              <a:t>のポインタ</a:t>
            </a:r>
            <a:r>
              <a:rPr lang="ja-JP" altLang="en-US" dirty="0" smtClean="0"/>
              <a:t>解析の</a:t>
            </a:r>
            <a:r>
              <a:rPr lang="en-US" altLang="ja-JP" dirty="0" smtClean="0"/>
              <a:t>Java</a:t>
            </a:r>
            <a:r>
              <a:rPr lang="ja-JP" altLang="en-US" dirty="0" smtClean="0"/>
              <a:t>実装</a:t>
            </a:r>
            <a:endParaRPr lang="ja-JP" altLang="en-US" dirty="0"/>
          </a:p>
          <a:p>
            <a:r>
              <a:rPr lang="en-US" altLang="ja-JP" dirty="0"/>
              <a:t>6</a:t>
            </a:r>
            <a:r>
              <a:rPr lang="ja-JP" altLang="en-US" dirty="0"/>
              <a:t>種類のインターフェースのスタブコードを用意</a:t>
            </a:r>
            <a:endParaRPr lang="en-US" altLang="ja-JP" dirty="0"/>
          </a:p>
          <a:p>
            <a:pPr lvl="1"/>
            <a:r>
              <a:rPr lang="en-US" altLang="ja-JP" dirty="0"/>
              <a:t>Collection,</a:t>
            </a:r>
            <a:r>
              <a:rPr lang="ja-JP" altLang="en-US" dirty="0"/>
              <a:t> </a:t>
            </a:r>
            <a:r>
              <a:rPr lang="en-US" altLang="ja-JP" dirty="0"/>
              <a:t>List,</a:t>
            </a:r>
            <a:r>
              <a:rPr lang="ja-JP" altLang="en-US" dirty="0"/>
              <a:t> </a:t>
            </a:r>
            <a:r>
              <a:rPr lang="en-US" altLang="ja-JP" dirty="0"/>
              <a:t>Set,</a:t>
            </a:r>
            <a:r>
              <a:rPr lang="ja-JP" altLang="en-US" dirty="0"/>
              <a:t> </a:t>
            </a:r>
            <a:r>
              <a:rPr lang="en-US" altLang="ja-JP" dirty="0"/>
              <a:t>Map,</a:t>
            </a:r>
            <a:r>
              <a:rPr lang="ja-JP" altLang="en-US" dirty="0"/>
              <a:t> </a:t>
            </a:r>
            <a:r>
              <a:rPr lang="en-US" altLang="ja-JP" dirty="0"/>
              <a:t>Queue,</a:t>
            </a:r>
            <a:r>
              <a:rPr lang="ja-JP" altLang="en-US" dirty="0"/>
              <a:t> </a:t>
            </a:r>
            <a:r>
              <a:rPr lang="en-US" altLang="ja-JP" dirty="0" err="1" smtClean="0"/>
              <a:t>Deque</a:t>
            </a:r>
            <a:endParaRPr lang="ja-JP" altLang="en-US" dirty="0" smtClean="0"/>
          </a:p>
          <a:p>
            <a:r>
              <a:rPr lang="ja-JP" altLang="en-US" dirty="0" smtClean="0"/>
              <a:t>対象は</a:t>
            </a:r>
            <a:r>
              <a:rPr lang="en-US" altLang="ja-JP" dirty="0"/>
              <a:t>6</a:t>
            </a:r>
            <a:r>
              <a:rPr lang="ja-JP" altLang="en-US" dirty="0" err="1" smtClean="0"/>
              <a:t>つの</a:t>
            </a:r>
            <a:r>
              <a:rPr lang="ja-JP" altLang="en-US" dirty="0" smtClean="0"/>
              <a:t>比較的小規模な </a:t>
            </a:r>
            <a:r>
              <a:rPr lang="en-US" altLang="ja-JP" dirty="0" smtClean="0"/>
              <a:t>Java</a:t>
            </a:r>
            <a:r>
              <a:rPr lang="ja-JP" altLang="en-US" dirty="0" smtClean="0"/>
              <a:t> プロジェクト</a:t>
            </a:r>
            <a:endParaRPr lang="en-US" altLang="ja-JP" dirty="0" smtClean="0"/>
          </a:p>
          <a:p>
            <a:pPr lvl="1"/>
            <a:r>
              <a:rPr lang="en-US" altLang="ja-JP" dirty="0" smtClean="0"/>
              <a:t>ANTLR, </a:t>
            </a:r>
            <a:r>
              <a:rPr lang="en-US" altLang="ja-JP" dirty="0" err="1" smtClean="0"/>
              <a:t>DrawSWF</a:t>
            </a:r>
            <a:r>
              <a:rPr lang="en-US" altLang="ja-JP" dirty="0" smtClean="0"/>
              <a:t>, </a:t>
            </a:r>
            <a:r>
              <a:rPr lang="en-US" altLang="ja-JP" dirty="0" err="1" smtClean="0"/>
              <a:t>Jasml</a:t>
            </a:r>
            <a:r>
              <a:rPr lang="en-US" altLang="ja-JP" dirty="0" smtClean="0"/>
              <a:t>, </a:t>
            </a:r>
            <a:r>
              <a:rPr lang="en-US" altLang="ja-JP" dirty="0" err="1" smtClean="0"/>
              <a:t>JavaCC</a:t>
            </a:r>
            <a:r>
              <a:rPr lang="en-US" altLang="ja-JP" dirty="0" smtClean="0"/>
              <a:t>, </a:t>
            </a:r>
            <a:r>
              <a:rPr lang="en-US" altLang="ja-JP" dirty="0" err="1" smtClean="0"/>
              <a:t>JMoney</a:t>
            </a:r>
            <a:r>
              <a:rPr lang="en-US" altLang="ja-JP" smtClean="0"/>
              <a:t>, JUnit</a:t>
            </a:r>
            <a:endParaRPr lang="ja-JP" altLang="en-US" dirty="0"/>
          </a:p>
          <a:p>
            <a:r>
              <a:rPr lang="ja-JP" altLang="en-US" dirty="0" smtClean="0"/>
              <a:t>スタブコードの適用の有無で以下のデータを比較</a:t>
            </a:r>
          </a:p>
          <a:p>
            <a:pPr lvl="1"/>
            <a:r>
              <a:rPr lang="ja-JP" altLang="en-US" dirty="0" smtClean="0"/>
              <a:t>内部辺・外部辺数</a:t>
            </a:r>
          </a:p>
          <a:p>
            <a:pPr lvl="1"/>
            <a:r>
              <a:rPr lang="ja-JP" altLang="en-US" dirty="0" smtClean="0"/>
              <a:t>解析</a:t>
            </a:r>
            <a:r>
              <a:rPr lang="ja-JP" altLang="en-US" dirty="0"/>
              <a:t>時間</a:t>
            </a:r>
            <a:endParaRPr lang="ja-JP" altLang="en-US" dirty="0" smtClean="0"/>
          </a:p>
          <a:p>
            <a:pPr marL="457200" lvl="1" indent="0">
              <a:buNone/>
            </a:pPr>
            <a:endParaRPr lang="en-US" altLang="ja-JP" dirty="0" smtClean="0"/>
          </a:p>
        </p:txBody>
      </p:sp>
    </p:spTree>
    <p:extLst>
      <p:ext uri="{BB962C8B-B14F-4D97-AF65-F5344CB8AC3E}">
        <p14:creationId xmlns:p14="http://schemas.microsoft.com/office/powerpoint/2010/main" val="26134840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対象としたインターフェース</a:t>
            </a:r>
            <a:endParaRPr kumimoji="1" lang="ja-JP" altLang="en-US" dirty="0"/>
          </a:p>
        </p:txBody>
      </p:sp>
      <p:sp>
        <p:nvSpPr>
          <p:cNvPr id="3" name="コンテンツ プレースホルダー 2"/>
          <p:cNvSpPr>
            <a:spLocks noGrp="1"/>
          </p:cNvSpPr>
          <p:nvPr>
            <p:ph idx="1"/>
          </p:nvPr>
        </p:nvSpPr>
        <p:spPr/>
        <p:txBody>
          <a:bodyPr/>
          <a:lstStyle/>
          <a:p>
            <a:r>
              <a:rPr lang="en-US" altLang="ja-JP" dirty="0"/>
              <a:t>Collection</a:t>
            </a:r>
            <a:r>
              <a:rPr lang="ja-JP" altLang="en-US" dirty="0"/>
              <a:t>インターフェース</a:t>
            </a:r>
            <a:r>
              <a:rPr lang="ja-JP" altLang="en-US" dirty="0" smtClean="0"/>
              <a:t>のサブインターフェースをメインに選出</a:t>
            </a:r>
          </a:p>
          <a:p>
            <a:pPr lvl="1"/>
            <a:r>
              <a:rPr lang="en-US" altLang="ja-JP" dirty="0" smtClean="0"/>
              <a:t>Collection</a:t>
            </a:r>
            <a:r>
              <a:rPr lang="en-US" altLang="ja-JP" dirty="0"/>
              <a:t>, List, Set, Map, Queue, </a:t>
            </a:r>
            <a:r>
              <a:rPr lang="en-US" altLang="ja-JP" dirty="0" err="1" smtClean="0"/>
              <a:t>Deque</a:t>
            </a:r>
            <a:endParaRPr lang="ja-JP" altLang="en-US" dirty="0" smtClean="0"/>
          </a:p>
          <a:p>
            <a:pPr lvl="1"/>
            <a:r>
              <a:rPr lang="ja-JP" altLang="en-US" dirty="0" smtClean="0"/>
              <a:t>オブジェクトの管理をするインターフェース</a:t>
            </a:r>
          </a:p>
          <a:p>
            <a:pPr lvl="1"/>
            <a:r>
              <a:rPr lang="ja-JP" altLang="en-US" dirty="0" smtClean="0"/>
              <a:t>拡張</a:t>
            </a:r>
            <a:r>
              <a:rPr lang="en-US" altLang="ja-JP" dirty="0" smtClean="0"/>
              <a:t>for</a:t>
            </a:r>
            <a:r>
              <a:rPr lang="ja-JP" altLang="en-US" dirty="0" smtClean="0"/>
              <a:t>文で頻繁に使われる</a:t>
            </a:r>
            <a:endParaRPr lang="en-US" altLang="ja-JP" dirty="0"/>
          </a:p>
        </p:txBody>
      </p:sp>
      <p:sp>
        <p:nvSpPr>
          <p:cNvPr id="4" name="テキスト ボックス 3"/>
          <p:cNvSpPr txBox="1"/>
          <p:nvPr/>
        </p:nvSpPr>
        <p:spPr>
          <a:xfrm>
            <a:off x="385395" y="3848266"/>
            <a:ext cx="3105978" cy="892552"/>
          </a:xfrm>
          <a:prstGeom prst="rect">
            <a:avLst/>
          </a:prstGeom>
          <a:solidFill>
            <a:schemeClr val="bg1"/>
          </a:solidFill>
          <a:ln>
            <a:solidFill>
              <a:srgbClr val="C00000"/>
            </a:solidFill>
          </a:ln>
        </p:spPr>
        <p:txBody>
          <a:bodyPr wrap="square" rtlCol="0">
            <a:spAutoFit/>
          </a:bodyPr>
          <a:lstStyle/>
          <a:p>
            <a:r>
              <a:rPr lang="en-US" altLang="ja-JP" sz="1600" b="1" dirty="0">
                <a:solidFill>
                  <a:srgbClr val="7F0055"/>
                </a:solidFill>
                <a:latin typeface="Consolas" panose="020B0609020204030204" pitchFamily="49" charset="0"/>
                <a:ea typeface="ＭＳ ゴシック" panose="020B0609070205080204" pitchFamily="49" charset="-128"/>
              </a:rPr>
              <a:t>for</a:t>
            </a:r>
            <a:r>
              <a:rPr lang="en-US" altLang="ja-JP" sz="1600" b="1" dirty="0">
                <a:solidFill>
                  <a:srgbClr val="000000"/>
                </a:solidFill>
                <a:latin typeface="Consolas" panose="020B0609020204030204" pitchFamily="49" charset="0"/>
                <a:ea typeface="ＭＳ ゴシック" panose="020B0609070205080204" pitchFamily="49" charset="-128"/>
              </a:rPr>
              <a:t>(String </a:t>
            </a:r>
            <a:r>
              <a:rPr lang="en-US" altLang="ja-JP" b="1" dirty="0" err="1">
                <a:solidFill>
                  <a:srgbClr val="1F1FC8"/>
                </a:solidFill>
                <a:latin typeface="Consolas"/>
              </a:rPr>
              <a:t>str</a:t>
            </a:r>
            <a:r>
              <a:rPr lang="en-US" altLang="ja-JP" sz="1600" b="1" dirty="0">
                <a:solidFill>
                  <a:srgbClr val="000000"/>
                </a:solidFill>
                <a:latin typeface="Consolas" panose="020B0609020204030204" pitchFamily="49" charset="0"/>
                <a:ea typeface="ＭＳ ゴシック" panose="020B0609070205080204" pitchFamily="49" charset="-128"/>
              </a:rPr>
              <a:t> : </a:t>
            </a:r>
            <a:r>
              <a:rPr lang="en-US" altLang="ja-JP" b="1" dirty="0">
                <a:solidFill>
                  <a:srgbClr val="1F1FC8"/>
                </a:solidFill>
                <a:latin typeface="Consolas"/>
              </a:rPr>
              <a:t>list</a:t>
            </a:r>
            <a:r>
              <a:rPr lang="en-US" altLang="ja-JP" sz="1600" b="1" dirty="0">
                <a:solidFill>
                  <a:srgbClr val="000000"/>
                </a:solidFill>
                <a:latin typeface="Consolas" panose="020B0609020204030204" pitchFamily="49" charset="0"/>
                <a:ea typeface="ＭＳ ゴシック" panose="020B0609070205080204" pitchFamily="49" charset="-128"/>
              </a:rPr>
              <a:t>){</a:t>
            </a:r>
          </a:p>
          <a:p>
            <a:r>
              <a:rPr lang="en-US" altLang="ja-JP" sz="1600" b="1" dirty="0" smtClean="0">
                <a:solidFill>
                  <a:srgbClr val="000000"/>
                </a:solidFill>
                <a:latin typeface="Consolas" panose="020B0609020204030204" pitchFamily="49" charset="0"/>
                <a:ea typeface="ＭＳ ゴシック" panose="020B0609070205080204" pitchFamily="49" charset="-128"/>
              </a:rPr>
              <a:t>   …</a:t>
            </a:r>
          </a:p>
          <a:p>
            <a:r>
              <a:rPr lang="en-US" altLang="ja-JP" sz="1600" b="1" dirty="0" smtClean="0">
                <a:solidFill>
                  <a:srgbClr val="000000"/>
                </a:solidFill>
                <a:latin typeface="Consolas" panose="020B0609020204030204" pitchFamily="49" charset="0"/>
                <a:ea typeface="ＭＳ ゴシック" panose="020B0609070205080204" pitchFamily="49" charset="-128"/>
              </a:rPr>
              <a:t>}</a:t>
            </a:r>
            <a:endParaRPr kumimoji="1" lang="ja-JP" altLang="en-US" sz="1600" b="1" dirty="0">
              <a:latin typeface="Consolas" panose="020B0609020204030204" pitchFamily="49" charset="0"/>
            </a:endParaRPr>
          </a:p>
        </p:txBody>
      </p:sp>
      <p:sp>
        <p:nvSpPr>
          <p:cNvPr id="5" name="テキスト ボックス 4"/>
          <p:cNvSpPr txBox="1"/>
          <p:nvPr/>
        </p:nvSpPr>
        <p:spPr>
          <a:xfrm>
            <a:off x="375870" y="4884884"/>
            <a:ext cx="8220145" cy="1200329"/>
          </a:xfrm>
          <a:prstGeom prst="rect">
            <a:avLst/>
          </a:prstGeom>
          <a:solidFill>
            <a:schemeClr val="bg1"/>
          </a:solidFill>
          <a:ln>
            <a:solidFill>
              <a:srgbClr val="C00000"/>
            </a:solidFill>
          </a:ln>
        </p:spPr>
        <p:txBody>
          <a:bodyPr wrap="square" rtlCol="0">
            <a:spAutoFit/>
          </a:bodyPr>
          <a:lstStyle/>
          <a:p>
            <a:r>
              <a:rPr lang="en-US" altLang="ja-JP" b="1" dirty="0">
                <a:solidFill>
                  <a:srgbClr val="7F0055"/>
                </a:solidFill>
                <a:latin typeface="Consolas" panose="020B0609020204030204" pitchFamily="49" charset="0"/>
                <a:ea typeface="ＭＳ ゴシック" panose="020B0609070205080204" pitchFamily="49" charset="-128"/>
              </a:rPr>
              <a:t>for</a:t>
            </a:r>
            <a:r>
              <a:rPr lang="en-US" altLang="ja-JP" b="1" dirty="0">
                <a:solidFill>
                  <a:srgbClr val="000000"/>
                </a:solidFill>
                <a:latin typeface="Consolas" panose="020B0609020204030204" pitchFamily="49" charset="0"/>
                <a:ea typeface="ＭＳ ゴシック" panose="020B0609070205080204" pitchFamily="49" charset="-128"/>
              </a:rPr>
              <a:t> (</a:t>
            </a:r>
            <a:r>
              <a:rPr lang="en-US" altLang="ja-JP" b="1" dirty="0" smtClean="0">
                <a:solidFill>
                  <a:srgbClr val="000000"/>
                </a:solidFill>
                <a:latin typeface="Consolas" panose="020B0609020204030204" pitchFamily="49" charset="0"/>
                <a:ea typeface="ＭＳ ゴシック" panose="020B0609070205080204" pitchFamily="49" charset="-128"/>
              </a:rPr>
              <a:t>Iterator </a:t>
            </a:r>
            <a:r>
              <a:rPr lang="en-US" altLang="ja-JP" b="1" dirty="0">
                <a:solidFill>
                  <a:srgbClr val="1F1FC8"/>
                </a:solidFill>
                <a:latin typeface="Consolas"/>
              </a:rPr>
              <a:t>iterator</a:t>
            </a:r>
            <a:r>
              <a:rPr lang="en-US" altLang="ja-JP" b="1" dirty="0">
                <a:solidFill>
                  <a:srgbClr val="000000"/>
                </a:solidFill>
                <a:latin typeface="Consolas" panose="020B0609020204030204" pitchFamily="49" charset="0"/>
                <a:ea typeface="ＭＳ ゴシック" panose="020B0609070205080204" pitchFamily="49" charset="-128"/>
              </a:rPr>
              <a:t> = </a:t>
            </a:r>
            <a:r>
              <a:rPr lang="en-US" altLang="ja-JP" b="1" dirty="0" err="1">
                <a:solidFill>
                  <a:srgbClr val="1F1FC8"/>
                </a:solidFill>
                <a:latin typeface="Consolas"/>
              </a:rPr>
              <a:t>list</a:t>
            </a:r>
            <a:r>
              <a:rPr lang="en-US" altLang="ja-JP" b="1" dirty="0" err="1">
                <a:solidFill>
                  <a:srgbClr val="000000"/>
                </a:solidFill>
                <a:latin typeface="Consolas" panose="020B0609020204030204" pitchFamily="49" charset="0"/>
                <a:ea typeface="ＭＳ ゴシック" panose="020B0609070205080204" pitchFamily="49" charset="-128"/>
              </a:rPr>
              <a:t>.iterator</a:t>
            </a:r>
            <a:r>
              <a:rPr lang="en-US" altLang="ja-JP" b="1" dirty="0">
                <a:solidFill>
                  <a:srgbClr val="000000"/>
                </a:solidFill>
                <a:latin typeface="Consolas" panose="020B0609020204030204" pitchFamily="49" charset="0"/>
                <a:ea typeface="ＭＳ ゴシック" panose="020B0609070205080204" pitchFamily="49" charset="-128"/>
              </a:rPr>
              <a:t>(); </a:t>
            </a:r>
            <a:r>
              <a:rPr lang="en-US" altLang="ja-JP" b="1" dirty="0" err="1">
                <a:solidFill>
                  <a:srgbClr val="1F1FC8"/>
                </a:solidFill>
                <a:latin typeface="Consolas"/>
              </a:rPr>
              <a:t>iterator</a:t>
            </a:r>
            <a:r>
              <a:rPr lang="en-US" altLang="ja-JP" b="1" dirty="0" err="1">
                <a:solidFill>
                  <a:srgbClr val="000000"/>
                </a:solidFill>
                <a:latin typeface="Consolas" panose="020B0609020204030204" pitchFamily="49" charset="0"/>
                <a:ea typeface="ＭＳ ゴシック" panose="020B0609070205080204" pitchFamily="49" charset="-128"/>
              </a:rPr>
              <a:t>.hasNext</a:t>
            </a:r>
            <a:r>
              <a:rPr lang="en-US" altLang="ja-JP" b="1" dirty="0">
                <a:solidFill>
                  <a:srgbClr val="000000"/>
                </a:solidFill>
                <a:latin typeface="Consolas" panose="020B0609020204030204" pitchFamily="49" charset="0"/>
                <a:ea typeface="ＭＳ ゴシック" panose="020B0609070205080204" pitchFamily="49" charset="-128"/>
              </a:rPr>
              <a:t>();) {</a:t>
            </a:r>
          </a:p>
          <a:p>
            <a:r>
              <a:rPr lang="en-US" altLang="ja-JP" b="1" dirty="0" smtClean="0">
                <a:solidFill>
                  <a:srgbClr val="000000"/>
                </a:solidFill>
                <a:latin typeface="Consolas" panose="020B0609020204030204" pitchFamily="49" charset="0"/>
                <a:ea typeface="ＭＳ ゴシック" panose="020B0609070205080204" pitchFamily="49" charset="-128"/>
              </a:rPr>
              <a:t>   String </a:t>
            </a:r>
            <a:r>
              <a:rPr lang="en-US" altLang="ja-JP" b="1" dirty="0" err="1">
                <a:solidFill>
                  <a:srgbClr val="1F1FC8"/>
                </a:solidFill>
                <a:latin typeface="Consolas"/>
              </a:rPr>
              <a:t>str</a:t>
            </a:r>
            <a:r>
              <a:rPr lang="en-US" altLang="ja-JP" b="1" dirty="0">
                <a:solidFill>
                  <a:srgbClr val="000000"/>
                </a:solidFill>
                <a:latin typeface="Consolas" panose="020B0609020204030204" pitchFamily="49" charset="0"/>
                <a:ea typeface="ＭＳ ゴシック" panose="020B0609070205080204" pitchFamily="49" charset="-128"/>
              </a:rPr>
              <a:t> = </a:t>
            </a:r>
            <a:r>
              <a:rPr lang="en-US" altLang="ja-JP" b="1" dirty="0" err="1">
                <a:solidFill>
                  <a:srgbClr val="1F1FC8"/>
                </a:solidFill>
                <a:latin typeface="Consolas"/>
              </a:rPr>
              <a:t>iterator</a:t>
            </a:r>
            <a:r>
              <a:rPr lang="en-US" altLang="ja-JP" b="1" dirty="0" err="1">
                <a:solidFill>
                  <a:srgbClr val="000000"/>
                </a:solidFill>
                <a:latin typeface="Consolas" panose="020B0609020204030204" pitchFamily="49" charset="0"/>
                <a:ea typeface="ＭＳ ゴシック" panose="020B0609070205080204" pitchFamily="49" charset="-128"/>
              </a:rPr>
              <a:t>.next</a:t>
            </a:r>
            <a:r>
              <a:rPr lang="en-US" altLang="ja-JP" b="1" dirty="0">
                <a:solidFill>
                  <a:srgbClr val="000000"/>
                </a:solidFill>
                <a:latin typeface="Consolas" panose="020B0609020204030204" pitchFamily="49" charset="0"/>
                <a:ea typeface="ＭＳ ゴシック" panose="020B0609070205080204" pitchFamily="49" charset="-128"/>
              </a:rPr>
              <a:t>();</a:t>
            </a:r>
          </a:p>
          <a:p>
            <a:r>
              <a:rPr lang="en-US" altLang="ja-JP" b="1" dirty="0" smtClean="0">
                <a:solidFill>
                  <a:srgbClr val="000000"/>
                </a:solidFill>
                <a:latin typeface="Consolas" panose="020B0609020204030204" pitchFamily="49" charset="0"/>
                <a:ea typeface="ＭＳ ゴシック" panose="020B0609070205080204" pitchFamily="49" charset="-128"/>
              </a:rPr>
              <a:t>   …</a:t>
            </a:r>
            <a:endParaRPr lang="en-US" altLang="ja-JP" b="1" dirty="0">
              <a:solidFill>
                <a:srgbClr val="000000"/>
              </a:solidFill>
              <a:latin typeface="Consolas" panose="020B0609020204030204" pitchFamily="49" charset="0"/>
              <a:ea typeface="ＭＳ ゴシック" panose="020B0609070205080204" pitchFamily="49" charset="-128"/>
            </a:endParaRPr>
          </a:p>
          <a:p>
            <a:r>
              <a:rPr lang="en-US" altLang="ja-JP" b="1" dirty="0">
                <a:solidFill>
                  <a:srgbClr val="000000"/>
                </a:solidFill>
                <a:latin typeface="Consolas" panose="020B0609020204030204" pitchFamily="49" charset="0"/>
                <a:ea typeface="ＭＳ ゴシック" panose="020B0609070205080204" pitchFamily="49" charset="-128"/>
              </a:rPr>
              <a:t>}</a:t>
            </a:r>
            <a:endParaRPr kumimoji="1" lang="ja-JP" altLang="en-US" b="1" dirty="0">
              <a:latin typeface="Consolas" panose="020B0609020204030204" pitchFamily="49" charset="0"/>
            </a:endParaRPr>
          </a:p>
        </p:txBody>
      </p:sp>
      <p:sp>
        <p:nvSpPr>
          <p:cNvPr id="6" name="円弧 5"/>
          <p:cNvSpPr/>
          <p:nvPr/>
        </p:nvSpPr>
        <p:spPr bwMode="auto">
          <a:xfrm>
            <a:off x="2496052" y="4176831"/>
            <a:ext cx="1990642" cy="1416106"/>
          </a:xfrm>
          <a:prstGeom prst="arc">
            <a:avLst/>
          </a:prstGeom>
          <a:noFill/>
          <a:ln w="38100" cap="flat" cmpd="sng" algn="ctr">
            <a:solidFill>
              <a:schemeClr val="accent2"/>
            </a:solidFill>
            <a:prstDash val="solid"/>
            <a:round/>
            <a:headEnd type="triangle" w="lg" len="med"/>
            <a:tailEnd type="triangle" w="lg"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テキスト ボックス 6"/>
          <p:cNvSpPr txBox="1"/>
          <p:nvPr/>
        </p:nvSpPr>
        <p:spPr>
          <a:xfrm>
            <a:off x="4258752" y="4069192"/>
            <a:ext cx="1327094" cy="461665"/>
          </a:xfrm>
          <a:prstGeom prst="rect">
            <a:avLst/>
          </a:prstGeom>
          <a:noFill/>
        </p:spPr>
        <p:txBody>
          <a:bodyPr wrap="square" rtlCol="0">
            <a:spAutoFit/>
          </a:bodyPr>
          <a:lstStyle/>
          <a:p>
            <a:r>
              <a:rPr kumimoji="1" lang="ja-JP" altLang="en-US" sz="2400" dirty="0">
                <a:solidFill>
                  <a:schemeClr val="accent5">
                    <a:lumMod val="50000"/>
                  </a:schemeClr>
                </a:solidFill>
              </a:rPr>
              <a:t>対応</a:t>
            </a:r>
            <a:endParaRPr kumimoji="1" lang="ja-JP" altLang="en-US" dirty="0">
              <a:solidFill>
                <a:schemeClr val="accent5">
                  <a:lumMod val="50000"/>
                </a:schemeClr>
              </a:solidFill>
            </a:endParaRPr>
          </a:p>
        </p:txBody>
      </p:sp>
    </p:spTree>
    <p:extLst>
      <p:ext uri="{BB962C8B-B14F-4D97-AF65-F5344CB8AC3E}">
        <p14:creationId xmlns:p14="http://schemas.microsoft.com/office/powerpoint/2010/main" val="4281504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外部辺に関係するメソッド</a:t>
            </a:r>
            <a:endParaRPr kumimoji="1" lang="ja-JP" altLang="en-US" sz="4000"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068200227"/>
              </p:ext>
            </p:extLst>
          </p:nvPr>
        </p:nvGraphicFramePr>
        <p:xfrm>
          <a:off x="84965" y="1785578"/>
          <a:ext cx="8974070" cy="3444240"/>
        </p:xfrm>
        <a:graphic>
          <a:graphicData uri="http://schemas.openxmlformats.org/drawingml/2006/table">
            <a:tbl>
              <a:tblPr firstRow="1" bandRow="1">
                <a:tableStyleId>{5C22544A-7EE6-4342-B048-85BDC9FD1C3A}</a:tableStyleId>
              </a:tblPr>
              <a:tblGrid>
                <a:gridCol w="2844678">
                  <a:extLst>
                    <a:ext uri="{9D8B030D-6E8A-4147-A177-3AD203B41FA5}">
                      <a16:colId xmlns:a16="http://schemas.microsoft.com/office/drawing/2014/main" val="3352566362"/>
                    </a:ext>
                  </a:extLst>
                </a:gridCol>
                <a:gridCol w="1257987">
                  <a:extLst>
                    <a:ext uri="{9D8B030D-6E8A-4147-A177-3AD203B41FA5}">
                      <a16:colId xmlns:a16="http://schemas.microsoft.com/office/drawing/2014/main" val="3542247278"/>
                    </a:ext>
                  </a:extLst>
                </a:gridCol>
                <a:gridCol w="218485">
                  <a:extLst>
                    <a:ext uri="{9D8B030D-6E8A-4147-A177-3AD203B41FA5}">
                      <a16:colId xmlns:a16="http://schemas.microsoft.com/office/drawing/2014/main" val="2357432680"/>
                    </a:ext>
                  </a:extLst>
                </a:gridCol>
                <a:gridCol w="3182912">
                  <a:extLst>
                    <a:ext uri="{9D8B030D-6E8A-4147-A177-3AD203B41FA5}">
                      <a16:colId xmlns:a16="http://schemas.microsoft.com/office/drawing/2014/main" val="2583396873"/>
                    </a:ext>
                  </a:extLst>
                </a:gridCol>
                <a:gridCol w="1470008">
                  <a:extLst>
                    <a:ext uri="{9D8B030D-6E8A-4147-A177-3AD203B41FA5}">
                      <a16:colId xmlns:a16="http://schemas.microsoft.com/office/drawing/2014/main" val="520600764"/>
                    </a:ext>
                  </a:extLst>
                </a:gridCol>
              </a:tblGrid>
              <a:tr h="379797">
                <a:tc gridSpan="2">
                  <a:txBody>
                    <a:bodyPr/>
                    <a:lstStyle/>
                    <a:p>
                      <a:pPr algn="ctr"/>
                      <a:r>
                        <a:rPr kumimoji="1" lang="en-US" altLang="ja-JP" sz="2400" dirty="0" smtClean="0">
                          <a:ln>
                            <a:noFill/>
                          </a:ln>
                          <a:solidFill>
                            <a:sysClr val="windowText" lastClr="000000"/>
                          </a:solidFill>
                        </a:rPr>
                        <a:t>ANTLR</a:t>
                      </a:r>
                      <a:endParaRPr kumimoji="1" lang="ja-JP" altLang="en-US" sz="2400" dirty="0">
                        <a:ln>
                          <a:noFill/>
                        </a:ln>
                        <a:solidFill>
                          <a:sysClr val="windowText" lastClr="000000"/>
                        </a:solidFill>
                      </a:endParaRPr>
                    </a:p>
                  </a:txBody>
                  <a:tcPr/>
                </a:tc>
                <a:tc hMerge="1">
                  <a:txBody>
                    <a:bodyPr/>
                    <a:lstStyle/>
                    <a:p>
                      <a:endParaRPr kumimoji="1" lang="ja-JP" altLang="en-US" dirty="0"/>
                    </a:p>
                  </a:txBody>
                  <a:tcPr/>
                </a:tc>
                <a:tc>
                  <a:txBody>
                    <a:bodyPr/>
                    <a:lstStyle/>
                    <a:p>
                      <a:endParaRPr kumimoji="1" lang="ja-JP" altLang="en-US" sz="2400" dirty="0">
                        <a:ln>
                          <a:noFill/>
                        </a:ln>
                        <a:solidFill>
                          <a:sysClr val="windowText" lastClr="000000"/>
                        </a:solidFill>
                      </a:endParaRPr>
                    </a:p>
                  </a:txBody>
                  <a:tcPr>
                    <a:noFill/>
                  </a:tcPr>
                </a:tc>
                <a:tc gridSpan="2">
                  <a:txBody>
                    <a:bodyPr/>
                    <a:lstStyle/>
                    <a:p>
                      <a:pPr algn="ctr"/>
                      <a:r>
                        <a:rPr kumimoji="1" lang="en-US" altLang="ja-JP" sz="2400" dirty="0" err="1" smtClean="0">
                          <a:ln>
                            <a:noFill/>
                          </a:ln>
                          <a:solidFill>
                            <a:sysClr val="windowText" lastClr="000000"/>
                          </a:solidFill>
                        </a:rPr>
                        <a:t>JavaCC</a:t>
                      </a:r>
                      <a:endParaRPr kumimoji="1" lang="ja-JP" altLang="en-US" sz="2400" dirty="0">
                        <a:ln>
                          <a:noFill/>
                        </a:ln>
                        <a:solidFill>
                          <a:sysClr val="windowText" lastClr="000000"/>
                        </a:solidFill>
                      </a:endParaRPr>
                    </a:p>
                  </a:txBody>
                  <a:tcPr/>
                </a:tc>
                <a:tc hMerge="1">
                  <a:txBody>
                    <a:bodyPr/>
                    <a:lstStyle/>
                    <a:p>
                      <a:endParaRPr kumimoji="1" lang="ja-JP" altLang="en-US" sz="2400" dirty="0">
                        <a:ln>
                          <a:solidFill>
                            <a:sysClr val="windowText" lastClr="000000"/>
                          </a:solidFill>
                        </a:ln>
                        <a:solidFill>
                          <a:sysClr val="windowText" lastClr="000000"/>
                        </a:solidFill>
                      </a:endParaRPr>
                    </a:p>
                  </a:txBody>
                  <a:tcPr/>
                </a:tc>
                <a:extLst>
                  <a:ext uri="{0D108BD9-81ED-4DB2-BD59-A6C34878D82A}">
                    <a16:rowId xmlns:a16="http://schemas.microsoft.com/office/drawing/2014/main" val="3138080406"/>
                  </a:ext>
                </a:extLst>
              </a:tr>
              <a:tr h="379797">
                <a:tc>
                  <a:txBody>
                    <a:bodyPr/>
                    <a:lstStyle/>
                    <a:p>
                      <a:r>
                        <a:rPr kumimoji="1" lang="ja-JP" altLang="en-US" sz="2000" dirty="0" smtClean="0">
                          <a:ln>
                            <a:noFill/>
                          </a:ln>
                          <a:solidFill>
                            <a:sysClr val="windowText" lastClr="000000"/>
                          </a:solidFill>
                        </a:rPr>
                        <a:t>メソッド名</a:t>
                      </a:r>
                      <a:endParaRPr kumimoji="1" lang="ja-JP" altLang="en-US" sz="2000" dirty="0">
                        <a:ln>
                          <a:noFill/>
                        </a:ln>
                        <a:solidFill>
                          <a:sysClr val="windowText" lastClr="000000"/>
                        </a:solidFill>
                      </a:endParaRPr>
                    </a:p>
                  </a:txBody>
                  <a:tcPr>
                    <a:solidFill>
                      <a:schemeClr val="accent1"/>
                    </a:solidFill>
                  </a:tcPr>
                </a:tc>
                <a:tc>
                  <a:txBody>
                    <a:bodyPr/>
                    <a:lstStyle/>
                    <a:p>
                      <a:r>
                        <a:rPr kumimoji="1" lang="ja-JP" altLang="en-US" sz="2000" dirty="0" smtClean="0">
                          <a:ln>
                            <a:noFill/>
                          </a:ln>
                          <a:solidFill>
                            <a:sysClr val="windowText" lastClr="000000"/>
                          </a:solidFill>
                        </a:rPr>
                        <a:t>外部辺数</a:t>
                      </a:r>
                      <a:endParaRPr kumimoji="1" lang="ja-JP" altLang="en-US" sz="2000" dirty="0">
                        <a:ln>
                          <a:noFill/>
                        </a:ln>
                        <a:solidFill>
                          <a:sysClr val="windowText" lastClr="000000"/>
                        </a:solidFill>
                      </a:endParaRPr>
                    </a:p>
                  </a:txBody>
                  <a:tcPr>
                    <a:solidFill>
                      <a:schemeClr val="accent1"/>
                    </a:solidFill>
                  </a:tcPr>
                </a:tc>
                <a:tc>
                  <a:txBody>
                    <a:bodyPr/>
                    <a:lstStyle/>
                    <a:p>
                      <a:endParaRPr kumimoji="1" lang="ja-JP" altLang="en-US" sz="2400" dirty="0">
                        <a:ln>
                          <a:noFill/>
                        </a:ln>
                        <a:solidFill>
                          <a:sysClr val="windowText" lastClr="000000"/>
                        </a:solidFill>
                      </a:endParaRPr>
                    </a:p>
                  </a:txBody>
                  <a:tcPr>
                    <a:noFill/>
                  </a:tcPr>
                </a:tc>
                <a:tc>
                  <a:txBody>
                    <a:bodyPr/>
                    <a:lstStyle/>
                    <a:p>
                      <a:r>
                        <a:rPr kumimoji="1" lang="ja-JP" altLang="en-US" sz="2000" dirty="0" smtClean="0">
                          <a:ln>
                            <a:noFill/>
                          </a:ln>
                          <a:solidFill>
                            <a:sysClr val="windowText" lastClr="000000"/>
                          </a:solidFill>
                        </a:rPr>
                        <a:t>メソッド名</a:t>
                      </a:r>
                      <a:endParaRPr kumimoji="1" lang="ja-JP" altLang="en-US" sz="2000" dirty="0">
                        <a:ln>
                          <a:noFill/>
                        </a:ln>
                        <a:solidFill>
                          <a:sysClr val="windowText" lastClr="000000"/>
                        </a:solidFill>
                      </a:endParaRPr>
                    </a:p>
                  </a:txBody>
                  <a:tcPr>
                    <a:solidFill>
                      <a:schemeClr val="accent1"/>
                    </a:solidFill>
                  </a:tcPr>
                </a:tc>
                <a:tc>
                  <a:txBody>
                    <a:bodyPr/>
                    <a:lstStyle/>
                    <a:p>
                      <a:r>
                        <a:rPr kumimoji="1" lang="ja-JP" altLang="en-US" sz="2000" dirty="0" smtClean="0">
                          <a:ln>
                            <a:noFill/>
                          </a:ln>
                          <a:solidFill>
                            <a:sysClr val="windowText" lastClr="000000"/>
                          </a:solidFill>
                        </a:rPr>
                        <a:t>外部辺数</a:t>
                      </a:r>
                      <a:endParaRPr kumimoji="1" lang="ja-JP" altLang="en-US" sz="2000" dirty="0">
                        <a:ln>
                          <a:noFill/>
                        </a:ln>
                        <a:solidFill>
                          <a:sysClr val="windowText" lastClr="000000"/>
                        </a:solidFill>
                      </a:endParaRPr>
                    </a:p>
                  </a:txBody>
                  <a:tcPr>
                    <a:solidFill>
                      <a:schemeClr val="accent1"/>
                    </a:solidFill>
                  </a:tcPr>
                </a:tc>
                <a:extLst>
                  <a:ext uri="{0D108BD9-81ED-4DB2-BD59-A6C34878D82A}">
                    <a16:rowId xmlns:a16="http://schemas.microsoft.com/office/drawing/2014/main" val="1493335387"/>
                  </a:ext>
                </a:extLst>
              </a:tr>
              <a:tr h="379797">
                <a:tc>
                  <a:txBody>
                    <a:bodyPr/>
                    <a:lstStyle/>
                    <a:p>
                      <a:r>
                        <a:rPr kumimoji="1" lang="en-US" altLang="ja-JP" sz="2000" dirty="0" err="1" smtClean="0">
                          <a:ln>
                            <a:noFill/>
                          </a:ln>
                          <a:solidFill>
                            <a:sysClr val="windowText" lastClr="000000"/>
                          </a:solidFill>
                        </a:rPr>
                        <a:t>java.util.List#iterator</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540,874</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en-US" altLang="ja-JP" sz="2000" dirty="0" err="1" smtClean="0">
                          <a:ln>
                            <a:noFill/>
                          </a:ln>
                          <a:solidFill>
                            <a:sysClr val="windowText" lastClr="000000"/>
                          </a:solidFill>
                        </a:rPr>
                        <a:t>java.util.List#iterator</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17,319</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880814020"/>
                  </a:ext>
                </a:extLst>
              </a:tr>
              <a:tr h="379797">
                <a:tc>
                  <a:txBody>
                    <a:bodyPr/>
                    <a:lstStyle/>
                    <a:p>
                      <a:r>
                        <a:rPr kumimoji="1" lang="en-US" altLang="ja-JP" sz="2000" dirty="0" err="1" smtClean="0">
                          <a:ln>
                            <a:noFill/>
                          </a:ln>
                          <a:solidFill>
                            <a:sysClr val="windowText" lastClr="000000"/>
                          </a:solidFill>
                        </a:rPr>
                        <a:t>java.util.Collection</a:t>
                      </a:r>
                      <a:endParaRPr kumimoji="1" lang="en-US" altLang="ja-JP" sz="2000" dirty="0" smtClean="0">
                        <a:ln>
                          <a:noFill/>
                        </a:ln>
                        <a:solidFill>
                          <a:sysClr val="windowText" lastClr="000000"/>
                        </a:solidFill>
                      </a:endParaRPr>
                    </a:p>
                    <a:p>
                      <a:r>
                        <a:rPr kumimoji="1" lang="en-US" altLang="ja-JP" sz="2000" dirty="0" smtClean="0">
                          <a:ln>
                            <a:noFill/>
                          </a:ln>
                          <a:solidFill>
                            <a:sysClr val="windowText" lastClr="000000"/>
                          </a:solidFill>
                        </a:rPr>
                        <a:t>#iterator</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184,710</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en-US" altLang="ja-JP" sz="2000" dirty="0" err="1" smtClean="0">
                          <a:ln>
                            <a:noFill/>
                          </a:ln>
                          <a:solidFill>
                            <a:sysClr val="windowText" lastClr="000000"/>
                          </a:solidFill>
                        </a:rPr>
                        <a:t>java.util.List#get</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9,912</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2751801789"/>
                  </a:ext>
                </a:extLst>
              </a:tr>
              <a:tr h="379797">
                <a:tc>
                  <a:txBody>
                    <a:bodyPr/>
                    <a:lstStyle/>
                    <a:p>
                      <a:r>
                        <a:rPr kumimoji="1" lang="en-US" altLang="ja-JP" sz="2000" dirty="0" err="1" smtClean="0">
                          <a:ln>
                            <a:noFill/>
                          </a:ln>
                          <a:solidFill>
                            <a:sysClr val="windowText" lastClr="000000"/>
                          </a:solidFill>
                        </a:rPr>
                        <a:t>java.util.List#get</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127,529</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en-US" altLang="ja-JP" sz="2000" dirty="0" err="1" smtClean="0">
                          <a:ln>
                            <a:noFill/>
                          </a:ln>
                          <a:solidFill>
                            <a:sysClr val="windowText" lastClr="000000"/>
                          </a:solidFill>
                        </a:rPr>
                        <a:t>java.util.Map#keySet</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1,663</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3746985207"/>
                  </a:ext>
                </a:extLst>
              </a:tr>
              <a:tr h="379797">
                <a:tc>
                  <a:txBody>
                    <a:bodyPr/>
                    <a:lstStyle/>
                    <a:p>
                      <a:r>
                        <a:rPr kumimoji="1" lang="ja-JP" altLang="en-US" sz="2400" dirty="0" smtClean="0">
                          <a:ln>
                            <a:noFill/>
                          </a:ln>
                          <a:solidFill>
                            <a:sysClr val="windowText" lastClr="000000"/>
                          </a:solidFill>
                        </a:rPr>
                        <a:t>上位</a:t>
                      </a:r>
                      <a:r>
                        <a:rPr kumimoji="1" lang="en-US" altLang="ja-JP" sz="2400" dirty="0" smtClean="0">
                          <a:ln>
                            <a:noFill/>
                          </a:ln>
                          <a:solidFill>
                            <a:sysClr val="windowText" lastClr="000000"/>
                          </a:solidFill>
                        </a:rPr>
                        <a:t>3</a:t>
                      </a:r>
                      <a:r>
                        <a:rPr kumimoji="1" lang="ja-JP" altLang="en-US" sz="2400" dirty="0" smtClean="0">
                          <a:ln>
                            <a:noFill/>
                          </a:ln>
                          <a:solidFill>
                            <a:sysClr val="windowText" lastClr="000000"/>
                          </a:solidFill>
                        </a:rPr>
                        <a:t>メソッド合計</a:t>
                      </a:r>
                      <a:endParaRPr kumimoji="1" lang="ja-JP" altLang="en-US" sz="2400" dirty="0">
                        <a:ln>
                          <a:noFill/>
                        </a:ln>
                        <a:solidFill>
                          <a:sysClr val="windowText" lastClr="000000"/>
                        </a:solidFill>
                      </a:endParaRPr>
                    </a:p>
                  </a:txBody>
                  <a:tcPr>
                    <a:solidFill>
                      <a:schemeClr val="accent1"/>
                    </a:solidFill>
                  </a:tcPr>
                </a:tc>
                <a:tc>
                  <a:txBody>
                    <a:bodyPr/>
                    <a:lstStyle/>
                    <a:p>
                      <a:pPr algn="r"/>
                      <a:r>
                        <a:rPr kumimoji="1" lang="en-US" altLang="ja-JP" sz="2000" dirty="0" smtClean="0">
                          <a:ln>
                            <a:noFill/>
                          </a:ln>
                          <a:solidFill>
                            <a:sysClr val="windowText" lastClr="000000"/>
                          </a:solidFill>
                        </a:rPr>
                        <a:t>853,113</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ja-JP" altLang="en-US" sz="2400" dirty="0" smtClean="0">
                          <a:ln>
                            <a:noFill/>
                          </a:ln>
                          <a:solidFill>
                            <a:sysClr val="windowText" lastClr="000000"/>
                          </a:solidFill>
                        </a:rPr>
                        <a:t>上位</a:t>
                      </a:r>
                      <a:r>
                        <a:rPr kumimoji="1" lang="en-US" altLang="ja-JP" sz="2400" dirty="0" smtClean="0">
                          <a:ln>
                            <a:noFill/>
                          </a:ln>
                          <a:solidFill>
                            <a:sysClr val="windowText" lastClr="000000"/>
                          </a:solidFill>
                        </a:rPr>
                        <a:t>3</a:t>
                      </a:r>
                      <a:r>
                        <a:rPr kumimoji="1" lang="ja-JP" altLang="en-US" sz="2400" dirty="0" smtClean="0">
                          <a:ln>
                            <a:noFill/>
                          </a:ln>
                          <a:solidFill>
                            <a:sysClr val="windowText" lastClr="000000"/>
                          </a:solidFill>
                        </a:rPr>
                        <a:t>メソッド合計</a:t>
                      </a:r>
                      <a:endParaRPr kumimoji="1" lang="ja-JP" altLang="en-US" sz="2400" dirty="0">
                        <a:ln>
                          <a:noFill/>
                        </a:ln>
                        <a:solidFill>
                          <a:sysClr val="windowText" lastClr="000000"/>
                        </a:solidFill>
                      </a:endParaRPr>
                    </a:p>
                  </a:txBody>
                  <a:tcPr>
                    <a:solidFill>
                      <a:schemeClr val="accent1"/>
                    </a:solidFill>
                  </a:tcPr>
                </a:tc>
                <a:tc>
                  <a:txBody>
                    <a:bodyPr/>
                    <a:lstStyle/>
                    <a:p>
                      <a:pPr algn="r"/>
                      <a:r>
                        <a:rPr kumimoji="1" lang="en-US" altLang="ja-JP" sz="2000" dirty="0" smtClean="0">
                          <a:ln>
                            <a:noFill/>
                          </a:ln>
                          <a:solidFill>
                            <a:sysClr val="windowText" lastClr="000000"/>
                          </a:solidFill>
                        </a:rPr>
                        <a:t>28,894</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1741446971"/>
                  </a:ext>
                </a:extLst>
              </a:tr>
              <a:tr h="379797">
                <a:tc>
                  <a:txBody>
                    <a:bodyPr/>
                    <a:lstStyle/>
                    <a:p>
                      <a:r>
                        <a:rPr kumimoji="1" lang="ja-JP" altLang="en-US" sz="2400" dirty="0" smtClean="0">
                          <a:ln>
                            <a:noFill/>
                          </a:ln>
                          <a:solidFill>
                            <a:sysClr val="windowText" lastClr="000000"/>
                          </a:solidFill>
                        </a:rPr>
                        <a:t>総外部辺数</a:t>
                      </a:r>
                      <a:endParaRPr kumimoji="1" lang="ja-JP" altLang="en-US" sz="2400" dirty="0">
                        <a:ln>
                          <a:noFill/>
                        </a:ln>
                        <a:solidFill>
                          <a:sysClr val="windowText" lastClr="000000"/>
                        </a:solidFill>
                      </a:endParaRPr>
                    </a:p>
                  </a:txBody>
                  <a:tcPr>
                    <a:solidFill>
                      <a:schemeClr val="accent1"/>
                    </a:solidFill>
                  </a:tcPr>
                </a:tc>
                <a:tc>
                  <a:txBody>
                    <a:bodyPr/>
                    <a:lstStyle/>
                    <a:p>
                      <a:pPr algn="r"/>
                      <a:r>
                        <a:rPr kumimoji="1" lang="en-US" altLang="ja-JP" sz="2000" dirty="0" smtClean="0">
                          <a:ln>
                            <a:noFill/>
                          </a:ln>
                          <a:solidFill>
                            <a:sysClr val="windowText" lastClr="000000"/>
                          </a:solidFill>
                        </a:rPr>
                        <a:t>985,676</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ja-JP" altLang="en-US" sz="2400" dirty="0" smtClean="0">
                          <a:ln>
                            <a:noFill/>
                          </a:ln>
                          <a:solidFill>
                            <a:sysClr val="windowText" lastClr="000000"/>
                          </a:solidFill>
                        </a:rPr>
                        <a:t>総外部辺数</a:t>
                      </a:r>
                      <a:endParaRPr kumimoji="1" lang="ja-JP" altLang="en-US" sz="2400" dirty="0">
                        <a:ln>
                          <a:noFill/>
                        </a:ln>
                        <a:solidFill>
                          <a:sysClr val="windowText" lastClr="000000"/>
                        </a:solidFill>
                      </a:endParaRPr>
                    </a:p>
                  </a:txBody>
                  <a:tcPr>
                    <a:solidFill>
                      <a:schemeClr val="accent1"/>
                    </a:solidFill>
                  </a:tcPr>
                </a:tc>
                <a:tc>
                  <a:txBody>
                    <a:bodyPr/>
                    <a:lstStyle/>
                    <a:p>
                      <a:pPr algn="r"/>
                      <a:r>
                        <a:rPr kumimoji="1" lang="en-US" altLang="ja-JP" sz="2000" dirty="0" smtClean="0">
                          <a:ln>
                            <a:noFill/>
                          </a:ln>
                          <a:solidFill>
                            <a:sysClr val="windowText" lastClr="000000"/>
                          </a:solidFill>
                        </a:rPr>
                        <a:t>29,748</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1933943386"/>
                  </a:ext>
                </a:extLst>
              </a:tr>
            </a:tbl>
          </a:graphicData>
        </a:graphic>
      </p:graphicFrame>
      <p:sp>
        <p:nvSpPr>
          <p:cNvPr id="5" name="テキスト ボックス 4"/>
          <p:cNvSpPr txBox="1"/>
          <p:nvPr/>
        </p:nvSpPr>
        <p:spPr>
          <a:xfrm>
            <a:off x="179388" y="1262358"/>
            <a:ext cx="8785225" cy="523220"/>
          </a:xfrm>
          <a:prstGeom prst="rect">
            <a:avLst/>
          </a:prstGeom>
          <a:noFill/>
        </p:spPr>
        <p:txBody>
          <a:bodyPr wrap="square" rtlCol="0">
            <a:spAutoFit/>
          </a:bodyPr>
          <a:lstStyle/>
          <a:p>
            <a:r>
              <a:rPr kumimoji="1" lang="en-US" altLang="ja-JP" sz="2800" dirty="0" smtClean="0"/>
              <a:t>2</a:t>
            </a:r>
            <a:r>
              <a:rPr kumimoji="1" lang="ja-JP" altLang="en-US" sz="2800" dirty="0" smtClean="0"/>
              <a:t>プロジェクトについての外部辺に関係するメソッドの上位</a:t>
            </a:r>
            <a:r>
              <a:rPr kumimoji="1" lang="en-US" altLang="ja-JP" sz="2800" dirty="0"/>
              <a:t>3</a:t>
            </a:r>
            <a:r>
              <a:rPr kumimoji="1" lang="ja-JP" altLang="en-US" sz="2800" dirty="0" smtClean="0"/>
              <a:t>つ</a:t>
            </a:r>
            <a:endParaRPr kumimoji="1" lang="ja-JP" altLang="en-US" sz="2800" dirty="0"/>
          </a:p>
        </p:txBody>
      </p:sp>
      <p:sp>
        <p:nvSpPr>
          <p:cNvPr id="3" name="テキスト ボックス 2"/>
          <p:cNvSpPr txBox="1"/>
          <p:nvPr/>
        </p:nvSpPr>
        <p:spPr>
          <a:xfrm>
            <a:off x="2872673" y="5229818"/>
            <a:ext cx="6821585" cy="369332"/>
          </a:xfrm>
          <a:prstGeom prst="rect">
            <a:avLst/>
          </a:prstGeom>
          <a:noFill/>
        </p:spPr>
        <p:txBody>
          <a:bodyPr wrap="square" rtlCol="0">
            <a:spAutoFit/>
          </a:bodyPr>
          <a:lstStyle/>
          <a:p>
            <a:r>
              <a:rPr kumimoji="1" lang="en-US" altLang="ja-JP" dirty="0" smtClean="0"/>
              <a:t>(</a:t>
            </a:r>
            <a:r>
              <a:rPr kumimoji="1" lang="ja-JP" altLang="en-US" dirty="0" smtClean="0"/>
              <a:t>注</a:t>
            </a:r>
            <a:r>
              <a:rPr kumimoji="1" lang="en-US" altLang="ja-JP" dirty="0" smtClean="0"/>
              <a:t>)</a:t>
            </a:r>
            <a:r>
              <a:rPr kumimoji="1" lang="ja-JP" altLang="en-US" dirty="0" smtClean="0"/>
              <a:t>メソッド名の欄には　</a:t>
            </a:r>
            <a:r>
              <a:rPr kumimoji="1" lang="en-US" altLang="ja-JP" dirty="0" smtClean="0"/>
              <a:t>"</a:t>
            </a:r>
            <a:r>
              <a:rPr kumimoji="1" lang="ja-JP" altLang="en-US" dirty="0" smtClean="0"/>
              <a:t>クラス名</a:t>
            </a:r>
            <a:r>
              <a:rPr kumimoji="1" lang="en-US" altLang="ja-JP" dirty="0" smtClean="0"/>
              <a:t>#</a:t>
            </a:r>
            <a:r>
              <a:rPr kumimoji="1" lang="ja-JP" altLang="en-US" dirty="0" smtClean="0"/>
              <a:t>メソッド名</a:t>
            </a:r>
            <a:r>
              <a:rPr kumimoji="1" lang="en-US" altLang="ja-JP" dirty="0" smtClean="0"/>
              <a:t>"</a:t>
            </a:r>
            <a:r>
              <a:rPr kumimoji="1" lang="ja-JP" altLang="en-US" dirty="0" smtClean="0"/>
              <a:t>の形式で表記している</a:t>
            </a:r>
            <a:endParaRPr kumimoji="1" lang="ja-JP" altLang="en-US" dirty="0"/>
          </a:p>
        </p:txBody>
      </p:sp>
      <p:sp>
        <p:nvSpPr>
          <p:cNvPr id="6" name="テキスト ボックス 5"/>
          <p:cNvSpPr txBox="1"/>
          <p:nvPr/>
        </p:nvSpPr>
        <p:spPr>
          <a:xfrm>
            <a:off x="745067" y="5721855"/>
            <a:ext cx="8668280" cy="584775"/>
          </a:xfrm>
          <a:prstGeom prst="rect">
            <a:avLst/>
          </a:prstGeom>
          <a:noFill/>
        </p:spPr>
        <p:txBody>
          <a:bodyPr wrap="square" rtlCol="0">
            <a:spAutoFit/>
          </a:bodyPr>
          <a:lstStyle/>
          <a:p>
            <a:r>
              <a:rPr kumimoji="1" lang="ja-JP" altLang="en-US" sz="3200" dirty="0" smtClean="0"/>
              <a:t>対象インターフェースの関係する外部辺が大半</a:t>
            </a:r>
            <a:endParaRPr kumimoji="1" lang="ja-JP" altLang="en-US" sz="3200" dirty="0"/>
          </a:p>
        </p:txBody>
      </p:sp>
    </p:spTree>
    <p:extLst>
      <p:ext uri="{BB962C8B-B14F-4D97-AF65-F5344CB8AC3E}">
        <p14:creationId xmlns:p14="http://schemas.microsoft.com/office/powerpoint/2010/main" val="2075937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a:t>
            </a:r>
            <a:r>
              <a:rPr kumimoji="1" lang="ja-JP" altLang="en-US" dirty="0" smtClean="0"/>
              <a:t>実験の結果</a:t>
            </a:r>
            <a:endParaRPr kumimoji="1" lang="ja-JP" altLang="en-US" dirty="0"/>
          </a:p>
        </p:txBody>
      </p:sp>
      <p:sp>
        <p:nvSpPr>
          <p:cNvPr id="3" name="コンテンツ プレースホルダー 2"/>
          <p:cNvSpPr>
            <a:spLocks noGrp="1"/>
          </p:cNvSpPr>
          <p:nvPr>
            <p:ph idx="1"/>
          </p:nvPr>
        </p:nvSpPr>
        <p:spPr>
          <a:xfrm>
            <a:off x="179388" y="1268413"/>
            <a:ext cx="8785225" cy="582510"/>
          </a:xfrm>
        </p:spPr>
        <p:txBody>
          <a:bodyPr/>
          <a:lstStyle/>
          <a:p>
            <a:r>
              <a:rPr lang="ja-JP" altLang="en-US" dirty="0" smtClean="0"/>
              <a:t>スタブコード適用の有無ごとの解析結果比較</a:t>
            </a: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2748613316"/>
              </p:ext>
            </p:extLst>
          </p:nvPr>
        </p:nvGraphicFramePr>
        <p:xfrm>
          <a:off x="125362" y="2035033"/>
          <a:ext cx="8930956" cy="3560790"/>
        </p:xfrm>
        <a:graphic>
          <a:graphicData uri="http://schemas.openxmlformats.org/drawingml/2006/table">
            <a:tbl>
              <a:tblPr firstRow="1" bandRow="1">
                <a:tableStyleId>{5C22544A-7EE6-4342-B048-85BDC9FD1C3A}</a:tableStyleId>
              </a:tblPr>
              <a:tblGrid>
                <a:gridCol w="1347388">
                  <a:extLst>
                    <a:ext uri="{9D8B030D-6E8A-4147-A177-3AD203B41FA5}">
                      <a16:colId xmlns:a16="http://schemas.microsoft.com/office/drawing/2014/main" val="169055211"/>
                    </a:ext>
                  </a:extLst>
                </a:gridCol>
                <a:gridCol w="1157716">
                  <a:extLst>
                    <a:ext uri="{9D8B030D-6E8A-4147-A177-3AD203B41FA5}">
                      <a16:colId xmlns:a16="http://schemas.microsoft.com/office/drawing/2014/main" val="2154736675"/>
                    </a:ext>
                  </a:extLst>
                </a:gridCol>
                <a:gridCol w="1132330">
                  <a:extLst>
                    <a:ext uri="{9D8B030D-6E8A-4147-A177-3AD203B41FA5}">
                      <a16:colId xmlns:a16="http://schemas.microsoft.com/office/drawing/2014/main" val="391895725"/>
                    </a:ext>
                  </a:extLst>
                </a:gridCol>
                <a:gridCol w="1132885">
                  <a:extLst>
                    <a:ext uri="{9D8B030D-6E8A-4147-A177-3AD203B41FA5}">
                      <a16:colId xmlns:a16="http://schemas.microsoft.com/office/drawing/2014/main" val="1616792663"/>
                    </a:ext>
                  </a:extLst>
                </a:gridCol>
                <a:gridCol w="1335186">
                  <a:extLst>
                    <a:ext uri="{9D8B030D-6E8A-4147-A177-3AD203B41FA5}">
                      <a16:colId xmlns:a16="http://schemas.microsoft.com/office/drawing/2014/main" val="3291659058"/>
                    </a:ext>
                  </a:extLst>
                </a:gridCol>
                <a:gridCol w="1372432">
                  <a:extLst>
                    <a:ext uri="{9D8B030D-6E8A-4147-A177-3AD203B41FA5}">
                      <a16:colId xmlns:a16="http://schemas.microsoft.com/office/drawing/2014/main" val="1073956981"/>
                    </a:ext>
                  </a:extLst>
                </a:gridCol>
                <a:gridCol w="1453019">
                  <a:extLst>
                    <a:ext uri="{9D8B030D-6E8A-4147-A177-3AD203B41FA5}">
                      <a16:colId xmlns:a16="http://schemas.microsoft.com/office/drawing/2014/main" val="2346791718"/>
                    </a:ext>
                  </a:extLst>
                </a:gridCol>
              </a:tblGrid>
              <a:tr h="431501">
                <a:tc>
                  <a:txBody>
                    <a:bodyPr/>
                    <a:lstStyle/>
                    <a:p>
                      <a:pPr algn="r"/>
                      <a:endParaRPr kumimoji="1" lang="ja-JP" altLang="en-US" sz="2000" dirty="0">
                        <a:solidFill>
                          <a:schemeClr val="tx1"/>
                        </a:solidFill>
                      </a:endParaRPr>
                    </a:p>
                  </a:txBody>
                  <a:tcPr/>
                </a:tc>
                <a:tc gridSpan="2">
                  <a:txBody>
                    <a:bodyPr/>
                    <a:lstStyle/>
                    <a:p>
                      <a:pPr algn="ctr"/>
                      <a:r>
                        <a:rPr kumimoji="1" lang="ja-JP" altLang="en-US" sz="2000" dirty="0" smtClean="0">
                          <a:solidFill>
                            <a:schemeClr val="tx1"/>
                          </a:solidFill>
                        </a:rPr>
                        <a:t>外部辺数</a:t>
                      </a:r>
                      <a:endParaRPr kumimoji="1" lang="ja-JP" altLang="en-US" sz="2000" dirty="0">
                        <a:solidFill>
                          <a:schemeClr val="tx1"/>
                        </a:solidFill>
                      </a:endParaRPr>
                    </a:p>
                  </a:txBody>
                  <a:tcPr/>
                </a:tc>
                <a:tc hMerge="1">
                  <a:txBody>
                    <a:bodyPr/>
                    <a:lstStyle/>
                    <a:p>
                      <a:endParaRPr kumimoji="1" lang="ja-JP" altLang="en-US" sz="2000" dirty="0">
                        <a:solidFill>
                          <a:schemeClr val="tx1"/>
                        </a:solidFill>
                      </a:endParaRPr>
                    </a:p>
                  </a:txBody>
                  <a:tcPr/>
                </a:tc>
                <a:tc gridSpan="2">
                  <a:txBody>
                    <a:bodyPr/>
                    <a:lstStyle/>
                    <a:p>
                      <a:pPr algn="ctr"/>
                      <a:r>
                        <a:rPr kumimoji="1" lang="ja-JP" altLang="en-US" sz="2000" dirty="0" smtClean="0">
                          <a:solidFill>
                            <a:schemeClr val="tx1"/>
                          </a:solidFill>
                        </a:rPr>
                        <a:t>内部辺数</a:t>
                      </a:r>
                      <a:endParaRPr kumimoji="1" lang="ja-JP" altLang="en-US" sz="2000" dirty="0">
                        <a:solidFill>
                          <a:schemeClr val="tx1"/>
                        </a:solidFill>
                      </a:endParaRPr>
                    </a:p>
                  </a:txBody>
                  <a:tcPr/>
                </a:tc>
                <a:tc hMerge="1">
                  <a:txBody>
                    <a:bodyPr/>
                    <a:lstStyle/>
                    <a:p>
                      <a:endParaRPr kumimoji="1" lang="ja-JP" altLang="en-US" sz="2400" dirty="0">
                        <a:solidFill>
                          <a:schemeClr val="tx1"/>
                        </a:solidFill>
                      </a:endParaRPr>
                    </a:p>
                  </a:txBody>
                  <a:tcPr/>
                </a:tc>
                <a:tc gridSpan="2">
                  <a:txBody>
                    <a:bodyPr/>
                    <a:lstStyle/>
                    <a:p>
                      <a:pPr algn="ctr"/>
                      <a:r>
                        <a:rPr kumimoji="1" lang="ja-JP" altLang="en-US" sz="2000" dirty="0" smtClean="0">
                          <a:solidFill>
                            <a:schemeClr val="tx1"/>
                          </a:solidFill>
                        </a:rPr>
                        <a:t>解析時間</a:t>
                      </a:r>
                      <a:r>
                        <a:rPr kumimoji="1" lang="en-US" altLang="ja-JP" sz="2000" dirty="0" smtClean="0">
                          <a:solidFill>
                            <a:schemeClr val="tx1"/>
                          </a:solidFill>
                        </a:rPr>
                        <a:t>(</a:t>
                      </a:r>
                      <a:r>
                        <a:rPr kumimoji="1" lang="en-US" altLang="ja-JP" sz="2000" dirty="0" err="1" smtClean="0">
                          <a:solidFill>
                            <a:schemeClr val="tx1"/>
                          </a:solidFill>
                        </a:rPr>
                        <a:t>ms</a:t>
                      </a:r>
                      <a:r>
                        <a:rPr kumimoji="1" lang="en-US" altLang="ja-JP" sz="2000" dirty="0" smtClean="0">
                          <a:solidFill>
                            <a:schemeClr val="tx1"/>
                          </a:solidFill>
                        </a:rPr>
                        <a:t>)</a:t>
                      </a:r>
                      <a:endParaRPr kumimoji="1" lang="ja-JP" altLang="en-US" sz="2000" dirty="0">
                        <a:solidFill>
                          <a:schemeClr val="tx1"/>
                        </a:solidFill>
                      </a:endParaRPr>
                    </a:p>
                  </a:txBody>
                  <a:tcPr/>
                </a:tc>
                <a:tc hMerge="1">
                  <a:txBody>
                    <a:bodyPr/>
                    <a:lstStyle/>
                    <a:p>
                      <a:endParaRPr kumimoji="1" lang="ja-JP" altLang="en-US" sz="2400" dirty="0">
                        <a:solidFill>
                          <a:schemeClr val="tx1"/>
                        </a:solidFill>
                      </a:endParaRPr>
                    </a:p>
                  </a:txBody>
                  <a:tcPr/>
                </a:tc>
                <a:extLst>
                  <a:ext uri="{0D108BD9-81ED-4DB2-BD59-A6C34878D82A}">
                    <a16:rowId xmlns:a16="http://schemas.microsoft.com/office/drawing/2014/main" val="4231300885"/>
                  </a:ext>
                </a:extLst>
              </a:tr>
              <a:tr h="540283">
                <a:tc>
                  <a:txBody>
                    <a:bodyPr/>
                    <a:lstStyle/>
                    <a:p>
                      <a:pPr algn="r"/>
                      <a:r>
                        <a:rPr kumimoji="1" lang="ja-JP" altLang="en-US" sz="2000" dirty="0" smtClean="0">
                          <a:solidFill>
                            <a:schemeClr val="tx1"/>
                          </a:solidFill>
                        </a:rPr>
                        <a:t>スタブ有無</a:t>
                      </a:r>
                      <a:endParaRPr kumimoji="1" lang="ja-JP" altLang="en-US" sz="2000" dirty="0">
                        <a:solidFill>
                          <a:schemeClr val="tx1"/>
                        </a:solidFill>
                      </a:endParaRPr>
                    </a:p>
                  </a:txBody>
                  <a:tcPr>
                    <a:solidFill>
                      <a:schemeClr val="accent1"/>
                    </a:solidFill>
                  </a:tcPr>
                </a:tc>
                <a:tc>
                  <a:txBody>
                    <a:bodyPr/>
                    <a:lstStyle/>
                    <a:p>
                      <a:pPr algn="r"/>
                      <a:r>
                        <a:rPr kumimoji="1" lang="ja-JP" altLang="en-US" sz="2000" dirty="0" smtClean="0">
                          <a:solidFill>
                            <a:schemeClr val="tx1"/>
                          </a:solidFill>
                        </a:rPr>
                        <a:t>なし</a:t>
                      </a:r>
                      <a:endParaRPr kumimoji="1" lang="ja-JP" altLang="en-US" sz="2000" dirty="0">
                        <a:solidFill>
                          <a:schemeClr val="tx1"/>
                        </a:solidFill>
                      </a:endParaRPr>
                    </a:p>
                  </a:txBody>
                  <a:tcPr>
                    <a:solidFill>
                      <a:schemeClr val="accent1"/>
                    </a:solidFill>
                  </a:tcPr>
                </a:tc>
                <a:tc>
                  <a:txBody>
                    <a:bodyPr/>
                    <a:lstStyle/>
                    <a:p>
                      <a:pPr algn="r"/>
                      <a:r>
                        <a:rPr kumimoji="1" lang="ja-JP" altLang="en-US" sz="2000" dirty="0" smtClean="0">
                          <a:solidFill>
                            <a:schemeClr val="tx1"/>
                          </a:solidFill>
                        </a:rPr>
                        <a:t>あり</a:t>
                      </a:r>
                      <a:endParaRPr kumimoji="1" lang="ja-JP" altLang="en-US" sz="2000" dirty="0">
                        <a:solidFill>
                          <a:schemeClr val="tx1"/>
                        </a:solidFill>
                      </a:endParaRPr>
                    </a:p>
                  </a:txBody>
                  <a:tcPr>
                    <a:solidFill>
                      <a:schemeClr val="accent1"/>
                    </a:solidFill>
                  </a:tcPr>
                </a:tc>
                <a:tc>
                  <a:txBody>
                    <a:bodyPr/>
                    <a:lstStyle/>
                    <a:p>
                      <a:pPr algn="r"/>
                      <a:r>
                        <a:rPr kumimoji="1" lang="ja-JP" altLang="en-US" sz="2000" dirty="0" smtClean="0">
                          <a:solidFill>
                            <a:schemeClr val="tx1"/>
                          </a:solidFill>
                        </a:rPr>
                        <a:t>なし</a:t>
                      </a:r>
                      <a:endParaRPr kumimoji="1" lang="ja-JP" altLang="en-US" sz="2000" dirty="0">
                        <a:solidFill>
                          <a:schemeClr val="tx1"/>
                        </a:solidFill>
                      </a:endParaRPr>
                    </a:p>
                  </a:txBody>
                  <a:tcPr>
                    <a:solidFill>
                      <a:schemeClr val="accent1"/>
                    </a:solidFill>
                  </a:tcPr>
                </a:tc>
                <a:tc>
                  <a:txBody>
                    <a:bodyPr/>
                    <a:lstStyle/>
                    <a:p>
                      <a:pPr algn="r"/>
                      <a:r>
                        <a:rPr kumimoji="1" lang="ja-JP" altLang="en-US" sz="2000" dirty="0" smtClean="0">
                          <a:solidFill>
                            <a:schemeClr val="tx1"/>
                          </a:solidFill>
                        </a:rPr>
                        <a:t>あり</a:t>
                      </a:r>
                      <a:endParaRPr kumimoji="1" lang="ja-JP" altLang="en-US" sz="2000" dirty="0">
                        <a:solidFill>
                          <a:schemeClr val="tx1"/>
                        </a:solidFill>
                      </a:endParaRPr>
                    </a:p>
                  </a:txBody>
                  <a:tcPr>
                    <a:solidFill>
                      <a:schemeClr val="accent1"/>
                    </a:solidFill>
                  </a:tcPr>
                </a:tc>
                <a:tc>
                  <a:txBody>
                    <a:bodyPr/>
                    <a:lstStyle/>
                    <a:p>
                      <a:pPr algn="r"/>
                      <a:r>
                        <a:rPr kumimoji="1" lang="ja-JP" altLang="en-US" sz="2000" dirty="0" smtClean="0">
                          <a:solidFill>
                            <a:schemeClr val="tx1"/>
                          </a:solidFill>
                        </a:rPr>
                        <a:t>なし</a:t>
                      </a:r>
                      <a:endParaRPr kumimoji="1" lang="ja-JP" altLang="en-US" sz="2000" dirty="0">
                        <a:solidFill>
                          <a:schemeClr val="tx1"/>
                        </a:solidFill>
                      </a:endParaRPr>
                    </a:p>
                  </a:txBody>
                  <a:tcPr>
                    <a:solidFill>
                      <a:schemeClr val="accent1"/>
                    </a:solidFill>
                  </a:tcPr>
                </a:tc>
                <a:tc>
                  <a:txBody>
                    <a:bodyPr/>
                    <a:lstStyle/>
                    <a:p>
                      <a:pPr algn="r"/>
                      <a:r>
                        <a:rPr kumimoji="1" lang="ja-JP" altLang="en-US" sz="2000" dirty="0" smtClean="0">
                          <a:solidFill>
                            <a:schemeClr val="tx1"/>
                          </a:solidFill>
                        </a:rPr>
                        <a:t>あり</a:t>
                      </a:r>
                      <a:endParaRPr kumimoji="1" lang="ja-JP" altLang="en-US" sz="2000" dirty="0">
                        <a:solidFill>
                          <a:schemeClr val="tx1"/>
                        </a:solidFill>
                      </a:endParaRPr>
                    </a:p>
                  </a:txBody>
                  <a:tcPr>
                    <a:solidFill>
                      <a:schemeClr val="accent1"/>
                    </a:solidFill>
                  </a:tcPr>
                </a:tc>
                <a:extLst>
                  <a:ext uri="{0D108BD9-81ED-4DB2-BD59-A6C34878D82A}">
                    <a16:rowId xmlns:a16="http://schemas.microsoft.com/office/drawing/2014/main" val="4005182347"/>
                  </a:ext>
                </a:extLst>
              </a:tr>
              <a:tr h="431501">
                <a:tc>
                  <a:txBody>
                    <a:bodyPr/>
                    <a:lstStyle/>
                    <a:p>
                      <a:pPr algn="l"/>
                      <a:r>
                        <a:rPr kumimoji="1" lang="en-US" altLang="ja-JP" sz="2000" dirty="0" smtClean="0"/>
                        <a:t>ANTLR</a:t>
                      </a:r>
                      <a:endParaRPr kumimoji="1" lang="ja-JP" altLang="en-US" sz="2000" dirty="0"/>
                    </a:p>
                  </a:txBody>
                  <a:tcPr/>
                </a:tc>
                <a:tc>
                  <a:txBody>
                    <a:bodyPr/>
                    <a:lstStyle/>
                    <a:p>
                      <a:pPr algn="r"/>
                      <a:r>
                        <a:rPr kumimoji="1" lang="en-US" altLang="ja-JP" sz="2000" dirty="0" smtClean="0"/>
                        <a:t>985,676</a:t>
                      </a:r>
                      <a:endParaRPr kumimoji="1" lang="ja-JP" altLang="en-US" sz="2000" dirty="0"/>
                    </a:p>
                  </a:txBody>
                  <a:tcPr/>
                </a:tc>
                <a:tc>
                  <a:txBody>
                    <a:bodyPr/>
                    <a:lstStyle/>
                    <a:p>
                      <a:pPr algn="r"/>
                      <a:r>
                        <a:rPr kumimoji="1" lang="en-US" altLang="ja-JP" sz="2000" dirty="0" smtClean="0"/>
                        <a:t>225,782</a:t>
                      </a:r>
                      <a:endParaRPr kumimoji="1" lang="ja-JP" altLang="en-US" sz="2000" dirty="0"/>
                    </a:p>
                  </a:txBody>
                  <a:tcPr/>
                </a:tc>
                <a:tc>
                  <a:txBody>
                    <a:bodyPr/>
                    <a:lstStyle/>
                    <a:p>
                      <a:pPr algn="r"/>
                      <a:r>
                        <a:rPr kumimoji="1" lang="en-US" altLang="ja-JP" sz="2000" dirty="0" smtClean="0"/>
                        <a:t>919,744</a:t>
                      </a:r>
                      <a:endParaRPr kumimoji="1" lang="ja-JP" altLang="en-US" sz="2000" dirty="0"/>
                    </a:p>
                  </a:txBody>
                  <a:tcPr/>
                </a:tc>
                <a:tc>
                  <a:txBody>
                    <a:bodyPr/>
                    <a:lstStyle/>
                    <a:p>
                      <a:pPr algn="r"/>
                      <a:r>
                        <a:rPr kumimoji="1" lang="en-US" altLang="ja-JP" sz="2000" dirty="0" smtClean="0"/>
                        <a:t>1,259,490</a:t>
                      </a:r>
                      <a:endParaRPr kumimoji="1" lang="ja-JP" altLang="en-US" sz="2000" dirty="0"/>
                    </a:p>
                  </a:txBody>
                  <a:tcPr/>
                </a:tc>
                <a:tc>
                  <a:txBody>
                    <a:bodyPr/>
                    <a:lstStyle/>
                    <a:p>
                      <a:pPr algn="r"/>
                      <a:r>
                        <a:rPr kumimoji="1" lang="en-US" altLang="ja-JP" sz="2000" dirty="0" smtClean="0"/>
                        <a:t>5,461,238</a:t>
                      </a:r>
                      <a:endParaRPr kumimoji="1" lang="ja-JP" altLang="en-US" sz="2000" dirty="0"/>
                    </a:p>
                  </a:txBody>
                  <a:tcPr/>
                </a:tc>
                <a:tc>
                  <a:txBody>
                    <a:bodyPr/>
                    <a:lstStyle/>
                    <a:p>
                      <a:pPr algn="r"/>
                      <a:r>
                        <a:rPr kumimoji="1" lang="en-US" altLang="ja-JP" sz="2000" dirty="0" smtClean="0"/>
                        <a:t>6,363,944</a:t>
                      </a:r>
                      <a:endParaRPr kumimoji="1" lang="ja-JP" altLang="en-US" sz="2000" dirty="0"/>
                    </a:p>
                  </a:txBody>
                  <a:tcPr/>
                </a:tc>
                <a:extLst>
                  <a:ext uri="{0D108BD9-81ED-4DB2-BD59-A6C34878D82A}">
                    <a16:rowId xmlns:a16="http://schemas.microsoft.com/office/drawing/2014/main" val="2817708647"/>
                  </a:ext>
                </a:extLst>
              </a:tr>
              <a:tr h="431501">
                <a:tc>
                  <a:txBody>
                    <a:bodyPr/>
                    <a:lstStyle/>
                    <a:p>
                      <a:pPr algn="l"/>
                      <a:r>
                        <a:rPr kumimoji="1" lang="en-US" altLang="ja-JP" sz="2000" dirty="0" err="1" smtClean="0"/>
                        <a:t>DrawSWF</a:t>
                      </a:r>
                      <a:endParaRPr kumimoji="1" lang="ja-JP" altLang="en-US" sz="2000" dirty="0"/>
                    </a:p>
                  </a:txBody>
                  <a:tcPr/>
                </a:tc>
                <a:tc>
                  <a:txBody>
                    <a:bodyPr/>
                    <a:lstStyle/>
                    <a:p>
                      <a:pPr algn="r"/>
                      <a:r>
                        <a:rPr kumimoji="1" lang="en-US" altLang="ja-JP" sz="2000" dirty="0" smtClean="0"/>
                        <a:t>7,490</a:t>
                      </a:r>
                      <a:endParaRPr kumimoji="1" lang="ja-JP" altLang="en-US" sz="2000" dirty="0"/>
                    </a:p>
                  </a:txBody>
                  <a:tcPr/>
                </a:tc>
                <a:tc>
                  <a:txBody>
                    <a:bodyPr/>
                    <a:lstStyle/>
                    <a:p>
                      <a:pPr algn="r"/>
                      <a:r>
                        <a:rPr kumimoji="1" lang="en-US" altLang="ja-JP" sz="2000" dirty="0" smtClean="0"/>
                        <a:t>5,011</a:t>
                      </a:r>
                      <a:endParaRPr kumimoji="1" lang="ja-JP" altLang="en-US" sz="2000" dirty="0"/>
                    </a:p>
                  </a:txBody>
                  <a:tcPr/>
                </a:tc>
                <a:tc>
                  <a:txBody>
                    <a:bodyPr/>
                    <a:lstStyle/>
                    <a:p>
                      <a:pPr algn="r"/>
                      <a:r>
                        <a:rPr kumimoji="1" lang="en-US" altLang="ja-JP" sz="2000" dirty="0" smtClean="0"/>
                        <a:t>32,801</a:t>
                      </a:r>
                      <a:endParaRPr kumimoji="1" lang="ja-JP" altLang="en-US" sz="2000" dirty="0"/>
                    </a:p>
                  </a:txBody>
                  <a:tcPr/>
                </a:tc>
                <a:tc>
                  <a:txBody>
                    <a:bodyPr/>
                    <a:lstStyle/>
                    <a:p>
                      <a:pPr algn="r"/>
                      <a:r>
                        <a:rPr kumimoji="1" lang="en-US" altLang="ja-JP" sz="2000" dirty="0" smtClean="0"/>
                        <a:t>40,589</a:t>
                      </a:r>
                      <a:endParaRPr kumimoji="1" lang="ja-JP" altLang="en-US" sz="2000" dirty="0"/>
                    </a:p>
                  </a:txBody>
                  <a:tcPr/>
                </a:tc>
                <a:tc>
                  <a:txBody>
                    <a:bodyPr/>
                    <a:lstStyle/>
                    <a:p>
                      <a:pPr algn="r"/>
                      <a:r>
                        <a:rPr kumimoji="1" lang="en-US" altLang="ja-JP" sz="2000" dirty="0" smtClean="0"/>
                        <a:t>2,577</a:t>
                      </a:r>
                      <a:endParaRPr kumimoji="1" lang="ja-JP" altLang="en-US" sz="2000" dirty="0"/>
                    </a:p>
                  </a:txBody>
                  <a:tcPr/>
                </a:tc>
                <a:tc>
                  <a:txBody>
                    <a:bodyPr/>
                    <a:lstStyle/>
                    <a:p>
                      <a:pPr algn="r"/>
                      <a:r>
                        <a:rPr kumimoji="1" lang="en-US" altLang="ja-JP" sz="2000" dirty="0" smtClean="0"/>
                        <a:t>4,668</a:t>
                      </a:r>
                      <a:endParaRPr kumimoji="1" lang="ja-JP" altLang="en-US" sz="2000" dirty="0"/>
                    </a:p>
                  </a:txBody>
                  <a:tcPr/>
                </a:tc>
                <a:extLst>
                  <a:ext uri="{0D108BD9-81ED-4DB2-BD59-A6C34878D82A}">
                    <a16:rowId xmlns:a16="http://schemas.microsoft.com/office/drawing/2014/main" val="952152123"/>
                  </a:ext>
                </a:extLst>
              </a:tr>
              <a:tr h="431501">
                <a:tc>
                  <a:txBody>
                    <a:bodyPr/>
                    <a:lstStyle/>
                    <a:p>
                      <a:pPr algn="l"/>
                      <a:r>
                        <a:rPr kumimoji="1" lang="en-US" altLang="ja-JP" sz="2000" dirty="0" err="1" smtClean="0"/>
                        <a:t>Jasml</a:t>
                      </a:r>
                      <a:endParaRPr kumimoji="1" lang="ja-JP" altLang="en-US" sz="2000" dirty="0"/>
                    </a:p>
                  </a:txBody>
                  <a:tcPr/>
                </a:tc>
                <a:tc>
                  <a:txBody>
                    <a:bodyPr/>
                    <a:lstStyle/>
                    <a:p>
                      <a:pPr algn="r"/>
                      <a:r>
                        <a:rPr kumimoji="1" lang="en-US" altLang="ja-JP" sz="2000" dirty="0" smtClean="0"/>
                        <a:t>108</a:t>
                      </a:r>
                      <a:endParaRPr kumimoji="1" lang="ja-JP" altLang="en-US" sz="2000" dirty="0"/>
                    </a:p>
                  </a:txBody>
                  <a:tcPr/>
                </a:tc>
                <a:tc>
                  <a:txBody>
                    <a:bodyPr/>
                    <a:lstStyle/>
                    <a:p>
                      <a:pPr algn="r"/>
                      <a:r>
                        <a:rPr kumimoji="1" lang="en-US" altLang="ja-JP" sz="2000" dirty="0" smtClean="0"/>
                        <a:t>38</a:t>
                      </a:r>
                      <a:endParaRPr kumimoji="1" lang="ja-JP" altLang="en-US" sz="2000" dirty="0"/>
                    </a:p>
                  </a:txBody>
                  <a:tcPr/>
                </a:tc>
                <a:tc>
                  <a:txBody>
                    <a:bodyPr/>
                    <a:lstStyle/>
                    <a:p>
                      <a:pPr algn="r"/>
                      <a:r>
                        <a:rPr kumimoji="1" lang="en-US" altLang="ja-JP" sz="2000" dirty="0" smtClean="0"/>
                        <a:t>1,528</a:t>
                      </a:r>
                      <a:endParaRPr kumimoji="1" lang="ja-JP" altLang="en-US" sz="2000" dirty="0"/>
                    </a:p>
                  </a:txBody>
                  <a:tcPr/>
                </a:tc>
                <a:tc>
                  <a:txBody>
                    <a:bodyPr/>
                    <a:lstStyle/>
                    <a:p>
                      <a:pPr algn="r"/>
                      <a:r>
                        <a:rPr kumimoji="1" lang="en-US" altLang="ja-JP" sz="2000" dirty="0" smtClean="0"/>
                        <a:t>1,706</a:t>
                      </a:r>
                      <a:endParaRPr kumimoji="1" lang="ja-JP" altLang="en-US" sz="2000" dirty="0"/>
                    </a:p>
                  </a:txBody>
                  <a:tcPr/>
                </a:tc>
                <a:tc>
                  <a:txBody>
                    <a:bodyPr/>
                    <a:lstStyle/>
                    <a:p>
                      <a:pPr algn="r"/>
                      <a:r>
                        <a:rPr kumimoji="1" lang="en-US" altLang="ja-JP" sz="2000" dirty="0" smtClean="0"/>
                        <a:t>1,702</a:t>
                      </a:r>
                      <a:endParaRPr kumimoji="1" lang="ja-JP" altLang="en-US" sz="2000" dirty="0"/>
                    </a:p>
                  </a:txBody>
                  <a:tcPr/>
                </a:tc>
                <a:tc>
                  <a:txBody>
                    <a:bodyPr/>
                    <a:lstStyle/>
                    <a:p>
                      <a:pPr algn="r"/>
                      <a:r>
                        <a:rPr kumimoji="1" lang="en-US" altLang="ja-JP" sz="2000" dirty="0" smtClean="0"/>
                        <a:t>1,812</a:t>
                      </a:r>
                      <a:endParaRPr kumimoji="1" lang="ja-JP" altLang="en-US" sz="2000" dirty="0"/>
                    </a:p>
                  </a:txBody>
                  <a:tcPr/>
                </a:tc>
                <a:extLst>
                  <a:ext uri="{0D108BD9-81ED-4DB2-BD59-A6C34878D82A}">
                    <a16:rowId xmlns:a16="http://schemas.microsoft.com/office/drawing/2014/main" val="1374126184"/>
                  </a:ext>
                </a:extLst>
              </a:tr>
              <a:tr h="431501">
                <a:tc>
                  <a:txBody>
                    <a:bodyPr/>
                    <a:lstStyle/>
                    <a:p>
                      <a:pPr algn="l"/>
                      <a:r>
                        <a:rPr kumimoji="1" lang="en-US" altLang="ja-JP" sz="2000" dirty="0" err="1" smtClean="0"/>
                        <a:t>JavaCC</a:t>
                      </a:r>
                      <a:endParaRPr kumimoji="1" lang="ja-JP" altLang="en-US" sz="2000" dirty="0"/>
                    </a:p>
                  </a:txBody>
                  <a:tcPr/>
                </a:tc>
                <a:tc>
                  <a:txBody>
                    <a:bodyPr/>
                    <a:lstStyle/>
                    <a:p>
                      <a:pPr algn="r"/>
                      <a:r>
                        <a:rPr kumimoji="1" lang="en-US" altLang="ja-JP" sz="2000" dirty="0" smtClean="0"/>
                        <a:t>29,749</a:t>
                      </a:r>
                      <a:endParaRPr kumimoji="1" lang="ja-JP" altLang="en-US" sz="2000" dirty="0"/>
                    </a:p>
                  </a:txBody>
                  <a:tcPr/>
                </a:tc>
                <a:tc>
                  <a:txBody>
                    <a:bodyPr/>
                    <a:lstStyle/>
                    <a:p>
                      <a:pPr algn="r"/>
                      <a:r>
                        <a:rPr kumimoji="1" lang="en-US" altLang="ja-JP" sz="2000" dirty="0" smtClean="0"/>
                        <a:t>6,123</a:t>
                      </a:r>
                      <a:endParaRPr kumimoji="1" lang="ja-JP" altLang="en-US" sz="2000" dirty="0"/>
                    </a:p>
                  </a:txBody>
                  <a:tcPr/>
                </a:tc>
                <a:tc>
                  <a:txBody>
                    <a:bodyPr/>
                    <a:lstStyle/>
                    <a:p>
                      <a:pPr algn="r"/>
                      <a:r>
                        <a:rPr kumimoji="1" lang="en-US" altLang="ja-JP" sz="2000" dirty="0" smtClean="0"/>
                        <a:t>27,688</a:t>
                      </a:r>
                      <a:endParaRPr kumimoji="1" lang="ja-JP" altLang="en-US" sz="2000" dirty="0"/>
                    </a:p>
                  </a:txBody>
                  <a:tcPr/>
                </a:tc>
                <a:tc>
                  <a:txBody>
                    <a:bodyPr/>
                    <a:lstStyle/>
                    <a:p>
                      <a:pPr algn="r"/>
                      <a:r>
                        <a:rPr kumimoji="1" lang="en-US" altLang="ja-JP" sz="2000" dirty="0" smtClean="0"/>
                        <a:t>36,603</a:t>
                      </a:r>
                      <a:endParaRPr kumimoji="1" lang="ja-JP" altLang="en-US" sz="2000" dirty="0"/>
                    </a:p>
                  </a:txBody>
                  <a:tcPr/>
                </a:tc>
                <a:tc>
                  <a:txBody>
                    <a:bodyPr/>
                    <a:lstStyle/>
                    <a:p>
                      <a:pPr algn="r"/>
                      <a:r>
                        <a:rPr kumimoji="1" lang="en-US" altLang="ja-JP" sz="2000" dirty="0" smtClean="0"/>
                        <a:t>4,107</a:t>
                      </a:r>
                      <a:endParaRPr kumimoji="1" lang="ja-JP" altLang="en-US" sz="2000" dirty="0"/>
                    </a:p>
                  </a:txBody>
                  <a:tcPr/>
                </a:tc>
                <a:tc>
                  <a:txBody>
                    <a:bodyPr/>
                    <a:lstStyle/>
                    <a:p>
                      <a:pPr algn="r"/>
                      <a:r>
                        <a:rPr kumimoji="1" lang="en-US" altLang="ja-JP" sz="2000" dirty="0" smtClean="0"/>
                        <a:t>12,693</a:t>
                      </a:r>
                      <a:endParaRPr kumimoji="1" lang="ja-JP" altLang="en-US" sz="2000" dirty="0"/>
                    </a:p>
                  </a:txBody>
                  <a:tcPr/>
                </a:tc>
                <a:extLst>
                  <a:ext uri="{0D108BD9-81ED-4DB2-BD59-A6C34878D82A}">
                    <a16:rowId xmlns:a16="http://schemas.microsoft.com/office/drawing/2014/main" val="207066553"/>
                  </a:ext>
                </a:extLst>
              </a:tr>
              <a:tr h="431501">
                <a:tc>
                  <a:txBody>
                    <a:bodyPr/>
                    <a:lstStyle/>
                    <a:p>
                      <a:pPr algn="l"/>
                      <a:r>
                        <a:rPr kumimoji="1" lang="en-US" altLang="ja-JP" sz="2000" dirty="0" err="1" smtClean="0"/>
                        <a:t>JMoney</a:t>
                      </a:r>
                      <a:endParaRPr kumimoji="1" lang="ja-JP" altLang="en-US" sz="2000" dirty="0"/>
                    </a:p>
                  </a:txBody>
                  <a:tcPr/>
                </a:tc>
                <a:tc>
                  <a:txBody>
                    <a:bodyPr/>
                    <a:lstStyle/>
                    <a:p>
                      <a:pPr algn="r"/>
                      <a:r>
                        <a:rPr kumimoji="1" lang="en-US" altLang="ja-JP" sz="2000" dirty="0" smtClean="0"/>
                        <a:t>563</a:t>
                      </a:r>
                      <a:endParaRPr kumimoji="1" lang="ja-JP" altLang="en-US" sz="2000" dirty="0"/>
                    </a:p>
                  </a:txBody>
                  <a:tcPr/>
                </a:tc>
                <a:tc>
                  <a:txBody>
                    <a:bodyPr/>
                    <a:lstStyle/>
                    <a:p>
                      <a:pPr algn="r"/>
                      <a:r>
                        <a:rPr kumimoji="1" lang="en-US" altLang="ja-JP" sz="2000" dirty="0" smtClean="0"/>
                        <a:t>465</a:t>
                      </a:r>
                      <a:endParaRPr kumimoji="1" lang="ja-JP" altLang="en-US" sz="2000" dirty="0"/>
                    </a:p>
                  </a:txBody>
                  <a:tcPr/>
                </a:tc>
                <a:tc>
                  <a:txBody>
                    <a:bodyPr/>
                    <a:lstStyle/>
                    <a:p>
                      <a:pPr algn="r"/>
                      <a:r>
                        <a:rPr kumimoji="1" lang="en-US" altLang="ja-JP" sz="2000" dirty="0" smtClean="0"/>
                        <a:t>4,568</a:t>
                      </a:r>
                      <a:endParaRPr kumimoji="1" lang="ja-JP" altLang="en-US" sz="2000" dirty="0"/>
                    </a:p>
                  </a:txBody>
                  <a:tcPr/>
                </a:tc>
                <a:tc>
                  <a:txBody>
                    <a:bodyPr/>
                    <a:lstStyle/>
                    <a:p>
                      <a:pPr algn="r"/>
                      <a:r>
                        <a:rPr kumimoji="1" lang="en-US" altLang="ja-JP" sz="2000" dirty="0" smtClean="0"/>
                        <a:t>4,581</a:t>
                      </a:r>
                      <a:endParaRPr kumimoji="1" lang="ja-JP" altLang="en-US" sz="2000" dirty="0"/>
                    </a:p>
                  </a:txBody>
                  <a:tcPr/>
                </a:tc>
                <a:tc>
                  <a:txBody>
                    <a:bodyPr/>
                    <a:lstStyle/>
                    <a:p>
                      <a:pPr algn="r"/>
                      <a:r>
                        <a:rPr kumimoji="1" lang="en-US" altLang="ja-JP" sz="2000" dirty="0" smtClean="0"/>
                        <a:t>719</a:t>
                      </a:r>
                      <a:endParaRPr kumimoji="1" lang="ja-JP" altLang="en-US" sz="2000" dirty="0"/>
                    </a:p>
                  </a:txBody>
                  <a:tcPr/>
                </a:tc>
                <a:tc>
                  <a:txBody>
                    <a:bodyPr/>
                    <a:lstStyle/>
                    <a:p>
                      <a:pPr algn="r"/>
                      <a:r>
                        <a:rPr kumimoji="1" lang="en-US" altLang="ja-JP" sz="2000" dirty="0" smtClean="0"/>
                        <a:t>844</a:t>
                      </a:r>
                      <a:endParaRPr kumimoji="1" lang="ja-JP" altLang="en-US" sz="2000" dirty="0"/>
                    </a:p>
                  </a:txBody>
                  <a:tcPr/>
                </a:tc>
                <a:extLst>
                  <a:ext uri="{0D108BD9-81ED-4DB2-BD59-A6C34878D82A}">
                    <a16:rowId xmlns:a16="http://schemas.microsoft.com/office/drawing/2014/main" val="1143984650"/>
                  </a:ext>
                </a:extLst>
              </a:tr>
              <a:tr h="431501">
                <a:tc>
                  <a:txBody>
                    <a:bodyPr/>
                    <a:lstStyle/>
                    <a:p>
                      <a:pPr algn="l"/>
                      <a:r>
                        <a:rPr kumimoji="1" lang="en-US" altLang="ja-JP" sz="2000" dirty="0" smtClean="0"/>
                        <a:t>JUnit</a:t>
                      </a:r>
                      <a:endParaRPr kumimoji="1" lang="ja-JP" altLang="en-US" sz="2000" dirty="0"/>
                    </a:p>
                  </a:txBody>
                  <a:tcPr/>
                </a:tc>
                <a:tc>
                  <a:txBody>
                    <a:bodyPr/>
                    <a:lstStyle/>
                    <a:p>
                      <a:pPr algn="r"/>
                      <a:r>
                        <a:rPr kumimoji="1" lang="en-US" altLang="ja-JP" sz="2000" dirty="0" smtClean="0"/>
                        <a:t>14,491</a:t>
                      </a:r>
                      <a:endParaRPr kumimoji="1" lang="ja-JP" altLang="en-US" sz="2000" dirty="0"/>
                    </a:p>
                  </a:txBody>
                  <a:tcPr/>
                </a:tc>
                <a:tc>
                  <a:txBody>
                    <a:bodyPr/>
                    <a:lstStyle/>
                    <a:p>
                      <a:pPr algn="r"/>
                      <a:r>
                        <a:rPr kumimoji="1" lang="en-US" altLang="ja-JP" sz="2000" dirty="0" smtClean="0"/>
                        <a:t>5,269</a:t>
                      </a:r>
                      <a:endParaRPr kumimoji="1" lang="ja-JP" altLang="en-US" sz="2000" dirty="0"/>
                    </a:p>
                  </a:txBody>
                  <a:tcPr/>
                </a:tc>
                <a:tc>
                  <a:txBody>
                    <a:bodyPr/>
                    <a:lstStyle/>
                    <a:p>
                      <a:pPr algn="r"/>
                      <a:r>
                        <a:rPr kumimoji="1" lang="en-US" altLang="ja-JP" sz="2000" dirty="0" smtClean="0"/>
                        <a:t>10,909</a:t>
                      </a:r>
                      <a:endParaRPr kumimoji="1" lang="ja-JP" altLang="en-US" sz="2000" dirty="0"/>
                    </a:p>
                  </a:txBody>
                  <a:tcPr/>
                </a:tc>
                <a:tc>
                  <a:txBody>
                    <a:bodyPr/>
                    <a:lstStyle/>
                    <a:p>
                      <a:pPr algn="r"/>
                      <a:r>
                        <a:rPr kumimoji="1" lang="en-US" altLang="ja-JP" sz="2000" dirty="0" smtClean="0"/>
                        <a:t>16,158</a:t>
                      </a:r>
                      <a:endParaRPr kumimoji="1" lang="ja-JP" altLang="en-US" sz="2000" dirty="0"/>
                    </a:p>
                  </a:txBody>
                  <a:tcPr/>
                </a:tc>
                <a:tc>
                  <a:txBody>
                    <a:bodyPr/>
                    <a:lstStyle/>
                    <a:p>
                      <a:pPr algn="r"/>
                      <a:r>
                        <a:rPr kumimoji="1" lang="en-US" altLang="ja-JP" sz="2000" dirty="0" smtClean="0"/>
                        <a:t>3,857</a:t>
                      </a:r>
                      <a:endParaRPr kumimoji="1" lang="ja-JP" altLang="en-US" sz="2000" dirty="0"/>
                    </a:p>
                  </a:txBody>
                  <a:tcPr/>
                </a:tc>
                <a:tc>
                  <a:txBody>
                    <a:bodyPr/>
                    <a:lstStyle/>
                    <a:p>
                      <a:pPr algn="r"/>
                      <a:r>
                        <a:rPr kumimoji="1" lang="en-US" altLang="ja-JP" sz="2000" dirty="0" smtClean="0"/>
                        <a:t>8,105</a:t>
                      </a:r>
                      <a:endParaRPr kumimoji="1" lang="ja-JP" altLang="en-US" sz="2000" dirty="0"/>
                    </a:p>
                  </a:txBody>
                  <a:tcPr/>
                </a:tc>
                <a:extLst>
                  <a:ext uri="{0D108BD9-81ED-4DB2-BD59-A6C34878D82A}">
                    <a16:rowId xmlns:a16="http://schemas.microsoft.com/office/drawing/2014/main" val="767721987"/>
                  </a:ext>
                </a:extLst>
              </a:tr>
            </a:tbl>
          </a:graphicData>
        </a:graphic>
      </p:graphicFrame>
    </p:spTree>
    <p:extLst>
      <p:ext uri="{BB962C8B-B14F-4D97-AF65-F5344CB8AC3E}">
        <p14:creationId xmlns:p14="http://schemas.microsoft.com/office/powerpoint/2010/main" val="2391309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388" y="1"/>
            <a:ext cx="8785225" cy="1125538"/>
          </a:xfrm>
        </p:spPr>
        <p:txBody>
          <a:bodyPr/>
          <a:lstStyle/>
          <a:p>
            <a:r>
              <a:rPr lang="ja-JP" altLang="en-US" sz="4000" dirty="0" smtClean="0"/>
              <a:t>スタブコード適用後の</a:t>
            </a:r>
            <a:br>
              <a:rPr lang="ja-JP" altLang="en-US" sz="4000" dirty="0" smtClean="0"/>
            </a:br>
            <a:r>
              <a:rPr lang="ja-JP" altLang="en-US" sz="4000" dirty="0" smtClean="0"/>
              <a:t>外部辺に関係するメソッド</a:t>
            </a:r>
            <a:endParaRPr kumimoji="1" lang="ja-JP" altLang="en-US" sz="4000"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913828420"/>
              </p:ext>
            </p:extLst>
          </p:nvPr>
        </p:nvGraphicFramePr>
        <p:xfrm>
          <a:off x="63983" y="1922397"/>
          <a:ext cx="8974070" cy="3444240"/>
        </p:xfrm>
        <a:graphic>
          <a:graphicData uri="http://schemas.openxmlformats.org/drawingml/2006/table">
            <a:tbl>
              <a:tblPr firstRow="1" bandRow="1">
                <a:tableStyleId>{5C22544A-7EE6-4342-B048-85BDC9FD1C3A}</a:tableStyleId>
              </a:tblPr>
              <a:tblGrid>
                <a:gridCol w="2844678">
                  <a:extLst>
                    <a:ext uri="{9D8B030D-6E8A-4147-A177-3AD203B41FA5}">
                      <a16:colId xmlns:a16="http://schemas.microsoft.com/office/drawing/2014/main" val="3352566362"/>
                    </a:ext>
                  </a:extLst>
                </a:gridCol>
                <a:gridCol w="1257987">
                  <a:extLst>
                    <a:ext uri="{9D8B030D-6E8A-4147-A177-3AD203B41FA5}">
                      <a16:colId xmlns:a16="http://schemas.microsoft.com/office/drawing/2014/main" val="3542247278"/>
                    </a:ext>
                  </a:extLst>
                </a:gridCol>
                <a:gridCol w="218485">
                  <a:extLst>
                    <a:ext uri="{9D8B030D-6E8A-4147-A177-3AD203B41FA5}">
                      <a16:colId xmlns:a16="http://schemas.microsoft.com/office/drawing/2014/main" val="2357432680"/>
                    </a:ext>
                  </a:extLst>
                </a:gridCol>
                <a:gridCol w="3182912">
                  <a:extLst>
                    <a:ext uri="{9D8B030D-6E8A-4147-A177-3AD203B41FA5}">
                      <a16:colId xmlns:a16="http://schemas.microsoft.com/office/drawing/2014/main" val="2583396873"/>
                    </a:ext>
                  </a:extLst>
                </a:gridCol>
                <a:gridCol w="1470008">
                  <a:extLst>
                    <a:ext uri="{9D8B030D-6E8A-4147-A177-3AD203B41FA5}">
                      <a16:colId xmlns:a16="http://schemas.microsoft.com/office/drawing/2014/main" val="520600764"/>
                    </a:ext>
                  </a:extLst>
                </a:gridCol>
              </a:tblGrid>
              <a:tr h="379797">
                <a:tc gridSpan="2">
                  <a:txBody>
                    <a:bodyPr/>
                    <a:lstStyle/>
                    <a:p>
                      <a:pPr algn="ctr"/>
                      <a:r>
                        <a:rPr kumimoji="1" lang="en-US" altLang="ja-JP" sz="2400" dirty="0" smtClean="0">
                          <a:ln>
                            <a:noFill/>
                          </a:ln>
                          <a:solidFill>
                            <a:sysClr val="windowText" lastClr="000000"/>
                          </a:solidFill>
                        </a:rPr>
                        <a:t>ANTLR</a:t>
                      </a:r>
                      <a:endParaRPr kumimoji="1" lang="ja-JP" altLang="en-US" sz="2400" dirty="0">
                        <a:ln>
                          <a:noFill/>
                        </a:ln>
                        <a:solidFill>
                          <a:sysClr val="windowText" lastClr="000000"/>
                        </a:solidFill>
                      </a:endParaRPr>
                    </a:p>
                  </a:txBody>
                  <a:tcPr/>
                </a:tc>
                <a:tc hMerge="1">
                  <a:txBody>
                    <a:bodyPr/>
                    <a:lstStyle/>
                    <a:p>
                      <a:endParaRPr kumimoji="1" lang="ja-JP" altLang="en-US" dirty="0"/>
                    </a:p>
                  </a:txBody>
                  <a:tcPr/>
                </a:tc>
                <a:tc>
                  <a:txBody>
                    <a:bodyPr/>
                    <a:lstStyle/>
                    <a:p>
                      <a:endParaRPr kumimoji="1" lang="ja-JP" altLang="en-US" sz="2400" dirty="0">
                        <a:ln>
                          <a:noFill/>
                        </a:ln>
                        <a:solidFill>
                          <a:sysClr val="windowText" lastClr="000000"/>
                        </a:solidFill>
                      </a:endParaRPr>
                    </a:p>
                  </a:txBody>
                  <a:tcPr>
                    <a:noFill/>
                  </a:tcPr>
                </a:tc>
                <a:tc gridSpan="2">
                  <a:txBody>
                    <a:bodyPr/>
                    <a:lstStyle/>
                    <a:p>
                      <a:pPr algn="ctr"/>
                      <a:r>
                        <a:rPr kumimoji="1" lang="en-US" altLang="ja-JP" sz="2400" dirty="0" err="1" smtClean="0">
                          <a:ln>
                            <a:noFill/>
                          </a:ln>
                          <a:solidFill>
                            <a:sysClr val="windowText" lastClr="000000"/>
                          </a:solidFill>
                        </a:rPr>
                        <a:t>JavaCC</a:t>
                      </a:r>
                      <a:endParaRPr kumimoji="1" lang="ja-JP" altLang="en-US" sz="2400" dirty="0">
                        <a:ln>
                          <a:noFill/>
                        </a:ln>
                        <a:solidFill>
                          <a:sysClr val="windowText" lastClr="000000"/>
                        </a:solidFill>
                      </a:endParaRPr>
                    </a:p>
                  </a:txBody>
                  <a:tcPr/>
                </a:tc>
                <a:tc hMerge="1">
                  <a:txBody>
                    <a:bodyPr/>
                    <a:lstStyle/>
                    <a:p>
                      <a:endParaRPr kumimoji="1" lang="ja-JP" altLang="en-US" sz="2400" dirty="0">
                        <a:ln>
                          <a:solidFill>
                            <a:sysClr val="windowText" lastClr="000000"/>
                          </a:solidFill>
                        </a:ln>
                        <a:solidFill>
                          <a:sysClr val="windowText" lastClr="000000"/>
                        </a:solidFill>
                      </a:endParaRPr>
                    </a:p>
                  </a:txBody>
                  <a:tcPr/>
                </a:tc>
                <a:extLst>
                  <a:ext uri="{0D108BD9-81ED-4DB2-BD59-A6C34878D82A}">
                    <a16:rowId xmlns:a16="http://schemas.microsoft.com/office/drawing/2014/main" val="3138080406"/>
                  </a:ext>
                </a:extLst>
              </a:tr>
              <a:tr h="379797">
                <a:tc>
                  <a:txBody>
                    <a:bodyPr/>
                    <a:lstStyle/>
                    <a:p>
                      <a:r>
                        <a:rPr kumimoji="1" lang="ja-JP" altLang="en-US" sz="2000" dirty="0" smtClean="0">
                          <a:ln>
                            <a:noFill/>
                          </a:ln>
                          <a:solidFill>
                            <a:sysClr val="windowText" lastClr="000000"/>
                          </a:solidFill>
                        </a:rPr>
                        <a:t>メソッド名</a:t>
                      </a:r>
                      <a:endParaRPr kumimoji="1" lang="ja-JP" altLang="en-US" sz="2000" dirty="0">
                        <a:ln>
                          <a:noFill/>
                        </a:ln>
                        <a:solidFill>
                          <a:sysClr val="windowText" lastClr="000000"/>
                        </a:solidFill>
                      </a:endParaRPr>
                    </a:p>
                  </a:txBody>
                  <a:tcPr>
                    <a:solidFill>
                      <a:schemeClr val="accent1"/>
                    </a:solidFill>
                  </a:tcPr>
                </a:tc>
                <a:tc>
                  <a:txBody>
                    <a:bodyPr/>
                    <a:lstStyle/>
                    <a:p>
                      <a:r>
                        <a:rPr kumimoji="1" lang="ja-JP" altLang="en-US" sz="2000" dirty="0" smtClean="0">
                          <a:ln>
                            <a:noFill/>
                          </a:ln>
                          <a:solidFill>
                            <a:sysClr val="windowText" lastClr="000000"/>
                          </a:solidFill>
                        </a:rPr>
                        <a:t>外部辺数</a:t>
                      </a:r>
                      <a:endParaRPr kumimoji="1" lang="ja-JP" altLang="en-US" sz="2000" dirty="0">
                        <a:ln>
                          <a:noFill/>
                        </a:ln>
                        <a:solidFill>
                          <a:sysClr val="windowText" lastClr="000000"/>
                        </a:solidFill>
                      </a:endParaRPr>
                    </a:p>
                  </a:txBody>
                  <a:tcPr>
                    <a:solidFill>
                      <a:schemeClr val="accent1"/>
                    </a:solidFill>
                  </a:tcPr>
                </a:tc>
                <a:tc>
                  <a:txBody>
                    <a:bodyPr/>
                    <a:lstStyle/>
                    <a:p>
                      <a:endParaRPr kumimoji="1" lang="ja-JP" altLang="en-US" sz="2400" dirty="0">
                        <a:ln>
                          <a:noFill/>
                        </a:ln>
                        <a:solidFill>
                          <a:sysClr val="windowText" lastClr="000000"/>
                        </a:solidFill>
                      </a:endParaRPr>
                    </a:p>
                  </a:txBody>
                  <a:tcPr>
                    <a:noFill/>
                  </a:tcPr>
                </a:tc>
                <a:tc>
                  <a:txBody>
                    <a:bodyPr/>
                    <a:lstStyle/>
                    <a:p>
                      <a:r>
                        <a:rPr kumimoji="1" lang="ja-JP" altLang="en-US" sz="2000" dirty="0" smtClean="0">
                          <a:ln>
                            <a:noFill/>
                          </a:ln>
                          <a:solidFill>
                            <a:sysClr val="windowText" lastClr="000000"/>
                          </a:solidFill>
                        </a:rPr>
                        <a:t>メソッド名</a:t>
                      </a:r>
                      <a:endParaRPr kumimoji="1" lang="ja-JP" altLang="en-US" sz="2000" dirty="0">
                        <a:ln>
                          <a:noFill/>
                        </a:ln>
                        <a:solidFill>
                          <a:sysClr val="windowText" lastClr="000000"/>
                        </a:solidFill>
                      </a:endParaRPr>
                    </a:p>
                  </a:txBody>
                  <a:tcPr>
                    <a:solidFill>
                      <a:schemeClr val="accent1"/>
                    </a:solidFill>
                  </a:tcPr>
                </a:tc>
                <a:tc>
                  <a:txBody>
                    <a:bodyPr/>
                    <a:lstStyle/>
                    <a:p>
                      <a:r>
                        <a:rPr kumimoji="1" lang="ja-JP" altLang="en-US" sz="2000" dirty="0" smtClean="0">
                          <a:ln>
                            <a:noFill/>
                          </a:ln>
                          <a:solidFill>
                            <a:sysClr val="windowText" lastClr="000000"/>
                          </a:solidFill>
                        </a:rPr>
                        <a:t>外部辺数</a:t>
                      </a:r>
                      <a:endParaRPr kumimoji="1" lang="ja-JP" altLang="en-US" sz="2000" dirty="0">
                        <a:ln>
                          <a:noFill/>
                        </a:ln>
                        <a:solidFill>
                          <a:sysClr val="windowText" lastClr="000000"/>
                        </a:solidFill>
                      </a:endParaRPr>
                    </a:p>
                  </a:txBody>
                  <a:tcPr>
                    <a:solidFill>
                      <a:schemeClr val="accent1"/>
                    </a:solidFill>
                  </a:tcPr>
                </a:tc>
                <a:extLst>
                  <a:ext uri="{0D108BD9-81ED-4DB2-BD59-A6C34878D82A}">
                    <a16:rowId xmlns:a16="http://schemas.microsoft.com/office/drawing/2014/main" val="1493335387"/>
                  </a:ext>
                </a:extLst>
              </a:tr>
              <a:tr h="379797">
                <a:tc>
                  <a:txBody>
                    <a:bodyPr/>
                    <a:lstStyle/>
                    <a:p>
                      <a:r>
                        <a:rPr kumimoji="1" lang="en-US" altLang="ja-JP" sz="2000" dirty="0" err="1" smtClean="0">
                          <a:ln>
                            <a:noFill/>
                          </a:ln>
                          <a:solidFill>
                            <a:sysClr val="windowText" lastClr="000000"/>
                          </a:solidFill>
                        </a:rPr>
                        <a:t>java.util.Stack#peek</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70,100</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en-US" altLang="ja-JP" sz="2000" dirty="0" err="1" smtClean="0">
                          <a:ln>
                            <a:noFill/>
                          </a:ln>
                          <a:solidFill>
                            <a:sysClr val="windowText" lastClr="000000"/>
                          </a:solidFill>
                        </a:rPr>
                        <a:t>java.util.Enumeration</a:t>
                      </a:r>
                      <a:endParaRPr kumimoji="1" lang="ja-JP" altLang="en-US" sz="2000" dirty="0" smtClean="0">
                        <a:ln>
                          <a:noFill/>
                        </a:ln>
                        <a:solidFill>
                          <a:sysClr val="windowText" lastClr="000000"/>
                        </a:solidFill>
                      </a:endParaRPr>
                    </a:p>
                    <a:p>
                      <a:r>
                        <a:rPr kumimoji="1" lang="en-US" altLang="ja-JP" sz="2000" dirty="0" smtClean="0">
                          <a:ln>
                            <a:noFill/>
                          </a:ln>
                          <a:solidFill>
                            <a:sysClr val="windowText" lastClr="000000"/>
                          </a:solidFill>
                        </a:rPr>
                        <a:t>#</a:t>
                      </a:r>
                      <a:r>
                        <a:rPr kumimoji="1" lang="en-US" altLang="ja-JP" sz="2000" dirty="0" err="1" smtClean="0">
                          <a:ln>
                            <a:noFill/>
                          </a:ln>
                          <a:solidFill>
                            <a:sysClr val="windowText" lastClr="000000"/>
                          </a:solidFill>
                        </a:rPr>
                        <a:t>nextElement</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4,078</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880814020"/>
                  </a:ext>
                </a:extLst>
              </a:tr>
              <a:tr h="379797">
                <a:tc>
                  <a:txBody>
                    <a:bodyPr/>
                    <a:lstStyle/>
                    <a:p>
                      <a:r>
                        <a:rPr kumimoji="1" lang="en-US" altLang="ja-JP" sz="2000" dirty="0" err="1" smtClean="0">
                          <a:ln>
                            <a:noFill/>
                          </a:ln>
                          <a:solidFill>
                            <a:sysClr val="windowText" lastClr="000000"/>
                          </a:solidFill>
                        </a:rPr>
                        <a:t>java.util.Arrays#asList</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54,433</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en-US" altLang="ja-JP" sz="2000" dirty="0" err="1" smtClean="0">
                          <a:ln>
                            <a:noFill/>
                          </a:ln>
                          <a:solidFill>
                            <a:sysClr val="windowText" lastClr="000000"/>
                          </a:solidFill>
                        </a:rPr>
                        <a:t>java.util.Vector#elementAt</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2,016</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2751801789"/>
                  </a:ext>
                </a:extLst>
              </a:tr>
              <a:tr h="379797">
                <a:tc>
                  <a:txBody>
                    <a:bodyPr/>
                    <a:lstStyle/>
                    <a:p>
                      <a:r>
                        <a:rPr kumimoji="1" lang="en-US" altLang="ja-JP" sz="2000" dirty="0" err="1" smtClean="0">
                          <a:ln>
                            <a:noFill/>
                          </a:ln>
                          <a:solidFill>
                            <a:sysClr val="windowText" lastClr="000000"/>
                          </a:solidFill>
                        </a:rPr>
                        <a:t>java.util.Arrays#copyOf</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23,365</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en-US" altLang="ja-JP" sz="2000" dirty="0" err="1" smtClean="0">
                          <a:ln>
                            <a:noFill/>
                          </a:ln>
                          <a:solidFill>
                            <a:sysClr val="windowText" lastClr="000000"/>
                          </a:solidFill>
                        </a:rPr>
                        <a:t>java.util.Hashtable#keys</a:t>
                      </a:r>
                      <a:endParaRPr kumimoji="1" lang="ja-JP" altLang="en-US" sz="2000" dirty="0">
                        <a:ln>
                          <a:noFill/>
                        </a:ln>
                        <a:solidFill>
                          <a:sysClr val="windowText" lastClr="000000"/>
                        </a:solidFill>
                      </a:endParaRPr>
                    </a:p>
                  </a:txBody>
                  <a:tcPr/>
                </a:tc>
                <a:tc>
                  <a:txBody>
                    <a:bodyPr/>
                    <a:lstStyle/>
                    <a:p>
                      <a:pPr algn="r"/>
                      <a:r>
                        <a:rPr kumimoji="1" lang="en-US" altLang="ja-JP" sz="2000" dirty="0" smtClean="0">
                          <a:ln>
                            <a:noFill/>
                          </a:ln>
                          <a:solidFill>
                            <a:sysClr val="windowText" lastClr="000000"/>
                          </a:solidFill>
                        </a:rPr>
                        <a:t>13</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3746985207"/>
                  </a:ext>
                </a:extLst>
              </a:tr>
              <a:tr h="379797">
                <a:tc>
                  <a:txBody>
                    <a:bodyPr/>
                    <a:lstStyle/>
                    <a:p>
                      <a:r>
                        <a:rPr kumimoji="1" lang="ja-JP" altLang="en-US" sz="2400" dirty="0" smtClean="0">
                          <a:ln>
                            <a:noFill/>
                          </a:ln>
                          <a:solidFill>
                            <a:sysClr val="windowText" lastClr="000000"/>
                          </a:solidFill>
                        </a:rPr>
                        <a:t>上位</a:t>
                      </a:r>
                      <a:r>
                        <a:rPr kumimoji="1" lang="en-US" altLang="ja-JP" sz="2400" dirty="0" smtClean="0">
                          <a:ln>
                            <a:noFill/>
                          </a:ln>
                          <a:solidFill>
                            <a:sysClr val="windowText" lastClr="000000"/>
                          </a:solidFill>
                        </a:rPr>
                        <a:t>3</a:t>
                      </a:r>
                      <a:r>
                        <a:rPr kumimoji="1" lang="ja-JP" altLang="en-US" sz="2400" dirty="0" smtClean="0">
                          <a:ln>
                            <a:noFill/>
                          </a:ln>
                          <a:solidFill>
                            <a:sysClr val="windowText" lastClr="000000"/>
                          </a:solidFill>
                        </a:rPr>
                        <a:t>メソッド合計</a:t>
                      </a:r>
                      <a:endParaRPr kumimoji="1" lang="ja-JP" altLang="en-US" sz="2400" dirty="0">
                        <a:ln>
                          <a:noFill/>
                        </a:ln>
                        <a:solidFill>
                          <a:sysClr val="windowText" lastClr="000000"/>
                        </a:solidFill>
                      </a:endParaRPr>
                    </a:p>
                  </a:txBody>
                  <a:tcPr>
                    <a:solidFill>
                      <a:schemeClr val="accent1"/>
                    </a:solidFill>
                  </a:tcPr>
                </a:tc>
                <a:tc>
                  <a:txBody>
                    <a:bodyPr/>
                    <a:lstStyle/>
                    <a:p>
                      <a:pPr algn="r"/>
                      <a:r>
                        <a:rPr kumimoji="1" lang="en-US" altLang="ja-JP" sz="2000" dirty="0" smtClean="0">
                          <a:ln>
                            <a:noFill/>
                          </a:ln>
                          <a:solidFill>
                            <a:sysClr val="windowText" lastClr="000000"/>
                          </a:solidFill>
                        </a:rPr>
                        <a:t>147,899</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ja-JP" altLang="en-US" sz="2400" dirty="0" smtClean="0">
                          <a:ln>
                            <a:noFill/>
                          </a:ln>
                          <a:solidFill>
                            <a:sysClr val="windowText" lastClr="000000"/>
                          </a:solidFill>
                        </a:rPr>
                        <a:t>上位</a:t>
                      </a:r>
                      <a:r>
                        <a:rPr kumimoji="1" lang="en-US" altLang="ja-JP" sz="2400" dirty="0" smtClean="0">
                          <a:ln>
                            <a:noFill/>
                          </a:ln>
                          <a:solidFill>
                            <a:sysClr val="windowText" lastClr="000000"/>
                          </a:solidFill>
                        </a:rPr>
                        <a:t>3</a:t>
                      </a:r>
                      <a:r>
                        <a:rPr kumimoji="1" lang="ja-JP" altLang="en-US" sz="2400" dirty="0" smtClean="0">
                          <a:ln>
                            <a:noFill/>
                          </a:ln>
                          <a:solidFill>
                            <a:sysClr val="windowText" lastClr="000000"/>
                          </a:solidFill>
                        </a:rPr>
                        <a:t>メソッド合計</a:t>
                      </a:r>
                      <a:endParaRPr kumimoji="1" lang="ja-JP" altLang="en-US" sz="2400" dirty="0">
                        <a:ln>
                          <a:noFill/>
                        </a:ln>
                        <a:solidFill>
                          <a:sysClr val="windowText" lastClr="000000"/>
                        </a:solidFill>
                      </a:endParaRPr>
                    </a:p>
                  </a:txBody>
                  <a:tcPr>
                    <a:solidFill>
                      <a:schemeClr val="accent1"/>
                    </a:solidFill>
                  </a:tcPr>
                </a:tc>
                <a:tc>
                  <a:txBody>
                    <a:bodyPr/>
                    <a:lstStyle/>
                    <a:p>
                      <a:pPr algn="r"/>
                      <a:r>
                        <a:rPr kumimoji="1" lang="en-US" altLang="ja-JP" sz="2000" dirty="0" smtClean="0">
                          <a:ln>
                            <a:noFill/>
                          </a:ln>
                          <a:solidFill>
                            <a:sysClr val="windowText" lastClr="000000"/>
                          </a:solidFill>
                        </a:rPr>
                        <a:t>6,107</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1741446971"/>
                  </a:ext>
                </a:extLst>
              </a:tr>
              <a:tr h="379797">
                <a:tc>
                  <a:txBody>
                    <a:bodyPr/>
                    <a:lstStyle/>
                    <a:p>
                      <a:r>
                        <a:rPr kumimoji="1" lang="ja-JP" altLang="en-US" sz="2400" dirty="0" smtClean="0">
                          <a:ln>
                            <a:noFill/>
                          </a:ln>
                          <a:solidFill>
                            <a:sysClr val="windowText" lastClr="000000"/>
                          </a:solidFill>
                        </a:rPr>
                        <a:t>総外部辺数</a:t>
                      </a:r>
                      <a:endParaRPr kumimoji="1" lang="ja-JP" altLang="en-US" sz="2400" dirty="0">
                        <a:ln>
                          <a:noFill/>
                        </a:ln>
                        <a:solidFill>
                          <a:sysClr val="windowText" lastClr="000000"/>
                        </a:solidFill>
                      </a:endParaRPr>
                    </a:p>
                  </a:txBody>
                  <a:tcPr>
                    <a:solidFill>
                      <a:schemeClr val="accent1"/>
                    </a:solidFill>
                  </a:tcPr>
                </a:tc>
                <a:tc>
                  <a:txBody>
                    <a:bodyPr/>
                    <a:lstStyle/>
                    <a:p>
                      <a:pPr algn="r"/>
                      <a:r>
                        <a:rPr kumimoji="1" lang="en-US" altLang="ja-JP" sz="2000" dirty="0" smtClean="0">
                          <a:ln>
                            <a:noFill/>
                          </a:ln>
                          <a:solidFill>
                            <a:sysClr val="windowText" lastClr="000000"/>
                          </a:solidFill>
                        </a:rPr>
                        <a:t>225,787</a:t>
                      </a:r>
                      <a:endParaRPr kumimoji="1" lang="ja-JP" altLang="en-US" sz="2000" dirty="0">
                        <a:ln>
                          <a:noFill/>
                        </a:ln>
                        <a:solidFill>
                          <a:sysClr val="windowText" lastClr="000000"/>
                        </a:solidFill>
                      </a:endParaRPr>
                    </a:p>
                  </a:txBody>
                  <a:tcPr/>
                </a:tc>
                <a:tc>
                  <a:txBody>
                    <a:bodyPr/>
                    <a:lstStyle/>
                    <a:p>
                      <a:endParaRPr kumimoji="1" lang="ja-JP" altLang="en-US" sz="2400" dirty="0">
                        <a:ln>
                          <a:noFill/>
                        </a:ln>
                        <a:solidFill>
                          <a:sysClr val="windowText" lastClr="000000"/>
                        </a:solidFill>
                      </a:endParaRPr>
                    </a:p>
                  </a:txBody>
                  <a:tcPr>
                    <a:noFill/>
                  </a:tcPr>
                </a:tc>
                <a:tc>
                  <a:txBody>
                    <a:bodyPr/>
                    <a:lstStyle/>
                    <a:p>
                      <a:r>
                        <a:rPr kumimoji="1" lang="ja-JP" altLang="en-US" sz="2400" dirty="0" smtClean="0">
                          <a:ln>
                            <a:noFill/>
                          </a:ln>
                          <a:solidFill>
                            <a:sysClr val="windowText" lastClr="000000"/>
                          </a:solidFill>
                        </a:rPr>
                        <a:t>総外部辺数</a:t>
                      </a:r>
                      <a:endParaRPr kumimoji="1" lang="ja-JP" altLang="en-US" sz="2400" dirty="0">
                        <a:ln>
                          <a:noFill/>
                        </a:ln>
                        <a:solidFill>
                          <a:sysClr val="windowText" lastClr="000000"/>
                        </a:solidFill>
                      </a:endParaRPr>
                    </a:p>
                  </a:txBody>
                  <a:tcPr>
                    <a:solidFill>
                      <a:schemeClr val="accent1"/>
                    </a:solidFill>
                  </a:tcPr>
                </a:tc>
                <a:tc>
                  <a:txBody>
                    <a:bodyPr/>
                    <a:lstStyle/>
                    <a:p>
                      <a:pPr algn="r"/>
                      <a:r>
                        <a:rPr kumimoji="1" lang="en-US" altLang="ja-JP" sz="2000" dirty="0" smtClean="0">
                          <a:ln>
                            <a:noFill/>
                          </a:ln>
                          <a:solidFill>
                            <a:sysClr val="windowText" lastClr="000000"/>
                          </a:solidFill>
                        </a:rPr>
                        <a:t>6,129</a:t>
                      </a:r>
                      <a:endParaRPr kumimoji="1" lang="ja-JP" altLang="en-US" sz="2000" dirty="0">
                        <a:ln>
                          <a:noFill/>
                        </a:ln>
                        <a:solidFill>
                          <a:sysClr val="windowText" lastClr="000000"/>
                        </a:solidFill>
                      </a:endParaRPr>
                    </a:p>
                  </a:txBody>
                  <a:tcPr/>
                </a:tc>
                <a:extLst>
                  <a:ext uri="{0D108BD9-81ED-4DB2-BD59-A6C34878D82A}">
                    <a16:rowId xmlns:a16="http://schemas.microsoft.com/office/drawing/2014/main" val="1933943386"/>
                  </a:ext>
                </a:extLst>
              </a:tr>
            </a:tbl>
          </a:graphicData>
        </a:graphic>
      </p:graphicFrame>
      <p:sp>
        <p:nvSpPr>
          <p:cNvPr id="5" name="テキスト ボックス 4"/>
          <p:cNvSpPr txBox="1"/>
          <p:nvPr/>
        </p:nvSpPr>
        <p:spPr>
          <a:xfrm>
            <a:off x="179388" y="1262358"/>
            <a:ext cx="8785225" cy="523220"/>
          </a:xfrm>
          <a:prstGeom prst="rect">
            <a:avLst/>
          </a:prstGeom>
          <a:noFill/>
        </p:spPr>
        <p:txBody>
          <a:bodyPr wrap="square" rtlCol="0">
            <a:spAutoFit/>
          </a:bodyPr>
          <a:lstStyle/>
          <a:p>
            <a:r>
              <a:rPr kumimoji="1" lang="en-US" altLang="ja-JP" sz="2800" dirty="0" smtClean="0"/>
              <a:t>2</a:t>
            </a:r>
            <a:r>
              <a:rPr kumimoji="1" lang="ja-JP" altLang="en-US" sz="2800" dirty="0" smtClean="0"/>
              <a:t>プロジェクトについての外部辺に関係するメソッドの上位</a:t>
            </a:r>
            <a:r>
              <a:rPr kumimoji="1" lang="en-US" altLang="ja-JP" sz="2800" dirty="0"/>
              <a:t>3</a:t>
            </a:r>
            <a:r>
              <a:rPr kumimoji="1" lang="ja-JP" altLang="en-US" sz="2800" dirty="0" smtClean="0"/>
              <a:t>つ</a:t>
            </a:r>
            <a:endParaRPr kumimoji="1" lang="ja-JP" altLang="en-US" sz="2800" dirty="0"/>
          </a:p>
        </p:txBody>
      </p:sp>
      <p:sp>
        <p:nvSpPr>
          <p:cNvPr id="3" name="テキスト ボックス 2"/>
          <p:cNvSpPr txBox="1"/>
          <p:nvPr/>
        </p:nvSpPr>
        <p:spPr>
          <a:xfrm>
            <a:off x="2915006" y="5366637"/>
            <a:ext cx="6821585" cy="369332"/>
          </a:xfrm>
          <a:prstGeom prst="rect">
            <a:avLst/>
          </a:prstGeom>
          <a:noFill/>
        </p:spPr>
        <p:txBody>
          <a:bodyPr wrap="square" rtlCol="0">
            <a:spAutoFit/>
          </a:bodyPr>
          <a:lstStyle/>
          <a:p>
            <a:r>
              <a:rPr kumimoji="1" lang="en-US" altLang="ja-JP" dirty="0" smtClean="0"/>
              <a:t>(</a:t>
            </a:r>
            <a:r>
              <a:rPr kumimoji="1" lang="ja-JP" altLang="en-US" dirty="0" smtClean="0"/>
              <a:t>注</a:t>
            </a:r>
            <a:r>
              <a:rPr kumimoji="1" lang="en-US" altLang="ja-JP" dirty="0" smtClean="0"/>
              <a:t>)</a:t>
            </a:r>
            <a:r>
              <a:rPr kumimoji="1" lang="ja-JP" altLang="en-US" dirty="0" smtClean="0"/>
              <a:t>メソッド名の欄には　</a:t>
            </a:r>
            <a:r>
              <a:rPr kumimoji="1" lang="en-US" altLang="ja-JP" dirty="0" smtClean="0"/>
              <a:t>"</a:t>
            </a:r>
            <a:r>
              <a:rPr kumimoji="1" lang="ja-JP" altLang="en-US" dirty="0" smtClean="0"/>
              <a:t>クラス名</a:t>
            </a:r>
            <a:r>
              <a:rPr kumimoji="1" lang="en-US" altLang="ja-JP" dirty="0" smtClean="0"/>
              <a:t>#</a:t>
            </a:r>
            <a:r>
              <a:rPr kumimoji="1" lang="ja-JP" altLang="en-US" dirty="0" smtClean="0"/>
              <a:t>メソッド名</a:t>
            </a:r>
            <a:r>
              <a:rPr kumimoji="1" lang="en-US" altLang="ja-JP" dirty="0" smtClean="0"/>
              <a:t>"</a:t>
            </a:r>
            <a:r>
              <a:rPr kumimoji="1" lang="ja-JP" altLang="en-US" dirty="0" smtClean="0"/>
              <a:t>の形式で表記している</a:t>
            </a:r>
            <a:endParaRPr kumimoji="1" lang="ja-JP" altLang="en-US" dirty="0"/>
          </a:p>
        </p:txBody>
      </p:sp>
    </p:spTree>
    <p:extLst>
      <p:ext uri="{BB962C8B-B14F-4D97-AF65-F5344CB8AC3E}">
        <p14:creationId xmlns:p14="http://schemas.microsoft.com/office/powerpoint/2010/main" val="2876809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考察</a:t>
            </a:r>
            <a:r>
              <a:rPr lang="en-US" altLang="ja-JP" dirty="0" smtClean="0"/>
              <a:t>(1/2)</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提案手法により解析の</a:t>
            </a:r>
            <a:r>
              <a:rPr kumimoji="1" lang="ja-JP" altLang="en-US" dirty="0" smtClean="0"/>
              <a:t>精度は向上</a:t>
            </a:r>
          </a:p>
          <a:p>
            <a:pPr lvl="1"/>
            <a:r>
              <a:rPr lang="ja-JP" altLang="en-US" dirty="0" smtClean="0"/>
              <a:t>スタブコードとして実装したインターフェースはわずか</a:t>
            </a:r>
            <a:r>
              <a:rPr lang="en-US" altLang="ja-JP" dirty="0" smtClean="0"/>
              <a:t>6</a:t>
            </a:r>
            <a:r>
              <a:rPr lang="ja-JP" altLang="en-US" dirty="0" err="1" smtClean="0"/>
              <a:t>つながら</a:t>
            </a:r>
            <a:r>
              <a:rPr lang="ja-JP" altLang="en-US" dirty="0" smtClean="0"/>
              <a:t>大きな効果</a:t>
            </a:r>
            <a:endParaRPr kumimoji="1" lang="en-US" altLang="ja-JP" dirty="0" smtClean="0"/>
          </a:p>
          <a:p>
            <a:r>
              <a:rPr kumimoji="1" lang="ja-JP" altLang="en-US" dirty="0" smtClean="0"/>
              <a:t>解析時間は</a:t>
            </a:r>
            <a:r>
              <a:rPr kumimoji="1" lang="en-US" altLang="ja-JP" dirty="0" smtClean="0"/>
              <a:t>2~3</a:t>
            </a:r>
            <a:r>
              <a:rPr kumimoji="1" lang="ja-JP" altLang="en-US" dirty="0" smtClean="0"/>
              <a:t>倍</a:t>
            </a:r>
            <a:endParaRPr kumimoji="1" lang="en-US" altLang="ja-JP" dirty="0" smtClean="0"/>
          </a:p>
          <a:p>
            <a:pPr lvl="1"/>
            <a:r>
              <a:rPr lang="ja-JP" altLang="en-US" dirty="0"/>
              <a:t>許容範囲</a:t>
            </a:r>
            <a:endParaRPr lang="en-US" altLang="ja-JP" dirty="0"/>
          </a:p>
          <a:p>
            <a:pPr lvl="1"/>
            <a:r>
              <a:rPr kumimoji="1" lang="ja-JP" altLang="en-US" dirty="0" smtClean="0"/>
              <a:t>ライブラリ丸ごと解析する場合より明らかに低コスト</a:t>
            </a:r>
          </a:p>
          <a:p>
            <a:pPr lvl="2"/>
            <a:r>
              <a:rPr lang="en-US" altLang="ja-JP" dirty="0" smtClean="0"/>
              <a:t>Java</a:t>
            </a:r>
            <a:r>
              <a:rPr lang="ja-JP" altLang="en-US" dirty="0" smtClean="0"/>
              <a:t>のクラスライブラリを含めた場合数週間かかると思われる</a:t>
            </a:r>
            <a:endParaRPr kumimoji="1" lang="en-US" altLang="ja-JP" dirty="0" smtClean="0"/>
          </a:p>
          <a:p>
            <a:endParaRPr kumimoji="1" lang="ja-JP" altLang="en-US" dirty="0" smtClean="0"/>
          </a:p>
        </p:txBody>
      </p:sp>
    </p:spTree>
    <p:extLst>
      <p:ext uri="{BB962C8B-B14F-4D97-AF65-F5344CB8AC3E}">
        <p14:creationId xmlns:p14="http://schemas.microsoft.com/office/powerpoint/2010/main" val="3113556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考察</a:t>
            </a:r>
            <a:r>
              <a:rPr lang="en-US" altLang="ja-JP" dirty="0" smtClean="0"/>
              <a:t>(2/2)</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外部辺に関係するメソッドにはオブジェクトを管理するクラスのものが未だに多い</a:t>
            </a:r>
          </a:p>
          <a:p>
            <a:pPr lvl="1"/>
            <a:r>
              <a:rPr kumimoji="1" lang="en-US" altLang="ja-JP" dirty="0" err="1" smtClean="0"/>
              <a:t>Stack,Vector</a:t>
            </a:r>
            <a:r>
              <a:rPr kumimoji="1" lang="ja-JP" altLang="en-US" dirty="0" smtClean="0"/>
              <a:t>は</a:t>
            </a:r>
            <a:r>
              <a:rPr kumimoji="1" lang="en-US" altLang="ja-JP" dirty="0" smtClean="0"/>
              <a:t>Collection</a:t>
            </a:r>
            <a:r>
              <a:rPr kumimoji="1" lang="ja-JP" altLang="en-US" dirty="0" smtClean="0"/>
              <a:t>インターフェースを持つクラス</a:t>
            </a:r>
            <a:endParaRPr kumimoji="1" lang="en-US" altLang="ja-JP" dirty="0" smtClean="0"/>
          </a:p>
          <a:p>
            <a:pPr lvl="1"/>
            <a:r>
              <a:rPr lang="en-US" altLang="ja-JP" dirty="0" smtClean="0"/>
              <a:t>Arrays</a:t>
            </a:r>
            <a:r>
              <a:rPr lang="ja-JP" altLang="en-US" dirty="0" smtClean="0"/>
              <a:t>は配列操作用のメソッドを提供するユーティリティクラス</a:t>
            </a:r>
          </a:p>
          <a:p>
            <a:pPr marL="0" indent="0">
              <a:buNone/>
            </a:pPr>
            <a:endParaRPr kumimoji="1" lang="ja-JP" altLang="en-US" dirty="0" smtClean="0"/>
          </a:p>
          <a:p>
            <a:pPr lvl="1"/>
            <a:endParaRPr kumimoji="1" lang="ja-JP" altLang="en-US" dirty="0"/>
          </a:p>
        </p:txBody>
      </p:sp>
      <p:sp>
        <p:nvSpPr>
          <p:cNvPr id="4" name="右矢印 3"/>
          <p:cNvSpPr/>
          <p:nvPr/>
        </p:nvSpPr>
        <p:spPr bwMode="auto">
          <a:xfrm>
            <a:off x="647363" y="4652920"/>
            <a:ext cx="1271811" cy="477430"/>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テキスト ボックス 4"/>
          <p:cNvSpPr txBox="1"/>
          <p:nvPr/>
        </p:nvSpPr>
        <p:spPr>
          <a:xfrm>
            <a:off x="2014918" y="4402067"/>
            <a:ext cx="6635468" cy="1384995"/>
          </a:xfrm>
          <a:prstGeom prst="rect">
            <a:avLst/>
          </a:prstGeom>
          <a:noFill/>
        </p:spPr>
        <p:txBody>
          <a:bodyPr wrap="square" rtlCol="0">
            <a:spAutoFit/>
          </a:bodyPr>
          <a:lstStyle/>
          <a:p>
            <a:r>
              <a:rPr kumimoji="1" lang="ja-JP" altLang="en-US" sz="2800" dirty="0" smtClean="0"/>
              <a:t>オブジェクトを管理するクラス</a:t>
            </a:r>
            <a:r>
              <a:rPr kumimoji="1" lang="ja-JP" altLang="en-US" sz="2800" dirty="0" smtClean="0"/>
              <a:t>の</a:t>
            </a:r>
            <a:r>
              <a:rPr kumimoji="1" lang="ja-JP" altLang="en-US" sz="2800" dirty="0" smtClean="0"/>
              <a:t>スタブコードの</a:t>
            </a:r>
            <a:r>
              <a:rPr kumimoji="1" lang="ja-JP" altLang="en-US" sz="2800" dirty="0" smtClean="0"/>
              <a:t>み</a:t>
            </a:r>
            <a:r>
              <a:rPr kumimoji="1" lang="ja-JP" altLang="en-US" sz="2800" dirty="0" smtClean="0"/>
              <a:t>を実装すればほとんどの外部辺は消える可能性がある</a:t>
            </a:r>
            <a:endParaRPr kumimoji="1" lang="ja-JP" altLang="en-US" dirty="0"/>
          </a:p>
        </p:txBody>
      </p:sp>
    </p:spTree>
    <p:extLst>
      <p:ext uri="{BB962C8B-B14F-4D97-AF65-F5344CB8AC3E}">
        <p14:creationId xmlns:p14="http://schemas.microsoft.com/office/powerpoint/2010/main" val="276952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ポインタ解析におけるサマリーの表現方法としてスタブコードを提案</a:t>
            </a:r>
          </a:p>
          <a:p>
            <a:pPr lvl="1"/>
            <a:r>
              <a:rPr kumimoji="1" lang="ja-JP" altLang="en-US" dirty="0" smtClean="0"/>
              <a:t>実験の結果少数のスタブコードで大幅な精度向上が期待できると判明</a:t>
            </a:r>
          </a:p>
          <a:p>
            <a:r>
              <a:rPr kumimoji="1" lang="ja-JP" altLang="en-US" dirty="0" smtClean="0"/>
              <a:t>他のデータフロー解析に適用出来るか</a:t>
            </a:r>
          </a:p>
          <a:p>
            <a:pPr lvl="1"/>
            <a:r>
              <a:rPr lang="ja-JP" altLang="en-US" dirty="0" smtClean="0"/>
              <a:t>より情報量の多いスタブコードが必要</a:t>
            </a:r>
            <a:endParaRPr kumimoji="1" lang="ja-JP" altLang="en-US" dirty="0"/>
          </a:p>
          <a:p>
            <a:r>
              <a:rPr kumimoji="1" lang="ja-JP" altLang="en-US" dirty="0" smtClean="0"/>
              <a:t>多様な外部ライブラリの調査</a:t>
            </a:r>
          </a:p>
          <a:p>
            <a:pPr lvl="1"/>
            <a:r>
              <a:rPr lang="en-US" altLang="ja-JP" dirty="0" smtClean="0"/>
              <a:t>Java</a:t>
            </a:r>
            <a:r>
              <a:rPr lang="ja-JP" altLang="en-US" dirty="0" smtClean="0"/>
              <a:t>クラスライブラリはどんなソフトウェアでも使う汎用的な機能を実装</a:t>
            </a:r>
          </a:p>
          <a:p>
            <a:pPr lvl="1"/>
            <a:r>
              <a:rPr lang="ja-JP" altLang="en-US" dirty="0" smtClean="0"/>
              <a:t>各目的</a:t>
            </a:r>
            <a:r>
              <a:rPr kumimoji="1" lang="ja-JP" altLang="en-US" dirty="0" smtClean="0"/>
              <a:t>に特化したライブラリでは別の傾向が出る可能性</a:t>
            </a:r>
            <a:endParaRPr kumimoji="1" lang="ja-JP" altLang="en-US" dirty="0"/>
          </a:p>
        </p:txBody>
      </p:sp>
    </p:spTree>
    <p:extLst>
      <p:ext uri="{BB962C8B-B14F-4D97-AF65-F5344CB8AC3E}">
        <p14:creationId xmlns:p14="http://schemas.microsoft.com/office/powerpoint/2010/main" val="35158240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ポインタ</a:t>
            </a:r>
            <a:r>
              <a:rPr kumimoji="1" lang="ja-JP" altLang="en-US" dirty="0" smtClean="0"/>
              <a:t>解析とは</a:t>
            </a:r>
            <a:endParaRPr kumimoji="1" lang="ja-JP" altLang="en-US" dirty="0"/>
          </a:p>
        </p:txBody>
      </p:sp>
      <p:sp>
        <p:nvSpPr>
          <p:cNvPr id="3" name="コンテンツ プレースホルダー 2"/>
          <p:cNvSpPr>
            <a:spLocks noGrp="1"/>
          </p:cNvSpPr>
          <p:nvPr>
            <p:ph idx="1"/>
          </p:nvPr>
        </p:nvSpPr>
        <p:spPr>
          <a:xfrm>
            <a:off x="179388" y="1268413"/>
            <a:ext cx="8785225" cy="1674292"/>
          </a:xfrm>
        </p:spPr>
        <p:txBody>
          <a:bodyPr/>
          <a:lstStyle/>
          <a:p>
            <a:r>
              <a:rPr kumimoji="1" lang="ja-JP" altLang="en-US" dirty="0" smtClean="0"/>
              <a:t>変数の値やオブジェクトの流れを解析するデータフロー解析の一種</a:t>
            </a:r>
          </a:p>
          <a:p>
            <a:r>
              <a:rPr lang="ja-JP" altLang="en-US" dirty="0" smtClean="0"/>
              <a:t>変数にどこで生成されたオブジェクトが代入されるのかを解析する</a:t>
            </a:r>
            <a:endParaRPr kumimoji="1" lang="ja-JP" altLang="en-US" dirty="0"/>
          </a:p>
        </p:txBody>
      </p:sp>
      <p:sp>
        <p:nvSpPr>
          <p:cNvPr id="28" name="楕円 27"/>
          <p:cNvSpPr/>
          <p:nvPr/>
        </p:nvSpPr>
        <p:spPr>
          <a:xfrm>
            <a:off x="3778096" y="4354444"/>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a</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楕円 28"/>
          <p:cNvSpPr/>
          <p:nvPr/>
        </p:nvSpPr>
        <p:spPr>
          <a:xfrm>
            <a:off x="3778096" y="4778393"/>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b</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0" name="楕円 29"/>
          <p:cNvSpPr/>
          <p:nvPr/>
        </p:nvSpPr>
        <p:spPr>
          <a:xfrm>
            <a:off x="3786410" y="5202342"/>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c</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1" name="楕円 30"/>
          <p:cNvSpPr/>
          <p:nvPr/>
        </p:nvSpPr>
        <p:spPr>
          <a:xfrm>
            <a:off x="3778096" y="5626289"/>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d</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2" name="楕円 31"/>
          <p:cNvSpPr/>
          <p:nvPr/>
        </p:nvSpPr>
        <p:spPr>
          <a:xfrm>
            <a:off x="3778096" y="6050238"/>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e</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3" name="角丸四角形 32"/>
          <p:cNvSpPr/>
          <p:nvPr/>
        </p:nvSpPr>
        <p:spPr>
          <a:xfrm>
            <a:off x="6180481" y="4179880"/>
            <a:ext cx="1379913" cy="423949"/>
          </a:xfrm>
          <a:prstGeom prst="roundRect">
            <a:avLst/>
          </a:prstGeom>
          <a:solidFill>
            <a:srgbClr val="70AD47"/>
          </a:solidFill>
          <a:ln w="12700" cap="flat" cmpd="sng" algn="ctr">
            <a:solidFill>
              <a:srgbClr val="70AD47">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new </a:t>
            </a:r>
            <a:r>
              <a:rPr kumimoji="1" lang="en-US" altLang="ja-JP" sz="1799" b="0" i="0" u="none" strike="noStrike" kern="0" cap="none" spc="0" normalizeH="0" baseline="0" noProof="0" dirty="0" err="1" smtClean="0">
                <a:ln>
                  <a:noFill/>
                </a:ln>
                <a:solidFill>
                  <a:prstClr val="white"/>
                </a:solidFill>
                <a:effectLst/>
                <a:uLnTx/>
                <a:uFillTx/>
                <a:latin typeface="Calibri" panose="020F0502020204030204"/>
                <a:ea typeface="游ゴシック" panose="020B0400000000000000" pitchFamily="50" charset="-128"/>
                <a:cs typeface="+mn-cs"/>
              </a:rPr>
              <a:t>Hoge</a:t>
            </a: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4" name="角丸四角形 33"/>
          <p:cNvSpPr/>
          <p:nvPr/>
        </p:nvSpPr>
        <p:spPr>
          <a:xfrm>
            <a:off x="6180475" y="6050238"/>
            <a:ext cx="1379913" cy="423949"/>
          </a:xfrm>
          <a:prstGeom prst="roundRect">
            <a:avLst/>
          </a:prstGeom>
          <a:solidFill>
            <a:srgbClr val="70AD47"/>
          </a:solidFill>
          <a:ln w="12700" cap="flat" cmpd="sng" algn="ctr">
            <a:solidFill>
              <a:srgbClr val="70AD47">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new </a:t>
            </a:r>
            <a:r>
              <a:rPr kumimoji="1" lang="en-US" altLang="ja-JP" sz="1799" b="0" i="0" u="none" strike="noStrike" kern="0" cap="none" spc="0" normalizeH="0" baseline="0" noProof="0" dirty="0" err="1" smtClean="0">
                <a:ln>
                  <a:noFill/>
                </a:ln>
                <a:solidFill>
                  <a:prstClr val="white"/>
                </a:solidFill>
                <a:effectLst/>
                <a:uLnTx/>
                <a:uFillTx/>
                <a:latin typeface="Calibri" panose="020F0502020204030204"/>
                <a:ea typeface="游ゴシック" panose="020B0400000000000000" pitchFamily="50" charset="-128"/>
                <a:cs typeface="+mn-cs"/>
              </a:rPr>
              <a:t>Fuga</a:t>
            </a: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36" name="直線矢印コネクタ 35"/>
          <p:cNvCxnSpPr>
            <a:stCxn id="28" idx="6"/>
            <a:endCxn id="33" idx="1"/>
          </p:cNvCxnSpPr>
          <p:nvPr/>
        </p:nvCxnSpPr>
        <p:spPr>
          <a:xfrm flipV="1">
            <a:off x="4118922" y="4391850"/>
            <a:ext cx="2061555" cy="137161"/>
          </a:xfrm>
          <a:prstGeom prst="straightConnector1">
            <a:avLst/>
          </a:prstGeom>
          <a:noFill/>
          <a:ln w="38100" cap="flat" cmpd="sng" algn="ctr">
            <a:solidFill>
              <a:srgbClr val="5B9BD5">
                <a:lumMod val="75000"/>
              </a:srgbClr>
            </a:solidFill>
            <a:prstDash val="solid"/>
            <a:miter lim="800000"/>
            <a:tailEnd type="triangle"/>
          </a:ln>
          <a:effectLst/>
        </p:spPr>
      </p:cxnSp>
      <p:cxnSp>
        <p:nvCxnSpPr>
          <p:cNvPr id="37" name="直線矢印コネクタ 36"/>
          <p:cNvCxnSpPr>
            <a:stCxn id="29" idx="6"/>
          </p:cNvCxnSpPr>
          <p:nvPr/>
        </p:nvCxnSpPr>
        <p:spPr>
          <a:xfrm>
            <a:off x="4118922" y="4952957"/>
            <a:ext cx="2061555" cy="1120328"/>
          </a:xfrm>
          <a:prstGeom prst="straightConnector1">
            <a:avLst/>
          </a:prstGeom>
          <a:noFill/>
          <a:ln w="38100" cap="flat" cmpd="sng" algn="ctr">
            <a:solidFill>
              <a:srgbClr val="5B9BD5">
                <a:lumMod val="75000"/>
              </a:srgbClr>
            </a:solidFill>
            <a:prstDash val="solid"/>
            <a:miter lim="800000"/>
            <a:tailEnd type="triangle"/>
          </a:ln>
          <a:effectLst/>
        </p:spPr>
      </p:cxnSp>
      <p:cxnSp>
        <p:nvCxnSpPr>
          <p:cNvPr id="38" name="直線矢印コネクタ 37"/>
          <p:cNvCxnSpPr>
            <a:stCxn id="30" idx="6"/>
          </p:cNvCxnSpPr>
          <p:nvPr/>
        </p:nvCxnSpPr>
        <p:spPr>
          <a:xfrm flipV="1">
            <a:off x="4127236" y="4555770"/>
            <a:ext cx="2053241" cy="821136"/>
          </a:xfrm>
          <a:prstGeom prst="straightConnector1">
            <a:avLst/>
          </a:prstGeom>
          <a:noFill/>
          <a:ln w="38100" cap="flat" cmpd="sng" algn="ctr">
            <a:solidFill>
              <a:srgbClr val="5B9BD5">
                <a:lumMod val="75000"/>
              </a:srgbClr>
            </a:solidFill>
            <a:prstDash val="solid"/>
            <a:miter lim="800000"/>
            <a:tailEnd type="triangle"/>
          </a:ln>
          <a:effectLst/>
        </p:spPr>
      </p:cxnSp>
      <p:cxnSp>
        <p:nvCxnSpPr>
          <p:cNvPr id="39" name="直線矢印コネクタ 38"/>
          <p:cNvCxnSpPr>
            <a:stCxn id="31" idx="6"/>
            <a:endCxn id="34" idx="1"/>
          </p:cNvCxnSpPr>
          <p:nvPr/>
        </p:nvCxnSpPr>
        <p:spPr>
          <a:xfrm>
            <a:off x="4118920" y="5800855"/>
            <a:ext cx="2061555" cy="461356"/>
          </a:xfrm>
          <a:prstGeom prst="straightConnector1">
            <a:avLst/>
          </a:prstGeom>
          <a:noFill/>
          <a:ln w="38100" cap="flat" cmpd="sng" algn="ctr">
            <a:solidFill>
              <a:srgbClr val="5B9BD5">
                <a:lumMod val="75000"/>
              </a:srgbClr>
            </a:solidFill>
            <a:prstDash val="solid"/>
            <a:miter lim="800000"/>
            <a:tailEnd type="triangle"/>
          </a:ln>
          <a:effectLst/>
        </p:spPr>
      </p:cxnSp>
      <p:sp>
        <p:nvSpPr>
          <p:cNvPr id="40" name="テキスト ボックス 39"/>
          <p:cNvSpPr txBox="1"/>
          <p:nvPr/>
        </p:nvSpPr>
        <p:spPr>
          <a:xfrm>
            <a:off x="3611841" y="3782434"/>
            <a:ext cx="665018" cy="369204"/>
          </a:xfrm>
          <a:prstGeom prst="rect">
            <a:avLst/>
          </a:prstGeom>
          <a:noFill/>
        </p:spPr>
        <p:txBody>
          <a:bodyPr wrap="square" rtlCol="0">
            <a:spAutoFit/>
          </a:bodyPr>
          <a:lstStyle/>
          <a:p>
            <a:pPr defTabSz="914295"/>
            <a:r>
              <a:rPr kumimoji="1" lang="ja-JP" altLang="en-US" sz="1799" dirty="0">
                <a:solidFill>
                  <a:prstClr val="black"/>
                </a:solidFill>
                <a:latin typeface="ＭＳ Ｐゴシック" panose="020B0600070205080204" pitchFamily="50" charset="-128"/>
                <a:ea typeface="ＭＳ Ｐゴシック" panose="020B0600070205080204" pitchFamily="50" charset="-128"/>
              </a:rPr>
              <a:t>変数</a:t>
            </a:r>
          </a:p>
        </p:txBody>
      </p:sp>
      <p:sp>
        <p:nvSpPr>
          <p:cNvPr id="41" name="テキスト ボックス 40"/>
          <p:cNvSpPr txBox="1"/>
          <p:nvPr/>
        </p:nvSpPr>
        <p:spPr>
          <a:xfrm>
            <a:off x="6180473" y="3755514"/>
            <a:ext cx="1458882" cy="369204"/>
          </a:xfrm>
          <a:prstGeom prst="rect">
            <a:avLst/>
          </a:prstGeom>
          <a:noFill/>
          <a:ln>
            <a:noFill/>
          </a:ln>
          <a:effectLst/>
        </p:spPr>
        <p:txBody>
          <a:bodyPr wrap="square" rtlCol="0">
            <a:spAutoFit/>
          </a:bodyPr>
          <a:lstStyle/>
          <a:p>
            <a:pPr marL="0" marR="0" lvl="0" indent="0" defTabSz="914295" eaLnBrk="1" fontAlgn="auto" latinLnBrk="0" hangingPunct="1">
              <a:lnSpc>
                <a:spcPct val="100000"/>
              </a:lnSpc>
              <a:spcBef>
                <a:spcPts val="0"/>
              </a:spcBef>
              <a:spcAft>
                <a:spcPts val="0"/>
              </a:spcAft>
              <a:buClrTx/>
              <a:buSzTx/>
              <a:buFontTx/>
              <a:buNone/>
              <a:tabLst/>
              <a:defRPr/>
            </a:pPr>
            <a:r>
              <a:rPr kumimoji="1" lang="ja-JP" altLang="en-US" sz="1799"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オブジェクト</a:t>
            </a:r>
          </a:p>
        </p:txBody>
      </p:sp>
      <p:cxnSp>
        <p:nvCxnSpPr>
          <p:cNvPr id="42" name="直線矢印コネクタ 41"/>
          <p:cNvCxnSpPr>
            <a:stCxn id="31" idx="7"/>
          </p:cNvCxnSpPr>
          <p:nvPr/>
        </p:nvCxnSpPr>
        <p:spPr>
          <a:xfrm flipV="1">
            <a:off x="4069010" y="4675341"/>
            <a:ext cx="2177973" cy="1002076"/>
          </a:xfrm>
          <a:prstGeom prst="straightConnector1">
            <a:avLst/>
          </a:prstGeom>
          <a:noFill/>
          <a:ln w="38100" cap="flat" cmpd="sng" algn="ctr">
            <a:solidFill>
              <a:srgbClr val="2E75B6"/>
            </a:solidFill>
            <a:prstDash val="solid"/>
            <a:miter lim="800000"/>
            <a:tailEnd type="triangle"/>
          </a:ln>
          <a:effectLst/>
        </p:spPr>
      </p:cxnSp>
      <p:cxnSp>
        <p:nvCxnSpPr>
          <p:cNvPr id="43" name="直線矢印コネクタ 42"/>
          <p:cNvCxnSpPr>
            <a:stCxn id="32" idx="7"/>
          </p:cNvCxnSpPr>
          <p:nvPr/>
        </p:nvCxnSpPr>
        <p:spPr>
          <a:xfrm flipV="1">
            <a:off x="4069009" y="4740982"/>
            <a:ext cx="2302659" cy="1360384"/>
          </a:xfrm>
          <a:prstGeom prst="straightConnector1">
            <a:avLst/>
          </a:prstGeom>
          <a:noFill/>
          <a:ln w="38100" cap="flat" cmpd="sng" algn="ctr">
            <a:solidFill>
              <a:srgbClr val="2E75B6"/>
            </a:solidFill>
            <a:prstDash val="solid"/>
            <a:miter lim="800000"/>
            <a:tailEnd type="triangle"/>
          </a:ln>
          <a:effectLst/>
        </p:spPr>
      </p:cxnSp>
      <p:cxnSp>
        <p:nvCxnSpPr>
          <p:cNvPr id="44" name="直線矢印コネクタ 43"/>
          <p:cNvCxnSpPr>
            <a:stCxn id="32" idx="6"/>
          </p:cNvCxnSpPr>
          <p:nvPr/>
        </p:nvCxnSpPr>
        <p:spPr>
          <a:xfrm>
            <a:off x="4118920" y="6224806"/>
            <a:ext cx="2061555" cy="160845"/>
          </a:xfrm>
          <a:prstGeom prst="straightConnector1">
            <a:avLst/>
          </a:prstGeom>
          <a:noFill/>
          <a:ln w="38100" cap="flat" cmpd="sng" algn="ctr">
            <a:solidFill>
              <a:srgbClr val="2E75B6"/>
            </a:solidFill>
            <a:prstDash val="solid"/>
            <a:miter lim="800000"/>
            <a:tailEnd type="triangle"/>
          </a:ln>
          <a:effectLst/>
        </p:spPr>
      </p:cxnSp>
      <p:sp>
        <p:nvSpPr>
          <p:cNvPr id="45" name="正方形/長方形 44"/>
          <p:cNvSpPr/>
          <p:nvPr/>
        </p:nvSpPr>
        <p:spPr>
          <a:xfrm>
            <a:off x="1267660" y="3836348"/>
            <a:ext cx="2186247" cy="2468880"/>
          </a:xfrm>
          <a:prstGeom prst="rect">
            <a:avLst/>
          </a:prstGeom>
          <a:solidFill>
            <a:schemeClr val="bg1"/>
          </a:solidFill>
          <a:ln w="12700" cap="flat" cmpd="sng" algn="ctr">
            <a:solidFill>
              <a:srgbClr val="5B9BD5">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a = new </a:t>
            </a:r>
            <a:r>
              <a:rPr kumimoji="1" lang="en-US" altLang="ja-JP" sz="1799" b="0" i="0" u="none" strike="noStrike" kern="0" cap="none" spc="0" normalizeH="0" baseline="0" noProof="0" dirty="0" err="1"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Hoge</a:t>
            </a:r>
            <a:r>
              <a:rPr kumimoji="1" lang="en-US" altLang="ja-JP" sz="1799" b="0" i="0" u="none" strike="noStrike" kern="0" cap="none" spc="0" normalizeH="0" baseline="0" noProof="0" dirty="0"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a:t>
            </a:r>
          </a:p>
          <a:p>
            <a:pPr marL="0" marR="0" lvl="0" indent="0"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b = new </a:t>
            </a:r>
            <a:r>
              <a:rPr kumimoji="1" lang="en-US" altLang="ja-JP" sz="1799" b="0" i="0" u="none" strike="noStrike" kern="0" cap="none" spc="0" normalizeH="0" baseline="0" noProof="0" dirty="0" err="1"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Fuga</a:t>
            </a:r>
            <a:r>
              <a:rPr kumimoji="1" lang="en-US" altLang="ja-JP" sz="1799" b="0" i="0" u="none" strike="noStrike" kern="0" cap="none" spc="0" normalizeH="0" baseline="0" noProof="0" dirty="0"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a:t>
            </a:r>
          </a:p>
          <a:p>
            <a:pPr marL="0" marR="0" lvl="0" indent="0"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c = a;</a:t>
            </a:r>
          </a:p>
          <a:p>
            <a:pPr marL="0" marR="0" lvl="0" indent="0"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if (…) d = b;</a:t>
            </a:r>
          </a:p>
          <a:p>
            <a:pPr marL="0" marR="0" lvl="0" indent="0"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else </a:t>
            </a:r>
            <a:r>
              <a:rPr kumimoji="1" lang="en-US" altLang="ja-JP" sz="1799" i="0" u="none" strike="noStrike" kern="0" cap="none" spc="0" normalizeH="0" baseline="0" noProof="0" dirty="0" smtClean="0">
                <a:ln>
                  <a:noFill/>
                </a:ln>
                <a:effectLst/>
                <a:uLnTx/>
                <a:uFillTx/>
                <a:latin typeface="Consolas" panose="020B0609020204030204" pitchFamily="49" charset="0"/>
                <a:ea typeface="游ゴシック" panose="020B0400000000000000" pitchFamily="50" charset="-128"/>
                <a:cs typeface="Consolas" panose="020B0609020204030204" pitchFamily="49" charset="0"/>
              </a:rPr>
              <a:t>d = c;</a:t>
            </a:r>
          </a:p>
          <a:p>
            <a:pPr marL="0" marR="0" lvl="0" indent="0" defTabSz="914295" eaLnBrk="1" fontAlgn="auto" latinLnBrk="0" hangingPunct="1">
              <a:lnSpc>
                <a:spcPct val="100000"/>
              </a:lnSpc>
              <a:spcBef>
                <a:spcPts val="0"/>
              </a:spcBef>
              <a:spcAft>
                <a:spcPts val="0"/>
              </a:spcAft>
              <a:buClrTx/>
              <a:buSzTx/>
              <a:buFontTx/>
              <a:buNone/>
              <a:tabLst/>
              <a:defRPr/>
            </a:pPr>
            <a:r>
              <a:rPr kumimoji="1" lang="en-US" altLang="ja-JP" sz="1799" i="0" u="none" strike="noStrike" kern="0" cap="none" spc="0" normalizeH="0" baseline="0" noProof="0" dirty="0" smtClean="0">
                <a:ln>
                  <a:noFill/>
                </a:ln>
                <a:effectLst/>
                <a:uLnTx/>
                <a:uFillTx/>
                <a:latin typeface="Consolas" panose="020B0609020204030204" pitchFamily="49" charset="0"/>
                <a:ea typeface="游ゴシック" panose="020B0400000000000000" pitchFamily="50" charset="-128"/>
                <a:cs typeface="Consolas" panose="020B0609020204030204" pitchFamily="49" charset="0"/>
              </a:rPr>
              <a:t>e = d;</a:t>
            </a:r>
            <a:endParaRPr kumimoji="1" lang="ja-JP" altLang="en-US" sz="1799" i="0" u="none" strike="noStrike" kern="0" cap="none" spc="0" normalizeH="0" baseline="0" noProof="0" dirty="0" smtClean="0">
              <a:ln>
                <a:noFill/>
              </a:ln>
              <a:effectLst/>
              <a:uLnTx/>
              <a:uFillTx/>
              <a:latin typeface="Consolas" panose="020B0609020204030204" pitchFamily="49" charset="0"/>
              <a:ea typeface="游ゴシック" panose="020B0400000000000000" pitchFamily="50" charset="-128"/>
              <a:cs typeface="Consolas" panose="020B0609020204030204" pitchFamily="49" charset="0"/>
            </a:endParaRPr>
          </a:p>
        </p:txBody>
      </p:sp>
    </p:spTree>
    <p:extLst>
      <p:ext uri="{BB962C8B-B14F-4D97-AF65-F5344CB8AC3E}">
        <p14:creationId xmlns:p14="http://schemas.microsoft.com/office/powerpoint/2010/main" val="31070861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内部辺・外部辺</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内部</a:t>
            </a:r>
            <a:r>
              <a:rPr lang="ja-JP" altLang="en-US" dirty="0"/>
              <a:t>辺</a:t>
            </a:r>
          </a:p>
          <a:p>
            <a:pPr lvl="1"/>
            <a:r>
              <a:rPr lang="ja-JP" altLang="en-US" dirty="0"/>
              <a:t>グラフ上で変数からオブジェクトを指す有向辺</a:t>
            </a:r>
          </a:p>
          <a:p>
            <a:r>
              <a:rPr lang="ja-JP" altLang="en-US" dirty="0" smtClean="0"/>
              <a:t>外部</a:t>
            </a:r>
            <a:r>
              <a:rPr lang="ja-JP" altLang="en-US" dirty="0"/>
              <a:t>辺</a:t>
            </a:r>
          </a:p>
          <a:p>
            <a:pPr lvl="1"/>
            <a:r>
              <a:rPr lang="ja-JP" altLang="en-US" dirty="0" smtClean="0"/>
              <a:t>解析が出来ないメソッド</a:t>
            </a:r>
            <a:r>
              <a:rPr lang="ja-JP" altLang="en-US" dirty="0"/>
              <a:t>の戻り値など</a:t>
            </a:r>
            <a:r>
              <a:rPr lang="ja-JP" altLang="en-US" dirty="0" smtClean="0"/>
              <a:t>の正体</a:t>
            </a:r>
            <a:r>
              <a:rPr lang="ja-JP" altLang="en-US" dirty="0"/>
              <a:t>の</a:t>
            </a:r>
            <a:r>
              <a:rPr lang="ja-JP" altLang="en-US" dirty="0" smtClean="0"/>
              <a:t>分からない”外部オブジェクト”を指す</a:t>
            </a:r>
            <a:r>
              <a:rPr lang="ja-JP" altLang="en-US" dirty="0"/>
              <a:t>有向辺</a:t>
            </a:r>
          </a:p>
          <a:p>
            <a:pPr lvl="1"/>
            <a:r>
              <a:rPr lang="ja-JP" altLang="en-US" dirty="0"/>
              <a:t>外部辺の</a:t>
            </a:r>
            <a:r>
              <a:rPr lang="ja-JP" altLang="en-US" dirty="0" smtClean="0"/>
              <a:t>数が少ないほどデータフローについて正確な情報が得られている</a:t>
            </a:r>
          </a:p>
          <a:p>
            <a:pPr lvl="1"/>
            <a:r>
              <a:rPr lang="ja-JP" altLang="en-US" dirty="0" smtClean="0"/>
              <a:t>関係</a:t>
            </a:r>
            <a:r>
              <a:rPr lang="ja-JP" altLang="en-US" dirty="0"/>
              <a:t>するメソッドを調査するとスタブコードの有用性や必要箇所が</a:t>
            </a:r>
            <a:r>
              <a:rPr lang="ja-JP" altLang="en-US" dirty="0" smtClean="0"/>
              <a:t>分かる</a:t>
            </a:r>
            <a:endParaRPr lang="en-US" altLang="ja-JP" dirty="0"/>
          </a:p>
        </p:txBody>
      </p:sp>
    </p:spTree>
    <p:extLst>
      <p:ext uri="{BB962C8B-B14F-4D97-AF65-F5344CB8AC3E}">
        <p14:creationId xmlns:p14="http://schemas.microsoft.com/office/powerpoint/2010/main" val="2739221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内部辺・外部辺の例</a:t>
            </a:r>
            <a:endParaRPr kumimoji="1" lang="ja-JP" altLang="en-US" dirty="0"/>
          </a:p>
        </p:txBody>
      </p:sp>
      <p:sp>
        <p:nvSpPr>
          <p:cNvPr id="100" name="楕円 99"/>
          <p:cNvSpPr/>
          <p:nvPr/>
        </p:nvSpPr>
        <p:spPr>
          <a:xfrm>
            <a:off x="3493866" y="1885559"/>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a</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1" name="楕円 100"/>
          <p:cNvSpPr/>
          <p:nvPr/>
        </p:nvSpPr>
        <p:spPr>
          <a:xfrm>
            <a:off x="3493866" y="2309508"/>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b</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2" name="楕円 101"/>
          <p:cNvSpPr/>
          <p:nvPr/>
        </p:nvSpPr>
        <p:spPr>
          <a:xfrm>
            <a:off x="3502180" y="2733459"/>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c</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3" name="楕円 102"/>
          <p:cNvSpPr/>
          <p:nvPr/>
        </p:nvSpPr>
        <p:spPr>
          <a:xfrm>
            <a:off x="3493866" y="3157408"/>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d</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4" name="楕円 103"/>
          <p:cNvSpPr/>
          <p:nvPr/>
        </p:nvSpPr>
        <p:spPr>
          <a:xfrm>
            <a:off x="3493866" y="3581357"/>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e</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5" name="角丸四角形 104"/>
          <p:cNvSpPr/>
          <p:nvPr/>
        </p:nvSpPr>
        <p:spPr>
          <a:xfrm>
            <a:off x="5896250" y="1710989"/>
            <a:ext cx="1379913" cy="423949"/>
          </a:xfrm>
          <a:prstGeom prst="roundRect">
            <a:avLst/>
          </a:prstGeom>
          <a:solidFill>
            <a:srgbClr val="70AD47"/>
          </a:solidFill>
          <a:ln w="12700" cap="flat" cmpd="sng" algn="ctr">
            <a:solidFill>
              <a:srgbClr val="70AD47">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new </a:t>
            </a:r>
            <a:r>
              <a:rPr kumimoji="1" lang="en-US" altLang="ja-JP" sz="1799" b="0" i="0" u="none" strike="noStrike" kern="0" cap="none" spc="0" normalizeH="0" baseline="0" noProof="0" dirty="0" err="1" smtClean="0">
                <a:ln>
                  <a:noFill/>
                </a:ln>
                <a:solidFill>
                  <a:prstClr val="white"/>
                </a:solidFill>
                <a:effectLst/>
                <a:uLnTx/>
                <a:uFillTx/>
                <a:latin typeface="Calibri" panose="020F0502020204030204"/>
                <a:ea typeface="游ゴシック" panose="020B0400000000000000" pitchFamily="50" charset="-128"/>
                <a:cs typeface="+mn-cs"/>
              </a:rPr>
              <a:t>Hoge</a:t>
            </a: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6" name="角丸四角形 105"/>
          <p:cNvSpPr/>
          <p:nvPr/>
        </p:nvSpPr>
        <p:spPr>
          <a:xfrm>
            <a:off x="5896254" y="3581357"/>
            <a:ext cx="1379913" cy="423949"/>
          </a:xfrm>
          <a:prstGeom prst="roundRect">
            <a:avLst/>
          </a:prstGeom>
          <a:solidFill>
            <a:srgbClr val="70AD47"/>
          </a:solidFill>
          <a:ln w="12700" cap="flat" cmpd="sng" algn="ctr">
            <a:solidFill>
              <a:srgbClr val="70AD47">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new </a:t>
            </a:r>
            <a:r>
              <a:rPr kumimoji="1" lang="en-US" altLang="ja-JP" sz="1799" b="0" i="0" u="none" strike="noStrike" kern="0" cap="none" spc="0" normalizeH="0" baseline="0" noProof="0" dirty="0" err="1" smtClean="0">
                <a:ln>
                  <a:noFill/>
                </a:ln>
                <a:solidFill>
                  <a:prstClr val="white"/>
                </a:solidFill>
                <a:effectLst/>
                <a:uLnTx/>
                <a:uFillTx/>
                <a:latin typeface="Calibri" panose="020F0502020204030204"/>
                <a:ea typeface="游ゴシック" panose="020B0400000000000000" pitchFamily="50" charset="-128"/>
                <a:cs typeface="+mn-cs"/>
              </a:rPr>
              <a:t>Fuga</a:t>
            </a: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107" name="直線矢印コネクタ 106"/>
          <p:cNvCxnSpPr>
            <a:stCxn id="100" idx="6"/>
            <a:endCxn id="105" idx="1"/>
          </p:cNvCxnSpPr>
          <p:nvPr/>
        </p:nvCxnSpPr>
        <p:spPr>
          <a:xfrm flipV="1">
            <a:off x="3834697" y="1922965"/>
            <a:ext cx="2061555" cy="137161"/>
          </a:xfrm>
          <a:prstGeom prst="straightConnector1">
            <a:avLst/>
          </a:prstGeom>
          <a:noFill/>
          <a:ln w="38100" cap="flat" cmpd="sng" algn="ctr">
            <a:solidFill>
              <a:srgbClr val="5B9BD5">
                <a:lumMod val="75000"/>
              </a:srgbClr>
            </a:solidFill>
            <a:prstDash val="solid"/>
            <a:miter lim="800000"/>
            <a:tailEnd type="triangle"/>
          </a:ln>
          <a:effectLst/>
        </p:spPr>
      </p:cxnSp>
      <p:cxnSp>
        <p:nvCxnSpPr>
          <p:cNvPr id="108" name="直線矢印コネクタ 107"/>
          <p:cNvCxnSpPr>
            <a:stCxn id="101" idx="6"/>
          </p:cNvCxnSpPr>
          <p:nvPr/>
        </p:nvCxnSpPr>
        <p:spPr>
          <a:xfrm>
            <a:off x="3834699" y="2484067"/>
            <a:ext cx="2061555" cy="1120328"/>
          </a:xfrm>
          <a:prstGeom prst="straightConnector1">
            <a:avLst/>
          </a:prstGeom>
          <a:noFill/>
          <a:ln w="38100" cap="flat" cmpd="sng" algn="ctr">
            <a:solidFill>
              <a:srgbClr val="5B9BD5">
                <a:lumMod val="75000"/>
              </a:srgbClr>
            </a:solidFill>
            <a:prstDash val="solid"/>
            <a:miter lim="800000"/>
            <a:tailEnd type="triangle"/>
          </a:ln>
          <a:effectLst/>
        </p:spPr>
      </p:cxnSp>
      <p:cxnSp>
        <p:nvCxnSpPr>
          <p:cNvPr id="109" name="直線矢印コネクタ 108"/>
          <p:cNvCxnSpPr>
            <a:stCxn id="102" idx="6"/>
          </p:cNvCxnSpPr>
          <p:nvPr/>
        </p:nvCxnSpPr>
        <p:spPr>
          <a:xfrm flipV="1">
            <a:off x="3843011" y="2086880"/>
            <a:ext cx="2053241" cy="821136"/>
          </a:xfrm>
          <a:prstGeom prst="straightConnector1">
            <a:avLst/>
          </a:prstGeom>
          <a:noFill/>
          <a:ln w="38100" cap="flat" cmpd="sng" algn="ctr">
            <a:solidFill>
              <a:srgbClr val="5B9BD5">
                <a:lumMod val="75000"/>
              </a:srgbClr>
            </a:solidFill>
            <a:prstDash val="solid"/>
            <a:miter lim="800000"/>
            <a:tailEnd type="triangle"/>
          </a:ln>
          <a:effectLst/>
        </p:spPr>
      </p:cxnSp>
      <p:cxnSp>
        <p:nvCxnSpPr>
          <p:cNvPr id="110" name="直線矢印コネクタ 109"/>
          <p:cNvCxnSpPr>
            <a:stCxn id="103" idx="6"/>
            <a:endCxn id="106" idx="1"/>
          </p:cNvCxnSpPr>
          <p:nvPr/>
        </p:nvCxnSpPr>
        <p:spPr>
          <a:xfrm>
            <a:off x="3834699" y="3331965"/>
            <a:ext cx="2061555" cy="461356"/>
          </a:xfrm>
          <a:prstGeom prst="straightConnector1">
            <a:avLst/>
          </a:prstGeom>
          <a:noFill/>
          <a:ln w="38100" cap="flat" cmpd="sng" algn="ctr">
            <a:solidFill>
              <a:srgbClr val="5B9BD5">
                <a:lumMod val="75000"/>
              </a:srgbClr>
            </a:solidFill>
            <a:prstDash val="solid"/>
            <a:miter lim="800000"/>
            <a:tailEnd type="triangle"/>
          </a:ln>
          <a:effectLst/>
        </p:spPr>
      </p:cxnSp>
      <p:sp>
        <p:nvSpPr>
          <p:cNvPr id="111" name="テキスト ボックス 110"/>
          <p:cNvSpPr txBox="1"/>
          <p:nvPr/>
        </p:nvSpPr>
        <p:spPr>
          <a:xfrm>
            <a:off x="3327611" y="1313544"/>
            <a:ext cx="665018" cy="369204"/>
          </a:xfrm>
          <a:prstGeom prst="rect">
            <a:avLst/>
          </a:prstGeom>
          <a:noFill/>
        </p:spPr>
        <p:txBody>
          <a:bodyPr wrap="square" rtlCol="0">
            <a:spAutoFit/>
          </a:bodyPr>
          <a:lstStyle/>
          <a:p>
            <a:pPr defTabSz="914295"/>
            <a:r>
              <a:rPr kumimoji="1" lang="ja-JP" altLang="en-US" sz="1799" dirty="0">
                <a:solidFill>
                  <a:prstClr val="black"/>
                </a:solidFill>
                <a:latin typeface="ＭＳ Ｐゴシック" panose="020B0600070205080204" pitchFamily="50" charset="-128"/>
                <a:ea typeface="ＭＳ Ｐゴシック" panose="020B0600070205080204" pitchFamily="50" charset="-128"/>
              </a:rPr>
              <a:t>変数</a:t>
            </a:r>
          </a:p>
        </p:txBody>
      </p:sp>
      <p:sp>
        <p:nvSpPr>
          <p:cNvPr id="112" name="テキスト ボックス 111"/>
          <p:cNvSpPr txBox="1"/>
          <p:nvPr/>
        </p:nvSpPr>
        <p:spPr>
          <a:xfrm>
            <a:off x="5896243" y="1286624"/>
            <a:ext cx="1458882" cy="369204"/>
          </a:xfrm>
          <a:prstGeom prst="rect">
            <a:avLst/>
          </a:prstGeom>
          <a:noFill/>
        </p:spPr>
        <p:txBody>
          <a:bodyPr wrap="square" rtlCol="0">
            <a:spAutoFit/>
          </a:bodyPr>
          <a:lstStyle/>
          <a:p>
            <a:pPr defTabSz="914295"/>
            <a:r>
              <a:rPr kumimoji="1" lang="ja-JP" altLang="en-US" sz="1799" dirty="0">
                <a:solidFill>
                  <a:prstClr val="black"/>
                </a:solidFill>
                <a:latin typeface="ＭＳ Ｐゴシック" panose="020B0600070205080204" pitchFamily="50" charset="-128"/>
                <a:ea typeface="ＭＳ Ｐゴシック" panose="020B0600070205080204" pitchFamily="50" charset="-128"/>
              </a:rPr>
              <a:t>オブジェクト</a:t>
            </a:r>
          </a:p>
        </p:txBody>
      </p:sp>
      <p:cxnSp>
        <p:nvCxnSpPr>
          <p:cNvPr id="113" name="直線矢印コネクタ 112"/>
          <p:cNvCxnSpPr>
            <a:stCxn id="103" idx="7"/>
          </p:cNvCxnSpPr>
          <p:nvPr/>
        </p:nvCxnSpPr>
        <p:spPr>
          <a:xfrm flipV="1">
            <a:off x="3784785" y="2206451"/>
            <a:ext cx="2177973" cy="1002076"/>
          </a:xfrm>
          <a:prstGeom prst="straightConnector1">
            <a:avLst/>
          </a:prstGeom>
          <a:noFill/>
          <a:ln w="38100" cap="flat" cmpd="sng" algn="ctr">
            <a:solidFill>
              <a:srgbClr val="5B9BD5">
                <a:lumMod val="75000"/>
              </a:srgbClr>
            </a:solidFill>
            <a:prstDash val="solid"/>
            <a:miter lim="800000"/>
            <a:tailEnd type="triangle"/>
          </a:ln>
          <a:effectLst/>
        </p:spPr>
      </p:cxnSp>
      <p:cxnSp>
        <p:nvCxnSpPr>
          <p:cNvPr id="114" name="直線矢印コネクタ 113"/>
          <p:cNvCxnSpPr>
            <a:stCxn id="104" idx="7"/>
          </p:cNvCxnSpPr>
          <p:nvPr/>
        </p:nvCxnSpPr>
        <p:spPr>
          <a:xfrm flipV="1">
            <a:off x="3784784" y="2272092"/>
            <a:ext cx="2302659" cy="1360384"/>
          </a:xfrm>
          <a:prstGeom prst="straightConnector1">
            <a:avLst/>
          </a:prstGeom>
          <a:noFill/>
          <a:ln w="38100" cap="flat" cmpd="sng" algn="ctr">
            <a:solidFill>
              <a:srgbClr val="5B9BD5">
                <a:lumMod val="75000"/>
              </a:srgbClr>
            </a:solidFill>
            <a:prstDash val="solid"/>
            <a:miter lim="800000"/>
            <a:tailEnd type="triangle"/>
          </a:ln>
          <a:effectLst/>
        </p:spPr>
      </p:cxnSp>
      <p:cxnSp>
        <p:nvCxnSpPr>
          <p:cNvPr id="115" name="直線矢印コネクタ 114"/>
          <p:cNvCxnSpPr>
            <a:stCxn id="104" idx="6"/>
          </p:cNvCxnSpPr>
          <p:nvPr/>
        </p:nvCxnSpPr>
        <p:spPr>
          <a:xfrm>
            <a:off x="3834703" y="3755929"/>
            <a:ext cx="2061555" cy="160845"/>
          </a:xfrm>
          <a:prstGeom prst="straightConnector1">
            <a:avLst/>
          </a:prstGeom>
          <a:noFill/>
          <a:ln w="38100" cap="flat" cmpd="sng" algn="ctr">
            <a:solidFill>
              <a:srgbClr val="5B9BD5">
                <a:lumMod val="75000"/>
              </a:srgbClr>
            </a:solidFill>
            <a:prstDash val="solid"/>
            <a:miter lim="800000"/>
            <a:tailEnd type="triangle"/>
          </a:ln>
          <a:effectLst/>
        </p:spPr>
      </p:cxnSp>
      <p:sp>
        <p:nvSpPr>
          <p:cNvPr id="116" name="正方形/長方形 115"/>
          <p:cNvSpPr/>
          <p:nvPr/>
        </p:nvSpPr>
        <p:spPr>
          <a:xfrm>
            <a:off x="379888" y="2007274"/>
            <a:ext cx="2521990" cy="2523067"/>
          </a:xfrm>
          <a:prstGeom prst="rect">
            <a:avLst/>
          </a:prstGeom>
          <a:solidFill>
            <a:schemeClr val="bg1"/>
          </a:solidFill>
          <a:ln w="12700" cap="flat" cmpd="sng" algn="ctr">
            <a:solidFill>
              <a:srgbClr val="5B9BD5">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defTabSz="914295">
              <a:defRPr/>
            </a:pPr>
            <a:r>
              <a:rPr kumimoji="1" lang="en-US" altLang="ja-JP" sz="1799" kern="0" dirty="0">
                <a:solidFill>
                  <a:prstClr val="black"/>
                </a:solidFill>
                <a:latin typeface="Consolas" panose="020B0609020204030204" pitchFamily="49" charset="0"/>
                <a:ea typeface="游ゴシック" panose="020B0400000000000000" pitchFamily="50" charset="-128"/>
                <a:cs typeface="Consolas" panose="020B0609020204030204" pitchFamily="49" charset="0"/>
              </a:rPr>
              <a:t>a = new </a:t>
            </a:r>
            <a:r>
              <a:rPr kumimoji="1" lang="en-US" altLang="ja-JP" sz="1799" kern="0" dirty="0" err="1">
                <a:solidFill>
                  <a:prstClr val="black"/>
                </a:solidFill>
                <a:latin typeface="Consolas" panose="020B0609020204030204" pitchFamily="49" charset="0"/>
                <a:ea typeface="游ゴシック" panose="020B0400000000000000" pitchFamily="50" charset="-128"/>
                <a:cs typeface="Consolas" panose="020B0609020204030204" pitchFamily="49" charset="0"/>
              </a:rPr>
              <a:t>Hoge</a:t>
            </a:r>
            <a:r>
              <a:rPr kumimoji="1" lang="en-US" altLang="ja-JP" sz="1799" kern="0" dirty="0">
                <a:solidFill>
                  <a:prstClr val="black"/>
                </a:solidFill>
                <a:latin typeface="Consolas" panose="020B0609020204030204" pitchFamily="49" charset="0"/>
                <a:ea typeface="游ゴシック" panose="020B0400000000000000" pitchFamily="50" charset="-128"/>
                <a:cs typeface="Consolas" panose="020B0609020204030204" pitchFamily="49" charset="0"/>
              </a:rPr>
              <a:t>();</a:t>
            </a:r>
          </a:p>
          <a:p>
            <a:pPr lvl="0" defTabSz="914295">
              <a:defRPr/>
            </a:pPr>
            <a:r>
              <a:rPr kumimoji="1" lang="en-US" altLang="ja-JP" sz="1799" kern="0" dirty="0">
                <a:solidFill>
                  <a:prstClr val="black"/>
                </a:solidFill>
                <a:latin typeface="Consolas" panose="020B0609020204030204" pitchFamily="49" charset="0"/>
                <a:ea typeface="游ゴシック" panose="020B0400000000000000" pitchFamily="50" charset="-128"/>
                <a:cs typeface="Consolas" panose="020B0609020204030204" pitchFamily="49" charset="0"/>
              </a:rPr>
              <a:t>b = new </a:t>
            </a:r>
            <a:r>
              <a:rPr kumimoji="1" lang="en-US" altLang="ja-JP" sz="1799" kern="0" dirty="0" err="1">
                <a:solidFill>
                  <a:prstClr val="black"/>
                </a:solidFill>
                <a:latin typeface="Consolas" panose="020B0609020204030204" pitchFamily="49" charset="0"/>
                <a:ea typeface="游ゴシック" panose="020B0400000000000000" pitchFamily="50" charset="-128"/>
                <a:cs typeface="Consolas" panose="020B0609020204030204" pitchFamily="49" charset="0"/>
              </a:rPr>
              <a:t>Fuga</a:t>
            </a:r>
            <a:r>
              <a:rPr kumimoji="1" lang="en-US" altLang="ja-JP" sz="1799" kern="0" dirty="0">
                <a:solidFill>
                  <a:prstClr val="black"/>
                </a:solidFill>
                <a:latin typeface="Consolas" panose="020B0609020204030204" pitchFamily="49" charset="0"/>
                <a:ea typeface="游ゴシック" panose="020B0400000000000000" pitchFamily="50" charset="-128"/>
                <a:cs typeface="Consolas" panose="020B0609020204030204" pitchFamily="49" charset="0"/>
              </a:rPr>
              <a:t>();</a:t>
            </a:r>
          </a:p>
          <a:p>
            <a:pPr lvl="0" defTabSz="914295">
              <a:defRPr/>
            </a:pPr>
            <a:r>
              <a:rPr kumimoji="1" lang="en-US" altLang="ja-JP" sz="1799" kern="0" dirty="0">
                <a:solidFill>
                  <a:prstClr val="black"/>
                </a:solidFill>
                <a:latin typeface="Consolas" panose="020B0609020204030204" pitchFamily="49" charset="0"/>
                <a:ea typeface="游ゴシック" panose="020B0400000000000000" pitchFamily="50" charset="-128"/>
                <a:cs typeface="Consolas" panose="020B0609020204030204" pitchFamily="49" charset="0"/>
              </a:rPr>
              <a:t>c = a;</a:t>
            </a:r>
          </a:p>
          <a:p>
            <a:pPr lvl="0" defTabSz="914295">
              <a:defRPr/>
            </a:pPr>
            <a:r>
              <a:rPr kumimoji="1" lang="en-US" altLang="ja-JP" sz="1799" kern="0" dirty="0">
                <a:solidFill>
                  <a:prstClr val="black"/>
                </a:solidFill>
                <a:latin typeface="Consolas" panose="020B0609020204030204" pitchFamily="49" charset="0"/>
                <a:ea typeface="游ゴシック" panose="020B0400000000000000" pitchFamily="50" charset="-128"/>
                <a:cs typeface="Consolas" panose="020B0609020204030204" pitchFamily="49" charset="0"/>
              </a:rPr>
              <a:t>if (…) d = b;</a:t>
            </a:r>
          </a:p>
          <a:p>
            <a:pPr lvl="0" defTabSz="914295">
              <a:defRPr/>
            </a:pPr>
            <a:r>
              <a:rPr kumimoji="1" lang="en-US" altLang="ja-JP" sz="1799" kern="0" dirty="0">
                <a:solidFill>
                  <a:prstClr val="black"/>
                </a:solidFill>
                <a:latin typeface="Consolas" panose="020B0609020204030204" pitchFamily="49" charset="0"/>
                <a:ea typeface="游ゴシック" panose="020B0400000000000000" pitchFamily="50" charset="-128"/>
                <a:cs typeface="Consolas" panose="020B0609020204030204" pitchFamily="49" charset="0"/>
              </a:rPr>
              <a:t>else </a:t>
            </a:r>
            <a:r>
              <a:rPr kumimoji="1" lang="en-US" altLang="ja-JP" sz="1799" kern="0" dirty="0">
                <a:latin typeface="Consolas" panose="020B0609020204030204" pitchFamily="49" charset="0"/>
                <a:ea typeface="游ゴシック" panose="020B0400000000000000" pitchFamily="50" charset="-128"/>
                <a:cs typeface="Consolas" panose="020B0609020204030204" pitchFamily="49" charset="0"/>
              </a:rPr>
              <a:t>d = c;</a:t>
            </a:r>
          </a:p>
          <a:p>
            <a:pPr lvl="0" defTabSz="914295">
              <a:defRPr/>
            </a:pPr>
            <a:r>
              <a:rPr kumimoji="1" lang="en-US" altLang="ja-JP" sz="1799" kern="0" dirty="0">
                <a:latin typeface="Consolas" panose="020B0609020204030204" pitchFamily="49" charset="0"/>
                <a:ea typeface="游ゴシック" panose="020B0400000000000000" pitchFamily="50" charset="-128"/>
                <a:cs typeface="Consolas" panose="020B0609020204030204" pitchFamily="49" charset="0"/>
              </a:rPr>
              <a:t>e = d;</a:t>
            </a:r>
            <a:endParaRPr kumimoji="1" lang="ja-JP" altLang="en-US" sz="1799" kern="0" dirty="0">
              <a:latin typeface="Consolas" panose="020B0609020204030204" pitchFamily="49" charset="0"/>
              <a:ea typeface="游ゴシック" panose="020B0400000000000000" pitchFamily="50" charset="-128"/>
              <a:cs typeface="Consolas" panose="020B0609020204030204" pitchFamily="49" charset="0"/>
            </a:endParaRPr>
          </a:p>
          <a:p>
            <a:pPr marL="0" marR="0" lvl="0" indent="0" defTabSz="914295" eaLnBrk="1" fontAlgn="auto" latinLnBrk="0" hangingPunct="1">
              <a:lnSpc>
                <a:spcPct val="100000"/>
              </a:lnSpc>
              <a:spcBef>
                <a:spcPts val="0"/>
              </a:spcBef>
              <a:spcAft>
                <a:spcPts val="0"/>
              </a:spcAft>
              <a:buClrTx/>
              <a:buSzTx/>
              <a:buFontTx/>
              <a:buNone/>
              <a:tabLst/>
              <a:defRPr/>
            </a:pPr>
            <a:endParaRPr kumimoji="1" lang="ja-JP" altLang="en-US" sz="1799" b="0" i="0" u="none" strike="noStrike" kern="0" cap="none" spc="0" normalizeH="0" baseline="0" noProof="0" dirty="0"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endParaRPr>
          </a:p>
          <a:p>
            <a:pPr marL="0" marR="0" lvl="0" indent="0"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err="1"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a.set</a:t>
            </a:r>
            <a:r>
              <a:rPr kumimoji="1" lang="en-US" altLang="ja-JP" sz="1799" b="0" i="0" u="none" strike="noStrike" kern="0" cap="none" spc="0" normalizeH="0" baseline="0" noProof="0" dirty="0" smtClean="0">
                <a:ln>
                  <a:noFill/>
                </a:ln>
                <a:solidFill>
                  <a:prstClr val="black"/>
                </a:solidFill>
                <a:effectLst/>
                <a:uLnTx/>
                <a:uFillTx/>
                <a:latin typeface="Consolas" panose="020B0609020204030204" pitchFamily="49" charset="0"/>
                <a:ea typeface="游ゴシック" panose="020B0400000000000000" pitchFamily="50" charset="-128"/>
                <a:cs typeface="Consolas" panose="020B0609020204030204" pitchFamily="49" charset="0"/>
              </a:rPr>
              <a:t>(b);</a:t>
            </a:r>
          </a:p>
          <a:p>
            <a:pPr marL="0" marR="0" lvl="0" indent="0" defTabSz="914295" eaLnBrk="1" fontAlgn="auto" latinLnBrk="0" hangingPunct="1">
              <a:lnSpc>
                <a:spcPct val="100000"/>
              </a:lnSpc>
              <a:spcBef>
                <a:spcPts val="0"/>
              </a:spcBef>
              <a:spcAft>
                <a:spcPts val="0"/>
              </a:spcAft>
              <a:buClrTx/>
              <a:buSzTx/>
              <a:buFontTx/>
              <a:buNone/>
              <a:tabLst/>
              <a:defRPr/>
            </a:pPr>
            <a:r>
              <a:rPr kumimoji="1" lang="en-US" altLang="ja-JP" sz="1799" b="1" i="0" u="none" strike="noStrike" kern="0" cap="none" spc="0" normalizeH="0" baseline="0" noProof="0" dirty="0" smtClean="0">
                <a:ln>
                  <a:noFill/>
                </a:ln>
                <a:solidFill>
                  <a:srgbClr val="C00000"/>
                </a:solidFill>
                <a:effectLst/>
                <a:uLnTx/>
                <a:uFillTx/>
                <a:latin typeface="Consolas" panose="020B0609020204030204" pitchFamily="49" charset="0"/>
                <a:ea typeface="游ゴシック" panose="020B0400000000000000" pitchFamily="50" charset="-128"/>
                <a:cs typeface="Consolas" panose="020B0609020204030204" pitchFamily="49" charset="0"/>
              </a:rPr>
              <a:t>f = </a:t>
            </a:r>
            <a:r>
              <a:rPr kumimoji="1" lang="en-US" altLang="ja-JP" sz="1799" b="1" i="0" u="none" strike="noStrike" kern="0" cap="none" spc="0" normalizeH="0" baseline="0" noProof="0" dirty="0" err="1" smtClean="0">
                <a:ln>
                  <a:noFill/>
                </a:ln>
                <a:solidFill>
                  <a:srgbClr val="C00000"/>
                </a:solidFill>
                <a:effectLst/>
                <a:uLnTx/>
                <a:uFillTx/>
                <a:latin typeface="Consolas" panose="020B0609020204030204" pitchFamily="49" charset="0"/>
                <a:ea typeface="游ゴシック" panose="020B0400000000000000" pitchFamily="50" charset="-128"/>
                <a:cs typeface="Consolas" panose="020B0609020204030204" pitchFamily="49" charset="0"/>
              </a:rPr>
              <a:t>a.get</a:t>
            </a:r>
            <a:r>
              <a:rPr kumimoji="1" lang="en-US" altLang="ja-JP" sz="1799" b="1" i="0" u="none" strike="noStrike" kern="0" cap="none" spc="0" normalizeH="0" baseline="0" noProof="0" dirty="0" smtClean="0">
                <a:ln>
                  <a:noFill/>
                </a:ln>
                <a:solidFill>
                  <a:srgbClr val="C00000"/>
                </a:solidFill>
                <a:effectLst/>
                <a:uLnTx/>
                <a:uFillTx/>
                <a:latin typeface="Consolas" panose="020B0609020204030204" pitchFamily="49" charset="0"/>
                <a:ea typeface="游ゴシック" panose="020B0400000000000000" pitchFamily="50" charset="-128"/>
                <a:cs typeface="Consolas" panose="020B0609020204030204" pitchFamily="49" charset="0"/>
              </a:rPr>
              <a:t>();</a:t>
            </a:r>
          </a:p>
        </p:txBody>
      </p:sp>
      <p:sp>
        <p:nvSpPr>
          <p:cNvPr id="122" name="テキスト ボックス 121"/>
          <p:cNvSpPr txBox="1"/>
          <p:nvPr/>
        </p:nvSpPr>
        <p:spPr>
          <a:xfrm>
            <a:off x="6443751" y="2840637"/>
            <a:ext cx="2440436" cy="523220"/>
          </a:xfrm>
          <a:prstGeom prst="rect">
            <a:avLst/>
          </a:prstGeom>
          <a:noFill/>
        </p:spPr>
        <p:txBody>
          <a:bodyPr wrap="square" rtlCol="0">
            <a:spAutoFit/>
          </a:bodyPr>
          <a:lstStyle/>
          <a:p>
            <a:pPr defTabSz="914295"/>
            <a:r>
              <a:rPr kumimoji="1" lang="ja-JP" altLang="en-US" sz="1400" dirty="0" smtClean="0">
                <a:solidFill>
                  <a:prstClr val="black"/>
                </a:solidFill>
                <a:latin typeface="ＭＳ Ｐゴシック" panose="020B0600070205080204" pitchFamily="50" charset="-128"/>
                <a:ea typeface="ＭＳ Ｐゴシック" panose="020B0600070205080204" pitchFamily="50" charset="-128"/>
              </a:rPr>
              <a:t>解析が出来ない部分の</a:t>
            </a:r>
            <a:endParaRPr kumimoji="1" lang="en-US" altLang="ja-JP" sz="1400" dirty="0">
              <a:solidFill>
                <a:prstClr val="black"/>
              </a:solidFill>
              <a:latin typeface="ＭＳ Ｐゴシック" panose="020B0600070205080204" pitchFamily="50" charset="-128"/>
              <a:ea typeface="ＭＳ Ｐゴシック" panose="020B0600070205080204" pitchFamily="50" charset="-128"/>
            </a:endParaRPr>
          </a:p>
          <a:p>
            <a:pPr defTabSz="914295"/>
            <a:r>
              <a:rPr kumimoji="1" lang="ja-JP" altLang="en-US" sz="1400" dirty="0">
                <a:solidFill>
                  <a:prstClr val="black"/>
                </a:solidFill>
                <a:latin typeface="ＭＳ Ｐゴシック" panose="020B0600070205080204" pitchFamily="50" charset="-128"/>
                <a:ea typeface="ＭＳ Ｐゴシック" panose="020B0600070205080204" pitchFamily="50" charset="-128"/>
              </a:rPr>
              <a:t>ポインタグラフは作成されない</a:t>
            </a:r>
          </a:p>
        </p:txBody>
      </p:sp>
      <p:sp>
        <p:nvSpPr>
          <p:cNvPr id="123" name="楕円 122"/>
          <p:cNvSpPr/>
          <p:nvPr/>
        </p:nvSpPr>
        <p:spPr>
          <a:xfrm>
            <a:off x="3487749" y="4355773"/>
            <a:ext cx="340822" cy="349135"/>
          </a:xfrm>
          <a:prstGeom prst="ellipse">
            <a:avLst/>
          </a:prstGeom>
          <a:solidFill>
            <a:srgbClr val="4472C4"/>
          </a:solidFill>
          <a:ln w="12700" cap="flat" cmpd="sng" algn="ctr">
            <a:solidFill>
              <a:srgbClr val="4472C4">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rPr>
              <a:t>f</a:t>
            </a:r>
            <a:endParaRPr kumimoji="1" lang="ja-JP" altLang="en-US" sz="1799" b="0" i="0" u="none" strike="noStrike" kern="0" cap="none" spc="0" normalizeH="0" baseline="0" noProof="0" dirty="0" smtClean="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124" name="直線矢印コネクタ 123"/>
          <p:cNvCxnSpPr>
            <a:stCxn id="123" idx="6"/>
          </p:cNvCxnSpPr>
          <p:nvPr/>
        </p:nvCxnSpPr>
        <p:spPr>
          <a:xfrm flipV="1">
            <a:off x="3828571" y="4020144"/>
            <a:ext cx="2067672" cy="510197"/>
          </a:xfrm>
          <a:prstGeom prst="straightConnector1">
            <a:avLst/>
          </a:prstGeom>
          <a:noFill/>
          <a:ln w="38100" cap="flat" cmpd="sng" algn="ctr">
            <a:solidFill>
              <a:srgbClr val="C00000">
                <a:alpha val="39000"/>
              </a:srgbClr>
            </a:solidFill>
            <a:prstDash val="solid"/>
            <a:miter lim="800000"/>
            <a:tailEnd type="triangle"/>
          </a:ln>
          <a:effectLst/>
        </p:spPr>
      </p:cxnSp>
      <p:sp>
        <p:nvSpPr>
          <p:cNvPr id="125" name="テキスト ボックス 124"/>
          <p:cNvSpPr txBox="1"/>
          <p:nvPr/>
        </p:nvSpPr>
        <p:spPr>
          <a:xfrm>
            <a:off x="4351653" y="4079490"/>
            <a:ext cx="640096" cy="646331"/>
          </a:xfrm>
          <a:prstGeom prst="rect">
            <a:avLst/>
          </a:prstGeom>
          <a:noFill/>
        </p:spPr>
        <p:txBody>
          <a:bodyPr wrap="square" rtlCol="0">
            <a:spAutoFit/>
          </a:bodyPr>
          <a:lstStyle/>
          <a:p>
            <a:pPr defTabSz="914295"/>
            <a:r>
              <a:rPr kumimoji="1" lang="ja-JP" altLang="en-US" sz="3600" b="1" dirty="0">
                <a:solidFill>
                  <a:srgbClr val="D1CC00"/>
                </a:solidFill>
                <a:latin typeface="Calibri" panose="020F0502020204030204"/>
                <a:ea typeface="游ゴシック" panose="020B0400000000000000" pitchFamily="50" charset="-128"/>
              </a:rPr>
              <a:t>？</a:t>
            </a:r>
          </a:p>
        </p:txBody>
      </p:sp>
      <p:sp>
        <p:nvSpPr>
          <p:cNvPr id="126" name="角丸四角形 125"/>
          <p:cNvSpPr/>
          <p:nvPr/>
        </p:nvSpPr>
        <p:spPr>
          <a:xfrm>
            <a:off x="5974111" y="4519637"/>
            <a:ext cx="2328845" cy="461315"/>
          </a:xfrm>
          <a:prstGeom prst="roundRect">
            <a:avLst/>
          </a:prstGeom>
          <a:pattFill prst="pct30">
            <a:fgClr>
              <a:srgbClr val="70AD47"/>
            </a:fgClr>
            <a:bgClr>
              <a:srgbClr val="70AD47">
                <a:lumMod val="75000"/>
              </a:srgbClr>
            </a:bgClr>
          </a:pattFill>
          <a:ln w="12700" cap="flat" cmpd="sng" algn="ctr">
            <a:solidFill>
              <a:srgbClr val="70AD47">
                <a:shade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en-US" altLang="ja-JP" sz="1799" b="0" i="0" u="none" strike="noStrike" kern="0" cap="none" spc="0" normalizeH="0" baseline="0" noProof="0" dirty="0" err="1" smtClean="0">
                <a:ln>
                  <a:noFill/>
                </a:ln>
                <a:solidFill>
                  <a:prstClr val="white"/>
                </a:solidFill>
                <a:effectLst/>
                <a:uLnTx/>
                <a:uFillTx/>
                <a:latin typeface="Consolas" panose="020B0609020204030204" pitchFamily="49" charset="0"/>
                <a:ea typeface="游ゴシック" panose="020B0400000000000000" pitchFamily="50" charset="-128"/>
                <a:cs typeface="Consolas" panose="020B0609020204030204" pitchFamily="49" charset="0"/>
              </a:rPr>
              <a:t>Hoge#get</a:t>
            </a:r>
            <a:r>
              <a:rPr kumimoji="1" lang="ja-JP" altLang="en-US" sz="1799" b="0" i="0" u="none" strike="noStrike" kern="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の戻り値</a:t>
            </a:r>
          </a:p>
        </p:txBody>
      </p:sp>
      <p:cxnSp>
        <p:nvCxnSpPr>
          <p:cNvPr id="127" name="直線矢印コネクタ 126"/>
          <p:cNvCxnSpPr>
            <a:stCxn id="123" idx="5"/>
            <a:endCxn id="126" idx="1"/>
          </p:cNvCxnSpPr>
          <p:nvPr/>
        </p:nvCxnSpPr>
        <p:spPr>
          <a:xfrm>
            <a:off x="3778659" y="4653778"/>
            <a:ext cx="2195452" cy="96517"/>
          </a:xfrm>
          <a:prstGeom prst="straightConnector1">
            <a:avLst/>
          </a:prstGeom>
          <a:noFill/>
          <a:ln w="88900" cap="flat" cmpd="sng" algn="ctr">
            <a:solidFill>
              <a:srgbClr val="C00000"/>
            </a:solidFill>
            <a:prstDash val="solid"/>
            <a:miter lim="800000"/>
            <a:tailEnd type="triangle"/>
          </a:ln>
          <a:effectLst/>
        </p:spPr>
      </p:cxnSp>
      <p:sp>
        <p:nvSpPr>
          <p:cNvPr id="131" name="角丸四角形吹き出し 130"/>
          <p:cNvSpPr/>
          <p:nvPr/>
        </p:nvSpPr>
        <p:spPr>
          <a:xfrm>
            <a:off x="4862407" y="5398767"/>
            <a:ext cx="981011" cy="377738"/>
          </a:xfrm>
          <a:prstGeom prst="wedgeRoundRectCallout">
            <a:avLst>
              <a:gd name="adj1" fmla="val -41235"/>
              <a:gd name="adj2" fmla="val -154158"/>
              <a:gd name="adj3" fmla="val 16667"/>
            </a:avLst>
          </a:prstGeom>
          <a:noFill/>
          <a:ln w="38100" cap="flat" cmpd="sng" algn="ctr">
            <a:solidFill>
              <a:srgbClr val="FF0000"/>
            </a:solidFill>
            <a:prstDash val="solid"/>
            <a:miter lim="800000"/>
          </a:ln>
          <a:effectLst/>
        </p:spPr>
        <p:txBody>
          <a:bodyPr rtlCol="0" anchor="ctr"/>
          <a:lstStyle/>
          <a:p>
            <a:pPr marL="0" marR="0" lvl="0" indent="0" algn="ctr" defTabSz="914295" eaLnBrk="1" fontAlgn="auto" latinLnBrk="0" hangingPunct="1">
              <a:lnSpc>
                <a:spcPct val="100000"/>
              </a:lnSpc>
              <a:spcBef>
                <a:spcPts val="0"/>
              </a:spcBef>
              <a:spcAft>
                <a:spcPts val="0"/>
              </a:spcAft>
              <a:buClrTx/>
              <a:buSzTx/>
              <a:buFontTx/>
              <a:buNone/>
              <a:tabLst/>
              <a:defRPr/>
            </a:pPr>
            <a:r>
              <a:rPr kumimoji="1" lang="ja-JP" altLang="en-US" sz="1799" b="0" i="0" u="none" strike="noStrike" kern="0" cap="none" spc="0" normalizeH="0" baseline="0" noProof="0" dirty="0" smtClean="0">
                <a:ln>
                  <a:noFill/>
                </a:ln>
                <a:solidFill>
                  <a:prstClr val="black"/>
                </a:solidFill>
                <a:effectLst/>
                <a:uLnTx/>
                <a:uFillTx/>
                <a:latin typeface="Consolas" panose="020B0609020204030204" pitchFamily="49" charset="0"/>
                <a:ea typeface="ＭＳ Ｐゴシック" panose="020B0600070205080204" pitchFamily="50" charset="-128"/>
                <a:cs typeface="Consolas" panose="020B0609020204030204" pitchFamily="49" charset="0"/>
              </a:rPr>
              <a:t>外部辺</a:t>
            </a:r>
            <a:endParaRPr kumimoji="1" lang="ja-JP" altLang="en-US" sz="1799"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8" name="テキスト ボックス 137"/>
          <p:cNvSpPr txBox="1"/>
          <p:nvPr/>
        </p:nvSpPr>
        <p:spPr>
          <a:xfrm>
            <a:off x="6334534" y="4996461"/>
            <a:ext cx="3066881" cy="369332"/>
          </a:xfrm>
          <a:prstGeom prst="rect">
            <a:avLst/>
          </a:prstGeom>
          <a:noFill/>
        </p:spPr>
        <p:txBody>
          <a:bodyPr wrap="square" rtlCol="0">
            <a:spAutoFit/>
          </a:bodyPr>
          <a:lstStyle/>
          <a:p>
            <a:r>
              <a:rPr kumimoji="1" lang="ja-JP" altLang="en-US" dirty="0" smtClean="0"/>
              <a:t>外部オブジェクト</a:t>
            </a:r>
            <a:endParaRPr kumimoji="1" lang="ja-JP" altLang="en-US" dirty="0"/>
          </a:p>
        </p:txBody>
      </p:sp>
      <p:sp>
        <p:nvSpPr>
          <p:cNvPr id="4" name="角丸四角形吹き出し 3"/>
          <p:cNvSpPr/>
          <p:nvPr/>
        </p:nvSpPr>
        <p:spPr bwMode="auto">
          <a:xfrm>
            <a:off x="4284133" y="1286624"/>
            <a:ext cx="965200" cy="396124"/>
          </a:xfrm>
          <a:prstGeom prst="wedgeRoundRectCallout">
            <a:avLst>
              <a:gd name="adj1" fmla="val -27302"/>
              <a:gd name="adj2" fmla="val 103110"/>
              <a:gd name="adj3" fmla="val 16667"/>
            </a:avLst>
          </a:prstGeom>
          <a:solidFill>
            <a:schemeClr val="bg1"/>
          </a:solidFill>
          <a:ln w="38100"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rPr>
              <a:t>内部辺</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 name="円弧 4"/>
          <p:cNvSpPr/>
          <p:nvPr/>
        </p:nvSpPr>
        <p:spPr bwMode="auto">
          <a:xfrm>
            <a:off x="958508" y="4091464"/>
            <a:ext cx="1364749" cy="386551"/>
          </a:xfrm>
          <a:prstGeom prst="arc">
            <a:avLst>
              <a:gd name="adj1" fmla="val 16200000"/>
              <a:gd name="adj2" fmla="val 1181646"/>
            </a:avLst>
          </a:prstGeom>
          <a:noFill/>
          <a:ln w="38100" cap="flat" cmpd="sng" algn="ctr">
            <a:solidFill>
              <a:schemeClr val="accent2"/>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9" name="テキスト ボックス 38"/>
          <p:cNvSpPr txBox="1"/>
          <p:nvPr/>
        </p:nvSpPr>
        <p:spPr>
          <a:xfrm>
            <a:off x="2133458" y="3850063"/>
            <a:ext cx="640096" cy="646331"/>
          </a:xfrm>
          <a:prstGeom prst="rect">
            <a:avLst/>
          </a:prstGeom>
          <a:noFill/>
        </p:spPr>
        <p:txBody>
          <a:bodyPr wrap="square" rtlCol="0">
            <a:spAutoFit/>
          </a:bodyPr>
          <a:lstStyle/>
          <a:p>
            <a:pPr defTabSz="914295"/>
            <a:r>
              <a:rPr kumimoji="1" lang="ja-JP" altLang="en-US" sz="3600" b="1" dirty="0">
                <a:solidFill>
                  <a:srgbClr val="D1CC00"/>
                </a:solidFill>
                <a:latin typeface="Calibri" panose="020F0502020204030204"/>
                <a:ea typeface="游ゴシック" panose="020B0400000000000000" pitchFamily="50" charset="-128"/>
              </a:rPr>
              <a:t>？</a:t>
            </a:r>
          </a:p>
        </p:txBody>
      </p:sp>
    </p:spTree>
    <p:extLst>
      <p:ext uri="{BB962C8B-B14F-4D97-AF65-F5344CB8AC3E}">
        <p14:creationId xmlns:p14="http://schemas.microsoft.com/office/powerpoint/2010/main" val="3881716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a:t>
            </a:r>
            <a:r>
              <a:rPr lang="ja-JP" altLang="en-US" dirty="0" smtClean="0"/>
              <a:t>背景</a:t>
            </a:r>
            <a:endParaRPr kumimoji="1" lang="ja-JP" altLang="en-US" dirty="0"/>
          </a:p>
        </p:txBody>
      </p:sp>
      <p:sp>
        <p:nvSpPr>
          <p:cNvPr id="3" name="コンテンツ プレースホルダー 2"/>
          <p:cNvSpPr>
            <a:spLocks noGrp="1"/>
          </p:cNvSpPr>
          <p:nvPr>
            <p:ph idx="1"/>
          </p:nvPr>
        </p:nvSpPr>
        <p:spPr>
          <a:xfrm>
            <a:off x="179388" y="1268413"/>
            <a:ext cx="8785225" cy="4750002"/>
          </a:xfrm>
        </p:spPr>
        <p:txBody>
          <a:bodyPr/>
          <a:lstStyle/>
          <a:p>
            <a:r>
              <a:rPr lang="ja-JP" altLang="en-US" dirty="0"/>
              <a:t>ポインタ解析において、ライブラリの中身は解析が困難な場合が多い</a:t>
            </a:r>
          </a:p>
          <a:p>
            <a:pPr lvl="1"/>
            <a:r>
              <a:rPr lang="ja-JP" altLang="en-US" dirty="0"/>
              <a:t>計算コストが大きい </a:t>
            </a:r>
            <a:r>
              <a:rPr lang="en-US" altLang="ja-JP" dirty="0"/>
              <a:t>(Java</a:t>
            </a:r>
            <a:r>
              <a:rPr lang="ja-JP" altLang="en-US" dirty="0"/>
              <a:t>のクラスライブラリなど</a:t>
            </a:r>
            <a:r>
              <a:rPr lang="en-US" altLang="ja-JP" dirty="0"/>
              <a:t>)</a:t>
            </a:r>
          </a:p>
          <a:p>
            <a:pPr lvl="1"/>
            <a:r>
              <a:rPr lang="ja-JP" altLang="en-US" dirty="0" smtClean="0"/>
              <a:t>ネイティブメソッドのソースコードが入手できない</a:t>
            </a:r>
            <a:endParaRPr lang="ja-JP" altLang="en-US" dirty="0"/>
          </a:p>
          <a:p>
            <a:r>
              <a:rPr lang="ja-JP" altLang="en-US" dirty="0"/>
              <a:t>ライブラリ</a:t>
            </a:r>
            <a:r>
              <a:rPr lang="ja-JP" altLang="en-US" dirty="0" smtClean="0"/>
              <a:t>を解析対象外にすると外部辺が増えて解析</a:t>
            </a:r>
            <a:r>
              <a:rPr lang="ja-JP" altLang="en-US" dirty="0"/>
              <a:t>の精度が犠牲になる</a:t>
            </a:r>
          </a:p>
        </p:txBody>
      </p:sp>
    </p:spTree>
    <p:extLst>
      <p:ext uri="{BB962C8B-B14F-4D97-AF65-F5344CB8AC3E}">
        <p14:creationId xmlns:p14="http://schemas.microsoft.com/office/powerpoint/2010/main" val="3485177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既存研究における外部ライブラリの扱い</a:t>
            </a:r>
            <a:endParaRPr kumimoji="1" lang="ja-JP" altLang="en-US" dirty="0"/>
          </a:p>
        </p:txBody>
      </p:sp>
      <p:sp>
        <p:nvSpPr>
          <p:cNvPr id="3" name="コンテンツ プレースホルダー 2"/>
          <p:cNvSpPr>
            <a:spLocks noGrp="1"/>
          </p:cNvSpPr>
          <p:nvPr>
            <p:ph idx="1"/>
          </p:nvPr>
        </p:nvSpPr>
        <p:spPr>
          <a:xfrm>
            <a:off x="179388" y="1268412"/>
            <a:ext cx="8785225" cy="4974445"/>
          </a:xfrm>
        </p:spPr>
        <p:txBody>
          <a:bodyPr/>
          <a:lstStyle/>
          <a:p>
            <a:r>
              <a:rPr lang="en-US" altLang="ja-JP" dirty="0" err="1" smtClean="0"/>
              <a:t>Arzt</a:t>
            </a:r>
            <a:r>
              <a:rPr lang="ja-JP" altLang="en-US" dirty="0" smtClean="0"/>
              <a:t>ら</a:t>
            </a:r>
            <a:r>
              <a:rPr lang="en-US" altLang="ja-JP" dirty="0" smtClean="0"/>
              <a:t>[1]</a:t>
            </a:r>
            <a:r>
              <a:rPr lang="ja-JP" altLang="en-US" dirty="0"/>
              <a:t>による</a:t>
            </a:r>
            <a:r>
              <a:rPr lang="ja-JP" altLang="en-US" dirty="0" smtClean="0"/>
              <a:t>と</a:t>
            </a:r>
            <a:r>
              <a:rPr lang="en-US" altLang="ja-JP" dirty="0" smtClean="0"/>
              <a:t>3</a:t>
            </a:r>
            <a:r>
              <a:rPr lang="ja-JP" altLang="en-US" dirty="0" err="1" smtClean="0"/>
              <a:t>つの</a:t>
            </a:r>
            <a:r>
              <a:rPr lang="ja-JP" altLang="en-US" dirty="0" smtClean="0"/>
              <a:t>パターンがある</a:t>
            </a:r>
            <a:endParaRPr lang="en-US" altLang="ja-JP" dirty="0" smtClean="0"/>
          </a:p>
          <a:p>
            <a:pPr marL="971550" lvl="1" indent="-514350">
              <a:buFont typeface="+mj-lt"/>
              <a:buAutoNum type="arabicPeriod"/>
            </a:pPr>
            <a:r>
              <a:rPr lang="ja-JP" altLang="en-US" dirty="0"/>
              <a:t>外部ライブラリをそのまま解析に</a:t>
            </a:r>
            <a:r>
              <a:rPr lang="ja-JP" altLang="en-US" dirty="0" smtClean="0"/>
              <a:t>含める</a:t>
            </a:r>
          </a:p>
          <a:p>
            <a:pPr marL="971550" lvl="1" indent="-514350">
              <a:buFont typeface="+mj-lt"/>
              <a:buAutoNum type="arabicPeriod"/>
            </a:pPr>
            <a:r>
              <a:rPr lang="ja-JP" altLang="en-US" dirty="0"/>
              <a:t>データフローの規則を定義し，その規則で外部ライブラリを</a:t>
            </a:r>
            <a:r>
              <a:rPr lang="ja-JP" altLang="en-US" dirty="0" smtClean="0"/>
              <a:t>扱う</a:t>
            </a:r>
          </a:p>
          <a:p>
            <a:pPr marL="971550" lvl="1" indent="-514350">
              <a:buFont typeface="+mj-lt"/>
              <a:buAutoNum type="arabicPeriod"/>
            </a:pPr>
            <a:r>
              <a:rPr lang="ja-JP" altLang="en-US" dirty="0" smtClean="0"/>
              <a:t>外部ライブラリの解析</a:t>
            </a:r>
            <a:r>
              <a:rPr lang="ja-JP" altLang="en-US" dirty="0"/>
              <a:t>に</a:t>
            </a:r>
            <a:r>
              <a:rPr lang="ja-JP" altLang="en-US" dirty="0" smtClean="0"/>
              <a:t>必要な情報をサマリー（要約）としてまとめ，それを解析で利用する</a:t>
            </a:r>
            <a:endParaRPr lang="en-US" altLang="ja-JP" dirty="0" smtClean="0"/>
          </a:p>
        </p:txBody>
      </p:sp>
      <p:sp>
        <p:nvSpPr>
          <p:cNvPr id="4" name="右矢印 3"/>
          <p:cNvSpPr/>
          <p:nvPr/>
        </p:nvSpPr>
        <p:spPr bwMode="auto">
          <a:xfrm>
            <a:off x="931025" y="4817557"/>
            <a:ext cx="989215" cy="399010"/>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テキスト ボックス 4"/>
          <p:cNvSpPr txBox="1"/>
          <p:nvPr/>
        </p:nvSpPr>
        <p:spPr>
          <a:xfrm>
            <a:off x="2078182" y="4677958"/>
            <a:ext cx="6600306" cy="1077218"/>
          </a:xfrm>
          <a:prstGeom prst="rect">
            <a:avLst/>
          </a:prstGeom>
          <a:noFill/>
        </p:spPr>
        <p:txBody>
          <a:bodyPr wrap="square" rtlCol="0">
            <a:spAutoFit/>
          </a:bodyPr>
          <a:lstStyle/>
          <a:p>
            <a:r>
              <a:rPr kumimoji="1" lang="ja-JP" altLang="en-US" sz="3200" dirty="0" smtClean="0"/>
              <a:t>本研究では</a:t>
            </a:r>
            <a:r>
              <a:rPr kumimoji="1" lang="en-US" altLang="ja-JP" sz="3200" dirty="0" smtClean="0"/>
              <a:t>3</a:t>
            </a:r>
            <a:r>
              <a:rPr kumimoji="1" lang="ja-JP" altLang="en-US" sz="3200" dirty="0" smtClean="0"/>
              <a:t>つ目の手法で扱うサマリーの表現方法を提案する</a:t>
            </a:r>
            <a:endParaRPr kumimoji="1" lang="ja-JP" altLang="en-US" sz="3200" dirty="0"/>
          </a:p>
        </p:txBody>
      </p:sp>
      <p:sp>
        <p:nvSpPr>
          <p:cNvPr id="6" name="テキスト ボックス 5"/>
          <p:cNvSpPr txBox="1"/>
          <p:nvPr/>
        </p:nvSpPr>
        <p:spPr>
          <a:xfrm>
            <a:off x="1577947" y="6005921"/>
            <a:ext cx="7386666" cy="646331"/>
          </a:xfrm>
          <a:prstGeom prst="rect">
            <a:avLst/>
          </a:prstGeom>
          <a:noFill/>
        </p:spPr>
        <p:txBody>
          <a:bodyPr wrap="square" rtlCol="0">
            <a:spAutoFit/>
          </a:bodyPr>
          <a:lstStyle/>
          <a:p>
            <a:r>
              <a:rPr lang="en-US" altLang="ja-JP" dirty="0"/>
              <a:t>[1] Steven </a:t>
            </a:r>
            <a:r>
              <a:rPr lang="en-US" altLang="ja-JP" dirty="0" err="1"/>
              <a:t>Arzt</a:t>
            </a:r>
            <a:r>
              <a:rPr lang="en-US" altLang="ja-JP" dirty="0"/>
              <a:t> and Eric </a:t>
            </a:r>
            <a:r>
              <a:rPr lang="en-US" altLang="ja-JP" dirty="0" err="1"/>
              <a:t>Bodden</a:t>
            </a:r>
            <a:r>
              <a:rPr lang="en-US" altLang="ja-JP" dirty="0"/>
              <a:t>. </a:t>
            </a:r>
            <a:r>
              <a:rPr lang="en-US" altLang="ja-JP" dirty="0" err="1"/>
              <a:t>Stubdroid</a:t>
            </a:r>
            <a:r>
              <a:rPr lang="en-US" altLang="ja-JP" dirty="0"/>
              <a:t>: Automatic inference of precise </a:t>
            </a:r>
            <a:r>
              <a:rPr lang="en-US" altLang="ja-JP" dirty="0" smtClean="0"/>
              <a:t>data-flow summaries </a:t>
            </a:r>
            <a:r>
              <a:rPr lang="en-US" altLang="ja-JP" dirty="0"/>
              <a:t>for the android framework. </a:t>
            </a:r>
            <a:r>
              <a:rPr lang="en-US" altLang="ja-JP" dirty="0" smtClean="0"/>
              <a:t>ICSE '16</a:t>
            </a:r>
            <a:endParaRPr kumimoji="1" lang="ja-JP" altLang="en-US" dirty="0"/>
          </a:p>
        </p:txBody>
      </p:sp>
    </p:spTree>
    <p:extLst>
      <p:ext uri="{BB962C8B-B14F-4D97-AF65-F5344CB8AC3E}">
        <p14:creationId xmlns:p14="http://schemas.microsoft.com/office/powerpoint/2010/main" val="1556654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933450" y="2773740"/>
            <a:ext cx="4572000" cy="3139321"/>
          </a:xfrm>
          <a:prstGeom prst="rect">
            <a:avLst/>
          </a:prstGeom>
          <a:solidFill>
            <a:schemeClr val="bg1"/>
          </a:solidFill>
          <a:ln>
            <a:solidFill>
              <a:srgbClr val="C00000"/>
            </a:solidFill>
          </a:ln>
        </p:spPr>
        <p:txBody>
          <a:bodyPr>
            <a:spAutoFit/>
          </a:bodyPr>
          <a:lstStyle/>
          <a:p>
            <a:r>
              <a:rPr lang="en-US" altLang="ja-JP" b="1" dirty="0">
                <a:solidFill>
                  <a:srgbClr val="7F0055"/>
                </a:solidFill>
                <a:latin typeface="Consolas"/>
              </a:rPr>
              <a:t>public</a:t>
            </a:r>
            <a:r>
              <a:rPr lang="en-US" altLang="ja-JP" b="1" dirty="0">
                <a:solidFill>
                  <a:srgbClr val="000000"/>
                </a:solidFill>
                <a:latin typeface="Consolas"/>
              </a:rPr>
              <a:t> </a:t>
            </a:r>
            <a:r>
              <a:rPr lang="en-US" altLang="ja-JP" b="1" dirty="0" smtClean="0">
                <a:solidFill>
                  <a:srgbClr val="7F0055"/>
                </a:solidFill>
                <a:latin typeface="Consolas"/>
              </a:rPr>
              <a:t>class</a:t>
            </a:r>
            <a:r>
              <a:rPr lang="en-US" altLang="ja-JP" b="1" dirty="0" smtClean="0">
                <a:solidFill>
                  <a:srgbClr val="000000"/>
                </a:solidFill>
                <a:latin typeface="Consolas"/>
              </a:rPr>
              <a:t> </a:t>
            </a:r>
            <a:r>
              <a:rPr lang="en-US" altLang="ja-JP" b="1" dirty="0" err="1">
                <a:solidFill>
                  <a:srgbClr val="000000"/>
                </a:solidFill>
                <a:latin typeface="Consolas"/>
              </a:rPr>
              <a:t>ArrayList</a:t>
            </a:r>
            <a:r>
              <a:rPr lang="en-US" altLang="ja-JP" b="1" dirty="0">
                <a:solidFill>
                  <a:srgbClr val="000000"/>
                </a:solidFill>
                <a:latin typeface="Consolas"/>
              </a:rPr>
              <a:t>&lt;E&gt;{</a:t>
            </a:r>
          </a:p>
          <a:p>
            <a:r>
              <a:rPr lang="ja-JP" altLang="en-US" b="1" dirty="0" smtClean="0">
                <a:solidFill>
                  <a:srgbClr val="7F0055"/>
                </a:solidFill>
                <a:latin typeface="Consolas"/>
              </a:rPr>
              <a:t>　　</a:t>
            </a:r>
            <a:r>
              <a:rPr lang="en-US" altLang="ja-JP" b="1" dirty="0" smtClean="0">
                <a:solidFill>
                  <a:srgbClr val="7F0055"/>
                </a:solidFill>
                <a:latin typeface="Consolas"/>
              </a:rPr>
              <a:t>public</a:t>
            </a:r>
            <a:r>
              <a:rPr lang="en-US" altLang="ja-JP" b="1" dirty="0" smtClean="0">
                <a:solidFill>
                  <a:srgbClr val="000000"/>
                </a:solidFill>
                <a:latin typeface="Consolas"/>
              </a:rPr>
              <a:t> </a:t>
            </a:r>
            <a:r>
              <a:rPr lang="en-US" altLang="ja-JP" b="1" dirty="0">
                <a:solidFill>
                  <a:srgbClr val="000000"/>
                </a:solidFill>
                <a:latin typeface="Consolas"/>
              </a:rPr>
              <a:t>E </a:t>
            </a:r>
            <a:r>
              <a:rPr lang="en-US" altLang="ja-JP" b="1" dirty="0">
                <a:solidFill>
                  <a:srgbClr val="1F1FC8"/>
                </a:solidFill>
                <a:latin typeface="Consolas"/>
              </a:rPr>
              <a:t>content</a:t>
            </a:r>
            <a:r>
              <a:rPr lang="en-US" altLang="ja-JP" b="1" dirty="0">
                <a:solidFill>
                  <a:srgbClr val="000000"/>
                </a:solidFill>
                <a:latin typeface="Consolas"/>
              </a:rPr>
              <a:t>;</a:t>
            </a:r>
          </a:p>
          <a:p>
            <a:endParaRPr lang="ja-JP" altLang="en-US" dirty="0">
              <a:latin typeface="Consolas"/>
            </a:endParaRPr>
          </a:p>
          <a:p>
            <a:r>
              <a:rPr lang="ja-JP" altLang="en-US" b="1" dirty="0" smtClean="0">
                <a:solidFill>
                  <a:srgbClr val="7F0055"/>
                </a:solidFill>
                <a:latin typeface="Consolas"/>
              </a:rPr>
              <a:t>　　</a:t>
            </a:r>
            <a:r>
              <a:rPr lang="en-US" altLang="ja-JP" b="1" dirty="0" smtClean="0">
                <a:solidFill>
                  <a:srgbClr val="7F0055"/>
                </a:solidFill>
                <a:latin typeface="Consolas"/>
              </a:rPr>
              <a:t>public</a:t>
            </a:r>
            <a:r>
              <a:rPr lang="en-US" altLang="ja-JP" b="1" dirty="0" smtClean="0">
                <a:solidFill>
                  <a:srgbClr val="000000"/>
                </a:solidFill>
                <a:latin typeface="Consolas"/>
              </a:rPr>
              <a:t> </a:t>
            </a:r>
            <a:r>
              <a:rPr lang="en-US" altLang="ja-JP" b="1" dirty="0" err="1">
                <a:solidFill>
                  <a:srgbClr val="7F0055"/>
                </a:solidFill>
                <a:latin typeface="Consolas"/>
              </a:rPr>
              <a:t>boole</a:t>
            </a:r>
            <a:r>
              <a:rPr lang="en-US" altLang="ja-JP" dirty="0" err="1">
                <a:solidFill>
                  <a:srgbClr val="7F0055"/>
                </a:solidFill>
                <a:latin typeface="Consolas"/>
              </a:rPr>
              <a:t>a</a:t>
            </a:r>
            <a:r>
              <a:rPr lang="en-US" altLang="ja-JP" b="1" dirty="0" err="1">
                <a:solidFill>
                  <a:srgbClr val="7F0055"/>
                </a:solidFill>
                <a:latin typeface="Consolas"/>
              </a:rPr>
              <a:t>n</a:t>
            </a:r>
            <a:r>
              <a:rPr lang="en-US" altLang="ja-JP" b="1" dirty="0">
                <a:solidFill>
                  <a:srgbClr val="000000"/>
                </a:solidFill>
                <a:latin typeface="Consolas"/>
              </a:rPr>
              <a:t> add(E </a:t>
            </a:r>
            <a:r>
              <a:rPr lang="en-US" altLang="ja-JP" b="1" dirty="0">
                <a:solidFill>
                  <a:srgbClr val="FF8000"/>
                </a:solidFill>
                <a:latin typeface="Consolas"/>
              </a:rPr>
              <a:t>e</a:t>
            </a:r>
            <a:r>
              <a:rPr lang="en-US" altLang="ja-JP" b="1" dirty="0">
                <a:solidFill>
                  <a:srgbClr val="000000"/>
                </a:solidFill>
                <a:latin typeface="Consolas"/>
              </a:rPr>
              <a:t>){</a:t>
            </a:r>
          </a:p>
          <a:p>
            <a:r>
              <a:rPr lang="ja-JP" altLang="en-US" dirty="0" smtClean="0">
                <a:solidFill>
                  <a:srgbClr val="0000C0"/>
                </a:solidFill>
                <a:latin typeface="Consolas"/>
              </a:rPr>
              <a:t>　　　　</a:t>
            </a:r>
            <a:r>
              <a:rPr lang="en-US" altLang="ja-JP" dirty="0" smtClean="0">
                <a:solidFill>
                  <a:srgbClr val="0000C0"/>
                </a:solidFill>
                <a:latin typeface="Consolas"/>
              </a:rPr>
              <a:t>content</a:t>
            </a:r>
            <a:r>
              <a:rPr lang="en-US" altLang="ja-JP" dirty="0" smtClean="0">
                <a:solidFill>
                  <a:srgbClr val="000000"/>
                </a:solidFill>
                <a:latin typeface="Consolas"/>
              </a:rPr>
              <a:t> </a:t>
            </a:r>
            <a:r>
              <a:rPr lang="en-US" altLang="ja-JP" dirty="0">
                <a:solidFill>
                  <a:srgbClr val="000000"/>
                </a:solidFill>
                <a:latin typeface="Consolas"/>
              </a:rPr>
              <a:t>= </a:t>
            </a:r>
            <a:r>
              <a:rPr lang="en-US" altLang="ja-JP" dirty="0">
                <a:solidFill>
                  <a:srgbClr val="FF8000"/>
                </a:solidFill>
                <a:latin typeface="Consolas"/>
              </a:rPr>
              <a:t>e</a:t>
            </a:r>
            <a:r>
              <a:rPr lang="en-US" altLang="ja-JP" dirty="0">
                <a:solidFill>
                  <a:srgbClr val="000000"/>
                </a:solidFill>
                <a:latin typeface="Consolas"/>
              </a:rPr>
              <a:t>;</a:t>
            </a:r>
          </a:p>
          <a:p>
            <a:r>
              <a:rPr lang="ja-JP" altLang="en-US" b="1" dirty="0" smtClean="0">
                <a:solidFill>
                  <a:srgbClr val="7F0055"/>
                </a:solidFill>
                <a:latin typeface="Consolas"/>
              </a:rPr>
              <a:t>　　　　</a:t>
            </a:r>
            <a:r>
              <a:rPr lang="en-US" altLang="ja-JP" b="1" dirty="0" smtClean="0">
                <a:solidFill>
                  <a:srgbClr val="7F0055"/>
                </a:solidFill>
                <a:latin typeface="Consolas"/>
              </a:rPr>
              <a:t>return</a:t>
            </a:r>
            <a:r>
              <a:rPr lang="en-US" altLang="ja-JP" b="1" dirty="0" smtClean="0">
                <a:solidFill>
                  <a:srgbClr val="000000"/>
                </a:solidFill>
                <a:latin typeface="Consolas"/>
              </a:rPr>
              <a:t> </a:t>
            </a:r>
            <a:r>
              <a:rPr lang="en-US" altLang="ja-JP" b="1" dirty="0">
                <a:solidFill>
                  <a:srgbClr val="7F0055"/>
                </a:solidFill>
                <a:latin typeface="Consolas"/>
              </a:rPr>
              <a:t>true</a:t>
            </a:r>
            <a:r>
              <a:rPr lang="en-US" altLang="ja-JP" b="1" dirty="0">
                <a:solidFill>
                  <a:srgbClr val="000000"/>
                </a:solidFill>
                <a:latin typeface="Consolas"/>
              </a:rPr>
              <a:t>;</a:t>
            </a:r>
          </a:p>
          <a:p>
            <a:r>
              <a:rPr lang="ja-JP" altLang="en-US" dirty="0" smtClean="0">
                <a:solidFill>
                  <a:srgbClr val="000000"/>
                </a:solidFill>
                <a:latin typeface="Consolas"/>
              </a:rPr>
              <a:t>　　</a:t>
            </a:r>
            <a:r>
              <a:rPr lang="en-US" altLang="ja-JP" dirty="0" smtClean="0">
                <a:solidFill>
                  <a:srgbClr val="000000"/>
                </a:solidFill>
                <a:latin typeface="Consolas"/>
              </a:rPr>
              <a:t>}</a:t>
            </a:r>
            <a:endParaRPr lang="en-US" altLang="ja-JP" dirty="0">
              <a:solidFill>
                <a:srgbClr val="000000"/>
              </a:solidFill>
              <a:latin typeface="Consolas"/>
            </a:endParaRPr>
          </a:p>
          <a:p>
            <a:r>
              <a:rPr lang="ja-JP" altLang="en-US" b="1" dirty="0" smtClean="0">
                <a:solidFill>
                  <a:srgbClr val="7F0055"/>
                </a:solidFill>
                <a:latin typeface="Consolas"/>
              </a:rPr>
              <a:t>　　</a:t>
            </a:r>
            <a:r>
              <a:rPr lang="en-US" altLang="ja-JP" b="1" dirty="0" smtClean="0">
                <a:solidFill>
                  <a:srgbClr val="7F0055"/>
                </a:solidFill>
                <a:latin typeface="Consolas"/>
              </a:rPr>
              <a:t>public</a:t>
            </a:r>
            <a:r>
              <a:rPr lang="en-US" altLang="ja-JP" b="1" dirty="0" smtClean="0">
                <a:solidFill>
                  <a:srgbClr val="000000"/>
                </a:solidFill>
                <a:latin typeface="Consolas"/>
              </a:rPr>
              <a:t> </a:t>
            </a:r>
            <a:r>
              <a:rPr lang="en-US" altLang="ja-JP" b="1" dirty="0">
                <a:solidFill>
                  <a:srgbClr val="000000"/>
                </a:solidFill>
                <a:latin typeface="Consolas"/>
              </a:rPr>
              <a:t>E get(</a:t>
            </a:r>
            <a:r>
              <a:rPr lang="en-US" altLang="ja-JP" b="1" dirty="0" err="1">
                <a:solidFill>
                  <a:srgbClr val="7F0055"/>
                </a:solidFill>
                <a:latin typeface="Consolas"/>
              </a:rPr>
              <a:t>int</a:t>
            </a:r>
            <a:r>
              <a:rPr lang="en-US" altLang="ja-JP" b="1" dirty="0">
                <a:solidFill>
                  <a:srgbClr val="000000"/>
                </a:solidFill>
                <a:latin typeface="Consolas"/>
              </a:rPr>
              <a:t> </a:t>
            </a:r>
            <a:r>
              <a:rPr lang="en-US" altLang="ja-JP" b="1" dirty="0">
                <a:solidFill>
                  <a:srgbClr val="FF8000"/>
                </a:solidFill>
                <a:latin typeface="Consolas"/>
              </a:rPr>
              <a:t>a</a:t>
            </a:r>
            <a:r>
              <a:rPr lang="en-US" altLang="ja-JP" b="1" dirty="0">
                <a:solidFill>
                  <a:srgbClr val="000000"/>
                </a:solidFill>
                <a:latin typeface="Consolas"/>
              </a:rPr>
              <a:t>){</a:t>
            </a:r>
          </a:p>
          <a:p>
            <a:r>
              <a:rPr lang="ja-JP" altLang="en-US" b="1" dirty="0" smtClean="0">
                <a:solidFill>
                  <a:srgbClr val="7F0055"/>
                </a:solidFill>
                <a:latin typeface="Consolas"/>
              </a:rPr>
              <a:t>　　  </a:t>
            </a:r>
            <a:r>
              <a:rPr lang="en-US" altLang="ja-JP" b="1" dirty="0" smtClean="0">
                <a:solidFill>
                  <a:srgbClr val="7F0055"/>
                </a:solidFill>
                <a:latin typeface="Consolas"/>
              </a:rPr>
              <a:t>return</a:t>
            </a:r>
            <a:r>
              <a:rPr lang="en-US" altLang="ja-JP" b="1" dirty="0" smtClean="0">
                <a:solidFill>
                  <a:srgbClr val="000000"/>
                </a:solidFill>
                <a:latin typeface="Consolas"/>
              </a:rPr>
              <a:t> </a:t>
            </a:r>
            <a:r>
              <a:rPr lang="en-US" altLang="ja-JP" b="1" dirty="0">
                <a:solidFill>
                  <a:srgbClr val="0000C0"/>
                </a:solidFill>
                <a:latin typeface="Consolas"/>
              </a:rPr>
              <a:t>content</a:t>
            </a:r>
            <a:r>
              <a:rPr lang="en-US" altLang="ja-JP" b="1" dirty="0">
                <a:solidFill>
                  <a:srgbClr val="000000"/>
                </a:solidFill>
                <a:latin typeface="Consolas"/>
              </a:rPr>
              <a:t>;</a:t>
            </a:r>
          </a:p>
          <a:p>
            <a:r>
              <a:rPr lang="ja-JP" altLang="en-US" dirty="0" smtClean="0">
                <a:solidFill>
                  <a:srgbClr val="000000"/>
                </a:solidFill>
                <a:latin typeface="Consolas"/>
              </a:rPr>
              <a:t>　　</a:t>
            </a:r>
            <a:r>
              <a:rPr lang="en-US" altLang="ja-JP" dirty="0" smtClean="0">
                <a:solidFill>
                  <a:srgbClr val="000000"/>
                </a:solidFill>
                <a:latin typeface="Consolas"/>
              </a:rPr>
              <a:t>}</a:t>
            </a:r>
            <a:endParaRPr lang="en-US" altLang="ja-JP" dirty="0">
              <a:solidFill>
                <a:srgbClr val="000000"/>
              </a:solidFill>
              <a:latin typeface="Consolas"/>
            </a:endParaRPr>
          </a:p>
          <a:p>
            <a:r>
              <a:rPr lang="en-US" altLang="ja-JP" dirty="0">
                <a:solidFill>
                  <a:srgbClr val="000000"/>
                </a:solidFill>
                <a:latin typeface="Consolas"/>
              </a:rPr>
              <a:t>}</a:t>
            </a:r>
            <a:endParaRPr lang="ja-JP" altLang="en-US" dirty="0"/>
          </a:p>
        </p:txBody>
      </p:sp>
      <p:sp>
        <p:nvSpPr>
          <p:cNvPr id="2" name="タイトル 1"/>
          <p:cNvSpPr>
            <a:spLocks noGrp="1"/>
          </p:cNvSpPr>
          <p:nvPr>
            <p:ph type="title"/>
          </p:nvPr>
        </p:nvSpPr>
        <p:spPr/>
        <p:txBody>
          <a:bodyPr/>
          <a:lstStyle/>
          <a:p>
            <a:r>
              <a:rPr lang="ja-JP" altLang="en-US" dirty="0" smtClean="0"/>
              <a:t>提案手法</a:t>
            </a:r>
            <a:r>
              <a:rPr kumimoji="1" lang="ja-JP" altLang="en-US" dirty="0" smtClean="0"/>
              <a:t>：</a:t>
            </a:r>
            <a:r>
              <a:rPr lang="ja-JP" altLang="en-US" dirty="0" smtClean="0"/>
              <a:t>スタブコード表現</a:t>
            </a:r>
            <a:endParaRPr kumimoji="1" lang="ja-JP" altLang="en-US" dirty="0"/>
          </a:p>
        </p:txBody>
      </p:sp>
      <p:sp>
        <p:nvSpPr>
          <p:cNvPr id="3" name="コンテンツ プレースホルダー 2"/>
          <p:cNvSpPr>
            <a:spLocks noGrp="1"/>
          </p:cNvSpPr>
          <p:nvPr>
            <p:ph idx="1"/>
          </p:nvPr>
        </p:nvSpPr>
        <p:spPr>
          <a:xfrm>
            <a:off x="179388" y="1268413"/>
            <a:ext cx="8785225" cy="1065212"/>
          </a:xfrm>
        </p:spPr>
        <p:txBody>
          <a:bodyPr>
            <a:normAutofit lnSpcReduction="10000"/>
          </a:bodyPr>
          <a:lstStyle/>
          <a:p>
            <a:r>
              <a:rPr lang="ja-JP" altLang="en-US" sz="3200" dirty="0" smtClean="0"/>
              <a:t>オリジナルのコードから，外部から見たデータフローのみを表現するスタブコードを作成し代わりに解析する</a:t>
            </a:r>
          </a:p>
        </p:txBody>
      </p:sp>
      <p:sp>
        <p:nvSpPr>
          <p:cNvPr id="4" name="円弧 3"/>
          <p:cNvSpPr/>
          <p:nvPr/>
        </p:nvSpPr>
        <p:spPr>
          <a:xfrm>
            <a:off x="3026423" y="3864452"/>
            <a:ext cx="1189274" cy="1567638"/>
          </a:xfrm>
          <a:prstGeom prst="arc">
            <a:avLst>
              <a:gd name="adj1" fmla="val 17701167"/>
              <a:gd name="adj2" fmla="val 6345550"/>
            </a:avLst>
          </a:prstGeom>
          <a:ln w="38100">
            <a:solidFill>
              <a:schemeClr val="accent1">
                <a:lumMod val="50000"/>
              </a:schemeClr>
            </a:solidFill>
            <a:headEnd type="triangle" w="lg" len="med"/>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p:cNvSpPr txBox="1"/>
          <p:nvPr/>
        </p:nvSpPr>
        <p:spPr>
          <a:xfrm>
            <a:off x="4345423" y="4343400"/>
            <a:ext cx="4150961" cy="646331"/>
          </a:xfrm>
          <a:prstGeom prst="rect">
            <a:avLst/>
          </a:prstGeom>
          <a:solidFill>
            <a:schemeClr val="bg1"/>
          </a:solidFill>
        </p:spPr>
        <p:txBody>
          <a:bodyPr wrap="square" rtlCol="0">
            <a:spAutoFit/>
          </a:bodyPr>
          <a:lstStyle/>
          <a:p>
            <a:r>
              <a:rPr kumimoji="1" lang="en-US" altLang="ja-JP" dirty="0" smtClean="0"/>
              <a:t>add()</a:t>
            </a:r>
            <a:r>
              <a:rPr kumimoji="1" lang="ja-JP" altLang="en-US" dirty="0" smtClean="0"/>
              <a:t>の引数と</a:t>
            </a:r>
            <a:r>
              <a:rPr kumimoji="1" lang="en-US" altLang="ja-JP" dirty="0" smtClean="0"/>
              <a:t>get()</a:t>
            </a:r>
            <a:r>
              <a:rPr kumimoji="1" lang="ja-JP" altLang="en-US" dirty="0" smtClean="0"/>
              <a:t>の戻り値に依存関係があることは分かる</a:t>
            </a:r>
          </a:p>
        </p:txBody>
      </p:sp>
      <p:sp>
        <p:nvSpPr>
          <p:cNvPr id="8" name="テキスト ボックス 7"/>
          <p:cNvSpPr txBox="1"/>
          <p:nvPr/>
        </p:nvSpPr>
        <p:spPr>
          <a:xfrm>
            <a:off x="933450" y="2404408"/>
            <a:ext cx="2045753" cy="369332"/>
          </a:xfrm>
          <a:prstGeom prst="rect">
            <a:avLst/>
          </a:prstGeom>
          <a:noFill/>
        </p:spPr>
        <p:txBody>
          <a:bodyPr wrap="none" rtlCol="0">
            <a:spAutoFit/>
          </a:bodyPr>
          <a:lstStyle/>
          <a:p>
            <a:r>
              <a:rPr kumimoji="1" lang="ja-JP" altLang="en-US" dirty="0" smtClean="0"/>
              <a:t>作成するスタブコード</a:t>
            </a:r>
            <a:endParaRPr kumimoji="1" lang="ja-JP" altLang="en-US" dirty="0"/>
          </a:p>
        </p:txBody>
      </p:sp>
    </p:spTree>
    <p:extLst>
      <p:ext uri="{BB962C8B-B14F-4D97-AF65-F5344CB8AC3E}">
        <p14:creationId xmlns:p14="http://schemas.microsoft.com/office/powerpoint/2010/main" val="1277672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スタブコードの作成方法</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public</a:t>
            </a:r>
            <a:r>
              <a:rPr lang="ja-JP" altLang="en-US" dirty="0" smtClean="0"/>
              <a:t>なフィールドを実装する</a:t>
            </a:r>
          </a:p>
          <a:p>
            <a:endParaRPr lang="ja-JP" altLang="en-US" dirty="0" smtClean="0"/>
          </a:p>
          <a:p>
            <a:r>
              <a:rPr lang="en-US" altLang="ja-JP" dirty="0"/>
              <a:t>p</a:t>
            </a:r>
            <a:r>
              <a:rPr lang="en-US" altLang="ja-JP" dirty="0" smtClean="0"/>
              <a:t>ublic</a:t>
            </a:r>
            <a:r>
              <a:rPr lang="ja-JP" altLang="en-US" dirty="0" smtClean="0"/>
              <a:t>なメソッドの外部と関係するデータフローのみを表現する形で実装する</a:t>
            </a:r>
          </a:p>
          <a:p>
            <a:pPr lvl="1"/>
            <a:r>
              <a:rPr lang="en-US" altLang="ja-JP" dirty="0" smtClean="0"/>
              <a:t>public</a:t>
            </a:r>
            <a:r>
              <a:rPr lang="ja-JP" altLang="en-US" dirty="0" smtClean="0"/>
              <a:t>なフィールドへの代入や，</a:t>
            </a:r>
            <a:r>
              <a:rPr lang="en-US" altLang="ja-JP" dirty="0" smtClean="0"/>
              <a:t>return</a:t>
            </a:r>
            <a:r>
              <a:rPr lang="ja-JP" altLang="en-US" dirty="0" smtClean="0"/>
              <a:t>文など</a:t>
            </a:r>
          </a:p>
          <a:p>
            <a:pPr lvl="1"/>
            <a:r>
              <a:rPr lang="ja-JP" altLang="en-US" dirty="0" smtClean="0"/>
              <a:t>内部実装はオリジナルに忠実である必要はない</a:t>
            </a:r>
          </a:p>
        </p:txBody>
      </p:sp>
    </p:spTree>
    <p:extLst>
      <p:ext uri="{BB962C8B-B14F-4D97-AF65-F5344CB8AC3E}">
        <p14:creationId xmlns:p14="http://schemas.microsoft.com/office/powerpoint/2010/main" val="6329378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スタブコードの利点</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オリジナルのコードより解析が軽い</a:t>
            </a:r>
          </a:p>
          <a:p>
            <a:pPr lvl="1"/>
            <a:r>
              <a:rPr kumimoji="1" lang="ja-JP" altLang="en-US" dirty="0"/>
              <a:t>内部</a:t>
            </a:r>
            <a:r>
              <a:rPr kumimoji="1" lang="ja-JP" altLang="en-US" dirty="0" smtClean="0"/>
              <a:t>のメソッド呼び出しが少ない</a:t>
            </a:r>
          </a:p>
          <a:p>
            <a:pPr lvl="1"/>
            <a:r>
              <a:rPr lang="ja-JP" altLang="en-US" dirty="0" smtClean="0"/>
              <a:t>ポインタ解析でメソッド呼び出しを処理するのは高コスト</a:t>
            </a:r>
            <a:endParaRPr kumimoji="1" lang="ja-JP" altLang="en-US" dirty="0" smtClean="0"/>
          </a:p>
          <a:p>
            <a:endParaRPr kumimoji="1" lang="ja-JP" altLang="en-US" dirty="0" smtClean="0"/>
          </a:p>
          <a:p>
            <a:r>
              <a:rPr kumimoji="1" lang="ja-JP" altLang="en-US" dirty="0" smtClean="0"/>
              <a:t>元々の解析に手を加える箇所が少なくて済む</a:t>
            </a:r>
          </a:p>
          <a:p>
            <a:pPr lvl="1"/>
            <a:r>
              <a:rPr lang="ja-JP" altLang="en-US" dirty="0" smtClean="0"/>
              <a:t>解析対象のコードに混ぜて一緒に解析してしまえる</a:t>
            </a:r>
          </a:p>
        </p:txBody>
      </p:sp>
    </p:spTree>
    <p:extLst>
      <p:ext uri="{BB962C8B-B14F-4D97-AF65-F5344CB8AC3E}">
        <p14:creationId xmlns:p14="http://schemas.microsoft.com/office/powerpoint/2010/main" val="653442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16425</TotalTime>
  <Words>1216</Words>
  <Application>Microsoft Office PowerPoint</Application>
  <PresentationFormat>画面に合わせる (4:3)</PresentationFormat>
  <Paragraphs>269</Paragraphs>
  <Slides>17</Slides>
  <Notes>8</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17</vt:i4>
      </vt:variant>
    </vt:vector>
  </HeadingPairs>
  <TitlesOfParts>
    <vt:vector size="27" baseType="lpstr">
      <vt:lpstr>ＭＳ Ｐゴシック</vt:lpstr>
      <vt:lpstr>MS UI Gothic</vt:lpstr>
      <vt:lpstr>ＭＳ ゴシック</vt:lpstr>
      <vt:lpstr>游ゴシック</vt:lpstr>
      <vt:lpstr>Arial</vt:lpstr>
      <vt:lpstr>Calibri</vt:lpstr>
      <vt:lpstr>Comic Sans MS</vt:lpstr>
      <vt:lpstr>Consolas</vt:lpstr>
      <vt:lpstr>Times New Roman</vt:lpstr>
      <vt:lpstr>sel2006-white</vt:lpstr>
      <vt:lpstr>ポインタ解析におけるライブラリの スタブコードへの置換の効果</vt:lpstr>
      <vt:lpstr>ポインタ解析とは</vt:lpstr>
      <vt:lpstr>内部辺・外部辺</vt:lpstr>
      <vt:lpstr>内部辺・外部辺の例</vt:lpstr>
      <vt:lpstr>研究背景</vt:lpstr>
      <vt:lpstr>既存研究における外部ライブラリの扱い</vt:lpstr>
      <vt:lpstr>提案手法：スタブコード表現</vt:lpstr>
      <vt:lpstr>スタブコードの作成方法</vt:lpstr>
      <vt:lpstr>スタブコードの利点</vt:lpstr>
      <vt:lpstr>評価実験</vt:lpstr>
      <vt:lpstr>対象としたインターフェース</vt:lpstr>
      <vt:lpstr>外部辺に関係するメソッド</vt:lpstr>
      <vt:lpstr>評価実験の結果</vt:lpstr>
      <vt:lpstr>スタブコード適用後の 外部辺に関係するメソッド</vt:lpstr>
      <vt:lpstr>考察(1/2)</vt:lpstr>
      <vt:lpstr>考察(2/2)</vt:lpstr>
      <vt:lpstr>まとめと今後の課題</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ライブラリのデータフローの近似</dc:title>
  <dc:creator>y-yamamt</dc:creator>
  <cp:lastModifiedBy>y-yamamt</cp:lastModifiedBy>
  <cp:revision>224</cp:revision>
  <cp:lastPrinted>2017-02-16T00:57:23Z</cp:lastPrinted>
  <dcterms:created xsi:type="dcterms:W3CDTF">2016-11-13T15:05:46Z</dcterms:created>
  <dcterms:modified xsi:type="dcterms:W3CDTF">2017-02-21T04:49:23Z</dcterms:modified>
</cp:coreProperties>
</file>