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85" r:id="rId3"/>
    <p:sldId id="288" r:id="rId4"/>
    <p:sldId id="287" r:id="rId5"/>
    <p:sldId id="290" r:id="rId6"/>
    <p:sldId id="295" r:id="rId7"/>
    <p:sldId id="304" r:id="rId8"/>
    <p:sldId id="291" r:id="rId9"/>
    <p:sldId id="294" r:id="rId10"/>
    <p:sldId id="296" r:id="rId11"/>
    <p:sldId id="297" r:id="rId12"/>
    <p:sldId id="299" r:id="rId13"/>
    <p:sldId id="300" r:id="rId14"/>
    <p:sldId id="301" r:id="rId15"/>
    <p:sldId id="302" r:id="rId16"/>
    <p:sldId id="303" r:id="rId17"/>
    <p:sldId id="286" r:id="rId18"/>
    <p:sldId id="292" r:id="rId19"/>
    <p:sldId id="293" r:id="rId20"/>
    <p:sldId id="289" r:id="rId21"/>
    <p:sldId id="305" r:id="rId2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umata" initials="s" lastIdx="3" clrIdx="0">
    <p:extLst>
      <p:ext uri="{19B8F6BF-5375-455C-9EA6-DF929625EA0E}">
        <p15:presenceInfo xmlns:p15="http://schemas.microsoft.com/office/powerpoint/2012/main" userId="s-num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6051"/>
    <a:srgbClr val="00823B"/>
    <a:srgbClr val="FF8967"/>
    <a:srgbClr val="FEC051"/>
    <a:srgbClr val="FFE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40" autoAdjust="0"/>
    <p:restoredTop sz="63688" autoAdjust="0"/>
  </p:normalViewPr>
  <p:slideViewPr>
    <p:cSldViewPr snapToGrid="0">
      <p:cViewPr>
        <p:scale>
          <a:sx n="100" d="100"/>
          <a:sy n="100" d="100"/>
        </p:scale>
        <p:origin x="3450" y="19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57" d="100"/>
          <a:sy n="57" d="100"/>
        </p:scale>
        <p:origin x="334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758C00D6-C317-4BF3-9332-E34C229564B6}" type="datetimeFigureOut">
              <a:rPr kumimoji="1" lang="ja-JP" altLang="en-US" smtClean="0"/>
              <a:t>2018/2/20</a:t>
            </a:fld>
            <a:endParaRPr kumimoji="1" lang="ja-JP" altLang="en-US"/>
          </a:p>
        </p:txBody>
      </p:sp>
      <p:sp>
        <p:nvSpPr>
          <p:cNvPr id="4" name="フッター プレースホルダー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DA2B23E2-2F41-4DFF-9BB2-8289DC171362}" type="slidenum">
              <a:rPr kumimoji="1" lang="ja-JP" altLang="en-US" smtClean="0"/>
              <a:t>‹#›</a:t>
            </a:fld>
            <a:endParaRPr kumimoji="1" lang="ja-JP" altLang="en-US"/>
          </a:p>
        </p:txBody>
      </p:sp>
    </p:spTree>
    <p:extLst>
      <p:ext uri="{BB962C8B-B14F-4D97-AF65-F5344CB8AC3E}">
        <p14:creationId xmlns:p14="http://schemas.microsoft.com/office/powerpoint/2010/main" val="28689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1" tIns="45715" rIns="91431" bIns="45715" rtlCol="0"/>
          <a:lstStyle>
            <a:lvl1pPr algn="r">
              <a:defRPr sz="1200"/>
            </a:lvl1pPr>
          </a:lstStyle>
          <a:p>
            <a:fld id="{8618FBC5-8F42-4C47-A77D-5BDE0B5A1B30}" type="datetimeFigureOut">
              <a:rPr kumimoji="1" lang="ja-JP" altLang="en-US" smtClean="0"/>
              <a:t>2018/2/20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31" tIns="45715" rIns="91431"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8692"/>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1431" tIns="45715" rIns="91431" bIns="45715" rtlCol="0" anchor="b"/>
          <a:lstStyle>
            <a:lvl1pPr algn="r">
              <a:defRPr sz="1200"/>
            </a:lvl1pPr>
          </a:lstStyle>
          <a:p>
            <a:fld id="{6B29F0CF-89F5-40CF-97A3-9787B6147CCC}" type="slidenum">
              <a:rPr kumimoji="1" lang="ja-JP" altLang="en-US" smtClean="0"/>
              <a:t>‹#›</a:t>
            </a:fld>
            <a:endParaRPr kumimoji="1" lang="ja-JP" altLang="en-US"/>
          </a:p>
        </p:txBody>
      </p:sp>
    </p:spTree>
    <p:extLst>
      <p:ext uri="{BB962C8B-B14F-4D97-AF65-F5344CB8AC3E}">
        <p14:creationId xmlns:p14="http://schemas.microsoft.com/office/powerpoint/2010/main" val="1427361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それでは，井上研究室の石田が</a:t>
            </a:r>
            <a:endParaRPr kumimoji="1" lang="en-US" altLang="ja-JP" dirty="0" smtClean="0"/>
          </a:p>
          <a:p>
            <a:r>
              <a:rPr kumimoji="1" lang="ja-JP" altLang="en-US" dirty="0" smtClean="0"/>
              <a:t>「宇宙機搭載ソフトウェアの安全性検査を目的としたデータフロー検査支援ツールの開発」</a:t>
            </a:r>
            <a:endParaRPr kumimoji="1" lang="en-US" altLang="ja-JP" dirty="0" smtClean="0"/>
          </a:p>
          <a:p>
            <a:r>
              <a:rPr kumimoji="1" lang="ja-JP" altLang="en-US" dirty="0" smtClean="0"/>
              <a:t>という題目で発表致します．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a:t>
            </a:fld>
            <a:endParaRPr kumimoji="1" lang="ja-JP" altLang="en-US"/>
          </a:p>
        </p:txBody>
      </p:sp>
    </p:spTree>
    <p:extLst>
      <p:ext uri="{BB962C8B-B14F-4D97-AF65-F5344CB8AC3E}">
        <p14:creationId xmlns:p14="http://schemas.microsoft.com/office/powerpoint/2010/main" val="1987046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それでは評価実験の説明に移ります．</a:t>
            </a:r>
            <a:endParaRPr kumimoji="1" lang="en-US" altLang="ja-JP" dirty="0" smtClean="0"/>
          </a:p>
          <a:p>
            <a:endParaRPr kumimoji="1" lang="en-US" altLang="ja-JP" dirty="0" smtClean="0"/>
          </a:p>
          <a:p>
            <a:r>
              <a:rPr kumimoji="1" lang="ja-JP" altLang="en-US" dirty="0" smtClean="0"/>
              <a:t>評価実験は，データフロー図を用いた場合の</a:t>
            </a:r>
            <a:endParaRPr kumimoji="1" lang="en-US" altLang="ja-JP" dirty="0" smtClean="0"/>
          </a:p>
          <a:p>
            <a:r>
              <a:rPr kumimoji="1" lang="ja-JP" altLang="en-US" dirty="0" smtClean="0"/>
              <a:t>コードレビューに与える影響を調査することを目的に行いました．</a:t>
            </a:r>
            <a:endParaRPr kumimoji="1" lang="en-US" altLang="ja-JP" dirty="0" smtClean="0"/>
          </a:p>
          <a:p>
            <a:endParaRPr kumimoji="1" lang="en-US" altLang="ja-JP" dirty="0" smtClean="0"/>
          </a:p>
          <a:p>
            <a:r>
              <a:rPr kumimoji="1" lang="ja-JP" altLang="en-US" dirty="0" smtClean="0"/>
              <a:t>第三者コード検査を実務で行う８名を被験者に選び，</a:t>
            </a:r>
            <a:endParaRPr kumimoji="1" lang="en-US" altLang="ja-JP" dirty="0" smtClean="0"/>
          </a:p>
          <a:p>
            <a:r>
              <a:rPr kumimoji="1" lang="ja-JP" altLang="en-US" dirty="0" smtClean="0"/>
              <a:t>経験年数がほぼ同じになるように</a:t>
            </a:r>
            <a:r>
              <a:rPr kumimoji="1" lang="en-US" altLang="ja-JP" dirty="0" smtClean="0"/>
              <a:t>4</a:t>
            </a:r>
            <a:r>
              <a:rPr kumimoji="1" lang="ja-JP" altLang="en-US" dirty="0" smtClean="0"/>
              <a:t>名ずつのグループ</a:t>
            </a:r>
            <a:r>
              <a:rPr kumimoji="1" lang="en-US" altLang="ja-JP" dirty="0" smtClean="0"/>
              <a:t>A</a:t>
            </a:r>
            <a:r>
              <a:rPr kumimoji="1" lang="ja-JP" altLang="en-US" dirty="0" smtClean="0"/>
              <a:t>とグループ</a:t>
            </a:r>
            <a:r>
              <a:rPr kumimoji="1" lang="en-US" altLang="ja-JP" dirty="0" smtClean="0"/>
              <a:t>B</a:t>
            </a:r>
            <a:r>
              <a:rPr kumimoji="1" lang="ja-JP" altLang="en-US" dirty="0" smtClean="0"/>
              <a:t>に分割しました．</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また，対象としてコードサイズが約</a:t>
            </a:r>
            <a:r>
              <a:rPr kumimoji="1" lang="en-US" altLang="ja-JP" dirty="0" smtClean="0"/>
              <a:t>500</a:t>
            </a:r>
            <a:r>
              <a:rPr kumimoji="1" lang="ja-JP" altLang="en-US" dirty="0" smtClean="0"/>
              <a:t>行である</a:t>
            </a:r>
            <a:endParaRPr kumimoji="1" lang="en-US" altLang="ja-JP" dirty="0" smtClean="0"/>
          </a:p>
          <a:p>
            <a:r>
              <a:rPr kumimoji="1" lang="ja-JP" altLang="en-US" dirty="0" smtClean="0"/>
              <a:t>宇宙機搭載ソフトウェアを模したプログラムを用意しました．</a:t>
            </a:r>
            <a:endParaRPr kumimoji="1" lang="en-US" altLang="ja-JP" dirty="0" smtClean="0"/>
          </a:p>
          <a:p>
            <a:endParaRPr kumimoji="1" lang="en-US" altLang="ja-JP" dirty="0" smtClean="0"/>
          </a:p>
          <a:p>
            <a:r>
              <a:rPr kumimoji="1" lang="ja-JP" altLang="en-US" dirty="0" smtClean="0"/>
              <a:t>そして，実験としてテスト問題とアンケート調査の２点を実施しました．</a:t>
            </a:r>
            <a:endParaRPr kumimoji="1" lang="en-US" altLang="ja-JP" dirty="0" smtClean="0"/>
          </a:p>
          <a:p>
            <a:endParaRPr kumimoji="1" lang="en-US" altLang="ja-JP" dirty="0" smtClean="0"/>
          </a:p>
          <a:p>
            <a:r>
              <a:rPr kumimoji="1" lang="ja-JP" altLang="en-US" dirty="0" smtClean="0"/>
              <a:t>テスト問題では想定に反するデータフローの存在有無を調査せよという問題などを出題しました．</a:t>
            </a:r>
            <a:endParaRPr kumimoji="1" lang="en-US" altLang="ja-JP" dirty="0" smtClean="0"/>
          </a:p>
          <a:p>
            <a:r>
              <a:rPr kumimoji="1" lang="ja-JP" altLang="en-US" dirty="0" smtClean="0"/>
              <a:t>テスト問題では，グループ</a:t>
            </a:r>
            <a:r>
              <a:rPr kumimoji="1" lang="en-US" altLang="ja-JP" dirty="0" smtClean="0"/>
              <a:t>B</a:t>
            </a:r>
            <a:r>
              <a:rPr kumimoji="1" lang="ja-JP" altLang="en-US" dirty="0" smtClean="0"/>
              <a:t>にのみモジュール間データフロー図を与えています．</a:t>
            </a:r>
            <a:endParaRPr kumimoji="1" lang="en-US" altLang="ja-JP" dirty="0" smtClean="0"/>
          </a:p>
          <a:p>
            <a:r>
              <a:rPr kumimoji="1" lang="ja-JP" altLang="en-US" dirty="0" smtClean="0"/>
              <a:t>また，テスト問題は明確な正答はなく，各自よりよい答えを求めてもらっています．</a:t>
            </a:r>
            <a:endParaRPr kumimoji="1" lang="en-US" altLang="ja-JP" dirty="0" smtClean="0"/>
          </a:p>
          <a:p>
            <a:endParaRPr kumimoji="1" lang="en-US" altLang="ja-JP" dirty="0" smtClean="0"/>
          </a:p>
          <a:p>
            <a:r>
              <a:rPr kumimoji="1" lang="ja-JP" altLang="en-US" dirty="0" smtClean="0"/>
              <a:t>アンケート調査では，モジュール間データフロー図の有用性などを問いました．</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10</a:t>
            </a:fld>
            <a:endParaRPr kumimoji="1" lang="ja-JP" altLang="en-US"/>
          </a:p>
        </p:txBody>
      </p:sp>
    </p:spTree>
    <p:extLst>
      <p:ext uri="{BB962C8B-B14F-4D97-AF65-F5344CB8AC3E}">
        <p14:creationId xmlns:p14="http://schemas.microsoft.com/office/powerpoint/2010/main" val="426359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それでは評価実験の結果について説明します．</a:t>
            </a:r>
            <a:endParaRPr kumimoji="1" lang="en-US" altLang="ja-JP" dirty="0" smtClean="0"/>
          </a:p>
          <a:p>
            <a:endParaRPr kumimoji="1" lang="en-US" altLang="ja-JP" dirty="0" smtClean="0"/>
          </a:p>
          <a:p>
            <a:r>
              <a:rPr kumimoji="1" lang="ja-JP" altLang="en-US" dirty="0" smtClean="0"/>
              <a:t>まず，実際にコードレビューを行い，</a:t>
            </a:r>
            <a:endParaRPr kumimoji="1" lang="en-US" altLang="ja-JP" dirty="0" smtClean="0"/>
          </a:p>
          <a:p>
            <a:r>
              <a:rPr kumimoji="1" lang="ja-JP" altLang="en-US" dirty="0" smtClean="0"/>
              <a:t>想定に反するデータフローを存在有無を調べよという問題では，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図を与えることによりレビュー時間短縮が見られるかを調査しました．</a:t>
            </a:r>
            <a:endParaRPr kumimoji="1" lang="en-US" altLang="ja-JP" sz="1200" dirty="0" smtClean="0"/>
          </a:p>
          <a:p>
            <a:endParaRPr kumimoji="1" lang="en-US" altLang="ja-JP" dirty="0" smtClean="0"/>
          </a:p>
          <a:p>
            <a:r>
              <a:rPr kumimoji="1" lang="ja-JP" altLang="en-US" dirty="0" smtClean="0"/>
              <a:t>結果として図を与えたグループ</a:t>
            </a:r>
            <a:r>
              <a:rPr kumimoji="1" lang="en-US" altLang="ja-JP" dirty="0" smtClean="0"/>
              <a:t>B</a:t>
            </a:r>
            <a:r>
              <a:rPr kumimoji="1" lang="ja-JP" altLang="en-US" dirty="0" smtClean="0"/>
              <a:t>の方がグループ</a:t>
            </a:r>
            <a:r>
              <a:rPr kumimoji="1" lang="en-US" altLang="ja-JP" dirty="0" smtClean="0"/>
              <a:t>A</a:t>
            </a:r>
            <a:r>
              <a:rPr kumimoji="1" lang="ja-JP" altLang="en-US" dirty="0" smtClean="0"/>
              <a:t>に比べ，多くの時間がかかっており，</a:t>
            </a:r>
            <a:endParaRPr kumimoji="1" lang="en-US" altLang="ja-JP" dirty="0" smtClean="0"/>
          </a:p>
          <a:p>
            <a:r>
              <a:rPr kumimoji="1" lang="ja-JP" altLang="en-US" dirty="0" smtClean="0"/>
              <a:t>今回の実験ではモジュール間データフロー図によってコードレビューの時間が</a:t>
            </a:r>
            <a:endParaRPr kumimoji="1" lang="en-US" altLang="ja-JP" dirty="0" smtClean="0"/>
          </a:p>
          <a:p>
            <a:r>
              <a:rPr kumimoji="1" lang="ja-JP" altLang="en-US" dirty="0" smtClean="0"/>
              <a:t>短縮されるような直接的な効果は見られませんでした．</a:t>
            </a:r>
            <a:endParaRPr kumimoji="1" lang="en-US" altLang="ja-JP" dirty="0" smtClean="0"/>
          </a:p>
          <a:p>
            <a:endParaRPr kumimoji="1" lang="en-US" altLang="ja-JP" dirty="0" smtClean="0"/>
          </a:p>
          <a:p>
            <a:r>
              <a:rPr kumimoji="1" lang="ja-JP" altLang="en-US" dirty="0" smtClean="0"/>
              <a:t>これは，個人の能力差による影響や，</a:t>
            </a:r>
            <a:endParaRPr kumimoji="1" lang="en-US" altLang="ja-JP" dirty="0" smtClean="0"/>
          </a:p>
          <a:p>
            <a:r>
              <a:rPr kumimoji="1" lang="ja-JP" altLang="en-US" dirty="0" smtClean="0"/>
              <a:t>図を与えたことでより詳細にソースコードの検査を行ったことで</a:t>
            </a:r>
            <a:endParaRPr kumimoji="1" lang="en-US" altLang="ja-JP" dirty="0" smtClean="0"/>
          </a:p>
          <a:p>
            <a:r>
              <a:rPr kumimoji="1" lang="ja-JP" altLang="en-US" dirty="0" smtClean="0"/>
              <a:t>かえって時間がかかってしまったことなどが原因として考えられます．</a:t>
            </a:r>
            <a:endParaRPr kumimoji="1" lang="en-US" altLang="ja-JP" dirty="0" smtClean="0"/>
          </a:p>
          <a:p>
            <a:endParaRPr kumimoji="1" lang="en-US" altLang="ja-JP" dirty="0" smtClean="0"/>
          </a:p>
          <a:p>
            <a:endParaRPr kumimoji="1" lang="en-US" altLang="ja-JP" dirty="0" smtClean="0"/>
          </a:p>
          <a:p>
            <a:r>
              <a:rPr kumimoji="1" lang="ja-JP" altLang="en-US" dirty="0" smtClean="0"/>
              <a:t>他に考えられる原因</a:t>
            </a:r>
            <a:endParaRPr kumimoji="1" lang="en-US" altLang="ja-JP" dirty="0" smtClean="0"/>
          </a:p>
          <a:p>
            <a:r>
              <a:rPr kumimoji="1" lang="ja-JP" altLang="en-US" dirty="0" smtClean="0"/>
              <a:t>・図の慣れの問題</a:t>
            </a:r>
            <a:endParaRPr kumimoji="1" lang="en-US" altLang="ja-JP" dirty="0" smtClean="0"/>
          </a:p>
          <a:p>
            <a:r>
              <a:rPr kumimoji="1" lang="ja-JP" altLang="en-US" dirty="0" smtClean="0"/>
              <a:t>・図とソースコードを見比べる時間がかかったことも原因の一つ</a:t>
            </a:r>
            <a:r>
              <a:rPr kumimoji="1" lang="en-US" altLang="ja-JP" dirty="0" smtClean="0"/>
              <a:t>(</a:t>
            </a:r>
            <a:r>
              <a:rPr kumimoji="1" lang="ja-JP" altLang="en-US" dirty="0" smtClean="0"/>
              <a:t>藤原</a:t>
            </a:r>
            <a:r>
              <a:rPr kumimoji="1" lang="en-US" altLang="ja-JP" dirty="0" smtClean="0"/>
              <a:t>)</a:t>
            </a: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11</a:t>
            </a:fld>
            <a:endParaRPr kumimoji="1" lang="ja-JP" altLang="en-US"/>
          </a:p>
        </p:txBody>
      </p:sp>
    </p:spTree>
    <p:extLst>
      <p:ext uri="{BB962C8B-B14F-4D97-AF65-F5344CB8AC3E}">
        <p14:creationId xmlns:p14="http://schemas.microsoft.com/office/powerpoint/2010/main" val="165509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次にモジュール間データフロー図を手作業で作図する問題では，</a:t>
            </a:r>
            <a:endParaRPr kumimoji="1" lang="en-US" altLang="ja-JP" dirty="0" smtClean="0"/>
          </a:p>
          <a:p>
            <a:r>
              <a:rPr kumimoji="1" lang="ja-JP" altLang="en-US" dirty="0" smtClean="0"/>
              <a:t>どの程度の時間的コストがかかるかを調査しました．</a:t>
            </a:r>
            <a:endParaRPr kumimoji="1" lang="en-US" altLang="ja-JP" dirty="0" smtClean="0"/>
          </a:p>
          <a:p>
            <a:endParaRPr kumimoji="1" lang="en-US" altLang="ja-JP" dirty="0" smtClean="0"/>
          </a:p>
          <a:p>
            <a:r>
              <a:rPr kumimoji="1" lang="ja-JP" altLang="en-US" dirty="0" smtClean="0"/>
              <a:t>この問題は図を与えないグループ</a:t>
            </a:r>
            <a:r>
              <a:rPr kumimoji="1" lang="en-US" altLang="ja-JP" dirty="0" smtClean="0"/>
              <a:t>A</a:t>
            </a:r>
            <a:r>
              <a:rPr kumimoji="1" lang="ja-JP" altLang="en-US" dirty="0" smtClean="0"/>
              <a:t>にのみ出題し，</a:t>
            </a:r>
            <a:endParaRPr kumimoji="1" lang="en-US" altLang="ja-JP" dirty="0" smtClean="0"/>
          </a:p>
          <a:p>
            <a:r>
              <a:rPr kumimoji="1" lang="ja-JP" altLang="en-US" dirty="0" smtClean="0"/>
              <a:t>平均解答時間が</a:t>
            </a:r>
            <a:r>
              <a:rPr kumimoji="1" lang="en-US" altLang="ja-JP" dirty="0" smtClean="0"/>
              <a:t>21</a:t>
            </a:r>
            <a:r>
              <a:rPr kumimoji="1" lang="ja-JP" altLang="en-US" dirty="0" smtClean="0"/>
              <a:t>分で完答したのは４名中１名でした．</a:t>
            </a:r>
            <a:endParaRPr kumimoji="1" lang="en-US" altLang="ja-JP" dirty="0" smtClean="0"/>
          </a:p>
          <a:p>
            <a:r>
              <a:rPr kumimoji="1" lang="ja-JP" altLang="en-US" dirty="0" smtClean="0"/>
              <a:t>他の被験者は軽微ではありますがミスがありました．</a:t>
            </a:r>
            <a:endParaRPr kumimoji="1" lang="en-US" altLang="ja-JP" dirty="0" smtClean="0"/>
          </a:p>
          <a:p>
            <a:endParaRPr kumimoji="1" lang="en-US" altLang="ja-JP" dirty="0" smtClean="0"/>
          </a:p>
          <a:p>
            <a:r>
              <a:rPr kumimoji="1" lang="ja-JP" altLang="en-US" dirty="0" smtClean="0"/>
              <a:t>ここから分かることは，</a:t>
            </a:r>
            <a:endParaRPr kumimoji="1" lang="en-US" altLang="ja-JP" dirty="0" smtClean="0"/>
          </a:p>
          <a:p>
            <a:r>
              <a:rPr kumimoji="1" lang="ja-JP" altLang="en-US" dirty="0" smtClean="0"/>
              <a:t>この問題に至るまでに，被験者は繰り返しソースコードを読んでいると予想されますが，</a:t>
            </a:r>
            <a:endParaRPr kumimoji="1" lang="en-US" altLang="ja-JP" dirty="0" smtClean="0"/>
          </a:p>
          <a:p>
            <a:r>
              <a:rPr kumimoji="1" lang="ja-JP" altLang="en-US" dirty="0" smtClean="0"/>
              <a:t>それでも平均で</a:t>
            </a:r>
            <a:r>
              <a:rPr kumimoji="1" lang="en-US" altLang="ja-JP" dirty="0" smtClean="0"/>
              <a:t>21</a:t>
            </a:r>
            <a:r>
              <a:rPr kumimoji="1" lang="ja-JP" altLang="en-US" dirty="0" smtClean="0"/>
              <a:t>分かかっており，また，本対象プログラムの場合ツールならば</a:t>
            </a:r>
            <a:endParaRPr kumimoji="1" lang="en-US" altLang="ja-JP" dirty="0" smtClean="0"/>
          </a:p>
          <a:p>
            <a:r>
              <a:rPr kumimoji="1" lang="en-US" altLang="ja-JP" dirty="0" smtClean="0"/>
              <a:t>1</a:t>
            </a:r>
            <a:r>
              <a:rPr kumimoji="1" lang="ja-JP" altLang="en-US" dirty="0" smtClean="0"/>
              <a:t>秒未満で図を生成可能なため，この点では有利です．</a:t>
            </a:r>
            <a:endParaRPr kumimoji="1" lang="en-US" altLang="ja-JP" dirty="0" smtClean="0"/>
          </a:p>
          <a:p>
            <a:endParaRPr kumimoji="1" lang="en-US" altLang="ja-JP" dirty="0" smtClean="0"/>
          </a:p>
          <a:p>
            <a:r>
              <a:rPr kumimoji="1" lang="ja-JP" altLang="en-US" dirty="0" smtClean="0"/>
              <a:t>また，完答したのは１名で他の被験者は漏れがあるなど不完全な回答であり，</a:t>
            </a:r>
            <a:endParaRPr kumimoji="1" lang="en-US" altLang="ja-JP" dirty="0" smtClean="0"/>
          </a:p>
          <a:p>
            <a:r>
              <a:rPr kumimoji="1" lang="ja-JP" altLang="en-US" dirty="0" smtClean="0"/>
              <a:t>ツールを使用することで確認漏れを削減できることも期待できます．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12</a:t>
            </a:fld>
            <a:endParaRPr kumimoji="1" lang="ja-JP" altLang="en-US"/>
          </a:p>
        </p:txBody>
      </p:sp>
    </p:spTree>
    <p:extLst>
      <p:ext uri="{BB962C8B-B14F-4D97-AF65-F5344CB8AC3E}">
        <p14:creationId xmlns:p14="http://schemas.microsoft.com/office/powerpoint/2010/main" val="380121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続いて，アンケート調査の結果について説明します．</a:t>
            </a:r>
            <a:endParaRPr kumimoji="1" lang="en-US" altLang="ja-JP" dirty="0" smtClean="0"/>
          </a:p>
          <a:p>
            <a:endParaRPr kumimoji="1" lang="en-US" altLang="ja-JP" dirty="0" smtClean="0"/>
          </a:p>
          <a:p>
            <a:r>
              <a:rPr kumimoji="1" lang="ja-JP" altLang="en-US" dirty="0" smtClean="0"/>
              <a:t>図がコード理解度に良い影響を与えるかという質問を</a:t>
            </a:r>
            <a:endParaRPr kumimoji="1" lang="en-US" altLang="ja-JP" dirty="0" smtClean="0"/>
          </a:p>
          <a:p>
            <a:r>
              <a:rPr kumimoji="1" lang="ja-JP" altLang="en-US" dirty="0" smtClean="0"/>
              <a:t>同じく</a:t>
            </a:r>
            <a:r>
              <a:rPr kumimoji="1" lang="en-US" altLang="ja-JP" dirty="0" smtClean="0"/>
              <a:t>5</a:t>
            </a:r>
            <a:r>
              <a:rPr kumimoji="1" lang="ja-JP" altLang="en-US" dirty="0" smtClean="0"/>
              <a:t>段階評価で行ったところ，平均スコアは</a:t>
            </a:r>
            <a:r>
              <a:rPr kumimoji="1" lang="en-US" altLang="ja-JP" dirty="0" smtClean="0"/>
              <a:t>4.125</a:t>
            </a:r>
            <a:r>
              <a:rPr kumimoji="1" lang="ja-JP" altLang="en-US" dirty="0" smtClean="0"/>
              <a:t>で，</a:t>
            </a:r>
            <a:endParaRPr kumimoji="1" lang="en-US" altLang="ja-JP" dirty="0" smtClean="0"/>
          </a:p>
          <a:p>
            <a:r>
              <a:rPr kumimoji="1" lang="ja-JP" altLang="en-US" dirty="0" smtClean="0"/>
              <a:t>重要な変数の本質的なデータフローを理解できることや，</a:t>
            </a:r>
            <a:endParaRPr kumimoji="1" lang="en-US" altLang="ja-JP" dirty="0" smtClean="0"/>
          </a:p>
          <a:p>
            <a:r>
              <a:rPr kumimoji="1" lang="ja-JP" altLang="en-US" dirty="0" smtClean="0"/>
              <a:t>未知のソースコードでもコードレビューの基点が分かること</a:t>
            </a:r>
            <a:endParaRPr kumimoji="1" lang="en-US" altLang="ja-JP" dirty="0" smtClean="0"/>
          </a:p>
          <a:p>
            <a:r>
              <a:rPr kumimoji="1" lang="ja-JP" altLang="en-US" dirty="0" smtClean="0"/>
              <a:t>などが意見として報告されました．</a:t>
            </a:r>
            <a:endParaRPr kumimoji="1" lang="en-US" altLang="ja-JP" dirty="0" smtClean="0"/>
          </a:p>
          <a:p>
            <a:endParaRPr kumimoji="1" lang="en-US" altLang="ja-JP" dirty="0" smtClean="0"/>
          </a:p>
          <a:p>
            <a:r>
              <a:rPr kumimoji="1" lang="ja-JP" altLang="en-US" dirty="0" smtClean="0"/>
              <a:t>よって，モジュール間データフロー図は実務で第三者コード検査を</a:t>
            </a:r>
            <a:endParaRPr kumimoji="1" lang="en-US" altLang="ja-JP" dirty="0" smtClean="0"/>
          </a:p>
          <a:p>
            <a:r>
              <a:rPr kumimoji="1" lang="ja-JP" altLang="en-US" dirty="0" smtClean="0"/>
              <a:t>行う者にとって有効であることが分かりました．</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13</a:t>
            </a:fld>
            <a:endParaRPr kumimoji="1" lang="ja-JP" altLang="en-US"/>
          </a:p>
        </p:txBody>
      </p:sp>
    </p:spTree>
    <p:extLst>
      <p:ext uri="{BB962C8B-B14F-4D97-AF65-F5344CB8AC3E}">
        <p14:creationId xmlns:p14="http://schemas.microsoft.com/office/powerpoint/2010/main" val="57070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モジュール間データフロー図の意味を</a:t>
            </a:r>
            <a:r>
              <a:rPr kumimoji="1" lang="en-US" altLang="ja-JP" dirty="0" smtClean="0"/>
              <a:t>1</a:t>
            </a:r>
            <a:r>
              <a:rPr kumimoji="1" lang="ja-JP" altLang="en-US" dirty="0" smtClean="0"/>
              <a:t>から</a:t>
            </a:r>
            <a:r>
              <a:rPr kumimoji="1" lang="en-US" altLang="ja-JP" dirty="0" smtClean="0"/>
              <a:t>5</a:t>
            </a:r>
            <a:r>
              <a:rPr kumimoji="1" lang="ja-JP" altLang="en-US" dirty="0" smtClean="0"/>
              <a:t>の</a:t>
            </a:r>
            <a:r>
              <a:rPr kumimoji="1" lang="en-US" altLang="ja-JP" dirty="0" smtClean="0"/>
              <a:t>5</a:t>
            </a:r>
            <a:r>
              <a:rPr kumimoji="1" lang="ja-JP" altLang="en-US" dirty="0" smtClean="0"/>
              <a:t>段階評価で問ったところ</a:t>
            </a:r>
            <a:endParaRPr kumimoji="1" lang="en-US" altLang="ja-JP" dirty="0" smtClean="0"/>
          </a:p>
          <a:p>
            <a:r>
              <a:rPr kumimoji="1" lang="ja-JP" altLang="en-US" dirty="0" smtClean="0"/>
              <a:t>平均スコアは</a:t>
            </a:r>
            <a:r>
              <a:rPr kumimoji="1" lang="en-US" altLang="ja-JP" dirty="0" smtClean="0"/>
              <a:t>3.875</a:t>
            </a:r>
            <a:r>
              <a:rPr kumimoji="1" lang="ja-JP" altLang="en-US" dirty="0" smtClean="0"/>
              <a:t>でした．</a:t>
            </a:r>
            <a:endParaRPr kumimoji="1" lang="en-US" altLang="ja-JP" dirty="0" smtClean="0"/>
          </a:p>
          <a:p>
            <a:endParaRPr kumimoji="1" lang="en-US" altLang="ja-JP" dirty="0" smtClean="0"/>
          </a:p>
          <a:p>
            <a:r>
              <a:rPr kumimoji="1" lang="ja-JP" altLang="en-US" dirty="0" smtClean="0"/>
              <a:t>比較的低いスコアを付けた被験者からは</a:t>
            </a:r>
            <a:endParaRPr kumimoji="1" lang="en-US" altLang="ja-JP" dirty="0" smtClean="0"/>
          </a:p>
          <a:p>
            <a:r>
              <a:rPr kumimoji="1" lang="ja-JP" altLang="en-US" dirty="0" smtClean="0"/>
              <a:t>有向辺の実線と点線の違いが分かりにくいことや，プログラムの規模が</a:t>
            </a:r>
            <a:endParaRPr kumimoji="1" lang="en-US" altLang="ja-JP" dirty="0" smtClean="0"/>
          </a:p>
          <a:p>
            <a:r>
              <a:rPr kumimoji="1" lang="ja-JP" altLang="en-US" dirty="0" smtClean="0"/>
              <a:t>大きくなった際に点線の有向辺がかえって図を煩雑にするのではないか</a:t>
            </a:r>
            <a:endParaRPr kumimoji="1" lang="en-US" altLang="ja-JP" dirty="0" smtClean="0"/>
          </a:p>
          <a:p>
            <a:r>
              <a:rPr kumimoji="1" lang="ja-JP" altLang="en-US" dirty="0" smtClean="0"/>
              <a:t>などの意見が報告されました．</a:t>
            </a:r>
            <a:endParaRPr kumimoji="1" lang="en-US" altLang="ja-JP" dirty="0" smtClean="0"/>
          </a:p>
          <a:p>
            <a:endParaRPr kumimoji="1" lang="en-US" altLang="ja-JP" dirty="0" smtClean="0"/>
          </a:p>
          <a:p>
            <a:r>
              <a:rPr kumimoji="1" lang="ja-JP" altLang="en-US" dirty="0" smtClean="0"/>
              <a:t>よって，データフローを表す有向辺の表示を切り替えるなどの</a:t>
            </a:r>
            <a:endParaRPr kumimoji="1" lang="en-US" altLang="ja-JP" dirty="0" smtClean="0"/>
          </a:p>
          <a:p>
            <a:r>
              <a:rPr kumimoji="1" lang="ja-JP" altLang="en-US" dirty="0" smtClean="0"/>
              <a:t>機能を追加するなどの改善が必要であると考えられます．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14</a:t>
            </a:fld>
            <a:endParaRPr kumimoji="1" lang="ja-JP" altLang="en-US"/>
          </a:p>
        </p:txBody>
      </p:sp>
    </p:spTree>
    <p:extLst>
      <p:ext uri="{BB962C8B-B14F-4D97-AF65-F5344CB8AC3E}">
        <p14:creationId xmlns:p14="http://schemas.microsoft.com/office/powerpoint/2010/main" val="43444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それでは，まとめと今後の課題に入ります．</a:t>
            </a:r>
            <a:endParaRPr kumimoji="1" lang="en-US" altLang="ja-JP" dirty="0" smtClean="0"/>
          </a:p>
          <a:p>
            <a:endParaRPr kumimoji="1" lang="en-US" altLang="ja-JP" dirty="0" smtClean="0"/>
          </a:p>
          <a:p>
            <a:r>
              <a:rPr kumimoji="1" lang="ja-JP" altLang="en-US" dirty="0" smtClean="0"/>
              <a:t>本研究では，宇宙機搭載ソフトウェアの安全性検査のためのデータフロー検査支援ツールの</a:t>
            </a:r>
            <a:endParaRPr kumimoji="1" lang="en-US" altLang="ja-JP" dirty="0" smtClean="0"/>
          </a:p>
          <a:p>
            <a:r>
              <a:rPr kumimoji="1" lang="ja-JP" altLang="en-US" dirty="0" smtClean="0"/>
              <a:t>開発を行いました．</a:t>
            </a:r>
            <a:endParaRPr kumimoji="1" lang="en-US" altLang="ja-JP" dirty="0" smtClean="0"/>
          </a:p>
          <a:p>
            <a:endParaRPr kumimoji="1" lang="en-US" altLang="ja-JP" dirty="0" smtClean="0"/>
          </a:p>
          <a:p>
            <a:r>
              <a:rPr kumimoji="1" lang="ja-JP" altLang="en-US" dirty="0" smtClean="0"/>
              <a:t>評価実験ではコードレビュー時間の短縮など直接的な効果は見られませんでしたが，</a:t>
            </a:r>
            <a:endParaRPr kumimoji="1" lang="en-US" altLang="ja-JP" dirty="0" smtClean="0"/>
          </a:p>
          <a:p>
            <a:r>
              <a:rPr kumimoji="1" lang="ja-JP" altLang="en-US" dirty="0" smtClean="0"/>
              <a:t>本質的なデータフローを理解できるなどの好意的な意見が多く報告されました．</a:t>
            </a:r>
            <a:endParaRPr kumimoji="1" lang="en-US" altLang="ja-JP" dirty="0" smtClean="0"/>
          </a:p>
          <a:p>
            <a:endParaRPr kumimoji="1" lang="en-US" altLang="ja-JP" dirty="0" smtClean="0"/>
          </a:p>
          <a:p>
            <a:r>
              <a:rPr kumimoji="1" lang="ja-JP" altLang="en-US" dirty="0" smtClean="0"/>
              <a:t>最後に，今後の課題として </a:t>
            </a:r>
            <a:r>
              <a:rPr kumimoji="1" lang="en-US" altLang="ja-JP" dirty="0" err="1" smtClean="0"/>
              <a:t>srcSlice</a:t>
            </a:r>
            <a:r>
              <a:rPr kumimoji="1" lang="en-US" altLang="ja-JP" baseline="0" dirty="0" smtClean="0"/>
              <a:t> </a:t>
            </a:r>
            <a:r>
              <a:rPr kumimoji="1" lang="ja-JP" altLang="en-US" baseline="0" dirty="0" smtClean="0"/>
              <a:t>の機能の安定化や，</a:t>
            </a:r>
            <a:endParaRPr kumimoji="1" lang="en-US" altLang="ja-JP" baseline="0" dirty="0" smtClean="0"/>
          </a:p>
          <a:p>
            <a:r>
              <a:rPr kumimoji="1" lang="en-US" altLang="ja-JP" baseline="0" dirty="0" smtClean="0"/>
              <a:t>Visual </a:t>
            </a:r>
            <a:r>
              <a:rPr kumimoji="1" lang="en-US" altLang="ja-JP" baseline="0" dirty="0" err="1" smtClean="0"/>
              <a:t>Reflexion</a:t>
            </a:r>
            <a:r>
              <a:rPr kumimoji="1" lang="en-US" altLang="ja-JP" baseline="0" dirty="0" smtClean="0"/>
              <a:t> </a:t>
            </a:r>
            <a:r>
              <a:rPr kumimoji="1" lang="ja-JP" altLang="en-US" baseline="0" dirty="0" smtClean="0"/>
              <a:t>の機能強化，さらに追加実験により，</a:t>
            </a:r>
            <a:endParaRPr kumimoji="1" lang="en-US" altLang="ja-JP" baseline="0" dirty="0" smtClean="0"/>
          </a:p>
          <a:p>
            <a:r>
              <a:rPr kumimoji="1" lang="ja-JP" altLang="en-US" baseline="0" dirty="0" smtClean="0"/>
              <a:t>本研究の提案の有用性を定量的に示すことなどが挙げられます．</a:t>
            </a:r>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15</a:t>
            </a:fld>
            <a:endParaRPr kumimoji="1" lang="ja-JP" altLang="en-US"/>
          </a:p>
        </p:txBody>
      </p:sp>
    </p:spTree>
    <p:extLst>
      <p:ext uri="{BB962C8B-B14F-4D97-AF65-F5344CB8AC3E}">
        <p14:creationId xmlns:p14="http://schemas.microsoft.com/office/powerpoint/2010/main" val="376555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実際の起きた，アリアン５型ロケットの爆発事故では，</a:t>
            </a:r>
            <a:endParaRPr kumimoji="1" lang="en-US" altLang="ja-JP" dirty="0" smtClean="0"/>
          </a:p>
          <a:p>
            <a:r>
              <a:rPr kumimoji="1" lang="ja-JP" altLang="en-US" dirty="0" smtClean="0"/>
              <a:t>「浮動小数点値を整数値に変換する過程」で起きたソフトウェア上のエラーが原因で，</a:t>
            </a:r>
            <a:endParaRPr kumimoji="1" lang="en-US" altLang="ja-JP" dirty="0" smtClean="0"/>
          </a:p>
          <a:p>
            <a:r>
              <a:rPr kumimoji="1" lang="ja-JP" altLang="en-US" dirty="0" smtClean="0"/>
              <a:t>多額の経済的損失を発生させました．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17</a:t>
            </a:fld>
            <a:endParaRPr kumimoji="1" lang="ja-JP" altLang="en-US"/>
          </a:p>
        </p:txBody>
      </p:sp>
    </p:spTree>
    <p:extLst>
      <p:ext uri="{BB962C8B-B14F-4D97-AF65-F5344CB8AC3E}">
        <p14:creationId xmlns:p14="http://schemas.microsoft.com/office/powerpoint/2010/main" val="346549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a:t>
            </a:r>
            <a:r>
              <a:rPr kumimoji="1" lang="en-US" altLang="ja-JP" dirty="0" err="1" smtClean="0"/>
              <a:t>srcML</a:t>
            </a:r>
            <a:r>
              <a:rPr kumimoji="1" lang="ja-JP" altLang="en-US" dirty="0" smtClean="0"/>
              <a:t>は前処理としてソースコードを抽象表現に変換する</a:t>
            </a:r>
            <a:endParaRPr kumimoji="1" lang="en-US" altLang="ja-JP" dirty="0" smtClean="0"/>
          </a:p>
          <a:p>
            <a:r>
              <a:rPr kumimoji="1" lang="ja-JP" altLang="en-US" dirty="0" smtClean="0"/>
              <a:t>役割を果たします．</a:t>
            </a:r>
            <a:endParaRPr kumimoji="1" lang="en-US" altLang="ja-JP" dirty="0" smtClean="0"/>
          </a:p>
          <a:p>
            <a:endParaRPr kumimoji="1" lang="en-US" altLang="ja-JP" dirty="0" smtClean="0"/>
          </a:p>
          <a:p>
            <a:r>
              <a:rPr kumimoji="1" lang="ja-JP" altLang="en-US" dirty="0" smtClean="0"/>
              <a:t>本研究ではソースコードの字句解析，</a:t>
            </a:r>
            <a:endParaRPr kumimoji="1" lang="en-US" altLang="ja-JP" dirty="0" smtClean="0"/>
          </a:p>
          <a:p>
            <a:r>
              <a:rPr kumimoji="1" lang="ja-JP" altLang="en-US" dirty="0" smtClean="0"/>
              <a:t>構文解析を行い，抽象表現を得る</a:t>
            </a:r>
            <a:endParaRPr kumimoji="1" lang="en-US" altLang="ja-JP" dirty="0" smtClean="0"/>
          </a:p>
          <a:p>
            <a:r>
              <a:rPr kumimoji="1" lang="ja-JP" altLang="en-US" dirty="0" smtClean="0"/>
              <a:t>ツールとして使用しています．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18</a:t>
            </a:fld>
            <a:endParaRPr kumimoji="1" lang="ja-JP" altLang="en-US"/>
          </a:p>
        </p:txBody>
      </p:sp>
    </p:spTree>
    <p:extLst>
      <p:ext uri="{BB962C8B-B14F-4D97-AF65-F5344CB8AC3E}">
        <p14:creationId xmlns:p14="http://schemas.microsoft.com/office/powerpoint/2010/main" val="840751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err="1" smtClean="0"/>
              <a:t>srcSlice</a:t>
            </a:r>
            <a:r>
              <a:rPr kumimoji="1" lang="ja-JP" altLang="en-US" dirty="0" smtClean="0"/>
              <a:t>は変数の依存関係の解析を行う</a:t>
            </a:r>
            <a:endParaRPr kumimoji="1" lang="en-US" altLang="ja-JP" dirty="0" smtClean="0"/>
          </a:p>
          <a:p>
            <a:r>
              <a:rPr kumimoji="1" lang="ja-JP" altLang="en-US" dirty="0" smtClean="0"/>
              <a:t>役割をします．</a:t>
            </a:r>
            <a:endParaRPr kumimoji="1" lang="en-US" altLang="ja-JP" dirty="0" smtClean="0"/>
          </a:p>
          <a:p>
            <a:endParaRPr kumimoji="1" lang="en-US" altLang="ja-JP" dirty="0" smtClean="0"/>
          </a:p>
          <a:p>
            <a:r>
              <a:rPr kumimoji="1" lang="en-US" altLang="ja-JP" dirty="0" err="1" smtClean="0"/>
              <a:t>srcSlice</a:t>
            </a:r>
            <a:r>
              <a:rPr kumimoji="1" lang="ja-JP" altLang="en-US" dirty="0" smtClean="0"/>
              <a:t>は，</a:t>
            </a:r>
            <a:r>
              <a:rPr kumimoji="1" lang="en-US" altLang="ja-JP" dirty="0" err="1" smtClean="0"/>
              <a:t>srcML</a:t>
            </a:r>
            <a:r>
              <a:rPr kumimoji="1" lang="ja-JP" altLang="en-US" dirty="0" smtClean="0"/>
              <a:t>で得られる抽象表現を</a:t>
            </a:r>
            <a:endParaRPr kumimoji="1" lang="en-US" altLang="ja-JP" dirty="0" smtClean="0"/>
          </a:p>
          <a:p>
            <a:r>
              <a:rPr kumimoji="1" lang="ja-JP" altLang="en-US" dirty="0" smtClean="0"/>
              <a:t>入力として軽量なプログラムスライシングを適用し，</a:t>
            </a:r>
            <a:endParaRPr kumimoji="1" lang="en-US" altLang="ja-JP" dirty="0" smtClean="0"/>
          </a:p>
          <a:p>
            <a:r>
              <a:rPr kumimoji="1" lang="ja-JP" altLang="en-US" dirty="0" smtClean="0"/>
              <a:t>変数間の依存関係を抽出します．</a:t>
            </a:r>
            <a:endParaRPr kumimoji="1" lang="en-US" altLang="ja-JP" dirty="0" smtClean="0"/>
          </a:p>
          <a:p>
            <a:endParaRPr kumimoji="1" lang="en-US" altLang="ja-JP" dirty="0" smtClean="0"/>
          </a:p>
          <a:p>
            <a:r>
              <a:rPr kumimoji="1" lang="en-US" altLang="ja-JP" dirty="0" err="1" smtClean="0"/>
              <a:t>srcSlice</a:t>
            </a:r>
            <a:r>
              <a:rPr kumimoji="1" lang="ja-JP" altLang="en-US" baseline="0" dirty="0" smtClean="0"/>
              <a:t>も</a:t>
            </a:r>
            <a:r>
              <a:rPr kumimoji="1" lang="en-US" altLang="ja-JP" baseline="0" dirty="0" err="1" smtClean="0"/>
              <a:t>srcML</a:t>
            </a:r>
            <a:r>
              <a:rPr kumimoji="1" lang="ja-JP" altLang="en-US" baseline="0" dirty="0" smtClean="0"/>
              <a:t>と同様，既存の</a:t>
            </a:r>
            <a:r>
              <a:rPr kumimoji="1" lang="en-US" altLang="ja-JP" baseline="0" dirty="0" smtClean="0"/>
              <a:t>OSS</a:t>
            </a:r>
            <a:r>
              <a:rPr kumimoji="1" lang="ja-JP" altLang="en-US" baseline="0" dirty="0" smtClean="0"/>
              <a:t>ですが，</a:t>
            </a:r>
            <a:endParaRPr kumimoji="1" lang="en-US" altLang="ja-JP" baseline="0" dirty="0" smtClean="0"/>
          </a:p>
          <a:p>
            <a:r>
              <a:rPr kumimoji="1" lang="ja-JP" altLang="en-US" dirty="0" smtClean="0"/>
              <a:t>本研究に合わせて大域変数に対応するなどの機能追加を行っています．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19</a:t>
            </a:fld>
            <a:endParaRPr kumimoji="1" lang="ja-JP" altLang="en-US"/>
          </a:p>
        </p:txBody>
      </p:sp>
    </p:spTree>
    <p:extLst>
      <p:ext uri="{BB962C8B-B14F-4D97-AF65-F5344CB8AC3E}">
        <p14:creationId xmlns:p14="http://schemas.microsoft.com/office/powerpoint/2010/main" val="3100689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このような事情を踏まえて，既存のツールで対応することができるかを</a:t>
            </a:r>
            <a:endParaRPr kumimoji="1" lang="en-US" altLang="ja-JP" dirty="0" smtClean="0"/>
          </a:p>
          <a:p>
            <a:r>
              <a:rPr kumimoji="1" lang="ja-JP" altLang="en-US" dirty="0" smtClean="0"/>
              <a:t>考えてみます．</a:t>
            </a:r>
            <a:endParaRPr kumimoji="1" lang="en-US" altLang="ja-JP" dirty="0" smtClean="0"/>
          </a:p>
          <a:p>
            <a:endParaRPr kumimoji="1" lang="en-US" altLang="ja-JP" dirty="0" smtClean="0"/>
          </a:p>
          <a:p>
            <a:r>
              <a:rPr kumimoji="1" lang="ja-JP" altLang="en-US" dirty="0" smtClean="0"/>
              <a:t>想定に反する実行フローがないかを知ら</a:t>
            </a:r>
            <a:r>
              <a:rPr kumimoji="1" lang="ja-JP" altLang="en-US" dirty="0" err="1" smtClean="0"/>
              <a:t>べたい</a:t>
            </a:r>
            <a:r>
              <a:rPr kumimoji="1" lang="ja-JP" altLang="en-US" dirty="0" smtClean="0"/>
              <a:t>．</a:t>
            </a:r>
            <a:endParaRPr kumimoji="1" lang="en-US" altLang="ja-JP" dirty="0" smtClean="0"/>
          </a:p>
          <a:p>
            <a:endParaRPr kumimoji="1" lang="en-US" altLang="ja-JP" dirty="0" smtClean="0"/>
          </a:p>
          <a:p>
            <a:r>
              <a:rPr kumimoji="1" lang="ja-JP" altLang="en-US" dirty="0" smtClean="0"/>
              <a:t>既存の不具合検出やソースコードの解析を行うツールとして</a:t>
            </a:r>
            <a:endParaRPr kumimoji="1" lang="en-US" altLang="ja-JP" dirty="0" smtClean="0"/>
          </a:p>
          <a:p>
            <a:r>
              <a:rPr kumimoji="1" lang="ja-JP" altLang="en-US" dirty="0" smtClean="0"/>
              <a:t>例えば</a:t>
            </a:r>
            <a:r>
              <a:rPr kumimoji="1" lang="en-US" altLang="ja-JP" dirty="0" err="1" smtClean="0"/>
              <a:t>Coverity</a:t>
            </a:r>
            <a:r>
              <a:rPr kumimoji="1" lang="ja-JP" altLang="en-US" dirty="0" smtClean="0"/>
              <a:t>があります．</a:t>
            </a:r>
            <a:endParaRPr kumimoji="1" lang="en-US" altLang="ja-JP" dirty="0" smtClean="0"/>
          </a:p>
          <a:p>
            <a:r>
              <a:rPr kumimoji="1" lang="ja-JP" altLang="en-US" dirty="0" smtClean="0"/>
              <a:t>これは，自動で欠陥を検出できたり，様々なソースコード解析を行えるのですが，</a:t>
            </a:r>
            <a:endParaRPr kumimoji="1" lang="en-US" altLang="ja-JP" dirty="0" smtClean="0"/>
          </a:p>
          <a:p>
            <a:r>
              <a:rPr kumimoji="1" lang="ja-JP" altLang="en-US" dirty="0" smtClean="0"/>
              <a:t>複雑な処理に対してツールが欠陥を自動で検出することは難しく，</a:t>
            </a:r>
            <a:endParaRPr kumimoji="1" lang="en-US" altLang="ja-JP" dirty="0" smtClean="0"/>
          </a:p>
          <a:p>
            <a:r>
              <a:rPr kumimoji="1" lang="ja-JP" altLang="en-US" dirty="0" smtClean="0"/>
              <a:t>不具合でないものが不具合として検出される誤検知が多発するなどの</a:t>
            </a:r>
            <a:endParaRPr kumimoji="1" lang="en-US" altLang="ja-JP" dirty="0" smtClean="0"/>
          </a:p>
          <a:p>
            <a:r>
              <a:rPr kumimoji="1" lang="ja-JP" altLang="en-US" dirty="0" smtClean="0"/>
              <a:t>欠点もあり，</a:t>
            </a:r>
            <a:endParaRPr kumimoji="1" lang="en-US" altLang="ja-JP" dirty="0" smtClean="0"/>
          </a:p>
          <a:p>
            <a:endParaRPr kumimoji="1" lang="en-US" altLang="ja-JP" dirty="0" smtClean="0"/>
          </a:p>
          <a:p>
            <a:r>
              <a:rPr kumimoji="1" lang="ja-JP" altLang="en-US" dirty="0" smtClean="0"/>
              <a:t>やはり目視によるコードレビューが好まれる場面があります．</a:t>
            </a:r>
            <a:endParaRPr kumimoji="1" lang="en-US" altLang="ja-JP" dirty="0" smtClean="0"/>
          </a:p>
          <a:p>
            <a:endParaRPr kumimoji="1" lang="en-US" altLang="ja-JP" dirty="0" smtClean="0"/>
          </a:p>
          <a:p>
            <a:r>
              <a:rPr kumimoji="1" lang="ja-JP" altLang="en-US" dirty="0" smtClean="0"/>
              <a:t>そしてなにより，宇宙機搭載ソフトウェアも特殊な特徴があることから，</a:t>
            </a:r>
            <a:endParaRPr kumimoji="1" lang="en-US" altLang="ja-JP" dirty="0" smtClean="0"/>
          </a:p>
          <a:p>
            <a:r>
              <a:rPr kumimoji="1" lang="ja-JP" altLang="en-US" dirty="0" smtClean="0"/>
              <a:t>既存のツールをそのまま適用することが難しいというのが現状です．</a:t>
            </a:r>
            <a:endParaRPr kumimoji="1" lang="en-US" altLang="ja-JP" dirty="0" smtClean="0"/>
          </a:p>
          <a:p>
            <a:endParaRPr kumimoji="1" lang="en-US" altLang="ja-JP" dirty="0" smtClean="0"/>
          </a:p>
          <a:p>
            <a:endParaRPr kumimoji="1" lang="en-US" altLang="ja-JP" dirty="0" smtClean="0"/>
          </a:p>
          <a:p>
            <a:r>
              <a:rPr kumimoji="1" lang="ja-JP" altLang="en-US" dirty="0" smtClean="0"/>
              <a:t>概念的には値の受け渡しが行われていますが，</a:t>
            </a:r>
            <a:endParaRPr kumimoji="1" lang="en-US" altLang="ja-JP" dirty="0" smtClean="0"/>
          </a:p>
          <a:p>
            <a:r>
              <a:rPr kumimoji="1" lang="ja-JP" altLang="en-US" dirty="0" smtClean="0"/>
              <a:t>実際にはグローバル変数に値がセットされたり参照されたりしているに</a:t>
            </a:r>
            <a:endParaRPr kumimoji="1" lang="en-US" altLang="ja-JP" dirty="0" smtClean="0"/>
          </a:p>
          <a:p>
            <a:r>
              <a:rPr kumimoji="1" lang="ja-JP" altLang="en-US" dirty="0" smtClean="0"/>
              <a:t>過ぎない．</a:t>
            </a:r>
            <a:endParaRPr kumimoji="1" lang="en-US" altLang="ja-JP" dirty="0" smtClean="0"/>
          </a:p>
          <a:p>
            <a:endParaRPr kumimoji="1" lang="en-US" altLang="ja-JP" dirty="0" smtClean="0"/>
          </a:p>
          <a:p>
            <a:endParaRPr kumimoji="1" lang="en-US" altLang="ja-JP" dirty="0" smtClean="0"/>
          </a:p>
          <a:p>
            <a:r>
              <a:rPr kumimoji="1" lang="ja-JP" altLang="en-US" dirty="0" smtClean="0"/>
              <a:t>・</a:t>
            </a:r>
            <a:r>
              <a:rPr kumimoji="1" lang="en-US" altLang="ja-JP" dirty="0" err="1" smtClean="0"/>
              <a:t>Coverity</a:t>
            </a:r>
            <a:endParaRPr kumimoji="1" lang="en-US" altLang="ja-JP" baseline="0" dirty="0" smtClean="0"/>
          </a:p>
          <a:p>
            <a:r>
              <a:rPr kumimoji="1" lang="ja-JP" altLang="en-US" baseline="0" dirty="0" smtClean="0"/>
              <a:t>→ ヌルポインタ参照</a:t>
            </a:r>
            <a:endParaRPr kumimoji="1" lang="en-US" altLang="ja-JP" baseline="0" dirty="0" smtClean="0"/>
          </a:p>
          <a:p>
            <a:r>
              <a:rPr kumimoji="1" lang="ja-JP" altLang="en-US" baseline="0" dirty="0" smtClean="0"/>
              <a:t>→ バッファオーバーラン</a:t>
            </a:r>
            <a:endParaRPr kumimoji="1" lang="en-US" altLang="ja-JP" baseline="0" dirty="0" smtClean="0"/>
          </a:p>
          <a:p>
            <a:endParaRPr kumimoji="1" lang="en-US" altLang="ja-JP" baseline="0" dirty="0" smtClean="0"/>
          </a:p>
          <a:p>
            <a:r>
              <a:rPr kumimoji="1" lang="ja-JP" altLang="en-US" baseline="0" dirty="0" smtClean="0"/>
              <a:t>・</a:t>
            </a:r>
            <a:r>
              <a:rPr kumimoji="1" lang="en-US" altLang="ja-JP" baseline="0" dirty="0" smtClean="0"/>
              <a:t>Understand</a:t>
            </a:r>
          </a:p>
          <a:p>
            <a:r>
              <a:rPr kumimoji="1" lang="ja-JP" altLang="en-US" baseline="0" dirty="0" smtClean="0"/>
              <a:t>→ プログラムの階層関係の可視化</a:t>
            </a:r>
            <a:endParaRPr kumimoji="1" lang="en-US" altLang="ja-JP" baseline="0" dirty="0" smtClean="0"/>
          </a:p>
          <a:p>
            <a:r>
              <a:rPr kumimoji="1" lang="ja-JP" altLang="en-US" baseline="0" dirty="0" smtClean="0"/>
              <a:t>→ プログラムの構造の可視化 </a:t>
            </a:r>
            <a:r>
              <a:rPr kumimoji="1" lang="en-US" altLang="ja-JP" baseline="0" dirty="0" smtClean="0"/>
              <a:t>(</a:t>
            </a:r>
            <a:r>
              <a:rPr kumimoji="1" lang="ja-JP" altLang="en-US" baseline="0" dirty="0" smtClean="0"/>
              <a:t>関数の制御フローチャートや，クラスの構造体・メンバなど</a:t>
            </a:r>
            <a:r>
              <a:rPr kumimoji="1" lang="en-US" altLang="ja-JP" baseline="0" dirty="0" smtClean="0"/>
              <a:t>)</a:t>
            </a:r>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20</a:t>
            </a:fld>
            <a:endParaRPr kumimoji="1" lang="ja-JP" altLang="en-US"/>
          </a:p>
        </p:txBody>
      </p:sp>
    </p:spTree>
    <p:extLst>
      <p:ext uri="{BB962C8B-B14F-4D97-AF65-F5344CB8AC3E}">
        <p14:creationId xmlns:p14="http://schemas.microsoft.com/office/powerpoint/2010/main" val="272433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まず，宇宙機搭載ソフトウェアとは，文字通りローバーの制御プログラムなど，</a:t>
            </a:r>
            <a:endParaRPr kumimoji="1" lang="en-US" altLang="ja-JP" dirty="0" smtClean="0"/>
          </a:p>
          <a:p>
            <a:r>
              <a:rPr kumimoji="1" lang="ja-JP" altLang="en-US" dirty="0" smtClean="0"/>
              <a:t>宇宙機に搭載されるソフトウェアのことを指し，</a:t>
            </a:r>
            <a:endParaRPr kumimoji="1" lang="en-US" altLang="ja-JP" dirty="0" smtClean="0"/>
          </a:p>
          <a:p>
            <a:r>
              <a:rPr kumimoji="1" lang="ja-JP" altLang="en-US" dirty="0" smtClean="0"/>
              <a:t>宇宙機搭載ソフトウェアにおける欠陥は非常に大きな問題を発生させます．</a:t>
            </a:r>
            <a:endParaRPr kumimoji="1" lang="en-US" altLang="ja-JP" dirty="0" smtClean="0"/>
          </a:p>
          <a:p>
            <a:r>
              <a:rPr kumimoji="1" lang="ja-JP" altLang="en-US" dirty="0" smtClean="0"/>
              <a:t>過去にソフトウェア上のエラーが原因で，多額の経済的損失を受けたロケットの爆発事故もありました．</a:t>
            </a:r>
            <a:endParaRPr kumimoji="1" lang="en-US" altLang="ja-JP" dirty="0" smtClean="0"/>
          </a:p>
          <a:p>
            <a:endParaRPr kumimoji="1" lang="en-US" altLang="ja-JP" dirty="0" smtClean="0"/>
          </a:p>
          <a:p>
            <a:r>
              <a:rPr kumimoji="1" lang="ja-JP" altLang="en-US" dirty="0" smtClean="0"/>
              <a:t>そのため，高い信頼性が求められるため，</a:t>
            </a:r>
            <a:endParaRPr kumimoji="1" lang="en-US" altLang="ja-JP" dirty="0" smtClean="0"/>
          </a:p>
          <a:p>
            <a:r>
              <a:rPr kumimoji="1" lang="ja-JP" altLang="en-US" dirty="0" smtClean="0"/>
              <a:t>欠陥を発見するために，</a:t>
            </a:r>
            <a:endParaRPr kumimoji="1" lang="en-US" altLang="ja-JP" dirty="0" smtClean="0"/>
          </a:p>
          <a:p>
            <a:r>
              <a:rPr kumimoji="1" lang="ja-JP" altLang="en-US" dirty="0" smtClean="0"/>
              <a:t>よくテストを行うことと同時に，</a:t>
            </a:r>
            <a:endParaRPr kumimoji="1" lang="en-US" altLang="ja-JP" dirty="0" smtClean="0"/>
          </a:p>
          <a:p>
            <a:r>
              <a:rPr kumimoji="1" lang="ja-JP" altLang="en-US" dirty="0" smtClean="0"/>
              <a:t>できるだけ短時間で正確なコードレビューをことが必要です．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2</a:t>
            </a:fld>
            <a:endParaRPr kumimoji="1" lang="ja-JP" altLang="en-US"/>
          </a:p>
        </p:txBody>
      </p:sp>
    </p:spTree>
    <p:extLst>
      <p:ext uri="{BB962C8B-B14F-4D97-AF65-F5344CB8AC3E}">
        <p14:creationId xmlns:p14="http://schemas.microsoft.com/office/powerpoint/2010/main" val="346697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コードレビューはソフトウェアの欠陥の発見に有効であり，</a:t>
            </a:r>
            <a:endParaRPr kumimoji="1" lang="en-US" altLang="ja-JP" dirty="0" smtClean="0"/>
          </a:p>
          <a:p>
            <a:r>
              <a:rPr kumimoji="1" lang="ja-JP" altLang="en-US" dirty="0" smtClean="0"/>
              <a:t>第三者がこのようなコード検証を行うことを</a:t>
            </a:r>
            <a:r>
              <a:rPr kumimoji="1" lang="en-US" altLang="ja-JP" dirty="0" smtClean="0"/>
              <a:t>IV&amp;V</a:t>
            </a:r>
            <a:r>
              <a:rPr kumimoji="1" lang="ja-JP" altLang="en-US" dirty="0" smtClean="0"/>
              <a:t>と言います．</a:t>
            </a:r>
            <a:endParaRPr kumimoji="1" lang="en-US" altLang="ja-JP" dirty="0" smtClean="0"/>
          </a:p>
          <a:p>
            <a:r>
              <a:rPr kumimoji="1" lang="en-US" altLang="ja-JP" dirty="0" smtClean="0"/>
              <a:t>IV&amp;V</a:t>
            </a:r>
            <a:r>
              <a:rPr kumimoji="1" lang="ja-JP" altLang="en-US" dirty="0" smtClean="0"/>
              <a:t>は，客観的にコードレビューを行えるという利点がありますが，</a:t>
            </a:r>
            <a:endParaRPr kumimoji="1" lang="en-US" altLang="ja-JP" dirty="0" smtClean="0"/>
          </a:p>
          <a:p>
            <a:r>
              <a:rPr kumimoji="1" lang="ja-JP" altLang="en-US" dirty="0" smtClean="0"/>
              <a:t>ソースコードの詳細を知らない状態でレビューを行わなければならない</a:t>
            </a:r>
            <a:endParaRPr kumimoji="1" lang="en-US" altLang="ja-JP" dirty="0" smtClean="0"/>
          </a:p>
          <a:p>
            <a:r>
              <a:rPr kumimoji="1" lang="ja-JP" altLang="en-US" dirty="0" smtClean="0"/>
              <a:t>という側面もあります．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3</a:t>
            </a:fld>
            <a:endParaRPr kumimoji="1" lang="ja-JP" altLang="en-US"/>
          </a:p>
        </p:txBody>
      </p:sp>
    </p:spTree>
    <p:extLst>
      <p:ext uri="{BB962C8B-B14F-4D97-AF65-F5344CB8AC3E}">
        <p14:creationId xmlns:p14="http://schemas.microsoft.com/office/powerpoint/2010/main" val="104951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また，宇宙機搭載ソフトウェアは</a:t>
            </a:r>
            <a:r>
              <a:rPr kumimoji="1" lang="en-US" altLang="ja-JP" dirty="0" smtClean="0"/>
              <a:t>C</a:t>
            </a:r>
            <a:r>
              <a:rPr kumimoji="1" lang="ja-JP" altLang="en-US" dirty="0" smtClean="0"/>
              <a:t>言語で特殊な実装となっているため</a:t>
            </a:r>
            <a:endParaRPr kumimoji="1" lang="en-US" altLang="ja-JP" dirty="0" smtClean="0"/>
          </a:p>
          <a:p>
            <a:r>
              <a:rPr kumimoji="1" lang="ja-JP" altLang="en-US" dirty="0" smtClean="0"/>
              <a:t>コードレビューの難易度が高くなっています．</a:t>
            </a:r>
            <a:endParaRPr kumimoji="1" lang="en-US" altLang="ja-JP" dirty="0" smtClean="0"/>
          </a:p>
          <a:p>
            <a:endParaRPr kumimoji="1" lang="en-US" altLang="ja-JP" dirty="0" smtClean="0"/>
          </a:p>
          <a:p>
            <a:r>
              <a:rPr kumimoji="1" lang="ja-JP" altLang="en-US" dirty="0" smtClean="0"/>
              <a:t>というのも，センサ，アクチュエータなどの役割ごとに</a:t>
            </a:r>
            <a:endParaRPr kumimoji="1" lang="en-US" altLang="ja-JP" dirty="0" smtClean="0"/>
          </a:p>
          <a:p>
            <a:r>
              <a:rPr kumimoji="1" lang="ja-JP" altLang="en-US" dirty="0" smtClean="0"/>
              <a:t>モジュールが独立しており，図の中の点線の矢印で示されているように，</a:t>
            </a:r>
            <a:endParaRPr kumimoji="1" lang="en-US" altLang="ja-JP" dirty="0" smtClean="0"/>
          </a:p>
          <a:p>
            <a:r>
              <a:rPr kumimoji="1" lang="ja-JP" altLang="en-US" dirty="0" smtClean="0"/>
              <a:t>これらのモジュールは一定の実行サイクルの中で繰り返し処理され，</a:t>
            </a:r>
            <a:endParaRPr kumimoji="1" lang="en-US" altLang="ja-JP" dirty="0" smtClean="0"/>
          </a:p>
          <a:p>
            <a:r>
              <a:rPr kumimoji="1" lang="ja-JP" altLang="en-US" dirty="0" smtClean="0"/>
              <a:t>そして，モジュール間での値の受け渡しは大域変数を介して行われます．</a:t>
            </a:r>
            <a:endParaRPr kumimoji="1" lang="en-US" altLang="ja-JP" dirty="0" smtClean="0"/>
          </a:p>
          <a:p>
            <a:r>
              <a:rPr kumimoji="1" lang="ja-JP" altLang="en-US" dirty="0" smtClean="0"/>
              <a:t>詳しく言いますと，モジュールではそれ以降のモジュールに伝えたい値を</a:t>
            </a:r>
            <a:endParaRPr kumimoji="1" lang="en-US" altLang="ja-JP" dirty="0" smtClean="0"/>
          </a:p>
          <a:p>
            <a:r>
              <a:rPr kumimoji="1" lang="ja-JP" altLang="en-US" dirty="0" smtClean="0"/>
              <a:t>大域変数にセットしておき，それ以降のモジュールでセット値された</a:t>
            </a:r>
            <a:endParaRPr kumimoji="1" lang="en-US" altLang="ja-JP" dirty="0" smtClean="0"/>
          </a:p>
          <a:p>
            <a:r>
              <a:rPr kumimoji="1" lang="ja-JP" altLang="en-US" dirty="0" smtClean="0"/>
              <a:t>値を参照する，ということが行われています．</a:t>
            </a:r>
            <a:endParaRPr kumimoji="1" lang="en-US" altLang="ja-JP" dirty="0" smtClean="0"/>
          </a:p>
          <a:p>
            <a:endParaRPr kumimoji="1" lang="en-US" altLang="ja-JP" dirty="0" smtClean="0"/>
          </a:p>
          <a:p>
            <a:endParaRPr kumimoji="1" lang="en-US" altLang="ja-JP" dirty="0" smtClean="0"/>
          </a:p>
          <a:p>
            <a:r>
              <a:rPr kumimoji="1" lang="ja-JP" altLang="en-US" dirty="0" smtClean="0"/>
              <a:t>大域変数の個数も</a:t>
            </a:r>
            <a:r>
              <a:rPr kumimoji="1" lang="en-US" altLang="ja-JP" dirty="0" smtClean="0"/>
              <a:t>100</a:t>
            </a:r>
            <a:r>
              <a:rPr kumimoji="1" lang="ja-JP" altLang="en-US" dirty="0" smtClean="0"/>
              <a:t>個とか</a:t>
            </a:r>
            <a:r>
              <a:rPr kumimoji="1" lang="en-US" altLang="ja-JP" dirty="0" smtClean="0"/>
              <a:t>500</a:t>
            </a:r>
            <a:r>
              <a:rPr kumimoji="1" lang="ja-JP" altLang="en-US" dirty="0" smtClean="0"/>
              <a:t>個とか，とても多く非常に厄介で，不具合が容易に発生し得る点になります．</a:t>
            </a:r>
            <a:endParaRPr kumimoji="1" lang="en-US" altLang="ja-JP" dirty="0" smtClean="0"/>
          </a:p>
          <a:p>
            <a:endParaRPr kumimoji="1" lang="en-US" altLang="ja-JP" dirty="0" smtClean="0"/>
          </a:p>
          <a:p>
            <a:r>
              <a:rPr kumimoji="1" lang="ja-JP" altLang="en-US" dirty="0" smtClean="0"/>
              <a:t>よって，</a:t>
            </a:r>
            <a:r>
              <a:rPr kumimoji="1" lang="ja-JP" altLang="en-US" b="1" dirty="0" smtClean="0"/>
              <a:t>宇宙機搭載ソフトウェアにおいてモジュール間で値がどのように</a:t>
            </a:r>
            <a:endParaRPr kumimoji="1" lang="en-US" altLang="ja-JP" b="1" dirty="0" smtClean="0"/>
          </a:p>
          <a:p>
            <a:r>
              <a:rPr kumimoji="1" lang="ja-JP" altLang="en-US" b="1" dirty="0" smtClean="0"/>
              <a:t>流れるかを知り、想定に反するような欠陥がないかを検証することは</a:t>
            </a:r>
            <a:endParaRPr kumimoji="1" lang="en-US" altLang="ja-JP" b="1" dirty="0" smtClean="0"/>
          </a:p>
          <a:p>
            <a:r>
              <a:rPr kumimoji="1" lang="ja-JP" altLang="en-US" b="1" dirty="0" smtClean="0"/>
              <a:t>コードレビューにおける重要な要素の一つです．</a:t>
            </a:r>
            <a:endParaRPr kumimoji="1" lang="en-US" altLang="ja-JP" b="1"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4</a:t>
            </a:fld>
            <a:endParaRPr kumimoji="1" lang="ja-JP" altLang="en-US"/>
          </a:p>
        </p:txBody>
      </p:sp>
    </p:spTree>
    <p:extLst>
      <p:ext uri="{BB962C8B-B14F-4D97-AF65-F5344CB8AC3E}">
        <p14:creationId xmlns:p14="http://schemas.microsoft.com/office/powerpoint/2010/main" val="197610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それでは研究概要に入ります．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本研究では，宇宙機搭載ソフトウェアの特徴を備えたソフトウェアに対する，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コード検査支援のためのツールとして，</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モジュール間データフロー図生成ツールというものを開発し，</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宇宙機搭載ソフトウェアのコードレビューの難しさの一部解決を試みました．</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モジュール間データフロー図についてはこの後詳しく説明します．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a:p>
            <a:r>
              <a:rPr kumimoji="1" lang="ja-JP" altLang="en-US" dirty="0" smtClean="0"/>
              <a:t>また，評価実験ではデータフロー図を用いた場合，コードレビューに</a:t>
            </a:r>
            <a:endParaRPr kumimoji="1" lang="en-US" altLang="ja-JP" dirty="0" smtClean="0"/>
          </a:p>
          <a:p>
            <a:r>
              <a:rPr kumimoji="1" lang="ja-JP" altLang="en-US" dirty="0" smtClean="0"/>
              <a:t>どうような影響を与えるかを調査しました．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5</a:t>
            </a:fld>
            <a:endParaRPr kumimoji="1" lang="ja-JP" altLang="en-US"/>
          </a:p>
        </p:txBody>
      </p:sp>
    </p:spTree>
    <p:extLst>
      <p:ext uri="{BB962C8B-B14F-4D97-AF65-F5344CB8AC3E}">
        <p14:creationId xmlns:p14="http://schemas.microsoft.com/office/powerpoint/2010/main" val="43351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モジュール間データフロー図について説明します．</a:t>
            </a:r>
            <a:endParaRPr kumimoji="1" lang="en-US" altLang="ja-JP" dirty="0" smtClean="0"/>
          </a:p>
          <a:p>
            <a:r>
              <a:rPr kumimoji="1" lang="ja-JP" altLang="en-US" dirty="0" smtClean="0"/>
              <a:t>モジュール間データフロー図は，宇宙機搭載ソフトウェアにおいて</a:t>
            </a:r>
            <a:endParaRPr kumimoji="1" lang="en-US" altLang="ja-JP" dirty="0" smtClean="0"/>
          </a:p>
          <a:p>
            <a:r>
              <a:rPr kumimoji="1" lang="ja-JP" altLang="en-US" dirty="0" smtClean="0"/>
              <a:t>モジュール間でどの変数が値が受け渡されているかをひと目で</a:t>
            </a:r>
            <a:endParaRPr kumimoji="1" lang="en-US" altLang="ja-JP" dirty="0" smtClean="0"/>
          </a:p>
          <a:p>
            <a:r>
              <a:rPr kumimoji="1" lang="ja-JP" altLang="en-US" dirty="0" smtClean="0"/>
              <a:t>確認できるように工夫したものです．</a:t>
            </a:r>
            <a:endParaRPr kumimoji="1" lang="en-US" altLang="ja-JP" dirty="0" smtClean="0"/>
          </a:p>
          <a:p>
            <a:endParaRPr kumimoji="1" lang="en-US" altLang="ja-JP" dirty="0" smtClean="0"/>
          </a:p>
          <a:p>
            <a:r>
              <a:rPr kumimoji="1" lang="ja-JP" altLang="en-US" dirty="0" smtClean="0"/>
              <a:t>図は</a:t>
            </a:r>
            <a:r>
              <a:rPr kumimoji="1" lang="en-US" altLang="ja-JP" dirty="0" err="1" smtClean="0"/>
              <a:t>Reflexion</a:t>
            </a:r>
            <a:r>
              <a:rPr kumimoji="1" lang="en-US" altLang="ja-JP" dirty="0" smtClean="0"/>
              <a:t> Model</a:t>
            </a:r>
            <a:r>
              <a:rPr kumimoji="1" lang="ja-JP" altLang="en-US" dirty="0" smtClean="0"/>
              <a:t>というものの仕組みに則り，</a:t>
            </a:r>
            <a:endParaRPr kumimoji="1" lang="en-US" altLang="ja-JP" dirty="0" smtClean="0"/>
          </a:p>
          <a:p>
            <a:r>
              <a:rPr kumimoji="1" lang="ja-JP" altLang="en-US" dirty="0" smtClean="0"/>
              <a:t>ソースコードにおける関数をより抽象的なモジュールとみなして</a:t>
            </a:r>
            <a:endParaRPr kumimoji="1" lang="en-US" altLang="ja-JP" dirty="0" smtClean="0"/>
          </a:p>
          <a:p>
            <a:r>
              <a:rPr kumimoji="1" lang="ja-JP" altLang="en-US" dirty="0" smtClean="0"/>
              <a:t>モジュール間のデータフローを表現します．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そして，スライド右側の図が実際のモジュール間データフロー図の例です．</a:t>
            </a:r>
            <a:endParaRPr kumimoji="1" lang="en-US" altLang="ja-JP" dirty="0" smtClean="0"/>
          </a:p>
          <a:p>
            <a:r>
              <a:rPr kumimoji="1" lang="ja-JP" altLang="en-US" dirty="0" smtClean="0"/>
              <a:t>四角で囲われた イニシアライザやサンサ</a:t>
            </a:r>
            <a:r>
              <a:rPr kumimoji="1" lang="ja-JP" altLang="en-US" baseline="0" dirty="0" smtClean="0"/>
              <a:t> はモジュールを表しています．</a:t>
            </a:r>
            <a:endParaRPr kumimoji="1" lang="en-US" altLang="ja-JP" baseline="0" dirty="0" smtClean="0"/>
          </a:p>
          <a:p>
            <a:r>
              <a:rPr kumimoji="1" lang="ja-JP" altLang="en-US" baseline="0" dirty="0" smtClean="0"/>
              <a:t>また，モジュール間には実線や点線の有向辺があり，それぞれの辺には</a:t>
            </a:r>
            <a:endParaRPr kumimoji="1" lang="en-US" altLang="ja-JP" baseline="0" dirty="0" smtClean="0"/>
          </a:p>
          <a:p>
            <a:r>
              <a:rPr kumimoji="1" lang="ja-JP" altLang="en-US" baseline="0" dirty="0" smtClean="0"/>
              <a:t>変数名がラベルとして添えられています．</a:t>
            </a:r>
            <a:endParaRPr kumimoji="1" lang="en-US" altLang="ja-JP" baseline="0" dirty="0" smtClean="0"/>
          </a:p>
          <a:p>
            <a:endParaRPr kumimoji="1" lang="en-US" altLang="ja-JP" baseline="0" dirty="0" smtClean="0"/>
          </a:p>
          <a:p>
            <a:endParaRPr kumimoji="1" lang="en-US" altLang="ja-JP" baseline="0" dirty="0" smtClean="0"/>
          </a:p>
          <a:p>
            <a:r>
              <a:rPr kumimoji="1" lang="ja-JP" altLang="en-US" baseline="0" dirty="0" smtClean="0"/>
              <a:t>これらの有向辺が重要な意味を持つので，詳しく説明します．</a:t>
            </a:r>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r>
              <a:rPr kumimoji="1" lang="ja-JP" altLang="en-US" baseline="0" dirty="0" smtClean="0"/>
              <a:t>また，モジュール間の実線の有向辺は 主に辺の始点のモジュール内で定義された値を使用して</a:t>
            </a:r>
            <a:endParaRPr kumimoji="1" lang="en-US" altLang="ja-JP" baseline="0" dirty="0" smtClean="0"/>
          </a:p>
          <a:p>
            <a:r>
              <a:rPr kumimoji="1" lang="ja-JP" altLang="en-US" baseline="0" dirty="0" smtClean="0"/>
              <a:t>辺の終点のモジュール内でターゲット変数の値が定義されたことを表します．</a:t>
            </a:r>
            <a:endParaRPr kumimoji="1" lang="en-US" altLang="ja-JP" baseline="0" dirty="0" smtClean="0"/>
          </a:p>
          <a:p>
            <a:endParaRPr kumimoji="1" lang="en-US" altLang="ja-JP" baseline="0" dirty="0" smtClean="0"/>
          </a:p>
          <a:p>
            <a:r>
              <a:rPr kumimoji="1" lang="ja-JP" altLang="en-US" dirty="0" smtClean="0"/>
              <a:t>反対に，点線の有向辺は定義された値が使用されなかったことを表します．</a:t>
            </a:r>
            <a:endParaRPr kumimoji="1" lang="en-US" altLang="ja-JP" dirty="0" smtClean="0"/>
          </a:p>
          <a:p>
            <a:endParaRPr kumimoji="1" lang="en-US" altLang="ja-JP" dirty="0" smtClean="0"/>
          </a:p>
          <a:p>
            <a:r>
              <a:rPr kumimoji="1" lang="ja-JP" altLang="en-US" dirty="0" smtClean="0"/>
              <a:t>この図から，モジュール間でどのデータが受け渡されているかが</a:t>
            </a:r>
            <a:endParaRPr kumimoji="1" lang="en-US" altLang="ja-JP" dirty="0" smtClean="0"/>
          </a:p>
          <a:p>
            <a:r>
              <a:rPr kumimoji="1" lang="ja-JP" altLang="en-US" dirty="0" smtClean="0"/>
              <a:t>ひと目で分かります．</a:t>
            </a:r>
            <a:endParaRPr kumimoji="1" lang="en-US" altLang="ja-JP" dirty="0" smtClean="0"/>
          </a:p>
          <a:p>
            <a:endParaRPr kumimoji="1" lang="en-US" altLang="ja-JP" dirty="0" smtClean="0"/>
          </a:p>
          <a:p>
            <a:r>
              <a:rPr kumimoji="1" lang="ja-JP" altLang="en-US" dirty="0" smtClean="0"/>
              <a:t>ラベルは値が流れる変数名です．</a:t>
            </a:r>
            <a:endParaRPr kumimoji="1" lang="en-US" altLang="ja-JP" dirty="0" smtClean="0"/>
          </a:p>
          <a:p>
            <a:endParaRPr kumimoji="1" lang="en-US" altLang="ja-JP" dirty="0" smtClean="0"/>
          </a:p>
          <a:p>
            <a:r>
              <a:rPr kumimoji="1" lang="ja-JP" altLang="en-US" dirty="0" smtClean="0"/>
              <a:t>スライドでは，わかりやすさのために変数名に</a:t>
            </a:r>
            <a:endParaRPr kumimoji="1" lang="en-US" altLang="ja-JP" dirty="0" smtClean="0"/>
          </a:p>
          <a:p>
            <a:r>
              <a:rPr kumimoji="1" lang="ja-JP" altLang="en-US" dirty="0" smtClean="0"/>
              <a:t>ラベルを付けています．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6</a:t>
            </a:fld>
            <a:endParaRPr kumimoji="1" lang="ja-JP" altLang="en-US"/>
          </a:p>
        </p:txBody>
      </p:sp>
    </p:spTree>
    <p:extLst>
      <p:ext uri="{BB962C8B-B14F-4D97-AF65-F5344CB8AC3E}">
        <p14:creationId xmlns:p14="http://schemas.microsoft.com/office/powerpoint/2010/main" val="377037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まず，有向辺はモジュールからモジュールへ，値が到達する場合を表しています．</a:t>
            </a:r>
            <a:endParaRPr kumimoji="1" lang="en-US" altLang="ja-JP" dirty="0" smtClean="0"/>
          </a:p>
          <a:p>
            <a:r>
              <a:rPr kumimoji="1" lang="ja-JP" altLang="en-US" dirty="0" smtClean="0"/>
              <a:t>中でも，実線の有向辺は到達先のモジュールで値が使用されることを表し，</a:t>
            </a:r>
            <a:endParaRPr kumimoji="1" lang="en-US" altLang="ja-JP" dirty="0" smtClean="0"/>
          </a:p>
          <a:p>
            <a:r>
              <a:rPr kumimoji="1" lang="ja-JP" altLang="en-US" dirty="0" smtClean="0"/>
              <a:t>反対に，点線の有向辺は到達先のモジュールで値が使用されないことを表しています．</a:t>
            </a:r>
            <a:endParaRPr kumimoji="1" lang="en-US" altLang="ja-JP" dirty="0" smtClean="0"/>
          </a:p>
          <a:p>
            <a:endParaRPr kumimoji="1" lang="en-US" altLang="ja-JP" dirty="0" smtClean="0"/>
          </a:p>
          <a:p>
            <a:r>
              <a:rPr kumimoji="1" lang="ja-JP" altLang="en-US" dirty="0" smtClean="0"/>
              <a:t>そして，有向辺が無いのは 変数の値の寿命が切れる場合など，</a:t>
            </a:r>
            <a:endParaRPr kumimoji="1" lang="en-US" altLang="ja-JP" dirty="0" smtClean="0"/>
          </a:p>
          <a:p>
            <a:r>
              <a:rPr kumimoji="1" lang="ja-JP" altLang="en-US" dirty="0" smtClean="0"/>
              <a:t>値が到達し得ない場合はモジュール間に有向辺は存在しません．</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まず</a:t>
            </a:r>
            <a:r>
              <a:rPr kumimoji="1" lang="ja-JP" altLang="en-US" dirty="0" smtClean="0"/>
              <a:t>実線の有向辺について，直感的にはこれは辺の始点のモジュールから</a:t>
            </a:r>
            <a:endParaRPr kumimoji="1" lang="en-US" altLang="ja-JP" dirty="0" smtClean="0"/>
          </a:p>
          <a:p>
            <a:r>
              <a:rPr kumimoji="1" lang="ja-JP" altLang="en-US" dirty="0" smtClean="0"/>
              <a:t>値がやってきて，辺の終点のモジュール内で新たな変数の値の定義に</a:t>
            </a:r>
            <a:endParaRPr kumimoji="1" lang="en-US" altLang="ja-JP" dirty="0" smtClean="0"/>
          </a:p>
          <a:p>
            <a:r>
              <a:rPr kumimoji="1" lang="ja-JP" altLang="en-US" dirty="0" smtClean="0"/>
              <a:t>使用されたことを表しています．具体例を挙げますと，図中の</a:t>
            </a:r>
            <a:r>
              <a:rPr kumimoji="1" lang="en-US" altLang="ja-JP" dirty="0" smtClean="0"/>
              <a:t>SENSOR</a:t>
            </a:r>
            <a:r>
              <a:rPr kumimoji="1" lang="ja-JP" altLang="en-US" dirty="0" smtClean="0"/>
              <a:t>モジュールと</a:t>
            </a:r>
            <a:endParaRPr kumimoji="1" lang="en-US" altLang="ja-JP" dirty="0" smtClean="0"/>
          </a:p>
          <a:p>
            <a:r>
              <a:rPr kumimoji="1" lang="en-US" altLang="ja-JP" dirty="0" smtClean="0"/>
              <a:t>CONTROLLER</a:t>
            </a:r>
            <a:r>
              <a:rPr kumimoji="1" lang="ja-JP" altLang="en-US" dirty="0" smtClean="0"/>
              <a:t>モジュール間には，</a:t>
            </a:r>
            <a:r>
              <a:rPr kumimoji="1" lang="en-US" altLang="ja-JP" dirty="0" err="1" smtClean="0"/>
              <a:t>g_in.value</a:t>
            </a:r>
            <a:r>
              <a:rPr kumimoji="1" lang="ja-JP" altLang="en-US" dirty="0" smtClean="0"/>
              <a:t>と名前のついた実線の有向辺があり，</a:t>
            </a:r>
            <a:endParaRPr kumimoji="1" lang="en-US" altLang="ja-JP" dirty="0" smtClean="0"/>
          </a:p>
          <a:p>
            <a:r>
              <a:rPr kumimoji="1" lang="en-US" altLang="ja-JP" dirty="0" smtClean="0"/>
              <a:t>CONTROLLER</a:t>
            </a:r>
            <a:r>
              <a:rPr kumimoji="1" lang="ja-JP" altLang="en-US" dirty="0" smtClean="0"/>
              <a:t>モジュールからは，</a:t>
            </a:r>
            <a:r>
              <a:rPr kumimoji="1" lang="en-US" altLang="ja-JP" dirty="0" err="1" smtClean="0"/>
              <a:t>g_out.power</a:t>
            </a:r>
            <a:r>
              <a:rPr kumimoji="1" lang="ja-JP" altLang="en-US" dirty="0" smtClean="0"/>
              <a:t>と名前のついた実線の有向辺が</a:t>
            </a:r>
            <a:endParaRPr kumimoji="1" lang="en-US" altLang="ja-JP" dirty="0" smtClean="0"/>
          </a:p>
          <a:p>
            <a:r>
              <a:rPr kumimoji="1" lang="ja-JP" altLang="en-US" dirty="0" smtClean="0"/>
              <a:t>出ています．つまり，</a:t>
            </a:r>
            <a:r>
              <a:rPr kumimoji="1" lang="en-US" altLang="ja-JP" dirty="0" smtClean="0"/>
              <a:t>SENSOR</a:t>
            </a:r>
            <a:r>
              <a:rPr kumimoji="1" lang="ja-JP" altLang="en-US" dirty="0" smtClean="0"/>
              <a:t>モジュール内で</a:t>
            </a:r>
            <a:r>
              <a:rPr kumimoji="1" lang="en-US" altLang="ja-JP" dirty="0" err="1" smtClean="0"/>
              <a:t>g_in.value</a:t>
            </a:r>
            <a:r>
              <a:rPr kumimoji="1" lang="ja-JP" altLang="en-US" dirty="0" smtClean="0"/>
              <a:t>の値が定義され，</a:t>
            </a:r>
            <a:endParaRPr kumimoji="1" lang="en-US" altLang="ja-JP" dirty="0" smtClean="0"/>
          </a:p>
          <a:p>
            <a:r>
              <a:rPr kumimoji="1" lang="en-US" altLang="ja-JP" dirty="0" smtClean="0"/>
              <a:t>CONTROLLER</a:t>
            </a:r>
            <a:r>
              <a:rPr kumimoji="1" lang="ja-JP" altLang="en-US" dirty="0" smtClean="0"/>
              <a:t>モジュール内でこの値が使用されて</a:t>
            </a:r>
            <a:r>
              <a:rPr kumimoji="1" lang="en-US" altLang="ja-JP" dirty="0" err="1" smtClean="0"/>
              <a:t>g_out.power</a:t>
            </a:r>
            <a:r>
              <a:rPr kumimoji="1" lang="ja-JP" altLang="en-US" dirty="0" smtClean="0"/>
              <a:t>の値が</a:t>
            </a:r>
            <a:endParaRPr kumimoji="1" lang="en-US" altLang="ja-JP" dirty="0" smtClean="0"/>
          </a:p>
          <a:p>
            <a:r>
              <a:rPr kumimoji="1" lang="ja-JP" altLang="en-US" dirty="0" smtClean="0"/>
              <a:t>定義されたということを表しています．</a:t>
            </a:r>
            <a:endParaRPr kumimoji="1" lang="en-US" altLang="ja-JP" dirty="0" smtClean="0"/>
          </a:p>
          <a:p>
            <a:endParaRPr kumimoji="1" lang="en-US" altLang="ja-JP" dirty="0" smtClean="0"/>
          </a:p>
          <a:p>
            <a:r>
              <a:rPr kumimoji="1" lang="ja-JP" altLang="en-US" dirty="0" smtClean="0"/>
              <a:t>次に点線の有向辺は，実線の有向辺と比べて始点のモジュール内で</a:t>
            </a:r>
            <a:endParaRPr kumimoji="1" lang="en-US" altLang="ja-JP" dirty="0" smtClean="0"/>
          </a:p>
          <a:p>
            <a:r>
              <a:rPr kumimoji="1" lang="ja-JP" altLang="en-US" dirty="0" smtClean="0"/>
              <a:t>値が定義される点は同じなのですが，終点のモジュールで参照されない場合は</a:t>
            </a:r>
            <a:endParaRPr kumimoji="1" lang="en-US" altLang="ja-JP" dirty="0" smtClean="0"/>
          </a:p>
          <a:p>
            <a:r>
              <a:rPr kumimoji="1" lang="ja-JP" altLang="en-US" dirty="0" smtClean="0"/>
              <a:t>点線で有向辺を引くことにしています．</a:t>
            </a:r>
            <a:endParaRPr kumimoji="1" lang="en-US" altLang="ja-JP" dirty="0" smtClean="0"/>
          </a:p>
          <a:p>
            <a:r>
              <a:rPr kumimoji="1" lang="ja-JP" altLang="en-US" dirty="0" smtClean="0"/>
              <a:t>例えば，</a:t>
            </a:r>
            <a:r>
              <a:rPr kumimoji="1" lang="en-US" altLang="ja-JP" dirty="0" smtClean="0"/>
              <a:t>SENSOR</a:t>
            </a:r>
            <a:r>
              <a:rPr kumimoji="1" lang="ja-JP" altLang="en-US" dirty="0" smtClean="0"/>
              <a:t>モジュールから</a:t>
            </a:r>
            <a:r>
              <a:rPr kumimoji="1" lang="en-US" altLang="ja-JP" dirty="0" smtClean="0"/>
              <a:t>ACTUATOR</a:t>
            </a:r>
            <a:r>
              <a:rPr kumimoji="1" lang="ja-JP" altLang="en-US" dirty="0" smtClean="0"/>
              <a:t>モジュールには，</a:t>
            </a:r>
            <a:r>
              <a:rPr kumimoji="1" lang="en-US" altLang="ja-JP" dirty="0" err="1" smtClean="0"/>
              <a:t>g_in.value</a:t>
            </a:r>
            <a:r>
              <a:rPr kumimoji="1" lang="ja-JP" altLang="en-US" dirty="0" smtClean="0"/>
              <a:t>の</a:t>
            </a:r>
            <a:endParaRPr kumimoji="1" lang="en-US" altLang="ja-JP" dirty="0" smtClean="0"/>
          </a:p>
          <a:p>
            <a:r>
              <a:rPr kumimoji="1" lang="ja-JP" altLang="en-US" dirty="0" smtClean="0"/>
              <a:t>点線がありますが，これは</a:t>
            </a:r>
            <a:r>
              <a:rPr kumimoji="1" lang="en-US" altLang="ja-JP" dirty="0" smtClean="0"/>
              <a:t>SENSOR</a:t>
            </a:r>
            <a:r>
              <a:rPr kumimoji="1" lang="ja-JP" altLang="en-US" dirty="0" smtClean="0"/>
              <a:t>モジュールで</a:t>
            </a:r>
            <a:r>
              <a:rPr kumimoji="1" lang="en-US" altLang="ja-JP" dirty="0" err="1" smtClean="0"/>
              <a:t>g_in.value</a:t>
            </a:r>
            <a:r>
              <a:rPr kumimoji="1" lang="ja-JP" altLang="en-US" dirty="0" smtClean="0"/>
              <a:t>の値がセットされたのだけれど</a:t>
            </a:r>
            <a:endParaRPr kumimoji="1" lang="en-US" altLang="ja-JP" dirty="0" smtClean="0"/>
          </a:p>
          <a:p>
            <a:r>
              <a:rPr kumimoji="1" lang="en-US" altLang="ja-JP" dirty="0" smtClean="0"/>
              <a:t>ACTUATOR</a:t>
            </a:r>
            <a:r>
              <a:rPr kumimoji="1" lang="ja-JP" altLang="en-US" dirty="0" smtClean="0"/>
              <a:t>モジュールでは参照されなかったことを表しています．</a:t>
            </a:r>
            <a:endParaRPr kumimoji="1" lang="en-US" altLang="ja-JP" dirty="0" smtClean="0"/>
          </a:p>
          <a:p>
            <a:endParaRPr kumimoji="1" lang="en-US" altLang="ja-JP" dirty="0" smtClean="0"/>
          </a:p>
          <a:p>
            <a:r>
              <a:rPr kumimoji="1" lang="ja-JP" altLang="en-US" dirty="0" smtClean="0"/>
              <a:t>最後に有向辺が無い場合はどういう場合かというと，</a:t>
            </a:r>
            <a:endParaRPr kumimoji="1" lang="en-US" altLang="ja-JP" dirty="0" smtClean="0"/>
          </a:p>
          <a:p>
            <a:r>
              <a:rPr kumimoji="1" lang="ja-JP" altLang="en-US" dirty="0" smtClean="0"/>
              <a:t>値が一度も定義されていないか，定義はされているが</a:t>
            </a:r>
            <a:endParaRPr kumimoji="1" lang="en-US" altLang="ja-JP" dirty="0" smtClean="0"/>
          </a:p>
          <a:p>
            <a:r>
              <a:rPr kumimoji="1" lang="ja-JP" altLang="en-US" dirty="0" smtClean="0"/>
              <a:t>のちのモジュールで再定義されたために変数の寿命が切れている場合です．</a:t>
            </a:r>
            <a:endParaRPr kumimoji="1" lang="en-US" altLang="ja-JP" dirty="0" smtClean="0"/>
          </a:p>
          <a:p>
            <a:r>
              <a:rPr kumimoji="1" lang="ja-JP" altLang="en-US" dirty="0" smtClean="0"/>
              <a:t>たとえば，</a:t>
            </a:r>
            <a:r>
              <a:rPr kumimoji="1" lang="en-US" altLang="ja-JP" dirty="0" smtClean="0"/>
              <a:t>INITIALIZER</a:t>
            </a:r>
            <a:r>
              <a:rPr kumimoji="1" lang="ja-JP" altLang="en-US" dirty="0" smtClean="0"/>
              <a:t>モジュールから</a:t>
            </a:r>
            <a:r>
              <a:rPr kumimoji="1" lang="en-US" altLang="ja-JP" dirty="0" smtClean="0"/>
              <a:t>SENSOR</a:t>
            </a:r>
            <a:r>
              <a:rPr kumimoji="1" lang="ja-JP" altLang="en-US" dirty="0" smtClean="0"/>
              <a:t>モジュールと</a:t>
            </a:r>
            <a:r>
              <a:rPr kumimoji="1" lang="en-US" altLang="ja-JP" dirty="0" smtClean="0"/>
              <a:t>CONTROLLER</a:t>
            </a:r>
            <a:r>
              <a:rPr kumimoji="1" lang="ja-JP" altLang="en-US" dirty="0" smtClean="0"/>
              <a:t>モジュール</a:t>
            </a:r>
            <a:endParaRPr kumimoji="1" lang="en-US" altLang="ja-JP" dirty="0" smtClean="0"/>
          </a:p>
          <a:p>
            <a:r>
              <a:rPr kumimoji="1" lang="ja-JP" altLang="en-US" dirty="0" smtClean="0"/>
              <a:t>には，</a:t>
            </a:r>
            <a:r>
              <a:rPr kumimoji="1" lang="en-US" altLang="ja-JP" dirty="0" err="1" smtClean="0"/>
              <a:t>g_out.power</a:t>
            </a:r>
            <a:r>
              <a:rPr kumimoji="1" lang="ja-JP" altLang="en-US" dirty="0" err="1" smtClean="0"/>
              <a:t>の有</a:t>
            </a:r>
            <a:r>
              <a:rPr kumimoji="1" lang="ja-JP" altLang="en-US" dirty="0" smtClean="0"/>
              <a:t>向辺が出ています，</a:t>
            </a:r>
            <a:r>
              <a:rPr kumimoji="1" lang="en-US" altLang="ja-JP" dirty="0" smtClean="0"/>
              <a:t>ACTUATOR</a:t>
            </a:r>
            <a:r>
              <a:rPr kumimoji="1" lang="ja-JP" altLang="en-US" dirty="0" smtClean="0"/>
              <a:t>モジュールには辺が出ていません．</a:t>
            </a:r>
            <a:endParaRPr kumimoji="1" lang="en-US" altLang="ja-JP" dirty="0" smtClean="0"/>
          </a:p>
          <a:p>
            <a:r>
              <a:rPr kumimoji="1" lang="ja-JP" altLang="en-US" dirty="0" smtClean="0"/>
              <a:t>これは，のちの</a:t>
            </a:r>
            <a:r>
              <a:rPr kumimoji="1" lang="en-US" altLang="ja-JP" dirty="0" smtClean="0"/>
              <a:t>CONTROLLER</a:t>
            </a:r>
            <a:r>
              <a:rPr kumimoji="1" lang="ja-JP" altLang="en-US" dirty="0" smtClean="0"/>
              <a:t>モジュール内で</a:t>
            </a:r>
            <a:r>
              <a:rPr kumimoji="1" lang="en-US" altLang="ja-JP" dirty="0" err="1" smtClean="0"/>
              <a:t>g_out.power</a:t>
            </a:r>
            <a:r>
              <a:rPr kumimoji="1" lang="ja-JP" altLang="en-US" dirty="0" smtClean="0"/>
              <a:t>の値が再定義され，</a:t>
            </a:r>
            <a:endParaRPr kumimoji="1" lang="en-US" altLang="ja-JP" dirty="0" smtClean="0"/>
          </a:p>
          <a:p>
            <a:r>
              <a:rPr kumimoji="1" lang="ja-JP" altLang="en-US" dirty="0" smtClean="0"/>
              <a:t>変数の寿命が切れるため</a:t>
            </a:r>
            <a:r>
              <a:rPr kumimoji="1" lang="en-US" altLang="ja-JP" dirty="0" smtClean="0"/>
              <a:t>INITIALIZER</a:t>
            </a:r>
            <a:r>
              <a:rPr kumimoji="1" lang="ja-JP" altLang="en-US" dirty="0" smtClean="0"/>
              <a:t>からは</a:t>
            </a:r>
            <a:r>
              <a:rPr kumimoji="1" lang="en-US" altLang="ja-JP" dirty="0" err="1" smtClean="0"/>
              <a:t>g_out.power</a:t>
            </a:r>
            <a:r>
              <a:rPr kumimoji="1" lang="ja-JP" altLang="en-US" dirty="0" smtClean="0"/>
              <a:t>の辺が出ていないのです．</a:t>
            </a:r>
            <a:endParaRPr kumimoji="1" lang="en-US" altLang="ja-JP" dirty="0" smtClean="0"/>
          </a:p>
          <a:p>
            <a:endParaRPr kumimoji="1" lang="en-US" altLang="ja-JP" dirty="0" smtClean="0"/>
          </a:p>
          <a:p>
            <a:endParaRPr kumimoji="1" lang="en-US" altLang="ja-JP" dirty="0" smtClean="0"/>
          </a:p>
          <a:p>
            <a:r>
              <a:rPr kumimoji="1" lang="ja-JP" altLang="en-US" dirty="0" smtClean="0"/>
              <a:t>実線：値が到達し，実際に使用され他の変数の定義にも使われる</a:t>
            </a:r>
            <a:endParaRPr kumimoji="1" lang="en-US" altLang="ja-JP" dirty="0" smtClean="0"/>
          </a:p>
          <a:p>
            <a:r>
              <a:rPr kumimoji="1" lang="ja-JP" altLang="en-US" dirty="0" smtClean="0"/>
              <a:t>点線：値が到達はしているが，参照されない</a:t>
            </a:r>
            <a:endParaRPr kumimoji="1" lang="en-US" altLang="ja-JP" dirty="0" smtClean="0"/>
          </a:p>
          <a:p>
            <a:r>
              <a:rPr kumimoji="1" lang="ja-JP" altLang="en-US" dirty="0" smtClean="0"/>
              <a:t>何もなし：値は到達しない</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では，はじめにモジュール間データフロー図について説明します．</a:t>
            </a:r>
            <a:endParaRPr kumimoji="1" lang="en-US" altLang="ja-JP" dirty="0" smtClean="0"/>
          </a:p>
          <a:p>
            <a:endParaRPr kumimoji="1" lang="en-US" altLang="ja-JP" dirty="0" smtClean="0"/>
          </a:p>
          <a:p>
            <a:r>
              <a:rPr kumimoji="1" lang="ja-JP" altLang="en-US" dirty="0" smtClean="0"/>
              <a:t>こちらが実際のモジュール間データフロー図の例です．</a:t>
            </a:r>
            <a:endParaRPr kumimoji="1" lang="en-US" altLang="ja-JP" dirty="0" smtClean="0"/>
          </a:p>
          <a:p>
            <a:endParaRPr kumimoji="1" lang="en-US" altLang="ja-JP" dirty="0" smtClean="0"/>
          </a:p>
          <a:p>
            <a:r>
              <a:rPr kumimoji="1" lang="ja-JP" altLang="en-US" dirty="0" smtClean="0"/>
              <a:t>四角で囲われた イニシアライザやサンサ</a:t>
            </a:r>
            <a:r>
              <a:rPr kumimoji="1" lang="ja-JP" altLang="en-US" baseline="0" dirty="0" smtClean="0"/>
              <a:t> はモジュールを表しています．</a:t>
            </a:r>
            <a:endParaRPr kumimoji="1" lang="en-US" altLang="ja-JP" baseline="0" dirty="0" smtClean="0"/>
          </a:p>
          <a:p>
            <a:endParaRPr kumimoji="1" lang="en-US" altLang="ja-JP" baseline="0" dirty="0" smtClean="0"/>
          </a:p>
          <a:p>
            <a:r>
              <a:rPr kumimoji="1" lang="ja-JP" altLang="en-US" baseline="0" dirty="0" smtClean="0"/>
              <a:t>また，モジュール間の実線の有向辺は 主に辺の始点のモジュール内で定義された値を使用して</a:t>
            </a:r>
            <a:endParaRPr kumimoji="1" lang="en-US" altLang="ja-JP" baseline="0" dirty="0" smtClean="0"/>
          </a:p>
          <a:p>
            <a:r>
              <a:rPr kumimoji="1" lang="ja-JP" altLang="en-US" baseline="0" dirty="0" smtClean="0"/>
              <a:t>辺の終点のモジュール内でターゲット変数の値が定義されたことを表します．</a:t>
            </a:r>
            <a:endParaRPr kumimoji="1" lang="en-US" altLang="ja-JP" baseline="0" dirty="0" smtClean="0"/>
          </a:p>
          <a:p>
            <a:endParaRPr kumimoji="1" lang="en-US" altLang="ja-JP" baseline="0" dirty="0" smtClean="0"/>
          </a:p>
          <a:p>
            <a:r>
              <a:rPr kumimoji="1" lang="ja-JP" altLang="en-US" dirty="0" smtClean="0"/>
              <a:t>反対に，点線の有向辺は定義された値が使用されなかったことを表します．</a:t>
            </a:r>
            <a:endParaRPr kumimoji="1" lang="en-US" altLang="ja-JP" dirty="0" smtClean="0"/>
          </a:p>
          <a:p>
            <a:endParaRPr kumimoji="1" lang="en-US" altLang="ja-JP" dirty="0" smtClean="0"/>
          </a:p>
          <a:p>
            <a:r>
              <a:rPr kumimoji="1" lang="ja-JP" altLang="en-US" dirty="0" smtClean="0"/>
              <a:t>この図から，モジュール間でどのデータが受け渡されているかが</a:t>
            </a:r>
            <a:endParaRPr kumimoji="1" lang="en-US" altLang="ja-JP" dirty="0" smtClean="0"/>
          </a:p>
          <a:p>
            <a:r>
              <a:rPr kumimoji="1" lang="ja-JP" altLang="en-US" dirty="0" smtClean="0"/>
              <a:t>ひと目で分かります．</a:t>
            </a:r>
            <a:endParaRPr kumimoji="1" lang="en-US" altLang="ja-JP" dirty="0" smtClean="0"/>
          </a:p>
          <a:p>
            <a:endParaRPr kumimoji="1" lang="en-US" altLang="ja-JP" dirty="0" smtClean="0"/>
          </a:p>
          <a:p>
            <a:r>
              <a:rPr kumimoji="1" lang="ja-JP" altLang="en-US" dirty="0" smtClean="0"/>
              <a:t>ラベルは値が流れる変数名です．</a:t>
            </a:r>
            <a:endParaRPr kumimoji="1" lang="en-US" altLang="ja-JP" dirty="0" smtClean="0"/>
          </a:p>
          <a:p>
            <a:endParaRPr kumimoji="1" lang="en-US" altLang="ja-JP" dirty="0" smtClean="0"/>
          </a:p>
          <a:p>
            <a:r>
              <a:rPr kumimoji="1" lang="ja-JP" altLang="en-US" dirty="0" smtClean="0"/>
              <a:t>スライドでは，わかりやすさのために変数名に</a:t>
            </a:r>
            <a:endParaRPr kumimoji="1" lang="en-US" altLang="ja-JP" dirty="0" smtClean="0"/>
          </a:p>
          <a:p>
            <a:r>
              <a:rPr kumimoji="1" lang="ja-JP" altLang="en-US" dirty="0" smtClean="0"/>
              <a:t>ラベルを付けています．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7</a:t>
            </a:fld>
            <a:endParaRPr kumimoji="1" lang="ja-JP" altLang="en-US"/>
          </a:p>
        </p:txBody>
      </p:sp>
    </p:spTree>
    <p:extLst>
      <p:ext uri="{BB962C8B-B14F-4D97-AF65-F5344CB8AC3E}">
        <p14:creationId xmlns:p14="http://schemas.microsoft.com/office/powerpoint/2010/main" val="356850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続いて，先ほどのモジュール間データフロー図を</a:t>
            </a:r>
            <a:endParaRPr kumimoji="1" lang="en-US" altLang="ja-JP" dirty="0" smtClean="0"/>
          </a:p>
          <a:p>
            <a:r>
              <a:rPr kumimoji="1" lang="ja-JP" altLang="en-US" dirty="0" smtClean="0"/>
              <a:t>どのように生成しているか，ツールの内部構成について説明します．</a:t>
            </a:r>
            <a:endParaRPr kumimoji="1" lang="en-US" altLang="ja-JP" dirty="0" smtClean="0"/>
          </a:p>
          <a:p>
            <a:endParaRPr kumimoji="1" lang="en-US" altLang="ja-JP" dirty="0" smtClean="0"/>
          </a:p>
          <a:p>
            <a:r>
              <a:rPr kumimoji="1" lang="ja-JP" altLang="en-US" dirty="0" smtClean="0"/>
              <a:t>開発したツールは</a:t>
            </a:r>
            <a:endParaRPr kumimoji="1" lang="en-US" altLang="ja-JP" dirty="0" smtClean="0"/>
          </a:p>
          <a:p>
            <a:endParaRPr kumimoji="1" lang="en-US" altLang="ja-JP" dirty="0" smtClean="0"/>
          </a:p>
          <a:p>
            <a:r>
              <a:rPr kumimoji="1" lang="ja-JP" altLang="en-US" dirty="0" smtClean="0"/>
              <a:t>①前処理としてソースコードを抽象表現に変換</a:t>
            </a:r>
            <a:endParaRPr kumimoji="1" lang="en-US" altLang="ja-JP" dirty="0" smtClean="0"/>
          </a:p>
          <a:p>
            <a:r>
              <a:rPr kumimoji="1" lang="ja-JP" altLang="en-US" dirty="0" smtClean="0"/>
              <a:t>②変数の依存関係等の解析</a:t>
            </a:r>
            <a:endParaRPr kumimoji="1" lang="en-US" altLang="ja-JP" dirty="0" smtClean="0"/>
          </a:p>
          <a:p>
            <a:r>
              <a:rPr kumimoji="1" lang="ja-JP" altLang="en-US" dirty="0" smtClean="0"/>
              <a:t>③モジュール間データフロー図の生成</a:t>
            </a:r>
            <a:endParaRPr kumimoji="1" lang="en-US" altLang="ja-JP" dirty="0" smtClean="0"/>
          </a:p>
          <a:p>
            <a:endParaRPr kumimoji="1" lang="en-US" altLang="ja-JP" dirty="0" smtClean="0"/>
          </a:p>
          <a:p>
            <a:r>
              <a:rPr kumimoji="1" lang="ja-JP" altLang="en-US" dirty="0" smtClean="0"/>
              <a:t>の</a:t>
            </a:r>
            <a:r>
              <a:rPr kumimoji="1" lang="en-US" altLang="ja-JP" dirty="0" smtClean="0"/>
              <a:t>3</a:t>
            </a:r>
            <a:r>
              <a:rPr kumimoji="1" lang="ja-JP" altLang="en-US" dirty="0" err="1" smtClean="0"/>
              <a:t>つの</a:t>
            </a:r>
            <a:r>
              <a:rPr kumimoji="1" lang="ja-JP" altLang="en-US" dirty="0" smtClean="0"/>
              <a:t>パートに分かれており，</a:t>
            </a:r>
            <a:endParaRPr kumimoji="1" lang="en-US" altLang="ja-JP" dirty="0" smtClean="0"/>
          </a:p>
          <a:p>
            <a:r>
              <a:rPr kumimoji="1" lang="ja-JP" altLang="en-US" dirty="0" smtClean="0"/>
              <a:t>それぞれ</a:t>
            </a:r>
            <a:r>
              <a:rPr kumimoji="1" lang="en-US" altLang="ja-JP" baseline="0" dirty="0" smtClean="0"/>
              <a:t> </a:t>
            </a:r>
            <a:r>
              <a:rPr kumimoji="1" lang="en-US" altLang="ja-JP" dirty="0" err="1" smtClean="0"/>
              <a:t>srcML</a:t>
            </a:r>
            <a:r>
              <a:rPr kumimoji="1" lang="en-US" altLang="ja-JP" dirty="0" smtClean="0"/>
              <a:t>, </a:t>
            </a:r>
            <a:r>
              <a:rPr kumimoji="1" lang="en-US" altLang="ja-JP" dirty="0" err="1" smtClean="0"/>
              <a:t>srcSlice</a:t>
            </a:r>
            <a:r>
              <a:rPr kumimoji="1" lang="en-US" altLang="ja-JP" dirty="0" smtClean="0"/>
              <a:t>, Visual </a:t>
            </a:r>
            <a:r>
              <a:rPr kumimoji="1" lang="en-US" altLang="ja-JP" dirty="0" err="1" smtClean="0"/>
              <a:t>Reflexion</a:t>
            </a:r>
            <a:r>
              <a:rPr kumimoji="1" lang="en-US" altLang="ja-JP" dirty="0" smtClean="0"/>
              <a:t> </a:t>
            </a:r>
            <a:r>
              <a:rPr kumimoji="1" lang="ja-JP" altLang="en-US" dirty="0" smtClean="0"/>
              <a:t>というツールが担当します．</a:t>
            </a:r>
            <a:endParaRPr kumimoji="1" lang="en-US" altLang="ja-JP" dirty="0" smtClean="0"/>
          </a:p>
          <a:p>
            <a:r>
              <a:rPr kumimoji="1" lang="en-US" altLang="ja-JP" dirty="0" err="1" smtClean="0"/>
              <a:t>srcML</a:t>
            </a:r>
            <a:r>
              <a:rPr kumimoji="1" lang="en-US" altLang="ja-JP" dirty="0" smtClean="0"/>
              <a:t>, </a:t>
            </a:r>
            <a:r>
              <a:rPr kumimoji="1" lang="en-US" altLang="ja-JP" dirty="0" err="1" smtClean="0"/>
              <a:t>srcSlice</a:t>
            </a:r>
            <a:r>
              <a:rPr kumimoji="1" lang="ja-JP" altLang="en-US" dirty="0" smtClean="0"/>
              <a:t>は既存の</a:t>
            </a:r>
            <a:r>
              <a:rPr kumimoji="1" lang="en-US" altLang="ja-JP" dirty="0" smtClean="0"/>
              <a:t>OSS</a:t>
            </a:r>
            <a:r>
              <a:rPr kumimoji="1" lang="ja-JP" altLang="en-US" dirty="0" smtClean="0"/>
              <a:t>で，</a:t>
            </a:r>
            <a:r>
              <a:rPr kumimoji="1" lang="en-US" altLang="ja-JP" dirty="0" err="1" smtClean="0"/>
              <a:t>srcSlice</a:t>
            </a:r>
            <a:r>
              <a:rPr kumimoji="1" lang="ja-JP" altLang="en-US" dirty="0" smtClean="0"/>
              <a:t>は本研究に合わせて</a:t>
            </a:r>
            <a:endParaRPr kumimoji="1" lang="en-US" altLang="ja-JP" dirty="0" smtClean="0"/>
          </a:p>
          <a:p>
            <a:r>
              <a:rPr kumimoji="1" lang="ja-JP" altLang="en-US" dirty="0" smtClean="0"/>
              <a:t>いくつかの機能追加を行いました．</a:t>
            </a:r>
            <a:endParaRPr kumimoji="1" lang="en-US" altLang="ja-JP" dirty="0" smtClean="0"/>
          </a:p>
          <a:p>
            <a:endParaRPr kumimoji="1" lang="en-US" altLang="ja-JP" dirty="0" smtClean="0"/>
          </a:p>
          <a:p>
            <a:r>
              <a:rPr kumimoji="1" lang="en-US" altLang="ja-JP" dirty="0" err="1" smtClean="0"/>
              <a:t>srcML</a:t>
            </a:r>
            <a:r>
              <a:rPr kumimoji="1" lang="en-US" altLang="ja-JP" dirty="0" smtClean="0"/>
              <a:t>,</a:t>
            </a:r>
            <a:r>
              <a:rPr kumimoji="1" lang="en-US" altLang="ja-JP" baseline="0" dirty="0" smtClean="0"/>
              <a:t> </a:t>
            </a:r>
            <a:r>
              <a:rPr kumimoji="1" lang="en-US" altLang="ja-JP" baseline="0" dirty="0" err="1" smtClean="0"/>
              <a:t>srcSlice</a:t>
            </a:r>
            <a:r>
              <a:rPr kumimoji="1" lang="ja-JP" altLang="en-US" baseline="0" dirty="0" smtClean="0"/>
              <a:t>についての詳しい説明はここでは割愛し，</a:t>
            </a:r>
            <a:endParaRPr kumimoji="1" lang="en-US" altLang="ja-JP" baseline="0" dirty="0" smtClean="0"/>
          </a:p>
          <a:p>
            <a:r>
              <a:rPr kumimoji="1" lang="en-US" altLang="ja-JP" baseline="0" dirty="0" smtClean="0"/>
              <a:t>Visual </a:t>
            </a:r>
            <a:r>
              <a:rPr kumimoji="1" lang="en-US" altLang="ja-JP" baseline="0" dirty="0" err="1" smtClean="0"/>
              <a:t>Reflexion</a:t>
            </a:r>
            <a:r>
              <a:rPr kumimoji="1" lang="ja-JP" altLang="en-US" baseline="0" dirty="0" smtClean="0"/>
              <a:t>の説明をします．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8</a:t>
            </a:fld>
            <a:endParaRPr kumimoji="1" lang="ja-JP" altLang="en-US"/>
          </a:p>
        </p:txBody>
      </p:sp>
    </p:spTree>
    <p:extLst>
      <p:ext uri="{BB962C8B-B14F-4D97-AF65-F5344CB8AC3E}">
        <p14:creationId xmlns:p14="http://schemas.microsoft.com/office/powerpoint/2010/main" val="206917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Visual </a:t>
            </a:r>
            <a:r>
              <a:rPr kumimoji="1" lang="en-US" altLang="ja-JP" dirty="0" err="1" smtClean="0"/>
              <a:t>Reflexion</a:t>
            </a:r>
            <a:r>
              <a:rPr kumimoji="1" lang="en-US" altLang="ja-JP" dirty="0" smtClean="0"/>
              <a:t> </a:t>
            </a:r>
            <a:r>
              <a:rPr kumimoji="1" lang="ja-JP" altLang="en-US" dirty="0" smtClean="0"/>
              <a:t>はモジュール間データフロー図を生成する役割を果たします．</a:t>
            </a:r>
            <a:endParaRPr kumimoji="1" lang="en-US" altLang="ja-JP" dirty="0" smtClean="0"/>
          </a:p>
          <a:p>
            <a:r>
              <a:rPr kumimoji="1" lang="en-US" altLang="ja-JP" dirty="0" err="1" smtClean="0"/>
              <a:t>srcSlice</a:t>
            </a:r>
            <a:r>
              <a:rPr kumimoji="1" lang="ja-JP" altLang="en-US" dirty="0" smtClean="0"/>
              <a:t>の出力と，</a:t>
            </a:r>
            <a:endParaRPr kumimoji="1" lang="en-US" altLang="ja-JP" dirty="0" smtClean="0"/>
          </a:p>
          <a:p>
            <a:r>
              <a:rPr kumimoji="1" lang="ja-JP" altLang="en-US" dirty="0" smtClean="0"/>
              <a:t>データフローを調べたいターゲット変数や，</a:t>
            </a:r>
            <a:endParaRPr kumimoji="1" lang="en-US" altLang="ja-JP" dirty="0" smtClean="0"/>
          </a:p>
          <a:p>
            <a:r>
              <a:rPr kumimoji="1" lang="ja-JP" altLang="en-US" dirty="0" smtClean="0"/>
              <a:t>関数とモジュールの対応関係を記した</a:t>
            </a:r>
            <a:endParaRPr kumimoji="1" lang="en-US" altLang="ja-JP" dirty="0" smtClean="0"/>
          </a:p>
          <a:p>
            <a:r>
              <a:rPr kumimoji="1" lang="ja-JP" altLang="en-US" dirty="0" smtClean="0"/>
              <a:t>解析設定を入力として与えます．</a:t>
            </a:r>
            <a:endParaRPr kumimoji="1" lang="en-US" altLang="ja-JP" dirty="0" smtClean="0"/>
          </a:p>
          <a:p>
            <a:endParaRPr kumimoji="1" lang="en-US" altLang="ja-JP" dirty="0" smtClean="0"/>
          </a:p>
          <a:p>
            <a:r>
              <a:rPr kumimoji="1" lang="ja-JP" altLang="en-US" dirty="0" smtClean="0"/>
              <a:t>そして，変数の定義や参照情報から値の到達可否を求めて，</a:t>
            </a:r>
            <a:endParaRPr kumimoji="1" lang="en-US" altLang="ja-JP" dirty="0" smtClean="0"/>
          </a:p>
          <a:p>
            <a:r>
              <a:rPr kumimoji="1" lang="ja-JP" altLang="en-US" dirty="0" smtClean="0"/>
              <a:t>モジュール間のデータフローを表すグラフを構築します．</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3</a:t>
            </a:r>
            <a:r>
              <a:rPr kumimoji="1" lang="ja-JP" altLang="en-US" dirty="0" smtClean="0"/>
              <a:t>番目の工程である </a:t>
            </a:r>
            <a:r>
              <a:rPr kumimoji="1" lang="en-US" altLang="ja-JP" dirty="0" smtClean="0"/>
              <a:t>Visual </a:t>
            </a:r>
            <a:r>
              <a:rPr kumimoji="1" lang="en-US" altLang="ja-JP" dirty="0" err="1" smtClean="0"/>
              <a:t>Reflexion</a:t>
            </a:r>
            <a:r>
              <a:rPr kumimoji="1" lang="en-US" altLang="ja-JP" dirty="0" smtClean="0"/>
              <a:t> </a:t>
            </a:r>
            <a:r>
              <a:rPr kumimoji="1" lang="ja-JP" altLang="en-US" dirty="0" smtClean="0"/>
              <a:t>は</a:t>
            </a:r>
            <a:endParaRPr kumimoji="1" lang="en-US" altLang="ja-JP" dirty="0" smtClean="0"/>
          </a:p>
          <a:p>
            <a:r>
              <a:rPr kumimoji="1" lang="ja-JP" altLang="en-US" dirty="0" smtClean="0"/>
              <a:t>モジュール間データフロー図を生成する役割を果たします．</a:t>
            </a:r>
            <a:endParaRPr kumimoji="1" lang="en-US" altLang="ja-JP" dirty="0" smtClean="0"/>
          </a:p>
          <a:p>
            <a:endParaRPr kumimoji="1" lang="en-US" altLang="ja-JP" dirty="0" smtClean="0"/>
          </a:p>
          <a:p>
            <a:r>
              <a:rPr kumimoji="1" lang="en-US" altLang="ja-JP" dirty="0" smtClean="0"/>
              <a:t>Visual </a:t>
            </a:r>
            <a:r>
              <a:rPr kumimoji="1" lang="en-US" altLang="ja-JP" dirty="0" err="1" smtClean="0"/>
              <a:t>Reflexion</a:t>
            </a:r>
            <a:r>
              <a:rPr kumimoji="1" lang="en-US" altLang="ja-JP" dirty="0" smtClean="0"/>
              <a:t> </a:t>
            </a:r>
            <a:r>
              <a:rPr kumimoji="1" lang="ja-JP" altLang="en-US" dirty="0" smtClean="0"/>
              <a:t>は</a:t>
            </a:r>
            <a:r>
              <a:rPr kumimoji="1" lang="en-US" altLang="ja-JP" baseline="0" dirty="0" smtClean="0"/>
              <a:t> </a:t>
            </a:r>
            <a:r>
              <a:rPr kumimoji="1" lang="ja-JP" altLang="en-US" baseline="0" dirty="0" smtClean="0"/>
              <a:t>変数のデータフローを</a:t>
            </a:r>
            <a:endParaRPr kumimoji="1" lang="en-US" altLang="ja-JP" baseline="0" dirty="0" smtClean="0"/>
          </a:p>
          <a:p>
            <a:r>
              <a:rPr kumimoji="1" lang="en-US" altLang="ja-JP" baseline="0" dirty="0" err="1" smtClean="0"/>
              <a:t>Reflexion</a:t>
            </a:r>
            <a:r>
              <a:rPr kumimoji="1" lang="en-US" altLang="ja-JP" baseline="0" dirty="0" smtClean="0"/>
              <a:t> Model </a:t>
            </a:r>
            <a:r>
              <a:rPr kumimoji="1" lang="ja-JP" altLang="en-US" baseline="0" dirty="0" smtClean="0"/>
              <a:t>というものに倣って図示するツールです．</a:t>
            </a:r>
            <a:endParaRPr kumimoji="1" lang="en-US" altLang="ja-JP" baseline="0" dirty="0" smtClean="0"/>
          </a:p>
          <a:p>
            <a:endParaRPr kumimoji="1" lang="en-US" altLang="ja-JP" baseline="0" dirty="0" smtClean="0"/>
          </a:p>
          <a:p>
            <a:r>
              <a:rPr kumimoji="1" lang="en-US" altLang="ja-JP" baseline="0" dirty="0" err="1" smtClean="0"/>
              <a:t>srcSlice</a:t>
            </a:r>
            <a:r>
              <a:rPr kumimoji="1" lang="ja-JP" altLang="en-US" baseline="0" dirty="0" smtClean="0"/>
              <a:t>の出力と，データフローを調べたい「ターゲット変数」や</a:t>
            </a:r>
            <a:endParaRPr kumimoji="1" lang="en-US" altLang="ja-JP" baseline="0" dirty="0" smtClean="0"/>
          </a:p>
          <a:p>
            <a:r>
              <a:rPr kumimoji="1" lang="ja-JP" altLang="en-US" baseline="0" dirty="0" smtClean="0"/>
              <a:t>本実装で関数とモジュールを一対一で対応付けるため、その対応を</a:t>
            </a:r>
            <a:endParaRPr kumimoji="1" lang="en-US" altLang="ja-JP" baseline="0" dirty="0" smtClean="0"/>
          </a:p>
          <a:p>
            <a:r>
              <a:rPr kumimoji="1" lang="ja-JP" altLang="en-US" baseline="0" dirty="0" smtClean="0"/>
              <a:t>記した解析設定を入力とします．</a:t>
            </a:r>
            <a:endParaRPr kumimoji="1" lang="en-US" altLang="ja-JP" baseline="0" dirty="0" smtClean="0"/>
          </a:p>
          <a:p>
            <a:endParaRPr kumimoji="1" lang="en-US" altLang="ja-JP" baseline="0" dirty="0" smtClean="0"/>
          </a:p>
          <a:p>
            <a:r>
              <a:rPr kumimoji="1" lang="ja-JP" altLang="en-US" baseline="0" dirty="0" smtClean="0"/>
              <a:t>また、内部では主に</a:t>
            </a:r>
            <a:r>
              <a:rPr kumimoji="1" lang="en-US" altLang="ja-JP" baseline="0" dirty="0" err="1" smtClean="0"/>
              <a:t>srcSlice</a:t>
            </a:r>
            <a:r>
              <a:rPr kumimoji="1" lang="ja-JP" altLang="en-US" baseline="0" dirty="0" smtClean="0"/>
              <a:t>の出力を元に</a:t>
            </a:r>
            <a:endParaRPr kumimoji="1" lang="en-US" altLang="ja-JP" baseline="0" dirty="0" smtClean="0"/>
          </a:p>
          <a:p>
            <a:r>
              <a:rPr kumimoji="1" lang="ja-JP" altLang="en-US" baseline="0" dirty="0" smtClean="0"/>
              <a:t>変数の定義、参照のつながりからモジュールへの値が到達するかを</a:t>
            </a:r>
            <a:endParaRPr kumimoji="1" lang="en-US" altLang="ja-JP" baseline="0" dirty="0" smtClean="0"/>
          </a:p>
          <a:p>
            <a:r>
              <a:rPr kumimoji="1" lang="ja-JP" altLang="en-US" baseline="0" dirty="0" smtClean="0"/>
              <a:t>求め、グラフを構築します</a:t>
            </a:r>
            <a:endParaRPr kumimoji="1" lang="en-US" altLang="ja-JP" baseline="0" dirty="0" smtClean="0"/>
          </a:p>
          <a:p>
            <a:endParaRPr kumimoji="1" lang="en-US" altLang="ja-JP" baseline="0" dirty="0" smtClean="0"/>
          </a:p>
          <a:p>
            <a:r>
              <a:rPr kumimoji="1" lang="ja-JP" altLang="en-US" baseline="0" dirty="0" smtClean="0"/>
              <a:t>よけいややこしくなるので触れない方が吉</a:t>
            </a:r>
            <a:endParaRPr kumimoji="1" lang="en-US" altLang="ja-JP" baseline="0" dirty="0" smtClean="0"/>
          </a:p>
          <a:p>
            <a:r>
              <a:rPr kumimoji="1" lang="ja-JP" altLang="en-US" baseline="0" dirty="0" smtClean="0"/>
              <a:t>・</a:t>
            </a:r>
            <a:r>
              <a:rPr kumimoji="1" lang="en-US" altLang="ja-JP" baseline="0" dirty="0" smtClean="0"/>
              <a:t>(use-define chain)</a:t>
            </a:r>
          </a:p>
        </p:txBody>
      </p:sp>
      <p:sp>
        <p:nvSpPr>
          <p:cNvPr id="4" name="スライド番号プレースホルダー 3"/>
          <p:cNvSpPr>
            <a:spLocks noGrp="1"/>
          </p:cNvSpPr>
          <p:nvPr>
            <p:ph type="sldNum" sz="quarter" idx="10"/>
          </p:nvPr>
        </p:nvSpPr>
        <p:spPr/>
        <p:txBody>
          <a:bodyPr/>
          <a:lstStyle/>
          <a:p>
            <a:fld id="{6B29F0CF-89F5-40CF-97A3-9787B6147CCC}" type="slidenum">
              <a:rPr kumimoji="1" lang="ja-JP" altLang="en-US" smtClean="0"/>
              <a:t>9</a:t>
            </a:fld>
            <a:endParaRPr kumimoji="1" lang="ja-JP" altLang="en-US"/>
          </a:p>
        </p:txBody>
      </p:sp>
    </p:spTree>
    <p:extLst>
      <p:ext uri="{BB962C8B-B14F-4D97-AF65-F5344CB8AC3E}">
        <p14:creationId xmlns:p14="http://schemas.microsoft.com/office/powerpoint/2010/main" val="608831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 name="Rectangle 7" descr="ban"/>
          <p:cNvSpPr>
            <a:spLocks noChangeArrowheads="1"/>
          </p:cNvSpPr>
          <p:nvPr userDrawn="1"/>
        </p:nvSpPr>
        <p:spPr bwMode="auto">
          <a:xfrm>
            <a:off x="0" y="6600825"/>
            <a:ext cx="9144000" cy="256381"/>
          </a:xfrm>
          <a:prstGeom prst="rect">
            <a:avLst/>
          </a:prstGeom>
          <a:solidFill>
            <a:schemeClr val="accent2">
              <a:lumMod val="50000"/>
            </a:schemeClr>
          </a:solidFill>
          <a:ln w="9525">
            <a:noFill/>
            <a:miter lim="800000"/>
            <a:headEnd/>
            <a:tailEnd/>
          </a:ln>
          <a:effectLst/>
        </p:spPr>
        <p:txBody>
          <a:bodyPr wrap="none" anchor="ctr"/>
          <a:lstStyle/>
          <a:p>
            <a:endParaRPr lang="ja-JP" altLang="en-US"/>
          </a:p>
        </p:txBody>
      </p:sp>
      <p:sp>
        <p:nvSpPr>
          <p:cNvPr id="3079" name="Rectangle 7" descr="ban"/>
          <p:cNvSpPr>
            <a:spLocks noChangeArrowheads="1"/>
          </p:cNvSpPr>
          <p:nvPr/>
        </p:nvSpPr>
        <p:spPr bwMode="auto">
          <a:xfrm>
            <a:off x="0" y="0"/>
            <a:ext cx="9144000" cy="188913"/>
          </a:xfrm>
          <a:prstGeom prst="rect">
            <a:avLst/>
          </a:prstGeom>
          <a:solidFill>
            <a:schemeClr val="accent2"/>
          </a:solid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baseline="0">
                <a:latin typeface="Noto Sans CJK JP Bold" panose="020B0800000000000000" pitchFamily="34" charset="-128"/>
                <a:ea typeface="Noto Sans CJK JP Bold" panose="020B0800000000000000" pitchFamily="34" charset="-128"/>
              </a:defRPr>
            </a:lvl1pPr>
          </a:lstStyle>
          <a:p>
            <a:r>
              <a:rPr lang="ja-JP" altLang="en-US" dirty="0" smtClean="0"/>
              <a:t>マスター タイトルの書式設定</a:t>
            </a:r>
            <a:endParaRPr lang="ja-JP" altLang="en-US" dirty="0"/>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dirty="0" smtClean="0"/>
              <a:t>マスター サブタイトルの書式設定</a:t>
            </a:r>
            <a:endParaRPr lang="ja-JP" altLang="en-US" dirty="0"/>
          </a:p>
        </p:txBody>
      </p:sp>
      <p:pic>
        <p:nvPicPr>
          <p:cNvPr id="3081" name="Picture 9" descr="sel-logo"/>
          <p:cNvPicPr>
            <a:picLocks noChangeAspect="1" noChangeArrowheads="1"/>
          </p:cNvPicPr>
          <p:nvPr/>
        </p:nvPicPr>
        <p:blipFill>
          <a:blip r:embed="rId2"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337508" y="6626928"/>
            <a:ext cx="8468985" cy="215444"/>
          </a:xfrm>
          <a:prstGeom prst="rect">
            <a:avLst/>
          </a:prstGeom>
          <a:noFill/>
          <a:ln w="9525">
            <a:noFill/>
            <a:miter lim="800000"/>
            <a:headEnd/>
            <a:tailEnd/>
          </a:ln>
          <a:effectLst/>
        </p:spPr>
        <p:txBody>
          <a:bodyPr wrap="none">
            <a:spAutoFit/>
          </a:bodyPr>
          <a:lstStyle/>
          <a:p>
            <a:r>
              <a:rPr lang="en-US" altLang="ja-JP" sz="800" dirty="0">
                <a:solidFill>
                  <a:schemeClr val="bg1">
                    <a:lumMod val="85000"/>
                  </a:schemeClr>
                </a:solidFill>
                <a:latin typeface="Fira Code" panose="020B0509050000020004" pitchFamily="49" charset="0"/>
                <a:ea typeface="Fira Code" panose="020B0509050000020004" pitchFamily="49" charset="0"/>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a:prstGeom prst="rect">
            <a:avLst/>
          </a:prstGeom>
        </p:spPr>
        <p:txBody>
          <a:bodyPr/>
          <a:lstStyle>
            <a:lvl1pPr>
              <a:defRPr/>
            </a:lvl1pPr>
          </a:lstStyle>
          <a:p>
            <a:r>
              <a:rPr lang="en-US" altLang="ja-JP" dirty="0"/>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1655763" y="6310313"/>
            <a:ext cx="5832475" cy="358775"/>
          </a:xfrm>
          <a:prstGeom prst="rect">
            <a:avLst/>
          </a:prstGeom>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1655763" y="6310313"/>
            <a:ext cx="5832475" cy="358775"/>
          </a:xfrm>
          <a:prstGeom prst="rect">
            <a:avLst/>
          </a:prstGeom>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1655763" y="6310313"/>
            <a:ext cx="5832475" cy="358775"/>
          </a:xfrm>
          <a:prstGeom prst="rect">
            <a:avLst/>
          </a:prstGeom>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a:xfrm>
            <a:off x="1655763" y="6310313"/>
            <a:ext cx="5832475" cy="358775"/>
          </a:xfrm>
          <a:prstGeom prst="rect">
            <a:avLst/>
          </a:prstGeom>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1655763" y="6310313"/>
            <a:ext cx="5832475" cy="358775"/>
          </a:xfrm>
          <a:prstGeom prst="rect">
            <a:avLst/>
          </a:prstGeom>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1655763" y="6310313"/>
            <a:ext cx="5832475" cy="358775"/>
          </a:xfrm>
          <a:prstGeom prst="rect">
            <a:avLst/>
          </a:prstGeom>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3" cstate="print"/>
          <a:srcRect/>
          <a:stretch>
            <a:fillRect/>
          </a:stretch>
        </p:blipFill>
        <p:spPr bwMode="auto">
          <a:xfrm>
            <a:off x="468313" y="6176169"/>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2" name="Rectangle 7" descr="ban"/>
          <p:cNvSpPr>
            <a:spLocks noChangeArrowheads="1"/>
          </p:cNvSpPr>
          <p:nvPr userDrawn="1"/>
        </p:nvSpPr>
        <p:spPr bwMode="auto">
          <a:xfrm>
            <a:off x="0" y="0"/>
            <a:ext cx="9144000" cy="188913"/>
          </a:xfrm>
          <a:prstGeom prst="rect">
            <a:avLst/>
          </a:prstGeom>
          <a:solidFill>
            <a:schemeClr val="accent2"/>
          </a:solidFill>
          <a:ln w="9525">
            <a:noFill/>
            <a:miter lim="800000"/>
            <a:headEnd/>
            <a:tailEnd/>
          </a:ln>
          <a:effectLst/>
        </p:spPr>
        <p:txBody>
          <a:bodyPr wrap="none" anchor="ctr"/>
          <a:lstStyle/>
          <a:p>
            <a:endParaRPr lang="ja-JP" altLang="en-US"/>
          </a:p>
        </p:txBody>
      </p:sp>
      <p:sp>
        <p:nvSpPr>
          <p:cNvPr id="13" name="Rectangle 7" descr="ban"/>
          <p:cNvSpPr>
            <a:spLocks noChangeArrowheads="1"/>
          </p:cNvSpPr>
          <p:nvPr userDrawn="1"/>
        </p:nvSpPr>
        <p:spPr bwMode="auto">
          <a:xfrm>
            <a:off x="0" y="6600825"/>
            <a:ext cx="9144000" cy="256381"/>
          </a:xfrm>
          <a:prstGeom prst="rect">
            <a:avLst/>
          </a:prstGeom>
          <a:solidFill>
            <a:schemeClr val="accent2">
              <a:lumMod val="50000"/>
            </a:schemeClr>
          </a:solidFill>
          <a:ln w="9525">
            <a:noFill/>
            <a:miter lim="800000"/>
            <a:headEnd/>
            <a:tailEnd/>
          </a:ln>
          <a:effectLst/>
        </p:spPr>
        <p:txBody>
          <a:bodyPr wrap="none" anchor="ctr"/>
          <a:lstStyle/>
          <a:p>
            <a:endParaRPr lang="ja-JP" altLang="en-US"/>
          </a:p>
        </p:txBody>
      </p:sp>
      <p:sp>
        <p:nvSpPr>
          <p:cNvPr id="15" name="Text Box 21"/>
          <p:cNvSpPr txBox="1">
            <a:spLocks noChangeArrowheads="1"/>
          </p:cNvSpPr>
          <p:nvPr userDrawn="1"/>
        </p:nvSpPr>
        <p:spPr bwMode="auto">
          <a:xfrm>
            <a:off x="337508" y="6626928"/>
            <a:ext cx="8468985" cy="215444"/>
          </a:xfrm>
          <a:prstGeom prst="rect">
            <a:avLst/>
          </a:prstGeom>
          <a:noFill/>
          <a:ln w="9525">
            <a:noFill/>
            <a:miter lim="800000"/>
            <a:headEnd/>
            <a:tailEnd/>
          </a:ln>
          <a:effectLst/>
        </p:spPr>
        <p:txBody>
          <a:bodyPr wrap="none">
            <a:spAutoFit/>
          </a:bodyPr>
          <a:lstStyle/>
          <a:p>
            <a:r>
              <a:rPr lang="en-US" altLang="ja-JP" sz="800" dirty="0">
                <a:solidFill>
                  <a:schemeClr val="bg1">
                    <a:lumMod val="85000"/>
                  </a:schemeClr>
                </a:solidFill>
                <a:latin typeface="Fira Code" panose="020B0509050000020004" pitchFamily="49" charset="0"/>
                <a:ea typeface="Fira Code" panose="020B0509050000020004" pitchFamily="49" charset="0"/>
              </a:rPr>
              <a:t>Software Engineering Laboratory, 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sz="1800">
          <a:solidFill>
            <a:schemeClr val="tx1"/>
          </a:solidFill>
          <a:latin typeface="+mn-lt"/>
          <a:ea typeface="+mn-ea"/>
        </a:defRPr>
      </a:lvl4pPr>
      <a:lvl5pPr marL="2057400" indent="-228600" algn="l" rtl="0" eaLnBrk="1" fontAlgn="base" hangingPunct="1">
        <a:spcBef>
          <a:spcPct val="20000"/>
        </a:spcBef>
        <a:spcAft>
          <a:spcPct val="0"/>
        </a:spcAft>
        <a:buChar char="»"/>
        <a:defRPr kumimoji="1" sz="1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44743"/>
            <a:ext cx="7772400" cy="1470025"/>
          </a:xfrm>
        </p:spPr>
        <p:txBody>
          <a:bodyPr/>
          <a:lstStyle/>
          <a:p>
            <a:r>
              <a:rPr lang="ja-JP" altLang="en-US" sz="2400" dirty="0"/>
              <a:t>宇宙機搭載ソフトウェアの安全性検査</a:t>
            </a:r>
            <a:r>
              <a:rPr lang="ja-JP" altLang="en-US" sz="2400" dirty="0" smtClean="0"/>
              <a:t>を目的</a:t>
            </a:r>
            <a:r>
              <a:rPr lang="ja-JP" altLang="en-US" sz="2400" dirty="0"/>
              <a:t>と</a:t>
            </a:r>
            <a:r>
              <a:rPr lang="ja-JP" altLang="en-US" sz="2400" dirty="0" smtClean="0"/>
              <a:t>した</a:t>
            </a:r>
            <a:r>
              <a:rPr lang="en-US" altLang="ja-JP" sz="2400" dirty="0" smtClean="0"/>
              <a:t/>
            </a:r>
            <a:br>
              <a:rPr lang="en-US" altLang="ja-JP" sz="2400" dirty="0" smtClean="0"/>
            </a:br>
            <a:r>
              <a:rPr lang="ja-JP" altLang="en-US" sz="2400" dirty="0" smtClean="0"/>
              <a:t>データフロー</a:t>
            </a:r>
            <a:r>
              <a:rPr lang="ja-JP" altLang="en-US" sz="2400" dirty="0"/>
              <a:t>検査支援ツールの開発</a:t>
            </a:r>
            <a:endParaRPr kumimoji="1" lang="ja-JP" altLang="en-US" sz="2400" dirty="0"/>
          </a:p>
        </p:txBody>
      </p:sp>
      <p:sp>
        <p:nvSpPr>
          <p:cNvPr id="3" name="サブタイトル 2"/>
          <p:cNvSpPr>
            <a:spLocks noGrp="1"/>
          </p:cNvSpPr>
          <p:nvPr>
            <p:ph type="subTitle" idx="1"/>
          </p:nvPr>
        </p:nvSpPr>
        <p:spPr/>
        <p:txBody>
          <a:bodyPr/>
          <a:lstStyle/>
          <a:p>
            <a:r>
              <a:rPr lang="ja-JP" altLang="en-US" sz="1800" dirty="0" smtClean="0">
                <a:latin typeface="+mj-ea"/>
                <a:ea typeface="+mj-ea"/>
              </a:rPr>
              <a:t>井上研究室　石田直人</a:t>
            </a:r>
            <a:endParaRPr lang="en-US" altLang="ja-JP" sz="1800" dirty="0" smtClean="0">
              <a:latin typeface="+mj-ea"/>
              <a:ea typeface="+mj-ea"/>
            </a:endParaRPr>
          </a:p>
        </p:txBody>
      </p:sp>
    </p:spTree>
    <p:extLst>
      <p:ext uri="{BB962C8B-B14F-4D97-AF65-F5344CB8AC3E}">
        <p14:creationId xmlns:p14="http://schemas.microsoft.com/office/powerpoint/2010/main" val="311756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評価実験</a:t>
            </a:r>
            <a:endParaRPr kumimoji="1" lang="ja-JP" altLang="en-US" dirty="0"/>
          </a:p>
        </p:txBody>
      </p:sp>
      <p:sp>
        <p:nvSpPr>
          <p:cNvPr id="3" name="コンテンツ プレースホルダー 2"/>
          <p:cNvSpPr>
            <a:spLocks noGrp="1"/>
          </p:cNvSpPr>
          <p:nvPr>
            <p:ph idx="1"/>
          </p:nvPr>
        </p:nvSpPr>
        <p:spPr>
          <a:xfrm>
            <a:off x="756695" y="1600200"/>
            <a:ext cx="7630610" cy="4525963"/>
          </a:xfrm>
        </p:spPr>
        <p:txBody>
          <a:bodyPr/>
          <a:lstStyle/>
          <a:p>
            <a:pPr marL="57150" lvl="0" indent="0">
              <a:buNone/>
            </a:pPr>
            <a:r>
              <a:rPr lang="ja-JP" altLang="en-US" sz="2000" dirty="0" smtClean="0">
                <a:solidFill>
                  <a:srgbClr val="000000"/>
                </a:solidFill>
                <a:latin typeface="Noto Sans CJK JP Bold"/>
                <a:ea typeface="Noto Sans CJK JP Bold"/>
              </a:rPr>
              <a:t>目的</a:t>
            </a:r>
            <a:r>
              <a:rPr lang="en-US" altLang="ja-JP" sz="1800" dirty="0">
                <a:solidFill>
                  <a:srgbClr val="000000"/>
                </a:solidFill>
              </a:rPr>
              <a:t>	</a:t>
            </a:r>
            <a:r>
              <a:rPr lang="ja-JP" altLang="en-US" sz="1800" dirty="0">
                <a:solidFill>
                  <a:srgbClr val="000000"/>
                </a:solidFill>
              </a:rPr>
              <a:t>：データフロー図を用いた場合のレビューへの影響</a:t>
            </a:r>
            <a:r>
              <a:rPr lang="ja-JP" altLang="en-US" sz="1800" dirty="0" smtClean="0">
                <a:solidFill>
                  <a:srgbClr val="000000"/>
                </a:solidFill>
              </a:rPr>
              <a:t>を調査</a:t>
            </a:r>
            <a:endParaRPr lang="en-US" altLang="ja-JP" sz="1600" dirty="0"/>
          </a:p>
          <a:p>
            <a:pPr marL="57150" lvl="0" indent="0">
              <a:buNone/>
            </a:pPr>
            <a:r>
              <a:rPr lang="ja-JP" altLang="en-US" sz="2000" dirty="0">
                <a:solidFill>
                  <a:srgbClr val="000000"/>
                </a:solidFill>
                <a:latin typeface="Noto Sans CJK JP Bold"/>
                <a:ea typeface="Noto Sans CJK JP Bold"/>
              </a:rPr>
              <a:t>被験者</a:t>
            </a:r>
            <a:r>
              <a:rPr lang="en-US" altLang="ja-JP" sz="2000" dirty="0">
                <a:solidFill>
                  <a:srgbClr val="000000"/>
                </a:solidFill>
                <a:latin typeface="Noto Sans CJK JP Bold"/>
                <a:ea typeface="Noto Sans CJK JP Bold"/>
              </a:rPr>
              <a:t>	</a:t>
            </a:r>
            <a:r>
              <a:rPr lang="ja-JP" altLang="en-US" sz="2000" dirty="0">
                <a:solidFill>
                  <a:srgbClr val="000000"/>
                </a:solidFill>
                <a:latin typeface="Noto Sans CJK JP Regular"/>
              </a:rPr>
              <a:t>：</a:t>
            </a:r>
            <a:r>
              <a:rPr lang="ja-JP" altLang="en-US" sz="2000" dirty="0">
                <a:solidFill>
                  <a:srgbClr val="000000"/>
                </a:solidFill>
              </a:rPr>
              <a:t>第三者コード検査を実務で行う８名</a:t>
            </a:r>
            <a:endParaRPr lang="en-US" altLang="ja-JP" sz="2000" dirty="0">
              <a:solidFill>
                <a:srgbClr val="000000"/>
              </a:solidFill>
            </a:endParaRPr>
          </a:p>
          <a:p>
            <a:pPr marL="57150" lvl="0" indent="0">
              <a:buNone/>
            </a:pPr>
            <a:r>
              <a:rPr lang="ja-JP" altLang="en-US" sz="2000" dirty="0">
                <a:solidFill>
                  <a:srgbClr val="000000"/>
                </a:solidFill>
              </a:rPr>
              <a:t>　　　　</a:t>
            </a:r>
            <a:r>
              <a:rPr lang="ja-JP" altLang="en-US" sz="1400" dirty="0">
                <a:solidFill>
                  <a:srgbClr val="000000"/>
                </a:solidFill>
              </a:rPr>
              <a:t>（４名ずつのグループＡ・Ｂに分割，グループ</a:t>
            </a:r>
            <a:r>
              <a:rPr lang="en-US" altLang="ja-JP" sz="1400" dirty="0">
                <a:solidFill>
                  <a:srgbClr val="000000"/>
                </a:solidFill>
              </a:rPr>
              <a:t>B</a:t>
            </a:r>
            <a:r>
              <a:rPr lang="ja-JP" altLang="en-US" sz="1400" dirty="0">
                <a:solidFill>
                  <a:srgbClr val="000000"/>
                </a:solidFill>
              </a:rPr>
              <a:t>にのみデータフロー図を付与）</a:t>
            </a:r>
            <a:endParaRPr lang="en-US" altLang="ja-JP" sz="1400" dirty="0">
              <a:solidFill>
                <a:srgbClr val="000000"/>
              </a:solidFill>
            </a:endParaRPr>
          </a:p>
          <a:p>
            <a:pPr marL="57150" lvl="0" indent="0">
              <a:buNone/>
            </a:pPr>
            <a:r>
              <a:rPr lang="ja-JP" altLang="en-US" sz="2000" dirty="0">
                <a:solidFill>
                  <a:srgbClr val="000000"/>
                </a:solidFill>
                <a:latin typeface="Noto Sans CJK JP Bold"/>
                <a:ea typeface="Noto Sans CJK JP Bold"/>
              </a:rPr>
              <a:t>対象</a:t>
            </a:r>
            <a:r>
              <a:rPr lang="en-US" altLang="ja-JP" sz="2000" dirty="0">
                <a:solidFill>
                  <a:srgbClr val="000000"/>
                </a:solidFill>
                <a:latin typeface="Noto Sans CJK JP Bold"/>
                <a:ea typeface="Noto Sans CJK JP Bold"/>
              </a:rPr>
              <a:t>	</a:t>
            </a:r>
            <a:r>
              <a:rPr lang="ja-JP" altLang="en-US" sz="2000" dirty="0">
                <a:solidFill>
                  <a:srgbClr val="000000"/>
                </a:solidFill>
                <a:latin typeface="Noto Sans CJK JP Regular"/>
              </a:rPr>
              <a:t>：</a:t>
            </a:r>
            <a:r>
              <a:rPr lang="ja-JP" altLang="en-US" sz="2000" dirty="0">
                <a:solidFill>
                  <a:srgbClr val="000000"/>
                </a:solidFill>
              </a:rPr>
              <a:t>宇宙機搭載ソフトウェアを模したプログラム</a:t>
            </a:r>
            <a:endParaRPr lang="en-US" altLang="ja-JP" sz="2000" dirty="0">
              <a:solidFill>
                <a:srgbClr val="000000"/>
              </a:solidFill>
            </a:endParaRPr>
          </a:p>
          <a:p>
            <a:pPr marL="57150" lvl="0" indent="0">
              <a:buNone/>
            </a:pPr>
            <a:r>
              <a:rPr lang="ja-JP" altLang="en-US" sz="2000" dirty="0">
                <a:solidFill>
                  <a:srgbClr val="000000"/>
                </a:solidFill>
              </a:rPr>
              <a:t>　　　　</a:t>
            </a:r>
            <a:r>
              <a:rPr lang="ja-JP" altLang="en-US" sz="1600" dirty="0">
                <a:solidFill>
                  <a:srgbClr val="000000"/>
                </a:solidFill>
              </a:rPr>
              <a:t>（約５００行）</a:t>
            </a:r>
            <a:endParaRPr lang="en-US" altLang="ja-JP" sz="1600" dirty="0">
              <a:solidFill>
                <a:srgbClr val="000000"/>
              </a:solidFill>
            </a:endParaRPr>
          </a:p>
          <a:p>
            <a:pPr marL="400050" lvl="1" indent="0">
              <a:buNone/>
            </a:pPr>
            <a:endParaRPr lang="en-US" altLang="ja-JP" sz="1600" dirty="0" smtClean="0"/>
          </a:p>
          <a:p>
            <a:pPr marL="457200" lvl="0" indent="-457200">
              <a:buFont typeface="+mj-lt"/>
              <a:buAutoNum type="arabicPeriod"/>
            </a:pPr>
            <a:r>
              <a:rPr lang="ja-JP" altLang="en-US" sz="2000" dirty="0">
                <a:solidFill>
                  <a:srgbClr val="000000"/>
                </a:solidFill>
                <a:latin typeface="Noto Sans CJK JP Bold"/>
                <a:ea typeface="Noto Sans CJK JP Bold"/>
              </a:rPr>
              <a:t>テスト問題 </a:t>
            </a:r>
            <a:r>
              <a:rPr lang="en-US" altLang="ja-JP" sz="1600" dirty="0">
                <a:solidFill>
                  <a:srgbClr val="000000"/>
                </a:solidFill>
                <a:latin typeface="Noto Sans CJK JP Regular"/>
              </a:rPr>
              <a:t>(</a:t>
            </a:r>
            <a:r>
              <a:rPr lang="ja-JP" altLang="en-US" sz="1600" dirty="0">
                <a:solidFill>
                  <a:srgbClr val="000000"/>
                </a:solidFill>
                <a:latin typeface="Noto Sans CJK JP Regular"/>
              </a:rPr>
              <a:t>大問</a:t>
            </a:r>
            <a:r>
              <a:rPr lang="en-US" altLang="ja-JP" sz="1600" dirty="0">
                <a:solidFill>
                  <a:srgbClr val="000000"/>
                </a:solidFill>
                <a:latin typeface="Noto Sans CJK JP Regular"/>
              </a:rPr>
              <a:t>2</a:t>
            </a:r>
            <a:r>
              <a:rPr lang="ja-JP" altLang="en-US" sz="1600" dirty="0">
                <a:solidFill>
                  <a:srgbClr val="000000"/>
                </a:solidFill>
                <a:latin typeface="Noto Sans CJK JP Regular"/>
              </a:rPr>
              <a:t>題，問</a:t>
            </a:r>
            <a:r>
              <a:rPr lang="en-US" altLang="ja-JP" sz="1600" dirty="0">
                <a:solidFill>
                  <a:srgbClr val="000000"/>
                </a:solidFill>
                <a:latin typeface="Noto Sans CJK JP Regular"/>
              </a:rPr>
              <a:t>1</a:t>
            </a:r>
            <a:r>
              <a:rPr lang="ja-JP" altLang="en-US" sz="1600" dirty="0">
                <a:solidFill>
                  <a:srgbClr val="000000"/>
                </a:solidFill>
                <a:latin typeface="Noto Sans CJK JP Regular"/>
              </a:rPr>
              <a:t>は下馴し問題のため評価に</a:t>
            </a:r>
            <a:r>
              <a:rPr lang="ja-JP" altLang="en-US" sz="1600" dirty="0" smtClean="0">
                <a:solidFill>
                  <a:srgbClr val="000000"/>
                </a:solidFill>
                <a:latin typeface="Noto Sans CJK JP Regular"/>
              </a:rPr>
              <a:t>含めない．</a:t>
            </a:r>
            <a:r>
              <a:rPr lang="en-US" altLang="ja-JP" sz="1600" dirty="0" smtClean="0">
                <a:solidFill>
                  <a:srgbClr val="000000"/>
                </a:solidFill>
                <a:latin typeface="Noto Sans CJK JP Regular"/>
              </a:rPr>
              <a:t>) </a:t>
            </a:r>
            <a:endParaRPr lang="en-US" altLang="ja-JP" sz="1200" dirty="0">
              <a:solidFill>
                <a:srgbClr val="000000"/>
              </a:solidFill>
              <a:latin typeface="Noto Sans CJK JP Regular"/>
            </a:endParaRPr>
          </a:p>
          <a:p>
            <a:pPr marL="400050" lvl="1" indent="0">
              <a:buNone/>
            </a:pPr>
            <a:r>
              <a:rPr lang="en-US" altLang="ja-JP" sz="1600" dirty="0">
                <a:solidFill>
                  <a:srgbClr val="000000"/>
                </a:solidFill>
              </a:rPr>
              <a:t>1</a:t>
            </a:r>
            <a:r>
              <a:rPr lang="en-US" altLang="ja-JP" sz="1600" dirty="0" smtClean="0">
                <a:solidFill>
                  <a:srgbClr val="000000"/>
                </a:solidFill>
              </a:rPr>
              <a:t>.1 </a:t>
            </a:r>
            <a:r>
              <a:rPr lang="ja-JP" altLang="en-US" sz="1600" dirty="0">
                <a:solidFill>
                  <a:srgbClr val="000000"/>
                </a:solidFill>
                <a:latin typeface="Noto Sans CJK JP Regular"/>
              </a:rPr>
              <a:t>想定に反するデータフローの存在有無を調べる問題 </a:t>
            </a:r>
            <a:r>
              <a:rPr lang="ja-JP" altLang="en-US" sz="1600" dirty="0">
                <a:solidFill>
                  <a:srgbClr val="000000"/>
                </a:solidFill>
              </a:rPr>
              <a:t>．</a:t>
            </a:r>
            <a:r>
              <a:rPr lang="ja-JP" altLang="en-US" sz="1400" dirty="0">
                <a:solidFill>
                  <a:srgbClr val="000000"/>
                </a:solidFill>
              </a:rPr>
              <a:t>（問</a:t>
            </a:r>
            <a:r>
              <a:rPr lang="en-US" altLang="ja-JP" sz="1400" dirty="0">
                <a:solidFill>
                  <a:srgbClr val="000000"/>
                </a:solidFill>
              </a:rPr>
              <a:t>2.1</a:t>
            </a:r>
            <a:r>
              <a:rPr lang="ja-JP" altLang="en-US" sz="1400" dirty="0" err="1">
                <a:solidFill>
                  <a:srgbClr val="000000"/>
                </a:solidFill>
              </a:rPr>
              <a:t>，</a:t>
            </a:r>
            <a:r>
              <a:rPr lang="en-US" altLang="ja-JP" sz="1400" dirty="0">
                <a:solidFill>
                  <a:srgbClr val="000000"/>
                </a:solidFill>
              </a:rPr>
              <a:t>2.2</a:t>
            </a:r>
            <a:r>
              <a:rPr lang="ja-JP" altLang="en-US" sz="1400" dirty="0">
                <a:solidFill>
                  <a:srgbClr val="000000"/>
                </a:solidFill>
              </a:rPr>
              <a:t>）</a:t>
            </a:r>
            <a:endParaRPr lang="en-US" altLang="ja-JP" sz="1400" dirty="0">
              <a:solidFill>
                <a:srgbClr val="000000"/>
              </a:solidFill>
            </a:endParaRPr>
          </a:p>
          <a:p>
            <a:pPr marL="400050" lvl="1" indent="0">
              <a:buNone/>
            </a:pPr>
            <a:r>
              <a:rPr lang="en-US" altLang="ja-JP" sz="1600" dirty="0">
                <a:solidFill>
                  <a:srgbClr val="000000"/>
                </a:solidFill>
              </a:rPr>
              <a:t>1</a:t>
            </a:r>
            <a:r>
              <a:rPr lang="en-US" altLang="ja-JP" sz="1600" dirty="0" smtClean="0">
                <a:solidFill>
                  <a:srgbClr val="000000"/>
                </a:solidFill>
              </a:rPr>
              <a:t>.2 </a:t>
            </a:r>
            <a:r>
              <a:rPr lang="ja-JP" altLang="en-US" sz="1600" dirty="0">
                <a:solidFill>
                  <a:srgbClr val="000000"/>
                </a:solidFill>
                <a:latin typeface="Noto Sans CJK JP Regular"/>
              </a:rPr>
              <a:t>データフロー図を手作業で作図する問題</a:t>
            </a:r>
            <a:r>
              <a:rPr lang="ja-JP" altLang="en-US" sz="1600" dirty="0">
                <a:solidFill>
                  <a:srgbClr val="000000"/>
                </a:solidFill>
              </a:rPr>
              <a:t>．</a:t>
            </a:r>
            <a:r>
              <a:rPr lang="ja-JP" altLang="en-US" sz="1400" dirty="0">
                <a:solidFill>
                  <a:srgbClr val="000000"/>
                </a:solidFill>
              </a:rPr>
              <a:t>（問</a:t>
            </a:r>
            <a:r>
              <a:rPr lang="en-US" altLang="ja-JP" sz="1400" dirty="0">
                <a:solidFill>
                  <a:srgbClr val="000000"/>
                </a:solidFill>
              </a:rPr>
              <a:t>2.3</a:t>
            </a:r>
            <a:r>
              <a:rPr lang="ja-JP" altLang="en-US" sz="1400" dirty="0" err="1">
                <a:solidFill>
                  <a:srgbClr val="000000"/>
                </a:solidFill>
              </a:rPr>
              <a:t>，</a:t>
            </a:r>
            <a:r>
              <a:rPr lang="ja-JP" altLang="en-US" sz="1400" dirty="0">
                <a:solidFill>
                  <a:srgbClr val="000000"/>
                </a:solidFill>
              </a:rPr>
              <a:t>グループ</a:t>
            </a:r>
            <a:r>
              <a:rPr lang="en-US" altLang="ja-JP" sz="1400" dirty="0">
                <a:solidFill>
                  <a:srgbClr val="000000"/>
                </a:solidFill>
              </a:rPr>
              <a:t>A</a:t>
            </a:r>
            <a:r>
              <a:rPr lang="ja-JP" altLang="en-US" sz="1400" dirty="0">
                <a:solidFill>
                  <a:srgbClr val="000000"/>
                </a:solidFill>
              </a:rPr>
              <a:t>のみ）</a:t>
            </a:r>
            <a:endParaRPr lang="en-US" altLang="ja-JP" sz="1400" dirty="0">
              <a:solidFill>
                <a:srgbClr val="000000"/>
              </a:solidFill>
              <a:latin typeface="Noto Sans CJK JP Bold"/>
              <a:ea typeface="Noto Sans CJK JP Bold"/>
            </a:endParaRPr>
          </a:p>
          <a:p>
            <a:pPr marL="457200" lvl="0" indent="-457200">
              <a:buFont typeface="+mj-lt"/>
              <a:buAutoNum type="arabicPeriod"/>
            </a:pPr>
            <a:r>
              <a:rPr lang="ja-JP" altLang="en-US" sz="2000" dirty="0">
                <a:solidFill>
                  <a:srgbClr val="000000"/>
                </a:solidFill>
                <a:latin typeface="Noto Sans CJK JP Bold"/>
                <a:ea typeface="Noto Sans CJK JP Bold"/>
              </a:rPr>
              <a:t>アンケート</a:t>
            </a:r>
            <a:r>
              <a:rPr lang="ja-JP" altLang="en-US" sz="2000" dirty="0" smtClean="0">
                <a:solidFill>
                  <a:srgbClr val="000000"/>
                </a:solidFill>
                <a:latin typeface="Noto Sans CJK JP Bold"/>
                <a:ea typeface="Noto Sans CJK JP Bold"/>
              </a:rPr>
              <a:t>調査</a:t>
            </a:r>
            <a:endParaRPr lang="en-US" altLang="ja-JP" sz="2000" dirty="0" smtClean="0">
              <a:solidFill>
                <a:srgbClr val="000000"/>
              </a:solidFill>
              <a:latin typeface="Noto Sans CJK JP Bold"/>
              <a:ea typeface="Noto Sans CJK JP Bold"/>
            </a:endParaRPr>
          </a:p>
          <a:p>
            <a:pPr marL="400050" lvl="1" indent="0">
              <a:buNone/>
            </a:pPr>
            <a:r>
              <a:rPr lang="en-US" altLang="ja-JP" sz="1600" dirty="0" smtClean="0">
                <a:solidFill>
                  <a:srgbClr val="000000"/>
                </a:solidFill>
              </a:rPr>
              <a:t>2.1 </a:t>
            </a:r>
            <a:r>
              <a:rPr lang="ja-JP" altLang="en-US" sz="1600" dirty="0" smtClean="0">
                <a:solidFill>
                  <a:srgbClr val="000000"/>
                </a:solidFill>
              </a:rPr>
              <a:t>データフロー図</a:t>
            </a:r>
            <a:r>
              <a:rPr lang="ja-JP" altLang="en-US" sz="1600" dirty="0">
                <a:solidFill>
                  <a:srgbClr val="000000"/>
                </a:solidFill>
              </a:rPr>
              <a:t>は</a:t>
            </a:r>
            <a:r>
              <a:rPr lang="ja-JP" altLang="en-US" sz="1600" dirty="0" smtClean="0">
                <a:solidFill>
                  <a:srgbClr val="000000"/>
                </a:solidFill>
              </a:rPr>
              <a:t>コード</a:t>
            </a:r>
            <a:r>
              <a:rPr lang="ja-JP" altLang="en-US" sz="1600" dirty="0">
                <a:solidFill>
                  <a:srgbClr val="000000"/>
                </a:solidFill>
              </a:rPr>
              <a:t>理解度に良い影響を与えるか</a:t>
            </a:r>
            <a:r>
              <a:rPr lang="ja-JP" altLang="en-US" sz="1600" dirty="0" smtClean="0">
                <a:solidFill>
                  <a:srgbClr val="000000"/>
                </a:solidFill>
              </a:rPr>
              <a:t>．</a:t>
            </a:r>
            <a:endParaRPr lang="en-US" altLang="ja-JP" sz="2000" dirty="0" smtClean="0">
              <a:solidFill>
                <a:srgbClr val="000000"/>
              </a:solidFill>
              <a:latin typeface="Noto Sans CJK JP Bold"/>
              <a:ea typeface="Noto Sans CJK JP Bold"/>
            </a:endParaRPr>
          </a:p>
          <a:p>
            <a:pPr marL="400050" lvl="1" indent="0">
              <a:buNone/>
            </a:pPr>
            <a:r>
              <a:rPr lang="en-US" altLang="ja-JP" sz="1600" dirty="0" smtClean="0">
                <a:solidFill>
                  <a:srgbClr val="000000"/>
                </a:solidFill>
              </a:rPr>
              <a:t>2.2 </a:t>
            </a:r>
            <a:r>
              <a:rPr lang="ja-JP" altLang="en-US" sz="1600" dirty="0">
                <a:solidFill>
                  <a:srgbClr val="000000"/>
                </a:solidFill>
              </a:rPr>
              <a:t>データフロー図の意味は分かりやすいか．</a:t>
            </a:r>
            <a:endParaRPr lang="en-US" altLang="ja-JP" sz="1600" dirty="0">
              <a:solidFill>
                <a:srgbClr val="000000"/>
              </a:solidFill>
            </a:endParaRPr>
          </a:p>
          <a:p>
            <a:pPr marL="400050" lvl="1" indent="0">
              <a:buNone/>
            </a:pPr>
            <a:endParaRPr lang="en-US" altLang="ja-JP" sz="16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10</a:t>
            </a:fld>
            <a:endParaRPr lang="en-US" altLang="ja-JP"/>
          </a:p>
        </p:txBody>
      </p:sp>
    </p:spTree>
    <p:extLst>
      <p:ext uri="{BB962C8B-B14F-4D97-AF65-F5344CB8AC3E}">
        <p14:creationId xmlns:p14="http://schemas.microsoft.com/office/powerpoint/2010/main" val="272805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1"/>
            <a:r>
              <a:rPr kumimoji="1" lang="ja-JP" altLang="en-US" sz="3200" dirty="0" smtClean="0">
                <a:latin typeface="+mj-ea"/>
                <a:ea typeface="+mj-ea"/>
              </a:rPr>
              <a:t>評価</a:t>
            </a:r>
            <a:r>
              <a:rPr lang="en-US" altLang="ja-JP" sz="3200" dirty="0" smtClean="0">
                <a:latin typeface="+mj-ea"/>
                <a:ea typeface="+mj-ea"/>
              </a:rPr>
              <a:t>1.1</a:t>
            </a:r>
            <a:br>
              <a:rPr lang="en-US" altLang="ja-JP" sz="3200" dirty="0" smtClean="0">
                <a:latin typeface="+mj-ea"/>
                <a:ea typeface="+mj-ea"/>
              </a:rPr>
            </a:br>
            <a:r>
              <a:rPr lang="ja-JP" altLang="en-US" sz="1600" dirty="0">
                <a:latin typeface="+mn-ea"/>
                <a:ea typeface="+mn-ea"/>
              </a:rPr>
              <a:t>想定に反するデータフローの存在有無を調べる</a:t>
            </a:r>
            <a:r>
              <a:rPr lang="ja-JP" altLang="en-US" sz="1600" dirty="0" smtClean="0">
                <a:latin typeface="+mn-ea"/>
                <a:ea typeface="+mn-ea"/>
              </a:rPr>
              <a:t>問題 </a:t>
            </a:r>
            <a:r>
              <a:rPr lang="en-US" altLang="ja-JP" sz="1600" dirty="0" smtClean="0">
                <a:latin typeface="+mn-ea"/>
                <a:ea typeface="+mn-ea"/>
              </a:rPr>
              <a:t>(</a:t>
            </a:r>
            <a:r>
              <a:rPr lang="ja-JP" altLang="en-US" sz="1600" dirty="0" smtClean="0">
                <a:latin typeface="+mn-ea"/>
                <a:ea typeface="+mn-ea"/>
              </a:rPr>
              <a:t>問</a:t>
            </a:r>
            <a:r>
              <a:rPr lang="en-US" altLang="ja-JP" sz="1600" dirty="0" smtClean="0">
                <a:latin typeface="+mn-ea"/>
                <a:ea typeface="+mn-ea"/>
              </a:rPr>
              <a:t>2.1, 2.2 </a:t>
            </a:r>
            <a:r>
              <a:rPr lang="ja-JP" altLang="en-US" sz="1600" dirty="0" smtClean="0">
                <a:latin typeface="+mn-ea"/>
                <a:ea typeface="+mn-ea"/>
              </a:rPr>
              <a:t>の</a:t>
            </a:r>
            <a:r>
              <a:rPr lang="en-US" altLang="ja-JP" sz="1600" dirty="0" smtClean="0">
                <a:latin typeface="+mn-ea"/>
                <a:ea typeface="+mn-ea"/>
              </a:rPr>
              <a:t>2</a:t>
            </a:r>
            <a:r>
              <a:rPr lang="ja-JP" altLang="en-US" sz="1600" dirty="0" smtClean="0">
                <a:latin typeface="+mn-ea"/>
                <a:ea typeface="+mn-ea"/>
              </a:rPr>
              <a:t>題</a:t>
            </a:r>
            <a:r>
              <a:rPr lang="en-US" altLang="ja-JP" sz="1600" dirty="0" smtClean="0">
                <a:latin typeface="+mn-ea"/>
                <a:ea typeface="+mn-ea"/>
              </a:rPr>
              <a:t>)</a:t>
            </a:r>
            <a:endParaRPr kumimoji="1" lang="ja-JP" altLang="en-US" dirty="0">
              <a:latin typeface="+mn-ea"/>
              <a:ea typeface="+mn-ea"/>
            </a:endParaRPr>
          </a:p>
        </p:txBody>
      </p:sp>
      <p:sp>
        <p:nvSpPr>
          <p:cNvPr id="3" name="コンテンツ プレースホルダー 2"/>
          <p:cNvSpPr>
            <a:spLocks noGrp="1"/>
          </p:cNvSpPr>
          <p:nvPr>
            <p:ph idx="1"/>
          </p:nvPr>
        </p:nvSpPr>
        <p:spPr>
          <a:xfrm>
            <a:off x="457201" y="1822339"/>
            <a:ext cx="4705108" cy="2854436"/>
          </a:xfrm>
        </p:spPr>
        <p:txBody>
          <a:bodyPr/>
          <a:lstStyle/>
          <a:p>
            <a:r>
              <a:rPr kumimoji="1" lang="ja-JP" altLang="en-US" sz="2000" dirty="0" smtClean="0"/>
              <a:t>図を与えることにより，レビュー</a:t>
            </a:r>
            <a:r>
              <a:rPr kumimoji="1" lang="en-US" altLang="ja-JP" sz="2000" dirty="0" smtClean="0"/>
              <a:t/>
            </a:r>
            <a:br>
              <a:rPr kumimoji="1" lang="en-US" altLang="ja-JP" sz="2000" dirty="0" smtClean="0"/>
            </a:br>
            <a:r>
              <a:rPr kumimoji="1" lang="ja-JP" altLang="en-US" sz="2000" dirty="0" smtClean="0"/>
              <a:t>時間短縮が見られるかを調査した．</a:t>
            </a:r>
            <a:endParaRPr kumimoji="1" lang="en-US" altLang="ja-JP" sz="2000" dirty="0" smtClean="0"/>
          </a:p>
          <a:p>
            <a:r>
              <a:rPr kumimoji="1" lang="ja-JP" altLang="en-US" sz="2000" dirty="0" smtClean="0"/>
              <a:t>図を与えたグループ</a:t>
            </a:r>
            <a:r>
              <a:rPr lang="ja-JP" altLang="en-US" sz="2000" dirty="0"/>
              <a:t>Ｂ</a:t>
            </a:r>
            <a:r>
              <a:rPr kumimoji="1" lang="ja-JP" altLang="en-US" sz="2000" dirty="0" smtClean="0"/>
              <a:t>の方が図を</a:t>
            </a:r>
            <a:r>
              <a:rPr kumimoji="1" lang="en-US" altLang="ja-JP" sz="2000" dirty="0" smtClean="0"/>
              <a:t/>
            </a:r>
            <a:br>
              <a:rPr kumimoji="1" lang="en-US" altLang="ja-JP" sz="2000" dirty="0" smtClean="0"/>
            </a:br>
            <a:r>
              <a:rPr kumimoji="1" lang="ja-JP" altLang="en-US" sz="2000" dirty="0" smtClean="0"/>
              <a:t>与えないグループ</a:t>
            </a:r>
            <a:r>
              <a:rPr lang="ja-JP" altLang="en-US" sz="2000" dirty="0" smtClean="0"/>
              <a:t>Ａに比べてコードレビューに時間がかかり，</a:t>
            </a:r>
            <a:r>
              <a:rPr lang="en-US" altLang="ja-JP" sz="2000" dirty="0" smtClean="0"/>
              <a:t/>
            </a:r>
            <a:br>
              <a:rPr lang="en-US" altLang="ja-JP" sz="2000" dirty="0" smtClean="0"/>
            </a:br>
            <a:r>
              <a:rPr lang="ja-JP" altLang="en-US" sz="2200" u="sng" dirty="0" smtClean="0"/>
              <a:t>モジュール間データフロー図による直接的な効果は見られなかった</a:t>
            </a:r>
            <a:r>
              <a:rPr lang="ja-JP" altLang="en-US" sz="2200" dirty="0" smtClean="0"/>
              <a:t>．</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11</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2623882652"/>
              </p:ext>
            </p:extLst>
          </p:nvPr>
        </p:nvGraphicFramePr>
        <p:xfrm>
          <a:off x="5532573" y="2173629"/>
          <a:ext cx="2894049" cy="1463040"/>
        </p:xfrm>
        <a:graphic>
          <a:graphicData uri="http://schemas.openxmlformats.org/drawingml/2006/table">
            <a:tbl>
              <a:tblPr>
                <a:tableStyleId>{8EC20E35-A176-4012-BC5E-935CFFF8708E}</a:tableStyleId>
              </a:tblPr>
              <a:tblGrid>
                <a:gridCol w="964683">
                  <a:extLst>
                    <a:ext uri="{9D8B030D-6E8A-4147-A177-3AD203B41FA5}">
                      <a16:colId xmlns:a16="http://schemas.microsoft.com/office/drawing/2014/main" val="1858956143"/>
                    </a:ext>
                  </a:extLst>
                </a:gridCol>
                <a:gridCol w="964683">
                  <a:extLst>
                    <a:ext uri="{9D8B030D-6E8A-4147-A177-3AD203B41FA5}">
                      <a16:colId xmlns:a16="http://schemas.microsoft.com/office/drawing/2014/main" val="1942758334"/>
                    </a:ext>
                  </a:extLst>
                </a:gridCol>
                <a:gridCol w="964683">
                  <a:extLst>
                    <a:ext uri="{9D8B030D-6E8A-4147-A177-3AD203B41FA5}">
                      <a16:colId xmlns:a16="http://schemas.microsoft.com/office/drawing/2014/main" val="3639330102"/>
                    </a:ext>
                  </a:extLst>
                </a:gridCol>
              </a:tblGrid>
              <a:tr h="365760">
                <a:tc>
                  <a:txBody>
                    <a:bodyPr/>
                    <a:lstStyle/>
                    <a:p>
                      <a:pPr algn="r" fontAlgn="ct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ja-JP" altLang="en-US" sz="1600" u="none" strike="noStrike" dirty="0">
                          <a:effectLst/>
                        </a:rPr>
                        <a:t>問</a:t>
                      </a:r>
                      <a:r>
                        <a:rPr lang="en-US" altLang="ja-JP" sz="1600" u="none" strike="noStrike" dirty="0">
                          <a:effectLst/>
                        </a:rPr>
                        <a:t>2.1</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ja-JP" altLang="en-US" sz="1600" u="none" strike="noStrike">
                          <a:effectLst/>
                        </a:rPr>
                        <a:t>問</a:t>
                      </a:r>
                      <a:r>
                        <a:rPr lang="en-US" altLang="ja-JP" sz="1600" u="none" strike="noStrike">
                          <a:effectLst/>
                        </a:rPr>
                        <a:t>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49819094"/>
                  </a:ext>
                </a:extLst>
              </a:tr>
              <a:tr h="365760">
                <a:tc>
                  <a:txBody>
                    <a:bodyPr/>
                    <a:lstStyle/>
                    <a:p>
                      <a:pPr algn="r" fontAlgn="ctr"/>
                      <a:r>
                        <a:rPr lang="ja-JP" altLang="en-US" sz="1600" u="none" strike="noStrike" dirty="0">
                          <a:effectLst/>
                        </a:rPr>
                        <a:t>全体平均</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smtClean="0">
                          <a:effectLst/>
                        </a:rPr>
                        <a:t>18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smtClean="0">
                          <a:effectLst/>
                        </a:rPr>
                        <a:t>21</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566275827"/>
                  </a:ext>
                </a:extLst>
              </a:tr>
              <a:tr h="365760">
                <a:tc>
                  <a:txBody>
                    <a:bodyPr/>
                    <a:lstStyle/>
                    <a:p>
                      <a:pPr algn="r" fontAlgn="ctr"/>
                      <a:r>
                        <a:rPr lang="en-US" sz="1600" u="none" strike="noStrike">
                          <a:effectLst/>
                        </a:rPr>
                        <a:t>A</a:t>
                      </a:r>
                      <a:r>
                        <a:rPr lang="ja-JP" altLang="en-US" sz="1600" u="none" strike="noStrike">
                          <a:effectLst/>
                        </a:rPr>
                        <a:t>の平均</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smtClean="0">
                          <a:effectLst/>
                        </a:rPr>
                        <a:t>11</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smtClean="0">
                          <a:effectLst/>
                        </a:rPr>
                        <a:t>17</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26953598"/>
                  </a:ext>
                </a:extLst>
              </a:tr>
              <a:tr h="365760">
                <a:tc>
                  <a:txBody>
                    <a:bodyPr/>
                    <a:lstStyle/>
                    <a:p>
                      <a:pPr algn="r" fontAlgn="ctr"/>
                      <a:r>
                        <a:rPr lang="en-US" sz="1600" u="none" strike="noStrike" dirty="0">
                          <a:effectLst/>
                        </a:rPr>
                        <a:t>B</a:t>
                      </a:r>
                      <a:r>
                        <a:rPr lang="ja-JP" altLang="en-US" sz="1600" u="none" strike="noStrike" dirty="0">
                          <a:effectLst/>
                        </a:rPr>
                        <a:t>の平均</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smtClean="0">
                          <a:effectLst/>
                        </a:rPr>
                        <a:t>24</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600" u="none" strike="noStrike" dirty="0" smtClean="0">
                          <a:effectLst/>
                        </a:rPr>
                        <a:t>25</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07440826"/>
                  </a:ext>
                </a:extLst>
              </a:tr>
            </a:tbl>
          </a:graphicData>
        </a:graphic>
      </p:graphicFrame>
      <p:sp>
        <p:nvSpPr>
          <p:cNvPr id="15" name="テキスト ボックス 14"/>
          <p:cNvSpPr txBox="1"/>
          <p:nvPr/>
        </p:nvSpPr>
        <p:spPr>
          <a:xfrm>
            <a:off x="7240590" y="3120476"/>
            <a:ext cx="487634" cy="307777"/>
          </a:xfrm>
          <a:prstGeom prst="rect">
            <a:avLst/>
          </a:prstGeom>
          <a:noFill/>
        </p:spPr>
        <p:txBody>
          <a:bodyPr wrap="none" rtlCol="0">
            <a:spAutoFit/>
          </a:bodyPr>
          <a:lstStyle/>
          <a:p>
            <a:r>
              <a:rPr kumimoji="1" lang="en-US" altLang="ja-JP" sz="1400" dirty="0" smtClean="0">
                <a:solidFill>
                  <a:srgbClr val="FF0000"/>
                </a:solidFill>
                <a:latin typeface="+mj-lt"/>
              </a:rPr>
              <a:t>+13</a:t>
            </a:r>
            <a:endParaRPr kumimoji="1" lang="ja-JP" altLang="en-US" sz="1400" dirty="0">
              <a:solidFill>
                <a:srgbClr val="FF0000"/>
              </a:solidFill>
              <a:latin typeface="+mj-lt"/>
            </a:endParaRPr>
          </a:p>
        </p:txBody>
      </p:sp>
      <p:sp>
        <p:nvSpPr>
          <p:cNvPr id="17" name="テキスト ボックス 16"/>
          <p:cNvSpPr txBox="1"/>
          <p:nvPr/>
        </p:nvSpPr>
        <p:spPr>
          <a:xfrm>
            <a:off x="8231084" y="3120476"/>
            <a:ext cx="386644" cy="307777"/>
          </a:xfrm>
          <a:prstGeom prst="rect">
            <a:avLst/>
          </a:prstGeom>
          <a:noFill/>
        </p:spPr>
        <p:txBody>
          <a:bodyPr wrap="none" rtlCol="0">
            <a:spAutoFit/>
          </a:bodyPr>
          <a:lstStyle/>
          <a:p>
            <a:r>
              <a:rPr kumimoji="1" lang="en-US" altLang="ja-JP" sz="1400" dirty="0" smtClean="0">
                <a:solidFill>
                  <a:srgbClr val="FF0000"/>
                </a:solidFill>
                <a:latin typeface="+mj-lt"/>
              </a:rPr>
              <a:t>+8</a:t>
            </a:r>
            <a:endParaRPr kumimoji="1" lang="ja-JP" altLang="en-US" sz="1400" dirty="0">
              <a:solidFill>
                <a:srgbClr val="FF0000"/>
              </a:solidFill>
              <a:latin typeface="+mj-lt"/>
            </a:endParaRPr>
          </a:p>
        </p:txBody>
      </p:sp>
      <p:sp>
        <p:nvSpPr>
          <p:cNvPr id="5" name="テキスト ボックス 4"/>
          <p:cNvSpPr txBox="1"/>
          <p:nvPr/>
        </p:nvSpPr>
        <p:spPr>
          <a:xfrm>
            <a:off x="7677866" y="3651854"/>
            <a:ext cx="822661" cy="307777"/>
          </a:xfrm>
          <a:prstGeom prst="rect">
            <a:avLst/>
          </a:prstGeom>
          <a:noFill/>
        </p:spPr>
        <p:txBody>
          <a:bodyPr wrap="none" rtlCol="0">
            <a:spAutoFit/>
          </a:bodyPr>
          <a:lstStyle/>
          <a:p>
            <a:r>
              <a:rPr lang="ja-JP" altLang="en-US" sz="1400" dirty="0" smtClean="0"/>
              <a:t>単位</a:t>
            </a:r>
            <a:r>
              <a:rPr lang="en-US" altLang="ja-JP" sz="1400" dirty="0" smtClean="0"/>
              <a:t>: </a:t>
            </a:r>
            <a:r>
              <a:rPr kumimoji="1" lang="ja-JP" altLang="en-US" sz="1400" dirty="0" smtClean="0"/>
              <a:t>分</a:t>
            </a:r>
            <a:endParaRPr kumimoji="1" lang="ja-JP" altLang="en-US" sz="1400" dirty="0"/>
          </a:p>
        </p:txBody>
      </p:sp>
      <p:sp>
        <p:nvSpPr>
          <p:cNvPr id="19" name="コンテンツ プレースホルダー 2"/>
          <p:cNvSpPr txBox="1">
            <a:spLocks/>
          </p:cNvSpPr>
          <p:nvPr/>
        </p:nvSpPr>
        <p:spPr bwMode="auto">
          <a:xfrm>
            <a:off x="457201" y="4774782"/>
            <a:ext cx="8198628" cy="9666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sz="1800">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200" kern="0" dirty="0" smtClean="0"/>
              <a:t>⇒ 能力差による影響</a:t>
            </a:r>
            <a:endParaRPr lang="en-US" altLang="ja-JP" sz="2200" kern="0" dirty="0" smtClean="0"/>
          </a:p>
          <a:p>
            <a:pPr marL="0" indent="0">
              <a:buFontTx/>
              <a:buNone/>
            </a:pPr>
            <a:r>
              <a:rPr lang="ja-JP" altLang="en-US" sz="2200" kern="0" dirty="0" smtClean="0"/>
              <a:t>⇒ 図を与えられたことで，より詳細に検査できた可能性</a:t>
            </a:r>
            <a:endParaRPr lang="ja-JP" altLang="en-US" sz="2200" kern="0" dirty="0"/>
          </a:p>
        </p:txBody>
      </p:sp>
    </p:spTree>
    <p:extLst>
      <p:ext uri="{BB962C8B-B14F-4D97-AF65-F5344CB8AC3E}">
        <p14:creationId xmlns:p14="http://schemas.microsoft.com/office/powerpoint/2010/main" val="3071716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1"/>
            <a:r>
              <a:rPr kumimoji="1" lang="ja-JP" altLang="en-US" sz="3200" dirty="0" smtClean="0">
                <a:latin typeface="+mj-ea"/>
                <a:ea typeface="+mj-ea"/>
              </a:rPr>
              <a:t>評価</a:t>
            </a:r>
            <a:r>
              <a:rPr lang="en-US" altLang="ja-JP" sz="3200" dirty="0" smtClean="0">
                <a:latin typeface="+mj-ea"/>
                <a:ea typeface="+mj-ea"/>
              </a:rPr>
              <a:t>1.2</a:t>
            </a:r>
            <a:br>
              <a:rPr lang="en-US" altLang="ja-JP" sz="3200" dirty="0" smtClean="0">
                <a:latin typeface="+mj-ea"/>
                <a:ea typeface="+mj-ea"/>
              </a:rPr>
            </a:br>
            <a:r>
              <a:rPr lang="ja-JP" altLang="en-US" sz="1600" dirty="0" smtClean="0">
                <a:latin typeface="+mn-ea"/>
                <a:ea typeface="+mn-ea"/>
              </a:rPr>
              <a:t>データフロー図</a:t>
            </a:r>
            <a:r>
              <a:rPr lang="ja-JP" altLang="en-US" sz="1600" dirty="0">
                <a:latin typeface="+mn-ea"/>
                <a:ea typeface="+mn-ea"/>
              </a:rPr>
              <a:t>を手作業で作図する問題（</a:t>
            </a:r>
            <a:r>
              <a:rPr lang="ja-JP" altLang="en-US" sz="1600" dirty="0" smtClean="0">
                <a:latin typeface="+mn-ea"/>
                <a:ea typeface="+mn-ea"/>
              </a:rPr>
              <a:t>問</a:t>
            </a:r>
            <a:r>
              <a:rPr lang="en-US" altLang="ja-JP" sz="1600" dirty="0" smtClean="0">
                <a:latin typeface="+mn-ea"/>
                <a:ea typeface="+mn-ea"/>
              </a:rPr>
              <a:t>2.3</a:t>
            </a:r>
            <a:r>
              <a:rPr lang="ja-JP" altLang="en-US" sz="1600" dirty="0" err="1" smtClean="0">
                <a:latin typeface="+mn-ea"/>
                <a:ea typeface="+mn-ea"/>
              </a:rPr>
              <a:t>，</a:t>
            </a:r>
            <a:r>
              <a:rPr lang="ja-JP" altLang="en-US" sz="1600" dirty="0" smtClean="0">
                <a:latin typeface="+mn-ea"/>
                <a:ea typeface="+mn-ea"/>
              </a:rPr>
              <a:t>グループ</a:t>
            </a:r>
            <a:r>
              <a:rPr lang="en-US" altLang="ja-JP" sz="1600" dirty="0" smtClean="0">
                <a:latin typeface="+mn-ea"/>
                <a:ea typeface="+mn-ea"/>
              </a:rPr>
              <a:t>A</a:t>
            </a:r>
            <a:r>
              <a:rPr lang="ja-JP" altLang="en-US" sz="1600" dirty="0" smtClean="0">
                <a:latin typeface="+mn-ea"/>
                <a:ea typeface="+mn-ea"/>
              </a:rPr>
              <a:t>のみ）</a:t>
            </a:r>
            <a:endParaRPr kumimoji="1" lang="ja-JP" altLang="en-US" dirty="0">
              <a:latin typeface="+mn-ea"/>
              <a:ea typeface="+mn-ea"/>
            </a:endParaRPr>
          </a:p>
        </p:txBody>
      </p:sp>
      <p:sp>
        <p:nvSpPr>
          <p:cNvPr id="3" name="コンテンツ プレースホルダー 2"/>
          <p:cNvSpPr>
            <a:spLocks noGrp="1"/>
          </p:cNvSpPr>
          <p:nvPr>
            <p:ph idx="1"/>
          </p:nvPr>
        </p:nvSpPr>
        <p:spPr>
          <a:xfrm>
            <a:off x="457201" y="1725903"/>
            <a:ext cx="4705108" cy="4284446"/>
          </a:xfrm>
        </p:spPr>
        <p:txBody>
          <a:bodyPr/>
          <a:lstStyle/>
          <a:p>
            <a:r>
              <a:rPr kumimoji="1" lang="ja-JP" altLang="en-US" sz="2000" dirty="0" smtClean="0"/>
              <a:t>手作業でモジュール間データフロー図を</a:t>
            </a:r>
            <a:r>
              <a:rPr lang="ja-JP" altLang="en-US" sz="2000" dirty="0"/>
              <a:t>作図</a:t>
            </a:r>
            <a:r>
              <a:rPr kumimoji="1" lang="ja-JP" altLang="en-US" sz="2000" dirty="0" smtClean="0"/>
              <a:t>した場合，どの程度の時間的コストがかかるかを調査した．</a:t>
            </a:r>
            <a:endParaRPr kumimoji="1" lang="en-US" altLang="ja-JP" sz="2000" dirty="0" smtClean="0"/>
          </a:p>
          <a:p>
            <a:r>
              <a:rPr kumimoji="1" lang="ja-JP" altLang="en-US" sz="2000" dirty="0" smtClean="0"/>
              <a:t>平均回答時間</a:t>
            </a:r>
            <a:r>
              <a:rPr lang="ja-JP" altLang="en-US" sz="2000" dirty="0"/>
              <a:t>：</a:t>
            </a:r>
            <a:r>
              <a:rPr lang="en-US" altLang="ja-JP" sz="2000" dirty="0" smtClean="0"/>
              <a:t>21</a:t>
            </a:r>
            <a:r>
              <a:rPr lang="ja-JP" altLang="en-US" sz="2000" dirty="0" smtClean="0"/>
              <a:t>分</a:t>
            </a:r>
            <a:r>
              <a:rPr lang="en-US" altLang="ja-JP" sz="2000" dirty="0" smtClean="0"/>
              <a:t/>
            </a:r>
            <a:br>
              <a:rPr lang="en-US" altLang="ja-JP" sz="2000" dirty="0" smtClean="0"/>
            </a:br>
            <a:r>
              <a:rPr lang="ja-JP" altLang="en-US" sz="2000" dirty="0" smtClean="0"/>
              <a:t>ツール通りの回答：４名中１名</a:t>
            </a:r>
            <a:endParaRPr lang="en-US" altLang="ja-JP" sz="2000" dirty="0" smtClean="0"/>
          </a:p>
          <a:p>
            <a:endParaRPr kumimoji="1" lang="en-US" altLang="ja-JP" sz="2000" dirty="0"/>
          </a:p>
          <a:p>
            <a:pPr marL="0" indent="0">
              <a:buNone/>
            </a:pPr>
            <a:r>
              <a:rPr kumimoji="1" lang="ja-JP" altLang="en-US" sz="2000" dirty="0" smtClean="0"/>
              <a:t>⇒ 繰り返しソースコードを読んだ状態</a:t>
            </a:r>
            <a:endParaRPr kumimoji="1" lang="en-US" altLang="ja-JP" sz="2000" dirty="0" smtClean="0"/>
          </a:p>
          <a:p>
            <a:pPr marL="0" indent="0">
              <a:buNone/>
            </a:pPr>
            <a:r>
              <a:rPr lang="ja-JP" altLang="en-US" sz="2000" dirty="0"/>
              <a:t>　</a:t>
            </a:r>
            <a:r>
              <a:rPr lang="ja-JP" altLang="en-US" sz="2000" dirty="0" smtClean="0"/>
              <a:t> </a:t>
            </a:r>
            <a:r>
              <a:rPr kumimoji="1" lang="ja-JP" altLang="en-US" sz="2000" dirty="0" smtClean="0"/>
              <a:t>でも</a:t>
            </a:r>
            <a:r>
              <a:rPr lang="ja-JP" altLang="en-US" sz="2000" dirty="0" smtClean="0"/>
              <a:t>時間的コストがかかる．</a:t>
            </a:r>
            <a:r>
              <a:rPr lang="ja-JP" altLang="en-US" sz="2000" u="sng" dirty="0" smtClean="0"/>
              <a:t>ツール</a:t>
            </a:r>
            <a:endParaRPr lang="en-US" altLang="ja-JP" sz="2000" u="sng" dirty="0" smtClean="0"/>
          </a:p>
          <a:p>
            <a:pPr marL="0" indent="0">
              <a:buNone/>
            </a:pPr>
            <a:r>
              <a:rPr lang="ja-JP" altLang="en-US" sz="2000" dirty="0"/>
              <a:t>　</a:t>
            </a:r>
            <a:r>
              <a:rPr lang="ja-JP" altLang="en-US" sz="2000" dirty="0" smtClean="0"/>
              <a:t> </a:t>
            </a:r>
            <a:r>
              <a:rPr lang="ja-JP" altLang="en-US" sz="2000" u="sng" dirty="0" smtClean="0"/>
              <a:t>ならば</a:t>
            </a:r>
            <a:r>
              <a:rPr lang="ja-JP" altLang="en-US" sz="2000" u="sng" dirty="0"/>
              <a:t>１</a:t>
            </a:r>
            <a:r>
              <a:rPr lang="ja-JP" altLang="en-US" sz="2000" u="sng" dirty="0" smtClean="0"/>
              <a:t>秒未満で生成可能</a:t>
            </a:r>
            <a:endParaRPr lang="en-US" altLang="ja-JP" sz="2000" dirty="0"/>
          </a:p>
          <a:p>
            <a:pPr marL="0" indent="0">
              <a:buNone/>
            </a:pPr>
            <a:r>
              <a:rPr lang="ja-JP" altLang="en-US" sz="2000" dirty="0" smtClean="0"/>
              <a:t>⇒ ツールを使用することで確認漏れを</a:t>
            </a:r>
            <a:endParaRPr lang="en-US" altLang="ja-JP" sz="2000" dirty="0" smtClean="0"/>
          </a:p>
          <a:p>
            <a:pPr marL="0" indent="0">
              <a:buNone/>
            </a:pPr>
            <a:r>
              <a:rPr lang="ja-JP" altLang="en-US" sz="2000" dirty="0"/>
              <a:t>　</a:t>
            </a:r>
            <a:r>
              <a:rPr lang="ja-JP" altLang="en-US" sz="2000" dirty="0" smtClean="0"/>
              <a:t> 削減</a:t>
            </a:r>
            <a:endParaRPr kumimoji="1" lang="ja-JP" altLang="en-US" sz="2000"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907784699"/>
              </p:ext>
            </p:extLst>
          </p:nvPr>
        </p:nvGraphicFramePr>
        <p:xfrm>
          <a:off x="6081109" y="1660008"/>
          <a:ext cx="1873180" cy="1645920"/>
        </p:xfrm>
        <a:graphic>
          <a:graphicData uri="http://schemas.openxmlformats.org/drawingml/2006/table">
            <a:tbl>
              <a:tblPr>
                <a:tableStyleId>{8EC20E35-A176-4012-BC5E-935CFFF8708E}</a:tableStyleId>
              </a:tblPr>
              <a:tblGrid>
                <a:gridCol w="936590">
                  <a:extLst>
                    <a:ext uri="{9D8B030D-6E8A-4147-A177-3AD203B41FA5}">
                      <a16:colId xmlns:a16="http://schemas.microsoft.com/office/drawing/2014/main" val="1388331054"/>
                    </a:ext>
                  </a:extLst>
                </a:gridCol>
                <a:gridCol w="936590">
                  <a:extLst>
                    <a:ext uri="{9D8B030D-6E8A-4147-A177-3AD203B41FA5}">
                      <a16:colId xmlns:a16="http://schemas.microsoft.com/office/drawing/2014/main" val="937821288"/>
                    </a:ext>
                  </a:extLst>
                </a:gridCol>
              </a:tblGrid>
              <a:tr h="274320">
                <a:tc>
                  <a:txBody>
                    <a:bodyPr/>
                    <a:lstStyle/>
                    <a:p>
                      <a:pPr algn="r" fontAlgn="ctr"/>
                      <a:r>
                        <a:rPr lang="en-US" sz="1400" u="none" strike="noStrike">
                          <a:effectLst/>
                          <a:latin typeface="+mn-ea"/>
                          <a:ea typeface="+mn-ea"/>
                        </a:rPr>
                        <a:t>ID</a:t>
                      </a:r>
                      <a:endParaRPr lang="en-US" sz="14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400" u="none" strike="noStrike" dirty="0">
                          <a:effectLst/>
                          <a:latin typeface="+mn-ea"/>
                          <a:ea typeface="+mn-ea"/>
                        </a:rPr>
                        <a:t>問</a:t>
                      </a:r>
                      <a:r>
                        <a:rPr lang="en-US" altLang="ja-JP" sz="1400" u="none" strike="noStrike" dirty="0">
                          <a:effectLst/>
                          <a:latin typeface="+mn-ea"/>
                          <a:ea typeface="+mn-ea"/>
                        </a:rPr>
                        <a:t>2.3</a:t>
                      </a:r>
                      <a:endParaRPr lang="en-US" altLang="ja-JP"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174370507"/>
                  </a:ext>
                </a:extLst>
              </a:tr>
              <a:tr h="274320">
                <a:tc>
                  <a:txBody>
                    <a:bodyPr/>
                    <a:lstStyle/>
                    <a:p>
                      <a:pPr algn="r" fontAlgn="ctr"/>
                      <a:r>
                        <a:rPr lang="en-US" sz="1100" u="none" strike="noStrike">
                          <a:effectLst/>
                          <a:latin typeface="+mn-ea"/>
                          <a:ea typeface="+mn-ea"/>
                        </a:rPr>
                        <a:t>A-1</a:t>
                      </a:r>
                      <a:endParaRPr 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smtClean="0">
                          <a:effectLst/>
                          <a:latin typeface="+mn-ea"/>
                          <a:ea typeface="+mn-ea"/>
                        </a:rPr>
                        <a:t>15</a:t>
                      </a:r>
                      <a:endParaRPr lang="en-US" altLang="ja-JP" sz="11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696702093"/>
                  </a:ext>
                </a:extLst>
              </a:tr>
              <a:tr h="274320">
                <a:tc>
                  <a:txBody>
                    <a:bodyPr/>
                    <a:lstStyle/>
                    <a:p>
                      <a:pPr algn="r" fontAlgn="ctr"/>
                      <a:r>
                        <a:rPr lang="en-US" sz="1100" u="none" strike="noStrike">
                          <a:effectLst/>
                          <a:latin typeface="+mn-ea"/>
                          <a:ea typeface="+mn-ea"/>
                        </a:rPr>
                        <a:t>A-2</a:t>
                      </a:r>
                      <a:endParaRPr 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smtClean="0">
                          <a:effectLst/>
                          <a:latin typeface="+mn-ea"/>
                          <a:ea typeface="+mn-ea"/>
                        </a:rPr>
                        <a:t>15</a:t>
                      </a:r>
                      <a:endParaRPr lang="en-US" altLang="ja-JP" sz="11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886823742"/>
                  </a:ext>
                </a:extLst>
              </a:tr>
              <a:tr h="274320">
                <a:tc>
                  <a:txBody>
                    <a:bodyPr/>
                    <a:lstStyle/>
                    <a:p>
                      <a:pPr algn="r" fontAlgn="ctr"/>
                      <a:r>
                        <a:rPr lang="en-US" sz="1100" u="none" strike="noStrike">
                          <a:effectLst/>
                          <a:latin typeface="+mn-ea"/>
                          <a:ea typeface="+mn-ea"/>
                        </a:rPr>
                        <a:t>A-3</a:t>
                      </a:r>
                      <a:endParaRPr 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smtClean="0">
                          <a:effectLst/>
                          <a:latin typeface="+mn-ea"/>
                          <a:ea typeface="+mn-ea"/>
                        </a:rPr>
                        <a:t>30</a:t>
                      </a:r>
                      <a:endParaRPr lang="en-US" altLang="ja-JP" sz="11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704693976"/>
                  </a:ext>
                </a:extLst>
              </a:tr>
              <a:tr h="274320">
                <a:tc>
                  <a:txBody>
                    <a:bodyPr/>
                    <a:lstStyle/>
                    <a:p>
                      <a:pPr algn="r" fontAlgn="ctr"/>
                      <a:r>
                        <a:rPr lang="en-US" sz="1100" u="none" strike="noStrike">
                          <a:effectLst/>
                          <a:latin typeface="+mn-ea"/>
                          <a:ea typeface="+mn-ea"/>
                        </a:rPr>
                        <a:t>A-4</a:t>
                      </a:r>
                      <a:endParaRPr 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smtClean="0">
                          <a:effectLst/>
                          <a:latin typeface="+mn-ea"/>
                          <a:ea typeface="+mn-ea"/>
                        </a:rPr>
                        <a:t>24</a:t>
                      </a:r>
                      <a:endParaRPr lang="en-US" altLang="ja-JP" sz="11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684430208"/>
                  </a:ext>
                </a:extLst>
              </a:tr>
              <a:tr h="274320">
                <a:tc>
                  <a:txBody>
                    <a:bodyPr/>
                    <a:lstStyle/>
                    <a:p>
                      <a:pPr algn="r" fontAlgn="ctr"/>
                      <a:r>
                        <a:rPr lang="en-US" sz="1400" u="none" strike="noStrike" dirty="0">
                          <a:effectLst/>
                          <a:latin typeface="+mn-ea"/>
                          <a:ea typeface="+mn-ea"/>
                        </a:rPr>
                        <a:t>A</a:t>
                      </a:r>
                      <a:r>
                        <a:rPr lang="ja-JP" altLang="en-US" sz="1400" u="none" strike="noStrike" dirty="0">
                          <a:effectLst/>
                          <a:latin typeface="+mn-ea"/>
                          <a:ea typeface="+mn-ea"/>
                        </a:rPr>
                        <a:t>の平均</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ea"/>
                          <a:ea typeface="+mn-ea"/>
                        </a:rPr>
                        <a:t>21</a:t>
                      </a:r>
                      <a:endParaRPr lang="en-US" altLang="ja-JP"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231979109"/>
                  </a:ext>
                </a:extLst>
              </a:tr>
            </a:tbl>
          </a:graphicData>
        </a:graphic>
      </p:graphicFrame>
      <p:sp>
        <p:nvSpPr>
          <p:cNvPr id="7" name="正方形/長方形 6"/>
          <p:cNvSpPr/>
          <p:nvPr/>
        </p:nvSpPr>
        <p:spPr>
          <a:xfrm>
            <a:off x="5991205" y="3027712"/>
            <a:ext cx="2052988" cy="33970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5610772" y="3761318"/>
            <a:ext cx="3064916" cy="2249031"/>
            <a:chOff x="5423378" y="3567377"/>
            <a:chExt cx="3064916" cy="2249031"/>
          </a:xfrm>
        </p:grpSpPr>
        <p:pic>
          <p:nvPicPr>
            <p:cNvPr id="16" name="図 15"/>
            <p:cNvPicPr>
              <a:picLocks noChangeAspect="1"/>
            </p:cNvPicPr>
            <p:nvPr/>
          </p:nvPicPr>
          <p:blipFill>
            <a:blip r:embed="rId3"/>
            <a:stretch>
              <a:fillRect/>
            </a:stretch>
          </p:blipFill>
          <p:spPr>
            <a:xfrm>
              <a:off x="5423378" y="3567377"/>
              <a:ext cx="3064916" cy="1664380"/>
            </a:xfrm>
            <a:prstGeom prst="rect">
              <a:avLst/>
            </a:prstGeom>
          </p:spPr>
        </p:pic>
        <p:sp>
          <p:nvSpPr>
            <p:cNvPr id="18" name="テキスト ボックス 17"/>
            <p:cNvSpPr txBox="1"/>
            <p:nvPr/>
          </p:nvSpPr>
          <p:spPr>
            <a:xfrm>
              <a:off x="5857113" y="5354743"/>
              <a:ext cx="2185214" cy="461665"/>
            </a:xfrm>
            <a:prstGeom prst="rect">
              <a:avLst/>
            </a:prstGeom>
            <a:noFill/>
          </p:spPr>
          <p:txBody>
            <a:bodyPr wrap="none" rtlCol="0">
              <a:spAutoFit/>
            </a:bodyPr>
            <a:lstStyle/>
            <a:p>
              <a:r>
                <a:rPr kumimoji="1" lang="ja-JP" altLang="en-US" sz="1200" dirty="0" smtClean="0">
                  <a:latin typeface="+mn-ea"/>
                  <a:ea typeface="+mn-ea"/>
                </a:rPr>
                <a:t>評価実験対象</a:t>
              </a:r>
              <a:r>
                <a:rPr lang="ja-JP" altLang="en-US" sz="1200" dirty="0" smtClean="0">
                  <a:latin typeface="+mn-ea"/>
                  <a:ea typeface="+mn-ea"/>
                </a:rPr>
                <a:t>ソフトウェアの</a:t>
              </a:r>
              <a:endParaRPr lang="en-US" altLang="ja-JP" sz="1200" dirty="0" smtClean="0">
                <a:latin typeface="+mn-ea"/>
                <a:ea typeface="+mn-ea"/>
              </a:endParaRPr>
            </a:p>
            <a:p>
              <a:r>
                <a:rPr kumimoji="1" lang="ja-JP" altLang="en-US" sz="1200" dirty="0" smtClean="0">
                  <a:latin typeface="+mn-ea"/>
                  <a:ea typeface="+mn-ea"/>
                </a:rPr>
                <a:t>モジュール間データフロー図</a:t>
              </a:r>
              <a:endParaRPr kumimoji="1" lang="en-US" altLang="ja-JP" sz="1200" dirty="0" smtClean="0">
                <a:latin typeface="+mn-ea"/>
                <a:ea typeface="+mn-ea"/>
              </a:endParaRPr>
            </a:p>
          </p:txBody>
        </p:sp>
      </p:grpSp>
      <p:sp>
        <p:nvSpPr>
          <p:cNvPr id="10" name="テキスト ボックス 9"/>
          <p:cNvSpPr txBox="1"/>
          <p:nvPr/>
        </p:nvSpPr>
        <p:spPr>
          <a:xfrm>
            <a:off x="7221532" y="3371982"/>
            <a:ext cx="822661" cy="307777"/>
          </a:xfrm>
          <a:prstGeom prst="rect">
            <a:avLst/>
          </a:prstGeom>
          <a:noFill/>
        </p:spPr>
        <p:txBody>
          <a:bodyPr wrap="none" rtlCol="0">
            <a:spAutoFit/>
          </a:bodyPr>
          <a:lstStyle/>
          <a:p>
            <a:r>
              <a:rPr lang="ja-JP" altLang="en-US" sz="1400" dirty="0" smtClean="0"/>
              <a:t>単位</a:t>
            </a:r>
            <a:r>
              <a:rPr lang="en-US" altLang="ja-JP" sz="1400" dirty="0" smtClean="0"/>
              <a:t>: </a:t>
            </a:r>
            <a:r>
              <a:rPr kumimoji="1" lang="ja-JP" altLang="en-US" sz="1400" dirty="0" smtClean="0"/>
              <a:t>分</a:t>
            </a:r>
            <a:endParaRPr kumimoji="1" lang="ja-JP" altLang="en-US" sz="1400" dirty="0"/>
          </a:p>
        </p:txBody>
      </p:sp>
    </p:spTree>
    <p:extLst>
      <p:ext uri="{BB962C8B-B14F-4D97-AF65-F5344CB8AC3E}">
        <p14:creationId xmlns:p14="http://schemas.microsoft.com/office/powerpoint/2010/main" val="134421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a:t>
            </a:r>
            <a:r>
              <a:rPr kumimoji="1" lang="en-US" altLang="ja-JP" dirty="0" smtClean="0"/>
              <a:t>2.1</a:t>
            </a:r>
            <a:br>
              <a:rPr kumimoji="1" lang="en-US" altLang="ja-JP" dirty="0" smtClean="0"/>
            </a:br>
            <a:r>
              <a:rPr lang="ja-JP" altLang="en-US" sz="1600" dirty="0">
                <a:latin typeface="+mn-ea"/>
                <a:ea typeface="+mn-ea"/>
              </a:rPr>
              <a:t>データフロー図は</a:t>
            </a:r>
            <a:r>
              <a:rPr lang="ja-JP" altLang="en-US" sz="1600" dirty="0" smtClean="0">
                <a:latin typeface="+mn-ea"/>
                <a:ea typeface="+mn-ea"/>
              </a:rPr>
              <a:t>コ</a:t>
            </a:r>
            <a:r>
              <a:rPr lang="ja-JP" altLang="en-US" sz="1600" dirty="0">
                <a:latin typeface="+mn-ea"/>
                <a:ea typeface="+mn-ea"/>
              </a:rPr>
              <a:t>ー</a:t>
            </a:r>
            <a:r>
              <a:rPr lang="ja-JP" altLang="en-US" sz="1600" dirty="0" smtClean="0">
                <a:latin typeface="+mn-ea"/>
                <a:ea typeface="+mn-ea"/>
              </a:rPr>
              <a:t>ド</a:t>
            </a:r>
            <a:r>
              <a:rPr lang="ja-JP" altLang="en-US" sz="1600" dirty="0">
                <a:latin typeface="+mn-ea"/>
                <a:ea typeface="+mn-ea"/>
              </a:rPr>
              <a:t>理解度に良い影響を与えるか</a:t>
            </a:r>
            <a:endParaRPr kumimoji="1" lang="ja-JP" altLang="en-US" sz="1600" dirty="0">
              <a:latin typeface="+mn-ea"/>
              <a:ea typeface="+mn-ea"/>
            </a:endParaRPr>
          </a:p>
        </p:txBody>
      </p:sp>
      <p:sp>
        <p:nvSpPr>
          <p:cNvPr id="3" name="コンテンツ プレースホルダー 2"/>
          <p:cNvSpPr>
            <a:spLocks noGrp="1"/>
          </p:cNvSpPr>
          <p:nvPr>
            <p:ph idx="1"/>
          </p:nvPr>
        </p:nvSpPr>
        <p:spPr>
          <a:xfrm>
            <a:off x="1056190" y="1600201"/>
            <a:ext cx="7031620" cy="4410148"/>
          </a:xfrm>
        </p:spPr>
        <p:txBody>
          <a:bodyPr/>
          <a:lstStyle/>
          <a:p>
            <a:pPr marL="342900" lvl="1" indent="-342900">
              <a:buFont typeface="Wingdings" panose="05000000000000000000" pitchFamily="2" charset="2"/>
              <a:buChar char="ü"/>
            </a:pPr>
            <a:r>
              <a:rPr lang="ja-JP" altLang="en-US" dirty="0" smtClean="0">
                <a:latin typeface="+mj-ea"/>
                <a:ea typeface="+mj-ea"/>
              </a:rPr>
              <a:t>データフロー図はコード</a:t>
            </a:r>
            <a:r>
              <a:rPr lang="ja-JP" altLang="en-US" dirty="0">
                <a:latin typeface="+mj-ea"/>
                <a:ea typeface="+mj-ea"/>
              </a:rPr>
              <a:t>理解度に良い影響を与えるか．（１～５の５段階評価）</a:t>
            </a:r>
          </a:p>
          <a:p>
            <a:pPr marL="0" lvl="1" indent="0">
              <a:buNone/>
            </a:pPr>
            <a:endParaRPr lang="en-US" altLang="ja-JP" dirty="0" smtClean="0"/>
          </a:p>
          <a:p>
            <a:pPr>
              <a:lnSpc>
                <a:spcPct val="50000"/>
              </a:lnSpc>
            </a:pPr>
            <a:r>
              <a:rPr lang="ja-JP" altLang="en-US" dirty="0" smtClean="0"/>
              <a:t>平均スコア</a:t>
            </a:r>
            <a:r>
              <a:rPr kumimoji="1" lang="ja-JP" altLang="en-US" dirty="0" smtClean="0"/>
              <a:t>：４．１２５ </a:t>
            </a:r>
            <a:r>
              <a:rPr kumimoji="1" lang="en-US" altLang="ja-JP" sz="1800" dirty="0" smtClean="0"/>
              <a:t>(</a:t>
            </a:r>
            <a:r>
              <a:rPr kumimoji="1" lang="ja-JP" altLang="en-US" sz="1800" dirty="0" smtClean="0"/>
              <a:t>最大</a:t>
            </a:r>
            <a:r>
              <a:rPr kumimoji="1" lang="en-US" altLang="ja-JP" sz="1800" dirty="0" smtClean="0"/>
              <a:t>: </a:t>
            </a:r>
            <a:r>
              <a:rPr lang="en-US" altLang="ja-JP" sz="1800" dirty="0" smtClean="0"/>
              <a:t>5</a:t>
            </a:r>
            <a:r>
              <a:rPr lang="ja-JP" altLang="en-US" sz="1800" dirty="0" err="1" smtClean="0"/>
              <a:t>，</a:t>
            </a:r>
            <a:r>
              <a:rPr lang="ja-JP" altLang="en-US" sz="1800" dirty="0" smtClean="0"/>
              <a:t>最小</a:t>
            </a:r>
            <a:r>
              <a:rPr lang="en-US" altLang="ja-JP" sz="1800" dirty="0" smtClean="0"/>
              <a:t>: 4</a:t>
            </a:r>
            <a:r>
              <a:rPr kumimoji="1" lang="en-US" altLang="ja-JP" sz="1800" dirty="0" smtClean="0"/>
              <a:t>)</a:t>
            </a:r>
          </a:p>
          <a:p>
            <a:pPr>
              <a:lnSpc>
                <a:spcPct val="50000"/>
              </a:lnSpc>
            </a:pPr>
            <a:endParaRPr kumimoji="1" lang="en-US" altLang="ja-JP" dirty="0" smtClean="0"/>
          </a:p>
          <a:p>
            <a:pPr>
              <a:buClr>
                <a:srgbClr val="00B050"/>
              </a:buClr>
              <a:buFont typeface="Fira Code" panose="020B0509050000020004" pitchFamily="49" charset="0"/>
              <a:buChar char="○"/>
            </a:pPr>
            <a:r>
              <a:rPr kumimoji="1" lang="ja-JP" altLang="en-US" sz="2000" dirty="0" smtClean="0"/>
              <a:t>重要な変数の本質的なデータフローを理解できる．</a:t>
            </a:r>
            <a:endParaRPr kumimoji="1" lang="en-US" altLang="ja-JP" sz="2000" dirty="0" smtClean="0"/>
          </a:p>
          <a:p>
            <a:pPr>
              <a:buClr>
                <a:srgbClr val="00B050"/>
              </a:buClr>
              <a:buFont typeface="Fira Code" panose="020B0509050000020004" pitchFamily="49" charset="0"/>
              <a:buChar char="○"/>
            </a:pPr>
            <a:r>
              <a:rPr lang="ja-JP" altLang="en-US" sz="2000" dirty="0"/>
              <a:t>未知の</a:t>
            </a:r>
            <a:r>
              <a:rPr lang="ja-JP" altLang="en-US" sz="2000" dirty="0" smtClean="0"/>
              <a:t>ソースコードでもコードレビューの基点が分かる．</a:t>
            </a:r>
            <a:endParaRPr lang="en-US" altLang="ja-JP" sz="2000" dirty="0" smtClean="0"/>
          </a:p>
          <a:p>
            <a:pPr>
              <a:buClr>
                <a:srgbClr val="00B050"/>
              </a:buClr>
              <a:buFont typeface="Fira Code" panose="020B0509050000020004" pitchFamily="49" charset="0"/>
              <a:buChar char="○"/>
            </a:pPr>
            <a:r>
              <a:rPr kumimoji="1" lang="ja-JP" altLang="en-US" sz="2000" dirty="0" smtClean="0"/>
              <a:t>視覚的にデータフローを把握できるため，思考の整理がしやすくなる．</a:t>
            </a:r>
            <a:endParaRPr kumimoji="1" lang="en-US" altLang="ja-JP" sz="2000" dirty="0" smtClean="0"/>
          </a:p>
          <a:p>
            <a:pPr>
              <a:buClr>
                <a:srgbClr val="00B050"/>
              </a:buClr>
              <a:buFont typeface="Fira Code" panose="020B0509050000020004" pitchFamily="49" charset="0"/>
              <a:buChar char="○"/>
            </a:pPr>
            <a:endParaRPr lang="en-US" altLang="ja-JP" sz="2000" dirty="0"/>
          </a:p>
          <a:p>
            <a:pPr marL="0" indent="0">
              <a:buClr>
                <a:srgbClr val="00B050"/>
              </a:buClr>
              <a:buNone/>
            </a:pPr>
            <a:r>
              <a:rPr lang="ja-JP" altLang="en-US" dirty="0" smtClean="0"/>
              <a:t>⇒ モジュール間データフロー図は実務で第三者</a:t>
            </a:r>
            <a:endParaRPr lang="en-US" altLang="ja-JP" dirty="0" smtClean="0"/>
          </a:p>
          <a:p>
            <a:pPr marL="0" indent="0">
              <a:buClr>
                <a:srgbClr val="00B050"/>
              </a:buClr>
              <a:buNone/>
            </a:pPr>
            <a:r>
              <a:rPr lang="ja-JP" altLang="en-US" dirty="0"/>
              <a:t>　</a:t>
            </a:r>
            <a:r>
              <a:rPr lang="ja-JP" altLang="en-US" dirty="0" smtClean="0"/>
              <a:t> コード検査を行う者にとって有効</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13</a:t>
            </a:fld>
            <a:endParaRPr lang="en-US" altLang="ja-JP"/>
          </a:p>
        </p:txBody>
      </p:sp>
    </p:spTree>
    <p:extLst>
      <p:ext uri="{BB962C8B-B14F-4D97-AF65-F5344CB8AC3E}">
        <p14:creationId xmlns:p14="http://schemas.microsoft.com/office/powerpoint/2010/main" val="4197793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評価</a:t>
            </a:r>
            <a:r>
              <a:rPr kumimoji="1" lang="en-US" altLang="ja-JP" dirty="0" smtClean="0"/>
              <a:t>2.2</a:t>
            </a:r>
            <a:br>
              <a:rPr kumimoji="1" lang="en-US" altLang="ja-JP" dirty="0" smtClean="0"/>
            </a:br>
            <a:r>
              <a:rPr lang="ja-JP" altLang="en-US" sz="1600" dirty="0">
                <a:latin typeface="+mn-ea"/>
                <a:ea typeface="+mn-ea"/>
              </a:rPr>
              <a:t>モジュール間データフロー図の意味は分かりやすいか</a:t>
            </a:r>
            <a:endParaRPr kumimoji="1" lang="ja-JP" altLang="en-US" sz="1600" dirty="0">
              <a:latin typeface="+mn-ea"/>
              <a:ea typeface="+mn-ea"/>
            </a:endParaRPr>
          </a:p>
        </p:txBody>
      </p:sp>
      <p:sp>
        <p:nvSpPr>
          <p:cNvPr id="3" name="コンテンツ プレースホルダー 2"/>
          <p:cNvSpPr>
            <a:spLocks noGrp="1"/>
          </p:cNvSpPr>
          <p:nvPr>
            <p:ph idx="1"/>
          </p:nvPr>
        </p:nvSpPr>
        <p:spPr>
          <a:xfrm>
            <a:off x="1034488" y="1600201"/>
            <a:ext cx="7075025" cy="4410148"/>
          </a:xfrm>
        </p:spPr>
        <p:txBody>
          <a:bodyPr/>
          <a:lstStyle/>
          <a:p>
            <a:pPr marL="342900" lvl="1" indent="-342900">
              <a:buFont typeface="Wingdings" panose="05000000000000000000" pitchFamily="2" charset="2"/>
              <a:buChar char="ü"/>
            </a:pPr>
            <a:r>
              <a:rPr lang="ja-JP" altLang="en-US" dirty="0">
                <a:latin typeface="+mj-ea"/>
                <a:ea typeface="+mj-ea"/>
              </a:rPr>
              <a:t>モジュール間データフロー図の意味は分かりやすいか．（１～５の５段階評価）</a:t>
            </a:r>
          </a:p>
          <a:p>
            <a:pPr marL="0" lvl="1" indent="0">
              <a:buNone/>
            </a:pPr>
            <a:endParaRPr lang="en-US" altLang="ja-JP" dirty="0" smtClean="0"/>
          </a:p>
          <a:p>
            <a:pPr lvl="0">
              <a:lnSpc>
                <a:spcPct val="50000"/>
              </a:lnSpc>
            </a:pPr>
            <a:r>
              <a:rPr lang="ja-JP" altLang="en-US" dirty="0" smtClean="0"/>
              <a:t>平均スコア</a:t>
            </a:r>
            <a:r>
              <a:rPr kumimoji="1" lang="ja-JP" altLang="en-US" dirty="0" smtClean="0"/>
              <a:t>：</a:t>
            </a:r>
            <a:r>
              <a:rPr lang="ja-JP" altLang="en-US" dirty="0" smtClean="0"/>
              <a:t>３．８７５</a:t>
            </a:r>
            <a:r>
              <a:rPr lang="ja-JP" altLang="en-US" dirty="0">
                <a:solidFill>
                  <a:srgbClr val="000000"/>
                </a:solidFill>
              </a:rPr>
              <a:t> </a:t>
            </a:r>
            <a:r>
              <a:rPr lang="en-US" altLang="ja-JP" sz="1800" dirty="0">
                <a:solidFill>
                  <a:srgbClr val="000000"/>
                </a:solidFill>
              </a:rPr>
              <a:t>(</a:t>
            </a:r>
            <a:r>
              <a:rPr lang="ja-JP" altLang="en-US" sz="1800" dirty="0" smtClean="0">
                <a:solidFill>
                  <a:srgbClr val="000000"/>
                </a:solidFill>
              </a:rPr>
              <a:t>最大</a:t>
            </a:r>
            <a:r>
              <a:rPr lang="en-US" altLang="ja-JP" sz="1800" dirty="0" smtClean="0">
                <a:solidFill>
                  <a:srgbClr val="000000"/>
                </a:solidFill>
              </a:rPr>
              <a:t>: 5</a:t>
            </a:r>
            <a:r>
              <a:rPr lang="ja-JP" altLang="en-US" sz="1800" dirty="0" err="1">
                <a:solidFill>
                  <a:srgbClr val="000000"/>
                </a:solidFill>
              </a:rPr>
              <a:t>，</a:t>
            </a:r>
            <a:r>
              <a:rPr lang="ja-JP" altLang="en-US" sz="1800" dirty="0" smtClean="0">
                <a:solidFill>
                  <a:srgbClr val="000000"/>
                </a:solidFill>
              </a:rPr>
              <a:t>最小</a:t>
            </a:r>
            <a:r>
              <a:rPr lang="en-US" altLang="ja-JP" sz="1800" dirty="0" smtClean="0">
                <a:solidFill>
                  <a:srgbClr val="000000"/>
                </a:solidFill>
              </a:rPr>
              <a:t>: 2)</a:t>
            </a:r>
            <a:endParaRPr kumimoji="1" lang="en-US" altLang="ja-JP" dirty="0" smtClean="0"/>
          </a:p>
          <a:p>
            <a:pPr>
              <a:lnSpc>
                <a:spcPct val="50000"/>
              </a:lnSpc>
            </a:pPr>
            <a:endParaRPr kumimoji="1" lang="en-US" altLang="ja-JP" dirty="0"/>
          </a:p>
          <a:p>
            <a:pPr>
              <a:buClr>
                <a:srgbClr val="FF6600"/>
              </a:buClr>
              <a:buSzPct val="80000"/>
              <a:buFont typeface="Yu Gothic" panose="020B0400000000000000" pitchFamily="50" charset="-128"/>
              <a:buChar char="△"/>
            </a:pPr>
            <a:r>
              <a:rPr lang="ja-JP" altLang="en-US" sz="2000" dirty="0"/>
              <a:t>有向</a:t>
            </a:r>
            <a:r>
              <a:rPr lang="ja-JP" altLang="en-US" sz="2000" dirty="0" smtClean="0"/>
              <a:t>辺</a:t>
            </a:r>
            <a:r>
              <a:rPr lang="ja-JP" altLang="en-US" sz="2000" dirty="0"/>
              <a:t>（</a:t>
            </a:r>
            <a:r>
              <a:rPr lang="ja-JP" altLang="en-US" sz="2000" dirty="0" smtClean="0"/>
              <a:t>実線・点線</a:t>
            </a:r>
            <a:r>
              <a:rPr lang="ja-JP" altLang="en-US" sz="2000" dirty="0"/>
              <a:t>）</a:t>
            </a:r>
            <a:r>
              <a:rPr lang="ja-JP" altLang="en-US" sz="2000" dirty="0" smtClean="0"/>
              <a:t>の違いが分かりにくい．</a:t>
            </a:r>
            <a:endParaRPr lang="en-US" altLang="ja-JP" sz="2000" dirty="0" smtClean="0"/>
          </a:p>
          <a:p>
            <a:pPr>
              <a:buClr>
                <a:srgbClr val="FF6600"/>
              </a:buClr>
              <a:buSzPct val="80000"/>
              <a:buFont typeface="Yu Gothic" panose="020B0400000000000000" pitchFamily="50" charset="-128"/>
              <a:buChar char="△"/>
            </a:pPr>
            <a:r>
              <a:rPr lang="ja-JP" altLang="en-US" sz="2000" dirty="0" smtClean="0"/>
              <a:t>プログラムの規模が大きくなった際，点線の有向辺が図を煩雑にするのではないか．</a:t>
            </a:r>
            <a:endParaRPr lang="en-US" altLang="ja-JP" sz="2000" dirty="0" smtClean="0"/>
          </a:p>
          <a:p>
            <a:pPr>
              <a:buClr>
                <a:srgbClr val="FF6600"/>
              </a:buClr>
              <a:buSzPct val="80000"/>
              <a:buFont typeface="Yu Gothic" panose="020B0400000000000000" pitchFamily="50" charset="-128"/>
              <a:buChar char="△"/>
            </a:pPr>
            <a:endParaRPr lang="en-US" altLang="ja-JP" sz="2000" dirty="0"/>
          </a:p>
          <a:p>
            <a:pPr marL="0" indent="0">
              <a:buClr>
                <a:srgbClr val="00B050"/>
              </a:buClr>
              <a:buNone/>
            </a:pPr>
            <a:r>
              <a:rPr lang="ja-JP" altLang="en-US" dirty="0" smtClean="0"/>
              <a:t>⇒ データフローを表す有向辺の表示を切り替える</a:t>
            </a:r>
            <a:endParaRPr lang="en-US" altLang="ja-JP" dirty="0" smtClean="0"/>
          </a:p>
          <a:p>
            <a:pPr marL="0" indent="0">
              <a:buClr>
                <a:srgbClr val="00B050"/>
              </a:buClr>
              <a:buNone/>
            </a:pPr>
            <a:r>
              <a:rPr lang="ja-JP" altLang="en-US" dirty="0"/>
              <a:t>　</a:t>
            </a:r>
            <a:r>
              <a:rPr lang="ja-JP" altLang="en-US" dirty="0" smtClean="0"/>
              <a:t> </a:t>
            </a:r>
            <a:r>
              <a:rPr lang="ja-JP" altLang="en-US" dirty="0"/>
              <a:t>機能</a:t>
            </a:r>
            <a:r>
              <a:rPr lang="ja-JP" altLang="en-US" dirty="0" smtClean="0"/>
              <a:t>を追加するなどの改善が必要</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14</a:t>
            </a:fld>
            <a:endParaRPr lang="en-US" altLang="ja-JP"/>
          </a:p>
        </p:txBody>
      </p:sp>
    </p:spTree>
    <p:extLst>
      <p:ext uri="{BB962C8B-B14F-4D97-AF65-F5344CB8AC3E}">
        <p14:creationId xmlns:p14="http://schemas.microsoft.com/office/powerpoint/2010/main" val="160204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r>
              <a:rPr lang="ja-JP" altLang="en-US" dirty="0" smtClean="0"/>
              <a:t>と今後の課題</a:t>
            </a:r>
            <a:endParaRPr kumimoji="1" lang="ja-JP" altLang="en-US" dirty="0"/>
          </a:p>
        </p:txBody>
      </p:sp>
      <p:sp>
        <p:nvSpPr>
          <p:cNvPr id="3" name="コンテンツ プレースホルダー 2"/>
          <p:cNvSpPr>
            <a:spLocks noGrp="1"/>
          </p:cNvSpPr>
          <p:nvPr>
            <p:ph idx="1"/>
          </p:nvPr>
        </p:nvSpPr>
        <p:spPr/>
        <p:txBody>
          <a:bodyPr/>
          <a:lstStyle/>
          <a:p>
            <a:r>
              <a:rPr lang="ja-JP" altLang="en-US" dirty="0"/>
              <a:t>宇宙機搭載ソフトウェアの安全性検査のためのデータフロー検査支援</a:t>
            </a:r>
            <a:r>
              <a:rPr lang="ja-JP" altLang="en-US" dirty="0" smtClean="0"/>
              <a:t>ツールの開発を行った．</a:t>
            </a:r>
            <a:endParaRPr lang="en-US" altLang="ja-JP" dirty="0" smtClean="0"/>
          </a:p>
          <a:p>
            <a:pPr>
              <a:lnSpc>
                <a:spcPct val="50000"/>
              </a:lnSpc>
            </a:pPr>
            <a:endParaRPr lang="en-US" altLang="ja-JP" dirty="0" smtClean="0"/>
          </a:p>
          <a:p>
            <a:r>
              <a:rPr lang="ja-JP" altLang="en-US" dirty="0" smtClean="0">
                <a:latin typeface="+mj-ea"/>
                <a:ea typeface="+mj-ea"/>
              </a:rPr>
              <a:t>評価実験</a:t>
            </a:r>
            <a:endParaRPr lang="en-US" altLang="ja-JP" dirty="0" smtClean="0">
              <a:latin typeface="+mj-ea"/>
              <a:ea typeface="+mj-ea"/>
            </a:endParaRPr>
          </a:p>
          <a:p>
            <a:pPr lvl="1"/>
            <a:r>
              <a:rPr lang="ja-JP" altLang="en-US" dirty="0" smtClean="0"/>
              <a:t>コードレビュー時間短縮などの</a:t>
            </a:r>
            <a:r>
              <a:rPr lang="ja-JP" altLang="en-US" dirty="0"/>
              <a:t>直接的な</a:t>
            </a:r>
            <a:r>
              <a:rPr lang="ja-JP" altLang="en-US" dirty="0" smtClean="0"/>
              <a:t>効果は見られなかったが</a:t>
            </a:r>
            <a:r>
              <a:rPr lang="ja-JP" altLang="en-US" dirty="0" smtClean="0"/>
              <a:t>，「本質的</a:t>
            </a:r>
            <a:r>
              <a:rPr lang="ja-JP" altLang="en-US" dirty="0" smtClean="0"/>
              <a:t>な</a:t>
            </a:r>
            <a:r>
              <a:rPr lang="ja-JP" altLang="en-US" dirty="0" smtClean="0"/>
              <a:t>データフローを理解できる」「レビュー</a:t>
            </a:r>
            <a:r>
              <a:rPr lang="ja-JP" altLang="en-US" dirty="0" smtClean="0"/>
              <a:t>の基点が</a:t>
            </a:r>
            <a:r>
              <a:rPr lang="ja-JP" altLang="en-US" dirty="0" smtClean="0"/>
              <a:t>分かる」など</a:t>
            </a:r>
            <a:r>
              <a:rPr lang="ja-JP" altLang="en-US" dirty="0" smtClean="0"/>
              <a:t>の好意的な意見が報告された．</a:t>
            </a:r>
            <a:endParaRPr lang="en-US" altLang="ja-JP" dirty="0" smtClean="0"/>
          </a:p>
          <a:p>
            <a:pPr lvl="1">
              <a:lnSpc>
                <a:spcPct val="50000"/>
              </a:lnSpc>
            </a:pPr>
            <a:endParaRPr lang="en-US" altLang="ja-JP" dirty="0" smtClean="0"/>
          </a:p>
          <a:p>
            <a:r>
              <a:rPr lang="ja-JP" altLang="en-US" dirty="0" smtClean="0">
                <a:latin typeface="+mj-ea"/>
                <a:ea typeface="+mj-ea"/>
              </a:rPr>
              <a:t>今後の課題</a:t>
            </a:r>
            <a:endParaRPr lang="en-US" altLang="ja-JP" dirty="0" smtClean="0">
              <a:latin typeface="+mj-ea"/>
              <a:ea typeface="+mj-ea"/>
            </a:endParaRPr>
          </a:p>
          <a:p>
            <a:pPr lvl="1"/>
            <a:r>
              <a:rPr lang="en-US" altLang="ja-JP" dirty="0" smtClean="0"/>
              <a:t>Visual </a:t>
            </a:r>
            <a:r>
              <a:rPr lang="en-US" altLang="ja-JP" dirty="0" err="1" smtClean="0"/>
              <a:t>Reflexion</a:t>
            </a:r>
            <a:r>
              <a:rPr lang="ja-JP" altLang="en-US" dirty="0" smtClean="0"/>
              <a:t>の機能強化．</a:t>
            </a:r>
            <a:endParaRPr lang="en-US" altLang="ja-JP" dirty="0" smtClean="0"/>
          </a:p>
          <a:p>
            <a:pPr lvl="1"/>
            <a:r>
              <a:rPr lang="ja-JP" altLang="en-US" dirty="0" smtClean="0"/>
              <a:t>追加実験により，本研究提案の有用性を定量的に示す．</a:t>
            </a:r>
            <a:endParaRPr lang="en-US" altLang="ja-JP" dirty="0" smtClean="0"/>
          </a:p>
          <a:p>
            <a:pPr lvl="1"/>
            <a:endParaRPr lang="en-US" altLang="ja-JP"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15</a:t>
            </a:fld>
            <a:endParaRPr lang="en-US" altLang="ja-JP"/>
          </a:p>
        </p:txBody>
      </p:sp>
    </p:spTree>
    <p:extLst>
      <p:ext uri="{BB962C8B-B14F-4D97-AF65-F5344CB8AC3E}">
        <p14:creationId xmlns:p14="http://schemas.microsoft.com/office/powerpoint/2010/main" val="450289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7BD3AAF-9B93-4EBD-9D6A-7C8E767CC810}" type="slidenum">
              <a:rPr lang="en-US" altLang="ja-JP" smtClean="0"/>
              <a:pPr/>
              <a:t>16</a:t>
            </a:fld>
            <a:endParaRPr lang="en-US" altLang="ja-JP"/>
          </a:p>
        </p:txBody>
      </p:sp>
      <p:sp>
        <p:nvSpPr>
          <p:cNvPr id="3" name="正方形/長方形 2"/>
          <p:cNvSpPr/>
          <p:nvPr/>
        </p:nvSpPr>
        <p:spPr>
          <a:xfrm>
            <a:off x="-1131737" y="-618528"/>
            <a:ext cx="10924875" cy="80950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979257" y="6412468"/>
            <a:ext cx="3185487" cy="369332"/>
          </a:xfrm>
          <a:prstGeom prst="rect">
            <a:avLst/>
          </a:prstGeom>
          <a:noFill/>
        </p:spPr>
        <p:txBody>
          <a:bodyPr wrap="none" rtlCol="0">
            <a:spAutoFit/>
          </a:bodyPr>
          <a:lstStyle/>
          <a:p>
            <a:r>
              <a:rPr kumimoji="1" lang="ja-JP" altLang="en-US" dirty="0" smtClean="0">
                <a:latin typeface="+mj-ea"/>
                <a:ea typeface="+mj-ea"/>
              </a:rPr>
              <a:t>スライドショーの最後です．</a:t>
            </a:r>
            <a:endParaRPr kumimoji="1" lang="ja-JP" altLang="en-US" dirty="0">
              <a:latin typeface="+mj-ea"/>
              <a:ea typeface="+mj-ea"/>
            </a:endParaRPr>
          </a:p>
        </p:txBody>
      </p:sp>
      <p:sp>
        <p:nvSpPr>
          <p:cNvPr id="8" name="テキスト ボックス 7"/>
          <p:cNvSpPr txBox="1"/>
          <p:nvPr/>
        </p:nvSpPr>
        <p:spPr>
          <a:xfrm>
            <a:off x="2979257" y="76200"/>
            <a:ext cx="3185487" cy="369332"/>
          </a:xfrm>
          <a:prstGeom prst="rect">
            <a:avLst/>
          </a:prstGeom>
          <a:noFill/>
        </p:spPr>
        <p:txBody>
          <a:bodyPr wrap="none" rtlCol="0">
            <a:spAutoFit/>
          </a:bodyPr>
          <a:lstStyle/>
          <a:p>
            <a:r>
              <a:rPr kumimoji="1" lang="ja-JP" altLang="en-US" dirty="0" smtClean="0">
                <a:solidFill>
                  <a:schemeClr val="bg1"/>
                </a:solidFill>
                <a:latin typeface="+mj-ea"/>
                <a:ea typeface="+mj-ea"/>
              </a:rPr>
              <a:t>スライドショーの最後です．</a:t>
            </a:r>
            <a:endParaRPr kumimoji="1" lang="ja-JP" altLang="en-US" dirty="0">
              <a:solidFill>
                <a:schemeClr val="bg1"/>
              </a:solidFill>
              <a:latin typeface="+mj-ea"/>
              <a:ea typeface="+mj-ea"/>
            </a:endParaRPr>
          </a:p>
        </p:txBody>
      </p:sp>
    </p:spTree>
    <p:extLst>
      <p:ext uri="{BB962C8B-B14F-4D97-AF65-F5344CB8AC3E}">
        <p14:creationId xmlns:p14="http://schemas.microsoft.com/office/powerpoint/2010/main" val="2708156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アリアン</a:t>
            </a:r>
            <a:r>
              <a:rPr lang="ja-JP" altLang="en-US" dirty="0"/>
              <a:t>５</a:t>
            </a:r>
            <a:r>
              <a:rPr kumimoji="1" lang="ja-JP" altLang="en-US" dirty="0" smtClean="0"/>
              <a:t>型ロケットの爆発事故</a:t>
            </a:r>
            <a:r>
              <a:rPr kumimoji="1" lang="en-US" altLang="ja-JP" baseline="30000" dirty="0" smtClean="0"/>
              <a:t>[1]</a:t>
            </a:r>
            <a:endParaRPr kumimoji="1" lang="ja-JP" altLang="en-US" baseline="30000" dirty="0"/>
          </a:p>
        </p:txBody>
      </p:sp>
      <p:sp>
        <p:nvSpPr>
          <p:cNvPr id="3" name="コンテンツ プレースホルダー 2"/>
          <p:cNvSpPr>
            <a:spLocks noGrp="1"/>
          </p:cNvSpPr>
          <p:nvPr>
            <p:ph idx="1"/>
          </p:nvPr>
        </p:nvSpPr>
        <p:spPr>
          <a:xfrm>
            <a:off x="457200" y="1828450"/>
            <a:ext cx="4896091" cy="3718367"/>
          </a:xfrm>
        </p:spPr>
        <p:txBody>
          <a:bodyPr/>
          <a:lstStyle/>
          <a:p>
            <a:r>
              <a:rPr lang="ja-JP" altLang="en-US" dirty="0" smtClean="0"/>
              <a:t>１９９６</a:t>
            </a:r>
            <a:r>
              <a:rPr kumimoji="1" lang="ja-JP" altLang="en-US" dirty="0" smtClean="0"/>
              <a:t>年　</a:t>
            </a:r>
            <a:r>
              <a:rPr lang="ja-JP" altLang="en-US" dirty="0" smtClean="0"/>
              <a:t>６</a:t>
            </a:r>
            <a:r>
              <a:rPr kumimoji="1" lang="ja-JP" altLang="en-US" dirty="0" smtClean="0"/>
              <a:t>月</a:t>
            </a:r>
            <a:r>
              <a:rPr lang="ja-JP" altLang="en-US" dirty="0"/>
              <a:t>４</a:t>
            </a:r>
            <a:r>
              <a:rPr kumimoji="1" lang="ja-JP" altLang="en-US" dirty="0" smtClean="0"/>
              <a:t>日</a:t>
            </a:r>
            <a:endParaRPr kumimoji="1" lang="en-US" altLang="ja-JP" dirty="0" smtClean="0"/>
          </a:p>
          <a:p>
            <a:pPr marL="0" indent="0">
              <a:buNone/>
            </a:pPr>
            <a:endParaRPr lang="en-US" altLang="ja-JP" dirty="0" smtClean="0"/>
          </a:p>
          <a:p>
            <a:r>
              <a:rPr kumimoji="1" lang="ja-JP" altLang="en-US" dirty="0" smtClean="0"/>
              <a:t>原因：浮動小数点値を整数値に変換する過程で発生したエラー</a:t>
            </a:r>
            <a:endParaRPr kumimoji="1" lang="en-US" altLang="ja-JP" dirty="0" smtClean="0"/>
          </a:p>
          <a:p>
            <a:endParaRPr kumimoji="1" lang="en-US" altLang="ja-JP" dirty="0" smtClean="0"/>
          </a:p>
          <a:p>
            <a:r>
              <a:rPr lang="ja-JP" altLang="en-US" dirty="0" smtClean="0"/>
              <a:t>多額の経済的損失</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17</a:t>
            </a:fld>
            <a:endParaRPr lang="en-US" altLang="ja-JP"/>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t="5864" b="6202"/>
          <a:stretch/>
        </p:blipFill>
        <p:spPr>
          <a:xfrm>
            <a:off x="5542562" y="1594933"/>
            <a:ext cx="3133126" cy="2030638"/>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8754" y="3802866"/>
            <a:ext cx="3136934" cy="1997867"/>
          </a:xfrm>
          <a:prstGeom prst="rect">
            <a:avLst/>
          </a:prstGeom>
        </p:spPr>
      </p:pic>
      <p:sp>
        <p:nvSpPr>
          <p:cNvPr id="13" name="下矢印 12"/>
          <p:cNvSpPr/>
          <p:nvPr/>
        </p:nvSpPr>
        <p:spPr>
          <a:xfrm>
            <a:off x="7008472" y="3477436"/>
            <a:ext cx="203691" cy="485073"/>
          </a:xfrm>
          <a:prstGeom prst="downArrow">
            <a:avLst>
              <a:gd name="adj1" fmla="val 35185"/>
              <a:gd name="adj2" fmla="val 104321"/>
            </a:avLst>
          </a:prstGeom>
          <a:ln>
            <a:gradFill>
              <a:gsLst>
                <a:gs pos="0">
                  <a:schemeClr val="bg1">
                    <a:lumMod val="75000"/>
                  </a:schemeClr>
                </a:gs>
                <a:gs pos="100000">
                  <a:srgbClr val="FF0000"/>
                </a:gs>
              </a:gsLst>
              <a:lin ang="5400000" scaled="1"/>
            </a:gra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57200" y="5546817"/>
            <a:ext cx="4993675" cy="253916"/>
          </a:xfrm>
          <a:prstGeom prst="rect">
            <a:avLst/>
          </a:prstGeom>
          <a:noFill/>
        </p:spPr>
        <p:txBody>
          <a:bodyPr wrap="none" rtlCol="0">
            <a:spAutoFit/>
          </a:bodyPr>
          <a:lstStyle/>
          <a:p>
            <a:r>
              <a:rPr lang="fr-FR" altLang="ja-JP" sz="1050" dirty="0" smtClean="0">
                <a:latin typeface="+mj-lt"/>
              </a:rPr>
              <a:t>[1] Jacques-Louis </a:t>
            </a:r>
            <a:r>
              <a:rPr lang="fr-FR" altLang="ja-JP" sz="1050" dirty="0">
                <a:latin typeface="+mj-lt"/>
              </a:rPr>
              <a:t>Lions, et al. Ariane 5 </a:t>
            </a:r>
            <a:r>
              <a:rPr lang="fr-FR" altLang="ja-JP" sz="1050" dirty="0" smtClean="0">
                <a:latin typeface="+mj-lt"/>
              </a:rPr>
              <a:t>flight </a:t>
            </a:r>
            <a:r>
              <a:rPr lang="fr-FR" altLang="ja-JP" sz="1050" dirty="0">
                <a:latin typeface="+mj-lt"/>
              </a:rPr>
              <a:t>501 failure.</a:t>
            </a:r>
            <a:endParaRPr kumimoji="1" lang="ja-JP" altLang="en-US" sz="1050" dirty="0">
              <a:latin typeface="+mj-lt"/>
            </a:endParaRPr>
          </a:p>
        </p:txBody>
      </p:sp>
    </p:spTree>
    <p:extLst>
      <p:ext uri="{BB962C8B-B14F-4D97-AF65-F5344CB8AC3E}">
        <p14:creationId xmlns:p14="http://schemas.microsoft.com/office/powerpoint/2010/main" val="5294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srcML</a:t>
            </a:r>
            <a:r>
              <a:rPr kumimoji="1" lang="en-US" altLang="ja-JP" baseline="30000" dirty="0" smtClean="0"/>
              <a:t>[3]</a:t>
            </a:r>
            <a:br>
              <a:rPr kumimoji="1" lang="en-US" altLang="ja-JP" baseline="30000" dirty="0" smtClean="0"/>
            </a:br>
            <a:r>
              <a:rPr lang="ja-JP" altLang="en-US" sz="2400" dirty="0">
                <a:solidFill>
                  <a:schemeClr val="accent2"/>
                </a:solidFill>
                <a:latin typeface="+mj-ea"/>
              </a:rPr>
              <a:t>① 前処理として抽象表現に変換</a:t>
            </a:r>
            <a:endParaRPr kumimoji="1" lang="ja-JP" altLang="en-US" sz="2400" baseline="30000" dirty="0"/>
          </a:p>
        </p:txBody>
      </p:sp>
      <p:sp>
        <p:nvSpPr>
          <p:cNvPr id="3" name="コンテンツ プレースホルダー 2"/>
          <p:cNvSpPr>
            <a:spLocks noGrp="1"/>
          </p:cNvSpPr>
          <p:nvPr>
            <p:ph idx="1"/>
          </p:nvPr>
        </p:nvSpPr>
        <p:spPr>
          <a:xfrm>
            <a:off x="457200" y="1784289"/>
            <a:ext cx="5619750" cy="2835289"/>
          </a:xfrm>
        </p:spPr>
        <p:txBody>
          <a:bodyPr/>
          <a:lstStyle/>
          <a:p>
            <a:r>
              <a:rPr kumimoji="1" lang="ja-JP" altLang="en-US" dirty="0" smtClean="0"/>
              <a:t>ソースコードの字句解析，構文解析</a:t>
            </a:r>
            <a:r>
              <a:rPr lang="ja-JP" altLang="en-US" dirty="0" smtClean="0"/>
              <a:t>を行い抽象表現に変換する</a:t>
            </a:r>
            <a:r>
              <a:rPr kumimoji="1" lang="ja-JP" altLang="en-US" dirty="0" smtClean="0"/>
              <a:t>ツールとして使用</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18</a:t>
            </a:fld>
            <a:endParaRPr lang="en-US" altLang="ja-JP"/>
          </a:p>
        </p:txBody>
      </p:sp>
      <p:sp>
        <p:nvSpPr>
          <p:cNvPr id="17" name="テキスト ボックス 16"/>
          <p:cNvSpPr txBox="1"/>
          <p:nvPr/>
        </p:nvSpPr>
        <p:spPr>
          <a:xfrm>
            <a:off x="457201" y="5072117"/>
            <a:ext cx="5619750" cy="738664"/>
          </a:xfrm>
          <a:prstGeom prst="rect">
            <a:avLst/>
          </a:prstGeom>
          <a:noFill/>
        </p:spPr>
        <p:txBody>
          <a:bodyPr wrap="square" rtlCol="0">
            <a:spAutoFit/>
          </a:bodyPr>
          <a:lstStyle/>
          <a:p>
            <a:r>
              <a:rPr lang="en-US" altLang="ja-JP" sz="1050" dirty="0" smtClean="0">
                <a:latin typeface="Fira Code" panose="020B0509050000020004" pitchFamily="49" charset="0"/>
                <a:ea typeface="Fira Code" panose="020B0509050000020004" pitchFamily="49" charset="0"/>
              </a:rPr>
              <a:t>[</a:t>
            </a:r>
            <a:r>
              <a:rPr lang="en-US" altLang="ja-JP" sz="1050" dirty="0">
                <a:latin typeface="Fira Code" panose="020B0509050000020004" pitchFamily="49" charset="0"/>
                <a:ea typeface="Fira Code" panose="020B0509050000020004" pitchFamily="49" charset="0"/>
              </a:rPr>
              <a:t>3</a:t>
            </a:r>
            <a:r>
              <a:rPr lang="en-US" altLang="ja-JP" sz="1050" dirty="0" smtClean="0">
                <a:latin typeface="Fira Code" panose="020B0509050000020004" pitchFamily="49" charset="0"/>
                <a:ea typeface="Fira Code" panose="020B0509050000020004" pitchFamily="49" charset="0"/>
              </a:rPr>
              <a:t>] Jonathan </a:t>
            </a:r>
            <a:r>
              <a:rPr lang="en-US" altLang="ja-JP" sz="1050" dirty="0">
                <a:latin typeface="Fira Code" panose="020B0509050000020004" pitchFamily="49" charset="0"/>
                <a:ea typeface="Fira Code" panose="020B0509050000020004" pitchFamily="49" charset="0"/>
              </a:rPr>
              <a:t>I </a:t>
            </a:r>
            <a:r>
              <a:rPr lang="en-US" altLang="ja-JP" sz="1050" dirty="0" err="1">
                <a:latin typeface="Fira Code" panose="020B0509050000020004" pitchFamily="49" charset="0"/>
                <a:ea typeface="Fira Code" panose="020B0509050000020004" pitchFamily="49" charset="0"/>
              </a:rPr>
              <a:t>Maletic</a:t>
            </a:r>
            <a:r>
              <a:rPr lang="en-US" altLang="ja-JP" sz="1050" dirty="0">
                <a:latin typeface="Fira Code" panose="020B0509050000020004" pitchFamily="49" charset="0"/>
                <a:ea typeface="Fira Code" panose="020B0509050000020004" pitchFamily="49" charset="0"/>
              </a:rPr>
              <a:t>, Michael L Collard, and </a:t>
            </a:r>
            <a:r>
              <a:rPr lang="en-US" altLang="ja-JP" sz="1050" dirty="0" err="1">
                <a:latin typeface="Fira Code" panose="020B0509050000020004" pitchFamily="49" charset="0"/>
                <a:ea typeface="Fira Code" panose="020B0509050000020004" pitchFamily="49" charset="0"/>
              </a:rPr>
              <a:t>Andrian</a:t>
            </a:r>
            <a:r>
              <a:rPr lang="en-US" altLang="ja-JP" sz="1050" dirty="0">
                <a:latin typeface="Fira Code" panose="020B0509050000020004" pitchFamily="49" charset="0"/>
                <a:ea typeface="Fira Code" panose="020B0509050000020004" pitchFamily="49" charset="0"/>
              </a:rPr>
              <a:t> Marcus. Source code files </a:t>
            </a:r>
            <a:r>
              <a:rPr lang="en-US" altLang="ja-JP" sz="1050" dirty="0" smtClean="0">
                <a:latin typeface="Fira Code" panose="020B0509050000020004" pitchFamily="49" charset="0"/>
                <a:ea typeface="Fira Code" panose="020B0509050000020004" pitchFamily="49" charset="0"/>
              </a:rPr>
              <a:t>as structured </a:t>
            </a:r>
            <a:r>
              <a:rPr lang="en-US" altLang="ja-JP" sz="1050" dirty="0">
                <a:latin typeface="Fira Code" panose="020B0509050000020004" pitchFamily="49" charset="0"/>
                <a:ea typeface="Fira Code" panose="020B0509050000020004" pitchFamily="49" charset="0"/>
              </a:rPr>
              <a:t>documents. In Program comprehension, 2002. proceedings. 10th international workshop on, pp. </a:t>
            </a:r>
            <a:r>
              <a:rPr lang="en-US" altLang="ja-JP" sz="1050" dirty="0" smtClean="0">
                <a:latin typeface="Fira Code" panose="020B0509050000020004" pitchFamily="49" charset="0"/>
                <a:ea typeface="Fira Code" panose="020B0509050000020004" pitchFamily="49" charset="0"/>
              </a:rPr>
              <a:t>289-292</a:t>
            </a:r>
            <a:r>
              <a:rPr lang="en-US" altLang="ja-JP" sz="1050" dirty="0">
                <a:latin typeface="Fira Code" panose="020B0509050000020004" pitchFamily="49" charset="0"/>
                <a:ea typeface="Fira Code" panose="020B0509050000020004" pitchFamily="49" charset="0"/>
              </a:rPr>
              <a:t>. IEEE, 2002</a:t>
            </a:r>
            <a:r>
              <a:rPr lang="en-US" altLang="ja-JP" sz="1050" dirty="0" smtClean="0">
                <a:latin typeface="Fira Code" panose="020B0509050000020004" pitchFamily="49" charset="0"/>
                <a:ea typeface="Fira Code" panose="020B0509050000020004" pitchFamily="49" charset="0"/>
              </a:rPr>
              <a:t>.</a:t>
            </a:r>
          </a:p>
        </p:txBody>
      </p:sp>
      <p:sp>
        <p:nvSpPr>
          <p:cNvPr id="6" name="角丸四角形 5"/>
          <p:cNvSpPr/>
          <p:nvPr/>
        </p:nvSpPr>
        <p:spPr>
          <a:xfrm>
            <a:off x="6456363" y="2770089"/>
            <a:ext cx="2162175" cy="542925"/>
          </a:xfrm>
          <a:prstGeom prst="roundRect">
            <a:avLst>
              <a:gd name="adj" fmla="val 500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accent2"/>
                </a:solidFill>
              </a:rPr>
              <a:t>srcML</a:t>
            </a:r>
            <a:endParaRPr kumimoji="1" lang="ja-JP" altLang="en-US" sz="1400" dirty="0">
              <a:solidFill>
                <a:schemeClr val="accent2"/>
              </a:solidFill>
            </a:endParaRPr>
          </a:p>
        </p:txBody>
      </p:sp>
      <p:sp>
        <p:nvSpPr>
          <p:cNvPr id="7" name="角丸四角形 6"/>
          <p:cNvSpPr/>
          <p:nvPr/>
        </p:nvSpPr>
        <p:spPr>
          <a:xfrm>
            <a:off x="6456363" y="3671679"/>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bg1">
                    <a:lumMod val="50000"/>
                  </a:schemeClr>
                </a:solidFill>
              </a:rPr>
              <a:t>srcSlice</a:t>
            </a:r>
            <a:endParaRPr kumimoji="1" lang="ja-JP" altLang="en-US" sz="1400" dirty="0">
              <a:solidFill>
                <a:schemeClr val="bg1">
                  <a:lumMod val="50000"/>
                </a:schemeClr>
              </a:solidFill>
            </a:endParaRPr>
          </a:p>
        </p:txBody>
      </p:sp>
      <p:sp>
        <p:nvSpPr>
          <p:cNvPr id="8" name="角丸四角形 7"/>
          <p:cNvSpPr/>
          <p:nvPr/>
        </p:nvSpPr>
        <p:spPr>
          <a:xfrm>
            <a:off x="6456363" y="4573269"/>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bg1">
                    <a:lumMod val="50000"/>
                  </a:schemeClr>
                </a:solidFill>
              </a:rPr>
              <a:t>Visual </a:t>
            </a:r>
            <a:r>
              <a:rPr kumimoji="1" lang="en-US" altLang="ja-JP" sz="1400" dirty="0" err="1" smtClean="0">
                <a:solidFill>
                  <a:schemeClr val="bg1">
                    <a:lumMod val="50000"/>
                  </a:schemeClr>
                </a:solidFill>
              </a:rPr>
              <a:t>Reflexion</a:t>
            </a:r>
            <a:endParaRPr kumimoji="1" lang="ja-JP" altLang="en-US" sz="1400" dirty="0">
              <a:solidFill>
                <a:schemeClr val="bg1">
                  <a:lumMod val="50000"/>
                </a:schemeClr>
              </a:solidFill>
            </a:endParaRPr>
          </a:p>
        </p:txBody>
      </p:sp>
      <p:sp>
        <p:nvSpPr>
          <p:cNvPr id="16" name="右矢印 15"/>
          <p:cNvSpPr/>
          <p:nvPr/>
        </p:nvSpPr>
        <p:spPr>
          <a:xfrm rot="2700000">
            <a:off x="6208250" y="2471513"/>
            <a:ext cx="384594" cy="190500"/>
          </a:xfrm>
          <a:prstGeom prst="rightArrow">
            <a:avLst>
              <a:gd name="adj1" fmla="val 50000"/>
              <a:gd name="adj2" fmla="val 736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7537451" y="3313014"/>
            <a:ext cx="0" cy="34178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7537450" y="4214604"/>
            <a:ext cx="0" cy="34178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3" name="下矢印 12"/>
          <p:cNvSpPr/>
          <p:nvPr/>
        </p:nvSpPr>
        <p:spPr>
          <a:xfrm>
            <a:off x="7461249" y="5217795"/>
            <a:ext cx="152401" cy="312420"/>
          </a:xfrm>
          <a:prstGeom prst="downArrow">
            <a:avLst>
              <a:gd name="adj1" fmla="val 50000"/>
              <a:gd name="adj2" fmla="val 777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444842" y="5631816"/>
            <a:ext cx="2185214" cy="276999"/>
          </a:xfrm>
          <a:prstGeom prst="rect">
            <a:avLst/>
          </a:prstGeom>
          <a:noFill/>
        </p:spPr>
        <p:txBody>
          <a:bodyPr wrap="none" rtlCol="0">
            <a:spAutoFit/>
          </a:bodyPr>
          <a:lstStyle/>
          <a:p>
            <a:r>
              <a:rPr kumimoji="1" lang="ja-JP" altLang="en-US" sz="1200" dirty="0" smtClean="0">
                <a:latin typeface="+mn-ea"/>
                <a:ea typeface="+mn-ea"/>
              </a:rPr>
              <a:t>モジュール間データフロー図</a:t>
            </a:r>
            <a:endParaRPr kumimoji="1" lang="ja-JP" altLang="en-US" sz="1200" dirty="0">
              <a:latin typeface="+mn-ea"/>
              <a:ea typeface="+mn-ea"/>
            </a:endParaRPr>
          </a:p>
        </p:txBody>
      </p:sp>
      <p:grpSp>
        <p:nvGrpSpPr>
          <p:cNvPr id="18" name="グループ化 17"/>
          <p:cNvGrpSpPr/>
          <p:nvPr/>
        </p:nvGrpSpPr>
        <p:grpSpPr>
          <a:xfrm>
            <a:off x="7277446" y="1627249"/>
            <a:ext cx="520006" cy="633338"/>
            <a:chOff x="2414501" y="3860569"/>
            <a:chExt cx="520006" cy="633338"/>
          </a:xfrm>
        </p:grpSpPr>
        <p:pic>
          <p:nvPicPr>
            <p:cNvPr id="23" name="図 22"/>
            <p:cNvPicPr>
              <a:picLocks noChangeAspect="1"/>
            </p:cNvPicPr>
            <p:nvPr/>
          </p:nvPicPr>
          <p:blipFill>
            <a:blip r:embed="rId3"/>
            <a:stretch>
              <a:fillRect/>
            </a:stretch>
          </p:blipFill>
          <p:spPr>
            <a:xfrm>
              <a:off x="2555687" y="3860569"/>
              <a:ext cx="378820" cy="480709"/>
            </a:xfrm>
            <a:prstGeom prst="rect">
              <a:avLst/>
            </a:prstGeom>
          </p:spPr>
        </p:pic>
        <p:pic>
          <p:nvPicPr>
            <p:cNvPr id="24" name="図 23"/>
            <p:cNvPicPr>
              <a:picLocks noChangeAspect="1"/>
            </p:cNvPicPr>
            <p:nvPr/>
          </p:nvPicPr>
          <p:blipFill>
            <a:blip r:embed="rId3"/>
            <a:stretch>
              <a:fillRect/>
            </a:stretch>
          </p:blipFill>
          <p:spPr>
            <a:xfrm>
              <a:off x="2414501" y="4013198"/>
              <a:ext cx="378820" cy="480709"/>
            </a:xfrm>
            <a:prstGeom prst="rect">
              <a:avLst/>
            </a:prstGeom>
          </p:spPr>
        </p:pic>
      </p:grpSp>
      <p:sp>
        <p:nvSpPr>
          <p:cNvPr id="26" name="下矢印 25"/>
          <p:cNvSpPr/>
          <p:nvPr/>
        </p:nvSpPr>
        <p:spPr>
          <a:xfrm>
            <a:off x="7461249" y="2362188"/>
            <a:ext cx="152401" cy="312420"/>
          </a:xfrm>
          <a:prstGeom prst="downArrow">
            <a:avLst>
              <a:gd name="adj1" fmla="val 50000"/>
              <a:gd name="adj2" fmla="val 777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983451" y="1876614"/>
            <a:ext cx="1107996" cy="276999"/>
          </a:xfrm>
          <a:prstGeom prst="rect">
            <a:avLst/>
          </a:prstGeom>
          <a:solidFill>
            <a:schemeClr val="bg1">
              <a:lumMod val="95000"/>
            </a:schemeClr>
          </a:solidFill>
        </p:spPr>
        <p:txBody>
          <a:bodyPr wrap="none" rtlCol="0">
            <a:spAutoFit/>
          </a:bodyPr>
          <a:lstStyle/>
          <a:p>
            <a:r>
              <a:rPr lang="ja-JP" altLang="en-US" sz="1200" dirty="0">
                <a:latin typeface="+mn-ea"/>
                <a:ea typeface="+mn-ea"/>
              </a:rPr>
              <a:t>ソースコード</a:t>
            </a:r>
            <a:endParaRPr kumimoji="1" lang="ja-JP" altLang="en-US" sz="1200" dirty="0">
              <a:latin typeface="+mn-ea"/>
              <a:ea typeface="+mn-ea"/>
            </a:endParaRPr>
          </a:p>
        </p:txBody>
      </p:sp>
    </p:spTree>
    <p:extLst>
      <p:ext uri="{BB962C8B-B14F-4D97-AF65-F5344CB8AC3E}">
        <p14:creationId xmlns:p14="http://schemas.microsoft.com/office/powerpoint/2010/main" val="376391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srcSlice</a:t>
            </a:r>
            <a:r>
              <a:rPr kumimoji="1" lang="en-US" altLang="ja-JP" baseline="30000" dirty="0" smtClean="0"/>
              <a:t>[4]</a:t>
            </a:r>
            <a:br>
              <a:rPr kumimoji="1" lang="en-US" altLang="ja-JP" baseline="30000" dirty="0" smtClean="0"/>
            </a:br>
            <a:r>
              <a:rPr lang="ja-JP" altLang="en-US" sz="2400" dirty="0">
                <a:solidFill>
                  <a:schemeClr val="accent2"/>
                </a:solidFill>
                <a:latin typeface="+mj-ea"/>
              </a:rPr>
              <a:t>② 変数の依存</a:t>
            </a:r>
            <a:r>
              <a:rPr lang="ja-JP" altLang="en-US" sz="2400" dirty="0" smtClean="0">
                <a:solidFill>
                  <a:schemeClr val="accent2"/>
                </a:solidFill>
                <a:latin typeface="+mj-ea"/>
              </a:rPr>
              <a:t>関係の解析</a:t>
            </a:r>
            <a:endParaRPr kumimoji="1" lang="ja-JP" altLang="en-US" baseline="30000" dirty="0"/>
          </a:p>
        </p:txBody>
      </p:sp>
      <p:sp>
        <p:nvSpPr>
          <p:cNvPr id="3" name="コンテンツ プレースホルダー 2"/>
          <p:cNvSpPr>
            <a:spLocks noGrp="1"/>
          </p:cNvSpPr>
          <p:nvPr>
            <p:ph idx="1"/>
          </p:nvPr>
        </p:nvSpPr>
        <p:spPr>
          <a:xfrm>
            <a:off x="457199" y="1782762"/>
            <a:ext cx="5405378" cy="4525963"/>
          </a:xfrm>
        </p:spPr>
        <p:txBody>
          <a:bodyPr/>
          <a:lstStyle/>
          <a:p>
            <a:r>
              <a:rPr lang="en-US" altLang="ja-JP" dirty="0" err="1" smtClean="0"/>
              <a:t>srcML</a:t>
            </a:r>
            <a:r>
              <a:rPr lang="ja-JP" altLang="en-US" dirty="0" smtClean="0"/>
              <a:t>で得られる抽象表現を入力</a:t>
            </a:r>
            <a:r>
              <a:rPr lang="en-US" altLang="ja-JP" dirty="0" smtClean="0"/>
              <a:t/>
            </a:r>
            <a:br>
              <a:rPr lang="en-US" altLang="ja-JP" dirty="0" smtClean="0"/>
            </a:br>
            <a:r>
              <a:rPr lang="ja-JP" altLang="en-US" dirty="0" smtClean="0"/>
              <a:t>とする変数間依存関係抽出ツール</a:t>
            </a:r>
            <a:endParaRPr lang="en-US" altLang="ja-JP" dirty="0" smtClean="0"/>
          </a:p>
          <a:p>
            <a:r>
              <a:rPr kumimoji="1" lang="ja-JP" altLang="en-US" dirty="0" smtClean="0"/>
              <a:t>本研究に合わせて機能を追加</a:t>
            </a:r>
            <a:endParaRPr kumimoji="1" lang="en-US" altLang="ja-JP" dirty="0" smtClean="0"/>
          </a:p>
          <a:p>
            <a:pPr lvl="1"/>
            <a:r>
              <a:rPr lang="ja-JP" altLang="en-US" dirty="0"/>
              <a:t>大域</a:t>
            </a:r>
            <a:r>
              <a:rPr lang="ja-JP" altLang="en-US" dirty="0" smtClean="0"/>
              <a:t>変数に対応</a:t>
            </a:r>
            <a:endParaRPr lang="en-US" altLang="ja-JP" dirty="0" smtClean="0"/>
          </a:p>
          <a:p>
            <a:pPr lvl="1"/>
            <a:r>
              <a:rPr lang="ja-JP" altLang="en-US" dirty="0" smtClean="0"/>
              <a:t>構造体変数に対応</a:t>
            </a:r>
            <a:endParaRPr lang="en-US" altLang="ja-JP" dirty="0" smtClean="0"/>
          </a:p>
          <a:p>
            <a:pPr lvl="1"/>
            <a:r>
              <a:rPr lang="ja-JP" altLang="en-US" dirty="0" smtClean="0"/>
              <a:t>変数値の定義・使用が発生した関数の取得</a:t>
            </a:r>
            <a:endParaRPr lang="en-US" altLang="ja-JP" dirty="0" smtClean="0"/>
          </a:p>
          <a:p>
            <a:pPr lvl="1"/>
            <a:endParaRPr lang="en-US" altLang="ja-JP" dirty="0" smtClean="0"/>
          </a:p>
          <a:p>
            <a:pPr lvl="1"/>
            <a:endParaRPr lang="en-US" altLang="ja-JP" dirty="0" smtClean="0"/>
          </a:p>
          <a:p>
            <a:pPr lvl="1"/>
            <a:endParaRPr lang="en-US" altLang="ja-JP" dirty="0"/>
          </a:p>
          <a:p>
            <a:pPr lvl="1"/>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19</a:t>
            </a:fld>
            <a:endParaRPr lang="en-US" altLang="ja-JP"/>
          </a:p>
        </p:txBody>
      </p:sp>
      <p:grpSp>
        <p:nvGrpSpPr>
          <p:cNvPr id="15" name="グループ化 14"/>
          <p:cNvGrpSpPr/>
          <p:nvPr/>
        </p:nvGrpSpPr>
        <p:grpSpPr>
          <a:xfrm>
            <a:off x="9687243" y="1866107"/>
            <a:ext cx="2162175" cy="3994149"/>
            <a:chOff x="6419850" y="1885950"/>
            <a:chExt cx="2162175" cy="3994149"/>
          </a:xfrm>
        </p:grpSpPr>
        <p:sp>
          <p:nvSpPr>
            <p:cNvPr id="5" name="角丸四角形 4"/>
            <p:cNvSpPr/>
            <p:nvPr/>
          </p:nvSpPr>
          <p:spPr>
            <a:xfrm>
              <a:off x="6419850" y="1885950"/>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lumMod val="50000"/>
                    </a:schemeClr>
                  </a:solidFill>
                </a:rPr>
                <a:t>Source Code</a:t>
              </a:r>
              <a:endParaRPr kumimoji="1" lang="ja-JP" altLang="en-US" sz="1400" dirty="0">
                <a:solidFill>
                  <a:schemeClr val="bg1">
                    <a:lumMod val="50000"/>
                  </a:schemeClr>
                </a:solidFill>
              </a:endParaRPr>
            </a:p>
          </p:txBody>
        </p:sp>
        <p:sp>
          <p:nvSpPr>
            <p:cNvPr id="6" name="角丸四角形 5"/>
            <p:cNvSpPr/>
            <p:nvPr/>
          </p:nvSpPr>
          <p:spPr>
            <a:xfrm>
              <a:off x="6419850" y="3036358"/>
              <a:ext cx="2162175" cy="542925"/>
            </a:xfrm>
            <a:prstGeom prst="roundRect">
              <a:avLst>
                <a:gd name="adj" fmla="val 50000"/>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bg1">
                      <a:lumMod val="50000"/>
                    </a:schemeClr>
                  </a:solidFill>
                </a:rPr>
                <a:t>srcML</a:t>
              </a:r>
              <a:endParaRPr kumimoji="1" lang="ja-JP" altLang="en-US" sz="1400" dirty="0">
                <a:solidFill>
                  <a:schemeClr val="bg1">
                    <a:lumMod val="50000"/>
                  </a:schemeClr>
                </a:solidFill>
              </a:endParaRPr>
            </a:p>
          </p:txBody>
        </p:sp>
        <p:sp>
          <p:nvSpPr>
            <p:cNvPr id="7" name="角丸四角形 6"/>
            <p:cNvSpPr/>
            <p:nvPr/>
          </p:nvSpPr>
          <p:spPr>
            <a:xfrm>
              <a:off x="6419850" y="4186766"/>
              <a:ext cx="2162175" cy="542925"/>
            </a:xfrm>
            <a:prstGeom prst="roundRect">
              <a:avLst>
                <a:gd name="adj" fmla="val 500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accent2"/>
                  </a:solidFill>
                </a:rPr>
                <a:t>srcSlice</a:t>
              </a:r>
              <a:endParaRPr kumimoji="1" lang="ja-JP" altLang="en-US" sz="1400" dirty="0">
                <a:solidFill>
                  <a:schemeClr val="accent2"/>
                </a:solidFill>
              </a:endParaRPr>
            </a:p>
          </p:txBody>
        </p:sp>
        <p:sp>
          <p:nvSpPr>
            <p:cNvPr id="8" name="角丸四角形 7"/>
            <p:cNvSpPr/>
            <p:nvPr/>
          </p:nvSpPr>
          <p:spPr>
            <a:xfrm>
              <a:off x="6419850" y="5337174"/>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bg1">
                      <a:lumMod val="50000"/>
                    </a:schemeClr>
                  </a:solidFill>
                </a:rPr>
                <a:t>Visual </a:t>
              </a:r>
              <a:r>
                <a:rPr kumimoji="1" lang="en-US" altLang="ja-JP" sz="1400" dirty="0" err="1" smtClean="0">
                  <a:solidFill>
                    <a:schemeClr val="bg1">
                      <a:lumMod val="50000"/>
                    </a:schemeClr>
                  </a:solidFill>
                </a:rPr>
                <a:t>Reflexion</a:t>
              </a:r>
              <a:endParaRPr kumimoji="1" lang="ja-JP" altLang="en-US" sz="1400" dirty="0">
                <a:solidFill>
                  <a:schemeClr val="bg1">
                    <a:lumMod val="50000"/>
                  </a:schemeClr>
                </a:solidFill>
              </a:endParaRPr>
            </a:p>
          </p:txBody>
        </p:sp>
        <p:cxnSp>
          <p:nvCxnSpPr>
            <p:cNvPr id="10" name="直線矢印コネクタ 9"/>
            <p:cNvCxnSpPr>
              <a:stCxn id="5" idx="2"/>
              <a:endCxn id="6" idx="0"/>
            </p:cNvCxnSpPr>
            <p:nvPr/>
          </p:nvCxnSpPr>
          <p:spPr>
            <a:xfrm>
              <a:off x="7500938" y="2428875"/>
              <a:ext cx="0" cy="60748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p:cNvCxnSpPr>
              <a:stCxn id="6" idx="2"/>
              <a:endCxn id="7" idx="0"/>
            </p:cNvCxnSpPr>
            <p:nvPr/>
          </p:nvCxnSpPr>
          <p:spPr>
            <a:xfrm>
              <a:off x="7500938" y="3579283"/>
              <a:ext cx="0" cy="60748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a:stCxn id="7" idx="2"/>
              <a:endCxn id="8" idx="0"/>
            </p:cNvCxnSpPr>
            <p:nvPr/>
          </p:nvCxnSpPr>
          <p:spPr>
            <a:xfrm>
              <a:off x="7500938" y="4729691"/>
              <a:ext cx="0" cy="60748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sp>
        <p:nvSpPr>
          <p:cNvPr id="13" name="右矢印 12"/>
          <p:cNvSpPr/>
          <p:nvPr/>
        </p:nvSpPr>
        <p:spPr>
          <a:xfrm rot="2700000">
            <a:off x="9439129" y="3868347"/>
            <a:ext cx="384594" cy="190500"/>
          </a:xfrm>
          <a:prstGeom prst="rightArrow">
            <a:avLst>
              <a:gd name="adj1" fmla="val 50000"/>
              <a:gd name="adj2" fmla="val 736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57201" y="5072117"/>
            <a:ext cx="5619750" cy="738664"/>
          </a:xfrm>
          <a:prstGeom prst="rect">
            <a:avLst/>
          </a:prstGeom>
          <a:noFill/>
        </p:spPr>
        <p:txBody>
          <a:bodyPr wrap="square" rtlCol="0">
            <a:spAutoFit/>
          </a:bodyPr>
          <a:lstStyle/>
          <a:p>
            <a:r>
              <a:rPr lang="en-US" altLang="ja-JP" sz="1050" dirty="0" smtClean="0">
                <a:latin typeface="Fira Code" panose="020B0509050000020004" pitchFamily="49" charset="0"/>
                <a:ea typeface="Fira Code" panose="020B0509050000020004" pitchFamily="49" charset="0"/>
              </a:rPr>
              <a:t>[4] </a:t>
            </a:r>
            <a:r>
              <a:rPr lang="en-US" altLang="ja-JP" sz="1050" dirty="0" err="1" smtClean="0">
                <a:latin typeface="Fira Code" panose="020B0509050000020004" pitchFamily="49" charset="0"/>
                <a:ea typeface="Fira Code" panose="020B0509050000020004" pitchFamily="49" charset="0"/>
              </a:rPr>
              <a:t>Hakam</a:t>
            </a:r>
            <a:r>
              <a:rPr lang="en-US" altLang="ja-JP" sz="1050" dirty="0" smtClean="0">
                <a:latin typeface="Fira Code" panose="020B0509050000020004" pitchFamily="49" charset="0"/>
                <a:ea typeface="Fira Code" panose="020B0509050000020004" pitchFamily="49" charset="0"/>
              </a:rPr>
              <a:t> </a:t>
            </a:r>
            <a:r>
              <a:rPr lang="en-US" altLang="ja-JP" sz="1050" dirty="0">
                <a:latin typeface="Fira Code" panose="020B0509050000020004" pitchFamily="49" charset="0"/>
                <a:ea typeface="Fira Code" panose="020B0509050000020004" pitchFamily="49" charset="0"/>
              </a:rPr>
              <a:t>W </a:t>
            </a:r>
            <a:r>
              <a:rPr lang="en-US" altLang="ja-JP" sz="1050" dirty="0" err="1">
                <a:latin typeface="Fira Code" panose="020B0509050000020004" pitchFamily="49" charset="0"/>
                <a:ea typeface="Fira Code" panose="020B0509050000020004" pitchFamily="49" charset="0"/>
              </a:rPr>
              <a:t>Alomari</a:t>
            </a:r>
            <a:r>
              <a:rPr lang="en-US" altLang="ja-JP" sz="1050" dirty="0">
                <a:latin typeface="Fira Code" panose="020B0509050000020004" pitchFamily="49" charset="0"/>
                <a:ea typeface="Fira Code" panose="020B0509050000020004" pitchFamily="49" charset="0"/>
              </a:rPr>
              <a:t>, Michael L Collard, Jonathan I </a:t>
            </a:r>
            <a:r>
              <a:rPr lang="en-US" altLang="ja-JP" sz="1050" dirty="0" err="1">
                <a:latin typeface="Fira Code" panose="020B0509050000020004" pitchFamily="49" charset="0"/>
                <a:ea typeface="Fira Code" panose="020B0509050000020004" pitchFamily="49" charset="0"/>
              </a:rPr>
              <a:t>Maletic</a:t>
            </a:r>
            <a:r>
              <a:rPr lang="en-US" altLang="ja-JP" sz="1050" dirty="0">
                <a:latin typeface="Fira Code" panose="020B0509050000020004" pitchFamily="49" charset="0"/>
                <a:ea typeface="Fira Code" panose="020B0509050000020004" pitchFamily="49" charset="0"/>
              </a:rPr>
              <a:t>, </a:t>
            </a:r>
            <a:r>
              <a:rPr lang="en-US" altLang="ja-JP" sz="1050" dirty="0" err="1">
                <a:latin typeface="Fira Code" panose="020B0509050000020004" pitchFamily="49" charset="0"/>
                <a:ea typeface="Fira Code" panose="020B0509050000020004" pitchFamily="49" charset="0"/>
              </a:rPr>
              <a:t>Nouh</a:t>
            </a:r>
            <a:r>
              <a:rPr lang="en-US" altLang="ja-JP" sz="1050" dirty="0">
                <a:latin typeface="Fira Code" panose="020B0509050000020004" pitchFamily="49" charset="0"/>
                <a:ea typeface="Fira Code" panose="020B0509050000020004" pitchFamily="49" charset="0"/>
              </a:rPr>
              <a:t> </a:t>
            </a:r>
            <a:r>
              <a:rPr lang="en-US" altLang="ja-JP" sz="1050" dirty="0" err="1">
                <a:latin typeface="Fira Code" panose="020B0509050000020004" pitchFamily="49" charset="0"/>
                <a:ea typeface="Fira Code" panose="020B0509050000020004" pitchFamily="49" charset="0"/>
              </a:rPr>
              <a:t>Alhindawi</a:t>
            </a:r>
            <a:r>
              <a:rPr lang="en-US" altLang="ja-JP" sz="1050" dirty="0">
                <a:latin typeface="Fira Code" panose="020B0509050000020004" pitchFamily="49" charset="0"/>
                <a:ea typeface="Fira Code" panose="020B0509050000020004" pitchFamily="49" charset="0"/>
              </a:rPr>
              <a:t>, </a:t>
            </a:r>
            <a:r>
              <a:rPr lang="en-US" altLang="ja-JP" sz="1050" dirty="0" smtClean="0">
                <a:latin typeface="Fira Code" panose="020B0509050000020004" pitchFamily="49" charset="0"/>
                <a:ea typeface="Fira Code" panose="020B0509050000020004" pitchFamily="49" charset="0"/>
              </a:rPr>
              <a:t>and Omar </a:t>
            </a:r>
            <a:r>
              <a:rPr lang="en-US" altLang="ja-JP" sz="1050" dirty="0" err="1">
                <a:latin typeface="Fira Code" panose="020B0509050000020004" pitchFamily="49" charset="0"/>
                <a:ea typeface="Fira Code" panose="020B0509050000020004" pitchFamily="49" charset="0"/>
              </a:rPr>
              <a:t>Meqdadi</a:t>
            </a:r>
            <a:r>
              <a:rPr lang="en-US" altLang="ja-JP" sz="1050" dirty="0">
                <a:latin typeface="Fira Code" panose="020B0509050000020004" pitchFamily="49" charset="0"/>
                <a:ea typeface="Fira Code" panose="020B0509050000020004" pitchFamily="49" charset="0"/>
              </a:rPr>
              <a:t>. </a:t>
            </a:r>
            <a:r>
              <a:rPr lang="en-US" altLang="ja-JP" sz="1050" dirty="0" err="1" smtClean="0">
                <a:latin typeface="Fira Code" panose="020B0509050000020004" pitchFamily="49" charset="0"/>
                <a:ea typeface="Fira Code" panose="020B0509050000020004" pitchFamily="49" charset="0"/>
              </a:rPr>
              <a:t>srcSlice</a:t>
            </a:r>
            <a:r>
              <a:rPr lang="en-US" altLang="ja-JP" sz="1050" dirty="0">
                <a:latin typeface="Fira Code" panose="020B0509050000020004" pitchFamily="49" charset="0"/>
                <a:ea typeface="Fira Code" panose="020B0509050000020004" pitchFamily="49" charset="0"/>
              </a:rPr>
              <a:t>: </a:t>
            </a:r>
            <a:r>
              <a:rPr lang="en-US" altLang="ja-JP" sz="1050" dirty="0" smtClean="0">
                <a:latin typeface="Fira Code" panose="020B0509050000020004" pitchFamily="49" charset="0"/>
                <a:ea typeface="Fira Code" panose="020B0509050000020004" pitchFamily="49" charset="0"/>
              </a:rPr>
              <a:t>Very </a:t>
            </a:r>
            <a:r>
              <a:rPr lang="en-US" altLang="ja-JP" sz="1050" dirty="0">
                <a:latin typeface="Fira Code" panose="020B0509050000020004" pitchFamily="49" charset="0"/>
                <a:ea typeface="Fira Code" panose="020B0509050000020004" pitchFamily="49" charset="0"/>
              </a:rPr>
              <a:t>efficient and scalable forward static slicing. Journal </a:t>
            </a:r>
            <a:r>
              <a:rPr lang="en-US" altLang="ja-JP" sz="1050" dirty="0" smtClean="0">
                <a:latin typeface="Fira Code" panose="020B0509050000020004" pitchFamily="49" charset="0"/>
                <a:ea typeface="Fira Code" panose="020B0509050000020004" pitchFamily="49" charset="0"/>
              </a:rPr>
              <a:t>of Software</a:t>
            </a:r>
            <a:r>
              <a:rPr lang="en-US" altLang="ja-JP" sz="1050" dirty="0">
                <a:latin typeface="Fira Code" panose="020B0509050000020004" pitchFamily="49" charset="0"/>
                <a:ea typeface="Fira Code" panose="020B0509050000020004" pitchFamily="49" charset="0"/>
              </a:rPr>
              <a:t>: Evolution and Process, Vol. 26, No. 11, pp. </a:t>
            </a:r>
            <a:r>
              <a:rPr lang="en-US" altLang="ja-JP" sz="1050" dirty="0" smtClean="0">
                <a:latin typeface="Fira Code" panose="020B0509050000020004" pitchFamily="49" charset="0"/>
                <a:ea typeface="Fira Code" panose="020B0509050000020004" pitchFamily="49" charset="0"/>
              </a:rPr>
              <a:t>931-961</a:t>
            </a:r>
            <a:r>
              <a:rPr lang="en-US" altLang="ja-JP" sz="1050" dirty="0">
                <a:latin typeface="Fira Code" panose="020B0509050000020004" pitchFamily="49" charset="0"/>
                <a:ea typeface="Fira Code" panose="020B0509050000020004" pitchFamily="49" charset="0"/>
              </a:rPr>
              <a:t>, </a:t>
            </a:r>
            <a:r>
              <a:rPr lang="en-US" altLang="ja-JP" sz="1050" dirty="0" smtClean="0">
                <a:latin typeface="Fira Code" panose="020B0509050000020004" pitchFamily="49" charset="0"/>
                <a:ea typeface="Fira Code" panose="020B0509050000020004" pitchFamily="49" charset="0"/>
              </a:rPr>
              <a:t>2014.</a:t>
            </a:r>
            <a:endParaRPr kumimoji="1" lang="ja-JP" altLang="en-US" sz="1050" dirty="0">
              <a:latin typeface="Fira Code" panose="020B0509050000020004" pitchFamily="49" charset="0"/>
            </a:endParaRPr>
          </a:p>
        </p:txBody>
      </p:sp>
      <p:sp>
        <p:nvSpPr>
          <p:cNvPr id="30" name="角丸四角形 29"/>
          <p:cNvSpPr/>
          <p:nvPr/>
        </p:nvSpPr>
        <p:spPr>
          <a:xfrm>
            <a:off x="6456363" y="3663240"/>
            <a:ext cx="2162175" cy="542925"/>
          </a:xfrm>
          <a:prstGeom prst="roundRect">
            <a:avLst>
              <a:gd name="adj" fmla="val 500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accent2"/>
                </a:solidFill>
              </a:rPr>
              <a:t>srcSlice</a:t>
            </a:r>
            <a:endParaRPr kumimoji="1" lang="ja-JP" altLang="en-US" sz="1400" dirty="0">
              <a:solidFill>
                <a:schemeClr val="accent2"/>
              </a:solidFill>
            </a:endParaRPr>
          </a:p>
        </p:txBody>
      </p:sp>
      <p:sp>
        <p:nvSpPr>
          <p:cNvPr id="31" name="角丸四角形 30"/>
          <p:cNvSpPr/>
          <p:nvPr/>
        </p:nvSpPr>
        <p:spPr>
          <a:xfrm>
            <a:off x="6456363" y="2766804"/>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bg1">
                    <a:lumMod val="50000"/>
                  </a:schemeClr>
                </a:solidFill>
              </a:rPr>
              <a:t>srcML</a:t>
            </a:r>
            <a:endParaRPr kumimoji="1" lang="ja-JP" altLang="en-US" sz="1400" dirty="0">
              <a:solidFill>
                <a:schemeClr val="bg1">
                  <a:lumMod val="50000"/>
                </a:schemeClr>
              </a:solidFill>
            </a:endParaRPr>
          </a:p>
        </p:txBody>
      </p:sp>
      <p:sp>
        <p:nvSpPr>
          <p:cNvPr id="32" name="角丸四角形 31"/>
          <p:cNvSpPr/>
          <p:nvPr/>
        </p:nvSpPr>
        <p:spPr>
          <a:xfrm>
            <a:off x="6456363" y="4573269"/>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bg1">
                    <a:lumMod val="50000"/>
                  </a:schemeClr>
                </a:solidFill>
              </a:rPr>
              <a:t>Visual </a:t>
            </a:r>
            <a:r>
              <a:rPr kumimoji="1" lang="en-US" altLang="ja-JP" sz="1400" dirty="0" err="1" smtClean="0">
                <a:solidFill>
                  <a:schemeClr val="bg1">
                    <a:lumMod val="50000"/>
                  </a:schemeClr>
                </a:solidFill>
              </a:rPr>
              <a:t>Reflexion</a:t>
            </a:r>
            <a:endParaRPr kumimoji="1" lang="ja-JP" altLang="en-US" sz="1400" dirty="0">
              <a:solidFill>
                <a:schemeClr val="bg1">
                  <a:lumMod val="50000"/>
                </a:schemeClr>
              </a:solidFill>
            </a:endParaRPr>
          </a:p>
        </p:txBody>
      </p:sp>
      <p:sp>
        <p:nvSpPr>
          <p:cNvPr id="34" name="右矢印 33"/>
          <p:cNvSpPr/>
          <p:nvPr/>
        </p:nvSpPr>
        <p:spPr>
          <a:xfrm rot="2700000">
            <a:off x="6208248" y="3364664"/>
            <a:ext cx="384594" cy="190500"/>
          </a:xfrm>
          <a:prstGeom prst="rightArrow">
            <a:avLst>
              <a:gd name="adj1" fmla="val 50000"/>
              <a:gd name="adj2" fmla="val 736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a:off x="7537451" y="3313014"/>
            <a:ext cx="0" cy="34178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7537450" y="4214604"/>
            <a:ext cx="0" cy="34178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7" name="下矢印 36"/>
          <p:cNvSpPr/>
          <p:nvPr/>
        </p:nvSpPr>
        <p:spPr>
          <a:xfrm>
            <a:off x="7461249" y="5217795"/>
            <a:ext cx="152401" cy="312420"/>
          </a:xfrm>
          <a:prstGeom prst="downArrow">
            <a:avLst>
              <a:gd name="adj1" fmla="val 50000"/>
              <a:gd name="adj2" fmla="val 777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444842" y="5631816"/>
            <a:ext cx="2185214" cy="276999"/>
          </a:xfrm>
          <a:prstGeom prst="rect">
            <a:avLst/>
          </a:prstGeom>
          <a:noFill/>
        </p:spPr>
        <p:txBody>
          <a:bodyPr wrap="none" rtlCol="0">
            <a:spAutoFit/>
          </a:bodyPr>
          <a:lstStyle/>
          <a:p>
            <a:r>
              <a:rPr kumimoji="1" lang="ja-JP" altLang="en-US" sz="1200" dirty="0" smtClean="0">
                <a:latin typeface="+mn-ea"/>
                <a:ea typeface="+mn-ea"/>
              </a:rPr>
              <a:t>モジュール間データフロー図</a:t>
            </a:r>
            <a:endParaRPr kumimoji="1" lang="ja-JP" altLang="en-US" sz="1200" dirty="0">
              <a:latin typeface="+mn-ea"/>
              <a:ea typeface="+mn-ea"/>
            </a:endParaRPr>
          </a:p>
        </p:txBody>
      </p:sp>
      <p:grpSp>
        <p:nvGrpSpPr>
          <p:cNvPr id="26" name="グループ化 25"/>
          <p:cNvGrpSpPr/>
          <p:nvPr/>
        </p:nvGrpSpPr>
        <p:grpSpPr>
          <a:xfrm>
            <a:off x="7277446" y="1627249"/>
            <a:ext cx="520006" cy="633338"/>
            <a:chOff x="2414501" y="3860569"/>
            <a:chExt cx="520006" cy="633338"/>
          </a:xfrm>
        </p:grpSpPr>
        <p:pic>
          <p:nvPicPr>
            <p:cNvPr id="27" name="図 26"/>
            <p:cNvPicPr>
              <a:picLocks noChangeAspect="1"/>
            </p:cNvPicPr>
            <p:nvPr/>
          </p:nvPicPr>
          <p:blipFill>
            <a:blip r:embed="rId3"/>
            <a:stretch>
              <a:fillRect/>
            </a:stretch>
          </p:blipFill>
          <p:spPr>
            <a:xfrm>
              <a:off x="2555687" y="3860569"/>
              <a:ext cx="378820" cy="480709"/>
            </a:xfrm>
            <a:prstGeom prst="rect">
              <a:avLst/>
            </a:prstGeom>
          </p:spPr>
        </p:pic>
        <p:pic>
          <p:nvPicPr>
            <p:cNvPr id="28" name="図 27"/>
            <p:cNvPicPr>
              <a:picLocks noChangeAspect="1"/>
            </p:cNvPicPr>
            <p:nvPr/>
          </p:nvPicPr>
          <p:blipFill>
            <a:blip r:embed="rId3"/>
            <a:stretch>
              <a:fillRect/>
            </a:stretch>
          </p:blipFill>
          <p:spPr>
            <a:xfrm>
              <a:off x="2414501" y="4013198"/>
              <a:ext cx="378820" cy="480709"/>
            </a:xfrm>
            <a:prstGeom prst="rect">
              <a:avLst/>
            </a:prstGeom>
          </p:spPr>
        </p:pic>
      </p:grpSp>
      <p:sp>
        <p:nvSpPr>
          <p:cNvPr id="39" name="下矢印 38"/>
          <p:cNvSpPr/>
          <p:nvPr/>
        </p:nvSpPr>
        <p:spPr>
          <a:xfrm>
            <a:off x="7461249" y="2362188"/>
            <a:ext cx="152401" cy="312420"/>
          </a:xfrm>
          <a:prstGeom prst="downArrow">
            <a:avLst>
              <a:gd name="adj1" fmla="val 50000"/>
              <a:gd name="adj2" fmla="val 777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6983451" y="1876614"/>
            <a:ext cx="1107996" cy="276999"/>
          </a:xfrm>
          <a:prstGeom prst="rect">
            <a:avLst/>
          </a:prstGeom>
          <a:solidFill>
            <a:schemeClr val="bg1">
              <a:lumMod val="95000"/>
            </a:schemeClr>
          </a:solidFill>
        </p:spPr>
        <p:txBody>
          <a:bodyPr wrap="none" rtlCol="0">
            <a:spAutoFit/>
          </a:bodyPr>
          <a:lstStyle/>
          <a:p>
            <a:r>
              <a:rPr lang="ja-JP" altLang="en-US" sz="1200" dirty="0">
                <a:latin typeface="+mn-ea"/>
                <a:ea typeface="+mn-ea"/>
              </a:rPr>
              <a:t>ソースコード</a:t>
            </a:r>
            <a:endParaRPr kumimoji="1" lang="ja-JP" altLang="en-US" sz="1200" dirty="0">
              <a:latin typeface="+mn-ea"/>
              <a:ea typeface="+mn-ea"/>
            </a:endParaRPr>
          </a:p>
        </p:txBody>
      </p:sp>
    </p:spTree>
    <p:extLst>
      <p:ext uri="{BB962C8B-B14F-4D97-AF65-F5344CB8AC3E}">
        <p14:creationId xmlns:p14="http://schemas.microsoft.com/office/powerpoint/2010/main" val="389572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宇宙機搭載ソフトウェアについて</a:t>
            </a:r>
            <a:endParaRPr kumimoji="1" lang="ja-JP" altLang="en-US" dirty="0"/>
          </a:p>
        </p:txBody>
      </p:sp>
      <p:sp>
        <p:nvSpPr>
          <p:cNvPr id="3" name="コンテンツ プレースホルダー 2"/>
          <p:cNvSpPr>
            <a:spLocks noGrp="1"/>
          </p:cNvSpPr>
          <p:nvPr>
            <p:ph idx="1"/>
          </p:nvPr>
        </p:nvSpPr>
        <p:spPr>
          <a:xfrm>
            <a:off x="1123218" y="1782762"/>
            <a:ext cx="6897565" cy="4525963"/>
          </a:xfrm>
        </p:spPr>
        <p:txBody>
          <a:bodyPr/>
          <a:lstStyle/>
          <a:p>
            <a:r>
              <a:rPr lang="ja-JP" altLang="en-US" dirty="0"/>
              <a:t>宇宙機搭載ソフトウェアと</a:t>
            </a:r>
            <a:r>
              <a:rPr lang="ja-JP" altLang="en-US" dirty="0" smtClean="0"/>
              <a:t>は，</a:t>
            </a:r>
            <a:r>
              <a:rPr kumimoji="1" lang="ja-JP" altLang="en-US" dirty="0" smtClean="0"/>
              <a:t>ローバー</a:t>
            </a:r>
            <a:r>
              <a:rPr lang="ja-JP" altLang="en-US" sz="1800" dirty="0" smtClean="0"/>
              <a:t>（探査車）</a:t>
            </a:r>
            <a:r>
              <a:rPr lang="ja-JP" altLang="en-US" dirty="0"/>
              <a:t>の</a:t>
            </a:r>
            <a:r>
              <a:rPr kumimoji="1" lang="ja-JP" altLang="en-US" dirty="0" smtClean="0"/>
              <a:t>制御プログラムなど，宇宙機に搭載されるソフトウェア全般を指す．</a:t>
            </a:r>
            <a:endParaRPr kumimoji="1" lang="en-US" altLang="ja-JP" dirty="0" smtClean="0"/>
          </a:p>
          <a:p>
            <a:endParaRPr lang="en-US" altLang="ja-JP" dirty="0"/>
          </a:p>
          <a:p>
            <a:r>
              <a:rPr lang="ja-JP" altLang="en-US" dirty="0"/>
              <a:t>宇宙機</a:t>
            </a:r>
            <a:r>
              <a:rPr lang="ja-JP" altLang="en-US" dirty="0" smtClean="0"/>
              <a:t>搭載ソフトウェアには，</a:t>
            </a:r>
            <a:r>
              <a:rPr kumimoji="1" lang="ja-JP" altLang="en-US" dirty="0" smtClean="0"/>
              <a:t>欠陥が大きな問題 </a:t>
            </a:r>
            <a:r>
              <a:rPr lang="ja-JP" altLang="en-US" sz="1800" dirty="0"/>
              <a:t>（</a:t>
            </a:r>
            <a:r>
              <a:rPr lang="ja-JP" altLang="en-US" sz="1800" dirty="0" smtClean="0"/>
              <a:t>人命喪失，ミッション</a:t>
            </a:r>
            <a:r>
              <a:rPr lang="ja-JP" altLang="en-US" sz="1800" dirty="0"/>
              <a:t>不達成</a:t>
            </a:r>
            <a:r>
              <a:rPr lang="ja-JP" altLang="en-US" sz="1800" dirty="0" smtClean="0"/>
              <a:t>，経済的損失</a:t>
            </a:r>
            <a:r>
              <a:rPr lang="ja-JP" altLang="en-US" sz="1800" dirty="0"/>
              <a:t>）</a:t>
            </a:r>
            <a:r>
              <a:rPr kumimoji="1" lang="ja-JP" altLang="en-US" dirty="0" smtClean="0"/>
              <a:t>を発生させるという性質がある．</a:t>
            </a:r>
            <a:endParaRPr kumimoji="1" lang="en-US" altLang="ja-JP" dirty="0" smtClean="0"/>
          </a:p>
          <a:p>
            <a:pPr marL="457200" lvl="1" indent="0">
              <a:buNone/>
            </a:pPr>
            <a:r>
              <a:rPr lang="ja-JP" altLang="en-US" dirty="0" smtClean="0">
                <a:latin typeface="+mn-ea"/>
              </a:rPr>
              <a:t>⇒ 高い信頼性が求められる</a:t>
            </a:r>
            <a:r>
              <a:rPr lang="ja-JP" altLang="en-US" dirty="0">
                <a:latin typeface="+mn-ea"/>
              </a:rPr>
              <a:t>．</a:t>
            </a:r>
            <a:endParaRPr lang="en-US" altLang="ja-JP" dirty="0" smtClean="0">
              <a:latin typeface="+mn-ea"/>
            </a:endParaRPr>
          </a:p>
          <a:p>
            <a:pPr marL="457200" lvl="1" indent="0">
              <a:buNone/>
            </a:pPr>
            <a:r>
              <a:rPr kumimoji="1" lang="ja-JP" altLang="en-US" dirty="0" smtClean="0">
                <a:latin typeface="+mn-ea"/>
              </a:rPr>
              <a:t>⇒ 短時間で</a:t>
            </a:r>
            <a:r>
              <a:rPr lang="ja-JP" altLang="en-US" dirty="0" smtClean="0">
                <a:latin typeface="+mn-ea"/>
              </a:rPr>
              <a:t>正確なコードレビューが必要である．</a:t>
            </a:r>
            <a:endParaRPr lang="en-US" altLang="ja-JP" dirty="0" smtClean="0">
              <a:latin typeface="+mn-ea"/>
            </a:endParaRPr>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a:t>
            </a:fld>
            <a:endParaRPr lang="en-US" altLang="ja-JP"/>
          </a:p>
        </p:txBody>
      </p:sp>
    </p:spTree>
    <p:extLst>
      <p:ext uri="{BB962C8B-B14F-4D97-AF65-F5344CB8AC3E}">
        <p14:creationId xmlns:p14="http://schemas.microsoft.com/office/powerpoint/2010/main" val="3855564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既存ツールの問題点</a:t>
            </a:r>
            <a:endParaRPr kumimoji="1" lang="ja-JP" altLang="en-US" sz="2800" dirty="0"/>
          </a:p>
        </p:txBody>
      </p:sp>
      <p:sp>
        <p:nvSpPr>
          <p:cNvPr id="3" name="コンテンツ プレースホルダー 2"/>
          <p:cNvSpPr>
            <a:spLocks noGrp="1"/>
          </p:cNvSpPr>
          <p:nvPr>
            <p:ph idx="1"/>
          </p:nvPr>
        </p:nvSpPr>
        <p:spPr>
          <a:xfrm>
            <a:off x="457200" y="1866418"/>
            <a:ext cx="8229600" cy="4525963"/>
          </a:xfrm>
        </p:spPr>
        <p:txBody>
          <a:bodyPr/>
          <a:lstStyle/>
          <a:p>
            <a:r>
              <a:rPr lang="ja-JP" altLang="en-US" dirty="0"/>
              <a:t>既存</a:t>
            </a:r>
            <a:r>
              <a:rPr lang="ja-JP" altLang="en-US" dirty="0" smtClean="0"/>
              <a:t>の</a:t>
            </a:r>
            <a:r>
              <a:rPr lang="ja-JP" altLang="en-US" dirty="0"/>
              <a:t>欠陥</a:t>
            </a:r>
            <a:r>
              <a:rPr lang="ja-JP" altLang="en-US" dirty="0" smtClean="0"/>
              <a:t>検出・</a:t>
            </a:r>
            <a:r>
              <a:rPr lang="ja-JP" altLang="en-US" dirty="0"/>
              <a:t>ソースコード</a:t>
            </a:r>
            <a:r>
              <a:rPr lang="ja-JP" altLang="en-US" dirty="0" smtClean="0"/>
              <a:t>解析ツール</a:t>
            </a:r>
            <a:endParaRPr lang="en-US" altLang="ja-JP" dirty="0" smtClean="0"/>
          </a:p>
          <a:p>
            <a:pPr lvl="1"/>
            <a:r>
              <a:rPr lang="en-US" altLang="ja-JP" dirty="0" err="1" smtClean="0"/>
              <a:t>Coverity</a:t>
            </a:r>
            <a:r>
              <a:rPr lang="en-US" altLang="ja-JP" baseline="30000" dirty="0" smtClean="0"/>
              <a:t>[1]</a:t>
            </a:r>
            <a:endParaRPr lang="en-US" altLang="ja-JP" dirty="0"/>
          </a:p>
          <a:p>
            <a:pPr lvl="2">
              <a:buClr>
                <a:srgbClr val="FF6600"/>
              </a:buClr>
              <a:buSzPct val="80000"/>
              <a:buFont typeface="Yu Gothic" panose="020B0400000000000000" pitchFamily="50" charset="-128"/>
              <a:buChar char="△"/>
            </a:pPr>
            <a:r>
              <a:rPr lang="ja-JP" altLang="en-US" dirty="0" smtClean="0"/>
              <a:t>複雑な処理に</a:t>
            </a:r>
            <a:r>
              <a:rPr lang="ja-JP" altLang="en-US" dirty="0"/>
              <a:t>対して欠陥の自動検出が</a:t>
            </a:r>
            <a:r>
              <a:rPr lang="ja-JP" altLang="en-US" dirty="0" smtClean="0"/>
              <a:t>難しい．</a:t>
            </a:r>
            <a:endParaRPr lang="en-US" altLang="ja-JP" dirty="0" smtClean="0"/>
          </a:p>
          <a:p>
            <a:pPr lvl="2">
              <a:buClr>
                <a:srgbClr val="FF6600"/>
              </a:buClr>
              <a:buSzPct val="80000"/>
              <a:buFont typeface="Yu Gothic" panose="020B0400000000000000" pitchFamily="50" charset="-128"/>
              <a:buChar char="△"/>
            </a:pPr>
            <a:r>
              <a:rPr lang="ja-JP" altLang="en-US" dirty="0"/>
              <a:t>誤</a:t>
            </a:r>
            <a:r>
              <a:rPr lang="ja-JP" altLang="en-US" dirty="0" smtClean="0"/>
              <a:t>検知がある．</a:t>
            </a:r>
            <a:endParaRPr lang="en-US" altLang="ja-JP" dirty="0" smtClean="0"/>
          </a:p>
          <a:p>
            <a:pPr marL="457200" lvl="1" indent="0">
              <a:buClr>
                <a:schemeClr val="tx1"/>
              </a:buClr>
              <a:buSzPct val="80000"/>
              <a:buNone/>
            </a:pPr>
            <a:r>
              <a:rPr lang="ja-JP" altLang="en-US" dirty="0" smtClean="0"/>
              <a:t>⇒ 目視によるコードレビューが好まれる．</a:t>
            </a:r>
            <a:endParaRPr lang="en-US" altLang="ja-JP" dirty="0" smtClean="0"/>
          </a:p>
          <a:p>
            <a:pPr marL="457200" lvl="1" indent="0">
              <a:buClr>
                <a:schemeClr val="tx1"/>
              </a:buClr>
              <a:buSzPct val="80000"/>
              <a:buNone/>
            </a:pPr>
            <a:endParaRPr lang="en-US" altLang="ja-JP" dirty="0" smtClean="0"/>
          </a:p>
          <a:p>
            <a:pPr>
              <a:buClr>
                <a:schemeClr val="tx1"/>
              </a:buClr>
              <a:buSzPct val="80000"/>
              <a:buFont typeface="Arial" panose="020B0604020202020204" pitchFamily="34" charset="0"/>
              <a:buChar char="•"/>
            </a:pPr>
            <a:r>
              <a:rPr lang="ja-JP" altLang="en-US" dirty="0" smtClean="0"/>
              <a:t> </a:t>
            </a:r>
            <a:r>
              <a:rPr lang="ja-JP" altLang="en-US" dirty="0"/>
              <a:t>宇宙機</a:t>
            </a:r>
            <a:r>
              <a:rPr lang="ja-JP" altLang="en-US" dirty="0" smtClean="0"/>
              <a:t>搭載ソフトウェアの特徴に対応しきれない．</a:t>
            </a:r>
            <a:endParaRPr lang="en-US" altLang="ja-JP" dirty="0" smtClean="0"/>
          </a:p>
          <a:p>
            <a:pPr>
              <a:buClr>
                <a:srgbClr val="FF6600"/>
              </a:buClr>
              <a:buSzPct val="80000"/>
            </a:pP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20</a:t>
            </a:fld>
            <a:endParaRPr lang="en-US" altLang="ja-JP"/>
          </a:p>
        </p:txBody>
      </p:sp>
      <p:sp>
        <p:nvSpPr>
          <p:cNvPr id="5" name="テキスト ボックス 4"/>
          <p:cNvSpPr txBox="1"/>
          <p:nvPr/>
        </p:nvSpPr>
        <p:spPr>
          <a:xfrm>
            <a:off x="457200" y="5693467"/>
            <a:ext cx="6756978" cy="253916"/>
          </a:xfrm>
          <a:prstGeom prst="rect">
            <a:avLst/>
          </a:prstGeom>
          <a:noFill/>
        </p:spPr>
        <p:txBody>
          <a:bodyPr wrap="none" rtlCol="0">
            <a:spAutoFit/>
          </a:bodyPr>
          <a:lstStyle/>
          <a:p>
            <a:r>
              <a:rPr lang="fr-FR" altLang="ja-JP" sz="1050" dirty="0" smtClean="0">
                <a:latin typeface="Fira Code" panose="020B0509050000020004" pitchFamily="49" charset="0"/>
                <a:ea typeface="Fira Code" panose="020B0509050000020004" pitchFamily="49" charset="0"/>
              </a:rPr>
              <a:t>[1] </a:t>
            </a:r>
            <a:r>
              <a:rPr lang="fr-FR" altLang="ja-JP" sz="1050" dirty="0">
                <a:latin typeface="Fira Code" panose="020B0509050000020004" pitchFamily="49" charset="0"/>
                <a:ea typeface="Fira Code" panose="020B0509050000020004" pitchFamily="49" charset="0"/>
              </a:rPr>
              <a:t>https://</a:t>
            </a:r>
            <a:r>
              <a:rPr lang="fr-FR" altLang="ja-JP" sz="1050" dirty="0" smtClean="0">
                <a:latin typeface="Fira Code" panose="020B0509050000020004" pitchFamily="49" charset="0"/>
                <a:ea typeface="Fira Code" panose="020B0509050000020004" pitchFamily="49" charset="0"/>
              </a:rPr>
              <a:t>www.synopsys.com/software-integrity/resources/datasheets/coverity.html</a:t>
            </a:r>
          </a:p>
        </p:txBody>
      </p:sp>
    </p:spTree>
    <p:extLst>
      <p:ext uri="{BB962C8B-B14F-4D97-AF65-F5344CB8AC3E}">
        <p14:creationId xmlns:p14="http://schemas.microsoft.com/office/powerpoint/2010/main" val="343951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問</a:t>
            </a:r>
            <a:r>
              <a:rPr kumimoji="1" lang="en-US" altLang="ja-JP" dirty="0" smtClean="0"/>
              <a:t>2.1</a:t>
            </a:r>
            <a:r>
              <a:rPr lang="ja-JP" altLang="en-US" dirty="0"/>
              <a:t> </a:t>
            </a:r>
            <a:r>
              <a:rPr lang="ja-JP" altLang="en-US" dirty="0" smtClean="0"/>
              <a:t>問</a:t>
            </a:r>
            <a:r>
              <a:rPr lang="en-US" altLang="ja-JP" dirty="0" smtClean="0"/>
              <a:t>2.2 </a:t>
            </a:r>
            <a:r>
              <a:rPr lang="ja-JP" altLang="en-US" dirty="0" smtClean="0"/>
              <a:t>の回答時間の箱</a:t>
            </a:r>
            <a:r>
              <a:rPr lang="ja-JP" altLang="en-US" dirty="0" err="1" smtClean="0"/>
              <a:t>ひげ</a:t>
            </a:r>
            <a:r>
              <a:rPr lang="ja-JP" altLang="en-US" dirty="0" smtClean="0"/>
              <a:t>図</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21</a:t>
            </a:fld>
            <a:endParaRPr lang="en-US" altLang="ja-JP"/>
          </a:p>
        </p:txBody>
      </p:sp>
      <p:pic>
        <p:nvPicPr>
          <p:cNvPr id="10" name="図 9"/>
          <p:cNvPicPr>
            <a:picLocks noChangeAspect="1"/>
          </p:cNvPicPr>
          <p:nvPr/>
        </p:nvPicPr>
        <p:blipFill>
          <a:blip r:embed="rId2"/>
          <a:stretch>
            <a:fillRect/>
          </a:stretch>
        </p:blipFill>
        <p:spPr>
          <a:xfrm>
            <a:off x="938120" y="1507160"/>
            <a:ext cx="3694426" cy="4387129"/>
          </a:xfrm>
          <a:prstGeom prst="rect">
            <a:avLst/>
          </a:prstGeom>
        </p:spPr>
      </p:pic>
      <p:sp>
        <p:nvSpPr>
          <p:cNvPr id="11" name="テキスト ボックス 10"/>
          <p:cNvSpPr txBox="1"/>
          <p:nvPr/>
        </p:nvSpPr>
        <p:spPr>
          <a:xfrm>
            <a:off x="2580826" y="5800390"/>
            <a:ext cx="675186" cy="338554"/>
          </a:xfrm>
          <a:prstGeom prst="rect">
            <a:avLst/>
          </a:prstGeom>
          <a:noFill/>
        </p:spPr>
        <p:txBody>
          <a:bodyPr wrap="none" rtlCol="0">
            <a:spAutoFit/>
          </a:bodyPr>
          <a:lstStyle/>
          <a:p>
            <a:pPr algn="ctr"/>
            <a:r>
              <a:rPr lang="ja-JP" altLang="en-US" sz="1600" dirty="0" smtClean="0">
                <a:latin typeface="+mn-ea"/>
                <a:ea typeface="+mn-ea"/>
              </a:rPr>
              <a:t>問</a:t>
            </a:r>
            <a:r>
              <a:rPr lang="en-US" altLang="ja-JP" sz="1600" dirty="0" smtClean="0">
                <a:latin typeface="+mj-lt"/>
                <a:ea typeface="+mn-ea"/>
              </a:rPr>
              <a:t>2.1</a:t>
            </a:r>
            <a:endParaRPr kumimoji="1" lang="en-US" altLang="ja-JP" sz="1600" dirty="0" smtClean="0">
              <a:latin typeface="+mj-lt"/>
              <a:ea typeface="+mn-ea"/>
            </a:endParaRPr>
          </a:p>
        </p:txBody>
      </p:sp>
      <p:pic>
        <p:nvPicPr>
          <p:cNvPr id="8" name="図 7"/>
          <p:cNvPicPr>
            <a:picLocks noChangeAspect="1"/>
          </p:cNvPicPr>
          <p:nvPr/>
        </p:nvPicPr>
        <p:blipFill>
          <a:blip r:embed="rId3"/>
          <a:stretch>
            <a:fillRect/>
          </a:stretch>
        </p:blipFill>
        <p:spPr>
          <a:xfrm>
            <a:off x="4500722" y="1507161"/>
            <a:ext cx="3705158" cy="4399876"/>
          </a:xfrm>
          <a:prstGeom prst="rect">
            <a:avLst/>
          </a:prstGeom>
        </p:spPr>
      </p:pic>
      <p:sp>
        <p:nvSpPr>
          <p:cNvPr id="9" name="テキスト ボックス 8"/>
          <p:cNvSpPr txBox="1"/>
          <p:nvPr/>
        </p:nvSpPr>
        <p:spPr>
          <a:xfrm>
            <a:off x="6167224" y="5800390"/>
            <a:ext cx="675185" cy="338554"/>
          </a:xfrm>
          <a:prstGeom prst="rect">
            <a:avLst/>
          </a:prstGeom>
          <a:noFill/>
        </p:spPr>
        <p:txBody>
          <a:bodyPr wrap="none" rtlCol="0">
            <a:spAutoFit/>
          </a:bodyPr>
          <a:lstStyle/>
          <a:p>
            <a:pPr algn="ctr"/>
            <a:r>
              <a:rPr lang="ja-JP" altLang="en-US" sz="1600" dirty="0" smtClean="0">
                <a:latin typeface="+mn-ea"/>
                <a:ea typeface="+mn-ea"/>
              </a:rPr>
              <a:t>問</a:t>
            </a:r>
            <a:r>
              <a:rPr lang="en-US" altLang="ja-JP" sz="1600" dirty="0" smtClean="0">
                <a:latin typeface="+mj-lt"/>
                <a:ea typeface="+mn-ea"/>
              </a:rPr>
              <a:t>2.2</a:t>
            </a:r>
            <a:endParaRPr kumimoji="1" lang="en-US" altLang="ja-JP" sz="1600" dirty="0" smtClean="0">
              <a:latin typeface="+mj-lt"/>
              <a:ea typeface="+mn-ea"/>
            </a:endParaRPr>
          </a:p>
        </p:txBody>
      </p:sp>
    </p:spTree>
    <p:extLst>
      <p:ext uri="{BB962C8B-B14F-4D97-AF65-F5344CB8AC3E}">
        <p14:creationId xmlns:p14="http://schemas.microsoft.com/office/powerpoint/2010/main" val="42268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コードレビューとＩＶ＆Ｖ</a:t>
            </a:r>
            <a:endParaRPr kumimoji="1" lang="ja-JP" altLang="en-US" dirty="0"/>
          </a:p>
        </p:txBody>
      </p:sp>
      <p:sp>
        <p:nvSpPr>
          <p:cNvPr id="3" name="コンテンツ プレースホルダー 2"/>
          <p:cNvSpPr>
            <a:spLocks noGrp="1"/>
          </p:cNvSpPr>
          <p:nvPr>
            <p:ph idx="1"/>
          </p:nvPr>
        </p:nvSpPr>
        <p:spPr>
          <a:xfrm>
            <a:off x="1001713" y="1927224"/>
            <a:ext cx="7140575" cy="4525963"/>
          </a:xfrm>
        </p:spPr>
        <p:txBody>
          <a:bodyPr/>
          <a:lstStyle/>
          <a:p>
            <a:r>
              <a:rPr kumimoji="1" lang="ja-JP" altLang="en-US" dirty="0" smtClean="0"/>
              <a:t>コードレビューはソフトウェアの欠陥の発見に有効である．</a:t>
            </a:r>
            <a:endParaRPr kumimoji="1" lang="en-US" altLang="ja-JP" dirty="0" smtClean="0"/>
          </a:p>
          <a:p>
            <a:r>
              <a:rPr lang="ja-JP" altLang="en-US" dirty="0" smtClean="0"/>
              <a:t>第三者がコード検査を行うことをＩＶ＆Ｖ</a:t>
            </a:r>
            <a:r>
              <a:rPr lang="en-US" altLang="ja-JP" sz="1800" dirty="0" smtClean="0"/>
              <a:t>(Independent Verification and Validation)</a:t>
            </a:r>
            <a:r>
              <a:rPr lang="ja-JP" altLang="en-US" dirty="0" smtClean="0"/>
              <a:t>と</a:t>
            </a:r>
            <a:r>
              <a:rPr lang="ja-JP" altLang="en-US" dirty="0"/>
              <a:t>言う</a:t>
            </a:r>
            <a:r>
              <a:rPr lang="ja-JP" altLang="en-US" dirty="0" smtClean="0"/>
              <a:t>．</a:t>
            </a:r>
            <a:endParaRPr lang="en-US" altLang="ja-JP" dirty="0" smtClean="0"/>
          </a:p>
          <a:p>
            <a:pPr lvl="1">
              <a:buClr>
                <a:srgbClr val="00B050"/>
              </a:buClr>
              <a:buFont typeface="Fira Code" panose="020B0509050000020004" pitchFamily="49" charset="0"/>
              <a:buChar char="○"/>
            </a:pPr>
            <a:r>
              <a:rPr lang="ja-JP" altLang="en-US" dirty="0" smtClean="0"/>
              <a:t>客観的にコードレビューを行える．</a:t>
            </a:r>
            <a:endParaRPr lang="en-US" altLang="ja-JP" dirty="0" smtClean="0"/>
          </a:p>
          <a:p>
            <a:pPr lvl="1">
              <a:buClr>
                <a:srgbClr val="FF6600"/>
              </a:buClr>
              <a:buSzPct val="60000"/>
              <a:buFont typeface="Yu Gothic" panose="020B0400000000000000" pitchFamily="50" charset="-128"/>
              <a:buChar char="△"/>
            </a:pPr>
            <a:r>
              <a:rPr lang="ja-JP" altLang="en-US" dirty="0" smtClean="0"/>
              <a:t>ソースコードの詳細を知らない状態でレビューを</a:t>
            </a:r>
            <a:r>
              <a:rPr lang="en-US" altLang="ja-JP" dirty="0" smtClean="0"/>
              <a:t/>
            </a:r>
            <a:br>
              <a:rPr lang="en-US" altLang="ja-JP" dirty="0" smtClean="0"/>
            </a:br>
            <a:r>
              <a:rPr lang="ja-JP" altLang="en-US" dirty="0" smtClean="0"/>
              <a:t>行わなければならない．</a:t>
            </a:r>
            <a:endParaRPr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3</a:t>
            </a:fld>
            <a:endParaRPr lang="en-US" altLang="ja-JP"/>
          </a:p>
        </p:txBody>
      </p:sp>
    </p:spTree>
    <p:extLst>
      <p:ext uri="{BB962C8B-B14F-4D97-AF65-F5344CB8AC3E}">
        <p14:creationId xmlns:p14="http://schemas.microsoft.com/office/powerpoint/2010/main" val="1683265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宇宙機</a:t>
            </a:r>
            <a:r>
              <a:rPr lang="ja-JP" altLang="en-US" dirty="0" smtClean="0"/>
              <a:t>搭載ソフトウェアを</a:t>
            </a:r>
            <a:r>
              <a:rPr lang="en-US" altLang="ja-JP" dirty="0" smtClean="0"/>
              <a:t/>
            </a:r>
            <a:br>
              <a:rPr lang="en-US" altLang="ja-JP" dirty="0" smtClean="0"/>
            </a:br>
            <a:r>
              <a:rPr lang="ja-JP" altLang="en-US" dirty="0" smtClean="0"/>
              <a:t>コードレビューすることの難しさ</a:t>
            </a:r>
            <a:endParaRPr kumimoji="1" lang="ja-JP" altLang="en-US" dirty="0"/>
          </a:p>
        </p:txBody>
      </p:sp>
      <p:sp>
        <p:nvSpPr>
          <p:cNvPr id="3" name="コンテンツ プレースホルダー 2"/>
          <p:cNvSpPr>
            <a:spLocks noGrp="1"/>
          </p:cNvSpPr>
          <p:nvPr>
            <p:ph idx="1"/>
          </p:nvPr>
        </p:nvSpPr>
        <p:spPr>
          <a:xfrm>
            <a:off x="457201" y="1782762"/>
            <a:ext cx="8291512" cy="4525963"/>
          </a:xfrm>
        </p:spPr>
        <p:txBody>
          <a:bodyPr/>
          <a:lstStyle/>
          <a:p>
            <a:pPr>
              <a:buFont typeface="Arial" panose="020B0604020202020204" pitchFamily="34" charset="0"/>
              <a:buChar char="•"/>
            </a:pPr>
            <a:r>
              <a:rPr lang="en-US" altLang="ja-JP" dirty="0" smtClean="0"/>
              <a:t>C</a:t>
            </a:r>
            <a:r>
              <a:rPr lang="ja-JP" altLang="en-US" dirty="0"/>
              <a:t>で</a:t>
            </a:r>
            <a:r>
              <a:rPr lang="ja-JP" altLang="en-US" dirty="0" smtClean="0"/>
              <a:t>特殊な実装のため，コードレビューの難易度が高い．</a:t>
            </a:r>
            <a:endParaRPr lang="en-US" altLang="ja-JP" dirty="0" smtClean="0"/>
          </a:p>
          <a:p>
            <a:pPr lvl="1">
              <a:buFont typeface="Wingdings" panose="05000000000000000000" pitchFamily="2" charset="2"/>
              <a:buChar char="ü"/>
            </a:pPr>
            <a:r>
              <a:rPr kumimoji="1" lang="ja-JP" altLang="en-US" dirty="0" smtClean="0"/>
              <a:t>役割ごとにモジュールが独立しており，モジュールは</a:t>
            </a:r>
            <a:r>
              <a:rPr lang="ja-JP" altLang="en-US" dirty="0" smtClean="0"/>
              <a:t>一定の</a:t>
            </a:r>
            <a:r>
              <a:rPr lang="en-US" altLang="ja-JP" dirty="0" smtClean="0"/>
              <a:t/>
            </a:r>
            <a:br>
              <a:rPr lang="en-US" altLang="ja-JP" dirty="0" smtClean="0"/>
            </a:br>
            <a:r>
              <a:rPr lang="ja-JP" altLang="en-US" dirty="0" smtClean="0"/>
              <a:t>実行サイクルの中で繰り返し処理され，</a:t>
            </a:r>
            <a:r>
              <a:rPr lang="ja-JP" altLang="en-US" u="sng" dirty="0" smtClean="0">
                <a:latin typeface="+mj-ea"/>
                <a:ea typeface="+mj-ea"/>
              </a:rPr>
              <a:t>モジュール間での値の</a:t>
            </a:r>
            <a:r>
              <a:rPr lang="ja-JP" altLang="en-US" u="sng" dirty="0">
                <a:latin typeface="+mj-ea"/>
                <a:ea typeface="+mj-ea"/>
              </a:rPr>
              <a:t>受け渡し</a:t>
            </a:r>
            <a:r>
              <a:rPr lang="ja-JP" altLang="en-US" u="sng" dirty="0" smtClean="0">
                <a:latin typeface="+mj-ea"/>
                <a:ea typeface="+mj-ea"/>
              </a:rPr>
              <a:t>は</a:t>
            </a:r>
            <a:r>
              <a:rPr lang="ja-JP" altLang="en-US" u="sng" dirty="0">
                <a:latin typeface="+mj-ea"/>
                <a:ea typeface="+mj-ea"/>
              </a:rPr>
              <a:t>多数</a:t>
            </a:r>
            <a:r>
              <a:rPr lang="ja-JP" altLang="en-US" u="sng" dirty="0" smtClean="0">
                <a:latin typeface="+mj-ea"/>
                <a:ea typeface="+mj-ea"/>
              </a:rPr>
              <a:t>の大域</a:t>
            </a:r>
            <a:r>
              <a:rPr lang="ja-JP" altLang="en-US" u="sng" dirty="0">
                <a:latin typeface="+mj-ea"/>
                <a:ea typeface="+mj-ea"/>
              </a:rPr>
              <a:t>変数を</a:t>
            </a:r>
            <a:r>
              <a:rPr lang="ja-JP" altLang="en-US" u="sng" dirty="0" smtClean="0">
                <a:latin typeface="+mj-ea"/>
                <a:ea typeface="+mj-ea"/>
              </a:rPr>
              <a:t>介して行われる</a:t>
            </a:r>
            <a:r>
              <a:rPr lang="ja-JP" altLang="en-US" dirty="0" smtClean="0"/>
              <a:t>．</a:t>
            </a:r>
            <a:endParaRPr lang="en-US" altLang="ja-JP" dirty="0" smtClean="0"/>
          </a:p>
          <a:p>
            <a:pPr marL="457200" lvl="1" indent="0">
              <a:buNone/>
            </a:pPr>
            <a:endParaRPr kumimoji="1" lang="en-US" altLang="ja-JP" dirty="0" smtClean="0"/>
          </a:p>
          <a:p>
            <a:pPr marL="457200" lvl="1" indent="0">
              <a:buNone/>
            </a:pPr>
            <a:r>
              <a:rPr kumimoji="1" lang="ja-JP" altLang="en-US" dirty="0" smtClean="0">
                <a:solidFill>
                  <a:schemeClr val="accent2"/>
                </a:solidFill>
                <a:latin typeface="+mj-ea"/>
                <a:ea typeface="+mj-ea"/>
              </a:rPr>
              <a:t>⇒ モジュール間のデータ</a:t>
            </a:r>
            <a:r>
              <a:rPr lang="en-US" altLang="ja-JP" dirty="0">
                <a:solidFill>
                  <a:schemeClr val="accent2"/>
                </a:solidFill>
                <a:latin typeface="+mj-ea"/>
                <a:ea typeface="+mj-ea"/>
              </a:rPr>
              <a:t/>
            </a:r>
            <a:br>
              <a:rPr lang="en-US" altLang="ja-JP" dirty="0">
                <a:solidFill>
                  <a:schemeClr val="accent2"/>
                </a:solidFill>
                <a:latin typeface="+mj-ea"/>
                <a:ea typeface="+mj-ea"/>
              </a:rPr>
            </a:br>
            <a:r>
              <a:rPr lang="ja-JP" altLang="en-US" dirty="0" smtClean="0">
                <a:solidFill>
                  <a:schemeClr val="accent2"/>
                </a:solidFill>
                <a:latin typeface="+mj-ea"/>
                <a:ea typeface="+mj-ea"/>
              </a:rPr>
              <a:t>　 </a:t>
            </a:r>
            <a:r>
              <a:rPr kumimoji="1" lang="ja-JP" altLang="en-US" dirty="0" smtClean="0">
                <a:solidFill>
                  <a:schemeClr val="accent2"/>
                </a:solidFill>
                <a:latin typeface="+mj-ea"/>
                <a:ea typeface="+mj-ea"/>
              </a:rPr>
              <a:t>フローを知ることが</a:t>
            </a:r>
            <a:r>
              <a:rPr kumimoji="1" lang="en-US" altLang="ja-JP" dirty="0" smtClean="0">
                <a:solidFill>
                  <a:schemeClr val="accent2"/>
                </a:solidFill>
                <a:latin typeface="+mj-ea"/>
                <a:ea typeface="+mj-ea"/>
              </a:rPr>
              <a:t/>
            </a:r>
            <a:br>
              <a:rPr kumimoji="1" lang="en-US" altLang="ja-JP" dirty="0" smtClean="0">
                <a:solidFill>
                  <a:schemeClr val="accent2"/>
                </a:solidFill>
                <a:latin typeface="+mj-ea"/>
                <a:ea typeface="+mj-ea"/>
              </a:rPr>
            </a:br>
            <a:r>
              <a:rPr kumimoji="1" lang="ja-JP" altLang="en-US" dirty="0" smtClean="0">
                <a:solidFill>
                  <a:schemeClr val="accent2"/>
                </a:solidFill>
                <a:latin typeface="+mj-ea"/>
                <a:ea typeface="+mj-ea"/>
              </a:rPr>
              <a:t>　 コードレビューにおいて</a:t>
            </a:r>
            <a:r>
              <a:rPr kumimoji="1" lang="en-US" altLang="ja-JP" dirty="0" smtClean="0">
                <a:solidFill>
                  <a:schemeClr val="accent2"/>
                </a:solidFill>
                <a:latin typeface="+mj-ea"/>
                <a:ea typeface="+mj-ea"/>
              </a:rPr>
              <a:t/>
            </a:r>
            <a:br>
              <a:rPr kumimoji="1" lang="en-US" altLang="ja-JP" dirty="0" smtClean="0">
                <a:solidFill>
                  <a:schemeClr val="accent2"/>
                </a:solidFill>
                <a:latin typeface="+mj-ea"/>
                <a:ea typeface="+mj-ea"/>
              </a:rPr>
            </a:br>
            <a:r>
              <a:rPr kumimoji="1" lang="ja-JP" altLang="en-US" dirty="0" smtClean="0">
                <a:solidFill>
                  <a:schemeClr val="accent2"/>
                </a:solidFill>
                <a:latin typeface="+mj-ea"/>
                <a:ea typeface="+mj-ea"/>
              </a:rPr>
              <a:t>　 </a:t>
            </a:r>
            <a:r>
              <a:rPr lang="ja-JP" altLang="en-US" dirty="0" smtClean="0">
                <a:solidFill>
                  <a:schemeClr val="accent2"/>
                </a:solidFill>
                <a:latin typeface="+mj-ea"/>
                <a:ea typeface="+mj-ea"/>
              </a:rPr>
              <a:t>重要</a:t>
            </a:r>
            <a:endParaRPr lang="en-US" altLang="ja-JP" dirty="0" smtClean="0">
              <a:solidFill>
                <a:schemeClr val="accent2"/>
              </a:solidFill>
              <a:latin typeface="+mj-ea"/>
              <a:ea typeface="+mj-ea"/>
            </a:endParaRPr>
          </a:p>
          <a:p>
            <a:pPr marL="457200" lvl="1" indent="0">
              <a:buNone/>
            </a:pPr>
            <a:endParaRPr kumimoji="1" lang="en-US" altLang="ja-JP" dirty="0" smtClean="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4</a:t>
            </a:fld>
            <a:endParaRPr lang="en-US" altLang="ja-JP"/>
          </a:p>
        </p:txBody>
      </p:sp>
      <p:sp>
        <p:nvSpPr>
          <p:cNvPr id="7" name="テキスト ボックス 6"/>
          <p:cNvSpPr txBox="1"/>
          <p:nvPr/>
        </p:nvSpPr>
        <p:spPr>
          <a:xfrm>
            <a:off x="5258673" y="5689685"/>
            <a:ext cx="2339102" cy="253916"/>
          </a:xfrm>
          <a:prstGeom prst="rect">
            <a:avLst/>
          </a:prstGeom>
          <a:noFill/>
        </p:spPr>
        <p:txBody>
          <a:bodyPr wrap="none" rtlCol="0">
            <a:spAutoFit/>
          </a:bodyPr>
          <a:lstStyle/>
          <a:p>
            <a:r>
              <a:rPr lang="ja-JP" altLang="en-US" sz="1050" dirty="0" smtClean="0">
                <a:latin typeface="+mn-ea"/>
                <a:ea typeface="+mn-ea"/>
              </a:rPr>
              <a:t>宇宙機搭載ソフトウェアの構成の例</a:t>
            </a:r>
            <a:endParaRPr kumimoji="1" lang="en-US" altLang="ja-JP" sz="1050" dirty="0" smtClean="0">
              <a:latin typeface="+mn-ea"/>
              <a:ea typeface="+mn-ea"/>
            </a:endParaRPr>
          </a:p>
        </p:txBody>
      </p:sp>
      <p:grpSp>
        <p:nvGrpSpPr>
          <p:cNvPr id="10" name="グループ化 9"/>
          <p:cNvGrpSpPr/>
          <p:nvPr/>
        </p:nvGrpSpPr>
        <p:grpSpPr>
          <a:xfrm>
            <a:off x="4378989" y="3373564"/>
            <a:ext cx="4098471" cy="2145785"/>
            <a:chOff x="4655821" y="2956077"/>
            <a:chExt cx="4092892" cy="2142863"/>
          </a:xfrm>
        </p:grpSpPr>
        <p:pic>
          <p:nvPicPr>
            <p:cNvPr id="6" name="図 5"/>
            <p:cNvPicPr>
              <a:picLocks noChangeAspect="1"/>
            </p:cNvPicPr>
            <p:nvPr/>
          </p:nvPicPr>
          <p:blipFill>
            <a:blip r:embed="rId3"/>
            <a:stretch>
              <a:fillRect/>
            </a:stretch>
          </p:blipFill>
          <p:spPr>
            <a:xfrm>
              <a:off x="4655821" y="2956077"/>
              <a:ext cx="4092892" cy="2142863"/>
            </a:xfrm>
            <a:prstGeom prst="rect">
              <a:avLst/>
            </a:prstGeom>
          </p:spPr>
        </p:pic>
        <p:sp>
          <p:nvSpPr>
            <p:cNvPr id="9" name="フリーフォーム 8"/>
            <p:cNvSpPr/>
            <p:nvPr/>
          </p:nvSpPr>
          <p:spPr>
            <a:xfrm>
              <a:off x="4869355" y="3637043"/>
              <a:ext cx="1902619" cy="1138237"/>
            </a:xfrm>
            <a:custGeom>
              <a:avLst/>
              <a:gdLst>
                <a:gd name="connsiteX0" fmla="*/ 735806 w 1900238"/>
                <a:gd name="connsiteY0" fmla="*/ 14288 h 1152525"/>
                <a:gd name="connsiteX1" fmla="*/ 1900238 w 1900238"/>
                <a:gd name="connsiteY1" fmla="*/ 14288 h 1152525"/>
                <a:gd name="connsiteX2" fmla="*/ 1900238 w 1900238"/>
                <a:gd name="connsiteY2" fmla="*/ 1152525 h 1152525"/>
                <a:gd name="connsiteX3" fmla="*/ 0 w 1900238"/>
                <a:gd name="connsiteY3" fmla="*/ 1152525 h 1152525"/>
                <a:gd name="connsiteX4" fmla="*/ 0 w 1900238"/>
                <a:gd name="connsiteY4" fmla="*/ 0 h 1152525"/>
                <a:gd name="connsiteX5" fmla="*/ 597694 w 1900238"/>
                <a:gd name="connsiteY5" fmla="*/ 0 h 1152525"/>
                <a:gd name="connsiteX0" fmla="*/ 735806 w 1900238"/>
                <a:gd name="connsiteY0" fmla="*/ 14288 h 1152525"/>
                <a:gd name="connsiteX1" fmla="*/ 1900238 w 1900238"/>
                <a:gd name="connsiteY1" fmla="*/ 14288 h 1152525"/>
                <a:gd name="connsiteX2" fmla="*/ 1900238 w 1900238"/>
                <a:gd name="connsiteY2" fmla="*/ 1152525 h 1152525"/>
                <a:gd name="connsiteX3" fmla="*/ 0 w 1900238"/>
                <a:gd name="connsiteY3" fmla="*/ 1152525 h 1152525"/>
                <a:gd name="connsiteX4" fmla="*/ 0 w 1900238"/>
                <a:gd name="connsiteY4" fmla="*/ 0 h 1152525"/>
                <a:gd name="connsiteX5" fmla="*/ 597694 w 1900238"/>
                <a:gd name="connsiteY5" fmla="*/ 16669 h 1152525"/>
                <a:gd name="connsiteX0" fmla="*/ 738187 w 1902619"/>
                <a:gd name="connsiteY0" fmla="*/ 0 h 1138237"/>
                <a:gd name="connsiteX1" fmla="*/ 1902619 w 1902619"/>
                <a:gd name="connsiteY1" fmla="*/ 0 h 1138237"/>
                <a:gd name="connsiteX2" fmla="*/ 1902619 w 1902619"/>
                <a:gd name="connsiteY2" fmla="*/ 1138237 h 1138237"/>
                <a:gd name="connsiteX3" fmla="*/ 2381 w 1902619"/>
                <a:gd name="connsiteY3" fmla="*/ 1138237 h 1138237"/>
                <a:gd name="connsiteX4" fmla="*/ 0 w 1902619"/>
                <a:gd name="connsiteY4" fmla="*/ 11906 h 1138237"/>
                <a:gd name="connsiteX5" fmla="*/ 600075 w 1902619"/>
                <a:gd name="connsiteY5" fmla="*/ 2381 h 1138237"/>
                <a:gd name="connsiteX0" fmla="*/ 738187 w 1902619"/>
                <a:gd name="connsiteY0" fmla="*/ 0 h 1138237"/>
                <a:gd name="connsiteX1" fmla="*/ 1902619 w 1902619"/>
                <a:gd name="connsiteY1" fmla="*/ 0 h 1138237"/>
                <a:gd name="connsiteX2" fmla="*/ 1902619 w 1902619"/>
                <a:gd name="connsiteY2" fmla="*/ 1138237 h 1138237"/>
                <a:gd name="connsiteX3" fmla="*/ 2381 w 1902619"/>
                <a:gd name="connsiteY3" fmla="*/ 1138237 h 1138237"/>
                <a:gd name="connsiteX4" fmla="*/ 0 w 1902619"/>
                <a:gd name="connsiteY4" fmla="*/ 4762 h 1138237"/>
                <a:gd name="connsiteX5" fmla="*/ 600075 w 1902619"/>
                <a:gd name="connsiteY5" fmla="*/ 2381 h 1138237"/>
                <a:gd name="connsiteX0" fmla="*/ 738187 w 1902619"/>
                <a:gd name="connsiteY0" fmla="*/ 0 h 1138237"/>
                <a:gd name="connsiteX1" fmla="*/ 1902619 w 1902619"/>
                <a:gd name="connsiteY1" fmla="*/ 0 h 1138237"/>
                <a:gd name="connsiteX2" fmla="*/ 1902619 w 1902619"/>
                <a:gd name="connsiteY2" fmla="*/ 1138237 h 1138237"/>
                <a:gd name="connsiteX3" fmla="*/ 2381 w 1902619"/>
                <a:gd name="connsiteY3" fmla="*/ 1138237 h 1138237"/>
                <a:gd name="connsiteX4" fmla="*/ 0 w 1902619"/>
                <a:gd name="connsiteY4" fmla="*/ 0 h 1138237"/>
                <a:gd name="connsiteX5" fmla="*/ 600075 w 1902619"/>
                <a:gd name="connsiteY5" fmla="*/ 2381 h 1138237"/>
                <a:gd name="connsiteX0" fmla="*/ 738187 w 1902619"/>
                <a:gd name="connsiteY0" fmla="*/ 2381 h 1140618"/>
                <a:gd name="connsiteX1" fmla="*/ 1902619 w 1902619"/>
                <a:gd name="connsiteY1" fmla="*/ 2381 h 1140618"/>
                <a:gd name="connsiteX2" fmla="*/ 1902619 w 1902619"/>
                <a:gd name="connsiteY2" fmla="*/ 1140618 h 1140618"/>
                <a:gd name="connsiteX3" fmla="*/ 2381 w 1902619"/>
                <a:gd name="connsiteY3" fmla="*/ 1140618 h 1140618"/>
                <a:gd name="connsiteX4" fmla="*/ 0 w 1902619"/>
                <a:gd name="connsiteY4" fmla="*/ 2381 h 1140618"/>
                <a:gd name="connsiteX5" fmla="*/ 602456 w 1902619"/>
                <a:gd name="connsiteY5" fmla="*/ 0 h 1140618"/>
                <a:gd name="connsiteX0" fmla="*/ 738187 w 1902619"/>
                <a:gd name="connsiteY0" fmla="*/ 0 h 1138237"/>
                <a:gd name="connsiteX1" fmla="*/ 1902619 w 1902619"/>
                <a:gd name="connsiteY1" fmla="*/ 0 h 1138237"/>
                <a:gd name="connsiteX2" fmla="*/ 1902619 w 1902619"/>
                <a:gd name="connsiteY2" fmla="*/ 1138237 h 1138237"/>
                <a:gd name="connsiteX3" fmla="*/ 2381 w 1902619"/>
                <a:gd name="connsiteY3" fmla="*/ 1138237 h 1138237"/>
                <a:gd name="connsiteX4" fmla="*/ 0 w 1902619"/>
                <a:gd name="connsiteY4" fmla="*/ 0 h 1138237"/>
                <a:gd name="connsiteX5" fmla="*/ 602456 w 1902619"/>
                <a:gd name="connsiteY5" fmla="*/ 4763 h 1138237"/>
                <a:gd name="connsiteX0" fmla="*/ 738187 w 1902619"/>
                <a:gd name="connsiteY0" fmla="*/ 0 h 1138237"/>
                <a:gd name="connsiteX1" fmla="*/ 1902619 w 1902619"/>
                <a:gd name="connsiteY1" fmla="*/ 0 h 1138237"/>
                <a:gd name="connsiteX2" fmla="*/ 1902619 w 1902619"/>
                <a:gd name="connsiteY2" fmla="*/ 1138237 h 1138237"/>
                <a:gd name="connsiteX3" fmla="*/ 2381 w 1902619"/>
                <a:gd name="connsiteY3" fmla="*/ 1138237 h 1138237"/>
                <a:gd name="connsiteX4" fmla="*/ 0 w 1902619"/>
                <a:gd name="connsiteY4" fmla="*/ 0 h 1138237"/>
                <a:gd name="connsiteX5" fmla="*/ 602456 w 1902619"/>
                <a:gd name="connsiteY5" fmla="*/ 0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619" h="1138237">
                  <a:moveTo>
                    <a:pt x="738187" y="0"/>
                  </a:moveTo>
                  <a:lnTo>
                    <a:pt x="1902619" y="0"/>
                  </a:lnTo>
                  <a:lnTo>
                    <a:pt x="1902619" y="1138237"/>
                  </a:lnTo>
                  <a:lnTo>
                    <a:pt x="2381" y="1138237"/>
                  </a:lnTo>
                  <a:cubicBezTo>
                    <a:pt x="1587" y="762793"/>
                    <a:pt x="794" y="375444"/>
                    <a:pt x="0" y="0"/>
                  </a:cubicBezTo>
                  <a:lnTo>
                    <a:pt x="602456" y="0"/>
                  </a:lnTo>
                </a:path>
              </a:pathLst>
            </a:custGeom>
            <a:noFill/>
            <a:ln w="57150">
              <a:solidFill>
                <a:schemeClr val="accent2">
                  <a:alpha val="70000"/>
                </a:schemeClr>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29486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研究概要</a:t>
            </a:r>
            <a:endParaRPr kumimoji="1" lang="ja-JP" altLang="en-US" dirty="0"/>
          </a:p>
        </p:txBody>
      </p:sp>
      <p:sp>
        <p:nvSpPr>
          <p:cNvPr id="3" name="コンテンツ プレースホルダー 2"/>
          <p:cNvSpPr>
            <a:spLocks noGrp="1"/>
          </p:cNvSpPr>
          <p:nvPr>
            <p:ph idx="1"/>
          </p:nvPr>
        </p:nvSpPr>
        <p:spPr>
          <a:xfrm>
            <a:off x="941889" y="1927224"/>
            <a:ext cx="7241991" cy="4525963"/>
          </a:xfrm>
        </p:spPr>
        <p:txBody>
          <a:bodyPr/>
          <a:lstStyle/>
          <a:p>
            <a:r>
              <a:rPr lang="ja-JP" altLang="en-US" dirty="0"/>
              <a:t>宇宙機</a:t>
            </a:r>
            <a:r>
              <a:rPr lang="ja-JP" altLang="en-US" dirty="0" smtClean="0"/>
              <a:t>搭載</a:t>
            </a:r>
            <a:r>
              <a:rPr lang="ja-JP" altLang="en-US" dirty="0" smtClean="0"/>
              <a:t>ソフトウェアの特徴を備えたソフトウェアに対する</a:t>
            </a:r>
            <a:r>
              <a:rPr lang="ja-JP" altLang="en-US" dirty="0" smtClean="0"/>
              <a:t>コード検査支援のための</a:t>
            </a:r>
            <a:r>
              <a:rPr lang="en-US" altLang="ja-JP" dirty="0" smtClean="0"/>
              <a:t/>
            </a:r>
            <a:br>
              <a:rPr lang="en-US" altLang="ja-JP" dirty="0" smtClean="0"/>
            </a:br>
            <a:r>
              <a:rPr kumimoji="1" lang="ja-JP" altLang="en-US" dirty="0" smtClean="0"/>
              <a:t>モジュール間データフロー図生成ツールの開発</a:t>
            </a:r>
            <a:endParaRPr kumimoji="1" lang="en-US" altLang="ja-JP" dirty="0" smtClean="0"/>
          </a:p>
          <a:p>
            <a:pPr lvl="1">
              <a:buSzPct val="80000"/>
              <a:buFont typeface="Wingdings" panose="05000000000000000000" pitchFamily="2" charset="2"/>
              <a:buChar char="u"/>
            </a:pPr>
            <a:r>
              <a:rPr kumimoji="1" lang="ja-JP" altLang="en-US" dirty="0" smtClean="0"/>
              <a:t>宇宙機搭載ソフトウェアのコードレビューの</a:t>
            </a:r>
            <a:r>
              <a:rPr kumimoji="1" lang="en-US" altLang="ja-JP" dirty="0" smtClean="0"/>
              <a:t/>
            </a:r>
            <a:br>
              <a:rPr kumimoji="1" lang="en-US" altLang="ja-JP" dirty="0" smtClean="0"/>
            </a:br>
            <a:r>
              <a:rPr kumimoji="1" lang="ja-JP" altLang="en-US" dirty="0" smtClean="0"/>
              <a:t>難しさ</a:t>
            </a:r>
            <a:r>
              <a:rPr kumimoji="1" lang="ja-JP" altLang="en-US" dirty="0" smtClean="0"/>
              <a:t>の一部解決を試みた</a:t>
            </a:r>
            <a:r>
              <a:rPr kumimoji="1" lang="ja-JP" altLang="en-US" dirty="0" smtClean="0"/>
              <a:t>．</a:t>
            </a:r>
            <a:endParaRPr kumimoji="1" lang="en-US" altLang="ja-JP" dirty="0" smtClean="0"/>
          </a:p>
          <a:p>
            <a:pPr lvl="1">
              <a:buSzPct val="80000"/>
              <a:buFont typeface="Wingdings" panose="05000000000000000000" pitchFamily="2" charset="2"/>
              <a:buChar char="u"/>
            </a:pPr>
            <a:r>
              <a:rPr lang="ja-JP" altLang="en-US" dirty="0" smtClean="0"/>
              <a:t>ソースコードの詳細を知らなくても使用可能．</a:t>
            </a:r>
            <a:endParaRPr kumimoji="1" lang="en-US" altLang="ja-JP" dirty="0" smtClean="0"/>
          </a:p>
          <a:p>
            <a:pPr marL="0" indent="0">
              <a:buNone/>
            </a:pPr>
            <a:endParaRPr lang="en-US" altLang="ja-JP" dirty="0" smtClean="0"/>
          </a:p>
          <a:p>
            <a:r>
              <a:rPr lang="ja-JP" altLang="en-US" dirty="0" smtClean="0"/>
              <a:t>評価実験</a:t>
            </a:r>
            <a:endParaRPr lang="en-US" altLang="ja-JP" dirty="0"/>
          </a:p>
          <a:p>
            <a:pPr lvl="1"/>
            <a:r>
              <a:rPr lang="ja-JP" altLang="en-US" dirty="0"/>
              <a:t>データフロー図を用いた場合のレビューへの</a:t>
            </a:r>
            <a:r>
              <a:rPr lang="ja-JP" altLang="en-US" dirty="0" smtClean="0"/>
              <a:t>影響を</a:t>
            </a:r>
            <a:r>
              <a:rPr lang="en-US" altLang="ja-JP" dirty="0" smtClean="0"/>
              <a:t/>
            </a:r>
            <a:br>
              <a:rPr lang="en-US" altLang="ja-JP" dirty="0" smtClean="0"/>
            </a:br>
            <a:r>
              <a:rPr lang="ja-JP" altLang="en-US" dirty="0" smtClean="0"/>
              <a:t>調査</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5</a:t>
            </a:fld>
            <a:endParaRPr lang="en-US" altLang="ja-JP" dirty="0"/>
          </a:p>
        </p:txBody>
      </p:sp>
    </p:spTree>
    <p:extLst>
      <p:ext uri="{BB962C8B-B14F-4D97-AF65-F5344CB8AC3E}">
        <p14:creationId xmlns:p14="http://schemas.microsoft.com/office/powerpoint/2010/main" val="997709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モジュール</a:t>
            </a:r>
            <a:r>
              <a:rPr lang="ja-JP" altLang="en-US" dirty="0" smtClean="0"/>
              <a:t>間データフロー図</a:t>
            </a:r>
            <a:r>
              <a:rPr lang="ja-JP" altLang="en-US" dirty="0"/>
              <a:t>とは</a:t>
            </a:r>
            <a:endParaRPr kumimoji="1" lang="ja-JP" altLang="en-US" dirty="0"/>
          </a:p>
        </p:txBody>
      </p:sp>
      <p:sp>
        <p:nvSpPr>
          <p:cNvPr id="3" name="コンテンツ プレースホルダー 2"/>
          <p:cNvSpPr>
            <a:spLocks noGrp="1"/>
          </p:cNvSpPr>
          <p:nvPr>
            <p:ph idx="1"/>
          </p:nvPr>
        </p:nvSpPr>
        <p:spPr>
          <a:xfrm>
            <a:off x="700914" y="1778449"/>
            <a:ext cx="3918711" cy="4525963"/>
          </a:xfrm>
        </p:spPr>
        <p:txBody>
          <a:bodyPr/>
          <a:lstStyle/>
          <a:p>
            <a:r>
              <a:rPr kumimoji="1" lang="ja-JP" altLang="en-US" dirty="0" smtClean="0"/>
              <a:t>モジュール間でどの変数の値が受け渡されているかひと目で分かる．</a:t>
            </a:r>
            <a:endParaRPr kumimoji="1" lang="en-US" altLang="ja-JP" dirty="0" smtClean="0"/>
          </a:p>
          <a:p>
            <a:r>
              <a:rPr lang="en-US" altLang="ja-JP" dirty="0" err="1" smtClean="0"/>
              <a:t>Reflexion</a:t>
            </a:r>
            <a:r>
              <a:rPr lang="en-US" altLang="ja-JP" dirty="0" smtClean="0"/>
              <a:t> </a:t>
            </a:r>
            <a:r>
              <a:rPr lang="en-US" altLang="ja-JP" dirty="0" smtClean="0"/>
              <a:t>Model</a:t>
            </a:r>
            <a:r>
              <a:rPr lang="en-US" altLang="ja-JP" baseline="30000" dirty="0" smtClean="0"/>
              <a:t>[1]</a:t>
            </a:r>
            <a:r>
              <a:rPr lang="ja-JP" altLang="en-US" dirty="0" smtClean="0"/>
              <a:t>の仕組みに則る．</a:t>
            </a:r>
            <a:endParaRPr lang="en-US" altLang="ja-JP" dirty="0" smtClean="0"/>
          </a:p>
          <a:p>
            <a:pPr lvl="1"/>
            <a:r>
              <a:rPr kumimoji="1" lang="en-US" altLang="ja-JP" dirty="0" err="1" smtClean="0"/>
              <a:t>Reflexion</a:t>
            </a:r>
            <a:r>
              <a:rPr kumimoji="1" lang="en-US" altLang="ja-JP" dirty="0" smtClean="0"/>
              <a:t> Model </a:t>
            </a:r>
            <a:r>
              <a:rPr kumimoji="1" lang="ja-JP" altLang="en-US" dirty="0" smtClean="0"/>
              <a:t>ではソースコード中の関数などをより抽象的なモジュールに対応づける．</a:t>
            </a:r>
            <a:endParaRPr kumimoji="1" lang="en-US" altLang="ja-JP" dirty="0" smtClean="0"/>
          </a:p>
        </p:txBody>
      </p:sp>
      <p:sp>
        <p:nvSpPr>
          <p:cNvPr id="4" name="スライド番号プレースホルダー 3"/>
          <p:cNvSpPr>
            <a:spLocks noGrp="1"/>
          </p:cNvSpPr>
          <p:nvPr>
            <p:ph type="sldNum" sz="quarter" idx="12"/>
          </p:nvPr>
        </p:nvSpPr>
        <p:spPr>
          <a:xfrm>
            <a:off x="7993062" y="6308725"/>
            <a:ext cx="1150938" cy="288925"/>
          </a:xfrm>
        </p:spPr>
        <p:txBody>
          <a:bodyPr/>
          <a:lstStyle/>
          <a:p>
            <a:fld id="{9F5033E9-932D-4E41-95C3-341F9A6DAE17}" type="slidenum">
              <a:rPr lang="en-US" altLang="ja-JP" smtClean="0"/>
              <a:pPr/>
              <a:t>6</a:t>
            </a:fld>
            <a:endParaRPr lang="en-US" altLang="ja-JP"/>
          </a:p>
        </p:txBody>
      </p:sp>
      <p:pic>
        <p:nvPicPr>
          <p:cNvPr id="5" name="図 4"/>
          <p:cNvPicPr>
            <a:picLocks noChangeAspect="1"/>
          </p:cNvPicPr>
          <p:nvPr/>
        </p:nvPicPr>
        <p:blipFill>
          <a:blip r:embed="rId3"/>
          <a:stretch>
            <a:fillRect/>
          </a:stretch>
        </p:blipFill>
        <p:spPr>
          <a:xfrm>
            <a:off x="10376434" y="1542401"/>
            <a:ext cx="4478431" cy="5029371"/>
          </a:xfrm>
          <a:prstGeom prst="rect">
            <a:avLst/>
          </a:prstGeom>
        </p:spPr>
      </p:pic>
      <p:pic>
        <p:nvPicPr>
          <p:cNvPr id="11" name="図 10"/>
          <p:cNvPicPr>
            <a:picLocks noChangeAspect="1"/>
          </p:cNvPicPr>
          <p:nvPr/>
        </p:nvPicPr>
        <p:blipFill>
          <a:blip r:embed="rId4"/>
          <a:stretch>
            <a:fillRect/>
          </a:stretch>
        </p:blipFill>
        <p:spPr>
          <a:xfrm>
            <a:off x="4457700" y="1598267"/>
            <a:ext cx="3808923" cy="4668815"/>
          </a:xfrm>
          <a:prstGeom prst="rect">
            <a:avLst/>
          </a:prstGeom>
        </p:spPr>
      </p:pic>
      <p:grpSp>
        <p:nvGrpSpPr>
          <p:cNvPr id="12" name="グループ化 11"/>
          <p:cNvGrpSpPr/>
          <p:nvPr/>
        </p:nvGrpSpPr>
        <p:grpSpPr>
          <a:xfrm>
            <a:off x="6321112" y="5467176"/>
            <a:ext cx="2268316" cy="920710"/>
            <a:chOff x="6205343" y="5467176"/>
            <a:chExt cx="2268316" cy="920710"/>
          </a:xfrm>
        </p:grpSpPr>
        <p:sp>
          <p:nvSpPr>
            <p:cNvPr id="27" name="角丸四角形 26"/>
            <p:cNvSpPr/>
            <p:nvPr/>
          </p:nvSpPr>
          <p:spPr>
            <a:xfrm>
              <a:off x="6205343" y="5467176"/>
              <a:ext cx="2268316" cy="920710"/>
            </a:xfrm>
            <a:prstGeom prst="roundRect">
              <a:avLst>
                <a:gd name="adj" fmla="val 7867"/>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6413959" y="5582612"/>
              <a:ext cx="1807809" cy="265457"/>
              <a:chOff x="9580838" y="4687476"/>
              <a:chExt cx="1807809" cy="265457"/>
            </a:xfrm>
          </p:grpSpPr>
          <p:sp>
            <p:nvSpPr>
              <p:cNvPr id="34" name="テキスト ボックス 33"/>
              <p:cNvSpPr txBox="1"/>
              <p:nvPr/>
            </p:nvSpPr>
            <p:spPr>
              <a:xfrm>
                <a:off x="9580838" y="4687476"/>
                <a:ext cx="832643" cy="253916"/>
              </a:xfrm>
              <a:prstGeom prst="rect">
                <a:avLst/>
              </a:prstGeom>
              <a:noFill/>
              <a:ln>
                <a:solidFill>
                  <a:schemeClr val="tx1"/>
                </a:solidFill>
              </a:ln>
            </p:spPr>
            <p:txBody>
              <a:bodyPr wrap="square" rtlCol="0">
                <a:spAutoFit/>
              </a:bodyPr>
              <a:lstStyle/>
              <a:p>
                <a:pPr algn="ctr"/>
                <a:r>
                  <a:rPr kumimoji="1" lang="en-US" altLang="ja-JP" sz="1050" dirty="0" smtClean="0">
                    <a:latin typeface="Fira Code" panose="020B0509050000020004" pitchFamily="49" charset="0"/>
                    <a:ea typeface="Fira Code" panose="020B0509050000020004" pitchFamily="49" charset="0"/>
                    <a:cs typeface="Arial" panose="020B0604020202020204" pitchFamily="34" charset="0"/>
                  </a:rPr>
                  <a:t>MODULE</a:t>
                </a:r>
                <a:endParaRPr kumimoji="1" lang="ja-JP" altLang="en-US" sz="1050" dirty="0">
                  <a:latin typeface="Fira Code" panose="020B0509050000020004" pitchFamily="49" charset="0"/>
                  <a:cs typeface="Arial" panose="020B0604020202020204" pitchFamily="34" charset="0"/>
                </a:endParaRPr>
              </a:p>
            </p:txBody>
          </p:sp>
          <p:sp>
            <p:nvSpPr>
              <p:cNvPr id="35" name="テキスト ボックス 34"/>
              <p:cNvSpPr txBox="1"/>
              <p:nvPr/>
            </p:nvSpPr>
            <p:spPr>
              <a:xfrm>
                <a:off x="10530720" y="4699017"/>
                <a:ext cx="857927" cy="253916"/>
              </a:xfrm>
              <a:prstGeom prst="rect">
                <a:avLst/>
              </a:prstGeom>
              <a:noFill/>
            </p:spPr>
            <p:txBody>
              <a:bodyPr wrap="none" rtlCol="0">
                <a:spAutoFit/>
              </a:bodyPr>
              <a:lstStyle/>
              <a:p>
                <a:r>
                  <a:rPr kumimoji="1" lang="ja-JP" altLang="en-US" sz="1050" dirty="0" smtClean="0">
                    <a:latin typeface="+mn-ea"/>
                    <a:ea typeface="+mn-ea"/>
                  </a:rPr>
                  <a:t>モジュール</a:t>
                </a:r>
                <a:endParaRPr kumimoji="1" lang="en-US" altLang="ja-JP" sz="1050" dirty="0" smtClean="0">
                  <a:latin typeface="+mn-ea"/>
                  <a:ea typeface="+mn-ea"/>
                </a:endParaRPr>
              </a:p>
            </p:txBody>
          </p:sp>
        </p:grpSp>
        <p:grpSp>
          <p:nvGrpSpPr>
            <p:cNvPr id="8" name="グループ化 7"/>
            <p:cNvGrpSpPr/>
            <p:nvPr/>
          </p:nvGrpSpPr>
          <p:grpSpPr>
            <a:xfrm>
              <a:off x="6413959" y="6044737"/>
              <a:ext cx="1673157" cy="253916"/>
              <a:chOff x="9580838" y="5149601"/>
              <a:chExt cx="1673157" cy="253916"/>
            </a:xfrm>
          </p:grpSpPr>
          <p:grpSp>
            <p:nvGrpSpPr>
              <p:cNvPr id="30" name="グループ化 29"/>
              <p:cNvGrpSpPr/>
              <p:nvPr/>
            </p:nvGrpSpPr>
            <p:grpSpPr>
              <a:xfrm>
                <a:off x="9580838" y="5203253"/>
                <a:ext cx="832643" cy="146613"/>
                <a:chOff x="6835121" y="6052201"/>
                <a:chExt cx="832643" cy="146613"/>
              </a:xfrm>
            </p:grpSpPr>
            <p:cxnSp>
              <p:nvCxnSpPr>
                <p:cNvPr id="32" name="直線矢印コネクタ 31"/>
                <p:cNvCxnSpPr/>
                <p:nvPr/>
              </p:nvCxnSpPr>
              <p:spPr>
                <a:xfrm>
                  <a:off x="6835121" y="6052201"/>
                  <a:ext cx="8326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a:off x="6835121" y="6198814"/>
                  <a:ext cx="832643"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grpSp>
          <p:sp>
            <p:nvSpPr>
              <p:cNvPr id="31" name="テキスト ボックス 30"/>
              <p:cNvSpPr txBox="1"/>
              <p:nvPr/>
            </p:nvSpPr>
            <p:spPr>
              <a:xfrm>
                <a:off x="10530720" y="5149601"/>
                <a:ext cx="723275" cy="253916"/>
              </a:xfrm>
              <a:prstGeom prst="rect">
                <a:avLst/>
              </a:prstGeom>
              <a:noFill/>
            </p:spPr>
            <p:txBody>
              <a:bodyPr wrap="none" rtlCol="0">
                <a:spAutoFit/>
              </a:bodyPr>
              <a:lstStyle/>
              <a:p>
                <a:r>
                  <a:rPr kumimoji="1" lang="ja-JP" altLang="en-US" sz="1050" dirty="0" smtClean="0">
                    <a:latin typeface="+mn-ea"/>
                    <a:ea typeface="+mn-ea"/>
                  </a:rPr>
                  <a:t>依存関係</a:t>
                </a:r>
                <a:endParaRPr kumimoji="1" lang="en-US" altLang="ja-JP" sz="1050" dirty="0" smtClean="0">
                  <a:latin typeface="+mn-ea"/>
                  <a:ea typeface="+mn-ea"/>
                </a:endParaRPr>
              </a:p>
            </p:txBody>
          </p:sp>
        </p:grpSp>
      </p:grpSp>
      <p:sp>
        <p:nvSpPr>
          <p:cNvPr id="17" name="テキスト ボックス 16"/>
          <p:cNvSpPr txBox="1"/>
          <p:nvPr/>
        </p:nvSpPr>
        <p:spPr>
          <a:xfrm>
            <a:off x="457201" y="5072117"/>
            <a:ext cx="3883260" cy="900246"/>
          </a:xfrm>
          <a:prstGeom prst="rect">
            <a:avLst/>
          </a:prstGeom>
          <a:noFill/>
        </p:spPr>
        <p:txBody>
          <a:bodyPr wrap="square" rtlCol="0">
            <a:spAutoFit/>
          </a:bodyPr>
          <a:lstStyle/>
          <a:p>
            <a:r>
              <a:rPr lang="en-US" altLang="ja-JP" sz="1050" dirty="0" smtClean="0">
                <a:latin typeface="Fira Code" panose="020B0509050000020004" pitchFamily="49" charset="0"/>
                <a:ea typeface="Fira Code" panose="020B0509050000020004" pitchFamily="49" charset="0"/>
              </a:rPr>
              <a:t>[1] </a:t>
            </a:r>
            <a:r>
              <a:rPr lang="en-US" altLang="ja-JP" sz="1050" dirty="0">
                <a:latin typeface="Fira Code" panose="020B0509050000020004" pitchFamily="49" charset="0"/>
                <a:ea typeface="Fira Code" panose="020B0509050000020004" pitchFamily="49" charset="0"/>
              </a:rPr>
              <a:t>Gail C Murphy, David </a:t>
            </a:r>
            <a:r>
              <a:rPr lang="en-US" altLang="ja-JP" sz="1050" dirty="0" err="1">
                <a:latin typeface="Fira Code" panose="020B0509050000020004" pitchFamily="49" charset="0"/>
                <a:ea typeface="Fira Code" panose="020B0509050000020004" pitchFamily="49" charset="0"/>
              </a:rPr>
              <a:t>Notkin</a:t>
            </a:r>
            <a:r>
              <a:rPr lang="en-US" altLang="ja-JP" sz="1050" dirty="0">
                <a:latin typeface="Fira Code" panose="020B0509050000020004" pitchFamily="49" charset="0"/>
                <a:ea typeface="Fira Code" panose="020B0509050000020004" pitchFamily="49" charset="0"/>
              </a:rPr>
              <a:t>, and Kevin Sullivan. Software </a:t>
            </a:r>
            <a:r>
              <a:rPr lang="en-US" altLang="ja-JP" sz="1050" dirty="0" err="1">
                <a:latin typeface="Fira Code" panose="020B0509050000020004" pitchFamily="49" charset="0"/>
                <a:ea typeface="Fira Code" panose="020B0509050000020004" pitchFamily="49" charset="0"/>
              </a:rPr>
              <a:t>reflexion</a:t>
            </a:r>
            <a:r>
              <a:rPr lang="en-US" altLang="ja-JP" sz="1050" dirty="0">
                <a:latin typeface="Fira Code" panose="020B0509050000020004" pitchFamily="49" charset="0"/>
                <a:ea typeface="Fira Code" panose="020B0509050000020004" pitchFamily="49" charset="0"/>
              </a:rPr>
              <a:t> models: Bridging the gap between source and high-level models. ACM SIGSOFT Software Engineering Notes, Vol. 20, No. 4, pp. </a:t>
            </a:r>
            <a:r>
              <a:rPr lang="en-US" altLang="ja-JP" sz="1050" dirty="0" smtClean="0">
                <a:latin typeface="Fira Code" panose="020B0509050000020004" pitchFamily="49" charset="0"/>
                <a:ea typeface="Fira Code" panose="020B0509050000020004" pitchFamily="49" charset="0"/>
              </a:rPr>
              <a:t>18-28</a:t>
            </a:r>
            <a:r>
              <a:rPr lang="en-US" altLang="ja-JP" sz="1050" dirty="0">
                <a:latin typeface="Fira Code" panose="020B0509050000020004" pitchFamily="49" charset="0"/>
                <a:ea typeface="Fira Code" panose="020B0509050000020004" pitchFamily="49" charset="0"/>
              </a:rPr>
              <a:t>, 1995.</a:t>
            </a:r>
            <a:endParaRPr kumimoji="1" lang="ja-JP" altLang="en-US" sz="1050" dirty="0">
              <a:latin typeface="Fira Code" panose="020B0509050000020004" pitchFamily="49" charset="0"/>
            </a:endParaRPr>
          </a:p>
        </p:txBody>
      </p:sp>
    </p:spTree>
    <p:extLst>
      <p:ext uri="{BB962C8B-B14F-4D97-AF65-F5344CB8AC3E}">
        <p14:creationId xmlns:p14="http://schemas.microsoft.com/office/powerpoint/2010/main" val="1196478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モジュール</a:t>
            </a:r>
            <a:r>
              <a:rPr lang="ja-JP" altLang="en-US" dirty="0" smtClean="0"/>
              <a:t>間データフロー図の</a:t>
            </a:r>
            <a:r>
              <a:rPr lang="en-US" altLang="ja-JP" dirty="0" smtClean="0"/>
              <a:t/>
            </a:r>
            <a:br>
              <a:rPr lang="en-US" altLang="ja-JP" dirty="0" smtClean="0"/>
            </a:br>
            <a:r>
              <a:rPr lang="ja-JP" altLang="en-US" dirty="0" smtClean="0"/>
              <a:t>有向辺の意味</a:t>
            </a:r>
            <a:endParaRPr kumimoji="1" lang="ja-JP" altLang="en-US" dirty="0"/>
          </a:p>
        </p:txBody>
      </p:sp>
      <p:sp>
        <p:nvSpPr>
          <p:cNvPr id="3" name="コンテンツ プレースホルダー 2"/>
          <p:cNvSpPr>
            <a:spLocks noGrp="1"/>
          </p:cNvSpPr>
          <p:nvPr>
            <p:ph idx="1"/>
          </p:nvPr>
        </p:nvSpPr>
        <p:spPr>
          <a:xfrm>
            <a:off x="525860" y="1778449"/>
            <a:ext cx="4008246" cy="4525963"/>
          </a:xfrm>
        </p:spPr>
        <p:txBody>
          <a:bodyPr/>
          <a:lstStyle/>
          <a:p>
            <a:r>
              <a:rPr lang="ja-JP" altLang="en-US" dirty="0">
                <a:latin typeface="+mj-ea"/>
                <a:ea typeface="+mj-ea"/>
              </a:rPr>
              <a:t>有</a:t>
            </a:r>
            <a:r>
              <a:rPr lang="ja-JP" altLang="en-US" dirty="0" smtClean="0">
                <a:latin typeface="+mj-ea"/>
                <a:ea typeface="+mj-ea"/>
              </a:rPr>
              <a:t>向辺あり</a:t>
            </a:r>
            <a:r>
              <a:rPr kumimoji="1" lang="ja-JP" altLang="en-US" dirty="0" smtClean="0"/>
              <a:t>：モジュール間で値が到達する場合．</a:t>
            </a:r>
            <a:endParaRPr kumimoji="1" lang="en-US" altLang="ja-JP" dirty="0" smtClean="0"/>
          </a:p>
          <a:p>
            <a:pPr>
              <a:lnSpc>
                <a:spcPct val="30000"/>
              </a:lnSpc>
            </a:pPr>
            <a:endParaRPr kumimoji="1" lang="en-US" altLang="ja-JP" dirty="0" smtClean="0"/>
          </a:p>
          <a:p>
            <a:pPr lvl="1"/>
            <a:r>
              <a:rPr lang="ja-JP" altLang="en-US" dirty="0" smtClean="0">
                <a:latin typeface="+mj-ea"/>
                <a:ea typeface="+mj-ea"/>
              </a:rPr>
              <a:t>実線</a:t>
            </a:r>
            <a:r>
              <a:rPr lang="ja-JP" altLang="en-US" dirty="0" smtClean="0"/>
              <a:t>：到達先のモジュールで値が使用</a:t>
            </a:r>
            <a:r>
              <a:rPr lang="ja-JP" altLang="en-US" u="sng" dirty="0" smtClean="0"/>
              <a:t>される</a:t>
            </a:r>
            <a:r>
              <a:rPr lang="ja-JP" altLang="en-US" dirty="0" smtClean="0"/>
              <a:t>．</a:t>
            </a:r>
            <a:endParaRPr lang="en-US" altLang="ja-JP" dirty="0" smtClean="0"/>
          </a:p>
          <a:p>
            <a:pPr lvl="1"/>
            <a:r>
              <a:rPr lang="ja-JP" altLang="en-US" dirty="0" smtClean="0">
                <a:latin typeface="+mj-ea"/>
                <a:ea typeface="+mj-ea"/>
              </a:rPr>
              <a:t>点線</a:t>
            </a:r>
            <a:r>
              <a:rPr lang="ja-JP" altLang="en-US" dirty="0" smtClean="0"/>
              <a:t>：到達先のモジュールで値が使用</a:t>
            </a:r>
            <a:r>
              <a:rPr lang="ja-JP" altLang="en-US" u="sng" dirty="0" smtClean="0"/>
              <a:t>されない</a:t>
            </a:r>
            <a:r>
              <a:rPr lang="ja-JP" altLang="en-US" dirty="0" smtClean="0"/>
              <a:t>．</a:t>
            </a:r>
            <a:endParaRPr lang="en-US" altLang="ja-JP" dirty="0" smtClean="0"/>
          </a:p>
          <a:p>
            <a:pPr>
              <a:lnSpc>
                <a:spcPct val="50000"/>
              </a:lnSpc>
            </a:pPr>
            <a:endParaRPr lang="en-US" altLang="ja-JP" dirty="0" smtClean="0"/>
          </a:p>
          <a:p>
            <a:r>
              <a:rPr lang="ja-JP" altLang="en-US" dirty="0">
                <a:latin typeface="+mj-ea"/>
                <a:ea typeface="+mj-ea"/>
              </a:rPr>
              <a:t>有</a:t>
            </a:r>
            <a:r>
              <a:rPr lang="ja-JP" altLang="en-US" dirty="0" smtClean="0">
                <a:latin typeface="+mj-ea"/>
                <a:ea typeface="+mj-ea"/>
              </a:rPr>
              <a:t>向辺なし</a:t>
            </a:r>
            <a:r>
              <a:rPr lang="ja-JP" altLang="en-US" dirty="0" smtClean="0"/>
              <a:t>：変数</a:t>
            </a:r>
            <a:r>
              <a:rPr lang="ja-JP" altLang="en-US" dirty="0" smtClean="0"/>
              <a:t>の値の寿命</a:t>
            </a:r>
            <a:r>
              <a:rPr lang="ja-JP" altLang="en-US" dirty="0" smtClean="0"/>
              <a:t>が</a:t>
            </a:r>
            <a:r>
              <a:rPr lang="ja-JP" altLang="en-US" dirty="0" smtClean="0"/>
              <a:t>切れるなど</a:t>
            </a:r>
            <a:r>
              <a:rPr lang="ja-JP" altLang="en-US" dirty="0" smtClean="0"/>
              <a:t>，値が到達し得ない場合．</a:t>
            </a:r>
            <a:endParaRPr lang="en-US" altLang="ja-JP" dirty="0" smtClean="0"/>
          </a:p>
          <a:p>
            <a:endParaRPr lang="en-US" altLang="ja-JP" dirty="0"/>
          </a:p>
          <a:p>
            <a:endParaRPr kumimoji="1" lang="en-US" altLang="ja-JP" dirty="0" smtClean="0"/>
          </a:p>
        </p:txBody>
      </p:sp>
      <p:sp>
        <p:nvSpPr>
          <p:cNvPr id="4" name="スライド番号プレースホルダー 3"/>
          <p:cNvSpPr>
            <a:spLocks noGrp="1"/>
          </p:cNvSpPr>
          <p:nvPr>
            <p:ph type="sldNum" sz="quarter" idx="12"/>
          </p:nvPr>
        </p:nvSpPr>
        <p:spPr>
          <a:xfrm>
            <a:off x="7993062" y="6308725"/>
            <a:ext cx="1150938" cy="288925"/>
          </a:xfrm>
        </p:spPr>
        <p:txBody>
          <a:bodyPr/>
          <a:lstStyle/>
          <a:p>
            <a:fld id="{9F5033E9-932D-4E41-95C3-341F9A6DAE17}" type="slidenum">
              <a:rPr lang="en-US" altLang="ja-JP" smtClean="0"/>
              <a:pPr/>
              <a:t>7</a:t>
            </a:fld>
            <a:endParaRPr lang="en-US" altLang="ja-JP"/>
          </a:p>
        </p:txBody>
      </p:sp>
      <p:pic>
        <p:nvPicPr>
          <p:cNvPr id="5" name="図 4"/>
          <p:cNvPicPr>
            <a:picLocks noChangeAspect="1"/>
          </p:cNvPicPr>
          <p:nvPr/>
        </p:nvPicPr>
        <p:blipFill>
          <a:blip r:embed="rId3"/>
          <a:stretch>
            <a:fillRect/>
          </a:stretch>
        </p:blipFill>
        <p:spPr>
          <a:xfrm>
            <a:off x="10376434" y="1542401"/>
            <a:ext cx="4478431" cy="5029371"/>
          </a:xfrm>
          <a:prstGeom prst="rect">
            <a:avLst/>
          </a:prstGeom>
        </p:spPr>
      </p:pic>
      <p:pic>
        <p:nvPicPr>
          <p:cNvPr id="11" name="図 10"/>
          <p:cNvPicPr>
            <a:picLocks noChangeAspect="1"/>
          </p:cNvPicPr>
          <p:nvPr/>
        </p:nvPicPr>
        <p:blipFill>
          <a:blip r:embed="rId4"/>
          <a:stretch>
            <a:fillRect/>
          </a:stretch>
        </p:blipFill>
        <p:spPr>
          <a:xfrm>
            <a:off x="4457700" y="1598267"/>
            <a:ext cx="3808923" cy="4668815"/>
          </a:xfrm>
          <a:prstGeom prst="rect">
            <a:avLst/>
          </a:prstGeom>
        </p:spPr>
      </p:pic>
      <p:grpSp>
        <p:nvGrpSpPr>
          <p:cNvPr id="12" name="グループ化 11"/>
          <p:cNvGrpSpPr/>
          <p:nvPr/>
        </p:nvGrpSpPr>
        <p:grpSpPr>
          <a:xfrm>
            <a:off x="6321112" y="5467176"/>
            <a:ext cx="2268316" cy="920710"/>
            <a:chOff x="6205343" y="5467176"/>
            <a:chExt cx="2268316" cy="920710"/>
          </a:xfrm>
        </p:grpSpPr>
        <p:sp>
          <p:nvSpPr>
            <p:cNvPr id="27" name="角丸四角形 26"/>
            <p:cNvSpPr/>
            <p:nvPr/>
          </p:nvSpPr>
          <p:spPr>
            <a:xfrm>
              <a:off x="6205343" y="5467176"/>
              <a:ext cx="2268316" cy="920710"/>
            </a:xfrm>
            <a:prstGeom prst="roundRect">
              <a:avLst>
                <a:gd name="adj" fmla="val 7867"/>
              </a:avLst>
            </a:prstGeom>
            <a:solidFill>
              <a:schemeClr val="accent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6413959" y="5582612"/>
              <a:ext cx="1807809" cy="265457"/>
              <a:chOff x="9580838" y="4687476"/>
              <a:chExt cx="1807809" cy="265457"/>
            </a:xfrm>
          </p:grpSpPr>
          <p:sp>
            <p:nvSpPr>
              <p:cNvPr id="34" name="テキスト ボックス 33"/>
              <p:cNvSpPr txBox="1"/>
              <p:nvPr/>
            </p:nvSpPr>
            <p:spPr>
              <a:xfrm>
                <a:off x="9580838" y="4687476"/>
                <a:ext cx="832643" cy="253916"/>
              </a:xfrm>
              <a:prstGeom prst="rect">
                <a:avLst/>
              </a:prstGeom>
              <a:noFill/>
              <a:ln>
                <a:solidFill>
                  <a:schemeClr val="tx1"/>
                </a:solidFill>
              </a:ln>
            </p:spPr>
            <p:txBody>
              <a:bodyPr wrap="square" rtlCol="0">
                <a:spAutoFit/>
              </a:bodyPr>
              <a:lstStyle/>
              <a:p>
                <a:pPr algn="ctr"/>
                <a:r>
                  <a:rPr kumimoji="1" lang="en-US" altLang="ja-JP" sz="1050" dirty="0" smtClean="0">
                    <a:latin typeface="Fira Code" panose="020B0509050000020004" pitchFamily="49" charset="0"/>
                    <a:ea typeface="Fira Code" panose="020B0509050000020004" pitchFamily="49" charset="0"/>
                    <a:cs typeface="Arial" panose="020B0604020202020204" pitchFamily="34" charset="0"/>
                  </a:rPr>
                  <a:t>MODULE</a:t>
                </a:r>
                <a:endParaRPr kumimoji="1" lang="ja-JP" altLang="en-US" sz="1050" dirty="0">
                  <a:latin typeface="Fira Code" panose="020B0509050000020004" pitchFamily="49" charset="0"/>
                  <a:cs typeface="Arial" panose="020B0604020202020204" pitchFamily="34" charset="0"/>
                </a:endParaRPr>
              </a:p>
            </p:txBody>
          </p:sp>
          <p:sp>
            <p:nvSpPr>
              <p:cNvPr id="35" name="テキスト ボックス 34"/>
              <p:cNvSpPr txBox="1"/>
              <p:nvPr/>
            </p:nvSpPr>
            <p:spPr>
              <a:xfrm>
                <a:off x="10530720" y="4699017"/>
                <a:ext cx="857927" cy="253916"/>
              </a:xfrm>
              <a:prstGeom prst="rect">
                <a:avLst/>
              </a:prstGeom>
              <a:noFill/>
            </p:spPr>
            <p:txBody>
              <a:bodyPr wrap="none" rtlCol="0">
                <a:spAutoFit/>
              </a:bodyPr>
              <a:lstStyle/>
              <a:p>
                <a:r>
                  <a:rPr kumimoji="1" lang="ja-JP" altLang="en-US" sz="1050" dirty="0" smtClean="0">
                    <a:latin typeface="+mn-ea"/>
                    <a:ea typeface="+mn-ea"/>
                  </a:rPr>
                  <a:t>モジュール</a:t>
                </a:r>
                <a:endParaRPr kumimoji="1" lang="en-US" altLang="ja-JP" sz="1050" dirty="0" smtClean="0">
                  <a:latin typeface="+mn-ea"/>
                  <a:ea typeface="+mn-ea"/>
                </a:endParaRPr>
              </a:p>
            </p:txBody>
          </p:sp>
        </p:grpSp>
        <p:grpSp>
          <p:nvGrpSpPr>
            <p:cNvPr id="8" name="グループ化 7"/>
            <p:cNvGrpSpPr/>
            <p:nvPr/>
          </p:nvGrpSpPr>
          <p:grpSpPr>
            <a:xfrm>
              <a:off x="6413959" y="6044737"/>
              <a:ext cx="1673157" cy="253916"/>
              <a:chOff x="9580838" y="5149601"/>
              <a:chExt cx="1673157" cy="253916"/>
            </a:xfrm>
          </p:grpSpPr>
          <p:grpSp>
            <p:nvGrpSpPr>
              <p:cNvPr id="30" name="グループ化 29"/>
              <p:cNvGrpSpPr/>
              <p:nvPr/>
            </p:nvGrpSpPr>
            <p:grpSpPr>
              <a:xfrm>
                <a:off x="9580838" y="5203253"/>
                <a:ext cx="832643" cy="146613"/>
                <a:chOff x="6835121" y="6052201"/>
                <a:chExt cx="832643" cy="146613"/>
              </a:xfrm>
            </p:grpSpPr>
            <p:cxnSp>
              <p:nvCxnSpPr>
                <p:cNvPr id="32" name="直線矢印コネクタ 31"/>
                <p:cNvCxnSpPr/>
                <p:nvPr/>
              </p:nvCxnSpPr>
              <p:spPr>
                <a:xfrm>
                  <a:off x="6835121" y="6052201"/>
                  <a:ext cx="8326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a:off x="6835121" y="6198814"/>
                  <a:ext cx="832643" cy="0"/>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grpSp>
          <p:sp>
            <p:nvSpPr>
              <p:cNvPr id="31" name="テキスト ボックス 30"/>
              <p:cNvSpPr txBox="1"/>
              <p:nvPr/>
            </p:nvSpPr>
            <p:spPr>
              <a:xfrm>
                <a:off x="10530720" y="5149601"/>
                <a:ext cx="723275" cy="253916"/>
              </a:xfrm>
              <a:prstGeom prst="rect">
                <a:avLst/>
              </a:prstGeom>
              <a:noFill/>
            </p:spPr>
            <p:txBody>
              <a:bodyPr wrap="none" rtlCol="0">
                <a:spAutoFit/>
              </a:bodyPr>
              <a:lstStyle/>
              <a:p>
                <a:r>
                  <a:rPr kumimoji="1" lang="ja-JP" altLang="en-US" sz="1050" dirty="0" smtClean="0">
                    <a:latin typeface="+mn-ea"/>
                    <a:ea typeface="+mn-ea"/>
                  </a:rPr>
                  <a:t>依存関係</a:t>
                </a:r>
                <a:endParaRPr kumimoji="1" lang="en-US" altLang="ja-JP" sz="1050" dirty="0" smtClean="0">
                  <a:latin typeface="+mn-ea"/>
                  <a:ea typeface="+mn-ea"/>
                </a:endParaRPr>
              </a:p>
            </p:txBody>
          </p:sp>
        </p:grpSp>
      </p:grpSp>
    </p:spTree>
    <p:extLst>
      <p:ext uri="{BB962C8B-B14F-4D97-AF65-F5344CB8AC3E}">
        <p14:creationId xmlns:p14="http://schemas.microsoft.com/office/powerpoint/2010/main" val="2203691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57200" y="2399122"/>
            <a:ext cx="8218488" cy="3580743"/>
          </a:xfrm>
          <a:prstGeom prst="rect">
            <a:avLst/>
          </a:prstGeom>
        </p:spPr>
      </p:pic>
      <p:sp>
        <p:nvSpPr>
          <p:cNvPr id="7" name="テキスト ボックス 6"/>
          <p:cNvSpPr txBox="1"/>
          <p:nvPr/>
        </p:nvSpPr>
        <p:spPr>
          <a:xfrm>
            <a:off x="457200" y="1790924"/>
            <a:ext cx="2084225" cy="646331"/>
          </a:xfrm>
          <a:prstGeom prst="rect">
            <a:avLst/>
          </a:prstGeom>
          <a:noFill/>
        </p:spPr>
        <p:txBody>
          <a:bodyPr wrap="none" rtlCol="0">
            <a:spAutoFit/>
          </a:bodyPr>
          <a:lstStyle/>
          <a:p>
            <a:r>
              <a:rPr lang="ja-JP" altLang="en-US" dirty="0" smtClean="0">
                <a:solidFill>
                  <a:schemeClr val="accent2"/>
                </a:solidFill>
                <a:latin typeface="+mj-ea"/>
                <a:ea typeface="+mj-ea"/>
              </a:rPr>
              <a:t>① 前処理として</a:t>
            </a:r>
            <a:endParaRPr lang="en-US" altLang="ja-JP" dirty="0" smtClean="0">
              <a:solidFill>
                <a:schemeClr val="accent2"/>
              </a:solidFill>
              <a:latin typeface="+mj-ea"/>
              <a:ea typeface="+mj-ea"/>
            </a:endParaRPr>
          </a:p>
          <a:p>
            <a:r>
              <a:rPr lang="ja-JP" altLang="en-US" dirty="0" smtClean="0">
                <a:solidFill>
                  <a:schemeClr val="accent2"/>
                </a:solidFill>
                <a:latin typeface="+mj-ea"/>
                <a:ea typeface="+mj-ea"/>
              </a:rPr>
              <a:t>　 抽象表現に変換</a:t>
            </a:r>
            <a:endParaRPr kumimoji="1" lang="ja-JP" altLang="en-US" dirty="0">
              <a:solidFill>
                <a:schemeClr val="accent2"/>
              </a:solidFill>
              <a:latin typeface="+mj-ea"/>
              <a:ea typeface="+mj-ea"/>
            </a:endParaRPr>
          </a:p>
        </p:txBody>
      </p:sp>
      <p:sp>
        <p:nvSpPr>
          <p:cNvPr id="8" name="テキスト ボックス 7"/>
          <p:cNvSpPr txBox="1"/>
          <p:nvPr/>
        </p:nvSpPr>
        <p:spPr>
          <a:xfrm>
            <a:off x="2999440" y="1790924"/>
            <a:ext cx="2315057" cy="646331"/>
          </a:xfrm>
          <a:prstGeom prst="rect">
            <a:avLst/>
          </a:prstGeom>
          <a:solidFill>
            <a:schemeClr val="bg1">
              <a:alpha val="90000"/>
            </a:schemeClr>
          </a:solidFill>
        </p:spPr>
        <p:txBody>
          <a:bodyPr wrap="none" rtlCol="0">
            <a:spAutoFit/>
          </a:bodyPr>
          <a:lstStyle/>
          <a:p>
            <a:r>
              <a:rPr lang="ja-JP" altLang="en-US" dirty="0" smtClean="0">
                <a:solidFill>
                  <a:schemeClr val="accent2"/>
                </a:solidFill>
                <a:latin typeface="+mj-ea"/>
                <a:ea typeface="+mj-ea"/>
              </a:rPr>
              <a:t>② 変数の依存関係の</a:t>
            </a:r>
            <a:endParaRPr lang="en-US" altLang="ja-JP" dirty="0" smtClean="0">
              <a:solidFill>
                <a:schemeClr val="accent2"/>
              </a:solidFill>
              <a:latin typeface="+mj-ea"/>
              <a:ea typeface="+mj-ea"/>
            </a:endParaRPr>
          </a:p>
          <a:p>
            <a:r>
              <a:rPr kumimoji="1" lang="ja-JP" altLang="en-US" dirty="0">
                <a:solidFill>
                  <a:schemeClr val="accent2"/>
                </a:solidFill>
                <a:latin typeface="+mj-ea"/>
                <a:ea typeface="+mj-ea"/>
              </a:rPr>
              <a:t>　</a:t>
            </a:r>
            <a:r>
              <a:rPr kumimoji="1" lang="ja-JP" altLang="en-US" dirty="0" smtClean="0">
                <a:solidFill>
                  <a:schemeClr val="accent2"/>
                </a:solidFill>
                <a:latin typeface="+mj-ea"/>
                <a:ea typeface="+mj-ea"/>
              </a:rPr>
              <a:t> 解析</a:t>
            </a:r>
            <a:endParaRPr kumimoji="1" lang="en-US" altLang="ja-JP" dirty="0" smtClean="0">
              <a:solidFill>
                <a:schemeClr val="accent2"/>
              </a:solidFill>
              <a:latin typeface="+mj-ea"/>
              <a:ea typeface="+mj-ea"/>
            </a:endParaRPr>
          </a:p>
        </p:txBody>
      </p:sp>
      <p:sp>
        <p:nvSpPr>
          <p:cNvPr id="9" name="テキスト ボックス 8"/>
          <p:cNvSpPr txBox="1"/>
          <p:nvPr/>
        </p:nvSpPr>
        <p:spPr>
          <a:xfrm>
            <a:off x="6324830" y="1790924"/>
            <a:ext cx="2545890" cy="646331"/>
          </a:xfrm>
          <a:prstGeom prst="rect">
            <a:avLst/>
          </a:prstGeom>
          <a:noFill/>
        </p:spPr>
        <p:txBody>
          <a:bodyPr wrap="none" rtlCol="0">
            <a:spAutoFit/>
          </a:bodyPr>
          <a:lstStyle/>
          <a:p>
            <a:r>
              <a:rPr lang="ja-JP" altLang="en-US" dirty="0" smtClean="0">
                <a:solidFill>
                  <a:schemeClr val="accent2"/>
                </a:solidFill>
                <a:latin typeface="+mj-ea"/>
                <a:ea typeface="+mj-ea"/>
              </a:rPr>
              <a:t>③ </a:t>
            </a:r>
            <a:r>
              <a:rPr kumimoji="1" lang="ja-JP" altLang="en-US" dirty="0" smtClean="0">
                <a:solidFill>
                  <a:schemeClr val="accent2"/>
                </a:solidFill>
                <a:latin typeface="+mj-ea"/>
                <a:ea typeface="+mj-ea"/>
              </a:rPr>
              <a:t>モジュール間データ</a:t>
            </a:r>
            <a:endParaRPr kumimoji="1" lang="en-US" altLang="ja-JP" dirty="0" smtClean="0">
              <a:solidFill>
                <a:schemeClr val="accent2"/>
              </a:solidFill>
              <a:latin typeface="+mj-ea"/>
              <a:ea typeface="+mj-ea"/>
            </a:endParaRPr>
          </a:p>
          <a:p>
            <a:r>
              <a:rPr lang="ja-JP" altLang="en-US" dirty="0" smtClean="0">
                <a:solidFill>
                  <a:schemeClr val="accent2"/>
                </a:solidFill>
                <a:latin typeface="+mj-ea"/>
                <a:ea typeface="+mj-ea"/>
              </a:rPr>
              <a:t>　 </a:t>
            </a:r>
            <a:r>
              <a:rPr kumimoji="1" lang="ja-JP" altLang="en-US" dirty="0" smtClean="0">
                <a:solidFill>
                  <a:schemeClr val="accent2"/>
                </a:solidFill>
                <a:latin typeface="+mj-ea"/>
                <a:ea typeface="+mj-ea"/>
              </a:rPr>
              <a:t>フロー図の</a:t>
            </a:r>
            <a:r>
              <a:rPr lang="ja-JP" altLang="en-US" dirty="0" smtClean="0">
                <a:solidFill>
                  <a:schemeClr val="accent2"/>
                </a:solidFill>
                <a:latin typeface="+mj-ea"/>
                <a:ea typeface="+mj-ea"/>
              </a:rPr>
              <a:t>生成</a:t>
            </a:r>
            <a:endParaRPr kumimoji="1" lang="en-US" altLang="ja-JP" dirty="0" smtClean="0">
              <a:solidFill>
                <a:schemeClr val="accent2"/>
              </a:solidFill>
              <a:latin typeface="+mj-ea"/>
              <a:ea typeface="+mj-ea"/>
            </a:endParaRPr>
          </a:p>
        </p:txBody>
      </p:sp>
      <p:sp>
        <p:nvSpPr>
          <p:cNvPr id="2" name="タイトル 1"/>
          <p:cNvSpPr>
            <a:spLocks noGrp="1"/>
          </p:cNvSpPr>
          <p:nvPr>
            <p:ph type="title"/>
          </p:nvPr>
        </p:nvSpPr>
        <p:spPr/>
        <p:txBody>
          <a:bodyPr/>
          <a:lstStyle/>
          <a:p>
            <a:r>
              <a:rPr kumimoji="1" lang="ja-JP" altLang="en-US" dirty="0" smtClean="0"/>
              <a:t>ツールの内部構成</a:t>
            </a:r>
            <a:endParaRPr kumimoji="1" lang="ja-JP" altLang="en-US"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8</a:t>
            </a:fld>
            <a:endParaRPr lang="en-US" altLang="ja-JP"/>
          </a:p>
        </p:txBody>
      </p:sp>
      <p:sp>
        <p:nvSpPr>
          <p:cNvPr id="5" name="テキスト ボックス 4"/>
          <p:cNvSpPr txBox="1"/>
          <p:nvPr/>
        </p:nvSpPr>
        <p:spPr>
          <a:xfrm>
            <a:off x="1785668" y="2528366"/>
            <a:ext cx="506870" cy="307777"/>
          </a:xfrm>
          <a:prstGeom prst="rect">
            <a:avLst/>
          </a:prstGeom>
          <a:noFill/>
        </p:spPr>
        <p:txBody>
          <a:bodyPr wrap="none" rtlCol="0">
            <a:spAutoFit/>
          </a:bodyPr>
          <a:lstStyle/>
          <a:p>
            <a:r>
              <a:rPr kumimoji="1" lang="en-US" altLang="ja-JP" sz="1400" dirty="0" smtClean="0">
                <a:latin typeface="Fira Code" panose="020B0509050000020004" pitchFamily="49" charset="0"/>
                <a:ea typeface="Fira Code" panose="020B0509050000020004" pitchFamily="49" charset="0"/>
              </a:rPr>
              <a:t>[2]</a:t>
            </a:r>
            <a:endParaRPr kumimoji="1" lang="ja-JP" altLang="en-US" sz="1400" dirty="0">
              <a:latin typeface="Fira Code" panose="020B0509050000020004" pitchFamily="49" charset="0"/>
            </a:endParaRPr>
          </a:p>
        </p:txBody>
      </p:sp>
      <p:sp>
        <p:nvSpPr>
          <p:cNvPr id="10" name="テキスト ボックス 9"/>
          <p:cNvSpPr txBox="1"/>
          <p:nvPr/>
        </p:nvSpPr>
        <p:spPr>
          <a:xfrm>
            <a:off x="4531940" y="2528366"/>
            <a:ext cx="506870" cy="307777"/>
          </a:xfrm>
          <a:prstGeom prst="rect">
            <a:avLst/>
          </a:prstGeom>
          <a:noFill/>
        </p:spPr>
        <p:txBody>
          <a:bodyPr wrap="none" rtlCol="0">
            <a:spAutoFit/>
          </a:bodyPr>
          <a:lstStyle/>
          <a:p>
            <a:r>
              <a:rPr kumimoji="1" lang="en-US" altLang="ja-JP" sz="1400" dirty="0" smtClean="0">
                <a:latin typeface="Fira Code" panose="020B0509050000020004" pitchFamily="49" charset="0"/>
                <a:ea typeface="Fira Code" panose="020B0509050000020004" pitchFamily="49" charset="0"/>
              </a:rPr>
              <a:t>[3]</a:t>
            </a:r>
            <a:endParaRPr kumimoji="1" lang="ja-JP" altLang="en-US" sz="1400" dirty="0">
              <a:latin typeface="Fira Code" panose="020B0509050000020004" pitchFamily="49" charset="0"/>
            </a:endParaRPr>
          </a:p>
        </p:txBody>
      </p:sp>
      <p:sp>
        <p:nvSpPr>
          <p:cNvPr id="11" name="テキスト ボックス 10"/>
          <p:cNvSpPr txBox="1"/>
          <p:nvPr/>
        </p:nvSpPr>
        <p:spPr>
          <a:xfrm>
            <a:off x="457201" y="5146496"/>
            <a:ext cx="5011946" cy="1200329"/>
          </a:xfrm>
          <a:prstGeom prst="rect">
            <a:avLst/>
          </a:prstGeom>
          <a:noFill/>
        </p:spPr>
        <p:txBody>
          <a:bodyPr wrap="square" rtlCol="0">
            <a:spAutoFit/>
          </a:bodyPr>
          <a:lstStyle/>
          <a:p>
            <a:r>
              <a:rPr lang="en-US" altLang="ja-JP" sz="900" dirty="0" smtClean="0">
                <a:latin typeface="Fira Code" panose="020B0509050000020004" pitchFamily="49" charset="0"/>
                <a:ea typeface="Fira Code" panose="020B0509050000020004" pitchFamily="49" charset="0"/>
              </a:rPr>
              <a:t>[</a:t>
            </a:r>
            <a:r>
              <a:rPr lang="en-US" altLang="ja-JP" sz="900" dirty="0">
                <a:latin typeface="Fira Code" panose="020B0509050000020004" pitchFamily="49" charset="0"/>
                <a:ea typeface="Fira Code" panose="020B0509050000020004" pitchFamily="49" charset="0"/>
              </a:rPr>
              <a:t>2</a:t>
            </a:r>
            <a:r>
              <a:rPr lang="en-US" altLang="ja-JP" sz="900" dirty="0" smtClean="0">
                <a:latin typeface="Fira Code" panose="020B0509050000020004" pitchFamily="49" charset="0"/>
                <a:ea typeface="Fira Code" panose="020B0509050000020004" pitchFamily="49" charset="0"/>
              </a:rPr>
              <a:t>] </a:t>
            </a:r>
            <a:r>
              <a:rPr lang="en-US" altLang="ja-JP" sz="900" dirty="0" smtClean="0">
                <a:latin typeface="Fira Code" panose="020B0509050000020004" pitchFamily="49" charset="0"/>
                <a:ea typeface="Fira Code" panose="020B0509050000020004" pitchFamily="49" charset="0"/>
              </a:rPr>
              <a:t>Jonathan </a:t>
            </a:r>
            <a:r>
              <a:rPr lang="en-US" altLang="ja-JP" sz="900" dirty="0">
                <a:latin typeface="Fira Code" panose="020B0509050000020004" pitchFamily="49" charset="0"/>
                <a:ea typeface="Fira Code" panose="020B0509050000020004" pitchFamily="49" charset="0"/>
              </a:rPr>
              <a:t>I </a:t>
            </a:r>
            <a:r>
              <a:rPr lang="en-US" altLang="ja-JP" sz="900" dirty="0" err="1">
                <a:latin typeface="Fira Code" panose="020B0509050000020004" pitchFamily="49" charset="0"/>
                <a:ea typeface="Fira Code" panose="020B0509050000020004" pitchFamily="49" charset="0"/>
              </a:rPr>
              <a:t>Maletic</a:t>
            </a:r>
            <a:r>
              <a:rPr lang="en-US" altLang="ja-JP" sz="900" dirty="0">
                <a:latin typeface="Fira Code" panose="020B0509050000020004" pitchFamily="49" charset="0"/>
                <a:ea typeface="Fira Code" panose="020B0509050000020004" pitchFamily="49" charset="0"/>
              </a:rPr>
              <a:t>, Michael L Collard, and </a:t>
            </a:r>
            <a:r>
              <a:rPr lang="en-US" altLang="ja-JP" sz="900" dirty="0" err="1">
                <a:latin typeface="Fira Code" panose="020B0509050000020004" pitchFamily="49" charset="0"/>
                <a:ea typeface="Fira Code" panose="020B0509050000020004" pitchFamily="49" charset="0"/>
              </a:rPr>
              <a:t>Andrian</a:t>
            </a:r>
            <a:r>
              <a:rPr lang="en-US" altLang="ja-JP" sz="900" dirty="0">
                <a:latin typeface="Fira Code" panose="020B0509050000020004" pitchFamily="49" charset="0"/>
                <a:ea typeface="Fira Code" panose="020B0509050000020004" pitchFamily="49" charset="0"/>
              </a:rPr>
              <a:t> Marcus. Source code files </a:t>
            </a:r>
            <a:r>
              <a:rPr lang="en-US" altLang="ja-JP" sz="900" dirty="0" smtClean="0">
                <a:latin typeface="Fira Code" panose="020B0509050000020004" pitchFamily="49" charset="0"/>
                <a:ea typeface="Fira Code" panose="020B0509050000020004" pitchFamily="49" charset="0"/>
              </a:rPr>
              <a:t>as structured </a:t>
            </a:r>
            <a:r>
              <a:rPr lang="en-US" altLang="ja-JP" sz="900" dirty="0">
                <a:latin typeface="Fira Code" panose="020B0509050000020004" pitchFamily="49" charset="0"/>
                <a:ea typeface="Fira Code" panose="020B0509050000020004" pitchFamily="49" charset="0"/>
              </a:rPr>
              <a:t>documents. In Program comprehension, 2002. proceedings. 10th international workshop on, pp. </a:t>
            </a:r>
            <a:r>
              <a:rPr lang="en-US" altLang="ja-JP" sz="900" dirty="0" smtClean="0">
                <a:latin typeface="Fira Code" panose="020B0509050000020004" pitchFamily="49" charset="0"/>
                <a:ea typeface="Fira Code" panose="020B0509050000020004" pitchFamily="49" charset="0"/>
              </a:rPr>
              <a:t>289-292</a:t>
            </a:r>
            <a:r>
              <a:rPr lang="en-US" altLang="ja-JP" sz="900" dirty="0">
                <a:latin typeface="Fira Code" panose="020B0509050000020004" pitchFamily="49" charset="0"/>
                <a:ea typeface="Fira Code" panose="020B0509050000020004" pitchFamily="49" charset="0"/>
              </a:rPr>
              <a:t>. IEEE, 2002</a:t>
            </a:r>
            <a:r>
              <a:rPr lang="en-US" altLang="ja-JP" sz="900" dirty="0" smtClean="0">
                <a:latin typeface="Fira Code" panose="020B0509050000020004" pitchFamily="49" charset="0"/>
                <a:ea typeface="Fira Code" panose="020B0509050000020004" pitchFamily="49" charset="0"/>
              </a:rPr>
              <a:t>.</a:t>
            </a:r>
          </a:p>
          <a:p>
            <a:r>
              <a:rPr lang="en-US" altLang="ja-JP" sz="900" dirty="0" smtClean="0">
                <a:latin typeface="Fira Code" panose="020B0509050000020004" pitchFamily="49" charset="0"/>
                <a:ea typeface="Fira Code" panose="020B0509050000020004" pitchFamily="49" charset="0"/>
              </a:rPr>
              <a:t>[3] </a:t>
            </a:r>
            <a:r>
              <a:rPr lang="en-US" altLang="ja-JP" sz="900" dirty="0" err="1">
                <a:latin typeface="Fira Code" panose="020B0509050000020004" pitchFamily="49" charset="0"/>
                <a:ea typeface="Fira Code" panose="020B0509050000020004" pitchFamily="49" charset="0"/>
              </a:rPr>
              <a:t>Hakam</a:t>
            </a:r>
            <a:r>
              <a:rPr lang="en-US" altLang="ja-JP" sz="900" dirty="0">
                <a:latin typeface="Fira Code" panose="020B0509050000020004" pitchFamily="49" charset="0"/>
                <a:ea typeface="Fira Code" panose="020B0509050000020004" pitchFamily="49" charset="0"/>
              </a:rPr>
              <a:t> W </a:t>
            </a:r>
            <a:r>
              <a:rPr lang="en-US" altLang="ja-JP" sz="900" dirty="0" err="1">
                <a:latin typeface="Fira Code" panose="020B0509050000020004" pitchFamily="49" charset="0"/>
                <a:ea typeface="Fira Code" panose="020B0509050000020004" pitchFamily="49" charset="0"/>
              </a:rPr>
              <a:t>Alomari</a:t>
            </a:r>
            <a:r>
              <a:rPr lang="en-US" altLang="ja-JP" sz="900" dirty="0">
                <a:latin typeface="Fira Code" panose="020B0509050000020004" pitchFamily="49" charset="0"/>
                <a:ea typeface="Fira Code" panose="020B0509050000020004" pitchFamily="49" charset="0"/>
              </a:rPr>
              <a:t>, Michael L Collard, Jonathan I </a:t>
            </a:r>
            <a:r>
              <a:rPr lang="en-US" altLang="ja-JP" sz="900" dirty="0" err="1">
                <a:latin typeface="Fira Code" panose="020B0509050000020004" pitchFamily="49" charset="0"/>
                <a:ea typeface="Fira Code" panose="020B0509050000020004" pitchFamily="49" charset="0"/>
              </a:rPr>
              <a:t>Maletic</a:t>
            </a:r>
            <a:r>
              <a:rPr lang="en-US" altLang="ja-JP" sz="900" dirty="0">
                <a:latin typeface="Fira Code" panose="020B0509050000020004" pitchFamily="49" charset="0"/>
                <a:ea typeface="Fira Code" panose="020B0509050000020004" pitchFamily="49" charset="0"/>
              </a:rPr>
              <a:t>, </a:t>
            </a:r>
            <a:r>
              <a:rPr lang="en-US" altLang="ja-JP" sz="900" dirty="0" err="1">
                <a:latin typeface="Fira Code" panose="020B0509050000020004" pitchFamily="49" charset="0"/>
                <a:ea typeface="Fira Code" panose="020B0509050000020004" pitchFamily="49" charset="0"/>
              </a:rPr>
              <a:t>Nouh</a:t>
            </a:r>
            <a:r>
              <a:rPr lang="en-US" altLang="ja-JP" sz="900" dirty="0">
                <a:latin typeface="Fira Code" panose="020B0509050000020004" pitchFamily="49" charset="0"/>
                <a:ea typeface="Fira Code" panose="020B0509050000020004" pitchFamily="49" charset="0"/>
              </a:rPr>
              <a:t> </a:t>
            </a:r>
            <a:r>
              <a:rPr lang="en-US" altLang="ja-JP" sz="900" dirty="0" err="1">
                <a:latin typeface="Fira Code" panose="020B0509050000020004" pitchFamily="49" charset="0"/>
                <a:ea typeface="Fira Code" panose="020B0509050000020004" pitchFamily="49" charset="0"/>
              </a:rPr>
              <a:t>Alhindawi</a:t>
            </a:r>
            <a:r>
              <a:rPr lang="en-US" altLang="ja-JP" sz="900" dirty="0">
                <a:latin typeface="Fira Code" panose="020B0509050000020004" pitchFamily="49" charset="0"/>
                <a:ea typeface="Fira Code" panose="020B0509050000020004" pitchFamily="49" charset="0"/>
              </a:rPr>
              <a:t>, and Omar </a:t>
            </a:r>
            <a:r>
              <a:rPr lang="en-US" altLang="ja-JP" sz="900" dirty="0" err="1">
                <a:latin typeface="Fira Code" panose="020B0509050000020004" pitchFamily="49" charset="0"/>
                <a:ea typeface="Fira Code" panose="020B0509050000020004" pitchFamily="49" charset="0"/>
              </a:rPr>
              <a:t>Meqdadi</a:t>
            </a:r>
            <a:r>
              <a:rPr lang="en-US" altLang="ja-JP" sz="900" dirty="0">
                <a:latin typeface="Fira Code" panose="020B0509050000020004" pitchFamily="49" charset="0"/>
                <a:ea typeface="Fira Code" panose="020B0509050000020004" pitchFamily="49" charset="0"/>
              </a:rPr>
              <a:t>. </a:t>
            </a:r>
            <a:r>
              <a:rPr lang="en-US" altLang="ja-JP" sz="900" dirty="0" err="1">
                <a:latin typeface="Fira Code" panose="020B0509050000020004" pitchFamily="49" charset="0"/>
                <a:ea typeface="Fira Code" panose="020B0509050000020004" pitchFamily="49" charset="0"/>
              </a:rPr>
              <a:t>srcSlice</a:t>
            </a:r>
            <a:r>
              <a:rPr lang="en-US" altLang="ja-JP" sz="900" dirty="0">
                <a:latin typeface="Fira Code" panose="020B0509050000020004" pitchFamily="49" charset="0"/>
                <a:ea typeface="Fira Code" panose="020B0509050000020004" pitchFamily="49" charset="0"/>
              </a:rPr>
              <a:t>: Very efficient and scalable forward static slicing. Journal of Software: Evolution and Process, Vol. 26, No. 11, pp. 931-961, 2014.</a:t>
            </a:r>
            <a:endParaRPr lang="ja-JP" altLang="en-US" sz="900" dirty="0">
              <a:latin typeface="Fira Code" panose="020B0509050000020004" pitchFamily="49" charset="0"/>
            </a:endParaRPr>
          </a:p>
          <a:p>
            <a:endParaRPr lang="en-US" altLang="ja-JP" sz="900" dirty="0" smtClean="0">
              <a:latin typeface="Fira Code" panose="020B0509050000020004" pitchFamily="49" charset="0"/>
              <a:ea typeface="Fira Code" panose="020B0509050000020004" pitchFamily="49" charset="0"/>
            </a:endParaRPr>
          </a:p>
        </p:txBody>
      </p:sp>
      <p:sp>
        <p:nvSpPr>
          <p:cNvPr id="13" name="正方形/長方形 12"/>
          <p:cNvSpPr/>
          <p:nvPr/>
        </p:nvSpPr>
        <p:spPr>
          <a:xfrm>
            <a:off x="5524500" y="3848052"/>
            <a:ext cx="3151188" cy="2123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a:biLevel thresh="75000"/>
          </a:blip>
          <a:stretch>
            <a:fillRect/>
          </a:stretch>
        </p:blipFill>
        <p:spPr>
          <a:xfrm>
            <a:off x="6991666" y="3953746"/>
            <a:ext cx="1560270" cy="1912512"/>
          </a:xfrm>
          <a:prstGeom prst="rect">
            <a:avLst/>
          </a:prstGeom>
        </p:spPr>
      </p:pic>
      <p:sp>
        <p:nvSpPr>
          <p:cNvPr id="6" name="テキスト ボックス 5"/>
          <p:cNvSpPr txBox="1"/>
          <p:nvPr/>
        </p:nvSpPr>
        <p:spPr>
          <a:xfrm>
            <a:off x="5589565" y="4052027"/>
            <a:ext cx="1620957" cy="584775"/>
          </a:xfrm>
          <a:prstGeom prst="rect">
            <a:avLst/>
          </a:prstGeom>
          <a:noFill/>
        </p:spPr>
        <p:txBody>
          <a:bodyPr wrap="none" rtlCol="0">
            <a:spAutoFit/>
          </a:bodyPr>
          <a:lstStyle/>
          <a:p>
            <a:pPr algn="r"/>
            <a:r>
              <a:rPr kumimoji="1" lang="ja-JP" altLang="en-US" sz="1600" dirty="0" smtClean="0">
                <a:latin typeface="游明朝" panose="02020400000000000000" pitchFamily="18" charset="-128"/>
                <a:ea typeface="游明朝" panose="02020400000000000000" pitchFamily="18" charset="-128"/>
              </a:rPr>
              <a:t>モジュール間</a:t>
            </a:r>
            <a:endParaRPr kumimoji="1" lang="en-US" altLang="ja-JP" sz="1600" dirty="0" smtClean="0">
              <a:latin typeface="游明朝" panose="02020400000000000000" pitchFamily="18" charset="-128"/>
              <a:ea typeface="游明朝" panose="02020400000000000000" pitchFamily="18" charset="-128"/>
            </a:endParaRPr>
          </a:p>
          <a:p>
            <a:pPr algn="r"/>
            <a:r>
              <a:rPr lang="ja-JP" altLang="en-US" sz="1600" dirty="0" smtClean="0">
                <a:latin typeface="游明朝" panose="02020400000000000000" pitchFamily="18" charset="-128"/>
                <a:ea typeface="游明朝" panose="02020400000000000000" pitchFamily="18" charset="-128"/>
              </a:rPr>
              <a:t>データフロー</a:t>
            </a:r>
            <a:r>
              <a:rPr lang="ja-JP" altLang="en-US" sz="1600" dirty="0">
                <a:latin typeface="游明朝" panose="02020400000000000000" pitchFamily="18" charset="-128"/>
                <a:ea typeface="游明朝" panose="02020400000000000000" pitchFamily="18" charset="-128"/>
              </a:rPr>
              <a:t>図</a:t>
            </a:r>
            <a:endParaRPr kumimoji="1" lang="ja-JP" altLang="en-US" sz="16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226428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Visual </a:t>
            </a:r>
            <a:r>
              <a:rPr kumimoji="1" lang="en-US" altLang="ja-JP" dirty="0" err="1" smtClean="0"/>
              <a:t>Reflexion</a:t>
            </a:r>
            <a:r>
              <a:rPr kumimoji="1" lang="en-US" altLang="ja-JP" dirty="0" smtClean="0"/>
              <a:t/>
            </a:r>
            <a:br>
              <a:rPr kumimoji="1" lang="en-US" altLang="ja-JP" dirty="0" smtClean="0"/>
            </a:br>
            <a:r>
              <a:rPr lang="ja-JP" altLang="en-US" sz="2400" dirty="0">
                <a:solidFill>
                  <a:schemeClr val="accent2"/>
                </a:solidFill>
                <a:latin typeface="+mj-ea"/>
              </a:rPr>
              <a:t>③ モジュール間</a:t>
            </a:r>
            <a:r>
              <a:rPr lang="ja-JP" altLang="en-US" sz="2400" dirty="0" smtClean="0">
                <a:solidFill>
                  <a:schemeClr val="accent2"/>
                </a:solidFill>
                <a:latin typeface="+mj-ea"/>
              </a:rPr>
              <a:t>データフロー図</a:t>
            </a:r>
            <a:r>
              <a:rPr lang="ja-JP" altLang="en-US" sz="2400" dirty="0">
                <a:solidFill>
                  <a:schemeClr val="accent2"/>
                </a:solidFill>
                <a:latin typeface="+mj-ea"/>
              </a:rPr>
              <a:t>の</a:t>
            </a:r>
            <a:r>
              <a:rPr lang="ja-JP" altLang="en-US" sz="2400" dirty="0" smtClean="0">
                <a:solidFill>
                  <a:schemeClr val="accent2"/>
                </a:solidFill>
                <a:latin typeface="+mj-ea"/>
              </a:rPr>
              <a:t>生成</a:t>
            </a:r>
            <a:endParaRPr kumimoji="1" lang="ja-JP" altLang="en-US" sz="2400" dirty="0"/>
          </a:p>
        </p:txBody>
      </p:sp>
      <p:sp>
        <p:nvSpPr>
          <p:cNvPr id="3" name="コンテンツ プレースホルダー 2"/>
          <p:cNvSpPr>
            <a:spLocks noGrp="1"/>
          </p:cNvSpPr>
          <p:nvPr>
            <p:ph idx="1"/>
          </p:nvPr>
        </p:nvSpPr>
        <p:spPr>
          <a:xfrm>
            <a:off x="457199" y="1600200"/>
            <a:ext cx="8174543" cy="4525963"/>
          </a:xfrm>
        </p:spPr>
        <p:txBody>
          <a:bodyPr/>
          <a:lstStyle/>
          <a:p>
            <a:r>
              <a:rPr kumimoji="1" lang="ja-JP" altLang="en-US" dirty="0" smtClean="0"/>
              <a:t>モジュール間の変数のデータフローを</a:t>
            </a:r>
            <a:r>
              <a:rPr kumimoji="1" lang="en-US" altLang="ja-JP" dirty="0" err="1" smtClean="0"/>
              <a:t>Reflexion</a:t>
            </a:r>
            <a:r>
              <a:rPr kumimoji="1" lang="en-US" altLang="ja-JP" dirty="0" smtClean="0"/>
              <a:t> </a:t>
            </a:r>
            <a:r>
              <a:rPr kumimoji="1" lang="en-US" altLang="ja-JP" dirty="0" smtClean="0"/>
              <a:t>Model</a:t>
            </a:r>
            <a:r>
              <a:rPr kumimoji="1" lang="en-US" altLang="ja-JP" baseline="30000" dirty="0" smtClean="0"/>
              <a:t>[1]</a:t>
            </a:r>
            <a:r>
              <a:rPr kumimoji="1" lang="ja-JP" altLang="en-US" dirty="0" smtClean="0"/>
              <a:t>に倣っ</a:t>
            </a:r>
            <a:r>
              <a:rPr lang="ja-JP" altLang="en-US" dirty="0" smtClean="0"/>
              <a:t>て図示するツール．</a:t>
            </a:r>
            <a:endParaRPr lang="en-US" altLang="ja-JP" dirty="0" smtClean="0"/>
          </a:p>
          <a:p>
            <a:pPr>
              <a:lnSpc>
                <a:spcPct val="30000"/>
              </a:lnSpc>
            </a:pPr>
            <a:endParaRPr lang="en-US" altLang="ja-JP" dirty="0" smtClean="0"/>
          </a:p>
          <a:p>
            <a:r>
              <a:rPr kumimoji="1" lang="en-US" altLang="ja-JP" dirty="0" err="1" smtClean="0"/>
              <a:t>srcSlice</a:t>
            </a:r>
            <a:r>
              <a:rPr lang="ja-JP" altLang="en-US" dirty="0" smtClean="0"/>
              <a:t>の</a:t>
            </a:r>
            <a:r>
              <a:rPr lang="ja-JP" altLang="en-US" dirty="0" smtClean="0"/>
              <a:t>出力</a:t>
            </a:r>
            <a:r>
              <a:rPr lang="en-US" altLang="ja-JP" dirty="0" smtClean="0"/>
              <a:t>(</a:t>
            </a:r>
            <a:r>
              <a:rPr lang="ja-JP" altLang="en-US" dirty="0" smtClean="0"/>
              <a:t>変数の定義</a:t>
            </a:r>
            <a:r>
              <a:rPr lang="ja-JP" altLang="en-US" dirty="0"/>
              <a:t>・参照情報</a:t>
            </a:r>
            <a:r>
              <a:rPr lang="en-US" altLang="ja-JP" dirty="0" smtClean="0"/>
              <a:t>)</a:t>
            </a:r>
            <a:r>
              <a:rPr lang="ja-JP" altLang="en-US" dirty="0" smtClean="0"/>
              <a:t>，</a:t>
            </a:r>
            <a:r>
              <a:rPr kumimoji="1" lang="ja-JP" altLang="en-US" dirty="0" smtClean="0"/>
              <a:t>解析</a:t>
            </a:r>
            <a:r>
              <a:rPr lang="ja-JP" altLang="en-US" dirty="0"/>
              <a:t>設定</a:t>
            </a:r>
            <a:r>
              <a:rPr lang="ja-JP" altLang="en-US" dirty="0" smtClean="0"/>
              <a:t>を</a:t>
            </a:r>
            <a:r>
              <a:rPr lang="en-US" altLang="ja-JP" dirty="0" smtClean="0"/>
              <a:t/>
            </a:r>
            <a:br>
              <a:rPr lang="en-US" altLang="ja-JP" dirty="0" smtClean="0"/>
            </a:br>
            <a:r>
              <a:rPr lang="ja-JP" altLang="en-US" dirty="0" smtClean="0"/>
              <a:t>入力</a:t>
            </a:r>
            <a:r>
              <a:rPr lang="ja-JP" altLang="en-US" dirty="0"/>
              <a:t>と</a:t>
            </a:r>
            <a:r>
              <a:rPr lang="ja-JP" altLang="en-US" dirty="0" smtClean="0"/>
              <a:t>する．</a:t>
            </a:r>
            <a:endParaRPr lang="en-US" altLang="ja-JP" dirty="0" smtClean="0"/>
          </a:p>
          <a:p>
            <a:pPr lvl="1"/>
            <a:r>
              <a:rPr kumimoji="1" lang="ja-JP" altLang="en-US" dirty="0" smtClean="0"/>
              <a:t>解析設定は以下の内容を含む．</a:t>
            </a:r>
            <a:endParaRPr lang="en-US" altLang="ja-JP" dirty="0" smtClean="0"/>
          </a:p>
          <a:p>
            <a:pPr lvl="2">
              <a:buFont typeface="Wingdings" panose="05000000000000000000" pitchFamily="2" charset="2"/>
              <a:buChar char="ü"/>
            </a:pPr>
            <a:r>
              <a:rPr kumimoji="1" lang="ja-JP" altLang="en-US" dirty="0" smtClean="0"/>
              <a:t>データフローを調べたい</a:t>
            </a:r>
            <a:r>
              <a:rPr lang="en-US" altLang="ja-JP" dirty="0" smtClean="0"/>
              <a:t>『</a:t>
            </a:r>
            <a:r>
              <a:rPr kumimoji="1" lang="ja-JP" altLang="en-US" dirty="0" smtClean="0"/>
              <a:t>ターゲット変数</a:t>
            </a:r>
            <a:r>
              <a:rPr lang="en-US" altLang="ja-JP" dirty="0" smtClean="0"/>
              <a:t>』</a:t>
            </a:r>
            <a:endParaRPr lang="en-US" altLang="ja-JP" dirty="0"/>
          </a:p>
          <a:p>
            <a:pPr lvl="2">
              <a:buFont typeface="Wingdings" panose="05000000000000000000" pitchFamily="2" charset="2"/>
              <a:buChar char="ü"/>
            </a:pPr>
            <a:r>
              <a:rPr kumimoji="1" lang="ja-JP" altLang="en-US" dirty="0" smtClean="0"/>
              <a:t>関数とモジュールの対応づけ</a:t>
            </a:r>
            <a:endParaRPr kumimoji="1" lang="en-US" altLang="ja-JP" dirty="0" smtClean="0"/>
          </a:p>
          <a:p>
            <a:pPr>
              <a:lnSpc>
                <a:spcPct val="30000"/>
              </a:lnSpc>
            </a:pPr>
            <a:endParaRPr lang="en-US" altLang="ja-JP" dirty="0" smtClean="0"/>
          </a:p>
          <a:p>
            <a:r>
              <a:rPr lang="ja-JP" altLang="en-US" dirty="0" smtClean="0"/>
              <a:t>変数の定義</a:t>
            </a:r>
            <a:r>
              <a:rPr lang="ja-JP" altLang="en-US" dirty="0" smtClean="0"/>
              <a:t>・参照情報から値の到達可否を</a:t>
            </a:r>
            <a:r>
              <a:rPr lang="ja-JP" altLang="en-US" dirty="0" smtClean="0"/>
              <a:t>求め，グラフを構築</a:t>
            </a:r>
            <a:r>
              <a:rPr lang="ja-JP" altLang="en-US" dirty="0" smtClean="0"/>
              <a:t>する．</a:t>
            </a:r>
            <a:endParaRPr lang="en-US" altLang="ja-JP" dirty="0"/>
          </a:p>
        </p:txBody>
      </p:sp>
      <p:sp>
        <p:nvSpPr>
          <p:cNvPr id="4" name="スライド番号プレースホルダー 3"/>
          <p:cNvSpPr>
            <a:spLocks noGrp="1"/>
          </p:cNvSpPr>
          <p:nvPr>
            <p:ph type="sldNum" sz="quarter" idx="12"/>
          </p:nvPr>
        </p:nvSpPr>
        <p:spPr/>
        <p:txBody>
          <a:bodyPr/>
          <a:lstStyle/>
          <a:p>
            <a:fld id="{9F5033E9-932D-4E41-95C3-341F9A6DAE17}" type="slidenum">
              <a:rPr lang="en-US" altLang="ja-JP" smtClean="0"/>
              <a:pPr/>
              <a:t>9</a:t>
            </a:fld>
            <a:endParaRPr lang="en-US" altLang="ja-JP"/>
          </a:p>
        </p:txBody>
      </p:sp>
      <p:grpSp>
        <p:nvGrpSpPr>
          <p:cNvPr id="15" name="グループ化 14"/>
          <p:cNvGrpSpPr/>
          <p:nvPr/>
        </p:nvGrpSpPr>
        <p:grpSpPr>
          <a:xfrm>
            <a:off x="9565323" y="1866107"/>
            <a:ext cx="2162175" cy="3994149"/>
            <a:chOff x="6419850" y="1885950"/>
            <a:chExt cx="2162175" cy="3994149"/>
          </a:xfrm>
        </p:grpSpPr>
        <p:sp>
          <p:nvSpPr>
            <p:cNvPr id="5" name="角丸四角形 4"/>
            <p:cNvSpPr/>
            <p:nvPr/>
          </p:nvSpPr>
          <p:spPr>
            <a:xfrm>
              <a:off x="6419850" y="1885950"/>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lumMod val="50000"/>
                    </a:schemeClr>
                  </a:solidFill>
                </a:rPr>
                <a:t>Source Code</a:t>
              </a:r>
              <a:endParaRPr kumimoji="1" lang="ja-JP" altLang="en-US" sz="1400" dirty="0">
                <a:solidFill>
                  <a:schemeClr val="bg1">
                    <a:lumMod val="50000"/>
                  </a:schemeClr>
                </a:solidFill>
              </a:endParaRPr>
            </a:p>
          </p:txBody>
        </p:sp>
        <p:sp>
          <p:nvSpPr>
            <p:cNvPr id="6" name="角丸四角形 5"/>
            <p:cNvSpPr/>
            <p:nvPr/>
          </p:nvSpPr>
          <p:spPr>
            <a:xfrm>
              <a:off x="6419850" y="3036358"/>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bg1">
                      <a:lumMod val="50000"/>
                    </a:schemeClr>
                  </a:solidFill>
                </a:rPr>
                <a:t>srcML</a:t>
              </a:r>
              <a:endParaRPr kumimoji="1" lang="ja-JP" altLang="en-US" sz="1400" dirty="0">
                <a:solidFill>
                  <a:schemeClr val="bg1">
                    <a:lumMod val="50000"/>
                  </a:schemeClr>
                </a:solidFill>
              </a:endParaRPr>
            </a:p>
          </p:txBody>
        </p:sp>
        <p:sp>
          <p:nvSpPr>
            <p:cNvPr id="7" name="角丸四角形 6"/>
            <p:cNvSpPr/>
            <p:nvPr/>
          </p:nvSpPr>
          <p:spPr>
            <a:xfrm>
              <a:off x="6419850" y="4186766"/>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bg1">
                      <a:lumMod val="50000"/>
                    </a:schemeClr>
                  </a:solidFill>
                </a:rPr>
                <a:t>srcSlice</a:t>
              </a:r>
              <a:endParaRPr kumimoji="1" lang="ja-JP" altLang="en-US" sz="1400" dirty="0">
                <a:solidFill>
                  <a:schemeClr val="bg1">
                    <a:lumMod val="50000"/>
                  </a:schemeClr>
                </a:solidFill>
              </a:endParaRPr>
            </a:p>
          </p:txBody>
        </p:sp>
        <p:sp>
          <p:nvSpPr>
            <p:cNvPr id="8" name="角丸四角形 7"/>
            <p:cNvSpPr/>
            <p:nvPr/>
          </p:nvSpPr>
          <p:spPr>
            <a:xfrm>
              <a:off x="6419850" y="5337174"/>
              <a:ext cx="2162175" cy="542925"/>
            </a:xfrm>
            <a:prstGeom prst="roundRect">
              <a:avLst>
                <a:gd name="adj" fmla="val 500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accent2"/>
                  </a:solidFill>
                </a:rPr>
                <a:t>Visual </a:t>
              </a:r>
              <a:r>
                <a:rPr kumimoji="1" lang="en-US" altLang="ja-JP" sz="1400" dirty="0" err="1" smtClean="0">
                  <a:solidFill>
                    <a:schemeClr val="accent2"/>
                  </a:solidFill>
                </a:rPr>
                <a:t>Reflexion</a:t>
              </a:r>
              <a:endParaRPr kumimoji="1" lang="ja-JP" altLang="en-US" sz="1400" dirty="0">
                <a:solidFill>
                  <a:schemeClr val="accent2"/>
                </a:solidFill>
              </a:endParaRPr>
            </a:p>
          </p:txBody>
        </p:sp>
        <p:cxnSp>
          <p:nvCxnSpPr>
            <p:cNvPr id="10" name="直線矢印コネクタ 9"/>
            <p:cNvCxnSpPr>
              <a:stCxn id="5" idx="2"/>
              <a:endCxn id="6" idx="0"/>
            </p:cNvCxnSpPr>
            <p:nvPr/>
          </p:nvCxnSpPr>
          <p:spPr>
            <a:xfrm>
              <a:off x="7500938" y="2428875"/>
              <a:ext cx="0" cy="60748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p:cNvCxnSpPr>
              <a:stCxn id="6" idx="2"/>
              <a:endCxn id="7" idx="0"/>
            </p:cNvCxnSpPr>
            <p:nvPr/>
          </p:nvCxnSpPr>
          <p:spPr>
            <a:xfrm>
              <a:off x="7500938" y="3579283"/>
              <a:ext cx="0" cy="60748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p:cNvCxnSpPr>
              <a:stCxn id="7" idx="2"/>
              <a:endCxn id="8" idx="0"/>
            </p:cNvCxnSpPr>
            <p:nvPr/>
          </p:nvCxnSpPr>
          <p:spPr>
            <a:xfrm>
              <a:off x="7500938" y="4729691"/>
              <a:ext cx="0" cy="60748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sp>
        <p:nvSpPr>
          <p:cNvPr id="13" name="右矢印 12"/>
          <p:cNvSpPr/>
          <p:nvPr/>
        </p:nvSpPr>
        <p:spPr>
          <a:xfrm rot="2700000">
            <a:off x="9317209" y="5018755"/>
            <a:ext cx="384594" cy="190500"/>
          </a:xfrm>
          <a:prstGeom prst="rightArrow">
            <a:avLst>
              <a:gd name="adj1" fmla="val 50000"/>
              <a:gd name="adj2" fmla="val 736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57200" y="5549082"/>
            <a:ext cx="8174541" cy="577081"/>
          </a:xfrm>
          <a:prstGeom prst="rect">
            <a:avLst/>
          </a:prstGeom>
          <a:noFill/>
        </p:spPr>
        <p:txBody>
          <a:bodyPr wrap="square" rtlCol="0">
            <a:spAutoFit/>
          </a:bodyPr>
          <a:lstStyle/>
          <a:p>
            <a:r>
              <a:rPr lang="en-US" altLang="ja-JP" sz="1050" dirty="0" smtClean="0">
                <a:latin typeface="Fira Code" panose="020B0509050000020004" pitchFamily="49" charset="0"/>
                <a:ea typeface="Fira Code" panose="020B0509050000020004" pitchFamily="49" charset="0"/>
              </a:rPr>
              <a:t>[1] </a:t>
            </a:r>
            <a:r>
              <a:rPr lang="en-US" altLang="ja-JP" sz="1050" dirty="0">
                <a:latin typeface="Fira Code" panose="020B0509050000020004" pitchFamily="49" charset="0"/>
                <a:ea typeface="Fira Code" panose="020B0509050000020004" pitchFamily="49" charset="0"/>
              </a:rPr>
              <a:t>Gail C Murphy, David </a:t>
            </a:r>
            <a:r>
              <a:rPr lang="en-US" altLang="ja-JP" sz="1050" dirty="0" err="1">
                <a:latin typeface="Fira Code" panose="020B0509050000020004" pitchFamily="49" charset="0"/>
                <a:ea typeface="Fira Code" panose="020B0509050000020004" pitchFamily="49" charset="0"/>
              </a:rPr>
              <a:t>Notkin</a:t>
            </a:r>
            <a:r>
              <a:rPr lang="en-US" altLang="ja-JP" sz="1050" dirty="0">
                <a:latin typeface="Fira Code" panose="020B0509050000020004" pitchFamily="49" charset="0"/>
                <a:ea typeface="Fira Code" panose="020B0509050000020004" pitchFamily="49" charset="0"/>
              </a:rPr>
              <a:t>, and Kevin Sullivan. Software </a:t>
            </a:r>
            <a:r>
              <a:rPr lang="en-US" altLang="ja-JP" sz="1050" dirty="0" err="1">
                <a:latin typeface="Fira Code" panose="020B0509050000020004" pitchFamily="49" charset="0"/>
                <a:ea typeface="Fira Code" panose="020B0509050000020004" pitchFamily="49" charset="0"/>
              </a:rPr>
              <a:t>reflexion</a:t>
            </a:r>
            <a:r>
              <a:rPr lang="en-US" altLang="ja-JP" sz="1050" dirty="0">
                <a:latin typeface="Fira Code" panose="020B0509050000020004" pitchFamily="49" charset="0"/>
                <a:ea typeface="Fira Code" panose="020B0509050000020004" pitchFamily="49" charset="0"/>
              </a:rPr>
              <a:t> models: Bridging the gap between source and high-level models. ACM SIGSOFT Software Engineering Notes, Vol. 20, No. 4, pp. </a:t>
            </a:r>
            <a:r>
              <a:rPr lang="en-US" altLang="ja-JP" sz="1050" dirty="0" smtClean="0">
                <a:latin typeface="Fira Code" panose="020B0509050000020004" pitchFamily="49" charset="0"/>
                <a:ea typeface="Fira Code" panose="020B0509050000020004" pitchFamily="49" charset="0"/>
              </a:rPr>
              <a:t>18-28</a:t>
            </a:r>
            <a:r>
              <a:rPr lang="en-US" altLang="ja-JP" sz="1050" dirty="0">
                <a:latin typeface="Fira Code" panose="020B0509050000020004" pitchFamily="49" charset="0"/>
                <a:ea typeface="Fira Code" panose="020B0509050000020004" pitchFamily="49" charset="0"/>
              </a:rPr>
              <a:t>, 1995.</a:t>
            </a:r>
            <a:endParaRPr kumimoji="1" lang="ja-JP" altLang="en-US" sz="1050" dirty="0">
              <a:latin typeface="Fira Code" panose="020B0509050000020004" pitchFamily="49" charset="0"/>
            </a:endParaRPr>
          </a:p>
        </p:txBody>
      </p:sp>
      <p:sp>
        <p:nvSpPr>
          <p:cNvPr id="19" name="角丸四角形 18"/>
          <p:cNvSpPr/>
          <p:nvPr/>
        </p:nvSpPr>
        <p:spPr>
          <a:xfrm>
            <a:off x="12281498" y="4584938"/>
            <a:ext cx="2162175" cy="542925"/>
          </a:xfrm>
          <a:prstGeom prst="roundRect">
            <a:avLst>
              <a:gd name="adj" fmla="val 500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accent2"/>
                </a:solidFill>
              </a:rPr>
              <a:t>Visual </a:t>
            </a:r>
            <a:r>
              <a:rPr lang="en-US" altLang="ja-JP" sz="1400" dirty="0" err="1" smtClean="0">
                <a:solidFill>
                  <a:schemeClr val="accent2"/>
                </a:solidFill>
              </a:rPr>
              <a:t>Reflexion</a:t>
            </a:r>
            <a:endParaRPr kumimoji="1" lang="ja-JP" altLang="en-US" sz="1400" dirty="0">
              <a:solidFill>
                <a:schemeClr val="accent2"/>
              </a:solidFill>
            </a:endParaRPr>
          </a:p>
        </p:txBody>
      </p:sp>
      <p:sp>
        <p:nvSpPr>
          <p:cNvPr id="20" name="角丸四角形 19"/>
          <p:cNvSpPr/>
          <p:nvPr/>
        </p:nvSpPr>
        <p:spPr>
          <a:xfrm>
            <a:off x="12281498" y="2766804"/>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smtClean="0">
                <a:solidFill>
                  <a:schemeClr val="bg1">
                    <a:lumMod val="50000"/>
                  </a:schemeClr>
                </a:solidFill>
              </a:rPr>
              <a:t>srcML</a:t>
            </a:r>
            <a:endParaRPr kumimoji="1" lang="ja-JP" altLang="en-US" sz="1400" dirty="0">
              <a:solidFill>
                <a:schemeClr val="bg1">
                  <a:lumMod val="50000"/>
                </a:schemeClr>
              </a:solidFill>
            </a:endParaRPr>
          </a:p>
        </p:txBody>
      </p:sp>
      <p:sp>
        <p:nvSpPr>
          <p:cNvPr id="21" name="角丸四角形 20"/>
          <p:cNvSpPr/>
          <p:nvPr/>
        </p:nvSpPr>
        <p:spPr>
          <a:xfrm>
            <a:off x="12281498" y="3668393"/>
            <a:ext cx="2162175" cy="542925"/>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err="1" smtClean="0">
                <a:solidFill>
                  <a:schemeClr val="bg1">
                    <a:lumMod val="50000"/>
                  </a:schemeClr>
                </a:solidFill>
              </a:rPr>
              <a:t>srcSlice</a:t>
            </a:r>
            <a:endParaRPr kumimoji="1" lang="ja-JP" altLang="en-US" sz="1400" dirty="0">
              <a:solidFill>
                <a:schemeClr val="bg1">
                  <a:lumMod val="50000"/>
                </a:schemeClr>
              </a:solidFill>
            </a:endParaRPr>
          </a:p>
        </p:txBody>
      </p:sp>
      <p:sp>
        <p:nvSpPr>
          <p:cNvPr id="23" name="右矢印 22"/>
          <p:cNvSpPr/>
          <p:nvPr/>
        </p:nvSpPr>
        <p:spPr>
          <a:xfrm rot="2700000">
            <a:off x="12033381" y="4286147"/>
            <a:ext cx="384594" cy="190500"/>
          </a:xfrm>
          <a:prstGeom prst="rightArrow">
            <a:avLst>
              <a:gd name="adj1" fmla="val 50000"/>
              <a:gd name="adj2" fmla="val 736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a:off x="13362586" y="3313014"/>
            <a:ext cx="0" cy="34178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13362585" y="4214604"/>
            <a:ext cx="0" cy="34178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6" name="下矢印 25"/>
          <p:cNvSpPr/>
          <p:nvPr/>
        </p:nvSpPr>
        <p:spPr>
          <a:xfrm>
            <a:off x="13286384" y="5217795"/>
            <a:ext cx="152401" cy="312420"/>
          </a:xfrm>
          <a:prstGeom prst="downArrow">
            <a:avLst>
              <a:gd name="adj1" fmla="val 50000"/>
              <a:gd name="adj2" fmla="val 777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2269977" y="5631816"/>
            <a:ext cx="2185214" cy="276999"/>
          </a:xfrm>
          <a:prstGeom prst="rect">
            <a:avLst/>
          </a:prstGeom>
          <a:noFill/>
        </p:spPr>
        <p:txBody>
          <a:bodyPr wrap="none" rtlCol="0">
            <a:spAutoFit/>
          </a:bodyPr>
          <a:lstStyle/>
          <a:p>
            <a:r>
              <a:rPr kumimoji="1" lang="ja-JP" altLang="en-US" sz="1200" dirty="0" smtClean="0">
                <a:latin typeface="+mn-ea"/>
                <a:ea typeface="+mn-ea"/>
              </a:rPr>
              <a:t>モジュール間データフロー図</a:t>
            </a:r>
            <a:endParaRPr kumimoji="1" lang="ja-JP" altLang="en-US" sz="1200" dirty="0">
              <a:latin typeface="+mn-ea"/>
              <a:ea typeface="+mn-ea"/>
            </a:endParaRPr>
          </a:p>
        </p:txBody>
      </p:sp>
      <p:grpSp>
        <p:nvGrpSpPr>
          <p:cNvPr id="28" name="グループ化 27"/>
          <p:cNvGrpSpPr/>
          <p:nvPr/>
        </p:nvGrpSpPr>
        <p:grpSpPr>
          <a:xfrm>
            <a:off x="13102581" y="1627249"/>
            <a:ext cx="520006" cy="633338"/>
            <a:chOff x="2414501" y="3860569"/>
            <a:chExt cx="520006" cy="633338"/>
          </a:xfrm>
        </p:grpSpPr>
        <p:pic>
          <p:nvPicPr>
            <p:cNvPr id="29" name="図 28"/>
            <p:cNvPicPr>
              <a:picLocks noChangeAspect="1"/>
            </p:cNvPicPr>
            <p:nvPr/>
          </p:nvPicPr>
          <p:blipFill>
            <a:blip r:embed="rId3"/>
            <a:stretch>
              <a:fillRect/>
            </a:stretch>
          </p:blipFill>
          <p:spPr>
            <a:xfrm>
              <a:off x="2555687" y="3860569"/>
              <a:ext cx="378820" cy="480709"/>
            </a:xfrm>
            <a:prstGeom prst="rect">
              <a:avLst/>
            </a:prstGeom>
          </p:spPr>
        </p:pic>
        <p:pic>
          <p:nvPicPr>
            <p:cNvPr id="30" name="図 29"/>
            <p:cNvPicPr>
              <a:picLocks noChangeAspect="1"/>
            </p:cNvPicPr>
            <p:nvPr/>
          </p:nvPicPr>
          <p:blipFill>
            <a:blip r:embed="rId3"/>
            <a:stretch>
              <a:fillRect/>
            </a:stretch>
          </p:blipFill>
          <p:spPr>
            <a:xfrm>
              <a:off x="2414501" y="4013198"/>
              <a:ext cx="378820" cy="480709"/>
            </a:xfrm>
            <a:prstGeom prst="rect">
              <a:avLst/>
            </a:prstGeom>
          </p:spPr>
        </p:pic>
      </p:grpSp>
      <p:sp>
        <p:nvSpPr>
          <p:cNvPr id="31" name="下矢印 30"/>
          <p:cNvSpPr/>
          <p:nvPr/>
        </p:nvSpPr>
        <p:spPr>
          <a:xfrm>
            <a:off x="13286384" y="2362188"/>
            <a:ext cx="152401" cy="312420"/>
          </a:xfrm>
          <a:prstGeom prst="downArrow">
            <a:avLst>
              <a:gd name="adj1" fmla="val 50000"/>
              <a:gd name="adj2" fmla="val 777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2808586" y="1876614"/>
            <a:ext cx="1107996" cy="276999"/>
          </a:xfrm>
          <a:prstGeom prst="rect">
            <a:avLst/>
          </a:prstGeom>
          <a:solidFill>
            <a:schemeClr val="bg1">
              <a:lumMod val="95000"/>
            </a:schemeClr>
          </a:solidFill>
        </p:spPr>
        <p:txBody>
          <a:bodyPr wrap="none" rtlCol="0">
            <a:spAutoFit/>
          </a:bodyPr>
          <a:lstStyle/>
          <a:p>
            <a:r>
              <a:rPr lang="ja-JP" altLang="en-US" sz="1200" dirty="0">
                <a:latin typeface="+mn-ea"/>
                <a:ea typeface="+mn-ea"/>
              </a:rPr>
              <a:t>ソースコード</a:t>
            </a:r>
            <a:endParaRPr kumimoji="1" lang="ja-JP" altLang="en-US" sz="1200" dirty="0">
              <a:latin typeface="+mn-ea"/>
              <a:ea typeface="+mn-ea"/>
            </a:endParaRPr>
          </a:p>
        </p:txBody>
      </p:sp>
    </p:spTree>
    <p:extLst>
      <p:ext uri="{BB962C8B-B14F-4D97-AF65-F5344CB8AC3E}">
        <p14:creationId xmlns:p14="http://schemas.microsoft.com/office/powerpoint/2010/main" val="251102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ユーザー定義 1">
      <a:dk1>
        <a:srgbClr val="000000"/>
      </a:dk1>
      <a:lt1>
        <a:srgbClr val="FFFFFF"/>
      </a:lt1>
      <a:dk2>
        <a:srgbClr val="000000"/>
      </a:dk2>
      <a:lt2>
        <a:srgbClr val="808080"/>
      </a:lt2>
      <a:accent1>
        <a:srgbClr val="0366D6"/>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4">
      <a:majorFont>
        <a:latin typeface="Roboto"/>
        <a:ea typeface="Noto Sans CJK JP Bold"/>
        <a:cs typeface=""/>
      </a:majorFont>
      <a:minorFont>
        <a:latin typeface="Roboto"/>
        <a:ea typeface="Noto Sans CJK JP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19233</TotalTime>
  <Words>4015</Words>
  <Application>Microsoft Office PowerPoint</Application>
  <PresentationFormat>画面に合わせる (4:3)</PresentationFormat>
  <Paragraphs>564</Paragraphs>
  <Slides>21</Slides>
  <Notes>19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ＭＳ Ｐゴシック</vt:lpstr>
      <vt:lpstr>Noto Sans CJK JP Bold</vt:lpstr>
      <vt:lpstr>Noto Sans CJK JP Regular</vt:lpstr>
      <vt:lpstr>游ゴシック</vt:lpstr>
      <vt:lpstr>游ゴシック</vt:lpstr>
      <vt:lpstr>游明朝</vt:lpstr>
      <vt:lpstr>Arial</vt:lpstr>
      <vt:lpstr>Calibri</vt:lpstr>
      <vt:lpstr>Fira Code</vt:lpstr>
      <vt:lpstr>Roboto</vt:lpstr>
      <vt:lpstr>Wingdings</vt:lpstr>
      <vt:lpstr>Sel-CoolMetal-white</vt:lpstr>
      <vt:lpstr>宇宙機搭載ソフトウェアの安全性検査を目的とした データフロー検査支援ツールの開発</vt:lpstr>
      <vt:lpstr>宇宙機搭載ソフトウェアについて</vt:lpstr>
      <vt:lpstr>コードレビューとＩＶ＆Ｖ</vt:lpstr>
      <vt:lpstr>宇宙機搭載ソフトウェアを コードレビューすることの難しさ</vt:lpstr>
      <vt:lpstr>研究概要</vt:lpstr>
      <vt:lpstr>モジュール間データフロー図とは</vt:lpstr>
      <vt:lpstr>モジュール間データフロー図の 有向辺の意味</vt:lpstr>
      <vt:lpstr>ツールの内部構成</vt:lpstr>
      <vt:lpstr>Visual Reflexion ③ モジュール間データフロー図の生成</vt:lpstr>
      <vt:lpstr>評価実験</vt:lpstr>
      <vt:lpstr>評価1.1 想定に反するデータフローの存在有無を調べる問題 (問2.1, 2.2 の2題)</vt:lpstr>
      <vt:lpstr>評価1.2 データフロー図を手作業で作図する問題（問2.3，グループAのみ）</vt:lpstr>
      <vt:lpstr>評価2.1 データフロー図はコード理解度に良い影響を与えるか</vt:lpstr>
      <vt:lpstr>評価2.2 モジュール間データフロー図の意味は分かりやすいか</vt:lpstr>
      <vt:lpstr>まとめと今後の課題</vt:lpstr>
      <vt:lpstr>PowerPoint プレゼンテーション</vt:lpstr>
      <vt:lpstr>アリアン５型ロケットの爆発事故[1]</vt:lpstr>
      <vt:lpstr>srcML[3] ① 前処理として抽象表現に変換</vt:lpstr>
      <vt:lpstr>srcSlice[4] ② 変数の依存関係の解析</vt:lpstr>
      <vt:lpstr>既存ツールの問題点</vt:lpstr>
      <vt:lpstr>問2.1 問2.2 の回答時間の箱ひげ図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ソフトウェア障害分析のための 実行モニタリングツールの試作</dc:title>
  <cp:lastModifiedBy>Naoto Ishida</cp:lastModifiedBy>
  <cp:revision>563</cp:revision>
  <cp:lastPrinted>2017-07-05T00:42:50Z</cp:lastPrinted>
  <dcterms:created xsi:type="dcterms:W3CDTF">2015-11-09T07:10:03Z</dcterms:created>
  <dcterms:modified xsi:type="dcterms:W3CDTF">2018-02-20T14:45:36Z</dcterms:modified>
</cp:coreProperties>
</file>