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310" r:id="rId4"/>
    <p:sldId id="298" r:id="rId5"/>
    <p:sldId id="300" r:id="rId6"/>
    <p:sldId id="316" r:id="rId7"/>
    <p:sldId id="317" r:id="rId8"/>
    <p:sldId id="311" r:id="rId9"/>
    <p:sldId id="270" r:id="rId10"/>
    <p:sldId id="322" r:id="rId11"/>
    <p:sldId id="261" r:id="rId12"/>
    <p:sldId id="287" r:id="rId13"/>
    <p:sldId id="313" r:id="rId14"/>
    <p:sldId id="315" r:id="rId15"/>
    <p:sldId id="303" r:id="rId16"/>
    <p:sldId id="277" r:id="rId17"/>
    <p:sldId id="268" r:id="rId18"/>
    <p:sldId id="269" r:id="rId19"/>
  </p:sldIdLst>
  <p:sldSz cx="9144000" cy="6858000" type="screen4x3"/>
  <p:notesSz cx="6802438" cy="9934575"/>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5" autoAdjust="0"/>
    <p:restoredTop sz="70100" autoAdjust="0"/>
  </p:normalViewPr>
  <p:slideViewPr>
    <p:cSldViewPr snapToGrid="0">
      <p:cViewPr varScale="1">
        <p:scale>
          <a:sx n="93" d="100"/>
          <a:sy n="93" d="100"/>
        </p:scale>
        <p:origin x="162" y="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AC52DE00-246B-46AA-846A-09CDD29178F1}" type="datetimeFigureOut">
              <a:rPr kumimoji="1" lang="ja-JP" altLang="en-US" smtClean="0"/>
              <a:t>2018/2/26</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0775E85F-4F55-4C6E-BE3B-45139A1EFBB5}" type="slidenum">
              <a:rPr kumimoji="1" lang="ja-JP" altLang="en-US" smtClean="0"/>
              <a:t>‹#›</a:t>
            </a:fld>
            <a:endParaRPr kumimoji="1" lang="ja-JP" altLang="en-US"/>
          </a:p>
        </p:txBody>
      </p:sp>
    </p:spTree>
    <p:extLst>
      <p:ext uri="{BB962C8B-B14F-4D97-AF65-F5344CB8AC3E}">
        <p14:creationId xmlns:p14="http://schemas.microsoft.com/office/powerpoint/2010/main" val="498431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9D58AAD-3DA2-4220-821E-BD3CBF9D07F0}" type="datetimeFigureOut">
              <a:rPr kumimoji="1" lang="ja-JP" altLang="en-US" smtClean="0"/>
              <a:t>2018/2/26</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6CFC68D5-DEAF-4136-B90E-FBB58171F3F3}" type="slidenum">
              <a:rPr kumimoji="1" lang="ja-JP" altLang="en-US" smtClean="0"/>
              <a:t>‹#›</a:t>
            </a:fld>
            <a:endParaRPr kumimoji="1" lang="ja-JP" altLang="en-US"/>
          </a:p>
        </p:txBody>
      </p:sp>
    </p:spTree>
    <p:extLst>
      <p:ext uri="{BB962C8B-B14F-4D97-AF65-F5344CB8AC3E}">
        <p14:creationId xmlns:p14="http://schemas.microsoft.com/office/powerpoint/2010/main" val="35103731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左下の図は，</a:t>
            </a:r>
            <a:r>
              <a:rPr kumimoji="1" lang="en-US" altLang="ja-JP" dirty="0" smtClean="0"/>
              <a:t>Iterator</a:t>
            </a:r>
            <a:r>
              <a:rPr kumimoji="1" lang="ja-JP" altLang="en-US" dirty="0" smtClean="0"/>
              <a:t>クラスのイディオム的実装の例です．下線部で示した単語がイディオム部分に当たるので、それらを取り出すことで右図のコーディングパターンが形成されます．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a:t>
            </a:fld>
            <a:endParaRPr kumimoji="1" lang="ja-JP" altLang="en-US"/>
          </a:p>
        </p:txBody>
      </p:sp>
    </p:spTree>
    <p:extLst>
      <p:ext uri="{BB962C8B-B14F-4D97-AF65-F5344CB8AC3E}">
        <p14:creationId xmlns:p14="http://schemas.microsoft.com/office/powerpoint/2010/main" val="164287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ソースコード中のコーディングパターンの実装を確認することで，実装方法を理解できます</a:t>
            </a:r>
            <a:endParaRPr kumimoji="1" lang="en-US" altLang="ja-JP" dirty="0" smtClean="0"/>
          </a:p>
          <a:p>
            <a:r>
              <a:rPr kumimoji="1" lang="ja-JP" altLang="en-US" dirty="0" smtClean="0"/>
              <a:t>ソフトウェア保守の観点では，同一の処理は同一の実装が好ましいので，コーディングパターンを把握することで実装方法の～</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3</a:t>
            </a:fld>
            <a:endParaRPr kumimoji="1" lang="ja-JP" altLang="en-US"/>
          </a:p>
        </p:txBody>
      </p:sp>
    </p:spTree>
    <p:extLst>
      <p:ext uri="{BB962C8B-B14F-4D97-AF65-F5344CB8AC3E}">
        <p14:creationId xmlns:p14="http://schemas.microsoft.com/office/powerpoint/2010/main" val="3777933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従来の検出法により，利用例を実装するコード片が検出できますが，左の図に示すような類似するパターンの実装が混在する可能性があります．その結果，欲しい情報を持つ実装例が検出結果に埋もれてうまく見</a:t>
            </a:r>
            <a:r>
              <a:rPr kumimoji="1" lang="ja-JP" altLang="en-US" dirty="0" err="1" smtClean="0"/>
              <a:t>つ</a:t>
            </a:r>
            <a:r>
              <a:rPr kumimoji="1" lang="ja-JP" altLang="en-US" dirty="0" smtClean="0"/>
              <a:t>からなかっったり，それぞれの実装がどの程度有力であるかがわかりづらいという点がありました．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6</a:t>
            </a:fld>
            <a:endParaRPr kumimoji="1" lang="ja-JP" altLang="en-US"/>
          </a:p>
        </p:txBody>
      </p:sp>
    </p:spTree>
    <p:extLst>
      <p:ext uri="{BB962C8B-B14F-4D97-AF65-F5344CB8AC3E}">
        <p14:creationId xmlns:p14="http://schemas.microsoft.com/office/powerpoint/2010/main" val="2380419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そこで，類似するコーディングパターンを実装するコード片を別々に提示し，その出現頻度を把握できれば，必要な利用例の判断を手助けできると考えました．</a:t>
            </a:r>
            <a:endParaRPr kumimoji="1" lang="en-US" altLang="ja-JP" dirty="0" smtClean="0"/>
          </a:p>
          <a:p>
            <a:r>
              <a:rPr kumimoji="1" lang="ja-JP" altLang="en-US" dirty="0" smtClean="0"/>
              <a:t>例えばこの例では，～</a:t>
            </a:r>
            <a:endParaRPr kumimoji="1" lang="en-US" altLang="ja-JP" dirty="0" smtClean="0"/>
          </a:p>
          <a:p>
            <a:r>
              <a:rPr kumimoji="1" lang="ja-JP" altLang="en-US" dirty="0" smtClean="0"/>
              <a:t>そのために，本研究では，コードブロックの分別を行うキーワード検索を提案し，類似するパターンの分別を行います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7</a:t>
            </a:fld>
            <a:endParaRPr kumimoji="1" lang="ja-JP" altLang="en-US"/>
          </a:p>
        </p:txBody>
      </p:sp>
    </p:spTree>
    <p:extLst>
      <p:ext uri="{BB962C8B-B14F-4D97-AF65-F5344CB8AC3E}">
        <p14:creationId xmlns:p14="http://schemas.microsoft.com/office/powerpoint/2010/main" val="226806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8</a:t>
            </a:fld>
            <a:endParaRPr kumimoji="1" lang="ja-JP" altLang="en-US"/>
          </a:p>
        </p:txBody>
      </p:sp>
    </p:spTree>
    <p:extLst>
      <p:ext uri="{BB962C8B-B14F-4D97-AF65-F5344CB8AC3E}">
        <p14:creationId xmlns:p14="http://schemas.microsoft.com/office/powerpoint/2010/main" val="2088261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9</a:t>
            </a:fld>
            <a:endParaRPr kumimoji="1" lang="ja-JP" altLang="en-US"/>
          </a:p>
        </p:txBody>
      </p:sp>
    </p:spTree>
    <p:extLst>
      <p:ext uri="{BB962C8B-B14F-4D97-AF65-F5344CB8AC3E}">
        <p14:creationId xmlns:p14="http://schemas.microsoft.com/office/powerpoint/2010/main" val="1760599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提案する検索によりコードブロックを分別することを説明しましたが，分別されたコードブロックのグループを別の検索の対象に再利用することができます．この例では，</a:t>
            </a:r>
            <a:r>
              <a:rPr kumimoji="1" lang="en-US" altLang="ja-JP" dirty="0" smtClean="0"/>
              <a:t>word1</a:t>
            </a:r>
            <a:r>
              <a:rPr kumimoji="1" lang="ja-JP" altLang="en-US" dirty="0" smtClean="0"/>
              <a:t>というキーワードによる検索の不一致グループに，</a:t>
            </a:r>
            <a:r>
              <a:rPr kumimoji="1" lang="en-US" altLang="ja-JP" dirty="0" smtClean="0"/>
              <a:t>word2</a:t>
            </a:r>
            <a:r>
              <a:rPr kumimoji="1" lang="ja-JP" altLang="en-US" dirty="0" smtClean="0"/>
              <a:t>というキーワードで検索を行っています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12</a:t>
            </a:fld>
            <a:endParaRPr kumimoji="1" lang="ja-JP" altLang="en-US"/>
          </a:p>
        </p:txBody>
      </p:sp>
    </p:spTree>
    <p:extLst>
      <p:ext uri="{BB962C8B-B14F-4D97-AF65-F5344CB8AC3E}">
        <p14:creationId xmlns:p14="http://schemas.microsoft.com/office/powerpoint/2010/main" val="755457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この検索を用いてどのように類似するコーディングパターンの分別を行う</a:t>
            </a:r>
            <a:r>
              <a:rPr kumimoji="1" lang="ja-JP" altLang="en-US" dirty="0" err="1" smtClean="0"/>
              <a:t>を</a:t>
            </a:r>
            <a:r>
              <a:rPr kumimoji="1" lang="ja-JP" altLang="en-US" dirty="0" smtClean="0"/>
              <a:t>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13</a:t>
            </a:fld>
            <a:endParaRPr kumimoji="1" lang="ja-JP" altLang="en-US"/>
          </a:p>
        </p:txBody>
      </p:sp>
    </p:spTree>
    <p:extLst>
      <p:ext uri="{BB962C8B-B14F-4D97-AF65-F5344CB8AC3E}">
        <p14:creationId xmlns:p14="http://schemas.microsoft.com/office/powerpoint/2010/main" val="2428800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a:t>
            </a:r>
            <a:r>
              <a:rPr kumimoji="1" lang="ja-JP" altLang="en-US" dirty="0" smtClean="0"/>
              <a:t>のパターンは，そのソフトウェアの実装のルールであると推測できます</a:t>
            </a:r>
            <a:endParaRPr kumimoji="1" lang="en-US" altLang="ja-JP" dirty="0" smtClean="0"/>
          </a:p>
          <a:p>
            <a:r>
              <a:rPr kumimoji="1" lang="ja-JP" altLang="en-US" dirty="0" smtClean="0"/>
              <a:t>少数派の実装は，従来だと見逃してしまう可能性がありましたが，</a:t>
            </a:r>
            <a:r>
              <a:rPr kumimoji="1" lang="en-US" altLang="ja-JP" dirty="0" err="1" smtClean="0"/>
              <a:t>getString</a:t>
            </a:r>
            <a:r>
              <a:rPr kumimoji="1" lang="ja-JP" altLang="en-US" dirty="0" smtClean="0"/>
              <a:t>を用いないコードブロックを分別することで，発見することが容易になりました．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17</a:t>
            </a:fld>
            <a:endParaRPr kumimoji="1" lang="ja-JP" altLang="en-US"/>
          </a:p>
        </p:txBody>
      </p:sp>
    </p:spTree>
    <p:extLst>
      <p:ext uri="{BB962C8B-B14F-4D97-AF65-F5344CB8AC3E}">
        <p14:creationId xmlns:p14="http://schemas.microsoft.com/office/powerpoint/2010/main" val="34628305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876" y="1579315"/>
            <a:ext cx="9155876" cy="1470025"/>
          </a:xfrm>
        </p:spPr>
        <p:txBody>
          <a:bodyPr/>
          <a:lstStyle/>
          <a:p>
            <a:r>
              <a:rPr lang="ja-JP" altLang="en-US" sz="4000" dirty="0" smtClean="0"/>
              <a:t>コーディング</a:t>
            </a:r>
            <a:r>
              <a:rPr lang="ja-JP" altLang="en-US" sz="4000" dirty="0"/>
              <a:t>パターン</a:t>
            </a:r>
            <a:r>
              <a:rPr lang="ja-JP" altLang="en-US" sz="4000" dirty="0" smtClean="0"/>
              <a:t>の</a:t>
            </a:r>
            <a:r>
              <a:rPr lang="en-US" altLang="ja-JP" sz="4000" dirty="0" smtClean="0"/>
              <a:t/>
            </a:r>
            <a:br>
              <a:rPr lang="en-US" altLang="ja-JP" sz="4000" dirty="0" smtClean="0"/>
            </a:br>
            <a:r>
              <a:rPr lang="ja-JP" altLang="en-US" sz="4000" dirty="0" smtClean="0"/>
              <a:t>あいまい検索の提案と実装</a:t>
            </a:r>
            <a:endParaRPr kumimoji="1" lang="ja-JP" altLang="en-US" sz="4000" dirty="0"/>
          </a:p>
        </p:txBody>
      </p:sp>
      <p:sp>
        <p:nvSpPr>
          <p:cNvPr id="3" name="サブタイトル 2"/>
          <p:cNvSpPr>
            <a:spLocks noGrp="1"/>
          </p:cNvSpPr>
          <p:nvPr>
            <p:ph type="subTitle" idx="1"/>
          </p:nvPr>
        </p:nvSpPr>
        <p:spPr>
          <a:xfrm>
            <a:off x="781334" y="4173964"/>
            <a:ext cx="7581331" cy="1752600"/>
          </a:xfrm>
        </p:spPr>
        <p:txBody>
          <a:bodyPr/>
          <a:lstStyle/>
          <a:p>
            <a:r>
              <a:rPr lang="ja-JP" altLang="en-US" sz="2400" dirty="0"/>
              <a:t>　</a:t>
            </a:r>
            <a:r>
              <a:rPr lang="ja-JP" altLang="en-US" sz="2400" dirty="0" smtClean="0"/>
              <a:t>　　　　　　　　　　　　　　　　　　井上研究室　　小笠原康貴</a:t>
            </a:r>
            <a:endParaRPr lang="en-US" altLang="ja-JP" sz="2400" dirty="0" smtClean="0"/>
          </a:p>
        </p:txBody>
      </p:sp>
    </p:spTree>
    <p:extLst>
      <p:ext uri="{BB962C8B-B14F-4D97-AF65-F5344CB8AC3E}">
        <p14:creationId xmlns:p14="http://schemas.microsoft.com/office/powerpoint/2010/main" val="37957286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検索対象の抽出</a:t>
            </a:r>
            <a:endParaRPr kumimoji="1" lang="ja-JP" altLang="en-US" dirty="0"/>
          </a:p>
        </p:txBody>
      </p:sp>
      <p:sp>
        <p:nvSpPr>
          <p:cNvPr id="4" name="コンテンツ プレースホルダー 3"/>
          <p:cNvSpPr>
            <a:spLocks noGrp="1"/>
          </p:cNvSpPr>
          <p:nvPr>
            <p:ph idx="1"/>
          </p:nvPr>
        </p:nvSpPr>
        <p:spPr/>
        <p:txBody>
          <a:bodyPr/>
          <a:lstStyle/>
          <a:p>
            <a:r>
              <a:rPr lang="ja-JP" altLang="en-US" dirty="0" smtClean="0"/>
              <a:t>検索</a:t>
            </a:r>
            <a:r>
              <a:rPr lang="ja-JP" altLang="en-US" dirty="0"/>
              <a:t>対象</a:t>
            </a:r>
            <a:r>
              <a:rPr lang="ja-JP" altLang="en-US" dirty="0" smtClean="0"/>
              <a:t>となるコードブロックの抽出を行う</a:t>
            </a:r>
            <a:endParaRPr lang="en-US" altLang="ja-JP" dirty="0" smtClean="0"/>
          </a:p>
          <a:p>
            <a:pPr lvl="1"/>
            <a:r>
              <a:rPr kumimoji="1" lang="ja-JP" altLang="en-US" dirty="0" smtClean="0"/>
              <a:t>構文</a:t>
            </a:r>
            <a:r>
              <a:rPr kumimoji="1" lang="ja-JP" altLang="en-US" dirty="0"/>
              <a:t>解析</a:t>
            </a:r>
            <a:r>
              <a:rPr kumimoji="1" lang="ja-JP" altLang="en-US" dirty="0" smtClean="0"/>
              <a:t>による抽出</a:t>
            </a:r>
            <a:endParaRPr kumimoji="1" lang="en-US" altLang="ja-JP" dirty="0" smtClean="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9" name="テキスト ボックス 8"/>
          <p:cNvSpPr txBox="1"/>
          <p:nvPr/>
        </p:nvSpPr>
        <p:spPr>
          <a:xfrm>
            <a:off x="2281008" y="3918373"/>
            <a:ext cx="1415772" cy="461665"/>
          </a:xfrm>
          <a:prstGeom prst="rect">
            <a:avLst/>
          </a:prstGeom>
          <a:noFill/>
        </p:spPr>
        <p:txBody>
          <a:bodyPr wrap="none" rtlCol="0">
            <a:spAutoFit/>
          </a:bodyPr>
          <a:lstStyle/>
          <a:p>
            <a:r>
              <a:rPr kumimoji="1" lang="ja-JP" altLang="en-US" sz="2400" dirty="0" smtClean="0"/>
              <a:t>構文解析</a:t>
            </a:r>
            <a:endParaRPr kumimoji="1" lang="ja-JP" altLang="en-US" sz="2400" dirty="0"/>
          </a:p>
        </p:txBody>
      </p:sp>
      <p:pic>
        <p:nvPicPr>
          <p:cNvPr id="11" name="図 10"/>
          <p:cNvPicPr>
            <a:picLocks noChangeAspect="1"/>
          </p:cNvPicPr>
          <p:nvPr/>
        </p:nvPicPr>
        <p:blipFill>
          <a:blip r:embed="rId2"/>
          <a:stretch>
            <a:fillRect/>
          </a:stretch>
        </p:blipFill>
        <p:spPr>
          <a:xfrm>
            <a:off x="2413511" y="4323356"/>
            <a:ext cx="1119052" cy="524301"/>
          </a:xfrm>
          <a:prstGeom prst="rect">
            <a:avLst/>
          </a:prstGeom>
        </p:spPr>
      </p:pic>
      <p:sp>
        <p:nvSpPr>
          <p:cNvPr id="20" name="テキスト ボックス 19"/>
          <p:cNvSpPr txBox="1"/>
          <p:nvPr/>
        </p:nvSpPr>
        <p:spPr>
          <a:xfrm>
            <a:off x="6682353" y="2437228"/>
            <a:ext cx="2462595" cy="400110"/>
          </a:xfrm>
          <a:prstGeom prst="rect">
            <a:avLst/>
          </a:prstGeom>
          <a:noFill/>
        </p:spPr>
        <p:txBody>
          <a:bodyPr wrap="square" rtlCol="0">
            <a:spAutoFit/>
          </a:bodyPr>
          <a:lstStyle/>
          <a:p>
            <a:r>
              <a:rPr lang="ja-JP" altLang="en-US" sz="2000" b="1" dirty="0" smtClean="0"/>
              <a:t>コードブロックの集合</a:t>
            </a:r>
            <a:endParaRPr kumimoji="1" lang="ja-JP" altLang="en-US" sz="2000" b="1" dirty="0"/>
          </a:p>
        </p:txBody>
      </p:sp>
      <p:pic>
        <p:nvPicPr>
          <p:cNvPr id="27" name="図 26"/>
          <p:cNvPicPr>
            <a:picLocks noChangeAspect="1"/>
          </p:cNvPicPr>
          <p:nvPr/>
        </p:nvPicPr>
        <p:blipFill>
          <a:blip r:embed="rId3"/>
          <a:stretch>
            <a:fillRect/>
          </a:stretch>
        </p:blipFill>
        <p:spPr>
          <a:xfrm>
            <a:off x="3665066" y="2861380"/>
            <a:ext cx="2365110" cy="3021125"/>
          </a:xfrm>
          <a:prstGeom prst="rect">
            <a:avLst/>
          </a:prstGeom>
        </p:spPr>
      </p:pic>
      <p:sp>
        <p:nvSpPr>
          <p:cNvPr id="29" name="1 つの角を切り取った四角形 28"/>
          <p:cNvSpPr/>
          <p:nvPr/>
        </p:nvSpPr>
        <p:spPr>
          <a:xfrm>
            <a:off x="498882" y="3023762"/>
            <a:ext cx="1744541" cy="2448492"/>
          </a:xfrm>
          <a:prstGeom prst="snip1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26"/>
          </a:p>
        </p:txBody>
      </p:sp>
      <p:sp>
        <p:nvSpPr>
          <p:cNvPr id="30" name="1 つの角を切り取った四角形 29"/>
          <p:cNvSpPr/>
          <p:nvPr/>
        </p:nvSpPr>
        <p:spPr>
          <a:xfrm>
            <a:off x="347241" y="3141034"/>
            <a:ext cx="1769471" cy="2478011"/>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26"/>
          </a:p>
        </p:txBody>
      </p:sp>
      <p:sp>
        <p:nvSpPr>
          <p:cNvPr id="31" name="1 つの角を切り取った四角形 30"/>
          <p:cNvSpPr/>
          <p:nvPr/>
        </p:nvSpPr>
        <p:spPr>
          <a:xfrm>
            <a:off x="122889" y="3285319"/>
            <a:ext cx="1883978" cy="248051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26"/>
          </a:p>
        </p:txBody>
      </p:sp>
      <p:sp>
        <p:nvSpPr>
          <p:cNvPr id="32" name="テキスト ボックス 31"/>
          <p:cNvSpPr txBox="1"/>
          <p:nvPr/>
        </p:nvSpPr>
        <p:spPr>
          <a:xfrm>
            <a:off x="202008" y="3301117"/>
            <a:ext cx="1737435" cy="2462213"/>
          </a:xfrm>
          <a:prstGeom prst="rect">
            <a:avLst/>
          </a:prstGeom>
          <a:noFill/>
        </p:spPr>
        <p:txBody>
          <a:bodyPr wrap="square" rtlCol="0">
            <a:spAutoFit/>
          </a:bodyPr>
          <a:lstStyle/>
          <a:p>
            <a:r>
              <a:rPr lang="en-US" altLang="ja-JP" sz="1400" b="1" dirty="0"/>
              <a:t>Class class1{</a:t>
            </a:r>
          </a:p>
          <a:p>
            <a:r>
              <a:rPr lang="en-US" altLang="ja-JP" sz="1400" b="1" dirty="0"/>
              <a:t>   void method1(){</a:t>
            </a:r>
          </a:p>
          <a:p>
            <a:r>
              <a:rPr lang="en-US" altLang="ja-JP" sz="1400" b="1" dirty="0" smtClean="0"/>
              <a:t>      ‥‥</a:t>
            </a:r>
          </a:p>
          <a:p>
            <a:r>
              <a:rPr lang="ja-JP" altLang="en-US" sz="1400" b="1" dirty="0" smtClean="0"/>
              <a:t>   </a:t>
            </a:r>
            <a:r>
              <a:rPr lang="en-US" altLang="ja-JP" sz="1400" b="1" dirty="0" smtClean="0"/>
              <a:t>}</a:t>
            </a:r>
            <a:endParaRPr lang="en-US" altLang="ja-JP" sz="1400" b="1" dirty="0"/>
          </a:p>
          <a:p>
            <a:r>
              <a:rPr lang="en-US" altLang="ja-JP" sz="1400" b="1" dirty="0"/>
              <a:t>   void method2</a:t>
            </a:r>
            <a:r>
              <a:rPr lang="en-US" altLang="ja-JP" sz="1400" b="1" dirty="0" smtClean="0"/>
              <a:t>(){</a:t>
            </a:r>
          </a:p>
          <a:p>
            <a:r>
              <a:rPr lang="en-US" altLang="ja-JP" sz="1400" b="1" dirty="0" smtClean="0"/>
              <a:t>      ‥‥</a:t>
            </a:r>
            <a:endParaRPr lang="en-US" altLang="ja-JP" sz="1400" b="1" dirty="0"/>
          </a:p>
          <a:p>
            <a:r>
              <a:rPr lang="en-US" altLang="ja-JP" sz="1400" b="1" dirty="0"/>
              <a:t>   }</a:t>
            </a:r>
          </a:p>
          <a:p>
            <a:r>
              <a:rPr lang="en-US" altLang="ja-JP" sz="1400" b="1" dirty="0"/>
              <a:t>   void method3(){</a:t>
            </a:r>
          </a:p>
          <a:p>
            <a:r>
              <a:rPr lang="en-US" altLang="ja-JP" sz="1400" b="1" dirty="0" smtClean="0"/>
              <a:t>      ‥‥</a:t>
            </a:r>
          </a:p>
          <a:p>
            <a:r>
              <a:rPr lang="en-US" altLang="ja-JP" sz="1400" b="1" dirty="0"/>
              <a:t> </a:t>
            </a:r>
            <a:r>
              <a:rPr lang="en-US" altLang="ja-JP" sz="1400" b="1" dirty="0" smtClean="0"/>
              <a:t>  }</a:t>
            </a:r>
            <a:endParaRPr lang="en-US" altLang="ja-JP" sz="1400" b="1" dirty="0"/>
          </a:p>
          <a:p>
            <a:r>
              <a:rPr lang="en-US" altLang="ja-JP" sz="1400" b="1" dirty="0"/>
              <a:t>}</a:t>
            </a:r>
            <a:endParaRPr lang="ja-JP" altLang="en-US" sz="1400" b="1" dirty="0"/>
          </a:p>
        </p:txBody>
      </p:sp>
      <p:cxnSp>
        <p:nvCxnSpPr>
          <p:cNvPr id="15" name="直線矢印コネクタ 14"/>
          <p:cNvCxnSpPr/>
          <p:nvPr/>
        </p:nvCxnSpPr>
        <p:spPr>
          <a:xfrm flipV="1">
            <a:off x="5179686" y="3384091"/>
            <a:ext cx="1640090" cy="661851"/>
          </a:xfrm>
          <a:prstGeom prst="straightConnector1">
            <a:avLst/>
          </a:prstGeom>
          <a:ln w="38100">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flipV="1">
            <a:off x="5237627" y="4371943"/>
            <a:ext cx="1582149" cy="24928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flipV="1">
            <a:off x="5179686" y="5366938"/>
            <a:ext cx="1640090" cy="6173"/>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pic>
        <p:nvPicPr>
          <p:cNvPr id="35" name="図 34"/>
          <p:cNvPicPr>
            <a:picLocks noChangeAspect="1"/>
          </p:cNvPicPr>
          <p:nvPr/>
        </p:nvPicPr>
        <p:blipFill>
          <a:blip r:embed="rId4"/>
          <a:stretch>
            <a:fillRect/>
          </a:stretch>
        </p:blipFill>
        <p:spPr>
          <a:xfrm>
            <a:off x="6852746" y="2834198"/>
            <a:ext cx="2228854" cy="2911050"/>
          </a:xfrm>
          <a:prstGeom prst="rect">
            <a:avLst/>
          </a:prstGeom>
        </p:spPr>
      </p:pic>
    </p:spTree>
    <p:extLst>
      <p:ext uri="{BB962C8B-B14F-4D97-AF65-F5344CB8AC3E}">
        <p14:creationId xmlns:p14="http://schemas.microsoft.com/office/powerpoint/2010/main" val="2117331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a:stretch>
            <a:fillRect/>
          </a:stretch>
        </p:blipFill>
        <p:spPr>
          <a:xfrm>
            <a:off x="2830872" y="3023307"/>
            <a:ext cx="2369625" cy="3100444"/>
          </a:xfrm>
          <a:prstGeom prst="rect">
            <a:avLst/>
          </a:prstGeom>
        </p:spPr>
      </p:pic>
      <p:sp>
        <p:nvSpPr>
          <p:cNvPr id="2" name="タイトル 1"/>
          <p:cNvSpPr>
            <a:spLocks noGrp="1"/>
          </p:cNvSpPr>
          <p:nvPr>
            <p:ph type="title"/>
          </p:nvPr>
        </p:nvSpPr>
        <p:spPr/>
        <p:txBody>
          <a:bodyPr/>
          <a:lstStyle/>
          <a:p>
            <a:r>
              <a:rPr lang="ja-JP" altLang="en-US" dirty="0" smtClean="0"/>
              <a:t>コード</a:t>
            </a:r>
            <a:r>
              <a:rPr lang="ja-JP" altLang="en-US" dirty="0"/>
              <a:t>ブロック</a:t>
            </a:r>
            <a:r>
              <a:rPr lang="ja-JP" altLang="en-US" dirty="0" smtClean="0"/>
              <a:t>の分別</a:t>
            </a:r>
            <a:endParaRPr kumimoji="1" lang="ja-JP" altLang="en-US" dirty="0"/>
          </a:p>
        </p:txBody>
      </p:sp>
      <p:sp>
        <p:nvSpPr>
          <p:cNvPr id="7" name="テキスト ボックス 6"/>
          <p:cNvSpPr txBox="1"/>
          <p:nvPr/>
        </p:nvSpPr>
        <p:spPr>
          <a:xfrm>
            <a:off x="308863" y="1524422"/>
            <a:ext cx="8011236" cy="1200329"/>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a:t>抽出</a:t>
            </a:r>
            <a:r>
              <a:rPr lang="ja-JP" altLang="en-US" sz="2400" dirty="0" smtClean="0"/>
              <a:t>された</a:t>
            </a:r>
            <a:r>
              <a:rPr kumimoji="1" lang="ja-JP" altLang="en-US" sz="2400" dirty="0" smtClean="0"/>
              <a:t>コードブロックの集合に対して検索を実行</a:t>
            </a:r>
            <a:endParaRPr kumimoji="1" lang="en-US" altLang="ja-JP" sz="2400" dirty="0" smtClean="0"/>
          </a:p>
          <a:p>
            <a:pPr marL="342900" indent="-342900">
              <a:buFont typeface="Arial" panose="020B0604020202020204" pitchFamily="34" charset="0"/>
              <a:buChar char="•"/>
            </a:pPr>
            <a:r>
              <a:rPr kumimoji="1" lang="ja-JP" altLang="en-US" sz="2400" dirty="0" smtClean="0"/>
              <a:t>検索に一致するコードブロックと一致しないコードブロックをそれぞれグループ化</a:t>
            </a:r>
            <a:endParaRPr kumimoji="1" lang="ja-JP" altLang="en-US" sz="240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4" name="テキスト ボックス 3"/>
          <p:cNvSpPr txBox="1"/>
          <p:nvPr/>
        </p:nvSpPr>
        <p:spPr>
          <a:xfrm>
            <a:off x="7321148" y="2405196"/>
            <a:ext cx="803425" cy="461665"/>
          </a:xfrm>
          <a:prstGeom prst="rect">
            <a:avLst/>
          </a:prstGeom>
          <a:noFill/>
        </p:spPr>
        <p:txBody>
          <a:bodyPr wrap="none" rtlCol="0">
            <a:spAutoFit/>
          </a:bodyPr>
          <a:lstStyle/>
          <a:p>
            <a:r>
              <a:rPr kumimoji="1" lang="ja-JP" altLang="en-US" sz="2400" b="1" dirty="0" smtClean="0"/>
              <a:t>一致</a:t>
            </a:r>
            <a:endParaRPr kumimoji="1" lang="ja-JP" altLang="en-US" sz="2400" b="1" dirty="0"/>
          </a:p>
        </p:txBody>
      </p:sp>
      <p:sp>
        <p:nvSpPr>
          <p:cNvPr id="8" name="テキスト ボックス 7"/>
          <p:cNvSpPr txBox="1"/>
          <p:nvPr/>
        </p:nvSpPr>
        <p:spPr>
          <a:xfrm>
            <a:off x="7166459" y="4865686"/>
            <a:ext cx="1112805" cy="461665"/>
          </a:xfrm>
          <a:prstGeom prst="rect">
            <a:avLst/>
          </a:prstGeom>
          <a:noFill/>
        </p:spPr>
        <p:txBody>
          <a:bodyPr wrap="none" rtlCol="0">
            <a:spAutoFit/>
          </a:bodyPr>
          <a:lstStyle/>
          <a:p>
            <a:r>
              <a:rPr lang="ja-JP" altLang="en-US" sz="2400" b="1" dirty="0"/>
              <a:t>不</a:t>
            </a:r>
            <a:r>
              <a:rPr kumimoji="1" lang="ja-JP" altLang="en-US" sz="2400" b="1" dirty="0" smtClean="0"/>
              <a:t>一致</a:t>
            </a:r>
            <a:endParaRPr kumimoji="1" lang="ja-JP" altLang="en-US" sz="2400" b="1" dirty="0"/>
          </a:p>
        </p:txBody>
      </p:sp>
      <p:sp>
        <p:nvSpPr>
          <p:cNvPr id="16" name="楕円 15"/>
          <p:cNvSpPr/>
          <p:nvPr/>
        </p:nvSpPr>
        <p:spPr>
          <a:xfrm>
            <a:off x="183832" y="4306376"/>
            <a:ext cx="1567779" cy="534305"/>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261284" y="4324918"/>
            <a:ext cx="1433406" cy="461665"/>
          </a:xfrm>
          <a:prstGeom prst="rect">
            <a:avLst/>
          </a:prstGeom>
          <a:noFill/>
        </p:spPr>
        <p:txBody>
          <a:bodyPr wrap="none" rtlCol="0">
            <a:spAutoFit/>
          </a:bodyPr>
          <a:lstStyle/>
          <a:p>
            <a:r>
              <a:rPr kumimoji="1" lang="en-US" altLang="ja-JP" sz="2400" b="1" dirty="0" smtClean="0"/>
              <a:t>keyword</a:t>
            </a:r>
            <a:endParaRPr kumimoji="1" lang="ja-JP" altLang="en-US" sz="2400" b="1" dirty="0"/>
          </a:p>
        </p:txBody>
      </p:sp>
      <p:sp>
        <p:nvSpPr>
          <p:cNvPr id="18" name="テキスト ボックス 17"/>
          <p:cNvSpPr txBox="1"/>
          <p:nvPr/>
        </p:nvSpPr>
        <p:spPr>
          <a:xfrm>
            <a:off x="221732" y="3886055"/>
            <a:ext cx="1553630" cy="461665"/>
          </a:xfrm>
          <a:prstGeom prst="rect">
            <a:avLst/>
          </a:prstGeom>
          <a:noFill/>
        </p:spPr>
        <p:txBody>
          <a:bodyPr wrap="none" rtlCol="0">
            <a:spAutoFit/>
          </a:bodyPr>
          <a:lstStyle/>
          <a:p>
            <a:r>
              <a:rPr lang="ja-JP" altLang="en-US" sz="2400" b="1" dirty="0" smtClean="0"/>
              <a:t>検索</a:t>
            </a:r>
            <a:r>
              <a:rPr lang="ja-JP" altLang="en-US" sz="2400" b="1" dirty="0"/>
              <a:t>クエリ</a:t>
            </a:r>
            <a:endParaRPr kumimoji="1" lang="ja-JP" altLang="en-US" sz="2400" b="1" dirty="0"/>
          </a:p>
        </p:txBody>
      </p:sp>
      <p:cxnSp>
        <p:nvCxnSpPr>
          <p:cNvPr id="21" name="直線矢印コネクタ 20"/>
          <p:cNvCxnSpPr>
            <a:stCxn id="16" idx="6"/>
          </p:cNvCxnSpPr>
          <p:nvPr/>
        </p:nvCxnSpPr>
        <p:spPr>
          <a:xfrm flipV="1">
            <a:off x="1751611" y="3735529"/>
            <a:ext cx="1050966" cy="83800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3" name="直線矢印コネクタ 22"/>
          <p:cNvCxnSpPr>
            <a:stCxn id="16" idx="6"/>
          </p:cNvCxnSpPr>
          <p:nvPr/>
        </p:nvCxnSpPr>
        <p:spPr>
          <a:xfrm>
            <a:off x="1751611" y="4573529"/>
            <a:ext cx="1050966" cy="0"/>
          </a:xfrm>
          <a:prstGeom prst="straightConnector1">
            <a:avLst/>
          </a:prstGeom>
          <a:ln w="57150">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25" name="直線矢印コネクタ 24"/>
          <p:cNvCxnSpPr>
            <a:stCxn id="16" idx="6"/>
          </p:cNvCxnSpPr>
          <p:nvPr/>
        </p:nvCxnSpPr>
        <p:spPr>
          <a:xfrm>
            <a:off x="1751611" y="4573529"/>
            <a:ext cx="1050966" cy="989492"/>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34" name="直線矢印コネクタ 33"/>
          <p:cNvCxnSpPr/>
          <p:nvPr/>
        </p:nvCxnSpPr>
        <p:spPr>
          <a:xfrm flipV="1">
            <a:off x="5038500" y="3405018"/>
            <a:ext cx="1542604" cy="15623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flipV="1">
            <a:off x="4966612" y="4116887"/>
            <a:ext cx="1614492" cy="165655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a:off x="4923536" y="4408273"/>
            <a:ext cx="1535225" cy="864815"/>
          </a:xfrm>
          <a:prstGeom prst="straightConnector1">
            <a:avLst/>
          </a:prstGeom>
          <a:ln w="38100">
            <a:solidFill>
              <a:schemeClr val="accent1">
                <a:lumMod val="9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3104881" y="3405018"/>
            <a:ext cx="893848" cy="370529"/>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3104881" y="5375485"/>
            <a:ext cx="893848" cy="360610"/>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p:cNvPicPr>
            <a:picLocks noChangeAspect="1"/>
          </p:cNvPicPr>
          <p:nvPr/>
        </p:nvPicPr>
        <p:blipFill>
          <a:blip r:embed="rId3"/>
          <a:stretch>
            <a:fillRect/>
          </a:stretch>
        </p:blipFill>
        <p:spPr>
          <a:xfrm>
            <a:off x="6697014" y="2849721"/>
            <a:ext cx="2091682" cy="925826"/>
          </a:xfrm>
          <a:prstGeom prst="rect">
            <a:avLst/>
          </a:prstGeom>
        </p:spPr>
      </p:pic>
      <p:pic>
        <p:nvPicPr>
          <p:cNvPr id="19" name="図 18"/>
          <p:cNvPicPr>
            <a:picLocks noChangeAspect="1"/>
          </p:cNvPicPr>
          <p:nvPr/>
        </p:nvPicPr>
        <p:blipFill>
          <a:blip r:embed="rId4"/>
          <a:stretch>
            <a:fillRect/>
          </a:stretch>
        </p:blipFill>
        <p:spPr>
          <a:xfrm>
            <a:off x="6685317" y="3775547"/>
            <a:ext cx="2091682" cy="877075"/>
          </a:xfrm>
          <a:prstGeom prst="rect">
            <a:avLst/>
          </a:prstGeom>
        </p:spPr>
      </p:pic>
      <p:pic>
        <p:nvPicPr>
          <p:cNvPr id="30" name="図 29"/>
          <p:cNvPicPr>
            <a:picLocks noChangeAspect="1"/>
          </p:cNvPicPr>
          <p:nvPr/>
        </p:nvPicPr>
        <p:blipFill>
          <a:blip r:embed="rId5"/>
          <a:stretch>
            <a:fillRect/>
          </a:stretch>
        </p:blipFill>
        <p:spPr>
          <a:xfrm>
            <a:off x="6689384" y="5293072"/>
            <a:ext cx="2087615" cy="886045"/>
          </a:xfrm>
          <a:prstGeom prst="rect">
            <a:avLst/>
          </a:prstGeom>
        </p:spPr>
      </p:pic>
    </p:spTree>
    <p:extLst>
      <p:ext uri="{BB962C8B-B14F-4D97-AF65-F5344CB8AC3E}">
        <p14:creationId xmlns:p14="http://schemas.microsoft.com/office/powerpoint/2010/main" val="412044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6572" y="263053"/>
            <a:ext cx="8218488" cy="1143000"/>
          </a:xfrm>
        </p:spPr>
        <p:txBody>
          <a:bodyPr/>
          <a:lstStyle/>
          <a:p>
            <a:r>
              <a:rPr lang="ja-JP" altLang="en-US" dirty="0" smtClean="0"/>
              <a:t>検索</a:t>
            </a:r>
            <a:r>
              <a:rPr lang="ja-JP" altLang="en-US" dirty="0"/>
              <a:t>結果</a:t>
            </a:r>
            <a:r>
              <a:rPr lang="ja-JP" altLang="en-US" dirty="0" smtClean="0"/>
              <a:t>の再利用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フローチャート: 複数書類 4"/>
          <p:cNvSpPr/>
          <p:nvPr/>
        </p:nvSpPr>
        <p:spPr>
          <a:xfrm>
            <a:off x="2645355" y="2263461"/>
            <a:ext cx="938149" cy="1045029"/>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rot="21098168">
            <a:off x="4018108" y="2110210"/>
            <a:ext cx="700645" cy="306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rot="524036">
            <a:off x="4022496" y="2871466"/>
            <a:ext cx="700645" cy="306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ローチャート: 複数書類 8"/>
          <p:cNvSpPr/>
          <p:nvPr/>
        </p:nvSpPr>
        <p:spPr>
          <a:xfrm>
            <a:off x="5012852" y="1647927"/>
            <a:ext cx="755679" cy="889548"/>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ローチャート: 複数書類 9"/>
          <p:cNvSpPr/>
          <p:nvPr/>
        </p:nvSpPr>
        <p:spPr>
          <a:xfrm>
            <a:off x="5037315" y="2855676"/>
            <a:ext cx="749377" cy="878776"/>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13509" y="2491453"/>
            <a:ext cx="1989054" cy="501744"/>
          </a:xfrm>
          <a:prstGeom prst="ellipse">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b="1" dirty="0" smtClean="0"/>
              <a:t>keyword1</a:t>
            </a:r>
            <a:endParaRPr kumimoji="1" lang="ja-JP" altLang="en-US" sz="2000" b="1" dirty="0"/>
          </a:p>
        </p:txBody>
      </p:sp>
      <p:cxnSp>
        <p:nvCxnSpPr>
          <p:cNvPr id="13" name="直線矢印コネクタ 12"/>
          <p:cNvCxnSpPr/>
          <p:nvPr/>
        </p:nvCxnSpPr>
        <p:spPr>
          <a:xfrm flipV="1">
            <a:off x="2003134" y="2732494"/>
            <a:ext cx="436565" cy="4792"/>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14" name="テキスト ボックス 13"/>
          <p:cNvSpPr txBox="1"/>
          <p:nvPr/>
        </p:nvSpPr>
        <p:spPr>
          <a:xfrm>
            <a:off x="1870999" y="2315885"/>
            <a:ext cx="700833" cy="400110"/>
          </a:xfrm>
          <a:prstGeom prst="rect">
            <a:avLst/>
          </a:prstGeom>
          <a:noFill/>
        </p:spPr>
        <p:txBody>
          <a:bodyPr wrap="none" rtlCol="0">
            <a:spAutoFit/>
          </a:bodyPr>
          <a:lstStyle/>
          <a:p>
            <a:r>
              <a:rPr lang="ja-JP" altLang="en-US" sz="2000" b="1" dirty="0"/>
              <a:t>検索</a:t>
            </a:r>
            <a:endParaRPr kumimoji="1" lang="ja-JP" altLang="en-US" sz="2000" b="1" dirty="0"/>
          </a:p>
        </p:txBody>
      </p:sp>
      <p:sp>
        <p:nvSpPr>
          <p:cNvPr id="17" name="テキスト ボックス 16"/>
          <p:cNvSpPr txBox="1"/>
          <p:nvPr/>
        </p:nvSpPr>
        <p:spPr>
          <a:xfrm>
            <a:off x="5874696" y="1891866"/>
            <a:ext cx="1675459" cy="400110"/>
          </a:xfrm>
          <a:prstGeom prst="rect">
            <a:avLst/>
          </a:prstGeom>
          <a:noFill/>
        </p:spPr>
        <p:txBody>
          <a:bodyPr wrap="none" rtlCol="0">
            <a:spAutoFit/>
          </a:bodyPr>
          <a:lstStyle/>
          <a:p>
            <a:r>
              <a:rPr kumimoji="1" lang="ja-JP" altLang="en-US" sz="2000" b="1" dirty="0" smtClean="0"/>
              <a:t>一致グループ</a:t>
            </a:r>
            <a:endParaRPr kumimoji="1" lang="ja-JP" altLang="en-US" sz="2000" b="1" dirty="0"/>
          </a:p>
        </p:txBody>
      </p:sp>
      <p:sp>
        <p:nvSpPr>
          <p:cNvPr id="18" name="テキスト ボックス 17"/>
          <p:cNvSpPr txBox="1"/>
          <p:nvPr/>
        </p:nvSpPr>
        <p:spPr>
          <a:xfrm>
            <a:off x="5874695" y="3101694"/>
            <a:ext cx="1933543" cy="400110"/>
          </a:xfrm>
          <a:prstGeom prst="rect">
            <a:avLst/>
          </a:prstGeom>
          <a:noFill/>
        </p:spPr>
        <p:txBody>
          <a:bodyPr wrap="none" rtlCol="0">
            <a:spAutoFit/>
          </a:bodyPr>
          <a:lstStyle/>
          <a:p>
            <a:r>
              <a:rPr kumimoji="1" lang="ja-JP" altLang="en-US" sz="2000" b="1" dirty="0" smtClean="0"/>
              <a:t>不一致グループ</a:t>
            </a:r>
            <a:endParaRPr kumimoji="1" lang="ja-JP" altLang="en-US" sz="2000" b="1" dirty="0"/>
          </a:p>
        </p:txBody>
      </p:sp>
      <p:sp>
        <p:nvSpPr>
          <p:cNvPr id="19" name="テキスト ボックス 18"/>
          <p:cNvSpPr txBox="1"/>
          <p:nvPr/>
        </p:nvSpPr>
        <p:spPr>
          <a:xfrm>
            <a:off x="1704492" y="3262386"/>
            <a:ext cx="2430474" cy="400110"/>
          </a:xfrm>
          <a:prstGeom prst="rect">
            <a:avLst/>
          </a:prstGeom>
          <a:noFill/>
        </p:spPr>
        <p:txBody>
          <a:bodyPr wrap="none" rtlCol="0">
            <a:spAutoFit/>
          </a:bodyPr>
          <a:lstStyle/>
          <a:p>
            <a:r>
              <a:rPr kumimoji="1" lang="ja-JP" altLang="en-US" sz="2000" dirty="0" smtClean="0"/>
              <a:t>コードブロックの集合</a:t>
            </a:r>
            <a:endParaRPr kumimoji="1" lang="ja-JP" altLang="en-US" sz="2000" dirty="0"/>
          </a:p>
        </p:txBody>
      </p:sp>
      <p:sp>
        <p:nvSpPr>
          <p:cNvPr id="21" name="フローチャート: 複数書類 20"/>
          <p:cNvSpPr/>
          <p:nvPr/>
        </p:nvSpPr>
        <p:spPr>
          <a:xfrm>
            <a:off x="2645355" y="4837734"/>
            <a:ext cx="938149" cy="1045029"/>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rot="21098168">
            <a:off x="4018108" y="4684483"/>
            <a:ext cx="700645" cy="306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rot="524036">
            <a:off x="4022496" y="5445739"/>
            <a:ext cx="700645" cy="306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複数書類 23"/>
          <p:cNvSpPr/>
          <p:nvPr/>
        </p:nvSpPr>
        <p:spPr>
          <a:xfrm>
            <a:off x="5012852" y="4222200"/>
            <a:ext cx="755679" cy="889548"/>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ローチャート: 複数書類 24"/>
          <p:cNvSpPr/>
          <p:nvPr/>
        </p:nvSpPr>
        <p:spPr>
          <a:xfrm>
            <a:off x="5037315" y="5429949"/>
            <a:ext cx="749377" cy="878776"/>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p:cNvSpPr/>
          <p:nvPr/>
        </p:nvSpPr>
        <p:spPr>
          <a:xfrm>
            <a:off x="13509" y="5109376"/>
            <a:ext cx="1989054" cy="501744"/>
          </a:xfrm>
          <a:prstGeom prst="ellipse">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b="1" dirty="0" smtClean="0"/>
              <a:t>keyword2</a:t>
            </a:r>
            <a:endParaRPr kumimoji="1" lang="ja-JP" altLang="en-US" sz="2000" b="1" dirty="0"/>
          </a:p>
        </p:txBody>
      </p:sp>
      <p:cxnSp>
        <p:nvCxnSpPr>
          <p:cNvPr id="27" name="直線矢印コネクタ 26"/>
          <p:cNvCxnSpPr>
            <a:stCxn id="26" idx="6"/>
            <a:endCxn id="37" idx="1"/>
          </p:cNvCxnSpPr>
          <p:nvPr/>
        </p:nvCxnSpPr>
        <p:spPr>
          <a:xfrm flipV="1">
            <a:off x="2002563" y="5348286"/>
            <a:ext cx="488742" cy="11962"/>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8" name="テキスト ボックス 27"/>
          <p:cNvSpPr txBox="1"/>
          <p:nvPr/>
        </p:nvSpPr>
        <p:spPr>
          <a:xfrm>
            <a:off x="1705229" y="4883437"/>
            <a:ext cx="700833" cy="400110"/>
          </a:xfrm>
          <a:prstGeom prst="rect">
            <a:avLst/>
          </a:prstGeom>
          <a:noFill/>
        </p:spPr>
        <p:txBody>
          <a:bodyPr wrap="none" rtlCol="0">
            <a:spAutoFit/>
          </a:bodyPr>
          <a:lstStyle/>
          <a:p>
            <a:r>
              <a:rPr lang="ja-JP" altLang="en-US" sz="2000" b="1" dirty="0"/>
              <a:t>検索</a:t>
            </a:r>
            <a:endParaRPr kumimoji="1" lang="ja-JP" altLang="en-US" sz="2000" b="1" dirty="0"/>
          </a:p>
        </p:txBody>
      </p:sp>
      <p:sp>
        <p:nvSpPr>
          <p:cNvPr id="29" name="テキスト ボックス 28"/>
          <p:cNvSpPr txBox="1"/>
          <p:nvPr/>
        </p:nvSpPr>
        <p:spPr>
          <a:xfrm>
            <a:off x="5874696" y="4466139"/>
            <a:ext cx="1675459" cy="400110"/>
          </a:xfrm>
          <a:prstGeom prst="rect">
            <a:avLst/>
          </a:prstGeom>
          <a:noFill/>
        </p:spPr>
        <p:txBody>
          <a:bodyPr wrap="none" rtlCol="0">
            <a:spAutoFit/>
          </a:bodyPr>
          <a:lstStyle/>
          <a:p>
            <a:r>
              <a:rPr kumimoji="1" lang="ja-JP" altLang="en-US" sz="2000" b="1" dirty="0" smtClean="0"/>
              <a:t>一致グループ</a:t>
            </a:r>
            <a:endParaRPr kumimoji="1" lang="ja-JP" altLang="en-US" sz="2000" b="1" dirty="0"/>
          </a:p>
        </p:txBody>
      </p:sp>
      <p:sp>
        <p:nvSpPr>
          <p:cNvPr id="30" name="テキスト ボックス 29"/>
          <p:cNvSpPr txBox="1"/>
          <p:nvPr/>
        </p:nvSpPr>
        <p:spPr>
          <a:xfrm>
            <a:off x="5874694" y="5619615"/>
            <a:ext cx="1933543" cy="400110"/>
          </a:xfrm>
          <a:prstGeom prst="rect">
            <a:avLst/>
          </a:prstGeom>
          <a:noFill/>
        </p:spPr>
        <p:txBody>
          <a:bodyPr wrap="none" rtlCol="0">
            <a:spAutoFit/>
          </a:bodyPr>
          <a:lstStyle/>
          <a:p>
            <a:r>
              <a:rPr kumimoji="1" lang="ja-JP" altLang="en-US" sz="2000" b="1" dirty="0" smtClean="0"/>
              <a:t>不一致グループ</a:t>
            </a:r>
            <a:endParaRPr kumimoji="1" lang="ja-JP" altLang="en-US" sz="2000" b="1" dirty="0"/>
          </a:p>
        </p:txBody>
      </p:sp>
      <p:sp>
        <p:nvSpPr>
          <p:cNvPr id="32" name="正方形/長方形 31"/>
          <p:cNvSpPr/>
          <p:nvPr/>
        </p:nvSpPr>
        <p:spPr>
          <a:xfrm>
            <a:off x="4830354" y="2722597"/>
            <a:ext cx="3073439" cy="125734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矢印コネクタ 33"/>
          <p:cNvCxnSpPr/>
          <p:nvPr/>
        </p:nvCxnSpPr>
        <p:spPr>
          <a:xfrm flipH="1">
            <a:off x="3431969" y="3662496"/>
            <a:ext cx="1398387" cy="98088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491305" y="4661421"/>
            <a:ext cx="1279761" cy="137372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2069686" y="3901166"/>
            <a:ext cx="1475084" cy="707886"/>
          </a:xfrm>
          <a:prstGeom prst="rect">
            <a:avLst/>
          </a:prstGeom>
          <a:noFill/>
        </p:spPr>
        <p:txBody>
          <a:bodyPr wrap="none" rtlCol="0">
            <a:spAutoFit/>
          </a:bodyPr>
          <a:lstStyle/>
          <a:p>
            <a:r>
              <a:rPr lang="ja-JP" altLang="en-US" sz="2000" b="1" dirty="0"/>
              <a:t>別</a:t>
            </a:r>
            <a:r>
              <a:rPr kumimoji="1" lang="ja-JP" altLang="en-US" sz="2000" b="1" dirty="0" smtClean="0"/>
              <a:t>の検索の</a:t>
            </a:r>
            <a:endParaRPr kumimoji="1" lang="en-US" altLang="ja-JP" sz="2000" b="1" dirty="0" smtClean="0"/>
          </a:p>
          <a:p>
            <a:r>
              <a:rPr kumimoji="1" lang="ja-JP" altLang="en-US" sz="2000" b="1" dirty="0" smtClean="0"/>
              <a:t>対象に利用</a:t>
            </a:r>
            <a:endParaRPr kumimoji="1" lang="ja-JP" altLang="en-US" sz="2000" b="1" dirty="0"/>
          </a:p>
        </p:txBody>
      </p:sp>
    </p:spTree>
    <p:extLst>
      <p:ext uri="{BB962C8B-B14F-4D97-AF65-F5344CB8AC3E}">
        <p14:creationId xmlns:p14="http://schemas.microsoft.com/office/powerpoint/2010/main" val="3262918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コーディングパターンの分別方法</a:t>
            </a:r>
            <a:endParaRPr kumimoji="1" lang="ja-JP" altLang="en-US" dirty="0"/>
          </a:p>
        </p:txBody>
      </p:sp>
      <p:sp>
        <p:nvSpPr>
          <p:cNvPr id="3" name="コンテンツ プレースホルダー 2"/>
          <p:cNvSpPr>
            <a:spLocks noGrp="1"/>
          </p:cNvSpPr>
          <p:nvPr>
            <p:ph idx="1"/>
          </p:nvPr>
        </p:nvSpPr>
        <p:spPr>
          <a:xfrm>
            <a:off x="457200" y="1473317"/>
            <a:ext cx="8461948" cy="4779728"/>
          </a:xfrm>
        </p:spPr>
        <p:txBody>
          <a:bodyPr/>
          <a:lstStyle/>
          <a:p>
            <a:pPr marL="0" indent="0">
              <a:buNone/>
            </a:pPr>
            <a:r>
              <a:rPr kumimoji="1" lang="ja-JP" altLang="en-US" sz="2800" dirty="0" smtClean="0"/>
              <a:t>コーディングパターン内のキーワードが</a:t>
            </a:r>
            <a:r>
              <a:rPr lang="ja-JP" altLang="en-US" sz="2800" dirty="0"/>
              <a:t>幾</a:t>
            </a:r>
            <a:r>
              <a:rPr lang="ja-JP" altLang="en-US" sz="2800" dirty="0" smtClean="0"/>
              <a:t>つ</a:t>
            </a:r>
            <a:r>
              <a:rPr lang="ja-JP" altLang="en-US" sz="2800" dirty="0"/>
              <a:t>か</a:t>
            </a:r>
            <a:r>
              <a:rPr kumimoji="1" lang="ja-JP" altLang="en-US" sz="2800" dirty="0" smtClean="0"/>
              <a:t>わかれば，それに類似するコーディングパターンを形成するコードブロックを分別可能</a:t>
            </a:r>
            <a:endParaRPr kumimoji="1" lang="ja-JP" altLang="en-US" sz="2800" dirty="0"/>
          </a:p>
        </p:txBody>
      </p:sp>
      <p:sp>
        <p:nvSpPr>
          <p:cNvPr id="4" name="スライド番号プレースホルダー 3"/>
          <p:cNvSpPr>
            <a:spLocks noGrp="1"/>
          </p:cNvSpPr>
          <p:nvPr>
            <p:ph type="sldNum" sz="quarter" idx="12"/>
          </p:nvPr>
        </p:nvSpPr>
        <p:spPr>
          <a:xfrm>
            <a:off x="7409987" y="6186579"/>
            <a:ext cx="1150938" cy="288925"/>
          </a:xfrm>
        </p:spPr>
        <p:txBody>
          <a:bodyPr/>
          <a:lstStyle/>
          <a:p>
            <a:fld id="{9F5033E9-932D-4E41-95C3-341F9A6DAE17}" type="slidenum">
              <a:rPr lang="en-US" altLang="ja-JP" smtClean="0"/>
              <a:pPr/>
              <a:t>13</a:t>
            </a:fld>
            <a:endParaRPr lang="en-US" altLang="ja-JP" dirty="0"/>
          </a:p>
        </p:txBody>
      </p:sp>
      <p:grpSp>
        <p:nvGrpSpPr>
          <p:cNvPr id="12" name="グループ化 11"/>
          <p:cNvGrpSpPr/>
          <p:nvPr/>
        </p:nvGrpSpPr>
        <p:grpSpPr>
          <a:xfrm>
            <a:off x="1043189" y="4386011"/>
            <a:ext cx="1892927" cy="1887650"/>
            <a:chOff x="601074" y="3871602"/>
            <a:chExt cx="1489352" cy="2004450"/>
          </a:xfrm>
        </p:grpSpPr>
        <p:sp>
          <p:nvSpPr>
            <p:cNvPr id="6" name="テキスト ボックス 5"/>
            <p:cNvSpPr txBox="1"/>
            <p:nvPr/>
          </p:nvSpPr>
          <p:spPr>
            <a:xfrm>
              <a:off x="705196" y="3871602"/>
              <a:ext cx="1385230" cy="1797512"/>
            </a:xfrm>
            <a:prstGeom prst="rect">
              <a:avLst/>
            </a:prstGeom>
            <a:noFill/>
          </p:spPr>
          <p:txBody>
            <a:bodyPr wrap="square" rtlCol="0">
              <a:spAutoFit/>
            </a:bodyPr>
            <a:lstStyle/>
            <a:p>
              <a:r>
                <a:rPr lang="en-US" altLang="ja-JP" sz="2400" b="1" dirty="0" smtClean="0"/>
                <a:t>{</a:t>
              </a:r>
              <a:endParaRPr lang="en-US" altLang="ja-JP" sz="2000" b="1" dirty="0" smtClean="0"/>
            </a:p>
            <a:p>
              <a:r>
                <a:rPr lang="en-US" altLang="ja-JP" sz="2000" b="1" dirty="0" smtClean="0"/>
                <a:t>   </a:t>
              </a:r>
              <a:r>
                <a:rPr lang="en-US" altLang="ja-JP" sz="2000" b="1" u="sng" dirty="0" smtClean="0"/>
                <a:t>key</a:t>
              </a:r>
              <a:r>
                <a:rPr kumimoji="1" lang="en-US" altLang="ja-JP" sz="2000" b="1" u="sng" dirty="0" smtClean="0"/>
                <a:t>word1;</a:t>
              </a:r>
            </a:p>
            <a:p>
              <a:r>
                <a:rPr lang="en-US" altLang="ja-JP" sz="2000" b="1" dirty="0"/>
                <a:t> </a:t>
              </a:r>
              <a:r>
                <a:rPr lang="en-US" altLang="ja-JP" sz="2000" b="1" dirty="0" smtClean="0"/>
                <a:t>  </a:t>
              </a:r>
              <a:r>
                <a:rPr lang="en-US" altLang="ja-JP" sz="2000" b="1" u="sng" dirty="0" smtClean="0"/>
                <a:t>keyword2;</a:t>
              </a:r>
            </a:p>
            <a:p>
              <a:r>
                <a:rPr lang="en-US" altLang="ja-JP" sz="2000" b="1" dirty="0" smtClean="0"/>
                <a:t>   </a:t>
              </a:r>
              <a:r>
                <a:rPr lang="en-US" altLang="ja-JP" sz="2000" b="1" u="sng" dirty="0" smtClean="0"/>
                <a:t>key</a:t>
              </a:r>
              <a:r>
                <a:rPr kumimoji="1" lang="en-US" altLang="ja-JP" sz="2000" b="1" u="sng" dirty="0" smtClean="0"/>
                <a:t>word3;</a:t>
              </a:r>
            </a:p>
            <a:p>
              <a:r>
                <a:rPr lang="en-US" altLang="ja-JP" sz="2000" b="1" dirty="0"/>
                <a:t>}</a:t>
              </a:r>
              <a:endParaRPr kumimoji="1" lang="ja-JP" altLang="en-US" sz="2000" b="1" dirty="0"/>
            </a:p>
          </p:txBody>
        </p:sp>
        <p:sp>
          <p:nvSpPr>
            <p:cNvPr id="11" name="正方形/長方形 10"/>
            <p:cNvSpPr/>
            <p:nvPr/>
          </p:nvSpPr>
          <p:spPr>
            <a:xfrm>
              <a:off x="601074" y="3937060"/>
              <a:ext cx="1467569" cy="193899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 name="グループ化 13"/>
          <p:cNvGrpSpPr/>
          <p:nvPr/>
        </p:nvGrpSpPr>
        <p:grpSpPr>
          <a:xfrm>
            <a:off x="5807321" y="4430331"/>
            <a:ext cx="1765456" cy="1784329"/>
            <a:chOff x="4299026" y="4034153"/>
            <a:chExt cx="1458310" cy="2006883"/>
          </a:xfrm>
        </p:grpSpPr>
        <p:sp>
          <p:nvSpPr>
            <p:cNvPr id="10" name="テキスト ボックス 9"/>
            <p:cNvSpPr txBox="1"/>
            <p:nvPr/>
          </p:nvSpPr>
          <p:spPr>
            <a:xfrm>
              <a:off x="4299026" y="4034153"/>
              <a:ext cx="1374701" cy="1834673"/>
            </a:xfrm>
            <a:prstGeom prst="rect">
              <a:avLst/>
            </a:prstGeom>
            <a:noFill/>
          </p:spPr>
          <p:txBody>
            <a:bodyPr wrap="none" rtlCol="0">
              <a:spAutoFit/>
            </a:bodyPr>
            <a:lstStyle/>
            <a:p>
              <a:r>
                <a:rPr lang="en-US" altLang="ja-JP" sz="2000" b="1" dirty="0" smtClean="0"/>
                <a:t>{</a:t>
              </a:r>
            </a:p>
            <a:p>
              <a:r>
                <a:rPr lang="en-US" altLang="ja-JP" sz="2000" b="1" dirty="0" smtClean="0"/>
                <a:t>   key</a:t>
              </a:r>
              <a:r>
                <a:rPr kumimoji="1" lang="en-US" altLang="ja-JP" sz="2000" b="1" dirty="0" smtClean="0"/>
                <a:t>word1;</a:t>
              </a:r>
            </a:p>
            <a:p>
              <a:r>
                <a:rPr lang="en-US" altLang="ja-JP" sz="2000" b="1" dirty="0"/>
                <a:t> </a:t>
              </a:r>
              <a:r>
                <a:rPr lang="en-US" altLang="ja-JP" sz="2000" b="1" dirty="0" smtClean="0"/>
                <a:t>  </a:t>
              </a:r>
            </a:p>
            <a:p>
              <a:r>
                <a:rPr lang="en-US" altLang="ja-JP" sz="2000" b="1" dirty="0" smtClean="0"/>
                <a:t>   keyword3;</a:t>
              </a:r>
              <a:endParaRPr kumimoji="1" lang="en-US" altLang="ja-JP" sz="2000" b="1" dirty="0" smtClean="0"/>
            </a:p>
            <a:p>
              <a:r>
                <a:rPr lang="en-US" altLang="ja-JP" sz="2000" b="1" dirty="0"/>
                <a:t>}</a:t>
              </a:r>
              <a:endParaRPr kumimoji="1" lang="ja-JP" altLang="en-US" sz="2000" b="1" dirty="0"/>
            </a:p>
          </p:txBody>
        </p:sp>
        <p:sp>
          <p:nvSpPr>
            <p:cNvPr id="13" name="正方形/長方形 12"/>
            <p:cNvSpPr/>
            <p:nvPr/>
          </p:nvSpPr>
          <p:spPr>
            <a:xfrm>
              <a:off x="4319748" y="4077324"/>
              <a:ext cx="1437588" cy="196371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p:cNvSpPr txBox="1"/>
          <p:nvPr/>
        </p:nvSpPr>
        <p:spPr>
          <a:xfrm>
            <a:off x="2955980" y="5703026"/>
            <a:ext cx="2960024" cy="400110"/>
          </a:xfrm>
          <a:prstGeom prst="rect">
            <a:avLst/>
          </a:prstGeom>
          <a:noFill/>
        </p:spPr>
        <p:txBody>
          <a:bodyPr wrap="square" rtlCol="0">
            <a:spAutoFit/>
          </a:bodyPr>
          <a:lstStyle/>
          <a:p>
            <a:r>
              <a:rPr kumimoji="1" lang="ja-JP" altLang="en-US" sz="2000" b="1" dirty="0" smtClean="0"/>
              <a:t>類似コーディングパターン</a:t>
            </a:r>
            <a:endParaRPr kumimoji="1" lang="ja-JP" altLang="en-US" sz="2000" b="1" dirty="0"/>
          </a:p>
        </p:txBody>
      </p:sp>
      <p:sp>
        <p:nvSpPr>
          <p:cNvPr id="21" name="左右矢印 20"/>
          <p:cNvSpPr/>
          <p:nvPr/>
        </p:nvSpPr>
        <p:spPr>
          <a:xfrm>
            <a:off x="3330745" y="5249340"/>
            <a:ext cx="2038662" cy="35274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吹き出し 21"/>
          <p:cNvSpPr/>
          <p:nvPr/>
        </p:nvSpPr>
        <p:spPr>
          <a:xfrm>
            <a:off x="6404326" y="2947514"/>
            <a:ext cx="2550328" cy="1181824"/>
          </a:xfrm>
          <a:prstGeom prst="wedgeRectCallout">
            <a:avLst>
              <a:gd name="adj1" fmla="val -36437"/>
              <a:gd name="adj2" fmla="val 73953"/>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 name="テキスト ボックス 22"/>
          <p:cNvSpPr txBox="1"/>
          <p:nvPr/>
        </p:nvSpPr>
        <p:spPr>
          <a:xfrm>
            <a:off x="6404326" y="2947514"/>
            <a:ext cx="2739674" cy="1200329"/>
          </a:xfrm>
          <a:prstGeom prst="rect">
            <a:avLst/>
          </a:prstGeom>
          <a:noFill/>
        </p:spPr>
        <p:txBody>
          <a:bodyPr wrap="square" rtlCol="0">
            <a:spAutoFit/>
          </a:bodyPr>
          <a:lstStyle/>
          <a:p>
            <a:r>
              <a:rPr lang="en-US" altLang="ja-JP" sz="2400" b="1" dirty="0" smtClean="0"/>
              <a:t>keyw</a:t>
            </a:r>
            <a:r>
              <a:rPr kumimoji="1" lang="en-US" altLang="ja-JP" sz="2400" b="1" dirty="0" smtClean="0"/>
              <a:t>ord1:</a:t>
            </a:r>
            <a:r>
              <a:rPr kumimoji="1" lang="ja-JP" altLang="en-US" sz="2400" b="1" dirty="0" smtClean="0"/>
              <a:t>一致</a:t>
            </a:r>
            <a:endParaRPr kumimoji="1" lang="en-US" altLang="ja-JP" sz="2400" b="1" dirty="0" smtClean="0"/>
          </a:p>
          <a:p>
            <a:r>
              <a:rPr lang="en-US" altLang="ja-JP" sz="2400" b="1" dirty="0" smtClean="0"/>
              <a:t>keyw</a:t>
            </a:r>
            <a:r>
              <a:rPr kumimoji="1" lang="en-US" altLang="ja-JP" sz="2400" b="1" dirty="0" smtClean="0"/>
              <a:t>ord2:</a:t>
            </a:r>
            <a:r>
              <a:rPr kumimoji="1" lang="ja-JP" altLang="en-US" sz="2400" b="1" dirty="0" smtClean="0"/>
              <a:t>不一致</a:t>
            </a:r>
            <a:endParaRPr kumimoji="1" lang="en-US" altLang="ja-JP" sz="2400" b="1" dirty="0" smtClean="0"/>
          </a:p>
          <a:p>
            <a:r>
              <a:rPr lang="en-US" altLang="ja-JP" sz="2400" b="1" dirty="0" smtClean="0"/>
              <a:t>keyword3:</a:t>
            </a:r>
            <a:r>
              <a:rPr lang="ja-JP" altLang="en-US" sz="2400" b="1" dirty="0" smtClean="0"/>
              <a:t>一致</a:t>
            </a:r>
            <a:endParaRPr kumimoji="1" lang="ja-JP" altLang="en-US" sz="2400" b="1" dirty="0"/>
          </a:p>
        </p:txBody>
      </p:sp>
      <p:sp>
        <p:nvSpPr>
          <p:cNvPr id="24" name="四角形吹き出し 23"/>
          <p:cNvSpPr/>
          <p:nvPr/>
        </p:nvSpPr>
        <p:spPr>
          <a:xfrm>
            <a:off x="2782082" y="2910809"/>
            <a:ext cx="2361783" cy="1237034"/>
          </a:xfrm>
          <a:prstGeom prst="wedgeRectCallout">
            <a:avLst>
              <a:gd name="adj1" fmla="val -51729"/>
              <a:gd name="adj2" fmla="val 71529"/>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テキスト ボックス 24"/>
          <p:cNvSpPr txBox="1"/>
          <p:nvPr/>
        </p:nvSpPr>
        <p:spPr>
          <a:xfrm>
            <a:off x="2817588" y="2910809"/>
            <a:ext cx="2326278" cy="1200329"/>
          </a:xfrm>
          <a:prstGeom prst="rect">
            <a:avLst/>
          </a:prstGeom>
          <a:noFill/>
        </p:spPr>
        <p:txBody>
          <a:bodyPr wrap="none" rtlCol="0">
            <a:spAutoFit/>
          </a:bodyPr>
          <a:lstStyle/>
          <a:p>
            <a:r>
              <a:rPr lang="en-US" altLang="ja-JP" sz="2400" b="1" dirty="0" smtClean="0"/>
              <a:t>keyw</a:t>
            </a:r>
            <a:r>
              <a:rPr kumimoji="1" lang="en-US" altLang="ja-JP" sz="2400" b="1" dirty="0" smtClean="0"/>
              <a:t>ord1:</a:t>
            </a:r>
            <a:r>
              <a:rPr kumimoji="1" lang="ja-JP" altLang="en-US" sz="2400" b="1" dirty="0" smtClean="0"/>
              <a:t>一致</a:t>
            </a:r>
            <a:endParaRPr kumimoji="1" lang="en-US" altLang="ja-JP" sz="2400" b="1" dirty="0" smtClean="0"/>
          </a:p>
          <a:p>
            <a:r>
              <a:rPr lang="en-US" altLang="ja-JP" sz="2400" b="1" dirty="0" smtClean="0"/>
              <a:t>keyw</a:t>
            </a:r>
            <a:r>
              <a:rPr kumimoji="1" lang="en-US" altLang="ja-JP" sz="2400" b="1" dirty="0" smtClean="0"/>
              <a:t>ord2:</a:t>
            </a:r>
            <a:r>
              <a:rPr kumimoji="1" lang="ja-JP" altLang="en-US" sz="2400" b="1" dirty="0" smtClean="0"/>
              <a:t>一致</a:t>
            </a:r>
            <a:endParaRPr kumimoji="1" lang="en-US" altLang="ja-JP" sz="2400" b="1" dirty="0" smtClean="0"/>
          </a:p>
          <a:p>
            <a:r>
              <a:rPr lang="en-US" altLang="ja-JP" sz="2400" b="1" dirty="0" smtClean="0"/>
              <a:t>keyword3:</a:t>
            </a:r>
            <a:r>
              <a:rPr lang="ja-JP" altLang="en-US" sz="2400" b="1" dirty="0" smtClean="0"/>
              <a:t>一致</a:t>
            </a:r>
            <a:endParaRPr kumimoji="1" lang="ja-JP" altLang="en-US" sz="2400" b="1" dirty="0"/>
          </a:p>
        </p:txBody>
      </p:sp>
      <p:sp>
        <p:nvSpPr>
          <p:cNvPr id="26" name="正方形/長方形 25"/>
          <p:cNvSpPr/>
          <p:nvPr/>
        </p:nvSpPr>
        <p:spPr>
          <a:xfrm>
            <a:off x="6148237" y="5137574"/>
            <a:ext cx="1141205" cy="207158"/>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90959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正方形/長方形 79"/>
          <p:cNvSpPr/>
          <p:nvPr/>
        </p:nvSpPr>
        <p:spPr>
          <a:xfrm>
            <a:off x="2435995" y="1867386"/>
            <a:ext cx="4143865" cy="4561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216803" y="1978660"/>
            <a:ext cx="1721493" cy="42594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326572" y="263053"/>
            <a:ext cx="8218488" cy="1143000"/>
          </a:xfrm>
        </p:spPr>
        <p:txBody>
          <a:bodyPr/>
          <a:lstStyle/>
          <a:p>
            <a:r>
              <a:rPr lang="ja-JP" altLang="en-US" dirty="0" smtClean="0"/>
              <a:t>提案手法の利用例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12" name="ひし形 11"/>
          <p:cNvSpPr/>
          <p:nvPr/>
        </p:nvSpPr>
        <p:spPr>
          <a:xfrm>
            <a:off x="2570581" y="2155965"/>
            <a:ext cx="1819084" cy="86207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Word1</a:t>
            </a:r>
            <a:r>
              <a:rPr kumimoji="1" lang="ja-JP" altLang="en-US" sz="1600" dirty="0" smtClean="0">
                <a:solidFill>
                  <a:schemeClr val="tx1"/>
                </a:solidFill>
              </a:rPr>
              <a:t>を含む</a:t>
            </a:r>
            <a:r>
              <a:rPr kumimoji="1" lang="en-US" altLang="ja-JP" sz="1600" dirty="0" smtClean="0">
                <a:solidFill>
                  <a:schemeClr val="tx1"/>
                </a:solidFill>
              </a:rPr>
              <a:t>?</a:t>
            </a:r>
            <a:endParaRPr kumimoji="1" lang="ja-JP" altLang="en-US" sz="1600" dirty="0">
              <a:solidFill>
                <a:schemeClr val="tx1"/>
              </a:solidFill>
            </a:endParaRPr>
          </a:p>
        </p:txBody>
      </p:sp>
      <p:sp>
        <p:nvSpPr>
          <p:cNvPr id="42" name="ひし形 41"/>
          <p:cNvSpPr/>
          <p:nvPr/>
        </p:nvSpPr>
        <p:spPr>
          <a:xfrm>
            <a:off x="2570581" y="3346981"/>
            <a:ext cx="1819084" cy="86207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Word2</a:t>
            </a:r>
            <a:r>
              <a:rPr kumimoji="1" lang="ja-JP" altLang="en-US" sz="1600" dirty="0" smtClean="0">
                <a:solidFill>
                  <a:schemeClr val="tx1"/>
                </a:solidFill>
              </a:rPr>
              <a:t>を含む</a:t>
            </a:r>
            <a:r>
              <a:rPr kumimoji="1" lang="en-US" altLang="ja-JP" sz="1600" dirty="0" smtClean="0">
                <a:solidFill>
                  <a:schemeClr val="tx1"/>
                </a:solidFill>
              </a:rPr>
              <a:t>?</a:t>
            </a:r>
            <a:endParaRPr kumimoji="1" lang="ja-JP" altLang="en-US" sz="1600" dirty="0">
              <a:solidFill>
                <a:schemeClr val="tx1"/>
              </a:solidFill>
            </a:endParaRPr>
          </a:p>
        </p:txBody>
      </p:sp>
      <p:sp>
        <p:nvSpPr>
          <p:cNvPr id="49" name="ひし形 48"/>
          <p:cNvSpPr/>
          <p:nvPr/>
        </p:nvSpPr>
        <p:spPr>
          <a:xfrm>
            <a:off x="2570581" y="4581329"/>
            <a:ext cx="1819084" cy="86207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Word3</a:t>
            </a:r>
            <a:r>
              <a:rPr kumimoji="1" lang="ja-JP" altLang="en-US" sz="1600" dirty="0" smtClean="0">
                <a:solidFill>
                  <a:schemeClr val="tx1"/>
                </a:solidFill>
              </a:rPr>
              <a:t>を含む</a:t>
            </a:r>
            <a:r>
              <a:rPr kumimoji="1" lang="en-US" altLang="ja-JP" sz="1600" dirty="0" smtClean="0">
                <a:solidFill>
                  <a:schemeClr val="tx1"/>
                </a:solidFill>
              </a:rPr>
              <a:t>?</a:t>
            </a:r>
            <a:endParaRPr kumimoji="1" lang="ja-JP" altLang="en-US" sz="1600" dirty="0">
              <a:solidFill>
                <a:schemeClr val="tx1"/>
              </a:solidFill>
            </a:endParaRPr>
          </a:p>
        </p:txBody>
      </p:sp>
      <p:sp>
        <p:nvSpPr>
          <p:cNvPr id="51" name="正方形/長方形 50"/>
          <p:cNvSpPr/>
          <p:nvPr/>
        </p:nvSpPr>
        <p:spPr>
          <a:xfrm>
            <a:off x="426036" y="4649806"/>
            <a:ext cx="1118989" cy="1152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w</a:t>
            </a:r>
            <a:r>
              <a:rPr lang="en-US" altLang="ja-JP" b="1" dirty="0" smtClean="0">
                <a:solidFill>
                  <a:schemeClr val="tx1"/>
                </a:solidFill>
              </a:rPr>
              <a:t>ord1</a:t>
            </a:r>
          </a:p>
          <a:p>
            <a:pPr algn="ctr"/>
            <a:r>
              <a:rPr lang="en-US" altLang="ja-JP" b="1" dirty="0">
                <a:solidFill>
                  <a:schemeClr val="tx1"/>
                </a:solidFill>
              </a:rPr>
              <a:t>w</a:t>
            </a:r>
            <a:r>
              <a:rPr kumimoji="1" lang="en-US" altLang="ja-JP" b="1" dirty="0" smtClean="0">
                <a:solidFill>
                  <a:schemeClr val="tx1"/>
                </a:solidFill>
              </a:rPr>
              <a:t>ord2</a:t>
            </a:r>
          </a:p>
          <a:p>
            <a:pPr algn="ctr"/>
            <a:r>
              <a:rPr lang="en-US" altLang="ja-JP" b="1" dirty="0" smtClean="0">
                <a:solidFill>
                  <a:schemeClr val="tx1"/>
                </a:solidFill>
              </a:rPr>
              <a:t>word3</a:t>
            </a:r>
            <a:endParaRPr kumimoji="1" lang="ja-JP" altLang="en-US" b="1" dirty="0">
              <a:solidFill>
                <a:schemeClr val="tx1"/>
              </a:solidFill>
            </a:endParaRPr>
          </a:p>
        </p:txBody>
      </p:sp>
      <p:sp>
        <p:nvSpPr>
          <p:cNvPr id="52" name="正方形/長方形 51"/>
          <p:cNvSpPr/>
          <p:nvPr/>
        </p:nvSpPr>
        <p:spPr>
          <a:xfrm>
            <a:off x="343189" y="4205701"/>
            <a:ext cx="1331783" cy="529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パターンを形成する語</a:t>
            </a:r>
            <a:endParaRPr kumimoji="1" lang="ja-JP" altLang="en-US" b="1" dirty="0">
              <a:solidFill>
                <a:schemeClr val="tx1"/>
              </a:solidFill>
            </a:endParaRPr>
          </a:p>
        </p:txBody>
      </p:sp>
      <p:cxnSp>
        <p:nvCxnSpPr>
          <p:cNvPr id="53" name="直線矢印コネクタ 52"/>
          <p:cNvCxnSpPr>
            <a:stCxn id="12" idx="2"/>
            <a:endCxn id="42" idx="0"/>
          </p:cNvCxnSpPr>
          <p:nvPr/>
        </p:nvCxnSpPr>
        <p:spPr>
          <a:xfrm>
            <a:off x="3480123" y="3018035"/>
            <a:ext cx="0" cy="32894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2460656" y="2908330"/>
            <a:ext cx="882025" cy="646331"/>
          </a:xfrm>
          <a:prstGeom prst="rect">
            <a:avLst/>
          </a:prstGeom>
          <a:noFill/>
        </p:spPr>
        <p:txBody>
          <a:bodyPr wrap="square" rtlCol="0">
            <a:spAutoFit/>
          </a:bodyPr>
          <a:lstStyle/>
          <a:p>
            <a:pPr algn="ctr"/>
            <a:r>
              <a:rPr lang="en-US" altLang="ja-JP" dirty="0" smtClean="0"/>
              <a:t>50</a:t>
            </a:r>
            <a:r>
              <a:rPr lang="ja-JP" altLang="en-US" dirty="0" smtClean="0"/>
              <a:t>個</a:t>
            </a:r>
            <a:endParaRPr lang="en-US" altLang="ja-JP" dirty="0" smtClean="0"/>
          </a:p>
          <a:p>
            <a:pPr algn="ctr"/>
            <a:r>
              <a:rPr lang="ja-JP" altLang="en-US" dirty="0" smtClean="0"/>
              <a:t>一致</a:t>
            </a:r>
            <a:endParaRPr kumimoji="1" lang="ja-JP" altLang="en-US" dirty="0"/>
          </a:p>
        </p:txBody>
      </p:sp>
      <p:cxnSp>
        <p:nvCxnSpPr>
          <p:cNvPr id="59" name="直線矢印コネクタ 58"/>
          <p:cNvCxnSpPr>
            <a:stCxn id="42" idx="2"/>
            <a:endCxn id="49" idx="0"/>
          </p:cNvCxnSpPr>
          <p:nvPr/>
        </p:nvCxnSpPr>
        <p:spPr>
          <a:xfrm>
            <a:off x="3480123" y="4209051"/>
            <a:ext cx="0" cy="37227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4" name="正方形/長方形 73"/>
          <p:cNvSpPr/>
          <p:nvPr/>
        </p:nvSpPr>
        <p:spPr>
          <a:xfrm>
            <a:off x="87458" y="1634378"/>
            <a:ext cx="917734" cy="4318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入力</a:t>
            </a:r>
            <a:endParaRPr kumimoji="1" lang="ja-JP" altLang="en-US" b="1" dirty="0">
              <a:solidFill>
                <a:schemeClr val="tx1"/>
              </a:solidFill>
            </a:endParaRPr>
          </a:p>
        </p:txBody>
      </p:sp>
      <p:sp>
        <p:nvSpPr>
          <p:cNvPr id="75" name="右矢印 74"/>
          <p:cNvSpPr/>
          <p:nvPr/>
        </p:nvSpPr>
        <p:spPr>
          <a:xfrm>
            <a:off x="2011983" y="3532178"/>
            <a:ext cx="356638" cy="7043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2398801" y="4092889"/>
            <a:ext cx="887896" cy="646331"/>
          </a:xfrm>
          <a:prstGeom prst="rect">
            <a:avLst/>
          </a:prstGeom>
          <a:noFill/>
        </p:spPr>
        <p:txBody>
          <a:bodyPr wrap="square" rtlCol="0">
            <a:spAutoFit/>
          </a:bodyPr>
          <a:lstStyle/>
          <a:p>
            <a:pPr algn="ctr"/>
            <a:r>
              <a:rPr lang="en-US" altLang="ja-JP" dirty="0" smtClean="0"/>
              <a:t>15</a:t>
            </a:r>
            <a:r>
              <a:rPr lang="ja-JP" altLang="en-US" dirty="0" smtClean="0"/>
              <a:t>個</a:t>
            </a:r>
            <a:endParaRPr lang="en-US" altLang="ja-JP" dirty="0" smtClean="0"/>
          </a:p>
          <a:p>
            <a:pPr algn="ctr"/>
            <a:r>
              <a:rPr lang="ja-JP" altLang="en-US" dirty="0" smtClean="0"/>
              <a:t>一致</a:t>
            </a:r>
            <a:endParaRPr kumimoji="1" lang="ja-JP" altLang="en-US" dirty="0"/>
          </a:p>
        </p:txBody>
      </p:sp>
      <p:sp>
        <p:nvSpPr>
          <p:cNvPr id="79" name="正方形/長方形 78"/>
          <p:cNvSpPr/>
          <p:nvPr/>
        </p:nvSpPr>
        <p:spPr>
          <a:xfrm>
            <a:off x="2350725" y="1591288"/>
            <a:ext cx="1080200" cy="4318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本</a:t>
            </a:r>
            <a:r>
              <a:rPr lang="ja-JP" altLang="en-US" b="1" dirty="0">
                <a:solidFill>
                  <a:schemeClr val="tx1"/>
                </a:solidFill>
              </a:rPr>
              <a:t>ツール</a:t>
            </a:r>
            <a:endParaRPr kumimoji="1" lang="ja-JP" altLang="en-US" b="1" dirty="0">
              <a:solidFill>
                <a:schemeClr val="tx1"/>
              </a:solidFill>
            </a:endParaRPr>
          </a:p>
        </p:txBody>
      </p:sp>
      <p:cxnSp>
        <p:nvCxnSpPr>
          <p:cNvPr id="81" name="直線矢印コネクタ 80"/>
          <p:cNvCxnSpPr>
            <a:stCxn id="42" idx="3"/>
            <a:endCxn id="91" idx="1"/>
          </p:cNvCxnSpPr>
          <p:nvPr/>
        </p:nvCxnSpPr>
        <p:spPr>
          <a:xfrm>
            <a:off x="4389665" y="3778016"/>
            <a:ext cx="34356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テキスト ボックス 89"/>
          <p:cNvSpPr txBox="1"/>
          <p:nvPr/>
        </p:nvSpPr>
        <p:spPr>
          <a:xfrm>
            <a:off x="3994425" y="3063793"/>
            <a:ext cx="1134041" cy="646331"/>
          </a:xfrm>
          <a:prstGeom prst="rect">
            <a:avLst/>
          </a:prstGeom>
          <a:noFill/>
        </p:spPr>
        <p:txBody>
          <a:bodyPr wrap="square" rtlCol="0">
            <a:spAutoFit/>
          </a:bodyPr>
          <a:lstStyle/>
          <a:p>
            <a:pPr algn="ctr"/>
            <a:r>
              <a:rPr lang="en-US" altLang="ja-JP" dirty="0"/>
              <a:t>3</a:t>
            </a:r>
            <a:r>
              <a:rPr lang="en-US" altLang="ja-JP" dirty="0" smtClean="0"/>
              <a:t>5</a:t>
            </a:r>
            <a:r>
              <a:rPr lang="ja-JP" altLang="en-US" dirty="0" smtClean="0"/>
              <a:t>個</a:t>
            </a:r>
            <a:endParaRPr lang="en-US" altLang="ja-JP" dirty="0" smtClean="0"/>
          </a:p>
          <a:p>
            <a:pPr algn="ctr"/>
            <a:r>
              <a:rPr lang="ja-JP" altLang="en-US" dirty="0" smtClean="0"/>
              <a:t>不一致</a:t>
            </a:r>
            <a:endParaRPr kumimoji="1" lang="ja-JP" altLang="en-US" dirty="0"/>
          </a:p>
        </p:txBody>
      </p:sp>
      <p:sp>
        <p:nvSpPr>
          <p:cNvPr id="91" name="ひし形 90"/>
          <p:cNvSpPr/>
          <p:nvPr/>
        </p:nvSpPr>
        <p:spPr>
          <a:xfrm>
            <a:off x="4733226" y="3346981"/>
            <a:ext cx="1819084" cy="86207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Word3</a:t>
            </a:r>
            <a:r>
              <a:rPr kumimoji="1" lang="ja-JP" altLang="en-US" sz="1600" dirty="0" smtClean="0">
                <a:solidFill>
                  <a:schemeClr val="tx1"/>
                </a:solidFill>
              </a:rPr>
              <a:t>を含む</a:t>
            </a:r>
            <a:r>
              <a:rPr kumimoji="1" lang="en-US" altLang="ja-JP" sz="1600" dirty="0" smtClean="0">
                <a:solidFill>
                  <a:schemeClr val="tx1"/>
                </a:solidFill>
              </a:rPr>
              <a:t>?</a:t>
            </a:r>
            <a:endParaRPr kumimoji="1" lang="ja-JP" altLang="en-US" sz="1600" dirty="0">
              <a:solidFill>
                <a:schemeClr val="tx1"/>
              </a:solidFill>
            </a:endParaRPr>
          </a:p>
        </p:txBody>
      </p:sp>
      <p:cxnSp>
        <p:nvCxnSpPr>
          <p:cNvPr id="94" name="直線矢印コネクタ 93"/>
          <p:cNvCxnSpPr>
            <a:stCxn id="49" idx="2"/>
            <a:endCxn id="98" idx="0"/>
          </p:cNvCxnSpPr>
          <p:nvPr/>
        </p:nvCxnSpPr>
        <p:spPr>
          <a:xfrm>
            <a:off x="3480123" y="5443399"/>
            <a:ext cx="11324" cy="3165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7" name="テキスト ボックス 96"/>
          <p:cNvSpPr txBox="1"/>
          <p:nvPr/>
        </p:nvSpPr>
        <p:spPr>
          <a:xfrm>
            <a:off x="2428464" y="5169346"/>
            <a:ext cx="887896" cy="646331"/>
          </a:xfrm>
          <a:prstGeom prst="rect">
            <a:avLst/>
          </a:prstGeom>
          <a:noFill/>
        </p:spPr>
        <p:txBody>
          <a:bodyPr wrap="square" rtlCol="0">
            <a:spAutoFit/>
          </a:bodyPr>
          <a:lstStyle/>
          <a:p>
            <a:pPr algn="ctr"/>
            <a:r>
              <a:rPr lang="en-US" altLang="ja-JP" dirty="0" smtClean="0"/>
              <a:t>10</a:t>
            </a:r>
            <a:r>
              <a:rPr lang="ja-JP" altLang="en-US" dirty="0" smtClean="0"/>
              <a:t>個</a:t>
            </a:r>
            <a:endParaRPr lang="en-US" altLang="ja-JP" dirty="0" smtClean="0"/>
          </a:p>
          <a:p>
            <a:pPr algn="ctr"/>
            <a:r>
              <a:rPr lang="ja-JP" altLang="en-US" dirty="0" smtClean="0"/>
              <a:t>一致</a:t>
            </a:r>
            <a:endParaRPr kumimoji="1" lang="ja-JP" altLang="en-US" dirty="0"/>
          </a:p>
        </p:txBody>
      </p:sp>
      <p:sp>
        <p:nvSpPr>
          <p:cNvPr id="98" name="正方形/長方形 97"/>
          <p:cNvSpPr/>
          <p:nvPr/>
        </p:nvSpPr>
        <p:spPr>
          <a:xfrm>
            <a:off x="2896123" y="5759899"/>
            <a:ext cx="1190647" cy="529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smtClean="0">
                <a:solidFill>
                  <a:schemeClr val="tx1"/>
                </a:solidFill>
              </a:rPr>
              <a:t>A</a:t>
            </a:r>
            <a:endParaRPr kumimoji="1" lang="ja-JP" altLang="en-US" b="1" dirty="0">
              <a:solidFill>
                <a:schemeClr val="tx1"/>
              </a:solidFill>
            </a:endParaRPr>
          </a:p>
        </p:txBody>
      </p:sp>
      <p:cxnSp>
        <p:nvCxnSpPr>
          <p:cNvPr id="100" name="直線矢印コネクタ 99"/>
          <p:cNvCxnSpPr>
            <a:endCxn id="106" idx="0"/>
          </p:cNvCxnSpPr>
          <p:nvPr/>
        </p:nvCxnSpPr>
        <p:spPr>
          <a:xfrm>
            <a:off x="4389665" y="5012364"/>
            <a:ext cx="1253103" cy="73707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テキスト ボックス 102"/>
          <p:cNvSpPr txBox="1"/>
          <p:nvPr/>
        </p:nvSpPr>
        <p:spPr>
          <a:xfrm>
            <a:off x="4081223" y="5206067"/>
            <a:ext cx="1003561" cy="646331"/>
          </a:xfrm>
          <a:prstGeom prst="rect">
            <a:avLst/>
          </a:prstGeom>
          <a:noFill/>
        </p:spPr>
        <p:txBody>
          <a:bodyPr wrap="square" rtlCol="0">
            <a:spAutoFit/>
          </a:bodyPr>
          <a:lstStyle/>
          <a:p>
            <a:pPr algn="ctr"/>
            <a:r>
              <a:rPr lang="en-US" altLang="ja-JP" dirty="0" smtClean="0"/>
              <a:t>5</a:t>
            </a:r>
            <a:r>
              <a:rPr lang="ja-JP" altLang="en-US" dirty="0" smtClean="0"/>
              <a:t>個</a:t>
            </a:r>
            <a:endParaRPr lang="en-US" altLang="ja-JP" dirty="0" smtClean="0"/>
          </a:p>
          <a:p>
            <a:pPr algn="ctr"/>
            <a:r>
              <a:rPr lang="ja-JP" altLang="en-US" dirty="0" smtClean="0"/>
              <a:t>不一致</a:t>
            </a:r>
            <a:endParaRPr kumimoji="1" lang="ja-JP" altLang="en-US" dirty="0"/>
          </a:p>
        </p:txBody>
      </p:sp>
      <p:sp>
        <p:nvSpPr>
          <p:cNvPr id="106" name="正方形/長方形 105"/>
          <p:cNvSpPr/>
          <p:nvPr/>
        </p:nvSpPr>
        <p:spPr>
          <a:xfrm>
            <a:off x="5047444" y="5749438"/>
            <a:ext cx="1190647" cy="529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a:solidFill>
                  <a:schemeClr val="tx1"/>
                </a:solidFill>
              </a:rPr>
              <a:t>B</a:t>
            </a:r>
            <a:endParaRPr kumimoji="1" lang="ja-JP" altLang="en-US" b="1" dirty="0">
              <a:solidFill>
                <a:schemeClr val="tx1"/>
              </a:solidFill>
            </a:endParaRPr>
          </a:p>
        </p:txBody>
      </p:sp>
      <p:sp>
        <p:nvSpPr>
          <p:cNvPr id="108" name="正方形/長方形 107"/>
          <p:cNvSpPr/>
          <p:nvPr/>
        </p:nvSpPr>
        <p:spPr>
          <a:xfrm>
            <a:off x="5047443" y="4757679"/>
            <a:ext cx="1190647" cy="52995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smtClean="0">
                <a:solidFill>
                  <a:schemeClr val="tx1"/>
                </a:solidFill>
              </a:rPr>
              <a:t>C</a:t>
            </a:r>
            <a:endParaRPr kumimoji="1" lang="ja-JP" altLang="en-US" b="1" dirty="0">
              <a:solidFill>
                <a:schemeClr val="tx1"/>
              </a:solidFill>
            </a:endParaRPr>
          </a:p>
        </p:txBody>
      </p:sp>
      <p:cxnSp>
        <p:nvCxnSpPr>
          <p:cNvPr id="109" name="直線矢印コネクタ 108"/>
          <p:cNvCxnSpPr>
            <a:stCxn id="91" idx="2"/>
            <a:endCxn id="108" idx="0"/>
          </p:cNvCxnSpPr>
          <p:nvPr/>
        </p:nvCxnSpPr>
        <p:spPr>
          <a:xfrm flipH="1">
            <a:off x="5642767" y="4209051"/>
            <a:ext cx="1" cy="54862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p:cNvSpPr/>
          <p:nvPr/>
        </p:nvSpPr>
        <p:spPr>
          <a:xfrm>
            <a:off x="6973939" y="1891997"/>
            <a:ext cx="1753247" cy="4561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右矢印 115"/>
          <p:cNvSpPr/>
          <p:nvPr/>
        </p:nvSpPr>
        <p:spPr>
          <a:xfrm>
            <a:off x="6626584" y="3560942"/>
            <a:ext cx="269287" cy="7043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正方形/長方形 113"/>
          <p:cNvSpPr/>
          <p:nvPr/>
        </p:nvSpPr>
        <p:spPr>
          <a:xfrm>
            <a:off x="6665130" y="1546848"/>
            <a:ext cx="917734" cy="4318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出力</a:t>
            </a:r>
            <a:endParaRPr kumimoji="1" lang="ja-JP" altLang="en-US" b="1" dirty="0">
              <a:solidFill>
                <a:schemeClr val="tx1"/>
              </a:solidFill>
            </a:endParaRPr>
          </a:p>
        </p:txBody>
      </p:sp>
      <p:sp>
        <p:nvSpPr>
          <p:cNvPr id="118" name="正方形/長方形 117"/>
          <p:cNvSpPr/>
          <p:nvPr/>
        </p:nvSpPr>
        <p:spPr>
          <a:xfrm>
            <a:off x="7287863" y="2369077"/>
            <a:ext cx="1118989" cy="974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w</a:t>
            </a:r>
            <a:r>
              <a:rPr lang="en-US" altLang="ja-JP" b="1" dirty="0" smtClean="0">
                <a:solidFill>
                  <a:schemeClr val="tx1"/>
                </a:solidFill>
              </a:rPr>
              <a:t>ord1</a:t>
            </a:r>
          </a:p>
          <a:p>
            <a:pPr algn="ctr"/>
            <a:r>
              <a:rPr lang="en-US" altLang="ja-JP" b="1" dirty="0">
                <a:solidFill>
                  <a:schemeClr val="tx1"/>
                </a:solidFill>
              </a:rPr>
              <a:t>w</a:t>
            </a:r>
            <a:r>
              <a:rPr kumimoji="1" lang="en-US" altLang="ja-JP" b="1" dirty="0" smtClean="0">
                <a:solidFill>
                  <a:schemeClr val="tx1"/>
                </a:solidFill>
              </a:rPr>
              <a:t>ord2</a:t>
            </a:r>
          </a:p>
          <a:p>
            <a:pPr algn="ctr"/>
            <a:r>
              <a:rPr lang="en-US" altLang="ja-JP" b="1" dirty="0" smtClean="0">
                <a:solidFill>
                  <a:schemeClr val="tx1"/>
                </a:solidFill>
              </a:rPr>
              <a:t>word3</a:t>
            </a:r>
            <a:endParaRPr kumimoji="1" lang="ja-JP" altLang="en-US" b="1" dirty="0">
              <a:solidFill>
                <a:schemeClr val="tx1"/>
              </a:solidFill>
            </a:endParaRPr>
          </a:p>
        </p:txBody>
      </p:sp>
      <p:sp>
        <p:nvSpPr>
          <p:cNvPr id="117" name="正方形/長方形 116"/>
          <p:cNvSpPr/>
          <p:nvPr/>
        </p:nvSpPr>
        <p:spPr>
          <a:xfrm>
            <a:off x="6987287" y="2083783"/>
            <a:ext cx="1735698" cy="32581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smtClean="0">
                <a:solidFill>
                  <a:schemeClr val="tx1"/>
                </a:solidFill>
              </a:rPr>
              <a:t>A:10</a:t>
            </a:r>
            <a:r>
              <a:rPr lang="ja-JP" altLang="en-US" b="1" dirty="0" smtClean="0">
                <a:solidFill>
                  <a:schemeClr val="tx1"/>
                </a:solidFill>
              </a:rPr>
              <a:t>個</a:t>
            </a:r>
            <a:endParaRPr kumimoji="1" lang="ja-JP" altLang="en-US" b="1" dirty="0">
              <a:solidFill>
                <a:schemeClr val="tx1"/>
              </a:solidFill>
            </a:endParaRPr>
          </a:p>
        </p:txBody>
      </p:sp>
      <p:sp>
        <p:nvSpPr>
          <p:cNvPr id="119" name="正方形/長方形 118"/>
          <p:cNvSpPr/>
          <p:nvPr/>
        </p:nvSpPr>
        <p:spPr>
          <a:xfrm>
            <a:off x="7334587" y="3853681"/>
            <a:ext cx="1118989" cy="974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w</a:t>
            </a:r>
            <a:r>
              <a:rPr lang="en-US" altLang="ja-JP" b="1" dirty="0" smtClean="0">
                <a:solidFill>
                  <a:schemeClr val="tx1"/>
                </a:solidFill>
              </a:rPr>
              <a:t>ord1</a:t>
            </a:r>
          </a:p>
          <a:p>
            <a:pPr algn="ctr"/>
            <a:r>
              <a:rPr lang="en-US" altLang="ja-JP" b="1" dirty="0" smtClean="0">
                <a:solidFill>
                  <a:schemeClr val="tx1"/>
                </a:solidFill>
              </a:rPr>
              <a:t>word2</a:t>
            </a:r>
          </a:p>
          <a:p>
            <a:pPr algn="ctr"/>
            <a:r>
              <a:rPr lang="en-US" altLang="ja-JP" b="1" dirty="0" smtClean="0">
                <a:solidFill>
                  <a:schemeClr val="bg1">
                    <a:lumMod val="75000"/>
                  </a:schemeClr>
                </a:solidFill>
              </a:rPr>
              <a:t>word3</a:t>
            </a:r>
            <a:endParaRPr kumimoji="1" lang="ja-JP" altLang="en-US" b="1" dirty="0">
              <a:solidFill>
                <a:schemeClr val="bg1">
                  <a:lumMod val="75000"/>
                </a:schemeClr>
              </a:solidFill>
            </a:endParaRPr>
          </a:p>
        </p:txBody>
      </p:sp>
      <p:sp>
        <p:nvSpPr>
          <p:cNvPr id="121" name="正方形/長方形 120"/>
          <p:cNvSpPr/>
          <p:nvPr/>
        </p:nvSpPr>
        <p:spPr>
          <a:xfrm>
            <a:off x="7334587" y="5319538"/>
            <a:ext cx="1118989" cy="974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w</a:t>
            </a:r>
            <a:r>
              <a:rPr lang="en-US" altLang="ja-JP" b="1" dirty="0" smtClean="0">
                <a:solidFill>
                  <a:schemeClr val="tx1"/>
                </a:solidFill>
              </a:rPr>
              <a:t>ord1</a:t>
            </a:r>
          </a:p>
          <a:p>
            <a:pPr algn="ctr"/>
            <a:r>
              <a:rPr lang="en-US" altLang="ja-JP" b="1" dirty="0">
                <a:solidFill>
                  <a:schemeClr val="bg1">
                    <a:lumMod val="75000"/>
                  </a:schemeClr>
                </a:solidFill>
              </a:rPr>
              <a:t>word2</a:t>
            </a:r>
          </a:p>
          <a:p>
            <a:pPr algn="ctr"/>
            <a:r>
              <a:rPr lang="en-US" altLang="ja-JP" b="1" dirty="0" smtClean="0">
                <a:solidFill>
                  <a:schemeClr val="tx1"/>
                </a:solidFill>
              </a:rPr>
              <a:t>word3</a:t>
            </a:r>
            <a:endParaRPr lang="en-US" altLang="ja-JP" b="1" dirty="0">
              <a:solidFill>
                <a:schemeClr val="tx1"/>
              </a:solidFill>
            </a:endParaRPr>
          </a:p>
        </p:txBody>
      </p:sp>
      <p:sp>
        <p:nvSpPr>
          <p:cNvPr id="129" name="テキスト ボックス 128"/>
          <p:cNvSpPr txBox="1"/>
          <p:nvPr/>
        </p:nvSpPr>
        <p:spPr>
          <a:xfrm>
            <a:off x="4484649" y="4079588"/>
            <a:ext cx="1134041" cy="646331"/>
          </a:xfrm>
          <a:prstGeom prst="rect">
            <a:avLst/>
          </a:prstGeom>
          <a:noFill/>
        </p:spPr>
        <p:txBody>
          <a:bodyPr wrap="square" rtlCol="0">
            <a:spAutoFit/>
          </a:bodyPr>
          <a:lstStyle/>
          <a:p>
            <a:pPr algn="ctr"/>
            <a:r>
              <a:rPr lang="en-US" altLang="ja-JP" dirty="0"/>
              <a:t>3</a:t>
            </a:r>
            <a:r>
              <a:rPr lang="en-US" altLang="ja-JP" dirty="0" smtClean="0"/>
              <a:t>5</a:t>
            </a:r>
            <a:r>
              <a:rPr lang="ja-JP" altLang="en-US" dirty="0" smtClean="0"/>
              <a:t>個</a:t>
            </a:r>
            <a:endParaRPr lang="en-US" altLang="ja-JP" dirty="0" smtClean="0"/>
          </a:p>
          <a:p>
            <a:pPr algn="ctr"/>
            <a:r>
              <a:rPr lang="ja-JP" altLang="en-US" dirty="0" smtClean="0"/>
              <a:t>一致</a:t>
            </a:r>
            <a:endParaRPr kumimoji="1" lang="ja-JP" altLang="en-US" dirty="0"/>
          </a:p>
        </p:txBody>
      </p:sp>
      <p:sp>
        <p:nvSpPr>
          <p:cNvPr id="130" name="正方形/長方形 129"/>
          <p:cNvSpPr/>
          <p:nvPr/>
        </p:nvSpPr>
        <p:spPr>
          <a:xfrm>
            <a:off x="7002252" y="3622808"/>
            <a:ext cx="1735698" cy="32581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smtClean="0">
                <a:solidFill>
                  <a:schemeClr val="tx1"/>
                </a:solidFill>
              </a:rPr>
              <a:t>B:5</a:t>
            </a:r>
            <a:r>
              <a:rPr lang="ja-JP" altLang="en-US" b="1" dirty="0" smtClean="0">
                <a:solidFill>
                  <a:schemeClr val="tx1"/>
                </a:solidFill>
              </a:rPr>
              <a:t>個</a:t>
            </a:r>
            <a:endParaRPr kumimoji="1" lang="ja-JP" altLang="en-US" b="1" dirty="0">
              <a:solidFill>
                <a:schemeClr val="tx1"/>
              </a:solidFill>
            </a:endParaRPr>
          </a:p>
        </p:txBody>
      </p:sp>
      <p:sp>
        <p:nvSpPr>
          <p:cNvPr id="131" name="正方形/長方形 130"/>
          <p:cNvSpPr/>
          <p:nvPr/>
        </p:nvSpPr>
        <p:spPr>
          <a:xfrm>
            <a:off x="7026232" y="5057929"/>
            <a:ext cx="1735698" cy="32581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パターン</a:t>
            </a:r>
            <a:r>
              <a:rPr lang="en-US" altLang="ja-JP" b="1" dirty="0" smtClean="0">
                <a:solidFill>
                  <a:schemeClr val="tx1"/>
                </a:solidFill>
              </a:rPr>
              <a:t>C:35</a:t>
            </a:r>
            <a:r>
              <a:rPr lang="ja-JP" altLang="en-US" b="1" dirty="0" smtClean="0">
                <a:solidFill>
                  <a:schemeClr val="tx1"/>
                </a:solidFill>
              </a:rPr>
              <a:t>個</a:t>
            </a:r>
            <a:endParaRPr kumimoji="1" lang="ja-JP" altLang="en-US" b="1" dirty="0">
              <a:solidFill>
                <a:schemeClr val="tx1"/>
              </a:solidFill>
            </a:endParaRPr>
          </a:p>
        </p:txBody>
      </p:sp>
      <p:sp>
        <p:nvSpPr>
          <p:cNvPr id="3" name="1 つの角を切り取った四角形 2"/>
          <p:cNvSpPr/>
          <p:nvPr/>
        </p:nvSpPr>
        <p:spPr>
          <a:xfrm>
            <a:off x="426035" y="2604445"/>
            <a:ext cx="1265613" cy="1320232"/>
          </a:xfrm>
          <a:prstGeom prst="snip1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71929" y="2239764"/>
            <a:ext cx="1506412" cy="39903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340492" y="2212077"/>
            <a:ext cx="1369286" cy="369332"/>
          </a:xfrm>
          <a:prstGeom prst="rect">
            <a:avLst/>
          </a:prstGeom>
          <a:noFill/>
        </p:spPr>
        <p:txBody>
          <a:bodyPr wrap="none" rtlCol="0">
            <a:spAutoFit/>
          </a:bodyPr>
          <a:lstStyle/>
          <a:p>
            <a:r>
              <a:rPr kumimoji="1" lang="ja-JP" altLang="en-US" b="1" dirty="0" smtClean="0"/>
              <a:t>ソースコード</a:t>
            </a:r>
            <a:endParaRPr kumimoji="1" lang="ja-JP" altLang="en-US" b="1" dirty="0"/>
          </a:p>
        </p:txBody>
      </p:sp>
    </p:spTree>
    <p:extLst>
      <p:ext uri="{BB962C8B-B14F-4D97-AF65-F5344CB8AC3E}">
        <p14:creationId xmlns:p14="http://schemas.microsoft.com/office/powerpoint/2010/main" val="437099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6" name="テキスト ボックス 5"/>
          <p:cNvSpPr txBox="1"/>
          <p:nvPr/>
        </p:nvSpPr>
        <p:spPr>
          <a:xfrm>
            <a:off x="457200" y="1787566"/>
            <a:ext cx="8320259" cy="3908762"/>
          </a:xfrm>
          <a:prstGeom prst="rect">
            <a:avLst/>
          </a:prstGeom>
          <a:noFill/>
        </p:spPr>
        <p:txBody>
          <a:bodyPr wrap="square" rtlCol="0">
            <a:spAutoFit/>
          </a:bodyPr>
          <a:lstStyle/>
          <a:p>
            <a:pPr marL="342900" indent="-342900">
              <a:buFont typeface="Arial" panose="020B0604020202020204" pitchFamily="34" charset="0"/>
              <a:buChar char="•"/>
            </a:pPr>
            <a:r>
              <a:rPr lang="ja-JP" altLang="en-US" sz="2800" dirty="0" smtClean="0"/>
              <a:t>提案手法により，類似するコーディングパターンを形成するコードブロックを，分別</a:t>
            </a:r>
            <a:r>
              <a:rPr lang="ja-JP" altLang="en-US" sz="2800" dirty="0"/>
              <a:t>して提示できる</a:t>
            </a:r>
            <a:r>
              <a:rPr lang="ja-JP" altLang="en-US" sz="2800" dirty="0" smtClean="0"/>
              <a:t>か確認するために行う</a:t>
            </a:r>
            <a:endParaRPr kumimoji="1" lang="en-US" altLang="ja-JP" sz="2800" dirty="0" smtClean="0"/>
          </a:p>
          <a:p>
            <a:pPr marL="342900" indent="-342900">
              <a:buFont typeface="Arial" panose="020B0604020202020204" pitchFamily="34" charset="0"/>
              <a:buChar char="•"/>
            </a:pPr>
            <a:r>
              <a:rPr kumimoji="1" lang="ja-JP" altLang="en-US" sz="2800" dirty="0" smtClean="0"/>
              <a:t>対象は６つのオープンソースソフトウェア</a:t>
            </a:r>
            <a:r>
              <a:rPr lang="ja-JP" altLang="en-US" sz="2800" dirty="0" smtClean="0"/>
              <a:t>の</a:t>
            </a:r>
            <a:r>
              <a:rPr lang="en-US" altLang="ja-JP" sz="2800" dirty="0" smtClean="0"/>
              <a:t>Java</a:t>
            </a:r>
            <a:r>
              <a:rPr lang="ja-JP" altLang="en-US" sz="2800" dirty="0" smtClean="0"/>
              <a:t>ソースコード</a:t>
            </a:r>
            <a:endParaRPr kumimoji="1" lang="en-US" altLang="ja-JP" sz="2800" dirty="0" smtClean="0"/>
          </a:p>
          <a:p>
            <a:pPr marL="342900" indent="-342900">
              <a:buFont typeface="Arial" panose="020B0604020202020204" pitchFamily="34" charset="0"/>
              <a:buChar char="•"/>
            </a:pPr>
            <a:r>
              <a:rPr lang="ja-JP" altLang="en-US" sz="2800" dirty="0" smtClean="0"/>
              <a:t>既存</a:t>
            </a:r>
            <a:r>
              <a:rPr lang="ja-JP" altLang="en-US" sz="2800" dirty="0"/>
              <a:t>研究に</a:t>
            </a:r>
            <a:r>
              <a:rPr lang="ja-JP" altLang="en-US" sz="2800" dirty="0" smtClean="0"/>
              <a:t>より上記のソースコード中で確認されている，</a:t>
            </a:r>
            <a:r>
              <a:rPr lang="en-US" altLang="ja-JP" sz="2800" dirty="0" err="1" smtClean="0"/>
              <a:t>java.sql.ResultSet</a:t>
            </a:r>
            <a:r>
              <a:rPr lang="ja-JP" altLang="en-US" sz="2800" dirty="0" smtClean="0"/>
              <a:t>クラスに関するコーディングパターン</a:t>
            </a:r>
            <a:r>
              <a:rPr lang="ja-JP" altLang="en-US" sz="2800" dirty="0"/>
              <a:t>を</a:t>
            </a:r>
            <a:r>
              <a:rPr lang="ja-JP" altLang="en-US" sz="2800" dirty="0" smtClean="0"/>
              <a:t>調査</a:t>
            </a:r>
            <a:endParaRPr lang="en-US" altLang="ja-JP" sz="2800" dirty="0" smtClean="0"/>
          </a:p>
          <a:p>
            <a:pPr marL="342900" indent="-342900">
              <a:buFont typeface="Arial" panose="020B0604020202020204" pitchFamily="34" charset="0"/>
              <a:buChar char="•"/>
            </a:pPr>
            <a:endParaRPr kumimoji="1" lang="ja-JP" altLang="en-US" sz="240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1749140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検索方法</a:t>
            </a:r>
            <a:endParaRPr kumimoji="1" lang="ja-JP" altLang="en-US" dirty="0"/>
          </a:p>
        </p:txBody>
      </p:sp>
      <p:sp>
        <p:nvSpPr>
          <p:cNvPr id="3" name="コンテンツ プレースホルダー 2"/>
          <p:cNvSpPr>
            <a:spLocks noGrp="1"/>
          </p:cNvSpPr>
          <p:nvPr>
            <p:ph idx="1"/>
          </p:nvPr>
        </p:nvSpPr>
        <p:spPr>
          <a:xfrm>
            <a:off x="457200" y="1600200"/>
            <a:ext cx="8449294" cy="4525963"/>
          </a:xfrm>
        </p:spPr>
        <p:txBody>
          <a:bodyPr/>
          <a:lstStyle/>
          <a:p>
            <a:r>
              <a:rPr lang="ja-JP" altLang="en-US" sz="2800" dirty="0" smtClean="0"/>
              <a:t>検索クエリとし</a:t>
            </a:r>
            <a:r>
              <a:rPr lang="ja-JP" altLang="en-US" sz="2800" dirty="0"/>
              <a:t>て</a:t>
            </a:r>
            <a:r>
              <a:rPr lang="ja-JP" altLang="en-US" sz="2800" dirty="0" smtClean="0"/>
              <a:t>，コーディングパターン例中に出現する</a:t>
            </a:r>
            <a:r>
              <a:rPr lang="en-US" altLang="ja-JP" sz="2800" dirty="0" err="1" smtClean="0"/>
              <a:t>ResultSet</a:t>
            </a:r>
            <a:r>
              <a:rPr lang="ja-JP" altLang="en-US" sz="2800" dirty="0" smtClean="0"/>
              <a:t>クラスに関するメソッド呼び出しを利用</a:t>
            </a:r>
            <a:endParaRPr lang="en-US" altLang="ja-JP" sz="2800" dirty="0" smtClean="0"/>
          </a:p>
          <a:p>
            <a:pPr lvl="1"/>
            <a:r>
              <a:rPr lang="en-US" altLang="ja-JP" sz="2400" dirty="0" err="1" smtClean="0"/>
              <a:t>executeQuery</a:t>
            </a:r>
            <a:r>
              <a:rPr lang="en-US" altLang="ja-JP" sz="2400" dirty="0" smtClean="0"/>
              <a:t>()</a:t>
            </a:r>
          </a:p>
          <a:p>
            <a:pPr lvl="1"/>
            <a:r>
              <a:rPr lang="en-US" altLang="ja-JP" sz="2400" dirty="0"/>
              <a:t>n</a:t>
            </a:r>
            <a:r>
              <a:rPr kumimoji="1" lang="en-US" altLang="ja-JP" sz="2400" dirty="0" smtClean="0"/>
              <a:t>ext()</a:t>
            </a:r>
          </a:p>
          <a:p>
            <a:pPr lvl="1"/>
            <a:r>
              <a:rPr lang="en-US" altLang="ja-JP" sz="2400" dirty="0" err="1" smtClean="0"/>
              <a:t>getString</a:t>
            </a:r>
            <a:r>
              <a:rPr lang="en-US" altLang="ja-JP" sz="2400" dirty="0" smtClean="0"/>
              <a:t>()</a:t>
            </a:r>
          </a:p>
          <a:p>
            <a:pPr lvl="1"/>
            <a:r>
              <a:rPr lang="en-US" altLang="ja-JP" sz="2400" dirty="0"/>
              <a:t>c</a:t>
            </a:r>
            <a:r>
              <a:rPr kumimoji="1" lang="en-US" altLang="ja-JP" sz="2400" dirty="0" smtClean="0"/>
              <a:t>lose()</a:t>
            </a:r>
          </a:p>
          <a:p>
            <a:pPr lvl="1"/>
            <a:endParaRPr kumimoji="1" lang="ja-JP" altLang="en-US" sz="1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pic>
        <p:nvPicPr>
          <p:cNvPr id="5" name="図 4"/>
          <p:cNvPicPr>
            <a:picLocks noChangeAspect="1"/>
          </p:cNvPicPr>
          <p:nvPr/>
        </p:nvPicPr>
        <p:blipFill>
          <a:blip r:embed="rId2"/>
          <a:stretch>
            <a:fillRect/>
          </a:stretch>
        </p:blipFill>
        <p:spPr>
          <a:xfrm>
            <a:off x="2621883" y="4297585"/>
            <a:ext cx="4518710" cy="2011140"/>
          </a:xfrm>
          <a:prstGeom prst="rect">
            <a:avLst/>
          </a:prstGeom>
        </p:spPr>
      </p:pic>
    </p:spTree>
    <p:extLst>
      <p:ext uri="{BB962C8B-B14F-4D97-AF65-F5344CB8AC3E}">
        <p14:creationId xmlns:p14="http://schemas.microsoft.com/office/powerpoint/2010/main" val="5531049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69070" y="2107605"/>
            <a:ext cx="8352742" cy="2018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タイトル 9"/>
          <p:cNvSpPr>
            <a:spLocks noGrp="1"/>
          </p:cNvSpPr>
          <p:nvPr>
            <p:ph type="title"/>
          </p:nvPr>
        </p:nvSpPr>
        <p:spPr/>
        <p:txBody>
          <a:bodyPr/>
          <a:lstStyle/>
          <a:p>
            <a:r>
              <a:rPr kumimoji="1" lang="ja-JP" altLang="en-US" dirty="0" smtClean="0"/>
              <a:t>コードブロックの分別結果</a:t>
            </a:r>
            <a:endParaRPr kumimoji="1" lang="ja-JP" altLang="en-US" dirty="0"/>
          </a:p>
        </p:txBody>
      </p:sp>
      <p:pic>
        <p:nvPicPr>
          <p:cNvPr id="14" name="図 13"/>
          <p:cNvPicPr>
            <a:picLocks noChangeAspect="1"/>
          </p:cNvPicPr>
          <p:nvPr/>
        </p:nvPicPr>
        <p:blipFill>
          <a:blip r:embed="rId3"/>
          <a:stretch>
            <a:fillRect/>
          </a:stretch>
        </p:blipFill>
        <p:spPr>
          <a:xfrm>
            <a:off x="283379" y="1852907"/>
            <a:ext cx="8538433" cy="1534042"/>
          </a:xfrm>
          <a:prstGeom prst="rect">
            <a:avLst/>
          </a:prstGeom>
        </p:spPr>
      </p:pic>
      <p:sp>
        <p:nvSpPr>
          <p:cNvPr id="19" name="テキスト ボックス 18"/>
          <p:cNvSpPr txBox="1"/>
          <p:nvPr/>
        </p:nvSpPr>
        <p:spPr>
          <a:xfrm>
            <a:off x="1042111" y="1492842"/>
            <a:ext cx="407484" cy="461665"/>
          </a:xfrm>
          <a:prstGeom prst="rect">
            <a:avLst/>
          </a:prstGeom>
          <a:noFill/>
        </p:spPr>
        <p:txBody>
          <a:bodyPr wrap="none" rtlCol="0">
            <a:spAutoFit/>
          </a:bodyPr>
          <a:lstStyle/>
          <a:p>
            <a:r>
              <a:rPr kumimoji="1" lang="en-US" altLang="ja-JP" sz="2400" b="1" dirty="0" smtClean="0"/>
              <a:t>A</a:t>
            </a:r>
            <a:endParaRPr kumimoji="1" lang="ja-JP" altLang="en-US" sz="2400" b="1" dirty="0"/>
          </a:p>
        </p:txBody>
      </p:sp>
      <p:sp>
        <p:nvSpPr>
          <p:cNvPr id="20" name="テキスト ボックス 19"/>
          <p:cNvSpPr txBox="1"/>
          <p:nvPr/>
        </p:nvSpPr>
        <p:spPr>
          <a:xfrm>
            <a:off x="3182395" y="1758639"/>
            <a:ext cx="407484" cy="461665"/>
          </a:xfrm>
          <a:prstGeom prst="rect">
            <a:avLst/>
          </a:prstGeom>
          <a:noFill/>
        </p:spPr>
        <p:txBody>
          <a:bodyPr wrap="none" rtlCol="0">
            <a:spAutoFit/>
          </a:bodyPr>
          <a:lstStyle/>
          <a:p>
            <a:r>
              <a:rPr lang="en-US" altLang="ja-JP" sz="2400" b="1" dirty="0"/>
              <a:t>B</a:t>
            </a:r>
            <a:endParaRPr kumimoji="1" lang="ja-JP" altLang="en-US" sz="2400" b="1" dirty="0"/>
          </a:p>
        </p:txBody>
      </p:sp>
      <p:sp>
        <p:nvSpPr>
          <p:cNvPr id="21" name="テキスト ボックス 20"/>
          <p:cNvSpPr txBox="1"/>
          <p:nvPr/>
        </p:nvSpPr>
        <p:spPr>
          <a:xfrm>
            <a:off x="5388502" y="2078653"/>
            <a:ext cx="407484" cy="461665"/>
          </a:xfrm>
          <a:prstGeom prst="rect">
            <a:avLst/>
          </a:prstGeom>
          <a:noFill/>
        </p:spPr>
        <p:txBody>
          <a:bodyPr wrap="none" rtlCol="0">
            <a:spAutoFit/>
          </a:bodyPr>
          <a:lstStyle/>
          <a:p>
            <a:r>
              <a:rPr lang="en-US" altLang="ja-JP" sz="2400" b="1" dirty="0"/>
              <a:t>C</a:t>
            </a:r>
            <a:endParaRPr kumimoji="1" lang="ja-JP" altLang="en-US" sz="2400" b="1" dirty="0"/>
          </a:p>
        </p:txBody>
      </p:sp>
      <p:sp>
        <p:nvSpPr>
          <p:cNvPr id="22" name="テキスト ボックス 21"/>
          <p:cNvSpPr txBox="1"/>
          <p:nvPr/>
        </p:nvSpPr>
        <p:spPr>
          <a:xfrm>
            <a:off x="7505131" y="2386552"/>
            <a:ext cx="407484" cy="461665"/>
          </a:xfrm>
          <a:prstGeom prst="rect">
            <a:avLst/>
          </a:prstGeom>
          <a:noFill/>
        </p:spPr>
        <p:txBody>
          <a:bodyPr wrap="none" rtlCol="0">
            <a:spAutoFit/>
          </a:bodyPr>
          <a:lstStyle/>
          <a:p>
            <a:r>
              <a:rPr lang="en-US" altLang="ja-JP" sz="2400" b="1" dirty="0"/>
              <a:t>D</a:t>
            </a:r>
            <a:endParaRPr kumimoji="1" lang="ja-JP" altLang="en-US" sz="2400" b="1" dirty="0"/>
          </a:p>
        </p:txBody>
      </p:sp>
      <p:sp>
        <p:nvSpPr>
          <p:cNvPr id="3" name="コンテンツ プレースホルダー 2"/>
          <p:cNvSpPr>
            <a:spLocks noGrp="1"/>
          </p:cNvSpPr>
          <p:nvPr>
            <p:ph idx="1"/>
          </p:nvPr>
        </p:nvSpPr>
        <p:spPr>
          <a:xfrm>
            <a:off x="457200" y="3803956"/>
            <a:ext cx="8554720" cy="2139644"/>
          </a:xfrm>
        </p:spPr>
        <p:txBody>
          <a:bodyPr/>
          <a:lstStyle/>
          <a:p>
            <a:r>
              <a:rPr kumimoji="1" lang="ja-JP" altLang="en-US" sz="2400" dirty="0" smtClean="0"/>
              <a:t>類似するコーディングパターンを分別して提示することができた</a:t>
            </a:r>
            <a:endParaRPr kumimoji="1" lang="en-US" altLang="ja-JP" sz="2400" dirty="0" smtClean="0"/>
          </a:p>
          <a:p>
            <a:r>
              <a:rPr lang="ja-JP" altLang="en-US" sz="2400" dirty="0"/>
              <a:t>グループ</a:t>
            </a:r>
            <a:r>
              <a:rPr lang="en-US" altLang="ja-JP" sz="2400" dirty="0"/>
              <a:t>A</a:t>
            </a:r>
            <a:r>
              <a:rPr lang="ja-JP" altLang="en-US" sz="2400" dirty="0"/>
              <a:t>の</a:t>
            </a:r>
            <a:r>
              <a:rPr lang="en-US" altLang="ja-JP" sz="2400" dirty="0"/>
              <a:t>8</a:t>
            </a:r>
            <a:r>
              <a:rPr lang="ja-JP" altLang="en-US" sz="2400" dirty="0"/>
              <a:t>個は全て同じソフトウェアから検出</a:t>
            </a:r>
            <a:r>
              <a:rPr lang="ja-JP" altLang="en-US" sz="2400" dirty="0" smtClean="0"/>
              <a:t>された</a:t>
            </a:r>
            <a:endParaRPr kumimoji="1" lang="en-US" altLang="ja-JP" sz="2400" dirty="0" smtClean="0"/>
          </a:p>
          <a:p>
            <a:r>
              <a:rPr lang="ja-JP" altLang="en-US" sz="2400" dirty="0"/>
              <a:t>グループ</a:t>
            </a:r>
            <a:r>
              <a:rPr lang="en-US" altLang="ja-JP" sz="2400" dirty="0"/>
              <a:t>C</a:t>
            </a:r>
            <a:r>
              <a:rPr lang="ja-JP" altLang="en-US" sz="2400" dirty="0"/>
              <a:t>から，</a:t>
            </a:r>
            <a:r>
              <a:rPr lang="en-US" altLang="ja-JP" sz="2400" dirty="0" err="1"/>
              <a:t>getString</a:t>
            </a:r>
            <a:r>
              <a:rPr lang="ja-JP" altLang="en-US" sz="2400" dirty="0"/>
              <a:t>の代わりに</a:t>
            </a:r>
            <a:r>
              <a:rPr lang="en-US" altLang="ja-JP" sz="2400" dirty="0" err="1"/>
              <a:t>getInt</a:t>
            </a:r>
            <a:r>
              <a:rPr lang="ja-JP" altLang="en-US" sz="2400" dirty="0" err="1"/>
              <a:t>，</a:t>
            </a:r>
            <a:r>
              <a:rPr lang="en-US" altLang="ja-JP" sz="2400" dirty="0" err="1"/>
              <a:t>getBoolean</a:t>
            </a:r>
            <a:r>
              <a:rPr lang="ja-JP" altLang="en-US" sz="2400" dirty="0"/>
              <a:t>を用いる少数派の実装を発見すること</a:t>
            </a:r>
            <a:r>
              <a:rPr lang="ja-JP" altLang="en-US" sz="2400" dirty="0" smtClean="0"/>
              <a:t>が</a:t>
            </a:r>
            <a:r>
              <a:rPr kumimoji="1" lang="ja-JP" altLang="en-US" sz="2400" dirty="0" smtClean="0"/>
              <a:t>できた</a:t>
            </a:r>
            <a:endParaRPr kumimoji="1" lang="en-US" altLang="ja-JP" sz="2400" dirty="0" smtClean="0"/>
          </a:p>
          <a:p>
            <a:endParaRPr kumimoji="1" lang="en-US" altLang="ja-JP" sz="2400" dirty="0" smtClean="0"/>
          </a:p>
        </p:txBody>
      </p:sp>
      <p:sp>
        <p:nvSpPr>
          <p:cNvPr id="11" name="テキスト ボックス 10"/>
          <p:cNvSpPr txBox="1"/>
          <p:nvPr/>
        </p:nvSpPr>
        <p:spPr>
          <a:xfrm>
            <a:off x="953946" y="3350172"/>
            <a:ext cx="583814" cy="400110"/>
          </a:xfrm>
          <a:prstGeom prst="rect">
            <a:avLst/>
          </a:prstGeom>
          <a:noFill/>
        </p:spPr>
        <p:txBody>
          <a:bodyPr wrap="none" rtlCol="0">
            <a:spAutoFit/>
          </a:bodyPr>
          <a:lstStyle/>
          <a:p>
            <a:r>
              <a:rPr kumimoji="1" lang="en-US" altLang="ja-JP" sz="2000" b="1" dirty="0" smtClean="0"/>
              <a:t>8</a:t>
            </a:r>
            <a:r>
              <a:rPr kumimoji="1" lang="ja-JP" altLang="en-US" sz="2000" b="1" dirty="0" smtClean="0"/>
              <a:t>個</a:t>
            </a:r>
            <a:endParaRPr kumimoji="1" lang="ja-JP" altLang="en-US" sz="2000" b="1" dirty="0"/>
          </a:p>
        </p:txBody>
      </p:sp>
      <p:sp>
        <p:nvSpPr>
          <p:cNvPr id="12" name="テキスト ボックス 11"/>
          <p:cNvSpPr txBox="1"/>
          <p:nvPr/>
        </p:nvSpPr>
        <p:spPr>
          <a:xfrm>
            <a:off x="3137140" y="3350172"/>
            <a:ext cx="583814" cy="400110"/>
          </a:xfrm>
          <a:prstGeom prst="rect">
            <a:avLst/>
          </a:prstGeom>
          <a:noFill/>
        </p:spPr>
        <p:txBody>
          <a:bodyPr wrap="none" rtlCol="0">
            <a:spAutoFit/>
          </a:bodyPr>
          <a:lstStyle/>
          <a:p>
            <a:r>
              <a:rPr kumimoji="1" lang="en-US" altLang="ja-JP" sz="2000" b="1" dirty="0" smtClean="0"/>
              <a:t>8</a:t>
            </a:r>
            <a:r>
              <a:rPr kumimoji="1" lang="ja-JP" altLang="en-US" sz="2000" b="1" dirty="0" smtClean="0"/>
              <a:t>個</a:t>
            </a:r>
            <a:endParaRPr kumimoji="1" lang="ja-JP" altLang="en-US" sz="2000" b="1" dirty="0"/>
          </a:p>
        </p:txBody>
      </p:sp>
      <p:sp>
        <p:nvSpPr>
          <p:cNvPr id="13" name="テキスト ボックス 12"/>
          <p:cNvSpPr txBox="1"/>
          <p:nvPr/>
        </p:nvSpPr>
        <p:spPr>
          <a:xfrm>
            <a:off x="5320334" y="3350172"/>
            <a:ext cx="585417" cy="400110"/>
          </a:xfrm>
          <a:prstGeom prst="rect">
            <a:avLst/>
          </a:prstGeom>
          <a:noFill/>
        </p:spPr>
        <p:txBody>
          <a:bodyPr wrap="none" rtlCol="0">
            <a:spAutoFit/>
          </a:bodyPr>
          <a:lstStyle/>
          <a:p>
            <a:r>
              <a:rPr kumimoji="1" lang="en-US" altLang="ja-JP" sz="2000" b="1" dirty="0" smtClean="0"/>
              <a:t>2</a:t>
            </a:r>
            <a:r>
              <a:rPr kumimoji="1" lang="ja-JP" altLang="en-US" sz="2000" b="1" dirty="0" smtClean="0"/>
              <a:t>個</a:t>
            </a:r>
            <a:endParaRPr kumimoji="1" lang="ja-JP" altLang="en-US" sz="2000" b="1" dirty="0"/>
          </a:p>
        </p:txBody>
      </p:sp>
      <p:sp>
        <p:nvSpPr>
          <p:cNvPr id="4" name="テキスト ボックス 3"/>
          <p:cNvSpPr txBox="1"/>
          <p:nvPr/>
        </p:nvSpPr>
        <p:spPr>
          <a:xfrm>
            <a:off x="7505131" y="3365561"/>
            <a:ext cx="543739" cy="369332"/>
          </a:xfrm>
          <a:prstGeom prst="rect">
            <a:avLst/>
          </a:prstGeom>
          <a:noFill/>
        </p:spPr>
        <p:txBody>
          <a:bodyPr wrap="none" rtlCol="0">
            <a:spAutoFit/>
          </a:bodyPr>
          <a:lstStyle/>
          <a:p>
            <a:r>
              <a:rPr kumimoji="1" lang="en-US" altLang="ja-JP" b="1" dirty="0" smtClean="0"/>
              <a:t>1</a:t>
            </a:r>
            <a:r>
              <a:rPr kumimoji="1" lang="ja-JP" altLang="en-US" b="1" dirty="0" smtClean="0"/>
              <a:t>個</a:t>
            </a:r>
            <a:endParaRPr kumimoji="1" lang="ja-JP" altLang="en-US" b="1" dirty="0"/>
          </a:p>
        </p:txBody>
      </p:sp>
    </p:spTree>
    <p:extLst>
      <p:ext uri="{BB962C8B-B14F-4D97-AF65-F5344CB8AC3E}">
        <p14:creationId xmlns:p14="http://schemas.microsoft.com/office/powerpoint/2010/main" val="1151348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検索</a:t>
            </a:r>
            <a:r>
              <a:rPr lang="ja-JP" altLang="en-US" sz="2800" dirty="0" smtClean="0"/>
              <a:t>の不一致結果を取り出す検索により，</a:t>
            </a:r>
            <a:r>
              <a:rPr kumimoji="1" lang="ja-JP" altLang="en-US" sz="2800" dirty="0" smtClean="0"/>
              <a:t>類似するコーディングパターンの</a:t>
            </a:r>
            <a:r>
              <a:rPr lang="ja-JP" altLang="en-US" sz="2800" dirty="0" smtClean="0"/>
              <a:t>分別を行った</a:t>
            </a:r>
            <a:endParaRPr lang="en-US" altLang="ja-JP" sz="2800" dirty="0" smtClean="0"/>
          </a:p>
          <a:p>
            <a:r>
              <a:rPr lang="ja-JP" altLang="en-US" sz="2800" dirty="0"/>
              <a:t>従来</a:t>
            </a:r>
            <a:r>
              <a:rPr lang="ja-JP" altLang="en-US" sz="2800" dirty="0" smtClean="0"/>
              <a:t>では確認が難しかった，類似コーディングパターンごとの出現回数などの情報が確認できた</a:t>
            </a:r>
            <a:endParaRPr lang="en-US" altLang="ja-JP" sz="2800" dirty="0" smtClean="0"/>
          </a:p>
          <a:p>
            <a:r>
              <a:rPr kumimoji="1" lang="ja-JP" altLang="en-US" sz="2800" dirty="0"/>
              <a:t>検索</a:t>
            </a:r>
            <a:r>
              <a:rPr kumimoji="1" lang="ja-JP" altLang="en-US" sz="2800" dirty="0" smtClean="0"/>
              <a:t>の煩雑さの解消</a:t>
            </a:r>
            <a:endParaRPr kumimoji="1" lang="en-US" altLang="ja-JP" sz="2800" dirty="0" smtClean="0"/>
          </a:p>
          <a:p>
            <a:pPr lvl="1"/>
            <a:r>
              <a:rPr lang="ja-JP" altLang="en-US" sz="2400" dirty="0" smtClean="0"/>
              <a:t>コード</a:t>
            </a:r>
            <a:r>
              <a:rPr lang="ja-JP" altLang="en-US" sz="2400" dirty="0"/>
              <a:t>ブロック</a:t>
            </a:r>
            <a:r>
              <a:rPr lang="ja-JP" altLang="en-US" sz="2400" dirty="0" smtClean="0"/>
              <a:t>の分別行程を自動で行えるように</a:t>
            </a:r>
            <a:r>
              <a:rPr lang="ja-JP" altLang="en-US" sz="2400" dirty="0"/>
              <a:t>拡張</a:t>
            </a:r>
            <a:r>
              <a:rPr lang="ja-JP" altLang="en-US" sz="2400" dirty="0" smtClean="0"/>
              <a:t>する</a:t>
            </a:r>
            <a:endParaRPr lang="en-US" altLang="ja-JP" sz="2400" dirty="0" smtClean="0"/>
          </a:p>
          <a:p>
            <a:r>
              <a:rPr kumimoji="1" lang="ja-JP" altLang="en-US" sz="2800" dirty="0" smtClean="0"/>
              <a:t>検索</a:t>
            </a:r>
            <a:r>
              <a:rPr kumimoji="1" lang="ja-JP" altLang="en-US" sz="2800" dirty="0"/>
              <a:t>クエリ</a:t>
            </a:r>
            <a:r>
              <a:rPr kumimoji="1" lang="ja-JP" altLang="en-US" sz="2800" dirty="0" smtClean="0"/>
              <a:t>の記述能力の改善</a:t>
            </a:r>
            <a:endParaRPr kumimoji="1" lang="en-US" altLang="ja-JP" sz="2800" dirty="0" smtClean="0"/>
          </a:p>
          <a:p>
            <a:pPr lvl="1"/>
            <a:r>
              <a:rPr lang="ja-JP" altLang="en-US" sz="2400" dirty="0"/>
              <a:t>制</a:t>
            </a:r>
            <a:r>
              <a:rPr lang="ja-JP" altLang="en-US" sz="2400" dirty="0" smtClean="0"/>
              <a:t>御</a:t>
            </a:r>
            <a:r>
              <a:rPr lang="ja-JP" altLang="en-US" sz="2400" dirty="0"/>
              <a:t>構造</a:t>
            </a:r>
            <a:r>
              <a:rPr lang="ja-JP" altLang="en-US" sz="2400" dirty="0" smtClean="0"/>
              <a:t>やキーワードの順番を考慮できるようにする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436142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コーディング</a:t>
            </a:r>
            <a:r>
              <a:rPr lang="ja-JP" altLang="en-US" dirty="0"/>
              <a:t>パターン</a:t>
            </a:r>
            <a:endParaRPr kumimoji="1" lang="ja-JP" altLang="en-US" dirty="0"/>
          </a:p>
        </p:txBody>
      </p:sp>
      <p:sp>
        <p:nvSpPr>
          <p:cNvPr id="3" name="コンテンツ プレースホルダー 2"/>
          <p:cNvSpPr>
            <a:spLocks noGrp="1"/>
          </p:cNvSpPr>
          <p:nvPr>
            <p:ph idx="1"/>
          </p:nvPr>
        </p:nvSpPr>
        <p:spPr>
          <a:xfrm>
            <a:off x="227775" y="1600200"/>
            <a:ext cx="8229600" cy="4525963"/>
          </a:xfrm>
        </p:spPr>
        <p:txBody>
          <a:bodyPr/>
          <a:lstStyle/>
          <a:p>
            <a:r>
              <a:rPr kumimoji="1" lang="ja-JP" altLang="en-US" sz="2800" dirty="0" smtClean="0"/>
              <a:t>ソースコード中に分散して出現する定型的なコード片のこと</a:t>
            </a:r>
            <a:endParaRPr kumimoji="1" lang="en-US" altLang="ja-JP" sz="2800" dirty="0" smtClean="0"/>
          </a:p>
          <a:p>
            <a:pPr lvl="1"/>
            <a:r>
              <a:rPr lang="ja-JP" altLang="en-US" sz="2400" dirty="0"/>
              <a:t>特定</a:t>
            </a:r>
            <a:r>
              <a:rPr lang="ja-JP" altLang="en-US" sz="2400" dirty="0" smtClean="0"/>
              <a:t>の処理を実装するイディオムなどが当てはまる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10" name="テキスト ボックス 9"/>
          <p:cNvSpPr txBox="1"/>
          <p:nvPr/>
        </p:nvSpPr>
        <p:spPr>
          <a:xfrm>
            <a:off x="787255" y="5184032"/>
            <a:ext cx="3264035" cy="707886"/>
          </a:xfrm>
          <a:prstGeom prst="rect">
            <a:avLst/>
          </a:prstGeom>
          <a:noFill/>
        </p:spPr>
        <p:txBody>
          <a:bodyPr wrap="none" rtlCol="0">
            <a:spAutoFit/>
          </a:bodyPr>
          <a:lstStyle/>
          <a:p>
            <a:r>
              <a:rPr lang="en-US" altLang="ja-JP" sz="2000" dirty="0" err="1"/>
              <a:t>j</a:t>
            </a:r>
            <a:r>
              <a:rPr kumimoji="1" lang="en-US" altLang="ja-JP" sz="2000" dirty="0" err="1" smtClean="0"/>
              <a:t>ava.util.Iterator</a:t>
            </a:r>
            <a:r>
              <a:rPr kumimoji="1" lang="ja-JP" altLang="en-US" sz="2000" dirty="0" smtClean="0"/>
              <a:t>クラスによる</a:t>
            </a:r>
            <a:endParaRPr kumimoji="1" lang="en-US" altLang="ja-JP" sz="2000" dirty="0" smtClean="0"/>
          </a:p>
          <a:p>
            <a:r>
              <a:rPr lang="ja-JP" altLang="en-US" sz="2000" dirty="0" smtClean="0"/>
              <a:t>イディオム的</a:t>
            </a:r>
            <a:r>
              <a:rPr kumimoji="1" lang="ja-JP" altLang="en-US" sz="2000" dirty="0" smtClean="0"/>
              <a:t>実装</a:t>
            </a:r>
            <a:endParaRPr kumimoji="1" lang="ja-JP" altLang="en-US" sz="2000" dirty="0"/>
          </a:p>
        </p:txBody>
      </p:sp>
      <p:sp>
        <p:nvSpPr>
          <p:cNvPr id="14" name="テキスト ボックス 13"/>
          <p:cNvSpPr txBox="1"/>
          <p:nvPr/>
        </p:nvSpPr>
        <p:spPr>
          <a:xfrm>
            <a:off x="5380923" y="5238634"/>
            <a:ext cx="3635932" cy="400110"/>
          </a:xfrm>
          <a:prstGeom prst="rect">
            <a:avLst/>
          </a:prstGeom>
          <a:noFill/>
        </p:spPr>
        <p:txBody>
          <a:bodyPr wrap="none" rtlCol="0">
            <a:spAutoFit/>
          </a:bodyPr>
          <a:lstStyle/>
          <a:p>
            <a:r>
              <a:rPr lang="ja-JP" altLang="en-US" sz="2000" b="1" dirty="0" smtClean="0"/>
              <a:t>形成されるコーディングパターン</a:t>
            </a:r>
            <a:endParaRPr kumimoji="1" lang="ja-JP" altLang="en-US" sz="2000" b="1" dirty="0"/>
          </a:p>
        </p:txBody>
      </p:sp>
      <p:pic>
        <p:nvPicPr>
          <p:cNvPr id="17" name="図 16"/>
          <p:cNvPicPr>
            <a:picLocks noChangeAspect="1"/>
          </p:cNvPicPr>
          <p:nvPr/>
        </p:nvPicPr>
        <p:blipFill rotWithShape="1">
          <a:blip r:embed="rId3"/>
          <a:srcRect l="44428"/>
          <a:stretch/>
        </p:blipFill>
        <p:spPr>
          <a:xfrm>
            <a:off x="4215740" y="3602536"/>
            <a:ext cx="4735246" cy="1743272"/>
          </a:xfrm>
          <a:prstGeom prst="rect">
            <a:avLst/>
          </a:prstGeom>
        </p:spPr>
      </p:pic>
      <p:sp>
        <p:nvSpPr>
          <p:cNvPr id="5" name="正方形/長方形 4"/>
          <p:cNvSpPr/>
          <p:nvPr/>
        </p:nvSpPr>
        <p:spPr>
          <a:xfrm>
            <a:off x="4249882" y="4474172"/>
            <a:ext cx="2088573" cy="350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p:cNvPicPr>
            <a:picLocks noChangeAspect="1"/>
          </p:cNvPicPr>
          <p:nvPr/>
        </p:nvPicPr>
        <p:blipFill>
          <a:blip r:embed="rId4"/>
          <a:stretch>
            <a:fillRect/>
          </a:stretch>
        </p:blipFill>
        <p:spPr>
          <a:xfrm>
            <a:off x="512710" y="3602536"/>
            <a:ext cx="3737172" cy="1621677"/>
          </a:xfrm>
          <a:prstGeom prst="rect">
            <a:avLst/>
          </a:prstGeom>
        </p:spPr>
      </p:pic>
      <p:sp>
        <p:nvSpPr>
          <p:cNvPr id="11" name="テキスト ボックス 10"/>
          <p:cNvSpPr txBox="1"/>
          <p:nvPr/>
        </p:nvSpPr>
        <p:spPr>
          <a:xfrm>
            <a:off x="4383655" y="3732096"/>
            <a:ext cx="2127505" cy="400110"/>
          </a:xfrm>
          <a:prstGeom prst="rect">
            <a:avLst/>
          </a:prstGeom>
          <a:noFill/>
        </p:spPr>
        <p:txBody>
          <a:bodyPr wrap="none" rtlCol="0">
            <a:spAutoFit/>
          </a:bodyPr>
          <a:lstStyle/>
          <a:p>
            <a:r>
              <a:rPr lang="ja-JP" altLang="en-US" sz="2000" b="1" dirty="0"/>
              <a:t>イディオム</a:t>
            </a:r>
            <a:r>
              <a:rPr kumimoji="1" lang="ja-JP" altLang="en-US" sz="2000" b="1" dirty="0" smtClean="0"/>
              <a:t>の抽出</a:t>
            </a:r>
            <a:endParaRPr kumimoji="1" lang="ja-JP" altLang="en-US" sz="2000" b="1" dirty="0"/>
          </a:p>
        </p:txBody>
      </p:sp>
    </p:spTree>
    <p:extLst>
      <p:ext uri="{BB962C8B-B14F-4D97-AF65-F5344CB8AC3E}">
        <p14:creationId xmlns:p14="http://schemas.microsoft.com/office/powerpoint/2010/main" val="2978733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コーディングパターンの利用</a:t>
            </a:r>
            <a:endParaRPr kumimoji="1" lang="ja-JP" altLang="en-US" dirty="0"/>
          </a:p>
        </p:txBody>
      </p:sp>
      <p:sp>
        <p:nvSpPr>
          <p:cNvPr id="3" name="コンテンツ プレースホルダー 2"/>
          <p:cNvSpPr>
            <a:spLocks noGrp="1"/>
          </p:cNvSpPr>
          <p:nvPr>
            <p:ph idx="1"/>
          </p:nvPr>
        </p:nvSpPr>
        <p:spPr>
          <a:xfrm>
            <a:off x="457200" y="1600200"/>
            <a:ext cx="8413668" cy="4525963"/>
          </a:xfrm>
        </p:spPr>
        <p:txBody>
          <a:bodyPr/>
          <a:lstStyle/>
          <a:p>
            <a:pPr marL="0" indent="0">
              <a:buNone/>
            </a:pPr>
            <a:r>
              <a:rPr lang="ja-JP" altLang="en-US" sz="3600" dirty="0" smtClean="0"/>
              <a:t>コーディングパターンを利用できるケース</a:t>
            </a:r>
            <a:endParaRPr lang="en-US" altLang="ja-JP" sz="3600" dirty="0" smtClean="0"/>
          </a:p>
          <a:p>
            <a:r>
              <a:rPr lang="ja-JP" altLang="en-US" dirty="0" smtClean="0"/>
              <a:t>処理の実装方法の理解</a:t>
            </a:r>
            <a:endParaRPr lang="en-US" altLang="ja-JP" dirty="0" smtClean="0"/>
          </a:p>
          <a:p>
            <a:pPr lvl="1"/>
            <a:r>
              <a:rPr lang="ja-JP" altLang="en-US" dirty="0"/>
              <a:t>ソフトウェア固有の</a:t>
            </a:r>
            <a:r>
              <a:rPr lang="ja-JP" altLang="en-US" dirty="0" smtClean="0"/>
              <a:t>処理や</a:t>
            </a:r>
            <a:r>
              <a:rPr lang="en-US" altLang="ja-JP" dirty="0" smtClean="0"/>
              <a:t>API</a:t>
            </a:r>
            <a:r>
              <a:rPr lang="ja-JP" altLang="en-US" dirty="0" smtClean="0"/>
              <a:t>の処理など，実装例がドキュメント</a:t>
            </a:r>
            <a:r>
              <a:rPr lang="ja-JP" altLang="en-US" dirty="0"/>
              <a:t>として残っていない</a:t>
            </a:r>
            <a:r>
              <a:rPr lang="ja-JP" altLang="en-US" dirty="0" smtClean="0"/>
              <a:t>場合</a:t>
            </a:r>
            <a:endParaRPr lang="en-US" altLang="ja-JP" dirty="0"/>
          </a:p>
          <a:p>
            <a:r>
              <a:rPr lang="ja-JP" altLang="en-US" dirty="0"/>
              <a:t>ソフトウェア</a:t>
            </a:r>
            <a:r>
              <a:rPr lang="ja-JP" altLang="en-US" dirty="0" smtClean="0"/>
              <a:t>保守</a:t>
            </a:r>
            <a:endParaRPr lang="en-US" altLang="ja-JP" dirty="0" smtClean="0"/>
          </a:p>
          <a:p>
            <a:pPr lvl="1"/>
            <a:r>
              <a:rPr lang="ja-JP" altLang="en-US" dirty="0" smtClean="0"/>
              <a:t>同一の処理は同一の実装が好ましい</a:t>
            </a:r>
            <a:endParaRPr lang="en-US" altLang="ja-JP" dirty="0" smtClean="0"/>
          </a:p>
          <a:p>
            <a:pPr lvl="1"/>
            <a:r>
              <a:rPr lang="ja-JP" altLang="en-US" dirty="0" smtClean="0"/>
              <a:t>実装方法のルールを共有することが容易</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Tree>
    <p:extLst>
      <p:ext uri="{BB962C8B-B14F-4D97-AF65-F5344CB8AC3E}">
        <p14:creationId xmlns:p14="http://schemas.microsoft.com/office/powerpoint/2010/main" val="43704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関連</a:t>
            </a:r>
            <a:r>
              <a:rPr kumimoji="1" lang="ja-JP" altLang="en-US" dirty="0" smtClean="0"/>
              <a:t>研究</a:t>
            </a:r>
            <a:endParaRPr kumimoji="1" lang="ja-JP" altLang="en-US" dirty="0"/>
          </a:p>
        </p:txBody>
      </p:sp>
      <p:sp>
        <p:nvSpPr>
          <p:cNvPr id="3" name="コンテンツ プレースホルダー 2"/>
          <p:cNvSpPr>
            <a:spLocks noGrp="1"/>
          </p:cNvSpPr>
          <p:nvPr>
            <p:ph idx="1"/>
          </p:nvPr>
        </p:nvSpPr>
        <p:spPr>
          <a:xfrm>
            <a:off x="457200" y="1417638"/>
            <a:ext cx="7846239" cy="4525963"/>
          </a:xfrm>
        </p:spPr>
        <p:txBody>
          <a:bodyPr/>
          <a:lstStyle/>
          <a:p>
            <a:r>
              <a:rPr lang="ja-JP" altLang="en-US" sz="2800" dirty="0" smtClean="0"/>
              <a:t>シーケンシャルパターンマイニングを用いたコーディングパターン検出</a:t>
            </a:r>
            <a:r>
              <a:rPr lang="en-US" altLang="ja-JP" sz="2800" dirty="0" smtClean="0"/>
              <a:t>[1]</a:t>
            </a:r>
          </a:p>
          <a:p>
            <a:pPr lvl="1"/>
            <a:r>
              <a:rPr lang="ja-JP" altLang="en-US" sz="2400" dirty="0" smtClean="0"/>
              <a:t>ソースコード中のコーディングパターンを自動で一括検出できる</a:t>
            </a:r>
            <a:endParaRPr lang="en-US" altLang="ja-JP" sz="2400" dirty="0"/>
          </a:p>
          <a:p>
            <a:r>
              <a:rPr lang="en-US" altLang="ja-JP" sz="2800" dirty="0"/>
              <a:t>API</a:t>
            </a:r>
            <a:r>
              <a:rPr lang="ja-JP" altLang="en-US" sz="2800" dirty="0"/>
              <a:t>利用例検索ツール</a:t>
            </a:r>
            <a:r>
              <a:rPr lang="en-US" altLang="ja-JP" sz="2800" dirty="0"/>
              <a:t>[2][3]</a:t>
            </a:r>
          </a:p>
          <a:p>
            <a:pPr lvl="1"/>
            <a:r>
              <a:rPr lang="en-US" altLang="ja-JP" sz="2400" dirty="0"/>
              <a:t>API</a:t>
            </a:r>
            <a:r>
              <a:rPr lang="ja-JP" altLang="en-US" sz="2400" dirty="0" err="1"/>
              <a:t>の利</a:t>
            </a:r>
            <a:r>
              <a:rPr lang="ja-JP" altLang="en-US" sz="2400" dirty="0"/>
              <a:t>用例は一種のコーディングパターン</a:t>
            </a:r>
            <a:endParaRPr lang="en-US" altLang="ja-JP" sz="2400" dirty="0"/>
          </a:p>
          <a:p>
            <a:pPr lvl="1"/>
            <a:r>
              <a:rPr lang="ja-JP" altLang="en-US" sz="2400" dirty="0"/>
              <a:t>特殊な検索クエリを用いて，ソースコードから調査対象</a:t>
            </a:r>
            <a:r>
              <a:rPr lang="ja-JP" altLang="en-US" sz="2400" dirty="0" smtClean="0"/>
              <a:t>の</a:t>
            </a:r>
            <a:r>
              <a:rPr lang="en-US" altLang="ja-JP" sz="2400" dirty="0" smtClean="0"/>
              <a:t>API</a:t>
            </a:r>
            <a:r>
              <a:rPr lang="ja-JP" altLang="en-US" sz="2400" dirty="0"/>
              <a:t>を利用しているコード片を検出する</a:t>
            </a:r>
            <a:endParaRPr lang="en-US" altLang="ja-JP" sz="2400" dirty="0"/>
          </a:p>
          <a:p>
            <a:endParaRPr lang="en-US" altLang="ja-JP" sz="2800" dirty="0" smtClean="0"/>
          </a:p>
        </p:txBody>
      </p:sp>
      <p:sp>
        <p:nvSpPr>
          <p:cNvPr id="4" name="スライド番号プレースホルダー 3"/>
          <p:cNvSpPr>
            <a:spLocks noGrp="1"/>
          </p:cNvSpPr>
          <p:nvPr>
            <p:ph type="sldNum" sz="quarter" idx="12"/>
          </p:nvPr>
        </p:nvSpPr>
        <p:spPr>
          <a:xfrm>
            <a:off x="7795016" y="6222247"/>
            <a:ext cx="1150938" cy="288925"/>
          </a:xfrm>
        </p:spPr>
        <p:txBody>
          <a:bodyPr/>
          <a:lstStyle/>
          <a:p>
            <a:fld id="{9F5033E9-932D-4E41-95C3-341F9A6DAE17}" type="slidenum">
              <a:rPr lang="en-US" altLang="ja-JP" smtClean="0"/>
              <a:pPr/>
              <a:t>4</a:t>
            </a:fld>
            <a:endParaRPr lang="en-US" altLang="ja-JP"/>
          </a:p>
        </p:txBody>
      </p:sp>
      <p:sp>
        <p:nvSpPr>
          <p:cNvPr id="5" name="正方形/長方形 4"/>
          <p:cNvSpPr/>
          <p:nvPr/>
        </p:nvSpPr>
        <p:spPr>
          <a:xfrm>
            <a:off x="406704" y="5117023"/>
            <a:ext cx="8108310" cy="13941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457200" y="5117023"/>
            <a:ext cx="7768756" cy="1877437"/>
          </a:xfrm>
          <a:prstGeom prst="rect">
            <a:avLst/>
          </a:prstGeom>
          <a:noFill/>
        </p:spPr>
        <p:txBody>
          <a:bodyPr wrap="square" rtlCol="0">
            <a:spAutoFit/>
          </a:bodyPr>
          <a:lstStyle/>
          <a:p>
            <a:r>
              <a:rPr lang="en-US" altLang="ja-JP" sz="1400" dirty="0" smtClean="0"/>
              <a:t>[1]</a:t>
            </a:r>
            <a:r>
              <a:rPr lang="zh-TW" altLang="en-US" sz="1400" dirty="0" smtClean="0"/>
              <a:t>石尾</a:t>
            </a:r>
            <a:r>
              <a:rPr lang="en-US" altLang="zh-TW" sz="1400" dirty="0" smtClean="0"/>
              <a:t> </a:t>
            </a:r>
            <a:r>
              <a:rPr lang="zh-TW" altLang="en-US" sz="1400" dirty="0" smtClean="0"/>
              <a:t>隆</a:t>
            </a:r>
            <a:r>
              <a:rPr lang="en-US" altLang="zh-TW" sz="1400" dirty="0"/>
              <a:t>,</a:t>
            </a:r>
            <a:r>
              <a:rPr lang="zh-TW" altLang="en-US" sz="1400" dirty="0" smtClean="0"/>
              <a:t>伊達</a:t>
            </a:r>
            <a:r>
              <a:rPr lang="en-US" altLang="zh-TW" sz="1400" dirty="0" smtClean="0"/>
              <a:t> </a:t>
            </a:r>
            <a:r>
              <a:rPr lang="zh-TW" altLang="en-US" sz="1400" dirty="0" smtClean="0"/>
              <a:t>浩典</a:t>
            </a:r>
            <a:r>
              <a:rPr lang="en-US" altLang="zh-TW" sz="1400" dirty="0"/>
              <a:t>,</a:t>
            </a:r>
            <a:r>
              <a:rPr lang="zh-TW" altLang="en-US" sz="1400" dirty="0" smtClean="0"/>
              <a:t>三宅</a:t>
            </a:r>
            <a:r>
              <a:rPr lang="en-US" altLang="zh-TW" sz="1400" dirty="0" smtClean="0"/>
              <a:t> </a:t>
            </a:r>
            <a:r>
              <a:rPr lang="zh-TW" altLang="en-US" sz="1400" dirty="0" smtClean="0"/>
              <a:t>達也</a:t>
            </a:r>
            <a:r>
              <a:rPr lang="en-US" altLang="zh-TW" sz="1400" dirty="0"/>
              <a:t>,</a:t>
            </a:r>
            <a:r>
              <a:rPr lang="zh-TW" altLang="en-US" sz="1400" dirty="0" smtClean="0"/>
              <a:t>井上</a:t>
            </a:r>
            <a:r>
              <a:rPr lang="en-US" altLang="zh-TW" sz="1400" dirty="0" smtClean="0"/>
              <a:t> </a:t>
            </a:r>
            <a:r>
              <a:rPr lang="zh-TW" altLang="en-US" sz="1400" dirty="0" smtClean="0"/>
              <a:t>克郎</a:t>
            </a:r>
            <a:r>
              <a:rPr lang="en-US" altLang="ja-JP" sz="1400" dirty="0" smtClean="0"/>
              <a:t>.</a:t>
            </a:r>
            <a:r>
              <a:rPr lang="ja-JP" altLang="en-US" sz="1400" dirty="0" smtClean="0"/>
              <a:t>シーケンシャルパターンマイニングを用いたコーディングパターン抽出</a:t>
            </a:r>
            <a:r>
              <a:rPr lang="en-US" altLang="ja-JP" sz="1400" dirty="0" smtClean="0"/>
              <a:t>.</a:t>
            </a:r>
            <a:r>
              <a:rPr lang="ja-JP" altLang="en-US" sz="1400" dirty="0" smtClean="0"/>
              <a:t>情報</a:t>
            </a:r>
            <a:r>
              <a:rPr lang="ja-JP" altLang="en-US" sz="1400" dirty="0"/>
              <a:t>処理学会</a:t>
            </a:r>
            <a:r>
              <a:rPr lang="ja-JP" altLang="en-US" sz="1400" dirty="0" smtClean="0"/>
              <a:t>論文誌</a:t>
            </a:r>
            <a:r>
              <a:rPr lang="en-US" altLang="ja-JP" sz="1400" dirty="0" smtClean="0"/>
              <a:t>, </a:t>
            </a:r>
            <a:r>
              <a:rPr lang="en-US" altLang="ja-JP" sz="1400" dirty="0"/>
              <a:t>Vol. 50, No. 2, pp. </a:t>
            </a:r>
            <a:r>
              <a:rPr lang="en-US" altLang="ja-JP" sz="1400" dirty="0" smtClean="0"/>
              <a:t>860-871,2009</a:t>
            </a:r>
            <a:r>
              <a:rPr lang="en-US" altLang="ja-JP" sz="1400" dirty="0"/>
              <a:t>.</a:t>
            </a:r>
          </a:p>
          <a:p>
            <a:r>
              <a:rPr lang="en-US" altLang="ja-JP" sz="1400" dirty="0"/>
              <a:t>[2</a:t>
            </a:r>
            <a:r>
              <a:rPr lang="en-US" altLang="ja-JP" sz="1400" dirty="0" smtClean="0"/>
              <a:t>]</a:t>
            </a:r>
            <a:r>
              <a:rPr lang="ja-JP" altLang="en-US" sz="1400" dirty="0" smtClean="0"/>
              <a:t>竹之内 啓太</a:t>
            </a:r>
            <a:r>
              <a:rPr lang="en-US" altLang="ja-JP" sz="1400" dirty="0" smtClean="0"/>
              <a:t>,</a:t>
            </a:r>
            <a:r>
              <a:rPr lang="ja-JP" altLang="en-US" sz="1400" dirty="0" smtClean="0"/>
              <a:t>石尾 隆</a:t>
            </a:r>
            <a:r>
              <a:rPr lang="en-US" altLang="ja-JP" sz="1400" dirty="0" smtClean="0"/>
              <a:t>,</a:t>
            </a:r>
            <a:r>
              <a:rPr lang="ja-JP" altLang="en-US" sz="1400" dirty="0" smtClean="0"/>
              <a:t>井上 克郎</a:t>
            </a:r>
            <a:r>
              <a:rPr lang="en-US" altLang="ja-JP" sz="1400" dirty="0" smtClean="0"/>
              <a:t>.</a:t>
            </a:r>
            <a:r>
              <a:rPr lang="ja-JP" altLang="en-US" sz="1400" dirty="0"/>
              <a:t>プログラミング言語の構造を考慮した</a:t>
            </a:r>
            <a:r>
              <a:rPr lang="en-US" altLang="ja-JP" sz="1400" dirty="0" err="1"/>
              <a:t>api</a:t>
            </a:r>
            <a:r>
              <a:rPr lang="ja-JP" altLang="en-US" sz="1400" dirty="0"/>
              <a:t>利用例検索ツール</a:t>
            </a:r>
            <a:r>
              <a:rPr lang="en-US" altLang="ja-JP" sz="1400" dirty="0"/>
              <a:t>.</a:t>
            </a:r>
            <a:r>
              <a:rPr lang="ja-JP" altLang="en-US" sz="1400" dirty="0"/>
              <a:t>ソフトウェア工学の基礎</a:t>
            </a:r>
            <a:r>
              <a:rPr lang="en-US" altLang="ja-JP" sz="1400" dirty="0"/>
              <a:t>23, pp. 23--32, 2016.</a:t>
            </a:r>
          </a:p>
          <a:p>
            <a:r>
              <a:rPr lang="en-US" altLang="ja-JP" sz="1400" dirty="0"/>
              <a:t>[3</a:t>
            </a:r>
            <a:r>
              <a:rPr lang="en-US" altLang="ja-JP" sz="1400" dirty="0" smtClean="0"/>
              <a:t>]</a:t>
            </a:r>
            <a:r>
              <a:rPr lang="ja-JP" altLang="en-US" sz="1400" dirty="0"/>
              <a:t>竹之内 啓太</a:t>
            </a:r>
            <a:r>
              <a:rPr lang="en-US" altLang="ja-JP" sz="1400" dirty="0"/>
              <a:t>,</a:t>
            </a:r>
            <a:r>
              <a:rPr lang="ja-JP" altLang="en-US" sz="1400" dirty="0"/>
              <a:t>石尾 隆</a:t>
            </a:r>
            <a:r>
              <a:rPr lang="en-US" altLang="ja-JP" sz="1400" dirty="0"/>
              <a:t>,</a:t>
            </a:r>
            <a:r>
              <a:rPr lang="ja-JP" altLang="en-US" sz="1400" dirty="0"/>
              <a:t>井上 克郎</a:t>
            </a:r>
            <a:r>
              <a:rPr lang="en-US" altLang="ja-JP" sz="1400" dirty="0" smtClean="0"/>
              <a:t>.</a:t>
            </a:r>
            <a:r>
              <a:rPr lang="ja-JP" altLang="en-US" sz="1400" dirty="0"/>
              <a:t>変数のデータフローによる</a:t>
            </a:r>
            <a:r>
              <a:rPr lang="en-US" altLang="ja-JP" sz="1400" dirty="0"/>
              <a:t>API</a:t>
            </a:r>
            <a:r>
              <a:rPr lang="ja-JP" altLang="en-US" sz="1400" dirty="0"/>
              <a:t>利用コード例の検索</a:t>
            </a:r>
            <a:r>
              <a:rPr lang="en-US" altLang="ja-JP" sz="1400" dirty="0"/>
              <a:t>.</a:t>
            </a:r>
            <a:r>
              <a:rPr lang="ja-JP" altLang="en-US" sz="1400" dirty="0"/>
              <a:t>コンピュータソフトウェア</a:t>
            </a:r>
            <a:r>
              <a:rPr lang="en-US" altLang="ja-JP" sz="1400" dirty="0"/>
              <a:t>, Vol.34, No.4, pp.68--74,2017</a:t>
            </a:r>
          </a:p>
          <a:p>
            <a:endParaRPr lang="ja-JP" altLang="en-US" sz="1400" dirty="0"/>
          </a:p>
          <a:p>
            <a:endParaRPr kumimoji="1" lang="ja-JP" altLang="en-US" sz="1400" dirty="0"/>
          </a:p>
        </p:txBody>
      </p:sp>
    </p:spTree>
    <p:extLst>
      <p:ext uri="{BB962C8B-B14F-4D97-AF65-F5344CB8AC3E}">
        <p14:creationId xmlns:p14="http://schemas.microsoft.com/office/powerpoint/2010/main" val="3254138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関連研究の問題点</a:t>
            </a:r>
            <a:endParaRPr kumimoji="1" lang="ja-JP" altLang="en-US" dirty="0"/>
          </a:p>
        </p:txBody>
      </p:sp>
      <p:sp>
        <p:nvSpPr>
          <p:cNvPr id="3" name="コンテンツ プレースホルダー 2"/>
          <p:cNvSpPr>
            <a:spLocks noGrp="1"/>
          </p:cNvSpPr>
          <p:nvPr>
            <p:ph idx="1"/>
          </p:nvPr>
        </p:nvSpPr>
        <p:spPr>
          <a:xfrm>
            <a:off x="467359" y="1600200"/>
            <a:ext cx="8571709" cy="4525963"/>
          </a:xfrm>
        </p:spPr>
        <p:txBody>
          <a:bodyPr/>
          <a:lstStyle/>
          <a:p>
            <a:r>
              <a:rPr lang="ja-JP" altLang="en-US" sz="2800" dirty="0"/>
              <a:t>シーケンシャルパターンマイニングを用いたコーディングパターン</a:t>
            </a:r>
            <a:r>
              <a:rPr lang="ja-JP" altLang="en-US" sz="2800" dirty="0" smtClean="0"/>
              <a:t>検出</a:t>
            </a:r>
            <a:endParaRPr lang="en-US" altLang="ja-JP" sz="2800" dirty="0" smtClean="0"/>
          </a:p>
          <a:p>
            <a:pPr lvl="1"/>
            <a:r>
              <a:rPr lang="ja-JP" altLang="en-US" sz="2400" dirty="0" smtClean="0"/>
              <a:t>処理が大きく，特定のコーディングパターンを調査することに向いていない</a:t>
            </a:r>
            <a:endParaRPr lang="en-US" altLang="ja-JP" sz="2400" dirty="0" smtClean="0"/>
          </a:p>
          <a:p>
            <a:r>
              <a:rPr lang="en-US" altLang="ja-JP" sz="2800" dirty="0" smtClean="0"/>
              <a:t>API</a:t>
            </a:r>
            <a:r>
              <a:rPr lang="ja-JP" altLang="en-US" sz="2800" dirty="0"/>
              <a:t>利用例検索ツール</a:t>
            </a:r>
            <a:endParaRPr lang="en-US" altLang="ja-JP" sz="2800" dirty="0"/>
          </a:p>
          <a:p>
            <a:pPr lvl="1"/>
            <a:r>
              <a:rPr kumimoji="1" lang="ja-JP" altLang="en-US" sz="2400" dirty="0" smtClean="0"/>
              <a:t>類似する利用例がまとめて検出されるため，自分に必要な利用例を判断することが難しい</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5" name="テキスト ボックス 4"/>
          <p:cNvSpPr txBox="1"/>
          <p:nvPr/>
        </p:nvSpPr>
        <p:spPr>
          <a:xfrm>
            <a:off x="2117947" y="4972750"/>
            <a:ext cx="5062604" cy="954107"/>
          </a:xfrm>
          <a:prstGeom prst="rect">
            <a:avLst/>
          </a:prstGeom>
          <a:noFill/>
        </p:spPr>
        <p:txBody>
          <a:bodyPr wrap="none" rtlCol="0">
            <a:spAutoFit/>
          </a:bodyPr>
          <a:lstStyle/>
          <a:p>
            <a:r>
              <a:rPr kumimoji="1" lang="ja-JP" altLang="en-US" sz="2800" dirty="0" smtClean="0"/>
              <a:t>類似するコーディングパターンの</a:t>
            </a:r>
            <a:endParaRPr kumimoji="1" lang="en-US" altLang="ja-JP" sz="2800" dirty="0" smtClean="0"/>
          </a:p>
          <a:p>
            <a:r>
              <a:rPr kumimoji="1" lang="ja-JP" altLang="en-US" sz="2800" dirty="0" smtClean="0"/>
              <a:t>運用状況を提示する必要がある</a:t>
            </a:r>
            <a:endParaRPr kumimoji="1" lang="ja-JP" altLang="en-US" sz="2800" dirty="0"/>
          </a:p>
        </p:txBody>
      </p:sp>
      <p:sp>
        <p:nvSpPr>
          <p:cNvPr id="6" name="角丸四角形 5"/>
          <p:cNvSpPr/>
          <p:nvPr/>
        </p:nvSpPr>
        <p:spPr>
          <a:xfrm>
            <a:off x="1930433" y="4876862"/>
            <a:ext cx="5437632" cy="1145882"/>
          </a:xfrm>
          <a:prstGeom prst="round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下矢印 6"/>
          <p:cNvSpPr/>
          <p:nvPr/>
        </p:nvSpPr>
        <p:spPr>
          <a:xfrm rot="16200000">
            <a:off x="1123221" y="5014804"/>
            <a:ext cx="484632" cy="62514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42383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従来の検出結果</a:t>
            </a:r>
            <a:endParaRPr kumimoji="1" lang="ja-JP" altLang="en-US" dirty="0"/>
          </a:p>
        </p:txBody>
      </p:sp>
      <p:sp>
        <p:nvSpPr>
          <p:cNvPr id="8" name="コンテンツ プレースホルダー 7"/>
          <p:cNvSpPr>
            <a:spLocks noGrp="1"/>
          </p:cNvSpPr>
          <p:nvPr>
            <p:ph idx="1"/>
          </p:nvPr>
        </p:nvSpPr>
        <p:spPr>
          <a:xfrm>
            <a:off x="3301441" y="1778519"/>
            <a:ext cx="5374247" cy="4530205"/>
          </a:xfrm>
        </p:spPr>
        <p:txBody>
          <a:bodyPr/>
          <a:lstStyle/>
          <a:p>
            <a:pPr marL="0" indent="0">
              <a:buNone/>
            </a:pPr>
            <a:r>
              <a:rPr lang="ja-JP" altLang="en-US" sz="2800" dirty="0" smtClean="0"/>
              <a:t>最適な実装を判断したいが</a:t>
            </a:r>
            <a:r>
              <a:rPr lang="en-US" altLang="ja-JP" sz="2800" dirty="0" smtClean="0"/>
              <a:t>…</a:t>
            </a:r>
          </a:p>
          <a:p>
            <a:r>
              <a:rPr lang="ja-JP" altLang="en-US" dirty="0" smtClean="0"/>
              <a:t>類似する実装が混在</a:t>
            </a:r>
            <a:endParaRPr lang="en-US" altLang="ja-JP" dirty="0" smtClean="0"/>
          </a:p>
          <a:p>
            <a:endParaRPr lang="en-US" altLang="ja-JP" dirty="0" smtClean="0"/>
          </a:p>
          <a:p>
            <a:r>
              <a:rPr lang="ja-JP" altLang="en-US" dirty="0" smtClean="0"/>
              <a:t>欲しい情報がうまく見つからない可能性</a:t>
            </a:r>
            <a:endParaRPr lang="en-US" altLang="ja-JP" dirty="0" smtClean="0"/>
          </a:p>
          <a:p>
            <a:endParaRPr lang="en-US" altLang="ja-JP" dirty="0"/>
          </a:p>
          <a:p>
            <a:r>
              <a:rPr lang="ja-JP" altLang="en-US" dirty="0" smtClean="0"/>
              <a:t>全体において有力な実装がわからない</a:t>
            </a:r>
            <a:endParaRPr lang="en-US" altLang="ja-JP" dirty="0"/>
          </a:p>
          <a:p>
            <a:endParaRPr kumimoji="1" lang="en-US" altLang="ja-JP" sz="2800" dirty="0" smtClean="0"/>
          </a:p>
          <a:p>
            <a:endParaRPr kumimoji="1" lang="en-US" altLang="ja-JP" sz="2800" dirty="0" smtClean="0"/>
          </a:p>
          <a:p>
            <a:pPr marL="0" indent="0">
              <a:buNone/>
            </a:pP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grpSp>
        <p:nvGrpSpPr>
          <p:cNvPr id="9" name="グループ化 8"/>
          <p:cNvGrpSpPr/>
          <p:nvPr/>
        </p:nvGrpSpPr>
        <p:grpSpPr>
          <a:xfrm>
            <a:off x="337279" y="1778520"/>
            <a:ext cx="2596075" cy="4674667"/>
            <a:chOff x="457200" y="1773390"/>
            <a:chExt cx="2596075" cy="4674667"/>
          </a:xfrm>
        </p:grpSpPr>
        <p:sp>
          <p:nvSpPr>
            <p:cNvPr id="5" name="フローチャート: 複数書類 4"/>
            <p:cNvSpPr/>
            <p:nvPr/>
          </p:nvSpPr>
          <p:spPr>
            <a:xfrm>
              <a:off x="457200" y="1773390"/>
              <a:ext cx="2596075"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r>
                <a:rPr kumimoji="1" lang="en-US" altLang="ja-JP" b="1" dirty="0" smtClean="0">
                  <a:solidFill>
                    <a:srgbClr val="FF0000"/>
                  </a:solidFill>
                </a:rPr>
                <a:t>read();</a:t>
              </a:r>
            </a:p>
            <a:p>
              <a:r>
                <a:rPr lang="en-US" altLang="ja-JP" b="1" dirty="0" smtClean="0">
                  <a:solidFill>
                    <a:schemeClr val="tx1"/>
                  </a:solidFill>
                </a:rPr>
                <a:t>close();</a:t>
              </a:r>
              <a:endParaRPr kumimoji="1" lang="ja-JP" altLang="en-US" b="1" dirty="0">
                <a:solidFill>
                  <a:schemeClr val="tx1"/>
                </a:solidFill>
              </a:endParaRPr>
            </a:p>
          </p:txBody>
        </p:sp>
        <p:sp>
          <p:nvSpPr>
            <p:cNvPr id="6" name="フローチャート: 複数書類 5"/>
            <p:cNvSpPr/>
            <p:nvPr/>
          </p:nvSpPr>
          <p:spPr>
            <a:xfrm>
              <a:off x="457200" y="3406637"/>
              <a:ext cx="2596074"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r>
                <a:rPr kumimoji="1" lang="en-US" altLang="ja-JP" b="1" dirty="0" err="1" smtClean="0">
                  <a:solidFill>
                    <a:srgbClr val="FF0000"/>
                  </a:solidFill>
                </a:rPr>
                <a:t>readLine</a:t>
              </a:r>
              <a:r>
                <a:rPr kumimoji="1" lang="en-US" altLang="ja-JP" b="1" dirty="0" smtClean="0">
                  <a:solidFill>
                    <a:srgbClr val="FF0000"/>
                  </a:solidFill>
                </a:rPr>
                <a:t>();</a:t>
              </a:r>
            </a:p>
            <a:p>
              <a:r>
                <a:rPr lang="en-US" altLang="ja-JP" b="1" dirty="0" smtClean="0">
                  <a:solidFill>
                    <a:schemeClr val="tx1"/>
                  </a:solidFill>
                </a:rPr>
                <a:t>close();</a:t>
              </a:r>
              <a:endParaRPr kumimoji="1" lang="ja-JP" altLang="en-US" b="1" dirty="0">
                <a:solidFill>
                  <a:schemeClr val="tx1"/>
                </a:solidFill>
              </a:endParaRPr>
            </a:p>
          </p:txBody>
        </p:sp>
        <p:sp>
          <p:nvSpPr>
            <p:cNvPr id="7" name="フローチャート: 複数書類 6"/>
            <p:cNvSpPr/>
            <p:nvPr/>
          </p:nvSpPr>
          <p:spPr>
            <a:xfrm>
              <a:off x="457200" y="5039885"/>
              <a:ext cx="2596074"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endParaRPr kumimoji="1" lang="en-US" altLang="ja-JP" b="1" dirty="0" smtClean="0">
                <a:solidFill>
                  <a:srgbClr val="FF0000"/>
                </a:solidFill>
              </a:endParaRPr>
            </a:p>
            <a:p>
              <a:r>
                <a:rPr lang="en-US" altLang="ja-JP" b="1" dirty="0" smtClean="0">
                  <a:solidFill>
                    <a:schemeClr val="tx1"/>
                  </a:solidFill>
                </a:rPr>
                <a:t>close();</a:t>
              </a:r>
              <a:endParaRPr kumimoji="1" lang="ja-JP" altLang="en-US" b="1" dirty="0">
                <a:solidFill>
                  <a:schemeClr val="tx1"/>
                </a:solidFill>
              </a:endParaRPr>
            </a:p>
          </p:txBody>
        </p:sp>
      </p:grpSp>
    </p:spTree>
    <p:extLst>
      <p:ext uri="{BB962C8B-B14F-4D97-AF65-F5344CB8AC3E}">
        <p14:creationId xmlns:p14="http://schemas.microsoft.com/office/powerpoint/2010/main" val="1404188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a:t>
            </a:r>
            <a:r>
              <a:rPr lang="ja-JP" altLang="en-US" dirty="0" smtClean="0"/>
              <a:t>の方針</a:t>
            </a:r>
            <a:endParaRPr kumimoji="1" lang="ja-JP" altLang="en-US" dirty="0"/>
          </a:p>
        </p:txBody>
      </p:sp>
      <p:sp>
        <p:nvSpPr>
          <p:cNvPr id="3" name="コンテンツ プレースホルダー 2"/>
          <p:cNvSpPr>
            <a:spLocks noGrp="1"/>
          </p:cNvSpPr>
          <p:nvPr>
            <p:ph idx="1"/>
          </p:nvPr>
        </p:nvSpPr>
        <p:spPr>
          <a:xfrm>
            <a:off x="4220950" y="1775991"/>
            <a:ext cx="4984043" cy="4610724"/>
          </a:xfrm>
        </p:spPr>
        <p:txBody>
          <a:bodyPr/>
          <a:lstStyle/>
          <a:p>
            <a:r>
              <a:rPr lang="ja-JP" altLang="en-US" sz="2800" dirty="0" smtClean="0"/>
              <a:t>類似するパターンを別々に提示し，それぞれの出現頻度を把握すれば，判断が容易</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grpSp>
        <p:nvGrpSpPr>
          <p:cNvPr id="11" name="グループ化 10"/>
          <p:cNvGrpSpPr/>
          <p:nvPr/>
        </p:nvGrpSpPr>
        <p:grpSpPr>
          <a:xfrm>
            <a:off x="790112" y="1897318"/>
            <a:ext cx="2596075" cy="4674667"/>
            <a:chOff x="816964" y="1778520"/>
            <a:chExt cx="2596075" cy="4674667"/>
          </a:xfrm>
        </p:grpSpPr>
        <p:grpSp>
          <p:nvGrpSpPr>
            <p:cNvPr id="5" name="グループ化 4"/>
            <p:cNvGrpSpPr/>
            <p:nvPr/>
          </p:nvGrpSpPr>
          <p:grpSpPr>
            <a:xfrm>
              <a:off x="816964" y="1778520"/>
              <a:ext cx="2596075" cy="4674667"/>
              <a:chOff x="457200" y="1773390"/>
              <a:chExt cx="2596075" cy="4674667"/>
            </a:xfrm>
          </p:grpSpPr>
          <p:sp>
            <p:nvSpPr>
              <p:cNvPr id="6" name="フローチャート: 複数書類 5"/>
              <p:cNvSpPr/>
              <p:nvPr/>
            </p:nvSpPr>
            <p:spPr>
              <a:xfrm>
                <a:off x="457200" y="1773390"/>
                <a:ext cx="2596075"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r>
                  <a:rPr kumimoji="1" lang="en-US" altLang="ja-JP" b="1" dirty="0" smtClean="0">
                    <a:solidFill>
                      <a:srgbClr val="FF0000"/>
                    </a:solidFill>
                  </a:rPr>
                  <a:t>read();</a:t>
                </a:r>
              </a:p>
              <a:p>
                <a:r>
                  <a:rPr lang="en-US" altLang="ja-JP" b="1" dirty="0" smtClean="0">
                    <a:solidFill>
                      <a:schemeClr val="tx1"/>
                    </a:solidFill>
                  </a:rPr>
                  <a:t>close();</a:t>
                </a:r>
                <a:endParaRPr kumimoji="1" lang="ja-JP" altLang="en-US" b="1" dirty="0">
                  <a:solidFill>
                    <a:schemeClr val="tx1"/>
                  </a:solidFill>
                </a:endParaRPr>
              </a:p>
            </p:txBody>
          </p:sp>
          <p:sp>
            <p:nvSpPr>
              <p:cNvPr id="7" name="フローチャート: 複数書類 6"/>
              <p:cNvSpPr/>
              <p:nvPr/>
            </p:nvSpPr>
            <p:spPr>
              <a:xfrm>
                <a:off x="457200" y="3406637"/>
                <a:ext cx="2596074"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r>
                  <a:rPr kumimoji="1" lang="en-US" altLang="ja-JP" b="1" dirty="0" err="1" smtClean="0">
                    <a:solidFill>
                      <a:srgbClr val="FF0000"/>
                    </a:solidFill>
                  </a:rPr>
                  <a:t>readLine</a:t>
                </a:r>
                <a:r>
                  <a:rPr kumimoji="1" lang="en-US" altLang="ja-JP" b="1" dirty="0" smtClean="0">
                    <a:solidFill>
                      <a:srgbClr val="FF0000"/>
                    </a:solidFill>
                  </a:rPr>
                  <a:t>();</a:t>
                </a:r>
              </a:p>
              <a:p>
                <a:r>
                  <a:rPr lang="en-US" altLang="ja-JP" b="1" dirty="0" smtClean="0">
                    <a:solidFill>
                      <a:schemeClr val="tx1"/>
                    </a:solidFill>
                  </a:rPr>
                  <a:t>close();</a:t>
                </a:r>
                <a:endParaRPr kumimoji="1" lang="ja-JP" altLang="en-US" b="1" dirty="0">
                  <a:solidFill>
                    <a:schemeClr val="tx1"/>
                  </a:solidFill>
                </a:endParaRPr>
              </a:p>
            </p:txBody>
          </p:sp>
          <p:sp>
            <p:nvSpPr>
              <p:cNvPr id="8" name="フローチャート: 複数書類 7"/>
              <p:cNvSpPr/>
              <p:nvPr/>
            </p:nvSpPr>
            <p:spPr>
              <a:xfrm>
                <a:off x="457200" y="5039885"/>
                <a:ext cx="2596074" cy="1408172"/>
              </a:xfrm>
              <a:prstGeom prst="flowChartMulti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dirty="0" err="1" smtClean="0">
                    <a:solidFill>
                      <a:schemeClr val="tx1"/>
                    </a:solidFill>
                  </a:rPr>
                  <a:t>BufferedReader</a:t>
                </a:r>
                <a:r>
                  <a:rPr kumimoji="1" lang="ja-JP" altLang="en-US" b="1" dirty="0" smtClean="0">
                    <a:solidFill>
                      <a:schemeClr val="tx1"/>
                    </a:solidFill>
                  </a:rPr>
                  <a:t>（）</a:t>
                </a:r>
                <a:r>
                  <a:rPr kumimoji="1" lang="en-US" altLang="ja-JP" b="1" dirty="0" smtClean="0">
                    <a:solidFill>
                      <a:schemeClr val="tx1"/>
                    </a:solidFill>
                  </a:rPr>
                  <a:t>;</a:t>
                </a:r>
              </a:p>
              <a:p>
                <a:endParaRPr kumimoji="1" lang="en-US" altLang="ja-JP" b="1" dirty="0" smtClean="0">
                  <a:solidFill>
                    <a:srgbClr val="FF0000"/>
                  </a:solidFill>
                </a:endParaRPr>
              </a:p>
              <a:p>
                <a:r>
                  <a:rPr lang="en-US" altLang="ja-JP" b="1" dirty="0" smtClean="0">
                    <a:solidFill>
                      <a:schemeClr val="tx1"/>
                    </a:solidFill>
                  </a:rPr>
                  <a:t>close();</a:t>
                </a:r>
                <a:endParaRPr kumimoji="1" lang="ja-JP" altLang="en-US" b="1" dirty="0">
                  <a:solidFill>
                    <a:schemeClr val="tx1"/>
                  </a:solidFill>
                </a:endParaRPr>
              </a:p>
            </p:txBody>
          </p:sp>
        </p:grpSp>
        <p:sp>
          <p:nvSpPr>
            <p:cNvPr id="9" name="正方形/長方形 8"/>
            <p:cNvSpPr/>
            <p:nvPr/>
          </p:nvSpPr>
          <p:spPr>
            <a:xfrm>
              <a:off x="929637" y="5749101"/>
              <a:ext cx="959370" cy="24696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右矢印 13"/>
          <p:cNvSpPr/>
          <p:nvPr/>
        </p:nvSpPr>
        <p:spPr>
          <a:xfrm>
            <a:off x="13959" y="2601404"/>
            <a:ext cx="734518" cy="28481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a:off x="13959" y="4234651"/>
            <a:ext cx="734518" cy="28481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13959" y="5867898"/>
            <a:ext cx="734518" cy="28481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a:off x="213237" y="3411976"/>
            <a:ext cx="3609255" cy="5781"/>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213237" y="5051685"/>
            <a:ext cx="3729176" cy="25562"/>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3207835" y="2342047"/>
            <a:ext cx="1013115" cy="518714"/>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chemeClr val="tx1"/>
                </a:solidFill>
              </a:rPr>
              <a:t>1</a:t>
            </a:r>
            <a:r>
              <a:rPr kumimoji="1" lang="en-US" altLang="ja-JP" sz="2400" dirty="0" smtClean="0">
                <a:solidFill>
                  <a:schemeClr val="tx1"/>
                </a:solidFill>
              </a:rPr>
              <a:t>0%</a:t>
            </a:r>
            <a:endParaRPr kumimoji="1" lang="ja-JP" altLang="en-US" sz="2400" dirty="0">
              <a:solidFill>
                <a:schemeClr val="tx1"/>
              </a:solidFill>
            </a:endParaRPr>
          </a:p>
        </p:txBody>
      </p:sp>
      <p:sp>
        <p:nvSpPr>
          <p:cNvPr id="24" name="正方形/長方形 23"/>
          <p:cNvSpPr/>
          <p:nvPr/>
        </p:nvSpPr>
        <p:spPr>
          <a:xfrm>
            <a:off x="3207835" y="3821996"/>
            <a:ext cx="1013115" cy="518714"/>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rgbClr val="FF0000"/>
                </a:solidFill>
              </a:rPr>
              <a:t>70%</a:t>
            </a:r>
            <a:endParaRPr kumimoji="1" lang="ja-JP" altLang="en-US" sz="2400" dirty="0">
              <a:solidFill>
                <a:srgbClr val="FF0000"/>
              </a:solidFill>
            </a:endParaRPr>
          </a:p>
        </p:txBody>
      </p:sp>
      <p:sp>
        <p:nvSpPr>
          <p:cNvPr id="25" name="正方形/長方形 24"/>
          <p:cNvSpPr/>
          <p:nvPr/>
        </p:nvSpPr>
        <p:spPr>
          <a:xfrm>
            <a:off x="3207835" y="5469029"/>
            <a:ext cx="1013115" cy="518714"/>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20%</a:t>
            </a:r>
            <a:endParaRPr kumimoji="1" lang="ja-JP" altLang="en-US" sz="2400" dirty="0">
              <a:solidFill>
                <a:schemeClr val="tx1"/>
              </a:solidFill>
            </a:endParaRPr>
          </a:p>
        </p:txBody>
      </p:sp>
      <p:sp>
        <p:nvSpPr>
          <p:cNvPr id="26" name="下矢印 25"/>
          <p:cNvSpPr/>
          <p:nvPr/>
        </p:nvSpPr>
        <p:spPr>
          <a:xfrm>
            <a:off x="6185827" y="3530565"/>
            <a:ext cx="452846" cy="6437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4456142" y="4313667"/>
            <a:ext cx="4219546" cy="1815882"/>
          </a:xfrm>
          <a:prstGeom prst="rect">
            <a:avLst/>
          </a:prstGeom>
          <a:noFill/>
        </p:spPr>
        <p:txBody>
          <a:bodyPr wrap="square" rtlCol="0">
            <a:spAutoFit/>
          </a:bodyPr>
          <a:lstStyle/>
          <a:p>
            <a:r>
              <a:rPr lang="ja-JP" altLang="en-US" sz="2800" dirty="0" smtClean="0"/>
              <a:t>コードブロックの分別を行うキーワード検索を提案し，類似するパターンの分別を行う</a:t>
            </a:r>
            <a:endParaRPr kumimoji="1" lang="ja-JP" altLang="en-US" sz="2800" dirty="0"/>
          </a:p>
        </p:txBody>
      </p:sp>
    </p:spTree>
    <p:extLst>
      <p:ext uri="{BB962C8B-B14F-4D97-AF65-F5344CB8AC3E}">
        <p14:creationId xmlns:p14="http://schemas.microsoft.com/office/powerpoint/2010/main" val="919348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fade">
                                      <p:cBhvr>
                                        <p:cTn id="18" dur="500"/>
                                        <p:tgtEl>
                                          <p:spTgt spid="2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a:t>
            </a:r>
            <a:r>
              <a:rPr lang="ja-JP" altLang="en-US" dirty="0"/>
              <a:t>手法</a:t>
            </a:r>
            <a:endParaRPr kumimoji="1" lang="ja-JP" altLang="en-US" dirty="0"/>
          </a:p>
        </p:txBody>
      </p:sp>
      <p:sp>
        <p:nvSpPr>
          <p:cNvPr id="3" name="コンテンツ プレースホルダー 2"/>
          <p:cNvSpPr>
            <a:spLocks noGrp="1"/>
          </p:cNvSpPr>
          <p:nvPr>
            <p:ph idx="1"/>
          </p:nvPr>
        </p:nvSpPr>
        <p:spPr>
          <a:xfrm>
            <a:off x="457200" y="1945120"/>
            <a:ext cx="8372901" cy="3836123"/>
          </a:xfrm>
        </p:spPr>
        <p:txBody>
          <a:bodyPr/>
          <a:lstStyle/>
          <a:p>
            <a:r>
              <a:rPr lang="ja-JP" altLang="en-US" sz="2800" dirty="0" smtClean="0"/>
              <a:t>ソースコード中</a:t>
            </a:r>
            <a:r>
              <a:rPr lang="ja-JP" altLang="en-US" sz="2800" dirty="0"/>
              <a:t>の類似するコーディングパターンの</a:t>
            </a:r>
            <a:r>
              <a:rPr lang="en-US" altLang="ja-JP" sz="2800" dirty="0"/>
              <a:t/>
            </a:r>
            <a:br>
              <a:rPr lang="en-US" altLang="ja-JP" sz="2800" dirty="0"/>
            </a:br>
            <a:r>
              <a:rPr lang="ja-JP" altLang="en-US" sz="2800" dirty="0"/>
              <a:t>運用状況を提示するためのソースコード</a:t>
            </a:r>
            <a:r>
              <a:rPr lang="ja-JP" altLang="en-US" sz="2800" dirty="0" smtClean="0"/>
              <a:t>検索</a:t>
            </a:r>
            <a:endParaRPr lang="en-US" altLang="ja-JP" sz="2800" dirty="0"/>
          </a:p>
          <a:p>
            <a:pPr lvl="1"/>
            <a:r>
              <a:rPr kumimoji="1" lang="ja-JP" altLang="en-US" sz="2400" dirty="0" smtClean="0"/>
              <a:t>検索に一致する結果</a:t>
            </a:r>
            <a:r>
              <a:rPr lang="ja-JP" altLang="en-US" sz="2400" dirty="0" smtClean="0"/>
              <a:t>と</a:t>
            </a:r>
            <a:r>
              <a:rPr lang="ja-JP" altLang="en-US" sz="2400" dirty="0"/>
              <a:t>一致</a:t>
            </a:r>
            <a:r>
              <a:rPr lang="ja-JP" altLang="en-US" sz="2400" dirty="0" smtClean="0"/>
              <a:t>しない</a:t>
            </a:r>
            <a:r>
              <a:rPr kumimoji="1" lang="ja-JP" altLang="en-US" sz="2400" dirty="0" smtClean="0"/>
              <a:t>結果</a:t>
            </a:r>
            <a:r>
              <a:rPr lang="ja-JP" altLang="en-US" sz="2400" dirty="0" smtClean="0"/>
              <a:t>の双方を</a:t>
            </a:r>
            <a:r>
              <a:rPr kumimoji="1" lang="ja-JP" altLang="en-US" sz="2400" dirty="0" smtClean="0"/>
              <a:t>取り出す</a:t>
            </a:r>
            <a:endParaRPr lang="en-US" altLang="ja-JP" dirty="0"/>
          </a:p>
          <a:p>
            <a:pPr lvl="1"/>
            <a:r>
              <a:rPr lang="ja-JP" altLang="en-US" sz="2400" dirty="0" smtClean="0"/>
              <a:t>検索をコードブロック単位で行う</a:t>
            </a:r>
            <a:endParaRPr lang="en-US" altLang="ja-JP" sz="2400" dirty="0" smtClean="0"/>
          </a:p>
          <a:p>
            <a:pPr lvl="1"/>
            <a:r>
              <a:rPr lang="ja-JP" altLang="en-US" sz="2400" dirty="0" smtClean="0"/>
              <a:t>検索結果を再利用できる</a:t>
            </a:r>
            <a:endParaRPr lang="en-US" altLang="ja-JP" sz="2400" dirty="0" smtClean="0"/>
          </a:p>
          <a:p>
            <a:r>
              <a:rPr lang="ja-JP" altLang="en-US" sz="2800" dirty="0" smtClean="0"/>
              <a:t>従来の検索と区別するため，提案する検索をあいまい検索と呼称</a:t>
            </a:r>
            <a:endParaRPr lang="ja-JP" altLang="en-US" sz="2800" dirty="0"/>
          </a:p>
          <a:p>
            <a:endParaRPr kumimoji="1"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289180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手法</a:t>
            </a:r>
            <a:r>
              <a:rPr lang="ja-JP" altLang="en-US" dirty="0" smtClean="0"/>
              <a:t>の手順</a:t>
            </a:r>
            <a:endParaRPr kumimoji="1" lang="ja-JP" altLang="en-US" dirty="0"/>
          </a:p>
        </p:txBody>
      </p:sp>
      <p:sp>
        <p:nvSpPr>
          <p:cNvPr id="8" name="コンテンツ プレースホルダー 7"/>
          <p:cNvSpPr>
            <a:spLocks noGrp="1"/>
          </p:cNvSpPr>
          <p:nvPr>
            <p:ph idx="1"/>
          </p:nvPr>
        </p:nvSpPr>
        <p:spPr>
          <a:xfrm>
            <a:off x="290945" y="1730830"/>
            <a:ext cx="8229600" cy="2330531"/>
          </a:xfrm>
        </p:spPr>
        <p:txBody>
          <a:bodyPr/>
          <a:lstStyle/>
          <a:p>
            <a:pPr marL="457200" indent="-457200">
              <a:buFont typeface="+mj-lt"/>
              <a:buAutoNum type="arabicPeriod"/>
            </a:pPr>
            <a:r>
              <a:rPr lang="ja-JP" altLang="en-US" sz="2800" dirty="0" smtClean="0"/>
              <a:t>検索</a:t>
            </a:r>
            <a:r>
              <a:rPr lang="ja-JP" altLang="en-US" sz="2800" dirty="0"/>
              <a:t>クエリ</a:t>
            </a:r>
            <a:r>
              <a:rPr lang="ja-JP" altLang="en-US" sz="2800" dirty="0" smtClean="0"/>
              <a:t>として任意の文字列を与える</a:t>
            </a:r>
            <a:endParaRPr lang="en-US" altLang="ja-JP" sz="2800" dirty="0" smtClean="0"/>
          </a:p>
          <a:p>
            <a:pPr marL="457200" indent="-457200">
              <a:buFont typeface="+mj-lt"/>
              <a:buAutoNum type="arabicPeriod"/>
            </a:pPr>
            <a:r>
              <a:rPr lang="ja-JP" altLang="en-US" sz="2800" dirty="0" smtClean="0"/>
              <a:t>ソース</a:t>
            </a:r>
            <a:r>
              <a:rPr lang="ja-JP" altLang="en-US" sz="2800" dirty="0"/>
              <a:t>コード</a:t>
            </a:r>
            <a:r>
              <a:rPr lang="ja-JP" altLang="en-US" sz="2800" dirty="0" smtClean="0"/>
              <a:t>の構文解析によりコードブロックを抽出</a:t>
            </a:r>
            <a:endParaRPr lang="en-US" altLang="ja-JP" sz="2800" dirty="0" smtClean="0"/>
          </a:p>
          <a:p>
            <a:pPr marL="457200" indent="-457200">
              <a:buFont typeface="+mj-lt"/>
              <a:buAutoNum type="arabicPeriod"/>
            </a:pPr>
            <a:r>
              <a:rPr kumimoji="1" lang="ja-JP" altLang="en-US" sz="2800" dirty="0" smtClean="0"/>
              <a:t>コードブロックの集合に対して検索を実行</a:t>
            </a:r>
            <a:endParaRPr kumimoji="1" lang="en-US" altLang="ja-JP" sz="2800" dirty="0" smtClean="0"/>
          </a:p>
          <a:p>
            <a:pPr marL="514350" indent="-514350">
              <a:buFont typeface="+mj-lt"/>
              <a:buAutoNum type="arabicPeriod"/>
            </a:pPr>
            <a:r>
              <a:rPr lang="ja-JP" altLang="en-US" sz="2800" dirty="0" smtClean="0"/>
              <a:t>検索に一致したコードブロックと，一致しなかったコードブロックをグループ化し，双方を出力</a:t>
            </a:r>
            <a:endParaRPr kumimoji="1" lang="ja-JP" altLang="en-US" sz="280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1785924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7486</TotalTime>
  <Words>1326</Words>
  <Application>Microsoft Office PowerPoint</Application>
  <PresentationFormat>画面に合わせる (4:3)</PresentationFormat>
  <Paragraphs>234</Paragraphs>
  <Slides>18</Slides>
  <Notes>9</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18</vt:i4>
      </vt:variant>
    </vt:vector>
  </HeadingPairs>
  <TitlesOfParts>
    <vt:vector size="22" baseType="lpstr">
      <vt:lpstr>ＭＳ Ｐゴシック</vt:lpstr>
      <vt:lpstr>游ゴシック</vt:lpstr>
      <vt:lpstr>Arial</vt:lpstr>
      <vt:lpstr>Sel-CoolMetal-white</vt:lpstr>
      <vt:lpstr>コーディングパターンの あいまい検索の提案と実装</vt:lpstr>
      <vt:lpstr>コーディングパターン</vt:lpstr>
      <vt:lpstr>コーディングパターンの利用</vt:lpstr>
      <vt:lpstr>関連研究</vt:lpstr>
      <vt:lpstr>関連研究の問題点</vt:lpstr>
      <vt:lpstr>従来の検出結果</vt:lpstr>
      <vt:lpstr>研究の方針</vt:lpstr>
      <vt:lpstr>提案手法</vt:lpstr>
      <vt:lpstr>手法の手順</vt:lpstr>
      <vt:lpstr>検索対象の抽出</vt:lpstr>
      <vt:lpstr>コードブロックの分別</vt:lpstr>
      <vt:lpstr>検索結果の再利用</vt:lpstr>
      <vt:lpstr>コーディングパターンの分別方法</vt:lpstr>
      <vt:lpstr>提案手法の利用例</vt:lpstr>
      <vt:lpstr>ケーススタディ</vt:lpstr>
      <vt:lpstr>検索方法</vt:lpstr>
      <vt:lpstr>コードブロックの分別結果</vt:lpstr>
      <vt:lpstr>まとめと今後の課題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ogre</dc:creator>
  <cp:lastModifiedBy>ogre</cp:lastModifiedBy>
  <cp:revision>267</cp:revision>
  <cp:lastPrinted>2018-02-19T01:06:11Z</cp:lastPrinted>
  <dcterms:created xsi:type="dcterms:W3CDTF">2018-02-12T09:57:57Z</dcterms:created>
  <dcterms:modified xsi:type="dcterms:W3CDTF">2018-02-26T05:56:52Z</dcterms:modified>
</cp:coreProperties>
</file>