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xml" ContentType="application/vnd.openxmlformats-officedocument.drawingml.chart+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4"/>
  </p:notesMasterIdLst>
  <p:handoutMasterIdLst>
    <p:handoutMasterId r:id="rId35"/>
  </p:handoutMasterIdLst>
  <p:sldIdLst>
    <p:sldId id="333" r:id="rId2"/>
    <p:sldId id="334" r:id="rId3"/>
    <p:sldId id="365" r:id="rId4"/>
    <p:sldId id="373" r:id="rId5"/>
    <p:sldId id="335" r:id="rId6"/>
    <p:sldId id="358" r:id="rId7"/>
    <p:sldId id="369" r:id="rId8"/>
    <p:sldId id="341" r:id="rId9"/>
    <p:sldId id="361" r:id="rId10"/>
    <p:sldId id="344" r:id="rId11"/>
    <p:sldId id="343" r:id="rId12"/>
    <p:sldId id="347" r:id="rId13"/>
    <p:sldId id="348" r:id="rId14"/>
    <p:sldId id="349" r:id="rId15"/>
    <p:sldId id="371" r:id="rId16"/>
    <p:sldId id="362" r:id="rId17"/>
    <p:sldId id="363" r:id="rId18"/>
    <p:sldId id="364" r:id="rId19"/>
    <p:sldId id="350" r:id="rId20"/>
    <p:sldId id="368" r:id="rId21"/>
    <p:sldId id="340" r:id="rId22"/>
    <p:sldId id="370" r:id="rId23"/>
    <p:sldId id="356" r:id="rId24"/>
    <p:sldId id="353" r:id="rId25"/>
    <p:sldId id="354" r:id="rId26"/>
    <p:sldId id="271" r:id="rId27"/>
    <p:sldId id="277" r:id="rId28"/>
    <p:sldId id="275" r:id="rId29"/>
    <p:sldId id="330" r:id="rId30"/>
    <p:sldId id="329" r:id="rId31"/>
    <p:sldId id="366" r:id="rId32"/>
    <p:sldId id="367" r:id="rId3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106"/>
    <a:srgbClr val="FFFFCC"/>
    <a:srgbClr val="FFCCCC"/>
    <a:srgbClr val="F0F0FA"/>
    <a:srgbClr val="E5E5F7"/>
    <a:srgbClr val="E2E2F6"/>
    <a:srgbClr val="FCFC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60" autoAdjust="0"/>
    <p:restoredTop sz="56852" autoAdjust="0"/>
  </p:normalViewPr>
  <p:slideViewPr>
    <p:cSldViewPr snapToGrid="0">
      <p:cViewPr varScale="1">
        <p:scale>
          <a:sx n="94" d="100"/>
          <a:sy n="94" d="100"/>
        </p:scale>
        <p:origin x="36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Work\Python\Lab\CodeForcesCrawler\use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0070C0"/>
            </a:solidFill>
          </c:spPr>
          <c:invertIfNegative val="0"/>
          <c:cat>
            <c:numRef>
              <c:f>Sheet2!$A$2:$A$35</c:f>
              <c:numCache>
                <c:formatCode>General</c:formatCode>
                <c:ptCount val="34"/>
                <c:pt idx="0">
                  <c:v>100</c:v>
                </c:pt>
                <c:pt idx="1">
                  <c:v>200</c:v>
                </c:pt>
                <c:pt idx="2">
                  <c:v>300</c:v>
                </c:pt>
                <c:pt idx="3">
                  <c:v>400</c:v>
                </c:pt>
                <c:pt idx="4">
                  <c:v>500</c:v>
                </c:pt>
                <c:pt idx="5">
                  <c:v>600</c:v>
                </c:pt>
                <c:pt idx="6">
                  <c:v>700</c:v>
                </c:pt>
                <c:pt idx="7">
                  <c:v>800</c:v>
                </c:pt>
                <c:pt idx="8">
                  <c:v>900</c:v>
                </c:pt>
                <c:pt idx="9">
                  <c:v>1000</c:v>
                </c:pt>
                <c:pt idx="10">
                  <c:v>1100</c:v>
                </c:pt>
                <c:pt idx="11">
                  <c:v>1200</c:v>
                </c:pt>
                <c:pt idx="12">
                  <c:v>1300</c:v>
                </c:pt>
                <c:pt idx="13">
                  <c:v>1400</c:v>
                </c:pt>
                <c:pt idx="14">
                  <c:v>1500</c:v>
                </c:pt>
                <c:pt idx="15">
                  <c:v>1600</c:v>
                </c:pt>
                <c:pt idx="16">
                  <c:v>1700</c:v>
                </c:pt>
                <c:pt idx="17">
                  <c:v>1800</c:v>
                </c:pt>
                <c:pt idx="18">
                  <c:v>1900</c:v>
                </c:pt>
                <c:pt idx="19">
                  <c:v>2000</c:v>
                </c:pt>
                <c:pt idx="20">
                  <c:v>2100</c:v>
                </c:pt>
                <c:pt idx="21">
                  <c:v>2200</c:v>
                </c:pt>
                <c:pt idx="22">
                  <c:v>2300</c:v>
                </c:pt>
                <c:pt idx="23">
                  <c:v>2400</c:v>
                </c:pt>
                <c:pt idx="24">
                  <c:v>2500</c:v>
                </c:pt>
                <c:pt idx="25">
                  <c:v>2600</c:v>
                </c:pt>
                <c:pt idx="26">
                  <c:v>2700</c:v>
                </c:pt>
                <c:pt idx="27">
                  <c:v>2800</c:v>
                </c:pt>
                <c:pt idx="28">
                  <c:v>2900</c:v>
                </c:pt>
                <c:pt idx="29">
                  <c:v>3000</c:v>
                </c:pt>
                <c:pt idx="30">
                  <c:v>3100</c:v>
                </c:pt>
                <c:pt idx="31">
                  <c:v>3200</c:v>
                </c:pt>
                <c:pt idx="32">
                  <c:v>3300</c:v>
                </c:pt>
                <c:pt idx="33">
                  <c:v>3400</c:v>
                </c:pt>
              </c:numCache>
            </c:numRef>
          </c:cat>
          <c:val>
            <c:numRef>
              <c:f>Sheet2!$B$2:$B$35</c:f>
              <c:numCache>
                <c:formatCode>General</c:formatCode>
                <c:ptCount val="34"/>
                <c:pt idx="0">
                  <c:v>0</c:v>
                </c:pt>
                <c:pt idx="1">
                  <c:v>1</c:v>
                </c:pt>
                <c:pt idx="2">
                  <c:v>0</c:v>
                </c:pt>
                <c:pt idx="3">
                  <c:v>0</c:v>
                </c:pt>
                <c:pt idx="4">
                  <c:v>0</c:v>
                </c:pt>
                <c:pt idx="5">
                  <c:v>0</c:v>
                </c:pt>
                <c:pt idx="6">
                  <c:v>4</c:v>
                </c:pt>
                <c:pt idx="7">
                  <c:v>21</c:v>
                </c:pt>
                <c:pt idx="8">
                  <c:v>84</c:v>
                </c:pt>
                <c:pt idx="9">
                  <c:v>204</c:v>
                </c:pt>
                <c:pt idx="10">
                  <c:v>500</c:v>
                </c:pt>
                <c:pt idx="11">
                  <c:v>972</c:v>
                </c:pt>
                <c:pt idx="12">
                  <c:v>1868</c:v>
                </c:pt>
                <c:pt idx="13">
                  <c:v>3369</c:v>
                </c:pt>
                <c:pt idx="14">
                  <c:v>2774</c:v>
                </c:pt>
                <c:pt idx="15">
                  <c:v>1429</c:v>
                </c:pt>
                <c:pt idx="16">
                  <c:v>995</c:v>
                </c:pt>
                <c:pt idx="17">
                  <c:v>737</c:v>
                </c:pt>
                <c:pt idx="18">
                  <c:v>448</c:v>
                </c:pt>
                <c:pt idx="19">
                  <c:v>488</c:v>
                </c:pt>
                <c:pt idx="20">
                  <c:v>251</c:v>
                </c:pt>
                <c:pt idx="21">
                  <c:v>133</c:v>
                </c:pt>
                <c:pt idx="22">
                  <c:v>88</c:v>
                </c:pt>
                <c:pt idx="23">
                  <c:v>46</c:v>
                </c:pt>
                <c:pt idx="24">
                  <c:v>40</c:v>
                </c:pt>
                <c:pt idx="25">
                  <c:v>24</c:v>
                </c:pt>
                <c:pt idx="26">
                  <c:v>19</c:v>
                </c:pt>
                <c:pt idx="27">
                  <c:v>10</c:v>
                </c:pt>
                <c:pt idx="28">
                  <c:v>5</c:v>
                </c:pt>
                <c:pt idx="29">
                  <c:v>5</c:v>
                </c:pt>
                <c:pt idx="30">
                  <c:v>3</c:v>
                </c:pt>
                <c:pt idx="31">
                  <c:v>0</c:v>
                </c:pt>
                <c:pt idx="32">
                  <c:v>0</c:v>
                </c:pt>
                <c:pt idx="33">
                  <c:v>1</c:v>
                </c:pt>
              </c:numCache>
            </c:numRef>
          </c:val>
          <c:extLst>
            <c:ext xmlns:c16="http://schemas.microsoft.com/office/drawing/2014/chart" uri="{C3380CC4-5D6E-409C-BE32-E72D297353CC}">
              <c16:uniqueId val="{00000000-DCC0-4E9E-8160-9B0B35475B3E}"/>
            </c:ext>
          </c:extLst>
        </c:ser>
        <c:dLbls>
          <c:showLegendKey val="0"/>
          <c:showVal val="0"/>
          <c:showCatName val="0"/>
          <c:showSerName val="0"/>
          <c:showPercent val="0"/>
          <c:showBubbleSize val="0"/>
        </c:dLbls>
        <c:gapWidth val="20"/>
        <c:axId val="-1250566880"/>
        <c:axId val="-1250566336"/>
      </c:barChart>
      <c:catAx>
        <c:axId val="-1250566880"/>
        <c:scaling>
          <c:orientation val="minMax"/>
        </c:scaling>
        <c:delete val="0"/>
        <c:axPos val="b"/>
        <c:title>
          <c:tx>
            <c:rich>
              <a:bodyPr/>
              <a:lstStyle/>
              <a:p>
                <a:pPr>
                  <a:defRPr/>
                </a:pPr>
                <a:r>
                  <a:rPr lang="ja-JP" altLang="en-US"/>
                  <a:t>レーティング</a:t>
                </a:r>
              </a:p>
            </c:rich>
          </c:tx>
          <c:overlay val="0"/>
        </c:title>
        <c:numFmt formatCode="General" sourceLinked="1"/>
        <c:majorTickMark val="out"/>
        <c:minorTickMark val="none"/>
        <c:tickLblPos val="nextTo"/>
        <c:crossAx val="-1250566336"/>
        <c:crosses val="autoZero"/>
        <c:auto val="1"/>
        <c:lblAlgn val="ctr"/>
        <c:lblOffset val="100"/>
        <c:noMultiLvlLbl val="0"/>
      </c:catAx>
      <c:valAx>
        <c:axId val="-1250566336"/>
        <c:scaling>
          <c:orientation val="minMax"/>
        </c:scaling>
        <c:delete val="0"/>
        <c:axPos val="l"/>
        <c:title>
          <c:tx>
            <c:rich>
              <a:bodyPr/>
              <a:lstStyle/>
              <a:p>
                <a:pPr>
                  <a:defRPr/>
                </a:pPr>
                <a:r>
                  <a:rPr lang="ja-JP" altLang="en-US"/>
                  <a:t>人数</a:t>
                </a:r>
              </a:p>
            </c:rich>
          </c:tx>
          <c:overlay val="0"/>
        </c:title>
        <c:numFmt formatCode="General" sourceLinked="1"/>
        <c:majorTickMark val="out"/>
        <c:minorTickMark val="none"/>
        <c:tickLblPos val="nextTo"/>
        <c:crossAx val="-1250566880"/>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49787" cy="498693"/>
          </a:xfrm>
          <a:prstGeom prst="rect">
            <a:avLst/>
          </a:prstGeom>
        </p:spPr>
        <p:txBody>
          <a:bodyPr vert="horz" lIns="91429" tIns="45715" rIns="91429" bIns="4571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40" y="2"/>
            <a:ext cx="2949787" cy="498693"/>
          </a:xfrm>
          <a:prstGeom prst="rect">
            <a:avLst/>
          </a:prstGeom>
        </p:spPr>
        <p:txBody>
          <a:bodyPr vert="horz" lIns="91429" tIns="45715" rIns="91429" bIns="45715" rtlCol="0"/>
          <a:lstStyle>
            <a:lvl1pPr algn="r">
              <a:defRPr sz="1200"/>
            </a:lvl1pPr>
          </a:lstStyle>
          <a:p>
            <a:fld id="{866F71A6-5B75-4903-A772-EB260883F219}" type="datetimeFigureOut">
              <a:rPr kumimoji="1" lang="ja-JP" altLang="en-US" smtClean="0"/>
              <a:t>2019/2/19</a:t>
            </a:fld>
            <a:endParaRPr kumimoji="1" lang="ja-JP" altLang="en-US"/>
          </a:p>
        </p:txBody>
      </p:sp>
      <p:sp>
        <p:nvSpPr>
          <p:cNvPr id="4" name="フッター プレースホルダー 3"/>
          <p:cNvSpPr>
            <a:spLocks noGrp="1"/>
          </p:cNvSpPr>
          <p:nvPr>
            <p:ph type="ftr" sz="quarter" idx="2"/>
          </p:nvPr>
        </p:nvSpPr>
        <p:spPr>
          <a:xfrm>
            <a:off x="4" y="9440649"/>
            <a:ext cx="2949787" cy="498692"/>
          </a:xfrm>
          <a:prstGeom prst="rect">
            <a:avLst/>
          </a:prstGeom>
        </p:spPr>
        <p:txBody>
          <a:bodyPr vert="horz" lIns="91429" tIns="45715" rIns="91429" bIns="4571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40" y="9440649"/>
            <a:ext cx="2949787" cy="498692"/>
          </a:xfrm>
          <a:prstGeom prst="rect">
            <a:avLst/>
          </a:prstGeom>
        </p:spPr>
        <p:txBody>
          <a:bodyPr vert="horz" lIns="91429" tIns="45715" rIns="91429" bIns="45715" rtlCol="0" anchor="b"/>
          <a:lstStyle>
            <a:lvl1pPr algn="r">
              <a:defRPr sz="1200"/>
            </a:lvl1pPr>
          </a:lstStyle>
          <a:p>
            <a:fld id="{2B7A2266-9AC5-4FD3-9CBA-8D36AA8603B3}" type="slidenum">
              <a:rPr kumimoji="1" lang="ja-JP" altLang="en-US" smtClean="0"/>
              <a:t>‹#›</a:t>
            </a:fld>
            <a:endParaRPr kumimoji="1" lang="ja-JP" altLang="en-US"/>
          </a:p>
        </p:txBody>
      </p:sp>
    </p:spTree>
    <p:extLst>
      <p:ext uri="{BB962C8B-B14F-4D97-AF65-F5344CB8AC3E}">
        <p14:creationId xmlns:p14="http://schemas.microsoft.com/office/powerpoint/2010/main" val="1865213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49787" cy="498693"/>
          </a:xfrm>
          <a:prstGeom prst="rect">
            <a:avLst/>
          </a:prstGeom>
        </p:spPr>
        <p:txBody>
          <a:bodyPr vert="horz" lIns="91429" tIns="45715" rIns="91429"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2"/>
            <a:ext cx="2949787" cy="498693"/>
          </a:xfrm>
          <a:prstGeom prst="rect">
            <a:avLst/>
          </a:prstGeom>
        </p:spPr>
        <p:txBody>
          <a:bodyPr vert="horz" lIns="91429" tIns="45715" rIns="91429" bIns="45715" rtlCol="0"/>
          <a:lstStyle>
            <a:lvl1pPr algn="r">
              <a:defRPr sz="1200"/>
            </a:lvl1pPr>
          </a:lstStyle>
          <a:p>
            <a:fld id="{BACCDF20-5356-41AF-934D-D1585EF155C3}" type="datetimeFigureOut">
              <a:rPr kumimoji="1" lang="ja-JP" altLang="en-US" smtClean="0"/>
              <a:t>2019/2/19</a:t>
            </a:fld>
            <a:endParaRPr kumimoji="1" lang="ja-JP" altLang="en-US"/>
          </a:p>
        </p:txBody>
      </p:sp>
      <p:sp>
        <p:nvSpPr>
          <p:cNvPr id="4" name="スライド イメージ プレースホルダー 3"/>
          <p:cNvSpPr>
            <a:spLocks noGrp="1" noRot="1" noChangeAspect="1"/>
          </p:cNvSpPr>
          <p:nvPr>
            <p:ph type="sldImg" idx="2"/>
          </p:nvPr>
        </p:nvSpPr>
        <p:spPr>
          <a:xfrm>
            <a:off x="1168400" y="1244600"/>
            <a:ext cx="4470400" cy="3352800"/>
          </a:xfrm>
          <a:prstGeom prst="rect">
            <a:avLst/>
          </a:prstGeom>
          <a:noFill/>
          <a:ln w="12700">
            <a:solidFill>
              <a:prstClr val="black"/>
            </a:solidFill>
          </a:ln>
        </p:spPr>
        <p:txBody>
          <a:bodyPr vert="horz" lIns="91429" tIns="45715" rIns="91429" bIns="45715" rtlCol="0" anchor="ctr"/>
          <a:lstStyle/>
          <a:p>
            <a:endParaRPr lang="ja-JP" altLang="en-US"/>
          </a:p>
        </p:txBody>
      </p:sp>
      <p:sp>
        <p:nvSpPr>
          <p:cNvPr id="5" name="ノート プレースホルダー 4"/>
          <p:cNvSpPr>
            <a:spLocks noGrp="1"/>
          </p:cNvSpPr>
          <p:nvPr>
            <p:ph type="body" sz="quarter" idx="3"/>
          </p:nvPr>
        </p:nvSpPr>
        <p:spPr>
          <a:xfrm>
            <a:off x="680721" y="4783309"/>
            <a:ext cx="5445760" cy="3913614"/>
          </a:xfrm>
          <a:prstGeom prst="rect">
            <a:avLst/>
          </a:prstGeom>
        </p:spPr>
        <p:txBody>
          <a:bodyPr vert="horz" lIns="91429" tIns="45715" rIns="91429"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4" y="9440649"/>
            <a:ext cx="2949787" cy="498692"/>
          </a:xfrm>
          <a:prstGeom prst="rect">
            <a:avLst/>
          </a:prstGeom>
        </p:spPr>
        <p:txBody>
          <a:bodyPr vert="horz" lIns="91429" tIns="45715" rIns="91429"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9"/>
            <a:ext cx="2949787" cy="498692"/>
          </a:xfrm>
          <a:prstGeom prst="rect">
            <a:avLst/>
          </a:prstGeom>
        </p:spPr>
        <p:txBody>
          <a:bodyPr vert="horz" lIns="91429" tIns="45715" rIns="91429" bIns="45715" rtlCol="0" anchor="b"/>
          <a:lstStyle>
            <a:lvl1pPr algn="r">
              <a:defRPr sz="1200"/>
            </a:lvl1pPr>
          </a:lstStyle>
          <a:p>
            <a:fld id="{D2374D27-0F67-48CA-837D-1C6707F35CE6}" type="slidenum">
              <a:rPr kumimoji="1" lang="ja-JP" altLang="en-US" smtClean="0"/>
              <a:t>‹#›</a:t>
            </a:fld>
            <a:endParaRPr kumimoji="1" lang="ja-JP" altLang="en-US"/>
          </a:p>
        </p:txBody>
      </p:sp>
    </p:spTree>
    <p:extLst>
      <p:ext uri="{BB962C8B-B14F-4D97-AF65-F5344CB8AC3E}">
        <p14:creationId xmlns:p14="http://schemas.microsoft.com/office/powerpoint/2010/main" val="3845073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井上研究室の槇原が発表致します。</a:t>
            </a:r>
            <a:endParaRPr kumimoji="1" lang="en-US" altLang="ja-JP" dirty="0" smtClean="0"/>
          </a:p>
          <a:p>
            <a:r>
              <a:rPr kumimoji="1" lang="ja-JP" altLang="en-US" dirty="0" smtClean="0"/>
              <a:t>タイトルは、「</a:t>
            </a:r>
            <a:r>
              <a:rPr lang="ja-JP" altLang="en-US" dirty="0">
                <a:latin typeface="ＭＳ Ｐゴシック" panose="020B0600070205080204" pitchFamily="50" charset="-128"/>
              </a:rPr>
              <a:t>ソースコード特徴量を用いた機械学習によるソースコードの良否の判定</a:t>
            </a:r>
            <a:r>
              <a:rPr kumimoji="1" lang="ja-JP" altLang="en-US" dirty="0" smtClean="0"/>
              <a:t>」です。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a:t>
            </a:fld>
            <a:endParaRPr kumimoji="1" lang="ja-JP" altLang="en-US"/>
          </a:p>
        </p:txBody>
      </p:sp>
    </p:spTree>
    <p:extLst>
      <p:ext uri="{BB962C8B-B14F-4D97-AF65-F5344CB8AC3E}">
        <p14:creationId xmlns:p14="http://schemas.microsoft.com/office/powerpoint/2010/main" val="30409187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857" rtl="0" eaLnBrk="1" fontAlgn="auto" latinLnBrk="0" hangingPunct="1">
              <a:lnSpc>
                <a:spcPct val="100000"/>
              </a:lnSpc>
              <a:spcBef>
                <a:spcPts val="0"/>
              </a:spcBef>
              <a:spcAft>
                <a:spcPts val="0"/>
              </a:spcAft>
              <a:buClrTx/>
              <a:buSzTx/>
              <a:buFontTx/>
              <a:buNone/>
              <a:tabLst/>
              <a:defRPr/>
            </a:pPr>
            <a:r>
              <a:rPr kumimoji="1" lang="ja-JP" altLang="en-US" b="1" u="sng" dirty="0" smtClean="0"/>
              <a:t>次に、学習の段階の話をします。</a:t>
            </a:r>
            <a:endParaRPr kumimoji="1" lang="en-US" altLang="ja-JP" b="1" u="sng" dirty="0" smtClean="0"/>
          </a:p>
          <a:p>
            <a:pPr defTabSz="914857">
              <a:defRPr/>
            </a:pPr>
            <a:endParaRPr kumimoji="1" lang="en-US" altLang="ja-JP" b="1" i="1" u="sng" dirty="0" smtClean="0"/>
          </a:p>
          <a:p>
            <a:pPr defTabSz="914857">
              <a:defRPr/>
            </a:pPr>
            <a:r>
              <a:rPr kumimoji="1" lang="ja-JP" altLang="en-US" b="1" i="1" u="sng" dirty="0" smtClean="0"/>
              <a:t>予約語とメトリクスの値といった特徴量を機械学習の入力とするために、対象ソースコード</a:t>
            </a:r>
            <a:r>
              <a:rPr kumimoji="1" lang="en-US" altLang="ja-JP" b="1" i="1" u="sng" dirty="0" smtClean="0"/>
              <a:t>1</a:t>
            </a:r>
            <a:r>
              <a:rPr kumimoji="1" lang="ja-JP" altLang="en-US" b="1" i="1" u="sng" dirty="0" smtClean="0"/>
              <a:t>つ</a:t>
            </a:r>
            <a:r>
              <a:rPr kumimoji="1" lang="en-US" altLang="ja-JP" b="1" i="1" u="sng" dirty="0" smtClean="0"/>
              <a:t>1</a:t>
            </a:r>
            <a:r>
              <a:rPr kumimoji="1" lang="ja-JP" altLang="en-US" b="1" i="1" u="sng" dirty="0" err="1" smtClean="0"/>
              <a:t>つに</a:t>
            </a:r>
            <a:r>
              <a:rPr kumimoji="1" lang="ja-JP" altLang="en-US" b="1" i="1" u="sng" dirty="0" smtClean="0"/>
              <a:t>対してベクトル化を行います。</a:t>
            </a:r>
            <a:endParaRPr kumimoji="1" lang="en-US" altLang="ja-JP" b="1" i="1" u="sng" dirty="0" smtClean="0"/>
          </a:p>
          <a:p>
            <a:pPr defTabSz="914857">
              <a:defRPr/>
            </a:pPr>
            <a:endParaRPr kumimoji="1" lang="en-US" altLang="ja-JP" b="1" i="1" u="sng" dirty="0" smtClean="0"/>
          </a:p>
          <a:p>
            <a:r>
              <a:rPr kumimoji="1" lang="ja-JP" altLang="en-US" dirty="0" smtClean="0"/>
              <a:t>予約語利用頻度は字句解析によって回数を記録します。</a:t>
            </a:r>
            <a:endParaRPr kumimoji="1" lang="en-US" altLang="ja-JP" dirty="0" smtClean="0"/>
          </a:p>
          <a:p>
            <a:r>
              <a:rPr kumimoji="1" lang="ja-JP" altLang="en-US" dirty="0" smtClean="0"/>
              <a:t>メトリクス値は、</a:t>
            </a:r>
            <a:r>
              <a:rPr lang="en-US" altLang="ja-JP" dirty="0" err="1" smtClean="0"/>
              <a:t>SourceMonitor</a:t>
            </a:r>
            <a:r>
              <a:rPr lang="ja-JP" altLang="en-US" dirty="0" smtClean="0"/>
              <a:t>というメトリクス計測ツールを</a:t>
            </a:r>
            <a:r>
              <a:rPr lang="ja-JP" altLang="en-US" dirty="0"/>
              <a:t>使用して取得します。</a:t>
            </a:r>
            <a:endParaRPr lang="en-US" altLang="ja-JP" dirty="0"/>
          </a:p>
          <a:p>
            <a:endParaRPr lang="en-US" altLang="ja-JP" u="sng" dirty="0"/>
          </a:p>
          <a:p>
            <a:r>
              <a:rPr lang="ja-JP" altLang="en-US" b="1" i="1" u="sng" dirty="0"/>
              <a:t>それらを結合し、図のようにベクトルを作成していきます。</a:t>
            </a:r>
            <a:endParaRPr lang="en-US" altLang="ja-JP" b="1" i="1" u="sng" dirty="0"/>
          </a:p>
          <a:p>
            <a:endParaRPr lang="en-US" altLang="ja-JP" b="1" i="1" dirty="0"/>
          </a:p>
          <a:p>
            <a:r>
              <a:rPr lang="en-US" altLang="ja-JP" dirty="0"/>
              <a:t>1</a:t>
            </a:r>
            <a:r>
              <a:rPr lang="ja-JP" altLang="en-US" dirty="0"/>
              <a:t>行が１つのソースコードに対応しています。</a:t>
            </a:r>
            <a:endParaRPr lang="en-US" altLang="ja-JP" dirty="0"/>
          </a:p>
          <a:p>
            <a:r>
              <a:rPr lang="ja-JP" altLang="en-US" dirty="0"/>
              <a:t>予約語は</a:t>
            </a:r>
            <a:r>
              <a:rPr lang="en-US" altLang="ja-JP" dirty="0"/>
              <a:t>29</a:t>
            </a:r>
            <a:r>
              <a:rPr lang="ja-JP" altLang="en-US" dirty="0"/>
              <a:t>種類、メトリクスは</a:t>
            </a:r>
            <a:r>
              <a:rPr lang="en-US" altLang="ja-JP" dirty="0"/>
              <a:t>11</a:t>
            </a:r>
            <a:r>
              <a:rPr lang="ja-JP" altLang="en-US" dirty="0"/>
              <a:t>種類あるので合計</a:t>
            </a:r>
            <a:r>
              <a:rPr lang="en-US" altLang="ja-JP" dirty="0"/>
              <a:t>40</a:t>
            </a:r>
            <a:r>
              <a:rPr lang="ja-JP" altLang="en-US" dirty="0"/>
              <a:t>次元のベクトルを作成します。</a:t>
            </a:r>
            <a:endParaRPr lang="en-US" altLang="ja-JP" dirty="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10</a:t>
            </a:fld>
            <a:endParaRPr kumimoji="1" lang="ja-JP" altLang="en-US"/>
          </a:p>
        </p:txBody>
      </p:sp>
    </p:spTree>
    <p:extLst>
      <p:ext uri="{BB962C8B-B14F-4D97-AF65-F5344CB8AC3E}">
        <p14:creationId xmlns:p14="http://schemas.microsoft.com/office/powerpoint/2010/main" val="2147508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smtClean="0"/>
              <a:t>具体的なものについてはこのような予約語とメトリクス値を使用して、ベクトル化を行いました。</a:t>
            </a:r>
            <a:endParaRPr kumimoji="1" lang="en-US" altLang="ja-JP" b="1" u="sng" dirty="0" smtClean="0"/>
          </a:p>
          <a:p>
            <a:endParaRPr kumimoji="1" lang="en-US" altLang="ja-JP" b="1" u="sng" dirty="0" smtClean="0"/>
          </a:p>
          <a:p>
            <a:r>
              <a:rPr kumimoji="1" lang="ja-JP" altLang="en-US" dirty="0" smtClean="0"/>
              <a:t>上級者は構造に関する記述が、初級者は分岐に関する記述が多いです。</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3046228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smtClean="0"/>
              <a:t>学習の段階では、先ほどの</a:t>
            </a:r>
            <a:r>
              <a:rPr kumimoji="1" lang="en-US" altLang="ja-JP" b="1" u="sng" dirty="0" smtClean="0"/>
              <a:t>40</a:t>
            </a:r>
            <a:r>
              <a:rPr kumimoji="1" lang="ja-JP" altLang="en-US" b="1" u="sng" dirty="0" smtClean="0"/>
              <a:t>次元のベクトルに対応する良否の値を追加して学習を行い、モデルを作成します。</a:t>
            </a:r>
            <a:endParaRPr kumimoji="1" lang="en-US" altLang="ja-JP" b="1" u="sng" dirty="0" smtClean="0"/>
          </a:p>
          <a:p>
            <a:endParaRPr kumimoji="1" lang="en-US" altLang="ja-JP" b="1" u="sng" dirty="0" smtClean="0"/>
          </a:p>
          <a:p>
            <a:r>
              <a:rPr kumimoji="1" lang="ja-JP" altLang="en-US" b="1" u="sng" dirty="0" smtClean="0"/>
              <a:t>本研究においては、上級者が提出したソースコードは「良」であり、値として</a:t>
            </a:r>
            <a:r>
              <a:rPr kumimoji="1" lang="en-US" altLang="ja-JP" b="1" u="sng" dirty="0" smtClean="0"/>
              <a:t>1</a:t>
            </a:r>
            <a:r>
              <a:rPr kumimoji="1" lang="ja-JP" altLang="en-US" b="1" u="sng" dirty="0" smtClean="0"/>
              <a:t>を、初級者が提出したソースコードは「否」であり、値として</a:t>
            </a:r>
            <a:r>
              <a:rPr kumimoji="1" lang="en-US" altLang="ja-JP" b="1" u="sng" dirty="0" smtClean="0"/>
              <a:t>-1</a:t>
            </a:r>
            <a:r>
              <a:rPr kumimoji="1" lang="ja-JP" altLang="en-US" b="1" u="sng" dirty="0" smtClean="0"/>
              <a:t>を与えます。</a:t>
            </a:r>
            <a:endParaRPr kumimoji="1" lang="en-US" altLang="ja-JP" b="1" u="sng"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24847451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smtClean="0"/>
              <a:t>最後に、判定の段階について説明します。</a:t>
            </a:r>
            <a:endParaRPr kumimoji="1" lang="en-US" altLang="ja-JP" b="1" u="sng" dirty="0" smtClean="0"/>
          </a:p>
          <a:p>
            <a:endParaRPr kumimoji="1" lang="en-US" altLang="ja-JP" b="1" u="sng" dirty="0" smtClean="0"/>
          </a:p>
          <a:p>
            <a:r>
              <a:rPr kumimoji="1" lang="ja-JP" altLang="en-US" dirty="0" smtClean="0"/>
              <a:t>学習に関与していないソースコードから、ソースコード特徴量による</a:t>
            </a:r>
            <a:r>
              <a:rPr kumimoji="1" lang="en-US" altLang="ja-JP" dirty="0" smtClean="0"/>
              <a:t>40</a:t>
            </a:r>
            <a:r>
              <a:rPr kumimoji="1" lang="ja-JP" altLang="en-US" dirty="0" smtClean="0"/>
              <a:t>次元のベクトルを作成します。</a:t>
            </a:r>
            <a:endParaRPr kumimoji="1" lang="en-US" altLang="ja-JP" dirty="0" smtClean="0"/>
          </a:p>
          <a:p>
            <a:r>
              <a:rPr kumimoji="1" lang="ja-JP" altLang="en-US" b="1" u="sng" dirty="0" smtClean="0"/>
              <a:t>このベクトルを、作成した学習モデルに入力する</a:t>
            </a:r>
            <a:r>
              <a:rPr kumimoji="1" lang="ja-JP" altLang="en-US" dirty="0" smtClean="0"/>
              <a:t>ことで、良否の値が</a:t>
            </a:r>
            <a:r>
              <a:rPr kumimoji="1" lang="en-US" altLang="ja-JP" dirty="0" smtClean="0"/>
              <a:t>1</a:t>
            </a:r>
            <a:r>
              <a:rPr kumimoji="1" lang="ja-JP" altLang="en-US" dirty="0" smtClean="0"/>
              <a:t>か</a:t>
            </a:r>
            <a:r>
              <a:rPr kumimoji="1" lang="en-US" altLang="ja-JP" dirty="0" smtClean="0"/>
              <a:t>-1</a:t>
            </a:r>
            <a:r>
              <a:rPr kumimoji="1" lang="ja-JP" altLang="en-US" dirty="0" smtClean="0"/>
              <a:t>で出力されます。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40707018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smtClean="0"/>
              <a:t>これまでの流れで行ってきた機械学習による判定の精度を確かめるために、実験を行いました。</a:t>
            </a:r>
            <a:endParaRPr kumimoji="1" lang="en-US" altLang="ja-JP" b="1" u="sng" dirty="0" smtClean="0"/>
          </a:p>
          <a:p>
            <a:endParaRPr kumimoji="1" lang="en-US" altLang="ja-JP" b="1" u="sng" dirty="0" smtClean="0"/>
          </a:p>
          <a:p>
            <a:r>
              <a:rPr kumimoji="1" lang="ja-JP" altLang="en-US" b="0" u="none" dirty="0" smtClean="0"/>
              <a:t>本研究に使用したアルゴリズムは、決定木と</a:t>
            </a:r>
            <a:r>
              <a:rPr kumimoji="1" lang="en-US" altLang="ja-JP" b="0" u="none" dirty="0" smtClean="0"/>
              <a:t>SVM</a:t>
            </a:r>
            <a:r>
              <a:rPr kumimoji="1" lang="ja-JP" altLang="en-US" b="0" u="none" dirty="0" smtClean="0"/>
              <a:t>です。</a:t>
            </a:r>
            <a:endParaRPr kumimoji="1" lang="en-US" altLang="ja-JP" b="0" u="none" dirty="0" smtClean="0"/>
          </a:p>
          <a:p>
            <a:endParaRPr kumimoji="1" lang="en-US" altLang="ja-JP" b="1" u="sng" dirty="0" smtClean="0"/>
          </a:p>
          <a:p>
            <a:r>
              <a:rPr kumimoji="1" lang="ja-JP" altLang="en-US" b="1" u="sng" dirty="0" smtClean="0"/>
              <a:t>精度を表す評価指標として、適合率、再現率、</a:t>
            </a:r>
            <a:r>
              <a:rPr kumimoji="1" lang="en-US" altLang="ja-JP" b="1" u="sng" dirty="0" smtClean="0"/>
              <a:t>F</a:t>
            </a:r>
            <a:r>
              <a:rPr kumimoji="1" lang="ja-JP" altLang="en-US" b="1" u="sng" dirty="0" smtClean="0"/>
              <a:t>値を用います。</a:t>
            </a:r>
            <a:endParaRPr kumimoji="1" lang="en-US" altLang="ja-JP" b="1" u="sng" dirty="0" smtClean="0"/>
          </a:p>
          <a:p>
            <a:endParaRPr kumimoji="1" lang="en-US" altLang="ja-JP" b="1" u="sng" dirty="0" smtClean="0"/>
          </a:p>
          <a:p>
            <a:r>
              <a:rPr kumimoji="1" lang="ja-JP" altLang="en-US" b="1" u="sng" dirty="0" smtClean="0"/>
              <a:t>適合率は、</a:t>
            </a:r>
            <a:r>
              <a:rPr lang="ja-JP" altLang="en-US" b="1" u="sng" dirty="0" smtClean="0"/>
              <a:t>予測</a:t>
            </a:r>
            <a:r>
              <a:rPr lang="ja-JP" altLang="en-US" b="1" u="sng" dirty="0"/>
              <a:t>結果の中にどの程度実際のものが含まれるかを示します。</a:t>
            </a:r>
            <a:endParaRPr lang="en-US" altLang="ja-JP" b="1" u="sng" dirty="0"/>
          </a:p>
          <a:p>
            <a:endParaRPr lang="en-US" altLang="ja-JP" b="1" u="sng" dirty="0"/>
          </a:p>
          <a:p>
            <a:r>
              <a:rPr lang="ja-JP" altLang="en-US" b="1" u="sng" dirty="0"/>
              <a:t>再現率は</a:t>
            </a:r>
            <a:r>
              <a:rPr lang="ja-JP" altLang="en-US" b="1" u="sng" dirty="0" smtClean="0"/>
              <a:t>、実際</a:t>
            </a:r>
            <a:r>
              <a:rPr lang="ja-JP" altLang="en-US" b="1" u="sng" dirty="0"/>
              <a:t>のもののうち、どの程度が予測にヒットするかを示します。</a:t>
            </a:r>
            <a:endParaRPr lang="en-US" altLang="ja-JP" b="1" u="sng" dirty="0"/>
          </a:p>
          <a:p>
            <a:endParaRPr lang="ja-JP" altLang="en-US" b="1" u="sng" dirty="0"/>
          </a:p>
          <a:p>
            <a:r>
              <a:rPr lang="en-US" altLang="ja-JP" b="1" u="sng" dirty="0"/>
              <a:t>F</a:t>
            </a:r>
            <a:r>
              <a:rPr lang="ja-JP" altLang="en-US" b="1" u="sng" dirty="0"/>
              <a:t>値はこれらの調和平均です</a:t>
            </a:r>
            <a:r>
              <a:rPr lang="ja-JP" altLang="en-US" b="1" u="sng" dirty="0" smtClean="0"/>
              <a:t>。</a:t>
            </a:r>
            <a:endParaRPr lang="en-US" altLang="ja-JP" b="1" u="sng"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18979310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b="1" u="sng" dirty="0" smtClean="0"/>
          </a:p>
          <a:p>
            <a:r>
              <a:rPr lang="ja-JP" altLang="en-US" dirty="0" smtClean="0"/>
              <a:t>使用した</a:t>
            </a:r>
            <a:r>
              <a:rPr lang="en-US" altLang="ja-JP" dirty="0" smtClean="0"/>
              <a:t>2</a:t>
            </a:r>
            <a:r>
              <a:rPr lang="ja-JP" altLang="en-US" dirty="0" err="1" smtClean="0"/>
              <a:t>つの</a:t>
            </a:r>
            <a:r>
              <a:rPr lang="ja-JP" altLang="en-US" dirty="0" smtClean="0"/>
              <a:t>アルゴリズム、決定木と</a:t>
            </a:r>
            <a:r>
              <a:rPr lang="en-US" altLang="ja-JP" dirty="0" smtClean="0"/>
              <a:t>SVM</a:t>
            </a:r>
            <a:r>
              <a:rPr lang="ja-JP" altLang="en-US" dirty="0" smtClean="0"/>
              <a:t>それぞれについて、評価指標の値は表のようになりました。</a:t>
            </a:r>
            <a:endParaRPr lang="en-US" altLang="ja-JP" dirty="0" smtClean="0"/>
          </a:p>
          <a:p>
            <a:endParaRPr lang="en-US" altLang="ja-JP" dirty="0" smtClean="0"/>
          </a:p>
          <a:p>
            <a:r>
              <a:rPr lang="ja-JP" altLang="en-US" dirty="0" smtClean="0"/>
              <a:t>おおよそ</a:t>
            </a:r>
            <a:r>
              <a:rPr lang="en-US" altLang="ja-JP" dirty="0" smtClean="0"/>
              <a:t>90%</a:t>
            </a:r>
            <a:r>
              <a:rPr lang="ja-JP" altLang="en-US" dirty="0" smtClean="0"/>
              <a:t>という高い精度で判定できることが確認されました。</a:t>
            </a:r>
            <a:endParaRPr lang="en-US" altLang="ja-JP" dirty="0" smtClean="0"/>
          </a:p>
          <a:p>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31780790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smtClean="0"/>
              <a:t>次に、本研究の</a:t>
            </a:r>
            <a:r>
              <a:rPr kumimoji="1" lang="en-US" altLang="ja-JP" b="1" u="sng" dirty="0" smtClean="0"/>
              <a:t>2</a:t>
            </a:r>
            <a:r>
              <a:rPr kumimoji="1" lang="ja-JP" altLang="en-US" b="1" u="sng" dirty="0" smtClean="0"/>
              <a:t>つ目の目的である、特徴量を用いた、適切な修正を行うための方針の提示について説明します。</a:t>
            </a:r>
            <a:endParaRPr kumimoji="1" lang="en-US" altLang="ja-JP" b="1" u="sng" dirty="0" smtClean="0"/>
          </a:p>
          <a:p>
            <a:endParaRPr kumimoji="1" lang="en-US" altLang="ja-JP" b="1" u="sng" dirty="0" smtClean="0"/>
          </a:p>
          <a:p>
            <a:r>
              <a:rPr kumimoji="1" lang="ja-JP" altLang="en-US" b="1" u="sng" dirty="0" smtClean="0"/>
              <a:t>本研究では、単一ソースコード内において上級者の方が初級者よりも利用頻度が高い予約語を調査しました。</a:t>
            </a:r>
            <a:endParaRPr kumimoji="1" lang="en-US" altLang="ja-JP" b="1" u="sng" dirty="0" smtClean="0"/>
          </a:p>
          <a:p>
            <a:endParaRPr kumimoji="1" lang="en-US" altLang="ja-JP" b="1" u="sng" dirty="0" smtClean="0"/>
          </a:p>
          <a:p>
            <a:r>
              <a:rPr kumimoji="1" lang="ja-JP" altLang="en-US" b="1" u="sng" dirty="0" smtClean="0"/>
              <a:t>これらの予約語は、ソースコードの編集において上級者が絶対的に使う回数が多いということです。</a:t>
            </a:r>
            <a:endParaRPr kumimoji="1" lang="en-US" altLang="ja-JP" b="1" u="sng" dirty="0" smtClean="0"/>
          </a:p>
          <a:p>
            <a:endParaRPr kumimoji="1" lang="en-US" altLang="ja-JP" b="1" u="sng" dirty="0" smtClean="0"/>
          </a:p>
          <a:p>
            <a:r>
              <a:rPr kumimoji="1" lang="ja-JP" altLang="en-US" b="1" u="sng" dirty="0" smtClean="0"/>
              <a:t>つまり、利用することで良いソースコードになる可能性が高いです。</a:t>
            </a:r>
            <a:endParaRPr kumimoji="1" lang="en-US" altLang="ja-JP" b="1" u="sng" dirty="0" smtClean="0"/>
          </a:p>
          <a:p>
            <a:endParaRPr kumimoji="1" lang="en-US" altLang="ja-JP" dirty="0" smtClean="0"/>
          </a:p>
          <a:p>
            <a:pPr defTabSz="914857">
              <a:defRPr/>
            </a:pPr>
            <a:r>
              <a:rPr kumimoji="1" lang="ja-JP" altLang="en-US" dirty="0" smtClean="0"/>
              <a:t>ここに示した予約語のうち、入力されたソースコード内で利用されていないものがあれば、それを利用するように提示しています。</a:t>
            </a:r>
            <a:endParaRPr kumimoji="1" lang="en-US" altLang="ja-JP" dirty="0" smtClean="0"/>
          </a:p>
          <a:p>
            <a:pPr defTabSz="914857">
              <a:defRPr/>
            </a:pPr>
            <a:endParaRPr kumimoji="1" lang="en-US" altLang="ja-JP" dirty="0" smtClean="0"/>
          </a:p>
          <a:p>
            <a:pPr defTabSz="914857">
              <a:defRPr/>
            </a:pPr>
            <a:r>
              <a:rPr kumimoji="1" lang="ja-JP" altLang="en-US" dirty="0" smtClean="0"/>
              <a:t>実際にどのように提示されるかを次のスライドで説明します。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5848566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smtClean="0"/>
              <a:t>具体例を用いて、修正前後の判定の変化について説明します。</a:t>
            </a:r>
            <a:endParaRPr kumimoji="1" lang="en-US" altLang="ja-JP" b="1" u="sng" dirty="0" smtClean="0"/>
          </a:p>
          <a:p>
            <a:endParaRPr kumimoji="1" lang="en-US" altLang="ja-JP" b="1" u="sng" dirty="0" smtClean="0"/>
          </a:p>
          <a:p>
            <a:r>
              <a:rPr kumimoji="1" lang="ja-JP" altLang="en-US" dirty="0" smtClean="0"/>
              <a:t>左に示したソースコードの良否の判定を行いました。</a:t>
            </a:r>
            <a:endParaRPr kumimoji="1" lang="en-US" altLang="ja-JP" dirty="0" smtClean="0"/>
          </a:p>
          <a:p>
            <a:endParaRPr kumimoji="1" lang="en-US" altLang="ja-JP" dirty="0" smtClean="0"/>
          </a:p>
          <a:p>
            <a:r>
              <a:rPr kumimoji="1" lang="ja-JP" altLang="en-US" b="1" u="sng" dirty="0" smtClean="0"/>
              <a:t>小さいので一部を拡大すると、内容としてはこのように書かれています。</a:t>
            </a:r>
            <a:r>
              <a:rPr kumimoji="1" lang="ja-JP" altLang="en-US" b="1" u="none" baseline="0" dirty="0" smtClean="0"/>
              <a:t> </a:t>
            </a:r>
            <a:r>
              <a:rPr kumimoji="1" lang="en-US" altLang="ja-JP" b="0" u="none" dirty="0" smtClean="0"/>
              <a:t>(</a:t>
            </a:r>
            <a:r>
              <a:rPr kumimoji="1" lang="ja-JP" altLang="en-US" b="0" u="none" dirty="0" smtClean="0"/>
              <a:t>クリック</a:t>
            </a:r>
            <a:r>
              <a:rPr kumimoji="1" lang="en-US" altLang="ja-JP" b="0" u="none" dirty="0" smtClean="0"/>
              <a:t>2</a:t>
            </a:r>
            <a:r>
              <a:rPr kumimoji="1" lang="ja-JP" altLang="en-US" b="0" u="none" dirty="0" smtClean="0"/>
              <a:t>回しながら</a:t>
            </a:r>
            <a:r>
              <a:rPr kumimoji="1" lang="en-US" altLang="ja-JP" b="0" u="none" dirty="0" smtClean="0"/>
              <a:t>)</a:t>
            </a:r>
          </a:p>
          <a:p>
            <a:endParaRPr kumimoji="1" lang="en-US" altLang="ja-JP" dirty="0" smtClean="0"/>
          </a:p>
          <a:p>
            <a:endParaRPr kumimoji="1" lang="en-US" altLang="ja-JP" b="1" u="sng" dirty="0" smtClean="0"/>
          </a:p>
          <a:p>
            <a:r>
              <a:rPr kumimoji="1" lang="ja-JP" altLang="en-US" b="1" u="sng" dirty="0" smtClean="0"/>
              <a:t>出力は青で囲った部分のようになりました。</a:t>
            </a:r>
            <a:endParaRPr kumimoji="1" lang="en-US" altLang="ja-JP" b="1" u="sng" dirty="0" smtClean="0"/>
          </a:p>
          <a:p>
            <a:endParaRPr kumimoji="1" lang="en-US" altLang="ja-JP" b="1" u="sng" dirty="0" smtClean="0"/>
          </a:p>
          <a:p>
            <a:r>
              <a:rPr kumimoji="1" lang="ja-JP" altLang="en-US" b="1" u="sng" dirty="0" smtClean="0"/>
              <a:t>判定は「否」であり、前頁に示した予約語のうち使われていない予約語が出力されています。</a:t>
            </a:r>
            <a:endParaRPr kumimoji="1" lang="en-US" altLang="ja-JP" b="1" u="sng" dirty="0" smtClean="0"/>
          </a:p>
          <a:p>
            <a:endParaRPr kumimoji="1" lang="en-US" altLang="ja-JP" b="1" u="sng" dirty="0" smtClean="0"/>
          </a:p>
          <a:p>
            <a:r>
              <a:rPr kumimoji="1" lang="ja-JP" altLang="en-US" dirty="0" smtClean="0"/>
              <a:t>このうち、今回は</a:t>
            </a:r>
            <a:r>
              <a:rPr kumimoji="1" lang="en-US" altLang="ja-JP" dirty="0" smtClean="0"/>
              <a:t>”</a:t>
            </a:r>
            <a:r>
              <a:rPr kumimoji="1" lang="en-US" altLang="ja-JP" dirty="0" err="1" smtClean="0"/>
              <a:t>class”,”while</a:t>
            </a:r>
            <a:r>
              <a:rPr kumimoji="1" lang="en-US" altLang="ja-JP" dirty="0" smtClean="0"/>
              <a:t>”</a:t>
            </a:r>
            <a:r>
              <a:rPr kumimoji="1" lang="ja-JP" altLang="en-US" dirty="0" smtClean="0"/>
              <a:t>を用いて修正を行ってみました。</a:t>
            </a:r>
            <a:endParaRPr kumimoji="1" lang="ja-JP" altLang="en-US"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17</a:t>
            </a:fld>
            <a:endParaRPr kumimoji="1" lang="ja-JP" altLang="en-US"/>
          </a:p>
        </p:txBody>
      </p:sp>
    </p:spTree>
    <p:extLst>
      <p:ext uri="{BB962C8B-B14F-4D97-AF65-F5344CB8AC3E}">
        <p14:creationId xmlns:p14="http://schemas.microsoft.com/office/powerpoint/2010/main" val="11249454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前ページのソースコードに対して修正を行いました。</a:t>
            </a:r>
            <a:endParaRPr kumimoji="1" lang="en-US" altLang="ja-JP" dirty="0" smtClean="0"/>
          </a:p>
          <a:p>
            <a:r>
              <a:rPr kumimoji="1" lang="ja-JP" altLang="en-US" dirty="0" smtClean="0"/>
              <a:t>例えば、</a:t>
            </a:r>
            <a:r>
              <a:rPr kumimoji="1" lang="en-US" altLang="ja-JP" dirty="0" smtClean="0"/>
              <a:t>class</a:t>
            </a:r>
            <a:r>
              <a:rPr kumimoji="1" lang="ja-JP" altLang="en-US" dirty="0" smtClean="0"/>
              <a:t>を追加したり、</a:t>
            </a:r>
            <a:r>
              <a:rPr kumimoji="1" lang="en-US" altLang="ja-JP" dirty="0" smtClean="0"/>
              <a:t>(</a:t>
            </a:r>
            <a:r>
              <a:rPr kumimoji="1" lang="ja-JP" altLang="en-US" dirty="0" smtClean="0"/>
              <a:t>クリック</a:t>
            </a:r>
            <a:r>
              <a:rPr kumimoji="1" lang="en-US" altLang="ja-JP" dirty="0" smtClean="0"/>
              <a:t>2</a:t>
            </a:r>
            <a:r>
              <a:rPr kumimoji="1" lang="ja-JP" altLang="en-US" dirty="0" smtClean="0"/>
              <a:t>回しながら最後に</a:t>
            </a:r>
            <a:r>
              <a:rPr kumimoji="1" lang="en-US" altLang="ja-JP" dirty="0" smtClean="0"/>
              <a:t>1</a:t>
            </a:r>
            <a:r>
              <a:rPr kumimoji="1" lang="ja-JP" altLang="en-US" dirty="0" smtClean="0"/>
              <a:t>回</a:t>
            </a:r>
            <a:r>
              <a:rPr kumimoji="1" lang="en-US" altLang="ja-JP" dirty="0" smtClean="0"/>
              <a:t>)</a:t>
            </a:r>
          </a:p>
          <a:p>
            <a:pPr defTabSz="914857">
              <a:defRPr/>
            </a:pPr>
            <a:r>
              <a:rPr kumimoji="1" lang="en-US" altLang="ja-JP" dirty="0" smtClean="0"/>
              <a:t>while</a:t>
            </a:r>
            <a:r>
              <a:rPr kumimoji="1" lang="ja-JP" altLang="en-US" dirty="0" smtClean="0"/>
              <a:t>を追加したりしています。</a:t>
            </a:r>
            <a:r>
              <a:rPr kumimoji="1" lang="en-US" altLang="ja-JP" dirty="0" smtClean="0"/>
              <a:t>(</a:t>
            </a:r>
            <a:r>
              <a:rPr kumimoji="1" lang="ja-JP" altLang="en-US" dirty="0" smtClean="0"/>
              <a:t>クリック</a:t>
            </a:r>
            <a:r>
              <a:rPr kumimoji="1" lang="en-US" altLang="ja-JP" dirty="0" smtClean="0"/>
              <a:t>2</a:t>
            </a:r>
            <a:r>
              <a:rPr kumimoji="1" lang="ja-JP" altLang="en-US" dirty="0" smtClean="0"/>
              <a:t>回しながら最後に</a:t>
            </a:r>
            <a:r>
              <a:rPr kumimoji="1" lang="en-US" altLang="ja-JP" dirty="0" smtClean="0"/>
              <a:t>1</a:t>
            </a:r>
            <a:r>
              <a:rPr kumimoji="1" lang="ja-JP" altLang="en-US" dirty="0" smtClean="0"/>
              <a:t>回</a:t>
            </a:r>
            <a:r>
              <a:rPr kumimoji="1" lang="en-US" altLang="ja-JP" dirty="0" smtClean="0"/>
              <a:t>)</a:t>
            </a:r>
          </a:p>
          <a:p>
            <a:endParaRPr kumimoji="1" lang="en-US" altLang="ja-JP" dirty="0" smtClean="0"/>
          </a:p>
          <a:p>
            <a:pPr defTabSz="914857">
              <a:defRPr/>
            </a:pPr>
            <a:r>
              <a:rPr kumimoji="1" lang="ja-JP" altLang="en-US" b="1" u="sng" dirty="0" smtClean="0"/>
              <a:t>他にも修正箇所はありますが、この際、出力は変更しないように修正を行っています。</a:t>
            </a:r>
            <a:r>
              <a:rPr kumimoji="1" lang="ja-JP" altLang="en-US" b="0" u="none" dirty="0" smtClean="0"/>
              <a:t> </a:t>
            </a:r>
            <a:r>
              <a:rPr kumimoji="1" lang="en-US" altLang="ja-JP" b="0" u="none" dirty="0" smtClean="0"/>
              <a:t>(</a:t>
            </a:r>
            <a:r>
              <a:rPr kumimoji="1" lang="ja-JP" altLang="en-US" b="0" u="none" dirty="0" smtClean="0"/>
              <a:t>クリック</a:t>
            </a:r>
            <a:r>
              <a:rPr kumimoji="1" lang="en-US" altLang="ja-JP" b="0" u="none" dirty="0" smtClean="0"/>
              <a:t>2</a:t>
            </a:r>
            <a:r>
              <a:rPr kumimoji="1" lang="ja-JP" altLang="en-US" b="0" u="none" dirty="0" smtClean="0"/>
              <a:t>回しながら</a:t>
            </a:r>
            <a:r>
              <a:rPr kumimoji="1" lang="en-US" altLang="ja-JP" b="0" u="none" dirty="0" smtClean="0"/>
              <a:t>)</a:t>
            </a:r>
          </a:p>
          <a:p>
            <a:pPr defTabSz="914857">
              <a:defRPr/>
            </a:pPr>
            <a:endParaRPr kumimoji="1" lang="en-US" altLang="ja-JP" b="1" u="sng" dirty="0" smtClean="0"/>
          </a:p>
          <a:p>
            <a:r>
              <a:rPr kumimoji="1" lang="ja-JP" altLang="en-US" dirty="0" smtClean="0"/>
              <a:t>再び判定を行うと、出力結果は「良」に変化しました。</a:t>
            </a:r>
            <a:endParaRPr kumimoji="1" lang="en-US" altLang="ja-JP" dirty="0" smtClean="0"/>
          </a:p>
          <a:p>
            <a:r>
              <a:rPr kumimoji="1" lang="ja-JP" altLang="en-US" dirty="0" smtClean="0"/>
              <a:t>このことから、</a:t>
            </a:r>
            <a:endParaRPr kumimoji="1" lang="en-US" altLang="ja-JP" dirty="0" smtClean="0"/>
          </a:p>
          <a:p>
            <a:r>
              <a:rPr kumimoji="1" lang="ja-JP" altLang="en-US" smtClean="0"/>
              <a:t>提示に従って修正</a:t>
            </a:r>
            <a:r>
              <a:rPr kumimoji="1" lang="ja-JP" altLang="en-US" dirty="0" smtClean="0"/>
              <a:t>を行った結果，判定が「良」に変化したことを確認できました。</a:t>
            </a: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18</a:t>
            </a:fld>
            <a:endParaRPr kumimoji="1" lang="ja-JP" altLang="en-US"/>
          </a:p>
        </p:txBody>
      </p:sp>
    </p:spTree>
    <p:extLst>
      <p:ext uri="{BB962C8B-B14F-4D97-AF65-F5344CB8AC3E}">
        <p14:creationId xmlns:p14="http://schemas.microsoft.com/office/powerpoint/2010/main" val="4558271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smtClean="0"/>
              <a:t>最後にまとめと今後の課題を述べます。</a:t>
            </a:r>
            <a:endParaRPr kumimoji="1" lang="en-US" altLang="ja-JP" b="1" u="sng" dirty="0" smtClean="0"/>
          </a:p>
          <a:p>
            <a:endParaRPr kumimoji="1" lang="en-US" altLang="ja-JP" b="1" u="sng" dirty="0" smtClean="0"/>
          </a:p>
          <a:p>
            <a:pPr defTabSz="914857">
              <a:defRPr/>
            </a:pPr>
            <a:r>
              <a:rPr kumimoji="1" lang="ja-JP" altLang="en-US" dirty="0" smtClean="0"/>
              <a:t>本研究では、ソースコードの特徴量を用いてソースコードの編集を支援する手法を提案しました。</a:t>
            </a:r>
            <a:endParaRPr kumimoji="1" lang="en-US" altLang="ja-JP" dirty="0" smtClean="0"/>
          </a:p>
          <a:p>
            <a:pPr defTabSz="914857">
              <a:defRPr/>
            </a:pPr>
            <a:r>
              <a:rPr kumimoji="1" lang="ja-JP" altLang="en-US" b="1" u="sng" dirty="0" smtClean="0"/>
              <a:t>具体的には、</a:t>
            </a:r>
            <a:r>
              <a:rPr kumimoji="1" lang="ja-JP" altLang="en-US" dirty="0" smtClean="0"/>
              <a:t>機械学習によるソースコードの良否の判定と、適切な修正の指針の提示です。</a:t>
            </a:r>
            <a:endParaRPr kumimoji="1" lang="en-US" altLang="ja-JP" dirty="0" smtClean="0"/>
          </a:p>
          <a:p>
            <a:pPr defTabSz="914857">
              <a:defRPr/>
            </a:pPr>
            <a:endParaRPr kumimoji="1" lang="en-US" altLang="ja-JP" dirty="0" smtClean="0"/>
          </a:p>
          <a:p>
            <a:pPr defTabSz="914857">
              <a:defRPr/>
            </a:pPr>
            <a:r>
              <a:rPr kumimoji="1" lang="ja-JP" altLang="en-US" dirty="0" smtClean="0"/>
              <a:t>判定精度においてはおおよそ</a:t>
            </a:r>
            <a:r>
              <a:rPr kumimoji="1" lang="en-US" altLang="ja-JP" dirty="0" smtClean="0"/>
              <a:t>90</a:t>
            </a:r>
            <a:r>
              <a:rPr kumimoji="1" lang="ja-JP" altLang="en-US" dirty="0" smtClean="0"/>
              <a:t>％の値となりました。</a:t>
            </a:r>
            <a:endParaRPr kumimoji="1" lang="en-US" altLang="ja-JP" dirty="0" smtClean="0"/>
          </a:p>
          <a:p>
            <a:pPr defTabSz="914857">
              <a:defRPr/>
            </a:pPr>
            <a:r>
              <a:rPr kumimoji="1" lang="ja-JP" altLang="en-US" dirty="0" smtClean="0"/>
              <a:t>修正に関しては、判定が「良」に変化する特徴量の提示ができたことが確認できました。</a:t>
            </a:r>
            <a:endParaRPr kumimoji="1" lang="en-US" altLang="ja-JP" dirty="0" smtClean="0"/>
          </a:p>
          <a:p>
            <a:pPr defTabSz="914857">
              <a:defRPr/>
            </a:pPr>
            <a:endParaRPr kumimoji="1" lang="en-US" altLang="ja-JP" dirty="0" smtClean="0"/>
          </a:p>
          <a:p>
            <a:pPr defTabSz="914857">
              <a:defRPr/>
            </a:pPr>
            <a:r>
              <a:rPr kumimoji="1" lang="ja-JP" altLang="en-US" dirty="0" smtClean="0"/>
              <a:t>今後の課題としては、さらに特徴の差異を調査することによって新たに特徴量を追加するなどによる学習精度の向上や、</a:t>
            </a:r>
            <a:endParaRPr kumimoji="1" lang="en-US" altLang="ja-JP" dirty="0" smtClean="0"/>
          </a:p>
          <a:p>
            <a:pPr defTabSz="914857">
              <a:defRPr/>
            </a:pPr>
            <a:endParaRPr kumimoji="1" lang="en-US" altLang="ja-JP" dirty="0" smtClean="0"/>
          </a:p>
          <a:p>
            <a:pPr defTabSz="914857">
              <a:defRPr/>
            </a:pPr>
            <a:r>
              <a:rPr kumimoji="1" lang="ja-JP" altLang="en-US" dirty="0" smtClean="0"/>
              <a:t>より適切な修正の指針として、利用の有無だけでなく、全体の構造を加味して利用頻度について提示することが考えられます。</a:t>
            </a:r>
            <a:endParaRPr kumimoji="1" lang="en-US" altLang="ja-JP" dirty="0" smtClean="0"/>
          </a:p>
          <a:p>
            <a:pPr defTabSz="914857">
              <a:defRPr/>
            </a:pPr>
            <a:endParaRPr kumimoji="1" lang="en-US" altLang="ja-JP" dirty="0" smtClean="0"/>
          </a:p>
          <a:p>
            <a:pPr defTabSz="914857">
              <a:defRPr/>
            </a:pPr>
            <a:r>
              <a:rPr kumimoji="1" lang="ja-JP" altLang="en-US" b="1" u="sng" dirty="0" smtClean="0"/>
              <a:t>以上で発表を終わります。ありがとうございました。</a:t>
            </a:r>
            <a:endParaRPr kumimoji="1" lang="en-US" altLang="ja-JP" b="1" u="sng"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19</a:t>
            </a:fld>
            <a:endParaRPr kumimoji="1" lang="ja-JP" altLang="en-US"/>
          </a:p>
        </p:txBody>
      </p:sp>
    </p:spTree>
    <p:extLst>
      <p:ext uri="{BB962C8B-B14F-4D97-AF65-F5344CB8AC3E}">
        <p14:creationId xmlns:p14="http://schemas.microsoft.com/office/powerpoint/2010/main" val="3959029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i="0" u="sng" dirty="0" smtClean="0"/>
              <a:t>まずは研究を行うにあたっての背景と、問題点について説明します。</a:t>
            </a:r>
            <a:endParaRPr kumimoji="1" lang="en-US" altLang="ja-JP" b="1" i="0" u="sng" dirty="0" smtClean="0"/>
          </a:p>
          <a:p>
            <a:endParaRPr kumimoji="1" lang="en-US" altLang="ja-JP" b="1" i="0" u="sng" dirty="0" smtClean="0"/>
          </a:p>
          <a:p>
            <a:r>
              <a:rPr kumimoji="1" lang="ja-JP" altLang="en-US" b="1" u="sng" dirty="0" smtClean="0"/>
              <a:t>この中でソースコードの編集の経験がある方は共感していただけると思いますが、</a:t>
            </a:r>
            <a:r>
              <a:rPr kumimoji="1" lang="ja-JP" altLang="en-US" dirty="0" smtClean="0"/>
              <a:t>ソースコードの編集には大きな労力がかかります。</a:t>
            </a:r>
            <a:endParaRPr kumimoji="1" lang="en-US" altLang="ja-JP" dirty="0" smtClean="0"/>
          </a:p>
          <a:p>
            <a:endParaRPr kumimoji="1" lang="en-US" altLang="ja-JP" dirty="0" smtClean="0"/>
          </a:p>
          <a:p>
            <a:r>
              <a:rPr kumimoji="1" lang="ja-JP" altLang="en-US" dirty="0" smtClean="0"/>
              <a:t>特に初級者は時間がかかり、また、適切な編集が難しいので、</a:t>
            </a:r>
            <a:endParaRPr kumimoji="1" lang="en-US" altLang="ja-JP" dirty="0" smtClean="0"/>
          </a:p>
          <a:p>
            <a:r>
              <a:rPr kumimoji="1" lang="ja-JP" altLang="en-US" dirty="0" smtClean="0"/>
              <a:t>編集後に適切かどうかが判断できることが望ましいです。</a:t>
            </a:r>
            <a:endParaRPr kumimoji="1" lang="en-US" altLang="ja-JP" dirty="0" smtClean="0"/>
          </a:p>
          <a:p>
            <a:endParaRPr kumimoji="1" lang="en-US" altLang="ja-JP" dirty="0" smtClean="0"/>
          </a:p>
          <a:p>
            <a:r>
              <a:rPr kumimoji="1" lang="ja-JP" altLang="en-US" b="1" u="sng" dirty="0" smtClean="0"/>
              <a:t>そこで、</a:t>
            </a:r>
            <a:r>
              <a:rPr kumimoji="1" lang="ja-JP" altLang="en-US" dirty="0" smtClean="0"/>
              <a:t>ソースコードの良否を判定することができれば、</a:t>
            </a:r>
            <a:r>
              <a:rPr kumimoji="1" lang="ja-JP" altLang="en-US" b="1" u="sng" dirty="0" smtClean="0"/>
              <a:t>編集後に良いソースコードとなるかどうかで</a:t>
            </a:r>
            <a:r>
              <a:rPr kumimoji="1" lang="ja-JP" altLang="en-US" dirty="0" smtClean="0"/>
              <a:t>編集が適切かどうかがわかります。</a:t>
            </a:r>
            <a:endParaRPr kumimoji="1" lang="en-US" altLang="ja-JP" dirty="0" smtClean="0"/>
          </a:p>
          <a:p>
            <a:endParaRPr kumimoji="1" lang="en-US" altLang="ja-JP" dirty="0" smtClean="0"/>
          </a:p>
          <a:p>
            <a:r>
              <a:rPr kumimoji="1" lang="ja-JP" altLang="en-US" b="1" u="sng" dirty="0" smtClean="0"/>
              <a:t>また、判定が前よりも良くなれば書き手は成長を実感できます。</a:t>
            </a:r>
            <a:endParaRPr kumimoji="1" lang="en-US" altLang="ja-JP" b="1" u="sng" dirty="0" smtClean="0"/>
          </a:p>
          <a:p>
            <a:endParaRPr kumimoji="1" lang="en-US" altLang="ja-JP" dirty="0" smtClean="0"/>
          </a:p>
          <a:p>
            <a:r>
              <a:rPr kumimoji="1" lang="ja-JP" altLang="en-US" dirty="0" smtClean="0"/>
              <a:t>つまり、プログラミングの学習に役立ちます。</a:t>
            </a:r>
            <a:endParaRPr kumimoji="1" lang="en-US" altLang="ja-JP" dirty="0" smtClean="0"/>
          </a:p>
          <a:p>
            <a:endParaRPr kumimoji="1" lang="en-US" altLang="ja-JP" dirty="0" smtClean="0"/>
          </a:p>
          <a:p>
            <a:r>
              <a:rPr kumimoji="1" lang="ja-JP" altLang="en-US" b="1" u="sng" dirty="0" smtClean="0"/>
              <a:t>しかし、問題点として、</a:t>
            </a:r>
            <a:r>
              <a:rPr kumimoji="1" lang="ja-JP" altLang="en-US" dirty="0" smtClean="0"/>
              <a:t>ソースコードの良否を判定することは難しいです。</a:t>
            </a:r>
            <a:endParaRPr kumimoji="1" lang="en-US" altLang="ja-JP" smtClean="0"/>
          </a:p>
          <a:p>
            <a:endParaRPr kumimoji="1" lang="en-US" altLang="ja-JP" dirty="0" smtClean="0"/>
          </a:p>
          <a:p>
            <a:r>
              <a:rPr kumimoji="1" lang="ja-JP" altLang="en-US" b="1" u="sng" dirty="0" smtClean="0"/>
              <a:t>それは、</a:t>
            </a:r>
            <a:r>
              <a:rPr kumimoji="1" lang="ja-JP" altLang="en-US" dirty="0" smtClean="0"/>
              <a:t>構造や読みやすさ、実行時間など様々な基準が考えられるからです。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a:p>
        </p:txBody>
      </p:sp>
    </p:spTree>
    <p:extLst>
      <p:ext uri="{BB962C8B-B14F-4D97-AF65-F5344CB8AC3E}">
        <p14:creationId xmlns:p14="http://schemas.microsoft.com/office/powerpoint/2010/main" val="3121486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smtClean="0"/>
              <a:t>最後にまとめを述べます。</a:t>
            </a:r>
            <a:endParaRPr kumimoji="1" lang="en-US" altLang="ja-JP" b="1" u="sng" dirty="0" smtClean="0"/>
          </a:p>
          <a:p>
            <a:endParaRPr kumimoji="1" lang="en-US" altLang="ja-JP" b="1" u="sng" dirty="0" smtClean="0"/>
          </a:p>
          <a:p>
            <a:pPr defTabSz="914857">
              <a:defRPr/>
            </a:pPr>
            <a:r>
              <a:rPr kumimoji="1" lang="ja-JP" altLang="en-US" dirty="0" smtClean="0"/>
              <a:t>本研究では、ソースコードの特徴量を用いてソースコードの編集を支援する手法を提案しました。</a:t>
            </a:r>
            <a:endParaRPr kumimoji="1" lang="en-US" altLang="ja-JP" dirty="0" smtClean="0"/>
          </a:p>
          <a:p>
            <a:pPr defTabSz="914857">
              <a:defRPr/>
            </a:pPr>
            <a:r>
              <a:rPr kumimoji="1" lang="ja-JP" altLang="en-US" b="1" u="sng" dirty="0" smtClean="0"/>
              <a:t>具体的には、</a:t>
            </a:r>
            <a:r>
              <a:rPr kumimoji="1" lang="ja-JP" altLang="en-US" dirty="0" smtClean="0"/>
              <a:t>機械学習によるソースコードの良否の判定と、適切な修正の指針の提示です。</a:t>
            </a:r>
            <a:endParaRPr kumimoji="1" lang="en-US" altLang="ja-JP" dirty="0" smtClean="0"/>
          </a:p>
          <a:p>
            <a:pPr defTabSz="914857">
              <a:defRPr/>
            </a:pPr>
            <a:endParaRPr kumimoji="1" lang="en-US" altLang="ja-JP" dirty="0" smtClean="0"/>
          </a:p>
          <a:p>
            <a:pPr defTabSz="914857">
              <a:defRPr/>
            </a:pPr>
            <a:r>
              <a:rPr kumimoji="1" lang="ja-JP" altLang="en-US" dirty="0" smtClean="0"/>
              <a:t>判定精度においてはおおよそ</a:t>
            </a:r>
            <a:r>
              <a:rPr kumimoji="1" lang="en-US" altLang="ja-JP" dirty="0" smtClean="0"/>
              <a:t>90</a:t>
            </a:r>
            <a:r>
              <a:rPr kumimoji="1" lang="ja-JP" altLang="en-US" dirty="0" smtClean="0"/>
              <a:t>％の値となりました。</a:t>
            </a:r>
            <a:endParaRPr kumimoji="1" lang="en-US" altLang="ja-JP" dirty="0" smtClean="0"/>
          </a:p>
          <a:p>
            <a:pPr defTabSz="914857">
              <a:defRPr/>
            </a:pPr>
            <a:r>
              <a:rPr kumimoji="1" lang="ja-JP" altLang="en-US" dirty="0" smtClean="0"/>
              <a:t>修正に関しては、判定が「良」に変化する特徴量の提示ができたことが確認できました。</a:t>
            </a:r>
            <a:endParaRPr kumimoji="1" lang="en-US" altLang="ja-JP" dirty="0" smtClean="0"/>
          </a:p>
          <a:p>
            <a:pPr defTabSz="914857">
              <a:defRPr/>
            </a:pPr>
            <a:endParaRPr kumimoji="1" lang="en-US" altLang="ja-JP" dirty="0" smtClean="0"/>
          </a:p>
          <a:p>
            <a:pPr defTabSz="914857">
              <a:defRPr/>
            </a:pPr>
            <a:r>
              <a:rPr kumimoji="1" lang="ja-JP" altLang="en-US" b="1" u="sng" dirty="0" smtClean="0"/>
              <a:t>以上で発表を終わります。ありがとうございました。</a:t>
            </a:r>
            <a:endParaRPr kumimoji="1" lang="en-US" altLang="ja-JP" b="1" u="sng"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20</a:t>
            </a:fld>
            <a:endParaRPr kumimoji="1" lang="ja-JP" altLang="en-US"/>
          </a:p>
        </p:txBody>
      </p:sp>
    </p:spTree>
    <p:extLst>
      <p:ext uri="{BB962C8B-B14F-4D97-AF65-F5344CB8AC3E}">
        <p14:creationId xmlns:p14="http://schemas.microsoft.com/office/powerpoint/2010/main" val="5798903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21</a:t>
            </a:fld>
            <a:endParaRPr kumimoji="1" lang="ja-JP" altLang="en-US"/>
          </a:p>
        </p:txBody>
      </p:sp>
    </p:spTree>
    <p:extLst>
      <p:ext uri="{BB962C8B-B14F-4D97-AF65-F5344CB8AC3E}">
        <p14:creationId xmlns:p14="http://schemas.microsoft.com/office/powerpoint/2010/main" val="3914801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000" b="1" i="1" u="sng" dirty="0">
                <a:solidFill>
                  <a:srgbClr val="FF0000"/>
                </a:solidFill>
              </a:rPr>
              <a:t>次に、機械学習について説明します。</a:t>
            </a:r>
            <a:endParaRPr lang="en-US" altLang="ja-JP" sz="2000" b="1" i="1" u="sng" dirty="0">
              <a:solidFill>
                <a:srgbClr val="FF0000"/>
              </a:solidFill>
            </a:endParaRPr>
          </a:p>
          <a:p>
            <a:endParaRPr lang="en-US" altLang="ja-JP" sz="2000" b="1" i="1" u="sng" dirty="0">
              <a:solidFill>
                <a:srgbClr val="FF0000"/>
              </a:solidFill>
            </a:endParaRPr>
          </a:p>
          <a:p>
            <a:pPr defTabSz="914857">
              <a:defRPr/>
            </a:pPr>
            <a:r>
              <a:rPr kumimoji="1" lang="ja-JP" altLang="en-US" dirty="0" smtClean="0"/>
              <a:t>機械学習とは、</a:t>
            </a:r>
            <a:r>
              <a:rPr lang="ja-JP" altLang="en-US" dirty="0" smtClean="0"/>
              <a:t>コンピュータがデータから反復的に学習し</a:t>
            </a:r>
            <a:r>
              <a:rPr lang="en-US" altLang="ja-JP" dirty="0" smtClean="0"/>
              <a:t>, </a:t>
            </a:r>
            <a:r>
              <a:rPr lang="ja-JP" altLang="en-US" dirty="0" smtClean="0"/>
              <a:t>パターンや特徴を見つけ出し，新たなデータに対して結果を予測することです。</a:t>
            </a:r>
            <a:endParaRPr lang="en-US" altLang="ja-JP" dirty="0" smtClean="0"/>
          </a:p>
          <a:p>
            <a:pPr defTabSz="914857">
              <a:defRPr/>
            </a:pPr>
            <a:endParaRPr lang="en-US" altLang="ja-JP" dirty="0" smtClean="0"/>
          </a:p>
          <a:p>
            <a:pPr defTabSz="914857">
              <a:defRPr/>
            </a:pPr>
            <a:r>
              <a:rPr kumimoji="1" lang="ja-JP" altLang="en-US" b="1" u="sng" dirty="0" smtClean="0"/>
              <a:t>その予測結果が</a:t>
            </a:r>
            <a:r>
              <a:rPr kumimoji="1" lang="ja-JP" altLang="en-US" dirty="0" smtClean="0"/>
              <a:t>どれだけ正しいかということを確かめるためにデータを</a:t>
            </a:r>
            <a:r>
              <a:rPr kumimoji="1" lang="en-US" altLang="ja-JP" dirty="0" smtClean="0"/>
              <a:t>2</a:t>
            </a:r>
            <a:r>
              <a:rPr kumimoji="1" lang="ja-JP" altLang="en-US" dirty="0" smtClean="0"/>
              <a:t>種類に分割します。</a:t>
            </a:r>
            <a:endParaRPr kumimoji="1" lang="en-US" altLang="ja-JP" dirty="0" smtClean="0"/>
          </a:p>
          <a:p>
            <a:pPr defTabSz="914857">
              <a:defRPr/>
            </a:pPr>
            <a:endParaRPr kumimoji="1" lang="en-US" altLang="ja-JP" dirty="0" smtClean="0"/>
          </a:p>
          <a:p>
            <a:pPr defTabSz="914857">
              <a:defRPr/>
            </a:pPr>
            <a:r>
              <a:rPr kumimoji="1" lang="ja-JP" altLang="en-US" dirty="0" smtClean="0"/>
              <a:t>本研究においては，予測精度が高かった決定木，</a:t>
            </a:r>
            <a:r>
              <a:rPr kumimoji="1" lang="en-US" altLang="ja-JP" dirty="0" smtClean="0"/>
              <a:t>SVM</a:t>
            </a:r>
            <a:r>
              <a:rPr kumimoji="1" lang="ja-JP" altLang="en-US" dirty="0" smtClean="0"/>
              <a:t>をアルゴリズムとして採用しました。</a:t>
            </a:r>
            <a:endParaRPr lang="en-US" altLang="ja-JP" dirty="0" smtClean="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22</a:t>
            </a:fld>
            <a:endParaRPr kumimoji="1" lang="ja-JP" altLang="en-US"/>
          </a:p>
        </p:txBody>
      </p:sp>
    </p:spTree>
    <p:extLst>
      <p:ext uri="{BB962C8B-B14F-4D97-AF65-F5344CB8AC3E}">
        <p14:creationId xmlns:p14="http://schemas.microsoft.com/office/powerpoint/2010/main" val="20968305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000" b="1" i="1" u="sng" dirty="0">
                <a:solidFill>
                  <a:srgbClr val="FF0000"/>
                </a:solidFill>
              </a:rPr>
              <a:t>次に、機械学習について説明します。</a:t>
            </a:r>
            <a:endParaRPr lang="en-US" altLang="ja-JP" sz="2000" b="1" i="1" u="sng" dirty="0">
              <a:solidFill>
                <a:srgbClr val="FF0000"/>
              </a:solidFill>
            </a:endParaRPr>
          </a:p>
          <a:p>
            <a:endParaRPr lang="en-US" altLang="ja-JP" sz="2000" b="1" i="1" u="sng" dirty="0">
              <a:solidFill>
                <a:srgbClr val="FF0000"/>
              </a:solidFill>
            </a:endParaRPr>
          </a:p>
          <a:p>
            <a:pPr defTabSz="914857">
              <a:defRPr/>
            </a:pPr>
            <a:r>
              <a:rPr kumimoji="1" lang="ja-JP" altLang="en-US" dirty="0" smtClean="0"/>
              <a:t>機械学習とは、</a:t>
            </a:r>
            <a:r>
              <a:rPr lang="ja-JP" altLang="en-US" dirty="0" smtClean="0"/>
              <a:t>コンピュータがデータから反復的に学習し</a:t>
            </a:r>
            <a:r>
              <a:rPr lang="en-US" altLang="ja-JP" dirty="0" smtClean="0"/>
              <a:t>, </a:t>
            </a:r>
            <a:r>
              <a:rPr lang="ja-JP" altLang="en-US" dirty="0" smtClean="0"/>
              <a:t>パターンや特徴を見つけ出し，新たなデータに対して結果を予測することです。</a:t>
            </a:r>
            <a:endParaRPr lang="en-US" altLang="ja-JP" dirty="0" smtClean="0"/>
          </a:p>
          <a:p>
            <a:pPr defTabSz="914857">
              <a:defRPr/>
            </a:pPr>
            <a:endParaRPr lang="en-US" altLang="ja-JP" dirty="0" smtClean="0"/>
          </a:p>
          <a:p>
            <a:pPr defTabSz="914857">
              <a:defRPr/>
            </a:pPr>
            <a:r>
              <a:rPr kumimoji="1" lang="ja-JP" altLang="en-US" b="1" u="sng" dirty="0" smtClean="0"/>
              <a:t>その予測結果が</a:t>
            </a:r>
            <a:r>
              <a:rPr kumimoji="1" lang="ja-JP" altLang="en-US" dirty="0" smtClean="0"/>
              <a:t>どれだけ正しいかということを確かめるためにデータを</a:t>
            </a:r>
            <a:r>
              <a:rPr kumimoji="1" lang="en-US" altLang="ja-JP" dirty="0" smtClean="0"/>
              <a:t>2</a:t>
            </a:r>
            <a:r>
              <a:rPr kumimoji="1" lang="ja-JP" altLang="en-US" dirty="0" smtClean="0"/>
              <a:t>種類に分割します。</a:t>
            </a:r>
            <a:endParaRPr kumimoji="1" lang="en-US" altLang="ja-JP" dirty="0" smtClean="0"/>
          </a:p>
          <a:p>
            <a:pPr defTabSz="914857">
              <a:defRPr/>
            </a:pPr>
            <a:endParaRPr kumimoji="1" lang="en-US" altLang="ja-JP" dirty="0" smtClean="0"/>
          </a:p>
          <a:p>
            <a:pPr defTabSz="914857">
              <a:defRPr/>
            </a:pPr>
            <a:r>
              <a:rPr kumimoji="1" lang="en-US" altLang="ja-JP" dirty="0" smtClean="0"/>
              <a:t>1</a:t>
            </a:r>
            <a:r>
              <a:rPr kumimoji="1" lang="ja-JP" altLang="en-US" dirty="0" err="1" smtClean="0"/>
              <a:t>つは</a:t>
            </a:r>
            <a:r>
              <a:rPr kumimoji="1" lang="ja-JP" altLang="en-US" dirty="0" smtClean="0"/>
              <a:t>訓練データといって、特徴と出力の対応を学習させるためのデータです。</a:t>
            </a:r>
            <a:endParaRPr kumimoji="1" lang="en-US" altLang="ja-JP" dirty="0" smtClean="0"/>
          </a:p>
          <a:p>
            <a:pPr defTabSz="914857">
              <a:defRPr/>
            </a:pPr>
            <a:r>
              <a:rPr kumimoji="1" lang="ja-JP" altLang="en-US" dirty="0" smtClean="0"/>
              <a:t>もう</a:t>
            </a:r>
            <a:r>
              <a:rPr kumimoji="1" lang="en-US" altLang="ja-JP" dirty="0" smtClean="0"/>
              <a:t>1</a:t>
            </a:r>
            <a:r>
              <a:rPr kumimoji="1" lang="ja-JP" altLang="en-US" dirty="0" err="1" smtClean="0"/>
              <a:t>つは</a:t>
            </a:r>
            <a:r>
              <a:rPr kumimoji="1" lang="ja-JP" altLang="en-US" dirty="0" smtClean="0"/>
              <a:t>テストデータといって、</a:t>
            </a:r>
            <a:r>
              <a:rPr kumimoji="1" lang="ja-JP" altLang="en-US" b="1" u="sng" dirty="0" smtClean="0"/>
              <a:t>訓練データで学習したものに</a:t>
            </a:r>
            <a:r>
              <a:rPr kumimoji="1" lang="ja-JP" altLang="en-US" dirty="0" smtClean="0"/>
              <a:t>特徴を入力して、出力が正しいかどうかの確認を行うためのデータです。</a:t>
            </a:r>
            <a:endParaRPr lang="en-US" altLang="ja-JP" dirty="0" smtClean="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23</a:t>
            </a:fld>
            <a:endParaRPr kumimoji="1" lang="ja-JP" altLang="en-US"/>
          </a:p>
        </p:txBody>
      </p:sp>
    </p:spTree>
    <p:extLst>
      <p:ext uri="{BB962C8B-B14F-4D97-AF65-F5344CB8AC3E}">
        <p14:creationId xmlns:p14="http://schemas.microsoft.com/office/powerpoint/2010/main" val="7568166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24</a:t>
            </a:fld>
            <a:endParaRPr kumimoji="1" lang="ja-JP" altLang="en-US"/>
          </a:p>
        </p:txBody>
      </p:sp>
    </p:spTree>
    <p:extLst>
      <p:ext uri="{BB962C8B-B14F-4D97-AF65-F5344CB8AC3E}">
        <p14:creationId xmlns:p14="http://schemas.microsoft.com/office/powerpoint/2010/main" val="29380428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25</a:t>
            </a:fld>
            <a:endParaRPr kumimoji="1" lang="ja-JP" altLang="en-US"/>
          </a:p>
        </p:txBody>
      </p:sp>
    </p:spTree>
    <p:extLst>
      <p:ext uri="{BB962C8B-B14F-4D97-AF65-F5344CB8AC3E}">
        <p14:creationId xmlns:p14="http://schemas.microsoft.com/office/powerpoint/2010/main" val="32943258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32</a:t>
            </a:fld>
            <a:endParaRPr kumimoji="1" lang="ja-JP" altLang="en-US"/>
          </a:p>
        </p:txBody>
      </p:sp>
    </p:spTree>
    <p:extLst>
      <p:ext uri="{BB962C8B-B14F-4D97-AF65-F5344CB8AC3E}">
        <p14:creationId xmlns:p14="http://schemas.microsoft.com/office/powerpoint/2010/main" val="2367931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i="1" u="sng" dirty="0" smtClean="0"/>
              <a:t>この問題を解決するためには、定量的な基準を設ける必要があります。</a:t>
            </a:r>
            <a:endParaRPr kumimoji="1" lang="en-US" altLang="ja-JP" b="1" i="1" u="sng" dirty="0" smtClean="0"/>
          </a:p>
          <a:p>
            <a:endParaRPr kumimoji="1" lang="en-US" altLang="ja-JP" b="1" i="1" u="sng" dirty="0" smtClean="0"/>
          </a:p>
          <a:p>
            <a:r>
              <a:rPr kumimoji="1" lang="ja-JP" altLang="en-US" dirty="0" smtClean="0"/>
              <a:t>先行研究では、</a:t>
            </a:r>
            <a:r>
              <a:rPr kumimoji="1" lang="ja-JP" altLang="en-US" b="1" u="sng" dirty="0" smtClean="0"/>
              <a:t>プログラミングコンテストを用いて</a:t>
            </a:r>
            <a:r>
              <a:rPr kumimoji="1" lang="ja-JP" altLang="en-US" dirty="0" smtClean="0"/>
              <a:t>上級者と初級者のソースコードにおける特徴の違いを数値化して分析を行っています。</a:t>
            </a:r>
            <a:endParaRPr kumimoji="1" lang="en-US" altLang="ja-JP" dirty="0" smtClean="0"/>
          </a:p>
          <a:p>
            <a:endParaRPr kumimoji="1" lang="en-US" altLang="ja-JP" dirty="0" smtClean="0"/>
          </a:p>
          <a:p>
            <a:r>
              <a:rPr kumimoji="1" lang="ja-JP" altLang="en-US" b="1" u="sng" dirty="0" smtClean="0"/>
              <a:t>この</a:t>
            </a:r>
            <a:r>
              <a:rPr kumimoji="1" lang="ja-JP" altLang="en-US" dirty="0" smtClean="0"/>
              <a:t>定量的な差異を利用することによって、ソースコードの良否を判定できるのではないかと考えました。</a:t>
            </a:r>
            <a:endParaRPr kumimoji="1" lang="en-US" altLang="ja-JP" dirty="0" smtClean="0"/>
          </a:p>
          <a:p>
            <a:endParaRPr kumimoji="1" lang="en-US" altLang="ja-JP" dirty="0" smtClean="0"/>
          </a:p>
          <a:p>
            <a:r>
              <a:rPr kumimoji="1" lang="ja-JP" altLang="en-US" dirty="0" smtClean="0"/>
              <a:t>また、適切な修正を行うための指針も、特徴を用いて与えることができるのではないかと考えました。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a:p>
        </p:txBody>
      </p:sp>
    </p:spTree>
    <p:extLst>
      <p:ext uri="{BB962C8B-B14F-4D97-AF65-F5344CB8AC3E}">
        <p14:creationId xmlns:p14="http://schemas.microsoft.com/office/powerpoint/2010/main" val="341491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1" u="sng" dirty="0" smtClean="0"/>
              <a:t>先行研究において上級者・初級者間で同じ入出力を行うソースコードを比較した結果、</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b="1" u="sng" dirty="0" smtClean="0"/>
          </a:p>
          <a:p>
            <a:r>
              <a:rPr kumimoji="1" lang="ja-JP" altLang="en-US" b="1" u="sng" dirty="0" smtClean="0"/>
              <a:t>有意差が見られた特徴として、具体的に予約語とメトリクス値の</a:t>
            </a:r>
            <a:r>
              <a:rPr kumimoji="1" lang="en-US" altLang="ja-JP" b="1" u="sng" dirty="0" smtClean="0"/>
              <a:t>2</a:t>
            </a:r>
            <a:r>
              <a:rPr kumimoji="1" lang="ja-JP" altLang="en-US" b="1" u="sng" dirty="0" smtClean="0"/>
              <a:t>種類があります。</a:t>
            </a:r>
            <a:endParaRPr kumimoji="1" lang="en-US" altLang="ja-JP" b="1" u="sng" dirty="0" smtClean="0"/>
          </a:p>
          <a:p>
            <a:endParaRPr kumimoji="1" lang="en-US" altLang="ja-JP" dirty="0" smtClean="0"/>
          </a:p>
          <a:p>
            <a:r>
              <a:rPr kumimoji="1" lang="ja-JP" altLang="en-US" dirty="0" smtClean="0"/>
              <a:t>予約語に関しては、上級者は</a:t>
            </a:r>
            <a:r>
              <a:rPr kumimoji="1" lang="en-US" altLang="ja-JP" dirty="0" smtClean="0"/>
              <a:t>class</a:t>
            </a:r>
            <a:r>
              <a:rPr kumimoji="1" lang="ja-JP" altLang="en-US" dirty="0" smtClean="0"/>
              <a:t>などの構造に関する記述が多く、初級者は</a:t>
            </a:r>
            <a:r>
              <a:rPr kumimoji="1" lang="en-US" altLang="ja-JP" dirty="0" err="1" smtClean="0"/>
              <a:t>if,else</a:t>
            </a:r>
            <a:r>
              <a:rPr kumimoji="1" lang="ja-JP" altLang="en-US" dirty="0" smtClean="0"/>
              <a:t>などの分岐に関する記述が多いという特徴がありました。</a:t>
            </a:r>
            <a:endParaRPr kumimoji="1" lang="en-US" altLang="ja-JP" dirty="0" smtClean="0"/>
          </a:p>
          <a:p>
            <a:endParaRPr kumimoji="1" lang="en-US" altLang="ja-JP" dirty="0" smtClean="0"/>
          </a:p>
          <a:p>
            <a:r>
              <a:rPr kumimoji="1" lang="ja-JP" altLang="en-US" dirty="0" smtClean="0"/>
              <a:t>メトリクスに関しては、上級者は関数の数やクラス数が多いため行数が多く、初級者はネストの深さや分岐数が多いという特徴がありました。</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4113953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smtClean="0"/>
              <a:t>これらのことから、</a:t>
            </a:r>
            <a:r>
              <a:rPr kumimoji="1" lang="en-US" altLang="ja-JP" b="1" u="sng" dirty="0" smtClean="0"/>
              <a:t>2</a:t>
            </a:r>
            <a:r>
              <a:rPr kumimoji="1" lang="ja-JP" altLang="en-US" b="1" u="sng" dirty="0" err="1" smtClean="0"/>
              <a:t>つの</a:t>
            </a:r>
            <a:r>
              <a:rPr kumimoji="1" lang="ja-JP" altLang="en-US" b="1" u="sng" dirty="0" smtClean="0"/>
              <a:t>目的をもって本研究を行いました。</a:t>
            </a:r>
            <a:endParaRPr kumimoji="1" lang="en-US" altLang="ja-JP" b="1" u="sng" dirty="0" smtClean="0"/>
          </a:p>
          <a:p>
            <a:endParaRPr kumimoji="1" lang="en-US" altLang="ja-JP" b="1" u="sng" dirty="0" smtClean="0"/>
          </a:p>
          <a:p>
            <a:pPr defTabSz="914857">
              <a:defRPr/>
            </a:pPr>
            <a:r>
              <a:rPr kumimoji="1" lang="en-US" altLang="ja-JP" dirty="0" smtClean="0"/>
              <a:t>1</a:t>
            </a:r>
            <a:r>
              <a:rPr kumimoji="1" lang="ja-JP" altLang="en-US" dirty="0" smtClean="0"/>
              <a:t>つ目は、</a:t>
            </a:r>
            <a:r>
              <a:rPr kumimoji="1" lang="ja-JP" altLang="en-US" b="1" u="sng" dirty="0" smtClean="0"/>
              <a:t>先ほど説明した</a:t>
            </a:r>
            <a:r>
              <a:rPr lang="ja-JP" altLang="en-US" dirty="0" smtClean="0">
                <a:latin typeface="ＭＳ Ｐゴシック" panose="020B0600070205080204" pitchFamily="50" charset="-128"/>
              </a:rPr>
              <a:t>上級者</a:t>
            </a:r>
            <a:r>
              <a:rPr lang="ja-JP" altLang="en-US" dirty="0">
                <a:latin typeface="ＭＳ Ｐゴシック" panose="020B0600070205080204" pitchFamily="50" charset="-128"/>
              </a:rPr>
              <a:t>・初級者間で差異のある特徴量を用いた機械学習によって</a:t>
            </a:r>
            <a:r>
              <a:rPr lang="ja-JP" altLang="en-US" dirty="0" smtClean="0">
                <a:latin typeface="ＭＳ Ｐゴシック" panose="020B0600070205080204" pitchFamily="50" charset="-128"/>
              </a:rPr>
              <a:t>，</a:t>
            </a:r>
            <a:endParaRPr lang="en-US" altLang="ja-JP" dirty="0" smtClean="0">
              <a:latin typeface="ＭＳ Ｐゴシック" panose="020B0600070205080204" pitchFamily="50" charset="-128"/>
            </a:endParaRPr>
          </a:p>
          <a:p>
            <a:pPr defTabSz="914857">
              <a:defRPr/>
            </a:pPr>
            <a:r>
              <a:rPr lang="ja-JP" altLang="en-US" dirty="0" smtClean="0">
                <a:latin typeface="ＭＳ Ｐゴシック" panose="020B0600070205080204" pitchFamily="50" charset="-128"/>
              </a:rPr>
              <a:t>ソースコード</a:t>
            </a:r>
            <a:r>
              <a:rPr lang="ja-JP" altLang="en-US" dirty="0">
                <a:latin typeface="ＭＳ Ｐゴシック" panose="020B0600070205080204" pitchFamily="50" charset="-128"/>
              </a:rPr>
              <a:t>の良否を自動で判定することです。</a:t>
            </a:r>
            <a:endParaRPr lang="en-US" altLang="ja-JP" dirty="0">
              <a:latin typeface="ＭＳ Ｐゴシック" panose="020B0600070205080204" pitchFamily="50" charset="-128"/>
            </a:endParaRPr>
          </a:p>
          <a:p>
            <a:pPr defTabSz="914857">
              <a:defRPr/>
            </a:pPr>
            <a:endParaRPr lang="en-US" altLang="ja-JP" dirty="0" smtClean="0">
              <a:latin typeface="ＭＳ Ｐゴシック" panose="020B0600070205080204" pitchFamily="50" charset="-128"/>
            </a:endParaRPr>
          </a:p>
          <a:p>
            <a:pPr defTabSz="914857">
              <a:defRPr/>
            </a:pPr>
            <a:r>
              <a:rPr lang="en-US" altLang="ja-JP" dirty="0" smtClean="0">
                <a:latin typeface="ＭＳ Ｐゴシック" panose="020B0600070205080204" pitchFamily="50" charset="-128"/>
              </a:rPr>
              <a:t>2</a:t>
            </a:r>
            <a:r>
              <a:rPr lang="ja-JP" altLang="en-US" dirty="0">
                <a:latin typeface="ＭＳ Ｐゴシック" panose="020B0600070205080204" pitchFamily="50" charset="-128"/>
              </a:rPr>
              <a:t>つ目は、特徴量を用いて</a:t>
            </a:r>
            <a:r>
              <a:rPr lang="ja-JP" altLang="en-US" dirty="0" smtClean="0">
                <a:latin typeface="ＭＳ Ｐゴシック" panose="020B0600070205080204" pitchFamily="50" charset="-128"/>
              </a:rPr>
              <a:t>，</a:t>
            </a:r>
            <a:r>
              <a:rPr lang="en-US" altLang="ja-JP" dirty="0" smtClean="0">
                <a:latin typeface="ＭＳ Ｐゴシック" panose="020B0600070205080204" pitchFamily="50" charset="-128"/>
                <a:ea typeface="+mn-ea"/>
              </a:rPr>
              <a:t>1</a:t>
            </a:r>
            <a:r>
              <a:rPr lang="ja-JP" altLang="en-US" dirty="0" smtClean="0">
                <a:latin typeface="ＭＳ Ｐゴシック" panose="020B0600070205080204" pitchFamily="50" charset="-128"/>
                <a:ea typeface="+mn-ea"/>
              </a:rPr>
              <a:t>で「否」と判定されたソースコードに対して</a:t>
            </a:r>
            <a:r>
              <a:rPr lang="ja-JP" altLang="en-US" dirty="0" smtClean="0">
                <a:latin typeface="ＭＳ Ｐゴシック" panose="020B0600070205080204" pitchFamily="50" charset="-128"/>
              </a:rPr>
              <a:t>適切</a:t>
            </a:r>
            <a:r>
              <a:rPr lang="ja-JP" altLang="en-US" dirty="0">
                <a:latin typeface="ＭＳ Ｐゴシック" panose="020B0600070205080204" pitchFamily="50" charset="-128"/>
              </a:rPr>
              <a:t>な修正を行うための指針を与えることです。</a:t>
            </a:r>
            <a:endParaRPr lang="en-US" altLang="ja-JP" dirty="0">
              <a:latin typeface="ＭＳ Ｐゴシック" panose="020B0600070205080204" pitchFamily="50" charset="-128"/>
            </a:endParaRP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3843567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kumimoji="1" lang="ja-JP" altLang="en-US" b="1" u="sng" dirty="0" smtClean="0"/>
              <a:t>目的の達成のために行った、本研究の概要を説明します。</a:t>
            </a:r>
            <a:endParaRPr kumimoji="1" lang="en-US" altLang="ja-JP" b="1" u="sng" dirty="0" smtClean="0"/>
          </a:p>
          <a:p>
            <a:pPr algn="l"/>
            <a:endParaRPr kumimoji="1" lang="en-US" altLang="ja-JP" b="1" u="sng" dirty="0" smtClean="0"/>
          </a:p>
          <a:p>
            <a:pPr algn="l"/>
            <a:r>
              <a:rPr kumimoji="1" lang="ja-JP" altLang="en-US" b="1" u="sng" dirty="0" smtClean="0"/>
              <a:t>提案手法として、</a:t>
            </a:r>
            <a:r>
              <a:rPr kumimoji="1" lang="en-US" altLang="ja-JP" b="1" u="sng" dirty="0" smtClean="0"/>
              <a:t>1</a:t>
            </a:r>
            <a:r>
              <a:rPr kumimoji="1" lang="ja-JP" altLang="en-US" b="1" u="sng" dirty="0" smtClean="0"/>
              <a:t>つ目の目的に関しては、</a:t>
            </a:r>
            <a:r>
              <a:rPr kumimoji="1" lang="ja-JP" altLang="en-US" b="0" u="none" dirty="0" smtClean="0"/>
              <a:t>様々な開発者が記述した</a:t>
            </a:r>
            <a:r>
              <a:rPr kumimoji="1" lang="ja-JP" altLang="en-US" b="1" u="sng" dirty="0" smtClean="0"/>
              <a:t>大量の</a:t>
            </a:r>
            <a:r>
              <a:rPr kumimoji="1" lang="ja-JP" altLang="en-US" b="0" u="none" dirty="0" smtClean="0"/>
              <a:t>ソースコードを収集します。</a:t>
            </a:r>
            <a:endParaRPr kumimoji="1" lang="en-US" altLang="ja-JP" b="0" u="none" dirty="0" smtClean="0"/>
          </a:p>
          <a:p>
            <a:pPr algn="l"/>
            <a:endParaRPr kumimoji="1" lang="en-US" altLang="ja-JP" b="0" u="none" dirty="0" smtClean="0"/>
          </a:p>
          <a:p>
            <a:pPr algn="l"/>
            <a:r>
              <a:rPr kumimoji="1" lang="ja-JP" altLang="en-US" b="0" u="none" dirty="0" smtClean="0"/>
              <a:t>収集したソースコードを基にして機械学習を用いてソースコードの良否の判定を行います。</a:t>
            </a:r>
            <a:endParaRPr kumimoji="1" lang="en-US" altLang="ja-JP" b="0" u="none" dirty="0" smtClean="0"/>
          </a:p>
          <a:p>
            <a:pPr algn="l"/>
            <a:endParaRPr kumimoji="1" lang="en-US" altLang="ja-JP" b="0" u="none" dirty="0" smtClean="0"/>
          </a:p>
          <a:p>
            <a:pPr algn="l"/>
            <a:r>
              <a:rPr kumimoji="1" lang="en-US" altLang="ja-JP" b="1" u="sng" dirty="0" smtClean="0"/>
              <a:t>2</a:t>
            </a:r>
            <a:r>
              <a:rPr kumimoji="1" lang="ja-JP" altLang="en-US" b="1" u="sng" dirty="0" smtClean="0"/>
              <a:t>つ目の目的に関しては</a:t>
            </a:r>
            <a:r>
              <a:rPr kumimoji="1" lang="ja-JP" altLang="en-US" b="0" u="none" dirty="0" smtClean="0"/>
              <a:t>、初級者と比較して上級者に多い特徴量を用いて修正の指針を提示します。</a:t>
            </a:r>
            <a:endParaRPr kumimoji="1" lang="en-US" altLang="ja-JP" b="0" u="none" dirty="0" smtClean="0"/>
          </a:p>
          <a:p>
            <a:pPr algn="l"/>
            <a:endParaRPr kumimoji="1" lang="en-US" altLang="ja-JP" b="0" u="none" dirty="0" smtClean="0"/>
          </a:p>
          <a:p>
            <a:pPr algn="l"/>
            <a:r>
              <a:rPr kumimoji="1" lang="ja-JP" altLang="en-US" b="1" u="sng" dirty="0" smtClean="0"/>
              <a:t>これらの評価実験として、</a:t>
            </a:r>
            <a:r>
              <a:rPr kumimoji="1" lang="ja-JP" altLang="en-US" b="0" u="none" dirty="0" smtClean="0"/>
              <a:t>判定精度の測定と、修正による変化の確認を行いました。</a:t>
            </a:r>
            <a:endParaRPr kumimoji="1" lang="ja-JP" altLang="en-US" b="0" u="none"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6</a:t>
            </a:fld>
            <a:endParaRPr kumimoji="1" lang="ja-JP" altLang="en-US"/>
          </a:p>
        </p:txBody>
      </p:sp>
    </p:spTree>
    <p:extLst>
      <p:ext uri="{BB962C8B-B14F-4D97-AF65-F5344CB8AC3E}">
        <p14:creationId xmlns:p14="http://schemas.microsoft.com/office/powerpoint/2010/main" val="4461471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kumimoji="1" lang="ja-JP" altLang="en-US" b="1" u="sng" dirty="0" smtClean="0"/>
              <a:t>様々な開発者が記述したソースコードを収集するために利用した、プログラミングコンテストについて説明します。</a:t>
            </a:r>
            <a:endParaRPr kumimoji="1" lang="en-US" altLang="ja-JP" b="1" u="sng" dirty="0" smtClean="0"/>
          </a:p>
          <a:p>
            <a:pPr algn="l"/>
            <a:endParaRPr kumimoji="1" lang="en-US" altLang="ja-JP" b="1" u="sng" dirty="0" smtClean="0"/>
          </a:p>
          <a:p>
            <a:r>
              <a:rPr kumimoji="1" lang="ja-JP" altLang="en-US" b="1" u="sng" dirty="0" smtClean="0"/>
              <a:t>プログラミングコンテストとは、アルゴリズムに関するプログラムの問題を参加者が同時に解いてソースコードを提出し、その得点を競うものです。</a:t>
            </a:r>
            <a:endParaRPr kumimoji="1" lang="en-US" altLang="ja-JP" b="1" u="sng" dirty="0" smtClean="0"/>
          </a:p>
          <a:p>
            <a:r>
              <a:rPr kumimoji="1" lang="ja-JP" altLang="en-US" b="1" u="sng" dirty="0" smtClean="0"/>
              <a:t>正解数によって、そのコンテストの順位とレーティングが決まります。</a:t>
            </a:r>
            <a:endParaRPr kumimoji="1" lang="en-US" altLang="ja-JP" b="1" u="sng" dirty="0" smtClean="0"/>
          </a:p>
          <a:p>
            <a:endParaRPr kumimoji="1" lang="en-US" altLang="ja-JP" b="1" u="sng" dirty="0" smtClean="0"/>
          </a:p>
          <a:p>
            <a:r>
              <a:rPr kumimoji="1" lang="ja-JP" altLang="en-US" dirty="0" smtClean="0"/>
              <a:t>レーティングとは、参加者の成績や実力を数値化したものです。</a:t>
            </a:r>
            <a:endParaRPr kumimoji="1" lang="en-US" altLang="ja-JP" dirty="0" smtClean="0"/>
          </a:p>
          <a:p>
            <a:r>
              <a:rPr kumimoji="1" lang="ja-JP" altLang="en-US" dirty="0" smtClean="0"/>
              <a:t>この数値が大きいほど、コンテストにおける期待順位が高いです。</a:t>
            </a:r>
            <a:endParaRPr kumimoji="1" lang="en-US" altLang="ja-JP" dirty="0" smtClean="0"/>
          </a:p>
          <a:p>
            <a:endParaRPr kumimoji="1" lang="en-US" altLang="ja-JP" dirty="0" smtClean="0"/>
          </a:p>
          <a:p>
            <a:r>
              <a:rPr kumimoji="1" lang="ja-JP" altLang="en-US" b="1" u="sng" dirty="0" smtClean="0"/>
              <a:t>このレーティングが、上級者、初級者の定義と関連していて、本研究においては重要な要素となります。</a:t>
            </a:r>
            <a:endParaRPr kumimoji="1" lang="ja-JP" altLang="en-US" b="1" u="sng"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7</a:t>
            </a:fld>
            <a:endParaRPr kumimoji="1" lang="ja-JP" altLang="en-US"/>
          </a:p>
        </p:txBody>
      </p:sp>
    </p:spTree>
    <p:extLst>
      <p:ext uri="{BB962C8B-B14F-4D97-AF65-F5344CB8AC3E}">
        <p14:creationId xmlns:p14="http://schemas.microsoft.com/office/powerpoint/2010/main" val="19155953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1" u="sng" dirty="0" smtClean="0"/>
              <a:t>ここからは、本研究における</a:t>
            </a:r>
            <a:r>
              <a:rPr kumimoji="1" lang="en-US" altLang="ja-JP" b="1" u="sng" dirty="0" smtClean="0"/>
              <a:t>1</a:t>
            </a:r>
            <a:r>
              <a:rPr kumimoji="1" lang="ja-JP" altLang="en-US" b="1" u="sng" dirty="0" smtClean="0"/>
              <a:t>つ目の目的である、ソースコードの良否の判定の全体の流れを説明します。</a:t>
            </a:r>
            <a:endParaRPr kumimoji="1" lang="en-US" altLang="ja-JP" b="1" u="sng" dirty="0" smtClean="0"/>
          </a:p>
          <a:p>
            <a:endParaRPr kumimoji="1" lang="en-US" altLang="ja-JP" b="1" u="sng" dirty="0" smtClean="0"/>
          </a:p>
          <a:p>
            <a:r>
              <a:rPr kumimoji="1" lang="ja-JP" altLang="en-US" dirty="0" smtClean="0"/>
              <a:t>まずは、プログラミングコンテストから提出ソースコードを大量に収集し、上級者と初級者に分類します。</a:t>
            </a:r>
            <a:endParaRPr kumimoji="1" lang="en-US" altLang="ja-JP" dirty="0" smtClean="0"/>
          </a:p>
          <a:p>
            <a:endParaRPr kumimoji="1" lang="en-US" altLang="ja-JP" dirty="0" smtClean="0"/>
          </a:p>
          <a:p>
            <a:r>
              <a:rPr kumimoji="1" lang="ja-JP" altLang="en-US" dirty="0" smtClean="0"/>
              <a:t>次に、それらのソースコードをベクトル化し、機械学習用プログラムを用いて学習モデルを作成します。</a:t>
            </a:r>
            <a:endParaRPr kumimoji="1" lang="en-US" altLang="ja-JP" dirty="0" smtClean="0"/>
          </a:p>
          <a:p>
            <a:endParaRPr kumimoji="1" lang="en-US" altLang="ja-JP" dirty="0" smtClean="0"/>
          </a:p>
          <a:p>
            <a:r>
              <a:rPr kumimoji="1" lang="ja-JP" altLang="en-US" dirty="0" smtClean="0"/>
              <a:t>最後に、学習に関与していない新規のソースコードを作成した学習モデルに入力し、良否の判定を出力します。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a:t>
            </a:fld>
            <a:endParaRPr kumimoji="1" lang="ja-JP" altLang="en-US"/>
          </a:p>
        </p:txBody>
      </p:sp>
    </p:spTree>
    <p:extLst>
      <p:ext uri="{BB962C8B-B14F-4D97-AF65-F5344CB8AC3E}">
        <p14:creationId xmlns:p14="http://schemas.microsoft.com/office/powerpoint/2010/main" val="20985286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まずはソースコードの収集についてお話します。今回対象となるソースコードは、プログラミングコンテストサイト</a:t>
            </a:r>
            <a:r>
              <a:rPr kumimoji="1" lang="en-US" altLang="ja-JP" dirty="0" err="1" smtClean="0"/>
              <a:t>Codeforces</a:t>
            </a:r>
            <a:r>
              <a:rPr kumimoji="1" lang="ja-JP" altLang="en-US" dirty="0" smtClean="0"/>
              <a:t>で一定期間（</a:t>
            </a:r>
            <a:r>
              <a:rPr lang="en-US" altLang="ja-JP" dirty="0"/>
              <a:t>2016/5/19</a:t>
            </a:r>
            <a:r>
              <a:rPr lang="ja-JP" altLang="en-US" dirty="0"/>
              <a:t>～</a:t>
            </a:r>
            <a:r>
              <a:rPr lang="en-US" altLang="ja-JP" dirty="0"/>
              <a:t>2016/11/15</a:t>
            </a:r>
            <a:r>
              <a:rPr lang="ja-JP" altLang="en-US" dirty="0"/>
              <a:t>）</a:t>
            </a:r>
            <a:r>
              <a:rPr kumimoji="1" lang="ja-JP" altLang="en-US" dirty="0" smtClean="0"/>
              <a:t>のうちに提出されたものを利用します。そのうち、対象となるのは提出ソースコードのうち</a:t>
            </a:r>
            <a:r>
              <a:rPr kumimoji="1" lang="en-US" altLang="ja-JP" dirty="0" smtClean="0"/>
              <a:t>90%</a:t>
            </a:r>
            <a:r>
              <a:rPr kumimoji="1" lang="ja-JP" altLang="en-US" dirty="0" smtClean="0"/>
              <a:t>を占める</a:t>
            </a:r>
            <a:r>
              <a:rPr kumimoji="1" lang="en-US" altLang="ja-JP" dirty="0" smtClean="0"/>
              <a:t>C++</a:t>
            </a:r>
            <a:r>
              <a:rPr kumimoji="1" lang="ja-JP" altLang="en-US" dirty="0" smtClean="0"/>
              <a:t>です。</a:t>
            </a:r>
            <a:endParaRPr kumimoji="1" lang="en-US" altLang="ja-JP" dirty="0" smtClean="0"/>
          </a:p>
          <a:p>
            <a:endParaRPr kumimoji="1" lang="en-US" altLang="ja-JP" dirty="0" smtClean="0"/>
          </a:p>
          <a:p>
            <a:r>
              <a:rPr kumimoji="1" lang="ja-JP" altLang="en-US" dirty="0" smtClean="0"/>
              <a:t>次に、対象となったソースコードを分類します。参加者をレーティングでソートし、上位</a:t>
            </a:r>
            <a:r>
              <a:rPr kumimoji="1" lang="en-US" altLang="ja-JP" dirty="0" smtClean="0"/>
              <a:t>25</a:t>
            </a:r>
            <a:r>
              <a:rPr kumimoji="1" lang="ja-JP" altLang="en-US" dirty="0" smtClean="0"/>
              <a:t>％を上級者、下位</a:t>
            </a:r>
            <a:r>
              <a:rPr kumimoji="1" lang="en-US" altLang="ja-JP" dirty="0" smtClean="0"/>
              <a:t>25</a:t>
            </a:r>
            <a:r>
              <a:rPr kumimoji="1" lang="ja-JP" altLang="en-US" dirty="0" smtClean="0"/>
              <a:t>％を初級者とします。</a:t>
            </a:r>
            <a:endParaRPr kumimoji="1" lang="en-US" altLang="ja-JP" dirty="0" smtClean="0"/>
          </a:p>
          <a:p>
            <a:endParaRPr kumimoji="1" lang="en-US" altLang="ja-JP" dirty="0" smtClean="0"/>
          </a:p>
          <a:p>
            <a:r>
              <a:rPr kumimoji="1" lang="ja-JP" altLang="en-US" dirty="0" smtClean="0"/>
              <a:t>本研究においては、提出されたソースコードが上級者の書いたものであれば「良」、初級者が書いたものであれば「否」と定義します。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9</a:t>
            </a:fld>
            <a:endParaRPr kumimoji="1" lang="ja-JP" altLang="en-US"/>
          </a:p>
        </p:txBody>
      </p:sp>
    </p:spTree>
    <p:extLst>
      <p:ext uri="{BB962C8B-B14F-4D97-AF65-F5344CB8AC3E}">
        <p14:creationId xmlns:p14="http://schemas.microsoft.com/office/powerpoint/2010/main" val="6131977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a:solidFill>
                <a:srgbClr val="000000"/>
              </a:solidFill>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a:solidFill>
                <a:srgbClr val="000000"/>
              </a:solidFill>
            </a:endParaRPr>
          </a:p>
        </p:txBody>
      </p:sp>
      <p:sp>
        <p:nvSpPr>
          <p:cNvPr id="3093"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5DBBBF38-8633-4D08-80FA-255CA3FE2712}" type="datetime1">
              <a:rPr kumimoji="1" lang="ja-JP" altLang="en-US" smtClean="0"/>
              <a:t>2019/2/19</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3742592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78FC9BDF-C5E5-4BC5-BB32-DD715C1F7E2E}" type="datetime1">
              <a:rPr kumimoji="1" lang="ja-JP" altLang="en-US" smtClean="0"/>
              <a:t>2019/2/19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294879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85121CC1-7466-494F-87E2-0E7A6048EC85}" type="datetime1">
              <a:rPr kumimoji="1" lang="ja-JP" altLang="en-US" smtClean="0"/>
              <a:t>2019/2/19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304900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7F2F59AD-4072-44A9-8EA9-CDCF1A9C0902}" type="datetime1">
              <a:rPr kumimoji="1" lang="ja-JP" altLang="en-US" smtClean="0"/>
              <a:t>2019/2/19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a:xfrm>
            <a:off x="7543007" y="6230328"/>
            <a:ext cx="1150938" cy="288925"/>
          </a:xfrm>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300033153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7188E10D-FA74-4A9D-888F-EE6CB6C0E25C}" type="datetime1">
              <a:rPr kumimoji="1" lang="ja-JP" altLang="en-US" smtClean="0"/>
              <a:t>2019/2/19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037099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C7B67C71-7FDB-410F-9D32-AD9BD4357F33}" type="datetime1">
              <a:rPr kumimoji="1" lang="ja-JP" altLang="en-US" smtClean="0"/>
              <a:t>2019/2/19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2017353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BE9C55C7-7FF7-4569-834C-9F2A452CCEBA}" type="datetime1">
              <a:rPr kumimoji="1" lang="ja-JP" altLang="en-US" smtClean="0"/>
              <a:t>2019/2/19</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2379956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98ECD744-BEB5-43E0-BB82-A95BB351AFA6}" type="datetime1">
              <a:rPr kumimoji="1" lang="ja-JP" altLang="en-US" smtClean="0"/>
              <a:t>2019/2/19</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583961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185C0B00-960C-4C6E-8B6C-F8D43AB1EAD8}" type="datetime1">
              <a:rPr kumimoji="1" lang="ja-JP" altLang="en-US" smtClean="0"/>
              <a:t>2019/2/19</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3115172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C3334AE4-5326-46E5-8B76-F47EBA31384E}" type="datetime1">
              <a:rPr kumimoji="1" lang="ja-JP" altLang="en-US" smtClean="0"/>
              <a:t>2019/2/19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6827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1D0EC80E-AE86-4FA4-98A9-1B45EB9326AF}" type="datetime1">
              <a:rPr kumimoji="1" lang="ja-JP" altLang="en-US" smtClean="0"/>
              <a:t>2019/2/19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874121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a:solidFill>
                <a:srgbClr val="000000"/>
              </a:solidFill>
            </a:endParaRPr>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1A7BAB9D-486C-40B6-8F34-161C1C769EC9}" type="datetime1">
              <a:rPr kumimoji="1" lang="ja-JP" altLang="en-US" smtClean="0"/>
              <a:t>2019/2/19</a:t>
            </a:fld>
            <a:endParaRPr kumimoji="1" lang="ja-JP" altLang="en-US"/>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24750" y="274636"/>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800"/>
            </a:lvl1pPr>
          </a:lstStyle>
          <a:p>
            <a:fld id="{1EED56CB-58F9-4B74-8C64-FB1757321DFA}"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4204944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0.png"/><Relationship Id="rId2" Type="http://schemas.openxmlformats.org/officeDocument/2006/relationships/image" Target="../media/image15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6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sz="3200" dirty="0" smtClean="0">
                <a:latin typeface="ＭＳ Ｐゴシック" panose="020B0600070205080204" pitchFamily="50" charset="-128"/>
                <a:ea typeface="ＭＳ Ｐゴシック" panose="020B0600070205080204" pitchFamily="50" charset="-128"/>
              </a:rPr>
              <a:t>ソースコード特徴量を用いた機械学習によるソースコードの良否の判定</a:t>
            </a:r>
            <a:endParaRPr kumimoji="1" lang="ja-JP" altLang="en-US" sz="3200" dirty="0">
              <a:latin typeface="ＭＳ Ｐゴシック" panose="020B0600070205080204" pitchFamily="50" charset="-128"/>
              <a:ea typeface="ＭＳ Ｐゴシック" panose="020B0600070205080204" pitchFamily="50" charset="-128"/>
            </a:endParaRPr>
          </a:p>
        </p:txBody>
      </p:sp>
      <p:sp>
        <p:nvSpPr>
          <p:cNvPr id="3" name="サブタイトル 2"/>
          <p:cNvSpPr>
            <a:spLocks noGrp="1"/>
          </p:cNvSpPr>
          <p:nvPr>
            <p:ph type="subTitle" idx="1"/>
          </p:nvPr>
        </p:nvSpPr>
        <p:spPr/>
        <p:txBody>
          <a:bodyPr/>
          <a:lstStyle/>
          <a:p>
            <a:pPr algn="r"/>
            <a:r>
              <a:rPr kumimoji="1" lang="ja-JP" altLang="en-US" sz="2800" dirty="0" smtClean="0">
                <a:latin typeface="ＭＳ Ｐゴシック" panose="020B0600070205080204" pitchFamily="50" charset="-128"/>
                <a:ea typeface="ＭＳ Ｐゴシック" panose="020B0600070205080204" pitchFamily="50" charset="-128"/>
              </a:rPr>
              <a:t>井上研究室 </a:t>
            </a:r>
            <a:r>
              <a:rPr lang="ja-JP" altLang="en-US" sz="2800" dirty="0">
                <a:latin typeface="ＭＳ Ｐゴシック" panose="020B0600070205080204" pitchFamily="50" charset="-128"/>
                <a:ea typeface="ＭＳ Ｐゴシック" panose="020B0600070205080204" pitchFamily="50" charset="-128"/>
              </a:rPr>
              <a:t>槇</a:t>
            </a:r>
            <a:r>
              <a:rPr lang="ja-JP" altLang="en-US" sz="2800" dirty="0" smtClean="0">
                <a:latin typeface="ＭＳ Ｐゴシック" panose="020B0600070205080204" pitchFamily="50" charset="-128"/>
                <a:ea typeface="ＭＳ Ｐゴシック" panose="020B0600070205080204" pitchFamily="50" charset="-128"/>
              </a:rPr>
              <a:t>原 啓介</a:t>
            </a:r>
            <a:endParaRPr kumimoji="1" lang="ja-JP" altLang="en-US" sz="2800" dirty="0">
              <a:latin typeface="ＭＳ Ｐゴシック" panose="020B0600070205080204" pitchFamily="50" charset="-128"/>
              <a:ea typeface="ＭＳ Ｐゴシック" panose="020B0600070205080204" pitchFamily="50" charset="-128"/>
            </a:endParaRPr>
          </a:p>
        </p:txBody>
      </p:sp>
      <p:sp>
        <p:nvSpPr>
          <p:cNvPr id="4" name="スライド番号プレースホルダー 3"/>
          <p:cNvSpPr>
            <a:spLocks noGrp="1"/>
          </p:cNvSpPr>
          <p:nvPr>
            <p:ph type="sldNum" sz="quarter" idx="4"/>
          </p:nvPr>
        </p:nvSpPr>
        <p:spPr/>
        <p:txBody>
          <a:bodyPr/>
          <a:lstStyle/>
          <a:p>
            <a:fld id="{1D4BE88F-AC79-404B-A366-58BAA02F4B18}" type="slidenum">
              <a:rPr lang="en-US" altLang="ja-JP" smtClean="0"/>
              <a:pPr/>
              <a:t>1</a:t>
            </a:fld>
            <a:endParaRPr lang="en-US" altLang="ja-JP"/>
          </a:p>
        </p:txBody>
      </p:sp>
    </p:spTree>
    <p:extLst>
      <p:ext uri="{BB962C8B-B14F-4D97-AF65-F5344CB8AC3E}">
        <p14:creationId xmlns:p14="http://schemas.microsoft.com/office/powerpoint/2010/main" val="31965822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latin typeface="+mn-ea"/>
              </a:rPr>
              <a:t>Step2-1 : </a:t>
            </a:r>
            <a:r>
              <a:rPr kumimoji="1" lang="ja-JP" altLang="en-US" dirty="0" smtClean="0"/>
              <a:t>特徴量のベクトル化</a:t>
            </a:r>
            <a:endParaRPr kumimoji="1" lang="ja-JP" altLang="en-US" dirty="0"/>
          </a:p>
        </p:txBody>
      </p:sp>
      <p:sp>
        <p:nvSpPr>
          <p:cNvPr id="3" name="コンテンツ プレースホルダー 2"/>
          <p:cNvSpPr>
            <a:spLocks noGrp="1"/>
          </p:cNvSpPr>
          <p:nvPr>
            <p:ph idx="1"/>
          </p:nvPr>
        </p:nvSpPr>
        <p:spPr>
          <a:xfrm>
            <a:off x="457199" y="1600200"/>
            <a:ext cx="8520545" cy="4525963"/>
          </a:xfrm>
        </p:spPr>
        <p:txBody>
          <a:bodyPr>
            <a:normAutofit/>
          </a:bodyPr>
          <a:lstStyle/>
          <a:p>
            <a:pPr marL="0" indent="0">
              <a:buNone/>
            </a:pPr>
            <a:r>
              <a:rPr lang="ja-JP" altLang="en-US" dirty="0" smtClean="0"/>
              <a:t>上級者・初級者間で有意差が</a:t>
            </a:r>
            <a:r>
              <a:rPr lang="ja-JP" altLang="en-US" dirty="0"/>
              <a:t>見</a:t>
            </a:r>
            <a:r>
              <a:rPr lang="ja-JP" altLang="en-US" dirty="0" smtClean="0"/>
              <a:t>られた</a:t>
            </a:r>
            <a:r>
              <a:rPr kumimoji="1" lang="ja-JP" altLang="en-US" dirty="0" smtClean="0"/>
              <a:t>予約語，</a:t>
            </a:r>
            <a:r>
              <a:rPr kumimoji="1" lang="en-US" altLang="ja-JP" dirty="0" smtClean="0"/>
              <a:t/>
            </a:r>
            <a:br>
              <a:rPr kumimoji="1" lang="en-US" altLang="ja-JP" dirty="0" smtClean="0"/>
            </a:br>
            <a:r>
              <a:rPr kumimoji="1" lang="ja-JP" altLang="en-US" dirty="0" smtClean="0"/>
              <a:t>メトリクスを</a:t>
            </a:r>
            <a:r>
              <a:rPr lang="ja-JP" altLang="en-US" dirty="0" smtClean="0"/>
              <a:t>ソースコードごと</a:t>
            </a:r>
            <a:r>
              <a:rPr lang="ja-JP" altLang="en-US" dirty="0"/>
              <a:t>に</a:t>
            </a:r>
            <a:r>
              <a:rPr kumimoji="1" lang="ja-JP" altLang="en-US" dirty="0" smtClean="0"/>
              <a:t>ベクトル化</a:t>
            </a:r>
            <a:endParaRPr kumimoji="1" lang="en-US" altLang="ja-JP" dirty="0" smtClean="0"/>
          </a:p>
          <a:p>
            <a:r>
              <a:rPr lang="ja-JP" altLang="en-US" sz="2800" dirty="0" smtClean="0"/>
              <a:t>予約語利用頻度：字句解析により回数を記録</a:t>
            </a:r>
            <a:endParaRPr lang="en-US" altLang="ja-JP" sz="2800" dirty="0" smtClean="0"/>
          </a:p>
          <a:p>
            <a:r>
              <a:rPr kumimoji="1" lang="ja-JP" altLang="en-US" sz="2800" dirty="0" smtClean="0"/>
              <a:t>メトリクス値：</a:t>
            </a:r>
            <a:r>
              <a:rPr kumimoji="1" lang="en-US" altLang="ja-JP" sz="2800" dirty="0" err="1" smtClean="0"/>
              <a:t>SourceMonitor</a:t>
            </a:r>
            <a:r>
              <a:rPr kumimoji="1" lang="en-US" altLang="ja-JP" sz="2800" dirty="0" smtClean="0"/>
              <a:t>[2]</a:t>
            </a:r>
            <a:r>
              <a:rPr kumimoji="1" lang="ja-JP" altLang="en-US" sz="2800" dirty="0" smtClean="0"/>
              <a:t>により取得</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5" name="テキスト ボックス 4"/>
          <p:cNvSpPr txBox="1"/>
          <p:nvPr/>
        </p:nvSpPr>
        <p:spPr>
          <a:xfrm>
            <a:off x="1781680" y="6230328"/>
            <a:ext cx="5569528" cy="368135"/>
          </a:xfrm>
          <a:prstGeom prst="rect">
            <a:avLst/>
          </a:prstGeom>
          <a:solidFill>
            <a:srgbClr val="FFFFCC"/>
          </a:solidFill>
          <a:ln>
            <a:solidFill>
              <a:schemeClr val="tx1"/>
            </a:solidFill>
          </a:ln>
        </p:spPr>
        <p:txBody>
          <a:bodyPr wrap="square" rtlCol="0">
            <a:spAutoFit/>
          </a:bodyPr>
          <a:lstStyle/>
          <a:p>
            <a:r>
              <a:rPr lang="en-US" altLang="ja-JP" dirty="0" smtClean="0"/>
              <a:t>[2] </a:t>
            </a:r>
            <a:r>
              <a:rPr lang="en-US" altLang="ja-JP" dirty="0"/>
              <a:t>http://www.campwoodsw.com/sourcemonitor.html</a:t>
            </a:r>
            <a:endParaRPr kumimoji="1" lang="ja-JP" altLang="en-US" dirty="0"/>
          </a:p>
        </p:txBody>
      </p:sp>
      <p:pic>
        <p:nvPicPr>
          <p:cNvPr id="11" name="図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199" y="3828625"/>
            <a:ext cx="4726745" cy="2259975"/>
          </a:xfrm>
          <a:prstGeom prst="rect">
            <a:avLst/>
          </a:prstGeom>
        </p:spPr>
      </p:pic>
      <p:sp>
        <p:nvSpPr>
          <p:cNvPr id="13" name="正方形/長方形 12"/>
          <p:cNvSpPr/>
          <p:nvPr/>
        </p:nvSpPr>
        <p:spPr>
          <a:xfrm>
            <a:off x="4815339" y="4179815"/>
            <a:ext cx="3878606" cy="1630142"/>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2000" dirty="0"/>
              <a:t>1</a:t>
            </a:r>
            <a:r>
              <a:rPr lang="ja-JP" altLang="en-US" sz="2000" dirty="0"/>
              <a:t>行</a:t>
            </a:r>
            <a:r>
              <a:rPr lang="ja-JP" altLang="en-US" sz="2000" dirty="0" smtClean="0"/>
              <a:t>が</a:t>
            </a:r>
            <a:r>
              <a:rPr lang="en-US" altLang="ja-JP" sz="2000" dirty="0" smtClean="0"/>
              <a:t>1</a:t>
            </a:r>
            <a:r>
              <a:rPr lang="ja-JP" altLang="en-US" sz="2000" dirty="0" err="1" smtClean="0"/>
              <a:t>つの</a:t>
            </a:r>
            <a:r>
              <a:rPr lang="ja-JP" altLang="en-US" sz="2000" dirty="0"/>
              <a:t>ソースコードに対応</a:t>
            </a:r>
            <a:endParaRPr lang="en-US" altLang="ja-JP" sz="2000" dirty="0"/>
          </a:p>
          <a:p>
            <a:endParaRPr lang="en-US" altLang="ja-JP" sz="2000" dirty="0"/>
          </a:p>
          <a:p>
            <a:r>
              <a:rPr lang="ja-JP" altLang="en-US" sz="2000" dirty="0"/>
              <a:t>予約語</a:t>
            </a:r>
            <a:r>
              <a:rPr lang="en-US" altLang="ja-JP" sz="2000" dirty="0">
                <a:solidFill>
                  <a:srgbClr val="FF0000"/>
                </a:solidFill>
              </a:rPr>
              <a:t>29</a:t>
            </a:r>
            <a:r>
              <a:rPr lang="ja-JP" altLang="en-US" sz="2000" dirty="0">
                <a:solidFill>
                  <a:srgbClr val="FF0000"/>
                </a:solidFill>
              </a:rPr>
              <a:t>種類</a:t>
            </a:r>
            <a:r>
              <a:rPr lang="ja-JP" altLang="en-US" sz="2000" dirty="0"/>
              <a:t>，メトリクス</a:t>
            </a:r>
            <a:r>
              <a:rPr lang="en-US" altLang="ja-JP" sz="2000" dirty="0">
                <a:solidFill>
                  <a:srgbClr val="FF0000"/>
                </a:solidFill>
              </a:rPr>
              <a:t>11</a:t>
            </a:r>
            <a:r>
              <a:rPr lang="ja-JP" altLang="en-US" sz="2000" dirty="0">
                <a:solidFill>
                  <a:srgbClr val="FF0000"/>
                </a:solidFill>
              </a:rPr>
              <a:t>種類</a:t>
            </a:r>
            <a:endParaRPr lang="en-US" altLang="ja-JP" sz="2000" dirty="0">
              <a:solidFill>
                <a:srgbClr val="FF0000"/>
              </a:solidFill>
            </a:endParaRPr>
          </a:p>
          <a:p>
            <a:r>
              <a:rPr lang="ja-JP" altLang="en-US" sz="2000" dirty="0"/>
              <a:t>を使って</a:t>
            </a:r>
            <a:r>
              <a:rPr lang="en-US" altLang="ja-JP" sz="2000" dirty="0">
                <a:solidFill>
                  <a:srgbClr val="FF0000"/>
                </a:solidFill>
              </a:rPr>
              <a:t>40</a:t>
            </a:r>
            <a:r>
              <a:rPr lang="ja-JP" altLang="en-US" sz="2000" dirty="0">
                <a:solidFill>
                  <a:srgbClr val="FF0000"/>
                </a:solidFill>
              </a:rPr>
              <a:t>次元</a:t>
            </a:r>
            <a:r>
              <a:rPr lang="ja-JP" altLang="en-US" sz="2000" dirty="0"/>
              <a:t>のベクトルを</a:t>
            </a:r>
            <a:r>
              <a:rPr lang="ja-JP" altLang="en-US" sz="2000" dirty="0" smtClean="0"/>
              <a:t>作成</a:t>
            </a:r>
            <a:endParaRPr lang="ja-JP" altLang="en-US" sz="2000" dirty="0"/>
          </a:p>
        </p:txBody>
      </p:sp>
    </p:spTree>
    <p:extLst>
      <p:ext uri="{BB962C8B-B14F-4D97-AF65-F5344CB8AC3E}">
        <p14:creationId xmlns:p14="http://schemas.microsoft.com/office/powerpoint/2010/main" val="35083434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mn-ea"/>
                <a:ea typeface="+mn-ea"/>
              </a:rPr>
              <a:t>上級者・初級者の特徴</a:t>
            </a:r>
            <a:r>
              <a:rPr lang="ja-JP" altLang="en-US" dirty="0">
                <a:latin typeface="+mn-ea"/>
                <a:ea typeface="+mn-ea"/>
              </a:rPr>
              <a:t>量</a:t>
            </a:r>
            <a:endParaRPr kumimoji="1" lang="ja-JP" altLang="en-US" dirty="0">
              <a:latin typeface="+mn-ea"/>
              <a:ea typeface="+mn-ea"/>
            </a:endParaRPr>
          </a:p>
        </p:txBody>
      </p:sp>
      <p:sp>
        <p:nvSpPr>
          <p:cNvPr id="3" name="コンテンツ プレースホルダー 2"/>
          <p:cNvSpPr>
            <a:spLocks noGrp="1"/>
          </p:cNvSpPr>
          <p:nvPr>
            <p:ph idx="1"/>
          </p:nvPr>
        </p:nvSpPr>
        <p:spPr>
          <a:xfrm>
            <a:off x="457199" y="1600200"/>
            <a:ext cx="8520545" cy="783771"/>
          </a:xfrm>
        </p:spPr>
        <p:txBody>
          <a:bodyPr>
            <a:normAutofit/>
          </a:bodyPr>
          <a:lstStyle/>
          <a:p>
            <a:pPr marL="0" indent="0">
              <a:buNone/>
            </a:pPr>
            <a:r>
              <a:rPr lang="ja-JP" altLang="en-US" dirty="0" smtClean="0"/>
              <a:t>先行研究</a:t>
            </a:r>
            <a:r>
              <a:rPr lang="en-US" altLang="ja-JP" dirty="0" smtClean="0"/>
              <a:t>[1]</a:t>
            </a:r>
            <a:r>
              <a:rPr lang="ja-JP" altLang="en-US" dirty="0" smtClean="0"/>
              <a:t>で有意差が認められた特徴量</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37" name="正方形/長方形 36"/>
          <p:cNvSpPr/>
          <p:nvPr/>
        </p:nvSpPr>
        <p:spPr>
          <a:xfrm>
            <a:off x="155387" y="2482391"/>
            <a:ext cx="3262728" cy="389496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lang="en-US" altLang="ja-JP" sz="2000" dirty="0" smtClean="0">
              <a:solidFill>
                <a:schemeClr val="tx1"/>
              </a:solidFill>
            </a:endParaRPr>
          </a:p>
          <a:p>
            <a:endParaRPr lang="en-US" altLang="ja-JP" sz="2000" dirty="0" smtClean="0">
              <a:solidFill>
                <a:schemeClr val="tx1"/>
              </a:solidFill>
            </a:endParaRPr>
          </a:p>
          <a:p>
            <a:endParaRPr lang="en-US" altLang="ja-JP" sz="2400" dirty="0" smtClean="0">
              <a:solidFill>
                <a:schemeClr val="tx1"/>
              </a:solidFill>
            </a:endParaRPr>
          </a:p>
        </p:txBody>
      </p:sp>
      <p:sp>
        <p:nvSpPr>
          <p:cNvPr id="38" name="正方形/長方形 37"/>
          <p:cNvSpPr/>
          <p:nvPr/>
        </p:nvSpPr>
        <p:spPr>
          <a:xfrm>
            <a:off x="356762" y="2198244"/>
            <a:ext cx="2590802" cy="588723"/>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smtClean="0">
                <a:solidFill>
                  <a:schemeClr val="tx1"/>
                </a:solidFill>
              </a:rPr>
              <a:t>予約語利用頻度</a:t>
            </a:r>
            <a:endParaRPr kumimoji="1" lang="ja-JP" altLang="en-US" sz="2400" dirty="0">
              <a:solidFill>
                <a:schemeClr val="tx1"/>
              </a:solidFill>
            </a:endParaRPr>
          </a:p>
        </p:txBody>
      </p:sp>
      <p:sp>
        <p:nvSpPr>
          <p:cNvPr id="6" name="正方形/長方形 5"/>
          <p:cNvSpPr/>
          <p:nvPr/>
        </p:nvSpPr>
        <p:spPr>
          <a:xfrm>
            <a:off x="1918238" y="3110149"/>
            <a:ext cx="1317171" cy="3026228"/>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en-US" altLang="ja-JP" dirty="0" smtClean="0">
              <a:solidFill>
                <a:schemeClr val="tx1"/>
              </a:solidFill>
            </a:endParaRPr>
          </a:p>
          <a:p>
            <a:r>
              <a:rPr kumimoji="1" lang="en-US" altLang="ja-JP" dirty="0" smtClean="0">
                <a:solidFill>
                  <a:schemeClr val="tx1"/>
                </a:solidFill>
              </a:rPr>
              <a:t>else</a:t>
            </a:r>
          </a:p>
          <a:p>
            <a:r>
              <a:rPr lang="en-US" altLang="ja-JP" dirty="0" smtClean="0">
                <a:solidFill>
                  <a:schemeClr val="tx1"/>
                </a:solidFill>
              </a:rPr>
              <a:t>break</a:t>
            </a:r>
          </a:p>
          <a:p>
            <a:r>
              <a:rPr kumimoji="1" lang="en-US" altLang="ja-JP" dirty="0" smtClean="0">
                <a:solidFill>
                  <a:schemeClr val="tx1"/>
                </a:solidFill>
              </a:rPr>
              <a:t>if</a:t>
            </a:r>
          </a:p>
          <a:p>
            <a:r>
              <a:rPr kumimoji="1" lang="en-US" altLang="ja-JP" dirty="0" smtClean="0">
                <a:solidFill>
                  <a:schemeClr val="tx1"/>
                </a:solidFill>
              </a:rPr>
              <a:t>for</a:t>
            </a:r>
          </a:p>
          <a:p>
            <a:r>
              <a:rPr lang="en-US" altLang="ja-JP" dirty="0" err="1" smtClean="0">
                <a:solidFill>
                  <a:schemeClr val="tx1"/>
                </a:solidFill>
              </a:rPr>
              <a:t>goto</a:t>
            </a:r>
            <a:endParaRPr lang="en-US" altLang="ja-JP" dirty="0" smtClean="0">
              <a:solidFill>
                <a:schemeClr val="tx1"/>
              </a:solidFill>
            </a:endParaRPr>
          </a:p>
          <a:p>
            <a:r>
              <a:rPr kumimoji="1" lang="en-US" altLang="ja-JP" dirty="0" smtClean="0">
                <a:solidFill>
                  <a:schemeClr val="tx1"/>
                </a:solidFill>
              </a:rPr>
              <a:t>case</a:t>
            </a:r>
          </a:p>
          <a:p>
            <a:r>
              <a:rPr lang="en-US" altLang="ja-JP" dirty="0" smtClean="0">
                <a:solidFill>
                  <a:schemeClr val="tx1"/>
                </a:solidFill>
              </a:rPr>
              <a:t>switch</a:t>
            </a:r>
          </a:p>
          <a:p>
            <a:r>
              <a:rPr kumimoji="1" lang="en-US" altLang="ja-JP" dirty="0" smtClean="0">
                <a:solidFill>
                  <a:schemeClr val="tx1"/>
                </a:solidFill>
              </a:rPr>
              <a:t>extern</a:t>
            </a:r>
            <a:endParaRPr kumimoji="1" lang="ja-JP" altLang="en-US" dirty="0">
              <a:solidFill>
                <a:schemeClr val="tx1"/>
              </a:solidFill>
            </a:endParaRPr>
          </a:p>
        </p:txBody>
      </p:sp>
      <p:sp>
        <p:nvSpPr>
          <p:cNvPr id="42" name="正方形/長方形 41"/>
          <p:cNvSpPr/>
          <p:nvPr/>
        </p:nvSpPr>
        <p:spPr>
          <a:xfrm>
            <a:off x="319150" y="3091543"/>
            <a:ext cx="1287501" cy="3026228"/>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en-US" altLang="ja-JP" dirty="0" smtClean="0">
              <a:solidFill>
                <a:schemeClr val="tx1"/>
              </a:solidFill>
            </a:endParaRPr>
          </a:p>
          <a:p>
            <a:r>
              <a:rPr lang="en-US" altLang="ja-JP" dirty="0" err="1" smtClean="0">
                <a:solidFill>
                  <a:schemeClr val="tx1"/>
                </a:solidFill>
              </a:rPr>
              <a:t>typedef</a:t>
            </a:r>
            <a:endParaRPr lang="en-US" altLang="ja-JP" dirty="0" smtClean="0">
              <a:solidFill>
                <a:schemeClr val="tx1"/>
              </a:solidFill>
            </a:endParaRPr>
          </a:p>
          <a:p>
            <a:r>
              <a:rPr kumimoji="1" lang="en-US" altLang="ja-JP" dirty="0" smtClean="0">
                <a:solidFill>
                  <a:schemeClr val="tx1"/>
                </a:solidFill>
              </a:rPr>
              <a:t>template</a:t>
            </a:r>
          </a:p>
          <a:p>
            <a:r>
              <a:rPr lang="en-US" altLang="ja-JP" dirty="0" smtClean="0">
                <a:solidFill>
                  <a:schemeClr val="tx1"/>
                </a:solidFill>
              </a:rPr>
              <a:t>return</a:t>
            </a:r>
          </a:p>
          <a:p>
            <a:r>
              <a:rPr kumimoji="1" lang="en-US" altLang="ja-JP" dirty="0" err="1" smtClean="0">
                <a:solidFill>
                  <a:schemeClr val="tx1"/>
                </a:solidFill>
              </a:rPr>
              <a:t>typename</a:t>
            </a:r>
            <a:endParaRPr kumimoji="1" lang="en-US" altLang="ja-JP" dirty="0" smtClean="0">
              <a:solidFill>
                <a:schemeClr val="tx1"/>
              </a:solidFill>
            </a:endParaRPr>
          </a:p>
          <a:p>
            <a:r>
              <a:rPr lang="en-US" altLang="ja-JP" dirty="0" smtClean="0">
                <a:solidFill>
                  <a:schemeClr val="tx1"/>
                </a:solidFill>
              </a:rPr>
              <a:t>while</a:t>
            </a:r>
          </a:p>
          <a:p>
            <a:r>
              <a:rPr kumimoji="1" lang="en-US" altLang="ja-JP" dirty="0" smtClean="0">
                <a:solidFill>
                  <a:schemeClr val="tx1"/>
                </a:solidFill>
              </a:rPr>
              <a:t>operator</a:t>
            </a:r>
          </a:p>
          <a:p>
            <a:r>
              <a:rPr lang="en-US" altLang="ja-JP" dirty="0" smtClean="0">
                <a:solidFill>
                  <a:schemeClr val="tx1"/>
                </a:solidFill>
              </a:rPr>
              <a:t>class</a:t>
            </a:r>
          </a:p>
          <a:p>
            <a:r>
              <a:rPr lang="en-US" altLang="ja-JP" dirty="0" err="1" smtClean="0">
                <a:solidFill>
                  <a:schemeClr val="tx1"/>
                </a:solidFill>
              </a:rPr>
              <a:t>struct</a:t>
            </a:r>
            <a:endParaRPr lang="en-US" altLang="ja-JP" dirty="0" smtClean="0">
              <a:solidFill>
                <a:schemeClr val="tx1"/>
              </a:solidFill>
            </a:endParaRPr>
          </a:p>
          <a:p>
            <a:endParaRPr kumimoji="1" lang="ja-JP" altLang="en-US" dirty="0">
              <a:solidFill>
                <a:schemeClr val="tx1"/>
              </a:solidFill>
            </a:endParaRPr>
          </a:p>
        </p:txBody>
      </p:sp>
      <p:sp>
        <p:nvSpPr>
          <p:cNvPr id="40" name="正方形/長方形 39"/>
          <p:cNvSpPr/>
          <p:nvPr/>
        </p:nvSpPr>
        <p:spPr>
          <a:xfrm>
            <a:off x="1955324" y="2933476"/>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smtClean="0">
                <a:solidFill>
                  <a:schemeClr val="tx1"/>
                </a:solidFill>
              </a:rPr>
              <a:t>初</a:t>
            </a:r>
            <a:r>
              <a:rPr kumimoji="1" lang="ja-JP" altLang="en-US" dirty="0" smtClean="0">
                <a:solidFill>
                  <a:schemeClr val="tx1"/>
                </a:solidFill>
              </a:rPr>
              <a:t>級者</a:t>
            </a:r>
            <a:endParaRPr kumimoji="1" lang="ja-JP" altLang="en-US" dirty="0">
              <a:solidFill>
                <a:schemeClr val="tx1"/>
              </a:solidFill>
            </a:endParaRPr>
          </a:p>
        </p:txBody>
      </p:sp>
      <p:sp>
        <p:nvSpPr>
          <p:cNvPr id="5" name="正方形/長方形 4"/>
          <p:cNvSpPr/>
          <p:nvPr/>
        </p:nvSpPr>
        <p:spPr>
          <a:xfrm>
            <a:off x="339018" y="2933476"/>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上級者</a:t>
            </a:r>
            <a:endParaRPr kumimoji="1" lang="ja-JP" altLang="en-US" dirty="0">
              <a:solidFill>
                <a:schemeClr val="tx1"/>
              </a:solidFill>
            </a:endParaRPr>
          </a:p>
        </p:txBody>
      </p:sp>
      <p:sp>
        <p:nvSpPr>
          <p:cNvPr id="43" name="正方形/長方形 42"/>
          <p:cNvSpPr/>
          <p:nvPr/>
        </p:nvSpPr>
        <p:spPr>
          <a:xfrm>
            <a:off x="3652163" y="2482391"/>
            <a:ext cx="5325581" cy="417404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lang="en-US" altLang="ja-JP" sz="2000" dirty="0" smtClean="0">
              <a:solidFill>
                <a:schemeClr val="tx1"/>
              </a:solidFill>
            </a:endParaRPr>
          </a:p>
          <a:p>
            <a:endParaRPr lang="en-US" altLang="ja-JP" sz="2000" dirty="0" smtClean="0">
              <a:solidFill>
                <a:schemeClr val="tx1"/>
              </a:solidFill>
            </a:endParaRPr>
          </a:p>
          <a:p>
            <a:endParaRPr lang="en-US" altLang="ja-JP" sz="2400" dirty="0" smtClean="0">
              <a:solidFill>
                <a:schemeClr val="tx1"/>
              </a:solidFill>
            </a:endParaRPr>
          </a:p>
        </p:txBody>
      </p:sp>
      <p:sp>
        <p:nvSpPr>
          <p:cNvPr id="44" name="正方形/長方形 43"/>
          <p:cNvSpPr/>
          <p:nvPr/>
        </p:nvSpPr>
        <p:spPr>
          <a:xfrm>
            <a:off x="3953975" y="2198244"/>
            <a:ext cx="1728368" cy="588723"/>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smtClean="0">
                <a:solidFill>
                  <a:schemeClr val="tx1"/>
                </a:solidFill>
              </a:rPr>
              <a:t>メトリクス値</a:t>
            </a:r>
            <a:endParaRPr kumimoji="1" lang="ja-JP" altLang="en-US" sz="2400" dirty="0">
              <a:solidFill>
                <a:schemeClr val="tx1"/>
              </a:solidFill>
            </a:endParaRPr>
          </a:p>
        </p:txBody>
      </p:sp>
      <p:sp>
        <p:nvSpPr>
          <p:cNvPr id="45" name="正方形/長方形 44"/>
          <p:cNvSpPr/>
          <p:nvPr/>
        </p:nvSpPr>
        <p:spPr>
          <a:xfrm>
            <a:off x="6358438" y="3049347"/>
            <a:ext cx="2551099" cy="3309261"/>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smtClean="0">
              <a:solidFill>
                <a:schemeClr val="tx1"/>
              </a:solidFill>
            </a:endParaRPr>
          </a:p>
          <a:p>
            <a:r>
              <a:rPr lang="en-US" altLang="ja-JP" dirty="0" err="1" smtClean="0">
                <a:solidFill>
                  <a:schemeClr val="tx1"/>
                </a:solidFill>
              </a:rPr>
              <a:t>avg_depth</a:t>
            </a:r>
            <a:endParaRPr lang="en-US" altLang="ja-JP" dirty="0" smtClean="0">
              <a:solidFill>
                <a:schemeClr val="tx1"/>
              </a:solidFill>
            </a:endParaRPr>
          </a:p>
          <a:p>
            <a:r>
              <a:rPr lang="ja-JP" altLang="en-US" dirty="0" smtClean="0">
                <a:solidFill>
                  <a:schemeClr val="tx1"/>
                </a:solidFill>
              </a:rPr>
              <a:t>各関数のネスト深さ     の平均値</a:t>
            </a:r>
            <a:endParaRPr lang="en-US" altLang="ja-JP" dirty="0" smtClean="0">
              <a:solidFill>
                <a:schemeClr val="tx1"/>
              </a:solidFill>
            </a:endParaRPr>
          </a:p>
          <a:p>
            <a:endParaRPr lang="en-US" altLang="ja-JP" sz="800" dirty="0" smtClean="0">
              <a:solidFill>
                <a:schemeClr val="tx1"/>
              </a:solidFill>
            </a:endParaRPr>
          </a:p>
          <a:p>
            <a:r>
              <a:rPr lang="en-US" altLang="ja-JP" dirty="0" err="1" smtClean="0">
                <a:solidFill>
                  <a:schemeClr val="tx1"/>
                </a:solidFill>
              </a:rPr>
              <a:t>avg_complexity</a:t>
            </a:r>
            <a:endParaRPr lang="en-US" altLang="ja-JP" dirty="0" smtClean="0">
              <a:solidFill>
                <a:schemeClr val="tx1"/>
              </a:solidFill>
            </a:endParaRPr>
          </a:p>
          <a:p>
            <a:r>
              <a:rPr lang="ja-JP" altLang="en-US" dirty="0">
                <a:solidFill>
                  <a:schemeClr val="tx1"/>
                </a:solidFill>
              </a:rPr>
              <a:t>各関数</a:t>
            </a:r>
            <a:r>
              <a:rPr lang="ja-JP" altLang="en-US" dirty="0" smtClean="0">
                <a:solidFill>
                  <a:schemeClr val="tx1"/>
                </a:solidFill>
              </a:rPr>
              <a:t>の循環的複雑度の平均値</a:t>
            </a:r>
            <a:endParaRPr lang="en-US" altLang="ja-JP" dirty="0" smtClean="0">
              <a:solidFill>
                <a:schemeClr val="tx1"/>
              </a:solidFill>
            </a:endParaRPr>
          </a:p>
          <a:p>
            <a:endParaRPr lang="en-US" altLang="ja-JP" sz="800" dirty="0" smtClean="0">
              <a:solidFill>
                <a:schemeClr val="tx1"/>
              </a:solidFill>
            </a:endParaRPr>
          </a:p>
          <a:p>
            <a:r>
              <a:rPr kumimoji="1" lang="en-US" altLang="ja-JP" dirty="0" err="1" smtClean="0">
                <a:solidFill>
                  <a:schemeClr val="tx1"/>
                </a:solidFill>
              </a:rPr>
              <a:t>max_complexity</a:t>
            </a:r>
            <a:endParaRPr kumimoji="1" lang="en-US" altLang="ja-JP" dirty="0" smtClean="0">
              <a:solidFill>
                <a:schemeClr val="tx1"/>
              </a:solidFill>
            </a:endParaRPr>
          </a:p>
          <a:p>
            <a:r>
              <a:rPr lang="ja-JP" altLang="en-US" dirty="0">
                <a:solidFill>
                  <a:schemeClr val="tx1"/>
                </a:solidFill>
              </a:rPr>
              <a:t>各関数の循環的複雑度の</a:t>
            </a:r>
            <a:r>
              <a:rPr lang="ja-JP" altLang="en-US" dirty="0" smtClean="0">
                <a:solidFill>
                  <a:schemeClr val="tx1"/>
                </a:solidFill>
              </a:rPr>
              <a:t>最大値</a:t>
            </a:r>
            <a:endParaRPr kumimoji="1" lang="en-US" altLang="ja-JP" dirty="0" smtClean="0">
              <a:solidFill>
                <a:schemeClr val="tx1"/>
              </a:solidFill>
            </a:endParaRPr>
          </a:p>
          <a:p>
            <a:endParaRPr lang="en-US" altLang="ja-JP" dirty="0" smtClean="0">
              <a:solidFill>
                <a:schemeClr val="tx1"/>
              </a:solidFill>
            </a:endParaRPr>
          </a:p>
        </p:txBody>
      </p:sp>
      <p:sp>
        <p:nvSpPr>
          <p:cNvPr id="47" name="正方形/長方形 46"/>
          <p:cNvSpPr/>
          <p:nvPr/>
        </p:nvSpPr>
        <p:spPr>
          <a:xfrm>
            <a:off x="3729703" y="3049346"/>
            <a:ext cx="2522850" cy="3469907"/>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smtClean="0">
              <a:solidFill>
                <a:schemeClr val="tx1"/>
              </a:solidFill>
            </a:endParaRPr>
          </a:p>
          <a:p>
            <a:r>
              <a:rPr lang="en-US" altLang="ja-JP" dirty="0" err="1" smtClean="0">
                <a:solidFill>
                  <a:schemeClr val="tx1"/>
                </a:solidFill>
              </a:rPr>
              <a:t>n_statements</a:t>
            </a:r>
            <a:endParaRPr lang="en-US" altLang="ja-JP" dirty="0" smtClean="0">
              <a:solidFill>
                <a:schemeClr val="tx1"/>
              </a:solidFill>
            </a:endParaRPr>
          </a:p>
          <a:p>
            <a:r>
              <a:rPr lang="ja-JP" altLang="en-US" dirty="0" smtClean="0">
                <a:solidFill>
                  <a:schemeClr val="tx1"/>
                </a:solidFill>
              </a:rPr>
              <a:t>セミコロンで区切られた論理行数</a:t>
            </a:r>
            <a:endParaRPr lang="en-US" altLang="ja-JP" dirty="0" smtClean="0">
              <a:solidFill>
                <a:schemeClr val="tx1"/>
              </a:solidFill>
            </a:endParaRPr>
          </a:p>
          <a:p>
            <a:endParaRPr lang="en-US" altLang="ja-JP" sz="900" dirty="0" smtClean="0">
              <a:solidFill>
                <a:schemeClr val="tx1"/>
              </a:solidFill>
            </a:endParaRPr>
          </a:p>
          <a:p>
            <a:r>
              <a:rPr lang="en-US" altLang="ja-JP" dirty="0" err="1" smtClean="0">
                <a:solidFill>
                  <a:schemeClr val="tx1"/>
                </a:solidFill>
              </a:rPr>
              <a:t>n_func</a:t>
            </a:r>
            <a:endParaRPr lang="en-US" altLang="ja-JP" dirty="0" smtClean="0">
              <a:solidFill>
                <a:schemeClr val="tx1"/>
              </a:solidFill>
            </a:endParaRPr>
          </a:p>
          <a:p>
            <a:r>
              <a:rPr lang="ja-JP" altLang="en-US" dirty="0" smtClean="0">
                <a:solidFill>
                  <a:schemeClr val="tx1"/>
                </a:solidFill>
              </a:rPr>
              <a:t>関数の数</a:t>
            </a:r>
            <a:endParaRPr lang="en-US" altLang="ja-JP" dirty="0" smtClean="0">
              <a:solidFill>
                <a:schemeClr val="tx1"/>
              </a:solidFill>
            </a:endParaRPr>
          </a:p>
          <a:p>
            <a:endParaRPr lang="en-US" altLang="ja-JP" sz="800" dirty="0" smtClean="0">
              <a:solidFill>
                <a:schemeClr val="tx1"/>
              </a:solidFill>
            </a:endParaRPr>
          </a:p>
          <a:p>
            <a:r>
              <a:rPr lang="en-US" altLang="ja-JP" dirty="0" err="1" smtClean="0">
                <a:solidFill>
                  <a:schemeClr val="tx1"/>
                </a:solidFill>
              </a:rPr>
              <a:t>n_lines</a:t>
            </a:r>
            <a:endParaRPr lang="en-US" altLang="ja-JP" dirty="0" smtClean="0">
              <a:solidFill>
                <a:schemeClr val="tx1"/>
              </a:solidFill>
            </a:endParaRPr>
          </a:p>
          <a:p>
            <a:r>
              <a:rPr lang="ja-JP" altLang="en-US" dirty="0" smtClean="0">
                <a:solidFill>
                  <a:schemeClr val="tx1"/>
                </a:solidFill>
              </a:rPr>
              <a:t>物理行数</a:t>
            </a:r>
            <a:endParaRPr lang="en-US" altLang="ja-JP" dirty="0" smtClean="0">
              <a:solidFill>
                <a:schemeClr val="tx1"/>
              </a:solidFill>
            </a:endParaRPr>
          </a:p>
          <a:p>
            <a:endParaRPr lang="en-US" altLang="ja-JP" sz="800" dirty="0" smtClean="0">
              <a:solidFill>
                <a:schemeClr val="tx1"/>
              </a:solidFill>
            </a:endParaRPr>
          </a:p>
          <a:p>
            <a:r>
              <a:rPr lang="en-US" altLang="ja-JP" dirty="0" err="1" smtClean="0">
                <a:solidFill>
                  <a:schemeClr val="tx1"/>
                </a:solidFill>
              </a:rPr>
              <a:t>n_classes</a:t>
            </a:r>
            <a:endParaRPr lang="en-US" altLang="ja-JP" dirty="0" smtClean="0">
              <a:solidFill>
                <a:schemeClr val="tx1"/>
              </a:solidFill>
            </a:endParaRPr>
          </a:p>
          <a:p>
            <a:r>
              <a:rPr lang="ja-JP" altLang="en-US" dirty="0">
                <a:solidFill>
                  <a:schemeClr val="tx1"/>
                </a:solidFill>
              </a:rPr>
              <a:t>クラス</a:t>
            </a:r>
            <a:r>
              <a:rPr lang="ja-JP" altLang="en-US" dirty="0" smtClean="0">
                <a:solidFill>
                  <a:schemeClr val="tx1"/>
                </a:solidFill>
              </a:rPr>
              <a:t>数</a:t>
            </a:r>
            <a:endParaRPr lang="en-US" altLang="ja-JP" dirty="0" smtClean="0">
              <a:solidFill>
                <a:schemeClr val="tx1"/>
              </a:solidFill>
            </a:endParaRPr>
          </a:p>
          <a:p>
            <a:endParaRPr lang="en-US" altLang="ja-JP" dirty="0" smtClean="0">
              <a:solidFill>
                <a:schemeClr val="tx1"/>
              </a:solidFill>
            </a:endParaRPr>
          </a:p>
        </p:txBody>
      </p:sp>
      <p:sp>
        <p:nvSpPr>
          <p:cNvPr id="48" name="正方形/長方形 47"/>
          <p:cNvSpPr/>
          <p:nvPr/>
        </p:nvSpPr>
        <p:spPr>
          <a:xfrm>
            <a:off x="6449549" y="2890607"/>
            <a:ext cx="1304999"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初</a:t>
            </a:r>
            <a:r>
              <a:rPr kumimoji="1" lang="ja-JP" altLang="en-US" dirty="0" smtClean="0">
                <a:solidFill>
                  <a:schemeClr val="tx1"/>
                </a:solidFill>
              </a:rPr>
              <a:t>級者</a:t>
            </a:r>
            <a:endParaRPr kumimoji="1" lang="ja-JP" altLang="en-US" dirty="0">
              <a:solidFill>
                <a:schemeClr val="tx1"/>
              </a:solidFill>
            </a:endParaRPr>
          </a:p>
        </p:txBody>
      </p:sp>
      <p:sp>
        <p:nvSpPr>
          <p:cNvPr id="46" name="正方形/長方形 45"/>
          <p:cNvSpPr/>
          <p:nvPr/>
        </p:nvSpPr>
        <p:spPr>
          <a:xfrm>
            <a:off x="3824836" y="2885388"/>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上級者</a:t>
            </a:r>
            <a:endParaRPr kumimoji="1" lang="ja-JP" altLang="en-US" dirty="0">
              <a:solidFill>
                <a:schemeClr val="tx1"/>
              </a:solidFill>
            </a:endParaRPr>
          </a:p>
        </p:txBody>
      </p:sp>
      <p:sp>
        <p:nvSpPr>
          <p:cNvPr id="7" name="テキスト ボックス 6"/>
          <p:cNvSpPr txBox="1"/>
          <p:nvPr/>
        </p:nvSpPr>
        <p:spPr>
          <a:xfrm>
            <a:off x="804992" y="5679189"/>
            <a:ext cx="400110" cy="361637"/>
          </a:xfrm>
          <a:prstGeom prst="rect">
            <a:avLst/>
          </a:prstGeom>
          <a:noFill/>
        </p:spPr>
        <p:txBody>
          <a:bodyPr vert="eaVert" wrap="none" rtlCol="0">
            <a:spAutoFit/>
          </a:bodyPr>
          <a:lstStyle/>
          <a:p>
            <a:r>
              <a:rPr kumimoji="1" lang="ja-JP" altLang="en-US" sz="1400" dirty="0" smtClean="0"/>
              <a:t>・・・</a:t>
            </a:r>
            <a:endParaRPr kumimoji="1" lang="ja-JP" altLang="en-US" sz="1400" dirty="0"/>
          </a:p>
        </p:txBody>
      </p:sp>
      <p:sp>
        <p:nvSpPr>
          <p:cNvPr id="20" name="テキスト ボックス 19"/>
          <p:cNvSpPr txBox="1"/>
          <p:nvPr/>
        </p:nvSpPr>
        <p:spPr>
          <a:xfrm>
            <a:off x="4791073" y="6137425"/>
            <a:ext cx="400110" cy="361637"/>
          </a:xfrm>
          <a:prstGeom prst="rect">
            <a:avLst/>
          </a:prstGeom>
          <a:noFill/>
        </p:spPr>
        <p:txBody>
          <a:bodyPr vert="eaVert" wrap="none" rtlCol="0">
            <a:spAutoFit/>
          </a:bodyPr>
          <a:lstStyle/>
          <a:p>
            <a:r>
              <a:rPr kumimoji="1" lang="ja-JP" altLang="en-US" sz="1400" dirty="0" smtClean="0"/>
              <a:t>・・・</a:t>
            </a:r>
            <a:endParaRPr kumimoji="1" lang="ja-JP" altLang="en-US" sz="1400" dirty="0"/>
          </a:p>
        </p:txBody>
      </p:sp>
      <p:sp>
        <p:nvSpPr>
          <p:cNvPr id="22" name="テキスト ボックス 21"/>
          <p:cNvSpPr txBox="1"/>
          <p:nvPr/>
        </p:nvSpPr>
        <p:spPr>
          <a:xfrm>
            <a:off x="7437122" y="5940540"/>
            <a:ext cx="400110" cy="361637"/>
          </a:xfrm>
          <a:prstGeom prst="rect">
            <a:avLst/>
          </a:prstGeom>
          <a:noFill/>
        </p:spPr>
        <p:txBody>
          <a:bodyPr vert="eaVert" wrap="none" rtlCol="0">
            <a:spAutoFit/>
          </a:bodyPr>
          <a:lstStyle/>
          <a:p>
            <a:r>
              <a:rPr kumimoji="1" lang="ja-JP" altLang="en-US" sz="1400" dirty="0" smtClean="0"/>
              <a:t>・・・</a:t>
            </a:r>
            <a:endParaRPr kumimoji="1" lang="ja-JP" altLang="en-US" sz="1400" dirty="0"/>
          </a:p>
        </p:txBody>
      </p:sp>
      <p:sp>
        <p:nvSpPr>
          <p:cNvPr id="23" name="正方形/長方形 22"/>
          <p:cNvSpPr/>
          <p:nvPr/>
        </p:nvSpPr>
        <p:spPr>
          <a:xfrm>
            <a:off x="1390566" y="6575271"/>
            <a:ext cx="6801013" cy="215444"/>
          </a:xfrm>
          <a:prstGeom prst="rect">
            <a:avLst/>
          </a:prstGeom>
          <a:solidFill>
            <a:srgbClr val="FFFFCC"/>
          </a:solidFill>
          <a:ln>
            <a:solidFill>
              <a:schemeClr val="tx1"/>
            </a:solidFill>
          </a:ln>
        </p:spPr>
        <p:style>
          <a:lnRef idx="2">
            <a:schemeClr val="accent3"/>
          </a:lnRef>
          <a:fillRef idx="1">
            <a:schemeClr val="lt1"/>
          </a:fillRef>
          <a:effectRef idx="0">
            <a:schemeClr val="accent3"/>
          </a:effectRef>
          <a:fontRef idx="minor">
            <a:schemeClr val="dk1"/>
          </a:fontRef>
        </p:style>
        <p:txBody>
          <a:bodyPr wrap="square">
            <a:spAutoFit/>
          </a:bodyPr>
          <a:lstStyle/>
          <a:p>
            <a:r>
              <a:rPr kumimoji="0" lang="en-US" altLang="ja-JP" sz="800" kern="0" dirty="0">
                <a:solidFill>
                  <a:srgbClr val="000000"/>
                </a:solidFill>
                <a:latin typeface="Arial"/>
                <a:ea typeface="ＭＳ Ｐゴシック"/>
              </a:rPr>
              <a:t>[1]</a:t>
            </a:r>
            <a:r>
              <a:rPr kumimoji="0" lang="ja-JP" altLang="en-US" sz="800" kern="0" dirty="0">
                <a:solidFill>
                  <a:srgbClr val="000000"/>
                </a:solidFill>
                <a:latin typeface="Arial"/>
                <a:ea typeface="ＭＳ Ｐゴシック"/>
              </a:rPr>
              <a:t> </a:t>
            </a:r>
            <a:r>
              <a:rPr lang="ja-JP" altLang="en-US" sz="800" dirty="0"/>
              <a:t>堤祥吾</a:t>
            </a:r>
            <a:r>
              <a:rPr lang="en-US" altLang="ja-JP" sz="800" dirty="0"/>
              <a:t>: "</a:t>
            </a:r>
            <a:r>
              <a:rPr lang="ja-JP" altLang="en-US" sz="800" dirty="0"/>
              <a:t>プログラミングコンテスト初級者・上級者間におけるソースコード特徴量の比較</a:t>
            </a:r>
            <a:r>
              <a:rPr lang="en-US" altLang="ja-JP" sz="800" dirty="0"/>
              <a:t>", </a:t>
            </a:r>
            <a:r>
              <a:rPr lang="ja-JP" altLang="en-US" sz="800" dirty="0"/>
              <a:t>大阪大学大学院情報科学研究科修士論文</a:t>
            </a:r>
            <a:r>
              <a:rPr lang="en-US" altLang="ja-JP" sz="800" dirty="0"/>
              <a:t>,2018.</a:t>
            </a:r>
            <a:endParaRPr kumimoji="0" lang="ja-JP" altLang="en-US" sz="800" kern="0" dirty="0">
              <a:solidFill>
                <a:srgbClr val="000000"/>
              </a:solidFill>
              <a:latin typeface="Arial"/>
              <a:ea typeface="ＭＳ Ｐゴシック"/>
            </a:endParaRPr>
          </a:p>
        </p:txBody>
      </p:sp>
    </p:spTree>
    <p:extLst>
      <p:ext uri="{BB962C8B-B14F-4D97-AF65-F5344CB8AC3E}">
        <p14:creationId xmlns:p14="http://schemas.microsoft.com/office/powerpoint/2010/main" val="41838952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latin typeface="+mn-ea"/>
              </a:rPr>
              <a:t>Step2-2 : </a:t>
            </a:r>
            <a:r>
              <a:rPr kumimoji="1" lang="ja-JP" altLang="en-US" dirty="0" smtClean="0"/>
              <a:t>特徴量の学習</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dirty="0"/>
          </a:p>
        </p:txBody>
      </p:sp>
      <p:sp>
        <p:nvSpPr>
          <p:cNvPr id="14" name="テキスト ボックス 13"/>
          <p:cNvSpPr txBox="1"/>
          <p:nvPr/>
        </p:nvSpPr>
        <p:spPr>
          <a:xfrm>
            <a:off x="721150" y="1989056"/>
            <a:ext cx="184731" cy="369332"/>
          </a:xfrm>
          <a:prstGeom prst="rect">
            <a:avLst/>
          </a:prstGeom>
          <a:noFill/>
        </p:spPr>
        <p:txBody>
          <a:bodyPr wrap="none" rtlCol="0">
            <a:spAutoFit/>
          </a:bodyPr>
          <a:lstStyle/>
          <a:p>
            <a:endParaRPr kumimoji="1" lang="ja-JP" altLang="en-US" dirty="0"/>
          </a:p>
        </p:txBody>
      </p:sp>
      <p:sp>
        <p:nvSpPr>
          <p:cNvPr id="8" name="コンテンツ プレースホルダー 2"/>
          <p:cNvSpPr>
            <a:spLocks noGrp="1"/>
          </p:cNvSpPr>
          <p:nvPr>
            <p:ph idx="1"/>
          </p:nvPr>
        </p:nvSpPr>
        <p:spPr>
          <a:xfrm>
            <a:off x="457199" y="1600200"/>
            <a:ext cx="8520545" cy="4525963"/>
          </a:xfrm>
        </p:spPr>
        <p:txBody>
          <a:bodyPr>
            <a:normAutofit/>
          </a:bodyPr>
          <a:lstStyle/>
          <a:p>
            <a:pPr marL="0" indent="0">
              <a:buNone/>
            </a:pPr>
            <a:r>
              <a:rPr lang="ja-JP" altLang="en-US" dirty="0" smtClean="0"/>
              <a:t>ソースコードからレーティングを取得し，</a:t>
            </a:r>
            <a:r>
              <a:rPr lang="en-US" altLang="ja-JP" dirty="0" smtClean="0"/>
              <a:t/>
            </a:r>
            <a:br>
              <a:rPr lang="en-US" altLang="ja-JP" dirty="0" smtClean="0"/>
            </a:br>
            <a:r>
              <a:rPr lang="ja-JP" altLang="en-US" dirty="0" smtClean="0"/>
              <a:t>良：</a:t>
            </a:r>
            <a:r>
              <a:rPr lang="en-US" altLang="ja-JP" dirty="0" smtClean="0"/>
              <a:t>1 </a:t>
            </a:r>
            <a:r>
              <a:rPr lang="ja-JP" altLang="en-US" dirty="0" smtClean="0"/>
              <a:t>否：</a:t>
            </a:r>
            <a:r>
              <a:rPr lang="en-US" altLang="ja-JP" dirty="0" smtClean="0"/>
              <a:t>-1</a:t>
            </a:r>
            <a:r>
              <a:rPr lang="ja-JP" altLang="en-US" dirty="0" smtClean="0"/>
              <a:t>の値を与え，</a:t>
            </a:r>
            <a:r>
              <a:rPr lang="ja-JP" altLang="en-US" dirty="0"/>
              <a:t>ベクトル</a:t>
            </a:r>
            <a:r>
              <a:rPr lang="ja-JP" altLang="en-US" dirty="0" smtClean="0"/>
              <a:t>に追加</a:t>
            </a:r>
            <a:endParaRPr kumimoji="1" lang="en-US" altLang="ja-JP" dirty="0" smtClean="0"/>
          </a:p>
          <a:p>
            <a:pPr marL="0" indent="0">
              <a:buNone/>
            </a:pPr>
            <a:endParaRPr kumimoji="1" lang="en-US" altLang="ja-JP" dirty="0" smtClean="0"/>
          </a:p>
        </p:txBody>
      </p:sp>
      <p:sp>
        <p:nvSpPr>
          <p:cNvPr id="6" name="U ターン矢印 5"/>
          <p:cNvSpPr/>
          <p:nvPr/>
        </p:nvSpPr>
        <p:spPr>
          <a:xfrm rot="10800000" flipH="1">
            <a:off x="3967550" y="5359469"/>
            <a:ext cx="1197787" cy="554304"/>
          </a:xfrm>
          <a:prstGeom prst="uturnArrow">
            <a:avLst>
              <a:gd name="adj1" fmla="val 25000"/>
              <a:gd name="adj2" fmla="val 25000"/>
              <a:gd name="adj3" fmla="val 25000"/>
              <a:gd name="adj4" fmla="val 43750"/>
              <a:gd name="adj5" fmla="val 98687"/>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12" name="グループ化 11"/>
          <p:cNvGrpSpPr/>
          <p:nvPr/>
        </p:nvGrpSpPr>
        <p:grpSpPr>
          <a:xfrm>
            <a:off x="457052" y="2940571"/>
            <a:ext cx="4944793" cy="2364229"/>
            <a:chOff x="261322" y="3268817"/>
            <a:chExt cx="4944793" cy="2364229"/>
          </a:xfrm>
        </p:grpSpPr>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1322" y="3268817"/>
              <a:ext cx="4944793" cy="2364229"/>
            </a:xfrm>
            <a:prstGeom prst="rect">
              <a:avLst/>
            </a:prstGeom>
          </p:spPr>
        </p:pic>
        <p:sp>
          <p:nvSpPr>
            <p:cNvPr id="11" name="正方形/長方形 10"/>
            <p:cNvSpPr/>
            <p:nvPr/>
          </p:nvSpPr>
          <p:spPr>
            <a:xfrm>
              <a:off x="4472053" y="3323486"/>
              <a:ext cx="648588" cy="2235965"/>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rgbClr val="FF0000"/>
                </a:solidFill>
              </a:endParaRPr>
            </a:p>
          </p:txBody>
        </p:sp>
      </p:grpSp>
      <p:sp>
        <p:nvSpPr>
          <p:cNvPr id="13" name="正方形/長方形 12"/>
          <p:cNvSpPr/>
          <p:nvPr/>
        </p:nvSpPr>
        <p:spPr>
          <a:xfrm>
            <a:off x="2444852" y="5949446"/>
            <a:ext cx="4445861" cy="676727"/>
          </a:xfrm>
          <a:prstGeom prst="rect">
            <a:avLst/>
          </a:prstGeom>
          <a:solidFill>
            <a:srgbClr val="FFFF00"/>
          </a:solidFill>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400" dirty="0"/>
              <a:t>特徴の値に対応する良否を</a:t>
            </a:r>
            <a:r>
              <a:rPr lang="ja-JP" altLang="en-US" sz="2400" dirty="0" smtClean="0"/>
              <a:t>学習⇒学習モデルの作成</a:t>
            </a:r>
            <a:endParaRPr lang="ja-JP" altLang="en-US" sz="2400" dirty="0"/>
          </a:p>
        </p:txBody>
      </p:sp>
    </p:spTree>
    <p:extLst>
      <p:ext uri="{BB962C8B-B14F-4D97-AF65-F5344CB8AC3E}">
        <p14:creationId xmlns:p14="http://schemas.microsoft.com/office/powerpoint/2010/main" val="39647175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latin typeface="+mn-ea"/>
              </a:rPr>
              <a:t>Step3 : </a:t>
            </a:r>
            <a:r>
              <a:rPr lang="ja-JP" altLang="en-US" dirty="0" smtClean="0">
                <a:latin typeface="+mn-ea"/>
                <a:ea typeface="+mn-ea"/>
              </a:rPr>
              <a:t>判定</a:t>
            </a:r>
            <a:endParaRPr kumimoji="1" lang="ja-JP" altLang="en-US" dirty="0">
              <a:latin typeface="+mn-ea"/>
              <a:ea typeface="+mn-ea"/>
            </a:endParaRPr>
          </a:p>
        </p:txBody>
      </p:sp>
      <p:sp>
        <p:nvSpPr>
          <p:cNvPr id="3" name="コンテンツ プレースホルダー 2"/>
          <p:cNvSpPr>
            <a:spLocks noGrp="1"/>
          </p:cNvSpPr>
          <p:nvPr>
            <p:ph idx="1"/>
          </p:nvPr>
        </p:nvSpPr>
        <p:spPr>
          <a:xfrm>
            <a:off x="457199" y="1600200"/>
            <a:ext cx="8520545" cy="4525963"/>
          </a:xfrm>
        </p:spPr>
        <p:txBody>
          <a:bodyPr>
            <a:normAutofit/>
          </a:bodyPr>
          <a:lstStyle/>
          <a:p>
            <a:pPr marL="0" indent="0">
              <a:buNone/>
            </a:pPr>
            <a:r>
              <a:rPr lang="ja-JP" altLang="en-US" dirty="0" smtClean="0"/>
              <a:t>学習に関与していないソースコードから</a:t>
            </a:r>
            <a:r>
              <a:rPr lang="en-US" altLang="ja-JP" dirty="0" smtClean="0"/>
              <a:t>, </a:t>
            </a:r>
            <a:r>
              <a:rPr lang="en-US" altLang="ja-JP" dirty="0" smtClean="0">
                <a:solidFill>
                  <a:srgbClr val="FF0000"/>
                </a:solidFill>
              </a:rPr>
              <a:t>40</a:t>
            </a:r>
            <a:r>
              <a:rPr lang="ja-JP" altLang="en-US" dirty="0" smtClean="0">
                <a:solidFill>
                  <a:srgbClr val="FF0000"/>
                </a:solidFill>
              </a:rPr>
              <a:t>次元</a:t>
            </a:r>
            <a:r>
              <a:rPr lang="ja-JP" altLang="en-US" dirty="0" smtClean="0"/>
              <a:t>のベクトルを作成して学習モデルに入力</a:t>
            </a:r>
            <a:endParaRPr lang="en-US" altLang="ja-JP" dirty="0" smtClean="0"/>
          </a:p>
          <a:p>
            <a:pPr marL="0" indent="0">
              <a:buNone/>
            </a:pPr>
            <a:endParaRPr lang="en-US" altLang="ja-JP" dirty="0" smtClean="0"/>
          </a:p>
          <a:p>
            <a:r>
              <a:rPr lang="ja-JP" altLang="en-US" dirty="0"/>
              <a:t>入力</a:t>
            </a:r>
            <a:endParaRPr lang="en-US" altLang="ja-JP" dirty="0" smtClean="0"/>
          </a:p>
          <a:p>
            <a:pPr lvl="1"/>
            <a:r>
              <a:rPr lang="ja-JP" altLang="en-US" dirty="0" smtClean="0"/>
              <a:t>特徴量によ</a:t>
            </a:r>
            <a:r>
              <a:rPr lang="ja-JP" altLang="en-US" dirty="0"/>
              <a:t>る</a:t>
            </a:r>
            <a:r>
              <a:rPr lang="en-US" altLang="ja-JP" dirty="0" smtClean="0">
                <a:solidFill>
                  <a:srgbClr val="FF0000"/>
                </a:solidFill>
              </a:rPr>
              <a:t>40</a:t>
            </a:r>
            <a:r>
              <a:rPr lang="ja-JP" altLang="en-US" dirty="0" smtClean="0">
                <a:solidFill>
                  <a:srgbClr val="FF0000"/>
                </a:solidFill>
              </a:rPr>
              <a:t>次元</a:t>
            </a:r>
            <a:r>
              <a:rPr lang="ja-JP" altLang="en-US" dirty="0" smtClean="0"/>
              <a:t>のベクトル</a:t>
            </a:r>
            <a:endParaRPr lang="en-US" altLang="ja-JP" dirty="0" smtClean="0"/>
          </a:p>
          <a:p>
            <a:r>
              <a:rPr lang="ja-JP" altLang="en-US" dirty="0" smtClean="0"/>
              <a:t>出力</a:t>
            </a:r>
            <a:endParaRPr lang="en-US" altLang="ja-JP" dirty="0" smtClean="0"/>
          </a:p>
          <a:p>
            <a:pPr lvl="1"/>
            <a:r>
              <a:rPr lang="ja-JP" altLang="en-US" dirty="0" smtClean="0"/>
              <a:t>良否</a:t>
            </a:r>
            <a:r>
              <a:rPr lang="en-US" altLang="ja-JP" dirty="0" smtClean="0"/>
              <a:t>(1</a:t>
            </a:r>
            <a:r>
              <a:rPr lang="ja-JP" altLang="en-US" dirty="0" smtClean="0"/>
              <a:t>または</a:t>
            </a:r>
            <a:r>
              <a:rPr lang="en-US" altLang="ja-JP" dirty="0" smtClean="0"/>
              <a:t>-1)</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grpSp>
        <p:nvGrpSpPr>
          <p:cNvPr id="5" name="グループ化 4"/>
          <p:cNvGrpSpPr/>
          <p:nvPr/>
        </p:nvGrpSpPr>
        <p:grpSpPr>
          <a:xfrm>
            <a:off x="6495344" y="2994524"/>
            <a:ext cx="2283615" cy="3431749"/>
            <a:chOff x="6289256" y="2173289"/>
            <a:chExt cx="2283615" cy="3431749"/>
          </a:xfrm>
        </p:grpSpPr>
        <p:sp>
          <p:nvSpPr>
            <p:cNvPr id="6" name="下矢印 5"/>
            <p:cNvSpPr/>
            <p:nvPr/>
          </p:nvSpPr>
          <p:spPr>
            <a:xfrm>
              <a:off x="6440659" y="4359047"/>
              <a:ext cx="292231" cy="329258"/>
            </a:xfrm>
            <a:prstGeom prst="downArrow">
              <a:avLst/>
            </a:prstGeom>
            <a:solidFill>
              <a:srgbClr val="FFFFCC"/>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7" name="下矢印 6"/>
            <p:cNvSpPr/>
            <p:nvPr/>
          </p:nvSpPr>
          <p:spPr>
            <a:xfrm>
              <a:off x="7381913" y="4370829"/>
              <a:ext cx="292231" cy="329258"/>
            </a:xfrm>
            <a:prstGeom prst="downArrow">
              <a:avLst/>
            </a:prstGeom>
            <a:solidFill>
              <a:srgbClr val="FFFFCC"/>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6289256" y="5266484"/>
              <a:ext cx="595035" cy="338554"/>
            </a:xfrm>
            <a:prstGeom prst="rect">
              <a:avLst/>
            </a:prstGeom>
            <a:noFill/>
          </p:spPr>
          <p:txBody>
            <a:bodyPr wrap="none" rtlCol="0">
              <a:spAutoFit/>
            </a:bodyPr>
            <a:lstStyle/>
            <a:p>
              <a:r>
                <a:rPr kumimoji="1" lang="ja-JP" altLang="en-US" sz="1600" dirty="0" smtClean="0"/>
                <a:t>「</a:t>
              </a:r>
              <a:r>
                <a:rPr lang="ja-JP" altLang="en-US" sz="1600" dirty="0"/>
                <a:t>良</a:t>
              </a:r>
              <a:r>
                <a:rPr kumimoji="1" lang="ja-JP" altLang="en-US" sz="1600" dirty="0" smtClean="0"/>
                <a:t>」</a:t>
              </a:r>
              <a:endParaRPr kumimoji="1" lang="ja-JP" altLang="en-US" sz="1600" dirty="0"/>
            </a:p>
          </p:txBody>
        </p:sp>
        <p:sp>
          <p:nvSpPr>
            <p:cNvPr id="9" name="テキスト ボックス 8"/>
            <p:cNvSpPr txBox="1"/>
            <p:nvPr/>
          </p:nvSpPr>
          <p:spPr>
            <a:xfrm>
              <a:off x="7291032" y="5266484"/>
              <a:ext cx="595035" cy="338554"/>
            </a:xfrm>
            <a:prstGeom prst="rect">
              <a:avLst/>
            </a:prstGeom>
            <a:noFill/>
          </p:spPr>
          <p:txBody>
            <a:bodyPr wrap="none" rtlCol="0">
              <a:spAutoFit/>
            </a:bodyPr>
            <a:lstStyle/>
            <a:p>
              <a:r>
                <a:rPr kumimoji="1" lang="ja-JP" altLang="en-US" sz="1600" dirty="0" smtClean="0"/>
                <a:t>「</a:t>
              </a:r>
              <a:r>
                <a:rPr lang="ja-JP" altLang="en-US" sz="1600" dirty="0"/>
                <a:t>否</a:t>
              </a:r>
              <a:r>
                <a:rPr kumimoji="1" lang="ja-JP" altLang="en-US" sz="1600" dirty="0" smtClean="0"/>
                <a:t>」</a:t>
              </a:r>
              <a:endParaRPr kumimoji="1" lang="ja-JP" altLang="en-US" sz="1600" dirty="0"/>
            </a:p>
          </p:txBody>
        </p:sp>
        <p:sp>
          <p:nvSpPr>
            <p:cNvPr id="10" name="テキスト ボックス 9"/>
            <p:cNvSpPr txBox="1"/>
            <p:nvPr/>
          </p:nvSpPr>
          <p:spPr>
            <a:xfrm>
              <a:off x="7317399" y="2210537"/>
              <a:ext cx="1255472" cy="369332"/>
            </a:xfrm>
            <a:prstGeom prst="rect">
              <a:avLst/>
            </a:prstGeom>
            <a:noFill/>
          </p:spPr>
          <p:txBody>
            <a:bodyPr wrap="none" rtlCol="0">
              <a:spAutoFit/>
            </a:bodyPr>
            <a:lstStyle/>
            <a:p>
              <a:r>
                <a:rPr lang="ja-JP" altLang="en-US" dirty="0" smtClean="0"/>
                <a:t>新規コード</a:t>
              </a:r>
              <a:endParaRPr kumimoji="1" lang="ja-JP" altLang="en-US" dirty="0"/>
            </a:p>
          </p:txBody>
        </p:sp>
        <p:sp>
          <p:nvSpPr>
            <p:cNvPr id="11" name="1 つの角を切り取った四角形 10"/>
            <p:cNvSpPr/>
            <p:nvPr/>
          </p:nvSpPr>
          <p:spPr>
            <a:xfrm>
              <a:off x="6919127" y="2173289"/>
              <a:ext cx="317498" cy="443828"/>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a:off x="6931761" y="2827431"/>
              <a:ext cx="292231" cy="329258"/>
            </a:xfrm>
            <a:prstGeom prst="downArrow">
              <a:avLst/>
            </a:prstGeom>
            <a:solidFill>
              <a:srgbClr val="FFFFCC"/>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3" name="1 つの角を切り取った四角形 12"/>
            <p:cNvSpPr/>
            <p:nvPr/>
          </p:nvSpPr>
          <p:spPr>
            <a:xfrm>
              <a:off x="7381913" y="4735043"/>
              <a:ext cx="317498" cy="443828"/>
            </a:xfrm>
            <a:prstGeom prst="snip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1 つの角を切り取った四角形 13"/>
            <p:cNvSpPr/>
            <p:nvPr/>
          </p:nvSpPr>
          <p:spPr>
            <a:xfrm>
              <a:off x="6428025" y="4735043"/>
              <a:ext cx="317498" cy="443828"/>
            </a:xfrm>
            <a:prstGeom prst="snip1Rect">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 name="角丸四角形 14"/>
          <p:cNvSpPr/>
          <p:nvPr/>
        </p:nvSpPr>
        <p:spPr>
          <a:xfrm>
            <a:off x="6504322" y="4074331"/>
            <a:ext cx="1559284" cy="96845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smtClean="0"/>
              <a:t>学習モデル</a:t>
            </a:r>
            <a:endParaRPr kumimoji="1" lang="ja-JP" altLang="en-US" dirty="0"/>
          </a:p>
        </p:txBody>
      </p:sp>
      <p:sp>
        <p:nvSpPr>
          <p:cNvPr id="16" name="テキスト ボックス 15"/>
          <p:cNvSpPr txBox="1"/>
          <p:nvPr/>
        </p:nvSpPr>
        <p:spPr>
          <a:xfrm>
            <a:off x="7523487" y="3598169"/>
            <a:ext cx="1199367" cy="369332"/>
          </a:xfrm>
          <a:prstGeom prst="rect">
            <a:avLst/>
          </a:prstGeom>
          <a:noFill/>
        </p:spPr>
        <p:txBody>
          <a:bodyPr wrap="none" rtlCol="0">
            <a:spAutoFit/>
          </a:bodyPr>
          <a:lstStyle/>
          <a:p>
            <a:r>
              <a:rPr lang="ja-JP" altLang="en-US" dirty="0" smtClean="0"/>
              <a:t>ベクトル化</a:t>
            </a:r>
            <a:endParaRPr kumimoji="1" lang="ja-JP" altLang="en-US" dirty="0"/>
          </a:p>
        </p:txBody>
      </p:sp>
    </p:spTree>
    <p:extLst>
      <p:ext uri="{BB962C8B-B14F-4D97-AF65-F5344CB8AC3E}">
        <p14:creationId xmlns:p14="http://schemas.microsoft.com/office/powerpoint/2010/main" val="26881042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554805" y="3748642"/>
            <a:ext cx="8311794" cy="248168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 name="正方形/長方形 9"/>
          <p:cNvSpPr/>
          <p:nvPr/>
        </p:nvSpPr>
        <p:spPr>
          <a:xfrm>
            <a:off x="554804" y="1935412"/>
            <a:ext cx="7766236" cy="125597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en-US" altLang="ja-JP" dirty="0" smtClean="0">
              <a:solidFill>
                <a:schemeClr val="tx1"/>
              </a:solidFill>
            </a:endParaRPr>
          </a:p>
          <a:p>
            <a:r>
              <a:rPr lang="ja-JP" altLang="en-US" sz="2400" dirty="0">
                <a:solidFill>
                  <a:schemeClr val="tx1"/>
                </a:solidFill>
              </a:rPr>
              <a:t>機械</a:t>
            </a:r>
            <a:r>
              <a:rPr lang="ja-JP" altLang="en-US" sz="2400" dirty="0" smtClean="0">
                <a:solidFill>
                  <a:schemeClr val="tx1"/>
                </a:solidFill>
              </a:rPr>
              <a:t>学習を用いたソースコードの良否の判定の精度の算出</a:t>
            </a:r>
            <a:r>
              <a:rPr lang="en-US" altLang="ja-JP" sz="2400" dirty="0" smtClean="0">
                <a:solidFill>
                  <a:schemeClr val="tx1"/>
                </a:solidFill>
              </a:rPr>
              <a:t/>
            </a:r>
            <a:br>
              <a:rPr lang="en-US" altLang="ja-JP" sz="2400" dirty="0" smtClean="0">
                <a:solidFill>
                  <a:schemeClr val="tx1"/>
                </a:solidFill>
              </a:rPr>
            </a:br>
            <a:r>
              <a:rPr lang="ja-JP" altLang="en-US" sz="2400" dirty="0" smtClean="0">
                <a:solidFill>
                  <a:schemeClr val="tx1"/>
                </a:solidFill>
              </a:rPr>
              <a:t>本研究に使用したアルゴリズムは</a:t>
            </a:r>
            <a:r>
              <a:rPr lang="ja-JP" altLang="en-US" sz="2400" dirty="0" smtClean="0">
                <a:solidFill>
                  <a:srgbClr val="FF0000"/>
                </a:solidFill>
              </a:rPr>
              <a:t>決定木</a:t>
            </a:r>
            <a:r>
              <a:rPr lang="ja-JP" altLang="en-US" sz="2400" dirty="0" smtClean="0">
                <a:solidFill>
                  <a:schemeClr val="tx1"/>
                </a:solidFill>
              </a:rPr>
              <a:t>，</a:t>
            </a:r>
            <a:r>
              <a:rPr lang="en-US" altLang="ja-JP" sz="2400" dirty="0" smtClean="0">
                <a:solidFill>
                  <a:srgbClr val="FF0000"/>
                </a:solidFill>
              </a:rPr>
              <a:t>SVM</a:t>
            </a:r>
          </a:p>
        </p:txBody>
      </p:sp>
      <p:sp>
        <p:nvSpPr>
          <p:cNvPr id="2" name="タイトル 1"/>
          <p:cNvSpPr>
            <a:spLocks noGrp="1"/>
          </p:cNvSpPr>
          <p:nvPr>
            <p:ph type="title"/>
          </p:nvPr>
        </p:nvSpPr>
        <p:spPr/>
        <p:txBody>
          <a:bodyPr/>
          <a:lstStyle/>
          <a:p>
            <a:r>
              <a:rPr lang="ja-JP" altLang="en-US" dirty="0" smtClean="0"/>
              <a:t>判定精度の実験</a:t>
            </a:r>
            <a:r>
              <a:rPr lang="ja-JP" altLang="en-US" dirty="0"/>
              <a:t>概要</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dirty="0"/>
          </a:p>
        </p:txBody>
      </p:sp>
      <p:sp>
        <p:nvSpPr>
          <p:cNvPr id="14" name="テキスト ボックス 13"/>
          <p:cNvSpPr txBox="1"/>
          <p:nvPr/>
        </p:nvSpPr>
        <p:spPr>
          <a:xfrm>
            <a:off x="721150" y="4667431"/>
            <a:ext cx="184731" cy="369332"/>
          </a:xfrm>
          <a:prstGeom prst="rect">
            <a:avLst/>
          </a:prstGeom>
          <a:noFill/>
        </p:spPr>
        <p:txBody>
          <a:bodyPr wrap="none" rtlCol="0">
            <a:spAutoFit/>
          </a:bodyPr>
          <a:lstStyle/>
          <a:p>
            <a:endParaRPr kumimoji="1" lang="ja-JP" altLang="en-US" dirty="0"/>
          </a:p>
        </p:txBody>
      </p:sp>
      <mc:AlternateContent xmlns:mc="http://schemas.openxmlformats.org/markup-compatibility/2006" xmlns:a14="http://schemas.microsoft.com/office/drawing/2010/main">
        <mc:Choice Requires="a14">
          <p:sp>
            <p:nvSpPr>
              <p:cNvPr id="6" name="正方形/長方形 5"/>
              <p:cNvSpPr/>
              <p:nvPr/>
            </p:nvSpPr>
            <p:spPr>
              <a:xfrm>
                <a:off x="671534" y="4115256"/>
                <a:ext cx="4572000" cy="1999458"/>
              </a:xfrm>
              <a:prstGeom prst="rect">
                <a:avLst/>
              </a:prstGeom>
            </p:spPr>
            <p:txBody>
              <a:bodyPr>
                <a:spAutoFit/>
              </a:bodyPr>
              <a:lstStyle/>
              <a:p>
                <a:r>
                  <a:rPr lang="ja-JP" altLang="en-US" dirty="0" smtClean="0"/>
                  <a:t>適合率</a:t>
                </a:r>
                <a:r>
                  <a:rPr lang="en-US" altLang="ja-JP" dirty="0"/>
                  <a:t>(</a:t>
                </a:r>
                <a14:m>
                  <m:oMath xmlns:m="http://schemas.openxmlformats.org/officeDocument/2006/math">
                    <m:r>
                      <a:rPr lang="en-US" altLang="ja-JP" i="1">
                        <a:latin typeface="Cambria Math" panose="02040503050406030204" pitchFamily="18" charset="0"/>
                      </a:rPr>
                      <m:t>𝑃𝑟𝑒𝑐𝑖𝑠𝑖𝑜𝑛</m:t>
                    </m:r>
                  </m:oMath>
                </a14:m>
                <a:r>
                  <a:rPr lang="en-US" altLang="ja-JP" dirty="0"/>
                  <a:t>) </a:t>
                </a:r>
                <a:r>
                  <a:rPr lang="en-US" altLang="ja-JP" dirty="0" smtClean="0"/>
                  <a:t>=</a:t>
                </a:r>
                <a14:m>
                  <m:oMath xmlns:m="http://schemas.openxmlformats.org/officeDocument/2006/math">
                    <m:f>
                      <m:fPr>
                        <m:ctrlPr>
                          <a:rPr lang="en-US" altLang="ja-JP" i="1" smtClean="0">
                            <a:latin typeface="Cambria Math" panose="02040503050406030204" pitchFamily="18" charset="0"/>
                          </a:rPr>
                        </m:ctrlPr>
                      </m:fPr>
                      <m:num>
                        <m:sSub>
                          <m:sSubPr>
                            <m:ctrlPr>
                              <a:rPr lang="en-US" altLang="ja-JP" b="0" i="1" smtClean="0">
                                <a:latin typeface="Cambria Math" panose="02040503050406030204" pitchFamily="18" charset="0"/>
                              </a:rPr>
                            </m:ctrlPr>
                          </m:sSubPr>
                          <m:e>
                            <m:r>
                              <a:rPr lang="en-US" altLang="ja-JP" b="0" i="1" smtClean="0">
                                <a:latin typeface="Cambria Math" panose="02040503050406030204" pitchFamily="18" charset="0"/>
                              </a:rPr>
                              <m:t>𝐹</m:t>
                            </m:r>
                          </m:e>
                          <m:sub>
                            <m:r>
                              <a:rPr lang="en-US" altLang="ja-JP" b="0" i="1" smtClean="0">
                                <a:latin typeface="Cambria Math" panose="02040503050406030204" pitchFamily="18" charset="0"/>
                              </a:rPr>
                              <m:t>𝑔</m:t>
                            </m:r>
                            <m:r>
                              <a:rPr lang="en-US" altLang="ja-JP" b="0" i="1" smtClean="0">
                                <a:latin typeface="Cambria Math" panose="02040503050406030204" pitchFamily="18" charset="0"/>
                              </a:rPr>
                              <m:t>,</m:t>
                            </m:r>
                            <m:r>
                              <a:rPr lang="en-US" altLang="ja-JP" b="0" i="1" smtClean="0">
                                <a:latin typeface="Cambria Math" panose="02040503050406030204" pitchFamily="18" charset="0"/>
                              </a:rPr>
                              <m:t>h</m:t>
                            </m:r>
                          </m:sub>
                        </m:sSub>
                      </m:num>
                      <m:den>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𝐹</m:t>
                            </m:r>
                          </m:e>
                          <m:sub>
                            <m:r>
                              <a:rPr lang="en-US" altLang="ja-JP" b="0" i="1" smtClean="0">
                                <a:latin typeface="Cambria Math" panose="02040503050406030204" pitchFamily="18" charset="0"/>
                              </a:rPr>
                              <m:t>𝑔</m:t>
                            </m:r>
                            <m:r>
                              <a:rPr lang="en-US" altLang="ja-JP" b="0" i="1" smtClean="0">
                                <a:latin typeface="Cambria Math" panose="02040503050406030204" pitchFamily="18" charset="0"/>
                              </a:rPr>
                              <m:t>,</m:t>
                            </m:r>
                            <m:r>
                              <a:rPr lang="en-US" altLang="ja-JP" b="0" i="1" smtClean="0">
                                <a:latin typeface="Cambria Math" panose="02040503050406030204" pitchFamily="18" charset="0"/>
                              </a:rPr>
                              <m:t>h</m:t>
                            </m:r>
                          </m:sub>
                        </m:sSub>
                        <m:r>
                          <a:rPr lang="en-US" altLang="ja-JP" b="0" i="1" smtClean="0">
                            <a:latin typeface="Cambria Math" panose="02040503050406030204" pitchFamily="18" charset="0"/>
                          </a:rPr>
                          <m:t>+</m:t>
                        </m:r>
                        <m:sSub>
                          <m:sSubPr>
                            <m:ctrlPr>
                              <a:rPr lang="en-US" altLang="ja-JP" b="0" i="1" smtClean="0">
                                <a:latin typeface="Cambria Math" panose="02040503050406030204" pitchFamily="18" charset="0"/>
                              </a:rPr>
                            </m:ctrlPr>
                          </m:sSubPr>
                          <m:e>
                            <m:r>
                              <a:rPr lang="en-US" altLang="ja-JP" b="0" i="1" smtClean="0">
                                <a:latin typeface="Cambria Math" panose="02040503050406030204" pitchFamily="18" charset="0"/>
                              </a:rPr>
                              <m:t>𝐹</m:t>
                            </m:r>
                          </m:e>
                          <m:sub>
                            <m:r>
                              <a:rPr lang="en-US" altLang="ja-JP" b="0" i="1" smtClean="0">
                                <a:latin typeface="Cambria Math" panose="02040503050406030204" pitchFamily="18" charset="0"/>
                              </a:rPr>
                              <m:t>𝑔</m:t>
                            </m:r>
                            <m:r>
                              <a:rPr lang="en-US" altLang="ja-JP" b="0" i="1" smtClean="0">
                                <a:latin typeface="Cambria Math" panose="02040503050406030204" pitchFamily="18" charset="0"/>
                              </a:rPr>
                              <m:t>,</m:t>
                            </m:r>
                            <m:r>
                              <a:rPr lang="en-US" altLang="ja-JP" b="0" i="1" smtClean="0">
                                <a:latin typeface="Cambria Math" panose="02040503050406030204" pitchFamily="18" charset="0"/>
                              </a:rPr>
                              <m:t>𝑙</m:t>
                            </m:r>
                          </m:sub>
                        </m:sSub>
                        <m:r>
                          <a:rPr lang="en-US" altLang="ja-JP" b="0" i="1" smtClean="0">
                            <a:latin typeface="Cambria Math" panose="02040503050406030204" pitchFamily="18" charset="0"/>
                          </a:rPr>
                          <m:t> </m:t>
                        </m:r>
                      </m:den>
                    </m:f>
                  </m:oMath>
                </a14:m>
                <a:r>
                  <a:rPr lang="en-US" altLang="ja-JP" dirty="0" smtClean="0"/>
                  <a:t>  or  </a:t>
                </a:r>
                <a14:m>
                  <m:oMath xmlns:m="http://schemas.openxmlformats.org/officeDocument/2006/math">
                    <m:f>
                      <m:fPr>
                        <m:ctrlPr>
                          <a:rPr lang="en-US" altLang="ja-JP" i="1" smtClean="0">
                            <a:latin typeface="Cambria Math" panose="02040503050406030204" pitchFamily="18" charset="0"/>
                          </a:rPr>
                        </m:ctrlPr>
                      </m:fPr>
                      <m:num>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𝐹</m:t>
                            </m:r>
                          </m:e>
                          <m:sub>
                            <m:r>
                              <a:rPr lang="en-US" altLang="ja-JP" b="0" i="1" smtClean="0">
                                <a:latin typeface="Cambria Math" panose="02040503050406030204" pitchFamily="18" charset="0"/>
                              </a:rPr>
                              <m:t>𝑏</m:t>
                            </m:r>
                            <m:r>
                              <a:rPr lang="en-US" altLang="ja-JP" b="0" i="1" smtClean="0">
                                <a:latin typeface="Cambria Math" panose="02040503050406030204" pitchFamily="18" charset="0"/>
                              </a:rPr>
                              <m:t>,</m:t>
                            </m:r>
                            <m:r>
                              <a:rPr lang="en-US" altLang="ja-JP" b="0" i="1" smtClean="0">
                                <a:latin typeface="Cambria Math" panose="02040503050406030204" pitchFamily="18" charset="0"/>
                              </a:rPr>
                              <m:t>𝑙</m:t>
                            </m:r>
                          </m:sub>
                        </m:sSub>
                      </m:num>
                      <m:den>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𝐹</m:t>
                            </m:r>
                          </m:e>
                          <m:sub>
                            <m:r>
                              <a:rPr lang="en-US" altLang="ja-JP" b="0" i="1" smtClean="0">
                                <a:latin typeface="Cambria Math" panose="02040503050406030204" pitchFamily="18" charset="0"/>
                              </a:rPr>
                              <m:t>𝑏</m:t>
                            </m:r>
                            <m:r>
                              <a:rPr lang="en-US" altLang="ja-JP" b="0" i="1" smtClean="0">
                                <a:latin typeface="Cambria Math" panose="02040503050406030204" pitchFamily="18" charset="0"/>
                              </a:rPr>
                              <m:t>,</m:t>
                            </m:r>
                            <m:r>
                              <a:rPr lang="en-US" altLang="ja-JP" b="0" i="1" smtClean="0">
                                <a:latin typeface="Cambria Math" panose="02040503050406030204" pitchFamily="18" charset="0"/>
                              </a:rPr>
                              <m:t>h</m:t>
                            </m:r>
                          </m:sub>
                        </m:sSub>
                        <m:r>
                          <a:rPr lang="en-US" altLang="ja-JP" b="0" i="1" smtClean="0">
                            <a:latin typeface="Cambria Math" panose="02040503050406030204" pitchFamily="18" charset="0"/>
                          </a:rPr>
                          <m:t>+</m:t>
                        </m:r>
                        <m:sSub>
                          <m:sSubPr>
                            <m:ctrlPr>
                              <a:rPr lang="en-US" altLang="ja-JP" b="0" i="1" smtClean="0">
                                <a:latin typeface="Cambria Math" panose="02040503050406030204" pitchFamily="18" charset="0"/>
                              </a:rPr>
                            </m:ctrlPr>
                          </m:sSubPr>
                          <m:e>
                            <m:r>
                              <a:rPr lang="en-US" altLang="ja-JP" b="0" i="1" smtClean="0">
                                <a:latin typeface="Cambria Math" panose="02040503050406030204" pitchFamily="18" charset="0"/>
                              </a:rPr>
                              <m:t>𝐹</m:t>
                            </m:r>
                          </m:e>
                          <m:sub>
                            <m:r>
                              <a:rPr lang="en-US" altLang="ja-JP" b="0" i="1" smtClean="0">
                                <a:latin typeface="Cambria Math" panose="02040503050406030204" pitchFamily="18" charset="0"/>
                              </a:rPr>
                              <m:t>𝑏</m:t>
                            </m:r>
                            <m:r>
                              <a:rPr lang="en-US" altLang="ja-JP" b="0" i="1" smtClean="0">
                                <a:latin typeface="Cambria Math" panose="02040503050406030204" pitchFamily="18" charset="0"/>
                              </a:rPr>
                              <m:t>,</m:t>
                            </m:r>
                            <m:r>
                              <a:rPr lang="en-US" altLang="ja-JP" b="0" i="1" smtClean="0">
                                <a:latin typeface="Cambria Math" panose="02040503050406030204" pitchFamily="18" charset="0"/>
                              </a:rPr>
                              <m:t>𝑙</m:t>
                            </m:r>
                          </m:sub>
                        </m:sSub>
                      </m:den>
                    </m:f>
                  </m:oMath>
                </a14:m>
                <a:endParaRPr lang="en-US" altLang="ja-JP" dirty="0"/>
              </a:p>
              <a:p>
                <a:endParaRPr lang="en-US" altLang="ja-JP" dirty="0" smtClean="0"/>
              </a:p>
              <a:p>
                <a:r>
                  <a:rPr lang="ja-JP" altLang="en-US" dirty="0" smtClean="0"/>
                  <a:t>再現率</a:t>
                </a:r>
                <a:r>
                  <a:rPr lang="en-US" altLang="ja-JP" dirty="0"/>
                  <a:t>(</a:t>
                </a:r>
                <a14:m>
                  <m:oMath xmlns:m="http://schemas.openxmlformats.org/officeDocument/2006/math">
                    <m:r>
                      <a:rPr lang="en-US" altLang="ja-JP" i="1">
                        <a:latin typeface="Cambria Math" panose="02040503050406030204" pitchFamily="18" charset="0"/>
                      </a:rPr>
                      <m:t>𝑅𝑒𝑐𝑎𝑙𝑙</m:t>
                    </m:r>
                  </m:oMath>
                </a14:m>
                <a:r>
                  <a:rPr lang="en-US" altLang="ja-JP" dirty="0"/>
                  <a:t>) </a:t>
                </a:r>
                <a:r>
                  <a:rPr lang="en-US" altLang="ja-JP" dirty="0" smtClean="0"/>
                  <a:t>=</a:t>
                </a:r>
                <a14:m>
                  <m:oMath xmlns:m="http://schemas.openxmlformats.org/officeDocument/2006/math">
                    <m:f>
                      <m:fPr>
                        <m:ctrlPr>
                          <a:rPr lang="en-US" altLang="ja-JP" i="1">
                            <a:latin typeface="Cambria Math" panose="02040503050406030204" pitchFamily="18" charset="0"/>
                          </a:rPr>
                        </m:ctrlPr>
                      </m:fPr>
                      <m:num>
                        <m:sSub>
                          <m:sSubPr>
                            <m:ctrlPr>
                              <a:rPr lang="en-US" altLang="ja-JP" i="1">
                                <a:latin typeface="Cambria Math" panose="02040503050406030204" pitchFamily="18" charset="0"/>
                              </a:rPr>
                            </m:ctrlPr>
                          </m:sSubPr>
                          <m:e>
                            <m:r>
                              <a:rPr lang="en-US" altLang="ja-JP" i="1">
                                <a:latin typeface="Cambria Math" panose="02040503050406030204" pitchFamily="18" charset="0"/>
                              </a:rPr>
                              <m:t>𝐹</m:t>
                            </m:r>
                          </m:e>
                          <m:sub>
                            <m:r>
                              <a:rPr lang="en-US" altLang="ja-JP" i="1">
                                <a:latin typeface="Cambria Math" panose="02040503050406030204" pitchFamily="18" charset="0"/>
                              </a:rPr>
                              <m:t>𝑔</m:t>
                            </m:r>
                            <m:r>
                              <a:rPr lang="en-US" altLang="ja-JP" i="1">
                                <a:latin typeface="Cambria Math" panose="02040503050406030204" pitchFamily="18" charset="0"/>
                              </a:rPr>
                              <m:t>,</m:t>
                            </m:r>
                            <m:r>
                              <a:rPr lang="en-US" altLang="ja-JP" i="1">
                                <a:latin typeface="Cambria Math" panose="02040503050406030204" pitchFamily="18" charset="0"/>
                              </a:rPr>
                              <m:t>h</m:t>
                            </m:r>
                          </m:sub>
                        </m:sSub>
                      </m:num>
                      <m:den>
                        <m:sSub>
                          <m:sSubPr>
                            <m:ctrlPr>
                              <a:rPr lang="en-US" altLang="ja-JP" i="1">
                                <a:latin typeface="Cambria Math" panose="02040503050406030204" pitchFamily="18" charset="0"/>
                              </a:rPr>
                            </m:ctrlPr>
                          </m:sSubPr>
                          <m:e>
                            <m:r>
                              <a:rPr lang="en-US" altLang="ja-JP" i="1">
                                <a:latin typeface="Cambria Math" panose="02040503050406030204" pitchFamily="18" charset="0"/>
                              </a:rPr>
                              <m:t>𝐹</m:t>
                            </m:r>
                          </m:e>
                          <m:sub>
                            <m:r>
                              <a:rPr lang="en-US" altLang="ja-JP" i="1">
                                <a:latin typeface="Cambria Math" panose="02040503050406030204" pitchFamily="18" charset="0"/>
                              </a:rPr>
                              <m:t>𝑔</m:t>
                            </m:r>
                            <m:r>
                              <a:rPr lang="en-US" altLang="ja-JP" i="1">
                                <a:latin typeface="Cambria Math" panose="02040503050406030204" pitchFamily="18" charset="0"/>
                              </a:rPr>
                              <m:t>,</m:t>
                            </m:r>
                            <m:r>
                              <a:rPr lang="en-US" altLang="ja-JP" i="1">
                                <a:latin typeface="Cambria Math" panose="02040503050406030204" pitchFamily="18" charset="0"/>
                              </a:rPr>
                              <m:t>h</m:t>
                            </m:r>
                          </m:sub>
                        </m:sSub>
                        <m:r>
                          <a:rPr lang="en-US" altLang="ja-JP" i="1">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𝐹</m:t>
                            </m:r>
                          </m:e>
                          <m:sub>
                            <m:r>
                              <a:rPr lang="en-US" altLang="ja-JP" b="0" i="1" smtClean="0">
                                <a:latin typeface="Cambria Math" panose="02040503050406030204" pitchFamily="18" charset="0"/>
                              </a:rPr>
                              <m:t>𝑏</m:t>
                            </m:r>
                            <m:r>
                              <a:rPr lang="en-US" altLang="ja-JP" i="1">
                                <a:latin typeface="Cambria Math" panose="02040503050406030204" pitchFamily="18" charset="0"/>
                              </a:rPr>
                              <m:t>,</m:t>
                            </m:r>
                            <m:r>
                              <a:rPr lang="en-US" altLang="ja-JP" b="0" i="1" smtClean="0">
                                <a:latin typeface="Cambria Math" panose="02040503050406030204" pitchFamily="18" charset="0"/>
                              </a:rPr>
                              <m:t>h</m:t>
                            </m:r>
                          </m:sub>
                        </m:sSub>
                        <m:r>
                          <a:rPr lang="en-US" altLang="ja-JP" i="1">
                            <a:latin typeface="Cambria Math" panose="02040503050406030204" pitchFamily="18" charset="0"/>
                          </a:rPr>
                          <m:t> </m:t>
                        </m:r>
                      </m:den>
                    </m:f>
                  </m:oMath>
                </a14:m>
                <a:r>
                  <a:rPr lang="en-US" altLang="ja-JP" dirty="0"/>
                  <a:t> </a:t>
                </a:r>
                <a:r>
                  <a:rPr lang="en-US" altLang="ja-JP" dirty="0" smtClean="0"/>
                  <a:t> or  </a:t>
                </a:r>
                <a14:m>
                  <m:oMath xmlns:m="http://schemas.openxmlformats.org/officeDocument/2006/math">
                    <m:f>
                      <m:fPr>
                        <m:ctrlPr>
                          <a:rPr lang="en-US" altLang="ja-JP" i="1">
                            <a:latin typeface="Cambria Math" panose="02040503050406030204" pitchFamily="18" charset="0"/>
                          </a:rPr>
                        </m:ctrlPr>
                      </m:fPr>
                      <m:num>
                        <m:sSub>
                          <m:sSubPr>
                            <m:ctrlPr>
                              <a:rPr lang="en-US" altLang="ja-JP" i="1">
                                <a:latin typeface="Cambria Math" panose="02040503050406030204" pitchFamily="18" charset="0"/>
                              </a:rPr>
                            </m:ctrlPr>
                          </m:sSubPr>
                          <m:e>
                            <m:r>
                              <a:rPr lang="en-US" altLang="ja-JP" i="1">
                                <a:latin typeface="Cambria Math" panose="02040503050406030204" pitchFamily="18" charset="0"/>
                              </a:rPr>
                              <m:t>𝐹</m:t>
                            </m:r>
                          </m:e>
                          <m:sub>
                            <m:r>
                              <a:rPr lang="en-US" altLang="ja-JP" i="1">
                                <a:latin typeface="Cambria Math" panose="02040503050406030204" pitchFamily="18" charset="0"/>
                              </a:rPr>
                              <m:t>𝑏</m:t>
                            </m:r>
                            <m:r>
                              <a:rPr lang="en-US" altLang="ja-JP" i="1">
                                <a:latin typeface="Cambria Math" panose="02040503050406030204" pitchFamily="18" charset="0"/>
                              </a:rPr>
                              <m:t>,</m:t>
                            </m:r>
                            <m:r>
                              <a:rPr lang="en-US" altLang="ja-JP" i="1">
                                <a:latin typeface="Cambria Math" panose="02040503050406030204" pitchFamily="18" charset="0"/>
                              </a:rPr>
                              <m:t>𝑙</m:t>
                            </m:r>
                          </m:sub>
                        </m:sSub>
                      </m:num>
                      <m:den>
                        <m:sSub>
                          <m:sSubPr>
                            <m:ctrlPr>
                              <a:rPr lang="en-US" altLang="ja-JP" i="1">
                                <a:latin typeface="Cambria Math" panose="02040503050406030204" pitchFamily="18" charset="0"/>
                              </a:rPr>
                            </m:ctrlPr>
                          </m:sSubPr>
                          <m:e>
                            <m:r>
                              <a:rPr lang="en-US" altLang="ja-JP" i="1">
                                <a:latin typeface="Cambria Math" panose="02040503050406030204" pitchFamily="18" charset="0"/>
                              </a:rPr>
                              <m:t>𝐹</m:t>
                            </m:r>
                          </m:e>
                          <m:sub>
                            <m:r>
                              <a:rPr lang="en-US" altLang="ja-JP" b="0" i="1" smtClean="0">
                                <a:latin typeface="Cambria Math" panose="02040503050406030204" pitchFamily="18" charset="0"/>
                              </a:rPr>
                              <m:t>𝑔</m:t>
                            </m:r>
                            <m:r>
                              <a:rPr lang="en-US" altLang="ja-JP" i="1">
                                <a:latin typeface="Cambria Math" panose="02040503050406030204" pitchFamily="18" charset="0"/>
                              </a:rPr>
                              <m:t>,</m:t>
                            </m:r>
                            <m:r>
                              <a:rPr lang="en-US" altLang="ja-JP" b="0" i="1" smtClean="0">
                                <a:latin typeface="Cambria Math" panose="02040503050406030204" pitchFamily="18" charset="0"/>
                              </a:rPr>
                              <m:t>𝑙</m:t>
                            </m:r>
                          </m:sub>
                        </m:sSub>
                        <m:r>
                          <a:rPr lang="en-US" altLang="ja-JP" i="1">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𝐹</m:t>
                            </m:r>
                          </m:e>
                          <m:sub>
                            <m:r>
                              <a:rPr lang="en-US" altLang="ja-JP" i="1">
                                <a:latin typeface="Cambria Math" panose="02040503050406030204" pitchFamily="18" charset="0"/>
                              </a:rPr>
                              <m:t>𝑏</m:t>
                            </m:r>
                            <m:r>
                              <a:rPr lang="en-US" altLang="ja-JP" i="1">
                                <a:latin typeface="Cambria Math" panose="02040503050406030204" pitchFamily="18" charset="0"/>
                              </a:rPr>
                              <m:t>,</m:t>
                            </m:r>
                            <m:r>
                              <a:rPr lang="en-US" altLang="ja-JP" i="1">
                                <a:latin typeface="Cambria Math" panose="02040503050406030204" pitchFamily="18" charset="0"/>
                              </a:rPr>
                              <m:t>𝑙</m:t>
                            </m:r>
                          </m:sub>
                        </m:sSub>
                      </m:den>
                    </m:f>
                  </m:oMath>
                </a14:m>
                <a:endParaRPr lang="en-US" altLang="ja-JP" dirty="0"/>
              </a:p>
              <a:p>
                <a:endParaRPr lang="en-US" altLang="ja-JP" dirty="0" smtClean="0"/>
              </a:p>
              <a:p>
                <a:r>
                  <a:rPr lang="en-US" altLang="ja-JP" dirty="0" smtClean="0"/>
                  <a:t>F</a:t>
                </a:r>
                <a:r>
                  <a:rPr lang="ja-JP" altLang="en-US" dirty="0"/>
                  <a:t>値</a:t>
                </a:r>
                <a:r>
                  <a:rPr lang="en-US" altLang="ja-JP" dirty="0"/>
                  <a:t>(</a:t>
                </a:r>
                <a14:m>
                  <m:oMath xmlns:m="http://schemas.openxmlformats.org/officeDocument/2006/math">
                    <m:r>
                      <a:rPr lang="en-US" altLang="ja-JP" i="1">
                        <a:latin typeface="Cambria Math" panose="02040503050406030204" pitchFamily="18" charset="0"/>
                      </a:rPr>
                      <m:t>𝐹</m:t>
                    </m:r>
                    <m:r>
                      <a:rPr lang="en-US" altLang="ja-JP" i="1">
                        <a:latin typeface="Cambria Math" panose="02040503050406030204" pitchFamily="18" charset="0"/>
                      </a:rPr>
                      <m:t>_</m:t>
                    </m:r>
                    <m:r>
                      <a:rPr lang="en-US" altLang="ja-JP" i="1">
                        <a:latin typeface="Cambria Math" panose="02040503050406030204" pitchFamily="18" charset="0"/>
                      </a:rPr>
                      <m:t>𝑚𝑒𝑎𝑠𝑢𝑟𝑒</m:t>
                    </m:r>
                  </m:oMath>
                </a14:m>
                <a:r>
                  <a:rPr lang="en-US" altLang="ja-JP" dirty="0"/>
                  <a:t>) </a:t>
                </a:r>
                <a:r>
                  <a:rPr lang="en-US" altLang="ja-JP" dirty="0" smtClean="0"/>
                  <a:t>= </a:t>
                </a:r>
                <a14:m>
                  <m:oMath xmlns:m="http://schemas.openxmlformats.org/officeDocument/2006/math">
                    <m:f>
                      <m:fPr>
                        <m:ctrlPr>
                          <a:rPr lang="en-US" altLang="ja-JP" i="1">
                            <a:latin typeface="Cambria Math" panose="02040503050406030204" pitchFamily="18" charset="0"/>
                          </a:rPr>
                        </m:ctrlPr>
                      </m:fPr>
                      <m:num>
                        <m:r>
                          <a:rPr lang="en-US" altLang="ja-JP" b="0" i="1" smtClean="0">
                            <a:latin typeface="Cambria Math" panose="02040503050406030204" pitchFamily="18" charset="0"/>
                          </a:rPr>
                          <m:t>2</m:t>
                        </m:r>
                        <m:r>
                          <a:rPr lang="en-US" altLang="ja-JP" i="1">
                            <a:latin typeface="Cambria Math" panose="02040503050406030204" pitchFamily="18" charset="0"/>
                          </a:rPr>
                          <m:t>×</m:t>
                        </m:r>
                        <m:r>
                          <a:rPr lang="en-US" altLang="ja-JP" i="1" smtClean="0">
                            <a:latin typeface="Cambria Math" panose="02040503050406030204" pitchFamily="18" charset="0"/>
                          </a:rPr>
                          <m:t>𝑃</m:t>
                        </m:r>
                        <m:r>
                          <a:rPr lang="en-US" altLang="ja-JP" i="1">
                            <a:latin typeface="Cambria Math" panose="02040503050406030204" pitchFamily="18" charset="0"/>
                          </a:rPr>
                          <m:t>𝑟𝑒𝑐𝑖𝑠𝑖𝑜𝑛</m:t>
                        </m:r>
                        <m:r>
                          <a:rPr lang="en-US" altLang="ja-JP" i="1" smtClean="0">
                            <a:latin typeface="Cambria Math" panose="02040503050406030204" pitchFamily="18" charset="0"/>
                          </a:rPr>
                          <m:t>×</m:t>
                        </m:r>
                        <m:r>
                          <a:rPr lang="en-US" altLang="ja-JP" i="1">
                            <a:latin typeface="Cambria Math" panose="02040503050406030204" pitchFamily="18" charset="0"/>
                            <a:ea typeface="Cambria Math" panose="02040503050406030204" pitchFamily="18" charset="0"/>
                          </a:rPr>
                          <m:t>𝑅𝑒𝑐𝑎𝑙𝑙</m:t>
                        </m:r>
                      </m:num>
                      <m:den>
                        <m:r>
                          <a:rPr lang="en-US" altLang="ja-JP" i="1">
                            <a:latin typeface="Cambria Math" panose="02040503050406030204" pitchFamily="18" charset="0"/>
                            <a:ea typeface="Cambria Math" panose="02040503050406030204" pitchFamily="18" charset="0"/>
                          </a:rPr>
                          <m:t>𝑃𝑟𝑒𝑐𝑖𝑠𝑖𝑜𝑛</m:t>
                        </m:r>
                        <m:r>
                          <a:rPr lang="en-US" altLang="ja-JP" b="0" i="1" smtClean="0">
                            <a:latin typeface="Cambria Math" panose="02040503050406030204" pitchFamily="18" charset="0"/>
                            <a:ea typeface="Cambria Math" panose="02040503050406030204" pitchFamily="18" charset="0"/>
                          </a:rPr>
                          <m:t>+</m:t>
                        </m:r>
                        <m:r>
                          <a:rPr lang="en-US" altLang="ja-JP" i="1">
                            <a:latin typeface="Cambria Math" panose="02040503050406030204" pitchFamily="18" charset="0"/>
                            <a:ea typeface="Cambria Math" panose="02040503050406030204" pitchFamily="18" charset="0"/>
                          </a:rPr>
                          <m:t>𝑅𝑒𝑐</m:t>
                        </m:r>
                        <m:r>
                          <a:rPr lang="en-US" altLang="ja-JP" i="1" smtClean="0">
                            <a:latin typeface="Cambria Math" panose="02040503050406030204" pitchFamily="18" charset="0"/>
                            <a:ea typeface="Cambria Math" panose="02040503050406030204" pitchFamily="18" charset="0"/>
                          </a:rPr>
                          <m:t>𝑎𝑙</m:t>
                        </m:r>
                        <m:r>
                          <a:rPr lang="en-US" altLang="ja-JP" i="1">
                            <a:latin typeface="Cambria Math" panose="02040503050406030204" pitchFamily="18" charset="0"/>
                            <a:ea typeface="Cambria Math" panose="02040503050406030204" pitchFamily="18" charset="0"/>
                          </a:rPr>
                          <m:t>𝑙</m:t>
                        </m:r>
                      </m:den>
                    </m:f>
                  </m:oMath>
                </a14:m>
                <a:endParaRPr lang="ja-JP" altLang="en-US" dirty="0"/>
              </a:p>
            </p:txBody>
          </p:sp>
        </mc:Choice>
        <mc:Fallback xmlns="">
          <p:sp>
            <p:nvSpPr>
              <p:cNvPr id="6" name="正方形/長方形 5"/>
              <p:cNvSpPr>
                <a:spLocks noRot="1" noChangeAspect="1" noMove="1" noResize="1" noEditPoints="1" noAdjustHandles="1" noChangeArrowheads="1" noChangeShapeType="1" noTextEdit="1"/>
              </p:cNvSpPr>
              <p:nvPr/>
            </p:nvSpPr>
            <p:spPr>
              <a:xfrm>
                <a:off x="671534" y="4115256"/>
                <a:ext cx="4572000" cy="1999458"/>
              </a:xfrm>
              <a:prstGeom prst="rect">
                <a:avLst/>
              </a:prstGeom>
              <a:blipFill>
                <a:blip r:embed="rId3"/>
                <a:stretch>
                  <a:fillRect l="-1067" b="-915"/>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graphicFrame>
            <p:nvGraphicFramePr>
              <p:cNvPr id="5" name="表 4"/>
              <p:cNvGraphicFramePr>
                <a:graphicFrameLocks noGrp="1"/>
              </p:cNvGraphicFramePr>
              <p:nvPr>
                <p:extLst>
                  <p:ext uri="{D42A27DB-BD31-4B8C-83A1-F6EECF244321}">
                    <p14:modId xmlns:p14="http://schemas.microsoft.com/office/powerpoint/2010/main" val="3027093683"/>
                  </p:ext>
                </p:extLst>
              </p:nvPr>
            </p:nvGraphicFramePr>
            <p:xfrm>
              <a:off x="5293150" y="4366257"/>
              <a:ext cx="3266609" cy="1497457"/>
            </p:xfrm>
            <a:graphic>
              <a:graphicData uri="http://schemas.openxmlformats.org/drawingml/2006/table">
                <a:tbl>
                  <a:tblPr firstRow="1" bandRow="1">
                    <a:tableStyleId>{2D5ABB26-0587-4C30-8999-92F81FD0307C}</a:tableStyleId>
                  </a:tblPr>
                  <a:tblGrid>
                    <a:gridCol w="658561">
                      <a:extLst>
                        <a:ext uri="{9D8B030D-6E8A-4147-A177-3AD203B41FA5}">
                          <a16:colId xmlns:a16="http://schemas.microsoft.com/office/drawing/2014/main" val="1411415578"/>
                        </a:ext>
                      </a:extLst>
                    </a:gridCol>
                    <a:gridCol w="653938">
                      <a:extLst>
                        <a:ext uri="{9D8B030D-6E8A-4147-A177-3AD203B41FA5}">
                          <a16:colId xmlns:a16="http://schemas.microsoft.com/office/drawing/2014/main" val="2501167523"/>
                        </a:ext>
                      </a:extLst>
                    </a:gridCol>
                    <a:gridCol w="1020045">
                      <a:extLst>
                        <a:ext uri="{9D8B030D-6E8A-4147-A177-3AD203B41FA5}">
                          <a16:colId xmlns:a16="http://schemas.microsoft.com/office/drawing/2014/main" val="2640815291"/>
                        </a:ext>
                      </a:extLst>
                    </a:gridCol>
                    <a:gridCol w="934065">
                      <a:extLst>
                        <a:ext uri="{9D8B030D-6E8A-4147-A177-3AD203B41FA5}">
                          <a16:colId xmlns:a16="http://schemas.microsoft.com/office/drawing/2014/main" val="442913728"/>
                        </a:ext>
                      </a:extLst>
                    </a:gridCol>
                  </a:tblGrid>
                  <a:tr h="240045">
                    <a:tc>
                      <a:txBody>
                        <a:bodyPr/>
                        <a:lstStyle/>
                        <a:p>
                          <a:pPr algn="ctr"/>
                          <a:endParaRPr kumimoji="1" lang="ja-JP" alt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a:txBody>
                        <a:bodyPr/>
                        <a:lstStyle/>
                        <a:p>
                          <a:pPr algn="ctr"/>
                          <a:r>
                            <a:rPr kumimoji="1" lang="ja-JP" altLang="en-US" dirty="0" smtClean="0"/>
                            <a:t>実際</a:t>
                          </a:r>
                          <a:endParaRPr kumimoji="1" lang="ja-JP" alt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上級者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初級者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2845567"/>
                      </a:ext>
                    </a:extLst>
                  </a:tr>
                  <a:tr h="297542">
                    <a:tc>
                      <a:txBody>
                        <a:bodyPr/>
                        <a:lstStyle/>
                        <a:p>
                          <a:pPr algn="ctr"/>
                          <a:r>
                            <a:rPr kumimoji="1" lang="ja-JP" altLang="en-US" dirty="0" smtClean="0"/>
                            <a:t>判定</a:t>
                          </a:r>
                          <a:endParaRPr kumimoji="1" lang="ja-JP" alt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tcPr>
                    </a:tc>
                    <a:tc>
                      <a:txBody>
                        <a:bodyPr/>
                        <a:lstStyle/>
                        <a:p>
                          <a:pPr algn="ctr"/>
                          <a:endParaRPr kumimoji="1" lang="ja-JP" alt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63931481"/>
                      </a:ext>
                    </a:extLst>
                  </a:tr>
                  <a:tr h="301675">
                    <a:tc gridSpan="2">
                      <a:txBody>
                        <a:bodyPr/>
                        <a:lstStyle/>
                        <a:p>
                          <a:pPr algn="ctr"/>
                          <a:r>
                            <a:rPr kumimoji="1" lang="ja-JP" altLang="en-US" dirty="0" smtClean="0"/>
                            <a:t>良</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𝐹</m:t>
                                    </m:r>
                                  </m:e>
                                  <m:sub>
                                    <m:r>
                                      <a:rPr kumimoji="1" lang="en-US" altLang="ja-JP" b="0" i="1" smtClean="0">
                                        <a:latin typeface="Cambria Math" panose="02040503050406030204" pitchFamily="18" charset="0"/>
                                      </a:rPr>
                                      <m:t>𝑔</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h</m:t>
                                    </m:r>
                                  </m:sub>
                                </m:sSub>
                              </m:oMath>
                            </m:oMathPara>
                          </a14:m>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𝐹</m:t>
                                    </m:r>
                                  </m:e>
                                  <m:sub>
                                    <m:r>
                                      <a:rPr kumimoji="1" lang="en-US" altLang="ja-JP" b="0" i="1" smtClean="0">
                                        <a:latin typeface="Cambria Math" panose="02040503050406030204" pitchFamily="18" charset="0"/>
                                      </a:rPr>
                                      <m:t>𝑔</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𝑙</m:t>
                                    </m:r>
                                  </m:sub>
                                </m:sSub>
                              </m:oMath>
                            </m:oMathPara>
                          </a14:m>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9705008"/>
                      </a:ext>
                    </a:extLst>
                  </a:tr>
                  <a:tr h="301675">
                    <a:tc gridSpan="2">
                      <a:txBody>
                        <a:bodyPr/>
                        <a:lstStyle/>
                        <a:p>
                          <a:pPr algn="ctr"/>
                          <a:r>
                            <a:rPr kumimoji="1" lang="ja-JP" altLang="en-US" dirty="0" smtClean="0"/>
                            <a:t>否</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𝐹</m:t>
                                    </m:r>
                                  </m:e>
                                  <m:sub>
                                    <m:r>
                                      <a:rPr kumimoji="1" lang="en-US" altLang="ja-JP" b="0" i="1" smtClean="0">
                                        <a:latin typeface="Cambria Math" panose="02040503050406030204" pitchFamily="18" charset="0"/>
                                      </a:rPr>
                                      <m:t>𝑏</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h</m:t>
                                    </m:r>
                                  </m:sub>
                                </m:sSub>
                              </m:oMath>
                            </m:oMathPara>
                          </a14:m>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𝐹</m:t>
                                    </m:r>
                                  </m:e>
                                  <m:sub>
                                    <m:r>
                                      <a:rPr kumimoji="1" lang="en-US" altLang="ja-JP" b="0" i="1" smtClean="0">
                                        <a:latin typeface="Cambria Math" panose="02040503050406030204" pitchFamily="18" charset="0"/>
                                      </a:rPr>
                                      <m:t>𝑏</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𝑙</m:t>
                                    </m:r>
                                  </m:sub>
                                </m:sSub>
                              </m:oMath>
                            </m:oMathPara>
                          </a14:m>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8977797"/>
                      </a:ext>
                    </a:extLst>
                  </a:tr>
                </a:tbl>
              </a:graphicData>
            </a:graphic>
          </p:graphicFrame>
        </mc:Choice>
        <mc:Fallback xmlns="">
          <p:graphicFrame>
            <p:nvGraphicFramePr>
              <p:cNvPr id="5" name="表 4"/>
              <p:cNvGraphicFramePr>
                <a:graphicFrameLocks noGrp="1"/>
              </p:cNvGraphicFramePr>
              <p:nvPr>
                <p:extLst>
                  <p:ext uri="{D42A27DB-BD31-4B8C-83A1-F6EECF244321}">
                    <p14:modId xmlns:p14="http://schemas.microsoft.com/office/powerpoint/2010/main" val="3027093683"/>
                  </p:ext>
                </p:extLst>
              </p:nvPr>
            </p:nvGraphicFramePr>
            <p:xfrm>
              <a:off x="5293150" y="4366257"/>
              <a:ext cx="3266609" cy="1497457"/>
            </p:xfrm>
            <a:graphic>
              <a:graphicData uri="http://schemas.openxmlformats.org/drawingml/2006/table">
                <a:tbl>
                  <a:tblPr firstRow="1" bandRow="1">
                    <a:tableStyleId>{2D5ABB26-0587-4C30-8999-92F81FD0307C}</a:tableStyleId>
                  </a:tblPr>
                  <a:tblGrid>
                    <a:gridCol w="658561">
                      <a:extLst>
                        <a:ext uri="{9D8B030D-6E8A-4147-A177-3AD203B41FA5}">
                          <a16:colId xmlns:a16="http://schemas.microsoft.com/office/drawing/2014/main" val="1411415578"/>
                        </a:ext>
                      </a:extLst>
                    </a:gridCol>
                    <a:gridCol w="653938">
                      <a:extLst>
                        <a:ext uri="{9D8B030D-6E8A-4147-A177-3AD203B41FA5}">
                          <a16:colId xmlns:a16="http://schemas.microsoft.com/office/drawing/2014/main" val="2501167523"/>
                        </a:ext>
                      </a:extLst>
                    </a:gridCol>
                    <a:gridCol w="1020045">
                      <a:extLst>
                        <a:ext uri="{9D8B030D-6E8A-4147-A177-3AD203B41FA5}">
                          <a16:colId xmlns:a16="http://schemas.microsoft.com/office/drawing/2014/main" val="2640815291"/>
                        </a:ext>
                      </a:extLst>
                    </a:gridCol>
                    <a:gridCol w="934065">
                      <a:extLst>
                        <a:ext uri="{9D8B030D-6E8A-4147-A177-3AD203B41FA5}">
                          <a16:colId xmlns:a16="http://schemas.microsoft.com/office/drawing/2014/main" val="442913728"/>
                        </a:ext>
                      </a:extLst>
                    </a:gridCol>
                  </a:tblGrid>
                  <a:tr h="365760">
                    <a:tc>
                      <a:txBody>
                        <a:bodyPr/>
                        <a:lstStyle/>
                        <a:p>
                          <a:pPr algn="ctr"/>
                          <a:endParaRPr kumimoji="1" lang="ja-JP" alt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a:txBody>
                        <a:bodyPr/>
                        <a:lstStyle/>
                        <a:p>
                          <a:pPr algn="ctr"/>
                          <a:r>
                            <a:rPr kumimoji="1" lang="ja-JP" altLang="en-US" dirty="0" smtClean="0"/>
                            <a:t>実際</a:t>
                          </a:r>
                          <a:endParaRPr kumimoji="1" lang="ja-JP" alt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上級者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初級者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2845567"/>
                      </a:ext>
                    </a:extLst>
                  </a:tr>
                  <a:tr h="365760">
                    <a:tc>
                      <a:txBody>
                        <a:bodyPr/>
                        <a:lstStyle/>
                        <a:p>
                          <a:pPr algn="ctr"/>
                          <a:r>
                            <a:rPr kumimoji="1" lang="ja-JP" altLang="en-US" dirty="0" smtClean="0"/>
                            <a:t>判定</a:t>
                          </a:r>
                          <a:endParaRPr kumimoji="1" lang="ja-JP" alt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tcPr>
                    </a:tc>
                    <a:tc>
                      <a:txBody>
                        <a:bodyPr/>
                        <a:lstStyle/>
                        <a:p>
                          <a:pPr algn="ctr"/>
                          <a:endParaRPr kumimoji="1" lang="ja-JP" alt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63931481"/>
                      </a:ext>
                    </a:extLst>
                  </a:tr>
                  <a:tr h="388112">
                    <a:tc gridSpan="2">
                      <a:txBody>
                        <a:bodyPr/>
                        <a:lstStyle/>
                        <a:p>
                          <a:pPr algn="ctr"/>
                          <a:r>
                            <a:rPr kumimoji="1" lang="ja-JP" altLang="en-US" dirty="0" smtClean="0"/>
                            <a:t>良</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129940" t="-198438" r="-93413" b="-115625"/>
                          </a:stretch>
                        </a:blipFill>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249351" t="-198438" r="-1299" b="-115625"/>
                          </a:stretch>
                        </a:blipFill>
                      </a:tcPr>
                    </a:tc>
                    <a:extLst>
                      <a:ext uri="{0D108BD9-81ED-4DB2-BD59-A6C34878D82A}">
                        <a16:rowId xmlns:a16="http://schemas.microsoft.com/office/drawing/2014/main" val="2309705008"/>
                      </a:ext>
                    </a:extLst>
                  </a:tr>
                  <a:tr h="377825">
                    <a:tc gridSpan="2">
                      <a:txBody>
                        <a:bodyPr/>
                        <a:lstStyle/>
                        <a:p>
                          <a:pPr algn="ctr"/>
                          <a:r>
                            <a:rPr kumimoji="1" lang="ja-JP" altLang="en-US" dirty="0" smtClean="0"/>
                            <a:t>否</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129940" t="-308065" r="-93413" b="-19355"/>
                          </a:stretch>
                        </a:blipFill>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249351" t="-308065" r="-1299" b="-19355"/>
                          </a:stretch>
                        </a:blipFill>
                      </a:tcPr>
                    </a:tc>
                    <a:extLst>
                      <a:ext uri="{0D108BD9-81ED-4DB2-BD59-A6C34878D82A}">
                        <a16:rowId xmlns:a16="http://schemas.microsoft.com/office/drawing/2014/main" val="888977797"/>
                      </a:ext>
                    </a:extLst>
                  </a:tr>
                </a:tbl>
              </a:graphicData>
            </a:graphic>
          </p:graphicFrame>
        </mc:Fallback>
      </mc:AlternateContent>
      <p:sp>
        <p:nvSpPr>
          <p:cNvPr id="8" name="正方形/長方形 7"/>
          <p:cNvSpPr/>
          <p:nvPr/>
        </p:nvSpPr>
        <p:spPr>
          <a:xfrm>
            <a:off x="721150" y="1683696"/>
            <a:ext cx="1782566" cy="503434"/>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smtClean="0">
                <a:solidFill>
                  <a:schemeClr val="tx1"/>
                </a:solidFill>
              </a:rPr>
              <a:t>実験の目的</a:t>
            </a:r>
            <a:endParaRPr kumimoji="1" lang="ja-JP" altLang="en-US" sz="2400" dirty="0">
              <a:solidFill>
                <a:schemeClr val="tx1"/>
              </a:solidFill>
            </a:endParaRPr>
          </a:p>
        </p:txBody>
      </p:sp>
      <p:sp>
        <p:nvSpPr>
          <p:cNvPr id="13" name="正方形/長方形 12"/>
          <p:cNvSpPr/>
          <p:nvPr/>
        </p:nvSpPr>
        <p:spPr>
          <a:xfrm>
            <a:off x="721150" y="3480310"/>
            <a:ext cx="1782566" cy="503434"/>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smtClean="0">
                <a:solidFill>
                  <a:schemeClr val="tx1"/>
                </a:solidFill>
              </a:rPr>
              <a:t>評価</a:t>
            </a:r>
            <a:r>
              <a:rPr lang="ja-JP" altLang="en-US" sz="2400" dirty="0">
                <a:solidFill>
                  <a:schemeClr val="tx1"/>
                </a:solidFill>
              </a:rPr>
              <a:t>指標</a:t>
            </a:r>
            <a:endParaRPr kumimoji="1" lang="ja-JP" altLang="en-US" sz="2400" dirty="0">
              <a:solidFill>
                <a:schemeClr val="tx1"/>
              </a:solidFill>
            </a:endParaRPr>
          </a:p>
        </p:txBody>
      </p:sp>
    </p:spTree>
    <p:extLst>
      <p:ext uri="{BB962C8B-B14F-4D97-AF65-F5344CB8AC3E}">
        <p14:creationId xmlns:p14="http://schemas.microsoft.com/office/powerpoint/2010/main" val="33965330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判定精度の実験結果</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dirty="0"/>
          </a:p>
        </p:txBody>
      </p:sp>
      <p:graphicFrame>
        <p:nvGraphicFramePr>
          <p:cNvPr id="9" name="表 8"/>
          <p:cNvGraphicFramePr>
            <a:graphicFrameLocks noGrp="1"/>
          </p:cNvGraphicFramePr>
          <p:nvPr>
            <p:extLst>
              <p:ext uri="{D42A27DB-BD31-4B8C-83A1-F6EECF244321}">
                <p14:modId xmlns:p14="http://schemas.microsoft.com/office/powerpoint/2010/main" val="2601582042"/>
              </p:ext>
            </p:extLst>
          </p:nvPr>
        </p:nvGraphicFramePr>
        <p:xfrm>
          <a:off x="245318" y="2469265"/>
          <a:ext cx="8642251" cy="1700259"/>
        </p:xfrm>
        <a:graphic>
          <a:graphicData uri="http://schemas.openxmlformats.org/drawingml/2006/table">
            <a:tbl>
              <a:tblPr firstRow="1" bandRow="1">
                <a:tableStyleId>{5940675A-B579-460E-94D1-54222C63F5DA}</a:tableStyleId>
              </a:tblPr>
              <a:tblGrid>
                <a:gridCol w="1940191">
                  <a:extLst>
                    <a:ext uri="{9D8B030D-6E8A-4147-A177-3AD203B41FA5}">
                      <a16:colId xmlns:a16="http://schemas.microsoft.com/office/drawing/2014/main" val="3603777332"/>
                    </a:ext>
                  </a:extLst>
                </a:gridCol>
                <a:gridCol w="1117010">
                  <a:extLst>
                    <a:ext uri="{9D8B030D-6E8A-4147-A177-3AD203B41FA5}">
                      <a16:colId xmlns:a16="http://schemas.microsoft.com/office/drawing/2014/main" val="2253799905"/>
                    </a:ext>
                  </a:extLst>
                </a:gridCol>
                <a:gridCol w="1117010">
                  <a:extLst>
                    <a:ext uri="{9D8B030D-6E8A-4147-A177-3AD203B41FA5}">
                      <a16:colId xmlns:a16="http://schemas.microsoft.com/office/drawing/2014/main" val="4008780983"/>
                    </a:ext>
                  </a:extLst>
                </a:gridCol>
                <a:gridCol w="1117010">
                  <a:extLst>
                    <a:ext uri="{9D8B030D-6E8A-4147-A177-3AD203B41FA5}">
                      <a16:colId xmlns:a16="http://schemas.microsoft.com/office/drawing/2014/main" val="3871231228"/>
                    </a:ext>
                  </a:extLst>
                </a:gridCol>
                <a:gridCol w="1117010">
                  <a:extLst>
                    <a:ext uri="{9D8B030D-6E8A-4147-A177-3AD203B41FA5}">
                      <a16:colId xmlns:a16="http://schemas.microsoft.com/office/drawing/2014/main" val="2484119333"/>
                    </a:ext>
                  </a:extLst>
                </a:gridCol>
                <a:gridCol w="1117010">
                  <a:extLst>
                    <a:ext uri="{9D8B030D-6E8A-4147-A177-3AD203B41FA5}">
                      <a16:colId xmlns:a16="http://schemas.microsoft.com/office/drawing/2014/main" val="2383882979"/>
                    </a:ext>
                  </a:extLst>
                </a:gridCol>
                <a:gridCol w="1117010">
                  <a:extLst>
                    <a:ext uri="{9D8B030D-6E8A-4147-A177-3AD203B41FA5}">
                      <a16:colId xmlns:a16="http://schemas.microsoft.com/office/drawing/2014/main" val="4114467565"/>
                    </a:ext>
                  </a:extLst>
                </a:gridCol>
              </a:tblGrid>
              <a:tr h="414353">
                <a:tc>
                  <a:txBody>
                    <a:bodyPr/>
                    <a:lstStyle/>
                    <a:p>
                      <a:pPr algn="ctr"/>
                      <a:endParaRPr kumimoji="1" lang="ja-JP" altLang="en-US" sz="2400" dirty="0"/>
                    </a:p>
                  </a:txBody>
                  <a:tcPr anchor="ct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smtClean="0"/>
                        <a:t>決定木</a:t>
                      </a:r>
                      <a:endParaRPr kumimoji="1" lang="en-US" altLang="ja-JP" sz="2400" dirty="0" smtClean="0"/>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ct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SVM</a:t>
                      </a: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ctr"/>
                </a:tc>
                <a:extLst>
                  <a:ext uri="{0D108BD9-81ED-4DB2-BD59-A6C34878D82A}">
                    <a16:rowId xmlns:a16="http://schemas.microsoft.com/office/drawing/2014/main" val="2428542022"/>
                  </a:ext>
                </a:extLst>
              </a:tr>
              <a:tr h="414353">
                <a:tc>
                  <a:txBody>
                    <a:bodyPr/>
                    <a:lstStyle/>
                    <a:p>
                      <a:pPr algn="ctr"/>
                      <a:r>
                        <a:rPr kumimoji="1" lang="ja-JP" altLang="en-US" sz="2000" dirty="0" smtClean="0"/>
                        <a:t>評価指標</a:t>
                      </a:r>
                      <a:endParaRPr kumimoji="1" lang="ja-JP" altLang="en-US" sz="2000" dirty="0"/>
                    </a:p>
                  </a:txBody>
                  <a:tcPr anchor="ctr"/>
                </a:tc>
                <a:tc>
                  <a:txBody>
                    <a:bodyPr/>
                    <a:lstStyle/>
                    <a:p>
                      <a:pPr algn="ctr"/>
                      <a:r>
                        <a:rPr kumimoji="1" lang="ja-JP" altLang="en-US" sz="2000" dirty="0" smtClean="0"/>
                        <a:t>適合率</a:t>
                      </a:r>
                      <a:endParaRPr kumimoji="1" lang="en-US" altLang="ja-JP" sz="2000" dirty="0" smtClean="0"/>
                    </a:p>
                  </a:txBody>
                  <a:tcPr anchor="ctr"/>
                </a:tc>
                <a:tc>
                  <a:txBody>
                    <a:bodyPr/>
                    <a:lstStyle/>
                    <a:p>
                      <a:pPr algn="ctr"/>
                      <a:r>
                        <a:rPr kumimoji="1" lang="ja-JP" altLang="en-US" sz="2000" dirty="0" smtClean="0"/>
                        <a:t>再現率</a:t>
                      </a:r>
                      <a:endParaRPr kumimoji="1" lang="en-US" altLang="ja-JP" sz="2000"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F</a:t>
                      </a:r>
                      <a:r>
                        <a:rPr kumimoji="1" lang="ja-JP" altLang="en-US" sz="2000" dirty="0" smtClean="0"/>
                        <a:t>値</a:t>
                      </a:r>
                      <a:endParaRPr kumimoji="1" lang="en-US" altLang="ja-JP" sz="2000" dirty="0" smtClean="0"/>
                    </a:p>
                  </a:txBody>
                  <a:tcPr anchor="ctr"/>
                </a:tc>
                <a:tc>
                  <a:txBody>
                    <a:bodyPr/>
                    <a:lstStyle/>
                    <a:p>
                      <a:pPr algn="ctr"/>
                      <a:r>
                        <a:rPr kumimoji="1" lang="ja-JP" altLang="en-US" sz="2000" dirty="0" smtClean="0"/>
                        <a:t>適合率</a:t>
                      </a:r>
                      <a:endParaRPr kumimoji="1" lang="en-US" altLang="ja-JP" sz="2000" dirty="0" smtClean="0"/>
                    </a:p>
                  </a:txBody>
                  <a:tcPr anchor="ctr"/>
                </a:tc>
                <a:tc>
                  <a:txBody>
                    <a:bodyPr/>
                    <a:lstStyle/>
                    <a:p>
                      <a:pPr algn="ctr"/>
                      <a:r>
                        <a:rPr kumimoji="1" lang="ja-JP" altLang="en-US" sz="2000" dirty="0" smtClean="0"/>
                        <a:t>再現率</a:t>
                      </a:r>
                      <a:endParaRPr kumimoji="1" lang="en-US" altLang="ja-JP" sz="2000"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F</a:t>
                      </a:r>
                      <a:r>
                        <a:rPr kumimoji="1" lang="ja-JP" altLang="en-US" sz="2000" dirty="0" smtClean="0"/>
                        <a:t>値</a:t>
                      </a:r>
                      <a:endParaRPr kumimoji="1" lang="en-US" altLang="ja-JP" sz="2000" dirty="0" smtClean="0"/>
                    </a:p>
                  </a:txBody>
                  <a:tcPr anchor="ctr"/>
                </a:tc>
                <a:extLst>
                  <a:ext uri="{0D108BD9-81ED-4DB2-BD59-A6C34878D82A}">
                    <a16:rowId xmlns:a16="http://schemas.microsoft.com/office/drawing/2014/main" val="3470007071"/>
                  </a:ext>
                </a:extLst>
              </a:tr>
              <a:tr h="414353">
                <a:tc>
                  <a:txBody>
                    <a:bodyPr/>
                    <a:lstStyle/>
                    <a:p>
                      <a:pPr algn="ctr"/>
                      <a:r>
                        <a:rPr kumimoji="1" lang="ja-JP" altLang="en-US" sz="2000" dirty="0" smtClean="0"/>
                        <a:t>上級者</a:t>
                      </a:r>
                      <a:endParaRPr kumimoji="1" lang="ja-JP" altLang="en-US" sz="2000" dirty="0"/>
                    </a:p>
                  </a:txBody>
                  <a:tcPr anchor="ctr"/>
                </a:tc>
                <a:tc>
                  <a:txBody>
                    <a:bodyPr/>
                    <a:lstStyle/>
                    <a:p>
                      <a:pPr algn="ctr"/>
                      <a:r>
                        <a:rPr kumimoji="1" lang="en-US" altLang="ja-JP" sz="2000" dirty="0" smtClean="0"/>
                        <a:t>0.918</a:t>
                      </a:r>
                    </a:p>
                  </a:txBody>
                  <a:tcPr anchor="ctr"/>
                </a:tc>
                <a:tc>
                  <a:txBody>
                    <a:bodyPr/>
                    <a:lstStyle/>
                    <a:p>
                      <a:pPr algn="ctr"/>
                      <a:r>
                        <a:rPr kumimoji="1" lang="en-US" altLang="ja-JP" sz="2000" dirty="0" smtClean="0"/>
                        <a:t>0.906</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0.912</a:t>
                      </a:r>
                    </a:p>
                  </a:txBody>
                  <a:tcPr anchor="ctr"/>
                </a:tc>
                <a:tc>
                  <a:txBody>
                    <a:bodyPr/>
                    <a:lstStyle/>
                    <a:p>
                      <a:pPr algn="ctr"/>
                      <a:r>
                        <a:rPr kumimoji="1" lang="en-US" altLang="ja-JP" sz="2000" dirty="0" smtClean="0"/>
                        <a:t>0.940</a:t>
                      </a:r>
                    </a:p>
                  </a:txBody>
                  <a:tcPr anchor="ctr"/>
                </a:tc>
                <a:tc>
                  <a:txBody>
                    <a:bodyPr/>
                    <a:lstStyle/>
                    <a:p>
                      <a:pPr algn="ctr"/>
                      <a:r>
                        <a:rPr kumimoji="1" lang="en-US" altLang="ja-JP" sz="2000" dirty="0" smtClean="0"/>
                        <a:t>0.900</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0.920</a:t>
                      </a:r>
                    </a:p>
                  </a:txBody>
                  <a:tcPr anchor="ctr"/>
                </a:tc>
                <a:extLst>
                  <a:ext uri="{0D108BD9-81ED-4DB2-BD59-A6C34878D82A}">
                    <a16:rowId xmlns:a16="http://schemas.microsoft.com/office/drawing/2014/main" val="3258961953"/>
                  </a:ext>
                </a:extLst>
              </a:tr>
              <a:tr h="414353">
                <a:tc>
                  <a:txBody>
                    <a:bodyPr/>
                    <a:lstStyle/>
                    <a:p>
                      <a:pPr algn="ctr"/>
                      <a:r>
                        <a:rPr kumimoji="1" lang="ja-JP" altLang="en-US" sz="2000" dirty="0" smtClean="0"/>
                        <a:t>初級者</a:t>
                      </a:r>
                      <a:endParaRPr kumimoji="1" lang="ja-JP" altLang="en-US" sz="2000" dirty="0"/>
                    </a:p>
                  </a:txBody>
                  <a:tcPr anchor="ctr"/>
                </a:tc>
                <a:tc>
                  <a:txBody>
                    <a:bodyPr/>
                    <a:lstStyle/>
                    <a:p>
                      <a:pPr algn="ctr"/>
                      <a:r>
                        <a:rPr kumimoji="1" lang="en-US" altLang="ja-JP" sz="2000" dirty="0" smtClean="0"/>
                        <a:t>0.850</a:t>
                      </a:r>
                    </a:p>
                  </a:txBody>
                  <a:tcPr anchor="ctr"/>
                </a:tc>
                <a:tc>
                  <a:txBody>
                    <a:bodyPr/>
                    <a:lstStyle/>
                    <a:p>
                      <a:pPr algn="ctr"/>
                      <a:r>
                        <a:rPr kumimoji="1" lang="en-US" altLang="ja-JP" sz="2000" dirty="0" smtClean="0"/>
                        <a:t>0.869</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0.860</a:t>
                      </a:r>
                    </a:p>
                  </a:txBody>
                  <a:tcPr anchor="ctr"/>
                </a:tc>
                <a:tc>
                  <a:txBody>
                    <a:bodyPr/>
                    <a:lstStyle/>
                    <a:p>
                      <a:pPr algn="ctr"/>
                      <a:r>
                        <a:rPr kumimoji="1" lang="en-US" altLang="ja-JP" sz="2000" dirty="0" smtClean="0"/>
                        <a:t>0.846</a:t>
                      </a:r>
                    </a:p>
                  </a:txBody>
                  <a:tcPr anchor="ctr"/>
                </a:tc>
                <a:tc>
                  <a:txBody>
                    <a:bodyPr/>
                    <a:lstStyle/>
                    <a:p>
                      <a:pPr algn="ctr"/>
                      <a:r>
                        <a:rPr kumimoji="1" lang="en-US" altLang="ja-JP" sz="2000" dirty="0" smtClean="0"/>
                        <a:t>0.906</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0.875</a:t>
                      </a:r>
                    </a:p>
                  </a:txBody>
                  <a:tcPr anchor="ctr"/>
                </a:tc>
                <a:extLst>
                  <a:ext uri="{0D108BD9-81ED-4DB2-BD59-A6C34878D82A}">
                    <a16:rowId xmlns:a16="http://schemas.microsoft.com/office/drawing/2014/main" val="398107150"/>
                  </a:ext>
                </a:extLst>
              </a:tr>
            </a:tbl>
          </a:graphicData>
        </a:graphic>
      </p:graphicFrame>
      <p:grpSp>
        <p:nvGrpSpPr>
          <p:cNvPr id="7" name="グループ化 6"/>
          <p:cNvGrpSpPr/>
          <p:nvPr/>
        </p:nvGrpSpPr>
        <p:grpSpPr>
          <a:xfrm>
            <a:off x="1011984" y="4715140"/>
            <a:ext cx="7302605" cy="830997"/>
            <a:chOff x="775679" y="4067868"/>
            <a:chExt cx="7302605" cy="830997"/>
          </a:xfrm>
        </p:grpSpPr>
        <p:sp>
          <p:nvSpPr>
            <p:cNvPr id="11" name="テキスト ボックス 10"/>
            <p:cNvSpPr txBox="1"/>
            <p:nvPr/>
          </p:nvSpPr>
          <p:spPr>
            <a:xfrm>
              <a:off x="775679" y="4067868"/>
              <a:ext cx="7302605" cy="830997"/>
            </a:xfrm>
            <a:prstGeom prst="rect">
              <a:avLst/>
            </a:prstGeom>
            <a:noFill/>
          </p:spPr>
          <p:txBody>
            <a:bodyPr wrap="square" rtlCol="0">
              <a:spAutoFit/>
            </a:bodyPr>
            <a:lstStyle/>
            <a:p>
              <a:r>
                <a:rPr lang="ja-JP" altLang="en-US" sz="2400" dirty="0" smtClean="0"/>
                <a:t>おおよそ</a:t>
              </a:r>
              <a:r>
                <a:rPr lang="en-US" altLang="ja-JP" sz="2400" dirty="0" smtClean="0"/>
                <a:t>90%</a:t>
              </a:r>
              <a:r>
                <a:rPr lang="ja-JP" altLang="en-US" sz="2400" dirty="0" smtClean="0"/>
                <a:t>の精度でソースコードの良否が判定可能であることが確認できた</a:t>
              </a:r>
              <a:endParaRPr kumimoji="1" lang="ja-JP" altLang="en-US" sz="2400" dirty="0"/>
            </a:p>
          </p:txBody>
        </p:sp>
        <p:sp>
          <p:nvSpPr>
            <p:cNvPr id="3" name="正方形/長方形 2"/>
            <p:cNvSpPr/>
            <p:nvPr/>
          </p:nvSpPr>
          <p:spPr>
            <a:xfrm>
              <a:off x="775679" y="4067868"/>
              <a:ext cx="7114874" cy="830997"/>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spTree>
    <p:extLst>
      <p:ext uri="{BB962C8B-B14F-4D97-AF65-F5344CB8AC3E}">
        <p14:creationId xmlns:p14="http://schemas.microsoft.com/office/powerpoint/2010/main" val="42627601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修正の</a:t>
            </a:r>
            <a:r>
              <a:rPr lang="ja-JP" altLang="en-US" dirty="0"/>
              <a:t>指針</a:t>
            </a:r>
            <a:r>
              <a:rPr lang="ja-JP" altLang="en-US" dirty="0" smtClean="0"/>
              <a:t>の提示</a:t>
            </a:r>
            <a:endParaRPr kumimoji="1" lang="ja-JP" altLang="en-US" dirty="0"/>
          </a:p>
        </p:txBody>
      </p:sp>
      <p:sp>
        <p:nvSpPr>
          <p:cNvPr id="3" name="コンテンツ プレースホルダー 2"/>
          <p:cNvSpPr>
            <a:spLocks noGrp="1"/>
          </p:cNvSpPr>
          <p:nvPr>
            <p:ph idx="1"/>
          </p:nvPr>
        </p:nvSpPr>
        <p:spPr>
          <a:xfrm>
            <a:off x="0" y="1656933"/>
            <a:ext cx="4455849" cy="928000"/>
          </a:xfrm>
        </p:spPr>
        <p:txBody>
          <a:bodyPr>
            <a:normAutofit/>
          </a:bodyPr>
          <a:lstStyle/>
          <a:p>
            <a:pPr marL="0" indent="0" algn="ctr">
              <a:buNone/>
            </a:pPr>
            <a:r>
              <a:rPr lang="ja-JP" altLang="en-US" sz="2000" dirty="0" smtClean="0"/>
              <a:t>単一</a:t>
            </a:r>
            <a:r>
              <a:rPr lang="ja-JP" altLang="en-US" sz="2000" dirty="0"/>
              <a:t>の</a:t>
            </a:r>
            <a:r>
              <a:rPr lang="ja-JP" altLang="en-US" sz="2000" dirty="0" smtClean="0"/>
              <a:t>ソースコード内において</a:t>
            </a:r>
            <a:endParaRPr lang="en-US" altLang="ja-JP" sz="2000" dirty="0" smtClean="0"/>
          </a:p>
          <a:p>
            <a:pPr marL="0" indent="0" algn="ctr">
              <a:buNone/>
            </a:pPr>
            <a:r>
              <a:rPr lang="ja-JP" altLang="en-US" sz="2000" dirty="0" smtClean="0">
                <a:solidFill>
                  <a:srgbClr val="FF0000"/>
                </a:solidFill>
              </a:rPr>
              <a:t>上級者の利用頻度が高い予約語</a:t>
            </a:r>
            <a:r>
              <a:rPr lang="ja-JP" altLang="en-US" sz="2000" dirty="0" smtClean="0"/>
              <a:t>を調査</a:t>
            </a:r>
            <a:endParaRPr lang="en-US" altLang="ja-JP" sz="2000" dirty="0" smtClean="0"/>
          </a:p>
          <a:p>
            <a:pPr marL="0" indent="0">
              <a:buNone/>
            </a:pPr>
            <a:endParaRPr lang="en-US" altLang="ja-JP" sz="2800" dirty="0" smtClean="0"/>
          </a:p>
        </p:txBody>
      </p:sp>
      <p:sp>
        <p:nvSpPr>
          <p:cNvPr id="17" name="正方形/長方形 16"/>
          <p:cNvSpPr/>
          <p:nvPr/>
        </p:nvSpPr>
        <p:spPr>
          <a:xfrm>
            <a:off x="1285261" y="2502889"/>
            <a:ext cx="1650609" cy="268692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dirty="0" smtClean="0">
                <a:solidFill>
                  <a:schemeClr val="tx1"/>
                </a:solidFill>
              </a:rPr>
              <a:t>return</a:t>
            </a:r>
          </a:p>
          <a:p>
            <a:r>
              <a:rPr lang="en-US" altLang="ja-JP" dirty="0" smtClean="0">
                <a:solidFill>
                  <a:schemeClr val="tx1"/>
                </a:solidFill>
              </a:rPr>
              <a:t>while</a:t>
            </a:r>
          </a:p>
          <a:p>
            <a:r>
              <a:rPr kumimoji="1" lang="en-US" altLang="ja-JP" dirty="0" smtClean="0">
                <a:solidFill>
                  <a:schemeClr val="tx1"/>
                </a:solidFill>
              </a:rPr>
              <a:t>template</a:t>
            </a:r>
          </a:p>
          <a:p>
            <a:r>
              <a:rPr lang="en-US" altLang="ja-JP" dirty="0" smtClean="0">
                <a:solidFill>
                  <a:schemeClr val="tx1"/>
                </a:solidFill>
              </a:rPr>
              <a:t>for</a:t>
            </a:r>
          </a:p>
          <a:p>
            <a:r>
              <a:rPr kumimoji="1" lang="en-US" altLang="ja-JP" dirty="0" smtClean="0">
                <a:solidFill>
                  <a:schemeClr val="tx1"/>
                </a:solidFill>
              </a:rPr>
              <a:t>continue</a:t>
            </a:r>
          </a:p>
          <a:p>
            <a:r>
              <a:rPr lang="en-US" altLang="ja-JP" dirty="0" err="1" smtClean="0">
                <a:solidFill>
                  <a:schemeClr val="tx1"/>
                </a:solidFill>
              </a:rPr>
              <a:t>typename</a:t>
            </a:r>
            <a:endParaRPr lang="en-US" altLang="ja-JP" dirty="0" smtClean="0">
              <a:solidFill>
                <a:schemeClr val="tx1"/>
              </a:solidFill>
            </a:endParaRPr>
          </a:p>
          <a:p>
            <a:r>
              <a:rPr kumimoji="1" lang="en-US" altLang="ja-JP" dirty="0" err="1" smtClean="0">
                <a:solidFill>
                  <a:schemeClr val="tx1"/>
                </a:solidFill>
              </a:rPr>
              <a:t>struct</a:t>
            </a:r>
            <a:endParaRPr kumimoji="1" lang="en-US" altLang="ja-JP" dirty="0" smtClean="0">
              <a:solidFill>
                <a:schemeClr val="tx1"/>
              </a:solidFill>
            </a:endParaRPr>
          </a:p>
          <a:p>
            <a:r>
              <a:rPr lang="en-US" altLang="ja-JP" dirty="0" smtClean="0">
                <a:solidFill>
                  <a:schemeClr val="tx1"/>
                </a:solidFill>
              </a:rPr>
              <a:t>class</a:t>
            </a:r>
          </a:p>
          <a:p>
            <a:r>
              <a:rPr kumimoji="1" lang="en-US" altLang="ja-JP" dirty="0" smtClean="0">
                <a:solidFill>
                  <a:schemeClr val="tx1"/>
                </a:solidFill>
              </a:rPr>
              <a:t>operator</a:t>
            </a:r>
          </a:p>
          <a:p>
            <a:endParaRPr kumimoji="1" lang="ja-JP" altLang="en-US" dirty="0">
              <a:solidFill>
                <a:schemeClr val="tx1"/>
              </a:solidFill>
            </a:endParaRPr>
          </a:p>
        </p:txBody>
      </p:sp>
      <p:sp>
        <p:nvSpPr>
          <p:cNvPr id="25" name="正方形/長方形 24"/>
          <p:cNvSpPr/>
          <p:nvPr/>
        </p:nvSpPr>
        <p:spPr>
          <a:xfrm>
            <a:off x="3615174" y="3556197"/>
            <a:ext cx="5341643" cy="662357"/>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a:t>利用することで良いソースコードになる可能性が高い</a:t>
            </a:r>
          </a:p>
        </p:txBody>
      </p:sp>
      <p:sp>
        <p:nvSpPr>
          <p:cNvPr id="27" name="正方形/長方形 26"/>
          <p:cNvSpPr/>
          <p:nvPr/>
        </p:nvSpPr>
        <p:spPr>
          <a:xfrm>
            <a:off x="137652" y="5685009"/>
            <a:ext cx="8819165" cy="598181"/>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solidFill>
                  <a:schemeClr val="tx1"/>
                </a:solidFill>
              </a:rPr>
              <a:t>入力されたソースコード内</a:t>
            </a:r>
            <a:r>
              <a:rPr lang="ja-JP" altLang="en-US" dirty="0" smtClean="0">
                <a:solidFill>
                  <a:schemeClr val="tx1"/>
                </a:solidFill>
              </a:rPr>
              <a:t>で</a:t>
            </a:r>
            <a:r>
              <a:rPr lang="ja-JP" altLang="en-US" dirty="0">
                <a:solidFill>
                  <a:schemeClr val="tx1"/>
                </a:solidFill>
              </a:rPr>
              <a:t>左</a:t>
            </a:r>
            <a:r>
              <a:rPr lang="ja-JP" altLang="en-US" dirty="0" smtClean="0">
                <a:solidFill>
                  <a:schemeClr val="tx1"/>
                </a:solidFill>
              </a:rPr>
              <a:t>図</a:t>
            </a:r>
            <a:r>
              <a:rPr lang="ja-JP" altLang="en-US" dirty="0">
                <a:solidFill>
                  <a:schemeClr val="tx1"/>
                </a:solidFill>
              </a:rPr>
              <a:t>の予約語が利用されていなければ，利用するように</a:t>
            </a:r>
            <a:r>
              <a:rPr lang="ja-JP" altLang="en-US" dirty="0" smtClean="0">
                <a:solidFill>
                  <a:schemeClr val="tx1"/>
                </a:solidFill>
              </a:rPr>
              <a:t>提示</a:t>
            </a:r>
            <a:endParaRPr lang="ja-JP" altLang="en-US" dirty="0">
              <a:solidFill>
                <a:schemeClr val="tx1"/>
              </a:solidFill>
            </a:endParaRPr>
          </a:p>
        </p:txBody>
      </p:sp>
      <p:sp>
        <p:nvSpPr>
          <p:cNvPr id="12" name="スライド番号プレースホルダー 3"/>
          <p:cNvSpPr>
            <a:spLocks noGrp="1"/>
          </p:cNvSpPr>
          <p:nvPr>
            <p:ph type="sldNum" sz="quarter" idx="12"/>
          </p:nvPr>
        </p:nvSpPr>
        <p:spPr>
          <a:xfrm>
            <a:off x="7543007" y="6230328"/>
            <a:ext cx="1150938" cy="288925"/>
          </a:xfrm>
        </p:spPr>
        <p:txBody>
          <a:bodyPr/>
          <a:lstStyle/>
          <a:p>
            <a:r>
              <a:rPr lang="en-US" altLang="ja-JP" dirty="0" smtClean="0"/>
              <a:t>16</a:t>
            </a:r>
            <a:endParaRPr lang="en-US" altLang="ja-JP" dirty="0"/>
          </a:p>
        </p:txBody>
      </p:sp>
    </p:spTree>
    <p:extLst>
      <p:ext uri="{BB962C8B-B14F-4D97-AF65-F5344CB8AC3E}">
        <p14:creationId xmlns:p14="http://schemas.microsoft.com/office/powerpoint/2010/main" val="3663139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修正</a:t>
            </a:r>
            <a:r>
              <a:rPr lang="ja-JP" altLang="en-US" dirty="0" smtClean="0"/>
              <a:t>前の判定</a:t>
            </a:r>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17</a:t>
            </a:fld>
            <a:endParaRPr kumimoji="1" lang="ja-JP" altLang="en-US"/>
          </a:p>
        </p:txBody>
      </p:sp>
      <p:pic>
        <p:nvPicPr>
          <p:cNvPr id="6" name="コンテンツ プレースホルダー 5"/>
          <p:cNvPicPr>
            <a:picLocks noGrp="1" noChangeAspect="1"/>
          </p:cNvPicPr>
          <p:nvPr>
            <p:ph idx="1"/>
          </p:nvPr>
        </p:nvPicPr>
        <p:blipFill rotWithShape="1">
          <a:blip r:embed="rId3">
            <a:extLst>
              <a:ext uri="{28A0092B-C50C-407E-A947-70E740481C1C}">
                <a14:useLocalDpi xmlns:a14="http://schemas.microsoft.com/office/drawing/2010/main" val="0"/>
              </a:ext>
            </a:extLst>
          </a:blip>
          <a:srcRect b="14035"/>
          <a:stretch/>
        </p:blipFill>
        <p:spPr>
          <a:xfrm>
            <a:off x="563671" y="1559600"/>
            <a:ext cx="4622583" cy="5298400"/>
          </a:xfrm>
        </p:spPr>
      </p:pic>
      <p:sp>
        <p:nvSpPr>
          <p:cNvPr id="10" name="テキスト ボックス 9"/>
          <p:cNvSpPr txBox="1"/>
          <p:nvPr/>
        </p:nvSpPr>
        <p:spPr>
          <a:xfrm>
            <a:off x="5307076" y="1559600"/>
            <a:ext cx="3869970" cy="646331"/>
          </a:xfrm>
          <a:prstGeom prst="rect">
            <a:avLst/>
          </a:prstGeom>
          <a:noFill/>
        </p:spPr>
        <p:txBody>
          <a:bodyPr wrap="none" rtlCol="0">
            <a:spAutoFit/>
          </a:bodyPr>
          <a:lstStyle/>
          <a:p>
            <a:r>
              <a:rPr kumimoji="1" lang="ja-JP" altLang="en-US" dirty="0" smtClean="0"/>
              <a:t>左に示したソースコードに</a:t>
            </a:r>
            <a:r>
              <a:rPr lang="ja-JP" altLang="en-US" dirty="0"/>
              <a:t>対</a:t>
            </a:r>
            <a:r>
              <a:rPr lang="ja-JP" altLang="en-US" dirty="0" smtClean="0"/>
              <a:t>して</a:t>
            </a:r>
            <a:endParaRPr lang="en-US" altLang="ja-JP" dirty="0" smtClean="0"/>
          </a:p>
          <a:p>
            <a:r>
              <a:rPr lang="ja-JP" altLang="en-US" dirty="0" smtClean="0"/>
              <a:t>以下のように良否と指針が出力された</a:t>
            </a:r>
            <a:endParaRPr lang="en-US" altLang="ja-JP" dirty="0" smtClean="0"/>
          </a:p>
        </p:txBody>
      </p:sp>
      <p:grpSp>
        <p:nvGrpSpPr>
          <p:cNvPr id="16" name="グループ化 15"/>
          <p:cNvGrpSpPr/>
          <p:nvPr/>
        </p:nvGrpSpPr>
        <p:grpSpPr>
          <a:xfrm>
            <a:off x="5331524" y="3666546"/>
            <a:ext cx="3812476" cy="1732787"/>
            <a:chOff x="5331524" y="4497541"/>
            <a:chExt cx="3812476" cy="1732787"/>
          </a:xfrm>
        </p:grpSpPr>
        <p:pic>
          <p:nvPicPr>
            <p:cNvPr id="8" name="図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40122" y="4497541"/>
              <a:ext cx="3803878" cy="1732787"/>
            </a:xfrm>
            <a:prstGeom prst="rect">
              <a:avLst/>
            </a:prstGeom>
          </p:spPr>
        </p:pic>
        <p:sp>
          <p:nvSpPr>
            <p:cNvPr id="11" name="正方形/長方形 10"/>
            <p:cNvSpPr/>
            <p:nvPr/>
          </p:nvSpPr>
          <p:spPr>
            <a:xfrm>
              <a:off x="5331524" y="4497541"/>
              <a:ext cx="3549230" cy="249823"/>
            </a:xfrm>
            <a:prstGeom prst="rect">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正方形/長方形 11"/>
            <p:cNvSpPr/>
            <p:nvPr/>
          </p:nvSpPr>
          <p:spPr>
            <a:xfrm>
              <a:off x="5340122" y="5961203"/>
              <a:ext cx="3549230" cy="249823"/>
            </a:xfrm>
            <a:prstGeom prst="rect">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pic>
        <p:nvPicPr>
          <p:cNvPr id="13" name="図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40122" y="2849731"/>
            <a:ext cx="2036529" cy="696707"/>
          </a:xfrm>
          <a:prstGeom prst="rect">
            <a:avLst/>
          </a:prstGeom>
        </p:spPr>
      </p:pic>
      <p:sp>
        <p:nvSpPr>
          <p:cNvPr id="14" name="正方形/長方形 13"/>
          <p:cNvSpPr/>
          <p:nvPr/>
        </p:nvSpPr>
        <p:spPr>
          <a:xfrm>
            <a:off x="5280992" y="2733773"/>
            <a:ext cx="3816626" cy="2743266"/>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 name="正方形/長方形 2"/>
          <p:cNvSpPr/>
          <p:nvPr/>
        </p:nvSpPr>
        <p:spPr>
          <a:xfrm>
            <a:off x="1514168" y="3077497"/>
            <a:ext cx="2576051" cy="1669867"/>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pic>
        <p:nvPicPr>
          <p:cNvPr id="5" name="図 4"/>
          <p:cNvPicPr>
            <a:picLocks noChangeAspect="1"/>
          </p:cNvPicPr>
          <p:nvPr/>
        </p:nvPicPr>
        <p:blipFill rotWithShape="1">
          <a:blip r:embed="rId6">
            <a:extLst>
              <a:ext uri="{28A0092B-C50C-407E-A947-70E740481C1C}">
                <a14:useLocalDpi xmlns:a14="http://schemas.microsoft.com/office/drawing/2010/main" val="0"/>
              </a:ext>
            </a:extLst>
          </a:blip>
          <a:srcRect l="-222" t="4034" r="1657" b="46390"/>
          <a:stretch/>
        </p:blipFill>
        <p:spPr>
          <a:xfrm>
            <a:off x="0" y="2436763"/>
            <a:ext cx="5204695" cy="3490452"/>
          </a:xfrm>
          <a:prstGeom prst="rect">
            <a:avLst/>
          </a:prstGeom>
        </p:spPr>
      </p:pic>
    </p:spTree>
    <p:extLst>
      <p:ext uri="{BB962C8B-B14F-4D97-AF65-F5344CB8AC3E}">
        <p14:creationId xmlns:p14="http://schemas.microsoft.com/office/powerpoint/2010/main" val="2133080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修正後の判定</a:t>
            </a:r>
            <a:endParaRPr kumimoji="1" lang="ja-JP" altLang="en-US" dirty="0"/>
          </a:p>
        </p:txBody>
      </p:sp>
      <p:pic>
        <p:nvPicPr>
          <p:cNvPr id="5" name="コンテンツ プレースホルダー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597145"/>
            <a:ext cx="3191083" cy="5260855"/>
          </a:xfrm>
        </p:spPr>
      </p:pic>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18</a:t>
            </a:fld>
            <a:endParaRPr kumimoji="1" lang="ja-JP" altLang="en-US"/>
          </a:p>
        </p:txBody>
      </p:sp>
      <p:sp>
        <p:nvSpPr>
          <p:cNvPr id="7" name="正方形/長方形 6"/>
          <p:cNvSpPr/>
          <p:nvPr/>
        </p:nvSpPr>
        <p:spPr>
          <a:xfrm>
            <a:off x="4409586" y="5443538"/>
            <a:ext cx="4672046" cy="83547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smtClean="0">
                <a:solidFill>
                  <a:schemeClr val="tx1"/>
                </a:solidFill>
              </a:rPr>
              <a:t>提示に従って修正</a:t>
            </a:r>
            <a:r>
              <a:rPr lang="ja-JP" altLang="en-US" dirty="0">
                <a:solidFill>
                  <a:schemeClr val="tx1"/>
                </a:solidFill>
              </a:rPr>
              <a:t>を行った結果</a:t>
            </a:r>
            <a:r>
              <a:rPr lang="ja-JP" altLang="en-US" dirty="0" smtClean="0">
                <a:solidFill>
                  <a:schemeClr val="tx1"/>
                </a:solidFill>
              </a:rPr>
              <a:t>，判定が「良」に変化したことを確認できた</a:t>
            </a:r>
            <a:endParaRPr lang="ja-JP" altLang="en-US" dirty="0">
              <a:solidFill>
                <a:schemeClr val="tx1"/>
              </a:solidFill>
            </a:endParaRPr>
          </a:p>
        </p:txBody>
      </p:sp>
      <p:pic>
        <p:nvPicPr>
          <p:cNvPr id="3" name="図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21622" y="3882645"/>
            <a:ext cx="2323987" cy="799813"/>
          </a:xfrm>
          <a:prstGeom prst="rect">
            <a:avLst/>
          </a:prstGeom>
        </p:spPr>
      </p:pic>
      <p:sp>
        <p:nvSpPr>
          <p:cNvPr id="8" name="テキスト ボックス 7"/>
          <p:cNvSpPr txBox="1"/>
          <p:nvPr/>
        </p:nvSpPr>
        <p:spPr>
          <a:xfrm>
            <a:off x="4421622" y="2056886"/>
            <a:ext cx="4467890" cy="1200329"/>
          </a:xfrm>
          <a:prstGeom prst="rect">
            <a:avLst/>
          </a:prstGeom>
          <a:noFill/>
        </p:spPr>
        <p:txBody>
          <a:bodyPr wrap="none" rtlCol="0">
            <a:spAutoFit/>
          </a:bodyPr>
          <a:lstStyle/>
          <a:p>
            <a:r>
              <a:rPr kumimoji="1" lang="ja-JP" altLang="en-US" dirty="0" smtClean="0"/>
              <a:t>左のソースコードは修正後</a:t>
            </a:r>
            <a:endParaRPr kumimoji="1" lang="en-US" altLang="ja-JP" dirty="0" smtClean="0"/>
          </a:p>
          <a:p>
            <a:r>
              <a:rPr kumimoji="1" lang="en-US" altLang="ja-JP" dirty="0" smtClean="0"/>
              <a:t>(</a:t>
            </a:r>
            <a:r>
              <a:rPr lang="ja-JP" altLang="en-US" dirty="0" smtClean="0"/>
              <a:t>入力に対する</a:t>
            </a:r>
            <a:r>
              <a:rPr kumimoji="1" lang="ja-JP" altLang="en-US" dirty="0" smtClean="0"/>
              <a:t>出力は変更</a:t>
            </a:r>
            <a:r>
              <a:rPr lang="ja-JP" altLang="en-US" dirty="0" smtClean="0"/>
              <a:t>しないように修正</a:t>
            </a:r>
            <a:r>
              <a:rPr kumimoji="1" lang="en-US" altLang="ja-JP" dirty="0" smtClean="0"/>
              <a:t>)</a:t>
            </a:r>
          </a:p>
          <a:p>
            <a:endParaRPr kumimoji="1" lang="en-US" altLang="ja-JP" dirty="0" smtClean="0"/>
          </a:p>
          <a:p>
            <a:r>
              <a:rPr kumimoji="1" lang="ja-JP" altLang="en-US" dirty="0" smtClean="0"/>
              <a:t>良否の</a:t>
            </a:r>
            <a:r>
              <a:rPr lang="ja-JP" altLang="en-US" dirty="0" smtClean="0"/>
              <a:t>判定を実施</a:t>
            </a:r>
            <a:endParaRPr lang="en-US" altLang="ja-JP" dirty="0" smtClean="0"/>
          </a:p>
        </p:txBody>
      </p:sp>
      <p:sp>
        <p:nvSpPr>
          <p:cNvPr id="9" name="正方形/長方形 8"/>
          <p:cNvSpPr/>
          <p:nvPr/>
        </p:nvSpPr>
        <p:spPr>
          <a:xfrm>
            <a:off x="4421622" y="3555742"/>
            <a:ext cx="2396621" cy="1400571"/>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6" name="正方形/長方形 5"/>
          <p:cNvSpPr/>
          <p:nvPr/>
        </p:nvSpPr>
        <p:spPr>
          <a:xfrm>
            <a:off x="609600" y="1762645"/>
            <a:ext cx="1762539" cy="867912"/>
          </a:xfrm>
          <a:prstGeom prst="rect">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1" name="正方形/長方形 10"/>
          <p:cNvSpPr/>
          <p:nvPr/>
        </p:nvSpPr>
        <p:spPr>
          <a:xfrm>
            <a:off x="874644" y="2810064"/>
            <a:ext cx="1305340" cy="840910"/>
          </a:xfrm>
          <a:prstGeom prst="rect">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正方形/長方形 11"/>
          <p:cNvSpPr/>
          <p:nvPr/>
        </p:nvSpPr>
        <p:spPr>
          <a:xfrm>
            <a:off x="874643" y="4061791"/>
            <a:ext cx="2232991" cy="1232452"/>
          </a:xfrm>
          <a:prstGeom prst="rect">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4" name="正方形/長方形 13"/>
          <p:cNvSpPr/>
          <p:nvPr/>
        </p:nvSpPr>
        <p:spPr>
          <a:xfrm>
            <a:off x="874643" y="5771322"/>
            <a:ext cx="2232991" cy="795130"/>
          </a:xfrm>
          <a:prstGeom prst="rect">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pic>
        <p:nvPicPr>
          <p:cNvPr id="13" name="図 12"/>
          <p:cNvPicPr>
            <a:picLocks noChangeAspect="1"/>
          </p:cNvPicPr>
          <p:nvPr/>
        </p:nvPicPr>
        <p:blipFill rotWithShape="1">
          <a:blip r:embed="rId5">
            <a:extLst>
              <a:ext uri="{28A0092B-C50C-407E-A947-70E740481C1C}">
                <a14:useLocalDpi xmlns:a14="http://schemas.microsoft.com/office/drawing/2010/main" val="0"/>
              </a:ext>
            </a:extLst>
          </a:blip>
          <a:srcRect r="19881" b="73586"/>
          <a:stretch/>
        </p:blipFill>
        <p:spPr>
          <a:xfrm>
            <a:off x="1" y="1666755"/>
            <a:ext cx="4409586" cy="2396648"/>
          </a:xfrm>
          <a:prstGeom prst="rect">
            <a:avLst/>
          </a:prstGeom>
        </p:spPr>
      </p:pic>
      <p:pic>
        <p:nvPicPr>
          <p:cNvPr id="15" name="図 14"/>
          <p:cNvPicPr>
            <a:picLocks noChangeAspect="1"/>
          </p:cNvPicPr>
          <p:nvPr/>
        </p:nvPicPr>
        <p:blipFill rotWithShape="1">
          <a:blip r:embed="rId6">
            <a:extLst>
              <a:ext uri="{28A0092B-C50C-407E-A947-70E740481C1C}">
                <a14:useLocalDpi xmlns:a14="http://schemas.microsoft.com/office/drawing/2010/main" val="0"/>
              </a:ext>
            </a:extLst>
          </a:blip>
          <a:srcRect t="1120" b="61963"/>
          <a:stretch/>
        </p:blipFill>
        <p:spPr>
          <a:xfrm>
            <a:off x="0" y="1728510"/>
            <a:ext cx="4363661" cy="2655871"/>
          </a:xfrm>
          <a:prstGeom prst="rect">
            <a:avLst/>
          </a:prstGeom>
        </p:spPr>
      </p:pic>
      <p:sp>
        <p:nvSpPr>
          <p:cNvPr id="16" name="正方形/長方形 15"/>
          <p:cNvSpPr/>
          <p:nvPr/>
        </p:nvSpPr>
        <p:spPr>
          <a:xfrm>
            <a:off x="4409586" y="1694365"/>
            <a:ext cx="4572000" cy="369332"/>
          </a:xfrm>
          <a:prstGeom prst="rect">
            <a:avLst/>
          </a:prstGeom>
        </p:spPr>
        <p:txBody>
          <a:bodyPr>
            <a:spAutoFit/>
          </a:bodyPr>
          <a:lstStyle/>
          <a:p>
            <a:r>
              <a:rPr lang="ja-JP" altLang="en-US" dirty="0"/>
              <a:t>新たに</a:t>
            </a:r>
            <a:r>
              <a:rPr lang="en-US" altLang="ja-JP" dirty="0">
                <a:solidFill>
                  <a:srgbClr val="FF0000"/>
                </a:solidFill>
              </a:rPr>
              <a:t>“class”</a:t>
            </a:r>
            <a:r>
              <a:rPr lang="en-US" altLang="ja-JP" dirty="0"/>
              <a:t>, </a:t>
            </a:r>
            <a:r>
              <a:rPr lang="en-US" altLang="ja-JP" dirty="0">
                <a:solidFill>
                  <a:srgbClr val="FF0000"/>
                </a:solidFill>
              </a:rPr>
              <a:t>“while”</a:t>
            </a:r>
            <a:r>
              <a:rPr lang="ja-JP" altLang="en-US" dirty="0"/>
              <a:t>を用いて修正</a:t>
            </a:r>
            <a:r>
              <a:rPr lang="ja-JP" altLang="en-US" dirty="0" smtClean="0"/>
              <a:t>を行う</a:t>
            </a:r>
            <a:endParaRPr lang="ja-JP" altLang="en-US" dirty="0"/>
          </a:p>
        </p:txBody>
      </p:sp>
    </p:spTree>
    <p:extLst>
      <p:ext uri="{BB962C8B-B14F-4D97-AF65-F5344CB8AC3E}">
        <p14:creationId xmlns:p14="http://schemas.microsoft.com/office/powerpoint/2010/main" val="225560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500" fill="hold"/>
                                        <p:tgtEl>
                                          <p:spTgt spid="13"/>
                                        </p:tgtEl>
                                        <p:attrNameLst>
                                          <p:attrName>ppt_w</p:attrName>
                                        </p:attrNameLst>
                                      </p:cBhvr>
                                      <p:tavLst>
                                        <p:tav tm="0">
                                          <p:val>
                                            <p:fltVal val="0"/>
                                          </p:val>
                                        </p:tav>
                                        <p:tav tm="100000">
                                          <p:val>
                                            <p:strVal val="#ppt_w"/>
                                          </p:val>
                                        </p:tav>
                                      </p:tavLst>
                                    </p:anim>
                                    <p:anim calcmode="lin" valueType="num">
                                      <p:cBhvr>
                                        <p:cTn id="13" dur="500" fill="hold"/>
                                        <p:tgtEl>
                                          <p:spTgt spid="13"/>
                                        </p:tgtEl>
                                        <p:attrNameLst>
                                          <p:attrName>ppt_h</p:attrName>
                                        </p:attrNameLst>
                                      </p:cBhvr>
                                      <p:tavLst>
                                        <p:tav tm="0">
                                          <p:val>
                                            <p:fltVal val="0"/>
                                          </p:val>
                                        </p:tav>
                                        <p:tav tm="100000">
                                          <p:val>
                                            <p:strVal val="#ppt_h"/>
                                          </p:val>
                                        </p:tav>
                                      </p:tavLst>
                                    </p:anim>
                                    <p:animEffect transition="in" filter="fade">
                                      <p:cBhvr>
                                        <p:cTn id="14" dur="5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xit" presetSubtype="10" fill="hold" nodeType="clickEffect">
                                  <p:stCondLst>
                                    <p:cond delay="0"/>
                                  </p:stCondLst>
                                  <p:childTnLst>
                                    <p:animEffect transition="out" filter="randombar(horizontal)">
                                      <p:cBhvr>
                                        <p:cTn id="18" dur="500"/>
                                        <p:tgtEl>
                                          <p:spTgt spid="13"/>
                                        </p:tgtEl>
                                      </p:cBhvr>
                                    </p:animEffect>
                                    <p:set>
                                      <p:cBhvr>
                                        <p:cTn id="19" dur="1" fill="hold">
                                          <p:stCondLst>
                                            <p:cond delay="499"/>
                                          </p:stCondLst>
                                        </p:cTn>
                                        <p:tgtEl>
                                          <p:spTgt spid="13"/>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circle(in)">
                                      <p:cBhvr>
                                        <p:cTn id="24" dur="20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p:cTn id="29" dur="500" fill="hold"/>
                                        <p:tgtEl>
                                          <p:spTgt spid="15"/>
                                        </p:tgtEl>
                                        <p:attrNameLst>
                                          <p:attrName>ppt_w</p:attrName>
                                        </p:attrNameLst>
                                      </p:cBhvr>
                                      <p:tavLst>
                                        <p:tav tm="0">
                                          <p:val>
                                            <p:fltVal val="0"/>
                                          </p:val>
                                        </p:tav>
                                        <p:tav tm="100000">
                                          <p:val>
                                            <p:strVal val="#ppt_w"/>
                                          </p:val>
                                        </p:tav>
                                      </p:tavLst>
                                    </p:anim>
                                    <p:anim calcmode="lin" valueType="num">
                                      <p:cBhvr>
                                        <p:cTn id="30" dur="500" fill="hold"/>
                                        <p:tgtEl>
                                          <p:spTgt spid="15"/>
                                        </p:tgtEl>
                                        <p:attrNameLst>
                                          <p:attrName>ppt_h</p:attrName>
                                        </p:attrNameLst>
                                      </p:cBhvr>
                                      <p:tavLst>
                                        <p:tav tm="0">
                                          <p:val>
                                            <p:fltVal val="0"/>
                                          </p:val>
                                        </p:tav>
                                        <p:tav tm="100000">
                                          <p:val>
                                            <p:strVal val="#ppt_h"/>
                                          </p:val>
                                        </p:tav>
                                      </p:tavLst>
                                    </p:anim>
                                    <p:animEffect transition="in" filter="fade">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xit" presetSubtype="10" fill="hold" nodeType="clickEffect">
                                  <p:stCondLst>
                                    <p:cond delay="0"/>
                                  </p:stCondLst>
                                  <p:childTnLst>
                                    <p:animEffect transition="out" filter="randombar(horizontal)">
                                      <p:cBhvr>
                                        <p:cTn id="35" dur="500"/>
                                        <p:tgtEl>
                                          <p:spTgt spid="15"/>
                                        </p:tgtEl>
                                      </p:cBhvr>
                                    </p:animEffect>
                                    <p:set>
                                      <p:cBhvr>
                                        <p:cTn id="36" dur="1" fill="hold">
                                          <p:stCondLst>
                                            <p:cond delay="499"/>
                                          </p:stCondLst>
                                        </p:cTn>
                                        <p:tgtEl>
                                          <p:spTgt spid="15"/>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circle(in)">
                                      <p:cBhvr>
                                        <p:cTn id="41" dur="20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6" presetClass="entr" presetSubtype="16"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circle(in)">
                                      <p:cBhvr>
                                        <p:cTn id="46"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12" grpId="0" animBg="1"/>
      <p:bldP spid="1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
        <p:nvSpPr>
          <p:cNvPr id="14" name="テキスト ボックス 13"/>
          <p:cNvSpPr txBox="1"/>
          <p:nvPr/>
        </p:nvSpPr>
        <p:spPr>
          <a:xfrm>
            <a:off x="721150" y="1989056"/>
            <a:ext cx="184731" cy="369332"/>
          </a:xfrm>
          <a:prstGeom prst="rect">
            <a:avLst/>
          </a:prstGeom>
          <a:noFill/>
        </p:spPr>
        <p:txBody>
          <a:bodyPr wrap="none" rtlCol="0">
            <a:spAutoFit/>
          </a:bodyPr>
          <a:lstStyle/>
          <a:p>
            <a:endParaRPr kumimoji="1" lang="ja-JP" altLang="en-US" dirty="0"/>
          </a:p>
        </p:txBody>
      </p:sp>
      <p:sp>
        <p:nvSpPr>
          <p:cNvPr id="6" name="コンテンツ プレースホルダー 5"/>
          <p:cNvSpPr>
            <a:spLocks noGrp="1"/>
          </p:cNvSpPr>
          <p:nvPr>
            <p:ph idx="1"/>
          </p:nvPr>
        </p:nvSpPr>
        <p:spPr>
          <a:xfrm>
            <a:off x="457199" y="1600202"/>
            <a:ext cx="8491591" cy="4525963"/>
          </a:xfrm>
        </p:spPr>
        <p:txBody>
          <a:bodyPr/>
          <a:lstStyle/>
          <a:p>
            <a:r>
              <a:rPr kumimoji="1" lang="ja-JP" altLang="en-US" dirty="0" smtClean="0"/>
              <a:t>まとめ</a:t>
            </a:r>
            <a:endParaRPr kumimoji="1" lang="en-US" altLang="ja-JP" dirty="0" smtClean="0"/>
          </a:p>
          <a:p>
            <a:pPr lvl="1"/>
            <a:r>
              <a:rPr kumimoji="1" lang="ja-JP" altLang="en-US" dirty="0" smtClean="0"/>
              <a:t>ソースコードの特徴量を用いて編集を支援する</a:t>
            </a:r>
            <a:r>
              <a:rPr kumimoji="1" lang="en-US" altLang="ja-JP" dirty="0" smtClean="0"/>
              <a:t/>
            </a:r>
            <a:br>
              <a:rPr kumimoji="1" lang="en-US" altLang="ja-JP" dirty="0" smtClean="0"/>
            </a:br>
            <a:r>
              <a:rPr kumimoji="1" lang="ja-JP" altLang="en-US" dirty="0" smtClean="0"/>
              <a:t>手法を提案</a:t>
            </a:r>
            <a:endParaRPr kumimoji="1" lang="en-US" altLang="ja-JP" dirty="0" smtClean="0"/>
          </a:p>
          <a:p>
            <a:pPr lvl="2"/>
            <a:r>
              <a:rPr kumimoji="1" lang="ja-JP" altLang="en-US" dirty="0" smtClean="0"/>
              <a:t>機械学習によるソースコードの良否の判定</a:t>
            </a:r>
            <a:endParaRPr kumimoji="1" lang="en-US" altLang="ja-JP" dirty="0" smtClean="0"/>
          </a:p>
          <a:p>
            <a:pPr lvl="3"/>
            <a:r>
              <a:rPr lang="ja-JP" altLang="en-US" dirty="0"/>
              <a:t>おおよそ</a:t>
            </a:r>
            <a:r>
              <a:rPr lang="en-US" altLang="ja-JP" dirty="0"/>
              <a:t>90%</a:t>
            </a:r>
            <a:r>
              <a:rPr lang="ja-JP" altLang="en-US" dirty="0"/>
              <a:t>の判定</a:t>
            </a:r>
            <a:r>
              <a:rPr lang="ja-JP" altLang="en-US" dirty="0" smtClean="0"/>
              <a:t>精度</a:t>
            </a:r>
            <a:endParaRPr kumimoji="1" lang="en-US" altLang="ja-JP" dirty="0" smtClean="0"/>
          </a:p>
          <a:p>
            <a:pPr lvl="2"/>
            <a:r>
              <a:rPr lang="ja-JP" altLang="en-US" dirty="0" smtClean="0"/>
              <a:t>適切な修正の指針の提示</a:t>
            </a:r>
            <a:endParaRPr lang="en-US" altLang="ja-JP" dirty="0" smtClean="0"/>
          </a:p>
          <a:p>
            <a:pPr lvl="3"/>
            <a:r>
              <a:rPr lang="ja-JP" altLang="en-US" dirty="0"/>
              <a:t>判定が「良」に変化する特徴量の</a:t>
            </a:r>
            <a:r>
              <a:rPr lang="ja-JP" altLang="en-US" dirty="0" smtClean="0"/>
              <a:t>提示を確認</a:t>
            </a:r>
            <a:endParaRPr lang="en-US" altLang="ja-JP" dirty="0" smtClean="0"/>
          </a:p>
          <a:p>
            <a:r>
              <a:rPr kumimoji="1" lang="ja-JP" altLang="en-US" dirty="0" smtClean="0"/>
              <a:t>今後の課題</a:t>
            </a:r>
            <a:endParaRPr kumimoji="1" lang="en-US" altLang="ja-JP" dirty="0" smtClean="0"/>
          </a:p>
          <a:p>
            <a:pPr lvl="1"/>
            <a:r>
              <a:rPr kumimoji="1" lang="ja-JP" altLang="en-US" dirty="0" smtClean="0"/>
              <a:t>機械学習の精度の向上</a:t>
            </a:r>
            <a:endParaRPr kumimoji="1" lang="en-US" altLang="ja-JP" dirty="0" smtClean="0"/>
          </a:p>
          <a:p>
            <a:pPr lvl="1"/>
            <a:r>
              <a:rPr lang="ja-JP" altLang="en-US" dirty="0"/>
              <a:t>全体</a:t>
            </a:r>
            <a:r>
              <a:rPr lang="ja-JP" altLang="en-US" dirty="0" smtClean="0"/>
              <a:t>の</a:t>
            </a:r>
            <a:r>
              <a:rPr lang="ja-JP" altLang="en-US" dirty="0"/>
              <a:t>構造</a:t>
            </a:r>
            <a:r>
              <a:rPr lang="ja-JP" altLang="en-US" dirty="0" smtClean="0"/>
              <a:t>を</a:t>
            </a:r>
            <a:r>
              <a:rPr lang="ja-JP" altLang="en-US" dirty="0"/>
              <a:t>加味</a:t>
            </a:r>
            <a:r>
              <a:rPr lang="ja-JP" altLang="en-US" dirty="0" smtClean="0"/>
              <a:t>した修正の提示</a:t>
            </a:r>
            <a:endParaRPr kumimoji="1" lang="en-US" altLang="ja-JP" dirty="0" smtClean="0"/>
          </a:p>
          <a:p>
            <a:endParaRPr kumimoji="1" lang="en-US" altLang="ja-JP" dirty="0" smtClean="0"/>
          </a:p>
          <a:p>
            <a:endParaRPr kumimoji="1" lang="ja-JP" altLang="en-US" dirty="0"/>
          </a:p>
        </p:txBody>
      </p:sp>
    </p:spTree>
    <p:extLst>
      <p:ext uri="{BB962C8B-B14F-4D97-AF65-F5344CB8AC3E}">
        <p14:creationId xmlns:p14="http://schemas.microsoft.com/office/powerpoint/2010/main" val="32522810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ＭＳ Ｐゴシック" panose="020B0600070205080204" pitchFamily="50" charset="-128"/>
                <a:ea typeface="ＭＳ Ｐゴシック" panose="020B0600070205080204" pitchFamily="50" charset="-128"/>
              </a:rPr>
              <a:t>背景・問題点</a:t>
            </a:r>
            <a:r>
              <a:rPr kumimoji="1" lang="en-US" altLang="ja-JP" dirty="0" smtClean="0">
                <a:latin typeface="ＭＳ Ｐゴシック" panose="020B0600070205080204" pitchFamily="50" charset="-128"/>
                <a:ea typeface="ＭＳ Ｐゴシック" panose="020B0600070205080204" pitchFamily="50" charset="-128"/>
              </a:rPr>
              <a:t> </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コンテンツ プレースホルダー 2"/>
          <p:cNvSpPr>
            <a:spLocks noGrp="1"/>
          </p:cNvSpPr>
          <p:nvPr>
            <p:ph idx="1"/>
          </p:nvPr>
        </p:nvSpPr>
        <p:spPr>
          <a:xfrm>
            <a:off x="457200" y="1600200"/>
            <a:ext cx="8236746" cy="4525963"/>
          </a:xfrm>
        </p:spPr>
        <p:txBody>
          <a:bodyPr>
            <a:normAutofit/>
          </a:bodyPr>
          <a:lstStyle/>
          <a:p>
            <a:pPr>
              <a:buFont typeface="Arial" panose="020B0604020202020204" pitchFamily="34" charset="0"/>
              <a:buChar char="•"/>
            </a:pPr>
            <a:r>
              <a:rPr lang="ja-JP" altLang="en-US" sz="3200" dirty="0" smtClean="0">
                <a:latin typeface="ＭＳ Ｐゴシック" panose="020B0600070205080204" pitchFamily="50" charset="-128"/>
                <a:ea typeface="ＭＳ Ｐゴシック" panose="020B0600070205080204" pitchFamily="50" charset="-128"/>
              </a:rPr>
              <a:t>ソースコードの編集には大きな労力が必要</a:t>
            </a:r>
            <a:endParaRPr lang="en-US" altLang="ja-JP" sz="3200" dirty="0" smtClean="0">
              <a:latin typeface="ＭＳ Ｐゴシック" panose="020B0600070205080204" pitchFamily="50" charset="-128"/>
              <a:ea typeface="ＭＳ Ｐゴシック" panose="020B0600070205080204" pitchFamily="50" charset="-128"/>
            </a:endParaRPr>
          </a:p>
          <a:p>
            <a:pPr lvl="1">
              <a:spcBef>
                <a:spcPct val="20000"/>
              </a:spcBef>
              <a:spcAft>
                <a:spcPct val="0"/>
              </a:spcAft>
            </a:pPr>
            <a:r>
              <a:rPr lang="ja-JP" altLang="en-US" sz="2800" dirty="0" smtClean="0">
                <a:solidFill>
                  <a:srgbClr val="000000"/>
                </a:solidFill>
                <a:latin typeface="Arial"/>
                <a:ea typeface="ＭＳ Ｐゴシック"/>
              </a:rPr>
              <a:t>特に初級者は時間を要し，適切な編集は難しい</a:t>
            </a:r>
            <a:endParaRPr lang="en-US" altLang="ja-JP" sz="2800" dirty="0" smtClean="0">
              <a:solidFill>
                <a:srgbClr val="000000"/>
              </a:solidFill>
              <a:latin typeface="Arial"/>
              <a:ea typeface="ＭＳ Ｐゴシック"/>
            </a:endParaRPr>
          </a:p>
          <a:p>
            <a:pPr lvl="0">
              <a:buFont typeface="Arial" panose="020B0604020202020204" pitchFamily="34" charset="0"/>
              <a:buChar char="•"/>
            </a:pPr>
            <a:r>
              <a:rPr lang="ja-JP" altLang="en-US" dirty="0" smtClean="0">
                <a:solidFill>
                  <a:srgbClr val="000000"/>
                </a:solidFill>
                <a:latin typeface="ＭＳ Ｐゴシック" panose="020B0600070205080204" pitchFamily="50" charset="-128"/>
                <a:ea typeface="ＭＳ Ｐゴシック" panose="020B0600070205080204" pitchFamily="50" charset="-128"/>
              </a:rPr>
              <a:t>編集作業が適切であるか判断した</a:t>
            </a:r>
            <a:r>
              <a:rPr lang="ja-JP" altLang="en-US" dirty="0">
                <a:solidFill>
                  <a:srgbClr val="000000"/>
                </a:solidFill>
                <a:latin typeface="ＭＳ Ｐゴシック" panose="020B0600070205080204" pitchFamily="50" charset="-128"/>
                <a:ea typeface="ＭＳ Ｐゴシック" panose="020B0600070205080204" pitchFamily="50" charset="-128"/>
              </a:rPr>
              <a:t>い</a:t>
            </a:r>
            <a:endParaRPr kumimoji="1" lang="en-US" altLang="ja-JP" dirty="0" smtClean="0">
              <a:latin typeface="ＭＳ Ｐゴシック" panose="020B0600070205080204" pitchFamily="50" charset="-128"/>
              <a:ea typeface="ＭＳ Ｐゴシック" panose="020B0600070205080204" pitchFamily="50" charset="-128"/>
            </a:endParaRPr>
          </a:p>
          <a:p>
            <a:pPr lvl="1"/>
            <a:r>
              <a:rPr lang="ja-JP" altLang="en-US" dirty="0" smtClean="0">
                <a:latin typeface="ＭＳ Ｐゴシック" panose="020B0600070205080204" pitchFamily="50" charset="-128"/>
                <a:ea typeface="ＭＳ Ｐゴシック" panose="020B0600070205080204" pitchFamily="50" charset="-128"/>
              </a:rPr>
              <a:t>ソースコード</a:t>
            </a:r>
            <a:r>
              <a:rPr lang="ja-JP" altLang="en-US" dirty="0">
                <a:latin typeface="ＭＳ Ｐゴシック" panose="020B0600070205080204" pitchFamily="50" charset="-128"/>
                <a:ea typeface="ＭＳ Ｐゴシック" panose="020B0600070205080204" pitchFamily="50" charset="-128"/>
              </a:rPr>
              <a:t>の良否を判定できれば，編集が</a:t>
            </a:r>
            <a:r>
              <a:rPr lang="en-US" altLang="ja-JP" dirty="0">
                <a:latin typeface="ＭＳ Ｐゴシック" panose="020B0600070205080204" pitchFamily="50" charset="-128"/>
                <a:ea typeface="ＭＳ Ｐゴシック" panose="020B0600070205080204" pitchFamily="50" charset="-128"/>
              </a:rPr>
              <a:t/>
            </a:r>
            <a:br>
              <a:rPr lang="en-US" altLang="ja-JP" dirty="0">
                <a:latin typeface="ＭＳ Ｐゴシック" panose="020B0600070205080204" pitchFamily="50" charset="-128"/>
                <a:ea typeface="ＭＳ Ｐゴシック" panose="020B0600070205080204" pitchFamily="50" charset="-128"/>
              </a:rPr>
            </a:br>
            <a:r>
              <a:rPr lang="ja-JP" altLang="en-US" dirty="0">
                <a:latin typeface="ＭＳ Ｐゴシック" panose="020B0600070205080204" pitchFamily="50" charset="-128"/>
                <a:ea typeface="ＭＳ Ｐゴシック" panose="020B0600070205080204" pitchFamily="50" charset="-128"/>
              </a:rPr>
              <a:t>適切かどうか判断</a:t>
            </a:r>
            <a:r>
              <a:rPr lang="ja-JP" altLang="en-US" dirty="0" smtClean="0">
                <a:latin typeface="ＭＳ Ｐゴシック" panose="020B0600070205080204" pitchFamily="50" charset="-128"/>
                <a:ea typeface="ＭＳ Ｐゴシック" panose="020B0600070205080204" pitchFamily="50" charset="-128"/>
              </a:rPr>
              <a:t>できる</a:t>
            </a:r>
            <a:endParaRPr lang="en-US" altLang="ja-JP" dirty="0" smtClean="0">
              <a:latin typeface="ＭＳ Ｐゴシック" panose="020B0600070205080204" pitchFamily="50" charset="-128"/>
              <a:ea typeface="ＭＳ Ｐゴシック" panose="020B0600070205080204" pitchFamily="50" charset="-128"/>
            </a:endParaRPr>
          </a:p>
          <a:p>
            <a:pPr lvl="1"/>
            <a:r>
              <a:rPr lang="ja-JP" altLang="en-US" dirty="0">
                <a:solidFill>
                  <a:srgbClr val="000000"/>
                </a:solidFill>
              </a:rPr>
              <a:t>プログラミング技術の向上に</a:t>
            </a:r>
            <a:r>
              <a:rPr lang="ja-JP" altLang="en-US" dirty="0" smtClean="0">
                <a:solidFill>
                  <a:srgbClr val="000000"/>
                </a:solidFill>
              </a:rPr>
              <a:t>役立つ</a:t>
            </a:r>
            <a:endParaRPr lang="en-US" altLang="ja-JP" dirty="0" smtClean="0">
              <a:solidFill>
                <a:srgbClr val="000000"/>
              </a:solidFill>
            </a:endParaRPr>
          </a:p>
          <a:p>
            <a:r>
              <a:rPr lang="ja-JP" altLang="en-US" dirty="0"/>
              <a:t>ソースコードの良否を判定することは難しい</a:t>
            </a:r>
            <a:endParaRPr lang="en-US" altLang="ja-JP" dirty="0"/>
          </a:p>
          <a:p>
            <a:pPr lvl="1"/>
            <a:r>
              <a:rPr lang="ja-JP" altLang="en-US" dirty="0"/>
              <a:t>構造や読みやすさ，実行時間など基準が多い</a:t>
            </a:r>
            <a:endParaRPr lang="en-US" altLang="ja-JP" dirty="0"/>
          </a:p>
          <a:p>
            <a:endParaRPr lang="en-US" altLang="ja-JP" dirty="0" smtClean="0">
              <a:solidFill>
                <a:srgbClr val="000000"/>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Tree>
    <p:extLst>
      <p:ext uri="{BB962C8B-B14F-4D97-AF65-F5344CB8AC3E}">
        <p14:creationId xmlns:p14="http://schemas.microsoft.com/office/powerpoint/2010/main" val="34557016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今後の課題</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sp>
        <p:nvSpPr>
          <p:cNvPr id="14" name="テキスト ボックス 13"/>
          <p:cNvSpPr txBox="1"/>
          <p:nvPr/>
        </p:nvSpPr>
        <p:spPr>
          <a:xfrm>
            <a:off x="721150" y="1989056"/>
            <a:ext cx="184731" cy="369332"/>
          </a:xfrm>
          <a:prstGeom prst="rect">
            <a:avLst/>
          </a:prstGeom>
          <a:noFill/>
        </p:spPr>
        <p:txBody>
          <a:bodyPr wrap="none" rtlCol="0">
            <a:spAutoFit/>
          </a:bodyPr>
          <a:lstStyle/>
          <a:p>
            <a:endParaRPr kumimoji="1" lang="ja-JP" altLang="en-US" dirty="0"/>
          </a:p>
        </p:txBody>
      </p:sp>
      <p:sp>
        <p:nvSpPr>
          <p:cNvPr id="6" name="コンテンツ プレースホルダー 5"/>
          <p:cNvSpPr>
            <a:spLocks noGrp="1"/>
          </p:cNvSpPr>
          <p:nvPr>
            <p:ph idx="1"/>
          </p:nvPr>
        </p:nvSpPr>
        <p:spPr/>
        <p:txBody>
          <a:bodyPr/>
          <a:lstStyle/>
          <a:p>
            <a:r>
              <a:rPr lang="ja-JP" altLang="en-US" sz="2000" dirty="0"/>
              <a:t>判定の精度を</a:t>
            </a:r>
            <a:r>
              <a:rPr lang="ja-JP" altLang="en-US" sz="2000" dirty="0" smtClean="0"/>
              <a:t>向上</a:t>
            </a:r>
            <a:endParaRPr lang="en-US" altLang="ja-JP" sz="2000" dirty="0" smtClean="0"/>
          </a:p>
          <a:p>
            <a:pPr lvl="1"/>
            <a:r>
              <a:rPr lang="ja-JP" altLang="en-US" sz="1600" dirty="0" smtClean="0"/>
              <a:t>新た</a:t>
            </a:r>
            <a:r>
              <a:rPr lang="ja-JP" altLang="en-US" sz="1600" dirty="0"/>
              <a:t>にメトリクスや，コードクローンの数やタイプを特徴ベクトルとして</a:t>
            </a:r>
            <a:r>
              <a:rPr lang="ja-JP" altLang="en-US" sz="1600" dirty="0" smtClean="0"/>
              <a:t>追加</a:t>
            </a:r>
            <a:endParaRPr lang="en-US" altLang="ja-JP" sz="1600" dirty="0"/>
          </a:p>
          <a:p>
            <a:pPr lvl="1"/>
            <a:r>
              <a:rPr lang="ja-JP" altLang="en-US" sz="1600" dirty="0" smtClean="0"/>
              <a:t>上級者</a:t>
            </a:r>
            <a:r>
              <a:rPr lang="ja-JP" altLang="en-US" sz="1600" dirty="0"/>
              <a:t>が提出したソースコードのうち，初級者に近いと判定され得るソースコードによる判定ミスをなくすため，テストデータにおいて異なる判定がされたソースコードの目的変数を動的に変更して学習を</a:t>
            </a:r>
            <a:r>
              <a:rPr lang="ja-JP" altLang="en-US" sz="1600" dirty="0" smtClean="0"/>
              <a:t>行う</a:t>
            </a:r>
            <a:endParaRPr lang="en-US" altLang="ja-JP" sz="1600" dirty="0" smtClean="0"/>
          </a:p>
          <a:p>
            <a:pPr lvl="1"/>
            <a:r>
              <a:rPr lang="ja-JP" altLang="en-US" sz="1600" dirty="0" smtClean="0"/>
              <a:t>プログラミングコンテスト</a:t>
            </a:r>
            <a:r>
              <a:rPr lang="ja-JP" altLang="en-US" sz="1600" dirty="0"/>
              <a:t>においては，予めマクロを自分で用意して利用する場合がある．ソースコードの字句解析を行う際，マクロによって名前が変更された予約語は検出の対象にならないため，特徴ベクトルの作成の際に予約語利用回数に数えられない</a:t>
            </a:r>
            <a:r>
              <a:rPr lang="ja-JP" altLang="en-US" sz="1600" dirty="0" smtClean="0"/>
              <a:t>．</a:t>
            </a:r>
            <a:endParaRPr lang="en-US" altLang="ja-JP" sz="1600" dirty="0" smtClean="0"/>
          </a:p>
          <a:p>
            <a:pPr lvl="1"/>
            <a:r>
              <a:rPr lang="ja-JP" altLang="en-US" sz="1600" dirty="0" smtClean="0"/>
              <a:t>マクロ</a:t>
            </a:r>
            <a:r>
              <a:rPr lang="ja-JP" altLang="en-US" sz="1600" dirty="0"/>
              <a:t>部分の処理を適切に行うことによってこのような事態は防ぐことが</a:t>
            </a:r>
            <a:r>
              <a:rPr lang="ja-JP" altLang="en-US" sz="1600" dirty="0" smtClean="0"/>
              <a:t>できる</a:t>
            </a:r>
            <a:endParaRPr lang="en-US" altLang="ja-JP" sz="1600" dirty="0" smtClean="0"/>
          </a:p>
          <a:p>
            <a:r>
              <a:rPr lang="ja-JP" altLang="en-US" sz="2000" dirty="0" smtClean="0"/>
              <a:t>修正</a:t>
            </a:r>
            <a:r>
              <a:rPr lang="ja-JP" altLang="en-US" sz="2000" dirty="0"/>
              <a:t>の提示は，利用されているかいないかという</a:t>
            </a:r>
            <a:r>
              <a:rPr lang="ja-JP" altLang="en-US" sz="2000" dirty="0" smtClean="0"/>
              <a:t>基準</a:t>
            </a:r>
            <a:endParaRPr lang="en-US" altLang="ja-JP" sz="2000" dirty="0" smtClean="0"/>
          </a:p>
          <a:p>
            <a:pPr lvl="1"/>
            <a:r>
              <a:rPr lang="ja-JP" altLang="en-US" sz="1600" dirty="0" smtClean="0"/>
              <a:t>全体</a:t>
            </a:r>
            <a:r>
              <a:rPr lang="ja-JP" altLang="en-US" sz="1600" dirty="0"/>
              <a:t>の構造を加味し，利用されているものに対しても頻度に言及する指針を提示することができれば，より適切な編集につなげることが</a:t>
            </a:r>
            <a:r>
              <a:rPr lang="ja-JP" altLang="en-US" sz="1600" dirty="0" smtClean="0"/>
              <a:t>できる</a:t>
            </a:r>
            <a:endParaRPr lang="en-US" altLang="ja-JP" sz="1600" dirty="0" smtClean="0"/>
          </a:p>
          <a:p>
            <a:r>
              <a:rPr lang="ja-JP" altLang="en-US" sz="2000" dirty="0" smtClean="0"/>
              <a:t>本研究</a:t>
            </a:r>
            <a:r>
              <a:rPr lang="ja-JP" altLang="en-US" sz="2000" dirty="0"/>
              <a:t>における一連の流れを</a:t>
            </a:r>
            <a:r>
              <a:rPr lang="en-US" altLang="ja-JP" sz="2000" dirty="0"/>
              <a:t>1</a:t>
            </a:r>
            <a:r>
              <a:rPr lang="ja-JP" altLang="en-US" sz="2000" dirty="0" err="1"/>
              <a:t>つに</a:t>
            </a:r>
            <a:r>
              <a:rPr lang="ja-JP" altLang="en-US" sz="2000" dirty="0"/>
              <a:t>まとめたツールの</a:t>
            </a:r>
            <a:r>
              <a:rPr lang="ja-JP" altLang="en-US" sz="2000" dirty="0" smtClean="0"/>
              <a:t>作成</a:t>
            </a:r>
            <a:endParaRPr lang="en-US" altLang="ja-JP" sz="2000" dirty="0"/>
          </a:p>
          <a:p>
            <a:pPr lvl="1"/>
            <a:r>
              <a:rPr lang="ja-JP" altLang="en-US" sz="1600" dirty="0" smtClean="0"/>
              <a:t>ソースコード</a:t>
            </a:r>
            <a:r>
              <a:rPr lang="ja-JP" altLang="en-US" sz="1600" dirty="0"/>
              <a:t>特徴量の取得と機械学習は別の方法であるため，手動で行っていた部分も</a:t>
            </a:r>
            <a:r>
              <a:rPr lang="ja-JP" altLang="en-US" sz="1600" dirty="0" smtClean="0"/>
              <a:t>多い</a:t>
            </a:r>
            <a:endParaRPr lang="en-US" altLang="ja-JP" sz="1600" dirty="0" smtClean="0"/>
          </a:p>
          <a:p>
            <a:pPr lvl="1"/>
            <a:r>
              <a:rPr lang="ja-JP" altLang="en-US" sz="1600" dirty="0" smtClean="0"/>
              <a:t>ソースコード</a:t>
            </a:r>
            <a:r>
              <a:rPr lang="ja-JP" altLang="en-US" sz="1600" dirty="0"/>
              <a:t>を入力し，出力までの全ての過程を自動化できるようになれば，一般的なツールとして本研究の成果を扱うことが</a:t>
            </a:r>
            <a:r>
              <a:rPr lang="ja-JP" altLang="en-US" sz="1600" dirty="0" smtClean="0"/>
              <a:t>可能</a:t>
            </a:r>
            <a:endParaRPr kumimoji="1" lang="en-US" altLang="ja-JP" sz="1600" dirty="0" smtClean="0"/>
          </a:p>
          <a:p>
            <a:endParaRPr kumimoji="1" lang="en-US" altLang="ja-JP" sz="1600" dirty="0" smtClean="0"/>
          </a:p>
          <a:p>
            <a:endParaRPr kumimoji="1" lang="ja-JP" altLang="en-US" sz="1600" dirty="0"/>
          </a:p>
        </p:txBody>
      </p:sp>
    </p:spTree>
    <p:extLst>
      <p:ext uri="{BB962C8B-B14F-4D97-AF65-F5344CB8AC3E}">
        <p14:creationId xmlns:p14="http://schemas.microsoft.com/office/powerpoint/2010/main" val="15548562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ＭＳ Ｐゴシック" panose="020B0600070205080204" pitchFamily="50" charset="-128"/>
                <a:ea typeface="ＭＳ Ｐゴシック" panose="020B0600070205080204" pitchFamily="50" charset="-128"/>
              </a:rPr>
              <a:t>レーティングの計算式</a:t>
            </a:r>
            <a:endParaRPr kumimoji="1" lang="ja-JP" altLang="en-US" dirty="0">
              <a:latin typeface="ＭＳ Ｐゴシック" panose="020B0600070205080204" pitchFamily="50" charset="-128"/>
              <a:ea typeface="ＭＳ Ｐゴシック" panose="020B0600070205080204" pitchFamily="50" charset="-128"/>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199" y="1600200"/>
                <a:ext cx="8520545" cy="4525963"/>
              </a:xfrm>
            </p:spPr>
            <p:txBody>
              <a:bodyPr>
                <a:normAutofit/>
              </a:bodyPr>
              <a:lstStyle/>
              <a:p>
                <a:pPr marL="0" indent="0">
                  <a:buNone/>
                </a:pPr>
                <a:r>
                  <a:rPr lang="en-US" altLang="ja-JP" dirty="0" smtClean="0">
                    <a:latin typeface="ＭＳ Ｐゴシック" panose="020B0600070205080204" pitchFamily="50" charset="-128"/>
                    <a:ea typeface="ＭＳ Ｐゴシック" panose="020B0600070205080204" pitchFamily="50" charset="-128"/>
                  </a:rPr>
                  <a:t>A</a:t>
                </a:r>
                <a:r>
                  <a:rPr lang="en-US" altLang="ja-JP" dirty="0">
                    <a:latin typeface="ＭＳ Ｐゴシック" panose="020B0600070205080204" pitchFamily="50" charset="-128"/>
                    <a:ea typeface="ＭＳ Ｐゴシック" panose="020B0600070205080204" pitchFamily="50" charset="-128"/>
                  </a:rPr>
                  <a:t>, B</a:t>
                </a:r>
                <a:r>
                  <a:rPr lang="ja-JP" altLang="en-US" dirty="0">
                    <a:latin typeface="ＭＳ Ｐゴシック" panose="020B0600070205080204" pitchFamily="50" charset="-128"/>
                    <a:ea typeface="ＭＳ Ｐゴシック" panose="020B0600070205080204" pitchFamily="50" charset="-128"/>
                  </a:rPr>
                  <a:t>のレーティングを</a:t>
                </a:r>
                <a14:m>
                  <m:oMath xmlns:m="http://schemas.openxmlformats.org/officeDocument/2006/math">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𝑅</m:t>
                        </m:r>
                      </m:e>
                      <m:sub>
                        <m:r>
                          <a:rPr lang="en-US" altLang="ja-JP" i="1">
                            <a:latin typeface="Cambria Math" panose="02040503050406030204" pitchFamily="18" charset="0"/>
                          </a:rPr>
                          <m:t>𝑎</m:t>
                        </m:r>
                      </m:sub>
                    </m:sSub>
                    <m:r>
                      <a:rPr lang="en-US" altLang="ja-JP" i="1">
                        <a:latin typeface="Cambria Math" panose="02040503050406030204" pitchFamily="18" charset="0"/>
                      </a:rPr>
                      <m:t>, </m:t>
                    </m:r>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𝑅</m:t>
                        </m:r>
                      </m:e>
                      <m:sub>
                        <m:r>
                          <a:rPr lang="en-US" altLang="ja-JP" i="1">
                            <a:latin typeface="Cambria Math" panose="02040503050406030204" pitchFamily="18" charset="0"/>
                          </a:rPr>
                          <m:t>𝑏</m:t>
                        </m:r>
                      </m:sub>
                    </m:sSub>
                  </m:oMath>
                </a14:m>
                <a:r>
                  <a:rPr lang="ja-JP" altLang="en-US" dirty="0">
                    <a:latin typeface="ＭＳ Ｐゴシック" panose="020B0600070205080204" pitchFamily="50" charset="-128"/>
                    <a:ea typeface="ＭＳ Ｐゴシック" panose="020B0600070205080204" pitchFamily="50" charset="-128"/>
                  </a:rPr>
                  <a:t>とするとき</a:t>
                </a:r>
                <a:r>
                  <a:rPr lang="ja-JP" altLang="en-US" dirty="0" smtClean="0">
                    <a:latin typeface="ＭＳ Ｐゴシック" panose="020B0600070205080204" pitchFamily="50" charset="-128"/>
                    <a:ea typeface="ＭＳ Ｐゴシック" panose="020B0600070205080204" pitchFamily="50" charset="-128"/>
                  </a:rPr>
                  <a:t>，ラウンド終了時に</a:t>
                </a:r>
                <a:r>
                  <a:rPr lang="en-US" altLang="ja-JP" dirty="0" smtClean="0">
                    <a:latin typeface="ＭＳ Ｐゴシック" panose="020B0600070205080204" pitchFamily="50" charset="-128"/>
                    <a:ea typeface="ＭＳ Ｐゴシック" panose="020B0600070205080204" pitchFamily="50" charset="-128"/>
                  </a:rPr>
                  <a:t>A</a:t>
                </a:r>
                <a:r>
                  <a:rPr lang="ja-JP" altLang="en-US" dirty="0">
                    <a:latin typeface="ＭＳ Ｐゴシック" panose="020B0600070205080204" pitchFamily="50" charset="-128"/>
                    <a:ea typeface="ＭＳ Ｐゴシック" panose="020B0600070205080204" pitchFamily="50" charset="-128"/>
                  </a:rPr>
                  <a:t>が</a:t>
                </a:r>
                <a:r>
                  <a:rPr lang="en-US" altLang="ja-JP" dirty="0" smtClean="0">
                    <a:latin typeface="ＭＳ Ｐゴシック" panose="020B0600070205080204" pitchFamily="50" charset="-128"/>
                    <a:ea typeface="ＭＳ Ｐゴシック" panose="020B0600070205080204" pitchFamily="50" charset="-128"/>
                  </a:rPr>
                  <a:t>B</a:t>
                </a:r>
                <a:r>
                  <a:rPr lang="ja-JP" altLang="en-US" dirty="0" smtClean="0">
                    <a:latin typeface="ＭＳ Ｐゴシック" panose="020B0600070205080204" pitchFamily="50" charset="-128"/>
                    <a:ea typeface="ＭＳ Ｐゴシック" panose="020B0600070205080204" pitchFamily="50" charset="-128"/>
                  </a:rPr>
                  <a:t>よりも高い順位になる確率が</a:t>
                </a:r>
                <a:r>
                  <a:rPr lang="en-US" altLang="ja-JP" dirty="0" smtClean="0">
                    <a:latin typeface="ＭＳ Ｐゴシック" panose="020B0600070205080204" pitchFamily="50" charset="-128"/>
                    <a:ea typeface="ＭＳ Ｐゴシック" panose="020B0600070205080204" pitchFamily="50" charset="-128"/>
                  </a:rPr>
                  <a:t>, </a:t>
                </a:r>
              </a:p>
              <a:p>
                <a:pPr marL="0" indent="0">
                  <a:buNone/>
                </a:pPr>
                <a14:m>
                  <m:oMathPara xmlns:m="http://schemas.openxmlformats.org/officeDocument/2006/math">
                    <m:oMathParaPr>
                      <m:jc m:val="centerGroup"/>
                    </m:oMathParaPr>
                    <m:oMath xmlns:m="http://schemas.openxmlformats.org/officeDocument/2006/math">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𝐸</m:t>
                          </m:r>
                        </m:e>
                        <m:sub>
                          <m:r>
                            <a:rPr lang="en-US" altLang="ja-JP" i="1">
                              <a:latin typeface="Cambria Math" panose="02040503050406030204" pitchFamily="18" charset="0"/>
                            </a:rPr>
                            <m:t>𝐴</m:t>
                          </m:r>
                        </m:sub>
                      </m:sSub>
                      <m:r>
                        <a:rPr lang="en-US" altLang="ja-JP" i="1">
                          <a:latin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1+</m:t>
                          </m:r>
                          <m:sSup>
                            <m:sSupPr>
                              <m:ctrlPr>
                                <a:rPr lang="en-US" altLang="ja-JP" i="1">
                                  <a:latin typeface="Cambria Math" panose="02040503050406030204" pitchFamily="18" charset="0"/>
                                </a:rPr>
                              </m:ctrlPr>
                            </m:sSupPr>
                            <m:e>
                              <m:r>
                                <a:rPr lang="en-US" altLang="ja-JP" i="1">
                                  <a:latin typeface="Cambria Math" panose="02040503050406030204" pitchFamily="18" charset="0"/>
                                </a:rPr>
                                <m:t>10</m:t>
                              </m:r>
                            </m:e>
                            <m:sup>
                              <m:f>
                                <m:fPr>
                                  <m:ctrlPr>
                                    <a:rPr lang="en-US" altLang="ja-JP" i="1">
                                      <a:latin typeface="Cambria Math" panose="02040503050406030204" pitchFamily="18" charset="0"/>
                                    </a:rPr>
                                  </m:ctrlPr>
                                </m:fPr>
                                <m:num>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𝑅</m:t>
                                      </m:r>
                                    </m:e>
                                    <m:sub>
                                      <m:r>
                                        <a:rPr lang="en-US" altLang="ja-JP" i="1">
                                          <a:latin typeface="Cambria Math" panose="02040503050406030204" pitchFamily="18" charset="0"/>
                                        </a:rPr>
                                        <m:t>𝑏</m:t>
                                      </m:r>
                                    </m:sub>
                                  </m:sSub>
                                  <m:r>
                                    <a:rPr lang="en-US" altLang="ja-JP" i="1">
                                      <a:latin typeface="Cambria Math" panose="02040503050406030204" pitchFamily="18" charset="0"/>
                                    </a:rPr>
                                    <m:t>−</m:t>
                                  </m:r>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𝑅</m:t>
                                      </m:r>
                                    </m:e>
                                    <m:sub>
                                      <m:r>
                                        <a:rPr lang="en-US" altLang="ja-JP" i="1">
                                          <a:latin typeface="Cambria Math" panose="02040503050406030204" pitchFamily="18" charset="0"/>
                                        </a:rPr>
                                        <m:t>𝑎</m:t>
                                      </m:r>
                                    </m:sub>
                                  </m:sSub>
                                </m:num>
                                <m:den>
                                  <m:r>
                                    <a:rPr lang="en-US" altLang="ja-JP" i="1">
                                      <a:latin typeface="Cambria Math" panose="02040503050406030204" pitchFamily="18" charset="0"/>
                                    </a:rPr>
                                    <m:t>400</m:t>
                                  </m:r>
                                </m:den>
                              </m:f>
                            </m:sup>
                          </m:sSup>
                        </m:den>
                      </m:f>
                    </m:oMath>
                  </m:oMathPara>
                </a14:m>
                <a:endParaRPr lang="en-US" altLang="ja-JP" dirty="0">
                  <a:latin typeface="ＭＳ Ｐゴシック" panose="020B0600070205080204" pitchFamily="50" charset="-128"/>
                  <a:ea typeface="ＭＳ Ｐゴシック" panose="020B0600070205080204" pitchFamily="50" charset="-128"/>
                </a:endParaRPr>
              </a:p>
              <a:p>
                <a:pPr marL="0" indent="0">
                  <a:buNone/>
                </a:pPr>
                <a:r>
                  <a:rPr kumimoji="1" lang="ja-JP" altLang="en-US" dirty="0" smtClean="0">
                    <a:latin typeface="ＭＳ Ｐゴシック" panose="020B0600070205080204" pitchFamily="50" charset="-128"/>
                    <a:ea typeface="ＭＳ Ｐゴシック" panose="020B0600070205080204" pitchFamily="50" charset="-128"/>
                  </a:rPr>
                  <a:t>となるようにレーティングが決められる</a:t>
                </a:r>
                <a:endParaRPr kumimoji="1" lang="ja-JP" altLang="en-US" dirty="0">
                  <a:latin typeface="ＭＳ Ｐゴシック" panose="020B0600070205080204" pitchFamily="50" charset="-128"/>
                  <a:ea typeface="ＭＳ Ｐゴシック" panose="020B0600070205080204" pitchFamily="50" charset="-128"/>
                </a:endParaRP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199" y="1600200"/>
                <a:ext cx="8520545" cy="4525963"/>
              </a:xfrm>
              <a:blipFill>
                <a:blip r:embed="rId3"/>
                <a:stretch>
                  <a:fillRect l="-1431" t="-175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Tree>
    <p:extLst>
      <p:ext uri="{BB962C8B-B14F-4D97-AF65-F5344CB8AC3E}">
        <p14:creationId xmlns:p14="http://schemas.microsoft.com/office/powerpoint/2010/main" val="22559135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機械学習</a:t>
            </a:r>
            <a:endParaRPr kumimoji="1" lang="ja-JP" altLang="en-US" dirty="0"/>
          </a:p>
        </p:txBody>
      </p:sp>
      <p:sp>
        <p:nvSpPr>
          <p:cNvPr id="3" name="コンテンツ プレースホルダー 2"/>
          <p:cNvSpPr>
            <a:spLocks noGrp="1"/>
          </p:cNvSpPr>
          <p:nvPr>
            <p:ph idx="1"/>
          </p:nvPr>
        </p:nvSpPr>
        <p:spPr>
          <a:xfrm>
            <a:off x="457200" y="1600201"/>
            <a:ext cx="8229600" cy="3938449"/>
          </a:xfrm>
        </p:spPr>
        <p:txBody>
          <a:bodyPr/>
          <a:lstStyle/>
          <a:p>
            <a:r>
              <a:rPr lang="ja-JP" altLang="en-US" dirty="0"/>
              <a:t>コンピュータがデータから反復的に学習し</a:t>
            </a:r>
            <a:r>
              <a:rPr lang="en-US" altLang="ja-JP" dirty="0"/>
              <a:t>, </a:t>
            </a:r>
            <a:br>
              <a:rPr lang="en-US" altLang="ja-JP" dirty="0"/>
            </a:br>
            <a:r>
              <a:rPr lang="ja-JP" altLang="en-US" dirty="0" smtClean="0"/>
              <a:t>パターンや特徴を</a:t>
            </a:r>
            <a:r>
              <a:rPr lang="ja-JP" altLang="en-US" dirty="0"/>
              <a:t>見つけ出し，新たなデータに対して結果を</a:t>
            </a:r>
            <a:r>
              <a:rPr lang="ja-JP" altLang="en-US" dirty="0" smtClean="0"/>
              <a:t>予測</a:t>
            </a:r>
            <a:endParaRPr lang="en-US" altLang="ja-JP" dirty="0" smtClean="0"/>
          </a:p>
          <a:p>
            <a:r>
              <a:rPr kumimoji="1" lang="ja-JP" altLang="en-US" dirty="0" smtClean="0"/>
              <a:t>本研究においては，アルゴリズムとして，</a:t>
            </a:r>
            <a:r>
              <a:rPr kumimoji="1" lang="en-US" altLang="ja-JP" dirty="0" smtClean="0"/>
              <a:t/>
            </a:r>
            <a:br>
              <a:rPr kumimoji="1" lang="en-US" altLang="ja-JP" dirty="0" smtClean="0"/>
            </a:br>
            <a:r>
              <a:rPr kumimoji="1" lang="ja-JP" altLang="en-US" dirty="0" smtClean="0"/>
              <a:t>予測精度が高かった</a:t>
            </a:r>
            <a:r>
              <a:rPr kumimoji="1" lang="ja-JP" altLang="en-US" dirty="0" smtClean="0">
                <a:solidFill>
                  <a:srgbClr val="FF0000"/>
                </a:solidFill>
              </a:rPr>
              <a:t>決定木</a:t>
            </a:r>
            <a:r>
              <a:rPr kumimoji="1" lang="ja-JP" altLang="en-US" dirty="0" smtClean="0"/>
              <a:t>，</a:t>
            </a:r>
            <a:r>
              <a:rPr kumimoji="1" lang="en-US" altLang="ja-JP" dirty="0" smtClean="0">
                <a:solidFill>
                  <a:srgbClr val="FF0000"/>
                </a:solidFill>
              </a:rPr>
              <a:t>SVM</a:t>
            </a:r>
            <a:r>
              <a:rPr kumimoji="1" lang="ja-JP" altLang="en-US" dirty="0" smtClean="0"/>
              <a:t>を採用</a:t>
            </a:r>
            <a:endParaRPr kumimoji="1" lang="en-US" altLang="ja-JP" dirty="0" smtClean="0"/>
          </a:p>
          <a:p>
            <a:pPr lvl="1"/>
            <a:r>
              <a:rPr lang="en-US" altLang="ja-JP" dirty="0"/>
              <a:t>2</a:t>
            </a:r>
            <a:r>
              <a:rPr lang="ja-JP" altLang="en-US" dirty="0" smtClean="0"/>
              <a:t>種類使用することで，判定の変化に柔軟に対応</a:t>
            </a:r>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22</a:t>
            </a:fld>
            <a:endParaRPr kumimoji="1" lang="ja-JP" altLang="en-US"/>
          </a:p>
        </p:txBody>
      </p:sp>
    </p:spTree>
    <p:extLst>
      <p:ext uri="{BB962C8B-B14F-4D97-AF65-F5344CB8AC3E}">
        <p14:creationId xmlns:p14="http://schemas.microsoft.com/office/powerpoint/2010/main" val="38901988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機械学習</a:t>
            </a:r>
            <a:endParaRPr kumimoji="1" lang="ja-JP" altLang="en-US" dirty="0"/>
          </a:p>
        </p:txBody>
      </p:sp>
      <p:sp>
        <p:nvSpPr>
          <p:cNvPr id="3" name="コンテンツ プレースホルダー 2"/>
          <p:cNvSpPr>
            <a:spLocks noGrp="1"/>
          </p:cNvSpPr>
          <p:nvPr>
            <p:ph idx="1"/>
          </p:nvPr>
        </p:nvSpPr>
        <p:spPr>
          <a:xfrm>
            <a:off x="457200" y="1600202"/>
            <a:ext cx="8229600" cy="2798740"/>
          </a:xfrm>
        </p:spPr>
        <p:txBody>
          <a:bodyPr/>
          <a:lstStyle/>
          <a:p>
            <a:r>
              <a:rPr lang="ja-JP" altLang="en-US" dirty="0"/>
              <a:t>コンピュータがデータから反復的に学習し</a:t>
            </a:r>
            <a:r>
              <a:rPr lang="en-US" altLang="ja-JP" dirty="0"/>
              <a:t>, </a:t>
            </a:r>
            <a:r>
              <a:rPr lang="ja-JP" altLang="en-US" dirty="0"/>
              <a:t> </a:t>
            </a:r>
            <a:r>
              <a:rPr lang="ja-JP" altLang="en-US" dirty="0" smtClean="0"/>
              <a:t>パターンや特徴を</a:t>
            </a:r>
            <a:r>
              <a:rPr lang="ja-JP" altLang="en-US" dirty="0"/>
              <a:t>見つけ出し，新たなデータに対して結果を</a:t>
            </a:r>
            <a:r>
              <a:rPr lang="ja-JP" altLang="en-US" dirty="0" smtClean="0"/>
              <a:t>予測</a:t>
            </a:r>
            <a:endParaRPr lang="en-US" altLang="ja-JP" dirty="0" smtClean="0"/>
          </a:p>
          <a:p>
            <a:r>
              <a:rPr lang="ja-JP" altLang="en-US" dirty="0" smtClean="0"/>
              <a:t>学習精度を確かめるためにデータを</a:t>
            </a:r>
            <a:r>
              <a:rPr lang="en-US" altLang="ja-JP" dirty="0" smtClean="0"/>
              <a:t>2</a:t>
            </a:r>
            <a:r>
              <a:rPr lang="ja-JP" altLang="en-US" dirty="0" smtClean="0"/>
              <a:t>種類に分割</a:t>
            </a:r>
            <a:endParaRPr lang="ja-JP" altLang="en-US" dirty="0"/>
          </a:p>
          <a:p>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23</a:t>
            </a:fld>
            <a:endParaRPr kumimoji="1" lang="ja-JP" altLang="en-US"/>
          </a:p>
        </p:txBody>
      </p:sp>
      <p:sp>
        <p:nvSpPr>
          <p:cNvPr id="10" name="正方形/長方形 9"/>
          <p:cNvSpPr/>
          <p:nvPr/>
        </p:nvSpPr>
        <p:spPr>
          <a:xfrm>
            <a:off x="760957" y="4599638"/>
            <a:ext cx="3528014" cy="12867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en-US" altLang="ja-JP" sz="2400" dirty="0" smtClean="0">
              <a:solidFill>
                <a:schemeClr val="tx1"/>
              </a:solidFill>
            </a:endParaRPr>
          </a:p>
          <a:p>
            <a:r>
              <a:rPr kumimoji="1" lang="ja-JP" altLang="en-US" sz="2400" dirty="0" smtClean="0">
                <a:solidFill>
                  <a:schemeClr val="tx1"/>
                </a:solidFill>
              </a:rPr>
              <a:t>特徴と出力結果の学習</a:t>
            </a:r>
            <a:r>
              <a:rPr lang="ja-JP" altLang="en-US" sz="2400" dirty="0" smtClean="0">
                <a:solidFill>
                  <a:schemeClr val="tx1"/>
                </a:solidFill>
              </a:rPr>
              <a:t>を行う</a:t>
            </a:r>
            <a:r>
              <a:rPr kumimoji="1" lang="ja-JP" altLang="en-US" sz="2400" dirty="0" smtClean="0">
                <a:solidFill>
                  <a:schemeClr val="tx1"/>
                </a:solidFill>
              </a:rPr>
              <a:t>ためのデータ</a:t>
            </a:r>
            <a:endParaRPr kumimoji="1" lang="ja-JP" altLang="en-US" sz="2400" dirty="0">
              <a:solidFill>
                <a:schemeClr val="tx1"/>
              </a:solidFill>
            </a:endParaRPr>
          </a:p>
        </p:txBody>
      </p:sp>
      <p:sp>
        <p:nvSpPr>
          <p:cNvPr id="11" name="正方形/長方形 10"/>
          <p:cNvSpPr/>
          <p:nvPr/>
        </p:nvSpPr>
        <p:spPr>
          <a:xfrm>
            <a:off x="4405745" y="4599638"/>
            <a:ext cx="4599710" cy="12867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en-US" altLang="ja-JP" sz="2400" dirty="0" smtClean="0">
              <a:solidFill>
                <a:schemeClr val="tx1"/>
              </a:solidFill>
            </a:endParaRPr>
          </a:p>
          <a:p>
            <a:r>
              <a:rPr kumimoji="1" lang="ja-JP" altLang="en-US" sz="2400" dirty="0" smtClean="0">
                <a:solidFill>
                  <a:schemeClr val="tx1"/>
                </a:solidFill>
              </a:rPr>
              <a:t>特徴を入力して出力結果が正しいか確認を行うためのデータ</a:t>
            </a:r>
            <a:endParaRPr kumimoji="1" lang="ja-JP" altLang="en-US" sz="2400" dirty="0">
              <a:solidFill>
                <a:schemeClr val="tx1"/>
              </a:solidFill>
            </a:endParaRPr>
          </a:p>
        </p:txBody>
      </p:sp>
      <p:sp>
        <p:nvSpPr>
          <p:cNvPr id="6" name="正方形/長方形 5"/>
          <p:cNvSpPr/>
          <p:nvPr/>
        </p:nvSpPr>
        <p:spPr>
          <a:xfrm>
            <a:off x="1023258" y="4398942"/>
            <a:ext cx="1817914" cy="545607"/>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smtClean="0">
                <a:solidFill>
                  <a:schemeClr val="tx1"/>
                </a:solidFill>
              </a:rPr>
              <a:t>訓練データ</a:t>
            </a:r>
            <a:endParaRPr kumimoji="1" lang="ja-JP" altLang="en-US" sz="2400" dirty="0">
              <a:solidFill>
                <a:schemeClr val="tx1"/>
              </a:solidFill>
            </a:endParaRPr>
          </a:p>
        </p:txBody>
      </p:sp>
      <p:sp>
        <p:nvSpPr>
          <p:cNvPr id="7" name="正方形/長方形 6"/>
          <p:cNvSpPr/>
          <p:nvPr/>
        </p:nvSpPr>
        <p:spPr>
          <a:xfrm>
            <a:off x="4733448" y="4392139"/>
            <a:ext cx="1972152" cy="545607"/>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a:solidFill>
                  <a:schemeClr val="tx1"/>
                </a:solidFill>
              </a:rPr>
              <a:t>テスト</a:t>
            </a:r>
            <a:r>
              <a:rPr kumimoji="1" lang="ja-JP" altLang="en-US" sz="2400" dirty="0" smtClean="0">
                <a:solidFill>
                  <a:schemeClr val="tx1"/>
                </a:solidFill>
              </a:rPr>
              <a:t>データ</a:t>
            </a:r>
            <a:endParaRPr kumimoji="1" lang="ja-JP" altLang="en-US" sz="2400" dirty="0">
              <a:solidFill>
                <a:schemeClr val="tx1"/>
              </a:solidFill>
            </a:endParaRPr>
          </a:p>
        </p:txBody>
      </p:sp>
    </p:spTree>
    <p:extLst>
      <p:ext uri="{BB962C8B-B14F-4D97-AF65-F5344CB8AC3E}">
        <p14:creationId xmlns:p14="http://schemas.microsoft.com/office/powerpoint/2010/main" val="19264977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訓練及びテストデータ</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24</a:t>
            </a:fld>
            <a:endParaRPr lang="en-US" altLang="ja-JP"/>
          </a:p>
        </p:txBody>
      </p:sp>
      <p:sp>
        <p:nvSpPr>
          <p:cNvPr id="14" name="テキスト ボックス 13"/>
          <p:cNvSpPr txBox="1"/>
          <p:nvPr/>
        </p:nvSpPr>
        <p:spPr>
          <a:xfrm>
            <a:off x="721150" y="1989056"/>
            <a:ext cx="184731" cy="369332"/>
          </a:xfrm>
          <a:prstGeom prst="rect">
            <a:avLst/>
          </a:prstGeom>
          <a:noFill/>
        </p:spPr>
        <p:txBody>
          <a:bodyPr wrap="none" rtlCol="0">
            <a:spAutoFit/>
          </a:bodyPr>
          <a:lstStyle/>
          <a:p>
            <a:endParaRPr kumimoji="1" lang="ja-JP" altLang="en-US" dirty="0"/>
          </a:p>
        </p:txBody>
      </p:sp>
      <p:sp>
        <p:nvSpPr>
          <p:cNvPr id="8" name="コンテンツ プレースホルダー 2"/>
          <p:cNvSpPr>
            <a:spLocks noGrp="1"/>
          </p:cNvSpPr>
          <p:nvPr>
            <p:ph idx="1"/>
          </p:nvPr>
        </p:nvSpPr>
        <p:spPr>
          <a:xfrm>
            <a:off x="457199" y="1600200"/>
            <a:ext cx="8520545" cy="4525963"/>
          </a:xfrm>
        </p:spPr>
        <p:txBody>
          <a:bodyPr>
            <a:normAutofit/>
          </a:bodyPr>
          <a:lstStyle/>
          <a:p>
            <a:r>
              <a:rPr lang="ja-JP" altLang="en-US" dirty="0" smtClean="0"/>
              <a:t>訓練データ</a:t>
            </a:r>
            <a:endParaRPr lang="en-US" altLang="ja-JP" dirty="0" smtClean="0"/>
          </a:p>
          <a:p>
            <a:pPr marL="0" indent="0">
              <a:buNone/>
            </a:pPr>
            <a:endParaRPr kumimoji="1" lang="en-US" altLang="ja-JP" dirty="0" smtClean="0"/>
          </a:p>
          <a:p>
            <a:pPr marL="0" indent="0">
              <a:buNone/>
            </a:pPr>
            <a:endParaRPr kumimoji="1" lang="en-US" altLang="ja-JP" dirty="0" smtClean="0"/>
          </a:p>
          <a:p>
            <a:r>
              <a:rPr lang="ja-JP" altLang="en-US" dirty="0" smtClean="0"/>
              <a:t>テスト</a:t>
            </a:r>
            <a:r>
              <a:rPr lang="ja-JP" altLang="en-US" dirty="0"/>
              <a:t>データ</a:t>
            </a:r>
            <a:endParaRPr kumimoji="1" lang="en-US" altLang="ja-JP" dirty="0" smtClean="0"/>
          </a:p>
        </p:txBody>
      </p:sp>
      <p:grpSp>
        <p:nvGrpSpPr>
          <p:cNvPr id="21" name="グループ化 20"/>
          <p:cNvGrpSpPr/>
          <p:nvPr/>
        </p:nvGrpSpPr>
        <p:grpSpPr>
          <a:xfrm>
            <a:off x="632705" y="2234441"/>
            <a:ext cx="7380634" cy="1455529"/>
            <a:chOff x="632705" y="2234441"/>
            <a:chExt cx="7380634" cy="1455529"/>
          </a:xfrm>
        </p:grpSpPr>
        <p:pic>
          <p:nvPicPr>
            <p:cNvPr id="3" name="図 2"/>
            <p:cNvPicPr>
              <a:picLocks noChangeAspect="1"/>
            </p:cNvPicPr>
            <p:nvPr/>
          </p:nvPicPr>
          <p:blipFill rotWithShape="1">
            <a:blip r:embed="rId3" cstate="print">
              <a:extLst>
                <a:ext uri="{28A0092B-C50C-407E-A947-70E740481C1C}">
                  <a14:useLocalDpi xmlns:a14="http://schemas.microsoft.com/office/drawing/2010/main" val="0"/>
                </a:ext>
              </a:extLst>
            </a:blip>
            <a:srcRect r="10463"/>
            <a:stretch/>
          </p:blipFill>
          <p:spPr>
            <a:xfrm>
              <a:off x="632705" y="2241138"/>
              <a:ext cx="3461253" cy="1052280"/>
            </a:xfrm>
            <a:prstGeom prst="rect">
              <a:avLst/>
            </a:prstGeom>
          </p:spPr>
        </p:pic>
        <p:pic>
          <p:nvPicPr>
            <p:cNvPr id="5" name="図 4"/>
            <p:cNvPicPr>
              <a:picLocks noChangeAspect="1"/>
            </p:cNvPicPr>
            <p:nvPr/>
          </p:nvPicPr>
          <p:blipFill rotWithShape="1">
            <a:blip r:embed="rId3" cstate="print">
              <a:extLst>
                <a:ext uri="{28A0092B-C50C-407E-A947-70E740481C1C}">
                  <a14:useLocalDpi xmlns:a14="http://schemas.microsoft.com/office/drawing/2010/main" val="0"/>
                </a:ext>
              </a:extLst>
            </a:blip>
            <a:srcRect l="89529"/>
            <a:stretch/>
          </p:blipFill>
          <p:spPr>
            <a:xfrm>
              <a:off x="4224275" y="2234441"/>
              <a:ext cx="404802" cy="1052370"/>
            </a:xfrm>
            <a:prstGeom prst="rect">
              <a:avLst/>
            </a:prstGeom>
          </p:spPr>
        </p:pic>
        <p:sp>
          <p:nvSpPr>
            <p:cNvPr id="6" name="U ターン矢印 5"/>
            <p:cNvSpPr/>
            <p:nvPr/>
          </p:nvSpPr>
          <p:spPr>
            <a:xfrm rot="10800000" flipH="1">
              <a:off x="3626070" y="3350566"/>
              <a:ext cx="886087" cy="339404"/>
            </a:xfrm>
            <a:prstGeom prst="uturnArrow">
              <a:avLst/>
            </a:prstGeom>
            <a:solidFill>
              <a:schemeClr val="accent5"/>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テキスト ボックス 6"/>
            <p:cNvSpPr txBox="1"/>
            <p:nvPr/>
          </p:nvSpPr>
          <p:spPr>
            <a:xfrm>
              <a:off x="5901964" y="2588176"/>
              <a:ext cx="2111375" cy="646331"/>
            </a:xfrm>
            <a:prstGeom prst="rect">
              <a:avLst/>
            </a:prstGeom>
            <a:noFill/>
          </p:spPr>
          <p:txBody>
            <a:bodyPr wrap="square" rtlCol="0">
              <a:spAutoFit/>
            </a:bodyPr>
            <a:lstStyle/>
            <a:p>
              <a:r>
                <a:rPr kumimoji="1" lang="ja-JP" altLang="en-US" dirty="0" smtClean="0"/>
                <a:t>特徴の値に対する</a:t>
              </a:r>
              <a:r>
                <a:rPr lang="ja-JP" altLang="en-US" dirty="0"/>
                <a:t>良否</a:t>
              </a:r>
              <a:r>
                <a:rPr kumimoji="1" lang="ja-JP" altLang="en-US" dirty="0" smtClean="0"/>
                <a:t>を与える</a:t>
              </a:r>
              <a:endParaRPr kumimoji="1" lang="ja-JP" altLang="en-US" dirty="0"/>
            </a:p>
          </p:txBody>
        </p:sp>
      </p:grpSp>
      <p:grpSp>
        <p:nvGrpSpPr>
          <p:cNvPr id="10" name="グループ化 9"/>
          <p:cNvGrpSpPr/>
          <p:nvPr/>
        </p:nvGrpSpPr>
        <p:grpSpPr>
          <a:xfrm>
            <a:off x="649626" y="4387647"/>
            <a:ext cx="7466852" cy="1262724"/>
            <a:chOff x="649626" y="4387647"/>
            <a:chExt cx="7466852" cy="1262724"/>
          </a:xfrm>
        </p:grpSpPr>
        <p:pic>
          <p:nvPicPr>
            <p:cNvPr id="20" name="図 19"/>
            <p:cNvPicPr>
              <a:picLocks noChangeAspect="1"/>
            </p:cNvPicPr>
            <p:nvPr/>
          </p:nvPicPr>
          <p:blipFill rotWithShape="1">
            <a:blip r:embed="rId3" cstate="print">
              <a:extLst>
                <a:ext uri="{28A0092B-C50C-407E-A947-70E740481C1C}">
                  <a14:useLocalDpi xmlns:a14="http://schemas.microsoft.com/office/drawing/2010/main" val="0"/>
                </a:ext>
              </a:extLst>
            </a:blip>
            <a:srcRect l="89529"/>
            <a:stretch/>
          </p:blipFill>
          <p:spPr>
            <a:xfrm>
              <a:off x="4306169" y="4387648"/>
              <a:ext cx="411976" cy="917190"/>
            </a:xfrm>
            <a:prstGeom prst="rect">
              <a:avLst/>
            </a:prstGeom>
          </p:spPr>
        </p:pic>
        <p:grpSp>
          <p:nvGrpSpPr>
            <p:cNvPr id="11" name="グループ化 10"/>
            <p:cNvGrpSpPr/>
            <p:nvPr/>
          </p:nvGrpSpPr>
          <p:grpSpPr>
            <a:xfrm>
              <a:off x="649626" y="4387647"/>
              <a:ext cx="7466852" cy="1262724"/>
              <a:chOff x="482391" y="3289826"/>
              <a:chExt cx="11293114" cy="2366194"/>
            </a:xfrm>
          </p:grpSpPr>
          <p:pic>
            <p:nvPicPr>
              <p:cNvPr id="12" name="図 11"/>
              <p:cNvPicPr>
                <a:picLocks noChangeAspect="1"/>
              </p:cNvPicPr>
              <p:nvPr/>
            </p:nvPicPr>
            <p:blipFill rotWithShape="1">
              <a:blip r:embed="rId3" cstate="print">
                <a:extLst>
                  <a:ext uri="{28A0092B-C50C-407E-A947-70E740481C1C}">
                    <a14:useLocalDpi xmlns:a14="http://schemas.microsoft.com/office/drawing/2010/main" val="0"/>
                  </a:ext>
                </a:extLst>
              </a:blip>
              <a:srcRect r="10463"/>
              <a:stretch/>
            </p:blipFill>
            <p:spPr>
              <a:xfrm>
                <a:off x="482391" y="3289826"/>
                <a:ext cx="5327690" cy="1718555"/>
              </a:xfrm>
              <a:prstGeom prst="rect">
                <a:avLst/>
              </a:prstGeom>
            </p:spPr>
          </p:pic>
          <p:sp>
            <p:nvSpPr>
              <p:cNvPr id="13" name="U ターン矢印 12"/>
              <p:cNvSpPr/>
              <p:nvPr/>
            </p:nvSpPr>
            <p:spPr>
              <a:xfrm rot="10800000" flipH="1">
                <a:off x="5089892" y="5101715"/>
                <a:ext cx="1234321" cy="554305"/>
              </a:xfrm>
              <a:prstGeom prst="uturnArrow">
                <a:avLst/>
              </a:prstGeom>
              <a:solidFill>
                <a:schemeClr val="accent5"/>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テキスト ボックス 14"/>
              <p:cNvSpPr txBox="1"/>
              <p:nvPr/>
            </p:nvSpPr>
            <p:spPr>
              <a:xfrm>
                <a:off x="8426201" y="3661921"/>
                <a:ext cx="3349304" cy="1211147"/>
              </a:xfrm>
              <a:prstGeom prst="rect">
                <a:avLst/>
              </a:prstGeom>
              <a:noFill/>
            </p:spPr>
            <p:txBody>
              <a:bodyPr wrap="square" rtlCol="0">
                <a:spAutoFit/>
              </a:bodyPr>
              <a:lstStyle/>
              <a:p>
                <a:r>
                  <a:rPr lang="ja-JP" altLang="en-US" dirty="0" smtClean="0"/>
                  <a:t>訓練データをもとに</a:t>
                </a:r>
                <a:r>
                  <a:rPr lang="ja-JP" altLang="en-US" dirty="0"/>
                  <a:t>良否</a:t>
                </a:r>
                <a:r>
                  <a:rPr lang="ja-JP" altLang="en-US" dirty="0" smtClean="0"/>
                  <a:t>を出力</a:t>
                </a:r>
                <a:endParaRPr kumimoji="1" lang="ja-JP" altLang="en-US" dirty="0"/>
              </a:p>
            </p:txBody>
          </p:sp>
          <p:sp>
            <p:nvSpPr>
              <p:cNvPr id="16" name="正方形/長方形 15"/>
              <p:cNvSpPr/>
              <p:nvPr/>
            </p:nvSpPr>
            <p:spPr>
              <a:xfrm>
                <a:off x="6012668" y="3528770"/>
                <a:ext cx="610662" cy="141610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a:t>
                </a:r>
                <a:endParaRPr kumimoji="1" lang="ja-JP" altLang="en-US" dirty="0"/>
              </a:p>
            </p:txBody>
          </p:sp>
          <p:pic>
            <p:nvPicPr>
              <p:cNvPr id="17" name="図 16"/>
              <p:cNvPicPr>
                <a:picLocks noChangeAspect="1"/>
              </p:cNvPicPr>
              <p:nvPr/>
            </p:nvPicPr>
            <p:blipFill rotWithShape="1">
              <a:blip r:embed="rId3" cstate="print">
                <a:extLst>
                  <a:ext uri="{28A0092B-C50C-407E-A947-70E740481C1C}">
                    <a14:useLocalDpi xmlns:a14="http://schemas.microsoft.com/office/drawing/2010/main" val="0"/>
                  </a:ext>
                </a:extLst>
              </a:blip>
              <a:srcRect l="89529"/>
              <a:stretch/>
            </p:blipFill>
            <p:spPr>
              <a:xfrm>
                <a:off x="7674463" y="3289830"/>
                <a:ext cx="623086" cy="1718705"/>
              </a:xfrm>
              <a:prstGeom prst="rect">
                <a:avLst/>
              </a:prstGeom>
            </p:spPr>
          </p:pic>
          <p:sp>
            <p:nvSpPr>
              <p:cNvPr id="18" name="左右矢印 17"/>
              <p:cNvSpPr/>
              <p:nvPr/>
            </p:nvSpPr>
            <p:spPr>
              <a:xfrm>
                <a:off x="6906553" y="4149179"/>
                <a:ext cx="522225" cy="29349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6507013" y="4552382"/>
                <a:ext cx="1736388" cy="692084"/>
              </a:xfrm>
              <a:prstGeom prst="rect">
                <a:avLst/>
              </a:prstGeom>
              <a:noFill/>
            </p:spPr>
            <p:txBody>
              <a:bodyPr wrap="square" rtlCol="0">
                <a:spAutoFit/>
              </a:bodyPr>
              <a:lstStyle/>
              <a:p>
                <a:r>
                  <a:rPr lang="ja-JP" altLang="en-US" dirty="0"/>
                  <a:t>同</a:t>
                </a:r>
                <a:r>
                  <a:rPr lang="ja-JP" altLang="en-US" dirty="0" smtClean="0"/>
                  <a:t>じ</a:t>
                </a:r>
                <a:r>
                  <a:rPr kumimoji="1" lang="ja-JP" altLang="en-US" dirty="0" smtClean="0"/>
                  <a:t>か？</a:t>
                </a:r>
                <a:endParaRPr kumimoji="1" lang="ja-JP" altLang="en-US" dirty="0"/>
              </a:p>
            </p:txBody>
          </p:sp>
        </p:grpSp>
      </p:grpSp>
    </p:spTree>
    <p:extLst>
      <p:ext uri="{BB962C8B-B14F-4D97-AF65-F5344CB8AC3E}">
        <p14:creationId xmlns:p14="http://schemas.microsoft.com/office/powerpoint/2010/main" val="29704422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問題</a:t>
            </a:r>
            <a:r>
              <a:rPr lang="ja-JP" altLang="en-US" dirty="0"/>
              <a:t>例</a:t>
            </a:r>
            <a:endParaRPr kumimoji="1" lang="ja-JP" altLang="en-US" dirty="0"/>
          </a:p>
        </p:txBody>
      </p:sp>
      <p:sp>
        <p:nvSpPr>
          <p:cNvPr id="3" name="コンテンツ プレースホルダー 2"/>
          <p:cNvSpPr>
            <a:spLocks noGrp="1"/>
          </p:cNvSpPr>
          <p:nvPr>
            <p:ph idx="1"/>
          </p:nvPr>
        </p:nvSpPr>
        <p:spPr>
          <a:xfrm>
            <a:off x="457199" y="1600200"/>
            <a:ext cx="8520545" cy="4525963"/>
          </a:xfrm>
        </p:spPr>
        <p:txBody>
          <a:bodyPr>
            <a:normAutofit/>
          </a:bodyPr>
          <a:lstStyle/>
          <a:p>
            <a:pPr marL="0" indent="0">
              <a:buNone/>
            </a:pPr>
            <a:r>
              <a:rPr kumimoji="1" lang="en-US" altLang="ja-JP" dirty="0" smtClean="0"/>
              <a:t>T</a:t>
            </a:r>
            <a:r>
              <a:rPr lang="ja-JP" altLang="en-US" dirty="0" smtClean="0"/>
              <a:t>秒で</a:t>
            </a:r>
            <a:r>
              <a:rPr lang="en-US" altLang="ja-JP" dirty="0" smtClean="0"/>
              <a:t>K</a:t>
            </a:r>
            <a:r>
              <a:rPr lang="ja-JP" altLang="en-US" dirty="0" smtClean="0"/>
              <a:t>個のケーキを焼くオーブンがある</a:t>
            </a:r>
            <a:endParaRPr lang="en-US" altLang="ja-JP" dirty="0" smtClean="0"/>
          </a:p>
          <a:p>
            <a:pPr marL="0" indent="0">
              <a:buNone/>
            </a:pPr>
            <a:r>
              <a:rPr kumimoji="1" lang="ja-JP" altLang="en-US" dirty="0" smtClean="0"/>
              <a:t>同じオーブンを</a:t>
            </a:r>
            <a:r>
              <a:rPr kumimoji="1" lang="en-US" altLang="ja-JP" dirty="0" smtClean="0"/>
              <a:t>D</a:t>
            </a:r>
            <a:r>
              <a:rPr kumimoji="1" lang="ja-JP" altLang="en-US" dirty="0" smtClean="0"/>
              <a:t>秒かけて準備できる</a:t>
            </a:r>
            <a:endParaRPr kumimoji="1" lang="en-US" altLang="ja-JP" dirty="0" smtClean="0"/>
          </a:p>
          <a:p>
            <a:pPr marL="0" indent="0">
              <a:buNone/>
            </a:pPr>
            <a:r>
              <a:rPr lang="en-US" altLang="ja-JP" dirty="0" smtClean="0"/>
              <a:t>N</a:t>
            </a:r>
            <a:r>
              <a:rPr lang="ja-JP" altLang="en-US" dirty="0" smtClean="0"/>
              <a:t>個のケーキを作るとき、</a:t>
            </a:r>
            <a:r>
              <a:rPr lang="en-US" altLang="ja-JP" dirty="0" smtClean="0"/>
              <a:t>2</a:t>
            </a:r>
            <a:r>
              <a:rPr lang="ja-JP" altLang="en-US" dirty="0"/>
              <a:t>個</a:t>
            </a:r>
            <a:r>
              <a:rPr lang="ja-JP" altLang="en-US" dirty="0" smtClean="0"/>
              <a:t>目のオーブンを準備する方が早いかどうかを判断する</a:t>
            </a:r>
            <a:r>
              <a:rPr lang="en-US" altLang="ja-JP" dirty="0" smtClean="0"/>
              <a:t>(</a:t>
            </a:r>
            <a:r>
              <a:rPr lang="ja-JP" altLang="en-US" dirty="0" smtClean="0"/>
              <a:t>同じ時間なら不要と判断</a:t>
            </a:r>
            <a:r>
              <a:rPr lang="en-US" altLang="ja-JP" dirty="0" smtClean="0"/>
              <a:t>)</a:t>
            </a:r>
          </a:p>
          <a:p>
            <a:pPr marL="0" indent="0">
              <a:buNone/>
            </a:pPr>
            <a:r>
              <a:rPr kumimoji="1" lang="ja-JP" altLang="en-US" sz="2000" dirty="0" smtClean="0"/>
              <a:t>入力 </a:t>
            </a:r>
            <a:r>
              <a:rPr kumimoji="1" lang="en-US" altLang="ja-JP" sz="2000" dirty="0" smtClean="0"/>
              <a:t>: N, T, K, D	</a:t>
            </a:r>
            <a:r>
              <a:rPr kumimoji="1" lang="ja-JP" altLang="en-US" sz="2000" dirty="0" smtClean="0"/>
              <a:t>出力 </a:t>
            </a:r>
            <a:r>
              <a:rPr kumimoji="1" lang="en-US" altLang="ja-JP" sz="2000" dirty="0" smtClean="0"/>
              <a:t>: YES or NO</a:t>
            </a:r>
            <a:r>
              <a:rPr lang="ja-JP" altLang="en-US" sz="2000" dirty="0"/>
              <a:t> </a:t>
            </a:r>
            <a:r>
              <a:rPr lang="ja-JP" altLang="en-US" sz="2000" dirty="0" smtClean="0"/>
              <a:t>を満たすプログラムを書く</a:t>
            </a:r>
            <a:endParaRPr kumimoji="1" lang="en-US" altLang="ja-JP" sz="2000" dirty="0" smtClean="0"/>
          </a:p>
          <a:p>
            <a:pPr marL="0" indent="0">
              <a:buNone/>
            </a:pPr>
            <a:r>
              <a:rPr lang="ja-JP" altLang="en-US" sz="2000" dirty="0" smtClean="0"/>
              <a:t>例</a:t>
            </a:r>
            <a:r>
              <a:rPr lang="en-US" altLang="ja-JP" sz="2000" dirty="0" smtClean="0"/>
              <a:t>)	</a:t>
            </a:r>
            <a:r>
              <a:rPr lang="ja-JP" altLang="en-US" sz="2000" dirty="0" smtClean="0"/>
              <a:t>入力 </a:t>
            </a:r>
            <a:r>
              <a:rPr lang="en-US" altLang="ja-JP" sz="2000" dirty="0" smtClean="0"/>
              <a:t>: 8 6 4 5 </a:t>
            </a:r>
            <a:r>
              <a:rPr lang="ja-JP" altLang="en-US" sz="2000" dirty="0" smtClean="0"/>
              <a:t>出力 </a:t>
            </a:r>
            <a:r>
              <a:rPr lang="en-US" altLang="ja-JP" sz="2000" dirty="0" smtClean="0"/>
              <a:t>: YES</a:t>
            </a:r>
          </a:p>
          <a:p>
            <a:pPr marL="0" indent="0">
              <a:buNone/>
            </a:pPr>
            <a:r>
              <a:rPr kumimoji="1" lang="en-US" altLang="ja-JP" sz="2000" dirty="0" smtClean="0"/>
              <a:t>	</a:t>
            </a:r>
            <a:r>
              <a:rPr kumimoji="1" lang="ja-JP" altLang="en-US" sz="2000" dirty="0" smtClean="0"/>
              <a:t>入力 </a:t>
            </a:r>
            <a:r>
              <a:rPr kumimoji="1" lang="en-US" altLang="ja-JP" sz="2000" dirty="0" smtClean="0"/>
              <a:t>: 8 6 4 6 </a:t>
            </a:r>
            <a:r>
              <a:rPr kumimoji="1" lang="ja-JP" altLang="en-US" sz="2000" dirty="0" smtClean="0"/>
              <a:t>出力 </a:t>
            </a:r>
            <a:r>
              <a:rPr kumimoji="1" lang="en-US" altLang="ja-JP" sz="2000" dirty="0" smtClean="0"/>
              <a:t>: NO</a:t>
            </a:r>
          </a:p>
          <a:p>
            <a:pPr marL="0" indent="0">
              <a:buNone/>
            </a:pPr>
            <a:r>
              <a:rPr lang="en-US" altLang="ja-JP" sz="2000" dirty="0" smtClean="0"/>
              <a:t>	</a:t>
            </a:r>
            <a:r>
              <a:rPr lang="ja-JP" altLang="en-US" sz="2000" dirty="0" smtClean="0"/>
              <a:t>入力 </a:t>
            </a:r>
            <a:r>
              <a:rPr lang="en-US" altLang="ja-JP" sz="2000" dirty="0" smtClean="0"/>
              <a:t>: 8 6 4 7 </a:t>
            </a:r>
            <a:r>
              <a:rPr lang="ja-JP" altLang="en-US" sz="2000" dirty="0" smtClean="0"/>
              <a:t>出力 </a:t>
            </a:r>
            <a:r>
              <a:rPr lang="en-US" altLang="ja-JP" sz="2000" dirty="0" smtClean="0"/>
              <a:t>: NO</a:t>
            </a:r>
            <a:endParaRPr kumimoji="1" lang="ja-JP" altLang="en-US"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25</a:t>
            </a:fld>
            <a:endParaRPr lang="en-US" altLang="ja-JP"/>
          </a:p>
        </p:txBody>
      </p:sp>
      <p:sp>
        <p:nvSpPr>
          <p:cNvPr id="10" name="テキスト ボックス 9"/>
          <p:cNvSpPr txBox="1"/>
          <p:nvPr/>
        </p:nvSpPr>
        <p:spPr>
          <a:xfrm>
            <a:off x="1893536" y="6280705"/>
            <a:ext cx="5416868" cy="369332"/>
          </a:xfrm>
          <a:prstGeom prst="rect">
            <a:avLst/>
          </a:prstGeom>
          <a:noFill/>
        </p:spPr>
        <p:txBody>
          <a:bodyPr wrap="none" rtlCol="0">
            <a:spAutoFit/>
          </a:bodyPr>
          <a:lstStyle/>
          <a:p>
            <a:r>
              <a:rPr lang="ja-JP" altLang="en-US" dirty="0" smtClean="0"/>
              <a:t>出典 </a:t>
            </a:r>
            <a:r>
              <a:rPr lang="en-US" altLang="ja-JP" dirty="0" smtClean="0"/>
              <a:t>: http</a:t>
            </a:r>
            <a:r>
              <a:rPr lang="en-US" altLang="ja-JP" dirty="0"/>
              <a:t>://codeforces.com/contest/799/problem/A</a:t>
            </a:r>
            <a:endParaRPr kumimoji="1" lang="ja-JP" altLang="en-US" dirty="0"/>
          </a:p>
        </p:txBody>
      </p:sp>
    </p:spTree>
    <p:extLst>
      <p:ext uri="{BB962C8B-B14F-4D97-AF65-F5344CB8AC3E}">
        <p14:creationId xmlns:p14="http://schemas.microsoft.com/office/powerpoint/2010/main" val="20211946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レーティング度数分布</a:t>
            </a:r>
            <a:endParaRPr kumimoji="1" lang="ja-JP" altLang="en-US" dirty="0"/>
          </a:p>
        </p:txBody>
      </p:sp>
      <p:sp>
        <p:nvSpPr>
          <p:cNvPr id="3" name="コンテンツ プレースホルダー 2"/>
          <p:cNvSpPr>
            <a:spLocks noGrp="1"/>
          </p:cNvSpPr>
          <p:nvPr>
            <p:ph idx="1"/>
          </p:nvPr>
        </p:nvSpPr>
        <p:spPr/>
        <p:txBody>
          <a:bodyPr/>
          <a:lstStyle/>
          <a:p>
            <a:r>
              <a:rPr lang="ja-JP" altLang="en-US" dirty="0"/>
              <a:t>分布</a:t>
            </a:r>
            <a:r>
              <a:rPr lang="ja-JP" altLang="en-US" dirty="0" smtClean="0"/>
              <a:t>が正規分布に従っており，レーティング</a:t>
            </a:r>
            <a:r>
              <a:rPr lang="en-US" altLang="ja-JP" dirty="0" smtClean="0"/>
              <a:t>1300</a:t>
            </a:r>
            <a:r>
              <a:rPr lang="ja-JP" altLang="en-US" dirty="0" smtClean="0"/>
              <a:t>～</a:t>
            </a:r>
            <a:r>
              <a:rPr lang="en-US" altLang="ja-JP" dirty="0" smtClean="0"/>
              <a:t>1500</a:t>
            </a:r>
            <a:r>
              <a:rPr lang="ja-JP" altLang="en-US" dirty="0" smtClean="0"/>
              <a:t>で参加者の</a:t>
            </a:r>
            <a:r>
              <a:rPr lang="en-US" altLang="ja-JP" dirty="0" smtClean="0"/>
              <a:t>55%</a:t>
            </a:r>
            <a:r>
              <a:rPr lang="ja-JP" altLang="en-US" dirty="0" smtClean="0"/>
              <a:t>を超える</a:t>
            </a:r>
            <a:endParaRPr kumimoji="1" lang="ja-JP" altLang="en-US" dirty="0"/>
          </a:p>
        </p:txBody>
      </p:sp>
      <p:graphicFrame>
        <p:nvGraphicFramePr>
          <p:cNvPr id="5" name="グラフ 4"/>
          <p:cNvGraphicFramePr>
            <a:graphicFrameLocks/>
          </p:cNvGraphicFramePr>
          <p:nvPr>
            <p:extLst>
              <p:ext uri="{D42A27DB-BD31-4B8C-83A1-F6EECF244321}">
                <p14:modId xmlns:p14="http://schemas.microsoft.com/office/powerpoint/2010/main" val="3255534628"/>
              </p:ext>
            </p:extLst>
          </p:nvPr>
        </p:nvGraphicFramePr>
        <p:xfrm>
          <a:off x="841664" y="3283527"/>
          <a:ext cx="6941127" cy="3252356"/>
        </p:xfrm>
        <a:graphic>
          <a:graphicData uri="http://schemas.openxmlformats.org/drawingml/2006/chart">
            <c:chart xmlns:c="http://schemas.openxmlformats.org/drawingml/2006/chart" xmlns:r="http://schemas.openxmlformats.org/officeDocument/2006/relationships" r:id="rId2"/>
          </a:graphicData>
        </a:graphic>
      </p:graphicFrame>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26</a:t>
            </a:fld>
            <a:endParaRPr kumimoji="1" lang="ja-JP" altLang="en-US"/>
          </a:p>
        </p:txBody>
      </p:sp>
    </p:spTree>
    <p:extLst>
      <p:ext uri="{BB962C8B-B14F-4D97-AF65-F5344CB8AC3E}">
        <p14:creationId xmlns:p14="http://schemas.microsoft.com/office/powerpoint/2010/main" val="30348845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1"/>
            <a:r>
              <a:rPr lang="ja-JP" altLang="en-US" dirty="0"/>
              <a:t>言語別提出</a:t>
            </a:r>
            <a:r>
              <a:rPr lang="ja-JP" altLang="en-US" dirty="0" smtClean="0"/>
              <a:t>割合</a:t>
            </a:r>
            <a:endParaRPr kumimoji="1" lang="ja-JP" altLang="en-US" dirty="0"/>
          </a:p>
        </p:txBody>
      </p:sp>
      <p:sp>
        <p:nvSpPr>
          <p:cNvPr id="5" name="スライド番号プレースホルダー 4"/>
          <p:cNvSpPr>
            <a:spLocks noGrp="1"/>
          </p:cNvSpPr>
          <p:nvPr>
            <p:ph type="sldNum" sz="quarter" idx="12"/>
          </p:nvPr>
        </p:nvSpPr>
        <p:spPr/>
        <p:txBody>
          <a:bodyPr/>
          <a:lstStyle/>
          <a:p>
            <a:fld id="{1EED56CB-58F9-4B74-8C64-FB1757321DFA}" type="slidenum">
              <a:rPr kumimoji="1" lang="ja-JP" altLang="en-US" smtClean="0"/>
              <a:t>27</a:t>
            </a:fld>
            <a:endParaRPr kumimoji="1" lang="ja-JP" altLang="en-US"/>
          </a:p>
        </p:txBody>
      </p:sp>
      <p:pic>
        <p:nvPicPr>
          <p:cNvPr id="6" name="図 5"/>
          <p:cNvPicPr>
            <a:picLocks noChangeAspect="1"/>
          </p:cNvPicPr>
          <p:nvPr/>
        </p:nvPicPr>
        <p:blipFill>
          <a:blip r:embed="rId2"/>
          <a:stretch>
            <a:fillRect/>
          </a:stretch>
        </p:blipFill>
        <p:spPr>
          <a:xfrm>
            <a:off x="2494153" y="1957233"/>
            <a:ext cx="4144582" cy="4273095"/>
          </a:xfrm>
          <a:prstGeom prst="rect">
            <a:avLst/>
          </a:prstGeom>
        </p:spPr>
      </p:pic>
    </p:spTree>
    <p:extLst>
      <p:ext uri="{BB962C8B-B14F-4D97-AF65-F5344CB8AC3E}">
        <p14:creationId xmlns:p14="http://schemas.microsoft.com/office/powerpoint/2010/main" val="17388994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Codeforces</a:t>
            </a:r>
            <a:r>
              <a:rPr kumimoji="1" lang="ja-JP" altLang="en-US" dirty="0" smtClean="0"/>
              <a:t>選定理由</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アクティブユーザー数が多い</a:t>
            </a:r>
            <a:endParaRPr kumimoji="1" lang="en-US" altLang="ja-JP" dirty="0" smtClean="0"/>
          </a:p>
          <a:p>
            <a:pPr lvl="1"/>
            <a:endParaRPr kumimoji="1" lang="en-US" altLang="ja-JP" dirty="0" smtClean="0"/>
          </a:p>
          <a:p>
            <a:r>
              <a:rPr kumimoji="1" lang="ja-JP" altLang="en-US" dirty="0" smtClean="0"/>
              <a:t>すべての提出履歴を閲覧可能</a:t>
            </a:r>
            <a:endParaRPr kumimoji="1" lang="en-US" altLang="ja-JP" dirty="0" smtClean="0"/>
          </a:p>
          <a:p>
            <a:pPr lvl="1"/>
            <a:r>
              <a:rPr lang="ja-JP" altLang="en-US" dirty="0" smtClean="0"/>
              <a:t>同じく閲覧可能な</a:t>
            </a:r>
            <a:r>
              <a:rPr lang="en-US" altLang="ja-JP" dirty="0" err="1" smtClean="0"/>
              <a:t>CodeChef</a:t>
            </a:r>
            <a:r>
              <a:rPr lang="ja-JP" altLang="en-US" dirty="0" smtClean="0"/>
              <a:t>と比較しても，履歴へのアクセスが容易</a:t>
            </a:r>
            <a:endParaRPr lang="en-US" altLang="ja-JP" dirty="0" smtClean="0"/>
          </a:p>
          <a:p>
            <a:pPr lvl="1"/>
            <a:endParaRPr lang="en-US" altLang="ja-JP" dirty="0"/>
          </a:p>
          <a:p>
            <a:r>
              <a:rPr lang="ja-JP" altLang="en-US" dirty="0" smtClean="0"/>
              <a:t>データマイニング用の</a:t>
            </a:r>
            <a:r>
              <a:rPr lang="en-US" altLang="ja-JP" dirty="0" smtClean="0"/>
              <a:t>API</a:t>
            </a:r>
            <a:r>
              <a:rPr lang="ja-JP" altLang="en-US" dirty="0" smtClean="0"/>
              <a:t>が存在</a:t>
            </a:r>
            <a:endParaRPr lang="en-US" altLang="ja-JP" dirty="0" smtClean="0"/>
          </a:p>
          <a:p>
            <a:pPr lvl="1"/>
            <a:r>
              <a:rPr kumimoji="1" lang="en-US" altLang="ja-JP" dirty="0" err="1" smtClean="0"/>
              <a:t>Topcoder</a:t>
            </a:r>
            <a:r>
              <a:rPr kumimoji="1" lang="ja-JP" altLang="en-US" dirty="0" smtClean="0"/>
              <a:t>と比較して，履歴アクセスに特化</a:t>
            </a:r>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28</a:t>
            </a:fld>
            <a:endParaRPr kumimoji="1" lang="ja-JP" altLang="en-US"/>
          </a:p>
        </p:txBody>
      </p:sp>
    </p:spTree>
    <p:extLst>
      <p:ext uri="{BB962C8B-B14F-4D97-AF65-F5344CB8AC3E}">
        <p14:creationId xmlns:p14="http://schemas.microsoft.com/office/powerpoint/2010/main" val="1532947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妥当性への脅威</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レーティングはプログラミング能力全般に通用する指標とはいえないため，より適切に熟練度を示す指標を追求する必要がある</a:t>
            </a:r>
            <a:endParaRPr kumimoji="1" lang="en-US" altLang="ja-JP" sz="2800" dirty="0" smtClean="0"/>
          </a:p>
          <a:p>
            <a:r>
              <a:rPr lang="ja-JP" altLang="en-US" sz="2800" dirty="0" smtClean="0"/>
              <a:t>正答率が同じでも，提出者のレーティングの偏りが生じうるため，それを考慮する必要がある</a:t>
            </a:r>
            <a:endParaRPr lang="en-US" altLang="ja-JP" sz="2800" dirty="0" smtClean="0"/>
          </a:p>
          <a:p>
            <a:r>
              <a:rPr kumimoji="1" lang="ja-JP" altLang="en-US" sz="2800" dirty="0" smtClean="0"/>
              <a:t>一つのコンテストのみを用いているため，問題の性質や参加者に偏りが生じうる</a:t>
            </a:r>
            <a:endParaRPr kumimoji="1" lang="ja-JP" altLang="en-US" sz="2800"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29</a:t>
            </a:fld>
            <a:endParaRPr kumimoji="1" lang="ja-JP" altLang="en-US"/>
          </a:p>
        </p:txBody>
      </p:sp>
    </p:spTree>
    <p:extLst>
      <p:ext uri="{BB962C8B-B14F-4D97-AF65-F5344CB8AC3E}">
        <p14:creationId xmlns:p14="http://schemas.microsoft.com/office/powerpoint/2010/main" val="20755456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ＭＳ Ｐゴシック" panose="020B0600070205080204" pitchFamily="50" charset="-128"/>
                <a:ea typeface="ＭＳ Ｐゴシック" panose="020B0600070205080204" pitchFamily="50" charset="-128"/>
              </a:rPr>
              <a:t>研究動機</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コンテンツ プレースホルダー 2"/>
          <p:cNvSpPr>
            <a:spLocks noGrp="1"/>
          </p:cNvSpPr>
          <p:nvPr>
            <p:ph idx="1"/>
          </p:nvPr>
        </p:nvSpPr>
        <p:spPr>
          <a:xfrm>
            <a:off x="457199" y="1600200"/>
            <a:ext cx="8520545" cy="4525963"/>
          </a:xfrm>
        </p:spPr>
        <p:txBody>
          <a:bodyPr>
            <a:normAutofit/>
          </a:bodyPr>
          <a:lstStyle/>
          <a:p>
            <a:r>
              <a:rPr lang="ja-JP" altLang="en-US" dirty="0" smtClean="0"/>
              <a:t>プログラミング</a:t>
            </a:r>
            <a:r>
              <a:rPr lang="ja-JP" altLang="en-US" dirty="0"/>
              <a:t>上</a:t>
            </a:r>
            <a:r>
              <a:rPr lang="ja-JP" altLang="en-US" dirty="0" smtClean="0"/>
              <a:t>級者と初級者</a:t>
            </a:r>
            <a:r>
              <a:rPr lang="ja-JP" altLang="en-US" dirty="0"/>
              <a:t>のソースコードにおける特徴の違いを数値化して分析</a:t>
            </a:r>
            <a:r>
              <a:rPr lang="en-US" altLang="ja-JP" dirty="0"/>
              <a:t>[1</a:t>
            </a:r>
            <a:r>
              <a:rPr lang="en-US" altLang="ja-JP" dirty="0" smtClean="0"/>
              <a:t>]</a:t>
            </a:r>
          </a:p>
          <a:p>
            <a:pPr lvl="1"/>
            <a:r>
              <a:rPr kumimoji="1" lang="ja-JP" altLang="en-US" dirty="0" smtClean="0"/>
              <a:t>定量的</a:t>
            </a:r>
            <a:r>
              <a:rPr lang="ja-JP" altLang="en-US" dirty="0" smtClean="0"/>
              <a:t>な差異を利用すればソースコードの良否を判定できるのではないか</a:t>
            </a:r>
            <a:endParaRPr lang="en-US" altLang="ja-JP" dirty="0" smtClean="0"/>
          </a:p>
          <a:p>
            <a:pPr lvl="1"/>
            <a:r>
              <a:rPr lang="ja-JP" altLang="en-US" dirty="0" smtClean="0"/>
              <a:t>さらに，適切な修正の指針を与えることが可能ではないか</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6" name="正方形/長方形 5"/>
          <p:cNvSpPr/>
          <p:nvPr/>
        </p:nvSpPr>
        <p:spPr>
          <a:xfrm>
            <a:off x="1459813" y="6374790"/>
            <a:ext cx="6801013" cy="215444"/>
          </a:xfrm>
          <a:prstGeom prst="rect">
            <a:avLst/>
          </a:prstGeom>
          <a:solidFill>
            <a:srgbClr val="FFFFCC"/>
          </a:solidFill>
          <a:ln>
            <a:solidFill>
              <a:schemeClr val="tx1"/>
            </a:solidFill>
          </a:ln>
        </p:spPr>
        <p:style>
          <a:lnRef idx="2">
            <a:schemeClr val="accent3"/>
          </a:lnRef>
          <a:fillRef idx="1">
            <a:schemeClr val="lt1"/>
          </a:fillRef>
          <a:effectRef idx="0">
            <a:schemeClr val="accent3"/>
          </a:effectRef>
          <a:fontRef idx="minor">
            <a:schemeClr val="dk1"/>
          </a:fontRef>
        </p:style>
        <p:txBody>
          <a:bodyPr wrap="square">
            <a:spAutoFit/>
          </a:bodyPr>
          <a:lstStyle/>
          <a:p>
            <a:r>
              <a:rPr kumimoji="0" lang="en-US" altLang="ja-JP" sz="800" kern="0" dirty="0">
                <a:solidFill>
                  <a:srgbClr val="000000"/>
                </a:solidFill>
                <a:latin typeface="Arial"/>
                <a:ea typeface="ＭＳ Ｐゴシック"/>
              </a:rPr>
              <a:t>[1]</a:t>
            </a:r>
            <a:r>
              <a:rPr kumimoji="0" lang="ja-JP" altLang="en-US" sz="800" kern="0" dirty="0">
                <a:solidFill>
                  <a:srgbClr val="000000"/>
                </a:solidFill>
                <a:latin typeface="Arial"/>
                <a:ea typeface="ＭＳ Ｐゴシック"/>
              </a:rPr>
              <a:t> </a:t>
            </a:r>
            <a:r>
              <a:rPr lang="ja-JP" altLang="en-US" sz="800" dirty="0"/>
              <a:t>堤祥吾</a:t>
            </a:r>
            <a:r>
              <a:rPr lang="en-US" altLang="ja-JP" sz="800" dirty="0"/>
              <a:t>: "</a:t>
            </a:r>
            <a:r>
              <a:rPr lang="ja-JP" altLang="en-US" sz="800" dirty="0"/>
              <a:t>プログラミングコンテスト初級者・上級者間におけるソースコード特徴量の比較</a:t>
            </a:r>
            <a:r>
              <a:rPr lang="en-US" altLang="ja-JP" sz="800" dirty="0"/>
              <a:t>", </a:t>
            </a:r>
            <a:r>
              <a:rPr lang="ja-JP" altLang="en-US" sz="800" dirty="0"/>
              <a:t>大阪大学大学院情報科学研究科修士論文</a:t>
            </a:r>
            <a:r>
              <a:rPr lang="en-US" altLang="ja-JP" sz="800" dirty="0"/>
              <a:t>,2018.</a:t>
            </a:r>
            <a:endParaRPr kumimoji="0" lang="ja-JP" altLang="en-US" sz="800" kern="0" dirty="0">
              <a:solidFill>
                <a:srgbClr val="000000"/>
              </a:solidFill>
              <a:latin typeface="Arial"/>
              <a:ea typeface="ＭＳ Ｐゴシック"/>
            </a:endParaRPr>
          </a:p>
        </p:txBody>
      </p:sp>
    </p:spTree>
    <p:extLst>
      <p:ext uri="{BB962C8B-B14F-4D97-AF65-F5344CB8AC3E}">
        <p14:creationId xmlns:p14="http://schemas.microsoft.com/office/powerpoint/2010/main" val="5093003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循環的複雑度</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r>
                  <a:rPr lang="en-US" altLang="ja-JP" sz="2400" dirty="0" smtClean="0"/>
                  <a:t>McCabe</a:t>
                </a:r>
                <a:r>
                  <a:rPr lang="ja-JP" altLang="en-US" sz="2400" dirty="0"/>
                  <a:t>によって提唱された，ソフトウェアの複雑度を示す指標の一種である．</a:t>
                </a:r>
                <a:endParaRPr lang="en-US" altLang="ja-JP" sz="2400" dirty="0" smtClean="0"/>
              </a:p>
              <a:p>
                <a:pPr marL="0" indent="0">
                  <a:buNone/>
                </a:pPr>
                <a14:m>
                  <m:oMathPara xmlns:m="http://schemas.openxmlformats.org/officeDocument/2006/math">
                    <m:oMathParaPr>
                      <m:jc m:val="centerGroup"/>
                    </m:oMathParaPr>
                    <m:oMath xmlns:m="http://schemas.openxmlformats.org/officeDocument/2006/math">
                      <m:r>
                        <a:rPr lang="en-US" altLang="ja-JP" sz="2400" b="0" i="1" smtClean="0">
                          <a:latin typeface="Cambria Math" panose="02040503050406030204" pitchFamily="18" charset="0"/>
                        </a:rPr>
                        <m:t>𝑀</m:t>
                      </m:r>
                      <m:r>
                        <a:rPr lang="en-US" altLang="ja-JP" sz="2400" b="0" i="1" smtClean="0">
                          <a:latin typeface="Cambria Math" panose="02040503050406030204" pitchFamily="18" charset="0"/>
                        </a:rPr>
                        <m:t>=</m:t>
                      </m:r>
                      <m:r>
                        <a:rPr lang="en-US" altLang="ja-JP" sz="2400" b="0" i="1" smtClean="0">
                          <a:latin typeface="Cambria Math" panose="02040503050406030204" pitchFamily="18" charset="0"/>
                        </a:rPr>
                        <m:t>𝐸</m:t>
                      </m:r>
                      <m:r>
                        <a:rPr lang="en-US" altLang="ja-JP" sz="2400" b="0" i="1" smtClean="0">
                          <a:latin typeface="Cambria Math" panose="02040503050406030204" pitchFamily="18" charset="0"/>
                        </a:rPr>
                        <m:t>−</m:t>
                      </m:r>
                      <m:r>
                        <a:rPr lang="en-US" altLang="ja-JP" sz="2400" b="0" i="1" smtClean="0">
                          <a:latin typeface="Cambria Math" panose="02040503050406030204" pitchFamily="18" charset="0"/>
                        </a:rPr>
                        <m:t>𝑁</m:t>
                      </m:r>
                      <m:r>
                        <a:rPr lang="en-US" altLang="ja-JP" sz="2400" b="0" i="1" smtClean="0">
                          <a:latin typeface="Cambria Math" panose="02040503050406030204" pitchFamily="18" charset="0"/>
                        </a:rPr>
                        <m:t>+2</m:t>
                      </m:r>
                      <m:r>
                        <a:rPr lang="en-US" altLang="ja-JP" sz="2400" b="0" i="1" smtClean="0">
                          <a:latin typeface="Cambria Math" panose="02040503050406030204" pitchFamily="18" charset="0"/>
                        </a:rPr>
                        <m:t>𝑃</m:t>
                      </m:r>
                    </m:oMath>
                  </m:oMathPara>
                </a14:m>
                <a:endParaRPr lang="en-US" altLang="ja-JP" sz="2400" dirty="0" smtClean="0"/>
              </a:p>
              <a:p>
                <a:pPr marL="0" indent="0">
                  <a:buNone/>
                </a:pPr>
                <a:r>
                  <a:rPr lang="ja-JP" altLang="en-US" sz="2000" dirty="0" smtClean="0"/>
                  <a:t>ただし</a:t>
                </a:r>
                <a:r>
                  <a:rPr lang="ja-JP" altLang="en-US" sz="2000" dirty="0"/>
                  <a:t>，</a:t>
                </a:r>
              </a:p>
              <a:p>
                <a:r>
                  <a:rPr lang="en-US" altLang="ja-JP" sz="2000" dirty="0" smtClean="0"/>
                  <a:t>M := </a:t>
                </a:r>
                <a:r>
                  <a:rPr lang="ja-JP" altLang="en-US" sz="2000" dirty="0"/>
                  <a:t>循環的複雑度</a:t>
                </a:r>
              </a:p>
              <a:p>
                <a:r>
                  <a:rPr lang="en-US" altLang="ja-JP" sz="2000" dirty="0" smtClean="0"/>
                  <a:t>E := </a:t>
                </a:r>
                <a:r>
                  <a:rPr lang="ja-JP" altLang="en-US" sz="2000" dirty="0"/>
                  <a:t>制御フローグラフ</a:t>
                </a:r>
                <a:r>
                  <a:rPr lang="en-US" altLang="ja-JP" sz="2000" dirty="0"/>
                  <a:t>(Control Flow Graph: CFG)</a:t>
                </a:r>
                <a:r>
                  <a:rPr lang="ja-JP" altLang="en-US" sz="2000" dirty="0"/>
                  <a:t>における辺の数</a:t>
                </a:r>
              </a:p>
              <a:p>
                <a:r>
                  <a:rPr lang="en-US" altLang="ja-JP" sz="2000" dirty="0" smtClean="0"/>
                  <a:t>N := </a:t>
                </a:r>
                <a:r>
                  <a:rPr lang="en-US" altLang="ja-JP" sz="2000" dirty="0"/>
                  <a:t>CFG</a:t>
                </a:r>
                <a:r>
                  <a:rPr lang="ja-JP" altLang="en-US" sz="2000" dirty="0"/>
                  <a:t>における頂点数</a:t>
                </a:r>
              </a:p>
              <a:p>
                <a:r>
                  <a:rPr lang="en-US" altLang="ja-JP" sz="2000" dirty="0" smtClean="0"/>
                  <a:t>P := </a:t>
                </a:r>
                <a:r>
                  <a:rPr lang="en-US" altLang="ja-JP" sz="2000" dirty="0"/>
                  <a:t>CFG</a:t>
                </a:r>
                <a:r>
                  <a:rPr lang="ja-JP" altLang="en-US" sz="2000" dirty="0"/>
                  <a:t>におけるコンポーネント</a:t>
                </a:r>
                <a:r>
                  <a:rPr lang="en-US" altLang="ja-JP" sz="2000" dirty="0"/>
                  <a:t>(</a:t>
                </a:r>
                <a:r>
                  <a:rPr lang="ja-JP" altLang="en-US" sz="2000" dirty="0"/>
                  <a:t>結合しているグラフ</a:t>
                </a:r>
                <a:r>
                  <a:rPr lang="en-US" altLang="ja-JP" sz="2000" dirty="0"/>
                  <a:t>)</a:t>
                </a:r>
                <a:r>
                  <a:rPr lang="ja-JP" altLang="en-US" sz="2000" dirty="0"/>
                  <a:t>の数</a:t>
                </a:r>
              </a:p>
              <a:p>
                <a:pPr marL="0" indent="0">
                  <a:buNone/>
                </a:pPr>
                <a:endParaRPr lang="en-US" altLang="ja-JP" sz="2400" dirty="0" smtClean="0"/>
              </a:p>
              <a:p>
                <a:pPr marL="0" indent="0">
                  <a:buNone/>
                </a:pPr>
                <a:r>
                  <a:rPr lang="ja-JP" altLang="en-US" sz="2400" dirty="0" smtClean="0"/>
                  <a:t>循環的</a:t>
                </a:r>
                <a:r>
                  <a:rPr lang="ja-JP" altLang="en-US" sz="2400" dirty="0"/>
                  <a:t>複雑度はソースコード中の分岐の数や組み合わせに依存して増加するため，循環的複雑度が高いほどプログラムが複雑であるといえる．</a:t>
                </a:r>
                <a:endParaRPr kumimoji="1" lang="ja-JP" altLang="en-US"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111" t="-1482" r="-815" b="-485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30</a:t>
            </a:fld>
            <a:endParaRPr kumimoji="1" lang="ja-JP" altLang="en-US"/>
          </a:p>
        </p:txBody>
      </p:sp>
    </p:spTree>
    <p:extLst>
      <p:ext uri="{BB962C8B-B14F-4D97-AF65-F5344CB8AC3E}">
        <p14:creationId xmlns:p14="http://schemas.microsoft.com/office/powerpoint/2010/main" val="16980688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SVM</a:t>
            </a:r>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31</a:t>
            </a:fld>
            <a:endParaRPr kumimoji="1" lang="ja-JP" altLang="en-US"/>
          </a:p>
        </p:txBody>
      </p:sp>
      <p:cxnSp>
        <p:nvCxnSpPr>
          <p:cNvPr id="6" name="直線矢印コネクタ 5"/>
          <p:cNvCxnSpPr/>
          <p:nvPr/>
        </p:nvCxnSpPr>
        <p:spPr>
          <a:xfrm flipV="1">
            <a:off x="1239864" y="1937288"/>
            <a:ext cx="0" cy="38280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rot="5400000" flipV="1">
            <a:off x="3153906" y="3851329"/>
            <a:ext cx="0" cy="38280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楕円 7"/>
          <p:cNvSpPr/>
          <p:nvPr/>
        </p:nvSpPr>
        <p:spPr>
          <a:xfrm>
            <a:off x="1989347" y="3744494"/>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9" name="楕円 8"/>
          <p:cNvSpPr/>
          <p:nvPr/>
        </p:nvSpPr>
        <p:spPr>
          <a:xfrm>
            <a:off x="1989347" y="4438906"/>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 name="楕円 9"/>
          <p:cNvSpPr/>
          <p:nvPr/>
        </p:nvSpPr>
        <p:spPr>
          <a:xfrm>
            <a:off x="1671234" y="4649491"/>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1" name="楕円 10"/>
          <p:cNvSpPr/>
          <p:nvPr/>
        </p:nvSpPr>
        <p:spPr>
          <a:xfrm>
            <a:off x="2732867" y="4241369"/>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楕円 11"/>
          <p:cNvSpPr/>
          <p:nvPr/>
        </p:nvSpPr>
        <p:spPr>
          <a:xfrm>
            <a:off x="2247765" y="5110908"/>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3" name="楕円 12"/>
          <p:cNvSpPr/>
          <p:nvPr/>
        </p:nvSpPr>
        <p:spPr>
          <a:xfrm>
            <a:off x="3108553" y="4954292"/>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7" name="楕円 16"/>
          <p:cNvSpPr/>
          <p:nvPr/>
        </p:nvSpPr>
        <p:spPr>
          <a:xfrm>
            <a:off x="1694031" y="4140630"/>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8" name="楕円 17"/>
          <p:cNvSpPr/>
          <p:nvPr/>
        </p:nvSpPr>
        <p:spPr>
          <a:xfrm>
            <a:off x="1440025" y="3390026"/>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9" name="楕円 18"/>
          <p:cNvSpPr/>
          <p:nvPr/>
        </p:nvSpPr>
        <p:spPr>
          <a:xfrm>
            <a:off x="3550351" y="3881867"/>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0" name="楕円 19"/>
          <p:cNvSpPr/>
          <p:nvPr/>
        </p:nvSpPr>
        <p:spPr>
          <a:xfrm>
            <a:off x="3343147" y="3138308"/>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1" name="楕円 20"/>
          <p:cNvSpPr/>
          <p:nvPr/>
        </p:nvSpPr>
        <p:spPr>
          <a:xfrm>
            <a:off x="3759692" y="3409349"/>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2" name="楕円 21"/>
          <p:cNvSpPr/>
          <p:nvPr/>
        </p:nvSpPr>
        <p:spPr>
          <a:xfrm>
            <a:off x="3658839" y="2666776"/>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3" name="楕円 22"/>
          <p:cNvSpPr/>
          <p:nvPr/>
        </p:nvSpPr>
        <p:spPr>
          <a:xfrm>
            <a:off x="3976668" y="3021123"/>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4" name="楕円 23"/>
          <p:cNvSpPr/>
          <p:nvPr/>
        </p:nvSpPr>
        <p:spPr>
          <a:xfrm>
            <a:off x="4540615" y="3386836"/>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5" name="楕円 24"/>
          <p:cNvSpPr/>
          <p:nvPr/>
        </p:nvSpPr>
        <p:spPr>
          <a:xfrm>
            <a:off x="4349468" y="3787904"/>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6" name="楕円 25"/>
          <p:cNvSpPr/>
          <p:nvPr/>
        </p:nvSpPr>
        <p:spPr>
          <a:xfrm>
            <a:off x="4349468" y="2333337"/>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28" name="直線コネクタ 27"/>
          <p:cNvCxnSpPr/>
          <p:nvPr/>
        </p:nvCxnSpPr>
        <p:spPr>
          <a:xfrm>
            <a:off x="1694031" y="2549014"/>
            <a:ext cx="2872413" cy="29373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1341002" y="2786204"/>
            <a:ext cx="2872413" cy="293738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2013016" y="2327888"/>
            <a:ext cx="2872413" cy="293738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flipV="1">
            <a:off x="2887895" y="4029009"/>
            <a:ext cx="266011" cy="273579"/>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p:nvPr/>
        </p:nvCxnSpPr>
        <p:spPr>
          <a:xfrm flipV="1">
            <a:off x="3370029" y="4010417"/>
            <a:ext cx="269818" cy="292171"/>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3658839" y="4254897"/>
            <a:ext cx="1098752" cy="47691"/>
          </a:xfrm>
          <a:prstGeom prst="line">
            <a:avLst/>
          </a:prstGeom>
        </p:spPr>
        <p:style>
          <a:lnRef idx="1">
            <a:schemeClr val="dk1"/>
          </a:lnRef>
          <a:fillRef idx="0">
            <a:schemeClr val="dk1"/>
          </a:fillRef>
          <a:effectRef idx="0">
            <a:schemeClr val="dk1"/>
          </a:effectRef>
          <a:fontRef idx="minor">
            <a:schemeClr val="tx1"/>
          </a:fontRef>
        </p:style>
      </p:cxnSp>
      <p:cxnSp>
        <p:nvCxnSpPr>
          <p:cNvPr id="40" name="カギ線コネクタ 39"/>
          <p:cNvCxnSpPr/>
          <p:nvPr/>
        </p:nvCxnSpPr>
        <p:spPr>
          <a:xfrm>
            <a:off x="3058041" y="4196752"/>
            <a:ext cx="1661932" cy="384805"/>
          </a:xfrm>
          <a:prstGeom prst="bentConnector3">
            <a:avLst>
              <a:gd name="adj1" fmla="val -236"/>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正方形/長方形 46"/>
          <p:cNvSpPr/>
          <p:nvPr/>
        </p:nvSpPr>
        <p:spPr>
          <a:xfrm>
            <a:off x="4885429" y="4234125"/>
            <a:ext cx="1710940" cy="357658"/>
          </a:xfrm>
          <a:prstGeom prst="rect">
            <a:avLst/>
          </a:prstGeom>
          <a:ln/>
        </p:spPr>
        <p:style>
          <a:lnRef idx="1">
            <a:schemeClr val="accent5"/>
          </a:lnRef>
          <a:fillRef idx="3">
            <a:schemeClr val="accent5"/>
          </a:fillRef>
          <a:effectRef idx="2">
            <a:schemeClr val="accent5"/>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a:solidFill>
                  <a:schemeClr val="tx1"/>
                </a:solidFill>
              </a:rPr>
              <a:t>マージン最大化</a:t>
            </a:r>
          </a:p>
        </p:txBody>
      </p:sp>
      <mc:AlternateContent xmlns:mc="http://schemas.openxmlformats.org/markup-compatibility/2006" xmlns:a14="http://schemas.microsoft.com/office/drawing/2010/main">
        <mc:Choice Requires="a14">
          <p:sp>
            <p:nvSpPr>
              <p:cNvPr id="3" name="テキスト ボックス 2"/>
              <p:cNvSpPr txBox="1"/>
              <p:nvPr/>
            </p:nvSpPr>
            <p:spPr>
              <a:xfrm>
                <a:off x="4831953" y="5807149"/>
                <a:ext cx="47198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𝑥</m:t>
                          </m:r>
                        </m:e>
                        <m:sub>
                          <m:r>
                            <a:rPr kumimoji="1" lang="en-US" altLang="ja-JP" b="0" i="1" smtClean="0">
                              <a:latin typeface="Cambria Math" panose="02040503050406030204" pitchFamily="18" charset="0"/>
                            </a:rPr>
                            <m:t>1</m:t>
                          </m:r>
                        </m:sub>
                      </m:sSub>
                    </m:oMath>
                  </m:oMathPara>
                </a14:m>
                <a:endParaRPr kumimoji="1" lang="ja-JP" altLang="en-US" dirty="0"/>
              </a:p>
            </p:txBody>
          </p:sp>
        </mc:Choice>
        <mc:Fallback xmlns="">
          <p:sp>
            <p:nvSpPr>
              <p:cNvPr id="3" name="テキスト ボックス 2"/>
              <p:cNvSpPr txBox="1">
                <a:spLocks noRot="1" noChangeAspect="1" noMove="1" noResize="1" noEditPoints="1" noAdjustHandles="1" noChangeArrowheads="1" noChangeShapeType="1" noTextEdit="1"/>
              </p:cNvSpPr>
              <p:nvPr/>
            </p:nvSpPr>
            <p:spPr>
              <a:xfrm>
                <a:off x="4831953" y="5807149"/>
                <a:ext cx="471988" cy="369332"/>
              </a:xfrm>
              <a:prstGeom prst="rect">
                <a:avLst/>
              </a:prstGeom>
              <a:blipFill>
                <a:blip r:embed="rId2"/>
                <a:stretch>
                  <a:fillRect b="-166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1" name="テキスト ボックス 30"/>
              <p:cNvSpPr txBox="1"/>
              <p:nvPr/>
            </p:nvSpPr>
            <p:spPr>
              <a:xfrm>
                <a:off x="847422" y="1895509"/>
                <a:ext cx="47731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𝑥</m:t>
                          </m:r>
                        </m:e>
                        <m:sub>
                          <m:r>
                            <a:rPr kumimoji="1" lang="en-US" altLang="ja-JP" b="0" i="1" smtClean="0">
                              <a:latin typeface="Cambria Math" panose="02040503050406030204" pitchFamily="18" charset="0"/>
                            </a:rPr>
                            <m:t>2</m:t>
                          </m:r>
                        </m:sub>
                      </m:sSub>
                    </m:oMath>
                  </m:oMathPara>
                </a14:m>
                <a:endParaRPr kumimoji="1" lang="ja-JP" altLang="en-US" dirty="0"/>
              </a:p>
            </p:txBody>
          </p:sp>
        </mc:Choice>
        <mc:Fallback xmlns="">
          <p:sp>
            <p:nvSpPr>
              <p:cNvPr id="31" name="テキスト ボックス 30"/>
              <p:cNvSpPr txBox="1">
                <a:spLocks noRot="1" noChangeAspect="1" noMove="1" noResize="1" noEditPoints="1" noAdjustHandles="1" noChangeArrowheads="1" noChangeShapeType="1" noTextEdit="1"/>
              </p:cNvSpPr>
              <p:nvPr/>
            </p:nvSpPr>
            <p:spPr>
              <a:xfrm>
                <a:off x="847422" y="1895509"/>
                <a:ext cx="477310" cy="369332"/>
              </a:xfrm>
              <a:prstGeom prst="rect">
                <a:avLst/>
              </a:prstGeom>
              <a:blipFill>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7210927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決定</a:t>
            </a:r>
            <a:r>
              <a:rPr lang="ja-JP" altLang="en-US" dirty="0"/>
              <a:t>木</a:t>
            </a:r>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32</a:t>
            </a:fld>
            <a:endParaRPr kumimoji="1" lang="ja-JP" altLang="en-US"/>
          </a:p>
        </p:txBody>
      </p:sp>
      <p:cxnSp>
        <p:nvCxnSpPr>
          <p:cNvPr id="6" name="直線矢印コネクタ 5"/>
          <p:cNvCxnSpPr/>
          <p:nvPr/>
        </p:nvCxnSpPr>
        <p:spPr>
          <a:xfrm flipV="1">
            <a:off x="1239864" y="1937288"/>
            <a:ext cx="0" cy="38280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rot="5400000" flipV="1">
            <a:off x="3153906" y="3851329"/>
            <a:ext cx="0" cy="38280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楕円 7"/>
          <p:cNvSpPr/>
          <p:nvPr/>
        </p:nvSpPr>
        <p:spPr>
          <a:xfrm>
            <a:off x="1989347" y="3744494"/>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9" name="楕円 8"/>
          <p:cNvSpPr/>
          <p:nvPr/>
        </p:nvSpPr>
        <p:spPr>
          <a:xfrm>
            <a:off x="1989347" y="4438906"/>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 name="楕円 9"/>
          <p:cNvSpPr/>
          <p:nvPr/>
        </p:nvSpPr>
        <p:spPr>
          <a:xfrm>
            <a:off x="1671234" y="4649491"/>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1" name="楕円 10"/>
          <p:cNvSpPr/>
          <p:nvPr/>
        </p:nvSpPr>
        <p:spPr>
          <a:xfrm>
            <a:off x="2732867" y="4241369"/>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楕円 11"/>
          <p:cNvSpPr/>
          <p:nvPr/>
        </p:nvSpPr>
        <p:spPr>
          <a:xfrm>
            <a:off x="2247765" y="5110908"/>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3" name="楕円 12"/>
          <p:cNvSpPr/>
          <p:nvPr/>
        </p:nvSpPr>
        <p:spPr>
          <a:xfrm>
            <a:off x="3108553" y="4954292"/>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7" name="楕円 16"/>
          <p:cNvSpPr/>
          <p:nvPr/>
        </p:nvSpPr>
        <p:spPr>
          <a:xfrm>
            <a:off x="1694031" y="4140630"/>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8" name="楕円 17"/>
          <p:cNvSpPr/>
          <p:nvPr/>
        </p:nvSpPr>
        <p:spPr>
          <a:xfrm>
            <a:off x="1440025" y="3390026"/>
            <a:ext cx="216976" cy="201477"/>
          </a:xfrm>
          <a:prstGeom prst="ellipse">
            <a:avLst/>
          </a:prstGeom>
          <a:solidFill>
            <a:srgbClr val="00B0F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9" name="楕円 18"/>
          <p:cNvSpPr/>
          <p:nvPr/>
        </p:nvSpPr>
        <p:spPr>
          <a:xfrm>
            <a:off x="3550351" y="3881867"/>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0" name="楕円 19"/>
          <p:cNvSpPr/>
          <p:nvPr/>
        </p:nvSpPr>
        <p:spPr>
          <a:xfrm>
            <a:off x="2891577" y="2984487"/>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1" name="楕円 20"/>
          <p:cNvSpPr/>
          <p:nvPr/>
        </p:nvSpPr>
        <p:spPr>
          <a:xfrm>
            <a:off x="3522719" y="3173582"/>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2" name="楕円 21"/>
          <p:cNvSpPr/>
          <p:nvPr/>
        </p:nvSpPr>
        <p:spPr>
          <a:xfrm>
            <a:off x="3658839" y="2666776"/>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3" name="楕円 22"/>
          <p:cNvSpPr/>
          <p:nvPr/>
        </p:nvSpPr>
        <p:spPr>
          <a:xfrm>
            <a:off x="3930768" y="3432608"/>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4" name="楕円 23"/>
          <p:cNvSpPr/>
          <p:nvPr/>
        </p:nvSpPr>
        <p:spPr>
          <a:xfrm>
            <a:off x="4540615" y="3386836"/>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5" name="楕円 24"/>
          <p:cNvSpPr/>
          <p:nvPr/>
        </p:nvSpPr>
        <p:spPr>
          <a:xfrm>
            <a:off x="4349468" y="3787904"/>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6" name="楕円 25"/>
          <p:cNvSpPr/>
          <p:nvPr/>
        </p:nvSpPr>
        <p:spPr>
          <a:xfrm>
            <a:off x="3108553" y="3512189"/>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mc:AlternateContent xmlns:mc="http://schemas.openxmlformats.org/markup-compatibility/2006" xmlns:a14="http://schemas.microsoft.com/office/drawing/2010/main">
        <mc:Choice Requires="a14">
          <p:sp>
            <p:nvSpPr>
              <p:cNvPr id="3" name="テキスト ボックス 2"/>
              <p:cNvSpPr txBox="1"/>
              <p:nvPr/>
            </p:nvSpPr>
            <p:spPr>
              <a:xfrm>
                <a:off x="4831953" y="5807149"/>
                <a:ext cx="47198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𝑥</m:t>
                          </m:r>
                        </m:e>
                        <m:sub>
                          <m:r>
                            <a:rPr kumimoji="1" lang="en-US" altLang="ja-JP" b="0" i="1" smtClean="0">
                              <a:latin typeface="Cambria Math" panose="02040503050406030204" pitchFamily="18" charset="0"/>
                            </a:rPr>
                            <m:t>1</m:t>
                          </m:r>
                        </m:sub>
                      </m:sSub>
                    </m:oMath>
                  </m:oMathPara>
                </a14:m>
                <a:endParaRPr kumimoji="1" lang="ja-JP" altLang="en-US" dirty="0"/>
              </a:p>
            </p:txBody>
          </p:sp>
        </mc:Choice>
        <mc:Fallback xmlns="">
          <p:sp>
            <p:nvSpPr>
              <p:cNvPr id="3" name="テキスト ボックス 2"/>
              <p:cNvSpPr txBox="1">
                <a:spLocks noRot="1" noChangeAspect="1" noMove="1" noResize="1" noEditPoints="1" noAdjustHandles="1" noChangeArrowheads="1" noChangeShapeType="1" noTextEdit="1"/>
              </p:cNvSpPr>
              <p:nvPr/>
            </p:nvSpPr>
            <p:spPr>
              <a:xfrm>
                <a:off x="4831953" y="5807149"/>
                <a:ext cx="471988" cy="369332"/>
              </a:xfrm>
              <a:prstGeom prst="rect">
                <a:avLst/>
              </a:prstGeom>
              <a:blipFill>
                <a:blip r:embed="rId3"/>
                <a:stretch>
                  <a:fillRect b="-166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1" name="テキスト ボックス 30"/>
              <p:cNvSpPr txBox="1"/>
              <p:nvPr/>
            </p:nvSpPr>
            <p:spPr>
              <a:xfrm>
                <a:off x="847422" y="1895509"/>
                <a:ext cx="47731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0" i="1" smtClean="0">
                              <a:latin typeface="Cambria Math" panose="02040503050406030204" pitchFamily="18" charset="0"/>
                            </a:rPr>
                            <m:t>𝑥</m:t>
                          </m:r>
                        </m:e>
                        <m:sub>
                          <m:r>
                            <a:rPr kumimoji="1" lang="en-US" altLang="ja-JP" b="0" i="1" smtClean="0">
                              <a:latin typeface="Cambria Math" panose="02040503050406030204" pitchFamily="18" charset="0"/>
                            </a:rPr>
                            <m:t>2</m:t>
                          </m:r>
                        </m:sub>
                      </m:sSub>
                    </m:oMath>
                  </m:oMathPara>
                </a14:m>
                <a:endParaRPr kumimoji="1" lang="ja-JP" altLang="en-US" dirty="0"/>
              </a:p>
            </p:txBody>
          </p:sp>
        </mc:Choice>
        <mc:Fallback xmlns="">
          <p:sp>
            <p:nvSpPr>
              <p:cNvPr id="31" name="テキスト ボックス 30"/>
              <p:cNvSpPr txBox="1">
                <a:spLocks noRot="1" noChangeAspect="1" noMove="1" noResize="1" noEditPoints="1" noAdjustHandles="1" noChangeArrowheads="1" noChangeShapeType="1" noTextEdit="1"/>
              </p:cNvSpPr>
              <p:nvPr/>
            </p:nvSpPr>
            <p:spPr>
              <a:xfrm>
                <a:off x="847422" y="1895509"/>
                <a:ext cx="477310" cy="369332"/>
              </a:xfrm>
              <a:prstGeom prst="rect">
                <a:avLst/>
              </a:prstGeom>
              <a:blipFill>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正方形/長方形 4"/>
              <p:cNvSpPr/>
              <p:nvPr/>
            </p:nvSpPr>
            <p:spPr>
              <a:xfrm>
                <a:off x="6330985" y="1818361"/>
                <a:ext cx="1119073" cy="50377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14:m>
                  <m:oMath xmlns:m="http://schemas.openxmlformats.org/officeDocument/2006/math">
                    <m:sSub>
                      <m:sSubPr>
                        <m:ctrlPr>
                          <a:rPr kumimoji="1" lang="en-US" altLang="ja-JP" i="1" smtClean="0">
                            <a:solidFill>
                              <a:schemeClr val="tx1"/>
                            </a:solidFill>
                            <a:latin typeface="Cambria Math" panose="02040503050406030204" pitchFamily="18" charset="0"/>
                          </a:rPr>
                        </m:ctrlPr>
                      </m:sSubPr>
                      <m:e>
                        <m:r>
                          <a:rPr kumimoji="1" lang="en-US" altLang="ja-JP" b="0" i="1" smtClean="0">
                            <a:solidFill>
                              <a:schemeClr val="tx1"/>
                            </a:solidFill>
                            <a:latin typeface="Cambria Math" panose="02040503050406030204" pitchFamily="18" charset="0"/>
                          </a:rPr>
                          <m:t>𝑥</m:t>
                        </m:r>
                      </m:e>
                      <m:sub>
                        <m:r>
                          <a:rPr kumimoji="1" lang="en-US" altLang="ja-JP" b="0" i="1" smtClean="0">
                            <a:solidFill>
                              <a:schemeClr val="tx1"/>
                            </a:solidFill>
                            <a:latin typeface="Cambria Math" panose="02040503050406030204" pitchFamily="18" charset="0"/>
                          </a:rPr>
                          <m:t>1</m:t>
                        </m:r>
                      </m:sub>
                    </m:sSub>
                  </m:oMath>
                </a14:m>
                <a:r>
                  <a:rPr kumimoji="1" lang="en-US" altLang="ja-JP" dirty="0" smtClean="0">
                    <a:solidFill>
                      <a:schemeClr val="tx1"/>
                    </a:solidFill>
                  </a:rPr>
                  <a:t>&gt;20?</a:t>
                </a:r>
                <a:endParaRPr kumimoji="1" lang="ja-JP" altLang="en-US" dirty="0">
                  <a:solidFill>
                    <a:schemeClr val="tx1"/>
                  </a:solidFill>
                </a:endParaRPr>
              </a:p>
            </p:txBody>
          </p:sp>
        </mc:Choice>
        <mc:Fallback xmlns="">
          <p:sp>
            <p:nvSpPr>
              <p:cNvPr id="5" name="正方形/長方形 4"/>
              <p:cNvSpPr>
                <a:spLocks noRot="1" noChangeAspect="1" noMove="1" noResize="1" noEditPoints="1" noAdjustHandles="1" noChangeArrowheads="1" noChangeShapeType="1" noTextEdit="1"/>
              </p:cNvSpPr>
              <p:nvPr/>
            </p:nvSpPr>
            <p:spPr>
              <a:xfrm>
                <a:off x="6330985" y="1818361"/>
                <a:ext cx="1119073" cy="503774"/>
              </a:xfrm>
              <a:prstGeom prst="rect">
                <a:avLst/>
              </a:prstGeom>
              <a:blipFill>
                <a:blip r:embed="rId5"/>
                <a:stretch>
                  <a:fillRect b="-3488"/>
                </a:stretch>
              </a:blipFill>
              <a:ln w="19050">
                <a:solidFill>
                  <a:schemeClr val="tx1"/>
                </a:solidFill>
              </a:ln>
            </p:spPr>
            <p:txBody>
              <a:bodyPr/>
              <a:lstStyle/>
              <a:p>
                <a:r>
                  <a:rPr lang="ja-JP" altLang="en-US">
                    <a:noFill/>
                  </a:rPr>
                  <a:t> </a:t>
                </a:r>
              </a:p>
            </p:txBody>
          </p:sp>
        </mc:Fallback>
      </mc:AlternateContent>
      <p:sp>
        <p:nvSpPr>
          <p:cNvPr id="14" name="下矢印 13"/>
          <p:cNvSpPr/>
          <p:nvPr/>
        </p:nvSpPr>
        <p:spPr>
          <a:xfrm rot="2700000">
            <a:off x="6399073" y="2437852"/>
            <a:ext cx="363794" cy="555824"/>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7" name="下矢印 26"/>
          <p:cNvSpPr/>
          <p:nvPr/>
        </p:nvSpPr>
        <p:spPr>
          <a:xfrm rot="-2700000">
            <a:off x="7101198" y="2437852"/>
            <a:ext cx="363794" cy="555824"/>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5" name="正方形/長方形 14"/>
          <p:cNvSpPr/>
          <p:nvPr/>
        </p:nvSpPr>
        <p:spPr>
          <a:xfrm>
            <a:off x="5750294" y="3040899"/>
            <a:ext cx="1057890" cy="42574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mc:AlternateContent xmlns:mc="http://schemas.openxmlformats.org/markup-compatibility/2006" xmlns:a14="http://schemas.microsoft.com/office/drawing/2010/main">
        <mc:Choice Requires="a14">
          <p:sp>
            <p:nvSpPr>
              <p:cNvPr id="28" name="正方形/長方形 27"/>
              <p:cNvSpPr/>
              <p:nvPr/>
            </p:nvSpPr>
            <p:spPr>
              <a:xfrm>
                <a:off x="7201845" y="3044997"/>
                <a:ext cx="1035914" cy="42574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14:m>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i="1">
                            <a:solidFill>
                              <a:schemeClr val="tx1"/>
                            </a:solidFill>
                            <a:latin typeface="Cambria Math" panose="02040503050406030204" pitchFamily="18" charset="0"/>
                          </a:rPr>
                          <m:t>𝑥</m:t>
                        </m:r>
                      </m:e>
                      <m:sub>
                        <m:r>
                          <a:rPr lang="en-US" altLang="ja-JP" b="0" i="1" smtClean="0">
                            <a:solidFill>
                              <a:schemeClr val="tx1"/>
                            </a:solidFill>
                            <a:latin typeface="Cambria Math" panose="02040503050406030204" pitchFamily="18" charset="0"/>
                          </a:rPr>
                          <m:t>2</m:t>
                        </m:r>
                      </m:sub>
                    </m:sSub>
                  </m:oMath>
                </a14:m>
                <a:r>
                  <a:rPr kumimoji="1" lang="en-US" altLang="ja-JP" dirty="0" smtClean="0">
                    <a:solidFill>
                      <a:schemeClr val="tx1"/>
                    </a:solidFill>
                  </a:rPr>
                  <a:t>&gt;25?</a:t>
                </a:r>
                <a:endParaRPr kumimoji="1" lang="ja-JP" altLang="en-US" dirty="0">
                  <a:solidFill>
                    <a:schemeClr val="tx1"/>
                  </a:solidFill>
                </a:endParaRPr>
              </a:p>
            </p:txBody>
          </p:sp>
        </mc:Choice>
        <mc:Fallback xmlns="">
          <p:sp>
            <p:nvSpPr>
              <p:cNvPr id="28" name="正方形/長方形 27"/>
              <p:cNvSpPr>
                <a:spLocks noRot="1" noChangeAspect="1" noMove="1" noResize="1" noEditPoints="1" noAdjustHandles="1" noChangeArrowheads="1" noChangeShapeType="1" noTextEdit="1"/>
              </p:cNvSpPr>
              <p:nvPr/>
            </p:nvSpPr>
            <p:spPr>
              <a:xfrm>
                <a:off x="7201845" y="3044997"/>
                <a:ext cx="1035914" cy="425744"/>
              </a:xfrm>
              <a:prstGeom prst="rect">
                <a:avLst/>
              </a:prstGeom>
              <a:blipFill>
                <a:blip r:embed="rId6"/>
                <a:stretch>
                  <a:fillRect b="-12500"/>
                </a:stretch>
              </a:blipFill>
              <a:ln w="19050">
                <a:solidFill>
                  <a:schemeClr val="tx1"/>
                </a:solidFill>
              </a:ln>
            </p:spPr>
            <p:txBody>
              <a:bodyPr/>
              <a:lstStyle/>
              <a:p>
                <a:r>
                  <a:rPr lang="ja-JP" altLang="en-US">
                    <a:noFill/>
                  </a:rPr>
                  <a:t> </a:t>
                </a:r>
              </a:p>
            </p:txBody>
          </p:sp>
        </mc:Fallback>
      </mc:AlternateContent>
      <p:sp>
        <p:nvSpPr>
          <p:cNvPr id="16" name="テキスト ボックス 15"/>
          <p:cNvSpPr txBox="1"/>
          <p:nvPr/>
        </p:nvSpPr>
        <p:spPr>
          <a:xfrm>
            <a:off x="3226568" y="5765369"/>
            <a:ext cx="441146" cy="369332"/>
          </a:xfrm>
          <a:prstGeom prst="rect">
            <a:avLst/>
          </a:prstGeom>
          <a:noFill/>
        </p:spPr>
        <p:txBody>
          <a:bodyPr wrap="none" rtlCol="0">
            <a:spAutoFit/>
          </a:bodyPr>
          <a:lstStyle/>
          <a:p>
            <a:r>
              <a:rPr kumimoji="1" lang="en-US" altLang="ja-JP" dirty="0" smtClean="0"/>
              <a:t>20</a:t>
            </a:r>
            <a:endParaRPr kumimoji="1" lang="ja-JP" altLang="en-US" dirty="0"/>
          </a:p>
        </p:txBody>
      </p:sp>
      <p:sp>
        <p:nvSpPr>
          <p:cNvPr id="33" name="楕円 32"/>
          <p:cNvSpPr/>
          <p:nvPr/>
        </p:nvSpPr>
        <p:spPr>
          <a:xfrm>
            <a:off x="6164460" y="3139083"/>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0" name="テキスト ボックス 29"/>
          <p:cNvSpPr txBox="1"/>
          <p:nvPr/>
        </p:nvSpPr>
        <p:spPr>
          <a:xfrm>
            <a:off x="876799" y="3058395"/>
            <a:ext cx="441146" cy="369332"/>
          </a:xfrm>
          <a:prstGeom prst="rect">
            <a:avLst/>
          </a:prstGeom>
          <a:noFill/>
        </p:spPr>
        <p:txBody>
          <a:bodyPr wrap="none" rtlCol="0">
            <a:spAutoFit/>
          </a:bodyPr>
          <a:lstStyle/>
          <a:p>
            <a:r>
              <a:rPr kumimoji="1" lang="en-US" altLang="ja-JP" dirty="0" smtClean="0"/>
              <a:t>25</a:t>
            </a:r>
            <a:endParaRPr kumimoji="1" lang="ja-JP" altLang="en-US" dirty="0"/>
          </a:p>
        </p:txBody>
      </p:sp>
      <p:sp>
        <p:nvSpPr>
          <p:cNvPr id="34" name="下矢印 33"/>
          <p:cNvSpPr/>
          <p:nvPr/>
        </p:nvSpPr>
        <p:spPr>
          <a:xfrm rot="1800000">
            <a:off x="7217573" y="3603365"/>
            <a:ext cx="363794" cy="555824"/>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5" name="下矢印 34"/>
          <p:cNvSpPr/>
          <p:nvPr/>
        </p:nvSpPr>
        <p:spPr>
          <a:xfrm rot="-1800000">
            <a:off x="7919698" y="3603365"/>
            <a:ext cx="363794" cy="555824"/>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7" name="正方形/長方形 36"/>
          <p:cNvSpPr/>
          <p:nvPr/>
        </p:nvSpPr>
        <p:spPr>
          <a:xfrm>
            <a:off x="6487473" y="4226034"/>
            <a:ext cx="1057890" cy="42574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8" name="楕円 37"/>
          <p:cNvSpPr/>
          <p:nvPr/>
        </p:nvSpPr>
        <p:spPr>
          <a:xfrm>
            <a:off x="6901639" y="4324218"/>
            <a:ext cx="216976" cy="201477"/>
          </a:xfrm>
          <a:prstGeom prst="ellipse">
            <a:avLst/>
          </a:prstGeom>
          <a:solidFill>
            <a:srgbClr val="FA910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9" name="テキスト ボックス 38"/>
          <p:cNvSpPr txBox="1"/>
          <p:nvPr/>
        </p:nvSpPr>
        <p:spPr>
          <a:xfrm>
            <a:off x="8006926" y="4284894"/>
            <a:ext cx="461665" cy="438582"/>
          </a:xfrm>
          <a:prstGeom prst="rect">
            <a:avLst/>
          </a:prstGeom>
          <a:noFill/>
        </p:spPr>
        <p:txBody>
          <a:bodyPr vert="eaVert" wrap="none" rtlCol="0">
            <a:spAutoFit/>
          </a:bodyPr>
          <a:lstStyle/>
          <a:p>
            <a:r>
              <a:rPr lang="ja-JP" altLang="en-US" dirty="0" smtClean="0"/>
              <a:t>・・</a:t>
            </a:r>
            <a:r>
              <a:rPr lang="ja-JP" altLang="en-US" dirty="0"/>
              <a:t>・</a:t>
            </a:r>
            <a:endParaRPr kumimoji="1" lang="ja-JP" altLang="en-US" dirty="0"/>
          </a:p>
        </p:txBody>
      </p:sp>
    </p:spTree>
    <p:extLst>
      <p:ext uri="{BB962C8B-B14F-4D97-AF65-F5344CB8AC3E}">
        <p14:creationId xmlns:p14="http://schemas.microsoft.com/office/powerpoint/2010/main" val="3125575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mn-ea"/>
                <a:ea typeface="+mn-ea"/>
              </a:rPr>
              <a:t>上級者・初級者の特徴の差異</a:t>
            </a:r>
            <a:endParaRPr kumimoji="1" lang="ja-JP" altLang="en-US" dirty="0">
              <a:latin typeface="+mn-ea"/>
              <a:ea typeface="+mn-ea"/>
            </a:endParaRPr>
          </a:p>
        </p:txBody>
      </p:sp>
      <p:sp>
        <p:nvSpPr>
          <p:cNvPr id="3" name="コンテンツ プレースホルダー 2"/>
          <p:cNvSpPr>
            <a:spLocks noGrp="1"/>
          </p:cNvSpPr>
          <p:nvPr>
            <p:ph idx="1"/>
          </p:nvPr>
        </p:nvSpPr>
        <p:spPr>
          <a:xfrm>
            <a:off x="457199" y="1600200"/>
            <a:ext cx="8520545" cy="783771"/>
          </a:xfrm>
        </p:spPr>
        <p:txBody>
          <a:bodyPr>
            <a:normAutofit/>
          </a:bodyPr>
          <a:lstStyle/>
          <a:p>
            <a:pPr marL="0" indent="0">
              <a:buNone/>
            </a:pPr>
            <a:r>
              <a:rPr lang="ja-JP" altLang="en-US" dirty="0" smtClean="0"/>
              <a:t>先行研究</a:t>
            </a:r>
            <a:r>
              <a:rPr lang="en-US" altLang="ja-JP" dirty="0" smtClean="0"/>
              <a:t>[1]</a:t>
            </a:r>
            <a:r>
              <a:rPr lang="ja-JP" altLang="en-US" dirty="0" smtClean="0"/>
              <a:t>で有意差が認められた特徴量</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37" name="正方形/長方形 36"/>
          <p:cNvSpPr/>
          <p:nvPr/>
        </p:nvSpPr>
        <p:spPr>
          <a:xfrm>
            <a:off x="155387" y="2482391"/>
            <a:ext cx="4887954" cy="374793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lang="en-US" altLang="ja-JP" sz="2000" dirty="0" smtClean="0">
              <a:solidFill>
                <a:schemeClr val="tx1"/>
              </a:solidFill>
            </a:endParaRPr>
          </a:p>
          <a:p>
            <a:endParaRPr lang="en-US" altLang="ja-JP" sz="2000" dirty="0" smtClean="0">
              <a:solidFill>
                <a:schemeClr val="tx1"/>
              </a:solidFill>
            </a:endParaRPr>
          </a:p>
          <a:p>
            <a:endParaRPr lang="en-US" altLang="ja-JP" sz="2400" dirty="0" smtClean="0">
              <a:solidFill>
                <a:schemeClr val="tx1"/>
              </a:solidFill>
            </a:endParaRPr>
          </a:p>
        </p:txBody>
      </p:sp>
      <p:sp>
        <p:nvSpPr>
          <p:cNvPr id="38" name="正方形/長方形 37"/>
          <p:cNvSpPr/>
          <p:nvPr/>
        </p:nvSpPr>
        <p:spPr>
          <a:xfrm>
            <a:off x="356762" y="2198244"/>
            <a:ext cx="2590802" cy="588723"/>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smtClean="0">
                <a:solidFill>
                  <a:schemeClr val="tx1"/>
                </a:solidFill>
              </a:rPr>
              <a:t>予約語利用頻度</a:t>
            </a:r>
            <a:endParaRPr kumimoji="1" lang="ja-JP" altLang="en-US" sz="2400" dirty="0">
              <a:solidFill>
                <a:schemeClr val="tx1"/>
              </a:solidFill>
            </a:endParaRPr>
          </a:p>
        </p:txBody>
      </p:sp>
      <p:sp>
        <p:nvSpPr>
          <p:cNvPr id="6" name="正方形/長方形 5"/>
          <p:cNvSpPr/>
          <p:nvPr/>
        </p:nvSpPr>
        <p:spPr>
          <a:xfrm>
            <a:off x="319150" y="4637716"/>
            <a:ext cx="4406690" cy="1210318"/>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a:solidFill>
                <a:schemeClr val="tx1"/>
              </a:solidFill>
            </a:endParaRPr>
          </a:p>
          <a:p>
            <a:r>
              <a:rPr lang="en-US" altLang="ja-JP" smtClean="0">
                <a:solidFill>
                  <a:schemeClr val="tx1"/>
                </a:solidFill>
              </a:rPr>
              <a:t>if</a:t>
            </a:r>
            <a:r>
              <a:rPr lang="en-US" altLang="ja-JP" dirty="0" smtClean="0">
                <a:solidFill>
                  <a:schemeClr val="tx1"/>
                </a:solidFill>
              </a:rPr>
              <a:t>, else, break</a:t>
            </a:r>
            <a:r>
              <a:rPr lang="ja-JP" altLang="en-US" dirty="0" smtClean="0">
                <a:solidFill>
                  <a:schemeClr val="tx1"/>
                </a:solidFill>
              </a:rPr>
              <a:t>等</a:t>
            </a:r>
            <a:r>
              <a:rPr lang="ja-JP" altLang="en-US" dirty="0">
                <a:solidFill>
                  <a:schemeClr val="tx1"/>
                </a:solidFill>
              </a:rPr>
              <a:t>の</a:t>
            </a:r>
            <a:r>
              <a:rPr lang="ja-JP" altLang="en-US" dirty="0">
                <a:solidFill>
                  <a:srgbClr val="FF0000"/>
                </a:solidFill>
              </a:rPr>
              <a:t>分岐</a:t>
            </a:r>
            <a:r>
              <a:rPr lang="ja-JP" altLang="en-US" dirty="0">
                <a:solidFill>
                  <a:schemeClr val="tx1"/>
                </a:solidFill>
              </a:rPr>
              <a:t>に関する予約語を多く</a:t>
            </a:r>
            <a:r>
              <a:rPr lang="ja-JP" altLang="en-US" dirty="0" smtClean="0">
                <a:solidFill>
                  <a:schemeClr val="tx1"/>
                </a:solidFill>
              </a:rPr>
              <a:t>用いる</a:t>
            </a:r>
            <a:endParaRPr lang="ja-JP" altLang="en-US" dirty="0">
              <a:solidFill>
                <a:schemeClr val="tx1"/>
              </a:solidFill>
            </a:endParaRPr>
          </a:p>
        </p:txBody>
      </p:sp>
      <p:sp>
        <p:nvSpPr>
          <p:cNvPr id="42" name="正方形/長方形 41"/>
          <p:cNvSpPr/>
          <p:nvPr/>
        </p:nvSpPr>
        <p:spPr>
          <a:xfrm>
            <a:off x="319150" y="3091543"/>
            <a:ext cx="4516801" cy="981259"/>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en-US" altLang="ja-JP" dirty="0" smtClean="0">
              <a:solidFill>
                <a:schemeClr val="tx1"/>
              </a:solidFill>
            </a:endParaRPr>
          </a:p>
          <a:p>
            <a:r>
              <a:rPr lang="en-US" altLang="ja-JP" dirty="0" err="1" smtClean="0">
                <a:solidFill>
                  <a:schemeClr val="tx1"/>
                </a:solidFill>
              </a:rPr>
              <a:t>typedef</a:t>
            </a:r>
            <a:r>
              <a:rPr lang="ja-JP" altLang="en-US" dirty="0" smtClean="0">
                <a:solidFill>
                  <a:schemeClr val="tx1"/>
                </a:solidFill>
              </a:rPr>
              <a:t>や</a:t>
            </a:r>
            <a:r>
              <a:rPr lang="en-US" altLang="ja-JP" dirty="0" smtClean="0">
                <a:solidFill>
                  <a:schemeClr val="tx1"/>
                </a:solidFill>
              </a:rPr>
              <a:t>template</a:t>
            </a:r>
            <a:r>
              <a:rPr lang="ja-JP" altLang="en-US" dirty="0" err="1" smtClean="0">
                <a:solidFill>
                  <a:schemeClr val="tx1"/>
                </a:solidFill>
              </a:rPr>
              <a:t>，</a:t>
            </a:r>
            <a:r>
              <a:rPr lang="en-US" altLang="ja-JP" dirty="0" smtClean="0">
                <a:solidFill>
                  <a:schemeClr val="tx1"/>
                </a:solidFill>
              </a:rPr>
              <a:t>class</a:t>
            </a:r>
            <a:r>
              <a:rPr lang="ja-JP" altLang="en-US" dirty="0" smtClean="0">
                <a:solidFill>
                  <a:schemeClr val="tx1"/>
                </a:solidFill>
              </a:rPr>
              <a:t>等</a:t>
            </a:r>
            <a:r>
              <a:rPr lang="ja-JP" altLang="en-US" dirty="0">
                <a:solidFill>
                  <a:schemeClr val="tx1"/>
                </a:solidFill>
              </a:rPr>
              <a:t>のプログラムの</a:t>
            </a:r>
            <a:r>
              <a:rPr lang="ja-JP" altLang="en-US" dirty="0">
                <a:solidFill>
                  <a:srgbClr val="FF0000"/>
                </a:solidFill>
              </a:rPr>
              <a:t>構造化</a:t>
            </a:r>
            <a:r>
              <a:rPr lang="ja-JP" altLang="en-US" dirty="0">
                <a:solidFill>
                  <a:schemeClr val="tx1"/>
                </a:solidFill>
              </a:rPr>
              <a:t>を促進</a:t>
            </a:r>
            <a:r>
              <a:rPr lang="ja-JP" altLang="en-US" dirty="0" smtClean="0">
                <a:solidFill>
                  <a:schemeClr val="tx1"/>
                </a:solidFill>
              </a:rPr>
              <a:t>する</a:t>
            </a:r>
            <a:r>
              <a:rPr lang="ja-JP" altLang="en-US" dirty="0">
                <a:solidFill>
                  <a:schemeClr val="tx1"/>
                </a:solidFill>
              </a:rPr>
              <a:t>予約語を多く</a:t>
            </a:r>
            <a:r>
              <a:rPr lang="ja-JP" altLang="en-US" dirty="0" smtClean="0">
                <a:solidFill>
                  <a:schemeClr val="tx1"/>
                </a:solidFill>
              </a:rPr>
              <a:t>用いる</a:t>
            </a:r>
            <a:endParaRPr lang="en-US" altLang="ja-JP" dirty="0" smtClean="0">
              <a:solidFill>
                <a:schemeClr val="tx1"/>
              </a:solidFill>
            </a:endParaRPr>
          </a:p>
          <a:p>
            <a:endParaRPr kumimoji="1" lang="ja-JP" altLang="en-US" dirty="0">
              <a:solidFill>
                <a:schemeClr val="tx1"/>
              </a:solidFill>
            </a:endParaRPr>
          </a:p>
        </p:txBody>
      </p:sp>
      <p:sp>
        <p:nvSpPr>
          <p:cNvPr id="40" name="正方形/長方形 39"/>
          <p:cNvSpPr/>
          <p:nvPr/>
        </p:nvSpPr>
        <p:spPr>
          <a:xfrm>
            <a:off x="457199" y="4485316"/>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smtClean="0">
                <a:solidFill>
                  <a:schemeClr val="tx1"/>
                </a:solidFill>
              </a:rPr>
              <a:t>初</a:t>
            </a:r>
            <a:r>
              <a:rPr kumimoji="1" lang="ja-JP" altLang="en-US" dirty="0" smtClean="0">
                <a:solidFill>
                  <a:schemeClr val="tx1"/>
                </a:solidFill>
              </a:rPr>
              <a:t>級者</a:t>
            </a:r>
            <a:endParaRPr kumimoji="1" lang="ja-JP" altLang="en-US" dirty="0">
              <a:solidFill>
                <a:schemeClr val="tx1"/>
              </a:solidFill>
            </a:endParaRPr>
          </a:p>
        </p:txBody>
      </p:sp>
      <p:sp>
        <p:nvSpPr>
          <p:cNvPr id="5" name="正方形/長方形 4"/>
          <p:cNvSpPr/>
          <p:nvPr/>
        </p:nvSpPr>
        <p:spPr>
          <a:xfrm>
            <a:off x="457199" y="2932411"/>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上級者</a:t>
            </a:r>
            <a:endParaRPr kumimoji="1" lang="ja-JP" altLang="en-US" dirty="0">
              <a:solidFill>
                <a:schemeClr val="tx1"/>
              </a:solidFill>
            </a:endParaRPr>
          </a:p>
        </p:txBody>
      </p:sp>
      <p:sp>
        <p:nvSpPr>
          <p:cNvPr id="43" name="正方形/長方形 42"/>
          <p:cNvSpPr/>
          <p:nvPr/>
        </p:nvSpPr>
        <p:spPr>
          <a:xfrm>
            <a:off x="5187205" y="2482391"/>
            <a:ext cx="3790539" cy="374793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lang="en-US" altLang="ja-JP" sz="2000" dirty="0" smtClean="0">
              <a:solidFill>
                <a:schemeClr val="tx1"/>
              </a:solidFill>
            </a:endParaRPr>
          </a:p>
          <a:p>
            <a:endParaRPr lang="en-US" altLang="ja-JP" sz="2000" dirty="0" smtClean="0">
              <a:solidFill>
                <a:schemeClr val="tx1"/>
              </a:solidFill>
            </a:endParaRPr>
          </a:p>
          <a:p>
            <a:endParaRPr lang="en-US" altLang="ja-JP" sz="2400" dirty="0" smtClean="0">
              <a:solidFill>
                <a:schemeClr val="tx1"/>
              </a:solidFill>
            </a:endParaRPr>
          </a:p>
        </p:txBody>
      </p:sp>
      <p:sp>
        <p:nvSpPr>
          <p:cNvPr id="44" name="正方形/長方形 43"/>
          <p:cNvSpPr/>
          <p:nvPr/>
        </p:nvSpPr>
        <p:spPr>
          <a:xfrm>
            <a:off x="5489015" y="2198244"/>
            <a:ext cx="1655455" cy="588723"/>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smtClean="0">
                <a:solidFill>
                  <a:schemeClr val="tx1"/>
                </a:solidFill>
              </a:rPr>
              <a:t>メトリクス値</a:t>
            </a:r>
            <a:endParaRPr kumimoji="1" lang="ja-JP" altLang="en-US" sz="2400" dirty="0">
              <a:solidFill>
                <a:schemeClr val="tx1"/>
              </a:solidFill>
            </a:endParaRPr>
          </a:p>
        </p:txBody>
      </p:sp>
      <p:sp>
        <p:nvSpPr>
          <p:cNvPr id="45" name="正方形/長方形 44"/>
          <p:cNvSpPr/>
          <p:nvPr/>
        </p:nvSpPr>
        <p:spPr>
          <a:xfrm>
            <a:off x="5330191" y="4706325"/>
            <a:ext cx="3504565" cy="825912"/>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smtClean="0">
              <a:solidFill>
                <a:schemeClr val="tx1"/>
              </a:solidFill>
            </a:endParaRPr>
          </a:p>
          <a:p>
            <a:r>
              <a:rPr lang="ja-JP" altLang="en-US" dirty="0" smtClean="0">
                <a:solidFill>
                  <a:srgbClr val="FF0000"/>
                </a:solidFill>
              </a:rPr>
              <a:t>ネスト深さ</a:t>
            </a:r>
            <a:r>
              <a:rPr lang="ja-JP" altLang="en-US" dirty="0" smtClean="0">
                <a:solidFill>
                  <a:schemeClr val="tx1"/>
                </a:solidFill>
              </a:rPr>
              <a:t>や</a:t>
            </a:r>
            <a:r>
              <a:rPr lang="ja-JP" altLang="en-US" dirty="0" smtClean="0">
                <a:solidFill>
                  <a:srgbClr val="FF0000"/>
                </a:solidFill>
              </a:rPr>
              <a:t>分岐数</a:t>
            </a:r>
            <a:r>
              <a:rPr lang="ja-JP" altLang="en-US" dirty="0" smtClean="0">
                <a:solidFill>
                  <a:schemeClr val="tx1"/>
                </a:solidFill>
              </a:rPr>
              <a:t>が多い</a:t>
            </a:r>
            <a:endParaRPr lang="en-US" altLang="ja-JP" dirty="0" smtClean="0">
              <a:solidFill>
                <a:schemeClr val="tx1"/>
              </a:solidFill>
            </a:endParaRPr>
          </a:p>
          <a:p>
            <a:endParaRPr lang="en-US" altLang="ja-JP" dirty="0" smtClean="0">
              <a:solidFill>
                <a:schemeClr val="tx1"/>
              </a:solidFill>
            </a:endParaRPr>
          </a:p>
        </p:txBody>
      </p:sp>
      <p:sp>
        <p:nvSpPr>
          <p:cNvPr id="47" name="正方形/長方形 46"/>
          <p:cNvSpPr/>
          <p:nvPr/>
        </p:nvSpPr>
        <p:spPr>
          <a:xfrm>
            <a:off x="5330191" y="3085876"/>
            <a:ext cx="3504565" cy="966473"/>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smtClean="0">
              <a:solidFill>
                <a:schemeClr val="tx1"/>
              </a:solidFill>
            </a:endParaRPr>
          </a:p>
          <a:p>
            <a:r>
              <a:rPr lang="ja-JP" altLang="en-US" dirty="0">
                <a:solidFill>
                  <a:srgbClr val="FF0000"/>
                </a:solidFill>
              </a:rPr>
              <a:t>関数</a:t>
            </a:r>
            <a:r>
              <a:rPr lang="ja-JP" altLang="en-US" dirty="0" smtClean="0">
                <a:solidFill>
                  <a:srgbClr val="FF0000"/>
                </a:solidFill>
              </a:rPr>
              <a:t>の</a:t>
            </a:r>
            <a:r>
              <a:rPr lang="ja-JP" altLang="en-US" dirty="0">
                <a:solidFill>
                  <a:srgbClr val="FF0000"/>
                </a:solidFill>
              </a:rPr>
              <a:t>数</a:t>
            </a:r>
            <a:r>
              <a:rPr lang="ja-JP" altLang="en-US" dirty="0">
                <a:solidFill>
                  <a:schemeClr val="tx1"/>
                </a:solidFill>
              </a:rPr>
              <a:t>や</a:t>
            </a:r>
            <a:r>
              <a:rPr lang="ja-JP" altLang="en-US" dirty="0" smtClean="0">
                <a:solidFill>
                  <a:srgbClr val="FF0000"/>
                </a:solidFill>
              </a:rPr>
              <a:t>クラス数</a:t>
            </a:r>
            <a:r>
              <a:rPr lang="ja-JP" altLang="en-US" dirty="0" smtClean="0">
                <a:solidFill>
                  <a:schemeClr val="tx1"/>
                </a:solidFill>
              </a:rPr>
              <a:t>が多く，処理を分散しているため</a:t>
            </a:r>
            <a:r>
              <a:rPr lang="ja-JP" altLang="en-US" dirty="0" smtClean="0">
                <a:solidFill>
                  <a:srgbClr val="FF0000"/>
                </a:solidFill>
              </a:rPr>
              <a:t>行数</a:t>
            </a:r>
            <a:r>
              <a:rPr lang="ja-JP" altLang="en-US" dirty="0" smtClean="0">
                <a:solidFill>
                  <a:schemeClr val="tx1"/>
                </a:solidFill>
              </a:rPr>
              <a:t>が多い</a:t>
            </a:r>
            <a:endParaRPr lang="ja-JP" altLang="en-US" dirty="0">
              <a:solidFill>
                <a:schemeClr val="tx1"/>
              </a:solidFill>
            </a:endParaRPr>
          </a:p>
          <a:p>
            <a:endParaRPr lang="en-US" altLang="ja-JP" dirty="0" smtClean="0">
              <a:solidFill>
                <a:schemeClr val="tx1"/>
              </a:solidFill>
            </a:endParaRPr>
          </a:p>
        </p:txBody>
      </p:sp>
      <p:sp>
        <p:nvSpPr>
          <p:cNvPr id="23" name="正方形/長方形 22"/>
          <p:cNvSpPr/>
          <p:nvPr/>
        </p:nvSpPr>
        <p:spPr>
          <a:xfrm>
            <a:off x="1435444" y="6471651"/>
            <a:ext cx="6801013" cy="215444"/>
          </a:xfrm>
          <a:prstGeom prst="rect">
            <a:avLst/>
          </a:prstGeom>
          <a:solidFill>
            <a:srgbClr val="FFFFCC"/>
          </a:solidFill>
          <a:ln>
            <a:solidFill>
              <a:schemeClr val="tx1"/>
            </a:solidFill>
          </a:ln>
        </p:spPr>
        <p:style>
          <a:lnRef idx="2">
            <a:schemeClr val="accent3"/>
          </a:lnRef>
          <a:fillRef idx="1">
            <a:schemeClr val="lt1"/>
          </a:fillRef>
          <a:effectRef idx="0">
            <a:schemeClr val="accent3"/>
          </a:effectRef>
          <a:fontRef idx="minor">
            <a:schemeClr val="dk1"/>
          </a:fontRef>
        </p:style>
        <p:txBody>
          <a:bodyPr wrap="square">
            <a:spAutoFit/>
          </a:bodyPr>
          <a:lstStyle/>
          <a:p>
            <a:r>
              <a:rPr kumimoji="0" lang="en-US" altLang="ja-JP" sz="800" kern="0" dirty="0">
                <a:solidFill>
                  <a:srgbClr val="000000"/>
                </a:solidFill>
                <a:latin typeface="Arial"/>
                <a:ea typeface="ＭＳ Ｐゴシック"/>
              </a:rPr>
              <a:t>[1]</a:t>
            </a:r>
            <a:r>
              <a:rPr kumimoji="0" lang="ja-JP" altLang="en-US" sz="800" kern="0" dirty="0">
                <a:solidFill>
                  <a:srgbClr val="000000"/>
                </a:solidFill>
                <a:latin typeface="Arial"/>
                <a:ea typeface="ＭＳ Ｐゴシック"/>
              </a:rPr>
              <a:t> </a:t>
            </a:r>
            <a:r>
              <a:rPr lang="ja-JP" altLang="en-US" sz="800" dirty="0"/>
              <a:t>堤祥吾</a:t>
            </a:r>
            <a:r>
              <a:rPr lang="en-US" altLang="ja-JP" sz="800" dirty="0"/>
              <a:t>: "</a:t>
            </a:r>
            <a:r>
              <a:rPr lang="ja-JP" altLang="en-US" sz="800" dirty="0"/>
              <a:t>プログラミングコンテスト初級者・上級者間におけるソースコード特徴量の比較</a:t>
            </a:r>
            <a:r>
              <a:rPr lang="en-US" altLang="ja-JP" sz="800" dirty="0"/>
              <a:t>", </a:t>
            </a:r>
            <a:r>
              <a:rPr lang="ja-JP" altLang="en-US" sz="800" dirty="0"/>
              <a:t>大阪大学大学院情報科学研究科修士論文</a:t>
            </a:r>
            <a:r>
              <a:rPr lang="en-US" altLang="ja-JP" sz="800" dirty="0"/>
              <a:t>,2018.</a:t>
            </a:r>
            <a:endParaRPr kumimoji="0" lang="ja-JP" altLang="en-US" sz="800" kern="0" dirty="0">
              <a:solidFill>
                <a:srgbClr val="000000"/>
              </a:solidFill>
              <a:latin typeface="Arial"/>
              <a:ea typeface="ＭＳ Ｐゴシック"/>
            </a:endParaRPr>
          </a:p>
        </p:txBody>
      </p:sp>
      <p:sp>
        <p:nvSpPr>
          <p:cNvPr id="18" name="正方形/長方形 17"/>
          <p:cNvSpPr/>
          <p:nvPr/>
        </p:nvSpPr>
        <p:spPr>
          <a:xfrm>
            <a:off x="5436574" y="2927360"/>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上級者</a:t>
            </a:r>
            <a:endParaRPr kumimoji="1" lang="ja-JP" altLang="en-US" dirty="0">
              <a:solidFill>
                <a:schemeClr val="tx1"/>
              </a:solidFill>
            </a:endParaRPr>
          </a:p>
        </p:txBody>
      </p:sp>
      <p:sp>
        <p:nvSpPr>
          <p:cNvPr id="19" name="正方形/長方形 18"/>
          <p:cNvSpPr/>
          <p:nvPr/>
        </p:nvSpPr>
        <p:spPr>
          <a:xfrm>
            <a:off x="5436573" y="4553925"/>
            <a:ext cx="1230085" cy="304800"/>
          </a:xfrm>
          <a:prstGeom prst="rect">
            <a:avLst/>
          </a:prstGeom>
          <a:solidFill>
            <a:schemeClr val="accent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smtClean="0">
                <a:solidFill>
                  <a:schemeClr val="tx1"/>
                </a:solidFill>
              </a:rPr>
              <a:t>初</a:t>
            </a:r>
            <a:r>
              <a:rPr kumimoji="1" lang="ja-JP" altLang="en-US" dirty="0" smtClean="0">
                <a:solidFill>
                  <a:schemeClr val="tx1"/>
                </a:solidFill>
              </a:rPr>
              <a:t>級者</a:t>
            </a:r>
            <a:endParaRPr kumimoji="1" lang="ja-JP" altLang="en-US" dirty="0">
              <a:solidFill>
                <a:schemeClr val="tx1"/>
              </a:solidFill>
            </a:endParaRPr>
          </a:p>
        </p:txBody>
      </p:sp>
    </p:spTree>
    <p:extLst>
      <p:ext uri="{BB962C8B-B14F-4D97-AF65-F5344CB8AC3E}">
        <p14:creationId xmlns:p14="http://schemas.microsoft.com/office/powerpoint/2010/main" val="30956770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ＭＳ Ｐゴシック" panose="020B0600070205080204" pitchFamily="50" charset="-128"/>
                <a:ea typeface="ＭＳ Ｐゴシック" panose="020B0600070205080204" pitchFamily="50" charset="-128"/>
              </a:rPr>
              <a:t>本研究の目的</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コンテンツ プレースホルダー 2"/>
          <p:cNvSpPr>
            <a:spLocks noGrp="1"/>
          </p:cNvSpPr>
          <p:nvPr>
            <p:ph idx="1"/>
          </p:nvPr>
        </p:nvSpPr>
        <p:spPr>
          <a:xfrm>
            <a:off x="457200" y="1600200"/>
            <a:ext cx="8686800" cy="4525963"/>
          </a:xfrm>
        </p:spPr>
        <p:txBody>
          <a:bodyPr>
            <a:normAutofit/>
          </a:bodyPr>
          <a:lstStyle/>
          <a:p>
            <a:pPr marL="514350" indent="-514350">
              <a:buFont typeface="+mj-lt"/>
              <a:buAutoNum type="arabicPeriod"/>
            </a:pPr>
            <a:r>
              <a:rPr lang="ja-JP" altLang="en-US" dirty="0" smtClean="0">
                <a:latin typeface="ＭＳ Ｐゴシック" panose="020B0600070205080204" pitchFamily="50" charset="-128"/>
                <a:ea typeface="ＭＳ Ｐゴシック" panose="020B0600070205080204" pitchFamily="50" charset="-128"/>
              </a:rPr>
              <a:t>上級者・初級者間で差異のある特徴量を</a:t>
            </a:r>
            <a:r>
              <a:rPr lang="en-US" altLang="ja-JP" dirty="0" smtClean="0">
                <a:latin typeface="ＭＳ Ｐゴシック" panose="020B0600070205080204" pitchFamily="50" charset="-128"/>
                <a:ea typeface="ＭＳ Ｐゴシック" panose="020B0600070205080204" pitchFamily="50" charset="-128"/>
              </a:rPr>
              <a:t/>
            </a:r>
            <a:br>
              <a:rPr lang="en-US" altLang="ja-JP" dirty="0" smtClean="0">
                <a:latin typeface="ＭＳ Ｐゴシック" panose="020B0600070205080204" pitchFamily="50" charset="-128"/>
                <a:ea typeface="ＭＳ Ｐゴシック" panose="020B0600070205080204" pitchFamily="50" charset="-128"/>
              </a:rPr>
            </a:br>
            <a:r>
              <a:rPr lang="ja-JP" altLang="en-US" dirty="0" smtClean="0">
                <a:latin typeface="ＭＳ Ｐゴシック" panose="020B0600070205080204" pitchFamily="50" charset="-128"/>
                <a:ea typeface="ＭＳ Ｐゴシック" panose="020B0600070205080204" pitchFamily="50" charset="-128"/>
              </a:rPr>
              <a:t>用いた機械学習により</a:t>
            </a:r>
            <a:r>
              <a:rPr lang="ja-JP" altLang="en-US" dirty="0">
                <a:latin typeface="ＭＳ Ｐゴシック" panose="020B0600070205080204" pitchFamily="50" charset="-128"/>
                <a:ea typeface="ＭＳ Ｐゴシック" panose="020B0600070205080204" pitchFamily="50" charset="-128"/>
              </a:rPr>
              <a:t>，</a:t>
            </a:r>
            <a:r>
              <a:rPr lang="ja-JP" altLang="en-US" dirty="0" smtClean="0">
                <a:latin typeface="ＭＳ Ｐゴシック" panose="020B0600070205080204" pitchFamily="50" charset="-128"/>
                <a:ea typeface="ＭＳ Ｐゴシック" panose="020B0600070205080204" pitchFamily="50" charset="-128"/>
              </a:rPr>
              <a:t>ソースコードの良否を自動で</a:t>
            </a:r>
            <a:r>
              <a:rPr lang="ja-JP" altLang="en-US" dirty="0">
                <a:latin typeface="ＭＳ Ｐゴシック" panose="020B0600070205080204" pitchFamily="50" charset="-128"/>
                <a:ea typeface="ＭＳ Ｐゴシック" panose="020B0600070205080204" pitchFamily="50" charset="-128"/>
              </a:rPr>
              <a:t>判定</a:t>
            </a:r>
            <a:endParaRPr lang="en-US" altLang="ja-JP" dirty="0">
              <a:latin typeface="ＭＳ Ｐゴシック" panose="020B0600070205080204" pitchFamily="50" charset="-128"/>
              <a:ea typeface="ＭＳ Ｐゴシック" panose="020B0600070205080204" pitchFamily="50" charset="-128"/>
            </a:endParaRPr>
          </a:p>
          <a:p>
            <a:pPr marL="514350" indent="-514350">
              <a:buFont typeface="+mj-lt"/>
              <a:buAutoNum type="arabicPeriod"/>
            </a:pPr>
            <a:r>
              <a:rPr lang="ja-JP" altLang="en-US" dirty="0" smtClean="0">
                <a:latin typeface="ＭＳ Ｐゴシック" panose="020B0600070205080204" pitchFamily="50" charset="-128"/>
                <a:ea typeface="ＭＳ Ｐゴシック" panose="020B0600070205080204" pitchFamily="50" charset="-128"/>
              </a:rPr>
              <a:t>特徴量を用いて，</a:t>
            </a:r>
            <a:r>
              <a:rPr lang="en-US" altLang="ja-JP" dirty="0" smtClean="0">
                <a:latin typeface="ＭＳ Ｐゴシック" panose="020B0600070205080204" pitchFamily="50" charset="-128"/>
                <a:ea typeface="ＭＳ Ｐゴシック" panose="020B0600070205080204" pitchFamily="50" charset="-128"/>
              </a:rPr>
              <a:t>1</a:t>
            </a:r>
            <a:r>
              <a:rPr lang="ja-JP" altLang="en-US" dirty="0" smtClean="0">
                <a:latin typeface="ＭＳ Ｐゴシック" panose="020B0600070205080204" pitchFamily="50" charset="-128"/>
                <a:ea typeface="ＭＳ Ｐゴシック" panose="020B0600070205080204" pitchFamily="50" charset="-128"/>
              </a:rPr>
              <a:t>で「否」と判定されたソースコードに対して適切な修正を行うための指</a:t>
            </a:r>
            <a:r>
              <a:rPr lang="ja-JP" altLang="en-US" dirty="0">
                <a:latin typeface="ＭＳ Ｐゴシック" panose="020B0600070205080204" pitchFamily="50" charset="-128"/>
                <a:ea typeface="ＭＳ Ｐゴシック" panose="020B0600070205080204" pitchFamily="50" charset="-128"/>
              </a:rPr>
              <a:t>針</a:t>
            </a:r>
            <a:r>
              <a:rPr lang="ja-JP" altLang="en-US" dirty="0" smtClean="0">
                <a:latin typeface="ＭＳ Ｐゴシック" panose="020B0600070205080204" pitchFamily="50" charset="-128"/>
                <a:ea typeface="ＭＳ Ｐゴシック" panose="020B0600070205080204" pitchFamily="50" charset="-128"/>
              </a:rPr>
              <a:t>を与える</a:t>
            </a:r>
            <a:endParaRPr kumimoji="1" lang="en-US" altLang="ja-JP" dirty="0" smtClean="0">
              <a:latin typeface="ＭＳ Ｐゴシック" panose="020B0600070205080204" pitchFamily="50" charset="-128"/>
              <a:ea typeface="ＭＳ Ｐゴシック" panose="020B0600070205080204" pitchFamily="50" charset="-128"/>
            </a:endParaRPr>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Tree>
    <p:extLst>
      <p:ext uri="{BB962C8B-B14F-4D97-AF65-F5344CB8AC3E}">
        <p14:creationId xmlns:p14="http://schemas.microsoft.com/office/powerpoint/2010/main" val="30170783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本研究の概要</a:t>
            </a:r>
            <a:endParaRPr kumimoji="1" lang="ja-JP" altLang="en-US" dirty="0"/>
          </a:p>
        </p:txBody>
      </p:sp>
      <p:sp>
        <p:nvSpPr>
          <p:cNvPr id="3" name="コンテンツ プレースホルダー 2"/>
          <p:cNvSpPr>
            <a:spLocks noGrp="1"/>
          </p:cNvSpPr>
          <p:nvPr>
            <p:ph idx="1"/>
          </p:nvPr>
        </p:nvSpPr>
        <p:spPr>
          <a:xfrm>
            <a:off x="457200" y="1600202"/>
            <a:ext cx="8429626" cy="4525963"/>
          </a:xfrm>
        </p:spPr>
        <p:txBody>
          <a:bodyPr/>
          <a:lstStyle/>
          <a:p>
            <a:r>
              <a:rPr lang="ja-JP" altLang="en-US" dirty="0" smtClean="0"/>
              <a:t>提案手法</a:t>
            </a:r>
            <a:endParaRPr lang="en-US" altLang="ja-JP" dirty="0" smtClean="0"/>
          </a:p>
          <a:p>
            <a:pPr lvl="1"/>
            <a:r>
              <a:rPr lang="ja-JP" altLang="en-US" dirty="0" smtClean="0"/>
              <a:t>様々な開発者が記述したソースコードを収集</a:t>
            </a:r>
            <a:endParaRPr lang="en-US" altLang="ja-JP" dirty="0" smtClean="0"/>
          </a:p>
          <a:p>
            <a:pPr lvl="1"/>
            <a:r>
              <a:rPr kumimoji="1" lang="ja-JP" altLang="en-US" dirty="0" smtClean="0"/>
              <a:t>機械学習を用いてソースコードの良否を判定</a:t>
            </a:r>
            <a:endParaRPr lang="en-US" altLang="ja-JP" dirty="0" smtClean="0"/>
          </a:p>
          <a:p>
            <a:pPr lvl="1"/>
            <a:r>
              <a:rPr kumimoji="1" lang="ja-JP" altLang="en-US" dirty="0" smtClean="0"/>
              <a:t>上級者に多い特徴</a:t>
            </a:r>
            <a:r>
              <a:rPr lang="ja-JP" altLang="en-US" dirty="0" smtClean="0"/>
              <a:t>量を用いた</a:t>
            </a:r>
            <a:r>
              <a:rPr kumimoji="1" lang="ja-JP" altLang="en-US" dirty="0" smtClean="0"/>
              <a:t>修正の指針を提示</a:t>
            </a:r>
            <a:endParaRPr kumimoji="1" lang="en-US" altLang="ja-JP" dirty="0" smtClean="0"/>
          </a:p>
          <a:p>
            <a:r>
              <a:rPr kumimoji="1" lang="ja-JP" altLang="en-US" dirty="0" smtClean="0"/>
              <a:t>評価実験</a:t>
            </a:r>
            <a:endParaRPr kumimoji="1" lang="en-US" altLang="ja-JP" dirty="0" smtClean="0"/>
          </a:p>
          <a:p>
            <a:pPr lvl="1"/>
            <a:r>
              <a:rPr lang="ja-JP" altLang="en-US" dirty="0" smtClean="0"/>
              <a:t>判定精度の測定</a:t>
            </a:r>
            <a:endParaRPr lang="en-US" altLang="ja-JP" dirty="0" smtClean="0"/>
          </a:p>
          <a:p>
            <a:pPr lvl="1"/>
            <a:r>
              <a:rPr kumimoji="1" lang="ja-JP" altLang="en-US" dirty="0" smtClean="0"/>
              <a:t>修正</a:t>
            </a:r>
            <a:r>
              <a:rPr lang="ja-JP" altLang="en-US" dirty="0" smtClean="0"/>
              <a:t>による判定の変化の</a:t>
            </a:r>
            <a:r>
              <a:rPr lang="ja-JP" altLang="en-US" dirty="0"/>
              <a:t>確認</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6</a:t>
            </a:fld>
            <a:endParaRPr kumimoji="1" lang="ja-JP" altLang="en-US"/>
          </a:p>
        </p:txBody>
      </p:sp>
    </p:spTree>
    <p:extLst>
      <p:ext uri="{BB962C8B-B14F-4D97-AF65-F5344CB8AC3E}">
        <p14:creationId xmlns:p14="http://schemas.microsoft.com/office/powerpoint/2010/main" val="5605511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プログラミングコンテスト</a:t>
            </a:r>
            <a:endParaRPr kumimoji="1" lang="ja-JP" altLang="en-US" dirty="0"/>
          </a:p>
        </p:txBody>
      </p:sp>
      <p:sp>
        <p:nvSpPr>
          <p:cNvPr id="3" name="コンテンツ プレースホルダー 2"/>
          <p:cNvSpPr>
            <a:spLocks noGrp="1"/>
          </p:cNvSpPr>
          <p:nvPr>
            <p:ph idx="1"/>
          </p:nvPr>
        </p:nvSpPr>
        <p:spPr/>
        <p:txBody>
          <a:bodyPr/>
          <a:lstStyle/>
          <a:p>
            <a:r>
              <a:rPr lang="ja-JP" altLang="en-US" dirty="0"/>
              <a:t>与えられた問題を解くプログラムを提出する</a:t>
            </a:r>
          </a:p>
          <a:p>
            <a:r>
              <a:rPr lang="ja-JP" altLang="en-US" dirty="0"/>
              <a:t>参加者は同一時間内で行う</a:t>
            </a:r>
          </a:p>
          <a:p>
            <a:r>
              <a:rPr lang="ja-JP" altLang="en-US" dirty="0"/>
              <a:t>正解数によって順位とレーティングが決まる</a:t>
            </a:r>
          </a:p>
          <a:p>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7</a:t>
            </a:fld>
            <a:endParaRPr kumimoji="1" lang="ja-JP" altLang="en-US"/>
          </a:p>
        </p:txBody>
      </p:sp>
      <p:pic>
        <p:nvPicPr>
          <p:cNvPr id="5" name="図 4"/>
          <p:cNvPicPr>
            <a:picLocks noChangeAspect="1"/>
          </p:cNvPicPr>
          <p:nvPr/>
        </p:nvPicPr>
        <p:blipFill rotWithShape="1">
          <a:blip r:embed="rId3" cstate="print">
            <a:extLst>
              <a:ext uri="{28A0092B-C50C-407E-A947-70E740481C1C}">
                <a14:useLocalDpi xmlns:a14="http://schemas.microsoft.com/office/drawing/2010/main" val="0"/>
              </a:ext>
            </a:extLst>
          </a:blip>
          <a:srcRect b="51615"/>
          <a:stretch/>
        </p:blipFill>
        <p:spPr>
          <a:xfrm>
            <a:off x="5215238" y="3596044"/>
            <a:ext cx="2945449" cy="2394954"/>
          </a:xfrm>
          <a:prstGeom prst="rect">
            <a:avLst/>
          </a:prstGeom>
        </p:spPr>
      </p:pic>
      <p:sp>
        <p:nvSpPr>
          <p:cNvPr id="6" name="テキスト ボックス 5"/>
          <p:cNvSpPr txBox="1"/>
          <p:nvPr/>
        </p:nvSpPr>
        <p:spPr>
          <a:xfrm>
            <a:off x="6433531" y="5933360"/>
            <a:ext cx="2568172" cy="523220"/>
          </a:xfrm>
          <a:prstGeom prst="rect">
            <a:avLst/>
          </a:prstGeom>
          <a:noFill/>
        </p:spPr>
        <p:txBody>
          <a:bodyPr wrap="square" rtlCol="0">
            <a:spAutoFit/>
          </a:bodyPr>
          <a:lstStyle/>
          <a:p>
            <a:r>
              <a:rPr kumimoji="1" lang="en-US" altLang="ja-JP" sz="1400" dirty="0" smtClean="0"/>
              <a:t>2018/11/20</a:t>
            </a:r>
            <a:r>
              <a:rPr kumimoji="1" lang="ja-JP" altLang="en-US" sz="1400" dirty="0" smtClean="0"/>
              <a:t>時点での</a:t>
            </a:r>
            <a:endParaRPr kumimoji="1" lang="en-US" altLang="ja-JP" sz="1400" dirty="0" smtClean="0"/>
          </a:p>
          <a:p>
            <a:r>
              <a:rPr lang="ja-JP" altLang="en-US" sz="1400" dirty="0"/>
              <a:t>レーティング</a:t>
            </a:r>
            <a:endParaRPr lang="en-US" altLang="ja-JP" sz="1400" dirty="0" smtClean="0"/>
          </a:p>
        </p:txBody>
      </p:sp>
      <p:sp>
        <p:nvSpPr>
          <p:cNvPr id="9" name="正方形/長方形 8"/>
          <p:cNvSpPr/>
          <p:nvPr/>
        </p:nvSpPr>
        <p:spPr>
          <a:xfrm>
            <a:off x="457200" y="3596044"/>
            <a:ext cx="7907536" cy="305016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a:solidFill>
                <a:schemeClr val="tx1"/>
              </a:solidFill>
            </a:endParaRPr>
          </a:p>
          <a:p>
            <a:endParaRPr kumimoji="1" lang="en-US" altLang="ja-JP" dirty="0" smtClean="0">
              <a:solidFill>
                <a:schemeClr val="tx1"/>
              </a:solidFill>
            </a:endParaRPr>
          </a:p>
          <a:p>
            <a:pPr marL="342900" indent="-342900">
              <a:buFont typeface="Arial" panose="020B0604020202020204" pitchFamily="34" charset="0"/>
              <a:buChar char="•"/>
            </a:pPr>
            <a:r>
              <a:rPr lang="ja-JP" altLang="en-US" sz="2400" dirty="0">
                <a:solidFill>
                  <a:schemeClr val="tx1"/>
                </a:solidFill>
              </a:rPr>
              <a:t>参加者の成績や実力を</a:t>
            </a:r>
            <a:r>
              <a:rPr lang="ja-JP" altLang="en-US" sz="2400" dirty="0" smtClean="0">
                <a:solidFill>
                  <a:schemeClr val="tx1"/>
                </a:solidFill>
              </a:rPr>
              <a:t>数値化</a:t>
            </a:r>
            <a:r>
              <a:rPr lang="en-US" altLang="ja-JP" sz="2400" dirty="0">
                <a:solidFill>
                  <a:schemeClr val="tx1"/>
                </a:solidFill>
              </a:rPr>
              <a:t/>
            </a:r>
            <a:br>
              <a:rPr lang="en-US" altLang="ja-JP" sz="2400" dirty="0">
                <a:solidFill>
                  <a:schemeClr val="tx1"/>
                </a:solidFill>
              </a:rPr>
            </a:br>
            <a:r>
              <a:rPr lang="ja-JP" altLang="en-US" sz="2400" dirty="0" smtClean="0">
                <a:solidFill>
                  <a:schemeClr val="tx1"/>
                </a:solidFill>
              </a:rPr>
              <a:t>したもの</a:t>
            </a:r>
            <a:endParaRPr lang="en-US" altLang="ja-JP" sz="2400" dirty="0" smtClean="0">
              <a:solidFill>
                <a:schemeClr val="tx1"/>
              </a:solidFill>
            </a:endParaRPr>
          </a:p>
          <a:p>
            <a:pPr marL="342900" indent="-342900">
              <a:buFont typeface="Arial" panose="020B0604020202020204" pitchFamily="34" charset="0"/>
              <a:buChar char="•"/>
            </a:pPr>
            <a:r>
              <a:rPr lang="ja-JP" altLang="en-US" sz="2400" dirty="0" smtClean="0">
                <a:solidFill>
                  <a:schemeClr val="tx1"/>
                </a:solidFill>
              </a:rPr>
              <a:t>数値</a:t>
            </a:r>
            <a:r>
              <a:rPr lang="ja-JP" altLang="en-US" sz="2400" dirty="0">
                <a:solidFill>
                  <a:schemeClr val="tx1"/>
                </a:solidFill>
              </a:rPr>
              <a:t>が</a:t>
            </a:r>
            <a:r>
              <a:rPr lang="ja-JP" altLang="en-US" sz="2400" dirty="0" smtClean="0">
                <a:solidFill>
                  <a:schemeClr val="tx1"/>
                </a:solidFill>
              </a:rPr>
              <a:t>大きいほ</a:t>
            </a:r>
            <a:r>
              <a:rPr lang="ja-JP" altLang="en-US" sz="2400" dirty="0">
                <a:solidFill>
                  <a:schemeClr val="tx1"/>
                </a:solidFill>
              </a:rPr>
              <a:t>ど</a:t>
            </a:r>
            <a:r>
              <a:rPr lang="ja-JP" altLang="en-US" sz="2400" dirty="0" smtClean="0">
                <a:solidFill>
                  <a:schemeClr val="tx1"/>
                </a:solidFill>
              </a:rPr>
              <a:t>コンテストに</a:t>
            </a:r>
            <a:r>
              <a:rPr lang="en-US" altLang="ja-JP" sz="2400" dirty="0" smtClean="0">
                <a:solidFill>
                  <a:schemeClr val="tx1"/>
                </a:solidFill>
              </a:rPr>
              <a:t/>
            </a:r>
            <a:br>
              <a:rPr lang="en-US" altLang="ja-JP" sz="2400" dirty="0" smtClean="0">
                <a:solidFill>
                  <a:schemeClr val="tx1"/>
                </a:solidFill>
              </a:rPr>
            </a:br>
            <a:r>
              <a:rPr lang="ja-JP" altLang="en-US" sz="2400" dirty="0" smtClean="0">
                <a:solidFill>
                  <a:schemeClr val="tx1"/>
                </a:solidFill>
              </a:rPr>
              <a:t>おける期待順位が高い</a:t>
            </a:r>
            <a:endParaRPr lang="en-US" altLang="ja-JP" sz="2400" dirty="0" smtClean="0">
              <a:solidFill>
                <a:schemeClr val="tx1"/>
              </a:solidFill>
            </a:endParaRPr>
          </a:p>
        </p:txBody>
      </p:sp>
      <p:sp>
        <p:nvSpPr>
          <p:cNvPr id="8" name="正方形/長方形 7"/>
          <p:cNvSpPr/>
          <p:nvPr/>
        </p:nvSpPr>
        <p:spPr>
          <a:xfrm>
            <a:off x="638827" y="3433766"/>
            <a:ext cx="1766170" cy="387495"/>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smtClean="0">
                <a:solidFill>
                  <a:schemeClr val="tx1"/>
                </a:solidFill>
              </a:rPr>
              <a:t>レーティング</a:t>
            </a:r>
            <a:endParaRPr kumimoji="1" lang="ja-JP" altLang="en-US" sz="2400" dirty="0">
              <a:solidFill>
                <a:schemeClr val="tx1"/>
              </a:solidFill>
            </a:endParaRPr>
          </a:p>
        </p:txBody>
      </p:sp>
      <p:sp>
        <p:nvSpPr>
          <p:cNvPr id="10" name="正方形/長方形 9"/>
          <p:cNvSpPr/>
          <p:nvPr/>
        </p:nvSpPr>
        <p:spPr>
          <a:xfrm>
            <a:off x="6285415" y="6427971"/>
            <a:ext cx="1979113" cy="182564"/>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050" dirty="0">
                <a:solidFill>
                  <a:schemeClr val="tx1"/>
                </a:solidFill>
              </a:rPr>
              <a:t>https://</a:t>
            </a:r>
            <a:r>
              <a:rPr lang="en-US" altLang="ja-JP" sz="1050" dirty="0" smtClean="0">
                <a:solidFill>
                  <a:schemeClr val="tx1"/>
                </a:solidFill>
              </a:rPr>
              <a:t>codeforces.com/ratings</a:t>
            </a:r>
            <a:endParaRPr lang="ja-JP" altLang="en-US" sz="1050" dirty="0">
              <a:solidFill>
                <a:schemeClr val="tx1"/>
              </a:solidFill>
            </a:endParaRPr>
          </a:p>
        </p:txBody>
      </p:sp>
    </p:spTree>
    <p:extLst>
      <p:ext uri="{BB962C8B-B14F-4D97-AF65-F5344CB8AC3E}">
        <p14:creationId xmlns:p14="http://schemas.microsoft.com/office/powerpoint/2010/main" val="3857812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ＭＳ Ｐゴシック" panose="020B0600070205080204" pitchFamily="50" charset="-128"/>
                <a:ea typeface="ＭＳ Ｐゴシック" panose="020B0600070205080204" pitchFamily="50" charset="-128"/>
              </a:rPr>
              <a:t>良否の判定の流れ</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24" name="角丸四角形 23"/>
          <p:cNvSpPr/>
          <p:nvPr/>
        </p:nvSpPr>
        <p:spPr>
          <a:xfrm>
            <a:off x="6882788" y="3357199"/>
            <a:ext cx="1703193" cy="164282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000" dirty="0" smtClean="0"/>
              <a:t>学習モデル</a:t>
            </a:r>
            <a:endParaRPr kumimoji="1" lang="ja-JP" altLang="en-US" sz="2000" dirty="0"/>
          </a:p>
        </p:txBody>
      </p:sp>
      <p:grpSp>
        <p:nvGrpSpPr>
          <p:cNvPr id="22" name="グループ化 21"/>
          <p:cNvGrpSpPr/>
          <p:nvPr/>
        </p:nvGrpSpPr>
        <p:grpSpPr>
          <a:xfrm>
            <a:off x="4567281" y="4037133"/>
            <a:ext cx="877163" cy="1054352"/>
            <a:chOff x="3887339" y="1451704"/>
            <a:chExt cx="877163" cy="1054352"/>
          </a:xfrm>
        </p:grpSpPr>
        <p:grpSp>
          <p:nvGrpSpPr>
            <p:cNvPr id="16" name="グループ化 15"/>
            <p:cNvGrpSpPr/>
            <p:nvPr/>
          </p:nvGrpSpPr>
          <p:grpSpPr>
            <a:xfrm>
              <a:off x="3887339" y="1451704"/>
              <a:ext cx="877163" cy="1054352"/>
              <a:chOff x="1042604" y="3701993"/>
              <a:chExt cx="877163" cy="1054352"/>
            </a:xfrm>
          </p:grpSpPr>
          <p:sp>
            <p:nvSpPr>
              <p:cNvPr id="5" name="正方形/長方形 4"/>
              <p:cNvSpPr/>
              <p:nvPr/>
            </p:nvSpPr>
            <p:spPr>
              <a:xfrm>
                <a:off x="1131138" y="4044099"/>
                <a:ext cx="700097" cy="712246"/>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4" name="テキスト ボックス 13"/>
              <p:cNvSpPr txBox="1"/>
              <p:nvPr/>
            </p:nvSpPr>
            <p:spPr>
              <a:xfrm>
                <a:off x="1042604" y="3701993"/>
                <a:ext cx="877163" cy="369332"/>
              </a:xfrm>
              <a:prstGeom prst="rect">
                <a:avLst/>
              </a:prstGeom>
              <a:noFill/>
              <a:ln>
                <a:noFill/>
              </a:ln>
            </p:spPr>
            <p:txBody>
              <a:bodyPr wrap="none" rtlCol="0">
                <a:spAutoFit/>
              </a:bodyPr>
              <a:lstStyle/>
              <a:p>
                <a:r>
                  <a:rPr kumimoji="1" lang="ja-JP" altLang="en-US" dirty="0" smtClean="0"/>
                  <a:t>初級者</a:t>
                </a:r>
                <a:endParaRPr kumimoji="1" lang="ja-JP" altLang="en-US" dirty="0"/>
              </a:p>
            </p:txBody>
          </p:sp>
        </p:grpSp>
        <p:grpSp>
          <p:nvGrpSpPr>
            <p:cNvPr id="21" name="グループ化 20"/>
            <p:cNvGrpSpPr/>
            <p:nvPr/>
          </p:nvGrpSpPr>
          <p:grpSpPr>
            <a:xfrm>
              <a:off x="4098988" y="1861896"/>
              <a:ext cx="509723" cy="586049"/>
              <a:chOff x="4098988" y="1882644"/>
              <a:chExt cx="509723" cy="586049"/>
            </a:xfrm>
            <a:solidFill>
              <a:schemeClr val="bg2"/>
            </a:solidFill>
          </p:grpSpPr>
          <p:sp>
            <p:nvSpPr>
              <p:cNvPr id="13" name="1 つの角を切り取った四角形 12"/>
              <p:cNvSpPr/>
              <p:nvPr/>
            </p:nvSpPr>
            <p:spPr>
              <a:xfrm>
                <a:off x="4098988" y="1882644"/>
                <a:ext cx="213792" cy="299109"/>
              </a:xfrm>
              <a:prstGeom prst="snip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1 つの角を切り取った四角形 59"/>
              <p:cNvSpPr/>
              <p:nvPr/>
            </p:nvSpPr>
            <p:spPr>
              <a:xfrm>
                <a:off x="4188888" y="1978141"/>
                <a:ext cx="213792" cy="299109"/>
              </a:xfrm>
              <a:prstGeom prst="snip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1 つの角を切り取った四角形 60"/>
              <p:cNvSpPr/>
              <p:nvPr/>
            </p:nvSpPr>
            <p:spPr>
              <a:xfrm>
                <a:off x="4291213" y="2093072"/>
                <a:ext cx="213792" cy="299109"/>
              </a:xfrm>
              <a:prstGeom prst="snip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1 つの角を切り取った四角形 61"/>
              <p:cNvSpPr/>
              <p:nvPr/>
            </p:nvSpPr>
            <p:spPr>
              <a:xfrm>
                <a:off x="4394919" y="2169584"/>
                <a:ext cx="213792" cy="299109"/>
              </a:xfrm>
              <a:prstGeom prst="snip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04" name="グループ化 103"/>
          <p:cNvGrpSpPr/>
          <p:nvPr/>
        </p:nvGrpSpPr>
        <p:grpSpPr>
          <a:xfrm>
            <a:off x="4561868" y="3036006"/>
            <a:ext cx="877163" cy="1047469"/>
            <a:chOff x="4578438" y="4231686"/>
            <a:chExt cx="877163" cy="1047469"/>
          </a:xfrm>
        </p:grpSpPr>
        <p:grpSp>
          <p:nvGrpSpPr>
            <p:cNvPr id="23" name="グループ化 22"/>
            <p:cNvGrpSpPr/>
            <p:nvPr/>
          </p:nvGrpSpPr>
          <p:grpSpPr>
            <a:xfrm>
              <a:off x="4578438" y="4231686"/>
              <a:ext cx="877163" cy="978286"/>
              <a:chOff x="3881130" y="2672600"/>
              <a:chExt cx="877163" cy="978286"/>
            </a:xfrm>
          </p:grpSpPr>
          <p:sp>
            <p:nvSpPr>
              <p:cNvPr id="19" name="テキスト ボックス 18"/>
              <p:cNvSpPr txBox="1"/>
              <p:nvPr/>
            </p:nvSpPr>
            <p:spPr>
              <a:xfrm>
                <a:off x="3881130" y="2672600"/>
                <a:ext cx="877163" cy="369332"/>
              </a:xfrm>
              <a:prstGeom prst="rect">
                <a:avLst/>
              </a:prstGeom>
              <a:noFill/>
            </p:spPr>
            <p:txBody>
              <a:bodyPr wrap="none" rtlCol="0">
                <a:spAutoFit/>
              </a:bodyPr>
              <a:lstStyle/>
              <a:p>
                <a:r>
                  <a:rPr lang="ja-JP" altLang="en-US" dirty="0"/>
                  <a:t>上</a:t>
                </a:r>
                <a:r>
                  <a:rPr kumimoji="1" lang="ja-JP" altLang="en-US" dirty="0" smtClean="0"/>
                  <a:t>級者</a:t>
                </a:r>
                <a:endParaRPr kumimoji="1" lang="ja-JP" altLang="en-US" dirty="0"/>
              </a:p>
            </p:txBody>
          </p:sp>
          <p:grpSp>
            <p:nvGrpSpPr>
              <p:cNvPr id="87" name="グループ化 86"/>
              <p:cNvGrpSpPr/>
              <p:nvPr/>
            </p:nvGrpSpPr>
            <p:grpSpPr>
              <a:xfrm>
                <a:off x="4098988" y="3089907"/>
                <a:ext cx="509723" cy="560979"/>
                <a:chOff x="4098988" y="1882644"/>
                <a:chExt cx="509723" cy="560979"/>
              </a:xfrm>
              <a:solidFill>
                <a:srgbClr val="FF6600"/>
              </a:solidFill>
            </p:grpSpPr>
            <p:sp>
              <p:nvSpPr>
                <p:cNvPr id="88" name="1 つの角を切り取った四角形 87"/>
                <p:cNvSpPr/>
                <p:nvPr/>
              </p:nvSpPr>
              <p:spPr>
                <a:xfrm>
                  <a:off x="4098988" y="1882644"/>
                  <a:ext cx="213792" cy="274039"/>
                </a:xfrm>
                <a:prstGeom prst="snip1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1 つの角を切り取った四角形 88"/>
                <p:cNvSpPr/>
                <p:nvPr/>
              </p:nvSpPr>
              <p:spPr>
                <a:xfrm>
                  <a:off x="4188888" y="1978141"/>
                  <a:ext cx="213792" cy="274039"/>
                </a:xfrm>
                <a:prstGeom prst="snip1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1 つの角を切り取った四角形 89"/>
                <p:cNvSpPr/>
                <p:nvPr/>
              </p:nvSpPr>
              <p:spPr>
                <a:xfrm>
                  <a:off x="4291213" y="2093072"/>
                  <a:ext cx="213792" cy="274039"/>
                </a:xfrm>
                <a:prstGeom prst="snip1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1 つの角を切り取った四角形 90"/>
                <p:cNvSpPr/>
                <p:nvPr/>
              </p:nvSpPr>
              <p:spPr>
                <a:xfrm>
                  <a:off x="4394919" y="2169584"/>
                  <a:ext cx="213792" cy="274039"/>
                </a:xfrm>
                <a:prstGeom prst="snip1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101" name="正方形/長方形 100"/>
            <p:cNvSpPr/>
            <p:nvPr/>
          </p:nvSpPr>
          <p:spPr>
            <a:xfrm>
              <a:off x="4673181" y="4566909"/>
              <a:ext cx="700097" cy="712246"/>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sp>
        <p:nvSpPr>
          <p:cNvPr id="115" name="右矢印 114"/>
          <p:cNvSpPr/>
          <p:nvPr/>
        </p:nvSpPr>
        <p:spPr>
          <a:xfrm rot="20332230">
            <a:off x="3806566" y="3840218"/>
            <a:ext cx="628876" cy="391681"/>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右矢印 115"/>
          <p:cNvSpPr/>
          <p:nvPr/>
        </p:nvSpPr>
        <p:spPr>
          <a:xfrm rot="964774">
            <a:off x="3806567" y="4380221"/>
            <a:ext cx="628876" cy="391681"/>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p:cNvGrpSpPr/>
          <p:nvPr/>
        </p:nvGrpSpPr>
        <p:grpSpPr>
          <a:xfrm>
            <a:off x="292231" y="2482833"/>
            <a:ext cx="5194015" cy="2815031"/>
            <a:chOff x="292231" y="2482833"/>
            <a:chExt cx="5194015" cy="2815031"/>
          </a:xfrm>
        </p:grpSpPr>
        <p:sp>
          <p:nvSpPr>
            <p:cNvPr id="46" name="正方形/長方形 45"/>
            <p:cNvSpPr/>
            <p:nvPr/>
          </p:nvSpPr>
          <p:spPr>
            <a:xfrm>
              <a:off x="457200" y="3785774"/>
              <a:ext cx="1863888" cy="10480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プログラミングコンテスト</a:t>
              </a:r>
              <a:endParaRPr kumimoji="1" lang="ja-JP" altLang="en-US" sz="2000" dirty="0">
                <a:solidFill>
                  <a:schemeClr val="tx1"/>
                </a:solidFill>
              </a:endParaRPr>
            </a:p>
          </p:txBody>
        </p:sp>
        <p:sp>
          <p:nvSpPr>
            <p:cNvPr id="98" name="テキスト ボックス 97"/>
            <p:cNvSpPr txBox="1"/>
            <p:nvPr/>
          </p:nvSpPr>
          <p:spPr>
            <a:xfrm>
              <a:off x="1192214" y="2482833"/>
              <a:ext cx="3443571" cy="584775"/>
            </a:xfrm>
            <a:prstGeom prst="rect">
              <a:avLst/>
            </a:prstGeom>
            <a:noFill/>
          </p:spPr>
          <p:txBody>
            <a:bodyPr wrap="none" rtlCol="0">
              <a:spAutoFit/>
            </a:bodyPr>
            <a:lstStyle/>
            <a:p>
              <a:r>
                <a:rPr lang="en-US" altLang="ja-JP" sz="3200" dirty="0" smtClean="0"/>
                <a:t>Step1 : </a:t>
              </a:r>
              <a:r>
                <a:rPr lang="ja-JP" altLang="en-US" sz="3200" dirty="0" smtClean="0"/>
                <a:t>収集・分類</a:t>
              </a:r>
              <a:endParaRPr kumimoji="1" lang="ja-JP" altLang="en-US" sz="3200" dirty="0"/>
            </a:p>
          </p:txBody>
        </p:sp>
        <p:grpSp>
          <p:nvGrpSpPr>
            <p:cNvPr id="106" name="グループ化 105"/>
            <p:cNvGrpSpPr/>
            <p:nvPr/>
          </p:nvGrpSpPr>
          <p:grpSpPr>
            <a:xfrm>
              <a:off x="2295434" y="3470724"/>
              <a:ext cx="1502335" cy="1283178"/>
              <a:chOff x="3596570" y="1164767"/>
              <a:chExt cx="1502335" cy="1283178"/>
            </a:xfrm>
          </p:grpSpPr>
          <p:sp>
            <p:nvSpPr>
              <p:cNvPr id="114" name="テキスト ボックス 113"/>
              <p:cNvSpPr txBox="1"/>
              <p:nvPr/>
            </p:nvSpPr>
            <p:spPr>
              <a:xfrm>
                <a:off x="3596570" y="1164767"/>
                <a:ext cx="1502335" cy="707886"/>
              </a:xfrm>
              <a:prstGeom prst="rect">
                <a:avLst/>
              </a:prstGeom>
              <a:noFill/>
              <a:ln>
                <a:noFill/>
              </a:ln>
            </p:spPr>
            <p:txBody>
              <a:bodyPr wrap="none" rtlCol="0">
                <a:spAutoFit/>
              </a:bodyPr>
              <a:lstStyle/>
              <a:p>
                <a:pPr algn="ctr"/>
                <a:r>
                  <a:rPr kumimoji="1" lang="ja-JP" altLang="en-US" sz="2000" dirty="0" smtClean="0"/>
                  <a:t>大量の</a:t>
                </a:r>
                <a:endParaRPr kumimoji="1" lang="en-US" altLang="ja-JP" sz="2000" dirty="0" smtClean="0"/>
              </a:p>
              <a:p>
                <a:pPr algn="ctr"/>
                <a:r>
                  <a:rPr kumimoji="1" lang="ja-JP" altLang="en-US" sz="2000" dirty="0" smtClean="0"/>
                  <a:t>ソースコード</a:t>
                </a:r>
                <a:endParaRPr kumimoji="1" lang="ja-JP" altLang="en-US" sz="2000" dirty="0"/>
              </a:p>
            </p:txBody>
          </p:sp>
          <p:grpSp>
            <p:nvGrpSpPr>
              <p:cNvPr id="108" name="グループ化 107"/>
              <p:cNvGrpSpPr/>
              <p:nvPr/>
            </p:nvGrpSpPr>
            <p:grpSpPr>
              <a:xfrm>
                <a:off x="4098988" y="1861896"/>
                <a:ext cx="509723" cy="586049"/>
                <a:chOff x="4098988" y="1882644"/>
                <a:chExt cx="509723" cy="586049"/>
              </a:xfrm>
              <a:solidFill>
                <a:schemeClr val="bg2"/>
              </a:solidFill>
            </p:grpSpPr>
            <p:sp>
              <p:nvSpPr>
                <p:cNvPr id="109" name="1 つの角を切り取った四角形 108"/>
                <p:cNvSpPr/>
                <p:nvPr/>
              </p:nvSpPr>
              <p:spPr>
                <a:xfrm>
                  <a:off x="4098988" y="1882644"/>
                  <a:ext cx="213792" cy="299109"/>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1 つの角を切り取った四角形 109"/>
                <p:cNvSpPr/>
                <p:nvPr/>
              </p:nvSpPr>
              <p:spPr>
                <a:xfrm>
                  <a:off x="4188888" y="1978141"/>
                  <a:ext cx="213792" cy="299109"/>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1 つの角を切り取った四角形 110"/>
                <p:cNvSpPr/>
                <p:nvPr/>
              </p:nvSpPr>
              <p:spPr>
                <a:xfrm>
                  <a:off x="4291213" y="2093072"/>
                  <a:ext cx="213792" cy="299109"/>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1 つの角を切り取った四角形 111"/>
                <p:cNvSpPr/>
                <p:nvPr/>
              </p:nvSpPr>
              <p:spPr>
                <a:xfrm>
                  <a:off x="4394919" y="2169584"/>
                  <a:ext cx="213792" cy="299109"/>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117" name="角丸四角形 116"/>
            <p:cNvSpPr/>
            <p:nvPr/>
          </p:nvSpPr>
          <p:spPr>
            <a:xfrm>
              <a:off x="292231" y="3015093"/>
              <a:ext cx="5194015" cy="2282771"/>
            </a:xfrm>
            <a:prstGeom prst="roundRect">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2" name="グループ化 121"/>
          <p:cNvGrpSpPr/>
          <p:nvPr/>
        </p:nvGrpSpPr>
        <p:grpSpPr>
          <a:xfrm>
            <a:off x="4477384" y="2025793"/>
            <a:ext cx="4271329" cy="3143120"/>
            <a:chOff x="4477384" y="2025793"/>
            <a:chExt cx="4271329" cy="3143120"/>
          </a:xfrm>
        </p:grpSpPr>
        <p:sp>
          <p:nvSpPr>
            <p:cNvPr id="27" name="テキスト ボックス 26"/>
            <p:cNvSpPr txBox="1"/>
            <p:nvPr/>
          </p:nvSpPr>
          <p:spPr>
            <a:xfrm>
              <a:off x="5285046" y="2025793"/>
              <a:ext cx="1483099" cy="1077218"/>
            </a:xfrm>
            <a:prstGeom prst="rect">
              <a:avLst/>
            </a:prstGeom>
            <a:noFill/>
          </p:spPr>
          <p:txBody>
            <a:bodyPr wrap="none" rtlCol="0">
              <a:spAutoFit/>
            </a:bodyPr>
            <a:lstStyle/>
            <a:p>
              <a:pPr algn="ctr"/>
              <a:r>
                <a:rPr lang="en-US" altLang="ja-JP" sz="3200" dirty="0" smtClean="0"/>
                <a:t>Step2 :</a:t>
              </a:r>
            </a:p>
            <a:p>
              <a:pPr algn="ctr"/>
              <a:r>
                <a:rPr kumimoji="1" lang="ja-JP" altLang="en-US" sz="3200" dirty="0" smtClean="0"/>
                <a:t>学習</a:t>
              </a:r>
              <a:endParaRPr kumimoji="1" lang="ja-JP" altLang="en-US" sz="3200" dirty="0"/>
            </a:p>
          </p:txBody>
        </p:sp>
        <p:sp>
          <p:nvSpPr>
            <p:cNvPr id="25" name="右矢印 24"/>
            <p:cNvSpPr/>
            <p:nvPr/>
          </p:nvSpPr>
          <p:spPr>
            <a:xfrm>
              <a:off x="5901075" y="3475216"/>
              <a:ext cx="628876" cy="391681"/>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右矢印 25"/>
            <p:cNvSpPr/>
            <p:nvPr/>
          </p:nvSpPr>
          <p:spPr>
            <a:xfrm>
              <a:off x="5887948" y="4517241"/>
              <a:ext cx="628876" cy="391681"/>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テキスト ボックス 98"/>
            <p:cNvSpPr txBox="1"/>
            <p:nvPr/>
          </p:nvSpPr>
          <p:spPr>
            <a:xfrm>
              <a:off x="5495232" y="3120672"/>
              <a:ext cx="1313180" cy="400110"/>
            </a:xfrm>
            <a:prstGeom prst="rect">
              <a:avLst/>
            </a:prstGeom>
            <a:noFill/>
          </p:spPr>
          <p:txBody>
            <a:bodyPr wrap="none" rtlCol="0">
              <a:spAutoFit/>
            </a:bodyPr>
            <a:lstStyle/>
            <a:p>
              <a:r>
                <a:rPr lang="ja-JP" altLang="en-US" sz="2000" dirty="0"/>
                <a:t>ベクトル</a:t>
              </a:r>
              <a:r>
                <a:rPr lang="ja-JP" altLang="en-US" sz="2000" dirty="0" smtClean="0"/>
                <a:t>化</a:t>
              </a:r>
              <a:endParaRPr kumimoji="1" lang="ja-JP" altLang="en-US" sz="2000" dirty="0"/>
            </a:p>
          </p:txBody>
        </p:sp>
        <p:sp>
          <p:nvSpPr>
            <p:cNvPr id="118" name="角丸四角形 117"/>
            <p:cNvSpPr/>
            <p:nvPr/>
          </p:nvSpPr>
          <p:spPr>
            <a:xfrm>
              <a:off x="4477384" y="3067478"/>
              <a:ext cx="4271329" cy="2101435"/>
            </a:xfrm>
            <a:prstGeom prst="roundRect">
              <a:avLst/>
            </a:prstGeom>
            <a:noFill/>
            <a:ln>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3" name="グループ化 122"/>
          <p:cNvGrpSpPr/>
          <p:nvPr/>
        </p:nvGrpSpPr>
        <p:grpSpPr>
          <a:xfrm>
            <a:off x="6582530" y="1409276"/>
            <a:ext cx="2482668" cy="5238234"/>
            <a:chOff x="6582530" y="1409276"/>
            <a:chExt cx="2482668" cy="5238234"/>
          </a:xfrm>
        </p:grpSpPr>
        <p:grpSp>
          <p:nvGrpSpPr>
            <p:cNvPr id="35" name="グループ化 34"/>
            <p:cNvGrpSpPr/>
            <p:nvPr/>
          </p:nvGrpSpPr>
          <p:grpSpPr>
            <a:xfrm>
              <a:off x="6925153" y="2070933"/>
              <a:ext cx="2140045" cy="4416395"/>
              <a:chOff x="6287337" y="1177716"/>
              <a:chExt cx="2140045" cy="4416395"/>
            </a:xfrm>
          </p:grpSpPr>
          <p:sp>
            <p:nvSpPr>
              <p:cNvPr id="40" name="下矢印 39"/>
              <p:cNvSpPr/>
              <p:nvPr/>
            </p:nvSpPr>
            <p:spPr>
              <a:xfrm>
                <a:off x="6440659" y="4359047"/>
                <a:ext cx="292231" cy="329258"/>
              </a:xfrm>
              <a:prstGeom prst="downArrow">
                <a:avLst/>
              </a:prstGeom>
              <a:solidFill>
                <a:srgbClr val="FFFFCC"/>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41" name="下矢印 40"/>
              <p:cNvSpPr/>
              <p:nvPr/>
            </p:nvSpPr>
            <p:spPr>
              <a:xfrm>
                <a:off x="7381913" y="4370829"/>
                <a:ext cx="292231" cy="329258"/>
              </a:xfrm>
              <a:prstGeom prst="downArrow">
                <a:avLst/>
              </a:prstGeom>
              <a:solidFill>
                <a:srgbClr val="FFFFCC"/>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6287337" y="5255557"/>
                <a:ext cx="595035" cy="338554"/>
              </a:xfrm>
              <a:prstGeom prst="rect">
                <a:avLst/>
              </a:prstGeom>
              <a:noFill/>
            </p:spPr>
            <p:txBody>
              <a:bodyPr wrap="none" rtlCol="0">
                <a:spAutoFit/>
              </a:bodyPr>
              <a:lstStyle/>
              <a:p>
                <a:r>
                  <a:rPr kumimoji="1" lang="ja-JP" altLang="en-US" sz="1600" dirty="0" smtClean="0"/>
                  <a:t>「</a:t>
                </a:r>
                <a:r>
                  <a:rPr lang="ja-JP" altLang="en-US" sz="1600" dirty="0"/>
                  <a:t>良</a:t>
                </a:r>
                <a:r>
                  <a:rPr kumimoji="1" lang="ja-JP" altLang="en-US" sz="1600" dirty="0" smtClean="0"/>
                  <a:t>」</a:t>
                </a:r>
                <a:endParaRPr kumimoji="1" lang="ja-JP" altLang="en-US" sz="1600" dirty="0"/>
              </a:p>
            </p:txBody>
          </p:sp>
          <p:sp>
            <p:nvSpPr>
              <p:cNvPr id="43" name="テキスト ボックス 42"/>
              <p:cNvSpPr txBox="1"/>
              <p:nvPr/>
            </p:nvSpPr>
            <p:spPr>
              <a:xfrm>
                <a:off x="7237910" y="5255557"/>
                <a:ext cx="595035" cy="338554"/>
              </a:xfrm>
              <a:prstGeom prst="rect">
                <a:avLst/>
              </a:prstGeom>
              <a:noFill/>
            </p:spPr>
            <p:txBody>
              <a:bodyPr wrap="none" rtlCol="0">
                <a:spAutoFit/>
              </a:bodyPr>
              <a:lstStyle/>
              <a:p>
                <a:r>
                  <a:rPr kumimoji="1" lang="ja-JP" altLang="en-US" sz="1600" dirty="0" smtClean="0"/>
                  <a:t>「否」</a:t>
                </a:r>
                <a:endParaRPr kumimoji="1" lang="ja-JP" altLang="en-US" sz="1600" dirty="0"/>
              </a:p>
            </p:txBody>
          </p:sp>
          <p:sp>
            <p:nvSpPr>
              <p:cNvPr id="31" name="テキスト ボックス 30"/>
              <p:cNvSpPr txBox="1"/>
              <p:nvPr/>
            </p:nvSpPr>
            <p:spPr>
              <a:xfrm>
                <a:off x="7096568" y="1214950"/>
                <a:ext cx="1330814" cy="400110"/>
              </a:xfrm>
              <a:prstGeom prst="rect">
                <a:avLst/>
              </a:prstGeom>
              <a:noFill/>
            </p:spPr>
            <p:txBody>
              <a:bodyPr wrap="none" rtlCol="0">
                <a:spAutoFit/>
              </a:bodyPr>
              <a:lstStyle/>
              <a:p>
                <a:r>
                  <a:rPr lang="ja-JP" altLang="en-US" sz="2000" dirty="0" smtClean="0"/>
                  <a:t>新規コード</a:t>
                </a:r>
                <a:endParaRPr kumimoji="1" lang="ja-JP" altLang="en-US" sz="2000" dirty="0"/>
              </a:p>
            </p:txBody>
          </p:sp>
          <p:sp>
            <p:nvSpPr>
              <p:cNvPr id="93" name="1 つの角を切り取った四角形 92"/>
              <p:cNvSpPr/>
              <p:nvPr/>
            </p:nvSpPr>
            <p:spPr>
              <a:xfrm>
                <a:off x="6869739" y="1177716"/>
                <a:ext cx="317498" cy="443828"/>
              </a:xfrm>
              <a:prstGeom prst="snip1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下矢印 93"/>
              <p:cNvSpPr/>
              <p:nvPr/>
            </p:nvSpPr>
            <p:spPr>
              <a:xfrm>
                <a:off x="6895006" y="1832593"/>
                <a:ext cx="292231" cy="329258"/>
              </a:xfrm>
              <a:prstGeom prst="downArrow">
                <a:avLst/>
              </a:prstGeom>
              <a:solidFill>
                <a:srgbClr val="FFFFCC"/>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95" name="1 つの角を切り取った四角形 94"/>
              <p:cNvSpPr/>
              <p:nvPr/>
            </p:nvSpPr>
            <p:spPr>
              <a:xfrm>
                <a:off x="7381913" y="4735043"/>
                <a:ext cx="317498" cy="443828"/>
              </a:xfrm>
              <a:prstGeom prst="snip1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1 つの角を切り取った四角形 95"/>
              <p:cNvSpPr/>
              <p:nvPr/>
            </p:nvSpPr>
            <p:spPr>
              <a:xfrm>
                <a:off x="6428025" y="4735043"/>
                <a:ext cx="317498" cy="443828"/>
              </a:xfrm>
              <a:prstGeom prst="snip1Rect">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5" name="テキスト ボックス 104"/>
            <p:cNvSpPr txBox="1"/>
            <p:nvPr/>
          </p:nvSpPr>
          <p:spPr>
            <a:xfrm>
              <a:off x="6582530" y="1409276"/>
              <a:ext cx="2417650" cy="584775"/>
            </a:xfrm>
            <a:prstGeom prst="rect">
              <a:avLst/>
            </a:prstGeom>
            <a:noFill/>
          </p:spPr>
          <p:txBody>
            <a:bodyPr wrap="none" rtlCol="0">
              <a:spAutoFit/>
            </a:bodyPr>
            <a:lstStyle/>
            <a:p>
              <a:r>
                <a:rPr lang="en-US" altLang="ja-JP" sz="3200" dirty="0" smtClean="0"/>
                <a:t>Step3 : </a:t>
              </a:r>
              <a:r>
                <a:rPr lang="ja-JP" altLang="en-US" sz="3200" dirty="0" smtClean="0"/>
                <a:t>判定</a:t>
              </a:r>
              <a:endParaRPr kumimoji="1" lang="ja-JP" altLang="en-US" sz="3200" dirty="0"/>
            </a:p>
          </p:txBody>
        </p:sp>
        <p:sp>
          <p:nvSpPr>
            <p:cNvPr id="119" name="角丸四角形 118"/>
            <p:cNvSpPr/>
            <p:nvPr/>
          </p:nvSpPr>
          <p:spPr>
            <a:xfrm>
              <a:off x="6725210" y="1954074"/>
              <a:ext cx="2274970" cy="4693436"/>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5" name="テキスト ボックス 54"/>
          <p:cNvSpPr txBox="1"/>
          <p:nvPr/>
        </p:nvSpPr>
        <p:spPr>
          <a:xfrm>
            <a:off x="7743201" y="2662370"/>
            <a:ext cx="1313180" cy="400110"/>
          </a:xfrm>
          <a:prstGeom prst="rect">
            <a:avLst/>
          </a:prstGeom>
          <a:noFill/>
        </p:spPr>
        <p:txBody>
          <a:bodyPr wrap="none" rtlCol="0">
            <a:spAutoFit/>
          </a:bodyPr>
          <a:lstStyle/>
          <a:p>
            <a:r>
              <a:rPr lang="ja-JP" altLang="en-US" sz="2000" dirty="0"/>
              <a:t>ベクトル</a:t>
            </a:r>
            <a:r>
              <a:rPr lang="ja-JP" altLang="en-US" sz="2000" dirty="0" smtClean="0"/>
              <a:t>化</a:t>
            </a:r>
            <a:endParaRPr kumimoji="1" lang="ja-JP" altLang="en-US" sz="2000" dirty="0"/>
          </a:p>
        </p:txBody>
      </p:sp>
    </p:spTree>
    <p:extLst>
      <p:ext uri="{BB962C8B-B14F-4D97-AF65-F5344CB8AC3E}">
        <p14:creationId xmlns:p14="http://schemas.microsoft.com/office/powerpoint/2010/main" val="34730162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p:cNvSpPr/>
          <p:nvPr/>
        </p:nvSpPr>
        <p:spPr>
          <a:xfrm>
            <a:off x="4589297" y="1877631"/>
            <a:ext cx="4321479" cy="445474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altLang="ja-JP" dirty="0" smtClean="0">
              <a:solidFill>
                <a:schemeClr val="tx1"/>
              </a:solidFill>
            </a:endParaRPr>
          </a:p>
          <a:p>
            <a:endParaRPr lang="en-US" altLang="ja-JP" dirty="0" smtClean="0">
              <a:solidFill>
                <a:schemeClr val="tx1"/>
              </a:solidFill>
            </a:endParaRPr>
          </a:p>
          <a:p>
            <a:r>
              <a:rPr lang="ja-JP" altLang="en-US" dirty="0" smtClean="0">
                <a:solidFill>
                  <a:schemeClr val="tx1"/>
                </a:solidFill>
              </a:rPr>
              <a:t>参加者をレーティングでソート</a:t>
            </a:r>
            <a:endParaRPr lang="en-US" altLang="ja-JP" dirty="0" smtClean="0">
              <a:solidFill>
                <a:schemeClr val="tx1"/>
              </a:solidFill>
            </a:endParaRPr>
          </a:p>
          <a:p>
            <a:endParaRPr lang="en-US" altLang="ja-JP" dirty="0">
              <a:solidFill>
                <a:schemeClr val="tx1"/>
              </a:solidFill>
            </a:endParaRPr>
          </a:p>
          <a:p>
            <a:endParaRPr lang="en-US" altLang="ja-JP" dirty="0" smtClean="0">
              <a:solidFill>
                <a:schemeClr val="tx1"/>
              </a:solidFill>
            </a:endParaRPr>
          </a:p>
          <a:p>
            <a:endParaRPr lang="en-US" altLang="ja-JP" dirty="0">
              <a:solidFill>
                <a:schemeClr val="tx1"/>
              </a:solidFill>
            </a:endParaRPr>
          </a:p>
          <a:p>
            <a:endParaRPr lang="en-US" altLang="ja-JP" dirty="0" smtClean="0">
              <a:solidFill>
                <a:schemeClr val="tx1"/>
              </a:solidFill>
            </a:endParaRPr>
          </a:p>
          <a:p>
            <a:endParaRPr lang="en-US" altLang="ja-JP" dirty="0" smtClean="0">
              <a:solidFill>
                <a:schemeClr val="tx1"/>
              </a:solidFill>
            </a:endParaRPr>
          </a:p>
          <a:p>
            <a:r>
              <a:rPr lang="ja-JP" altLang="en-US" dirty="0" smtClean="0">
                <a:solidFill>
                  <a:schemeClr val="tx1"/>
                </a:solidFill>
              </a:rPr>
              <a:t>本研究では提出ソースコードが</a:t>
            </a:r>
            <a:r>
              <a:rPr lang="ja-JP" altLang="en-US" b="1" dirty="0" smtClean="0">
                <a:solidFill>
                  <a:srgbClr val="FA9106"/>
                </a:solidFill>
              </a:rPr>
              <a:t>上級者</a:t>
            </a:r>
            <a:r>
              <a:rPr lang="ja-JP" altLang="en-US" dirty="0" smtClean="0">
                <a:solidFill>
                  <a:schemeClr val="tx1"/>
                </a:solidFill>
              </a:rPr>
              <a:t>で あれば</a:t>
            </a:r>
            <a:r>
              <a:rPr lang="ja-JP" altLang="en-US" b="1" dirty="0" smtClean="0">
                <a:solidFill>
                  <a:srgbClr val="FA9106"/>
                </a:solidFill>
              </a:rPr>
              <a:t>「良」</a:t>
            </a:r>
            <a:r>
              <a:rPr lang="ja-JP" altLang="en-US" dirty="0" smtClean="0">
                <a:solidFill>
                  <a:schemeClr val="tx1"/>
                </a:solidFill>
              </a:rPr>
              <a:t>，</a:t>
            </a:r>
            <a:r>
              <a:rPr lang="ja-JP" altLang="en-US" b="1" dirty="0" smtClean="0">
                <a:solidFill>
                  <a:srgbClr val="00B0F0"/>
                </a:solidFill>
              </a:rPr>
              <a:t>初級者</a:t>
            </a:r>
            <a:r>
              <a:rPr lang="ja-JP" altLang="en-US" dirty="0" smtClean="0">
                <a:solidFill>
                  <a:schemeClr val="tx1"/>
                </a:solidFill>
              </a:rPr>
              <a:t>であれば</a:t>
            </a:r>
            <a:r>
              <a:rPr lang="ja-JP" altLang="en-US" b="1" dirty="0" smtClean="0">
                <a:solidFill>
                  <a:srgbClr val="00B0F0"/>
                </a:solidFill>
              </a:rPr>
              <a:t>「否」</a:t>
            </a:r>
            <a:r>
              <a:rPr lang="ja-JP" altLang="en-US" dirty="0" smtClean="0">
                <a:solidFill>
                  <a:schemeClr val="tx1"/>
                </a:solidFill>
              </a:rPr>
              <a:t>と定義</a:t>
            </a:r>
            <a:endParaRPr kumimoji="1" lang="en-US" altLang="ja-JP" dirty="0" smtClean="0">
              <a:solidFill>
                <a:schemeClr val="tx1"/>
              </a:solidFill>
            </a:endParaRPr>
          </a:p>
          <a:p>
            <a:endParaRPr kumimoji="1" lang="en-US" altLang="ja-JP" sz="2400" dirty="0" smtClean="0">
              <a:solidFill>
                <a:schemeClr val="tx1"/>
              </a:solidFill>
            </a:endParaRPr>
          </a:p>
        </p:txBody>
      </p:sp>
      <p:sp>
        <p:nvSpPr>
          <p:cNvPr id="2" name="タイトル 1"/>
          <p:cNvSpPr>
            <a:spLocks noGrp="1"/>
          </p:cNvSpPr>
          <p:nvPr>
            <p:ph type="title"/>
          </p:nvPr>
        </p:nvSpPr>
        <p:spPr/>
        <p:txBody>
          <a:bodyPr/>
          <a:lstStyle/>
          <a:p>
            <a:r>
              <a:rPr lang="en-US" altLang="ja-JP" dirty="0" smtClean="0">
                <a:latin typeface="ＭＳ Ｐゴシック" panose="020B0600070205080204" pitchFamily="50" charset="-128"/>
                <a:ea typeface="ＭＳ Ｐゴシック" panose="020B0600070205080204" pitchFamily="50" charset="-128"/>
              </a:rPr>
              <a:t>Step1 : </a:t>
            </a:r>
            <a:r>
              <a:rPr lang="ja-JP" altLang="en-US" dirty="0" smtClean="0">
                <a:latin typeface="ＭＳ Ｐゴシック" panose="020B0600070205080204" pitchFamily="50" charset="-128"/>
                <a:ea typeface="ＭＳ Ｐゴシック" panose="020B0600070205080204" pitchFamily="50" charset="-128"/>
              </a:rPr>
              <a:t>収集</a:t>
            </a:r>
            <a:r>
              <a:rPr lang="ja-JP" altLang="en-US" dirty="0">
                <a:latin typeface="ＭＳ Ｐゴシック" panose="020B0600070205080204" pitchFamily="50" charset="-128"/>
                <a:ea typeface="ＭＳ Ｐゴシック" panose="020B0600070205080204" pitchFamily="50" charset="-128"/>
              </a:rPr>
              <a:t>・分類</a:t>
            </a:r>
            <a:endParaRPr kumimoji="1" lang="ja-JP" altLang="en-US" dirty="0"/>
          </a:p>
        </p:txBody>
      </p:sp>
      <p:sp>
        <p:nvSpPr>
          <p:cNvPr id="4" name="スライド番号プレースホルダー 3"/>
          <p:cNvSpPr>
            <a:spLocks noGrp="1"/>
          </p:cNvSpPr>
          <p:nvPr>
            <p:ph type="sldNum" sz="quarter" idx="12"/>
          </p:nvPr>
        </p:nvSpPr>
        <p:spPr>
          <a:xfrm>
            <a:off x="7557729" y="6258443"/>
            <a:ext cx="1150938" cy="288925"/>
          </a:xfrm>
        </p:spPr>
        <p:txBody>
          <a:bodyPr/>
          <a:lstStyle/>
          <a:p>
            <a:fld id="{1EED56CB-58F9-4B74-8C64-FB1757321DFA}" type="slidenum">
              <a:rPr kumimoji="1" lang="ja-JP" altLang="en-US" smtClean="0"/>
              <a:t>9</a:t>
            </a:fld>
            <a:endParaRPr kumimoji="1" lang="ja-JP" altLang="en-US" dirty="0"/>
          </a:p>
        </p:txBody>
      </p:sp>
      <p:sp>
        <p:nvSpPr>
          <p:cNvPr id="55" name="テキスト ボックス 54"/>
          <p:cNvSpPr txBox="1"/>
          <p:nvPr/>
        </p:nvSpPr>
        <p:spPr>
          <a:xfrm>
            <a:off x="267818" y="2201115"/>
            <a:ext cx="2428504" cy="400110"/>
          </a:xfrm>
          <a:prstGeom prst="rect">
            <a:avLst/>
          </a:prstGeom>
          <a:solidFill>
            <a:schemeClr val="accent1"/>
          </a:solidFill>
        </p:spPr>
        <p:txBody>
          <a:bodyPr wrap="square" rtlCol="0">
            <a:spAutoFit/>
          </a:bodyPr>
          <a:lstStyle/>
          <a:p>
            <a:pPr algn="ctr"/>
            <a:r>
              <a:rPr kumimoji="1" lang="ja-JP" altLang="en-US" sz="2000" dirty="0" smtClean="0"/>
              <a:t>ソースコードデータ</a:t>
            </a:r>
            <a:endParaRPr kumimoji="1" lang="ja-JP" altLang="en-US" sz="2000" dirty="0"/>
          </a:p>
        </p:txBody>
      </p:sp>
      <p:sp>
        <p:nvSpPr>
          <p:cNvPr id="56" name="テキスト ボックス 55"/>
          <p:cNvSpPr txBox="1"/>
          <p:nvPr/>
        </p:nvSpPr>
        <p:spPr>
          <a:xfrm>
            <a:off x="267818" y="3507271"/>
            <a:ext cx="2984927" cy="400110"/>
          </a:xfrm>
          <a:prstGeom prst="rect">
            <a:avLst/>
          </a:prstGeom>
          <a:solidFill>
            <a:schemeClr val="accent1"/>
          </a:solidFill>
        </p:spPr>
        <p:txBody>
          <a:bodyPr wrap="square" rtlCol="0">
            <a:spAutoFit/>
          </a:bodyPr>
          <a:lstStyle/>
          <a:p>
            <a:pPr algn="ctr"/>
            <a:r>
              <a:rPr lang="ja-JP" altLang="en-US" sz="2000" dirty="0"/>
              <a:t>提出</a:t>
            </a:r>
            <a:r>
              <a:rPr lang="ja-JP" altLang="en-US" sz="2000" dirty="0" smtClean="0"/>
              <a:t>履歴</a:t>
            </a:r>
            <a:r>
              <a:rPr kumimoji="1" lang="ja-JP" altLang="en-US" sz="2000" dirty="0" smtClean="0"/>
              <a:t>データベース</a:t>
            </a:r>
            <a:endParaRPr kumimoji="1" lang="ja-JP" altLang="en-US" sz="2000" dirty="0"/>
          </a:p>
        </p:txBody>
      </p:sp>
      <p:graphicFrame>
        <p:nvGraphicFramePr>
          <p:cNvPr id="57" name="表 56"/>
          <p:cNvGraphicFramePr>
            <a:graphicFrameLocks noGrp="1"/>
          </p:cNvGraphicFramePr>
          <p:nvPr>
            <p:extLst>
              <p:ext uri="{D42A27DB-BD31-4B8C-83A1-F6EECF244321}">
                <p14:modId xmlns:p14="http://schemas.microsoft.com/office/powerpoint/2010/main" val="2349638925"/>
              </p:ext>
            </p:extLst>
          </p:nvPr>
        </p:nvGraphicFramePr>
        <p:xfrm>
          <a:off x="267818" y="2601225"/>
          <a:ext cx="3057898" cy="792480"/>
        </p:xfrm>
        <a:graphic>
          <a:graphicData uri="http://schemas.openxmlformats.org/drawingml/2006/table">
            <a:tbl>
              <a:tblPr firstRow="1" bandRow="1">
                <a:tableStyleId>{5C22544A-7EE6-4342-B048-85BDC9FD1C3A}</a:tableStyleId>
              </a:tblPr>
              <a:tblGrid>
                <a:gridCol w="1528949">
                  <a:extLst>
                    <a:ext uri="{9D8B030D-6E8A-4147-A177-3AD203B41FA5}">
                      <a16:colId xmlns:a16="http://schemas.microsoft.com/office/drawing/2014/main" val="20000"/>
                    </a:ext>
                  </a:extLst>
                </a:gridCol>
                <a:gridCol w="1528949">
                  <a:extLst>
                    <a:ext uri="{9D8B030D-6E8A-4147-A177-3AD203B41FA5}">
                      <a16:colId xmlns:a16="http://schemas.microsoft.com/office/drawing/2014/main" val="20001"/>
                    </a:ext>
                  </a:extLst>
                </a:gridCol>
              </a:tblGrid>
              <a:tr h="370840">
                <a:tc>
                  <a:txBody>
                    <a:bodyPr/>
                    <a:lstStyle/>
                    <a:p>
                      <a:pPr algn="ctr"/>
                      <a:r>
                        <a:rPr kumimoji="1" lang="ja-JP" altLang="en-US" sz="2000" dirty="0" smtClean="0">
                          <a:solidFill>
                            <a:schemeClr val="tx1"/>
                          </a:solidFill>
                        </a:rPr>
                        <a:t>ファイル数</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2000" dirty="0" smtClean="0">
                          <a:solidFill>
                            <a:schemeClr val="tx1"/>
                          </a:solidFill>
                        </a:rPr>
                        <a:t>合計サイズ</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a:txBody>
                    <a:bodyPr/>
                    <a:lstStyle/>
                    <a:p>
                      <a:pPr algn="ctr"/>
                      <a:r>
                        <a:rPr kumimoji="1" lang="en-US" altLang="ja-JP" sz="2000" dirty="0" smtClean="0">
                          <a:solidFill>
                            <a:schemeClr val="tx1"/>
                          </a:solidFill>
                        </a:rPr>
                        <a:t>1,644,636</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2000" dirty="0" smtClean="0">
                          <a:solidFill>
                            <a:schemeClr val="tx1"/>
                          </a:solidFill>
                        </a:rPr>
                        <a:t>2.31GB</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58" name="表 57"/>
          <p:cNvGraphicFramePr>
            <a:graphicFrameLocks noGrp="1"/>
          </p:cNvGraphicFramePr>
          <p:nvPr>
            <p:extLst>
              <p:ext uri="{D42A27DB-BD31-4B8C-83A1-F6EECF244321}">
                <p14:modId xmlns:p14="http://schemas.microsoft.com/office/powerpoint/2010/main" val="2382795857"/>
              </p:ext>
            </p:extLst>
          </p:nvPr>
        </p:nvGraphicFramePr>
        <p:xfrm>
          <a:off x="267818" y="3907381"/>
          <a:ext cx="4082143" cy="792480"/>
        </p:xfrm>
        <a:graphic>
          <a:graphicData uri="http://schemas.openxmlformats.org/drawingml/2006/table">
            <a:tbl>
              <a:tblPr firstRow="1" bandRow="1">
                <a:tableStyleId>{5C22544A-7EE6-4342-B048-85BDC9FD1C3A}</a:tableStyleId>
              </a:tblPr>
              <a:tblGrid>
                <a:gridCol w="1515108">
                  <a:extLst>
                    <a:ext uri="{9D8B030D-6E8A-4147-A177-3AD203B41FA5}">
                      <a16:colId xmlns:a16="http://schemas.microsoft.com/office/drawing/2014/main" val="20000"/>
                    </a:ext>
                  </a:extLst>
                </a:gridCol>
                <a:gridCol w="1449331">
                  <a:extLst>
                    <a:ext uri="{9D8B030D-6E8A-4147-A177-3AD203B41FA5}">
                      <a16:colId xmlns:a16="http://schemas.microsoft.com/office/drawing/2014/main" val="20001"/>
                    </a:ext>
                  </a:extLst>
                </a:gridCol>
                <a:gridCol w="1117704">
                  <a:extLst>
                    <a:ext uri="{9D8B030D-6E8A-4147-A177-3AD203B41FA5}">
                      <a16:colId xmlns:a16="http://schemas.microsoft.com/office/drawing/2014/main" val="20004"/>
                    </a:ext>
                  </a:extLst>
                </a:gridCol>
              </a:tblGrid>
              <a:tr h="370840">
                <a:tc>
                  <a:txBody>
                    <a:bodyPr/>
                    <a:lstStyle/>
                    <a:p>
                      <a:pPr algn="ctr"/>
                      <a:r>
                        <a:rPr kumimoji="1" lang="ja-JP" altLang="en-US" sz="2000" dirty="0" smtClean="0">
                          <a:solidFill>
                            <a:schemeClr val="tx1"/>
                          </a:solidFill>
                        </a:rPr>
                        <a:t>提出数</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2000" dirty="0" smtClean="0">
                          <a:solidFill>
                            <a:schemeClr val="tx1"/>
                          </a:solidFill>
                        </a:rPr>
                        <a:t>参加者数</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2000" dirty="0" smtClean="0">
                          <a:solidFill>
                            <a:schemeClr val="tx1"/>
                          </a:solidFill>
                        </a:rPr>
                        <a:t>サイズ</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rPr>
                        <a:t>1,644,636</a:t>
                      </a:r>
                      <a:endParaRPr kumimoji="1" lang="ja-JP" altLang="en-US" sz="2000" dirty="0" smtClean="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2000" dirty="0" smtClean="0">
                          <a:solidFill>
                            <a:schemeClr val="tx1"/>
                          </a:solidFill>
                        </a:rPr>
                        <a:t>14,520</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2000" dirty="0" smtClean="0">
                          <a:solidFill>
                            <a:schemeClr val="tx1"/>
                          </a:solidFill>
                        </a:rPr>
                        <a:t>357MB</a:t>
                      </a:r>
                      <a:endParaRPr kumimoji="1" lang="ja-JP" altLang="en-US"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sp>
        <p:nvSpPr>
          <p:cNvPr id="59" name="正方形/長方形 58"/>
          <p:cNvSpPr/>
          <p:nvPr/>
        </p:nvSpPr>
        <p:spPr>
          <a:xfrm>
            <a:off x="4765275" y="1611536"/>
            <a:ext cx="3185057" cy="588723"/>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dirty="0" smtClean="0">
                <a:solidFill>
                  <a:schemeClr val="tx1"/>
                </a:solidFill>
              </a:rPr>
              <a:t>上級者・初級者に分類</a:t>
            </a:r>
            <a:endParaRPr kumimoji="1" lang="ja-JP" altLang="en-US" sz="2400" dirty="0">
              <a:solidFill>
                <a:schemeClr val="tx1"/>
              </a:solidFill>
            </a:endParaRPr>
          </a:p>
        </p:txBody>
      </p:sp>
      <p:sp>
        <p:nvSpPr>
          <p:cNvPr id="6" name="正方形/長方形 5"/>
          <p:cNvSpPr/>
          <p:nvPr/>
        </p:nvSpPr>
        <p:spPr>
          <a:xfrm>
            <a:off x="148147" y="1876994"/>
            <a:ext cx="4321479" cy="475573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lang="en-US" altLang="ja-JP" sz="2000" dirty="0" smtClean="0">
              <a:solidFill>
                <a:schemeClr val="tx1"/>
              </a:solidFill>
            </a:endParaRPr>
          </a:p>
          <a:p>
            <a:endParaRPr lang="en-US" altLang="ja-JP" sz="2000" dirty="0" smtClean="0">
              <a:solidFill>
                <a:schemeClr val="tx1"/>
              </a:solidFill>
            </a:endParaRPr>
          </a:p>
          <a:p>
            <a:endParaRPr lang="en-US" altLang="ja-JP" sz="2400" dirty="0" smtClean="0">
              <a:solidFill>
                <a:schemeClr val="tx1"/>
              </a:solidFill>
            </a:endParaRPr>
          </a:p>
          <a:p>
            <a:r>
              <a:rPr lang="ja-JP" altLang="en-US" sz="2400" dirty="0" smtClean="0">
                <a:solidFill>
                  <a:schemeClr val="tx1"/>
                </a:solidFill>
              </a:rPr>
              <a:t>大手プログラミングコンテスト  サイト</a:t>
            </a:r>
            <a:r>
              <a:rPr lang="en-US" altLang="ja-JP" sz="2400" dirty="0" err="1" smtClean="0">
                <a:solidFill>
                  <a:schemeClr val="tx1"/>
                </a:solidFill>
              </a:rPr>
              <a:t>Codeforces</a:t>
            </a:r>
            <a:r>
              <a:rPr lang="ja-JP" altLang="en-US" sz="2400" dirty="0" smtClean="0">
                <a:solidFill>
                  <a:schemeClr val="tx1"/>
                </a:solidFill>
              </a:rPr>
              <a:t>より         データセットを構築</a:t>
            </a:r>
            <a:endParaRPr lang="en-US" altLang="ja-JP" sz="2400" dirty="0" smtClean="0">
              <a:solidFill>
                <a:schemeClr val="tx1"/>
              </a:solidFill>
            </a:endParaRPr>
          </a:p>
          <a:p>
            <a:r>
              <a:rPr lang="en-US" altLang="ja-JP" sz="2400" dirty="0" smtClean="0">
                <a:solidFill>
                  <a:srgbClr val="FF0000"/>
                </a:solidFill>
              </a:rPr>
              <a:t>90%</a:t>
            </a:r>
            <a:r>
              <a:rPr lang="ja-JP" altLang="en-US" sz="2400" dirty="0" smtClean="0">
                <a:solidFill>
                  <a:srgbClr val="FF0000"/>
                </a:solidFill>
              </a:rPr>
              <a:t>を占める</a:t>
            </a:r>
            <a:r>
              <a:rPr lang="en-US" altLang="ja-JP" sz="2400" dirty="0" smtClean="0">
                <a:solidFill>
                  <a:srgbClr val="FF0000"/>
                </a:solidFill>
              </a:rPr>
              <a:t>C++</a:t>
            </a:r>
            <a:r>
              <a:rPr lang="ja-JP" altLang="en-US" sz="2400" dirty="0" smtClean="0">
                <a:solidFill>
                  <a:srgbClr val="FF0000"/>
                </a:solidFill>
              </a:rPr>
              <a:t>が分類対象</a:t>
            </a:r>
            <a:endParaRPr kumimoji="1" lang="ja-JP" altLang="en-US" sz="2400" dirty="0">
              <a:solidFill>
                <a:srgbClr val="FF0000"/>
              </a:solidFill>
            </a:endParaRPr>
          </a:p>
        </p:txBody>
      </p:sp>
      <p:sp>
        <p:nvSpPr>
          <p:cNvPr id="5" name="正方形/長方形 4"/>
          <p:cNvSpPr/>
          <p:nvPr/>
        </p:nvSpPr>
        <p:spPr>
          <a:xfrm>
            <a:off x="362877" y="1583270"/>
            <a:ext cx="2740606" cy="588723"/>
          </a:xfrm>
          <a:prstGeom prst="rect">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smtClean="0">
                <a:solidFill>
                  <a:schemeClr val="tx1"/>
                </a:solidFill>
              </a:rPr>
              <a:t>ソースコードの収集</a:t>
            </a:r>
            <a:endParaRPr kumimoji="1" lang="ja-JP" altLang="en-US" sz="2400" dirty="0">
              <a:solidFill>
                <a:schemeClr val="tx1"/>
              </a:solidFill>
            </a:endParaRPr>
          </a:p>
        </p:txBody>
      </p:sp>
      <p:graphicFrame>
        <p:nvGraphicFramePr>
          <p:cNvPr id="68" name="コンテンツ プレースホルダー 4"/>
          <p:cNvGraphicFramePr>
            <a:graphicFrameLocks noGrp="1"/>
          </p:cNvGraphicFramePr>
          <p:nvPr>
            <p:ph idx="1"/>
            <p:extLst>
              <p:ext uri="{D42A27DB-BD31-4B8C-83A1-F6EECF244321}">
                <p14:modId xmlns:p14="http://schemas.microsoft.com/office/powerpoint/2010/main" val="2219887045"/>
              </p:ext>
            </p:extLst>
          </p:nvPr>
        </p:nvGraphicFramePr>
        <p:xfrm>
          <a:off x="5107466" y="3197120"/>
          <a:ext cx="3303676" cy="370840"/>
        </p:xfrm>
        <a:graphic>
          <a:graphicData uri="http://schemas.openxmlformats.org/drawingml/2006/table">
            <a:tbl>
              <a:tblPr firstRow="1" bandRow="1">
                <a:tableStyleId>{5C22544A-7EE6-4342-B048-85BDC9FD1C3A}</a:tableStyleId>
              </a:tblPr>
              <a:tblGrid>
                <a:gridCol w="825919">
                  <a:extLst>
                    <a:ext uri="{9D8B030D-6E8A-4147-A177-3AD203B41FA5}">
                      <a16:colId xmlns:a16="http://schemas.microsoft.com/office/drawing/2014/main" val="1992045839"/>
                    </a:ext>
                  </a:extLst>
                </a:gridCol>
                <a:gridCol w="825919">
                  <a:extLst>
                    <a:ext uri="{9D8B030D-6E8A-4147-A177-3AD203B41FA5}">
                      <a16:colId xmlns:a16="http://schemas.microsoft.com/office/drawing/2014/main" val="2873935970"/>
                    </a:ext>
                  </a:extLst>
                </a:gridCol>
                <a:gridCol w="825919">
                  <a:extLst>
                    <a:ext uri="{9D8B030D-6E8A-4147-A177-3AD203B41FA5}">
                      <a16:colId xmlns:a16="http://schemas.microsoft.com/office/drawing/2014/main" val="4183703209"/>
                    </a:ext>
                  </a:extLst>
                </a:gridCol>
                <a:gridCol w="825919">
                  <a:extLst>
                    <a:ext uri="{9D8B030D-6E8A-4147-A177-3AD203B41FA5}">
                      <a16:colId xmlns:a16="http://schemas.microsoft.com/office/drawing/2014/main" val="502404977"/>
                    </a:ext>
                  </a:extLst>
                </a:gridCol>
              </a:tblGrid>
              <a:tr h="370840">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9106"/>
                    </a:solidFill>
                  </a:tcPr>
                </a:tc>
                <a:extLst>
                  <a:ext uri="{0D108BD9-81ED-4DB2-BD59-A6C34878D82A}">
                    <a16:rowId xmlns:a16="http://schemas.microsoft.com/office/drawing/2014/main" val="3823373693"/>
                  </a:ext>
                </a:extLst>
              </a:tr>
            </a:tbl>
          </a:graphicData>
        </a:graphic>
      </p:graphicFrame>
      <p:sp>
        <p:nvSpPr>
          <p:cNvPr id="69" name="テキスト ボックス 68"/>
          <p:cNvSpPr txBox="1"/>
          <p:nvPr/>
        </p:nvSpPr>
        <p:spPr>
          <a:xfrm>
            <a:off x="5332360" y="2867544"/>
            <a:ext cx="1306286" cy="369332"/>
          </a:xfrm>
          <a:prstGeom prst="rect">
            <a:avLst/>
          </a:prstGeom>
          <a:noFill/>
        </p:spPr>
        <p:txBody>
          <a:bodyPr wrap="square" rtlCol="0">
            <a:spAutoFit/>
          </a:bodyPr>
          <a:lstStyle/>
          <a:p>
            <a:pPr algn="ctr"/>
            <a:r>
              <a:rPr kumimoji="1" lang="en-US" altLang="ja-JP" dirty="0" smtClean="0"/>
              <a:t>25%</a:t>
            </a:r>
            <a:endParaRPr kumimoji="1" lang="ja-JP" altLang="en-US" dirty="0"/>
          </a:p>
        </p:txBody>
      </p:sp>
      <p:sp>
        <p:nvSpPr>
          <p:cNvPr id="70" name="テキスト ボックス 69"/>
          <p:cNvSpPr txBox="1"/>
          <p:nvPr/>
        </p:nvSpPr>
        <p:spPr>
          <a:xfrm>
            <a:off x="6158442" y="2874190"/>
            <a:ext cx="1306286" cy="369332"/>
          </a:xfrm>
          <a:prstGeom prst="rect">
            <a:avLst/>
          </a:prstGeom>
          <a:noFill/>
        </p:spPr>
        <p:txBody>
          <a:bodyPr wrap="square" rtlCol="0">
            <a:spAutoFit/>
          </a:bodyPr>
          <a:lstStyle/>
          <a:p>
            <a:pPr algn="ctr"/>
            <a:r>
              <a:rPr kumimoji="1" lang="en-US" altLang="ja-JP" dirty="0" smtClean="0"/>
              <a:t>50%</a:t>
            </a:r>
            <a:endParaRPr kumimoji="1" lang="ja-JP" altLang="en-US" dirty="0"/>
          </a:p>
        </p:txBody>
      </p:sp>
      <p:sp>
        <p:nvSpPr>
          <p:cNvPr id="71" name="テキスト ボックス 70"/>
          <p:cNvSpPr txBox="1"/>
          <p:nvPr/>
        </p:nvSpPr>
        <p:spPr>
          <a:xfrm>
            <a:off x="7007144" y="2882538"/>
            <a:ext cx="1306286" cy="369332"/>
          </a:xfrm>
          <a:prstGeom prst="rect">
            <a:avLst/>
          </a:prstGeom>
          <a:noFill/>
        </p:spPr>
        <p:txBody>
          <a:bodyPr wrap="square" rtlCol="0">
            <a:spAutoFit/>
          </a:bodyPr>
          <a:lstStyle/>
          <a:p>
            <a:pPr algn="ctr"/>
            <a:r>
              <a:rPr lang="en-US" altLang="ja-JP" dirty="0" smtClean="0"/>
              <a:t>75</a:t>
            </a:r>
            <a:r>
              <a:rPr kumimoji="1" lang="en-US" altLang="ja-JP" dirty="0" smtClean="0"/>
              <a:t>%</a:t>
            </a:r>
            <a:endParaRPr kumimoji="1" lang="ja-JP" altLang="en-US" dirty="0"/>
          </a:p>
        </p:txBody>
      </p:sp>
      <p:sp>
        <p:nvSpPr>
          <p:cNvPr id="72" name="テキスト ボックス 71"/>
          <p:cNvSpPr txBox="1"/>
          <p:nvPr/>
        </p:nvSpPr>
        <p:spPr>
          <a:xfrm>
            <a:off x="4607832" y="3498388"/>
            <a:ext cx="1888176" cy="369332"/>
          </a:xfrm>
          <a:prstGeom prst="rect">
            <a:avLst/>
          </a:prstGeom>
          <a:noFill/>
        </p:spPr>
        <p:txBody>
          <a:bodyPr wrap="square" rtlCol="0">
            <a:spAutoFit/>
          </a:bodyPr>
          <a:lstStyle/>
          <a:p>
            <a:pPr algn="ctr"/>
            <a:r>
              <a:rPr kumimoji="1" lang="ja-JP" altLang="en-US" dirty="0" smtClean="0"/>
              <a:t>初級者</a:t>
            </a:r>
            <a:endParaRPr kumimoji="1" lang="ja-JP" altLang="en-US" dirty="0"/>
          </a:p>
        </p:txBody>
      </p:sp>
      <p:sp>
        <p:nvSpPr>
          <p:cNvPr id="73" name="テキスト ボックス 72"/>
          <p:cNvSpPr txBox="1"/>
          <p:nvPr/>
        </p:nvSpPr>
        <p:spPr>
          <a:xfrm>
            <a:off x="7022600" y="3518392"/>
            <a:ext cx="1888176" cy="369332"/>
          </a:xfrm>
          <a:prstGeom prst="rect">
            <a:avLst/>
          </a:prstGeom>
          <a:noFill/>
        </p:spPr>
        <p:txBody>
          <a:bodyPr wrap="square" rtlCol="0">
            <a:spAutoFit/>
          </a:bodyPr>
          <a:lstStyle/>
          <a:p>
            <a:pPr algn="ctr"/>
            <a:r>
              <a:rPr kumimoji="1" lang="ja-JP" altLang="en-US" dirty="0" smtClean="0"/>
              <a:t>上級者</a:t>
            </a:r>
            <a:endParaRPr kumimoji="1" lang="ja-JP" altLang="en-US" dirty="0"/>
          </a:p>
        </p:txBody>
      </p:sp>
      <p:sp>
        <p:nvSpPr>
          <p:cNvPr id="74" name="右中かっこ 73"/>
          <p:cNvSpPr/>
          <p:nvPr/>
        </p:nvSpPr>
        <p:spPr>
          <a:xfrm rot="5400000">
            <a:off x="6701237" y="2984132"/>
            <a:ext cx="116132" cy="1347489"/>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5" name="テキスト ボックス 74"/>
          <p:cNvSpPr txBox="1"/>
          <p:nvPr/>
        </p:nvSpPr>
        <p:spPr>
          <a:xfrm>
            <a:off x="5960879" y="3636350"/>
            <a:ext cx="1596850" cy="369332"/>
          </a:xfrm>
          <a:prstGeom prst="rect">
            <a:avLst/>
          </a:prstGeom>
          <a:noFill/>
        </p:spPr>
        <p:txBody>
          <a:bodyPr wrap="square" rtlCol="0">
            <a:spAutoFit/>
          </a:bodyPr>
          <a:lstStyle/>
          <a:p>
            <a:pPr algn="ctr"/>
            <a:r>
              <a:rPr kumimoji="1" lang="ja-JP" altLang="en-US" dirty="0" smtClean="0"/>
              <a:t>利用しない</a:t>
            </a:r>
            <a:endParaRPr kumimoji="1" lang="ja-JP" altLang="en-US" dirty="0"/>
          </a:p>
        </p:txBody>
      </p:sp>
      <p:graphicFrame>
        <p:nvGraphicFramePr>
          <p:cNvPr id="77" name="表 76"/>
          <p:cNvGraphicFramePr>
            <a:graphicFrameLocks noGrp="1"/>
          </p:cNvGraphicFramePr>
          <p:nvPr>
            <p:extLst>
              <p:ext uri="{D42A27DB-BD31-4B8C-83A1-F6EECF244321}">
                <p14:modId xmlns:p14="http://schemas.microsoft.com/office/powerpoint/2010/main" val="2166903136"/>
              </p:ext>
            </p:extLst>
          </p:nvPr>
        </p:nvGraphicFramePr>
        <p:xfrm>
          <a:off x="4690470" y="4724594"/>
          <a:ext cx="4119132" cy="1607781"/>
        </p:xfrm>
        <a:graphic>
          <a:graphicData uri="http://schemas.openxmlformats.org/drawingml/2006/table">
            <a:tbl>
              <a:tblPr firstRow="1" bandRow="1">
                <a:tableStyleId>{5C22544A-7EE6-4342-B048-85BDC9FD1C3A}</a:tableStyleId>
              </a:tblPr>
              <a:tblGrid>
                <a:gridCol w="1373044">
                  <a:extLst>
                    <a:ext uri="{9D8B030D-6E8A-4147-A177-3AD203B41FA5}">
                      <a16:colId xmlns:a16="http://schemas.microsoft.com/office/drawing/2014/main" val="713725931"/>
                    </a:ext>
                  </a:extLst>
                </a:gridCol>
                <a:gridCol w="1373044">
                  <a:extLst>
                    <a:ext uri="{9D8B030D-6E8A-4147-A177-3AD203B41FA5}">
                      <a16:colId xmlns:a16="http://schemas.microsoft.com/office/drawing/2014/main" val="1128676483"/>
                    </a:ext>
                  </a:extLst>
                </a:gridCol>
                <a:gridCol w="1373044">
                  <a:extLst>
                    <a:ext uri="{9D8B030D-6E8A-4147-A177-3AD203B41FA5}">
                      <a16:colId xmlns:a16="http://schemas.microsoft.com/office/drawing/2014/main" val="4240513648"/>
                    </a:ext>
                  </a:extLst>
                </a:gridCol>
              </a:tblGrid>
              <a:tr h="331206">
                <a:tc>
                  <a:txBody>
                    <a:bodyPr/>
                    <a:lstStyle/>
                    <a:p>
                      <a:r>
                        <a:rPr kumimoji="1" lang="ja-JP" altLang="en-US" sz="1800" dirty="0" smtClean="0">
                          <a:solidFill>
                            <a:schemeClr val="tx1"/>
                          </a:solidFill>
                        </a:rPr>
                        <a:t>レーティング</a:t>
                      </a:r>
                      <a:endParaRPr kumimoji="1" lang="ja-JP" altLang="en-US" sz="1800" dirty="0">
                        <a:solidFill>
                          <a:schemeClr val="tx1"/>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800" dirty="0" smtClean="0">
                          <a:solidFill>
                            <a:schemeClr val="tx1"/>
                          </a:solidFill>
                        </a:rPr>
                        <a:t>初級者</a:t>
                      </a:r>
                      <a:endParaRPr kumimoji="1" lang="ja-JP" altLang="en-US" sz="1800" dirty="0">
                        <a:solidFill>
                          <a:schemeClr val="tx1"/>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800" dirty="0" smtClean="0">
                          <a:solidFill>
                            <a:schemeClr val="tx1"/>
                          </a:solidFill>
                        </a:rPr>
                        <a:t>上級者</a:t>
                      </a:r>
                      <a:endParaRPr kumimoji="1" lang="ja-JP" altLang="en-US" sz="1800" dirty="0">
                        <a:solidFill>
                          <a:schemeClr val="tx1"/>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14246258"/>
                  </a:ext>
                </a:extLst>
              </a:tr>
              <a:tr h="414007">
                <a:tc>
                  <a:txBody>
                    <a:bodyPr/>
                    <a:lstStyle/>
                    <a:p>
                      <a:r>
                        <a:rPr kumimoji="1" lang="ja-JP" altLang="en-US" sz="1800" dirty="0" smtClean="0">
                          <a:solidFill>
                            <a:schemeClr val="tx1"/>
                          </a:solidFill>
                        </a:rPr>
                        <a:t>平均</a:t>
                      </a:r>
                      <a:endParaRPr kumimoji="1" lang="en-US" altLang="ja-JP" sz="1800" dirty="0" smtClean="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r"/>
                      <a:r>
                        <a:rPr kumimoji="1" lang="en-US" altLang="ja-JP" sz="1800" dirty="0" smtClean="0">
                          <a:solidFill>
                            <a:schemeClr val="tx1"/>
                          </a:solidFill>
                        </a:rPr>
                        <a:t>1171.12</a:t>
                      </a:r>
                      <a:endParaRPr kumimoji="1" lang="ja-JP" altLang="en-US" sz="1800" dirty="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r"/>
                      <a:r>
                        <a:rPr kumimoji="1" lang="en-US" altLang="ja-JP" sz="1800" dirty="0" smtClean="0">
                          <a:solidFill>
                            <a:schemeClr val="tx1"/>
                          </a:solidFill>
                        </a:rPr>
                        <a:t>1824.82</a:t>
                      </a:r>
                      <a:endParaRPr kumimoji="1" lang="ja-JP" altLang="en-US" sz="1800" dirty="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278936691"/>
                  </a:ext>
                </a:extLst>
              </a:tr>
              <a:tr h="414007">
                <a:tc>
                  <a:txBody>
                    <a:bodyPr/>
                    <a:lstStyle/>
                    <a:p>
                      <a:r>
                        <a:rPr kumimoji="1" lang="ja-JP" altLang="en-US" sz="1800" dirty="0" smtClean="0">
                          <a:solidFill>
                            <a:schemeClr val="tx1"/>
                          </a:solidFill>
                        </a:rPr>
                        <a:t>最小値</a:t>
                      </a:r>
                      <a:endParaRPr kumimoji="1" lang="ja-JP" altLang="en-US" sz="1800" dirty="0">
                        <a:solidFill>
                          <a:schemeClr val="tx1"/>
                        </a:solidFill>
                      </a:endParaRPr>
                    </a:p>
                  </a:txBody>
                  <a:tcPr>
                    <a:solidFill>
                      <a:schemeClr val="bg1"/>
                    </a:solidFill>
                  </a:tcPr>
                </a:tc>
                <a:tc>
                  <a:txBody>
                    <a:bodyPr/>
                    <a:lstStyle/>
                    <a:p>
                      <a:pPr algn="r"/>
                      <a:r>
                        <a:rPr kumimoji="1" lang="en-US" altLang="ja-JP" sz="1800" dirty="0" smtClean="0">
                          <a:solidFill>
                            <a:schemeClr val="tx1"/>
                          </a:solidFill>
                        </a:rPr>
                        <a:t>-39</a:t>
                      </a:r>
                      <a:endParaRPr kumimoji="1" lang="ja-JP" altLang="en-US" sz="1800" dirty="0">
                        <a:solidFill>
                          <a:schemeClr val="tx1"/>
                        </a:solidFill>
                      </a:endParaRPr>
                    </a:p>
                  </a:txBody>
                  <a:tcPr>
                    <a:solidFill>
                      <a:schemeClr val="bg1"/>
                    </a:solidFill>
                  </a:tcPr>
                </a:tc>
                <a:tc>
                  <a:txBody>
                    <a:bodyPr/>
                    <a:lstStyle/>
                    <a:p>
                      <a:pPr algn="r"/>
                      <a:r>
                        <a:rPr kumimoji="1" lang="en-US" altLang="ja-JP" sz="1800" dirty="0" smtClean="0">
                          <a:solidFill>
                            <a:schemeClr val="tx1"/>
                          </a:solidFill>
                        </a:rPr>
                        <a:t>1573</a:t>
                      </a:r>
                      <a:endParaRPr kumimoji="1" lang="ja-JP" altLang="en-US" sz="1800" dirty="0">
                        <a:solidFill>
                          <a:schemeClr val="tx1"/>
                        </a:solidFill>
                      </a:endParaRPr>
                    </a:p>
                  </a:txBody>
                  <a:tcPr>
                    <a:solidFill>
                      <a:schemeClr val="bg1"/>
                    </a:solidFill>
                  </a:tcPr>
                </a:tc>
                <a:extLst>
                  <a:ext uri="{0D108BD9-81ED-4DB2-BD59-A6C34878D82A}">
                    <a16:rowId xmlns:a16="http://schemas.microsoft.com/office/drawing/2014/main" val="1121997974"/>
                  </a:ext>
                </a:extLst>
              </a:tr>
              <a:tr h="414007">
                <a:tc>
                  <a:txBody>
                    <a:bodyPr/>
                    <a:lstStyle/>
                    <a:p>
                      <a:r>
                        <a:rPr kumimoji="1" lang="ja-JP" altLang="en-US" sz="1800" dirty="0" smtClean="0">
                          <a:solidFill>
                            <a:schemeClr val="tx1"/>
                          </a:solidFill>
                        </a:rPr>
                        <a:t>最大値</a:t>
                      </a:r>
                      <a:endParaRPr kumimoji="1" lang="ja-JP" altLang="en-US" sz="1800" dirty="0">
                        <a:solidFill>
                          <a:schemeClr val="tx1"/>
                        </a:solidFill>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800" dirty="0" smtClean="0">
                          <a:solidFill>
                            <a:schemeClr val="tx1"/>
                          </a:solidFill>
                        </a:rPr>
                        <a:t>1299</a:t>
                      </a:r>
                      <a:endParaRPr kumimoji="1" lang="ja-JP" altLang="en-US" sz="1800" dirty="0">
                        <a:solidFill>
                          <a:schemeClr val="tx1"/>
                        </a:solidFill>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800" dirty="0" smtClean="0">
                          <a:solidFill>
                            <a:schemeClr val="tx1"/>
                          </a:solidFill>
                        </a:rPr>
                        <a:t>3367</a:t>
                      </a:r>
                      <a:endParaRPr kumimoji="1" lang="ja-JP" altLang="en-US" sz="1800" dirty="0">
                        <a:solidFill>
                          <a:schemeClr val="tx1"/>
                        </a:solidFill>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22208797"/>
                  </a:ext>
                </a:extLst>
              </a:tr>
            </a:tbl>
          </a:graphicData>
        </a:graphic>
      </p:graphicFrame>
    </p:spTree>
    <p:extLst>
      <p:ext uri="{BB962C8B-B14F-4D97-AF65-F5344CB8AC3E}">
        <p14:creationId xmlns:p14="http://schemas.microsoft.com/office/powerpoint/2010/main" val="711858094"/>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卒業研究発表0222_2</Template>
  <TotalTime>16320</TotalTime>
  <Words>3835</Words>
  <Application>Microsoft Office PowerPoint</Application>
  <PresentationFormat>画面に合わせる (4:3)</PresentationFormat>
  <Paragraphs>622</Paragraphs>
  <Slides>32</Slides>
  <Notes>26</Notes>
  <HiddenSlides>13</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32</vt:i4>
      </vt:variant>
    </vt:vector>
  </HeadingPairs>
  <TitlesOfParts>
    <vt:vector size="37" baseType="lpstr">
      <vt:lpstr>ＭＳ Ｐゴシック</vt:lpstr>
      <vt:lpstr>Arial</vt:lpstr>
      <vt:lpstr>Calibri</vt:lpstr>
      <vt:lpstr>Cambria Math</vt:lpstr>
      <vt:lpstr>Sel-CoolMetal-white</vt:lpstr>
      <vt:lpstr>ソースコード特徴量を用いた機械学習によるソースコードの良否の判定</vt:lpstr>
      <vt:lpstr>背景・問題点 </vt:lpstr>
      <vt:lpstr>研究動機</vt:lpstr>
      <vt:lpstr>上級者・初級者の特徴の差異</vt:lpstr>
      <vt:lpstr>本研究の目的</vt:lpstr>
      <vt:lpstr>本研究の概要</vt:lpstr>
      <vt:lpstr>プログラミングコンテスト</vt:lpstr>
      <vt:lpstr>良否の判定の流れ</vt:lpstr>
      <vt:lpstr>Step1 : 収集・分類</vt:lpstr>
      <vt:lpstr>Step2-1 : 特徴量のベクトル化</vt:lpstr>
      <vt:lpstr>上級者・初級者の特徴量</vt:lpstr>
      <vt:lpstr>Step2-2 : 特徴量の学習</vt:lpstr>
      <vt:lpstr>Step3 : 判定</vt:lpstr>
      <vt:lpstr>判定精度の実験概要</vt:lpstr>
      <vt:lpstr>判定精度の実験結果</vt:lpstr>
      <vt:lpstr>修正の指針の提示</vt:lpstr>
      <vt:lpstr>修正前の判定</vt:lpstr>
      <vt:lpstr>修正後の判定</vt:lpstr>
      <vt:lpstr>まとめと今後の課題</vt:lpstr>
      <vt:lpstr>今後の課題</vt:lpstr>
      <vt:lpstr>レーティングの計算式</vt:lpstr>
      <vt:lpstr>機械学習</vt:lpstr>
      <vt:lpstr>機械学習</vt:lpstr>
      <vt:lpstr>訓練及びテストデータ</vt:lpstr>
      <vt:lpstr>問題例</vt:lpstr>
      <vt:lpstr>レーティング度数分布</vt:lpstr>
      <vt:lpstr>言語別提出割合</vt:lpstr>
      <vt:lpstr>Codeforces選定理由</vt:lpstr>
      <vt:lpstr>妥当性への脅威</vt:lpstr>
      <vt:lpstr>循環的複雑度</vt:lpstr>
      <vt:lpstr>SVM</vt:lpstr>
      <vt:lpstr>決定木</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ソースコード特徴量を用いた機械学習によるソースコードの良否の判定</dc:title>
  <dc:creator>槇原 啓介</dc:creator>
  <cp:lastModifiedBy>槇原 啓介</cp:lastModifiedBy>
  <cp:revision>746</cp:revision>
  <cp:lastPrinted>2019-02-17T05:22:07Z</cp:lastPrinted>
  <dcterms:created xsi:type="dcterms:W3CDTF">2016-11-29T09:52:45Z</dcterms:created>
  <dcterms:modified xsi:type="dcterms:W3CDTF">2019-02-19T01:41:01Z</dcterms:modified>
</cp:coreProperties>
</file>