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9" r:id="rId4"/>
    <p:sldId id="29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88" r:id="rId13"/>
    <p:sldId id="270" r:id="rId14"/>
    <p:sldId id="300" r:id="rId15"/>
    <p:sldId id="281" r:id="rId16"/>
    <p:sldId id="282" r:id="rId17"/>
    <p:sldId id="274" r:id="rId18"/>
    <p:sldId id="278" r:id="rId19"/>
    <p:sldId id="296" r:id="rId20"/>
    <p:sldId id="303" r:id="rId21"/>
    <p:sldId id="298" r:id="rId22"/>
    <p:sldId id="284" r:id="rId23"/>
  </p:sldIdLst>
  <p:sldSz cx="9144000" cy="6858000" type="screen4x3"/>
  <p:notesSz cx="6802438" cy="9934575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720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59" autoAdjust="0"/>
    <p:restoredTop sz="55887" autoAdjust="0"/>
  </p:normalViewPr>
  <p:slideViewPr>
    <p:cSldViewPr snapToGrid="0">
      <p:cViewPr varScale="1">
        <p:scale>
          <a:sx n="93" d="100"/>
          <a:sy n="93" d="100"/>
        </p:scale>
        <p:origin x="3672" y="52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8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3141" y="0"/>
            <a:ext cx="2947723" cy="498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2018B-4EF2-4158-8B75-681E11780444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36123"/>
            <a:ext cx="2947723" cy="498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3141" y="9436123"/>
            <a:ext cx="2947723" cy="498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08580-EE90-471C-8FD1-4E6B1C30F9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912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723" cy="498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3141" y="0"/>
            <a:ext cx="2947723" cy="4984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86670-677B-46F4-B2F0-A0506D24DE14}" type="datetimeFigureOut">
              <a:rPr kumimoji="1" lang="ja-JP" altLang="en-US" smtClean="0"/>
              <a:t>2019/2/25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8812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4" y="4781014"/>
            <a:ext cx="5441950" cy="39117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6123"/>
            <a:ext cx="2947723" cy="498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3141" y="9436123"/>
            <a:ext cx="2947723" cy="4984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BF4FCD-2D2B-458E-8D1B-53355FA33C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919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376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496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1707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183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8805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09437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08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586426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0709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9403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35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3348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134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352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2020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636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0916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9733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026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4398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BF4FCD-2D2B-458E-8D1B-53355FA33CB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2889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17320" y="2254432"/>
            <a:ext cx="7772400" cy="1470025"/>
          </a:xfrm>
          <a:solidFill>
            <a:schemeClr val="accent3"/>
          </a:solidFill>
        </p:spPr>
        <p:txBody>
          <a:bodyPr/>
          <a:lstStyle/>
          <a:p>
            <a:r>
              <a:rPr lang="ja-JP" altLang="en-US" sz="3600" dirty="0"/>
              <a:t>クローンペアマッピングに</a:t>
            </a:r>
            <a:r>
              <a:rPr lang="ja-JP" altLang="en-US" sz="3600" dirty="0" smtClean="0"/>
              <a:t>基づく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複数</a:t>
            </a:r>
            <a:r>
              <a:rPr lang="ja-JP" altLang="en-US" sz="3600" dirty="0"/>
              <a:t>コードクローン検出結果</a:t>
            </a:r>
            <a:r>
              <a:rPr lang="ja-JP" altLang="en-US" sz="3600" dirty="0" smtClean="0"/>
              <a:t>の比較法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03120" y="4492625"/>
            <a:ext cx="6400800" cy="1752600"/>
          </a:xfrm>
        </p:spPr>
        <p:txBody>
          <a:bodyPr/>
          <a:lstStyle/>
          <a:p>
            <a:r>
              <a:rPr kumimoji="1" lang="ja-JP" altLang="en-US" sz="2800" dirty="0" smtClean="0"/>
              <a:t>井上研究室 松島一樹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524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ステップ </a:t>
            </a:r>
            <a:r>
              <a:rPr lang="en-US" altLang="ja-JP" dirty="0" smtClean="0"/>
              <a:t>3:</a:t>
            </a:r>
            <a:br>
              <a:rPr lang="en-US" altLang="ja-JP" dirty="0" smtClean="0"/>
            </a:br>
            <a:r>
              <a:rPr lang="ja-JP" altLang="en-US" dirty="0" smtClean="0"/>
              <a:t>検出</a:t>
            </a:r>
            <a:r>
              <a:rPr lang="ja-JP" altLang="en-US" dirty="0"/>
              <a:t>結果</a:t>
            </a:r>
            <a:r>
              <a:rPr lang="ja-JP" altLang="en-US" dirty="0" smtClean="0"/>
              <a:t>に対する操作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1600200"/>
                <a:ext cx="7600951" cy="452596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altLang="ja-JP" sz="2800" dirty="0" smtClean="0">
                    <a:latin typeface="Cambria Math" panose="02040503050406030204" pitchFamily="18" charset="0"/>
                  </a:rPr>
                  <a:t>2 </a:t>
                </a:r>
                <a:r>
                  <a:rPr lang="ja-JP" altLang="en-US" sz="2800" dirty="0" err="1" smtClean="0">
                    <a:latin typeface="Cambria Math" panose="02040503050406030204" pitchFamily="18" charset="0"/>
                  </a:rPr>
                  <a:t>つの検</a:t>
                </a:r>
                <a:r>
                  <a:rPr lang="ja-JP" altLang="en-US" sz="2800" dirty="0" smtClean="0">
                    <a:latin typeface="Cambria Math" panose="02040503050406030204" pitchFamily="18" charset="0"/>
                  </a:rPr>
                  <a:t>出結果に含まれるクローンペアの集合を</a:t>
                </a:r>
                <a:r>
                  <a:rPr lang="en-US" altLang="ja-JP" sz="2800" dirty="0" smtClean="0">
                    <a:latin typeface="Cambria Math" panose="02040503050406030204" pitchFamily="18" charset="0"/>
                  </a:rPr>
                  <a:t/>
                </a:r>
                <a:br>
                  <a:rPr lang="en-US" altLang="ja-JP" sz="2800" dirty="0" smtClean="0">
                    <a:latin typeface="Cambria Math" panose="02040503050406030204" pitchFamily="18" charset="0"/>
                  </a:rPr>
                </a:br>
                <a:r>
                  <a:rPr lang="ja-JP" altLang="en-US" sz="2800" dirty="0" smtClean="0">
                    <a:latin typeface="Cambria Math" panose="02040503050406030204" pitchFamily="18" charset="0"/>
                  </a:rPr>
                  <a:t>それぞれ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ja-JP" sz="2800" dirty="0" smtClean="0"/>
                  <a:t>,</a:t>
                </a:r>
                <a:r>
                  <a:rPr lang="ja-JP" altLang="en-US" sz="28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800" i="1" smtClean="0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8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ja-JP" altLang="en-US" sz="2800" dirty="0" smtClean="0">
                    <a:latin typeface="Cambria Math" panose="02040503050406030204" pitchFamily="18" charset="0"/>
                  </a:rPr>
                  <a:t> とする</a:t>
                </a:r>
                <a:endParaRPr lang="en-US" altLang="ja-JP" sz="2400" i="1" dirty="0" smtClean="0">
                  <a:latin typeface="Cambria Math" panose="02040503050406030204" pitchFamily="18" charset="0"/>
                </a:endParaRPr>
              </a:p>
              <a:p>
                <a:r>
                  <a:rPr lang="ja-JP" altLang="en-US" sz="2800" dirty="0">
                    <a:latin typeface="Cambria Math" panose="02040503050406030204" pitchFamily="18" charset="0"/>
                  </a:rPr>
                  <a:t>領域</a:t>
                </a:r>
                <a:r>
                  <a:rPr lang="ja-JP" altLang="en-US" sz="2800" dirty="0" smtClean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Ⅱ</m:t>
                    </m:r>
                  </m:oMath>
                </a14:m>
                <a:endParaRPr lang="en-US" altLang="ja-JP" sz="2800" dirty="0" smtClean="0"/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ja-JP" altLang="en-US" sz="2400" dirty="0" smtClean="0"/>
                  <a:t> の要素で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ja-JP" altLang="en-US" sz="2400" dirty="0" smtClean="0"/>
                  <a:t> に対応する要素が</a:t>
                </a:r>
                <a:r>
                  <a:rPr lang="en-US" altLang="ja-JP" sz="2400" dirty="0" smtClean="0"/>
                  <a:t/>
                </a:r>
                <a:br>
                  <a:rPr lang="en-US" altLang="ja-JP" sz="2400" dirty="0" smtClean="0"/>
                </a:br>
                <a:r>
                  <a:rPr lang="ja-JP" altLang="en-US" sz="2400" dirty="0" smtClean="0"/>
                  <a:t>あるものの集合</a:t>
                </a:r>
                <a:endParaRPr lang="en-US" altLang="ja-JP" sz="2400" dirty="0" smtClean="0"/>
              </a:p>
              <a:p>
                <a:r>
                  <a:rPr lang="ja-JP" altLang="en-US" sz="2800" dirty="0">
                    <a:latin typeface="Cambria Math" panose="02040503050406030204" pitchFamily="18" charset="0"/>
                  </a:rPr>
                  <a:t>領域</a:t>
                </a:r>
                <a:r>
                  <a:rPr lang="ja-JP" altLang="en-US" sz="2800" dirty="0" smtClean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2800" i="1" dirty="0">
                        <a:latin typeface="Cambria Math" panose="02040503050406030204" pitchFamily="18" charset="0"/>
                      </a:rPr>
                      <m:t>Ⅲ</m:t>
                    </m:r>
                  </m:oMath>
                </a14:m>
                <a:endParaRPr lang="en-US" altLang="ja-JP" sz="2800" dirty="0"/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ja-JP" altLang="en-US" sz="2400" dirty="0" smtClean="0"/>
                  <a:t> の</a:t>
                </a:r>
                <a:r>
                  <a:rPr lang="ja-JP" altLang="en-US" sz="2400" dirty="0"/>
                  <a:t>要素で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ja-JP" altLang="en-US" sz="2400" dirty="0" smtClean="0"/>
                  <a:t> に対応する要素が</a:t>
                </a:r>
                <a:r>
                  <a:rPr lang="en-US" altLang="ja-JP" sz="2400" dirty="0" smtClean="0"/>
                  <a:t/>
                </a:r>
                <a:br>
                  <a:rPr lang="en-US" altLang="ja-JP" sz="2400" dirty="0" smtClean="0"/>
                </a:br>
                <a:r>
                  <a:rPr lang="ja-JP" altLang="en-US" sz="2400" dirty="0" smtClean="0"/>
                  <a:t>ある</a:t>
                </a:r>
                <a:r>
                  <a:rPr lang="ja-JP" altLang="en-US" sz="2400" dirty="0"/>
                  <a:t>ものの集合</a:t>
                </a:r>
                <a:endParaRPr lang="en-US" altLang="ja-JP" sz="2400" dirty="0"/>
              </a:p>
              <a:p>
                <a:r>
                  <a:rPr lang="ja-JP" altLang="en-US" sz="2800" dirty="0">
                    <a:latin typeface="Cambria Math" panose="02040503050406030204" pitchFamily="18" charset="0"/>
                  </a:rPr>
                  <a:t>領域</a:t>
                </a:r>
                <a:r>
                  <a:rPr lang="ja-JP" altLang="en-US" sz="2800" dirty="0" smtClean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Ⅰ</m:t>
                    </m:r>
                    <m:r>
                      <a:rPr lang="en-US" altLang="ja-JP" sz="2800" b="1" i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sz="28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 sz="2800" i="1" dirty="0">
                        <a:latin typeface="Cambria Math" panose="02040503050406030204" pitchFamily="18" charset="0"/>
                      </a:rPr>
                      <m:t>Ⅱ</m:t>
                    </m:r>
                  </m:oMath>
                </a14:m>
                <a:endParaRPr lang="en-US" altLang="ja-JP" sz="2800" dirty="0"/>
              </a:p>
              <a:p>
                <a:pPr marL="342900" lvl="1" indent="-342900">
                  <a:buFontTx/>
                  <a:buChar char="•"/>
                </a:pPr>
                <a:r>
                  <a:rPr lang="ja-JP" altLang="en-US" dirty="0">
                    <a:latin typeface="Cambria Math" panose="02040503050406030204" pitchFamily="18" charset="0"/>
                  </a:rPr>
                  <a:t>領域</a:t>
                </a:r>
                <a:r>
                  <a:rPr lang="ja-JP" altLang="en-US" dirty="0" smtClean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Ⅳ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b="0" i="1" smtClean="0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b="0" i="1" smtClean="0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Ⅲ</m:t>
                    </m:r>
                  </m:oMath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600200"/>
                <a:ext cx="7600951" cy="4525963"/>
              </a:xfrm>
              <a:blipFill>
                <a:blip r:embed="rId3"/>
                <a:stretch>
                  <a:fillRect l="-1604" t="-1887" b="-52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8275" y="3285871"/>
            <a:ext cx="4038600" cy="2931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18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 smtClean="0"/>
              <a:t>ステップ</a:t>
            </a:r>
            <a:r>
              <a:rPr lang="en-US" altLang="ja-JP" sz="3600" dirty="0"/>
              <a:t> </a:t>
            </a:r>
            <a:r>
              <a:rPr lang="en-US" altLang="ja-JP" sz="3600" dirty="0" smtClean="0"/>
              <a:t>4:</a:t>
            </a:r>
            <a:r>
              <a:rPr lang="ja-JP" altLang="en-US" sz="3600" dirty="0"/>
              <a:t> </a:t>
            </a:r>
            <a:r>
              <a:rPr lang="en-US" altLang="ja-JP" sz="3600" dirty="0"/>
              <a:t/>
            </a:r>
            <a:br>
              <a:rPr lang="en-US" altLang="ja-JP" sz="3600" dirty="0"/>
            </a:br>
            <a:r>
              <a:rPr lang="ja-JP" altLang="en-US" sz="3600" dirty="0" smtClean="0"/>
              <a:t>コードクローン検出結果の可視化</a:t>
            </a:r>
            <a:r>
              <a:rPr lang="en-US" altLang="ja-JP" sz="3600" dirty="0" smtClean="0"/>
              <a:t>(1/2)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8" y="1600200"/>
            <a:ext cx="6470375" cy="4525963"/>
          </a:xfrm>
        </p:spPr>
        <p:txBody>
          <a:bodyPr/>
          <a:lstStyle/>
          <a:p>
            <a:r>
              <a:rPr lang="ja-JP" altLang="en-US" sz="2800" dirty="0" smtClean="0"/>
              <a:t>既存手法 </a:t>
            </a:r>
            <a:r>
              <a:rPr lang="en-US" altLang="ja-JP" sz="2800" dirty="0" smtClean="0"/>
              <a:t>: </a:t>
            </a:r>
            <a:r>
              <a:rPr lang="ja-JP" altLang="en-US" sz="2800" dirty="0" smtClean="0"/>
              <a:t>クローン散布図</a:t>
            </a:r>
            <a:endParaRPr lang="en-US" altLang="ja-JP" dirty="0" smtClean="0"/>
          </a:p>
          <a:p>
            <a:pPr lvl="1"/>
            <a:r>
              <a:rPr kumimoji="1" lang="ja-JP" altLang="en-US" sz="2400" dirty="0" smtClean="0"/>
              <a:t>両軸に出現順にファイルを並べる</a:t>
            </a:r>
            <a:endParaRPr kumimoji="1" lang="en-US" altLang="ja-JP" sz="2400" dirty="0" smtClean="0"/>
          </a:p>
          <a:p>
            <a:pPr lvl="1"/>
            <a:r>
              <a:rPr kumimoji="1" lang="ja-JP" altLang="en-US" sz="2400" dirty="0" smtClean="0"/>
              <a:t>コードクローンが存在する部分に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kumimoji="1" lang="ja-JP" altLang="en-US" sz="2400" dirty="0" smtClean="0"/>
              <a:t>点を表示</a:t>
            </a:r>
            <a:endParaRPr kumimoji="1" lang="en-US" altLang="ja-JP" sz="2400" dirty="0" smtClean="0"/>
          </a:p>
          <a:p>
            <a:pPr lvl="1"/>
            <a:r>
              <a:rPr lang="ja-JP" altLang="en-US" sz="2400" dirty="0" smtClean="0"/>
              <a:t>コードクローンの分布を示す</a:t>
            </a:r>
            <a:endParaRPr lang="en-US" altLang="ja-JP" sz="2400" dirty="0" smtClean="0"/>
          </a:p>
          <a:p>
            <a:r>
              <a:rPr lang="ja-JP" altLang="en-US" sz="2800" dirty="0"/>
              <a:t>提案</a:t>
            </a:r>
            <a:r>
              <a:rPr lang="ja-JP" altLang="en-US" sz="2800" dirty="0" smtClean="0"/>
              <a:t>手法</a:t>
            </a:r>
            <a:endParaRPr lang="en-US" altLang="ja-JP" sz="2800" dirty="0" smtClean="0"/>
          </a:p>
          <a:p>
            <a:pPr lvl="1"/>
            <a:r>
              <a:rPr lang="ja-JP" altLang="en-US" sz="2400" dirty="0"/>
              <a:t>両軸に出現順にファイルを</a:t>
            </a:r>
            <a:r>
              <a:rPr lang="ja-JP" altLang="en-US" sz="2400" dirty="0" smtClean="0"/>
              <a:t>並べる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コードクローンが存在する部分に</a:t>
            </a:r>
            <a:r>
              <a:rPr lang="en-US" altLang="ja-JP" sz="2400" dirty="0"/>
              <a:t/>
            </a:r>
            <a:br>
              <a:rPr lang="en-US" altLang="ja-JP" sz="2400" dirty="0"/>
            </a:br>
            <a:r>
              <a:rPr lang="ja-JP" altLang="en-US" sz="2400" dirty="0" smtClean="0"/>
              <a:t>マッチング率に応じた色を表示</a:t>
            </a:r>
            <a:endParaRPr kumimoji="1" lang="en-US" altLang="ja-JP" sz="2400" dirty="0" smtClean="0"/>
          </a:p>
          <a:p>
            <a:pPr lvl="1"/>
            <a:r>
              <a:rPr kumimoji="1" lang="en-US" altLang="ja-JP" sz="2400" dirty="0" smtClean="0"/>
              <a:t>2 </a:t>
            </a:r>
            <a:r>
              <a:rPr kumimoji="1" lang="ja-JP" altLang="en-US" sz="2400" dirty="0" err="1" smtClean="0"/>
              <a:t>つの検</a:t>
            </a:r>
            <a:r>
              <a:rPr kumimoji="1" lang="ja-JP" altLang="en-US" sz="2400" dirty="0" smtClean="0"/>
              <a:t>出結果の差異を示す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992" y="1600200"/>
            <a:ext cx="1815530" cy="1815530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457198" y="6263291"/>
            <a:ext cx="4983480" cy="40620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[4] </a:t>
            </a:r>
            <a:r>
              <a:rPr lang="ja-JP" altLang="en-US" sz="1000" dirty="0" smtClean="0">
                <a:solidFill>
                  <a:schemeClr val="tx1"/>
                </a:solidFill>
              </a:rPr>
              <a:t>神谷 </a:t>
            </a:r>
            <a:r>
              <a:rPr lang="ja-JP" altLang="en-US" sz="1000" dirty="0">
                <a:solidFill>
                  <a:schemeClr val="tx1"/>
                </a:solidFill>
              </a:rPr>
              <a:t>年洋</a:t>
            </a:r>
            <a:r>
              <a:rPr lang="en-US" altLang="ja-JP" sz="1000" dirty="0">
                <a:solidFill>
                  <a:schemeClr val="tx1"/>
                </a:solidFill>
              </a:rPr>
              <a:t>. The Official </a:t>
            </a:r>
            <a:r>
              <a:rPr lang="en-US" altLang="ja-JP" sz="1000" dirty="0" err="1">
                <a:solidFill>
                  <a:schemeClr val="tx1"/>
                </a:solidFill>
              </a:rPr>
              <a:t>CCFinderX</a:t>
            </a:r>
            <a:r>
              <a:rPr lang="en-US" altLang="ja-JP" sz="1000" dirty="0">
                <a:solidFill>
                  <a:schemeClr val="tx1"/>
                </a:solidFill>
              </a:rPr>
              <a:t> Website. http://www.ccfinder.net/ccfinderx.html.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804029" y="3345455"/>
            <a:ext cx="2549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err="1"/>
              <a:t>GemX</a:t>
            </a:r>
            <a:r>
              <a:rPr lang="en-US" altLang="ja-JP" dirty="0"/>
              <a:t>[4] </a:t>
            </a:r>
            <a:r>
              <a:rPr lang="ja-JP" altLang="en-US" dirty="0"/>
              <a:t>で</a:t>
            </a:r>
            <a:r>
              <a:rPr lang="ja-JP" altLang="en-US" dirty="0" smtClean="0"/>
              <a:t>用いられる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クローン</a:t>
            </a:r>
            <a:r>
              <a:rPr lang="ja-JP" altLang="en-US" dirty="0"/>
              <a:t>散布図の</a:t>
            </a:r>
            <a:r>
              <a:rPr lang="ja-JP" altLang="en-US" dirty="0" smtClean="0"/>
              <a:t>例</a:t>
            </a:r>
            <a:endParaRPr lang="ja-JP" altLang="en-US" dirty="0"/>
          </a:p>
        </p:txBody>
      </p:sp>
      <p:pic>
        <p:nvPicPr>
          <p:cNvPr id="9" name="コンテンツ プレースホルダー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776"/>
          <a:stretch/>
        </p:blipFill>
        <p:spPr bwMode="auto">
          <a:xfrm>
            <a:off x="6170992" y="4099966"/>
            <a:ext cx="1815530" cy="1816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テキスト ボックス 10"/>
          <p:cNvSpPr txBox="1"/>
          <p:nvPr/>
        </p:nvSpPr>
        <p:spPr>
          <a:xfrm>
            <a:off x="5804029" y="5820064"/>
            <a:ext cx="25494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/>
              <a:t>提案手法による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クローン</a:t>
            </a:r>
            <a:r>
              <a:rPr lang="ja-JP" altLang="en-US" dirty="0"/>
              <a:t>散布図の</a:t>
            </a:r>
            <a:r>
              <a:rPr lang="ja-JP" altLang="en-US" dirty="0" smtClean="0"/>
              <a:t>例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761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600" dirty="0"/>
              <a:t>ステップ</a:t>
            </a:r>
            <a:r>
              <a:rPr lang="en-US" altLang="ja-JP" sz="3600" dirty="0"/>
              <a:t> </a:t>
            </a:r>
            <a:r>
              <a:rPr lang="en-US" altLang="ja-JP" sz="3600" dirty="0" smtClean="0"/>
              <a:t>4:</a:t>
            </a:r>
            <a:r>
              <a:rPr lang="ja-JP" altLang="en-US" sz="3600" dirty="0"/>
              <a:t> 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コードクローン検出結果の可視化</a:t>
            </a:r>
            <a:r>
              <a:rPr lang="en-US" altLang="ja-JP" sz="3600" dirty="0" smtClean="0"/>
              <a:t>(2/2)</a:t>
            </a:r>
            <a:endParaRPr kumimoji="1" lang="ja-JP" altLang="en-US" sz="3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293204" y="1600200"/>
                <a:ext cx="8746435" cy="4525963"/>
              </a:xfrm>
            </p:spPr>
            <p:txBody>
              <a:bodyPr/>
              <a:lstStyle/>
              <a:p>
                <a:r>
                  <a:rPr lang="ja-JP" altLang="en-US" sz="2800" dirty="0" smtClean="0"/>
                  <a:t>散布図</a:t>
                </a:r>
                <a:r>
                  <a:rPr lang="ja-JP" altLang="en-US" sz="2800" dirty="0"/>
                  <a:t>の点</a:t>
                </a:r>
                <a14:m>
                  <m:oMath xmlns:m="http://schemas.openxmlformats.org/officeDocument/2006/math">
                    <m:r>
                      <a:rPr lang="en-US" altLang="ja-JP" sz="2800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ja-JP" sz="2800" i="1" dirty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 sz="2800" i="1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ja-JP" sz="2800" i="1" dirty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ja-JP" sz="2800" i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ja-JP" altLang="en-US" sz="2800" dirty="0"/>
                  <a:t>を</a:t>
                </a:r>
                <a:r>
                  <a:rPr lang="en-US" altLang="ja-JP" sz="2800" dirty="0"/>
                  <a:t>, </a:t>
                </a:r>
                <a:r>
                  <a:rPr lang="ja-JP" altLang="en-US" sz="2800" dirty="0"/>
                  <a:t>ファイル </a:t>
                </a:r>
                <a:r>
                  <a:rPr lang="en-US" altLang="ja-JP" sz="2800" dirty="0"/>
                  <a:t>ID </a:t>
                </a:r>
                <a:r>
                  <a:rPr lang="ja-JP" altLang="en-US" sz="2800" dirty="0"/>
                  <a:t>が </a:t>
                </a:r>
                <a14:m>
                  <m:oMath xmlns:m="http://schemas.openxmlformats.org/officeDocument/2006/math">
                    <m:r>
                      <a:rPr lang="en-US" altLang="ja-JP" sz="2800" i="1" dirty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ja-JP" sz="2800" dirty="0"/>
                  <a:t> </a:t>
                </a:r>
                <a:r>
                  <a:rPr lang="ja-JP" altLang="en-US" sz="2800" dirty="0"/>
                  <a:t>と </a:t>
                </a:r>
                <a14:m>
                  <m:oMath xmlns:m="http://schemas.openxmlformats.org/officeDocument/2006/math">
                    <m:r>
                      <a:rPr lang="en-US" altLang="ja-JP" sz="2800" i="1" dirty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ja-JP" altLang="en-US" sz="2800" dirty="0"/>
                  <a:t> のコード片を持つクローンペア</a:t>
                </a:r>
                <a:r>
                  <a:rPr lang="ja-JP" altLang="en-US" sz="2800" dirty="0" smtClean="0"/>
                  <a:t>の</a:t>
                </a:r>
                <a:r>
                  <a:rPr lang="ja-JP" altLang="en-US" sz="2800" dirty="0" smtClean="0">
                    <a:solidFill>
                      <a:srgbClr val="FF0000"/>
                    </a:solidFill>
                  </a:rPr>
                  <a:t>マッチング率</a:t>
                </a:r>
                <a:r>
                  <a:rPr lang="ja-JP" altLang="en-US" sz="2800" dirty="0">
                    <a:solidFill>
                      <a:srgbClr val="FF0000"/>
                    </a:solidFill>
                  </a:rPr>
                  <a:t>の大小に</a:t>
                </a:r>
                <a:r>
                  <a:rPr lang="ja-JP" altLang="en-US" sz="2800" dirty="0" smtClean="0">
                    <a:solidFill>
                      <a:srgbClr val="FF0000"/>
                    </a:solidFill>
                  </a:rPr>
                  <a:t>応じて着色</a:t>
                </a:r>
                <a:endParaRPr lang="en-US" altLang="ja-JP" sz="2800" dirty="0" smtClean="0"/>
              </a:p>
              <a:p>
                <a:r>
                  <a:rPr lang="ja-JP" altLang="en-US" sz="2800" dirty="0"/>
                  <a:t>マッチング率</a:t>
                </a:r>
                <a:endParaRPr lang="en-US" altLang="ja-JP" sz="2800" dirty="0"/>
              </a:p>
              <a:p>
                <a:pPr marL="457200" lvl="1" indent="0">
                  <a:buNone/>
                </a:pPr>
                <a:r>
                  <a:rPr lang="ja-JP" altLang="en-US" sz="2400" dirty="0"/>
                  <a:t>他の検出結果のクローンペア</a:t>
                </a:r>
                <a:r>
                  <a:rPr lang="ja-JP" altLang="en-US" sz="2400" dirty="0" smtClean="0"/>
                  <a:t>と</a:t>
                </a:r>
                <a:r>
                  <a:rPr lang="en-US" altLang="ja-JP" sz="2400" dirty="0" smtClean="0"/>
                  <a:t/>
                </a:r>
                <a:br>
                  <a:rPr lang="en-US" altLang="ja-JP" sz="2400" dirty="0" smtClean="0"/>
                </a:br>
                <a:r>
                  <a:rPr lang="ja-JP" altLang="en-US" sz="2400" dirty="0" smtClean="0"/>
                  <a:t>対応するクローンペア</a:t>
                </a:r>
                <a:r>
                  <a:rPr lang="ja-JP" altLang="en-US" sz="2400" dirty="0"/>
                  <a:t>の</a:t>
                </a:r>
                <a:r>
                  <a:rPr lang="ja-JP" altLang="en-US" sz="2400" dirty="0" smtClean="0"/>
                  <a:t>割合</a:t>
                </a:r>
                <a:endParaRPr lang="en-US" altLang="ja-JP" sz="2800" dirty="0" smtClean="0"/>
              </a:p>
              <a:p>
                <a:r>
                  <a:rPr lang="ja-JP" altLang="en-US" sz="2800" dirty="0" smtClean="0"/>
                  <a:t>赤</a:t>
                </a:r>
                <a:r>
                  <a:rPr lang="en-US" altLang="ja-JP" sz="2800" dirty="0" smtClean="0"/>
                  <a:t>:</a:t>
                </a:r>
                <a:r>
                  <a:rPr lang="ja-JP" altLang="en-US" sz="2800" dirty="0" smtClean="0"/>
                  <a:t>低い</a:t>
                </a:r>
                <a:r>
                  <a:rPr lang="en-US" altLang="ja-JP" sz="2800" dirty="0" smtClean="0"/>
                  <a:t>, </a:t>
                </a:r>
                <a:r>
                  <a:rPr lang="ja-JP" altLang="en-US" sz="2800" dirty="0" smtClean="0"/>
                  <a:t>黄</a:t>
                </a:r>
                <a:r>
                  <a:rPr lang="en-US" altLang="ja-JP" sz="2800" dirty="0" smtClean="0"/>
                  <a:t>:</a:t>
                </a:r>
                <a:r>
                  <a:rPr lang="ja-JP" altLang="en-US" sz="2800" dirty="0" smtClean="0"/>
                  <a:t>高い</a:t>
                </a:r>
                <a:r>
                  <a:rPr lang="en-US" altLang="ja-JP" sz="2800" dirty="0" smtClean="0"/>
                  <a:t>, </a:t>
                </a:r>
                <a:r>
                  <a:rPr lang="ja-JP" altLang="en-US" sz="2800" dirty="0" smtClean="0"/>
                  <a:t>青</a:t>
                </a:r>
                <a:r>
                  <a:rPr lang="en-US" altLang="ja-JP" sz="2800" dirty="0" smtClean="0"/>
                  <a:t>: 100%</a:t>
                </a:r>
              </a:p>
              <a:p>
                <a:r>
                  <a:rPr lang="ja-JP" altLang="en-US" sz="2800" dirty="0" smtClean="0"/>
                  <a:t>白 </a:t>
                </a:r>
                <a:r>
                  <a:rPr lang="en-US" altLang="ja-JP" sz="2800" dirty="0" smtClean="0"/>
                  <a:t>: </a:t>
                </a:r>
                <a:r>
                  <a:rPr lang="ja-JP" altLang="en-US" sz="2800" dirty="0" smtClean="0"/>
                  <a:t>クローンペアが存在しない</a:t>
                </a:r>
                <a:endParaRPr lang="en-US" altLang="ja-JP" sz="2800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93204" y="1600200"/>
                <a:ext cx="8746435" cy="4525963"/>
              </a:xfrm>
              <a:blipFill>
                <a:blip r:embed="rId3"/>
                <a:stretch>
                  <a:fillRect l="-1254" t="-1887" r="-97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8500" y="4973463"/>
            <a:ext cx="4880340" cy="820462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2580308" y="5653352"/>
            <a:ext cx="18445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/>
              <a:t>マッチング率</a:t>
            </a:r>
            <a:endParaRPr kumimoji="1" lang="ja-JP" altLang="en-US" sz="2400" dirty="0"/>
          </a:p>
        </p:txBody>
      </p:sp>
      <p:pic>
        <p:nvPicPr>
          <p:cNvPr id="6" name="コンテンツ プレースホルダー 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355"/>
          <a:stretch/>
        </p:blipFill>
        <p:spPr bwMode="auto">
          <a:xfrm>
            <a:off x="5498047" y="2724151"/>
            <a:ext cx="3541592" cy="35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28959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評価実験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651240" cy="4525963"/>
          </a:xfrm>
        </p:spPr>
        <p:txBody>
          <a:bodyPr/>
          <a:lstStyle/>
          <a:p>
            <a:r>
              <a:rPr kumimoji="1" lang="en-US" altLang="ja-JP" dirty="0" smtClean="0"/>
              <a:t>3 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ソフトウェアに対する検出結果を提案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手法を用いて比較</a:t>
            </a:r>
            <a:endParaRPr kumimoji="1" lang="en-US" altLang="ja-JP" dirty="0" smtClean="0"/>
          </a:p>
          <a:p>
            <a:pPr marL="457200" lvl="1" indent="0">
              <a:buNone/>
            </a:pPr>
            <a:r>
              <a:rPr lang="ja-JP" altLang="en-US" dirty="0" smtClean="0"/>
              <a:t>実験</a:t>
            </a:r>
            <a:r>
              <a:rPr lang="en-US" altLang="ja-JP" dirty="0" smtClean="0"/>
              <a:t>1:</a:t>
            </a:r>
            <a:r>
              <a:rPr lang="ja-JP" altLang="en-US" dirty="0" smtClean="0"/>
              <a:t>異なるツールの結果を比較</a:t>
            </a:r>
            <a:endParaRPr lang="en-US" altLang="ja-JP" dirty="0" smtClean="0"/>
          </a:p>
          <a:p>
            <a:pPr marL="457200" lvl="1" indent="0">
              <a:buNone/>
            </a:pPr>
            <a:r>
              <a:rPr lang="ja-JP" altLang="en-US" dirty="0"/>
              <a:t>実験</a:t>
            </a:r>
            <a:r>
              <a:rPr lang="en-US" altLang="ja-JP" dirty="0"/>
              <a:t>2:</a:t>
            </a:r>
            <a:r>
              <a:rPr lang="ja-JP" altLang="en-US" dirty="0"/>
              <a:t>同一ツールでパラメータの異なる結果を比較</a:t>
            </a:r>
            <a:endParaRPr lang="en-US" altLang="ja-JP" dirty="0"/>
          </a:p>
          <a:p>
            <a:r>
              <a:rPr kumimoji="1" lang="ja-JP" altLang="en-US" dirty="0" smtClean="0"/>
              <a:t>対象ソフトウェア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9083316"/>
              </p:ext>
            </p:extLst>
          </p:nvPr>
        </p:nvGraphicFramePr>
        <p:xfrm>
          <a:off x="1405608" y="4399696"/>
          <a:ext cx="6983020" cy="175260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766496">
                  <a:extLst>
                    <a:ext uri="{9D8B030D-6E8A-4147-A177-3AD203B41FA5}">
                      <a16:colId xmlns:a16="http://schemas.microsoft.com/office/drawing/2014/main" val="2846835917"/>
                    </a:ext>
                  </a:extLst>
                </a:gridCol>
                <a:gridCol w="2201113">
                  <a:extLst>
                    <a:ext uri="{9D8B030D-6E8A-4147-A177-3AD203B41FA5}">
                      <a16:colId xmlns:a16="http://schemas.microsoft.com/office/drawing/2014/main" val="652776629"/>
                    </a:ext>
                  </a:extLst>
                </a:gridCol>
                <a:gridCol w="919370">
                  <a:extLst>
                    <a:ext uri="{9D8B030D-6E8A-4147-A177-3AD203B41FA5}">
                      <a16:colId xmlns:a16="http://schemas.microsoft.com/office/drawing/2014/main" val="353872153"/>
                    </a:ext>
                  </a:extLst>
                </a:gridCol>
                <a:gridCol w="1220227">
                  <a:extLst>
                    <a:ext uri="{9D8B030D-6E8A-4147-A177-3AD203B41FA5}">
                      <a16:colId xmlns:a16="http://schemas.microsoft.com/office/drawing/2014/main" val="3917273492"/>
                    </a:ext>
                  </a:extLst>
                </a:gridCol>
                <a:gridCol w="937907">
                  <a:extLst>
                    <a:ext uri="{9D8B030D-6E8A-4147-A177-3AD203B41FA5}">
                      <a16:colId xmlns:a16="http://schemas.microsoft.com/office/drawing/2014/main" val="1523926738"/>
                    </a:ext>
                  </a:extLst>
                </a:gridCol>
                <a:gridCol w="937907">
                  <a:extLst>
                    <a:ext uri="{9D8B030D-6E8A-4147-A177-3AD203B41FA5}">
                      <a16:colId xmlns:a16="http://schemas.microsoft.com/office/drawing/2014/main" val="28387569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略称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ソフトウェア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言語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ファイル数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LOC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論理</a:t>
                      </a:r>
                      <a:r>
                        <a:rPr kumimoji="1" lang="en-US" altLang="ja-JP" dirty="0" smtClean="0"/>
                        <a:t>LOC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8617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i="1" dirty="0" smtClean="0"/>
                        <a:t>ant</a:t>
                      </a:r>
                      <a:endParaRPr kumimoji="1" lang="ja-JP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Apache</a:t>
                      </a:r>
                      <a:r>
                        <a:rPr kumimoji="1" lang="en-US" altLang="ja-JP" baseline="0" dirty="0" smtClean="0"/>
                        <a:t>-Ant </a:t>
                      </a:r>
                      <a:r>
                        <a:rPr kumimoji="1" lang="en-US" altLang="ja-JP" sz="1800" kern="1200" dirty="0" smtClean="0">
                          <a:effectLst/>
                        </a:rPr>
                        <a:t>1.10.3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Java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887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11k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494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i="1" dirty="0" err="1" smtClean="0"/>
                        <a:t>json</a:t>
                      </a:r>
                      <a:endParaRPr kumimoji="1" lang="ja-JP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fastjson</a:t>
                      </a:r>
                      <a:r>
                        <a:rPr kumimoji="1" lang="en-US" altLang="ja-JP" dirty="0" smtClean="0"/>
                        <a:t> </a:t>
                      </a:r>
                      <a:r>
                        <a:rPr kumimoji="1" lang="en-US" altLang="ja-JP" sz="1800" kern="1200" dirty="0" smtClean="0">
                          <a:effectLst/>
                        </a:rPr>
                        <a:t>1.2.55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Java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172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4k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01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i="1" dirty="0" err="1" smtClean="0"/>
                        <a:t>joda</a:t>
                      </a:r>
                      <a:endParaRPr kumimoji="1" lang="ja-JP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joda</a:t>
                      </a:r>
                      <a:r>
                        <a:rPr kumimoji="1" lang="en-US" altLang="ja-JP" dirty="0" smtClean="0"/>
                        <a:t>-time </a:t>
                      </a:r>
                      <a:r>
                        <a:rPr kumimoji="1" lang="en-US" altLang="ja-JP" sz="1800" kern="1200" dirty="0" smtClean="0">
                          <a:effectLst/>
                        </a:rPr>
                        <a:t>2.10.1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Java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166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3k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628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205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評価実験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651240" cy="4525963"/>
          </a:xfrm>
        </p:spPr>
        <p:txBody>
          <a:bodyPr/>
          <a:lstStyle/>
          <a:p>
            <a:r>
              <a:rPr kumimoji="1" lang="en-US" altLang="ja-JP" dirty="0" smtClean="0"/>
              <a:t>3 </a:t>
            </a:r>
            <a:r>
              <a:rPr kumimoji="1" lang="ja-JP" altLang="en-US" dirty="0" err="1" smtClean="0"/>
              <a:t>つの</a:t>
            </a:r>
            <a:r>
              <a:rPr kumimoji="1" lang="ja-JP" altLang="en-US" dirty="0" smtClean="0"/>
              <a:t>ソフトウェアに対する検出結果を提案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手法を用いて比較</a:t>
            </a:r>
            <a:endParaRPr kumimoji="1" lang="en-US" altLang="ja-JP" dirty="0" smtClean="0"/>
          </a:p>
          <a:p>
            <a:pPr marL="457200" lvl="1" indent="0">
              <a:buNone/>
            </a:pPr>
            <a:r>
              <a:rPr lang="ja-JP" altLang="en-US" dirty="0" smtClean="0">
                <a:solidFill>
                  <a:schemeClr val="bg1">
                    <a:lumMod val="75000"/>
                  </a:schemeClr>
                </a:solidFill>
              </a:rPr>
              <a:t>実験</a:t>
            </a:r>
            <a:r>
              <a:rPr lang="en-US" altLang="ja-JP" dirty="0" smtClean="0">
                <a:solidFill>
                  <a:schemeClr val="bg1">
                    <a:lumMod val="75000"/>
                  </a:schemeClr>
                </a:solidFill>
              </a:rPr>
              <a:t>1:</a:t>
            </a:r>
            <a:r>
              <a:rPr lang="ja-JP" altLang="en-US" dirty="0" smtClean="0">
                <a:solidFill>
                  <a:schemeClr val="bg1">
                    <a:lumMod val="75000"/>
                  </a:schemeClr>
                </a:solidFill>
              </a:rPr>
              <a:t>異なるツールの結果を比較</a:t>
            </a:r>
            <a:endParaRPr lang="en-US" altLang="ja-JP" dirty="0" smtClean="0">
              <a:solidFill>
                <a:schemeClr val="bg1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r>
              <a:rPr lang="ja-JP" altLang="en-US" dirty="0"/>
              <a:t>実験</a:t>
            </a:r>
            <a:r>
              <a:rPr lang="en-US" altLang="ja-JP" dirty="0"/>
              <a:t>2:</a:t>
            </a:r>
            <a:r>
              <a:rPr lang="ja-JP" altLang="en-US" dirty="0"/>
              <a:t>同一ツールでパラメータの異なる結果を比較</a:t>
            </a:r>
            <a:endParaRPr lang="en-US" altLang="ja-JP" dirty="0"/>
          </a:p>
          <a:p>
            <a:r>
              <a:rPr kumimoji="1" lang="ja-JP" altLang="en-US" dirty="0" smtClean="0"/>
              <a:t>対象ソフトウェア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033434"/>
              </p:ext>
            </p:extLst>
          </p:nvPr>
        </p:nvGraphicFramePr>
        <p:xfrm>
          <a:off x="1405608" y="4399696"/>
          <a:ext cx="6983020" cy="1752600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766496">
                  <a:extLst>
                    <a:ext uri="{9D8B030D-6E8A-4147-A177-3AD203B41FA5}">
                      <a16:colId xmlns:a16="http://schemas.microsoft.com/office/drawing/2014/main" val="2846835917"/>
                    </a:ext>
                  </a:extLst>
                </a:gridCol>
                <a:gridCol w="2201113">
                  <a:extLst>
                    <a:ext uri="{9D8B030D-6E8A-4147-A177-3AD203B41FA5}">
                      <a16:colId xmlns:a16="http://schemas.microsoft.com/office/drawing/2014/main" val="652776629"/>
                    </a:ext>
                  </a:extLst>
                </a:gridCol>
                <a:gridCol w="919370">
                  <a:extLst>
                    <a:ext uri="{9D8B030D-6E8A-4147-A177-3AD203B41FA5}">
                      <a16:colId xmlns:a16="http://schemas.microsoft.com/office/drawing/2014/main" val="353872153"/>
                    </a:ext>
                  </a:extLst>
                </a:gridCol>
                <a:gridCol w="1220227">
                  <a:extLst>
                    <a:ext uri="{9D8B030D-6E8A-4147-A177-3AD203B41FA5}">
                      <a16:colId xmlns:a16="http://schemas.microsoft.com/office/drawing/2014/main" val="3917273492"/>
                    </a:ext>
                  </a:extLst>
                </a:gridCol>
                <a:gridCol w="937907">
                  <a:extLst>
                    <a:ext uri="{9D8B030D-6E8A-4147-A177-3AD203B41FA5}">
                      <a16:colId xmlns:a16="http://schemas.microsoft.com/office/drawing/2014/main" val="1523926738"/>
                    </a:ext>
                  </a:extLst>
                </a:gridCol>
                <a:gridCol w="937907">
                  <a:extLst>
                    <a:ext uri="{9D8B030D-6E8A-4147-A177-3AD203B41FA5}">
                      <a16:colId xmlns:a16="http://schemas.microsoft.com/office/drawing/2014/main" val="28387569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略称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ソフトウェア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言語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ファイル数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LOC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論理</a:t>
                      </a:r>
                      <a:r>
                        <a:rPr kumimoji="1" lang="en-US" altLang="ja-JP" dirty="0" smtClean="0"/>
                        <a:t>LOC</a:t>
                      </a:r>
                      <a:endParaRPr kumimoji="1" lang="ja-JP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8617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i="1" dirty="0" smtClean="0"/>
                        <a:t>ant</a:t>
                      </a:r>
                      <a:endParaRPr kumimoji="1" lang="ja-JP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Apache</a:t>
                      </a:r>
                      <a:r>
                        <a:rPr kumimoji="1" lang="en-US" altLang="ja-JP" baseline="0" dirty="0" smtClean="0"/>
                        <a:t>-Ant </a:t>
                      </a:r>
                      <a:r>
                        <a:rPr kumimoji="1" lang="en-US" altLang="ja-JP" sz="1800" kern="1200" dirty="0" smtClean="0">
                          <a:effectLst/>
                        </a:rPr>
                        <a:t>1.10.3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Java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887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22k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11k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494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i="1" dirty="0" err="1" smtClean="0"/>
                        <a:t>json</a:t>
                      </a:r>
                      <a:endParaRPr kumimoji="1" lang="ja-JP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fastjson</a:t>
                      </a:r>
                      <a:r>
                        <a:rPr kumimoji="1" lang="en-US" altLang="ja-JP" dirty="0" smtClean="0"/>
                        <a:t> </a:t>
                      </a:r>
                      <a:r>
                        <a:rPr kumimoji="1" lang="en-US" altLang="ja-JP" sz="1800" kern="1200" dirty="0" smtClean="0">
                          <a:effectLst/>
                        </a:rPr>
                        <a:t>1.2.55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Java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172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5k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4k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01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i="1" dirty="0" err="1" smtClean="0"/>
                        <a:t>joda</a:t>
                      </a:r>
                      <a:endParaRPr kumimoji="1" lang="ja-JP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joda</a:t>
                      </a:r>
                      <a:r>
                        <a:rPr kumimoji="1" lang="en-US" altLang="ja-JP" dirty="0" smtClean="0"/>
                        <a:t>-time </a:t>
                      </a:r>
                      <a:r>
                        <a:rPr kumimoji="1" lang="en-US" altLang="ja-JP" sz="1800" kern="1200" dirty="0" smtClean="0">
                          <a:effectLst/>
                        </a:rPr>
                        <a:t>2.10.1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Java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166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7k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dirty="0" smtClean="0"/>
                        <a:t>3k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6289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432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評価実験 </a:t>
            </a:r>
            <a:r>
              <a:rPr lang="en-US" altLang="ja-JP" dirty="0" smtClean="0"/>
              <a:t>2: </a:t>
            </a:r>
            <a:r>
              <a:rPr lang="ja-JP" altLang="en-US" dirty="0" smtClean="0"/>
              <a:t>概要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800099" y="1600200"/>
                <a:ext cx="8267701" cy="4525963"/>
              </a:xfrm>
            </p:spPr>
            <p:txBody>
              <a:bodyPr/>
              <a:lstStyle/>
              <a:p>
                <a:r>
                  <a:rPr lang="ja-JP" altLang="en-US" dirty="0" smtClean="0"/>
                  <a:t>使用するコードクローン検出ツール</a:t>
                </a:r>
                <a:endParaRPr lang="en-US" altLang="ja-JP" dirty="0" smtClean="0"/>
              </a:p>
              <a:p>
                <a:pPr lvl="1"/>
                <a:r>
                  <a:rPr lang="en-US" altLang="ja-JP" dirty="0" err="1" smtClean="0"/>
                  <a:t>NiCAD</a:t>
                </a:r>
                <a:r>
                  <a:rPr lang="en-US" altLang="ja-JP" dirty="0" smtClean="0"/>
                  <a:t> : </a:t>
                </a:r>
                <a:r>
                  <a:rPr lang="ja-JP" altLang="en-US" dirty="0" smtClean="0"/>
                  <a:t>ソースコード文字列の比較による検出</a:t>
                </a:r>
                <a:endParaRPr lang="en-US" altLang="ja-JP" dirty="0" smtClean="0"/>
              </a:p>
              <a:p>
                <a:r>
                  <a:rPr lang="ja-JP" altLang="en-US" dirty="0" smtClean="0"/>
                  <a:t>あらかじめ定めた </a:t>
                </a:r>
                <a:r>
                  <a:rPr lang="en-US" altLang="ja-JP" dirty="0" smtClean="0"/>
                  <a:t>2 </a:t>
                </a:r>
                <a:r>
                  <a:rPr lang="ja-JP" altLang="en-US" dirty="0" err="1" smtClean="0"/>
                  <a:t>つの</a:t>
                </a:r>
                <a:r>
                  <a:rPr lang="ja-JP" altLang="en-US" dirty="0" smtClean="0"/>
                  <a:t>パラメータを </a:t>
                </a:r>
                <a:r>
                  <a:rPr lang="en-US" altLang="ja-JP" dirty="0" err="1" smtClean="0"/>
                  <a:t>NiCAD</a:t>
                </a:r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に設定し</a:t>
                </a:r>
                <a:r>
                  <a:rPr lang="en-US" altLang="ja-JP" dirty="0" smtClean="0"/>
                  <a:t>, </a:t>
                </a:r>
                <a:r>
                  <a:rPr lang="ja-JP" altLang="en-US" dirty="0" smtClean="0"/>
                  <a:t>コードクローン検出</a:t>
                </a:r>
                <a:endParaRPr lang="en-US" altLang="ja-JP" dirty="0" smtClean="0"/>
              </a:p>
              <a:p>
                <a:r>
                  <a:rPr lang="ja-JP" altLang="en-US" dirty="0" smtClean="0"/>
                  <a:t>得られた検出結果を比較</a:t>
                </a:r>
                <a:endParaRPr lang="en-US" altLang="ja-JP" dirty="0" smtClean="0"/>
              </a:p>
              <a:p>
                <a:pPr lvl="1"/>
                <a:r>
                  <a:rPr lang="ja-JP" altLang="en-US" dirty="0" smtClean="0"/>
                  <a:t>それぞれのパラメータ設定で検出されたクローンペアの集合を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ja-JP" dirty="0">
                    <a:latin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altLang="ja-JP" dirty="0" smtClean="0"/>
                  <a:t> </a:t>
                </a:r>
                <a:r>
                  <a:rPr lang="ja-JP" altLang="en-US" dirty="0" smtClean="0"/>
                  <a:t>とする</a:t>
                </a:r>
                <a:endParaRPr lang="en-US" altLang="ja-JP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0099" y="1600200"/>
                <a:ext cx="8267701" cy="4525963"/>
              </a:xfrm>
              <a:blipFill>
                <a:blip r:embed="rId3"/>
                <a:stretch>
                  <a:fillRect l="-1695" t="-2156" r="-1105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2766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評価実験 </a:t>
            </a:r>
            <a:r>
              <a:rPr lang="en-US" altLang="ja-JP" dirty="0"/>
              <a:t>2</a:t>
            </a:r>
            <a:r>
              <a:rPr lang="en-US" altLang="ja-JP" dirty="0" smtClean="0"/>
              <a:t>: </a:t>
            </a:r>
            <a:r>
              <a:rPr lang="ja-JP" altLang="en-US" dirty="0" smtClean="0"/>
              <a:t>使用したパラメータ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コンテンツ プレースホルダー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636564999"/>
                  </p:ext>
                </p:extLst>
              </p:nvPr>
            </p:nvGraphicFramePr>
            <p:xfrm>
              <a:off x="1480344" y="1847850"/>
              <a:ext cx="6172200" cy="3708400"/>
            </p:xfrm>
            <a:graphic>
              <a:graphicData uri="http://schemas.openxmlformats.org/drawingml/2006/table">
                <a:tbl>
                  <a:tblPr firstRow="1" bandRow="1">
                    <a:tableStyleId>{0660B408-B3CF-4A94-85FC-2B1E0A45F4A2}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16374684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997992362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75912633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b="1" i="1" dirty="0" smtClean="0">
                                        <a:latin typeface="Cambria Math" panose="02040503050406030204" pitchFamily="18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kumimoji="1" lang="en-US" altLang="ja-JP" b="1" i="1" dirty="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b="1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b="1" i="1" dirty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b="1" i="1" dirty="0" smtClean="0">
                                        <a:latin typeface="Cambria Math" panose="02040503050406030204" pitchFamily="18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kumimoji="1" lang="en-US" altLang="ja-JP" b="1" i="1" dirty="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6186269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1800" kern="1200" dirty="0" smtClean="0">
                              <a:effectLst/>
                            </a:rPr>
                            <a:t>granularity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>
                              <a:solidFill>
                                <a:srgbClr val="FF0000"/>
                              </a:solidFill>
                            </a:rPr>
                            <a:t>functions</a:t>
                          </a:r>
                          <a:endParaRPr kumimoji="1" lang="ja-JP" alt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>
                              <a:solidFill>
                                <a:srgbClr val="FF0000"/>
                              </a:solidFill>
                            </a:rPr>
                            <a:t>blocks</a:t>
                          </a:r>
                          <a:endParaRPr kumimoji="1" lang="ja-JP" alt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06889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1800" kern="1200" dirty="0" smtClean="0">
                              <a:effectLst/>
                            </a:rPr>
                            <a:t>threshold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0.3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0.3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041807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err="1" smtClean="0"/>
                            <a:t>minsize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10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10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556972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err="1" smtClean="0"/>
                            <a:t>maxsize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2,500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2,500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239465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transform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3350472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rename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blind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blind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7285262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filter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8097004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abstract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3163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normalize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7583335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コンテンツ プレースホルダー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636564999"/>
                  </p:ext>
                </p:extLst>
              </p:nvPr>
            </p:nvGraphicFramePr>
            <p:xfrm>
              <a:off x="1480344" y="1847850"/>
              <a:ext cx="6172200" cy="3708400"/>
            </p:xfrm>
            <a:graphic>
              <a:graphicData uri="http://schemas.openxmlformats.org/drawingml/2006/table">
                <a:tbl>
                  <a:tblPr firstRow="1" bandRow="1">
                    <a:tableStyleId>{0660B408-B3CF-4A94-85FC-2B1E0A45F4A2}</a:tableStyleId>
                  </a:tblPr>
                  <a:tblGrid>
                    <a:gridCol w="2057400">
                      <a:extLst>
                        <a:ext uri="{9D8B030D-6E8A-4147-A177-3AD203B41FA5}">
                          <a16:colId xmlns:a16="http://schemas.microsoft.com/office/drawing/2014/main" val="1637468400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997992362"/>
                        </a:ext>
                      </a:extLst>
                    </a:gridCol>
                    <a:gridCol w="2057400">
                      <a:extLst>
                        <a:ext uri="{9D8B030D-6E8A-4147-A177-3AD203B41FA5}">
                          <a16:colId xmlns:a16="http://schemas.microsoft.com/office/drawing/2014/main" val="275912633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3"/>
                          <a:stretch>
                            <a:fillRect l="-100000" r="-100000" b="-9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>
                        <a:blipFill>
                          <a:blip r:embed="rId3"/>
                          <a:stretch>
                            <a:fillRect l="-200000" b="-9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6186269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1800" kern="1200" dirty="0" smtClean="0">
                              <a:effectLst/>
                            </a:rPr>
                            <a:t>granularity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>
                              <a:solidFill>
                                <a:srgbClr val="FF0000"/>
                              </a:solidFill>
                            </a:rPr>
                            <a:t>functions</a:t>
                          </a:r>
                          <a:endParaRPr kumimoji="1" lang="ja-JP" alt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>
                              <a:solidFill>
                                <a:srgbClr val="FF0000"/>
                              </a:solidFill>
                            </a:rPr>
                            <a:t>blocks</a:t>
                          </a:r>
                          <a:endParaRPr kumimoji="1" lang="ja-JP" altLang="en-US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006889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1800" kern="1200" dirty="0" smtClean="0">
                              <a:effectLst/>
                            </a:rPr>
                            <a:t>threshold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0.3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0.3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0418077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err="1" smtClean="0"/>
                            <a:t>minsize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10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10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5569728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err="1" smtClean="0"/>
                            <a:t>maxsize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2,500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2,500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4239465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transform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43350472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rename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blind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blind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7285262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filter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8097004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abstract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0731630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normalize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dirty="0" smtClean="0"/>
                            <a:t>none</a:t>
                          </a:r>
                          <a:endParaRPr kumimoji="1" lang="ja-JP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7583335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0602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評価実験 </a:t>
            </a:r>
            <a:r>
              <a:rPr lang="en-US" altLang="ja-JP" dirty="0" smtClean="0"/>
              <a:t>2: </a:t>
            </a:r>
            <a:r>
              <a:rPr lang="ja-JP" altLang="en-US" dirty="0" smtClean="0"/>
              <a:t>評価手順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19160" cy="4525963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altLang="ja-JP" dirty="0">
                    <a:latin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ja-JP" altLang="en-US" dirty="0" smtClean="0"/>
                  <a:t> と領域</a:t>
                </a:r>
                <a14:m>
                  <m:oMath xmlns:m="http://schemas.openxmlformats.org/officeDocument/2006/math">
                    <m:r>
                      <a:rPr lang="en-US" altLang="ja-JP" dirty="0">
                        <a:latin typeface="Cambria Math" panose="02040503050406030204" pitchFamily="18" charset="0"/>
                      </a:rPr>
                      <m:t>Ⅰ</m:t>
                    </m:r>
                  </m:oMath>
                </a14:m>
                <a:r>
                  <a:rPr lang="en-US" altLang="ja-JP" dirty="0" smtClean="0"/>
                  <a:t>,</a:t>
                </a:r>
                <a14:m>
                  <m:oMath xmlns:m="http://schemas.openxmlformats.org/officeDocument/2006/math">
                    <m:r>
                      <a:rPr lang="en-US" altLang="ja-JP" dirty="0">
                        <a:latin typeface="Cambria Math" panose="02040503050406030204" pitchFamily="18" charset="0"/>
                      </a:rPr>
                      <m:t>Ⅱ</m:t>
                    </m:r>
                  </m:oMath>
                </a14:m>
                <a:r>
                  <a:rPr lang="en-US" altLang="ja-JP" dirty="0" smtClean="0"/>
                  <a:t>,</a:t>
                </a:r>
                <a14:m>
                  <m:oMath xmlns:m="http://schemas.openxmlformats.org/officeDocument/2006/math">
                    <m:r>
                      <a:rPr lang="en-US" altLang="ja-JP" dirty="0">
                        <a:latin typeface="Cambria Math" panose="02040503050406030204" pitchFamily="18" charset="0"/>
                      </a:rPr>
                      <m:t>Ⅲ</m:t>
                    </m:r>
                  </m:oMath>
                </a14:m>
                <a:r>
                  <a:rPr lang="en-US" altLang="ja-JP" dirty="0" smtClean="0"/>
                  <a:t>,</a:t>
                </a:r>
                <a14:m>
                  <m:oMath xmlns:m="http://schemas.openxmlformats.org/officeDocument/2006/math">
                    <m:r>
                      <a:rPr lang="en-US" altLang="ja-JP" dirty="0">
                        <a:latin typeface="Cambria Math" panose="02040503050406030204" pitchFamily="18" charset="0"/>
                      </a:rPr>
                      <m:t>Ⅳ</m:t>
                    </m:r>
                  </m:oMath>
                </a14:m>
                <a:r>
                  <a:rPr lang="ja-JP" altLang="en-US" dirty="0" smtClean="0"/>
                  <a:t>に含まれるクローンペアの数を調査</a:t>
                </a:r>
                <a:endParaRPr lang="en-US" altLang="ja-JP" dirty="0"/>
              </a:p>
              <a:p>
                <a:r>
                  <a:rPr lang="ja-JP" altLang="en-US" sz="2800" dirty="0">
                    <a:latin typeface="Cambria Math" panose="02040503050406030204" pitchFamily="18" charset="0"/>
                  </a:rPr>
                  <a:t>領域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Ⅱ</m:t>
                    </m:r>
                  </m:oMath>
                </a14:m>
                <a:endParaRPr lang="en-US" altLang="ja-JP" sz="2800" dirty="0"/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ja-JP" altLang="en-US" sz="2400" dirty="0"/>
                  <a:t> の要素で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ja-JP" altLang="en-US" sz="2400" dirty="0"/>
                  <a:t> に対応する要素が</a:t>
                </a:r>
                <a:r>
                  <a:rPr lang="en-US" altLang="ja-JP" sz="2400" dirty="0"/>
                  <a:t/>
                </a:r>
                <a:br>
                  <a:rPr lang="en-US" altLang="ja-JP" sz="2400" dirty="0"/>
                </a:br>
                <a:r>
                  <a:rPr lang="ja-JP" altLang="en-US" sz="2400" dirty="0"/>
                  <a:t>あるものの集合</a:t>
                </a:r>
                <a:endParaRPr lang="en-US" altLang="ja-JP" sz="2400" dirty="0"/>
              </a:p>
              <a:p>
                <a:r>
                  <a:rPr lang="ja-JP" altLang="en-US" sz="2800" dirty="0">
                    <a:latin typeface="Cambria Math" panose="02040503050406030204" pitchFamily="18" charset="0"/>
                  </a:rPr>
                  <a:t>領域 </a:t>
                </a:r>
                <a14:m>
                  <m:oMath xmlns:m="http://schemas.openxmlformats.org/officeDocument/2006/math">
                    <m:r>
                      <a:rPr lang="en-US" altLang="ja-JP" sz="2800" i="1" dirty="0">
                        <a:latin typeface="Cambria Math" panose="02040503050406030204" pitchFamily="18" charset="0"/>
                      </a:rPr>
                      <m:t>Ⅲ</m:t>
                    </m:r>
                  </m:oMath>
                </a14:m>
                <a:endParaRPr lang="en-US" altLang="ja-JP" sz="2800" dirty="0"/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400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ja-JP" altLang="en-US" sz="2400" dirty="0"/>
                  <a:t> の要素で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ja-JP" altLang="en-US" sz="2400" dirty="0"/>
                  <a:t> に対応する要素が</a:t>
                </a:r>
                <a:r>
                  <a:rPr lang="en-US" altLang="ja-JP" sz="2400" dirty="0"/>
                  <a:t/>
                </a:r>
                <a:br>
                  <a:rPr lang="en-US" altLang="ja-JP" sz="2400" dirty="0"/>
                </a:br>
                <a:r>
                  <a:rPr lang="ja-JP" altLang="en-US" sz="2400" dirty="0"/>
                  <a:t>あるものの集合</a:t>
                </a:r>
                <a:endParaRPr lang="en-US" altLang="ja-JP" sz="2400" dirty="0"/>
              </a:p>
              <a:p>
                <a:r>
                  <a:rPr lang="ja-JP" altLang="en-US" sz="2800" dirty="0">
                    <a:latin typeface="Cambria Math" panose="02040503050406030204" pitchFamily="18" charset="0"/>
                  </a:rPr>
                  <a:t>領域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Ⅰ</m:t>
                    </m:r>
                    <m:r>
                      <a:rPr lang="en-US" altLang="ja-JP" sz="2800" b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sz="2800" i="1" dirty="0">
                        <a:latin typeface="Cambria Math" panose="02040503050406030204" pitchFamily="18" charset="0"/>
                      </a:rPr>
                      <m:t>−Ⅱ</m:t>
                    </m:r>
                  </m:oMath>
                </a14:m>
                <a:endParaRPr lang="en-US" altLang="ja-JP" sz="2800" dirty="0"/>
              </a:p>
              <a:p>
                <a:pPr marL="342900" lvl="1" indent="-342900">
                  <a:buFontTx/>
                  <a:buChar char="•"/>
                </a:pPr>
                <a:r>
                  <a:rPr lang="ja-JP" altLang="en-US" dirty="0">
                    <a:latin typeface="Cambria Math" panose="02040503050406030204" pitchFamily="18" charset="0"/>
                  </a:rPr>
                  <a:t>領域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Ⅳ=</m:t>
                    </m:r>
                    <m:sSub>
                      <m:sSubPr>
                        <m:ctrlPr>
                          <a:rPr lang="en-US" altLang="ja-JP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i="1">
                            <a:solidFill>
                              <a:srgbClr val="E4720A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</a:rPr>
                      <m:t>−Ⅲ</m:t>
                    </m:r>
                  </m:oMath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19160" cy="4525963"/>
              </a:xfrm>
              <a:blipFill>
                <a:blip r:embed="rId3"/>
                <a:stretch>
                  <a:fillRect l="-1788" t="-2156" r="-1717" b="-7951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5595" y="3406177"/>
            <a:ext cx="4218405" cy="306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061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評価実験 </a:t>
            </a:r>
            <a:r>
              <a:rPr lang="en-US" altLang="ja-JP" dirty="0" smtClean="0"/>
              <a:t>2: </a:t>
            </a:r>
            <a:r>
              <a:rPr kumimoji="1" lang="ja-JP" altLang="en-US" dirty="0" smtClean="0"/>
              <a:t>実験結果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コンテンツ プレースホルダー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94535154"/>
                  </p:ext>
                </p:extLst>
              </p:nvPr>
            </p:nvGraphicFramePr>
            <p:xfrm>
              <a:off x="808830" y="1546858"/>
              <a:ext cx="7515228" cy="2276636"/>
            </p:xfrm>
            <a:graphic>
              <a:graphicData uri="http://schemas.openxmlformats.org/drawingml/2006/table">
                <a:tbl>
                  <a:tblPr firstRow="1" bandRow="1">
                    <a:tableStyleId>{0660B408-B3CF-4A94-85FC-2B1E0A45F4A2}</a:tableStyleId>
                  </a:tblPr>
                  <a:tblGrid>
                    <a:gridCol w="895352">
                      <a:extLst>
                        <a:ext uri="{9D8B030D-6E8A-4147-A177-3AD203B41FA5}">
                          <a16:colId xmlns:a16="http://schemas.microsoft.com/office/drawing/2014/main" val="560474489"/>
                        </a:ext>
                      </a:extLst>
                    </a:gridCol>
                    <a:gridCol w="1238250">
                      <a:extLst>
                        <a:ext uri="{9D8B030D-6E8A-4147-A177-3AD203B41FA5}">
                          <a16:colId xmlns:a16="http://schemas.microsoft.com/office/drawing/2014/main" val="4174537144"/>
                        </a:ext>
                      </a:extLst>
                    </a:gridCol>
                    <a:gridCol w="1238250">
                      <a:extLst>
                        <a:ext uri="{9D8B030D-6E8A-4147-A177-3AD203B41FA5}">
                          <a16:colId xmlns:a16="http://schemas.microsoft.com/office/drawing/2014/main" val="4178488064"/>
                        </a:ext>
                      </a:extLst>
                    </a:gridCol>
                    <a:gridCol w="1035844">
                      <a:extLst>
                        <a:ext uri="{9D8B030D-6E8A-4147-A177-3AD203B41FA5}">
                          <a16:colId xmlns:a16="http://schemas.microsoft.com/office/drawing/2014/main" val="2812147994"/>
                        </a:ext>
                      </a:extLst>
                    </a:gridCol>
                    <a:gridCol w="1035844">
                      <a:extLst>
                        <a:ext uri="{9D8B030D-6E8A-4147-A177-3AD203B41FA5}">
                          <a16:colId xmlns:a16="http://schemas.microsoft.com/office/drawing/2014/main" val="3108049570"/>
                        </a:ext>
                      </a:extLst>
                    </a:gridCol>
                    <a:gridCol w="1035844">
                      <a:extLst>
                        <a:ext uri="{9D8B030D-6E8A-4147-A177-3AD203B41FA5}">
                          <a16:colId xmlns:a16="http://schemas.microsoft.com/office/drawing/2014/main" val="1039290775"/>
                        </a:ext>
                      </a:extLst>
                    </a:gridCol>
                    <a:gridCol w="1035844">
                      <a:extLst>
                        <a:ext uri="{9D8B030D-6E8A-4147-A177-3AD203B41FA5}">
                          <a16:colId xmlns:a16="http://schemas.microsoft.com/office/drawing/2014/main" val="3072880976"/>
                        </a:ext>
                      </a:extLst>
                    </a:gridCol>
                  </a:tblGrid>
                  <a:tr h="569159">
                    <a:tc>
                      <a:txBody>
                        <a:bodyPr/>
                        <a:lstStyle/>
                        <a:p>
                          <a:pPr algn="ctr"/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1" i="1" smtClean="0">
                                        <a:latin typeface="Cambria Math" panose="02040503050406030204" pitchFamily="18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kumimoji="1" lang="en-US" altLang="ja-JP" sz="2800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kumimoji="1" lang="en-US" altLang="ja-JP" sz="2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sz="2800" b="1" i="1" smtClean="0">
                                        <a:latin typeface="Cambria Math" panose="02040503050406030204" pitchFamily="18" charset="0"/>
                                      </a:rPr>
                                      <m:t>𝑹</m:t>
                                    </m:r>
                                  </m:e>
                                  <m:sub>
                                    <m:r>
                                      <a:rPr kumimoji="1" lang="en-US" altLang="ja-JP" sz="2800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800" smtClean="0">
                                    <a:latin typeface="Cambria Math" panose="02040503050406030204" pitchFamily="18" charset="0"/>
                                  </a:rPr>
                                  <m:t> Ⅰ</m:t>
                                </m:r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800" smtClean="0">
                                    <a:latin typeface="Cambria Math" panose="02040503050406030204" pitchFamily="18" charset="0"/>
                                  </a:rPr>
                                  <m:t>Ⅱ</m:t>
                                </m:r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800" smtClean="0">
                                    <a:latin typeface="Cambria Math" panose="02040503050406030204" pitchFamily="18" charset="0"/>
                                  </a:rPr>
                                  <m:t>Ⅲ</m:t>
                                </m:r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kumimoji="1" lang="en-US" altLang="ja-JP" sz="2800" smtClean="0">
                                    <a:latin typeface="Cambria Math" panose="02040503050406030204" pitchFamily="18" charset="0"/>
                                  </a:rPr>
                                  <m:t>Ⅳ</m:t>
                                </m:r>
                              </m:oMath>
                            </m:oMathPara>
                          </a14:m>
                          <a:endParaRPr kumimoji="1" lang="ja-JP" altLang="en-US" sz="2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305689188"/>
                      </a:ext>
                    </a:extLst>
                  </a:tr>
                  <a:tr h="5691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2800" i="1" dirty="0" smtClean="0"/>
                            <a:t>ant</a:t>
                          </a:r>
                          <a:endParaRPr kumimoji="1" lang="ja-JP" altLang="en-US" sz="2800" i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497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1,115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5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492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492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623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14763137"/>
                      </a:ext>
                    </a:extLst>
                  </a:tr>
                  <a:tr h="5691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2800" i="1" dirty="0" err="1" smtClean="0"/>
                            <a:t>json</a:t>
                          </a:r>
                          <a:endParaRPr kumimoji="1" lang="ja-JP" altLang="en-US" sz="2800" i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136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1,038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0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136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136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902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25450599"/>
                      </a:ext>
                    </a:extLst>
                  </a:tr>
                  <a:tr h="5691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2800" i="1" dirty="0" err="1" smtClean="0"/>
                            <a:t>joda</a:t>
                          </a:r>
                          <a:endParaRPr kumimoji="1" lang="ja-JP" altLang="en-US" sz="2800" i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338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448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337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337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111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5230906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コンテンツ プレースホルダー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994535154"/>
                  </p:ext>
                </p:extLst>
              </p:nvPr>
            </p:nvGraphicFramePr>
            <p:xfrm>
              <a:off x="808830" y="1546858"/>
              <a:ext cx="7515228" cy="2276636"/>
            </p:xfrm>
            <a:graphic>
              <a:graphicData uri="http://schemas.openxmlformats.org/drawingml/2006/table">
                <a:tbl>
                  <a:tblPr firstRow="1" bandRow="1">
                    <a:tableStyleId>{0660B408-B3CF-4A94-85FC-2B1E0A45F4A2}</a:tableStyleId>
                  </a:tblPr>
                  <a:tblGrid>
                    <a:gridCol w="895352">
                      <a:extLst>
                        <a:ext uri="{9D8B030D-6E8A-4147-A177-3AD203B41FA5}">
                          <a16:colId xmlns:a16="http://schemas.microsoft.com/office/drawing/2014/main" val="560474489"/>
                        </a:ext>
                      </a:extLst>
                    </a:gridCol>
                    <a:gridCol w="1238250">
                      <a:extLst>
                        <a:ext uri="{9D8B030D-6E8A-4147-A177-3AD203B41FA5}">
                          <a16:colId xmlns:a16="http://schemas.microsoft.com/office/drawing/2014/main" val="4174537144"/>
                        </a:ext>
                      </a:extLst>
                    </a:gridCol>
                    <a:gridCol w="1238250">
                      <a:extLst>
                        <a:ext uri="{9D8B030D-6E8A-4147-A177-3AD203B41FA5}">
                          <a16:colId xmlns:a16="http://schemas.microsoft.com/office/drawing/2014/main" val="4178488064"/>
                        </a:ext>
                      </a:extLst>
                    </a:gridCol>
                    <a:gridCol w="1035844">
                      <a:extLst>
                        <a:ext uri="{9D8B030D-6E8A-4147-A177-3AD203B41FA5}">
                          <a16:colId xmlns:a16="http://schemas.microsoft.com/office/drawing/2014/main" val="2812147994"/>
                        </a:ext>
                      </a:extLst>
                    </a:gridCol>
                    <a:gridCol w="1035844">
                      <a:extLst>
                        <a:ext uri="{9D8B030D-6E8A-4147-A177-3AD203B41FA5}">
                          <a16:colId xmlns:a16="http://schemas.microsoft.com/office/drawing/2014/main" val="3108049570"/>
                        </a:ext>
                      </a:extLst>
                    </a:gridCol>
                    <a:gridCol w="1035844">
                      <a:extLst>
                        <a:ext uri="{9D8B030D-6E8A-4147-A177-3AD203B41FA5}">
                          <a16:colId xmlns:a16="http://schemas.microsoft.com/office/drawing/2014/main" val="1039290775"/>
                        </a:ext>
                      </a:extLst>
                    </a:gridCol>
                    <a:gridCol w="1035844">
                      <a:extLst>
                        <a:ext uri="{9D8B030D-6E8A-4147-A177-3AD203B41FA5}">
                          <a16:colId xmlns:a16="http://schemas.microsoft.com/office/drawing/2014/main" val="3072880976"/>
                        </a:ext>
                      </a:extLst>
                    </a:gridCol>
                  </a:tblGrid>
                  <a:tr h="569159">
                    <a:tc>
                      <a:txBody>
                        <a:bodyPr/>
                        <a:lstStyle/>
                        <a:p>
                          <a:pPr algn="ctr"/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72414" r="-435468" b="-323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71569" r="-333333" b="-323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25882" r="-300000" b="-323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25882" r="-200000" b="-323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25882" r="-100000" b="-3234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ja-JP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625882" b="-32340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305689188"/>
                      </a:ext>
                    </a:extLst>
                  </a:tr>
                  <a:tr h="5691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2800" i="1" dirty="0" smtClean="0"/>
                            <a:t>ant</a:t>
                          </a:r>
                          <a:endParaRPr kumimoji="1" lang="ja-JP" altLang="en-US" sz="2800" i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497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1,115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5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492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492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kumimoji="1" lang="en-US" altLang="ja-JP" sz="2800" dirty="0" smtClean="0"/>
                            <a:t>623</a:t>
                          </a:r>
                          <a:endParaRPr kumimoji="1" lang="ja-JP" altLang="en-US" sz="2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514763137"/>
                      </a:ext>
                    </a:extLst>
                  </a:tr>
                  <a:tr h="5691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2800" i="1" dirty="0" err="1" smtClean="0"/>
                            <a:t>json</a:t>
                          </a:r>
                          <a:endParaRPr kumimoji="1" lang="ja-JP" altLang="en-US" sz="2800" i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136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1,038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0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136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136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902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725450599"/>
                      </a:ext>
                    </a:extLst>
                  </a:tr>
                  <a:tr h="56915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kumimoji="1" lang="en-US" altLang="ja-JP" sz="2800" i="1" dirty="0" err="1" smtClean="0"/>
                            <a:t>joda</a:t>
                          </a:r>
                          <a:endParaRPr kumimoji="1" lang="ja-JP" altLang="en-US" sz="2800" i="1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338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448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337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337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r"/>
                          <a:r>
                            <a:rPr lang="en-US" altLang="ja-JP" sz="2800" dirty="0" smtClean="0"/>
                            <a:t>111</a:t>
                          </a:r>
                          <a:endParaRPr lang="ja-JP" altLang="en-US" sz="28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5230906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  <p:sp>
        <p:nvSpPr>
          <p:cNvPr id="6" name="コンテンツ プレースホルダー 2"/>
          <p:cNvSpPr txBox="1">
            <a:spLocks/>
          </p:cNvSpPr>
          <p:nvPr/>
        </p:nvSpPr>
        <p:spPr bwMode="auto">
          <a:xfrm>
            <a:off x="933449" y="3914775"/>
            <a:ext cx="8010525" cy="221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ja-JP" altLang="en-US" kern="0" dirty="0" smtClean="0"/>
              <a:t>他の検出結果に対応するクローンペアが</a:t>
            </a:r>
            <a:r>
              <a:rPr lang="en-US" altLang="ja-JP" kern="0" dirty="0" smtClean="0"/>
              <a:t/>
            </a:r>
            <a:br>
              <a:rPr lang="en-US" altLang="ja-JP" kern="0" dirty="0" smtClean="0"/>
            </a:br>
            <a:r>
              <a:rPr lang="ja-JP" altLang="en-US" kern="0" dirty="0" smtClean="0">
                <a:solidFill>
                  <a:srgbClr val="FF0000"/>
                </a:solidFill>
              </a:rPr>
              <a:t>ないもの</a:t>
            </a:r>
            <a:r>
              <a:rPr lang="ja-JP" altLang="en-US" kern="0" dirty="0" smtClean="0"/>
              <a:t>の割合の平均 → </a:t>
            </a:r>
            <a:r>
              <a:rPr lang="en-US" altLang="ja-JP" kern="0" dirty="0" smtClean="0"/>
              <a:t>46%</a:t>
            </a:r>
          </a:p>
          <a:p>
            <a:r>
              <a:rPr lang="ja-JP" altLang="en-US" kern="0" dirty="0"/>
              <a:t>他の検出結果に対応するクローンペアが</a:t>
            </a:r>
            <a:r>
              <a:rPr lang="en-US" altLang="ja-JP" kern="0" dirty="0"/>
              <a:t/>
            </a:r>
            <a:br>
              <a:rPr lang="en-US" altLang="ja-JP" kern="0" dirty="0"/>
            </a:br>
            <a:r>
              <a:rPr lang="ja-JP" altLang="en-US" kern="0" dirty="0">
                <a:solidFill>
                  <a:srgbClr val="FF0000"/>
                </a:solidFill>
              </a:rPr>
              <a:t>あるもの</a:t>
            </a:r>
            <a:r>
              <a:rPr lang="ja-JP" altLang="en-US" kern="0" dirty="0"/>
              <a:t>の</a:t>
            </a:r>
            <a:r>
              <a:rPr lang="ja-JP" altLang="en-US" kern="0" dirty="0" smtClean="0"/>
              <a:t>割合の平均 → </a:t>
            </a:r>
            <a:r>
              <a:rPr lang="en-US" altLang="ja-JP" kern="0" dirty="0" smtClean="0"/>
              <a:t>54%</a:t>
            </a:r>
          </a:p>
        </p:txBody>
      </p:sp>
    </p:spTree>
    <p:extLst>
      <p:ext uri="{BB962C8B-B14F-4D97-AF65-F5344CB8AC3E}">
        <p14:creationId xmlns:p14="http://schemas.microsoft.com/office/powerpoint/2010/main" val="52328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8186"/>
            <a:ext cx="4193069" cy="48104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ja-JP" altLang="en-US" sz="4000" dirty="0" smtClean="0"/>
                  <a:t>評価実験 </a:t>
                </a:r>
                <a:r>
                  <a:rPr lang="en-US" altLang="ja-JP" sz="4000" dirty="0"/>
                  <a:t>2</a:t>
                </a:r>
                <a:r>
                  <a:rPr lang="en-US" altLang="ja-JP" sz="4000" dirty="0" smtClean="0"/>
                  <a:t>: </a:t>
                </a:r>
                <a:r>
                  <a:rPr lang="ja-JP" altLang="en-US" sz="4000" dirty="0" smtClean="0"/>
                  <a:t>マッチング率の可視化</a:t>
                </a:r>
                <a:r>
                  <a:rPr lang="en-US" altLang="ja-JP" sz="4000" dirty="0" smtClean="0"/>
                  <a:t/>
                </a:r>
                <a:br>
                  <a:rPr lang="en-US" altLang="ja-JP" sz="4000" dirty="0" smtClean="0"/>
                </a:br>
                <a:r>
                  <a:rPr lang="en-US" altLang="ja-JP" sz="4000" i="1" dirty="0" err="1" smtClean="0"/>
                  <a:t>joda</a:t>
                </a:r>
                <a:r>
                  <a:rPr lang="en-US" altLang="ja-JP" sz="4000" dirty="0" smtClean="0"/>
                  <a:t> </a:t>
                </a:r>
                <a:r>
                  <a:rPr lang="ja-JP" altLang="en-US" sz="4000" dirty="0" smtClean="0"/>
                  <a:t>における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4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4000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4000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ja-JP" altLang="en-US" sz="4000" dirty="0" smtClean="0"/>
                  <a:t> 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4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4000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40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 の比較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4"/>
                <a:stretch>
                  <a:fillRect t="-21809" b="-3297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24325" y="1600200"/>
            <a:ext cx="5019675" cy="4525963"/>
          </a:xfrm>
        </p:spPr>
        <p:txBody>
          <a:bodyPr/>
          <a:lstStyle/>
          <a:p>
            <a:r>
              <a:rPr lang="ja-JP" altLang="en-US" dirty="0" smtClean="0"/>
              <a:t>多くの点でマッチング率が</a:t>
            </a:r>
            <a:r>
              <a:rPr lang="en-US" altLang="ja-JP" dirty="0" smtClean="0"/>
              <a:t>100%</a:t>
            </a:r>
          </a:p>
          <a:p>
            <a:r>
              <a:rPr lang="ja-JP" altLang="en-US" dirty="0" smtClean="0"/>
              <a:t>対応するクローンペアがないクローンペアは異なるファイル間に多い</a:t>
            </a: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0726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コードクローン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 smtClean="0"/>
              <a:t> 同一または類似したコード片のこと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コピーアンドペーストが主な発生原因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ソフトウェア保守における大きな問題の</a:t>
            </a:r>
            <a:r>
              <a:rPr lang="en-US" altLang="ja-JP" dirty="0" smtClean="0"/>
              <a:t>1</a:t>
            </a:r>
            <a:r>
              <a:rPr lang="ja-JP" altLang="en-US" dirty="0" smtClean="0"/>
              <a:t>つ</a:t>
            </a:r>
            <a:endParaRPr lang="en-US" altLang="ja-JP" dirty="0" smtClean="0"/>
          </a:p>
          <a:p>
            <a:pPr marL="457200" lvl="1" indent="0">
              <a:buNone/>
            </a:pPr>
            <a:endParaRPr lang="en-US" altLang="ja-JP" dirty="0" smtClean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903" y="2857054"/>
            <a:ext cx="5500550" cy="3596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88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98309"/>
            <a:ext cx="4193069" cy="48104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ja-JP" altLang="en-US" sz="4000" dirty="0" smtClean="0"/>
                  <a:t>評価実験 </a:t>
                </a:r>
                <a:r>
                  <a:rPr lang="en-US" altLang="ja-JP" sz="4000" dirty="0"/>
                  <a:t>2</a:t>
                </a:r>
                <a:r>
                  <a:rPr lang="en-US" altLang="ja-JP" sz="4000" dirty="0" smtClean="0"/>
                  <a:t>: </a:t>
                </a:r>
                <a:r>
                  <a:rPr lang="ja-JP" altLang="en-US" sz="4000" dirty="0" smtClean="0"/>
                  <a:t>マッチング率の可視化</a:t>
                </a:r>
                <a:r>
                  <a:rPr lang="en-US" altLang="ja-JP" sz="4000" dirty="0" smtClean="0"/>
                  <a:t/>
                </a:r>
                <a:br>
                  <a:rPr lang="en-US" altLang="ja-JP" sz="4000" dirty="0" smtClean="0"/>
                </a:br>
                <a:r>
                  <a:rPr lang="en-US" altLang="ja-JP" sz="4000" i="1" dirty="0" err="1" smtClean="0"/>
                  <a:t>joda</a:t>
                </a:r>
                <a:r>
                  <a:rPr lang="en-US" altLang="ja-JP" sz="4000" dirty="0" smtClean="0"/>
                  <a:t> </a:t>
                </a:r>
                <a:r>
                  <a:rPr lang="ja-JP" altLang="en-US" sz="4000" dirty="0" smtClean="0"/>
                  <a:t>における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4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4000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4000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ja-JP" altLang="en-US" sz="4000" dirty="0" smtClean="0"/>
                  <a:t> と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sz="40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sz="4000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sz="400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 の比較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4"/>
                <a:stretch>
                  <a:fillRect t="-21809" b="-3297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24325" y="1600200"/>
            <a:ext cx="5019675" cy="4525963"/>
          </a:xfrm>
        </p:spPr>
        <p:txBody>
          <a:bodyPr/>
          <a:lstStyle/>
          <a:p>
            <a:r>
              <a:rPr lang="ja-JP" altLang="en-US" dirty="0" smtClean="0"/>
              <a:t>多くの点でマッチング率が</a:t>
            </a:r>
            <a:r>
              <a:rPr lang="en-US" altLang="ja-JP" dirty="0" smtClean="0"/>
              <a:t>100%</a:t>
            </a:r>
          </a:p>
          <a:p>
            <a:r>
              <a:rPr lang="ja-JP" altLang="en-US" dirty="0" smtClean="0"/>
              <a:t>対応するクローンペアがないクローンペアは異なるファイル間に多い</a:t>
            </a: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  <p:sp>
        <p:nvSpPr>
          <p:cNvPr id="6" name="楕円 5"/>
          <p:cNvSpPr/>
          <p:nvPr/>
        </p:nvSpPr>
        <p:spPr>
          <a:xfrm>
            <a:off x="867134" y="2375451"/>
            <a:ext cx="283081" cy="283081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02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タイトル 1"/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b="0" i="1" dirty="0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ja-JP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kumimoji="1" lang="ja-JP" altLang="en-US" dirty="0" smtClean="0"/>
                  <a:t> </a:t>
                </a:r>
                <a:r>
                  <a:rPr lang="ja-JP" altLang="en-US" dirty="0" smtClean="0"/>
                  <a:t>でのみ検出された</a:t>
                </a:r>
                <a:r>
                  <a:rPr lang="en-US" altLang="ja-JP" dirty="0" smtClean="0"/>
                  <a:t/>
                </a:r>
                <a:br>
                  <a:rPr lang="en-US" altLang="ja-JP" dirty="0" smtClean="0"/>
                </a:br>
                <a:r>
                  <a:rPr lang="ja-JP" altLang="en-US" dirty="0" smtClean="0"/>
                  <a:t>クローンペアの例</a:t>
                </a:r>
                <a:endParaRPr kumimoji="1" lang="ja-JP" altLang="en-US" dirty="0"/>
              </a:p>
            </p:txBody>
          </p:sp>
        </mc:Choice>
        <mc:Fallback xmlns="">
          <p:sp>
            <p:nvSpPr>
              <p:cNvPr id="2" name="タイトル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3"/>
                <a:stretch>
                  <a:fillRect t="-25532" b="-3563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53339" y="1600200"/>
            <a:ext cx="4914899" cy="4525963"/>
          </a:xfrm>
        </p:spPr>
        <p:txBody>
          <a:bodyPr/>
          <a:lstStyle/>
          <a:p>
            <a:r>
              <a:rPr lang="ja-JP" altLang="en-US" dirty="0"/>
              <a:t>下のコード片には</a:t>
            </a:r>
            <a:r>
              <a:rPr lang="en-US" altLang="ja-JP" dirty="0"/>
              <a:t>null</a:t>
            </a:r>
            <a:r>
              <a:rPr lang="ja-JP" altLang="en-US" dirty="0"/>
              <a:t>チェック後の処理</a:t>
            </a:r>
            <a:r>
              <a:rPr lang="ja-JP" altLang="en-US" dirty="0" smtClean="0"/>
              <a:t>がない</a:t>
            </a:r>
            <a:endParaRPr lang="en-US" altLang="ja-JP" dirty="0" smtClean="0"/>
          </a:p>
          <a:p>
            <a:r>
              <a:rPr lang="ja-JP" altLang="en-US" dirty="0" smtClean="0"/>
              <a:t>もし必要な処理であればプログラムの欠陥の原因となる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65181" y="1600200"/>
            <a:ext cx="5803003" cy="3759859"/>
          </a:xfrm>
          <a:prstGeom prst="rect">
            <a:avLst/>
          </a:prstGeom>
        </p:spPr>
      </p:pic>
      <p:cxnSp>
        <p:nvCxnSpPr>
          <p:cNvPr id="14" name="直線コネクタ 13"/>
          <p:cNvCxnSpPr/>
          <p:nvPr/>
        </p:nvCxnSpPr>
        <p:spPr>
          <a:xfrm>
            <a:off x="198783" y="2981739"/>
            <a:ext cx="146105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右矢印 14"/>
          <p:cNvSpPr/>
          <p:nvPr/>
        </p:nvSpPr>
        <p:spPr>
          <a:xfrm rot="5400000">
            <a:off x="6221269" y="4268153"/>
            <a:ext cx="895087" cy="70499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566444" y="5068192"/>
            <a:ext cx="45446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2 </a:t>
            </a:r>
            <a:r>
              <a:rPr lang="ja-JP" altLang="en-US" sz="2800" dirty="0" err="1" smtClean="0"/>
              <a:t>つの検</a:t>
            </a:r>
            <a:r>
              <a:rPr lang="ja-JP" altLang="en-US" sz="2800" dirty="0" smtClean="0"/>
              <a:t>出結果を比較することで重要なコードクローンを発見できた</a:t>
            </a:r>
            <a:endParaRPr kumimoji="1" lang="ja-JP" alt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427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複数</a:t>
            </a:r>
            <a:r>
              <a:rPr lang="ja-JP" altLang="en-US" dirty="0"/>
              <a:t>のコードクローン検出結果に</a:t>
            </a:r>
            <a:r>
              <a:rPr lang="ja-JP" altLang="en-US" dirty="0" smtClean="0"/>
              <a:t>対して定量的・定性的な評価を可能とする比較法を提案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容易な比較を実現できていることを確認</a:t>
            </a:r>
            <a:endParaRPr lang="en-US" altLang="ja-JP" dirty="0"/>
          </a:p>
          <a:p>
            <a:r>
              <a:rPr lang="ja-JP" altLang="en-US" dirty="0" smtClean="0"/>
              <a:t>今後</a:t>
            </a:r>
            <a:r>
              <a:rPr lang="ja-JP" altLang="en-US" dirty="0"/>
              <a:t>の</a:t>
            </a:r>
            <a:r>
              <a:rPr lang="ja-JP" altLang="en-US" dirty="0" smtClean="0"/>
              <a:t>課題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3 </a:t>
            </a:r>
            <a:r>
              <a:rPr lang="ja-JP" altLang="en-US" dirty="0" smtClean="0"/>
              <a:t>つ以上の検出結果への適用実験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検出結果に含まれるクローンセットの比較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4440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コードクローン</a:t>
            </a:r>
            <a:r>
              <a:rPr lang="ja-JP" altLang="en-US" dirty="0" smtClean="0"/>
              <a:t>検出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33352" cy="4525963"/>
          </a:xfrm>
        </p:spPr>
        <p:txBody>
          <a:bodyPr/>
          <a:lstStyle/>
          <a:p>
            <a:r>
              <a:rPr lang="ja-JP" altLang="en-US" dirty="0" smtClean="0"/>
              <a:t>手作業で全てのコードクローンを見つけるのは困難</a:t>
            </a:r>
            <a:endParaRPr lang="en-US" altLang="ja-JP" dirty="0" smtClean="0"/>
          </a:p>
          <a:p>
            <a:r>
              <a:rPr lang="ja-JP" altLang="en-US" dirty="0" smtClean="0"/>
              <a:t>自動検出のための様々な手法が存在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ソースコード文字列の比較による検出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トークン列の比較による検出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ベクトル表現</a:t>
            </a:r>
            <a:r>
              <a:rPr lang="ja-JP" altLang="en-US" dirty="0"/>
              <a:t>の</a:t>
            </a:r>
            <a:r>
              <a:rPr lang="ja-JP" altLang="en-US" dirty="0" smtClean="0"/>
              <a:t>比較による検出</a:t>
            </a:r>
            <a:endParaRPr lang="en-US" altLang="ja-JP" dirty="0" smtClean="0"/>
          </a:p>
          <a:p>
            <a:r>
              <a:rPr lang="ja-JP" altLang="en-US" dirty="0" smtClean="0"/>
              <a:t>開発者はコードクローン検出結果を分析して</a:t>
            </a:r>
            <a:r>
              <a:rPr lang="en-US" altLang="ja-JP" dirty="0" smtClean="0"/>
              <a:t>, </a:t>
            </a:r>
            <a:r>
              <a:rPr lang="ja-JP" altLang="en-US" dirty="0" smtClean="0"/>
              <a:t>コードクローンに対する保守作業を検討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603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コードクローン検出結果の</a:t>
            </a:r>
            <a:r>
              <a:rPr lang="ja-JP" altLang="en-US" dirty="0" smtClean="0"/>
              <a:t>変化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896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コードクローン検出ツールやパラメータの違い</a:t>
            </a:r>
            <a:r>
              <a:rPr lang="ja-JP" altLang="en-US" dirty="0" smtClean="0"/>
              <a:t>は検出</a:t>
            </a:r>
            <a:r>
              <a:rPr lang="ja-JP" altLang="en-US" dirty="0"/>
              <a:t>結果に大きな影響を与える</a:t>
            </a:r>
            <a:r>
              <a:rPr lang="en-US" altLang="ja-JP" dirty="0"/>
              <a:t>[2][3</a:t>
            </a:r>
            <a:r>
              <a:rPr lang="en-US" altLang="ja-JP" dirty="0" smtClean="0"/>
              <a:t>]</a:t>
            </a:r>
          </a:p>
          <a:p>
            <a:pPr lvl="1"/>
            <a:r>
              <a:rPr lang="en-US" altLang="ja-JP" dirty="0" err="1" smtClean="0"/>
              <a:t>CCFinder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と </a:t>
            </a:r>
            <a:r>
              <a:rPr lang="en-US" altLang="ja-JP" dirty="0" smtClean="0"/>
              <a:t>Dup </a:t>
            </a:r>
            <a:r>
              <a:rPr lang="ja-JP" altLang="en-US" dirty="0" smtClean="0"/>
              <a:t>の例</a:t>
            </a:r>
            <a:endParaRPr lang="en-US" altLang="ja-JP" dirty="0"/>
          </a:p>
          <a:p>
            <a:pPr marL="914400" lvl="2" indent="0">
              <a:buNone/>
            </a:pPr>
            <a:r>
              <a:rPr lang="ja-JP" altLang="en-US" dirty="0" smtClean="0"/>
              <a:t>それぞれのデフォルトパラメータで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netbeans-javadoc</a:t>
            </a:r>
            <a:r>
              <a:rPr lang="en-US" altLang="ja-JP" dirty="0" smtClean="0"/>
              <a:t> </a:t>
            </a:r>
            <a:r>
              <a:rPr lang="ja-JP" altLang="en-US" dirty="0" smtClean="0"/>
              <a:t>に対し</a:t>
            </a:r>
            <a:r>
              <a:rPr lang="en-US" altLang="ja-JP" dirty="0" smtClean="0"/>
              <a:t>, </a:t>
            </a:r>
            <a:r>
              <a:rPr lang="ja-JP" altLang="en-US" dirty="0" smtClean="0"/>
              <a:t>コードクローン検出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3672795"/>
              </p:ext>
            </p:extLst>
          </p:nvPr>
        </p:nvGraphicFramePr>
        <p:xfrm>
          <a:off x="2166144" y="3981064"/>
          <a:ext cx="4800600" cy="1965086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1866900">
                  <a:extLst>
                    <a:ext uri="{9D8B030D-6E8A-4147-A177-3AD203B41FA5}">
                      <a16:colId xmlns:a16="http://schemas.microsoft.com/office/drawing/2014/main" val="2988802760"/>
                    </a:ext>
                  </a:extLst>
                </a:gridCol>
                <a:gridCol w="2933700">
                  <a:extLst>
                    <a:ext uri="{9D8B030D-6E8A-4147-A177-3AD203B41FA5}">
                      <a16:colId xmlns:a16="http://schemas.microsoft.com/office/drawing/2014/main" val="1971547998"/>
                    </a:ext>
                  </a:extLst>
                </a:gridCol>
              </a:tblGrid>
              <a:tr h="5710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ツール名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検出された</a:t>
                      </a:r>
                      <a:r>
                        <a:rPr kumimoji="1" lang="en-US" altLang="ja-JP" sz="2400" dirty="0" smtClean="0"/>
                        <a:t/>
                      </a:r>
                      <a:br>
                        <a:rPr kumimoji="1" lang="en-US" altLang="ja-JP" sz="2400" dirty="0" smtClean="0"/>
                      </a:br>
                      <a:r>
                        <a:rPr kumimoji="1" lang="ja-JP" altLang="en-US" sz="2400" dirty="0" smtClean="0"/>
                        <a:t>コードクローン数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8233482"/>
                  </a:ext>
                </a:extLst>
              </a:tr>
              <a:tr h="5710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err="1" smtClean="0"/>
                        <a:t>CCFinder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5,552</a:t>
                      </a:r>
                      <a:r>
                        <a:rPr kumimoji="1" lang="ja-JP" altLang="en-US" sz="2400" dirty="0" smtClean="0"/>
                        <a:t>個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63862910"/>
                  </a:ext>
                </a:extLst>
              </a:tr>
              <a:tr h="57106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Dup</a:t>
                      </a:r>
                      <a:endParaRPr kumimoji="1" lang="ja-JP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344</a:t>
                      </a:r>
                      <a:r>
                        <a:rPr kumimoji="1" lang="ja-JP" altLang="en-US" sz="2400" dirty="0" smtClean="0"/>
                        <a:t>個</a:t>
                      </a:r>
                      <a:endParaRPr kumimoji="1" lang="ja-JP" alt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1528861"/>
                  </a:ext>
                </a:extLst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457201" y="6057900"/>
            <a:ext cx="7916310" cy="60959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[2]</a:t>
            </a:r>
            <a:r>
              <a:rPr lang="en-US" altLang="ja-JP" sz="1000" dirty="0">
                <a:solidFill>
                  <a:schemeClr val="tx1"/>
                </a:solidFill>
              </a:rPr>
              <a:t> T. Wang, M. Harman, Y. </a:t>
            </a:r>
            <a:r>
              <a:rPr lang="en-US" altLang="ja-JP" sz="1000" dirty="0" err="1">
                <a:solidFill>
                  <a:schemeClr val="tx1"/>
                </a:solidFill>
              </a:rPr>
              <a:t>Jia</a:t>
            </a:r>
            <a:r>
              <a:rPr lang="en-US" altLang="ja-JP" sz="1000" dirty="0">
                <a:solidFill>
                  <a:schemeClr val="tx1"/>
                </a:solidFill>
              </a:rPr>
              <a:t> and J. </a:t>
            </a:r>
            <a:r>
              <a:rPr lang="en-US" altLang="ja-JP" sz="1000" dirty="0" err="1">
                <a:solidFill>
                  <a:schemeClr val="tx1"/>
                </a:solidFill>
              </a:rPr>
              <a:t>Krinke</a:t>
            </a:r>
            <a:r>
              <a:rPr lang="en-US" altLang="ja-JP" sz="1000" dirty="0">
                <a:solidFill>
                  <a:schemeClr val="tx1"/>
                </a:solidFill>
              </a:rPr>
              <a:t>. Searching for better configurations: a rigorous approach to clone evaluation. In European Software Engineering Conference and the Symposium on the Foundations of Software Engineering, pages 455–465, Aug. 2013</a:t>
            </a:r>
            <a:r>
              <a:rPr lang="en-US" altLang="ja-JP" sz="10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ja-JP" sz="1000" dirty="0">
                <a:solidFill>
                  <a:schemeClr val="tx1"/>
                </a:solidFill>
              </a:rPr>
              <a:t>[3] C. K. Roy, J. R. </a:t>
            </a:r>
            <a:r>
              <a:rPr lang="en-US" altLang="ja-JP" sz="1000" dirty="0" err="1">
                <a:solidFill>
                  <a:schemeClr val="tx1"/>
                </a:solidFill>
              </a:rPr>
              <a:t>Cordy</a:t>
            </a:r>
            <a:r>
              <a:rPr lang="en-US" altLang="ja-JP" sz="1000" dirty="0">
                <a:solidFill>
                  <a:schemeClr val="tx1"/>
                </a:solidFill>
              </a:rPr>
              <a:t> and R. </a:t>
            </a:r>
            <a:r>
              <a:rPr lang="en-US" altLang="ja-JP" sz="1000" dirty="0" err="1">
                <a:solidFill>
                  <a:schemeClr val="tx1"/>
                </a:solidFill>
              </a:rPr>
              <a:t>Koschke</a:t>
            </a:r>
            <a:r>
              <a:rPr lang="en-US" altLang="ja-JP" sz="1000" dirty="0">
                <a:solidFill>
                  <a:schemeClr val="tx1"/>
                </a:solidFill>
              </a:rPr>
              <a:t>. Comparison and evaluation of code clone detection techniques and tools: A qualitative approach. Science of Computer Programming, Vol. 74, No. 7, pp. 470–495, 2009</a:t>
            </a:r>
            <a:r>
              <a:rPr lang="en-US" altLang="ja-JP" sz="1000" dirty="0" smtClean="0">
                <a:solidFill>
                  <a:schemeClr val="tx1"/>
                </a:solidFill>
              </a:rPr>
              <a:t>.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2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コードクローン検出結果の変化</a:t>
            </a:r>
            <a:r>
              <a:rPr kumimoji="1" lang="en-US" altLang="ja-JP" dirty="0" smtClean="0"/>
              <a:t>(2/2)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218488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 smtClean="0"/>
              <a:t>1 </a:t>
            </a:r>
            <a:r>
              <a:rPr lang="ja-JP" altLang="en-US" dirty="0" err="1" smtClean="0"/>
              <a:t>つの検</a:t>
            </a:r>
            <a:r>
              <a:rPr lang="ja-JP" altLang="en-US" dirty="0" smtClean="0"/>
              <a:t>出ツールの </a:t>
            </a:r>
            <a:r>
              <a:rPr lang="en-US" altLang="ja-JP" dirty="0" smtClean="0"/>
              <a:t>1 </a:t>
            </a:r>
            <a:r>
              <a:rPr lang="ja-JP" altLang="en-US" dirty="0" smtClean="0"/>
              <a:t>組のパラメータ設定に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よる検出・分析だけでは重要なコードクローンを見逃す可能性</a:t>
            </a:r>
            <a:endParaRPr lang="en-US" altLang="ja-JP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699419" y="4359663"/>
            <a:ext cx="5734050" cy="175432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3600" dirty="0"/>
              <a:t>複数</a:t>
            </a:r>
            <a:r>
              <a:rPr lang="ja-JP" altLang="en-US" sz="3600" dirty="0" smtClean="0"/>
              <a:t>のツールやパラメータで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コードクローンを</a:t>
            </a:r>
            <a:r>
              <a:rPr lang="ja-JP" altLang="en-US" sz="3600" dirty="0"/>
              <a:t>検出</a:t>
            </a:r>
            <a:r>
              <a:rPr lang="ja-JP" altLang="en-US" sz="3600" dirty="0" smtClean="0"/>
              <a:t>し</a:t>
            </a:r>
            <a:r>
              <a:rPr lang="en-US" altLang="ja-JP" sz="3600" dirty="0" smtClean="0"/>
              <a:t>, </a:t>
            </a:r>
          </a:p>
          <a:p>
            <a:r>
              <a:rPr lang="ja-JP" altLang="en-US" sz="3600" dirty="0" smtClean="0">
                <a:solidFill>
                  <a:srgbClr val="FF0000"/>
                </a:solidFill>
              </a:rPr>
              <a:t>結果を比較することが重要</a:t>
            </a:r>
            <a:endParaRPr kumimoji="1" lang="ja-JP" altLang="en-US" sz="3600" dirty="0">
              <a:solidFill>
                <a:srgbClr val="FF0000"/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sp>
        <p:nvSpPr>
          <p:cNvPr id="9" name="右矢印 8"/>
          <p:cNvSpPr/>
          <p:nvPr/>
        </p:nvSpPr>
        <p:spPr>
          <a:xfrm>
            <a:off x="767620" y="3324201"/>
            <a:ext cx="654591" cy="5111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507654" y="3099883"/>
            <a:ext cx="69230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1 </a:t>
            </a:r>
            <a:r>
              <a:rPr lang="ja-JP" altLang="en-US" sz="3200" dirty="0" err="1" smtClean="0"/>
              <a:t>つの</a:t>
            </a:r>
            <a:r>
              <a:rPr lang="ja-JP" altLang="en-US" sz="3200" dirty="0" smtClean="0"/>
              <a:t>コードクローン検出結果だけでは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正確な分析が</a:t>
            </a:r>
            <a:r>
              <a:rPr lang="ja-JP" altLang="en-US" sz="3200" dirty="0" smtClean="0">
                <a:solidFill>
                  <a:srgbClr val="FF0000"/>
                </a:solidFill>
              </a:rPr>
              <a:t>困難</a:t>
            </a:r>
            <a:endParaRPr kumimoji="1" lang="ja-JP" alt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57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5124" y="1600200"/>
            <a:ext cx="8788876" cy="4525963"/>
          </a:xfrm>
        </p:spPr>
        <p:txBody>
          <a:bodyPr/>
          <a:lstStyle/>
          <a:p>
            <a:r>
              <a:rPr kumimoji="1" lang="ja-JP" altLang="en-US" dirty="0" smtClean="0"/>
              <a:t>複数コードクローン検出結果の</a:t>
            </a:r>
            <a:r>
              <a:rPr lang="ja-JP" altLang="en-US" dirty="0" smtClean="0"/>
              <a:t>比較法を提案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クローンペア</a:t>
            </a:r>
            <a:r>
              <a:rPr lang="ja-JP" altLang="en-US" dirty="0" smtClean="0"/>
              <a:t>の対応付け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比較結果の</a:t>
            </a:r>
            <a:r>
              <a:rPr lang="ja-JP" altLang="en-US" dirty="0" smtClean="0"/>
              <a:t>可視化</a:t>
            </a:r>
            <a:endParaRPr lang="en-US" altLang="ja-JP" dirty="0" smtClean="0"/>
          </a:p>
          <a:p>
            <a:r>
              <a:rPr kumimoji="1" lang="ja-JP" altLang="en-US" dirty="0" smtClean="0"/>
              <a:t>評価実験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異なるパラメータの組で得られた検出結果に対して提案手法を用いた比較実験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841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提案手法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入力 </a:t>
            </a:r>
            <a:r>
              <a:rPr lang="en-US" altLang="ja-JP" dirty="0" smtClean="0"/>
              <a:t>: 2 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コードクローン</a:t>
            </a:r>
            <a:r>
              <a:rPr lang="ja-JP" altLang="en-US" dirty="0"/>
              <a:t>検出</a:t>
            </a:r>
            <a:r>
              <a:rPr lang="ja-JP" altLang="en-US" dirty="0" smtClean="0"/>
              <a:t>結果</a:t>
            </a:r>
            <a:endParaRPr lang="en-US" altLang="ja-JP" dirty="0" smtClean="0"/>
          </a:p>
          <a:p>
            <a:r>
              <a:rPr kumimoji="1" lang="ja-JP" altLang="en-US" dirty="0" smtClean="0"/>
              <a:t>出力 </a:t>
            </a:r>
            <a:r>
              <a:rPr kumimoji="1" lang="en-US" altLang="ja-JP" dirty="0" smtClean="0"/>
              <a:t>: </a:t>
            </a:r>
            <a:r>
              <a:rPr lang="ja-JP" altLang="en-US" dirty="0"/>
              <a:t>比較</a:t>
            </a:r>
            <a:r>
              <a:rPr lang="ja-JP" altLang="en-US" dirty="0" smtClean="0"/>
              <a:t>結果</a:t>
            </a:r>
            <a:endParaRPr lang="en-US" altLang="ja-JP" dirty="0" smtClean="0"/>
          </a:p>
          <a:p>
            <a:r>
              <a:rPr lang="ja-JP" altLang="en-US" dirty="0"/>
              <a:t>処理</a:t>
            </a:r>
            <a:r>
              <a:rPr lang="ja-JP" altLang="en-US" dirty="0" smtClean="0"/>
              <a:t>概要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ステップ </a:t>
            </a:r>
            <a:r>
              <a:rPr lang="en-US" altLang="ja-JP" dirty="0" smtClean="0"/>
              <a:t>1: </a:t>
            </a:r>
            <a:r>
              <a:rPr lang="ja-JP" altLang="en-US" dirty="0" smtClean="0"/>
              <a:t>コードクローン検出結果の正規化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ステップ </a:t>
            </a:r>
            <a:r>
              <a:rPr lang="en-US" altLang="ja-JP" dirty="0" smtClean="0"/>
              <a:t>2: </a:t>
            </a:r>
            <a:r>
              <a:rPr lang="ja-JP" altLang="en-US" dirty="0" smtClean="0"/>
              <a:t>クローンペアマッピング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ステップ </a:t>
            </a:r>
            <a:r>
              <a:rPr lang="en-US" altLang="ja-JP" dirty="0" smtClean="0"/>
              <a:t>3: </a:t>
            </a:r>
            <a:r>
              <a:rPr lang="ja-JP" altLang="en-US" dirty="0" smtClean="0"/>
              <a:t>コードクローン検出結果に対する操作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ステップ </a:t>
            </a:r>
            <a:r>
              <a:rPr lang="en-US" altLang="ja-JP" dirty="0" smtClean="0"/>
              <a:t>4: </a:t>
            </a:r>
            <a:r>
              <a:rPr lang="ja-JP" altLang="en-US" dirty="0" smtClean="0"/>
              <a:t>コードクローン検出結果の可視化</a:t>
            </a:r>
            <a:endParaRPr lang="en-US" altLang="ja-JP" dirty="0" smtClean="0"/>
          </a:p>
          <a:p>
            <a:endParaRPr kumimoji="1" lang="en-US" altLang="ja-JP" dirty="0"/>
          </a:p>
          <a:p>
            <a:pPr marL="514350" indent="-514350">
              <a:buFont typeface="+mj-lt"/>
              <a:buAutoNum type="arabicPeriod"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6210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ステップ </a:t>
            </a:r>
            <a:r>
              <a:rPr kumimoji="1" lang="en-US" altLang="ja-JP" dirty="0" smtClean="0"/>
              <a:t>1:</a:t>
            </a:r>
            <a:br>
              <a:rPr kumimoji="1" lang="en-US" altLang="ja-JP" dirty="0" smtClean="0"/>
            </a:b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コードクローン</a:t>
            </a:r>
            <a:r>
              <a:rPr lang="ja-JP" altLang="en-US" dirty="0"/>
              <a:t>検出結果</a:t>
            </a:r>
            <a:r>
              <a:rPr kumimoji="1" lang="ja-JP" altLang="en-US" dirty="0" smtClean="0"/>
              <a:t>の正規化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検出ツールによって検出結果の出力形式が異なる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CCFinderX</a:t>
            </a:r>
            <a:r>
              <a:rPr lang="en-US" altLang="ja-JP" dirty="0"/>
              <a:t> </a:t>
            </a:r>
            <a:r>
              <a:rPr lang="en-US" altLang="ja-JP" dirty="0" smtClean="0"/>
              <a:t>: </a:t>
            </a:r>
            <a:r>
              <a:rPr lang="ja-JP" altLang="en-US" dirty="0" smtClean="0"/>
              <a:t>ファイル </a:t>
            </a:r>
            <a:r>
              <a:rPr lang="en-US" altLang="ja-JP" dirty="0" smtClean="0"/>
              <a:t>ID, </a:t>
            </a:r>
            <a:r>
              <a:rPr lang="ja-JP" altLang="en-US" dirty="0" smtClean="0"/>
              <a:t>トークン番号</a:t>
            </a:r>
            <a:endParaRPr lang="en-US" altLang="ja-JP" dirty="0" smtClean="0"/>
          </a:p>
          <a:p>
            <a:pPr lvl="1"/>
            <a:r>
              <a:rPr lang="en-US" altLang="ja-JP" dirty="0" err="1" smtClean="0"/>
              <a:t>NiCAD</a:t>
            </a:r>
            <a:r>
              <a:rPr lang="en-US" altLang="ja-JP" dirty="0" smtClean="0"/>
              <a:t> : </a:t>
            </a:r>
            <a:r>
              <a:rPr lang="ja-JP" altLang="en-US" dirty="0" smtClean="0"/>
              <a:t>ファイルパス</a:t>
            </a:r>
            <a:r>
              <a:rPr lang="en-US" altLang="ja-JP" dirty="0" smtClean="0"/>
              <a:t>, </a:t>
            </a:r>
            <a:r>
              <a:rPr lang="ja-JP" altLang="en-US" dirty="0" smtClean="0"/>
              <a:t>行番号</a:t>
            </a:r>
            <a:endParaRPr lang="en-US" altLang="ja-JP" sz="3200" dirty="0" smtClean="0"/>
          </a:p>
          <a:p>
            <a:r>
              <a:rPr lang="ja-JP" altLang="en-US" dirty="0" smtClean="0"/>
              <a:t>比較を簡単にするため</a:t>
            </a:r>
            <a:r>
              <a:rPr lang="en-US" altLang="ja-JP" dirty="0" smtClean="0"/>
              <a:t>, </a:t>
            </a:r>
            <a:r>
              <a:rPr lang="ja-JP" altLang="en-US" dirty="0" smtClean="0"/>
              <a:t>以下の形式に変換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して</a:t>
            </a:r>
            <a:r>
              <a:rPr lang="ja-JP" altLang="en-US" dirty="0" smtClean="0">
                <a:solidFill>
                  <a:srgbClr val="FF0000"/>
                </a:solidFill>
              </a:rPr>
              <a:t>正規化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 lvl="1"/>
            <a:r>
              <a:rPr lang="ja-JP" altLang="en-US" dirty="0" smtClean="0"/>
              <a:t>提案手法 </a:t>
            </a:r>
            <a:r>
              <a:rPr lang="en-US" altLang="ja-JP" dirty="0" smtClean="0"/>
              <a:t>: </a:t>
            </a:r>
            <a:r>
              <a:rPr lang="ja-JP" altLang="en-US" dirty="0" smtClean="0"/>
              <a:t>ファイル </a:t>
            </a:r>
            <a:r>
              <a:rPr lang="en-US" altLang="ja-JP" dirty="0" smtClean="0"/>
              <a:t>ID, </a:t>
            </a:r>
            <a:r>
              <a:rPr lang="ja-JP" altLang="en-US" dirty="0" smtClean="0"/>
              <a:t>行番号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6518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ステップ</a:t>
            </a:r>
            <a:r>
              <a:rPr lang="en-US" altLang="ja-JP" dirty="0"/>
              <a:t> </a:t>
            </a:r>
            <a:r>
              <a:rPr lang="en-US" altLang="ja-JP" dirty="0" smtClean="0"/>
              <a:t>2:</a:t>
            </a:r>
            <a:br>
              <a:rPr lang="en-US" altLang="ja-JP" dirty="0" smtClean="0"/>
            </a:br>
            <a:r>
              <a:rPr lang="ja-JP" altLang="en-US" dirty="0" smtClean="0"/>
              <a:t>クローンペアマッピング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9607" y="1600200"/>
            <a:ext cx="8789519" cy="4525963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複数の検出結果間</a:t>
            </a:r>
            <a:r>
              <a:rPr lang="ja-JP" altLang="en-US" dirty="0" smtClean="0"/>
              <a:t>で同じ部分を指す</a:t>
            </a:r>
            <a:r>
              <a:rPr lang="ja-JP" altLang="en-US" dirty="0" smtClean="0">
                <a:solidFill>
                  <a:srgbClr val="FF0000"/>
                </a:solidFill>
              </a:rPr>
              <a:t>クローンペア同士</a:t>
            </a:r>
            <a:r>
              <a:rPr lang="ja-JP" altLang="en-US" dirty="0">
                <a:solidFill>
                  <a:srgbClr val="FF0000"/>
                </a:solidFill>
              </a:rPr>
              <a:t>の</a:t>
            </a:r>
            <a:r>
              <a:rPr lang="ja-JP" altLang="en-US" dirty="0" smtClean="0">
                <a:solidFill>
                  <a:srgbClr val="FF0000"/>
                </a:solidFill>
              </a:rPr>
              <a:t>対応付け</a:t>
            </a:r>
            <a:r>
              <a:rPr lang="en-US" altLang="ja-JP" dirty="0" smtClean="0">
                <a:solidFill>
                  <a:srgbClr val="FF0000"/>
                </a:solidFill>
              </a:rPr>
              <a:t>(</a:t>
            </a:r>
            <a:r>
              <a:rPr lang="ja-JP" altLang="en-US" dirty="0" smtClean="0">
                <a:solidFill>
                  <a:srgbClr val="FF0000"/>
                </a:solidFill>
              </a:rPr>
              <a:t>マッピング</a:t>
            </a:r>
            <a:r>
              <a:rPr lang="en-US" altLang="ja-JP" dirty="0" smtClean="0">
                <a:solidFill>
                  <a:srgbClr val="FF0000"/>
                </a:solidFill>
              </a:rPr>
              <a:t>)</a:t>
            </a:r>
            <a:r>
              <a:rPr lang="ja-JP" altLang="en-US" dirty="0" smtClean="0"/>
              <a:t>を行う</a:t>
            </a:r>
            <a:endParaRPr lang="ja-JP" altLang="en-US" dirty="0"/>
          </a:p>
          <a:p>
            <a:r>
              <a:rPr lang="ja-JP" altLang="en-US" sz="2800" dirty="0" smtClean="0"/>
              <a:t>検出結果ごとの微妙なコード片の範囲のズレに対応するために</a:t>
            </a:r>
            <a:r>
              <a:rPr lang="en-US" altLang="ja-JP" sz="2800" dirty="0" smtClean="0"/>
              <a:t>, good </a:t>
            </a:r>
            <a:r>
              <a:rPr lang="ja-JP" altLang="en-US" sz="2800" dirty="0"/>
              <a:t>値と </a:t>
            </a:r>
            <a:r>
              <a:rPr lang="en-US" altLang="ja-JP" sz="2800" dirty="0"/>
              <a:t>ok </a:t>
            </a:r>
            <a:r>
              <a:rPr lang="ja-JP" altLang="en-US" sz="2800" dirty="0" smtClean="0"/>
              <a:t>値を利用</a:t>
            </a:r>
            <a:r>
              <a:rPr lang="en-US" altLang="ja-JP" sz="2800" dirty="0" smtClean="0"/>
              <a:t>[3]</a:t>
            </a:r>
            <a:endParaRPr lang="ja-JP" altLang="en-US" sz="2800" dirty="0" smtClean="0"/>
          </a:p>
          <a:p>
            <a:pPr lvl="1"/>
            <a:r>
              <a:rPr lang="en-US" altLang="ja-JP" sz="2400" dirty="0" smtClean="0"/>
              <a:t>good </a:t>
            </a:r>
            <a:r>
              <a:rPr lang="ja-JP" altLang="en-US" sz="2400" dirty="0" smtClean="0"/>
              <a:t>値</a:t>
            </a:r>
            <a:r>
              <a:rPr lang="en-US" altLang="ja-JP" sz="2400" dirty="0" smtClean="0"/>
              <a:t> : </a:t>
            </a:r>
            <a:r>
              <a:rPr lang="ja-JP" altLang="en-US" sz="2400" dirty="0" smtClean="0"/>
              <a:t>コード片同士の重複度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ok </a:t>
            </a:r>
            <a:r>
              <a:rPr lang="ja-JP" altLang="en-US" sz="2400" dirty="0" smtClean="0"/>
              <a:t>値 </a:t>
            </a:r>
            <a:r>
              <a:rPr lang="en-US" altLang="ja-JP" sz="2400" dirty="0" smtClean="0"/>
              <a:t>: </a:t>
            </a:r>
            <a:r>
              <a:rPr lang="ja-JP" altLang="en-US" sz="2400" dirty="0" smtClean="0"/>
              <a:t>コード片同士の包含度</a:t>
            </a:r>
            <a:endParaRPr lang="en-US" altLang="ja-JP" sz="2400" dirty="0" smtClean="0"/>
          </a:p>
          <a:p>
            <a:r>
              <a:rPr lang="ja-JP" altLang="en-US" sz="2800" dirty="0" smtClean="0"/>
              <a:t>異なる検出結果のクローンペア同士で </a:t>
            </a:r>
            <a:r>
              <a:rPr lang="en-US" altLang="ja-JP" sz="2800" dirty="0" smtClean="0"/>
              <a:t>good </a:t>
            </a:r>
            <a:r>
              <a:rPr lang="ja-JP" altLang="en-US" sz="2800" dirty="0" smtClean="0"/>
              <a:t>値と </a:t>
            </a:r>
            <a:r>
              <a:rPr lang="en-US" altLang="ja-JP" sz="2800" dirty="0" smtClean="0"/>
              <a:t>ok </a:t>
            </a:r>
            <a:r>
              <a:rPr lang="ja-JP" altLang="en-US" sz="2800" dirty="0" smtClean="0"/>
              <a:t>値を計算し</a:t>
            </a:r>
            <a:r>
              <a:rPr lang="en-US" altLang="ja-JP" sz="2800" dirty="0" smtClean="0"/>
              <a:t>, </a:t>
            </a:r>
            <a:r>
              <a:rPr lang="ja-JP" altLang="en-US" sz="2800" dirty="0" smtClean="0"/>
              <a:t>閾値以上で</a:t>
            </a:r>
            <a:r>
              <a:rPr lang="en-US" altLang="ja-JP" sz="2800" dirty="0" smtClean="0"/>
              <a:t>, </a:t>
            </a:r>
            <a:r>
              <a:rPr lang="ja-JP" altLang="en-US" sz="2800" dirty="0" smtClean="0"/>
              <a:t>最も良い値となる組み合わせでマッピング</a:t>
            </a:r>
            <a:endParaRPr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 dirty="0"/>
          </a:p>
        </p:txBody>
      </p:sp>
      <p:sp>
        <p:nvSpPr>
          <p:cNvPr id="8" name="正方形/長方形 7"/>
          <p:cNvSpPr/>
          <p:nvPr/>
        </p:nvSpPr>
        <p:spPr>
          <a:xfrm>
            <a:off x="1609919" y="6038375"/>
            <a:ext cx="6723822" cy="35813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000" dirty="0" smtClean="0">
                <a:solidFill>
                  <a:schemeClr val="tx1"/>
                </a:solidFill>
              </a:rPr>
              <a:t>[</a:t>
            </a:r>
            <a:r>
              <a:rPr lang="en-US" altLang="ja-JP" sz="1000" dirty="0">
                <a:solidFill>
                  <a:schemeClr val="tx1"/>
                </a:solidFill>
              </a:rPr>
              <a:t>3] C. K. Roy, J. R. </a:t>
            </a:r>
            <a:r>
              <a:rPr lang="en-US" altLang="ja-JP" sz="1000" dirty="0" err="1">
                <a:solidFill>
                  <a:schemeClr val="tx1"/>
                </a:solidFill>
              </a:rPr>
              <a:t>Cordy</a:t>
            </a:r>
            <a:r>
              <a:rPr lang="en-US" altLang="ja-JP" sz="1000" dirty="0">
                <a:solidFill>
                  <a:schemeClr val="tx1"/>
                </a:solidFill>
              </a:rPr>
              <a:t> and R. </a:t>
            </a:r>
            <a:r>
              <a:rPr lang="en-US" altLang="ja-JP" sz="1000" dirty="0" err="1">
                <a:solidFill>
                  <a:schemeClr val="tx1"/>
                </a:solidFill>
              </a:rPr>
              <a:t>Koschke</a:t>
            </a:r>
            <a:r>
              <a:rPr lang="en-US" altLang="ja-JP" sz="1000" dirty="0">
                <a:solidFill>
                  <a:schemeClr val="tx1"/>
                </a:solidFill>
              </a:rPr>
              <a:t>. Comparison and evaluation of code clone detection techniques and tools: A qualitative approach. Science of Computer Programming, Vol. 74, No. 7, pp. 470–495, 2009</a:t>
            </a:r>
            <a:r>
              <a:rPr lang="en-US" altLang="ja-JP" sz="1000" dirty="0" smtClean="0">
                <a:solidFill>
                  <a:schemeClr val="tx1"/>
                </a:solidFill>
              </a:rPr>
              <a:t>.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70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12364</TotalTime>
  <Words>1037</Words>
  <Application>Microsoft Office PowerPoint</Application>
  <PresentationFormat>画面に合わせる (4:3)</PresentationFormat>
  <Paragraphs>277</Paragraphs>
  <Slides>22</Slides>
  <Notes>21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7" baseType="lpstr">
      <vt:lpstr>ＭＳ Ｐゴシック</vt:lpstr>
      <vt:lpstr>游ゴシック</vt:lpstr>
      <vt:lpstr>Arial</vt:lpstr>
      <vt:lpstr>Cambria Math</vt:lpstr>
      <vt:lpstr>Sel-CoolMetal-white</vt:lpstr>
      <vt:lpstr>クローンペアマッピングに基づく 複数コードクローン検出結果の比較法</vt:lpstr>
      <vt:lpstr>コードクローン</vt:lpstr>
      <vt:lpstr>コードクローン検出</vt:lpstr>
      <vt:lpstr>コードクローン検出結果の変化 (1/2)</vt:lpstr>
      <vt:lpstr>コードクローン検出結果の変化(2/2)</vt:lpstr>
      <vt:lpstr>研究概要</vt:lpstr>
      <vt:lpstr>提案手法</vt:lpstr>
      <vt:lpstr>ステップ 1:  コードクローン検出結果の正規化</vt:lpstr>
      <vt:lpstr>ステップ 2: クローンペアマッピング</vt:lpstr>
      <vt:lpstr>ステップ 3: 検出結果に対する操作</vt:lpstr>
      <vt:lpstr>ステップ 4:  コードクローン検出結果の可視化(1/2)</vt:lpstr>
      <vt:lpstr>ステップ 4:  コードクローン検出結果の可視化(2/2)</vt:lpstr>
      <vt:lpstr>評価実験</vt:lpstr>
      <vt:lpstr>評価実験</vt:lpstr>
      <vt:lpstr>評価実験 2: 概要</vt:lpstr>
      <vt:lpstr>評価実験 2: 使用したパラメータ</vt:lpstr>
      <vt:lpstr>評価実験 2: 評価手順</vt:lpstr>
      <vt:lpstr>評価実験 2: 実験結果</vt:lpstr>
      <vt:lpstr>評価実験 2: マッチング率の可視化 joda における R_1 と R_2 の比較</vt:lpstr>
      <vt:lpstr>評価実験 2: マッチング率の可視化 joda における R_1 と R_2 の比較</vt:lpstr>
      <vt:lpstr>R_1 でのみ検出された クローンペアの例</vt:lpstr>
      <vt:lpstr>まとめと今後の課題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Matsushima Kazuki</dc:creator>
  <cp:lastModifiedBy>Matsushima Kazuki</cp:lastModifiedBy>
  <cp:revision>229</cp:revision>
  <dcterms:created xsi:type="dcterms:W3CDTF">2019-02-06T08:48:26Z</dcterms:created>
  <dcterms:modified xsi:type="dcterms:W3CDTF">2019-02-25T03:05:33Z</dcterms:modified>
</cp:coreProperties>
</file>