
<file path=[Content_Types].xml><?xml version="1.0" encoding="utf-8"?>
<Types xmlns="http://schemas.openxmlformats.org/package/2006/content-types">
  <Default Extension="xml" ContentType="application/xml"/>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handoutMasterIdLst>
    <p:handoutMasterId r:id="rId27"/>
  </p:handoutMasterIdLst>
  <p:sldIdLst>
    <p:sldId id="256" r:id="rId2"/>
    <p:sldId id="335" r:id="rId3"/>
    <p:sldId id="365" r:id="rId4"/>
    <p:sldId id="389" r:id="rId5"/>
    <p:sldId id="382" r:id="rId6"/>
    <p:sldId id="391" r:id="rId7"/>
    <p:sldId id="392" r:id="rId8"/>
    <p:sldId id="394" r:id="rId9"/>
    <p:sldId id="396" r:id="rId10"/>
    <p:sldId id="395" r:id="rId11"/>
    <p:sldId id="398" r:id="rId12"/>
    <p:sldId id="413" r:id="rId13"/>
    <p:sldId id="414" r:id="rId14"/>
    <p:sldId id="415" r:id="rId15"/>
    <p:sldId id="416" r:id="rId16"/>
    <p:sldId id="418" r:id="rId17"/>
    <p:sldId id="419" r:id="rId18"/>
    <p:sldId id="400" r:id="rId19"/>
    <p:sldId id="401" r:id="rId20"/>
    <p:sldId id="403" r:id="rId21"/>
    <p:sldId id="405" r:id="rId22"/>
    <p:sldId id="422" r:id="rId23"/>
    <p:sldId id="406" r:id="rId24"/>
    <p:sldId id="421" r:id="rId2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Hewlett-Packard Company" initials="HC" lastIdx="1" clrIdx="6">
    <p:extLst/>
  </p:cmAuthor>
  <p:cmAuthor id="1" name="m-tys@ist.osaka-u.ac.jp" initials="m" lastIdx="31" clrIdx="0">
    <p:extLst/>
  </p:cmAuthor>
  <p:cmAuthor id="2" name="原口 公輔" initials="原口" lastIdx="22" clrIdx="1">
    <p:extLst/>
  </p:cmAuthor>
  <p:cmAuthor id="3" name="原口 公輔" initials="原口 [2]" lastIdx="1" clrIdx="2">
    <p:extLst/>
  </p:cmAuthor>
  <p:cmAuthor id="4" name="原口 公輔" initials="原口 [3]" lastIdx="1" clrIdx="3">
    <p:extLst/>
  </p:cmAuthor>
  <p:cmAuthor id="5" name="原口 公輔" initials="原口 [4]" lastIdx="1" clrIdx="4">
    <p:extLst/>
  </p:cmAuthor>
  <p:cmAuthor id="6" name="原口 公輔" initials="原口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ECEE"/>
    <a:srgbClr val="F4F4FF"/>
    <a:srgbClr val="F0F0FA"/>
    <a:srgbClr val="A19500"/>
    <a:srgbClr val="EBE40B"/>
    <a:srgbClr val="EBE69D"/>
    <a:srgbClr val="FFCCCC"/>
    <a:srgbClr val="D1D1F0"/>
    <a:srgbClr val="FA9106"/>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509" autoAdjust="0"/>
    <p:restoredTop sz="72173" autoAdjust="0"/>
  </p:normalViewPr>
  <p:slideViewPr>
    <p:cSldViewPr snapToGrid="0">
      <p:cViewPr>
        <p:scale>
          <a:sx n="95" d="100"/>
          <a:sy n="95" d="100"/>
        </p:scale>
        <p:origin x="144" y="144"/>
      </p:cViewPr>
      <p:guideLst/>
    </p:cSldViewPr>
  </p:slideViewPr>
  <p:outlineViewPr>
    <p:cViewPr>
      <p:scale>
        <a:sx n="33" d="100"/>
        <a:sy n="33" d="100"/>
      </p:scale>
      <p:origin x="0" y="-2118"/>
    </p:cViewPr>
  </p:outlineViewPr>
  <p:notesTextViewPr>
    <p:cViewPr>
      <p:scale>
        <a:sx n="150" d="100"/>
        <a:sy n="15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commentAuthors" Target="commentAuthors.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7" dt="2019-02-15T18:50:20.595" idx="1">
    <p:pos x="774" y="742"/>
    <p:text>論文もだけど，箱ひげ図にしたら？</p:text>
    <p:extLst>
      <p:ext uri="{C676402C-5697-4E1C-873F-D02D1690AC5C}">
        <p15:threadingInfo xmlns:p15="http://schemas.microsoft.com/office/powerpoint/2012/main" timeZoneBias="-5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
            <a:ext cx="2947723" cy="498454"/>
          </a:xfrm>
          <a:prstGeom prst="rect">
            <a:avLst/>
          </a:prstGeom>
        </p:spPr>
        <p:txBody>
          <a:bodyPr vert="horz" lIns="91383" tIns="45692" rIns="91383" bIns="4569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2" y="2"/>
            <a:ext cx="2947723" cy="498454"/>
          </a:xfrm>
          <a:prstGeom prst="rect">
            <a:avLst/>
          </a:prstGeom>
        </p:spPr>
        <p:txBody>
          <a:bodyPr vert="horz" lIns="91383" tIns="45692" rIns="91383" bIns="45692" rtlCol="0"/>
          <a:lstStyle>
            <a:lvl1pPr algn="r">
              <a:defRPr sz="1200"/>
            </a:lvl1pPr>
          </a:lstStyle>
          <a:p>
            <a:fld id="{866F71A6-5B75-4903-A772-EB260883F219}" type="datetimeFigureOut">
              <a:rPr kumimoji="1" lang="ja-JP" altLang="en-US" smtClean="0"/>
              <a:t>2019/2/25</a:t>
            </a:fld>
            <a:endParaRPr kumimoji="1" lang="ja-JP" altLang="en-US"/>
          </a:p>
        </p:txBody>
      </p:sp>
      <p:sp>
        <p:nvSpPr>
          <p:cNvPr id="4" name="フッター プレースホルダー 3"/>
          <p:cNvSpPr>
            <a:spLocks noGrp="1"/>
          </p:cNvSpPr>
          <p:nvPr>
            <p:ph type="ftr" sz="quarter" idx="2"/>
          </p:nvPr>
        </p:nvSpPr>
        <p:spPr>
          <a:xfrm>
            <a:off x="5" y="9436125"/>
            <a:ext cx="2947723" cy="498454"/>
          </a:xfrm>
          <a:prstGeom prst="rect">
            <a:avLst/>
          </a:prstGeom>
        </p:spPr>
        <p:txBody>
          <a:bodyPr vert="horz" lIns="91383" tIns="45692" rIns="91383" bIns="4569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2" y="9436125"/>
            <a:ext cx="2947723" cy="498454"/>
          </a:xfrm>
          <a:prstGeom prst="rect">
            <a:avLst/>
          </a:prstGeom>
        </p:spPr>
        <p:txBody>
          <a:bodyPr vert="horz" lIns="91383" tIns="45692" rIns="91383" bIns="45692" rtlCol="0" anchor="b"/>
          <a:lstStyle>
            <a:lvl1pPr algn="r">
              <a:defRPr sz="1200"/>
            </a:lvl1pPr>
          </a:lstStyle>
          <a:p>
            <a:fld id="{2B7A2266-9AC5-4FD3-9CBA-8D36AA8603B3}" type="slidenum">
              <a:rPr kumimoji="1" lang="ja-JP" altLang="en-US" smtClean="0"/>
              <a:t>‹#›</a:t>
            </a:fld>
            <a:endParaRPr kumimoji="1" lang="ja-JP" altLang="en-US"/>
          </a:p>
        </p:txBody>
      </p:sp>
    </p:spTree>
    <p:extLst>
      <p:ext uri="{BB962C8B-B14F-4D97-AF65-F5344CB8AC3E}">
        <p14:creationId xmlns:p14="http://schemas.microsoft.com/office/powerpoint/2010/main" val="186521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
            <a:ext cx="2947723" cy="498454"/>
          </a:xfrm>
          <a:prstGeom prst="rect">
            <a:avLst/>
          </a:prstGeom>
        </p:spPr>
        <p:txBody>
          <a:bodyPr vert="horz" lIns="91383" tIns="45692" rIns="91383"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2" y="2"/>
            <a:ext cx="2947723" cy="498454"/>
          </a:xfrm>
          <a:prstGeom prst="rect">
            <a:avLst/>
          </a:prstGeom>
        </p:spPr>
        <p:txBody>
          <a:bodyPr vert="horz" lIns="91383" tIns="45692" rIns="91383" bIns="45692" rtlCol="0"/>
          <a:lstStyle>
            <a:lvl1pPr algn="r">
              <a:defRPr sz="1200"/>
            </a:lvl1pPr>
          </a:lstStyle>
          <a:p>
            <a:fld id="{BACCDF20-5356-41AF-934D-D1585EF155C3}" type="datetimeFigureOut">
              <a:rPr kumimoji="1" lang="ja-JP" altLang="en-US" smtClean="0"/>
              <a:t>2019/2/25</a:t>
            </a:fld>
            <a:endParaRPr kumimoji="1" lang="ja-JP" altLang="en-US"/>
          </a:p>
        </p:txBody>
      </p:sp>
      <p:sp>
        <p:nvSpPr>
          <p:cNvPr id="4" name="スライド イメージ プレースホルダー 3"/>
          <p:cNvSpPr>
            <a:spLocks noGrp="1" noRot="1" noChangeAspect="1"/>
          </p:cNvSpPr>
          <p:nvPr>
            <p:ph type="sldImg" idx="2"/>
          </p:nvPr>
        </p:nvSpPr>
        <p:spPr>
          <a:xfrm>
            <a:off x="1168400" y="1244600"/>
            <a:ext cx="4465638" cy="3351213"/>
          </a:xfrm>
          <a:prstGeom prst="rect">
            <a:avLst/>
          </a:prstGeom>
          <a:noFill/>
          <a:ln w="12700">
            <a:solidFill>
              <a:prstClr val="black"/>
            </a:solidFill>
          </a:ln>
        </p:spPr>
        <p:txBody>
          <a:bodyPr vert="horz" lIns="91383" tIns="45692" rIns="91383" bIns="45692" rtlCol="0" anchor="ctr"/>
          <a:lstStyle/>
          <a:p>
            <a:endParaRPr lang="ja-JP" altLang="en-US"/>
          </a:p>
        </p:txBody>
      </p:sp>
      <p:sp>
        <p:nvSpPr>
          <p:cNvPr id="5" name="ノート プレースホルダー 4"/>
          <p:cNvSpPr>
            <a:spLocks noGrp="1"/>
          </p:cNvSpPr>
          <p:nvPr>
            <p:ph type="body" sz="quarter" idx="3"/>
          </p:nvPr>
        </p:nvSpPr>
        <p:spPr>
          <a:xfrm>
            <a:off x="680245" y="4781017"/>
            <a:ext cx="5441950" cy="3911739"/>
          </a:xfrm>
          <a:prstGeom prst="rect">
            <a:avLst/>
          </a:prstGeom>
        </p:spPr>
        <p:txBody>
          <a:bodyPr vert="horz" lIns="91383" tIns="45692" rIns="91383" bIns="4569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5" y="9436125"/>
            <a:ext cx="2947723" cy="498454"/>
          </a:xfrm>
          <a:prstGeom prst="rect">
            <a:avLst/>
          </a:prstGeom>
        </p:spPr>
        <p:txBody>
          <a:bodyPr vert="horz" lIns="91383" tIns="45692" rIns="91383"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2" y="9436125"/>
            <a:ext cx="2947723" cy="498454"/>
          </a:xfrm>
          <a:prstGeom prst="rect">
            <a:avLst/>
          </a:prstGeom>
        </p:spPr>
        <p:txBody>
          <a:bodyPr vert="horz" lIns="91383" tIns="45692" rIns="91383" bIns="45692" rtlCol="0" anchor="b"/>
          <a:lstStyle>
            <a:lvl1pPr algn="r">
              <a:defRPr sz="1200"/>
            </a:lvl1pPr>
          </a:lstStyle>
          <a:p>
            <a:fld id="{D2374D27-0F67-48CA-837D-1C6707F35CE6}" type="slidenum">
              <a:rPr kumimoji="1" lang="ja-JP" altLang="en-US" smtClean="0"/>
              <a:t>‹#›</a:t>
            </a:fld>
            <a:endParaRPr kumimoji="1" lang="ja-JP" altLang="en-US"/>
          </a:p>
        </p:txBody>
      </p:sp>
    </p:spTree>
    <p:extLst>
      <p:ext uri="{BB962C8B-B14F-4D97-AF65-F5344CB8AC3E}">
        <p14:creationId xmlns:p14="http://schemas.microsoft.com/office/powerpoint/2010/main" val="3845073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s://ja.wikipedia.org/wiki/%E3%82%A2%E3%83%AB%E3%82%B4%E3%83%AA%E3%82%BA%E3%83%A0" TargetMode="Externa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a:t>
            </a:fld>
            <a:endParaRPr kumimoji="1" lang="ja-JP" altLang="en-US"/>
          </a:p>
        </p:txBody>
      </p:sp>
    </p:spTree>
    <p:extLst>
      <p:ext uri="{BB962C8B-B14F-4D97-AF65-F5344CB8AC3E}">
        <p14:creationId xmlns:p14="http://schemas.microsoft.com/office/powerpoint/2010/main" val="34587929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smtClean="0"/>
              <a:t>Source Monitor</a:t>
            </a:r>
            <a:r>
              <a:rPr kumimoji="1" lang="ja-JP" altLang="en-US" dirty="0" smtClean="0"/>
              <a:t>と呼ばれるツールに各ソースコードを入力します．このツールは入力に与えられたソースコードの，物理行数や各関数の平均のネストの深さなど構造的な特徴を表すメトリクスの計測値を出力します．</a:t>
            </a:r>
            <a:endParaRPr kumimoji="1" lang="en-US" altLang="ja-JP" dirty="0" smtClean="0"/>
          </a:p>
          <a:p>
            <a:r>
              <a:rPr kumimoji="1" lang="ja-JP" altLang="en-US" dirty="0" smtClean="0"/>
              <a:t>その中から，</a:t>
            </a:r>
            <a:r>
              <a:rPr kumimoji="1" lang="en-US" altLang="ja-JP" dirty="0" smtClean="0"/>
              <a:t>11</a:t>
            </a:r>
            <a:r>
              <a:rPr kumimoji="1" lang="ja-JP" altLang="en-US" dirty="0" smtClean="0"/>
              <a:t>個のメトリクス値をベクトル化し，これをそのソースコードの構造ベクトルとします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10</a:t>
            </a:fld>
            <a:endParaRPr kumimoji="1" lang="ja-JP" altLang="en-US"/>
          </a:p>
        </p:txBody>
      </p:sp>
    </p:spTree>
    <p:extLst>
      <p:ext uri="{BB962C8B-B14F-4D97-AF65-F5344CB8AC3E}">
        <p14:creationId xmlns:p14="http://schemas.microsoft.com/office/powerpoint/2010/main" val="1020116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次に，ステップ二の説明です．</a:t>
            </a:r>
            <a:endParaRPr kumimoji="1" lang="en-US" altLang="ja-JP" dirty="0" smtClean="0"/>
          </a:p>
          <a:p>
            <a:r>
              <a:rPr kumimoji="1" lang="ja-JP" altLang="en-US" dirty="0" smtClean="0"/>
              <a:t>ステップ</a:t>
            </a:r>
            <a:r>
              <a:rPr kumimoji="1" lang="en-US" altLang="ja-JP" dirty="0" smtClean="0"/>
              <a:t>1</a:t>
            </a:r>
            <a:r>
              <a:rPr kumimoji="1" lang="ja-JP" altLang="en-US" dirty="0" smtClean="0"/>
              <a:t>で作成した語彙ベクトルを用いて，階層クラスタリングを行います．</a:t>
            </a:r>
            <a:endParaRPr kumimoji="1" lang="en-US" altLang="ja-JP" dirty="0" smtClean="0"/>
          </a:p>
          <a:p>
            <a:r>
              <a:rPr kumimoji="1" lang="ja-JP" altLang="en-US" dirty="0" smtClean="0"/>
              <a:t>このクラスタリングにょって，全てのソースコードを</a:t>
            </a:r>
            <a:r>
              <a:rPr kumimoji="1" lang="en-US" altLang="ja-JP" dirty="0" smtClean="0"/>
              <a:t>8</a:t>
            </a:r>
            <a:r>
              <a:rPr kumimoji="1" lang="ja-JP" altLang="en-US" dirty="0" smtClean="0"/>
              <a:t>つのクラスタに分類します．</a:t>
            </a:r>
            <a:endParaRPr kumimoji="1" lang="en-US" altLang="ja-JP" dirty="0" smtClean="0"/>
          </a:p>
          <a:p>
            <a:r>
              <a:rPr kumimoji="1" lang="ja-JP" altLang="en-US" dirty="0" smtClean="0"/>
              <a:t>このクラスタ数は</a:t>
            </a:r>
            <a:r>
              <a:rPr kumimoji="1" lang="en-US" altLang="ja-JP" dirty="0" smtClean="0"/>
              <a:t>TAMBA</a:t>
            </a:r>
            <a:r>
              <a:rPr kumimoji="1" lang="ja-JP" altLang="en-US" dirty="0" smtClean="0"/>
              <a:t>と同じ数を採用しています．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11</a:t>
            </a:fld>
            <a:endParaRPr kumimoji="1" lang="ja-JP" altLang="en-US"/>
          </a:p>
        </p:txBody>
      </p:sp>
    </p:spTree>
    <p:extLst>
      <p:ext uri="{BB962C8B-B14F-4D97-AF65-F5344CB8AC3E}">
        <p14:creationId xmlns:p14="http://schemas.microsoft.com/office/powerpoint/2010/main" val="14476311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階層クラスタリングの説明を行います．</a:t>
            </a:r>
            <a:endParaRPr kumimoji="1" lang="en-US" altLang="ja-JP" dirty="0" smtClean="0"/>
          </a:p>
          <a:p>
            <a:r>
              <a:rPr kumimoji="1" lang="ja-JP" altLang="en-US" dirty="0" smtClean="0"/>
              <a:t>階層クラスタリングは，同じ次元を持つベクトル群を，ベクトル間の距離を用いて併合していき，複数のクラスターに分類するアルゴリズムです．</a:t>
            </a:r>
            <a:endParaRPr kumimoji="1" lang="en-US" altLang="ja-JP" dirty="0" smtClean="0"/>
          </a:p>
          <a:p>
            <a:endParaRPr kumimoji="1" lang="en-US" altLang="ja-JP" dirty="0" smtClean="0"/>
          </a:p>
          <a:p>
            <a:r>
              <a:rPr kumimoji="1" lang="ja-JP" altLang="en-US" dirty="0" smtClean="0"/>
              <a:t>図において，黒点が分類するベクトル，それを囲む白い円がクラスタになります．</a:t>
            </a:r>
            <a:endParaRPr kumimoji="1" lang="en-US" altLang="ja-JP" dirty="0" smtClean="0"/>
          </a:p>
          <a:p>
            <a:r>
              <a:rPr kumimoji="1" lang="ja-JP" altLang="en-US" dirty="0" smtClean="0"/>
              <a:t>まず初期状態として，分類するベクトルの数だけ，クラスタを用意します．</a:t>
            </a:r>
            <a:endParaRPr kumimoji="1" lang="en-US" altLang="ja-JP" dirty="0" smtClean="0"/>
          </a:p>
          <a:p>
            <a:endParaRPr kumimoji="1" lang="en-US" altLang="ja-JP" dirty="0" smtClean="0"/>
          </a:p>
          <a:p>
            <a:r>
              <a:rPr kumimoji="1" lang="en-US" altLang="ja-JP" dirty="0" smtClean="0"/>
              <a:t>【</a:t>
            </a:r>
            <a:r>
              <a:rPr kumimoji="1" lang="ja-JP" altLang="en-US" dirty="0" smtClean="0"/>
              <a:t>もうちょいここの説明で巻く説明短くする</a:t>
            </a:r>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12</a:t>
            </a:fld>
            <a:endParaRPr kumimoji="1" lang="ja-JP" altLang="en-US"/>
          </a:p>
        </p:txBody>
      </p:sp>
    </p:spTree>
    <p:extLst>
      <p:ext uri="{BB962C8B-B14F-4D97-AF65-F5344CB8AC3E}">
        <p14:creationId xmlns:p14="http://schemas.microsoft.com/office/powerpoint/2010/main" val="621054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次に，各クラスタ間の最大距離を求め，その中でその距離が最小なクラスタの組を求めます．</a:t>
            </a:r>
            <a:endParaRPr kumimoji="1" lang="en-US" altLang="ja-JP" dirty="0" smtClean="0"/>
          </a:p>
          <a:p>
            <a:r>
              <a:rPr kumimoji="1" lang="ja-JP" altLang="en-US" dirty="0" smtClean="0"/>
              <a:t>上図の赤字の矢印が最小のクラスタの組になります．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b="1" dirty="0" smtClean="0"/>
              <a:t>明らかに赤の矢印がおかしい</a:t>
            </a:r>
            <a:endParaRPr kumimoji="1" lang="en-US" altLang="ja-JP" b="1" dirty="0" smtClean="0"/>
          </a:p>
          <a:p>
            <a:r>
              <a:rPr kumimoji="1" lang="ja-JP" altLang="en-US" b="1" dirty="0" smtClean="0"/>
              <a:t>クラスタの範囲が重なっているのが違和感</a:t>
            </a:r>
            <a:endParaRPr kumimoji="1" lang="ja-JP" altLang="en-US" b="1"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13</a:t>
            </a:fld>
            <a:endParaRPr kumimoji="1" lang="ja-JP" altLang="en-US"/>
          </a:p>
        </p:txBody>
      </p:sp>
    </p:spTree>
    <p:extLst>
      <p:ext uri="{BB962C8B-B14F-4D97-AF65-F5344CB8AC3E}">
        <p14:creationId xmlns:p14="http://schemas.microsoft.com/office/powerpoint/2010/main" val="649263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先ほど求めたクラスタの組を</a:t>
            </a:r>
            <a:r>
              <a:rPr kumimoji="1" lang="en-US" altLang="ja-JP" dirty="0" smtClean="0"/>
              <a:t>1</a:t>
            </a:r>
            <a:r>
              <a:rPr kumimoji="1" lang="ja-JP" altLang="en-US" dirty="0" smtClean="0"/>
              <a:t>つのクラスタに併合します．</a:t>
            </a:r>
            <a:endParaRPr kumimoji="1" lang="en-US" altLang="ja-JP" dirty="0" smtClean="0"/>
          </a:p>
          <a:p>
            <a:endParaRPr kumimoji="1" lang="en-US" altLang="ja-JP" dirty="0" smtClean="0"/>
          </a:p>
          <a:p>
            <a:r>
              <a:rPr kumimoji="1" lang="ja-JP" altLang="en-US" dirty="0" smtClean="0"/>
              <a:t>これ以降のスライドは，同じ処理を繰り返します</a:t>
            </a:r>
            <a:endParaRPr kumimoji="1" lang="en-US" altLang="ja-JP" dirty="0" smtClean="0"/>
          </a:p>
          <a:p>
            <a:r>
              <a:rPr kumimoji="1" lang="ja-JP" altLang="en-US" dirty="0" smtClean="0"/>
              <a:t>と言う</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14</a:t>
            </a:fld>
            <a:endParaRPr kumimoji="1" lang="ja-JP" altLang="en-US"/>
          </a:p>
        </p:txBody>
      </p:sp>
    </p:spTree>
    <p:extLst>
      <p:ext uri="{BB962C8B-B14F-4D97-AF65-F5344CB8AC3E}">
        <p14:creationId xmlns:p14="http://schemas.microsoft.com/office/powerpoint/2010/main" val="822340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同様に，各クラスタ間の最大距離を求め，その中でその距離が最小なクラスタの組を求めます．</a:t>
            </a:r>
            <a:endParaRPr kumimoji="1" lang="en-US" altLang="ja-JP" dirty="0" smtClean="0"/>
          </a:p>
          <a:p>
            <a:r>
              <a:rPr kumimoji="1" lang="ja-JP" altLang="en-US" dirty="0" smtClean="0"/>
              <a:t>上図の赤字の矢印が最小のクラスタの組になります．</a:t>
            </a:r>
          </a:p>
          <a:p>
            <a:r>
              <a:rPr kumimoji="1" lang="ja-JP" altLang="en-US" dirty="0" smtClean="0"/>
              <a:t>再度クラスタの併合を行います．</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15</a:t>
            </a:fld>
            <a:endParaRPr kumimoji="1" lang="ja-JP" altLang="en-US"/>
          </a:p>
        </p:txBody>
      </p:sp>
    </p:spTree>
    <p:extLst>
      <p:ext uri="{BB962C8B-B14F-4D97-AF65-F5344CB8AC3E}">
        <p14:creationId xmlns:p14="http://schemas.microsoft.com/office/powerpoint/2010/main" val="2003484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同様に計算と併合を行います．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16</a:t>
            </a:fld>
            <a:endParaRPr kumimoji="1" lang="ja-JP" altLang="en-US"/>
          </a:p>
        </p:txBody>
      </p:sp>
    </p:spTree>
    <p:extLst>
      <p:ext uri="{BB962C8B-B14F-4D97-AF65-F5344CB8AC3E}">
        <p14:creationId xmlns:p14="http://schemas.microsoft.com/office/powerpoint/2010/main" val="18402434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これを目的のクラスタ数になるまで繰り返します．</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17</a:t>
            </a:fld>
            <a:endParaRPr kumimoji="1" lang="ja-JP" altLang="en-US"/>
          </a:p>
        </p:txBody>
      </p:sp>
    </p:spTree>
    <p:extLst>
      <p:ext uri="{BB962C8B-B14F-4D97-AF65-F5344CB8AC3E}">
        <p14:creationId xmlns:p14="http://schemas.microsoft.com/office/powerpoint/2010/main" val="16704196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Step2</a:t>
            </a:r>
            <a:r>
              <a:rPr kumimoji="1" lang="ja-JP" altLang="en-US" dirty="0" smtClean="0"/>
              <a:t>で作成したクラスタ毎に，同様に構造ベクトルを用いて階層クラスタリングを実行</a:t>
            </a:r>
            <a:endParaRPr kumimoji="1" lang="en-US" altLang="ja-JP" dirty="0" smtClean="0"/>
          </a:p>
          <a:p>
            <a:r>
              <a:rPr kumimoji="1" lang="ja-JP" altLang="en-US" dirty="0" smtClean="0"/>
              <a:t>この階層クラスタリングで</a:t>
            </a:r>
            <a:r>
              <a:rPr kumimoji="1" lang="en-US" altLang="ja-JP" dirty="0" smtClean="0"/>
              <a:t>3</a:t>
            </a:r>
            <a:r>
              <a:rPr kumimoji="1" lang="ja-JP" altLang="en-US" dirty="0" smtClean="0"/>
              <a:t>つのクラスタに分類します．これも</a:t>
            </a:r>
            <a:r>
              <a:rPr kumimoji="1" lang="en-US" altLang="ja-JP" dirty="0" smtClean="0"/>
              <a:t>TAMBA</a:t>
            </a:r>
            <a:r>
              <a:rPr kumimoji="1" lang="ja-JP" altLang="en-US" dirty="0" smtClean="0"/>
              <a:t>と同じ数を採用しています．</a:t>
            </a:r>
            <a:endParaRPr kumimoji="1" lang="en-US" altLang="ja-JP" dirty="0" smtClean="0"/>
          </a:p>
          <a:p>
            <a:endParaRPr kumimoji="1" lang="en-US" altLang="ja-JP" dirty="0" smtClean="0"/>
          </a:p>
          <a:p>
            <a:r>
              <a:rPr kumimoji="1" lang="ja-JP" altLang="en-US" dirty="0" smtClean="0"/>
              <a:t>最終的にソースコードは</a:t>
            </a:r>
            <a:r>
              <a:rPr kumimoji="1" lang="en-US" altLang="ja-JP" dirty="0" smtClean="0"/>
              <a:t>8*3</a:t>
            </a:r>
            <a:r>
              <a:rPr kumimoji="1" lang="ja-JP" altLang="en-US" dirty="0" smtClean="0"/>
              <a:t>の</a:t>
            </a:r>
            <a:r>
              <a:rPr kumimoji="1" lang="en-US" altLang="ja-JP" dirty="0" smtClean="0"/>
              <a:t>24</a:t>
            </a:r>
            <a:r>
              <a:rPr kumimoji="1" lang="ja-JP" altLang="en-US" dirty="0" smtClean="0"/>
              <a:t>このクラスタに分類されます．</a:t>
            </a:r>
            <a:endParaRPr kumimoji="1" lang="en-US" altLang="ja-JP" dirty="0" smtClean="0"/>
          </a:p>
          <a:p>
            <a:r>
              <a:rPr kumimoji="1" lang="ja-JP" altLang="en-US" dirty="0" smtClean="0"/>
              <a:t>以上が提案手法になります．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18</a:t>
            </a:fld>
            <a:endParaRPr kumimoji="1" lang="ja-JP" altLang="en-US"/>
          </a:p>
        </p:txBody>
      </p:sp>
    </p:spTree>
    <p:extLst>
      <p:ext uri="{BB962C8B-B14F-4D97-AF65-F5344CB8AC3E}">
        <p14:creationId xmlns:p14="http://schemas.microsoft.com/office/powerpoint/2010/main" val="485748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次にケーススタディを示します．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プログラミングコンテストの一種である</a:t>
            </a:r>
            <a:r>
              <a:rPr kumimoji="1" lang="en-US" altLang="ja-JP" dirty="0" err="1" smtClean="0"/>
              <a:t>CodeForces</a:t>
            </a:r>
            <a:r>
              <a:rPr kumimoji="1" lang="ja-JP" altLang="en-US" dirty="0" smtClean="0"/>
              <a:t>の解答を</a:t>
            </a:r>
            <a:r>
              <a:rPr kumimoji="1" lang="en-US" altLang="ja-JP" dirty="0" smtClean="0"/>
              <a:t>TAMBA</a:t>
            </a:r>
            <a:r>
              <a:rPr kumimoji="1" lang="ja-JP" altLang="en-US" dirty="0" smtClean="0"/>
              <a:t>の手法と提案手法とで分類しました．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二つの項目を調査しました．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まず，</a:t>
            </a:r>
            <a:r>
              <a:rPr kumimoji="1" lang="en-US" altLang="ja-JP" dirty="0" smtClean="0"/>
              <a:t>1</a:t>
            </a:r>
            <a:r>
              <a:rPr kumimoji="1" lang="ja-JP" altLang="en-US" dirty="0" smtClean="0"/>
              <a:t>つ目の調査項目として，全ファイルのうち，</a:t>
            </a:r>
            <a:r>
              <a:rPr kumimoji="1" lang="en-US" altLang="ja-JP" dirty="0" smtClean="0"/>
              <a:t>2</a:t>
            </a:r>
            <a:r>
              <a:rPr kumimoji="1" lang="ja-JP" altLang="en-US" dirty="0" smtClean="0"/>
              <a:t>ファイルの組み合わせにおいて，</a:t>
            </a:r>
            <a:r>
              <a:rPr kumimoji="1" lang="en-US" altLang="ja-JP" dirty="0" smtClean="0"/>
              <a:t>TAMBA</a:t>
            </a:r>
            <a:r>
              <a:rPr kumimoji="1" lang="ja-JP" altLang="en-US" dirty="0" smtClean="0"/>
              <a:t>と提案手法とでクラスタの分布の仕方で場合わけし，その数をカウントしました．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次に，</a:t>
            </a:r>
            <a:r>
              <a:rPr kumimoji="1" lang="en-US" altLang="ja-JP" dirty="0" smtClean="0"/>
              <a:t>2</a:t>
            </a:r>
            <a:r>
              <a:rPr kumimoji="1" lang="ja-JP" altLang="en-US" dirty="0" smtClean="0"/>
              <a:t>つ目の調査項目として，初級者上級者間で平均差が大きかったメトリクスで箱ひげ図の作成を行い，その分布を目視で確認しました．</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時間の都合上，</a:t>
            </a:r>
            <a:r>
              <a:rPr kumimoji="1" lang="en-US" altLang="ja-JP" dirty="0" smtClean="0"/>
              <a:t>2</a:t>
            </a:r>
            <a:r>
              <a:rPr kumimoji="1" lang="ja-JP" altLang="en-US" dirty="0" smtClean="0"/>
              <a:t>つ目の調査項目についてのみ説明します．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19</a:t>
            </a:fld>
            <a:endParaRPr kumimoji="1" lang="ja-JP" altLang="en-US"/>
          </a:p>
        </p:txBody>
      </p:sp>
    </p:spTree>
    <p:extLst>
      <p:ext uri="{BB962C8B-B14F-4D97-AF65-F5344CB8AC3E}">
        <p14:creationId xmlns:p14="http://schemas.microsoft.com/office/powerpoint/2010/main" val="1678575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dirty="0" smtClean="0"/>
              <a:t>まず，本研究の主な題材である，プログラミングコンテストについて説明いたします．</a:t>
            </a:r>
            <a:endParaRPr lang="en-US" altLang="ja-JP" dirty="0" smtClean="0"/>
          </a:p>
          <a:p>
            <a:r>
              <a:rPr lang="ja-JP" altLang="en-US" dirty="0" smtClean="0">
                <a:hlinkClick r:id="rId3" tooltip="アルゴリズム"/>
              </a:rPr>
              <a:t>プログラミングコンテストとは，アルゴリズム</a:t>
            </a:r>
            <a:r>
              <a:rPr lang="ja-JP" altLang="en-US" dirty="0" smtClean="0"/>
              <a:t>に関する問題を参加者が一斉にとくコンテストになります．</a:t>
            </a:r>
            <a:endParaRPr lang="en-US" altLang="ja-JP" dirty="0" smtClean="0"/>
          </a:p>
          <a:p>
            <a:r>
              <a:rPr lang="ja-JP" altLang="en-US" dirty="0" smtClean="0"/>
              <a:t>ユーザの提出したソースコードが用意された全てのテストケースに通ると正解の判定が出されます．</a:t>
            </a:r>
            <a:endParaRPr lang="en-US" altLang="ja-JP" dirty="0" smtClean="0"/>
          </a:p>
          <a:p>
            <a:r>
              <a:rPr lang="ja-JP" altLang="en-US" dirty="0" smtClean="0"/>
              <a:t>解答検索機能が多くのコンテストで利用することができ，</a:t>
            </a:r>
            <a:endParaRPr lang="en-US" altLang="ja-JP" dirty="0" smtClean="0"/>
          </a:p>
          <a:p>
            <a:r>
              <a:rPr lang="ja-JP" altLang="en-US" dirty="0" smtClean="0"/>
              <a:t>コンテスト終了後はすでに提出された解答の一覧を閲覧することができます．</a:t>
            </a:r>
            <a:endParaRPr lang="en-US" altLang="ja-JP" dirty="0" smtClean="0"/>
          </a:p>
          <a:p>
            <a:r>
              <a:rPr lang="ja-JP" altLang="en-US" dirty="0" smtClean="0"/>
              <a:t>この機能を用いて他のユーザのソースコードを参照することで，学習に活用できることが期待できます．</a:t>
            </a:r>
            <a:endParaRPr lang="en-US" altLang="ja-JP" dirty="0" smtClean="0"/>
          </a:p>
        </p:txBody>
      </p:sp>
      <p:sp>
        <p:nvSpPr>
          <p:cNvPr id="4" name="Slide Number Placeholder 3"/>
          <p:cNvSpPr>
            <a:spLocks noGrp="1"/>
          </p:cNvSpPr>
          <p:nvPr>
            <p:ph type="sldNum" sz="quarter" idx="10"/>
          </p:nvPr>
        </p:nvSpPr>
        <p:spPr/>
        <p:txBody>
          <a:bodyPr/>
          <a:lstStyle/>
          <a:p>
            <a:fld id="{D2374D27-0F67-48CA-837D-1C6707F35CE6}" type="slidenum">
              <a:rPr kumimoji="1" lang="ja-JP" altLang="en-US" smtClean="0"/>
              <a:t>2</a:t>
            </a:fld>
            <a:endParaRPr kumimoji="1" lang="ja-JP" altLang="en-US"/>
          </a:p>
        </p:txBody>
      </p:sp>
    </p:spTree>
    <p:extLst>
      <p:ext uri="{BB962C8B-B14F-4D97-AF65-F5344CB8AC3E}">
        <p14:creationId xmlns:p14="http://schemas.microsoft.com/office/powerpoint/2010/main" val="1789289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分類後，各クラスタのラベリングを行います．</a:t>
            </a:r>
            <a:endParaRPr kumimoji="1" lang="en-US" altLang="ja-JP" dirty="0" smtClean="0"/>
          </a:p>
          <a:p>
            <a:r>
              <a:rPr kumimoji="1" lang="ja-JP" altLang="en-US" dirty="0" smtClean="0"/>
              <a:t>例えば，最初の階層クラスタリングで</a:t>
            </a:r>
            <a:r>
              <a:rPr kumimoji="1" lang="en-US" altLang="ja-JP" dirty="0" smtClean="0"/>
              <a:t>1</a:t>
            </a:r>
            <a:r>
              <a:rPr kumimoji="1" lang="ja-JP" altLang="en-US" dirty="0" smtClean="0"/>
              <a:t>つ目のクラスタ，</a:t>
            </a:r>
            <a:r>
              <a:rPr kumimoji="1" lang="en-US" altLang="ja-JP" dirty="0" smtClean="0"/>
              <a:t>2</a:t>
            </a:r>
            <a:r>
              <a:rPr kumimoji="1" lang="ja-JP" altLang="en-US" dirty="0" smtClean="0"/>
              <a:t>回目のクラスタリングで</a:t>
            </a:r>
            <a:r>
              <a:rPr kumimoji="1" lang="en-US" altLang="ja-JP" dirty="0" smtClean="0"/>
              <a:t>2</a:t>
            </a:r>
            <a:r>
              <a:rPr kumimoji="1" lang="ja-JP" altLang="en-US" dirty="0" smtClean="0"/>
              <a:t>つ目のクラスタに分類されたら，</a:t>
            </a:r>
            <a:r>
              <a:rPr kumimoji="1" lang="en-US" altLang="ja-JP" dirty="0" smtClean="0"/>
              <a:t>1-2</a:t>
            </a:r>
            <a:r>
              <a:rPr kumimoji="1" lang="ja-JP" altLang="en-US" dirty="0" smtClean="0"/>
              <a:t>というようにラベリングし，</a:t>
            </a:r>
            <a:r>
              <a:rPr kumimoji="1" lang="en-US" altLang="ja-JP" dirty="0" smtClean="0"/>
              <a:t>1-1</a:t>
            </a:r>
            <a:r>
              <a:rPr kumimoji="1" lang="ja-JP" altLang="en-US" dirty="0" smtClean="0"/>
              <a:t>から</a:t>
            </a:r>
            <a:r>
              <a:rPr kumimoji="1" lang="en-US" altLang="ja-JP" dirty="0" smtClean="0"/>
              <a:t>8-3</a:t>
            </a:r>
            <a:r>
              <a:rPr kumimoji="1" lang="ja-JP" altLang="en-US" dirty="0" smtClean="0"/>
              <a:t>までの合計</a:t>
            </a:r>
            <a:r>
              <a:rPr kumimoji="1" lang="en-US" altLang="ja-JP" dirty="0" smtClean="0"/>
              <a:t>24</a:t>
            </a:r>
            <a:r>
              <a:rPr kumimoji="1" lang="ja-JP" altLang="en-US" dirty="0" smtClean="0"/>
              <a:t>個のラベル付を行いました．</a:t>
            </a:r>
            <a:endParaRPr kumimoji="1" lang="en-US" altLang="ja-JP" dirty="0" smtClean="0"/>
          </a:p>
          <a:p>
            <a:endParaRPr kumimoji="1" lang="en-US" altLang="ja-JP" dirty="0" smtClean="0"/>
          </a:p>
          <a:p>
            <a:r>
              <a:rPr kumimoji="1" lang="ja-JP" altLang="en-US" dirty="0" smtClean="0"/>
              <a:t>その後，初級者上級者間で平均差が大きかった</a:t>
            </a:r>
            <a:r>
              <a:rPr kumimoji="1" lang="en-US" altLang="ja-JP" dirty="0" smtClean="0"/>
              <a:t>2</a:t>
            </a:r>
            <a:r>
              <a:rPr kumimoji="1" lang="ja-JP" altLang="en-US" dirty="0" smtClean="0"/>
              <a:t>つのメトリクス，物理行数とネストの平均を用いて，箱ひげ図を作成しました．</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20</a:t>
            </a:fld>
            <a:endParaRPr kumimoji="1" lang="ja-JP" altLang="en-US"/>
          </a:p>
        </p:txBody>
      </p:sp>
    </p:spTree>
    <p:extLst>
      <p:ext uri="{BB962C8B-B14F-4D97-AF65-F5344CB8AC3E}">
        <p14:creationId xmlns:p14="http://schemas.microsoft.com/office/powerpoint/2010/main" val="11456265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こちらが，提案手法による分類結果の物理行数における箱ひげ図になります．</a:t>
            </a:r>
            <a:endParaRPr kumimoji="1"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dirty="0" smtClean="0"/>
              <a:t>(</a:t>
            </a:r>
            <a:r>
              <a:rPr lang="ja-JP" altLang="en-US" dirty="0" smtClean="0"/>
              <a:t>グラフの軸の説明</a:t>
            </a:r>
            <a:r>
              <a:rPr lang="en-US" altLang="ja-JP" dirty="0" smtClean="0"/>
              <a:t>)</a:t>
            </a: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dirty="0" smtClean="0"/>
              <a:t>縦軸が物理行数，横軸に</a:t>
            </a:r>
            <a:r>
              <a:rPr lang="en-US" altLang="ja-JP" dirty="0" smtClean="0"/>
              <a:t>1-1,1-2,…</a:t>
            </a:r>
            <a:r>
              <a:rPr lang="ja-JP" altLang="en-US" dirty="0" smtClean="0"/>
              <a:t>のラベルで並べています．</a:t>
            </a:r>
            <a:endParaRPr lang="en-US" altLang="ja-JP"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また，各色は，最初の語彙ベクトルによるクラスタリングで作成した</a:t>
            </a:r>
            <a:r>
              <a:rPr kumimoji="1" lang="en-US" altLang="ja-JP" dirty="0" smtClean="0"/>
              <a:t>8</a:t>
            </a:r>
            <a:r>
              <a:rPr kumimoji="1" lang="ja-JP" altLang="en-US" dirty="0" smtClean="0"/>
              <a:t>つのクラスタで色分けしてあります．</a:t>
            </a: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また，</a:t>
            </a:r>
            <a:r>
              <a:rPr kumimoji="1" lang="en-US" altLang="ja-JP" sz="1200" b="0" i="0" kern="1200" dirty="0" smtClean="0">
                <a:solidFill>
                  <a:schemeClr val="tx1"/>
                </a:solidFill>
                <a:effectLst/>
                <a:latin typeface="+mn-lt"/>
                <a:ea typeface="+mn-ea"/>
                <a:cs typeface="+mn-cs"/>
              </a:rPr>
              <a:t>5-1,5-2,5-3</a:t>
            </a:r>
            <a:r>
              <a:rPr kumimoji="1" lang="ja-JP" altLang="en-US" sz="1200" b="0" i="0" kern="1200" dirty="0" smtClean="0">
                <a:solidFill>
                  <a:schemeClr val="tx1"/>
                </a:solidFill>
                <a:effectLst/>
                <a:latin typeface="+mn-lt"/>
                <a:ea typeface="+mn-ea"/>
                <a:cs typeface="+mn-cs"/>
              </a:rPr>
              <a:t>のように，構造ベクトルによる</a:t>
            </a:r>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回目のクラスタリングの結果を，各色の</a:t>
            </a:r>
            <a:r>
              <a:rPr kumimoji="1" lang="en-US" altLang="ja-JP" sz="1200" b="0" i="0" kern="1200" dirty="0" smtClean="0">
                <a:solidFill>
                  <a:schemeClr val="tx1"/>
                </a:solidFill>
                <a:effectLst/>
                <a:latin typeface="+mn-lt"/>
                <a:ea typeface="+mn-ea"/>
                <a:cs typeface="+mn-cs"/>
              </a:rPr>
              <a:t>3</a:t>
            </a:r>
            <a:r>
              <a:rPr kumimoji="1" lang="ja-JP" altLang="en-US" sz="1200" b="0" i="0" kern="1200" dirty="0" smtClean="0">
                <a:solidFill>
                  <a:schemeClr val="tx1"/>
                </a:solidFill>
                <a:effectLst/>
                <a:latin typeface="+mn-lt"/>
                <a:ea typeface="+mn-ea"/>
                <a:cs typeface="+mn-cs"/>
              </a:rPr>
              <a:t>つの箱が示しています．</a:t>
            </a: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kern="1200" dirty="0" smtClean="0">
                <a:solidFill>
                  <a:schemeClr val="tx1"/>
                </a:solidFill>
                <a:effectLst/>
                <a:latin typeface="+mn-lt"/>
                <a:ea typeface="+mn-ea"/>
                <a:cs typeface="+mn-cs"/>
              </a:rPr>
              <a:t>5-1</a:t>
            </a:r>
            <a:r>
              <a:rPr kumimoji="1" lang="ja-JP" altLang="en-US" sz="1200" b="0" i="0" kern="1200" dirty="0" smtClean="0">
                <a:solidFill>
                  <a:schemeClr val="tx1"/>
                </a:solidFill>
                <a:effectLst/>
                <a:latin typeface="+mn-lt"/>
                <a:ea typeface="+mn-ea"/>
                <a:cs typeface="+mn-cs"/>
              </a:rPr>
              <a:t>から</a:t>
            </a:r>
            <a:r>
              <a:rPr kumimoji="1" lang="en-US" altLang="ja-JP" sz="1200" b="0" i="0" kern="1200" dirty="0" smtClean="0">
                <a:solidFill>
                  <a:schemeClr val="tx1"/>
                </a:solidFill>
                <a:effectLst/>
                <a:latin typeface="+mn-lt"/>
                <a:ea typeface="+mn-ea"/>
                <a:cs typeface="+mn-cs"/>
              </a:rPr>
              <a:t>5-3</a:t>
            </a:r>
            <a:r>
              <a:rPr kumimoji="1" lang="ja-JP" altLang="en-US" sz="1200" b="0" i="0" kern="1200" dirty="0" smtClean="0">
                <a:solidFill>
                  <a:schemeClr val="tx1"/>
                </a:solidFill>
                <a:effectLst/>
                <a:latin typeface="+mn-lt"/>
                <a:ea typeface="+mn-ea"/>
                <a:cs typeface="+mn-cs"/>
              </a:rPr>
              <a:t>や，</a:t>
            </a:r>
            <a:r>
              <a:rPr kumimoji="1" lang="en-US" altLang="ja-JP" sz="1200" b="0" i="0" kern="1200" dirty="0" smtClean="0">
                <a:solidFill>
                  <a:schemeClr val="tx1"/>
                </a:solidFill>
                <a:effectLst/>
                <a:latin typeface="+mn-lt"/>
                <a:ea typeface="+mn-ea"/>
                <a:cs typeface="+mn-cs"/>
              </a:rPr>
              <a:t>8-1〜8-3</a:t>
            </a:r>
            <a:r>
              <a:rPr kumimoji="1" lang="ja-JP" altLang="en-US" sz="1200" b="0" i="0" kern="1200" dirty="0" smtClean="0">
                <a:solidFill>
                  <a:schemeClr val="tx1"/>
                </a:solidFill>
                <a:effectLst/>
                <a:latin typeface="+mn-lt"/>
                <a:ea typeface="+mn-ea"/>
                <a:cs typeface="+mn-cs"/>
              </a:rPr>
              <a:t>を見ていただきたいのですが，こちら</a:t>
            </a:r>
            <a:r>
              <a:rPr kumimoji="1" lang="en-US" altLang="ja-JP" sz="1200" b="0" i="0" kern="1200" dirty="0" smtClean="0">
                <a:solidFill>
                  <a:schemeClr val="tx1"/>
                </a:solidFill>
                <a:effectLst/>
                <a:latin typeface="+mn-lt"/>
                <a:ea typeface="+mn-ea"/>
                <a:cs typeface="+mn-cs"/>
              </a:rPr>
              <a:t>(5-1)</a:t>
            </a:r>
            <a:r>
              <a:rPr kumimoji="1" lang="ja-JP" altLang="en-US" sz="1200" b="0" i="0" kern="1200" dirty="0" smtClean="0">
                <a:solidFill>
                  <a:schemeClr val="tx1"/>
                </a:solidFill>
                <a:effectLst/>
                <a:latin typeface="+mn-lt"/>
                <a:ea typeface="+mn-ea"/>
                <a:cs typeface="+mn-cs"/>
              </a:rPr>
              <a:t>が</a:t>
            </a:r>
            <a:r>
              <a:rPr kumimoji="1" lang="en-US" altLang="ja-JP" sz="1200" b="0" i="0" kern="1200" dirty="0" smtClean="0">
                <a:solidFill>
                  <a:schemeClr val="tx1"/>
                </a:solidFill>
                <a:effectLst/>
                <a:latin typeface="+mn-lt"/>
                <a:ea typeface="+mn-ea"/>
                <a:cs typeface="+mn-cs"/>
              </a:rPr>
              <a:t>50</a:t>
            </a:r>
            <a:r>
              <a:rPr kumimoji="1" lang="ja-JP" altLang="en-US" sz="1200" b="0" i="0" kern="1200" dirty="0" smtClean="0">
                <a:solidFill>
                  <a:schemeClr val="tx1"/>
                </a:solidFill>
                <a:effectLst/>
                <a:latin typeface="+mn-lt"/>
                <a:ea typeface="+mn-ea"/>
                <a:cs typeface="+mn-cs"/>
              </a:rPr>
              <a:t>行以上の物理行数，こちらが</a:t>
            </a:r>
            <a:r>
              <a:rPr kumimoji="1" lang="en-US" altLang="ja-JP" sz="1200" b="0" i="0" kern="1200" dirty="0" smtClean="0">
                <a:solidFill>
                  <a:schemeClr val="tx1"/>
                </a:solidFill>
                <a:effectLst/>
                <a:latin typeface="+mn-lt"/>
                <a:ea typeface="+mn-ea"/>
                <a:cs typeface="+mn-cs"/>
              </a:rPr>
              <a:t>(5-2</a:t>
            </a:r>
            <a:r>
              <a:rPr kumimoji="1" lang="ja-JP" altLang="en-US" sz="1200" b="0" i="0" kern="1200" dirty="0" smtClean="0">
                <a:solidFill>
                  <a:schemeClr val="tx1"/>
                </a:solidFill>
                <a:effectLst/>
                <a:latin typeface="+mn-lt"/>
                <a:ea typeface="+mn-ea"/>
                <a:cs typeface="+mn-cs"/>
              </a:rPr>
              <a:t>が</a:t>
            </a:r>
            <a:r>
              <a:rPr kumimoji="1" lang="en-US" altLang="ja-JP" sz="1200" b="0" i="0" kern="1200" dirty="0" smtClean="0">
                <a:solidFill>
                  <a:schemeClr val="tx1"/>
                </a:solidFill>
                <a:effectLst/>
                <a:latin typeface="+mn-lt"/>
                <a:ea typeface="+mn-ea"/>
                <a:cs typeface="+mn-cs"/>
              </a:rPr>
              <a:t>)50</a:t>
            </a:r>
            <a:r>
              <a:rPr kumimoji="1" lang="ja-JP" altLang="en-US" sz="1200" b="0" i="0" kern="1200" dirty="0" smtClean="0">
                <a:solidFill>
                  <a:schemeClr val="tx1"/>
                </a:solidFill>
                <a:effectLst/>
                <a:latin typeface="+mn-lt"/>
                <a:ea typeface="+mn-ea"/>
                <a:cs typeface="+mn-cs"/>
              </a:rPr>
              <a:t>行以下 というように，</a:t>
            </a: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回目のクラスタリングで各クラスタを行数によってクラスタリングできていることがわかります．</a:t>
            </a: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最終的に作成されるクラスタごとに，構造的な特徴が異なっていることがわかります</a:t>
            </a:r>
            <a:endParaRPr kumimoji="1" lang="en-US" altLang="ja-JP" sz="1200" b="0" i="0" kern="1200" dirty="0" smtClean="0">
              <a:solidFill>
                <a:schemeClr val="tx1"/>
              </a:solidFill>
              <a:effectLst/>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 </a:t>
            </a:r>
            <a:r>
              <a:rPr kumimoji="1" lang="ja-JP" altLang="en-US" sz="1200" b="0" i="0" kern="1200" dirty="0" smtClean="0">
                <a:solidFill>
                  <a:schemeClr val="tx1"/>
                </a:solidFill>
                <a:effectLst/>
                <a:latin typeface="+mn-lt"/>
                <a:ea typeface="+mn-ea"/>
                <a:cs typeface="+mn-cs"/>
              </a:rPr>
              <a:t>構造的な特徴の分布が各色で大きく異なっており，</a:t>
            </a:r>
            <a:endParaRPr kumimoji="1" lang="en-US" altLang="ja-JP"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rgbClr val="FF0000"/>
                </a:solidFill>
                <a:effectLst/>
                <a:latin typeface="+mn-lt"/>
                <a:ea typeface="+mn-ea"/>
                <a:cs typeface="+mn-cs"/>
              </a:rPr>
              <a:t>具体的な値を説明</a:t>
            </a:r>
            <a:r>
              <a:rPr kumimoji="1" lang="en-US" altLang="ja-JP" sz="1200" b="0" i="0" kern="1200" dirty="0" smtClean="0">
                <a:solidFill>
                  <a:srgbClr val="FF0000"/>
                </a:solidFill>
                <a:effectLst/>
                <a:latin typeface="+mn-lt"/>
                <a:ea typeface="+mn-ea"/>
                <a:cs typeface="+mn-cs"/>
              </a:rPr>
              <a:t>(e.g.	</a:t>
            </a:r>
            <a:r>
              <a:rPr kumimoji="1" lang="ja-JP" altLang="en-US" sz="1200" b="0" i="0" kern="1200" dirty="0" smtClean="0">
                <a:solidFill>
                  <a:srgbClr val="FF0000"/>
                </a:solidFill>
                <a:effectLst/>
                <a:latin typeface="+mn-lt"/>
                <a:ea typeface="+mn-ea"/>
                <a:cs typeface="+mn-cs"/>
              </a:rPr>
              <a:t>青のクラスタ</a:t>
            </a:r>
            <a:r>
              <a:rPr kumimoji="1" lang="en-US" altLang="ja-JP" sz="1200" b="0" i="0" kern="1200" dirty="0" smtClean="0">
                <a:solidFill>
                  <a:srgbClr val="FF0000"/>
                </a:solidFill>
                <a:effectLst/>
                <a:latin typeface="+mn-lt"/>
                <a:ea typeface="+mn-ea"/>
                <a:cs typeface="+mn-cs"/>
              </a:rPr>
              <a:t>)</a:t>
            </a:r>
            <a:endParaRPr kumimoji="1" lang="en-US" altLang="ja-JP" sz="1200" b="1" i="0" kern="1200" dirty="0" smtClean="0">
              <a:solidFill>
                <a:srgbClr val="FF0000"/>
              </a:solidFill>
              <a:effectLst/>
              <a:latin typeface="+mn-lt"/>
              <a:ea typeface="+mn-ea"/>
              <a:cs typeface="+mn-cs"/>
            </a:endParaRPr>
          </a:p>
          <a:p>
            <a:endParaRPr kumimoji="1" lang="en-US" altLang="ja-JP" sz="1200" b="0" i="0" kern="1200" dirty="0" smtClean="0">
              <a:solidFill>
                <a:schemeClr val="tx1"/>
              </a:solidFill>
              <a:effectLst/>
              <a:latin typeface="+mn-lt"/>
              <a:ea typeface="+mn-ea"/>
              <a:cs typeface="+mn-cs"/>
            </a:endParaRPr>
          </a:p>
          <a:p>
            <a:endParaRPr kumimoji="1" lang="en-US" altLang="ja-JP" sz="1200" b="0" i="0" kern="1200" dirty="0" smtClean="0">
              <a:solidFill>
                <a:schemeClr val="tx1"/>
              </a:solidFill>
              <a:effectLst/>
              <a:latin typeface="+mn-lt"/>
              <a:ea typeface="+mn-ea"/>
              <a:cs typeface="+mn-cs"/>
            </a:endParaRPr>
          </a:p>
          <a:p>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1</a:t>
            </a:r>
            <a:r>
              <a:rPr kumimoji="1" lang="ja-JP" altLang="en-US" sz="1200" b="0" i="0" kern="1200" dirty="0" smtClean="0">
                <a:solidFill>
                  <a:schemeClr val="tx1"/>
                </a:solidFill>
                <a:effectLst/>
                <a:latin typeface="+mn-lt"/>
                <a:ea typeface="+mn-ea"/>
                <a:cs typeface="+mn-cs"/>
              </a:rPr>
              <a:t>枚目．上半分で見方を説明</a:t>
            </a:r>
            <a:r>
              <a:rPr kumimoji="1" lang="en-US" altLang="ja-JP" sz="1200" b="0" i="0" kern="1200" dirty="0" smtClean="0">
                <a:solidFill>
                  <a:schemeClr val="tx1"/>
                </a:solidFill>
                <a:effectLst/>
                <a:latin typeface="+mn-lt"/>
                <a:ea typeface="+mn-ea"/>
                <a:cs typeface="+mn-cs"/>
              </a:rPr>
              <a:t> </a:t>
            </a:r>
            <a:r>
              <a:rPr kumimoji="1" lang="ja-JP" altLang="en-US" sz="1200" b="0" i="0" kern="1200" dirty="0" smtClean="0">
                <a:solidFill>
                  <a:schemeClr val="tx1"/>
                </a:solidFill>
                <a:effectLst/>
                <a:latin typeface="+mn-lt"/>
                <a:ea typeface="+mn-ea"/>
                <a:cs typeface="+mn-cs"/>
              </a:rPr>
              <a:t>提案手法の方で，構造的に特徴で分布が分かれてることを説明</a:t>
            </a:r>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枚目が比較</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２枚のせ</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色分けして，語彙的な最初のクラスタリングした結果</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21</a:t>
            </a:fld>
            <a:endParaRPr kumimoji="1" lang="ja-JP" altLang="en-US"/>
          </a:p>
        </p:txBody>
      </p:sp>
    </p:spTree>
    <p:extLst>
      <p:ext uri="{BB962C8B-B14F-4D97-AF65-F5344CB8AC3E}">
        <p14:creationId xmlns:p14="http://schemas.microsoft.com/office/powerpoint/2010/main" val="16449500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こちらが，物理行数における箱</a:t>
            </a:r>
            <a:r>
              <a:rPr kumimoji="1" lang="ja-JP" altLang="en-US" dirty="0" err="1" smtClean="0"/>
              <a:t>ひげ</a:t>
            </a:r>
            <a:r>
              <a:rPr kumimoji="1" lang="ja-JP" altLang="en-US" dirty="0" smtClean="0"/>
              <a:t>図を提案手法のものと既存手法である</a:t>
            </a:r>
            <a:r>
              <a:rPr kumimoji="1" lang="en-US" altLang="ja-JP" dirty="0" smtClean="0"/>
              <a:t>TAMBA</a:t>
            </a:r>
            <a:r>
              <a:rPr kumimoji="1" lang="ja-JP" altLang="en-US" dirty="0" smtClean="0"/>
              <a:t>の分類手法とで比較したものになります．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r>
              <a:rPr kumimoji="1" lang="en-US" altLang="ja-JP" sz="1200" b="0" i="0" kern="1200" dirty="0" smtClean="0">
                <a:solidFill>
                  <a:schemeClr val="tx1"/>
                </a:solidFill>
                <a:effectLst/>
                <a:latin typeface="+mn-lt"/>
                <a:ea typeface="+mn-ea"/>
                <a:cs typeface="+mn-cs"/>
              </a:rPr>
              <a:t>TAMBA</a:t>
            </a:r>
            <a:r>
              <a:rPr kumimoji="1" lang="ja-JP" altLang="en-US" sz="1200" b="0" i="0" kern="1200" dirty="0" smtClean="0">
                <a:solidFill>
                  <a:schemeClr val="tx1"/>
                </a:solidFill>
                <a:effectLst/>
                <a:latin typeface="+mn-lt"/>
                <a:ea typeface="+mn-ea"/>
                <a:cs typeface="+mn-cs"/>
              </a:rPr>
              <a:t>と比較して，提案手法のほうが</a:t>
            </a:r>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度めのクラスタリングによる構造的な特徴の分布が大きく異なっており，</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分類に構造的な特徴が反映されていることがわかります．</a:t>
            </a:r>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1</a:t>
            </a:r>
            <a:r>
              <a:rPr kumimoji="1" lang="ja-JP" altLang="en-US" sz="1200" b="0" i="0" kern="1200" dirty="0" smtClean="0">
                <a:solidFill>
                  <a:schemeClr val="tx1"/>
                </a:solidFill>
                <a:effectLst/>
                <a:latin typeface="+mn-lt"/>
                <a:ea typeface="+mn-ea"/>
                <a:cs typeface="+mn-cs"/>
              </a:rPr>
              <a:t>枚目．上半分で見方を説明</a:t>
            </a:r>
            <a:r>
              <a:rPr kumimoji="1" lang="en-US" altLang="ja-JP" sz="1200" b="0" i="0" kern="1200" dirty="0" smtClean="0">
                <a:solidFill>
                  <a:schemeClr val="tx1"/>
                </a:solidFill>
                <a:effectLst/>
                <a:latin typeface="+mn-lt"/>
                <a:ea typeface="+mn-ea"/>
                <a:cs typeface="+mn-cs"/>
              </a:rPr>
              <a:t> </a:t>
            </a:r>
            <a:r>
              <a:rPr kumimoji="1" lang="ja-JP" altLang="en-US" sz="1200" b="0" i="0" kern="1200" dirty="0" smtClean="0">
                <a:solidFill>
                  <a:schemeClr val="tx1"/>
                </a:solidFill>
                <a:effectLst/>
                <a:latin typeface="+mn-lt"/>
                <a:ea typeface="+mn-ea"/>
                <a:cs typeface="+mn-cs"/>
              </a:rPr>
              <a:t>提案手法の方で，構造的に特徴で分布が分かれてることを説明</a:t>
            </a:r>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枚目が比較</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２枚のせ</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色分けして，語彙的な最初のクラスタリングした結果</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22</a:t>
            </a:fld>
            <a:endParaRPr kumimoji="1" lang="ja-JP" altLang="en-US"/>
          </a:p>
        </p:txBody>
      </p:sp>
    </p:spTree>
    <p:extLst>
      <p:ext uri="{BB962C8B-B14F-4D97-AF65-F5344CB8AC3E}">
        <p14:creationId xmlns:p14="http://schemas.microsoft.com/office/powerpoint/2010/main" val="19044502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最後にまとめと今後の課題です，</a:t>
            </a:r>
            <a:endParaRPr kumimoji="1" lang="en-US" altLang="ja-JP" dirty="0" smtClean="0"/>
          </a:p>
          <a:p>
            <a:r>
              <a:rPr kumimoji="1" lang="ja-JP" altLang="en-US" dirty="0" smtClean="0"/>
              <a:t>構造的な特徴を表すメトリクスでベクトルを作成し，階層クラスタリングで分類を行ないました．</a:t>
            </a:r>
            <a:endParaRPr kumimoji="1" lang="en-US" altLang="ja-JP" dirty="0" smtClean="0"/>
          </a:p>
          <a:p>
            <a:endParaRPr kumimoji="1" lang="en-US" altLang="ja-JP" dirty="0" smtClean="0"/>
          </a:p>
          <a:p>
            <a:r>
              <a:rPr kumimoji="1" lang="ja-JP" altLang="en-US" dirty="0" smtClean="0"/>
              <a:t>作成した箱</a:t>
            </a:r>
            <a:r>
              <a:rPr kumimoji="1" lang="ja-JP" altLang="en-US" dirty="0" err="1" smtClean="0"/>
              <a:t>ひげ</a:t>
            </a:r>
            <a:r>
              <a:rPr kumimoji="1" lang="ja-JP" altLang="en-US" dirty="0" smtClean="0"/>
              <a:t>図から，提案手法によるソースコードの分類結果に構造的な特徴が反映されていることを確認できました．</a:t>
            </a:r>
            <a:endParaRPr kumimoji="1" lang="en-US" altLang="ja-JP" dirty="0" smtClean="0"/>
          </a:p>
          <a:p>
            <a:endParaRPr kumimoji="1" lang="en-US" altLang="ja-JP" dirty="0" smtClean="0"/>
          </a:p>
          <a:p>
            <a:r>
              <a:rPr kumimoji="1" lang="ja-JP" altLang="en-US" dirty="0" smtClean="0"/>
              <a:t>今後の課題といたしましては，階層クラスタイング以外のクラスタリング手法による分類結果の比較や，動的なクラスタ数を採用した場合の分類結果などが挙げられます．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23</a:t>
            </a:fld>
            <a:endParaRPr kumimoji="1" lang="ja-JP" altLang="en-US"/>
          </a:p>
        </p:txBody>
      </p:sp>
    </p:spTree>
    <p:extLst>
      <p:ext uri="{BB962C8B-B14F-4D97-AF65-F5344CB8AC3E}">
        <p14:creationId xmlns:p14="http://schemas.microsoft.com/office/powerpoint/2010/main" val="17948364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こちらが，ネストの深さの平均における箱ひげ図になります．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こちらも同様に</a:t>
            </a:r>
            <a:r>
              <a:rPr kumimoji="1" lang="en-US" altLang="ja-JP" sz="1200" b="0" i="0" kern="1200" dirty="0" smtClean="0">
                <a:solidFill>
                  <a:schemeClr val="tx1"/>
                </a:solidFill>
                <a:effectLst/>
                <a:latin typeface="+mn-lt"/>
                <a:ea typeface="+mn-ea"/>
                <a:cs typeface="+mn-cs"/>
              </a:rPr>
              <a:t>TAMBA</a:t>
            </a:r>
            <a:r>
              <a:rPr kumimoji="1" lang="ja-JP" altLang="en-US" sz="1200" b="0" i="0" kern="1200" dirty="0" smtClean="0">
                <a:solidFill>
                  <a:schemeClr val="tx1"/>
                </a:solidFill>
                <a:effectLst/>
                <a:latin typeface="+mn-lt"/>
                <a:ea typeface="+mn-ea"/>
                <a:cs typeface="+mn-cs"/>
              </a:rPr>
              <a:t>と比較して，提案手法のほうが，</a:t>
            </a:r>
            <a:r>
              <a:rPr kumimoji="1" lang="en-US" altLang="ja-JP" sz="1200" b="0" i="0" kern="1200" dirty="0" smtClean="0">
                <a:solidFill>
                  <a:schemeClr val="tx1"/>
                </a:solidFill>
                <a:effectLst/>
                <a:latin typeface="+mn-lt"/>
                <a:ea typeface="+mn-ea"/>
                <a:cs typeface="+mn-cs"/>
              </a:rPr>
              <a:t>2</a:t>
            </a:r>
            <a:r>
              <a:rPr kumimoji="1" lang="ja-JP" altLang="en-US" sz="1200" b="0" i="0" kern="1200" dirty="0" smtClean="0">
                <a:solidFill>
                  <a:schemeClr val="tx1"/>
                </a:solidFill>
                <a:effectLst/>
                <a:latin typeface="+mn-lt"/>
                <a:ea typeface="+mn-ea"/>
                <a:cs typeface="+mn-cs"/>
              </a:rPr>
              <a:t>度</a:t>
            </a:r>
            <a:r>
              <a:rPr kumimoji="1" lang="ja-JP" altLang="en-US" sz="1200" b="0" i="0" kern="1200" dirty="0" err="1" smtClean="0">
                <a:solidFill>
                  <a:schemeClr val="tx1"/>
                </a:solidFill>
                <a:effectLst/>
                <a:latin typeface="+mn-lt"/>
                <a:ea typeface="+mn-ea"/>
                <a:cs typeface="+mn-cs"/>
              </a:rPr>
              <a:t>めの</a:t>
            </a:r>
            <a:r>
              <a:rPr kumimoji="1" lang="ja-JP" altLang="en-US" sz="1200" b="0" i="0" kern="1200" dirty="0" smtClean="0">
                <a:solidFill>
                  <a:schemeClr val="tx1"/>
                </a:solidFill>
                <a:effectLst/>
                <a:latin typeface="+mn-lt"/>
                <a:ea typeface="+mn-ea"/>
                <a:cs typeface="+mn-cs"/>
              </a:rPr>
              <a:t>クラスタリングによる構造的な特徴の分布が大きくなっています．</a:t>
            </a:r>
            <a:endParaRPr kumimoji="1" lang="en-US" altLang="ja-JP"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よって最終的に作成されるクラスタは提案手法のほうが構造的なばらつきが大きく，分類結果に構造的な特徴が反映されていることがわかります．</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24</a:t>
            </a:fld>
            <a:endParaRPr kumimoji="1" lang="ja-JP" altLang="en-US"/>
          </a:p>
        </p:txBody>
      </p:sp>
    </p:spTree>
    <p:extLst>
      <p:ext uri="{BB962C8B-B14F-4D97-AF65-F5344CB8AC3E}">
        <p14:creationId xmlns:p14="http://schemas.microsoft.com/office/powerpoint/2010/main" val="2318501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各解答は，使用言語だけでなく，用いる関数や使用するアルゴリズム特徴が異なるため，</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誤答修正・実行時間改善を行う際は、その実装に近い既存コードが参考になります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しかしながら，解答検索における問題として．</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提出された解答の一覧は実行時間やソースコードのサイズ使用言語などのメタ情報でしかソートできません．</a:t>
            </a:r>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そのため，　ユーザは自身の解答に対して参考になる解答の検索が難しいという問題があります．</a:t>
            </a:r>
          </a:p>
        </p:txBody>
      </p:sp>
      <p:sp>
        <p:nvSpPr>
          <p:cNvPr id="4" name="Slide Number Placeholder 3"/>
          <p:cNvSpPr>
            <a:spLocks noGrp="1"/>
          </p:cNvSpPr>
          <p:nvPr>
            <p:ph type="sldNum" sz="quarter" idx="10"/>
          </p:nvPr>
        </p:nvSpPr>
        <p:spPr/>
        <p:txBody>
          <a:bodyPr/>
          <a:lstStyle/>
          <a:p>
            <a:fld id="{D2374D27-0F67-48CA-837D-1C6707F35CE6}" type="slidenum">
              <a:rPr kumimoji="1" lang="ja-JP" altLang="en-US" smtClean="0"/>
              <a:t>3</a:t>
            </a:fld>
            <a:endParaRPr kumimoji="1" lang="ja-JP" altLang="en-US"/>
          </a:p>
        </p:txBody>
      </p:sp>
    </p:spTree>
    <p:extLst>
      <p:ext uri="{BB962C8B-B14F-4D97-AF65-F5344CB8AC3E}">
        <p14:creationId xmlns:p14="http://schemas.microsoft.com/office/powerpoint/2010/main" val="17329748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dirty="0" smtClean="0"/>
              <a:t>ここで，プログラミングコンテストに関する関連研究について述べます．</a:t>
            </a:r>
            <a:endParaRPr lang="en-US" altLang="ja-JP" dirty="0" smtClean="0"/>
          </a:p>
          <a:p>
            <a:r>
              <a:rPr lang="en-US" altLang="ja-JP" dirty="0" smtClean="0"/>
              <a:t>1</a:t>
            </a:r>
            <a:r>
              <a:rPr lang="ja-JP" altLang="en-US" dirty="0" smtClean="0"/>
              <a:t>つ目は，先程述べた解答の検索の難しさの解決を試みた研究である，藤原が開発した漸進的ソースコード提示システム</a:t>
            </a:r>
            <a:r>
              <a:rPr lang="en-US" altLang="ja-JP" dirty="0" smtClean="0"/>
              <a:t>TAMBA</a:t>
            </a:r>
            <a:r>
              <a:rPr lang="ja-JP" altLang="en-US" dirty="0" smtClean="0"/>
              <a:t>です．</a:t>
            </a:r>
            <a:endParaRPr lang="en-US" altLang="ja-JP" dirty="0" smtClean="0"/>
          </a:p>
          <a:p>
            <a:r>
              <a:rPr lang="ja-JP" altLang="en-US" dirty="0" smtClean="0"/>
              <a:t>これは，語彙的な特徴と，実行時間などのメタ情報で解答を分類し，クラスタを形成します．その後各クラスタの提出履歴情報を用いて各クラスタをノードとする有向グラフを作成します．</a:t>
            </a:r>
            <a:endParaRPr lang="en-US" altLang="ja-JP" dirty="0" smtClean="0"/>
          </a:p>
          <a:p>
            <a:endParaRPr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dirty="0" smtClean="0"/>
              <a:t>このグラフを用いて，</a:t>
            </a:r>
            <a:r>
              <a:rPr lang="en-US" altLang="ja-JP" dirty="0" smtClean="0"/>
              <a:t>TAMBA</a:t>
            </a:r>
            <a:r>
              <a:rPr lang="ja-JP" altLang="en-US" dirty="0" smtClean="0"/>
              <a:t>は，新たにユーザが入力したソースコードがどのノードに近いかを計算し，その近傍にあるノードのソースコードのみ出力するシステムになっています．</a:t>
            </a:r>
            <a:endParaRPr lang="en-US" altLang="ja-JP" dirty="0" smtClean="0"/>
          </a:p>
        </p:txBody>
      </p:sp>
      <p:sp>
        <p:nvSpPr>
          <p:cNvPr id="4" name="Slide Number Placeholder 3"/>
          <p:cNvSpPr>
            <a:spLocks noGrp="1"/>
          </p:cNvSpPr>
          <p:nvPr>
            <p:ph type="sldNum" sz="quarter" idx="10"/>
          </p:nvPr>
        </p:nvSpPr>
        <p:spPr/>
        <p:txBody>
          <a:bodyPr/>
          <a:lstStyle/>
          <a:p>
            <a:fld id="{D2374D27-0F67-48CA-837D-1C6707F35CE6}" type="slidenum">
              <a:rPr kumimoji="1" lang="ja-JP" altLang="en-US" smtClean="0"/>
              <a:t>4</a:t>
            </a:fld>
            <a:endParaRPr kumimoji="1" lang="ja-JP" altLang="en-US"/>
          </a:p>
        </p:txBody>
      </p:sp>
    </p:spTree>
    <p:extLst>
      <p:ext uri="{BB962C8B-B14F-4D97-AF65-F5344CB8AC3E}">
        <p14:creationId xmlns:p14="http://schemas.microsoft.com/office/powerpoint/2010/main" val="1644302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dirty="0" smtClean="0"/>
              <a:t>次に，堤によって行われた，</a:t>
            </a:r>
            <a:r>
              <a:rPr lang="ja-JP" altLang="en-US" sz="1200" dirty="0" smtClean="0"/>
              <a:t>プログラミングコンテスト 初級者・ 上級者間における ソースコード特徴量の比較です．</a:t>
            </a:r>
            <a:endParaRPr lang="en-US" altLang="ja-JP" sz="1200" dirty="0" smtClean="0"/>
          </a:p>
          <a:p>
            <a:r>
              <a:rPr lang="ja-JP" altLang="en-US" sz="1200" dirty="0" smtClean="0"/>
              <a:t>ここで，「初級者」「上級者」とは，各コンテストの成績で定まる「レート」の，下位２５％と上位</a:t>
            </a:r>
            <a:r>
              <a:rPr lang="en-US" altLang="ja-JP" sz="1200" dirty="0" smtClean="0"/>
              <a:t>25%</a:t>
            </a:r>
            <a:r>
              <a:rPr lang="ja-JP" altLang="en-US" sz="1200" dirty="0" smtClean="0"/>
              <a:t>のユーザを指します．</a:t>
            </a:r>
            <a:endParaRPr lang="en-US" altLang="ja-JP" sz="1200" dirty="0" smtClean="0"/>
          </a:p>
          <a:p>
            <a:endParaRPr lang="en-US" altLang="ja-JP" sz="1200" dirty="0" smtClean="0"/>
          </a:p>
          <a:p>
            <a:r>
              <a:rPr lang="ja-JP" altLang="en-US" sz="1200" dirty="0" smtClean="0"/>
              <a:t>この研究の一部の実験で，初級者上級者間のソースコードのメトリクス分布の調査が行われました．</a:t>
            </a:r>
            <a:endParaRPr lang="en-US" altLang="ja-JP" sz="1200" dirty="0" smtClean="0"/>
          </a:p>
          <a:p>
            <a:pPr marL="457200" indent="-457200">
              <a:buFont typeface="Arial" charset="0"/>
              <a:buChar char="•"/>
            </a:pPr>
            <a:r>
              <a:rPr lang="ja-JP" altLang="en-US" sz="1200" dirty="0" smtClean="0">
                <a:solidFill>
                  <a:schemeClr val="tx1"/>
                </a:solidFill>
              </a:rPr>
              <a:t>上級者は，物理行数，関数の数，行数が多い</a:t>
            </a:r>
            <a:endParaRPr lang="en-US" altLang="ja-JP" sz="1200" dirty="0" smtClean="0">
              <a:solidFill>
                <a:schemeClr val="tx1"/>
              </a:solidFill>
            </a:endParaRPr>
          </a:p>
          <a:p>
            <a:pPr marL="457200" indent="-457200">
              <a:buFont typeface="Arial" charset="0"/>
              <a:buChar char="•"/>
            </a:pPr>
            <a:r>
              <a:rPr lang="ja-JP" altLang="en-US" sz="1200" dirty="0" smtClean="0">
                <a:solidFill>
                  <a:schemeClr val="tx1"/>
                </a:solidFill>
              </a:rPr>
              <a:t>初級者は，ネストの深く，複雑度が高い</a:t>
            </a:r>
            <a:endParaRPr lang="en-US" altLang="ja-JP" sz="1200" dirty="0" smtClean="0">
              <a:solidFill>
                <a:schemeClr val="tx1"/>
              </a:solidFill>
            </a:endParaRPr>
          </a:p>
          <a:p>
            <a:pPr marL="457200" indent="-457200">
              <a:buFont typeface="Arial" charset="0"/>
              <a:buChar char="•"/>
            </a:pPr>
            <a:endParaRPr lang="en-US" altLang="ja-JP" sz="1200" dirty="0" smtClean="0">
              <a:solidFill>
                <a:schemeClr val="tx1"/>
              </a:solidFill>
            </a:endParaRPr>
          </a:p>
          <a:p>
            <a:pPr marL="0" indent="0">
              <a:buFont typeface="Arial" charset="0"/>
              <a:buNone/>
            </a:pPr>
            <a:r>
              <a:rPr lang="ja-JP" altLang="en-US" sz="1200" dirty="0" smtClean="0">
                <a:solidFill>
                  <a:schemeClr val="tx1"/>
                </a:solidFill>
              </a:rPr>
              <a:t>という傾向が見られました．</a:t>
            </a:r>
            <a:endParaRPr lang="en-US" altLang="ja-JP" sz="1200" dirty="0" smtClean="0">
              <a:solidFill>
                <a:schemeClr val="tx1"/>
              </a:solidFill>
            </a:endParaRPr>
          </a:p>
          <a:p>
            <a:endParaRPr lang="en-US" altLang="ja-JP" sz="1200" dirty="0" smtClean="0"/>
          </a:p>
        </p:txBody>
      </p:sp>
      <p:sp>
        <p:nvSpPr>
          <p:cNvPr id="4" name="Slide Number Placeholder 3"/>
          <p:cNvSpPr>
            <a:spLocks noGrp="1"/>
          </p:cNvSpPr>
          <p:nvPr>
            <p:ph type="sldNum" sz="quarter" idx="10"/>
          </p:nvPr>
        </p:nvSpPr>
        <p:spPr/>
        <p:txBody>
          <a:bodyPr/>
          <a:lstStyle/>
          <a:p>
            <a:fld id="{D2374D27-0F67-48CA-837D-1C6707F35CE6}" type="slidenum">
              <a:rPr kumimoji="1" lang="ja-JP" altLang="en-US" smtClean="0"/>
              <a:t>5</a:t>
            </a:fld>
            <a:endParaRPr kumimoji="1" lang="ja-JP" altLang="en-US"/>
          </a:p>
        </p:txBody>
      </p:sp>
    </p:spTree>
    <p:extLst>
      <p:ext uri="{BB962C8B-B14F-4D97-AF65-F5344CB8AC3E}">
        <p14:creationId xmlns:p14="http://schemas.microsoft.com/office/powerpoint/2010/main" val="543646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smtClean="0">
                <a:solidFill>
                  <a:schemeClr val="tx1"/>
                </a:solidFill>
                <a:effectLst/>
                <a:latin typeface="+mn-lt"/>
                <a:ea typeface="+mn-ea"/>
                <a:cs typeface="+mn-cs"/>
              </a:rPr>
              <a:t>堤の研究によって．「レート」をはじめとして，プログラミングコンテストの解答は使用しているアルゴリズムや関数，構造的な特徴が異なることが明らかになっています．</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また，プログラミングコンテストにおいて，解答検索を行う際に，自分の実装に近い既存解答が参考になります．</a:t>
            </a:r>
            <a:endParaRPr kumimoji="1" lang="en-US" altLang="ja-JP" sz="1200" b="0" i="0" kern="1200" dirty="0" smtClean="0">
              <a:solidFill>
                <a:schemeClr val="tx1"/>
              </a:solidFill>
              <a:effectLst/>
              <a:latin typeface="+mn-lt"/>
              <a:ea typeface="+mn-ea"/>
              <a:cs typeface="+mn-cs"/>
            </a:endParaRPr>
          </a:p>
          <a:p>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しかしながら，既存研究</a:t>
            </a:r>
            <a:r>
              <a:rPr kumimoji="1" lang="en-US" altLang="ja-JP" sz="1200" b="0" i="0" kern="1200" dirty="0" smtClean="0">
                <a:solidFill>
                  <a:schemeClr val="tx1"/>
                </a:solidFill>
                <a:effectLst/>
                <a:latin typeface="+mn-lt"/>
                <a:ea typeface="+mn-ea"/>
                <a:cs typeface="+mn-cs"/>
              </a:rPr>
              <a:t>TAMBA</a:t>
            </a:r>
            <a:r>
              <a:rPr kumimoji="1" lang="ja-JP" altLang="en-US" sz="1200" b="0" i="0" kern="1200" dirty="0" smtClean="0">
                <a:solidFill>
                  <a:schemeClr val="tx1"/>
                </a:solidFill>
                <a:effectLst/>
                <a:latin typeface="+mn-lt"/>
                <a:ea typeface="+mn-ea"/>
                <a:cs typeface="+mn-cs"/>
              </a:rPr>
              <a:t>では，ソースコードの分類に際して構造的な特徴を考慮していません．</a:t>
            </a:r>
            <a:endParaRPr kumimoji="1" lang="en-US" altLang="ja-JP" sz="1200" b="0" i="0" kern="1200" dirty="0" smtClean="0">
              <a:solidFill>
                <a:schemeClr val="tx1"/>
              </a:solidFill>
              <a:effectLst/>
              <a:latin typeface="+mn-lt"/>
              <a:ea typeface="+mn-ea"/>
              <a:cs typeface="+mn-cs"/>
            </a:endParaRPr>
          </a:p>
          <a:p>
            <a:r>
              <a:rPr kumimoji="1" lang="ja-JP" altLang="en-US" sz="1200" b="0" i="0" kern="1200" dirty="0" smtClean="0">
                <a:solidFill>
                  <a:schemeClr val="tx1"/>
                </a:solidFill>
                <a:effectLst/>
                <a:latin typeface="+mn-lt"/>
                <a:ea typeface="+mn-ea"/>
                <a:cs typeface="+mn-cs"/>
              </a:rPr>
              <a:t>そこで，本研究では構造的特徴を考慮したソースコードの分類手法を提案し，その分類結果を既存手法と比較します．</a:t>
            </a:r>
            <a:endParaRPr kumimoji="1" lang="ja-JP" altLang="en-US" sz="1200" b="0" i="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6</a:t>
            </a:fld>
            <a:endParaRPr kumimoji="1" lang="ja-JP" altLang="en-US"/>
          </a:p>
        </p:txBody>
      </p:sp>
    </p:spTree>
    <p:extLst>
      <p:ext uri="{BB962C8B-B14F-4D97-AF65-F5344CB8AC3E}">
        <p14:creationId xmlns:p14="http://schemas.microsoft.com/office/powerpoint/2010/main" val="1403026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続いて提案手法の説明です．</a:t>
            </a:r>
            <a:endParaRPr kumimoji="1" lang="en-US" altLang="ja-JP" dirty="0" smtClean="0"/>
          </a:p>
          <a:p>
            <a:r>
              <a:rPr kumimoji="1" lang="ja-JP" altLang="en-US" dirty="0" smtClean="0"/>
              <a:t>こちらが提案手法の全体像になります．</a:t>
            </a:r>
            <a:endParaRPr kumimoji="1" lang="en-US" altLang="ja-JP" dirty="0" smtClean="0"/>
          </a:p>
          <a:p>
            <a:endParaRPr kumimoji="1" lang="en-US" altLang="ja-JP" dirty="0" smtClean="0"/>
          </a:p>
          <a:p>
            <a:r>
              <a:rPr kumimoji="1" lang="ja-JP" altLang="en-US" dirty="0" smtClean="0"/>
              <a:t>まず，ステップ</a:t>
            </a:r>
            <a:r>
              <a:rPr kumimoji="1" lang="en-US" altLang="ja-JP" dirty="0" smtClean="0"/>
              <a:t>1</a:t>
            </a:r>
            <a:r>
              <a:rPr kumimoji="1" lang="ja-JP" altLang="en-US" dirty="0" smtClean="0"/>
              <a:t>で各ソースコードの特徴ベクトルである語彙ベクトルと構造ベクトルを作成し，</a:t>
            </a:r>
            <a:endParaRPr kumimoji="1" lang="en-US" altLang="ja-JP" dirty="0" smtClean="0"/>
          </a:p>
          <a:p>
            <a:r>
              <a:rPr kumimoji="1" lang="ja-JP" altLang="en-US" dirty="0" smtClean="0"/>
              <a:t>ステップ</a:t>
            </a:r>
            <a:r>
              <a:rPr kumimoji="1" lang="en-US" altLang="ja-JP" dirty="0" smtClean="0"/>
              <a:t>2</a:t>
            </a:r>
            <a:r>
              <a:rPr kumimoji="1" lang="ja-JP" altLang="en-US" dirty="0" smtClean="0"/>
              <a:t>ではそのうちの語彙ベクトルでクラスタリングを行います．</a:t>
            </a:r>
            <a:endParaRPr kumimoji="1" lang="en-US" altLang="ja-JP" dirty="0" smtClean="0"/>
          </a:p>
          <a:p>
            <a:r>
              <a:rPr kumimoji="1" lang="ja-JP" altLang="en-US" dirty="0" smtClean="0"/>
              <a:t>最後のステップ</a:t>
            </a:r>
            <a:r>
              <a:rPr kumimoji="1" lang="en-US" altLang="ja-JP" dirty="0" smtClean="0"/>
              <a:t>3</a:t>
            </a:r>
            <a:r>
              <a:rPr kumimoji="1" lang="ja-JP" altLang="en-US" dirty="0" smtClean="0"/>
              <a:t>では構造ベクトルを用いて，各クラスタを再度クラスタリングします．</a:t>
            </a:r>
            <a:endParaRPr kumimoji="1" lang="en-US" altLang="ja-JP" dirty="0" smtClean="0"/>
          </a:p>
          <a:p>
            <a:endParaRPr kumimoji="1" lang="en-US" altLang="ja-JP" dirty="0" smtClean="0"/>
          </a:p>
          <a:p>
            <a:endParaRPr kumimoji="1" lang="en-US" altLang="ja-JP" dirty="0" smtClean="0"/>
          </a:p>
          <a:p>
            <a:r>
              <a:rPr kumimoji="1" lang="ja-JP" altLang="en-US" dirty="0" smtClean="0"/>
              <a:t>各ステップにおける処理の説明に移ります．</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7</a:t>
            </a:fld>
            <a:endParaRPr kumimoji="1" lang="ja-JP" altLang="en-US"/>
          </a:p>
        </p:txBody>
      </p:sp>
    </p:spTree>
    <p:extLst>
      <p:ext uri="{BB962C8B-B14F-4D97-AF65-F5344CB8AC3E}">
        <p14:creationId xmlns:p14="http://schemas.microsoft.com/office/powerpoint/2010/main" val="177508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まず，ステップ</a:t>
            </a:r>
            <a:r>
              <a:rPr kumimoji="1" lang="en-US" altLang="ja-JP" dirty="0" smtClean="0"/>
              <a:t>1</a:t>
            </a:r>
            <a:r>
              <a:rPr kumimoji="1" lang="ja-JP" altLang="en-US" dirty="0" smtClean="0"/>
              <a:t>について説明いたします．</a:t>
            </a:r>
            <a:endParaRPr kumimoji="1" lang="en-US" altLang="ja-JP" dirty="0" smtClean="0"/>
          </a:p>
          <a:p>
            <a:r>
              <a:rPr kumimoji="1" lang="ja-JP" altLang="en-US" dirty="0" smtClean="0"/>
              <a:t>はじめに，ツールに入力するために，ソースコードに前処理を施します．</a:t>
            </a:r>
            <a:endParaRPr kumimoji="1" lang="en-US" altLang="ja-JP" dirty="0" smtClean="0"/>
          </a:p>
          <a:p>
            <a:r>
              <a:rPr kumimoji="1" lang="en-US" altLang="ja-JP" dirty="0" smtClean="0"/>
              <a:t>TAMBA</a:t>
            </a:r>
            <a:r>
              <a:rPr kumimoji="1" lang="ja-JP" altLang="en-US" dirty="0" smtClean="0"/>
              <a:t>では前処理として，ソースコードに含まれる</a:t>
            </a:r>
            <a:r>
              <a:rPr kumimoji="1" lang="en-US" altLang="ja-JP" dirty="0" smtClean="0"/>
              <a:t>+</a:t>
            </a:r>
            <a:r>
              <a:rPr kumimoji="1" lang="ja-JP" altLang="en-US" dirty="0" smtClean="0"/>
              <a:t>などの単記号を削除していました．これではビット演算子</a:t>
            </a:r>
            <a:r>
              <a:rPr kumimoji="1" lang="en-US" altLang="ja-JP" dirty="0" smtClean="0"/>
              <a:t>&amp;</a:t>
            </a:r>
            <a:r>
              <a:rPr kumimoji="1" lang="ja-JP" altLang="en-US" dirty="0" smtClean="0"/>
              <a:t>と論理演算子＆＆のような演算子が区別できません，</a:t>
            </a:r>
            <a:endParaRPr kumimoji="1" lang="en-US" altLang="ja-JP" dirty="0" smtClean="0"/>
          </a:p>
          <a:p>
            <a:r>
              <a:rPr kumimoji="1" lang="ja-JP" altLang="en-US" dirty="0" smtClean="0"/>
              <a:t>また，大量の</a:t>
            </a:r>
            <a:r>
              <a:rPr kumimoji="1" lang="en-US" altLang="ja-JP" dirty="0" smtClean="0"/>
              <a:t>define</a:t>
            </a:r>
            <a:r>
              <a:rPr kumimoji="1" lang="ja-JP" altLang="en-US" dirty="0" smtClean="0"/>
              <a:t>や</a:t>
            </a:r>
            <a:r>
              <a:rPr kumimoji="1" lang="en-US" altLang="ja-JP" dirty="0" smtClean="0"/>
              <a:t>include</a:t>
            </a:r>
            <a:r>
              <a:rPr kumimoji="1" lang="ja-JP" altLang="en-US" dirty="0" smtClean="0"/>
              <a:t>などの「プリプロセッサ」の存在がプログラミングコンテストにおけるソースコードの特徴として見受けられるのですが，処理を行なっていませんでした．</a:t>
            </a:r>
            <a:endParaRPr kumimoji="1" lang="en-US" altLang="ja-JP" dirty="0" smtClean="0"/>
          </a:p>
          <a:p>
            <a:r>
              <a:rPr kumimoji="1" lang="ja-JP" altLang="en-US" dirty="0" smtClean="0"/>
              <a:t>プログラムの本文中で使用していないプリプロセッサも見受けられ，語彙的な特徴で分類した際に悪い影響を及ぼすと考えたため，本研究では，前処理で削除しました．</a:t>
            </a:r>
            <a:endParaRPr kumimoji="1" lang="en-US" altLang="ja-JP" dirty="0" smtClean="0"/>
          </a:p>
          <a:p>
            <a:endParaRPr kumimoji="1" lang="en-US" altLang="ja-JP" dirty="0" smtClean="0"/>
          </a:p>
          <a:p>
            <a:endParaRPr kumimoji="1" lang="en-US" altLang="ja-JP" dirty="0" smtClean="0"/>
          </a:p>
          <a:p>
            <a:r>
              <a:rPr kumimoji="1" lang="ja-JP" altLang="en-US" dirty="0" smtClean="0"/>
              <a:t>本研究では，上記の理由により赤字に示すように，プリプロセッサの削除を行いました．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8</a:t>
            </a:fld>
            <a:endParaRPr kumimoji="1" lang="ja-JP" altLang="en-US"/>
          </a:p>
        </p:txBody>
      </p:sp>
    </p:spTree>
    <p:extLst>
      <p:ext uri="{BB962C8B-B14F-4D97-AF65-F5344CB8AC3E}">
        <p14:creationId xmlns:p14="http://schemas.microsoft.com/office/powerpoint/2010/main" val="1236047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a:t>
            </a:r>
            <a:r>
              <a:rPr kumimoji="1" lang="en-US" altLang="ja-JP" dirty="0" smtClean="0"/>
              <a:t>N-gram Weighting Scheme</a:t>
            </a:r>
            <a:r>
              <a:rPr kumimoji="1" lang="ja-JP" altLang="en-US" dirty="0" smtClean="0"/>
              <a:t>と呼ばれるツールに，一つの問題に対する全ソースコードを入力します．このツールは</a:t>
            </a:r>
            <a:r>
              <a:rPr kumimoji="1" lang="en-US" altLang="ja-JP" dirty="0" smtClean="0"/>
              <a:t>N-gram</a:t>
            </a:r>
            <a:r>
              <a:rPr kumimoji="1" lang="en-US" altLang="ja-JP" baseline="0" dirty="0" smtClean="0"/>
              <a:t> IDF</a:t>
            </a:r>
            <a:r>
              <a:rPr kumimoji="1" lang="ja-JP" altLang="en-US" baseline="0" dirty="0" smtClean="0"/>
              <a:t>値を計算し，全文書における特徴的な</a:t>
            </a:r>
            <a:r>
              <a:rPr kumimoji="1" lang="en-US" altLang="ja-JP" baseline="0" dirty="0" err="1" smtClean="0"/>
              <a:t>Ngram</a:t>
            </a:r>
            <a:r>
              <a:rPr kumimoji="1" lang="ja-JP" altLang="en-US" baseline="0" dirty="0" smtClean="0"/>
              <a:t>のリストを出力します．</a:t>
            </a:r>
            <a:endParaRPr kumimoji="1" lang="en-US" altLang="ja-JP" baseline="0" dirty="0" smtClean="0"/>
          </a:p>
          <a:p>
            <a:endParaRPr kumimoji="1" lang="en-US" altLang="ja-JP" baseline="0" dirty="0" smtClean="0"/>
          </a:p>
          <a:p>
            <a:r>
              <a:rPr kumimoji="1" lang="ja-JP" altLang="en-US" baseline="0" dirty="0" smtClean="0"/>
              <a:t>この</a:t>
            </a:r>
            <a:r>
              <a:rPr kumimoji="1" lang="en-US" altLang="ja-JP" baseline="0" dirty="0" smtClean="0"/>
              <a:t>N Gram</a:t>
            </a:r>
            <a:r>
              <a:rPr kumimoji="1" lang="ja-JP" altLang="en-US" baseline="0" dirty="0" smtClean="0"/>
              <a:t>のリストを参照し，その</a:t>
            </a:r>
            <a:r>
              <a:rPr kumimoji="1" lang="en-US" altLang="ja-JP" baseline="0" dirty="0" smtClean="0"/>
              <a:t>N gram</a:t>
            </a:r>
            <a:r>
              <a:rPr kumimoji="1" lang="ja-JP" altLang="en-US" baseline="0" dirty="0" smtClean="0"/>
              <a:t>の出現回数を各ソースコードごとにカウントし，ベクトルを作成します．これを，そのソースコードの語彙ベクトルとします．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D2374D27-0F67-48CA-837D-1C6707F35CE6}" type="slidenum">
              <a:rPr kumimoji="1" lang="ja-JP" altLang="en-US" smtClean="0"/>
              <a:t>9</a:t>
            </a:fld>
            <a:endParaRPr kumimoji="1" lang="ja-JP" altLang="en-US"/>
          </a:p>
        </p:txBody>
      </p:sp>
    </p:spTree>
    <p:extLst>
      <p:ext uri="{BB962C8B-B14F-4D97-AF65-F5344CB8AC3E}">
        <p14:creationId xmlns:p14="http://schemas.microsoft.com/office/powerpoint/2010/main" val="16499992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5DBBBF38-8633-4D08-80FA-255CA3FE2712}" type="datetime1">
              <a:rPr kumimoji="1" lang="ja-JP" altLang="en-US" smtClean="0"/>
              <a:t>2019/2/25</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742592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8FC9BDF-C5E5-4BC5-BB32-DD715C1F7E2E}" type="datetime1">
              <a:rPr kumimoji="1" lang="ja-JP" altLang="en-US" smtClean="0"/>
              <a:t>2019/2/25</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294879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85121CC1-7466-494F-87E2-0E7A6048EC85}" type="datetime1">
              <a:rPr kumimoji="1" lang="ja-JP" altLang="en-US" smtClean="0"/>
              <a:t>2019/2/25</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30490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F2F59AD-4072-44A9-8EA9-CDCF1A9C0902}" type="datetime1">
              <a:rPr kumimoji="1" lang="ja-JP" altLang="en-US" smtClean="0"/>
              <a:t>2019/2/25</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a:xfrm>
            <a:off x="7543007" y="6230328"/>
            <a:ext cx="1150938" cy="288925"/>
          </a:xfrm>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00033153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7188E10D-FA74-4A9D-888F-EE6CB6C0E25C}" type="datetime1">
              <a:rPr kumimoji="1" lang="ja-JP" altLang="en-US" smtClean="0"/>
              <a:t>2019/2/25</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037099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C7B67C71-7FDB-410F-9D32-AD9BD4357F33}" type="datetime1">
              <a:rPr kumimoji="1" lang="ja-JP" altLang="en-US" smtClean="0"/>
              <a:t>2019/2/25</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017353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BE9C55C7-7FF7-4569-834C-9F2A452CCEBA}" type="datetime1">
              <a:rPr kumimoji="1" lang="ja-JP" altLang="en-US" smtClean="0"/>
              <a:t>2019/2/25</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2379956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98ECD744-BEB5-43E0-BB82-A95BB351AFA6}" type="datetime1">
              <a:rPr kumimoji="1" lang="ja-JP" altLang="en-US" smtClean="0"/>
              <a:t>2019/2/25</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583961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185C0B00-960C-4C6E-8B6C-F8D43AB1EAD8}" type="datetime1">
              <a:rPr kumimoji="1" lang="ja-JP" altLang="en-US" smtClean="0"/>
              <a:t>2019/2/25</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311517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C3334AE4-5326-46E5-8B76-F47EBA31384E}" type="datetime1">
              <a:rPr kumimoji="1" lang="ja-JP" altLang="en-US" smtClean="0"/>
              <a:t>2019/2/25</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6827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1D0EC80E-AE86-4FA4-98A9-1B45EB9326AF}" type="datetime1">
              <a:rPr kumimoji="1" lang="ja-JP" altLang="en-US" smtClean="0"/>
              <a:t>2019/2/25</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EED56CB-58F9-4B74-8C64-FB1757321DFA}" type="slidenum">
              <a:rPr kumimoji="1" lang="ja-JP" altLang="en-US" smtClean="0"/>
              <a:t>‹#›</a:t>
            </a:fld>
            <a:endParaRPr kumimoji="1" lang="ja-JP" altLang="en-US"/>
          </a:p>
        </p:txBody>
      </p:sp>
    </p:spTree>
    <p:extLst>
      <p:ext uri="{BB962C8B-B14F-4D97-AF65-F5344CB8AC3E}">
        <p14:creationId xmlns:p14="http://schemas.microsoft.com/office/powerpoint/2010/main" val="187412137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1A7BAB9D-486C-40B6-8F34-161C1C769EC9}" type="datetime1">
              <a:rPr kumimoji="1" lang="ja-JP" altLang="en-US" smtClean="0"/>
              <a:t>2019/2/25</a:t>
            </a:fld>
            <a:endParaRPr kumimoji="1" lang="ja-JP" altLang="en-US"/>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24750" y="274636"/>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2800"/>
            </a:lvl1pPr>
          </a:lstStyle>
          <a:p>
            <a:fld id="{1EED56CB-58F9-4B74-8C64-FB1757321DFA}"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4204944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4" Type="http://schemas.openxmlformats.org/officeDocument/2006/relationships/image" Target="../media/image34.png"/><Relationship Id="rId5" Type="http://schemas.openxmlformats.org/officeDocument/2006/relationships/image" Target="../media/image40.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5.JPG"/></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4" Type="http://schemas.openxmlformats.org/officeDocument/2006/relationships/image" Target="../media/image5.JPG"/><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4" Type="http://schemas.openxmlformats.org/officeDocument/2006/relationships/image" Target="../media/image8.JPG"/><Relationship Id="rId5" Type="http://schemas.openxmlformats.org/officeDocument/2006/relationships/comments" Target="../comments/comment1.xml"/><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34.png"/><Relationship Id="rId4" Type="http://schemas.openxmlformats.org/officeDocument/2006/relationships/image" Target="../media/image40.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38665" y="1484315"/>
            <a:ext cx="8266670" cy="1470025"/>
          </a:xfrm>
        </p:spPr>
        <p:txBody>
          <a:bodyPr/>
          <a:lstStyle/>
          <a:p>
            <a:r>
              <a:rPr lang="ja-JP" altLang="en-US" sz="4000" dirty="0"/>
              <a:t>構造的特徴を考慮したプログラミングコンテストの解答の分類手法</a:t>
            </a:r>
            <a:endParaRPr kumimoji="1" lang="ja-JP" altLang="en-US" sz="4000" dirty="0"/>
          </a:p>
        </p:txBody>
      </p:sp>
      <p:sp>
        <p:nvSpPr>
          <p:cNvPr id="4" name="スライド番号プレースホルダー 3"/>
          <p:cNvSpPr>
            <a:spLocks noGrp="1"/>
          </p:cNvSpPr>
          <p:nvPr>
            <p:ph type="sldNum" sz="quarter" idx="4"/>
          </p:nvPr>
        </p:nvSpPr>
        <p:spPr/>
        <p:txBody>
          <a:bodyPr/>
          <a:lstStyle/>
          <a:p>
            <a:fld id="{1EED56CB-58F9-4B74-8C64-FB1757321DFA}" type="slidenum">
              <a:rPr kumimoji="1" lang="ja-JP" altLang="en-US" smtClean="0"/>
              <a:t>1</a:t>
            </a:fld>
            <a:endParaRPr kumimoji="1" lang="ja-JP" altLang="en-US"/>
          </a:p>
        </p:txBody>
      </p:sp>
      <p:sp>
        <p:nvSpPr>
          <p:cNvPr id="6" name="サブタイトル 2"/>
          <p:cNvSpPr txBox="1">
            <a:spLocks/>
          </p:cNvSpPr>
          <p:nvPr/>
        </p:nvSpPr>
        <p:spPr bwMode="auto">
          <a:xfrm>
            <a:off x="1107530" y="3632200"/>
            <a:ext cx="6928939"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r>
              <a:rPr lang="ja-JP" altLang="en-US" sz="2800" kern="0" dirty="0" smtClean="0"/>
              <a:t>井上研究室　原口 公輔</a:t>
            </a:r>
            <a:endParaRPr lang="ja-JP" altLang="en-US" sz="2800" kern="0" dirty="0"/>
          </a:p>
        </p:txBody>
      </p:sp>
    </p:spTree>
    <p:extLst>
      <p:ext uri="{BB962C8B-B14F-4D97-AF65-F5344CB8AC3E}">
        <p14:creationId xmlns:p14="http://schemas.microsoft.com/office/powerpoint/2010/main" val="34767265"/>
      </p:ext>
    </p:extLst>
  </p:cSld>
  <p:clrMapOvr>
    <a:masterClrMapping/>
  </p:clrMapOvr>
  <mc:AlternateContent xmlns:mc="http://schemas.openxmlformats.org/markup-compatibility/2006" xmlns:p14="http://schemas.microsoft.com/office/powerpoint/2010/main">
    <mc:Choice Requires="p14">
      <p:transition spd="slow" p14:dur="2000" advTm="3212"/>
    </mc:Choice>
    <mc:Fallback xmlns="">
      <p:transition spd="slow" advTm="321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en-US" altLang="ja-JP" dirty="0" smtClean="0"/>
              <a:t>Step1-3: </a:t>
            </a:r>
            <a:r>
              <a:rPr kumimoji="1" lang="ja-JP" altLang="en-US" dirty="0" smtClean="0"/>
              <a:t>構造ベクトルの作成</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10</a:t>
            </a:fld>
            <a:endParaRPr kumimoji="1" lang="ja-JP" altLang="en-US"/>
          </a:p>
        </p:txBody>
      </p:sp>
      <p:sp>
        <p:nvSpPr>
          <p:cNvPr id="9" name="Right Arrow 39"/>
          <p:cNvSpPr/>
          <p:nvPr/>
        </p:nvSpPr>
        <p:spPr>
          <a:xfrm>
            <a:off x="1901907" y="2558851"/>
            <a:ext cx="3415681"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10" name="フローチャート: 複数書類 9"/>
          <p:cNvSpPr/>
          <p:nvPr/>
        </p:nvSpPr>
        <p:spPr>
          <a:xfrm>
            <a:off x="5607231" y="3754710"/>
            <a:ext cx="2064698" cy="1686259"/>
          </a:xfrm>
          <a:prstGeom prst="flowChartMultidocumen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45" name="図形グループ 9"/>
          <p:cNvGrpSpPr/>
          <p:nvPr/>
        </p:nvGrpSpPr>
        <p:grpSpPr>
          <a:xfrm>
            <a:off x="5630799" y="2087896"/>
            <a:ext cx="2188496" cy="969496"/>
            <a:chOff x="6745160" y="1850916"/>
            <a:chExt cx="2398840" cy="969496"/>
          </a:xfrm>
        </p:grpSpPr>
        <p:sp>
          <p:nvSpPr>
            <p:cNvPr id="46" name="テキスト ボックス 45"/>
            <p:cNvSpPr txBox="1"/>
            <p:nvPr/>
          </p:nvSpPr>
          <p:spPr>
            <a:xfrm>
              <a:off x="6745160" y="1850916"/>
              <a:ext cx="2398840" cy="969496"/>
            </a:xfrm>
            <a:prstGeom prst="rect">
              <a:avLst/>
            </a:prstGeom>
            <a:noFill/>
            <a:ln>
              <a:solidFill>
                <a:schemeClr val="tx1"/>
              </a:solidFill>
            </a:ln>
          </p:spPr>
          <p:txBody>
            <a:bodyPr wrap="square" rtlCol="0">
              <a:spAutoFit/>
            </a:bodyPr>
            <a:lstStyle/>
            <a:p>
              <a:r>
                <a:rPr lang="en-US" altLang="ja-JP" sz="1200" b="1" dirty="0" smtClean="0"/>
                <a:t>Metrics1: </a:t>
              </a:r>
              <a:r>
                <a:rPr lang="ja-JP" altLang="en-US" sz="1200" b="1" dirty="0" smtClean="0"/>
                <a:t>〇〇</a:t>
              </a:r>
              <a:endParaRPr lang="en-US" altLang="ja-JP" sz="1200" b="1" dirty="0" smtClean="0"/>
            </a:p>
            <a:p>
              <a:r>
                <a:rPr lang="en-US" altLang="ja-JP" sz="1200" b="1" dirty="0" smtClean="0"/>
                <a:t>Metrics2: XX</a:t>
              </a:r>
            </a:p>
            <a:p>
              <a:endParaRPr lang="en-US" altLang="ja-JP" sz="1200" b="1" dirty="0"/>
            </a:p>
            <a:p>
              <a:endParaRPr lang="en-US" altLang="ja-JP" sz="1050" dirty="0"/>
            </a:p>
            <a:p>
              <a:r>
                <a:rPr lang="ja-JP" altLang="en-US" sz="1050" dirty="0"/>
                <a:t>　　　　　　　　　　</a:t>
              </a:r>
            </a:p>
          </p:txBody>
        </p:sp>
        <p:sp>
          <p:nvSpPr>
            <p:cNvPr id="47" name="テキスト ボックス 46"/>
            <p:cNvSpPr txBox="1"/>
            <p:nvPr/>
          </p:nvSpPr>
          <p:spPr>
            <a:xfrm rot="5400000">
              <a:off x="7881631" y="2367552"/>
              <a:ext cx="343364" cy="404830"/>
            </a:xfrm>
            <a:prstGeom prst="rect">
              <a:avLst/>
            </a:prstGeom>
            <a:noFill/>
          </p:spPr>
          <p:txBody>
            <a:bodyPr wrap="none" rtlCol="0">
              <a:spAutoFit/>
            </a:bodyPr>
            <a:lstStyle/>
            <a:p>
              <a:r>
                <a:rPr lang="en-US" altLang="ja-JP" dirty="0"/>
                <a:t>…</a:t>
              </a:r>
              <a:endParaRPr lang="ja-JP" altLang="en-US" dirty="0"/>
            </a:p>
          </p:txBody>
        </p:sp>
      </p:grpSp>
      <p:sp>
        <p:nvSpPr>
          <p:cNvPr id="48" name="テキスト ボックス 47"/>
          <p:cNvSpPr txBox="1"/>
          <p:nvPr/>
        </p:nvSpPr>
        <p:spPr>
          <a:xfrm>
            <a:off x="5626832" y="3031975"/>
            <a:ext cx="2196435" cy="646331"/>
          </a:xfrm>
          <a:prstGeom prst="rect">
            <a:avLst/>
          </a:prstGeom>
          <a:noFill/>
        </p:spPr>
        <p:txBody>
          <a:bodyPr wrap="none" rtlCol="0">
            <a:spAutoFit/>
          </a:bodyPr>
          <a:lstStyle/>
          <a:p>
            <a:pPr algn="ctr"/>
            <a:r>
              <a:rPr lang="ja-JP" altLang="en-US" dirty="0" smtClean="0"/>
              <a:t>構造的な特徴を表す</a:t>
            </a:r>
            <a:r>
              <a:rPr lang="en-US" altLang="ja-JP" dirty="0" smtClean="0"/>
              <a:t/>
            </a:r>
            <a:br>
              <a:rPr lang="en-US" altLang="ja-JP" dirty="0" smtClean="0"/>
            </a:br>
            <a:r>
              <a:rPr lang="ja-JP" altLang="en-US" dirty="0" smtClean="0"/>
              <a:t>メトリクス値</a:t>
            </a:r>
            <a:endParaRPr lang="ja-JP" altLang="en-US" dirty="0"/>
          </a:p>
        </p:txBody>
      </p:sp>
      <p:grpSp>
        <p:nvGrpSpPr>
          <p:cNvPr id="51" name="Group 130"/>
          <p:cNvGrpSpPr>
            <a:grpSpLocks/>
          </p:cNvGrpSpPr>
          <p:nvPr/>
        </p:nvGrpSpPr>
        <p:grpSpPr bwMode="auto">
          <a:xfrm>
            <a:off x="2775711" y="2087896"/>
            <a:ext cx="1465851" cy="1427016"/>
            <a:chOff x="285" y="2897"/>
            <a:chExt cx="1020" cy="1021"/>
          </a:xfrm>
          <a:solidFill>
            <a:schemeClr val="bg1">
              <a:lumMod val="75000"/>
            </a:schemeClr>
          </a:solidFill>
        </p:grpSpPr>
        <p:grpSp>
          <p:nvGrpSpPr>
            <p:cNvPr id="52" name="Group 131"/>
            <p:cNvGrpSpPr>
              <a:grpSpLocks/>
            </p:cNvGrpSpPr>
            <p:nvPr/>
          </p:nvGrpSpPr>
          <p:grpSpPr bwMode="auto">
            <a:xfrm>
              <a:off x="285" y="2897"/>
              <a:ext cx="1020" cy="1021"/>
              <a:chOff x="2053" y="242"/>
              <a:chExt cx="1701" cy="1702"/>
            </a:xfrm>
            <a:grpFill/>
          </p:grpSpPr>
          <p:grpSp>
            <p:nvGrpSpPr>
              <p:cNvPr id="67" name="Group 132"/>
              <p:cNvGrpSpPr>
                <a:grpSpLocks/>
              </p:cNvGrpSpPr>
              <p:nvPr/>
            </p:nvGrpSpPr>
            <p:grpSpPr bwMode="auto">
              <a:xfrm>
                <a:off x="2677" y="242"/>
                <a:ext cx="452" cy="1701"/>
                <a:chOff x="2553" y="2160"/>
                <a:chExt cx="567" cy="1701"/>
              </a:xfrm>
              <a:grpFill/>
            </p:grpSpPr>
            <p:sp>
              <p:nvSpPr>
                <p:cNvPr id="78" name="AutoShape 133"/>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9" name="AutoShape 134"/>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68" name="Group 135"/>
              <p:cNvGrpSpPr>
                <a:grpSpLocks/>
              </p:cNvGrpSpPr>
              <p:nvPr/>
            </p:nvGrpSpPr>
            <p:grpSpPr bwMode="auto">
              <a:xfrm rot="5400000">
                <a:off x="2678" y="242"/>
                <a:ext cx="452" cy="1701"/>
                <a:chOff x="2553" y="2160"/>
                <a:chExt cx="567" cy="1701"/>
              </a:xfrm>
              <a:grpFill/>
            </p:grpSpPr>
            <p:sp>
              <p:nvSpPr>
                <p:cNvPr id="76" name="AutoShape 136"/>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7" name="AutoShape 137"/>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69" name="Group 138"/>
              <p:cNvGrpSpPr>
                <a:grpSpLocks/>
              </p:cNvGrpSpPr>
              <p:nvPr/>
            </p:nvGrpSpPr>
            <p:grpSpPr bwMode="auto">
              <a:xfrm rot="-2700000">
                <a:off x="2677" y="243"/>
                <a:ext cx="452" cy="1701"/>
                <a:chOff x="2553" y="2160"/>
                <a:chExt cx="567" cy="1701"/>
              </a:xfrm>
              <a:grpFill/>
            </p:grpSpPr>
            <p:sp>
              <p:nvSpPr>
                <p:cNvPr id="74" name="AutoShape 139"/>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5" name="AutoShape 140"/>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70" name="Group 141"/>
              <p:cNvGrpSpPr>
                <a:grpSpLocks/>
              </p:cNvGrpSpPr>
              <p:nvPr/>
            </p:nvGrpSpPr>
            <p:grpSpPr bwMode="auto">
              <a:xfrm rot="2700000">
                <a:off x="2678" y="242"/>
                <a:ext cx="452" cy="1701"/>
                <a:chOff x="2553" y="2160"/>
                <a:chExt cx="567" cy="1701"/>
              </a:xfrm>
              <a:grpFill/>
            </p:grpSpPr>
            <p:sp>
              <p:nvSpPr>
                <p:cNvPr id="72" name="AutoShape 142"/>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3" name="AutoShape 143"/>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sp>
            <p:nvSpPr>
              <p:cNvPr id="71" name="Oval 144"/>
              <p:cNvSpPr>
                <a:spLocks noChangeArrowheads="1"/>
              </p:cNvSpPr>
              <p:nvPr/>
            </p:nvSpPr>
            <p:spPr bwMode="auto">
              <a:xfrm>
                <a:off x="2224" y="413"/>
                <a:ext cx="1338" cy="1338"/>
              </a:xfrm>
              <a:prstGeom prst="ellipse">
                <a:avLst/>
              </a:prstGeom>
              <a:grp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3" name="Group 145"/>
            <p:cNvGrpSpPr>
              <a:grpSpLocks/>
            </p:cNvGrpSpPr>
            <p:nvPr/>
          </p:nvGrpSpPr>
          <p:grpSpPr bwMode="auto">
            <a:xfrm>
              <a:off x="285" y="2897"/>
              <a:ext cx="1020" cy="1021"/>
              <a:chOff x="2053" y="242"/>
              <a:chExt cx="1701" cy="1702"/>
            </a:xfrm>
            <a:grpFill/>
          </p:grpSpPr>
          <p:grpSp>
            <p:nvGrpSpPr>
              <p:cNvPr id="54" name="Group 146"/>
              <p:cNvGrpSpPr>
                <a:grpSpLocks/>
              </p:cNvGrpSpPr>
              <p:nvPr/>
            </p:nvGrpSpPr>
            <p:grpSpPr bwMode="auto">
              <a:xfrm>
                <a:off x="2677" y="242"/>
                <a:ext cx="452" cy="1701"/>
                <a:chOff x="2553" y="2160"/>
                <a:chExt cx="567" cy="1701"/>
              </a:xfrm>
              <a:grpFill/>
            </p:grpSpPr>
            <p:sp>
              <p:nvSpPr>
                <p:cNvPr id="65" name="AutoShape 147"/>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6" name="AutoShape 148"/>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5" name="Group 149"/>
              <p:cNvGrpSpPr>
                <a:grpSpLocks/>
              </p:cNvGrpSpPr>
              <p:nvPr/>
            </p:nvGrpSpPr>
            <p:grpSpPr bwMode="auto">
              <a:xfrm rot="5400000">
                <a:off x="2678" y="242"/>
                <a:ext cx="452" cy="1701"/>
                <a:chOff x="2553" y="2160"/>
                <a:chExt cx="567" cy="1701"/>
              </a:xfrm>
              <a:grpFill/>
            </p:grpSpPr>
            <p:sp>
              <p:nvSpPr>
                <p:cNvPr id="63" name="AutoShape 150"/>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4" name="AutoShape 151"/>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6" name="Group 152"/>
              <p:cNvGrpSpPr>
                <a:grpSpLocks/>
              </p:cNvGrpSpPr>
              <p:nvPr/>
            </p:nvGrpSpPr>
            <p:grpSpPr bwMode="auto">
              <a:xfrm rot="-2700000">
                <a:off x="2677" y="243"/>
                <a:ext cx="452" cy="1701"/>
                <a:chOff x="2553" y="2160"/>
                <a:chExt cx="567" cy="1701"/>
              </a:xfrm>
              <a:grpFill/>
            </p:grpSpPr>
            <p:sp>
              <p:nvSpPr>
                <p:cNvPr id="61" name="AutoShape 153"/>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2" name="AutoShape 154"/>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7" name="Group 155"/>
              <p:cNvGrpSpPr>
                <a:grpSpLocks/>
              </p:cNvGrpSpPr>
              <p:nvPr/>
            </p:nvGrpSpPr>
            <p:grpSpPr bwMode="auto">
              <a:xfrm rot="2700000">
                <a:off x="2678" y="242"/>
                <a:ext cx="452" cy="1701"/>
                <a:chOff x="2553" y="2160"/>
                <a:chExt cx="567" cy="1701"/>
              </a:xfrm>
              <a:grpFill/>
            </p:grpSpPr>
            <p:sp>
              <p:nvSpPr>
                <p:cNvPr id="59" name="AutoShape 156"/>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0" name="AutoShape 157"/>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sp>
            <p:nvSpPr>
              <p:cNvPr id="58" name="Oval 158"/>
              <p:cNvSpPr>
                <a:spLocks noChangeArrowheads="1"/>
              </p:cNvSpPr>
              <p:nvPr/>
            </p:nvSpPr>
            <p:spPr bwMode="auto">
              <a:xfrm>
                <a:off x="2224" y="413"/>
                <a:ext cx="1338" cy="1338"/>
              </a:xfrm>
              <a:prstGeom prst="ellipse">
                <a:avLst/>
              </a:prstGeom>
              <a:grpFill/>
              <a:ln w="19050">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dirty="0" smtClean="0"/>
                  <a:t>Source</a:t>
                </a:r>
                <a:br>
                  <a:rPr lang="en-US" altLang="ja-JP" dirty="0" smtClean="0"/>
                </a:br>
                <a:r>
                  <a:rPr lang="en-US" altLang="ja-JP" dirty="0" smtClean="0"/>
                  <a:t>Monitor[4]</a:t>
                </a:r>
                <a:endParaRPr lang="ja-JP" altLang="en-US" dirty="0"/>
              </a:p>
            </p:txBody>
          </p:sp>
        </p:grpSp>
      </p:grpSp>
      <p:sp>
        <p:nvSpPr>
          <p:cNvPr id="8" name="Can 2"/>
          <p:cNvSpPr/>
          <p:nvPr/>
        </p:nvSpPr>
        <p:spPr>
          <a:xfrm>
            <a:off x="856534" y="2057969"/>
            <a:ext cx="1045373" cy="1486871"/>
          </a:xfrm>
          <a:prstGeom prst="can">
            <a:avLst>
              <a:gd name="adj" fmla="val 4391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smtClean="0">
                <a:solidFill>
                  <a:schemeClr val="tx1"/>
                </a:solidFill>
              </a:rPr>
              <a:t>ソースコード</a:t>
            </a:r>
            <a:endParaRPr kumimoji="1" lang="en-US" dirty="0">
              <a:solidFill>
                <a:schemeClr val="tx1"/>
              </a:solidFill>
            </a:endParaRPr>
          </a:p>
        </p:txBody>
      </p:sp>
      <p:grpSp>
        <p:nvGrpSpPr>
          <p:cNvPr id="85" name="グループ化 17"/>
          <p:cNvGrpSpPr/>
          <p:nvPr/>
        </p:nvGrpSpPr>
        <p:grpSpPr>
          <a:xfrm>
            <a:off x="5642943" y="4106683"/>
            <a:ext cx="1792083" cy="936400"/>
            <a:chOff x="2563724" y="4218980"/>
            <a:chExt cx="1735545" cy="936400"/>
          </a:xfrm>
        </p:grpSpPr>
        <p:sp>
          <p:nvSpPr>
            <p:cNvPr id="86" name="正方形/長方形 85"/>
            <p:cNvSpPr/>
            <p:nvPr/>
          </p:nvSpPr>
          <p:spPr>
            <a:xfrm>
              <a:off x="2563724" y="4218980"/>
              <a:ext cx="1658669" cy="936400"/>
            </a:xfrm>
            <a:prstGeom prst="rect">
              <a:avLst/>
            </a:prstGeom>
            <a:solidFill>
              <a:schemeClr val="bg1">
                <a:lumMod val="8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87" name="テキスト ボックス 86"/>
                <p:cNvSpPr txBox="1"/>
                <p:nvPr/>
              </p:nvSpPr>
              <p:spPr>
                <a:xfrm>
                  <a:off x="2572904" y="4357480"/>
                  <a:ext cx="1649487"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𝒙</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𝑛</m:t>
                                </m:r>
                              </m:sub>
                            </m:sSub>
                          </m:e>
                        </m:d>
                        <m:r>
                          <m:rPr>
                            <m:nor/>
                          </m:rPr>
                          <a:rPr lang="ja-JP" altLang="en-US" sz="1600" dirty="0"/>
                          <m:t> </m:t>
                        </m:r>
                      </m:oMath>
                    </m:oMathPara>
                  </a14:m>
                  <a:endParaRPr kumimoji="1" lang="ja-JP" altLang="en-US" sz="1600" dirty="0"/>
                </a:p>
              </p:txBody>
            </p:sp>
          </mc:Choice>
          <mc:Fallback xmlns="">
            <p:sp>
              <p:nvSpPr>
                <p:cNvPr id="183" name="テキスト ボックス 182"/>
                <p:cNvSpPr txBox="1">
                  <a:spLocks noRot="1" noChangeAspect="1" noMove="1" noResize="1" noEditPoints="1" noAdjustHandles="1" noChangeArrowheads="1" noChangeShapeType="1" noTextEdit="1"/>
                </p:cNvSpPr>
                <p:nvPr/>
              </p:nvSpPr>
              <p:spPr>
                <a:xfrm>
                  <a:off x="2572904" y="4357480"/>
                  <a:ext cx="1649487" cy="246221"/>
                </a:xfrm>
                <a:prstGeom prst="rect">
                  <a:avLst/>
                </a:prstGeom>
                <a:blipFill rotWithShape="0">
                  <a:blip r:embed="rId4"/>
                  <a:stretch>
                    <a:fillRect l="-1075" t="-4878" r="-3943" b="-2926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8" name="テキスト ボックス 87"/>
                <p:cNvSpPr txBox="1"/>
                <p:nvPr/>
              </p:nvSpPr>
              <p:spPr>
                <a:xfrm>
                  <a:off x="2572904" y="4752835"/>
                  <a:ext cx="1726365"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𝒚</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b="0" i="1" smtClean="0">
                                    <a:latin typeface="Cambria Math" panose="02040503050406030204" pitchFamily="18" charset="0"/>
                                  </a:rPr>
                                  <m:t>11</m:t>
                                </m:r>
                              </m:sub>
                            </m:sSub>
                          </m:e>
                        </m:d>
                        <m:r>
                          <m:rPr>
                            <m:nor/>
                          </m:rPr>
                          <a:rPr lang="ja-JP" altLang="en-US" sz="1600" dirty="0"/>
                          <m:t> </m:t>
                        </m:r>
                      </m:oMath>
                    </m:oMathPara>
                  </a14:m>
                  <a:endParaRPr kumimoji="1" lang="ja-JP" altLang="en-US" sz="1600" dirty="0"/>
                </a:p>
              </p:txBody>
            </p:sp>
          </mc:Choice>
          <mc:Fallback xmlns="">
            <p:sp>
              <p:nvSpPr>
                <p:cNvPr id="184" name="テキスト ボックス 183"/>
                <p:cNvSpPr txBox="1">
                  <a:spLocks noRot="1" noChangeAspect="1" noMove="1" noResize="1" noEditPoints="1" noAdjustHandles="1" noChangeArrowheads="1" noChangeShapeType="1" noTextEdit="1"/>
                </p:cNvSpPr>
                <p:nvPr/>
              </p:nvSpPr>
              <p:spPr>
                <a:xfrm>
                  <a:off x="2572904" y="4752835"/>
                  <a:ext cx="1726365" cy="246221"/>
                </a:xfrm>
                <a:prstGeom prst="rect">
                  <a:avLst/>
                </a:prstGeom>
                <a:blipFill rotWithShape="0">
                  <a:blip r:embed="rId5"/>
                  <a:stretch>
                    <a:fillRect l="-2055" t="-4878" r="-3767" b="-29268"/>
                  </a:stretch>
                </a:blipFill>
              </p:spPr>
              <p:txBody>
                <a:bodyPr/>
                <a:lstStyle/>
                <a:p>
                  <a:r>
                    <a:rPr lang="ja-JP" altLang="en-US">
                      <a:noFill/>
                    </a:rPr>
                    <a:t> </a:t>
                  </a:r>
                </a:p>
              </p:txBody>
            </p:sp>
          </mc:Fallback>
        </mc:AlternateContent>
      </p:grpSp>
      <p:sp>
        <p:nvSpPr>
          <p:cNvPr id="80" name="テキスト ボックス 28"/>
          <p:cNvSpPr txBox="1"/>
          <p:nvPr/>
        </p:nvSpPr>
        <p:spPr>
          <a:xfrm>
            <a:off x="580516" y="5953329"/>
            <a:ext cx="6752008" cy="276999"/>
          </a:xfrm>
          <a:prstGeom prst="rect">
            <a:avLst/>
          </a:prstGeom>
          <a:solidFill>
            <a:schemeClr val="bg1">
              <a:lumMod val="75000"/>
            </a:schemeClr>
          </a:solidFill>
        </p:spPr>
        <p:txBody>
          <a:bodyPr wrap="square" rtlCol="0">
            <a:spAutoFit/>
          </a:bodyPr>
          <a:lstStyle/>
          <a:p>
            <a:r>
              <a:rPr lang="en-US" altLang="ja-JP" sz="1200" dirty="0" smtClean="0"/>
              <a:t>[4] </a:t>
            </a:r>
            <a:r>
              <a:rPr lang="en-US" altLang="ja-JP" sz="1200" dirty="0" err="1"/>
              <a:t>SourceMonitor</a:t>
            </a:r>
            <a:r>
              <a:rPr lang="en-US" altLang="ja-JP" sz="1200" dirty="0"/>
              <a:t> </a:t>
            </a:r>
            <a:r>
              <a:rPr lang="en-US" altLang="ja-JP" sz="1200" dirty="0" smtClean="0"/>
              <a:t>V3.5:</a:t>
            </a:r>
            <a:r>
              <a:rPr lang="en-US" altLang="ja-JP" sz="1200" dirty="0"/>
              <a:t>http://</a:t>
            </a:r>
            <a:r>
              <a:rPr lang="en-US" altLang="ja-JP" sz="1200" dirty="0" err="1"/>
              <a:t>www.campwoodsw.com</a:t>
            </a:r>
            <a:r>
              <a:rPr lang="en-US" altLang="ja-JP" sz="1200" dirty="0"/>
              <a:t>/</a:t>
            </a:r>
            <a:r>
              <a:rPr lang="en-US" altLang="ja-JP" sz="1200" dirty="0" err="1"/>
              <a:t>sourcemonitor.html</a:t>
            </a:r>
            <a:endParaRPr kumimoji="1" lang="ja-JP" altLang="en-US" sz="1200" dirty="0"/>
          </a:p>
        </p:txBody>
      </p:sp>
      <p:cxnSp>
        <p:nvCxnSpPr>
          <p:cNvPr id="3" name="直線矢印コネクタ 2"/>
          <p:cNvCxnSpPr/>
          <p:nvPr/>
        </p:nvCxnSpPr>
        <p:spPr>
          <a:xfrm>
            <a:off x="6725047" y="3678306"/>
            <a:ext cx="0" cy="962232"/>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81" name="四角形吹き出し 80"/>
          <p:cNvSpPr/>
          <p:nvPr/>
        </p:nvSpPr>
        <p:spPr>
          <a:xfrm>
            <a:off x="887255" y="3735900"/>
            <a:ext cx="4528263" cy="2156585"/>
          </a:xfrm>
          <a:prstGeom prst="wedgeRectCallout">
            <a:avLst>
              <a:gd name="adj1" fmla="val 19307"/>
              <a:gd name="adj2" fmla="val -65496"/>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600"/>
              </a:spcAft>
            </a:pPr>
            <a:r>
              <a:rPr kumimoji="1" lang="ja-JP" altLang="en-US" sz="2000" dirty="0" smtClean="0">
                <a:solidFill>
                  <a:schemeClr val="tx1"/>
                </a:solidFill>
              </a:rPr>
              <a:t>ソースコードを入力すると，物理行数や</a:t>
            </a:r>
            <a:r>
              <a:rPr kumimoji="1" lang="en-US" altLang="ja-JP" sz="2000" dirty="0" smtClean="0">
                <a:solidFill>
                  <a:schemeClr val="tx1"/>
                </a:solidFill>
              </a:rPr>
              <a:t/>
            </a:r>
            <a:br>
              <a:rPr kumimoji="1" lang="en-US" altLang="ja-JP" sz="2000" dirty="0" smtClean="0">
                <a:solidFill>
                  <a:schemeClr val="tx1"/>
                </a:solidFill>
              </a:rPr>
            </a:br>
            <a:r>
              <a:rPr kumimoji="1" lang="ja-JP" altLang="en-US" sz="2000" dirty="0" smtClean="0">
                <a:solidFill>
                  <a:schemeClr val="tx1"/>
                </a:solidFill>
              </a:rPr>
              <a:t>ネストの数など構造的な特徴を表す</a:t>
            </a:r>
            <a:r>
              <a:rPr kumimoji="1" lang="en-US" altLang="ja-JP" sz="2000" dirty="0" smtClean="0">
                <a:solidFill>
                  <a:schemeClr val="tx1"/>
                </a:solidFill>
              </a:rPr>
              <a:t/>
            </a:r>
            <a:br>
              <a:rPr kumimoji="1" lang="en-US" altLang="ja-JP" sz="2000" dirty="0" smtClean="0">
                <a:solidFill>
                  <a:schemeClr val="tx1"/>
                </a:solidFill>
              </a:rPr>
            </a:br>
            <a:r>
              <a:rPr lang="ja-JP" altLang="en-US" sz="2000" dirty="0" smtClean="0">
                <a:solidFill>
                  <a:schemeClr val="tx1"/>
                </a:solidFill>
              </a:rPr>
              <a:t>メトリクス値を出力する</a:t>
            </a:r>
            <a:endParaRPr lang="en-US" altLang="ja-JP" sz="2000" dirty="0" smtClean="0">
              <a:solidFill>
                <a:schemeClr val="tx1"/>
              </a:solidFill>
            </a:endParaRPr>
          </a:p>
          <a:p>
            <a:pPr>
              <a:spcAft>
                <a:spcPts val="600"/>
              </a:spcAft>
            </a:pPr>
            <a:endParaRPr lang="en-US" altLang="ja-JP" sz="2000" dirty="0">
              <a:solidFill>
                <a:schemeClr val="tx1"/>
              </a:solidFill>
            </a:endParaRPr>
          </a:p>
          <a:p>
            <a:pPr>
              <a:spcAft>
                <a:spcPts val="600"/>
              </a:spcAft>
            </a:pPr>
            <a:r>
              <a:rPr lang="en-US" altLang="ja-JP" sz="2000" dirty="0" smtClean="0">
                <a:solidFill>
                  <a:schemeClr val="tx1"/>
                </a:solidFill>
              </a:rPr>
              <a:t>11</a:t>
            </a:r>
            <a:r>
              <a:rPr lang="ja-JP" altLang="en-US" sz="2000" dirty="0" smtClean="0">
                <a:solidFill>
                  <a:schemeClr val="tx1"/>
                </a:solidFill>
              </a:rPr>
              <a:t>種類のメトリクスについて値を取得し，</a:t>
            </a:r>
            <a:endParaRPr lang="en-US" altLang="ja-JP" sz="2000" dirty="0" smtClean="0">
              <a:solidFill>
                <a:schemeClr val="tx1"/>
              </a:solidFill>
            </a:endParaRPr>
          </a:p>
          <a:p>
            <a:pPr>
              <a:spcAft>
                <a:spcPts val="600"/>
              </a:spcAft>
            </a:pPr>
            <a:r>
              <a:rPr lang="ja-JP" altLang="en-US" sz="2000" dirty="0" smtClean="0">
                <a:solidFill>
                  <a:schemeClr val="tx1"/>
                </a:solidFill>
              </a:rPr>
              <a:t>構造ベクトルを作成する</a:t>
            </a:r>
            <a:endParaRPr lang="en-US" altLang="ja-JP" sz="2000" dirty="0" smtClean="0">
              <a:solidFill>
                <a:schemeClr val="tx1"/>
              </a:solidFill>
            </a:endParaRPr>
          </a:p>
        </p:txBody>
      </p:sp>
      <p:sp>
        <p:nvSpPr>
          <p:cNvPr id="83" name="テキスト ボックス 82"/>
          <p:cNvSpPr txBox="1"/>
          <p:nvPr/>
        </p:nvSpPr>
        <p:spPr>
          <a:xfrm>
            <a:off x="5578233" y="5504906"/>
            <a:ext cx="2122697" cy="369332"/>
          </a:xfrm>
          <a:prstGeom prst="rect">
            <a:avLst/>
          </a:prstGeom>
          <a:noFill/>
        </p:spPr>
        <p:txBody>
          <a:bodyPr wrap="none" rtlCol="0">
            <a:spAutoFit/>
          </a:bodyPr>
          <a:lstStyle/>
          <a:p>
            <a:pPr algn="ctr"/>
            <a:r>
              <a:rPr lang="ja-JP" altLang="en-US" dirty="0" smtClean="0"/>
              <a:t>構造ベクトルの作成</a:t>
            </a:r>
            <a:endParaRPr lang="ja-JP" altLang="en-US" dirty="0"/>
          </a:p>
        </p:txBody>
      </p:sp>
    </p:spTree>
    <p:extLst>
      <p:ext uri="{BB962C8B-B14F-4D97-AF65-F5344CB8AC3E}">
        <p14:creationId xmlns:p14="http://schemas.microsoft.com/office/powerpoint/2010/main" val="1759880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ローチャート: 書類 19"/>
          <p:cNvSpPr/>
          <p:nvPr/>
        </p:nvSpPr>
        <p:spPr>
          <a:xfrm>
            <a:off x="2477934" y="3508152"/>
            <a:ext cx="1734436" cy="1397906"/>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1" name="テキスト ボックス 20"/>
          <p:cNvSpPr txBox="1"/>
          <p:nvPr/>
        </p:nvSpPr>
        <p:spPr>
          <a:xfrm rot="7753786">
            <a:off x="2989352" y="3900672"/>
            <a:ext cx="530915" cy="369332"/>
          </a:xfrm>
          <a:prstGeom prst="rect">
            <a:avLst/>
          </a:prstGeom>
          <a:noFill/>
        </p:spPr>
        <p:txBody>
          <a:bodyPr wrap="none" rtlCol="0">
            <a:spAutoFit/>
          </a:bodyPr>
          <a:lstStyle/>
          <a:p>
            <a:r>
              <a:rPr lang="ja-JP" altLang="en-US" dirty="0" smtClean="0"/>
              <a:t>・・・</a:t>
            </a:r>
            <a:endParaRPr kumimoji="1" lang="ja-JP" altLang="en-US" dirty="0"/>
          </a:p>
        </p:txBody>
      </p:sp>
      <p:sp>
        <p:nvSpPr>
          <p:cNvPr id="5" name="タイトル 1"/>
          <p:cNvSpPr>
            <a:spLocks noGrp="1"/>
          </p:cNvSpPr>
          <p:nvPr>
            <p:ph type="title"/>
          </p:nvPr>
        </p:nvSpPr>
        <p:spPr>
          <a:xfrm>
            <a:off x="457200" y="274638"/>
            <a:ext cx="8218488" cy="1143000"/>
          </a:xfrm>
        </p:spPr>
        <p:txBody>
          <a:bodyPr/>
          <a:lstStyle/>
          <a:p>
            <a:r>
              <a:rPr kumimoji="1" lang="en-US" altLang="ja-JP" dirty="0" smtClean="0"/>
              <a:t>Step2: </a:t>
            </a:r>
            <a:r>
              <a:rPr kumimoji="1" lang="ja-JP" altLang="en-US" dirty="0" smtClean="0"/>
              <a:t>語彙ベクトルによる</a:t>
            </a:r>
            <a:r>
              <a:rPr kumimoji="1" lang="en-US" altLang="ja-JP" dirty="0" smtClean="0"/>
              <a:t/>
            </a:r>
            <a:br>
              <a:rPr kumimoji="1" lang="en-US" altLang="ja-JP" dirty="0" smtClean="0"/>
            </a:br>
            <a:r>
              <a:rPr kumimoji="1" lang="ja-JP" altLang="en-US" dirty="0" smtClean="0"/>
              <a:t>階層クラスタリング</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11</a:t>
            </a:fld>
            <a:endParaRPr kumimoji="1" lang="ja-JP" altLang="en-US"/>
          </a:p>
        </p:txBody>
      </p:sp>
      <p:sp>
        <p:nvSpPr>
          <p:cNvPr id="172" name="コンテンツ プレースホルダー 171"/>
          <p:cNvSpPr>
            <a:spLocks noGrp="1"/>
          </p:cNvSpPr>
          <p:nvPr>
            <p:ph idx="1"/>
          </p:nvPr>
        </p:nvSpPr>
        <p:spPr>
          <a:xfrm>
            <a:off x="457200" y="1614270"/>
            <a:ext cx="8229600" cy="4525963"/>
          </a:xfrm>
        </p:spPr>
        <p:txBody>
          <a:bodyPr/>
          <a:lstStyle/>
          <a:p>
            <a:r>
              <a:rPr lang="ja-JP" altLang="en-US" dirty="0" smtClean="0"/>
              <a:t>語彙ベクトルを用いて，</a:t>
            </a:r>
            <a:r>
              <a:rPr kumimoji="1" lang="ja-JP" altLang="en-US" dirty="0" smtClean="0"/>
              <a:t>階層クラスタリング</a:t>
            </a:r>
            <a:endParaRPr lang="en-US" altLang="ja-JP" dirty="0" smtClean="0"/>
          </a:p>
          <a:p>
            <a:pPr marL="342900" lvl="1" indent="-342900">
              <a:buFontTx/>
              <a:buChar char="•"/>
            </a:pPr>
            <a:r>
              <a:rPr lang="en-US" altLang="ja-JP" dirty="0"/>
              <a:t>8</a:t>
            </a:r>
            <a:r>
              <a:rPr lang="ja-JP" altLang="en-US" dirty="0"/>
              <a:t>つの</a:t>
            </a:r>
            <a:r>
              <a:rPr lang="ja-JP" altLang="en-US" dirty="0" smtClean="0"/>
              <a:t>クラスタを作成</a:t>
            </a:r>
            <a:endParaRPr lang="en-US" altLang="ja-JP" dirty="0" smtClean="0"/>
          </a:p>
          <a:p>
            <a:pPr marL="742950" lvl="2" indent="-342900"/>
            <a:r>
              <a:rPr lang="en-US" altLang="ja-JP" dirty="0" smtClean="0"/>
              <a:t>TAMBA</a:t>
            </a:r>
            <a:r>
              <a:rPr lang="ja-JP" altLang="en-US" dirty="0" smtClean="0"/>
              <a:t>と同じ数を採用</a:t>
            </a:r>
            <a:endParaRPr lang="en-US" altLang="ja-JP" dirty="0"/>
          </a:p>
        </p:txBody>
      </p:sp>
      <p:grpSp>
        <p:nvGrpSpPr>
          <p:cNvPr id="37" name="グループ化 20"/>
          <p:cNvGrpSpPr/>
          <p:nvPr/>
        </p:nvGrpSpPr>
        <p:grpSpPr>
          <a:xfrm>
            <a:off x="5116204" y="5268944"/>
            <a:ext cx="1199882" cy="1150689"/>
            <a:chOff x="6310917" y="1229677"/>
            <a:chExt cx="1199882" cy="1150689"/>
          </a:xfrm>
          <a:solidFill>
            <a:schemeClr val="accent2">
              <a:lumMod val="60000"/>
              <a:lumOff val="40000"/>
            </a:schemeClr>
          </a:solidFill>
        </p:grpSpPr>
        <p:sp>
          <p:nvSpPr>
            <p:cNvPr id="38" name="フローチャート: 複数書類 37"/>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39" name="フローチャート: 複数書類 38"/>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40" name="グループ化 23"/>
          <p:cNvGrpSpPr/>
          <p:nvPr/>
        </p:nvGrpSpPr>
        <p:grpSpPr>
          <a:xfrm>
            <a:off x="5116204" y="4244494"/>
            <a:ext cx="1199882" cy="1150689"/>
            <a:chOff x="6310917" y="1229677"/>
            <a:chExt cx="1199882" cy="1150689"/>
          </a:xfrm>
          <a:solidFill>
            <a:schemeClr val="accent1">
              <a:lumMod val="60000"/>
              <a:lumOff val="40000"/>
            </a:schemeClr>
          </a:solidFill>
        </p:grpSpPr>
        <p:sp>
          <p:nvSpPr>
            <p:cNvPr id="41" name="フローチャート: 複数書類 40"/>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42" name="フローチャート: 複数書類 41"/>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43" name="フローチャート: 複数書類 42"/>
          <p:cNvSpPr/>
          <p:nvPr/>
        </p:nvSpPr>
        <p:spPr>
          <a:xfrm>
            <a:off x="1579801" y="4354397"/>
            <a:ext cx="2064698" cy="1686259"/>
          </a:xfrm>
          <a:prstGeom prst="flowChartMultidocumen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44" name="グループ化 17"/>
          <p:cNvGrpSpPr/>
          <p:nvPr/>
        </p:nvGrpSpPr>
        <p:grpSpPr>
          <a:xfrm>
            <a:off x="1609875" y="4732920"/>
            <a:ext cx="1742775" cy="936400"/>
            <a:chOff x="2563724" y="4218980"/>
            <a:chExt cx="1687792" cy="936400"/>
          </a:xfrm>
        </p:grpSpPr>
        <p:sp>
          <p:nvSpPr>
            <p:cNvPr id="45" name="正方形/長方形 44"/>
            <p:cNvSpPr/>
            <p:nvPr/>
          </p:nvSpPr>
          <p:spPr>
            <a:xfrm>
              <a:off x="2563724" y="4218980"/>
              <a:ext cx="1658667" cy="936400"/>
            </a:xfrm>
            <a:prstGeom prst="rect">
              <a:avLst/>
            </a:prstGeom>
            <a:solidFill>
              <a:schemeClr val="bg1">
                <a:lumMod val="8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46" name="テキスト ボックス 45"/>
                <p:cNvSpPr txBox="1"/>
                <p:nvPr/>
              </p:nvSpPr>
              <p:spPr>
                <a:xfrm>
                  <a:off x="2602029" y="4670932"/>
                  <a:ext cx="1649487"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𝒙</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𝑛</m:t>
                                </m:r>
                              </m:sub>
                            </m:sSub>
                          </m:e>
                        </m:d>
                        <m:r>
                          <m:rPr>
                            <m:nor/>
                          </m:rPr>
                          <a:rPr lang="ja-JP" altLang="en-US" sz="1600" dirty="0"/>
                          <m:t> </m:t>
                        </m:r>
                      </m:oMath>
                    </m:oMathPara>
                  </a14:m>
                  <a:endParaRPr kumimoji="1" lang="ja-JP" altLang="en-US" sz="1600" dirty="0"/>
                </a:p>
              </p:txBody>
            </p:sp>
          </mc:Choice>
          <mc:Fallback xmlns="">
            <p:sp>
              <p:nvSpPr>
                <p:cNvPr id="46" name="テキスト ボックス 45"/>
                <p:cNvSpPr txBox="1">
                  <a:spLocks noRot="1" noChangeAspect="1" noMove="1" noResize="1" noEditPoints="1" noAdjustHandles="1" noChangeArrowheads="1" noChangeShapeType="1" noTextEdit="1"/>
                </p:cNvSpPr>
                <p:nvPr/>
              </p:nvSpPr>
              <p:spPr>
                <a:xfrm>
                  <a:off x="2602029" y="4670932"/>
                  <a:ext cx="1649487" cy="246221"/>
                </a:xfrm>
                <a:prstGeom prst="rect">
                  <a:avLst/>
                </a:prstGeom>
                <a:blipFill>
                  <a:blip r:embed="rId3"/>
                  <a:stretch>
                    <a:fillRect l="-714" b="-14634"/>
                  </a:stretch>
                </a:blipFill>
              </p:spPr>
              <p:txBody>
                <a:bodyPr/>
                <a:lstStyle/>
                <a:p>
                  <a:r>
                    <a:rPr lang="ja-JP" altLang="en-US">
                      <a:noFill/>
                    </a:rPr>
                    <a:t> </a:t>
                  </a:r>
                </a:p>
              </p:txBody>
            </p:sp>
          </mc:Fallback>
        </mc:AlternateContent>
      </p:grpSp>
      <p:sp>
        <p:nvSpPr>
          <p:cNvPr id="48" name="Right Arrow 39"/>
          <p:cNvSpPr/>
          <p:nvPr/>
        </p:nvSpPr>
        <p:spPr>
          <a:xfrm>
            <a:off x="4357424" y="4586212"/>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grpSp>
        <p:nvGrpSpPr>
          <p:cNvPr id="49" name="グループ化 19"/>
          <p:cNvGrpSpPr/>
          <p:nvPr/>
        </p:nvGrpSpPr>
        <p:grpSpPr>
          <a:xfrm>
            <a:off x="5116204" y="3203708"/>
            <a:ext cx="1199882" cy="1150689"/>
            <a:chOff x="6310917" y="1229677"/>
            <a:chExt cx="1199882" cy="1150689"/>
          </a:xfrm>
          <a:solidFill>
            <a:schemeClr val="tx2">
              <a:lumMod val="60000"/>
              <a:lumOff val="40000"/>
            </a:schemeClr>
          </a:solidFill>
        </p:grpSpPr>
        <p:sp>
          <p:nvSpPr>
            <p:cNvPr id="50" name="フローチャート: 複数書類 49"/>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51" name="フローチャート: 複数書類 50"/>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Tree>
    <p:extLst>
      <p:ext uri="{BB962C8B-B14F-4D97-AF65-F5344CB8AC3E}">
        <p14:creationId xmlns:p14="http://schemas.microsoft.com/office/powerpoint/2010/main" val="2088027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ja-JP" altLang="en-US" dirty="0" smtClean="0"/>
              <a:t>階層クラスタリングの</a:t>
            </a:r>
            <a:r>
              <a:rPr lang="en-US" altLang="ja-JP" dirty="0"/>
              <a:t/>
            </a:r>
            <a:br>
              <a:rPr lang="en-US" altLang="ja-JP" dirty="0"/>
            </a:br>
            <a:r>
              <a:rPr lang="ja-JP" altLang="en-US" dirty="0" smtClean="0"/>
              <a:t>アルゴリズム</a:t>
            </a:r>
            <a:r>
              <a:rPr lang="en-US" altLang="ja-JP" dirty="0" smtClean="0"/>
              <a:t>(1/6)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12</a:t>
            </a:fld>
            <a:endParaRPr kumimoji="1" lang="ja-JP" altLang="en-US"/>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smtClean="0"/>
              <a:t>各クラスタが単一のベクトルを持った状態</a:t>
            </a:r>
            <a:r>
              <a:rPr lang="en-US" altLang="ja-JP" dirty="0" smtClean="0"/>
              <a:t/>
            </a:r>
            <a:br>
              <a:rPr lang="en-US" altLang="ja-JP" dirty="0" smtClean="0"/>
            </a:br>
            <a:r>
              <a:rPr lang="ja-JP" altLang="en-US" dirty="0" smtClean="0"/>
              <a:t>からスタートする</a:t>
            </a:r>
            <a:endParaRPr lang="en-US" altLang="ja-JP" dirty="0" smtClean="0"/>
          </a:p>
        </p:txBody>
      </p:sp>
      <p:sp>
        <p:nvSpPr>
          <p:cNvPr id="27" name="正方形/長方形 26"/>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 name="円/楕円 27"/>
          <p:cNvSpPr/>
          <p:nvPr/>
        </p:nvSpPr>
        <p:spPr>
          <a:xfrm>
            <a:off x="5503821" y="386187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9" name="円/楕円 28"/>
          <p:cNvSpPr/>
          <p:nvPr/>
        </p:nvSpPr>
        <p:spPr>
          <a:xfrm>
            <a:off x="4852179" y="5036025"/>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0" name="円/楕円 29"/>
          <p:cNvSpPr/>
          <p:nvPr/>
        </p:nvSpPr>
        <p:spPr>
          <a:xfrm>
            <a:off x="3374216" y="4145056"/>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円/楕円 30"/>
          <p:cNvSpPr/>
          <p:nvPr/>
        </p:nvSpPr>
        <p:spPr>
          <a:xfrm>
            <a:off x="2783197" y="475071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 name="円/楕円 31"/>
          <p:cNvSpPr/>
          <p:nvPr/>
        </p:nvSpPr>
        <p:spPr>
          <a:xfrm>
            <a:off x="2441510" y="3669120"/>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3" name="円/楕円 32"/>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4" name="円/楕円 33"/>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円/楕円 34"/>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円/楕円 35"/>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円/楕円 36"/>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2098966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6" name="円/楕円 25"/>
          <p:cNvSpPr/>
          <p:nvPr/>
        </p:nvSpPr>
        <p:spPr>
          <a:xfrm>
            <a:off x="5503821" y="386187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5" name="円/楕円 24"/>
          <p:cNvSpPr/>
          <p:nvPr/>
        </p:nvSpPr>
        <p:spPr>
          <a:xfrm>
            <a:off x="4852179" y="5036025"/>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円/楕円 21"/>
          <p:cNvSpPr/>
          <p:nvPr/>
        </p:nvSpPr>
        <p:spPr>
          <a:xfrm>
            <a:off x="3374216" y="4145056"/>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円/楕円 20"/>
          <p:cNvSpPr/>
          <p:nvPr/>
        </p:nvSpPr>
        <p:spPr>
          <a:xfrm>
            <a:off x="2783197" y="475071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円/楕円 17"/>
          <p:cNvSpPr/>
          <p:nvPr/>
        </p:nvSpPr>
        <p:spPr>
          <a:xfrm>
            <a:off x="2441510" y="3669120"/>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階層</a:t>
            </a:r>
            <a:r>
              <a:rPr lang="ja-JP" altLang="en-US" dirty="0"/>
              <a:t>クラスタリングの</a:t>
            </a:r>
            <a:r>
              <a:rPr lang="en-US" altLang="ja-JP" dirty="0"/>
              <a:t/>
            </a:r>
            <a:br>
              <a:rPr lang="en-US" altLang="ja-JP" dirty="0"/>
            </a:br>
            <a:r>
              <a:rPr lang="ja-JP" altLang="en-US" dirty="0" smtClean="0"/>
              <a:t>アルゴリズム</a:t>
            </a:r>
            <a:r>
              <a:rPr lang="en-US" altLang="ja-JP" dirty="0" smtClean="0"/>
              <a:t>(2/6)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13</a:t>
            </a:fld>
            <a:endParaRPr kumimoji="1" lang="ja-JP" altLang="en-US" dirty="0"/>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smtClean="0"/>
              <a:t>各クラスタ間の最大距離を計算</a:t>
            </a:r>
            <a:endParaRPr lang="en-US" altLang="ja-JP" dirty="0" smtClean="0"/>
          </a:p>
          <a:p>
            <a:r>
              <a:rPr lang="ja-JP" altLang="en-US" dirty="0" smtClean="0"/>
              <a:t>最も距離が短いクラスタの組を選定</a:t>
            </a:r>
            <a:endParaRPr lang="en-US" altLang="ja-JP" dirty="0" smtClean="0"/>
          </a:p>
        </p:txBody>
      </p:sp>
      <p:sp>
        <p:nvSpPr>
          <p:cNvPr id="4" name="円/楕円 3"/>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円/楕円 8"/>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1" name="円/楕円 10"/>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4" name="円/楕円 13"/>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5" name="円/楕円 14"/>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8" name="直線矢印コネクタ 7"/>
          <p:cNvCxnSpPr>
            <a:stCxn id="11" idx="0"/>
            <a:endCxn id="9" idx="3"/>
          </p:cNvCxnSpPr>
          <p:nvPr/>
        </p:nvCxnSpPr>
        <p:spPr>
          <a:xfrm flipV="1">
            <a:off x="3275635" y="4634269"/>
            <a:ext cx="477547" cy="415374"/>
          </a:xfrm>
          <a:prstGeom prst="straightConnector1">
            <a:avLst/>
          </a:prstGeom>
          <a:ln w="6032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16" name="直線矢印コネクタ 15"/>
          <p:cNvCxnSpPr>
            <a:stCxn id="4" idx="5"/>
            <a:endCxn id="9" idx="2"/>
          </p:cNvCxnSpPr>
          <p:nvPr/>
        </p:nvCxnSpPr>
        <p:spPr>
          <a:xfrm>
            <a:off x="2989886" y="4201267"/>
            <a:ext cx="734185" cy="36272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7" name="直線矢印コネクタ 26"/>
          <p:cNvCxnSpPr>
            <a:stCxn id="4" idx="4"/>
            <a:endCxn id="11" idx="1"/>
          </p:cNvCxnSpPr>
          <p:nvPr/>
        </p:nvCxnSpPr>
        <p:spPr>
          <a:xfrm>
            <a:off x="2919606" y="4230378"/>
            <a:ext cx="285748" cy="84837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1" name="直線矢印コネクタ 30"/>
          <p:cNvCxnSpPr>
            <a:stCxn id="4" idx="6"/>
            <a:endCxn id="14" idx="2"/>
          </p:cNvCxnSpPr>
          <p:nvPr/>
        </p:nvCxnSpPr>
        <p:spPr>
          <a:xfrm>
            <a:off x="3018997" y="4130987"/>
            <a:ext cx="2807393" cy="16745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p:cNvCxnSpPr>
            <a:stCxn id="4" idx="5"/>
            <a:endCxn id="15" idx="2"/>
          </p:cNvCxnSpPr>
          <p:nvPr/>
        </p:nvCxnSpPr>
        <p:spPr>
          <a:xfrm>
            <a:off x="2989886" y="4201267"/>
            <a:ext cx="2184862" cy="128819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9" name="直線矢印コネクタ 38"/>
          <p:cNvCxnSpPr>
            <a:stCxn id="11" idx="6"/>
            <a:endCxn id="14" idx="3"/>
          </p:cNvCxnSpPr>
          <p:nvPr/>
        </p:nvCxnSpPr>
        <p:spPr>
          <a:xfrm flipV="1">
            <a:off x="3375026" y="4368725"/>
            <a:ext cx="2480475" cy="78031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3" name="直線矢印コネクタ 42"/>
          <p:cNvCxnSpPr>
            <a:stCxn id="11" idx="5"/>
            <a:endCxn id="15" idx="2"/>
          </p:cNvCxnSpPr>
          <p:nvPr/>
        </p:nvCxnSpPr>
        <p:spPr>
          <a:xfrm>
            <a:off x="3345915" y="5219315"/>
            <a:ext cx="1828833" cy="2701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6" name="直線矢印コネクタ 45"/>
          <p:cNvCxnSpPr>
            <a:stCxn id="9" idx="6"/>
            <a:endCxn id="14" idx="3"/>
          </p:cNvCxnSpPr>
          <p:nvPr/>
        </p:nvCxnSpPr>
        <p:spPr>
          <a:xfrm flipV="1">
            <a:off x="3922854" y="4368725"/>
            <a:ext cx="1932647" cy="1952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9" name="直線矢印コネクタ 48"/>
          <p:cNvCxnSpPr>
            <a:stCxn id="15" idx="0"/>
            <a:endCxn id="14" idx="3"/>
          </p:cNvCxnSpPr>
          <p:nvPr/>
        </p:nvCxnSpPr>
        <p:spPr>
          <a:xfrm flipV="1">
            <a:off x="5274140" y="4368725"/>
            <a:ext cx="581361" cy="102134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6" name="直線矢印コネクタ 55"/>
          <p:cNvCxnSpPr>
            <a:stCxn id="9" idx="5"/>
            <a:endCxn id="15" idx="1"/>
          </p:cNvCxnSpPr>
          <p:nvPr/>
        </p:nvCxnSpPr>
        <p:spPr>
          <a:xfrm>
            <a:off x="3893743" y="4634269"/>
            <a:ext cx="1310116" cy="7849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85471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ja-JP" altLang="en-US" dirty="0" smtClean="0"/>
              <a:t>階層</a:t>
            </a:r>
            <a:r>
              <a:rPr lang="ja-JP" altLang="en-US" dirty="0"/>
              <a:t>クラスタリングの</a:t>
            </a:r>
            <a:r>
              <a:rPr lang="en-US" altLang="ja-JP" dirty="0"/>
              <a:t/>
            </a:r>
            <a:br>
              <a:rPr lang="en-US" altLang="ja-JP" dirty="0"/>
            </a:br>
            <a:r>
              <a:rPr lang="ja-JP" altLang="en-US" dirty="0" smtClean="0"/>
              <a:t>アルゴリズム</a:t>
            </a:r>
            <a:r>
              <a:rPr lang="en-US" altLang="ja-JP" dirty="0" smtClean="0"/>
              <a:t>(3/6)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14</a:t>
            </a:fld>
            <a:endParaRPr kumimoji="1" lang="ja-JP" altLang="en-US" dirty="0"/>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smtClean="0"/>
              <a:t>選定したクラスタの併合</a:t>
            </a:r>
            <a:endParaRPr lang="en-US" altLang="ja-JP" dirty="0" smtClean="0"/>
          </a:p>
        </p:txBody>
      </p:sp>
      <p:sp>
        <p:nvSpPr>
          <p:cNvPr id="31" name="正方形/長方形 30"/>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2" name="円/楕円 31"/>
          <p:cNvSpPr/>
          <p:nvPr/>
        </p:nvSpPr>
        <p:spPr>
          <a:xfrm>
            <a:off x="5503821" y="386187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3" name="円/楕円 32"/>
          <p:cNvSpPr/>
          <p:nvPr/>
        </p:nvSpPr>
        <p:spPr>
          <a:xfrm>
            <a:off x="4852179" y="5036025"/>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円/楕円 34"/>
          <p:cNvSpPr/>
          <p:nvPr/>
        </p:nvSpPr>
        <p:spPr>
          <a:xfrm rot="2203094">
            <a:off x="3065794" y="3893171"/>
            <a:ext cx="843920" cy="1925518"/>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円/楕円 35"/>
          <p:cNvSpPr/>
          <p:nvPr/>
        </p:nvSpPr>
        <p:spPr>
          <a:xfrm>
            <a:off x="2441510" y="3669120"/>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7" name="円/楕円 36"/>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 name="円/楕円 37"/>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9" name="円/楕円 38"/>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0" name="円/楕円 39"/>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1" name="円/楕円 40"/>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12362543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45" name="円/楕円 44"/>
          <p:cNvSpPr/>
          <p:nvPr/>
        </p:nvSpPr>
        <p:spPr>
          <a:xfrm rot="2203094">
            <a:off x="3065794" y="3893171"/>
            <a:ext cx="843920" cy="1925518"/>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階層</a:t>
            </a:r>
            <a:r>
              <a:rPr lang="ja-JP" altLang="en-US" dirty="0"/>
              <a:t>クラスタリングの</a:t>
            </a:r>
            <a:r>
              <a:rPr lang="en-US" altLang="ja-JP" dirty="0" smtClean="0"/>
              <a:t/>
            </a:r>
            <a:br>
              <a:rPr lang="en-US" altLang="ja-JP" dirty="0" smtClean="0"/>
            </a:br>
            <a:r>
              <a:rPr lang="ja-JP" altLang="en-US" dirty="0" smtClean="0"/>
              <a:t>アルゴリズム</a:t>
            </a:r>
            <a:r>
              <a:rPr lang="en-US" altLang="ja-JP" dirty="0" smtClean="0"/>
              <a:t>(4/6)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15</a:t>
            </a:fld>
            <a:endParaRPr kumimoji="1" lang="ja-JP" altLang="en-US" dirty="0"/>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a:t>各クラスタ間の最大距離を計算</a:t>
            </a:r>
            <a:endParaRPr lang="en-US" altLang="ja-JP" dirty="0"/>
          </a:p>
          <a:p>
            <a:r>
              <a:rPr lang="ja-JP" altLang="en-US" dirty="0"/>
              <a:t>最も距離が短いクラスタの組を選定</a:t>
            </a:r>
            <a:endParaRPr lang="en-US" altLang="ja-JP" dirty="0"/>
          </a:p>
          <a:p>
            <a:pPr lvl="1"/>
            <a:endParaRPr lang="en-US" altLang="ja-JP" dirty="0" smtClean="0"/>
          </a:p>
        </p:txBody>
      </p:sp>
      <p:sp>
        <p:nvSpPr>
          <p:cNvPr id="23" name="円/楕円 22"/>
          <p:cNvSpPr/>
          <p:nvPr/>
        </p:nvSpPr>
        <p:spPr>
          <a:xfrm>
            <a:off x="5503821" y="386187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円/楕円 23"/>
          <p:cNvSpPr/>
          <p:nvPr/>
        </p:nvSpPr>
        <p:spPr>
          <a:xfrm>
            <a:off x="4852179" y="5036025"/>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円/楕円 30"/>
          <p:cNvSpPr/>
          <p:nvPr/>
        </p:nvSpPr>
        <p:spPr>
          <a:xfrm>
            <a:off x="2441510" y="3669120"/>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3" name="円/楕円 32"/>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4" name="円/楕円 33"/>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5" name="円/楕円 34"/>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6" name="円/楕円 35"/>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8" name="円/楕円 37"/>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39" name="直線矢印コネクタ 38"/>
          <p:cNvCxnSpPr>
            <a:stCxn id="33" idx="5"/>
            <a:endCxn id="35" idx="1"/>
          </p:cNvCxnSpPr>
          <p:nvPr/>
        </p:nvCxnSpPr>
        <p:spPr>
          <a:xfrm>
            <a:off x="2989886" y="4201267"/>
            <a:ext cx="215468" cy="877487"/>
          </a:xfrm>
          <a:prstGeom prst="straightConnector1">
            <a:avLst/>
          </a:prstGeom>
          <a:ln w="60325">
            <a:solidFill>
              <a:srgbClr val="FF0000"/>
            </a:solidFill>
            <a:headEnd type="triangle"/>
            <a:tailEnd type="triangle"/>
          </a:ln>
        </p:spPr>
        <p:style>
          <a:lnRef idx="1">
            <a:schemeClr val="dk1"/>
          </a:lnRef>
          <a:fillRef idx="0">
            <a:schemeClr val="dk1"/>
          </a:fillRef>
          <a:effectRef idx="0">
            <a:schemeClr val="dk1"/>
          </a:effectRef>
          <a:fontRef idx="minor">
            <a:schemeClr val="tx1"/>
          </a:fontRef>
        </p:style>
      </p:cxnSp>
      <p:cxnSp>
        <p:nvCxnSpPr>
          <p:cNvPr id="32" name="直線矢印コネクタ 31"/>
          <p:cNvCxnSpPr>
            <a:stCxn id="36" idx="2"/>
            <a:endCxn id="33" idx="6"/>
          </p:cNvCxnSpPr>
          <p:nvPr/>
        </p:nvCxnSpPr>
        <p:spPr>
          <a:xfrm flipH="1" flipV="1">
            <a:off x="3018997" y="4130987"/>
            <a:ext cx="2807393" cy="16745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p:cNvCxnSpPr>
            <a:stCxn id="38" idx="2"/>
            <a:endCxn id="33" idx="5"/>
          </p:cNvCxnSpPr>
          <p:nvPr/>
        </p:nvCxnSpPr>
        <p:spPr>
          <a:xfrm flipH="1" flipV="1">
            <a:off x="2989886" y="4201267"/>
            <a:ext cx="2184862" cy="128819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p:cNvCxnSpPr>
            <a:stCxn id="38" idx="0"/>
            <a:endCxn id="36" idx="3"/>
          </p:cNvCxnSpPr>
          <p:nvPr/>
        </p:nvCxnSpPr>
        <p:spPr>
          <a:xfrm flipV="1">
            <a:off x="5274140" y="4368725"/>
            <a:ext cx="581361" cy="102134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8" name="直線矢印コネクタ 47"/>
          <p:cNvCxnSpPr>
            <a:stCxn id="36" idx="2"/>
            <a:endCxn id="35" idx="6"/>
          </p:cNvCxnSpPr>
          <p:nvPr/>
        </p:nvCxnSpPr>
        <p:spPr>
          <a:xfrm flipH="1">
            <a:off x="3375026" y="4298445"/>
            <a:ext cx="2451364" cy="85059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3" name="直線矢印コネクタ 52"/>
          <p:cNvCxnSpPr>
            <a:endCxn id="35" idx="5"/>
          </p:cNvCxnSpPr>
          <p:nvPr/>
        </p:nvCxnSpPr>
        <p:spPr>
          <a:xfrm flipH="1" flipV="1">
            <a:off x="3345915" y="5219315"/>
            <a:ext cx="1828833" cy="2701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410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ja-JP" altLang="en-US" dirty="0" smtClean="0"/>
              <a:t>階層クラスタリング</a:t>
            </a:r>
            <a:r>
              <a:rPr lang="ja-JP" altLang="en-US" dirty="0" smtClean="0"/>
              <a:t>の</a:t>
            </a:r>
            <a:r>
              <a:rPr lang="en-US" altLang="ja-JP" dirty="0" smtClean="0"/>
              <a:t/>
            </a:r>
            <a:br>
              <a:rPr lang="en-US" altLang="ja-JP" dirty="0" smtClean="0"/>
            </a:br>
            <a:r>
              <a:rPr lang="ja-JP" altLang="en-US" dirty="0" smtClean="0"/>
              <a:t>アルゴリズム</a:t>
            </a:r>
            <a:r>
              <a:rPr lang="en-US" altLang="ja-JP" dirty="0" smtClean="0"/>
              <a:t>(5/6)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16</a:t>
            </a:fld>
            <a:endParaRPr kumimoji="1" lang="ja-JP" altLang="en-US" dirty="0"/>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a:t>各クラスタ間の最大距離を計算</a:t>
            </a:r>
            <a:endParaRPr lang="en-US" altLang="ja-JP" dirty="0"/>
          </a:p>
          <a:p>
            <a:r>
              <a:rPr lang="ja-JP" altLang="en-US" dirty="0"/>
              <a:t>最も距離が短いクラスタの組を選定</a:t>
            </a:r>
            <a:endParaRPr lang="en-US" altLang="ja-JP" dirty="0"/>
          </a:p>
          <a:p>
            <a:pPr marL="0" indent="0">
              <a:buNone/>
            </a:pPr>
            <a:endParaRPr lang="en-US" altLang="ja-JP" dirty="0" smtClean="0"/>
          </a:p>
        </p:txBody>
      </p:sp>
      <p:sp>
        <p:nvSpPr>
          <p:cNvPr id="17" name="正方形/長方形 16"/>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円/楕円 17"/>
          <p:cNvSpPr/>
          <p:nvPr/>
        </p:nvSpPr>
        <p:spPr>
          <a:xfrm>
            <a:off x="5503821" y="3861878"/>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円/楕円 18"/>
          <p:cNvSpPr/>
          <p:nvPr/>
        </p:nvSpPr>
        <p:spPr>
          <a:xfrm>
            <a:off x="4852179" y="5036025"/>
            <a:ext cx="843920" cy="843920"/>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円/楕円 19"/>
          <p:cNvSpPr/>
          <p:nvPr/>
        </p:nvSpPr>
        <p:spPr>
          <a:xfrm rot="2203094">
            <a:off x="2253990" y="3653727"/>
            <a:ext cx="1745132" cy="1925518"/>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円/楕円 22"/>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円/楕円 23"/>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7" name="円/楕円 26"/>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8" name="円/楕円 27"/>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31" name="円/楕円 30"/>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19002242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ja-JP" altLang="en-US" dirty="0" smtClean="0"/>
              <a:t>階層クラスタリング</a:t>
            </a:r>
            <a:r>
              <a:rPr lang="ja-JP" altLang="en-US" dirty="0" smtClean="0"/>
              <a:t>の</a:t>
            </a:r>
            <a:r>
              <a:rPr lang="en-US" altLang="ja-JP" dirty="0" smtClean="0"/>
              <a:t/>
            </a:r>
            <a:br>
              <a:rPr lang="en-US" altLang="ja-JP" dirty="0" smtClean="0"/>
            </a:br>
            <a:r>
              <a:rPr lang="ja-JP" altLang="en-US" dirty="0" smtClean="0"/>
              <a:t>アルゴリズム</a:t>
            </a:r>
            <a:r>
              <a:rPr lang="en-US" altLang="ja-JP" dirty="0" smtClean="0"/>
              <a:t>(6/6)</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17</a:t>
            </a:fld>
            <a:endParaRPr kumimoji="1" lang="ja-JP" altLang="en-US" dirty="0"/>
          </a:p>
        </p:txBody>
      </p:sp>
      <p:sp>
        <p:nvSpPr>
          <p:cNvPr id="6" name="コンテンツ プレースホルダー 171"/>
          <p:cNvSpPr>
            <a:spLocks noGrp="1"/>
          </p:cNvSpPr>
          <p:nvPr>
            <p:ph idx="1"/>
          </p:nvPr>
        </p:nvSpPr>
        <p:spPr>
          <a:xfrm>
            <a:off x="457200" y="1614271"/>
            <a:ext cx="8229600" cy="1466860"/>
          </a:xfrm>
        </p:spPr>
        <p:txBody>
          <a:bodyPr/>
          <a:lstStyle/>
          <a:p>
            <a:r>
              <a:rPr lang="ja-JP" altLang="en-US" dirty="0" smtClean="0"/>
              <a:t>目的のクラスタ数になるまで</a:t>
            </a:r>
            <a:r>
              <a:rPr lang="en-US" altLang="ja-JP" dirty="0" smtClean="0"/>
              <a:t/>
            </a:r>
            <a:br>
              <a:rPr lang="en-US" altLang="ja-JP" dirty="0" smtClean="0"/>
            </a:br>
            <a:r>
              <a:rPr lang="ja-JP" altLang="en-US" dirty="0" smtClean="0"/>
              <a:t>クラスタ併合を繰り返す</a:t>
            </a:r>
            <a:endParaRPr lang="en-US" altLang="ja-JP" dirty="0" smtClean="0"/>
          </a:p>
        </p:txBody>
      </p:sp>
      <p:sp>
        <p:nvSpPr>
          <p:cNvPr id="13" name="正方形/長方形 12"/>
          <p:cNvSpPr/>
          <p:nvPr/>
        </p:nvSpPr>
        <p:spPr>
          <a:xfrm>
            <a:off x="1351722" y="3081131"/>
            <a:ext cx="6191285" cy="2961860"/>
          </a:xfrm>
          <a:prstGeom prst="rect">
            <a:avLst/>
          </a:prstGeom>
          <a:solidFill>
            <a:schemeClr val="accent3">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7" name="円/楕円 16"/>
          <p:cNvSpPr/>
          <p:nvPr/>
        </p:nvSpPr>
        <p:spPr>
          <a:xfrm rot="1696789">
            <a:off x="5169478" y="3778644"/>
            <a:ext cx="843920" cy="2195451"/>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8" name="円/楕円 17"/>
          <p:cNvSpPr/>
          <p:nvPr/>
        </p:nvSpPr>
        <p:spPr>
          <a:xfrm rot="2203094">
            <a:off x="2253990" y="3653727"/>
            <a:ext cx="1745132" cy="1925518"/>
          </a:xfrm>
          <a:prstGeom prst="ellipse">
            <a:avLst/>
          </a:prstGeom>
          <a:solidFill>
            <a:schemeClr val="accent3"/>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円/楕円 18"/>
          <p:cNvSpPr/>
          <p:nvPr/>
        </p:nvSpPr>
        <p:spPr>
          <a:xfrm>
            <a:off x="2820214" y="4031595"/>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0" name="円/楕円 19"/>
          <p:cNvSpPr/>
          <p:nvPr/>
        </p:nvSpPr>
        <p:spPr>
          <a:xfrm>
            <a:off x="3724071" y="4464597"/>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2" name="円/楕円 21"/>
          <p:cNvSpPr/>
          <p:nvPr/>
        </p:nvSpPr>
        <p:spPr>
          <a:xfrm>
            <a:off x="3176243" y="504964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円/楕円 22"/>
          <p:cNvSpPr/>
          <p:nvPr/>
        </p:nvSpPr>
        <p:spPr>
          <a:xfrm>
            <a:off x="5826390" y="4199053"/>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4" name="円/楕円 23"/>
          <p:cNvSpPr/>
          <p:nvPr/>
        </p:nvSpPr>
        <p:spPr>
          <a:xfrm>
            <a:off x="5174748" y="5390070"/>
            <a:ext cx="198783" cy="198783"/>
          </a:xfrm>
          <a:prstGeom prst="ellipse">
            <a:avLst/>
          </a:prstGeom>
          <a:solidFill>
            <a:schemeClr val="tx2">
              <a:lumMod val="65000"/>
              <a:lumOff val="3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Tree>
    <p:extLst>
      <p:ext uri="{BB962C8B-B14F-4D97-AF65-F5344CB8AC3E}">
        <p14:creationId xmlns:p14="http://schemas.microsoft.com/office/powerpoint/2010/main" val="1685427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コンテンツ プレースホルダー 171"/>
          <p:cNvSpPr>
            <a:spLocks noGrp="1"/>
          </p:cNvSpPr>
          <p:nvPr>
            <p:ph idx="1"/>
          </p:nvPr>
        </p:nvSpPr>
        <p:spPr/>
        <p:txBody>
          <a:bodyPr/>
          <a:lstStyle/>
          <a:p>
            <a:r>
              <a:rPr lang="en-US" altLang="ja-JP" dirty="0" smtClean="0"/>
              <a:t>Step2</a:t>
            </a:r>
            <a:r>
              <a:rPr lang="ja-JP" altLang="en-US" dirty="0" smtClean="0"/>
              <a:t>の各クラスタで</a:t>
            </a:r>
            <a:r>
              <a:rPr kumimoji="1" lang="ja-JP" altLang="en-US" dirty="0" smtClean="0"/>
              <a:t>階層クラスタリング</a:t>
            </a:r>
            <a:endParaRPr kumimoji="1" lang="en-US" altLang="ja-JP" dirty="0" smtClean="0"/>
          </a:p>
          <a:p>
            <a:pPr lvl="1"/>
            <a:r>
              <a:rPr lang="ja-JP" altLang="en-US" dirty="0" smtClean="0"/>
              <a:t>構造ベクトルを用いる</a:t>
            </a:r>
            <a:endParaRPr lang="en-US" altLang="ja-JP" dirty="0" smtClean="0"/>
          </a:p>
          <a:p>
            <a:r>
              <a:rPr lang="en-US" altLang="ja-JP" dirty="0" smtClean="0"/>
              <a:t>3</a:t>
            </a:r>
            <a:r>
              <a:rPr lang="ja-JP" altLang="en-US" dirty="0" smtClean="0"/>
              <a:t>つのクラスタを作成し，</a:t>
            </a:r>
            <a:r>
              <a:rPr lang="en-US" altLang="ja-JP" dirty="0" smtClean="0"/>
              <a:t>8×3=24</a:t>
            </a:r>
            <a:r>
              <a:rPr lang="ja-JP" altLang="en-US" dirty="0" smtClean="0"/>
              <a:t>個の</a:t>
            </a:r>
            <a:r>
              <a:rPr lang="en-US" altLang="ja-JP" dirty="0" smtClean="0"/>
              <a:t/>
            </a:r>
            <a:br>
              <a:rPr lang="en-US" altLang="ja-JP" dirty="0" smtClean="0"/>
            </a:br>
            <a:r>
              <a:rPr lang="ja-JP" altLang="en-US" dirty="0" smtClean="0"/>
              <a:t>クラスタを作成</a:t>
            </a:r>
            <a:endParaRPr lang="en-US" altLang="ja-JP" dirty="0" smtClean="0"/>
          </a:p>
          <a:p>
            <a:pPr lvl="1"/>
            <a:r>
              <a:rPr lang="en-US" altLang="ja-JP" dirty="0"/>
              <a:t>TAMBA</a:t>
            </a:r>
            <a:r>
              <a:rPr lang="ja-JP" altLang="en-US" dirty="0" smtClean="0"/>
              <a:t>と</a:t>
            </a:r>
            <a:r>
              <a:rPr lang="en-US" altLang="ja-JP" dirty="0" smtClean="0"/>
              <a:t/>
            </a:r>
            <a:br>
              <a:rPr lang="en-US" altLang="ja-JP" dirty="0" smtClean="0"/>
            </a:br>
            <a:r>
              <a:rPr lang="ja-JP" altLang="en-US" dirty="0" smtClean="0"/>
              <a:t>同じ</a:t>
            </a:r>
            <a:r>
              <a:rPr lang="ja-JP" altLang="en-US" dirty="0"/>
              <a:t>数を</a:t>
            </a:r>
            <a:r>
              <a:rPr lang="ja-JP" altLang="en-US" dirty="0" smtClean="0"/>
              <a:t>採用</a:t>
            </a:r>
            <a:endParaRPr lang="en-US" altLang="ja-JP" dirty="0"/>
          </a:p>
        </p:txBody>
      </p:sp>
      <p:sp>
        <p:nvSpPr>
          <p:cNvPr id="5" name="タイトル 1"/>
          <p:cNvSpPr>
            <a:spLocks noGrp="1"/>
          </p:cNvSpPr>
          <p:nvPr>
            <p:ph type="title"/>
          </p:nvPr>
        </p:nvSpPr>
        <p:spPr>
          <a:xfrm>
            <a:off x="457200" y="274638"/>
            <a:ext cx="8218488" cy="1143000"/>
          </a:xfrm>
        </p:spPr>
        <p:txBody>
          <a:bodyPr/>
          <a:lstStyle/>
          <a:p>
            <a:r>
              <a:rPr kumimoji="1" lang="ja-JP" altLang="en-US" dirty="0" smtClean="0"/>
              <a:t>提案手法：</a:t>
            </a:r>
            <a:r>
              <a:rPr kumimoji="1" lang="en-US" altLang="ja-JP" dirty="0" smtClean="0"/>
              <a:t>Step3 </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18</a:t>
            </a:fld>
            <a:endParaRPr kumimoji="1" lang="ja-JP" altLang="en-US"/>
          </a:p>
        </p:txBody>
      </p:sp>
      <p:sp>
        <p:nvSpPr>
          <p:cNvPr id="157" name="正方形/長方形 156"/>
          <p:cNvSpPr/>
          <p:nvPr/>
        </p:nvSpPr>
        <p:spPr>
          <a:xfrm>
            <a:off x="4738874" y="3679762"/>
            <a:ext cx="184731" cy="369332"/>
          </a:xfrm>
          <a:prstGeom prst="rect">
            <a:avLst/>
          </a:prstGeom>
        </p:spPr>
        <p:txBody>
          <a:bodyPr wrap="none">
            <a:spAutoFit/>
          </a:bodyPr>
          <a:lstStyle/>
          <a:p>
            <a:endParaRPr lang="ja-JP" altLang="en-US" dirty="0"/>
          </a:p>
        </p:txBody>
      </p:sp>
      <p:grpSp>
        <p:nvGrpSpPr>
          <p:cNvPr id="6" name="グループ化 20"/>
          <p:cNvGrpSpPr/>
          <p:nvPr/>
        </p:nvGrpSpPr>
        <p:grpSpPr>
          <a:xfrm>
            <a:off x="4323664" y="5363833"/>
            <a:ext cx="1199882" cy="1150689"/>
            <a:chOff x="6310917" y="1229677"/>
            <a:chExt cx="1199882" cy="1150689"/>
          </a:xfrm>
          <a:solidFill>
            <a:schemeClr val="accent2">
              <a:lumMod val="60000"/>
              <a:lumOff val="40000"/>
            </a:schemeClr>
          </a:solidFill>
        </p:grpSpPr>
        <p:sp>
          <p:nvSpPr>
            <p:cNvPr id="8" name="フローチャート: 複数書類 7"/>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9" name="フローチャート: 複数書類 8"/>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0" name="グループ化 23"/>
          <p:cNvGrpSpPr/>
          <p:nvPr/>
        </p:nvGrpSpPr>
        <p:grpSpPr>
          <a:xfrm>
            <a:off x="4338177" y="4557100"/>
            <a:ext cx="1199882" cy="1150689"/>
            <a:chOff x="6310917" y="1229677"/>
            <a:chExt cx="1199882" cy="1150689"/>
          </a:xfrm>
          <a:solidFill>
            <a:schemeClr val="accent1">
              <a:lumMod val="60000"/>
              <a:lumOff val="40000"/>
            </a:schemeClr>
          </a:solidFill>
        </p:grpSpPr>
        <p:sp>
          <p:nvSpPr>
            <p:cNvPr id="11" name="フローチャート: 複数書類 10"/>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2" name="フローチャート: 複数書類 11"/>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3" name="グループ化 19"/>
          <p:cNvGrpSpPr/>
          <p:nvPr/>
        </p:nvGrpSpPr>
        <p:grpSpPr>
          <a:xfrm>
            <a:off x="4323664" y="3734025"/>
            <a:ext cx="1199882" cy="1150689"/>
            <a:chOff x="6310917" y="1229677"/>
            <a:chExt cx="1199882" cy="1150689"/>
          </a:xfrm>
          <a:solidFill>
            <a:schemeClr val="tx2">
              <a:lumMod val="60000"/>
              <a:lumOff val="40000"/>
            </a:schemeClr>
          </a:solidFill>
        </p:grpSpPr>
        <p:sp>
          <p:nvSpPr>
            <p:cNvPr id="14" name="フローチャート: 複数書類 13"/>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5" name="フローチャート: 複数書類 14"/>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6" name="Right Arrow 39"/>
          <p:cNvSpPr/>
          <p:nvPr/>
        </p:nvSpPr>
        <p:spPr>
          <a:xfrm>
            <a:off x="5673715" y="4054010"/>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17" name="フローチャート: 書類 16"/>
          <p:cNvSpPr/>
          <p:nvPr/>
        </p:nvSpPr>
        <p:spPr>
          <a:xfrm>
            <a:off x="6475823" y="3719957"/>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8" name="フローチャート: 書類 17"/>
          <p:cNvSpPr/>
          <p:nvPr/>
        </p:nvSpPr>
        <p:spPr>
          <a:xfrm>
            <a:off x="6406768" y="3792205"/>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9" name="フローチャート: 書類 18"/>
          <p:cNvSpPr/>
          <p:nvPr/>
        </p:nvSpPr>
        <p:spPr>
          <a:xfrm>
            <a:off x="6337713" y="3864453"/>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0" name="フローチャート: 書類 19"/>
          <p:cNvSpPr/>
          <p:nvPr/>
        </p:nvSpPr>
        <p:spPr>
          <a:xfrm>
            <a:off x="7484755" y="3713949"/>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1" name="フローチャート: 書類 20"/>
          <p:cNvSpPr/>
          <p:nvPr/>
        </p:nvSpPr>
        <p:spPr>
          <a:xfrm>
            <a:off x="7415700" y="3792205"/>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2" name="フローチャート: 書類 21"/>
          <p:cNvSpPr/>
          <p:nvPr/>
        </p:nvSpPr>
        <p:spPr>
          <a:xfrm>
            <a:off x="7341871" y="3892618"/>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3" name="フローチャート: 複数書類 22"/>
          <p:cNvSpPr/>
          <p:nvPr/>
        </p:nvSpPr>
        <p:spPr>
          <a:xfrm>
            <a:off x="7271709" y="5527987"/>
            <a:ext cx="978704" cy="915628"/>
          </a:xfrm>
          <a:prstGeom prst="flowChartMultidocument">
            <a:avLst/>
          </a:prstGeom>
          <a:solidFill>
            <a:schemeClr val="accent2">
              <a:lumMod val="60000"/>
              <a:lumOff val="4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4" name="フローチャート: 複数書類 23"/>
          <p:cNvSpPr/>
          <p:nvPr/>
        </p:nvSpPr>
        <p:spPr>
          <a:xfrm>
            <a:off x="6279306" y="5603625"/>
            <a:ext cx="978704" cy="915628"/>
          </a:xfrm>
          <a:prstGeom prst="flowChartMultidocument">
            <a:avLst/>
          </a:prstGeom>
          <a:solidFill>
            <a:schemeClr val="accent2">
              <a:lumMod val="40000"/>
              <a:lumOff val="6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5" name="フローチャート: 複数書類 24"/>
          <p:cNvSpPr/>
          <p:nvPr/>
        </p:nvSpPr>
        <p:spPr>
          <a:xfrm>
            <a:off x="7356384" y="4582276"/>
            <a:ext cx="978704" cy="915628"/>
          </a:xfrm>
          <a:prstGeom prst="flowChartMultidocument">
            <a:avLst/>
          </a:prstGeom>
          <a:solidFill>
            <a:schemeClr val="accent1">
              <a:lumMod val="5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6" name="フローチャート: 複数書類 25"/>
          <p:cNvSpPr/>
          <p:nvPr/>
        </p:nvSpPr>
        <p:spPr>
          <a:xfrm>
            <a:off x="6379936" y="4644735"/>
            <a:ext cx="978704" cy="915628"/>
          </a:xfrm>
          <a:prstGeom prst="flowChartMultidocument">
            <a:avLst/>
          </a:prstGeom>
          <a:solidFill>
            <a:srgbClr val="D6ECEE"/>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accent1">
                  <a:lumMod val="40000"/>
                  <a:lumOff val="60000"/>
                </a:schemeClr>
              </a:solidFill>
            </a:endParaRPr>
          </a:p>
        </p:txBody>
      </p:sp>
      <p:sp>
        <p:nvSpPr>
          <p:cNvPr id="27" name="Right Arrow 39"/>
          <p:cNvSpPr/>
          <p:nvPr/>
        </p:nvSpPr>
        <p:spPr>
          <a:xfrm>
            <a:off x="5670661" y="4979860"/>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28" name="Right Arrow 39"/>
          <p:cNvSpPr/>
          <p:nvPr/>
        </p:nvSpPr>
        <p:spPr>
          <a:xfrm>
            <a:off x="5673715" y="5917157"/>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Tree>
    <p:extLst>
      <p:ext uri="{BB962C8B-B14F-4D97-AF65-F5344CB8AC3E}">
        <p14:creationId xmlns:p14="http://schemas.microsoft.com/office/powerpoint/2010/main" val="79508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ケーススタディ</a:t>
            </a:r>
            <a:endParaRPr kumimoji="1" lang="ja-JP" altLang="en-US" dirty="0"/>
          </a:p>
        </p:txBody>
      </p:sp>
      <p:sp>
        <p:nvSpPr>
          <p:cNvPr id="3" name="コンテンツ プレースホルダー 2"/>
          <p:cNvSpPr>
            <a:spLocks noGrp="1"/>
          </p:cNvSpPr>
          <p:nvPr>
            <p:ph idx="1"/>
          </p:nvPr>
        </p:nvSpPr>
        <p:spPr>
          <a:xfrm>
            <a:off x="471268" y="1600202"/>
            <a:ext cx="8229600" cy="4525963"/>
          </a:xfrm>
        </p:spPr>
        <p:txBody>
          <a:bodyPr/>
          <a:lstStyle/>
          <a:p>
            <a:r>
              <a:rPr kumimoji="1" lang="en-US" altLang="ja-JP" dirty="0" err="1" smtClean="0"/>
              <a:t>Codeforces</a:t>
            </a:r>
            <a:r>
              <a:rPr kumimoji="1" lang="en-US" altLang="ja-JP" dirty="0" smtClean="0"/>
              <a:t>[5]</a:t>
            </a:r>
            <a:r>
              <a:rPr lang="ja-JP" altLang="en-US" dirty="0" err="1" smtClean="0"/>
              <a:t>に提</a:t>
            </a:r>
            <a:r>
              <a:rPr lang="ja-JP" altLang="en-US" dirty="0" smtClean="0"/>
              <a:t>出されたソースコードを</a:t>
            </a:r>
            <a:r>
              <a:rPr kumimoji="1" lang="en-US" altLang="ja-JP" dirty="0" smtClean="0"/>
              <a:t/>
            </a:r>
            <a:br>
              <a:rPr kumimoji="1" lang="en-US" altLang="ja-JP" dirty="0" smtClean="0"/>
            </a:br>
            <a:r>
              <a:rPr kumimoji="1" lang="en-US" altLang="ja-JP" dirty="0" smtClean="0"/>
              <a:t>TAMBA[1]</a:t>
            </a:r>
            <a:r>
              <a:rPr kumimoji="1" lang="ja-JP" altLang="en-US" dirty="0" smtClean="0"/>
              <a:t>の手法と提案手法とで分類</a:t>
            </a:r>
            <a:endParaRPr kumimoji="1" lang="en-US" altLang="ja-JP" dirty="0" smtClean="0"/>
          </a:p>
          <a:p>
            <a:pPr lvl="1"/>
            <a:r>
              <a:rPr lang="ja-JP" altLang="en-US" dirty="0" smtClean="0"/>
              <a:t>問題</a:t>
            </a:r>
            <a:r>
              <a:rPr lang="en-US" altLang="ja-JP" dirty="0" smtClean="0"/>
              <a:t>ID: 691A</a:t>
            </a:r>
            <a:r>
              <a:rPr lang="ja-JP" altLang="en-US" dirty="0" smtClean="0"/>
              <a:t> ，対象言語：</a:t>
            </a:r>
            <a:r>
              <a:rPr lang="en-US" altLang="ja-JP" dirty="0" smtClean="0"/>
              <a:t> C++ </a:t>
            </a:r>
            <a:r>
              <a:rPr lang="ja-JP" altLang="en-US" dirty="0" err="1" smtClean="0"/>
              <a:t>，</a:t>
            </a:r>
            <a:r>
              <a:rPr lang="ja-JP" altLang="en-US" dirty="0" smtClean="0"/>
              <a:t>解答</a:t>
            </a:r>
            <a:r>
              <a:rPr kumimoji="1" lang="ja-JP" altLang="en-US" dirty="0" smtClean="0"/>
              <a:t>数</a:t>
            </a:r>
            <a:r>
              <a:rPr kumimoji="1" lang="en-US" altLang="ja-JP" dirty="0" smtClean="0"/>
              <a:t>: 1705</a:t>
            </a:r>
          </a:p>
          <a:p>
            <a:r>
              <a:rPr lang="ja-JP" altLang="en-US" dirty="0" smtClean="0"/>
              <a:t>調査項目</a:t>
            </a:r>
            <a:endParaRPr lang="en-US" altLang="ja-JP" dirty="0" smtClean="0"/>
          </a:p>
          <a:p>
            <a:pPr marL="971550" lvl="1" indent="-514350">
              <a:buFont typeface="+mj-lt"/>
              <a:buAutoNum type="arabicPeriod"/>
            </a:pPr>
            <a:r>
              <a:rPr lang="en-US" altLang="ja-JP" dirty="0" smtClean="0">
                <a:solidFill>
                  <a:schemeClr val="bg1">
                    <a:lumMod val="65000"/>
                  </a:schemeClr>
                </a:solidFill>
              </a:rPr>
              <a:t>TAMBA</a:t>
            </a:r>
            <a:r>
              <a:rPr lang="ja-JP" altLang="en-US" dirty="0" smtClean="0">
                <a:solidFill>
                  <a:schemeClr val="bg1">
                    <a:lumMod val="65000"/>
                  </a:schemeClr>
                </a:solidFill>
              </a:rPr>
              <a:t>と提案手法の分類結果の違い</a:t>
            </a:r>
            <a:endParaRPr lang="en-US" altLang="ja-JP" dirty="0" smtClean="0">
              <a:solidFill>
                <a:schemeClr val="bg1">
                  <a:lumMod val="65000"/>
                </a:schemeClr>
              </a:solidFill>
            </a:endParaRPr>
          </a:p>
          <a:p>
            <a:pPr marL="971550" lvl="1" indent="-514350">
              <a:buFont typeface="+mj-lt"/>
              <a:buAutoNum type="arabicPeriod"/>
            </a:pPr>
            <a:r>
              <a:rPr lang="ja-JP" altLang="en-US" dirty="0" smtClean="0"/>
              <a:t>初級者・上級者間で平均差が</a:t>
            </a:r>
            <a:r>
              <a:rPr lang="en-US" altLang="ja-JP" dirty="0" smtClean="0"/>
              <a:t/>
            </a:r>
            <a:br>
              <a:rPr lang="en-US" altLang="ja-JP" dirty="0" smtClean="0"/>
            </a:br>
            <a:r>
              <a:rPr lang="ja-JP" altLang="en-US" dirty="0" smtClean="0"/>
              <a:t>大きいメトリクスの箱</a:t>
            </a:r>
            <a:r>
              <a:rPr lang="ja-JP" altLang="en-US" dirty="0" err="1" smtClean="0"/>
              <a:t>ひげ</a:t>
            </a:r>
            <a:r>
              <a:rPr lang="ja-JP" altLang="en-US" dirty="0" smtClean="0"/>
              <a:t>図の作成及び比較</a:t>
            </a:r>
            <a:endParaRPr lang="en-US" altLang="ja-JP"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19</a:t>
            </a:fld>
            <a:endParaRPr kumimoji="1" lang="ja-JP" altLang="en-US"/>
          </a:p>
        </p:txBody>
      </p:sp>
      <p:sp>
        <p:nvSpPr>
          <p:cNvPr id="5" name="テキスト ボックス 28"/>
          <p:cNvSpPr txBox="1"/>
          <p:nvPr/>
        </p:nvSpPr>
        <p:spPr>
          <a:xfrm>
            <a:off x="580516" y="5953329"/>
            <a:ext cx="6752008" cy="276999"/>
          </a:xfrm>
          <a:prstGeom prst="rect">
            <a:avLst/>
          </a:prstGeom>
          <a:solidFill>
            <a:schemeClr val="bg1">
              <a:lumMod val="75000"/>
            </a:schemeClr>
          </a:solidFill>
        </p:spPr>
        <p:txBody>
          <a:bodyPr wrap="square" rtlCol="0">
            <a:spAutoFit/>
          </a:bodyPr>
          <a:lstStyle/>
          <a:p>
            <a:r>
              <a:rPr lang="en-US" altLang="ja-JP" sz="1200" dirty="0" smtClean="0"/>
              <a:t>[5] </a:t>
            </a:r>
            <a:r>
              <a:rPr lang="en-US" altLang="ja-JP" sz="1200" dirty="0" err="1" smtClean="0"/>
              <a:t>codeforces:http</a:t>
            </a:r>
            <a:r>
              <a:rPr lang="en-US" altLang="ja-JP" sz="1200" dirty="0"/>
              <a:t>://</a:t>
            </a:r>
            <a:r>
              <a:rPr lang="en-US" altLang="ja-JP" sz="1200" dirty="0" err="1"/>
              <a:t>codeforces.com</a:t>
            </a:r>
            <a:r>
              <a:rPr lang="en-US" altLang="ja-JP" sz="1200" dirty="0"/>
              <a:t>/</a:t>
            </a:r>
            <a:endParaRPr kumimoji="1" lang="ja-JP" altLang="en-US" sz="1200" dirty="0"/>
          </a:p>
        </p:txBody>
      </p:sp>
    </p:spTree>
    <p:extLst>
      <p:ext uri="{BB962C8B-B14F-4D97-AF65-F5344CB8AC3E}">
        <p14:creationId xmlns:p14="http://schemas.microsoft.com/office/powerpoint/2010/main" val="1922491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プログラミングコンテスト</a:t>
            </a:r>
            <a:endParaRPr lang="en-US" dirty="0"/>
          </a:p>
        </p:txBody>
      </p:sp>
      <p:sp>
        <p:nvSpPr>
          <p:cNvPr id="3" name="Content Placeholder 2"/>
          <p:cNvSpPr>
            <a:spLocks noGrp="1"/>
          </p:cNvSpPr>
          <p:nvPr>
            <p:ph idx="1"/>
          </p:nvPr>
        </p:nvSpPr>
        <p:spPr/>
        <p:txBody>
          <a:bodyPr/>
          <a:lstStyle/>
          <a:p>
            <a:r>
              <a:rPr lang="ja-JP" altLang="en-US" dirty="0" smtClean="0"/>
              <a:t>アルゴリズムなどに関する問題を</a:t>
            </a:r>
            <a:r>
              <a:rPr lang="en-US" altLang="ja-JP" dirty="0" smtClean="0"/>
              <a:t/>
            </a:r>
            <a:br>
              <a:rPr lang="en-US" altLang="ja-JP" dirty="0" smtClean="0"/>
            </a:br>
            <a:r>
              <a:rPr lang="ja-JP" altLang="en-US" dirty="0" smtClean="0"/>
              <a:t>参加者が一斉に解く</a:t>
            </a:r>
            <a:endParaRPr lang="en-US" altLang="ja-JP" dirty="0" smtClean="0"/>
          </a:p>
          <a:p>
            <a:r>
              <a:rPr lang="ja-JP" altLang="en-US" dirty="0" smtClean="0"/>
              <a:t>用意された全てのテストケースに</a:t>
            </a:r>
            <a:r>
              <a:rPr lang="en-US" altLang="ja-JP" dirty="0" smtClean="0"/>
              <a:t/>
            </a:r>
            <a:br>
              <a:rPr lang="en-US" altLang="ja-JP" dirty="0" smtClean="0"/>
            </a:br>
            <a:r>
              <a:rPr lang="ja-JP" altLang="en-US" dirty="0" smtClean="0"/>
              <a:t>通るとの正解の判定が出る</a:t>
            </a:r>
            <a:endParaRPr lang="en-US" altLang="ja-JP" dirty="0" smtClean="0"/>
          </a:p>
          <a:p>
            <a:r>
              <a:rPr lang="ja-JP" altLang="en-US" dirty="0" smtClean="0"/>
              <a:t>提出されたソースコードの検索機能</a:t>
            </a:r>
            <a:endParaRPr lang="en-US" altLang="ja-JP" dirty="0" smtClean="0"/>
          </a:p>
          <a:p>
            <a:pPr lvl="1"/>
            <a:r>
              <a:rPr lang="ja-JP" altLang="en-US" dirty="0" smtClean="0"/>
              <a:t>コンテスト後は提出された</a:t>
            </a:r>
            <a:r>
              <a:rPr lang="en-US" altLang="ja-JP" dirty="0" smtClean="0"/>
              <a:t/>
            </a:r>
            <a:br>
              <a:rPr lang="en-US" altLang="ja-JP" dirty="0" smtClean="0"/>
            </a:br>
            <a:r>
              <a:rPr lang="ja-JP" altLang="en-US" dirty="0" smtClean="0"/>
              <a:t>解答の一覧を自由に閲覧可能</a:t>
            </a:r>
            <a:endParaRPr lang="en-US" altLang="ja-JP" dirty="0" smtClean="0"/>
          </a:p>
          <a:p>
            <a:pPr lvl="1"/>
            <a:r>
              <a:rPr lang="ja-JP" altLang="en-US" dirty="0" smtClean="0"/>
              <a:t>他</a:t>
            </a:r>
            <a:r>
              <a:rPr lang="ja-JP" altLang="en-US" dirty="0"/>
              <a:t>のユーザのソースコードを参照する事で</a:t>
            </a:r>
            <a:r>
              <a:rPr lang="en-US" altLang="ja-JP" dirty="0"/>
              <a:t/>
            </a:r>
            <a:br>
              <a:rPr lang="en-US" altLang="ja-JP" dirty="0"/>
            </a:br>
            <a:r>
              <a:rPr lang="ja-JP" altLang="en-US" dirty="0"/>
              <a:t>学習に活用</a:t>
            </a:r>
            <a:r>
              <a:rPr lang="ja-JP" altLang="en-US" dirty="0" smtClean="0"/>
              <a:t>できる</a:t>
            </a:r>
          </a:p>
        </p:txBody>
      </p:sp>
      <p:sp>
        <p:nvSpPr>
          <p:cNvPr id="4" name="Slide Number Placeholder 3"/>
          <p:cNvSpPr>
            <a:spLocks noGrp="1"/>
          </p:cNvSpPr>
          <p:nvPr>
            <p:ph type="sldNum" sz="quarter" idx="12"/>
          </p:nvPr>
        </p:nvSpPr>
        <p:spPr/>
        <p:txBody>
          <a:bodyPr/>
          <a:lstStyle/>
          <a:p>
            <a:fld id="{1EED56CB-58F9-4B74-8C64-FB1757321DFA}" type="slidenum">
              <a:rPr kumimoji="1" lang="ja-JP" altLang="en-US" smtClean="0"/>
              <a:t>2</a:t>
            </a:fld>
            <a:endParaRPr kumimoji="1" lang="ja-JP" altLang="en-US"/>
          </a:p>
        </p:txBody>
      </p:sp>
    </p:spTree>
    <p:extLst>
      <p:ext uri="{BB962C8B-B14F-4D97-AF65-F5344CB8AC3E}">
        <p14:creationId xmlns:p14="http://schemas.microsoft.com/office/powerpoint/2010/main" val="893255007"/>
      </p:ext>
    </p:extLst>
  </p:cSld>
  <p:clrMapOvr>
    <a:masterClrMapping/>
  </p:clrMapOvr>
  <mc:AlternateContent xmlns:mc="http://schemas.openxmlformats.org/markup-compatibility/2006" xmlns:p14="http://schemas.microsoft.com/office/powerpoint/2010/main">
    <mc:Choice Requires="p14">
      <p:transition spd="slow" p14:dur="2000" advTm="20952"/>
    </mc:Choice>
    <mc:Fallback xmlns="">
      <p:transition spd="slow" advTm="2095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調査項目</a:t>
            </a:r>
            <a:r>
              <a:rPr kumimoji="1" lang="en-US" altLang="ja-JP" dirty="0" smtClean="0"/>
              <a:t>2</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20</a:t>
            </a:fld>
            <a:endParaRPr kumimoji="1" lang="ja-JP" altLang="en-US"/>
          </a:p>
        </p:txBody>
      </p:sp>
      <p:sp>
        <p:nvSpPr>
          <p:cNvPr id="7" name="コンテンツ プレースホルダー 2"/>
          <p:cNvSpPr>
            <a:spLocks noGrp="1"/>
          </p:cNvSpPr>
          <p:nvPr>
            <p:ph idx="1"/>
          </p:nvPr>
        </p:nvSpPr>
        <p:spPr>
          <a:xfrm>
            <a:off x="471268" y="1600202"/>
            <a:ext cx="8229600" cy="4167551"/>
          </a:xfrm>
        </p:spPr>
        <p:txBody>
          <a:bodyPr/>
          <a:lstStyle/>
          <a:p>
            <a:r>
              <a:rPr lang="ja-JP" altLang="en-US" dirty="0" smtClean="0"/>
              <a:t>分類実行後，各クラスタを番号でラベリング</a:t>
            </a:r>
            <a:endParaRPr lang="en-US" altLang="ja-JP" dirty="0" smtClean="0"/>
          </a:p>
          <a:p>
            <a:pPr lvl="1"/>
            <a:r>
              <a:rPr lang="ja-JP" altLang="en-US" dirty="0" smtClean="0"/>
              <a:t>最初の語彙ベクトルの分類によるクラスタ番号，</a:t>
            </a:r>
            <a:r>
              <a:rPr lang="en-US" altLang="ja-JP" dirty="0" smtClean="0"/>
              <a:t/>
            </a:r>
            <a:br>
              <a:rPr lang="en-US" altLang="ja-JP" dirty="0" smtClean="0"/>
            </a:br>
            <a:r>
              <a:rPr lang="ja-JP" altLang="en-US" dirty="0" smtClean="0"/>
              <a:t>次の構造ベクトル</a:t>
            </a:r>
            <a:r>
              <a:rPr lang="ja-JP" altLang="en-US" dirty="0"/>
              <a:t>の分類によるクラスタ</a:t>
            </a:r>
            <a:r>
              <a:rPr lang="ja-JP" altLang="en-US" dirty="0" smtClean="0"/>
              <a:t>番号で，</a:t>
            </a:r>
            <a:r>
              <a:rPr lang="en-US" altLang="ja-JP" dirty="0" smtClean="0"/>
              <a:t/>
            </a:r>
            <a:br>
              <a:rPr lang="en-US" altLang="ja-JP" dirty="0" smtClean="0"/>
            </a:br>
            <a:r>
              <a:rPr lang="en-US" altLang="ja-JP" dirty="0" smtClean="0"/>
              <a:t>1-1,1-2,1-3,2-1,…,8-3</a:t>
            </a:r>
            <a:r>
              <a:rPr lang="ja-JP" altLang="en-US" dirty="0" err="1" smtClean="0"/>
              <a:t>のように</a:t>
            </a:r>
            <a:r>
              <a:rPr lang="ja-JP" altLang="en-US" dirty="0" smtClean="0"/>
              <a:t>ラベリング</a:t>
            </a:r>
            <a:endParaRPr lang="en-US" altLang="ja-JP" dirty="0" smtClean="0"/>
          </a:p>
          <a:p>
            <a:r>
              <a:rPr lang="ja-JP" altLang="en-US" dirty="0" smtClean="0"/>
              <a:t>初級者上級者間で平均差が大きかった</a:t>
            </a:r>
            <a:r>
              <a:rPr lang="en-US" altLang="ja-JP" dirty="0" smtClean="0"/>
              <a:t/>
            </a:r>
            <a:br>
              <a:rPr lang="en-US" altLang="ja-JP" dirty="0" smtClean="0"/>
            </a:br>
            <a:r>
              <a:rPr lang="en-US" altLang="ja-JP" dirty="0" smtClean="0"/>
              <a:t>2</a:t>
            </a:r>
            <a:r>
              <a:rPr lang="ja-JP" altLang="en-US" dirty="0" err="1" smtClean="0"/>
              <a:t>つの</a:t>
            </a:r>
            <a:r>
              <a:rPr lang="ja-JP" altLang="en-US" dirty="0" smtClean="0"/>
              <a:t>メトリクスで箱ひげ図を作成</a:t>
            </a:r>
            <a:endParaRPr lang="en-US" altLang="ja-JP" dirty="0" smtClean="0"/>
          </a:p>
          <a:p>
            <a:pPr lvl="1"/>
            <a:r>
              <a:rPr lang="en-US" altLang="ja-JP" smtClean="0"/>
              <a:t>1-1,1-2,…</a:t>
            </a:r>
            <a:r>
              <a:rPr lang="ja-JP" altLang="en-US" smtClean="0"/>
              <a:t>の順に横に並べる</a:t>
            </a:r>
            <a:endParaRPr lang="en-US" altLang="ja-JP" smtClean="0"/>
          </a:p>
          <a:p>
            <a:pPr lvl="1"/>
            <a:r>
              <a:rPr lang="ja-JP" altLang="en-US" smtClean="0"/>
              <a:t>使用</a:t>
            </a:r>
            <a:r>
              <a:rPr lang="ja-JP" altLang="en-US" dirty="0" smtClean="0"/>
              <a:t>メトリクス</a:t>
            </a:r>
            <a:endParaRPr lang="en-US" altLang="ja-JP" dirty="0" smtClean="0"/>
          </a:p>
          <a:p>
            <a:pPr lvl="2"/>
            <a:r>
              <a:rPr lang="ja-JP" altLang="en-US" dirty="0" smtClean="0"/>
              <a:t>物理行数</a:t>
            </a:r>
            <a:endParaRPr lang="en-US" altLang="ja-JP" dirty="0" smtClean="0"/>
          </a:p>
          <a:p>
            <a:pPr lvl="2"/>
            <a:r>
              <a:rPr lang="ja-JP" altLang="en-US" dirty="0" smtClean="0"/>
              <a:t>各関数におけるネスト</a:t>
            </a:r>
            <a:r>
              <a:rPr lang="ja-JP" altLang="en-US" dirty="0"/>
              <a:t>の深さ</a:t>
            </a:r>
            <a:r>
              <a:rPr lang="ja-JP" altLang="en-US" dirty="0" smtClean="0"/>
              <a:t>の平均</a:t>
            </a:r>
            <a:endParaRPr lang="en-US" altLang="ja-JP" dirty="0" smtClean="0"/>
          </a:p>
        </p:txBody>
      </p:sp>
    </p:spTree>
    <p:extLst>
      <p:ext uri="{BB962C8B-B14F-4D97-AF65-F5344CB8AC3E}">
        <p14:creationId xmlns:p14="http://schemas.microsoft.com/office/powerpoint/2010/main" val="9002933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rotWithShape="1">
          <a:blip r:embed="rId3">
            <a:extLst>
              <a:ext uri="{28A0092B-C50C-407E-A947-70E740481C1C}">
                <a14:useLocalDpi xmlns:a14="http://schemas.microsoft.com/office/drawing/2010/main" val="0"/>
              </a:ext>
            </a:extLst>
          </a:blip>
          <a:srcRect t="12488" b="3418"/>
          <a:stretch/>
        </p:blipFill>
        <p:spPr>
          <a:xfrm>
            <a:off x="-1" y="2143273"/>
            <a:ext cx="9114273" cy="4080441"/>
          </a:xfrm>
          <a:prstGeom prst="rect">
            <a:avLst/>
          </a:prstGeom>
        </p:spPr>
      </p:pic>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21</a:t>
            </a:fld>
            <a:endParaRPr kumimoji="1" lang="ja-JP" altLang="en-US"/>
          </a:p>
        </p:txBody>
      </p:sp>
      <p:sp>
        <p:nvSpPr>
          <p:cNvPr id="11" name="テキスト ボックス 10"/>
          <p:cNvSpPr txBox="1"/>
          <p:nvPr/>
        </p:nvSpPr>
        <p:spPr>
          <a:xfrm>
            <a:off x="202747" y="1702905"/>
            <a:ext cx="6515553" cy="178510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charset="0"/>
              <a:buChar char="•"/>
            </a:pPr>
            <a:r>
              <a:rPr kumimoji="1" lang="ja-JP" altLang="en-US" sz="2200" dirty="0" smtClean="0"/>
              <a:t>提案手法</a:t>
            </a:r>
            <a:r>
              <a:rPr lang="ja-JP" altLang="en-US" sz="2200" dirty="0" smtClean="0"/>
              <a:t>における箱ひげ図</a:t>
            </a:r>
            <a:endParaRPr lang="en-US" altLang="ja-JP" sz="2200" dirty="0" smtClean="0"/>
          </a:p>
          <a:p>
            <a:pPr marL="285750" indent="-285750">
              <a:buFont typeface="Arial" charset="0"/>
              <a:buChar char="•"/>
            </a:pPr>
            <a:r>
              <a:rPr kumimoji="1" lang="ja-JP" altLang="en-US" sz="2200" dirty="0" smtClean="0"/>
              <a:t>各色は，最初の語彙ベクトルによる</a:t>
            </a:r>
            <a:r>
              <a:rPr kumimoji="1" lang="en-US" altLang="ja-JP" sz="2200" dirty="0" smtClean="0"/>
              <a:t/>
            </a:r>
            <a:br>
              <a:rPr kumimoji="1" lang="en-US" altLang="ja-JP" sz="2200" dirty="0" smtClean="0"/>
            </a:br>
            <a:r>
              <a:rPr kumimoji="1" lang="ja-JP" altLang="en-US" sz="2200" dirty="0" smtClean="0"/>
              <a:t>クラスタリングで作成した</a:t>
            </a:r>
            <a:r>
              <a:rPr kumimoji="1" lang="en-US" altLang="ja-JP" sz="2200" dirty="0" smtClean="0"/>
              <a:t>8</a:t>
            </a:r>
            <a:r>
              <a:rPr kumimoji="1" lang="ja-JP" altLang="en-US" sz="2200" dirty="0" smtClean="0"/>
              <a:t>つのクラスタで色分け</a:t>
            </a:r>
            <a:r>
              <a:rPr lang="en-US" altLang="ja-JP" sz="2200" dirty="0"/>
              <a:t/>
            </a:r>
            <a:br>
              <a:rPr lang="en-US" altLang="ja-JP" sz="2200" dirty="0"/>
            </a:br>
            <a:endParaRPr lang="en-US" altLang="ja-JP" sz="2200" dirty="0"/>
          </a:p>
          <a:p>
            <a:pPr marL="285750" indent="-285750">
              <a:buFont typeface="Arial" charset="0"/>
              <a:buChar char="•"/>
            </a:pPr>
            <a:r>
              <a:rPr kumimoji="1" lang="ja-JP" altLang="en-US" sz="2200" dirty="0" smtClean="0"/>
              <a:t>各色で箱の分布が</a:t>
            </a:r>
            <a:r>
              <a:rPr lang="ja-JP" altLang="en-US" sz="2200" dirty="0"/>
              <a:t>異なって</a:t>
            </a:r>
            <a:r>
              <a:rPr lang="ja-JP" altLang="en-US" sz="2200" dirty="0" smtClean="0"/>
              <a:t>いる</a:t>
            </a:r>
            <a:endParaRPr kumimoji="1" lang="en-US" altLang="ja-JP" sz="2200" dirty="0" smtClean="0"/>
          </a:p>
        </p:txBody>
      </p:sp>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2:</a:t>
            </a:r>
            <a:r>
              <a:rPr kumimoji="1" lang="ja-JP" altLang="en-US" dirty="0" smtClean="0"/>
              <a:t>物理行数の箱</a:t>
            </a:r>
            <a:r>
              <a:rPr kumimoji="1" lang="ja-JP" altLang="en-US" dirty="0" err="1" smtClean="0"/>
              <a:t>ひげ</a:t>
            </a:r>
            <a:r>
              <a:rPr kumimoji="1" lang="ja-JP" altLang="en-US" dirty="0" smtClean="0"/>
              <a:t>図</a:t>
            </a:r>
            <a:endParaRPr kumimoji="1" lang="ja-JP" altLang="en-US" dirty="0"/>
          </a:p>
        </p:txBody>
      </p:sp>
    </p:spTree>
    <p:extLst>
      <p:ext uri="{BB962C8B-B14F-4D97-AF65-F5344CB8AC3E}">
        <p14:creationId xmlns:p14="http://schemas.microsoft.com/office/powerpoint/2010/main" val="8076182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l="1952" t="33586" r="2680" b="6716"/>
          <a:stretch/>
        </p:blipFill>
        <p:spPr>
          <a:xfrm>
            <a:off x="-14993" y="3137290"/>
            <a:ext cx="8892000" cy="2535509"/>
          </a:xfrm>
          <a:prstGeom prst="rect">
            <a:avLst/>
          </a:prstGeom>
        </p:spPr>
      </p:pic>
      <p:pic>
        <p:nvPicPr>
          <p:cNvPr id="6" name="図 5"/>
          <p:cNvPicPr>
            <a:picLocks noChangeAspect="1"/>
          </p:cNvPicPr>
          <p:nvPr/>
        </p:nvPicPr>
        <p:blipFill rotWithShape="1">
          <a:blip r:embed="rId4">
            <a:extLst>
              <a:ext uri="{28A0092B-C50C-407E-A947-70E740481C1C}">
                <a14:useLocalDpi xmlns:a14="http://schemas.microsoft.com/office/drawing/2010/main" val="0"/>
              </a:ext>
            </a:extLst>
          </a:blip>
          <a:srcRect l="428" t="47958" r="-428" b="3859"/>
          <a:stretch/>
        </p:blipFill>
        <p:spPr>
          <a:xfrm>
            <a:off x="47966" y="1618782"/>
            <a:ext cx="8943634" cy="2232000"/>
          </a:xfrm>
          <a:prstGeom prst="rect">
            <a:avLst/>
          </a:prstGeom>
        </p:spPr>
      </p:pic>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22</a:t>
            </a:fld>
            <a:endParaRPr kumimoji="1" lang="ja-JP" altLang="en-US"/>
          </a:p>
        </p:txBody>
      </p:sp>
      <p:sp>
        <p:nvSpPr>
          <p:cNvPr id="7" name="テキスト ボックス 6"/>
          <p:cNvSpPr txBox="1"/>
          <p:nvPr/>
        </p:nvSpPr>
        <p:spPr>
          <a:xfrm>
            <a:off x="133690" y="4040164"/>
            <a:ext cx="26955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dirty="0" smtClean="0"/>
              <a:t>TAMBA</a:t>
            </a:r>
            <a:r>
              <a:rPr kumimoji="1" lang="ja-JP" altLang="en-US" dirty="0" smtClean="0"/>
              <a:t>による分類</a:t>
            </a:r>
            <a:endParaRPr kumimoji="1" lang="ja-JP" altLang="en-US" dirty="0"/>
          </a:p>
        </p:txBody>
      </p:sp>
      <p:sp>
        <p:nvSpPr>
          <p:cNvPr id="11" name="テキスト ボックス 10"/>
          <p:cNvSpPr txBox="1"/>
          <p:nvPr/>
        </p:nvSpPr>
        <p:spPr>
          <a:xfrm>
            <a:off x="200365" y="1743956"/>
            <a:ext cx="26955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提案手法</a:t>
            </a:r>
            <a:endParaRPr kumimoji="1" lang="ja-JP" altLang="en-US" dirty="0"/>
          </a:p>
        </p:txBody>
      </p:sp>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2:</a:t>
            </a:r>
            <a:r>
              <a:rPr kumimoji="1" lang="ja-JP" altLang="en-US" dirty="0" smtClean="0"/>
              <a:t>物理行数の箱</a:t>
            </a:r>
            <a:r>
              <a:rPr kumimoji="1" lang="ja-JP" altLang="en-US" dirty="0" err="1" smtClean="0"/>
              <a:t>ひげ</a:t>
            </a:r>
            <a:r>
              <a:rPr kumimoji="1" lang="ja-JP" altLang="en-US" dirty="0" smtClean="0"/>
              <a:t>図</a:t>
            </a:r>
            <a:endParaRPr kumimoji="1" lang="ja-JP" altLang="en-US" dirty="0"/>
          </a:p>
        </p:txBody>
      </p:sp>
      <p:sp>
        <p:nvSpPr>
          <p:cNvPr id="19" name="テキスト ボックス 18"/>
          <p:cNvSpPr txBox="1"/>
          <p:nvPr/>
        </p:nvSpPr>
        <p:spPr>
          <a:xfrm>
            <a:off x="63011" y="5543793"/>
            <a:ext cx="4347263" cy="70788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000" dirty="0" smtClean="0"/>
              <a:t>手法の箱</a:t>
            </a:r>
            <a:r>
              <a:rPr kumimoji="1" lang="ja-JP" altLang="en-US" sz="2000" dirty="0" err="1" smtClean="0"/>
              <a:t>ひげ</a:t>
            </a:r>
            <a:r>
              <a:rPr kumimoji="1" lang="ja-JP" altLang="en-US" sz="2000" dirty="0" smtClean="0"/>
              <a:t>図の方が，各クラスタにおける箱の分布が異なる</a:t>
            </a:r>
            <a:endParaRPr kumimoji="1" lang="ja-JP" altLang="en-US" sz="2000" dirty="0"/>
          </a:p>
        </p:txBody>
      </p:sp>
      <p:sp>
        <p:nvSpPr>
          <p:cNvPr id="20" name="右矢印 19"/>
          <p:cNvSpPr/>
          <p:nvPr/>
        </p:nvSpPr>
        <p:spPr>
          <a:xfrm>
            <a:off x="4431007" y="5656250"/>
            <a:ext cx="480769" cy="632745"/>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1" name="テキスト ボックス 20"/>
          <p:cNvSpPr txBox="1"/>
          <p:nvPr/>
        </p:nvSpPr>
        <p:spPr>
          <a:xfrm>
            <a:off x="4937074" y="5356863"/>
            <a:ext cx="4151085" cy="1323439"/>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000" dirty="0" smtClean="0"/>
              <a:t>最終的に作成されるクラスタは</a:t>
            </a:r>
            <a:r>
              <a:rPr kumimoji="1" lang="en-US" altLang="ja-JP" sz="2000" dirty="0" smtClean="0"/>
              <a:t/>
            </a:r>
            <a:br>
              <a:rPr kumimoji="1" lang="en-US" altLang="ja-JP" sz="2000" dirty="0" smtClean="0"/>
            </a:br>
            <a:r>
              <a:rPr kumimoji="1" lang="ja-JP" altLang="en-US" sz="2000" dirty="0" smtClean="0"/>
              <a:t>提案手法のほうが箱の分布</a:t>
            </a:r>
            <a:r>
              <a:rPr kumimoji="1" lang="en-US" altLang="ja-JP" sz="2000" dirty="0" smtClean="0"/>
              <a:t/>
            </a:r>
            <a:br>
              <a:rPr kumimoji="1" lang="en-US" altLang="ja-JP" sz="2000" dirty="0" smtClean="0"/>
            </a:br>
            <a:r>
              <a:rPr kumimoji="1" lang="ja-JP" altLang="en-US" sz="2000" dirty="0" smtClean="0"/>
              <a:t>が大きく異なり，分類に構造的な特徴が反映されている．</a:t>
            </a:r>
            <a:endParaRPr kumimoji="1" lang="ja-JP" altLang="en-US" sz="2000" dirty="0"/>
          </a:p>
        </p:txBody>
      </p:sp>
    </p:spTree>
    <p:extLst>
      <p:ext uri="{BB962C8B-B14F-4D97-AF65-F5344CB8AC3E}">
        <p14:creationId xmlns:p14="http://schemas.microsoft.com/office/powerpoint/2010/main" val="21113093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構造的な特徴を表すメトリクスでベクトルを</a:t>
            </a:r>
            <a:r>
              <a:rPr kumimoji="1" lang="en-US" altLang="ja-JP" dirty="0" smtClean="0"/>
              <a:t/>
            </a:r>
            <a:br>
              <a:rPr kumimoji="1" lang="en-US" altLang="ja-JP" dirty="0" smtClean="0"/>
            </a:br>
            <a:r>
              <a:rPr kumimoji="1" lang="ja-JP" altLang="en-US" dirty="0" smtClean="0"/>
              <a:t>作成し，階層クラスタリングで分類を行なった</a:t>
            </a:r>
            <a:endParaRPr kumimoji="1" lang="en-US" altLang="ja-JP" dirty="0" smtClean="0"/>
          </a:p>
          <a:p>
            <a:r>
              <a:rPr kumimoji="1" lang="ja-JP" altLang="en-US" dirty="0" smtClean="0"/>
              <a:t>提案手法により最終的に作成され</a:t>
            </a:r>
            <a:r>
              <a:rPr lang="ja-JP" altLang="en-US" dirty="0" smtClean="0"/>
              <a:t>るクラスタ</a:t>
            </a:r>
            <a:r>
              <a:rPr lang="en-US" altLang="ja-JP" dirty="0" smtClean="0"/>
              <a:t/>
            </a:r>
            <a:br>
              <a:rPr lang="en-US" altLang="ja-JP" dirty="0" smtClean="0"/>
            </a:br>
            <a:r>
              <a:rPr lang="ja-JP" altLang="en-US" dirty="0" smtClean="0"/>
              <a:t>のソースコードの構造の偏りが広くなっており，</a:t>
            </a:r>
            <a:r>
              <a:rPr lang="en-US" altLang="ja-JP" dirty="0"/>
              <a:t/>
            </a:r>
            <a:br>
              <a:rPr lang="en-US" altLang="ja-JP" dirty="0"/>
            </a:br>
            <a:r>
              <a:rPr lang="ja-JP" altLang="en-US" dirty="0"/>
              <a:t>分類</a:t>
            </a:r>
            <a:r>
              <a:rPr lang="ja-JP" altLang="en-US" dirty="0" smtClean="0"/>
              <a:t>結果に構造的な特徴が反映されていた</a:t>
            </a:r>
            <a:endParaRPr lang="en-US" altLang="ja-JP" dirty="0" smtClean="0"/>
          </a:p>
          <a:p>
            <a:r>
              <a:rPr lang="ja-JP" altLang="en-US" dirty="0" smtClean="0"/>
              <a:t>今後の課題</a:t>
            </a:r>
            <a:endParaRPr lang="en-US" altLang="ja-JP" dirty="0" smtClean="0"/>
          </a:p>
          <a:p>
            <a:pPr lvl="1"/>
            <a:r>
              <a:rPr lang="ja-JP" altLang="en-US" dirty="0" smtClean="0"/>
              <a:t>他のクラスタリング手法との比較</a:t>
            </a:r>
            <a:endParaRPr lang="en-US" altLang="ja-JP" dirty="0"/>
          </a:p>
          <a:p>
            <a:pPr lvl="1"/>
            <a:r>
              <a:rPr lang="ja-JP" altLang="en-US" dirty="0" smtClean="0"/>
              <a:t>動的なクラスタ数の決定</a:t>
            </a:r>
            <a:endParaRPr kumimoji="1" lang="ja-JP" altLang="en-US" dirty="0"/>
          </a:p>
        </p:txBody>
      </p:sp>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23</a:t>
            </a:fld>
            <a:endParaRPr kumimoji="1" lang="ja-JP" altLang="en-US"/>
          </a:p>
        </p:txBody>
      </p:sp>
    </p:spTree>
    <p:extLst>
      <p:ext uri="{BB962C8B-B14F-4D97-AF65-F5344CB8AC3E}">
        <p14:creationId xmlns:p14="http://schemas.microsoft.com/office/powerpoint/2010/main" val="18693024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t="34701" b="4944"/>
          <a:stretch/>
        </p:blipFill>
        <p:spPr>
          <a:xfrm>
            <a:off x="76200" y="3638328"/>
            <a:ext cx="8839200" cy="2592000"/>
          </a:xfrm>
          <a:prstGeom prst="rect">
            <a:avLst/>
          </a:prstGeom>
        </p:spPr>
      </p:pic>
      <p:pic>
        <p:nvPicPr>
          <p:cNvPr id="6" name="図 5"/>
          <p:cNvPicPr>
            <a:picLocks noChangeAspect="1"/>
          </p:cNvPicPr>
          <p:nvPr/>
        </p:nvPicPr>
        <p:blipFill rotWithShape="1">
          <a:blip r:embed="rId4">
            <a:extLst>
              <a:ext uri="{28A0092B-C50C-407E-A947-70E740481C1C}">
                <a14:useLocalDpi xmlns:a14="http://schemas.microsoft.com/office/drawing/2010/main" val="0"/>
              </a:ext>
            </a:extLst>
          </a:blip>
          <a:srcRect t="26673" b="5947"/>
          <a:stretch/>
        </p:blipFill>
        <p:spPr>
          <a:xfrm>
            <a:off x="171450" y="1508187"/>
            <a:ext cx="9144000" cy="2520000"/>
          </a:xfrm>
          <a:prstGeom prst="rect">
            <a:avLst/>
          </a:prstGeom>
        </p:spPr>
      </p:pic>
      <p:sp>
        <p:nvSpPr>
          <p:cNvPr id="4" name="スライド番号プレースホルダー 3"/>
          <p:cNvSpPr>
            <a:spLocks noGrp="1"/>
          </p:cNvSpPr>
          <p:nvPr>
            <p:ph type="sldNum" sz="quarter" idx="12"/>
          </p:nvPr>
        </p:nvSpPr>
        <p:spPr/>
        <p:txBody>
          <a:bodyPr/>
          <a:lstStyle/>
          <a:p>
            <a:fld id="{1EED56CB-58F9-4B74-8C64-FB1757321DFA}" type="slidenum">
              <a:rPr kumimoji="1" lang="ja-JP" altLang="en-US" smtClean="0"/>
              <a:t>24</a:t>
            </a:fld>
            <a:endParaRPr kumimoji="1" lang="ja-JP" altLang="en-US" dirty="0"/>
          </a:p>
        </p:txBody>
      </p:sp>
      <p:sp>
        <p:nvSpPr>
          <p:cNvPr id="7" name="テキスト ボックス 6"/>
          <p:cNvSpPr txBox="1"/>
          <p:nvPr/>
        </p:nvSpPr>
        <p:spPr>
          <a:xfrm>
            <a:off x="325448" y="4118736"/>
            <a:ext cx="269550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dirty="0" smtClean="0"/>
              <a:t>TAMBA</a:t>
            </a:r>
            <a:r>
              <a:rPr kumimoji="1" lang="ja-JP" altLang="en-US" dirty="0" smtClean="0"/>
              <a:t>による分類</a:t>
            </a:r>
            <a:endParaRPr kumimoji="1" lang="ja-JP" altLang="en-US" dirty="0"/>
          </a:p>
        </p:txBody>
      </p:sp>
      <p:sp>
        <p:nvSpPr>
          <p:cNvPr id="11" name="テキスト ボックス 10"/>
          <p:cNvSpPr txBox="1"/>
          <p:nvPr/>
        </p:nvSpPr>
        <p:spPr>
          <a:xfrm>
            <a:off x="325448" y="1491930"/>
            <a:ext cx="269550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提案手法</a:t>
            </a:r>
            <a:r>
              <a:rPr kumimoji="1" lang="en-US" altLang="ja-JP" dirty="0" smtClean="0"/>
              <a:t>(</a:t>
            </a:r>
            <a:r>
              <a:rPr kumimoji="1" lang="ja-JP" altLang="en-US" dirty="0" smtClean="0"/>
              <a:t>プリプロセッサを削除，単記号を残す</a:t>
            </a:r>
            <a:r>
              <a:rPr kumimoji="1" lang="en-US" altLang="ja-JP" dirty="0" smtClean="0"/>
              <a:t>)</a:t>
            </a:r>
            <a:endParaRPr kumimoji="1" lang="ja-JP" altLang="en-US" dirty="0"/>
          </a:p>
        </p:txBody>
      </p:sp>
      <p:sp>
        <p:nvSpPr>
          <p:cNvPr id="2" name="タイトル 1"/>
          <p:cNvSpPr>
            <a:spLocks noGrp="1"/>
          </p:cNvSpPr>
          <p:nvPr>
            <p:ph type="title"/>
          </p:nvPr>
        </p:nvSpPr>
        <p:spPr/>
        <p:txBody>
          <a:bodyPr/>
          <a:lstStyle/>
          <a:p>
            <a:r>
              <a:rPr kumimoji="1" lang="ja-JP" altLang="en-US" dirty="0" smtClean="0"/>
              <a:t>実験結果</a:t>
            </a:r>
            <a:r>
              <a:rPr kumimoji="1" lang="en-US" altLang="ja-JP" dirty="0" smtClean="0"/>
              <a:t>2:</a:t>
            </a:r>
            <a:r>
              <a:rPr lang="ja-JP" altLang="en-US" dirty="0"/>
              <a:t>ネスト平均</a:t>
            </a:r>
            <a:r>
              <a:rPr kumimoji="1" lang="ja-JP" altLang="en-US" dirty="0" smtClean="0"/>
              <a:t>の箱</a:t>
            </a:r>
            <a:r>
              <a:rPr kumimoji="1" lang="ja-JP" altLang="en-US" dirty="0" err="1" smtClean="0"/>
              <a:t>ひげ</a:t>
            </a:r>
            <a:r>
              <a:rPr kumimoji="1" lang="ja-JP" altLang="en-US" dirty="0" smtClean="0"/>
              <a:t>図</a:t>
            </a:r>
            <a:endParaRPr kumimoji="1" lang="ja-JP" altLang="en-US" dirty="0"/>
          </a:p>
        </p:txBody>
      </p:sp>
    </p:spTree>
    <p:extLst>
      <p:ext uri="{BB962C8B-B14F-4D97-AF65-F5344CB8AC3E}">
        <p14:creationId xmlns:p14="http://schemas.microsoft.com/office/powerpoint/2010/main" val="9146826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dirty="0" smtClean="0"/>
              <a:t>解答検索における問題</a:t>
            </a:r>
            <a:endParaRPr lang="en-US" dirty="0"/>
          </a:p>
        </p:txBody>
      </p:sp>
      <p:sp>
        <p:nvSpPr>
          <p:cNvPr id="3" name="Content Placeholder 2"/>
          <p:cNvSpPr>
            <a:spLocks noGrp="1"/>
          </p:cNvSpPr>
          <p:nvPr>
            <p:ph idx="1"/>
          </p:nvPr>
        </p:nvSpPr>
        <p:spPr/>
        <p:txBody>
          <a:bodyPr/>
          <a:lstStyle/>
          <a:p>
            <a:r>
              <a:rPr lang="ja-JP" altLang="en-US" dirty="0" smtClean="0"/>
              <a:t>誤答修正・実行</a:t>
            </a:r>
            <a:r>
              <a:rPr lang="ja-JP" altLang="en-US" dirty="0"/>
              <a:t>時間改善を</a:t>
            </a:r>
            <a:r>
              <a:rPr lang="ja-JP" altLang="en-US" dirty="0" smtClean="0"/>
              <a:t>行う際は，</a:t>
            </a:r>
            <a:r>
              <a:rPr lang="en-US" altLang="ja-JP" dirty="0"/>
              <a:t/>
            </a:r>
            <a:br>
              <a:rPr lang="en-US" altLang="ja-JP" dirty="0"/>
            </a:br>
            <a:r>
              <a:rPr lang="ja-JP" altLang="en-US" dirty="0" smtClean="0"/>
              <a:t>学習者の実装</a:t>
            </a:r>
            <a:r>
              <a:rPr lang="ja-JP" altLang="en-US" dirty="0"/>
              <a:t>に近い既存コード</a:t>
            </a:r>
            <a:r>
              <a:rPr lang="ja-JP" altLang="en-US" dirty="0" smtClean="0"/>
              <a:t>が</a:t>
            </a:r>
            <a:r>
              <a:rPr lang="en-US" altLang="ja-JP" dirty="0" smtClean="0"/>
              <a:t/>
            </a:r>
            <a:br>
              <a:rPr lang="en-US" altLang="ja-JP" dirty="0" smtClean="0"/>
            </a:br>
            <a:r>
              <a:rPr lang="ja-JP" altLang="en-US" dirty="0" smtClean="0"/>
              <a:t>参考</a:t>
            </a:r>
            <a:r>
              <a:rPr lang="ja-JP" altLang="en-US" dirty="0"/>
              <a:t>に</a:t>
            </a:r>
            <a:r>
              <a:rPr lang="ja-JP" altLang="en-US" dirty="0" smtClean="0"/>
              <a:t>なる</a:t>
            </a:r>
            <a:endParaRPr lang="en-US" altLang="ja-JP" dirty="0" smtClean="0"/>
          </a:p>
          <a:p>
            <a:r>
              <a:rPr lang="ja-JP" altLang="en-US" dirty="0" smtClean="0"/>
              <a:t>提出された解答</a:t>
            </a:r>
            <a:r>
              <a:rPr lang="ja-JP" altLang="en-US" dirty="0"/>
              <a:t>の一覧</a:t>
            </a:r>
            <a:r>
              <a:rPr lang="ja-JP" altLang="en-US" dirty="0" smtClean="0"/>
              <a:t>は</a:t>
            </a:r>
            <a:r>
              <a:rPr lang="en-US" altLang="ja-JP" dirty="0" smtClean="0"/>
              <a:t/>
            </a:r>
            <a:br>
              <a:rPr lang="en-US" altLang="ja-JP" dirty="0" smtClean="0"/>
            </a:br>
            <a:r>
              <a:rPr lang="ja-JP" altLang="en-US" dirty="0" smtClean="0"/>
              <a:t>実行時間，ソースコードのサイズ，</a:t>
            </a:r>
            <a:r>
              <a:rPr lang="en-US" altLang="ja-JP" dirty="0" smtClean="0"/>
              <a:t/>
            </a:r>
            <a:br>
              <a:rPr lang="en-US" altLang="ja-JP" dirty="0" smtClean="0"/>
            </a:br>
            <a:r>
              <a:rPr lang="ja-JP" altLang="en-US" dirty="0" smtClean="0"/>
              <a:t>判定</a:t>
            </a:r>
            <a:r>
              <a:rPr lang="ja-JP" altLang="en-US" dirty="0"/>
              <a:t>結果などで</a:t>
            </a:r>
            <a:r>
              <a:rPr lang="ja-JP" altLang="en-US" dirty="0" smtClean="0"/>
              <a:t>しかソート</a:t>
            </a:r>
            <a:r>
              <a:rPr lang="ja-JP" altLang="en-US" dirty="0"/>
              <a:t>出来ない</a:t>
            </a:r>
            <a:endParaRPr lang="en-US" altLang="ja-JP" dirty="0"/>
          </a:p>
          <a:p>
            <a:pPr marL="0" indent="0">
              <a:buNone/>
            </a:pPr>
            <a:r>
              <a:rPr lang="en-US" altLang="ja-JP" dirty="0"/>
              <a:t>	</a:t>
            </a:r>
            <a:r>
              <a:rPr lang="ja-JP" altLang="en-US" dirty="0"/>
              <a:t>➡ユーザ</a:t>
            </a:r>
            <a:r>
              <a:rPr lang="ja-JP" altLang="en-US" dirty="0" smtClean="0"/>
              <a:t>は，自身の解答に</a:t>
            </a:r>
            <a:r>
              <a:rPr lang="ja-JP" altLang="en-US" dirty="0"/>
              <a:t>対して</a:t>
            </a:r>
            <a:r>
              <a:rPr lang="en-US" altLang="ja-JP" dirty="0"/>
              <a:t/>
            </a:r>
            <a:br>
              <a:rPr lang="en-US" altLang="ja-JP" dirty="0"/>
            </a:br>
            <a:r>
              <a:rPr lang="en-US" altLang="ja-JP" dirty="0"/>
              <a:t>	</a:t>
            </a:r>
            <a:r>
              <a:rPr lang="ja-JP" altLang="en-US" dirty="0"/>
              <a:t>　参考に</a:t>
            </a:r>
            <a:r>
              <a:rPr lang="ja-JP" altLang="en-US" dirty="0" smtClean="0"/>
              <a:t>なる解答の</a:t>
            </a:r>
            <a:r>
              <a:rPr lang="ja-JP" altLang="en-US" dirty="0"/>
              <a:t>検索が難しい</a:t>
            </a:r>
            <a:endParaRPr lang="en-US" altLang="ja-JP" dirty="0"/>
          </a:p>
        </p:txBody>
      </p:sp>
      <p:sp>
        <p:nvSpPr>
          <p:cNvPr id="4" name="Slide Number Placeholder 3"/>
          <p:cNvSpPr>
            <a:spLocks noGrp="1"/>
          </p:cNvSpPr>
          <p:nvPr>
            <p:ph type="sldNum" sz="quarter" idx="12"/>
          </p:nvPr>
        </p:nvSpPr>
        <p:spPr/>
        <p:txBody>
          <a:bodyPr/>
          <a:lstStyle/>
          <a:p>
            <a:fld id="{1EED56CB-58F9-4B74-8C64-FB1757321DFA}" type="slidenum">
              <a:rPr kumimoji="1" lang="ja-JP" altLang="en-US" smtClean="0"/>
              <a:t>3</a:t>
            </a:fld>
            <a:endParaRPr kumimoji="1" lang="ja-JP" altLang="en-US"/>
          </a:p>
        </p:txBody>
      </p:sp>
    </p:spTree>
    <p:extLst>
      <p:ext uri="{BB962C8B-B14F-4D97-AF65-F5344CB8AC3E}">
        <p14:creationId xmlns:p14="http://schemas.microsoft.com/office/powerpoint/2010/main" val="1481760775"/>
      </p:ext>
    </p:extLst>
  </p:cSld>
  <p:clrMapOvr>
    <a:masterClrMapping/>
  </p:clrMapOvr>
  <mc:AlternateContent xmlns:mc="http://schemas.openxmlformats.org/markup-compatibility/2006" xmlns:p14="http://schemas.microsoft.com/office/powerpoint/2010/main">
    <mc:Choice Requires="p14">
      <p:transition spd="slow" p14:dur="2000" advTm="30960"/>
    </mc:Choice>
    <mc:Fallback xmlns="">
      <p:transition spd="slow" advTm="3096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p:cNvSpPr>
            <a:spLocks noGrp="1"/>
          </p:cNvSpPr>
          <p:nvPr>
            <p:ph type="title"/>
          </p:nvPr>
        </p:nvSpPr>
        <p:spPr>
          <a:xfrm>
            <a:off x="457200" y="274638"/>
            <a:ext cx="8218488" cy="1143000"/>
          </a:xfrm>
        </p:spPr>
        <p:txBody>
          <a:bodyPr/>
          <a:lstStyle/>
          <a:p>
            <a:r>
              <a:rPr lang="ja-JP" altLang="en-US" dirty="0" smtClean="0"/>
              <a:t>関連研究</a:t>
            </a:r>
            <a:r>
              <a:rPr lang="en-US" altLang="ja-JP" dirty="0" smtClean="0"/>
              <a:t>(1/2)</a:t>
            </a:r>
            <a:endParaRPr lang="en-US" dirty="0"/>
          </a:p>
        </p:txBody>
      </p:sp>
      <p:sp>
        <p:nvSpPr>
          <p:cNvPr id="16" name="Slide Number Placeholder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4</a:t>
            </a:fld>
            <a:endParaRPr kumimoji="1" lang="ja-JP" altLang="en-US" dirty="0"/>
          </a:p>
        </p:txBody>
      </p:sp>
      <p:sp>
        <p:nvSpPr>
          <p:cNvPr id="17" name="テキスト ボックス 28"/>
          <p:cNvSpPr txBox="1"/>
          <p:nvPr/>
        </p:nvSpPr>
        <p:spPr>
          <a:xfrm>
            <a:off x="722090" y="5782423"/>
            <a:ext cx="6752008" cy="461665"/>
          </a:xfrm>
          <a:prstGeom prst="rect">
            <a:avLst/>
          </a:prstGeom>
          <a:solidFill>
            <a:schemeClr val="bg1">
              <a:lumMod val="75000"/>
            </a:schemeClr>
          </a:solidFill>
        </p:spPr>
        <p:txBody>
          <a:bodyPr wrap="square" rtlCol="0">
            <a:spAutoFit/>
          </a:bodyPr>
          <a:lstStyle/>
          <a:p>
            <a:r>
              <a:rPr lang="en-US" altLang="ja-JP" sz="1200" dirty="0" smtClean="0"/>
              <a:t>[1] </a:t>
            </a:r>
            <a:r>
              <a:rPr lang="ja-JP" altLang="en-US" sz="1200" dirty="0"/>
              <a:t>藤原新</a:t>
            </a:r>
            <a:r>
              <a:rPr lang="en-US" altLang="ja-JP" sz="1200" dirty="0"/>
              <a:t>, </a:t>
            </a:r>
            <a:r>
              <a:rPr lang="ja-JP" altLang="en-US" sz="1200" dirty="0"/>
              <a:t>プログラミング学習者向け漸進的ソースコード提示システム</a:t>
            </a:r>
            <a:r>
              <a:rPr lang="en-US" altLang="ja-JP" sz="1200" dirty="0"/>
              <a:t>TAMBA, </a:t>
            </a:r>
            <a:r>
              <a:rPr lang="ja-JP" altLang="en-US" sz="1200" dirty="0"/>
              <a:t>奈良先端科学技術大学院大学 修士論文</a:t>
            </a:r>
            <a:r>
              <a:rPr lang="en-US" altLang="ja-JP" sz="1200" dirty="0"/>
              <a:t>, NAIST-IS-MT1451091, 2016.</a:t>
            </a:r>
            <a:endParaRPr kumimoji="1" lang="ja-JP" altLang="en-US" sz="1200" dirty="0"/>
          </a:p>
        </p:txBody>
      </p:sp>
      <p:sp>
        <p:nvSpPr>
          <p:cNvPr id="18" name="正方形/長方形 25"/>
          <p:cNvSpPr/>
          <p:nvPr/>
        </p:nvSpPr>
        <p:spPr>
          <a:xfrm>
            <a:off x="913753" y="2249925"/>
            <a:ext cx="7780192" cy="304474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800" dirty="0" smtClean="0">
                <a:solidFill>
                  <a:schemeClr val="tx1"/>
                </a:solidFill>
              </a:rPr>
              <a:t>語彙的な特徴と，実行時間・ソースコードサイズ</a:t>
            </a:r>
            <a:r>
              <a:rPr lang="en-US" altLang="ja-JP" sz="2800" dirty="0" smtClean="0">
                <a:solidFill>
                  <a:schemeClr val="tx1"/>
                </a:solidFill>
              </a:rPr>
              <a:t/>
            </a:r>
            <a:br>
              <a:rPr lang="en-US" altLang="ja-JP" sz="2800" dirty="0" smtClean="0">
                <a:solidFill>
                  <a:schemeClr val="tx1"/>
                </a:solidFill>
              </a:rPr>
            </a:br>
            <a:r>
              <a:rPr lang="ja-JP" altLang="en-US" sz="2800" dirty="0" smtClean="0">
                <a:solidFill>
                  <a:schemeClr val="tx1"/>
                </a:solidFill>
              </a:rPr>
              <a:t>などのメタ情報で解答を分類</a:t>
            </a:r>
          </a:p>
          <a:p>
            <a:pPr marL="457200" indent="-457200">
              <a:buFont typeface="Arial" charset="0"/>
              <a:buChar char="•"/>
            </a:pPr>
            <a:r>
              <a:rPr lang="ja-JP" altLang="en-US" sz="2800" dirty="0" smtClean="0">
                <a:solidFill>
                  <a:schemeClr val="tx1"/>
                </a:solidFill>
              </a:rPr>
              <a:t>特徴ベクトルの階層クラスタリングを実行</a:t>
            </a:r>
          </a:p>
          <a:p>
            <a:pPr marL="457200" indent="-457200">
              <a:buFont typeface="Arial" charset="0"/>
              <a:buChar char="•"/>
            </a:pPr>
            <a:r>
              <a:rPr lang="ja-JP" altLang="en-US" sz="2800" dirty="0" smtClean="0">
                <a:solidFill>
                  <a:schemeClr val="tx1"/>
                </a:solidFill>
              </a:rPr>
              <a:t>提出履歴に沿って</a:t>
            </a:r>
            <a:r>
              <a:rPr lang="ja-JP" altLang="en-US" sz="2800" dirty="0">
                <a:solidFill>
                  <a:schemeClr val="tx1"/>
                </a:solidFill>
              </a:rPr>
              <a:t>，各クラスタ</a:t>
            </a:r>
            <a:r>
              <a:rPr lang="ja-JP" altLang="en-US" sz="2800" dirty="0" smtClean="0">
                <a:solidFill>
                  <a:schemeClr val="tx1"/>
                </a:solidFill>
              </a:rPr>
              <a:t>をノードとする</a:t>
            </a:r>
            <a:r>
              <a:rPr lang="en-US" altLang="ja-JP" sz="2800" dirty="0" smtClean="0">
                <a:solidFill>
                  <a:schemeClr val="tx1"/>
                </a:solidFill>
              </a:rPr>
              <a:t/>
            </a:r>
            <a:br>
              <a:rPr lang="en-US" altLang="ja-JP" sz="2800" dirty="0" smtClean="0">
                <a:solidFill>
                  <a:schemeClr val="tx1"/>
                </a:solidFill>
              </a:rPr>
            </a:br>
            <a:r>
              <a:rPr lang="ja-JP" altLang="en-US" sz="2800" dirty="0" smtClean="0">
                <a:solidFill>
                  <a:schemeClr val="tx1"/>
                </a:solidFill>
              </a:rPr>
              <a:t>有向グラフを作成</a:t>
            </a:r>
            <a:endParaRPr lang="en-US" altLang="ja-JP" sz="2800" dirty="0" smtClean="0">
              <a:solidFill>
                <a:schemeClr val="tx1"/>
              </a:solidFill>
            </a:endParaRPr>
          </a:p>
        </p:txBody>
      </p:sp>
      <p:sp>
        <p:nvSpPr>
          <p:cNvPr id="19" name="テキスト ボックス 26"/>
          <p:cNvSpPr txBox="1"/>
          <p:nvPr/>
        </p:nvSpPr>
        <p:spPr>
          <a:xfrm>
            <a:off x="722090" y="1617113"/>
            <a:ext cx="6966167" cy="954107"/>
          </a:xfrm>
          <a:prstGeom prst="rect">
            <a:avLst/>
          </a:prstGeom>
          <a:solidFill>
            <a:srgbClr val="FFFFCC"/>
          </a:solidFill>
          <a:ln w="19050">
            <a:solidFill>
              <a:schemeClr val="tx1"/>
            </a:solidFill>
          </a:ln>
        </p:spPr>
        <p:txBody>
          <a:bodyPr wrap="square" rtlCol="0">
            <a:spAutoFit/>
          </a:bodyPr>
          <a:lstStyle/>
          <a:p>
            <a:pPr algn="ctr"/>
            <a:r>
              <a:rPr lang="ja-JP" altLang="en-US" sz="2800" dirty="0" smtClean="0"/>
              <a:t>プログラミング</a:t>
            </a:r>
            <a:r>
              <a:rPr lang="ja-JP" altLang="en-US" sz="2800" dirty="0"/>
              <a:t>学習者向け </a:t>
            </a:r>
            <a:r>
              <a:rPr lang="ja-JP" altLang="en-US" sz="2800" dirty="0" smtClean="0"/>
              <a:t>漸進的</a:t>
            </a:r>
            <a:r>
              <a:rPr lang="en-US" altLang="ja-JP" sz="2800" dirty="0" smtClean="0"/>
              <a:t/>
            </a:r>
            <a:br>
              <a:rPr lang="en-US" altLang="ja-JP" sz="2800" dirty="0" smtClean="0"/>
            </a:br>
            <a:r>
              <a:rPr lang="ja-JP" altLang="en-US" sz="2800" dirty="0" smtClean="0"/>
              <a:t>ソースコード</a:t>
            </a:r>
            <a:r>
              <a:rPr lang="ja-JP" altLang="en-US" sz="2800" dirty="0"/>
              <a:t>提示システム</a:t>
            </a:r>
            <a:r>
              <a:rPr lang="en-US" altLang="ja-JP" sz="2800" dirty="0"/>
              <a:t>TAMBA </a:t>
            </a:r>
            <a:r>
              <a:rPr lang="en-US" altLang="ja-JP" sz="2800" dirty="0" smtClean="0"/>
              <a:t>[1</a:t>
            </a:r>
            <a:r>
              <a:rPr kumimoji="1" lang="en-US" altLang="ja-JP" sz="2800" dirty="0" smtClean="0"/>
              <a:t>]</a:t>
            </a:r>
            <a:endParaRPr kumimoji="1" lang="ja-JP" altLang="en-US" sz="2800" dirty="0"/>
          </a:p>
        </p:txBody>
      </p:sp>
    </p:spTree>
    <p:extLst>
      <p:ext uri="{BB962C8B-B14F-4D97-AF65-F5344CB8AC3E}">
        <p14:creationId xmlns:p14="http://schemas.microsoft.com/office/powerpoint/2010/main" val="470814188"/>
      </p:ext>
    </p:extLst>
  </p:cSld>
  <p:clrMapOvr>
    <a:masterClrMapping/>
  </p:clrMapOvr>
  <mc:AlternateContent xmlns:mc="http://schemas.openxmlformats.org/markup-compatibility/2006" xmlns:p14="http://schemas.microsoft.com/office/powerpoint/2010/main">
    <mc:Choice Requires="p14">
      <p:transition spd="slow" p14:dur="2000" advTm="4086"/>
    </mc:Choice>
    <mc:Fallback xmlns="">
      <p:transition spd="slow" advTm="4086"/>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25"/>
          <p:cNvSpPr/>
          <p:nvPr/>
        </p:nvSpPr>
        <p:spPr>
          <a:xfrm>
            <a:off x="580516" y="2406141"/>
            <a:ext cx="8095172" cy="281297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800" dirty="0" smtClean="0">
                <a:solidFill>
                  <a:schemeClr val="tx1"/>
                </a:solidFill>
              </a:rPr>
              <a:t>コンテストの成績で定まる「レート」の上位</a:t>
            </a:r>
            <a:r>
              <a:rPr lang="en-US" altLang="ja-JP" sz="2800" dirty="0" smtClean="0">
                <a:solidFill>
                  <a:schemeClr val="tx1"/>
                </a:solidFill>
              </a:rPr>
              <a:t>25%</a:t>
            </a:r>
            <a:r>
              <a:rPr lang="ja-JP" altLang="en-US" sz="2800" dirty="0" smtClean="0">
                <a:solidFill>
                  <a:schemeClr val="tx1"/>
                </a:solidFill>
              </a:rPr>
              <a:t>と下位</a:t>
            </a:r>
            <a:r>
              <a:rPr lang="en-US" altLang="ja-JP" sz="2800" dirty="0" smtClean="0">
                <a:solidFill>
                  <a:schemeClr val="tx1"/>
                </a:solidFill>
              </a:rPr>
              <a:t>25%</a:t>
            </a:r>
            <a:r>
              <a:rPr lang="ja-JP" altLang="en-US" sz="2800" dirty="0" smtClean="0">
                <a:solidFill>
                  <a:schemeClr val="tx1"/>
                </a:solidFill>
              </a:rPr>
              <a:t>のユーザ間のコードのコードメトリクスの調査</a:t>
            </a:r>
            <a:endParaRPr lang="en-US" altLang="ja-JP" sz="2800" dirty="0" smtClean="0">
              <a:solidFill>
                <a:schemeClr val="tx1"/>
              </a:solidFill>
            </a:endParaRPr>
          </a:p>
          <a:p>
            <a:endParaRPr lang="ja-JP" altLang="en-US" sz="2800" dirty="0" smtClean="0">
              <a:solidFill>
                <a:schemeClr val="tx1"/>
              </a:solidFill>
            </a:endParaRPr>
          </a:p>
          <a:p>
            <a:pPr marL="457200" indent="-457200">
              <a:buFont typeface="Arial" charset="0"/>
              <a:buChar char="•"/>
            </a:pPr>
            <a:r>
              <a:rPr lang="ja-JP" altLang="en-US" sz="2800" dirty="0" smtClean="0">
                <a:solidFill>
                  <a:schemeClr val="tx1"/>
                </a:solidFill>
              </a:rPr>
              <a:t>上級者は，物理行数，関数の数，行数が多い</a:t>
            </a:r>
            <a:endParaRPr lang="en-US" altLang="ja-JP" sz="2800" dirty="0" smtClean="0">
              <a:solidFill>
                <a:schemeClr val="tx1"/>
              </a:solidFill>
            </a:endParaRPr>
          </a:p>
          <a:p>
            <a:pPr marL="457200" indent="-457200">
              <a:buFont typeface="Arial" charset="0"/>
              <a:buChar char="•"/>
            </a:pPr>
            <a:r>
              <a:rPr lang="ja-JP" altLang="en-US" sz="2800" dirty="0" smtClean="0">
                <a:solidFill>
                  <a:schemeClr val="tx1"/>
                </a:solidFill>
              </a:rPr>
              <a:t>初級者は，ネストが深く，複雑度が高い</a:t>
            </a:r>
            <a:endParaRPr lang="en-US" altLang="ja-JP" sz="2800" dirty="0" smtClean="0">
              <a:solidFill>
                <a:schemeClr val="tx1"/>
              </a:solidFill>
            </a:endParaRPr>
          </a:p>
        </p:txBody>
      </p:sp>
      <p:sp>
        <p:nvSpPr>
          <p:cNvPr id="10" name="Title 1"/>
          <p:cNvSpPr>
            <a:spLocks noGrp="1"/>
          </p:cNvSpPr>
          <p:nvPr>
            <p:ph type="title"/>
          </p:nvPr>
        </p:nvSpPr>
        <p:spPr>
          <a:xfrm>
            <a:off x="457200" y="274638"/>
            <a:ext cx="8218488" cy="1143000"/>
          </a:xfrm>
        </p:spPr>
        <p:txBody>
          <a:bodyPr/>
          <a:lstStyle/>
          <a:p>
            <a:r>
              <a:rPr lang="ja-JP" altLang="en-US" dirty="0" smtClean="0"/>
              <a:t>関連研究</a:t>
            </a:r>
            <a:r>
              <a:rPr lang="en-US" altLang="ja-JP" dirty="0" smtClean="0"/>
              <a:t>(2/2</a:t>
            </a:r>
            <a:r>
              <a:rPr lang="en-US" altLang="ja-JP" dirty="0"/>
              <a:t>)</a:t>
            </a:r>
            <a:endParaRPr lang="en-US" dirty="0"/>
          </a:p>
        </p:txBody>
      </p:sp>
      <p:sp>
        <p:nvSpPr>
          <p:cNvPr id="11" name="Slide Number Placeholder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5</a:t>
            </a:fld>
            <a:endParaRPr kumimoji="1" lang="ja-JP" altLang="en-US" dirty="0"/>
          </a:p>
        </p:txBody>
      </p:sp>
      <p:sp>
        <p:nvSpPr>
          <p:cNvPr id="12" name="テキスト ボックス 26"/>
          <p:cNvSpPr txBox="1"/>
          <p:nvPr/>
        </p:nvSpPr>
        <p:spPr>
          <a:xfrm>
            <a:off x="507931" y="1606506"/>
            <a:ext cx="6966167" cy="954107"/>
          </a:xfrm>
          <a:prstGeom prst="rect">
            <a:avLst/>
          </a:prstGeom>
          <a:solidFill>
            <a:srgbClr val="FFFFCC"/>
          </a:solidFill>
          <a:ln w="19050">
            <a:solidFill>
              <a:schemeClr val="tx1"/>
            </a:solidFill>
          </a:ln>
        </p:spPr>
        <p:txBody>
          <a:bodyPr wrap="square" rtlCol="0">
            <a:spAutoFit/>
          </a:bodyPr>
          <a:lstStyle/>
          <a:p>
            <a:pPr algn="ctr"/>
            <a:r>
              <a:rPr lang="ja-JP" altLang="en-US" sz="2800" dirty="0" smtClean="0"/>
              <a:t>プログラミングコンテスト </a:t>
            </a:r>
            <a:r>
              <a:rPr lang="ja-JP" altLang="en-US" sz="2800" dirty="0"/>
              <a:t>初級者・ 上級者間における ソースコード特徴量の</a:t>
            </a:r>
            <a:r>
              <a:rPr lang="ja-JP" altLang="en-US" sz="2800" dirty="0" smtClean="0"/>
              <a:t>比較</a:t>
            </a:r>
            <a:r>
              <a:rPr lang="en-US" altLang="ja-JP" sz="2800" dirty="0" smtClean="0"/>
              <a:t> [2]</a:t>
            </a:r>
            <a:endParaRPr kumimoji="1" lang="ja-JP" altLang="en-US" sz="2800" dirty="0"/>
          </a:p>
        </p:txBody>
      </p:sp>
      <p:sp>
        <p:nvSpPr>
          <p:cNvPr id="13" name="テキスト ボックス 28"/>
          <p:cNvSpPr txBox="1"/>
          <p:nvPr/>
        </p:nvSpPr>
        <p:spPr>
          <a:xfrm>
            <a:off x="580516" y="5953329"/>
            <a:ext cx="6752008" cy="276999"/>
          </a:xfrm>
          <a:prstGeom prst="rect">
            <a:avLst/>
          </a:prstGeom>
          <a:solidFill>
            <a:schemeClr val="bg1">
              <a:lumMod val="75000"/>
            </a:schemeClr>
          </a:solidFill>
        </p:spPr>
        <p:txBody>
          <a:bodyPr wrap="square" rtlCol="0">
            <a:spAutoFit/>
          </a:bodyPr>
          <a:lstStyle/>
          <a:p>
            <a:r>
              <a:rPr lang="en-US" altLang="ja-JP" sz="1200" dirty="0" smtClean="0"/>
              <a:t>[2] </a:t>
            </a:r>
            <a:r>
              <a:rPr lang="ja-JP" altLang="en-US" sz="1200" dirty="0"/>
              <a:t>堤祥吾</a:t>
            </a:r>
            <a:r>
              <a:rPr lang="en-US" altLang="ja-JP" sz="1200" dirty="0"/>
              <a:t>: "</a:t>
            </a:r>
            <a:r>
              <a:rPr lang="ja-JP" altLang="en-US" sz="1200" dirty="0"/>
              <a:t>プログラミングコンテスト初級者・上級者間におけるソースコード特徴量の比較</a:t>
            </a:r>
            <a:r>
              <a:rPr lang="en-US" altLang="ja-JP" sz="1200" dirty="0"/>
              <a:t>", 2018/2/7</a:t>
            </a:r>
            <a:endParaRPr kumimoji="1" lang="ja-JP" altLang="en-US" sz="1200" dirty="0"/>
          </a:p>
        </p:txBody>
      </p:sp>
    </p:spTree>
    <p:extLst>
      <p:ext uri="{BB962C8B-B14F-4D97-AF65-F5344CB8AC3E}">
        <p14:creationId xmlns:p14="http://schemas.microsoft.com/office/powerpoint/2010/main" val="1226399220"/>
      </p:ext>
    </p:extLst>
  </p:cSld>
  <p:clrMapOvr>
    <a:masterClrMapping/>
  </p:clrMapOvr>
  <mc:AlternateContent xmlns:mc="http://schemas.openxmlformats.org/markup-compatibility/2006" xmlns:p14="http://schemas.microsoft.com/office/powerpoint/2010/main">
    <mc:Choice Requires="p14">
      <p:transition spd="slow" p14:dur="2000" advTm="4086"/>
    </mc:Choice>
    <mc:Fallback xmlns="">
      <p:transition spd="slow" advTm="408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lang="ja-JP" altLang="en-US" dirty="0" smtClean="0"/>
              <a:t>研究背景と目的</a:t>
            </a:r>
            <a:endParaRPr kumimoji="1" lang="ja-JP" altLang="en-US" dirty="0"/>
          </a:p>
        </p:txBody>
      </p:sp>
      <p:sp>
        <p:nvSpPr>
          <p:cNvPr id="6" name="スライド番号プレースホルダー 3"/>
          <p:cNvSpPr>
            <a:spLocks noGrp="1"/>
          </p:cNvSpPr>
          <p:nvPr>
            <p:ph type="sldNum" sz="quarter" idx="12"/>
          </p:nvPr>
        </p:nvSpPr>
        <p:spPr>
          <a:xfrm>
            <a:off x="7543007" y="6230328"/>
            <a:ext cx="1150938" cy="288925"/>
          </a:xfrm>
        </p:spPr>
        <p:txBody>
          <a:bodyPr/>
          <a:lstStyle/>
          <a:p>
            <a:fld id="{9F5033E9-932D-4E41-95C3-341F9A6DAE17}" type="slidenum">
              <a:rPr lang="en-US" altLang="ja-JP" smtClean="0"/>
              <a:pPr/>
              <a:t>6</a:t>
            </a:fld>
            <a:endParaRPr lang="en-US" altLang="ja-JP"/>
          </a:p>
        </p:txBody>
      </p:sp>
      <p:sp>
        <p:nvSpPr>
          <p:cNvPr id="7" name="コンテンツ プレースホルダー 4"/>
          <p:cNvSpPr>
            <a:spLocks noGrp="1"/>
          </p:cNvSpPr>
          <p:nvPr>
            <p:ph idx="1"/>
          </p:nvPr>
        </p:nvSpPr>
        <p:spPr>
          <a:xfrm>
            <a:off x="457200" y="1600202"/>
            <a:ext cx="8229600" cy="4525963"/>
          </a:xfrm>
        </p:spPr>
        <p:txBody>
          <a:bodyPr/>
          <a:lstStyle/>
          <a:p>
            <a:r>
              <a:rPr lang="ja-JP" altLang="en-US" dirty="0"/>
              <a:t>コンテストのレーティングによって，</a:t>
            </a:r>
            <a:r>
              <a:rPr lang="en-US" altLang="ja-JP" dirty="0"/>
              <a:t/>
            </a:r>
            <a:br>
              <a:rPr lang="en-US" altLang="ja-JP" dirty="0"/>
            </a:br>
            <a:r>
              <a:rPr lang="ja-JP" altLang="en-US" dirty="0"/>
              <a:t>ソースコードの構造が異なる</a:t>
            </a:r>
            <a:endParaRPr lang="en-US" altLang="ja-JP" dirty="0"/>
          </a:p>
          <a:p>
            <a:r>
              <a:rPr lang="ja-JP" altLang="en-US" dirty="0" smtClean="0"/>
              <a:t>既存研究で解答提示の試作システムが存在するが，構造的な特徴が含まれていない</a:t>
            </a:r>
            <a:endParaRPr lang="en-US" altLang="ja-JP" dirty="0" smtClean="0"/>
          </a:p>
          <a:p>
            <a:pPr marL="0" indent="0">
              <a:buNone/>
            </a:pPr>
            <a:r>
              <a:rPr lang="en-US" altLang="ja-JP" dirty="0" smtClean="0"/>
              <a:t>	</a:t>
            </a:r>
            <a:r>
              <a:rPr lang="ja-JP" altLang="en-US" dirty="0" smtClean="0"/>
              <a:t>➡構造的な特徴を考慮したソースコード</a:t>
            </a:r>
            <a:endParaRPr lang="en-US" altLang="ja-JP" dirty="0" smtClean="0"/>
          </a:p>
          <a:p>
            <a:pPr marL="0" indent="0">
              <a:buNone/>
            </a:pPr>
            <a:r>
              <a:rPr lang="en-US" altLang="ja-JP" dirty="0" smtClean="0"/>
              <a:t>    	</a:t>
            </a:r>
            <a:r>
              <a:rPr lang="en-US" altLang="ja-JP" dirty="0"/>
              <a:t> </a:t>
            </a:r>
            <a:r>
              <a:rPr lang="en-US" altLang="ja-JP" dirty="0" smtClean="0"/>
              <a:t>   </a:t>
            </a:r>
            <a:r>
              <a:rPr lang="ja-JP" altLang="en-US" dirty="0" smtClean="0"/>
              <a:t>の分類手法を提案する</a:t>
            </a:r>
            <a:endParaRPr kumimoji="1" lang="en-US" altLang="ja-JP" dirty="0" smtClean="0"/>
          </a:p>
        </p:txBody>
      </p:sp>
    </p:spTree>
    <p:extLst>
      <p:ext uri="{BB962C8B-B14F-4D97-AF65-F5344CB8AC3E}">
        <p14:creationId xmlns:p14="http://schemas.microsoft.com/office/powerpoint/2010/main" val="717774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フローチャート: 書類 48"/>
          <p:cNvSpPr/>
          <p:nvPr/>
        </p:nvSpPr>
        <p:spPr>
          <a:xfrm>
            <a:off x="2761405" y="2136997"/>
            <a:ext cx="1734436" cy="1397906"/>
          </a:xfrm>
          <a:prstGeom prst="flowChartDocument">
            <a:avLst/>
          </a:prstGeom>
          <a:solidFill>
            <a:schemeClr val="bg1"/>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 name="Title 1"/>
          <p:cNvSpPr>
            <a:spLocks noGrp="1"/>
          </p:cNvSpPr>
          <p:nvPr>
            <p:ph type="title"/>
          </p:nvPr>
        </p:nvSpPr>
        <p:spPr>
          <a:xfrm>
            <a:off x="457200" y="274638"/>
            <a:ext cx="8218488" cy="1143000"/>
          </a:xfrm>
        </p:spPr>
        <p:txBody>
          <a:bodyPr/>
          <a:lstStyle/>
          <a:p>
            <a:r>
              <a:rPr lang="ja-JP" altLang="en-US" dirty="0" smtClean="0"/>
              <a:t>提案手法の全体像</a:t>
            </a:r>
            <a:endParaRPr lang="en-US" dirty="0"/>
          </a:p>
        </p:txBody>
      </p:sp>
      <p:sp>
        <p:nvSpPr>
          <p:cNvPr id="6" name="Slide Number Placeholder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7</a:t>
            </a:fld>
            <a:endParaRPr kumimoji="1" lang="ja-JP" altLang="en-US"/>
          </a:p>
        </p:txBody>
      </p:sp>
      <p:sp>
        <p:nvSpPr>
          <p:cNvPr id="7" name="Can 2"/>
          <p:cNvSpPr/>
          <p:nvPr/>
        </p:nvSpPr>
        <p:spPr>
          <a:xfrm>
            <a:off x="157079" y="2645909"/>
            <a:ext cx="1045373" cy="1486871"/>
          </a:xfrm>
          <a:prstGeom prst="can">
            <a:avLst>
              <a:gd name="adj" fmla="val 4391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smtClean="0">
                <a:solidFill>
                  <a:schemeClr val="tx1"/>
                </a:solidFill>
              </a:rPr>
              <a:t>ソースコード</a:t>
            </a:r>
            <a:endParaRPr kumimoji="1" lang="en-US" dirty="0">
              <a:solidFill>
                <a:schemeClr val="tx1"/>
              </a:solidFill>
            </a:endParaRPr>
          </a:p>
        </p:txBody>
      </p:sp>
      <p:sp>
        <p:nvSpPr>
          <p:cNvPr id="8" name="Right Arrow 39"/>
          <p:cNvSpPr/>
          <p:nvPr/>
        </p:nvSpPr>
        <p:spPr>
          <a:xfrm>
            <a:off x="1340500" y="3195899"/>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9" name="テキスト ボックス 8"/>
          <p:cNvSpPr txBox="1"/>
          <p:nvPr/>
        </p:nvSpPr>
        <p:spPr>
          <a:xfrm>
            <a:off x="601088" y="5369875"/>
            <a:ext cx="2122697" cy="923330"/>
          </a:xfrm>
          <a:prstGeom prst="rect">
            <a:avLst/>
          </a:prstGeom>
          <a:noFill/>
        </p:spPr>
        <p:txBody>
          <a:bodyPr wrap="none" rtlCol="0">
            <a:spAutoFit/>
          </a:bodyPr>
          <a:lstStyle/>
          <a:p>
            <a:pPr algn="ctr"/>
            <a:endParaRPr kumimoji="1" lang="en-US" altLang="ja-JP" smtClean="0"/>
          </a:p>
          <a:p>
            <a:pPr algn="ctr"/>
            <a:r>
              <a:rPr kumimoji="1" lang="ja-JP" altLang="en-US" dirty="0" smtClean="0"/>
              <a:t>語彙ベクトルと</a:t>
            </a:r>
            <a:endParaRPr kumimoji="1" lang="en-US" altLang="ja-JP" dirty="0" smtClean="0"/>
          </a:p>
          <a:p>
            <a:pPr algn="ctr"/>
            <a:r>
              <a:rPr kumimoji="1" lang="ja-JP" altLang="en-US" dirty="0" smtClean="0"/>
              <a:t>構造ベクトルの作成</a:t>
            </a:r>
            <a:endParaRPr kumimoji="1" lang="ja-JP" altLang="en-US" dirty="0"/>
          </a:p>
        </p:txBody>
      </p:sp>
      <p:grpSp>
        <p:nvGrpSpPr>
          <p:cNvPr id="10" name="グループ化 20"/>
          <p:cNvGrpSpPr/>
          <p:nvPr/>
        </p:nvGrpSpPr>
        <p:grpSpPr>
          <a:xfrm>
            <a:off x="5043632" y="3878631"/>
            <a:ext cx="1199882" cy="1150689"/>
            <a:chOff x="6310917" y="1229677"/>
            <a:chExt cx="1199882" cy="1150689"/>
          </a:xfrm>
          <a:solidFill>
            <a:schemeClr val="accent2">
              <a:lumMod val="60000"/>
              <a:lumOff val="40000"/>
            </a:schemeClr>
          </a:solidFill>
        </p:grpSpPr>
        <p:sp>
          <p:nvSpPr>
            <p:cNvPr id="11" name="フローチャート: 複数書類 10"/>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2" name="フローチャート: 複数書類 11"/>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grpSp>
        <p:nvGrpSpPr>
          <p:cNvPr id="13" name="グループ化 23"/>
          <p:cNvGrpSpPr/>
          <p:nvPr/>
        </p:nvGrpSpPr>
        <p:grpSpPr>
          <a:xfrm>
            <a:off x="5043632" y="2854181"/>
            <a:ext cx="1199882" cy="1150689"/>
            <a:chOff x="6310917" y="1229677"/>
            <a:chExt cx="1199882" cy="1150689"/>
          </a:xfrm>
          <a:solidFill>
            <a:schemeClr val="accent1">
              <a:lumMod val="60000"/>
              <a:lumOff val="40000"/>
            </a:schemeClr>
          </a:solidFill>
        </p:grpSpPr>
        <p:sp>
          <p:nvSpPr>
            <p:cNvPr id="14" name="フローチャート: 複数書類 13"/>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15" name="フローチャート: 複数書類 14"/>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16" name="フローチャート: 複数書類 15"/>
          <p:cNvSpPr/>
          <p:nvPr/>
        </p:nvSpPr>
        <p:spPr>
          <a:xfrm>
            <a:off x="1964916" y="2854969"/>
            <a:ext cx="2064698" cy="1686259"/>
          </a:xfrm>
          <a:prstGeom prst="flowChartMultidocumen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17" name="グループ化 17"/>
          <p:cNvGrpSpPr/>
          <p:nvPr/>
        </p:nvGrpSpPr>
        <p:grpSpPr>
          <a:xfrm>
            <a:off x="1994989" y="3233492"/>
            <a:ext cx="1792083" cy="936400"/>
            <a:chOff x="2563724" y="4218980"/>
            <a:chExt cx="1735545" cy="936400"/>
          </a:xfrm>
        </p:grpSpPr>
        <p:sp>
          <p:nvSpPr>
            <p:cNvPr id="18" name="正方形/長方形 17"/>
            <p:cNvSpPr/>
            <p:nvPr/>
          </p:nvSpPr>
          <p:spPr>
            <a:xfrm>
              <a:off x="2563724" y="4218980"/>
              <a:ext cx="1658667" cy="936400"/>
            </a:xfrm>
            <a:prstGeom prst="rect">
              <a:avLst/>
            </a:prstGeom>
            <a:solidFill>
              <a:schemeClr val="bg1">
                <a:lumMod val="8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9" name="テキスト ボックス 18"/>
                <p:cNvSpPr txBox="1"/>
                <p:nvPr/>
              </p:nvSpPr>
              <p:spPr>
                <a:xfrm>
                  <a:off x="2572904" y="4357480"/>
                  <a:ext cx="1649487"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𝒙</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𝑛</m:t>
                                </m:r>
                              </m:sub>
                            </m:sSub>
                          </m:e>
                        </m:d>
                        <m:r>
                          <m:rPr>
                            <m:nor/>
                          </m:rPr>
                          <a:rPr lang="ja-JP" altLang="en-US" sz="1600" dirty="0"/>
                          <m:t> </m:t>
                        </m:r>
                      </m:oMath>
                    </m:oMathPara>
                  </a14:m>
                  <a:endParaRPr kumimoji="1" lang="ja-JP" altLang="en-US" sz="1600" dirty="0"/>
                </a:p>
              </p:txBody>
            </p:sp>
          </mc:Choice>
          <mc:Fallback xmlns="">
            <p:sp>
              <p:nvSpPr>
                <p:cNvPr id="183" name="テキスト ボックス 182"/>
                <p:cNvSpPr txBox="1">
                  <a:spLocks noRot="1" noChangeAspect="1" noMove="1" noResize="1" noEditPoints="1" noAdjustHandles="1" noChangeArrowheads="1" noChangeShapeType="1" noTextEdit="1"/>
                </p:cNvSpPr>
                <p:nvPr/>
              </p:nvSpPr>
              <p:spPr>
                <a:xfrm>
                  <a:off x="2572904" y="4357480"/>
                  <a:ext cx="1649487" cy="246221"/>
                </a:xfrm>
                <a:prstGeom prst="rect">
                  <a:avLst/>
                </a:prstGeom>
                <a:blipFill rotWithShape="0">
                  <a:blip r:embed="rId3"/>
                  <a:stretch>
                    <a:fillRect l="-1075" t="-4878" r="-3943" b="-2926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20" name="テキスト ボックス 19"/>
                <p:cNvSpPr txBox="1"/>
                <p:nvPr/>
              </p:nvSpPr>
              <p:spPr>
                <a:xfrm>
                  <a:off x="2572904" y="4752835"/>
                  <a:ext cx="1726365"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𝒚</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panose="02040503050406030204" pitchFamily="18" charset="0"/>
                                  </a:rPr>
                                  <m:t>𝑦</m:t>
                                </m:r>
                              </m:e>
                              <m:sub>
                                <m:r>
                                  <a:rPr lang="en-US" altLang="ja-JP" sz="1600" b="0" i="1" smtClean="0">
                                    <a:latin typeface="Cambria Math" panose="02040503050406030204" pitchFamily="18" charset="0"/>
                                  </a:rPr>
                                  <m:t>11</m:t>
                                </m:r>
                              </m:sub>
                            </m:sSub>
                          </m:e>
                        </m:d>
                        <m:r>
                          <m:rPr>
                            <m:nor/>
                          </m:rPr>
                          <a:rPr lang="ja-JP" altLang="en-US" sz="1600" dirty="0"/>
                          <m:t> </m:t>
                        </m:r>
                      </m:oMath>
                    </m:oMathPara>
                  </a14:m>
                  <a:endParaRPr kumimoji="1" lang="ja-JP" altLang="en-US" sz="1600" dirty="0"/>
                </a:p>
              </p:txBody>
            </p:sp>
          </mc:Choice>
          <mc:Fallback xmlns="">
            <p:sp>
              <p:nvSpPr>
                <p:cNvPr id="184" name="テキスト ボックス 183"/>
                <p:cNvSpPr txBox="1">
                  <a:spLocks noRot="1" noChangeAspect="1" noMove="1" noResize="1" noEditPoints="1" noAdjustHandles="1" noChangeArrowheads="1" noChangeShapeType="1" noTextEdit="1"/>
                </p:cNvSpPr>
                <p:nvPr/>
              </p:nvSpPr>
              <p:spPr>
                <a:xfrm>
                  <a:off x="2572904" y="4752835"/>
                  <a:ext cx="1726365" cy="246221"/>
                </a:xfrm>
                <a:prstGeom prst="rect">
                  <a:avLst/>
                </a:prstGeom>
                <a:blipFill rotWithShape="0">
                  <a:blip r:embed="rId4"/>
                  <a:stretch>
                    <a:fillRect l="-2055" t="-4878" r="-3767" b="-29268"/>
                  </a:stretch>
                </a:blipFill>
              </p:spPr>
              <p:txBody>
                <a:bodyPr/>
                <a:lstStyle/>
                <a:p>
                  <a:r>
                    <a:rPr lang="ja-JP" altLang="en-US">
                      <a:noFill/>
                    </a:rPr>
                    <a:t> </a:t>
                  </a:r>
                </a:p>
              </p:txBody>
            </p:sp>
          </mc:Fallback>
        </mc:AlternateContent>
      </p:grpSp>
      <p:sp>
        <p:nvSpPr>
          <p:cNvPr id="21" name="テキスト ボックス 20"/>
          <p:cNvSpPr txBox="1"/>
          <p:nvPr/>
        </p:nvSpPr>
        <p:spPr>
          <a:xfrm>
            <a:off x="3586679" y="5370512"/>
            <a:ext cx="2045753" cy="923330"/>
          </a:xfrm>
          <a:prstGeom prst="rect">
            <a:avLst/>
          </a:prstGeom>
          <a:noFill/>
        </p:spPr>
        <p:txBody>
          <a:bodyPr wrap="none" rtlCol="0">
            <a:spAutoFit/>
          </a:bodyPr>
          <a:lstStyle/>
          <a:p>
            <a:pPr algn="ctr"/>
            <a:endParaRPr kumimoji="1" lang="en-US" altLang="ja-JP" dirty="0" smtClean="0"/>
          </a:p>
          <a:p>
            <a:pPr algn="ctr"/>
            <a:r>
              <a:rPr kumimoji="1" lang="ja-JP" altLang="en-US" dirty="0" smtClean="0"/>
              <a:t>語彙ベクトルによる</a:t>
            </a:r>
            <a:endParaRPr kumimoji="1" lang="en-US" altLang="ja-JP" dirty="0" smtClean="0"/>
          </a:p>
          <a:p>
            <a:pPr algn="ctr"/>
            <a:r>
              <a:rPr lang="ja-JP" altLang="en-US" dirty="0"/>
              <a:t>クラスタリング</a:t>
            </a:r>
            <a:endParaRPr kumimoji="1" lang="ja-JP" altLang="en-US" dirty="0"/>
          </a:p>
        </p:txBody>
      </p:sp>
      <p:sp>
        <p:nvSpPr>
          <p:cNvPr id="22" name="Right Arrow 39"/>
          <p:cNvSpPr/>
          <p:nvPr/>
        </p:nvSpPr>
        <p:spPr>
          <a:xfrm>
            <a:off x="4284852" y="3195899"/>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grpSp>
        <p:nvGrpSpPr>
          <p:cNvPr id="23" name="グループ化 19"/>
          <p:cNvGrpSpPr/>
          <p:nvPr/>
        </p:nvGrpSpPr>
        <p:grpSpPr>
          <a:xfrm>
            <a:off x="5043632" y="1813395"/>
            <a:ext cx="1199882" cy="1150689"/>
            <a:chOff x="6310917" y="1229677"/>
            <a:chExt cx="1199882" cy="1150689"/>
          </a:xfrm>
          <a:solidFill>
            <a:schemeClr val="tx2">
              <a:lumMod val="60000"/>
              <a:lumOff val="40000"/>
            </a:schemeClr>
          </a:solidFill>
        </p:grpSpPr>
        <p:sp>
          <p:nvSpPr>
            <p:cNvPr id="24" name="フローチャート: 複数書類 23"/>
            <p:cNvSpPr/>
            <p:nvPr/>
          </p:nvSpPr>
          <p:spPr>
            <a:xfrm>
              <a:off x="6532095" y="1229677"/>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25" name="フローチャート: 複数書類 24"/>
            <p:cNvSpPr/>
            <p:nvPr/>
          </p:nvSpPr>
          <p:spPr>
            <a:xfrm>
              <a:off x="6310917" y="1464738"/>
              <a:ext cx="978704" cy="915628"/>
            </a:xfrm>
            <a:prstGeom prst="flowChartMultidocument">
              <a:avLst/>
            </a:prstGeom>
            <a:grp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pSp>
      <p:sp>
        <p:nvSpPr>
          <p:cNvPr id="26" name="Right Arrow 39"/>
          <p:cNvSpPr/>
          <p:nvPr/>
        </p:nvSpPr>
        <p:spPr>
          <a:xfrm>
            <a:off x="6393683" y="2133380"/>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27" name="フローチャート: 書類 26"/>
          <p:cNvSpPr/>
          <p:nvPr/>
        </p:nvSpPr>
        <p:spPr>
          <a:xfrm>
            <a:off x="7195791" y="1799327"/>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8" name="フローチャート: 書類 27"/>
          <p:cNvSpPr/>
          <p:nvPr/>
        </p:nvSpPr>
        <p:spPr>
          <a:xfrm>
            <a:off x="7126736" y="1871575"/>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9" name="フローチャート: 書類 28"/>
          <p:cNvSpPr/>
          <p:nvPr/>
        </p:nvSpPr>
        <p:spPr>
          <a:xfrm>
            <a:off x="7057681" y="1943823"/>
            <a:ext cx="847803" cy="771131"/>
          </a:xfrm>
          <a:prstGeom prst="flowChartDocument">
            <a:avLst/>
          </a:prstGeom>
          <a:solidFill>
            <a:schemeClr val="tx2">
              <a:lumMod val="20000"/>
              <a:lumOff val="8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0" name="フローチャート: 書類 29"/>
          <p:cNvSpPr/>
          <p:nvPr/>
        </p:nvSpPr>
        <p:spPr>
          <a:xfrm>
            <a:off x="8204723" y="1793319"/>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1" name="フローチャート: 書類 30"/>
          <p:cNvSpPr/>
          <p:nvPr/>
        </p:nvSpPr>
        <p:spPr>
          <a:xfrm>
            <a:off x="8135668" y="1871575"/>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2" name="フローチャート: 書類 31"/>
          <p:cNvSpPr/>
          <p:nvPr/>
        </p:nvSpPr>
        <p:spPr>
          <a:xfrm>
            <a:off x="8061839" y="1971988"/>
            <a:ext cx="847803" cy="771131"/>
          </a:xfrm>
          <a:prstGeom prst="flowChartDocument">
            <a:avLst/>
          </a:prstGeom>
          <a:solidFill>
            <a:schemeClr val="tx2">
              <a:lumMod val="60000"/>
              <a:lumOff val="40000"/>
            </a:schemeClr>
          </a:solidFill>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3" name="フローチャート: 複数書類 32"/>
          <p:cNvSpPr/>
          <p:nvPr/>
        </p:nvSpPr>
        <p:spPr>
          <a:xfrm>
            <a:off x="7991677" y="4042785"/>
            <a:ext cx="978704" cy="915628"/>
          </a:xfrm>
          <a:prstGeom prst="flowChartMultidocument">
            <a:avLst/>
          </a:prstGeom>
          <a:solidFill>
            <a:schemeClr val="accent2">
              <a:lumMod val="60000"/>
              <a:lumOff val="4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34" name="フローチャート: 複数書類 33"/>
          <p:cNvSpPr/>
          <p:nvPr/>
        </p:nvSpPr>
        <p:spPr>
          <a:xfrm>
            <a:off x="6999274" y="4118423"/>
            <a:ext cx="978704" cy="915628"/>
          </a:xfrm>
          <a:prstGeom prst="flowChartMultidocument">
            <a:avLst/>
          </a:prstGeom>
          <a:solidFill>
            <a:schemeClr val="accent2">
              <a:lumMod val="40000"/>
              <a:lumOff val="6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5" name="フローチャート: 複数書類 34"/>
          <p:cNvSpPr/>
          <p:nvPr/>
        </p:nvSpPr>
        <p:spPr>
          <a:xfrm>
            <a:off x="8061839" y="2879357"/>
            <a:ext cx="978704" cy="915628"/>
          </a:xfrm>
          <a:prstGeom prst="flowChartMultidocument">
            <a:avLst/>
          </a:prstGeom>
          <a:solidFill>
            <a:schemeClr val="accent1">
              <a:lumMod val="50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p>
        </p:txBody>
      </p:sp>
      <p:sp>
        <p:nvSpPr>
          <p:cNvPr id="36" name="フローチャート: 複数書類 35"/>
          <p:cNvSpPr/>
          <p:nvPr/>
        </p:nvSpPr>
        <p:spPr>
          <a:xfrm>
            <a:off x="7085391" y="2941816"/>
            <a:ext cx="978704" cy="915628"/>
          </a:xfrm>
          <a:prstGeom prst="flowChartMultidocument">
            <a:avLst/>
          </a:prstGeom>
          <a:solidFill>
            <a:srgbClr val="D6ECEE"/>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solidFill>
                <a:schemeClr val="accent1">
                  <a:lumMod val="40000"/>
                  <a:lumOff val="60000"/>
                </a:schemeClr>
              </a:solidFill>
            </a:endParaRPr>
          </a:p>
        </p:txBody>
      </p:sp>
      <p:sp>
        <p:nvSpPr>
          <p:cNvPr id="37" name="テキスト ボックス 36"/>
          <p:cNvSpPr txBox="1"/>
          <p:nvPr/>
        </p:nvSpPr>
        <p:spPr>
          <a:xfrm>
            <a:off x="6072723" y="5355807"/>
            <a:ext cx="2045753" cy="923330"/>
          </a:xfrm>
          <a:prstGeom prst="rect">
            <a:avLst/>
          </a:prstGeom>
          <a:noFill/>
        </p:spPr>
        <p:txBody>
          <a:bodyPr wrap="none" rtlCol="0">
            <a:spAutoFit/>
          </a:bodyPr>
          <a:lstStyle/>
          <a:p>
            <a:pPr algn="ctr"/>
            <a:endParaRPr lang="en-US" altLang="ja-JP" dirty="0" smtClean="0"/>
          </a:p>
          <a:p>
            <a:pPr algn="ctr"/>
            <a:r>
              <a:rPr lang="ja-JP" altLang="en-US" dirty="0" smtClean="0"/>
              <a:t>構造</a:t>
            </a:r>
            <a:r>
              <a:rPr kumimoji="1" lang="ja-JP" altLang="en-US" dirty="0" smtClean="0"/>
              <a:t>ベクトルによる</a:t>
            </a:r>
            <a:endParaRPr kumimoji="1" lang="en-US" altLang="ja-JP" dirty="0" smtClean="0"/>
          </a:p>
          <a:p>
            <a:pPr algn="ctr"/>
            <a:r>
              <a:rPr lang="ja-JP" altLang="en-US" dirty="0"/>
              <a:t>クラスタリング</a:t>
            </a:r>
            <a:endParaRPr kumimoji="1" lang="ja-JP" altLang="en-US" dirty="0"/>
          </a:p>
        </p:txBody>
      </p:sp>
      <p:grpSp>
        <p:nvGrpSpPr>
          <p:cNvPr id="38" name="グループ化 105"/>
          <p:cNvGrpSpPr/>
          <p:nvPr/>
        </p:nvGrpSpPr>
        <p:grpSpPr>
          <a:xfrm>
            <a:off x="1464838" y="5176395"/>
            <a:ext cx="452387" cy="452387"/>
            <a:chOff x="801868" y="2156059"/>
            <a:chExt cx="452387" cy="452387"/>
          </a:xfrm>
          <a:solidFill>
            <a:schemeClr val="accent1">
              <a:lumMod val="90000"/>
            </a:schemeClr>
          </a:solidFill>
        </p:grpSpPr>
        <p:sp>
          <p:nvSpPr>
            <p:cNvPr id="39" name="円/楕円 38"/>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865598" y="2197586"/>
              <a:ext cx="324251" cy="369332"/>
            </a:xfrm>
            <a:prstGeom prst="rect">
              <a:avLst/>
            </a:prstGeom>
            <a:noFill/>
          </p:spPr>
          <p:txBody>
            <a:bodyPr wrap="square" rtlCol="0">
              <a:spAutoFit/>
            </a:bodyPr>
            <a:lstStyle/>
            <a:p>
              <a:pPr algn="ctr"/>
              <a:r>
                <a:rPr kumimoji="1" lang="en-US" altLang="ja-JP" dirty="0" smtClean="0"/>
                <a:t>1</a:t>
              </a:r>
              <a:endParaRPr kumimoji="1" lang="ja-JP" altLang="en-US" dirty="0"/>
            </a:p>
          </p:txBody>
        </p:sp>
      </p:grpSp>
      <p:grpSp>
        <p:nvGrpSpPr>
          <p:cNvPr id="41" name="グループ化 105"/>
          <p:cNvGrpSpPr/>
          <p:nvPr/>
        </p:nvGrpSpPr>
        <p:grpSpPr>
          <a:xfrm>
            <a:off x="4363874" y="5178147"/>
            <a:ext cx="452387" cy="452387"/>
            <a:chOff x="801868" y="2156059"/>
            <a:chExt cx="452387" cy="452387"/>
          </a:xfrm>
          <a:solidFill>
            <a:schemeClr val="accent1">
              <a:lumMod val="90000"/>
            </a:schemeClr>
          </a:solidFill>
        </p:grpSpPr>
        <p:sp>
          <p:nvSpPr>
            <p:cNvPr id="42" name="円/楕円 41"/>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865598" y="2197586"/>
              <a:ext cx="324251" cy="369332"/>
            </a:xfrm>
            <a:prstGeom prst="rect">
              <a:avLst/>
            </a:prstGeom>
            <a:noFill/>
          </p:spPr>
          <p:txBody>
            <a:bodyPr wrap="square" rtlCol="0">
              <a:spAutoFit/>
            </a:bodyPr>
            <a:lstStyle/>
            <a:p>
              <a:pPr algn="ctr"/>
              <a:r>
                <a:rPr lang="en-US" altLang="ja-JP" dirty="0"/>
                <a:t>2</a:t>
              </a:r>
              <a:endParaRPr kumimoji="1" lang="ja-JP" altLang="en-US" dirty="0"/>
            </a:p>
          </p:txBody>
        </p:sp>
      </p:grpSp>
      <p:grpSp>
        <p:nvGrpSpPr>
          <p:cNvPr id="44" name="グループ化 105"/>
          <p:cNvGrpSpPr/>
          <p:nvPr/>
        </p:nvGrpSpPr>
        <p:grpSpPr>
          <a:xfrm>
            <a:off x="6935617" y="5148226"/>
            <a:ext cx="452387" cy="452387"/>
            <a:chOff x="801868" y="2156059"/>
            <a:chExt cx="452387" cy="452387"/>
          </a:xfrm>
          <a:solidFill>
            <a:schemeClr val="accent1">
              <a:lumMod val="90000"/>
            </a:schemeClr>
          </a:solidFill>
        </p:grpSpPr>
        <p:sp>
          <p:nvSpPr>
            <p:cNvPr id="45" name="円/楕円 44"/>
            <p:cNvSpPr/>
            <p:nvPr/>
          </p:nvSpPr>
          <p:spPr>
            <a:xfrm>
              <a:off x="801868" y="2156059"/>
              <a:ext cx="452387" cy="452387"/>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865598" y="2197586"/>
              <a:ext cx="324251" cy="369332"/>
            </a:xfrm>
            <a:prstGeom prst="rect">
              <a:avLst/>
            </a:prstGeom>
            <a:noFill/>
          </p:spPr>
          <p:txBody>
            <a:bodyPr wrap="square" rtlCol="0">
              <a:spAutoFit/>
            </a:bodyPr>
            <a:lstStyle/>
            <a:p>
              <a:pPr algn="ctr"/>
              <a:r>
                <a:rPr lang="en-US" altLang="ja-JP" dirty="0" smtClean="0"/>
                <a:t>3</a:t>
              </a:r>
              <a:endParaRPr kumimoji="1" lang="ja-JP" altLang="en-US" dirty="0"/>
            </a:p>
          </p:txBody>
        </p:sp>
      </p:grpSp>
      <p:sp>
        <p:nvSpPr>
          <p:cNvPr id="47" name="Right Arrow 39"/>
          <p:cNvSpPr/>
          <p:nvPr/>
        </p:nvSpPr>
        <p:spPr>
          <a:xfrm>
            <a:off x="6376116" y="3276941"/>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48" name="Right Arrow 39"/>
          <p:cNvSpPr/>
          <p:nvPr/>
        </p:nvSpPr>
        <p:spPr>
          <a:xfrm>
            <a:off x="6393683" y="4431955"/>
            <a:ext cx="558637"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2" name="テキスト ボックス 1"/>
          <p:cNvSpPr txBox="1"/>
          <p:nvPr/>
        </p:nvSpPr>
        <p:spPr>
          <a:xfrm rot="7753786">
            <a:off x="3272823" y="2529517"/>
            <a:ext cx="530915" cy="369332"/>
          </a:xfrm>
          <a:prstGeom prst="rect">
            <a:avLst/>
          </a:prstGeom>
          <a:noFill/>
        </p:spPr>
        <p:txBody>
          <a:bodyPr wrap="none" rtlCol="0">
            <a:spAutoFit/>
          </a:bodyPr>
          <a:lstStyle/>
          <a:p>
            <a:r>
              <a:rPr lang="ja-JP" altLang="en-US" dirty="0" smtClean="0"/>
              <a:t>・・・</a:t>
            </a:r>
            <a:endParaRPr kumimoji="1" lang="ja-JP" altLang="en-US" dirty="0"/>
          </a:p>
        </p:txBody>
      </p:sp>
    </p:spTree>
    <p:extLst>
      <p:ext uri="{BB962C8B-B14F-4D97-AF65-F5344CB8AC3E}">
        <p14:creationId xmlns:p14="http://schemas.microsoft.com/office/powerpoint/2010/main" val="31995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en-US" altLang="ja-JP" dirty="0" smtClean="0"/>
              <a:t>Step1-1: </a:t>
            </a:r>
            <a:r>
              <a:rPr lang="ja-JP" altLang="en-US" dirty="0" smtClean="0"/>
              <a:t>語彙ベクトルの作成</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8</a:t>
            </a:fld>
            <a:endParaRPr kumimoji="1" lang="ja-JP" altLang="en-US"/>
          </a:p>
        </p:txBody>
      </p:sp>
      <p:sp>
        <p:nvSpPr>
          <p:cNvPr id="31" name="四角形吹き出し 30"/>
          <p:cNvSpPr/>
          <p:nvPr/>
        </p:nvSpPr>
        <p:spPr>
          <a:xfrm>
            <a:off x="856533" y="3827064"/>
            <a:ext cx="6686473" cy="2403264"/>
          </a:xfrm>
          <a:prstGeom prst="wedgeRectCallout">
            <a:avLst>
              <a:gd name="adj1" fmla="val -20097"/>
              <a:gd name="adj2" fmla="val -72696"/>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600"/>
              </a:spcAft>
            </a:pPr>
            <a:r>
              <a:rPr kumimoji="1" lang="ja-JP" altLang="en-US" sz="2000" dirty="0" smtClean="0">
                <a:solidFill>
                  <a:schemeClr val="tx1"/>
                </a:solidFill>
              </a:rPr>
              <a:t>ツールに入力するために前処理を施す</a:t>
            </a:r>
            <a:endParaRPr kumimoji="1" lang="en-US" altLang="ja-JP" sz="2000" dirty="0" smtClean="0">
              <a:solidFill>
                <a:schemeClr val="tx1"/>
              </a:solidFill>
            </a:endParaRPr>
          </a:p>
          <a:p>
            <a:pPr marL="285750" lvl="1" indent="-285750">
              <a:spcAft>
                <a:spcPts val="600"/>
              </a:spcAft>
              <a:buFont typeface="Arial" charset="0"/>
              <a:buChar char="•"/>
            </a:pPr>
            <a:r>
              <a:rPr lang="ja-JP" altLang="en-US" sz="2000" dirty="0">
                <a:solidFill>
                  <a:srgbClr val="FF0000"/>
                </a:solidFill>
              </a:rPr>
              <a:t>単記号</a:t>
            </a:r>
            <a:r>
              <a:rPr lang="en-US" altLang="ja-JP" sz="2000" dirty="0">
                <a:solidFill>
                  <a:srgbClr val="FF0000"/>
                </a:solidFill>
              </a:rPr>
              <a:t>(&amp;</a:t>
            </a:r>
            <a:r>
              <a:rPr lang="ja-JP" altLang="en-US" sz="2000" dirty="0">
                <a:solidFill>
                  <a:srgbClr val="FF0000"/>
                </a:solidFill>
              </a:rPr>
              <a:t>と</a:t>
            </a:r>
            <a:r>
              <a:rPr lang="en-US" altLang="ja-JP" sz="2000" dirty="0">
                <a:solidFill>
                  <a:srgbClr val="FF0000"/>
                </a:solidFill>
              </a:rPr>
              <a:t>&amp;&amp;</a:t>
            </a:r>
            <a:r>
              <a:rPr lang="ja-JP" altLang="en-US" sz="2000" dirty="0">
                <a:solidFill>
                  <a:srgbClr val="FF0000"/>
                </a:solidFill>
              </a:rPr>
              <a:t>など</a:t>
            </a:r>
            <a:r>
              <a:rPr lang="en-US" altLang="ja-JP" sz="2000" dirty="0">
                <a:solidFill>
                  <a:srgbClr val="FF0000"/>
                </a:solidFill>
              </a:rPr>
              <a:t>)</a:t>
            </a:r>
            <a:r>
              <a:rPr lang="ja-JP" altLang="en-US" sz="2000" dirty="0">
                <a:solidFill>
                  <a:srgbClr val="FF0000"/>
                </a:solidFill>
              </a:rPr>
              <a:t>が区別できないため残した</a:t>
            </a:r>
            <a:endParaRPr lang="en-US" altLang="ja-JP" sz="2000" dirty="0">
              <a:solidFill>
                <a:srgbClr val="FF0000"/>
              </a:solidFill>
            </a:endParaRPr>
          </a:p>
          <a:p>
            <a:pPr marL="742950" lvl="1" indent="-285750">
              <a:spcAft>
                <a:spcPts val="600"/>
              </a:spcAft>
              <a:buFont typeface="Arial" charset="0"/>
              <a:buChar char="•"/>
            </a:pPr>
            <a:r>
              <a:rPr lang="en-US" altLang="ja-JP" sz="2000" dirty="0">
                <a:solidFill>
                  <a:schemeClr val="tx1"/>
                </a:solidFill>
              </a:rPr>
              <a:t>TAMBA</a:t>
            </a:r>
            <a:r>
              <a:rPr lang="ja-JP" altLang="en-US" sz="2000" dirty="0">
                <a:solidFill>
                  <a:schemeClr val="tx1"/>
                </a:solidFill>
              </a:rPr>
              <a:t>は</a:t>
            </a:r>
            <a:r>
              <a:rPr lang="ja-JP" altLang="en-US" sz="2000" dirty="0" smtClean="0">
                <a:solidFill>
                  <a:schemeClr val="tx1"/>
                </a:solidFill>
              </a:rPr>
              <a:t>単記号全てを削除</a:t>
            </a:r>
            <a:endParaRPr kumimoji="1" lang="en-US" altLang="ja-JP" sz="2000" dirty="0" smtClean="0">
              <a:solidFill>
                <a:schemeClr val="tx1"/>
              </a:solidFill>
            </a:endParaRPr>
          </a:p>
          <a:p>
            <a:pPr marL="285750" indent="-285750">
              <a:spcAft>
                <a:spcPts val="600"/>
              </a:spcAft>
              <a:buFont typeface="Arial" charset="0"/>
              <a:buChar char="•"/>
            </a:pPr>
            <a:r>
              <a:rPr lang="ja-JP" altLang="en-US" sz="2000" dirty="0" smtClean="0">
                <a:solidFill>
                  <a:srgbClr val="FF0000"/>
                </a:solidFill>
              </a:rPr>
              <a:t>プリプロセッサを削除</a:t>
            </a:r>
            <a:r>
              <a:rPr lang="en-US" altLang="ja-JP" sz="2000" dirty="0" smtClean="0">
                <a:solidFill>
                  <a:srgbClr val="FF0000"/>
                </a:solidFill>
              </a:rPr>
              <a:t>(define</a:t>
            </a:r>
            <a:r>
              <a:rPr lang="ja-JP" altLang="en-US" sz="2000" dirty="0" smtClean="0">
                <a:solidFill>
                  <a:srgbClr val="FF0000"/>
                </a:solidFill>
              </a:rPr>
              <a:t>など</a:t>
            </a:r>
            <a:r>
              <a:rPr lang="en-US" altLang="ja-JP" sz="2000" dirty="0" smtClean="0">
                <a:solidFill>
                  <a:srgbClr val="FF0000"/>
                </a:solidFill>
              </a:rPr>
              <a:t>)</a:t>
            </a:r>
          </a:p>
          <a:p>
            <a:pPr marL="742950" lvl="1" indent="-285750">
              <a:spcAft>
                <a:spcPts val="600"/>
              </a:spcAft>
              <a:buFont typeface="Arial" charset="0"/>
              <a:buChar char="•"/>
            </a:pPr>
            <a:r>
              <a:rPr lang="en-US" altLang="ja-JP" sz="2000" dirty="0" smtClean="0">
                <a:solidFill>
                  <a:schemeClr val="tx1"/>
                </a:solidFill>
              </a:rPr>
              <a:t>TAMBA</a:t>
            </a:r>
            <a:r>
              <a:rPr lang="ja-JP" altLang="en-US" sz="2000" dirty="0" smtClean="0">
                <a:solidFill>
                  <a:schemeClr val="tx1"/>
                </a:solidFill>
              </a:rPr>
              <a:t>はプリプロセッサを削除せず</a:t>
            </a:r>
            <a:endParaRPr lang="en-US" altLang="ja-JP" sz="2000" dirty="0" smtClean="0">
              <a:solidFill>
                <a:schemeClr val="tx1"/>
              </a:solidFill>
            </a:endParaRPr>
          </a:p>
          <a:p>
            <a:pPr marL="742950" lvl="1" indent="-285750">
              <a:spcAft>
                <a:spcPts val="600"/>
              </a:spcAft>
              <a:buFont typeface="Arial" charset="0"/>
              <a:buChar char="•"/>
            </a:pPr>
            <a:r>
              <a:rPr lang="ja-JP" altLang="en-US" sz="2000" dirty="0" smtClean="0">
                <a:solidFill>
                  <a:schemeClr val="tx1"/>
                </a:solidFill>
              </a:rPr>
              <a:t>過剰なプリプロセッサ</a:t>
            </a:r>
            <a:r>
              <a:rPr lang="ja-JP" altLang="en-US" sz="2000" dirty="0">
                <a:solidFill>
                  <a:schemeClr val="tx1"/>
                </a:solidFill>
              </a:rPr>
              <a:t>を持つコードが</a:t>
            </a:r>
            <a:r>
              <a:rPr lang="ja-JP" altLang="en-US" sz="2000" dirty="0" smtClean="0">
                <a:solidFill>
                  <a:schemeClr val="tx1"/>
                </a:solidFill>
              </a:rPr>
              <a:t>存在</a:t>
            </a:r>
            <a:endParaRPr lang="en-US" altLang="ja-JP" sz="2000" dirty="0">
              <a:solidFill>
                <a:srgbClr val="FF0000"/>
              </a:solidFill>
            </a:endParaRPr>
          </a:p>
        </p:txBody>
      </p:sp>
      <p:sp>
        <p:nvSpPr>
          <p:cNvPr id="10" name="Right Arrow 39"/>
          <p:cNvSpPr/>
          <p:nvPr/>
        </p:nvSpPr>
        <p:spPr>
          <a:xfrm>
            <a:off x="1901907" y="2538973"/>
            <a:ext cx="2352041"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14" name="フローチャート: 準備 13"/>
          <p:cNvSpPr/>
          <p:nvPr/>
        </p:nvSpPr>
        <p:spPr>
          <a:xfrm>
            <a:off x="2002146" y="2298890"/>
            <a:ext cx="1502707" cy="924254"/>
          </a:xfrm>
          <a:prstGeom prst="flowChartPreparation">
            <a:avLst/>
          </a:prstGeom>
          <a:solidFill>
            <a:schemeClr val="bg1">
              <a:lumMod val="75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前処理</a:t>
            </a:r>
          </a:p>
        </p:txBody>
      </p:sp>
      <p:sp>
        <p:nvSpPr>
          <p:cNvPr id="45" name="Can 2"/>
          <p:cNvSpPr/>
          <p:nvPr/>
        </p:nvSpPr>
        <p:spPr>
          <a:xfrm>
            <a:off x="856534" y="2038091"/>
            <a:ext cx="1045373" cy="1486871"/>
          </a:xfrm>
          <a:prstGeom prst="can">
            <a:avLst>
              <a:gd name="adj" fmla="val 4391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smtClean="0">
                <a:solidFill>
                  <a:schemeClr val="tx1"/>
                </a:solidFill>
              </a:rPr>
              <a:t>ソースコード</a:t>
            </a:r>
            <a:endParaRPr kumimoji="1" lang="en-US" dirty="0">
              <a:solidFill>
                <a:schemeClr val="tx1"/>
              </a:solidFill>
            </a:endParaRPr>
          </a:p>
        </p:txBody>
      </p:sp>
    </p:spTree>
    <p:extLst>
      <p:ext uri="{BB962C8B-B14F-4D97-AF65-F5344CB8AC3E}">
        <p14:creationId xmlns:p14="http://schemas.microsoft.com/office/powerpoint/2010/main" val="1142580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57200" y="274638"/>
            <a:ext cx="8218488" cy="1143000"/>
          </a:xfrm>
        </p:spPr>
        <p:txBody>
          <a:bodyPr/>
          <a:lstStyle/>
          <a:p>
            <a:r>
              <a:rPr kumimoji="1" lang="en-US" altLang="ja-JP" dirty="0" smtClean="0"/>
              <a:t>Step1-2: </a:t>
            </a:r>
            <a:r>
              <a:rPr lang="ja-JP" altLang="en-US" dirty="0" smtClean="0"/>
              <a:t>語彙</a:t>
            </a:r>
            <a:r>
              <a:rPr lang="ja-JP" altLang="en-US" dirty="0"/>
              <a:t>ベクトルの作成</a:t>
            </a:r>
            <a:endParaRPr kumimoji="1" lang="ja-JP" altLang="en-US" dirty="0"/>
          </a:p>
        </p:txBody>
      </p:sp>
      <p:sp>
        <p:nvSpPr>
          <p:cNvPr id="7" name="スライド番号プレースホルダー 3"/>
          <p:cNvSpPr>
            <a:spLocks noGrp="1"/>
          </p:cNvSpPr>
          <p:nvPr>
            <p:ph type="sldNum" sz="quarter" idx="12"/>
          </p:nvPr>
        </p:nvSpPr>
        <p:spPr>
          <a:xfrm>
            <a:off x="7543007" y="6230328"/>
            <a:ext cx="1150938" cy="288925"/>
          </a:xfrm>
        </p:spPr>
        <p:txBody>
          <a:bodyPr/>
          <a:lstStyle/>
          <a:p>
            <a:fld id="{1EED56CB-58F9-4B74-8C64-FB1757321DFA}" type="slidenum">
              <a:rPr kumimoji="1" lang="ja-JP" altLang="en-US" smtClean="0"/>
              <a:t>9</a:t>
            </a:fld>
            <a:endParaRPr kumimoji="1" lang="ja-JP" altLang="en-US"/>
          </a:p>
        </p:txBody>
      </p:sp>
      <p:sp>
        <p:nvSpPr>
          <p:cNvPr id="9" name="Right Arrow 39"/>
          <p:cNvSpPr/>
          <p:nvPr/>
        </p:nvSpPr>
        <p:spPr>
          <a:xfrm>
            <a:off x="1901907" y="2538973"/>
            <a:ext cx="3553825" cy="485108"/>
          </a:xfrm>
          <a:prstGeom prst="right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en-US">
              <a:solidFill>
                <a:schemeClr val="tx1"/>
              </a:solidFill>
            </a:endParaRPr>
          </a:p>
        </p:txBody>
      </p:sp>
      <p:sp>
        <p:nvSpPr>
          <p:cNvPr id="10" name="フローチャート: 複数書類 9"/>
          <p:cNvSpPr/>
          <p:nvPr/>
        </p:nvSpPr>
        <p:spPr>
          <a:xfrm>
            <a:off x="5570850" y="3760380"/>
            <a:ext cx="2064698" cy="1686259"/>
          </a:xfrm>
          <a:prstGeom prst="flowChartMultidocument">
            <a:avLst/>
          </a:prstGeom>
          <a:ln w="19050"/>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nvGrpSpPr>
          <p:cNvPr id="11" name="グループ化 17"/>
          <p:cNvGrpSpPr/>
          <p:nvPr/>
        </p:nvGrpSpPr>
        <p:grpSpPr>
          <a:xfrm>
            <a:off x="5614992" y="4124835"/>
            <a:ext cx="1712701" cy="936400"/>
            <a:chOff x="2563724" y="4218980"/>
            <a:chExt cx="1658667" cy="936400"/>
          </a:xfrm>
        </p:grpSpPr>
        <p:sp>
          <p:nvSpPr>
            <p:cNvPr id="12" name="正方形/長方形 11"/>
            <p:cNvSpPr/>
            <p:nvPr/>
          </p:nvSpPr>
          <p:spPr>
            <a:xfrm>
              <a:off x="2563724" y="4218980"/>
              <a:ext cx="1658667" cy="936400"/>
            </a:xfrm>
            <a:prstGeom prst="rect">
              <a:avLst/>
            </a:prstGeom>
            <a:solidFill>
              <a:schemeClr val="bg1">
                <a:lumMod val="85000"/>
              </a:schemeClr>
            </a:solidFill>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13" name="テキスト ボックス 12"/>
                <p:cNvSpPr txBox="1"/>
                <p:nvPr/>
              </p:nvSpPr>
              <p:spPr>
                <a:xfrm>
                  <a:off x="2572904" y="4357480"/>
                  <a:ext cx="1649487"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altLang="ja-JP" sz="1600" b="1" i="1" smtClean="0">
                            <a:latin typeface="Cambria Math" panose="02040503050406030204" pitchFamily="18" charset="0"/>
                          </a:rPr>
                          <m:t>𝒙</m:t>
                        </m:r>
                        <m:r>
                          <a:rPr lang="en-US" altLang="ja-JP" sz="1600" b="0" i="1" smtClean="0">
                            <a:latin typeface="Cambria Math" panose="02040503050406030204" pitchFamily="18" charset="0"/>
                          </a:rPr>
                          <m:t>=</m:t>
                        </m:r>
                        <m:d>
                          <m:dPr>
                            <m:ctrlPr>
                              <a:rPr lang="en-US" altLang="ja-JP" sz="1600" i="1">
                                <a:latin typeface="Cambria Math" charset="0"/>
                              </a:rPr>
                            </m:ctrlPr>
                          </m:dPr>
                          <m:e>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1</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2</m:t>
                                </m:r>
                              </m:sub>
                            </m:sSub>
                            <m:r>
                              <a:rPr lang="en-US" altLang="ja-JP" sz="1600" i="1">
                                <a:latin typeface="Cambria Math" charset="0"/>
                              </a:rPr>
                              <m:t>,…,</m:t>
                            </m:r>
                            <m:sSub>
                              <m:sSubPr>
                                <m:ctrlPr>
                                  <a:rPr lang="en-US" altLang="ja-JP" sz="1600" i="1">
                                    <a:latin typeface="Cambria Math" charset="0"/>
                                  </a:rPr>
                                </m:ctrlPr>
                              </m:sSubPr>
                              <m:e>
                                <m:r>
                                  <a:rPr lang="en-US" altLang="ja-JP" sz="1600" i="1">
                                    <a:latin typeface="Cambria Math" charset="0"/>
                                  </a:rPr>
                                  <m:t>𝑥</m:t>
                                </m:r>
                              </m:e>
                              <m:sub>
                                <m:r>
                                  <a:rPr lang="en-US" altLang="ja-JP" sz="1600" i="1">
                                    <a:latin typeface="Cambria Math" charset="0"/>
                                  </a:rPr>
                                  <m:t>𝑛</m:t>
                                </m:r>
                              </m:sub>
                            </m:sSub>
                          </m:e>
                        </m:d>
                        <m:r>
                          <m:rPr>
                            <m:nor/>
                          </m:rPr>
                          <a:rPr lang="ja-JP" altLang="en-US" sz="1600" dirty="0"/>
                          <m:t> </m:t>
                        </m:r>
                      </m:oMath>
                    </m:oMathPara>
                  </a14:m>
                  <a:endParaRPr kumimoji="1" lang="ja-JP" altLang="en-US" sz="1600" dirty="0"/>
                </a:p>
              </p:txBody>
            </p:sp>
          </mc:Choice>
          <mc:Fallback xmlns="">
            <p:sp>
              <p:nvSpPr>
                <p:cNvPr id="183" name="テキスト ボックス 182"/>
                <p:cNvSpPr txBox="1">
                  <a:spLocks noRot="1" noChangeAspect="1" noMove="1" noResize="1" noEditPoints="1" noAdjustHandles="1" noChangeArrowheads="1" noChangeShapeType="1" noTextEdit="1"/>
                </p:cNvSpPr>
                <p:nvPr/>
              </p:nvSpPr>
              <p:spPr>
                <a:xfrm>
                  <a:off x="2572904" y="4357480"/>
                  <a:ext cx="1649487" cy="246221"/>
                </a:xfrm>
                <a:prstGeom prst="rect">
                  <a:avLst/>
                </a:prstGeom>
                <a:blipFill rotWithShape="0">
                  <a:blip r:embed="rId3"/>
                  <a:stretch>
                    <a:fillRect l="-1075" t="-4878" r="-3943" b="-29268"/>
                  </a:stretch>
                </a:blipFill>
              </p:spPr>
              <p:txBody>
                <a:bodyPr/>
                <a:lstStyle/>
                <a:p>
                  <a:r>
                    <a:rPr lang="ja-JP" altLang="en-US">
                      <a:noFill/>
                    </a:rPr>
                    <a:t> </a:t>
                  </a:r>
                </a:p>
              </p:txBody>
            </p:sp>
          </mc:Fallback>
        </mc:AlternateContent>
        <p:sp>
          <p:nvSpPr>
            <p:cNvPr id="14" name="テキスト ボックス 13"/>
            <p:cNvSpPr txBox="1"/>
            <p:nvPr/>
          </p:nvSpPr>
          <p:spPr>
            <a:xfrm>
              <a:off x="2572904" y="4752835"/>
              <a:ext cx="63" cy="246221"/>
            </a:xfrm>
            <a:prstGeom prst="rect">
              <a:avLst/>
            </a:prstGeom>
            <a:noFill/>
          </p:spPr>
          <p:txBody>
            <a:bodyPr wrap="none" lIns="0" tIns="0" rIns="0" bIns="0" rtlCol="0">
              <a:spAutoFit/>
            </a:bodyPr>
            <a:lstStyle/>
            <a:p>
              <a:endParaRPr kumimoji="1" lang="ja-JP" altLang="en-US" sz="1600" dirty="0"/>
            </a:p>
          </p:txBody>
        </p:sp>
      </p:grpSp>
      <p:grpSp>
        <p:nvGrpSpPr>
          <p:cNvPr id="45" name="図形グループ 9"/>
          <p:cNvGrpSpPr/>
          <p:nvPr/>
        </p:nvGrpSpPr>
        <p:grpSpPr>
          <a:xfrm>
            <a:off x="5630799" y="2068018"/>
            <a:ext cx="2188496" cy="900246"/>
            <a:chOff x="6745160" y="1850916"/>
            <a:chExt cx="2398840" cy="900246"/>
          </a:xfrm>
        </p:grpSpPr>
        <p:sp>
          <p:nvSpPr>
            <p:cNvPr id="46" name="テキスト ボックス 45"/>
            <p:cNvSpPr txBox="1"/>
            <p:nvPr/>
          </p:nvSpPr>
          <p:spPr>
            <a:xfrm>
              <a:off x="6745160" y="1850916"/>
              <a:ext cx="2398840" cy="900246"/>
            </a:xfrm>
            <a:prstGeom prst="rect">
              <a:avLst/>
            </a:prstGeom>
            <a:noFill/>
            <a:ln>
              <a:solidFill>
                <a:schemeClr val="tx1"/>
              </a:solidFill>
            </a:ln>
          </p:spPr>
          <p:txBody>
            <a:bodyPr wrap="square" rtlCol="0">
              <a:spAutoFit/>
            </a:bodyPr>
            <a:lstStyle/>
            <a:p>
              <a:r>
                <a:rPr lang="en-US" altLang="ja-JP" sz="1050" dirty="0"/>
                <a:t>include </a:t>
              </a:r>
              <a:r>
                <a:rPr lang="en-US" altLang="ja-JP" sz="1050" dirty="0" err="1"/>
                <a:t>cstdio</a:t>
              </a:r>
              <a:r>
                <a:rPr lang="en-US" altLang="ja-JP" sz="1050" dirty="0"/>
                <a:t> include </a:t>
              </a:r>
              <a:r>
                <a:rPr lang="en-US" altLang="ja-JP" sz="1050" dirty="0" err="1"/>
                <a:t>cstring</a:t>
              </a:r>
              <a:r>
                <a:rPr lang="en-US" altLang="ja-JP" sz="1050" dirty="0"/>
                <a:t> </a:t>
              </a:r>
            </a:p>
            <a:p>
              <a:r>
                <a:rPr lang="en-US" altLang="ja-JP" sz="1050" dirty="0"/>
                <a:t>include </a:t>
              </a:r>
              <a:r>
                <a:rPr lang="en-US" altLang="ja-JP" sz="1050" dirty="0" err="1"/>
                <a:t>cstdio</a:t>
              </a:r>
              <a:r>
                <a:rPr lang="en-US" altLang="ja-JP" sz="1050" dirty="0"/>
                <a:t> include </a:t>
              </a:r>
              <a:r>
                <a:rPr lang="en-US" altLang="ja-JP" sz="1050" dirty="0" err="1"/>
                <a:t>cstring</a:t>
              </a:r>
              <a:r>
                <a:rPr lang="en-US" altLang="ja-JP" sz="1050" dirty="0"/>
                <a:t> include </a:t>
              </a:r>
            </a:p>
            <a:p>
              <a:r>
                <a:rPr lang="en-US" altLang="ja-JP" sz="1050" dirty="0"/>
                <a:t>include algorithm include</a:t>
              </a:r>
            </a:p>
            <a:p>
              <a:endParaRPr lang="en-US" altLang="ja-JP" sz="1050" dirty="0"/>
            </a:p>
            <a:p>
              <a:r>
                <a:rPr lang="ja-JP" altLang="en-US" sz="1050" dirty="0"/>
                <a:t>　　　　　　　　　　</a:t>
              </a:r>
            </a:p>
          </p:txBody>
        </p:sp>
        <p:sp>
          <p:nvSpPr>
            <p:cNvPr id="47" name="テキスト ボックス 46"/>
            <p:cNvSpPr txBox="1"/>
            <p:nvPr/>
          </p:nvSpPr>
          <p:spPr>
            <a:xfrm rot="5400000">
              <a:off x="7881631" y="2367552"/>
              <a:ext cx="343364" cy="404830"/>
            </a:xfrm>
            <a:prstGeom prst="rect">
              <a:avLst/>
            </a:prstGeom>
            <a:noFill/>
          </p:spPr>
          <p:txBody>
            <a:bodyPr wrap="none" rtlCol="0">
              <a:spAutoFit/>
            </a:bodyPr>
            <a:lstStyle/>
            <a:p>
              <a:r>
                <a:rPr lang="en-US" altLang="ja-JP" dirty="0"/>
                <a:t>…</a:t>
              </a:r>
              <a:endParaRPr lang="ja-JP" altLang="en-US" dirty="0"/>
            </a:p>
          </p:txBody>
        </p:sp>
      </p:grpSp>
      <p:sp>
        <p:nvSpPr>
          <p:cNvPr id="48" name="テキスト ボックス 47"/>
          <p:cNvSpPr txBox="1"/>
          <p:nvPr/>
        </p:nvSpPr>
        <p:spPr>
          <a:xfrm>
            <a:off x="5821562" y="3012097"/>
            <a:ext cx="1806970" cy="646331"/>
          </a:xfrm>
          <a:prstGeom prst="rect">
            <a:avLst/>
          </a:prstGeom>
          <a:noFill/>
        </p:spPr>
        <p:txBody>
          <a:bodyPr wrap="none" rtlCol="0">
            <a:spAutoFit/>
          </a:bodyPr>
          <a:lstStyle/>
          <a:p>
            <a:pPr algn="ctr"/>
            <a:r>
              <a:rPr lang="ja-JP" altLang="en-US" dirty="0"/>
              <a:t>特徴的な</a:t>
            </a:r>
            <a:r>
              <a:rPr lang="en-US" altLang="ja-JP" dirty="0"/>
              <a:t>N-gram</a:t>
            </a:r>
          </a:p>
          <a:p>
            <a:pPr algn="ctr"/>
            <a:r>
              <a:rPr lang="ja-JP" altLang="en-US" dirty="0"/>
              <a:t>のリスト</a:t>
            </a:r>
          </a:p>
        </p:txBody>
      </p:sp>
      <p:sp>
        <p:nvSpPr>
          <p:cNvPr id="49" name="テキスト ボックス 48"/>
          <p:cNvSpPr txBox="1"/>
          <p:nvPr/>
        </p:nvSpPr>
        <p:spPr>
          <a:xfrm>
            <a:off x="6019982" y="3960894"/>
            <a:ext cx="65" cy="276999"/>
          </a:xfrm>
          <a:prstGeom prst="rect">
            <a:avLst/>
          </a:prstGeom>
          <a:noFill/>
        </p:spPr>
        <p:txBody>
          <a:bodyPr wrap="none" lIns="0" tIns="0" rIns="0" bIns="0" rtlCol="0">
            <a:spAutoFit/>
          </a:bodyPr>
          <a:lstStyle/>
          <a:p>
            <a:endParaRPr lang="ja-JP" altLang="en-US" dirty="0">
              <a:solidFill>
                <a:schemeClr val="tx1"/>
              </a:solidFill>
            </a:endParaRPr>
          </a:p>
        </p:txBody>
      </p:sp>
      <p:sp>
        <p:nvSpPr>
          <p:cNvPr id="50" name="フローチャート: 準備 49"/>
          <p:cNvSpPr/>
          <p:nvPr/>
        </p:nvSpPr>
        <p:spPr>
          <a:xfrm>
            <a:off x="2002146" y="2298890"/>
            <a:ext cx="1502707" cy="924254"/>
          </a:xfrm>
          <a:prstGeom prst="flowChartPreparation">
            <a:avLst/>
          </a:prstGeom>
          <a:solidFill>
            <a:schemeClr val="bg1">
              <a:lumMod val="75000"/>
            </a:schemeClr>
          </a:solidFill>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前処理</a:t>
            </a:r>
          </a:p>
        </p:txBody>
      </p:sp>
      <p:grpSp>
        <p:nvGrpSpPr>
          <p:cNvPr id="51" name="Group 130"/>
          <p:cNvGrpSpPr>
            <a:grpSpLocks/>
          </p:cNvGrpSpPr>
          <p:nvPr/>
        </p:nvGrpSpPr>
        <p:grpSpPr bwMode="auto">
          <a:xfrm>
            <a:off x="3620181" y="2068018"/>
            <a:ext cx="1465851" cy="1427016"/>
            <a:chOff x="285" y="2897"/>
            <a:chExt cx="1020" cy="1021"/>
          </a:xfrm>
          <a:solidFill>
            <a:schemeClr val="bg1">
              <a:lumMod val="75000"/>
            </a:schemeClr>
          </a:solidFill>
        </p:grpSpPr>
        <p:grpSp>
          <p:nvGrpSpPr>
            <p:cNvPr id="52" name="Group 131"/>
            <p:cNvGrpSpPr>
              <a:grpSpLocks/>
            </p:cNvGrpSpPr>
            <p:nvPr/>
          </p:nvGrpSpPr>
          <p:grpSpPr bwMode="auto">
            <a:xfrm>
              <a:off x="285" y="2897"/>
              <a:ext cx="1020" cy="1021"/>
              <a:chOff x="2053" y="242"/>
              <a:chExt cx="1701" cy="1702"/>
            </a:xfrm>
            <a:grpFill/>
          </p:grpSpPr>
          <p:grpSp>
            <p:nvGrpSpPr>
              <p:cNvPr id="67" name="Group 132"/>
              <p:cNvGrpSpPr>
                <a:grpSpLocks/>
              </p:cNvGrpSpPr>
              <p:nvPr/>
            </p:nvGrpSpPr>
            <p:grpSpPr bwMode="auto">
              <a:xfrm>
                <a:off x="2677" y="242"/>
                <a:ext cx="452" cy="1701"/>
                <a:chOff x="2553" y="2160"/>
                <a:chExt cx="567" cy="1701"/>
              </a:xfrm>
              <a:grpFill/>
            </p:grpSpPr>
            <p:sp>
              <p:nvSpPr>
                <p:cNvPr id="78" name="AutoShape 133"/>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9" name="AutoShape 134"/>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68" name="Group 135"/>
              <p:cNvGrpSpPr>
                <a:grpSpLocks/>
              </p:cNvGrpSpPr>
              <p:nvPr/>
            </p:nvGrpSpPr>
            <p:grpSpPr bwMode="auto">
              <a:xfrm rot="5400000">
                <a:off x="2678" y="242"/>
                <a:ext cx="452" cy="1701"/>
                <a:chOff x="2553" y="2160"/>
                <a:chExt cx="567" cy="1701"/>
              </a:xfrm>
              <a:grpFill/>
            </p:grpSpPr>
            <p:sp>
              <p:nvSpPr>
                <p:cNvPr id="76" name="AutoShape 136"/>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7" name="AutoShape 137"/>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69" name="Group 138"/>
              <p:cNvGrpSpPr>
                <a:grpSpLocks/>
              </p:cNvGrpSpPr>
              <p:nvPr/>
            </p:nvGrpSpPr>
            <p:grpSpPr bwMode="auto">
              <a:xfrm rot="-2700000">
                <a:off x="2677" y="243"/>
                <a:ext cx="452" cy="1701"/>
                <a:chOff x="2553" y="2160"/>
                <a:chExt cx="567" cy="1701"/>
              </a:xfrm>
              <a:grpFill/>
            </p:grpSpPr>
            <p:sp>
              <p:nvSpPr>
                <p:cNvPr id="74" name="AutoShape 139"/>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5" name="AutoShape 140"/>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70" name="Group 141"/>
              <p:cNvGrpSpPr>
                <a:grpSpLocks/>
              </p:cNvGrpSpPr>
              <p:nvPr/>
            </p:nvGrpSpPr>
            <p:grpSpPr bwMode="auto">
              <a:xfrm rot="2700000">
                <a:off x="2678" y="242"/>
                <a:ext cx="452" cy="1701"/>
                <a:chOff x="2553" y="2160"/>
                <a:chExt cx="567" cy="1701"/>
              </a:xfrm>
              <a:grpFill/>
            </p:grpSpPr>
            <p:sp>
              <p:nvSpPr>
                <p:cNvPr id="72" name="AutoShape 142"/>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73" name="AutoShape 143"/>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sp>
            <p:nvSpPr>
              <p:cNvPr id="71" name="Oval 144"/>
              <p:cNvSpPr>
                <a:spLocks noChangeArrowheads="1"/>
              </p:cNvSpPr>
              <p:nvPr/>
            </p:nvSpPr>
            <p:spPr bwMode="auto">
              <a:xfrm>
                <a:off x="2224" y="413"/>
                <a:ext cx="1338" cy="1338"/>
              </a:xfrm>
              <a:prstGeom prst="ellipse">
                <a:avLst/>
              </a:prstGeom>
              <a:grp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3" name="Group 145"/>
            <p:cNvGrpSpPr>
              <a:grpSpLocks/>
            </p:cNvGrpSpPr>
            <p:nvPr/>
          </p:nvGrpSpPr>
          <p:grpSpPr bwMode="auto">
            <a:xfrm>
              <a:off x="285" y="2897"/>
              <a:ext cx="1020" cy="1021"/>
              <a:chOff x="2053" y="242"/>
              <a:chExt cx="1701" cy="1702"/>
            </a:xfrm>
            <a:grpFill/>
          </p:grpSpPr>
          <p:grpSp>
            <p:nvGrpSpPr>
              <p:cNvPr id="54" name="Group 146"/>
              <p:cNvGrpSpPr>
                <a:grpSpLocks/>
              </p:cNvGrpSpPr>
              <p:nvPr/>
            </p:nvGrpSpPr>
            <p:grpSpPr bwMode="auto">
              <a:xfrm>
                <a:off x="2677" y="242"/>
                <a:ext cx="452" cy="1701"/>
                <a:chOff x="2553" y="2160"/>
                <a:chExt cx="567" cy="1701"/>
              </a:xfrm>
              <a:grpFill/>
            </p:grpSpPr>
            <p:sp>
              <p:nvSpPr>
                <p:cNvPr id="65" name="AutoShape 147"/>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6" name="AutoShape 148"/>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5" name="Group 149"/>
              <p:cNvGrpSpPr>
                <a:grpSpLocks/>
              </p:cNvGrpSpPr>
              <p:nvPr/>
            </p:nvGrpSpPr>
            <p:grpSpPr bwMode="auto">
              <a:xfrm rot="5400000">
                <a:off x="2678" y="242"/>
                <a:ext cx="452" cy="1701"/>
                <a:chOff x="2553" y="2160"/>
                <a:chExt cx="567" cy="1701"/>
              </a:xfrm>
              <a:grpFill/>
            </p:grpSpPr>
            <p:sp>
              <p:nvSpPr>
                <p:cNvPr id="63" name="AutoShape 150"/>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4" name="AutoShape 151"/>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6" name="Group 152"/>
              <p:cNvGrpSpPr>
                <a:grpSpLocks/>
              </p:cNvGrpSpPr>
              <p:nvPr/>
            </p:nvGrpSpPr>
            <p:grpSpPr bwMode="auto">
              <a:xfrm rot="-2700000">
                <a:off x="2677" y="243"/>
                <a:ext cx="452" cy="1701"/>
                <a:chOff x="2553" y="2160"/>
                <a:chExt cx="567" cy="1701"/>
              </a:xfrm>
              <a:grpFill/>
            </p:grpSpPr>
            <p:sp>
              <p:nvSpPr>
                <p:cNvPr id="61" name="AutoShape 153"/>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2" name="AutoShape 154"/>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grpSp>
            <p:nvGrpSpPr>
              <p:cNvPr id="57" name="Group 155"/>
              <p:cNvGrpSpPr>
                <a:grpSpLocks/>
              </p:cNvGrpSpPr>
              <p:nvPr/>
            </p:nvGrpSpPr>
            <p:grpSpPr bwMode="auto">
              <a:xfrm rot="2700000">
                <a:off x="2678" y="242"/>
                <a:ext cx="452" cy="1701"/>
                <a:chOff x="2553" y="2160"/>
                <a:chExt cx="567" cy="1701"/>
              </a:xfrm>
              <a:grpFill/>
            </p:grpSpPr>
            <p:sp>
              <p:nvSpPr>
                <p:cNvPr id="59" name="AutoShape 156"/>
                <p:cNvSpPr>
                  <a:spLocks noChangeArrowheads="1"/>
                </p:cNvSpPr>
                <p:nvPr/>
              </p:nvSpPr>
              <p:spPr bwMode="auto">
                <a:xfrm>
                  <a:off x="2553" y="3578"/>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sp>
              <p:nvSpPr>
                <p:cNvPr id="60" name="AutoShape 157"/>
                <p:cNvSpPr>
                  <a:spLocks noChangeArrowheads="1"/>
                </p:cNvSpPr>
                <p:nvPr/>
              </p:nvSpPr>
              <p:spPr bwMode="auto">
                <a:xfrm rot="10800000">
                  <a:off x="2553" y="2160"/>
                  <a:ext cx="567" cy="283"/>
                </a:xfrm>
                <a:custGeom>
                  <a:avLst/>
                  <a:gdLst>
                    <a:gd name="G0" fmla="+- 2590 0 0"/>
                    <a:gd name="G1" fmla="+- 21600 0 2590"/>
                    <a:gd name="G2" fmla="*/ 2590 1 2"/>
                    <a:gd name="G3" fmla="+- 21600 0 G2"/>
                    <a:gd name="G4" fmla="+/ 2590 21600 2"/>
                    <a:gd name="G5" fmla="+/ G1 0 2"/>
                    <a:gd name="G6" fmla="*/ 21600 21600 2590"/>
                    <a:gd name="G7" fmla="*/ G6 1 2"/>
                    <a:gd name="G8" fmla="+- 21600 0 G7"/>
                    <a:gd name="G9" fmla="*/ 21600 1 2"/>
                    <a:gd name="G10" fmla="+- 2590 0 G9"/>
                    <a:gd name="G11" fmla="?: G10 G8 0"/>
                    <a:gd name="G12" fmla="?: G10 G7 21600"/>
                    <a:gd name="T0" fmla="*/ 20305 w 21600"/>
                    <a:gd name="T1" fmla="*/ 10800 h 21600"/>
                    <a:gd name="T2" fmla="*/ 10800 w 21600"/>
                    <a:gd name="T3" fmla="*/ 21600 h 21600"/>
                    <a:gd name="T4" fmla="*/ 1295 w 21600"/>
                    <a:gd name="T5" fmla="*/ 10800 h 21600"/>
                    <a:gd name="T6" fmla="*/ 10800 w 21600"/>
                    <a:gd name="T7" fmla="*/ 0 h 21600"/>
                    <a:gd name="T8" fmla="*/ 3095 w 21600"/>
                    <a:gd name="T9" fmla="*/ 3095 h 21600"/>
                    <a:gd name="T10" fmla="*/ 18505 w 21600"/>
                    <a:gd name="T11" fmla="*/ 18505 h 21600"/>
                  </a:gdLst>
                  <a:ahLst/>
                  <a:cxnLst>
                    <a:cxn ang="0">
                      <a:pos x="T0" y="T1"/>
                    </a:cxn>
                    <a:cxn ang="0">
                      <a:pos x="T2" y="T3"/>
                    </a:cxn>
                    <a:cxn ang="0">
                      <a:pos x="T4" y="T5"/>
                    </a:cxn>
                    <a:cxn ang="0">
                      <a:pos x="T6" y="T7"/>
                    </a:cxn>
                  </a:cxnLst>
                  <a:rect l="T8" t="T9" r="T10" b="T11"/>
                  <a:pathLst>
                    <a:path w="21600" h="21600">
                      <a:moveTo>
                        <a:pt x="0" y="0"/>
                      </a:moveTo>
                      <a:lnTo>
                        <a:pt x="2590" y="21600"/>
                      </a:lnTo>
                      <a:lnTo>
                        <a:pt x="19010" y="21600"/>
                      </a:lnTo>
                      <a:lnTo>
                        <a:pt x="21600" y="0"/>
                      </a:lnTo>
                      <a:close/>
                    </a:path>
                  </a:pathLst>
                </a:custGeom>
                <a:gr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endParaRPr lang="ja-JP" altLang="en-US"/>
                </a:p>
              </p:txBody>
            </p:sp>
          </p:grpSp>
          <p:sp>
            <p:nvSpPr>
              <p:cNvPr id="58" name="Oval 158"/>
              <p:cNvSpPr>
                <a:spLocks noChangeArrowheads="1"/>
              </p:cNvSpPr>
              <p:nvPr/>
            </p:nvSpPr>
            <p:spPr bwMode="auto">
              <a:xfrm>
                <a:off x="2224" y="413"/>
                <a:ext cx="1338" cy="1338"/>
              </a:xfrm>
              <a:prstGeom prst="ellipse">
                <a:avLst/>
              </a:prstGeom>
              <a:grpFill/>
              <a:ln w="19050">
                <a:no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dirty="0" err="1" smtClean="0"/>
                  <a:t>ngweight</a:t>
                </a:r>
                <a:r>
                  <a:rPr lang="en-US" altLang="ja-JP" dirty="0" smtClean="0"/>
                  <a:t>[3]</a:t>
                </a:r>
                <a:endParaRPr lang="ja-JP" altLang="en-US" dirty="0"/>
              </a:p>
            </p:txBody>
          </p:sp>
        </p:grpSp>
      </p:grpSp>
      <p:sp>
        <p:nvSpPr>
          <p:cNvPr id="8" name="Can 2"/>
          <p:cNvSpPr/>
          <p:nvPr/>
        </p:nvSpPr>
        <p:spPr>
          <a:xfrm>
            <a:off x="856534" y="2038091"/>
            <a:ext cx="1045373" cy="1486871"/>
          </a:xfrm>
          <a:prstGeom prst="can">
            <a:avLst>
              <a:gd name="adj" fmla="val 4391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smtClean="0">
                <a:solidFill>
                  <a:schemeClr val="tx1"/>
                </a:solidFill>
              </a:rPr>
              <a:t>ソースコード</a:t>
            </a:r>
            <a:endParaRPr kumimoji="1" lang="en-US" dirty="0">
              <a:solidFill>
                <a:schemeClr val="tx1"/>
              </a:solidFill>
            </a:endParaRPr>
          </a:p>
        </p:txBody>
      </p:sp>
      <p:cxnSp>
        <p:nvCxnSpPr>
          <p:cNvPr id="3" name="直線矢印コネクタ 2"/>
          <p:cNvCxnSpPr>
            <a:stCxn id="48" idx="2"/>
          </p:cNvCxnSpPr>
          <p:nvPr/>
        </p:nvCxnSpPr>
        <p:spPr>
          <a:xfrm>
            <a:off x="6725047" y="3658428"/>
            <a:ext cx="0" cy="604907"/>
          </a:xfrm>
          <a:prstGeom prst="straightConnector1">
            <a:avLst/>
          </a:prstGeom>
          <a:ln w="25400">
            <a:tailEnd type="triangle"/>
          </a:ln>
        </p:spPr>
        <p:style>
          <a:lnRef idx="1">
            <a:schemeClr val="dk1"/>
          </a:lnRef>
          <a:fillRef idx="0">
            <a:schemeClr val="dk1"/>
          </a:fillRef>
          <a:effectRef idx="0">
            <a:schemeClr val="dk1"/>
          </a:effectRef>
          <a:fontRef idx="minor">
            <a:schemeClr val="tx1"/>
          </a:fontRef>
        </p:style>
      </p:cxnSp>
      <p:sp>
        <p:nvSpPr>
          <p:cNvPr id="80" name="テキスト ボックス 28"/>
          <p:cNvSpPr txBox="1"/>
          <p:nvPr/>
        </p:nvSpPr>
        <p:spPr>
          <a:xfrm>
            <a:off x="580516" y="5953329"/>
            <a:ext cx="6752008" cy="276999"/>
          </a:xfrm>
          <a:prstGeom prst="rect">
            <a:avLst/>
          </a:prstGeom>
          <a:solidFill>
            <a:schemeClr val="bg1">
              <a:lumMod val="75000"/>
            </a:schemeClr>
          </a:solidFill>
        </p:spPr>
        <p:txBody>
          <a:bodyPr wrap="square" rtlCol="0">
            <a:spAutoFit/>
          </a:bodyPr>
          <a:lstStyle/>
          <a:p>
            <a:r>
              <a:rPr lang="en-US" altLang="ja-JP" sz="1200" dirty="0" smtClean="0"/>
              <a:t>[3] N-Gram </a:t>
            </a:r>
            <a:r>
              <a:rPr lang="en-US" altLang="ja-JP" sz="1200" dirty="0"/>
              <a:t>Weighting </a:t>
            </a:r>
            <a:r>
              <a:rPr lang="en-US" altLang="ja-JP" sz="1200" dirty="0" smtClean="0"/>
              <a:t>Scheme: </a:t>
            </a:r>
            <a:r>
              <a:rPr lang="en-US" altLang="ja-JP" sz="1200" dirty="0"/>
              <a:t>https://</a:t>
            </a:r>
            <a:r>
              <a:rPr lang="en-US" altLang="ja-JP" sz="1200" dirty="0" err="1"/>
              <a:t>github.com</a:t>
            </a:r>
            <a:r>
              <a:rPr lang="en-US" altLang="ja-JP" sz="1200" dirty="0"/>
              <a:t>/</a:t>
            </a:r>
            <a:r>
              <a:rPr lang="en-US" altLang="ja-JP" sz="1200" dirty="0" err="1"/>
              <a:t>iwnsew</a:t>
            </a:r>
            <a:r>
              <a:rPr lang="en-US" altLang="ja-JP" sz="1200" dirty="0"/>
              <a:t>/</a:t>
            </a:r>
            <a:r>
              <a:rPr lang="en-US" altLang="ja-JP" sz="1200" dirty="0" err="1"/>
              <a:t>ngweight</a:t>
            </a:r>
            <a:endParaRPr kumimoji="1" lang="ja-JP" altLang="en-US" sz="1200" dirty="0"/>
          </a:p>
        </p:txBody>
      </p:sp>
      <p:sp>
        <p:nvSpPr>
          <p:cNvPr id="31" name="四角形吹き出し 30"/>
          <p:cNvSpPr/>
          <p:nvPr/>
        </p:nvSpPr>
        <p:spPr>
          <a:xfrm>
            <a:off x="580517" y="3719786"/>
            <a:ext cx="4682478" cy="2123471"/>
          </a:xfrm>
          <a:prstGeom prst="wedgeRectCallout">
            <a:avLst>
              <a:gd name="adj1" fmla="val 25076"/>
              <a:gd name="adj2" fmla="val -63800"/>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600"/>
              </a:spcAft>
            </a:pPr>
            <a:r>
              <a:rPr kumimoji="1" lang="ja-JP" altLang="en-US" sz="2000" dirty="0" smtClean="0">
                <a:solidFill>
                  <a:schemeClr val="tx1"/>
                </a:solidFill>
              </a:rPr>
              <a:t>与えた全文書から</a:t>
            </a:r>
            <a:r>
              <a:rPr lang="ja-JP" altLang="en-US" sz="2000" dirty="0" smtClean="0">
                <a:solidFill>
                  <a:schemeClr val="tx1"/>
                </a:solidFill>
              </a:rPr>
              <a:t>，特徴的な</a:t>
            </a:r>
            <a:r>
              <a:rPr lang="en-US" altLang="ja-JP" sz="2000" dirty="0" smtClean="0">
                <a:solidFill>
                  <a:schemeClr val="tx1"/>
                </a:solidFill>
              </a:rPr>
              <a:t>N-gram</a:t>
            </a:r>
            <a:r>
              <a:rPr lang="ja-JP" altLang="en-US" sz="2000" dirty="0" smtClean="0">
                <a:solidFill>
                  <a:schemeClr val="tx1"/>
                </a:solidFill>
              </a:rPr>
              <a:t>を</a:t>
            </a:r>
            <a:r>
              <a:rPr lang="en-US" altLang="ja-JP" sz="2000" dirty="0" smtClean="0">
                <a:solidFill>
                  <a:schemeClr val="tx1"/>
                </a:solidFill>
              </a:rPr>
              <a:t/>
            </a:r>
            <a:br>
              <a:rPr lang="en-US" altLang="ja-JP" sz="2000" dirty="0" smtClean="0">
                <a:solidFill>
                  <a:schemeClr val="tx1"/>
                </a:solidFill>
              </a:rPr>
            </a:br>
            <a:r>
              <a:rPr lang="ja-JP" altLang="en-US" sz="2000" dirty="0" smtClean="0">
                <a:solidFill>
                  <a:schemeClr val="tx1"/>
                </a:solidFill>
              </a:rPr>
              <a:t>出力するツール</a:t>
            </a:r>
            <a:endParaRPr lang="en-US" altLang="ja-JP" sz="2000" dirty="0" smtClean="0">
              <a:solidFill>
                <a:schemeClr val="tx1"/>
              </a:solidFill>
            </a:endParaRPr>
          </a:p>
          <a:p>
            <a:pPr>
              <a:spcAft>
                <a:spcPts val="600"/>
              </a:spcAft>
            </a:pPr>
            <a:endParaRPr lang="en-US" altLang="ja-JP" sz="2000" dirty="0">
              <a:solidFill>
                <a:schemeClr val="tx1"/>
              </a:solidFill>
            </a:endParaRPr>
          </a:p>
          <a:p>
            <a:pPr>
              <a:spcAft>
                <a:spcPts val="600"/>
              </a:spcAft>
            </a:pPr>
            <a:r>
              <a:rPr lang="en-US" altLang="ja-JP" sz="2000" dirty="0" smtClean="0">
                <a:solidFill>
                  <a:schemeClr val="tx1"/>
                </a:solidFill>
              </a:rPr>
              <a:t>N-gram</a:t>
            </a:r>
            <a:r>
              <a:rPr lang="ja-JP" altLang="en-US" sz="2000" dirty="0" smtClean="0">
                <a:solidFill>
                  <a:schemeClr val="tx1"/>
                </a:solidFill>
              </a:rPr>
              <a:t>のリストから，各ソースコードの</a:t>
            </a:r>
            <a:r>
              <a:rPr lang="en-US" altLang="ja-JP" sz="2000" dirty="0" smtClean="0">
                <a:solidFill>
                  <a:schemeClr val="tx1"/>
                </a:solidFill>
              </a:rPr>
              <a:t/>
            </a:r>
            <a:br>
              <a:rPr lang="en-US" altLang="ja-JP" sz="2000" dirty="0" smtClean="0">
                <a:solidFill>
                  <a:schemeClr val="tx1"/>
                </a:solidFill>
              </a:rPr>
            </a:br>
            <a:r>
              <a:rPr lang="en-US" altLang="ja-JP" sz="2000" dirty="0" smtClean="0">
                <a:solidFill>
                  <a:schemeClr val="tx1"/>
                </a:solidFill>
              </a:rPr>
              <a:t>N-gram </a:t>
            </a:r>
            <a:r>
              <a:rPr lang="ja-JP" altLang="en-US" sz="2000" dirty="0" smtClean="0">
                <a:solidFill>
                  <a:schemeClr val="tx1"/>
                </a:solidFill>
              </a:rPr>
              <a:t>の出現数をカウントし，</a:t>
            </a:r>
            <a:endParaRPr lang="en-US" altLang="ja-JP" sz="2000" dirty="0" smtClean="0">
              <a:solidFill>
                <a:schemeClr val="tx1"/>
              </a:solidFill>
            </a:endParaRPr>
          </a:p>
          <a:p>
            <a:pPr>
              <a:spcAft>
                <a:spcPts val="600"/>
              </a:spcAft>
            </a:pPr>
            <a:r>
              <a:rPr lang="ja-JP" altLang="en-US" sz="2000" dirty="0" smtClean="0">
                <a:solidFill>
                  <a:schemeClr val="tx1"/>
                </a:solidFill>
              </a:rPr>
              <a:t>語彙ベクトルを作成する</a:t>
            </a:r>
            <a:endParaRPr lang="en-US" altLang="ja-JP" sz="2000" dirty="0" smtClean="0">
              <a:solidFill>
                <a:schemeClr val="tx1"/>
              </a:solidFill>
            </a:endParaRPr>
          </a:p>
        </p:txBody>
      </p:sp>
      <p:sp>
        <p:nvSpPr>
          <p:cNvPr id="83" name="テキスト ボックス 82"/>
          <p:cNvSpPr txBox="1"/>
          <p:nvPr/>
        </p:nvSpPr>
        <p:spPr>
          <a:xfrm>
            <a:off x="5460083" y="5474507"/>
            <a:ext cx="2204450" cy="369332"/>
          </a:xfrm>
          <a:prstGeom prst="rect">
            <a:avLst/>
          </a:prstGeom>
          <a:noFill/>
        </p:spPr>
        <p:txBody>
          <a:bodyPr wrap="none" rtlCol="0">
            <a:spAutoFit/>
          </a:bodyPr>
          <a:lstStyle/>
          <a:p>
            <a:pPr algn="ctr"/>
            <a:r>
              <a:rPr lang="ja-JP" altLang="en-US" dirty="0" smtClean="0"/>
              <a:t>語彙ベクトルの作成</a:t>
            </a:r>
            <a:endParaRPr lang="ja-JP" altLang="en-US" dirty="0"/>
          </a:p>
        </p:txBody>
      </p:sp>
    </p:spTree>
    <p:extLst>
      <p:ext uri="{BB962C8B-B14F-4D97-AF65-F5344CB8AC3E}">
        <p14:creationId xmlns:p14="http://schemas.microsoft.com/office/powerpoint/2010/main" val="1274252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卒業研究発表0222_2</Template>
  <TotalTime>18821</TotalTime>
  <Words>2592</Words>
  <Application>Microsoft Macintosh PowerPoint</Application>
  <PresentationFormat>画面に合わせる (4:3)</PresentationFormat>
  <Paragraphs>330</Paragraphs>
  <Slides>24</Slides>
  <Notes>24</Notes>
  <HiddenSlides>1</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24</vt:i4>
      </vt:variant>
    </vt:vector>
  </HeadingPairs>
  <TitlesOfParts>
    <vt:vector size="29" baseType="lpstr">
      <vt:lpstr>Arial</vt:lpstr>
      <vt:lpstr>Calibri</vt:lpstr>
      <vt:lpstr>Cambria Math</vt:lpstr>
      <vt:lpstr>ＭＳ Ｐゴシック</vt:lpstr>
      <vt:lpstr>Sel-CoolMetal-white</vt:lpstr>
      <vt:lpstr>構造的特徴を考慮したプログラミングコンテストの解答の分類手法</vt:lpstr>
      <vt:lpstr>プログラミングコンテスト</vt:lpstr>
      <vt:lpstr>解答検索における問題</vt:lpstr>
      <vt:lpstr>関連研究(1/2)</vt:lpstr>
      <vt:lpstr>関連研究(2/2)</vt:lpstr>
      <vt:lpstr>研究背景と目的</vt:lpstr>
      <vt:lpstr>提案手法の全体像</vt:lpstr>
      <vt:lpstr>Step1-1: 語彙ベクトルの作成</vt:lpstr>
      <vt:lpstr>Step1-2: 語彙ベクトルの作成</vt:lpstr>
      <vt:lpstr>Step1-3: 構造ベクトルの作成</vt:lpstr>
      <vt:lpstr>Step2: 語彙ベクトルによる 階層クラスタリング</vt:lpstr>
      <vt:lpstr>階層クラスタリングの アルゴリズム(1/6)</vt:lpstr>
      <vt:lpstr>階層クラスタリングの アルゴリズム(2/6)</vt:lpstr>
      <vt:lpstr>階層クラスタリングの アルゴリズム(3/6)</vt:lpstr>
      <vt:lpstr>階層クラスタリングの アルゴリズム(4/6)</vt:lpstr>
      <vt:lpstr>階層クラスタリングの アルゴリズム(5/6)</vt:lpstr>
      <vt:lpstr>階層クラスタリングの アルゴリズム(6/6)</vt:lpstr>
      <vt:lpstr>提案手法：Step3 </vt:lpstr>
      <vt:lpstr>ケーススタディ</vt:lpstr>
      <vt:lpstr>調査項目2</vt:lpstr>
      <vt:lpstr>実験結果2:物理行数の箱ひげ図</vt:lpstr>
      <vt:lpstr>実験結果2:物理行数の箱ひげ図</vt:lpstr>
      <vt:lpstr>まとめと今後の課題</vt:lpstr>
      <vt:lpstr>実験結果2:ネスト平均の箱ひげ図</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プログラミング上級者に共通 するプログラムの特徴調査</dc:title>
  <dc:creator>堤祥吾</dc:creator>
  <cp:lastModifiedBy>原口 公輔</cp:lastModifiedBy>
  <cp:revision>966</cp:revision>
  <cp:lastPrinted>2019-02-15T01:26:46Z</cp:lastPrinted>
  <dcterms:created xsi:type="dcterms:W3CDTF">2016-11-29T09:52:45Z</dcterms:created>
  <dcterms:modified xsi:type="dcterms:W3CDTF">2019-02-25T05:35:06Z</dcterms:modified>
</cp:coreProperties>
</file>