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60" r:id="rId2"/>
    <p:sldId id="261" r:id="rId3"/>
    <p:sldId id="300" r:id="rId4"/>
    <p:sldId id="257" r:id="rId5"/>
    <p:sldId id="279" r:id="rId6"/>
    <p:sldId id="306" r:id="rId7"/>
    <p:sldId id="310" r:id="rId8"/>
    <p:sldId id="311" r:id="rId9"/>
    <p:sldId id="281" r:id="rId10"/>
    <p:sldId id="309" r:id="rId11"/>
    <p:sldId id="298" r:id="rId12"/>
    <p:sldId id="312" r:id="rId13"/>
    <p:sldId id="292" r:id="rId14"/>
    <p:sldId id="291" r:id="rId15"/>
    <p:sldId id="275" r:id="rId16"/>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康裕 向井" initials="康裕"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CBB04"/>
    <a:srgbClr val="FF4A01"/>
    <a:srgbClr val="FE7A02"/>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50" autoAdjust="0"/>
    <p:restoredTop sz="62670" autoAdjust="0"/>
  </p:normalViewPr>
  <p:slideViewPr>
    <p:cSldViewPr snapToGrid="0">
      <p:cViewPr varScale="1">
        <p:scale>
          <a:sx n="104" d="100"/>
          <a:sy n="104" d="100"/>
        </p:scale>
        <p:origin x="3712" y="60"/>
      </p:cViewPr>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y-mukai\&#21330;&#35542;\excel\graph_new.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y-mukai\&#21330;&#35542;\excel\graph_new.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4705091731816045E-2"/>
          <c:y val="3.9701293943890166E-2"/>
          <c:w val="0.90418634458671743"/>
          <c:h val="0.87377404137858128"/>
        </c:manualLayout>
      </c:layout>
      <c:barChart>
        <c:barDir val="bar"/>
        <c:grouping val="stacked"/>
        <c:varyColors val="0"/>
        <c:ser>
          <c:idx val="0"/>
          <c:order val="0"/>
          <c:spPr>
            <a:solidFill>
              <a:schemeClr val="accent1"/>
            </a:solidFill>
            <a:ln>
              <a:solidFill>
                <a:schemeClr val="accent1"/>
              </a:solidFill>
            </a:ln>
            <a:effectLst/>
          </c:spPr>
          <c:invertIfNegative val="0"/>
          <c:cat>
            <c:strRef>
              <c:f>(箱ひげ!$E$1:$H$1,箱ひげ!$F$1:$G$1)</c:f>
              <c:strCache>
                <c:ptCount val="2"/>
                <c:pt idx="0">
                  <c:v>分類後</c:v>
                </c:pt>
                <c:pt idx="1">
                  <c:v>分類前</c:v>
                </c:pt>
              </c:strCache>
            </c:strRef>
          </c:cat>
          <c:val>
            <c:numRef>
              <c:f>(箱ひげ!$E$2:$H$2,箱ひげ!$F$2:$G$2)</c:f>
              <c:numCache>
                <c:formatCode>General</c:formatCode>
                <c:ptCount val="2"/>
                <c:pt idx="0">
                  <c:v>1</c:v>
                </c:pt>
                <c:pt idx="1">
                  <c:v>1</c:v>
                </c:pt>
              </c:numCache>
            </c:numRef>
          </c:val>
          <c:extLst>
            <c:ext xmlns:c16="http://schemas.microsoft.com/office/drawing/2014/chart" uri="{C3380CC4-5D6E-409C-BE32-E72D297353CC}">
              <c16:uniqueId val="{00000000-3B58-470A-AD97-B78B3CE535FD}"/>
            </c:ext>
          </c:extLst>
        </c:ser>
        <c:ser>
          <c:idx val="1"/>
          <c:order val="1"/>
          <c:spPr>
            <a:solidFill>
              <a:schemeClr val="accent2"/>
            </a:solidFill>
            <a:ln>
              <a:solidFill>
                <a:schemeClr val="accent2"/>
              </a:solidFill>
            </a:ln>
            <a:effectLst/>
          </c:spPr>
          <c:invertIfNegative val="0"/>
          <c:cat>
            <c:strRef>
              <c:f>(箱ひげ!$E$1:$H$1,箱ひげ!$F$1:$G$1)</c:f>
              <c:strCache>
                <c:ptCount val="2"/>
                <c:pt idx="0">
                  <c:v>分類後</c:v>
                </c:pt>
                <c:pt idx="1">
                  <c:v>分類前</c:v>
                </c:pt>
              </c:strCache>
            </c:strRef>
          </c:cat>
          <c:val>
            <c:numRef>
              <c:f>(箱ひげ!$E$3:$H$3,箱ひげ!$F$3:$G$3)</c:f>
              <c:numCache>
                <c:formatCode>General</c:formatCode>
                <c:ptCount val="2"/>
                <c:pt idx="0">
                  <c:v>1</c:v>
                </c:pt>
                <c:pt idx="1">
                  <c:v>1</c:v>
                </c:pt>
              </c:numCache>
            </c:numRef>
          </c:val>
          <c:extLst>
            <c:ext xmlns:c16="http://schemas.microsoft.com/office/drawing/2014/chart" uri="{C3380CC4-5D6E-409C-BE32-E72D297353CC}">
              <c16:uniqueId val="{00000001-3B58-470A-AD97-B78B3CE535FD}"/>
            </c:ext>
          </c:extLst>
        </c:ser>
        <c:ser>
          <c:idx val="2"/>
          <c:order val="2"/>
          <c:spPr>
            <a:solidFill>
              <a:schemeClr val="accent3"/>
            </a:solidFill>
            <a:ln>
              <a:solidFill>
                <a:schemeClr val="accent3"/>
              </a:solidFill>
            </a:ln>
            <a:effectLst/>
          </c:spPr>
          <c:invertIfNegative val="0"/>
          <c:cat>
            <c:strRef>
              <c:f>(箱ひげ!$E$1:$H$1,箱ひげ!$F$1:$G$1)</c:f>
              <c:strCache>
                <c:ptCount val="2"/>
                <c:pt idx="0">
                  <c:v>分類後</c:v>
                </c:pt>
                <c:pt idx="1">
                  <c:v>分類前</c:v>
                </c:pt>
              </c:strCache>
            </c:strRef>
          </c:cat>
          <c:val>
            <c:numRef>
              <c:f>(箱ひげ!$E$4:$H$4,箱ひげ!$F$4:$G$4)</c:f>
              <c:numCache>
                <c:formatCode>General</c:formatCode>
                <c:ptCount val="2"/>
                <c:pt idx="0">
                  <c:v>2</c:v>
                </c:pt>
                <c:pt idx="1">
                  <c:v>2</c:v>
                </c:pt>
              </c:numCache>
            </c:numRef>
          </c:val>
          <c:extLst>
            <c:ext xmlns:c16="http://schemas.microsoft.com/office/drawing/2014/chart" uri="{C3380CC4-5D6E-409C-BE32-E72D297353CC}">
              <c16:uniqueId val="{00000002-3B58-470A-AD97-B78B3CE535FD}"/>
            </c:ext>
          </c:extLst>
        </c:ser>
        <c:ser>
          <c:idx val="3"/>
          <c:order val="3"/>
          <c:spPr>
            <a:solidFill>
              <a:schemeClr val="accent4"/>
            </a:solidFill>
            <a:ln>
              <a:solidFill>
                <a:schemeClr val="accent4"/>
              </a:solidFill>
            </a:ln>
            <a:effectLst/>
          </c:spPr>
          <c:invertIfNegative val="0"/>
          <c:cat>
            <c:strRef>
              <c:f>(箱ひげ!$E$1:$H$1,箱ひげ!$F$1:$G$1)</c:f>
              <c:strCache>
                <c:ptCount val="2"/>
                <c:pt idx="0">
                  <c:v>分類後</c:v>
                </c:pt>
                <c:pt idx="1">
                  <c:v>分類前</c:v>
                </c:pt>
              </c:strCache>
            </c:strRef>
          </c:cat>
          <c:val>
            <c:numRef>
              <c:f>(箱ひげ!$E$5:$H$5,箱ひげ!$F$5:$G$5)</c:f>
              <c:numCache>
                <c:formatCode>General</c:formatCode>
                <c:ptCount val="2"/>
                <c:pt idx="0">
                  <c:v>2</c:v>
                </c:pt>
                <c:pt idx="1">
                  <c:v>2</c:v>
                </c:pt>
              </c:numCache>
            </c:numRef>
          </c:val>
          <c:extLst>
            <c:ext xmlns:c16="http://schemas.microsoft.com/office/drawing/2014/chart" uri="{C3380CC4-5D6E-409C-BE32-E72D297353CC}">
              <c16:uniqueId val="{00000003-3B58-470A-AD97-B78B3CE535FD}"/>
            </c:ext>
          </c:extLst>
        </c:ser>
        <c:ser>
          <c:idx val="4"/>
          <c:order val="4"/>
          <c:spPr>
            <a:solidFill>
              <a:schemeClr val="accent5"/>
            </a:solidFill>
            <a:ln>
              <a:solidFill>
                <a:schemeClr val="accent5"/>
              </a:solidFill>
            </a:ln>
            <a:effectLst/>
          </c:spPr>
          <c:invertIfNegative val="0"/>
          <c:cat>
            <c:strRef>
              <c:f>(箱ひげ!$E$1:$H$1,箱ひげ!$F$1:$G$1)</c:f>
              <c:strCache>
                <c:ptCount val="2"/>
                <c:pt idx="0">
                  <c:v>分類後</c:v>
                </c:pt>
                <c:pt idx="1">
                  <c:v>分類前</c:v>
                </c:pt>
              </c:strCache>
            </c:strRef>
          </c:cat>
          <c:val>
            <c:numRef>
              <c:f>(箱ひげ!$E$14:$H$14,箱ひげ!$F$14:$G$14)</c:f>
              <c:numCache>
                <c:formatCode>General</c:formatCode>
                <c:ptCount val="2"/>
                <c:pt idx="0">
                  <c:v>4</c:v>
                </c:pt>
                <c:pt idx="1">
                  <c:v>4</c:v>
                </c:pt>
              </c:numCache>
            </c:numRef>
          </c:val>
          <c:extLst>
            <c:ext xmlns:c16="http://schemas.microsoft.com/office/drawing/2014/chart" uri="{C3380CC4-5D6E-409C-BE32-E72D297353CC}">
              <c16:uniqueId val="{00000004-3B58-470A-AD97-B78B3CE535FD}"/>
            </c:ext>
          </c:extLst>
        </c:ser>
        <c:ser>
          <c:idx val="5"/>
          <c:order val="5"/>
          <c:spPr>
            <a:solidFill>
              <a:schemeClr val="accent6"/>
            </a:solidFill>
            <a:ln>
              <a:solidFill>
                <a:schemeClr val="accent6"/>
              </a:solidFill>
            </a:ln>
            <a:effectLst/>
          </c:spPr>
          <c:invertIfNegative val="0"/>
          <c:cat>
            <c:strRef>
              <c:f>(箱ひげ!$E$1:$H$1,箱ひげ!$F$1:$G$1)</c:f>
              <c:strCache>
                <c:ptCount val="2"/>
                <c:pt idx="0">
                  <c:v>分類後</c:v>
                </c:pt>
                <c:pt idx="1">
                  <c:v>分類前</c:v>
                </c:pt>
              </c:strCache>
            </c:strRef>
          </c:cat>
          <c:val>
            <c:numRef>
              <c:f>(箱ひげ!$E$15:$H$15,箱ひげ!$F$15:$G$15)</c:f>
              <c:numCache>
                <c:formatCode>General</c:formatCode>
                <c:ptCount val="2"/>
                <c:pt idx="0">
                  <c:v>4</c:v>
                </c:pt>
                <c:pt idx="1">
                  <c:v>4</c:v>
                </c:pt>
              </c:numCache>
            </c:numRef>
          </c:val>
          <c:extLst>
            <c:ext xmlns:c16="http://schemas.microsoft.com/office/drawing/2014/chart" uri="{C3380CC4-5D6E-409C-BE32-E72D297353CC}">
              <c16:uniqueId val="{00000005-3B58-470A-AD97-B78B3CE535FD}"/>
            </c:ext>
          </c:extLst>
        </c:ser>
        <c:ser>
          <c:idx val="6"/>
          <c:order val="6"/>
          <c:spPr>
            <a:solidFill>
              <a:schemeClr val="accent1">
                <a:lumMod val="60000"/>
              </a:schemeClr>
            </a:solidFill>
            <a:ln>
              <a:solidFill>
                <a:schemeClr val="accent1">
                  <a:lumMod val="60000"/>
                </a:schemeClr>
              </a:solidFill>
            </a:ln>
            <a:effectLst/>
          </c:spPr>
          <c:invertIfNegative val="0"/>
          <c:cat>
            <c:strRef>
              <c:f>(箱ひげ!$E$1:$H$1,箱ひげ!$F$1:$G$1)</c:f>
              <c:strCache>
                <c:ptCount val="2"/>
                <c:pt idx="0">
                  <c:v>分類後</c:v>
                </c:pt>
                <c:pt idx="1">
                  <c:v>分類前</c:v>
                </c:pt>
              </c:strCache>
            </c:strRef>
          </c:cat>
          <c:val>
            <c:numRef>
              <c:f>(箱ひげ!$E$16:$H$16,箱ひげ!$F$16:$G$16)</c:f>
              <c:numCache>
                <c:formatCode>General</c:formatCode>
                <c:ptCount val="2"/>
                <c:pt idx="0">
                  <c:v>4</c:v>
                </c:pt>
                <c:pt idx="1">
                  <c:v>4</c:v>
                </c:pt>
              </c:numCache>
            </c:numRef>
          </c:val>
          <c:extLst>
            <c:ext xmlns:c16="http://schemas.microsoft.com/office/drawing/2014/chart" uri="{C3380CC4-5D6E-409C-BE32-E72D297353CC}">
              <c16:uniqueId val="{00000006-3B58-470A-AD97-B78B3CE535FD}"/>
            </c:ext>
          </c:extLst>
        </c:ser>
        <c:ser>
          <c:idx val="7"/>
          <c:order val="7"/>
          <c:spPr>
            <a:solidFill>
              <a:schemeClr val="accent2">
                <a:lumMod val="60000"/>
              </a:schemeClr>
            </a:solidFill>
            <a:ln>
              <a:solidFill>
                <a:schemeClr val="accent2">
                  <a:lumMod val="60000"/>
                </a:schemeClr>
              </a:solidFill>
            </a:ln>
            <a:effectLst/>
          </c:spPr>
          <c:invertIfNegative val="0"/>
          <c:cat>
            <c:strRef>
              <c:f>(箱ひげ!$E$1:$H$1,箱ひげ!$F$1:$G$1)</c:f>
              <c:strCache>
                <c:ptCount val="2"/>
                <c:pt idx="0">
                  <c:v>分類後</c:v>
                </c:pt>
                <c:pt idx="1">
                  <c:v>分類前</c:v>
                </c:pt>
              </c:strCache>
            </c:strRef>
          </c:cat>
          <c:val>
            <c:numRef>
              <c:f>(箱ひげ!$E$17:$H$17,箱ひげ!$F$17:$G$17)</c:f>
              <c:numCache>
                <c:formatCode>General</c:formatCode>
                <c:ptCount val="2"/>
                <c:pt idx="0">
                  <c:v>5</c:v>
                </c:pt>
                <c:pt idx="1">
                  <c:v>5</c:v>
                </c:pt>
              </c:numCache>
            </c:numRef>
          </c:val>
          <c:extLst>
            <c:ext xmlns:c16="http://schemas.microsoft.com/office/drawing/2014/chart" uri="{C3380CC4-5D6E-409C-BE32-E72D297353CC}">
              <c16:uniqueId val="{00000007-3B58-470A-AD97-B78B3CE535FD}"/>
            </c:ext>
          </c:extLst>
        </c:ser>
        <c:ser>
          <c:idx val="8"/>
          <c:order val="8"/>
          <c:spPr>
            <a:solidFill>
              <a:schemeClr val="accent3">
                <a:lumMod val="60000"/>
              </a:schemeClr>
            </a:solidFill>
            <a:ln>
              <a:solidFill>
                <a:schemeClr val="accent3">
                  <a:lumMod val="60000"/>
                </a:schemeClr>
              </a:solidFill>
            </a:ln>
            <a:effectLst/>
          </c:spPr>
          <c:invertIfNegative val="0"/>
          <c:cat>
            <c:strRef>
              <c:f>(箱ひげ!$E$1:$H$1,箱ひげ!$F$1:$G$1)</c:f>
              <c:strCache>
                <c:ptCount val="2"/>
                <c:pt idx="0">
                  <c:v>分類後</c:v>
                </c:pt>
                <c:pt idx="1">
                  <c:v>分類前</c:v>
                </c:pt>
              </c:strCache>
            </c:strRef>
          </c:cat>
          <c:val>
            <c:numRef>
              <c:f>(箱ひげ!$E$18:$H$18,箱ひげ!$F$18:$G$18)</c:f>
              <c:numCache>
                <c:formatCode>General</c:formatCode>
                <c:ptCount val="2"/>
                <c:pt idx="0">
                  <c:v>5</c:v>
                </c:pt>
                <c:pt idx="1">
                  <c:v>5</c:v>
                </c:pt>
              </c:numCache>
            </c:numRef>
          </c:val>
          <c:extLst>
            <c:ext xmlns:c16="http://schemas.microsoft.com/office/drawing/2014/chart" uri="{C3380CC4-5D6E-409C-BE32-E72D297353CC}">
              <c16:uniqueId val="{00000008-3B58-470A-AD97-B78B3CE535FD}"/>
            </c:ext>
          </c:extLst>
        </c:ser>
        <c:ser>
          <c:idx val="9"/>
          <c:order val="9"/>
          <c:spPr>
            <a:solidFill>
              <a:schemeClr val="accent4">
                <a:lumMod val="60000"/>
              </a:schemeClr>
            </a:solidFill>
            <a:ln>
              <a:solidFill>
                <a:schemeClr val="accent4">
                  <a:lumMod val="60000"/>
                </a:schemeClr>
              </a:solidFill>
            </a:ln>
            <a:effectLst/>
          </c:spPr>
          <c:invertIfNegative val="0"/>
          <c:cat>
            <c:strRef>
              <c:f>(箱ひげ!$E$1:$H$1,箱ひげ!$F$1:$G$1)</c:f>
              <c:strCache>
                <c:ptCount val="2"/>
                <c:pt idx="0">
                  <c:v>分類後</c:v>
                </c:pt>
                <c:pt idx="1">
                  <c:v>分類前</c:v>
                </c:pt>
              </c:strCache>
            </c:strRef>
          </c:cat>
          <c:val>
            <c:numRef>
              <c:f>(箱ひげ!$E$19:$H$19,箱ひげ!$F$19:$G$19)</c:f>
              <c:numCache>
                <c:formatCode>General</c:formatCode>
                <c:ptCount val="2"/>
                <c:pt idx="0">
                  <c:v>5</c:v>
                </c:pt>
                <c:pt idx="1">
                  <c:v>6</c:v>
                </c:pt>
              </c:numCache>
            </c:numRef>
          </c:val>
          <c:extLst>
            <c:ext xmlns:c16="http://schemas.microsoft.com/office/drawing/2014/chart" uri="{C3380CC4-5D6E-409C-BE32-E72D297353CC}">
              <c16:uniqueId val="{00000009-3B58-470A-AD97-B78B3CE535FD}"/>
            </c:ext>
          </c:extLst>
        </c:ser>
        <c:ser>
          <c:idx val="10"/>
          <c:order val="10"/>
          <c:spPr>
            <a:solidFill>
              <a:schemeClr val="accent5">
                <a:lumMod val="60000"/>
              </a:schemeClr>
            </a:solidFill>
            <a:ln>
              <a:solidFill>
                <a:schemeClr val="accent5">
                  <a:lumMod val="60000"/>
                </a:schemeClr>
              </a:solidFill>
            </a:ln>
            <a:effectLst/>
          </c:spPr>
          <c:invertIfNegative val="0"/>
          <c:cat>
            <c:strRef>
              <c:f>(箱ひげ!$E$1:$H$1,箱ひげ!$F$1:$G$1)</c:f>
              <c:strCache>
                <c:ptCount val="2"/>
                <c:pt idx="0">
                  <c:v>分類後</c:v>
                </c:pt>
                <c:pt idx="1">
                  <c:v>分類前</c:v>
                </c:pt>
              </c:strCache>
            </c:strRef>
          </c:cat>
          <c:val>
            <c:numRef>
              <c:f>(箱ひげ!$E$20:$H$20,箱ひげ!$F$20:$G$20)</c:f>
              <c:numCache>
                <c:formatCode>General</c:formatCode>
                <c:ptCount val="2"/>
                <c:pt idx="0">
                  <c:v>6</c:v>
                </c:pt>
                <c:pt idx="1">
                  <c:v>6</c:v>
                </c:pt>
              </c:numCache>
            </c:numRef>
          </c:val>
          <c:extLst>
            <c:ext xmlns:c16="http://schemas.microsoft.com/office/drawing/2014/chart" uri="{C3380CC4-5D6E-409C-BE32-E72D297353CC}">
              <c16:uniqueId val="{0000000A-3B58-470A-AD97-B78B3CE535FD}"/>
            </c:ext>
          </c:extLst>
        </c:ser>
        <c:ser>
          <c:idx val="11"/>
          <c:order val="11"/>
          <c:spPr>
            <a:solidFill>
              <a:schemeClr val="accent6">
                <a:lumMod val="60000"/>
              </a:schemeClr>
            </a:solidFill>
            <a:ln>
              <a:solidFill>
                <a:schemeClr val="accent6">
                  <a:lumMod val="60000"/>
                </a:schemeClr>
              </a:solidFill>
            </a:ln>
            <a:effectLst/>
          </c:spPr>
          <c:invertIfNegative val="0"/>
          <c:cat>
            <c:strRef>
              <c:f>(箱ひげ!$E$1:$H$1,箱ひげ!$F$1:$G$1)</c:f>
              <c:strCache>
                <c:ptCount val="2"/>
                <c:pt idx="0">
                  <c:v>分類後</c:v>
                </c:pt>
                <c:pt idx="1">
                  <c:v>分類前</c:v>
                </c:pt>
              </c:strCache>
            </c:strRef>
          </c:cat>
          <c:val>
            <c:numRef>
              <c:f>(箱ひげ!$E$21:$H$21,箱ひげ!$F$21:$G$21)</c:f>
              <c:numCache>
                <c:formatCode>General</c:formatCode>
                <c:ptCount val="2"/>
                <c:pt idx="0">
                  <c:v>6</c:v>
                </c:pt>
                <c:pt idx="1">
                  <c:v>6</c:v>
                </c:pt>
              </c:numCache>
            </c:numRef>
          </c:val>
          <c:extLst>
            <c:ext xmlns:c16="http://schemas.microsoft.com/office/drawing/2014/chart" uri="{C3380CC4-5D6E-409C-BE32-E72D297353CC}">
              <c16:uniqueId val="{0000000B-3B58-470A-AD97-B78B3CE535FD}"/>
            </c:ext>
          </c:extLst>
        </c:ser>
        <c:ser>
          <c:idx val="12"/>
          <c:order val="12"/>
          <c:spPr>
            <a:solidFill>
              <a:schemeClr val="accent1">
                <a:lumMod val="80000"/>
                <a:lumOff val="20000"/>
              </a:schemeClr>
            </a:solidFill>
            <a:ln>
              <a:solidFill>
                <a:schemeClr val="accent1">
                  <a:lumMod val="80000"/>
                  <a:lumOff val="20000"/>
                </a:schemeClr>
              </a:solidFill>
            </a:ln>
            <a:effectLst/>
          </c:spPr>
          <c:invertIfNegative val="0"/>
          <c:cat>
            <c:strRef>
              <c:f>(箱ひげ!$E$1:$H$1,箱ひげ!$F$1:$G$1)</c:f>
              <c:strCache>
                <c:ptCount val="2"/>
                <c:pt idx="0">
                  <c:v>分類後</c:v>
                </c:pt>
                <c:pt idx="1">
                  <c:v>分類前</c:v>
                </c:pt>
              </c:strCache>
            </c:strRef>
          </c:cat>
          <c:val>
            <c:numRef>
              <c:f>(箱ひげ!$E$22:$H$22,箱ひげ!$F$22:$G$22)</c:f>
              <c:numCache>
                <c:formatCode>General</c:formatCode>
                <c:ptCount val="2"/>
                <c:pt idx="0">
                  <c:v>6</c:v>
                </c:pt>
                <c:pt idx="1">
                  <c:v>6</c:v>
                </c:pt>
              </c:numCache>
            </c:numRef>
          </c:val>
          <c:extLst>
            <c:ext xmlns:c16="http://schemas.microsoft.com/office/drawing/2014/chart" uri="{C3380CC4-5D6E-409C-BE32-E72D297353CC}">
              <c16:uniqueId val="{0000000C-3B58-470A-AD97-B78B3CE535FD}"/>
            </c:ext>
          </c:extLst>
        </c:ser>
        <c:ser>
          <c:idx val="13"/>
          <c:order val="13"/>
          <c:spPr>
            <a:solidFill>
              <a:schemeClr val="accent2">
                <a:lumMod val="80000"/>
                <a:lumOff val="20000"/>
              </a:schemeClr>
            </a:solidFill>
            <a:ln>
              <a:solidFill>
                <a:schemeClr val="accent2">
                  <a:lumMod val="80000"/>
                  <a:lumOff val="20000"/>
                </a:schemeClr>
              </a:solidFill>
            </a:ln>
            <a:effectLst/>
          </c:spPr>
          <c:invertIfNegative val="0"/>
          <c:cat>
            <c:strRef>
              <c:f>(箱ひげ!$E$1:$H$1,箱ひげ!$F$1:$G$1)</c:f>
              <c:strCache>
                <c:ptCount val="2"/>
                <c:pt idx="0">
                  <c:v>分類後</c:v>
                </c:pt>
                <c:pt idx="1">
                  <c:v>分類前</c:v>
                </c:pt>
              </c:strCache>
            </c:strRef>
          </c:cat>
          <c:val>
            <c:numRef>
              <c:f>(箱ひげ!$E$23:$H$23,箱ひげ!$F$23:$G$23)</c:f>
              <c:numCache>
                <c:formatCode>General</c:formatCode>
                <c:ptCount val="2"/>
                <c:pt idx="0">
                  <c:v>6</c:v>
                </c:pt>
                <c:pt idx="1">
                  <c:v>7</c:v>
                </c:pt>
              </c:numCache>
            </c:numRef>
          </c:val>
          <c:extLst>
            <c:ext xmlns:c16="http://schemas.microsoft.com/office/drawing/2014/chart" uri="{C3380CC4-5D6E-409C-BE32-E72D297353CC}">
              <c16:uniqueId val="{0000000D-3B58-470A-AD97-B78B3CE535FD}"/>
            </c:ext>
          </c:extLst>
        </c:ser>
        <c:ser>
          <c:idx val="14"/>
          <c:order val="14"/>
          <c:spPr>
            <a:solidFill>
              <a:schemeClr val="accent3">
                <a:lumMod val="80000"/>
                <a:lumOff val="20000"/>
              </a:schemeClr>
            </a:solidFill>
            <a:ln>
              <a:solidFill>
                <a:schemeClr val="accent3">
                  <a:lumMod val="80000"/>
                  <a:lumOff val="20000"/>
                </a:schemeClr>
              </a:solidFill>
            </a:ln>
            <a:effectLst/>
          </c:spPr>
          <c:invertIfNegative val="0"/>
          <c:cat>
            <c:strRef>
              <c:f>(箱ひげ!$E$1:$H$1,箱ひげ!$F$1:$G$1)</c:f>
              <c:strCache>
                <c:ptCount val="2"/>
                <c:pt idx="0">
                  <c:v>分類後</c:v>
                </c:pt>
                <c:pt idx="1">
                  <c:v>分類前</c:v>
                </c:pt>
              </c:strCache>
            </c:strRef>
          </c:cat>
          <c:val>
            <c:numRef>
              <c:f>(箱ひげ!$E$26:$H$26,箱ひげ!$F$26:$G$26)</c:f>
              <c:numCache>
                <c:formatCode>General</c:formatCode>
                <c:ptCount val="2"/>
                <c:pt idx="0">
                  <c:v>8</c:v>
                </c:pt>
                <c:pt idx="1">
                  <c:v>8</c:v>
                </c:pt>
              </c:numCache>
            </c:numRef>
          </c:val>
          <c:extLst>
            <c:ext xmlns:c16="http://schemas.microsoft.com/office/drawing/2014/chart" uri="{C3380CC4-5D6E-409C-BE32-E72D297353CC}">
              <c16:uniqueId val="{0000000E-3B58-470A-AD97-B78B3CE535FD}"/>
            </c:ext>
          </c:extLst>
        </c:ser>
        <c:ser>
          <c:idx val="15"/>
          <c:order val="15"/>
          <c:spPr>
            <a:solidFill>
              <a:schemeClr val="accent4">
                <a:lumMod val="80000"/>
                <a:lumOff val="20000"/>
              </a:schemeClr>
            </a:solidFill>
            <a:ln>
              <a:solidFill>
                <a:schemeClr val="accent4">
                  <a:lumMod val="80000"/>
                  <a:lumOff val="20000"/>
                </a:schemeClr>
              </a:solidFill>
            </a:ln>
            <a:effectLst/>
          </c:spPr>
          <c:invertIfNegative val="0"/>
          <c:cat>
            <c:strRef>
              <c:f>(箱ひげ!$E$1:$H$1,箱ひげ!$F$1:$G$1)</c:f>
              <c:strCache>
                <c:ptCount val="2"/>
                <c:pt idx="0">
                  <c:v>分類後</c:v>
                </c:pt>
                <c:pt idx="1">
                  <c:v>分類前</c:v>
                </c:pt>
              </c:strCache>
            </c:strRef>
          </c:cat>
          <c:val>
            <c:numRef>
              <c:f>(箱ひげ!$E$27:$H$27,箱ひげ!$F$27:$G$27)</c:f>
              <c:numCache>
                <c:formatCode>General</c:formatCode>
                <c:ptCount val="2"/>
                <c:pt idx="0">
                  <c:v>8</c:v>
                </c:pt>
                <c:pt idx="1">
                  <c:v>8</c:v>
                </c:pt>
              </c:numCache>
            </c:numRef>
          </c:val>
          <c:extLst>
            <c:ext xmlns:c16="http://schemas.microsoft.com/office/drawing/2014/chart" uri="{C3380CC4-5D6E-409C-BE32-E72D297353CC}">
              <c16:uniqueId val="{0000000F-3B58-470A-AD97-B78B3CE535FD}"/>
            </c:ext>
          </c:extLst>
        </c:ser>
        <c:ser>
          <c:idx val="16"/>
          <c:order val="16"/>
          <c:spPr>
            <a:solidFill>
              <a:schemeClr val="accent5">
                <a:lumMod val="80000"/>
                <a:lumOff val="20000"/>
              </a:schemeClr>
            </a:solidFill>
            <a:ln>
              <a:solidFill>
                <a:schemeClr val="accent5">
                  <a:lumMod val="80000"/>
                  <a:lumOff val="20000"/>
                </a:schemeClr>
              </a:solidFill>
            </a:ln>
            <a:effectLst/>
          </c:spPr>
          <c:invertIfNegative val="0"/>
          <c:cat>
            <c:strRef>
              <c:f>(箱ひげ!$E$1:$H$1,箱ひげ!$F$1:$G$1)</c:f>
              <c:strCache>
                <c:ptCount val="2"/>
                <c:pt idx="0">
                  <c:v>分類後</c:v>
                </c:pt>
                <c:pt idx="1">
                  <c:v>分類前</c:v>
                </c:pt>
              </c:strCache>
            </c:strRef>
          </c:cat>
          <c:val>
            <c:numRef>
              <c:f>(箱ひげ!$E$28:$H$28,箱ひげ!$F$28:$G$28)</c:f>
              <c:numCache>
                <c:formatCode>General</c:formatCode>
                <c:ptCount val="2"/>
                <c:pt idx="0">
                  <c:v>8</c:v>
                </c:pt>
                <c:pt idx="1">
                  <c:v>9</c:v>
                </c:pt>
              </c:numCache>
            </c:numRef>
          </c:val>
          <c:extLst>
            <c:ext xmlns:c16="http://schemas.microsoft.com/office/drawing/2014/chart" uri="{C3380CC4-5D6E-409C-BE32-E72D297353CC}">
              <c16:uniqueId val="{00000010-3B58-470A-AD97-B78B3CE535FD}"/>
            </c:ext>
          </c:extLst>
        </c:ser>
        <c:ser>
          <c:idx val="17"/>
          <c:order val="17"/>
          <c:spPr>
            <a:solidFill>
              <a:schemeClr val="accent6">
                <a:lumMod val="80000"/>
                <a:lumOff val="20000"/>
              </a:schemeClr>
            </a:solidFill>
            <a:ln>
              <a:solidFill>
                <a:schemeClr val="accent6">
                  <a:lumMod val="80000"/>
                  <a:lumOff val="20000"/>
                </a:schemeClr>
              </a:solidFill>
            </a:ln>
            <a:effectLst/>
          </c:spPr>
          <c:invertIfNegative val="0"/>
          <c:cat>
            <c:strRef>
              <c:f>(箱ひげ!$E$1:$H$1,箱ひげ!$F$1:$G$1)</c:f>
              <c:strCache>
                <c:ptCount val="2"/>
                <c:pt idx="0">
                  <c:v>分類後</c:v>
                </c:pt>
                <c:pt idx="1">
                  <c:v>分類前</c:v>
                </c:pt>
              </c:strCache>
            </c:strRef>
          </c:cat>
          <c:val>
            <c:numRef>
              <c:f>(箱ひげ!$E$29:$H$29,箱ひげ!$F$29:$G$29)</c:f>
              <c:numCache>
                <c:formatCode>General</c:formatCode>
                <c:ptCount val="2"/>
                <c:pt idx="0">
                  <c:v>8</c:v>
                </c:pt>
                <c:pt idx="1">
                  <c:v>10</c:v>
                </c:pt>
              </c:numCache>
            </c:numRef>
          </c:val>
          <c:extLst>
            <c:ext xmlns:c16="http://schemas.microsoft.com/office/drawing/2014/chart" uri="{C3380CC4-5D6E-409C-BE32-E72D297353CC}">
              <c16:uniqueId val="{00000011-3B58-470A-AD97-B78B3CE535FD}"/>
            </c:ext>
          </c:extLst>
        </c:ser>
        <c:ser>
          <c:idx val="18"/>
          <c:order val="18"/>
          <c:spPr>
            <a:solidFill>
              <a:schemeClr val="accent1">
                <a:lumMod val="80000"/>
              </a:schemeClr>
            </a:solidFill>
            <a:ln>
              <a:solidFill>
                <a:schemeClr val="accent1">
                  <a:lumMod val="80000"/>
                </a:schemeClr>
              </a:solidFill>
            </a:ln>
            <a:effectLst/>
          </c:spPr>
          <c:invertIfNegative val="0"/>
          <c:cat>
            <c:strRef>
              <c:f>(箱ひげ!$E$1:$H$1,箱ひげ!$F$1:$G$1)</c:f>
              <c:strCache>
                <c:ptCount val="2"/>
                <c:pt idx="0">
                  <c:v>分類後</c:v>
                </c:pt>
                <c:pt idx="1">
                  <c:v>分類前</c:v>
                </c:pt>
              </c:strCache>
            </c:strRef>
          </c:cat>
          <c:val>
            <c:numRef>
              <c:f>(箱ひげ!$E$30:$H$30,箱ひげ!$F$30:$G$30)</c:f>
              <c:numCache>
                <c:formatCode>General</c:formatCode>
                <c:ptCount val="2"/>
                <c:pt idx="0">
                  <c:v>10</c:v>
                </c:pt>
                <c:pt idx="1">
                  <c:v>10</c:v>
                </c:pt>
              </c:numCache>
            </c:numRef>
          </c:val>
          <c:extLst>
            <c:ext xmlns:c16="http://schemas.microsoft.com/office/drawing/2014/chart" uri="{C3380CC4-5D6E-409C-BE32-E72D297353CC}">
              <c16:uniqueId val="{00000012-3B58-470A-AD97-B78B3CE535FD}"/>
            </c:ext>
          </c:extLst>
        </c:ser>
        <c:ser>
          <c:idx val="19"/>
          <c:order val="19"/>
          <c:spPr>
            <a:solidFill>
              <a:schemeClr val="accent2">
                <a:lumMod val="80000"/>
              </a:schemeClr>
            </a:solidFill>
            <a:ln>
              <a:solidFill>
                <a:schemeClr val="accent2">
                  <a:lumMod val="80000"/>
                </a:schemeClr>
              </a:solidFill>
            </a:ln>
            <a:effectLst/>
          </c:spPr>
          <c:invertIfNegative val="0"/>
          <c:cat>
            <c:strRef>
              <c:f>(箱ひげ!$E$1:$H$1,箱ひげ!$F$1:$G$1)</c:f>
              <c:strCache>
                <c:ptCount val="2"/>
                <c:pt idx="0">
                  <c:v>分類後</c:v>
                </c:pt>
                <c:pt idx="1">
                  <c:v>分類前</c:v>
                </c:pt>
              </c:strCache>
            </c:strRef>
          </c:cat>
          <c:val>
            <c:numRef>
              <c:f>(箱ひげ!$E$31:$H$31,箱ひげ!$F$31:$G$31)</c:f>
              <c:numCache>
                <c:formatCode>General</c:formatCode>
                <c:ptCount val="2"/>
                <c:pt idx="0">
                  <c:v>6</c:v>
                </c:pt>
                <c:pt idx="1">
                  <c:v>14</c:v>
                </c:pt>
              </c:numCache>
            </c:numRef>
          </c:val>
          <c:extLst>
            <c:ext xmlns:c16="http://schemas.microsoft.com/office/drawing/2014/chart" uri="{C3380CC4-5D6E-409C-BE32-E72D297353CC}">
              <c16:uniqueId val="{00000013-3B58-470A-AD97-B78B3CE535FD}"/>
            </c:ext>
          </c:extLst>
        </c:ser>
        <c:ser>
          <c:idx val="20"/>
          <c:order val="20"/>
          <c:spPr>
            <a:solidFill>
              <a:schemeClr val="accent3">
                <a:lumMod val="80000"/>
              </a:schemeClr>
            </a:solidFill>
            <a:ln>
              <a:solidFill>
                <a:schemeClr val="accent3">
                  <a:lumMod val="80000"/>
                </a:schemeClr>
              </a:solidFill>
            </a:ln>
            <a:effectLst/>
          </c:spPr>
          <c:invertIfNegative val="0"/>
          <c:cat>
            <c:strRef>
              <c:f>(箱ひげ!$E$1:$H$1,箱ひげ!$F$1:$G$1)</c:f>
              <c:strCache>
                <c:ptCount val="2"/>
                <c:pt idx="0">
                  <c:v>分類後</c:v>
                </c:pt>
                <c:pt idx="1">
                  <c:v>分類前</c:v>
                </c:pt>
              </c:strCache>
            </c:strRef>
          </c:cat>
          <c:val>
            <c:numRef>
              <c:f>(箱ひげ!$E$32:$H$32,箱ひげ!$F$32:$G$32)</c:f>
              <c:numCache>
                <c:formatCode>General</c:formatCode>
                <c:ptCount val="2"/>
                <c:pt idx="0">
                  <c:v>10</c:v>
                </c:pt>
                <c:pt idx="1">
                  <c:v>14</c:v>
                </c:pt>
              </c:numCache>
            </c:numRef>
          </c:val>
          <c:extLst>
            <c:ext xmlns:c16="http://schemas.microsoft.com/office/drawing/2014/chart" uri="{C3380CC4-5D6E-409C-BE32-E72D297353CC}">
              <c16:uniqueId val="{00000014-3B58-470A-AD97-B78B3CE535FD}"/>
            </c:ext>
          </c:extLst>
        </c:ser>
        <c:ser>
          <c:idx val="21"/>
          <c:order val="21"/>
          <c:spPr>
            <a:solidFill>
              <a:schemeClr val="accent4">
                <a:lumMod val="80000"/>
              </a:schemeClr>
            </a:solidFill>
            <a:ln>
              <a:solidFill>
                <a:schemeClr val="accent4">
                  <a:lumMod val="80000"/>
                </a:schemeClr>
              </a:solidFill>
            </a:ln>
            <a:effectLst/>
          </c:spPr>
          <c:invertIfNegative val="0"/>
          <c:cat>
            <c:strRef>
              <c:f>(箱ひげ!$E$1:$H$1,箱ひげ!$F$1:$G$1)</c:f>
              <c:strCache>
                <c:ptCount val="2"/>
                <c:pt idx="0">
                  <c:v>分類後</c:v>
                </c:pt>
                <c:pt idx="1">
                  <c:v>分類前</c:v>
                </c:pt>
              </c:strCache>
            </c:strRef>
          </c:cat>
          <c:val>
            <c:numRef>
              <c:f>(箱ひげ!$E$33:$H$33,箱ひげ!$F$33:$G$33)</c:f>
              <c:numCache>
                <c:formatCode>General</c:formatCode>
                <c:ptCount val="2"/>
                <c:pt idx="0">
                  <c:v>15</c:v>
                </c:pt>
                <c:pt idx="1">
                  <c:v>17</c:v>
                </c:pt>
              </c:numCache>
            </c:numRef>
          </c:val>
          <c:extLst>
            <c:ext xmlns:c16="http://schemas.microsoft.com/office/drawing/2014/chart" uri="{C3380CC4-5D6E-409C-BE32-E72D297353CC}">
              <c16:uniqueId val="{00000015-3B58-470A-AD97-B78B3CE535FD}"/>
            </c:ext>
          </c:extLst>
        </c:ser>
        <c:ser>
          <c:idx val="22"/>
          <c:order val="22"/>
          <c:spPr>
            <a:solidFill>
              <a:schemeClr val="accent5">
                <a:lumMod val="80000"/>
              </a:schemeClr>
            </a:solidFill>
            <a:ln>
              <a:solidFill>
                <a:schemeClr val="accent5">
                  <a:lumMod val="80000"/>
                </a:schemeClr>
              </a:solidFill>
            </a:ln>
            <a:effectLst/>
          </c:spPr>
          <c:invertIfNegative val="0"/>
          <c:cat>
            <c:strRef>
              <c:f>(箱ひげ!$E$1:$H$1,箱ひげ!$F$1:$G$1)</c:f>
              <c:strCache>
                <c:ptCount val="2"/>
                <c:pt idx="0">
                  <c:v>分類後</c:v>
                </c:pt>
                <c:pt idx="1">
                  <c:v>分類前</c:v>
                </c:pt>
              </c:strCache>
            </c:strRef>
          </c:cat>
          <c:val>
            <c:numRef>
              <c:f>(箱ひげ!$E$34:$H$34,箱ひげ!$F$34:$G$34)</c:f>
              <c:numCache>
                <c:formatCode>General</c:formatCode>
                <c:ptCount val="2"/>
                <c:pt idx="0">
                  <c:v>14</c:v>
                </c:pt>
                <c:pt idx="1">
                  <c:v>20</c:v>
                </c:pt>
              </c:numCache>
            </c:numRef>
          </c:val>
          <c:extLst>
            <c:ext xmlns:c16="http://schemas.microsoft.com/office/drawing/2014/chart" uri="{C3380CC4-5D6E-409C-BE32-E72D297353CC}">
              <c16:uniqueId val="{00000016-3B58-470A-AD97-B78B3CE535FD}"/>
            </c:ext>
          </c:extLst>
        </c:ser>
        <c:ser>
          <c:idx val="23"/>
          <c:order val="23"/>
          <c:spPr>
            <a:solidFill>
              <a:schemeClr val="accent6">
                <a:lumMod val="80000"/>
              </a:schemeClr>
            </a:solidFill>
            <a:ln>
              <a:solidFill>
                <a:schemeClr val="accent6">
                  <a:lumMod val="80000"/>
                </a:schemeClr>
              </a:solidFill>
            </a:ln>
            <a:effectLst/>
          </c:spPr>
          <c:invertIfNegative val="0"/>
          <c:cat>
            <c:strRef>
              <c:f>(箱ひげ!$E$1:$H$1,箱ひげ!$F$1:$G$1)</c:f>
              <c:strCache>
                <c:ptCount val="2"/>
                <c:pt idx="0">
                  <c:v>分類後</c:v>
                </c:pt>
                <c:pt idx="1">
                  <c:v>分類前</c:v>
                </c:pt>
              </c:strCache>
            </c:strRef>
          </c:cat>
          <c:val>
            <c:numRef>
              <c:f>(箱ひげ!$E$35:$H$35,箱ひげ!$F$35:$G$35)</c:f>
              <c:numCache>
                <c:formatCode>General</c:formatCode>
                <c:ptCount val="2"/>
                <c:pt idx="0">
                  <c:v>10</c:v>
                </c:pt>
                <c:pt idx="1">
                  <c:v>24</c:v>
                </c:pt>
              </c:numCache>
            </c:numRef>
          </c:val>
          <c:extLst>
            <c:ext xmlns:c16="http://schemas.microsoft.com/office/drawing/2014/chart" uri="{C3380CC4-5D6E-409C-BE32-E72D297353CC}">
              <c16:uniqueId val="{00000017-3B58-470A-AD97-B78B3CE535FD}"/>
            </c:ext>
          </c:extLst>
        </c:ser>
        <c:ser>
          <c:idx val="24"/>
          <c:order val="24"/>
          <c:spPr>
            <a:solidFill>
              <a:schemeClr val="accent1">
                <a:lumMod val="60000"/>
                <a:lumOff val="40000"/>
              </a:schemeClr>
            </a:solidFill>
            <a:ln>
              <a:solidFill>
                <a:schemeClr val="accent1">
                  <a:lumMod val="60000"/>
                  <a:lumOff val="40000"/>
                </a:schemeClr>
              </a:solidFill>
            </a:ln>
            <a:effectLst/>
          </c:spPr>
          <c:invertIfNegative val="0"/>
          <c:cat>
            <c:strRef>
              <c:f>(箱ひげ!$E$1:$H$1,箱ひげ!$F$1:$G$1)</c:f>
              <c:strCache>
                <c:ptCount val="2"/>
                <c:pt idx="0">
                  <c:v>分類後</c:v>
                </c:pt>
                <c:pt idx="1">
                  <c:v>分類前</c:v>
                </c:pt>
              </c:strCache>
            </c:strRef>
          </c:cat>
          <c:val>
            <c:numRef>
              <c:f>(箱ひげ!$E$36:$H$36,箱ひげ!$F$36:$G$36)</c:f>
              <c:numCache>
                <c:formatCode>General</c:formatCode>
                <c:ptCount val="2"/>
                <c:pt idx="0">
                  <c:v>12</c:v>
                </c:pt>
                <c:pt idx="1">
                  <c:v>27</c:v>
                </c:pt>
              </c:numCache>
            </c:numRef>
          </c:val>
          <c:extLst>
            <c:ext xmlns:c16="http://schemas.microsoft.com/office/drawing/2014/chart" uri="{C3380CC4-5D6E-409C-BE32-E72D297353CC}">
              <c16:uniqueId val="{00000018-3B58-470A-AD97-B78B3CE535FD}"/>
            </c:ext>
          </c:extLst>
        </c:ser>
        <c:ser>
          <c:idx val="25"/>
          <c:order val="25"/>
          <c:spPr>
            <a:solidFill>
              <a:schemeClr val="accent2">
                <a:lumMod val="60000"/>
                <a:lumOff val="40000"/>
              </a:schemeClr>
            </a:solidFill>
            <a:ln>
              <a:solidFill>
                <a:schemeClr val="accent2">
                  <a:lumMod val="60000"/>
                  <a:lumOff val="40000"/>
                </a:schemeClr>
              </a:solidFill>
            </a:ln>
            <a:effectLst/>
          </c:spPr>
          <c:invertIfNegative val="0"/>
          <c:cat>
            <c:strRef>
              <c:f>(箱ひげ!$E$1:$H$1,箱ひげ!$F$1:$G$1)</c:f>
              <c:strCache>
                <c:ptCount val="2"/>
                <c:pt idx="0">
                  <c:v>分類後</c:v>
                </c:pt>
                <c:pt idx="1">
                  <c:v>分類前</c:v>
                </c:pt>
              </c:strCache>
            </c:strRef>
          </c:cat>
          <c:val>
            <c:numRef>
              <c:f>(箱ひげ!$E$37:$H$37,箱ひげ!$F$37:$G$37)</c:f>
              <c:numCache>
                <c:formatCode>General</c:formatCode>
                <c:ptCount val="2"/>
                <c:pt idx="0">
                  <c:v>23</c:v>
                </c:pt>
                <c:pt idx="1">
                  <c:v>27</c:v>
                </c:pt>
              </c:numCache>
            </c:numRef>
          </c:val>
          <c:extLst>
            <c:ext xmlns:c16="http://schemas.microsoft.com/office/drawing/2014/chart" uri="{C3380CC4-5D6E-409C-BE32-E72D297353CC}">
              <c16:uniqueId val="{00000019-3B58-470A-AD97-B78B3CE535FD}"/>
            </c:ext>
          </c:extLst>
        </c:ser>
        <c:ser>
          <c:idx val="26"/>
          <c:order val="26"/>
          <c:spPr>
            <a:solidFill>
              <a:srgbClr val="92D050"/>
            </a:solidFill>
            <a:ln>
              <a:solidFill>
                <a:srgbClr val="92D050"/>
              </a:solidFill>
            </a:ln>
            <a:effectLst/>
          </c:spPr>
          <c:invertIfNegative val="0"/>
          <c:cat>
            <c:strRef>
              <c:f>(箱ひげ!$E$1:$H$1,箱ひげ!$F$1:$G$1)</c:f>
              <c:strCache>
                <c:ptCount val="2"/>
                <c:pt idx="0">
                  <c:v>分類後</c:v>
                </c:pt>
                <c:pt idx="1">
                  <c:v>分類前</c:v>
                </c:pt>
              </c:strCache>
            </c:strRef>
          </c:cat>
          <c:val>
            <c:numRef>
              <c:f>(箱ひげ!$E$38:$H$38,箱ひげ!$F$38:$G$38)</c:f>
              <c:numCache>
                <c:formatCode>General</c:formatCode>
                <c:ptCount val="2"/>
                <c:pt idx="0">
                  <c:v>6</c:v>
                </c:pt>
                <c:pt idx="1">
                  <c:v>28</c:v>
                </c:pt>
              </c:numCache>
            </c:numRef>
          </c:val>
          <c:extLst>
            <c:ext xmlns:c16="http://schemas.microsoft.com/office/drawing/2014/chart" uri="{C3380CC4-5D6E-409C-BE32-E72D297353CC}">
              <c16:uniqueId val="{0000001A-3B58-470A-AD97-B78B3CE535FD}"/>
            </c:ext>
          </c:extLst>
        </c:ser>
        <c:ser>
          <c:idx val="27"/>
          <c:order val="27"/>
          <c:spPr>
            <a:solidFill>
              <a:schemeClr val="accent4">
                <a:lumMod val="60000"/>
                <a:lumOff val="40000"/>
              </a:schemeClr>
            </a:solidFill>
            <a:ln>
              <a:solidFill>
                <a:schemeClr val="accent4">
                  <a:lumMod val="60000"/>
                  <a:lumOff val="40000"/>
                </a:schemeClr>
              </a:solidFill>
            </a:ln>
            <a:effectLst/>
          </c:spPr>
          <c:invertIfNegative val="0"/>
          <c:cat>
            <c:strRef>
              <c:f>(箱ひげ!$E$1:$H$1,箱ひげ!$F$1:$G$1)</c:f>
              <c:strCache>
                <c:ptCount val="2"/>
                <c:pt idx="0">
                  <c:v>分類後</c:v>
                </c:pt>
                <c:pt idx="1">
                  <c:v>分類前</c:v>
                </c:pt>
              </c:strCache>
            </c:strRef>
          </c:cat>
          <c:val>
            <c:numRef>
              <c:f>(箱ひげ!$E$39:$H$39,箱ひげ!$F$39:$G$39)</c:f>
              <c:numCache>
                <c:formatCode>General</c:formatCode>
                <c:ptCount val="2"/>
                <c:pt idx="0">
                  <c:v>18</c:v>
                </c:pt>
                <c:pt idx="1">
                  <c:v>28</c:v>
                </c:pt>
              </c:numCache>
            </c:numRef>
          </c:val>
          <c:extLst>
            <c:ext xmlns:c16="http://schemas.microsoft.com/office/drawing/2014/chart" uri="{C3380CC4-5D6E-409C-BE32-E72D297353CC}">
              <c16:uniqueId val="{0000001B-3B58-470A-AD97-B78B3CE535FD}"/>
            </c:ext>
          </c:extLst>
        </c:ser>
        <c:ser>
          <c:idx val="28"/>
          <c:order val="28"/>
          <c:spPr>
            <a:solidFill>
              <a:schemeClr val="bg2">
                <a:lumMod val="60000"/>
                <a:lumOff val="40000"/>
              </a:schemeClr>
            </a:solidFill>
            <a:ln>
              <a:solidFill>
                <a:schemeClr val="bg2">
                  <a:lumMod val="60000"/>
                  <a:lumOff val="40000"/>
                </a:schemeClr>
              </a:solidFill>
            </a:ln>
            <a:effectLst/>
          </c:spPr>
          <c:invertIfNegative val="0"/>
          <c:cat>
            <c:strRef>
              <c:f>(箱ひげ!$E$1:$H$1,箱ひげ!$F$1:$G$1)</c:f>
              <c:strCache>
                <c:ptCount val="2"/>
                <c:pt idx="0">
                  <c:v>分類後</c:v>
                </c:pt>
                <c:pt idx="1">
                  <c:v>分類前</c:v>
                </c:pt>
              </c:strCache>
            </c:strRef>
          </c:cat>
          <c:val>
            <c:numRef>
              <c:f>(箱ひげ!$E$40:$H$40,箱ひげ!$F$40:$G$40)</c:f>
              <c:numCache>
                <c:formatCode>General</c:formatCode>
                <c:ptCount val="2"/>
                <c:pt idx="0">
                  <c:v>14</c:v>
                </c:pt>
                <c:pt idx="1">
                  <c:v>38</c:v>
                </c:pt>
              </c:numCache>
            </c:numRef>
          </c:val>
          <c:extLst>
            <c:ext xmlns:c16="http://schemas.microsoft.com/office/drawing/2014/chart" uri="{C3380CC4-5D6E-409C-BE32-E72D297353CC}">
              <c16:uniqueId val="{0000001C-3B58-470A-AD97-B78B3CE535FD}"/>
            </c:ext>
          </c:extLst>
        </c:ser>
        <c:ser>
          <c:idx val="29"/>
          <c:order val="29"/>
          <c:spPr>
            <a:solidFill>
              <a:schemeClr val="accent6">
                <a:lumMod val="60000"/>
                <a:lumOff val="40000"/>
              </a:schemeClr>
            </a:solidFill>
            <a:ln>
              <a:solidFill>
                <a:schemeClr val="accent6">
                  <a:lumMod val="60000"/>
                  <a:lumOff val="40000"/>
                </a:schemeClr>
              </a:solidFill>
            </a:ln>
            <a:effectLst/>
          </c:spPr>
          <c:invertIfNegative val="0"/>
          <c:cat>
            <c:strRef>
              <c:f>(箱ひげ!$E$1:$H$1,箱ひげ!$F$1:$G$1)</c:f>
              <c:strCache>
                <c:ptCount val="2"/>
                <c:pt idx="0">
                  <c:v>分類後</c:v>
                </c:pt>
                <c:pt idx="1">
                  <c:v>分類前</c:v>
                </c:pt>
              </c:strCache>
            </c:strRef>
          </c:cat>
          <c:val>
            <c:numRef>
              <c:f>(箱ひげ!$E$41:$H$41,箱ひげ!$F$41:$G$41)</c:f>
              <c:numCache>
                <c:formatCode>General</c:formatCode>
                <c:ptCount val="2"/>
                <c:pt idx="0">
                  <c:v>19</c:v>
                </c:pt>
                <c:pt idx="1">
                  <c:v>38</c:v>
                </c:pt>
              </c:numCache>
            </c:numRef>
          </c:val>
          <c:extLst>
            <c:ext xmlns:c16="http://schemas.microsoft.com/office/drawing/2014/chart" uri="{C3380CC4-5D6E-409C-BE32-E72D297353CC}">
              <c16:uniqueId val="{0000001D-3B58-470A-AD97-B78B3CE535FD}"/>
            </c:ext>
          </c:extLst>
        </c:ser>
        <c:ser>
          <c:idx val="30"/>
          <c:order val="30"/>
          <c:spPr>
            <a:solidFill>
              <a:schemeClr val="accent1">
                <a:lumMod val="50000"/>
              </a:schemeClr>
            </a:solidFill>
            <a:ln>
              <a:solidFill>
                <a:schemeClr val="accent1">
                  <a:lumMod val="50000"/>
                </a:schemeClr>
              </a:solidFill>
            </a:ln>
            <a:effectLst/>
          </c:spPr>
          <c:invertIfNegative val="0"/>
          <c:cat>
            <c:strRef>
              <c:f>(箱ひげ!$E$1:$H$1,箱ひげ!$F$1:$G$1)</c:f>
              <c:strCache>
                <c:ptCount val="2"/>
                <c:pt idx="0">
                  <c:v>分類後</c:v>
                </c:pt>
                <c:pt idx="1">
                  <c:v>分類前</c:v>
                </c:pt>
              </c:strCache>
            </c:strRef>
          </c:cat>
          <c:val>
            <c:numRef>
              <c:f>(箱ひげ!$E$42:$H$42,箱ひげ!$F$42:$G$42)</c:f>
              <c:numCache>
                <c:formatCode>General</c:formatCode>
                <c:ptCount val="2"/>
                <c:pt idx="0">
                  <c:v>21</c:v>
                </c:pt>
                <c:pt idx="1">
                  <c:v>42</c:v>
                </c:pt>
              </c:numCache>
            </c:numRef>
          </c:val>
          <c:extLst>
            <c:ext xmlns:c16="http://schemas.microsoft.com/office/drawing/2014/chart" uri="{C3380CC4-5D6E-409C-BE32-E72D297353CC}">
              <c16:uniqueId val="{0000001E-3B58-470A-AD97-B78B3CE535FD}"/>
            </c:ext>
          </c:extLst>
        </c:ser>
        <c:ser>
          <c:idx val="31"/>
          <c:order val="31"/>
          <c:spPr>
            <a:solidFill>
              <a:schemeClr val="accent2">
                <a:lumMod val="50000"/>
              </a:schemeClr>
            </a:solidFill>
            <a:ln>
              <a:solidFill>
                <a:schemeClr val="accent2">
                  <a:lumMod val="50000"/>
                </a:schemeClr>
              </a:solidFill>
            </a:ln>
            <a:effectLst/>
          </c:spPr>
          <c:invertIfNegative val="0"/>
          <c:cat>
            <c:strRef>
              <c:f>(箱ひげ!$E$1:$H$1,箱ひげ!$F$1:$G$1)</c:f>
              <c:strCache>
                <c:ptCount val="2"/>
                <c:pt idx="0">
                  <c:v>分類後</c:v>
                </c:pt>
                <c:pt idx="1">
                  <c:v>分類前</c:v>
                </c:pt>
              </c:strCache>
            </c:strRef>
          </c:cat>
          <c:val>
            <c:numRef>
              <c:f>(箱ひげ!$E$43:$H$43,箱ひげ!$F$43:$G$43)</c:f>
              <c:numCache>
                <c:formatCode>General</c:formatCode>
                <c:ptCount val="2"/>
                <c:pt idx="0">
                  <c:v>15</c:v>
                </c:pt>
                <c:pt idx="1">
                  <c:v>58</c:v>
                </c:pt>
              </c:numCache>
            </c:numRef>
          </c:val>
          <c:extLst>
            <c:ext xmlns:c16="http://schemas.microsoft.com/office/drawing/2014/chart" uri="{C3380CC4-5D6E-409C-BE32-E72D297353CC}">
              <c16:uniqueId val="{0000001F-3B58-470A-AD97-B78B3CE535FD}"/>
            </c:ext>
          </c:extLst>
        </c:ser>
        <c:ser>
          <c:idx val="32"/>
          <c:order val="32"/>
          <c:spPr>
            <a:solidFill>
              <a:schemeClr val="accent3">
                <a:lumMod val="50000"/>
              </a:schemeClr>
            </a:solidFill>
            <a:ln>
              <a:solidFill>
                <a:schemeClr val="accent3">
                  <a:lumMod val="50000"/>
                </a:schemeClr>
              </a:solidFill>
            </a:ln>
            <a:effectLst/>
          </c:spPr>
          <c:invertIfNegative val="0"/>
          <c:cat>
            <c:strRef>
              <c:f>(箱ひげ!$E$1:$H$1,箱ひげ!$F$1:$G$1)</c:f>
              <c:strCache>
                <c:ptCount val="2"/>
                <c:pt idx="0">
                  <c:v>分類後</c:v>
                </c:pt>
                <c:pt idx="1">
                  <c:v>分類前</c:v>
                </c:pt>
              </c:strCache>
            </c:strRef>
          </c:cat>
          <c:val>
            <c:numRef>
              <c:f>(箱ひげ!$E$44:$H$44,箱ひげ!$F$44:$G$44)</c:f>
              <c:numCache>
                <c:formatCode>General</c:formatCode>
                <c:ptCount val="2"/>
                <c:pt idx="0">
                  <c:v>19</c:v>
                </c:pt>
                <c:pt idx="1">
                  <c:v>66</c:v>
                </c:pt>
              </c:numCache>
            </c:numRef>
          </c:val>
          <c:extLst>
            <c:ext xmlns:c16="http://schemas.microsoft.com/office/drawing/2014/chart" uri="{C3380CC4-5D6E-409C-BE32-E72D297353CC}">
              <c16:uniqueId val="{00000020-3B58-470A-AD97-B78B3CE535FD}"/>
            </c:ext>
          </c:extLst>
        </c:ser>
        <c:ser>
          <c:idx val="33"/>
          <c:order val="33"/>
          <c:spPr>
            <a:solidFill>
              <a:schemeClr val="accent4">
                <a:lumMod val="50000"/>
              </a:schemeClr>
            </a:solidFill>
            <a:ln>
              <a:solidFill>
                <a:schemeClr val="accent4">
                  <a:lumMod val="50000"/>
                </a:schemeClr>
              </a:solidFill>
            </a:ln>
            <a:effectLst/>
          </c:spPr>
          <c:invertIfNegative val="0"/>
          <c:cat>
            <c:strRef>
              <c:f>(箱ひげ!$E$1:$H$1,箱ひげ!$F$1:$G$1)</c:f>
              <c:strCache>
                <c:ptCount val="2"/>
                <c:pt idx="0">
                  <c:v>分類後</c:v>
                </c:pt>
                <c:pt idx="1">
                  <c:v>分類前</c:v>
                </c:pt>
              </c:strCache>
            </c:strRef>
          </c:cat>
          <c:val>
            <c:numRef>
              <c:f>(箱ひげ!$E$45:$H$45,箱ひげ!$F$45:$G$45)</c:f>
              <c:numCache>
                <c:formatCode>General</c:formatCode>
                <c:ptCount val="2"/>
                <c:pt idx="0">
                  <c:v>20</c:v>
                </c:pt>
                <c:pt idx="1">
                  <c:v>75</c:v>
                </c:pt>
              </c:numCache>
            </c:numRef>
          </c:val>
          <c:extLst>
            <c:ext xmlns:c16="http://schemas.microsoft.com/office/drawing/2014/chart" uri="{C3380CC4-5D6E-409C-BE32-E72D297353CC}">
              <c16:uniqueId val="{00000021-3B58-470A-AD97-B78B3CE535FD}"/>
            </c:ext>
          </c:extLst>
        </c:ser>
        <c:ser>
          <c:idx val="34"/>
          <c:order val="34"/>
          <c:spPr>
            <a:solidFill>
              <a:schemeClr val="accent5">
                <a:lumMod val="50000"/>
              </a:schemeClr>
            </a:solidFill>
            <a:ln>
              <a:solidFill>
                <a:schemeClr val="accent5">
                  <a:lumMod val="50000"/>
                </a:schemeClr>
              </a:solidFill>
            </a:ln>
            <a:effectLst/>
          </c:spPr>
          <c:invertIfNegative val="0"/>
          <c:cat>
            <c:strRef>
              <c:f>(箱ひげ!$E$1:$H$1,箱ひげ!$F$1:$G$1)</c:f>
              <c:strCache>
                <c:ptCount val="2"/>
                <c:pt idx="0">
                  <c:v>分類後</c:v>
                </c:pt>
                <c:pt idx="1">
                  <c:v>分類前</c:v>
                </c:pt>
              </c:strCache>
            </c:strRef>
          </c:cat>
          <c:val>
            <c:numRef>
              <c:f>(箱ひげ!$E$46:$H$46,箱ひげ!$F$46:$G$46)</c:f>
              <c:numCache>
                <c:formatCode>General</c:formatCode>
                <c:ptCount val="2"/>
                <c:pt idx="0">
                  <c:v>22</c:v>
                </c:pt>
                <c:pt idx="1">
                  <c:v>82</c:v>
                </c:pt>
              </c:numCache>
            </c:numRef>
          </c:val>
          <c:extLst>
            <c:ext xmlns:c16="http://schemas.microsoft.com/office/drawing/2014/chart" uri="{C3380CC4-5D6E-409C-BE32-E72D297353CC}">
              <c16:uniqueId val="{00000022-3B58-470A-AD97-B78B3CE535FD}"/>
            </c:ext>
          </c:extLst>
        </c:ser>
        <c:ser>
          <c:idx val="35"/>
          <c:order val="35"/>
          <c:spPr>
            <a:solidFill>
              <a:schemeClr val="accent6">
                <a:lumMod val="50000"/>
              </a:schemeClr>
            </a:solidFill>
            <a:ln>
              <a:solidFill>
                <a:schemeClr val="accent6">
                  <a:lumMod val="50000"/>
                </a:schemeClr>
              </a:solidFill>
            </a:ln>
            <a:effectLst/>
          </c:spPr>
          <c:invertIfNegative val="0"/>
          <c:cat>
            <c:strRef>
              <c:f>(箱ひげ!$E$1:$H$1,箱ひげ!$F$1:$G$1)</c:f>
              <c:strCache>
                <c:ptCount val="2"/>
                <c:pt idx="0">
                  <c:v>分類後</c:v>
                </c:pt>
                <c:pt idx="1">
                  <c:v>分類前</c:v>
                </c:pt>
              </c:strCache>
            </c:strRef>
          </c:cat>
          <c:val>
            <c:numRef>
              <c:f>(箱ひげ!$E$47:$H$47,箱ひげ!$F$47:$G$47)</c:f>
              <c:numCache>
                <c:formatCode>General</c:formatCode>
                <c:ptCount val="2"/>
                <c:pt idx="0">
                  <c:v>17</c:v>
                </c:pt>
                <c:pt idx="1">
                  <c:v>106</c:v>
                </c:pt>
              </c:numCache>
            </c:numRef>
          </c:val>
          <c:extLst>
            <c:ext xmlns:c16="http://schemas.microsoft.com/office/drawing/2014/chart" uri="{C3380CC4-5D6E-409C-BE32-E72D297353CC}">
              <c16:uniqueId val="{00000023-3B58-470A-AD97-B78B3CE535FD}"/>
            </c:ext>
          </c:extLst>
        </c:ser>
        <c:ser>
          <c:idx val="36"/>
          <c:order val="36"/>
          <c:spPr>
            <a:solidFill>
              <a:srgbClr val="C00000"/>
            </a:solidFill>
            <a:ln>
              <a:solidFill>
                <a:srgbClr val="C00000"/>
              </a:solidFill>
            </a:ln>
            <a:effectLst/>
          </c:spPr>
          <c:invertIfNegative val="0"/>
          <c:cat>
            <c:strRef>
              <c:f>(箱ひげ!$E$1:$H$1,箱ひげ!$F$1:$G$1)</c:f>
              <c:strCache>
                <c:ptCount val="2"/>
                <c:pt idx="0">
                  <c:v>分類後</c:v>
                </c:pt>
                <c:pt idx="1">
                  <c:v>分類前</c:v>
                </c:pt>
              </c:strCache>
            </c:strRef>
          </c:cat>
          <c:val>
            <c:numRef>
              <c:f>(箱ひげ!$E$48:$H$48,箱ひげ!$F$48:$G$48)</c:f>
              <c:numCache>
                <c:formatCode>General</c:formatCode>
                <c:ptCount val="2"/>
                <c:pt idx="0">
                  <c:v>46</c:v>
                </c:pt>
                <c:pt idx="1">
                  <c:v>112</c:v>
                </c:pt>
              </c:numCache>
            </c:numRef>
          </c:val>
          <c:extLst>
            <c:ext xmlns:c16="http://schemas.microsoft.com/office/drawing/2014/chart" uri="{C3380CC4-5D6E-409C-BE32-E72D297353CC}">
              <c16:uniqueId val="{00000024-3B58-470A-AD97-B78B3CE535FD}"/>
            </c:ext>
          </c:extLst>
        </c:ser>
        <c:ser>
          <c:idx val="37"/>
          <c:order val="37"/>
          <c:spPr>
            <a:solidFill>
              <a:schemeClr val="accent2">
                <a:lumMod val="70000"/>
                <a:lumOff val="30000"/>
              </a:schemeClr>
            </a:solidFill>
            <a:ln>
              <a:solidFill>
                <a:schemeClr val="accent2">
                  <a:lumMod val="70000"/>
                  <a:lumOff val="30000"/>
                </a:schemeClr>
              </a:solidFill>
            </a:ln>
            <a:effectLst/>
          </c:spPr>
          <c:invertIfNegative val="0"/>
          <c:cat>
            <c:strRef>
              <c:f>(箱ひげ!$E$1:$H$1,箱ひげ!$F$1:$G$1)</c:f>
              <c:strCache>
                <c:ptCount val="2"/>
                <c:pt idx="0">
                  <c:v>分類後</c:v>
                </c:pt>
                <c:pt idx="1">
                  <c:v>分類前</c:v>
                </c:pt>
              </c:strCache>
            </c:strRef>
          </c:cat>
          <c:val>
            <c:numRef>
              <c:f>(箱ひげ!$E$49:$H$49,箱ひげ!$F$49:$G$49)</c:f>
              <c:numCache>
                <c:formatCode>General</c:formatCode>
                <c:ptCount val="2"/>
                <c:pt idx="0">
                  <c:v>23</c:v>
                </c:pt>
                <c:pt idx="1">
                  <c:v>128</c:v>
                </c:pt>
              </c:numCache>
            </c:numRef>
          </c:val>
          <c:extLst>
            <c:ext xmlns:c16="http://schemas.microsoft.com/office/drawing/2014/chart" uri="{C3380CC4-5D6E-409C-BE32-E72D297353CC}">
              <c16:uniqueId val="{00000025-3B58-470A-AD97-B78B3CE535FD}"/>
            </c:ext>
          </c:extLst>
        </c:ser>
        <c:ser>
          <c:idx val="38"/>
          <c:order val="38"/>
          <c:spPr>
            <a:solidFill>
              <a:srgbClr val="92D050"/>
            </a:solidFill>
            <a:ln>
              <a:solidFill>
                <a:srgbClr val="92D050"/>
              </a:solidFill>
            </a:ln>
            <a:effectLst/>
          </c:spPr>
          <c:invertIfNegative val="0"/>
          <c:cat>
            <c:strRef>
              <c:f>(箱ひげ!$E$1:$H$1,箱ひげ!$F$1:$G$1)</c:f>
              <c:strCache>
                <c:ptCount val="2"/>
                <c:pt idx="0">
                  <c:v>分類後</c:v>
                </c:pt>
                <c:pt idx="1">
                  <c:v>分類前</c:v>
                </c:pt>
              </c:strCache>
            </c:strRef>
          </c:cat>
          <c:val>
            <c:numRef>
              <c:f>(箱ひげ!$E$50:$H$50,箱ひげ!$F$50:$G$50)</c:f>
              <c:numCache>
                <c:formatCode>General</c:formatCode>
                <c:ptCount val="2"/>
                <c:pt idx="0">
                  <c:v>30</c:v>
                </c:pt>
                <c:pt idx="1">
                  <c:v>135</c:v>
                </c:pt>
              </c:numCache>
            </c:numRef>
          </c:val>
          <c:extLst>
            <c:ext xmlns:c16="http://schemas.microsoft.com/office/drawing/2014/chart" uri="{C3380CC4-5D6E-409C-BE32-E72D297353CC}">
              <c16:uniqueId val="{00000026-3B58-470A-AD97-B78B3CE535FD}"/>
            </c:ext>
          </c:extLst>
        </c:ser>
        <c:ser>
          <c:idx val="39"/>
          <c:order val="39"/>
          <c:spPr>
            <a:solidFill>
              <a:schemeClr val="accent4">
                <a:lumMod val="70000"/>
                <a:lumOff val="30000"/>
              </a:schemeClr>
            </a:solidFill>
            <a:ln>
              <a:solidFill>
                <a:schemeClr val="accent4">
                  <a:lumMod val="70000"/>
                  <a:lumOff val="30000"/>
                </a:schemeClr>
              </a:solidFill>
            </a:ln>
            <a:effectLst/>
          </c:spPr>
          <c:invertIfNegative val="0"/>
          <c:cat>
            <c:strRef>
              <c:f>(箱ひげ!$E$1:$H$1,箱ひげ!$F$1:$G$1)</c:f>
              <c:strCache>
                <c:ptCount val="2"/>
                <c:pt idx="0">
                  <c:v>分類後</c:v>
                </c:pt>
                <c:pt idx="1">
                  <c:v>分類前</c:v>
                </c:pt>
              </c:strCache>
            </c:strRef>
          </c:cat>
          <c:val>
            <c:numRef>
              <c:f>(箱ひげ!$E$51:$H$51,箱ひげ!$F$51:$G$51)</c:f>
              <c:numCache>
                <c:formatCode>General</c:formatCode>
                <c:ptCount val="2"/>
                <c:pt idx="0">
                  <c:v>19</c:v>
                </c:pt>
                <c:pt idx="1">
                  <c:v>136</c:v>
                </c:pt>
              </c:numCache>
            </c:numRef>
          </c:val>
          <c:extLst>
            <c:ext xmlns:c16="http://schemas.microsoft.com/office/drawing/2014/chart" uri="{C3380CC4-5D6E-409C-BE32-E72D297353CC}">
              <c16:uniqueId val="{00000027-3B58-470A-AD97-B78B3CE535FD}"/>
            </c:ext>
          </c:extLst>
        </c:ser>
        <c:ser>
          <c:idx val="40"/>
          <c:order val="40"/>
          <c:spPr>
            <a:solidFill>
              <a:schemeClr val="bg2">
                <a:lumMod val="60000"/>
                <a:lumOff val="40000"/>
              </a:schemeClr>
            </a:solidFill>
            <a:ln>
              <a:solidFill>
                <a:schemeClr val="bg2">
                  <a:lumMod val="60000"/>
                  <a:lumOff val="40000"/>
                </a:schemeClr>
              </a:solidFill>
            </a:ln>
            <a:effectLst/>
          </c:spPr>
          <c:invertIfNegative val="0"/>
          <c:cat>
            <c:strRef>
              <c:f>(箱ひげ!$E$1:$H$1,箱ひげ!$F$1:$G$1)</c:f>
              <c:strCache>
                <c:ptCount val="2"/>
                <c:pt idx="0">
                  <c:v>分類後</c:v>
                </c:pt>
                <c:pt idx="1">
                  <c:v>分類前</c:v>
                </c:pt>
              </c:strCache>
            </c:strRef>
          </c:cat>
          <c:val>
            <c:numRef>
              <c:f>(箱ひげ!$E$52:$H$52,箱ひげ!$F$52:$G$52)</c:f>
              <c:numCache>
                <c:formatCode>General</c:formatCode>
                <c:ptCount val="2"/>
                <c:pt idx="0">
                  <c:v>93</c:v>
                </c:pt>
                <c:pt idx="1">
                  <c:v>248</c:v>
                </c:pt>
              </c:numCache>
            </c:numRef>
          </c:val>
          <c:extLst>
            <c:ext xmlns:c16="http://schemas.microsoft.com/office/drawing/2014/chart" uri="{C3380CC4-5D6E-409C-BE32-E72D297353CC}">
              <c16:uniqueId val="{00000028-3B58-470A-AD97-B78B3CE535FD}"/>
            </c:ext>
          </c:extLst>
        </c:ser>
        <c:ser>
          <c:idx val="41"/>
          <c:order val="41"/>
          <c:spPr>
            <a:solidFill>
              <a:schemeClr val="accent6">
                <a:lumMod val="70000"/>
                <a:lumOff val="30000"/>
              </a:schemeClr>
            </a:solidFill>
            <a:ln>
              <a:solidFill>
                <a:schemeClr val="accent6">
                  <a:lumMod val="70000"/>
                  <a:lumOff val="30000"/>
                </a:schemeClr>
              </a:solidFill>
            </a:ln>
            <a:effectLst/>
          </c:spPr>
          <c:invertIfNegative val="0"/>
          <c:cat>
            <c:strRef>
              <c:f>(箱ひげ!$E$1:$H$1,箱ひげ!$F$1:$G$1)</c:f>
              <c:strCache>
                <c:ptCount val="2"/>
                <c:pt idx="0">
                  <c:v>分類後</c:v>
                </c:pt>
                <c:pt idx="1">
                  <c:v>分類前</c:v>
                </c:pt>
              </c:strCache>
            </c:strRef>
          </c:cat>
          <c:val>
            <c:numRef>
              <c:f>(箱ひげ!$E$53:$H$53,箱ひげ!$F$53:$G$53)</c:f>
              <c:numCache>
                <c:formatCode>General</c:formatCode>
                <c:ptCount val="2"/>
                <c:pt idx="0">
                  <c:v>23</c:v>
                </c:pt>
                <c:pt idx="1">
                  <c:v>369</c:v>
                </c:pt>
              </c:numCache>
            </c:numRef>
          </c:val>
          <c:extLst>
            <c:ext xmlns:c16="http://schemas.microsoft.com/office/drawing/2014/chart" uri="{C3380CC4-5D6E-409C-BE32-E72D297353CC}">
              <c16:uniqueId val="{00000029-3B58-470A-AD97-B78B3CE535FD}"/>
            </c:ext>
          </c:extLst>
        </c:ser>
        <c:ser>
          <c:idx val="42"/>
          <c:order val="42"/>
          <c:spPr>
            <a:solidFill>
              <a:srgbClr val="FFC000"/>
            </a:solidFill>
            <a:ln>
              <a:solidFill>
                <a:srgbClr val="FFC000"/>
              </a:solidFill>
            </a:ln>
            <a:effectLst/>
          </c:spPr>
          <c:invertIfNegative val="0"/>
          <c:cat>
            <c:strRef>
              <c:f>(箱ひげ!$E$1:$H$1,箱ひげ!$F$1:$G$1)</c:f>
              <c:strCache>
                <c:ptCount val="2"/>
                <c:pt idx="0">
                  <c:v>分類後</c:v>
                </c:pt>
                <c:pt idx="1">
                  <c:v>分類前</c:v>
                </c:pt>
              </c:strCache>
            </c:strRef>
          </c:cat>
          <c:val>
            <c:numRef>
              <c:f>(箱ひげ!$E$54:$H$54,箱ひげ!$F$54:$G$54)</c:f>
              <c:numCache>
                <c:formatCode>General</c:formatCode>
                <c:ptCount val="2"/>
                <c:pt idx="0">
                  <c:v>19</c:v>
                </c:pt>
                <c:pt idx="1">
                  <c:v>671</c:v>
                </c:pt>
              </c:numCache>
            </c:numRef>
          </c:val>
          <c:extLst>
            <c:ext xmlns:c16="http://schemas.microsoft.com/office/drawing/2014/chart" uri="{C3380CC4-5D6E-409C-BE32-E72D297353CC}">
              <c16:uniqueId val="{0000002A-3B58-470A-AD97-B78B3CE535FD}"/>
            </c:ext>
          </c:extLst>
        </c:ser>
        <c:dLbls>
          <c:showLegendKey val="0"/>
          <c:showVal val="0"/>
          <c:showCatName val="0"/>
          <c:showSerName val="0"/>
          <c:showPercent val="0"/>
          <c:showBubbleSize val="0"/>
        </c:dLbls>
        <c:gapWidth val="300"/>
        <c:overlap val="100"/>
        <c:serLines>
          <c:spPr>
            <a:ln w="9525" cap="flat">
              <a:solidFill>
                <a:srgbClr val="D9D9D9"/>
              </a:solidFill>
              <a:round/>
            </a:ln>
            <a:effectLst/>
          </c:spPr>
        </c:serLines>
        <c:axId val="112813520"/>
        <c:axId val="112824752"/>
        <c:extLst>
          <c:ext xmlns:c15="http://schemas.microsoft.com/office/drawing/2012/chart" uri="{02D57815-91ED-43cb-92C2-25804820EDAC}">
            <c15:filteredBarSeries>
              <c15:ser>
                <c:idx val="43"/>
                <c:order val="43"/>
                <c:spPr>
                  <a:solidFill>
                    <a:schemeClr val="accent2">
                      <a:lumMod val="70000"/>
                    </a:schemeClr>
                  </a:solidFill>
                  <a:ln>
                    <a:solidFill>
                      <a:schemeClr val="accent2">
                        <a:lumMod val="70000"/>
                      </a:schemeClr>
                    </a:solidFill>
                  </a:ln>
                  <a:effectLst/>
                </c:spPr>
                <c:invertIfNegative val="0"/>
                <c:cat>
                  <c:strRef>
                    <c:extLst>
                      <c:ext uri="{02D57815-91ED-43cb-92C2-25804820EDAC}">
                        <c15:formulaRef>
                          <c15:sqref>(箱ひげ!$E$1:$H$1,箱ひげ!$F$1:$G$1)</c15:sqref>
                        </c15:formulaRef>
                      </c:ext>
                    </c:extLst>
                    <c:strCache>
                      <c:ptCount val="4"/>
                      <c:pt idx="0">
                        <c:v>分類後</c:v>
                      </c:pt>
                      <c:pt idx="1">
                        <c:v>分類前</c:v>
                      </c:pt>
                      <c:pt idx="3">
                        <c:v>分類後</c:v>
                      </c:pt>
                    </c:strCache>
                  </c:strRef>
                </c:cat>
                <c:val>
                  <c:numRef>
                    <c:extLst>
                      <c:ext uri="{02D57815-91ED-43cb-92C2-25804820EDAC}">
                        <c15:formulaRef>
                          <c15:sqref>箱ひげ!$E$55:$F$55</c15:sqref>
                        </c15:formulaRef>
                      </c:ext>
                    </c:extLst>
                  </c:numRef>
                </c:val>
                <c:extLst>
                  <c:ext xmlns:c16="http://schemas.microsoft.com/office/drawing/2014/chart" uri="{C3380CC4-5D6E-409C-BE32-E72D297353CC}">
                    <c16:uniqueId val="{0000002B-3B58-470A-AD97-B78B3CE535FD}"/>
                  </c:ext>
                </c:extLst>
              </c15:ser>
            </c15:filteredBarSeries>
            <c15:filteredBarSeries>
              <c15:ser>
                <c:idx val="44"/>
                <c:order val="44"/>
                <c:spPr>
                  <a:solidFill>
                    <a:schemeClr val="accent3">
                      <a:lumMod val="70000"/>
                    </a:schemeClr>
                  </a:solidFill>
                  <a:ln>
                    <a:solidFill>
                      <a:schemeClr val="accent3">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箱ひげ!$E$56:$F$56</c15:sqref>
                        </c15:formulaRef>
                      </c:ext>
                    </c:extLst>
                  </c:numRef>
                </c:val>
                <c:extLst xmlns:c15="http://schemas.microsoft.com/office/drawing/2012/chart">
                  <c:ext xmlns:c16="http://schemas.microsoft.com/office/drawing/2014/chart" uri="{C3380CC4-5D6E-409C-BE32-E72D297353CC}">
                    <c16:uniqueId val="{0000002C-3B58-470A-AD97-B78B3CE535FD}"/>
                  </c:ext>
                </c:extLst>
              </c15:ser>
            </c15:filteredBarSeries>
            <c15:filteredBarSeries>
              <c15:ser>
                <c:idx val="45"/>
                <c:order val="45"/>
                <c:spPr>
                  <a:solidFill>
                    <a:schemeClr val="accent4">
                      <a:lumMod val="70000"/>
                    </a:schemeClr>
                  </a:solidFill>
                  <a:ln>
                    <a:solidFill>
                      <a:schemeClr val="accent4">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箱ひげ!$E$57:$F$57</c15:sqref>
                        </c15:formulaRef>
                      </c:ext>
                    </c:extLst>
                  </c:numRef>
                </c:val>
                <c:extLst xmlns:c15="http://schemas.microsoft.com/office/drawing/2012/chart">
                  <c:ext xmlns:c16="http://schemas.microsoft.com/office/drawing/2014/chart" uri="{C3380CC4-5D6E-409C-BE32-E72D297353CC}">
                    <c16:uniqueId val="{0000002D-3B58-470A-AD97-B78B3CE535FD}"/>
                  </c:ext>
                </c:extLst>
              </c15:ser>
            </c15:filteredBarSeries>
            <c15:filteredBarSeries>
              <c15:ser>
                <c:idx val="46"/>
                <c:order val="46"/>
                <c:spPr>
                  <a:solidFill>
                    <a:schemeClr val="accent5">
                      <a:lumMod val="70000"/>
                    </a:schemeClr>
                  </a:solidFill>
                  <a:ln>
                    <a:solidFill>
                      <a:schemeClr val="accent5">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箱ひげ!$E$58:$F$58</c15:sqref>
                        </c15:formulaRef>
                      </c:ext>
                    </c:extLst>
                  </c:numRef>
                </c:val>
                <c:extLst xmlns:c15="http://schemas.microsoft.com/office/drawing/2012/chart">
                  <c:ext xmlns:c16="http://schemas.microsoft.com/office/drawing/2014/chart" uri="{C3380CC4-5D6E-409C-BE32-E72D297353CC}">
                    <c16:uniqueId val="{0000002E-3B58-470A-AD97-B78B3CE535FD}"/>
                  </c:ext>
                </c:extLst>
              </c15:ser>
            </c15:filteredBarSeries>
            <c15:filteredBarSeries>
              <c15:ser>
                <c:idx val="47"/>
                <c:order val="47"/>
                <c:spPr>
                  <a:solidFill>
                    <a:schemeClr val="accent6">
                      <a:lumMod val="70000"/>
                    </a:schemeClr>
                  </a:solidFill>
                  <a:ln>
                    <a:solidFill>
                      <a:schemeClr val="accent6">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箱ひげ!$E$59:$F$59</c15:sqref>
                        </c15:formulaRef>
                      </c:ext>
                    </c:extLst>
                  </c:numRef>
                </c:val>
                <c:extLst xmlns:c15="http://schemas.microsoft.com/office/drawing/2012/chart">
                  <c:ext xmlns:c16="http://schemas.microsoft.com/office/drawing/2014/chart" uri="{C3380CC4-5D6E-409C-BE32-E72D297353CC}">
                    <c16:uniqueId val="{0000002F-3B58-470A-AD97-B78B3CE535FD}"/>
                  </c:ext>
                </c:extLst>
              </c15:ser>
            </c15:filteredBarSeries>
            <c15:filteredBarSeries>
              <c15:ser>
                <c:idx val="48"/>
                <c:order val="48"/>
                <c:spPr>
                  <a:solidFill>
                    <a:schemeClr val="accent1">
                      <a:lumMod val="50000"/>
                      <a:lumOff val="50000"/>
                    </a:schemeClr>
                  </a:solidFill>
                  <a:ln>
                    <a:solidFill>
                      <a:schemeClr val="accent1">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箱ひげ!$E$60:$F$60</c15:sqref>
                        </c15:formulaRef>
                      </c:ext>
                    </c:extLst>
                  </c:numRef>
                </c:val>
                <c:extLst xmlns:c15="http://schemas.microsoft.com/office/drawing/2012/chart">
                  <c:ext xmlns:c16="http://schemas.microsoft.com/office/drawing/2014/chart" uri="{C3380CC4-5D6E-409C-BE32-E72D297353CC}">
                    <c16:uniqueId val="{00000030-3B58-470A-AD97-B78B3CE535FD}"/>
                  </c:ext>
                </c:extLst>
              </c15:ser>
            </c15:filteredBarSeries>
            <c15:filteredBarSeries>
              <c15:ser>
                <c:idx val="49"/>
                <c:order val="49"/>
                <c:spPr>
                  <a:solidFill>
                    <a:schemeClr val="accent2">
                      <a:lumMod val="50000"/>
                      <a:lumOff val="50000"/>
                    </a:schemeClr>
                  </a:solidFill>
                  <a:ln>
                    <a:solidFill>
                      <a:schemeClr val="accent2">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箱ひげ!$E$61:$F$61</c15:sqref>
                        </c15:formulaRef>
                      </c:ext>
                    </c:extLst>
                  </c:numRef>
                </c:val>
                <c:extLst xmlns:c15="http://schemas.microsoft.com/office/drawing/2012/chart">
                  <c:ext xmlns:c16="http://schemas.microsoft.com/office/drawing/2014/chart" uri="{C3380CC4-5D6E-409C-BE32-E72D297353CC}">
                    <c16:uniqueId val="{00000031-3B58-470A-AD97-B78B3CE535FD}"/>
                  </c:ext>
                </c:extLst>
              </c15:ser>
            </c15:filteredBarSeries>
            <c15:filteredBarSeries>
              <c15:ser>
                <c:idx val="50"/>
                <c:order val="50"/>
                <c:spPr>
                  <a:solidFill>
                    <a:schemeClr val="accent3">
                      <a:lumMod val="50000"/>
                      <a:lumOff val="50000"/>
                    </a:schemeClr>
                  </a:solidFill>
                  <a:ln>
                    <a:solidFill>
                      <a:schemeClr val="accent3">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箱ひげ!$E$62:$F$62</c15:sqref>
                        </c15:formulaRef>
                      </c:ext>
                    </c:extLst>
                  </c:numRef>
                </c:val>
                <c:extLst xmlns:c15="http://schemas.microsoft.com/office/drawing/2012/chart">
                  <c:ext xmlns:c16="http://schemas.microsoft.com/office/drawing/2014/chart" uri="{C3380CC4-5D6E-409C-BE32-E72D297353CC}">
                    <c16:uniqueId val="{00000032-3B58-470A-AD97-B78B3CE535FD}"/>
                  </c:ext>
                </c:extLst>
              </c15:ser>
            </c15:filteredBarSeries>
            <c15:filteredBarSeries>
              <c15:ser>
                <c:idx val="51"/>
                <c:order val="51"/>
                <c:spPr>
                  <a:solidFill>
                    <a:schemeClr val="accent4">
                      <a:lumMod val="50000"/>
                      <a:lumOff val="50000"/>
                    </a:schemeClr>
                  </a:solidFill>
                  <a:ln>
                    <a:solidFill>
                      <a:schemeClr val="accent4">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箱ひげ!$E$63:$F$63</c15:sqref>
                        </c15:formulaRef>
                      </c:ext>
                    </c:extLst>
                  </c:numRef>
                </c:val>
                <c:extLst xmlns:c15="http://schemas.microsoft.com/office/drawing/2012/chart">
                  <c:ext xmlns:c16="http://schemas.microsoft.com/office/drawing/2014/chart" uri="{C3380CC4-5D6E-409C-BE32-E72D297353CC}">
                    <c16:uniqueId val="{00000033-3B58-470A-AD97-B78B3CE535FD}"/>
                  </c:ext>
                </c:extLst>
              </c15:ser>
            </c15:filteredBarSeries>
            <c15:filteredBarSeries>
              <c15:ser>
                <c:idx val="52"/>
                <c:order val="52"/>
                <c:spPr>
                  <a:solidFill>
                    <a:schemeClr val="accent5">
                      <a:lumMod val="50000"/>
                      <a:lumOff val="50000"/>
                    </a:schemeClr>
                  </a:solidFill>
                  <a:ln>
                    <a:solidFill>
                      <a:schemeClr val="accent5">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箱ひげ!$E$64:$F$64</c15:sqref>
                        </c15:formulaRef>
                      </c:ext>
                    </c:extLst>
                  </c:numRef>
                </c:val>
                <c:extLst xmlns:c15="http://schemas.microsoft.com/office/drawing/2012/chart">
                  <c:ext xmlns:c16="http://schemas.microsoft.com/office/drawing/2014/chart" uri="{C3380CC4-5D6E-409C-BE32-E72D297353CC}">
                    <c16:uniqueId val="{00000034-3B58-470A-AD97-B78B3CE535FD}"/>
                  </c:ext>
                </c:extLst>
              </c15:ser>
            </c15:filteredBarSeries>
            <c15:filteredBarSeries>
              <c15:ser>
                <c:idx val="53"/>
                <c:order val="53"/>
                <c:spPr>
                  <a:solidFill>
                    <a:schemeClr val="accent6">
                      <a:lumMod val="50000"/>
                      <a:lumOff val="50000"/>
                    </a:schemeClr>
                  </a:solidFill>
                  <a:ln>
                    <a:solidFill>
                      <a:schemeClr val="accent6">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箱ひげ!$E$65:$F$65</c15:sqref>
                        </c15:formulaRef>
                      </c:ext>
                    </c:extLst>
                  </c:numRef>
                </c:val>
                <c:extLst xmlns:c15="http://schemas.microsoft.com/office/drawing/2012/chart">
                  <c:ext xmlns:c16="http://schemas.microsoft.com/office/drawing/2014/chart" uri="{C3380CC4-5D6E-409C-BE32-E72D297353CC}">
                    <c16:uniqueId val="{00000035-3B58-470A-AD97-B78B3CE535FD}"/>
                  </c:ext>
                </c:extLst>
              </c15:ser>
            </c15:filteredBarSeries>
            <c15:filteredBarSeries>
              <c15:ser>
                <c:idx val="54"/>
                <c:order val="54"/>
                <c:spPr>
                  <a:solidFill>
                    <a:schemeClr val="accent1"/>
                  </a:solidFill>
                  <a:ln>
                    <a:solidFill>
                      <a:schemeClr val="accent1"/>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箱ひげ!$E$66:$F$66</c15:sqref>
                        </c15:formulaRef>
                      </c:ext>
                    </c:extLst>
                  </c:numRef>
                </c:val>
                <c:extLst xmlns:c15="http://schemas.microsoft.com/office/drawing/2012/chart">
                  <c:ext xmlns:c16="http://schemas.microsoft.com/office/drawing/2014/chart" uri="{C3380CC4-5D6E-409C-BE32-E72D297353CC}">
                    <c16:uniqueId val="{00000036-3B58-470A-AD97-B78B3CE535FD}"/>
                  </c:ext>
                </c:extLst>
              </c15:ser>
            </c15:filteredBarSeries>
            <c15:filteredBarSeries>
              <c15:ser>
                <c:idx val="55"/>
                <c:order val="55"/>
                <c:spPr>
                  <a:solidFill>
                    <a:schemeClr val="accent2"/>
                  </a:solidFill>
                  <a:ln>
                    <a:solidFill>
                      <a:schemeClr val="accent2"/>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箱ひげ!$E$67:$F$67</c15:sqref>
                        </c15:formulaRef>
                      </c:ext>
                    </c:extLst>
                  </c:numRef>
                </c:val>
                <c:extLst xmlns:c15="http://schemas.microsoft.com/office/drawing/2012/chart">
                  <c:ext xmlns:c16="http://schemas.microsoft.com/office/drawing/2014/chart" uri="{C3380CC4-5D6E-409C-BE32-E72D297353CC}">
                    <c16:uniqueId val="{00000037-3B58-470A-AD97-B78B3CE535FD}"/>
                  </c:ext>
                </c:extLst>
              </c15:ser>
            </c15:filteredBarSeries>
            <c15:filteredBarSeries>
              <c15:ser>
                <c:idx val="56"/>
                <c:order val="56"/>
                <c:spPr>
                  <a:solidFill>
                    <a:schemeClr val="accent3"/>
                  </a:solidFill>
                  <a:ln>
                    <a:solidFill>
                      <a:schemeClr val="accent3"/>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箱ひげ!$E$68:$F$68</c15:sqref>
                        </c15:formulaRef>
                      </c:ext>
                    </c:extLst>
                  </c:numRef>
                </c:val>
                <c:extLst xmlns:c15="http://schemas.microsoft.com/office/drawing/2012/chart">
                  <c:ext xmlns:c16="http://schemas.microsoft.com/office/drawing/2014/chart" uri="{C3380CC4-5D6E-409C-BE32-E72D297353CC}">
                    <c16:uniqueId val="{00000038-3B58-470A-AD97-B78B3CE535FD}"/>
                  </c:ext>
                </c:extLst>
              </c15:ser>
            </c15:filteredBarSeries>
            <c15:filteredBarSeries>
              <c15:ser>
                <c:idx val="57"/>
                <c:order val="57"/>
                <c:spPr>
                  <a:solidFill>
                    <a:schemeClr val="accent4"/>
                  </a:solidFill>
                  <a:ln>
                    <a:solidFill>
                      <a:schemeClr val="accent4"/>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箱ひげ!$E$69:$F$69</c15:sqref>
                        </c15:formulaRef>
                      </c:ext>
                    </c:extLst>
                  </c:numRef>
                </c:val>
                <c:extLst xmlns:c15="http://schemas.microsoft.com/office/drawing/2012/chart">
                  <c:ext xmlns:c16="http://schemas.microsoft.com/office/drawing/2014/chart" uri="{C3380CC4-5D6E-409C-BE32-E72D297353CC}">
                    <c16:uniqueId val="{00000039-3B58-470A-AD97-B78B3CE535FD}"/>
                  </c:ext>
                </c:extLst>
              </c15:ser>
            </c15:filteredBarSeries>
            <c15:filteredBarSeries>
              <c15:ser>
                <c:idx val="58"/>
                <c:order val="58"/>
                <c:spPr>
                  <a:solidFill>
                    <a:schemeClr val="accent5"/>
                  </a:solidFill>
                  <a:ln>
                    <a:solidFill>
                      <a:schemeClr val="accent5"/>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箱ひげ!$E$70:$F$70</c15:sqref>
                        </c15:formulaRef>
                      </c:ext>
                    </c:extLst>
                  </c:numRef>
                </c:val>
                <c:extLst xmlns:c15="http://schemas.microsoft.com/office/drawing/2012/chart">
                  <c:ext xmlns:c16="http://schemas.microsoft.com/office/drawing/2014/chart" uri="{C3380CC4-5D6E-409C-BE32-E72D297353CC}">
                    <c16:uniqueId val="{0000003A-3B58-470A-AD97-B78B3CE535FD}"/>
                  </c:ext>
                </c:extLst>
              </c15:ser>
            </c15:filteredBarSeries>
            <c15:filteredBarSeries>
              <c15:ser>
                <c:idx val="59"/>
                <c:order val="59"/>
                <c:spPr>
                  <a:solidFill>
                    <a:schemeClr val="accent6"/>
                  </a:solidFill>
                  <a:ln>
                    <a:solidFill>
                      <a:schemeClr val="accent6"/>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箱ひげ!$E$71:$F$71</c15:sqref>
                        </c15:formulaRef>
                      </c:ext>
                    </c:extLst>
                  </c:numRef>
                </c:val>
                <c:extLst xmlns:c15="http://schemas.microsoft.com/office/drawing/2012/chart">
                  <c:ext xmlns:c16="http://schemas.microsoft.com/office/drawing/2014/chart" uri="{C3380CC4-5D6E-409C-BE32-E72D297353CC}">
                    <c16:uniqueId val="{0000003B-3B58-470A-AD97-B78B3CE535FD}"/>
                  </c:ext>
                </c:extLst>
              </c15:ser>
            </c15:filteredBarSeries>
            <c15:filteredBarSeries>
              <c15:ser>
                <c:idx val="60"/>
                <c:order val="60"/>
                <c:spPr>
                  <a:solidFill>
                    <a:schemeClr val="accent1">
                      <a:lumMod val="60000"/>
                    </a:schemeClr>
                  </a:solidFill>
                  <a:ln>
                    <a:solidFill>
                      <a:schemeClr val="accent1">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箱ひげ!$E$72:$F$72</c15:sqref>
                        </c15:formulaRef>
                      </c:ext>
                    </c:extLst>
                  </c:numRef>
                </c:val>
                <c:extLst xmlns:c15="http://schemas.microsoft.com/office/drawing/2012/chart">
                  <c:ext xmlns:c16="http://schemas.microsoft.com/office/drawing/2014/chart" uri="{C3380CC4-5D6E-409C-BE32-E72D297353CC}">
                    <c16:uniqueId val="{0000003C-3B58-470A-AD97-B78B3CE535FD}"/>
                  </c:ext>
                </c:extLst>
              </c15:ser>
            </c15:filteredBarSeries>
            <c15:filteredBarSeries>
              <c15:ser>
                <c:idx val="61"/>
                <c:order val="61"/>
                <c:spPr>
                  <a:solidFill>
                    <a:schemeClr val="accent2">
                      <a:lumMod val="60000"/>
                    </a:schemeClr>
                  </a:solidFill>
                  <a:ln>
                    <a:solidFill>
                      <a:schemeClr val="accent2">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箱ひげ!$E$73:$F$73</c15:sqref>
                        </c15:formulaRef>
                      </c:ext>
                    </c:extLst>
                  </c:numRef>
                </c:val>
                <c:extLst xmlns:c15="http://schemas.microsoft.com/office/drawing/2012/chart">
                  <c:ext xmlns:c16="http://schemas.microsoft.com/office/drawing/2014/chart" uri="{C3380CC4-5D6E-409C-BE32-E72D297353CC}">
                    <c16:uniqueId val="{0000003D-3B58-470A-AD97-B78B3CE535FD}"/>
                  </c:ext>
                </c:extLst>
              </c15:ser>
            </c15:filteredBarSeries>
            <c15:filteredBarSeries>
              <c15:ser>
                <c:idx val="62"/>
                <c:order val="62"/>
                <c:spPr>
                  <a:solidFill>
                    <a:schemeClr val="accent3">
                      <a:lumMod val="60000"/>
                    </a:schemeClr>
                  </a:solidFill>
                  <a:ln>
                    <a:solidFill>
                      <a:schemeClr val="accent3">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箱ひげ!$E$74:$F$74</c15:sqref>
                        </c15:formulaRef>
                      </c:ext>
                    </c:extLst>
                  </c:numRef>
                </c:val>
                <c:extLst xmlns:c15="http://schemas.microsoft.com/office/drawing/2012/chart">
                  <c:ext xmlns:c16="http://schemas.microsoft.com/office/drawing/2014/chart" uri="{C3380CC4-5D6E-409C-BE32-E72D297353CC}">
                    <c16:uniqueId val="{0000003E-3B58-470A-AD97-B78B3CE535FD}"/>
                  </c:ext>
                </c:extLst>
              </c15:ser>
            </c15:filteredBarSeries>
            <c15:filteredBarSeries>
              <c15:ser>
                <c:idx val="63"/>
                <c:order val="63"/>
                <c:spPr>
                  <a:solidFill>
                    <a:schemeClr val="accent4">
                      <a:lumMod val="60000"/>
                    </a:schemeClr>
                  </a:solidFill>
                  <a:ln>
                    <a:solidFill>
                      <a:schemeClr val="accent4">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箱ひげ!$E$75:$F$75</c15:sqref>
                        </c15:formulaRef>
                      </c:ext>
                    </c:extLst>
                  </c:numRef>
                </c:val>
                <c:extLst xmlns:c15="http://schemas.microsoft.com/office/drawing/2012/chart">
                  <c:ext xmlns:c16="http://schemas.microsoft.com/office/drawing/2014/chart" uri="{C3380CC4-5D6E-409C-BE32-E72D297353CC}">
                    <c16:uniqueId val="{0000003F-3B58-470A-AD97-B78B3CE535FD}"/>
                  </c:ext>
                </c:extLst>
              </c15:ser>
            </c15:filteredBarSeries>
            <c15:filteredBarSeries>
              <c15:ser>
                <c:idx val="64"/>
                <c:order val="64"/>
                <c:spPr>
                  <a:solidFill>
                    <a:schemeClr val="accent5">
                      <a:lumMod val="60000"/>
                    </a:schemeClr>
                  </a:solidFill>
                  <a:ln>
                    <a:solidFill>
                      <a:schemeClr val="accent5">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箱ひげ!$E$76:$F$76</c15:sqref>
                        </c15:formulaRef>
                      </c:ext>
                    </c:extLst>
                  </c:numRef>
                </c:val>
                <c:extLst xmlns:c15="http://schemas.microsoft.com/office/drawing/2012/chart">
                  <c:ext xmlns:c16="http://schemas.microsoft.com/office/drawing/2014/chart" uri="{C3380CC4-5D6E-409C-BE32-E72D297353CC}">
                    <c16:uniqueId val="{00000040-3B58-470A-AD97-B78B3CE535FD}"/>
                  </c:ext>
                </c:extLst>
              </c15:ser>
            </c15:filteredBarSeries>
            <c15:filteredBarSeries>
              <c15:ser>
                <c:idx val="65"/>
                <c:order val="65"/>
                <c:spPr>
                  <a:solidFill>
                    <a:schemeClr val="accent6">
                      <a:lumMod val="60000"/>
                    </a:schemeClr>
                  </a:solidFill>
                  <a:ln>
                    <a:solidFill>
                      <a:schemeClr val="accent6">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箱ひげ!$E$77:$F$77</c15:sqref>
                        </c15:formulaRef>
                      </c:ext>
                    </c:extLst>
                  </c:numRef>
                </c:val>
                <c:extLst xmlns:c15="http://schemas.microsoft.com/office/drawing/2012/chart">
                  <c:ext xmlns:c16="http://schemas.microsoft.com/office/drawing/2014/chart" uri="{C3380CC4-5D6E-409C-BE32-E72D297353CC}">
                    <c16:uniqueId val="{00000041-3B58-470A-AD97-B78B3CE535FD}"/>
                  </c:ext>
                </c:extLst>
              </c15:ser>
            </c15:filteredBarSeries>
            <c15:filteredBarSeries>
              <c15:ser>
                <c:idx val="66"/>
                <c:order val="66"/>
                <c:spPr>
                  <a:solidFill>
                    <a:schemeClr val="accent1">
                      <a:lumMod val="80000"/>
                      <a:lumOff val="20000"/>
                    </a:schemeClr>
                  </a:solidFill>
                  <a:ln>
                    <a:solidFill>
                      <a:schemeClr val="accent1">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箱ひげ!$E$78:$F$78</c15:sqref>
                        </c15:formulaRef>
                      </c:ext>
                    </c:extLst>
                  </c:numRef>
                </c:val>
                <c:extLst xmlns:c15="http://schemas.microsoft.com/office/drawing/2012/chart">
                  <c:ext xmlns:c16="http://schemas.microsoft.com/office/drawing/2014/chart" uri="{C3380CC4-5D6E-409C-BE32-E72D297353CC}">
                    <c16:uniqueId val="{00000042-3B58-470A-AD97-B78B3CE535FD}"/>
                  </c:ext>
                </c:extLst>
              </c15:ser>
            </c15:filteredBarSeries>
            <c15:filteredBarSeries>
              <c15:ser>
                <c:idx val="67"/>
                <c:order val="67"/>
                <c:spPr>
                  <a:solidFill>
                    <a:schemeClr val="accent2">
                      <a:lumMod val="80000"/>
                      <a:lumOff val="20000"/>
                    </a:schemeClr>
                  </a:solidFill>
                  <a:ln>
                    <a:solidFill>
                      <a:schemeClr val="accent2">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箱ひげ!$E$79:$F$79</c15:sqref>
                        </c15:formulaRef>
                      </c:ext>
                    </c:extLst>
                  </c:numRef>
                </c:val>
                <c:extLst xmlns:c15="http://schemas.microsoft.com/office/drawing/2012/chart">
                  <c:ext xmlns:c16="http://schemas.microsoft.com/office/drawing/2014/chart" uri="{C3380CC4-5D6E-409C-BE32-E72D297353CC}">
                    <c16:uniqueId val="{00000043-3B58-470A-AD97-B78B3CE535FD}"/>
                  </c:ext>
                </c:extLst>
              </c15:ser>
            </c15:filteredBarSeries>
            <c15:filteredBarSeries>
              <c15:ser>
                <c:idx val="68"/>
                <c:order val="68"/>
                <c:spPr>
                  <a:solidFill>
                    <a:schemeClr val="accent3">
                      <a:lumMod val="80000"/>
                      <a:lumOff val="20000"/>
                    </a:schemeClr>
                  </a:solidFill>
                  <a:ln>
                    <a:solidFill>
                      <a:schemeClr val="accent3">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箱ひげ!$E$80:$F$80</c15:sqref>
                        </c15:formulaRef>
                      </c:ext>
                    </c:extLst>
                  </c:numRef>
                </c:val>
                <c:extLst xmlns:c15="http://schemas.microsoft.com/office/drawing/2012/chart">
                  <c:ext xmlns:c16="http://schemas.microsoft.com/office/drawing/2014/chart" uri="{C3380CC4-5D6E-409C-BE32-E72D297353CC}">
                    <c16:uniqueId val="{00000044-3B58-470A-AD97-B78B3CE535FD}"/>
                  </c:ext>
                </c:extLst>
              </c15:ser>
            </c15:filteredBarSeries>
            <c15:filteredBarSeries>
              <c15:ser>
                <c:idx val="69"/>
                <c:order val="69"/>
                <c:spPr>
                  <a:solidFill>
                    <a:schemeClr val="accent4">
                      <a:lumMod val="80000"/>
                      <a:lumOff val="20000"/>
                    </a:schemeClr>
                  </a:solidFill>
                  <a:ln>
                    <a:solidFill>
                      <a:schemeClr val="accent4">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箱ひげ!$E$81:$F$81</c15:sqref>
                        </c15:formulaRef>
                      </c:ext>
                    </c:extLst>
                  </c:numRef>
                </c:val>
                <c:extLst xmlns:c15="http://schemas.microsoft.com/office/drawing/2012/chart">
                  <c:ext xmlns:c16="http://schemas.microsoft.com/office/drawing/2014/chart" uri="{C3380CC4-5D6E-409C-BE32-E72D297353CC}">
                    <c16:uniqueId val="{00000045-3B58-470A-AD97-B78B3CE535FD}"/>
                  </c:ext>
                </c:extLst>
              </c15:ser>
            </c15:filteredBarSeries>
            <c15:filteredBarSeries>
              <c15:ser>
                <c:idx val="70"/>
                <c:order val="70"/>
                <c:spPr>
                  <a:solidFill>
                    <a:schemeClr val="accent5">
                      <a:lumMod val="80000"/>
                      <a:lumOff val="20000"/>
                    </a:schemeClr>
                  </a:solidFill>
                  <a:ln>
                    <a:solidFill>
                      <a:schemeClr val="accent5">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箱ひげ!$E$82:$F$82</c15:sqref>
                        </c15:formulaRef>
                      </c:ext>
                    </c:extLst>
                  </c:numRef>
                </c:val>
                <c:extLst xmlns:c15="http://schemas.microsoft.com/office/drawing/2012/chart">
                  <c:ext xmlns:c16="http://schemas.microsoft.com/office/drawing/2014/chart" uri="{C3380CC4-5D6E-409C-BE32-E72D297353CC}">
                    <c16:uniqueId val="{00000046-3B58-470A-AD97-B78B3CE535FD}"/>
                  </c:ext>
                </c:extLst>
              </c15:ser>
            </c15:filteredBarSeries>
            <c15:filteredBarSeries>
              <c15:ser>
                <c:idx val="71"/>
                <c:order val="71"/>
                <c:spPr>
                  <a:solidFill>
                    <a:schemeClr val="accent6">
                      <a:lumMod val="80000"/>
                      <a:lumOff val="20000"/>
                    </a:schemeClr>
                  </a:solidFill>
                  <a:ln>
                    <a:solidFill>
                      <a:schemeClr val="accent6">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箱ひげ!$E$83:$F$83</c15:sqref>
                        </c15:formulaRef>
                      </c:ext>
                    </c:extLst>
                  </c:numRef>
                </c:val>
                <c:extLst xmlns:c15="http://schemas.microsoft.com/office/drawing/2012/chart">
                  <c:ext xmlns:c16="http://schemas.microsoft.com/office/drawing/2014/chart" uri="{C3380CC4-5D6E-409C-BE32-E72D297353CC}">
                    <c16:uniqueId val="{00000047-3B58-470A-AD97-B78B3CE535FD}"/>
                  </c:ext>
                </c:extLst>
              </c15:ser>
            </c15:filteredBarSeries>
            <c15:filteredBarSeries>
              <c15:ser>
                <c:idx val="72"/>
                <c:order val="72"/>
                <c:spPr>
                  <a:solidFill>
                    <a:schemeClr val="accent1">
                      <a:lumMod val="80000"/>
                    </a:schemeClr>
                  </a:solidFill>
                  <a:ln>
                    <a:solidFill>
                      <a:schemeClr val="accent1">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箱ひげ!$E$84:$F$84</c15:sqref>
                        </c15:formulaRef>
                      </c:ext>
                    </c:extLst>
                  </c:numRef>
                </c:val>
                <c:extLst xmlns:c15="http://schemas.microsoft.com/office/drawing/2012/chart">
                  <c:ext xmlns:c16="http://schemas.microsoft.com/office/drawing/2014/chart" uri="{C3380CC4-5D6E-409C-BE32-E72D297353CC}">
                    <c16:uniqueId val="{00000048-3B58-470A-AD97-B78B3CE535FD}"/>
                  </c:ext>
                </c:extLst>
              </c15:ser>
            </c15:filteredBarSeries>
            <c15:filteredBarSeries>
              <c15:ser>
                <c:idx val="73"/>
                <c:order val="73"/>
                <c:spPr>
                  <a:solidFill>
                    <a:schemeClr val="accent2">
                      <a:lumMod val="80000"/>
                    </a:schemeClr>
                  </a:solidFill>
                  <a:ln>
                    <a:solidFill>
                      <a:schemeClr val="accent2">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箱ひげ!$E$85:$F$85</c15:sqref>
                        </c15:formulaRef>
                      </c:ext>
                    </c:extLst>
                  </c:numRef>
                </c:val>
                <c:extLst xmlns:c15="http://schemas.microsoft.com/office/drawing/2012/chart">
                  <c:ext xmlns:c16="http://schemas.microsoft.com/office/drawing/2014/chart" uri="{C3380CC4-5D6E-409C-BE32-E72D297353CC}">
                    <c16:uniqueId val="{00000049-3B58-470A-AD97-B78B3CE535FD}"/>
                  </c:ext>
                </c:extLst>
              </c15:ser>
            </c15:filteredBarSeries>
            <c15:filteredBarSeries>
              <c15:ser>
                <c:idx val="74"/>
                <c:order val="74"/>
                <c:spPr>
                  <a:solidFill>
                    <a:schemeClr val="accent3">
                      <a:lumMod val="80000"/>
                    </a:schemeClr>
                  </a:solidFill>
                  <a:ln>
                    <a:solidFill>
                      <a:schemeClr val="accent3">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箱ひげ!$E$86:$F$86</c15:sqref>
                        </c15:formulaRef>
                      </c:ext>
                    </c:extLst>
                  </c:numRef>
                </c:val>
                <c:extLst xmlns:c15="http://schemas.microsoft.com/office/drawing/2012/chart">
                  <c:ext xmlns:c16="http://schemas.microsoft.com/office/drawing/2014/chart" uri="{C3380CC4-5D6E-409C-BE32-E72D297353CC}">
                    <c16:uniqueId val="{0000004A-3B58-470A-AD97-B78B3CE535FD}"/>
                  </c:ext>
                </c:extLst>
              </c15:ser>
            </c15:filteredBarSeries>
            <c15:filteredBarSeries>
              <c15:ser>
                <c:idx val="75"/>
                <c:order val="75"/>
                <c:spPr>
                  <a:solidFill>
                    <a:schemeClr val="accent4">
                      <a:lumMod val="80000"/>
                    </a:schemeClr>
                  </a:solidFill>
                  <a:ln>
                    <a:solidFill>
                      <a:schemeClr val="accent4">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箱ひげ!$E$87:$F$87</c15:sqref>
                        </c15:formulaRef>
                      </c:ext>
                    </c:extLst>
                  </c:numRef>
                </c:val>
                <c:extLst xmlns:c15="http://schemas.microsoft.com/office/drawing/2012/chart">
                  <c:ext xmlns:c16="http://schemas.microsoft.com/office/drawing/2014/chart" uri="{C3380CC4-5D6E-409C-BE32-E72D297353CC}">
                    <c16:uniqueId val="{0000004B-3B58-470A-AD97-B78B3CE535FD}"/>
                  </c:ext>
                </c:extLst>
              </c15:ser>
            </c15:filteredBarSeries>
            <c15:filteredBarSeries>
              <c15:ser>
                <c:idx val="76"/>
                <c:order val="76"/>
                <c:spPr>
                  <a:solidFill>
                    <a:schemeClr val="accent5">
                      <a:lumMod val="80000"/>
                    </a:schemeClr>
                  </a:solidFill>
                  <a:ln>
                    <a:solidFill>
                      <a:schemeClr val="accent5">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箱ひげ!$E$88:$F$88</c15:sqref>
                        </c15:formulaRef>
                      </c:ext>
                    </c:extLst>
                  </c:numRef>
                </c:val>
                <c:extLst xmlns:c15="http://schemas.microsoft.com/office/drawing/2012/chart">
                  <c:ext xmlns:c16="http://schemas.microsoft.com/office/drawing/2014/chart" uri="{C3380CC4-5D6E-409C-BE32-E72D297353CC}">
                    <c16:uniqueId val="{0000004C-3B58-470A-AD97-B78B3CE535FD}"/>
                  </c:ext>
                </c:extLst>
              </c15:ser>
            </c15:filteredBarSeries>
            <c15:filteredBarSeries>
              <c15:ser>
                <c:idx val="77"/>
                <c:order val="77"/>
                <c:spPr>
                  <a:solidFill>
                    <a:schemeClr val="accent6">
                      <a:lumMod val="80000"/>
                    </a:schemeClr>
                  </a:solidFill>
                  <a:ln>
                    <a:solidFill>
                      <a:schemeClr val="accent6">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箱ひげ!$E$89:$F$89</c15:sqref>
                        </c15:formulaRef>
                      </c:ext>
                    </c:extLst>
                  </c:numRef>
                </c:val>
                <c:extLst xmlns:c15="http://schemas.microsoft.com/office/drawing/2012/chart">
                  <c:ext xmlns:c16="http://schemas.microsoft.com/office/drawing/2014/chart" uri="{C3380CC4-5D6E-409C-BE32-E72D297353CC}">
                    <c16:uniqueId val="{0000004D-3B58-470A-AD97-B78B3CE535FD}"/>
                  </c:ext>
                </c:extLst>
              </c15:ser>
            </c15:filteredBarSeries>
            <c15:filteredBarSeries>
              <c15:ser>
                <c:idx val="78"/>
                <c:order val="78"/>
                <c:spPr>
                  <a:solidFill>
                    <a:schemeClr val="accent1">
                      <a:lumMod val="60000"/>
                      <a:lumOff val="40000"/>
                    </a:schemeClr>
                  </a:solidFill>
                  <a:ln>
                    <a:solidFill>
                      <a:schemeClr val="accent1">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箱ひげ!$E$90:$F$90</c15:sqref>
                        </c15:formulaRef>
                      </c:ext>
                    </c:extLst>
                  </c:numRef>
                </c:val>
                <c:extLst xmlns:c15="http://schemas.microsoft.com/office/drawing/2012/chart">
                  <c:ext xmlns:c16="http://schemas.microsoft.com/office/drawing/2014/chart" uri="{C3380CC4-5D6E-409C-BE32-E72D297353CC}">
                    <c16:uniqueId val="{0000004E-3B58-470A-AD97-B78B3CE535FD}"/>
                  </c:ext>
                </c:extLst>
              </c15:ser>
            </c15:filteredBarSeries>
            <c15:filteredBarSeries>
              <c15:ser>
                <c:idx val="79"/>
                <c:order val="79"/>
                <c:spPr>
                  <a:solidFill>
                    <a:schemeClr val="accent2">
                      <a:lumMod val="60000"/>
                      <a:lumOff val="40000"/>
                    </a:schemeClr>
                  </a:solidFill>
                  <a:ln>
                    <a:solidFill>
                      <a:schemeClr val="accent2">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箱ひげ!$E$91:$F$91</c15:sqref>
                        </c15:formulaRef>
                      </c:ext>
                    </c:extLst>
                  </c:numRef>
                </c:val>
                <c:extLst xmlns:c15="http://schemas.microsoft.com/office/drawing/2012/chart">
                  <c:ext xmlns:c16="http://schemas.microsoft.com/office/drawing/2014/chart" uri="{C3380CC4-5D6E-409C-BE32-E72D297353CC}">
                    <c16:uniqueId val="{0000004F-3B58-470A-AD97-B78B3CE535FD}"/>
                  </c:ext>
                </c:extLst>
              </c15:ser>
            </c15:filteredBarSeries>
            <c15:filteredBarSeries>
              <c15:ser>
                <c:idx val="80"/>
                <c:order val="80"/>
                <c:spPr>
                  <a:solidFill>
                    <a:schemeClr val="accent3">
                      <a:lumMod val="60000"/>
                      <a:lumOff val="40000"/>
                    </a:schemeClr>
                  </a:solidFill>
                  <a:ln>
                    <a:solidFill>
                      <a:schemeClr val="accent3">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箱ひげ!$E$92:$F$92</c15:sqref>
                        </c15:formulaRef>
                      </c:ext>
                    </c:extLst>
                  </c:numRef>
                </c:val>
                <c:extLst xmlns:c15="http://schemas.microsoft.com/office/drawing/2012/chart">
                  <c:ext xmlns:c16="http://schemas.microsoft.com/office/drawing/2014/chart" uri="{C3380CC4-5D6E-409C-BE32-E72D297353CC}">
                    <c16:uniqueId val="{00000050-3B58-470A-AD97-B78B3CE535FD}"/>
                  </c:ext>
                </c:extLst>
              </c15:ser>
            </c15:filteredBarSeries>
            <c15:filteredBarSeries>
              <c15:ser>
                <c:idx val="81"/>
                <c:order val="81"/>
                <c:spPr>
                  <a:solidFill>
                    <a:schemeClr val="accent4">
                      <a:lumMod val="60000"/>
                      <a:lumOff val="40000"/>
                    </a:schemeClr>
                  </a:solidFill>
                  <a:ln>
                    <a:solidFill>
                      <a:schemeClr val="accent4">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箱ひげ!$E$93:$F$93</c15:sqref>
                        </c15:formulaRef>
                      </c:ext>
                    </c:extLst>
                  </c:numRef>
                </c:val>
                <c:extLst xmlns:c15="http://schemas.microsoft.com/office/drawing/2012/chart">
                  <c:ext xmlns:c16="http://schemas.microsoft.com/office/drawing/2014/chart" uri="{C3380CC4-5D6E-409C-BE32-E72D297353CC}">
                    <c16:uniqueId val="{00000051-3B58-470A-AD97-B78B3CE535FD}"/>
                  </c:ext>
                </c:extLst>
              </c15:ser>
            </c15:filteredBarSeries>
            <c15:filteredBarSeries>
              <c15:ser>
                <c:idx val="82"/>
                <c:order val="82"/>
                <c:spPr>
                  <a:solidFill>
                    <a:schemeClr val="accent5">
                      <a:lumMod val="60000"/>
                      <a:lumOff val="40000"/>
                    </a:schemeClr>
                  </a:solidFill>
                  <a:ln>
                    <a:solidFill>
                      <a:schemeClr val="accent5">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箱ひげ!$E$94:$F$94</c15:sqref>
                        </c15:formulaRef>
                      </c:ext>
                    </c:extLst>
                  </c:numRef>
                </c:val>
                <c:extLst xmlns:c15="http://schemas.microsoft.com/office/drawing/2012/chart">
                  <c:ext xmlns:c16="http://schemas.microsoft.com/office/drawing/2014/chart" uri="{C3380CC4-5D6E-409C-BE32-E72D297353CC}">
                    <c16:uniqueId val="{00000052-3B58-470A-AD97-B78B3CE535FD}"/>
                  </c:ext>
                </c:extLst>
              </c15:ser>
            </c15:filteredBarSeries>
            <c15:filteredBarSeries>
              <c15:ser>
                <c:idx val="83"/>
                <c:order val="83"/>
                <c:spPr>
                  <a:solidFill>
                    <a:schemeClr val="accent6">
                      <a:lumMod val="60000"/>
                      <a:lumOff val="40000"/>
                    </a:schemeClr>
                  </a:solidFill>
                  <a:ln>
                    <a:solidFill>
                      <a:schemeClr val="accent6">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箱ひげ!$E$95:$F$95</c15:sqref>
                        </c15:formulaRef>
                      </c:ext>
                    </c:extLst>
                  </c:numRef>
                </c:val>
                <c:extLst xmlns:c15="http://schemas.microsoft.com/office/drawing/2012/chart">
                  <c:ext xmlns:c16="http://schemas.microsoft.com/office/drawing/2014/chart" uri="{C3380CC4-5D6E-409C-BE32-E72D297353CC}">
                    <c16:uniqueId val="{00000053-3B58-470A-AD97-B78B3CE535FD}"/>
                  </c:ext>
                </c:extLst>
              </c15:ser>
            </c15:filteredBarSeries>
            <c15:filteredBarSeries>
              <c15:ser>
                <c:idx val="84"/>
                <c:order val="84"/>
                <c:spPr>
                  <a:solidFill>
                    <a:schemeClr val="accent1">
                      <a:lumMod val="50000"/>
                    </a:schemeClr>
                  </a:solidFill>
                  <a:ln>
                    <a:solidFill>
                      <a:schemeClr val="accent1">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箱ひげ!$E$96:$F$96</c15:sqref>
                        </c15:formulaRef>
                      </c:ext>
                    </c:extLst>
                  </c:numRef>
                </c:val>
                <c:extLst xmlns:c15="http://schemas.microsoft.com/office/drawing/2012/chart">
                  <c:ext xmlns:c16="http://schemas.microsoft.com/office/drawing/2014/chart" uri="{C3380CC4-5D6E-409C-BE32-E72D297353CC}">
                    <c16:uniqueId val="{00000054-3B58-470A-AD97-B78B3CE535FD}"/>
                  </c:ext>
                </c:extLst>
              </c15:ser>
            </c15:filteredBarSeries>
            <c15:filteredBarSeries>
              <c15:ser>
                <c:idx val="85"/>
                <c:order val="85"/>
                <c:spPr>
                  <a:solidFill>
                    <a:schemeClr val="accent2">
                      <a:lumMod val="50000"/>
                    </a:schemeClr>
                  </a:solidFill>
                  <a:ln>
                    <a:solidFill>
                      <a:schemeClr val="accent2">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箱ひげ!$E$97:$F$97</c15:sqref>
                        </c15:formulaRef>
                      </c:ext>
                    </c:extLst>
                  </c:numRef>
                </c:val>
                <c:extLst xmlns:c15="http://schemas.microsoft.com/office/drawing/2012/chart">
                  <c:ext xmlns:c16="http://schemas.microsoft.com/office/drawing/2014/chart" uri="{C3380CC4-5D6E-409C-BE32-E72D297353CC}">
                    <c16:uniqueId val="{00000055-3B58-470A-AD97-B78B3CE535FD}"/>
                  </c:ext>
                </c:extLst>
              </c15:ser>
            </c15:filteredBarSeries>
            <c15:filteredBarSeries>
              <c15:ser>
                <c:idx val="86"/>
                <c:order val="86"/>
                <c:spPr>
                  <a:solidFill>
                    <a:schemeClr val="accent3">
                      <a:lumMod val="50000"/>
                    </a:schemeClr>
                  </a:solidFill>
                  <a:ln>
                    <a:solidFill>
                      <a:schemeClr val="accent3">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箱ひげ!$E$98:$F$98</c15:sqref>
                        </c15:formulaRef>
                      </c:ext>
                    </c:extLst>
                  </c:numRef>
                </c:val>
                <c:extLst xmlns:c15="http://schemas.microsoft.com/office/drawing/2012/chart">
                  <c:ext xmlns:c16="http://schemas.microsoft.com/office/drawing/2014/chart" uri="{C3380CC4-5D6E-409C-BE32-E72D297353CC}">
                    <c16:uniqueId val="{00000056-3B58-470A-AD97-B78B3CE535FD}"/>
                  </c:ext>
                </c:extLst>
              </c15:ser>
            </c15:filteredBarSeries>
            <c15:filteredBarSeries>
              <c15:ser>
                <c:idx val="87"/>
                <c:order val="87"/>
                <c:spPr>
                  <a:solidFill>
                    <a:schemeClr val="accent4">
                      <a:lumMod val="50000"/>
                    </a:schemeClr>
                  </a:solidFill>
                  <a:ln>
                    <a:solidFill>
                      <a:schemeClr val="accent4">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箱ひげ!$E$99:$F$99</c15:sqref>
                        </c15:formulaRef>
                      </c:ext>
                    </c:extLst>
                  </c:numRef>
                </c:val>
                <c:extLst xmlns:c15="http://schemas.microsoft.com/office/drawing/2012/chart">
                  <c:ext xmlns:c16="http://schemas.microsoft.com/office/drawing/2014/chart" uri="{C3380CC4-5D6E-409C-BE32-E72D297353CC}">
                    <c16:uniqueId val="{00000057-3B58-470A-AD97-B78B3CE535FD}"/>
                  </c:ext>
                </c:extLst>
              </c15:ser>
            </c15:filteredBarSeries>
            <c15:filteredBarSeries>
              <c15:ser>
                <c:idx val="88"/>
                <c:order val="88"/>
                <c:spPr>
                  <a:solidFill>
                    <a:schemeClr val="accent5">
                      <a:lumMod val="50000"/>
                    </a:schemeClr>
                  </a:solidFill>
                  <a:ln>
                    <a:solidFill>
                      <a:schemeClr val="accent5">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箱ひげ!$E$100:$F$100</c15:sqref>
                        </c15:formulaRef>
                      </c:ext>
                    </c:extLst>
                  </c:numRef>
                </c:val>
                <c:extLst xmlns:c15="http://schemas.microsoft.com/office/drawing/2012/chart">
                  <c:ext xmlns:c16="http://schemas.microsoft.com/office/drawing/2014/chart" uri="{C3380CC4-5D6E-409C-BE32-E72D297353CC}">
                    <c16:uniqueId val="{00000058-3B58-470A-AD97-B78B3CE535FD}"/>
                  </c:ext>
                </c:extLst>
              </c15:ser>
            </c15:filteredBarSeries>
            <c15:filteredBarSeries>
              <c15:ser>
                <c:idx val="89"/>
                <c:order val="89"/>
                <c:spPr>
                  <a:solidFill>
                    <a:schemeClr val="accent6">
                      <a:lumMod val="50000"/>
                    </a:schemeClr>
                  </a:solidFill>
                  <a:ln>
                    <a:solidFill>
                      <a:schemeClr val="accent6">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箱ひげ!$E$101:$F$101</c15:sqref>
                        </c15:formulaRef>
                      </c:ext>
                    </c:extLst>
                  </c:numRef>
                </c:val>
                <c:extLst xmlns:c15="http://schemas.microsoft.com/office/drawing/2012/chart">
                  <c:ext xmlns:c16="http://schemas.microsoft.com/office/drawing/2014/chart" uri="{C3380CC4-5D6E-409C-BE32-E72D297353CC}">
                    <c16:uniqueId val="{00000059-3B58-470A-AD97-B78B3CE535FD}"/>
                  </c:ext>
                </c:extLst>
              </c15:ser>
            </c15:filteredBarSeries>
            <c15:filteredBarSeries>
              <c15:ser>
                <c:idx val="90"/>
                <c:order val="90"/>
                <c:spPr>
                  <a:solidFill>
                    <a:schemeClr val="accent1">
                      <a:lumMod val="70000"/>
                      <a:lumOff val="30000"/>
                    </a:schemeClr>
                  </a:solidFill>
                  <a:ln>
                    <a:solidFill>
                      <a:schemeClr val="accent1">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箱ひげ!$E$102:$F$102</c15:sqref>
                        </c15:formulaRef>
                      </c:ext>
                    </c:extLst>
                  </c:numRef>
                </c:val>
                <c:extLst xmlns:c15="http://schemas.microsoft.com/office/drawing/2012/chart">
                  <c:ext xmlns:c16="http://schemas.microsoft.com/office/drawing/2014/chart" uri="{C3380CC4-5D6E-409C-BE32-E72D297353CC}">
                    <c16:uniqueId val="{0000005A-3B58-470A-AD97-B78B3CE535FD}"/>
                  </c:ext>
                </c:extLst>
              </c15:ser>
            </c15:filteredBarSeries>
            <c15:filteredBarSeries>
              <c15:ser>
                <c:idx val="91"/>
                <c:order val="91"/>
                <c:spPr>
                  <a:solidFill>
                    <a:schemeClr val="accent2">
                      <a:lumMod val="70000"/>
                      <a:lumOff val="30000"/>
                    </a:schemeClr>
                  </a:solidFill>
                  <a:ln>
                    <a:solidFill>
                      <a:schemeClr val="accent2">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箱ひげ!$E$103:$F$103</c15:sqref>
                        </c15:formulaRef>
                      </c:ext>
                    </c:extLst>
                  </c:numRef>
                </c:val>
                <c:extLst xmlns:c15="http://schemas.microsoft.com/office/drawing/2012/chart">
                  <c:ext xmlns:c16="http://schemas.microsoft.com/office/drawing/2014/chart" uri="{C3380CC4-5D6E-409C-BE32-E72D297353CC}">
                    <c16:uniqueId val="{0000005B-3B58-470A-AD97-B78B3CE535FD}"/>
                  </c:ext>
                </c:extLst>
              </c15:ser>
            </c15:filteredBarSeries>
            <c15:filteredBarSeries>
              <c15:ser>
                <c:idx val="92"/>
                <c:order val="92"/>
                <c:spPr>
                  <a:solidFill>
                    <a:schemeClr val="accent3">
                      <a:lumMod val="70000"/>
                      <a:lumOff val="30000"/>
                    </a:schemeClr>
                  </a:solidFill>
                  <a:ln>
                    <a:solidFill>
                      <a:schemeClr val="accent3">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箱ひげ!$E$104:$F$104</c15:sqref>
                        </c15:formulaRef>
                      </c:ext>
                    </c:extLst>
                  </c:numRef>
                </c:val>
                <c:extLst xmlns:c15="http://schemas.microsoft.com/office/drawing/2012/chart">
                  <c:ext xmlns:c16="http://schemas.microsoft.com/office/drawing/2014/chart" uri="{C3380CC4-5D6E-409C-BE32-E72D297353CC}">
                    <c16:uniqueId val="{0000005C-3B58-470A-AD97-B78B3CE535FD}"/>
                  </c:ext>
                </c:extLst>
              </c15:ser>
            </c15:filteredBarSeries>
            <c15:filteredBarSeries>
              <c15:ser>
                <c:idx val="93"/>
                <c:order val="93"/>
                <c:spPr>
                  <a:solidFill>
                    <a:schemeClr val="accent4">
                      <a:lumMod val="70000"/>
                      <a:lumOff val="30000"/>
                    </a:schemeClr>
                  </a:solidFill>
                  <a:ln>
                    <a:solidFill>
                      <a:schemeClr val="accent4">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箱ひげ!$E$105:$F$105</c15:sqref>
                        </c15:formulaRef>
                      </c:ext>
                    </c:extLst>
                  </c:numRef>
                </c:val>
                <c:extLst xmlns:c15="http://schemas.microsoft.com/office/drawing/2012/chart">
                  <c:ext xmlns:c16="http://schemas.microsoft.com/office/drawing/2014/chart" uri="{C3380CC4-5D6E-409C-BE32-E72D297353CC}">
                    <c16:uniqueId val="{0000005D-3B58-470A-AD97-B78B3CE535FD}"/>
                  </c:ext>
                </c:extLst>
              </c15:ser>
            </c15:filteredBarSeries>
            <c15:filteredBarSeries>
              <c15:ser>
                <c:idx val="94"/>
                <c:order val="94"/>
                <c:spPr>
                  <a:solidFill>
                    <a:schemeClr val="accent5">
                      <a:lumMod val="70000"/>
                      <a:lumOff val="30000"/>
                    </a:schemeClr>
                  </a:solidFill>
                  <a:ln>
                    <a:solidFill>
                      <a:schemeClr val="accent5">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箱ひげ!$E$106:$F$106</c15:sqref>
                        </c15:formulaRef>
                      </c:ext>
                    </c:extLst>
                  </c:numRef>
                </c:val>
                <c:extLst xmlns:c15="http://schemas.microsoft.com/office/drawing/2012/chart">
                  <c:ext xmlns:c16="http://schemas.microsoft.com/office/drawing/2014/chart" uri="{C3380CC4-5D6E-409C-BE32-E72D297353CC}">
                    <c16:uniqueId val="{0000005E-3B58-470A-AD97-B78B3CE535FD}"/>
                  </c:ext>
                </c:extLst>
              </c15:ser>
            </c15:filteredBarSeries>
            <c15:filteredBarSeries>
              <c15:ser>
                <c:idx val="95"/>
                <c:order val="95"/>
                <c:spPr>
                  <a:solidFill>
                    <a:schemeClr val="accent6">
                      <a:lumMod val="70000"/>
                      <a:lumOff val="30000"/>
                    </a:schemeClr>
                  </a:solidFill>
                  <a:ln>
                    <a:solidFill>
                      <a:schemeClr val="accent6">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箱ひげ!$E$107:$F$107</c15:sqref>
                        </c15:formulaRef>
                      </c:ext>
                    </c:extLst>
                  </c:numRef>
                </c:val>
                <c:extLst xmlns:c15="http://schemas.microsoft.com/office/drawing/2012/chart">
                  <c:ext xmlns:c16="http://schemas.microsoft.com/office/drawing/2014/chart" uri="{C3380CC4-5D6E-409C-BE32-E72D297353CC}">
                    <c16:uniqueId val="{0000005F-3B58-470A-AD97-B78B3CE535FD}"/>
                  </c:ext>
                </c:extLst>
              </c15:ser>
            </c15:filteredBarSeries>
            <c15:filteredBarSeries>
              <c15:ser>
                <c:idx val="96"/>
                <c:order val="96"/>
                <c:spPr>
                  <a:solidFill>
                    <a:schemeClr val="accent1">
                      <a:lumMod val="70000"/>
                    </a:schemeClr>
                  </a:solidFill>
                  <a:ln>
                    <a:solidFill>
                      <a:schemeClr val="accent1">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箱ひげ!$E$108:$F$108</c15:sqref>
                        </c15:formulaRef>
                      </c:ext>
                    </c:extLst>
                  </c:numRef>
                </c:val>
                <c:extLst xmlns:c15="http://schemas.microsoft.com/office/drawing/2012/chart">
                  <c:ext xmlns:c16="http://schemas.microsoft.com/office/drawing/2014/chart" uri="{C3380CC4-5D6E-409C-BE32-E72D297353CC}">
                    <c16:uniqueId val="{00000060-3B58-470A-AD97-B78B3CE535FD}"/>
                  </c:ext>
                </c:extLst>
              </c15:ser>
            </c15:filteredBarSeries>
            <c15:filteredBarSeries>
              <c15:ser>
                <c:idx val="97"/>
                <c:order val="97"/>
                <c:spPr>
                  <a:solidFill>
                    <a:schemeClr val="accent2">
                      <a:lumMod val="70000"/>
                    </a:schemeClr>
                  </a:solidFill>
                  <a:ln>
                    <a:solidFill>
                      <a:schemeClr val="accent2">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箱ひげ!$E$109:$F$109</c15:sqref>
                        </c15:formulaRef>
                      </c:ext>
                    </c:extLst>
                  </c:numRef>
                </c:val>
                <c:extLst xmlns:c15="http://schemas.microsoft.com/office/drawing/2012/chart">
                  <c:ext xmlns:c16="http://schemas.microsoft.com/office/drawing/2014/chart" uri="{C3380CC4-5D6E-409C-BE32-E72D297353CC}">
                    <c16:uniqueId val="{00000061-3B58-470A-AD97-B78B3CE535FD}"/>
                  </c:ext>
                </c:extLst>
              </c15:ser>
            </c15:filteredBarSeries>
            <c15:filteredBarSeries>
              <c15:ser>
                <c:idx val="98"/>
                <c:order val="98"/>
                <c:spPr>
                  <a:solidFill>
                    <a:schemeClr val="accent3">
                      <a:lumMod val="70000"/>
                    </a:schemeClr>
                  </a:solidFill>
                  <a:ln>
                    <a:solidFill>
                      <a:schemeClr val="accent3">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箱ひげ!$E$110:$F$110</c15:sqref>
                        </c15:formulaRef>
                      </c:ext>
                    </c:extLst>
                  </c:numRef>
                </c:val>
                <c:extLst xmlns:c15="http://schemas.microsoft.com/office/drawing/2012/chart">
                  <c:ext xmlns:c16="http://schemas.microsoft.com/office/drawing/2014/chart" uri="{C3380CC4-5D6E-409C-BE32-E72D297353CC}">
                    <c16:uniqueId val="{00000062-3B58-470A-AD97-B78B3CE535FD}"/>
                  </c:ext>
                </c:extLst>
              </c15:ser>
            </c15:filteredBarSeries>
            <c15:filteredBarSeries>
              <c15:ser>
                <c:idx val="99"/>
                <c:order val="99"/>
                <c:spPr>
                  <a:solidFill>
                    <a:schemeClr val="accent4">
                      <a:lumMod val="70000"/>
                    </a:schemeClr>
                  </a:solidFill>
                  <a:ln>
                    <a:solidFill>
                      <a:schemeClr val="accent4">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箱ひげ!$E$111:$F$111</c15:sqref>
                        </c15:formulaRef>
                      </c:ext>
                    </c:extLst>
                  </c:numRef>
                </c:val>
                <c:extLst xmlns:c15="http://schemas.microsoft.com/office/drawing/2012/chart">
                  <c:ext xmlns:c16="http://schemas.microsoft.com/office/drawing/2014/chart" uri="{C3380CC4-5D6E-409C-BE32-E72D297353CC}">
                    <c16:uniqueId val="{00000063-3B58-470A-AD97-B78B3CE535FD}"/>
                  </c:ext>
                </c:extLst>
              </c15:ser>
            </c15:filteredBarSeries>
            <c15:filteredBarSeries>
              <c15:ser>
                <c:idx val="100"/>
                <c:order val="100"/>
                <c:spPr>
                  <a:solidFill>
                    <a:schemeClr val="accent5">
                      <a:lumMod val="70000"/>
                    </a:schemeClr>
                  </a:solidFill>
                  <a:ln>
                    <a:solidFill>
                      <a:schemeClr val="accent5">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箱ひげ!$E$112:$F$112</c15:sqref>
                        </c15:formulaRef>
                      </c:ext>
                    </c:extLst>
                  </c:numRef>
                </c:val>
                <c:extLst xmlns:c15="http://schemas.microsoft.com/office/drawing/2012/chart">
                  <c:ext xmlns:c16="http://schemas.microsoft.com/office/drawing/2014/chart" uri="{C3380CC4-5D6E-409C-BE32-E72D297353CC}">
                    <c16:uniqueId val="{00000064-3B58-470A-AD97-B78B3CE535FD}"/>
                  </c:ext>
                </c:extLst>
              </c15:ser>
            </c15:filteredBarSeries>
            <c15:filteredBarSeries>
              <c15:ser>
                <c:idx val="101"/>
                <c:order val="101"/>
                <c:spPr>
                  <a:solidFill>
                    <a:schemeClr val="accent6">
                      <a:lumMod val="70000"/>
                    </a:schemeClr>
                  </a:solidFill>
                  <a:ln>
                    <a:solidFill>
                      <a:schemeClr val="accent6">
                        <a:lumMod val="7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箱ひげ!$E$113:$F$113</c15:sqref>
                        </c15:formulaRef>
                      </c:ext>
                    </c:extLst>
                  </c:numRef>
                </c:val>
                <c:extLst xmlns:c15="http://schemas.microsoft.com/office/drawing/2012/chart">
                  <c:ext xmlns:c16="http://schemas.microsoft.com/office/drawing/2014/chart" uri="{C3380CC4-5D6E-409C-BE32-E72D297353CC}">
                    <c16:uniqueId val="{00000065-3B58-470A-AD97-B78B3CE535FD}"/>
                  </c:ext>
                </c:extLst>
              </c15:ser>
            </c15:filteredBarSeries>
            <c15:filteredBarSeries>
              <c15:ser>
                <c:idx val="102"/>
                <c:order val="102"/>
                <c:spPr>
                  <a:solidFill>
                    <a:schemeClr val="accent1">
                      <a:lumMod val="50000"/>
                      <a:lumOff val="50000"/>
                    </a:schemeClr>
                  </a:solidFill>
                  <a:ln>
                    <a:solidFill>
                      <a:schemeClr val="accent1">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箱ひげ!$E$114:$F$114</c15:sqref>
                        </c15:formulaRef>
                      </c:ext>
                    </c:extLst>
                  </c:numRef>
                </c:val>
                <c:extLst xmlns:c15="http://schemas.microsoft.com/office/drawing/2012/chart">
                  <c:ext xmlns:c16="http://schemas.microsoft.com/office/drawing/2014/chart" uri="{C3380CC4-5D6E-409C-BE32-E72D297353CC}">
                    <c16:uniqueId val="{00000066-3B58-470A-AD97-B78B3CE535FD}"/>
                  </c:ext>
                </c:extLst>
              </c15:ser>
            </c15:filteredBarSeries>
            <c15:filteredBarSeries>
              <c15:ser>
                <c:idx val="103"/>
                <c:order val="103"/>
                <c:spPr>
                  <a:solidFill>
                    <a:schemeClr val="accent2">
                      <a:lumMod val="50000"/>
                      <a:lumOff val="50000"/>
                    </a:schemeClr>
                  </a:solidFill>
                  <a:ln>
                    <a:solidFill>
                      <a:schemeClr val="accent2">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箱ひげ!$E$115:$F$115</c15:sqref>
                        </c15:formulaRef>
                      </c:ext>
                    </c:extLst>
                  </c:numRef>
                </c:val>
                <c:extLst xmlns:c15="http://schemas.microsoft.com/office/drawing/2012/chart">
                  <c:ext xmlns:c16="http://schemas.microsoft.com/office/drawing/2014/chart" uri="{C3380CC4-5D6E-409C-BE32-E72D297353CC}">
                    <c16:uniqueId val="{00000067-3B58-470A-AD97-B78B3CE535FD}"/>
                  </c:ext>
                </c:extLst>
              </c15:ser>
            </c15:filteredBarSeries>
            <c15:filteredBarSeries>
              <c15:ser>
                <c:idx val="104"/>
                <c:order val="104"/>
                <c:spPr>
                  <a:solidFill>
                    <a:schemeClr val="accent3">
                      <a:lumMod val="50000"/>
                      <a:lumOff val="50000"/>
                    </a:schemeClr>
                  </a:solidFill>
                  <a:ln>
                    <a:solidFill>
                      <a:schemeClr val="accent3">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箱ひげ!$E$116:$F$116</c15:sqref>
                        </c15:formulaRef>
                      </c:ext>
                    </c:extLst>
                  </c:numRef>
                </c:val>
                <c:extLst xmlns:c15="http://schemas.microsoft.com/office/drawing/2012/chart">
                  <c:ext xmlns:c16="http://schemas.microsoft.com/office/drawing/2014/chart" uri="{C3380CC4-5D6E-409C-BE32-E72D297353CC}">
                    <c16:uniqueId val="{00000068-3B58-470A-AD97-B78B3CE535FD}"/>
                  </c:ext>
                </c:extLst>
              </c15:ser>
            </c15:filteredBarSeries>
            <c15:filteredBarSeries>
              <c15:ser>
                <c:idx val="105"/>
                <c:order val="105"/>
                <c:spPr>
                  <a:solidFill>
                    <a:schemeClr val="accent4">
                      <a:lumMod val="50000"/>
                      <a:lumOff val="50000"/>
                    </a:schemeClr>
                  </a:solidFill>
                  <a:ln>
                    <a:solidFill>
                      <a:schemeClr val="accent4">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箱ひげ!$E$117:$F$117</c15:sqref>
                        </c15:formulaRef>
                      </c:ext>
                    </c:extLst>
                  </c:numRef>
                </c:val>
                <c:extLst xmlns:c15="http://schemas.microsoft.com/office/drawing/2012/chart">
                  <c:ext xmlns:c16="http://schemas.microsoft.com/office/drawing/2014/chart" uri="{C3380CC4-5D6E-409C-BE32-E72D297353CC}">
                    <c16:uniqueId val="{00000069-3B58-470A-AD97-B78B3CE535FD}"/>
                  </c:ext>
                </c:extLst>
              </c15:ser>
            </c15:filteredBarSeries>
            <c15:filteredBarSeries>
              <c15:ser>
                <c:idx val="106"/>
                <c:order val="106"/>
                <c:spPr>
                  <a:solidFill>
                    <a:schemeClr val="accent5">
                      <a:lumMod val="50000"/>
                      <a:lumOff val="50000"/>
                    </a:schemeClr>
                  </a:solidFill>
                  <a:ln>
                    <a:solidFill>
                      <a:schemeClr val="accent5">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箱ひげ!$E$118:$F$118</c15:sqref>
                        </c15:formulaRef>
                      </c:ext>
                    </c:extLst>
                  </c:numRef>
                </c:val>
                <c:extLst xmlns:c15="http://schemas.microsoft.com/office/drawing/2012/chart">
                  <c:ext xmlns:c16="http://schemas.microsoft.com/office/drawing/2014/chart" uri="{C3380CC4-5D6E-409C-BE32-E72D297353CC}">
                    <c16:uniqueId val="{0000006A-3B58-470A-AD97-B78B3CE535FD}"/>
                  </c:ext>
                </c:extLst>
              </c15:ser>
            </c15:filteredBarSeries>
            <c15:filteredBarSeries>
              <c15:ser>
                <c:idx val="107"/>
                <c:order val="107"/>
                <c:spPr>
                  <a:solidFill>
                    <a:schemeClr val="accent6">
                      <a:lumMod val="50000"/>
                      <a:lumOff val="50000"/>
                    </a:schemeClr>
                  </a:solidFill>
                  <a:ln>
                    <a:solidFill>
                      <a:schemeClr val="accent6">
                        <a:lumMod val="50000"/>
                        <a:lumOff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箱ひげ!$E$119:$F$119</c15:sqref>
                        </c15:formulaRef>
                      </c:ext>
                    </c:extLst>
                  </c:numRef>
                </c:val>
                <c:extLst xmlns:c15="http://schemas.microsoft.com/office/drawing/2012/chart">
                  <c:ext xmlns:c16="http://schemas.microsoft.com/office/drawing/2014/chart" uri="{C3380CC4-5D6E-409C-BE32-E72D297353CC}">
                    <c16:uniqueId val="{0000006B-3B58-470A-AD97-B78B3CE535FD}"/>
                  </c:ext>
                </c:extLst>
              </c15:ser>
            </c15:filteredBarSeries>
            <c15:filteredBarSeries>
              <c15:ser>
                <c:idx val="108"/>
                <c:order val="108"/>
                <c:spPr>
                  <a:solidFill>
                    <a:schemeClr val="accent1"/>
                  </a:solidFill>
                  <a:ln>
                    <a:solidFill>
                      <a:schemeClr val="accent1"/>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箱ひげ!$E$120:$F$120</c15:sqref>
                        </c15:formulaRef>
                      </c:ext>
                    </c:extLst>
                  </c:numRef>
                </c:val>
                <c:extLst xmlns:c15="http://schemas.microsoft.com/office/drawing/2012/chart">
                  <c:ext xmlns:c16="http://schemas.microsoft.com/office/drawing/2014/chart" uri="{C3380CC4-5D6E-409C-BE32-E72D297353CC}">
                    <c16:uniqueId val="{0000006C-3B58-470A-AD97-B78B3CE535FD}"/>
                  </c:ext>
                </c:extLst>
              </c15:ser>
            </c15:filteredBarSeries>
            <c15:filteredBarSeries>
              <c15:ser>
                <c:idx val="109"/>
                <c:order val="109"/>
                <c:spPr>
                  <a:solidFill>
                    <a:schemeClr val="accent2"/>
                  </a:solidFill>
                  <a:ln>
                    <a:solidFill>
                      <a:schemeClr val="accent2"/>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箱ひげ!$E$121:$F$121</c15:sqref>
                        </c15:formulaRef>
                      </c:ext>
                    </c:extLst>
                  </c:numRef>
                </c:val>
                <c:extLst xmlns:c15="http://schemas.microsoft.com/office/drawing/2012/chart">
                  <c:ext xmlns:c16="http://schemas.microsoft.com/office/drawing/2014/chart" uri="{C3380CC4-5D6E-409C-BE32-E72D297353CC}">
                    <c16:uniqueId val="{0000006D-3B58-470A-AD97-B78B3CE535FD}"/>
                  </c:ext>
                </c:extLst>
              </c15:ser>
            </c15:filteredBarSeries>
            <c15:filteredBarSeries>
              <c15:ser>
                <c:idx val="110"/>
                <c:order val="110"/>
                <c:spPr>
                  <a:solidFill>
                    <a:schemeClr val="accent3"/>
                  </a:solidFill>
                  <a:ln>
                    <a:solidFill>
                      <a:schemeClr val="accent3"/>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箱ひげ!$E$122:$F$122</c15:sqref>
                        </c15:formulaRef>
                      </c:ext>
                    </c:extLst>
                  </c:numRef>
                </c:val>
                <c:extLst xmlns:c15="http://schemas.microsoft.com/office/drawing/2012/chart">
                  <c:ext xmlns:c16="http://schemas.microsoft.com/office/drawing/2014/chart" uri="{C3380CC4-5D6E-409C-BE32-E72D297353CC}">
                    <c16:uniqueId val="{0000006E-3B58-470A-AD97-B78B3CE535FD}"/>
                  </c:ext>
                </c:extLst>
              </c15:ser>
            </c15:filteredBarSeries>
            <c15:filteredBarSeries>
              <c15:ser>
                <c:idx val="111"/>
                <c:order val="111"/>
                <c:spPr>
                  <a:solidFill>
                    <a:schemeClr val="accent4"/>
                  </a:solidFill>
                  <a:ln>
                    <a:solidFill>
                      <a:schemeClr val="accent4"/>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箱ひげ!$E$123:$F$123</c15:sqref>
                        </c15:formulaRef>
                      </c:ext>
                    </c:extLst>
                  </c:numRef>
                </c:val>
                <c:extLst xmlns:c15="http://schemas.microsoft.com/office/drawing/2012/chart">
                  <c:ext xmlns:c16="http://schemas.microsoft.com/office/drawing/2014/chart" uri="{C3380CC4-5D6E-409C-BE32-E72D297353CC}">
                    <c16:uniqueId val="{0000006F-3B58-470A-AD97-B78B3CE535FD}"/>
                  </c:ext>
                </c:extLst>
              </c15:ser>
            </c15:filteredBarSeries>
            <c15:filteredBarSeries>
              <c15:ser>
                <c:idx val="112"/>
                <c:order val="112"/>
                <c:spPr>
                  <a:solidFill>
                    <a:schemeClr val="accent5"/>
                  </a:solidFill>
                  <a:ln>
                    <a:solidFill>
                      <a:schemeClr val="accent5"/>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箱ひげ!$E$124:$F$124</c15:sqref>
                        </c15:formulaRef>
                      </c:ext>
                    </c:extLst>
                  </c:numRef>
                </c:val>
                <c:extLst xmlns:c15="http://schemas.microsoft.com/office/drawing/2012/chart">
                  <c:ext xmlns:c16="http://schemas.microsoft.com/office/drawing/2014/chart" uri="{C3380CC4-5D6E-409C-BE32-E72D297353CC}">
                    <c16:uniqueId val="{00000070-3B58-470A-AD97-B78B3CE535FD}"/>
                  </c:ext>
                </c:extLst>
              </c15:ser>
            </c15:filteredBarSeries>
            <c15:filteredBarSeries>
              <c15:ser>
                <c:idx val="113"/>
                <c:order val="113"/>
                <c:spPr>
                  <a:solidFill>
                    <a:schemeClr val="accent6"/>
                  </a:solidFill>
                  <a:ln>
                    <a:solidFill>
                      <a:schemeClr val="accent6"/>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箱ひげ!$E$125:$F$125</c15:sqref>
                        </c15:formulaRef>
                      </c:ext>
                    </c:extLst>
                  </c:numRef>
                </c:val>
                <c:extLst xmlns:c15="http://schemas.microsoft.com/office/drawing/2012/chart">
                  <c:ext xmlns:c16="http://schemas.microsoft.com/office/drawing/2014/chart" uri="{C3380CC4-5D6E-409C-BE32-E72D297353CC}">
                    <c16:uniqueId val="{00000071-3B58-470A-AD97-B78B3CE535FD}"/>
                  </c:ext>
                </c:extLst>
              </c15:ser>
            </c15:filteredBarSeries>
            <c15:filteredBarSeries>
              <c15:ser>
                <c:idx val="114"/>
                <c:order val="114"/>
                <c:spPr>
                  <a:solidFill>
                    <a:schemeClr val="accent1">
                      <a:lumMod val="60000"/>
                    </a:schemeClr>
                  </a:solidFill>
                  <a:ln>
                    <a:solidFill>
                      <a:schemeClr val="accent1">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箱ひげ!$E$126:$F$126</c15:sqref>
                        </c15:formulaRef>
                      </c:ext>
                    </c:extLst>
                  </c:numRef>
                </c:val>
                <c:extLst xmlns:c15="http://schemas.microsoft.com/office/drawing/2012/chart">
                  <c:ext xmlns:c16="http://schemas.microsoft.com/office/drawing/2014/chart" uri="{C3380CC4-5D6E-409C-BE32-E72D297353CC}">
                    <c16:uniqueId val="{00000072-3B58-470A-AD97-B78B3CE535FD}"/>
                  </c:ext>
                </c:extLst>
              </c15:ser>
            </c15:filteredBarSeries>
            <c15:filteredBarSeries>
              <c15:ser>
                <c:idx val="115"/>
                <c:order val="115"/>
                <c:spPr>
                  <a:solidFill>
                    <a:schemeClr val="accent2">
                      <a:lumMod val="60000"/>
                    </a:schemeClr>
                  </a:solidFill>
                  <a:ln>
                    <a:solidFill>
                      <a:schemeClr val="accent2">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箱ひげ!$E$127:$F$127</c15:sqref>
                        </c15:formulaRef>
                      </c:ext>
                    </c:extLst>
                  </c:numRef>
                </c:val>
                <c:extLst xmlns:c15="http://schemas.microsoft.com/office/drawing/2012/chart">
                  <c:ext xmlns:c16="http://schemas.microsoft.com/office/drawing/2014/chart" uri="{C3380CC4-5D6E-409C-BE32-E72D297353CC}">
                    <c16:uniqueId val="{00000073-3B58-470A-AD97-B78B3CE535FD}"/>
                  </c:ext>
                </c:extLst>
              </c15:ser>
            </c15:filteredBarSeries>
            <c15:filteredBarSeries>
              <c15:ser>
                <c:idx val="116"/>
                <c:order val="116"/>
                <c:spPr>
                  <a:solidFill>
                    <a:schemeClr val="accent3">
                      <a:lumMod val="60000"/>
                    </a:schemeClr>
                  </a:solidFill>
                  <a:ln>
                    <a:solidFill>
                      <a:schemeClr val="accent3">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箱ひげ!$E$128:$F$128</c15:sqref>
                        </c15:formulaRef>
                      </c:ext>
                    </c:extLst>
                  </c:numRef>
                </c:val>
                <c:extLst xmlns:c15="http://schemas.microsoft.com/office/drawing/2012/chart">
                  <c:ext xmlns:c16="http://schemas.microsoft.com/office/drawing/2014/chart" uri="{C3380CC4-5D6E-409C-BE32-E72D297353CC}">
                    <c16:uniqueId val="{00000074-3B58-470A-AD97-B78B3CE535FD}"/>
                  </c:ext>
                </c:extLst>
              </c15:ser>
            </c15:filteredBarSeries>
            <c15:filteredBarSeries>
              <c15:ser>
                <c:idx val="117"/>
                <c:order val="117"/>
                <c:spPr>
                  <a:solidFill>
                    <a:schemeClr val="accent4">
                      <a:lumMod val="60000"/>
                    </a:schemeClr>
                  </a:solidFill>
                  <a:ln>
                    <a:solidFill>
                      <a:schemeClr val="accent4">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箱ひげ!$E$129:$F$129</c15:sqref>
                        </c15:formulaRef>
                      </c:ext>
                    </c:extLst>
                  </c:numRef>
                </c:val>
                <c:extLst xmlns:c15="http://schemas.microsoft.com/office/drawing/2012/chart">
                  <c:ext xmlns:c16="http://schemas.microsoft.com/office/drawing/2014/chart" uri="{C3380CC4-5D6E-409C-BE32-E72D297353CC}">
                    <c16:uniqueId val="{00000075-3B58-470A-AD97-B78B3CE535FD}"/>
                  </c:ext>
                </c:extLst>
              </c15:ser>
            </c15:filteredBarSeries>
            <c15:filteredBarSeries>
              <c15:ser>
                <c:idx val="118"/>
                <c:order val="118"/>
                <c:spPr>
                  <a:solidFill>
                    <a:schemeClr val="accent5">
                      <a:lumMod val="60000"/>
                    </a:schemeClr>
                  </a:solidFill>
                  <a:ln>
                    <a:solidFill>
                      <a:schemeClr val="accent5">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箱ひげ!$E$130:$F$130</c15:sqref>
                        </c15:formulaRef>
                      </c:ext>
                    </c:extLst>
                  </c:numRef>
                </c:val>
                <c:extLst xmlns:c15="http://schemas.microsoft.com/office/drawing/2012/chart">
                  <c:ext xmlns:c16="http://schemas.microsoft.com/office/drawing/2014/chart" uri="{C3380CC4-5D6E-409C-BE32-E72D297353CC}">
                    <c16:uniqueId val="{00000076-3B58-470A-AD97-B78B3CE535FD}"/>
                  </c:ext>
                </c:extLst>
              </c15:ser>
            </c15:filteredBarSeries>
            <c15:filteredBarSeries>
              <c15:ser>
                <c:idx val="119"/>
                <c:order val="119"/>
                <c:spPr>
                  <a:solidFill>
                    <a:schemeClr val="accent6">
                      <a:lumMod val="60000"/>
                    </a:schemeClr>
                  </a:solidFill>
                  <a:ln>
                    <a:solidFill>
                      <a:schemeClr val="accent6">
                        <a:lumMod val="6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箱ひげ!$E$131:$F$131</c15:sqref>
                        </c15:formulaRef>
                      </c:ext>
                    </c:extLst>
                  </c:numRef>
                </c:val>
                <c:extLst xmlns:c15="http://schemas.microsoft.com/office/drawing/2012/chart">
                  <c:ext xmlns:c16="http://schemas.microsoft.com/office/drawing/2014/chart" uri="{C3380CC4-5D6E-409C-BE32-E72D297353CC}">
                    <c16:uniqueId val="{00000077-3B58-470A-AD97-B78B3CE535FD}"/>
                  </c:ext>
                </c:extLst>
              </c15:ser>
            </c15:filteredBarSeries>
            <c15:filteredBarSeries>
              <c15:ser>
                <c:idx val="120"/>
                <c:order val="120"/>
                <c:spPr>
                  <a:solidFill>
                    <a:schemeClr val="accent1">
                      <a:lumMod val="80000"/>
                      <a:lumOff val="20000"/>
                    </a:schemeClr>
                  </a:solidFill>
                  <a:ln>
                    <a:solidFill>
                      <a:schemeClr val="accent1">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箱ひげ!$E$132:$F$132</c15:sqref>
                        </c15:formulaRef>
                      </c:ext>
                    </c:extLst>
                  </c:numRef>
                </c:val>
                <c:extLst xmlns:c15="http://schemas.microsoft.com/office/drawing/2012/chart">
                  <c:ext xmlns:c16="http://schemas.microsoft.com/office/drawing/2014/chart" uri="{C3380CC4-5D6E-409C-BE32-E72D297353CC}">
                    <c16:uniqueId val="{00000078-3B58-470A-AD97-B78B3CE535FD}"/>
                  </c:ext>
                </c:extLst>
              </c15:ser>
            </c15:filteredBarSeries>
            <c15:filteredBarSeries>
              <c15:ser>
                <c:idx val="121"/>
                <c:order val="121"/>
                <c:spPr>
                  <a:solidFill>
                    <a:schemeClr val="accent2">
                      <a:lumMod val="80000"/>
                      <a:lumOff val="20000"/>
                    </a:schemeClr>
                  </a:solidFill>
                  <a:ln>
                    <a:solidFill>
                      <a:schemeClr val="accent2">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箱ひげ!$E$133:$F$133</c15:sqref>
                        </c15:formulaRef>
                      </c:ext>
                    </c:extLst>
                  </c:numRef>
                </c:val>
                <c:extLst xmlns:c15="http://schemas.microsoft.com/office/drawing/2012/chart">
                  <c:ext xmlns:c16="http://schemas.microsoft.com/office/drawing/2014/chart" uri="{C3380CC4-5D6E-409C-BE32-E72D297353CC}">
                    <c16:uniqueId val="{00000079-3B58-470A-AD97-B78B3CE535FD}"/>
                  </c:ext>
                </c:extLst>
              </c15:ser>
            </c15:filteredBarSeries>
            <c15:filteredBarSeries>
              <c15:ser>
                <c:idx val="122"/>
                <c:order val="122"/>
                <c:spPr>
                  <a:solidFill>
                    <a:schemeClr val="accent3">
                      <a:lumMod val="80000"/>
                      <a:lumOff val="20000"/>
                    </a:schemeClr>
                  </a:solidFill>
                  <a:ln>
                    <a:solidFill>
                      <a:schemeClr val="accent3">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箱ひげ!$E$134:$F$134</c15:sqref>
                        </c15:formulaRef>
                      </c:ext>
                    </c:extLst>
                  </c:numRef>
                </c:val>
                <c:extLst xmlns:c15="http://schemas.microsoft.com/office/drawing/2012/chart">
                  <c:ext xmlns:c16="http://schemas.microsoft.com/office/drawing/2014/chart" uri="{C3380CC4-5D6E-409C-BE32-E72D297353CC}">
                    <c16:uniqueId val="{0000007A-3B58-470A-AD97-B78B3CE535FD}"/>
                  </c:ext>
                </c:extLst>
              </c15:ser>
            </c15:filteredBarSeries>
            <c15:filteredBarSeries>
              <c15:ser>
                <c:idx val="123"/>
                <c:order val="123"/>
                <c:spPr>
                  <a:solidFill>
                    <a:schemeClr val="accent4">
                      <a:lumMod val="80000"/>
                      <a:lumOff val="20000"/>
                    </a:schemeClr>
                  </a:solidFill>
                  <a:ln>
                    <a:solidFill>
                      <a:schemeClr val="accent4">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箱ひげ!$E$135:$F$135</c15:sqref>
                        </c15:formulaRef>
                      </c:ext>
                    </c:extLst>
                  </c:numRef>
                </c:val>
                <c:extLst xmlns:c15="http://schemas.microsoft.com/office/drawing/2012/chart">
                  <c:ext xmlns:c16="http://schemas.microsoft.com/office/drawing/2014/chart" uri="{C3380CC4-5D6E-409C-BE32-E72D297353CC}">
                    <c16:uniqueId val="{0000007B-3B58-470A-AD97-B78B3CE535FD}"/>
                  </c:ext>
                </c:extLst>
              </c15:ser>
            </c15:filteredBarSeries>
            <c15:filteredBarSeries>
              <c15:ser>
                <c:idx val="124"/>
                <c:order val="124"/>
                <c:spPr>
                  <a:solidFill>
                    <a:schemeClr val="accent5">
                      <a:lumMod val="80000"/>
                      <a:lumOff val="20000"/>
                    </a:schemeClr>
                  </a:solidFill>
                  <a:ln>
                    <a:solidFill>
                      <a:schemeClr val="accent5">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箱ひげ!$E$136:$F$136</c15:sqref>
                        </c15:formulaRef>
                      </c:ext>
                    </c:extLst>
                  </c:numRef>
                </c:val>
                <c:extLst xmlns:c15="http://schemas.microsoft.com/office/drawing/2012/chart">
                  <c:ext xmlns:c16="http://schemas.microsoft.com/office/drawing/2014/chart" uri="{C3380CC4-5D6E-409C-BE32-E72D297353CC}">
                    <c16:uniqueId val="{0000007C-3B58-470A-AD97-B78B3CE535FD}"/>
                  </c:ext>
                </c:extLst>
              </c15:ser>
            </c15:filteredBarSeries>
            <c15:filteredBarSeries>
              <c15:ser>
                <c:idx val="125"/>
                <c:order val="125"/>
                <c:spPr>
                  <a:solidFill>
                    <a:schemeClr val="accent6">
                      <a:lumMod val="80000"/>
                      <a:lumOff val="20000"/>
                    </a:schemeClr>
                  </a:solidFill>
                  <a:ln>
                    <a:solidFill>
                      <a:schemeClr val="accent6">
                        <a:lumMod val="80000"/>
                        <a:lumOff val="2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箱ひげ!$E$137:$F$137</c15:sqref>
                        </c15:formulaRef>
                      </c:ext>
                    </c:extLst>
                  </c:numRef>
                </c:val>
                <c:extLst xmlns:c15="http://schemas.microsoft.com/office/drawing/2012/chart">
                  <c:ext xmlns:c16="http://schemas.microsoft.com/office/drawing/2014/chart" uri="{C3380CC4-5D6E-409C-BE32-E72D297353CC}">
                    <c16:uniqueId val="{0000007D-3B58-470A-AD97-B78B3CE535FD}"/>
                  </c:ext>
                </c:extLst>
              </c15:ser>
            </c15:filteredBarSeries>
            <c15:filteredBarSeries>
              <c15:ser>
                <c:idx val="126"/>
                <c:order val="126"/>
                <c:spPr>
                  <a:solidFill>
                    <a:schemeClr val="accent1">
                      <a:lumMod val="80000"/>
                    </a:schemeClr>
                  </a:solidFill>
                  <a:ln>
                    <a:solidFill>
                      <a:schemeClr val="accent1">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箱ひげ!$E$138:$F$138</c15:sqref>
                        </c15:formulaRef>
                      </c:ext>
                    </c:extLst>
                  </c:numRef>
                </c:val>
                <c:extLst xmlns:c15="http://schemas.microsoft.com/office/drawing/2012/chart">
                  <c:ext xmlns:c16="http://schemas.microsoft.com/office/drawing/2014/chart" uri="{C3380CC4-5D6E-409C-BE32-E72D297353CC}">
                    <c16:uniqueId val="{0000007E-3B58-470A-AD97-B78B3CE535FD}"/>
                  </c:ext>
                </c:extLst>
              </c15:ser>
            </c15:filteredBarSeries>
            <c15:filteredBarSeries>
              <c15:ser>
                <c:idx val="127"/>
                <c:order val="127"/>
                <c:spPr>
                  <a:solidFill>
                    <a:schemeClr val="accent2">
                      <a:lumMod val="80000"/>
                    </a:schemeClr>
                  </a:solidFill>
                  <a:ln>
                    <a:solidFill>
                      <a:schemeClr val="accent2">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箱ひげ!$E$139:$F$139</c15:sqref>
                        </c15:formulaRef>
                      </c:ext>
                    </c:extLst>
                  </c:numRef>
                </c:val>
                <c:extLst xmlns:c15="http://schemas.microsoft.com/office/drawing/2012/chart">
                  <c:ext xmlns:c16="http://schemas.microsoft.com/office/drawing/2014/chart" uri="{C3380CC4-5D6E-409C-BE32-E72D297353CC}">
                    <c16:uniqueId val="{0000007F-3B58-470A-AD97-B78B3CE535FD}"/>
                  </c:ext>
                </c:extLst>
              </c15:ser>
            </c15:filteredBarSeries>
            <c15:filteredBarSeries>
              <c15:ser>
                <c:idx val="128"/>
                <c:order val="128"/>
                <c:spPr>
                  <a:solidFill>
                    <a:schemeClr val="accent3">
                      <a:lumMod val="80000"/>
                    </a:schemeClr>
                  </a:solidFill>
                  <a:ln>
                    <a:solidFill>
                      <a:schemeClr val="accent3">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箱ひげ!$E$140:$F$140</c15:sqref>
                        </c15:formulaRef>
                      </c:ext>
                    </c:extLst>
                  </c:numRef>
                </c:val>
                <c:extLst xmlns:c15="http://schemas.microsoft.com/office/drawing/2012/chart">
                  <c:ext xmlns:c16="http://schemas.microsoft.com/office/drawing/2014/chart" uri="{C3380CC4-5D6E-409C-BE32-E72D297353CC}">
                    <c16:uniqueId val="{00000080-3B58-470A-AD97-B78B3CE535FD}"/>
                  </c:ext>
                </c:extLst>
              </c15:ser>
            </c15:filteredBarSeries>
            <c15:filteredBarSeries>
              <c15:ser>
                <c:idx val="129"/>
                <c:order val="129"/>
                <c:spPr>
                  <a:solidFill>
                    <a:schemeClr val="accent4">
                      <a:lumMod val="80000"/>
                    </a:schemeClr>
                  </a:solidFill>
                  <a:ln>
                    <a:solidFill>
                      <a:schemeClr val="accent4">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箱ひげ!$E$141:$F$141</c15:sqref>
                        </c15:formulaRef>
                      </c:ext>
                    </c:extLst>
                  </c:numRef>
                </c:val>
                <c:extLst xmlns:c15="http://schemas.microsoft.com/office/drawing/2012/chart">
                  <c:ext xmlns:c16="http://schemas.microsoft.com/office/drawing/2014/chart" uri="{C3380CC4-5D6E-409C-BE32-E72D297353CC}">
                    <c16:uniqueId val="{00000081-3B58-470A-AD97-B78B3CE535FD}"/>
                  </c:ext>
                </c:extLst>
              </c15:ser>
            </c15:filteredBarSeries>
            <c15:filteredBarSeries>
              <c15:ser>
                <c:idx val="130"/>
                <c:order val="130"/>
                <c:spPr>
                  <a:solidFill>
                    <a:schemeClr val="accent5">
                      <a:lumMod val="80000"/>
                    </a:schemeClr>
                  </a:solidFill>
                  <a:ln>
                    <a:solidFill>
                      <a:schemeClr val="accent5">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箱ひげ!$E$142:$F$142</c15:sqref>
                        </c15:formulaRef>
                      </c:ext>
                    </c:extLst>
                  </c:numRef>
                </c:val>
                <c:extLst xmlns:c15="http://schemas.microsoft.com/office/drawing/2012/chart">
                  <c:ext xmlns:c16="http://schemas.microsoft.com/office/drawing/2014/chart" uri="{C3380CC4-5D6E-409C-BE32-E72D297353CC}">
                    <c16:uniqueId val="{00000082-3B58-470A-AD97-B78B3CE535FD}"/>
                  </c:ext>
                </c:extLst>
              </c15:ser>
            </c15:filteredBarSeries>
            <c15:filteredBarSeries>
              <c15:ser>
                <c:idx val="131"/>
                <c:order val="131"/>
                <c:spPr>
                  <a:solidFill>
                    <a:schemeClr val="accent6">
                      <a:lumMod val="80000"/>
                    </a:schemeClr>
                  </a:solidFill>
                  <a:ln>
                    <a:solidFill>
                      <a:schemeClr val="accent6">
                        <a:lumMod val="8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箱ひげ!$E$143:$F$143</c15:sqref>
                        </c15:formulaRef>
                      </c:ext>
                    </c:extLst>
                  </c:numRef>
                </c:val>
                <c:extLst xmlns:c15="http://schemas.microsoft.com/office/drawing/2012/chart">
                  <c:ext xmlns:c16="http://schemas.microsoft.com/office/drawing/2014/chart" uri="{C3380CC4-5D6E-409C-BE32-E72D297353CC}">
                    <c16:uniqueId val="{00000083-3B58-470A-AD97-B78B3CE535FD}"/>
                  </c:ext>
                </c:extLst>
              </c15:ser>
            </c15:filteredBarSeries>
            <c15:filteredBarSeries>
              <c15:ser>
                <c:idx val="132"/>
                <c:order val="132"/>
                <c:spPr>
                  <a:solidFill>
                    <a:schemeClr val="accent1">
                      <a:lumMod val="60000"/>
                      <a:lumOff val="40000"/>
                    </a:schemeClr>
                  </a:solidFill>
                  <a:ln>
                    <a:solidFill>
                      <a:schemeClr val="accent1">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箱ひげ!$E$144:$F$144</c15:sqref>
                        </c15:formulaRef>
                      </c:ext>
                    </c:extLst>
                  </c:numRef>
                </c:val>
                <c:extLst xmlns:c15="http://schemas.microsoft.com/office/drawing/2012/chart">
                  <c:ext xmlns:c16="http://schemas.microsoft.com/office/drawing/2014/chart" uri="{C3380CC4-5D6E-409C-BE32-E72D297353CC}">
                    <c16:uniqueId val="{00000084-3B58-470A-AD97-B78B3CE535FD}"/>
                  </c:ext>
                </c:extLst>
              </c15:ser>
            </c15:filteredBarSeries>
            <c15:filteredBarSeries>
              <c15:ser>
                <c:idx val="133"/>
                <c:order val="133"/>
                <c:spPr>
                  <a:solidFill>
                    <a:schemeClr val="accent2">
                      <a:lumMod val="60000"/>
                      <a:lumOff val="40000"/>
                    </a:schemeClr>
                  </a:solidFill>
                  <a:ln>
                    <a:solidFill>
                      <a:schemeClr val="accent2">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箱ひげ!$E$145:$F$145</c15:sqref>
                        </c15:formulaRef>
                      </c:ext>
                    </c:extLst>
                  </c:numRef>
                </c:val>
                <c:extLst xmlns:c15="http://schemas.microsoft.com/office/drawing/2012/chart">
                  <c:ext xmlns:c16="http://schemas.microsoft.com/office/drawing/2014/chart" uri="{C3380CC4-5D6E-409C-BE32-E72D297353CC}">
                    <c16:uniqueId val="{00000085-3B58-470A-AD97-B78B3CE535FD}"/>
                  </c:ext>
                </c:extLst>
              </c15:ser>
            </c15:filteredBarSeries>
            <c15:filteredBarSeries>
              <c15:ser>
                <c:idx val="134"/>
                <c:order val="134"/>
                <c:spPr>
                  <a:solidFill>
                    <a:schemeClr val="accent3">
                      <a:lumMod val="60000"/>
                      <a:lumOff val="40000"/>
                    </a:schemeClr>
                  </a:solidFill>
                  <a:ln>
                    <a:solidFill>
                      <a:schemeClr val="accent3">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箱ひげ!$E$146:$F$146</c15:sqref>
                        </c15:formulaRef>
                      </c:ext>
                    </c:extLst>
                  </c:numRef>
                </c:val>
                <c:extLst xmlns:c15="http://schemas.microsoft.com/office/drawing/2012/chart">
                  <c:ext xmlns:c16="http://schemas.microsoft.com/office/drawing/2014/chart" uri="{C3380CC4-5D6E-409C-BE32-E72D297353CC}">
                    <c16:uniqueId val="{00000086-3B58-470A-AD97-B78B3CE535FD}"/>
                  </c:ext>
                </c:extLst>
              </c15:ser>
            </c15:filteredBarSeries>
            <c15:filteredBarSeries>
              <c15:ser>
                <c:idx val="135"/>
                <c:order val="135"/>
                <c:spPr>
                  <a:solidFill>
                    <a:schemeClr val="accent4">
                      <a:lumMod val="60000"/>
                      <a:lumOff val="40000"/>
                    </a:schemeClr>
                  </a:solidFill>
                  <a:ln>
                    <a:solidFill>
                      <a:schemeClr val="accent4">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箱ひげ!$E$147:$F$147</c15:sqref>
                        </c15:formulaRef>
                      </c:ext>
                    </c:extLst>
                  </c:numRef>
                </c:val>
                <c:extLst xmlns:c15="http://schemas.microsoft.com/office/drawing/2012/chart">
                  <c:ext xmlns:c16="http://schemas.microsoft.com/office/drawing/2014/chart" uri="{C3380CC4-5D6E-409C-BE32-E72D297353CC}">
                    <c16:uniqueId val="{00000087-3B58-470A-AD97-B78B3CE535FD}"/>
                  </c:ext>
                </c:extLst>
              </c15:ser>
            </c15:filteredBarSeries>
            <c15:filteredBarSeries>
              <c15:ser>
                <c:idx val="136"/>
                <c:order val="136"/>
                <c:spPr>
                  <a:solidFill>
                    <a:schemeClr val="accent5">
                      <a:lumMod val="60000"/>
                      <a:lumOff val="40000"/>
                    </a:schemeClr>
                  </a:solidFill>
                  <a:ln>
                    <a:solidFill>
                      <a:schemeClr val="accent5">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箱ひげ!$E$148:$F$148</c15:sqref>
                        </c15:formulaRef>
                      </c:ext>
                    </c:extLst>
                  </c:numRef>
                </c:val>
                <c:extLst xmlns:c15="http://schemas.microsoft.com/office/drawing/2012/chart">
                  <c:ext xmlns:c16="http://schemas.microsoft.com/office/drawing/2014/chart" uri="{C3380CC4-5D6E-409C-BE32-E72D297353CC}">
                    <c16:uniqueId val="{00000088-3B58-470A-AD97-B78B3CE535FD}"/>
                  </c:ext>
                </c:extLst>
              </c15:ser>
            </c15:filteredBarSeries>
            <c15:filteredBarSeries>
              <c15:ser>
                <c:idx val="137"/>
                <c:order val="137"/>
                <c:spPr>
                  <a:solidFill>
                    <a:schemeClr val="accent6">
                      <a:lumMod val="60000"/>
                      <a:lumOff val="40000"/>
                    </a:schemeClr>
                  </a:solidFill>
                  <a:ln>
                    <a:solidFill>
                      <a:schemeClr val="accent6">
                        <a:lumMod val="60000"/>
                        <a:lumOff val="4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箱ひげ!$E$149:$F$149</c15:sqref>
                        </c15:formulaRef>
                      </c:ext>
                    </c:extLst>
                  </c:numRef>
                </c:val>
                <c:extLst xmlns:c15="http://schemas.microsoft.com/office/drawing/2012/chart">
                  <c:ext xmlns:c16="http://schemas.microsoft.com/office/drawing/2014/chart" uri="{C3380CC4-5D6E-409C-BE32-E72D297353CC}">
                    <c16:uniqueId val="{00000089-3B58-470A-AD97-B78B3CE535FD}"/>
                  </c:ext>
                </c:extLst>
              </c15:ser>
            </c15:filteredBarSeries>
            <c15:filteredBarSeries>
              <c15:ser>
                <c:idx val="138"/>
                <c:order val="138"/>
                <c:spPr>
                  <a:solidFill>
                    <a:schemeClr val="accent1">
                      <a:lumMod val="50000"/>
                    </a:schemeClr>
                  </a:solidFill>
                  <a:ln>
                    <a:solidFill>
                      <a:schemeClr val="accent1">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箱ひげ!$E$150:$F$150</c15:sqref>
                        </c15:formulaRef>
                      </c:ext>
                    </c:extLst>
                  </c:numRef>
                </c:val>
                <c:extLst xmlns:c15="http://schemas.microsoft.com/office/drawing/2012/chart">
                  <c:ext xmlns:c16="http://schemas.microsoft.com/office/drawing/2014/chart" uri="{C3380CC4-5D6E-409C-BE32-E72D297353CC}">
                    <c16:uniqueId val="{0000008A-3B58-470A-AD97-B78B3CE535FD}"/>
                  </c:ext>
                </c:extLst>
              </c15:ser>
            </c15:filteredBarSeries>
            <c15:filteredBarSeries>
              <c15:ser>
                <c:idx val="139"/>
                <c:order val="139"/>
                <c:spPr>
                  <a:solidFill>
                    <a:schemeClr val="accent2">
                      <a:lumMod val="50000"/>
                    </a:schemeClr>
                  </a:solidFill>
                  <a:ln>
                    <a:solidFill>
                      <a:schemeClr val="accent2">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箱ひげ!$E$151:$F$151</c15:sqref>
                        </c15:formulaRef>
                      </c:ext>
                    </c:extLst>
                  </c:numRef>
                </c:val>
                <c:extLst xmlns:c15="http://schemas.microsoft.com/office/drawing/2012/chart">
                  <c:ext xmlns:c16="http://schemas.microsoft.com/office/drawing/2014/chart" uri="{C3380CC4-5D6E-409C-BE32-E72D297353CC}">
                    <c16:uniqueId val="{0000008B-3B58-470A-AD97-B78B3CE535FD}"/>
                  </c:ext>
                </c:extLst>
              </c15:ser>
            </c15:filteredBarSeries>
            <c15:filteredBarSeries>
              <c15:ser>
                <c:idx val="140"/>
                <c:order val="140"/>
                <c:spPr>
                  <a:solidFill>
                    <a:schemeClr val="accent3">
                      <a:lumMod val="50000"/>
                    </a:schemeClr>
                  </a:solidFill>
                  <a:ln>
                    <a:solidFill>
                      <a:schemeClr val="accent3">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箱ひげ!$E$152:$F$152</c15:sqref>
                        </c15:formulaRef>
                      </c:ext>
                    </c:extLst>
                  </c:numRef>
                </c:val>
                <c:extLst xmlns:c15="http://schemas.microsoft.com/office/drawing/2012/chart">
                  <c:ext xmlns:c16="http://schemas.microsoft.com/office/drawing/2014/chart" uri="{C3380CC4-5D6E-409C-BE32-E72D297353CC}">
                    <c16:uniqueId val="{0000008C-3B58-470A-AD97-B78B3CE535FD}"/>
                  </c:ext>
                </c:extLst>
              </c15:ser>
            </c15:filteredBarSeries>
            <c15:filteredBarSeries>
              <c15:ser>
                <c:idx val="141"/>
                <c:order val="141"/>
                <c:spPr>
                  <a:solidFill>
                    <a:schemeClr val="accent4">
                      <a:lumMod val="50000"/>
                    </a:schemeClr>
                  </a:solidFill>
                  <a:ln>
                    <a:solidFill>
                      <a:schemeClr val="accent4">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箱ひげ!$E$153:$F$153</c15:sqref>
                        </c15:formulaRef>
                      </c:ext>
                    </c:extLst>
                  </c:numRef>
                </c:val>
                <c:extLst xmlns:c15="http://schemas.microsoft.com/office/drawing/2012/chart">
                  <c:ext xmlns:c16="http://schemas.microsoft.com/office/drawing/2014/chart" uri="{C3380CC4-5D6E-409C-BE32-E72D297353CC}">
                    <c16:uniqueId val="{0000008D-3B58-470A-AD97-B78B3CE535FD}"/>
                  </c:ext>
                </c:extLst>
              </c15:ser>
            </c15:filteredBarSeries>
            <c15:filteredBarSeries>
              <c15:ser>
                <c:idx val="142"/>
                <c:order val="142"/>
                <c:spPr>
                  <a:solidFill>
                    <a:schemeClr val="accent5">
                      <a:lumMod val="50000"/>
                    </a:schemeClr>
                  </a:solidFill>
                  <a:ln>
                    <a:solidFill>
                      <a:schemeClr val="accent5">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箱ひげ!$E$154:$F$154</c15:sqref>
                        </c15:formulaRef>
                      </c:ext>
                    </c:extLst>
                  </c:numRef>
                </c:val>
                <c:extLst xmlns:c15="http://schemas.microsoft.com/office/drawing/2012/chart">
                  <c:ext xmlns:c16="http://schemas.microsoft.com/office/drawing/2014/chart" uri="{C3380CC4-5D6E-409C-BE32-E72D297353CC}">
                    <c16:uniqueId val="{0000008E-3B58-470A-AD97-B78B3CE535FD}"/>
                  </c:ext>
                </c:extLst>
              </c15:ser>
            </c15:filteredBarSeries>
            <c15:filteredBarSeries>
              <c15:ser>
                <c:idx val="143"/>
                <c:order val="143"/>
                <c:spPr>
                  <a:solidFill>
                    <a:schemeClr val="accent6">
                      <a:lumMod val="50000"/>
                    </a:schemeClr>
                  </a:solidFill>
                  <a:ln>
                    <a:solidFill>
                      <a:schemeClr val="accent6">
                        <a:lumMod val="5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箱ひげ!$E$155:$F$155</c15:sqref>
                        </c15:formulaRef>
                      </c:ext>
                    </c:extLst>
                  </c:numRef>
                </c:val>
                <c:extLst xmlns:c15="http://schemas.microsoft.com/office/drawing/2012/chart">
                  <c:ext xmlns:c16="http://schemas.microsoft.com/office/drawing/2014/chart" uri="{C3380CC4-5D6E-409C-BE32-E72D297353CC}">
                    <c16:uniqueId val="{0000008F-3B58-470A-AD97-B78B3CE535FD}"/>
                  </c:ext>
                </c:extLst>
              </c15:ser>
            </c15:filteredBarSeries>
            <c15:filteredBarSeries>
              <c15:ser>
                <c:idx val="144"/>
                <c:order val="144"/>
                <c:spPr>
                  <a:solidFill>
                    <a:schemeClr val="accent1">
                      <a:lumMod val="70000"/>
                      <a:lumOff val="30000"/>
                    </a:schemeClr>
                  </a:solidFill>
                  <a:ln>
                    <a:solidFill>
                      <a:schemeClr val="accent1">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箱ひげ!$E$156:$F$156</c15:sqref>
                        </c15:formulaRef>
                      </c:ext>
                    </c:extLst>
                  </c:numRef>
                </c:val>
                <c:extLst xmlns:c15="http://schemas.microsoft.com/office/drawing/2012/chart">
                  <c:ext xmlns:c16="http://schemas.microsoft.com/office/drawing/2014/chart" uri="{C3380CC4-5D6E-409C-BE32-E72D297353CC}">
                    <c16:uniqueId val="{00000090-3B58-470A-AD97-B78B3CE535FD}"/>
                  </c:ext>
                </c:extLst>
              </c15:ser>
            </c15:filteredBarSeries>
            <c15:filteredBarSeries>
              <c15:ser>
                <c:idx val="145"/>
                <c:order val="145"/>
                <c:spPr>
                  <a:solidFill>
                    <a:schemeClr val="accent2">
                      <a:lumMod val="70000"/>
                      <a:lumOff val="30000"/>
                    </a:schemeClr>
                  </a:solidFill>
                  <a:ln>
                    <a:solidFill>
                      <a:schemeClr val="accent2">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箱ひげ!$E$157:$F$157</c15:sqref>
                        </c15:formulaRef>
                      </c:ext>
                    </c:extLst>
                  </c:numRef>
                </c:val>
                <c:extLst xmlns:c15="http://schemas.microsoft.com/office/drawing/2012/chart">
                  <c:ext xmlns:c16="http://schemas.microsoft.com/office/drawing/2014/chart" uri="{C3380CC4-5D6E-409C-BE32-E72D297353CC}">
                    <c16:uniqueId val="{00000091-3B58-470A-AD97-B78B3CE535FD}"/>
                  </c:ext>
                </c:extLst>
              </c15:ser>
            </c15:filteredBarSeries>
            <c15:filteredBarSeries>
              <c15:ser>
                <c:idx val="146"/>
                <c:order val="146"/>
                <c:spPr>
                  <a:solidFill>
                    <a:schemeClr val="accent3">
                      <a:lumMod val="70000"/>
                      <a:lumOff val="30000"/>
                    </a:schemeClr>
                  </a:solidFill>
                  <a:ln>
                    <a:solidFill>
                      <a:schemeClr val="accent3">
                        <a:lumMod val="70000"/>
                        <a:lumOff val="30000"/>
                      </a:schemeClr>
                    </a:solidFill>
                  </a:ln>
                  <a:effectLst/>
                </c:spPr>
                <c:invertIfNegative val="0"/>
                <c:cat>
                  <c:strRef>
                    <c:extLst xmlns:c15="http://schemas.microsoft.com/office/drawing/2012/chart">
                      <c:ext xmlns:c15="http://schemas.microsoft.com/office/drawing/2012/chart" uri="{02D57815-91ED-43cb-92C2-25804820EDAC}">
                        <c15:formulaRef>
                          <c15:sqref>(箱ひげ!$E$1:$H$1,箱ひげ!$F$1:$G$1)</c15:sqref>
                        </c15:formulaRef>
                      </c:ext>
                    </c:extLst>
                    <c:strCache>
                      <c:ptCount val="4"/>
                      <c:pt idx="0">
                        <c:v>分類後</c:v>
                      </c:pt>
                      <c:pt idx="1">
                        <c:v>分類前</c:v>
                      </c:pt>
                      <c:pt idx="3">
                        <c:v>分類後</c:v>
                      </c:pt>
                    </c:strCache>
                  </c:strRef>
                </c:cat>
                <c:val>
                  <c:numRef>
                    <c:extLst xmlns:c15="http://schemas.microsoft.com/office/drawing/2012/chart">
                      <c:ext xmlns:c15="http://schemas.microsoft.com/office/drawing/2012/chart" uri="{02D57815-91ED-43cb-92C2-25804820EDAC}">
                        <c15:formulaRef>
                          <c15:sqref>箱ひげ!$E$158:$F$158</c15:sqref>
                        </c15:formulaRef>
                      </c:ext>
                    </c:extLst>
                  </c:numRef>
                </c:val>
                <c:extLst xmlns:c15="http://schemas.microsoft.com/office/drawing/2012/chart">
                  <c:ext xmlns:c16="http://schemas.microsoft.com/office/drawing/2014/chart" uri="{C3380CC4-5D6E-409C-BE32-E72D297353CC}">
                    <c16:uniqueId val="{00000092-3B58-470A-AD97-B78B3CE535FD}"/>
                  </c:ext>
                </c:extLst>
              </c15:ser>
            </c15:filteredBarSeries>
          </c:ext>
        </c:extLst>
      </c:barChart>
      <c:catAx>
        <c:axId val="11281352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112824752"/>
        <c:crosses val="autoZero"/>
        <c:auto val="1"/>
        <c:lblAlgn val="ctr"/>
        <c:lblOffset val="100"/>
        <c:noMultiLvlLbl val="0"/>
      </c:catAx>
      <c:valAx>
        <c:axId val="1128247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12813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33185252567138868"/>
          <c:y val="2.125337568600234E-2"/>
          <c:w val="0.33551475648562118"/>
          <c:h val="1"/>
        </c:manualLayout>
      </c:layout>
      <c:scatterChart>
        <c:scatterStyle val="smoothMarker"/>
        <c:varyColors val="0"/>
        <c:ser>
          <c:idx val="0"/>
          <c:order val="0"/>
          <c:tx>
            <c:v>NCDSearch 上位N件 (N={1,5,10,15,20})</c:v>
          </c:tx>
          <c:spPr>
            <a:ln w="19050" cap="rnd">
              <a:solidFill>
                <a:schemeClr val="accent2">
                  <a:shade val="58000"/>
                </a:schemeClr>
              </a:solidFill>
              <a:round/>
            </a:ln>
            <a:effectLst/>
          </c:spPr>
          <c:marker>
            <c:symbol val="circle"/>
            <c:size val="5"/>
            <c:spPr>
              <a:solidFill>
                <a:schemeClr val="accent2">
                  <a:shade val="58000"/>
                </a:schemeClr>
              </a:solidFill>
              <a:ln w="9525">
                <a:solidFill>
                  <a:schemeClr val="accent2">
                    <a:shade val="58000"/>
                  </a:schemeClr>
                </a:solidFill>
              </a:ln>
              <a:effectLst/>
            </c:spPr>
          </c:marker>
          <c:dLbls>
            <c:dLbl>
              <c:idx val="0"/>
              <c:layout>
                <c:manualLayout>
                  <c:x val="-5.3896653496360886E-2"/>
                  <c:y val="1.3902048240879874E-2"/>
                </c:manualLayout>
              </c:layout>
              <c:tx>
                <c:rich>
                  <a:bodyPr/>
                  <a:lstStyle/>
                  <a:p>
                    <a:r>
                      <a:rPr lang="en-US" altLang="ja-JP"/>
                      <a:t>N=1</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392-4910-BC66-9341080ED2E0}"/>
                </c:ext>
              </c:extLst>
            </c:dLbl>
            <c:dLbl>
              <c:idx val="1"/>
              <c:layout>
                <c:manualLayout>
                  <c:x val="-2.32731373459449E-3"/>
                  <c:y val="-2.1966062137599773E-2"/>
                </c:manualLayout>
              </c:layout>
              <c:tx>
                <c:rich>
                  <a:bodyPr/>
                  <a:lstStyle/>
                  <a:p>
                    <a:r>
                      <a:rPr lang="en-US" altLang="ja-JP"/>
                      <a:t>N=5</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392-4910-BC66-9341080ED2E0}"/>
                </c:ext>
              </c:extLst>
            </c:dLbl>
            <c:dLbl>
              <c:idx val="2"/>
              <c:layout>
                <c:manualLayout>
                  <c:x val="-2.686114526175629E-2"/>
                  <c:y val="-5.9942592107230672E-2"/>
                </c:manualLayout>
              </c:layout>
              <c:tx>
                <c:rich>
                  <a:bodyPr/>
                  <a:lstStyle/>
                  <a:p>
                    <a:r>
                      <a:rPr lang="en-US" altLang="ja-JP"/>
                      <a:t>N=10</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392-4910-BC66-9341080ED2E0}"/>
                </c:ext>
              </c:extLst>
            </c:dLbl>
            <c:dLbl>
              <c:idx val="3"/>
              <c:tx>
                <c:rich>
                  <a:bodyPr/>
                  <a:lstStyle/>
                  <a:p>
                    <a:r>
                      <a:rPr lang="en-US" altLang="ja-JP"/>
                      <a:t>N=15</a:t>
                    </a:r>
                  </a:p>
                </c:rich>
              </c:tx>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392-4910-BC66-9341080ED2E0}"/>
                </c:ext>
              </c:extLst>
            </c:dLbl>
            <c:dLbl>
              <c:idx val="4"/>
              <c:layout>
                <c:manualLayout>
                  <c:x val="-5.6221777047067566E-2"/>
                  <c:y val="-4.7254109020379166E-2"/>
                </c:manualLayout>
              </c:layout>
              <c:tx>
                <c:rich>
                  <a:bodyPr/>
                  <a:lstStyle/>
                  <a:p>
                    <a:r>
                      <a:rPr lang="en-US" altLang="ja-JP"/>
                      <a:t>N=20</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392-4910-BC66-9341080ED2E0}"/>
                </c:ext>
              </c:extLst>
            </c:dLbl>
            <c:dLbl>
              <c:idx val="5"/>
              <c:tx>
                <c:rich>
                  <a:bodyPr/>
                  <a:lstStyle/>
                  <a:p>
                    <a:r>
                      <a:rPr lang="en-US" altLang="ja-JP"/>
                      <a:t>N=25</a:t>
                    </a:r>
                  </a:p>
                </c:rich>
              </c:tx>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392-4910-BC66-9341080ED2E0}"/>
                </c:ext>
              </c:extLst>
            </c:dLbl>
            <c:dLbl>
              <c:idx val="6"/>
              <c:tx>
                <c:rich>
                  <a:bodyPr/>
                  <a:lstStyle/>
                  <a:p>
                    <a:r>
                      <a:rPr lang="en-US" altLang="ja-JP"/>
                      <a:t>N=30</a:t>
                    </a:r>
                  </a:p>
                </c:rich>
              </c:tx>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392-4910-BC66-9341080ED2E0}"/>
                </c:ext>
              </c:extLst>
            </c:dLbl>
            <c:dLbl>
              <c:idx val="7"/>
              <c:tx>
                <c:rich>
                  <a:bodyPr/>
                  <a:lstStyle/>
                  <a:p>
                    <a:r>
                      <a:rPr lang="en-US" altLang="ja-JP"/>
                      <a:t>N=35</a:t>
                    </a:r>
                  </a:p>
                </c:rich>
              </c:tx>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392-4910-BC66-9341080ED2E0}"/>
                </c:ext>
              </c:extLst>
            </c:dLbl>
            <c:dLbl>
              <c:idx val="8"/>
              <c:layout>
                <c:manualLayout>
                  <c:x val="-4.7309816947417642E-2"/>
                  <c:y val="-2.7377148901265757E-2"/>
                </c:manualLayout>
              </c:layout>
              <c:tx>
                <c:rich>
                  <a:bodyPr/>
                  <a:lstStyle/>
                  <a:p>
                    <a:r>
                      <a:rPr lang="en-US" altLang="ja-JP"/>
                      <a:t>N=40</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392-4910-BC66-9341080ED2E0}"/>
                </c:ext>
              </c:extLst>
            </c:dLbl>
            <c:dLbl>
              <c:idx val="9"/>
              <c:layout>
                <c:manualLayout>
                  <c:x val="-5.667576097373369E-2"/>
                  <c:y val="-2.2612806589648135E-2"/>
                </c:manualLayout>
              </c:layout>
              <c:tx>
                <c:rich>
                  <a:bodyPr/>
                  <a:lstStyle/>
                  <a:p>
                    <a:r>
                      <a:rPr lang="en-US" altLang="ja-JP"/>
                      <a:t>N=45</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392-4910-BC66-9341080ED2E0}"/>
                </c:ext>
              </c:extLst>
            </c:dLbl>
            <c:dLbl>
              <c:idx val="10"/>
              <c:layout>
                <c:manualLayout>
                  <c:x val="-8.7115079059261011E-2"/>
                  <c:y val="1.2089049684399728E-3"/>
                </c:manualLayout>
              </c:layout>
              <c:tx>
                <c:rich>
                  <a:bodyPr/>
                  <a:lstStyle/>
                  <a:p>
                    <a:r>
                      <a:rPr lang="en-US" altLang="ja-JP"/>
                      <a:t>N=50</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392-4910-BC66-9341080ED2E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graph_new!$C$6:$G$6</c:f>
              <c:numCache>
                <c:formatCode>0.000</c:formatCode>
                <c:ptCount val="5"/>
                <c:pt idx="0">
                  <c:v>0.97944939900000005</c:v>
                </c:pt>
                <c:pt idx="1">
                  <c:v>0.91198138799999995</c:v>
                </c:pt>
                <c:pt idx="2">
                  <c:v>0.85381931</c:v>
                </c:pt>
                <c:pt idx="3">
                  <c:v>0.81000387699999998</c:v>
                </c:pt>
                <c:pt idx="4">
                  <c:v>0.77045366400000004</c:v>
                </c:pt>
              </c:numCache>
            </c:numRef>
          </c:xVal>
          <c:yVal>
            <c:numRef>
              <c:f>graph_new!$C$8:$G$8</c:f>
              <c:numCache>
                <c:formatCode>0.000</c:formatCode>
                <c:ptCount val="5"/>
                <c:pt idx="0">
                  <c:v>0.159090909</c:v>
                </c:pt>
                <c:pt idx="1">
                  <c:v>0.64772727299999999</c:v>
                </c:pt>
                <c:pt idx="2">
                  <c:v>0.784090909</c:v>
                </c:pt>
                <c:pt idx="3">
                  <c:v>0.875</c:v>
                </c:pt>
                <c:pt idx="4">
                  <c:v>0.89772727299999999</c:v>
                </c:pt>
              </c:numCache>
            </c:numRef>
          </c:yVal>
          <c:smooth val="1"/>
          <c:extLst>
            <c:ext xmlns:c16="http://schemas.microsoft.com/office/drawing/2014/chart" uri="{C3380CC4-5D6E-409C-BE32-E72D297353CC}">
              <c16:uniqueId val="{0000000B-1392-4910-BC66-9341080ED2E0}"/>
            </c:ext>
          </c:extLst>
        </c:ser>
        <c:ser>
          <c:idx val="1"/>
          <c:order val="1"/>
          <c:tx>
            <c:v>最短距離法 (クラスタ数=6, Top10)</c:v>
          </c:tx>
          <c:spPr>
            <a:ln w="19050" cap="rnd">
              <a:noFill/>
              <a:round/>
            </a:ln>
            <a:effectLst/>
          </c:spPr>
          <c:marker>
            <c:symbol val="circle"/>
            <c:size val="5"/>
            <c:spPr>
              <a:solidFill>
                <a:schemeClr val="accent5">
                  <a:lumMod val="50000"/>
                </a:schemeClr>
              </a:solidFill>
              <a:ln w="9525">
                <a:solidFill>
                  <a:schemeClr val="accent5">
                    <a:lumMod val="50000"/>
                  </a:schemeClr>
                </a:solidFill>
              </a:ln>
              <a:effectLst/>
            </c:spPr>
          </c:marker>
          <c:dLbls>
            <c:delete val="1"/>
          </c:dLbls>
          <c:xVal>
            <c:numRef>
              <c:f>[2]graph!$E$12</c:f>
              <c:numCache>
                <c:formatCode>General</c:formatCode>
                <c:ptCount val="1"/>
                <c:pt idx="0">
                  <c:v>0.83</c:v>
                </c:pt>
              </c:numCache>
            </c:numRef>
          </c:xVal>
          <c:yVal>
            <c:numRef>
              <c:f>[2]graph!$F$12</c:f>
              <c:numCache>
                <c:formatCode>General</c:formatCode>
                <c:ptCount val="1"/>
                <c:pt idx="0">
                  <c:v>0.76600000000000001</c:v>
                </c:pt>
              </c:numCache>
            </c:numRef>
          </c:yVal>
          <c:smooth val="1"/>
          <c:extLst>
            <c:ext xmlns:c16="http://schemas.microsoft.com/office/drawing/2014/chart" uri="{C3380CC4-5D6E-409C-BE32-E72D297353CC}">
              <c16:uniqueId val="{0000000C-1392-4910-BC66-9341080ED2E0}"/>
            </c:ext>
          </c:extLst>
        </c:ser>
        <c:ser>
          <c:idx val="2"/>
          <c:order val="2"/>
          <c:tx>
            <c:v>最長距離法 ( クラスタ数=5, Top15 )</c:v>
          </c:tx>
          <c:spPr>
            <a:ln w="19050" cap="rnd">
              <a:noFill/>
              <a:round/>
            </a:ln>
            <a:effectLst/>
          </c:spPr>
          <c:marker>
            <c:symbol val="circle"/>
            <c:size val="5"/>
            <c:spPr>
              <a:solidFill>
                <a:srgbClr val="FCBB04"/>
              </a:solidFill>
              <a:ln w="9525">
                <a:solidFill>
                  <a:srgbClr val="FCBB04"/>
                </a:solidFill>
              </a:ln>
              <a:effectLst/>
            </c:spPr>
          </c:marker>
          <c:dLbls>
            <c:delete val="1"/>
          </c:dLbls>
          <c:xVal>
            <c:numRef>
              <c:f>[2]graph!$E$13</c:f>
              <c:numCache>
                <c:formatCode>General</c:formatCode>
                <c:ptCount val="1"/>
                <c:pt idx="0">
                  <c:v>0.85199999999999998</c:v>
                </c:pt>
              </c:numCache>
            </c:numRef>
          </c:xVal>
          <c:yVal>
            <c:numRef>
              <c:f>[2]graph!$F$13</c:f>
              <c:numCache>
                <c:formatCode>General</c:formatCode>
                <c:ptCount val="1"/>
                <c:pt idx="0">
                  <c:v>0.755</c:v>
                </c:pt>
              </c:numCache>
            </c:numRef>
          </c:yVal>
          <c:smooth val="1"/>
          <c:extLst>
            <c:ext xmlns:c16="http://schemas.microsoft.com/office/drawing/2014/chart" uri="{C3380CC4-5D6E-409C-BE32-E72D297353CC}">
              <c16:uniqueId val="{0000000D-1392-4910-BC66-9341080ED2E0}"/>
            </c:ext>
          </c:extLst>
        </c:ser>
        <c:ser>
          <c:idx val="3"/>
          <c:order val="3"/>
          <c:tx>
            <c:v>ディレクトリ単位 ( Top15 )</c:v>
          </c:tx>
          <c:spPr>
            <a:ln w="19050" cap="rnd">
              <a:noFill/>
              <a:round/>
            </a:ln>
            <a:effectLst/>
          </c:spPr>
          <c:marker>
            <c:symbol val="circle"/>
            <c:size val="5"/>
            <c:spPr>
              <a:solidFill>
                <a:srgbClr val="FF6600"/>
              </a:solidFill>
              <a:ln w="9525">
                <a:solidFill>
                  <a:srgbClr val="FF6600"/>
                </a:solidFill>
              </a:ln>
              <a:effectLst/>
            </c:spPr>
          </c:marker>
          <c:dLbls>
            <c:delete val="1"/>
          </c:dLbls>
          <c:xVal>
            <c:numRef>
              <c:f>[2]graph!$E$14</c:f>
              <c:numCache>
                <c:formatCode>General</c:formatCode>
                <c:ptCount val="1"/>
                <c:pt idx="0">
                  <c:v>0.84099999999999997</c:v>
                </c:pt>
              </c:numCache>
            </c:numRef>
          </c:xVal>
          <c:yVal>
            <c:numRef>
              <c:f>[2]graph!$F$14</c:f>
              <c:numCache>
                <c:formatCode>General</c:formatCode>
                <c:ptCount val="1"/>
                <c:pt idx="0">
                  <c:v>0.65400000000000003</c:v>
                </c:pt>
              </c:numCache>
            </c:numRef>
          </c:yVal>
          <c:smooth val="1"/>
          <c:extLst>
            <c:ext xmlns:c16="http://schemas.microsoft.com/office/drawing/2014/chart" uri="{C3380CC4-5D6E-409C-BE32-E72D297353CC}">
              <c16:uniqueId val="{0000000E-1392-4910-BC66-9341080ED2E0}"/>
            </c:ext>
          </c:extLst>
        </c:ser>
        <c:dLbls>
          <c:dLblPos val="t"/>
          <c:showLegendKey val="0"/>
          <c:showVal val="1"/>
          <c:showCatName val="0"/>
          <c:showSerName val="0"/>
          <c:showPercent val="0"/>
          <c:showBubbleSize val="0"/>
        </c:dLbls>
        <c:axId val="552301903"/>
        <c:axId val="552303151"/>
      </c:scatterChart>
      <c:valAx>
        <c:axId val="552301903"/>
        <c:scaling>
          <c:orientation val="minMax"/>
          <c:max val="1"/>
          <c:min val="0.5"/>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ja-JP" altLang="en-US" sz="1200"/>
                  <a:t>削減率</a:t>
                </a:r>
              </a:p>
            </c:rich>
          </c:tx>
          <c:layout>
            <c:manualLayout>
              <c:xMode val="edge"/>
              <c:yMode val="edge"/>
              <c:x val="0.67943969742366239"/>
              <c:y val="0.917963794862196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title>
        <c:numFmt formatCode="0.0" sourceLinked="0"/>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52303151"/>
        <c:crosses val="autoZero"/>
        <c:crossBetween val="midCat"/>
        <c:majorUnit val="0.1"/>
        <c:dispUnits>
          <c:custUnit val="1"/>
          <c:dispUnitsLbl>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ja-JP"/>
              </a:p>
            </c:txPr>
          </c:dispUnitsLbl>
        </c:dispUnits>
      </c:valAx>
      <c:valAx>
        <c:axId val="552303151"/>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altLang="ja-JP" sz="1200" dirty="0"/>
                  <a:t>Recall</a:t>
                </a:r>
                <a:endParaRPr lang="ja-JP" altLang="en-US" sz="1200" dirty="0"/>
              </a:p>
            </c:rich>
          </c:tx>
          <c:layout>
            <c:manualLayout>
              <c:xMode val="edge"/>
              <c:yMode val="edge"/>
              <c:x val="0.27117287267438972"/>
              <c:y val="1.049047814267252E-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title>
        <c:numFmt formatCode="0.0" sourceLinked="0"/>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52301903"/>
        <c:crosses val="autoZero"/>
        <c:crossBetween val="midCat"/>
      </c:valAx>
      <c:spPr>
        <a:noFill/>
        <a:ln>
          <a:noFill/>
        </a:ln>
        <a:effectLst/>
      </c:spPr>
    </c:plotArea>
    <c:legend>
      <c:legendPos val="r"/>
      <c:layout>
        <c:manualLayout>
          <c:xMode val="edge"/>
          <c:yMode val="edge"/>
          <c:x val="0.67065864183290158"/>
          <c:y val="0.35646378303959442"/>
          <c:w val="0.32812191244910255"/>
          <c:h val="0.56394945521115347"/>
        </c:manualLayout>
      </c:layout>
      <c:overlay val="0"/>
      <c:spPr>
        <a:solidFill>
          <a:schemeClr val="bg1"/>
        </a:solidFill>
        <a:ln>
          <a:noFill/>
        </a:ln>
        <a:effectLst>
          <a:glow rad="127000">
            <a:schemeClr val="bg1"/>
          </a:glow>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bodyPr rot="-60000000" vert="horz"/>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bodyPr rot="-60000000" vert="horz"/>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b="0" kern="1200" spc="0" baseline="0"/>
    <cs:bodyPr rot="0" vert="horz"/>
  </cs:title>
  <cs:trendline>
    <cs:lnRef idx="0"/>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bodyPr rot="-60000000" vert="horz"/>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0"/>
            <a:ext cx="2949787" cy="498693"/>
          </a:xfrm>
          <a:prstGeom prst="rect">
            <a:avLst/>
          </a:prstGeom>
        </p:spPr>
        <p:txBody>
          <a:bodyPr vert="horz" lIns="91486" tIns="45743" rIns="91486" bIns="45743" rtlCol="0"/>
          <a:lstStyle>
            <a:lvl1pPr algn="r">
              <a:defRPr sz="1200"/>
            </a:lvl1pPr>
          </a:lstStyle>
          <a:p>
            <a:fld id="{AF0D727D-BD08-452B-83A4-DBFE990D5A09}" type="datetimeFigureOut">
              <a:rPr kumimoji="1" lang="ja-JP" altLang="en-US" smtClean="0"/>
              <a:t>2020/2/18</a:t>
            </a:fld>
            <a:endParaRPr kumimoji="1" lang="ja-JP" altLang="en-US"/>
          </a:p>
        </p:txBody>
      </p:sp>
      <p:sp>
        <p:nvSpPr>
          <p:cNvPr id="4" name="フッター プレースホルダー 3"/>
          <p:cNvSpPr>
            <a:spLocks noGrp="1"/>
          </p:cNvSpPr>
          <p:nvPr>
            <p:ph type="ftr" sz="quarter" idx="2"/>
          </p:nvPr>
        </p:nvSpPr>
        <p:spPr>
          <a:xfrm>
            <a:off x="0" y="9440648"/>
            <a:ext cx="2949787" cy="498692"/>
          </a:xfrm>
          <a:prstGeom prst="rect">
            <a:avLst/>
          </a:prstGeom>
        </p:spPr>
        <p:txBody>
          <a:bodyPr vert="horz" lIns="91486" tIns="45743" rIns="91486" bIns="4574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8"/>
            <a:ext cx="2949787" cy="498692"/>
          </a:xfrm>
          <a:prstGeom prst="rect">
            <a:avLst/>
          </a:prstGeom>
        </p:spPr>
        <p:txBody>
          <a:bodyPr vert="horz" lIns="91486" tIns="45743" rIns="91486" bIns="45743" rtlCol="0" anchor="b"/>
          <a:lstStyle>
            <a:lvl1pPr algn="r">
              <a:defRPr sz="1200"/>
            </a:lvl1pPr>
          </a:lstStyle>
          <a:p>
            <a:fld id="{5EEFE98B-5FBA-4113-9539-846CAA819D55}" type="slidenum">
              <a:rPr kumimoji="1" lang="ja-JP" altLang="en-US" smtClean="0"/>
              <a:t>‹#›</a:t>
            </a:fld>
            <a:endParaRPr kumimoji="1" lang="ja-JP" altLang="en-US"/>
          </a:p>
        </p:txBody>
      </p:sp>
    </p:spTree>
    <p:extLst>
      <p:ext uri="{BB962C8B-B14F-4D97-AF65-F5344CB8AC3E}">
        <p14:creationId xmlns:p14="http://schemas.microsoft.com/office/powerpoint/2010/main" val="15378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7" cy="498693"/>
          </a:xfrm>
          <a:prstGeom prst="rect">
            <a:avLst/>
          </a:prstGeom>
        </p:spPr>
        <p:txBody>
          <a:bodyPr vert="horz" lIns="91486" tIns="45743" rIns="91486" bIns="45743" rtlCol="0"/>
          <a:lstStyle>
            <a:lvl1pPr algn="r">
              <a:defRPr sz="1200"/>
            </a:lvl1pPr>
          </a:lstStyle>
          <a:p>
            <a:fld id="{21DFFF62-B598-4D59-9514-8CD57F56E406}" type="datetimeFigureOut">
              <a:rPr kumimoji="1" lang="ja-JP" altLang="en-US" smtClean="0"/>
              <a:t>2020/2/18</a:t>
            </a:fld>
            <a:endParaRPr kumimoji="1" lang="ja-JP" altLang="en-US"/>
          </a:p>
        </p:txBody>
      </p:sp>
      <p:sp>
        <p:nvSpPr>
          <p:cNvPr id="4" name="スライド イメージ プレースホルダー 3"/>
          <p:cNvSpPr>
            <a:spLocks noGrp="1" noRot="1" noChangeAspect="1"/>
          </p:cNvSpPr>
          <p:nvPr>
            <p:ph type="sldImg" idx="2"/>
          </p:nvPr>
        </p:nvSpPr>
        <p:spPr>
          <a:xfrm>
            <a:off x="1168400" y="1241425"/>
            <a:ext cx="4470400" cy="3354388"/>
          </a:xfrm>
          <a:prstGeom prst="rect">
            <a:avLst/>
          </a:prstGeom>
          <a:noFill/>
          <a:ln w="12700">
            <a:solidFill>
              <a:prstClr val="black"/>
            </a:solidFill>
          </a:ln>
        </p:spPr>
        <p:txBody>
          <a:bodyPr vert="horz" lIns="91486" tIns="45743" rIns="91486" bIns="45743"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86" tIns="45743" rIns="91486" bIns="4574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8"/>
            <a:ext cx="2949787" cy="498692"/>
          </a:xfrm>
          <a:prstGeom prst="rect">
            <a:avLst/>
          </a:prstGeom>
        </p:spPr>
        <p:txBody>
          <a:bodyPr vert="horz" lIns="91486" tIns="45743" rIns="91486" bIns="4574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7" cy="498692"/>
          </a:xfrm>
          <a:prstGeom prst="rect">
            <a:avLst/>
          </a:prstGeom>
        </p:spPr>
        <p:txBody>
          <a:bodyPr vert="horz" lIns="91486" tIns="45743" rIns="91486" bIns="45743" rtlCol="0" anchor="b"/>
          <a:lstStyle>
            <a:lvl1pPr algn="r">
              <a:defRPr sz="1200"/>
            </a:lvl1pPr>
          </a:lstStyle>
          <a:p>
            <a:fld id="{5F990B27-0341-4E9F-9CFC-14FD3028A636}" type="slidenum">
              <a:rPr kumimoji="1" lang="ja-JP" altLang="en-US" smtClean="0"/>
              <a:t>‹#›</a:t>
            </a:fld>
            <a:endParaRPr kumimoji="1" lang="ja-JP" altLang="en-US"/>
          </a:p>
        </p:txBody>
      </p:sp>
    </p:spTree>
    <p:extLst>
      <p:ext uri="{BB962C8B-B14F-4D97-AF65-F5344CB8AC3E}">
        <p14:creationId xmlns:p14="http://schemas.microsoft.com/office/powerpoint/2010/main" val="24559984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まず研究</a:t>
            </a:r>
            <a:r>
              <a:rPr kumimoji="1" lang="ja-JP" altLang="en-US" dirty="0" smtClean="0"/>
              <a:t>背景である、同時バグ修正の必要性について話します。</a:t>
            </a:r>
            <a:endParaRPr kumimoji="1" lang="en-US" altLang="ja-JP" dirty="0" smtClean="0"/>
          </a:p>
          <a:p>
            <a:r>
              <a:rPr kumimoji="1" lang="ja-JP" altLang="en-US" dirty="0" smtClean="0"/>
              <a:t>背景としてソフトウェア</a:t>
            </a:r>
            <a:r>
              <a:rPr kumimoji="1" lang="ja-JP" altLang="en-US" dirty="0"/>
              <a:t>の再利用があります、このソフトウェアの再利用により</a:t>
            </a:r>
            <a:r>
              <a:rPr kumimoji="1" lang="en-US" altLang="ja-JP" dirty="0"/>
              <a:t>,</a:t>
            </a:r>
          </a:p>
          <a:p>
            <a:pPr defTabSz="914308">
              <a:defRPr/>
            </a:pPr>
            <a:r>
              <a:rPr lang="ja-JP" altLang="en-US" dirty="0"/>
              <a:t>開発のコストを抑え，ソフトウェアを効率的に開発可能に</a:t>
            </a:r>
            <a:r>
              <a:rPr lang="ja-JP" altLang="en-US" dirty="0" smtClean="0"/>
              <a:t>なります．</a:t>
            </a:r>
            <a:endParaRPr lang="en-US" altLang="ja-JP" dirty="0"/>
          </a:p>
          <a:p>
            <a:pPr marL="0" lvl="1" defTabSz="914308">
              <a:defRPr/>
            </a:pPr>
            <a:r>
              <a:rPr kumimoji="1" lang="ja-JP" altLang="en-US" dirty="0"/>
              <a:t>しかしそれと同時に</a:t>
            </a:r>
            <a:r>
              <a:rPr lang="ja-JP" altLang="en-US" sz="2400" dirty="0"/>
              <a:t>ソフトウェアの保守コストを大きくする要因にも</a:t>
            </a:r>
            <a:r>
              <a:rPr lang="ja-JP" altLang="en-US" sz="2400" dirty="0" smtClean="0"/>
              <a:t>なります．</a:t>
            </a:r>
            <a:endParaRPr lang="en-US" altLang="ja-JP" sz="2400" dirty="0"/>
          </a:p>
          <a:p>
            <a:r>
              <a:rPr lang="ja-JP" altLang="en-US" dirty="0"/>
              <a:t>これはソフトウェアの再利用によって同一または類似した部分を持つコードが生じ、このような</a:t>
            </a:r>
            <a:r>
              <a:rPr lang="ja-JP" altLang="en-US" sz="2000" dirty="0"/>
              <a:t>コードを修正する場合</a:t>
            </a:r>
            <a:r>
              <a:rPr lang="en-US" altLang="ja-JP" sz="2000" dirty="0"/>
              <a:t>, </a:t>
            </a:r>
            <a:r>
              <a:rPr lang="ja-JP" altLang="en-US" sz="2000" dirty="0" smtClean="0"/>
              <a:t>類似バグを含むコード片の</a:t>
            </a:r>
            <a:r>
              <a:rPr lang="ja-JP" altLang="en-US" sz="2000" dirty="0"/>
              <a:t>同時修正を検討する必要があるためです。</a:t>
            </a:r>
            <a:endParaRPr lang="en-US" altLang="ja-JP" sz="2000" dirty="0"/>
          </a:p>
          <a:p>
            <a:r>
              <a:rPr lang="ja-JP" altLang="en-US" sz="2800" dirty="0"/>
              <a:t>また、大規模なソフトウェアほど多くの類似</a:t>
            </a:r>
            <a:r>
              <a:rPr lang="ja-JP" altLang="en-US" sz="2800" dirty="0" smtClean="0"/>
              <a:t>コード片を</a:t>
            </a:r>
            <a:r>
              <a:rPr lang="ja-JP" altLang="en-US" sz="2800" dirty="0"/>
              <a:t>含み、</a:t>
            </a:r>
            <a:r>
              <a:rPr lang="ja-JP" altLang="en-US" sz="2400" dirty="0" smtClean="0"/>
              <a:t>類似バグを含むコード片を</a:t>
            </a:r>
            <a:r>
              <a:rPr lang="ja-JP" altLang="en-US" sz="2400" dirty="0"/>
              <a:t>一つ一つ手作業で探すのは非効率だといえます。</a:t>
            </a:r>
            <a:endParaRPr lang="en-US" altLang="ja-JP" sz="2400" dirty="0"/>
          </a:p>
          <a:p>
            <a:pPr defTabSz="914308">
              <a:defRPr/>
            </a:pPr>
            <a:r>
              <a:rPr lang="ja-JP" altLang="en-US" sz="2400" dirty="0" smtClean="0"/>
              <a:t>よって，同時バグ修正に向けた支援が必要になります．</a:t>
            </a:r>
            <a:endParaRPr lang="en-US" altLang="ja-JP" sz="2400" dirty="0"/>
          </a:p>
          <a:p>
            <a:pPr defTabSz="914308">
              <a:defRPr/>
            </a:pPr>
            <a:endParaRPr lang="en-US" altLang="ja-JP" sz="2400" dirty="0"/>
          </a:p>
          <a:p>
            <a:pPr defTabSz="914308">
              <a:defRPr/>
            </a:pPr>
            <a:r>
              <a:rPr lang="en-US" altLang="ja-JP" sz="2400" dirty="0"/>
              <a:t>1</a:t>
            </a:r>
            <a:r>
              <a:rPr lang="ja-JP" altLang="en-US" sz="2400" dirty="0"/>
              <a:t>分</a:t>
            </a:r>
          </a:p>
          <a:p>
            <a:endParaRPr lang="en-US" altLang="ja-JP" sz="2400" dirty="0"/>
          </a:p>
          <a:p>
            <a:endParaRPr kumimoji="1" lang="ja-JP" altLang="en-US" dirty="0"/>
          </a:p>
        </p:txBody>
      </p:sp>
      <p:sp>
        <p:nvSpPr>
          <p:cNvPr id="4" name="スライド番号プレースホルダー 3"/>
          <p:cNvSpPr>
            <a:spLocks noGrp="1"/>
          </p:cNvSpPr>
          <p:nvPr>
            <p:ph type="sldNum" sz="quarter" idx="10"/>
          </p:nvPr>
        </p:nvSpPr>
        <p:spPr/>
        <p:txBody>
          <a:bodyPr/>
          <a:lstStyle/>
          <a:p>
            <a:fld id="{3CC87773-5E80-4587-948B-BCF2CC02DFBC}" type="slidenum">
              <a:rPr kumimoji="1" lang="ja-JP" altLang="en-US" smtClean="0"/>
              <a:t>1</a:t>
            </a:fld>
            <a:endParaRPr kumimoji="1" lang="ja-JP" altLang="en-US"/>
          </a:p>
        </p:txBody>
      </p:sp>
    </p:spTree>
    <p:extLst>
      <p:ext uri="{BB962C8B-B14F-4D97-AF65-F5344CB8AC3E}">
        <p14:creationId xmlns:p14="http://schemas.microsoft.com/office/powerpoint/2010/main" val="11704532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実験対象についての説明です．</a:t>
            </a:r>
            <a:endParaRPr kumimoji="1" lang="en-US" altLang="ja-JP" dirty="0" smtClean="0"/>
          </a:p>
          <a:p>
            <a:r>
              <a:rPr kumimoji="1" lang="en-US" altLang="ja-JP" dirty="0" smtClean="0"/>
              <a:t>CBCD</a:t>
            </a:r>
            <a:r>
              <a:rPr kumimoji="1" lang="ja-JP" altLang="en-US" dirty="0" smtClean="0"/>
              <a:t>のデータセットを用いました．</a:t>
            </a:r>
            <a:endParaRPr kumimoji="1" lang="en-US" altLang="ja-JP" dirty="0" smtClean="0"/>
          </a:p>
          <a:p>
            <a:r>
              <a:rPr kumimoji="1" lang="ja-JP" altLang="en-US" dirty="0" smtClean="0"/>
              <a:t>これは</a:t>
            </a:r>
            <a:r>
              <a:rPr kumimoji="1" lang="en-US" altLang="ja-JP" dirty="0" err="1" smtClean="0"/>
              <a:t>postgeSQL,Git,Linux</a:t>
            </a:r>
            <a:r>
              <a:rPr kumimoji="1" lang="ja-JP" altLang="en-US" dirty="0" smtClean="0"/>
              <a:t>の</a:t>
            </a:r>
            <a:r>
              <a:rPr kumimoji="1" lang="en-US" altLang="ja-JP" dirty="0" smtClean="0"/>
              <a:t>3</a:t>
            </a:r>
            <a:r>
              <a:rPr kumimoji="1" lang="ja-JP" altLang="en-US" dirty="0" err="1" smtClean="0"/>
              <a:t>つの</a:t>
            </a:r>
            <a:r>
              <a:rPr kumimoji="1" lang="en-US" altLang="ja-JP" dirty="0" err="1" smtClean="0"/>
              <a:t>oss</a:t>
            </a:r>
            <a:r>
              <a:rPr kumimoji="1" lang="ja-JP" altLang="en-US" dirty="0" smtClean="0"/>
              <a:t>プロジェクトからバグを含んだバージョンより，</a:t>
            </a:r>
            <a:r>
              <a:rPr kumimoji="1" lang="en-US" altLang="ja-JP" dirty="0" smtClean="0"/>
              <a:t>53</a:t>
            </a:r>
            <a:r>
              <a:rPr kumimoji="1" lang="ja-JP" altLang="en-US" dirty="0" smtClean="0"/>
              <a:t>個を使用しています．</a:t>
            </a:r>
            <a:endParaRPr kumimoji="1" lang="en-US" altLang="ja-JP" dirty="0" smtClean="0"/>
          </a:p>
          <a:p>
            <a:r>
              <a:rPr kumimoji="1" lang="en-US" altLang="ja-JP" dirty="0" smtClean="0"/>
              <a:t>1</a:t>
            </a:r>
            <a:r>
              <a:rPr kumimoji="1" lang="ja-JP" altLang="en-US" dirty="0" err="1" smtClean="0"/>
              <a:t>つの</a:t>
            </a:r>
            <a:r>
              <a:rPr kumimoji="1" lang="ja-JP" altLang="en-US" dirty="0" smtClean="0"/>
              <a:t>バージョンにつき</a:t>
            </a:r>
            <a:r>
              <a:rPr kumimoji="1" lang="en-US" altLang="ja-JP" dirty="0" smtClean="0"/>
              <a:t>1</a:t>
            </a:r>
            <a:r>
              <a:rPr kumimoji="1" lang="ja-JP" altLang="en-US" dirty="0" err="1" smtClean="0"/>
              <a:t>つの</a:t>
            </a:r>
            <a:r>
              <a:rPr kumimoji="1" lang="ja-JP" altLang="en-US" dirty="0" smtClean="0"/>
              <a:t>クエリが存在し，</a:t>
            </a:r>
            <a:r>
              <a:rPr kumimoji="1" lang="en-US" altLang="ja-JP" dirty="0" smtClean="0"/>
              <a:t>1</a:t>
            </a:r>
            <a:r>
              <a:rPr kumimoji="1" lang="ja-JP" altLang="en-US" dirty="0" err="1" smtClean="0"/>
              <a:t>つの</a:t>
            </a:r>
            <a:r>
              <a:rPr kumimoji="1" lang="ja-JP" altLang="en-US" dirty="0" smtClean="0"/>
              <a:t>クエリに対して最大で</a:t>
            </a:r>
            <a:r>
              <a:rPr kumimoji="1" lang="en-US" altLang="ja-JP" dirty="0" smtClean="0"/>
              <a:t>18</a:t>
            </a:r>
            <a:r>
              <a:rPr kumimoji="1" lang="ja-JP" altLang="en-US" dirty="0" smtClean="0"/>
              <a:t>個の類似バグを含むコード片が存在します．</a:t>
            </a:r>
            <a:endParaRPr kumimoji="1" lang="en-US" altLang="ja-JP" dirty="0" smtClean="0"/>
          </a:p>
          <a:p>
            <a:r>
              <a:rPr kumimoji="1" lang="ja-JP" altLang="en-US" dirty="0" smtClean="0"/>
              <a:t>その合計である</a:t>
            </a:r>
            <a:r>
              <a:rPr kumimoji="1" lang="en-US" altLang="ja-JP" dirty="0" smtClean="0"/>
              <a:t>88</a:t>
            </a:r>
            <a:r>
              <a:rPr kumimoji="1" lang="ja-JP" altLang="en-US" dirty="0" smtClean="0"/>
              <a:t>個の類似バグを含むコード片がデータセットに存在します．</a:t>
            </a:r>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10</a:t>
            </a:fld>
            <a:endParaRPr kumimoji="1" lang="ja-JP" altLang="en-US"/>
          </a:p>
        </p:txBody>
      </p:sp>
    </p:spTree>
    <p:extLst>
      <p:ext uri="{BB962C8B-B14F-4D97-AF65-F5344CB8AC3E}">
        <p14:creationId xmlns:p14="http://schemas.microsoft.com/office/powerpoint/2010/main" val="423504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続いて評価指標についての説明です．</a:t>
            </a:r>
            <a:endParaRPr kumimoji="1" lang="en-US" altLang="ja-JP" dirty="0" smtClean="0"/>
          </a:p>
          <a:p>
            <a:r>
              <a:rPr kumimoji="1" lang="en-US" altLang="ja-JP" dirty="0" smtClean="0"/>
              <a:t>Precision</a:t>
            </a:r>
            <a:r>
              <a:rPr kumimoji="1" lang="ja-JP" altLang="en-US" dirty="0" smtClean="0"/>
              <a:t>とは，</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最終出力の</a:t>
            </a:r>
            <a:r>
              <a:rPr lang="ja-JP" altLang="en-US" sz="2400" dirty="0" smtClean="0"/>
              <a:t>うちの類似バグを含むコード片の割合</a:t>
            </a:r>
            <a:r>
              <a:rPr kumimoji="1" lang="ja-JP" altLang="en-US" sz="1200" dirty="0" smtClean="0"/>
              <a:t>です．</a:t>
            </a:r>
            <a:endParaRPr kumimoji="1"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800" dirty="0" smtClean="0"/>
              <a:t>Recall</a:t>
            </a:r>
            <a:r>
              <a:rPr lang="ja-JP" altLang="en-US" sz="2800" dirty="0" smtClean="0"/>
              <a:t>とは，</a:t>
            </a:r>
            <a:endParaRPr lang="en-US" altLang="ja-JP" sz="28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確認すべき類似バグを含む全コード片のうち，最終出力に残った類似バグを含むコード片の割合です．</a:t>
            </a:r>
            <a:endParaRPr lang="en-US" altLang="ja-JP" sz="28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削減率とは，</a:t>
            </a:r>
            <a:endParaRPr lang="en-US" altLang="ja-JP" sz="28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分類前と分類後で類似コード片の総数を比べて減少した割合です．</a:t>
            </a:r>
            <a:endParaRPr lang="en-US" altLang="ja-JP" sz="28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800" dirty="0" smtClean="0"/>
              <a:t>調和平均とは，</a:t>
            </a:r>
            <a:endParaRPr lang="en-US" altLang="ja-JP" sz="28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800" dirty="0" smtClean="0"/>
              <a:t>Recall</a:t>
            </a:r>
            <a:r>
              <a:rPr lang="ja-JP" altLang="en-US" sz="2800" dirty="0" smtClean="0"/>
              <a:t>と削減率との調和平均で，このような式で表されます．</a:t>
            </a:r>
            <a:endParaRPr lang="en-US" altLang="ja-JP" sz="2800" dirty="0" smtClean="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11</a:t>
            </a:fld>
            <a:endParaRPr kumimoji="1" lang="ja-JP" altLang="en-US"/>
          </a:p>
        </p:txBody>
      </p:sp>
    </p:spTree>
    <p:extLst>
      <p:ext uri="{BB962C8B-B14F-4D97-AF65-F5344CB8AC3E}">
        <p14:creationId xmlns:p14="http://schemas.microsoft.com/office/powerpoint/2010/main" val="1458144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1</a:t>
            </a:r>
            <a:r>
              <a:rPr kumimoji="1" lang="ja-JP" altLang="en-US" sz="1200" dirty="0" smtClean="0"/>
              <a:t>つ目の結果について説明します．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今回提案した</a:t>
            </a:r>
            <a:r>
              <a:rPr kumimoji="1" lang="en-US" altLang="ja-JP" sz="1200" dirty="0" smtClean="0"/>
              <a:t>3</a:t>
            </a:r>
            <a:r>
              <a:rPr kumimoji="1" lang="ja-JP" altLang="en-US" sz="1200" dirty="0" err="1" smtClean="0"/>
              <a:t>つの</a:t>
            </a:r>
            <a:r>
              <a:rPr kumimoji="1" lang="ja-JP" altLang="en-US" sz="1200" dirty="0" smtClean="0"/>
              <a:t>手法はすべて有効だとわかりました．</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この表からどの手法も削減率が約</a:t>
            </a:r>
            <a:r>
              <a:rPr kumimoji="1" lang="en-US" altLang="ja-JP" sz="1200" dirty="0" smtClean="0"/>
              <a:t>0.75</a:t>
            </a:r>
            <a:r>
              <a:rPr kumimoji="1" lang="ja-JP" altLang="en-US" sz="1200" dirty="0" smtClean="0"/>
              <a:t>にもかかわらず，</a:t>
            </a:r>
            <a:r>
              <a:rPr kumimoji="1" lang="en-US" altLang="ja-JP" sz="1200" dirty="0" smtClean="0"/>
              <a:t>Recall</a:t>
            </a:r>
            <a:r>
              <a:rPr kumimoji="1" lang="ja-JP" altLang="en-US" sz="1200" dirty="0" smtClean="0"/>
              <a:t>が約</a:t>
            </a:r>
            <a:r>
              <a:rPr kumimoji="1" lang="en-US" altLang="ja-JP" sz="1200" dirty="0" smtClean="0"/>
              <a:t>0.8</a:t>
            </a:r>
            <a:r>
              <a:rPr kumimoji="1" lang="ja-JP" altLang="en-US" sz="1200" dirty="0" smtClean="0"/>
              <a:t>と高い値で維持しているのがわかります．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そしてその中でも最長距離法が最も有効だとわかりました．</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3</a:t>
            </a:r>
            <a:r>
              <a:rPr kumimoji="1" lang="ja-JP" altLang="en-US" sz="1200" dirty="0" err="1" smtClean="0"/>
              <a:t>つの</a:t>
            </a:r>
            <a:r>
              <a:rPr kumimoji="1" lang="ja-JP" altLang="en-US" sz="1200" dirty="0" smtClean="0"/>
              <a:t>手法を比較する指標には調和平均を用いました．</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理由としては，</a:t>
            </a:r>
            <a:r>
              <a:rPr kumimoji="1" lang="ja-JP" altLang="en-US" sz="2000" dirty="0" smtClean="0"/>
              <a:t>本研究の</a:t>
            </a:r>
            <a:r>
              <a:rPr lang="ja-JP" altLang="en-US" sz="2000" dirty="0" smtClean="0"/>
              <a:t>目的</a:t>
            </a:r>
            <a:r>
              <a:rPr kumimoji="1" lang="ja-JP" altLang="en-US" sz="2000" dirty="0" smtClean="0"/>
              <a:t>は削減率と</a:t>
            </a:r>
            <a:r>
              <a:rPr kumimoji="1" lang="en-US" altLang="ja-JP" sz="2000" dirty="0" smtClean="0"/>
              <a:t>Recall</a:t>
            </a:r>
            <a:r>
              <a:rPr lang="ja-JP" altLang="en-US" sz="2000" dirty="0" smtClean="0"/>
              <a:t>ともに高い値をだすことであり，</a:t>
            </a:r>
            <a:endParaRPr lang="en-US" altLang="ja-JP" sz="2000"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これらの手法ではだいたい両者トレードオフであり，両者バランスよく</a:t>
            </a:r>
            <a:r>
              <a:rPr lang="ja-JP" altLang="en-US" sz="1200" dirty="0" smtClean="0"/>
              <a:t>有効なパラメータを抽出できるからです．</a:t>
            </a:r>
            <a:endParaRPr kumimoji="1" lang="en-US" altLang="ja-JP" sz="1200" dirty="0" smtClean="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12</a:t>
            </a:fld>
            <a:endParaRPr kumimoji="1" lang="ja-JP" altLang="en-US"/>
          </a:p>
        </p:txBody>
      </p:sp>
    </p:spTree>
    <p:extLst>
      <p:ext uri="{BB962C8B-B14F-4D97-AF65-F5344CB8AC3E}">
        <p14:creationId xmlns:p14="http://schemas.microsoft.com/office/powerpoint/2010/main" val="1126124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次に分類手法適用前と適用後でのデータセットにおける</a:t>
            </a:r>
            <a:r>
              <a:rPr lang="ja-JP" altLang="en-US" dirty="0" smtClean="0"/>
              <a:t>類似コード片数を比較した結果です．</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このときの分類手法には一番結果がよかった分類手法を使用しました．</a:t>
            </a:r>
            <a:endParaRPr lang="en-US" altLang="ja-JP" dirty="0" smtClean="0"/>
          </a:p>
          <a:p>
            <a:r>
              <a:rPr kumimoji="1" lang="ja-JP" altLang="en-US" dirty="0" smtClean="0"/>
              <a:t>図を見てわかる通り，コード片数は全体的に減少しているのがわかります．</a:t>
            </a:r>
            <a:endParaRPr kumimoji="1" lang="en-US" altLang="ja-JP" dirty="0" smtClean="0"/>
          </a:p>
          <a:p>
            <a:r>
              <a:rPr kumimoji="1" lang="ja-JP" altLang="en-US" dirty="0" smtClean="0"/>
              <a:t>実際に</a:t>
            </a:r>
            <a:r>
              <a:rPr kumimoji="1" lang="en-US" altLang="ja-JP" dirty="0" smtClean="0"/>
              <a:t>2641</a:t>
            </a:r>
            <a:r>
              <a:rPr kumimoji="1" lang="ja-JP" altLang="en-US" dirty="0" smtClean="0"/>
              <a:t>件から</a:t>
            </a:r>
            <a:r>
              <a:rPr kumimoji="1" lang="en-US" altLang="ja-JP" dirty="0" smtClean="0"/>
              <a:t>646</a:t>
            </a:r>
            <a:r>
              <a:rPr kumimoji="1" lang="ja-JP" altLang="en-US" dirty="0" smtClean="0"/>
              <a:t>件に減少しました．</a:t>
            </a:r>
            <a:endParaRPr kumimoji="1" lang="en-US" altLang="ja-JP" dirty="0" smtClean="0"/>
          </a:p>
          <a:p>
            <a:r>
              <a:rPr kumimoji="1" lang="ja-JP" altLang="en-US" dirty="0" smtClean="0"/>
              <a:t>この図から一部の大規模なプロジェクトにおける大幅なコード片の減少は，今回の削減率の向上の一つの要因として考えられます．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13</a:t>
            </a:fld>
            <a:endParaRPr kumimoji="1" lang="ja-JP" altLang="en-US"/>
          </a:p>
        </p:txBody>
      </p:sp>
    </p:spTree>
    <p:extLst>
      <p:ext uri="{BB962C8B-B14F-4D97-AF65-F5344CB8AC3E}">
        <p14:creationId xmlns:p14="http://schemas.microsoft.com/office/powerpoint/2010/main" val="2125634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続いて，</a:t>
            </a:r>
            <a:r>
              <a:rPr kumimoji="1" lang="en-US" altLang="ja-JP" sz="1200" dirty="0" err="1" smtClean="0"/>
              <a:t>NCDSearch</a:t>
            </a:r>
            <a:r>
              <a:rPr kumimoji="1" lang="ja-JP" altLang="en-US" sz="1200" dirty="0" smtClean="0"/>
              <a:t>の出力結果の上位</a:t>
            </a:r>
            <a:r>
              <a:rPr kumimoji="1" lang="en-US" altLang="ja-JP" sz="1200" dirty="0" smtClean="0"/>
              <a:t>N</a:t>
            </a:r>
            <a:r>
              <a:rPr kumimoji="1" lang="ja-JP" altLang="en-US" sz="1200" dirty="0" smtClean="0"/>
              <a:t>件</a:t>
            </a:r>
            <a:r>
              <a:rPr lang="ja-JP" altLang="en-US" sz="1200" dirty="0" smtClean="0"/>
              <a:t>を調査したものと，</a:t>
            </a:r>
            <a:r>
              <a:rPr kumimoji="1" lang="ja-JP" altLang="en-US" sz="1200" dirty="0" smtClean="0"/>
              <a:t>提案した</a:t>
            </a:r>
            <a:r>
              <a:rPr kumimoji="1" lang="en-US" altLang="ja-JP" sz="1200" dirty="0" smtClean="0"/>
              <a:t>3</a:t>
            </a:r>
            <a:r>
              <a:rPr kumimoji="1" lang="ja-JP" altLang="en-US" sz="1200" dirty="0" smtClean="0"/>
              <a:t>手法とを比較した結果です．</a:t>
            </a:r>
            <a:endParaRPr kumimoji="1" lang="en-US" altLang="ja-JP" dirty="0" smtClean="0"/>
          </a:p>
          <a:p>
            <a:r>
              <a:rPr kumimoji="1" lang="en-US" altLang="ja-JP" dirty="0" smtClean="0"/>
              <a:t>X</a:t>
            </a:r>
            <a:r>
              <a:rPr kumimoji="1" lang="ja-JP" altLang="en-US" dirty="0" smtClean="0"/>
              <a:t>軸が削減率</a:t>
            </a:r>
            <a:r>
              <a:rPr kumimoji="1" lang="en-US" altLang="ja-JP" dirty="0" smtClean="0"/>
              <a:t>,</a:t>
            </a:r>
            <a:r>
              <a:rPr kumimoji="1" lang="en-US" altLang="ja-JP" baseline="0" dirty="0" smtClean="0"/>
              <a:t> y</a:t>
            </a:r>
            <a:r>
              <a:rPr kumimoji="1" lang="ja-JP" altLang="en-US" baseline="0" dirty="0" smtClean="0"/>
              <a:t>軸が</a:t>
            </a:r>
            <a:r>
              <a:rPr kumimoji="1" lang="en-US" altLang="ja-JP" baseline="0" dirty="0" smtClean="0"/>
              <a:t>Recall</a:t>
            </a:r>
            <a:r>
              <a:rPr kumimoji="1" lang="ja-JP" altLang="en-US" baseline="0" dirty="0" smtClean="0"/>
              <a:t>です．</a:t>
            </a:r>
            <a:endParaRPr kumimoji="1" lang="en-US" altLang="ja-JP" baseline="0" dirty="0" smtClean="0"/>
          </a:p>
          <a:p>
            <a:r>
              <a:rPr kumimoji="1" lang="ja-JP" altLang="en-US" baseline="0" dirty="0" smtClean="0"/>
              <a:t>軸の性質上，</a:t>
            </a:r>
            <a:r>
              <a:rPr kumimoji="1" lang="en-US" altLang="ja-JP" baseline="0" dirty="0" smtClean="0"/>
              <a:t>Recall</a:t>
            </a:r>
            <a:r>
              <a:rPr kumimoji="1" lang="ja-JP" altLang="en-US" baseline="0" dirty="0" smtClean="0"/>
              <a:t>と削減率ともにバランスよく高い値であれば右上に位置します．</a:t>
            </a:r>
            <a:endParaRPr kumimoji="1" lang="en-US" altLang="ja-JP" baseline="0" dirty="0" smtClean="0"/>
          </a:p>
          <a:p>
            <a:r>
              <a:rPr kumimoji="1" lang="en-US" altLang="ja-JP" baseline="0" dirty="0" err="1" smtClean="0"/>
              <a:t>NCDSearch</a:t>
            </a:r>
            <a:r>
              <a:rPr kumimoji="1" lang="ja-JP" altLang="en-US" baseline="0" dirty="0" smtClean="0"/>
              <a:t>のグラフの特徴として</a:t>
            </a:r>
            <a:r>
              <a:rPr kumimoji="1" lang="en-US" altLang="ja-JP" baseline="0" dirty="0" smtClean="0"/>
              <a:t>N</a:t>
            </a:r>
            <a:r>
              <a:rPr kumimoji="1" lang="ja-JP" altLang="en-US" baseline="0" dirty="0" smtClean="0"/>
              <a:t>の値を上げるほど，つまりコード片の調査数を上げるほど削減率は下がり</a:t>
            </a:r>
            <a:r>
              <a:rPr kumimoji="1" lang="en-US" altLang="ja-JP" baseline="0" dirty="0" smtClean="0"/>
              <a:t>Recall</a:t>
            </a:r>
            <a:r>
              <a:rPr kumimoji="1" lang="ja-JP" altLang="en-US" baseline="0" dirty="0" smtClean="0"/>
              <a:t>は増加することがわかります．</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図より提案した</a:t>
            </a:r>
            <a:r>
              <a:rPr kumimoji="1" lang="en-US" altLang="ja-JP" sz="1200" dirty="0" smtClean="0"/>
              <a:t>3</a:t>
            </a:r>
            <a:r>
              <a:rPr kumimoji="1" lang="ja-JP" altLang="en-US" sz="1200" dirty="0" smtClean="0"/>
              <a:t>手法は</a:t>
            </a:r>
            <a:r>
              <a:rPr kumimoji="1" lang="en-US" altLang="ja-JP" sz="1200" dirty="0" err="1" smtClean="0"/>
              <a:t>NCDSearch</a:t>
            </a:r>
            <a:r>
              <a:rPr kumimoji="1" lang="ja-JP" altLang="en-US" sz="1200" dirty="0" smtClean="0"/>
              <a:t>の上位</a:t>
            </a:r>
            <a:r>
              <a:rPr kumimoji="1" lang="en-US" altLang="ja-JP" sz="1200" dirty="0" smtClean="0"/>
              <a:t>10</a:t>
            </a:r>
            <a:r>
              <a:rPr kumimoji="1" lang="ja-JP" altLang="en-US" sz="1200" dirty="0" smtClean="0"/>
              <a:t>件を調査する場合と近い値となったことがわかりました．</a:t>
            </a:r>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14</a:t>
            </a:fld>
            <a:endParaRPr kumimoji="1" lang="ja-JP" altLang="en-US"/>
          </a:p>
        </p:txBody>
      </p:sp>
    </p:spTree>
    <p:extLst>
      <p:ext uri="{BB962C8B-B14F-4D97-AF65-F5344CB8AC3E}">
        <p14:creationId xmlns:p14="http://schemas.microsoft.com/office/powerpoint/2010/main" val="2132713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まとめと今後の展望です．</a:t>
            </a:r>
            <a:endParaRPr kumimoji="1" lang="en-US" altLang="ja-JP" sz="1200" dirty="0" smtClean="0"/>
          </a:p>
          <a:p>
            <a:r>
              <a:rPr kumimoji="1" lang="ja-JP" altLang="en-US" sz="1200" dirty="0" smtClean="0"/>
              <a:t>提案手法により高い</a:t>
            </a:r>
            <a:r>
              <a:rPr kumimoji="1" lang="en-US" altLang="ja-JP" sz="1200" dirty="0" smtClean="0"/>
              <a:t>Recall</a:t>
            </a:r>
            <a:r>
              <a:rPr kumimoji="1" lang="ja-JP" altLang="en-US" sz="1200" dirty="0" smtClean="0"/>
              <a:t>の値を保ったまま，類似コード片数を大きく削減することができました．</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mtClean="0"/>
              <a:t>中でも最長距離法を用いた手法が最も有効でした．</a:t>
            </a:r>
            <a:endParaRPr kumimoji="1" lang="en-US" altLang="ja-JP" sz="120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ただ今回の提案手法にはまだまだ改善の余地があるので，</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今後</a:t>
            </a:r>
            <a:r>
              <a:rPr lang="ja-JP" altLang="en-US" sz="1200" dirty="0" smtClean="0"/>
              <a:t>より精度をあげるために，例えばデータセットごとにパラメータを変えたり，</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また，距離尺度以外のメトリクスを採用することで</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より有効的な類似バグの抽出の実現を目指したいです．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以上で発表を終わります．</a:t>
            </a:r>
            <a:endParaRPr lang="en-US" altLang="ja-JP" sz="1200" dirty="0" smtClean="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15</a:t>
            </a:fld>
            <a:endParaRPr kumimoji="1" lang="ja-JP" altLang="en-US"/>
          </a:p>
        </p:txBody>
      </p:sp>
    </p:spTree>
    <p:extLst>
      <p:ext uri="{BB962C8B-B14F-4D97-AF65-F5344CB8AC3E}">
        <p14:creationId xmlns:p14="http://schemas.microsoft.com/office/powerpoint/2010/main" val="1357436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857">
              <a:defRPr/>
            </a:pPr>
            <a:r>
              <a:rPr lang="ja-JP" altLang="en-US" dirty="0"/>
              <a:t>そこ</a:t>
            </a:r>
            <a:r>
              <a:rPr lang="ja-JP" altLang="en-US" dirty="0" smtClean="0"/>
              <a:t>で既存研究として</a:t>
            </a:r>
            <a:r>
              <a:rPr lang="ja-JP" altLang="en-US" sz="1200" dirty="0" smtClean="0"/>
              <a:t>同時バグ修正に向けた</a:t>
            </a:r>
            <a:r>
              <a:rPr lang="ja-JP" altLang="en-US" dirty="0" smtClean="0"/>
              <a:t>類似</a:t>
            </a:r>
            <a:r>
              <a:rPr lang="ja-JP" altLang="en-US" dirty="0"/>
              <a:t>コード片検索</a:t>
            </a:r>
            <a:r>
              <a:rPr lang="ja-JP" altLang="en-US" dirty="0" smtClean="0"/>
              <a:t>ツールで</a:t>
            </a:r>
            <a:r>
              <a:rPr lang="ja-JP" altLang="en-US" dirty="0"/>
              <a:t>ある</a:t>
            </a:r>
            <a:r>
              <a:rPr lang="en-US" altLang="ja-JP" dirty="0" err="1"/>
              <a:t>NCDSersch</a:t>
            </a:r>
            <a:r>
              <a:rPr lang="ja-JP" altLang="en-US" dirty="0" err="1"/>
              <a:t>が開</a:t>
            </a:r>
            <a:r>
              <a:rPr lang="ja-JP" altLang="en-US" dirty="0"/>
              <a:t>発されました。</a:t>
            </a:r>
            <a:endParaRPr lang="en-US" altLang="ja-JP" dirty="0"/>
          </a:p>
          <a:p>
            <a:pPr defTabSz="914857">
              <a:defRPr/>
            </a:pPr>
            <a:r>
              <a:rPr lang="ja-JP" altLang="en-US" dirty="0" smtClean="0"/>
              <a:t>このツールの</a:t>
            </a:r>
            <a:r>
              <a:rPr lang="ja-JP" altLang="en-US" dirty="0"/>
              <a:t>特徴は、</a:t>
            </a:r>
            <a:endParaRPr lang="en-US" altLang="ja-JP" dirty="0"/>
          </a:p>
          <a:p>
            <a:pPr defTabSz="914857">
              <a:defRPr/>
            </a:pPr>
            <a:r>
              <a:rPr lang="ja-JP" altLang="en-US" sz="2400" dirty="0" smtClean="0"/>
              <a:t>バグ</a:t>
            </a:r>
            <a:r>
              <a:rPr lang="ja-JP" altLang="en-US" sz="2400" dirty="0"/>
              <a:t>のあったソースコードの断片を入力と</a:t>
            </a:r>
            <a:r>
              <a:rPr lang="ja-JP" altLang="en-US" sz="2400" dirty="0" smtClean="0"/>
              <a:t>し、類似するものから順にソースコードを出力</a:t>
            </a:r>
            <a:r>
              <a:rPr lang="ja-JP" altLang="en-US" sz="2400" dirty="0"/>
              <a:t>します。</a:t>
            </a:r>
            <a:endParaRPr lang="en-US" altLang="ja-JP" sz="2400" dirty="0"/>
          </a:p>
          <a:p>
            <a:pPr marL="0" marR="0" indent="0" algn="l" defTabSz="914857" rtl="0" eaLnBrk="1" fontAlgn="auto" latinLnBrk="0" hangingPunct="1">
              <a:lnSpc>
                <a:spcPct val="100000"/>
              </a:lnSpc>
              <a:spcBef>
                <a:spcPts val="0"/>
              </a:spcBef>
              <a:spcAft>
                <a:spcPts val="0"/>
              </a:spcAft>
              <a:buClrTx/>
              <a:buSzTx/>
              <a:buFontTx/>
              <a:buNone/>
              <a:tabLst/>
              <a:defRPr/>
            </a:pPr>
            <a:endParaRPr lang="en-US" altLang="ja-JP" sz="2400" dirty="0" smtClean="0"/>
          </a:p>
          <a:p>
            <a:pPr marL="0" marR="0" indent="0" algn="l" defTabSz="914857" rtl="0" eaLnBrk="1" fontAlgn="auto" latinLnBrk="0" hangingPunct="1">
              <a:lnSpc>
                <a:spcPct val="100000"/>
              </a:lnSpc>
              <a:spcBef>
                <a:spcPts val="0"/>
              </a:spcBef>
              <a:spcAft>
                <a:spcPts val="0"/>
              </a:spcAft>
              <a:buClrTx/>
              <a:buSzTx/>
              <a:buFontTx/>
              <a:buNone/>
              <a:tabLst/>
              <a:defRPr/>
            </a:pPr>
            <a:r>
              <a:rPr lang="ja-JP" altLang="en-US" sz="2400" dirty="0" smtClean="0"/>
              <a:t>類似するかどうかの尺度として，正規圧縮距離を用いてます。</a:t>
            </a:r>
            <a:endParaRPr lang="en-US" altLang="ja-JP" sz="2400" dirty="0" smtClean="0"/>
          </a:p>
          <a:p>
            <a:pPr defTabSz="914857">
              <a:defRPr/>
            </a:pPr>
            <a:r>
              <a:rPr lang="ja-JP" altLang="en-US" sz="2400" dirty="0" smtClean="0"/>
              <a:t>この正規圧縮距離とは、圧縮度に基づいて定まるデータ間の距離です</a:t>
            </a:r>
            <a:endParaRPr lang="en-US" altLang="ja-JP" sz="2400" dirty="0" smtClean="0"/>
          </a:p>
          <a:p>
            <a:pPr defTabSz="914857">
              <a:defRPr/>
            </a:pPr>
            <a:r>
              <a:rPr lang="en-US" altLang="ja-JP" sz="2400" dirty="0" smtClean="0"/>
              <a:t>2</a:t>
            </a:r>
            <a:r>
              <a:rPr lang="ja-JP" altLang="en-US" sz="2400" dirty="0" err="1" smtClean="0"/>
              <a:t>つの</a:t>
            </a:r>
            <a:r>
              <a:rPr lang="ja-JP" altLang="en-US" sz="2400" dirty="0" smtClean="0"/>
              <a:t>コード片が類似しているほど圧縮度が高くなり，距離は</a:t>
            </a:r>
            <a:r>
              <a:rPr lang="en-US" altLang="ja-JP" sz="2400" dirty="0" smtClean="0"/>
              <a:t>0</a:t>
            </a:r>
            <a:r>
              <a:rPr lang="ja-JP" altLang="en-US" sz="2400" dirty="0" smtClean="0"/>
              <a:t>に近づく特徴があります．</a:t>
            </a:r>
            <a:endParaRPr lang="en-US" altLang="ja-JP" sz="2400" dirty="0" smtClean="0"/>
          </a:p>
          <a:p>
            <a:pPr marL="0" marR="0" indent="0" algn="l" defTabSz="914857" rtl="0" eaLnBrk="1" fontAlgn="auto" latinLnBrk="0" hangingPunct="1">
              <a:lnSpc>
                <a:spcPct val="100000"/>
              </a:lnSpc>
              <a:spcBef>
                <a:spcPts val="0"/>
              </a:spcBef>
              <a:spcAft>
                <a:spcPts val="0"/>
              </a:spcAft>
              <a:buClrTx/>
              <a:buSzTx/>
              <a:buFontTx/>
              <a:buNone/>
              <a:tabLst/>
              <a:defRPr/>
            </a:pPr>
            <a:r>
              <a:rPr lang="ja-JP" altLang="en-US" sz="2400" dirty="0" smtClean="0"/>
              <a:t>この距離を用いることにより高速に検索することが可能であり，例えば，２１億行のソースコードから類似コード片を検索する作業が</a:t>
            </a:r>
            <a:r>
              <a:rPr lang="en-US" altLang="ja-JP" sz="2400" dirty="0" smtClean="0"/>
              <a:t>8</a:t>
            </a:r>
            <a:r>
              <a:rPr lang="ja-JP" altLang="en-US" sz="2400" dirty="0" smtClean="0"/>
              <a:t>分で済みます．</a:t>
            </a:r>
            <a:endParaRPr lang="en-US" altLang="ja-JP" sz="2400" dirty="0" smtClean="0"/>
          </a:p>
          <a:p>
            <a:pPr marL="0" marR="0" indent="0" algn="l" defTabSz="914857" rtl="0" eaLnBrk="1" fontAlgn="auto" latinLnBrk="0" hangingPunct="1">
              <a:lnSpc>
                <a:spcPct val="100000"/>
              </a:lnSpc>
              <a:spcBef>
                <a:spcPts val="0"/>
              </a:spcBef>
              <a:spcAft>
                <a:spcPts val="0"/>
              </a:spcAft>
              <a:buClrTx/>
              <a:buSzTx/>
              <a:buFontTx/>
              <a:buNone/>
              <a:tabLst/>
              <a:defRPr/>
            </a:pPr>
            <a:endParaRPr lang="en-US" altLang="ja-JP" sz="2400" dirty="0" smtClean="0"/>
          </a:p>
          <a:p>
            <a:pPr defTabSz="914857">
              <a:defRPr/>
            </a:pPr>
            <a:r>
              <a:rPr lang="ja-JP" altLang="en-US" sz="2400" dirty="0" smtClean="0"/>
              <a:t>また，過去の評価実験では，既存</a:t>
            </a:r>
            <a:r>
              <a:rPr lang="ja-JP" altLang="en-US" sz="2400" dirty="0"/>
              <a:t>の</a:t>
            </a:r>
            <a:r>
              <a:rPr lang="ja-JP" altLang="en-US" sz="2400" dirty="0" smtClean="0"/>
              <a:t>ツールと比べて</a:t>
            </a:r>
            <a:r>
              <a:rPr lang="ja-JP" altLang="en-US" sz="2400" dirty="0"/>
              <a:t>高い再現率を持つことがわかっています</a:t>
            </a:r>
            <a:r>
              <a:rPr lang="ja-JP" altLang="en-US" sz="2400" dirty="0" smtClean="0"/>
              <a:t>。</a:t>
            </a:r>
            <a:endParaRPr lang="en-US" altLang="ja-JP" sz="2400" dirty="0" smtClean="0"/>
          </a:p>
          <a:p>
            <a:pPr marL="0" marR="0" indent="0" algn="l" defTabSz="914857" rtl="0" eaLnBrk="1" fontAlgn="auto" latinLnBrk="0" hangingPunct="1">
              <a:lnSpc>
                <a:spcPct val="100000"/>
              </a:lnSpc>
              <a:spcBef>
                <a:spcPts val="0"/>
              </a:spcBef>
              <a:spcAft>
                <a:spcPts val="0"/>
              </a:spcAft>
              <a:buClrTx/>
              <a:buSzTx/>
              <a:buFontTx/>
              <a:buNone/>
              <a:tabLst/>
              <a:defRPr/>
            </a:pPr>
            <a:r>
              <a:rPr kumimoji="1" lang="ja-JP" altLang="en-US" sz="2400" dirty="0" smtClean="0"/>
              <a:t>ただ問題点として，出力結果にバグを含まないコード片，つまり確認する必要の無いコード片を多数確認しなければならない</a:t>
            </a:r>
            <a:endParaRPr kumimoji="1" lang="en-US" altLang="ja-JP" sz="2400" dirty="0" smtClean="0"/>
          </a:p>
          <a:p>
            <a:pPr marL="0" marR="0" indent="0" algn="l" defTabSz="914857" rtl="0" eaLnBrk="1" fontAlgn="auto" latinLnBrk="0" hangingPunct="1">
              <a:lnSpc>
                <a:spcPct val="100000"/>
              </a:lnSpc>
              <a:spcBef>
                <a:spcPts val="0"/>
              </a:spcBef>
              <a:spcAft>
                <a:spcPts val="0"/>
              </a:spcAft>
              <a:buClrTx/>
              <a:buSzTx/>
              <a:buFontTx/>
              <a:buNone/>
              <a:tabLst/>
              <a:defRPr/>
            </a:pPr>
            <a:r>
              <a:rPr kumimoji="1" lang="ja-JP" altLang="en-US" sz="2400" dirty="0" smtClean="0"/>
              <a:t>という問題があります．</a:t>
            </a:r>
            <a:endParaRPr kumimoji="1" lang="en-US" altLang="ja-JP" sz="2400" dirty="0" smtClean="0"/>
          </a:p>
          <a:p>
            <a:pPr defTabSz="914857">
              <a:defRPr/>
            </a:pPr>
            <a:endParaRPr lang="en-US" altLang="ja-JP" sz="2400" dirty="0" smtClean="0"/>
          </a:p>
          <a:p>
            <a:pPr defTabSz="914857">
              <a:defRPr/>
            </a:pPr>
            <a:endParaRPr lang="en-US" altLang="ja-JP" dirty="0"/>
          </a:p>
          <a:p>
            <a:pPr defTabSz="914857">
              <a:defRPr/>
            </a:pPr>
            <a:r>
              <a:rPr lang="ja-JP" altLang="en-US" dirty="0"/>
              <a:t>２：４０</a:t>
            </a:r>
            <a:endParaRPr lang="en-US" altLang="ja-JP" dirty="0"/>
          </a:p>
        </p:txBody>
      </p:sp>
      <p:sp>
        <p:nvSpPr>
          <p:cNvPr id="4" name="スライド番号プレースホルダー 3"/>
          <p:cNvSpPr>
            <a:spLocks noGrp="1"/>
          </p:cNvSpPr>
          <p:nvPr>
            <p:ph type="sldNum" sz="quarter" idx="10"/>
          </p:nvPr>
        </p:nvSpPr>
        <p:spPr/>
        <p:txBody>
          <a:bodyPr/>
          <a:lstStyle/>
          <a:p>
            <a:fld id="{E5E5CD69-4E66-4A80-A715-8F58D7262A27}" type="slidenum">
              <a:rPr kumimoji="1" lang="ja-JP" altLang="en-US" smtClean="0"/>
              <a:t>2</a:t>
            </a:fld>
            <a:endParaRPr kumimoji="1" lang="ja-JP" altLang="en-US"/>
          </a:p>
        </p:txBody>
      </p:sp>
    </p:spTree>
    <p:extLst>
      <p:ext uri="{BB962C8B-B14F-4D97-AF65-F5344CB8AC3E}">
        <p14:creationId xmlns:p14="http://schemas.microsoft.com/office/powerpoint/2010/main" val="3807034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これは入力である検索クエリと，実際に</a:t>
            </a:r>
            <a:r>
              <a:rPr kumimoji="1" lang="en-US" altLang="ja-JP" dirty="0" err="1" smtClean="0"/>
              <a:t>NCDSearch</a:t>
            </a:r>
            <a:r>
              <a:rPr kumimoji="1" lang="ja-JP" altLang="en-US" dirty="0" smtClean="0"/>
              <a:t>より出力される類似コード片群です．</a:t>
            </a:r>
            <a:endParaRPr kumimoji="1" lang="en-US" altLang="ja-JP" dirty="0" smtClean="0"/>
          </a:p>
          <a:p>
            <a:r>
              <a:rPr kumimoji="1" lang="ja-JP" altLang="en-US" dirty="0" smtClean="0"/>
              <a:t>検索クエリにはこのほかにも，ディレクトリ情報やバグのあった位置情報があります．</a:t>
            </a:r>
            <a:endParaRPr kumimoji="1" lang="en-US" altLang="ja-JP" dirty="0" smtClean="0"/>
          </a:p>
          <a:p>
            <a:r>
              <a:rPr kumimoji="1" lang="ja-JP" altLang="en-US" dirty="0" smtClean="0"/>
              <a:t>出力について，赤色のものは類似バグを含むコード片で，それ以外は本来確認する必要の無いコード片です．</a:t>
            </a:r>
            <a:endParaRPr kumimoji="1" lang="en-US" altLang="ja-JP" dirty="0" smtClean="0"/>
          </a:p>
          <a:p>
            <a:r>
              <a:rPr kumimoji="1" lang="ja-JP" altLang="en-US" dirty="0" smtClean="0"/>
              <a:t>距離が</a:t>
            </a:r>
            <a:r>
              <a:rPr kumimoji="1" lang="en-US" altLang="ja-JP" dirty="0" smtClean="0"/>
              <a:t>0.0</a:t>
            </a:r>
            <a:r>
              <a:rPr kumimoji="1" lang="ja-JP" altLang="en-US" dirty="0" smtClean="0"/>
              <a:t>なコード片はクエリ自身です．</a:t>
            </a:r>
            <a:endParaRPr kumimoji="1" lang="en-US" altLang="ja-JP" dirty="0" smtClean="0"/>
          </a:p>
          <a:p>
            <a:r>
              <a:rPr kumimoji="1" lang="ja-JP" altLang="en-US" dirty="0" smtClean="0"/>
              <a:t>実際にこれらのコード片群からエラーを探し出さなければいけません．</a:t>
            </a:r>
            <a:endParaRPr kumimoji="1" lang="ja-JP" altLang="en-US" dirty="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3</a:t>
            </a:fld>
            <a:endParaRPr kumimoji="1" lang="ja-JP" altLang="en-US"/>
          </a:p>
        </p:txBody>
      </p:sp>
    </p:spTree>
    <p:extLst>
      <p:ext uri="{BB962C8B-B14F-4D97-AF65-F5344CB8AC3E}">
        <p14:creationId xmlns:p14="http://schemas.microsoft.com/office/powerpoint/2010/main" val="1507051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1"/>
            <a:r>
              <a:rPr kumimoji="1" lang="ja-JP" altLang="en-US" dirty="0" smtClean="0"/>
              <a:t>そこで本研究では，</a:t>
            </a:r>
            <a:endParaRPr kumimoji="1" lang="en-US" altLang="ja-JP" dirty="0" smtClean="0"/>
          </a:p>
          <a:p>
            <a:pPr lvl="1"/>
            <a:r>
              <a:rPr kumimoji="1" lang="ja-JP" altLang="en-US" sz="1200" dirty="0" smtClean="0"/>
              <a:t>確認すべき類似コード片数を削減し，類似バグを含むコード片のみを残すことを目的にしました．</a:t>
            </a:r>
            <a:endParaRPr kumimoji="1" lang="en-US" altLang="ja-JP" sz="1200" dirty="0" smtClean="0"/>
          </a:p>
          <a:p>
            <a:pPr lvl="1"/>
            <a:r>
              <a:rPr kumimoji="1" lang="ja-JP" altLang="en-US" sz="1200" dirty="0" smtClean="0"/>
              <a:t>方法としては，</a:t>
            </a:r>
            <a:r>
              <a:rPr kumimoji="1" lang="ja-JP" altLang="en-US" dirty="0" smtClean="0"/>
              <a:t>類似コード片検索結果をクラスタリングしたのち，</a:t>
            </a:r>
            <a:endParaRPr lang="en-US" altLang="ja-JP" sz="120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各クラスタ内に重要なコード片を含むかどうかに基づき，決まった数だけコード片を抽出します．</a:t>
            </a:r>
            <a:endParaRPr lang="en-US" altLang="ja-JP" sz="1200" dirty="0" smtClean="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4</a:t>
            </a:fld>
            <a:endParaRPr kumimoji="1" lang="ja-JP" altLang="en-US"/>
          </a:p>
        </p:txBody>
      </p:sp>
    </p:spTree>
    <p:extLst>
      <p:ext uri="{BB962C8B-B14F-4D97-AF65-F5344CB8AC3E}">
        <p14:creationId xmlns:p14="http://schemas.microsoft.com/office/powerpoint/2010/main" val="2920950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こちらは研究の処理概要を表した図です．</a:t>
            </a:r>
            <a:endParaRPr kumimoji="1" lang="en-US" altLang="ja-JP" dirty="0" smtClean="0"/>
          </a:p>
          <a:p>
            <a:r>
              <a:rPr kumimoji="1" lang="ja-JP" altLang="en-US" dirty="0" smtClean="0"/>
              <a:t>検索クエリを</a:t>
            </a:r>
            <a:r>
              <a:rPr kumimoji="1" lang="en-US" altLang="ja-JP" dirty="0" err="1" smtClean="0"/>
              <a:t>NCDSearch</a:t>
            </a:r>
            <a:r>
              <a:rPr kumimoji="1" lang="ja-JP" altLang="en-US" dirty="0" smtClean="0"/>
              <a:t>に与えるとファイル群より類似コード片群を出力します．</a:t>
            </a:r>
            <a:endParaRPr kumimoji="1" lang="en-US" altLang="ja-JP" dirty="0" smtClean="0"/>
          </a:p>
          <a:p>
            <a:r>
              <a:rPr kumimoji="1" lang="ja-JP" altLang="en-US" dirty="0" smtClean="0"/>
              <a:t>それらを入力としてクラスタリングを行い，</a:t>
            </a:r>
            <a:endParaRPr kumimoji="1" lang="en-US" altLang="ja-JP" dirty="0" smtClean="0"/>
          </a:p>
          <a:p>
            <a:r>
              <a:rPr kumimoji="1" lang="ja-JP" altLang="en-US" dirty="0" smtClean="0"/>
              <a:t>出てくる分類された類似コード片をさらにフィルタリングすることで最終結果が出力されます．</a:t>
            </a:r>
            <a:endParaRPr kumimoji="1" lang="en-US" altLang="ja-JP" dirty="0" smtClean="0"/>
          </a:p>
          <a:p>
            <a:endParaRPr kumimoji="1" lang="en-US" altLang="ja-JP" dirty="0" smtClean="0"/>
          </a:p>
          <a:p>
            <a:r>
              <a:rPr kumimoji="1" lang="ja-JP" altLang="en-US" dirty="0" smtClean="0"/>
              <a:t>（クリック</a:t>
            </a:r>
            <a:r>
              <a:rPr kumimoji="1" lang="en-US" altLang="ja-JP" dirty="0" smtClean="0"/>
              <a:t>!!!!!!</a:t>
            </a:r>
            <a:r>
              <a:rPr kumimoji="1" lang="ja-JP" altLang="en-US" dirty="0" smtClean="0"/>
              <a:t>）</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今回提案する分類手法はこの枠の中です．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5</a:t>
            </a:fld>
            <a:endParaRPr kumimoji="1" lang="ja-JP" altLang="en-US"/>
          </a:p>
        </p:txBody>
      </p:sp>
    </p:spTree>
    <p:extLst>
      <p:ext uri="{BB962C8B-B14F-4D97-AF65-F5344CB8AC3E}">
        <p14:creationId xmlns:p14="http://schemas.microsoft.com/office/powerpoint/2010/main" val="2708416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提案手法についての説明です．</a:t>
            </a:r>
            <a:endParaRPr kumimoji="1" lang="en-US" altLang="ja-JP" dirty="0" smtClean="0"/>
          </a:p>
          <a:p>
            <a:r>
              <a:rPr kumimoji="1" lang="ja-JP" altLang="en-US" dirty="0" smtClean="0"/>
              <a:t>今回用いた手法は大きく分けて，ディレクトリ単位を用いた手法と階層型クラスタリングを用いた手法です．</a:t>
            </a:r>
            <a:endParaRPr kumimoji="1" lang="en-US" altLang="ja-JP" dirty="0" smtClean="0"/>
          </a:p>
          <a:p>
            <a:r>
              <a:rPr kumimoji="1" lang="ja-JP" altLang="en-US" dirty="0" smtClean="0"/>
              <a:t>そして階層型クラスタリングの中には最短距離法を用いた手法と，最長距離法を用いた手法があります．</a:t>
            </a:r>
            <a:endParaRPr kumimoji="1" lang="en-US" altLang="ja-JP" dirty="0" smtClean="0"/>
          </a:p>
          <a:p>
            <a:r>
              <a:rPr kumimoji="1" lang="ja-JP" altLang="en-US" dirty="0" smtClean="0"/>
              <a:t>次からは提案手法の各ステップについての説明です．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6</a:t>
            </a:fld>
            <a:endParaRPr kumimoji="1" lang="ja-JP" altLang="en-US"/>
          </a:p>
        </p:txBody>
      </p:sp>
    </p:spTree>
    <p:extLst>
      <p:ext uri="{BB962C8B-B14F-4D97-AF65-F5344CB8AC3E}">
        <p14:creationId xmlns:p14="http://schemas.microsoft.com/office/powerpoint/2010/main" val="2785480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初めにクラスタリングです．</a:t>
            </a:r>
            <a:endParaRPr kumimoji="1" lang="en-US" altLang="ja-JP" dirty="0" smtClean="0"/>
          </a:p>
          <a:p>
            <a:r>
              <a:rPr kumimoji="1" lang="ja-JP" altLang="en-US" dirty="0" smtClean="0"/>
              <a:t>ここでは</a:t>
            </a:r>
            <a:r>
              <a:rPr kumimoji="1" lang="en-US" altLang="ja-JP" dirty="0" smtClean="0"/>
              <a:t>2</a:t>
            </a:r>
            <a:r>
              <a:rPr kumimoji="1" lang="ja-JP" altLang="en-US" dirty="0" err="1" smtClean="0"/>
              <a:t>つの</a:t>
            </a:r>
            <a:r>
              <a:rPr kumimoji="1" lang="ja-JP" altLang="en-US" dirty="0" smtClean="0"/>
              <a:t>手法を用いてコード片群を各クラスタに分類します．</a:t>
            </a:r>
            <a:endParaRPr kumimoji="1" lang="en-US" altLang="ja-JP" dirty="0" smtClean="0"/>
          </a:p>
          <a:p>
            <a:r>
              <a:rPr kumimoji="1" lang="ja-JP" altLang="en-US" dirty="0" smtClean="0"/>
              <a:t>ディレクトリ単位を用いた手法の場合，ディレクトリごとに各クラスタへ分類します．</a:t>
            </a:r>
            <a:endParaRPr kumimoji="1" lang="en-US" altLang="ja-JP" dirty="0" smtClean="0"/>
          </a:p>
          <a:p>
            <a:r>
              <a:rPr kumimoji="1" lang="ja-JP" altLang="en-US" dirty="0" smtClean="0"/>
              <a:t>階層型クラスタリングを用いた手法の場合，類似コード片間の距離により分類します．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7</a:t>
            </a:fld>
            <a:endParaRPr kumimoji="1" lang="ja-JP" altLang="en-US"/>
          </a:p>
        </p:txBody>
      </p:sp>
    </p:spTree>
    <p:extLst>
      <p:ext uri="{BB962C8B-B14F-4D97-AF65-F5344CB8AC3E}">
        <p14:creationId xmlns:p14="http://schemas.microsoft.com/office/powerpoint/2010/main" val="3063432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次にフィルタリングです．</a:t>
            </a:r>
            <a:endParaRPr kumimoji="1" lang="en-US" altLang="ja-JP" dirty="0" smtClean="0"/>
          </a:p>
          <a:p>
            <a:r>
              <a:rPr kumimoji="1" lang="ja-JP" altLang="en-US" dirty="0" smtClean="0"/>
              <a:t>各クラスタ内に重要なコード片を含むかどうかに基づいて所定数のコード片を抽出します．</a:t>
            </a:r>
            <a:endParaRPr kumimoji="1" lang="en-US" altLang="ja-JP" dirty="0" smtClean="0"/>
          </a:p>
          <a:p>
            <a:r>
              <a:rPr kumimoji="1" lang="ja-JP" altLang="en-US" dirty="0" smtClean="0"/>
              <a:t>重要なコード片とは各手法で定義が異なっています．</a:t>
            </a:r>
            <a:endParaRPr kumimoji="1" lang="en-US" altLang="ja-JP" dirty="0" smtClean="0"/>
          </a:p>
          <a:p>
            <a:r>
              <a:rPr kumimoji="1" lang="ja-JP" altLang="en-US" dirty="0" smtClean="0"/>
              <a:t>ディレクトリ単位の場合，クエリそのものであり，</a:t>
            </a:r>
            <a:endParaRPr kumimoji="1" lang="en-US" altLang="ja-JP" dirty="0" smtClean="0"/>
          </a:p>
          <a:p>
            <a:r>
              <a:rPr kumimoji="1" lang="ja-JP" altLang="en-US" dirty="0" smtClean="0"/>
              <a:t>階層型クラスタリングの場合はクエリとの距離が</a:t>
            </a:r>
            <a:r>
              <a:rPr kumimoji="1" lang="en-US" altLang="ja-JP" dirty="0" smtClean="0"/>
              <a:t>0</a:t>
            </a:r>
            <a:r>
              <a:rPr kumimoji="1" lang="ja-JP" altLang="en-US" dirty="0" smtClean="0"/>
              <a:t>なコード片のことを指します．</a:t>
            </a:r>
            <a:endParaRPr kumimoji="1" lang="en-US" altLang="ja-JP" dirty="0" smtClean="0"/>
          </a:p>
          <a:p>
            <a:endParaRPr kumimoji="1" lang="en-US" altLang="ja-JP" dirty="0" smtClean="0"/>
          </a:p>
          <a:p>
            <a:r>
              <a:rPr kumimoji="1" lang="ja-JP" altLang="en-US" dirty="0" smtClean="0"/>
              <a:t>続いてクラスタ内をどれだけ調査するかについてです．</a:t>
            </a:r>
            <a:endParaRPr kumimoji="1" lang="en-US" altLang="ja-JP" dirty="0" smtClean="0"/>
          </a:p>
          <a:p>
            <a:r>
              <a:rPr kumimoji="1" lang="ja-JP" altLang="en-US" dirty="0" smtClean="0"/>
              <a:t>重要なコード片を含むクラスタについては，</a:t>
            </a:r>
            <a:r>
              <a:rPr kumimoji="1" lang="ja-JP" altLang="en-US" sz="1200" dirty="0" smtClean="0"/>
              <a:t>クエリとの距離が短い順に上位</a:t>
            </a:r>
            <a:r>
              <a:rPr kumimoji="1" lang="en-US" altLang="ja-JP" sz="1200" dirty="0" smtClean="0"/>
              <a:t>N</a:t>
            </a:r>
            <a:r>
              <a:rPr kumimoji="1" lang="ja-JP" altLang="en-US" sz="1200" dirty="0" smtClean="0"/>
              <a:t>件のコード片を調査し，</a:t>
            </a:r>
            <a:endParaRPr kumimoji="1" lang="en-US" altLang="ja-JP" sz="1200" dirty="0" smtClean="0"/>
          </a:p>
          <a:p>
            <a:r>
              <a:rPr kumimoji="1" lang="ja-JP" altLang="en-US" sz="1200" dirty="0" smtClean="0"/>
              <a:t>重要なコード片を含まないクラスタについては，</a:t>
            </a:r>
            <a:r>
              <a:rPr lang="ja-JP" altLang="en-US" sz="1200" dirty="0" smtClean="0"/>
              <a:t>クエリとの距離が最短なコード片のみを調査します．</a:t>
            </a:r>
            <a:endParaRPr lang="en-US" altLang="ja-JP" sz="1200" dirty="0" smtClean="0"/>
          </a:p>
          <a:p>
            <a:r>
              <a:rPr kumimoji="1" lang="ja-JP" altLang="en-US" sz="1200" dirty="0" smtClean="0"/>
              <a:t>このとき最短なコード片が複数ある場合は複数調査します．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8</a:t>
            </a:fld>
            <a:endParaRPr kumimoji="1" lang="ja-JP" altLang="en-US"/>
          </a:p>
        </p:txBody>
      </p:sp>
    </p:spTree>
    <p:extLst>
      <p:ext uri="{BB962C8B-B14F-4D97-AF65-F5344CB8AC3E}">
        <p14:creationId xmlns:p14="http://schemas.microsoft.com/office/powerpoint/2010/main" val="264922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続いて評価方法についての説明です．</a:t>
            </a:r>
            <a:endParaRPr kumimoji="1" lang="en-US" altLang="ja-JP" dirty="0" smtClean="0"/>
          </a:p>
          <a:p>
            <a:r>
              <a:rPr kumimoji="1" lang="ja-JP" altLang="en-US" dirty="0" smtClean="0"/>
              <a:t>今回，</a:t>
            </a:r>
            <a:r>
              <a:rPr kumimoji="1" lang="en-US" altLang="ja-JP" dirty="0" smtClean="0"/>
              <a:t>3</a:t>
            </a:r>
            <a:r>
              <a:rPr kumimoji="1" lang="ja-JP" altLang="en-US" dirty="0" err="1" smtClean="0"/>
              <a:t>つの</a:t>
            </a:r>
            <a:r>
              <a:rPr kumimoji="1" lang="ja-JP" altLang="en-US" dirty="0" smtClean="0"/>
              <a:t>評価をしました．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まず</a:t>
            </a:r>
            <a:r>
              <a:rPr lang="en-US" altLang="ja-JP" sz="1200" dirty="0" smtClean="0"/>
              <a:t>3</a:t>
            </a:r>
            <a:r>
              <a:rPr lang="ja-JP" altLang="en-US" sz="1200" dirty="0" smtClean="0"/>
              <a:t>種類の分類手法について評価指標の比較実験をします．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最短距離，最長距離法を用いる場合はクラスタ数を</a:t>
            </a:r>
            <a:r>
              <a:rPr lang="en-US" altLang="ja-JP" sz="1200" dirty="0" smtClean="0"/>
              <a:t>5~15</a:t>
            </a:r>
            <a:r>
              <a:rPr lang="ja-JP" altLang="en-US" sz="1200" dirty="0" smtClean="0"/>
              <a:t>の範囲で，</a:t>
            </a:r>
            <a:r>
              <a:rPr lang="ja-JP" altLang="en-US" sz="2400" dirty="0" smtClean="0"/>
              <a:t>クラスタ内の類似コード片は上位</a:t>
            </a:r>
            <a:r>
              <a:rPr lang="en-US" altLang="ja-JP" sz="2400" dirty="0" smtClean="0"/>
              <a:t>5,10,15,</a:t>
            </a:r>
            <a:r>
              <a:rPr lang="ja-JP" altLang="en-US" sz="2400" dirty="0" smtClean="0"/>
              <a:t>及び全てを調査します．</a:t>
            </a:r>
            <a:endParaRPr lang="en-US" altLang="ja-JP" sz="28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次の２つは既存研究との比較調査です．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まず</a:t>
            </a:r>
            <a:r>
              <a:rPr lang="en-US" altLang="ja-JP" sz="1200" dirty="0" err="1" smtClean="0"/>
              <a:t>NCDSearch</a:t>
            </a:r>
            <a:r>
              <a:rPr lang="ja-JP" altLang="en-US" sz="1200" dirty="0" smtClean="0"/>
              <a:t>と分類手法適用後の各データセットにおける類似コード片の総数の変化を調査します．</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そして</a:t>
            </a:r>
            <a:r>
              <a:rPr lang="en-US" altLang="ja-JP" sz="1200" dirty="0" err="1" smtClean="0"/>
              <a:t>NCDSearch</a:t>
            </a:r>
            <a:r>
              <a:rPr lang="ja-JP" altLang="en-US" sz="1200" dirty="0" smtClean="0"/>
              <a:t>の出力結果を距離が小さい順に調査したものと，</a:t>
            </a:r>
            <a:r>
              <a:rPr lang="en-US" altLang="ja-JP" sz="1200" dirty="0" smtClean="0"/>
              <a:t>3</a:t>
            </a:r>
            <a:r>
              <a:rPr lang="ja-JP" altLang="en-US" sz="1200" dirty="0" smtClean="0"/>
              <a:t>手法とを比較調査します．</a:t>
            </a:r>
            <a:endParaRPr lang="en-US" altLang="ja-JP" sz="1200" dirty="0" smtClean="0"/>
          </a:p>
        </p:txBody>
      </p:sp>
      <p:sp>
        <p:nvSpPr>
          <p:cNvPr id="4" name="スライド番号プレースホルダー 3"/>
          <p:cNvSpPr>
            <a:spLocks noGrp="1"/>
          </p:cNvSpPr>
          <p:nvPr>
            <p:ph type="sldNum" sz="quarter" idx="10"/>
          </p:nvPr>
        </p:nvSpPr>
        <p:spPr/>
        <p:txBody>
          <a:bodyPr/>
          <a:lstStyle/>
          <a:p>
            <a:fld id="{5F990B27-0341-4E9F-9CFC-14FD3028A636}" type="slidenum">
              <a:rPr kumimoji="1" lang="ja-JP" altLang="en-US" smtClean="0"/>
              <a:t>9</a:t>
            </a:fld>
            <a:endParaRPr kumimoji="1" lang="ja-JP" altLang="en-US"/>
          </a:p>
        </p:txBody>
      </p:sp>
    </p:spTree>
    <p:extLst>
      <p:ext uri="{BB962C8B-B14F-4D97-AF65-F5344CB8AC3E}">
        <p14:creationId xmlns:p14="http://schemas.microsoft.com/office/powerpoint/2010/main" val="15873571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同時バグ</a:t>
            </a:r>
            <a:r>
              <a:rPr lang="ja-JP" altLang="en-US" dirty="0"/>
              <a:t>修正</a:t>
            </a:r>
            <a:r>
              <a:rPr lang="ja-JP" altLang="en-US" dirty="0" smtClean="0"/>
              <a:t>の</a:t>
            </a:r>
            <a:r>
              <a:rPr lang="ja-JP" altLang="en-US" dirty="0"/>
              <a:t>必要性</a:t>
            </a:r>
            <a:endParaRPr kumimoji="1" lang="ja-JP" altLang="en-US" dirty="0"/>
          </a:p>
        </p:txBody>
      </p:sp>
      <p:sp>
        <p:nvSpPr>
          <p:cNvPr id="3" name="コンテンツ プレースホルダー 2"/>
          <p:cNvSpPr>
            <a:spLocks noGrp="1"/>
          </p:cNvSpPr>
          <p:nvPr>
            <p:ph idx="1"/>
          </p:nvPr>
        </p:nvSpPr>
        <p:spPr>
          <a:xfrm>
            <a:off x="252000" y="1600200"/>
            <a:ext cx="8892000" cy="4630127"/>
          </a:xfrm>
        </p:spPr>
        <p:txBody>
          <a:bodyPr/>
          <a:lstStyle/>
          <a:p>
            <a:r>
              <a:rPr lang="ja-JP" altLang="en-US" sz="2800" dirty="0"/>
              <a:t>ソフトウェアの再利用</a:t>
            </a:r>
            <a:endParaRPr lang="en-US" altLang="ja-JP" sz="2800" dirty="0"/>
          </a:p>
          <a:p>
            <a:pPr lvl="1"/>
            <a:r>
              <a:rPr lang="ja-JP" altLang="en-US" sz="2400" dirty="0"/>
              <a:t>開発のコストを抑え，ソフトウェアを効率的に開発可能</a:t>
            </a:r>
            <a:endParaRPr lang="en-US" altLang="ja-JP" sz="2400" dirty="0"/>
          </a:p>
          <a:p>
            <a:pPr lvl="1"/>
            <a:r>
              <a:rPr lang="ja-JP" altLang="en-US" sz="2400" dirty="0"/>
              <a:t>ソフトウェアの保守コストを大きくする要因</a:t>
            </a:r>
            <a:endParaRPr lang="en-US" altLang="ja-JP" sz="2400" dirty="0"/>
          </a:p>
          <a:p>
            <a:pPr lvl="2"/>
            <a:r>
              <a:rPr lang="ja-JP" altLang="en-US" sz="2000" dirty="0"/>
              <a:t>同一または類似した部分を持つコード片が生じる</a:t>
            </a:r>
            <a:endParaRPr lang="en-US" altLang="ja-JP" sz="2000" dirty="0"/>
          </a:p>
          <a:p>
            <a:pPr lvl="2"/>
            <a:r>
              <a:rPr lang="ja-JP" altLang="en-US" sz="2000" dirty="0"/>
              <a:t>コードを修正する場合</a:t>
            </a:r>
            <a:r>
              <a:rPr lang="en-US" altLang="ja-JP" sz="2000" dirty="0"/>
              <a:t>, </a:t>
            </a:r>
            <a:r>
              <a:rPr lang="ja-JP" altLang="en-US" sz="2000" dirty="0" smtClean="0"/>
              <a:t>類似</a:t>
            </a:r>
            <a:r>
              <a:rPr lang="ja-JP" altLang="en-US" sz="2000" dirty="0"/>
              <a:t>バグ</a:t>
            </a:r>
            <a:r>
              <a:rPr lang="ja-JP" altLang="en-US" sz="2000" dirty="0" smtClean="0"/>
              <a:t>を</a:t>
            </a:r>
            <a:r>
              <a:rPr lang="ja-JP" altLang="en-US" sz="2000" dirty="0"/>
              <a:t>含</a:t>
            </a:r>
            <a:r>
              <a:rPr lang="ja-JP" altLang="en-US" sz="2000" dirty="0" smtClean="0"/>
              <a:t>むコード片の</a:t>
            </a:r>
            <a:r>
              <a:rPr lang="ja-JP" altLang="en-US" sz="2000" dirty="0"/>
              <a:t>同時修正を検討する必要が</a:t>
            </a:r>
            <a:r>
              <a:rPr lang="ja-JP" altLang="en-US" sz="2000" dirty="0" smtClean="0"/>
              <a:t>ある</a:t>
            </a:r>
            <a:endParaRPr lang="en-US" altLang="ja-JP" sz="1200" dirty="0"/>
          </a:p>
          <a:p>
            <a:r>
              <a:rPr lang="ja-JP" altLang="en-US" sz="2800" dirty="0"/>
              <a:t>大規模なソフトウェアほど多くの類似</a:t>
            </a:r>
            <a:r>
              <a:rPr lang="ja-JP" altLang="en-US" sz="2800" dirty="0" smtClean="0"/>
              <a:t>コード片を</a:t>
            </a:r>
            <a:r>
              <a:rPr lang="ja-JP" altLang="en-US" sz="2800" dirty="0"/>
              <a:t>含む</a:t>
            </a:r>
            <a:endParaRPr lang="en-US" altLang="ja-JP" sz="2800" dirty="0"/>
          </a:p>
          <a:p>
            <a:pPr lvl="1"/>
            <a:r>
              <a:rPr lang="ja-JP" altLang="en-US" sz="2400" dirty="0" smtClean="0"/>
              <a:t>類似バグを</a:t>
            </a:r>
            <a:r>
              <a:rPr lang="ja-JP" altLang="en-US" sz="2400" dirty="0"/>
              <a:t>含</a:t>
            </a:r>
            <a:r>
              <a:rPr lang="ja-JP" altLang="en-US" sz="2400" dirty="0" smtClean="0"/>
              <a:t>むコード片を</a:t>
            </a:r>
            <a:r>
              <a:rPr lang="ja-JP" altLang="en-US" sz="2400" dirty="0"/>
              <a:t>一つ一つ手作業で探すのは非効率</a:t>
            </a:r>
            <a:endParaRPr lang="en-US" altLang="ja-JP" sz="2400" dirty="0"/>
          </a:p>
          <a:p>
            <a:pPr lvl="2"/>
            <a:endParaRPr lang="en-US" altLang="ja-JP" sz="2000" dirty="0"/>
          </a:p>
          <a:p>
            <a:pPr lvl="2"/>
            <a:endParaRPr lang="en-US" altLang="ja-JP" sz="2000" dirty="0"/>
          </a:p>
          <a:p>
            <a:pPr lvl="2"/>
            <a:endParaRPr lang="en-US" altLang="ja-JP"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a:t>
            </a:fld>
            <a:endParaRPr lang="en-US" altLang="ja-JP" dirty="0"/>
          </a:p>
        </p:txBody>
      </p:sp>
      <p:sp>
        <p:nvSpPr>
          <p:cNvPr id="38" name="テキスト ボックス 37"/>
          <p:cNvSpPr txBox="1"/>
          <p:nvPr/>
        </p:nvSpPr>
        <p:spPr>
          <a:xfrm>
            <a:off x="1830705" y="5832152"/>
            <a:ext cx="5482591" cy="523220"/>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ja-JP" altLang="en-US" sz="2800" dirty="0" smtClean="0"/>
              <a:t>同時バグ修正に向けた支援</a:t>
            </a:r>
            <a:r>
              <a:rPr kumimoji="1" lang="ja-JP" altLang="en-US" sz="2800" dirty="0" smtClean="0"/>
              <a:t>が</a:t>
            </a:r>
            <a:r>
              <a:rPr kumimoji="1" lang="ja-JP" altLang="en-US" sz="2800" dirty="0"/>
              <a:t>必要</a:t>
            </a:r>
          </a:p>
        </p:txBody>
      </p:sp>
      <p:sp>
        <p:nvSpPr>
          <p:cNvPr id="39" name="下矢印 38"/>
          <p:cNvSpPr/>
          <p:nvPr/>
        </p:nvSpPr>
        <p:spPr>
          <a:xfrm>
            <a:off x="4265817" y="4978042"/>
            <a:ext cx="612366" cy="729065"/>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39954778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実験対象</a:t>
            </a:r>
            <a:endParaRPr kumimoji="1" lang="ja-JP" altLang="en-US" dirty="0"/>
          </a:p>
        </p:txBody>
      </p:sp>
      <p:sp>
        <p:nvSpPr>
          <p:cNvPr id="3" name="コンテンツ プレースホルダー 2"/>
          <p:cNvSpPr>
            <a:spLocks noGrp="1"/>
          </p:cNvSpPr>
          <p:nvPr>
            <p:ph idx="1"/>
          </p:nvPr>
        </p:nvSpPr>
        <p:spPr/>
        <p:txBody>
          <a:bodyPr/>
          <a:lstStyle/>
          <a:p>
            <a:pPr marL="342900" lvl="1" indent="-342900">
              <a:buFontTx/>
              <a:buChar char="•"/>
            </a:pPr>
            <a:r>
              <a:rPr lang="en-US" altLang="ja-JP" dirty="0" smtClean="0"/>
              <a:t>CBCD</a:t>
            </a:r>
            <a:r>
              <a:rPr lang="ja-JP" altLang="en-US" dirty="0" smtClean="0"/>
              <a:t>のデータセット</a:t>
            </a:r>
            <a:r>
              <a:rPr lang="en-US" altLang="ja-JP" dirty="0" smtClean="0"/>
              <a:t>[</a:t>
            </a:r>
            <a:r>
              <a:rPr lang="en-US" altLang="ja-JP" dirty="0"/>
              <a:t>2</a:t>
            </a:r>
            <a:r>
              <a:rPr lang="en-US" altLang="ja-JP" dirty="0" smtClean="0"/>
              <a:t>]</a:t>
            </a:r>
            <a:endParaRPr lang="en-US" altLang="ja-JP" dirty="0"/>
          </a:p>
          <a:p>
            <a:pPr lvl="1"/>
            <a:r>
              <a:rPr lang="en-US" altLang="ja-JP" sz="2400" dirty="0" smtClean="0"/>
              <a:t>3</a:t>
            </a:r>
            <a:r>
              <a:rPr lang="ja-JP" altLang="en-US" sz="2400" dirty="0" err="1" smtClean="0"/>
              <a:t>つの</a:t>
            </a:r>
            <a:r>
              <a:rPr lang="en-US" altLang="ja-JP" sz="2400" dirty="0" smtClean="0"/>
              <a:t>OSS</a:t>
            </a:r>
            <a:r>
              <a:rPr lang="ja-JP" altLang="en-US" sz="2400" dirty="0" smtClean="0"/>
              <a:t>プロジェクト</a:t>
            </a:r>
            <a:r>
              <a:rPr lang="en-US" altLang="ja-JP" sz="2400" dirty="0" smtClean="0"/>
              <a:t>(PostgreSQL</a:t>
            </a:r>
            <a:r>
              <a:rPr lang="en-US" altLang="ja-JP" sz="2400" dirty="0"/>
              <a:t>, </a:t>
            </a:r>
            <a:r>
              <a:rPr lang="en-US" altLang="ja-JP" sz="2400" dirty="0" err="1"/>
              <a:t>Git</a:t>
            </a:r>
            <a:r>
              <a:rPr lang="en-US" altLang="ja-JP" sz="2400" dirty="0"/>
              <a:t>, </a:t>
            </a:r>
            <a:r>
              <a:rPr lang="en-US" altLang="ja-JP" sz="2400" dirty="0" smtClean="0"/>
              <a:t>Linux)</a:t>
            </a:r>
            <a:r>
              <a:rPr lang="ja-JP" altLang="en-US" sz="2400" dirty="0" smtClean="0"/>
              <a:t>から</a:t>
            </a:r>
            <a:r>
              <a:rPr lang="en-US" altLang="ja-JP" sz="2400" dirty="0" smtClean="0"/>
              <a:t/>
            </a:r>
            <a:br>
              <a:rPr lang="en-US" altLang="ja-JP" sz="2400" dirty="0" smtClean="0"/>
            </a:br>
            <a:r>
              <a:rPr lang="ja-JP" altLang="en-US" sz="2400" dirty="0" smtClean="0"/>
              <a:t>バグを含んだバージョンを使用</a:t>
            </a:r>
            <a:endParaRPr lang="en-US" altLang="ja-JP" sz="2400" dirty="0" smtClean="0"/>
          </a:p>
          <a:p>
            <a:pPr lvl="2"/>
            <a:r>
              <a:rPr lang="en-US" altLang="ja-JP" sz="2000" dirty="0" smtClean="0"/>
              <a:t>PostgreSQL: 14</a:t>
            </a:r>
            <a:r>
              <a:rPr lang="ja-JP" altLang="en-US" sz="2000" dirty="0" err="1" smtClean="0"/>
              <a:t>，</a:t>
            </a:r>
            <a:r>
              <a:rPr lang="en-US" altLang="ja-JP" sz="2000" dirty="0" err="1" smtClean="0"/>
              <a:t>Git</a:t>
            </a:r>
            <a:r>
              <a:rPr lang="en-US" altLang="ja-JP" sz="2000" dirty="0" smtClean="0"/>
              <a:t>: 5</a:t>
            </a:r>
            <a:r>
              <a:rPr lang="ja-JP" altLang="en-US" sz="2000" dirty="0" err="1"/>
              <a:t>，</a:t>
            </a:r>
            <a:r>
              <a:rPr lang="en-US" altLang="ja-JP" sz="2000" dirty="0" smtClean="0"/>
              <a:t>Linux: 34</a:t>
            </a:r>
            <a:r>
              <a:rPr lang="ja-JP" altLang="en-US" sz="2000" dirty="0" smtClean="0"/>
              <a:t>の計</a:t>
            </a:r>
            <a:r>
              <a:rPr lang="en-US" altLang="ja-JP" sz="2000" dirty="0" smtClean="0"/>
              <a:t>53</a:t>
            </a:r>
            <a:r>
              <a:rPr lang="ja-JP" altLang="en-US" sz="2000" dirty="0" smtClean="0"/>
              <a:t>バージョン</a:t>
            </a:r>
            <a:endParaRPr lang="en-US" altLang="ja-JP" sz="2000" dirty="0" smtClean="0"/>
          </a:p>
          <a:p>
            <a:pPr lvl="1"/>
            <a:r>
              <a:rPr kumimoji="1" lang="en-US" altLang="ja-JP" sz="2400" dirty="0" smtClean="0"/>
              <a:t>1</a:t>
            </a:r>
            <a:r>
              <a:rPr kumimoji="1" lang="ja-JP" altLang="en-US" sz="2400" dirty="0" err="1" smtClean="0"/>
              <a:t>つの</a:t>
            </a:r>
            <a:r>
              <a:rPr lang="ja-JP" altLang="en-US" sz="2400" dirty="0" smtClean="0"/>
              <a:t>バージョン</a:t>
            </a:r>
            <a:r>
              <a:rPr kumimoji="1" lang="ja-JP" altLang="en-US" sz="2400" dirty="0" smtClean="0"/>
              <a:t>につき</a:t>
            </a:r>
            <a:r>
              <a:rPr kumimoji="1" lang="en-US" altLang="ja-JP" sz="2400" dirty="0" smtClean="0"/>
              <a:t>1</a:t>
            </a:r>
            <a:r>
              <a:rPr kumimoji="1" lang="ja-JP" altLang="en-US" sz="2400" dirty="0" err="1" smtClean="0"/>
              <a:t>つの</a:t>
            </a:r>
            <a:r>
              <a:rPr kumimoji="1" lang="ja-JP" altLang="en-US" sz="2400" dirty="0" smtClean="0"/>
              <a:t>クエリ</a:t>
            </a:r>
            <a:r>
              <a:rPr lang="ja-JP" altLang="en-US" sz="2400" dirty="0" smtClean="0"/>
              <a:t>が存在</a:t>
            </a:r>
            <a:endParaRPr kumimoji="1" lang="en-US" altLang="ja-JP" sz="2400" dirty="0" smtClean="0"/>
          </a:p>
          <a:p>
            <a:pPr lvl="1"/>
            <a:r>
              <a:rPr lang="en-US" altLang="ja-JP" sz="2400" dirty="0" smtClean="0"/>
              <a:t>1</a:t>
            </a:r>
            <a:r>
              <a:rPr lang="ja-JP" altLang="en-US" sz="2400" dirty="0" err="1" smtClean="0"/>
              <a:t>つの</a:t>
            </a:r>
            <a:r>
              <a:rPr lang="ja-JP" altLang="en-US" sz="2400" dirty="0" smtClean="0"/>
              <a:t>クエリに対して</a:t>
            </a:r>
            <a:r>
              <a:rPr lang="en-US" altLang="ja-JP" sz="2400" dirty="0" smtClean="0"/>
              <a:t>1~18</a:t>
            </a:r>
            <a:r>
              <a:rPr lang="ja-JP" altLang="en-US" sz="2400" dirty="0"/>
              <a:t>個</a:t>
            </a:r>
            <a:r>
              <a:rPr lang="ja-JP" altLang="en-US" sz="2400" dirty="0" smtClean="0"/>
              <a:t>の類似バグを含む</a:t>
            </a:r>
            <a:r>
              <a:rPr lang="en-US" altLang="ja-JP" sz="2400" dirty="0" smtClean="0"/>
              <a:t/>
            </a:r>
            <a:br>
              <a:rPr lang="en-US" altLang="ja-JP" sz="2400" dirty="0" smtClean="0"/>
            </a:br>
            <a:r>
              <a:rPr lang="ja-JP" altLang="en-US" sz="2400" dirty="0" smtClean="0"/>
              <a:t>コード片が存在</a:t>
            </a:r>
            <a:endParaRPr lang="en-US" altLang="ja-JP" sz="2400" dirty="0" smtClean="0"/>
          </a:p>
          <a:p>
            <a:pPr lvl="1"/>
            <a:r>
              <a:rPr lang="ja-JP" altLang="en-US" sz="2400" dirty="0"/>
              <a:t>計</a:t>
            </a:r>
            <a:r>
              <a:rPr lang="en-US" altLang="ja-JP" sz="2400" dirty="0" smtClean="0"/>
              <a:t>88</a:t>
            </a:r>
            <a:r>
              <a:rPr lang="ja-JP" altLang="en-US" sz="2400" dirty="0"/>
              <a:t>個</a:t>
            </a:r>
            <a:r>
              <a:rPr lang="ja-JP" altLang="en-US" sz="2400" dirty="0" smtClean="0"/>
              <a:t>の</a:t>
            </a:r>
            <a:r>
              <a:rPr lang="ja-JP" altLang="en-US" sz="2400" dirty="0"/>
              <a:t>類似</a:t>
            </a:r>
            <a:r>
              <a:rPr lang="ja-JP" altLang="en-US" sz="2400" dirty="0" smtClean="0"/>
              <a:t>バグを含むコード片が存在</a:t>
            </a:r>
            <a:endParaRPr lang="en-US" altLang="ja-JP" sz="2400" dirty="0"/>
          </a:p>
          <a:p>
            <a:pPr lvl="1"/>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5" name="正方形/長方形 4"/>
          <p:cNvSpPr/>
          <p:nvPr/>
        </p:nvSpPr>
        <p:spPr>
          <a:xfrm>
            <a:off x="379709" y="5447226"/>
            <a:ext cx="7641633" cy="67893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dirty="0" smtClean="0">
                <a:solidFill>
                  <a:schemeClr val="tx1"/>
                </a:solidFill>
              </a:rPr>
              <a:t>[2] </a:t>
            </a:r>
            <a:r>
              <a:rPr lang="en-US" altLang="ja-JP" sz="1400" dirty="0" err="1">
                <a:solidFill>
                  <a:schemeClr val="tx1"/>
                </a:solidFill>
              </a:rPr>
              <a:t>Jingyue</a:t>
            </a:r>
            <a:r>
              <a:rPr lang="en-US" altLang="ja-JP" sz="1400" dirty="0">
                <a:solidFill>
                  <a:schemeClr val="tx1"/>
                </a:solidFill>
              </a:rPr>
              <a:t> Li and Michael D. Ernst. </a:t>
            </a:r>
            <a:r>
              <a:rPr lang="en-US" altLang="ja-JP" sz="1400" dirty="0" err="1" smtClean="0">
                <a:solidFill>
                  <a:schemeClr val="tx1"/>
                </a:solidFill>
              </a:rPr>
              <a:t>cbcd</a:t>
            </a:r>
            <a:r>
              <a:rPr lang="en-US" altLang="ja-JP" sz="1400" dirty="0">
                <a:solidFill>
                  <a:schemeClr val="tx1"/>
                </a:solidFill>
              </a:rPr>
              <a:t>: Cloned buggy code detector. In Proceedings of the 34th International Conference on Software Engineering, ICSE ’12, pp. 310–320, Piscataway, NJ, USA, 2012. IEEE </a:t>
            </a:r>
            <a:r>
              <a:rPr lang="en-US" altLang="ja-JP" sz="1400" dirty="0" smtClean="0">
                <a:solidFill>
                  <a:schemeClr val="tx1"/>
                </a:solidFill>
              </a:rPr>
              <a:t>Press.</a:t>
            </a:r>
            <a:endParaRPr lang="en-US" altLang="ja-JP" sz="1400" dirty="0">
              <a:solidFill>
                <a:schemeClr val="tx1"/>
              </a:solidFill>
            </a:endParaRPr>
          </a:p>
        </p:txBody>
      </p:sp>
    </p:spTree>
    <p:extLst>
      <p:ext uri="{BB962C8B-B14F-4D97-AF65-F5344CB8AC3E}">
        <p14:creationId xmlns:p14="http://schemas.microsoft.com/office/powerpoint/2010/main" val="76620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a:t>
            </a:r>
            <a:r>
              <a:rPr lang="ja-JP" altLang="en-US" dirty="0"/>
              <a:t>指標</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61553" y="1600200"/>
                <a:ext cx="9020895" cy="4525963"/>
              </a:xfrm>
            </p:spPr>
            <p:txBody>
              <a:bodyPr/>
              <a:lstStyle/>
              <a:p>
                <a:r>
                  <a:rPr lang="en-US" altLang="ja-JP" sz="2800" dirty="0" smtClean="0"/>
                  <a:t>Precision</a:t>
                </a:r>
                <a:r>
                  <a:rPr lang="ja-JP" altLang="en-US" sz="2800" dirty="0"/>
                  <a:t>：</a:t>
                </a:r>
                <a:endParaRPr lang="en-US" altLang="ja-JP" sz="2800" dirty="0"/>
              </a:p>
              <a:p>
                <a:pPr marL="457200" lvl="1" indent="0">
                  <a:buNone/>
                </a:pPr>
                <a:r>
                  <a:rPr lang="ja-JP" altLang="en-US" sz="2400" dirty="0" smtClean="0"/>
                  <a:t>最終出力の</a:t>
                </a:r>
                <a:r>
                  <a:rPr lang="ja-JP" altLang="en-US" sz="2400" dirty="0"/>
                  <a:t>うち</a:t>
                </a:r>
                <a:r>
                  <a:rPr lang="ja-JP" altLang="en-US" sz="2400" dirty="0" smtClean="0"/>
                  <a:t>類似</a:t>
                </a:r>
                <a:r>
                  <a:rPr lang="ja-JP" altLang="en-US" sz="2400" dirty="0"/>
                  <a:t>バグを含む</a:t>
                </a:r>
                <a:r>
                  <a:rPr lang="ja-JP" altLang="en-US" sz="2400" dirty="0" smtClean="0"/>
                  <a:t>コード片</a:t>
                </a:r>
                <a:r>
                  <a:rPr lang="ja-JP" altLang="en-US" sz="2400" dirty="0"/>
                  <a:t>の</a:t>
                </a:r>
                <a:r>
                  <a:rPr lang="ja-JP" altLang="en-US" sz="2400" dirty="0" smtClean="0"/>
                  <a:t>割合</a:t>
                </a:r>
                <a:endParaRPr lang="en-US" altLang="ja-JP" sz="2800" dirty="0" smtClean="0"/>
              </a:p>
              <a:p>
                <a:r>
                  <a:rPr lang="en-US" altLang="ja-JP" sz="2800" dirty="0" smtClean="0"/>
                  <a:t>Recall</a:t>
                </a:r>
                <a:r>
                  <a:rPr lang="ja-JP" altLang="en-US" sz="2800" dirty="0" smtClean="0"/>
                  <a:t>：</a:t>
                </a:r>
                <a:endParaRPr lang="en-US" altLang="ja-JP" sz="2800" dirty="0" smtClean="0"/>
              </a:p>
              <a:p>
                <a:pPr marL="457200" lvl="1" indent="0">
                  <a:buNone/>
                </a:pPr>
                <a:r>
                  <a:rPr lang="ja-JP" altLang="en-US" sz="2400" dirty="0"/>
                  <a:t>確認す</a:t>
                </a:r>
                <a:r>
                  <a:rPr lang="ja-JP" altLang="en-US" sz="2400" dirty="0" smtClean="0"/>
                  <a:t>べき類似バグを含む全コード片のうち</a:t>
                </a:r>
                <a:r>
                  <a:rPr lang="en-US" altLang="ja-JP" sz="2400" dirty="0" smtClean="0"/>
                  <a:t/>
                </a:r>
                <a:br>
                  <a:rPr lang="en-US" altLang="ja-JP" sz="2400" dirty="0" smtClean="0"/>
                </a:br>
                <a:r>
                  <a:rPr lang="ja-JP" altLang="en-US" sz="2400" dirty="0" smtClean="0"/>
                  <a:t>最終出力の類似</a:t>
                </a:r>
                <a:r>
                  <a:rPr lang="ja-JP" altLang="en-US" sz="2400" dirty="0"/>
                  <a:t>バグ</a:t>
                </a:r>
                <a:r>
                  <a:rPr lang="ja-JP" altLang="en-US" sz="2400" dirty="0" smtClean="0"/>
                  <a:t>を</a:t>
                </a:r>
                <a:r>
                  <a:rPr lang="ja-JP" altLang="en-US" sz="2400" dirty="0"/>
                  <a:t>含</a:t>
                </a:r>
                <a:r>
                  <a:rPr lang="ja-JP" altLang="en-US" sz="2400" dirty="0" smtClean="0"/>
                  <a:t>むコード片の</a:t>
                </a:r>
                <a:r>
                  <a:rPr lang="ja-JP" altLang="en-US" sz="2400" dirty="0"/>
                  <a:t>割合</a:t>
                </a:r>
                <a:endParaRPr lang="en-US" altLang="ja-JP" sz="2400" dirty="0" smtClean="0"/>
              </a:p>
              <a:p>
                <a:r>
                  <a:rPr lang="ja-JP" altLang="en-US" sz="2800" dirty="0"/>
                  <a:t>削減率：</a:t>
                </a:r>
                <a:endParaRPr lang="en-US" altLang="ja-JP" sz="2800" dirty="0"/>
              </a:p>
              <a:p>
                <a:pPr marL="457200" lvl="1" indent="0">
                  <a:buNone/>
                </a:pPr>
                <a:r>
                  <a:rPr lang="ja-JP" altLang="en-US" sz="2400" dirty="0" smtClean="0"/>
                  <a:t>分類前と分類後で類似コード片の総数を比べて減少した割合</a:t>
                </a:r>
                <a:endParaRPr lang="en-US" altLang="ja-JP" sz="2400" dirty="0" smtClean="0"/>
              </a:p>
              <a:p>
                <a:r>
                  <a:rPr lang="ja-JP" altLang="en-US" sz="2800" dirty="0" smtClean="0"/>
                  <a:t>調和平均：</a:t>
                </a:r>
                <a:endParaRPr lang="en-US" altLang="ja-JP" sz="2800" dirty="0"/>
              </a:p>
              <a:p>
                <a:pPr marL="0" indent="0">
                  <a:buNone/>
                </a:pPr>
                <a:r>
                  <a:rPr lang="ja-JP" altLang="en-US" sz="2800" dirty="0" smtClean="0"/>
                  <a:t>　　　　　</a:t>
                </a:r>
                <a:r>
                  <a:rPr lang="ja-JP" altLang="en-US" sz="2400" dirty="0" smtClean="0"/>
                  <a:t>調和平均</a:t>
                </a:r>
                <a14:m>
                  <m:oMath xmlns:m="http://schemas.openxmlformats.org/officeDocument/2006/math">
                    <m:r>
                      <a:rPr lang="en-US" altLang="ja-JP" sz="3200" i="1" smtClean="0">
                        <a:latin typeface="Cambria Math" panose="02040503050406030204" pitchFamily="18" charset="0"/>
                      </a:rPr>
                      <m:t>=</m:t>
                    </m:r>
                    <m:f>
                      <m:fPr>
                        <m:ctrlPr>
                          <a:rPr lang="en-US" altLang="ja-JP" sz="3200" i="1" smtClean="0">
                            <a:latin typeface="Cambria Math" panose="02040503050406030204" pitchFamily="18" charset="0"/>
                          </a:rPr>
                        </m:ctrlPr>
                      </m:fPr>
                      <m:num>
                        <m:r>
                          <a:rPr lang="en-US" altLang="ja-JP" sz="3200" b="0" i="1" smtClean="0">
                            <a:latin typeface="Cambria Math" panose="02040503050406030204" pitchFamily="18" charset="0"/>
                          </a:rPr>
                          <m:t>2</m:t>
                        </m:r>
                      </m:num>
                      <m:den>
                        <m:f>
                          <m:fPr>
                            <m:ctrlPr>
                              <a:rPr lang="en-US" altLang="ja-JP" sz="3200" i="1" smtClean="0">
                                <a:latin typeface="Cambria Math" panose="02040503050406030204" pitchFamily="18" charset="0"/>
                              </a:rPr>
                            </m:ctrlPr>
                          </m:fPr>
                          <m:num>
                            <m:r>
                              <a:rPr lang="en-US" altLang="ja-JP" sz="3200" b="0" i="1" smtClean="0">
                                <a:latin typeface="Cambria Math" panose="02040503050406030204" pitchFamily="18" charset="0"/>
                              </a:rPr>
                              <m:t>1</m:t>
                            </m:r>
                          </m:num>
                          <m:den>
                            <m:r>
                              <a:rPr lang="en-US" altLang="ja-JP" sz="3200" b="0" i="1" smtClean="0">
                                <a:latin typeface="Cambria Math" panose="02040503050406030204" pitchFamily="18" charset="0"/>
                              </a:rPr>
                              <m:t>𝑅𝑒𝑐𝑎𝑙𝑙</m:t>
                            </m:r>
                          </m:den>
                        </m:f>
                        <m:r>
                          <a:rPr lang="en-US" altLang="ja-JP" sz="3200" i="1">
                            <a:latin typeface="Cambria Math" panose="02040503050406030204" pitchFamily="18" charset="0"/>
                          </a:rPr>
                          <m:t>+</m:t>
                        </m:r>
                        <m:f>
                          <m:fPr>
                            <m:ctrlPr>
                              <a:rPr lang="en-US" altLang="ja-JP" sz="3200" i="1">
                                <a:latin typeface="Cambria Math" panose="02040503050406030204" pitchFamily="18" charset="0"/>
                              </a:rPr>
                            </m:ctrlPr>
                          </m:fPr>
                          <m:num>
                            <m:r>
                              <a:rPr lang="en-US" altLang="ja-JP" sz="3200" i="1">
                                <a:latin typeface="Cambria Math" panose="02040503050406030204" pitchFamily="18" charset="0"/>
                              </a:rPr>
                              <m:t>1</m:t>
                            </m:r>
                          </m:num>
                          <m:den>
                            <m:r>
                              <a:rPr lang="ja-JP" altLang="en-US" sz="3200" i="1" smtClean="0">
                                <a:latin typeface="Cambria Math" panose="02040503050406030204" pitchFamily="18" charset="0"/>
                              </a:rPr>
                              <m:t>　</m:t>
                            </m:r>
                            <m:r>
                              <a:rPr lang="ja-JP" altLang="en-US" sz="3200" i="1">
                                <a:latin typeface="Cambria Math" panose="02040503050406030204" pitchFamily="18" charset="0"/>
                              </a:rPr>
                              <m:t>　</m:t>
                            </m:r>
                            <m:r>
                              <a:rPr lang="ja-JP" altLang="en-US" sz="3200" i="1" smtClean="0">
                                <a:latin typeface="Cambria Math" panose="02040503050406030204" pitchFamily="18" charset="0"/>
                              </a:rPr>
                              <m:t>　</m:t>
                            </m:r>
                          </m:den>
                        </m:f>
                      </m:den>
                    </m:f>
                  </m:oMath>
                </a14:m>
                <a:endParaRPr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61553" y="1600200"/>
                <a:ext cx="9020895" cy="4525963"/>
              </a:xfrm>
              <a:blipFill>
                <a:blip r:embed="rId3"/>
                <a:stretch>
                  <a:fillRect l="-1216" t="-1887" b="-539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6" name="テキスト ボックス 5"/>
          <p:cNvSpPr txBox="1"/>
          <p:nvPr/>
        </p:nvSpPr>
        <p:spPr>
          <a:xfrm>
            <a:off x="3964446" y="6083855"/>
            <a:ext cx="877163" cy="369332"/>
          </a:xfrm>
          <a:prstGeom prst="rect">
            <a:avLst/>
          </a:prstGeom>
          <a:noFill/>
        </p:spPr>
        <p:txBody>
          <a:bodyPr wrap="none" rtlCol="0">
            <a:spAutoFit/>
          </a:bodyPr>
          <a:lstStyle/>
          <a:p>
            <a:r>
              <a:rPr kumimoji="1" lang="ja-JP" altLang="en-US" dirty="0" smtClean="0"/>
              <a:t>削減率</a:t>
            </a:r>
            <a:endParaRPr kumimoji="1" lang="ja-JP" altLang="en-US" dirty="0"/>
          </a:p>
        </p:txBody>
      </p:sp>
    </p:spTree>
    <p:extLst>
      <p:ext uri="{BB962C8B-B14F-4D97-AF65-F5344CB8AC3E}">
        <p14:creationId xmlns:p14="http://schemas.microsoft.com/office/powerpoint/2010/main" val="16905241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結果</a:t>
            </a:r>
            <a:endParaRPr kumimoji="1" lang="ja-JP" altLang="en-US" dirty="0"/>
          </a:p>
        </p:txBody>
      </p:sp>
      <p:sp>
        <p:nvSpPr>
          <p:cNvPr id="3" name="コンテンツ プレースホルダー 2"/>
          <p:cNvSpPr>
            <a:spLocks noGrp="1"/>
          </p:cNvSpPr>
          <p:nvPr>
            <p:ph idx="1"/>
          </p:nvPr>
        </p:nvSpPr>
        <p:spPr>
          <a:xfrm>
            <a:off x="457200" y="1485144"/>
            <a:ext cx="8604669" cy="4525963"/>
          </a:xfrm>
        </p:spPr>
        <p:txBody>
          <a:bodyPr/>
          <a:lstStyle/>
          <a:p>
            <a:r>
              <a:rPr lang="en-US" altLang="ja-JP" sz="2800" dirty="0" smtClean="0"/>
              <a:t>3</a:t>
            </a:r>
            <a:r>
              <a:rPr lang="ja-JP" altLang="en-US" sz="2800" dirty="0" err="1"/>
              <a:t>つの</a:t>
            </a:r>
            <a:r>
              <a:rPr lang="ja-JP" altLang="en-US" sz="2800" dirty="0"/>
              <a:t>提案手法はすべて</a:t>
            </a:r>
            <a:r>
              <a:rPr lang="ja-JP" altLang="en-US" sz="2800" dirty="0" smtClean="0"/>
              <a:t>有効</a:t>
            </a:r>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pPr marL="0" indent="0">
              <a:buNone/>
            </a:pPr>
            <a:endParaRPr lang="en-US" altLang="ja-JP" sz="1800" dirty="0" smtClean="0"/>
          </a:p>
          <a:p>
            <a:pPr marL="0" indent="0">
              <a:buNone/>
            </a:pPr>
            <a:endParaRPr lang="en-US" altLang="ja-JP" sz="1200" dirty="0"/>
          </a:p>
          <a:p>
            <a:r>
              <a:rPr lang="ja-JP" altLang="en-US" sz="2800" dirty="0" smtClean="0"/>
              <a:t>最長</a:t>
            </a:r>
            <a:r>
              <a:rPr lang="ja-JP" altLang="en-US" sz="2800" dirty="0"/>
              <a:t>距離法が最も有効</a:t>
            </a:r>
            <a:endParaRPr lang="en-US" altLang="ja-JP" sz="2800" dirty="0"/>
          </a:p>
          <a:p>
            <a:pPr lvl="1"/>
            <a:r>
              <a:rPr lang="en-US" altLang="ja-JP" sz="2400" dirty="0"/>
              <a:t>3</a:t>
            </a:r>
            <a:r>
              <a:rPr lang="ja-JP" altLang="en-US" sz="2400" dirty="0" err="1"/>
              <a:t>つの</a:t>
            </a:r>
            <a:r>
              <a:rPr lang="ja-JP" altLang="en-US" sz="2400" dirty="0"/>
              <a:t>手法を調和平均について比較</a:t>
            </a:r>
            <a:endParaRPr lang="en-US" altLang="ja-JP" sz="2400" dirty="0"/>
          </a:p>
          <a:p>
            <a:pPr lvl="2"/>
            <a:r>
              <a:rPr lang="ja-JP" altLang="en-US" sz="2000" dirty="0"/>
              <a:t>本研究の目的は削減率と</a:t>
            </a:r>
            <a:r>
              <a:rPr lang="en-US" altLang="ja-JP" sz="2000" dirty="0"/>
              <a:t>Recall</a:t>
            </a:r>
            <a:r>
              <a:rPr lang="ja-JP" altLang="en-US" sz="2000" dirty="0"/>
              <a:t>ともに高い値をだすこと</a:t>
            </a:r>
            <a:endParaRPr lang="en-US" altLang="ja-JP" sz="2000" dirty="0"/>
          </a:p>
          <a:p>
            <a:pPr lvl="2"/>
            <a:r>
              <a:rPr lang="ja-JP" altLang="en-US" sz="2000" dirty="0"/>
              <a:t>この手法ではだいたい両者トレードオフであり，両者バランスよく有効なパラメータを抽出するため調和平均を使用</a:t>
            </a:r>
            <a:endParaRPr lang="en-US" altLang="ja-JP" dirty="0"/>
          </a:p>
          <a:p>
            <a:endParaRPr lang="en-US" altLang="ja-JP" sz="2800" dirty="0"/>
          </a:p>
        </p:txBody>
      </p:sp>
      <p:graphicFrame>
        <p:nvGraphicFramePr>
          <p:cNvPr id="4" name="表 3"/>
          <p:cNvGraphicFramePr>
            <a:graphicFrameLocks noGrp="1"/>
          </p:cNvGraphicFramePr>
          <p:nvPr>
            <p:extLst>
              <p:ext uri="{D42A27DB-BD31-4B8C-83A1-F6EECF244321}">
                <p14:modId xmlns:p14="http://schemas.microsoft.com/office/powerpoint/2010/main" val="2884147035"/>
              </p:ext>
            </p:extLst>
          </p:nvPr>
        </p:nvGraphicFramePr>
        <p:xfrm>
          <a:off x="555230" y="2361646"/>
          <a:ext cx="8022427" cy="2274831"/>
        </p:xfrm>
        <a:graphic>
          <a:graphicData uri="http://schemas.openxmlformats.org/drawingml/2006/table">
            <a:tbl>
              <a:tblPr firstRow="1" bandRow="1">
                <a:tableStyleId>{5C22544A-7EE6-4342-B048-85BDC9FD1C3A}</a:tableStyleId>
              </a:tblPr>
              <a:tblGrid>
                <a:gridCol w="1429067">
                  <a:extLst>
                    <a:ext uri="{9D8B030D-6E8A-4147-A177-3AD203B41FA5}">
                      <a16:colId xmlns:a16="http://schemas.microsoft.com/office/drawing/2014/main" val="1167846353"/>
                    </a:ext>
                  </a:extLst>
                </a:gridCol>
                <a:gridCol w="2129360">
                  <a:extLst>
                    <a:ext uri="{9D8B030D-6E8A-4147-A177-3AD203B41FA5}">
                      <a16:colId xmlns:a16="http://schemas.microsoft.com/office/drawing/2014/main" val="2336980645"/>
                    </a:ext>
                  </a:extLst>
                </a:gridCol>
                <a:gridCol w="1116000">
                  <a:extLst>
                    <a:ext uri="{9D8B030D-6E8A-4147-A177-3AD203B41FA5}">
                      <a16:colId xmlns:a16="http://schemas.microsoft.com/office/drawing/2014/main" val="2309740114"/>
                    </a:ext>
                  </a:extLst>
                </a:gridCol>
                <a:gridCol w="1116000">
                  <a:extLst>
                    <a:ext uri="{9D8B030D-6E8A-4147-A177-3AD203B41FA5}">
                      <a16:colId xmlns:a16="http://schemas.microsoft.com/office/drawing/2014/main" val="2022491070"/>
                    </a:ext>
                  </a:extLst>
                </a:gridCol>
                <a:gridCol w="1116000">
                  <a:extLst>
                    <a:ext uri="{9D8B030D-6E8A-4147-A177-3AD203B41FA5}">
                      <a16:colId xmlns:a16="http://schemas.microsoft.com/office/drawing/2014/main" val="108596932"/>
                    </a:ext>
                  </a:extLst>
                </a:gridCol>
                <a:gridCol w="1116000">
                  <a:extLst>
                    <a:ext uri="{9D8B030D-6E8A-4147-A177-3AD203B41FA5}">
                      <a16:colId xmlns:a16="http://schemas.microsoft.com/office/drawing/2014/main" val="2070319834"/>
                    </a:ext>
                  </a:extLst>
                </a:gridCol>
              </a:tblGrid>
              <a:tr h="431115">
                <a:tc gridSpan="2">
                  <a:txBody>
                    <a:bodyPr/>
                    <a:lstStyle/>
                    <a:p>
                      <a:pPr algn="ctr"/>
                      <a:r>
                        <a:rPr kumimoji="1" lang="ja-JP" altLang="en-US" sz="1600" dirty="0" smtClean="0">
                          <a:solidFill>
                            <a:schemeClr val="tx1"/>
                          </a:solidFill>
                        </a:rPr>
                        <a:t>手法</a:t>
                      </a:r>
                      <a:endParaRPr kumimoji="1" lang="ja-JP" altLang="en-US" sz="1600" dirty="0">
                        <a:solidFill>
                          <a:schemeClr val="tx1"/>
                        </a:solidFill>
                      </a:endParaRPr>
                    </a:p>
                  </a:txBody>
                  <a:tcPr anchor="ctr"/>
                </a:tc>
                <a:tc hMerge="1">
                  <a:txBody>
                    <a:bodyPr/>
                    <a:lstStyle/>
                    <a:p>
                      <a:endParaRPr kumimoji="1" lang="ja-JP" altLang="en-US"/>
                    </a:p>
                  </a:txBody>
                  <a:tcPr/>
                </a:tc>
                <a:tc>
                  <a:txBody>
                    <a:bodyPr/>
                    <a:lstStyle/>
                    <a:p>
                      <a:pPr algn="ctr"/>
                      <a:r>
                        <a:rPr kumimoji="1" lang="en-US" altLang="ja-JP" sz="1600" dirty="0" smtClean="0">
                          <a:solidFill>
                            <a:schemeClr val="tx1"/>
                          </a:solidFill>
                        </a:rPr>
                        <a:t>Precision</a:t>
                      </a:r>
                      <a:endParaRPr kumimoji="1" lang="ja-JP" altLang="en-US" sz="1600" dirty="0">
                        <a:solidFill>
                          <a:schemeClr val="tx1"/>
                        </a:solidFill>
                      </a:endParaRPr>
                    </a:p>
                  </a:txBody>
                  <a:tcPr anchor="ctr"/>
                </a:tc>
                <a:tc>
                  <a:txBody>
                    <a:bodyPr/>
                    <a:lstStyle/>
                    <a:p>
                      <a:pPr algn="ctr"/>
                      <a:r>
                        <a:rPr kumimoji="1" lang="en-US" altLang="ja-JP" sz="1600" dirty="0" smtClean="0">
                          <a:solidFill>
                            <a:schemeClr val="tx1"/>
                          </a:solidFill>
                        </a:rPr>
                        <a:t>Recall</a:t>
                      </a:r>
                      <a:endParaRPr kumimoji="1" lang="ja-JP" altLang="en-US" sz="1600" dirty="0">
                        <a:solidFill>
                          <a:schemeClr val="tx1"/>
                        </a:solidFill>
                      </a:endParaRPr>
                    </a:p>
                  </a:txBody>
                  <a:tcPr anchor="ctr"/>
                </a:tc>
                <a:tc>
                  <a:txBody>
                    <a:bodyPr/>
                    <a:lstStyle/>
                    <a:p>
                      <a:pPr algn="ctr"/>
                      <a:r>
                        <a:rPr kumimoji="1" lang="ja-JP" altLang="en-US" sz="1600" dirty="0" smtClean="0">
                          <a:solidFill>
                            <a:schemeClr val="tx1"/>
                          </a:solidFill>
                        </a:rPr>
                        <a:t>削減率</a:t>
                      </a:r>
                      <a:endParaRPr kumimoji="1" lang="ja-JP" altLang="en-US" sz="1600" dirty="0">
                        <a:solidFill>
                          <a:schemeClr val="tx1"/>
                        </a:solidFill>
                      </a:endParaRPr>
                    </a:p>
                  </a:txBody>
                  <a:tcPr anchor="ctr"/>
                </a:tc>
                <a:tc>
                  <a:txBody>
                    <a:bodyPr/>
                    <a:lstStyle/>
                    <a:p>
                      <a:pPr algn="ctr"/>
                      <a:r>
                        <a:rPr kumimoji="1" lang="ja-JP" altLang="en-US" sz="1600" dirty="0" smtClean="0">
                          <a:solidFill>
                            <a:schemeClr val="tx1"/>
                          </a:solidFill>
                        </a:rPr>
                        <a:t>調和平均</a:t>
                      </a:r>
                      <a:endParaRPr kumimoji="1" lang="ja-JP" altLang="en-US" sz="1600" dirty="0">
                        <a:solidFill>
                          <a:schemeClr val="tx1"/>
                        </a:solidFill>
                      </a:endParaRPr>
                    </a:p>
                  </a:txBody>
                  <a:tcPr anchor="ctr"/>
                </a:tc>
                <a:extLst>
                  <a:ext uri="{0D108BD9-81ED-4DB2-BD59-A6C34878D82A}">
                    <a16:rowId xmlns:a16="http://schemas.microsoft.com/office/drawing/2014/main" val="3338466892"/>
                  </a:ext>
                </a:extLst>
              </a:tr>
              <a:tr h="342738">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dirty="0" smtClean="0"/>
                        <a:t>ディレクトリ単位（</a:t>
                      </a:r>
                      <a:r>
                        <a:rPr lang="en-US" altLang="ja-JP" sz="1600" dirty="0" smtClean="0"/>
                        <a:t>N=15</a:t>
                      </a:r>
                      <a:r>
                        <a:rPr lang="ja-JP" altLang="en-US" sz="1600" dirty="0" smtClean="0"/>
                        <a:t>）</a:t>
                      </a:r>
                    </a:p>
                  </a:txBody>
                  <a:tcPr anchor="ctr"/>
                </a:tc>
                <a:tc hMerge="1">
                  <a:txBody>
                    <a:bodyPr/>
                    <a:lstStyle/>
                    <a:p>
                      <a:endParaRPr kumimoji="1" lang="ja-JP" altLang="en-US"/>
                    </a:p>
                  </a:txBody>
                  <a:tcPr/>
                </a:tc>
                <a:tc>
                  <a:txBody>
                    <a:bodyPr/>
                    <a:lstStyle/>
                    <a:p>
                      <a:pPr algn="ctr" fontAlgn="ctr"/>
                      <a:r>
                        <a:rPr lang="en-US" altLang="ja-JP" sz="1800" b="0" i="0" u="none" strike="noStrike" dirty="0" smtClean="0">
                          <a:solidFill>
                            <a:srgbClr val="000000"/>
                          </a:solidFill>
                          <a:effectLst/>
                          <a:latin typeface="游ゴシック" panose="020B0400000000000000" pitchFamily="50" charset="-128"/>
                          <a:ea typeface="游ゴシック" panose="020B0400000000000000" pitchFamily="50" charset="-128"/>
                        </a:rPr>
                        <a:t>0.103</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350" marR="6350" marT="6350" marB="0" anchor="ctr"/>
                </a:tc>
                <a:tc>
                  <a:txBody>
                    <a:bodyPr/>
                    <a:lstStyle/>
                    <a:p>
                      <a:pPr algn="ctr" fontAlgn="ctr"/>
                      <a:r>
                        <a:rPr lang="en-US" altLang="ja-JP" sz="1800" b="0" i="0" u="none" strike="noStrike" dirty="0" smtClean="0">
                          <a:solidFill>
                            <a:srgbClr val="000000"/>
                          </a:solidFill>
                          <a:effectLst/>
                          <a:latin typeface="游ゴシック" panose="020B0400000000000000" pitchFamily="50" charset="-128"/>
                          <a:ea typeface="游ゴシック" panose="020B0400000000000000" pitchFamily="50" charset="-128"/>
                        </a:rPr>
                        <a:t>0.795</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350" marR="6350" marT="6350" marB="0" anchor="ctr"/>
                </a:tc>
                <a:tc>
                  <a:txBody>
                    <a:bodyPr/>
                    <a:lstStyle/>
                    <a:p>
                      <a:pPr algn="ctr" fontAlgn="ctr"/>
                      <a:r>
                        <a:rPr lang="en-US" altLang="ja-JP" sz="1800" b="0" i="0" u="none" strike="noStrike" dirty="0" smtClean="0">
                          <a:solidFill>
                            <a:srgbClr val="000000"/>
                          </a:solidFill>
                          <a:effectLst/>
                          <a:latin typeface="游ゴシック" panose="020B0400000000000000" pitchFamily="50" charset="-128"/>
                          <a:ea typeface="游ゴシック" panose="020B0400000000000000" pitchFamily="50" charset="-128"/>
                        </a:rPr>
                        <a:t>0.743</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350" marR="6350" marT="6350" marB="0" anchor="ctr"/>
                </a:tc>
                <a:tc>
                  <a:txBody>
                    <a:bodyPr/>
                    <a:lstStyle/>
                    <a:p>
                      <a:pPr algn="ctr" fontAlgn="ctr"/>
                      <a:r>
                        <a:rPr lang="en-US" altLang="ja-JP" sz="1800" b="0" i="0" u="none" strike="noStrike" dirty="0" smtClean="0">
                          <a:solidFill>
                            <a:srgbClr val="000000"/>
                          </a:solidFill>
                          <a:effectLst/>
                          <a:latin typeface="游ゴシック" panose="020B0400000000000000" pitchFamily="50" charset="-128"/>
                          <a:ea typeface="游ゴシック" panose="020B0400000000000000" pitchFamily="50" charset="-128"/>
                        </a:rPr>
                        <a:t>0.768</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350" marR="6350" marT="6350" marB="0" anchor="ctr"/>
                </a:tc>
                <a:extLst>
                  <a:ext uri="{0D108BD9-81ED-4DB2-BD59-A6C34878D82A}">
                    <a16:rowId xmlns:a16="http://schemas.microsoft.com/office/drawing/2014/main" val="3444763500"/>
                  </a:ext>
                </a:extLst>
              </a:tr>
              <a:tr h="143020">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dirty="0" smtClean="0"/>
                        <a:t>階層型</a:t>
                      </a:r>
                      <a:r>
                        <a:rPr lang="en-US" altLang="ja-JP" sz="1600" dirty="0" smtClean="0"/>
                        <a:t/>
                      </a:r>
                      <a:br>
                        <a:rPr lang="en-US" altLang="ja-JP" sz="1600" dirty="0" smtClean="0"/>
                      </a:br>
                      <a:r>
                        <a:rPr lang="ja-JP" altLang="en-US" sz="1600" dirty="0" smtClean="0"/>
                        <a:t>クラスタリング</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dirty="0" smtClean="0"/>
                        <a:t>最短距離法</a:t>
                      </a:r>
                      <a:endParaRPr lang="en-US" altLang="ja-JP" sz="16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dirty="0" smtClean="0"/>
                        <a:t>（クラスタ数</a:t>
                      </a:r>
                      <a:r>
                        <a:rPr lang="en-US" altLang="ja-JP" sz="1600" dirty="0" smtClean="0"/>
                        <a:t>=6, N=10</a:t>
                      </a:r>
                      <a:r>
                        <a:rPr lang="ja-JP" altLang="en-US" sz="1600" dirty="0" smtClean="0"/>
                        <a:t>）</a:t>
                      </a:r>
                    </a:p>
                  </a:txBody>
                  <a:tcPr anchor="ct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0.118</a:t>
                      </a:r>
                    </a:p>
                  </a:txBody>
                  <a:tcPr marL="6350" marR="6350" marT="6350" marB="0" anchor="ct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0.83</a:t>
                      </a:r>
                    </a:p>
                  </a:txBody>
                  <a:tcPr marL="6350" marR="6350" marT="6350" marB="0" anchor="ct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0.766</a:t>
                      </a:r>
                    </a:p>
                  </a:txBody>
                  <a:tcPr marL="6350" marR="6350" marT="6350" marB="0" anchor="ct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0.797</a:t>
                      </a:r>
                    </a:p>
                  </a:txBody>
                  <a:tcPr marL="6350" marR="6350" marT="6350" marB="0" anchor="ctr"/>
                </a:tc>
                <a:extLst>
                  <a:ext uri="{0D108BD9-81ED-4DB2-BD59-A6C34878D82A}">
                    <a16:rowId xmlns:a16="http://schemas.microsoft.com/office/drawing/2014/main" val="2385381199"/>
                  </a:ext>
                </a:extLst>
              </a:tr>
              <a:tr h="122872">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dirty="0" smtClean="0"/>
                        <a:t>最長距離法</a:t>
                      </a:r>
                      <a:endParaRPr lang="en-US" altLang="ja-JP" sz="16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dirty="0" smtClean="0"/>
                        <a:t>（クラスタ数</a:t>
                      </a:r>
                      <a:r>
                        <a:rPr lang="en-US" altLang="ja-JP" sz="1600" dirty="0" smtClean="0"/>
                        <a:t>=5, N=15</a:t>
                      </a:r>
                      <a:r>
                        <a:rPr lang="ja-JP" altLang="en-US" sz="1600" dirty="0" smtClean="0"/>
                        <a:t>）</a:t>
                      </a:r>
                    </a:p>
                  </a:txBody>
                  <a:tcPr anchor="ct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0.116</a:t>
                      </a:r>
                    </a:p>
                  </a:txBody>
                  <a:tcPr marL="6350" marR="6350" marT="6350" marB="0" anchor="ctr"/>
                </a:tc>
                <a:tc>
                  <a:txBody>
                    <a:bodyPr/>
                    <a:lstStyle/>
                    <a:p>
                      <a:pPr algn="ctr" fontAlgn="ctr"/>
                      <a:r>
                        <a:rPr lang="en-US" altLang="ja-JP" sz="1800" b="0" i="0" u="none" strike="noStrike">
                          <a:solidFill>
                            <a:srgbClr val="000000"/>
                          </a:solidFill>
                          <a:effectLst/>
                          <a:latin typeface="游ゴシック" panose="020B0400000000000000" pitchFamily="50" charset="-128"/>
                          <a:ea typeface="游ゴシック" panose="020B0400000000000000" pitchFamily="50" charset="-128"/>
                        </a:rPr>
                        <a:t>0.852</a:t>
                      </a:r>
                    </a:p>
                  </a:txBody>
                  <a:tcPr marL="6350" marR="6350" marT="6350" marB="0" anchor="ctr"/>
                </a:tc>
                <a:tc>
                  <a:txBody>
                    <a:bodyPr/>
                    <a:lstStyle/>
                    <a:p>
                      <a:pPr algn="ctr" fontAlgn="ctr"/>
                      <a:r>
                        <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rPr>
                        <a:t>0.755</a:t>
                      </a:r>
                    </a:p>
                  </a:txBody>
                  <a:tcPr marL="6350" marR="6350" marT="6350" marB="0" anchor="ctr"/>
                </a:tc>
                <a:tc>
                  <a:txBody>
                    <a:bodyPr/>
                    <a:lstStyle/>
                    <a:p>
                      <a:pPr algn="ctr" fontAlgn="ctr"/>
                      <a:r>
                        <a:rPr lang="en-US" altLang="ja-JP" sz="1800" b="1" i="0" u="none" strike="noStrike" dirty="0">
                          <a:solidFill>
                            <a:srgbClr val="FF4A01"/>
                          </a:solidFill>
                          <a:effectLst/>
                          <a:latin typeface="游ゴシック" panose="020B0400000000000000" pitchFamily="50" charset="-128"/>
                          <a:ea typeface="游ゴシック" panose="020B0400000000000000" pitchFamily="50" charset="-128"/>
                        </a:rPr>
                        <a:t>0.801</a:t>
                      </a:r>
                    </a:p>
                  </a:txBody>
                  <a:tcPr marL="6350" marR="6350" marT="6350" marB="0" anchor="ctr"/>
                </a:tc>
                <a:extLst>
                  <a:ext uri="{0D108BD9-81ED-4DB2-BD59-A6C34878D82A}">
                    <a16:rowId xmlns:a16="http://schemas.microsoft.com/office/drawing/2014/main" val="1600108375"/>
                  </a:ext>
                </a:extLst>
              </a:tr>
              <a:tr h="342738">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600" dirty="0" err="1" smtClean="0"/>
                        <a:t>NCDSearch</a:t>
                      </a:r>
                      <a:r>
                        <a:rPr lang="ja-JP" altLang="en-US" sz="1600" dirty="0" smtClean="0"/>
                        <a:t>（分類前）</a:t>
                      </a:r>
                    </a:p>
                  </a:txBody>
                  <a:tcPr anchor="ctr"/>
                </a:tc>
                <a:tc hMerge="1">
                  <a:txBody>
                    <a:bodyPr/>
                    <a:lstStyle/>
                    <a:p>
                      <a:endParaRPr kumimoji="1" lang="ja-JP" altLang="en-US"/>
                    </a:p>
                  </a:txBody>
                  <a:tcPr/>
                </a:tc>
                <a:tc>
                  <a:txBody>
                    <a:bodyPr/>
                    <a:lstStyle/>
                    <a:p>
                      <a:pPr algn="ctr" fontAlgn="ctr"/>
                      <a:r>
                        <a:rPr lang="en-US" altLang="ja-JP" sz="1800" b="0" i="0" u="none" strike="noStrike" smtClean="0">
                          <a:solidFill>
                            <a:srgbClr val="000000"/>
                          </a:solidFill>
                          <a:effectLst/>
                          <a:latin typeface="游ゴシック" panose="020B0400000000000000" pitchFamily="50" charset="-128"/>
                          <a:ea typeface="游ゴシック" panose="020B0400000000000000" pitchFamily="50" charset="-128"/>
                        </a:rPr>
                        <a:t>0.03</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350" marR="6350" marT="6350" marB="0" anchor="ctr"/>
                </a:tc>
                <a:tc>
                  <a:txBody>
                    <a:bodyPr/>
                    <a:lstStyle/>
                    <a:p>
                      <a:pPr algn="ctr" fontAlgn="ctr"/>
                      <a:r>
                        <a:rPr lang="en-US" altLang="ja-JP" sz="1800" b="0" i="0" u="none" strike="noStrike" dirty="0" smtClean="0">
                          <a:solidFill>
                            <a:srgbClr val="000000"/>
                          </a:solidFill>
                          <a:effectLst/>
                          <a:latin typeface="游ゴシック" panose="020B0400000000000000" pitchFamily="50" charset="-128"/>
                          <a:ea typeface="游ゴシック" panose="020B0400000000000000" pitchFamily="50" charset="-128"/>
                        </a:rPr>
                        <a:t>1.00</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350" marR="6350" marT="6350" marB="0" anchor="ctr"/>
                </a:tc>
                <a:tc>
                  <a:txBody>
                    <a:bodyPr/>
                    <a:lstStyle/>
                    <a:p>
                      <a:pPr algn="ctr" fontAlgn="ctr"/>
                      <a:r>
                        <a:rPr lang="en-US" altLang="ja-JP" sz="1800" b="0" i="0" u="none" strike="noStrike" dirty="0" smtClean="0">
                          <a:solidFill>
                            <a:srgbClr val="000000"/>
                          </a:solidFill>
                          <a:effectLst/>
                          <a:latin typeface="游ゴシック" panose="020B0400000000000000" pitchFamily="50" charset="-128"/>
                          <a:ea typeface="游ゴシック" panose="020B0400000000000000" pitchFamily="50" charset="-128"/>
                        </a:rPr>
                        <a:t>-</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350" marR="6350" marT="6350" marB="0" anchor="ctr"/>
                </a:tc>
                <a:tc>
                  <a:txBody>
                    <a:bodyPr/>
                    <a:lstStyle/>
                    <a:p>
                      <a:pPr algn="ctr" fontAlgn="ctr"/>
                      <a:r>
                        <a:rPr lang="en-US" altLang="ja-JP" sz="1800" b="1" i="0" u="none" strike="noStrike" dirty="0" smtClean="0">
                          <a:solidFill>
                            <a:schemeClr val="tx1"/>
                          </a:solidFill>
                          <a:effectLst/>
                          <a:latin typeface="游ゴシック" panose="020B0400000000000000" pitchFamily="50" charset="-128"/>
                          <a:ea typeface="游ゴシック" panose="020B0400000000000000" pitchFamily="50" charset="-128"/>
                        </a:rPr>
                        <a:t>-</a:t>
                      </a:r>
                      <a:endParaRPr lang="en-US" altLang="ja-JP" sz="1800" b="1" i="0" u="none" strike="noStrike" dirty="0">
                        <a:solidFill>
                          <a:schemeClr val="tx1"/>
                        </a:solidFill>
                        <a:effectLst/>
                        <a:latin typeface="游ゴシック" panose="020B0400000000000000" pitchFamily="50" charset="-128"/>
                        <a:ea typeface="游ゴシック" panose="020B0400000000000000" pitchFamily="50" charset="-128"/>
                      </a:endParaRPr>
                    </a:p>
                  </a:txBody>
                  <a:tcPr marL="6350" marR="6350" marT="6350" marB="0" anchor="ctr"/>
                </a:tc>
                <a:extLst>
                  <a:ext uri="{0D108BD9-81ED-4DB2-BD59-A6C34878D82A}">
                    <a16:rowId xmlns:a16="http://schemas.microsoft.com/office/drawing/2014/main" val="4083608204"/>
                  </a:ext>
                </a:extLst>
              </a:tr>
            </a:tbl>
          </a:graphicData>
        </a:graphic>
      </p:graphicFrame>
      <p:sp>
        <p:nvSpPr>
          <p:cNvPr id="7" name="テキスト ボックス 6"/>
          <p:cNvSpPr txBox="1"/>
          <p:nvPr/>
        </p:nvSpPr>
        <p:spPr>
          <a:xfrm>
            <a:off x="1482034" y="1937632"/>
            <a:ext cx="6555000" cy="369332"/>
          </a:xfrm>
          <a:prstGeom prst="rect">
            <a:avLst/>
          </a:prstGeom>
          <a:noFill/>
        </p:spPr>
        <p:txBody>
          <a:bodyPr wrap="none" rtlCol="0">
            <a:spAutoFit/>
          </a:bodyPr>
          <a:lstStyle/>
          <a:p>
            <a:r>
              <a:rPr lang="en-US" altLang="ja-JP" dirty="0" smtClean="0"/>
              <a:t>※</a:t>
            </a:r>
            <a:r>
              <a:rPr lang="ja-JP" altLang="en-US" dirty="0" smtClean="0"/>
              <a:t>調和平均について最高の値を出したときの各パラメータを提示</a:t>
            </a:r>
            <a:endParaRPr kumimoji="1" lang="ja-JP" altLang="en-US" dirty="0"/>
          </a:p>
        </p:txBody>
      </p:sp>
      <p:sp>
        <p:nvSpPr>
          <p:cNvPr id="8" name="スライド番号プレースホルダー 3"/>
          <p:cNvSpPr>
            <a:spLocks noGrp="1"/>
          </p:cNvSpPr>
          <p:nvPr>
            <p:ph type="sldNum" sz="quarter" idx="12"/>
          </p:nvPr>
        </p:nvSpPr>
        <p:spPr>
          <a:xfrm>
            <a:off x="7597775" y="6308725"/>
            <a:ext cx="1150938" cy="288925"/>
          </a:xfrm>
        </p:spPr>
        <p:txBody>
          <a:bodyPr/>
          <a:lstStyle/>
          <a:p>
            <a:fld id="{9F5033E9-932D-4E41-95C3-341F9A6DAE17}" type="slidenum">
              <a:rPr lang="en-US" altLang="ja-JP" smtClean="0"/>
              <a:pPr/>
              <a:t>12</a:t>
            </a:fld>
            <a:endParaRPr lang="en-US" altLang="ja-JP" dirty="0"/>
          </a:p>
        </p:txBody>
      </p:sp>
    </p:spTree>
    <p:extLst>
      <p:ext uri="{BB962C8B-B14F-4D97-AF65-F5344CB8AC3E}">
        <p14:creationId xmlns:p14="http://schemas.microsoft.com/office/powerpoint/2010/main" val="1806907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a:t>
            </a:r>
            <a:r>
              <a:rPr lang="ja-JP" altLang="en-US" dirty="0" smtClean="0"/>
              <a:t>研究との比較</a:t>
            </a:r>
            <a:r>
              <a:rPr kumimoji="1" lang="ja-JP" altLang="en-US" dirty="0" smtClean="0"/>
              <a:t>結果 </a:t>
            </a:r>
            <a:r>
              <a:rPr lang="en-US" altLang="ja-JP" dirty="0" smtClean="0"/>
              <a:t>1/2</a:t>
            </a:r>
            <a:endParaRPr kumimoji="1" lang="ja-JP" altLang="en-US" dirty="0"/>
          </a:p>
        </p:txBody>
      </p:sp>
      <p:sp>
        <p:nvSpPr>
          <p:cNvPr id="3" name="コンテンツ プレースホルダー 2"/>
          <p:cNvSpPr>
            <a:spLocks noGrp="1"/>
          </p:cNvSpPr>
          <p:nvPr>
            <p:ph idx="1"/>
          </p:nvPr>
        </p:nvSpPr>
        <p:spPr/>
        <p:txBody>
          <a:bodyPr/>
          <a:lstStyle/>
          <a:p>
            <a:r>
              <a:rPr lang="en-US" altLang="ja-JP" dirty="0" err="1" smtClean="0"/>
              <a:t>NCDSearch</a:t>
            </a:r>
            <a:r>
              <a:rPr lang="ja-JP" altLang="en-US" dirty="0" smtClean="0"/>
              <a:t>と分類手法適用後での各データセット内におけ</a:t>
            </a:r>
            <a:r>
              <a:rPr lang="ja-JP" altLang="en-US" dirty="0"/>
              <a:t>る</a:t>
            </a:r>
            <a:r>
              <a:rPr lang="ja-JP" altLang="en-US" dirty="0" smtClean="0"/>
              <a:t>類似コード片数を比較</a:t>
            </a:r>
            <a:endParaRPr lang="en-US" altLang="ja-JP" dirty="0" smtClean="0"/>
          </a:p>
          <a:p>
            <a:pPr lvl="1"/>
            <a:r>
              <a:rPr lang="ja-JP" altLang="en-US" dirty="0" smtClean="0"/>
              <a:t>分類後で類似コード片の数は全体的に減少</a:t>
            </a:r>
            <a:endParaRPr lang="en-US" altLang="ja-JP" dirty="0"/>
          </a:p>
          <a:p>
            <a:pPr lvl="1"/>
            <a:r>
              <a:rPr lang="ja-JP" altLang="en-US" dirty="0" smtClean="0"/>
              <a:t>類似コード片数は</a:t>
            </a:r>
            <a:r>
              <a:rPr lang="en-US" altLang="ja-JP" dirty="0" smtClean="0"/>
              <a:t>2641</a:t>
            </a:r>
            <a:r>
              <a:rPr lang="ja-JP" altLang="en-US" dirty="0" smtClean="0"/>
              <a:t>件→</a:t>
            </a:r>
            <a:r>
              <a:rPr lang="en-US" altLang="ja-JP" dirty="0" smtClean="0"/>
              <a:t>646</a:t>
            </a:r>
            <a:r>
              <a:rPr lang="ja-JP" altLang="en-US" dirty="0" smtClean="0"/>
              <a:t>件に</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7" name="テキスト ボックス 6"/>
          <p:cNvSpPr txBox="1"/>
          <p:nvPr/>
        </p:nvSpPr>
        <p:spPr>
          <a:xfrm>
            <a:off x="457200" y="5571113"/>
            <a:ext cx="2959465" cy="646331"/>
          </a:xfrm>
          <a:prstGeom prst="rect">
            <a:avLst/>
          </a:prstGeom>
          <a:noFill/>
        </p:spPr>
        <p:txBody>
          <a:bodyPr wrap="none" rtlCol="0">
            <a:spAutoFit/>
          </a:bodyPr>
          <a:lstStyle/>
          <a:p>
            <a:r>
              <a:rPr lang="en-US" altLang="ja-JP" dirty="0" smtClean="0"/>
              <a:t>※</a:t>
            </a:r>
            <a:r>
              <a:rPr lang="ja-JP" altLang="en-US" dirty="0" smtClean="0"/>
              <a:t>最長距離法</a:t>
            </a:r>
            <a:endParaRPr lang="en-US" altLang="ja-JP" dirty="0" smtClean="0"/>
          </a:p>
          <a:p>
            <a:r>
              <a:rPr lang="en-US" altLang="ja-JP" dirty="0" smtClean="0"/>
              <a:t>(</a:t>
            </a:r>
            <a:r>
              <a:rPr lang="ja-JP" altLang="en-US" dirty="0" smtClean="0"/>
              <a:t>クラスタ数</a:t>
            </a:r>
            <a:r>
              <a:rPr lang="en-US" altLang="ja-JP" dirty="0" smtClean="0"/>
              <a:t>=5</a:t>
            </a:r>
            <a:r>
              <a:rPr lang="ja-JP" altLang="en-US" dirty="0" err="1" smtClean="0"/>
              <a:t>，</a:t>
            </a:r>
            <a:r>
              <a:rPr lang="en-US" altLang="ja-JP" dirty="0" smtClean="0"/>
              <a:t>N=15)</a:t>
            </a:r>
            <a:r>
              <a:rPr lang="ja-JP" altLang="en-US" dirty="0" smtClean="0"/>
              <a:t>を使用</a:t>
            </a:r>
            <a:endParaRPr kumimoji="1" lang="ja-JP" altLang="en-US" dirty="0"/>
          </a:p>
        </p:txBody>
      </p:sp>
      <p:graphicFrame>
        <p:nvGraphicFramePr>
          <p:cNvPr id="9" name="グラフ 8"/>
          <p:cNvGraphicFramePr>
            <a:graphicFrameLocks/>
          </p:cNvGraphicFramePr>
          <p:nvPr>
            <p:extLst>
              <p:ext uri="{D42A27DB-BD31-4B8C-83A1-F6EECF244321}">
                <p14:modId xmlns:p14="http://schemas.microsoft.com/office/powerpoint/2010/main" val="663427917"/>
              </p:ext>
            </p:extLst>
          </p:nvPr>
        </p:nvGraphicFramePr>
        <p:xfrm>
          <a:off x="122935" y="3893773"/>
          <a:ext cx="8898131" cy="1586059"/>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p:cNvSpPr txBox="1"/>
          <p:nvPr/>
        </p:nvSpPr>
        <p:spPr>
          <a:xfrm>
            <a:off x="6989191" y="3540015"/>
            <a:ext cx="2077813" cy="646331"/>
          </a:xfrm>
          <a:prstGeom prst="rect">
            <a:avLst/>
          </a:prstGeom>
          <a:noFill/>
        </p:spPr>
        <p:txBody>
          <a:bodyPr wrap="none" rtlCol="0">
            <a:spAutoFit/>
          </a:bodyPr>
          <a:lstStyle/>
          <a:p>
            <a:r>
              <a:rPr kumimoji="1" lang="ja-JP" altLang="en-US" dirty="0" smtClean="0"/>
              <a:t>　</a:t>
            </a:r>
            <a:r>
              <a:rPr kumimoji="1" lang="en-US" altLang="ja-JP" dirty="0" smtClean="0"/>
              <a:t>1</a:t>
            </a:r>
            <a:r>
              <a:rPr kumimoji="1" lang="ja-JP" altLang="en-US" dirty="0" smtClean="0"/>
              <a:t>データセット内の</a:t>
            </a:r>
            <a:endParaRPr kumimoji="1" lang="en-US" altLang="ja-JP" dirty="0" smtClean="0"/>
          </a:p>
          <a:p>
            <a:r>
              <a:rPr lang="ja-JP" altLang="en-US" dirty="0" smtClean="0"/>
              <a:t>↓ コード片数</a:t>
            </a:r>
            <a:endParaRPr kumimoji="1" lang="en-US" altLang="ja-JP" dirty="0" smtClean="0"/>
          </a:p>
        </p:txBody>
      </p:sp>
      <p:sp>
        <p:nvSpPr>
          <p:cNvPr id="8" name="テキスト ボックス 7"/>
          <p:cNvSpPr txBox="1"/>
          <p:nvPr/>
        </p:nvSpPr>
        <p:spPr>
          <a:xfrm>
            <a:off x="4523481" y="5599920"/>
            <a:ext cx="4163319" cy="369332"/>
          </a:xfrm>
          <a:prstGeom prst="rect">
            <a:avLst/>
          </a:prstGeom>
          <a:noFill/>
        </p:spPr>
        <p:txBody>
          <a:bodyPr wrap="none" rtlCol="0">
            <a:spAutoFit/>
          </a:bodyPr>
          <a:lstStyle/>
          <a:p>
            <a:r>
              <a:rPr lang="en-US" altLang="ja-JP" dirty="0" smtClean="0"/>
              <a:t>※53</a:t>
            </a:r>
            <a:r>
              <a:rPr lang="ja-JP" altLang="en-US" dirty="0" smtClean="0"/>
              <a:t>個のデータセットを色ごとに区別した</a:t>
            </a:r>
            <a:endParaRPr lang="en-US" altLang="ja-JP" dirty="0" smtClean="0"/>
          </a:p>
        </p:txBody>
      </p:sp>
    </p:spTree>
    <p:extLst>
      <p:ext uri="{BB962C8B-B14F-4D97-AF65-F5344CB8AC3E}">
        <p14:creationId xmlns:p14="http://schemas.microsoft.com/office/powerpoint/2010/main" val="864143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既存研究との比較結果 </a:t>
            </a:r>
            <a:r>
              <a:rPr lang="en-US" altLang="ja-JP" dirty="0" smtClean="0"/>
              <a:t>2/2</a:t>
            </a:r>
            <a:endParaRPr kumimoji="1" lang="ja-JP" altLang="en-US" dirty="0"/>
          </a:p>
        </p:txBody>
      </p:sp>
      <p:sp>
        <p:nvSpPr>
          <p:cNvPr id="3" name="コンテンツ プレースホルダー 2"/>
          <p:cNvSpPr>
            <a:spLocks noGrp="1"/>
          </p:cNvSpPr>
          <p:nvPr>
            <p:ph idx="1"/>
          </p:nvPr>
        </p:nvSpPr>
        <p:spPr>
          <a:xfrm>
            <a:off x="457200" y="1541622"/>
            <a:ext cx="8229600" cy="4985843"/>
          </a:xfrm>
        </p:spPr>
        <p:txBody>
          <a:bodyPr/>
          <a:lstStyle/>
          <a:p>
            <a:r>
              <a:rPr lang="en-US" altLang="ja-JP" sz="2800" dirty="0" err="1" smtClean="0"/>
              <a:t>NCDSearch</a:t>
            </a:r>
            <a:r>
              <a:rPr kumimoji="1" lang="ja-JP" altLang="en-US" sz="2800" dirty="0" smtClean="0"/>
              <a:t>の出力結果</a:t>
            </a:r>
            <a:r>
              <a:rPr lang="ja-JP" altLang="en-US" sz="2800" dirty="0"/>
              <a:t>の</a:t>
            </a:r>
            <a:r>
              <a:rPr lang="ja-JP" altLang="en-US" sz="2800" dirty="0" smtClean="0"/>
              <a:t>上位</a:t>
            </a:r>
            <a:r>
              <a:rPr lang="en-US" altLang="ja-JP" sz="2800" dirty="0" smtClean="0"/>
              <a:t> N</a:t>
            </a:r>
            <a:r>
              <a:rPr lang="ja-JP" altLang="en-US" sz="2800" dirty="0" smtClean="0"/>
              <a:t>件を調査したものと</a:t>
            </a:r>
            <a:r>
              <a:rPr kumimoji="1" lang="ja-JP" altLang="en-US" sz="2800" dirty="0" smtClean="0"/>
              <a:t>提案した</a:t>
            </a:r>
            <a:r>
              <a:rPr kumimoji="1" lang="en-US" altLang="ja-JP" sz="2800" dirty="0" smtClean="0"/>
              <a:t>3</a:t>
            </a:r>
            <a:r>
              <a:rPr kumimoji="1" lang="ja-JP" altLang="en-US" sz="2800" dirty="0" smtClean="0"/>
              <a:t>手法を比較した</a:t>
            </a:r>
            <a:r>
              <a:rPr kumimoji="1" lang="en-US" altLang="ja-JP" sz="2800" dirty="0" smtClean="0"/>
              <a:t>(N={1,5,10,15,20})</a:t>
            </a:r>
          </a:p>
          <a:p>
            <a:endParaRPr lang="en-US" altLang="ja-JP" sz="2800" dirty="0" smtClean="0"/>
          </a:p>
          <a:p>
            <a:endParaRPr lang="en-US" altLang="ja-JP" sz="2800" dirty="0"/>
          </a:p>
          <a:p>
            <a:endParaRPr lang="en-US" altLang="ja-JP" sz="2800" dirty="0" smtClean="0"/>
          </a:p>
          <a:p>
            <a:endParaRPr lang="en-US" altLang="ja-JP" sz="2800" dirty="0"/>
          </a:p>
          <a:p>
            <a:endParaRPr lang="en-US" altLang="ja-JP" sz="2800" dirty="0" smtClean="0"/>
          </a:p>
          <a:p>
            <a:endParaRPr lang="en-US" altLang="ja-JP" sz="2800" dirty="0"/>
          </a:p>
          <a:p>
            <a:r>
              <a:rPr lang="ja-JP" altLang="en-US" sz="2800" dirty="0" smtClean="0"/>
              <a:t>上位</a:t>
            </a:r>
            <a:r>
              <a:rPr lang="en-US" altLang="ja-JP" sz="2800" dirty="0" smtClean="0"/>
              <a:t>10</a:t>
            </a:r>
            <a:r>
              <a:rPr lang="ja-JP" altLang="en-US" sz="2800" dirty="0" smtClean="0"/>
              <a:t>件を調査する場合と近い結果となった</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graphicFrame>
        <p:nvGraphicFramePr>
          <p:cNvPr id="7" name="グラフ 6"/>
          <p:cNvGraphicFramePr>
            <a:graphicFrameLocks/>
          </p:cNvGraphicFramePr>
          <p:nvPr>
            <p:extLst>
              <p:ext uri="{D42A27DB-BD31-4B8C-83A1-F6EECF244321}">
                <p14:modId xmlns:p14="http://schemas.microsoft.com/office/powerpoint/2010/main" val="1469805760"/>
              </p:ext>
            </p:extLst>
          </p:nvPr>
        </p:nvGraphicFramePr>
        <p:xfrm>
          <a:off x="271610" y="2491854"/>
          <a:ext cx="8218488" cy="30027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085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まとめと今後の展望</a:t>
            </a:r>
            <a:endParaRPr kumimoji="1" lang="ja-JP" altLang="en-US" dirty="0"/>
          </a:p>
        </p:txBody>
      </p:sp>
      <p:sp>
        <p:nvSpPr>
          <p:cNvPr id="3" name="コンテンツ プレースホルダー 2"/>
          <p:cNvSpPr>
            <a:spLocks noGrp="1"/>
          </p:cNvSpPr>
          <p:nvPr>
            <p:ph idx="1"/>
          </p:nvPr>
        </p:nvSpPr>
        <p:spPr>
          <a:xfrm>
            <a:off x="251871" y="1600200"/>
            <a:ext cx="8793571" cy="4525963"/>
          </a:xfrm>
        </p:spPr>
        <p:txBody>
          <a:bodyPr/>
          <a:lstStyle/>
          <a:p>
            <a:r>
              <a:rPr lang="ja-JP" altLang="en-US" sz="2800" dirty="0" smtClean="0"/>
              <a:t>効率的な類似エラーコード片の分類手法を提案</a:t>
            </a:r>
            <a:endParaRPr lang="en-US" altLang="ja-JP" sz="2800" dirty="0" smtClean="0"/>
          </a:p>
          <a:p>
            <a:pPr lvl="1"/>
            <a:r>
              <a:rPr lang="ja-JP" altLang="en-US" sz="2400" dirty="0" smtClean="0"/>
              <a:t>削減率</a:t>
            </a:r>
            <a:r>
              <a:rPr lang="en-US" altLang="ja-JP" sz="2400" dirty="0"/>
              <a:t>=0.755</a:t>
            </a:r>
            <a:r>
              <a:rPr lang="ja-JP" altLang="en-US" sz="2400" dirty="0" err="1"/>
              <a:t>，</a:t>
            </a:r>
            <a:r>
              <a:rPr lang="en-US" altLang="ja-JP" sz="2400" dirty="0" smtClean="0"/>
              <a:t>Recall=0.852</a:t>
            </a:r>
            <a:br>
              <a:rPr lang="en-US" altLang="ja-JP" sz="2400" dirty="0" smtClean="0"/>
            </a:br>
            <a:r>
              <a:rPr lang="en-US" altLang="ja-JP" sz="2400" dirty="0" smtClean="0"/>
              <a:t>(</a:t>
            </a:r>
            <a:r>
              <a:rPr lang="ja-JP" altLang="en-US" sz="2400" dirty="0" smtClean="0"/>
              <a:t>最長距離法，クラスタ数</a:t>
            </a:r>
            <a:r>
              <a:rPr lang="en-US" altLang="ja-JP" sz="2400" dirty="0" smtClean="0"/>
              <a:t>=5, Top15)</a:t>
            </a:r>
          </a:p>
          <a:p>
            <a:pPr lvl="1"/>
            <a:endParaRPr lang="en-US" altLang="ja-JP" dirty="0" smtClean="0"/>
          </a:p>
          <a:p>
            <a:r>
              <a:rPr lang="ja-JP" altLang="en-US" sz="2800" dirty="0"/>
              <a:t>今後</a:t>
            </a:r>
            <a:r>
              <a:rPr lang="ja-JP" altLang="en-US" sz="2800" dirty="0" smtClean="0"/>
              <a:t>の課題</a:t>
            </a:r>
            <a:endParaRPr lang="en-US" altLang="ja-JP" sz="2800" dirty="0" smtClean="0"/>
          </a:p>
          <a:p>
            <a:pPr lvl="1"/>
            <a:r>
              <a:rPr lang="ja-JP" altLang="en-US" sz="2400" dirty="0" smtClean="0"/>
              <a:t>データセットのサイズごとにパラメータの変化をつける</a:t>
            </a:r>
            <a:endParaRPr lang="en-US" altLang="ja-JP" sz="2400" dirty="0" smtClean="0"/>
          </a:p>
          <a:p>
            <a:pPr lvl="1"/>
            <a:r>
              <a:rPr lang="ja-JP" altLang="en-US" sz="2400" dirty="0"/>
              <a:t>距離</a:t>
            </a:r>
            <a:r>
              <a:rPr lang="ja-JP" altLang="en-US" sz="2400" dirty="0" smtClean="0"/>
              <a:t>尺度以外のメトリクスの採用</a:t>
            </a:r>
            <a:endParaRPr lang="en-US" altLang="ja-JP" sz="2400" dirty="0" smtClean="0"/>
          </a:p>
        </p:txBody>
      </p:sp>
      <p:sp>
        <p:nvSpPr>
          <p:cNvPr id="4" name="スライド番号プレースホルダー 3"/>
          <p:cNvSpPr>
            <a:spLocks noGrp="1"/>
          </p:cNvSpPr>
          <p:nvPr>
            <p:ph type="sldNum" sz="quarter" idx="12"/>
          </p:nvPr>
        </p:nvSpPr>
        <p:spPr>
          <a:xfrm>
            <a:off x="7597775" y="6308725"/>
            <a:ext cx="1150938" cy="288925"/>
          </a:xfrm>
        </p:spPr>
        <p:txBody>
          <a:bodyPr/>
          <a:lstStyle/>
          <a:p>
            <a:r>
              <a:rPr lang="en-US" altLang="ja-JP" dirty="0" smtClean="0"/>
              <a:t>16</a:t>
            </a:r>
            <a:endParaRPr lang="en-US" altLang="ja-JP" dirty="0"/>
          </a:p>
        </p:txBody>
      </p:sp>
    </p:spTree>
    <p:extLst>
      <p:ext uri="{BB962C8B-B14F-4D97-AF65-F5344CB8AC3E}">
        <p14:creationId xmlns:p14="http://schemas.microsoft.com/office/powerpoint/2010/main" val="984217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NCDSearch</a:t>
            </a:r>
            <a:r>
              <a:rPr lang="ja-JP" altLang="en-US" dirty="0" smtClean="0"/>
              <a:t>と</a:t>
            </a:r>
            <a:r>
              <a:rPr lang="ja-JP" altLang="en-US" dirty="0"/>
              <a:t>は</a:t>
            </a:r>
            <a:endParaRPr lang="en-US" dirty="0"/>
          </a:p>
        </p:txBody>
      </p:sp>
      <p:sp>
        <p:nvSpPr>
          <p:cNvPr id="3" name="コンテンツ プレースホルダー 2"/>
          <p:cNvSpPr>
            <a:spLocks noGrp="1"/>
          </p:cNvSpPr>
          <p:nvPr>
            <p:ph idx="1"/>
          </p:nvPr>
        </p:nvSpPr>
        <p:spPr>
          <a:xfrm>
            <a:off x="228600" y="1600202"/>
            <a:ext cx="8915400" cy="4525963"/>
          </a:xfrm>
        </p:spPr>
        <p:txBody>
          <a:bodyPr/>
          <a:lstStyle/>
          <a:p>
            <a:r>
              <a:rPr lang="ja-JP" altLang="en-US" sz="2800" dirty="0" smtClean="0"/>
              <a:t>同時バグ修正に向けた類似コード片検索ツール</a:t>
            </a:r>
            <a:r>
              <a:rPr lang="en-US" altLang="ja-JP" sz="2800" dirty="0" smtClean="0"/>
              <a:t>[1]</a:t>
            </a:r>
            <a:endParaRPr lang="en-US" altLang="ja-JP" sz="2800" dirty="0"/>
          </a:p>
          <a:p>
            <a:pPr lvl="1"/>
            <a:r>
              <a:rPr lang="ja-JP" altLang="en-US" sz="2400" dirty="0"/>
              <a:t>バグのあったソースコードの断片を入力として</a:t>
            </a:r>
            <a:r>
              <a:rPr lang="en-US" altLang="ja-JP" sz="2400" dirty="0"/>
              <a:t>,</a:t>
            </a:r>
            <a:r>
              <a:rPr lang="ja-JP" altLang="en-US" sz="2400" dirty="0"/>
              <a:t> 他</a:t>
            </a:r>
            <a:r>
              <a:rPr lang="ja-JP" altLang="en-US" sz="2400" dirty="0" smtClean="0"/>
              <a:t>のファイル等を検索し</a:t>
            </a:r>
            <a:r>
              <a:rPr lang="en-US" altLang="ja-JP" sz="2400" dirty="0" smtClean="0"/>
              <a:t>, </a:t>
            </a:r>
            <a:r>
              <a:rPr lang="ja-JP" altLang="en-US" sz="2400" dirty="0"/>
              <a:t>類似</a:t>
            </a:r>
            <a:r>
              <a:rPr lang="ja-JP" altLang="en-US" sz="2400" dirty="0" smtClean="0"/>
              <a:t>しているものから順にコード片を出力する</a:t>
            </a:r>
            <a:endParaRPr lang="en-US" altLang="ja-JP" sz="2400" dirty="0"/>
          </a:p>
          <a:p>
            <a:pPr lvl="1"/>
            <a:r>
              <a:rPr lang="ja-JP" altLang="en-US" sz="2400" dirty="0"/>
              <a:t>正規圧縮距離</a:t>
            </a:r>
            <a:r>
              <a:rPr lang="ja-JP" altLang="en-US" sz="2400" dirty="0" smtClean="0"/>
              <a:t>を使用する</a:t>
            </a:r>
            <a:endParaRPr lang="en-US" altLang="ja-JP" sz="2400" dirty="0" smtClean="0"/>
          </a:p>
          <a:p>
            <a:pPr lvl="2"/>
            <a:r>
              <a:rPr lang="ja-JP" altLang="en-US" sz="2000" dirty="0"/>
              <a:t>圧縮度に基づいて定まるデータ間の</a:t>
            </a:r>
            <a:r>
              <a:rPr lang="ja-JP" altLang="en-US" sz="2000" dirty="0" smtClean="0"/>
              <a:t>距離</a:t>
            </a:r>
            <a:endParaRPr lang="en-US" altLang="ja-JP" sz="2000" dirty="0" smtClean="0"/>
          </a:p>
          <a:p>
            <a:pPr lvl="2"/>
            <a:r>
              <a:rPr lang="en-US" altLang="ja-JP" sz="2000" dirty="0" smtClean="0"/>
              <a:t>2</a:t>
            </a:r>
            <a:r>
              <a:rPr lang="ja-JP" altLang="en-US" sz="2000" dirty="0" err="1"/>
              <a:t>つの</a:t>
            </a:r>
            <a:r>
              <a:rPr lang="ja-JP" altLang="en-US" sz="2000" dirty="0"/>
              <a:t>コード片が類似しているほど圧縮度が高く</a:t>
            </a:r>
            <a:r>
              <a:rPr lang="ja-JP" altLang="en-US" sz="2000" dirty="0" smtClean="0"/>
              <a:t>なり，距離</a:t>
            </a:r>
            <a:r>
              <a:rPr lang="ja-JP" altLang="en-US" sz="2000" dirty="0"/>
              <a:t>は</a:t>
            </a:r>
            <a:r>
              <a:rPr lang="en-US" altLang="ja-JP" sz="2000" dirty="0"/>
              <a:t>0</a:t>
            </a:r>
            <a:r>
              <a:rPr lang="ja-JP" altLang="en-US" sz="2000" dirty="0"/>
              <a:t>に</a:t>
            </a:r>
            <a:r>
              <a:rPr lang="ja-JP" altLang="en-US" sz="2000" dirty="0" smtClean="0"/>
              <a:t>近づく</a:t>
            </a:r>
            <a:endParaRPr lang="ja-JP" altLang="en-US" sz="2000" dirty="0"/>
          </a:p>
          <a:p>
            <a:pPr lvl="1"/>
            <a:r>
              <a:rPr lang="ja-JP" altLang="en-US" sz="2400" dirty="0" smtClean="0"/>
              <a:t>過去の評価</a:t>
            </a:r>
            <a:r>
              <a:rPr lang="ja-JP" altLang="en-US" sz="2400" dirty="0"/>
              <a:t>実験では既存ツールに比べて高い再現率を</a:t>
            </a:r>
            <a:r>
              <a:rPr lang="ja-JP" altLang="en-US" sz="2400" dirty="0" smtClean="0"/>
              <a:t>示す</a:t>
            </a:r>
            <a:endParaRPr lang="en-US" altLang="ja-JP" sz="2400" dirty="0" smtClean="0"/>
          </a:p>
          <a:p>
            <a:pPr lvl="1"/>
            <a:r>
              <a:rPr lang="ja-JP" altLang="en-US" sz="2400" dirty="0" smtClean="0"/>
              <a:t>問題点として，出力</a:t>
            </a:r>
            <a:r>
              <a:rPr lang="ja-JP" altLang="en-US" sz="2400" dirty="0"/>
              <a:t>結果に不必要なコード片</a:t>
            </a:r>
            <a:r>
              <a:rPr lang="ja-JP" altLang="en-US" sz="2400" dirty="0" smtClean="0"/>
              <a:t>（類似バグを含まないコード片</a:t>
            </a:r>
            <a:r>
              <a:rPr lang="ja-JP" altLang="en-US" sz="2400" dirty="0"/>
              <a:t>）が</a:t>
            </a:r>
            <a:r>
              <a:rPr lang="ja-JP" altLang="en-US" sz="2400" dirty="0" smtClean="0"/>
              <a:t>多いことが挙げられる</a:t>
            </a:r>
            <a:endParaRPr lang="en-US" altLang="ja-JP" sz="2400" dirty="0"/>
          </a:p>
          <a:p>
            <a:pPr lvl="1"/>
            <a:endParaRPr lang="en-US" altLang="ja-JP" sz="2400" dirty="0"/>
          </a:p>
          <a:p>
            <a:pPr marL="457200" lvl="1" indent="0">
              <a:buNone/>
            </a:pPr>
            <a:endParaRPr lang="en-US" altLang="ja-JP" sz="2800" dirty="0" smtClean="0"/>
          </a:p>
          <a:p>
            <a:pPr lvl="1"/>
            <a:endParaRPr lang="en-US" altLang="ja-JP" sz="2400" dirty="0" smtClean="0"/>
          </a:p>
        </p:txBody>
      </p:sp>
      <p:sp>
        <p:nvSpPr>
          <p:cNvPr id="6" name="スライド番号プレースホルダー 3"/>
          <p:cNvSpPr>
            <a:spLocks noGrp="1"/>
          </p:cNvSpPr>
          <p:nvPr>
            <p:ph type="sldNum" sz="quarter" idx="12"/>
          </p:nvPr>
        </p:nvSpPr>
        <p:spPr>
          <a:xfrm>
            <a:off x="7597775" y="6308725"/>
            <a:ext cx="1150938" cy="288925"/>
          </a:xfrm>
        </p:spPr>
        <p:txBody>
          <a:bodyPr/>
          <a:lstStyle/>
          <a:p>
            <a:r>
              <a:rPr lang="en-US" altLang="ja-JP" dirty="0"/>
              <a:t>3</a:t>
            </a:r>
          </a:p>
          <a:p>
            <a:endParaRPr lang="en-US" altLang="ja-JP" dirty="0"/>
          </a:p>
        </p:txBody>
      </p:sp>
      <p:sp>
        <p:nvSpPr>
          <p:cNvPr id="5" name="正方形/長方形 4"/>
          <p:cNvSpPr/>
          <p:nvPr/>
        </p:nvSpPr>
        <p:spPr>
          <a:xfrm>
            <a:off x="379709" y="5447226"/>
            <a:ext cx="7641633" cy="678937"/>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dirty="0" smtClean="0">
                <a:solidFill>
                  <a:schemeClr val="tx1"/>
                </a:solidFill>
              </a:rPr>
              <a:t>[1]Takashi </a:t>
            </a:r>
            <a:r>
              <a:rPr lang="en-US" altLang="ja-JP" sz="1400" dirty="0" err="1">
                <a:solidFill>
                  <a:schemeClr val="tx1"/>
                </a:solidFill>
              </a:rPr>
              <a:t>Ishio</a:t>
            </a:r>
            <a:r>
              <a:rPr lang="en-US" altLang="ja-JP" sz="1400" dirty="0">
                <a:solidFill>
                  <a:schemeClr val="tx1"/>
                </a:solidFill>
              </a:rPr>
              <a:t>, Naoto Maeda, Kensuke Shibuya, and </a:t>
            </a:r>
            <a:r>
              <a:rPr lang="en-US" altLang="ja-JP" sz="1400" dirty="0" err="1">
                <a:solidFill>
                  <a:schemeClr val="tx1"/>
                </a:solidFill>
              </a:rPr>
              <a:t>Katsuro</a:t>
            </a:r>
            <a:r>
              <a:rPr lang="en-US" altLang="ja-JP" sz="1400" dirty="0">
                <a:solidFill>
                  <a:schemeClr val="tx1"/>
                </a:solidFill>
              </a:rPr>
              <a:t> Inoue. Cloned buggy code detection in practice using normalized compression distance. In 2018 IEEE International Conference on Software Maintenance and Evolution (ICSME), pp. 591– 594. IEEE, 2018. </a:t>
            </a:r>
          </a:p>
        </p:txBody>
      </p:sp>
    </p:spTree>
    <p:extLst>
      <p:ext uri="{BB962C8B-B14F-4D97-AF65-F5344CB8AC3E}">
        <p14:creationId xmlns:p14="http://schemas.microsoft.com/office/powerpoint/2010/main" val="39334413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NCDSearch</a:t>
            </a:r>
            <a:r>
              <a:rPr lang="ja-JP" altLang="en-US" dirty="0" smtClean="0"/>
              <a:t>の入力と出力</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graphicFrame>
        <p:nvGraphicFramePr>
          <p:cNvPr id="10" name="表 9"/>
          <p:cNvGraphicFramePr>
            <a:graphicFrameLocks noGrp="1"/>
          </p:cNvGraphicFramePr>
          <p:nvPr>
            <p:extLst>
              <p:ext uri="{D42A27DB-BD31-4B8C-83A1-F6EECF244321}">
                <p14:modId xmlns:p14="http://schemas.microsoft.com/office/powerpoint/2010/main" val="2321738107"/>
              </p:ext>
            </p:extLst>
          </p:nvPr>
        </p:nvGraphicFramePr>
        <p:xfrm>
          <a:off x="584740" y="2558241"/>
          <a:ext cx="7974521" cy="3708400"/>
        </p:xfrm>
        <a:graphic>
          <a:graphicData uri="http://schemas.openxmlformats.org/drawingml/2006/table">
            <a:tbl>
              <a:tblPr firstRow="1" bandRow="1">
                <a:tableStyleId>{5C22544A-7EE6-4342-B048-85BDC9FD1C3A}</a:tableStyleId>
              </a:tblPr>
              <a:tblGrid>
                <a:gridCol w="1630680">
                  <a:extLst>
                    <a:ext uri="{9D8B030D-6E8A-4147-A177-3AD203B41FA5}">
                      <a16:colId xmlns:a16="http://schemas.microsoft.com/office/drawing/2014/main" val="2376892063"/>
                    </a:ext>
                  </a:extLst>
                </a:gridCol>
                <a:gridCol w="6343841">
                  <a:extLst>
                    <a:ext uri="{9D8B030D-6E8A-4147-A177-3AD203B41FA5}">
                      <a16:colId xmlns:a16="http://schemas.microsoft.com/office/drawing/2014/main" val="965738996"/>
                    </a:ext>
                  </a:extLst>
                </a:gridCol>
              </a:tblGrid>
              <a:tr h="370840">
                <a:tc>
                  <a:txBody>
                    <a:bodyPr/>
                    <a:lstStyle/>
                    <a:p>
                      <a:r>
                        <a:rPr kumimoji="1" lang="ja-JP" altLang="en-US" dirty="0" smtClean="0">
                          <a:solidFill>
                            <a:schemeClr val="tx1"/>
                          </a:solidFill>
                        </a:rPr>
                        <a:t>距離</a:t>
                      </a:r>
                      <a:endParaRPr kumimoji="1" lang="ja-JP" altLang="en-US" dirty="0">
                        <a:solidFill>
                          <a:schemeClr val="tx1"/>
                        </a:solidFill>
                      </a:endParaRPr>
                    </a:p>
                  </a:txBody>
                  <a:tcPr/>
                </a:tc>
                <a:tc>
                  <a:txBody>
                    <a:bodyPr/>
                    <a:lstStyle/>
                    <a:p>
                      <a:r>
                        <a:rPr kumimoji="1" lang="ja-JP" altLang="en-US" dirty="0" smtClean="0">
                          <a:solidFill>
                            <a:schemeClr val="tx1"/>
                          </a:solidFill>
                        </a:rPr>
                        <a:t>検出したコード片</a:t>
                      </a:r>
                      <a:endParaRPr kumimoji="1" lang="ja-JP" altLang="en-US" dirty="0">
                        <a:solidFill>
                          <a:schemeClr val="tx1"/>
                        </a:solidFill>
                      </a:endParaRPr>
                    </a:p>
                  </a:txBody>
                  <a:tcPr/>
                </a:tc>
                <a:extLst>
                  <a:ext uri="{0D108BD9-81ED-4DB2-BD59-A6C34878D82A}">
                    <a16:rowId xmlns:a16="http://schemas.microsoft.com/office/drawing/2014/main" val="2848482564"/>
                  </a:ext>
                </a:extLst>
              </a:tr>
              <a:tr h="370840">
                <a:tc>
                  <a:txBody>
                    <a:bodyPr/>
                    <a:lstStyle/>
                    <a:p>
                      <a:r>
                        <a:rPr kumimoji="1" lang="en-US" altLang="ja-JP" sz="1600" dirty="0" smtClean="0"/>
                        <a:t>0.0</a:t>
                      </a:r>
                      <a:endParaRPr kumimoji="1" lang="ja-JP" alt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"scan=</a:t>
                      </a:r>
                      <a:r>
                        <a:rPr kumimoji="1" lang="en-US" altLang="ja-JP" sz="1600" dirty="0" err="1" smtClean="0"/>
                        <a:t>heap_beginscan</a:t>
                      </a:r>
                      <a:r>
                        <a:rPr kumimoji="1" lang="en-US" altLang="ja-JP" sz="1600" dirty="0" smtClean="0"/>
                        <a:t>(rel,SnapshotAny,0,NULL)"</a:t>
                      </a:r>
                      <a:endParaRPr kumimoji="1" lang="ja-JP" altLang="en-US" sz="1600" dirty="0" smtClean="0"/>
                    </a:p>
                  </a:txBody>
                  <a:tcPr/>
                </a:tc>
                <a:extLst>
                  <a:ext uri="{0D108BD9-81ED-4DB2-BD59-A6C34878D82A}">
                    <a16:rowId xmlns:a16="http://schemas.microsoft.com/office/drawing/2014/main" val="550259257"/>
                  </a:ext>
                </a:extLst>
              </a:tr>
              <a:tr h="370840">
                <a:tc>
                  <a:txBody>
                    <a:bodyPr/>
                    <a:lstStyle/>
                    <a:p>
                      <a:r>
                        <a:rPr kumimoji="1" lang="en-US" altLang="ja-JP" sz="1600" dirty="0" smtClean="0"/>
                        <a:t>0.105</a:t>
                      </a:r>
                      <a:endParaRPr kumimoji="1" lang="ja-JP" altLang="en-US" sz="1600" dirty="0"/>
                    </a:p>
                  </a:txBody>
                  <a:tcPr/>
                </a:tc>
                <a:tc>
                  <a:txBody>
                    <a:bodyPr/>
                    <a:lstStyle/>
                    <a:p>
                      <a:r>
                        <a:rPr kumimoji="1" lang="en-US" altLang="ja-JP" sz="1600" dirty="0" smtClean="0"/>
                        <a:t>"scan=</a:t>
                      </a:r>
                      <a:r>
                        <a:rPr kumimoji="1" lang="en-US" altLang="ja-JP" sz="1600" dirty="0" err="1" smtClean="0"/>
                        <a:t>heap_beginscan</a:t>
                      </a:r>
                      <a:r>
                        <a:rPr kumimoji="1" lang="en-US" altLang="ja-JP" sz="1600" dirty="0" smtClean="0"/>
                        <a:t>(rel,SnapshotNow,0,NULL)"</a:t>
                      </a:r>
                      <a:endParaRPr kumimoji="1" lang="ja-JP" altLang="en-US" sz="1600" dirty="0"/>
                    </a:p>
                  </a:txBody>
                  <a:tcPr/>
                </a:tc>
                <a:extLst>
                  <a:ext uri="{0D108BD9-81ED-4DB2-BD59-A6C34878D82A}">
                    <a16:rowId xmlns:a16="http://schemas.microsoft.com/office/drawing/2014/main" val="2446847911"/>
                  </a:ext>
                </a:extLst>
              </a:tr>
              <a:tr h="370840">
                <a:tc>
                  <a:txBody>
                    <a:bodyPr/>
                    <a:lstStyle/>
                    <a:p>
                      <a:r>
                        <a:rPr kumimoji="1" lang="en-US" altLang="ja-JP" sz="1600" dirty="0" smtClean="0"/>
                        <a:t>0.175</a:t>
                      </a:r>
                      <a:endParaRPr kumimoji="1" lang="ja-JP" altLang="en-US" sz="1600" dirty="0"/>
                    </a:p>
                  </a:txBody>
                  <a:tcPr/>
                </a:tc>
                <a:tc>
                  <a:txBody>
                    <a:bodyPr/>
                    <a:lstStyle/>
                    <a:p>
                      <a:r>
                        <a:rPr kumimoji="1" lang="en-US" altLang="ja-JP" sz="1600" dirty="0" smtClean="0"/>
                        <a:t>"scan=</a:t>
                      </a:r>
                      <a:r>
                        <a:rPr kumimoji="1" lang="en-US" altLang="ja-JP" sz="1600" dirty="0" err="1" smtClean="0"/>
                        <a:t>heap_beginscan</a:t>
                      </a:r>
                      <a:r>
                        <a:rPr kumimoji="1" lang="en-US" altLang="ja-JP" sz="1600" dirty="0" smtClean="0"/>
                        <a:t>(lRel,SnapshotNow,0,NULL)"</a:t>
                      </a:r>
                      <a:endParaRPr kumimoji="1" lang="ja-JP" altLang="en-US" sz="1600" dirty="0"/>
                    </a:p>
                  </a:txBody>
                  <a:tcPr/>
                </a:tc>
                <a:extLst>
                  <a:ext uri="{0D108BD9-81ED-4DB2-BD59-A6C34878D82A}">
                    <a16:rowId xmlns:a16="http://schemas.microsoft.com/office/drawing/2014/main" val="795638869"/>
                  </a:ext>
                </a:extLst>
              </a:tr>
              <a:tr h="370840">
                <a:tc>
                  <a:txBody>
                    <a:bodyPr/>
                    <a:lstStyle/>
                    <a:p>
                      <a:r>
                        <a:rPr kumimoji="1" lang="en-US" altLang="ja-JP" sz="1600" dirty="0" smtClean="0"/>
                        <a:t>0.195</a:t>
                      </a:r>
                      <a:endParaRPr kumimoji="1" lang="ja-JP" altLang="en-US" sz="1600" dirty="0"/>
                    </a:p>
                  </a:txBody>
                  <a:tcPr/>
                </a:tc>
                <a:tc>
                  <a:txBody>
                    <a:bodyPr/>
                    <a:lstStyle/>
                    <a:p>
                      <a:r>
                        <a:rPr kumimoji="1" lang="en-US" altLang="ja-JP" sz="1600" dirty="0" smtClean="0"/>
                        <a:t>"scan=</a:t>
                      </a:r>
                      <a:r>
                        <a:rPr kumimoji="1" lang="en-US" altLang="ja-JP" sz="1600" dirty="0" err="1" smtClean="0"/>
                        <a:t>heap_beginscan</a:t>
                      </a:r>
                      <a:r>
                        <a:rPr kumimoji="1" lang="en-US" altLang="ja-JP" sz="1600" dirty="0" smtClean="0"/>
                        <a:t>(testrel,SnapshotNow,0,NULL)"</a:t>
                      </a:r>
                      <a:endParaRPr kumimoji="1" lang="ja-JP" altLang="en-US" sz="1600" dirty="0"/>
                    </a:p>
                  </a:txBody>
                  <a:tcPr/>
                </a:tc>
                <a:extLst>
                  <a:ext uri="{0D108BD9-81ED-4DB2-BD59-A6C34878D82A}">
                    <a16:rowId xmlns:a16="http://schemas.microsoft.com/office/drawing/2014/main" val="709609806"/>
                  </a:ext>
                </a:extLst>
              </a:tr>
              <a:tr h="370840">
                <a:tc>
                  <a:txBody>
                    <a:bodyPr/>
                    <a:lstStyle/>
                    <a:p>
                      <a:r>
                        <a:rPr kumimoji="1" lang="en-US" altLang="ja-JP" sz="1600" dirty="0" smtClean="0"/>
                        <a:t>0.289</a:t>
                      </a:r>
                      <a:endParaRPr kumimoji="1" lang="ja-JP" altLang="en-US" sz="1600" dirty="0"/>
                    </a:p>
                  </a:txBody>
                  <a:tcPr/>
                </a:tc>
                <a:tc>
                  <a:txBody>
                    <a:bodyPr/>
                    <a:lstStyle/>
                    <a:p>
                      <a:r>
                        <a:rPr kumimoji="1" lang="en-US" altLang="ja-JP" sz="1600" dirty="0" smtClean="0"/>
                        <a:t>"scan=</a:t>
                      </a:r>
                      <a:r>
                        <a:rPr kumimoji="1" lang="en-US" altLang="ja-JP" sz="1600" dirty="0" err="1" smtClean="0"/>
                        <a:t>heap_beginscan</a:t>
                      </a:r>
                      <a:r>
                        <a:rPr kumimoji="1" lang="en-US" altLang="ja-JP" sz="1600" dirty="0" smtClean="0"/>
                        <a:t>(</a:t>
                      </a:r>
                      <a:r>
                        <a:rPr kumimoji="1" lang="en-US" altLang="ja-JP" sz="1600" dirty="0" err="1" smtClean="0"/>
                        <a:t>rel,SnapshotNow</a:t>
                      </a:r>
                      <a:r>
                        <a:rPr kumimoji="1" lang="en-US" altLang="ja-JP" sz="1600" dirty="0" smtClean="0"/>
                        <a:t>"</a:t>
                      </a:r>
                      <a:endParaRPr kumimoji="1" lang="ja-JP" altLang="en-US" sz="1600" dirty="0"/>
                    </a:p>
                  </a:txBody>
                  <a:tcPr/>
                </a:tc>
                <a:extLst>
                  <a:ext uri="{0D108BD9-81ED-4DB2-BD59-A6C34878D82A}">
                    <a16:rowId xmlns:a16="http://schemas.microsoft.com/office/drawing/2014/main" val="2243565049"/>
                  </a:ext>
                </a:extLst>
              </a:tr>
              <a:tr h="370840">
                <a:tc>
                  <a:txBody>
                    <a:bodyPr/>
                    <a:lstStyle/>
                    <a:p>
                      <a:r>
                        <a:rPr kumimoji="1" lang="en-US" altLang="ja-JP" sz="1600" dirty="0" smtClean="0">
                          <a:solidFill>
                            <a:srgbClr val="FF0000"/>
                          </a:solidFill>
                        </a:rPr>
                        <a:t>0.318</a:t>
                      </a:r>
                      <a:endParaRPr kumimoji="1" lang="ja-JP" altLang="en-US" sz="1600" dirty="0">
                        <a:solidFill>
                          <a:srgbClr val="FF0000"/>
                        </a:solidFill>
                      </a:endParaRPr>
                    </a:p>
                  </a:txBody>
                  <a:tcPr/>
                </a:tc>
                <a:tc>
                  <a:txBody>
                    <a:bodyPr/>
                    <a:lstStyle/>
                    <a:p>
                      <a:r>
                        <a:rPr kumimoji="1" lang="en-US" altLang="ja-JP" sz="1600" dirty="0" smtClean="0">
                          <a:solidFill>
                            <a:srgbClr val="FF0000"/>
                          </a:solidFill>
                        </a:rPr>
                        <a:t>"scan=</a:t>
                      </a:r>
                      <a:r>
                        <a:rPr kumimoji="1" lang="en-US" altLang="ja-JP" sz="1600" dirty="0" err="1" smtClean="0">
                          <a:solidFill>
                            <a:srgbClr val="FF0000"/>
                          </a:solidFill>
                        </a:rPr>
                        <a:t>heap_beginscan</a:t>
                      </a:r>
                      <a:r>
                        <a:rPr kumimoji="1" lang="en-US" altLang="ja-JP" sz="1600" dirty="0" smtClean="0">
                          <a:solidFill>
                            <a:srgbClr val="FF0000"/>
                          </a:solidFill>
                        </a:rPr>
                        <a:t>(heapRelation,snapshot,0,NULL)"</a:t>
                      </a:r>
                      <a:endParaRPr kumimoji="1" lang="ja-JP" altLang="en-US" sz="1600" dirty="0">
                        <a:solidFill>
                          <a:srgbClr val="FF0000"/>
                        </a:solidFill>
                      </a:endParaRPr>
                    </a:p>
                  </a:txBody>
                  <a:tcPr/>
                </a:tc>
                <a:extLst>
                  <a:ext uri="{0D108BD9-81ED-4DB2-BD59-A6C34878D82A}">
                    <a16:rowId xmlns:a16="http://schemas.microsoft.com/office/drawing/2014/main" val="2738750935"/>
                  </a:ext>
                </a:extLst>
              </a:tr>
              <a:tr h="370840">
                <a:tc>
                  <a:txBody>
                    <a:bodyPr/>
                    <a:lstStyle/>
                    <a:p>
                      <a:r>
                        <a:rPr kumimoji="1" lang="en-US" altLang="ja-JP" sz="1600" dirty="0" smtClean="0"/>
                        <a:t>0.392</a:t>
                      </a:r>
                      <a:endParaRPr kumimoji="1" lang="ja-JP" altLang="en-US" sz="1600" dirty="0"/>
                    </a:p>
                  </a:txBody>
                  <a:tcPr/>
                </a:tc>
                <a:tc>
                  <a:txBody>
                    <a:bodyPr/>
                    <a:lstStyle/>
                    <a:p>
                      <a:r>
                        <a:rPr kumimoji="1" lang="en-US" altLang="ja-JP" sz="1600" dirty="0" smtClean="0"/>
                        <a:t>"</a:t>
                      </a:r>
                      <a:r>
                        <a:rPr kumimoji="1" lang="en-US" altLang="ja-JP" sz="1600" dirty="0" err="1" smtClean="0"/>
                        <a:t>scandesc</a:t>
                      </a:r>
                      <a:r>
                        <a:rPr kumimoji="1" lang="en-US" altLang="ja-JP" sz="1600" dirty="0" smtClean="0"/>
                        <a:t>=</a:t>
                      </a:r>
                      <a:r>
                        <a:rPr kumimoji="1" lang="en-US" altLang="ja-JP" sz="1600" dirty="0" err="1" smtClean="0"/>
                        <a:t>heap_beginscan</a:t>
                      </a:r>
                      <a:r>
                        <a:rPr kumimoji="1" lang="en-US" altLang="ja-JP" sz="1600" dirty="0" smtClean="0"/>
                        <a:t>(</a:t>
                      </a:r>
                      <a:r>
                        <a:rPr kumimoji="1" lang="en-US" altLang="ja-JP" sz="1600" dirty="0" err="1" smtClean="0"/>
                        <a:t>cstate</a:t>
                      </a:r>
                      <a:r>
                        <a:rPr kumimoji="1" lang="en-US" altLang="ja-JP" sz="1600" dirty="0" smtClean="0"/>
                        <a:t>-&gt;rel,ActiveSnapshot,0,NULL)"</a:t>
                      </a:r>
                      <a:endParaRPr kumimoji="1" lang="ja-JP" altLang="en-US" sz="1600" dirty="0"/>
                    </a:p>
                  </a:txBody>
                  <a:tcPr/>
                </a:tc>
                <a:extLst>
                  <a:ext uri="{0D108BD9-81ED-4DB2-BD59-A6C34878D82A}">
                    <a16:rowId xmlns:a16="http://schemas.microsoft.com/office/drawing/2014/main" val="3545261797"/>
                  </a:ext>
                </a:extLst>
              </a:tr>
              <a:tr h="370840">
                <a:tc>
                  <a:txBody>
                    <a:bodyPr/>
                    <a:lstStyle/>
                    <a:p>
                      <a:r>
                        <a:rPr kumimoji="1" lang="en-US" altLang="ja-JP" sz="1600" dirty="0" smtClean="0"/>
                        <a:t>0.44</a:t>
                      </a:r>
                      <a:endParaRPr kumimoji="1" lang="ja-JP" altLang="en-US" sz="1600" dirty="0"/>
                    </a:p>
                  </a:txBody>
                  <a:tcPr/>
                </a:tc>
                <a:tc>
                  <a:txBody>
                    <a:bodyPr/>
                    <a:lstStyle/>
                    <a:p>
                      <a:r>
                        <a:rPr kumimoji="1" lang="en-US" altLang="ja-JP" sz="1600" dirty="0" smtClean="0"/>
                        <a:t>"</a:t>
                      </a:r>
                      <a:r>
                        <a:rPr kumimoji="1" lang="en-US" altLang="ja-JP" sz="1600" dirty="0" err="1" smtClean="0"/>
                        <a:t>scanDesc</a:t>
                      </a:r>
                      <a:r>
                        <a:rPr kumimoji="1" lang="en-US" altLang="ja-JP" sz="1600" dirty="0" smtClean="0"/>
                        <a:t>=</a:t>
                      </a:r>
                      <a:r>
                        <a:rPr kumimoji="1" lang="en-US" altLang="ja-JP" sz="1600" dirty="0" err="1" smtClean="0"/>
                        <a:t>heap_beginscan</a:t>
                      </a:r>
                      <a:r>
                        <a:rPr kumimoji="1" lang="en-US" altLang="ja-JP" sz="1600" dirty="0" smtClean="0"/>
                        <a:t>(event_relation,SnapshotNow,0,NULL)"</a:t>
                      </a:r>
                      <a:endParaRPr kumimoji="1" lang="ja-JP" altLang="en-US" sz="1600" dirty="0"/>
                    </a:p>
                  </a:txBody>
                  <a:tcPr/>
                </a:tc>
                <a:extLst>
                  <a:ext uri="{0D108BD9-81ED-4DB2-BD59-A6C34878D82A}">
                    <a16:rowId xmlns:a16="http://schemas.microsoft.com/office/drawing/2014/main" val="712938166"/>
                  </a:ext>
                </a:extLst>
              </a:tr>
              <a:tr h="370840">
                <a:tc>
                  <a:txBody>
                    <a:bodyPr/>
                    <a:lstStyle/>
                    <a:p>
                      <a:r>
                        <a:rPr kumimoji="1" lang="en-US" altLang="ja-JP" sz="1600" dirty="0" smtClean="0"/>
                        <a:t>0.44</a:t>
                      </a:r>
                      <a:endParaRPr kumimoji="1" lang="ja-JP" altLang="en-US" sz="1600" dirty="0"/>
                    </a:p>
                  </a:txBody>
                  <a:tcPr/>
                </a:tc>
                <a:tc>
                  <a:txBody>
                    <a:bodyPr/>
                    <a:lstStyle/>
                    <a:p>
                      <a:r>
                        <a:rPr kumimoji="1" lang="en-US" altLang="ja-JP" sz="1600" dirty="0" smtClean="0"/>
                        <a:t>"scan=</a:t>
                      </a:r>
                      <a:r>
                        <a:rPr kumimoji="1" lang="en-US" altLang="ja-JP" sz="1600" dirty="0" err="1" smtClean="0"/>
                        <a:t>heap_beginscan</a:t>
                      </a:r>
                      <a:r>
                        <a:rPr kumimoji="1" lang="en-US" altLang="ja-JP" sz="1600" dirty="0" smtClean="0"/>
                        <a:t>(pgclass,SnapshotNow,1"</a:t>
                      </a:r>
                      <a:endParaRPr kumimoji="1" lang="ja-JP" altLang="en-US" sz="1600" dirty="0"/>
                    </a:p>
                  </a:txBody>
                  <a:tcPr/>
                </a:tc>
                <a:extLst>
                  <a:ext uri="{0D108BD9-81ED-4DB2-BD59-A6C34878D82A}">
                    <a16:rowId xmlns:a16="http://schemas.microsoft.com/office/drawing/2014/main" val="717907782"/>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265201349"/>
              </p:ext>
            </p:extLst>
          </p:nvPr>
        </p:nvGraphicFramePr>
        <p:xfrm>
          <a:off x="2185448" y="1621222"/>
          <a:ext cx="4773105" cy="733434"/>
        </p:xfrm>
        <a:graphic>
          <a:graphicData uri="http://schemas.openxmlformats.org/drawingml/2006/table">
            <a:tbl>
              <a:tblPr firstRow="1" bandRow="1">
                <a:tableStyleId>{5C22544A-7EE6-4342-B048-85BDC9FD1C3A}</a:tableStyleId>
              </a:tblPr>
              <a:tblGrid>
                <a:gridCol w="4773105">
                  <a:extLst>
                    <a:ext uri="{9D8B030D-6E8A-4147-A177-3AD203B41FA5}">
                      <a16:colId xmlns:a16="http://schemas.microsoft.com/office/drawing/2014/main" val="1656294776"/>
                    </a:ext>
                  </a:extLst>
                </a:gridCol>
              </a:tblGrid>
              <a:tr h="302433">
                <a:tc>
                  <a:txBody>
                    <a:bodyPr/>
                    <a:lstStyle/>
                    <a:p>
                      <a:r>
                        <a:rPr kumimoji="1" lang="ja-JP" altLang="en-US" dirty="0" smtClean="0">
                          <a:solidFill>
                            <a:schemeClr val="tx1"/>
                          </a:solidFill>
                        </a:rPr>
                        <a:t>入力：検索クエリ</a:t>
                      </a:r>
                      <a:endParaRPr kumimoji="1" lang="ja-JP" altLang="en-US" dirty="0">
                        <a:solidFill>
                          <a:schemeClr val="tx1"/>
                        </a:solidFill>
                      </a:endParaRPr>
                    </a:p>
                  </a:txBody>
                  <a:tcPr/>
                </a:tc>
                <a:extLst>
                  <a:ext uri="{0D108BD9-81ED-4DB2-BD59-A6C34878D82A}">
                    <a16:rowId xmlns:a16="http://schemas.microsoft.com/office/drawing/2014/main" val="3653547756"/>
                  </a:ext>
                </a:extLst>
              </a:tr>
              <a:tr h="3676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"scan=</a:t>
                      </a:r>
                      <a:r>
                        <a:rPr kumimoji="1" lang="en-US" altLang="ja-JP" sz="1600" dirty="0" err="1" smtClean="0"/>
                        <a:t>heap_beginscan</a:t>
                      </a:r>
                      <a:r>
                        <a:rPr kumimoji="1" lang="en-US" altLang="ja-JP" sz="1600" dirty="0" smtClean="0"/>
                        <a:t>(rel,SnapshotAny,0,NULL)"</a:t>
                      </a:r>
                      <a:endParaRPr kumimoji="1" lang="ja-JP" altLang="en-US" sz="1600" dirty="0" smtClean="0"/>
                    </a:p>
                  </a:txBody>
                  <a:tcPr/>
                </a:tc>
                <a:extLst>
                  <a:ext uri="{0D108BD9-81ED-4DB2-BD59-A6C34878D82A}">
                    <a16:rowId xmlns:a16="http://schemas.microsoft.com/office/drawing/2014/main" val="3612994797"/>
                  </a:ext>
                </a:extLst>
              </a:tr>
            </a:tbl>
          </a:graphicData>
        </a:graphic>
      </p:graphicFrame>
    </p:spTree>
    <p:extLst>
      <p:ext uri="{BB962C8B-B14F-4D97-AF65-F5344CB8AC3E}">
        <p14:creationId xmlns:p14="http://schemas.microsoft.com/office/powerpoint/2010/main" val="410343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研究概要</a:t>
            </a:r>
          </a:p>
        </p:txBody>
      </p:sp>
      <p:sp>
        <p:nvSpPr>
          <p:cNvPr id="3" name="コンテンツ プレースホルダー 2"/>
          <p:cNvSpPr>
            <a:spLocks noGrp="1"/>
          </p:cNvSpPr>
          <p:nvPr>
            <p:ph idx="1"/>
          </p:nvPr>
        </p:nvSpPr>
        <p:spPr>
          <a:xfrm>
            <a:off x="457200" y="1600200"/>
            <a:ext cx="8229600" cy="4525963"/>
          </a:xfrm>
        </p:spPr>
        <p:txBody>
          <a:bodyPr/>
          <a:lstStyle/>
          <a:p>
            <a:r>
              <a:rPr kumimoji="1" lang="ja-JP" altLang="en-US" sz="2800" dirty="0" smtClean="0"/>
              <a:t>目的</a:t>
            </a:r>
            <a:endParaRPr kumimoji="1" lang="en-US" altLang="ja-JP" sz="2800" dirty="0"/>
          </a:p>
          <a:p>
            <a:pPr lvl="1"/>
            <a:r>
              <a:rPr kumimoji="1" lang="ja-JP" altLang="en-US" sz="2400" dirty="0" smtClean="0"/>
              <a:t>確認すべき類似コード片数</a:t>
            </a:r>
            <a:r>
              <a:rPr lang="ja-JP" altLang="en-US" sz="2400" dirty="0"/>
              <a:t>を</a:t>
            </a:r>
            <a:r>
              <a:rPr kumimoji="1" lang="ja-JP" altLang="en-US" sz="2400" dirty="0" smtClean="0"/>
              <a:t>削減し，類似バグを含むコード片のみを残す</a:t>
            </a:r>
            <a:endParaRPr kumimoji="1" lang="en-US" altLang="ja-JP" sz="2400" dirty="0"/>
          </a:p>
          <a:p>
            <a:r>
              <a:rPr lang="ja-JP" altLang="en-US" sz="2800" dirty="0" smtClean="0"/>
              <a:t>方法</a:t>
            </a:r>
            <a:endParaRPr lang="en-US" altLang="ja-JP" sz="2800" dirty="0"/>
          </a:p>
          <a:p>
            <a:pPr lvl="1"/>
            <a:r>
              <a:rPr lang="ja-JP" altLang="en-US" sz="2400" dirty="0" smtClean="0"/>
              <a:t>類似コード片検索結果をクラスタ</a:t>
            </a:r>
            <a:r>
              <a:rPr lang="ja-JP" altLang="en-US" sz="2400" dirty="0"/>
              <a:t>リング</a:t>
            </a:r>
            <a:endParaRPr lang="en-US" altLang="ja-JP" sz="2400" dirty="0"/>
          </a:p>
          <a:p>
            <a:pPr lvl="1"/>
            <a:r>
              <a:rPr lang="ja-JP" altLang="en-US" sz="2400" dirty="0"/>
              <a:t>クラスタ内に重要なコード片を含むかどうかに</a:t>
            </a:r>
            <a:r>
              <a:rPr lang="ja-JP" altLang="en-US" sz="2400" dirty="0" smtClean="0"/>
              <a:t>基づき</a:t>
            </a:r>
            <a:r>
              <a:rPr lang="en-US" altLang="ja-JP" sz="2400" dirty="0" smtClean="0"/>
              <a:t/>
            </a:r>
            <a:br>
              <a:rPr lang="en-US" altLang="ja-JP" sz="2400" dirty="0" smtClean="0"/>
            </a:br>
            <a:r>
              <a:rPr lang="ja-JP" altLang="en-US" sz="2400" dirty="0" smtClean="0"/>
              <a:t>所</a:t>
            </a:r>
            <a:r>
              <a:rPr lang="ja-JP" altLang="en-US" sz="2400" dirty="0"/>
              <a:t>定数のコード片を抽出</a:t>
            </a:r>
            <a:endParaRPr lang="en-US" altLang="ja-JP" sz="2400" dirty="0"/>
          </a:p>
        </p:txBody>
      </p:sp>
      <p:sp>
        <p:nvSpPr>
          <p:cNvPr id="4" name="スライド番号プレースホルダー 3"/>
          <p:cNvSpPr>
            <a:spLocks noGrp="1"/>
          </p:cNvSpPr>
          <p:nvPr>
            <p:ph type="sldNum" sz="quarter" idx="12"/>
          </p:nvPr>
        </p:nvSpPr>
        <p:spPr>
          <a:xfrm>
            <a:off x="7597775" y="6308725"/>
            <a:ext cx="1150938" cy="288925"/>
          </a:xfrm>
        </p:spPr>
        <p:txBody>
          <a:bodyPr/>
          <a:lstStyle/>
          <a:p>
            <a:r>
              <a:rPr lang="en-US" altLang="ja-JP" dirty="0" smtClean="0"/>
              <a:t>5</a:t>
            </a:r>
            <a:endParaRPr lang="en-US" altLang="ja-JP" dirty="0"/>
          </a:p>
        </p:txBody>
      </p:sp>
    </p:spTree>
    <p:extLst>
      <p:ext uri="{BB962C8B-B14F-4D97-AF65-F5344CB8AC3E}">
        <p14:creationId xmlns:p14="http://schemas.microsoft.com/office/powerpoint/2010/main" val="2656250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角丸四角形 203"/>
          <p:cNvSpPr/>
          <p:nvPr/>
        </p:nvSpPr>
        <p:spPr>
          <a:xfrm>
            <a:off x="92075" y="3765550"/>
            <a:ext cx="8959850" cy="2585567"/>
          </a:xfrm>
          <a:prstGeom prst="roundRect">
            <a:avLst/>
          </a:prstGeom>
          <a:ln>
            <a:solidFill>
              <a:srgbClr val="FF4A0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研究の処理概要</a:t>
            </a:r>
            <a:endParaRPr kumimoji="1" lang="ja-JP" altLang="en-US" dirty="0"/>
          </a:p>
        </p:txBody>
      </p:sp>
      <p:sp>
        <p:nvSpPr>
          <p:cNvPr id="5" name="Rectangle 1"/>
          <p:cNvSpPr>
            <a:spLocks noChangeArrowheads="1"/>
          </p:cNvSpPr>
          <p:nvPr/>
        </p:nvSpPr>
        <p:spPr bwMode="auto">
          <a:xfrm>
            <a:off x="228283" y="1786961"/>
            <a:ext cx="1289466" cy="1020279"/>
          </a:xfrm>
          <a:prstGeom prst="rect">
            <a:avLst/>
          </a:prstGeom>
          <a:solidFill>
            <a:srgbClr val="F8F9F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BC7A00"/>
                </a:solidFill>
                <a:effectLst/>
                <a:latin typeface="Arial Unicode MS"/>
                <a:ea typeface="Courier New" panose="02070309020205020404" pitchFamily="49" charset="0"/>
              </a:rPr>
              <a:t>#include</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00" b="0" i="1" u="none" strike="noStrike" cap="none" normalizeH="0" baseline="0" dirty="0">
                <a:ln>
                  <a:noFill/>
                </a:ln>
                <a:solidFill>
                  <a:srgbClr val="408080"/>
                </a:solidFill>
                <a:effectLst/>
                <a:latin typeface="Arial Unicode MS"/>
                <a:ea typeface="Courier New" panose="02070309020205020404" pitchFamily="49" charset="0"/>
              </a:rPr>
              <a:t>&lt;stdio.h&gt;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50" b="0" i="0" u="none" strike="noStrike" cap="none" normalizeH="0" baseline="0" dirty="0">
                <a:ln>
                  <a:noFill/>
                </a:ln>
                <a:solidFill>
                  <a:schemeClr val="tx1"/>
                </a:solidFill>
                <a:effectLst/>
                <a:latin typeface="Arial" panose="020B0604020202020204" pitchFamily="34" charset="0"/>
              </a:rPr>
              <a:t>main</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 {</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1050" b="0" i="0" u="none" strike="noStrike" cap="none" normalizeH="0" baseline="0" dirty="0">
                <a:ln>
                  <a:noFill/>
                </a:ln>
                <a:solidFill>
                  <a:schemeClr val="tx1"/>
                </a:solidFill>
                <a:effectLst/>
                <a:latin typeface="Arial" panose="020B0604020202020204" pitchFamily="34" charset="0"/>
              </a:rPr>
              <a:t>printf</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"hello, world</a:t>
            </a:r>
            <a:r>
              <a:rPr kumimoji="0" lang="ja-JP" altLang="ja-JP" sz="1000" b="1" i="0" u="none" strike="noStrike" cap="none" normalizeH="0" baseline="0" dirty="0">
                <a:ln>
                  <a:noFill/>
                </a:ln>
                <a:solidFill>
                  <a:srgbClr val="BB6622"/>
                </a:solidFill>
                <a:effectLst/>
                <a:latin typeface="Arial Unicode MS"/>
                <a:ea typeface="Courier New" panose="02070309020205020404" pitchFamily="49" charset="0"/>
              </a:rPr>
              <a:t>\n</a:t>
            </a:r>
            <a:r>
              <a:rPr kumimoji="0" lang="ja-JP" altLang="ja-JP" sz="1000" b="0" i="0" u="none" strike="noStrike" cap="none" normalizeH="0" baseline="0" dirty="0">
                <a:ln>
                  <a:noFill/>
                </a:ln>
                <a:solidFill>
                  <a:srgbClr val="BA2121"/>
                </a:solidFill>
                <a:effectLst/>
                <a:latin typeface="Arial Unicode MS"/>
                <a:ea typeface="Courier New" panose="02070309020205020404" pitchFamily="49" charset="0"/>
              </a:rPr>
              <a:t>"</a:t>
            </a: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a:t>
            </a:r>
            <a:endParaRPr kumimoji="0" lang="en-US" altLang="ja-JP" sz="1000" b="0" i="0" u="none" strike="noStrike" cap="none" normalizeH="0" baseline="0" dirty="0">
              <a:ln>
                <a:noFill/>
              </a:ln>
              <a:solidFill>
                <a:srgbClr val="000000"/>
              </a:solidFill>
              <a:effectLst/>
              <a:latin typeface="Arial Unicode MS"/>
              <a:ea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ja-JP" altLang="ja-JP" sz="1000" b="0" i="0" u="none" strike="noStrike" cap="none" normalizeH="0" baseline="0" dirty="0">
                <a:ln>
                  <a:noFill/>
                </a:ln>
                <a:solidFill>
                  <a:srgbClr val="000000"/>
                </a:solidFill>
                <a:effectLst/>
                <a:latin typeface="Arial Unicode MS"/>
                <a:ea typeface="Courier New" panose="02070309020205020404" pitchFamily="49" charset="0"/>
              </a:rPr>
              <a:t> }</a:t>
            </a:r>
            <a:r>
              <a:rPr kumimoji="0" lang="ja-JP" altLang="ja-JP" sz="200" b="0" i="0" u="none" strike="noStrike" cap="none" normalizeH="0" baseline="0" dirty="0">
                <a:ln>
                  <a:noFill/>
                </a:ln>
                <a:solidFill>
                  <a:schemeClr val="tx1"/>
                </a:solidFill>
                <a:effectLst/>
              </a:rPr>
              <a:t> </a:t>
            </a:r>
            <a:endParaRPr kumimoji="0" lang="ja-JP" altLang="ja-JP" sz="1400" b="0" i="0" u="none" strike="noStrike" cap="none" normalizeH="0" baseline="0" dirty="0">
              <a:ln>
                <a:noFill/>
              </a:ln>
              <a:solidFill>
                <a:schemeClr val="tx1"/>
              </a:solidFill>
              <a:effectLst/>
              <a:latin typeface="Arial" panose="020B0604020202020204" pitchFamily="34" charset="0"/>
            </a:endParaRPr>
          </a:p>
        </p:txBody>
      </p:sp>
      <p:grpSp>
        <p:nvGrpSpPr>
          <p:cNvPr id="6" name="グループ化 5"/>
          <p:cNvGrpSpPr/>
          <p:nvPr/>
        </p:nvGrpSpPr>
        <p:grpSpPr>
          <a:xfrm>
            <a:off x="1629792" y="1590236"/>
            <a:ext cx="1046954" cy="1298160"/>
            <a:chOff x="5813405" y="3703655"/>
            <a:chExt cx="1046954" cy="1298160"/>
          </a:xfrm>
        </p:grpSpPr>
        <p:grpSp>
          <p:nvGrpSpPr>
            <p:cNvPr id="7" name="グループ化 6"/>
            <p:cNvGrpSpPr/>
            <p:nvPr/>
          </p:nvGrpSpPr>
          <p:grpSpPr>
            <a:xfrm>
              <a:off x="5813405" y="3703655"/>
              <a:ext cx="1046954" cy="1298160"/>
              <a:chOff x="5783868" y="3746461"/>
              <a:chExt cx="1046954" cy="1298160"/>
            </a:xfrm>
          </p:grpSpPr>
          <p:grpSp>
            <p:nvGrpSpPr>
              <p:cNvPr id="9" name="グループ化 8"/>
              <p:cNvGrpSpPr/>
              <p:nvPr/>
            </p:nvGrpSpPr>
            <p:grpSpPr>
              <a:xfrm>
                <a:off x="5783868" y="3746461"/>
                <a:ext cx="811523" cy="1037930"/>
                <a:chOff x="5917218" y="4600709"/>
                <a:chExt cx="811523" cy="1037930"/>
              </a:xfrm>
            </p:grpSpPr>
            <p:grpSp>
              <p:nvGrpSpPr>
                <p:cNvPr id="50" name="グループ化 49"/>
                <p:cNvGrpSpPr/>
                <p:nvPr/>
              </p:nvGrpSpPr>
              <p:grpSpPr>
                <a:xfrm>
                  <a:off x="5917218" y="4600709"/>
                  <a:ext cx="811523" cy="1037930"/>
                  <a:chOff x="9760547" y="1207489"/>
                  <a:chExt cx="811523" cy="1037930"/>
                </a:xfrm>
              </p:grpSpPr>
              <p:sp>
                <p:nvSpPr>
                  <p:cNvPr id="55" name="正方形/長方形 54"/>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56" name="グループ化 55"/>
                  <p:cNvGrpSpPr/>
                  <p:nvPr/>
                </p:nvGrpSpPr>
                <p:grpSpPr>
                  <a:xfrm>
                    <a:off x="9760547" y="1207489"/>
                    <a:ext cx="811523" cy="1037930"/>
                    <a:chOff x="7586688" y="3639917"/>
                    <a:chExt cx="811523" cy="1037930"/>
                  </a:xfrm>
                </p:grpSpPr>
                <p:sp>
                  <p:nvSpPr>
                    <p:cNvPr id="57" name="正方形/長方形 56"/>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58" name="グループ化 57"/>
                    <p:cNvGrpSpPr/>
                    <p:nvPr/>
                  </p:nvGrpSpPr>
                  <p:grpSpPr>
                    <a:xfrm>
                      <a:off x="7586688" y="3639917"/>
                      <a:ext cx="811523" cy="1037930"/>
                      <a:chOff x="7791280" y="2958664"/>
                      <a:chExt cx="811523" cy="1037930"/>
                    </a:xfrm>
                    <a:solidFill>
                      <a:schemeClr val="bg1"/>
                    </a:solidFill>
                  </p:grpSpPr>
                  <p:sp>
                    <p:nvSpPr>
                      <p:cNvPr id="59" name="正方形/長方形 58"/>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60" name="グループ化 59"/>
                      <p:cNvGrpSpPr/>
                      <p:nvPr/>
                    </p:nvGrpSpPr>
                    <p:grpSpPr>
                      <a:xfrm>
                        <a:off x="7791280" y="2958664"/>
                        <a:ext cx="811523" cy="1037930"/>
                        <a:chOff x="4707998" y="5184592"/>
                        <a:chExt cx="879391" cy="1045738"/>
                      </a:xfrm>
                      <a:grpFill/>
                    </p:grpSpPr>
                    <p:cxnSp>
                      <p:nvCxnSpPr>
                        <p:cNvPr id="62" name="直線コネクタ 61"/>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1" name="正方形/長方形 60"/>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51" name="テキスト ボックス 50"/>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52" name="正方形/長方形 51"/>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3" name="正方形/長方形 52"/>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4" name="テキスト ボックス 53"/>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0" name="グループ化 9"/>
              <p:cNvGrpSpPr/>
              <p:nvPr/>
            </p:nvGrpSpPr>
            <p:grpSpPr>
              <a:xfrm>
                <a:off x="5859880" y="3824378"/>
                <a:ext cx="811523" cy="1037930"/>
                <a:chOff x="5917218" y="4600709"/>
                <a:chExt cx="811523" cy="1037930"/>
              </a:xfrm>
            </p:grpSpPr>
            <p:grpSp>
              <p:nvGrpSpPr>
                <p:cNvPr id="31" name="グループ化 30"/>
                <p:cNvGrpSpPr/>
                <p:nvPr/>
              </p:nvGrpSpPr>
              <p:grpSpPr>
                <a:xfrm>
                  <a:off x="5917218" y="4600709"/>
                  <a:ext cx="811523" cy="1037930"/>
                  <a:chOff x="9760547" y="1207489"/>
                  <a:chExt cx="811523" cy="1037930"/>
                </a:xfrm>
              </p:grpSpPr>
              <p:sp>
                <p:nvSpPr>
                  <p:cNvPr id="36" name="正方形/長方形 35"/>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7" name="グループ化 36"/>
                  <p:cNvGrpSpPr/>
                  <p:nvPr/>
                </p:nvGrpSpPr>
                <p:grpSpPr>
                  <a:xfrm>
                    <a:off x="9760547" y="1207489"/>
                    <a:ext cx="811523" cy="1037930"/>
                    <a:chOff x="7586688" y="3639917"/>
                    <a:chExt cx="811523" cy="1037930"/>
                  </a:xfrm>
                </p:grpSpPr>
                <p:sp>
                  <p:nvSpPr>
                    <p:cNvPr id="38" name="正方形/長方形 37"/>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39" name="グループ化 38"/>
                    <p:cNvGrpSpPr/>
                    <p:nvPr/>
                  </p:nvGrpSpPr>
                  <p:grpSpPr>
                    <a:xfrm>
                      <a:off x="7586688" y="3639917"/>
                      <a:ext cx="811523" cy="1037930"/>
                      <a:chOff x="7791280" y="2958664"/>
                      <a:chExt cx="811523" cy="1037930"/>
                    </a:xfrm>
                    <a:solidFill>
                      <a:schemeClr val="bg1"/>
                    </a:solidFill>
                  </p:grpSpPr>
                  <p:sp>
                    <p:nvSpPr>
                      <p:cNvPr id="40" name="正方形/長方形 39"/>
                      <p:cNvSpPr/>
                      <p:nvPr/>
                    </p:nvSpPr>
                    <p:spPr>
                      <a:xfrm>
                        <a:off x="7907731" y="3166507"/>
                        <a:ext cx="226944" cy="114797"/>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nvGrpSpPr>
                      <p:cNvPr id="41" name="グループ化 40"/>
                      <p:cNvGrpSpPr/>
                      <p:nvPr/>
                    </p:nvGrpSpPr>
                    <p:grpSpPr>
                      <a:xfrm>
                        <a:off x="7791280" y="2958664"/>
                        <a:ext cx="811523" cy="1037930"/>
                        <a:chOff x="4707998" y="5184592"/>
                        <a:chExt cx="879391" cy="1045738"/>
                      </a:xfrm>
                      <a:grpFill/>
                    </p:grpSpPr>
                    <p:cxnSp>
                      <p:nvCxnSpPr>
                        <p:cNvPr id="43" name="直線コネクタ 42"/>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2" name="正方形/長方形 41"/>
                      <p:cNvSpPr/>
                      <p:nvPr/>
                    </p:nvSpPr>
                    <p:spPr>
                      <a:xfrm flipH="1" flipV="1">
                        <a:off x="8494210" y="3162730"/>
                        <a:ext cx="45719" cy="128723"/>
                      </a:xfrm>
                      <a:prstGeom prst="rect">
                        <a:avLst/>
                      </a:prstGeom>
                      <a:grp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grpSp>
              </p:grpSp>
            </p:grpSp>
            <p:sp>
              <p:nvSpPr>
                <p:cNvPr id="32" name="テキスト ボックス 31"/>
                <p:cNvSpPr txBox="1"/>
                <p:nvPr/>
              </p:nvSpPr>
              <p:spPr>
                <a:xfrm rot="5400000">
                  <a:off x="6208446" y="4739854"/>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sp>
              <p:nvSpPr>
                <p:cNvPr id="33" name="正方形/長方形 32"/>
                <p:cNvSpPr/>
                <p:nvPr/>
              </p:nvSpPr>
              <p:spPr>
                <a:xfrm flipH="1" flipV="1">
                  <a:off x="6614082" y="4981736"/>
                  <a:ext cx="45719" cy="128723"/>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4" name="正方形/長方形 33"/>
                <p:cNvSpPr/>
                <p:nvPr/>
              </p:nvSpPr>
              <p:spPr>
                <a:xfrm>
                  <a:off x="6032567" y="4986266"/>
                  <a:ext cx="226944" cy="114797"/>
                </a:xfrm>
                <a:prstGeom prst="rect">
                  <a:avLst/>
                </a:prstGeom>
                <a:solidFill>
                  <a:schemeClr val="bg1"/>
                </a:solidFill>
                <a:ln w="1905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35" name="テキスト ボックス 34"/>
                <p:cNvSpPr txBox="1"/>
                <p:nvPr/>
              </p:nvSpPr>
              <p:spPr>
                <a:xfrm rot="5400000">
                  <a:off x="6203568" y="4923559"/>
                  <a:ext cx="461665" cy="387286"/>
                </a:xfrm>
                <a:prstGeom prst="rect">
                  <a:avLst/>
                </a:prstGeom>
                <a:noFill/>
              </p:spPr>
              <p:txBody>
                <a:bodyPr vert="eaVert"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Arial"/>
                      <a:ea typeface="ＭＳ Ｐゴシック"/>
                      <a:cs typeface="+mn-cs"/>
                    </a:rPr>
                    <a:t>….</a:t>
                  </a:r>
                </a:p>
              </p:txBody>
            </p:sp>
          </p:grpSp>
          <p:grpSp>
            <p:nvGrpSpPr>
              <p:cNvPr id="11" name="グループ化 10"/>
              <p:cNvGrpSpPr/>
              <p:nvPr/>
            </p:nvGrpSpPr>
            <p:grpSpPr>
              <a:xfrm>
                <a:off x="5944101" y="3909316"/>
                <a:ext cx="811523" cy="1037930"/>
                <a:chOff x="9760547" y="1207489"/>
                <a:chExt cx="811523" cy="1037930"/>
              </a:xfrm>
            </p:grpSpPr>
            <p:sp>
              <p:nvSpPr>
                <p:cNvPr id="20" name="正方形/長方形 19"/>
                <p:cNvSpPr/>
                <p:nvPr/>
              </p:nvSpPr>
              <p:spPr>
                <a:xfrm>
                  <a:off x="9926418" y="1218930"/>
                  <a:ext cx="622913" cy="988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1" name="グループ化 20"/>
                <p:cNvGrpSpPr/>
                <p:nvPr/>
              </p:nvGrpSpPr>
              <p:grpSpPr>
                <a:xfrm>
                  <a:off x="9760547" y="1207489"/>
                  <a:ext cx="811523" cy="1037930"/>
                  <a:chOff x="7586688" y="3639917"/>
                  <a:chExt cx="811523" cy="1037930"/>
                </a:xfrm>
              </p:grpSpPr>
              <p:sp>
                <p:nvSpPr>
                  <p:cNvPr id="22" name="正方形/長方形 21"/>
                  <p:cNvSpPr/>
                  <p:nvPr/>
                </p:nvSpPr>
                <p:spPr>
                  <a:xfrm>
                    <a:off x="7617008" y="3760234"/>
                    <a:ext cx="751797" cy="874352"/>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grpSp>
                <p:nvGrpSpPr>
                  <p:cNvPr id="23" name="グループ化 22"/>
                  <p:cNvGrpSpPr/>
                  <p:nvPr/>
                </p:nvGrpSpPr>
                <p:grpSpPr>
                  <a:xfrm>
                    <a:off x="7586688" y="3639917"/>
                    <a:ext cx="811523" cy="1037930"/>
                    <a:chOff x="4707998" y="5184592"/>
                    <a:chExt cx="879391" cy="1045738"/>
                  </a:xfrm>
                  <a:solidFill>
                    <a:schemeClr val="bg1"/>
                  </a:solidFill>
                </p:grpSpPr>
                <p:cxnSp>
                  <p:nvCxnSpPr>
                    <p:cNvPr id="24" name="直線コネクタ 23"/>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2" name="グループ化 11"/>
              <p:cNvGrpSpPr/>
              <p:nvPr/>
            </p:nvGrpSpPr>
            <p:grpSpPr>
              <a:xfrm>
                <a:off x="6019299" y="4006691"/>
                <a:ext cx="811523" cy="1037930"/>
                <a:chOff x="4707998" y="5184592"/>
                <a:chExt cx="879391" cy="1045738"/>
              </a:xfrm>
              <a:solidFill>
                <a:schemeClr val="bg1"/>
              </a:solidFill>
            </p:grpSpPr>
            <p:cxnSp>
              <p:nvCxnSpPr>
                <p:cNvPr id="13" name="直線コネクタ 12"/>
                <p:cNvCxnSpPr/>
                <p:nvPr/>
              </p:nvCxnSpPr>
              <p:spPr>
                <a:xfrm>
                  <a:off x="4870973" y="5184592"/>
                  <a:ext cx="716416"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H="1">
                  <a:off x="4720046" y="6230328"/>
                  <a:ext cx="867343" cy="1"/>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V="1">
                  <a:off x="4720046" y="5184592"/>
                  <a:ext cx="164470" cy="13481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H="1">
                  <a:off x="4707998" y="5287052"/>
                  <a:ext cx="147574" cy="3235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4853150" y="5195249"/>
                  <a:ext cx="19906" cy="9180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V="1">
                  <a:off x="4720046" y="5319405"/>
                  <a:ext cx="0" cy="910923"/>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5587387" y="5192525"/>
                  <a:ext cx="0" cy="1037805"/>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8" name="テキスト ボックス 7"/>
            <p:cNvSpPr txBox="1"/>
            <p:nvPr/>
          </p:nvSpPr>
          <p:spPr>
            <a:xfrm>
              <a:off x="6332631" y="4467940"/>
              <a:ext cx="461665" cy="387286"/>
            </a:xfrm>
            <a:prstGeom prst="rect">
              <a:avLst/>
            </a:prstGeom>
            <a:noFill/>
          </p:spPr>
          <p:txBody>
            <a:bodyPr vert="eaVert" wrap="none" rtlCol="0">
              <a:spAutoFit/>
            </a:bodyPr>
            <a:lstStyle/>
            <a:p>
              <a:r>
                <a:rPr kumimoji="1" lang="en-US" altLang="ja-JP" dirty="0"/>
                <a:t>….</a:t>
              </a:r>
            </a:p>
          </p:txBody>
        </p:sp>
      </p:grpSp>
      <p:cxnSp>
        <p:nvCxnSpPr>
          <p:cNvPr id="69" name="直線コネクタ 68"/>
          <p:cNvCxnSpPr/>
          <p:nvPr/>
        </p:nvCxnSpPr>
        <p:spPr>
          <a:xfrm>
            <a:off x="2068190" y="2167796"/>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2068191" y="2031104"/>
            <a:ext cx="453703" cy="207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1" name="正方形/長方形 70"/>
          <p:cNvSpPr/>
          <p:nvPr/>
        </p:nvSpPr>
        <p:spPr>
          <a:xfrm>
            <a:off x="1900830" y="2757782"/>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2" name="正方形/長方形 71"/>
          <p:cNvSpPr/>
          <p:nvPr/>
        </p:nvSpPr>
        <p:spPr>
          <a:xfrm rot="5400000">
            <a:off x="2108809" y="2325065"/>
            <a:ext cx="973239" cy="7026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3" name="テキスト ボックス 72"/>
          <p:cNvSpPr txBox="1"/>
          <p:nvPr/>
        </p:nvSpPr>
        <p:spPr>
          <a:xfrm>
            <a:off x="1561753" y="2899052"/>
            <a:ext cx="1197764" cy="369332"/>
          </a:xfrm>
          <a:prstGeom prst="rect">
            <a:avLst/>
          </a:prstGeom>
          <a:noFill/>
        </p:spPr>
        <p:txBody>
          <a:bodyPr wrap="none" rtlCol="0">
            <a:spAutoFit/>
          </a:bodyPr>
          <a:lstStyle/>
          <a:p>
            <a:r>
              <a:rPr kumimoji="1" lang="ja-JP" altLang="en-US" dirty="0"/>
              <a:t>ファイル群</a:t>
            </a:r>
          </a:p>
        </p:txBody>
      </p:sp>
      <p:sp>
        <p:nvSpPr>
          <p:cNvPr id="74" name="テキスト ボックス 73"/>
          <p:cNvSpPr txBox="1"/>
          <p:nvPr/>
        </p:nvSpPr>
        <p:spPr>
          <a:xfrm>
            <a:off x="462658" y="2887015"/>
            <a:ext cx="748923" cy="369332"/>
          </a:xfrm>
          <a:prstGeom prst="rect">
            <a:avLst/>
          </a:prstGeom>
          <a:noFill/>
        </p:spPr>
        <p:txBody>
          <a:bodyPr wrap="none" rtlCol="0">
            <a:spAutoFit/>
          </a:bodyPr>
          <a:lstStyle/>
          <a:p>
            <a:r>
              <a:rPr kumimoji="1" lang="ja-JP" altLang="en-US" dirty="0" smtClean="0"/>
              <a:t>クエリ</a:t>
            </a:r>
            <a:endParaRPr kumimoji="1" lang="ja-JP" altLang="en-US" dirty="0"/>
          </a:p>
        </p:txBody>
      </p:sp>
      <p:sp>
        <p:nvSpPr>
          <p:cNvPr id="75" name="右矢印 74"/>
          <p:cNvSpPr/>
          <p:nvPr/>
        </p:nvSpPr>
        <p:spPr>
          <a:xfrm>
            <a:off x="2783061" y="2209937"/>
            <a:ext cx="846332"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6" name="正方形/長方形 75"/>
          <p:cNvSpPr/>
          <p:nvPr/>
        </p:nvSpPr>
        <p:spPr>
          <a:xfrm>
            <a:off x="3725212" y="1582107"/>
            <a:ext cx="1316945" cy="1316945"/>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smtClean="0"/>
              <a:t>NCD</a:t>
            </a:r>
          </a:p>
          <a:p>
            <a:pPr algn="ctr"/>
            <a:r>
              <a:rPr kumimoji="1" lang="en-US" altLang="ja-JP" dirty="0" smtClean="0"/>
              <a:t>Search</a:t>
            </a:r>
            <a:endParaRPr kumimoji="1" lang="ja-JP" altLang="en-US" dirty="0"/>
          </a:p>
        </p:txBody>
      </p:sp>
      <p:sp>
        <p:nvSpPr>
          <p:cNvPr id="146" name="テキスト ボックス 145"/>
          <p:cNvSpPr txBox="1"/>
          <p:nvPr/>
        </p:nvSpPr>
        <p:spPr>
          <a:xfrm>
            <a:off x="6670630" y="2735226"/>
            <a:ext cx="1677062" cy="646331"/>
          </a:xfrm>
          <a:prstGeom prst="rect">
            <a:avLst/>
          </a:prstGeom>
          <a:noFill/>
        </p:spPr>
        <p:txBody>
          <a:bodyPr wrap="none" rtlCol="0">
            <a:spAutoFit/>
          </a:bodyPr>
          <a:lstStyle/>
          <a:p>
            <a:r>
              <a:rPr lang="ja-JP" altLang="en-US" dirty="0"/>
              <a:t>出力</a:t>
            </a:r>
            <a:r>
              <a:rPr lang="ja-JP" altLang="en-US" dirty="0" smtClean="0"/>
              <a:t>された</a:t>
            </a:r>
            <a:endParaRPr lang="en-US" altLang="ja-JP" dirty="0" smtClean="0"/>
          </a:p>
          <a:p>
            <a:r>
              <a:rPr lang="ja-JP" altLang="en-US" dirty="0" smtClean="0"/>
              <a:t>類似コード片群</a:t>
            </a:r>
            <a:endParaRPr kumimoji="1" lang="ja-JP" altLang="en-US" dirty="0"/>
          </a:p>
        </p:txBody>
      </p:sp>
      <p:sp>
        <p:nvSpPr>
          <p:cNvPr id="217" name="テキスト ボックス 216"/>
          <p:cNvSpPr txBox="1"/>
          <p:nvPr/>
        </p:nvSpPr>
        <p:spPr>
          <a:xfrm>
            <a:off x="7509161" y="5735669"/>
            <a:ext cx="1569660" cy="369332"/>
          </a:xfrm>
          <a:prstGeom prst="rect">
            <a:avLst/>
          </a:prstGeom>
          <a:noFill/>
        </p:spPr>
        <p:txBody>
          <a:bodyPr wrap="none" rtlCol="0">
            <a:spAutoFit/>
          </a:bodyPr>
          <a:lstStyle/>
          <a:p>
            <a:r>
              <a:rPr lang="ja-JP" altLang="en-US" dirty="0" smtClean="0"/>
              <a:t>最終出力結果</a:t>
            </a:r>
            <a:endParaRPr kumimoji="1" lang="ja-JP" altLang="en-US" dirty="0"/>
          </a:p>
        </p:txBody>
      </p:sp>
      <p:sp>
        <p:nvSpPr>
          <p:cNvPr id="283" name="正方形/長方形 282"/>
          <p:cNvSpPr/>
          <p:nvPr/>
        </p:nvSpPr>
        <p:spPr>
          <a:xfrm>
            <a:off x="668003" y="5821911"/>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84" name="正方形/長方形 283"/>
          <p:cNvSpPr/>
          <p:nvPr/>
        </p:nvSpPr>
        <p:spPr>
          <a:xfrm rot="5400000">
            <a:off x="875982" y="5389194"/>
            <a:ext cx="973239" cy="7026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89" name="右矢印 288"/>
          <p:cNvSpPr/>
          <p:nvPr/>
        </p:nvSpPr>
        <p:spPr>
          <a:xfrm>
            <a:off x="5174339" y="2209937"/>
            <a:ext cx="846332"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90" name="スライド番号プレースホルダー 3"/>
          <p:cNvSpPr>
            <a:spLocks noGrp="1"/>
          </p:cNvSpPr>
          <p:nvPr>
            <p:ph type="sldNum" sz="quarter" idx="12"/>
          </p:nvPr>
        </p:nvSpPr>
        <p:spPr>
          <a:xfrm>
            <a:off x="7597775" y="6308725"/>
            <a:ext cx="1150938" cy="288925"/>
          </a:xfrm>
        </p:spPr>
        <p:txBody>
          <a:bodyPr/>
          <a:lstStyle/>
          <a:p>
            <a:r>
              <a:rPr lang="en-US" altLang="ja-JP" dirty="0"/>
              <a:t>6</a:t>
            </a:r>
          </a:p>
        </p:txBody>
      </p:sp>
      <p:sp>
        <p:nvSpPr>
          <p:cNvPr id="292" name="角丸四角形 291"/>
          <p:cNvSpPr/>
          <p:nvPr/>
        </p:nvSpPr>
        <p:spPr>
          <a:xfrm>
            <a:off x="5057563" y="4385811"/>
            <a:ext cx="1330534" cy="1318975"/>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フィルタ</a:t>
            </a:r>
            <a:endParaRPr kumimoji="1" lang="en-US" altLang="ja-JP" dirty="0" smtClean="0"/>
          </a:p>
          <a:p>
            <a:pPr algn="ctr"/>
            <a:r>
              <a:rPr lang="ja-JP" altLang="en-US" dirty="0"/>
              <a:t>リング</a:t>
            </a:r>
            <a:endParaRPr kumimoji="1" lang="ja-JP" altLang="en-US" dirty="0"/>
          </a:p>
        </p:txBody>
      </p:sp>
      <p:sp>
        <p:nvSpPr>
          <p:cNvPr id="294" name="楕円 293"/>
          <p:cNvSpPr/>
          <p:nvPr/>
        </p:nvSpPr>
        <p:spPr>
          <a:xfrm>
            <a:off x="137543" y="4338198"/>
            <a:ext cx="1369528" cy="1369528"/>
          </a:xfrm>
          <a:prstGeom prst="ellips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t>クラスタ</a:t>
            </a:r>
            <a:r>
              <a:rPr lang="ja-JP" altLang="en-US" dirty="0"/>
              <a:t>リング</a:t>
            </a:r>
            <a:endParaRPr kumimoji="1" lang="ja-JP" altLang="en-US" dirty="0"/>
          </a:p>
        </p:txBody>
      </p:sp>
      <p:sp>
        <p:nvSpPr>
          <p:cNvPr id="296" name="右矢印 295"/>
          <p:cNvSpPr/>
          <p:nvPr/>
        </p:nvSpPr>
        <p:spPr>
          <a:xfrm rot="9748149">
            <a:off x="1986070" y="3443898"/>
            <a:ext cx="4064295" cy="2587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97" name="右矢印 296"/>
          <p:cNvSpPr/>
          <p:nvPr/>
        </p:nvSpPr>
        <p:spPr>
          <a:xfrm>
            <a:off x="1693422" y="4869519"/>
            <a:ext cx="422573"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62" name="正方形/長方形 361"/>
          <p:cNvSpPr/>
          <p:nvPr/>
        </p:nvSpPr>
        <p:spPr>
          <a:xfrm>
            <a:off x="6796075" y="3428711"/>
            <a:ext cx="758870" cy="90054"/>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751" name="グループ化 750"/>
          <p:cNvGrpSpPr/>
          <p:nvPr/>
        </p:nvGrpSpPr>
        <p:grpSpPr>
          <a:xfrm>
            <a:off x="7545289" y="1988446"/>
            <a:ext cx="672311" cy="743506"/>
            <a:chOff x="5518259" y="3246415"/>
            <a:chExt cx="672311" cy="743506"/>
          </a:xfrm>
        </p:grpSpPr>
        <p:grpSp>
          <p:nvGrpSpPr>
            <p:cNvPr id="752" name="グループ化 751"/>
            <p:cNvGrpSpPr/>
            <p:nvPr/>
          </p:nvGrpSpPr>
          <p:grpSpPr>
            <a:xfrm>
              <a:off x="5518259" y="3246415"/>
              <a:ext cx="495083" cy="498493"/>
              <a:chOff x="4202752" y="3179754"/>
              <a:chExt cx="738496" cy="498493"/>
            </a:xfrm>
          </p:grpSpPr>
          <p:sp>
            <p:nvSpPr>
              <p:cNvPr id="763" name="正方形/長方形 762"/>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64" name="直線コネクタ 763"/>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65" name="直線コネクタ 764"/>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66" name="直線コネクタ 765"/>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53" name="グループ化 752"/>
            <p:cNvGrpSpPr/>
            <p:nvPr/>
          </p:nvGrpSpPr>
          <p:grpSpPr>
            <a:xfrm>
              <a:off x="5606873" y="3377128"/>
              <a:ext cx="495083" cy="498493"/>
              <a:chOff x="4202752" y="3179754"/>
              <a:chExt cx="738496" cy="498493"/>
            </a:xfrm>
          </p:grpSpPr>
          <p:sp>
            <p:nvSpPr>
              <p:cNvPr id="759" name="正方形/長方形 758"/>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60" name="直線コネクタ 759"/>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61" name="直線コネクタ 760"/>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62" name="直線コネクタ 761"/>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54" name="グループ化 753"/>
            <p:cNvGrpSpPr/>
            <p:nvPr/>
          </p:nvGrpSpPr>
          <p:grpSpPr>
            <a:xfrm>
              <a:off x="5695487" y="3491428"/>
              <a:ext cx="495083" cy="498493"/>
              <a:chOff x="4202752" y="3179754"/>
              <a:chExt cx="738496" cy="498493"/>
            </a:xfrm>
          </p:grpSpPr>
          <p:sp>
            <p:nvSpPr>
              <p:cNvPr id="755" name="正方形/長方形 754"/>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56" name="直線コネクタ 755"/>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57" name="直線コネクタ 756"/>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58" name="直線コネクタ 757"/>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35" name="グループ化 734"/>
          <p:cNvGrpSpPr/>
          <p:nvPr/>
        </p:nvGrpSpPr>
        <p:grpSpPr>
          <a:xfrm>
            <a:off x="6925464" y="1985684"/>
            <a:ext cx="672311" cy="743506"/>
            <a:chOff x="5518259" y="3246415"/>
            <a:chExt cx="672311" cy="743506"/>
          </a:xfrm>
        </p:grpSpPr>
        <p:grpSp>
          <p:nvGrpSpPr>
            <p:cNvPr id="736" name="グループ化 735"/>
            <p:cNvGrpSpPr/>
            <p:nvPr/>
          </p:nvGrpSpPr>
          <p:grpSpPr>
            <a:xfrm>
              <a:off x="5518259" y="3246415"/>
              <a:ext cx="495083" cy="498493"/>
              <a:chOff x="4202752" y="3179754"/>
              <a:chExt cx="738496" cy="498493"/>
            </a:xfrm>
          </p:grpSpPr>
          <p:sp>
            <p:nvSpPr>
              <p:cNvPr id="747" name="正方形/長方形 746"/>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48" name="直線コネクタ 747"/>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49" name="直線コネクタ 748"/>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50" name="直線コネクタ 749"/>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37" name="グループ化 736"/>
            <p:cNvGrpSpPr/>
            <p:nvPr/>
          </p:nvGrpSpPr>
          <p:grpSpPr>
            <a:xfrm>
              <a:off x="5606873" y="3377128"/>
              <a:ext cx="495083" cy="498493"/>
              <a:chOff x="4202752" y="3179754"/>
              <a:chExt cx="738496" cy="498493"/>
            </a:xfrm>
          </p:grpSpPr>
          <p:sp>
            <p:nvSpPr>
              <p:cNvPr id="743" name="正方形/長方形 742"/>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44" name="直線コネクタ 743"/>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45" name="直線コネクタ 744"/>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46" name="直線コネクタ 745"/>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38" name="グループ化 737"/>
            <p:cNvGrpSpPr/>
            <p:nvPr/>
          </p:nvGrpSpPr>
          <p:grpSpPr>
            <a:xfrm>
              <a:off x="5695487" y="3491428"/>
              <a:ext cx="495083" cy="498493"/>
              <a:chOff x="4202752" y="3179754"/>
              <a:chExt cx="738496" cy="498493"/>
            </a:xfrm>
          </p:grpSpPr>
          <p:sp>
            <p:nvSpPr>
              <p:cNvPr id="739" name="正方形/長方形 738"/>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40" name="直線コネクタ 739"/>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41" name="直線コネクタ 740"/>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42" name="直線コネクタ 741"/>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19" name="グループ化 718"/>
          <p:cNvGrpSpPr/>
          <p:nvPr/>
        </p:nvGrpSpPr>
        <p:grpSpPr>
          <a:xfrm>
            <a:off x="6309753" y="1990793"/>
            <a:ext cx="672311" cy="743506"/>
            <a:chOff x="5518259" y="3246415"/>
            <a:chExt cx="672311" cy="743506"/>
          </a:xfrm>
        </p:grpSpPr>
        <p:grpSp>
          <p:nvGrpSpPr>
            <p:cNvPr id="720" name="グループ化 719"/>
            <p:cNvGrpSpPr/>
            <p:nvPr/>
          </p:nvGrpSpPr>
          <p:grpSpPr>
            <a:xfrm>
              <a:off x="5518259" y="3246415"/>
              <a:ext cx="495083" cy="498493"/>
              <a:chOff x="4202752" y="3179754"/>
              <a:chExt cx="738496" cy="498493"/>
            </a:xfrm>
          </p:grpSpPr>
          <p:sp>
            <p:nvSpPr>
              <p:cNvPr id="731" name="正方形/長方形 730"/>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32" name="直線コネクタ 731"/>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33" name="直線コネクタ 732"/>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34" name="直線コネクタ 733"/>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21" name="グループ化 720"/>
            <p:cNvGrpSpPr/>
            <p:nvPr/>
          </p:nvGrpSpPr>
          <p:grpSpPr>
            <a:xfrm>
              <a:off x="5606873" y="3377128"/>
              <a:ext cx="495083" cy="498493"/>
              <a:chOff x="4202752" y="3179754"/>
              <a:chExt cx="738496" cy="498493"/>
            </a:xfrm>
          </p:grpSpPr>
          <p:sp>
            <p:nvSpPr>
              <p:cNvPr id="727" name="正方形/長方形 726"/>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28" name="直線コネクタ 727"/>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29" name="直線コネクタ 728"/>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30" name="直線コネクタ 729"/>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22" name="グループ化 721"/>
            <p:cNvGrpSpPr/>
            <p:nvPr/>
          </p:nvGrpSpPr>
          <p:grpSpPr>
            <a:xfrm>
              <a:off x="5695487" y="3491428"/>
              <a:ext cx="495083" cy="498493"/>
              <a:chOff x="4202752" y="3179754"/>
              <a:chExt cx="738496" cy="498493"/>
            </a:xfrm>
          </p:grpSpPr>
          <p:sp>
            <p:nvSpPr>
              <p:cNvPr id="723" name="正方形/長方形 722"/>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24" name="直線コネクタ 723"/>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25" name="直線コネクタ 724"/>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26" name="直線コネクタ 725"/>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67" name="グループ化 766"/>
          <p:cNvGrpSpPr/>
          <p:nvPr/>
        </p:nvGrpSpPr>
        <p:grpSpPr>
          <a:xfrm>
            <a:off x="3504556" y="4659884"/>
            <a:ext cx="672311" cy="743506"/>
            <a:chOff x="5518259" y="3246415"/>
            <a:chExt cx="672311" cy="743506"/>
          </a:xfrm>
        </p:grpSpPr>
        <p:grpSp>
          <p:nvGrpSpPr>
            <p:cNvPr id="768" name="グループ化 767"/>
            <p:cNvGrpSpPr/>
            <p:nvPr/>
          </p:nvGrpSpPr>
          <p:grpSpPr>
            <a:xfrm>
              <a:off x="5518259" y="3246415"/>
              <a:ext cx="495083" cy="498493"/>
              <a:chOff x="4202752" y="3179754"/>
              <a:chExt cx="738496" cy="498493"/>
            </a:xfrm>
          </p:grpSpPr>
          <p:sp>
            <p:nvSpPr>
              <p:cNvPr id="779" name="正方形/長方形 778"/>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80" name="直線コネクタ 779"/>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81" name="直線コネクタ 780"/>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82" name="直線コネクタ 781"/>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69" name="グループ化 768"/>
            <p:cNvGrpSpPr/>
            <p:nvPr/>
          </p:nvGrpSpPr>
          <p:grpSpPr>
            <a:xfrm>
              <a:off x="5606873" y="3377128"/>
              <a:ext cx="495083" cy="498493"/>
              <a:chOff x="4202752" y="3179754"/>
              <a:chExt cx="738496" cy="498493"/>
            </a:xfrm>
          </p:grpSpPr>
          <p:sp>
            <p:nvSpPr>
              <p:cNvPr id="775" name="正方形/長方形 774"/>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76" name="直線コネクタ 775"/>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77" name="直線コネクタ 776"/>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78" name="直線コネクタ 777"/>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70" name="グループ化 769"/>
            <p:cNvGrpSpPr/>
            <p:nvPr/>
          </p:nvGrpSpPr>
          <p:grpSpPr>
            <a:xfrm>
              <a:off x="5695487" y="3491428"/>
              <a:ext cx="495083" cy="498493"/>
              <a:chOff x="4202752" y="3179754"/>
              <a:chExt cx="738496" cy="498493"/>
            </a:xfrm>
          </p:grpSpPr>
          <p:sp>
            <p:nvSpPr>
              <p:cNvPr id="771" name="正方形/長方形 770"/>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72" name="直線コネクタ 771"/>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73" name="直線コネクタ 772"/>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74" name="直線コネクタ 773"/>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84" name="グループ化 783"/>
          <p:cNvGrpSpPr/>
          <p:nvPr/>
        </p:nvGrpSpPr>
        <p:grpSpPr>
          <a:xfrm>
            <a:off x="2884731" y="4657122"/>
            <a:ext cx="495083" cy="498493"/>
            <a:chOff x="4202752" y="3179754"/>
            <a:chExt cx="738496" cy="498493"/>
          </a:xfrm>
        </p:grpSpPr>
        <p:sp>
          <p:nvSpPr>
            <p:cNvPr id="795" name="正方形/長方形 794"/>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96" name="直線コネクタ 795"/>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97" name="直線コネクタ 796"/>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98" name="直線コネクタ 797"/>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99" name="グループ化 798"/>
          <p:cNvGrpSpPr/>
          <p:nvPr/>
        </p:nvGrpSpPr>
        <p:grpSpPr>
          <a:xfrm>
            <a:off x="2269020" y="4662231"/>
            <a:ext cx="672311" cy="743506"/>
            <a:chOff x="5518259" y="3246415"/>
            <a:chExt cx="672311" cy="743506"/>
          </a:xfrm>
        </p:grpSpPr>
        <p:grpSp>
          <p:nvGrpSpPr>
            <p:cNvPr id="800" name="グループ化 799"/>
            <p:cNvGrpSpPr/>
            <p:nvPr/>
          </p:nvGrpSpPr>
          <p:grpSpPr>
            <a:xfrm>
              <a:off x="5518259" y="3246415"/>
              <a:ext cx="495083" cy="498493"/>
              <a:chOff x="4202752" y="3179754"/>
              <a:chExt cx="738496" cy="498493"/>
            </a:xfrm>
          </p:grpSpPr>
          <p:sp>
            <p:nvSpPr>
              <p:cNvPr id="811" name="正方形/長方形 810"/>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812" name="直線コネクタ 811"/>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13" name="直線コネクタ 812"/>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14" name="直線コネクタ 813"/>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801" name="グループ化 800"/>
            <p:cNvGrpSpPr/>
            <p:nvPr/>
          </p:nvGrpSpPr>
          <p:grpSpPr>
            <a:xfrm>
              <a:off x="5606873" y="3377128"/>
              <a:ext cx="495083" cy="498493"/>
              <a:chOff x="4202752" y="3179754"/>
              <a:chExt cx="738496" cy="498493"/>
            </a:xfrm>
          </p:grpSpPr>
          <p:sp>
            <p:nvSpPr>
              <p:cNvPr id="807" name="正方形/長方形 806"/>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808" name="直線コネクタ 807"/>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09" name="直線コネクタ 808"/>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10" name="直線コネクタ 809"/>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802" name="グループ化 801"/>
            <p:cNvGrpSpPr/>
            <p:nvPr/>
          </p:nvGrpSpPr>
          <p:grpSpPr>
            <a:xfrm>
              <a:off x="5695487" y="3491428"/>
              <a:ext cx="495083" cy="498493"/>
              <a:chOff x="4202752" y="3179754"/>
              <a:chExt cx="738496" cy="498493"/>
            </a:xfrm>
          </p:grpSpPr>
          <p:sp>
            <p:nvSpPr>
              <p:cNvPr id="803" name="正方形/長方形 802"/>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804" name="直線コネクタ 803"/>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05" name="直線コネクタ 804"/>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06" name="直線コネクタ 805"/>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86" name="グループ化 785"/>
          <p:cNvGrpSpPr/>
          <p:nvPr/>
        </p:nvGrpSpPr>
        <p:grpSpPr>
          <a:xfrm>
            <a:off x="2539042" y="5035610"/>
            <a:ext cx="495083" cy="498493"/>
            <a:chOff x="4202750" y="3179754"/>
            <a:chExt cx="738496" cy="498493"/>
          </a:xfrm>
        </p:grpSpPr>
        <p:sp>
          <p:nvSpPr>
            <p:cNvPr id="787" name="正方形/長方形 786"/>
            <p:cNvSpPr/>
            <p:nvPr/>
          </p:nvSpPr>
          <p:spPr>
            <a:xfrm>
              <a:off x="4202750"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88" name="直線コネクタ 787"/>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89" name="直線コネクタ 788"/>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90" name="直線コネクタ 789"/>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785" name="グループ化 784"/>
          <p:cNvGrpSpPr/>
          <p:nvPr/>
        </p:nvGrpSpPr>
        <p:grpSpPr>
          <a:xfrm>
            <a:off x="2630990" y="5158607"/>
            <a:ext cx="495083" cy="498493"/>
            <a:chOff x="4202752" y="3179754"/>
            <a:chExt cx="738496" cy="498493"/>
          </a:xfrm>
        </p:grpSpPr>
        <p:sp>
          <p:nvSpPr>
            <p:cNvPr id="791" name="正方形/長方形 790"/>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792" name="直線コネクタ 791"/>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93" name="直線コネクタ 792"/>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94" name="直線コネクタ 793"/>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sp>
        <p:nvSpPr>
          <p:cNvPr id="815" name="テキスト ボックス 814"/>
          <p:cNvSpPr txBox="1"/>
          <p:nvPr/>
        </p:nvSpPr>
        <p:spPr>
          <a:xfrm>
            <a:off x="2295041" y="5704786"/>
            <a:ext cx="1677062" cy="646331"/>
          </a:xfrm>
          <a:prstGeom prst="rect">
            <a:avLst/>
          </a:prstGeom>
          <a:noFill/>
        </p:spPr>
        <p:txBody>
          <a:bodyPr wrap="none" rtlCol="0">
            <a:spAutoFit/>
          </a:bodyPr>
          <a:lstStyle/>
          <a:p>
            <a:r>
              <a:rPr lang="ja-JP" altLang="en-US" dirty="0"/>
              <a:t>分類</a:t>
            </a:r>
            <a:r>
              <a:rPr lang="ja-JP" altLang="en-US" dirty="0" smtClean="0"/>
              <a:t>された</a:t>
            </a:r>
            <a:endParaRPr lang="en-US" altLang="ja-JP" dirty="0" smtClean="0"/>
          </a:p>
          <a:p>
            <a:r>
              <a:rPr lang="ja-JP" altLang="en-US" dirty="0" smtClean="0"/>
              <a:t>類似コード片群</a:t>
            </a:r>
            <a:endParaRPr kumimoji="1" lang="ja-JP" altLang="en-US" dirty="0"/>
          </a:p>
        </p:txBody>
      </p:sp>
      <p:sp>
        <p:nvSpPr>
          <p:cNvPr id="816" name="右矢印 815"/>
          <p:cNvSpPr/>
          <p:nvPr/>
        </p:nvSpPr>
        <p:spPr>
          <a:xfrm>
            <a:off x="6566881" y="4869518"/>
            <a:ext cx="422573"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817" name="右矢印 816"/>
          <p:cNvSpPr/>
          <p:nvPr/>
        </p:nvSpPr>
        <p:spPr>
          <a:xfrm>
            <a:off x="4432677" y="4869679"/>
            <a:ext cx="422573" cy="255859"/>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grpSp>
        <p:nvGrpSpPr>
          <p:cNvPr id="819" name="グループ化 818"/>
          <p:cNvGrpSpPr/>
          <p:nvPr/>
        </p:nvGrpSpPr>
        <p:grpSpPr>
          <a:xfrm>
            <a:off x="8437591" y="4666368"/>
            <a:ext cx="495083" cy="498493"/>
            <a:chOff x="4202752" y="3179754"/>
            <a:chExt cx="738496" cy="498493"/>
          </a:xfrm>
        </p:grpSpPr>
        <p:sp>
          <p:nvSpPr>
            <p:cNvPr id="830" name="正方形/長方形 829"/>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831" name="直線コネクタ 830"/>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32" name="直線コネクタ 831"/>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33" name="直線コネクタ 832"/>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834" name="グループ化 833"/>
          <p:cNvGrpSpPr/>
          <p:nvPr/>
        </p:nvGrpSpPr>
        <p:grpSpPr>
          <a:xfrm>
            <a:off x="7817766" y="4663606"/>
            <a:ext cx="495083" cy="498493"/>
            <a:chOff x="4202752" y="3179754"/>
            <a:chExt cx="738496" cy="498493"/>
          </a:xfrm>
        </p:grpSpPr>
        <p:sp>
          <p:nvSpPr>
            <p:cNvPr id="835" name="正方形/長方形 834"/>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836" name="直線コネクタ 835"/>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37" name="直線コネクタ 836"/>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38" name="直線コネクタ 837"/>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840" name="グループ化 839"/>
          <p:cNvGrpSpPr/>
          <p:nvPr/>
        </p:nvGrpSpPr>
        <p:grpSpPr>
          <a:xfrm>
            <a:off x="7202055" y="4668715"/>
            <a:ext cx="495083" cy="498493"/>
            <a:chOff x="4202752" y="3179754"/>
            <a:chExt cx="738496" cy="498493"/>
          </a:xfrm>
        </p:grpSpPr>
        <p:sp>
          <p:nvSpPr>
            <p:cNvPr id="851" name="正方形/長方形 850"/>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852" name="直線コネクタ 851"/>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53" name="直線コネクタ 852"/>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54" name="直線コネクタ 853"/>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841" name="グループ化 840"/>
          <p:cNvGrpSpPr/>
          <p:nvPr/>
        </p:nvGrpSpPr>
        <p:grpSpPr>
          <a:xfrm>
            <a:off x="7290669" y="4799428"/>
            <a:ext cx="495083" cy="498493"/>
            <a:chOff x="4202752" y="3179754"/>
            <a:chExt cx="738496" cy="498493"/>
          </a:xfrm>
        </p:grpSpPr>
        <p:sp>
          <p:nvSpPr>
            <p:cNvPr id="847" name="正方形/長方形 846"/>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848" name="直線コネクタ 847"/>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49" name="直線コネクタ 848"/>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50" name="直線コネクタ 849"/>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sp>
        <p:nvSpPr>
          <p:cNvPr id="205" name="正方形/長方形 204"/>
          <p:cNvSpPr/>
          <p:nvPr/>
        </p:nvSpPr>
        <p:spPr>
          <a:xfrm>
            <a:off x="6661030" y="3415387"/>
            <a:ext cx="1860973" cy="871753"/>
          </a:xfrm>
          <a:prstGeom prst="rect">
            <a:avLst/>
          </a:prstGeom>
          <a:solidFill>
            <a:schemeClr val="bg1"/>
          </a:solidFill>
          <a:ln>
            <a:solidFill>
              <a:srgbClr val="FF4A0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提案</a:t>
            </a:r>
            <a:r>
              <a:rPr lang="ja-JP" altLang="en-US" dirty="0"/>
              <a:t>手法</a:t>
            </a:r>
            <a:endParaRPr kumimoji="1" lang="en-US" altLang="ja-JP" dirty="0" smtClean="0"/>
          </a:p>
        </p:txBody>
      </p:sp>
    </p:spTree>
    <p:extLst>
      <p:ext uri="{BB962C8B-B14F-4D97-AF65-F5344CB8AC3E}">
        <p14:creationId xmlns:p14="http://schemas.microsoft.com/office/powerpoint/2010/main" val="2905413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
                                        </p:tgtEl>
                                        <p:attrNameLst>
                                          <p:attrName>style.visibility</p:attrName>
                                        </p:attrNameLst>
                                      </p:cBhvr>
                                      <p:to>
                                        <p:strVal val="visible"/>
                                      </p:to>
                                    </p:set>
                                    <p:anim calcmode="lin" valueType="num">
                                      <p:cBhvr additive="base">
                                        <p:cTn id="7" dur="500" fill="hold"/>
                                        <p:tgtEl>
                                          <p:spTgt spid="205"/>
                                        </p:tgtEl>
                                        <p:attrNameLst>
                                          <p:attrName>ppt_x</p:attrName>
                                        </p:attrNameLst>
                                      </p:cBhvr>
                                      <p:tavLst>
                                        <p:tav tm="0">
                                          <p:val>
                                            <p:strVal val="#ppt_x"/>
                                          </p:val>
                                        </p:tav>
                                        <p:tav tm="100000">
                                          <p:val>
                                            <p:strVal val="#ppt_x"/>
                                          </p:val>
                                        </p:tav>
                                      </p:tavLst>
                                    </p:anim>
                                    <p:anim calcmode="lin" valueType="num">
                                      <p:cBhvr additive="base">
                                        <p:cTn id="8" dur="500" fill="hold"/>
                                        <p:tgtEl>
                                          <p:spTgt spid="20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04"/>
                                        </p:tgtEl>
                                        <p:attrNameLst>
                                          <p:attrName>style.visibility</p:attrName>
                                        </p:attrNameLst>
                                      </p:cBhvr>
                                      <p:to>
                                        <p:strVal val="visible"/>
                                      </p:to>
                                    </p:set>
                                    <p:anim calcmode="lin" valueType="num">
                                      <p:cBhvr additive="base">
                                        <p:cTn id="11" dur="500" fill="hold"/>
                                        <p:tgtEl>
                                          <p:spTgt spid="204"/>
                                        </p:tgtEl>
                                        <p:attrNameLst>
                                          <p:attrName>ppt_x</p:attrName>
                                        </p:attrNameLst>
                                      </p:cBhvr>
                                      <p:tavLst>
                                        <p:tav tm="0">
                                          <p:val>
                                            <p:strVal val="#ppt_x"/>
                                          </p:val>
                                        </p:tav>
                                        <p:tav tm="100000">
                                          <p:val>
                                            <p:strVal val="#ppt_x"/>
                                          </p:val>
                                        </p:tav>
                                      </p:tavLst>
                                    </p:anim>
                                    <p:anim calcmode="lin" valueType="num">
                                      <p:cBhvr additive="base">
                                        <p:cTn id="12" dur="500" fill="hold"/>
                                        <p:tgtEl>
                                          <p:spTgt spid="2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 grpId="0" animBg="1"/>
      <p:bldP spid="20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ディレクトリ単位を用いた分類手法</a:t>
            </a:r>
            <a:endParaRPr lang="en-US" altLang="ja-JP" sz="2800" dirty="0" smtClean="0"/>
          </a:p>
          <a:p>
            <a:endParaRPr lang="en-US" altLang="ja-JP" sz="2400" dirty="0" smtClean="0"/>
          </a:p>
          <a:p>
            <a:r>
              <a:rPr lang="ja-JP" altLang="en-US" sz="2800" dirty="0" smtClean="0"/>
              <a:t>階層型クラスタリング（最短距離法）を用いた</a:t>
            </a:r>
            <a:r>
              <a:rPr lang="en-US" altLang="ja-JP" sz="2800" dirty="0" smtClean="0"/>
              <a:t/>
            </a:r>
            <a:br>
              <a:rPr lang="en-US" altLang="ja-JP" sz="2800" dirty="0" smtClean="0"/>
            </a:br>
            <a:r>
              <a:rPr lang="ja-JP" altLang="en-US" sz="2800" dirty="0" smtClean="0"/>
              <a:t>分類手法</a:t>
            </a:r>
            <a:endParaRPr lang="en-US" altLang="ja-JP" sz="2800" dirty="0" smtClean="0"/>
          </a:p>
          <a:p>
            <a:endParaRPr lang="en-US" altLang="ja-JP" sz="2400" dirty="0"/>
          </a:p>
          <a:p>
            <a:r>
              <a:rPr lang="ja-JP" altLang="en-US" sz="2800" dirty="0" smtClean="0"/>
              <a:t>階層型クラスタリング（最長距離法）を用いた</a:t>
            </a:r>
            <a:r>
              <a:rPr lang="en-US" altLang="ja-JP" sz="2800" dirty="0" smtClean="0"/>
              <a:t/>
            </a:r>
            <a:br>
              <a:rPr lang="en-US" altLang="ja-JP" sz="2800" dirty="0" smtClean="0"/>
            </a:br>
            <a:r>
              <a:rPr lang="ja-JP" altLang="en-US" sz="2800" dirty="0" smtClean="0"/>
              <a:t>分類手法</a:t>
            </a: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extLst>
      <p:ext uri="{BB962C8B-B14F-4D97-AF65-F5344CB8AC3E}">
        <p14:creationId xmlns:p14="http://schemas.microsoft.com/office/powerpoint/2010/main" val="40226561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クラスタリング</a:t>
            </a:r>
            <a:endParaRPr kumimoji="1" lang="ja-JP" altLang="en-US" dirty="0"/>
          </a:p>
        </p:txBody>
      </p:sp>
      <p:sp>
        <p:nvSpPr>
          <p:cNvPr id="3" name="コンテンツ プレースホルダー 2"/>
          <p:cNvSpPr>
            <a:spLocks noGrp="1"/>
          </p:cNvSpPr>
          <p:nvPr>
            <p:ph idx="1"/>
          </p:nvPr>
        </p:nvSpPr>
        <p:spPr>
          <a:xfrm>
            <a:off x="326791" y="1600200"/>
            <a:ext cx="8490419" cy="4525963"/>
          </a:xfrm>
        </p:spPr>
        <p:txBody>
          <a:bodyPr/>
          <a:lstStyle/>
          <a:p>
            <a:r>
              <a:rPr lang="ja-JP" altLang="en-US" sz="2800" dirty="0" smtClean="0"/>
              <a:t>各</a:t>
            </a:r>
            <a:r>
              <a:rPr lang="ja-JP" altLang="en-US" sz="2800" dirty="0"/>
              <a:t>分類</a:t>
            </a:r>
            <a:r>
              <a:rPr lang="ja-JP" altLang="en-US" sz="2800" dirty="0" smtClean="0"/>
              <a:t>手法に基づいて</a:t>
            </a:r>
            <a:r>
              <a:rPr kumimoji="1" lang="ja-JP" altLang="en-US" sz="2800" dirty="0" smtClean="0"/>
              <a:t>コード片群を各クラスタに分類</a:t>
            </a:r>
            <a:endParaRPr kumimoji="1" lang="en-US" altLang="ja-JP" sz="2800" dirty="0" smtClean="0"/>
          </a:p>
          <a:p>
            <a:pPr lvl="1"/>
            <a:r>
              <a:rPr lang="ja-JP" altLang="en-US" sz="2400" dirty="0" smtClean="0"/>
              <a:t>ディレクトリ単位を用いた提案手法の場合</a:t>
            </a:r>
            <a:endParaRPr lang="en-US" altLang="ja-JP" sz="2400" dirty="0" smtClean="0"/>
          </a:p>
          <a:p>
            <a:pPr lvl="2"/>
            <a:r>
              <a:rPr kumimoji="1" lang="ja-JP" altLang="en-US" sz="2000" dirty="0" smtClean="0"/>
              <a:t>ディレクトリごとに分類</a:t>
            </a:r>
            <a:endParaRPr kumimoji="1" lang="en-US" altLang="ja-JP" sz="2000" dirty="0" smtClean="0"/>
          </a:p>
          <a:p>
            <a:pPr lvl="1"/>
            <a:r>
              <a:rPr lang="ja-JP" altLang="en-US" sz="2400" dirty="0" smtClean="0"/>
              <a:t>階層型クラスタリングを用いた</a:t>
            </a:r>
            <a:r>
              <a:rPr lang="ja-JP" altLang="en-US" sz="2400" dirty="0"/>
              <a:t>提案手法の場合</a:t>
            </a:r>
            <a:endParaRPr lang="en-US" altLang="ja-JP" sz="2400" dirty="0" smtClean="0"/>
          </a:p>
          <a:p>
            <a:pPr lvl="2"/>
            <a:r>
              <a:rPr lang="ja-JP" altLang="en-US" sz="2000" dirty="0" smtClean="0"/>
              <a:t>類似コード片間の</a:t>
            </a:r>
            <a:r>
              <a:rPr lang="ja-JP" altLang="en-US" sz="2000" dirty="0"/>
              <a:t>距離に</a:t>
            </a:r>
            <a:r>
              <a:rPr lang="ja-JP" altLang="en-US" sz="2000" dirty="0" smtClean="0"/>
              <a:t>より分類</a:t>
            </a:r>
            <a:endParaRPr lang="en-US" altLang="ja-JP" sz="2000" dirty="0"/>
          </a:p>
          <a:p>
            <a:pPr lvl="2"/>
            <a:r>
              <a:rPr lang="ja-JP" altLang="en-US" sz="2000" dirty="0"/>
              <a:t>最短距離法と最長距離法の</a:t>
            </a:r>
            <a:r>
              <a:rPr lang="en-US" altLang="ja-JP" sz="2000" dirty="0"/>
              <a:t>2</a:t>
            </a:r>
            <a:r>
              <a:rPr lang="ja-JP" altLang="en-US" sz="2000" dirty="0"/>
              <a:t>種類の手法を採用</a:t>
            </a:r>
            <a:endParaRPr lang="en-US" altLang="ja-JP" sz="2000" dirty="0"/>
          </a:p>
          <a:p>
            <a:pPr lvl="2"/>
            <a:endParaRPr kumimoji="1" lang="ja-JP" altLang="en-US" sz="2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grpSp>
        <p:nvGrpSpPr>
          <p:cNvPr id="6" name="グループ化 5"/>
          <p:cNvGrpSpPr/>
          <p:nvPr/>
        </p:nvGrpSpPr>
        <p:grpSpPr>
          <a:xfrm>
            <a:off x="6864872" y="4761709"/>
            <a:ext cx="762476" cy="767727"/>
            <a:chOff x="4202752" y="3179754"/>
            <a:chExt cx="738496" cy="498493"/>
          </a:xfrm>
          <a:solidFill>
            <a:schemeClr val="bg1"/>
          </a:solidFill>
        </p:grpSpPr>
        <p:sp>
          <p:nvSpPr>
            <p:cNvPr id="86" name="正方形/長方形 85"/>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87" name="直線コネクタ 86"/>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88" name="直線コネクタ 87"/>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89" name="直線コネクタ 88"/>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7" name="グループ化 6"/>
          <p:cNvGrpSpPr/>
          <p:nvPr/>
        </p:nvGrpSpPr>
        <p:grpSpPr>
          <a:xfrm>
            <a:off x="7001346" y="4937742"/>
            <a:ext cx="762476" cy="767727"/>
            <a:chOff x="4202752" y="3179754"/>
            <a:chExt cx="738496" cy="498493"/>
          </a:xfrm>
        </p:grpSpPr>
        <p:sp>
          <p:nvSpPr>
            <p:cNvPr id="82" name="正方形/長方形 81"/>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83" name="直線コネクタ 82"/>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4" name="直線コネクタ 83"/>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8" name="グループ化 7"/>
          <p:cNvGrpSpPr/>
          <p:nvPr/>
        </p:nvGrpSpPr>
        <p:grpSpPr>
          <a:xfrm>
            <a:off x="5631306" y="4757455"/>
            <a:ext cx="762476" cy="767727"/>
            <a:chOff x="4202752" y="3179754"/>
            <a:chExt cx="738496" cy="498493"/>
          </a:xfrm>
        </p:grpSpPr>
        <p:sp>
          <p:nvSpPr>
            <p:cNvPr id="78" name="正方形/長方形 77"/>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79" name="直線コネクタ 78"/>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0" name="直線コネクタ 79"/>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9" name="グループ化 8"/>
          <p:cNvGrpSpPr/>
          <p:nvPr/>
        </p:nvGrpSpPr>
        <p:grpSpPr>
          <a:xfrm>
            <a:off x="5767780" y="4933488"/>
            <a:ext cx="762476" cy="767727"/>
            <a:chOff x="4202752" y="3179754"/>
            <a:chExt cx="738496" cy="498493"/>
          </a:xfrm>
        </p:grpSpPr>
        <p:sp>
          <p:nvSpPr>
            <p:cNvPr id="74" name="正方形/長方形 73"/>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75" name="直線コネクタ 74"/>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77" name="直線コネクタ 76"/>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10" name="グループ化 9"/>
          <p:cNvGrpSpPr/>
          <p:nvPr/>
        </p:nvGrpSpPr>
        <p:grpSpPr>
          <a:xfrm>
            <a:off x="4498510" y="4760023"/>
            <a:ext cx="762476" cy="767727"/>
            <a:chOff x="4326317" y="3307026"/>
            <a:chExt cx="738496" cy="498493"/>
          </a:xfrm>
          <a:solidFill>
            <a:schemeClr val="bg1"/>
          </a:solidFill>
        </p:grpSpPr>
        <p:sp>
          <p:nvSpPr>
            <p:cNvPr id="70" name="正方形/長方形 69"/>
            <p:cNvSpPr/>
            <p:nvPr/>
          </p:nvSpPr>
          <p:spPr>
            <a:xfrm>
              <a:off x="4326317" y="3307026"/>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71" name="直線コネクタ 70"/>
            <p:cNvCxnSpPr/>
            <p:nvPr/>
          </p:nvCxnSpPr>
          <p:spPr>
            <a:xfrm>
              <a:off x="4458500" y="3556272"/>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72" name="直線コネクタ 71"/>
            <p:cNvCxnSpPr/>
            <p:nvPr/>
          </p:nvCxnSpPr>
          <p:spPr>
            <a:xfrm>
              <a:off x="4458500" y="3674805"/>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73" name="直線コネクタ 72"/>
            <p:cNvCxnSpPr/>
            <p:nvPr/>
          </p:nvCxnSpPr>
          <p:spPr>
            <a:xfrm>
              <a:off x="4458500" y="3437739"/>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1" name="グループ化 10"/>
          <p:cNvGrpSpPr/>
          <p:nvPr/>
        </p:nvGrpSpPr>
        <p:grpSpPr>
          <a:xfrm>
            <a:off x="4643879" y="4966636"/>
            <a:ext cx="489528" cy="365105"/>
            <a:chOff x="4334934" y="3310467"/>
            <a:chExt cx="474133" cy="237066"/>
          </a:xfrm>
          <a:solidFill>
            <a:srgbClr val="FCBB04"/>
          </a:solidFill>
        </p:grpSpPr>
        <p:cxnSp>
          <p:nvCxnSpPr>
            <p:cNvPr id="67" name="直線コネクタ 66"/>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68" name="直線コネクタ 67"/>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69" name="直線コネクタ 68"/>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2" name="グループ化 11"/>
          <p:cNvGrpSpPr/>
          <p:nvPr/>
        </p:nvGrpSpPr>
        <p:grpSpPr>
          <a:xfrm>
            <a:off x="4643881" y="4941356"/>
            <a:ext cx="762476" cy="767727"/>
            <a:chOff x="4202752" y="3179754"/>
            <a:chExt cx="738496" cy="498493"/>
          </a:xfrm>
          <a:solidFill>
            <a:schemeClr val="bg1"/>
          </a:solidFill>
        </p:grpSpPr>
        <p:sp>
          <p:nvSpPr>
            <p:cNvPr id="63" name="正方形/長方形 62"/>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64" name="直線コネクタ 63"/>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65" name="直線コネクタ 64"/>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66" name="直線コネクタ 65"/>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3" name="グループ化 12"/>
          <p:cNvGrpSpPr/>
          <p:nvPr/>
        </p:nvGrpSpPr>
        <p:grpSpPr>
          <a:xfrm>
            <a:off x="7137820" y="5141318"/>
            <a:ext cx="762476" cy="767727"/>
            <a:chOff x="4202752" y="3179754"/>
            <a:chExt cx="738496" cy="498493"/>
          </a:xfrm>
        </p:grpSpPr>
        <p:sp>
          <p:nvSpPr>
            <p:cNvPr id="59" name="正方形/長方形 58"/>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60" name="直線コネクタ 59"/>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61" name="直線コネクタ 60"/>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62" name="直線コネクタ 61"/>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14" name="グループ化 13"/>
          <p:cNvGrpSpPr/>
          <p:nvPr/>
        </p:nvGrpSpPr>
        <p:grpSpPr>
          <a:xfrm>
            <a:off x="7274294" y="5342629"/>
            <a:ext cx="762476" cy="767727"/>
            <a:chOff x="4202752" y="3179754"/>
            <a:chExt cx="738496" cy="498493"/>
          </a:xfrm>
        </p:grpSpPr>
        <p:sp>
          <p:nvSpPr>
            <p:cNvPr id="55" name="正方形/長方形 54"/>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56" name="直線コネクタ 55"/>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57" name="直線コネクタ 56"/>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58" name="直線コネクタ 57"/>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15" name="グループ化 14"/>
          <p:cNvGrpSpPr/>
          <p:nvPr/>
        </p:nvGrpSpPr>
        <p:grpSpPr>
          <a:xfrm>
            <a:off x="7410768" y="5518662"/>
            <a:ext cx="762476" cy="767727"/>
            <a:chOff x="4202752" y="3179754"/>
            <a:chExt cx="738496" cy="498493"/>
          </a:xfrm>
          <a:solidFill>
            <a:schemeClr val="bg1"/>
          </a:solidFill>
        </p:grpSpPr>
        <p:sp>
          <p:nvSpPr>
            <p:cNvPr id="51" name="正方形/長方形 50"/>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52" name="直線コネクタ 51"/>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53" name="直線コネクタ 52"/>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54" name="直線コネクタ 53"/>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6" name="グループ化 15"/>
          <p:cNvGrpSpPr/>
          <p:nvPr/>
        </p:nvGrpSpPr>
        <p:grpSpPr>
          <a:xfrm>
            <a:off x="5904254" y="5137064"/>
            <a:ext cx="762476" cy="767727"/>
            <a:chOff x="4202752" y="3179754"/>
            <a:chExt cx="738496" cy="498493"/>
          </a:xfrm>
        </p:grpSpPr>
        <p:sp>
          <p:nvSpPr>
            <p:cNvPr id="47" name="正方形/長方形 46"/>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48" name="直線コネクタ 47"/>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49" name="直線コネクタ 48"/>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50" name="直線コネクタ 49"/>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17" name="グループ化 16"/>
          <p:cNvGrpSpPr/>
          <p:nvPr/>
        </p:nvGrpSpPr>
        <p:grpSpPr>
          <a:xfrm>
            <a:off x="6040728" y="5338375"/>
            <a:ext cx="762476" cy="767727"/>
            <a:chOff x="4202752" y="3179754"/>
            <a:chExt cx="738496" cy="498493"/>
          </a:xfrm>
          <a:solidFill>
            <a:schemeClr val="bg1"/>
          </a:solidFill>
        </p:grpSpPr>
        <p:sp>
          <p:nvSpPr>
            <p:cNvPr id="43" name="正方形/長方形 42"/>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44" name="直線コネクタ 43"/>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45" name="直線コネクタ 44"/>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46" name="直線コネクタ 45"/>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8" name="グループ化 17"/>
          <p:cNvGrpSpPr/>
          <p:nvPr/>
        </p:nvGrpSpPr>
        <p:grpSpPr>
          <a:xfrm>
            <a:off x="6177202" y="5514408"/>
            <a:ext cx="762476" cy="767727"/>
            <a:chOff x="4202752" y="3179754"/>
            <a:chExt cx="738496" cy="498493"/>
          </a:xfrm>
          <a:solidFill>
            <a:schemeClr val="bg1"/>
          </a:solidFill>
        </p:grpSpPr>
        <p:sp>
          <p:nvSpPr>
            <p:cNvPr id="39" name="正方形/長方形 38"/>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40" name="直線コネクタ 39"/>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41" name="直線コネクタ 40"/>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42" name="直線コネクタ 41"/>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9" name="グループ化 18"/>
          <p:cNvGrpSpPr/>
          <p:nvPr/>
        </p:nvGrpSpPr>
        <p:grpSpPr>
          <a:xfrm>
            <a:off x="4780355" y="5144932"/>
            <a:ext cx="762476" cy="767727"/>
            <a:chOff x="4202752" y="3179754"/>
            <a:chExt cx="738496" cy="498493"/>
          </a:xfrm>
          <a:solidFill>
            <a:schemeClr val="bg1"/>
          </a:solidFill>
        </p:grpSpPr>
        <p:sp>
          <p:nvSpPr>
            <p:cNvPr id="35" name="正方形/長方形 34"/>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36" name="直線コネクタ 35"/>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37" name="直線コネクタ 36"/>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38" name="直線コネクタ 37"/>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20" name="グループ化 19"/>
          <p:cNvGrpSpPr/>
          <p:nvPr/>
        </p:nvGrpSpPr>
        <p:grpSpPr>
          <a:xfrm>
            <a:off x="4916829" y="5346243"/>
            <a:ext cx="762476" cy="767727"/>
            <a:chOff x="4202752" y="3179754"/>
            <a:chExt cx="738496" cy="498493"/>
          </a:xfrm>
          <a:solidFill>
            <a:schemeClr val="bg1"/>
          </a:solidFill>
        </p:grpSpPr>
        <p:sp>
          <p:nvSpPr>
            <p:cNvPr id="31" name="正方形/長方形 30"/>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32" name="直線コネクタ 31"/>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33" name="直線コネクタ 32"/>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34" name="直線コネクタ 33"/>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21" name="グループ化 20"/>
          <p:cNvGrpSpPr/>
          <p:nvPr/>
        </p:nvGrpSpPr>
        <p:grpSpPr>
          <a:xfrm>
            <a:off x="5053303" y="5522276"/>
            <a:ext cx="762476" cy="767727"/>
            <a:chOff x="4202752" y="3179754"/>
            <a:chExt cx="738496" cy="498493"/>
          </a:xfrm>
          <a:solidFill>
            <a:schemeClr val="bg1"/>
          </a:solidFill>
        </p:grpSpPr>
        <p:sp>
          <p:nvSpPr>
            <p:cNvPr id="27" name="正方形/長方形 26"/>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u="sng" dirty="0"/>
            </a:p>
          </p:txBody>
        </p:sp>
        <p:cxnSp>
          <p:nvCxnSpPr>
            <p:cNvPr id="28" name="直線コネクタ 27"/>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29" name="直線コネクタ 28"/>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30" name="直線コネクタ 29"/>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sp>
        <p:nvSpPr>
          <p:cNvPr id="90" name="テキスト ボックス 89"/>
          <p:cNvSpPr txBox="1"/>
          <p:nvPr/>
        </p:nvSpPr>
        <p:spPr>
          <a:xfrm>
            <a:off x="390820" y="5094493"/>
            <a:ext cx="3182281" cy="646331"/>
          </a:xfrm>
          <a:prstGeom prst="rect">
            <a:avLst/>
          </a:prstGeom>
          <a:noFill/>
        </p:spPr>
        <p:txBody>
          <a:bodyPr wrap="none" rtlCol="0">
            <a:spAutoFit/>
          </a:bodyPr>
          <a:lstStyle/>
          <a:p>
            <a:r>
              <a:rPr kumimoji="1" lang="en-US" altLang="ja-JP" dirty="0" smtClean="0"/>
              <a:t>※</a:t>
            </a:r>
            <a:r>
              <a:rPr kumimoji="1" lang="ja-JP" altLang="en-US" dirty="0" smtClean="0"/>
              <a:t>クエリ，類似コード片は</a:t>
            </a:r>
            <a:endParaRPr kumimoji="1" lang="en-US" altLang="ja-JP" dirty="0" smtClean="0"/>
          </a:p>
          <a:p>
            <a:r>
              <a:rPr kumimoji="1" lang="ja-JP" altLang="en-US" dirty="0" smtClean="0"/>
              <a:t>ディレクトリ情報を保持している</a:t>
            </a:r>
            <a:endParaRPr kumimoji="1" lang="ja-JP" altLang="en-US" dirty="0"/>
          </a:p>
        </p:txBody>
      </p:sp>
    </p:spTree>
    <p:extLst>
      <p:ext uri="{BB962C8B-B14F-4D97-AF65-F5344CB8AC3E}">
        <p14:creationId xmlns:p14="http://schemas.microsoft.com/office/powerpoint/2010/main" val="4278980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フィルタリング</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クラスタ内に重要なコード片を含むかどうかに基づいて所定数のコード片を抽出</a:t>
            </a:r>
            <a:endParaRPr lang="en-US" altLang="ja-JP" sz="2800" dirty="0" smtClean="0"/>
          </a:p>
          <a:p>
            <a:pPr lvl="1"/>
            <a:endParaRPr kumimoji="1" lang="en-US" altLang="ja-JP" sz="2400" dirty="0" smtClean="0"/>
          </a:p>
          <a:p>
            <a:pPr marL="457200" lvl="1" indent="0">
              <a:buNone/>
            </a:pPr>
            <a:endParaRPr lang="en-US" altLang="ja-JP" sz="2400" dirty="0" smtClean="0"/>
          </a:p>
          <a:p>
            <a:pPr marL="457200" lvl="1" indent="0">
              <a:buNone/>
            </a:pPr>
            <a:endParaRPr kumimoji="1" lang="en-US" altLang="ja-JP" sz="2000" dirty="0" smtClean="0"/>
          </a:p>
          <a:p>
            <a:pPr lvl="1"/>
            <a:r>
              <a:rPr lang="ja-JP" altLang="en-US" sz="2400" dirty="0"/>
              <a:t>重要</a:t>
            </a:r>
            <a:r>
              <a:rPr lang="ja-JP" altLang="en-US" sz="2400" dirty="0" smtClean="0"/>
              <a:t>な</a:t>
            </a:r>
            <a:r>
              <a:rPr kumimoji="1" lang="ja-JP" altLang="en-US" sz="2400" dirty="0" smtClean="0"/>
              <a:t>コード片を含むクラスタ：</a:t>
            </a:r>
            <a:r>
              <a:rPr kumimoji="1" lang="en-US" altLang="ja-JP" sz="2400" dirty="0" smtClean="0"/>
              <a:t/>
            </a:r>
            <a:br>
              <a:rPr kumimoji="1" lang="en-US" altLang="ja-JP" sz="2400" dirty="0" smtClean="0"/>
            </a:br>
            <a:r>
              <a:rPr kumimoji="1" lang="ja-JP" altLang="en-US" sz="2400" dirty="0" smtClean="0"/>
              <a:t>クエリとの距離が</a:t>
            </a:r>
            <a:r>
              <a:rPr lang="ja-JP" altLang="en-US" sz="2400" dirty="0"/>
              <a:t>小</a:t>
            </a:r>
            <a:r>
              <a:rPr lang="ja-JP" altLang="en-US" sz="2400" dirty="0" smtClean="0"/>
              <a:t>さい</a:t>
            </a:r>
            <a:r>
              <a:rPr kumimoji="1" lang="ja-JP" altLang="en-US" sz="2400" dirty="0" smtClean="0"/>
              <a:t>順に上位</a:t>
            </a:r>
            <a:r>
              <a:rPr kumimoji="1" lang="en-US" altLang="ja-JP" sz="2400" dirty="0" smtClean="0"/>
              <a:t>N</a:t>
            </a:r>
            <a:r>
              <a:rPr kumimoji="1" lang="ja-JP" altLang="en-US" sz="2400" dirty="0" smtClean="0"/>
              <a:t>件のコード片を調査</a:t>
            </a:r>
            <a:endParaRPr kumimoji="1" lang="en-US" altLang="ja-JP" sz="2000" dirty="0" smtClean="0"/>
          </a:p>
          <a:p>
            <a:pPr lvl="1"/>
            <a:r>
              <a:rPr lang="ja-JP" altLang="en-US" sz="2400" dirty="0" smtClean="0"/>
              <a:t>それ</a:t>
            </a:r>
            <a:r>
              <a:rPr lang="ja-JP" altLang="en-US" sz="2400" dirty="0"/>
              <a:t>以外</a:t>
            </a:r>
            <a:r>
              <a:rPr lang="ja-JP" altLang="en-US" sz="2400" dirty="0" smtClean="0"/>
              <a:t>：クエリとの距離が最短なコード片のみ調査</a:t>
            </a:r>
            <a:r>
              <a:rPr lang="en-US" altLang="ja-JP" sz="2400" dirty="0" smtClean="0"/>
              <a:t/>
            </a:r>
            <a:br>
              <a:rPr lang="en-US" altLang="ja-JP" sz="2400" dirty="0" smtClean="0"/>
            </a:br>
            <a:r>
              <a:rPr lang="en-US" altLang="ja-JP" sz="2400" dirty="0" smtClean="0"/>
              <a:t>(</a:t>
            </a:r>
            <a:r>
              <a:rPr lang="ja-JP" altLang="en-US" sz="2400" dirty="0" smtClean="0"/>
              <a:t>複数</a:t>
            </a:r>
            <a:r>
              <a:rPr lang="ja-JP" altLang="en-US" sz="2400" dirty="0"/>
              <a:t>可</a:t>
            </a:r>
            <a:r>
              <a:rPr lang="en-US" altLang="ja-JP" sz="2400" dirty="0" smtClean="0"/>
              <a:t>)</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
        <p:nvSpPr>
          <p:cNvPr id="91" name="テキスト ボックス 90"/>
          <p:cNvSpPr txBox="1"/>
          <p:nvPr/>
        </p:nvSpPr>
        <p:spPr>
          <a:xfrm>
            <a:off x="8038948" y="4805267"/>
            <a:ext cx="1156086" cy="923330"/>
          </a:xfrm>
          <a:prstGeom prst="rect">
            <a:avLst/>
          </a:prstGeom>
          <a:noFill/>
        </p:spPr>
        <p:txBody>
          <a:bodyPr wrap="none" rtlCol="0">
            <a:spAutoFit/>
          </a:bodyPr>
          <a:lstStyle/>
          <a:p>
            <a:r>
              <a:rPr lang="ja-JP" altLang="en-US" dirty="0" smtClean="0"/>
              <a:t>クエリとの</a:t>
            </a:r>
            <a:endParaRPr lang="en-US" altLang="ja-JP" dirty="0" smtClean="0"/>
          </a:p>
          <a:p>
            <a:r>
              <a:rPr lang="ja-JP" altLang="en-US" dirty="0" smtClean="0"/>
              <a:t>距離が</a:t>
            </a:r>
            <a:endParaRPr lang="en-US" altLang="ja-JP" dirty="0" smtClean="0"/>
          </a:p>
          <a:p>
            <a:r>
              <a:rPr lang="ja-JP" altLang="en-US" dirty="0" smtClean="0"/>
              <a:t>小さい順</a:t>
            </a:r>
            <a:endParaRPr lang="en-US" altLang="ja-JP" dirty="0" smtClean="0"/>
          </a:p>
        </p:txBody>
      </p:sp>
      <p:grpSp>
        <p:nvGrpSpPr>
          <p:cNvPr id="92" name="グループ化 91"/>
          <p:cNvGrpSpPr/>
          <p:nvPr/>
        </p:nvGrpSpPr>
        <p:grpSpPr>
          <a:xfrm>
            <a:off x="3270176" y="5057234"/>
            <a:ext cx="4905246" cy="1540416"/>
            <a:chOff x="3351451" y="5078838"/>
            <a:chExt cx="4905246" cy="1540416"/>
          </a:xfrm>
        </p:grpSpPr>
        <p:grpSp>
          <p:nvGrpSpPr>
            <p:cNvPr id="93" name="グループ化 92"/>
            <p:cNvGrpSpPr/>
            <p:nvPr/>
          </p:nvGrpSpPr>
          <p:grpSpPr>
            <a:xfrm>
              <a:off x="6948325" y="5083092"/>
              <a:ext cx="762476" cy="767727"/>
              <a:chOff x="4202752" y="3179754"/>
              <a:chExt cx="738496" cy="498493"/>
            </a:xfrm>
            <a:solidFill>
              <a:schemeClr val="bg1"/>
            </a:solidFill>
          </p:grpSpPr>
          <p:sp>
            <p:nvSpPr>
              <p:cNvPr id="170" name="正方形/長方形 169"/>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71" name="直線コネクタ 170"/>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72" name="直線コネクタ 171"/>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73" name="直線コネクタ 172"/>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94" name="グループ化 93"/>
            <p:cNvGrpSpPr/>
            <p:nvPr/>
          </p:nvGrpSpPr>
          <p:grpSpPr>
            <a:xfrm>
              <a:off x="7084799" y="5259125"/>
              <a:ext cx="762476" cy="767727"/>
              <a:chOff x="4202752" y="3179754"/>
              <a:chExt cx="738496" cy="498493"/>
            </a:xfrm>
          </p:grpSpPr>
          <p:sp>
            <p:nvSpPr>
              <p:cNvPr id="166" name="正方形/長方形 165"/>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67" name="直線コネクタ 166"/>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68" name="直線コネクタ 167"/>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69" name="直線コネクタ 168"/>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95" name="グループ化 94"/>
            <p:cNvGrpSpPr/>
            <p:nvPr/>
          </p:nvGrpSpPr>
          <p:grpSpPr>
            <a:xfrm>
              <a:off x="5714759" y="5078838"/>
              <a:ext cx="762476" cy="767727"/>
              <a:chOff x="4202752" y="3179754"/>
              <a:chExt cx="738496" cy="498493"/>
            </a:xfrm>
          </p:grpSpPr>
          <p:sp>
            <p:nvSpPr>
              <p:cNvPr id="162" name="正方形/長方形 161"/>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63" name="直線コネクタ 162"/>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64" name="直線コネクタ 163"/>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65" name="直線コネクタ 164"/>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96" name="グループ化 95"/>
            <p:cNvGrpSpPr/>
            <p:nvPr/>
          </p:nvGrpSpPr>
          <p:grpSpPr>
            <a:xfrm>
              <a:off x="5851233" y="5254871"/>
              <a:ext cx="762476" cy="767727"/>
              <a:chOff x="4202752" y="3179754"/>
              <a:chExt cx="738496" cy="498493"/>
            </a:xfrm>
          </p:grpSpPr>
          <p:sp>
            <p:nvSpPr>
              <p:cNvPr id="158" name="正方形/長方形 157"/>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59" name="直線コネクタ 158"/>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60" name="直線コネクタ 159"/>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61" name="直線コネクタ 160"/>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97" name="グループ化 96"/>
            <p:cNvGrpSpPr/>
            <p:nvPr/>
          </p:nvGrpSpPr>
          <p:grpSpPr>
            <a:xfrm>
              <a:off x="4581963" y="5081406"/>
              <a:ext cx="762476" cy="767727"/>
              <a:chOff x="4326317" y="3307026"/>
              <a:chExt cx="738496" cy="498493"/>
            </a:xfrm>
            <a:solidFill>
              <a:schemeClr val="bg1"/>
            </a:solidFill>
          </p:grpSpPr>
          <p:sp>
            <p:nvSpPr>
              <p:cNvPr id="154" name="正方形/長方形 153"/>
              <p:cNvSpPr/>
              <p:nvPr/>
            </p:nvSpPr>
            <p:spPr>
              <a:xfrm>
                <a:off x="4326317" y="3307026"/>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55" name="直線コネクタ 154"/>
              <p:cNvCxnSpPr/>
              <p:nvPr/>
            </p:nvCxnSpPr>
            <p:spPr>
              <a:xfrm>
                <a:off x="4458500" y="3556272"/>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56" name="直線コネクタ 155"/>
              <p:cNvCxnSpPr/>
              <p:nvPr/>
            </p:nvCxnSpPr>
            <p:spPr>
              <a:xfrm>
                <a:off x="4458500" y="3674805"/>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57" name="直線コネクタ 156"/>
              <p:cNvCxnSpPr/>
              <p:nvPr/>
            </p:nvCxnSpPr>
            <p:spPr>
              <a:xfrm>
                <a:off x="4458500" y="3437739"/>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98" name="グループ化 97"/>
            <p:cNvGrpSpPr/>
            <p:nvPr/>
          </p:nvGrpSpPr>
          <p:grpSpPr>
            <a:xfrm>
              <a:off x="4727332" y="5288019"/>
              <a:ext cx="489528" cy="365105"/>
              <a:chOff x="4334934" y="3310467"/>
              <a:chExt cx="474133" cy="237066"/>
            </a:xfrm>
            <a:solidFill>
              <a:srgbClr val="FCBB04"/>
            </a:solidFill>
          </p:grpSpPr>
          <p:cxnSp>
            <p:nvCxnSpPr>
              <p:cNvPr id="151" name="直線コネクタ 150"/>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52" name="直線コネクタ 151"/>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53" name="直線コネクタ 152"/>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99" name="グループ化 98"/>
            <p:cNvGrpSpPr/>
            <p:nvPr/>
          </p:nvGrpSpPr>
          <p:grpSpPr>
            <a:xfrm>
              <a:off x="4727334" y="5262739"/>
              <a:ext cx="762476" cy="767727"/>
              <a:chOff x="4202752" y="3179754"/>
              <a:chExt cx="738496" cy="498493"/>
            </a:xfrm>
            <a:solidFill>
              <a:srgbClr val="FCBB04"/>
            </a:solidFill>
          </p:grpSpPr>
          <p:sp>
            <p:nvSpPr>
              <p:cNvPr id="147" name="正方形/長方形 146"/>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48" name="直線コネクタ 147"/>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49" name="直線コネクタ 148"/>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50" name="直線コネクタ 149"/>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00" name="グループ化 99"/>
            <p:cNvGrpSpPr/>
            <p:nvPr/>
          </p:nvGrpSpPr>
          <p:grpSpPr>
            <a:xfrm>
              <a:off x="7221273" y="5462701"/>
              <a:ext cx="762476" cy="767727"/>
              <a:chOff x="4202752" y="3179754"/>
              <a:chExt cx="738496" cy="498493"/>
            </a:xfrm>
          </p:grpSpPr>
          <p:sp>
            <p:nvSpPr>
              <p:cNvPr id="143" name="正方形/長方形 142"/>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44" name="直線コネクタ 143"/>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45" name="直線コネクタ 144"/>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46" name="直線コネクタ 145"/>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101" name="グループ化 100"/>
            <p:cNvGrpSpPr/>
            <p:nvPr/>
          </p:nvGrpSpPr>
          <p:grpSpPr>
            <a:xfrm>
              <a:off x="7357747" y="5664012"/>
              <a:ext cx="762476" cy="767727"/>
              <a:chOff x="4202752" y="3179754"/>
              <a:chExt cx="738496" cy="498493"/>
            </a:xfrm>
          </p:grpSpPr>
          <p:sp>
            <p:nvSpPr>
              <p:cNvPr id="139" name="正方形/長方形 138"/>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40" name="直線コネクタ 139"/>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41" name="直線コネクタ 140"/>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42" name="直線コネクタ 141"/>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102" name="グループ化 101"/>
            <p:cNvGrpSpPr/>
            <p:nvPr/>
          </p:nvGrpSpPr>
          <p:grpSpPr>
            <a:xfrm>
              <a:off x="7494221" y="5840045"/>
              <a:ext cx="762476" cy="767727"/>
              <a:chOff x="4202752" y="3179754"/>
              <a:chExt cx="738496" cy="498493"/>
            </a:xfrm>
            <a:solidFill>
              <a:srgbClr val="FCBB04"/>
            </a:solidFill>
          </p:grpSpPr>
          <p:sp>
            <p:nvSpPr>
              <p:cNvPr id="135" name="正方形/長方形 134"/>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36" name="直線コネクタ 135"/>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37" name="直線コネクタ 136"/>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38" name="直線コネクタ 137"/>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03" name="グループ化 102"/>
            <p:cNvGrpSpPr/>
            <p:nvPr/>
          </p:nvGrpSpPr>
          <p:grpSpPr>
            <a:xfrm>
              <a:off x="5987707" y="5458447"/>
              <a:ext cx="762476" cy="767727"/>
              <a:chOff x="4202752" y="3179754"/>
              <a:chExt cx="738496" cy="498493"/>
            </a:xfrm>
          </p:grpSpPr>
          <p:sp>
            <p:nvSpPr>
              <p:cNvPr id="131" name="正方形/長方形 130"/>
              <p:cNvSpPr/>
              <p:nvPr/>
            </p:nvSpPr>
            <p:spPr>
              <a:xfrm>
                <a:off x="4202752" y="3179754"/>
                <a:ext cx="738496" cy="498493"/>
              </a:xfrm>
              <a:prstGeom prst="rect">
                <a:avLst/>
              </a:prstGeom>
              <a:solidFill>
                <a:schemeClr val="bg1"/>
              </a:solid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32" name="直線コネクタ 131"/>
              <p:cNvCxnSpPr/>
              <p:nvPr/>
            </p:nvCxnSpPr>
            <p:spPr>
              <a:xfrm>
                <a:off x="4334934" y="3429000"/>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33" name="直線コネクタ 132"/>
              <p:cNvCxnSpPr/>
              <p:nvPr/>
            </p:nvCxnSpPr>
            <p:spPr>
              <a:xfrm>
                <a:off x="4334934" y="3547533"/>
                <a:ext cx="474133" cy="0"/>
              </a:xfrm>
              <a:prstGeom prst="line">
                <a:avLst/>
              </a:prstGeom>
            </p:spPr>
            <p:style>
              <a:lnRef idx="1">
                <a:schemeClr val="dk1"/>
              </a:lnRef>
              <a:fillRef idx="0">
                <a:schemeClr val="dk1"/>
              </a:fillRef>
              <a:effectRef idx="0">
                <a:schemeClr val="dk1"/>
              </a:effectRef>
              <a:fontRef idx="minor">
                <a:schemeClr val="tx1"/>
              </a:fontRef>
            </p:style>
          </p:cxnSp>
          <p:cxnSp>
            <p:nvCxnSpPr>
              <p:cNvPr id="134" name="直線コネクタ 133"/>
              <p:cNvCxnSpPr/>
              <p:nvPr/>
            </p:nvCxnSpPr>
            <p:spPr>
              <a:xfrm>
                <a:off x="4334934" y="3310467"/>
                <a:ext cx="474133" cy="0"/>
              </a:xfrm>
              <a:prstGeom prst="line">
                <a:avLst/>
              </a:prstGeom>
            </p:spPr>
            <p:style>
              <a:lnRef idx="1">
                <a:schemeClr val="dk1"/>
              </a:lnRef>
              <a:fillRef idx="0">
                <a:schemeClr val="dk1"/>
              </a:fillRef>
              <a:effectRef idx="0">
                <a:schemeClr val="dk1"/>
              </a:effectRef>
              <a:fontRef idx="minor">
                <a:schemeClr val="tx1"/>
              </a:fontRef>
            </p:style>
          </p:cxnSp>
        </p:grpSp>
        <p:grpSp>
          <p:nvGrpSpPr>
            <p:cNvPr id="104" name="グループ化 103"/>
            <p:cNvGrpSpPr/>
            <p:nvPr/>
          </p:nvGrpSpPr>
          <p:grpSpPr>
            <a:xfrm>
              <a:off x="6124181" y="5659758"/>
              <a:ext cx="762476" cy="767727"/>
              <a:chOff x="4202752" y="3179754"/>
              <a:chExt cx="738496" cy="498493"/>
            </a:xfrm>
            <a:solidFill>
              <a:srgbClr val="FCBB04"/>
            </a:solidFill>
          </p:grpSpPr>
          <p:sp>
            <p:nvSpPr>
              <p:cNvPr id="127" name="正方形/長方形 126"/>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28" name="直線コネクタ 127"/>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29" name="直線コネクタ 128"/>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30" name="直線コネクタ 129"/>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05" name="グループ化 104"/>
            <p:cNvGrpSpPr/>
            <p:nvPr/>
          </p:nvGrpSpPr>
          <p:grpSpPr>
            <a:xfrm>
              <a:off x="6260655" y="5835791"/>
              <a:ext cx="762476" cy="767727"/>
              <a:chOff x="4202752" y="3179754"/>
              <a:chExt cx="738496" cy="498493"/>
            </a:xfrm>
            <a:solidFill>
              <a:srgbClr val="FCBB04"/>
            </a:solidFill>
          </p:grpSpPr>
          <p:sp>
            <p:nvSpPr>
              <p:cNvPr id="123" name="正方形/長方形 122"/>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24" name="直線コネクタ 123"/>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25" name="直線コネクタ 124"/>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26" name="直線コネクタ 125"/>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06" name="グループ化 105"/>
            <p:cNvGrpSpPr/>
            <p:nvPr/>
          </p:nvGrpSpPr>
          <p:grpSpPr>
            <a:xfrm>
              <a:off x="4863808" y="5466315"/>
              <a:ext cx="762476" cy="767727"/>
              <a:chOff x="4202752" y="3179754"/>
              <a:chExt cx="738496" cy="498493"/>
            </a:xfrm>
            <a:solidFill>
              <a:srgbClr val="FCBB04"/>
            </a:solidFill>
          </p:grpSpPr>
          <p:sp>
            <p:nvSpPr>
              <p:cNvPr id="119" name="正方形/長方形 118"/>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20" name="直線コネクタ 119"/>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21" name="直線コネクタ 120"/>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22" name="直線コネクタ 121"/>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07" name="グループ化 106"/>
            <p:cNvGrpSpPr/>
            <p:nvPr/>
          </p:nvGrpSpPr>
          <p:grpSpPr>
            <a:xfrm>
              <a:off x="5000282" y="5667626"/>
              <a:ext cx="762476" cy="767727"/>
              <a:chOff x="4202752" y="3179754"/>
              <a:chExt cx="738496" cy="498493"/>
            </a:xfrm>
            <a:solidFill>
              <a:srgbClr val="FCBB04"/>
            </a:solidFill>
          </p:grpSpPr>
          <p:sp>
            <p:nvSpPr>
              <p:cNvPr id="115" name="正方形/長方形 114"/>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16" name="直線コネクタ 115"/>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17" name="直線コネクタ 116"/>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18" name="直線コネクタ 117"/>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grpSp>
          <p:nvGrpSpPr>
            <p:cNvPr id="108" name="グループ化 107"/>
            <p:cNvGrpSpPr/>
            <p:nvPr/>
          </p:nvGrpSpPr>
          <p:grpSpPr>
            <a:xfrm>
              <a:off x="5136756" y="5843659"/>
              <a:ext cx="762476" cy="767727"/>
              <a:chOff x="4202752" y="3179754"/>
              <a:chExt cx="738496" cy="498493"/>
            </a:xfrm>
            <a:solidFill>
              <a:srgbClr val="FE7A02"/>
            </a:solidFill>
          </p:grpSpPr>
          <p:sp>
            <p:nvSpPr>
              <p:cNvPr id="111" name="正方形/長方形 110"/>
              <p:cNvSpPr/>
              <p:nvPr/>
            </p:nvSpPr>
            <p:spPr>
              <a:xfrm>
                <a:off x="4202752" y="3179754"/>
                <a:ext cx="738496" cy="498493"/>
              </a:xfrm>
              <a:prstGeom prst="rect">
                <a:avLst/>
              </a:prstGeom>
              <a:grp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cxnSp>
            <p:nvCxnSpPr>
              <p:cNvPr id="112" name="直線コネクタ 111"/>
              <p:cNvCxnSpPr/>
              <p:nvPr/>
            </p:nvCxnSpPr>
            <p:spPr>
              <a:xfrm>
                <a:off x="4334934" y="3429000"/>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13" name="直線コネクタ 112"/>
              <p:cNvCxnSpPr/>
              <p:nvPr/>
            </p:nvCxnSpPr>
            <p:spPr>
              <a:xfrm>
                <a:off x="4334934" y="3547533"/>
                <a:ext cx="474133" cy="0"/>
              </a:xfrm>
              <a:prstGeom prst="line">
                <a:avLst/>
              </a:prstGeom>
              <a:grpFill/>
            </p:spPr>
            <p:style>
              <a:lnRef idx="1">
                <a:schemeClr val="dk1"/>
              </a:lnRef>
              <a:fillRef idx="0">
                <a:schemeClr val="dk1"/>
              </a:fillRef>
              <a:effectRef idx="0">
                <a:schemeClr val="dk1"/>
              </a:effectRef>
              <a:fontRef idx="minor">
                <a:schemeClr val="tx1"/>
              </a:fontRef>
            </p:style>
          </p:cxnSp>
          <p:cxnSp>
            <p:nvCxnSpPr>
              <p:cNvPr id="114" name="直線コネクタ 113"/>
              <p:cNvCxnSpPr/>
              <p:nvPr/>
            </p:nvCxnSpPr>
            <p:spPr>
              <a:xfrm>
                <a:off x="4334934" y="3310467"/>
                <a:ext cx="474133" cy="0"/>
              </a:xfrm>
              <a:prstGeom prst="line">
                <a:avLst/>
              </a:prstGeom>
              <a:grpFill/>
            </p:spPr>
            <p:style>
              <a:lnRef idx="1">
                <a:schemeClr val="dk1"/>
              </a:lnRef>
              <a:fillRef idx="0">
                <a:schemeClr val="dk1"/>
              </a:fillRef>
              <a:effectRef idx="0">
                <a:schemeClr val="dk1"/>
              </a:effectRef>
              <a:fontRef idx="minor">
                <a:schemeClr val="tx1"/>
              </a:fontRef>
            </p:style>
          </p:cxnSp>
        </p:grpSp>
        <p:sp>
          <p:nvSpPr>
            <p:cNvPr id="109" name="テキスト ボックス 108"/>
            <p:cNvSpPr txBox="1"/>
            <p:nvPr/>
          </p:nvSpPr>
          <p:spPr>
            <a:xfrm>
              <a:off x="3351451" y="5253360"/>
              <a:ext cx="1043876" cy="646331"/>
            </a:xfrm>
            <a:prstGeom prst="rect">
              <a:avLst/>
            </a:prstGeom>
            <a:noFill/>
          </p:spPr>
          <p:txBody>
            <a:bodyPr wrap="none" rtlCol="0">
              <a:spAutoFit/>
            </a:bodyPr>
            <a:lstStyle/>
            <a:p>
              <a:r>
                <a:rPr lang="ja-JP" altLang="en-US" dirty="0" smtClean="0"/>
                <a:t>上位</a:t>
              </a:r>
              <a:r>
                <a:rPr kumimoji="1" lang="en-US" altLang="ja-JP" dirty="0" smtClean="0"/>
                <a:t>N</a:t>
              </a:r>
              <a:r>
                <a:rPr kumimoji="1" lang="ja-JP" altLang="en-US" dirty="0" smtClean="0"/>
                <a:t>件</a:t>
              </a:r>
              <a:endParaRPr kumimoji="1" lang="en-US" altLang="ja-JP" dirty="0" smtClean="0"/>
            </a:p>
            <a:p>
              <a:r>
                <a:rPr lang="ja-JP" altLang="en-US" dirty="0" smtClean="0"/>
                <a:t>を出力</a:t>
              </a:r>
              <a:endParaRPr kumimoji="1" lang="ja-JP" altLang="en-US" dirty="0"/>
            </a:p>
          </p:txBody>
        </p:sp>
        <p:cxnSp>
          <p:nvCxnSpPr>
            <p:cNvPr id="110" name="直線矢印コネクタ 109"/>
            <p:cNvCxnSpPr/>
            <p:nvPr/>
          </p:nvCxnSpPr>
          <p:spPr>
            <a:xfrm>
              <a:off x="4448809" y="5779336"/>
              <a:ext cx="607594" cy="83991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grpSp>
      <p:graphicFrame>
        <p:nvGraphicFramePr>
          <p:cNvPr id="174" name="表 173"/>
          <p:cNvGraphicFramePr>
            <a:graphicFrameLocks noGrp="1"/>
          </p:cNvGraphicFramePr>
          <p:nvPr>
            <p:extLst>
              <p:ext uri="{D42A27DB-BD31-4B8C-83A1-F6EECF244321}">
                <p14:modId xmlns:p14="http://schemas.microsoft.com/office/powerpoint/2010/main" val="2483388853"/>
              </p:ext>
            </p:extLst>
          </p:nvPr>
        </p:nvGraphicFramePr>
        <p:xfrm>
          <a:off x="1518444" y="2467008"/>
          <a:ext cx="6096000" cy="138176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3905667596"/>
                    </a:ext>
                  </a:extLst>
                </a:gridCol>
                <a:gridCol w="3048000">
                  <a:extLst>
                    <a:ext uri="{9D8B030D-6E8A-4147-A177-3AD203B41FA5}">
                      <a16:colId xmlns:a16="http://schemas.microsoft.com/office/drawing/2014/main" val="2358684316"/>
                    </a:ext>
                  </a:extLst>
                </a:gridCol>
              </a:tblGrid>
              <a:tr h="370840">
                <a:tc>
                  <a:txBody>
                    <a:bodyPr/>
                    <a:lstStyle/>
                    <a:p>
                      <a:r>
                        <a:rPr kumimoji="1" lang="ja-JP" altLang="en-US" dirty="0" smtClean="0">
                          <a:solidFill>
                            <a:schemeClr val="tx1"/>
                          </a:solidFill>
                        </a:rPr>
                        <a:t>クラスタリング</a:t>
                      </a:r>
                      <a:endParaRPr kumimoji="1" lang="ja-JP" altLang="en-US" dirty="0">
                        <a:solidFill>
                          <a:schemeClr val="tx1"/>
                        </a:solidFill>
                      </a:endParaRPr>
                    </a:p>
                  </a:txBody>
                  <a:tcPr/>
                </a:tc>
                <a:tc>
                  <a:txBody>
                    <a:bodyPr/>
                    <a:lstStyle/>
                    <a:p>
                      <a:r>
                        <a:rPr kumimoji="1" lang="ja-JP" altLang="en-US" dirty="0" smtClean="0">
                          <a:solidFill>
                            <a:schemeClr val="tx1"/>
                          </a:solidFill>
                        </a:rPr>
                        <a:t>重要なコード片の特徴</a:t>
                      </a:r>
                      <a:endParaRPr kumimoji="1" lang="en-US" altLang="ja-JP" dirty="0" smtClean="0">
                        <a:solidFill>
                          <a:schemeClr val="tx1"/>
                        </a:solidFill>
                      </a:endParaRPr>
                    </a:p>
                  </a:txBody>
                  <a:tcPr/>
                </a:tc>
                <a:extLst>
                  <a:ext uri="{0D108BD9-81ED-4DB2-BD59-A6C34878D82A}">
                    <a16:rowId xmlns:a16="http://schemas.microsoft.com/office/drawing/2014/main" val="878587439"/>
                  </a:ext>
                </a:extLst>
              </a:tr>
              <a:tr h="370840">
                <a:tc>
                  <a:txBody>
                    <a:bodyPr/>
                    <a:lstStyle/>
                    <a:p>
                      <a:r>
                        <a:rPr kumimoji="1" lang="ja-JP" altLang="en-US" dirty="0" smtClean="0"/>
                        <a:t>ディレクトリ単位</a:t>
                      </a:r>
                      <a:endParaRPr kumimoji="1" lang="ja-JP" altLang="en-US" dirty="0"/>
                    </a:p>
                  </a:txBody>
                  <a:tcPr/>
                </a:tc>
                <a:tc>
                  <a:txBody>
                    <a:bodyPr/>
                    <a:lstStyle/>
                    <a:p>
                      <a:r>
                        <a:rPr kumimoji="1" lang="ja-JP" altLang="en-US" dirty="0" smtClean="0"/>
                        <a:t>クエリそのもの</a:t>
                      </a:r>
                      <a:endParaRPr kumimoji="1" lang="en-US" altLang="ja-JP" dirty="0" smtClean="0"/>
                    </a:p>
                  </a:txBody>
                  <a:tcPr/>
                </a:tc>
                <a:extLst>
                  <a:ext uri="{0D108BD9-81ED-4DB2-BD59-A6C34878D82A}">
                    <a16:rowId xmlns:a16="http://schemas.microsoft.com/office/drawing/2014/main" val="305913437"/>
                  </a:ext>
                </a:extLst>
              </a:tr>
              <a:tr h="370840">
                <a:tc>
                  <a:txBody>
                    <a:bodyPr/>
                    <a:lstStyle/>
                    <a:p>
                      <a:r>
                        <a:rPr kumimoji="1" lang="ja-JP" altLang="en-US" dirty="0" smtClean="0"/>
                        <a:t>階層型クラスタリング</a:t>
                      </a:r>
                      <a:endParaRPr kumimoji="1" lang="en-US" altLang="ja-JP" dirty="0" smtClean="0"/>
                    </a:p>
                    <a:p>
                      <a:r>
                        <a:rPr kumimoji="1" lang="ja-JP" altLang="en-US" dirty="0" smtClean="0"/>
                        <a:t>（最短距離法，最長距離法）</a:t>
                      </a:r>
                      <a:endParaRPr kumimoji="1" lang="ja-JP" altLang="en-US" dirty="0"/>
                    </a:p>
                  </a:txBody>
                  <a:tcPr/>
                </a:tc>
                <a:tc>
                  <a:txBody>
                    <a:bodyPr/>
                    <a:lstStyle/>
                    <a:p>
                      <a:r>
                        <a:rPr kumimoji="1" lang="ja-JP" altLang="en-US" dirty="0" smtClean="0"/>
                        <a:t>クエリとの距離</a:t>
                      </a:r>
                      <a:r>
                        <a:rPr kumimoji="1" lang="en-US" altLang="ja-JP" dirty="0" smtClean="0"/>
                        <a:t>=0</a:t>
                      </a:r>
                      <a:r>
                        <a:rPr kumimoji="1" lang="ja-JP" altLang="en-US" dirty="0" smtClean="0"/>
                        <a:t>なコード片</a:t>
                      </a:r>
                      <a:endParaRPr kumimoji="1" lang="ja-JP" altLang="en-US" dirty="0"/>
                    </a:p>
                  </a:txBody>
                  <a:tcPr/>
                </a:tc>
                <a:extLst>
                  <a:ext uri="{0D108BD9-81ED-4DB2-BD59-A6C34878D82A}">
                    <a16:rowId xmlns:a16="http://schemas.microsoft.com/office/drawing/2014/main" val="4272194741"/>
                  </a:ext>
                </a:extLst>
              </a:tr>
            </a:tbl>
          </a:graphicData>
        </a:graphic>
      </p:graphicFrame>
      <p:sp>
        <p:nvSpPr>
          <p:cNvPr id="175" name="テキスト ボックス 174"/>
          <p:cNvSpPr txBox="1"/>
          <p:nvPr/>
        </p:nvSpPr>
        <p:spPr>
          <a:xfrm>
            <a:off x="3282324" y="6254361"/>
            <a:ext cx="1885453" cy="369332"/>
          </a:xfrm>
          <a:prstGeom prst="rect">
            <a:avLst/>
          </a:prstGeom>
          <a:noFill/>
        </p:spPr>
        <p:txBody>
          <a:bodyPr wrap="none" rtlCol="0">
            <a:spAutoFit/>
          </a:bodyPr>
          <a:lstStyle/>
          <a:p>
            <a:r>
              <a:rPr lang="ja-JP" altLang="en-US" dirty="0"/>
              <a:t>重要</a:t>
            </a:r>
            <a:r>
              <a:rPr lang="ja-JP" altLang="en-US" dirty="0" smtClean="0"/>
              <a:t>なコード片→</a:t>
            </a:r>
            <a:endParaRPr kumimoji="1" lang="en-US" altLang="ja-JP" dirty="0" smtClean="0"/>
          </a:p>
        </p:txBody>
      </p:sp>
      <p:cxnSp>
        <p:nvCxnSpPr>
          <p:cNvPr id="176" name="直線矢印コネクタ 175"/>
          <p:cNvCxnSpPr/>
          <p:nvPr/>
        </p:nvCxnSpPr>
        <p:spPr>
          <a:xfrm>
            <a:off x="7704369" y="5012057"/>
            <a:ext cx="669882" cy="95830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20428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評価方法</a:t>
            </a:r>
            <a:endParaRPr kumimoji="1" lang="ja-JP" altLang="en-US" dirty="0"/>
          </a:p>
        </p:txBody>
      </p:sp>
      <p:sp>
        <p:nvSpPr>
          <p:cNvPr id="3" name="コンテンツ プレースホルダー 2"/>
          <p:cNvSpPr>
            <a:spLocks noGrp="1"/>
          </p:cNvSpPr>
          <p:nvPr>
            <p:ph idx="1"/>
          </p:nvPr>
        </p:nvSpPr>
        <p:spPr>
          <a:xfrm>
            <a:off x="137695" y="1600200"/>
            <a:ext cx="8868610" cy="4525963"/>
          </a:xfrm>
        </p:spPr>
        <p:txBody>
          <a:bodyPr/>
          <a:lstStyle/>
          <a:p>
            <a:r>
              <a:rPr lang="en-US" altLang="ja-JP" sz="2800" dirty="0" smtClean="0"/>
              <a:t>3</a:t>
            </a:r>
            <a:r>
              <a:rPr lang="ja-JP" altLang="en-US" sz="2800" dirty="0" err="1" smtClean="0"/>
              <a:t>つの</a:t>
            </a:r>
            <a:r>
              <a:rPr lang="ja-JP" altLang="en-US" sz="2800" dirty="0" smtClean="0"/>
              <a:t>分類手法について評価指標の比較実験</a:t>
            </a:r>
            <a:endParaRPr lang="en-US" altLang="ja-JP" sz="2800" dirty="0" smtClean="0"/>
          </a:p>
          <a:p>
            <a:pPr lvl="1"/>
            <a:r>
              <a:rPr lang="ja-JP" altLang="en-US" sz="2400" dirty="0" smtClean="0"/>
              <a:t>最短距離，最長距離法を用いる場合，クラスタ数を</a:t>
            </a:r>
            <a:r>
              <a:rPr lang="en-US" altLang="ja-JP" sz="2400" dirty="0" smtClean="0"/>
              <a:t>5~15</a:t>
            </a:r>
            <a:r>
              <a:rPr lang="ja-JP" altLang="en-US" sz="2400" dirty="0" smtClean="0"/>
              <a:t>の範囲で調査</a:t>
            </a:r>
            <a:endParaRPr lang="en-US" altLang="ja-JP" sz="2400" dirty="0" smtClean="0"/>
          </a:p>
          <a:p>
            <a:pPr lvl="1"/>
            <a:r>
              <a:rPr lang="ja-JP" altLang="en-US" sz="2400" dirty="0" smtClean="0"/>
              <a:t>クラスタ内の類似コード片は</a:t>
            </a:r>
            <a:r>
              <a:rPr lang="ja-JP" altLang="en-US" sz="2400" dirty="0"/>
              <a:t>上位</a:t>
            </a:r>
            <a:r>
              <a:rPr lang="en-US" altLang="ja-JP" sz="2400" dirty="0" smtClean="0"/>
              <a:t>5,10,15 </a:t>
            </a:r>
            <a:r>
              <a:rPr lang="ja-JP" altLang="en-US" sz="2400" dirty="0" smtClean="0"/>
              <a:t>件</a:t>
            </a:r>
            <a:r>
              <a:rPr lang="en-US" altLang="ja-JP" sz="2400" dirty="0" smtClean="0"/>
              <a:t>,</a:t>
            </a:r>
            <a:r>
              <a:rPr lang="ja-JP" altLang="en-US" sz="2400" dirty="0" smtClean="0"/>
              <a:t>及び全てを調査</a:t>
            </a:r>
            <a:endParaRPr lang="en-US" altLang="ja-JP" sz="2800" dirty="0"/>
          </a:p>
          <a:p>
            <a:r>
              <a:rPr lang="en-US" altLang="ja-JP" sz="2800" dirty="0" err="1" smtClean="0"/>
              <a:t>NCDSearch</a:t>
            </a:r>
            <a:r>
              <a:rPr lang="ja-JP" altLang="en-US" sz="2800" dirty="0" smtClean="0"/>
              <a:t>と分類手法適用後での各データセットにおける類似コード片の総数の変化を調査</a:t>
            </a:r>
            <a:endParaRPr lang="en-US" altLang="ja-JP" sz="2800" dirty="0" smtClean="0"/>
          </a:p>
          <a:p>
            <a:r>
              <a:rPr lang="en-US" altLang="ja-JP" sz="2800" dirty="0" err="1"/>
              <a:t>NCDSearch</a:t>
            </a:r>
            <a:r>
              <a:rPr lang="ja-JP" altLang="en-US" sz="2800" dirty="0"/>
              <a:t>の出力結果を距離が小さい順に調査したものと，</a:t>
            </a:r>
            <a:r>
              <a:rPr lang="en-US" altLang="ja-JP" sz="2800" dirty="0"/>
              <a:t>3</a:t>
            </a:r>
            <a:r>
              <a:rPr lang="ja-JP" altLang="en-US" sz="2800" dirty="0"/>
              <a:t>手法とを比較</a:t>
            </a:r>
            <a:r>
              <a:rPr lang="ja-JP" altLang="en-US" sz="2800" dirty="0" smtClean="0"/>
              <a:t>調査</a:t>
            </a:r>
            <a:endParaRPr lang="en-US" altLang="ja-JP" sz="2400" dirty="0"/>
          </a:p>
        </p:txBody>
      </p:sp>
      <p:sp>
        <p:nvSpPr>
          <p:cNvPr id="4" name="スライド番号プレースホルダー 3"/>
          <p:cNvSpPr>
            <a:spLocks noGrp="1"/>
          </p:cNvSpPr>
          <p:nvPr>
            <p:ph type="sldNum" sz="quarter" idx="12"/>
          </p:nvPr>
        </p:nvSpPr>
        <p:spPr>
          <a:xfrm>
            <a:off x="7597775" y="6308725"/>
            <a:ext cx="1150938" cy="288925"/>
          </a:xfrm>
        </p:spPr>
        <p:txBody>
          <a:bodyPr/>
          <a:lstStyle/>
          <a:p>
            <a:r>
              <a:rPr lang="en-US" altLang="ja-JP" dirty="0" smtClean="0"/>
              <a:t>10</a:t>
            </a:r>
            <a:endParaRPr lang="en-US" altLang="ja-JP" dirty="0"/>
          </a:p>
        </p:txBody>
      </p:sp>
    </p:spTree>
    <p:extLst>
      <p:ext uri="{BB962C8B-B14F-4D97-AF65-F5344CB8AC3E}">
        <p14:creationId xmlns:p14="http://schemas.microsoft.com/office/powerpoint/2010/main" val="1040015168"/>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19760</TotalTime>
  <Words>2566</Words>
  <Application>Microsoft Office PowerPoint</Application>
  <PresentationFormat>画面に合わせる (4:3)</PresentationFormat>
  <Paragraphs>346</Paragraphs>
  <Slides>15</Slides>
  <Notes>15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15</vt:i4>
      </vt:variant>
    </vt:vector>
  </HeadingPairs>
  <TitlesOfParts>
    <vt:vector size="22" baseType="lpstr">
      <vt:lpstr>Arial Unicode MS</vt:lpstr>
      <vt:lpstr>ＭＳ Ｐゴシック</vt:lpstr>
      <vt:lpstr>游ゴシック</vt:lpstr>
      <vt:lpstr>Arial</vt:lpstr>
      <vt:lpstr>Cambria Math</vt:lpstr>
      <vt:lpstr>Courier New</vt:lpstr>
      <vt:lpstr>Sel-CoolMetal-white</vt:lpstr>
      <vt:lpstr>同時バグ修正の必要性</vt:lpstr>
      <vt:lpstr>NCDSearchとは</vt:lpstr>
      <vt:lpstr>NCDSearchの入力と出力</vt:lpstr>
      <vt:lpstr>研究概要</vt:lpstr>
      <vt:lpstr>研究の処理概要</vt:lpstr>
      <vt:lpstr>提案手法</vt:lpstr>
      <vt:lpstr>クラスタリング</vt:lpstr>
      <vt:lpstr>フィルタリング</vt:lpstr>
      <vt:lpstr>評価方法</vt:lpstr>
      <vt:lpstr>実験対象</vt:lpstr>
      <vt:lpstr>評価指標</vt:lpstr>
      <vt:lpstr>結果</vt:lpstr>
      <vt:lpstr>既存研究との比較結果 1/2</vt:lpstr>
      <vt:lpstr>既存研究との比較結果 2/2</vt:lpstr>
      <vt:lpstr>まとめと今後の展望</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NCDSearchの洗練</dc:title>
  <dc:creator>y-mukai</dc:creator>
  <cp:lastModifiedBy>康裕 向井</cp:lastModifiedBy>
  <cp:revision>356</cp:revision>
  <cp:lastPrinted>2020-02-18T06:47:52Z</cp:lastPrinted>
  <dcterms:created xsi:type="dcterms:W3CDTF">2019-11-20T08:00:00Z</dcterms:created>
  <dcterms:modified xsi:type="dcterms:W3CDTF">2020-02-18T06:55:35Z</dcterms:modified>
</cp:coreProperties>
</file>