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handoutMasterIdLst>
    <p:handoutMasterId r:id="rId20"/>
  </p:handoutMasterIdLst>
  <p:sldIdLst>
    <p:sldId id="256" r:id="rId2"/>
    <p:sldId id="288" r:id="rId3"/>
    <p:sldId id="293" r:id="rId4"/>
    <p:sldId id="290" r:id="rId5"/>
    <p:sldId id="287" r:id="rId6"/>
    <p:sldId id="278" r:id="rId7"/>
    <p:sldId id="294" r:id="rId8"/>
    <p:sldId id="295" r:id="rId9"/>
    <p:sldId id="279" r:id="rId10"/>
    <p:sldId id="281" r:id="rId11"/>
    <p:sldId id="284" r:id="rId12"/>
    <p:sldId id="285" r:id="rId13"/>
    <p:sldId id="289" r:id="rId14"/>
    <p:sldId id="286" r:id="rId15"/>
    <p:sldId id="282" r:id="rId16"/>
    <p:sldId id="291" r:id="rId17"/>
    <p:sldId id="280" r:id="rId18"/>
  </p:sldIdLst>
  <p:sldSz cx="9144000" cy="6858000" type="screen4x3"/>
  <p:notesSz cx="9939338" cy="6807200"/>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numata" initials="s" lastIdx="3" clrIdx="0">
    <p:extLst>
      <p:ext uri="{19B8F6BF-5375-455C-9EA6-DF929625EA0E}">
        <p15:presenceInfo xmlns:p15="http://schemas.microsoft.com/office/powerpoint/2012/main" userId="s-numa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ECEE"/>
    <a:srgbClr val="10B5C6"/>
    <a:srgbClr val="CB3560"/>
    <a:srgbClr val="F4E8AA"/>
    <a:srgbClr val="3D4F51"/>
    <a:srgbClr val="A8F0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7" autoAdjust="0"/>
    <p:restoredTop sz="82511" autoAdjust="0"/>
  </p:normalViewPr>
  <p:slideViewPr>
    <p:cSldViewPr snapToGrid="0">
      <p:cViewPr varScale="1">
        <p:scale>
          <a:sx n="83" d="100"/>
          <a:sy n="83" d="100"/>
        </p:scale>
        <p:origin x="1339" y="48"/>
      </p:cViewPr>
      <p:guideLst/>
    </p:cSldViewPr>
  </p:slideViewPr>
  <p:notesTextViewPr>
    <p:cViewPr>
      <p:scale>
        <a:sx n="1" d="1"/>
        <a:sy n="1" d="1"/>
      </p:scale>
      <p:origin x="0" y="0"/>
    </p:cViewPr>
  </p:notesTextViewPr>
  <p:notesViewPr>
    <p:cSldViewPr snapToGrid="0">
      <p:cViewPr varScale="1">
        <p:scale>
          <a:sx n="57" d="100"/>
          <a:sy n="57" d="100"/>
        </p:scale>
        <p:origin x="3346"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4307742" cy="3413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9278" y="2"/>
            <a:ext cx="4307742" cy="341393"/>
          </a:xfrm>
          <a:prstGeom prst="rect">
            <a:avLst/>
          </a:prstGeom>
        </p:spPr>
        <p:txBody>
          <a:bodyPr vert="horz" lIns="91440" tIns="45720" rIns="91440" bIns="45720" rtlCol="0"/>
          <a:lstStyle>
            <a:lvl1pPr algn="r">
              <a:defRPr sz="1200"/>
            </a:lvl1pPr>
          </a:lstStyle>
          <a:p>
            <a:fld id="{758C00D6-C317-4BF3-9332-E34C229564B6}" type="datetimeFigureOut">
              <a:rPr kumimoji="1" lang="ja-JP" altLang="en-US" smtClean="0"/>
              <a:t>2020/2/18</a:t>
            </a:fld>
            <a:endParaRPr kumimoji="1" lang="ja-JP" altLang="en-US"/>
          </a:p>
        </p:txBody>
      </p:sp>
      <p:sp>
        <p:nvSpPr>
          <p:cNvPr id="4" name="フッター プレースホルダー 3"/>
          <p:cNvSpPr>
            <a:spLocks noGrp="1"/>
          </p:cNvSpPr>
          <p:nvPr>
            <p:ph type="ftr" sz="quarter" idx="2"/>
          </p:nvPr>
        </p:nvSpPr>
        <p:spPr>
          <a:xfrm>
            <a:off x="2" y="6465809"/>
            <a:ext cx="4307742" cy="34139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9278" y="6465809"/>
            <a:ext cx="4307742" cy="341393"/>
          </a:xfrm>
          <a:prstGeom prst="rect">
            <a:avLst/>
          </a:prstGeom>
        </p:spPr>
        <p:txBody>
          <a:bodyPr vert="horz" lIns="91440" tIns="45720" rIns="91440" bIns="45720" rtlCol="0" anchor="b"/>
          <a:lstStyle>
            <a:lvl1pPr algn="r">
              <a:defRPr sz="1200"/>
            </a:lvl1pPr>
          </a:lstStyle>
          <a:p>
            <a:fld id="{DA2B23E2-2F41-4DFF-9BB2-8289DC171362}" type="slidenum">
              <a:rPr kumimoji="1" lang="ja-JP" altLang="en-US" smtClean="0"/>
              <a:t>‹#›</a:t>
            </a:fld>
            <a:endParaRPr kumimoji="1" lang="ja-JP" altLang="en-US"/>
          </a:p>
        </p:txBody>
      </p:sp>
    </p:spTree>
    <p:extLst>
      <p:ext uri="{BB962C8B-B14F-4D97-AF65-F5344CB8AC3E}">
        <p14:creationId xmlns:p14="http://schemas.microsoft.com/office/powerpoint/2010/main" val="2868985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1"/>
            <a:ext cx="4307047" cy="341542"/>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5" y="1"/>
            <a:ext cx="4307047" cy="341542"/>
          </a:xfrm>
          <a:prstGeom prst="rect">
            <a:avLst/>
          </a:prstGeom>
        </p:spPr>
        <p:txBody>
          <a:bodyPr vert="horz" lIns="91431" tIns="45715" rIns="91431" bIns="45715" rtlCol="0"/>
          <a:lstStyle>
            <a:lvl1pPr algn="r">
              <a:defRPr sz="1200"/>
            </a:lvl1pPr>
          </a:lstStyle>
          <a:p>
            <a:fld id="{8618FBC5-8F42-4C47-A77D-5BDE0B5A1B30}" type="datetimeFigureOut">
              <a:rPr kumimoji="1" lang="ja-JP" altLang="en-US" smtClean="0"/>
              <a:t>2020/2/18</a:t>
            </a:fld>
            <a:endParaRPr kumimoji="1" lang="ja-JP" altLang="en-US"/>
          </a:p>
        </p:txBody>
      </p:sp>
      <p:sp>
        <p:nvSpPr>
          <p:cNvPr id="4" name="スライド イメージ プレースホルダー 3"/>
          <p:cNvSpPr>
            <a:spLocks noGrp="1" noRot="1" noChangeAspect="1"/>
          </p:cNvSpPr>
          <p:nvPr>
            <p:ph type="sldImg" idx="2"/>
          </p:nvPr>
        </p:nvSpPr>
        <p:spPr>
          <a:xfrm>
            <a:off x="3438525" y="850900"/>
            <a:ext cx="3062288" cy="2297113"/>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993935" y="3275967"/>
            <a:ext cx="7951470" cy="2680335"/>
          </a:xfrm>
          <a:prstGeom prst="rect">
            <a:avLst/>
          </a:prstGeom>
        </p:spPr>
        <p:txBody>
          <a:bodyPr vert="horz" lIns="91431" tIns="45715" rIns="91431" bIns="4571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4" y="6465661"/>
            <a:ext cx="4307047" cy="341541"/>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5" y="6465661"/>
            <a:ext cx="4307047" cy="341541"/>
          </a:xfrm>
          <a:prstGeom prst="rect">
            <a:avLst/>
          </a:prstGeom>
        </p:spPr>
        <p:txBody>
          <a:bodyPr vert="horz" lIns="91431" tIns="45715" rIns="91431" bIns="45715" rtlCol="0" anchor="b"/>
          <a:lstStyle>
            <a:lvl1pPr algn="r">
              <a:defRPr sz="1200"/>
            </a:lvl1pPr>
          </a:lstStyle>
          <a:p>
            <a:fld id="{6B29F0CF-89F5-40CF-97A3-9787B6147CCC}" type="slidenum">
              <a:rPr kumimoji="1" lang="ja-JP" altLang="en-US" smtClean="0"/>
              <a:t>‹#›</a:t>
            </a:fld>
            <a:endParaRPr kumimoji="1" lang="ja-JP" altLang="en-US"/>
          </a:p>
        </p:txBody>
      </p:sp>
    </p:spTree>
    <p:extLst>
      <p:ext uri="{BB962C8B-B14F-4D97-AF65-F5344CB8AC3E}">
        <p14:creationId xmlns:p14="http://schemas.microsoft.com/office/powerpoint/2010/main" val="14273616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a:t>
            </a:r>
            <a:endParaRPr kumimoji="1" lang="en-US" altLang="ja-JP" dirty="0" smtClean="0"/>
          </a:p>
          <a:p>
            <a:r>
              <a:rPr kumimoji="1" lang="ja-JP" altLang="en-US" dirty="0" smtClean="0"/>
              <a:t>研究背景</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a:t>
            </a:fld>
            <a:endParaRPr kumimoji="1" lang="ja-JP" altLang="en-US"/>
          </a:p>
        </p:txBody>
      </p:sp>
    </p:spTree>
    <p:extLst>
      <p:ext uri="{BB962C8B-B14F-4D97-AF65-F5344CB8AC3E}">
        <p14:creationId xmlns:p14="http://schemas.microsoft.com/office/powerpoint/2010/main" val="3492223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ここから調査手法</a:t>
            </a:r>
            <a:endParaRPr kumimoji="1" lang="en-US" altLang="ja-JP" dirty="0" smtClean="0"/>
          </a:p>
          <a:p>
            <a:r>
              <a:rPr kumimoji="1" lang="ja-JP" altLang="en-US" dirty="0" smtClean="0"/>
              <a:t>各手順について紹介</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10</a:t>
            </a:fld>
            <a:endParaRPr kumimoji="1" lang="ja-JP" altLang="en-US"/>
          </a:p>
        </p:txBody>
      </p:sp>
    </p:spTree>
    <p:extLst>
      <p:ext uri="{BB962C8B-B14F-4D97-AF65-F5344CB8AC3E}">
        <p14:creationId xmlns:p14="http://schemas.microsoft.com/office/powerpoint/2010/main" val="38332102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ライブラリのリポジトリから、各バージョンについてそのバージョンに含まれる</a:t>
            </a:r>
            <a:r>
              <a:rPr kumimoji="1" lang="en-US" altLang="ja-JP" dirty="0" smtClean="0"/>
              <a:t>API</a:t>
            </a:r>
            <a:r>
              <a:rPr kumimoji="1" lang="ja-JP" altLang="en-US" dirty="0" err="1" smtClean="0"/>
              <a:t>を抽</a:t>
            </a:r>
            <a:r>
              <a:rPr kumimoji="1" lang="ja-JP" altLang="en-US" dirty="0" smtClean="0"/>
              <a:t>出</a:t>
            </a:r>
            <a:endParaRPr kumimoji="1" lang="en-US" altLang="ja-JP" dirty="0" smtClean="0"/>
          </a:p>
          <a:p>
            <a:r>
              <a:rPr kumimoji="1" lang="ja-JP" altLang="en-US" dirty="0" smtClean="0"/>
              <a:t>井上研で作成されたツールを使用</a:t>
            </a:r>
            <a:endParaRPr kumimoji="1" lang="en-US" altLang="ja-JP" dirty="0" smtClean="0"/>
          </a:p>
          <a:p>
            <a:r>
              <a:rPr kumimoji="1" lang="ja-JP" altLang="en-US" dirty="0" smtClean="0"/>
              <a:t>各バージョンのリリース日、</a:t>
            </a:r>
            <a:r>
              <a:rPr kumimoji="1" lang="en-US" altLang="ja-JP" dirty="0" smtClean="0"/>
              <a:t>API</a:t>
            </a:r>
            <a:r>
              <a:rPr kumimoji="1" lang="ja-JP" altLang="en-US" dirty="0" smtClean="0"/>
              <a:t>のメソッド名と引数の数、型をデータベースに登録</a:t>
            </a:r>
            <a:endParaRPr kumimoji="1" lang="en-US" altLang="ja-JP" dirty="0" smtClean="0"/>
          </a:p>
          <a:p>
            <a:endParaRPr kumimoji="1" lang="en-US" altLang="ja-JP" dirty="0" smtClean="0"/>
          </a:p>
          <a:p>
            <a:r>
              <a:rPr kumimoji="1" lang="ja-JP" altLang="en-US" dirty="0" smtClean="0"/>
              <a:t>次：手順</a:t>
            </a:r>
            <a:r>
              <a:rPr kumimoji="1" lang="en-US" altLang="ja-JP" dirty="0" smtClean="0"/>
              <a:t>2</a:t>
            </a:r>
          </a:p>
          <a:p>
            <a:endParaRPr kumimoji="1" lang="en-US" altLang="ja-JP" dirty="0" smtClean="0"/>
          </a:p>
          <a:p>
            <a:r>
              <a:rPr kumimoji="1" lang="en-US" altLang="ja-JP" dirty="0" smtClean="0"/>
              <a:t>//</a:t>
            </a:r>
            <a:r>
              <a:rPr kumimoji="1" lang="ja-JP" altLang="en-US" dirty="0" smtClean="0"/>
              <a:t>矢印表現を変える</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11</a:t>
            </a:fld>
            <a:endParaRPr kumimoji="1" lang="ja-JP" altLang="en-US"/>
          </a:p>
        </p:txBody>
      </p:sp>
    </p:spTree>
    <p:extLst>
      <p:ext uri="{BB962C8B-B14F-4D97-AF65-F5344CB8AC3E}">
        <p14:creationId xmlns:p14="http://schemas.microsoft.com/office/powerpoint/2010/main" val="34074475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u="sng" dirty="0" smtClean="0"/>
              <a:t>Step2</a:t>
            </a:r>
            <a:r>
              <a:rPr kumimoji="1" lang="ja-JP" altLang="en-US" u="sng" dirty="0" smtClean="0"/>
              <a:t>では、</a:t>
            </a:r>
            <a:r>
              <a:rPr kumimoji="1" lang="en-US" altLang="ja-JP" u="sng" dirty="0" err="1" smtClean="0"/>
              <a:t>SOTorrent</a:t>
            </a:r>
            <a:r>
              <a:rPr kumimoji="1" lang="ja-JP" altLang="en-US" u="sng" dirty="0" smtClean="0"/>
              <a:t>のデータセットからコード片を抽出し、抽出したものに対して解析を行う</a:t>
            </a:r>
            <a:endParaRPr kumimoji="1" lang="en-US" altLang="ja-JP" u="sng" dirty="0" smtClean="0"/>
          </a:p>
          <a:p>
            <a:r>
              <a:rPr kumimoji="1" lang="ja-JP" altLang="en-US" dirty="0" smtClean="0"/>
              <a:t>下</a:t>
            </a:r>
            <a:r>
              <a:rPr kumimoji="1" lang="en-US" altLang="ja-JP" dirty="0" smtClean="0"/>
              <a:t>2</a:t>
            </a:r>
            <a:r>
              <a:rPr kumimoji="1" lang="ja-JP" altLang="en-US" dirty="0" err="1" smtClean="0"/>
              <a:t>つの</a:t>
            </a:r>
            <a:r>
              <a:rPr kumimoji="1" lang="ja-JP" altLang="en-US" dirty="0" smtClean="0"/>
              <a:t>条件を満たす投稿に含まれるコード片を抽出</a:t>
            </a:r>
            <a:endParaRPr kumimoji="1" lang="en-US" altLang="ja-JP" dirty="0" smtClean="0"/>
          </a:p>
          <a:p>
            <a:r>
              <a:rPr kumimoji="1" lang="en-US" altLang="ja-JP" dirty="0" err="1" smtClean="0"/>
              <a:t>SOTorrent</a:t>
            </a:r>
            <a:r>
              <a:rPr kumimoji="1" lang="ja-JP" altLang="en-US" dirty="0" smtClean="0"/>
              <a:t>を利用することで、投稿のコード片のみを抽出可能</a:t>
            </a:r>
            <a:endParaRPr kumimoji="1" lang="en-US" altLang="ja-JP" dirty="0" smtClean="0"/>
          </a:p>
          <a:p>
            <a:endParaRPr kumimoji="1" lang="ja-JP" altLang="en-US"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12</a:t>
            </a:fld>
            <a:endParaRPr kumimoji="1" lang="ja-JP" altLang="en-US"/>
          </a:p>
        </p:txBody>
      </p:sp>
    </p:spTree>
    <p:extLst>
      <p:ext uri="{BB962C8B-B14F-4D97-AF65-F5344CB8AC3E}">
        <p14:creationId xmlns:p14="http://schemas.microsoft.com/office/powerpoint/2010/main" val="41889998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JavaParser</a:t>
            </a:r>
            <a:r>
              <a:rPr kumimoji="1" lang="ja-JP" altLang="en-US" dirty="0" smtClean="0"/>
              <a:t>で解析して、コード片で利用される</a:t>
            </a:r>
            <a:r>
              <a:rPr kumimoji="1" lang="en-US" altLang="ja-JP" dirty="0" smtClean="0"/>
              <a:t>API</a:t>
            </a:r>
            <a:r>
              <a:rPr kumimoji="1" lang="ja-JP" altLang="en-US" dirty="0" err="1" smtClean="0"/>
              <a:t>を抽</a:t>
            </a:r>
            <a:r>
              <a:rPr kumimoji="1" lang="ja-JP" altLang="en-US" dirty="0" smtClean="0"/>
              <a:t>出</a:t>
            </a:r>
            <a:endParaRPr kumimoji="1" lang="en-US" altLang="ja-JP" dirty="0" smtClean="0"/>
          </a:p>
          <a:p>
            <a:r>
              <a:rPr kumimoji="1" lang="en-US" altLang="ja-JP" dirty="0" err="1" smtClean="0"/>
              <a:t>Javaparser</a:t>
            </a:r>
            <a:r>
              <a:rPr kumimoji="1" lang="ja-JP" altLang="en-US" dirty="0" smtClean="0"/>
              <a:t>で解析不能なコード片　→　クラス宣言部分は質問の本質でないことが多く、コード片では省略されがち</a:t>
            </a:r>
            <a:r>
              <a:rPr kumimoji="1" lang="en-US" altLang="ja-JP" dirty="0" smtClean="0"/>
              <a:t>…</a:t>
            </a:r>
            <a:r>
              <a:rPr kumimoji="1" lang="ja-JP" altLang="en-US" dirty="0" smtClean="0"/>
              <a:t>という原因が考えられる</a:t>
            </a:r>
            <a:endParaRPr kumimoji="1" lang="en-US" altLang="ja-JP" dirty="0" smtClean="0"/>
          </a:p>
          <a:p>
            <a:endParaRPr kumimoji="1" lang="en-US" altLang="ja-JP" dirty="0" smtClean="0"/>
          </a:p>
          <a:p>
            <a:r>
              <a:rPr kumimoji="1" lang="ja-JP" altLang="en-US" dirty="0" smtClean="0"/>
              <a:t>次：手順</a:t>
            </a:r>
            <a:r>
              <a:rPr kumimoji="1" lang="en-US" altLang="ja-JP" dirty="0" smtClean="0"/>
              <a:t>3</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13</a:t>
            </a:fld>
            <a:endParaRPr kumimoji="1" lang="ja-JP" altLang="en-US"/>
          </a:p>
        </p:txBody>
      </p:sp>
    </p:spTree>
    <p:extLst>
      <p:ext uri="{BB962C8B-B14F-4D97-AF65-F5344CB8AC3E}">
        <p14:creationId xmlns:p14="http://schemas.microsoft.com/office/powerpoint/2010/main" val="30001536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b="1" u="sng" dirty="0" smtClean="0"/>
              <a:t>手順</a:t>
            </a:r>
            <a:r>
              <a:rPr kumimoji="1" lang="en-US" altLang="ja-JP" b="1" u="sng" dirty="0" smtClean="0"/>
              <a:t>2</a:t>
            </a:r>
            <a:r>
              <a:rPr kumimoji="1" lang="ja-JP" altLang="en-US" b="1" u="sng" dirty="0" smtClean="0"/>
              <a:t>で解析した</a:t>
            </a:r>
            <a:r>
              <a:rPr kumimoji="1" lang="en-US" altLang="ja-JP" b="1" u="sng" dirty="0" smtClean="0"/>
              <a:t>API</a:t>
            </a:r>
            <a:r>
              <a:rPr kumimoji="1" lang="ja-JP" altLang="en-US" b="1" u="sng" dirty="0" smtClean="0"/>
              <a:t>について、手順</a:t>
            </a:r>
            <a:r>
              <a:rPr kumimoji="1" lang="en-US" altLang="ja-JP" b="1" u="sng" dirty="0" smtClean="0"/>
              <a:t>1</a:t>
            </a:r>
            <a:r>
              <a:rPr kumimoji="1" lang="ja-JP" altLang="en-US" b="1" u="sng" dirty="0" smtClean="0"/>
              <a:t>でデータベースに登録した</a:t>
            </a:r>
            <a:r>
              <a:rPr kumimoji="1" lang="en-US" altLang="ja-JP" b="1" u="sng" dirty="0" smtClean="0"/>
              <a:t>API</a:t>
            </a:r>
            <a:r>
              <a:rPr kumimoji="1" lang="ja-JP" altLang="en-US" b="1" u="sng" dirty="0" smtClean="0"/>
              <a:t>と照合を行う</a:t>
            </a:r>
            <a:endParaRPr kumimoji="1" lang="en-US" altLang="ja-JP" b="1" u="sng"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u="sng" dirty="0" smtClean="0"/>
              <a:t>メソッド名、引数の数、型がデータベースに登録してある</a:t>
            </a:r>
            <a:r>
              <a:rPr kumimoji="1" lang="en-US" altLang="ja-JP" u="sng" dirty="0" smtClean="0"/>
              <a:t>API</a:t>
            </a:r>
            <a:r>
              <a:rPr kumimoji="1" lang="ja-JP" altLang="en-US" u="sng" dirty="0" smtClean="0"/>
              <a:t>と一致したもの</a:t>
            </a:r>
            <a:r>
              <a:rPr kumimoji="1" lang="ja-JP" altLang="en-US" dirty="0" smtClean="0"/>
              <a:t>はバージョンごとに照合結果を表示</a:t>
            </a:r>
            <a:r>
              <a:rPr kumimoji="1" lang="ja-JP" altLang="en-US" dirty="0"/>
              <a:t>　</a:t>
            </a:r>
            <a:r>
              <a:rPr kumimoji="1" lang="ja-JP" altLang="en-US" dirty="0" smtClean="0"/>
              <a:t>→　各バージョンについて使用可能かどうか　→　非推奨、削除であれば使用不可能（</a:t>
            </a:r>
            <a:r>
              <a:rPr kumimoji="1" lang="en-US" altLang="ja-JP" dirty="0" smtClean="0"/>
              <a:t>×</a:t>
            </a:r>
            <a:r>
              <a:rPr kumimoji="1" lang="ja-JP" altLang="en-US" dirty="0" smtClean="0"/>
              <a:t>）</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また、あるバージョンにおいて、全ての</a:t>
            </a:r>
            <a:r>
              <a:rPr kumimoji="1" lang="en-US" altLang="ja-JP" dirty="0" smtClean="0"/>
              <a:t>API</a:t>
            </a:r>
            <a:r>
              <a:rPr kumimoji="1" lang="ja-JP" altLang="en-US" dirty="0" smtClean="0"/>
              <a:t>が使用可能であればそのバージョンでコード片は有効、ひとつでも使用可能でない</a:t>
            </a:r>
            <a:r>
              <a:rPr kumimoji="1" lang="en-US" altLang="ja-JP" dirty="0" smtClean="0"/>
              <a:t>API</a:t>
            </a:r>
            <a:r>
              <a:rPr kumimoji="1" lang="ja-JP" altLang="en-US" dirty="0" smtClean="0"/>
              <a:t>を含んでいれば有効でない</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項目</a:t>
            </a:r>
            <a:r>
              <a:rPr kumimoji="1" lang="en-US" altLang="ja-JP" dirty="0" smtClean="0"/>
              <a:t>1</a:t>
            </a:r>
            <a:r>
              <a:rPr kumimoji="1" lang="ja-JP" altLang="en-US" dirty="0" smtClean="0"/>
              <a:t>：</a:t>
            </a:r>
            <a:r>
              <a:rPr lang="ja-JP" altLang="en-US" dirty="0" smtClean="0"/>
              <a:t>コード片に含まれる</a:t>
            </a:r>
            <a:r>
              <a:rPr lang="en-US" altLang="ja-JP" dirty="0" smtClean="0"/>
              <a:t>Java API</a:t>
            </a:r>
            <a:r>
              <a:rPr lang="ja-JP" altLang="en-US" dirty="0" smtClean="0"/>
              <a:t>に関する情報の有効性調査、についてはライブラリの最新バージョンですべての</a:t>
            </a:r>
            <a:r>
              <a:rPr lang="en-US" altLang="ja-JP" dirty="0" smtClean="0"/>
              <a:t>API</a:t>
            </a:r>
            <a:r>
              <a:rPr lang="ja-JP" altLang="en-US" dirty="0" smtClean="0"/>
              <a:t>が使用可能であれば有効、そうでなければ有効でないとする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14</a:t>
            </a:fld>
            <a:endParaRPr kumimoji="1" lang="ja-JP" altLang="en-US"/>
          </a:p>
        </p:txBody>
      </p:sp>
    </p:spTree>
    <p:extLst>
      <p:ext uri="{BB962C8B-B14F-4D97-AF65-F5344CB8AC3E}">
        <p14:creationId xmlns:p14="http://schemas.microsoft.com/office/powerpoint/2010/main" val="30749690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各ライブラリについて、</a:t>
            </a:r>
            <a:endParaRPr kumimoji="1" lang="en-US" altLang="ja-JP" dirty="0" smtClean="0"/>
          </a:p>
          <a:p>
            <a:r>
              <a:rPr kumimoji="1" lang="ja-JP" altLang="en-US" dirty="0" smtClean="0"/>
              <a:t>ライブラリに関連するコード片数</a:t>
            </a:r>
            <a:r>
              <a:rPr kumimoji="1" lang="en-US" altLang="ja-JP" dirty="0" smtClean="0"/>
              <a:t>…</a:t>
            </a:r>
            <a:r>
              <a:rPr kumimoji="1" lang="ja-JP" altLang="en-US" dirty="0" smtClean="0"/>
              <a:t>手順</a:t>
            </a:r>
            <a:r>
              <a:rPr kumimoji="1" lang="en-US" altLang="ja-JP" dirty="0" smtClean="0"/>
              <a:t>2-1</a:t>
            </a:r>
            <a:r>
              <a:rPr kumimoji="1" lang="ja-JP" altLang="en-US" dirty="0" err="1" smtClean="0"/>
              <a:t>で抽</a:t>
            </a:r>
            <a:r>
              <a:rPr kumimoji="1" lang="ja-JP" altLang="en-US" dirty="0" smtClean="0"/>
              <a:t>出したコード片の数</a:t>
            </a:r>
            <a:endParaRPr kumimoji="1" lang="en-US" altLang="ja-JP" dirty="0" smtClean="0"/>
          </a:p>
          <a:p>
            <a:r>
              <a:rPr kumimoji="1" lang="en-US" altLang="ja-JP" dirty="0" smtClean="0"/>
              <a:t>API</a:t>
            </a:r>
            <a:r>
              <a:rPr kumimoji="1" lang="ja-JP" altLang="en-US" dirty="0" smtClean="0"/>
              <a:t>を含むコード片数</a:t>
            </a:r>
            <a:r>
              <a:rPr kumimoji="1" lang="en-US" altLang="ja-JP" dirty="0" smtClean="0"/>
              <a:t>…</a:t>
            </a:r>
            <a:r>
              <a:rPr kumimoji="1" lang="ja-JP" altLang="en-US" dirty="0" smtClean="0"/>
              <a:t>実際にライブラリに含まれる</a:t>
            </a:r>
            <a:r>
              <a:rPr kumimoji="1" lang="en-US" altLang="ja-JP" dirty="0" smtClean="0"/>
              <a:t>API</a:t>
            </a:r>
            <a:r>
              <a:rPr kumimoji="1" lang="ja-JP" altLang="en-US" dirty="0" smtClean="0"/>
              <a:t>を含むコード片の数</a:t>
            </a:r>
            <a:endParaRPr kumimoji="1" lang="en-US" altLang="ja-JP" dirty="0" smtClean="0"/>
          </a:p>
          <a:p>
            <a:r>
              <a:rPr kumimoji="1" lang="ja-JP" altLang="en-US" dirty="0" smtClean="0"/>
              <a:t>有効</a:t>
            </a:r>
            <a:r>
              <a:rPr kumimoji="1" lang="en-US" altLang="ja-JP" dirty="0" smtClean="0"/>
              <a:t>/</a:t>
            </a:r>
            <a:r>
              <a:rPr kumimoji="1" lang="ja-JP" altLang="en-US" dirty="0" smtClean="0"/>
              <a:t>有効でない</a:t>
            </a:r>
            <a:r>
              <a:rPr kumimoji="1" lang="en-US" altLang="ja-JP" dirty="0" smtClean="0"/>
              <a:t>…</a:t>
            </a:r>
            <a:r>
              <a:rPr kumimoji="1" lang="ja-JP" altLang="en-US" dirty="0" smtClean="0"/>
              <a:t>使用している</a:t>
            </a:r>
            <a:r>
              <a:rPr kumimoji="1" lang="en-US" altLang="ja-JP" dirty="0" smtClean="0"/>
              <a:t>API</a:t>
            </a:r>
            <a:r>
              <a:rPr kumimoji="1" lang="ja-JP" altLang="en-US" dirty="0" smtClean="0"/>
              <a:t>が全て使用可能であるもの</a:t>
            </a:r>
            <a:r>
              <a:rPr kumimoji="1" lang="en-US" altLang="ja-JP" dirty="0" smtClean="0"/>
              <a:t>/</a:t>
            </a:r>
            <a:r>
              <a:rPr kumimoji="1" lang="ja-JP" altLang="en-US" dirty="0" smtClean="0"/>
              <a:t>非推奨・削除された</a:t>
            </a:r>
            <a:r>
              <a:rPr kumimoji="1" lang="en-US" altLang="ja-JP" dirty="0" smtClean="0"/>
              <a:t>API</a:t>
            </a:r>
            <a:r>
              <a:rPr kumimoji="1" lang="ja-JP" altLang="en-US" dirty="0" smtClean="0"/>
              <a:t>を含むもの</a:t>
            </a:r>
            <a:endParaRPr kumimoji="1" lang="en-US" altLang="ja-JP" dirty="0" smtClean="0"/>
          </a:p>
          <a:p>
            <a:endParaRPr kumimoji="1" lang="en-US" altLang="ja-JP" dirty="0" smtClean="0"/>
          </a:p>
          <a:p>
            <a:r>
              <a:rPr kumimoji="1" lang="ja-JP" altLang="en-US" dirty="0" smtClean="0"/>
              <a:t>含まれる全ての</a:t>
            </a:r>
            <a:r>
              <a:rPr kumimoji="1" lang="en-US" altLang="ja-JP" dirty="0" smtClean="0"/>
              <a:t>API</a:t>
            </a:r>
            <a:r>
              <a:rPr kumimoji="1" lang="ja-JP" altLang="en-US" dirty="0" smtClean="0"/>
              <a:t>が最新バージョンでも使用可能なコード片の数は多い</a:t>
            </a:r>
            <a:endParaRPr kumimoji="1" lang="en-US" altLang="ja-JP" dirty="0" smtClean="0"/>
          </a:p>
          <a:p>
            <a:r>
              <a:rPr kumimoji="1" lang="ja-JP" altLang="en-US" dirty="0" smtClean="0"/>
              <a:t>有効でないコード片は</a:t>
            </a:r>
            <a:r>
              <a:rPr kumimoji="1" lang="en-US" altLang="ja-JP" dirty="0" smtClean="0"/>
              <a:t>Guava</a:t>
            </a:r>
            <a:r>
              <a:rPr kumimoji="1" lang="ja-JP" altLang="en-US" dirty="0" smtClean="0"/>
              <a:t>で見つかった</a:t>
            </a:r>
            <a:r>
              <a:rPr kumimoji="1" lang="en-US" altLang="ja-JP" dirty="0" smtClean="0"/>
              <a:t>31</a:t>
            </a:r>
            <a:r>
              <a:rPr kumimoji="1" lang="ja-JP" altLang="en-US" dirty="0" smtClean="0"/>
              <a:t>件だけ</a:t>
            </a:r>
            <a:r>
              <a:rPr kumimoji="1" lang="ja-JP" altLang="en-US" b="1" dirty="0" smtClean="0"/>
              <a:t>だった！</a:t>
            </a:r>
            <a:endParaRPr kumimoji="1" lang="en-US" altLang="ja-JP" b="1" dirty="0" smtClean="0"/>
          </a:p>
          <a:p>
            <a:endParaRPr kumimoji="1" lang="en-US" altLang="ja-JP" dirty="0" smtClean="0"/>
          </a:p>
          <a:p>
            <a:r>
              <a:rPr kumimoji="1" lang="ja-JP" altLang="en-US" dirty="0" smtClean="0"/>
              <a:t>次のスライドで有効でなかった</a:t>
            </a:r>
            <a:r>
              <a:rPr kumimoji="1" lang="en-US" altLang="ja-JP" dirty="0" smtClean="0"/>
              <a:t>31</a:t>
            </a:r>
            <a:r>
              <a:rPr kumimoji="1" lang="ja-JP" altLang="en-US" dirty="0" smtClean="0"/>
              <a:t>のコード片について詳しく調査</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15</a:t>
            </a:fld>
            <a:endParaRPr kumimoji="1" lang="ja-JP" altLang="en-US"/>
          </a:p>
        </p:txBody>
      </p:sp>
    </p:spTree>
    <p:extLst>
      <p:ext uri="{BB962C8B-B14F-4D97-AF65-F5344CB8AC3E}">
        <p14:creationId xmlns:p14="http://schemas.microsoft.com/office/powerpoint/2010/main" val="25451776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先ほど説明した</a:t>
            </a:r>
            <a:r>
              <a:rPr kumimoji="1" lang="en-US" altLang="ja-JP" u="sng" dirty="0" smtClean="0"/>
              <a:t>Guava</a:t>
            </a:r>
            <a:r>
              <a:rPr kumimoji="1" lang="ja-JP" altLang="en-US" u="sng" dirty="0" smtClean="0"/>
              <a:t>の、情報が有効でないコード片</a:t>
            </a:r>
            <a:r>
              <a:rPr kumimoji="1" lang="en-US" altLang="ja-JP" u="sng" dirty="0" smtClean="0"/>
              <a:t>31</a:t>
            </a:r>
            <a:r>
              <a:rPr kumimoji="1" lang="ja-JP" altLang="en-US" u="sng" dirty="0" smtClean="0"/>
              <a:t>個について</a:t>
            </a:r>
            <a:r>
              <a:rPr kumimoji="1" lang="ja-JP" altLang="en-US" dirty="0" smtClean="0"/>
              <a:t>、投稿日から</a:t>
            </a:r>
            <a:r>
              <a:rPr kumimoji="1" lang="en-US" altLang="ja-JP" dirty="0" smtClean="0"/>
              <a:t>API</a:t>
            </a:r>
            <a:r>
              <a:rPr kumimoji="1" lang="ja-JP" altLang="en-US" dirty="0" smtClean="0"/>
              <a:t>情報が有効でなくなるまでの経過年月</a:t>
            </a:r>
            <a:endParaRPr kumimoji="1" lang="en-US" altLang="ja-JP" dirty="0" smtClean="0"/>
          </a:p>
          <a:p>
            <a:endParaRPr kumimoji="1" lang="en-US" altLang="ja-JP" dirty="0" smtClean="0"/>
          </a:p>
          <a:p>
            <a:r>
              <a:rPr kumimoji="1" lang="ja-JP" altLang="en-US" dirty="0" smtClean="0"/>
              <a:t>グラフの各要素が投稿を表す。グラフの左端が投稿日、途中で赤く変わると（ライブラリのバージョンアップが起こり）情報が有効でなくなる</a:t>
            </a:r>
            <a:endParaRPr kumimoji="1" lang="en-US" altLang="ja-JP" dirty="0" smtClean="0"/>
          </a:p>
          <a:p>
            <a:r>
              <a:rPr kumimoji="1" lang="en-US" altLang="ja-JP" dirty="0" smtClean="0"/>
              <a:t>2017</a:t>
            </a:r>
            <a:r>
              <a:rPr kumimoji="1" lang="ja-JP" altLang="en-US" dirty="0" smtClean="0"/>
              <a:t>年直後（黒線）に</a:t>
            </a:r>
            <a:r>
              <a:rPr kumimoji="1" lang="en-US" altLang="ja-JP" dirty="0" smtClean="0"/>
              <a:t>Guava</a:t>
            </a:r>
            <a:r>
              <a:rPr kumimoji="1" lang="ja-JP" altLang="en-US" dirty="0" smtClean="0"/>
              <a:t>ライブラリのバージョンアップがあり、ライブラリの内容が大幅に変更。</a:t>
            </a:r>
            <a:endParaRPr kumimoji="1" lang="en-US" altLang="ja-JP" dirty="0" smtClean="0"/>
          </a:p>
          <a:p>
            <a:r>
              <a:rPr kumimoji="1" lang="ja-JP" altLang="en-US" dirty="0" smtClean="0"/>
              <a:t>→その結果、その時点を境に情報が有効でなくなるコード片が増えた。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16</a:t>
            </a:fld>
            <a:endParaRPr kumimoji="1" lang="ja-JP" altLang="en-US"/>
          </a:p>
        </p:txBody>
      </p:sp>
    </p:spTree>
    <p:extLst>
      <p:ext uri="{BB962C8B-B14F-4D97-AF65-F5344CB8AC3E}">
        <p14:creationId xmlns:p14="http://schemas.microsoft.com/office/powerpoint/2010/main" val="27835652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今後の課題</a:t>
            </a:r>
            <a:endParaRPr kumimoji="1" lang="en-US" altLang="ja-JP" dirty="0" smtClean="0"/>
          </a:p>
          <a:p>
            <a:r>
              <a:rPr kumimoji="1" lang="ja-JP" altLang="en-US" dirty="0" smtClean="0"/>
              <a:t>解析できなかったものの調査→今回</a:t>
            </a:r>
            <a:r>
              <a:rPr kumimoji="1" lang="en-US" altLang="ja-JP" dirty="0" err="1" smtClean="0"/>
              <a:t>JavaParser</a:t>
            </a:r>
            <a:r>
              <a:rPr kumimoji="1" lang="ja-JP" altLang="en-US" dirty="0" smtClean="0"/>
              <a:t>で解析できなかったもの</a:t>
            </a:r>
            <a:endParaRPr kumimoji="1" lang="en-US" altLang="ja-JP" dirty="0" smtClean="0"/>
          </a:p>
          <a:p>
            <a:r>
              <a:rPr kumimoji="1" lang="ja-JP" altLang="en-US" dirty="0" smtClean="0"/>
              <a:t>多言語の</a:t>
            </a:r>
            <a:r>
              <a:rPr kumimoji="1" lang="en-US" altLang="ja-JP" dirty="0" smtClean="0"/>
              <a:t>API</a:t>
            </a:r>
            <a:r>
              <a:rPr kumimoji="1" lang="ja-JP" altLang="en-US" dirty="0" err="1" smtClean="0"/>
              <a:t>への</a:t>
            </a:r>
            <a:r>
              <a:rPr kumimoji="1" lang="ja-JP" altLang="en-US" dirty="0" smtClean="0"/>
              <a:t>拡張　→　</a:t>
            </a:r>
            <a:r>
              <a:rPr kumimoji="1" lang="en-US" altLang="ja-JP" dirty="0" smtClean="0"/>
              <a:t>Stack Overflow</a:t>
            </a:r>
            <a:r>
              <a:rPr kumimoji="1" lang="ja-JP" altLang="en-US" dirty="0" err="1" smtClean="0"/>
              <a:t>には</a:t>
            </a:r>
            <a:r>
              <a:rPr kumimoji="1" lang="en-US" altLang="ja-JP" dirty="0" smtClean="0"/>
              <a:t>Java</a:t>
            </a:r>
            <a:r>
              <a:rPr kumimoji="1" lang="ja-JP" altLang="en-US" dirty="0" err="1" smtClean="0"/>
              <a:t>だけで</a:t>
            </a:r>
            <a:r>
              <a:rPr kumimoji="1" lang="ja-JP" altLang="en-US" dirty="0" smtClean="0"/>
              <a:t>なく</a:t>
            </a:r>
            <a:r>
              <a:rPr kumimoji="1" lang="en-US" altLang="ja-JP" dirty="0" smtClean="0"/>
              <a:t>Python</a:t>
            </a:r>
            <a:r>
              <a:rPr kumimoji="1" lang="ja-JP" altLang="en-US" dirty="0" smtClean="0"/>
              <a:t>や</a:t>
            </a:r>
            <a:r>
              <a:rPr kumimoji="1" lang="en-US" altLang="ja-JP" dirty="0" smtClean="0"/>
              <a:t>JavaScript</a:t>
            </a:r>
            <a:r>
              <a:rPr kumimoji="1" lang="ja-JP" altLang="en-US" dirty="0" smtClean="0"/>
              <a:t>の投稿が同じくらいたくさんあるのでその調査</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17</a:t>
            </a:fld>
            <a:endParaRPr kumimoji="1" lang="ja-JP" altLang="en-US"/>
          </a:p>
        </p:txBody>
      </p:sp>
    </p:spTree>
    <p:extLst>
      <p:ext uri="{BB962C8B-B14F-4D97-AF65-F5344CB8AC3E}">
        <p14:creationId xmlns:p14="http://schemas.microsoft.com/office/powerpoint/2010/main" val="275901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SO</a:t>
            </a:r>
            <a:r>
              <a:rPr kumimoji="1" lang="ja-JP" altLang="en-US" dirty="0" smtClean="0"/>
              <a:t>とは何か</a:t>
            </a:r>
            <a:endParaRPr kumimoji="1" lang="en-US" altLang="ja-JP" dirty="0" smtClean="0"/>
          </a:p>
          <a:p>
            <a:endParaRPr kumimoji="1" lang="en-US" altLang="ja-JP" dirty="0" smtClean="0"/>
          </a:p>
          <a:p>
            <a:r>
              <a:rPr kumimoji="1" lang="ja-JP" altLang="en-US" dirty="0" smtClean="0"/>
              <a:t>特徴：投稿にコード片を埋め込むことやタグをつけることで投稿の内容をわかりやすく提示</a:t>
            </a:r>
            <a:endParaRPr kumimoji="1" lang="en-US" altLang="ja-JP" dirty="0" smtClean="0"/>
          </a:p>
          <a:p>
            <a:endParaRPr kumimoji="1" lang="en-US" altLang="ja-JP" dirty="0" smtClean="0"/>
          </a:p>
          <a:p>
            <a:r>
              <a:rPr kumimoji="1" lang="ja-JP" altLang="en-US" dirty="0" smtClean="0"/>
              <a:t>次スライド：</a:t>
            </a:r>
            <a:r>
              <a:rPr kumimoji="1" lang="en-US" altLang="ja-JP" dirty="0" smtClean="0"/>
              <a:t>SO</a:t>
            </a:r>
            <a:r>
              <a:rPr kumimoji="1" lang="ja-JP" altLang="en-US" dirty="0" smtClean="0"/>
              <a:t>続き</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2</a:t>
            </a:fld>
            <a:endParaRPr kumimoji="1" lang="ja-JP" altLang="en-US"/>
          </a:p>
        </p:txBody>
      </p:sp>
    </p:spTree>
    <p:extLst>
      <p:ext uri="{BB962C8B-B14F-4D97-AF65-F5344CB8AC3E}">
        <p14:creationId xmlns:p14="http://schemas.microsoft.com/office/powerpoint/2010/main" val="1979149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SO</a:t>
            </a:r>
            <a:r>
              <a:rPr kumimoji="1" lang="ja-JP" altLang="en-US" dirty="0" smtClean="0"/>
              <a:t>に投稿される</a:t>
            </a:r>
            <a:r>
              <a:rPr kumimoji="1" lang="en-US" altLang="ja-JP" dirty="0" smtClean="0"/>
              <a:t>API</a:t>
            </a:r>
            <a:r>
              <a:rPr kumimoji="1" lang="ja-JP" altLang="en-US" dirty="0" smtClean="0"/>
              <a:t>関連の質問は多数　→　それだけユーザにとって</a:t>
            </a:r>
            <a:r>
              <a:rPr kumimoji="1" lang="en-US" altLang="ja-JP" dirty="0" smtClean="0"/>
              <a:t>API</a:t>
            </a:r>
            <a:r>
              <a:rPr kumimoji="1" lang="ja-JP" altLang="en-US" dirty="0" smtClean="0"/>
              <a:t>を理解することは困難であるということがわかる</a:t>
            </a:r>
            <a:endParaRPr kumimoji="1" lang="en-US" altLang="ja-JP" dirty="0" smtClean="0"/>
          </a:p>
          <a:p>
            <a:r>
              <a:rPr kumimoji="1" lang="ja-JP" altLang="en-US" dirty="0" smtClean="0"/>
              <a:t>→　</a:t>
            </a:r>
            <a:r>
              <a:rPr kumimoji="1" lang="en-US" altLang="ja-JP" dirty="0" smtClean="0"/>
              <a:t>SO</a:t>
            </a:r>
            <a:r>
              <a:rPr kumimoji="1" lang="ja-JP" altLang="en-US" dirty="0" smtClean="0"/>
              <a:t>を対象にした</a:t>
            </a:r>
            <a:r>
              <a:rPr kumimoji="1" lang="en-US" altLang="ja-JP" dirty="0" smtClean="0"/>
              <a:t>API</a:t>
            </a:r>
            <a:r>
              <a:rPr kumimoji="1" lang="ja-JP" altLang="en-US" dirty="0" smtClean="0"/>
              <a:t>に関する研究も多い</a:t>
            </a:r>
            <a:endParaRPr kumimoji="1" lang="en-US" altLang="ja-JP" dirty="0" smtClean="0"/>
          </a:p>
          <a:p>
            <a:endParaRPr kumimoji="1" lang="en-US" altLang="ja-JP" dirty="0" smtClean="0"/>
          </a:p>
          <a:p>
            <a:r>
              <a:rPr kumimoji="1" lang="en-US" altLang="ja-JP" dirty="0" smtClean="0"/>
              <a:t>API</a:t>
            </a:r>
            <a:r>
              <a:rPr kumimoji="1" lang="ja-JP" altLang="en-US" dirty="0" smtClean="0"/>
              <a:t>とはなんなのか説明</a:t>
            </a:r>
            <a:endParaRPr kumimoji="1" lang="en-US" altLang="ja-JP" dirty="0" smtClean="0"/>
          </a:p>
          <a:p>
            <a:r>
              <a:rPr kumimoji="1" lang="ja-JP" altLang="en-US" dirty="0" smtClean="0"/>
              <a:t>　本研究では</a:t>
            </a:r>
            <a:r>
              <a:rPr kumimoji="1" lang="en-US" altLang="ja-JP" dirty="0" smtClean="0"/>
              <a:t>Java</a:t>
            </a:r>
            <a:r>
              <a:rPr kumimoji="1" lang="ja-JP" altLang="en-US" dirty="0" smtClean="0"/>
              <a:t>言語を対象としているため、</a:t>
            </a:r>
            <a:r>
              <a:rPr kumimoji="1" lang="en-US" altLang="ja-JP" dirty="0" smtClean="0"/>
              <a:t>Java</a:t>
            </a:r>
            <a:r>
              <a:rPr kumimoji="1" lang="ja-JP" altLang="en-US" dirty="0" smtClean="0"/>
              <a:t>の</a:t>
            </a:r>
            <a:r>
              <a:rPr kumimoji="1" lang="en-US" altLang="ja-JP" dirty="0" smtClean="0"/>
              <a:t>API</a:t>
            </a:r>
            <a:r>
              <a:rPr kumimoji="1" lang="ja-JP" altLang="en-US" dirty="0" smtClean="0"/>
              <a:t>について説明する</a:t>
            </a:r>
            <a:endParaRPr kumimoji="1" lang="en-US" altLang="ja-JP" dirty="0" smtClean="0"/>
          </a:p>
          <a:p>
            <a:endParaRPr kumimoji="1" lang="en-US" altLang="ja-JP" dirty="0" smtClean="0"/>
          </a:p>
          <a:p>
            <a:r>
              <a:rPr kumimoji="1" lang="ja-JP" altLang="en-US" dirty="0" smtClean="0"/>
              <a:t>次スライド：関連研究</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3</a:t>
            </a:fld>
            <a:endParaRPr kumimoji="1" lang="ja-JP" altLang="en-US"/>
          </a:p>
        </p:txBody>
      </p:sp>
    </p:spTree>
    <p:extLst>
      <p:ext uri="{BB962C8B-B14F-4D97-AF65-F5344CB8AC3E}">
        <p14:creationId xmlns:p14="http://schemas.microsoft.com/office/powerpoint/2010/main" val="3377893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Stack</a:t>
            </a:r>
            <a:r>
              <a:rPr kumimoji="1" lang="ja-JP" altLang="en-US" dirty="0" smtClean="0"/>
              <a:t> </a:t>
            </a:r>
            <a:r>
              <a:rPr kumimoji="1" lang="en-US" altLang="ja-JP" dirty="0" smtClean="0"/>
              <a:t>Overflow</a:t>
            </a:r>
            <a:r>
              <a:rPr kumimoji="1" lang="ja-JP" altLang="en-US" dirty="0" smtClean="0"/>
              <a:t>を対象とした</a:t>
            </a:r>
            <a:r>
              <a:rPr kumimoji="1" lang="en-US" altLang="ja-JP" dirty="0" smtClean="0"/>
              <a:t>API</a:t>
            </a:r>
            <a:r>
              <a:rPr kumimoji="1" lang="ja-JP" altLang="en-US" dirty="0" smtClean="0"/>
              <a:t>利用に関する研究（サブラマニアン、アハサヌザマン）</a:t>
            </a:r>
            <a:endParaRPr kumimoji="1" lang="en-US" altLang="ja-JP" dirty="0" smtClean="0"/>
          </a:p>
          <a:p>
            <a:endParaRPr kumimoji="1" lang="en-US" altLang="ja-JP" dirty="0" smtClean="0"/>
          </a:p>
          <a:p>
            <a:r>
              <a:rPr kumimoji="1" lang="en-US" altLang="ja-JP" dirty="0" smtClean="0"/>
              <a:t>1</a:t>
            </a:r>
            <a:r>
              <a:rPr kumimoji="1" lang="ja-JP" altLang="en-US" dirty="0" smtClean="0"/>
              <a:t>つ目：投稿に含まれる</a:t>
            </a:r>
            <a:r>
              <a:rPr kumimoji="1" lang="en-US" altLang="ja-JP" dirty="0" smtClean="0"/>
              <a:t>API</a:t>
            </a:r>
            <a:r>
              <a:rPr kumimoji="1" lang="ja-JP" altLang="en-US" dirty="0" smtClean="0"/>
              <a:t>情報に、その</a:t>
            </a:r>
            <a:r>
              <a:rPr kumimoji="1" lang="en-US" altLang="ja-JP" dirty="0" smtClean="0"/>
              <a:t>API</a:t>
            </a:r>
            <a:r>
              <a:rPr kumimoji="1" lang="ja-JP" altLang="en-US" dirty="0" smtClean="0"/>
              <a:t>の関連情報へのリンクを挿入してブラウザに表示する</a:t>
            </a:r>
            <a:endParaRPr kumimoji="1" lang="en-US" altLang="ja-JP" dirty="0" smtClean="0"/>
          </a:p>
          <a:p>
            <a:r>
              <a:rPr kumimoji="1" lang="en-US" altLang="ja-JP" dirty="0" smtClean="0"/>
              <a:t>	</a:t>
            </a:r>
            <a:r>
              <a:rPr kumimoji="1" lang="ja-JP" altLang="en-US" dirty="0" smtClean="0"/>
              <a:t>関連情報：</a:t>
            </a:r>
            <a:r>
              <a:rPr kumimoji="1" lang="en-US" altLang="ja-JP" dirty="0" smtClean="0"/>
              <a:t>API</a:t>
            </a:r>
            <a:r>
              <a:rPr kumimoji="1" lang="ja-JP" altLang="en-US" dirty="0" smtClean="0"/>
              <a:t>の公式ドキュメント、</a:t>
            </a:r>
            <a:r>
              <a:rPr kumimoji="1" lang="en-US" altLang="ja-JP" dirty="0" smtClean="0"/>
              <a:t>Stack</a:t>
            </a:r>
            <a:r>
              <a:rPr kumimoji="1" lang="en-US" altLang="ja-JP" baseline="0" dirty="0" smtClean="0"/>
              <a:t> Overflow</a:t>
            </a:r>
            <a:r>
              <a:rPr kumimoji="1" lang="ja-JP" altLang="en-US" baseline="0" dirty="0" smtClean="0"/>
              <a:t>の別の投稿で同様の</a:t>
            </a:r>
            <a:r>
              <a:rPr kumimoji="1" lang="en-US" altLang="ja-JP" baseline="0" dirty="0" smtClean="0"/>
              <a:t>API</a:t>
            </a:r>
            <a:r>
              <a:rPr kumimoji="1" lang="ja-JP" altLang="en-US" baseline="0" dirty="0" smtClean="0"/>
              <a:t>を利用している場合、その投稿へのリンク</a:t>
            </a:r>
            <a:endParaRPr kumimoji="1" lang="en-US" altLang="ja-JP" dirty="0" smtClean="0"/>
          </a:p>
          <a:p>
            <a:r>
              <a:rPr kumimoji="1" lang="en-US" altLang="ja-JP" dirty="0" smtClean="0"/>
              <a:t>2</a:t>
            </a:r>
            <a:r>
              <a:rPr kumimoji="1" lang="ja-JP" altLang="en-US" dirty="0" smtClean="0"/>
              <a:t>つ目：機械学習を用いて投稿文から</a:t>
            </a:r>
            <a:r>
              <a:rPr kumimoji="1" lang="en-US" altLang="ja-JP" dirty="0" smtClean="0"/>
              <a:t>API</a:t>
            </a:r>
            <a:r>
              <a:rPr kumimoji="1" lang="ja-JP" altLang="en-US" dirty="0" smtClean="0"/>
              <a:t>に関連するものを判定する研究</a:t>
            </a:r>
            <a:endParaRPr kumimoji="1" lang="en-US" altLang="ja-JP" dirty="0" smtClean="0"/>
          </a:p>
          <a:p>
            <a:endParaRPr kumimoji="1" lang="en-US" altLang="ja-JP" dirty="0" smtClean="0"/>
          </a:p>
          <a:p>
            <a:r>
              <a:rPr kumimoji="1" lang="ja-JP" altLang="en-US" dirty="0" smtClean="0"/>
              <a:t>→どちらも</a:t>
            </a:r>
            <a:r>
              <a:rPr kumimoji="1" lang="en-US" altLang="ja-JP" dirty="0" smtClean="0"/>
              <a:t>API</a:t>
            </a:r>
            <a:r>
              <a:rPr kumimoji="1" lang="ja-JP" altLang="en-US" dirty="0" smtClean="0"/>
              <a:t>利用者や開発者に、</a:t>
            </a:r>
            <a:r>
              <a:rPr kumimoji="1" lang="en-US" altLang="ja-JP" dirty="0" smtClean="0"/>
              <a:t>API</a:t>
            </a:r>
            <a:r>
              <a:rPr kumimoji="1" lang="ja-JP" altLang="en-US" dirty="0" smtClean="0"/>
              <a:t>を理解するための支援をするという目的で研究されている。</a:t>
            </a:r>
            <a:endParaRPr kumimoji="1" lang="en-US" altLang="ja-JP" dirty="0" smtClean="0"/>
          </a:p>
          <a:p>
            <a:r>
              <a:rPr kumimoji="1" lang="en-US" altLang="ja-JP" dirty="0" smtClean="0"/>
              <a:t>//</a:t>
            </a:r>
            <a:r>
              <a:rPr kumimoji="1" lang="ja-JP" altLang="en-US" dirty="0" smtClean="0"/>
              <a:t>次のスライドで：しかし、これらの研究では、実際に</a:t>
            </a:r>
            <a:r>
              <a:rPr kumimoji="1" lang="en-US" altLang="ja-JP" dirty="0" smtClean="0"/>
              <a:t>API</a:t>
            </a:r>
            <a:r>
              <a:rPr kumimoji="1" lang="ja-JP" altLang="en-US" dirty="0" smtClean="0"/>
              <a:t>が現在も使用可能かどうかについて言及していない</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4</a:t>
            </a:fld>
            <a:endParaRPr kumimoji="1" lang="ja-JP" altLang="en-US"/>
          </a:p>
        </p:txBody>
      </p:sp>
    </p:spTree>
    <p:extLst>
      <p:ext uri="{BB962C8B-B14F-4D97-AF65-F5344CB8AC3E}">
        <p14:creationId xmlns:p14="http://schemas.microsoft.com/office/powerpoint/2010/main" val="2802534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問題点　：　これら</a:t>
            </a:r>
            <a:r>
              <a:rPr kumimoji="1" lang="en-US" altLang="ja-JP" dirty="0" smtClean="0"/>
              <a:t>2</a:t>
            </a:r>
            <a:r>
              <a:rPr kumimoji="1" lang="ja-JP" altLang="en-US" dirty="0" err="1" smtClean="0"/>
              <a:t>つの</a:t>
            </a:r>
            <a:r>
              <a:rPr kumimoji="1" lang="ja-JP" altLang="en-US" dirty="0" smtClean="0"/>
              <a:t>研究では投稿中の</a:t>
            </a:r>
            <a:r>
              <a:rPr kumimoji="1" lang="en-US" altLang="ja-JP" dirty="0" smtClean="0"/>
              <a:t>API</a:t>
            </a:r>
            <a:r>
              <a:rPr kumimoji="1" lang="ja-JP" altLang="en-US" dirty="0" smtClean="0"/>
              <a:t>が現在も利用可能かどうかはわからない</a:t>
            </a:r>
            <a:endParaRPr kumimoji="1" lang="en-US" altLang="ja-JP" dirty="0" smtClean="0"/>
          </a:p>
          <a:p>
            <a:r>
              <a:rPr kumimoji="1" lang="en-US" altLang="ja-JP" dirty="0" smtClean="0"/>
              <a:t>API</a:t>
            </a:r>
            <a:r>
              <a:rPr kumimoji="1" lang="ja-JP" altLang="en-US" dirty="0" smtClean="0"/>
              <a:t>がライブラリの最新バージョンで使用できない可能性がある　←　非推奨や削除</a:t>
            </a:r>
            <a:endParaRPr kumimoji="1" lang="en-US" altLang="ja-JP" dirty="0" smtClean="0"/>
          </a:p>
          <a:p>
            <a:r>
              <a:rPr kumimoji="1" lang="ja-JP" altLang="en-US" dirty="0" smtClean="0"/>
              <a:t>つまり、コード片の情報が有効でない可能性がある</a:t>
            </a:r>
            <a:endParaRPr kumimoji="1" lang="en-US" altLang="ja-JP" dirty="0" smtClean="0"/>
          </a:p>
          <a:p>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この問題点を踏まえた上で研究概要を紹介</a:t>
            </a:r>
            <a:endParaRPr kumimoji="1" lang="en-US" altLang="ja-JP" dirty="0" smtClean="0"/>
          </a:p>
          <a:p>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5</a:t>
            </a:fld>
            <a:endParaRPr kumimoji="1" lang="ja-JP" altLang="en-US"/>
          </a:p>
        </p:txBody>
      </p:sp>
    </p:spTree>
    <p:extLst>
      <p:ext uri="{BB962C8B-B14F-4D97-AF65-F5344CB8AC3E}">
        <p14:creationId xmlns:p14="http://schemas.microsoft.com/office/powerpoint/2010/main" val="36245037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問題点を踏まえた上で、本研究の目的と手法を紹介</a:t>
            </a:r>
            <a:endParaRPr kumimoji="1" lang="en-US" altLang="ja-JP" dirty="0" smtClean="0"/>
          </a:p>
          <a:p>
            <a:r>
              <a:rPr kumimoji="1" lang="en-US" altLang="ja-JP" dirty="0" smtClean="0"/>
              <a:t>SO</a:t>
            </a:r>
            <a:r>
              <a:rPr kumimoji="1" lang="ja-JP" altLang="en-US" dirty="0" smtClean="0"/>
              <a:t>上のコード片（に含まれる</a:t>
            </a:r>
            <a:r>
              <a:rPr kumimoji="1" lang="en-US" altLang="ja-JP" dirty="0" smtClean="0"/>
              <a:t>API</a:t>
            </a:r>
            <a:r>
              <a:rPr kumimoji="1" lang="ja-JP" altLang="en-US" dirty="0" smtClean="0"/>
              <a:t>）が現在（最新のライブラリバージョン）でも使用可能かどうかを判定する　←　目的</a:t>
            </a:r>
            <a:endParaRPr kumimoji="1" lang="en-US" altLang="ja-JP" dirty="0" smtClean="0"/>
          </a:p>
          <a:p>
            <a:r>
              <a:rPr kumimoji="1" lang="ja-JP" altLang="en-US" dirty="0" smtClean="0"/>
              <a:t>コード片に含まれる</a:t>
            </a:r>
            <a:r>
              <a:rPr kumimoji="1" lang="en-US" altLang="ja-JP" dirty="0" smtClean="0"/>
              <a:t>API</a:t>
            </a:r>
            <a:r>
              <a:rPr kumimoji="1" lang="ja-JP" altLang="en-US" dirty="0" smtClean="0"/>
              <a:t>が最新のライブラリバージョンで使用可能かどうかを調査　←　手法</a:t>
            </a:r>
            <a:endParaRPr kumimoji="1" lang="en-US" altLang="ja-JP" dirty="0" smtClean="0"/>
          </a:p>
          <a:p>
            <a:r>
              <a:rPr kumimoji="1" lang="ja-JP" altLang="en-US" b="1" u="sng" dirty="0" smtClean="0"/>
              <a:t>サブアイテムでコード片の有効性を定義</a:t>
            </a:r>
            <a:endParaRPr kumimoji="1" lang="en-US" altLang="ja-JP" b="1" u="sng" dirty="0" smtClean="0"/>
          </a:p>
          <a:p>
            <a:endParaRPr kumimoji="1" lang="en-US" altLang="ja-JP" dirty="0" smtClean="0"/>
          </a:p>
          <a:p>
            <a:r>
              <a:rPr kumimoji="1" lang="en-US" altLang="ja-JP" dirty="0" smtClean="0"/>
              <a:t>//</a:t>
            </a:r>
            <a:r>
              <a:rPr kumimoji="1" lang="ja-JP" altLang="en-US" dirty="0" smtClean="0"/>
              <a:t>次スライド：調査項目　コード片の有効性を判定するための調査項目</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6</a:t>
            </a:fld>
            <a:endParaRPr kumimoji="1" lang="ja-JP" altLang="en-US"/>
          </a:p>
        </p:txBody>
      </p:sp>
    </p:spTree>
    <p:extLst>
      <p:ext uri="{BB962C8B-B14F-4D97-AF65-F5344CB8AC3E}">
        <p14:creationId xmlns:p14="http://schemas.microsoft.com/office/powerpoint/2010/main" val="13952593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研究目的のため、</a:t>
            </a:r>
            <a:r>
              <a:rPr kumimoji="1" lang="en-US" altLang="ja-JP" dirty="0" smtClean="0"/>
              <a:t>2</a:t>
            </a:r>
            <a:r>
              <a:rPr kumimoji="1" lang="ja-JP" altLang="en-US" dirty="0" smtClean="0"/>
              <a:t>種類の項目について調査する。</a:t>
            </a:r>
            <a:endParaRPr kumimoji="1" lang="en-US" altLang="ja-JP" dirty="0" smtClean="0"/>
          </a:p>
          <a:p>
            <a:endParaRPr kumimoji="1" lang="en-US" altLang="ja-JP" dirty="0" smtClean="0"/>
          </a:p>
          <a:p>
            <a:r>
              <a:rPr kumimoji="1" lang="ja-JP" altLang="en-US" dirty="0" smtClean="0"/>
              <a:t>項目</a:t>
            </a:r>
            <a:r>
              <a:rPr kumimoji="1" lang="en-US" altLang="ja-JP" dirty="0" smtClean="0"/>
              <a:t>1</a:t>
            </a:r>
            <a:r>
              <a:rPr kumimoji="1" lang="ja-JP" altLang="en-US" dirty="0" smtClean="0">
                <a:sym typeface="Wingdings" panose="05000000000000000000" pitchFamily="2" charset="2"/>
              </a:rPr>
              <a:t>：コード片に含まれる</a:t>
            </a:r>
            <a:r>
              <a:rPr kumimoji="1" lang="en-US" altLang="ja-JP" dirty="0" smtClean="0">
                <a:sym typeface="Wingdings" panose="05000000000000000000" pitchFamily="2" charset="2"/>
              </a:rPr>
              <a:t>API</a:t>
            </a:r>
            <a:r>
              <a:rPr kumimoji="1" lang="ja-JP" altLang="en-US" dirty="0" smtClean="0">
                <a:sym typeface="Wingdings" panose="05000000000000000000" pitchFamily="2" charset="2"/>
              </a:rPr>
              <a:t>の有効性調査</a:t>
            </a:r>
            <a:endParaRPr kumimoji="1" lang="en-US" altLang="ja-JP" dirty="0" smtClean="0">
              <a:sym typeface="Wingdings" panose="05000000000000000000" pitchFamily="2" charset="2"/>
            </a:endParaRPr>
          </a:p>
          <a:p>
            <a:r>
              <a:rPr kumimoji="1" lang="en-US" altLang="ja-JP" dirty="0" smtClean="0">
                <a:sym typeface="Wingdings" panose="05000000000000000000" pitchFamily="2" charset="2"/>
              </a:rPr>
              <a:t>	</a:t>
            </a:r>
            <a:r>
              <a:rPr kumimoji="1" lang="ja-JP" altLang="en-US" dirty="0" smtClean="0">
                <a:sym typeface="Wingdings" panose="05000000000000000000" pitchFamily="2" charset="2"/>
              </a:rPr>
              <a:t>（具体）</a:t>
            </a:r>
            <a:r>
              <a:rPr kumimoji="1" lang="ja-JP" altLang="en-US" dirty="0" smtClean="0"/>
              <a:t>投稿に含まれるすべての</a:t>
            </a:r>
            <a:r>
              <a:rPr kumimoji="1" lang="en-US" altLang="ja-JP" dirty="0" smtClean="0"/>
              <a:t>API</a:t>
            </a:r>
            <a:r>
              <a:rPr kumimoji="1" lang="ja-JP" altLang="en-US" dirty="0" smtClean="0"/>
              <a:t>がライブラリの最新バージョンにふくまれるか</a:t>
            </a:r>
            <a:endParaRPr kumimoji="1" lang="en-US" altLang="ja-JP" dirty="0" smtClean="0"/>
          </a:p>
          <a:p>
            <a:r>
              <a:rPr kumimoji="1" lang="en-US" altLang="ja-JP" dirty="0" smtClean="0"/>
              <a:t>		</a:t>
            </a:r>
            <a:r>
              <a:rPr kumimoji="1" lang="ja-JP" altLang="en-US" dirty="0" smtClean="0"/>
              <a:t>（判断基準）最新バージョンに含まれるかどうかはメソッド名と引数の数、型に一致するかどうかを基準とした。</a:t>
            </a:r>
            <a:endParaRPr kumimoji="1" lang="en-US" altLang="ja-JP" dirty="0" smtClean="0"/>
          </a:p>
          <a:p>
            <a:r>
              <a:rPr kumimoji="1" lang="en-US" altLang="ja-JP" dirty="0" smtClean="0"/>
              <a:t>	</a:t>
            </a:r>
            <a:r>
              <a:rPr kumimoji="1" lang="ja-JP" altLang="en-US" b="1" u="sng" dirty="0" smtClean="0"/>
              <a:t>コード片に含まれる</a:t>
            </a:r>
            <a:r>
              <a:rPr kumimoji="1" lang="en-US" altLang="ja-JP" b="1" u="sng" dirty="0" smtClean="0"/>
              <a:t>API</a:t>
            </a:r>
            <a:r>
              <a:rPr kumimoji="1" lang="ja-JP" altLang="en-US" b="1" u="sng" dirty="0" smtClean="0"/>
              <a:t>の有効性を定義</a:t>
            </a:r>
            <a:endParaRPr kumimoji="1" lang="en-US" altLang="ja-JP" b="1" u="sng" dirty="0" smtClean="0"/>
          </a:p>
          <a:p>
            <a:endParaRPr kumimoji="1" lang="en-US" altLang="ja-JP" dirty="0" smtClean="0"/>
          </a:p>
          <a:p>
            <a:r>
              <a:rPr kumimoji="1" lang="ja-JP" altLang="en-US" dirty="0" smtClean="0"/>
              <a:t>項目</a:t>
            </a:r>
            <a:r>
              <a:rPr kumimoji="1" lang="en-US" altLang="ja-JP" dirty="0" smtClean="0"/>
              <a:t>2</a:t>
            </a:r>
            <a:r>
              <a:rPr kumimoji="1" lang="ja-JP" altLang="en-US" dirty="0" smtClean="0"/>
              <a:t>：有効でない</a:t>
            </a:r>
            <a:r>
              <a:rPr kumimoji="1" lang="en-US" altLang="ja-JP" dirty="0" smtClean="0"/>
              <a:t>API</a:t>
            </a:r>
            <a:r>
              <a:rPr kumimoji="1" lang="ja-JP" altLang="en-US" dirty="0" smtClean="0"/>
              <a:t>を含むコード片の情報</a:t>
            </a:r>
            <a:endParaRPr kumimoji="1" lang="en-US" altLang="ja-JP" dirty="0" smtClean="0"/>
          </a:p>
          <a:p>
            <a:r>
              <a:rPr kumimoji="1" lang="en-US" altLang="ja-JP" dirty="0" smtClean="0"/>
              <a:t>	</a:t>
            </a:r>
            <a:r>
              <a:rPr kumimoji="1" lang="ja-JP" altLang="en-US" dirty="0" smtClean="0"/>
              <a:t>（例）投稿日時からコード片の情報が有効でなくなるまでの年月を調査</a:t>
            </a:r>
            <a:endParaRPr kumimoji="1" lang="en-US" altLang="ja-JP" dirty="0" smtClean="0"/>
          </a:p>
          <a:p>
            <a:r>
              <a:rPr kumimoji="1" lang="en-US" altLang="ja-JP" dirty="0" smtClean="0"/>
              <a:t>	</a:t>
            </a:r>
            <a:r>
              <a:rPr kumimoji="1" lang="ja-JP" altLang="en-US" u="sng" dirty="0" smtClean="0"/>
              <a:t>コード片の話</a:t>
            </a:r>
            <a:endParaRPr kumimoji="1" lang="en-US" altLang="ja-JP" u="sng" dirty="0" smtClean="0"/>
          </a:p>
          <a:p>
            <a:r>
              <a:rPr kumimoji="1" lang="ja-JP" altLang="en-US" dirty="0" smtClean="0"/>
              <a:t>次：調査対象</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7</a:t>
            </a:fld>
            <a:endParaRPr kumimoji="1" lang="ja-JP" altLang="en-US"/>
          </a:p>
        </p:txBody>
      </p:sp>
    </p:spTree>
    <p:extLst>
      <p:ext uri="{BB962C8B-B14F-4D97-AF65-F5344CB8AC3E}">
        <p14:creationId xmlns:p14="http://schemas.microsoft.com/office/powerpoint/2010/main" val="39657014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ライブラリとコード片についてそれぞれ対象としたものを述べる</a:t>
            </a:r>
            <a:endParaRPr kumimoji="1" lang="en-US" altLang="ja-JP" dirty="0" smtClean="0"/>
          </a:p>
          <a:p>
            <a:endParaRPr kumimoji="1" lang="en-US" altLang="ja-JP" dirty="0" smtClean="0"/>
          </a:p>
          <a:p>
            <a:r>
              <a:rPr kumimoji="1" lang="ja-JP" altLang="en-US" dirty="0" smtClean="0"/>
              <a:t>・ライブラリ</a:t>
            </a:r>
            <a:endParaRPr kumimoji="1" lang="en-US" altLang="ja-JP" dirty="0" smtClean="0"/>
          </a:p>
          <a:p>
            <a:r>
              <a:rPr kumimoji="1" lang="en-US" altLang="ja-JP" dirty="0" smtClean="0"/>
              <a:t>SO</a:t>
            </a:r>
            <a:r>
              <a:rPr kumimoji="1" lang="ja-JP" altLang="en-US" dirty="0" smtClean="0"/>
              <a:t>に多くの質問が投稿されるライブラリ　</a:t>
            </a:r>
            <a:endParaRPr kumimoji="1" lang="en-US" altLang="ja-JP" dirty="0" smtClean="0"/>
          </a:p>
          <a:p>
            <a:r>
              <a:rPr kumimoji="1" lang="ja-JP" altLang="en-US" dirty="0" smtClean="0"/>
              <a:t>各ライブラリ</a:t>
            </a:r>
            <a:r>
              <a:rPr kumimoji="1" lang="en-US" altLang="ja-JP" dirty="0" smtClean="0"/>
              <a:t>1000</a:t>
            </a:r>
            <a:r>
              <a:rPr kumimoji="1" lang="ja-JP" altLang="en-US" dirty="0" smtClean="0"/>
              <a:t>件以上の投稿を確認</a:t>
            </a:r>
          </a:p>
          <a:p>
            <a:endParaRPr kumimoji="1" lang="en-US" altLang="ja-JP" dirty="0" smtClean="0"/>
          </a:p>
          <a:p>
            <a:r>
              <a:rPr kumimoji="1" lang="ja-JP" altLang="en-US" dirty="0" smtClean="0"/>
              <a:t>・コード片</a:t>
            </a:r>
            <a:endParaRPr kumimoji="1" lang="en-US" altLang="ja-JP" dirty="0" smtClean="0"/>
          </a:p>
          <a:p>
            <a:r>
              <a:rPr kumimoji="1" lang="ja-JP" altLang="en-US" dirty="0" smtClean="0"/>
              <a:t>　</a:t>
            </a:r>
            <a:r>
              <a:rPr kumimoji="1" lang="en-US" altLang="ja-JP" dirty="0" smtClean="0"/>
              <a:t>Java</a:t>
            </a:r>
            <a:r>
              <a:rPr kumimoji="1" lang="ja-JP" altLang="en-US" dirty="0" smtClean="0"/>
              <a:t>言語で書かれたもの</a:t>
            </a:r>
            <a:r>
              <a:rPr kumimoji="1" lang="en-US" altLang="ja-JP" dirty="0" smtClean="0"/>
              <a:t>…Java</a:t>
            </a:r>
            <a:r>
              <a:rPr kumimoji="1" lang="ja-JP" altLang="en-US" dirty="0" smtClean="0"/>
              <a:t>タグを持つもの</a:t>
            </a:r>
            <a:endParaRPr kumimoji="1" lang="en-US" altLang="ja-JP" dirty="0" smtClean="0"/>
          </a:p>
          <a:p>
            <a:r>
              <a:rPr kumimoji="1" lang="ja-JP" altLang="en-US" dirty="0" smtClean="0"/>
              <a:t>　ライブラリに関連するもの</a:t>
            </a:r>
            <a:r>
              <a:rPr kumimoji="1" lang="en-US" altLang="ja-JP" dirty="0" smtClean="0"/>
              <a:t>…</a:t>
            </a:r>
            <a:r>
              <a:rPr kumimoji="1" lang="ja-JP" altLang="en-US" dirty="0" smtClean="0"/>
              <a:t>タイトル云々</a:t>
            </a:r>
            <a:endParaRPr kumimoji="1" lang="en-US" altLang="ja-JP" dirty="0" smtClean="0"/>
          </a:p>
          <a:p>
            <a:endParaRPr kumimoji="1" lang="en-US" altLang="ja-JP" dirty="0" smtClean="0"/>
          </a:p>
          <a:p>
            <a:r>
              <a:rPr kumimoji="1" lang="en-US" altLang="ja-JP" dirty="0" smtClean="0"/>
              <a:t>//</a:t>
            </a:r>
            <a:r>
              <a:rPr kumimoji="1" lang="ja-JP" altLang="en-US" dirty="0" smtClean="0"/>
              <a:t>次スライド</a:t>
            </a:r>
            <a:r>
              <a:rPr kumimoji="1" lang="en-US" altLang="ja-JP" dirty="0" smtClean="0"/>
              <a:t>…</a:t>
            </a:r>
            <a:r>
              <a:rPr kumimoji="1" lang="en-US" altLang="ja-JP" dirty="0" err="1" smtClean="0"/>
              <a:t>SOTorrent</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8</a:t>
            </a:fld>
            <a:endParaRPr kumimoji="1" lang="ja-JP" altLang="en-US"/>
          </a:p>
        </p:txBody>
      </p:sp>
    </p:spTree>
    <p:extLst>
      <p:ext uri="{BB962C8B-B14F-4D97-AF65-F5344CB8AC3E}">
        <p14:creationId xmlns:p14="http://schemas.microsoft.com/office/powerpoint/2010/main" val="3187546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ここで、本研究でコード片の選択作業を行う際に利用した</a:t>
            </a:r>
            <a:r>
              <a:rPr kumimoji="1" lang="en-US" altLang="ja-JP" dirty="0" err="1" smtClean="0"/>
              <a:t>SOTorrent</a:t>
            </a:r>
            <a:r>
              <a:rPr kumimoji="1" lang="ja-JP" altLang="en-US" dirty="0" smtClean="0"/>
              <a:t>を紹介</a:t>
            </a:r>
            <a:endParaRPr kumimoji="1" lang="en-US" altLang="ja-JP" dirty="0" smtClean="0"/>
          </a:p>
          <a:p>
            <a:endParaRPr kumimoji="1" lang="en-US" altLang="ja-JP" dirty="0" smtClean="0"/>
          </a:p>
          <a:p>
            <a:r>
              <a:rPr kumimoji="1" lang="en-US" altLang="ja-JP" dirty="0" smtClean="0"/>
              <a:t>SO</a:t>
            </a:r>
            <a:r>
              <a:rPr kumimoji="1" lang="ja-JP" altLang="en-US" dirty="0" smtClean="0"/>
              <a:t>が公開しているデータダンプを解析して、情報を付与</a:t>
            </a:r>
            <a:endParaRPr kumimoji="1" lang="en-US" altLang="ja-JP" dirty="0" smtClean="0"/>
          </a:p>
          <a:p>
            <a:r>
              <a:rPr kumimoji="1" lang="en-US" altLang="ja-JP" dirty="0" smtClean="0"/>
              <a:t>SO</a:t>
            </a:r>
            <a:r>
              <a:rPr kumimoji="1" lang="ja-JP" altLang="en-US" dirty="0" smtClean="0"/>
              <a:t>が設立された</a:t>
            </a:r>
            <a:r>
              <a:rPr kumimoji="1" lang="en-US" altLang="ja-JP" dirty="0" smtClean="0"/>
              <a:t>2008</a:t>
            </a:r>
            <a:r>
              <a:rPr kumimoji="1" lang="ja-JP" altLang="en-US" dirty="0" smtClean="0"/>
              <a:t>年当時のものから</a:t>
            </a:r>
            <a:r>
              <a:rPr kumimoji="1" lang="en-US" altLang="ja-JP" dirty="0" smtClean="0"/>
              <a:t>2019</a:t>
            </a:r>
            <a:r>
              <a:rPr kumimoji="1" lang="ja-JP" altLang="en-US" dirty="0" smtClean="0"/>
              <a:t>年</a:t>
            </a:r>
            <a:r>
              <a:rPr kumimoji="1" lang="en-US" altLang="ja-JP" dirty="0" smtClean="0"/>
              <a:t>6</a:t>
            </a:r>
            <a:r>
              <a:rPr kumimoji="1" lang="ja-JP" altLang="en-US" dirty="0" smtClean="0"/>
              <a:t>月までのデータを保有</a:t>
            </a:r>
            <a:endParaRPr kumimoji="1" lang="en-US" altLang="ja-JP" dirty="0" smtClean="0"/>
          </a:p>
          <a:p>
            <a:endParaRPr kumimoji="1" lang="en-US" altLang="ja-JP" dirty="0" smtClean="0"/>
          </a:p>
          <a:p>
            <a:r>
              <a:rPr kumimoji="1" lang="ja-JP" altLang="en-US" dirty="0" smtClean="0"/>
              <a:t>テキストブロックとコードブロックの識別</a:t>
            </a:r>
            <a:endParaRPr kumimoji="1" lang="ja-JP" altLang="en-US" dirty="0"/>
          </a:p>
        </p:txBody>
      </p:sp>
      <p:sp>
        <p:nvSpPr>
          <p:cNvPr id="4" name="スライド番号プレースホルダー 3"/>
          <p:cNvSpPr>
            <a:spLocks noGrp="1"/>
          </p:cNvSpPr>
          <p:nvPr>
            <p:ph type="sldNum" sz="quarter" idx="10"/>
          </p:nvPr>
        </p:nvSpPr>
        <p:spPr/>
        <p:txBody>
          <a:bodyPr/>
          <a:lstStyle/>
          <a:p>
            <a:fld id="{6B29F0CF-89F5-40CF-97A3-9787B6147CCC}" type="slidenum">
              <a:rPr kumimoji="1" lang="ja-JP" altLang="en-US" smtClean="0"/>
              <a:t>9</a:t>
            </a:fld>
            <a:endParaRPr kumimoji="1" lang="ja-JP" altLang="en-US"/>
          </a:p>
        </p:txBody>
      </p:sp>
    </p:spTree>
    <p:extLst>
      <p:ext uri="{BB962C8B-B14F-4D97-AF65-F5344CB8AC3E}">
        <p14:creationId xmlns:p14="http://schemas.microsoft.com/office/powerpoint/2010/main" val="22720879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4502" y="1148411"/>
            <a:ext cx="8458200" cy="2089150"/>
          </a:xfrm>
        </p:spPr>
        <p:txBody>
          <a:bodyPr/>
          <a:lstStyle/>
          <a:p>
            <a:r>
              <a:rPr lang="en-US" altLang="ja-JP" sz="4000" dirty="0" smtClean="0"/>
              <a:t>Stack Overflow</a:t>
            </a:r>
            <a:r>
              <a:rPr lang="ja-JP" altLang="en-US" sz="4000" dirty="0" smtClean="0"/>
              <a:t>に投稿された</a:t>
            </a:r>
            <a:r>
              <a:rPr lang="en-US" altLang="ja-JP" sz="4000" dirty="0" smtClean="0"/>
              <a:t/>
            </a:r>
            <a:br>
              <a:rPr lang="en-US" altLang="ja-JP" sz="4000" dirty="0" smtClean="0"/>
            </a:br>
            <a:r>
              <a:rPr lang="en-US" altLang="ja-JP" sz="4000" dirty="0" smtClean="0"/>
              <a:t>Java API</a:t>
            </a:r>
            <a:r>
              <a:rPr lang="ja-JP" altLang="en-US" sz="4000" dirty="0" smtClean="0"/>
              <a:t>を含むコード片の有効性の調査</a:t>
            </a:r>
            <a:endParaRPr lang="en-US" altLang="ja-JP" sz="4000" dirty="0"/>
          </a:p>
        </p:txBody>
      </p:sp>
      <p:sp>
        <p:nvSpPr>
          <p:cNvPr id="3" name="サブタイトル 2"/>
          <p:cNvSpPr>
            <a:spLocks noGrp="1"/>
          </p:cNvSpPr>
          <p:nvPr>
            <p:ph type="subTitle" idx="1"/>
          </p:nvPr>
        </p:nvSpPr>
        <p:spPr/>
        <p:txBody>
          <a:bodyPr/>
          <a:lstStyle/>
          <a:p>
            <a:pPr algn="r"/>
            <a:endParaRPr kumimoji="1" lang="en-US" altLang="ja-JP" sz="2400" dirty="0" smtClean="0"/>
          </a:p>
          <a:p>
            <a:pPr algn="r"/>
            <a:r>
              <a:rPr kumimoji="1" lang="ja-JP" altLang="en-US" sz="2400" dirty="0" smtClean="0"/>
              <a:t>井上研究室　西村広太郎</a:t>
            </a:r>
            <a:endParaRPr kumimoji="1" lang="en-US" altLang="ja-JP" sz="2400" dirty="0" smtClean="0"/>
          </a:p>
        </p:txBody>
      </p:sp>
    </p:spTree>
    <p:extLst>
      <p:ext uri="{BB962C8B-B14F-4D97-AF65-F5344CB8AC3E}">
        <p14:creationId xmlns:p14="http://schemas.microsoft.com/office/powerpoint/2010/main" val="4752482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調査手法</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Step 1 : API</a:t>
            </a:r>
            <a:r>
              <a:rPr lang="ja-JP" altLang="en-US" dirty="0" smtClean="0"/>
              <a:t>データベース構築</a:t>
            </a:r>
            <a:endParaRPr lang="en-US" altLang="ja-JP" dirty="0" smtClean="0"/>
          </a:p>
          <a:p>
            <a:r>
              <a:rPr kumimoji="1" lang="en-US" altLang="ja-JP" dirty="0" smtClean="0"/>
              <a:t>Step 2 : </a:t>
            </a:r>
            <a:r>
              <a:rPr kumimoji="1" lang="ja-JP" altLang="en-US" dirty="0" smtClean="0"/>
              <a:t>コード片抽出・解析</a:t>
            </a:r>
            <a:endParaRPr kumimoji="1" lang="en-US" altLang="ja-JP" dirty="0" smtClean="0"/>
          </a:p>
          <a:p>
            <a:r>
              <a:rPr lang="en-US" altLang="ja-JP" dirty="0" smtClean="0"/>
              <a:t>Step 3 : API</a:t>
            </a:r>
            <a:r>
              <a:rPr lang="ja-JP" altLang="en-US" dirty="0" smtClean="0"/>
              <a:t>照合</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10</a:t>
            </a:fld>
            <a:endParaRPr lang="en-US" altLang="ja-JP"/>
          </a:p>
        </p:txBody>
      </p:sp>
    </p:spTree>
    <p:extLst>
      <p:ext uri="{BB962C8B-B14F-4D97-AF65-F5344CB8AC3E}">
        <p14:creationId xmlns:p14="http://schemas.microsoft.com/office/powerpoint/2010/main" val="835660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 1 : APIDB</a:t>
            </a:r>
            <a:r>
              <a:rPr kumimoji="1" lang="ja-JP" altLang="en-US" dirty="0" smtClean="0"/>
              <a:t>構築</a:t>
            </a:r>
            <a:endParaRPr kumimoji="1" lang="ja-JP" altLang="en-US" dirty="0"/>
          </a:p>
        </p:txBody>
      </p:sp>
      <p:sp>
        <p:nvSpPr>
          <p:cNvPr id="3" name="コンテンツ プレースホルダー 2"/>
          <p:cNvSpPr>
            <a:spLocks noGrp="1"/>
          </p:cNvSpPr>
          <p:nvPr>
            <p:ph idx="1"/>
          </p:nvPr>
        </p:nvSpPr>
        <p:spPr>
          <a:xfrm>
            <a:off x="457200" y="1600200"/>
            <a:ext cx="8444204" cy="4525963"/>
          </a:xfrm>
        </p:spPr>
        <p:txBody>
          <a:bodyPr/>
          <a:lstStyle/>
          <a:p>
            <a:r>
              <a:rPr kumimoji="1" lang="en-US" altLang="ja-JP" dirty="0" smtClean="0"/>
              <a:t>GitHub</a:t>
            </a:r>
            <a:r>
              <a:rPr kumimoji="1" lang="ja-JP" altLang="en-US" dirty="0" smtClean="0"/>
              <a:t>に存在するライブラリのリポジトリから</a:t>
            </a:r>
            <a:r>
              <a:rPr kumimoji="1" lang="en-US" altLang="ja-JP" dirty="0" smtClean="0"/>
              <a:t>API</a:t>
            </a:r>
            <a:r>
              <a:rPr kumimoji="1" lang="ja-JP" altLang="en-US" dirty="0" smtClean="0"/>
              <a:t>抽出</a:t>
            </a:r>
            <a:endParaRPr kumimoji="1" lang="en-US" altLang="ja-JP" dirty="0" smtClean="0"/>
          </a:p>
          <a:p>
            <a:r>
              <a:rPr lang="ja-JP" altLang="en-US" dirty="0"/>
              <a:t>各バージョンのリリース日、メソッド名、引数の数と型を</a:t>
            </a:r>
            <a:r>
              <a:rPr lang="ja-JP" altLang="en-US" dirty="0" smtClean="0"/>
              <a:t>登録</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
        <p:nvSpPr>
          <p:cNvPr id="37" name="フローチャート: 磁気ディスク 36"/>
          <p:cNvSpPr/>
          <p:nvPr/>
        </p:nvSpPr>
        <p:spPr>
          <a:xfrm>
            <a:off x="727363" y="4217011"/>
            <a:ext cx="1463040" cy="1931670"/>
          </a:xfrm>
          <a:prstGeom prst="flowChartMagneticDisk">
            <a:avLst/>
          </a:prstGeom>
          <a:solidFill>
            <a:srgbClr val="A8F0F6"/>
          </a:solidFill>
          <a:ln>
            <a:solidFill>
              <a:srgbClr val="3D4F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p:cNvSpPr txBox="1"/>
          <p:nvPr/>
        </p:nvSpPr>
        <p:spPr>
          <a:xfrm>
            <a:off x="897671" y="5028700"/>
            <a:ext cx="1122423" cy="646331"/>
          </a:xfrm>
          <a:prstGeom prst="rect">
            <a:avLst/>
          </a:prstGeom>
          <a:noFill/>
        </p:spPr>
        <p:txBody>
          <a:bodyPr wrap="none" rtlCol="0">
            <a:spAutoFit/>
          </a:bodyPr>
          <a:lstStyle/>
          <a:p>
            <a:r>
              <a:rPr kumimoji="1" lang="ja-JP" altLang="en-US" dirty="0" smtClean="0"/>
              <a:t>ライブラリ</a:t>
            </a:r>
            <a:endParaRPr kumimoji="1" lang="en-US" altLang="ja-JP" dirty="0" smtClean="0"/>
          </a:p>
          <a:p>
            <a:r>
              <a:rPr lang="ja-JP" altLang="en-US" dirty="0"/>
              <a:t>リポジトリ</a:t>
            </a:r>
            <a:endParaRPr kumimoji="1" lang="ja-JP" altLang="en-US" dirty="0"/>
          </a:p>
        </p:txBody>
      </p:sp>
      <p:grpSp>
        <p:nvGrpSpPr>
          <p:cNvPr id="40" name="グループ化 39"/>
          <p:cNvGrpSpPr/>
          <p:nvPr/>
        </p:nvGrpSpPr>
        <p:grpSpPr>
          <a:xfrm>
            <a:off x="7285673" y="4217011"/>
            <a:ext cx="1463040" cy="1931670"/>
            <a:chOff x="6068677" y="3760311"/>
            <a:chExt cx="1463040" cy="1931670"/>
          </a:xfrm>
        </p:grpSpPr>
        <p:sp>
          <p:nvSpPr>
            <p:cNvPr id="41" name="フローチャート: 磁気ディスク 40"/>
            <p:cNvSpPr/>
            <p:nvPr/>
          </p:nvSpPr>
          <p:spPr>
            <a:xfrm>
              <a:off x="6068677" y="3760311"/>
              <a:ext cx="1463040" cy="1931670"/>
            </a:xfrm>
            <a:prstGeom prst="flowChartMagneticDisk">
              <a:avLst/>
            </a:prstGeom>
            <a:solidFill>
              <a:srgbClr val="10B5C6"/>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6386377" y="4741813"/>
              <a:ext cx="877163" cy="369332"/>
            </a:xfrm>
            <a:prstGeom prst="rect">
              <a:avLst/>
            </a:prstGeom>
            <a:noFill/>
          </p:spPr>
          <p:txBody>
            <a:bodyPr wrap="none" rtlCol="0">
              <a:spAutoFit/>
            </a:bodyPr>
            <a:lstStyle/>
            <a:p>
              <a:pPr algn="ctr"/>
              <a:r>
                <a:rPr lang="en-US" altLang="ja-JP" dirty="0" smtClean="0"/>
                <a:t>APID</a:t>
              </a:r>
              <a:r>
                <a:rPr lang="en-US" altLang="ja-JP" dirty="0"/>
                <a:t>B</a:t>
              </a:r>
              <a:endParaRPr lang="en-US" altLang="ja-JP" dirty="0" smtClean="0"/>
            </a:p>
          </p:txBody>
        </p:sp>
      </p:grpSp>
      <p:grpSp>
        <p:nvGrpSpPr>
          <p:cNvPr id="43" name="グループ化 42"/>
          <p:cNvGrpSpPr/>
          <p:nvPr/>
        </p:nvGrpSpPr>
        <p:grpSpPr>
          <a:xfrm>
            <a:off x="2310288" y="4818620"/>
            <a:ext cx="1018227" cy="728451"/>
            <a:chOff x="3850277" y="4989995"/>
            <a:chExt cx="1018227" cy="728451"/>
          </a:xfrm>
        </p:grpSpPr>
        <p:sp>
          <p:nvSpPr>
            <p:cNvPr id="44" name="右矢印 43"/>
            <p:cNvSpPr/>
            <p:nvPr/>
          </p:nvSpPr>
          <p:spPr>
            <a:xfrm>
              <a:off x="3987316" y="5357223"/>
              <a:ext cx="731520" cy="36122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p:cNvSpPr txBox="1"/>
            <p:nvPr/>
          </p:nvSpPr>
          <p:spPr>
            <a:xfrm>
              <a:off x="3850277" y="4989995"/>
              <a:ext cx="1018227" cy="369332"/>
            </a:xfrm>
            <a:prstGeom prst="rect">
              <a:avLst/>
            </a:prstGeom>
            <a:noFill/>
          </p:spPr>
          <p:txBody>
            <a:bodyPr wrap="none" rtlCol="0">
              <a:spAutoFit/>
            </a:bodyPr>
            <a:lstStyle/>
            <a:p>
              <a:r>
                <a:rPr kumimoji="1" lang="en-US" altLang="ja-JP" dirty="0" smtClean="0"/>
                <a:t>API</a:t>
              </a:r>
              <a:r>
                <a:rPr kumimoji="1" lang="ja-JP" altLang="en-US" dirty="0" smtClean="0"/>
                <a:t>抽出</a:t>
              </a:r>
              <a:endParaRPr kumimoji="1" lang="ja-JP" altLang="en-US" dirty="0"/>
            </a:p>
          </p:txBody>
        </p:sp>
      </p:grpSp>
      <p:grpSp>
        <p:nvGrpSpPr>
          <p:cNvPr id="46" name="グループ化 45"/>
          <p:cNvGrpSpPr/>
          <p:nvPr/>
        </p:nvGrpSpPr>
        <p:grpSpPr>
          <a:xfrm>
            <a:off x="6147644" y="4828599"/>
            <a:ext cx="966931" cy="728451"/>
            <a:chOff x="3850277" y="4989995"/>
            <a:chExt cx="966931" cy="728451"/>
          </a:xfrm>
        </p:grpSpPr>
        <p:sp>
          <p:nvSpPr>
            <p:cNvPr id="47" name="右矢印 46"/>
            <p:cNvSpPr/>
            <p:nvPr/>
          </p:nvSpPr>
          <p:spPr>
            <a:xfrm>
              <a:off x="3987316" y="5357223"/>
              <a:ext cx="731520" cy="36122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テキスト ボックス 47"/>
            <p:cNvSpPr txBox="1"/>
            <p:nvPr/>
          </p:nvSpPr>
          <p:spPr>
            <a:xfrm>
              <a:off x="3850277" y="4989995"/>
              <a:ext cx="966931" cy="369332"/>
            </a:xfrm>
            <a:prstGeom prst="rect">
              <a:avLst/>
            </a:prstGeom>
            <a:noFill/>
          </p:spPr>
          <p:txBody>
            <a:bodyPr wrap="none" rtlCol="0">
              <a:spAutoFit/>
            </a:bodyPr>
            <a:lstStyle/>
            <a:p>
              <a:pPr algn="ctr"/>
              <a:r>
                <a:rPr kumimoji="1" lang="en-US" altLang="ja-JP" dirty="0" smtClean="0"/>
                <a:t>DB</a:t>
              </a:r>
              <a:r>
                <a:rPr kumimoji="1" lang="ja-JP" altLang="en-US" dirty="0" smtClean="0"/>
                <a:t>登録</a:t>
              </a:r>
              <a:endParaRPr kumimoji="1" lang="ja-JP" altLang="en-US" dirty="0"/>
            </a:p>
          </p:txBody>
        </p:sp>
      </p:grpSp>
      <p:grpSp>
        <p:nvGrpSpPr>
          <p:cNvPr id="49" name="グループ化 48"/>
          <p:cNvGrpSpPr/>
          <p:nvPr/>
        </p:nvGrpSpPr>
        <p:grpSpPr>
          <a:xfrm>
            <a:off x="3325313" y="4032345"/>
            <a:ext cx="2755687" cy="2276380"/>
            <a:chOff x="3252288" y="4032345"/>
            <a:chExt cx="2755687" cy="2276380"/>
          </a:xfrm>
        </p:grpSpPr>
        <p:sp>
          <p:nvSpPr>
            <p:cNvPr id="50" name="正方形/長方形 49"/>
            <p:cNvSpPr/>
            <p:nvPr/>
          </p:nvSpPr>
          <p:spPr>
            <a:xfrm>
              <a:off x="3748521" y="4075194"/>
              <a:ext cx="2199965" cy="314239"/>
            </a:xfrm>
            <a:prstGeom prst="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テキスト ボックス 50"/>
            <p:cNvSpPr txBox="1"/>
            <p:nvPr/>
          </p:nvSpPr>
          <p:spPr>
            <a:xfrm>
              <a:off x="3665399" y="4032345"/>
              <a:ext cx="2342576" cy="369332"/>
            </a:xfrm>
            <a:prstGeom prst="rect">
              <a:avLst/>
            </a:prstGeom>
            <a:noFill/>
          </p:spPr>
          <p:txBody>
            <a:bodyPr wrap="square" rtlCol="0">
              <a:spAutoFit/>
            </a:bodyPr>
            <a:lstStyle/>
            <a:p>
              <a:r>
                <a:rPr kumimoji="1" lang="en-US" altLang="ja-JP" dirty="0" smtClean="0"/>
                <a:t> </a:t>
              </a:r>
              <a:r>
                <a:rPr kumimoji="1" lang="en-US" altLang="ja-JP" dirty="0" err="1" smtClean="0"/>
                <a:t>Ver</a:t>
              </a:r>
              <a:r>
                <a:rPr kumimoji="1" lang="en-US" altLang="ja-JP" dirty="0" smtClean="0"/>
                <a:t> 1.2</a:t>
              </a:r>
              <a:r>
                <a:rPr kumimoji="1" lang="ja-JP" altLang="en-US" dirty="0" smtClean="0"/>
                <a:t>　</a:t>
              </a:r>
              <a:r>
                <a:rPr kumimoji="1" lang="en-US" altLang="ja-JP" dirty="0" smtClean="0"/>
                <a:t>2016-01-01</a:t>
              </a:r>
              <a:endParaRPr kumimoji="1" lang="ja-JP" altLang="en-US" dirty="0"/>
            </a:p>
          </p:txBody>
        </p:sp>
        <p:sp>
          <p:nvSpPr>
            <p:cNvPr id="52" name="テキスト ボックス 51"/>
            <p:cNvSpPr txBox="1"/>
            <p:nvPr/>
          </p:nvSpPr>
          <p:spPr>
            <a:xfrm>
              <a:off x="4224307" y="4367516"/>
              <a:ext cx="1308699" cy="1200329"/>
            </a:xfrm>
            <a:prstGeom prst="rect">
              <a:avLst/>
            </a:prstGeom>
            <a:noFill/>
          </p:spPr>
          <p:txBody>
            <a:bodyPr wrap="none" rtlCol="0">
              <a:spAutoFit/>
            </a:bodyPr>
            <a:lstStyle/>
            <a:p>
              <a:r>
                <a:rPr lang="en-US" altLang="ja-JP" dirty="0" err="1" smtClean="0"/>
                <a:t>Lib</a:t>
              </a:r>
              <a:r>
                <a:rPr kumimoji="1" lang="en-US" altLang="ja-JP" dirty="0" err="1" smtClean="0"/>
                <a:t>.a</a:t>
              </a:r>
              <a:r>
                <a:rPr kumimoji="1" lang="en-US" altLang="ja-JP" dirty="0" smtClean="0"/>
                <a:t>();</a:t>
              </a:r>
            </a:p>
            <a:p>
              <a:r>
                <a:rPr lang="en-US" altLang="ja-JP" dirty="0" err="1" smtClean="0"/>
                <a:t>Lib.b</a:t>
              </a:r>
              <a:r>
                <a:rPr lang="en-US" altLang="ja-JP" dirty="0" smtClean="0"/>
                <a:t>();</a:t>
              </a:r>
            </a:p>
            <a:p>
              <a:r>
                <a:rPr lang="en-US" altLang="ja-JP" dirty="0" err="1" smtClean="0"/>
                <a:t>Lib</a:t>
              </a:r>
              <a:r>
                <a:rPr kumimoji="1" lang="en-US" altLang="ja-JP" dirty="0" err="1" smtClean="0"/>
                <a:t>.c</a:t>
              </a:r>
              <a:r>
                <a:rPr kumimoji="1" lang="en-US" altLang="ja-JP" dirty="0" smtClean="0"/>
                <a:t>();</a:t>
              </a:r>
            </a:p>
            <a:p>
              <a:r>
                <a:rPr lang="en-US" altLang="ja-JP" dirty="0" smtClean="0"/>
                <a:t>…</a:t>
              </a:r>
              <a:endParaRPr kumimoji="1" lang="ja-JP" altLang="en-US" dirty="0"/>
            </a:p>
          </p:txBody>
        </p:sp>
        <p:sp>
          <p:nvSpPr>
            <p:cNvPr id="53" name="フローチャート: 書類 52"/>
            <p:cNvSpPr/>
            <p:nvPr/>
          </p:nvSpPr>
          <p:spPr>
            <a:xfrm>
              <a:off x="3744121" y="4077286"/>
              <a:ext cx="2198067" cy="1690755"/>
            </a:xfrm>
            <a:prstGeom prst="flowChartDocumen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フローチャート: 書類 53"/>
            <p:cNvSpPr/>
            <p:nvPr/>
          </p:nvSpPr>
          <p:spPr>
            <a:xfrm>
              <a:off x="3527165" y="4327557"/>
              <a:ext cx="2198067" cy="1690755"/>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正方形/長方形 54"/>
            <p:cNvSpPr/>
            <p:nvPr/>
          </p:nvSpPr>
          <p:spPr>
            <a:xfrm>
              <a:off x="3531565" y="4325465"/>
              <a:ext cx="2193667" cy="326040"/>
            </a:xfrm>
            <a:prstGeom prst="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6" name="テキスト ボックス 55"/>
            <p:cNvSpPr txBox="1"/>
            <p:nvPr/>
          </p:nvSpPr>
          <p:spPr>
            <a:xfrm>
              <a:off x="3419643" y="4302947"/>
              <a:ext cx="2382831" cy="369332"/>
            </a:xfrm>
            <a:prstGeom prst="rect">
              <a:avLst/>
            </a:prstGeom>
            <a:noFill/>
          </p:spPr>
          <p:txBody>
            <a:bodyPr wrap="square" rtlCol="0">
              <a:spAutoFit/>
            </a:bodyPr>
            <a:lstStyle/>
            <a:p>
              <a:r>
                <a:rPr kumimoji="1" lang="en-US" altLang="ja-JP" dirty="0" smtClean="0"/>
                <a:t> </a:t>
              </a:r>
              <a:r>
                <a:rPr kumimoji="1" lang="en-US" altLang="ja-JP" dirty="0" err="1" smtClean="0"/>
                <a:t>Ver</a:t>
              </a:r>
              <a:r>
                <a:rPr kumimoji="1" lang="en-US" altLang="ja-JP" dirty="0" smtClean="0"/>
                <a:t> 1.1</a:t>
              </a:r>
              <a:r>
                <a:rPr kumimoji="1" lang="ja-JP" altLang="en-US" dirty="0" smtClean="0"/>
                <a:t>　</a:t>
              </a:r>
              <a:r>
                <a:rPr kumimoji="1" lang="en-US" altLang="ja-JP" dirty="0" smtClean="0"/>
                <a:t>2015-07-01</a:t>
              </a:r>
              <a:endParaRPr kumimoji="1" lang="ja-JP" altLang="en-US" dirty="0"/>
            </a:p>
          </p:txBody>
        </p:sp>
        <p:sp>
          <p:nvSpPr>
            <p:cNvPr id="57" name="テキスト ボックス 56"/>
            <p:cNvSpPr txBox="1"/>
            <p:nvPr/>
          </p:nvSpPr>
          <p:spPr>
            <a:xfrm>
              <a:off x="4007351" y="4617787"/>
              <a:ext cx="1308699" cy="1200329"/>
            </a:xfrm>
            <a:prstGeom prst="rect">
              <a:avLst/>
            </a:prstGeom>
            <a:noFill/>
          </p:spPr>
          <p:txBody>
            <a:bodyPr wrap="none" rtlCol="0">
              <a:spAutoFit/>
            </a:bodyPr>
            <a:lstStyle/>
            <a:p>
              <a:r>
                <a:rPr lang="en-US" altLang="ja-JP" dirty="0" err="1" smtClean="0"/>
                <a:t>Lib</a:t>
              </a:r>
              <a:r>
                <a:rPr kumimoji="1" lang="en-US" altLang="ja-JP" dirty="0" err="1" smtClean="0"/>
                <a:t>.a</a:t>
              </a:r>
              <a:r>
                <a:rPr kumimoji="1" lang="en-US" altLang="ja-JP" dirty="0" smtClean="0"/>
                <a:t>();</a:t>
              </a:r>
            </a:p>
            <a:p>
              <a:r>
                <a:rPr lang="en-US" altLang="ja-JP" dirty="0" err="1" smtClean="0"/>
                <a:t>Lib.b</a:t>
              </a:r>
              <a:r>
                <a:rPr lang="en-US" altLang="ja-JP" dirty="0" smtClean="0"/>
                <a:t>();</a:t>
              </a:r>
            </a:p>
            <a:p>
              <a:r>
                <a:rPr lang="en-US" altLang="ja-JP" dirty="0" err="1" smtClean="0"/>
                <a:t>Lib</a:t>
              </a:r>
              <a:r>
                <a:rPr kumimoji="1" lang="en-US" altLang="ja-JP" dirty="0" err="1" smtClean="0"/>
                <a:t>.c</a:t>
              </a:r>
              <a:r>
                <a:rPr kumimoji="1" lang="en-US" altLang="ja-JP" dirty="0" smtClean="0"/>
                <a:t>();</a:t>
              </a:r>
            </a:p>
            <a:p>
              <a:r>
                <a:rPr lang="en-US" altLang="ja-JP" dirty="0" smtClean="0"/>
                <a:t>…</a:t>
              </a:r>
              <a:endParaRPr kumimoji="1" lang="ja-JP" altLang="en-US" dirty="0"/>
            </a:p>
          </p:txBody>
        </p:sp>
        <p:sp>
          <p:nvSpPr>
            <p:cNvPr id="58" name="フローチャート: 書類 57"/>
            <p:cNvSpPr/>
            <p:nvPr/>
          </p:nvSpPr>
          <p:spPr>
            <a:xfrm>
              <a:off x="3299511" y="4617970"/>
              <a:ext cx="2198067" cy="1690755"/>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正方形/長方形 58"/>
            <p:cNvSpPr/>
            <p:nvPr/>
          </p:nvSpPr>
          <p:spPr>
            <a:xfrm>
              <a:off x="3303911" y="4615878"/>
              <a:ext cx="2193667" cy="331873"/>
            </a:xfrm>
            <a:prstGeom prst="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0" name="テキスト ボックス 59"/>
            <p:cNvSpPr txBox="1"/>
            <p:nvPr/>
          </p:nvSpPr>
          <p:spPr>
            <a:xfrm>
              <a:off x="3252288" y="4589629"/>
              <a:ext cx="2280717" cy="369332"/>
            </a:xfrm>
            <a:prstGeom prst="rect">
              <a:avLst/>
            </a:prstGeom>
            <a:noFill/>
          </p:spPr>
          <p:txBody>
            <a:bodyPr wrap="square" rtlCol="0">
              <a:spAutoFit/>
            </a:bodyPr>
            <a:lstStyle/>
            <a:p>
              <a:r>
                <a:rPr kumimoji="1" lang="en-US" altLang="ja-JP" dirty="0" err="1" smtClean="0"/>
                <a:t>Ver</a:t>
              </a:r>
              <a:r>
                <a:rPr kumimoji="1" lang="en-US" altLang="ja-JP" dirty="0" smtClean="0"/>
                <a:t> 1.0</a:t>
              </a:r>
              <a:r>
                <a:rPr kumimoji="1" lang="ja-JP" altLang="en-US" dirty="0" smtClean="0"/>
                <a:t>　</a:t>
              </a:r>
              <a:r>
                <a:rPr kumimoji="1" lang="en-US" altLang="ja-JP" dirty="0" smtClean="0"/>
                <a:t>2015-01-01</a:t>
              </a:r>
              <a:endParaRPr kumimoji="1" lang="ja-JP" altLang="en-US" dirty="0"/>
            </a:p>
          </p:txBody>
        </p:sp>
        <p:sp>
          <p:nvSpPr>
            <p:cNvPr id="61" name="テキスト ボックス 60"/>
            <p:cNvSpPr txBox="1"/>
            <p:nvPr/>
          </p:nvSpPr>
          <p:spPr>
            <a:xfrm>
              <a:off x="3321664" y="4963189"/>
              <a:ext cx="2062122" cy="1200329"/>
            </a:xfrm>
            <a:prstGeom prst="rect">
              <a:avLst/>
            </a:prstGeom>
            <a:noFill/>
          </p:spPr>
          <p:txBody>
            <a:bodyPr wrap="none" rtlCol="0">
              <a:spAutoFit/>
            </a:bodyPr>
            <a:lstStyle/>
            <a:p>
              <a:r>
                <a:rPr lang="en-US" altLang="ja-JP" dirty="0" err="1" smtClean="0"/>
                <a:t>Lib</a:t>
              </a:r>
              <a:r>
                <a:rPr kumimoji="1" lang="en-US" altLang="ja-JP" dirty="0" err="1" smtClean="0"/>
                <a:t>.get</a:t>
              </a:r>
              <a:r>
                <a:rPr kumimoji="1" lang="en-US" altLang="ja-JP" dirty="0" smtClean="0"/>
                <a:t> ();</a:t>
              </a:r>
            </a:p>
            <a:p>
              <a:r>
                <a:rPr lang="en-US" altLang="ja-JP" dirty="0" err="1" smtClean="0"/>
                <a:t>Lib.change</a:t>
              </a:r>
              <a:r>
                <a:rPr lang="en-US" altLang="ja-JP" dirty="0" smtClean="0"/>
                <a:t> (</a:t>
              </a:r>
              <a:r>
                <a:rPr lang="en-US" altLang="ja-JP" dirty="0" err="1" smtClean="0"/>
                <a:t>int</a:t>
              </a:r>
              <a:r>
                <a:rPr lang="en-US" altLang="ja-JP" dirty="0" smtClean="0"/>
                <a:t>);</a:t>
              </a:r>
            </a:p>
            <a:p>
              <a:r>
                <a:rPr lang="en-US" altLang="ja-JP" dirty="0" err="1" smtClean="0"/>
                <a:t>Lib</a:t>
              </a:r>
              <a:r>
                <a:rPr kumimoji="1" lang="en-US" altLang="ja-JP" dirty="0" err="1" smtClean="0"/>
                <a:t>.compare</a:t>
              </a:r>
              <a:r>
                <a:rPr kumimoji="1" lang="en-US" altLang="ja-JP" dirty="0" smtClean="0"/>
                <a:t>(</a:t>
              </a:r>
              <a:r>
                <a:rPr kumimoji="1" lang="en-US" altLang="ja-JP" dirty="0" err="1" smtClean="0"/>
                <a:t>int,int</a:t>
              </a:r>
              <a:r>
                <a:rPr kumimoji="1" lang="en-US" altLang="ja-JP" dirty="0" smtClean="0"/>
                <a:t>);</a:t>
              </a:r>
            </a:p>
            <a:p>
              <a:r>
                <a:rPr lang="en-US" altLang="ja-JP" dirty="0" smtClean="0"/>
                <a:t>…</a:t>
              </a:r>
              <a:endParaRPr kumimoji="1" lang="ja-JP" altLang="en-US" dirty="0"/>
            </a:p>
          </p:txBody>
        </p:sp>
      </p:grpSp>
    </p:spTree>
    <p:extLst>
      <p:ext uri="{BB962C8B-B14F-4D97-AF65-F5344CB8AC3E}">
        <p14:creationId xmlns:p14="http://schemas.microsoft.com/office/powerpoint/2010/main" val="986967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 2-1 : </a:t>
            </a:r>
            <a:r>
              <a:rPr kumimoji="1" lang="ja-JP" altLang="en-US" dirty="0" smtClean="0"/>
              <a:t>コード片抽出</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err="1" smtClean="0"/>
              <a:t>SOTorrent</a:t>
            </a:r>
            <a:r>
              <a:rPr kumimoji="1" lang="ja-JP" altLang="en-US" dirty="0" smtClean="0"/>
              <a:t>のデータセットからコード片を抽出</a:t>
            </a:r>
            <a:endParaRPr kumimoji="1" lang="en-US" altLang="ja-JP" dirty="0" smtClean="0"/>
          </a:p>
          <a:p>
            <a:pPr lvl="1"/>
            <a:r>
              <a:rPr lang="ja-JP" altLang="en-US" dirty="0" smtClean="0"/>
              <a:t>タグに</a:t>
            </a:r>
            <a:r>
              <a:rPr lang="en-US" altLang="ja-JP" dirty="0" smtClean="0"/>
              <a:t>Java</a:t>
            </a:r>
            <a:r>
              <a:rPr lang="ja-JP" altLang="en-US" dirty="0" smtClean="0"/>
              <a:t>を含むもの</a:t>
            </a:r>
            <a:endParaRPr lang="en-US" altLang="ja-JP" dirty="0" smtClean="0"/>
          </a:p>
          <a:p>
            <a:pPr lvl="1"/>
            <a:r>
              <a:rPr kumimoji="1" lang="ja-JP" altLang="en-US" dirty="0" smtClean="0"/>
              <a:t>タイトル、本文、タグのいずれかにライブラリ名を含むもの</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Tree>
    <p:extLst>
      <p:ext uri="{BB962C8B-B14F-4D97-AF65-F5344CB8AC3E}">
        <p14:creationId xmlns:p14="http://schemas.microsoft.com/office/powerpoint/2010/main" val="7402373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 2-2 : </a:t>
            </a:r>
            <a:r>
              <a:rPr kumimoji="1" lang="ja-JP" altLang="en-US" dirty="0" smtClean="0"/>
              <a:t>コード片解析</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抽出したコード片を</a:t>
            </a:r>
            <a:r>
              <a:rPr kumimoji="1" lang="en-US" altLang="ja-JP" dirty="0" err="1" smtClean="0"/>
              <a:t>JavaParser</a:t>
            </a:r>
            <a:r>
              <a:rPr lang="ja-JP" altLang="en-US" dirty="0" smtClean="0"/>
              <a:t>を用いて解析</a:t>
            </a:r>
            <a:endParaRPr lang="en-US" altLang="ja-JP" dirty="0" smtClean="0"/>
          </a:p>
          <a:p>
            <a:pPr lvl="1"/>
            <a:r>
              <a:rPr lang="ja-JP" altLang="en-US" dirty="0" smtClean="0"/>
              <a:t>コード片に含まれる</a:t>
            </a:r>
            <a:r>
              <a:rPr lang="en-US" altLang="ja-JP" dirty="0" smtClean="0"/>
              <a:t>API</a:t>
            </a:r>
            <a:r>
              <a:rPr lang="ja-JP" altLang="en-US" dirty="0" err="1" smtClean="0"/>
              <a:t>の抽</a:t>
            </a:r>
            <a:r>
              <a:rPr lang="ja-JP" altLang="en-US" dirty="0" smtClean="0"/>
              <a:t>出</a:t>
            </a:r>
            <a:endParaRPr lang="en-US" altLang="ja-JP" dirty="0" smtClean="0"/>
          </a:p>
          <a:p>
            <a:pPr lvl="1"/>
            <a:r>
              <a:rPr lang="en-US" altLang="ja-JP" dirty="0" err="1" smtClean="0"/>
              <a:t>JavaParser</a:t>
            </a:r>
            <a:r>
              <a:rPr lang="ja-JP" altLang="en-US" dirty="0" smtClean="0"/>
              <a:t>で解析不能なコード片の加工</a:t>
            </a:r>
            <a:endParaRPr lang="en-US" altLang="ja-JP" dirty="0" smtClean="0"/>
          </a:p>
          <a:p>
            <a:pPr lvl="2"/>
            <a:r>
              <a:rPr kumimoji="1" lang="ja-JP" altLang="en-US" dirty="0"/>
              <a:t>多</a:t>
            </a:r>
            <a:r>
              <a:rPr kumimoji="1" lang="ja-JP" altLang="en-US" dirty="0" smtClean="0"/>
              <a:t>くの場合クラスの情報が抜けているため付与</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pic>
        <p:nvPicPr>
          <p:cNvPr id="8" name="図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4952" y="4006095"/>
            <a:ext cx="8622983" cy="2302630"/>
          </a:xfrm>
          <a:prstGeom prst="rect">
            <a:avLst/>
          </a:prstGeom>
        </p:spPr>
      </p:pic>
    </p:spTree>
    <p:extLst>
      <p:ext uri="{BB962C8B-B14F-4D97-AF65-F5344CB8AC3E}">
        <p14:creationId xmlns:p14="http://schemas.microsoft.com/office/powerpoint/2010/main" val="41136516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図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3862" y="3777717"/>
            <a:ext cx="8525164" cy="2494064"/>
          </a:xfrm>
          <a:prstGeom prst="rect">
            <a:avLst/>
          </a:prstGeom>
        </p:spPr>
      </p:pic>
      <p:sp>
        <p:nvSpPr>
          <p:cNvPr id="2" name="タイトル 1"/>
          <p:cNvSpPr>
            <a:spLocks noGrp="1"/>
          </p:cNvSpPr>
          <p:nvPr>
            <p:ph type="title"/>
          </p:nvPr>
        </p:nvSpPr>
        <p:spPr/>
        <p:txBody>
          <a:bodyPr/>
          <a:lstStyle/>
          <a:p>
            <a:r>
              <a:rPr kumimoji="1" lang="en-US" altLang="ja-JP" dirty="0" smtClean="0"/>
              <a:t>Step 3 : API</a:t>
            </a:r>
            <a:r>
              <a:rPr kumimoji="1" lang="ja-JP" altLang="en-US" dirty="0" smtClean="0"/>
              <a:t>照合</a:t>
            </a:r>
            <a:r>
              <a:rPr kumimoji="1" lang="en-US" altLang="ja-JP" dirty="0" smtClean="0"/>
              <a:t> </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解析したコード片に含まれる</a:t>
            </a:r>
            <a:r>
              <a:rPr kumimoji="1" lang="en-US" altLang="ja-JP" dirty="0" smtClean="0"/>
              <a:t>API</a:t>
            </a:r>
            <a:r>
              <a:rPr kumimoji="1" lang="ja-JP" altLang="en-US" dirty="0" smtClean="0"/>
              <a:t>と、該当するライブラリの</a:t>
            </a:r>
            <a:r>
              <a:rPr kumimoji="1" lang="en-US" altLang="ja-JP" dirty="0" smtClean="0"/>
              <a:t>APIDB</a:t>
            </a:r>
            <a:r>
              <a:rPr kumimoji="1" lang="ja-JP" altLang="en-US" dirty="0" err="1" smtClean="0"/>
              <a:t>に登</a:t>
            </a:r>
            <a:r>
              <a:rPr kumimoji="1" lang="ja-JP" altLang="en-US" dirty="0" smtClean="0"/>
              <a:t>録した</a:t>
            </a:r>
            <a:r>
              <a:rPr kumimoji="1" lang="en-US" altLang="ja-JP" dirty="0" smtClean="0"/>
              <a:t>API</a:t>
            </a:r>
            <a:r>
              <a:rPr kumimoji="1" lang="ja-JP" altLang="en-US" dirty="0" smtClean="0"/>
              <a:t>の照合</a:t>
            </a:r>
            <a:endParaRPr lang="en-US" altLang="ja-JP" dirty="0"/>
          </a:p>
          <a:p>
            <a:pPr lvl="1"/>
            <a:r>
              <a:rPr kumimoji="1" lang="ja-JP" altLang="en-US" dirty="0" smtClean="0"/>
              <a:t>一致する</a:t>
            </a:r>
            <a:r>
              <a:rPr kumimoji="1" lang="en-US" altLang="ja-JP" dirty="0" smtClean="0"/>
              <a:t>API</a:t>
            </a:r>
            <a:r>
              <a:rPr kumimoji="1" lang="ja-JP" altLang="en-US" dirty="0" smtClean="0"/>
              <a:t>が発見された場合、ライブラリバージョンごとの</a:t>
            </a:r>
            <a:r>
              <a:rPr lang="ja-JP" altLang="en-US" dirty="0" smtClean="0"/>
              <a:t>情報を表示</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sp>
        <p:nvSpPr>
          <p:cNvPr id="16" name="四角形吹き出し 15"/>
          <p:cNvSpPr/>
          <p:nvPr/>
        </p:nvSpPr>
        <p:spPr>
          <a:xfrm>
            <a:off x="4793673" y="5024749"/>
            <a:ext cx="2635069" cy="822036"/>
          </a:xfrm>
          <a:prstGeom prst="wedgeRectCallout">
            <a:avLst>
              <a:gd name="adj1" fmla="val 73807"/>
              <a:gd name="adj2" fmla="val 63624"/>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最新バージョンで有効でない</a:t>
            </a:r>
            <a:r>
              <a:rPr kumimoji="1" lang="en-US" altLang="ja-JP" dirty="0" smtClean="0">
                <a:solidFill>
                  <a:schemeClr val="tx1"/>
                </a:solidFill>
              </a:rPr>
              <a:t>API</a:t>
            </a:r>
            <a:r>
              <a:rPr kumimoji="1" lang="ja-JP" altLang="en-US" dirty="0" smtClean="0">
                <a:solidFill>
                  <a:schemeClr val="tx1"/>
                </a:solidFill>
              </a:rPr>
              <a:t>を含むためコード片は有効でない</a:t>
            </a:r>
            <a:endParaRPr kumimoji="1" lang="ja-JP" altLang="en-US" dirty="0">
              <a:solidFill>
                <a:schemeClr val="tx1"/>
              </a:solidFill>
            </a:endParaRPr>
          </a:p>
        </p:txBody>
      </p:sp>
    </p:spTree>
    <p:extLst>
      <p:ext uri="{BB962C8B-B14F-4D97-AF65-F5344CB8AC3E}">
        <p14:creationId xmlns:p14="http://schemas.microsoft.com/office/powerpoint/2010/main" val="795013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調査結果</a:t>
            </a:r>
            <a:endParaRPr kumimoji="1" lang="ja-JP" altLang="en-US" dirty="0"/>
          </a:p>
        </p:txBody>
      </p:sp>
      <p:sp>
        <p:nvSpPr>
          <p:cNvPr id="3" name="コンテンツ プレースホルダー 2"/>
          <p:cNvSpPr>
            <a:spLocks noGrp="1"/>
          </p:cNvSpPr>
          <p:nvPr>
            <p:ph idx="1"/>
          </p:nvPr>
        </p:nvSpPr>
        <p:spPr/>
        <p:txBody>
          <a:bodyPr/>
          <a:lstStyle/>
          <a:p>
            <a:r>
              <a:rPr lang="en-US" altLang="ja-JP" dirty="0"/>
              <a:t>5</a:t>
            </a:r>
            <a:r>
              <a:rPr lang="ja-JP" altLang="en-US" dirty="0"/>
              <a:t>種類</a:t>
            </a:r>
            <a:r>
              <a:rPr lang="ja-JP" altLang="en-US" dirty="0" smtClean="0"/>
              <a:t>のライブラリについて調査</a:t>
            </a:r>
            <a:endParaRPr lang="en-US" altLang="ja-JP" dirty="0" smtClean="0"/>
          </a:p>
          <a:p>
            <a:pPr lvl="1"/>
            <a:r>
              <a:rPr lang="ja-JP" altLang="en-US" dirty="0" smtClean="0"/>
              <a:t>コード片に含まれる</a:t>
            </a:r>
            <a:r>
              <a:rPr lang="en-US" altLang="ja-JP" dirty="0" smtClean="0"/>
              <a:t>API</a:t>
            </a:r>
            <a:r>
              <a:rPr lang="ja-JP" altLang="en-US" dirty="0" smtClean="0"/>
              <a:t>がライブラリの最新バージョンでも使用可能なものは多い</a:t>
            </a:r>
            <a:endParaRPr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dirty="0"/>
          </a:p>
        </p:txBody>
      </p:sp>
      <p:graphicFrame>
        <p:nvGraphicFramePr>
          <p:cNvPr id="5" name="表 4"/>
          <p:cNvGraphicFramePr>
            <a:graphicFrameLocks noGrp="1"/>
          </p:cNvGraphicFramePr>
          <p:nvPr>
            <p:extLst>
              <p:ext uri="{D42A27DB-BD31-4B8C-83A1-F6EECF244321}">
                <p14:modId xmlns:p14="http://schemas.microsoft.com/office/powerpoint/2010/main" val="467028511"/>
              </p:ext>
            </p:extLst>
          </p:nvPr>
        </p:nvGraphicFramePr>
        <p:xfrm>
          <a:off x="457200" y="3178769"/>
          <a:ext cx="8218488" cy="2764355"/>
        </p:xfrm>
        <a:graphic>
          <a:graphicData uri="http://schemas.openxmlformats.org/drawingml/2006/table">
            <a:tbl>
              <a:tblPr firstRow="1" bandRow="1">
                <a:tableStyleId>{5C22544A-7EE6-4342-B048-85BDC9FD1C3A}</a:tableStyleId>
              </a:tblPr>
              <a:tblGrid>
                <a:gridCol w="1601218">
                  <a:extLst>
                    <a:ext uri="{9D8B030D-6E8A-4147-A177-3AD203B41FA5}">
                      <a16:colId xmlns:a16="http://schemas.microsoft.com/office/drawing/2014/main" val="4182078164"/>
                    </a:ext>
                  </a:extLst>
                </a:gridCol>
                <a:gridCol w="2347327">
                  <a:extLst>
                    <a:ext uri="{9D8B030D-6E8A-4147-A177-3AD203B41FA5}">
                      <a16:colId xmlns:a16="http://schemas.microsoft.com/office/drawing/2014/main" val="2409510559"/>
                    </a:ext>
                  </a:extLst>
                </a:gridCol>
                <a:gridCol w="1450110">
                  <a:extLst>
                    <a:ext uri="{9D8B030D-6E8A-4147-A177-3AD203B41FA5}">
                      <a16:colId xmlns:a16="http://schemas.microsoft.com/office/drawing/2014/main" val="3178014034"/>
                    </a:ext>
                  </a:extLst>
                </a:gridCol>
                <a:gridCol w="1376218">
                  <a:extLst>
                    <a:ext uri="{9D8B030D-6E8A-4147-A177-3AD203B41FA5}">
                      <a16:colId xmlns:a16="http://schemas.microsoft.com/office/drawing/2014/main" val="800493236"/>
                    </a:ext>
                  </a:extLst>
                </a:gridCol>
                <a:gridCol w="1443615">
                  <a:extLst>
                    <a:ext uri="{9D8B030D-6E8A-4147-A177-3AD203B41FA5}">
                      <a16:colId xmlns:a16="http://schemas.microsoft.com/office/drawing/2014/main" val="3839810165"/>
                    </a:ext>
                  </a:extLst>
                </a:gridCol>
              </a:tblGrid>
              <a:tr h="424855">
                <a:tc>
                  <a:txBody>
                    <a:bodyPr/>
                    <a:lstStyle/>
                    <a:p>
                      <a:pPr algn="r"/>
                      <a:r>
                        <a:rPr kumimoji="1" lang="ja-JP" altLang="en-US" dirty="0" smtClean="0">
                          <a:solidFill>
                            <a:schemeClr val="tx1"/>
                          </a:solidFill>
                        </a:rPr>
                        <a:t>ライブラリ名</a:t>
                      </a:r>
                      <a:endParaRPr kumimoji="1" lang="ja-JP" altLang="en-US" dirty="0">
                        <a:solidFill>
                          <a:schemeClr val="tx1"/>
                        </a:solidFill>
                      </a:endParaRPr>
                    </a:p>
                  </a:txBody>
                  <a:tcPr/>
                </a:tc>
                <a:tc>
                  <a:txBody>
                    <a:bodyPr/>
                    <a:lstStyle/>
                    <a:p>
                      <a:pPr algn="r"/>
                      <a:r>
                        <a:rPr kumimoji="1" lang="ja-JP" altLang="en-US" dirty="0" smtClean="0">
                          <a:solidFill>
                            <a:schemeClr val="tx1"/>
                          </a:solidFill>
                        </a:rPr>
                        <a:t>ライブラリに</a:t>
                      </a:r>
                      <a:endParaRPr kumimoji="1" lang="en-US" altLang="ja-JP" dirty="0" smtClean="0">
                        <a:solidFill>
                          <a:schemeClr val="tx1"/>
                        </a:solidFill>
                      </a:endParaRPr>
                    </a:p>
                    <a:p>
                      <a:pPr algn="r"/>
                      <a:r>
                        <a:rPr kumimoji="1" lang="ja-JP" altLang="en-US" dirty="0" smtClean="0">
                          <a:solidFill>
                            <a:schemeClr val="tx1"/>
                          </a:solidFill>
                        </a:rPr>
                        <a:t>関連するコード片数</a:t>
                      </a:r>
                      <a:endParaRPr kumimoji="1" lang="ja-JP" altLang="en-US" dirty="0">
                        <a:solidFill>
                          <a:schemeClr val="tx1"/>
                        </a:solidFill>
                      </a:endParaRPr>
                    </a:p>
                  </a:txBody>
                  <a:tcPr/>
                </a:tc>
                <a:tc>
                  <a:txBody>
                    <a:bodyPr/>
                    <a:lstStyle/>
                    <a:p>
                      <a:pPr algn="r"/>
                      <a:r>
                        <a:rPr kumimoji="1" lang="en-US" altLang="ja-JP" dirty="0" smtClean="0">
                          <a:solidFill>
                            <a:schemeClr val="tx1"/>
                          </a:solidFill>
                        </a:rPr>
                        <a:t>API</a:t>
                      </a:r>
                      <a:r>
                        <a:rPr kumimoji="1" lang="ja-JP" altLang="en-US" dirty="0" smtClean="0">
                          <a:solidFill>
                            <a:schemeClr val="tx1"/>
                          </a:solidFill>
                        </a:rPr>
                        <a:t>を含む</a:t>
                      </a:r>
                      <a:endParaRPr kumimoji="1" lang="en-US" altLang="ja-JP" dirty="0" smtClean="0">
                        <a:solidFill>
                          <a:schemeClr val="tx1"/>
                        </a:solidFill>
                      </a:endParaRPr>
                    </a:p>
                    <a:p>
                      <a:pPr algn="r"/>
                      <a:r>
                        <a:rPr kumimoji="1" lang="ja-JP" altLang="en-US" dirty="0" smtClean="0">
                          <a:solidFill>
                            <a:schemeClr val="tx1"/>
                          </a:solidFill>
                        </a:rPr>
                        <a:t>コード片数 </a:t>
                      </a:r>
                      <a:endParaRPr kumimoji="1" lang="en-US" altLang="ja-JP" dirty="0" smtClean="0">
                        <a:solidFill>
                          <a:schemeClr val="tx1"/>
                        </a:solidFill>
                      </a:endParaRPr>
                    </a:p>
                  </a:txBody>
                  <a:tcPr/>
                </a:tc>
                <a:tc>
                  <a:txBody>
                    <a:bodyPr/>
                    <a:lstStyle/>
                    <a:p>
                      <a:pPr algn="r"/>
                      <a:r>
                        <a:rPr kumimoji="1" lang="ja-JP" altLang="en-US" dirty="0" smtClean="0">
                          <a:solidFill>
                            <a:schemeClr val="tx1"/>
                          </a:solidFill>
                        </a:rPr>
                        <a:t>有効な</a:t>
                      </a:r>
                      <a:endParaRPr kumimoji="1" lang="en-US" altLang="ja-JP" dirty="0" smtClean="0">
                        <a:solidFill>
                          <a:schemeClr val="tx1"/>
                        </a:solidFill>
                      </a:endParaRPr>
                    </a:p>
                    <a:p>
                      <a:pPr algn="r"/>
                      <a:r>
                        <a:rPr kumimoji="1" lang="ja-JP" altLang="en-US" dirty="0" smtClean="0">
                          <a:solidFill>
                            <a:schemeClr val="tx1"/>
                          </a:solidFill>
                        </a:rPr>
                        <a:t>コード片数</a:t>
                      </a:r>
                      <a:endParaRPr kumimoji="1" lang="ja-JP" altLang="en-US" dirty="0">
                        <a:solidFill>
                          <a:schemeClr val="tx1"/>
                        </a:solidFill>
                      </a:endParaRPr>
                    </a:p>
                  </a:txBody>
                  <a:tcPr/>
                </a:tc>
                <a:tc>
                  <a:txBody>
                    <a:bodyPr/>
                    <a:lstStyle/>
                    <a:p>
                      <a:pPr algn="r"/>
                      <a:r>
                        <a:rPr kumimoji="1" lang="ja-JP" altLang="en-US" dirty="0" smtClean="0">
                          <a:solidFill>
                            <a:schemeClr val="tx1"/>
                          </a:solidFill>
                        </a:rPr>
                        <a:t>有効でない</a:t>
                      </a:r>
                      <a:endParaRPr kumimoji="1" lang="en-US" altLang="ja-JP" dirty="0" smtClean="0">
                        <a:solidFill>
                          <a:schemeClr val="tx1"/>
                        </a:solidFill>
                      </a:endParaRPr>
                    </a:p>
                    <a:p>
                      <a:pPr algn="r"/>
                      <a:r>
                        <a:rPr kumimoji="1" lang="ja-JP" altLang="en-US" dirty="0" smtClean="0">
                          <a:solidFill>
                            <a:schemeClr val="tx1"/>
                          </a:solidFill>
                        </a:rPr>
                        <a:t>コード片数</a:t>
                      </a:r>
                      <a:endParaRPr kumimoji="1" lang="ja-JP" altLang="en-US" dirty="0">
                        <a:solidFill>
                          <a:schemeClr val="tx1"/>
                        </a:solidFill>
                      </a:endParaRPr>
                    </a:p>
                  </a:txBody>
                  <a:tcPr/>
                </a:tc>
                <a:extLst>
                  <a:ext uri="{0D108BD9-81ED-4DB2-BD59-A6C34878D82A}">
                    <a16:rowId xmlns:a16="http://schemas.microsoft.com/office/drawing/2014/main" val="3075102211"/>
                  </a:ext>
                </a:extLst>
              </a:tr>
              <a:tr h="424855">
                <a:tc>
                  <a:txBody>
                    <a:bodyPr/>
                    <a:lstStyle/>
                    <a:p>
                      <a:pPr algn="r"/>
                      <a:r>
                        <a:rPr kumimoji="1" lang="en-US" altLang="ja-JP" dirty="0" smtClean="0"/>
                        <a:t>Guava</a:t>
                      </a:r>
                      <a:endParaRPr kumimoji="1" lang="ja-JP" altLang="en-US" dirty="0"/>
                    </a:p>
                  </a:txBody>
                  <a:tcPr/>
                </a:tc>
                <a:tc>
                  <a:txBody>
                    <a:bodyPr/>
                    <a:lstStyle/>
                    <a:p>
                      <a:pPr algn="r"/>
                      <a:r>
                        <a:rPr kumimoji="1" lang="en-US" altLang="ja-JP" dirty="0" smtClean="0">
                          <a:solidFill>
                            <a:schemeClr val="tx1"/>
                          </a:solidFill>
                        </a:rPr>
                        <a:t>11,032</a:t>
                      </a:r>
                      <a:endParaRPr kumimoji="1" lang="ja-JP" altLang="en-US" dirty="0">
                        <a:solidFill>
                          <a:schemeClr val="tx1"/>
                        </a:solidFill>
                      </a:endParaRPr>
                    </a:p>
                  </a:txBody>
                  <a:tcPr/>
                </a:tc>
                <a:tc>
                  <a:txBody>
                    <a:bodyPr/>
                    <a:lstStyle/>
                    <a:p>
                      <a:pPr algn="r"/>
                      <a:r>
                        <a:rPr kumimoji="1" lang="en-US" altLang="ja-JP" dirty="0" smtClean="0"/>
                        <a:t>808</a:t>
                      </a:r>
                      <a:endParaRPr kumimoji="1" lang="ja-JP" altLang="en-US" dirty="0"/>
                    </a:p>
                  </a:txBody>
                  <a:tcPr/>
                </a:tc>
                <a:tc>
                  <a:txBody>
                    <a:bodyPr/>
                    <a:lstStyle/>
                    <a:p>
                      <a:pPr algn="r"/>
                      <a:r>
                        <a:rPr kumimoji="1" lang="en-US" altLang="ja-JP" dirty="0" smtClean="0"/>
                        <a:t>777</a:t>
                      </a:r>
                      <a:endParaRPr kumimoji="1" lang="ja-JP" altLang="en-US" dirty="0"/>
                    </a:p>
                  </a:txBody>
                  <a:tcPr/>
                </a:tc>
                <a:tc>
                  <a:txBody>
                    <a:bodyPr/>
                    <a:lstStyle/>
                    <a:p>
                      <a:pPr algn="r"/>
                      <a:r>
                        <a:rPr kumimoji="1" lang="en-US" altLang="ja-JP" dirty="0" smtClean="0">
                          <a:solidFill>
                            <a:srgbClr val="FF0000"/>
                          </a:solidFill>
                        </a:rPr>
                        <a:t>31</a:t>
                      </a:r>
                      <a:endParaRPr kumimoji="1" lang="ja-JP" altLang="en-US" dirty="0">
                        <a:solidFill>
                          <a:srgbClr val="FF0000"/>
                        </a:solidFill>
                      </a:endParaRPr>
                    </a:p>
                  </a:txBody>
                  <a:tcPr/>
                </a:tc>
                <a:extLst>
                  <a:ext uri="{0D108BD9-81ED-4DB2-BD59-A6C34878D82A}">
                    <a16:rowId xmlns:a16="http://schemas.microsoft.com/office/drawing/2014/main" val="3629013796"/>
                  </a:ext>
                </a:extLst>
              </a:tr>
              <a:tr h="424855">
                <a:tc>
                  <a:txBody>
                    <a:bodyPr/>
                    <a:lstStyle/>
                    <a:p>
                      <a:pPr algn="r"/>
                      <a:r>
                        <a:rPr kumimoji="1" lang="en-US" altLang="ja-JP" dirty="0" err="1" smtClean="0"/>
                        <a:t>Javamail</a:t>
                      </a:r>
                      <a:endParaRPr kumimoji="1" lang="ja-JP" altLang="en-US" dirty="0"/>
                    </a:p>
                  </a:txBody>
                  <a:tcPr/>
                </a:tc>
                <a:tc>
                  <a:txBody>
                    <a:bodyPr/>
                    <a:lstStyle/>
                    <a:p>
                      <a:pPr algn="r"/>
                      <a:r>
                        <a:rPr kumimoji="1" lang="en-US" altLang="ja-JP" dirty="0" smtClean="0">
                          <a:solidFill>
                            <a:schemeClr val="tx1"/>
                          </a:solidFill>
                        </a:rPr>
                        <a:t>8,863</a:t>
                      </a:r>
                      <a:endParaRPr kumimoji="1" lang="ja-JP" altLang="en-US" dirty="0">
                        <a:solidFill>
                          <a:schemeClr val="tx1"/>
                        </a:solidFill>
                      </a:endParaRPr>
                    </a:p>
                  </a:txBody>
                  <a:tcPr/>
                </a:tc>
                <a:tc>
                  <a:txBody>
                    <a:bodyPr/>
                    <a:lstStyle/>
                    <a:p>
                      <a:pPr algn="r"/>
                      <a:r>
                        <a:rPr kumimoji="1" lang="en-US" altLang="ja-JP" dirty="0" smtClean="0"/>
                        <a:t>1,156</a:t>
                      </a:r>
                      <a:endParaRPr kumimoji="1" lang="ja-JP" altLang="en-US" dirty="0"/>
                    </a:p>
                  </a:txBody>
                  <a:tcPr/>
                </a:tc>
                <a:tc>
                  <a:txBody>
                    <a:bodyPr/>
                    <a:lstStyle/>
                    <a:p>
                      <a:pPr algn="r"/>
                      <a:r>
                        <a:rPr kumimoji="1" lang="en-US" altLang="ja-JP" dirty="0" smtClean="0"/>
                        <a:t>1,156</a:t>
                      </a:r>
                      <a:endParaRPr kumimoji="1" lang="ja-JP" altLang="en-US" dirty="0"/>
                    </a:p>
                  </a:txBody>
                  <a:tcPr/>
                </a:tc>
                <a:tc>
                  <a:txBody>
                    <a:bodyPr/>
                    <a:lstStyle/>
                    <a:p>
                      <a:pPr algn="r"/>
                      <a:r>
                        <a:rPr kumimoji="1" lang="en-US" altLang="ja-JP" dirty="0" smtClean="0">
                          <a:solidFill>
                            <a:srgbClr val="FF0000"/>
                          </a:solidFill>
                        </a:rPr>
                        <a:t>0</a:t>
                      </a:r>
                      <a:endParaRPr kumimoji="1" lang="ja-JP" altLang="en-US" dirty="0">
                        <a:solidFill>
                          <a:srgbClr val="FF0000"/>
                        </a:solidFill>
                      </a:endParaRPr>
                    </a:p>
                  </a:txBody>
                  <a:tcPr/>
                </a:tc>
                <a:extLst>
                  <a:ext uri="{0D108BD9-81ED-4DB2-BD59-A6C34878D82A}">
                    <a16:rowId xmlns:a16="http://schemas.microsoft.com/office/drawing/2014/main" val="2371090966"/>
                  </a:ext>
                </a:extLst>
              </a:tr>
              <a:tr h="424855">
                <a:tc>
                  <a:txBody>
                    <a:bodyPr/>
                    <a:lstStyle/>
                    <a:p>
                      <a:pPr algn="r"/>
                      <a:r>
                        <a:rPr kumimoji="1" lang="en-US" altLang="ja-JP" dirty="0" err="1" smtClean="0"/>
                        <a:t>Jsoup</a:t>
                      </a:r>
                      <a:endParaRPr kumimoji="1" lang="ja-JP" altLang="en-US" dirty="0"/>
                    </a:p>
                  </a:txBody>
                  <a:tcPr/>
                </a:tc>
                <a:tc>
                  <a:txBody>
                    <a:bodyPr/>
                    <a:lstStyle/>
                    <a:p>
                      <a:pPr algn="r"/>
                      <a:r>
                        <a:rPr kumimoji="1" lang="en-US" altLang="ja-JP" dirty="0" smtClean="0">
                          <a:solidFill>
                            <a:schemeClr val="tx1"/>
                          </a:solidFill>
                        </a:rPr>
                        <a:t>10,990</a:t>
                      </a:r>
                      <a:endParaRPr kumimoji="1" lang="ja-JP" altLang="en-US" dirty="0">
                        <a:solidFill>
                          <a:schemeClr val="tx1"/>
                        </a:solidFill>
                      </a:endParaRPr>
                    </a:p>
                  </a:txBody>
                  <a:tcPr/>
                </a:tc>
                <a:tc>
                  <a:txBody>
                    <a:bodyPr/>
                    <a:lstStyle/>
                    <a:p>
                      <a:pPr algn="r"/>
                      <a:r>
                        <a:rPr kumimoji="1" lang="en-US" altLang="ja-JP" dirty="0" smtClean="0"/>
                        <a:t>1,838</a:t>
                      </a:r>
                      <a:endParaRPr kumimoji="1" lang="ja-JP" altLang="en-US" dirty="0"/>
                    </a:p>
                  </a:txBody>
                  <a:tcPr/>
                </a:tc>
                <a:tc>
                  <a:txBody>
                    <a:bodyPr/>
                    <a:lstStyle/>
                    <a:p>
                      <a:pPr algn="r"/>
                      <a:r>
                        <a:rPr kumimoji="1" lang="en-US" altLang="ja-JP" dirty="0" smtClean="0"/>
                        <a:t>1,838</a:t>
                      </a:r>
                      <a:endParaRPr kumimoji="1" lang="ja-JP" altLang="en-US" dirty="0"/>
                    </a:p>
                  </a:txBody>
                  <a:tcPr/>
                </a:tc>
                <a:tc>
                  <a:txBody>
                    <a:bodyPr/>
                    <a:lstStyle/>
                    <a:p>
                      <a:pPr algn="r"/>
                      <a:r>
                        <a:rPr kumimoji="1" lang="en-US" altLang="ja-JP" dirty="0" smtClean="0">
                          <a:solidFill>
                            <a:srgbClr val="FF0000"/>
                          </a:solidFill>
                        </a:rPr>
                        <a:t>0</a:t>
                      </a:r>
                      <a:endParaRPr kumimoji="1" lang="ja-JP" altLang="en-US" dirty="0">
                        <a:solidFill>
                          <a:srgbClr val="FF0000"/>
                        </a:solidFill>
                      </a:endParaRPr>
                    </a:p>
                  </a:txBody>
                  <a:tcPr/>
                </a:tc>
                <a:extLst>
                  <a:ext uri="{0D108BD9-81ED-4DB2-BD59-A6C34878D82A}">
                    <a16:rowId xmlns:a16="http://schemas.microsoft.com/office/drawing/2014/main" val="4254177948"/>
                  </a:ext>
                </a:extLst>
              </a:tr>
              <a:tr h="424855">
                <a:tc>
                  <a:txBody>
                    <a:bodyPr/>
                    <a:lstStyle/>
                    <a:p>
                      <a:pPr algn="r"/>
                      <a:r>
                        <a:rPr kumimoji="1" lang="en-US" altLang="ja-JP" dirty="0" smtClean="0"/>
                        <a:t>SLF4J</a:t>
                      </a:r>
                      <a:endParaRPr kumimoji="1" lang="ja-JP" altLang="en-US" dirty="0"/>
                    </a:p>
                  </a:txBody>
                  <a:tcPr/>
                </a:tc>
                <a:tc>
                  <a:txBody>
                    <a:bodyPr/>
                    <a:lstStyle/>
                    <a:p>
                      <a:pPr algn="r"/>
                      <a:r>
                        <a:rPr kumimoji="1" lang="en-US" altLang="ja-JP" dirty="0" smtClean="0">
                          <a:solidFill>
                            <a:schemeClr val="tx1"/>
                          </a:solidFill>
                        </a:rPr>
                        <a:t>25,025</a:t>
                      </a:r>
                      <a:endParaRPr kumimoji="1" lang="ja-JP" altLang="en-US" dirty="0">
                        <a:solidFill>
                          <a:schemeClr val="tx1"/>
                        </a:solidFill>
                      </a:endParaRPr>
                    </a:p>
                  </a:txBody>
                  <a:tcPr/>
                </a:tc>
                <a:tc>
                  <a:txBody>
                    <a:bodyPr/>
                    <a:lstStyle/>
                    <a:p>
                      <a:pPr algn="r"/>
                      <a:r>
                        <a:rPr kumimoji="1" lang="en-US" altLang="ja-JP" dirty="0" smtClean="0"/>
                        <a:t>1,364</a:t>
                      </a:r>
                      <a:endParaRPr kumimoji="1" lang="ja-JP" altLang="en-US" dirty="0"/>
                    </a:p>
                  </a:txBody>
                  <a:tcPr/>
                </a:tc>
                <a:tc>
                  <a:txBody>
                    <a:bodyPr/>
                    <a:lstStyle/>
                    <a:p>
                      <a:pPr algn="r"/>
                      <a:r>
                        <a:rPr kumimoji="1" lang="en-US" altLang="ja-JP" dirty="0" smtClean="0"/>
                        <a:t>1,364</a:t>
                      </a:r>
                      <a:endParaRPr kumimoji="1" lang="ja-JP" altLang="en-US" dirty="0"/>
                    </a:p>
                  </a:txBody>
                  <a:tcPr/>
                </a:tc>
                <a:tc>
                  <a:txBody>
                    <a:bodyPr/>
                    <a:lstStyle/>
                    <a:p>
                      <a:pPr algn="r"/>
                      <a:r>
                        <a:rPr kumimoji="1" lang="en-US" altLang="ja-JP" dirty="0" smtClean="0">
                          <a:solidFill>
                            <a:srgbClr val="FF0000"/>
                          </a:solidFill>
                        </a:rPr>
                        <a:t>0</a:t>
                      </a:r>
                      <a:endParaRPr kumimoji="1" lang="ja-JP" altLang="en-US" dirty="0">
                        <a:solidFill>
                          <a:srgbClr val="FF0000"/>
                        </a:solidFill>
                      </a:endParaRPr>
                    </a:p>
                  </a:txBody>
                  <a:tcPr/>
                </a:tc>
                <a:extLst>
                  <a:ext uri="{0D108BD9-81ED-4DB2-BD59-A6C34878D82A}">
                    <a16:rowId xmlns:a16="http://schemas.microsoft.com/office/drawing/2014/main" val="2337799730"/>
                  </a:ext>
                </a:extLst>
              </a:tr>
              <a:tr h="424855">
                <a:tc>
                  <a:txBody>
                    <a:bodyPr/>
                    <a:lstStyle/>
                    <a:p>
                      <a:pPr algn="r"/>
                      <a:r>
                        <a:rPr kumimoji="1" lang="en-US" altLang="ja-JP" dirty="0" smtClean="0"/>
                        <a:t>Twitter4J</a:t>
                      </a:r>
                      <a:endParaRPr kumimoji="1" lang="ja-JP" altLang="en-US" dirty="0"/>
                    </a:p>
                  </a:txBody>
                  <a:tcPr/>
                </a:tc>
                <a:tc>
                  <a:txBody>
                    <a:bodyPr/>
                    <a:lstStyle/>
                    <a:p>
                      <a:pPr algn="r"/>
                      <a:r>
                        <a:rPr kumimoji="1" lang="en-US" altLang="ja-JP" dirty="0" smtClean="0">
                          <a:solidFill>
                            <a:schemeClr val="tx1"/>
                          </a:solidFill>
                        </a:rPr>
                        <a:t>1,603</a:t>
                      </a:r>
                      <a:endParaRPr kumimoji="1" lang="ja-JP" altLang="en-US" dirty="0">
                        <a:solidFill>
                          <a:schemeClr val="tx1"/>
                        </a:solidFill>
                      </a:endParaRPr>
                    </a:p>
                  </a:txBody>
                  <a:tcPr/>
                </a:tc>
                <a:tc>
                  <a:txBody>
                    <a:bodyPr/>
                    <a:lstStyle/>
                    <a:p>
                      <a:pPr algn="r"/>
                      <a:r>
                        <a:rPr kumimoji="1" lang="en-US" altLang="ja-JP" dirty="0" smtClean="0"/>
                        <a:t>149</a:t>
                      </a:r>
                      <a:endParaRPr kumimoji="1" lang="ja-JP" altLang="en-US" dirty="0"/>
                    </a:p>
                  </a:txBody>
                  <a:tcPr/>
                </a:tc>
                <a:tc>
                  <a:txBody>
                    <a:bodyPr/>
                    <a:lstStyle/>
                    <a:p>
                      <a:pPr algn="r"/>
                      <a:r>
                        <a:rPr kumimoji="1" lang="en-US" altLang="ja-JP" dirty="0" smtClean="0"/>
                        <a:t>149</a:t>
                      </a:r>
                      <a:endParaRPr kumimoji="1" lang="ja-JP" altLang="en-US" dirty="0"/>
                    </a:p>
                  </a:txBody>
                  <a:tcPr/>
                </a:tc>
                <a:tc>
                  <a:txBody>
                    <a:bodyPr/>
                    <a:lstStyle/>
                    <a:p>
                      <a:pPr algn="r"/>
                      <a:r>
                        <a:rPr kumimoji="1" lang="en-US" altLang="ja-JP" dirty="0" smtClean="0">
                          <a:solidFill>
                            <a:srgbClr val="FF0000"/>
                          </a:solidFill>
                        </a:rPr>
                        <a:t>0</a:t>
                      </a:r>
                      <a:endParaRPr kumimoji="1" lang="ja-JP" altLang="en-US" dirty="0">
                        <a:solidFill>
                          <a:srgbClr val="FF0000"/>
                        </a:solidFill>
                      </a:endParaRPr>
                    </a:p>
                  </a:txBody>
                  <a:tcPr/>
                </a:tc>
                <a:extLst>
                  <a:ext uri="{0D108BD9-81ED-4DB2-BD59-A6C34878D82A}">
                    <a16:rowId xmlns:a16="http://schemas.microsoft.com/office/drawing/2014/main" val="2132627075"/>
                  </a:ext>
                </a:extLst>
              </a:tr>
            </a:tbl>
          </a:graphicData>
        </a:graphic>
      </p:graphicFrame>
    </p:spTree>
    <p:extLst>
      <p:ext uri="{BB962C8B-B14F-4D97-AF65-F5344CB8AC3E}">
        <p14:creationId xmlns:p14="http://schemas.microsoft.com/office/powerpoint/2010/main" val="23299255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図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2691" y="3204581"/>
            <a:ext cx="5695084" cy="3393069"/>
          </a:xfrm>
          <a:prstGeom prst="rect">
            <a:avLst/>
          </a:prstGeom>
        </p:spPr>
      </p:pic>
      <p:sp>
        <p:nvSpPr>
          <p:cNvPr id="2" name="タイトル 1"/>
          <p:cNvSpPr>
            <a:spLocks noGrp="1"/>
          </p:cNvSpPr>
          <p:nvPr>
            <p:ph type="title"/>
          </p:nvPr>
        </p:nvSpPr>
        <p:spPr/>
        <p:txBody>
          <a:bodyPr/>
          <a:lstStyle/>
          <a:p>
            <a:r>
              <a:rPr kumimoji="1" lang="ja-JP" altLang="en-US" dirty="0" smtClean="0"/>
              <a:t>調査結果</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API</a:t>
            </a:r>
            <a:r>
              <a:rPr lang="ja-JP" altLang="en-US" dirty="0" smtClean="0"/>
              <a:t>が</a:t>
            </a:r>
            <a:r>
              <a:rPr kumimoji="1" lang="ja-JP" altLang="en-US" dirty="0" smtClean="0"/>
              <a:t>有効でないコード片の、投稿日から有効でなくなるまでの経過年月</a:t>
            </a:r>
            <a:endParaRPr kumimoji="1" lang="en-US" altLang="ja-JP" dirty="0" smtClean="0"/>
          </a:p>
          <a:p>
            <a:pPr lvl="1"/>
            <a:r>
              <a:rPr lang="en-US" altLang="ja-JP" dirty="0"/>
              <a:t>2017</a:t>
            </a:r>
            <a:r>
              <a:rPr lang="ja-JP" altLang="en-US" dirty="0" smtClean="0"/>
              <a:t>年直後でライブラリの内容が大幅に変更</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a:p>
        </p:txBody>
      </p:sp>
      <p:sp>
        <p:nvSpPr>
          <p:cNvPr id="5" name="四角形吹き出し 4"/>
          <p:cNvSpPr/>
          <p:nvPr/>
        </p:nvSpPr>
        <p:spPr>
          <a:xfrm>
            <a:off x="1491527" y="3236884"/>
            <a:ext cx="2354407" cy="674255"/>
          </a:xfrm>
          <a:prstGeom prst="wedgeRectCallout">
            <a:avLst>
              <a:gd name="adj1" fmla="val 95568"/>
              <a:gd name="adj2" fmla="val -1695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ライブラリ</a:t>
            </a:r>
            <a:r>
              <a:rPr lang="ja-JP" altLang="en-US" dirty="0" smtClean="0">
                <a:solidFill>
                  <a:schemeClr val="tx1"/>
                </a:solidFill>
              </a:rPr>
              <a:t>の仕様変更</a:t>
            </a:r>
            <a:endParaRPr kumimoji="1" lang="en-US" altLang="ja-JP" dirty="0" smtClean="0">
              <a:solidFill>
                <a:schemeClr val="tx1"/>
              </a:solidFill>
            </a:endParaRPr>
          </a:p>
        </p:txBody>
      </p:sp>
      <p:cxnSp>
        <p:nvCxnSpPr>
          <p:cNvPr id="12" name="直線コネクタ 11"/>
          <p:cNvCxnSpPr/>
          <p:nvPr/>
        </p:nvCxnSpPr>
        <p:spPr>
          <a:xfrm>
            <a:off x="4987636" y="3236884"/>
            <a:ext cx="0" cy="311086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55395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まとめと今後の課題</a:t>
            </a:r>
            <a:endParaRPr kumimoji="1" lang="ja-JP" altLang="en-US" dirty="0"/>
          </a:p>
        </p:txBody>
      </p:sp>
      <p:sp>
        <p:nvSpPr>
          <p:cNvPr id="3" name="コンテンツ プレースホルダー 2"/>
          <p:cNvSpPr>
            <a:spLocks noGrp="1"/>
          </p:cNvSpPr>
          <p:nvPr>
            <p:ph idx="1"/>
          </p:nvPr>
        </p:nvSpPr>
        <p:spPr>
          <a:xfrm>
            <a:off x="457200" y="1600200"/>
            <a:ext cx="8492836" cy="4525963"/>
          </a:xfrm>
        </p:spPr>
        <p:txBody>
          <a:bodyPr/>
          <a:lstStyle/>
          <a:p>
            <a:r>
              <a:rPr kumimoji="1" lang="en-US" altLang="ja-JP" dirty="0" smtClean="0"/>
              <a:t>SO</a:t>
            </a:r>
            <a:r>
              <a:rPr lang="ja-JP" altLang="en-US" dirty="0" smtClean="0"/>
              <a:t>の投稿に含まれるコード片を解析して</a:t>
            </a:r>
            <a:r>
              <a:rPr lang="en-US" altLang="ja-JP" dirty="0" smtClean="0"/>
              <a:t>API</a:t>
            </a:r>
            <a:r>
              <a:rPr lang="ja-JP" altLang="en-US" dirty="0" smtClean="0"/>
              <a:t>の有効性を調査</a:t>
            </a:r>
            <a:endParaRPr lang="en-US" altLang="ja-JP" dirty="0" smtClean="0"/>
          </a:p>
          <a:p>
            <a:pPr lvl="1"/>
            <a:r>
              <a:rPr kumimoji="1" lang="ja-JP" altLang="en-US" dirty="0" smtClean="0"/>
              <a:t>多くのコード片は現在も有効であることが判明</a:t>
            </a:r>
            <a:endParaRPr kumimoji="1" lang="en-US" altLang="ja-JP" dirty="0" smtClean="0"/>
          </a:p>
          <a:p>
            <a:pPr lvl="1"/>
            <a:r>
              <a:rPr kumimoji="1" lang="ja-JP" altLang="en-US" dirty="0" smtClean="0"/>
              <a:t>ライブラリの内容変更で情報が失われたものが発見される</a:t>
            </a:r>
            <a:endParaRPr kumimoji="1" lang="en-US" altLang="ja-JP" dirty="0"/>
          </a:p>
          <a:p>
            <a:r>
              <a:rPr lang="ja-JP" altLang="en-US" dirty="0" smtClean="0"/>
              <a:t>今後の課題</a:t>
            </a:r>
            <a:endParaRPr lang="en-US" altLang="ja-JP" dirty="0" smtClean="0"/>
          </a:p>
          <a:p>
            <a:pPr lvl="1"/>
            <a:r>
              <a:rPr lang="en-US" altLang="ja-JP" dirty="0" err="1" smtClean="0"/>
              <a:t>JavaParser</a:t>
            </a:r>
            <a:r>
              <a:rPr lang="ja-JP" altLang="en-US" dirty="0" smtClean="0"/>
              <a:t>で解析できなかったコード片の調査</a:t>
            </a:r>
            <a:endParaRPr lang="en-US" altLang="ja-JP" dirty="0" smtClean="0"/>
          </a:p>
          <a:p>
            <a:pPr lvl="1"/>
            <a:r>
              <a:rPr lang="ja-JP" altLang="en-US" dirty="0" smtClean="0"/>
              <a:t>調査対象とする言語の拡張</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a:p>
        </p:txBody>
      </p:sp>
    </p:spTree>
    <p:extLst>
      <p:ext uri="{BB962C8B-B14F-4D97-AF65-F5344CB8AC3E}">
        <p14:creationId xmlns:p14="http://schemas.microsoft.com/office/powerpoint/2010/main" val="18489504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a:extLst>
              <a:ext uri="{28A0092B-C50C-407E-A947-70E740481C1C}">
                <a14:useLocalDpi xmlns:a14="http://schemas.microsoft.com/office/drawing/2010/main" val="0"/>
              </a:ext>
            </a:extLst>
          </a:blip>
          <a:srcRect t="-1" r="40344" b="48695"/>
          <a:stretch/>
        </p:blipFill>
        <p:spPr>
          <a:xfrm>
            <a:off x="1926791" y="2417763"/>
            <a:ext cx="7166409" cy="3890962"/>
          </a:xfrm>
          <a:prstGeom prst="rect">
            <a:avLst/>
          </a:prstGeom>
        </p:spPr>
      </p:pic>
      <p:sp>
        <p:nvSpPr>
          <p:cNvPr id="2" name="タイトル 1"/>
          <p:cNvSpPr>
            <a:spLocks noGrp="1"/>
          </p:cNvSpPr>
          <p:nvPr>
            <p:ph type="title"/>
          </p:nvPr>
        </p:nvSpPr>
        <p:spPr/>
        <p:txBody>
          <a:bodyPr/>
          <a:lstStyle/>
          <a:p>
            <a:r>
              <a:rPr kumimoji="1" lang="en-US" altLang="ja-JP" dirty="0" smtClean="0"/>
              <a:t>Stack Overflow</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プログラマのための</a:t>
            </a:r>
            <a:r>
              <a:rPr kumimoji="1" lang="en-US" altLang="ja-JP" dirty="0" smtClean="0"/>
              <a:t>Q&amp;A</a:t>
            </a:r>
            <a:r>
              <a:rPr kumimoji="1" lang="ja-JP" altLang="en-US" dirty="0" smtClean="0"/>
              <a:t>サイト</a:t>
            </a:r>
            <a:endParaRPr kumimoji="1" lang="en-US" altLang="ja-JP" dirty="0" smtClean="0"/>
          </a:p>
          <a:p>
            <a:pPr lvl="1"/>
            <a:r>
              <a:rPr kumimoji="1" lang="ja-JP" altLang="en-US" dirty="0" smtClean="0"/>
              <a:t>投稿例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sp>
        <p:nvSpPr>
          <p:cNvPr id="9" name="角丸四角形吹き出し 8"/>
          <p:cNvSpPr/>
          <p:nvPr/>
        </p:nvSpPr>
        <p:spPr>
          <a:xfrm>
            <a:off x="1627071" y="3190240"/>
            <a:ext cx="2400712" cy="2063608"/>
          </a:xfrm>
          <a:custGeom>
            <a:avLst/>
            <a:gdLst>
              <a:gd name="connsiteX0" fmla="*/ 0 w 1473200"/>
              <a:gd name="connsiteY0" fmla="*/ 128696 h 772160"/>
              <a:gd name="connsiteX1" fmla="*/ 128696 w 1473200"/>
              <a:gd name="connsiteY1" fmla="*/ 0 h 772160"/>
              <a:gd name="connsiteX2" fmla="*/ 859367 w 1473200"/>
              <a:gd name="connsiteY2" fmla="*/ 0 h 772160"/>
              <a:gd name="connsiteX3" fmla="*/ 859367 w 1473200"/>
              <a:gd name="connsiteY3" fmla="*/ 0 h 772160"/>
              <a:gd name="connsiteX4" fmla="*/ 1227667 w 1473200"/>
              <a:gd name="connsiteY4" fmla="*/ 0 h 772160"/>
              <a:gd name="connsiteX5" fmla="*/ 1344504 w 1473200"/>
              <a:gd name="connsiteY5" fmla="*/ 0 h 772160"/>
              <a:gd name="connsiteX6" fmla="*/ 1473200 w 1473200"/>
              <a:gd name="connsiteY6" fmla="*/ 128696 h 772160"/>
              <a:gd name="connsiteX7" fmla="*/ 1473200 w 1473200"/>
              <a:gd name="connsiteY7" fmla="*/ 450427 h 772160"/>
              <a:gd name="connsiteX8" fmla="*/ 2400712 w 1473200"/>
              <a:gd name="connsiteY8" fmla="*/ 966513 h 772160"/>
              <a:gd name="connsiteX9" fmla="*/ 1473200 w 1473200"/>
              <a:gd name="connsiteY9" fmla="*/ 643467 h 772160"/>
              <a:gd name="connsiteX10" fmla="*/ 1473200 w 1473200"/>
              <a:gd name="connsiteY10" fmla="*/ 643464 h 772160"/>
              <a:gd name="connsiteX11" fmla="*/ 1344504 w 1473200"/>
              <a:gd name="connsiteY11" fmla="*/ 772160 h 772160"/>
              <a:gd name="connsiteX12" fmla="*/ 1227667 w 1473200"/>
              <a:gd name="connsiteY12" fmla="*/ 772160 h 772160"/>
              <a:gd name="connsiteX13" fmla="*/ 859367 w 1473200"/>
              <a:gd name="connsiteY13" fmla="*/ 772160 h 772160"/>
              <a:gd name="connsiteX14" fmla="*/ 859367 w 1473200"/>
              <a:gd name="connsiteY14" fmla="*/ 772160 h 772160"/>
              <a:gd name="connsiteX15" fmla="*/ 128696 w 1473200"/>
              <a:gd name="connsiteY15" fmla="*/ 772160 h 772160"/>
              <a:gd name="connsiteX16" fmla="*/ 0 w 1473200"/>
              <a:gd name="connsiteY16" fmla="*/ 643464 h 772160"/>
              <a:gd name="connsiteX17" fmla="*/ 0 w 1473200"/>
              <a:gd name="connsiteY17" fmla="*/ 643467 h 772160"/>
              <a:gd name="connsiteX18" fmla="*/ 0 w 1473200"/>
              <a:gd name="connsiteY18" fmla="*/ 450427 h 772160"/>
              <a:gd name="connsiteX19" fmla="*/ 0 w 1473200"/>
              <a:gd name="connsiteY19" fmla="*/ 450427 h 772160"/>
              <a:gd name="connsiteX20" fmla="*/ 0 w 1473200"/>
              <a:gd name="connsiteY20" fmla="*/ 128696 h 772160"/>
              <a:gd name="connsiteX0" fmla="*/ 0 w 2400712"/>
              <a:gd name="connsiteY0" fmla="*/ 128696 h 2063608"/>
              <a:gd name="connsiteX1" fmla="*/ 128696 w 2400712"/>
              <a:gd name="connsiteY1" fmla="*/ 0 h 2063608"/>
              <a:gd name="connsiteX2" fmla="*/ 859367 w 2400712"/>
              <a:gd name="connsiteY2" fmla="*/ 0 h 2063608"/>
              <a:gd name="connsiteX3" fmla="*/ 859367 w 2400712"/>
              <a:gd name="connsiteY3" fmla="*/ 0 h 2063608"/>
              <a:gd name="connsiteX4" fmla="*/ 1227667 w 2400712"/>
              <a:gd name="connsiteY4" fmla="*/ 0 h 2063608"/>
              <a:gd name="connsiteX5" fmla="*/ 1344504 w 2400712"/>
              <a:gd name="connsiteY5" fmla="*/ 0 h 2063608"/>
              <a:gd name="connsiteX6" fmla="*/ 1473200 w 2400712"/>
              <a:gd name="connsiteY6" fmla="*/ 128696 h 2063608"/>
              <a:gd name="connsiteX7" fmla="*/ 1473200 w 2400712"/>
              <a:gd name="connsiteY7" fmla="*/ 450427 h 2063608"/>
              <a:gd name="connsiteX8" fmla="*/ 2400712 w 2400712"/>
              <a:gd name="connsiteY8" fmla="*/ 966513 h 2063608"/>
              <a:gd name="connsiteX9" fmla="*/ 1473200 w 2400712"/>
              <a:gd name="connsiteY9" fmla="*/ 643467 h 2063608"/>
              <a:gd name="connsiteX10" fmla="*/ 1473200 w 2400712"/>
              <a:gd name="connsiteY10" fmla="*/ 643464 h 2063608"/>
              <a:gd name="connsiteX11" fmla="*/ 1344504 w 2400712"/>
              <a:gd name="connsiteY11" fmla="*/ 772160 h 2063608"/>
              <a:gd name="connsiteX12" fmla="*/ 1227667 w 2400712"/>
              <a:gd name="connsiteY12" fmla="*/ 772160 h 2063608"/>
              <a:gd name="connsiteX13" fmla="*/ 859367 w 2400712"/>
              <a:gd name="connsiteY13" fmla="*/ 772160 h 2063608"/>
              <a:gd name="connsiteX14" fmla="*/ 859367 w 2400712"/>
              <a:gd name="connsiteY14" fmla="*/ 772160 h 2063608"/>
              <a:gd name="connsiteX15" fmla="*/ 128696 w 2400712"/>
              <a:gd name="connsiteY15" fmla="*/ 772160 h 2063608"/>
              <a:gd name="connsiteX16" fmla="*/ 0 w 2400712"/>
              <a:gd name="connsiteY16" fmla="*/ 643464 h 2063608"/>
              <a:gd name="connsiteX17" fmla="*/ 0 w 2400712"/>
              <a:gd name="connsiteY17" fmla="*/ 643467 h 2063608"/>
              <a:gd name="connsiteX18" fmla="*/ 0 w 2400712"/>
              <a:gd name="connsiteY18" fmla="*/ 450427 h 2063608"/>
              <a:gd name="connsiteX19" fmla="*/ 0 w 2400712"/>
              <a:gd name="connsiteY19" fmla="*/ 450427 h 2063608"/>
              <a:gd name="connsiteX20" fmla="*/ 0 w 2400712"/>
              <a:gd name="connsiteY20" fmla="*/ 128696 h 2063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400712" h="2063608">
                <a:moveTo>
                  <a:pt x="0" y="128696"/>
                </a:moveTo>
                <a:cubicBezTo>
                  <a:pt x="0" y="57619"/>
                  <a:pt x="57619" y="0"/>
                  <a:pt x="128696" y="0"/>
                </a:cubicBezTo>
                <a:lnTo>
                  <a:pt x="859367" y="0"/>
                </a:lnTo>
                <a:lnTo>
                  <a:pt x="859367" y="0"/>
                </a:lnTo>
                <a:lnTo>
                  <a:pt x="1227667" y="0"/>
                </a:lnTo>
                <a:lnTo>
                  <a:pt x="1344504" y="0"/>
                </a:lnTo>
                <a:cubicBezTo>
                  <a:pt x="1415581" y="0"/>
                  <a:pt x="1473200" y="57619"/>
                  <a:pt x="1473200" y="128696"/>
                </a:cubicBezTo>
                <a:lnTo>
                  <a:pt x="1473200" y="450427"/>
                </a:lnTo>
                <a:lnTo>
                  <a:pt x="2400712" y="966513"/>
                </a:lnTo>
                <a:lnTo>
                  <a:pt x="1473200" y="643467"/>
                </a:lnTo>
                <a:lnTo>
                  <a:pt x="1473200" y="643464"/>
                </a:lnTo>
                <a:cubicBezTo>
                  <a:pt x="1473200" y="714541"/>
                  <a:pt x="1415581" y="772160"/>
                  <a:pt x="1344504" y="772160"/>
                </a:cubicBezTo>
                <a:lnTo>
                  <a:pt x="1227667" y="772160"/>
                </a:lnTo>
                <a:cubicBezTo>
                  <a:pt x="1104900" y="772160"/>
                  <a:pt x="4101254" y="3677920"/>
                  <a:pt x="859367" y="772160"/>
                </a:cubicBezTo>
                <a:lnTo>
                  <a:pt x="859367" y="772160"/>
                </a:lnTo>
                <a:lnTo>
                  <a:pt x="128696" y="772160"/>
                </a:lnTo>
                <a:cubicBezTo>
                  <a:pt x="57619" y="772160"/>
                  <a:pt x="0" y="714541"/>
                  <a:pt x="0" y="643464"/>
                </a:cubicBezTo>
                <a:lnTo>
                  <a:pt x="0" y="643467"/>
                </a:lnTo>
                <a:lnTo>
                  <a:pt x="0" y="450427"/>
                </a:lnTo>
                <a:lnTo>
                  <a:pt x="0" y="450427"/>
                </a:lnTo>
                <a:lnTo>
                  <a:pt x="0" y="128696"/>
                </a:lnTo>
                <a:close/>
              </a:path>
            </a:pathLst>
          </a:custGeom>
          <a:solidFill>
            <a:srgbClr val="D6ECE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dirty="0" smtClean="0">
              <a:solidFill>
                <a:schemeClr val="tx1"/>
              </a:solidFill>
            </a:endParaRPr>
          </a:p>
        </p:txBody>
      </p:sp>
      <p:sp>
        <p:nvSpPr>
          <p:cNvPr id="10" name="角丸四角形吹き出し 9"/>
          <p:cNvSpPr/>
          <p:nvPr/>
        </p:nvSpPr>
        <p:spPr>
          <a:xfrm>
            <a:off x="1627071" y="4886960"/>
            <a:ext cx="1473200" cy="772160"/>
          </a:xfrm>
          <a:prstGeom prst="wedgeRoundRectCallout">
            <a:avLst>
              <a:gd name="adj1" fmla="val 112959"/>
              <a:gd name="adj2" fmla="val 75170"/>
              <a:gd name="adj3" fmla="val 16667"/>
            </a:avLst>
          </a:prstGeom>
          <a:solidFill>
            <a:srgbClr val="D6ECE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タグ</a:t>
            </a:r>
            <a:endParaRPr kumimoji="1" lang="ja-JP" altLang="en-US" dirty="0">
              <a:solidFill>
                <a:schemeClr val="tx1"/>
              </a:solidFill>
            </a:endParaRPr>
          </a:p>
        </p:txBody>
      </p:sp>
      <p:sp>
        <p:nvSpPr>
          <p:cNvPr id="12" name="テキスト ボックス 11"/>
          <p:cNvSpPr txBox="1"/>
          <p:nvPr/>
        </p:nvSpPr>
        <p:spPr>
          <a:xfrm>
            <a:off x="1871388" y="3373120"/>
            <a:ext cx="984565" cy="369332"/>
          </a:xfrm>
          <a:prstGeom prst="rect">
            <a:avLst/>
          </a:prstGeom>
          <a:noFill/>
        </p:spPr>
        <p:txBody>
          <a:bodyPr wrap="none" rtlCol="0">
            <a:spAutoFit/>
          </a:bodyPr>
          <a:lstStyle/>
          <a:p>
            <a:r>
              <a:rPr lang="ja-JP" altLang="en-US" dirty="0" smtClean="0"/>
              <a:t>コード</a:t>
            </a:r>
            <a:r>
              <a:rPr lang="ja-JP" altLang="en-US" dirty="0"/>
              <a:t>片</a:t>
            </a:r>
          </a:p>
        </p:txBody>
      </p:sp>
    </p:spTree>
    <p:extLst>
      <p:ext uri="{BB962C8B-B14F-4D97-AF65-F5344CB8AC3E}">
        <p14:creationId xmlns:p14="http://schemas.microsoft.com/office/powerpoint/2010/main" val="16831393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828675" y="3811269"/>
            <a:ext cx="7475538" cy="23656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en-US" altLang="ja-JP" dirty="0" smtClean="0"/>
              <a:t>Stack Overflow</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API</a:t>
            </a:r>
            <a:r>
              <a:rPr kumimoji="1" lang="ja-JP" altLang="en-US" dirty="0" smtClean="0"/>
              <a:t>の利用に関連する質問が多数投稿</a:t>
            </a:r>
            <a:endParaRPr kumimoji="1" lang="en-US" altLang="ja-JP" dirty="0" smtClean="0"/>
          </a:p>
          <a:p>
            <a:pPr lvl="1"/>
            <a:r>
              <a:rPr lang="en-US" altLang="ja-JP" dirty="0" smtClean="0"/>
              <a:t>API</a:t>
            </a:r>
            <a:r>
              <a:rPr lang="ja-JP" altLang="en-US" dirty="0" smtClean="0"/>
              <a:t>を理解することは難しい</a:t>
            </a:r>
            <a:endParaRPr lang="en-US" altLang="ja-JP" dirty="0" smtClean="0"/>
          </a:p>
          <a:p>
            <a:pPr lvl="1"/>
            <a:r>
              <a:rPr lang="en-US" altLang="ja-JP" dirty="0" smtClean="0"/>
              <a:t>Stack Overflow</a:t>
            </a:r>
            <a:r>
              <a:rPr lang="ja-JP" altLang="en-US" dirty="0"/>
              <a:t>（</a:t>
            </a:r>
            <a:r>
              <a:rPr lang="ja-JP" altLang="en-US" dirty="0" smtClean="0"/>
              <a:t>以下</a:t>
            </a:r>
            <a:r>
              <a:rPr lang="en-US" altLang="ja-JP" dirty="0" smtClean="0"/>
              <a:t>SO</a:t>
            </a:r>
            <a:r>
              <a:rPr lang="ja-JP" altLang="en-US" dirty="0" smtClean="0"/>
              <a:t>）を対象にした研究も多数</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sp>
        <p:nvSpPr>
          <p:cNvPr id="7" name="正方形/長方形 6"/>
          <p:cNvSpPr/>
          <p:nvPr/>
        </p:nvSpPr>
        <p:spPr>
          <a:xfrm>
            <a:off x="994410" y="3628707"/>
            <a:ext cx="1623060" cy="502761"/>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smtClean="0">
                <a:solidFill>
                  <a:schemeClr val="tx1"/>
                </a:solidFill>
              </a:rPr>
              <a:t>API</a:t>
            </a:r>
            <a:r>
              <a:rPr kumimoji="1" lang="ja-JP" altLang="en-US" sz="2400" dirty="0" smtClean="0">
                <a:solidFill>
                  <a:schemeClr val="tx1"/>
                </a:solidFill>
              </a:rPr>
              <a:t>とは</a:t>
            </a:r>
            <a:endParaRPr kumimoji="1" lang="ja-JP" altLang="en-US" sz="2400" dirty="0">
              <a:solidFill>
                <a:schemeClr val="tx1"/>
              </a:solidFill>
            </a:endParaRPr>
          </a:p>
        </p:txBody>
      </p:sp>
      <p:sp>
        <p:nvSpPr>
          <p:cNvPr id="8" name="コンテンツ プレースホルダー 2"/>
          <p:cNvSpPr txBox="1">
            <a:spLocks/>
          </p:cNvSpPr>
          <p:nvPr/>
        </p:nvSpPr>
        <p:spPr bwMode="auto">
          <a:xfrm>
            <a:off x="994410" y="4131468"/>
            <a:ext cx="7178040" cy="177419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ある機能を外部から呼び出して利用するための規約</a:t>
            </a:r>
            <a:endParaRPr lang="en-US" altLang="ja-JP" sz="2800" kern="0" dirty="0" smtClean="0"/>
          </a:p>
          <a:p>
            <a:pPr lvl="1"/>
            <a:r>
              <a:rPr lang="ja-JP" altLang="en-US" sz="2400" kern="0" dirty="0"/>
              <a:t>本研究</a:t>
            </a:r>
            <a:r>
              <a:rPr lang="ja-JP" altLang="en-US" sz="2400" kern="0" dirty="0" smtClean="0"/>
              <a:t>では、</a:t>
            </a:r>
            <a:r>
              <a:rPr lang="en-US" altLang="ja-JP" sz="2400" kern="0" dirty="0" smtClean="0"/>
              <a:t>Java</a:t>
            </a:r>
            <a:r>
              <a:rPr lang="ja-JP" altLang="en-US" sz="2400" kern="0" dirty="0" smtClean="0"/>
              <a:t>言語においてメソッドの形で実装されたものを示す</a:t>
            </a:r>
            <a:endParaRPr lang="ja-JP" altLang="en-US" sz="2400" kern="0" dirty="0"/>
          </a:p>
        </p:txBody>
      </p:sp>
    </p:spTree>
    <p:extLst>
      <p:ext uri="{BB962C8B-B14F-4D97-AF65-F5344CB8AC3E}">
        <p14:creationId xmlns:p14="http://schemas.microsoft.com/office/powerpoint/2010/main" val="22895319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Subramanian</a:t>
            </a:r>
            <a:r>
              <a:rPr kumimoji="1" lang="ja-JP" altLang="en-US" dirty="0" err="1" smtClean="0"/>
              <a:t>らに</a:t>
            </a:r>
            <a:r>
              <a:rPr kumimoji="1" lang="ja-JP" altLang="en-US" dirty="0" smtClean="0"/>
              <a:t>よる研究</a:t>
            </a:r>
            <a:r>
              <a:rPr kumimoji="1" lang="en-US" altLang="ja-JP" dirty="0" smtClean="0"/>
              <a:t>[1]</a:t>
            </a:r>
          </a:p>
          <a:p>
            <a:pPr lvl="1"/>
            <a:r>
              <a:rPr lang="en-US" altLang="ja-JP" dirty="0" smtClean="0"/>
              <a:t>SO</a:t>
            </a:r>
            <a:r>
              <a:rPr lang="ja-JP" altLang="en-US" dirty="0" smtClean="0"/>
              <a:t>の投稿データに含まれる</a:t>
            </a:r>
            <a:r>
              <a:rPr lang="en-US" altLang="ja-JP" dirty="0" smtClean="0"/>
              <a:t>API</a:t>
            </a:r>
            <a:r>
              <a:rPr lang="ja-JP" altLang="en-US" dirty="0" smtClean="0"/>
              <a:t>に関連情報のリンクを挿入するツールの開発</a:t>
            </a:r>
            <a:endParaRPr lang="en-US" altLang="ja-JP" dirty="0" smtClean="0"/>
          </a:p>
          <a:p>
            <a:r>
              <a:rPr lang="en-US" altLang="ja-JP" dirty="0" err="1" smtClean="0"/>
              <a:t>Ahasanuzzaman</a:t>
            </a:r>
            <a:r>
              <a:rPr lang="ja-JP" altLang="en-US" dirty="0" err="1" smtClean="0"/>
              <a:t>らに</a:t>
            </a:r>
            <a:r>
              <a:rPr lang="ja-JP" altLang="en-US" dirty="0" smtClean="0"/>
              <a:t>よる研究</a:t>
            </a:r>
            <a:r>
              <a:rPr lang="en-US" altLang="ja-JP" dirty="0" smtClean="0"/>
              <a:t>[2]</a:t>
            </a:r>
          </a:p>
          <a:p>
            <a:pPr lvl="1"/>
            <a:r>
              <a:rPr lang="ja-JP" altLang="en-US" dirty="0" smtClean="0"/>
              <a:t>機械学習を用いて投稿文から</a:t>
            </a:r>
            <a:r>
              <a:rPr lang="en-US" altLang="ja-JP" dirty="0" smtClean="0"/>
              <a:t>API</a:t>
            </a:r>
            <a:r>
              <a:rPr lang="ja-JP" altLang="en-US" dirty="0" smtClean="0"/>
              <a:t>に関連する投稿を判定し分類する研究</a:t>
            </a:r>
            <a:endParaRPr lang="en-US" altLang="ja-JP" dirty="0" smtClean="0"/>
          </a:p>
          <a:p>
            <a:pPr lvl="1"/>
            <a:endParaRPr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4</a:t>
            </a:fld>
            <a:endParaRPr lang="en-US" altLang="ja-JP"/>
          </a:p>
        </p:txBody>
      </p:sp>
      <p:sp>
        <p:nvSpPr>
          <p:cNvPr id="6" name="テキスト ボックス 28"/>
          <p:cNvSpPr txBox="1"/>
          <p:nvPr/>
        </p:nvSpPr>
        <p:spPr>
          <a:xfrm>
            <a:off x="845767" y="5110500"/>
            <a:ext cx="6752008" cy="1015663"/>
          </a:xfrm>
          <a:prstGeom prst="rect">
            <a:avLst/>
          </a:prstGeom>
          <a:solidFill>
            <a:schemeClr val="bg1">
              <a:lumMod val="75000"/>
            </a:schemeClr>
          </a:solidFill>
        </p:spPr>
        <p:txBody>
          <a:bodyPr wrap="square" rtlCol="0">
            <a:spAutoFit/>
          </a:bodyPr>
          <a:lstStyle/>
          <a:p>
            <a:r>
              <a:rPr lang="en-US" altLang="ja-JP" sz="1200" dirty="0" smtClean="0"/>
              <a:t>[1] </a:t>
            </a:r>
            <a:r>
              <a:rPr lang="en-US" altLang="ja-JP" sz="1200" dirty="0"/>
              <a:t>S. Subramanian, L. </a:t>
            </a:r>
            <a:r>
              <a:rPr lang="en-US" altLang="ja-JP" sz="1200" dirty="0" err="1"/>
              <a:t>Inozemtseva</a:t>
            </a:r>
            <a:r>
              <a:rPr lang="en-US" altLang="ja-JP" sz="1200" dirty="0"/>
              <a:t>, and R. Holmes. Live API documentation. </a:t>
            </a:r>
            <a:r>
              <a:rPr lang="en-US" altLang="ja-JP" sz="1200" dirty="0" smtClean="0"/>
              <a:t>In: </a:t>
            </a:r>
            <a:r>
              <a:rPr lang="en-US" altLang="ja-JP" sz="1200" dirty="0"/>
              <a:t>Proc. ICSE '14, pages 643--652, 2014</a:t>
            </a:r>
            <a:r>
              <a:rPr lang="en-US" altLang="ja-JP" sz="1200" dirty="0" smtClean="0"/>
              <a:t>.</a:t>
            </a:r>
          </a:p>
          <a:p>
            <a:r>
              <a:rPr lang="en-US" altLang="ja-JP" sz="1200" dirty="0" smtClean="0"/>
              <a:t>[2] </a:t>
            </a:r>
            <a:r>
              <a:rPr lang="en-US" altLang="ja-JP" sz="1200" dirty="0" err="1"/>
              <a:t>Ahasanuzzaman</a:t>
            </a:r>
            <a:r>
              <a:rPr lang="en-US" altLang="ja-JP" sz="1200" dirty="0"/>
              <a:t> M, </a:t>
            </a:r>
            <a:r>
              <a:rPr lang="en-US" altLang="ja-JP" sz="1200" dirty="0" err="1"/>
              <a:t>Asaduzzaman</a:t>
            </a:r>
            <a:r>
              <a:rPr lang="en-US" altLang="ja-JP" sz="1200" dirty="0"/>
              <a:t> M, Roy CK, </a:t>
            </a:r>
            <a:r>
              <a:rPr lang="en-US" altLang="ja-JP" sz="1200" dirty="0" smtClean="0"/>
              <a:t>and Schneider KA. </a:t>
            </a:r>
            <a:r>
              <a:rPr lang="en-US" altLang="ja-JP" sz="1200" dirty="0"/>
              <a:t>Classifying Stack Overflow posts on API issues. In: 25th international conference on software analysis, evolution and reengineering (SANER), pp </a:t>
            </a:r>
            <a:r>
              <a:rPr lang="en-US" altLang="ja-JP" sz="1200" dirty="0" smtClean="0"/>
              <a:t>244–254,2018</a:t>
            </a:r>
            <a:endParaRPr kumimoji="1" lang="en-US" altLang="ja-JP" sz="1200" dirty="0"/>
          </a:p>
        </p:txBody>
      </p:sp>
    </p:spTree>
    <p:extLst>
      <p:ext uri="{BB962C8B-B14F-4D97-AF65-F5344CB8AC3E}">
        <p14:creationId xmlns:p14="http://schemas.microsoft.com/office/powerpoint/2010/main" val="41518654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問題点</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関連研究では、</a:t>
            </a:r>
            <a:r>
              <a:rPr kumimoji="1" lang="en-US" altLang="ja-JP" dirty="0" smtClean="0"/>
              <a:t>API</a:t>
            </a:r>
            <a:r>
              <a:rPr kumimoji="1" lang="ja-JP" altLang="en-US" dirty="0" smtClean="0"/>
              <a:t>がライブラリの最新バージョンで使用可能かどうかについて言及なし</a:t>
            </a:r>
            <a:endParaRPr kumimoji="1" lang="en-US" altLang="ja-JP" dirty="0" smtClean="0"/>
          </a:p>
          <a:p>
            <a:r>
              <a:rPr lang="en-US" altLang="ja-JP" dirty="0" smtClean="0"/>
              <a:t>SO</a:t>
            </a:r>
            <a:r>
              <a:rPr lang="ja-JP" altLang="en-US" dirty="0" smtClean="0"/>
              <a:t>上のコード片に含まれる</a:t>
            </a:r>
            <a:r>
              <a:rPr lang="en-US" altLang="ja-JP" dirty="0" smtClean="0"/>
              <a:t>API</a:t>
            </a:r>
            <a:r>
              <a:rPr lang="ja-JP" altLang="en-US" dirty="0" smtClean="0"/>
              <a:t>が最新のライブラリバージョンで使用可能とは限らない</a:t>
            </a:r>
            <a:endParaRPr lang="en-US" altLang="ja-JP" dirty="0" smtClean="0"/>
          </a:p>
          <a:p>
            <a:pPr lvl="1"/>
            <a:r>
              <a:rPr lang="en-US" altLang="ja-JP" dirty="0" smtClean="0"/>
              <a:t>Java</a:t>
            </a:r>
            <a:r>
              <a:rPr lang="ja-JP" altLang="en-US" dirty="0"/>
              <a:t>言語におけるソフトウェア開発に利用されるライブラリは日々</a:t>
            </a:r>
            <a:r>
              <a:rPr lang="ja-JP" altLang="en-US" dirty="0" smtClean="0"/>
              <a:t>更新</a:t>
            </a:r>
            <a:endParaRPr lang="en-US" altLang="ja-JP" dirty="0" smtClean="0"/>
          </a:p>
          <a:p>
            <a:pPr lvl="1"/>
            <a:r>
              <a:rPr lang="en-US" altLang="ja-JP" dirty="0" smtClean="0"/>
              <a:t>API</a:t>
            </a:r>
            <a:r>
              <a:rPr lang="ja-JP" altLang="en-US" dirty="0" smtClean="0"/>
              <a:t>の使用が非推奨になるなど</a:t>
            </a:r>
            <a:endParaRPr lang="en-US" altLang="ja-JP" dirty="0" smtClean="0"/>
          </a:p>
          <a:p>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Tree>
    <p:extLst>
      <p:ext uri="{BB962C8B-B14F-4D97-AF65-F5344CB8AC3E}">
        <p14:creationId xmlns:p14="http://schemas.microsoft.com/office/powerpoint/2010/main" val="4737448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研究概要</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目的：</a:t>
            </a:r>
            <a:r>
              <a:rPr kumimoji="1" lang="en-US" altLang="ja-JP" dirty="0" smtClean="0"/>
              <a:t>SO</a:t>
            </a:r>
            <a:r>
              <a:rPr kumimoji="1" lang="ja-JP" altLang="en-US" dirty="0" smtClean="0"/>
              <a:t>上</a:t>
            </a:r>
            <a:r>
              <a:rPr lang="ja-JP" altLang="en-US" dirty="0" smtClean="0"/>
              <a:t>のコード片</a:t>
            </a:r>
            <a:r>
              <a:rPr kumimoji="1" lang="ja-JP" altLang="en-US" dirty="0" smtClean="0"/>
              <a:t>は現在も使用可能か</a:t>
            </a:r>
            <a:endParaRPr kumimoji="1" lang="en-US" altLang="ja-JP" dirty="0" smtClean="0"/>
          </a:p>
          <a:p>
            <a:pPr marL="0" indent="0">
              <a:buNone/>
            </a:pPr>
            <a:r>
              <a:rPr kumimoji="1" lang="ja-JP" altLang="en-US" dirty="0" smtClean="0"/>
              <a:t>手法：</a:t>
            </a:r>
            <a:r>
              <a:rPr lang="ja-JP" altLang="en-US" dirty="0"/>
              <a:t>投稿</a:t>
            </a:r>
            <a:r>
              <a:rPr lang="ja-JP" altLang="en-US" dirty="0" smtClean="0"/>
              <a:t>のコード片に含まれる</a:t>
            </a:r>
            <a:r>
              <a:rPr lang="en-US" altLang="ja-JP" dirty="0" smtClean="0"/>
              <a:t>API</a:t>
            </a:r>
            <a:r>
              <a:rPr lang="ja-JP" altLang="en-US" dirty="0" smtClean="0"/>
              <a:t>をライブラリのリポジトリと比較</a:t>
            </a:r>
            <a:endParaRPr lang="en-US" altLang="ja-JP" dirty="0" smtClean="0"/>
          </a:p>
          <a:p>
            <a:pPr lvl="1"/>
            <a:r>
              <a:rPr kumimoji="1" lang="ja-JP" altLang="en-US" dirty="0" smtClean="0"/>
              <a:t>コード片に含まれる全ての</a:t>
            </a:r>
            <a:r>
              <a:rPr kumimoji="1" lang="en-US" altLang="ja-JP" dirty="0" smtClean="0"/>
              <a:t>API</a:t>
            </a:r>
            <a:r>
              <a:rPr kumimoji="1" lang="ja-JP" altLang="en-US" dirty="0" smtClean="0"/>
              <a:t>がライブラリの最新バージョンでも</a:t>
            </a:r>
            <a:r>
              <a:rPr kumimoji="1" lang="ja-JP" altLang="en-US" dirty="0"/>
              <a:t>使用</a:t>
            </a:r>
            <a:r>
              <a:rPr kumimoji="1" lang="ja-JP" altLang="en-US" dirty="0" smtClean="0"/>
              <a:t>できるものは有効</a:t>
            </a:r>
            <a:endParaRPr kumimoji="1" lang="en-US" altLang="ja-JP" dirty="0" smtClean="0"/>
          </a:p>
          <a:p>
            <a:pPr lvl="1"/>
            <a:r>
              <a:rPr kumimoji="1" lang="ja-JP" altLang="en-US" dirty="0" smtClean="0"/>
              <a:t>使用が非推奨になった、削除された</a:t>
            </a:r>
            <a:r>
              <a:rPr lang="en-US" altLang="ja-JP" dirty="0" smtClean="0"/>
              <a:t>API</a:t>
            </a:r>
            <a:r>
              <a:rPr lang="ja-JP" altLang="en-US" dirty="0" smtClean="0"/>
              <a:t>を含むコード片</a:t>
            </a:r>
            <a:r>
              <a:rPr kumimoji="1" lang="ja-JP" altLang="en-US" dirty="0" smtClean="0"/>
              <a:t>は有効でない</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6</a:t>
            </a:fld>
            <a:endParaRPr lang="en-US" altLang="ja-JP"/>
          </a:p>
        </p:txBody>
      </p:sp>
    </p:spTree>
    <p:extLst>
      <p:ext uri="{BB962C8B-B14F-4D97-AF65-F5344CB8AC3E}">
        <p14:creationId xmlns:p14="http://schemas.microsoft.com/office/powerpoint/2010/main" val="23073363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調査項目</a:t>
            </a:r>
            <a:endParaRPr kumimoji="1" lang="ja-JP" altLang="en-US" dirty="0"/>
          </a:p>
        </p:txBody>
      </p:sp>
      <p:sp>
        <p:nvSpPr>
          <p:cNvPr id="3" name="コンテンツ プレースホルダー 2"/>
          <p:cNvSpPr>
            <a:spLocks noGrp="1"/>
          </p:cNvSpPr>
          <p:nvPr>
            <p:ph idx="1"/>
          </p:nvPr>
        </p:nvSpPr>
        <p:spPr/>
        <p:txBody>
          <a:bodyPr/>
          <a:lstStyle/>
          <a:p>
            <a:r>
              <a:rPr lang="ja-JP" altLang="en-US" b="1" dirty="0" smtClean="0"/>
              <a:t>項目</a:t>
            </a:r>
            <a:r>
              <a:rPr lang="en-US" altLang="ja-JP" b="1" dirty="0" smtClean="0"/>
              <a:t>1</a:t>
            </a:r>
            <a:r>
              <a:rPr lang="ja-JP" altLang="en-US" dirty="0" smtClean="0"/>
              <a:t>：コード片に含まれる</a:t>
            </a:r>
            <a:r>
              <a:rPr lang="en-US" altLang="ja-JP" dirty="0" smtClean="0"/>
              <a:t>Java API</a:t>
            </a:r>
            <a:r>
              <a:rPr lang="ja-JP" altLang="en-US" dirty="0" smtClean="0"/>
              <a:t>の有効性調査</a:t>
            </a:r>
            <a:endParaRPr lang="en-US" altLang="ja-JP" dirty="0" smtClean="0"/>
          </a:p>
          <a:p>
            <a:pPr lvl="1"/>
            <a:r>
              <a:rPr lang="ja-JP" altLang="en-US" dirty="0" smtClean="0"/>
              <a:t>コード片に含まれる</a:t>
            </a:r>
            <a:r>
              <a:rPr lang="en-US" altLang="ja-JP" dirty="0" smtClean="0"/>
              <a:t>API</a:t>
            </a:r>
            <a:r>
              <a:rPr lang="ja-JP" altLang="en-US" dirty="0"/>
              <a:t>がライブラリの最新</a:t>
            </a:r>
            <a:r>
              <a:rPr lang="ja-JP" altLang="en-US" dirty="0" smtClean="0"/>
              <a:t>バージョン（</a:t>
            </a:r>
            <a:r>
              <a:rPr lang="en-US" altLang="ja-JP" dirty="0" smtClean="0"/>
              <a:t>2020</a:t>
            </a:r>
            <a:r>
              <a:rPr lang="ja-JP" altLang="en-US" dirty="0" smtClean="0"/>
              <a:t>年</a:t>
            </a:r>
            <a:r>
              <a:rPr lang="en-US" altLang="ja-JP" dirty="0" smtClean="0"/>
              <a:t>1</a:t>
            </a:r>
            <a:r>
              <a:rPr lang="ja-JP" altLang="en-US" dirty="0" smtClean="0"/>
              <a:t>月時点）で使用可能か</a:t>
            </a:r>
            <a:endParaRPr lang="en-US" altLang="ja-JP" dirty="0"/>
          </a:p>
          <a:p>
            <a:pPr lvl="2"/>
            <a:r>
              <a:rPr lang="ja-JP" altLang="en-US" dirty="0"/>
              <a:t>メソッド名と</a:t>
            </a:r>
            <a:r>
              <a:rPr lang="ja-JP" altLang="en-US" dirty="0" smtClean="0"/>
              <a:t>引数の数、型に一致するか調査</a:t>
            </a:r>
            <a:endParaRPr lang="en-US" altLang="ja-JP" dirty="0"/>
          </a:p>
          <a:p>
            <a:r>
              <a:rPr lang="ja-JP" altLang="en-US" b="1" dirty="0" smtClean="0"/>
              <a:t>項目</a:t>
            </a:r>
            <a:r>
              <a:rPr lang="en-US" altLang="ja-JP" b="1" dirty="0" smtClean="0"/>
              <a:t>2</a:t>
            </a:r>
            <a:r>
              <a:rPr lang="ja-JP" altLang="en-US" dirty="0" smtClean="0"/>
              <a:t>：有効</a:t>
            </a:r>
            <a:r>
              <a:rPr lang="ja-JP" altLang="en-US" dirty="0"/>
              <a:t>でない</a:t>
            </a:r>
            <a:r>
              <a:rPr lang="en-US" altLang="ja-JP" dirty="0"/>
              <a:t>API</a:t>
            </a:r>
            <a:r>
              <a:rPr lang="ja-JP" altLang="en-US" dirty="0"/>
              <a:t>を含むコード片</a:t>
            </a:r>
            <a:r>
              <a:rPr lang="ja-JP" altLang="en-US" dirty="0" smtClean="0"/>
              <a:t>の詳細な情報</a:t>
            </a:r>
            <a:endParaRPr lang="en-US" altLang="ja-JP" dirty="0"/>
          </a:p>
          <a:p>
            <a:pPr lvl="1"/>
            <a:r>
              <a:rPr lang="ja-JP" altLang="en-US" dirty="0" smtClean="0"/>
              <a:t>投稿</a:t>
            </a:r>
            <a:r>
              <a:rPr lang="ja-JP" altLang="en-US" dirty="0"/>
              <a:t>日時</a:t>
            </a:r>
            <a:r>
              <a:rPr lang="ja-JP" altLang="en-US" dirty="0" smtClean="0"/>
              <a:t>からコード片の情報が有効でなくなるまでの</a:t>
            </a:r>
            <a:r>
              <a:rPr lang="ja-JP" altLang="en-US" dirty="0"/>
              <a:t>経過</a:t>
            </a:r>
            <a:r>
              <a:rPr lang="ja-JP" altLang="en-US" dirty="0" smtClean="0"/>
              <a:t>年月</a:t>
            </a:r>
            <a:endParaRPr lang="en-US" altLang="ja-JP" dirty="0"/>
          </a:p>
          <a:p>
            <a:pPr lvl="1"/>
            <a:endParaRPr lang="en-US" altLang="ja-JP" dirty="0" smtClean="0"/>
          </a:p>
          <a:p>
            <a:pPr lvl="1"/>
            <a:endParaRPr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spTree>
    <p:extLst>
      <p:ext uri="{BB962C8B-B14F-4D97-AF65-F5344CB8AC3E}">
        <p14:creationId xmlns:p14="http://schemas.microsoft.com/office/powerpoint/2010/main" val="1808320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調査対象</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ライブラリ</a:t>
            </a:r>
            <a:endParaRPr lang="en-US" altLang="ja-JP" dirty="0"/>
          </a:p>
          <a:p>
            <a:pPr lvl="1"/>
            <a:r>
              <a:rPr lang="en-US" altLang="ja-JP" dirty="0"/>
              <a:t>5</a:t>
            </a:r>
            <a:r>
              <a:rPr lang="ja-JP" altLang="en-US" dirty="0"/>
              <a:t>種類のライブラリ（</a:t>
            </a:r>
            <a:r>
              <a:rPr lang="en-US" altLang="ja-JP" dirty="0"/>
              <a:t>Guava</a:t>
            </a:r>
            <a:r>
              <a:rPr lang="ja-JP" altLang="en-US" dirty="0" err="1"/>
              <a:t>、</a:t>
            </a:r>
            <a:r>
              <a:rPr lang="en-US" altLang="ja-JP" dirty="0" err="1"/>
              <a:t>JavaMail</a:t>
            </a:r>
            <a:r>
              <a:rPr lang="ja-JP" altLang="en-US" dirty="0" err="1"/>
              <a:t>、</a:t>
            </a:r>
            <a:r>
              <a:rPr lang="en-US" altLang="ja-JP" dirty="0" err="1"/>
              <a:t>Jsoup</a:t>
            </a:r>
            <a:r>
              <a:rPr lang="ja-JP" altLang="en-US" dirty="0" err="1"/>
              <a:t>、</a:t>
            </a:r>
            <a:r>
              <a:rPr lang="en-US" altLang="ja-JP" dirty="0"/>
              <a:t>SLF4J</a:t>
            </a:r>
            <a:r>
              <a:rPr lang="ja-JP" altLang="en-US" dirty="0" err="1"/>
              <a:t>、</a:t>
            </a:r>
            <a:r>
              <a:rPr lang="en-US" altLang="ja-JP" dirty="0"/>
              <a:t>Twitter4J</a:t>
            </a:r>
            <a:r>
              <a:rPr lang="ja-JP" altLang="en-US" dirty="0"/>
              <a:t>）について調査</a:t>
            </a:r>
            <a:endParaRPr lang="en-US" altLang="ja-JP" dirty="0"/>
          </a:p>
          <a:p>
            <a:pPr lvl="1"/>
            <a:r>
              <a:rPr lang="ja-JP" altLang="en-US" dirty="0"/>
              <a:t>いずれも</a:t>
            </a:r>
            <a:r>
              <a:rPr lang="en-US" altLang="ja-JP" dirty="0"/>
              <a:t>SO</a:t>
            </a:r>
            <a:r>
              <a:rPr lang="ja-JP" altLang="en-US" dirty="0"/>
              <a:t>上に</a:t>
            </a:r>
            <a:r>
              <a:rPr lang="en-US" altLang="ja-JP" dirty="0" smtClean="0"/>
              <a:t>1,000</a:t>
            </a:r>
            <a:r>
              <a:rPr lang="ja-JP" altLang="en-US" dirty="0"/>
              <a:t>件以上の投稿有り</a:t>
            </a:r>
            <a:endParaRPr lang="en-US" altLang="ja-JP" dirty="0"/>
          </a:p>
          <a:p>
            <a:r>
              <a:rPr kumimoji="1" lang="ja-JP" altLang="en-US" dirty="0" smtClean="0"/>
              <a:t>コード片</a:t>
            </a:r>
            <a:endParaRPr kumimoji="1" lang="en-US" altLang="ja-JP" dirty="0" smtClean="0"/>
          </a:p>
          <a:p>
            <a:pPr lvl="1"/>
            <a:r>
              <a:rPr lang="en-US" altLang="ja-JP" dirty="0" smtClean="0"/>
              <a:t>SO</a:t>
            </a:r>
            <a:r>
              <a:rPr lang="ja-JP" altLang="en-US" dirty="0" smtClean="0"/>
              <a:t>に投稿された</a:t>
            </a:r>
            <a:r>
              <a:rPr lang="en-US" altLang="ja-JP" dirty="0" smtClean="0"/>
              <a:t>Java</a:t>
            </a:r>
            <a:r>
              <a:rPr lang="ja-JP" altLang="en-US" dirty="0" smtClean="0"/>
              <a:t>言語で書かれたもの</a:t>
            </a:r>
            <a:endParaRPr kumimoji="1" lang="en-US" altLang="ja-JP" dirty="0" smtClean="0"/>
          </a:p>
          <a:p>
            <a:pPr lvl="1"/>
            <a:r>
              <a:rPr lang="ja-JP" altLang="en-US" dirty="0" smtClean="0"/>
              <a:t>タイトル、本文、タグのいずれかにライブラリ名を含むもの</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Tree>
    <p:extLst>
      <p:ext uri="{BB962C8B-B14F-4D97-AF65-F5344CB8AC3E}">
        <p14:creationId xmlns:p14="http://schemas.microsoft.com/office/powerpoint/2010/main" val="867131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SOTorrent</a:t>
            </a:r>
            <a:r>
              <a:rPr kumimoji="1" lang="en-US" altLang="ja-JP" dirty="0" smtClean="0"/>
              <a:t>[3]</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SO</a:t>
            </a:r>
            <a:r>
              <a:rPr kumimoji="1" lang="ja-JP" altLang="en-US" dirty="0" smtClean="0"/>
              <a:t>のデータダンプを基に作成されたデータセット</a:t>
            </a:r>
            <a:endParaRPr kumimoji="1" lang="en-US" altLang="ja-JP" dirty="0" smtClean="0"/>
          </a:p>
          <a:p>
            <a:pPr lvl="1"/>
            <a:r>
              <a:rPr kumimoji="1" lang="en-US" altLang="ja-JP" dirty="0" smtClean="0"/>
              <a:t>2008</a:t>
            </a:r>
            <a:r>
              <a:rPr kumimoji="1" lang="ja-JP" altLang="en-US" dirty="0" smtClean="0"/>
              <a:t>年</a:t>
            </a:r>
            <a:r>
              <a:rPr kumimoji="1" lang="en-US" altLang="ja-JP" dirty="0" smtClean="0"/>
              <a:t>7</a:t>
            </a:r>
            <a:r>
              <a:rPr kumimoji="1" lang="ja-JP" altLang="en-US" dirty="0" smtClean="0"/>
              <a:t>月から</a:t>
            </a:r>
            <a:r>
              <a:rPr kumimoji="1" lang="en-US" altLang="ja-JP" dirty="0" smtClean="0"/>
              <a:t>2019</a:t>
            </a:r>
            <a:r>
              <a:rPr kumimoji="1" lang="ja-JP" altLang="en-US" dirty="0" smtClean="0"/>
              <a:t>年</a:t>
            </a:r>
            <a:r>
              <a:rPr kumimoji="1" lang="en-US" altLang="ja-JP" dirty="0" smtClean="0"/>
              <a:t>6</a:t>
            </a:r>
            <a:r>
              <a:rPr kumimoji="1" lang="ja-JP" altLang="en-US" dirty="0" smtClean="0"/>
              <a:t>月までのデータ</a:t>
            </a:r>
            <a:endParaRPr lang="en-US" altLang="ja-JP" dirty="0"/>
          </a:p>
          <a:p>
            <a:r>
              <a:rPr kumimoji="1" lang="ja-JP" altLang="en-US" dirty="0" smtClean="0"/>
              <a:t>公式のデータダンプを解析しやすいよう加工</a:t>
            </a:r>
            <a:endParaRPr kumimoji="1" lang="en-US" altLang="ja-JP" dirty="0" smtClean="0"/>
          </a:p>
          <a:p>
            <a:pPr lvl="1"/>
            <a:r>
              <a:rPr lang="ja-JP" altLang="en-US" dirty="0" smtClean="0"/>
              <a:t>テキストブロックとコードブロックの識別</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9</a:t>
            </a:fld>
            <a:endParaRPr lang="en-US" altLang="ja-JP"/>
          </a:p>
        </p:txBody>
      </p:sp>
      <p:sp>
        <p:nvSpPr>
          <p:cNvPr id="5" name="テキスト ボックス 28"/>
          <p:cNvSpPr txBox="1"/>
          <p:nvPr/>
        </p:nvSpPr>
        <p:spPr>
          <a:xfrm>
            <a:off x="845767" y="5406063"/>
            <a:ext cx="6752008" cy="646331"/>
          </a:xfrm>
          <a:prstGeom prst="rect">
            <a:avLst/>
          </a:prstGeom>
          <a:solidFill>
            <a:schemeClr val="bg1">
              <a:lumMod val="75000"/>
            </a:schemeClr>
          </a:solidFill>
        </p:spPr>
        <p:txBody>
          <a:bodyPr wrap="square" rtlCol="0">
            <a:spAutoFit/>
          </a:bodyPr>
          <a:lstStyle/>
          <a:p>
            <a:r>
              <a:rPr lang="en-US" altLang="ja-JP" sz="1200" dirty="0" smtClean="0"/>
              <a:t>[3] S. </a:t>
            </a:r>
            <a:r>
              <a:rPr lang="en-US" altLang="ja-JP" sz="1200" dirty="0" err="1"/>
              <a:t>Baltes</a:t>
            </a:r>
            <a:r>
              <a:rPr lang="en-US" altLang="ja-JP" sz="1200" dirty="0"/>
              <a:t>, </a:t>
            </a:r>
            <a:r>
              <a:rPr lang="en-US" altLang="ja-JP" sz="1200" dirty="0" smtClean="0"/>
              <a:t>C. </a:t>
            </a:r>
            <a:r>
              <a:rPr lang="en-US" altLang="ja-JP" sz="1200" dirty="0" err="1"/>
              <a:t>Treude</a:t>
            </a:r>
            <a:r>
              <a:rPr lang="en-US" altLang="ja-JP" sz="1200" dirty="0"/>
              <a:t>, and </a:t>
            </a:r>
            <a:r>
              <a:rPr lang="en-US" altLang="ja-JP" sz="1200" dirty="0" smtClean="0"/>
              <a:t>S. </a:t>
            </a:r>
            <a:r>
              <a:rPr lang="en-US" altLang="ja-JP" sz="1200" dirty="0"/>
              <a:t>Diehl</a:t>
            </a:r>
            <a:r>
              <a:rPr lang="en-US" altLang="ja-JP" sz="1200" dirty="0" smtClean="0"/>
              <a:t>.</a:t>
            </a:r>
            <a:r>
              <a:rPr lang="en-US" altLang="ja-JP" sz="1200" b="1" dirty="0"/>
              <a:t> </a:t>
            </a:r>
            <a:r>
              <a:rPr lang="en-US" altLang="ja-JP" sz="1200" dirty="0" err="1"/>
              <a:t>SOTorrent</a:t>
            </a:r>
            <a:r>
              <a:rPr lang="en-US" altLang="ja-JP" sz="1200" dirty="0"/>
              <a:t>: Studying the Origin, Evolution, and Usage of Stack Overflow Code Snippets</a:t>
            </a:r>
            <a:r>
              <a:rPr lang="en-US" altLang="ja-JP" sz="1200" dirty="0" smtClean="0"/>
              <a:t>.</a:t>
            </a:r>
            <a:r>
              <a:rPr lang="en-US" altLang="ja-JP" sz="1200" i="1" dirty="0"/>
              <a:t> Proceedings of the 16th International Conference on Mining Software Repositories (MSR 2019</a:t>
            </a:r>
            <a:r>
              <a:rPr lang="en-US" altLang="ja-JP" sz="1200" i="1" dirty="0" smtClean="0"/>
              <a:t>) , pp191-194, 2019</a:t>
            </a:r>
            <a:endParaRPr kumimoji="1" lang="en-US" altLang="ja-JP" sz="1200" dirty="0"/>
          </a:p>
        </p:txBody>
      </p:sp>
    </p:spTree>
    <p:extLst>
      <p:ext uri="{BB962C8B-B14F-4D97-AF65-F5344CB8AC3E}">
        <p14:creationId xmlns:p14="http://schemas.microsoft.com/office/powerpoint/2010/main" val="2704162846"/>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28179</TotalTime>
  <Words>1575</Words>
  <Application>Microsoft Office PowerPoint</Application>
  <PresentationFormat>画面に合わせる (4:3)</PresentationFormat>
  <Paragraphs>274</Paragraphs>
  <Slides>17</Slides>
  <Notes>17</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17</vt:i4>
      </vt:variant>
    </vt:vector>
  </HeadingPairs>
  <TitlesOfParts>
    <vt:vector size="22" baseType="lpstr">
      <vt:lpstr>ＭＳ Ｐゴシック</vt:lpstr>
      <vt:lpstr>Arial</vt:lpstr>
      <vt:lpstr>Calibri</vt:lpstr>
      <vt:lpstr>Wingdings</vt:lpstr>
      <vt:lpstr>Sel-CoolMetal-white</vt:lpstr>
      <vt:lpstr>Stack Overflowに投稿された Java APIを含むコード片の有効性の調査</vt:lpstr>
      <vt:lpstr>Stack Overflow</vt:lpstr>
      <vt:lpstr>Stack Overflow</vt:lpstr>
      <vt:lpstr>関連研究</vt:lpstr>
      <vt:lpstr>問題点</vt:lpstr>
      <vt:lpstr>研究概要</vt:lpstr>
      <vt:lpstr>調査項目</vt:lpstr>
      <vt:lpstr>調査対象</vt:lpstr>
      <vt:lpstr>SOTorrent[3]</vt:lpstr>
      <vt:lpstr>調査手法</vt:lpstr>
      <vt:lpstr>Step 1 : APIDB構築</vt:lpstr>
      <vt:lpstr>Step 2-1 : コード片抽出</vt:lpstr>
      <vt:lpstr>Step 2-2 : コード片解析</vt:lpstr>
      <vt:lpstr>Step 3 : API照合 </vt:lpstr>
      <vt:lpstr>調査結果</vt:lpstr>
      <vt:lpstr>調査結果</vt:lpstr>
      <vt:lpstr>まとめと今後の課題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第1回卒論中間報告</dc:title>
  <dc:creator>NISHIMURA KOTARO</dc:creator>
  <cp:lastModifiedBy>NISHIMURA KOTARO</cp:lastModifiedBy>
  <cp:revision>223</cp:revision>
  <cp:lastPrinted>2020-02-18T06:48:22Z</cp:lastPrinted>
  <dcterms:created xsi:type="dcterms:W3CDTF">2015-11-09T07:10:03Z</dcterms:created>
  <dcterms:modified xsi:type="dcterms:W3CDTF">2020-02-18T06:56:02Z</dcterms:modified>
</cp:coreProperties>
</file>