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36"/>
  </p:notesMasterIdLst>
  <p:sldIdLst>
    <p:sldId id="256" r:id="rId2"/>
    <p:sldId id="284" r:id="rId3"/>
    <p:sldId id="293" r:id="rId4"/>
    <p:sldId id="258" r:id="rId5"/>
    <p:sldId id="286" r:id="rId6"/>
    <p:sldId id="326" r:id="rId7"/>
    <p:sldId id="322" r:id="rId8"/>
    <p:sldId id="321" r:id="rId9"/>
    <p:sldId id="328" r:id="rId10"/>
    <p:sldId id="333" r:id="rId11"/>
    <p:sldId id="329" r:id="rId12"/>
    <p:sldId id="330" r:id="rId13"/>
    <p:sldId id="277" r:id="rId14"/>
    <p:sldId id="324" r:id="rId15"/>
    <p:sldId id="331" r:id="rId16"/>
    <p:sldId id="304" r:id="rId17"/>
    <p:sldId id="332" r:id="rId18"/>
    <p:sldId id="279" r:id="rId19"/>
    <p:sldId id="273" r:id="rId20"/>
    <p:sldId id="325" r:id="rId21"/>
    <p:sldId id="306" r:id="rId22"/>
    <p:sldId id="334" r:id="rId23"/>
    <p:sldId id="301" r:id="rId24"/>
    <p:sldId id="278" r:id="rId25"/>
    <p:sldId id="290" r:id="rId26"/>
    <p:sldId id="297" r:id="rId27"/>
    <p:sldId id="296" r:id="rId28"/>
    <p:sldId id="307" r:id="rId29"/>
    <p:sldId id="292" r:id="rId30"/>
    <p:sldId id="269" r:id="rId31"/>
    <p:sldId id="270" r:id="rId32"/>
    <p:sldId id="271" r:id="rId33"/>
    <p:sldId id="272" r:id="rId34"/>
    <p:sldId id="323" r:id="rId35"/>
  </p:sldIdLst>
  <p:sldSz cx="9144000" cy="5143500" type="screen16x9"/>
  <p:notesSz cx="9939338" cy="6807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0" roundtripDataSignature="AMtx7mjnVmWK7bzJAklQ8+Y0MB5atpnWL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matusm" initials="k" lastIdx="127" clrIdx="0">
    <p:extLst>
      <p:ext uri="{19B8F6BF-5375-455C-9EA6-DF929625EA0E}">
        <p15:presenceInfo xmlns:p15="http://schemas.microsoft.com/office/powerpoint/2012/main" userId="68ea272170cf9a0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C1C"/>
    <a:srgbClr val="99CC00"/>
    <a:srgbClr val="004D40"/>
    <a:srgbClr val="9E0B00"/>
    <a:srgbClr val="AAFF71"/>
    <a:srgbClr val="C5FFA5"/>
    <a:srgbClr val="99FF66"/>
    <a:srgbClr val="00CC99"/>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23" autoAdjust="0"/>
    <p:restoredTop sz="65255" autoAdjust="0"/>
  </p:normalViewPr>
  <p:slideViewPr>
    <p:cSldViewPr snapToGrid="0">
      <p:cViewPr varScale="1">
        <p:scale>
          <a:sx n="70" d="100"/>
          <a:sy n="70" d="100"/>
        </p:scale>
        <p:origin x="1891" y="3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50" Type="http://customschemas.google.com/relationships/presentationmetadata" Target="metadata"/><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93934" y="3233420"/>
            <a:ext cx="7951470" cy="306324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993934" y="3233420"/>
            <a:ext cx="7951470" cy="30632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a:t>井上研究室の小池が</a:t>
            </a:r>
            <a:r>
              <a:rPr lang="ja" altLang="ja-JP" dirty="0"/>
              <a:t>React</a:t>
            </a:r>
            <a:r>
              <a:rPr lang="en-US" altLang="ja" dirty="0"/>
              <a:t> </a:t>
            </a:r>
            <a:r>
              <a:rPr lang="ja" altLang="ja-JP" dirty="0"/>
              <a:t>アプリケーションを対象とした</a:t>
            </a:r>
            <a:br>
              <a:rPr lang="en-US" altLang="ja" dirty="0"/>
            </a:br>
            <a:r>
              <a:rPr lang="ja" altLang="ja-JP" dirty="0"/>
              <a:t>コードクローン発生原因の調査</a:t>
            </a:r>
            <a:r>
              <a:rPr lang="ja-JP" altLang="en-US" dirty="0"/>
              <a:t>という題目で発表します．</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b8fc7768e7_0_11: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b8fc7768e7_0_11:notes"/>
          <p:cNvSpPr txBox="1">
            <a:spLocks noGrp="1"/>
          </p:cNvSpPr>
          <p:nvPr>
            <p:ph type="body" idx="1"/>
          </p:nvPr>
        </p:nvSpPr>
        <p:spPr>
          <a:xfrm>
            <a:off x="993934" y="3233420"/>
            <a:ext cx="7951500" cy="306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これがコードクローンの分類結果</a:t>
            </a:r>
          </a:p>
          <a:p>
            <a:pPr marL="0" lvl="0" indent="0" algn="l" rtl="0">
              <a:spcBef>
                <a:spcPts val="0"/>
              </a:spcBef>
              <a:spcAft>
                <a:spcPts val="0"/>
              </a:spcAft>
              <a:buNone/>
            </a:pPr>
            <a:endParaRPr lang="ja-JP" altLang="en-US" dirty="0"/>
          </a:p>
          <a:p>
            <a:pPr marL="0" lvl="0" indent="0" algn="l" rtl="0">
              <a:spcBef>
                <a:spcPts val="0"/>
              </a:spcBef>
              <a:spcAft>
                <a:spcPts val="0"/>
              </a:spcAft>
              <a:buNone/>
            </a:pPr>
            <a:r>
              <a:rPr lang="ja-JP" altLang="en-US" sz="1100" b="0" i="0" u="none" strike="noStrike" cap="none" dirty="0">
                <a:solidFill>
                  <a:srgbClr val="000000"/>
                </a:solidFill>
                <a:effectLst/>
                <a:latin typeface="Arial"/>
                <a:ea typeface="Arial"/>
                <a:cs typeface="Arial"/>
                <a:sym typeface="Arial"/>
              </a:rPr>
              <a:t>本研究で調査した</a:t>
            </a:r>
            <a:r>
              <a:rPr lang="en-US" altLang="ja-JP" sz="1100" b="0" i="0" u="none" strike="noStrike" cap="none" dirty="0">
                <a:solidFill>
                  <a:srgbClr val="000000"/>
                </a:solidFill>
                <a:effectLst/>
                <a:latin typeface="Arial"/>
                <a:ea typeface="Arial"/>
                <a:cs typeface="Arial"/>
                <a:sym typeface="Arial"/>
              </a:rPr>
              <a:t>Grafana </a:t>
            </a:r>
            <a:r>
              <a:rPr lang="ja-JP" altLang="en-US" sz="1100" b="0" i="0" u="none" strike="noStrike" cap="none" dirty="0">
                <a:solidFill>
                  <a:srgbClr val="000000"/>
                </a:solidFill>
                <a:effectLst/>
                <a:latin typeface="Arial"/>
                <a:ea typeface="Arial"/>
                <a:cs typeface="Arial"/>
                <a:sym typeface="Arial"/>
              </a:rPr>
              <a:t>の結果と</a:t>
            </a:r>
            <a:r>
              <a:rPr lang="en-US" altLang="ja-JP" sz="1100" b="0" i="0" u="none" strike="noStrike" cap="none" dirty="0">
                <a:solidFill>
                  <a:srgbClr val="000000"/>
                </a:solidFill>
                <a:effectLst/>
                <a:latin typeface="Arial"/>
                <a:ea typeface="Arial"/>
                <a:cs typeface="Arial"/>
                <a:sym typeface="Arial"/>
              </a:rPr>
              <a:t>Apache HTTP Server </a:t>
            </a:r>
            <a:r>
              <a:rPr lang="ja-JP" altLang="en-US" sz="1100" b="0" i="0" u="none" strike="noStrike" cap="none" dirty="0">
                <a:solidFill>
                  <a:srgbClr val="000000"/>
                </a:solidFill>
                <a:effectLst/>
                <a:latin typeface="Arial"/>
                <a:ea typeface="Arial"/>
                <a:cs typeface="Arial"/>
                <a:sym typeface="Arial"/>
              </a:rPr>
              <a:t>という</a:t>
            </a:r>
            <a:r>
              <a:rPr lang="en-US" altLang="ja-JP" sz="1100" b="0" i="0" u="none" strike="noStrike" cap="none" dirty="0">
                <a:solidFill>
                  <a:srgbClr val="000000"/>
                </a:solidFill>
                <a:effectLst/>
                <a:latin typeface="Arial"/>
                <a:ea typeface="Arial"/>
                <a:cs typeface="Arial"/>
                <a:sym typeface="Arial"/>
              </a:rPr>
              <a:t>C</a:t>
            </a:r>
            <a:r>
              <a:rPr lang="ja-JP" altLang="en-US" sz="1100" b="0" i="0" u="none" strike="noStrike" cap="none" dirty="0">
                <a:solidFill>
                  <a:srgbClr val="000000"/>
                </a:solidFill>
                <a:effectLst/>
                <a:latin typeface="Arial"/>
                <a:ea typeface="Arial"/>
                <a:cs typeface="Arial"/>
                <a:sym typeface="Arial"/>
              </a:rPr>
              <a:t>言語のソフトウェアに対する既存研究の結果</a:t>
            </a: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分類はコードクローンの分類</a:t>
            </a:r>
            <a:endParaRPr kumimoji="1" lang="en-US" altLang="ja-JP" dirty="0"/>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ja-JP" altLang="en-US" sz="1100" b="0" i="0" u="none" strike="noStrike" cap="none" dirty="0">
                <a:solidFill>
                  <a:srgbClr val="000000"/>
                </a:solidFill>
                <a:effectLst/>
                <a:latin typeface="Arial"/>
                <a:cs typeface="Arial"/>
                <a:sym typeface="Arial"/>
              </a:rPr>
              <a:t>この中で調査の結果特徴的だったものについて説明．</a:t>
            </a: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ja-JP" alt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en-US" altLang="ja-JP" sz="1100" b="0" i="0" u="none" strike="noStrike" cap="none" dirty="0">
                <a:solidFill>
                  <a:srgbClr val="000000"/>
                </a:solidFill>
                <a:effectLst/>
                <a:latin typeface="Arial"/>
                <a:cs typeface="Arial"/>
                <a:sym typeface="Arial"/>
              </a:rPr>
              <a:t>Apache</a:t>
            </a:r>
            <a:r>
              <a:rPr lang="ja-JP" altLang="en-US" sz="1100" b="0" i="0" u="none" strike="noStrike" cap="none" dirty="0">
                <a:solidFill>
                  <a:srgbClr val="000000"/>
                </a:solidFill>
                <a:effectLst/>
                <a:latin typeface="Arial"/>
                <a:cs typeface="Arial"/>
                <a:sym typeface="Arial"/>
              </a:rPr>
              <a:t>の分類結果にはこちらの結果には無かったプラットフォームバリエーションと実験バリエーションが存在していることが分かる</a:t>
            </a:r>
          </a:p>
          <a:p>
            <a:pPr marL="0" lvl="0" indent="0" algn="l" rtl="0">
              <a:spcBef>
                <a:spcPts val="0"/>
              </a:spcBef>
              <a:spcAft>
                <a:spcPts val="0"/>
              </a:spcAft>
              <a:buNone/>
            </a:pPr>
            <a:endParaRPr lang="ja-JP" altLang="en-US" sz="1100" b="0" i="0" u="none" strike="noStrike" cap="none" dirty="0">
              <a:solidFill>
                <a:srgbClr val="000000"/>
              </a:solidFill>
              <a:effectLst/>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sz="1100" b="0" i="0" u="none" strike="noStrike" cap="none" dirty="0">
                <a:solidFill>
                  <a:srgbClr val="000000"/>
                </a:solidFill>
                <a:effectLst/>
                <a:latin typeface="Arial"/>
                <a:cs typeface="Arial"/>
                <a:sym typeface="Arial"/>
              </a:rPr>
              <a:t>またパラメータ化と複製と専門化の割合が高いことがわかる</a:t>
            </a: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ja-JP" alt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ja-JP" altLang="en-US" sz="1100" b="0" i="0" u="none" strike="noStrike" cap="none" dirty="0">
                <a:solidFill>
                  <a:srgbClr val="000000"/>
                </a:solidFill>
                <a:effectLst/>
                <a:latin typeface="Arial"/>
                <a:cs typeface="Arial"/>
                <a:sym typeface="Arial"/>
              </a:rPr>
              <a:t>これらについて考察</a:t>
            </a: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ja-JP" altLang="en-US" sz="1100" b="0" i="0" u="none" strike="noStrike" cap="none" dirty="0">
                <a:solidFill>
                  <a:srgbClr val="000000"/>
                </a:solidFill>
                <a:effectLst/>
                <a:latin typeface="Arial"/>
                <a:cs typeface="Arial"/>
                <a:sym typeface="Arial"/>
              </a:rPr>
              <a:t>グラフ　</a:t>
            </a:r>
            <a:r>
              <a:rPr lang="en-US" altLang="ja-JP" sz="1100" b="0" i="0" u="none" strike="noStrike" cap="none" dirty="0">
                <a:solidFill>
                  <a:srgbClr val="000000"/>
                </a:solidFill>
                <a:effectLst/>
                <a:latin typeface="Arial"/>
                <a:cs typeface="Arial"/>
                <a:sym typeface="Arial"/>
              </a:rPr>
              <a:t>Grafana </a:t>
            </a:r>
            <a:r>
              <a:rPr lang="ja-JP" altLang="en-US" sz="1100" b="0" i="0" u="none" strike="noStrike" cap="none" dirty="0">
                <a:solidFill>
                  <a:srgbClr val="000000"/>
                </a:solidFill>
                <a:effectLst/>
                <a:latin typeface="Arial"/>
                <a:cs typeface="Arial"/>
                <a:sym typeface="Arial"/>
              </a:rPr>
              <a:t>と </a:t>
            </a:r>
            <a:r>
              <a:rPr lang="en-US" altLang="ja-JP" sz="1100" b="0" i="0" u="none" strike="noStrike" cap="none" dirty="0">
                <a:solidFill>
                  <a:srgbClr val="000000"/>
                </a:solidFill>
                <a:effectLst/>
                <a:latin typeface="Arial"/>
                <a:cs typeface="Arial"/>
                <a:sym typeface="Arial"/>
              </a:rPr>
              <a:t>Apache</a:t>
            </a:r>
            <a:r>
              <a:rPr lang="ja-JP" altLang="en-US" sz="1100" b="0" i="0" u="none" strike="noStrike" cap="none" dirty="0">
                <a:solidFill>
                  <a:srgbClr val="000000"/>
                </a:solidFill>
                <a:effectLst/>
                <a:latin typeface="Arial"/>
                <a:cs typeface="Arial"/>
                <a:sym typeface="Arial"/>
              </a:rPr>
              <a:t>並べる</a:t>
            </a:r>
            <a:endParaRPr lang="ja-JP" alt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818749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883620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en-US" altLang="ja-JP" dirty="0"/>
              <a:t>JavaScript</a:t>
            </a:r>
            <a:r>
              <a:rPr kumimoji="1" lang="ja-JP" altLang="en-US" dirty="0" err="1"/>
              <a:t>には</a:t>
            </a: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ブラウザの仕様の違いを吸収するツールが存在</a:t>
            </a:r>
            <a:endParaRPr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代表的なものとして</a:t>
            </a:r>
            <a:r>
              <a:rPr lang="en-US" altLang="ja-JP" dirty="0"/>
              <a:t>Babel</a:t>
            </a:r>
            <a:r>
              <a:rPr lang="ja-JP" altLang="en-US" dirty="0"/>
              <a:t>と</a:t>
            </a:r>
            <a:r>
              <a:rPr lang="en-US" altLang="ja-JP" dirty="0" err="1"/>
              <a:t>polyfill</a:t>
            </a:r>
            <a:r>
              <a:rPr lang="ja-JP" altLang="en-US" dirty="0"/>
              <a:t>がある</a:t>
            </a:r>
            <a:endParaRPr lang="en-US" altLang="ja-JP" dirty="0"/>
          </a:p>
          <a:p>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これを用いるとブラウザの違いを気にせず開発が可能</a:t>
            </a:r>
            <a:endParaRPr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altLang="ja-JP" dirty="0"/>
              <a:t>Grafana</a:t>
            </a:r>
            <a:r>
              <a:rPr lang="ja-JP" altLang="en-US" dirty="0"/>
              <a:t>はこれを用いているのでプラットフォームバリエーションは不要だったと考えられる</a:t>
            </a:r>
            <a:endParaRPr lang="en-US" altLang="ja-JP" dirty="0"/>
          </a:p>
          <a:p>
            <a:endParaRPr kumimoji="1" lang="ja-JP" altLang="en-US" dirty="0"/>
          </a:p>
        </p:txBody>
      </p:sp>
    </p:spTree>
    <p:extLst>
      <p:ext uri="{BB962C8B-B14F-4D97-AF65-F5344CB8AC3E}">
        <p14:creationId xmlns:p14="http://schemas.microsoft.com/office/powerpoint/2010/main" val="293350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b8fc7768e7_0_23: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8fc7768e7_0_23:notes"/>
          <p:cNvSpPr txBox="1">
            <a:spLocks noGrp="1"/>
          </p:cNvSpPr>
          <p:nvPr>
            <p:ph type="body" idx="1"/>
          </p:nvPr>
        </p:nvSpPr>
        <p:spPr>
          <a:xfrm>
            <a:off x="993934" y="3233420"/>
            <a:ext cx="7951500" cy="30633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solidFill>
                  <a:schemeClr val="dk1"/>
                </a:solidFill>
              </a:rPr>
              <a:t>次に、</a:t>
            </a:r>
            <a:r>
              <a:rPr lang="ja-JP" altLang="en-US" dirty="0"/>
              <a:t>実験</a:t>
            </a:r>
            <a:r>
              <a:rPr lang="ja-JP" altLang="en-US" dirty="0">
                <a:solidFill>
                  <a:schemeClr val="dk1"/>
                </a:solidFill>
              </a:rPr>
              <a:t>バリエーションが存在していなかった理由について考察した</a:t>
            </a:r>
            <a:endParaRPr lang="en-US" altLang="ja-JP" dirty="0">
              <a:solidFill>
                <a:schemeClr val="dk1"/>
              </a:solidFill>
            </a:endParaRPr>
          </a:p>
          <a:p>
            <a:pPr marL="0" lvl="0" indent="0" algn="l" rtl="0">
              <a:spcBef>
                <a:spcPts val="0"/>
              </a:spcBef>
              <a:spcAft>
                <a:spcPts val="0"/>
              </a:spcAft>
              <a:buNone/>
            </a:pPr>
            <a:endParaRPr lang="en-US" altLang="ja-JP" dirty="0"/>
          </a:p>
          <a:p>
            <a:pPr marL="0" lvl="0" indent="0" algn="l" rtl="0">
              <a:spcBef>
                <a:spcPts val="0"/>
              </a:spcBef>
              <a:spcAft>
                <a:spcPts val="0"/>
              </a:spcAft>
              <a:buNone/>
            </a:pPr>
            <a:r>
              <a:rPr lang="ja-JP" altLang="en-US" dirty="0"/>
              <a:t>これは</a:t>
            </a:r>
            <a:r>
              <a:rPr lang="en-US" altLang="ja-JP" dirty="0"/>
              <a:t>GitHub</a:t>
            </a:r>
            <a:r>
              <a:rPr lang="ja-JP" altLang="en-US" dirty="0"/>
              <a:t>を用いて開発していることが理由と考えられる</a:t>
            </a:r>
            <a:endParaRPr lang="en-US" altLang="ja-JP" dirty="0"/>
          </a:p>
          <a:p>
            <a:pPr marL="0" lvl="0" indent="0" algn="l" rtl="0">
              <a:spcBef>
                <a:spcPts val="0"/>
              </a:spcBef>
              <a:spcAft>
                <a:spcPts val="0"/>
              </a:spcAft>
              <a:buNone/>
            </a:pPr>
            <a:endParaRPr lang="en-US" altLang="ja-JP" dirty="0"/>
          </a:p>
          <a:p>
            <a:pPr marL="0" lvl="0" indent="0" algn="l" rtl="0">
              <a:spcBef>
                <a:spcPts val="0"/>
              </a:spcBef>
              <a:spcAft>
                <a:spcPts val="0"/>
              </a:spcAft>
              <a:buNone/>
            </a:pPr>
            <a:r>
              <a:rPr lang="en-US" altLang="ja-JP" dirty="0"/>
              <a:t>GitHub</a:t>
            </a:r>
            <a:r>
              <a:rPr lang="ja-JP" altLang="en-US" dirty="0"/>
              <a:t>を用いれば</a:t>
            </a:r>
            <a:endParaRPr lang="en-US" altLang="ja-JP"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不具合がないことを確認してから </a:t>
            </a:r>
            <a:r>
              <a:rPr lang="en-US" altLang="ja-JP" dirty="0"/>
              <a:t>master </a:t>
            </a:r>
            <a:r>
              <a:rPr lang="ja-JP" altLang="en-US" dirty="0"/>
              <a:t>に </a:t>
            </a:r>
            <a:r>
              <a:rPr lang="en-US" altLang="ja-JP" dirty="0"/>
              <a:t>merge</a:t>
            </a:r>
            <a:r>
              <a:rPr lang="ja-JP" altLang="en-US" dirty="0"/>
              <a:t>するのでわざわざコードを分ける必要がない</a:t>
            </a:r>
            <a:endParaRPr lang="en-US" altLang="ja-JP"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いざとなればいつでも過去のバージョンに戻せる</a:t>
            </a:r>
            <a:endParaRPr lang="en-US" altLang="ja-JP" dirty="0"/>
          </a:p>
          <a:p>
            <a:pPr marL="0" lvl="0" indent="0" algn="l" rtl="0">
              <a:spcBef>
                <a:spcPts val="0"/>
              </a:spcBef>
              <a:spcAft>
                <a:spcPts val="0"/>
              </a:spcAft>
              <a:buNone/>
            </a:pPr>
            <a:endParaRPr lang="en-US" altLang="ja-JP"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これらの理由から実験バリエーションは不要だったと考えられる</a:t>
            </a:r>
            <a:endParaRPr lang="en-US" altLang="ja-JP" dirty="0"/>
          </a:p>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b23cc66a91_0_41: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1" name="Google Shape;221;gb23cc66a91_0_41:notes"/>
          <p:cNvSpPr txBox="1">
            <a:spLocks noGrp="1"/>
          </p:cNvSpPr>
          <p:nvPr>
            <p:ph type="body" idx="1"/>
          </p:nvPr>
        </p:nvSpPr>
        <p:spPr>
          <a:xfrm>
            <a:off x="993934" y="3233420"/>
            <a:ext cx="7951500" cy="3063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複製と専門化についても例を紹介</a:t>
            </a:r>
            <a:endParaRPr kumimoji="1" lang="en-US" altLang="ja-JP" dirty="0"/>
          </a:p>
          <a:p>
            <a:pPr marL="158750" indent="0">
              <a:buNone/>
            </a:pPr>
            <a:endParaRPr kumimoji="1" lang="en-US" altLang="ja-JP" dirty="0"/>
          </a:p>
          <a:p>
            <a:pPr marL="158750" indent="0">
              <a:buNone/>
            </a:pPr>
            <a:r>
              <a:rPr kumimoji="1" lang="ja-JP" altLang="en-US" dirty="0"/>
              <a:t>これはあるコードクローンの発生の経緯</a:t>
            </a:r>
            <a:endParaRPr kumimoji="1" lang="en-US" altLang="ja-JP" dirty="0"/>
          </a:p>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ある機能</a:t>
            </a:r>
            <a:r>
              <a:rPr kumimoji="1" lang="en-US" altLang="ja-JP" dirty="0"/>
              <a:t> A </a:t>
            </a:r>
            <a:r>
              <a:rPr kumimoji="1" lang="ja-JP" altLang="en-US" dirty="0"/>
              <a:t>用のファイルを集めたディレクトリが存在</a:t>
            </a:r>
            <a:endParaRPr kumimoji="1" lang="en-US" altLang="ja-JP" dirty="0"/>
          </a:p>
          <a:p>
            <a:pPr marL="158750" indent="0">
              <a:buNone/>
            </a:pPr>
            <a:endParaRPr kumimoji="1" lang="en-US" altLang="ja-JP" dirty="0"/>
          </a:p>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機能</a:t>
            </a:r>
            <a:r>
              <a:rPr kumimoji="1" lang="en-US" altLang="ja-JP" dirty="0"/>
              <a:t> A </a:t>
            </a:r>
            <a:r>
              <a:rPr kumimoji="1" lang="ja-JP" altLang="en-US" dirty="0"/>
              <a:t>のディレクトリをコピーして類似機能</a:t>
            </a:r>
            <a:r>
              <a:rPr kumimoji="1" lang="en-US" altLang="ja-JP" dirty="0"/>
              <a:t> B </a:t>
            </a:r>
            <a:r>
              <a:rPr kumimoji="1" lang="ja-JP" altLang="en-US" dirty="0"/>
              <a:t>用の</a:t>
            </a:r>
            <a:br>
              <a:rPr kumimoji="1" lang="en-US" altLang="ja-JP" dirty="0"/>
            </a:br>
            <a:r>
              <a:rPr kumimoji="1" lang="ja-JP" altLang="en-US" dirty="0"/>
              <a:t>ディレクトリを作成</a:t>
            </a:r>
            <a:endParaRPr kumimoji="1" lang="en-US" altLang="ja-JP" dirty="0"/>
          </a:p>
          <a:p>
            <a:pPr marL="139700" indent="0">
              <a:buSzPct val="100000"/>
              <a:buFont typeface="+mj-lt"/>
              <a:buNone/>
            </a:pPr>
            <a:r>
              <a:rPr kumimoji="1" lang="ja-JP" altLang="en-US" dirty="0"/>
              <a:t>コピーしたファイルを一部編集して機能</a:t>
            </a:r>
            <a:r>
              <a:rPr kumimoji="1" lang="en-US" altLang="ja-JP" dirty="0"/>
              <a:t> B </a:t>
            </a:r>
            <a:r>
              <a:rPr kumimoji="1" lang="ja-JP" altLang="en-US" dirty="0"/>
              <a:t>を実装</a:t>
            </a:r>
            <a:endParaRPr kumimoji="1" lang="en-US" altLang="ja-JP" dirty="0"/>
          </a:p>
          <a:p>
            <a:pPr marL="596900" lvl="1" indent="0">
              <a:buSzPct val="100000"/>
              <a:buNone/>
            </a:pPr>
            <a:r>
              <a:rPr kumimoji="1" lang="en-US" altLang="ja-JP" sz="2400" dirty="0"/>
              <a:t>	</a:t>
            </a:r>
            <a:r>
              <a:rPr kumimoji="1" lang="ja-JP" altLang="en-US" sz="2000" dirty="0"/>
              <a:t>→コードクローンが発生</a:t>
            </a:r>
            <a:endParaRPr kumimoji="1" lang="en-US" altLang="ja-JP" sz="2000" dirty="0"/>
          </a:p>
          <a:p>
            <a:pPr marL="596900" lvl="1" indent="0">
              <a:buSzPct val="100000"/>
              <a:buNone/>
            </a:pPr>
            <a:r>
              <a:rPr kumimoji="1" lang="en-US" altLang="ja-JP" sz="2000" dirty="0"/>
              <a:t>	</a:t>
            </a:r>
          </a:p>
          <a:p>
            <a:pPr marL="596900" marR="0" lvl="1" indent="0" algn="l" defTabSz="914400" rtl="0" eaLnBrk="1" fontAlgn="auto" latinLnBrk="0" hangingPunct="1">
              <a:lnSpc>
                <a:spcPct val="100000"/>
              </a:lnSpc>
              <a:spcBef>
                <a:spcPts val="0"/>
              </a:spcBef>
              <a:spcAft>
                <a:spcPts val="0"/>
              </a:spcAft>
              <a:buClr>
                <a:srgbClr val="000000"/>
              </a:buClr>
              <a:buSzPct val="100000"/>
              <a:buFont typeface="Arial"/>
              <a:buNone/>
              <a:tabLst/>
              <a:defRPr/>
            </a:pPr>
            <a:r>
              <a:rPr kumimoji="1" lang="ja-JP" altLang="en-US" sz="2000" dirty="0"/>
              <a:t>機能ごとにディレクトリを作成しているため，複製と専門化の割合が高いと考えられる</a:t>
            </a:r>
            <a:endParaRPr kumimoji="1" lang="en-US" altLang="ja-JP" sz="2000" dirty="0"/>
          </a:p>
          <a:p>
            <a:pPr marL="139700" indent="0">
              <a:buSzPct val="100000"/>
              <a:buFont typeface="+mj-lt"/>
              <a:buNone/>
            </a:pPr>
            <a:endParaRPr kumimoji="1" lang="en-US" altLang="ja-JP" sz="2000" dirty="0"/>
          </a:p>
          <a:p>
            <a:pPr marL="139700" indent="0">
              <a:buSzPct val="100000"/>
              <a:buFont typeface="+mj-lt"/>
              <a:buNone/>
            </a:pPr>
            <a:r>
              <a:rPr kumimoji="1" lang="ja-JP" altLang="en-US" sz="2000" dirty="0"/>
              <a:t>また，</a:t>
            </a:r>
            <a:r>
              <a:rPr kumimoji="1" lang="ja-JP" altLang="en-US" dirty="0"/>
              <a:t>その後</a:t>
            </a:r>
            <a:r>
              <a:rPr kumimoji="1" lang="en-US" altLang="ja-JP" dirty="0"/>
              <a:t>, </a:t>
            </a:r>
            <a:r>
              <a:rPr kumimoji="1" lang="ja-JP" altLang="en-US" dirty="0"/>
              <a:t>機能</a:t>
            </a:r>
            <a:r>
              <a:rPr kumimoji="1" lang="en-US" altLang="ja-JP" dirty="0"/>
              <a:t> A </a:t>
            </a:r>
            <a:r>
              <a:rPr kumimoji="1" lang="ja-JP" altLang="en-US" dirty="0"/>
              <a:t>と</a:t>
            </a:r>
            <a:r>
              <a:rPr kumimoji="1" lang="en-US" altLang="ja-JP" dirty="0"/>
              <a:t> B </a:t>
            </a:r>
            <a:r>
              <a:rPr kumimoji="1" lang="ja-JP" altLang="en-US" dirty="0"/>
              <a:t>は頻繁に同時修正が行われている</a:t>
            </a:r>
            <a:endParaRPr kumimoji="1" lang="en-US" altLang="ja-JP" dirty="0"/>
          </a:p>
          <a:p>
            <a:pPr marL="596900" lvl="1" indent="0">
              <a:buSzPct val="100000"/>
              <a:buNone/>
            </a:pPr>
            <a:r>
              <a:rPr kumimoji="1" lang="en-US" altLang="ja-JP" dirty="0"/>
              <a:t>	→</a:t>
            </a:r>
            <a:r>
              <a:rPr kumimoji="1" lang="ja-JP" altLang="en-US" sz="2000" dirty="0"/>
              <a:t>保守コストを増加させている例でもある</a:t>
            </a:r>
            <a:endParaRPr kumimoji="1" lang="en-US" altLang="ja-JP" dirty="0"/>
          </a:p>
          <a:p>
            <a:pPr marL="596900" lvl="1" indent="0">
              <a:buSzPct val="10000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r>
              <a:rPr kumimoji="1" lang="ja-JP" altLang="en-US" sz="1200" dirty="0"/>
              <a:t>それをある編集者がそれを別のディレクトリにコピーし修正したことでコードクローンが発生</a:t>
            </a:r>
            <a:endParaRPr kumimoji="1" lang="en-US" altLang="ja-JP" sz="1200" dirty="0"/>
          </a:p>
          <a:p>
            <a:pPr marL="158750" indent="0">
              <a:buNone/>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さらに別の編集者がその両方に同じような修正</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その結果複製と専門化に分類されるコードクローンが作成された</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このような経緯で別のディレクトリに分布する複製と専門化のコードクローンが発生しているのではないかと考えられる</a:t>
            </a:r>
            <a:endParaRPr kumimoji="1" lang="en-US" altLang="ja-JP" dirty="0"/>
          </a:p>
          <a:p>
            <a:endParaRPr kumimoji="1" lang="ja-JP" altLang="en-US" dirty="0"/>
          </a:p>
        </p:txBody>
      </p:sp>
    </p:spTree>
    <p:extLst>
      <p:ext uri="{BB962C8B-B14F-4D97-AF65-F5344CB8AC3E}">
        <p14:creationId xmlns:p14="http://schemas.microsoft.com/office/powerpoint/2010/main" val="2436166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今回調査した</a:t>
            </a:r>
            <a:r>
              <a:rPr kumimoji="1" lang="en-US" altLang="ja-JP" dirty="0"/>
              <a:t>Grafana</a:t>
            </a:r>
            <a:r>
              <a:rPr kumimoji="1" lang="ja-JP" altLang="en-US" dirty="0"/>
              <a:t>では</a:t>
            </a:r>
            <a:endParaRPr kumimoji="1" lang="en-US" altLang="ja-JP" dirty="0"/>
          </a:p>
          <a:p>
            <a:pPr lvl="1"/>
            <a:r>
              <a:rPr kumimoji="1" lang="en-US" altLang="ja-JP" dirty="0" err="1"/>
              <a:t>Polyfill</a:t>
            </a:r>
            <a:r>
              <a:rPr kumimoji="1" lang="ja-JP" altLang="en-US" dirty="0"/>
              <a:t> の利用</a:t>
            </a:r>
            <a:endParaRPr kumimoji="1" lang="en-US" altLang="ja-JP" dirty="0"/>
          </a:p>
          <a:p>
            <a:pPr lvl="1"/>
            <a:r>
              <a:rPr kumimoji="1" lang="en-US" altLang="ja-JP" dirty="0"/>
              <a:t>GitHub </a:t>
            </a:r>
            <a:r>
              <a:rPr kumimoji="1" lang="ja-JP" altLang="en-US" dirty="0"/>
              <a:t>上での開発</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プラットフォームバリエーション・実験バリエーションは出現せず</a:t>
            </a:r>
            <a:endParaRPr kumimoji="1" lang="en-US" altLang="ja-JP" dirty="0"/>
          </a:p>
          <a:p>
            <a:pPr marL="158750" indent="0">
              <a:buNone/>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一方、パラメータ化・複製と専門化のコードクローンが多く出現</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Grafana</a:t>
            </a:r>
            <a:r>
              <a:rPr kumimoji="1" lang="ja-JP" altLang="en-US" dirty="0" err="1"/>
              <a:t>には</a:t>
            </a:r>
            <a:r>
              <a:rPr kumimoji="1" lang="ja-JP" altLang="en-US" dirty="0"/>
              <a:t>このような傾向があった</a:t>
            </a:r>
            <a:endParaRPr kumimoji="1" lang="en-US" altLang="ja-JP" dirty="0"/>
          </a:p>
          <a:p>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実際にコードクローンの同時修正により保守コストが</a:t>
            </a:r>
            <a:br>
              <a:rPr kumimoji="1" lang="en-US" altLang="ja-JP" dirty="0"/>
            </a:br>
            <a:r>
              <a:rPr kumimoji="1" lang="ja-JP" altLang="en-US" dirty="0"/>
              <a:t>増大している例を確認</a:t>
            </a:r>
            <a:endParaRPr kumimoji="1" lang="en-US" altLang="ja-JP" dirty="0"/>
          </a:p>
          <a:p>
            <a:pPr marL="158750" indent="0">
              <a:buNone/>
            </a:pPr>
            <a:endParaRPr kumimoji="1" lang="ja-JP" altLang="en-US" dirty="0"/>
          </a:p>
        </p:txBody>
      </p:sp>
    </p:spTree>
    <p:extLst>
      <p:ext uri="{BB962C8B-B14F-4D97-AF65-F5344CB8AC3E}">
        <p14:creationId xmlns:p14="http://schemas.microsoft.com/office/powerpoint/2010/main" val="2642789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b="0" i="0" u="none" strike="noStrike" cap="none" dirty="0">
                <a:solidFill>
                  <a:srgbClr val="000000"/>
                </a:solidFill>
                <a:effectLst/>
                <a:latin typeface="Arial"/>
                <a:cs typeface="Arial"/>
                <a:sym typeface="Arial"/>
              </a:rPr>
              <a:t>パラメータ化と複製と専門化の割合が高い事について考察</a:t>
            </a:r>
            <a:endParaRPr lang="en-US" altLang="ja-JP" sz="1100" b="0" i="0" u="none" strike="noStrike" cap="none" dirty="0">
              <a:solidFill>
                <a:srgbClr val="000000"/>
              </a:solidFill>
              <a:effectLst/>
              <a:latin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b="0" i="0" u="none" strike="noStrike" cap="none" dirty="0">
                <a:solidFill>
                  <a:srgbClr val="000000"/>
                </a:solidFill>
                <a:effectLst/>
                <a:latin typeface="Arial"/>
                <a:cs typeface="Arial"/>
                <a:sym typeface="Arial"/>
              </a:rPr>
              <a:t>その原因について考えるため，クローンペアの分布についての調査した</a:t>
            </a:r>
          </a:p>
          <a:p>
            <a:endParaRPr kumimoji="1" lang="en-US" altLang="ja-JP" dirty="0"/>
          </a:p>
          <a:p>
            <a:pPr marL="158750" indent="0">
              <a:buNone/>
            </a:pPr>
            <a:r>
              <a:rPr kumimoji="1" lang="ja-JP" altLang="en-US" dirty="0"/>
              <a:t>クローンペアの関係にある二つのコード片が同じソースファイルにあれば同一ファイル，同じディレクトリ内の異なるソースファイルにあれば同一ディレクトリ，異なるディレクトリのソースファイルにあれば別ディレクトリとなる</a:t>
            </a:r>
            <a:endParaRPr kumimoji="1" lang="en-US" altLang="ja-JP" dirty="0"/>
          </a:p>
          <a:p>
            <a:pPr marL="158750" indent="0">
              <a:buNone/>
            </a:pPr>
            <a:endParaRPr kumimoji="1" lang="en-US" altLang="ja-JP" dirty="0"/>
          </a:p>
          <a:p>
            <a:pPr marL="158750" indent="0">
              <a:buNone/>
            </a:pPr>
            <a:r>
              <a:rPr kumimoji="1" lang="ja-JP" altLang="en-US" dirty="0"/>
              <a:t>パラメータ化は同一ファイルに多く分布しており、複製と専門化は別ディレクトリに分布しやすい</a:t>
            </a:r>
            <a:endParaRPr kumimoji="1" lang="en-US" altLang="ja-JP" dirty="0"/>
          </a:p>
        </p:txBody>
      </p:sp>
    </p:spTree>
    <p:extLst>
      <p:ext uri="{BB962C8B-B14F-4D97-AF65-F5344CB8AC3E}">
        <p14:creationId xmlns:p14="http://schemas.microsoft.com/office/powerpoint/2010/main" val="15798446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b8fc7768e7_0_17: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b8fc7768e7_0_17:notes"/>
          <p:cNvSpPr txBox="1">
            <a:spLocks noGrp="1"/>
          </p:cNvSpPr>
          <p:nvPr>
            <p:ph type="body" idx="1"/>
          </p:nvPr>
        </p:nvSpPr>
        <p:spPr>
          <a:xfrm>
            <a:off x="993934" y="3233420"/>
            <a:ext cx="7951500" cy="30633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ja-JP" altLang="en-US" dirty="0">
                <a:solidFill>
                  <a:schemeClr val="dk1"/>
                </a:solidFill>
              </a:rPr>
              <a:t>まず、プラットフォームバリエーションが</a:t>
            </a:r>
            <a:r>
              <a:rPr lang="en-US" altLang="ja-JP" dirty="0">
                <a:solidFill>
                  <a:schemeClr val="dk1"/>
                </a:solidFill>
              </a:rPr>
              <a:t>Grafana</a:t>
            </a:r>
            <a:r>
              <a:rPr lang="ja-JP" altLang="en-US" dirty="0">
                <a:solidFill>
                  <a:schemeClr val="dk1"/>
                </a:solidFill>
              </a:rPr>
              <a:t>の調査結果には存在していなかった理由について考察した</a:t>
            </a:r>
          </a:p>
          <a:p>
            <a:pPr marL="0" lvl="0" indent="0" algn="l" rtl="0">
              <a:lnSpc>
                <a:spcPct val="115000"/>
              </a:lnSpc>
              <a:spcBef>
                <a:spcPts val="0"/>
              </a:spcBef>
              <a:spcAft>
                <a:spcPts val="0"/>
              </a:spcAft>
              <a:buClr>
                <a:schemeClr val="dk1"/>
              </a:buClr>
              <a:buSzPts val="1100"/>
              <a:buFont typeface="Arial"/>
              <a:buNone/>
            </a:pPr>
            <a:endParaRPr lang="ja-JP" altLang="en-US" dirty="0">
              <a:solidFill>
                <a:schemeClr val="dk1"/>
              </a:solidFill>
            </a:endParaRPr>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r>
              <a:rPr lang="en-US" altLang="ja-JP" sz="1100" dirty="0"/>
              <a:t>WEB </a:t>
            </a:r>
            <a:r>
              <a:rPr lang="ja-JP" altLang="en-US" sz="1100" dirty="0"/>
              <a:t>アプリケーションではブラウザがプラットフォームに該当</a:t>
            </a:r>
            <a:endParaRPr lang="en-US" altLang="ja-JP" sz="11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ja-JP" altLang="en-US" sz="1100" dirty="0"/>
          </a:p>
          <a:p>
            <a:pPr marL="158750" indent="0">
              <a:buNone/>
            </a:pPr>
            <a:r>
              <a:rPr lang="ja-JP" altLang="en-US" dirty="0"/>
              <a:t>ブラウザによって様々な仕様が異なる</a:t>
            </a:r>
            <a:endParaRPr lang="en-US" altLang="ja-JP" dirty="0"/>
          </a:p>
          <a:p>
            <a:pPr marL="615950" lvl="1" indent="0">
              <a:buNone/>
            </a:pPr>
            <a:r>
              <a:rPr lang="ja-JP" altLang="en-US" dirty="0"/>
              <a:t>実行可能な </a:t>
            </a:r>
            <a:r>
              <a:rPr lang="en-US" altLang="ja-JP" dirty="0"/>
              <a:t>JavaScript </a:t>
            </a:r>
            <a:r>
              <a:rPr lang="ja-JP" altLang="en-US" dirty="0"/>
              <a:t>のバージョン</a:t>
            </a:r>
            <a:endParaRPr lang="en-US" altLang="ja-JP" dirty="0"/>
          </a:p>
          <a:p>
            <a:pPr marL="615950" lvl="1" indent="0">
              <a:buNone/>
            </a:pPr>
            <a:r>
              <a:rPr lang="ja-JP" altLang="en-US" dirty="0"/>
              <a:t>利用可能な</a:t>
            </a:r>
            <a:r>
              <a:rPr lang="en-US" altLang="ja-JP" dirty="0"/>
              <a:t> JavaScript </a:t>
            </a:r>
            <a:r>
              <a:rPr lang="ja-JP" altLang="en-US" dirty="0"/>
              <a:t>の機能</a:t>
            </a:r>
            <a:endParaRPr lang="en-US" altLang="ja-JP" sz="24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en-US" altLang="ja-JP" sz="11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en-US" altLang="ja-JP" sz="11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r>
              <a:rPr lang="ja-JP" altLang="en-US" dirty="0"/>
              <a:t>サポートされていないバージョン・機能の利用は</a:t>
            </a:r>
            <a:br>
              <a:rPr lang="en-US" altLang="ja-JP" dirty="0"/>
            </a:br>
            <a:r>
              <a:rPr lang="ja-JP" altLang="en-US" dirty="0"/>
              <a:t>エラーの原因</a:t>
            </a:r>
            <a:endParaRPr lang="en-US" altLang="ja-JP"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en-US" altLang="ja-JP" sz="11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r>
              <a:rPr lang="ja-JP" altLang="en-US" sz="1100" dirty="0"/>
              <a:t>これらの理由にもかかわらず</a:t>
            </a:r>
            <a:r>
              <a:rPr lang="ja-JP" altLang="en-US" sz="1100" dirty="0">
                <a:solidFill>
                  <a:schemeClr val="tx1"/>
                </a:solidFill>
              </a:rPr>
              <a:t>プラットフォームバリエーションが存在しない</a:t>
            </a:r>
            <a:endParaRPr lang="en-US" altLang="ja-JP" sz="1100" dirty="0">
              <a:solidFill>
                <a:schemeClr val="tx1"/>
              </a:solidFill>
            </a:endParaRPr>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ja-JP" altLang="en-US" sz="11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r>
              <a:rPr lang="ja-JP" altLang="en-US" sz="1100" dirty="0"/>
              <a:t>対応しなければブラウザ間の互換性がないソフトになってしまう</a:t>
            </a:r>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ja-JP" altLang="en-US" sz="1100" dirty="0"/>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endParaRPr lang="ja-JP" altLang="en-US" sz="1100" dirty="0"/>
          </a:p>
          <a:p>
            <a:pPr marL="0" lvl="0" indent="0" algn="l" rtl="0">
              <a:lnSpc>
                <a:spcPct val="115000"/>
              </a:lnSpc>
              <a:spcBef>
                <a:spcPts val="0"/>
              </a:spcBef>
              <a:spcAft>
                <a:spcPts val="0"/>
              </a:spcAft>
              <a:buClr>
                <a:schemeClr val="dk1"/>
              </a:buClr>
              <a:buSzPts val="1100"/>
              <a:buFont typeface="Arial"/>
              <a:buNone/>
            </a:pPr>
            <a:endParaRPr lang="ja-JP" altLang="en-US"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ltLang="ja-JP" dirty="0" err="1">
                <a:solidFill>
                  <a:schemeClr val="dk1"/>
                </a:solidFill>
              </a:rPr>
              <a:t>polyfill</a:t>
            </a:r>
            <a:endParaRPr lang="ja-JP"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実際の例について紹介</a:t>
            </a:r>
            <a:endParaRPr kumimoji="1" lang="en-US" altLang="ja-JP" dirty="0"/>
          </a:p>
          <a:p>
            <a:pPr marL="158750" indent="0">
              <a:buNone/>
            </a:pPr>
            <a:endParaRPr kumimoji="1" lang="en-US" altLang="ja-JP" dirty="0"/>
          </a:p>
          <a:p>
            <a:pPr marL="158750" indent="0">
              <a:buNone/>
            </a:pPr>
            <a:r>
              <a:rPr kumimoji="1" lang="ja-JP" altLang="en-US" dirty="0"/>
              <a:t>これはコードが最も長かったコードクローンの一部</a:t>
            </a:r>
            <a:endParaRPr kumimoji="1" lang="en-US" altLang="ja-JP" dirty="0"/>
          </a:p>
          <a:p>
            <a:pPr marL="158750" indent="0">
              <a:buNone/>
            </a:pPr>
            <a:endParaRPr kumimoji="1" lang="en-US" altLang="ja-JP" dirty="0"/>
          </a:p>
          <a:p>
            <a:pPr marL="158750" indent="0">
              <a:buNone/>
            </a:pPr>
            <a:r>
              <a:rPr kumimoji="1" lang="ja-JP" altLang="en-US" dirty="0"/>
              <a:t>共に</a:t>
            </a:r>
            <a:r>
              <a:rPr kumimoji="1" lang="en-US" altLang="ja-JP" dirty="0"/>
              <a:t>600</a:t>
            </a:r>
            <a:r>
              <a:rPr kumimoji="1" lang="ja-JP" altLang="en-US" dirty="0"/>
              <a:t>行を超えるクローンペアで複製と専門化に分類された</a:t>
            </a:r>
            <a:endParaRPr kumimoji="1" lang="en-US" altLang="ja-JP" dirty="0"/>
          </a:p>
          <a:p>
            <a:pPr marL="158750" indent="0">
              <a:buNone/>
            </a:pPr>
            <a:endParaRPr kumimoji="1" lang="en-US" altLang="ja-JP" dirty="0"/>
          </a:p>
          <a:p>
            <a:pPr marL="158750" indent="0">
              <a:buNone/>
            </a:pPr>
            <a:r>
              <a:rPr kumimoji="1" lang="ja-JP" altLang="en-US" dirty="0"/>
              <a:t>コミットログを確認し、発生した経緯について調べると、もともとあったコードを別の編集者がコピーしたことで発生したコードクローンであることが分かった</a:t>
            </a:r>
            <a:endParaRPr kumimoji="1" lang="en-US" altLang="ja-JP" dirty="0"/>
          </a:p>
          <a:p>
            <a:pPr marL="158750" indent="0">
              <a:buNone/>
            </a:pPr>
            <a:endParaRPr kumimoji="1" lang="en-US" altLang="ja-JP" dirty="0"/>
          </a:p>
          <a:p>
            <a:pPr marL="158750" indent="0">
              <a:buNone/>
            </a:pPr>
            <a:r>
              <a:rPr kumimoji="1" lang="ja-JP" altLang="en-US" dirty="0"/>
              <a:t>その後複数回同時に修正されているので保守コストを増大させているようなクローンだと思われる</a:t>
            </a:r>
            <a:endParaRPr kumimoji="1" lang="en-US" altLang="ja-JP" dirty="0"/>
          </a:p>
          <a:p>
            <a:endParaRPr kumimoji="1" lang="ja-JP" altLang="en-US" dirty="0"/>
          </a:p>
        </p:txBody>
      </p:sp>
    </p:spTree>
    <p:extLst>
      <p:ext uri="{BB962C8B-B14F-4D97-AF65-F5344CB8AC3E}">
        <p14:creationId xmlns:p14="http://schemas.microsoft.com/office/powerpoint/2010/main" val="3928395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まずは</a:t>
            </a:r>
            <a:r>
              <a:rPr kumimoji="1" lang="en-US" altLang="ja-JP" dirty="0"/>
              <a:t>React</a:t>
            </a:r>
            <a:r>
              <a:rPr kumimoji="1" lang="ja-JP" altLang="en-US" dirty="0"/>
              <a:t>について説明</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React</a:t>
            </a:r>
            <a:r>
              <a:rPr kumimoji="1" lang="ja-JP" altLang="en-US" dirty="0"/>
              <a:t>は近年広く用いられる</a:t>
            </a:r>
            <a:r>
              <a:rPr kumimoji="1" lang="en-US" altLang="ja-JP" dirty="0"/>
              <a:t>WEB UI</a:t>
            </a:r>
            <a:r>
              <a:rPr kumimoji="1" lang="ja-JP" altLang="en-US" dirty="0"/>
              <a:t> フレームワークの </a:t>
            </a:r>
            <a:r>
              <a:rPr kumimoji="1" lang="en-US" altLang="ja-JP" dirty="0"/>
              <a:t>1 </a:t>
            </a:r>
            <a:r>
              <a:rPr kumimoji="1" lang="ja-JP" altLang="en-US" dirty="0"/>
              <a:t>つ</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JavaScript </a:t>
            </a:r>
            <a:r>
              <a:rPr kumimoji="1" lang="ja-JP" altLang="en-US" dirty="0"/>
              <a:t>を拡張した言語である </a:t>
            </a:r>
            <a:r>
              <a:rPr kumimoji="1" lang="en-US" altLang="ja-JP" dirty="0"/>
              <a:t>JSX </a:t>
            </a:r>
            <a:r>
              <a:rPr kumimoji="1" lang="ja-JP" altLang="en-US" dirty="0"/>
              <a:t>や </a:t>
            </a:r>
            <a:r>
              <a:rPr kumimoji="1" lang="en-US" altLang="ja-JP" dirty="0"/>
              <a:t>TSX </a:t>
            </a:r>
            <a:r>
              <a:rPr kumimoji="1" lang="ja-JP" altLang="en-US" dirty="0"/>
              <a:t>を使用</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このコードは</a:t>
            </a:r>
            <a:r>
              <a:rPr kumimoji="1" lang="en-US" altLang="ja-JP" dirty="0"/>
              <a:t>HTML</a:t>
            </a:r>
            <a:r>
              <a:rPr kumimoji="1" lang="ja-JP" altLang="en-US" dirty="0"/>
              <a:t>を記述する際，</a:t>
            </a:r>
            <a:r>
              <a:rPr kumimoji="1" lang="en-US" altLang="ja-JP" dirty="0"/>
              <a:t>map</a:t>
            </a:r>
            <a:r>
              <a:rPr kumimoji="1" lang="ja-JP" altLang="en-US" dirty="0"/>
              <a:t>というメソッドを用いて配列の要素すべてに対して繰り返し処理を行うことで，</a:t>
            </a:r>
            <a:r>
              <a:rPr kumimoji="1" lang="en-US" altLang="ja-JP" dirty="0"/>
              <a:t>Hello React</a:t>
            </a:r>
            <a:r>
              <a:rPr kumimoji="1" lang="ja-JP" altLang="en-US" dirty="0"/>
              <a:t>という文字列の後に配列の値が入っているリストを</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効率的に出力している．</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TypeScript </a:t>
            </a:r>
            <a:r>
              <a:rPr kumimoji="1" lang="ja-JP" altLang="en-US" dirty="0"/>
              <a:t>は</a:t>
            </a:r>
            <a:r>
              <a:rPr kumimoji="1" lang="en-US" altLang="ja-JP" dirty="0"/>
              <a:t>JavaScript</a:t>
            </a:r>
            <a:r>
              <a:rPr kumimoji="1" lang="ja-JP" altLang="en-US" dirty="0"/>
              <a:t>を静的型付け言語として拡張したもの</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JavaScript </a:t>
            </a:r>
            <a:r>
              <a:rPr kumimoji="1" lang="ja-JP" altLang="en-US" dirty="0"/>
              <a:t>のコードは全て</a:t>
            </a:r>
            <a:r>
              <a:rPr kumimoji="1" lang="en-US" altLang="ja-JP" dirty="0"/>
              <a:t>TypeScript</a:t>
            </a:r>
            <a:r>
              <a:rPr kumimoji="1" lang="ja-JP" altLang="en-US" dirty="0"/>
              <a:t>として扱える</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左側の</a:t>
            </a:r>
            <a:r>
              <a:rPr kumimoji="1" lang="en-US" altLang="ja-JP" dirty="0"/>
              <a:t>TSX</a:t>
            </a:r>
            <a:r>
              <a:rPr kumimoji="1" lang="ja-JP" altLang="en-US" dirty="0"/>
              <a:t>　のソースコードを </a:t>
            </a:r>
            <a:r>
              <a:rPr kumimoji="1" lang="en-US" altLang="ja-JP" dirty="0"/>
              <a:t>JavaScript</a:t>
            </a:r>
            <a:r>
              <a:rPr kumimoji="1" lang="ja-JP" altLang="en-US" dirty="0"/>
              <a:t>に変換し，実行すると右の図のようになる</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altLang="ja-JP" sz="1100" dirty="0" err="1"/>
              <a:t>ReactDOM.render</a:t>
            </a:r>
            <a:r>
              <a:rPr lang="ja-JP" altLang="en-US" sz="1100" dirty="0"/>
              <a:t>に記述されている</a:t>
            </a:r>
            <a:r>
              <a:rPr lang="en-US" altLang="ja-JP" sz="1100" dirty="0"/>
              <a:t>App</a:t>
            </a:r>
            <a:r>
              <a:rPr lang="ja-JP" altLang="en-US" sz="1100" dirty="0"/>
              <a:t>という部分が描画される．</a:t>
            </a:r>
            <a:endParaRPr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sz="1100" dirty="0"/>
              <a:t>App</a:t>
            </a:r>
            <a:r>
              <a:rPr kumimoji="1" lang="ja-JP" altLang="en-US" sz="1100" dirty="0"/>
              <a:t>は関数</a:t>
            </a:r>
            <a:r>
              <a:rPr kumimoji="1" lang="en-US" altLang="ja-JP" sz="1100" dirty="0"/>
              <a:t>App</a:t>
            </a:r>
            <a:r>
              <a:rPr kumimoji="1" lang="ja-JP" altLang="en-US" sz="1100" dirty="0"/>
              <a:t>を指していて，この関数は配列</a:t>
            </a:r>
            <a:r>
              <a:rPr kumimoji="1" lang="en-US" altLang="ja-JP" sz="1100" dirty="0"/>
              <a:t>number</a:t>
            </a:r>
            <a:r>
              <a:rPr kumimoji="1" lang="ja-JP" altLang="en-US" sz="1100" dirty="0"/>
              <a:t>を</a:t>
            </a:r>
            <a:r>
              <a:rPr kumimoji="1" lang="en-US" altLang="ja-JP" sz="1100" dirty="0"/>
              <a:t>map</a:t>
            </a:r>
            <a:r>
              <a:rPr kumimoji="1" lang="ja-JP" altLang="en-US" sz="1100" dirty="0"/>
              <a:t>というメソッドで配列のすべての要素に対して繰り返し処理し，</a:t>
            </a:r>
            <a:r>
              <a:rPr lang="en-US" altLang="ja-JP" sz="1100" dirty="0"/>
              <a:t>Hello React</a:t>
            </a:r>
            <a:r>
              <a:rPr lang="ja-JP" altLang="en-US" sz="1100" dirty="0"/>
              <a:t>の後に</a:t>
            </a:r>
            <a:r>
              <a:rPr lang="en-US" altLang="ja-JP" sz="1100" dirty="0"/>
              <a:t>number</a:t>
            </a:r>
            <a:r>
              <a:rPr lang="ja-JP" altLang="en-US" sz="1100" dirty="0"/>
              <a:t>の値を入れたリストの項目を返すという処理をすべての配列の要素と行う</a:t>
            </a:r>
            <a:endParaRPr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sz="1100" dirty="0"/>
              <a:t>結果として右の図のような出力が得られる</a:t>
            </a: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sz="1100" dirty="0"/>
              <a:t>このような効率的な記述が行えることが</a:t>
            </a:r>
            <a:r>
              <a:rPr kumimoji="1" lang="en-US" altLang="ja-JP" sz="1100" dirty="0"/>
              <a:t>React</a:t>
            </a:r>
            <a:r>
              <a:rPr kumimoji="1" lang="ja-JP" altLang="en-US" sz="1100" dirty="0"/>
              <a:t>が用いる</a:t>
            </a:r>
            <a:r>
              <a:rPr kumimoji="1" lang="en-US" altLang="ja-JP" sz="1100" dirty="0"/>
              <a:t>JSX</a:t>
            </a:r>
            <a:r>
              <a:rPr kumimoji="1" lang="ja-JP" altLang="en-US" sz="1100" dirty="0"/>
              <a:t>や</a:t>
            </a:r>
            <a:r>
              <a:rPr kumimoji="1" lang="en-US" altLang="ja-JP" sz="1100" dirty="0"/>
              <a:t>TSX</a:t>
            </a:r>
            <a:r>
              <a:rPr kumimoji="1" lang="ja-JP" altLang="en-US" sz="1100" dirty="0"/>
              <a:t>の特徴</a:t>
            </a: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indent="0">
              <a:buNone/>
            </a:pPr>
            <a:endParaRPr kumimoji="1" lang="en-US" altLang="ja-JP" dirty="0"/>
          </a:p>
          <a:p>
            <a:pPr marL="158750" indent="0">
              <a:buNone/>
            </a:pPr>
            <a:r>
              <a:rPr kumimoji="1" lang="en-US" altLang="ja-JP" dirty="0"/>
              <a:t>JavaScript</a:t>
            </a:r>
            <a:r>
              <a:rPr kumimoji="1" lang="ja-JP" altLang="en-US" dirty="0"/>
              <a:t>　を</a:t>
            </a:r>
            <a:r>
              <a:rPr kumimoji="1" lang="en-US" altLang="ja-JP" dirty="0"/>
              <a:t>WEB</a:t>
            </a:r>
            <a:r>
              <a:rPr kumimoji="1" lang="en-US" altLang="ja-JP" baseline="0" dirty="0"/>
              <a:t> UI </a:t>
            </a:r>
            <a:r>
              <a:rPr kumimoji="1" lang="ja-JP" altLang="en-US" baseline="0" dirty="0"/>
              <a:t>用に拡張したものが</a:t>
            </a:r>
            <a:r>
              <a:rPr kumimoji="1" lang="en-US" altLang="ja-JP" baseline="0" dirty="0"/>
              <a:t>JSX</a:t>
            </a:r>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baseline="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baseline="0" dirty="0"/>
              <a:t>その</a:t>
            </a:r>
            <a:r>
              <a:rPr kumimoji="1" lang="en-US" altLang="ja-JP" baseline="0" dirty="0"/>
              <a:t>JSX</a:t>
            </a:r>
            <a:r>
              <a:rPr kumimoji="1" lang="ja-JP" altLang="en-US" baseline="0" dirty="0"/>
              <a:t>に静的型付け機能を追加したのが</a:t>
            </a:r>
            <a:r>
              <a:rPr kumimoji="1" lang="en-US" altLang="ja-JP" baseline="0" dirty="0"/>
              <a:t>TSX</a:t>
            </a:r>
          </a:p>
          <a:p>
            <a:endParaRPr kumimoji="1" lang="en-US" altLang="ja-JP" dirty="0"/>
          </a:p>
          <a:p>
            <a:endParaRPr kumimoji="1" lang="en-US" altLang="ja-JP" dirty="0"/>
          </a:p>
          <a:p>
            <a:endParaRPr kumimoji="1" lang="en-US" altLang="ja-JP" dirty="0"/>
          </a:p>
          <a:p>
            <a:r>
              <a:rPr kumimoji="1" lang="ja-JP" altLang="en-US" dirty="0"/>
              <a:t>ハロー英語に</a:t>
            </a:r>
            <a:endParaRPr kumimoji="1" lang="en-US" altLang="ja-JP" dirty="0"/>
          </a:p>
          <a:p>
            <a:endParaRPr kumimoji="1" lang="en-US" altLang="ja-JP" dirty="0"/>
          </a:p>
          <a:p>
            <a:r>
              <a:rPr lang="en-US" altLang="ja-JP" sz="1100" dirty="0"/>
              <a:t>import React from 'react';</a:t>
            </a:r>
          </a:p>
          <a:p>
            <a:r>
              <a:rPr lang="en-US" altLang="ja-JP" sz="1100" dirty="0"/>
              <a:t>import </a:t>
            </a:r>
            <a:r>
              <a:rPr lang="en-US" altLang="ja-JP" sz="1100" dirty="0" err="1"/>
              <a:t>ReactDOM</a:t>
            </a:r>
            <a:r>
              <a:rPr lang="en-US" altLang="ja-JP" sz="1100" dirty="0"/>
              <a:t> from 'react-</a:t>
            </a:r>
            <a:r>
              <a:rPr lang="en-US" altLang="ja-JP" sz="1100" dirty="0" err="1"/>
              <a:t>dom</a:t>
            </a:r>
            <a:r>
              <a:rPr lang="en-US" altLang="ja-JP" sz="1100" dirty="0"/>
              <a:t>';</a:t>
            </a:r>
          </a:p>
          <a:p>
            <a:r>
              <a:rPr lang="en-US" altLang="ja-JP" sz="1100" dirty="0">
                <a:solidFill>
                  <a:schemeClr val="accent2">
                    <a:lumMod val="75000"/>
                  </a:schemeClr>
                </a:solidFill>
              </a:rPr>
              <a:t>const numbers = [2,4,8,16,32];</a:t>
            </a:r>
          </a:p>
          <a:p>
            <a:r>
              <a:rPr lang="en-US" altLang="ja-JP" sz="1100" dirty="0">
                <a:solidFill>
                  <a:srgbClr val="C00000"/>
                </a:solidFill>
              </a:rPr>
              <a:t>function App() {</a:t>
            </a:r>
          </a:p>
          <a:p>
            <a:r>
              <a:rPr lang="en-US" altLang="ja-JP" sz="1100" dirty="0">
                <a:solidFill>
                  <a:srgbClr val="C00000"/>
                </a:solidFill>
              </a:rPr>
              <a:t>  return ( &lt;ul&gt;{</a:t>
            </a:r>
            <a:r>
              <a:rPr lang="en-US" altLang="ja-JP" sz="1100" dirty="0" err="1">
                <a:solidFill>
                  <a:schemeClr val="accent2">
                    <a:lumMod val="75000"/>
                  </a:schemeClr>
                </a:solidFill>
              </a:rPr>
              <a:t>numbers</a:t>
            </a:r>
            <a:r>
              <a:rPr lang="en-US" altLang="ja-JP" sz="1100" dirty="0" err="1">
                <a:solidFill>
                  <a:srgbClr val="C00000"/>
                </a:solidFill>
              </a:rPr>
              <a:t>.map</a:t>
            </a:r>
            <a:r>
              <a:rPr lang="en-US" altLang="ja-JP" sz="1100" dirty="0">
                <a:solidFill>
                  <a:srgbClr val="C00000"/>
                </a:solidFill>
              </a:rPr>
              <a:t>(</a:t>
            </a:r>
          </a:p>
          <a:p>
            <a:r>
              <a:rPr lang="en-US" altLang="ja-JP" sz="1100" dirty="0">
                <a:solidFill>
                  <a:srgbClr val="C00000"/>
                </a:solidFill>
              </a:rPr>
              <a:t>	(</a:t>
            </a:r>
            <a:r>
              <a:rPr lang="en-US" altLang="ja-JP" sz="1100" dirty="0">
                <a:solidFill>
                  <a:schemeClr val="accent2">
                    <a:lumMod val="75000"/>
                  </a:schemeClr>
                </a:solidFill>
              </a:rPr>
              <a:t>number</a:t>
            </a:r>
            <a:r>
              <a:rPr lang="en-US" altLang="ja-JP" sz="1100" dirty="0">
                <a:solidFill>
                  <a:srgbClr val="C00000"/>
                </a:solidFill>
              </a:rPr>
              <a:t>) =&gt;(&lt;li&gt;Hello React{</a:t>
            </a:r>
            <a:r>
              <a:rPr lang="en-US" altLang="ja-JP" sz="1100" dirty="0">
                <a:solidFill>
                  <a:schemeClr val="accent2">
                    <a:lumMod val="75000"/>
                  </a:schemeClr>
                </a:solidFill>
              </a:rPr>
              <a:t>number</a:t>
            </a:r>
            <a:r>
              <a:rPr lang="en-US" altLang="ja-JP" sz="1100" dirty="0">
                <a:solidFill>
                  <a:srgbClr val="C00000"/>
                </a:solidFill>
              </a:rPr>
              <a:t>}&lt;/li&gt;)</a:t>
            </a:r>
          </a:p>
          <a:p>
            <a:r>
              <a:rPr lang="en-US" altLang="ja-JP" sz="1100" dirty="0">
                <a:solidFill>
                  <a:srgbClr val="C00000"/>
                </a:solidFill>
              </a:rPr>
              <a:t>)}&lt;/ul&gt;);}</a:t>
            </a:r>
          </a:p>
          <a:p>
            <a:r>
              <a:rPr lang="en-US" altLang="ja-JP" sz="1100" dirty="0" err="1"/>
              <a:t>ReactDOM.render</a:t>
            </a:r>
            <a:r>
              <a:rPr lang="en-US" altLang="ja-JP" sz="1100" dirty="0"/>
              <a:t>(</a:t>
            </a:r>
          </a:p>
          <a:p>
            <a:r>
              <a:rPr lang="en-US" altLang="ja-JP" sz="1100" dirty="0"/>
              <a:t>  &lt;App /&gt;,</a:t>
            </a:r>
          </a:p>
          <a:p>
            <a:r>
              <a:rPr lang="en-US" altLang="ja-JP" sz="1100" dirty="0" err="1"/>
              <a:t>document.getElementById</a:t>
            </a:r>
            <a:r>
              <a:rPr lang="en-US" altLang="ja-JP" sz="1100" dirty="0"/>
              <a:t>('root'));</a:t>
            </a:r>
          </a:p>
          <a:p>
            <a:endParaRPr kumimoji="1" lang="ja-JP" altLang="en-US" dirty="0"/>
          </a:p>
        </p:txBody>
      </p:sp>
    </p:spTree>
    <p:extLst>
      <p:ext uri="{BB962C8B-B14F-4D97-AF65-F5344CB8AC3E}">
        <p14:creationId xmlns:p14="http://schemas.microsoft.com/office/powerpoint/2010/main" val="5433289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パラメータ化されたコードクローンの例を紹介する</a:t>
            </a:r>
            <a:endParaRPr kumimoji="1" lang="en-US" altLang="ja-JP" dirty="0"/>
          </a:p>
          <a:p>
            <a:pPr marL="158750" indent="0">
              <a:buNone/>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同じディレクトリにほぼ同一の内容のソースコードが</a:t>
            </a:r>
            <a:br>
              <a:rPr kumimoji="1" lang="en-US" altLang="ja-JP" dirty="0"/>
            </a:br>
            <a:r>
              <a:rPr kumimoji="1" lang="en-US" altLang="ja-JP" dirty="0"/>
              <a:t>4 </a:t>
            </a:r>
            <a:r>
              <a:rPr kumimoji="1" lang="ja-JP" altLang="en-US" dirty="0" err="1"/>
              <a:t>つ存</a:t>
            </a:r>
            <a:r>
              <a:rPr kumimoji="1" lang="ja-JP" altLang="en-US" dirty="0"/>
              <a:t>在していて</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時刻に関する処理で年・日・時間に対して同様の処理をする際それぞれメソッドを作成している</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これらのコードクローンは同じ編集者が作成</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わざとこういった書き方をしていると考えられる</a:t>
            </a:r>
            <a:endParaRPr kumimoji="1" lang="en-US" altLang="ja-JP" dirty="0"/>
          </a:p>
          <a:p>
            <a:pPr marL="158750" indent="0">
              <a:buNone/>
            </a:pPr>
            <a:r>
              <a:rPr kumimoji="1" lang="ja-JP" altLang="en-US" dirty="0"/>
              <a:t>このような記述をしているため，パラメータ化されたコードの割合が高い</a:t>
            </a:r>
            <a:endParaRPr kumimoji="1" lang="en-US" altLang="ja-JP" dirty="0"/>
          </a:p>
          <a:p>
            <a:endParaRPr kumimoji="1" lang="en-US" altLang="ja-JP" dirty="0"/>
          </a:p>
          <a:p>
            <a:r>
              <a:rPr kumimoji="1" lang="ja-JP" altLang="en-US" dirty="0"/>
              <a:t>パラメータ化</a:t>
            </a:r>
          </a:p>
        </p:txBody>
      </p:sp>
    </p:spTree>
    <p:extLst>
      <p:ext uri="{BB962C8B-B14F-4D97-AF65-F5344CB8AC3E}">
        <p14:creationId xmlns:p14="http://schemas.microsoft.com/office/powerpoint/2010/main" val="41701177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あるクローンペアが存在</a:t>
            </a:r>
            <a:endParaRPr kumimoji="1" lang="en-US" altLang="ja-JP" dirty="0"/>
          </a:p>
          <a:p>
            <a:pPr marL="158750" indent="0">
              <a:buNone/>
            </a:pPr>
            <a:r>
              <a:rPr lang="ja-JP" altLang="en-US" dirty="0"/>
              <a:t>パラメータ化に分類され</a:t>
            </a:r>
            <a:endParaRPr lang="en-US" altLang="ja-JP" dirty="0"/>
          </a:p>
          <a:p>
            <a:pPr marL="158750" indent="0">
              <a:buNone/>
            </a:pPr>
            <a:r>
              <a:rPr lang="ja-JP" altLang="en-US" dirty="0"/>
              <a:t>約 </a:t>
            </a:r>
            <a:r>
              <a:rPr lang="en-US" altLang="ja-JP" dirty="0"/>
              <a:t>30 </a:t>
            </a:r>
            <a:r>
              <a:rPr lang="ja-JP" altLang="en-US" dirty="0"/>
              <a:t>行のコードクローン</a:t>
            </a:r>
            <a:endParaRPr lang="en-US" altLang="ja-JP" dirty="0"/>
          </a:p>
          <a:p>
            <a:pPr marL="615950" lvl="1" indent="0">
              <a:buNone/>
            </a:pPr>
            <a:endParaRPr lang="en-US" altLang="ja-JP" dirty="0"/>
          </a:p>
          <a:p>
            <a:pPr marL="158750" indent="0">
              <a:buNone/>
            </a:pPr>
            <a:r>
              <a:rPr kumimoji="1" lang="ja-JP" altLang="en-US" dirty="0"/>
              <a:t>このクローンペアは同じコミットで作成されていて、このクローンペアが存在するソースファイル同士には他にも類似部分があった</a:t>
            </a:r>
            <a:endParaRPr kumimoji="1" lang="en-US" altLang="ja-JP" dirty="0"/>
          </a:p>
          <a:p>
            <a:pPr marL="158750" indent="0">
              <a:buNone/>
            </a:pPr>
            <a:endParaRPr kumimoji="1" lang="en-US" altLang="ja-JP" dirty="0"/>
          </a:p>
          <a:p>
            <a:pPr marL="158750" indent="0">
              <a:buNone/>
            </a:pPr>
            <a:r>
              <a:rPr kumimoji="1" lang="ja-JP" altLang="en-US" dirty="0"/>
              <a:t>パラメータ化の手間を省くためにソースファイルごとコピーすることで、コードクローンが発生したと推測される</a:t>
            </a:r>
            <a:endParaRPr kumimoji="1" lang="en-US" altLang="ja-JP" dirty="0"/>
          </a:p>
          <a:p>
            <a:pPr marL="158750" indent="0">
              <a:buNone/>
            </a:pPr>
            <a:endParaRPr kumimoji="1" lang="en-US" altLang="ja-JP" dirty="0"/>
          </a:p>
          <a:p>
            <a:pPr marL="158750" indent="0">
              <a:buNone/>
            </a:pPr>
            <a:endParaRPr kumimoji="1" lang="ja-JP" altLang="en-US" dirty="0"/>
          </a:p>
          <a:p>
            <a:pPr marL="158750" indent="0">
              <a:buNone/>
            </a:pPr>
            <a:endParaRPr kumimoji="1" lang="en-US" altLang="ja-JP" dirty="0"/>
          </a:p>
          <a:p>
            <a:pPr marL="158750" indent="0">
              <a:buNone/>
            </a:pPr>
            <a:endParaRPr kumimoji="1" lang="ja-JP" altLang="en-US" dirty="0"/>
          </a:p>
        </p:txBody>
      </p:sp>
    </p:spTree>
    <p:extLst>
      <p:ext uri="{BB962C8B-B14F-4D97-AF65-F5344CB8AC3E}">
        <p14:creationId xmlns:p14="http://schemas.microsoft.com/office/powerpoint/2010/main" val="35915495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今後の課題について説明</a:t>
            </a:r>
            <a:endParaRPr kumimoji="1" lang="en-US" altLang="ja-JP" dirty="0"/>
          </a:p>
          <a:p>
            <a:pPr marL="158750" indent="0">
              <a:buNone/>
            </a:pPr>
            <a:endParaRPr kumimoji="1" lang="en-US" altLang="ja-JP" dirty="0"/>
          </a:p>
          <a:p>
            <a:pPr marL="158750" indent="0">
              <a:buNone/>
            </a:pPr>
            <a:r>
              <a:rPr kumimoji="1" lang="ja-JP" altLang="en-US" dirty="0"/>
              <a:t>まず、調査対象が</a:t>
            </a:r>
            <a:r>
              <a:rPr kumimoji="1" lang="en-US" altLang="ja-JP" dirty="0"/>
              <a:t>Grafana</a:t>
            </a:r>
            <a:r>
              <a:rPr kumimoji="1" lang="ja-JP" altLang="en-US" dirty="0"/>
              <a:t>のみだったため、</a:t>
            </a:r>
            <a:r>
              <a:rPr kumimoji="1" lang="en-US" altLang="ja-JP" dirty="0"/>
              <a:t>Grafana</a:t>
            </a:r>
            <a:r>
              <a:rPr kumimoji="1" lang="ja-JP" altLang="en-US" dirty="0"/>
              <a:t>の特徴なのか</a:t>
            </a:r>
            <a:r>
              <a:rPr kumimoji="1" lang="en-US" altLang="ja-JP" dirty="0"/>
              <a:t>React </a:t>
            </a:r>
            <a:r>
              <a:rPr kumimoji="1" lang="ja-JP" altLang="en-US" dirty="0"/>
              <a:t>アプリケーション全体の特徴なのか判断できない</a:t>
            </a:r>
            <a:endParaRPr kumimoji="1" lang="en-US" altLang="ja-JP" dirty="0"/>
          </a:p>
          <a:p>
            <a:pPr marL="158750" indent="0">
              <a:buNone/>
            </a:pPr>
            <a:r>
              <a:rPr kumimoji="1" lang="ja-JP" altLang="en-US" dirty="0"/>
              <a:t>他の対象についても調査したい</a:t>
            </a:r>
            <a:endParaRPr kumimoji="1" lang="en-US" altLang="ja-JP" dirty="0"/>
          </a:p>
          <a:p>
            <a:pPr marL="158750" indent="0">
              <a:buNone/>
            </a:pPr>
            <a:endParaRPr kumimoji="1" lang="en-US" altLang="ja-JP" dirty="0"/>
          </a:p>
          <a:p>
            <a:pPr marL="158750" indent="0">
              <a:buNone/>
            </a:pPr>
            <a:r>
              <a:rPr kumimoji="1" lang="ja-JP" altLang="en-US" dirty="0"/>
              <a:t>また、本研究では他の言語の調査結果を既存研究から引用したが、条件などが一致していないため、比較の対象としてあまり適切でない</a:t>
            </a:r>
            <a:endParaRPr kumimoji="1" lang="en-US" altLang="ja-JP" dirty="0"/>
          </a:p>
          <a:p>
            <a:pPr marL="158750" indent="0">
              <a:buNone/>
            </a:pPr>
            <a:r>
              <a:rPr kumimoji="1" lang="ja-JP" altLang="en-US" dirty="0"/>
              <a:t>条件を統一した調査を行いたい</a:t>
            </a:r>
            <a:endParaRPr kumimoji="1" lang="en-US" altLang="ja-JP" dirty="0"/>
          </a:p>
          <a:p>
            <a:endParaRPr kumimoji="1" lang="ja-JP" altLang="en-US" dirty="0"/>
          </a:p>
        </p:txBody>
      </p:sp>
    </p:spTree>
    <p:extLst>
      <p:ext uri="{BB962C8B-B14F-4D97-AF65-F5344CB8AC3E}">
        <p14:creationId xmlns:p14="http://schemas.microsoft.com/office/powerpoint/2010/main" val="11344532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複製と専門化についても例を紹介</a:t>
            </a:r>
            <a:endParaRPr kumimoji="1" lang="en-US" altLang="ja-JP" dirty="0"/>
          </a:p>
          <a:p>
            <a:pPr marL="158750" indent="0">
              <a:buNone/>
            </a:pPr>
            <a:endParaRPr kumimoji="1" lang="en-US" altLang="ja-JP" dirty="0"/>
          </a:p>
          <a:p>
            <a:pPr marL="158750" indent="0">
              <a:buNone/>
            </a:pPr>
            <a:r>
              <a:rPr kumimoji="1" lang="ja-JP" altLang="en-US" dirty="0"/>
              <a:t>これはあるコードクローンの発生の経緯</a:t>
            </a:r>
            <a:endParaRPr kumimoji="1" lang="en-US" altLang="ja-JP" dirty="0"/>
          </a:p>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ある機能</a:t>
            </a:r>
            <a:r>
              <a:rPr kumimoji="1" lang="en-US" altLang="ja-JP" dirty="0"/>
              <a:t> A </a:t>
            </a:r>
            <a:r>
              <a:rPr kumimoji="1" lang="ja-JP" altLang="en-US" dirty="0"/>
              <a:t>用のファイルを集めたディレクトリが存在</a:t>
            </a:r>
            <a:endParaRPr kumimoji="1" lang="en-US" altLang="ja-JP" dirty="0"/>
          </a:p>
          <a:p>
            <a:pPr marL="158750" indent="0">
              <a:buNone/>
            </a:pPr>
            <a:endParaRPr kumimoji="1" lang="en-US" altLang="ja-JP" dirty="0"/>
          </a:p>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機能</a:t>
            </a:r>
            <a:r>
              <a:rPr kumimoji="1" lang="en-US" altLang="ja-JP" dirty="0"/>
              <a:t> A </a:t>
            </a:r>
            <a:r>
              <a:rPr kumimoji="1" lang="ja-JP" altLang="en-US" dirty="0"/>
              <a:t>のディレクトリをコピーして類似機能</a:t>
            </a:r>
            <a:r>
              <a:rPr kumimoji="1" lang="en-US" altLang="ja-JP" dirty="0"/>
              <a:t> B </a:t>
            </a:r>
            <a:r>
              <a:rPr kumimoji="1" lang="ja-JP" altLang="en-US" dirty="0"/>
              <a:t>用の</a:t>
            </a:r>
            <a:br>
              <a:rPr kumimoji="1" lang="en-US" altLang="ja-JP" dirty="0"/>
            </a:br>
            <a:r>
              <a:rPr kumimoji="1" lang="ja-JP" altLang="en-US" dirty="0"/>
              <a:t>ディレクトリを作成</a:t>
            </a:r>
            <a:endParaRPr kumimoji="1" lang="en-US" altLang="ja-JP" dirty="0"/>
          </a:p>
          <a:p>
            <a:pPr marL="139700" indent="0">
              <a:buSzPct val="100000"/>
              <a:buFont typeface="+mj-lt"/>
              <a:buNone/>
            </a:pPr>
            <a:r>
              <a:rPr kumimoji="1" lang="ja-JP" altLang="en-US" dirty="0"/>
              <a:t>コピーしたファイルを一部編集して機能</a:t>
            </a:r>
            <a:r>
              <a:rPr kumimoji="1" lang="en-US" altLang="ja-JP" dirty="0"/>
              <a:t> B </a:t>
            </a:r>
            <a:r>
              <a:rPr kumimoji="1" lang="ja-JP" altLang="en-US" dirty="0"/>
              <a:t>を実装</a:t>
            </a:r>
            <a:endParaRPr kumimoji="1" lang="en-US" altLang="ja-JP" dirty="0"/>
          </a:p>
          <a:p>
            <a:pPr marL="596900" lvl="1" indent="0">
              <a:buSzPct val="100000"/>
              <a:buNone/>
            </a:pPr>
            <a:r>
              <a:rPr kumimoji="1" lang="en-US" altLang="ja-JP" sz="2400" dirty="0"/>
              <a:t>	</a:t>
            </a:r>
            <a:r>
              <a:rPr kumimoji="1" lang="ja-JP" altLang="en-US" sz="2000" dirty="0"/>
              <a:t>→コードクローンが発生</a:t>
            </a:r>
            <a:endParaRPr kumimoji="1" lang="en-US" altLang="ja-JP" sz="2000" dirty="0"/>
          </a:p>
          <a:p>
            <a:pPr marL="596900" lvl="1" indent="0">
              <a:buSzPct val="100000"/>
              <a:buNone/>
            </a:pPr>
            <a:endParaRPr kumimoji="1" lang="en-US" altLang="ja-JP" sz="2000" dirty="0"/>
          </a:p>
          <a:p>
            <a:pPr marL="596900" lvl="1" indent="0">
              <a:buSzPct val="100000"/>
              <a:buNone/>
            </a:pPr>
            <a:r>
              <a:rPr kumimoji="1" lang="ja-JP" altLang="en-US" sz="2000" dirty="0"/>
              <a:t>このような記述を行っているため，複製と専門化の割合が高いと考えられる</a:t>
            </a:r>
            <a:endParaRPr kumimoji="1" lang="en-US" altLang="ja-JP" sz="2000" dirty="0"/>
          </a:p>
          <a:p>
            <a:pPr marL="139700" indent="0">
              <a:buSzPct val="100000"/>
              <a:buFont typeface="+mj-lt"/>
              <a:buNone/>
            </a:pPr>
            <a:endParaRPr kumimoji="1" lang="en-US" altLang="ja-JP" sz="2000" dirty="0"/>
          </a:p>
          <a:p>
            <a:pPr marL="139700" indent="0">
              <a:buSzPct val="100000"/>
              <a:buFont typeface="+mj-lt"/>
              <a:buNone/>
            </a:pPr>
            <a:r>
              <a:rPr kumimoji="1" lang="ja-JP" altLang="en-US" sz="2000" dirty="0"/>
              <a:t>また，</a:t>
            </a:r>
            <a:r>
              <a:rPr kumimoji="1" lang="ja-JP" altLang="en-US" dirty="0"/>
              <a:t>その後</a:t>
            </a:r>
            <a:r>
              <a:rPr kumimoji="1" lang="en-US" altLang="ja-JP" dirty="0"/>
              <a:t>, </a:t>
            </a:r>
            <a:r>
              <a:rPr kumimoji="1" lang="ja-JP" altLang="en-US" dirty="0"/>
              <a:t>機能</a:t>
            </a:r>
            <a:r>
              <a:rPr kumimoji="1" lang="en-US" altLang="ja-JP" dirty="0"/>
              <a:t> A </a:t>
            </a:r>
            <a:r>
              <a:rPr kumimoji="1" lang="ja-JP" altLang="en-US" dirty="0"/>
              <a:t>と</a:t>
            </a:r>
            <a:r>
              <a:rPr kumimoji="1" lang="en-US" altLang="ja-JP" dirty="0"/>
              <a:t> B </a:t>
            </a:r>
            <a:r>
              <a:rPr kumimoji="1" lang="ja-JP" altLang="en-US" dirty="0"/>
              <a:t>は頻繁に同時修正が行われている</a:t>
            </a:r>
            <a:endParaRPr kumimoji="1" lang="en-US" altLang="ja-JP" dirty="0"/>
          </a:p>
          <a:p>
            <a:pPr marL="596900" lvl="1" indent="0">
              <a:buSzPct val="100000"/>
              <a:buNone/>
            </a:pPr>
            <a:r>
              <a:rPr kumimoji="1" lang="en-US" altLang="ja-JP" dirty="0"/>
              <a:t>	→</a:t>
            </a:r>
            <a:r>
              <a:rPr kumimoji="1" lang="ja-JP" altLang="en-US" sz="2000" dirty="0"/>
              <a:t>保守コストを増加させている例でもある</a:t>
            </a:r>
            <a:endParaRPr kumimoji="1" lang="en-US" altLang="ja-JP" dirty="0"/>
          </a:p>
          <a:p>
            <a:pPr marL="596900" lvl="1" indent="0">
              <a:buSzPct val="10000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r>
              <a:rPr kumimoji="1" lang="ja-JP" altLang="en-US" sz="1200" dirty="0"/>
              <a:t>それをある編集者がそれを別のディレクトリにコピーし修正したことでコードクローンが発生</a:t>
            </a:r>
            <a:endParaRPr kumimoji="1" lang="en-US" altLang="ja-JP" sz="1200" dirty="0"/>
          </a:p>
          <a:p>
            <a:pPr marL="158750" indent="0">
              <a:buNone/>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さらに別の編集者がその両方に同じような修正</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その結果複製と専門化に分類されるコードクローンが作成された</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このような経緯で別のディレクトリに分布する複製と専門化のコードクローンが発生しているのではないかと考えられる</a:t>
            </a:r>
            <a:endParaRPr kumimoji="1" lang="en-US" altLang="ja-JP" dirty="0"/>
          </a:p>
          <a:p>
            <a:endParaRPr kumimoji="1" lang="ja-JP" altLang="en-US" dirty="0"/>
          </a:p>
        </p:txBody>
      </p:sp>
    </p:spTree>
    <p:extLst>
      <p:ext uri="{BB962C8B-B14F-4D97-AF65-F5344CB8AC3E}">
        <p14:creationId xmlns:p14="http://schemas.microsoft.com/office/powerpoint/2010/main" val="35925416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b23cc66a91_0_14: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2" name="Google Shape;192;gb23cc66a91_0_14:notes"/>
          <p:cNvSpPr txBox="1">
            <a:spLocks noGrp="1"/>
          </p:cNvSpPr>
          <p:nvPr>
            <p:ph type="body" idx="1"/>
          </p:nvPr>
        </p:nvSpPr>
        <p:spPr>
          <a:xfrm>
            <a:off x="993934" y="3233420"/>
            <a:ext cx="7951500" cy="3063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a:t>発生原因の分類について説明</a:t>
            </a:r>
            <a:endParaRPr lang="en-US" altLang="ja-JP" dirty="0"/>
          </a:p>
          <a:p>
            <a:pPr marL="0" lvl="0" indent="0" algn="l" rtl="0">
              <a:lnSpc>
                <a:spcPct val="100000"/>
              </a:lnSpc>
              <a:spcBef>
                <a:spcPts val="0"/>
              </a:spcBef>
              <a:spcAft>
                <a:spcPts val="0"/>
              </a:spcAft>
              <a:buSzPts val="1100"/>
              <a:buNone/>
            </a:pPr>
            <a:endParaRPr lang="en-US" altLang="ja-JP" dirty="0"/>
          </a:p>
          <a:p>
            <a:pPr marL="0" lvl="0" indent="0" algn="l" rtl="0">
              <a:lnSpc>
                <a:spcPct val="100000"/>
              </a:lnSpc>
              <a:spcBef>
                <a:spcPts val="0"/>
              </a:spcBef>
              <a:spcAft>
                <a:spcPts val="0"/>
              </a:spcAft>
              <a:buSzPts val="1100"/>
              <a:buNone/>
            </a:pPr>
            <a:r>
              <a:rPr lang="ja-JP" altLang="en-US" dirty="0"/>
              <a:t>本研究ではコードクローンの発生原因の調査を発生原因を分類することで調査する．</a:t>
            </a:r>
            <a:endParaRPr lang="en-US" altLang="ja-JP" dirty="0"/>
          </a:p>
          <a:p>
            <a:pPr marL="0" lvl="0" indent="0" algn="l" rtl="0">
              <a:lnSpc>
                <a:spcPct val="100000"/>
              </a:lnSpc>
              <a:spcBef>
                <a:spcPts val="0"/>
              </a:spcBef>
              <a:spcAft>
                <a:spcPts val="0"/>
              </a:spcAft>
              <a:buSzPts val="1100"/>
              <a:buNone/>
            </a:pPr>
            <a:endParaRPr lang="en-US" altLang="ja-JP" dirty="0"/>
          </a:p>
          <a:p>
            <a:pPr marL="0" lvl="0" indent="0" algn="l" rtl="0">
              <a:lnSpc>
                <a:spcPct val="100000"/>
              </a:lnSpc>
              <a:spcBef>
                <a:spcPts val="0"/>
              </a:spcBef>
              <a:spcAft>
                <a:spcPts val="0"/>
              </a:spcAft>
              <a:buSzPts val="1100"/>
              <a:buNone/>
            </a:pPr>
            <a:r>
              <a:rPr lang="ja-JP" altLang="en-US" dirty="0"/>
              <a:t>発生原因の分類は既存研究の分類を利用</a:t>
            </a:r>
            <a:endParaRPr lang="en-US" altLang="ja-JP" dirty="0"/>
          </a:p>
          <a:p>
            <a:pPr marL="0" lvl="0" indent="0" algn="l" rtl="0">
              <a:lnSpc>
                <a:spcPct val="100000"/>
              </a:lnSpc>
              <a:spcBef>
                <a:spcPts val="0"/>
              </a:spcBef>
              <a:spcAft>
                <a:spcPts val="0"/>
              </a:spcAft>
              <a:buSzPts val="1100"/>
              <a:buNone/>
            </a:pPr>
            <a:r>
              <a:rPr lang="ja-JP" altLang="en-US" dirty="0"/>
              <a:t>発生原因は</a:t>
            </a:r>
            <a:r>
              <a:rPr lang="en-US" altLang="ja-JP" dirty="0"/>
              <a:t>11</a:t>
            </a:r>
            <a:r>
              <a:rPr lang="ja-JP" altLang="en-US" dirty="0"/>
              <a:t>種類に分かれ、大きく分岐、カスタマイズ、テンプレート、完全一致の</a:t>
            </a:r>
            <a:r>
              <a:rPr lang="en-US" altLang="ja-JP" dirty="0"/>
              <a:t>4</a:t>
            </a:r>
            <a:r>
              <a:rPr lang="ja-JP" altLang="en-US" dirty="0" err="1"/>
              <a:t>つに</a:t>
            </a:r>
            <a:r>
              <a:rPr lang="ja-JP" altLang="en-US" dirty="0"/>
              <a:t>大きくわけられる</a:t>
            </a:r>
            <a:endParaRPr lang="en-US" altLang="ja" dirty="0"/>
          </a:p>
          <a:p>
            <a:pPr marL="0" lvl="0" indent="0" algn="l" rtl="0">
              <a:lnSpc>
                <a:spcPct val="100000"/>
              </a:lnSpc>
              <a:spcBef>
                <a:spcPts val="0"/>
              </a:spcBef>
              <a:spcAft>
                <a:spcPts val="0"/>
              </a:spcAft>
              <a:buSzPts val="1100"/>
              <a:buNone/>
            </a:pPr>
            <a:endParaRPr lang="en-US" altLang="ja" dirty="0"/>
          </a:p>
          <a:p>
            <a:pPr marL="0" lvl="0" indent="0" algn="l" rtl="0">
              <a:lnSpc>
                <a:spcPct val="100000"/>
              </a:lnSpc>
              <a:spcBef>
                <a:spcPts val="0"/>
              </a:spcBef>
              <a:spcAft>
                <a:spcPts val="0"/>
              </a:spcAft>
              <a:buSzPts val="1100"/>
              <a:buNone/>
            </a:pPr>
            <a:r>
              <a:rPr lang="ja-JP" altLang="en-US" dirty="0"/>
              <a:t>本研究で確認された分類のみ説明</a:t>
            </a:r>
            <a:endParaRPr lang="en-US" altLang="ja" dirty="0"/>
          </a:p>
          <a:p>
            <a:pPr marL="0" lvl="0" indent="0" algn="l" rtl="0">
              <a:lnSpc>
                <a:spcPct val="100000"/>
              </a:lnSpc>
              <a:spcBef>
                <a:spcPts val="0"/>
              </a:spcBef>
              <a:spcAft>
                <a:spcPts val="0"/>
              </a:spcAft>
              <a:buSzPts val="1100"/>
              <a:buNone/>
            </a:pPr>
            <a:endParaRPr lang="en-US" altLang="ja" dirty="0"/>
          </a:p>
          <a:p>
            <a:pPr marL="0" lvl="0" indent="0" algn="l" rtl="0">
              <a:lnSpc>
                <a:spcPct val="100000"/>
              </a:lnSpc>
              <a:spcBef>
                <a:spcPts val="0"/>
              </a:spcBef>
              <a:spcAft>
                <a:spcPts val="0"/>
              </a:spcAft>
              <a:buSzPts val="1100"/>
              <a:buNone/>
            </a:pPr>
            <a:endParaRPr lang="en-US" altLang="ja" dirty="0"/>
          </a:p>
          <a:p>
            <a:pPr marL="0" lvl="0" indent="0" algn="l" rtl="0">
              <a:lnSpc>
                <a:spcPct val="100000"/>
              </a:lnSpc>
              <a:spcBef>
                <a:spcPts val="0"/>
              </a:spcBef>
              <a:spcAft>
                <a:spcPts val="0"/>
              </a:spcAft>
              <a:buSzPts val="1100"/>
              <a:buNone/>
            </a:pPr>
            <a:endParaRPr lang="en-US" altLang="ja" dirty="0"/>
          </a:p>
          <a:p>
            <a:pPr marL="0" lvl="0" indent="0" algn="l" rtl="0">
              <a:lnSpc>
                <a:spcPct val="100000"/>
              </a:lnSpc>
              <a:spcBef>
                <a:spcPts val="0"/>
              </a:spcBef>
              <a:spcAft>
                <a:spcPts val="0"/>
              </a:spcAft>
              <a:buSzPts val="1100"/>
              <a:buNone/>
            </a:pPr>
            <a:endParaRPr lang="en-US" altLang="ja" dirty="0"/>
          </a:p>
          <a:p>
            <a:pPr marL="0" lvl="0" indent="0" algn="l" rtl="0">
              <a:lnSpc>
                <a:spcPct val="100000"/>
              </a:lnSpc>
              <a:spcBef>
                <a:spcPts val="0"/>
              </a:spcBef>
              <a:spcAft>
                <a:spcPts val="0"/>
              </a:spcAft>
              <a:buSzPts val="1100"/>
              <a:buNone/>
            </a:pPr>
            <a:r>
              <a:rPr lang="ja" dirty="0"/>
              <a:t>ハードウェアバリエーション</a:t>
            </a:r>
            <a:endParaRPr dirty="0"/>
          </a:p>
          <a:p>
            <a:pPr marL="0" lvl="0" indent="0" algn="l" rtl="0">
              <a:lnSpc>
                <a:spcPct val="100000"/>
              </a:lnSpc>
              <a:spcBef>
                <a:spcPts val="0"/>
              </a:spcBef>
              <a:spcAft>
                <a:spcPts val="0"/>
              </a:spcAft>
              <a:buSzPts val="1100"/>
              <a:buNone/>
            </a:pPr>
            <a:r>
              <a:rPr lang="ja" dirty="0"/>
              <a:t>既存のハードウェアのをコピーして対応させる</a:t>
            </a:r>
            <a:endParaRPr dirty="0"/>
          </a:p>
          <a:p>
            <a:pPr marL="0" lvl="0" indent="0" algn="l" rtl="0">
              <a:lnSpc>
                <a:spcPct val="100000"/>
              </a:lnSpc>
              <a:spcBef>
                <a:spcPts val="0"/>
              </a:spcBef>
              <a:spcAft>
                <a:spcPts val="0"/>
              </a:spcAft>
              <a:buSzPts val="1100"/>
              <a:buNone/>
            </a:pPr>
            <a:r>
              <a:rPr lang="ja" dirty="0"/>
              <a:t>ソフトウェアを新しいプラットフォームに移植するとき、コードをコピーしてきて一部を変更する</a:t>
            </a:r>
            <a:endParaRPr dirty="0"/>
          </a:p>
          <a:p>
            <a:pPr marL="0" lvl="0" indent="0" algn="l" rtl="0">
              <a:lnSpc>
                <a:spcPct val="100000"/>
              </a:lnSpc>
              <a:spcBef>
                <a:spcPts val="0"/>
              </a:spcBef>
              <a:spcAft>
                <a:spcPts val="0"/>
              </a:spcAft>
              <a:buSzPts val="1100"/>
              <a:buNone/>
            </a:pPr>
            <a:r>
              <a:rPr lang="ja" dirty="0"/>
              <a:t>実験バリエーション</a:t>
            </a:r>
            <a:endParaRPr dirty="0"/>
          </a:p>
          <a:p>
            <a:pPr marL="0" lvl="0" indent="0" algn="l" rtl="0">
              <a:lnSpc>
                <a:spcPct val="100000"/>
              </a:lnSpc>
              <a:spcBef>
                <a:spcPts val="0"/>
              </a:spcBef>
              <a:spcAft>
                <a:spcPts val="0"/>
              </a:spcAft>
              <a:buSzPts val="1100"/>
              <a:buNone/>
            </a:pPr>
            <a:r>
              <a:rPr lang="ja" dirty="0"/>
              <a:t>既存のコードを最適化したいときに前のを残しとく</a:t>
            </a:r>
            <a:endParaRPr dirty="0"/>
          </a:p>
          <a:p>
            <a:pPr marL="0" lvl="0" indent="0" algn="l" rtl="0">
              <a:lnSpc>
                <a:spcPct val="100000"/>
              </a:lnSpc>
              <a:spcBef>
                <a:spcPts val="0"/>
              </a:spcBef>
              <a:spcAft>
                <a:spcPts val="0"/>
              </a:spcAft>
              <a:buSzPts val="1100"/>
              <a:buNone/>
            </a:pPr>
            <a:r>
              <a:rPr lang="ja" dirty="0"/>
              <a:t>言語の表現力不足によるボイラープレート</a:t>
            </a:r>
            <a:endParaRPr dirty="0"/>
          </a:p>
          <a:p>
            <a:pPr marL="0" lvl="0" indent="0" algn="l" rtl="0">
              <a:lnSpc>
                <a:spcPct val="100000"/>
              </a:lnSpc>
              <a:spcBef>
                <a:spcPts val="0"/>
              </a:spcBef>
              <a:spcAft>
                <a:spcPts val="0"/>
              </a:spcAft>
              <a:buSzPts val="1100"/>
              <a:buNone/>
            </a:pPr>
            <a:r>
              <a:rPr lang="ja" dirty="0"/>
              <a:t>コードの再利用が難しい言語で、仕様上必要なコードを何度も書く必要がある</a:t>
            </a: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r>
              <a:rPr lang="ja" dirty="0"/>
              <a:t>APIやライブラリを使うときの一連の作業をコピーする</a:t>
            </a: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r>
              <a:rPr lang="ja" dirty="0"/>
              <a:t>バグ回避</a:t>
            </a:r>
            <a:endParaRPr dirty="0"/>
          </a:p>
          <a:p>
            <a:pPr marL="0" lvl="0" indent="0" algn="l" rtl="0">
              <a:lnSpc>
                <a:spcPct val="100000"/>
              </a:lnSpc>
              <a:spcBef>
                <a:spcPts val="0"/>
              </a:spcBef>
              <a:spcAft>
                <a:spcPts val="0"/>
              </a:spcAft>
              <a:buSzPts val="1100"/>
              <a:buNone/>
            </a:pPr>
            <a:r>
              <a:rPr lang="ja" dirty="0"/>
              <a:t>バグがある部分を編集する権限がない場合など、直接修正出来ない場合その部分をコピーして別の場所で修正する</a:t>
            </a: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b23cc66a91_0_22: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0" name="Google Shape;200;gb23cc66a91_0_22:notes"/>
          <p:cNvSpPr txBox="1">
            <a:spLocks noGrp="1"/>
          </p:cNvSpPr>
          <p:nvPr>
            <p:ph type="body" idx="1"/>
          </p:nvPr>
        </p:nvSpPr>
        <p:spPr>
          <a:xfrm>
            <a:off x="993934" y="3233420"/>
            <a:ext cx="7951500" cy="3063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00"/>
              </a:spcBef>
              <a:spcAft>
                <a:spcPts val="0"/>
              </a:spcAft>
              <a:buSzPts val="1400"/>
              <a:buNone/>
            </a:pPr>
            <a:r>
              <a:rPr lang="ja-JP" altLang="en-US" dirty="0"/>
              <a:t>実験バリエーションはブランチを分けることではない</a:t>
            </a:r>
            <a:endParaRPr lang="en-US" altLang="ja" dirty="0"/>
          </a:p>
          <a:p>
            <a:pPr marL="0" lvl="0" indent="0" algn="l" rtl="0">
              <a:lnSpc>
                <a:spcPct val="100000"/>
              </a:lnSpc>
              <a:spcBef>
                <a:spcPts val="300"/>
              </a:spcBef>
              <a:spcAft>
                <a:spcPts val="0"/>
              </a:spcAft>
              <a:buSzPts val="1400"/>
              <a:buNone/>
            </a:pPr>
            <a:endParaRPr lang="en-US" altLang="ja" dirty="0"/>
          </a:p>
          <a:p>
            <a:pPr marL="0" lvl="0" indent="0" algn="l" rtl="0">
              <a:lnSpc>
                <a:spcPct val="100000"/>
              </a:lnSpc>
              <a:spcBef>
                <a:spcPts val="300"/>
              </a:spcBef>
              <a:spcAft>
                <a:spcPts val="0"/>
              </a:spcAft>
              <a:buSzPts val="1400"/>
              <a:buNone/>
            </a:pPr>
            <a:r>
              <a:rPr lang="ja" dirty="0"/>
              <a:t>プラットフォームバリエーション</a:t>
            </a:r>
            <a:endParaRPr dirty="0"/>
          </a:p>
          <a:p>
            <a:pPr marL="0" lvl="0" indent="457200" algn="l" rtl="0">
              <a:lnSpc>
                <a:spcPct val="100000"/>
              </a:lnSpc>
              <a:spcBef>
                <a:spcPts val="300"/>
              </a:spcBef>
              <a:spcAft>
                <a:spcPts val="0"/>
              </a:spcAft>
              <a:buSzPts val="1400"/>
              <a:buNone/>
            </a:pPr>
            <a:r>
              <a:rPr lang="ja" dirty="0"/>
              <a:t>新たなプラットフォームに移植する際ソースをコピー</a:t>
            </a:r>
            <a:endParaRPr dirty="0"/>
          </a:p>
          <a:p>
            <a:pPr marL="0" lvl="0" indent="457200" algn="l" rtl="0">
              <a:lnSpc>
                <a:spcPct val="100000"/>
              </a:lnSpc>
              <a:spcBef>
                <a:spcPts val="300"/>
              </a:spcBef>
              <a:spcAft>
                <a:spcPts val="0"/>
              </a:spcAft>
              <a:buSzPts val="1400"/>
              <a:buNone/>
            </a:pPr>
            <a:endParaRPr dirty="0"/>
          </a:p>
          <a:p>
            <a:pPr marL="0" lvl="0" indent="0" algn="l" rtl="0">
              <a:lnSpc>
                <a:spcPct val="100000"/>
              </a:lnSpc>
              <a:spcBef>
                <a:spcPts val="0"/>
              </a:spcBef>
              <a:spcAft>
                <a:spcPts val="0"/>
              </a:spcAft>
              <a:buSzPts val="1100"/>
              <a:buNone/>
            </a:pPr>
            <a:r>
              <a:rPr lang="ja" dirty="0"/>
              <a:t>ハードウェアバリエーション</a:t>
            </a:r>
            <a:endParaRPr dirty="0"/>
          </a:p>
          <a:p>
            <a:pPr marL="0" lvl="0" indent="0" algn="l" rtl="0">
              <a:lnSpc>
                <a:spcPct val="100000"/>
              </a:lnSpc>
              <a:spcBef>
                <a:spcPts val="0"/>
              </a:spcBef>
              <a:spcAft>
                <a:spcPts val="0"/>
              </a:spcAft>
              <a:buSzPts val="1100"/>
              <a:buNone/>
            </a:pPr>
            <a:r>
              <a:rPr lang="ja" dirty="0"/>
              <a:t>	新しいハードウェアに対応したプログラムを作る際</a:t>
            </a:r>
            <a:endParaRPr dirty="0"/>
          </a:p>
          <a:p>
            <a:pPr marL="0" lvl="0" indent="0" algn="l" rtl="0">
              <a:lnSpc>
                <a:spcPct val="100000"/>
              </a:lnSpc>
              <a:spcBef>
                <a:spcPts val="0"/>
              </a:spcBef>
              <a:spcAft>
                <a:spcPts val="0"/>
              </a:spcAft>
              <a:buSzPts val="1100"/>
              <a:buNone/>
            </a:pPr>
            <a:r>
              <a:rPr lang="ja" dirty="0"/>
              <a:t>	既存のハードウェアのプログラムをコピー</a:t>
            </a:r>
            <a:endParaRPr dirty="0"/>
          </a:p>
          <a:p>
            <a:pPr marL="0" lvl="0" indent="457200" algn="l" rtl="0">
              <a:lnSpc>
                <a:spcPct val="100000"/>
              </a:lnSpc>
              <a:spcBef>
                <a:spcPts val="300"/>
              </a:spcBef>
              <a:spcAft>
                <a:spcPts val="0"/>
              </a:spcAft>
              <a:buSzPts val="1400"/>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b23cc66a91_0_28: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7" name="Google Shape;207;gb23cc66a91_0_28:notes"/>
          <p:cNvSpPr txBox="1">
            <a:spLocks noGrp="1"/>
          </p:cNvSpPr>
          <p:nvPr>
            <p:ph type="body" idx="1"/>
          </p:nvPr>
        </p:nvSpPr>
        <p:spPr>
          <a:xfrm>
            <a:off x="993934" y="3233420"/>
            <a:ext cx="7951500" cy="3063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b23cc66a91_0_35: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4" name="Google Shape;214;gb23cc66a91_0_35:notes"/>
          <p:cNvSpPr txBox="1">
            <a:spLocks noGrp="1"/>
          </p:cNvSpPr>
          <p:nvPr>
            <p:ph type="body" idx="1"/>
          </p:nvPr>
        </p:nvSpPr>
        <p:spPr>
          <a:xfrm>
            <a:off x="993934" y="3233420"/>
            <a:ext cx="7951500" cy="3063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まずは</a:t>
            </a:r>
            <a:r>
              <a:rPr kumimoji="1" lang="en-US" altLang="ja-JP" dirty="0"/>
              <a:t>React</a:t>
            </a:r>
            <a:r>
              <a:rPr kumimoji="1" lang="ja-JP" altLang="en-US" dirty="0"/>
              <a:t>について説明</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React</a:t>
            </a:r>
            <a:r>
              <a:rPr kumimoji="1" lang="ja-JP" altLang="en-US" dirty="0"/>
              <a:t>は近年広く用いられる</a:t>
            </a:r>
            <a:r>
              <a:rPr kumimoji="1" lang="en-US" altLang="ja-JP" dirty="0"/>
              <a:t>WEB UI</a:t>
            </a:r>
            <a:r>
              <a:rPr kumimoji="1" lang="ja-JP" altLang="en-US" dirty="0"/>
              <a:t> フレームワークの </a:t>
            </a:r>
            <a:r>
              <a:rPr kumimoji="1" lang="en-US" altLang="ja-JP" dirty="0"/>
              <a:t>1 </a:t>
            </a:r>
            <a:r>
              <a:rPr kumimoji="1" lang="ja-JP" altLang="en-US" dirty="0"/>
              <a:t>つ</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dirty="0"/>
              <a:t>JavaScript </a:t>
            </a:r>
            <a:r>
              <a:rPr kumimoji="1" lang="ja-JP" altLang="en-US" dirty="0"/>
              <a:t>を拡張した言語である </a:t>
            </a:r>
            <a:r>
              <a:rPr kumimoji="1" lang="en-US" altLang="ja-JP" dirty="0"/>
              <a:t>JSX </a:t>
            </a:r>
            <a:r>
              <a:rPr kumimoji="1" lang="ja-JP" altLang="en-US" dirty="0"/>
              <a:t>や </a:t>
            </a:r>
            <a:r>
              <a:rPr kumimoji="1" lang="en-US" altLang="ja-JP" dirty="0"/>
              <a:t>TSX </a:t>
            </a:r>
            <a:r>
              <a:rPr kumimoji="1" lang="ja-JP" altLang="en-US" dirty="0"/>
              <a:t>を使用</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このコードは</a:t>
            </a:r>
            <a:r>
              <a:rPr kumimoji="1" lang="en-US" altLang="ja-JP" dirty="0"/>
              <a:t>HTML</a:t>
            </a:r>
            <a:r>
              <a:rPr kumimoji="1" lang="ja-JP" altLang="en-US" dirty="0"/>
              <a:t>を記述する際，</a:t>
            </a:r>
            <a:r>
              <a:rPr kumimoji="1" lang="en-US" altLang="ja-JP" dirty="0"/>
              <a:t>map</a:t>
            </a:r>
            <a:r>
              <a:rPr kumimoji="1" lang="ja-JP" altLang="en-US" dirty="0"/>
              <a:t>というメソッドを用いて配列の要素すべてに対して繰り返し処理を行うことで，</a:t>
            </a:r>
            <a:r>
              <a:rPr kumimoji="1" lang="en-US" altLang="ja-JP" dirty="0"/>
              <a:t>Hello React</a:t>
            </a:r>
            <a:r>
              <a:rPr kumimoji="1" lang="ja-JP" altLang="en-US" dirty="0"/>
              <a:t>という文字列の後に配列の値が入っているリストを</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効率的に出力している．</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左側の</a:t>
            </a:r>
            <a:r>
              <a:rPr kumimoji="1" lang="en-US" altLang="ja-JP" dirty="0"/>
              <a:t>TSX</a:t>
            </a:r>
            <a:r>
              <a:rPr kumimoji="1" lang="ja-JP" altLang="en-US" dirty="0"/>
              <a:t>　のソースコードを </a:t>
            </a:r>
            <a:r>
              <a:rPr kumimoji="1" lang="en-US" altLang="ja-JP" dirty="0"/>
              <a:t>JavaScript</a:t>
            </a:r>
            <a:r>
              <a:rPr kumimoji="1" lang="ja-JP" altLang="en-US" dirty="0"/>
              <a:t>に変換し，実行すると右の図のようになる</a:t>
            </a: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altLang="ja-JP" sz="1100" dirty="0" err="1"/>
              <a:t>ReactDOM.render</a:t>
            </a:r>
            <a:r>
              <a:rPr lang="ja-JP" altLang="en-US" sz="1100" dirty="0"/>
              <a:t>に記述されている</a:t>
            </a:r>
            <a:r>
              <a:rPr lang="en-US" altLang="ja-JP" sz="1100" dirty="0"/>
              <a:t>App</a:t>
            </a:r>
            <a:r>
              <a:rPr lang="ja-JP" altLang="en-US" sz="1100" dirty="0"/>
              <a:t>という部分が描画される．</a:t>
            </a:r>
            <a:endParaRPr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en-US" altLang="ja-JP" sz="1100" dirty="0"/>
              <a:t>App</a:t>
            </a:r>
            <a:r>
              <a:rPr kumimoji="1" lang="ja-JP" altLang="en-US" sz="1100" dirty="0"/>
              <a:t>は関数</a:t>
            </a:r>
            <a:r>
              <a:rPr kumimoji="1" lang="en-US" altLang="ja-JP" sz="1100" dirty="0"/>
              <a:t>App</a:t>
            </a:r>
            <a:r>
              <a:rPr kumimoji="1" lang="ja-JP" altLang="en-US" sz="1100" dirty="0"/>
              <a:t>を指していて，この関数は配列</a:t>
            </a:r>
            <a:r>
              <a:rPr kumimoji="1" lang="en-US" altLang="ja-JP" sz="1100" dirty="0"/>
              <a:t>number</a:t>
            </a:r>
            <a:r>
              <a:rPr kumimoji="1" lang="ja-JP" altLang="en-US" sz="1100" dirty="0"/>
              <a:t>を</a:t>
            </a:r>
            <a:r>
              <a:rPr kumimoji="1" lang="en-US" altLang="ja-JP" sz="1100" dirty="0"/>
              <a:t>map</a:t>
            </a:r>
            <a:r>
              <a:rPr kumimoji="1" lang="ja-JP" altLang="en-US" sz="1100" dirty="0"/>
              <a:t>というメソッドで配列のすべての要素に対して繰り返し処理し，</a:t>
            </a:r>
            <a:r>
              <a:rPr lang="en-US" altLang="ja-JP" sz="1100" dirty="0"/>
              <a:t>Hello React</a:t>
            </a:r>
            <a:r>
              <a:rPr lang="ja-JP" altLang="en-US" sz="1100" dirty="0"/>
              <a:t>の後に</a:t>
            </a:r>
            <a:r>
              <a:rPr lang="en-US" altLang="ja-JP" sz="1100" dirty="0"/>
              <a:t>number</a:t>
            </a:r>
            <a:r>
              <a:rPr lang="ja-JP" altLang="en-US" sz="1100" dirty="0"/>
              <a:t>の値を入れたリストの項目を返すという処理をすべての配列の要素と行う</a:t>
            </a:r>
            <a:endParaRPr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sz="1100" dirty="0"/>
              <a:t>結果として右の図のような出力が得られる</a:t>
            </a: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sz="1100" dirty="0"/>
              <a:t>このような効率的な記述が行えることが</a:t>
            </a:r>
            <a:r>
              <a:rPr kumimoji="1" lang="en-US" altLang="ja-JP" sz="1100" dirty="0"/>
              <a:t>React</a:t>
            </a:r>
            <a:r>
              <a:rPr kumimoji="1" lang="ja-JP" altLang="en-US" sz="1100" dirty="0"/>
              <a:t>が用いる</a:t>
            </a:r>
            <a:r>
              <a:rPr kumimoji="1" lang="en-US" altLang="ja-JP" sz="1100" dirty="0"/>
              <a:t>JSX</a:t>
            </a:r>
            <a:r>
              <a:rPr kumimoji="1" lang="ja-JP" altLang="en-US" sz="1100" dirty="0"/>
              <a:t>や</a:t>
            </a:r>
            <a:r>
              <a:rPr kumimoji="1" lang="en-US" altLang="ja-JP" sz="1100" dirty="0"/>
              <a:t>TSX</a:t>
            </a:r>
            <a:r>
              <a:rPr kumimoji="1" lang="ja-JP" altLang="en-US" sz="1100" dirty="0"/>
              <a:t>の特徴</a:t>
            </a: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sz="110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dirty="0"/>
          </a:p>
          <a:p>
            <a:pPr marL="158750" indent="0">
              <a:buNone/>
            </a:pPr>
            <a:endParaRPr kumimoji="1" lang="en-US" altLang="ja-JP" dirty="0"/>
          </a:p>
          <a:p>
            <a:pPr marL="158750" indent="0">
              <a:buNone/>
            </a:pPr>
            <a:r>
              <a:rPr kumimoji="1" lang="en-US" altLang="ja-JP" dirty="0"/>
              <a:t>JavaScript</a:t>
            </a:r>
            <a:r>
              <a:rPr kumimoji="1" lang="ja-JP" altLang="en-US" dirty="0"/>
              <a:t>　を</a:t>
            </a:r>
            <a:r>
              <a:rPr kumimoji="1" lang="en-US" altLang="ja-JP" dirty="0"/>
              <a:t>WEB</a:t>
            </a:r>
            <a:r>
              <a:rPr kumimoji="1" lang="en-US" altLang="ja-JP" baseline="0" dirty="0"/>
              <a:t> UI </a:t>
            </a:r>
            <a:r>
              <a:rPr kumimoji="1" lang="ja-JP" altLang="en-US" baseline="0" dirty="0"/>
              <a:t>用に拡張したものが</a:t>
            </a:r>
            <a:r>
              <a:rPr kumimoji="1" lang="en-US" altLang="ja-JP" baseline="0" dirty="0"/>
              <a:t>JSX</a:t>
            </a:r>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1" lang="en-US" altLang="ja-JP" baseline="0" dirty="0"/>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baseline="0" dirty="0"/>
              <a:t>その</a:t>
            </a:r>
            <a:r>
              <a:rPr kumimoji="1" lang="en-US" altLang="ja-JP" baseline="0" dirty="0"/>
              <a:t>JSX</a:t>
            </a:r>
            <a:r>
              <a:rPr kumimoji="1" lang="ja-JP" altLang="en-US" baseline="0" dirty="0"/>
              <a:t>に静的型付け機能を追加したのが</a:t>
            </a:r>
            <a:r>
              <a:rPr kumimoji="1" lang="en-US" altLang="ja-JP" baseline="0" dirty="0"/>
              <a:t>TSX</a:t>
            </a:r>
          </a:p>
          <a:p>
            <a:endParaRPr kumimoji="1" lang="en-US" altLang="ja-JP" dirty="0"/>
          </a:p>
          <a:p>
            <a:endParaRPr kumimoji="1" lang="en-US" altLang="ja-JP" dirty="0"/>
          </a:p>
          <a:p>
            <a:endParaRPr kumimoji="1" lang="en-US" altLang="ja-JP" dirty="0"/>
          </a:p>
          <a:p>
            <a:r>
              <a:rPr kumimoji="1" lang="ja-JP" altLang="en-US" dirty="0"/>
              <a:t>ハロー英語に</a:t>
            </a:r>
          </a:p>
        </p:txBody>
      </p:sp>
    </p:spTree>
    <p:extLst>
      <p:ext uri="{BB962C8B-B14F-4D97-AF65-F5344CB8AC3E}">
        <p14:creationId xmlns:p14="http://schemas.microsoft.com/office/powerpoint/2010/main" val="2265109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近年のウェブ開発の状況について説明</a:t>
            </a:r>
            <a:endParaRPr kumimoji="1" lang="en-US" altLang="ja-JP" dirty="0"/>
          </a:p>
          <a:p>
            <a:pPr marL="158750" indent="0">
              <a:buNone/>
            </a:pPr>
            <a:endParaRPr kumimoji="1" lang="en-US" altLang="ja-JP" dirty="0"/>
          </a:p>
          <a:p>
            <a:pPr marL="158750" indent="0">
              <a:buNone/>
            </a:pPr>
            <a:r>
              <a:rPr kumimoji="1" lang="ja-JP" altLang="en-US" dirty="0"/>
              <a:t>近年のウェブ開発では効率的に開発できる</a:t>
            </a:r>
            <a:r>
              <a:rPr kumimoji="1" lang="en-US" altLang="ja-JP" dirty="0"/>
              <a:t>React</a:t>
            </a:r>
            <a:r>
              <a:rPr kumimoji="1" lang="ja-JP" altLang="en-US" dirty="0" err="1"/>
              <a:t>が普</a:t>
            </a:r>
            <a:r>
              <a:rPr kumimoji="1" lang="ja-JP" altLang="en-US" dirty="0"/>
              <a:t>及している</a:t>
            </a:r>
            <a:endParaRPr kumimoji="1" lang="en-US" altLang="ja-JP" dirty="0"/>
          </a:p>
          <a:p>
            <a:endParaRPr kumimoji="1" lang="en-US" altLang="ja-JP" dirty="0"/>
          </a:p>
          <a:p>
            <a:pPr marL="158750" indent="0">
              <a:buNone/>
            </a:pPr>
            <a:r>
              <a:rPr kumimoji="1" lang="ja-JP" altLang="en-US" dirty="0"/>
              <a:t>しかし、</a:t>
            </a:r>
            <a:r>
              <a:rPr kumimoji="1" lang="en-US" altLang="ja-JP" dirty="0"/>
              <a:t>React</a:t>
            </a:r>
            <a:r>
              <a:rPr kumimoji="1" lang="ja-JP" altLang="en-US" dirty="0"/>
              <a:t>は使用する言語の仕様やライブラリが頻繁に更新</a:t>
            </a:r>
            <a:endParaRPr kumimoji="1" lang="en-US" altLang="ja-JP" dirty="0"/>
          </a:p>
          <a:p>
            <a:pPr marL="158750" indent="0">
              <a:buNone/>
            </a:pPr>
            <a:endParaRPr kumimoji="1" lang="en-US" altLang="ja-JP" dirty="0"/>
          </a:p>
          <a:p>
            <a:pPr marL="158750" indent="0">
              <a:buNone/>
            </a:pPr>
            <a:r>
              <a:rPr kumimoji="1" lang="en-US" altLang="ja-JP" dirty="0"/>
              <a:t>JavaScript</a:t>
            </a:r>
            <a:r>
              <a:rPr kumimoji="1" lang="ja-JP" altLang="en-US" dirty="0"/>
              <a:t>の標準規格は</a:t>
            </a:r>
            <a:r>
              <a:rPr kumimoji="1" lang="en-US" altLang="ja-JP" dirty="0"/>
              <a:t>2010</a:t>
            </a:r>
            <a:r>
              <a:rPr kumimoji="1" lang="ja-JP" altLang="en-US" dirty="0"/>
              <a:t>年から</a:t>
            </a:r>
            <a:r>
              <a:rPr kumimoji="1" lang="en-US" altLang="ja-JP" dirty="0"/>
              <a:t>2020</a:t>
            </a:r>
            <a:r>
              <a:rPr kumimoji="1" lang="ja-JP" altLang="en-US" dirty="0"/>
              <a:t>年までに</a:t>
            </a:r>
            <a:r>
              <a:rPr kumimoji="1" lang="en-US" altLang="ja-JP" dirty="0"/>
              <a:t>7</a:t>
            </a:r>
            <a:r>
              <a:rPr kumimoji="1" lang="ja-JP" altLang="en-US" dirty="0"/>
              <a:t>回ほど大規模な更新がされているが、</a:t>
            </a:r>
            <a:r>
              <a:rPr kumimoji="1" lang="en-US" altLang="ja-JP" dirty="0"/>
              <a:t>C</a:t>
            </a:r>
            <a:r>
              <a:rPr kumimoji="1" lang="ja-JP" altLang="en-US" dirty="0"/>
              <a:t>言語は</a:t>
            </a:r>
            <a:r>
              <a:rPr kumimoji="1" lang="en-US" altLang="ja-JP" dirty="0"/>
              <a:t>2010</a:t>
            </a:r>
            <a:r>
              <a:rPr kumimoji="1" lang="ja-JP" altLang="en-US" dirty="0"/>
              <a:t>年から</a:t>
            </a:r>
            <a:r>
              <a:rPr kumimoji="1" lang="en-US" altLang="ja-JP" dirty="0"/>
              <a:t>2020</a:t>
            </a:r>
            <a:r>
              <a:rPr kumimoji="1" lang="ja-JP" altLang="en-US" dirty="0"/>
              <a:t>年までに</a:t>
            </a:r>
            <a:r>
              <a:rPr kumimoji="1" lang="en-US" altLang="ja-JP" dirty="0"/>
              <a:t>2</a:t>
            </a:r>
            <a:r>
              <a:rPr kumimoji="1" lang="ja-JP" altLang="en-US" dirty="0"/>
              <a:t>回しか更新されていないことからも頻繁であることが分かる</a:t>
            </a: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r>
              <a:rPr kumimoji="1" lang="ja-JP" altLang="en-US" dirty="0"/>
              <a:t>仕様やライブラリが更新されると保守作業が必要になる場合があり、保守コストが増大させる</a:t>
            </a:r>
            <a:endParaRPr kumimoji="1" lang="en-US" altLang="ja-JP" dirty="0"/>
          </a:p>
          <a:p>
            <a:pPr marL="158750" indent="0">
              <a:buNone/>
            </a:pPr>
            <a:r>
              <a:rPr kumimoji="1" lang="ja-JP" altLang="en-US" dirty="0"/>
              <a:t>構文や記法が使えなくなるなど</a:t>
            </a:r>
            <a:endParaRPr kumimoji="1" lang="en-US" altLang="ja-JP" dirty="0"/>
          </a:p>
          <a:p>
            <a:pPr marL="158750" indent="0">
              <a:buNone/>
            </a:pPr>
            <a:endParaRPr kumimoji="1" lang="en-US" altLang="ja-JP" dirty="0"/>
          </a:p>
          <a:p>
            <a:pPr marL="158750" indent="0">
              <a:buNone/>
            </a:pPr>
            <a:r>
              <a:rPr kumimoji="1" lang="ja-JP" altLang="en-US" dirty="0"/>
              <a:t>保守コストの抑制が必要とされている</a:t>
            </a:r>
          </a:p>
          <a:p>
            <a:endParaRPr kumimoji="1" lang="ja-JP" altLang="en-US" dirty="0"/>
          </a:p>
        </p:txBody>
      </p:sp>
    </p:spTree>
    <p:extLst>
      <p:ext uri="{BB962C8B-B14F-4D97-AF65-F5344CB8AC3E}">
        <p14:creationId xmlns:p14="http://schemas.microsoft.com/office/powerpoint/2010/main" val="1447989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6:notes"/>
          <p:cNvSpPr txBox="1">
            <a:spLocks noGrp="1"/>
          </p:cNvSpPr>
          <p:nvPr>
            <p:ph type="body" idx="1"/>
          </p:nvPr>
        </p:nvSpPr>
        <p:spPr>
          <a:xfrm>
            <a:off x="993934" y="3233420"/>
            <a:ext cx="7951470" cy="306324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dirty="0"/>
              <a:t>そこでこのコードクローンについて説明します</a:t>
            </a: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dirty="0"/>
              <a:t>コードクローンは</a:t>
            </a:r>
            <a:r>
              <a:rPr lang="ja-JP" altLang="en-US" sz="1100" dirty="0"/>
              <a:t>ソースコードの中にある、互いに一致または</a:t>
            </a:r>
            <a:br>
              <a:rPr lang="en-US" altLang="ja-JP" sz="1100" dirty="0"/>
            </a:br>
            <a:r>
              <a:rPr lang="ja-JP" altLang="en-US" sz="1100" dirty="0"/>
              <a:t>類似するコード片のこと</a:t>
            </a:r>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sz="1100" dirty="0"/>
              <a:t>コピー＆ペーストで発生</a:t>
            </a:r>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sz="1100" u="sng" dirty="0"/>
              <a:t>バグの複製等で</a:t>
            </a:r>
            <a:br>
              <a:rPr lang="en-US" altLang="ja-JP" sz="1100" u="sng" dirty="0"/>
            </a:br>
            <a:r>
              <a:rPr lang="ja-JP" altLang="en-US" sz="1100" u="sng" dirty="0"/>
              <a:t>ソフトウェア保守を阻害する要因の一つとされている</a:t>
            </a:r>
            <a:endParaRPr lang="en-US" altLang="ja-JP" sz="1100" u="sng"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ja-JP" altLang="en-US" sz="1100" u="sng"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sz="1100" b="0" i="0" u="none" strike="noStrike" cap="none" dirty="0">
                <a:solidFill>
                  <a:srgbClr val="000000"/>
                </a:solidFill>
                <a:effectLst/>
                <a:latin typeface="Arial"/>
                <a:ea typeface="Arial"/>
                <a:cs typeface="Arial"/>
                <a:sym typeface="Arial"/>
              </a:rPr>
              <a:t>保守コストを増大させる要因にコードクローンがなっているが、</a:t>
            </a:r>
            <a:r>
              <a:rPr lang="en-US" altLang="ja-JP" sz="1100" b="0" i="0" u="none" strike="noStrike" cap="none" dirty="0">
                <a:solidFill>
                  <a:srgbClr val="000000"/>
                </a:solidFill>
                <a:effectLst/>
                <a:latin typeface="Arial"/>
                <a:ea typeface="Arial"/>
                <a:cs typeface="Arial"/>
                <a:sym typeface="Arial"/>
              </a:rPr>
              <a:t>React </a:t>
            </a:r>
            <a:r>
              <a:rPr lang="ja-JP" altLang="en-US" sz="1100" b="0" i="0" u="none" strike="noStrike" cap="none" dirty="0">
                <a:solidFill>
                  <a:srgbClr val="000000"/>
                </a:solidFill>
                <a:effectLst/>
                <a:latin typeface="Arial"/>
                <a:ea typeface="Arial"/>
                <a:cs typeface="Arial"/>
                <a:sym typeface="Arial"/>
              </a:rPr>
              <a:t>アプリケーションにおいてその影響は調査されていない</a:t>
            </a:r>
            <a:endParaRPr lang="en-US" altLang="ja-JP" sz="1100" b="0" i="0" u="none" strike="noStrike" cap="none" dirty="0">
              <a:solidFill>
                <a:srgbClr val="000000"/>
              </a:solidFill>
              <a:effectLst/>
              <a:latin typeface="Arial"/>
              <a:ea typeface="Arial"/>
              <a:cs typeface="Arial"/>
              <a:sym typeface="Arial"/>
            </a:endParaRPr>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ja-JP" altLang="en-US"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dirty="0"/>
              <a:t>そこで</a:t>
            </a:r>
            <a:r>
              <a:rPr lang="ja" altLang="ja-JP" dirty="0"/>
              <a:t>React</a:t>
            </a:r>
            <a:r>
              <a:rPr lang="en-US" altLang="ja" dirty="0"/>
              <a:t> </a:t>
            </a:r>
            <a:r>
              <a:rPr lang="ja" altLang="ja-JP" dirty="0"/>
              <a:t>アプリケーションを対象としたコードクローンの調査</a:t>
            </a:r>
            <a:r>
              <a:rPr lang="ja-JP" altLang="en-US" dirty="0"/>
              <a:t>を行った</a:t>
            </a: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endParaRPr lang="en-US" altLang="ja-JP" dirty="0"/>
          </a:p>
          <a:p>
            <a:pPr marL="0" marR="0" lvl="0" indent="0" algn="l" defTabSz="914400" rtl="0" eaLnBrk="1" fontAlgn="auto" latinLnBrk="0" hangingPunct="1">
              <a:lnSpc>
                <a:spcPct val="100000"/>
              </a:lnSpc>
              <a:spcBef>
                <a:spcPts val="300"/>
              </a:spcBef>
              <a:spcAft>
                <a:spcPts val="0"/>
              </a:spcAft>
              <a:buClr>
                <a:srgbClr val="000000"/>
              </a:buClr>
              <a:buSzPts val="1400"/>
              <a:buFont typeface="Arial"/>
              <a:buNone/>
              <a:tabLst/>
              <a:defRPr/>
            </a:pPr>
            <a:r>
              <a:rPr lang="ja-JP" altLang="en-US" dirty="0"/>
              <a:t>コードクローンは開発・保守コストを増大させる一因となっている</a:t>
            </a:r>
            <a:endParaRPr lang="en-US" altLang="ja-JP" dirty="0"/>
          </a:p>
          <a:p>
            <a:pPr marL="0" lvl="0" indent="0" algn="l" rtl="0">
              <a:lnSpc>
                <a:spcPct val="100000"/>
              </a:lnSpc>
              <a:spcBef>
                <a:spcPts val="300"/>
              </a:spcBef>
              <a:spcAft>
                <a:spcPts val="0"/>
              </a:spcAft>
              <a:buSzPts val="1400"/>
              <a:buNone/>
            </a:pPr>
            <a:endParaRPr lang="en-US" altLang="ja" dirty="0"/>
          </a:p>
          <a:p>
            <a:pPr marL="0" lvl="0" indent="0" algn="l" rtl="0">
              <a:lnSpc>
                <a:spcPct val="100000"/>
              </a:lnSpc>
              <a:spcBef>
                <a:spcPts val="300"/>
              </a:spcBef>
              <a:spcAft>
                <a:spcPts val="0"/>
              </a:spcAft>
              <a:buSzPts val="1400"/>
              <a:buNone/>
            </a:pPr>
            <a:endParaRPr lang="en-US" altLang="ja" dirty="0"/>
          </a:p>
          <a:p>
            <a:pPr marL="0" lvl="0" indent="0" algn="l" rtl="0">
              <a:lnSpc>
                <a:spcPct val="100000"/>
              </a:lnSpc>
              <a:spcBef>
                <a:spcPts val="0"/>
              </a:spcBef>
              <a:spcAft>
                <a:spcPts val="0"/>
              </a:spcAft>
              <a:buSzPts val="1100"/>
              <a:buNone/>
            </a:pPr>
            <a:r>
              <a:rPr lang="ja-JP" altLang="en-US" sz="1100" b="0" i="0" u="none" strike="noStrike" cap="none" dirty="0">
                <a:solidFill>
                  <a:srgbClr val="000000"/>
                </a:solidFill>
                <a:effectLst/>
                <a:latin typeface="Arial"/>
                <a:ea typeface="Arial"/>
                <a:cs typeface="Arial"/>
                <a:sym typeface="Arial"/>
              </a:rPr>
              <a:t>保守コストを増大させる要因としてコードクローンがあるが、</a:t>
            </a:r>
            <a:r>
              <a:rPr lang="en-US" altLang="ja-JP" sz="1100" b="0" i="0" u="none" strike="noStrike" cap="none" dirty="0">
                <a:solidFill>
                  <a:srgbClr val="000000"/>
                </a:solidFill>
                <a:effectLst/>
                <a:latin typeface="Arial"/>
                <a:ea typeface="Arial"/>
                <a:cs typeface="Arial"/>
                <a:sym typeface="Arial"/>
              </a:rPr>
              <a:t>React </a:t>
            </a:r>
            <a:r>
              <a:rPr lang="ja-JP" altLang="en-US" sz="1100" b="0" i="0" u="none" strike="noStrike" cap="none" dirty="0">
                <a:solidFill>
                  <a:srgbClr val="000000"/>
                </a:solidFill>
                <a:effectLst/>
                <a:latin typeface="Arial"/>
                <a:ea typeface="Arial"/>
                <a:cs typeface="Arial"/>
                <a:sym typeface="Arial"/>
              </a:rPr>
              <a:t>アプリケーションにおいてその影響は未だ調査されていない</a:t>
            </a: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r>
              <a:rPr lang="ja" sz="1100" b="0" i="0" u="none" strike="noStrike" cap="none" dirty="0">
                <a:solidFill>
                  <a:srgbClr val="000000"/>
                </a:solidFill>
                <a:latin typeface="Arial"/>
                <a:ea typeface="Arial"/>
                <a:cs typeface="Arial"/>
                <a:sym typeface="Arial"/>
              </a:rPr>
              <a:t>今回注目したコードクローンについて説明</a:t>
            </a:r>
            <a:endParaRPr dirty="0"/>
          </a:p>
          <a:p>
            <a:pPr marL="0" lvl="0" indent="0" algn="l" rtl="0">
              <a:lnSpc>
                <a:spcPct val="100000"/>
              </a:lnSpc>
              <a:spcBef>
                <a:spcPts val="0"/>
              </a:spcBef>
              <a:spcAft>
                <a:spcPts val="0"/>
              </a:spcAft>
              <a:buSzPts val="1100"/>
              <a:buNone/>
            </a:pPr>
            <a:endParaRPr sz="1100" b="0" i="0" u="none" strike="noStrike" cap="none" dirty="0">
              <a:solidFill>
                <a:srgbClr val="000000"/>
              </a:solidFill>
              <a:latin typeface="Arial"/>
              <a:ea typeface="Arial"/>
              <a:cs typeface="Arial"/>
              <a:sym typeface="Arial"/>
            </a:endParaRPr>
          </a:p>
          <a:p>
            <a:pPr marL="0" lvl="0" indent="0" algn="l" rtl="0">
              <a:lnSpc>
                <a:spcPct val="100000"/>
              </a:lnSpc>
              <a:spcBef>
                <a:spcPts val="0"/>
              </a:spcBef>
              <a:spcAft>
                <a:spcPts val="0"/>
              </a:spcAft>
              <a:buSzPts val="1100"/>
              <a:buNone/>
            </a:pPr>
            <a:r>
              <a:rPr lang="ja" sz="1100" b="0" i="0" u="none" strike="noStrike" cap="none" dirty="0">
                <a:solidFill>
                  <a:srgbClr val="000000"/>
                </a:solidFill>
                <a:latin typeface="Arial"/>
                <a:ea typeface="Arial"/>
                <a:cs typeface="Arial"/>
                <a:sym typeface="Arial"/>
              </a:rPr>
              <a:t>典型的な発生原因はコピーアンドペースト</a:t>
            </a:r>
            <a:endParaRPr dirty="0"/>
          </a:p>
          <a:p>
            <a:pPr marL="0" lvl="0" indent="0" algn="l" rtl="0">
              <a:lnSpc>
                <a:spcPct val="100000"/>
              </a:lnSpc>
              <a:spcBef>
                <a:spcPts val="0"/>
              </a:spcBef>
              <a:spcAft>
                <a:spcPts val="0"/>
              </a:spcAft>
              <a:buSzPts val="1100"/>
              <a:buNone/>
            </a:pPr>
            <a:endParaRPr sz="1100" b="0" i="0" u="none" strike="noStrike" cap="none" dirty="0">
              <a:solidFill>
                <a:srgbClr val="000000"/>
              </a:solidFill>
              <a:latin typeface="Arial"/>
              <a:ea typeface="Arial"/>
              <a:cs typeface="Arial"/>
              <a:sym typeface="Arial"/>
            </a:endParaRPr>
          </a:p>
          <a:p>
            <a:pPr marL="0" lvl="0" indent="0" algn="l" rtl="0">
              <a:lnSpc>
                <a:spcPct val="100000"/>
              </a:lnSpc>
              <a:spcBef>
                <a:spcPts val="0"/>
              </a:spcBef>
              <a:spcAft>
                <a:spcPts val="0"/>
              </a:spcAft>
              <a:buSzPts val="1100"/>
              <a:buNone/>
            </a:pPr>
            <a:r>
              <a:rPr lang="ja" dirty="0"/>
              <a:t>2行目を短くして参考文献スペース開ける</a:t>
            </a:r>
            <a:endParaRPr dirty="0"/>
          </a:p>
          <a:p>
            <a:pPr marL="0" lvl="0" indent="0" algn="l" rtl="0">
              <a:lnSpc>
                <a:spcPct val="100000"/>
              </a:lnSpc>
              <a:spcBef>
                <a:spcPts val="0"/>
              </a:spcBef>
              <a:spcAft>
                <a:spcPts val="0"/>
              </a:spcAft>
              <a:buSzPts val="1100"/>
              <a:buNone/>
            </a:pPr>
            <a:endParaRPr dirty="0"/>
          </a:p>
        </p:txBody>
      </p:sp>
      <p:sp>
        <p:nvSpPr>
          <p:cNvPr id="108" name="Google Shape;108;p6: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b="0" i="0" u="none" strike="noStrike" cap="none" dirty="0">
                <a:solidFill>
                  <a:srgbClr val="000000"/>
                </a:solidFill>
                <a:effectLst/>
                <a:latin typeface="Arial"/>
                <a:ea typeface="Arial"/>
                <a:cs typeface="Arial"/>
                <a:sym typeface="Arial"/>
              </a:rPr>
              <a:t>研究内容について説明</a:t>
            </a: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b="0" i="0" u="none" strike="noStrike" cap="none" dirty="0">
                <a:solidFill>
                  <a:srgbClr val="000000"/>
                </a:solidFill>
                <a:effectLst/>
                <a:latin typeface="Arial"/>
                <a:ea typeface="Arial"/>
                <a:cs typeface="Arial"/>
                <a:sym typeface="Arial"/>
              </a:rPr>
              <a:t>本研究では</a:t>
            </a:r>
            <a:r>
              <a:rPr kumimoji="1" lang="ja-JP" altLang="en-US" dirty="0"/>
              <a:t>既存研究の対象になっていない </a:t>
            </a:r>
            <a:r>
              <a:rPr kumimoji="1" lang="en-US" altLang="ja-JP" dirty="0"/>
              <a:t>React</a:t>
            </a:r>
            <a:r>
              <a:rPr kumimoji="1" lang="ja-JP" altLang="en-US" dirty="0"/>
              <a:t>アプリケーションから検出されたコードクローン</a:t>
            </a:r>
            <a:br>
              <a:rPr kumimoji="1" lang="en-US" altLang="ja-JP" dirty="0"/>
            </a:br>
            <a:r>
              <a:rPr kumimoji="1" lang="ja-JP" altLang="en-US" dirty="0"/>
              <a:t>の</a:t>
            </a:r>
            <a:r>
              <a:rPr lang="ja-JP" altLang="en-US" sz="1100" b="0" i="0" u="none" strike="noStrike" cap="none" dirty="0">
                <a:solidFill>
                  <a:srgbClr val="000000"/>
                </a:solidFill>
                <a:effectLst/>
                <a:latin typeface="Arial"/>
                <a:ea typeface="Arial"/>
                <a:cs typeface="Arial"/>
                <a:sym typeface="Arial"/>
              </a:rPr>
              <a:t>発生原因について調査</a:t>
            </a: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b="0" i="0" u="none" strike="noStrike" cap="none" dirty="0">
                <a:solidFill>
                  <a:srgbClr val="000000"/>
                </a:solidFill>
                <a:effectLst/>
                <a:latin typeface="Arial"/>
                <a:ea typeface="Arial"/>
                <a:cs typeface="Arial"/>
                <a:sym typeface="Arial"/>
              </a:rPr>
              <a:t>また、調査結果と</a:t>
            </a:r>
            <a:r>
              <a:rPr kumimoji="1" lang="ja-JP" altLang="en-US" sz="1100" b="0" i="0" u="none" strike="noStrike" cap="none" dirty="0">
                <a:solidFill>
                  <a:srgbClr val="000000"/>
                </a:solidFill>
                <a:effectLst/>
                <a:latin typeface="Arial"/>
                <a:ea typeface="Arial"/>
                <a:cs typeface="Arial"/>
                <a:sym typeface="Arial"/>
              </a:rPr>
              <a:t>既存の研究</a:t>
            </a:r>
            <a:r>
              <a:rPr kumimoji="1" lang="ja-JP" altLang="en-US" dirty="0"/>
              <a:t>の</a:t>
            </a:r>
            <a:r>
              <a:rPr kumimoji="1" lang="ja-JP" altLang="en-US" sz="1100" b="0" i="0" u="none" strike="noStrike" cap="none" dirty="0">
                <a:solidFill>
                  <a:srgbClr val="000000"/>
                </a:solidFill>
                <a:effectLst/>
                <a:latin typeface="Arial"/>
                <a:ea typeface="Arial"/>
                <a:cs typeface="Arial"/>
                <a:sym typeface="Arial"/>
              </a:rPr>
              <a:t>他の言語に対する</a:t>
            </a:r>
            <a:r>
              <a:rPr kumimoji="1" lang="ja-JP" altLang="en-US" dirty="0"/>
              <a:t>結果と比較し </a:t>
            </a:r>
            <a:r>
              <a:rPr kumimoji="1" lang="en-US" altLang="ja-JP" dirty="0"/>
              <a:t>React </a:t>
            </a:r>
            <a:r>
              <a:rPr kumimoji="1" lang="ja-JP" altLang="en-US" dirty="0"/>
              <a:t>アプリケーションのコードクローンの特徴を考察します</a:t>
            </a: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sz="1100" b="0" i="0"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b="0" i="0" u="none" strike="noStrike" cap="none" dirty="0">
                <a:solidFill>
                  <a:srgbClr val="000000"/>
                </a:solidFill>
                <a:effectLst/>
                <a:latin typeface="Arial"/>
                <a:ea typeface="Arial"/>
                <a:cs typeface="Arial"/>
                <a:sym typeface="Arial"/>
              </a:rPr>
              <a:t>複雑な </a:t>
            </a:r>
            <a:r>
              <a:rPr lang="en-US" altLang="ja-JP" sz="1100" b="0" i="0" u="none" strike="noStrike" cap="none" dirty="0">
                <a:solidFill>
                  <a:srgbClr val="000000"/>
                </a:solidFill>
                <a:effectLst/>
                <a:latin typeface="Arial"/>
                <a:ea typeface="Arial"/>
                <a:cs typeface="Arial"/>
                <a:sym typeface="Arial"/>
              </a:rPr>
              <a:t>WEB UI </a:t>
            </a:r>
            <a:r>
              <a:rPr lang="ja-JP" altLang="en-US" sz="1100" b="0" i="0" u="none" strike="noStrike" cap="none" dirty="0">
                <a:solidFill>
                  <a:srgbClr val="000000"/>
                </a:solidFill>
                <a:effectLst/>
                <a:latin typeface="Arial"/>
                <a:ea typeface="Arial"/>
                <a:cs typeface="Arial"/>
                <a:sym typeface="Arial"/>
              </a:rPr>
              <a:t>開発で近年広く用いられている </a:t>
            </a:r>
            <a:r>
              <a:rPr lang="en-US" altLang="ja-JP" sz="1100" b="0" i="0" u="none" strike="noStrike" cap="none" dirty="0">
                <a:solidFill>
                  <a:srgbClr val="000000"/>
                </a:solidFill>
                <a:effectLst/>
                <a:latin typeface="Arial"/>
                <a:ea typeface="Arial"/>
                <a:cs typeface="Arial"/>
                <a:sym typeface="Arial"/>
              </a:rPr>
              <a:t>JSX /TSX </a:t>
            </a:r>
            <a:r>
              <a:rPr lang="ja-JP" altLang="en-US" sz="1100" b="0" i="0" u="none" strike="noStrike" cap="none" dirty="0">
                <a:solidFill>
                  <a:srgbClr val="000000"/>
                </a:solidFill>
                <a:effectLst/>
                <a:latin typeface="Arial"/>
                <a:ea typeface="Arial"/>
                <a:cs typeface="Arial"/>
                <a:sym typeface="Arial"/>
              </a:rPr>
              <a:t>を対象としたコードクローンの調査は行われていない</a:t>
            </a:r>
            <a:endParaRPr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r>
              <a:rPr kumimoji="1" lang="en-US" altLang="ja-JP" sz="1100" u="sng" dirty="0"/>
              <a:t>WEB UI </a:t>
            </a:r>
            <a:r>
              <a:rPr kumimoji="1" lang="ja-JP" altLang="en-US" sz="1100" u="sng" dirty="0"/>
              <a:t>開発のコスト削減に貢献</a:t>
            </a:r>
            <a:endParaRPr kumimoji="1" lang="ja-JP" altLang="en-US" dirty="0"/>
          </a:p>
        </p:txBody>
      </p:sp>
    </p:spTree>
    <p:extLst>
      <p:ext uri="{BB962C8B-B14F-4D97-AF65-F5344CB8AC3E}">
        <p14:creationId xmlns:p14="http://schemas.microsoft.com/office/powerpoint/2010/main" val="3614014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8750" indent="0">
              <a:buNone/>
            </a:pPr>
            <a:r>
              <a:rPr kumimoji="1" lang="ja-JP" altLang="en-US" dirty="0"/>
              <a:t>調査対象について説明</a:t>
            </a:r>
            <a:endParaRPr kumimoji="1" lang="en-US" altLang="ja-JP" dirty="0"/>
          </a:p>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altLang="ja-JP" dirty="0" err="1"/>
              <a:t>Grafana</a:t>
            </a:r>
            <a:r>
              <a:rPr lang="ja-JP" altLang="en-US" dirty="0"/>
              <a:t>は</a:t>
            </a:r>
            <a:r>
              <a:rPr lang="en-US" altLang="ja-JP" dirty="0"/>
              <a:t>TSX</a:t>
            </a:r>
            <a:r>
              <a:rPr lang="ja-JP" altLang="en-US" dirty="0"/>
              <a:t>で記述されているログやデータを可視化する</a:t>
            </a:r>
            <a:r>
              <a:rPr lang="en-US" altLang="ja-JP" dirty="0"/>
              <a:t>React</a:t>
            </a:r>
            <a:r>
              <a:rPr lang="ja-JP" altLang="en-US" dirty="0"/>
              <a:t>アプリケーション。</a:t>
            </a:r>
            <a:endParaRPr kumimoji="1" lang="en-US" altLang="ja-JP" dirty="0"/>
          </a:p>
          <a:p>
            <a:pPr marL="158750" indent="0">
              <a:buNone/>
            </a:pPr>
            <a:endParaRPr kumimoji="1" lang="en-US" altLang="ja-JP" dirty="0"/>
          </a:p>
          <a:p>
            <a:pPr marL="158750" indent="0">
              <a:buNone/>
            </a:pPr>
            <a:endParaRPr kumimoji="1" lang="en-US" altLang="ja-JP" dirty="0"/>
          </a:p>
          <a:p>
            <a:pPr marL="158750" indent="0">
              <a:buNone/>
            </a:pPr>
            <a:r>
              <a:rPr kumimoji="1" lang="ja-JP" altLang="en-US" dirty="0"/>
              <a:t>既存のコードクローン検出</a:t>
            </a:r>
            <a:endParaRPr kumimoji="1" lang="en-US" altLang="ja-JP" dirty="0"/>
          </a:p>
          <a:p>
            <a:pPr marL="158750" indent="0">
              <a:buNone/>
            </a:pPr>
            <a:endParaRPr kumimoji="1" lang="en-US" altLang="ja-JP" dirty="0"/>
          </a:p>
          <a:p>
            <a:pPr marL="158750" indent="0">
              <a:buNone/>
            </a:pPr>
            <a:r>
              <a:rPr kumimoji="1" lang="en-US" altLang="ja-JP" dirty="0"/>
              <a:t>Java</a:t>
            </a:r>
            <a:r>
              <a:rPr kumimoji="1" lang="ja-JP" altLang="en-US" dirty="0" err="1"/>
              <a:t>，</a:t>
            </a:r>
            <a:r>
              <a:rPr kumimoji="1" lang="en-US" altLang="ja-JP" dirty="0"/>
              <a:t>C</a:t>
            </a:r>
            <a:r>
              <a:rPr kumimoji="1" lang="ja-JP" altLang="en-US" dirty="0" err="1"/>
              <a:t>，</a:t>
            </a:r>
            <a:r>
              <a:rPr kumimoji="1" lang="en-US" altLang="ja-JP" dirty="0"/>
              <a:t>C#</a:t>
            </a:r>
            <a:r>
              <a:rPr kumimoji="1" lang="ja-JP" altLang="en-US" dirty="0"/>
              <a:t>にもともと対応</a:t>
            </a:r>
            <a:endParaRPr kumimoji="1" lang="en-US" altLang="ja-JP" dirty="0"/>
          </a:p>
          <a:p>
            <a:pPr marL="158750" indent="0">
              <a:buNone/>
            </a:pPr>
            <a:endParaRPr kumimoji="1" lang="en-US" altLang="ja-JP" dirty="0"/>
          </a:p>
          <a:p>
            <a:pPr marL="158750" indent="0">
              <a:buNone/>
            </a:pPr>
            <a:endParaRPr kumimoji="1" lang="en-US" altLang="ja-JP"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altLang="ja" dirty="0" err="1"/>
              <a:t>SourcererCC</a:t>
            </a:r>
            <a:r>
              <a:rPr lang="ja-JP" altLang="en-US" dirty="0"/>
              <a:t>は大規模プロジェクトから高速にコードクローンを検出可能なコードクローン検出ツール</a:t>
            </a:r>
            <a:endParaRPr lang="en-US" altLang="ja-JP" dirty="0"/>
          </a:p>
          <a:p>
            <a:pPr marL="158750" indent="0">
              <a:buNone/>
            </a:pPr>
            <a:r>
              <a:rPr kumimoji="1" lang="ja-JP" altLang="en-US" dirty="0"/>
              <a:t>比較的容易に</a:t>
            </a:r>
            <a:r>
              <a:rPr kumimoji="1" lang="en-US" altLang="ja-JP" dirty="0"/>
              <a:t>JSX</a:t>
            </a:r>
            <a:r>
              <a:rPr kumimoji="1" lang="ja-JP" altLang="en-US" dirty="0"/>
              <a:t>や</a:t>
            </a:r>
            <a:r>
              <a:rPr kumimoji="1" lang="en-US" altLang="ja-JP" dirty="0"/>
              <a:t>TSX</a:t>
            </a:r>
            <a:r>
              <a:rPr kumimoji="1" lang="ja-JP" altLang="en-US" dirty="0"/>
              <a:t>に対応させることができるため，検出ツールとして選んだ</a:t>
            </a:r>
          </a:p>
        </p:txBody>
      </p:sp>
    </p:spTree>
    <p:extLst>
      <p:ext uri="{BB962C8B-B14F-4D97-AF65-F5344CB8AC3E}">
        <p14:creationId xmlns:p14="http://schemas.microsoft.com/office/powerpoint/2010/main" val="3299430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33:notes"/>
          <p:cNvSpPr txBox="1">
            <a:spLocks noGrp="1"/>
          </p:cNvSpPr>
          <p:nvPr>
            <p:ph type="body" idx="1"/>
          </p:nvPr>
        </p:nvSpPr>
        <p:spPr>
          <a:xfrm>
            <a:off x="993934" y="3233420"/>
            <a:ext cx="7951470" cy="3063240"/>
          </a:xfrm>
          <a:prstGeom prst="rect">
            <a:avLst/>
          </a:prstGeom>
          <a:noFill/>
          <a:ln>
            <a:noFill/>
          </a:ln>
        </p:spPr>
        <p:txBody>
          <a:bodyPr spcFirstLastPara="1" wrap="square" lIns="91425" tIns="91425" rIns="91425" bIns="91425" anchor="t" anchorCtr="0">
            <a:noAutofit/>
          </a:bodyPr>
          <a:lstStyle/>
          <a:p>
            <a:pPr marL="158750" lvl="0" indent="0">
              <a:buNone/>
            </a:pPr>
            <a:r>
              <a:rPr lang="ja" sz="1100" b="0" i="0" u="none" strike="noStrike" cap="none" dirty="0">
                <a:solidFill>
                  <a:srgbClr val="000000"/>
                </a:solidFill>
                <a:latin typeface="Arial"/>
                <a:ea typeface="Arial"/>
                <a:cs typeface="Arial"/>
                <a:sym typeface="Arial"/>
              </a:rPr>
              <a:t> </a:t>
            </a:r>
            <a:r>
              <a:rPr lang="en-US" altLang="ja-JP" sz="1100" dirty="0" err="1"/>
              <a:t>SourcererCC</a:t>
            </a:r>
            <a:r>
              <a:rPr lang="en-US" altLang="ja-JP" sz="1100" dirty="0"/>
              <a:t> </a:t>
            </a:r>
            <a:r>
              <a:rPr lang="ja-JP" altLang="en-US" sz="1100" dirty="0"/>
              <a:t>を拡張して、</a:t>
            </a:r>
            <a:r>
              <a:rPr lang="en-US" altLang="ja-JP" sz="1100" dirty="0"/>
              <a:t>TSX </a:t>
            </a:r>
            <a:r>
              <a:rPr lang="ja-JP" altLang="en-US" sz="1100" dirty="0"/>
              <a:t>に対応したツールさせる</a:t>
            </a:r>
            <a:endParaRPr lang="en-US" altLang="ja-JP" sz="1100" dirty="0"/>
          </a:p>
          <a:p>
            <a:pPr marL="158750" lvl="0" indent="0">
              <a:buNone/>
            </a:pPr>
            <a:endParaRPr lang="en-US" altLang="ja-JP" dirty="0"/>
          </a:p>
          <a:p>
            <a:pPr marL="158750" lvl="0" indent="0">
              <a:buNone/>
            </a:pPr>
            <a:endParaRPr lang="en-US" altLang="ja-JP" dirty="0"/>
          </a:p>
          <a:p>
            <a:pPr marL="158750" lvl="0" indent="0">
              <a:buNone/>
            </a:pPr>
            <a:r>
              <a:rPr lang="ja-JP" altLang="en-US" sz="1100" dirty="0"/>
              <a:t>方法としては</a:t>
            </a:r>
            <a:r>
              <a:rPr lang="en-US" altLang="ja-JP" sz="1100" dirty="0" err="1"/>
              <a:t>SourcererCC</a:t>
            </a:r>
            <a:r>
              <a:rPr lang="en-US" altLang="ja-JP" sz="1100" dirty="0"/>
              <a:t> </a:t>
            </a:r>
            <a:r>
              <a:rPr lang="ja-JP" altLang="en-US" sz="1100" dirty="0"/>
              <a:t>の</a:t>
            </a:r>
            <a:r>
              <a:rPr lang="en-US" altLang="ja-JP" sz="1100" dirty="0"/>
              <a:t>Tokenizer</a:t>
            </a:r>
            <a:r>
              <a:rPr lang="ja-JP" altLang="en-US" sz="1100" dirty="0"/>
              <a:t>と呼ばれる部分を作成して、</a:t>
            </a:r>
            <a:r>
              <a:rPr lang="en-US" altLang="ja-JP" sz="1100" dirty="0"/>
              <a:t>TSX</a:t>
            </a:r>
            <a:r>
              <a:rPr lang="ja-JP" altLang="en-US" sz="1100" dirty="0"/>
              <a:t>のソースコードをトークン化できるようにする</a:t>
            </a:r>
            <a:endParaRPr lang="en-US" altLang="ja-JP" sz="1100" dirty="0"/>
          </a:p>
          <a:p>
            <a:pPr marL="158750" lvl="0" indent="0" algn="l" rtl="0">
              <a:lnSpc>
                <a:spcPct val="100000"/>
              </a:lnSpc>
              <a:spcBef>
                <a:spcPts val="0"/>
              </a:spcBef>
              <a:spcAft>
                <a:spcPts val="0"/>
              </a:spcAft>
              <a:buSzPts val="1100"/>
              <a:buNone/>
            </a:pPr>
            <a:endParaRPr lang="en-US" altLang="ja" sz="1100" b="0" i="0"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endParaRPr lang="en-US" altLang="ja" sz="1100" b="0" i="0"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endParaRPr lang="en-US" altLang="ja" sz="1100" b="0" i="0"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endParaRPr lang="en-US" altLang="ja" sz="1100" b="0" i="0"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ja" sz="1100" b="0" i="0" u="none" strike="noStrike" cap="none" dirty="0">
                <a:solidFill>
                  <a:srgbClr val="000000"/>
                </a:solidFill>
                <a:latin typeface="Arial"/>
                <a:ea typeface="Arial"/>
                <a:cs typeface="Arial"/>
                <a:sym typeface="Arial"/>
              </a:rPr>
              <a:t>bag-of-wordsは文書中の単語の数を数えて、文書同士を比較する方法のこと</a:t>
            </a:r>
            <a:endParaRPr b="0" dirty="0"/>
          </a:p>
          <a:p>
            <a:pPr marL="158750" lvl="0" indent="0" algn="l" rtl="0">
              <a:lnSpc>
                <a:spcPct val="100000"/>
              </a:lnSpc>
              <a:spcBef>
                <a:spcPts val="0"/>
              </a:spcBef>
              <a:spcAft>
                <a:spcPts val="0"/>
              </a:spcAft>
              <a:buSzPts val="1100"/>
              <a:buNone/>
            </a:pPr>
            <a:br>
              <a:rPr lang="ja" dirty="0"/>
            </a:br>
            <a:endParaRPr dirty="0"/>
          </a:p>
        </p:txBody>
      </p:sp>
      <p:sp>
        <p:nvSpPr>
          <p:cNvPr id="147" name="Google Shape;147;p33: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0657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JavaScript </a:t>
            </a:r>
            <a:r>
              <a:rPr kumimoji="1" lang="ja-JP" altLang="en-US" dirty="0"/>
              <a:t>で記述された設定ファイルが存在</a:t>
            </a:r>
          </a:p>
        </p:txBody>
      </p:sp>
    </p:spTree>
    <p:extLst>
      <p:ext uri="{BB962C8B-B14F-4D97-AF65-F5344CB8AC3E}">
        <p14:creationId xmlns:p14="http://schemas.microsoft.com/office/powerpoint/2010/main" val="3412643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b8fc7768e7_0_11:notes"/>
          <p:cNvSpPr>
            <a:spLocks noGrp="1" noRot="1" noChangeAspect="1"/>
          </p:cNvSpPr>
          <p:nvPr>
            <p:ph type="sldImg" idx="2"/>
          </p:nvPr>
        </p:nvSpPr>
        <p:spPr>
          <a:xfrm>
            <a:off x="2701925" y="511175"/>
            <a:ext cx="4535488" cy="25511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b8fc7768e7_0_11:notes"/>
          <p:cNvSpPr txBox="1">
            <a:spLocks noGrp="1"/>
          </p:cNvSpPr>
          <p:nvPr>
            <p:ph type="body" idx="1"/>
          </p:nvPr>
        </p:nvSpPr>
        <p:spPr>
          <a:xfrm>
            <a:off x="993934" y="3233420"/>
            <a:ext cx="7951500" cy="306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これがコードクローンの分類結果</a:t>
            </a:r>
          </a:p>
          <a:p>
            <a:pPr marL="0" lvl="0" indent="0" algn="l" rtl="0">
              <a:spcBef>
                <a:spcPts val="0"/>
              </a:spcBef>
              <a:spcAft>
                <a:spcPts val="0"/>
              </a:spcAft>
              <a:buNone/>
            </a:pPr>
            <a:endParaRPr lang="ja-JP" altLang="en-US" dirty="0"/>
          </a:p>
          <a:p>
            <a:pPr marL="0" lvl="0" indent="0" algn="l" rtl="0">
              <a:spcBef>
                <a:spcPts val="0"/>
              </a:spcBef>
              <a:spcAft>
                <a:spcPts val="0"/>
              </a:spcAft>
              <a:buNone/>
            </a:pPr>
            <a:r>
              <a:rPr lang="ja-JP" altLang="en-US" sz="1100" b="0" i="0" u="none" strike="noStrike" cap="none" dirty="0">
                <a:solidFill>
                  <a:srgbClr val="000000"/>
                </a:solidFill>
                <a:effectLst/>
                <a:latin typeface="Arial"/>
                <a:ea typeface="Arial"/>
                <a:cs typeface="Arial"/>
                <a:sym typeface="Arial"/>
              </a:rPr>
              <a:t>本研究で調査した</a:t>
            </a:r>
            <a:r>
              <a:rPr lang="en-US" altLang="ja-JP" sz="1100" b="0" i="0" u="none" strike="noStrike" cap="none" dirty="0">
                <a:solidFill>
                  <a:srgbClr val="000000"/>
                </a:solidFill>
                <a:effectLst/>
                <a:latin typeface="Arial"/>
                <a:ea typeface="Arial"/>
                <a:cs typeface="Arial"/>
                <a:sym typeface="Arial"/>
              </a:rPr>
              <a:t>Grafana </a:t>
            </a:r>
            <a:r>
              <a:rPr lang="ja-JP" altLang="en-US" sz="1100" b="0" i="0" u="none" strike="noStrike" cap="none" dirty="0">
                <a:solidFill>
                  <a:srgbClr val="000000"/>
                </a:solidFill>
                <a:effectLst/>
                <a:latin typeface="Arial"/>
                <a:ea typeface="Arial"/>
                <a:cs typeface="Arial"/>
                <a:sym typeface="Arial"/>
              </a:rPr>
              <a:t>の結果と</a:t>
            </a:r>
            <a:r>
              <a:rPr lang="en-US" altLang="ja-JP" sz="1100" b="0" i="0" u="none" strike="noStrike" cap="none" dirty="0">
                <a:solidFill>
                  <a:srgbClr val="000000"/>
                </a:solidFill>
                <a:effectLst/>
                <a:latin typeface="Arial"/>
                <a:ea typeface="Arial"/>
                <a:cs typeface="Arial"/>
                <a:sym typeface="Arial"/>
              </a:rPr>
              <a:t>Apache HTTP Server </a:t>
            </a:r>
            <a:r>
              <a:rPr lang="ja-JP" altLang="en-US" sz="1100" b="0" i="0" u="none" strike="noStrike" cap="none" dirty="0">
                <a:solidFill>
                  <a:srgbClr val="000000"/>
                </a:solidFill>
                <a:effectLst/>
                <a:latin typeface="Arial"/>
                <a:ea typeface="Arial"/>
                <a:cs typeface="Arial"/>
                <a:sym typeface="Arial"/>
              </a:rPr>
              <a:t>という</a:t>
            </a:r>
            <a:r>
              <a:rPr lang="en-US" altLang="ja-JP" sz="1100" b="0" i="0" u="none" strike="noStrike" cap="none" dirty="0">
                <a:solidFill>
                  <a:srgbClr val="000000"/>
                </a:solidFill>
                <a:effectLst/>
                <a:latin typeface="Arial"/>
                <a:ea typeface="Arial"/>
                <a:cs typeface="Arial"/>
                <a:sym typeface="Arial"/>
              </a:rPr>
              <a:t>C</a:t>
            </a:r>
            <a:r>
              <a:rPr lang="ja-JP" altLang="en-US" sz="1100" b="0" i="0" u="none" strike="noStrike" cap="none" dirty="0">
                <a:solidFill>
                  <a:srgbClr val="000000"/>
                </a:solidFill>
                <a:effectLst/>
                <a:latin typeface="Arial"/>
                <a:ea typeface="Arial"/>
                <a:cs typeface="Arial"/>
                <a:sym typeface="Arial"/>
              </a:rPr>
              <a:t>言語のソフトウェアに対する既存研究の結果</a:t>
            </a: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dirty="0"/>
              <a:t>分類はコードクローンの分類</a:t>
            </a:r>
            <a:endParaRPr kumimoji="1" lang="en-US" altLang="ja-JP" dirty="0"/>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ja-JP" alt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en-US" altLang="ja-JP" sz="1100" b="0" i="0" u="none" strike="noStrike" cap="none" dirty="0">
                <a:solidFill>
                  <a:srgbClr val="000000"/>
                </a:solidFill>
                <a:effectLst/>
                <a:latin typeface="Arial"/>
                <a:cs typeface="Arial"/>
                <a:sym typeface="Arial"/>
              </a:rPr>
              <a:t>Apache</a:t>
            </a:r>
            <a:r>
              <a:rPr lang="ja-JP" altLang="en-US" sz="1100" b="0" i="0" u="none" strike="noStrike" cap="none" dirty="0">
                <a:solidFill>
                  <a:srgbClr val="000000"/>
                </a:solidFill>
                <a:effectLst/>
                <a:latin typeface="Arial"/>
                <a:cs typeface="Arial"/>
                <a:sym typeface="Arial"/>
              </a:rPr>
              <a:t>の分類結果にはこちらの結果には無かったプラットフォームバリエーションと実験バリエーションが存在していることが分かる</a:t>
            </a:r>
          </a:p>
          <a:p>
            <a:pPr marL="0" lvl="0" indent="0" algn="l" rtl="0">
              <a:spcBef>
                <a:spcPts val="0"/>
              </a:spcBef>
              <a:spcAft>
                <a:spcPts val="0"/>
              </a:spcAft>
              <a:buNone/>
            </a:pPr>
            <a:endParaRPr lang="ja-JP" altLang="en-US" sz="1100" b="0" i="0" u="none" strike="noStrike" cap="none" dirty="0">
              <a:solidFill>
                <a:srgbClr val="000000"/>
              </a:solidFill>
              <a:effectLst/>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1" lang="ja-JP" altLang="en-US" sz="1100" b="0" i="0" u="none" strike="noStrike" cap="none" dirty="0">
                <a:solidFill>
                  <a:srgbClr val="000000"/>
                </a:solidFill>
                <a:effectLst/>
                <a:latin typeface="Arial"/>
                <a:cs typeface="Arial"/>
                <a:sym typeface="Arial"/>
              </a:rPr>
              <a:t>またパラメータ化と複製と専門化の割合が高いことがわかる</a:t>
            </a: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ja-JP" alt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ja-JP" altLang="en-US" sz="1100" b="0" i="0" u="none" strike="noStrike" cap="none" dirty="0">
                <a:solidFill>
                  <a:srgbClr val="000000"/>
                </a:solidFill>
                <a:effectLst/>
                <a:latin typeface="Arial"/>
                <a:cs typeface="Arial"/>
                <a:sym typeface="Arial"/>
              </a:rPr>
              <a:t>これらについて考察</a:t>
            </a: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altLang="ja-JP"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ja-JP" altLang="en-US" sz="1100" b="0" i="0" u="none" strike="noStrike" cap="none" dirty="0">
                <a:solidFill>
                  <a:srgbClr val="000000"/>
                </a:solidFill>
                <a:effectLst/>
                <a:latin typeface="Arial"/>
                <a:cs typeface="Arial"/>
                <a:sym typeface="Arial"/>
              </a:rPr>
              <a:t>グラフ　</a:t>
            </a:r>
            <a:r>
              <a:rPr lang="en-US" altLang="ja-JP" sz="1100" b="0" i="0" u="none" strike="noStrike" cap="none" dirty="0">
                <a:solidFill>
                  <a:srgbClr val="000000"/>
                </a:solidFill>
                <a:effectLst/>
                <a:latin typeface="Arial"/>
                <a:cs typeface="Arial"/>
                <a:sym typeface="Arial"/>
              </a:rPr>
              <a:t>Grafana </a:t>
            </a:r>
            <a:r>
              <a:rPr lang="ja-JP" altLang="en-US" sz="1100" b="0" i="0" u="none" strike="noStrike" cap="none" dirty="0">
                <a:solidFill>
                  <a:srgbClr val="000000"/>
                </a:solidFill>
                <a:effectLst/>
                <a:latin typeface="Arial"/>
                <a:cs typeface="Arial"/>
                <a:sym typeface="Arial"/>
              </a:rPr>
              <a:t>と </a:t>
            </a:r>
            <a:r>
              <a:rPr lang="en-US" altLang="ja-JP" sz="1100" b="0" i="0" u="none" strike="noStrike" cap="none" dirty="0">
                <a:solidFill>
                  <a:srgbClr val="000000"/>
                </a:solidFill>
                <a:effectLst/>
                <a:latin typeface="Arial"/>
                <a:cs typeface="Arial"/>
                <a:sym typeface="Arial"/>
              </a:rPr>
              <a:t>Apache</a:t>
            </a:r>
            <a:r>
              <a:rPr lang="ja-JP" altLang="en-US" sz="1100" b="0" i="0" u="none" strike="noStrike" cap="none" dirty="0">
                <a:solidFill>
                  <a:srgbClr val="000000"/>
                </a:solidFill>
                <a:effectLst/>
                <a:latin typeface="Arial"/>
                <a:cs typeface="Arial"/>
                <a:sym typeface="Arial"/>
              </a:rPr>
              <a:t>並べる</a:t>
            </a:r>
            <a:endParaRPr lang="ja-JP" altLang="en-US" dirty="0"/>
          </a:p>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タイトル スライド" type="title">
  <p:cSld name="TITLE">
    <p:spTree>
      <p:nvGrpSpPr>
        <p:cNvPr id="1" name="Shape 16"/>
        <p:cNvGrpSpPr/>
        <p:nvPr/>
      </p:nvGrpSpPr>
      <p:grpSpPr>
        <a:xfrm>
          <a:off x="0" y="0"/>
          <a:ext cx="0" cy="0"/>
          <a:chOff x="0" y="0"/>
          <a:chExt cx="0" cy="0"/>
        </a:xfrm>
      </p:grpSpPr>
      <p:pic>
        <p:nvPicPr>
          <p:cNvPr id="17" name="Google Shape;17;p13" descr="bottom_ban"/>
          <p:cNvPicPr preferRelativeResize="0"/>
          <p:nvPr/>
        </p:nvPicPr>
        <p:blipFill rotWithShape="1">
          <a:blip r:embed="rId2">
            <a:alphaModFix/>
          </a:blip>
          <a:srcRect/>
          <a:stretch/>
        </p:blipFill>
        <p:spPr>
          <a:xfrm>
            <a:off x="0" y="4948238"/>
            <a:ext cx="9144000" cy="195263"/>
          </a:xfrm>
          <a:prstGeom prst="rect">
            <a:avLst/>
          </a:prstGeom>
          <a:noFill/>
          <a:ln>
            <a:noFill/>
          </a:ln>
        </p:spPr>
      </p:pic>
      <p:sp>
        <p:nvSpPr>
          <p:cNvPr id="18" name="Google Shape;18;p13" descr="ban"/>
          <p:cNvSpPr/>
          <p:nvPr/>
        </p:nvSpPr>
        <p:spPr>
          <a:xfrm>
            <a:off x="0" y="2"/>
            <a:ext cx="9144000" cy="141600"/>
          </a:xfrm>
          <a:prstGeom prst="rect">
            <a:avLst/>
          </a:prstGeom>
          <a:blipFill rotWithShape="1">
            <a:blip r:embed="rId3">
              <a:alphaModFix/>
            </a:blip>
            <a:stretch>
              <a:fillRect/>
            </a:stretch>
          </a:blipFill>
          <a:ln>
            <a:noFill/>
          </a:ln>
        </p:spPr>
        <p:txBody>
          <a:bodyPr spcFirstLastPara="1" wrap="square" lIns="68575" tIns="34275" rIns="68575" bIns="342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13"/>
          <p:cNvSpPr txBox="1">
            <a:spLocks noGrp="1"/>
          </p:cNvSpPr>
          <p:nvPr>
            <p:ph type="ctrTitle"/>
          </p:nvPr>
        </p:nvSpPr>
        <p:spPr>
          <a:xfrm>
            <a:off x="685800" y="1113237"/>
            <a:ext cx="7772400" cy="11025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20" name="Google Shape;20;p13"/>
          <p:cNvSpPr txBox="1">
            <a:spLocks noGrp="1"/>
          </p:cNvSpPr>
          <p:nvPr>
            <p:ph type="subTitle" idx="1"/>
          </p:nvPr>
        </p:nvSpPr>
        <p:spPr>
          <a:xfrm>
            <a:off x="1371600" y="2680097"/>
            <a:ext cx="6400800" cy="13146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500"/>
              </a:spcBef>
              <a:spcAft>
                <a:spcPts val="0"/>
              </a:spcAft>
              <a:buClr>
                <a:schemeClr val="dk1"/>
              </a:buClr>
              <a:buSzPts val="2400"/>
              <a:buFont typeface="Arial"/>
              <a:buNone/>
              <a:defRPr/>
            </a:lvl1pPr>
            <a:lvl2pPr lvl="1" algn="l">
              <a:lnSpc>
                <a:spcPct val="100000"/>
              </a:lnSpc>
              <a:spcBef>
                <a:spcPts val="300"/>
              </a:spcBef>
              <a:spcAft>
                <a:spcPts val="0"/>
              </a:spcAft>
              <a:buClr>
                <a:schemeClr val="dk1"/>
              </a:buClr>
              <a:buSzPts val="1400"/>
              <a:buChar char="–"/>
              <a:defRPr/>
            </a:lvl2pPr>
            <a:lvl3pPr lvl="2" algn="l">
              <a:lnSpc>
                <a:spcPct val="100000"/>
              </a:lnSpc>
              <a:spcBef>
                <a:spcPts val="300"/>
              </a:spcBef>
              <a:spcAft>
                <a:spcPts val="0"/>
              </a:spcAft>
              <a:buClr>
                <a:schemeClr val="dk1"/>
              </a:buClr>
              <a:buSzPts val="1400"/>
              <a:buChar char="•"/>
              <a:defRPr/>
            </a:lvl3pPr>
            <a:lvl4pPr lvl="3" algn="l">
              <a:lnSpc>
                <a:spcPct val="100000"/>
              </a:lnSpc>
              <a:spcBef>
                <a:spcPts val="300"/>
              </a:spcBef>
              <a:spcAft>
                <a:spcPts val="0"/>
              </a:spcAft>
              <a:buClr>
                <a:schemeClr val="dk1"/>
              </a:buClr>
              <a:buSzPts val="1400"/>
              <a:buChar char="–"/>
              <a:defRPr/>
            </a:lvl4pPr>
            <a:lvl5pPr lvl="4" algn="l">
              <a:lnSpc>
                <a:spcPct val="100000"/>
              </a:lnSpc>
              <a:spcBef>
                <a:spcPts val="300"/>
              </a:spcBef>
              <a:spcAft>
                <a:spcPts val="0"/>
              </a:spcAft>
              <a:buClr>
                <a:schemeClr val="dk1"/>
              </a:buClr>
              <a:buSzPts val="1400"/>
              <a:buChar char="»"/>
              <a:defRPr/>
            </a:lvl5pPr>
            <a:lvl6pPr lvl="5" algn="l">
              <a:lnSpc>
                <a:spcPct val="100000"/>
              </a:lnSpc>
              <a:spcBef>
                <a:spcPts val="300"/>
              </a:spcBef>
              <a:spcAft>
                <a:spcPts val="0"/>
              </a:spcAft>
              <a:buClr>
                <a:schemeClr val="dk1"/>
              </a:buClr>
              <a:buSzPts val="1400"/>
              <a:buChar char="»"/>
              <a:defRPr/>
            </a:lvl6pPr>
            <a:lvl7pPr lvl="6" algn="l">
              <a:lnSpc>
                <a:spcPct val="100000"/>
              </a:lnSpc>
              <a:spcBef>
                <a:spcPts val="300"/>
              </a:spcBef>
              <a:spcAft>
                <a:spcPts val="0"/>
              </a:spcAft>
              <a:buClr>
                <a:schemeClr val="dk1"/>
              </a:buClr>
              <a:buSzPts val="1400"/>
              <a:buChar char="»"/>
              <a:defRPr/>
            </a:lvl7pPr>
            <a:lvl8pPr lvl="7" algn="l">
              <a:lnSpc>
                <a:spcPct val="100000"/>
              </a:lnSpc>
              <a:spcBef>
                <a:spcPts val="300"/>
              </a:spcBef>
              <a:spcAft>
                <a:spcPts val="0"/>
              </a:spcAft>
              <a:buClr>
                <a:schemeClr val="dk1"/>
              </a:buClr>
              <a:buSzPts val="1400"/>
              <a:buChar char="»"/>
              <a:defRPr/>
            </a:lvl8pPr>
            <a:lvl9pPr lvl="8" algn="l">
              <a:lnSpc>
                <a:spcPct val="100000"/>
              </a:lnSpc>
              <a:spcBef>
                <a:spcPts val="300"/>
              </a:spcBef>
              <a:spcAft>
                <a:spcPts val="0"/>
              </a:spcAft>
              <a:buClr>
                <a:schemeClr val="dk1"/>
              </a:buClr>
              <a:buSzPts val="1400"/>
              <a:buChar char="»"/>
              <a:defRPr/>
            </a:lvl9pPr>
          </a:lstStyle>
          <a:p>
            <a:endParaRPr/>
          </a:p>
        </p:txBody>
      </p:sp>
      <p:pic>
        <p:nvPicPr>
          <p:cNvPr id="21" name="Google Shape;21;p13" descr="sel-logo"/>
          <p:cNvPicPr preferRelativeResize="0"/>
          <p:nvPr/>
        </p:nvPicPr>
        <p:blipFill rotWithShape="1">
          <a:blip r:embed="rId4">
            <a:alphaModFix/>
          </a:blip>
          <a:srcRect/>
          <a:stretch/>
        </p:blipFill>
        <p:spPr>
          <a:xfrm>
            <a:off x="6877050" y="195265"/>
            <a:ext cx="1538287" cy="527447"/>
          </a:xfrm>
          <a:prstGeom prst="rect">
            <a:avLst/>
          </a:prstGeom>
          <a:noFill/>
          <a:ln>
            <a:noFill/>
          </a:ln>
        </p:spPr>
      </p:pic>
      <p:cxnSp>
        <p:nvCxnSpPr>
          <p:cNvPr id="22" name="Google Shape;22;p13"/>
          <p:cNvCxnSpPr/>
          <p:nvPr/>
        </p:nvCxnSpPr>
        <p:spPr>
          <a:xfrm>
            <a:off x="1331914" y="2409825"/>
            <a:ext cx="6480300" cy="0"/>
          </a:xfrm>
          <a:prstGeom prst="straightConnector1">
            <a:avLst/>
          </a:prstGeom>
          <a:noFill/>
          <a:ln w="9525" cap="flat" cmpd="sng">
            <a:solidFill>
              <a:schemeClr val="dk1"/>
            </a:solidFill>
            <a:prstDash val="solid"/>
            <a:round/>
            <a:headEnd type="none" w="sm" len="sm"/>
            <a:tailEnd type="none" w="sm" len="sm"/>
          </a:ln>
        </p:spPr>
      </p:cxnSp>
      <p:sp>
        <p:nvSpPr>
          <p:cNvPr id="23" name="Google Shape;23;p13"/>
          <p:cNvSpPr txBox="1"/>
          <p:nvPr/>
        </p:nvSpPr>
        <p:spPr>
          <a:xfrm>
            <a:off x="452440" y="4980387"/>
            <a:ext cx="6238800" cy="184800"/>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800"/>
              <a:buFont typeface="Arial"/>
              <a:buNone/>
            </a:pPr>
            <a:r>
              <a:rPr lang="ja" sz="800" b="0" i="0" u="none" strike="noStrike" cap="none">
                <a:solidFill>
                  <a:srgbClr val="DDDDDD"/>
                </a:solidFill>
                <a:latin typeface="Arial"/>
                <a:ea typeface="Arial"/>
                <a:cs typeface="Arial"/>
                <a:sym typeface="Arial"/>
              </a:rPr>
              <a:t>Software Engineering Laboratory, Department of Computer Science, Graduate School of Information Science and Technology, Osaka University</a:t>
            </a:r>
            <a:endParaRPr sz="1100" b="0" i="0" u="none" strike="noStrike" cap="none">
              <a:solidFill>
                <a:srgbClr val="000000"/>
              </a:solidFill>
              <a:latin typeface="Arial"/>
              <a:ea typeface="Arial"/>
              <a:cs typeface="Arial"/>
              <a:sym typeface="Arial"/>
            </a:endParaRPr>
          </a:p>
        </p:txBody>
      </p:sp>
      <p:sp>
        <p:nvSpPr>
          <p:cNvPr id="24" name="Google Shape;24;p13"/>
          <p:cNvSpPr txBox="1">
            <a:spLocks noGrp="1"/>
          </p:cNvSpPr>
          <p:nvPr>
            <p:ph type="dt" idx="10"/>
          </p:nvPr>
        </p:nvSpPr>
        <p:spPr>
          <a:xfrm>
            <a:off x="457200" y="4683919"/>
            <a:ext cx="2133600" cy="2094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SzPts val="1100"/>
              <a:buNone/>
              <a:defRPr>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5" name="Google Shape;25;p13"/>
          <p:cNvSpPr txBox="1">
            <a:spLocks noGrp="1"/>
          </p:cNvSpPr>
          <p:nvPr>
            <p:ph type="ftr" idx="11"/>
          </p:nvPr>
        </p:nvSpPr>
        <p:spPr>
          <a:xfrm>
            <a:off x="2700338" y="4683919"/>
            <a:ext cx="3743400" cy="2094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6" name="Google Shape;26;p13"/>
          <p:cNvSpPr txBox="1">
            <a:spLocks noGrp="1"/>
          </p:cNvSpPr>
          <p:nvPr>
            <p:ph type="sldNum" idx="12"/>
          </p:nvPr>
        </p:nvSpPr>
        <p:spPr>
          <a:xfrm>
            <a:off x="6553200" y="4683919"/>
            <a:ext cx="2133600" cy="2094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a:off x="457200" y="205978"/>
            <a:ext cx="8218500" cy="8574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80" name="Google Shape;80;p22"/>
          <p:cNvSpPr txBox="1">
            <a:spLocks noGrp="1"/>
          </p:cNvSpPr>
          <p:nvPr>
            <p:ph type="body" idx="1"/>
          </p:nvPr>
        </p:nvSpPr>
        <p:spPr>
          <a:xfrm rot="5400000">
            <a:off x="2874750" y="-1217398"/>
            <a:ext cx="3394500" cy="8229600"/>
          </a:xfrm>
          <a:prstGeom prst="rect">
            <a:avLst/>
          </a:prstGeom>
          <a:noFill/>
          <a:ln>
            <a:noFill/>
          </a:ln>
        </p:spPr>
        <p:txBody>
          <a:bodyPr spcFirstLastPara="1" wrap="square" lIns="68575" tIns="34275" rIns="68575" bIns="34275" anchor="t" anchorCtr="0">
            <a:noAutofit/>
          </a:bodyPr>
          <a:lstStyle>
            <a:lvl1pPr marL="457200" lvl="0" indent="-317500" algn="l">
              <a:lnSpc>
                <a:spcPct val="100000"/>
              </a:lnSpc>
              <a:spcBef>
                <a:spcPts val="300"/>
              </a:spcBef>
              <a:spcAft>
                <a:spcPts val="0"/>
              </a:spcAft>
              <a:buClr>
                <a:schemeClr val="dk1"/>
              </a:buClr>
              <a:buSzPts val="1400"/>
              <a:buChar char="•"/>
              <a:defRPr/>
            </a:lvl1pPr>
            <a:lvl2pPr marL="914400" lvl="1" indent="-317500" algn="l">
              <a:lnSpc>
                <a:spcPct val="100000"/>
              </a:lnSpc>
              <a:spcBef>
                <a:spcPts val="300"/>
              </a:spcBef>
              <a:spcAft>
                <a:spcPts val="0"/>
              </a:spcAft>
              <a:buClr>
                <a:schemeClr val="dk1"/>
              </a:buClr>
              <a:buSzPts val="1400"/>
              <a:buChar char="–"/>
              <a:defRPr/>
            </a:lvl2pPr>
            <a:lvl3pPr marL="1371600" lvl="2" indent="-317500" algn="l">
              <a:lnSpc>
                <a:spcPct val="100000"/>
              </a:lnSpc>
              <a:spcBef>
                <a:spcPts val="300"/>
              </a:spcBef>
              <a:spcAft>
                <a:spcPts val="0"/>
              </a:spcAft>
              <a:buClr>
                <a:schemeClr val="dk1"/>
              </a:buClr>
              <a:buSzPts val="1400"/>
              <a:buChar char="•"/>
              <a:defRPr/>
            </a:lvl3pPr>
            <a:lvl4pPr marL="1828800" lvl="3" indent="-317500" algn="l">
              <a:lnSpc>
                <a:spcPct val="100000"/>
              </a:lnSpc>
              <a:spcBef>
                <a:spcPts val="300"/>
              </a:spcBef>
              <a:spcAft>
                <a:spcPts val="0"/>
              </a:spcAft>
              <a:buClr>
                <a:schemeClr val="dk1"/>
              </a:buClr>
              <a:buSzPts val="1400"/>
              <a:buChar char="–"/>
              <a:defRPr/>
            </a:lvl4pPr>
            <a:lvl5pPr marL="2286000" lvl="4" indent="-317500" algn="l">
              <a:lnSpc>
                <a:spcPct val="100000"/>
              </a:lnSpc>
              <a:spcBef>
                <a:spcPts val="300"/>
              </a:spcBef>
              <a:spcAft>
                <a:spcPts val="0"/>
              </a:spcAft>
              <a:buClr>
                <a:schemeClr val="dk1"/>
              </a:buClr>
              <a:buSzPts val="1400"/>
              <a:buChar char="»"/>
              <a:defRPr/>
            </a:lvl5pPr>
            <a:lvl6pPr marL="2743200" lvl="5" indent="-317500" algn="l">
              <a:lnSpc>
                <a:spcPct val="100000"/>
              </a:lnSpc>
              <a:spcBef>
                <a:spcPts val="300"/>
              </a:spcBef>
              <a:spcAft>
                <a:spcPts val="0"/>
              </a:spcAft>
              <a:buClr>
                <a:schemeClr val="dk1"/>
              </a:buClr>
              <a:buSzPts val="1400"/>
              <a:buChar char="»"/>
              <a:defRPr/>
            </a:lvl6pPr>
            <a:lvl7pPr marL="3200400" lvl="6" indent="-317500" algn="l">
              <a:lnSpc>
                <a:spcPct val="100000"/>
              </a:lnSpc>
              <a:spcBef>
                <a:spcPts val="300"/>
              </a:spcBef>
              <a:spcAft>
                <a:spcPts val="0"/>
              </a:spcAft>
              <a:buClr>
                <a:schemeClr val="dk1"/>
              </a:buClr>
              <a:buSzPts val="1400"/>
              <a:buChar char="»"/>
              <a:defRPr/>
            </a:lvl7pPr>
            <a:lvl8pPr marL="3657600" lvl="7" indent="-317500" algn="l">
              <a:lnSpc>
                <a:spcPct val="100000"/>
              </a:lnSpc>
              <a:spcBef>
                <a:spcPts val="300"/>
              </a:spcBef>
              <a:spcAft>
                <a:spcPts val="0"/>
              </a:spcAft>
              <a:buClr>
                <a:schemeClr val="dk1"/>
              </a:buClr>
              <a:buSzPts val="1400"/>
              <a:buChar char="»"/>
              <a:defRPr/>
            </a:lvl8pPr>
            <a:lvl9pPr marL="4114800" lvl="8" indent="-317500" algn="l">
              <a:lnSpc>
                <a:spcPct val="100000"/>
              </a:lnSpc>
              <a:spcBef>
                <a:spcPts val="300"/>
              </a:spcBef>
              <a:spcAft>
                <a:spcPts val="0"/>
              </a:spcAft>
              <a:buClr>
                <a:schemeClr val="dk1"/>
              </a:buClr>
              <a:buSzPts val="1400"/>
              <a:buChar char="»"/>
              <a:defRPr/>
            </a:lvl9pPr>
          </a:lstStyle>
          <a:p>
            <a:endParaRPr/>
          </a:p>
        </p:txBody>
      </p:sp>
      <p:sp>
        <p:nvSpPr>
          <p:cNvPr id="81" name="Google Shape;81;p22"/>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2" name="Google Shape;82;p22"/>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3" name="Google Shape;83;p22"/>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縦書きテキスト" type="vertTitleAndTx">
  <p:cSld name="VERTICAL_TITLE_AND_VERTICAL_TEXT">
    <p:spTree>
      <p:nvGrpSpPr>
        <p:cNvPr id="1" name="Shape 84"/>
        <p:cNvGrpSpPr/>
        <p:nvPr/>
      </p:nvGrpSpPr>
      <p:grpSpPr>
        <a:xfrm>
          <a:off x="0" y="0"/>
          <a:ext cx="0" cy="0"/>
          <a:chOff x="0" y="0"/>
          <a:chExt cx="0" cy="0"/>
        </a:xfrm>
      </p:grpSpPr>
      <p:sp>
        <p:nvSpPr>
          <p:cNvPr id="85" name="Google Shape;85;p23"/>
          <p:cNvSpPr txBox="1">
            <a:spLocks noGrp="1"/>
          </p:cNvSpPr>
          <p:nvPr>
            <p:ph type="title"/>
          </p:nvPr>
        </p:nvSpPr>
        <p:spPr>
          <a:xfrm rot="5400000">
            <a:off x="5463750" y="1371631"/>
            <a:ext cx="4388700" cy="20574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86" name="Google Shape;86;p23"/>
          <p:cNvSpPr txBox="1">
            <a:spLocks noGrp="1"/>
          </p:cNvSpPr>
          <p:nvPr>
            <p:ph type="body" idx="1"/>
          </p:nvPr>
        </p:nvSpPr>
        <p:spPr>
          <a:xfrm rot="5400000">
            <a:off x="1272750" y="-609569"/>
            <a:ext cx="4388700" cy="6019800"/>
          </a:xfrm>
          <a:prstGeom prst="rect">
            <a:avLst/>
          </a:prstGeom>
          <a:noFill/>
          <a:ln>
            <a:noFill/>
          </a:ln>
        </p:spPr>
        <p:txBody>
          <a:bodyPr spcFirstLastPara="1" wrap="square" lIns="68575" tIns="34275" rIns="68575" bIns="34275" anchor="t" anchorCtr="0">
            <a:noAutofit/>
          </a:bodyPr>
          <a:lstStyle>
            <a:lvl1pPr marL="457200" lvl="0" indent="-317500" algn="l">
              <a:lnSpc>
                <a:spcPct val="100000"/>
              </a:lnSpc>
              <a:spcBef>
                <a:spcPts val="300"/>
              </a:spcBef>
              <a:spcAft>
                <a:spcPts val="0"/>
              </a:spcAft>
              <a:buClr>
                <a:schemeClr val="dk1"/>
              </a:buClr>
              <a:buSzPts val="1400"/>
              <a:buChar char="•"/>
              <a:defRPr/>
            </a:lvl1pPr>
            <a:lvl2pPr marL="914400" lvl="1" indent="-317500" algn="l">
              <a:lnSpc>
                <a:spcPct val="100000"/>
              </a:lnSpc>
              <a:spcBef>
                <a:spcPts val="300"/>
              </a:spcBef>
              <a:spcAft>
                <a:spcPts val="0"/>
              </a:spcAft>
              <a:buClr>
                <a:schemeClr val="dk1"/>
              </a:buClr>
              <a:buSzPts val="1400"/>
              <a:buChar char="–"/>
              <a:defRPr/>
            </a:lvl2pPr>
            <a:lvl3pPr marL="1371600" lvl="2" indent="-317500" algn="l">
              <a:lnSpc>
                <a:spcPct val="100000"/>
              </a:lnSpc>
              <a:spcBef>
                <a:spcPts val="300"/>
              </a:spcBef>
              <a:spcAft>
                <a:spcPts val="0"/>
              </a:spcAft>
              <a:buClr>
                <a:schemeClr val="dk1"/>
              </a:buClr>
              <a:buSzPts val="1400"/>
              <a:buChar char="•"/>
              <a:defRPr/>
            </a:lvl3pPr>
            <a:lvl4pPr marL="1828800" lvl="3" indent="-317500" algn="l">
              <a:lnSpc>
                <a:spcPct val="100000"/>
              </a:lnSpc>
              <a:spcBef>
                <a:spcPts val="300"/>
              </a:spcBef>
              <a:spcAft>
                <a:spcPts val="0"/>
              </a:spcAft>
              <a:buClr>
                <a:schemeClr val="dk1"/>
              </a:buClr>
              <a:buSzPts val="1400"/>
              <a:buChar char="–"/>
              <a:defRPr/>
            </a:lvl4pPr>
            <a:lvl5pPr marL="2286000" lvl="4" indent="-317500" algn="l">
              <a:lnSpc>
                <a:spcPct val="100000"/>
              </a:lnSpc>
              <a:spcBef>
                <a:spcPts val="300"/>
              </a:spcBef>
              <a:spcAft>
                <a:spcPts val="0"/>
              </a:spcAft>
              <a:buClr>
                <a:schemeClr val="dk1"/>
              </a:buClr>
              <a:buSzPts val="1400"/>
              <a:buChar char="»"/>
              <a:defRPr/>
            </a:lvl5pPr>
            <a:lvl6pPr marL="2743200" lvl="5" indent="-317500" algn="l">
              <a:lnSpc>
                <a:spcPct val="100000"/>
              </a:lnSpc>
              <a:spcBef>
                <a:spcPts val="300"/>
              </a:spcBef>
              <a:spcAft>
                <a:spcPts val="0"/>
              </a:spcAft>
              <a:buClr>
                <a:schemeClr val="dk1"/>
              </a:buClr>
              <a:buSzPts val="1400"/>
              <a:buChar char="»"/>
              <a:defRPr/>
            </a:lvl6pPr>
            <a:lvl7pPr marL="3200400" lvl="6" indent="-317500" algn="l">
              <a:lnSpc>
                <a:spcPct val="100000"/>
              </a:lnSpc>
              <a:spcBef>
                <a:spcPts val="300"/>
              </a:spcBef>
              <a:spcAft>
                <a:spcPts val="0"/>
              </a:spcAft>
              <a:buClr>
                <a:schemeClr val="dk1"/>
              </a:buClr>
              <a:buSzPts val="1400"/>
              <a:buChar char="»"/>
              <a:defRPr/>
            </a:lvl7pPr>
            <a:lvl8pPr marL="3657600" lvl="7" indent="-317500" algn="l">
              <a:lnSpc>
                <a:spcPct val="100000"/>
              </a:lnSpc>
              <a:spcBef>
                <a:spcPts val="300"/>
              </a:spcBef>
              <a:spcAft>
                <a:spcPts val="0"/>
              </a:spcAft>
              <a:buClr>
                <a:schemeClr val="dk1"/>
              </a:buClr>
              <a:buSzPts val="1400"/>
              <a:buChar char="»"/>
              <a:defRPr/>
            </a:lvl8pPr>
            <a:lvl9pPr marL="4114800" lvl="8" indent="-317500" algn="l">
              <a:lnSpc>
                <a:spcPct val="100000"/>
              </a:lnSpc>
              <a:spcBef>
                <a:spcPts val="300"/>
              </a:spcBef>
              <a:spcAft>
                <a:spcPts val="0"/>
              </a:spcAft>
              <a:buClr>
                <a:schemeClr val="dk1"/>
              </a:buClr>
              <a:buSzPts val="1400"/>
              <a:buChar char="»"/>
              <a:defRPr/>
            </a:lvl9pPr>
          </a:lstStyle>
          <a:p>
            <a:endParaRPr/>
          </a:p>
        </p:txBody>
      </p:sp>
      <p:sp>
        <p:nvSpPr>
          <p:cNvPr id="87" name="Google Shape;87;p23"/>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8" name="Google Shape;88;p23"/>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9" name="Google Shape;89;p23"/>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457200" y="205978"/>
            <a:ext cx="8218500" cy="8574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29" name="Google Shape;29;p14"/>
          <p:cNvSpPr txBox="1">
            <a:spLocks noGrp="1"/>
          </p:cNvSpPr>
          <p:nvPr>
            <p:ph type="body" idx="1"/>
          </p:nvPr>
        </p:nvSpPr>
        <p:spPr>
          <a:xfrm>
            <a:off x="457200" y="1200152"/>
            <a:ext cx="8229600" cy="3394500"/>
          </a:xfrm>
          <a:prstGeom prst="rect">
            <a:avLst/>
          </a:prstGeom>
          <a:noFill/>
          <a:ln>
            <a:noFill/>
          </a:ln>
        </p:spPr>
        <p:txBody>
          <a:bodyPr spcFirstLastPara="1" wrap="square" lIns="68575" tIns="34275" rIns="68575" bIns="34275" anchor="t" anchorCtr="0">
            <a:noAutofit/>
          </a:bodyPr>
          <a:lstStyle>
            <a:lvl1pPr marL="457200" lvl="0" indent="-317500" algn="l">
              <a:lnSpc>
                <a:spcPct val="100000"/>
              </a:lnSpc>
              <a:spcBef>
                <a:spcPts val="300"/>
              </a:spcBef>
              <a:spcAft>
                <a:spcPts val="0"/>
              </a:spcAft>
              <a:buClr>
                <a:schemeClr val="dk1"/>
              </a:buClr>
              <a:buSzPts val="1400"/>
              <a:buChar char="•"/>
              <a:defRPr/>
            </a:lvl1pPr>
            <a:lvl2pPr marL="914400" lvl="1" indent="-317500" algn="l">
              <a:lnSpc>
                <a:spcPct val="100000"/>
              </a:lnSpc>
              <a:spcBef>
                <a:spcPts val="300"/>
              </a:spcBef>
              <a:spcAft>
                <a:spcPts val="0"/>
              </a:spcAft>
              <a:buClr>
                <a:schemeClr val="dk1"/>
              </a:buClr>
              <a:buSzPts val="1400"/>
              <a:buChar char="–"/>
              <a:defRPr/>
            </a:lvl2pPr>
            <a:lvl3pPr marL="1371600" lvl="2" indent="-317500" algn="l">
              <a:lnSpc>
                <a:spcPct val="100000"/>
              </a:lnSpc>
              <a:spcBef>
                <a:spcPts val="300"/>
              </a:spcBef>
              <a:spcAft>
                <a:spcPts val="0"/>
              </a:spcAft>
              <a:buClr>
                <a:schemeClr val="dk1"/>
              </a:buClr>
              <a:buSzPts val="1400"/>
              <a:buChar char="•"/>
              <a:defRPr/>
            </a:lvl3pPr>
            <a:lvl4pPr marL="1828800" lvl="3" indent="-317500" algn="l">
              <a:lnSpc>
                <a:spcPct val="100000"/>
              </a:lnSpc>
              <a:spcBef>
                <a:spcPts val="300"/>
              </a:spcBef>
              <a:spcAft>
                <a:spcPts val="0"/>
              </a:spcAft>
              <a:buClr>
                <a:schemeClr val="dk1"/>
              </a:buClr>
              <a:buSzPts val="1400"/>
              <a:buChar char="–"/>
              <a:defRPr/>
            </a:lvl4pPr>
            <a:lvl5pPr marL="2286000" lvl="4" indent="-317500" algn="l">
              <a:lnSpc>
                <a:spcPct val="100000"/>
              </a:lnSpc>
              <a:spcBef>
                <a:spcPts val="300"/>
              </a:spcBef>
              <a:spcAft>
                <a:spcPts val="0"/>
              </a:spcAft>
              <a:buClr>
                <a:schemeClr val="dk1"/>
              </a:buClr>
              <a:buSzPts val="1400"/>
              <a:buChar char="»"/>
              <a:defRPr/>
            </a:lvl5pPr>
            <a:lvl6pPr marL="2743200" lvl="5" indent="-317500" algn="l">
              <a:lnSpc>
                <a:spcPct val="100000"/>
              </a:lnSpc>
              <a:spcBef>
                <a:spcPts val="300"/>
              </a:spcBef>
              <a:spcAft>
                <a:spcPts val="0"/>
              </a:spcAft>
              <a:buClr>
                <a:schemeClr val="dk1"/>
              </a:buClr>
              <a:buSzPts val="1400"/>
              <a:buChar char="»"/>
              <a:defRPr/>
            </a:lvl6pPr>
            <a:lvl7pPr marL="3200400" lvl="6" indent="-317500" algn="l">
              <a:lnSpc>
                <a:spcPct val="100000"/>
              </a:lnSpc>
              <a:spcBef>
                <a:spcPts val="300"/>
              </a:spcBef>
              <a:spcAft>
                <a:spcPts val="0"/>
              </a:spcAft>
              <a:buClr>
                <a:schemeClr val="dk1"/>
              </a:buClr>
              <a:buSzPts val="1400"/>
              <a:buChar char="»"/>
              <a:defRPr/>
            </a:lvl7pPr>
            <a:lvl8pPr marL="3657600" lvl="7" indent="-317500" algn="l">
              <a:lnSpc>
                <a:spcPct val="100000"/>
              </a:lnSpc>
              <a:spcBef>
                <a:spcPts val="300"/>
              </a:spcBef>
              <a:spcAft>
                <a:spcPts val="0"/>
              </a:spcAft>
              <a:buClr>
                <a:schemeClr val="dk1"/>
              </a:buClr>
              <a:buSzPts val="1400"/>
              <a:buChar char="»"/>
              <a:defRPr/>
            </a:lvl8pPr>
            <a:lvl9pPr marL="4114800" lvl="8" indent="-317500" algn="l">
              <a:lnSpc>
                <a:spcPct val="100000"/>
              </a:lnSpc>
              <a:spcBef>
                <a:spcPts val="300"/>
              </a:spcBef>
              <a:spcAft>
                <a:spcPts val="0"/>
              </a:spcAft>
              <a:buClr>
                <a:schemeClr val="dk1"/>
              </a:buClr>
              <a:buSzPts val="1400"/>
              <a:buChar char="»"/>
              <a:defRPr/>
            </a:lvl9pPr>
          </a:lstStyle>
          <a:p>
            <a:endParaRPr/>
          </a:p>
        </p:txBody>
      </p:sp>
      <p:sp>
        <p:nvSpPr>
          <p:cNvPr id="30" name="Google Shape;30;p14"/>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1" name="Google Shape;31;p14"/>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2" name="Google Shape;32;p14"/>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722313" y="3305177"/>
            <a:ext cx="7772400" cy="10215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SzPts val="1100"/>
              <a:buNone/>
              <a:defRPr sz="3000" b="1" cap="none"/>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35" name="Google Shape;35;p15"/>
          <p:cNvSpPr txBox="1">
            <a:spLocks noGrp="1"/>
          </p:cNvSpPr>
          <p:nvPr>
            <p:ph type="body" idx="1"/>
          </p:nvPr>
        </p:nvSpPr>
        <p:spPr>
          <a:xfrm>
            <a:off x="722313" y="2180035"/>
            <a:ext cx="7772400" cy="1125000"/>
          </a:xfrm>
          <a:prstGeom prst="rect">
            <a:avLst/>
          </a:prstGeom>
          <a:noFill/>
          <a:ln>
            <a:noFill/>
          </a:ln>
        </p:spPr>
        <p:txBody>
          <a:bodyPr spcFirstLastPara="1" wrap="square" lIns="68575" tIns="34275" rIns="68575" bIns="34275" anchor="b" anchorCtr="0">
            <a:noAutofit/>
          </a:bodyPr>
          <a:lstStyle>
            <a:lvl1pPr marL="457200" lvl="0" indent="-228600" algn="l">
              <a:lnSpc>
                <a:spcPct val="100000"/>
              </a:lnSpc>
              <a:spcBef>
                <a:spcPts val="300"/>
              </a:spcBef>
              <a:spcAft>
                <a:spcPts val="0"/>
              </a:spcAft>
              <a:buClr>
                <a:schemeClr val="dk1"/>
              </a:buClr>
              <a:buSzPts val="1500"/>
              <a:buFont typeface="Arial"/>
              <a:buNone/>
              <a:defRPr sz="1500"/>
            </a:lvl1pPr>
            <a:lvl2pPr marL="914400" lvl="1" indent="-228600" algn="l">
              <a:lnSpc>
                <a:spcPct val="100000"/>
              </a:lnSpc>
              <a:spcBef>
                <a:spcPts val="300"/>
              </a:spcBef>
              <a:spcAft>
                <a:spcPts val="0"/>
              </a:spcAft>
              <a:buClr>
                <a:schemeClr val="dk1"/>
              </a:buClr>
              <a:buSzPts val="1400"/>
              <a:buFont typeface="Arial"/>
              <a:buNone/>
              <a:defRPr sz="1400"/>
            </a:lvl2pPr>
            <a:lvl3pPr marL="1371600" lvl="2" indent="-228600" algn="l">
              <a:lnSpc>
                <a:spcPct val="100000"/>
              </a:lnSpc>
              <a:spcBef>
                <a:spcPts val="200"/>
              </a:spcBef>
              <a:spcAft>
                <a:spcPts val="0"/>
              </a:spcAft>
              <a:buClr>
                <a:schemeClr val="dk1"/>
              </a:buClr>
              <a:buSzPts val="1200"/>
              <a:buFont typeface="Arial"/>
              <a:buNone/>
              <a:defRPr sz="1200"/>
            </a:lvl3pPr>
            <a:lvl4pPr marL="1828800" lvl="3" indent="-228600" algn="l">
              <a:lnSpc>
                <a:spcPct val="100000"/>
              </a:lnSpc>
              <a:spcBef>
                <a:spcPts val="200"/>
              </a:spcBef>
              <a:spcAft>
                <a:spcPts val="0"/>
              </a:spcAft>
              <a:buClr>
                <a:schemeClr val="dk1"/>
              </a:buClr>
              <a:buSzPts val="1100"/>
              <a:buFont typeface="Arial"/>
              <a:buNone/>
              <a:defRPr sz="1100"/>
            </a:lvl4pPr>
            <a:lvl5pPr marL="2286000" lvl="4" indent="-228600" algn="l">
              <a:lnSpc>
                <a:spcPct val="100000"/>
              </a:lnSpc>
              <a:spcBef>
                <a:spcPts val="200"/>
              </a:spcBef>
              <a:spcAft>
                <a:spcPts val="0"/>
              </a:spcAft>
              <a:buClr>
                <a:schemeClr val="dk1"/>
              </a:buClr>
              <a:buSzPts val="1100"/>
              <a:buFont typeface="Arial"/>
              <a:buNone/>
              <a:defRPr sz="1100"/>
            </a:lvl5pPr>
            <a:lvl6pPr marL="2743200" lvl="5" indent="-228600" algn="l">
              <a:lnSpc>
                <a:spcPct val="100000"/>
              </a:lnSpc>
              <a:spcBef>
                <a:spcPts val="200"/>
              </a:spcBef>
              <a:spcAft>
                <a:spcPts val="0"/>
              </a:spcAft>
              <a:buClr>
                <a:schemeClr val="dk1"/>
              </a:buClr>
              <a:buSzPts val="1100"/>
              <a:buFont typeface="Arial"/>
              <a:buNone/>
              <a:defRPr sz="1100"/>
            </a:lvl6pPr>
            <a:lvl7pPr marL="3200400" lvl="6" indent="-228600" algn="l">
              <a:lnSpc>
                <a:spcPct val="100000"/>
              </a:lnSpc>
              <a:spcBef>
                <a:spcPts val="200"/>
              </a:spcBef>
              <a:spcAft>
                <a:spcPts val="0"/>
              </a:spcAft>
              <a:buClr>
                <a:schemeClr val="dk1"/>
              </a:buClr>
              <a:buSzPts val="1100"/>
              <a:buFont typeface="Arial"/>
              <a:buNone/>
              <a:defRPr sz="1100"/>
            </a:lvl7pPr>
            <a:lvl8pPr marL="3657600" lvl="7" indent="-228600" algn="l">
              <a:lnSpc>
                <a:spcPct val="100000"/>
              </a:lnSpc>
              <a:spcBef>
                <a:spcPts val="200"/>
              </a:spcBef>
              <a:spcAft>
                <a:spcPts val="0"/>
              </a:spcAft>
              <a:buClr>
                <a:schemeClr val="dk1"/>
              </a:buClr>
              <a:buSzPts val="1100"/>
              <a:buFont typeface="Arial"/>
              <a:buNone/>
              <a:defRPr sz="1100"/>
            </a:lvl8pPr>
            <a:lvl9pPr marL="4114800" lvl="8" indent="-228600" algn="l">
              <a:lnSpc>
                <a:spcPct val="100000"/>
              </a:lnSpc>
              <a:spcBef>
                <a:spcPts val="200"/>
              </a:spcBef>
              <a:spcAft>
                <a:spcPts val="0"/>
              </a:spcAft>
              <a:buClr>
                <a:schemeClr val="dk1"/>
              </a:buClr>
              <a:buSzPts val="1100"/>
              <a:buFont typeface="Arial"/>
              <a:buNone/>
              <a:defRPr sz="1100"/>
            </a:lvl9pPr>
          </a:lstStyle>
          <a:p>
            <a:endParaRPr/>
          </a:p>
        </p:txBody>
      </p:sp>
      <p:sp>
        <p:nvSpPr>
          <p:cNvPr id="36" name="Google Shape;36;p15"/>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7" name="Google Shape;37;p15"/>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8" name="Google Shape;38;p15"/>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9"/>
        <p:cNvGrpSpPr/>
        <p:nvPr/>
      </p:nvGrpSpPr>
      <p:grpSpPr>
        <a:xfrm>
          <a:off x="0" y="0"/>
          <a:ext cx="0" cy="0"/>
          <a:chOff x="0" y="0"/>
          <a:chExt cx="0" cy="0"/>
        </a:xfrm>
      </p:grpSpPr>
      <p:sp>
        <p:nvSpPr>
          <p:cNvPr id="40" name="Google Shape;40;p16"/>
          <p:cNvSpPr txBox="1">
            <a:spLocks noGrp="1"/>
          </p:cNvSpPr>
          <p:nvPr>
            <p:ph type="title"/>
          </p:nvPr>
        </p:nvSpPr>
        <p:spPr>
          <a:xfrm>
            <a:off x="457200" y="205978"/>
            <a:ext cx="8218500" cy="8574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41" name="Google Shape;41;p16"/>
          <p:cNvSpPr txBox="1">
            <a:spLocks noGrp="1"/>
          </p:cNvSpPr>
          <p:nvPr>
            <p:ph type="body" idx="1"/>
          </p:nvPr>
        </p:nvSpPr>
        <p:spPr>
          <a:xfrm>
            <a:off x="457200" y="1200152"/>
            <a:ext cx="4038600" cy="3394500"/>
          </a:xfrm>
          <a:prstGeom prst="rect">
            <a:avLst/>
          </a:prstGeom>
          <a:noFill/>
          <a:ln>
            <a:noFill/>
          </a:ln>
        </p:spPr>
        <p:txBody>
          <a:bodyPr spcFirstLastPara="1" wrap="square" lIns="68575" tIns="34275" rIns="68575" bIns="34275" anchor="t" anchorCtr="0">
            <a:noAutofit/>
          </a:bodyPr>
          <a:lstStyle>
            <a:lvl1pPr marL="457200" lvl="0" indent="-361950" algn="l">
              <a:lnSpc>
                <a:spcPct val="100000"/>
              </a:lnSpc>
              <a:spcBef>
                <a:spcPts val="400"/>
              </a:spcBef>
              <a:spcAft>
                <a:spcPts val="0"/>
              </a:spcAft>
              <a:buClr>
                <a:schemeClr val="dk1"/>
              </a:buClr>
              <a:buSzPts val="2100"/>
              <a:buFont typeface="Arial"/>
              <a:buChar char="•"/>
              <a:defRPr sz="2100"/>
            </a:lvl1pPr>
            <a:lvl2pPr marL="914400" lvl="1" indent="-342900" algn="l">
              <a:lnSpc>
                <a:spcPct val="100000"/>
              </a:lnSpc>
              <a:spcBef>
                <a:spcPts val="400"/>
              </a:spcBef>
              <a:spcAft>
                <a:spcPts val="0"/>
              </a:spcAft>
              <a:buClr>
                <a:schemeClr val="dk1"/>
              </a:buClr>
              <a:buSzPts val="1800"/>
              <a:buFont typeface="Arial"/>
              <a:buChar char="–"/>
              <a:defRPr sz="1800"/>
            </a:lvl2pPr>
            <a:lvl3pPr marL="1371600" lvl="2" indent="-323850" algn="l">
              <a:lnSpc>
                <a:spcPct val="100000"/>
              </a:lnSpc>
              <a:spcBef>
                <a:spcPts val="300"/>
              </a:spcBef>
              <a:spcAft>
                <a:spcPts val="0"/>
              </a:spcAft>
              <a:buClr>
                <a:schemeClr val="dk1"/>
              </a:buClr>
              <a:buSzPts val="1500"/>
              <a:buFont typeface="Arial"/>
              <a:buChar char="•"/>
              <a:defRPr sz="1500"/>
            </a:lvl3pPr>
            <a:lvl4pPr marL="1828800" lvl="3" indent="-317500" algn="l">
              <a:lnSpc>
                <a:spcPct val="100000"/>
              </a:lnSpc>
              <a:spcBef>
                <a:spcPts val="300"/>
              </a:spcBef>
              <a:spcAft>
                <a:spcPts val="0"/>
              </a:spcAft>
              <a:buClr>
                <a:schemeClr val="dk1"/>
              </a:buClr>
              <a:buSzPts val="1400"/>
              <a:buFont typeface="Arial"/>
              <a:buChar char="–"/>
              <a:defRPr sz="1400"/>
            </a:lvl4pPr>
            <a:lvl5pPr marL="2286000" lvl="4" indent="-317500" algn="l">
              <a:lnSpc>
                <a:spcPct val="100000"/>
              </a:lnSpc>
              <a:spcBef>
                <a:spcPts val="300"/>
              </a:spcBef>
              <a:spcAft>
                <a:spcPts val="0"/>
              </a:spcAft>
              <a:buClr>
                <a:schemeClr val="dk1"/>
              </a:buClr>
              <a:buSzPts val="1400"/>
              <a:buFont typeface="Arial"/>
              <a:buChar char="»"/>
              <a:defRPr sz="1400"/>
            </a:lvl5pPr>
            <a:lvl6pPr marL="2743200" lvl="5" indent="-317500" algn="l">
              <a:lnSpc>
                <a:spcPct val="100000"/>
              </a:lnSpc>
              <a:spcBef>
                <a:spcPts val="300"/>
              </a:spcBef>
              <a:spcAft>
                <a:spcPts val="0"/>
              </a:spcAft>
              <a:buClr>
                <a:schemeClr val="dk1"/>
              </a:buClr>
              <a:buSzPts val="1400"/>
              <a:buFont typeface="Arial"/>
              <a:buChar char="»"/>
              <a:defRPr sz="1400"/>
            </a:lvl6pPr>
            <a:lvl7pPr marL="3200400" lvl="6" indent="-317500" algn="l">
              <a:lnSpc>
                <a:spcPct val="100000"/>
              </a:lnSpc>
              <a:spcBef>
                <a:spcPts val="300"/>
              </a:spcBef>
              <a:spcAft>
                <a:spcPts val="0"/>
              </a:spcAft>
              <a:buClr>
                <a:schemeClr val="dk1"/>
              </a:buClr>
              <a:buSzPts val="1400"/>
              <a:buFont typeface="Arial"/>
              <a:buChar char="»"/>
              <a:defRPr sz="1400"/>
            </a:lvl7pPr>
            <a:lvl8pPr marL="3657600" lvl="7" indent="-317500" algn="l">
              <a:lnSpc>
                <a:spcPct val="100000"/>
              </a:lnSpc>
              <a:spcBef>
                <a:spcPts val="300"/>
              </a:spcBef>
              <a:spcAft>
                <a:spcPts val="0"/>
              </a:spcAft>
              <a:buClr>
                <a:schemeClr val="dk1"/>
              </a:buClr>
              <a:buSzPts val="1400"/>
              <a:buFont typeface="Arial"/>
              <a:buChar char="»"/>
              <a:defRPr sz="1400"/>
            </a:lvl8pPr>
            <a:lvl9pPr marL="4114800" lvl="8" indent="-317500" algn="l">
              <a:lnSpc>
                <a:spcPct val="100000"/>
              </a:lnSpc>
              <a:spcBef>
                <a:spcPts val="300"/>
              </a:spcBef>
              <a:spcAft>
                <a:spcPts val="0"/>
              </a:spcAft>
              <a:buClr>
                <a:schemeClr val="dk1"/>
              </a:buClr>
              <a:buSzPts val="1400"/>
              <a:buFont typeface="Arial"/>
              <a:buChar char="»"/>
              <a:defRPr sz="1400"/>
            </a:lvl9pPr>
          </a:lstStyle>
          <a:p>
            <a:endParaRPr/>
          </a:p>
        </p:txBody>
      </p:sp>
      <p:sp>
        <p:nvSpPr>
          <p:cNvPr id="42" name="Google Shape;42;p16"/>
          <p:cNvSpPr txBox="1">
            <a:spLocks noGrp="1"/>
          </p:cNvSpPr>
          <p:nvPr>
            <p:ph type="body" idx="2"/>
          </p:nvPr>
        </p:nvSpPr>
        <p:spPr>
          <a:xfrm>
            <a:off x="4648200" y="1200152"/>
            <a:ext cx="4038600" cy="3394500"/>
          </a:xfrm>
          <a:prstGeom prst="rect">
            <a:avLst/>
          </a:prstGeom>
          <a:noFill/>
          <a:ln>
            <a:noFill/>
          </a:ln>
        </p:spPr>
        <p:txBody>
          <a:bodyPr spcFirstLastPara="1" wrap="square" lIns="68575" tIns="34275" rIns="68575" bIns="34275" anchor="t" anchorCtr="0">
            <a:noAutofit/>
          </a:bodyPr>
          <a:lstStyle>
            <a:lvl1pPr marL="457200" lvl="0" indent="-361950" algn="l">
              <a:lnSpc>
                <a:spcPct val="100000"/>
              </a:lnSpc>
              <a:spcBef>
                <a:spcPts val="400"/>
              </a:spcBef>
              <a:spcAft>
                <a:spcPts val="0"/>
              </a:spcAft>
              <a:buClr>
                <a:schemeClr val="dk1"/>
              </a:buClr>
              <a:buSzPts val="2100"/>
              <a:buFont typeface="Arial"/>
              <a:buChar char="•"/>
              <a:defRPr sz="2100"/>
            </a:lvl1pPr>
            <a:lvl2pPr marL="914400" lvl="1" indent="-342900" algn="l">
              <a:lnSpc>
                <a:spcPct val="100000"/>
              </a:lnSpc>
              <a:spcBef>
                <a:spcPts val="400"/>
              </a:spcBef>
              <a:spcAft>
                <a:spcPts val="0"/>
              </a:spcAft>
              <a:buClr>
                <a:schemeClr val="dk1"/>
              </a:buClr>
              <a:buSzPts val="1800"/>
              <a:buFont typeface="Arial"/>
              <a:buChar char="–"/>
              <a:defRPr sz="1800"/>
            </a:lvl2pPr>
            <a:lvl3pPr marL="1371600" lvl="2" indent="-323850" algn="l">
              <a:lnSpc>
                <a:spcPct val="100000"/>
              </a:lnSpc>
              <a:spcBef>
                <a:spcPts val="300"/>
              </a:spcBef>
              <a:spcAft>
                <a:spcPts val="0"/>
              </a:spcAft>
              <a:buClr>
                <a:schemeClr val="dk1"/>
              </a:buClr>
              <a:buSzPts val="1500"/>
              <a:buFont typeface="Arial"/>
              <a:buChar char="•"/>
              <a:defRPr sz="1500"/>
            </a:lvl3pPr>
            <a:lvl4pPr marL="1828800" lvl="3" indent="-317500" algn="l">
              <a:lnSpc>
                <a:spcPct val="100000"/>
              </a:lnSpc>
              <a:spcBef>
                <a:spcPts val="300"/>
              </a:spcBef>
              <a:spcAft>
                <a:spcPts val="0"/>
              </a:spcAft>
              <a:buClr>
                <a:schemeClr val="dk1"/>
              </a:buClr>
              <a:buSzPts val="1400"/>
              <a:buFont typeface="Arial"/>
              <a:buChar char="–"/>
              <a:defRPr sz="1400"/>
            </a:lvl4pPr>
            <a:lvl5pPr marL="2286000" lvl="4" indent="-317500" algn="l">
              <a:lnSpc>
                <a:spcPct val="100000"/>
              </a:lnSpc>
              <a:spcBef>
                <a:spcPts val="300"/>
              </a:spcBef>
              <a:spcAft>
                <a:spcPts val="0"/>
              </a:spcAft>
              <a:buClr>
                <a:schemeClr val="dk1"/>
              </a:buClr>
              <a:buSzPts val="1400"/>
              <a:buFont typeface="Arial"/>
              <a:buChar char="»"/>
              <a:defRPr sz="1400"/>
            </a:lvl5pPr>
            <a:lvl6pPr marL="2743200" lvl="5" indent="-317500" algn="l">
              <a:lnSpc>
                <a:spcPct val="100000"/>
              </a:lnSpc>
              <a:spcBef>
                <a:spcPts val="300"/>
              </a:spcBef>
              <a:spcAft>
                <a:spcPts val="0"/>
              </a:spcAft>
              <a:buClr>
                <a:schemeClr val="dk1"/>
              </a:buClr>
              <a:buSzPts val="1400"/>
              <a:buFont typeface="Arial"/>
              <a:buChar char="»"/>
              <a:defRPr sz="1400"/>
            </a:lvl6pPr>
            <a:lvl7pPr marL="3200400" lvl="6" indent="-317500" algn="l">
              <a:lnSpc>
                <a:spcPct val="100000"/>
              </a:lnSpc>
              <a:spcBef>
                <a:spcPts val="300"/>
              </a:spcBef>
              <a:spcAft>
                <a:spcPts val="0"/>
              </a:spcAft>
              <a:buClr>
                <a:schemeClr val="dk1"/>
              </a:buClr>
              <a:buSzPts val="1400"/>
              <a:buFont typeface="Arial"/>
              <a:buChar char="»"/>
              <a:defRPr sz="1400"/>
            </a:lvl7pPr>
            <a:lvl8pPr marL="3657600" lvl="7" indent="-317500" algn="l">
              <a:lnSpc>
                <a:spcPct val="100000"/>
              </a:lnSpc>
              <a:spcBef>
                <a:spcPts val="300"/>
              </a:spcBef>
              <a:spcAft>
                <a:spcPts val="0"/>
              </a:spcAft>
              <a:buClr>
                <a:schemeClr val="dk1"/>
              </a:buClr>
              <a:buSzPts val="1400"/>
              <a:buFont typeface="Arial"/>
              <a:buChar char="»"/>
              <a:defRPr sz="1400"/>
            </a:lvl8pPr>
            <a:lvl9pPr marL="4114800" lvl="8" indent="-317500" algn="l">
              <a:lnSpc>
                <a:spcPct val="100000"/>
              </a:lnSpc>
              <a:spcBef>
                <a:spcPts val="300"/>
              </a:spcBef>
              <a:spcAft>
                <a:spcPts val="0"/>
              </a:spcAft>
              <a:buClr>
                <a:schemeClr val="dk1"/>
              </a:buClr>
              <a:buSzPts val="1400"/>
              <a:buFont typeface="Arial"/>
              <a:buChar char="»"/>
              <a:defRPr sz="1400"/>
            </a:lvl9pPr>
          </a:lstStyle>
          <a:p>
            <a:endParaRPr/>
          </a:p>
        </p:txBody>
      </p:sp>
      <p:sp>
        <p:nvSpPr>
          <p:cNvPr id="43" name="Google Shape;43;p16"/>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4" name="Google Shape;44;p16"/>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5" name="Google Shape;45;p16"/>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6"/>
        <p:cNvGrpSpPr/>
        <p:nvPr/>
      </p:nvGrpSpPr>
      <p:grpSpPr>
        <a:xfrm>
          <a:off x="0" y="0"/>
          <a:ext cx="0" cy="0"/>
          <a:chOff x="0" y="0"/>
          <a:chExt cx="0" cy="0"/>
        </a:xfrm>
      </p:grpSpPr>
      <p:sp>
        <p:nvSpPr>
          <p:cNvPr id="47" name="Google Shape;47;p17"/>
          <p:cNvSpPr txBox="1">
            <a:spLocks noGrp="1"/>
          </p:cNvSpPr>
          <p:nvPr>
            <p:ph type="title"/>
          </p:nvPr>
        </p:nvSpPr>
        <p:spPr>
          <a:xfrm>
            <a:off x="457200" y="205978"/>
            <a:ext cx="8229600" cy="8574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48" name="Google Shape;48;p17"/>
          <p:cNvSpPr txBox="1">
            <a:spLocks noGrp="1"/>
          </p:cNvSpPr>
          <p:nvPr>
            <p:ph type="body" idx="1"/>
          </p:nvPr>
        </p:nvSpPr>
        <p:spPr>
          <a:xfrm>
            <a:off x="457200" y="1151335"/>
            <a:ext cx="4040100" cy="479700"/>
          </a:xfrm>
          <a:prstGeom prst="rect">
            <a:avLst/>
          </a:prstGeom>
          <a:noFill/>
          <a:ln>
            <a:noFill/>
          </a:ln>
        </p:spPr>
        <p:txBody>
          <a:bodyPr spcFirstLastPara="1" wrap="square" lIns="68575" tIns="34275" rIns="68575" bIns="34275" anchor="b" anchorCtr="0">
            <a:noAutofit/>
          </a:bodyPr>
          <a:lstStyle>
            <a:lvl1pPr marL="457200" lvl="0" indent="-228600" algn="l">
              <a:lnSpc>
                <a:spcPct val="100000"/>
              </a:lnSpc>
              <a:spcBef>
                <a:spcPts val="40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300"/>
              </a:spcBef>
              <a:spcAft>
                <a:spcPts val="0"/>
              </a:spcAft>
              <a:buClr>
                <a:schemeClr val="dk1"/>
              </a:buClr>
              <a:buSzPts val="1400"/>
              <a:buFont typeface="Arial"/>
              <a:buNone/>
              <a:defRPr sz="1400" b="1"/>
            </a:lvl3pPr>
            <a:lvl4pPr marL="1828800" lvl="3" indent="-228600" algn="l">
              <a:lnSpc>
                <a:spcPct val="100000"/>
              </a:lnSpc>
              <a:spcBef>
                <a:spcPts val="200"/>
              </a:spcBef>
              <a:spcAft>
                <a:spcPts val="0"/>
              </a:spcAft>
              <a:buClr>
                <a:schemeClr val="dk1"/>
              </a:buClr>
              <a:buSzPts val="1200"/>
              <a:buFont typeface="Arial"/>
              <a:buNone/>
              <a:defRPr sz="1200" b="1"/>
            </a:lvl4pPr>
            <a:lvl5pPr marL="2286000" lvl="4" indent="-228600" algn="l">
              <a:lnSpc>
                <a:spcPct val="100000"/>
              </a:lnSpc>
              <a:spcBef>
                <a:spcPts val="200"/>
              </a:spcBef>
              <a:spcAft>
                <a:spcPts val="0"/>
              </a:spcAft>
              <a:buClr>
                <a:schemeClr val="dk1"/>
              </a:buClr>
              <a:buSzPts val="1200"/>
              <a:buFont typeface="Arial"/>
              <a:buNone/>
              <a:defRPr sz="1200" b="1"/>
            </a:lvl5pPr>
            <a:lvl6pPr marL="2743200" lvl="5" indent="-228600" algn="l">
              <a:lnSpc>
                <a:spcPct val="100000"/>
              </a:lnSpc>
              <a:spcBef>
                <a:spcPts val="200"/>
              </a:spcBef>
              <a:spcAft>
                <a:spcPts val="0"/>
              </a:spcAft>
              <a:buClr>
                <a:schemeClr val="dk1"/>
              </a:buClr>
              <a:buSzPts val="1200"/>
              <a:buFont typeface="Arial"/>
              <a:buNone/>
              <a:defRPr sz="1200" b="1"/>
            </a:lvl6pPr>
            <a:lvl7pPr marL="3200400" lvl="6" indent="-228600" algn="l">
              <a:lnSpc>
                <a:spcPct val="100000"/>
              </a:lnSpc>
              <a:spcBef>
                <a:spcPts val="200"/>
              </a:spcBef>
              <a:spcAft>
                <a:spcPts val="0"/>
              </a:spcAft>
              <a:buClr>
                <a:schemeClr val="dk1"/>
              </a:buClr>
              <a:buSzPts val="1200"/>
              <a:buFont typeface="Arial"/>
              <a:buNone/>
              <a:defRPr sz="1200" b="1"/>
            </a:lvl7pPr>
            <a:lvl8pPr marL="3657600" lvl="7" indent="-228600" algn="l">
              <a:lnSpc>
                <a:spcPct val="100000"/>
              </a:lnSpc>
              <a:spcBef>
                <a:spcPts val="200"/>
              </a:spcBef>
              <a:spcAft>
                <a:spcPts val="0"/>
              </a:spcAft>
              <a:buClr>
                <a:schemeClr val="dk1"/>
              </a:buClr>
              <a:buSzPts val="1200"/>
              <a:buFont typeface="Arial"/>
              <a:buNone/>
              <a:defRPr sz="1200" b="1"/>
            </a:lvl8pPr>
            <a:lvl9pPr marL="4114800" lvl="8" indent="-228600" algn="l">
              <a:lnSpc>
                <a:spcPct val="100000"/>
              </a:lnSpc>
              <a:spcBef>
                <a:spcPts val="200"/>
              </a:spcBef>
              <a:spcAft>
                <a:spcPts val="0"/>
              </a:spcAft>
              <a:buClr>
                <a:schemeClr val="dk1"/>
              </a:buClr>
              <a:buSzPts val="1200"/>
              <a:buFont typeface="Arial"/>
              <a:buNone/>
              <a:defRPr sz="1200" b="1"/>
            </a:lvl9pPr>
          </a:lstStyle>
          <a:p>
            <a:endParaRPr/>
          </a:p>
        </p:txBody>
      </p:sp>
      <p:sp>
        <p:nvSpPr>
          <p:cNvPr id="49" name="Google Shape;49;p17"/>
          <p:cNvSpPr txBox="1">
            <a:spLocks noGrp="1"/>
          </p:cNvSpPr>
          <p:nvPr>
            <p:ph type="body" idx="2"/>
          </p:nvPr>
        </p:nvSpPr>
        <p:spPr>
          <a:xfrm>
            <a:off x="457200" y="1631156"/>
            <a:ext cx="4040100" cy="2963400"/>
          </a:xfrm>
          <a:prstGeom prst="rect">
            <a:avLst/>
          </a:prstGeom>
          <a:noFill/>
          <a:ln>
            <a:noFill/>
          </a:ln>
        </p:spPr>
        <p:txBody>
          <a:bodyPr spcFirstLastPara="1" wrap="square" lIns="68575" tIns="34275" rIns="68575" bIns="34275" anchor="t" anchorCtr="0">
            <a:noAutofit/>
          </a:bodyPr>
          <a:lstStyle>
            <a:lvl1pPr marL="457200" lvl="0" indent="-342900" algn="l">
              <a:lnSpc>
                <a:spcPct val="100000"/>
              </a:lnSpc>
              <a:spcBef>
                <a:spcPts val="400"/>
              </a:spcBef>
              <a:spcAft>
                <a:spcPts val="0"/>
              </a:spcAft>
              <a:buClr>
                <a:schemeClr val="dk1"/>
              </a:buClr>
              <a:buSzPts val="1800"/>
              <a:buFont typeface="Arial"/>
              <a:buChar char="•"/>
              <a:defRPr sz="1800"/>
            </a:lvl1pPr>
            <a:lvl2pPr marL="914400" lvl="1" indent="-323850" algn="l">
              <a:lnSpc>
                <a:spcPct val="100000"/>
              </a:lnSpc>
              <a:spcBef>
                <a:spcPts val="300"/>
              </a:spcBef>
              <a:spcAft>
                <a:spcPts val="0"/>
              </a:spcAft>
              <a:buClr>
                <a:schemeClr val="dk1"/>
              </a:buClr>
              <a:buSzPts val="1500"/>
              <a:buFont typeface="Arial"/>
              <a:buChar char="–"/>
              <a:defRPr sz="1500"/>
            </a:lvl2pPr>
            <a:lvl3pPr marL="1371600" lvl="2" indent="-317500" algn="l">
              <a:lnSpc>
                <a:spcPct val="100000"/>
              </a:lnSpc>
              <a:spcBef>
                <a:spcPts val="300"/>
              </a:spcBef>
              <a:spcAft>
                <a:spcPts val="0"/>
              </a:spcAft>
              <a:buClr>
                <a:schemeClr val="dk1"/>
              </a:buClr>
              <a:buSzPts val="1400"/>
              <a:buFont typeface="Arial"/>
              <a:buChar char="•"/>
              <a:defRPr sz="1400"/>
            </a:lvl3pPr>
            <a:lvl4pPr marL="1828800" lvl="3" indent="-304800" algn="l">
              <a:lnSpc>
                <a:spcPct val="100000"/>
              </a:lnSpc>
              <a:spcBef>
                <a:spcPts val="200"/>
              </a:spcBef>
              <a:spcAft>
                <a:spcPts val="0"/>
              </a:spcAft>
              <a:buClr>
                <a:schemeClr val="dk1"/>
              </a:buClr>
              <a:buSzPts val="1200"/>
              <a:buFont typeface="Arial"/>
              <a:buChar char="–"/>
              <a:defRPr sz="1200"/>
            </a:lvl4pPr>
            <a:lvl5pPr marL="2286000" lvl="4" indent="-304800" algn="l">
              <a:lnSpc>
                <a:spcPct val="100000"/>
              </a:lnSpc>
              <a:spcBef>
                <a:spcPts val="200"/>
              </a:spcBef>
              <a:spcAft>
                <a:spcPts val="0"/>
              </a:spcAft>
              <a:buClr>
                <a:schemeClr val="dk1"/>
              </a:buClr>
              <a:buSzPts val="1200"/>
              <a:buFont typeface="Arial"/>
              <a:buChar char="»"/>
              <a:defRPr sz="1200"/>
            </a:lvl5pPr>
            <a:lvl6pPr marL="2743200" lvl="5" indent="-304800" algn="l">
              <a:lnSpc>
                <a:spcPct val="100000"/>
              </a:lnSpc>
              <a:spcBef>
                <a:spcPts val="200"/>
              </a:spcBef>
              <a:spcAft>
                <a:spcPts val="0"/>
              </a:spcAft>
              <a:buClr>
                <a:schemeClr val="dk1"/>
              </a:buClr>
              <a:buSzPts val="1200"/>
              <a:buFont typeface="Arial"/>
              <a:buChar char="»"/>
              <a:defRPr sz="1200"/>
            </a:lvl6pPr>
            <a:lvl7pPr marL="3200400" lvl="6" indent="-304800" algn="l">
              <a:lnSpc>
                <a:spcPct val="100000"/>
              </a:lnSpc>
              <a:spcBef>
                <a:spcPts val="200"/>
              </a:spcBef>
              <a:spcAft>
                <a:spcPts val="0"/>
              </a:spcAft>
              <a:buClr>
                <a:schemeClr val="dk1"/>
              </a:buClr>
              <a:buSzPts val="1200"/>
              <a:buFont typeface="Arial"/>
              <a:buChar char="»"/>
              <a:defRPr sz="1200"/>
            </a:lvl7pPr>
            <a:lvl8pPr marL="3657600" lvl="7" indent="-304800" algn="l">
              <a:lnSpc>
                <a:spcPct val="100000"/>
              </a:lnSpc>
              <a:spcBef>
                <a:spcPts val="200"/>
              </a:spcBef>
              <a:spcAft>
                <a:spcPts val="0"/>
              </a:spcAft>
              <a:buClr>
                <a:schemeClr val="dk1"/>
              </a:buClr>
              <a:buSzPts val="1200"/>
              <a:buFont typeface="Arial"/>
              <a:buChar char="»"/>
              <a:defRPr sz="1200"/>
            </a:lvl8pPr>
            <a:lvl9pPr marL="4114800" lvl="8" indent="-304800" algn="l">
              <a:lnSpc>
                <a:spcPct val="100000"/>
              </a:lnSpc>
              <a:spcBef>
                <a:spcPts val="200"/>
              </a:spcBef>
              <a:spcAft>
                <a:spcPts val="0"/>
              </a:spcAft>
              <a:buClr>
                <a:schemeClr val="dk1"/>
              </a:buClr>
              <a:buSzPts val="1200"/>
              <a:buFont typeface="Arial"/>
              <a:buChar char="»"/>
              <a:defRPr sz="1200"/>
            </a:lvl9pPr>
          </a:lstStyle>
          <a:p>
            <a:endParaRPr/>
          </a:p>
        </p:txBody>
      </p:sp>
      <p:sp>
        <p:nvSpPr>
          <p:cNvPr id="50" name="Google Shape;50;p17"/>
          <p:cNvSpPr txBox="1">
            <a:spLocks noGrp="1"/>
          </p:cNvSpPr>
          <p:nvPr>
            <p:ph type="body" idx="3"/>
          </p:nvPr>
        </p:nvSpPr>
        <p:spPr>
          <a:xfrm>
            <a:off x="4645027" y="1151335"/>
            <a:ext cx="4041900" cy="479700"/>
          </a:xfrm>
          <a:prstGeom prst="rect">
            <a:avLst/>
          </a:prstGeom>
          <a:noFill/>
          <a:ln>
            <a:noFill/>
          </a:ln>
        </p:spPr>
        <p:txBody>
          <a:bodyPr spcFirstLastPara="1" wrap="square" lIns="68575" tIns="34275" rIns="68575" bIns="34275" anchor="b" anchorCtr="0">
            <a:noAutofit/>
          </a:bodyPr>
          <a:lstStyle>
            <a:lvl1pPr marL="457200" lvl="0" indent="-228600" algn="l">
              <a:lnSpc>
                <a:spcPct val="100000"/>
              </a:lnSpc>
              <a:spcBef>
                <a:spcPts val="40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300"/>
              </a:spcBef>
              <a:spcAft>
                <a:spcPts val="0"/>
              </a:spcAft>
              <a:buClr>
                <a:schemeClr val="dk1"/>
              </a:buClr>
              <a:buSzPts val="1400"/>
              <a:buFont typeface="Arial"/>
              <a:buNone/>
              <a:defRPr sz="1400" b="1"/>
            </a:lvl3pPr>
            <a:lvl4pPr marL="1828800" lvl="3" indent="-228600" algn="l">
              <a:lnSpc>
                <a:spcPct val="100000"/>
              </a:lnSpc>
              <a:spcBef>
                <a:spcPts val="200"/>
              </a:spcBef>
              <a:spcAft>
                <a:spcPts val="0"/>
              </a:spcAft>
              <a:buClr>
                <a:schemeClr val="dk1"/>
              </a:buClr>
              <a:buSzPts val="1200"/>
              <a:buFont typeface="Arial"/>
              <a:buNone/>
              <a:defRPr sz="1200" b="1"/>
            </a:lvl4pPr>
            <a:lvl5pPr marL="2286000" lvl="4" indent="-228600" algn="l">
              <a:lnSpc>
                <a:spcPct val="100000"/>
              </a:lnSpc>
              <a:spcBef>
                <a:spcPts val="200"/>
              </a:spcBef>
              <a:spcAft>
                <a:spcPts val="0"/>
              </a:spcAft>
              <a:buClr>
                <a:schemeClr val="dk1"/>
              </a:buClr>
              <a:buSzPts val="1200"/>
              <a:buFont typeface="Arial"/>
              <a:buNone/>
              <a:defRPr sz="1200" b="1"/>
            </a:lvl5pPr>
            <a:lvl6pPr marL="2743200" lvl="5" indent="-228600" algn="l">
              <a:lnSpc>
                <a:spcPct val="100000"/>
              </a:lnSpc>
              <a:spcBef>
                <a:spcPts val="200"/>
              </a:spcBef>
              <a:spcAft>
                <a:spcPts val="0"/>
              </a:spcAft>
              <a:buClr>
                <a:schemeClr val="dk1"/>
              </a:buClr>
              <a:buSzPts val="1200"/>
              <a:buFont typeface="Arial"/>
              <a:buNone/>
              <a:defRPr sz="1200" b="1"/>
            </a:lvl6pPr>
            <a:lvl7pPr marL="3200400" lvl="6" indent="-228600" algn="l">
              <a:lnSpc>
                <a:spcPct val="100000"/>
              </a:lnSpc>
              <a:spcBef>
                <a:spcPts val="200"/>
              </a:spcBef>
              <a:spcAft>
                <a:spcPts val="0"/>
              </a:spcAft>
              <a:buClr>
                <a:schemeClr val="dk1"/>
              </a:buClr>
              <a:buSzPts val="1200"/>
              <a:buFont typeface="Arial"/>
              <a:buNone/>
              <a:defRPr sz="1200" b="1"/>
            </a:lvl7pPr>
            <a:lvl8pPr marL="3657600" lvl="7" indent="-228600" algn="l">
              <a:lnSpc>
                <a:spcPct val="100000"/>
              </a:lnSpc>
              <a:spcBef>
                <a:spcPts val="200"/>
              </a:spcBef>
              <a:spcAft>
                <a:spcPts val="0"/>
              </a:spcAft>
              <a:buClr>
                <a:schemeClr val="dk1"/>
              </a:buClr>
              <a:buSzPts val="1200"/>
              <a:buFont typeface="Arial"/>
              <a:buNone/>
              <a:defRPr sz="1200" b="1"/>
            </a:lvl8pPr>
            <a:lvl9pPr marL="4114800" lvl="8" indent="-228600" algn="l">
              <a:lnSpc>
                <a:spcPct val="100000"/>
              </a:lnSpc>
              <a:spcBef>
                <a:spcPts val="200"/>
              </a:spcBef>
              <a:spcAft>
                <a:spcPts val="0"/>
              </a:spcAft>
              <a:buClr>
                <a:schemeClr val="dk1"/>
              </a:buClr>
              <a:buSzPts val="1200"/>
              <a:buFont typeface="Arial"/>
              <a:buNone/>
              <a:defRPr sz="1200" b="1"/>
            </a:lvl9pPr>
          </a:lstStyle>
          <a:p>
            <a:endParaRPr/>
          </a:p>
        </p:txBody>
      </p:sp>
      <p:sp>
        <p:nvSpPr>
          <p:cNvPr id="51" name="Google Shape;51;p17"/>
          <p:cNvSpPr txBox="1">
            <a:spLocks noGrp="1"/>
          </p:cNvSpPr>
          <p:nvPr>
            <p:ph type="body" idx="4"/>
          </p:nvPr>
        </p:nvSpPr>
        <p:spPr>
          <a:xfrm>
            <a:off x="4645027" y="1631156"/>
            <a:ext cx="4041900" cy="2963400"/>
          </a:xfrm>
          <a:prstGeom prst="rect">
            <a:avLst/>
          </a:prstGeom>
          <a:noFill/>
          <a:ln>
            <a:noFill/>
          </a:ln>
        </p:spPr>
        <p:txBody>
          <a:bodyPr spcFirstLastPara="1" wrap="square" lIns="68575" tIns="34275" rIns="68575" bIns="34275" anchor="t" anchorCtr="0">
            <a:noAutofit/>
          </a:bodyPr>
          <a:lstStyle>
            <a:lvl1pPr marL="457200" lvl="0" indent="-342900" algn="l">
              <a:lnSpc>
                <a:spcPct val="100000"/>
              </a:lnSpc>
              <a:spcBef>
                <a:spcPts val="400"/>
              </a:spcBef>
              <a:spcAft>
                <a:spcPts val="0"/>
              </a:spcAft>
              <a:buClr>
                <a:schemeClr val="dk1"/>
              </a:buClr>
              <a:buSzPts val="1800"/>
              <a:buFont typeface="Arial"/>
              <a:buChar char="•"/>
              <a:defRPr sz="1800"/>
            </a:lvl1pPr>
            <a:lvl2pPr marL="914400" lvl="1" indent="-323850" algn="l">
              <a:lnSpc>
                <a:spcPct val="100000"/>
              </a:lnSpc>
              <a:spcBef>
                <a:spcPts val="300"/>
              </a:spcBef>
              <a:spcAft>
                <a:spcPts val="0"/>
              </a:spcAft>
              <a:buClr>
                <a:schemeClr val="dk1"/>
              </a:buClr>
              <a:buSzPts val="1500"/>
              <a:buFont typeface="Arial"/>
              <a:buChar char="–"/>
              <a:defRPr sz="1500"/>
            </a:lvl2pPr>
            <a:lvl3pPr marL="1371600" lvl="2" indent="-317500" algn="l">
              <a:lnSpc>
                <a:spcPct val="100000"/>
              </a:lnSpc>
              <a:spcBef>
                <a:spcPts val="300"/>
              </a:spcBef>
              <a:spcAft>
                <a:spcPts val="0"/>
              </a:spcAft>
              <a:buClr>
                <a:schemeClr val="dk1"/>
              </a:buClr>
              <a:buSzPts val="1400"/>
              <a:buFont typeface="Arial"/>
              <a:buChar char="•"/>
              <a:defRPr sz="1400"/>
            </a:lvl3pPr>
            <a:lvl4pPr marL="1828800" lvl="3" indent="-304800" algn="l">
              <a:lnSpc>
                <a:spcPct val="100000"/>
              </a:lnSpc>
              <a:spcBef>
                <a:spcPts val="200"/>
              </a:spcBef>
              <a:spcAft>
                <a:spcPts val="0"/>
              </a:spcAft>
              <a:buClr>
                <a:schemeClr val="dk1"/>
              </a:buClr>
              <a:buSzPts val="1200"/>
              <a:buFont typeface="Arial"/>
              <a:buChar char="–"/>
              <a:defRPr sz="1200"/>
            </a:lvl4pPr>
            <a:lvl5pPr marL="2286000" lvl="4" indent="-304800" algn="l">
              <a:lnSpc>
                <a:spcPct val="100000"/>
              </a:lnSpc>
              <a:spcBef>
                <a:spcPts val="200"/>
              </a:spcBef>
              <a:spcAft>
                <a:spcPts val="0"/>
              </a:spcAft>
              <a:buClr>
                <a:schemeClr val="dk1"/>
              </a:buClr>
              <a:buSzPts val="1200"/>
              <a:buFont typeface="Arial"/>
              <a:buChar char="»"/>
              <a:defRPr sz="1200"/>
            </a:lvl5pPr>
            <a:lvl6pPr marL="2743200" lvl="5" indent="-304800" algn="l">
              <a:lnSpc>
                <a:spcPct val="100000"/>
              </a:lnSpc>
              <a:spcBef>
                <a:spcPts val="200"/>
              </a:spcBef>
              <a:spcAft>
                <a:spcPts val="0"/>
              </a:spcAft>
              <a:buClr>
                <a:schemeClr val="dk1"/>
              </a:buClr>
              <a:buSzPts val="1200"/>
              <a:buFont typeface="Arial"/>
              <a:buChar char="»"/>
              <a:defRPr sz="1200"/>
            </a:lvl6pPr>
            <a:lvl7pPr marL="3200400" lvl="6" indent="-304800" algn="l">
              <a:lnSpc>
                <a:spcPct val="100000"/>
              </a:lnSpc>
              <a:spcBef>
                <a:spcPts val="200"/>
              </a:spcBef>
              <a:spcAft>
                <a:spcPts val="0"/>
              </a:spcAft>
              <a:buClr>
                <a:schemeClr val="dk1"/>
              </a:buClr>
              <a:buSzPts val="1200"/>
              <a:buFont typeface="Arial"/>
              <a:buChar char="»"/>
              <a:defRPr sz="1200"/>
            </a:lvl7pPr>
            <a:lvl8pPr marL="3657600" lvl="7" indent="-304800" algn="l">
              <a:lnSpc>
                <a:spcPct val="100000"/>
              </a:lnSpc>
              <a:spcBef>
                <a:spcPts val="200"/>
              </a:spcBef>
              <a:spcAft>
                <a:spcPts val="0"/>
              </a:spcAft>
              <a:buClr>
                <a:schemeClr val="dk1"/>
              </a:buClr>
              <a:buSzPts val="1200"/>
              <a:buFont typeface="Arial"/>
              <a:buChar char="»"/>
              <a:defRPr sz="1200"/>
            </a:lvl8pPr>
            <a:lvl9pPr marL="4114800" lvl="8" indent="-304800" algn="l">
              <a:lnSpc>
                <a:spcPct val="100000"/>
              </a:lnSpc>
              <a:spcBef>
                <a:spcPts val="200"/>
              </a:spcBef>
              <a:spcAft>
                <a:spcPts val="0"/>
              </a:spcAft>
              <a:buClr>
                <a:schemeClr val="dk1"/>
              </a:buClr>
              <a:buSzPts val="1200"/>
              <a:buFont typeface="Arial"/>
              <a:buChar char="»"/>
              <a:defRPr sz="1200"/>
            </a:lvl9pPr>
          </a:lstStyle>
          <a:p>
            <a:endParaRPr/>
          </a:p>
        </p:txBody>
      </p:sp>
      <p:sp>
        <p:nvSpPr>
          <p:cNvPr id="52" name="Google Shape;52;p17"/>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3" name="Google Shape;53;p17"/>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4" name="Google Shape;54;p17"/>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55"/>
        <p:cNvGrpSpPr/>
        <p:nvPr/>
      </p:nvGrpSpPr>
      <p:grpSpPr>
        <a:xfrm>
          <a:off x="0" y="0"/>
          <a:ext cx="0" cy="0"/>
          <a:chOff x="0" y="0"/>
          <a:chExt cx="0" cy="0"/>
        </a:xfrm>
      </p:grpSpPr>
      <p:sp>
        <p:nvSpPr>
          <p:cNvPr id="56" name="Google Shape;56;p18"/>
          <p:cNvSpPr txBox="1">
            <a:spLocks noGrp="1"/>
          </p:cNvSpPr>
          <p:nvPr>
            <p:ph type="title"/>
          </p:nvPr>
        </p:nvSpPr>
        <p:spPr>
          <a:xfrm>
            <a:off x="457200" y="205978"/>
            <a:ext cx="8218500" cy="8574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57" name="Google Shape;57;p18"/>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8" name="Google Shape;58;p18"/>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9" name="Google Shape;59;p18"/>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60"/>
        <p:cNvGrpSpPr/>
        <p:nvPr/>
      </p:nvGrpSpPr>
      <p:grpSpPr>
        <a:xfrm>
          <a:off x="0" y="0"/>
          <a:ext cx="0" cy="0"/>
          <a:chOff x="0" y="0"/>
          <a:chExt cx="0" cy="0"/>
        </a:xfrm>
      </p:grpSpPr>
      <p:sp>
        <p:nvSpPr>
          <p:cNvPr id="61" name="Google Shape;61;p19"/>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2" name="Google Shape;62;p19"/>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3" name="Google Shape;63;p19"/>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64"/>
        <p:cNvGrpSpPr/>
        <p:nvPr/>
      </p:nvGrpSpPr>
      <p:grpSpPr>
        <a:xfrm>
          <a:off x="0" y="0"/>
          <a:ext cx="0" cy="0"/>
          <a:chOff x="0" y="0"/>
          <a:chExt cx="0" cy="0"/>
        </a:xfrm>
      </p:grpSpPr>
      <p:sp>
        <p:nvSpPr>
          <p:cNvPr id="65" name="Google Shape;65;p20"/>
          <p:cNvSpPr txBox="1">
            <a:spLocks noGrp="1"/>
          </p:cNvSpPr>
          <p:nvPr>
            <p:ph type="title"/>
          </p:nvPr>
        </p:nvSpPr>
        <p:spPr>
          <a:xfrm>
            <a:off x="457202" y="204788"/>
            <a:ext cx="3008400" cy="871500"/>
          </a:xfrm>
          <a:prstGeom prst="rect">
            <a:avLst/>
          </a:prstGeom>
          <a:noFill/>
          <a:ln>
            <a:noFill/>
          </a:ln>
        </p:spPr>
        <p:txBody>
          <a:bodyPr spcFirstLastPara="1" wrap="square" lIns="68575" tIns="34275" rIns="68575" bIns="34275" anchor="b" anchorCtr="0">
            <a:noAutofit/>
          </a:bodyPr>
          <a:lstStyle>
            <a:lvl1pPr lvl="0" algn="l">
              <a:lnSpc>
                <a:spcPct val="100000"/>
              </a:lnSpc>
              <a:spcBef>
                <a:spcPts val="0"/>
              </a:spcBef>
              <a:spcAft>
                <a:spcPts val="0"/>
              </a:spcAft>
              <a:buSzPts val="1100"/>
              <a:buNone/>
              <a:defRPr sz="1500" b="1"/>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66" name="Google Shape;66;p20"/>
          <p:cNvSpPr txBox="1">
            <a:spLocks noGrp="1"/>
          </p:cNvSpPr>
          <p:nvPr>
            <p:ph type="body" idx="1"/>
          </p:nvPr>
        </p:nvSpPr>
        <p:spPr>
          <a:xfrm>
            <a:off x="3575050" y="204790"/>
            <a:ext cx="5111700" cy="4389900"/>
          </a:xfrm>
          <a:prstGeom prst="rect">
            <a:avLst/>
          </a:prstGeom>
          <a:noFill/>
          <a:ln>
            <a:noFill/>
          </a:ln>
        </p:spPr>
        <p:txBody>
          <a:bodyPr spcFirstLastPara="1" wrap="square" lIns="68575" tIns="34275" rIns="68575" bIns="34275" anchor="t" anchorCtr="0">
            <a:noAutofit/>
          </a:bodyPr>
          <a:lstStyle>
            <a:lvl1pPr marL="457200" lvl="0" indent="-381000" algn="l">
              <a:lnSpc>
                <a:spcPct val="100000"/>
              </a:lnSpc>
              <a:spcBef>
                <a:spcPts val="500"/>
              </a:spcBef>
              <a:spcAft>
                <a:spcPts val="0"/>
              </a:spcAft>
              <a:buClr>
                <a:schemeClr val="dk1"/>
              </a:buClr>
              <a:buSzPts val="2400"/>
              <a:buFont typeface="Arial"/>
              <a:buChar char="•"/>
              <a:defRPr sz="2400"/>
            </a:lvl1pPr>
            <a:lvl2pPr marL="914400" lvl="1" indent="-361950" algn="l">
              <a:lnSpc>
                <a:spcPct val="100000"/>
              </a:lnSpc>
              <a:spcBef>
                <a:spcPts val="400"/>
              </a:spcBef>
              <a:spcAft>
                <a:spcPts val="0"/>
              </a:spcAft>
              <a:buClr>
                <a:schemeClr val="dk1"/>
              </a:buClr>
              <a:buSzPts val="2100"/>
              <a:buFont typeface="Arial"/>
              <a:buChar char="–"/>
              <a:defRPr sz="2100"/>
            </a:lvl2pPr>
            <a:lvl3pPr marL="1371600" lvl="2" indent="-342900" algn="l">
              <a:lnSpc>
                <a:spcPct val="100000"/>
              </a:lnSpc>
              <a:spcBef>
                <a:spcPts val="400"/>
              </a:spcBef>
              <a:spcAft>
                <a:spcPts val="0"/>
              </a:spcAft>
              <a:buClr>
                <a:schemeClr val="dk1"/>
              </a:buClr>
              <a:buSzPts val="1800"/>
              <a:buFont typeface="Arial"/>
              <a:buChar char="•"/>
              <a:defRPr sz="1800"/>
            </a:lvl3pPr>
            <a:lvl4pPr marL="1828800" lvl="3" indent="-323850" algn="l">
              <a:lnSpc>
                <a:spcPct val="100000"/>
              </a:lnSpc>
              <a:spcBef>
                <a:spcPts val="300"/>
              </a:spcBef>
              <a:spcAft>
                <a:spcPts val="0"/>
              </a:spcAft>
              <a:buClr>
                <a:schemeClr val="dk1"/>
              </a:buClr>
              <a:buSzPts val="1500"/>
              <a:buFont typeface="Arial"/>
              <a:buChar char="–"/>
              <a:defRPr sz="1500"/>
            </a:lvl4pPr>
            <a:lvl5pPr marL="2286000" lvl="4" indent="-323850" algn="l">
              <a:lnSpc>
                <a:spcPct val="100000"/>
              </a:lnSpc>
              <a:spcBef>
                <a:spcPts val="300"/>
              </a:spcBef>
              <a:spcAft>
                <a:spcPts val="0"/>
              </a:spcAft>
              <a:buClr>
                <a:schemeClr val="dk1"/>
              </a:buClr>
              <a:buSzPts val="1500"/>
              <a:buFont typeface="Arial"/>
              <a:buChar char="»"/>
              <a:defRPr sz="1500"/>
            </a:lvl5pPr>
            <a:lvl6pPr marL="2743200" lvl="5" indent="-323850" algn="l">
              <a:lnSpc>
                <a:spcPct val="100000"/>
              </a:lnSpc>
              <a:spcBef>
                <a:spcPts val="300"/>
              </a:spcBef>
              <a:spcAft>
                <a:spcPts val="0"/>
              </a:spcAft>
              <a:buClr>
                <a:schemeClr val="dk1"/>
              </a:buClr>
              <a:buSzPts val="1500"/>
              <a:buFont typeface="Arial"/>
              <a:buChar char="»"/>
              <a:defRPr sz="1500"/>
            </a:lvl6pPr>
            <a:lvl7pPr marL="3200400" lvl="6" indent="-323850" algn="l">
              <a:lnSpc>
                <a:spcPct val="100000"/>
              </a:lnSpc>
              <a:spcBef>
                <a:spcPts val="300"/>
              </a:spcBef>
              <a:spcAft>
                <a:spcPts val="0"/>
              </a:spcAft>
              <a:buClr>
                <a:schemeClr val="dk1"/>
              </a:buClr>
              <a:buSzPts val="1500"/>
              <a:buFont typeface="Arial"/>
              <a:buChar char="»"/>
              <a:defRPr sz="1500"/>
            </a:lvl7pPr>
            <a:lvl8pPr marL="3657600" lvl="7" indent="-323850" algn="l">
              <a:lnSpc>
                <a:spcPct val="100000"/>
              </a:lnSpc>
              <a:spcBef>
                <a:spcPts val="300"/>
              </a:spcBef>
              <a:spcAft>
                <a:spcPts val="0"/>
              </a:spcAft>
              <a:buClr>
                <a:schemeClr val="dk1"/>
              </a:buClr>
              <a:buSzPts val="1500"/>
              <a:buFont typeface="Arial"/>
              <a:buChar char="»"/>
              <a:defRPr sz="1500"/>
            </a:lvl8pPr>
            <a:lvl9pPr marL="4114800" lvl="8" indent="-323850" algn="l">
              <a:lnSpc>
                <a:spcPct val="100000"/>
              </a:lnSpc>
              <a:spcBef>
                <a:spcPts val="300"/>
              </a:spcBef>
              <a:spcAft>
                <a:spcPts val="0"/>
              </a:spcAft>
              <a:buClr>
                <a:schemeClr val="dk1"/>
              </a:buClr>
              <a:buSzPts val="1500"/>
              <a:buFont typeface="Arial"/>
              <a:buChar char="»"/>
              <a:defRPr sz="1500"/>
            </a:lvl9pPr>
          </a:lstStyle>
          <a:p>
            <a:endParaRPr/>
          </a:p>
        </p:txBody>
      </p:sp>
      <p:sp>
        <p:nvSpPr>
          <p:cNvPr id="67" name="Google Shape;67;p20"/>
          <p:cNvSpPr txBox="1">
            <a:spLocks noGrp="1"/>
          </p:cNvSpPr>
          <p:nvPr>
            <p:ph type="body" idx="2"/>
          </p:nvPr>
        </p:nvSpPr>
        <p:spPr>
          <a:xfrm>
            <a:off x="457202" y="1076327"/>
            <a:ext cx="3008400" cy="3518400"/>
          </a:xfrm>
          <a:prstGeom prst="rect">
            <a:avLst/>
          </a:prstGeom>
          <a:noFill/>
          <a:ln>
            <a:noFill/>
          </a:ln>
        </p:spPr>
        <p:txBody>
          <a:bodyPr spcFirstLastPara="1" wrap="square" lIns="68575" tIns="34275" rIns="68575" bIns="34275" anchor="t" anchorCtr="0">
            <a:noAutofit/>
          </a:bodyPr>
          <a:lstStyle>
            <a:lvl1pPr marL="457200" lvl="0" indent="-228600" algn="l">
              <a:lnSpc>
                <a:spcPct val="100000"/>
              </a:lnSpc>
              <a:spcBef>
                <a:spcPts val="200"/>
              </a:spcBef>
              <a:spcAft>
                <a:spcPts val="0"/>
              </a:spcAft>
              <a:buClr>
                <a:schemeClr val="dk1"/>
              </a:buClr>
              <a:buSzPts val="1100"/>
              <a:buFont typeface="Arial"/>
              <a:buNone/>
              <a:defRPr sz="1100"/>
            </a:lvl1pPr>
            <a:lvl2pPr marL="914400" lvl="1" indent="-228600" algn="l">
              <a:lnSpc>
                <a:spcPct val="100000"/>
              </a:lnSpc>
              <a:spcBef>
                <a:spcPts val="200"/>
              </a:spcBef>
              <a:spcAft>
                <a:spcPts val="0"/>
              </a:spcAft>
              <a:buClr>
                <a:schemeClr val="dk1"/>
              </a:buClr>
              <a:buSzPts val="900"/>
              <a:buFont typeface="Arial"/>
              <a:buNone/>
              <a:defRPr sz="900"/>
            </a:lvl2pPr>
            <a:lvl3pPr marL="1371600" lvl="2" indent="-228600" algn="l">
              <a:lnSpc>
                <a:spcPct val="100000"/>
              </a:lnSpc>
              <a:spcBef>
                <a:spcPts val="200"/>
              </a:spcBef>
              <a:spcAft>
                <a:spcPts val="0"/>
              </a:spcAft>
              <a:buClr>
                <a:schemeClr val="dk1"/>
              </a:buClr>
              <a:buSzPts val="800"/>
              <a:buFont typeface="Arial"/>
              <a:buNone/>
              <a:defRPr sz="800"/>
            </a:lvl3pPr>
            <a:lvl4pPr marL="1828800" lvl="3" indent="-228600" algn="l">
              <a:lnSpc>
                <a:spcPct val="100000"/>
              </a:lnSpc>
              <a:spcBef>
                <a:spcPts val="100"/>
              </a:spcBef>
              <a:spcAft>
                <a:spcPts val="0"/>
              </a:spcAft>
              <a:buClr>
                <a:schemeClr val="dk1"/>
              </a:buClr>
              <a:buSzPts val="700"/>
              <a:buFont typeface="Arial"/>
              <a:buNone/>
              <a:defRPr sz="700"/>
            </a:lvl4pPr>
            <a:lvl5pPr marL="2286000" lvl="4" indent="-228600" algn="l">
              <a:lnSpc>
                <a:spcPct val="100000"/>
              </a:lnSpc>
              <a:spcBef>
                <a:spcPts val="100"/>
              </a:spcBef>
              <a:spcAft>
                <a:spcPts val="0"/>
              </a:spcAft>
              <a:buClr>
                <a:schemeClr val="dk1"/>
              </a:buClr>
              <a:buSzPts val="700"/>
              <a:buFont typeface="Arial"/>
              <a:buNone/>
              <a:defRPr sz="700"/>
            </a:lvl5pPr>
            <a:lvl6pPr marL="2743200" lvl="5" indent="-228600" algn="l">
              <a:lnSpc>
                <a:spcPct val="100000"/>
              </a:lnSpc>
              <a:spcBef>
                <a:spcPts val="100"/>
              </a:spcBef>
              <a:spcAft>
                <a:spcPts val="0"/>
              </a:spcAft>
              <a:buClr>
                <a:schemeClr val="dk1"/>
              </a:buClr>
              <a:buSzPts val="700"/>
              <a:buFont typeface="Arial"/>
              <a:buNone/>
              <a:defRPr sz="700"/>
            </a:lvl6pPr>
            <a:lvl7pPr marL="3200400" lvl="6" indent="-228600" algn="l">
              <a:lnSpc>
                <a:spcPct val="100000"/>
              </a:lnSpc>
              <a:spcBef>
                <a:spcPts val="100"/>
              </a:spcBef>
              <a:spcAft>
                <a:spcPts val="0"/>
              </a:spcAft>
              <a:buClr>
                <a:schemeClr val="dk1"/>
              </a:buClr>
              <a:buSzPts val="700"/>
              <a:buFont typeface="Arial"/>
              <a:buNone/>
              <a:defRPr sz="700"/>
            </a:lvl7pPr>
            <a:lvl8pPr marL="3657600" lvl="7" indent="-228600" algn="l">
              <a:lnSpc>
                <a:spcPct val="100000"/>
              </a:lnSpc>
              <a:spcBef>
                <a:spcPts val="100"/>
              </a:spcBef>
              <a:spcAft>
                <a:spcPts val="0"/>
              </a:spcAft>
              <a:buClr>
                <a:schemeClr val="dk1"/>
              </a:buClr>
              <a:buSzPts val="700"/>
              <a:buFont typeface="Arial"/>
              <a:buNone/>
              <a:defRPr sz="700"/>
            </a:lvl8pPr>
            <a:lvl9pPr marL="4114800" lvl="8" indent="-228600" algn="l">
              <a:lnSpc>
                <a:spcPct val="100000"/>
              </a:lnSpc>
              <a:spcBef>
                <a:spcPts val="100"/>
              </a:spcBef>
              <a:spcAft>
                <a:spcPts val="0"/>
              </a:spcAft>
              <a:buClr>
                <a:schemeClr val="dk1"/>
              </a:buClr>
              <a:buSzPts val="700"/>
              <a:buFont typeface="Arial"/>
              <a:buNone/>
              <a:defRPr sz="700"/>
            </a:lvl9pPr>
          </a:lstStyle>
          <a:p>
            <a:endParaRPr/>
          </a:p>
        </p:txBody>
      </p:sp>
      <p:sp>
        <p:nvSpPr>
          <p:cNvPr id="68" name="Google Shape;68;p20"/>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9" name="Google Shape;69;p20"/>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0" name="Google Shape;70;p20"/>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71"/>
        <p:cNvGrpSpPr/>
        <p:nvPr/>
      </p:nvGrpSpPr>
      <p:grpSpPr>
        <a:xfrm>
          <a:off x="0" y="0"/>
          <a:ext cx="0" cy="0"/>
          <a:chOff x="0" y="0"/>
          <a:chExt cx="0" cy="0"/>
        </a:xfrm>
      </p:grpSpPr>
      <p:sp>
        <p:nvSpPr>
          <p:cNvPr id="72" name="Google Shape;72;p21"/>
          <p:cNvSpPr txBox="1">
            <a:spLocks noGrp="1"/>
          </p:cNvSpPr>
          <p:nvPr>
            <p:ph type="title"/>
          </p:nvPr>
        </p:nvSpPr>
        <p:spPr>
          <a:xfrm>
            <a:off x="1792288" y="3600450"/>
            <a:ext cx="5486400" cy="425100"/>
          </a:xfrm>
          <a:prstGeom prst="rect">
            <a:avLst/>
          </a:prstGeom>
          <a:noFill/>
          <a:ln>
            <a:noFill/>
          </a:ln>
        </p:spPr>
        <p:txBody>
          <a:bodyPr spcFirstLastPara="1" wrap="square" lIns="68575" tIns="34275" rIns="68575" bIns="34275" anchor="b" anchorCtr="0">
            <a:noAutofit/>
          </a:bodyPr>
          <a:lstStyle>
            <a:lvl1pPr lvl="0" algn="l">
              <a:lnSpc>
                <a:spcPct val="100000"/>
              </a:lnSpc>
              <a:spcBef>
                <a:spcPts val="0"/>
              </a:spcBef>
              <a:spcAft>
                <a:spcPts val="0"/>
              </a:spcAft>
              <a:buSzPts val="1100"/>
              <a:buNone/>
              <a:defRPr sz="1500" b="1"/>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
        <p:nvSpPr>
          <p:cNvPr id="73" name="Google Shape;73;p21"/>
          <p:cNvSpPr>
            <a:spLocks noGrp="1"/>
          </p:cNvSpPr>
          <p:nvPr>
            <p:ph type="pic" idx="2"/>
          </p:nvPr>
        </p:nvSpPr>
        <p:spPr>
          <a:xfrm>
            <a:off x="1792288" y="459581"/>
            <a:ext cx="5486400" cy="3086100"/>
          </a:xfrm>
          <a:prstGeom prst="rect">
            <a:avLst/>
          </a:prstGeom>
          <a:noFill/>
          <a:ln>
            <a:noFill/>
          </a:ln>
        </p:spPr>
        <p:txBody>
          <a:bodyPr spcFirstLastPara="1" wrap="square" lIns="68575" tIns="34275" rIns="68575" bIns="34275" anchor="t" anchorCtr="0">
            <a:noAutofit/>
          </a:bodyPr>
          <a:lstStyle>
            <a:lvl1pPr marR="0" lvl="0" algn="l" rtl="0">
              <a:lnSpc>
                <a:spcPct val="10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100000"/>
              </a:lnSpc>
              <a:spcBef>
                <a:spcPts val="40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100000"/>
              </a:lnSpc>
              <a:spcBef>
                <a:spcPts val="4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74" name="Google Shape;74;p21"/>
          <p:cNvSpPr txBox="1">
            <a:spLocks noGrp="1"/>
          </p:cNvSpPr>
          <p:nvPr>
            <p:ph type="body" idx="1"/>
          </p:nvPr>
        </p:nvSpPr>
        <p:spPr>
          <a:xfrm>
            <a:off x="1792288" y="4025503"/>
            <a:ext cx="5486400" cy="603600"/>
          </a:xfrm>
          <a:prstGeom prst="rect">
            <a:avLst/>
          </a:prstGeom>
          <a:noFill/>
          <a:ln>
            <a:noFill/>
          </a:ln>
        </p:spPr>
        <p:txBody>
          <a:bodyPr spcFirstLastPara="1" wrap="square" lIns="68575" tIns="34275" rIns="68575" bIns="34275" anchor="t" anchorCtr="0">
            <a:noAutofit/>
          </a:bodyPr>
          <a:lstStyle>
            <a:lvl1pPr marL="457200" lvl="0" indent="-228600" algn="l">
              <a:lnSpc>
                <a:spcPct val="100000"/>
              </a:lnSpc>
              <a:spcBef>
                <a:spcPts val="200"/>
              </a:spcBef>
              <a:spcAft>
                <a:spcPts val="0"/>
              </a:spcAft>
              <a:buClr>
                <a:schemeClr val="dk1"/>
              </a:buClr>
              <a:buSzPts val="1100"/>
              <a:buFont typeface="Arial"/>
              <a:buNone/>
              <a:defRPr sz="1100"/>
            </a:lvl1pPr>
            <a:lvl2pPr marL="914400" lvl="1" indent="-228600" algn="l">
              <a:lnSpc>
                <a:spcPct val="100000"/>
              </a:lnSpc>
              <a:spcBef>
                <a:spcPts val="200"/>
              </a:spcBef>
              <a:spcAft>
                <a:spcPts val="0"/>
              </a:spcAft>
              <a:buClr>
                <a:schemeClr val="dk1"/>
              </a:buClr>
              <a:buSzPts val="900"/>
              <a:buFont typeface="Arial"/>
              <a:buNone/>
              <a:defRPr sz="900"/>
            </a:lvl2pPr>
            <a:lvl3pPr marL="1371600" lvl="2" indent="-228600" algn="l">
              <a:lnSpc>
                <a:spcPct val="100000"/>
              </a:lnSpc>
              <a:spcBef>
                <a:spcPts val="200"/>
              </a:spcBef>
              <a:spcAft>
                <a:spcPts val="0"/>
              </a:spcAft>
              <a:buClr>
                <a:schemeClr val="dk1"/>
              </a:buClr>
              <a:buSzPts val="800"/>
              <a:buFont typeface="Arial"/>
              <a:buNone/>
              <a:defRPr sz="800"/>
            </a:lvl3pPr>
            <a:lvl4pPr marL="1828800" lvl="3" indent="-228600" algn="l">
              <a:lnSpc>
                <a:spcPct val="100000"/>
              </a:lnSpc>
              <a:spcBef>
                <a:spcPts val="100"/>
              </a:spcBef>
              <a:spcAft>
                <a:spcPts val="0"/>
              </a:spcAft>
              <a:buClr>
                <a:schemeClr val="dk1"/>
              </a:buClr>
              <a:buSzPts val="700"/>
              <a:buFont typeface="Arial"/>
              <a:buNone/>
              <a:defRPr sz="700"/>
            </a:lvl4pPr>
            <a:lvl5pPr marL="2286000" lvl="4" indent="-228600" algn="l">
              <a:lnSpc>
                <a:spcPct val="100000"/>
              </a:lnSpc>
              <a:spcBef>
                <a:spcPts val="100"/>
              </a:spcBef>
              <a:spcAft>
                <a:spcPts val="0"/>
              </a:spcAft>
              <a:buClr>
                <a:schemeClr val="dk1"/>
              </a:buClr>
              <a:buSzPts val="700"/>
              <a:buFont typeface="Arial"/>
              <a:buNone/>
              <a:defRPr sz="700"/>
            </a:lvl5pPr>
            <a:lvl6pPr marL="2743200" lvl="5" indent="-228600" algn="l">
              <a:lnSpc>
                <a:spcPct val="100000"/>
              </a:lnSpc>
              <a:spcBef>
                <a:spcPts val="100"/>
              </a:spcBef>
              <a:spcAft>
                <a:spcPts val="0"/>
              </a:spcAft>
              <a:buClr>
                <a:schemeClr val="dk1"/>
              </a:buClr>
              <a:buSzPts val="700"/>
              <a:buFont typeface="Arial"/>
              <a:buNone/>
              <a:defRPr sz="700"/>
            </a:lvl6pPr>
            <a:lvl7pPr marL="3200400" lvl="6" indent="-228600" algn="l">
              <a:lnSpc>
                <a:spcPct val="100000"/>
              </a:lnSpc>
              <a:spcBef>
                <a:spcPts val="100"/>
              </a:spcBef>
              <a:spcAft>
                <a:spcPts val="0"/>
              </a:spcAft>
              <a:buClr>
                <a:schemeClr val="dk1"/>
              </a:buClr>
              <a:buSzPts val="700"/>
              <a:buFont typeface="Arial"/>
              <a:buNone/>
              <a:defRPr sz="700"/>
            </a:lvl7pPr>
            <a:lvl8pPr marL="3657600" lvl="7" indent="-228600" algn="l">
              <a:lnSpc>
                <a:spcPct val="100000"/>
              </a:lnSpc>
              <a:spcBef>
                <a:spcPts val="100"/>
              </a:spcBef>
              <a:spcAft>
                <a:spcPts val="0"/>
              </a:spcAft>
              <a:buClr>
                <a:schemeClr val="dk1"/>
              </a:buClr>
              <a:buSzPts val="700"/>
              <a:buFont typeface="Arial"/>
              <a:buNone/>
              <a:defRPr sz="700"/>
            </a:lvl8pPr>
            <a:lvl9pPr marL="4114800" lvl="8" indent="-228600" algn="l">
              <a:lnSpc>
                <a:spcPct val="100000"/>
              </a:lnSpc>
              <a:spcBef>
                <a:spcPts val="100"/>
              </a:spcBef>
              <a:spcAft>
                <a:spcPts val="0"/>
              </a:spcAft>
              <a:buClr>
                <a:schemeClr val="dk1"/>
              </a:buClr>
              <a:buSzPts val="700"/>
              <a:buFont typeface="Arial"/>
              <a:buNone/>
              <a:defRPr sz="700"/>
            </a:lvl9pPr>
          </a:lstStyle>
          <a:p>
            <a:endParaRPr/>
          </a:p>
        </p:txBody>
      </p:sp>
      <p:sp>
        <p:nvSpPr>
          <p:cNvPr id="75" name="Google Shape;75;p21"/>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6" name="Google Shape;76;p21"/>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7" name="Google Shape;77;p21"/>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12" descr="bottom_ban"/>
          <p:cNvPicPr preferRelativeResize="0"/>
          <p:nvPr/>
        </p:nvPicPr>
        <p:blipFill rotWithShape="1">
          <a:blip r:embed="rId13">
            <a:alphaModFix/>
          </a:blip>
          <a:srcRect/>
          <a:stretch/>
        </p:blipFill>
        <p:spPr>
          <a:xfrm>
            <a:off x="0" y="4948238"/>
            <a:ext cx="9144000" cy="195263"/>
          </a:xfrm>
          <a:prstGeom prst="rect">
            <a:avLst/>
          </a:prstGeom>
          <a:noFill/>
          <a:ln>
            <a:noFill/>
          </a:ln>
        </p:spPr>
      </p:pic>
      <p:sp>
        <p:nvSpPr>
          <p:cNvPr id="7" name="Google Shape;7;p12"/>
          <p:cNvSpPr txBox="1">
            <a:spLocks noGrp="1"/>
          </p:cNvSpPr>
          <p:nvPr>
            <p:ph type="title"/>
          </p:nvPr>
        </p:nvSpPr>
        <p:spPr>
          <a:xfrm>
            <a:off x="457200" y="205978"/>
            <a:ext cx="8218500" cy="8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9pPr>
          </a:lstStyle>
          <a:p>
            <a:endParaRPr/>
          </a:p>
        </p:txBody>
      </p:sp>
      <p:sp>
        <p:nvSpPr>
          <p:cNvPr id="8" name="Google Shape;8;p12"/>
          <p:cNvSpPr txBox="1">
            <a:spLocks noGrp="1"/>
          </p:cNvSpPr>
          <p:nvPr>
            <p:ph type="body" idx="1"/>
          </p:nvPr>
        </p:nvSpPr>
        <p:spPr>
          <a:xfrm>
            <a:off x="457200" y="1200152"/>
            <a:ext cx="8229600" cy="3394500"/>
          </a:xfrm>
          <a:prstGeom prst="rect">
            <a:avLst/>
          </a:prstGeom>
          <a:noFill/>
          <a:ln>
            <a:noFill/>
          </a:ln>
        </p:spPr>
        <p:txBody>
          <a:bodyPr spcFirstLastPara="1" wrap="square" lIns="68575" tIns="34275" rIns="68575" bIns="34275" anchor="t" anchorCtr="0">
            <a:noAutofit/>
          </a:bodyPr>
          <a:lstStyle>
            <a:lvl1pPr marL="457200" marR="0" lvl="0" indent="-381000" algn="l" rtl="0">
              <a:lnSpc>
                <a:spcPct val="10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2pPr>
            <a:lvl3pPr marL="1371600" marR="0" lvl="2"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9" name="Google Shape;9;p12" descr="ban"/>
          <p:cNvSpPr/>
          <p:nvPr/>
        </p:nvSpPr>
        <p:spPr>
          <a:xfrm>
            <a:off x="0" y="2"/>
            <a:ext cx="9144000" cy="141600"/>
          </a:xfrm>
          <a:prstGeom prst="rect">
            <a:avLst/>
          </a:prstGeom>
          <a:blipFill rotWithShape="1">
            <a:blip r:embed="rId14">
              <a:alphaModFix/>
            </a:blip>
            <a:stretch>
              <a:fillRect/>
            </a:stretch>
          </a:blipFill>
          <a:ln>
            <a:noFill/>
          </a:ln>
        </p:spPr>
        <p:txBody>
          <a:bodyPr spcFirstLastPara="1" wrap="square" lIns="68575" tIns="34275" rIns="68575" bIns="342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0" name="Google Shape;10;p12"/>
          <p:cNvCxnSpPr/>
          <p:nvPr/>
        </p:nvCxnSpPr>
        <p:spPr>
          <a:xfrm>
            <a:off x="468314" y="1113235"/>
            <a:ext cx="8207400" cy="0"/>
          </a:xfrm>
          <a:prstGeom prst="straightConnector1">
            <a:avLst/>
          </a:prstGeom>
          <a:noFill/>
          <a:ln w="9525" cap="flat" cmpd="sng">
            <a:solidFill>
              <a:schemeClr val="dk1"/>
            </a:solidFill>
            <a:prstDash val="solid"/>
            <a:round/>
            <a:headEnd type="none" w="sm" len="sm"/>
            <a:tailEnd type="none" w="sm" len="sm"/>
          </a:ln>
        </p:spPr>
      </p:cxnSp>
      <p:pic>
        <p:nvPicPr>
          <p:cNvPr id="11" name="Google Shape;11;p12" descr="sel-logo"/>
          <p:cNvPicPr preferRelativeResize="0"/>
          <p:nvPr/>
        </p:nvPicPr>
        <p:blipFill rotWithShape="1">
          <a:blip r:embed="rId15">
            <a:alphaModFix/>
          </a:blip>
          <a:srcRect/>
          <a:stretch/>
        </p:blipFill>
        <p:spPr>
          <a:xfrm>
            <a:off x="468315" y="4724400"/>
            <a:ext cx="810815" cy="277416"/>
          </a:xfrm>
          <a:prstGeom prst="rect">
            <a:avLst/>
          </a:prstGeom>
          <a:noFill/>
          <a:ln>
            <a:noFill/>
          </a:ln>
        </p:spPr>
      </p:pic>
      <p:sp>
        <p:nvSpPr>
          <p:cNvPr id="12" name="Google Shape;12;p12"/>
          <p:cNvSpPr txBox="1">
            <a:spLocks noGrp="1"/>
          </p:cNvSpPr>
          <p:nvPr>
            <p:ph type="dt" idx="10"/>
          </p:nvPr>
        </p:nvSpPr>
        <p:spPr>
          <a:xfrm>
            <a:off x="7308852" y="4947049"/>
            <a:ext cx="1440000" cy="196500"/>
          </a:xfrm>
          <a:prstGeom prst="rect">
            <a:avLst/>
          </a:prstGeom>
          <a:noFill/>
          <a:ln>
            <a:noFill/>
          </a:ln>
        </p:spPr>
        <p:txBody>
          <a:bodyPr spcFirstLastPara="1" wrap="square" lIns="68575" tIns="34275" rIns="68575" bIns="34275" anchor="t" anchorCtr="0">
            <a:noAutofit/>
          </a:bodyPr>
          <a:lstStyle>
            <a:lvl1pPr marR="0" lvl="0" algn="r" rtl="0">
              <a:lnSpc>
                <a:spcPct val="100000"/>
              </a:lnSpc>
              <a:spcBef>
                <a:spcPts val="0"/>
              </a:spcBef>
              <a:spcAft>
                <a:spcPts val="0"/>
              </a:spcAft>
              <a:buClr>
                <a:srgbClr val="000000"/>
              </a:buClr>
              <a:buSzPts val="1100"/>
              <a:buFont typeface="Arial"/>
              <a:buNone/>
              <a:defRPr sz="11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3" name="Google Shape;13;p12"/>
          <p:cNvSpPr txBox="1">
            <a:spLocks noGrp="1"/>
          </p:cNvSpPr>
          <p:nvPr>
            <p:ph type="ftr" idx="11"/>
          </p:nvPr>
        </p:nvSpPr>
        <p:spPr>
          <a:xfrm>
            <a:off x="1655764" y="4732737"/>
            <a:ext cx="5832600" cy="269100"/>
          </a:xfrm>
          <a:prstGeom prst="rect">
            <a:avLst/>
          </a:prstGeom>
          <a:noFill/>
          <a:ln>
            <a:noFill/>
          </a:ln>
        </p:spPr>
        <p:txBody>
          <a:bodyPr spcFirstLastPara="1" wrap="square" lIns="68575" tIns="34275" rIns="68575" bIns="34275" anchor="t"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sldNum" idx="12"/>
          </p:nvPr>
        </p:nvSpPr>
        <p:spPr>
          <a:xfrm>
            <a:off x="7597775" y="4731546"/>
            <a:ext cx="1150800" cy="216600"/>
          </a:xfrm>
          <a:prstGeom prst="rect">
            <a:avLst/>
          </a:prstGeom>
          <a:noFill/>
          <a:ln>
            <a:noFill/>
          </a:ln>
        </p:spPr>
        <p:txBody>
          <a:bodyPr spcFirstLastPara="1" wrap="square" lIns="68575" tIns="34275" rIns="68575" bIns="34275"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
        <p:nvSpPr>
          <p:cNvPr id="15" name="Google Shape;15;p12"/>
          <p:cNvSpPr txBox="1"/>
          <p:nvPr/>
        </p:nvSpPr>
        <p:spPr>
          <a:xfrm>
            <a:off x="334964" y="4980387"/>
            <a:ext cx="4788900" cy="184800"/>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800"/>
              <a:buFont typeface="Arial"/>
              <a:buNone/>
            </a:pPr>
            <a:r>
              <a:rPr lang="ja" sz="800" b="0" i="0" u="none" strike="noStrike" cap="none">
                <a:solidFill>
                  <a:srgbClr val="DDDDDD"/>
                </a:solidFill>
                <a:latin typeface="Arial"/>
                <a:ea typeface="Arial"/>
                <a:cs typeface="Arial"/>
                <a:sym typeface="Arial"/>
              </a:rPr>
              <a:t>Department of Computer Science, Graduate School of Information Science and Technology, Osaka University</a:t>
            </a:r>
            <a:endParaRPr sz="11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
          <p:cNvSpPr txBox="1">
            <a:spLocks noGrp="1"/>
          </p:cNvSpPr>
          <p:nvPr>
            <p:ph type="ctrTitle"/>
          </p:nvPr>
        </p:nvSpPr>
        <p:spPr>
          <a:xfrm>
            <a:off x="685800" y="1113237"/>
            <a:ext cx="7772400" cy="1102500"/>
          </a:xfrm>
          <a:prstGeom prst="rect">
            <a:avLst/>
          </a:prstGeom>
          <a:noFill/>
          <a:ln>
            <a:noFill/>
          </a:ln>
        </p:spPr>
        <p:txBody>
          <a:bodyPr spcFirstLastPara="1" wrap="square" lIns="68575" tIns="34275" rIns="68575" bIns="34275" anchor="ctr" anchorCtr="0">
            <a:noAutofit/>
          </a:bodyPr>
          <a:lstStyle/>
          <a:p>
            <a:pPr marL="0" lvl="0" indent="0" algn="ctr" rtl="0">
              <a:lnSpc>
                <a:spcPct val="100000"/>
              </a:lnSpc>
              <a:spcBef>
                <a:spcPts val="0"/>
              </a:spcBef>
              <a:spcAft>
                <a:spcPts val="0"/>
              </a:spcAft>
              <a:buSzPts val="1100"/>
              <a:buNone/>
            </a:pPr>
            <a:r>
              <a:rPr lang="ja" dirty="0"/>
              <a:t>React</a:t>
            </a:r>
            <a:r>
              <a:rPr lang="en-US" altLang="ja" dirty="0"/>
              <a:t> </a:t>
            </a:r>
            <a:r>
              <a:rPr lang="ja" dirty="0"/>
              <a:t>アプリケーションを対象とした</a:t>
            </a:r>
            <a:br>
              <a:rPr lang="en-US" altLang="ja" dirty="0"/>
            </a:br>
            <a:r>
              <a:rPr lang="ja" dirty="0"/>
              <a:t>コードクローン発生原因の調査</a:t>
            </a:r>
            <a:endParaRPr dirty="0"/>
          </a:p>
        </p:txBody>
      </p:sp>
      <p:sp>
        <p:nvSpPr>
          <p:cNvPr id="96" name="Google Shape;96;p1"/>
          <p:cNvSpPr txBox="1"/>
          <p:nvPr/>
        </p:nvSpPr>
        <p:spPr>
          <a:xfrm>
            <a:off x="5124659" y="3763885"/>
            <a:ext cx="3261749" cy="46162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ja-JP" altLang="en-US" sz="2400" dirty="0"/>
              <a:t>井上研究室</a:t>
            </a:r>
            <a:r>
              <a:rPr lang="en-US" altLang="ja-JP" sz="2400" dirty="0"/>
              <a:t>	</a:t>
            </a:r>
            <a:r>
              <a:rPr lang="ja" sz="2400" b="0" i="0" u="none" strike="noStrike" cap="none" dirty="0">
                <a:solidFill>
                  <a:srgbClr val="000000"/>
                </a:solidFill>
                <a:latin typeface="Arial"/>
                <a:ea typeface="Arial"/>
                <a:cs typeface="Arial"/>
                <a:sym typeface="Arial"/>
              </a:rPr>
              <a:t>小池　耀</a:t>
            </a:r>
            <a:endParaRPr sz="2400" b="0" i="0" u="none" strike="noStrike" cap="none" dirty="0">
              <a:solidFill>
                <a:srgbClr val="000000"/>
              </a:solidFill>
              <a:latin typeface="Arial"/>
              <a:ea typeface="Arial"/>
              <a:cs typeface="Arial"/>
              <a:sym typeface="Arial"/>
            </a:endParaRPr>
          </a:p>
        </p:txBody>
      </p:sp>
      <p:sp>
        <p:nvSpPr>
          <p:cNvPr id="3" name="テキスト ボックス 2"/>
          <p:cNvSpPr txBox="1"/>
          <p:nvPr/>
        </p:nvSpPr>
        <p:spPr>
          <a:xfrm>
            <a:off x="3307605" y="2628113"/>
            <a:ext cx="2528789" cy="461665"/>
          </a:xfrm>
          <a:prstGeom prst="rect">
            <a:avLst/>
          </a:prstGeom>
          <a:noFill/>
        </p:spPr>
        <p:txBody>
          <a:bodyPr wrap="square" rtlCol="0">
            <a:spAutoFit/>
          </a:bodyPr>
          <a:lstStyle/>
          <a:p>
            <a:r>
              <a:rPr kumimoji="1" lang="en-US" altLang="ja-JP" sz="2400" dirty="0"/>
              <a:t> </a:t>
            </a:r>
            <a:endParaRPr kumimoji="1" lang="ja-JP" alt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DF5CCF-C04F-4E98-A87C-C83B6BA5C631}"/>
              </a:ext>
            </a:extLst>
          </p:cNvPr>
          <p:cNvSpPr>
            <a:spLocks noGrp="1"/>
          </p:cNvSpPr>
          <p:nvPr>
            <p:ph type="title"/>
          </p:nvPr>
        </p:nvSpPr>
        <p:spPr/>
        <p:txBody>
          <a:bodyPr/>
          <a:lstStyle/>
          <a:p>
            <a:r>
              <a:rPr kumimoji="1" lang="ja-JP" altLang="en-US" dirty="0"/>
              <a:t>分類方法</a:t>
            </a:r>
          </a:p>
        </p:txBody>
      </p:sp>
      <p:sp>
        <p:nvSpPr>
          <p:cNvPr id="3" name="テキスト プレースホルダー 2">
            <a:extLst>
              <a:ext uri="{FF2B5EF4-FFF2-40B4-BE49-F238E27FC236}">
                <a16:creationId xmlns:a16="http://schemas.microsoft.com/office/drawing/2014/main" id="{F93DF44B-EAEC-4706-A283-BA6EE8035E43}"/>
              </a:ext>
            </a:extLst>
          </p:cNvPr>
          <p:cNvSpPr>
            <a:spLocks noGrp="1"/>
          </p:cNvSpPr>
          <p:nvPr>
            <p:ph type="body" idx="1"/>
          </p:nvPr>
        </p:nvSpPr>
        <p:spPr>
          <a:xfrm>
            <a:off x="457199" y="1200152"/>
            <a:ext cx="8343089" cy="3394500"/>
          </a:xfrm>
        </p:spPr>
        <p:txBody>
          <a:bodyPr/>
          <a:lstStyle/>
          <a:p>
            <a:r>
              <a:rPr kumimoji="1" lang="ja-JP" altLang="en-US" dirty="0"/>
              <a:t>検出されたコードクローンを目視で分析</a:t>
            </a:r>
            <a:endParaRPr kumimoji="1" lang="en-US" altLang="ja-JP" dirty="0"/>
          </a:p>
          <a:p>
            <a:r>
              <a:rPr kumimoji="1" lang="ja-JP" altLang="en-US" dirty="0"/>
              <a:t>以下の観点からコードクローンの発生原因を調査</a:t>
            </a:r>
            <a:endParaRPr kumimoji="1" lang="en-US" altLang="ja-JP" dirty="0"/>
          </a:p>
          <a:p>
            <a:pPr lvl="1"/>
            <a:r>
              <a:rPr kumimoji="1" lang="ja-JP" altLang="en-US" dirty="0"/>
              <a:t>ソースコード中のコメント</a:t>
            </a:r>
            <a:endParaRPr kumimoji="1" lang="en-US" altLang="ja-JP" dirty="0"/>
          </a:p>
          <a:p>
            <a:pPr lvl="1"/>
            <a:r>
              <a:rPr kumimoji="1" lang="ja-JP" altLang="en-US" dirty="0"/>
              <a:t>ソースファイルやソースファイルがあるディレクトリの名前</a:t>
            </a:r>
            <a:endParaRPr kumimoji="1" lang="en-US" altLang="ja-JP" dirty="0"/>
          </a:p>
          <a:p>
            <a:pPr lvl="1"/>
            <a:r>
              <a:rPr kumimoji="1" lang="ja-JP" altLang="en-US" dirty="0"/>
              <a:t>コミットメッセージ</a:t>
            </a:r>
            <a:endParaRPr kumimoji="1" lang="en-US" altLang="ja-JP" dirty="0"/>
          </a:p>
          <a:p>
            <a:pPr lvl="1"/>
            <a:r>
              <a:rPr kumimoji="1" lang="ja-JP" altLang="en-US" dirty="0"/>
              <a:t>編集履歴</a:t>
            </a:r>
            <a:endParaRPr kumimoji="1" lang="en-US" altLang="ja-JP" dirty="0"/>
          </a:p>
          <a:p>
            <a:pPr lvl="1"/>
            <a:r>
              <a:rPr kumimoji="1" lang="ja-JP" altLang="en-US" dirty="0"/>
              <a:t>関数の呼び出し元や呼び出し先といった参照関係</a:t>
            </a:r>
            <a:endParaRPr kumimoji="1" lang="en-US" altLang="ja-JP" dirty="0"/>
          </a:p>
          <a:p>
            <a:pPr lvl="1"/>
            <a:r>
              <a:rPr kumimoji="1" lang="ja-JP" altLang="en-US" dirty="0"/>
              <a:t>コードクローンの前後のソースコード</a:t>
            </a:r>
            <a:endParaRPr kumimoji="1" lang="en-US" altLang="ja-JP" dirty="0"/>
          </a:p>
        </p:txBody>
      </p:sp>
      <p:sp>
        <p:nvSpPr>
          <p:cNvPr id="4" name="スライド番号プレースホルダー 3">
            <a:extLst>
              <a:ext uri="{FF2B5EF4-FFF2-40B4-BE49-F238E27FC236}">
                <a16:creationId xmlns:a16="http://schemas.microsoft.com/office/drawing/2014/main" id="{97DB21A9-D38B-4FEE-85CF-20C94F2655B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10</a:t>
            </a:fld>
            <a:endParaRPr lang="ja" altLang="en-US"/>
          </a:p>
        </p:txBody>
      </p:sp>
    </p:spTree>
    <p:extLst>
      <p:ext uri="{BB962C8B-B14F-4D97-AF65-F5344CB8AC3E}">
        <p14:creationId xmlns:p14="http://schemas.microsoft.com/office/powerpoint/2010/main" val="873280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B89421-5825-43AA-809D-ADCCB35BC0B5}"/>
              </a:ext>
            </a:extLst>
          </p:cNvPr>
          <p:cNvSpPr>
            <a:spLocks noGrp="1"/>
          </p:cNvSpPr>
          <p:nvPr>
            <p:ph type="title"/>
          </p:nvPr>
        </p:nvSpPr>
        <p:spPr/>
        <p:txBody>
          <a:bodyPr/>
          <a:lstStyle/>
          <a:p>
            <a:r>
              <a:rPr kumimoji="1" lang="en-US" altLang="ja-JP" dirty="0"/>
              <a:t>Step3: </a:t>
            </a:r>
            <a:r>
              <a:rPr kumimoji="1" lang="ja-JP" altLang="en-US" dirty="0"/>
              <a:t>コードクローンの特徴量の抽出</a:t>
            </a:r>
          </a:p>
        </p:txBody>
      </p:sp>
      <p:sp>
        <p:nvSpPr>
          <p:cNvPr id="3" name="テキスト プレースホルダー 2">
            <a:extLst>
              <a:ext uri="{FF2B5EF4-FFF2-40B4-BE49-F238E27FC236}">
                <a16:creationId xmlns:a16="http://schemas.microsoft.com/office/drawing/2014/main" id="{54C892B0-B6C8-4BE0-8B6A-43EBCED3BFB9}"/>
              </a:ext>
            </a:extLst>
          </p:cNvPr>
          <p:cNvSpPr>
            <a:spLocks noGrp="1"/>
          </p:cNvSpPr>
          <p:nvPr>
            <p:ph type="body" idx="1"/>
          </p:nvPr>
        </p:nvSpPr>
        <p:spPr/>
        <p:txBody>
          <a:bodyPr/>
          <a:lstStyle/>
          <a:p>
            <a:r>
              <a:rPr kumimoji="1" lang="ja-JP" altLang="en-US" sz="2800" dirty="0"/>
              <a:t>長さ</a:t>
            </a:r>
            <a:r>
              <a:rPr kumimoji="1" lang="en-US" altLang="ja-JP" sz="2800" dirty="0"/>
              <a:t>: </a:t>
            </a:r>
            <a:r>
              <a:rPr kumimoji="1" lang="ja-JP" altLang="en-US" sz="2800" dirty="0"/>
              <a:t>各コードクローンの行数</a:t>
            </a:r>
            <a:endParaRPr kumimoji="1" lang="en-US" altLang="ja-JP" sz="2800" dirty="0"/>
          </a:p>
          <a:p>
            <a:r>
              <a:rPr kumimoji="1" lang="ja-JP" altLang="en-US" sz="2800" dirty="0"/>
              <a:t>分布</a:t>
            </a:r>
            <a:r>
              <a:rPr kumimoji="1" lang="en-US" altLang="ja-JP" sz="2800" dirty="0"/>
              <a:t>: </a:t>
            </a:r>
            <a:r>
              <a:rPr kumimoji="1" lang="ja-JP" altLang="en-US" sz="2800" dirty="0"/>
              <a:t>クローンペアとなるコード片の位置関係</a:t>
            </a:r>
            <a:endParaRPr kumimoji="1" lang="en-US" altLang="ja-JP" sz="2800" dirty="0"/>
          </a:p>
          <a:p>
            <a:endParaRPr kumimoji="1" lang="en-US" altLang="ja-JP" sz="2800" dirty="0"/>
          </a:p>
          <a:p>
            <a:endParaRPr kumimoji="1" lang="en-US" altLang="ja-JP" sz="2800" dirty="0"/>
          </a:p>
          <a:p>
            <a:endParaRPr kumimoji="1" lang="en-US" altLang="ja-JP" dirty="0"/>
          </a:p>
          <a:p>
            <a:endParaRPr kumimoji="1" lang="en-US" altLang="ja-JP" dirty="0"/>
          </a:p>
          <a:p>
            <a:pPr marL="139700" indent="0">
              <a:buNone/>
            </a:pPr>
            <a:endParaRPr kumimoji="1" lang="ja-JP" altLang="en-US" dirty="0"/>
          </a:p>
        </p:txBody>
      </p:sp>
      <p:sp>
        <p:nvSpPr>
          <p:cNvPr id="4" name="スライド番号プレースホルダー 3">
            <a:extLst>
              <a:ext uri="{FF2B5EF4-FFF2-40B4-BE49-F238E27FC236}">
                <a16:creationId xmlns:a16="http://schemas.microsoft.com/office/drawing/2014/main" id="{762A45D9-F9EB-4922-8022-C3EA3F1D865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11</a:t>
            </a:fld>
            <a:endParaRPr lang="ja" altLang="en-US"/>
          </a:p>
        </p:txBody>
      </p:sp>
      <p:pic>
        <p:nvPicPr>
          <p:cNvPr id="6" name="図 5">
            <a:extLst>
              <a:ext uri="{FF2B5EF4-FFF2-40B4-BE49-F238E27FC236}">
                <a16:creationId xmlns:a16="http://schemas.microsoft.com/office/drawing/2014/main" id="{96C569BF-BBC6-4453-B0DB-5E2457F4DBA2}"/>
              </a:ext>
            </a:extLst>
          </p:cNvPr>
          <p:cNvPicPr>
            <a:picLocks noChangeAspect="1"/>
          </p:cNvPicPr>
          <p:nvPr/>
        </p:nvPicPr>
        <p:blipFill>
          <a:blip r:embed="rId2"/>
          <a:stretch>
            <a:fillRect/>
          </a:stretch>
        </p:blipFill>
        <p:spPr>
          <a:xfrm>
            <a:off x="1817606" y="2571750"/>
            <a:ext cx="5497687" cy="2444000"/>
          </a:xfrm>
          <a:prstGeom prst="rect">
            <a:avLst/>
          </a:prstGeom>
        </p:spPr>
      </p:pic>
    </p:spTree>
    <p:extLst>
      <p:ext uri="{BB962C8B-B14F-4D97-AF65-F5344CB8AC3E}">
        <p14:creationId xmlns:p14="http://schemas.microsoft.com/office/powerpoint/2010/main" val="2329541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1D527A-50FC-4F37-BCDA-F37F6841CAAB}"/>
              </a:ext>
            </a:extLst>
          </p:cNvPr>
          <p:cNvSpPr>
            <a:spLocks noGrp="1"/>
          </p:cNvSpPr>
          <p:nvPr>
            <p:ph type="title"/>
          </p:nvPr>
        </p:nvSpPr>
        <p:spPr/>
        <p:txBody>
          <a:bodyPr/>
          <a:lstStyle/>
          <a:p>
            <a:r>
              <a:rPr kumimoji="1" lang="ja-JP" altLang="en-US" dirty="0"/>
              <a:t>コードクローンの検出結果</a:t>
            </a:r>
          </a:p>
        </p:txBody>
      </p:sp>
      <p:sp>
        <p:nvSpPr>
          <p:cNvPr id="3" name="テキスト プレースホルダー 2">
            <a:extLst>
              <a:ext uri="{FF2B5EF4-FFF2-40B4-BE49-F238E27FC236}">
                <a16:creationId xmlns:a16="http://schemas.microsoft.com/office/drawing/2014/main" id="{CD26268E-6F9D-4A1F-A8E7-4DBF4E13696A}"/>
              </a:ext>
            </a:extLst>
          </p:cNvPr>
          <p:cNvSpPr>
            <a:spLocks noGrp="1"/>
          </p:cNvSpPr>
          <p:nvPr>
            <p:ph type="body" idx="1"/>
          </p:nvPr>
        </p:nvSpPr>
        <p:spPr/>
        <p:txBody>
          <a:bodyPr/>
          <a:lstStyle/>
          <a:p>
            <a:r>
              <a:rPr kumimoji="1" lang="ja-JP" altLang="en-US" sz="2800" dirty="0"/>
              <a:t>パラメータ</a:t>
            </a:r>
            <a:endParaRPr kumimoji="1" lang="en-US" altLang="ja-JP" sz="2800" dirty="0"/>
          </a:p>
          <a:p>
            <a:pPr lvl="1"/>
            <a:r>
              <a:rPr kumimoji="1" lang="ja-JP" altLang="en-US" sz="2400" dirty="0"/>
              <a:t>検出粒度</a:t>
            </a:r>
            <a:r>
              <a:rPr kumimoji="1" lang="en-US" altLang="ja-JP" sz="2400" dirty="0"/>
              <a:t>: </a:t>
            </a:r>
            <a:r>
              <a:rPr kumimoji="1" lang="ja-JP" altLang="en-US" sz="2400" dirty="0"/>
              <a:t>関数単位</a:t>
            </a:r>
            <a:endParaRPr kumimoji="1" lang="en-US" altLang="ja-JP" sz="2400" dirty="0"/>
          </a:p>
          <a:p>
            <a:pPr lvl="1"/>
            <a:r>
              <a:rPr kumimoji="1" lang="ja-JP" altLang="en-US" sz="2400" dirty="0"/>
              <a:t>最小類似度</a:t>
            </a:r>
            <a:r>
              <a:rPr kumimoji="1" lang="en-US" altLang="ja-JP" sz="2400" dirty="0"/>
              <a:t>: 80%</a:t>
            </a:r>
          </a:p>
          <a:p>
            <a:r>
              <a:rPr kumimoji="1" lang="en-US" altLang="ja-JP" sz="2800" dirty="0"/>
              <a:t>122</a:t>
            </a:r>
            <a:r>
              <a:rPr kumimoji="1" lang="ja-JP" altLang="en-US" sz="2800" dirty="0"/>
              <a:t>個のクローンペアを検出</a:t>
            </a:r>
            <a:endParaRPr kumimoji="1" lang="en-US" altLang="ja-JP" sz="2800" dirty="0"/>
          </a:p>
          <a:p>
            <a:pPr lvl="1"/>
            <a:r>
              <a:rPr kumimoji="1" lang="ja-JP" altLang="en-US" sz="2400" dirty="0"/>
              <a:t>そのうち </a:t>
            </a:r>
            <a:r>
              <a:rPr kumimoji="1" lang="en-US" altLang="ja-JP" sz="2400" dirty="0"/>
              <a:t>1 </a:t>
            </a:r>
            <a:r>
              <a:rPr kumimoji="1" lang="ja-JP" altLang="en-US" sz="2400" dirty="0" err="1"/>
              <a:t>つは</a:t>
            </a:r>
            <a:r>
              <a:rPr kumimoji="1" lang="ja-JP" altLang="en-US" sz="2400" dirty="0"/>
              <a:t>設定ファイルのため除外</a:t>
            </a:r>
            <a:endParaRPr kumimoji="1" lang="en-US" altLang="ja-JP" sz="2400" dirty="0"/>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D243D2F8-E3EB-4036-910B-E4174595676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12</a:t>
            </a:fld>
            <a:endParaRPr lang="ja" altLang="en-US"/>
          </a:p>
        </p:txBody>
      </p:sp>
    </p:spTree>
    <p:extLst>
      <p:ext uri="{BB962C8B-B14F-4D97-AF65-F5344CB8AC3E}">
        <p14:creationId xmlns:p14="http://schemas.microsoft.com/office/powerpoint/2010/main" val="3814199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b8fc7768e7_0_11"/>
          <p:cNvSpPr txBox="1">
            <a:spLocks noGrp="1"/>
          </p:cNvSpPr>
          <p:nvPr>
            <p:ph type="title"/>
          </p:nvPr>
        </p:nvSpPr>
        <p:spPr/>
        <p:txBody>
          <a:bodyPr/>
          <a:lstStyle/>
          <a:p>
            <a:pPr lvl="0"/>
            <a:r>
              <a:rPr lang="ja-JP" altLang="en-US" dirty="0"/>
              <a:t>分類結果</a:t>
            </a:r>
          </a:p>
        </p:txBody>
      </p:sp>
      <p:sp>
        <p:nvSpPr>
          <p:cNvPr id="253" name="Google Shape;253;gb8fc7768e7_0_11"/>
          <p:cNvSpPr txBox="1">
            <a:spLocks noGrp="1"/>
          </p:cNvSpPr>
          <p:nvPr>
            <p:ph type="body" idx="1"/>
          </p:nvPr>
        </p:nvSpPr>
        <p:spPr/>
        <p:txBody>
          <a:bodyPr/>
          <a:lstStyle/>
          <a:p>
            <a:pPr marL="139700" lvl="0" indent="0">
              <a:buNone/>
            </a:pPr>
            <a:r>
              <a:rPr lang="ja" altLang="en-US" dirty="0"/>
              <a:t> </a:t>
            </a:r>
          </a:p>
        </p:txBody>
      </p:sp>
      <p:sp>
        <p:nvSpPr>
          <p:cNvPr id="254" name="Google Shape;254;gb8fc7768e7_0_11"/>
          <p:cNvSpPr txBox="1">
            <a:spLocks noGrp="1"/>
          </p:cNvSpPr>
          <p:nvPr>
            <p:ph type="sldNum" idx="12"/>
          </p:nvPr>
        </p:nvSpPr>
        <p:spPr/>
        <p:txBody>
          <a:bodyPr/>
          <a:lstStyle/>
          <a:p>
            <a:pPr lvl="0"/>
            <a:fld id="{00000000-1234-1234-1234-123412341234}" type="slidenum">
              <a:rPr lang="en-US" altLang="ja" smtClean="0"/>
              <a:pPr lvl="0"/>
              <a:t>13</a:t>
            </a:fld>
            <a:endParaRPr lang="en-US"/>
          </a:p>
        </p:txBody>
      </p:sp>
      <p:graphicFrame>
        <p:nvGraphicFramePr>
          <p:cNvPr id="3" name="表 2"/>
          <p:cNvGraphicFramePr>
            <a:graphicFrameLocks noGrp="1"/>
          </p:cNvGraphicFramePr>
          <p:nvPr>
            <p:extLst>
              <p:ext uri="{D42A27DB-BD31-4B8C-83A1-F6EECF244321}">
                <p14:modId xmlns:p14="http://schemas.microsoft.com/office/powerpoint/2010/main" val="1480158543"/>
              </p:ext>
            </p:extLst>
          </p:nvPr>
        </p:nvGraphicFramePr>
        <p:xfrm>
          <a:off x="1649933" y="1153806"/>
          <a:ext cx="5833034" cy="3686040"/>
        </p:xfrm>
        <a:graphic>
          <a:graphicData uri="http://schemas.openxmlformats.org/drawingml/2006/table">
            <a:tbl>
              <a:tblPr firstRow="1" bandRow="1">
                <a:tableStyleId>{073A0DAA-6AF3-43AB-8588-CEC1D06C72B9}</a:tableStyleId>
              </a:tblPr>
              <a:tblGrid>
                <a:gridCol w="3511005">
                  <a:extLst>
                    <a:ext uri="{9D8B030D-6E8A-4147-A177-3AD203B41FA5}">
                      <a16:colId xmlns:a16="http://schemas.microsoft.com/office/drawing/2014/main" val="2106614060"/>
                    </a:ext>
                  </a:extLst>
                </a:gridCol>
                <a:gridCol w="1525548">
                  <a:extLst>
                    <a:ext uri="{9D8B030D-6E8A-4147-A177-3AD203B41FA5}">
                      <a16:colId xmlns:a16="http://schemas.microsoft.com/office/drawing/2014/main" val="4190624593"/>
                    </a:ext>
                  </a:extLst>
                </a:gridCol>
                <a:gridCol w="796481">
                  <a:extLst>
                    <a:ext uri="{9D8B030D-6E8A-4147-A177-3AD203B41FA5}">
                      <a16:colId xmlns:a16="http://schemas.microsoft.com/office/drawing/2014/main" val="1408305964"/>
                    </a:ext>
                  </a:extLst>
                </a:gridCol>
              </a:tblGrid>
              <a:tr h="307170">
                <a:tc>
                  <a:txBody>
                    <a:bodyPr/>
                    <a:lstStyle/>
                    <a:p>
                      <a:r>
                        <a:rPr kumimoji="1" lang="ja-JP" altLang="en-US" sz="1400" dirty="0">
                          <a:solidFill>
                            <a:schemeClr val="bg1"/>
                          </a:solidFill>
                        </a:rPr>
                        <a:t>分類</a:t>
                      </a:r>
                      <a:endParaRPr kumimoji="1" lang="ja-JP" altLang="en-US" sz="1400" b="1" dirty="0">
                        <a:solidFill>
                          <a:schemeClr val="bg1"/>
                        </a:solidFill>
                        <a:latin typeface="Algerian" panose="04020705040A02060702" pitchFamily="82" charset="0"/>
                        <a:ea typeface="+mj-ea"/>
                      </a:endParaRPr>
                    </a:p>
                  </a:txBody>
                  <a:tcPr>
                    <a:solidFill>
                      <a:schemeClr val="tx1"/>
                    </a:solidFill>
                  </a:tcPr>
                </a:tc>
                <a:tc>
                  <a:txBody>
                    <a:bodyPr/>
                    <a:lstStyle/>
                    <a:p>
                      <a:pPr algn="l"/>
                      <a:r>
                        <a:rPr kumimoji="1" lang="ja-JP" altLang="en-US" sz="1400" dirty="0">
                          <a:solidFill>
                            <a:schemeClr val="bg1"/>
                          </a:solidFill>
                        </a:rPr>
                        <a:t>クローンペアの数</a:t>
                      </a:r>
                      <a:endParaRPr kumimoji="1" lang="ja-JP" altLang="en-US" sz="1400" b="1" dirty="0">
                        <a:solidFill>
                          <a:schemeClr val="bg1"/>
                        </a:solidFill>
                        <a:latin typeface="+mn-ea"/>
                        <a:ea typeface="+mn-ea"/>
                        <a:cs typeface="Arial" panose="020B0604020202020204" pitchFamily="34" charset="0"/>
                      </a:endParaRPr>
                    </a:p>
                  </a:txBody>
                  <a:tcPr>
                    <a:solidFill>
                      <a:schemeClr val="tx1"/>
                    </a:solidFill>
                  </a:tcPr>
                </a:tc>
                <a:tc>
                  <a:txBody>
                    <a:bodyPr/>
                    <a:lstStyle/>
                    <a:p>
                      <a:r>
                        <a:rPr kumimoji="1" lang="ja-JP" altLang="en-US" sz="1400" dirty="0">
                          <a:solidFill>
                            <a:schemeClr val="bg1"/>
                          </a:solidFill>
                        </a:rPr>
                        <a:t>割合</a:t>
                      </a:r>
                      <a:endParaRPr kumimoji="1" lang="ja-JP" altLang="en-US" sz="1400" b="1" dirty="0">
                        <a:solidFill>
                          <a:schemeClr val="bg1"/>
                        </a:solidFill>
                      </a:endParaRPr>
                    </a:p>
                  </a:txBody>
                  <a:tcPr>
                    <a:solidFill>
                      <a:schemeClr val="tx1"/>
                    </a:solidFill>
                  </a:tcPr>
                </a:tc>
                <a:extLst>
                  <a:ext uri="{0D108BD9-81ED-4DB2-BD59-A6C34878D82A}">
                    <a16:rowId xmlns:a16="http://schemas.microsoft.com/office/drawing/2014/main" val="2138431028"/>
                  </a:ext>
                </a:extLst>
              </a:tr>
              <a:tr h="307170">
                <a:tc>
                  <a:txBody>
                    <a:bodyPr/>
                    <a:lstStyle/>
                    <a:p>
                      <a:r>
                        <a:rPr kumimoji="1" lang="en-US" altLang="ja-JP" sz="1400" dirty="0"/>
                        <a:t>A.</a:t>
                      </a:r>
                      <a:r>
                        <a:rPr kumimoji="1" lang="ja-JP" altLang="en-US" sz="1400" dirty="0"/>
                        <a:t>ハードウェアバリエーション</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2110768380"/>
                  </a:ext>
                </a:extLst>
              </a:tr>
              <a:tr h="307170">
                <a:tc>
                  <a:txBody>
                    <a:bodyPr/>
                    <a:lstStyle/>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en-US" altLang="ja-JP" sz="1400" dirty="0"/>
                        <a:t>B.</a:t>
                      </a:r>
                      <a:r>
                        <a:rPr kumimoji="1" lang="ja-JP" altLang="en-US" sz="1400" dirty="0"/>
                        <a:t>プラットフォームバリエーション</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3648565471"/>
                  </a:ext>
                </a:extLst>
              </a:tr>
              <a:tr h="307170">
                <a:tc>
                  <a:txBody>
                    <a:bodyPr/>
                    <a:lstStyle/>
                    <a:p>
                      <a:r>
                        <a:rPr kumimoji="1" lang="en-US" altLang="ja-JP" sz="1400" dirty="0"/>
                        <a:t>C.</a:t>
                      </a:r>
                      <a:r>
                        <a:rPr kumimoji="1" lang="ja-JP" altLang="en-US" sz="1400" dirty="0"/>
                        <a:t>実験バリエーション</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1181498384"/>
                  </a:ext>
                </a:extLst>
              </a:tr>
              <a:tr h="307170">
                <a:tc>
                  <a:txBody>
                    <a:bodyPr/>
                    <a:lstStyle/>
                    <a:p>
                      <a:pPr algn="l"/>
                      <a:r>
                        <a:rPr kumimoji="1" lang="en-US" altLang="ja-JP" sz="1400" dirty="0"/>
                        <a:t>D.</a:t>
                      </a:r>
                      <a:r>
                        <a:rPr kumimoji="1" lang="ja-JP" altLang="en-US" sz="1400" dirty="0"/>
                        <a:t>言語の表現力不足によるボイラープレート</a:t>
                      </a:r>
                    </a:p>
                  </a:txBody>
                  <a:tcPr/>
                </a:tc>
                <a:tc>
                  <a:txBody>
                    <a:bodyPr/>
                    <a:lstStyle/>
                    <a:p>
                      <a:pPr algn="r"/>
                      <a:r>
                        <a:rPr kumimoji="1" lang="en-US" altLang="ja-JP" sz="1400" dirty="0"/>
                        <a:t>2</a:t>
                      </a:r>
                      <a:endParaRPr kumimoji="1" lang="ja-JP" altLang="en-US" sz="1400" dirty="0"/>
                    </a:p>
                  </a:txBody>
                  <a:tcPr/>
                </a:tc>
                <a:tc>
                  <a:txBody>
                    <a:bodyPr/>
                    <a:lstStyle/>
                    <a:p>
                      <a:pPr algn="r"/>
                      <a:r>
                        <a:rPr kumimoji="1" lang="en-US" altLang="ja-JP" sz="1400" dirty="0"/>
                        <a:t>1.7%</a:t>
                      </a:r>
                      <a:endParaRPr kumimoji="1" lang="ja-JP" altLang="en-US" sz="1400" dirty="0"/>
                    </a:p>
                  </a:txBody>
                  <a:tcPr/>
                </a:tc>
                <a:extLst>
                  <a:ext uri="{0D108BD9-81ED-4DB2-BD59-A6C34878D82A}">
                    <a16:rowId xmlns:a16="http://schemas.microsoft.com/office/drawing/2014/main" val="3326953151"/>
                  </a:ext>
                </a:extLst>
              </a:tr>
              <a:tr h="307170">
                <a:tc>
                  <a:txBody>
                    <a:bodyPr/>
                    <a:lstStyle/>
                    <a:p>
                      <a:pPr algn="l"/>
                      <a:r>
                        <a:rPr kumimoji="1" lang="en-US" altLang="ja-JP" sz="1400" dirty="0"/>
                        <a:t>E.API</a:t>
                      </a:r>
                      <a:r>
                        <a:rPr kumimoji="1" lang="en-US" altLang="ja-JP" sz="1400" baseline="0" dirty="0"/>
                        <a:t> / Library </a:t>
                      </a:r>
                      <a:r>
                        <a:rPr kumimoji="1" lang="ja-JP" altLang="en-US" sz="1400" baseline="0" dirty="0"/>
                        <a:t>プロトコル</a:t>
                      </a:r>
                      <a:endParaRPr kumimoji="1" lang="ja-JP" altLang="en-US" sz="1400" dirty="0"/>
                    </a:p>
                  </a:txBody>
                  <a:tcPr/>
                </a:tc>
                <a:tc>
                  <a:txBody>
                    <a:bodyPr/>
                    <a:lstStyle/>
                    <a:p>
                      <a:pPr algn="r"/>
                      <a:r>
                        <a:rPr kumimoji="1" lang="en-US" altLang="ja-JP" sz="1400" dirty="0"/>
                        <a:t>7</a:t>
                      </a:r>
                      <a:endParaRPr kumimoji="1" lang="ja-JP" altLang="en-US" sz="1400" dirty="0"/>
                    </a:p>
                  </a:txBody>
                  <a:tcPr/>
                </a:tc>
                <a:tc>
                  <a:txBody>
                    <a:bodyPr/>
                    <a:lstStyle/>
                    <a:p>
                      <a:pPr algn="r"/>
                      <a:r>
                        <a:rPr kumimoji="1" lang="en-US" altLang="ja-JP" sz="1400" dirty="0"/>
                        <a:t>5.9%</a:t>
                      </a:r>
                      <a:endParaRPr kumimoji="1" lang="ja-JP" altLang="en-US" sz="1400" dirty="0"/>
                    </a:p>
                  </a:txBody>
                  <a:tcPr/>
                </a:tc>
                <a:extLst>
                  <a:ext uri="{0D108BD9-81ED-4DB2-BD59-A6C34878D82A}">
                    <a16:rowId xmlns:a16="http://schemas.microsoft.com/office/drawing/2014/main" val="3457275544"/>
                  </a:ext>
                </a:extLst>
              </a:tr>
              <a:tr h="307170">
                <a:tc>
                  <a:txBody>
                    <a:bodyPr/>
                    <a:lstStyle/>
                    <a:p>
                      <a:pPr algn="l"/>
                      <a:r>
                        <a:rPr kumimoji="1" lang="en-US" altLang="ja-JP" sz="1400" dirty="0"/>
                        <a:t>F.</a:t>
                      </a:r>
                      <a:r>
                        <a:rPr kumimoji="1" lang="ja-JP" altLang="en-US" sz="1400" dirty="0"/>
                        <a:t>言語やアルゴリズムの一般的なイディオム</a:t>
                      </a:r>
                    </a:p>
                  </a:txBody>
                  <a:tcPr/>
                </a:tc>
                <a:tc>
                  <a:txBody>
                    <a:bodyPr/>
                    <a:lstStyle/>
                    <a:p>
                      <a:pPr algn="r"/>
                      <a:r>
                        <a:rPr kumimoji="1" lang="en-US" altLang="ja-JP" sz="1400" dirty="0"/>
                        <a:t>2</a:t>
                      </a:r>
                      <a:endParaRPr kumimoji="1" lang="ja-JP" altLang="en-US" sz="1400" dirty="0"/>
                    </a:p>
                  </a:txBody>
                  <a:tcPr/>
                </a:tc>
                <a:tc>
                  <a:txBody>
                    <a:bodyPr/>
                    <a:lstStyle/>
                    <a:p>
                      <a:pPr algn="r"/>
                      <a:r>
                        <a:rPr kumimoji="1" lang="en-US" altLang="ja-JP" sz="1400" dirty="0"/>
                        <a:t>1.7%</a:t>
                      </a:r>
                      <a:endParaRPr kumimoji="1" lang="ja-JP" altLang="en-US" sz="1400" dirty="0"/>
                    </a:p>
                  </a:txBody>
                  <a:tcPr/>
                </a:tc>
                <a:extLst>
                  <a:ext uri="{0D108BD9-81ED-4DB2-BD59-A6C34878D82A}">
                    <a16:rowId xmlns:a16="http://schemas.microsoft.com/office/drawing/2014/main" val="1678308583"/>
                  </a:ext>
                </a:extLst>
              </a:tr>
              <a:tr h="307170">
                <a:tc>
                  <a:txBody>
                    <a:bodyPr/>
                    <a:lstStyle/>
                    <a:p>
                      <a:pPr algn="l"/>
                      <a:r>
                        <a:rPr kumimoji="1" lang="en-US" altLang="ja-JP" sz="1400" dirty="0"/>
                        <a:t>G.</a:t>
                      </a:r>
                      <a:r>
                        <a:rPr kumimoji="1" lang="ja-JP" altLang="en-US" sz="1400" dirty="0"/>
                        <a:t>パラメータ化されたコード</a:t>
                      </a:r>
                    </a:p>
                  </a:txBody>
                  <a:tcPr/>
                </a:tc>
                <a:tc>
                  <a:txBody>
                    <a:bodyPr/>
                    <a:lstStyle/>
                    <a:p>
                      <a:pPr algn="r"/>
                      <a:r>
                        <a:rPr kumimoji="1" lang="en-US" altLang="ja-JP" sz="1400" dirty="0"/>
                        <a:t>57</a:t>
                      </a:r>
                      <a:endParaRPr kumimoji="1" lang="ja-JP" altLang="en-US" sz="1400" dirty="0"/>
                    </a:p>
                  </a:txBody>
                  <a:tcPr/>
                </a:tc>
                <a:tc>
                  <a:txBody>
                    <a:bodyPr/>
                    <a:lstStyle/>
                    <a:p>
                      <a:pPr algn="r"/>
                      <a:r>
                        <a:rPr kumimoji="1" lang="en-US" altLang="ja-JP" sz="1400" dirty="0"/>
                        <a:t>47.1%</a:t>
                      </a:r>
                      <a:endParaRPr kumimoji="1" lang="ja-JP" altLang="en-US" sz="1400" dirty="0"/>
                    </a:p>
                  </a:txBody>
                  <a:tcPr/>
                </a:tc>
                <a:extLst>
                  <a:ext uri="{0D108BD9-81ED-4DB2-BD59-A6C34878D82A}">
                    <a16:rowId xmlns:a16="http://schemas.microsoft.com/office/drawing/2014/main" val="1279226006"/>
                  </a:ext>
                </a:extLst>
              </a:tr>
              <a:tr h="307170">
                <a:tc>
                  <a:txBody>
                    <a:bodyPr/>
                    <a:lstStyle/>
                    <a:p>
                      <a:pPr algn="l"/>
                      <a:r>
                        <a:rPr kumimoji="1" lang="en-US" altLang="ja-JP" sz="1400" dirty="0"/>
                        <a:t>H.</a:t>
                      </a:r>
                      <a:r>
                        <a:rPr kumimoji="1" lang="ja-JP" altLang="en-US" sz="1400" dirty="0"/>
                        <a:t>バグ回避</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2506926846"/>
                  </a:ext>
                </a:extLst>
              </a:tr>
              <a:tr h="307170">
                <a:tc>
                  <a:txBody>
                    <a:bodyPr/>
                    <a:lstStyle/>
                    <a:p>
                      <a:pPr algn="l"/>
                      <a:r>
                        <a:rPr kumimoji="1" lang="en-US" altLang="ja-JP" sz="1400" dirty="0"/>
                        <a:t>I.</a:t>
                      </a:r>
                      <a:r>
                        <a:rPr kumimoji="1" lang="ja-JP" altLang="en-US" sz="1400" dirty="0"/>
                        <a:t>複製と専門化</a:t>
                      </a:r>
                    </a:p>
                  </a:txBody>
                  <a:tcPr/>
                </a:tc>
                <a:tc>
                  <a:txBody>
                    <a:bodyPr/>
                    <a:lstStyle/>
                    <a:p>
                      <a:pPr algn="r"/>
                      <a:r>
                        <a:rPr kumimoji="1" lang="en-US" altLang="ja-JP" sz="1400" dirty="0"/>
                        <a:t>30</a:t>
                      </a:r>
                      <a:endParaRPr kumimoji="1" lang="ja-JP" altLang="en-US" sz="1400" dirty="0"/>
                    </a:p>
                  </a:txBody>
                  <a:tcPr/>
                </a:tc>
                <a:tc>
                  <a:txBody>
                    <a:bodyPr/>
                    <a:lstStyle/>
                    <a:p>
                      <a:pPr algn="r"/>
                      <a:r>
                        <a:rPr kumimoji="1" lang="en-US" altLang="ja-JP" sz="1400" dirty="0"/>
                        <a:t>24.8%</a:t>
                      </a:r>
                      <a:endParaRPr kumimoji="1" lang="ja-JP" altLang="en-US" sz="1400" dirty="0"/>
                    </a:p>
                  </a:txBody>
                  <a:tcPr/>
                </a:tc>
                <a:extLst>
                  <a:ext uri="{0D108BD9-81ED-4DB2-BD59-A6C34878D82A}">
                    <a16:rowId xmlns:a16="http://schemas.microsoft.com/office/drawing/2014/main" val="634534739"/>
                  </a:ext>
                </a:extLst>
              </a:tr>
              <a:tr h="307170">
                <a:tc>
                  <a:txBody>
                    <a:bodyPr/>
                    <a:lstStyle/>
                    <a:p>
                      <a:pPr algn="l"/>
                      <a:r>
                        <a:rPr kumimoji="1" lang="en-US" altLang="ja-JP" sz="1400" dirty="0"/>
                        <a:t>J.</a:t>
                      </a:r>
                      <a:r>
                        <a:rPr kumimoji="1" lang="ja-JP" altLang="en-US" sz="1400" dirty="0"/>
                        <a:t>横断的関心事</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1767143828"/>
                  </a:ext>
                </a:extLst>
              </a:tr>
              <a:tr h="307170">
                <a:tc>
                  <a:txBody>
                    <a:bodyPr/>
                    <a:lstStyle/>
                    <a:p>
                      <a:pPr algn="l"/>
                      <a:r>
                        <a:rPr kumimoji="1" lang="en-US" altLang="ja-JP" sz="1400" dirty="0"/>
                        <a:t>K.</a:t>
                      </a:r>
                      <a:r>
                        <a:rPr kumimoji="1" lang="ja-JP" altLang="en-US" sz="1400" dirty="0"/>
                        <a:t>逐語的コード片</a:t>
                      </a:r>
                    </a:p>
                  </a:txBody>
                  <a:tcPr/>
                </a:tc>
                <a:tc>
                  <a:txBody>
                    <a:bodyPr/>
                    <a:lstStyle/>
                    <a:p>
                      <a:pPr algn="r"/>
                      <a:r>
                        <a:rPr kumimoji="1" lang="en-US" altLang="ja-JP" sz="1400" dirty="0"/>
                        <a:t>23</a:t>
                      </a:r>
                      <a:endParaRPr kumimoji="1" lang="ja-JP" altLang="en-US" sz="1400" dirty="0"/>
                    </a:p>
                  </a:txBody>
                  <a:tcPr/>
                </a:tc>
                <a:tc>
                  <a:txBody>
                    <a:bodyPr/>
                    <a:lstStyle/>
                    <a:p>
                      <a:pPr algn="r"/>
                      <a:r>
                        <a:rPr kumimoji="1" lang="en-US" altLang="ja-JP" sz="1400" dirty="0"/>
                        <a:t>19.0%</a:t>
                      </a:r>
                      <a:endParaRPr kumimoji="1" lang="ja-JP" altLang="en-US" sz="1400" dirty="0"/>
                    </a:p>
                  </a:txBody>
                  <a:tcPr/>
                </a:tc>
                <a:extLst>
                  <a:ext uri="{0D108BD9-81ED-4DB2-BD59-A6C34878D82A}">
                    <a16:rowId xmlns:a16="http://schemas.microsoft.com/office/drawing/2014/main" val="1590934067"/>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b8fc7768e7_0_11"/>
          <p:cNvSpPr txBox="1">
            <a:spLocks noGrp="1"/>
          </p:cNvSpPr>
          <p:nvPr>
            <p:ph type="title"/>
          </p:nvPr>
        </p:nvSpPr>
        <p:spPr/>
        <p:txBody>
          <a:bodyPr/>
          <a:lstStyle/>
          <a:p>
            <a:pPr lvl="0"/>
            <a:r>
              <a:rPr lang="ja-JP" altLang="en-US" dirty="0"/>
              <a:t>分類結果</a:t>
            </a:r>
          </a:p>
        </p:txBody>
      </p:sp>
      <p:sp>
        <p:nvSpPr>
          <p:cNvPr id="253" name="Google Shape;253;gb8fc7768e7_0_11"/>
          <p:cNvSpPr txBox="1">
            <a:spLocks noGrp="1"/>
          </p:cNvSpPr>
          <p:nvPr>
            <p:ph type="body" idx="1"/>
          </p:nvPr>
        </p:nvSpPr>
        <p:spPr/>
        <p:txBody>
          <a:bodyPr/>
          <a:lstStyle/>
          <a:p>
            <a:pPr marL="139700" lvl="0" indent="0">
              <a:buNone/>
            </a:pPr>
            <a:r>
              <a:rPr lang="ja" altLang="en-US" dirty="0"/>
              <a:t> </a:t>
            </a:r>
          </a:p>
        </p:txBody>
      </p:sp>
      <p:sp>
        <p:nvSpPr>
          <p:cNvPr id="254" name="Google Shape;254;gb8fc7768e7_0_11"/>
          <p:cNvSpPr txBox="1">
            <a:spLocks noGrp="1"/>
          </p:cNvSpPr>
          <p:nvPr>
            <p:ph type="sldNum" idx="12"/>
          </p:nvPr>
        </p:nvSpPr>
        <p:spPr/>
        <p:txBody>
          <a:bodyPr/>
          <a:lstStyle/>
          <a:p>
            <a:pPr lvl="0"/>
            <a:fld id="{00000000-1234-1234-1234-123412341234}" type="slidenum">
              <a:rPr lang="en-US" altLang="ja" smtClean="0"/>
              <a:pPr lvl="0"/>
              <a:t>14</a:t>
            </a:fld>
            <a:endParaRPr lang="en-US"/>
          </a:p>
        </p:txBody>
      </p:sp>
      <p:graphicFrame>
        <p:nvGraphicFramePr>
          <p:cNvPr id="6" name="表 5">
            <a:extLst>
              <a:ext uri="{FF2B5EF4-FFF2-40B4-BE49-F238E27FC236}">
                <a16:creationId xmlns:a16="http://schemas.microsoft.com/office/drawing/2014/main" id="{633BC600-BB85-44CA-BCD7-24EFF9B63F52}"/>
              </a:ext>
            </a:extLst>
          </p:cNvPr>
          <p:cNvGraphicFramePr>
            <a:graphicFrameLocks noGrp="1"/>
          </p:cNvGraphicFramePr>
          <p:nvPr>
            <p:extLst>
              <p:ext uri="{D42A27DB-BD31-4B8C-83A1-F6EECF244321}">
                <p14:modId xmlns:p14="http://schemas.microsoft.com/office/powerpoint/2010/main" val="20668619"/>
              </p:ext>
            </p:extLst>
          </p:nvPr>
        </p:nvGraphicFramePr>
        <p:xfrm>
          <a:off x="1649933" y="1153806"/>
          <a:ext cx="5833034" cy="3686040"/>
        </p:xfrm>
        <a:graphic>
          <a:graphicData uri="http://schemas.openxmlformats.org/drawingml/2006/table">
            <a:tbl>
              <a:tblPr firstRow="1" bandRow="1">
                <a:tableStyleId>{073A0DAA-6AF3-43AB-8588-CEC1D06C72B9}</a:tableStyleId>
              </a:tblPr>
              <a:tblGrid>
                <a:gridCol w="3511005">
                  <a:extLst>
                    <a:ext uri="{9D8B030D-6E8A-4147-A177-3AD203B41FA5}">
                      <a16:colId xmlns:a16="http://schemas.microsoft.com/office/drawing/2014/main" val="2106614060"/>
                    </a:ext>
                  </a:extLst>
                </a:gridCol>
                <a:gridCol w="1525548">
                  <a:extLst>
                    <a:ext uri="{9D8B030D-6E8A-4147-A177-3AD203B41FA5}">
                      <a16:colId xmlns:a16="http://schemas.microsoft.com/office/drawing/2014/main" val="4190624593"/>
                    </a:ext>
                  </a:extLst>
                </a:gridCol>
                <a:gridCol w="796481">
                  <a:extLst>
                    <a:ext uri="{9D8B030D-6E8A-4147-A177-3AD203B41FA5}">
                      <a16:colId xmlns:a16="http://schemas.microsoft.com/office/drawing/2014/main" val="1408305964"/>
                    </a:ext>
                  </a:extLst>
                </a:gridCol>
              </a:tblGrid>
              <a:tr h="307170">
                <a:tc>
                  <a:txBody>
                    <a:bodyPr/>
                    <a:lstStyle/>
                    <a:p>
                      <a:r>
                        <a:rPr kumimoji="1" lang="ja-JP" altLang="en-US" sz="1400" dirty="0">
                          <a:solidFill>
                            <a:schemeClr val="bg1"/>
                          </a:solidFill>
                        </a:rPr>
                        <a:t>分類</a:t>
                      </a:r>
                      <a:endParaRPr kumimoji="1" lang="ja-JP" altLang="en-US" sz="1400" b="1" dirty="0">
                        <a:solidFill>
                          <a:schemeClr val="bg1"/>
                        </a:solidFill>
                        <a:latin typeface="Algerian" panose="04020705040A02060702" pitchFamily="82" charset="0"/>
                        <a:ea typeface="+mj-ea"/>
                      </a:endParaRPr>
                    </a:p>
                  </a:txBody>
                  <a:tcPr>
                    <a:solidFill>
                      <a:schemeClr val="tx1"/>
                    </a:solidFill>
                  </a:tcPr>
                </a:tc>
                <a:tc>
                  <a:txBody>
                    <a:bodyPr/>
                    <a:lstStyle/>
                    <a:p>
                      <a:pPr algn="l"/>
                      <a:r>
                        <a:rPr kumimoji="1" lang="ja-JP" altLang="en-US" sz="1400" dirty="0">
                          <a:solidFill>
                            <a:schemeClr val="bg1"/>
                          </a:solidFill>
                        </a:rPr>
                        <a:t>クローンペアの数</a:t>
                      </a:r>
                      <a:endParaRPr kumimoji="1" lang="ja-JP" altLang="en-US" sz="1400" b="1" dirty="0">
                        <a:solidFill>
                          <a:schemeClr val="bg1"/>
                        </a:solidFill>
                        <a:latin typeface="+mn-ea"/>
                        <a:ea typeface="+mn-ea"/>
                        <a:cs typeface="Arial" panose="020B0604020202020204" pitchFamily="34" charset="0"/>
                      </a:endParaRPr>
                    </a:p>
                  </a:txBody>
                  <a:tcPr>
                    <a:solidFill>
                      <a:schemeClr val="tx1"/>
                    </a:solidFill>
                  </a:tcPr>
                </a:tc>
                <a:tc>
                  <a:txBody>
                    <a:bodyPr/>
                    <a:lstStyle/>
                    <a:p>
                      <a:r>
                        <a:rPr kumimoji="1" lang="ja-JP" altLang="en-US" sz="1400" dirty="0">
                          <a:solidFill>
                            <a:schemeClr val="bg1"/>
                          </a:solidFill>
                        </a:rPr>
                        <a:t>割合</a:t>
                      </a:r>
                      <a:endParaRPr kumimoji="1" lang="ja-JP" altLang="en-US" sz="1400" b="1" dirty="0">
                        <a:solidFill>
                          <a:schemeClr val="bg1"/>
                        </a:solidFill>
                      </a:endParaRPr>
                    </a:p>
                  </a:txBody>
                  <a:tcPr>
                    <a:solidFill>
                      <a:schemeClr val="tx1"/>
                    </a:solidFill>
                  </a:tcPr>
                </a:tc>
                <a:extLst>
                  <a:ext uri="{0D108BD9-81ED-4DB2-BD59-A6C34878D82A}">
                    <a16:rowId xmlns:a16="http://schemas.microsoft.com/office/drawing/2014/main" val="2138431028"/>
                  </a:ext>
                </a:extLst>
              </a:tr>
              <a:tr h="307170">
                <a:tc>
                  <a:txBody>
                    <a:bodyPr/>
                    <a:lstStyle/>
                    <a:p>
                      <a:r>
                        <a:rPr kumimoji="1" lang="en-US" altLang="ja-JP" sz="1400" dirty="0"/>
                        <a:t>A.</a:t>
                      </a:r>
                      <a:r>
                        <a:rPr kumimoji="1" lang="ja-JP" altLang="en-US" sz="1400" dirty="0"/>
                        <a:t>ハードウェアバリエーション</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2110768380"/>
                  </a:ext>
                </a:extLst>
              </a:tr>
              <a:tr h="307170">
                <a:tc>
                  <a:txBody>
                    <a:bodyPr/>
                    <a:lstStyle/>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en-US" altLang="ja-JP" sz="1400" dirty="0"/>
                        <a:t>B.</a:t>
                      </a:r>
                      <a:r>
                        <a:rPr kumimoji="1" lang="ja-JP" altLang="en-US" sz="1400" dirty="0"/>
                        <a:t>プラットフォームバリエーション</a:t>
                      </a:r>
                    </a:p>
                  </a:txBody>
                  <a:tcPr>
                    <a:solidFill>
                      <a:srgbClr val="99CC00"/>
                    </a:solidFill>
                  </a:tcPr>
                </a:tc>
                <a:tc>
                  <a:txBody>
                    <a:bodyPr/>
                    <a:lstStyle/>
                    <a:p>
                      <a:pPr algn="r"/>
                      <a:r>
                        <a:rPr kumimoji="1" lang="en-US" altLang="ja-JP" sz="1400" dirty="0"/>
                        <a:t>0</a:t>
                      </a:r>
                      <a:endParaRPr kumimoji="1" lang="ja-JP" altLang="en-US" sz="1400" dirty="0"/>
                    </a:p>
                  </a:txBody>
                  <a:tcPr>
                    <a:solidFill>
                      <a:srgbClr val="99CC00"/>
                    </a:solidFill>
                  </a:tcPr>
                </a:tc>
                <a:tc>
                  <a:txBody>
                    <a:bodyPr/>
                    <a:lstStyle/>
                    <a:p>
                      <a:pPr algn="r"/>
                      <a:r>
                        <a:rPr kumimoji="1" lang="en-US" altLang="ja-JP" sz="1400" dirty="0"/>
                        <a:t>0%</a:t>
                      </a:r>
                      <a:endParaRPr kumimoji="1" lang="ja-JP" altLang="en-US" sz="1400" dirty="0"/>
                    </a:p>
                  </a:txBody>
                  <a:tcPr>
                    <a:solidFill>
                      <a:srgbClr val="99CC00"/>
                    </a:solidFill>
                  </a:tcPr>
                </a:tc>
                <a:extLst>
                  <a:ext uri="{0D108BD9-81ED-4DB2-BD59-A6C34878D82A}">
                    <a16:rowId xmlns:a16="http://schemas.microsoft.com/office/drawing/2014/main" val="3648565471"/>
                  </a:ext>
                </a:extLst>
              </a:tr>
              <a:tr h="307170">
                <a:tc>
                  <a:txBody>
                    <a:bodyPr/>
                    <a:lstStyle/>
                    <a:p>
                      <a:r>
                        <a:rPr kumimoji="1" lang="en-US" altLang="ja-JP" sz="1400" dirty="0"/>
                        <a:t>C.</a:t>
                      </a:r>
                      <a:r>
                        <a:rPr kumimoji="1" lang="ja-JP" altLang="en-US" sz="1400" dirty="0"/>
                        <a:t>実験バリエーション</a:t>
                      </a:r>
                    </a:p>
                  </a:txBody>
                  <a:tcPr>
                    <a:solidFill>
                      <a:srgbClr val="99CC00"/>
                    </a:solidFill>
                  </a:tcPr>
                </a:tc>
                <a:tc>
                  <a:txBody>
                    <a:bodyPr/>
                    <a:lstStyle/>
                    <a:p>
                      <a:pPr algn="r"/>
                      <a:r>
                        <a:rPr kumimoji="1" lang="en-US" altLang="ja-JP" sz="1400" dirty="0"/>
                        <a:t>0</a:t>
                      </a:r>
                      <a:endParaRPr kumimoji="1" lang="ja-JP" altLang="en-US" sz="1400" dirty="0"/>
                    </a:p>
                  </a:txBody>
                  <a:tcPr>
                    <a:solidFill>
                      <a:srgbClr val="99CC00"/>
                    </a:solidFill>
                  </a:tcPr>
                </a:tc>
                <a:tc>
                  <a:txBody>
                    <a:bodyPr/>
                    <a:lstStyle/>
                    <a:p>
                      <a:pPr algn="r"/>
                      <a:r>
                        <a:rPr kumimoji="1" lang="en-US" altLang="ja-JP" sz="1400" dirty="0"/>
                        <a:t>0%</a:t>
                      </a:r>
                      <a:endParaRPr kumimoji="1" lang="ja-JP" altLang="en-US" sz="1400" dirty="0"/>
                    </a:p>
                  </a:txBody>
                  <a:tcPr>
                    <a:solidFill>
                      <a:srgbClr val="99CC00"/>
                    </a:solidFill>
                  </a:tcPr>
                </a:tc>
                <a:extLst>
                  <a:ext uri="{0D108BD9-81ED-4DB2-BD59-A6C34878D82A}">
                    <a16:rowId xmlns:a16="http://schemas.microsoft.com/office/drawing/2014/main" val="1181498384"/>
                  </a:ext>
                </a:extLst>
              </a:tr>
              <a:tr h="307170">
                <a:tc>
                  <a:txBody>
                    <a:bodyPr/>
                    <a:lstStyle/>
                    <a:p>
                      <a:pPr algn="l"/>
                      <a:r>
                        <a:rPr kumimoji="1" lang="en-US" altLang="ja-JP" sz="1400" dirty="0"/>
                        <a:t>D.</a:t>
                      </a:r>
                      <a:r>
                        <a:rPr kumimoji="1" lang="ja-JP" altLang="en-US" sz="1400" dirty="0"/>
                        <a:t>言語の表現力不足によるボイラープレート</a:t>
                      </a:r>
                    </a:p>
                  </a:txBody>
                  <a:tcPr/>
                </a:tc>
                <a:tc>
                  <a:txBody>
                    <a:bodyPr/>
                    <a:lstStyle/>
                    <a:p>
                      <a:pPr algn="r"/>
                      <a:r>
                        <a:rPr kumimoji="1" lang="en-US" altLang="ja-JP" sz="1400" dirty="0"/>
                        <a:t>2</a:t>
                      </a:r>
                      <a:endParaRPr kumimoji="1" lang="ja-JP" altLang="en-US" sz="1400" dirty="0"/>
                    </a:p>
                  </a:txBody>
                  <a:tcPr/>
                </a:tc>
                <a:tc>
                  <a:txBody>
                    <a:bodyPr/>
                    <a:lstStyle/>
                    <a:p>
                      <a:pPr algn="r"/>
                      <a:r>
                        <a:rPr kumimoji="1" lang="en-US" altLang="ja-JP" sz="1400" dirty="0"/>
                        <a:t>1.7%</a:t>
                      </a:r>
                      <a:endParaRPr kumimoji="1" lang="ja-JP" altLang="en-US" sz="1400" dirty="0"/>
                    </a:p>
                  </a:txBody>
                  <a:tcPr/>
                </a:tc>
                <a:extLst>
                  <a:ext uri="{0D108BD9-81ED-4DB2-BD59-A6C34878D82A}">
                    <a16:rowId xmlns:a16="http://schemas.microsoft.com/office/drawing/2014/main" val="3326953151"/>
                  </a:ext>
                </a:extLst>
              </a:tr>
              <a:tr h="307170">
                <a:tc>
                  <a:txBody>
                    <a:bodyPr/>
                    <a:lstStyle/>
                    <a:p>
                      <a:pPr algn="l"/>
                      <a:r>
                        <a:rPr kumimoji="1" lang="en-US" altLang="ja-JP" sz="1400" dirty="0"/>
                        <a:t>E.API</a:t>
                      </a:r>
                      <a:r>
                        <a:rPr kumimoji="1" lang="en-US" altLang="ja-JP" sz="1400" baseline="0" dirty="0"/>
                        <a:t> / Library </a:t>
                      </a:r>
                      <a:r>
                        <a:rPr kumimoji="1" lang="ja-JP" altLang="en-US" sz="1400" baseline="0" dirty="0"/>
                        <a:t>プロトコル</a:t>
                      </a:r>
                      <a:endParaRPr kumimoji="1" lang="ja-JP" altLang="en-US" sz="1400" dirty="0"/>
                    </a:p>
                  </a:txBody>
                  <a:tcPr/>
                </a:tc>
                <a:tc>
                  <a:txBody>
                    <a:bodyPr/>
                    <a:lstStyle/>
                    <a:p>
                      <a:pPr algn="r"/>
                      <a:r>
                        <a:rPr kumimoji="1" lang="en-US" altLang="ja-JP" sz="1400" dirty="0"/>
                        <a:t>7</a:t>
                      </a:r>
                      <a:endParaRPr kumimoji="1" lang="ja-JP" altLang="en-US" sz="1400" dirty="0"/>
                    </a:p>
                  </a:txBody>
                  <a:tcPr/>
                </a:tc>
                <a:tc>
                  <a:txBody>
                    <a:bodyPr/>
                    <a:lstStyle/>
                    <a:p>
                      <a:pPr algn="r"/>
                      <a:r>
                        <a:rPr kumimoji="1" lang="en-US" altLang="ja-JP" sz="1400" dirty="0"/>
                        <a:t>5.9%</a:t>
                      </a:r>
                      <a:endParaRPr kumimoji="1" lang="ja-JP" altLang="en-US" sz="1400" dirty="0"/>
                    </a:p>
                  </a:txBody>
                  <a:tcPr/>
                </a:tc>
                <a:extLst>
                  <a:ext uri="{0D108BD9-81ED-4DB2-BD59-A6C34878D82A}">
                    <a16:rowId xmlns:a16="http://schemas.microsoft.com/office/drawing/2014/main" val="3457275544"/>
                  </a:ext>
                </a:extLst>
              </a:tr>
              <a:tr h="307170">
                <a:tc>
                  <a:txBody>
                    <a:bodyPr/>
                    <a:lstStyle/>
                    <a:p>
                      <a:pPr algn="l"/>
                      <a:r>
                        <a:rPr kumimoji="1" lang="en-US" altLang="ja-JP" sz="1400" dirty="0"/>
                        <a:t>F.</a:t>
                      </a:r>
                      <a:r>
                        <a:rPr kumimoji="1" lang="ja-JP" altLang="en-US" sz="1400" dirty="0"/>
                        <a:t>言語やアルゴリズムの一般的なイディオム</a:t>
                      </a:r>
                    </a:p>
                  </a:txBody>
                  <a:tcPr/>
                </a:tc>
                <a:tc>
                  <a:txBody>
                    <a:bodyPr/>
                    <a:lstStyle/>
                    <a:p>
                      <a:pPr algn="r"/>
                      <a:r>
                        <a:rPr kumimoji="1" lang="en-US" altLang="ja-JP" sz="1400" dirty="0"/>
                        <a:t>2</a:t>
                      </a:r>
                      <a:endParaRPr kumimoji="1" lang="ja-JP" altLang="en-US" sz="1400" dirty="0"/>
                    </a:p>
                  </a:txBody>
                  <a:tcPr/>
                </a:tc>
                <a:tc>
                  <a:txBody>
                    <a:bodyPr/>
                    <a:lstStyle/>
                    <a:p>
                      <a:pPr algn="r"/>
                      <a:r>
                        <a:rPr kumimoji="1" lang="en-US" altLang="ja-JP" sz="1400" dirty="0"/>
                        <a:t>1.7%</a:t>
                      </a:r>
                      <a:endParaRPr kumimoji="1" lang="ja-JP" altLang="en-US" sz="1400" dirty="0"/>
                    </a:p>
                  </a:txBody>
                  <a:tcPr/>
                </a:tc>
                <a:extLst>
                  <a:ext uri="{0D108BD9-81ED-4DB2-BD59-A6C34878D82A}">
                    <a16:rowId xmlns:a16="http://schemas.microsoft.com/office/drawing/2014/main" val="1678308583"/>
                  </a:ext>
                </a:extLst>
              </a:tr>
              <a:tr h="307170">
                <a:tc>
                  <a:txBody>
                    <a:bodyPr/>
                    <a:lstStyle/>
                    <a:p>
                      <a:pPr algn="l"/>
                      <a:r>
                        <a:rPr kumimoji="1" lang="en-US" altLang="ja-JP" sz="1400" dirty="0"/>
                        <a:t>G.</a:t>
                      </a:r>
                      <a:r>
                        <a:rPr kumimoji="1" lang="ja-JP" altLang="en-US" sz="1400" dirty="0"/>
                        <a:t>パラメータ化されたコード</a:t>
                      </a:r>
                    </a:p>
                  </a:txBody>
                  <a:tcPr/>
                </a:tc>
                <a:tc>
                  <a:txBody>
                    <a:bodyPr/>
                    <a:lstStyle/>
                    <a:p>
                      <a:pPr algn="r"/>
                      <a:r>
                        <a:rPr kumimoji="1" lang="en-US" altLang="ja-JP" sz="1400" dirty="0"/>
                        <a:t>57</a:t>
                      </a:r>
                      <a:endParaRPr kumimoji="1" lang="ja-JP" altLang="en-US" sz="1400" dirty="0"/>
                    </a:p>
                  </a:txBody>
                  <a:tcPr/>
                </a:tc>
                <a:tc>
                  <a:txBody>
                    <a:bodyPr/>
                    <a:lstStyle/>
                    <a:p>
                      <a:pPr algn="r"/>
                      <a:r>
                        <a:rPr kumimoji="1" lang="en-US" altLang="ja-JP" sz="1400" dirty="0"/>
                        <a:t>47.1%</a:t>
                      </a:r>
                      <a:endParaRPr kumimoji="1" lang="ja-JP" altLang="en-US" sz="1400" dirty="0"/>
                    </a:p>
                  </a:txBody>
                  <a:tcPr/>
                </a:tc>
                <a:extLst>
                  <a:ext uri="{0D108BD9-81ED-4DB2-BD59-A6C34878D82A}">
                    <a16:rowId xmlns:a16="http://schemas.microsoft.com/office/drawing/2014/main" val="1279226006"/>
                  </a:ext>
                </a:extLst>
              </a:tr>
              <a:tr h="307170">
                <a:tc>
                  <a:txBody>
                    <a:bodyPr/>
                    <a:lstStyle/>
                    <a:p>
                      <a:pPr algn="l"/>
                      <a:r>
                        <a:rPr kumimoji="1" lang="en-US" altLang="ja-JP" sz="1400" dirty="0"/>
                        <a:t>H.</a:t>
                      </a:r>
                      <a:r>
                        <a:rPr kumimoji="1" lang="ja-JP" altLang="en-US" sz="1400" dirty="0"/>
                        <a:t>バグ回避</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2506926846"/>
                  </a:ext>
                </a:extLst>
              </a:tr>
              <a:tr h="307170">
                <a:tc>
                  <a:txBody>
                    <a:bodyPr/>
                    <a:lstStyle/>
                    <a:p>
                      <a:pPr algn="l"/>
                      <a:r>
                        <a:rPr kumimoji="1" lang="en-US" altLang="ja-JP" sz="1400" dirty="0"/>
                        <a:t>I.</a:t>
                      </a:r>
                      <a:r>
                        <a:rPr kumimoji="1" lang="ja-JP" altLang="en-US" sz="1400" dirty="0"/>
                        <a:t>複製と専門化</a:t>
                      </a:r>
                    </a:p>
                  </a:txBody>
                  <a:tcPr>
                    <a:solidFill>
                      <a:srgbClr val="99CC00"/>
                    </a:solidFill>
                  </a:tcPr>
                </a:tc>
                <a:tc>
                  <a:txBody>
                    <a:bodyPr/>
                    <a:lstStyle/>
                    <a:p>
                      <a:pPr algn="r"/>
                      <a:r>
                        <a:rPr kumimoji="1" lang="en-US" altLang="ja-JP" sz="1400" dirty="0"/>
                        <a:t>30</a:t>
                      </a:r>
                      <a:endParaRPr kumimoji="1" lang="ja-JP" altLang="en-US" sz="1400" dirty="0"/>
                    </a:p>
                  </a:txBody>
                  <a:tcPr>
                    <a:solidFill>
                      <a:srgbClr val="99CC00"/>
                    </a:solidFill>
                  </a:tcPr>
                </a:tc>
                <a:tc>
                  <a:txBody>
                    <a:bodyPr/>
                    <a:lstStyle/>
                    <a:p>
                      <a:pPr algn="r"/>
                      <a:r>
                        <a:rPr kumimoji="1" lang="en-US" altLang="ja-JP" sz="1400" dirty="0"/>
                        <a:t>24.8%</a:t>
                      </a:r>
                      <a:endParaRPr kumimoji="1" lang="ja-JP" altLang="en-US" sz="1400" dirty="0"/>
                    </a:p>
                  </a:txBody>
                  <a:tcPr>
                    <a:solidFill>
                      <a:srgbClr val="99CC00"/>
                    </a:solidFill>
                  </a:tcPr>
                </a:tc>
                <a:extLst>
                  <a:ext uri="{0D108BD9-81ED-4DB2-BD59-A6C34878D82A}">
                    <a16:rowId xmlns:a16="http://schemas.microsoft.com/office/drawing/2014/main" val="634534739"/>
                  </a:ext>
                </a:extLst>
              </a:tr>
              <a:tr h="307170">
                <a:tc>
                  <a:txBody>
                    <a:bodyPr/>
                    <a:lstStyle/>
                    <a:p>
                      <a:pPr algn="l"/>
                      <a:r>
                        <a:rPr kumimoji="1" lang="en-US" altLang="ja-JP" sz="1400" dirty="0"/>
                        <a:t>J.</a:t>
                      </a:r>
                      <a:r>
                        <a:rPr kumimoji="1" lang="ja-JP" altLang="en-US" sz="1400" dirty="0"/>
                        <a:t>横断的関心事</a:t>
                      </a:r>
                    </a:p>
                  </a:txBody>
                  <a:tcPr/>
                </a:tc>
                <a:tc>
                  <a:txBody>
                    <a:bodyPr/>
                    <a:lstStyle/>
                    <a:p>
                      <a:pPr algn="r"/>
                      <a:r>
                        <a:rPr kumimoji="1" lang="en-US" altLang="ja-JP" sz="1400" dirty="0"/>
                        <a:t>0</a:t>
                      </a:r>
                      <a:endParaRPr kumimoji="1" lang="ja-JP" altLang="en-US" sz="1400" dirty="0"/>
                    </a:p>
                  </a:txBody>
                  <a:tcPr/>
                </a:tc>
                <a:tc>
                  <a:txBody>
                    <a:bodyPr/>
                    <a:lstStyle/>
                    <a:p>
                      <a:pPr algn="r"/>
                      <a:r>
                        <a:rPr kumimoji="1" lang="en-US" altLang="ja-JP" sz="1400" dirty="0"/>
                        <a:t>0%</a:t>
                      </a:r>
                      <a:endParaRPr kumimoji="1" lang="ja-JP" altLang="en-US" sz="1400" dirty="0"/>
                    </a:p>
                  </a:txBody>
                  <a:tcPr/>
                </a:tc>
                <a:extLst>
                  <a:ext uri="{0D108BD9-81ED-4DB2-BD59-A6C34878D82A}">
                    <a16:rowId xmlns:a16="http://schemas.microsoft.com/office/drawing/2014/main" val="1767143828"/>
                  </a:ext>
                </a:extLst>
              </a:tr>
              <a:tr h="307170">
                <a:tc>
                  <a:txBody>
                    <a:bodyPr/>
                    <a:lstStyle/>
                    <a:p>
                      <a:pPr algn="l"/>
                      <a:r>
                        <a:rPr kumimoji="1" lang="en-US" altLang="ja-JP" sz="1400" dirty="0"/>
                        <a:t>K.</a:t>
                      </a:r>
                      <a:r>
                        <a:rPr kumimoji="1" lang="ja-JP" altLang="en-US" sz="1400" dirty="0"/>
                        <a:t>逐語的コード片</a:t>
                      </a:r>
                    </a:p>
                  </a:txBody>
                  <a:tcPr/>
                </a:tc>
                <a:tc>
                  <a:txBody>
                    <a:bodyPr/>
                    <a:lstStyle/>
                    <a:p>
                      <a:pPr algn="r"/>
                      <a:r>
                        <a:rPr kumimoji="1" lang="en-US" altLang="ja-JP" sz="1400" dirty="0"/>
                        <a:t>23</a:t>
                      </a:r>
                      <a:endParaRPr kumimoji="1" lang="ja-JP" altLang="en-US" sz="1400" dirty="0"/>
                    </a:p>
                  </a:txBody>
                  <a:tcPr/>
                </a:tc>
                <a:tc>
                  <a:txBody>
                    <a:bodyPr/>
                    <a:lstStyle/>
                    <a:p>
                      <a:pPr algn="r"/>
                      <a:r>
                        <a:rPr kumimoji="1" lang="en-US" altLang="ja-JP" sz="1400" dirty="0"/>
                        <a:t>19.0%</a:t>
                      </a:r>
                      <a:endParaRPr kumimoji="1" lang="ja-JP" altLang="en-US" sz="1400" dirty="0"/>
                    </a:p>
                  </a:txBody>
                  <a:tcPr/>
                </a:tc>
                <a:extLst>
                  <a:ext uri="{0D108BD9-81ED-4DB2-BD59-A6C34878D82A}">
                    <a16:rowId xmlns:a16="http://schemas.microsoft.com/office/drawing/2014/main" val="1590934067"/>
                  </a:ext>
                </a:extLst>
              </a:tr>
            </a:tbl>
          </a:graphicData>
        </a:graphic>
      </p:graphicFrame>
    </p:spTree>
    <p:extLst>
      <p:ext uri="{BB962C8B-B14F-4D97-AF65-F5344CB8AC3E}">
        <p14:creationId xmlns:p14="http://schemas.microsoft.com/office/powerpoint/2010/main" val="604604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9129AD-CAF6-46EB-B29E-DAFCA43A397A}"/>
              </a:ext>
            </a:extLst>
          </p:cNvPr>
          <p:cNvSpPr>
            <a:spLocks noGrp="1"/>
          </p:cNvSpPr>
          <p:nvPr>
            <p:ph type="title"/>
          </p:nvPr>
        </p:nvSpPr>
        <p:spPr/>
        <p:txBody>
          <a:bodyPr/>
          <a:lstStyle/>
          <a:p>
            <a:r>
              <a:rPr lang="en-US" altLang="ja-JP" dirty="0"/>
              <a:t>B. </a:t>
            </a:r>
            <a:r>
              <a:rPr lang="ja-JP" altLang="en-US" dirty="0"/>
              <a:t>プラットフォームバリエーション</a:t>
            </a:r>
            <a:r>
              <a:rPr lang="en-US" altLang="ja-JP" dirty="0"/>
              <a:t>(1/2)</a:t>
            </a:r>
            <a:endParaRPr kumimoji="1" lang="ja-JP" altLang="en-US" dirty="0"/>
          </a:p>
        </p:txBody>
      </p:sp>
      <p:sp>
        <p:nvSpPr>
          <p:cNvPr id="3" name="テキスト プレースホルダー 2">
            <a:extLst>
              <a:ext uri="{FF2B5EF4-FFF2-40B4-BE49-F238E27FC236}">
                <a16:creationId xmlns:a16="http://schemas.microsoft.com/office/drawing/2014/main" id="{6C5CE905-458B-478B-912F-D96EBBB0CF87}"/>
              </a:ext>
            </a:extLst>
          </p:cNvPr>
          <p:cNvSpPr>
            <a:spLocks noGrp="1"/>
          </p:cNvSpPr>
          <p:nvPr>
            <p:ph type="body" idx="1"/>
          </p:nvPr>
        </p:nvSpPr>
        <p:spPr>
          <a:xfrm>
            <a:off x="457200" y="1180697"/>
            <a:ext cx="8229600" cy="3394500"/>
          </a:xfrm>
        </p:spPr>
        <p:txBody>
          <a:bodyPr/>
          <a:lstStyle/>
          <a:p>
            <a:r>
              <a:rPr kumimoji="1" lang="ja-JP" altLang="en-US" dirty="0"/>
              <a:t>ソフトウェアを新たなプラットフォームに移植する際</a:t>
            </a:r>
            <a:r>
              <a:rPr kumimoji="1" lang="en-US" altLang="ja-JP" dirty="0"/>
              <a:t>,</a:t>
            </a:r>
            <a:br>
              <a:rPr kumimoji="1" lang="en-US" altLang="ja-JP" dirty="0"/>
            </a:br>
            <a:r>
              <a:rPr kumimoji="1" lang="ja-JP" altLang="en-US" dirty="0"/>
              <a:t>既存ソースコードを複製・改変することで発生</a:t>
            </a:r>
          </a:p>
        </p:txBody>
      </p:sp>
      <p:sp>
        <p:nvSpPr>
          <p:cNvPr id="4" name="スライド番号プレースホルダー 3">
            <a:extLst>
              <a:ext uri="{FF2B5EF4-FFF2-40B4-BE49-F238E27FC236}">
                <a16:creationId xmlns:a16="http://schemas.microsoft.com/office/drawing/2014/main" id="{98D343FF-3908-42F3-B712-1A826295C32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15</a:t>
            </a:fld>
            <a:endParaRPr lang="ja" altLang="en-US"/>
          </a:p>
        </p:txBody>
      </p:sp>
      <p:pic>
        <p:nvPicPr>
          <p:cNvPr id="11"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1DAD71DF-A7F9-4595-8863-B3408032BB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5334" y="2660274"/>
            <a:ext cx="728565" cy="728565"/>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211B2B05-5FE7-4B83-9C5C-4CCC89344C65}"/>
              </a:ext>
            </a:extLst>
          </p:cNvPr>
          <p:cNvSpPr txBox="1"/>
          <p:nvPr/>
        </p:nvSpPr>
        <p:spPr>
          <a:xfrm>
            <a:off x="5956260" y="2714988"/>
            <a:ext cx="184731" cy="461665"/>
          </a:xfrm>
          <a:prstGeom prst="rect">
            <a:avLst/>
          </a:prstGeom>
          <a:noFill/>
        </p:spPr>
        <p:txBody>
          <a:bodyPr wrap="none" rtlCol="0">
            <a:spAutoFit/>
          </a:bodyPr>
          <a:lstStyle/>
          <a:p>
            <a:endParaRPr kumimoji="1" lang="ja-JP" altLang="en-US" sz="2400" dirty="0"/>
          </a:p>
        </p:txBody>
      </p:sp>
      <p:sp>
        <p:nvSpPr>
          <p:cNvPr id="17" name="テキスト ボックス 16">
            <a:extLst>
              <a:ext uri="{FF2B5EF4-FFF2-40B4-BE49-F238E27FC236}">
                <a16:creationId xmlns:a16="http://schemas.microsoft.com/office/drawing/2014/main" id="{8B7F7A2E-17BD-4A12-B125-007D8F42B8CD}"/>
              </a:ext>
            </a:extLst>
          </p:cNvPr>
          <p:cNvSpPr txBox="1"/>
          <p:nvPr/>
        </p:nvSpPr>
        <p:spPr>
          <a:xfrm>
            <a:off x="1138873" y="3506158"/>
            <a:ext cx="3098459" cy="646331"/>
          </a:xfrm>
          <a:prstGeom prst="rect">
            <a:avLst/>
          </a:prstGeom>
          <a:noFill/>
        </p:spPr>
        <p:txBody>
          <a:bodyPr wrap="square" rtlCol="0">
            <a:spAutoFit/>
          </a:bodyPr>
          <a:lstStyle/>
          <a:p>
            <a:pPr algn="ctr"/>
            <a:r>
              <a:rPr kumimoji="1" lang="ja-JP" altLang="en-US" sz="1800" dirty="0"/>
              <a:t>既存のプラットフォームに</a:t>
            </a:r>
            <a:br>
              <a:rPr kumimoji="1" lang="en-US" altLang="ja-JP" sz="1800" dirty="0"/>
            </a:br>
            <a:r>
              <a:rPr kumimoji="1" lang="ja-JP" altLang="en-US" sz="1800" dirty="0"/>
              <a:t>関するソースコード</a:t>
            </a:r>
          </a:p>
        </p:txBody>
      </p:sp>
      <p:sp>
        <p:nvSpPr>
          <p:cNvPr id="18" name="テキスト ボックス 17">
            <a:extLst>
              <a:ext uri="{FF2B5EF4-FFF2-40B4-BE49-F238E27FC236}">
                <a16:creationId xmlns:a16="http://schemas.microsoft.com/office/drawing/2014/main" id="{BA005D1E-7ECE-4420-BAA1-178537D3B948}"/>
              </a:ext>
            </a:extLst>
          </p:cNvPr>
          <p:cNvSpPr txBox="1"/>
          <p:nvPr/>
        </p:nvSpPr>
        <p:spPr>
          <a:xfrm>
            <a:off x="4827781" y="3543768"/>
            <a:ext cx="3010825" cy="646331"/>
          </a:xfrm>
          <a:prstGeom prst="rect">
            <a:avLst/>
          </a:prstGeom>
          <a:noFill/>
        </p:spPr>
        <p:txBody>
          <a:bodyPr wrap="square" rtlCol="0">
            <a:spAutoFit/>
          </a:bodyPr>
          <a:lstStyle/>
          <a:p>
            <a:pPr algn="ctr"/>
            <a:r>
              <a:rPr kumimoji="1" lang="ja-JP" altLang="en-US" sz="1800" dirty="0"/>
              <a:t>新たなプラットフォームに</a:t>
            </a:r>
            <a:br>
              <a:rPr kumimoji="1" lang="en-US" altLang="ja-JP" sz="1800" dirty="0"/>
            </a:br>
            <a:r>
              <a:rPr kumimoji="1" lang="ja-JP" altLang="en-US" sz="1800" dirty="0"/>
              <a:t>関するソースコード</a:t>
            </a:r>
          </a:p>
        </p:txBody>
      </p:sp>
      <p:pic>
        <p:nvPicPr>
          <p:cNvPr id="19"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3F6090E7-CE1E-4CC4-9E44-9F08F73510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4874" y="2660274"/>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BA854E15-FB08-49D4-925E-F74ED8A36A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4414" y="2660275"/>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A3F91F3D-65C2-4D53-8115-846FD4B52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9998" y="2677377"/>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742BD701-EE19-498F-8D87-EF4DA1B1BA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9538" y="2677378"/>
            <a:ext cx="728565" cy="728565"/>
          </a:xfrm>
          <a:prstGeom prst="rect">
            <a:avLst/>
          </a:prstGeom>
          <a:noFill/>
          <a:extLst>
            <a:ext uri="{909E8E84-426E-40DD-AFC4-6F175D3DCCD1}">
              <a14:hiddenFill xmlns:a14="http://schemas.microsoft.com/office/drawing/2010/main">
                <a:solidFill>
                  <a:srgbClr val="FFFFFF"/>
                </a:solidFill>
              </a14:hiddenFill>
            </a:ext>
          </a:extLst>
        </p:spPr>
      </p:pic>
      <p:sp>
        <p:nvSpPr>
          <p:cNvPr id="31" name="矢印: 下 30">
            <a:extLst>
              <a:ext uri="{FF2B5EF4-FFF2-40B4-BE49-F238E27FC236}">
                <a16:creationId xmlns:a16="http://schemas.microsoft.com/office/drawing/2014/main" id="{572B4A5B-4898-48C9-9355-ACAC30DB427B}"/>
              </a:ext>
            </a:extLst>
          </p:cNvPr>
          <p:cNvSpPr/>
          <p:nvPr/>
        </p:nvSpPr>
        <p:spPr>
          <a:xfrm rot="16200000">
            <a:off x="4096261" y="2597024"/>
            <a:ext cx="484632" cy="978408"/>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40" name="図 39">
            <a:extLst>
              <a:ext uri="{FF2B5EF4-FFF2-40B4-BE49-F238E27FC236}">
                <a16:creationId xmlns:a16="http://schemas.microsoft.com/office/drawing/2014/main" id="{38AA42A3-3AAC-44AD-80EE-59E62792C9E4}"/>
              </a:ext>
            </a:extLst>
          </p:cNvPr>
          <p:cNvPicPr>
            <a:picLocks noChangeAspect="1"/>
          </p:cNvPicPr>
          <p:nvPr/>
        </p:nvPicPr>
        <p:blipFill>
          <a:blip r:embed="rId4"/>
          <a:stretch>
            <a:fillRect/>
          </a:stretch>
        </p:blipFill>
        <p:spPr>
          <a:xfrm>
            <a:off x="6343956" y="2694171"/>
            <a:ext cx="728566" cy="728566"/>
          </a:xfrm>
          <a:prstGeom prst="rect">
            <a:avLst/>
          </a:prstGeom>
        </p:spPr>
      </p:pic>
      <p:sp>
        <p:nvSpPr>
          <p:cNvPr id="43" name="テキスト ボックス 42">
            <a:extLst>
              <a:ext uri="{FF2B5EF4-FFF2-40B4-BE49-F238E27FC236}">
                <a16:creationId xmlns:a16="http://schemas.microsoft.com/office/drawing/2014/main" id="{0114979C-F37D-4574-9A53-B625055824D9}"/>
              </a:ext>
            </a:extLst>
          </p:cNvPr>
          <p:cNvSpPr txBox="1"/>
          <p:nvPr/>
        </p:nvSpPr>
        <p:spPr>
          <a:xfrm>
            <a:off x="2225445" y="6420471"/>
            <a:ext cx="2723823" cy="646331"/>
          </a:xfrm>
          <a:prstGeom prst="rect">
            <a:avLst/>
          </a:prstGeom>
          <a:noFill/>
        </p:spPr>
        <p:txBody>
          <a:bodyPr wrap="none" rtlCol="0">
            <a:spAutoFit/>
          </a:bodyPr>
          <a:lstStyle/>
          <a:p>
            <a:r>
              <a:rPr kumimoji="1" lang="ja-JP" altLang="en-US" sz="1800" dirty="0"/>
              <a:t>既存のプラットフォーム</a:t>
            </a:r>
            <a:br>
              <a:rPr kumimoji="1" lang="en-US" altLang="ja-JP" sz="1800" dirty="0"/>
            </a:br>
            <a:r>
              <a:rPr kumimoji="1" lang="ja-JP" altLang="en-US" sz="1800" dirty="0"/>
              <a:t>に関するソースコード</a:t>
            </a:r>
          </a:p>
        </p:txBody>
      </p:sp>
    </p:spTree>
    <p:extLst>
      <p:ext uri="{BB962C8B-B14F-4D97-AF65-F5344CB8AC3E}">
        <p14:creationId xmlns:p14="http://schemas.microsoft.com/office/powerpoint/2010/main" val="3255043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 </a:t>
            </a:r>
            <a:r>
              <a:rPr lang="ja-JP" altLang="en-US" dirty="0"/>
              <a:t>プラットフォームバリエーション</a:t>
            </a:r>
            <a:r>
              <a:rPr lang="en-US" altLang="ja-JP" dirty="0"/>
              <a:t>(2/2)</a:t>
            </a:r>
            <a:endParaRPr kumimoji="1" lang="ja-JP" altLang="en-US" dirty="0"/>
          </a:p>
        </p:txBody>
      </p:sp>
      <p:sp>
        <p:nvSpPr>
          <p:cNvPr id="3" name="テキスト プレースホルダー 2"/>
          <p:cNvSpPr>
            <a:spLocks noGrp="1"/>
          </p:cNvSpPr>
          <p:nvPr>
            <p:ph type="body" idx="1"/>
          </p:nvPr>
        </p:nvSpPr>
        <p:spPr>
          <a:xfrm>
            <a:off x="457200" y="1200152"/>
            <a:ext cx="8464858" cy="3394500"/>
          </a:xfrm>
        </p:spPr>
        <p:txBody>
          <a:bodyPr/>
          <a:lstStyle/>
          <a:p>
            <a:r>
              <a:rPr lang="en-US" altLang="ja-JP" dirty="0"/>
              <a:t>React </a:t>
            </a:r>
            <a:r>
              <a:rPr lang="ja-JP" altLang="en-US" dirty="0"/>
              <a:t>アプリケーションではプラットフォーム</a:t>
            </a:r>
            <a:r>
              <a:rPr lang="en-US" altLang="ja-JP" dirty="0"/>
              <a:t>=</a:t>
            </a:r>
            <a:r>
              <a:rPr lang="ja-JP" altLang="en-US" dirty="0"/>
              <a:t>ブラウザ</a:t>
            </a:r>
            <a:endParaRPr lang="en-US" altLang="ja-JP" dirty="0"/>
          </a:p>
          <a:p>
            <a:pPr lvl="0"/>
            <a:r>
              <a:rPr lang="ja-JP" altLang="en-US" dirty="0"/>
              <a:t>ブラウザの仕様の違いを吸収するツール</a:t>
            </a:r>
            <a:endParaRPr lang="en-US" altLang="ja-JP" dirty="0"/>
          </a:p>
          <a:p>
            <a:pPr lvl="1"/>
            <a:r>
              <a:rPr lang="en-US" altLang="ja-JP" dirty="0"/>
              <a:t>Babel: </a:t>
            </a:r>
            <a:r>
              <a:rPr lang="ja-JP" altLang="en-US" dirty="0"/>
              <a:t>サポート外の記法をサポートされている記法に変換</a:t>
            </a:r>
            <a:endParaRPr lang="en-US" altLang="ja-JP" dirty="0"/>
          </a:p>
          <a:p>
            <a:pPr lvl="1"/>
            <a:r>
              <a:rPr lang="en-US" altLang="ja-JP" dirty="0" err="1"/>
              <a:t>Polyfill</a:t>
            </a:r>
            <a:r>
              <a:rPr lang="en-US" altLang="ja-JP" dirty="0"/>
              <a:t>: </a:t>
            </a:r>
            <a:r>
              <a:rPr lang="ja-JP" altLang="en-US" dirty="0"/>
              <a:t>利用できない</a:t>
            </a:r>
            <a:r>
              <a:rPr lang="en-US" altLang="ja-JP" dirty="0"/>
              <a:t> JavaScript </a:t>
            </a:r>
            <a:r>
              <a:rPr lang="ja-JP" altLang="en-US" dirty="0"/>
              <a:t>の機能の代替実装を提供</a:t>
            </a:r>
            <a:endParaRPr lang="en-US" altLang="ja-JP" dirty="0"/>
          </a:p>
          <a:p>
            <a:pPr lvl="0"/>
            <a:r>
              <a:rPr lang="ja-JP" altLang="en-US" dirty="0"/>
              <a:t>これらを利用することでブラウザの違いを気にせず</a:t>
            </a:r>
            <a:br>
              <a:rPr lang="en-US" altLang="ja-JP" dirty="0"/>
            </a:br>
            <a:r>
              <a:rPr lang="ja-JP" altLang="en-US" dirty="0"/>
              <a:t>開発が可能</a:t>
            </a:r>
            <a:endParaRPr lang="en-US" altLang="ja-JP" dirty="0"/>
          </a:p>
          <a:p>
            <a:pPr lvl="0"/>
            <a:endParaRPr lang="en-US" altLang="ja-JP" dirty="0"/>
          </a:p>
          <a:p>
            <a:endParaRPr kumimoji="1" lang="ja-JP" altLang="en-US"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16</a:t>
            </a:fld>
            <a:endParaRPr lang="ja" altLang="en-US"/>
          </a:p>
        </p:txBody>
      </p:sp>
      <p:sp>
        <p:nvSpPr>
          <p:cNvPr id="5" name="四角形: 角を丸くする 4">
            <a:extLst>
              <a:ext uri="{FF2B5EF4-FFF2-40B4-BE49-F238E27FC236}">
                <a16:creationId xmlns:a16="http://schemas.microsoft.com/office/drawing/2014/main" id="{921A9D93-D752-46D1-81EE-CE2BFF2F460C}"/>
              </a:ext>
            </a:extLst>
          </p:cNvPr>
          <p:cNvSpPr/>
          <p:nvPr/>
        </p:nvSpPr>
        <p:spPr>
          <a:xfrm>
            <a:off x="1477744" y="3790083"/>
            <a:ext cx="6177412" cy="714840"/>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プラットフォームバリエーションが存在しない</a:t>
            </a:r>
            <a:endParaRPr lang="en-US" altLang="ja-JP" sz="2400" dirty="0">
              <a:solidFill>
                <a:schemeClr val="tx1"/>
              </a:solidFill>
            </a:endParaRPr>
          </a:p>
        </p:txBody>
      </p:sp>
    </p:spTree>
    <p:extLst>
      <p:ext uri="{BB962C8B-B14F-4D97-AF65-F5344CB8AC3E}">
        <p14:creationId xmlns:p14="http://schemas.microsoft.com/office/powerpoint/2010/main" val="3590498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a:t>C. </a:t>
            </a:r>
            <a:r>
              <a:rPr kumimoji="1" lang="ja-JP" altLang="en-US" sz="3600" dirty="0"/>
              <a:t>実験バリエーション</a:t>
            </a:r>
            <a:r>
              <a:rPr kumimoji="1" lang="en-US" altLang="ja-JP" sz="3600" dirty="0"/>
              <a:t>(1/2)</a:t>
            </a:r>
            <a:endParaRPr kumimoji="1" lang="ja-JP" altLang="en-US" sz="3600" dirty="0"/>
          </a:p>
        </p:txBody>
      </p:sp>
      <p:sp>
        <p:nvSpPr>
          <p:cNvPr id="3" name="テキスト プレースホルダー 2"/>
          <p:cNvSpPr>
            <a:spLocks noGrp="1"/>
          </p:cNvSpPr>
          <p:nvPr>
            <p:ph type="body" idx="1"/>
          </p:nvPr>
        </p:nvSpPr>
        <p:spPr>
          <a:xfrm>
            <a:off x="325454" y="1200212"/>
            <a:ext cx="8697762" cy="3394500"/>
          </a:xfrm>
        </p:spPr>
        <p:txBody>
          <a:bodyPr/>
          <a:lstStyle/>
          <a:p>
            <a:r>
              <a:rPr kumimoji="1" lang="ja-JP" altLang="en-US" dirty="0"/>
              <a:t>既存ソースコードに最適化や拡張などの変更を加えたいがソフトウェアの安定性を維持したい</a:t>
            </a:r>
            <a:endParaRPr kumimoji="1" lang="en-US" altLang="ja-JP" dirty="0"/>
          </a:p>
          <a:p>
            <a:pPr marL="139700" indent="0">
              <a:buNone/>
            </a:pPr>
            <a:r>
              <a:rPr kumimoji="1" lang="en-US" altLang="ja-JP" dirty="0"/>
              <a:t>	</a:t>
            </a:r>
            <a:r>
              <a:rPr kumimoji="1" lang="ja-JP" altLang="en-US" dirty="0"/>
              <a:t>→ 既存のソースコードを複製し変更</a:t>
            </a:r>
            <a:endParaRPr kumimoji="1" lang="en-US" altLang="ja-JP" dirty="0"/>
          </a:p>
          <a:p>
            <a:pPr marL="139700" indent="0">
              <a:buNone/>
            </a:pPr>
            <a:br>
              <a:rPr kumimoji="1" lang="en-US" altLang="ja-JP" dirty="0"/>
            </a:br>
            <a:endParaRPr kumimoji="1" lang="en-US" altLang="ja-JP" dirty="0"/>
          </a:p>
        </p:txBody>
      </p:sp>
      <p:sp>
        <p:nvSpPr>
          <p:cNvPr id="4" name="スライド番号プレースホルダー 3"/>
          <p:cNvSpPr>
            <a:spLocks noGrp="1"/>
          </p:cNvSpPr>
          <p:nvPr>
            <p:ph type="sldNum" idx="12"/>
          </p:nvPr>
        </p:nvSpPr>
        <p:spPr>
          <a:xfrm>
            <a:off x="7597775" y="4731546"/>
            <a:ext cx="1150800" cy="216600"/>
          </a:xfrm>
        </p:spPr>
        <p:txBody>
          <a:bodyPr/>
          <a:lstStyle/>
          <a:p>
            <a:pPr marL="0" lvl="0" indent="0" algn="r" rtl="0">
              <a:spcBef>
                <a:spcPts val="0"/>
              </a:spcBef>
              <a:spcAft>
                <a:spcPts val="0"/>
              </a:spcAft>
              <a:buNone/>
            </a:pPr>
            <a:fld id="{00000000-1234-1234-1234-123412341234}" type="slidenum">
              <a:rPr lang="en-US" altLang="ja" smtClean="0"/>
              <a:t>17</a:t>
            </a:fld>
            <a:endParaRPr lang="ja" altLang="en-US" dirty="0"/>
          </a:p>
        </p:txBody>
      </p:sp>
      <p:sp>
        <p:nvSpPr>
          <p:cNvPr id="12" name="テキスト ボックス 11">
            <a:extLst>
              <a:ext uri="{FF2B5EF4-FFF2-40B4-BE49-F238E27FC236}">
                <a16:creationId xmlns:a16="http://schemas.microsoft.com/office/drawing/2014/main" id="{2181D4F4-94D4-4F05-9F38-715E7A8ECBA5}"/>
              </a:ext>
            </a:extLst>
          </p:cNvPr>
          <p:cNvSpPr txBox="1"/>
          <p:nvPr/>
        </p:nvSpPr>
        <p:spPr>
          <a:xfrm>
            <a:off x="5900063" y="2608042"/>
            <a:ext cx="184731" cy="461665"/>
          </a:xfrm>
          <a:prstGeom prst="rect">
            <a:avLst/>
          </a:prstGeom>
          <a:noFill/>
        </p:spPr>
        <p:txBody>
          <a:bodyPr wrap="square" rtlCol="0">
            <a:spAutoFit/>
          </a:bodyPr>
          <a:lstStyle/>
          <a:p>
            <a:endParaRPr kumimoji="1" lang="ja-JP" altLang="en-US" sz="2400" dirty="0"/>
          </a:p>
        </p:txBody>
      </p:sp>
      <p:sp>
        <p:nvSpPr>
          <p:cNvPr id="17" name="テキスト ボックス 16">
            <a:extLst>
              <a:ext uri="{FF2B5EF4-FFF2-40B4-BE49-F238E27FC236}">
                <a16:creationId xmlns:a16="http://schemas.microsoft.com/office/drawing/2014/main" id="{A3646077-24DD-4E96-BC56-CD09836E7F39}"/>
              </a:ext>
            </a:extLst>
          </p:cNvPr>
          <p:cNvSpPr txBox="1"/>
          <p:nvPr/>
        </p:nvSpPr>
        <p:spPr>
          <a:xfrm>
            <a:off x="1999691" y="2587464"/>
            <a:ext cx="2031325" cy="369332"/>
          </a:xfrm>
          <a:prstGeom prst="rect">
            <a:avLst/>
          </a:prstGeom>
          <a:noFill/>
        </p:spPr>
        <p:txBody>
          <a:bodyPr wrap="none" rtlCol="0">
            <a:spAutoFit/>
          </a:bodyPr>
          <a:lstStyle/>
          <a:p>
            <a:pPr algn="ctr"/>
            <a:r>
              <a:rPr kumimoji="1" lang="ja-JP" altLang="en-US" sz="1800" dirty="0"/>
              <a:t>既存ソースコード</a:t>
            </a:r>
          </a:p>
        </p:txBody>
      </p:sp>
      <p:sp>
        <p:nvSpPr>
          <p:cNvPr id="19" name="矢印: 下 18">
            <a:extLst>
              <a:ext uri="{FF2B5EF4-FFF2-40B4-BE49-F238E27FC236}">
                <a16:creationId xmlns:a16="http://schemas.microsoft.com/office/drawing/2014/main" id="{4FA20C24-20A4-4B94-ABA2-9EF37D582443}"/>
              </a:ext>
            </a:extLst>
          </p:cNvPr>
          <p:cNvSpPr/>
          <p:nvPr/>
        </p:nvSpPr>
        <p:spPr>
          <a:xfrm rot="16200000">
            <a:off x="4403319" y="2651216"/>
            <a:ext cx="484632" cy="1300499"/>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3"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5FF15084-190F-4989-8AC2-6A0092319F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1532" y="2986120"/>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C13072B4-2559-4411-8F44-AAFFEBFCFD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1072" y="2986120"/>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B03CEC77-99CF-4A0F-811A-3B470A54FD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0612" y="2986121"/>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1C1525A9-5CB7-475C-9A0B-2BFE4B496E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9239" y="2986120"/>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44A74EB1-FDFE-4797-BBBF-AA07CD9A08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8779" y="2986120"/>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5D8A5D7C-391F-4A10-B9C6-4C7F9D0457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8319" y="2986121"/>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0CAF9AD5-1F0A-4D95-9738-95C9115D02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8779" y="4218984"/>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descr="https://lh5.googleusercontent.com/KJ7ibyPOoZSPl3bb1_Rg3pJydnqv5HgH_td2wH6QGTphdJll1moDKI_5Dho2v733DrbJRSmaaAReuEWheUmkBkcgivAyt1tXcVq29VbPTc15oL8NmUG6xQnbitRfFVDoff86sg7MiE6Kgw">
            <a:extLst>
              <a:ext uri="{FF2B5EF4-FFF2-40B4-BE49-F238E27FC236}">
                <a16:creationId xmlns:a16="http://schemas.microsoft.com/office/drawing/2014/main" id="{FCD577B2-CFB2-473D-B993-E49D67B8E1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8319" y="4218985"/>
            <a:ext cx="728565" cy="728565"/>
          </a:xfrm>
          <a:prstGeom prst="rect">
            <a:avLst/>
          </a:prstGeom>
          <a:noFill/>
          <a:extLst>
            <a:ext uri="{909E8E84-426E-40DD-AFC4-6F175D3DCCD1}">
              <a14:hiddenFill xmlns:a14="http://schemas.microsoft.com/office/drawing/2010/main">
                <a:solidFill>
                  <a:srgbClr val="FFFFFF"/>
                </a:solidFill>
              </a14:hiddenFill>
            </a:ext>
          </a:extLst>
        </p:spPr>
      </p:pic>
      <p:pic>
        <p:nvPicPr>
          <p:cNvPr id="32" name="図 31">
            <a:extLst>
              <a:ext uri="{FF2B5EF4-FFF2-40B4-BE49-F238E27FC236}">
                <a16:creationId xmlns:a16="http://schemas.microsoft.com/office/drawing/2014/main" id="{1B0BA387-1D38-4B27-A329-B3FDFA0931CA}"/>
              </a:ext>
            </a:extLst>
          </p:cNvPr>
          <p:cNvPicPr>
            <a:picLocks noChangeAspect="1"/>
          </p:cNvPicPr>
          <p:nvPr/>
        </p:nvPicPr>
        <p:blipFill>
          <a:blip r:embed="rId3"/>
          <a:stretch>
            <a:fillRect/>
          </a:stretch>
        </p:blipFill>
        <p:spPr>
          <a:xfrm>
            <a:off x="6449238" y="4219580"/>
            <a:ext cx="728566" cy="728566"/>
          </a:xfrm>
          <a:prstGeom prst="rect">
            <a:avLst/>
          </a:prstGeom>
        </p:spPr>
      </p:pic>
      <p:sp>
        <p:nvSpPr>
          <p:cNvPr id="33" name="テキスト ボックス 32">
            <a:extLst>
              <a:ext uri="{FF2B5EF4-FFF2-40B4-BE49-F238E27FC236}">
                <a16:creationId xmlns:a16="http://schemas.microsoft.com/office/drawing/2014/main" id="{9434E7F1-E603-463C-8F5D-9025899F9869}"/>
              </a:ext>
            </a:extLst>
          </p:cNvPr>
          <p:cNvSpPr txBox="1"/>
          <p:nvPr/>
        </p:nvSpPr>
        <p:spPr>
          <a:xfrm>
            <a:off x="5790181" y="2607445"/>
            <a:ext cx="877163" cy="369332"/>
          </a:xfrm>
          <a:prstGeom prst="rect">
            <a:avLst/>
          </a:prstGeom>
          <a:noFill/>
        </p:spPr>
        <p:txBody>
          <a:bodyPr wrap="none" rtlCol="0">
            <a:spAutoFit/>
          </a:bodyPr>
          <a:lstStyle/>
          <a:p>
            <a:r>
              <a:rPr kumimoji="1" lang="ja-JP" altLang="en-US" sz="1800" dirty="0"/>
              <a:t>安定版</a:t>
            </a:r>
          </a:p>
        </p:txBody>
      </p:sp>
      <p:sp>
        <p:nvSpPr>
          <p:cNvPr id="34" name="テキスト ボックス 33">
            <a:extLst>
              <a:ext uri="{FF2B5EF4-FFF2-40B4-BE49-F238E27FC236}">
                <a16:creationId xmlns:a16="http://schemas.microsoft.com/office/drawing/2014/main" id="{E1FCE76A-72FF-48BA-93D6-9C201DA9100E}"/>
              </a:ext>
            </a:extLst>
          </p:cNvPr>
          <p:cNvSpPr txBox="1"/>
          <p:nvPr/>
        </p:nvSpPr>
        <p:spPr>
          <a:xfrm>
            <a:off x="5850736" y="3890445"/>
            <a:ext cx="877163" cy="369332"/>
          </a:xfrm>
          <a:prstGeom prst="rect">
            <a:avLst/>
          </a:prstGeom>
          <a:noFill/>
        </p:spPr>
        <p:txBody>
          <a:bodyPr wrap="none" rtlCol="0">
            <a:spAutoFit/>
          </a:bodyPr>
          <a:lstStyle/>
          <a:p>
            <a:r>
              <a:rPr kumimoji="1" lang="ja-JP" altLang="en-US" sz="1800" dirty="0"/>
              <a:t>実験版</a:t>
            </a:r>
          </a:p>
        </p:txBody>
      </p:sp>
      <p:sp>
        <p:nvSpPr>
          <p:cNvPr id="5" name="矢印: 上向き折線 4">
            <a:extLst>
              <a:ext uri="{FF2B5EF4-FFF2-40B4-BE49-F238E27FC236}">
                <a16:creationId xmlns:a16="http://schemas.microsoft.com/office/drawing/2014/main" id="{6E3B8276-859D-4BA1-9BF5-A853C0362C98}"/>
              </a:ext>
            </a:extLst>
          </p:cNvPr>
          <p:cNvSpPr/>
          <p:nvPr/>
        </p:nvSpPr>
        <p:spPr>
          <a:xfrm rot="5400000">
            <a:off x="4165208" y="3597096"/>
            <a:ext cx="1384187" cy="877165"/>
          </a:xfrm>
          <a:prstGeom prst="bentUpArrow">
            <a:avLst>
              <a:gd name="adj1" fmla="val 24218"/>
              <a:gd name="adj2" fmla="val 24394"/>
              <a:gd name="adj3" fmla="val 2459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58175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gb8fc7768e7_0_23"/>
          <p:cNvSpPr txBox="1">
            <a:spLocks noGrp="1"/>
          </p:cNvSpPr>
          <p:nvPr>
            <p:ph type="title"/>
          </p:nvPr>
        </p:nvSpPr>
        <p:spPr/>
        <p:txBody>
          <a:bodyPr/>
          <a:lstStyle/>
          <a:p>
            <a:pPr lvl="0"/>
            <a:r>
              <a:rPr kumimoji="1" lang="en-US" altLang="ja-JP" sz="3600" dirty="0"/>
              <a:t>C. </a:t>
            </a:r>
            <a:r>
              <a:rPr lang="ja-JP" altLang="en-US" sz="3600" dirty="0">
                <a:solidFill>
                  <a:schemeClr val="tx1"/>
                </a:solidFill>
              </a:rPr>
              <a:t>実験バリエーション</a:t>
            </a:r>
            <a:r>
              <a:rPr lang="en-US" altLang="ja-JP" sz="3600" dirty="0">
                <a:solidFill>
                  <a:schemeClr val="tx1"/>
                </a:solidFill>
              </a:rPr>
              <a:t>(2/2)</a:t>
            </a:r>
            <a:endParaRPr lang="ja-JP" altLang="en-US" dirty="0"/>
          </a:p>
        </p:txBody>
      </p:sp>
      <p:sp>
        <p:nvSpPr>
          <p:cNvPr id="268" name="Google Shape;268;gb8fc7768e7_0_23"/>
          <p:cNvSpPr txBox="1">
            <a:spLocks noGrp="1"/>
          </p:cNvSpPr>
          <p:nvPr>
            <p:ph type="body" idx="1"/>
          </p:nvPr>
        </p:nvSpPr>
        <p:spPr>
          <a:xfrm>
            <a:off x="457200" y="1200212"/>
            <a:ext cx="8229600" cy="3394500"/>
          </a:xfrm>
        </p:spPr>
        <p:txBody>
          <a:bodyPr/>
          <a:lstStyle/>
          <a:p>
            <a:r>
              <a:rPr lang="en-US" altLang="ja-JP" dirty="0"/>
              <a:t>Grafana </a:t>
            </a:r>
            <a:r>
              <a:rPr lang="ja-JP" altLang="en-US" dirty="0"/>
              <a:t>は </a:t>
            </a:r>
            <a:r>
              <a:rPr lang="en-US" altLang="ja-JP" dirty="0"/>
              <a:t>GitHub </a:t>
            </a:r>
            <a:r>
              <a:rPr lang="ja-JP" altLang="en-US" dirty="0"/>
              <a:t>上で開発</a:t>
            </a:r>
            <a:endParaRPr lang="en-US" altLang="ja-JP" dirty="0"/>
          </a:p>
          <a:p>
            <a:r>
              <a:rPr lang="ja-JP" altLang="en-US" dirty="0"/>
              <a:t>安定版と実験版を分けて管理</a:t>
            </a:r>
            <a:endParaRPr lang="en-US" altLang="ja-JP" dirty="0"/>
          </a:p>
          <a:p>
            <a:pPr lvl="1"/>
            <a:r>
              <a:rPr lang="en-US" altLang="ja-JP" dirty="0"/>
              <a:t>master </a:t>
            </a:r>
            <a:r>
              <a:rPr lang="ja-JP" altLang="en-US" dirty="0"/>
              <a:t>ブランチ </a:t>
            </a:r>
            <a:r>
              <a:rPr lang="en-US" altLang="ja-JP" dirty="0"/>
              <a:t>= </a:t>
            </a:r>
            <a:r>
              <a:rPr lang="ja-JP" altLang="en-US" dirty="0"/>
              <a:t>実験版ブランチ</a:t>
            </a:r>
            <a:endParaRPr lang="en-US" altLang="ja-JP" dirty="0"/>
          </a:p>
          <a:p>
            <a:pPr lvl="1"/>
            <a:r>
              <a:rPr lang="ja-JP" altLang="en-US" dirty="0"/>
              <a:t>マイナーバージョンごとに安定版ブランチを作成</a:t>
            </a:r>
            <a:endParaRPr lang="en-US" altLang="ja-JP" dirty="0"/>
          </a:p>
          <a:p>
            <a:pPr lvl="1"/>
            <a:r>
              <a:rPr lang="ja-JP" altLang="en-US" dirty="0"/>
              <a:t>リポジトリをフォークして新機能を開発</a:t>
            </a:r>
            <a:endParaRPr lang="en-US" altLang="ja-JP" dirty="0"/>
          </a:p>
          <a:p>
            <a:endParaRPr lang="en-US" altLang="ja-JP" sz="2800" dirty="0"/>
          </a:p>
          <a:p>
            <a:pPr marL="139700" lvl="0" indent="0">
              <a:buNone/>
            </a:pPr>
            <a:endParaRPr lang="en-US" altLang="ja-JP" sz="2800" dirty="0"/>
          </a:p>
          <a:p>
            <a:pPr marL="139700" lvl="0" indent="0">
              <a:buNone/>
            </a:pPr>
            <a:endParaRPr lang="en-US" altLang="ja-JP" sz="2800" dirty="0"/>
          </a:p>
          <a:p>
            <a:pPr marL="139700" lvl="0" indent="0">
              <a:buNone/>
            </a:pPr>
            <a:endParaRPr lang="en-US" altLang="ja-JP" sz="2800" dirty="0"/>
          </a:p>
        </p:txBody>
      </p:sp>
      <p:sp>
        <p:nvSpPr>
          <p:cNvPr id="269" name="Google Shape;269;gb8fc7768e7_0_23"/>
          <p:cNvSpPr txBox="1">
            <a:spLocks noGrp="1"/>
          </p:cNvSpPr>
          <p:nvPr>
            <p:ph type="sldNum" idx="12"/>
          </p:nvPr>
        </p:nvSpPr>
        <p:spPr/>
        <p:txBody>
          <a:bodyPr/>
          <a:lstStyle/>
          <a:p>
            <a:pPr lvl="0"/>
            <a:fld id="{00000000-1234-1234-1234-123412341234}" type="slidenum">
              <a:rPr lang="en-US" altLang="ja" smtClean="0"/>
              <a:pPr lvl="0"/>
              <a:t>18</a:t>
            </a:fld>
            <a:endParaRPr lang="en-US"/>
          </a:p>
        </p:txBody>
      </p:sp>
      <p:sp>
        <p:nvSpPr>
          <p:cNvPr id="2" name="四角形: 角を丸くする 1">
            <a:extLst>
              <a:ext uri="{FF2B5EF4-FFF2-40B4-BE49-F238E27FC236}">
                <a16:creationId xmlns:a16="http://schemas.microsoft.com/office/drawing/2014/main" id="{7EB4AD0B-8B38-4D6D-8E91-BD71F19DCED7}"/>
              </a:ext>
            </a:extLst>
          </p:cNvPr>
          <p:cNvSpPr/>
          <p:nvPr/>
        </p:nvSpPr>
        <p:spPr>
          <a:xfrm>
            <a:off x="1821760" y="3664798"/>
            <a:ext cx="5489379" cy="556980"/>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実験バリエーションが存在しない</a:t>
            </a:r>
            <a:endParaRPr lang="en-US" altLang="ja-JP" sz="24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gb23cc66a91_0_41"/>
          <p:cNvSpPr txBox="1">
            <a:spLocks noGrp="1"/>
          </p:cNvSpPr>
          <p:nvPr>
            <p:ph type="title"/>
          </p:nvPr>
        </p:nvSpPr>
        <p:spPr/>
        <p:txBody>
          <a:bodyPr/>
          <a:lstStyle/>
          <a:p>
            <a:pPr lvl="0"/>
            <a:r>
              <a:rPr kumimoji="1" lang="en-US" altLang="ja-JP" sz="3600" dirty="0"/>
              <a:t>I. </a:t>
            </a:r>
            <a:r>
              <a:rPr lang="ja-JP" altLang="en-US" sz="3600" dirty="0"/>
              <a:t>複製と専門化</a:t>
            </a:r>
            <a:r>
              <a:rPr lang="en-US" altLang="ja-JP" sz="3600" dirty="0"/>
              <a:t>(1/2)</a:t>
            </a:r>
            <a:endParaRPr lang="ja-JP" altLang="en-US" sz="3600" dirty="0"/>
          </a:p>
        </p:txBody>
      </p:sp>
      <p:sp>
        <p:nvSpPr>
          <p:cNvPr id="224" name="Google Shape;224;gb23cc66a91_0_41"/>
          <p:cNvSpPr txBox="1">
            <a:spLocks noGrp="1"/>
          </p:cNvSpPr>
          <p:nvPr>
            <p:ph type="body" idx="1"/>
          </p:nvPr>
        </p:nvSpPr>
        <p:spPr>
          <a:xfrm>
            <a:off x="457199" y="1200152"/>
            <a:ext cx="8406821" cy="3394500"/>
          </a:xfrm>
        </p:spPr>
        <p:txBody>
          <a:bodyPr/>
          <a:lstStyle/>
          <a:p>
            <a:pPr lvl="0"/>
            <a:r>
              <a:rPr lang="ja-JP" altLang="en-US" sz="2800" dirty="0"/>
              <a:t>複製と専門化</a:t>
            </a:r>
          </a:p>
          <a:p>
            <a:pPr lvl="1"/>
            <a:r>
              <a:rPr lang="ja-JP" altLang="en-US" sz="2400" dirty="0"/>
              <a:t>類似した問題を解決するソースコードを修正した</a:t>
            </a:r>
            <a:br>
              <a:rPr lang="en-US" altLang="ja-JP" sz="2400" dirty="0"/>
            </a:br>
            <a:r>
              <a:rPr lang="ja-JP" altLang="en-US" sz="2400" dirty="0"/>
              <a:t>結果出来るコードクローン</a:t>
            </a:r>
            <a:endParaRPr lang="en-US" altLang="ja-JP" sz="2400" dirty="0"/>
          </a:p>
          <a:p>
            <a:pPr lvl="1"/>
            <a:r>
              <a:rPr lang="en-US" altLang="ja-JP" sz="2400" dirty="0"/>
              <a:t>Grafana </a:t>
            </a:r>
            <a:r>
              <a:rPr lang="ja-JP" altLang="en-US" sz="2400" dirty="0"/>
              <a:t>では異なるディレクトリに分布する傾向</a:t>
            </a:r>
          </a:p>
        </p:txBody>
      </p:sp>
      <p:sp>
        <p:nvSpPr>
          <p:cNvPr id="225" name="Google Shape;225;gb23cc66a91_0_41"/>
          <p:cNvSpPr txBox="1">
            <a:spLocks noGrp="1"/>
          </p:cNvSpPr>
          <p:nvPr>
            <p:ph type="sldNum" idx="12"/>
          </p:nvPr>
        </p:nvSpPr>
        <p:spPr/>
        <p:txBody>
          <a:bodyPr/>
          <a:lstStyle/>
          <a:p>
            <a:pPr lvl="0"/>
            <a:fld id="{00000000-1234-1234-1234-123412341234}" type="slidenum">
              <a:rPr lang="en-US" altLang="ja" smtClean="0"/>
              <a:pPr lvl="0"/>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React</a:t>
            </a:r>
            <a:endParaRPr kumimoji="1" lang="ja-JP" altLang="en-US" dirty="0"/>
          </a:p>
        </p:txBody>
      </p:sp>
      <p:sp>
        <p:nvSpPr>
          <p:cNvPr id="3" name="テキスト プレースホルダー 2"/>
          <p:cNvSpPr>
            <a:spLocks noGrp="1"/>
          </p:cNvSpPr>
          <p:nvPr>
            <p:ph type="body" idx="1"/>
          </p:nvPr>
        </p:nvSpPr>
        <p:spPr>
          <a:xfrm>
            <a:off x="457200" y="1121936"/>
            <a:ext cx="8229600" cy="1119056"/>
          </a:xfrm>
        </p:spPr>
        <p:txBody>
          <a:bodyPr/>
          <a:lstStyle/>
          <a:p>
            <a:r>
              <a:rPr kumimoji="1" lang="ja-JP" altLang="en-US" dirty="0"/>
              <a:t>近年広く用いられる </a:t>
            </a:r>
            <a:r>
              <a:rPr kumimoji="1" lang="en-US" altLang="ja-JP" dirty="0"/>
              <a:t>WEB UI</a:t>
            </a:r>
            <a:r>
              <a:rPr kumimoji="1" lang="ja-JP" altLang="en-US" dirty="0"/>
              <a:t> フレームワークの </a:t>
            </a:r>
            <a:r>
              <a:rPr kumimoji="1" lang="en-US" altLang="ja-JP" dirty="0"/>
              <a:t>1 </a:t>
            </a:r>
            <a:r>
              <a:rPr kumimoji="1" lang="ja-JP" altLang="en-US" dirty="0"/>
              <a:t>つ</a:t>
            </a:r>
            <a:r>
              <a:rPr kumimoji="1" lang="en-US" altLang="ja-JP" dirty="0"/>
              <a:t>[1]</a:t>
            </a:r>
          </a:p>
          <a:p>
            <a:r>
              <a:rPr kumimoji="1" lang="en-US" altLang="ja-JP" dirty="0"/>
              <a:t>JavaScript </a:t>
            </a:r>
            <a:r>
              <a:rPr kumimoji="1" lang="ja-JP" altLang="en-US" dirty="0"/>
              <a:t>や</a:t>
            </a:r>
            <a:r>
              <a:rPr kumimoji="1" lang="en-US" altLang="ja-JP" dirty="0"/>
              <a:t> TypeScript </a:t>
            </a:r>
            <a:r>
              <a:rPr kumimoji="1" lang="ja-JP" altLang="en-US" dirty="0"/>
              <a:t>を拡張した言語である</a:t>
            </a:r>
            <a:br>
              <a:rPr kumimoji="1" lang="en-US" altLang="ja-JP"/>
            </a:br>
            <a:r>
              <a:rPr kumimoji="1" lang="en-US" altLang="ja-JP"/>
              <a:t>JSX </a:t>
            </a:r>
            <a:r>
              <a:rPr kumimoji="1" lang="ja-JP" altLang="en-US" dirty="0"/>
              <a:t>や </a:t>
            </a:r>
            <a:r>
              <a:rPr kumimoji="1" lang="en-US" altLang="ja-JP" dirty="0"/>
              <a:t>TSX </a:t>
            </a:r>
            <a:r>
              <a:rPr kumimoji="1" lang="ja-JP" altLang="en-US" dirty="0"/>
              <a:t>を使用</a:t>
            </a:r>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a:t>
            </a:fld>
            <a:endParaRPr lang="ja" altLang="en-US" dirty="0"/>
          </a:p>
        </p:txBody>
      </p:sp>
      <p:sp>
        <p:nvSpPr>
          <p:cNvPr id="21" name="テキスト ボックス 20">
            <a:extLst>
              <a:ext uri="{FF2B5EF4-FFF2-40B4-BE49-F238E27FC236}">
                <a16:creationId xmlns:a16="http://schemas.microsoft.com/office/drawing/2014/main" id="{839862C9-5E70-4334-8CE6-ADA81FC92A3D}"/>
              </a:ext>
            </a:extLst>
          </p:cNvPr>
          <p:cNvSpPr txBox="1"/>
          <p:nvPr/>
        </p:nvSpPr>
        <p:spPr>
          <a:xfrm>
            <a:off x="1471858" y="4754484"/>
            <a:ext cx="6868424" cy="276999"/>
          </a:xfrm>
          <a:prstGeom prst="rect">
            <a:avLst/>
          </a:prstGeom>
          <a:noFill/>
        </p:spPr>
        <p:txBody>
          <a:bodyPr wrap="square" rtlCol="0">
            <a:spAutoFit/>
          </a:bodyPr>
          <a:lstStyle/>
          <a:p>
            <a:r>
              <a:rPr lang="ja" altLang="ja-JP" sz="1200" dirty="0"/>
              <a:t>[</a:t>
            </a:r>
            <a:r>
              <a:rPr lang="en-US" altLang="ja" sz="1200" dirty="0"/>
              <a:t>1</a:t>
            </a:r>
            <a:r>
              <a:rPr lang="ja" altLang="ja-JP" sz="1200" dirty="0"/>
              <a:t>]</a:t>
            </a:r>
            <a:r>
              <a:rPr lang="en-US" altLang="ja" sz="1200" dirty="0"/>
              <a:t> </a:t>
            </a:r>
            <a:r>
              <a:rPr lang="en-US" altLang="ja-JP" sz="1200" dirty="0"/>
              <a:t>The State of JavaScript 2019.</a:t>
            </a:r>
            <a:r>
              <a:rPr lang="ja-JP" altLang="en-US" sz="1200" dirty="0"/>
              <a:t> </a:t>
            </a:r>
            <a:r>
              <a:rPr lang="en-US" altLang="ja-JP" sz="1200" dirty="0"/>
              <a:t>https://2019.stateofjs.com/front-end-frameworks/</a:t>
            </a:r>
            <a:endParaRPr kumimoji="1" lang="en-US" altLang="ja-JP" sz="1200" dirty="0"/>
          </a:p>
        </p:txBody>
      </p:sp>
      <p:sp>
        <p:nvSpPr>
          <p:cNvPr id="15" name="テキスト ボックス 14">
            <a:extLst>
              <a:ext uri="{FF2B5EF4-FFF2-40B4-BE49-F238E27FC236}">
                <a16:creationId xmlns:a16="http://schemas.microsoft.com/office/drawing/2014/main" id="{A564564E-115D-4180-97E6-8EC19043D8B9}"/>
              </a:ext>
            </a:extLst>
          </p:cNvPr>
          <p:cNvSpPr txBox="1"/>
          <p:nvPr/>
        </p:nvSpPr>
        <p:spPr>
          <a:xfrm>
            <a:off x="557867" y="2688752"/>
            <a:ext cx="8336751" cy="2031325"/>
          </a:xfrm>
          <a:prstGeom prst="rect">
            <a:avLst/>
          </a:prstGeom>
          <a:noFill/>
          <a:ln w="19050">
            <a:solidFill>
              <a:schemeClr val="tx1"/>
            </a:solidFill>
          </a:ln>
        </p:spPr>
        <p:txBody>
          <a:bodyPr wrap="square" rtlCol="0">
            <a:spAutoFit/>
          </a:bodyPr>
          <a:lstStyle/>
          <a:p>
            <a:r>
              <a:rPr lang="en-US" altLang="ja-JP" dirty="0">
                <a:latin typeface="Cascadia Mono" panose="020B0609020000020004" pitchFamily="49" charset="0"/>
                <a:ea typeface="ＭＳ ゴシック" panose="020B0609070205080204" pitchFamily="49" charset="-128"/>
                <a:cs typeface="Cascadia Mono" panose="020B0609020000020004" pitchFamily="49" charset="0"/>
              </a:rPr>
              <a:t>import React from ’react’;</a:t>
            </a:r>
          </a:p>
          <a:p>
            <a:r>
              <a:rPr lang="en-US" altLang="ja-JP" dirty="0">
                <a:latin typeface="Cascadia Mono" panose="020B0609020000020004" pitchFamily="49" charset="0"/>
                <a:ea typeface="ＭＳ ゴシック" panose="020B0609070205080204" pitchFamily="49" charset="-128"/>
                <a:cs typeface="Cascadia Mono" panose="020B0609020000020004" pitchFamily="49" charset="0"/>
              </a:rPr>
              <a:t>import </a:t>
            </a:r>
            <a:r>
              <a:rPr lang="en-US" altLang="ja-JP" dirty="0" err="1">
                <a:latin typeface="Cascadia Mono" panose="020B0609020000020004" pitchFamily="49" charset="0"/>
                <a:ea typeface="ＭＳ ゴシック" panose="020B0609070205080204" pitchFamily="49" charset="-128"/>
                <a:cs typeface="Cascadia Mono" panose="020B0609020000020004" pitchFamily="49" charset="0"/>
              </a:rPr>
              <a:t>ReactDOM</a:t>
            </a:r>
            <a:r>
              <a:rPr lang="en-US" altLang="ja-JP" dirty="0">
                <a:latin typeface="Cascadia Mono" panose="020B0609020000020004" pitchFamily="49" charset="0"/>
                <a:ea typeface="ＭＳ ゴシック" panose="020B0609070205080204" pitchFamily="49" charset="-128"/>
                <a:cs typeface="Cascadia Mono" panose="020B0609020000020004" pitchFamily="49" charset="0"/>
              </a:rPr>
              <a:t> from ’react-</a:t>
            </a:r>
            <a:r>
              <a:rPr lang="en-US" altLang="ja-JP" dirty="0" err="1">
                <a:latin typeface="Cascadia Mono" panose="020B0609020000020004" pitchFamily="49" charset="0"/>
                <a:ea typeface="ＭＳ ゴシック" panose="020B0609070205080204" pitchFamily="49" charset="-128"/>
                <a:cs typeface="Cascadia Mono" panose="020B0609020000020004" pitchFamily="49" charset="0"/>
              </a:rPr>
              <a:t>dom</a:t>
            </a:r>
            <a:r>
              <a:rPr lang="en-US" altLang="ja-JP" dirty="0">
                <a:latin typeface="Cascadia Mono" panose="020B0609020000020004" pitchFamily="49" charset="0"/>
                <a:ea typeface="ＭＳ ゴシック" panose="020B0609070205080204" pitchFamily="49" charset="-128"/>
                <a:cs typeface="Cascadia Mono" panose="020B0609020000020004" pitchFamily="49" charset="0"/>
              </a:rPr>
              <a:t>’;</a:t>
            </a:r>
          </a:p>
          <a:p>
            <a:endParaRPr lang="en-US" altLang="ja-JP" dirty="0">
              <a:latin typeface="Cascadia Mono" panose="020B0609020000020004" pitchFamily="49" charset="0"/>
              <a:ea typeface="ＭＳ ゴシック" panose="020B0609070205080204" pitchFamily="49" charset="-128"/>
              <a:cs typeface="Cascadia Mono" panose="020B0609020000020004" pitchFamily="49" charset="0"/>
            </a:endParaRPr>
          </a:p>
          <a:p>
            <a:r>
              <a:rPr lang="en-US" altLang="ja-JP" dirty="0">
                <a:solidFill>
                  <a:schemeClr val="accent2">
                    <a:lumMod val="75000"/>
                  </a:schemeClr>
                </a:solidFill>
                <a:latin typeface="Cascadia Mono" panose="020B0609020000020004" pitchFamily="49" charset="0"/>
                <a:ea typeface="ＭＳ ゴシック" panose="020B0609070205080204" pitchFamily="49" charset="-128"/>
                <a:cs typeface="Cascadia Mono" panose="020B0609020000020004" pitchFamily="49" charset="0"/>
              </a:rPr>
              <a:t>const numbers = [2,4,8,16,32];</a:t>
            </a:r>
          </a:p>
          <a:p>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function App() {</a:t>
            </a:r>
          </a:p>
          <a:p>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  return </a:t>
            </a:r>
            <a:r>
              <a:rPr lang="en-US" altLang="ja-JP" dirty="0">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rPr>
              <a:t>&lt;ul&gt;</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a:t>
            </a:r>
            <a:r>
              <a:rPr lang="en-US" altLang="ja-JP" dirty="0" err="1">
                <a:solidFill>
                  <a:schemeClr val="accent2">
                    <a:lumMod val="75000"/>
                  </a:schemeClr>
                </a:solidFill>
                <a:latin typeface="Cascadia Mono" panose="020B0609020000020004" pitchFamily="49" charset="0"/>
                <a:ea typeface="ＭＳ ゴシック" panose="020B0609070205080204" pitchFamily="49" charset="-128"/>
                <a:cs typeface="Cascadia Mono" panose="020B0609020000020004" pitchFamily="49" charset="0"/>
              </a:rPr>
              <a:t>numbers</a:t>
            </a:r>
            <a:r>
              <a:rPr lang="en-US" altLang="ja-JP" dirty="0" err="1">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.map</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a:t>
            </a:r>
            <a:r>
              <a:rPr lang="en-US" altLang="ja-JP" dirty="0">
                <a:solidFill>
                  <a:schemeClr val="accent2">
                    <a:lumMod val="75000"/>
                  </a:schemeClr>
                </a:solidFill>
                <a:latin typeface="Cascadia Mono" panose="020B0609020000020004" pitchFamily="49" charset="0"/>
                <a:ea typeface="ＭＳ ゴシック" panose="020B0609070205080204" pitchFamily="49" charset="-128"/>
                <a:cs typeface="Cascadia Mono" panose="020B0609020000020004" pitchFamily="49" charset="0"/>
              </a:rPr>
              <a:t>number</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 =&gt;(</a:t>
            </a:r>
            <a:r>
              <a:rPr lang="en-US" altLang="ja-JP" dirty="0">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rPr>
              <a:t>&lt;li&gt;</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Hello React{</a:t>
            </a:r>
            <a:r>
              <a:rPr lang="en-US" altLang="ja-JP" dirty="0">
                <a:solidFill>
                  <a:schemeClr val="accent2">
                    <a:lumMod val="75000"/>
                  </a:schemeClr>
                </a:solidFill>
                <a:latin typeface="Cascadia Mono" panose="020B0609020000020004" pitchFamily="49" charset="0"/>
                <a:ea typeface="ＭＳ ゴシック" panose="020B0609070205080204" pitchFamily="49" charset="-128"/>
                <a:cs typeface="Cascadia Mono" panose="020B0609020000020004" pitchFamily="49" charset="0"/>
              </a:rPr>
              <a:t>number</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a:t>
            </a:r>
            <a:r>
              <a:rPr lang="en-US" altLang="ja-JP" dirty="0">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rPr>
              <a:t>&lt;/li&gt;</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a:t>
            </a:r>
            <a:r>
              <a:rPr lang="en-US" altLang="ja-JP" dirty="0">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rPr>
              <a:t>&lt;/</a:t>
            </a:r>
            <a:r>
              <a:rPr lang="en-US" altLang="ja-JP" dirty="0" err="1">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rPr>
              <a:t>ul</a:t>
            </a:r>
            <a:r>
              <a:rPr lang="en-US" altLang="ja-JP" dirty="0">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rPr>
              <a:t>&gt;</a:t>
            </a:r>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a:t>
            </a:r>
          </a:p>
          <a:p>
            <a:r>
              <a:rPr lang="en-US" altLang="ja-JP" dirty="0">
                <a:solidFill>
                  <a:schemeClr val="tx1"/>
                </a:solidFill>
                <a:latin typeface="Cascadia Mono" panose="020B0609020000020004" pitchFamily="49" charset="0"/>
                <a:ea typeface="ＭＳ ゴシック" panose="020B0609070205080204" pitchFamily="49" charset="-128"/>
                <a:cs typeface="Cascadia Mono" panose="020B0609020000020004" pitchFamily="49" charset="0"/>
              </a:rPr>
              <a:t>}</a:t>
            </a:r>
          </a:p>
          <a:p>
            <a:endParaRPr lang="en-US" altLang="ja-JP" dirty="0">
              <a:solidFill>
                <a:srgbClr val="C00000"/>
              </a:solidFill>
              <a:latin typeface="Cascadia Mono" panose="020B0609020000020004" pitchFamily="49" charset="0"/>
              <a:ea typeface="ＭＳ ゴシック" panose="020B0609070205080204" pitchFamily="49" charset="-128"/>
              <a:cs typeface="Cascadia Mono" panose="020B0609020000020004" pitchFamily="49" charset="0"/>
            </a:endParaRPr>
          </a:p>
          <a:p>
            <a:r>
              <a:rPr lang="en-US" altLang="ja-JP" dirty="0" err="1">
                <a:latin typeface="Cascadia Mono" panose="020B0609020000020004" pitchFamily="49" charset="0"/>
                <a:ea typeface="ＭＳ ゴシック" panose="020B0609070205080204" pitchFamily="49" charset="-128"/>
                <a:cs typeface="Cascadia Mono" panose="020B0609020000020004" pitchFamily="49" charset="0"/>
              </a:rPr>
              <a:t>ReactDOM.render</a:t>
            </a:r>
            <a:r>
              <a:rPr lang="en-US" altLang="ja-JP" dirty="0">
                <a:latin typeface="Cascadia Mono" panose="020B0609020000020004" pitchFamily="49" charset="0"/>
                <a:ea typeface="ＭＳ ゴシック" panose="020B0609070205080204" pitchFamily="49" charset="-128"/>
                <a:cs typeface="Cascadia Mono" panose="020B0609020000020004" pitchFamily="49" charset="0"/>
              </a:rPr>
              <a:t>(&lt;App /&gt;,</a:t>
            </a:r>
            <a:r>
              <a:rPr lang="en-US" altLang="ja-JP" dirty="0" err="1">
                <a:latin typeface="Cascadia Mono" panose="020B0609020000020004" pitchFamily="49" charset="0"/>
                <a:ea typeface="ＭＳ ゴシック" panose="020B0609070205080204" pitchFamily="49" charset="-128"/>
                <a:cs typeface="Cascadia Mono" panose="020B0609020000020004" pitchFamily="49" charset="0"/>
              </a:rPr>
              <a:t>document.getElementById</a:t>
            </a:r>
            <a:r>
              <a:rPr lang="en-US" altLang="ja-JP" dirty="0">
                <a:latin typeface="Cascadia Mono" panose="020B0609020000020004" pitchFamily="49" charset="0"/>
                <a:ea typeface="ＭＳ ゴシック" panose="020B0609070205080204" pitchFamily="49" charset="-128"/>
                <a:cs typeface="Cascadia Mono" panose="020B0609020000020004" pitchFamily="49" charset="0"/>
              </a:rPr>
              <a:t>('root'));</a:t>
            </a:r>
          </a:p>
        </p:txBody>
      </p:sp>
      <p:sp>
        <p:nvSpPr>
          <p:cNvPr id="24" name="テキスト ボックス 23">
            <a:extLst>
              <a:ext uri="{FF2B5EF4-FFF2-40B4-BE49-F238E27FC236}">
                <a16:creationId xmlns:a16="http://schemas.microsoft.com/office/drawing/2014/main" id="{5879A1AB-49C1-4BC4-AAAC-059FEA365019}"/>
              </a:ext>
            </a:extLst>
          </p:cNvPr>
          <p:cNvSpPr txBox="1"/>
          <p:nvPr/>
        </p:nvSpPr>
        <p:spPr>
          <a:xfrm>
            <a:off x="2700706" y="2375275"/>
            <a:ext cx="3731487" cy="369332"/>
          </a:xfrm>
          <a:prstGeom prst="rect">
            <a:avLst/>
          </a:prstGeom>
          <a:noFill/>
        </p:spPr>
        <p:txBody>
          <a:bodyPr wrap="square" rtlCol="0">
            <a:spAutoFit/>
          </a:bodyPr>
          <a:lstStyle/>
          <a:p>
            <a:pPr algn="ctr"/>
            <a:r>
              <a:rPr kumimoji="1" lang="en-US" altLang="ja-JP" sz="1800" dirty="0"/>
              <a:t>React </a:t>
            </a:r>
            <a:r>
              <a:rPr kumimoji="1" lang="ja-JP" altLang="en-US" sz="1800" dirty="0"/>
              <a:t>アプリケーションの例</a:t>
            </a:r>
          </a:p>
        </p:txBody>
      </p:sp>
      <p:pic>
        <p:nvPicPr>
          <p:cNvPr id="9" name="図 8">
            <a:extLst>
              <a:ext uri="{FF2B5EF4-FFF2-40B4-BE49-F238E27FC236}">
                <a16:creationId xmlns:a16="http://schemas.microsoft.com/office/drawing/2014/main" id="{CF93E341-0218-4094-A90D-E272C0AC4463}"/>
              </a:ext>
            </a:extLst>
          </p:cNvPr>
          <p:cNvPicPr>
            <a:picLocks noChangeAspect="1"/>
          </p:cNvPicPr>
          <p:nvPr/>
        </p:nvPicPr>
        <p:blipFill>
          <a:blip r:embed="rId3"/>
          <a:stretch>
            <a:fillRect/>
          </a:stretch>
        </p:blipFill>
        <p:spPr>
          <a:xfrm>
            <a:off x="2806922" y="2258675"/>
            <a:ext cx="3731487" cy="2709237"/>
          </a:xfrm>
          <a:prstGeom prst="rect">
            <a:avLst/>
          </a:prstGeom>
          <a:ln w="38100">
            <a:solidFill>
              <a:srgbClr val="C00000"/>
            </a:solidFill>
          </a:ln>
        </p:spPr>
      </p:pic>
    </p:spTree>
    <p:extLst>
      <p:ext uri="{BB962C8B-B14F-4D97-AF65-F5344CB8AC3E}">
        <p14:creationId xmlns:p14="http://schemas.microsoft.com/office/powerpoint/2010/main" val="215282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プレースホルダー 10"/>
          <p:cNvSpPr>
            <a:spLocks noGrp="1"/>
          </p:cNvSpPr>
          <p:nvPr>
            <p:ph type="body" idx="1"/>
          </p:nvPr>
        </p:nvSpPr>
        <p:spPr/>
        <p:txBody>
          <a:bodyPr/>
          <a:lstStyle/>
          <a:p>
            <a:pPr marL="139700" indent="0">
              <a:buNone/>
            </a:pPr>
            <a:r>
              <a:rPr kumimoji="1" lang="en-US" altLang="ja-JP" dirty="0"/>
              <a:t> </a:t>
            </a:r>
            <a:endParaRPr kumimoji="1" lang="ja-JP" altLang="en-US" dirty="0"/>
          </a:p>
        </p:txBody>
      </p:sp>
      <p:sp>
        <p:nvSpPr>
          <p:cNvPr id="2" name="タイトル 1"/>
          <p:cNvSpPr>
            <a:spLocks noGrp="1"/>
          </p:cNvSpPr>
          <p:nvPr>
            <p:ph type="title"/>
          </p:nvPr>
        </p:nvSpPr>
        <p:spPr>
          <a:xfrm>
            <a:off x="457200" y="205978"/>
            <a:ext cx="8218500" cy="857400"/>
          </a:xfrm>
        </p:spPr>
        <p:txBody>
          <a:bodyPr/>
          <a:lstStyle/>
          <a:p>
            <a:r>
              <a:rPr kumimoji="1" lang="en-US" altLang="ja-JP" sz="3200" dirty="0"/>
              <a:t>I. </a:t>
            </a:r>
            <a:r>
              <a:rPr lang="ja-JP" altLang="en-US" sz="3200" dirty="0"/>
              <a:t>複製と専門化</a:t>
            </a:r>
            <a:r>
              <a:rPr lang="en-US" altLang="ja-JP" sz="3200" dirty="0"/>
              <a:t>(2/2)</a:t>
            </a:r>
            <a:endParaRPr kumimoji="1" lang="ja-JP" altLang="en-US"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20</a:t>
            </a:fld>
            <a:endParaRPr lang="ja" altLang="en-US" dirty="0"/>
          </a:p>
        </p:txBody>
      </p:sp>
      <p:sp>
        <p:nvSpPr>
          <p:cNvPr id="61" name="テキスト ボックス 60"/>
          <p:cNvSpPr txBox="1"/>
          <p:nvPr/>
        </p:nvSpPr>
        <p:spPr>
          <a:xfrm>
            <a:off x="345332" y="1172578"/>
            <a:ext cx="8453336" cy="830997"/>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2400" dirty="0"/>
              <a:t>機能ごとに関連ファイルを保存するディレクトリを作成</a:t>
            </a:r>
            <a:endParaRPr kumimoji="1" lang="en-US" altLang="ja-JP" sz="2400" dirty="0"/>
          </a:p>
          <a:p>
            <a:pPr marL="457200" indent="-457200">
              <a:buFont typeface="Arial" panose="020B0604020202020204" pitchFamily="34" charset="0"/>
              <a:buChar char="•"/>
            </a:pPr>
            <a:r>
              <a:rPr kumimoji="1" lang="ja-JP" altLang="en-US" sz="2400" dirty="0"/>
              <a:t>新機能追加時に既存の類似機能のディレクトリを複製</a:t>
            </a:r>
          </a:p>
        </p:txBody>
      </p:sp>
      <p:grpSp>
        <p:nvGrpSpPr>
          <p:cNvPr id="16" name="グループ化 15"/>
          <p:cNvGrpSpPr/>
          <p:nvPr/>
        </p:nvGrpSpPr>
        <p:grpSpPr>
          <a:xfrm>
            <a:off x="522590" y="2132958"/>
            <a:ext cx="932899" cy="932899"/>
            <a:chOff x="540022" y="1200152"/>
            <a:chExt cx="932899" cy="932899"/>
          </a:xfrm>
        </p:grpSpPr>
        <p:pic>
          <p:nvPicPr>
            <p:cNvPr id="10" name="図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022" y="1200152"/>
              <a:ext cx="932899" cy="932899"/>
            </a:xfrm>
            <a:prstGeom prst="rect">
              <a:avLst/>
            </a:prstGeom>
          </p:spPr>
        </p:pic>
        <p:sp>
          <p:nvSpPr>
            <p:cNvPr id="9" name="テキスト ボックス 8"/>
            <p:cNvSpPr txBox="1"/>
            <p:nvPr/>
          </p:nvSpPr>
          <p:spPr>
            <a:xfrm>
              <a:off x="812973" y="1485761"/>
              <a:ext cx="386995"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grpSp>
      <p:sp>
        <p:nvSpPr>
          <p:cNvPr id="15" name="テキスト ボックス 14"/>
          <p:cNvSpPr txBox="1"/>
          <p:nvPr/>
        </p:nvSpPr>
        <p:spPr>
          <a:xfrm>
            <a:off x="2744161" y="3303229"/>
            <a:ext cx="386995"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sp>
        <p:nvSpPr>
          <p:cNvPr id="18" name="右矢印 8">
            <a:extLst>
              <a:ext uri="{FF2B5EF4-FFF2-40B4-BE49-F238E27FC236}">
                <a16:creationId xmlns:a16="http://schemas.microsoft.com/office/drawing/2014/main" id="{2D615940-210E-4376-9D63-8BE6BF7CEB3B}"/>
              </a:ext>
            </a:extLst>
          </p:cNvPr>
          <p:cNvSpPr/>
          <p:nvPr/>
        </p:nvSpPr>
        <p:spPr>
          <a:xfrm>
            <a:off x="1646355" y="2461506"/>
            <a:ext cx="932897"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grpSp>
        <p:nvGrpSpPr>
          <p:cNvPr id="19" name="グループ化 18"/>
          <p:cNvGrpSpPr/>
          <p:nvPr/>
        </p:nvGrpSpPr>
        <p:grpSpPr>
          <a:xfrm>
            <a:off x="2770119" y="2132958"/>
            <a:ext cx="932899" cy="932899"/>
            <a:chOff x="540022" y="1200152"/>
            <a:chExt cx="932899" cy="932899"/>
          </a:xfrm>
        </p:grpSpPr>
        <p:pic>
          <p:nvPicPr>
            <p:cNvPr id="20" name="図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022" y="1200152"/>
              <a:ext cx="932899" cy="932899"/>
            </a:xfrm>
            <a:prstGeom prst="rect">
              <a:avLst/>
            </a:prstGeom>
          </p:spPr>
        </p:pic>
        <p:sp>
          <p:nvSpPr>
            <p:cNvPr id="21" name="テキスト ボックス 20"/>
            <p:cNvSpPr txBox="1"/>
            <p:nvPr/>
          </p:nvSpPr>
          <p:spPr>
            <a:xfrm>
              <a:off x="812973" y="1485761"/>
              <a:ext cx="386995"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grpSp>
      <p:grpSp>
        <p:nvGrpSpPr>
          <p:cNvPr id="22" name="グループ化 21"/>
          <p:cNvGrpSpPr/>
          <p:nvPr/>
        </p:nvGrpSpPr>
        <p:grpSpPr>
          <a:xfrm>
            <a:off x="2770119" y="3399122"/>
            <a:ext cx="932899" cy="932899"/>
            <a:chOff x="540022" y="1200152"/>
            <a:chExt cx="932899" cy="932899"/>
          </a:xfrm>
        </p:grpSpPr>
        <p:pic>
          <p:nvPicPr>
            <p:cNvPr id="23" name="図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022" y="1200152"/>
              <a:ext cx="932899" cy="932899"/>
            </a:xfrm>
            <a:prstGeom prst="rect">
              <a:avLst/>
            </a:prstGeom>
          </p:spPr>
        </p:pic>
        <p:sp>
          <p:nvSpPr>
            <p:cNvPr id="24" name="テキスト ボックス 23"/>
            <p:cNvSpPr txBox="1"/>
            <p:nvPr/>
          </p:nvSpPr>
          <p:spPr>
            <a:xfrm>
              <a:off x="812973" y="1485761"/>
              <a:ext cx="386995" cy="523220"/>
            </a:xfrm>
            <a:prstGeom prst="rect">
              <a:avLst/>
            </a:prstGeom>
            <a:noFill/>
          </p:spPr>
          <p:txBody>
            <a:bodyPr wrap="square" rtlCol="0">
              <a:spAutoFit/>
            </a:bodyPr>
            <a:lstStyle/>
            <a:p>
              <a:r>
                <a:rPr kumimoji="1" lang="en-US" altLang="ja-JP" sz="2800" dirty="0">
                  <a:solidFill>
                    <a:schemeClr val="bg1"/>
                  </a:solidFill>
                </a:rPr>
                <a:t>B</a:t>
              </a:r>
              <a:endParaRPr kumimoji="1" lang="ja-JP" altLang="en-US" sz="2800" dirty="0">
                <a:solidFill>
                  <a:schemeClr val="bg1"/>
                </a:solidFill>
              </a:endParaRPr>
            </a:p>
          </p:txBody>
        </p:sp>
      </p:grpSp>
      <p:sp>
        <p:nvSpPr>
          <p:cNvPr id="26" name="テキスト ボックス 25"/>
          <p:cNvSpPr txBox="1"/>
          <p:nvPr/>
        </p:nvSpPr>
        <p:spPr>
          <a:xfrm>
            <a:off x="3379448" y="3018615"/>
            <a:ext cx="2031325" cy="461665"/>
          </a:xfrm>
          <a:prstGeom prst="rect">
            <a:avLst/>
          </a:prstGeom>
          <a:noFill/>
        </p:spPr>
        <p:txBody>
          <a:bodyPr wrap="none" rtlCol="0">
            <a:spAutoFit/>
          </a:bodyPr>
          <a:lstStyle/>
          <a:p>
            <a:r>
              <a:rPr kumimoji="1" lang="ja-JP" altLang="en-US" sz="2400" dirty="0">
                <a:solidFill>
                  <a:srgbClr val="C00000"/>
                </a:solidFill>
              </a:rPr>
              <a:t>コピー・編集</a:t>
            </a:r>
          </a:p>
        </p:txBody>
      </p:sp>
      <p:sp>
        <p:nvSpPr>
          <p:cNvPr id="27" name="右矢印 8">
            <a:extLst>
              <a:ext uri="{FF2B5EF4-FFF2-40B4-BE49-F238E27FC236}">
                <a16:creationId xmlns:a16="http://schemas.microsoft.com/office/drawing/2014/main" id="{2D615940-210E-4376-9D63-8BE6BF7CEB3B}"/>
              </a:ext>
            </a:extLst>
          </p:cNvPr>
          <p:cNvSpPr/>
          <p:nvPr/>
        </p:nvSpPr>
        <p:spPr>
          <a:xfrm rot="5400000">
            <a:off x="3019656" y="3022445"/>
            <a:ext cx="433820" cy="480281"/>
          </a:xfrm>
          <a:prstGeom prst="rightArrow">
            <a:avLst>
              <a:gd name="adj1" fmla="val 44222"/>
              <a:gd name="adj2" fmla="val 50000"/>
            </a:avLst>
          </a:prstGeom>
          <a:solidFill>
            <a:srgbClr val="C000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sp>
        <p:nvSpPr>
          <p:cNvPr id="31" name="テキスト ボックス 30"/>
          <p:cNvSpPr txBox="1"/>
          <p:nvPr/>
        </p:nvSpPr>
        <p:spPr>
          <a:xfrm>
            <a:off x="5534530" y="2418567"/>
            <a:ext cx="386995"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grpSp>
        <p:nvGrpSpPr>
          <p:cNvPr id="32" name="グループ化 31"/>
          <p:cNvGrpSpPr/>
          <p:nvPr/>
        </p:nvGrpSpPr>
        <p:grpSpPr>
          <a:xfrm>
            <a:off x="4499342" y="3480614"/>
            <a:ext cx="932899" cy="932899"/>
            <a:chOff x="-222215" y="1281644"/>
            <a:chExt cx="932899" cy="932899"/>
          </a:xfrm>
        </p:grpSpPr>
        <p:pic>
          <p:nvPicPr>
            <p:cNvPr id="33" name="図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215" y="1281644"/>
              <a:ext cx="932899" cy="932899"/>
            </a:xfrm>
            <a:prstGeom prst="rect">
              <a:avLst/>
            </a:prstGeom>
          </p:spPr>
        </p:pic>
        <p:sp>
          <p:nvSpPr>
            <p:cNvPr id="34" name="テキスト ボックス 33"/>
            <p:cNvSpPr txBox="1"/>
            <p:nvPr/>
          </p:nvSpPr>
          <p:spPr>
            <a:xfrm>
              <a:off x="50736" y="1567253"/>
              <a:ext cx="623720" cy="523220"/>
            </a:xfrm>
            <a:prstGeom prst="rect">
              <a:avLst/>
            </a:prstGeom>
            <a:noFill/>
          </p:spPr>
          <p:txBody>
            <a:bodyPr wrap="square" rtlCol="0">
              <a:spAutoFit/>
            </a:bodyPr>
            <a:lstStyle/>
            <a:p>
              <a:r>
                <a:rPr kumimoji="1" lang="en-US" altLang="ja-JP" sz="2800" dirty="0">
                  <a:solidFill>
                    <a:schemeClr val="bg1"/>
                  </a:solidFill>
                </a:rPr>
                <a:t>B’</a:t>
              </a:r>
              <a:endParaRPr kumimoji="1" lang="ja-JP" altLang="en-US" sz="2800" dirty="0">
                <a:solidFill>
                  <a:schemeClr val="bg1"/>
                </a:solidFill>
              </a:endParaRPr>
            </a:p>
          </p:txBody>
        </p:sp>
      </p:grpSp>
      <p:sp>
        <p:nvSpPr>
          <p:cNvPr id="43" name="右矢印 8">
            <a:extLst>
              <a:ext uri="{FF2B5EF4-FFF2-40B4-BE49-F238E27FC236}">
                <a16:creationId xmlns:a16="http://schemas.microsoft.com/office/drawing/2014/main" id="{2D615940-210E-4376-9D63-8BE6BF7CEB3B}"/>
              </a:ext>
            </a:extLst>
          </p:cNvPr>
          <p:cNvSpPr/>
          <p:nvPr/>
        </p:nvSpPr>
        <p:spPr>
          <a:xfrm>
            <a:off x="3843877" y="2369430"/>
            <a:ext cx="586899"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sp>
        <p:nvSpPr>
          <p:cNvPr id="52" name="テキスト ボックス 51"/>
          <p:cNvSpPr txBox="1"/>
          <p:nvPr/>
        </p:nvSpPr>
        <p:spPr>
          <a:xfrm>
            <a:off x="8087876" y="7193415"/>
            <a:ext cx="386995" cy="523220"/>
          </a:xfrm>
          <a:prstGeom prst="rect">
            <a:avLst/>
          </a:prstGeom>
          <a:noFill/>
        </p:spPr>
        <p:txBody>
          <a:bodyPr wrap="square" rtlCol="0">
            <a:spAutoFit/>
          </a:bodyPr>
          <a:lstStyle/>
          <a:p>
            <a:endParaRPr kumimoji="1" lang="ja-JP" altLang="en-US" sz="2800" dirty="0">
              <a:solidFill>
                <a:schemeClr val="bg1"/>
              </a:solidFill>
            </a:endParaRPr>
          </a:p>
        </p:txBody>
      </p:sp>
      <p:sp>
        <p:nvSpPr>
          <p:cNvPr id="59" name="テキスト ボックス 58"/>
          <p:cNvSpPr txBox="1"/>
          <p:nvPr/>
        </p:nvSpPr>
        <p:spPr>
          <a:xfrm>
            <a:off x="5931446" y="4538440"/>
            <a:ext cx="1980029" cy="615553"/>
          </a:xfrm>
          <a:prstGeom prst="rect">
            <a:avLst/>
          </a:prstGeom>
          <a:noFill/>
        </p:spPr>
        <p:txBody>
          <a:bodyPr wrap="none" rtlCol="0">
            <a:spAutoFit/>
          </a:bodyPr>
          <a:lstStyle/>
          <a:p>
            <a:r>
              <a:rPr kumimoji="1" lang="ja-JP" altLang="en-US" sz="2000" dirty="0">
                <a:solidFill>
                  <a:srgbClr val="C00000"/>
                </a:solidFill>
              </a:rPr>
              <a:t>頻繁に同時修正</a:t>
            </a:r>
          </a:p>
          <a:p>
            <a:endParaRPr kumimoji="1" lang="ja-JP" altLang="en-US" dirty="0"/>
          </a:p>
        </p:txBody>
      </p:sp>
      <p:pic>
        <p:nvPicPr>
          <p:cNvPr id="45" name="図 44">
            <a:extLst>
              <a:ext uri="{FF2B5EF4-FFF2-40B4-BE49-F238E27FC236}">
                <a16:creationId xmlns:a16="http://schemas.microsoft.com/office/drawing/2014/main" id="{CF73DDB2-CBDA-4F1C-B7A0-CDC6CF79DB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9342" y="2113893"/>
            <a:ext cx="932899" cy="932899"/>
          </a:xfrm>
          <a:prstGeom prst="rect">
            <a:avLst/>
          </a:prstGeom>
        </p:spPr>
      </p:pic>
      <p:sp>
        <p:nvSpPr>
          <p:cNvPr id="53" name="テキスト ボックス 52">
            <a:extLst>
              <a:ext uri="{FF2B5EF4-FFF2-40B4-BE49-F238E27FC236}">
                <a16:creationId xmlns:a16="http://schemas.microsoft.com/office/drawing/2014/main" id="{29F8D8B6-C14C-40CC-B299-63948D537B2E}"/>
              </a:ext>
            </a:extLst>
          </p:cNvPr>
          <p:cNvSpPr txBox="1"/>
          <p:nvPr/>
        </p:nvSpPr>
        <p:spPr>
          <a:xfrm>
            <a:off x="4772293" y="2399502"/>
            <a:ext cx="623720"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sp>
        <p:nvSpPr>
          <p:cNvPr id="64" name="右矢印 8">
            <a:extLst>
              <a:ext uri="{FF2B5EF4-FFF2-40B4-BE49-F238E27FC236}">
                <a16:creationId xmlns:a16="http://schemas.microsoft.com/office/drawing/2014/main" id="{D8BB8CB1-0C95-43BF-89DE-D60951FA953E}"/>
              </a:ext>
            </a:extLst>
          </p:cNvPr>
          <p:cNvSpPr/>
          <p:nvPr/>
        </p:nvSpPr>
        <p:spPr>
          <a:xfrm>
            <a:off x="3853218" y="3702483"/>
            <a:ext cx="586899"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grpSp>
        <p:nvGrpSpPr>
          <p:cNvPr id="65" name="グループ化 64">
            <a:extLst>
              <a:ext uri="{FF2B5EF4-FFF2-40B4-BE49-F238E27FC236}">
                <a16:creationId xmlns:a16="http://schemas.microsoft.com/office/drawing/2014/main" id="{CAA1B7ED-7144-48A0-9410-014FC426970F}"/>
              </a:ext>
            </a:extLst>
          </p:cNvPr>
          <p:cNvGrpSpPr/>
          <p:nvPr/>
        </p:nvGrpSpPr>
        <p:grpSpPr>
          <a:xfrm>
            <a:off x="6163346" y="3479496"/>
            <a:ext cx="932899" cy="932899"/>
            <a:chOff x="-222215" y="1281644"/>
            <a:chExt cx="932899" cy="932899"/>
          </a:xfrm>
        </p:grpSpPr>
        <p:pic>
          <p:nvPicPr>
            <p:cNvPr id="66" name="図 65">
              <a:extLst>
                <a:ext uri="{FF2B5EF4-FFF2-40B4-BE49-F238E27FC236}">
                  <a16:creationId xmlns:a16="http://schemas.microsoft.com/office/drawing/2014/main" id="{EDF6D9A2-F2D4-419B-8AAA-5FD0B33B1E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215" y="1281644"/>
              <a:ext cx="932899" cy="932899"/>
            </a:xfrm>
            <a:prstGeom prst="rect">
              <a:avLst/>
            </a:prstGeom>
          </p:spPr>
        </p:pic>
        <p:sp>
          <p:nvSpPr>
            <p:cNvPr id="67" name="テキスト ボックス 66">
              <a:extLst>
                <a:ext uri="{FF2B5EF4-FFF2-40B4-BE49-F238E27FC236}">
                  <a16:creationId xmlns:a16="http://schemas.microsoft.com/office/drawing/2014/main" id="{3737327E-7D0D-441B-9BC4-F23B40B1416A}"/>
                </a:ext>
              </a:extLst>
            </p:cNvPr>
            <p:cNvSpPr txBox="1"/>
            <p:nvPr/>
          </p:nvSpPr>
          <p:spPr>
            <a:xfrm>
              <a:off x="50736" y="1567253"/>
              <a:ext cx="630181" cy="523220"/>
            </a:xfrm>
            <a:prstGeom prst="rect">
              <a:avLst/>
            </a:prstGeom>
            <a:noFill/>
          </p:spPr>
          <p:txBody>
            <a:bodyPr wrap="square" rtlCol="0">
              <a:spAutoFit/>
            </a:bodyPr>
            <a:lstStyle/>
            <a:p>
              <a:r>
                <a:rPr kumimoji="1" lang="en-US" altLang="ja-JP" sz="2800" dirty="0">
                  <a:solidFill>
                    <a:schemeClr val="bg1"/>
                  </a:solidFill>
                </a:rPr>
                <a:t>B’’</a:t>
              </a:r>
              <a:endParaRPr kumimoji="1" lang="ja-JP" altLang="en-US" sz="2800" dirty="0">
                <a:solidFill>
                  <a:schemeClr val="bg1"/>
                </a:solidFill>
              </a:endParaRPr>
            </a:p>
          </p:txBody>
        </p:sp>
      </p:grpSp>
      <p:sp>
        <p:nvSpPr>
          <p:cNvPr id="68" name="右矢印 8">
            <a:extLst>
              <a:ext uri="{FF2B5EF4-FFF2-40B4-BE49-F238E27FC236}">
                <a16:creationId xmlns:a16="http://schemas.microsoft.com/office/drawing/2014/main" id="{9BC23F98-11E7-4C46-B201-75D90760FD63}"/>
              </a:ext>
            </a:extLst>
          </p:cNvPr>
          <p:cNvSpPr/>
          <p:nvPr/>
        </p:nvSpPr>
        <p:spPr>
          <a:xfrm>
            <a:off x="5507881" y="2368312"/>
            <a:ext cx="586899"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pic>
        <p:nvPicPr>
          <p:cNvPr id="69" name="図 68">
            <a:extLst>
              <a:ext uri="{FF2B5EF4-FFF2-40B4-BE49-F238E27FC236}">
                <a16:creationId xmlns:a16="http://schemas.microsoft.com/office/drawing/2014/main" id="{AFBDECB6-4E28-4C64-9432-CBD98F313F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3346" y="2112775"/>
            <a:ext cx="932899" cy="932899"/>
          </a:xfrm>
          <a:prstGeom prst="rect">
            <a:avLst/>
          </a:prstGeom>
        </p:spPr>
      </p:pic>
      <p:sp>
        <p:nvSpPr>
          <p:cNvPr id="70" name="テキスト ボックス 69">
            <a:extLst>
              <a:ext uri="{FF2B5EF4-FFF2-40B4-BE49-F238E27FC236}">
                <a16:creationId xmlns:a16="http://schemas.microsoft.com/office/drawing/2014/main" id="{1A24B16F-BA4C-4DDC-A185-BE01EF3A81E6}"/>
              </a:ext>
            </a:extLst>
          </p:cNvPr>
          <p:cNvSpPr txBox="1"/>
          <p:nvPr/>
        </p:nvSpPr>
        <p:spPr>
          <a:xfrm>
            <a:off x="6436297" y="2398384"/>
            <a:ext cx="620840"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sp>
        <p:nvSpPr>
          <p:cNvPr id="71" name="右矢印 8">
            <a:extLst>
              <a:ext uri="{FF2B5EF4-FFF2-40B4-BE49-F238E27FC236}">
                <a16:creationId xmlns:a16="http://schemas.microsoft.com/office/drawing/2014/main" id="{9DFEEAED-DD8A-426B-B22E-8E43477EB5CC}"/>
              </a:ext>
            </a:extLst>
          </p:cNvPr>
          <p:cNvSpPr/>
          <p:nvPr/>
        </p:nvSpPr>
        <p:spPr>
          <a:xfrm>
            <a:off x="5517222" y="3701365"/>
            <a:ext cx="586899"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grpSp>
        <p:nvGrpSpPr>
          <p:cNvPr id="72" name="グループ化 71">
            <a:extLst>
              <a:ext uri="{FF2B5EF4-FFF2-40B4-BE49-F238E27FC236}">
                <a16:creationId xmlns:a16="http://schemas.microsoft.com/office/drawing/2014/main" id="{E7192DE9-B9F1-44F0-B519-13B34C712020}"/>
              </a:ext>
            </a:extLst>
          </p:cNvPr>
          <p:cNvGrpSpPr/>
          <p:nvPr/>
        </p:nvGrpSpPr>
        <p:grpSpPr>
          <a:xfrm>
            <a:off x="7829750" y="3482510"/>
            <a:ext cx="968918" cy="1239716"/>
            <a:chOff x="-222215" y="1281644"/>
            <a:chExt cx="968918" cy="1239716"/>
          </a:xfrm>
        </p:grpSpPr>
        <p:pic>
          <p:nvPicPr>
            <p:cNvPr id="73" name="図 72">
              <a:extLst>
                <a:ext uri="{FF2B5EF4-FFF2-40B4-BE49-F238E27FC236}">
                  <a16:creationId xmlns:a16="http://schemas.microsoft.com/office/drawing/2014/main" id="{DD5C1FDB-F6B0-4184-A6BD-F7597EBFE6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215" y="1281644"/>
              <a:ext cx="932899" cy="932899"/>
            </a:xfrm>
            <a:prstGeom prst="rect">
              <a:avLst/>
            </a:prstGeom>
          </p:spPr>
        </p:pic>
        <p:sp>
          <p:nvSpPr>
            <p:cNvPr id="74" name="テキスト ボックス 73">
              <a:extLst>
                <a:ext uri="{FF2B5EF4-FFF2-40B4-BE49-F238E27FC236}">
                  <a16:creationId xmlns:a16="http://schemas.microsoft.com/office/drawing/2014/main" id="{DA89AFA0-98E0-46BB-9207-D4F6BD17642C}"/>
                </a:ext>
              </a:extLst>
            </p:cNvPr>
            <p:cNvSpPr txBox="1"/>
            <p:nvPr/>
          </p:nvSpPr>
          <p:spPr>
            <a:xfrm>
              <a:off x="50736" y="1567253"/>
              <a:ext cx="695967" cy="954107"/>
            </a:xfrm>
            <a:prstGeom prst="rect">
              <a:avLst/>
            </a:prstGeom>
            <a:noFill/>
          </p:spPr>
          <p:txBody>
            <a:bodyPr wrap="square" rtlCol="0">
              <a:spAutoFit/>
            </a:bodyPr>
            <a:lstStyle/>
            <a:p>
              <a:r>
                <a:rPr kumimoji="1" lang="en-US" altLang="ja-JP" sz="2800" dirty="0">
                  <a:solidFill>
                    <a:schemeClr val="bg1"/>
                  </a:solidFill>
                </a:rPr>
                <a:t>B’’’’</a:t>
              </a:r>
              <a:endParaRPr kumimoji="1" lang="ja-JP" altLang="en-US" sz="2800" dirty="0">
                <a:solidFill>
                  <a:schemeClr val="bg1"/>
                </a:solidFill>
              </a:endParaRPr>
            </a:p>
          </p:txBody>
        </p:sp>
      </p:grpSp>
      <p:sp>
        <p:nvSpPr>
          <p:cNvPr id="75" name="右矢印 8">
            <a:extLst>
              <a:ext uri="{FF2B5EF4-FFF2-40B4-BE49-F238E27FC236}">
                <a16:creationId xmlns:a16="http://schemas.microsoft.com/office/drawing/2014/main" id="{5F2DCF26-19E9-4579-9D12-CB91A4DE9FF9}"/>
              </a:ext>
            </a:extLst>
          </p:cNvPr>
          <p:cNvSpPr/>
          <p:nvPr/>
        </p:nvSpPr>
        <p:spPr>
          <a:xfrm>
            <a:off x="7174285" y="2371326"/>
            <a:ext cx="586899"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pic>
        <p:nvPicPr>
          <p:cNvPr id="76" name="図 75">
            <a:extLst>
              <a:ext uri="{FF2B5EF4-FFF2-40B4-BE49-F238E27FC236}">
                <a16:creationId xmlns:a16="http://schemas.microsoft.com/office/drawing/2014/main" id="{98FFE204-CC84-43F7-82B0-2252CF405F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9750" y="2115789"/>
            <a:ext cx="932899" cy="932899"/>
          </a:xfrm>
          <a:prstGeom prst="rect">
            <a:avLst/>
          </a:prstGeom>
        </p:spPr>
      </p:pic>
      <p:sp>
        <p:nvSpPr>
          <p:cNvPr id="77" name="テキスト ボックス 76">
            <a:extLst>
              <a:ext uri="{FF2B5EF4-FFF2-40B4-BE49-F238E27FC236}">
                <a16:creationId xmlns:a16="http://schemas.microsoft.com/office/drawing/2014/main" id="{729FB697-F156-4238-8CA6-CA02DFDF5F1E}"/>
              </a:ext>
            </a:extLst>
          </p:cNvPr>
          <p:cNvSpPr txBox="1"/>
          <p:nvPr/>
        </p:nvSpPr>
        <p:spPr>
          <a:xfrm>
            <a:off x="8102701" y="2401398"/>
            <a:ext cx="686835" cy="523220"/>
          </a:xfrm>
          <a:prstGeom prst="rect">
            <a:avLst/>
          </a:prstGeom>
          <a:noFill/>
        </p:spPr>
        <p:txBody>
          <a:bodyPr wrap="square" rtlCol="0">
            <a:spAutoFit/>
          </a:bodyPr>
          <a:lstStyle/>
          <a:p>
            <a:r>
              <a:rPr kumimoji="1" lang="en-US" altLang="ja-JP" sz="2800" dirty="0">
                <a:solidFill>
                  <a:schemeClr val="bg1"/>
                </a:solidFill>
              </a:rPr>
              <a:t>A’’’</a:t>
            </a:r>
            <a:endParaRPr kumimoji="1" lang="ja-JP" altLang="en-US" sz="2800" dirty="0">
              <a:solidFill>
                <a:schemeClr val="bg1"/>
              </a:solidFill>
            </a:endParaRPr>
          </a:p>
        </p:txBody>
      </p:sp>
      <p:sp>
        <p:nvSpPr>
          <p:cNvPr id="78" name="右矢印 8">
            <a:extLst>
              <a:ext uri="{FF2B5EF4-FFF2-40B4-BE49-F238E27FC236}">
                <a16:creationId xmlns:a16="http://schemas.microsoft.com/office/drawing/2014/main" id="{43CD0AE8-2134-4FDA-AB16-38AD1FA91E7D}"/>
              </a:ext>
            </a:extLst>
          </p:cNvPr>
          <p:cNvSpPr/>
          <p:nvPr/>
        </p:nvSpPr>
        <p:spPr>
          <a:xfrm>
            <a:off x="7183626" y="3704379"/>
            <a:ext cx="586899" cy="480281"/>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sp>
        <p:nvSpPr>
          <p:cNvPr id="3" name="右大かっこ 2">
            <a:extLst>
              <a:ext uri="{FF2B5EF4-FFF2-40B4-BE49-F238E27FC236}">
                <a16:creationId xmlns:a16="http://schemas.microsoft.com/office/drawing/2014/main" id="{FD82046B-9FE5-4F97-9F11-1F26F222989B}"/>
              </a:ext>
            </a:extLst>
          </p:cNvPr>
          <p:cNvSpPr/>
          <p:nvPr/>
        </p:nvSpPr>
        <p:spPr>
          <a:xfrm rot="5400000">
            <a:off x="6597150" y="2248382"/>
            <a:ext cx="124012" cy="4378412"/>
          </a:xfrm>
          <a:prstGeom prst="rightBracket">
            <a:avLst/>
          </a:prstGeom>
          <a:ln w="28575">
            <a:solidFill>
              <a:srgbClr val="B71C1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0499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par>
                                <p:cTn id="8" presetID="10" presetClass="entr" presetSubtype="0"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fade">
                                      <p:cBhvr>
                                        <p:cTn id="13" dur="500"/>
                                        <p:tgtEl>
                                          <p:spTgt spid="4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9"/>
                                        </p:tgtEl>
                                        <p:attrNameLst>
                                          <p:attrName>style.visibility</p:attrName>
                                        </p:attrNameLst>
                                      </p:cBhvr>
                                      <p:to>
                                        <p:strVal val="visible"/>
                                      </p:to>
                                    </p:set>
                                    <p:animEffect transition="in" filter="fade">
                                      <p:cBhvr>
                                        <p:cTn id="16" dur="500"/>
                                        <p:tgtEl>
                                          <p:spTgt spid="59"/>
                                        </p:tgtEl>
                                      </p:cBhvr>
                                    </p:animEffect>
                                  </p:childTnLst>
                                </p:cTn>
                              </p:par>
                              <p:par>
                                <p:cTn id="17" presetID="10" presetClass="entr" presetSubtype="0" fill="hold" nodeType="with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fade">
                                      <p:cBhvr>
                                        <p:cTn id="19" dur="500"/>
                                        <p:tgtEl>
                                          <p:spTgt spid="4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fade">
                                      <p:cBhvr>
                                        <p:cTn id="22" dur="500"/>
                                        <p:tgtEl>
                                          <p:spTgt spid="5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animEffect transition="in" filter="fade">
                                      <p:cBhvr>
                                        <p:cTn id="25" dur="500"/>
                                        <p:tgtEl>
                                          <p:spTgt spid="64"/>
                                        </p:tgtEl>
                                      </p:cBhvr>
                                    </p:animEffect>
                                  </p:childTnLst>
                                </p:cTn>
                              </p:par>
                              <p:par>
                                <p:cTn id="26" presetID="10" presetClass="entr" presetSubtype="0" fill="hold" nodeType="withEffect">
                                  <p:stCondLst>
                                    <p:cond delay="0"/>
                                  </p:stCondLst>
                                  <p:childTnLst>
                                    <p:set>
                                      <p:cBhvr>
                                        <p:cTn id="27" dur="1" fill="hold">
                                          <p:stCondLst>
                                            <p:cond delay="0"/>
                                          </p:stCondLst>
                                        </p:cTn>
                                        <p:tgtEl>
                                          <p:spTgt spid="65"/>
                                        </p:tgtEl>
                                        <p:attrNameLst>
                                          <p:attrName>style.visibility</p:attrName>
                                        </p:attrNameLst>
                                      </p:cBhvr>
                                      <p:to>
                                        <p:strVal val="visible"/>
                                      </p:to>
                                    </p:set>
                                    <p:animEffect transition="in" filter="fade">
                                      <p:cBhvr>
                                        <p:cTn id="28" dur="500"/>
                                        <p:tgtEl>
                                          <p:spTgt spid="6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8"/>
                                        </p:tgtEl>
                                        <p:attrNameLst>
                                          <p:attrName>style.visibility</p:attrName>
                                        </p:attrNameLst>
                                      </p:cBhvr>
                                      <p:to>
                                        <p:strVal val="visible"/>
                                      </p:to>
                                    </p:set>
                                    <p:animEffect transition="in" filter="fade">
                                      <p:cBhvr>
                                        <p:cTn id="31" dur="500"/>
                                        <p:tgtEl>
                                          <p:spTgt spid="68"/>
                                        </p:tgtEl>
                                      </p:cBhvr>
                                    </p:animEffect>
                                  </p:childTnLst>
                                </p:cTn>
                              </p:par>
                              <p:par>
                                <p:cTn id="32" presetID="10" presetClass="entr" presetSubtype="0" fill="hold" nodeType="withEffect">
                                  <p:stCondLst>
                                    <p:cond delay="0"/>
                                  </p:stCondLst>
                                  <p:childTnLst>
                                    <p:set>
                                      <p:cBhvr>
                                        <p:cTn id="33" dur="1" fill="hold">
                                          <p:stCondLst>
                                            <p:cond delay="0"/>
                                          </p:stCondLst>
                                        </p:cTn>
                                        <p:tgtEl>
                                          <p:spTgt spid="69"/>
                                        </p:tgtEl>
                                        <p:attrNameLst>
                                          <p:attrName>style.visibility</p:attrName>
                                        </p:attrNameLst>
                                      </p:cBhvr>
                                      <p:to>
                                        <p:strVal val="visible"/>
                                      </p:to>
                                    </p:set>
                                    <p:animEffect transition="in" filter="fade">
                                      <p:cBhvr>
                                        <p:cTn id="34" dur="500"/>
                                        <p:tgtEl>
                                          <p:spTgt spid="6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70"/>
                                        </p:tgtEl>
                                        <p:attrNameLst>
                                          <p:attrName>style.visibility</p:attrName>
                                        </p:attrNameLst>
                                      </p:cBhvr>
                                      <p:to>
                                        <p:strVal val="visible"/>
                                      </p:to>
                                    </p:set>
                                    <p:animEffect transition="in" filter="fade">
                                      <p:cBhvr>
                                        <p:cTn id="37" dur="500"/>
                                        <p:tgtEl>
                                          <p:spTgt spid="70"/>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71"/>
                                        </p:tgtEl>
                                        <p:attrNameLst>
                                          <p:attrName>style.visibility</p:attrName>
                                        </p:attrNameLst>
                                      </p:cBhvr>
                                      <p:to>
                                        <p:strVal val="visible"/>
                                      </p:to>
                                    </p:set>
                                    <p:animEffect transition="in" filter="fade">
                                      <p:cBhvr>
                                        <p:cTn id="40" dur="500"/>
                                        <p:tgtEl>
                                          <p:spTgt spid="71"/>
                                        </p:tgtEl>
                                      </p:cBhvr>
                                    </p:animEffect>
                                  </p:childTnLst>
                                </p:cTn>
                              </p:par>
                              <p:par>
                                <p:cTn id="41" presetID="10" presetClass="entr" presetSubtype="0" fill="hold" nodeType="withEffect">
                                  <p:stCondLst>
                                    <p:cond delay="0"/>
                                  </p:stCondLst>
                                  <p:childTnLst>
                                    <p:set>
                                      <p:cBhvr>
                                        <p:cTn id="42" dur="1" fill="hold">
                                          <p:stCondLst>
                                            <p:cond delay="0"/>
                                          </p:stCondLst>
                                        </p:cTn>
                                        <p:tgtEl>
                                          <p:spTgt spid="72"/>
                                        </p:tgtEl>
                                        <p:attrNameLst>
                                          <p:attrName>style.visibility</p:attrName>
                                        </p:attrNameLst>
                                      </p:cBhvr>
                                      <p:to>
                                        <p:strVal val="visible"/>
                                      </p:to>
                                    </p:set>
                                    <p:animEffect transition="in" filter="fade">
                                      <p:cBhvr>
                                        <p:cTn id="43" dur="500"/>
                                        <p:tgtEl>
                                          <p:spTgt spid="7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75"/>
                                        </p:tgtEl>
                                        <p:attrNameLst>
                                          <p:attrName>style.visibility</p:attrName>
                                        </p:attrNameLst>
                                      </p:cBhvr>
                                      <p:to>
                                        <p:strVal val="visible"/>
                                      </p:to>
                                    </p:set>
                                    <p:animEffect transition="in" filter="fade">
                                      <p:cBhvr>
                                        <p:cTn id="46" dur="500"/>
                                        <p:tgtEl>
                                          <p:spTgt spid="75"/>
                                        </p:tgtEl>
                                      </p:cBhvr>
                                    </p:animEffect>
                                  </p:childTnLst>
                                </p:cTn>
                              </p:par>
                              <p:par>
                                <p:cTn id="47" presetID="10" presetClass="entr" presetSubtype="0" fill="hold" nodeType="withEffect">
                                  <p:stCondLst>
                                    <p:cond delay="0"/>
                                  </p:stCondLst>
                                  <p:childTnLst>
                                    <p:set>
                                      <p:cBhvr>
                                        <p:cTn id="48" dur="1" fill="hold">
                                          <p:stCondLst>
                                            <p:cond delay="0"/>
                                          </p:stCondLst>
                                        </p:cTn>
                                        <p:tgtEl>
                                          <p:spTgt spid="76"/>
                                        </p:tgtEl>
                                        <p:attrNameLst>
                                          <p:attrName>style.visibility</p:attrName>
                                        </p:attrNameLst>
                                      </p:cBhvr>
                                      <p:to>
                                        <p:strVal val="visible"/>
                                      </p:to>
                                    </p:set>
                                    <p:animEffect transition="in" filter="fade">
                                      <p:cBhvr>
                                        <p:cTn id="49" dur="500"/>
                                        <p:tgtEl>
                                          <p:spTgt spid="7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77"/>
                                        </p:tgtEl>
                                        <p:attrNameLst>
                                          <p:attrName>style.visibility</p:attrName>
                                        </p:attrNameLst>
                                      </p:cBhvr>
                                      <p:to>
                                        <p:strVal val="visible"/>
                                      </p:to>
                                    </p:set>
                                    <p:animEffect transition="in" filter="fade">
                                      <p:cBhvr>
                                        <p:cTn id="52" dur="500"/>
                                        <p:tgtEl>
                                          <p:spTgt spid="77"/>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78"/>
                                        </p:tgtEl>
                                        <p:attrNameLst>
                                          <p:attrName>style.visibility</p:attrName>
                                        </p:attrNameLst>
                                      </p:cBhvr>
                                      <p:to>
                                        <p:strVal val="visible"/>
                                      </p:to>
                                    </p:set>
                                    <p:animEffect transition="in" filter="fade">
                                      <p:cBhvr>
                                        <p:cTn id="55" dur="500"/>
                                        <p:tgtEl>
                                          <p:spTgt spid="78"/>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
                                        </p:tgtEl>
                                        <p:attrNameLst>
                                          <p:attrName>style.visibility</p:attrName>
                                        </p:attrNameLst>
                                      </p:cBhvr>
                                      <p:to>
                                        <p:strVal val="visible"/>
                                      </p:to>
                                    </p:set>
                                    <p:animEffect transition="in" filter="fade">
                                      <p:cBhvr>
                                        <p:cTn id="5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43" grpId="0" animBg="1"/>
      <p:bldP spid="59" grpId="0"/>
      <p:bldP spid="53" grpId="0"/>
      <p:bldP spid="64" grpId="0" animBg="1"/>
      <p:bldP spid="68" grpId="0" animBg="1"/>
      <p:bldP spid="70" grpId="0"/>
      <p:bldP spid="71" grpId="0" animBg="1"/>
      <p:bldP spid="75" grpId="0" animBg="1"/>
      <p:bldP spid="77" grpId="0"/>
      <p:bldP spid="78" grpId="0" animBg="1"/>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まとめと今後の課題</a:t>
            </a:r>
          </a:p>
        </p:txBody>
      </p:sp>
      <p:sp>
        <p:nvSpPr>
          <p:cNvPr id="3" name="テキスト プレースホルダー 2"/>
          <p:cNvSpPr>
            <a:spLocks noGrp="1"/>
          </p:cNvSpPr>
          <p:nvPr>
            <p:ph type="body" idx="1"/>
          </p:nvPr>
        </p:nvSpPr>
        <p:spPr>
          <a:xfrm>
            <a:off x="111896" y="1200212"/>
            <a:ext cx="8909108" cy="3394500"/>
          </a:xfrm>
        </p:spPr>
        <p:txBody>
          <a:bodyPr/>
          <a:lstStyle/>
          <a:p>
            <a:r>
              <a:rPr kumimoji="1" lang="ja-JP" altLang="en-US" dirty="0"/>
              <a:t>まとめ</a:t>
            </a:r>
            <a:endParaRPr kumimoji="1" lang="en-US" altLang="ja-JP" dirty="0"/>
          </a:p>
          <a:p>
            <a:pPr lvl="1"/>
            <a:r>
              <a:rPr lang="en-US" altLang="ja-JP" dirty="0"/>
              <a:t>React </a:t>
            </a:r>
            <a:r>
              <a:rPr lang="ja-JP" altLang="en-US" dirty="0"/>
              <a:t>アプリケーションからコードクローンを検出する</a:t>
            </a:r>
            <a:br>
              <a:rPr lang="en-US" altLang="ja-JP" dirty="0"/>
            </a:br>
            <a:r>
              <a:rPr lang="ja-JP" altLang="en-US" dirty="0"/>
              <a:t>ツールを作成</a:t>
            </a:r>
            <a:endParaRPr kumimoji="1" lang="en-US" altLang="ja-JP" dirty="0"/>
          </a:p>
          <a:p>
            <a:pPr lvl="1"/>
            <a:r>
              <a:rPr kumimoji="1" lang="en-US" altLang="ja-JP" dirty="0"/>
              <a:t>React </a:t>
            </a:r>
            <a:r>
              <a:rPr kumimoji="1" lang="ja-JP" altLang="en-US" dirty="0"/>
              <a:t>アプリケーションのコードクローンを調査</a:t>
            </a:r>
            <a:endParaRPr kumimoji="1" lang="en-US" altLang="ja-JP" dirty="0"/>
          </a:p>
          <a:p>
            <a:pPr lvl="2"/>
            <a:r>
              <a:rPr kumimoji="1" lang="ja-JP" altLang="en-US" dirty="0"/>
              <a:t>プラットフォームバリエーション・実験バリエーションが存在しない</a:t>
            </a:r>
            <a:endParaRPr kumimoji="1" lang="en-US" altLang="ja-JP" dirty="0"/>
          </a:p>
          <a:p>
            <a:pPr lvl="2"/>
            <a:r>
              <a:rPr kumimoji="1" lang="ja-JP" altLang="en-US" dirty="0"/>
              <a:t>保守コストの増大に繋がるコードクローンを確認</a:t>
            </a:r>
            <a:endParaRPr kumimoji="1" lang="en-US" altLang="ja-JP" dirty="0"/>
          </a:p>
          <a:p>
            <a:r>
              <a:rPr kumimoji="1" lang="ja-JP" altLang="en-US" dirty="0"/>
              <a:t>今後の課題</a:t>
            </a:r>
            <a:endParaRPr kumimoji="1" lang="en-US" altLang="ja-JP" dirty="0"/>
          </a:p>
          <a:p>
            <a:pPr lvl="1"/>
            <a:r>
              <a:rPr kumimoji="1" lang="ja-JP" altLang="en-US" dirty="0"/>
              <a:t>コードクローンの有害性の調査</a:t>
            </a:r>
            <a:endParaRPr kumimoji="1" lang="en-US" altLang="ja-JP" dirty="0"/>
          </a:p>
          <a:p>
            <a:pPr lvl="1"/>
            <a:r>
              <a:rPr kumimoji="1" lang="ja-JP" altLang="en-US" dirty="0"/>
              <a:t>調査対象を増やし </a:t>
            </a:r>
            <a:r>
              <a:rPr kumimoji="1" lang="en-US" altLang="ja-JP" dirty="0"/>
              <a:t>React </a:t>
            </a:r>
            <a:r>
              <a:rPr kumimoji="1" lang="ja-JP" altLang="en-US" dirty="0"/>
              <a:t>アプリケーション全体の傾向を調査</a:t>
            </a:r>
            <a:endParaRPr kumimoji="1" lang="en-US" altLang="ja-JP" dirty="0"/>
          </a:p>
          <a:p>
            <a:pPr marL="596900" lvl="1" indent="0">
              <a:buNone/>
            </a:pPr>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21</a:t>
            </a:fld>
            <a:endParaRPr lang="ja" altLang="en-US"/>
          </a:p>
        </p:txBody>
      </p:sp>
    </p:spTree>
    <p:extLst>
      <p:ext uri="{BB962C8B-B14F-4D97-AF65-F5344CB8AC3E}">
        <p14:creationId xmlns:p14="http://schemas.microsoft.com/office/powerpoint/2010/main" val="4231437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8BFB42-3C82-4AEA-B13F-96ED5C72476F}"/>
              </a:ext>
            </a:extLst>
          </p:cNvPr>
          <p:cNvSpPr>
            <a:spLocks noGrp="1"/>
          </p:cNvSpPr>
          <p:nvPr>
            <p:ph type="title"/>
          </p:nvPr>
        </p:nvSpPr>
        <p:spPr/>
        <p:txBody>
          <a:bodyPr/>
          <a:lstStyle/>
          <a:p>
            <a:r>
              <a:rPr kumimoji="1" lang="ja-JP" altLang="en-US" dirty="0"/>
              <a:t>コードクローンの長さ</a:t>
            </a:r>
          </a:p>
        </p:txBody>
      </p:sp>
      <p:sp>
        <p:nvSpPr>
          <p:cNvPr id="3" name="テキスト プレースホルダー 2">
            <a:extLst>
              <a:ext uri="{FF2B5EF4-FFF2-40B4-BE49-F238E27FC236}">
                <a16:creationId xmlns:a16="http://schemas.microsoft.com/office/drawing/2014/main" id="{B6E4CBA5-B54A-4024-8201-BD14C55594FA}"/>
              </a:ext>
            </a:extLst>
          </p:cNvPr>
          <p:cNvSpPr>
            <a:spLocks noGrp="1"/>
          </p:cNvSpPr>
          <p:nvPr>
            <p:ph type="body" idx="1"/>
          </p:nvPr>
        </p:nvSpPr>
        <p:spPr/>
        <p:txBody>
          <a:bodyPr/>
          <a:lstStyle/>
          <a:p>
            <a:pPr marL="139700" indent="0">
              <a:buNone/>
            </a:pP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B9378CF0-77AE-43D8-8D7A-42E60934BAC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22</a:t>
            </a:fld>
            <a:endParaRPr lang="ja" altLang="en-US"/>
          </a:p>
        </p:txBody>
      </p:sp>
      <p:pic>
        <p:nvPicPr>
          <p:cNvPr id="6" name="図 5">
            <a:extLst>
              <a:ext uri="{FF2B5EF4-FFF2-40B4-BE49-F238E27FC236}">
                <a16:creationId xmlns:a16="http://schemas.microsoft.com/office/drawing/2014/main" id="{829DA287-6768-48E4-BA77-7B72D41E6C1F}"/>
              </a:ext>
            </a:extLst>
          </p:cNvPr>
          <p:cNvPicPr>
            <a:picLocks noChangeAspect="1"/>
          </p:cNvPicPr>
          <p:nvPr/>
        </p:nvPicPr>
        <p:blipFill>
          <a:blip r:embed="rId2"/>
          <a:stretch>
            <a:fillRect/>
          </a:stretch>
        </p:blipFill>
        <p:spPr>
          <a:xfrm>
            <a:off x="504466" y="2055197"/>
            <a:ext cx="8171234" cy="2539455"/>
          </a:xfrm>
          <a:prstGeom prst="rect">
            <a:avLst/>
          </a:prstGeom>
        </p:spPr>
      </p:pic>
    </p:spTree>
    <p:extLst>
      <p:ext uri="{BB962C8B-B14F-4D97-AF65-F5344CB8AC3E}">
        <p14:creationId xmlns:p14="http://schemas.microsoft.com/office/powerpoint/2010/main" val="3641495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クローンペアの</a:t>
            </a:r>
            <a:r>
              <a:rPr kumimoji="1" lang="ja-JP" altLang="en-US" dirty="0"/>
              <a:t>分布</a:t>
            </a:r>
          </a:p>
        </p:txBody>
      </p:sp>
      <p:sp>
        <p:nvSpPr>
          <p:cNvPr id="3" name="テキスト プレースホルダー 2"/>
          <p:cNvSpPr>
            <a:spLocks noGrp="1"/>
          </p:cNvSpPr>
          <p:nvPr>
            <p:ph type="body" idx="1"/>
          </p:nvPr>
        </p:nvSpPr>
        <p:spPr/>
        <p:txBody>
          <a:bodyPr/>
          <a:lstStyle/>
          <a:p>
            <a:pPr marL="139700" indent="0">
              <a:buNone/>
            </a:pPr>
            <a:r>
              <a:rPr kumimoji="1" lang="ja-JP" altLang="en-US" dirty="0"/>
              <a:t>　</a:t>
            </a:r>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23</a:t>
            </a:fld>
            <a:endParaRPr lang="ja" altLang="en-US"/>
          </a:p>
        </p:txBody>
      </p:sp>
      <p:graphicFrame>
        <p:nvGraphicFramePr>
          <p:cNvPr id="6" name="表 5"/>
          <p:cNvGraphicFramePr>
            <a:graphicFrameLocks noGrp="1"/>
          </p:cNvGraphicFramePr>
          <p:nvPr>
            <p:extLst>
              <p:ext uri="{D42A27DB-BD31-4B8C-83A1-F6EECF244321}">
                <p14:modId xmlns:p14="http://schemas.microsoft.com/office/powerpoint/2010/main" val="721511576"/>
              </p:ext>
            </p:extLst>
          </p:nvPr>
        </p:nvGraphicFramePr>
        <p:xfrm>
          <a:off x="177330" y="1830602"/>
          <a:ext cx="8778239" cy="2133600"/>
        </p:xfrm>
        <a:graphic>
          <a:graphicData uri="http://schemas.openxmlformats.org/drawingml/2006/table">
            <a:tbl>
              <a:tblPr firstRow="1" bandRow="1">
                <a:tableStyleId>{073A0DAA-6AF3-43AB-8588-CEC1D06C72B9}</a:tableStyleId>
              </a:tblPr>
              <a:tblGrid>
                <a:gridCol w="3426594">
                  <a:extLst>
                    <a:ext uri="{9D8B030D-6E8A-4147-A177-3AD203B41FA5}">
                      <a16:colId xmlns:a16="http://schemas.microsoft.com/office/drawing/2014/main" val="204581065"/>
                    </a:ext>
                  </a:extLst>
                </a:gridCol>
                <a:gridCol w="1809549">
                  <a:extLst>
                    <a:ext uri="{9D8B030D-6E8A-4147-A177-3AD203B41FA5}">
                      <a16:colId xmlns:a16="http://schemas.microsoft.com/office/drawing/2014/main" val="2069659334"/>
                    </a:ext>
                  </a:extLst>
                </a:gridCol>
                <a:gridCol w="1761424">
                  <a:extLst>
                    <a:ext uri="{9D8B030D-6E8A-4147-A177-3AD203B41FA5}">
                      <a16:colId xmlns:a16="http://schemas.microsoft.com/office/drawing/2014/main" val="3253096128"/>
                    </a:ext>
                  </a:extLst>
                </a:gridCol>
                <a:gridCol w="1780672">
                  <a:extLst>
                    <a:ext uri="{9D8B030D-6E8A-4147-A177-3AD203B41FA5}">
                      <a16:colId xmlns:a16="http://schemas.microsoft.com/office/drawing/2014/main" val="3387389110"/>
                    </a:ext>
                  </a:extLst>
                </a:gridCol>
              </a:tblGrid>
              <a:tr h="179306">
                <a:tc>
                  <a:txBody>
                    <a:bodyPr/>
                    <a:lstStyle/>
                    <a:p>
                      <a:pPr algn="l"/>
                      <a:r>
                        <a:rPr kumimoji="1" lang="ja-JP" altLang="en-US" dirty="0"/>
                        <a:t>分類</a:t>
                      </a:r>
                    </a:p>
                  </a:txBody>
                  <a:tcPr/>
                </a:tc>
                <a:tc>
                  <a:txBody>
                    <a:bodyPr/>
                    <a:lstStyle/>
                    <a:p>
                      <a:pPr algn="l"/>
                      <a:r>
                        <a:rPr kumimoji="1" lang="ja-JP" altLang="en-US" dirty="0"/>
                        <a:t>同一ファイル</a:t>
                      </a:r>
                    </a:p>
                  </a:txBody>
                  <a:tcPr/>
                </a:tc>
                <a:tc>
                  <a:txBody>
                    <a:bodyPr/>
                    <a:lstStyle/>
                    <a:p>
                      <a:pPr algn="l"/>
                      <a:r>
                        <a:rPr kumimoji="1" lang="ja-JP" altLang="en-US" dirty="0"/>
                        <a:t>同一ディレクトリ</a:t>
                      </a:r>
                    </a:p>
                  </a:txBody>
                  <a:tcPr/>
                </a:tc>
                <a:tc>
                  <a:txBody>
                    <a:bodyPr/>
                    <a:lstStyle/>
                    <a:p>
                      <a:pPr algn="l"/>
                      <a:r>
                        <a:rPr kumimoji="1" lang="ja-JP" altLang="en-US" dirty="0"/>
                        <a:t>別ディレクトリ</a:t>
                      </a:r>
                    </a:p>
                  </a:txBody>
                  <a:tcPr/>
                </a:tc>
                <a:extLst>
                  <a:ext uri="{0D108BD9-81ED-4DB2-BD59-A6C34878D82A}">
                    <a16:rowId xmlns:a16="http://schemas.microsoft.com/office/drawing/2014/main" val="1186273910"/>
                  </a:ext>
                </a:extLst>
              </a:tr>
              <a:tr h="297155">
                <a:tc>
                  <a:txBody>
                    <a:bodyPr/>
                    <a:lstStyle/>
                    <a:p>
                      <a:pPr algn="l"/>
                      <a:r>
                        <a:rPr kumimoji="1" lang="ja-JP" altLang="en-US" dirty="0"/>
                        <a:t>言語の表現力不足によるボイラープレート</a:t>
                      </a:r>
                    </a:p>
                  </a:txBody>
                  <a:tcPr/>
                </a:tc>
                <a:tc>
                  <a:txBody>
                    <a:bodyPr/>
                    <a:lstStyle/>
                    <a:p>
                      <a:pPr algn="r"/>
                      <a:r>
                        <a:rPr kumimoji="1" lang="en-US" altLang="ja-JP" dirty="0"/>
                        <a:t>0</a:t>
                      </a:r>
                      <a:endParaRPr kumimoji="1" lang="ja-JP" altLang="en-US" dirty="0"/>
                    </a:p>
                  </a:txBody>
                  <a:tcPr/>
                </a:tc>
                <a:tc>
                  <a:txBody>
                    <a:bodyPr/>
                    <a:lstStyle/>
                    <a:p>
                      <a:pPr algn="r"/>
                      <a:r>
                        <a:rPr kumimoji="1" lang="en-US" altLang="ja-JP" dirty="0"/>
                        <a:t>1</a:t>
                      </a:r>
                      <a:endParaRPr kumimoji="1" lang="ja-JP" altLang="en-US" dirty="0"/>
                    </a:p>
                  </a:txBody>
                  <a:tcPr/>
                </a:tc>
                <a:tc>
                  <a:txBody>
                    <a:bodyPr/>
                    <a:lstStyle/>
                    <a:p>
                      <a:pPr algn="r"/>
                      <a:r>
                        <a:rPr kumimoji="1" lang="en-US" altLang="ja-JP" dirty="0"/>
                        <a:t>1</a:t>
                      </a:r>
                      <a:endParaRPr kumimoji="1" lang="ja-JP" altLang="en-US" dirty="0"/>
                    </a:p>
                  </a:txBody>
                  <a:tcPr/>
                </a:tc>
                <a:extLst>
                  <a:ext uri="{0D108BD9-81ED-4DB2-BD59-A6C34878D82A}">
                    <a16:rowId xmlns:a16="http://schemas.microsoft.com/office/drawing/2014/main" val="4130731906"/>
                  </a:ext>
                </a:extLst>
              </a:tr>
              <a:tr h="174797">
                <a:tc>
                  <a:txBody>
                    <a:bodyPr/>
                    <a:lstStyle/>
                    <a:p>
                      <a:pPr algn="l"/>
                      <a:r>
                        <a:rPr kumimoji="1" lang="en-US" altLang="ja-JP" dirty="0"/>
                        <a:t>API</a:t>
                      </a:r>
                      <a:r>
                        <a:rPr kumimoji="1" lang="en-US" altLang="ja-JP" baseline="0" dirty="0"/>
                        <a:t> / Library </a:t>
                      </a:r>
                      <a:r>
                        <a:rPr kumimoji="1" lang="ja-JP" altLang="en-US" baseline="0" dirty="0"/>
                        <a:t>プロトコル</a:t>
                      </a:r>
                      <a:endParaRPr kumimoji="1" lang="ja-JP" altLang="en-US" dirty="0"/>
                    </a:p>
                  </a:txBody>
                  <a:tcPr/>
                </a:tc>
                <a:tc>
                  <a:txBody>
                    <a:bodyPr/>
                    <a:lstStyle/>
                    <a:p>
                      <a:pPr algn="r"/>
                      <a:r>
                        <a:rPr kumimoji="1" lang="en-US" altLang="ja-JP" dirty="0"/>
                        <a:t>2</a:t>
                      </a:r>
                      <a:endParaRPr kumimoji="1" lang="ja-JP" altLang="en-US" dirty="0"/>
                    </a:p>
                  </a:txBody>
                  <a:tcPr/>
                </a:tc>
                <a:tc>
                  <a:txBody>
                    <a:bodyPr/>
                    <a:lstStyle/>
                    <a:p>
                      <a:pPr algn="r"/>
                      <a:r>
                        <a:rPr kumimoji="1" lang="en-US" altLang="ja-JP" dirty="0"/>
                        <a:t>2</a:t>
                      </a:r>
                      <a:endParaRPr kumimoji="1" lang="ja-JP" altLang="en-US" dirty="0"/>
                    </a:p>
                  </a:txBody>
                  <a:tcPr/>
                </a:tc>
                <a:tc>
                  <a:txBody>
                    <a:bodyPr/>
                    <a:lstStyle/>
                    <a:p>
                      <a:pPr algn="r"/>
                      <a:r>
                        <a:rPr kumimoji="1" lang="en-US" altLang="ja-JP" dirty="0"/>
                        <a:t>3</a:t>
                      </a:r>
                      <a:endParaRPr kumimoji="1" lang="ja-JP" altLang="en-US" dirty="0"/>
                    </a:p>
                  </a:txBody>
                  <a:tcPr/>
                </a:tc>
                <a:extLst>
                  <a:ext uri="{0D108BD9-81ED-4DB2-BD59-A6C34878D82A}">
                    <a16:rowId xmlns:a16="http://schemas.microsoft.com/office/drawing/2014/main" val="583161240"/>
                  </a:ext>
                </a:extLst>
              </a:tr>
              <a:tr h="292100">
                <a:tc>
                  <a:txBody>
                    <a:bodyPr/>
                    <a:lstStyle/>
                    <a:p>
                      <a:pPr algn="l"/>
                      <a:r>
                        <a:rPr kumimoji="1" lang="ja-JP" altLang="en-US" dirty="0"/>
                        <a:t>言語やアルゴリズムの一般的なイディオム</a:t>
                      </a:r>
                    </a:p>
                  </a:txBody>
                  <a:tcPr/>
                </a:tc>
                <a:tc>
                  <a:txBody>
                    <a:bodyPr/>
                    <a:lstStyle/>
                    <a:p>
                      <a:pPr algn="r"/>
                      <a:r>
                        <a:rPr kumimoji="1" lang="en-US" altLang="ja-JP" dirty="0"/>
                        <a:t>1</a:t>
                      </a:r>
                      <a:endParaRPr kumimoji="1" lang="ja-JP" altLang="en-US" dirty="0"/>
                    </a:p>
                  </a:txBody>
                  <a:tcPr/>
                </a:tc>
                <a:tc>
                  <a:txBody>
                    <a:bodyPr/>
                    <a:lstStyle/>
                    <a:p>
                      <a:pPr algn="r"/>
                      <a:r>
                        <a:rPr kumimoji="1" lang="en-US" altLang="ja-JP" dirty="0"/>
                        <a:t>0</a:t>
                      </a:r>
                      <a:endParaRPr kumimoji="1" lang="ja-JP" altLang="en-US" dirty="0"/>
                    </a:p>
                  </a:txBody>
                  <a:tcPr/>
                </a:tc>
                <a:tc>
                  <a:txBody>
                    <a:bodyPr/>
                    <a:lstStyle/>
                    <a:p>
                      <a:pPr algn="r"/>
                      <a:r>
                        <a:rPr kumimoji="1" lang="en-US" altLang="ja-JP" dirty="0"/>
                        <a:t>1</a:t>
                      </a:r>
                      <a:endParaRPr kumimoji="1" lang="ja-JP" altLang="en-US" dirty="0"/>
                    </a:p>
                  </a:txBody>
                  <a:tcPr/>
                </a:tc>
                <a:extLst>
                  <a:ext uri="{0D108BD9-81ED-4DB2-BD59-A6C34878D82A}">
                    <a16:rowId xmlns:a16="http://schemas.microsoft.com/office/drawing/2014/main" val="69934015"/>
                  </a:ext>
                </a:extLst>
              </a:tr>
              <a:tr h="174797">
                <a:tc>
                  <a:txBody>
                    <a:bodyPr/>
                    <a:lstStyle/>
                    <a:p>
                      <a:pPr algn="l"/>
                      <a:r>
                        <a:rPr kumimoji="1" lang="ja-JP" altLang="en-US" dirty="0"/>
                        <a:t>パラメータ化されたコード</a:t>
                      </a:r>
                    </a:p>
                  </a:txBody>
                  <a:tcPr/>
                </a:tc>
                <a:tc>
                  <a:txBody>
                    <a:bodyPr/>
                    <a:lstStyle/>
                    <a:p>
                      <a:pPr algn="r"/>
                      <a:r>
                        <a:rPr kumimoji="1" lang="en-US" altLang="ja-JP" dirty="0"/>
                        <a:t>37</a:t>
                      </a:r>
                      <a:endParaRPr kumimoji="1" lang="ja-JP" altLang="en-US" dirty="0"/>
                    </a:p>
                  </a:txBody>
                  <a:tcPr>
                    <a:solidFill>
                      <a:schemeClr val="bg1">
                        <a:lumMod val="85000"/>
                      </a:schemeClr>
                    </a:solidFill>
                  </a:tcPr>
                </a:tc>
                <a:tc>
                  <a:txBody>
                    <a:bodyPr/>
                    <a:lstStyle/>
                    <a:p>
                      <a:pPr algn="r"/>
                      <a:r>
                        <a:rPr kumimoji="1" lang="en-US" altLang="ja-JP" dirty="0"/>
                        <a:t>11</a:t>
                      </a:r>
                      <a:endParaRPr kumimoji="1" lang="ja-JP" altLang="en-US" dirty="0"/>
                    </a:p>
                  </a:txBody>
                  <a:tcPr/>
                </a:tc>
                <a:tc>
                  <a:txBody>
                    <a:bodyPr/>
                    <a:lstStyle/>
                    <a:p>
                      <a:pPr algn="r"/>
                      <a:r>
                        <a:rPr kumimoji="1" lang="en-US" altLang="ja-JP" dirty="0"/>
                        <a:t>9</a:t>
                      </a:r>
                      <a:endParaRPr kumimoji="1" lang="ja-JP" altLang="en-US" dirty="0"/>
                    </a:p>
                  </a:txBody>
                  <a:tcPr/>
                </a:tc>
                <a:extLst>
                  <a:ext uri="{0D108BD9-81ED-4DB2-BD59-A6C34878D82A}">
                    <a16:rowId xmlns:a16="http://schemas.microsoft.com/office/drawing/2014/main" val="2274133760"/>
                  </a:ext>
                </a:extLst>
              </a:tr>
              <a:tr h="174797">
                <a:tc>
                  <a:txBody>
                    <a:bodyPr/>
                    <a:lstStyle/>
                    <a:p>
                      <a:pPr algn="l"/>
                      <a:r>
                        <a:rPr kumimoji="1" lang="ja-JP" altLang="en-US" dirty="0"/>
                        <a:t>複製と専門化</a:t>
                      </a:r>
                    </a:p>
                  </a:txBody>
                  <a:tcPr/>
                </a:tc>
                <a:tc>
                  <a:txBody>
                    <a:bodyPr/>
                    <a:lstStyle/>
                    <a:p>
                      <a:pPr algn="r"/>
                      <a:r>
                        <a:rPr kumimoji="1" lang="en-US" altLang="ja-JP" dirty="0"/>
                        <a:t>0</a:t>
                      </a:r>
                      <a:endParaRPr kumimoji="1" lang="ja-JP" altLang="en-US" dirty="0"/>
                    </a:p>
                  </a:txBody>
                  <a:tcPr/>
                </a:tc>
                <a:tc>
                  <a:txBody>
                    <a:bodyPr/>
                    <a:lstStyle/>
                    <a:p>
                      <a:pPr algn="r"/>
                      <a:r>
                        <a:rPr kumimoji="1" lang="en-US" altLang="ja-JP" dirty="0"/>
                        <a:t>2</a:t>
                      </a:r>
                      <a:endParaRPr kumimoji="1" lang="ja-JP" altLang="en-US" dirty="0"/>
                    </a:p>
                  </a:txBody>
                  <a:tcPr/>
                </a:tc>
                <a:tc>
                  <a:txBody>
                    <a:bodyPr/>
                    <a:lstStyle/>
                    <a:p>
                      <a:pPr algn="r"/>
                      <a:r>
                        <a:rPr kumimoji="1" lang="en-US" altLang="ja-JP" dirty="0"/>
                        <a:t>28</a:t>
                      </a:r>
                      <a:endParaRPr kumimoji="1" lang="ja-JP" altLang="en-US" dirty="0"/>
                    </a:p>
                  </a:txBody>
                  <a:tcPr>
                    <a:solidFill>
                      <a:schemeClr val="bg1">
                        <a:lumMod val="85000"/>
                      </a:schemeClr>
                    </a:solidFill>
                  </a:tcPr>
                </a:tc>
                <a:extLst>
                  <a:ext uri="{0D108BD9-81ED-4DB2-BD59-A6C34878D82A}">
                    <a16:rowId xmlns:a16="http://schemas.microsoft.com/office/drawing/2014/main" val="3153127209"/>
                  </a:ext>
                </a:extLst>
              </a:tr>
              <a:tr h="297155">
                <a:tc>
                  <a:txBody>
                    <a:bodyPr/>
                    <a:lstStyle/>
                    <a:p>
                      <a:pPr algn="l"/>
                      <a:r>
                        <a:rPr kumimoji="1" lang="ja-JP" altLang="en-US" dirty="0"/>
                        <a:t>逐語的コード片</a:t>
                      </a:r>
                    </a:p>
                  </a:txBody>
                  <a:tcPr/>
                </a:tc>
                <a:tc>
                  <a:txBody>
                    <a:bodyPr/>
                    <a:lstStyle/>
                    <a:p>
                      <a:pPr algn="r"/>
                      <a:r>
                        <a:rPr kumimoji="1" lang="en-US" altLang="ja-JP" dirty="0"/>
                        <a:t>0</a:t>
                      </a:r>
                      <a:endParaRPr kumimoji="1" lang="ja-JP" altLang="en-US" dirty="0"/>
                    </a:p>
                  </a:txBody>
                  <a:tcPr/>
                </a:tc>
                <a:tc>
                  <a:txBody>
                    <a:bodyPr/>
                    <a:lstStyle/>
                    <a:p>
                      <a:pPr algn="r"/>
                      <a:r>
                        <a:rPr kumimoji="1" lang="en-US" altLang="ja-JP" dirty="0"/>
                        <a:t>6</a:t>
                      </a:r>
                      <a:endParaRPr kumimoji="1" lang="ja-JP" altLang="en-US" dirty="0"/>
                    </a:p>
                  </a:txBody>
                  <a:tcPr/>
                </a:tc>
                <a:tc>
                  <a:txBody>
                    <a:bodyPr/>
                    <a:lstStyle/>
                    <a:p>
                      <a:pPr algn="r"/>
                      <a:r>
                        <a:rPr kumimoji="1" lang="en-US" altLang="ja-JP" dirty="0"/>
                        <a:t>17</a:t>
                      </a:r>
                      <a:endParaRPr kumimoji="1" lang="ja-JP" altLang="en-US" dirty="0"/>
                    </a:p>
                  </a:txBody>
                  <a:tcPr/>
                </a:tc>
                <a:extLst>
                  <a:ext uri="{0D108BD9-81ED-4DB2-BD59-A6C34878D82A}">
                    <a16:rowId xmlns:a16="http://schemas.microsoft.com/office/drawing/2014/main" val="2112437192"/>
                  </a:ext>
                </a:extLst>
              </a:tr>
            </a:tbl>
          </a:graphicData>
        </a:graphic>
      </p:graphicFrame>
    </p:spTree>
    <p:extLst>
      <p:ext uri="{BB962C8B-B14F-4D97-AF65-F5344CB8AC3E}">
        <p14:creationId xmlns:p14="http://schemas.microsoft.com/office/powerpoint/2010/main" val="4100623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Shape 259"/>
        <p:cNvGrpSpPr/>
        <p:nvPr/>
      </p:nvGrpSpPr>
      <p:grpSpPr>
        <a:xfrm>
          <a:off x="0" y="0"/>
          <a:ext cx="0" cy="0"/>
          <a:chOff x="0" y="0"/>
          <a:chExt cx="0" cy="0"/>
        </a:xfrm>
      </p:grpSpPr>
      <p:sp>
        <p:nvSpPr>
          <p:cNvPr id="260" name="Google Shape;260;gb8fc7768e7_0_17"/>
          <p:cNvSpPr txBox="1">
            <a:spLocks noGrp="1"/>
          </p:cNvSpPr>
          <p:nvPr>
            <p:ph type="title"/>
          </p:nvPr>
        </p:nvSpPr>
        <p:spPr/>
        <p:txBody>
          <a:bodyPr/>
          <a:lstStyle/>
          <a:p>
            <a:pPr lvl="0"/>
            <a:r>
              <a:rPr lang="en-US" altLang="ja-JP" dirty="0"/>
              <a:t>B.</a:t>
            </a:r>
            <a:r>
              <a:rPr lang="ja-JP" altLang="en-US" dirty="0"/>
              <a:t>プラットフォームバリエーション</a:t>
            </a:r>
            <a:r>
              <a:rPr lang="en-US" altLang="ja-JP" dirty="0"/>
              <a:t>(2/3)</a:t>
            </a:r>
            <a:endParaRPr lang="ja-JP" altLang="en-US" dirty="0"/>
          </a:p>
        </p:txBody>
      </p:sp>
      <p:sp>
        <p:nvSpPr>
          <p:cNvPr id="261" name="Google Shape;261;gb8fc7768e7_0_17"/>
          <p:cNvSpPr txBox="1">
            <a:spLocks noGrp="1"/>
          </p:cNvSpPr>
          <p:nvPr>
            <p:ph type="body" idx="1"/>
          </p:nvPr>
        </p:nvSpPr>
        <p:spPr>
          <a:xfrm>
            <a:off x="457199" y="1200152"/>
            <a:ext cx="8359165" cy="3394500"/>
          </a:xfrm>
        </p:spPr>
        <p:txBody>
          <a:bodyPr/>
          <a:lstStyle/>
          <a:p>
            <a:r>
              <a:rPr lang="en-US" altLang="ja-JP" dirty="0"/>
              <a:t>React </a:t>
            </a:r>
            <a:r>
              <a:rPr lang="ja-JP" altLang="en-US" dirty="0"/>
              <a:t>アプリケーションではプラットフォーム</a:t>
            </a:r>
            <a:r>
              <a:rPr lang="en-US" altLang="ja-JP" dirty="0"/>
              <a:t>=</a:t>
            </a:r>
            <a:r>
              <a:rPr lang="ja-JP" altLang="en-US" dirty="0"/>
              <a:t>ブラウザ</a:t>
            </a:r>
            <a:endParaRPr lang="en-US" altLang="ja-JP" dirty="0"/>
          </a:p>
          <a:p>
            <a:r>
              <a:rPr lang="ja-JP" altLang="en-US" dirty="0"/>
              <a:t>ブラウザによって様々な仕様が異なる</a:t>
            </a:r>
            <a:endParaRPr lang="en-US" altLang="ja-JP" dirty="0"/>
          </a:p>
          <a:p>
            <a:pPr lvl="1"/>
            <a:r>
              <a:rPr lang="ja-JP" altLang="en-US" dirty="0"/>
              <a:t>実行可能な </a:t>
            </a:r>
            <a:r>
              <a:rPr lang="en-US" altLang="ja-JP" dirty="0"/>
              <a:t>JavaScript </a:t>
            </a:r>
            <a:r>
              <a:rPr lang="ja-JP" altLang="en-US" dirty="0"/>
              <a:t>のバージョン</a:t>
            </a:r>
            <a:endParaRPr lang="en-US" altLang="ja-JP" dirty="0"/>
          </a:p>
          <a:p>
            <a:pPr lvl="1"/>
            <a:r>
              <a:rPr lang="ja-JP" altLang="en-US" dirty="0"/>
              <a:t>利用可能な</a:t>
            </a:r>
            <a:r>
              <a:rPr lang="en-US" altLang="ja-JP" dirty="0"/>
              <a:t> JavaScript </a:t>
            </a:r>
            <a:r>
              <a:rPr lang="ja-JP" altLang="en-US" dirty="0"/>
              <a:t>の機能</a:t>
            </a:r>
            <a:endParaRPr lang="en-US" altLang="ja-JP" sz="2400" dirty="0"/>
          </a:p>
          <a:p>
            <a:r>
              <a:rPr lang="ja-JP" altLang="en-US" dirty="0"/>
              <a:t>サポートされていないバージョン・機能の利用は</a:t>
            </a:r>
            <a:br>
              <a:rPr lang="en-US" altLang="ja-JP" dirty="0"/>
            </a:br>
            <a:r>
              <a:rPr lang="ja-JP" altLang="en-US" dirty="0"/>
              <a:t>エラーの原因</a:t>
            </a:r>
            <a:endParaRPr lang="en-US" altLang="ja-JP" dirty="0"/>
          </a:p>
          <a:p>
            <a:pPr marL="139700" indent="0">
              <a:buNone/>
            </a:pPr>
            <a:endParaRPr lang="en-US" altLang="ja-JP" sz="2500" dirty="0"/>
          </a:p>
          <a:p>
            <a:pPr marL="596900" lvl="1" indent="0">
              <a:buNone/>
            </a:pPr>
            <a:endParaRPr lang="en-US" altLang="ja-JP" sz="2400" dirty="0"/>
          </a:p>
        </p:txBody>
      </p:sp>
      <p:sp>
        <p:nvSpPr>
          <p:cNvPr id="262" name="Google Shape;262;gb8fc7768e7_0_17"/>
          <p:cNvSpPr txBox="1">
            <a:spLocks noGrp="1"/>
          </p:cNvSpPr>
          <p:nvPr>
            <p:ph type="sldNum" idx="12"/>
          </p:nvPr>
        </p:nvSpPr>
        <p:spPr/>
        <p:txBody>
          <a:bodyPr/>
          <a:lstStyle/>
          <a:p>
            <a:pPr lvl="0"/>
            <a:fld id="{00000000-1234-1234-1234-123412341234}" type="slidenum">
              <a:rPr lang="en-US" altLang="ja" smtClean="0"/>
              <a:pPr lvl="0"/>
              <a:t>24</a:t>
            </a:fld>
            <a:endParaRPr lang="en-US" dirty="0"/>
          </a:p>
        </p:txBody>
      </p:sp>
      <p:sp>
        <p:nvSpPr>
          <p:cNvPr id="2" name="四角形: 角を丸くする 1">
            <a:extLst>
              <a:ext uri="{FF2B5EF4-FFF2-40B4-BE49-F238E27FC236}">
                <a16:creationId xmlns:a16="http://schemas.microsoft.com/office/drawing/2014/main" id="{8A9292D0-20E0-4A10-8F15-12E1B66DA244}"/>
              </a:ext>
            </a:extLst>
          </p:cNvPr>
          <p:cNvSpPr/>
          <p:nvPr/>
        </p:nvSpPr>
        <p:spPr>
          <a:xfrm>
            <a:off x="1548075" y="3701266"/>
            <a:ext cx="6177412" cy="714840"/>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プラットフォームバリエーションが存在しない</a:t>
            </a:r>
            <a:endParaRPr lang="en-US" altLang="ja-JP" sz="24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実例</a:t>
            </a:r>
            <a:r>
              <a:rPr kumimoji="1" lang="en-US" altLang="ja-JP" dirty="0"/>
              <a:t> 1</a:t>
            </a:r>
            <a:endParaRPr kumimoji="1" lang="ja-JP" altLang="en-US" dirty="0"/>
          </a:p>
        </p:txBody>
      </p:sp>
      <p:sp>
        <p:nvSpPr>
          <p:cNvPr id="3" name="テキスト プレースホルダー 2"/>
          <p:cNvSpPr>
            <a:spLocks noGrp="1"/>
          </p:cNvSpPr>
          <p:nvPr>
            <p:ph type="body" idx="1"/>
          </p:nvPr>
        </p:nvSpPr>
        <p:spPr>
          <a:xfrm>
            <a:off x="178710" y="1200152"/>
            <a:ext cx="8137758" cy="1671064"/>
          </a:xfrm>
        </p:spPr>
        <p:txBody>
          <a:bodyPr/>
          <a:lstStyle/>
          <a:p>
            <a:r>
              <a:rPr kumimoji="1" lang="ja-JP" altLang="en-US" dirty="0"/>
              <a:t>ファイル全体がコードクローン</a:t>
            </a:r>
            <a:r>
              <a:rPr kumimoji="1" lang="en-US" altLang="ja-JP" dirty="0"/>
              <a:t> (600 </a:t>
            </a:r>
            <a:r>
              <a:rPr kumimoji="1" lang="ja-JP" altLang="en-US" dirty="0"/>
              <a:t>行以上</a:t>
            </a:r>
            <a:r>
              <a:rPr kumimoji="1" lang="en-US" altLang="ja-JP" dirty="0"/>
              <a:t>)</a:t>
            </a:r>
          </a:p>
          <a:p>
            <a:r>
              <a:rPr kumimoji="1" lang="ja-JP" altLang="en-US" u="sng" dirty="0"/>
              <a:t>元々あったファイルをある編集者がコピー</a:t>
            </a:r>
            <a:endParaRPr kumimoji="1" lang="en-US" altLang="ja-JP" u="sng" dirty="0"/>
          </a:p>
          <a:p>
            <a:r>
              <a:rPr kumimoji="1" lang="ja-JP" altLang="en-US" dirty="0"/>
              <a:t>コピー後複数回同時に修正</a:t>
            </a:r>
            <a:r>
              <a:rPr kumimoji="1" lang="en-US" altLang="ja-JP" dirty="0"/>
              <a:t>→</a:t>
            </a:r>
            <a:r>
              <a:rPr kumimoji="1" lang="ja-JP" altLang="en-US" dirty="0"/>
              <a:t>保守コストの増加</a:t>
            </a:r>
            <a:endParaRPr kumimoji="1" lang="en-US" altLang="ja-JP" dirty="0"/>
          </a:p>
          <a:p>
            <a:endParaRPr kumimoji="1" lang="en-US" altLang="ja-JP" dirty="0"/>
          </a:p>
          <a:p>
            <a:endParaRPr kumimoji="1" lang="en-US" altLang="ja-JP" dirty="0"/>
          </a:p>
          <a:p>
            <a:pPr marL="139700" indent="0">
              <a:buNone/>
            </a:pPr>
            <a:endParaRPr kumimoji="1" lang="en-US" altLang="ja-JP" dirty="0"/>
          </a:p>
          <a:p>
            <a:endParaRPr kumimoji="1" lang="en-US" altLang="ja-JP" dirty="0"/>
          </a:p>
          <a:p>
            <a:pPr marL="139700" indent="0">
              <a:buNone/>
            </a:pPr>
            <a:endParaRPr kumimoji="1" lang="en-US" altLang="ja-JP" dirty="0"/>
          </a:p>
          <a:p>
            <a:pPr marL="139700" indent="0">
              <a:buNone/>
            </a:pPr>
            <a:endParaRPr kumimoji="1" lang="ja-JP" altLang="en-US"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25</a:t>
            </a:fld>
            <a:endParaRPr lang="ja" altLang="en-US"/>
          </a:p>
        </p:txBody>
      </p:sp>
      <p:sp>
        <p:nvSpPr>
          <p:cNvPr id="8" name="テキスト ボックス 7"/>
          <p:cNvSpPr txBox="1"/>
          <p:nvPr/>
        </p:nvSpPr>
        <p:spPr>
          <a:xfrm>
            <a:off x="1440180" y="2622840"/>
            <a:ext cx="6694941" cy="2277547"/>
          </a:xfrm>
          <a:prstGeom prst="rect">
            <a:avLst/>
          </a:prstGeom>
          <a:noFill/>
          <a:ln>
            <a:solidFill>
              <a:schemeClr val="tx1"/>
            </a:solidFill>
          </a:ln>
        </p:spPr>
        <p:txBody>
          <a:bodyPr wrap="square" rtlCol="0">
            <a:spAutoFit/>
          </a:bodyPr>
          <a:lstStyle/>
          <a:p>
            <a:pPr fontAlgn="t"/>
            <a:r>
              <a:rPr lang="en-US" altLang="ja-JP" dirty="0">
                <a:latin typeface="Consolas" panose="020B0609020204030204" pitchFamily="49" charset="0"/>
              </a:rPr>
              <a:t>import _ from '</a:t>
            </a:r>
            <a:r>
              <a:rPr lang="en-US" altLang="ja-JP" dirty="0" err="1">
                <a:latin typeface="Consolas" panose="020B0609020204030204" pitchFamily="49" charset="0"/>
              </a:rPr>
              <a:t>lodash</a:t>
            </a:r>
            <a:r>
              <a:rPr lang="en-US" altLang="ja-JP" dirty="0">
                <a:latin typeface="Consolas" panose="020B0609020204030204" pitchFamily="49" charset="0"/>
              </a:rPr>
              <a:t>';</a:t>
            </a:r>
          </a:p>
          <a:p>
            <a:pPr fontAlgn="t"/>
            <a:r>
              <a:rPr lang="en-US" altLang="ja-JP" dirty="0">
                <a:latin typeface="Consolas" panose="020B0609020204030204" pitchFamily="49" charset="0"/>
              </a:rPr>
              <a:t>import </a:t>
            </a:r>
            <a:r>
              <a:rPr lang="en-US" altLang="ja-JP" dirty="0" err="1">
                <a:latin typeface="Consolas" panose="020B0609020204030204" pitchFamily="49" charset="0"/>
              </a:rPr>
              <a:t>appEvents</a:t>
            </a:r>
            <a:r>
              <a:rPr lang="en-US" altLang="ja-JP" dirty="0">
                <a:latin typeface="Consolas" panose="020B0609020204030204" pitchFamily="49" charset="0"/>
              </a:rPr>
              <a:t> from 'app/core/</a:t>
            </a:r>
            <a:r>
              <a:rPr lang="en-US" altLang="ja-JP" dirty="0" err="1">
                <a:latin typeface="Consolas" panose="020B0609020204030204" pitchFamily="49" charset="0"/>
              </a:rPr>
              <a:t>app_events</a:t>
            </a:r>
            <a:r>
              <a:rPr lang="en-US" altLang="ja-JP" dirty="0">
                <a:latin typeface="Consolas" panose="020B0609020204030204" pitchFamily="49" charset="0"/>
              </a:rPr>
              <a:t>';</a:t>
            </a:r>
          </a:p>
          <a:p>
            <a:pPr fontAlgn="t"/>
            <a:r>
              <a:rPr lang="en-US" altLang="ja-JP" dirty="0">
                <a:latin typeface="Consolas" panose="020B0609020204030204" pitchFamily="49" charset="0"/>
              </a:rPr>
              <a:t>import { </a:t>
            </a:r>
            <a:r>
              <a:rPr lang="en-US" altLang="ja-JP" dirty="0" err="1">
                <a:latin typeface="Consolas" panose="020B0609020204030204" pitchFamily="49" charset="0"/>
              </a:rPr>
              <a:t>MysqlMetaQuery</a:t>
            </a:r>
            <a:r>
              <a:rPr lang="en-US" altLang="ja-JP" dirty="0">
                <a:latin typeface="Consolas" panose="020B0609020204030204" pitchFamily="49" charset="0"/>
              </a:rPr>
              <a:t> } from './</a:t>
            </a:r>
            <a:r>
              <a:rPr lang="en-US" altLang="ja-JP" dirty="0" err="1">
                <a:latin typeface="Consolas" panose="020B0609020204030204" pitchFamily="49" charset="0"/>
              </a:rPr>
              <a:t>meta_query</a:t>
            </a:r>
            <a:r>
              <a:rPr lang="en-US" altLang="ja-JP" dirty="0">
                <a:latin typeface="Consolas" panose="020B0609020204030204" pitchFamily="49" charset="0"/>
              </a:rPr>
              <a:t>';</a:t>
            </a:r>
          </a:p>
          <a:p>
            <a:pPr fontAlgn="t"/>
            <a:r>
              <a:rPr lang="en-US" altLang="ja-JP" dirty="0">
                <a:latin typeface="Consolas" panose="020B0609020204030204" pitchFamily="49" charset="0"/>
              </a:rPr>
              <a:t>import { </a:t>
            </a:r>
            <a:r>
              <a:rPr lang="en-US" altLang="ja-JP" dirty="0" err="1">
                <a:latin typeface="Consolas" panose="020B0609020204030204" pitchFamily="49" charset="0"/>
              </a:rPr>
              <a:t>QueryCtrl</a:t>
            </a:r>
            <a:r>
              <a:rPr lang="en-US" altLang="ja-JP" dirty="0">
                <a:latin typeface="Consolas" panose="020B0609020204030204" pitchFamily="49" charset="0"/>
              </a:rPr>
              <a:t> } from 'app/plugins/</a:t>
            </a:r>
            <a:r>
              <a:rPr lang="en-US" altLang="ja-JP" dirty="0" err="1">
                <a:latin typeface="Consolas" panose="020B0609020204030204" pitchFamily="49" charset="0"/>
              </a:rPr>
              <a:t>sdk</a:t>
            </a:r>
            <a:r>
              <a:rPr lang="en-US" altLang="ja-JP" dirty="0">
                <a:latin typeface="Consolas" panose="020B0609020204030204" pitchFamily="49" charset="0"/>
              </a:rPr>
              <a:t>';</a:t>
            </a:r>
          </a:p>
          <a:p>
            <a:pPr fontAlgn="t"/>
            <a:r>
              <a:rPr lang="en-US" altLang="ja-JP" sz="1600" b="1" dirty="0">
                <a:latin typeface="Consolas" panose="020B0609020204030204" pitchFamily="49" charset="0"/>
              </a:rPr>
              <a:t>(</a:t>
            </a:r>
            <a:r>
              <a:rPr lang="ja-JP" altLang="en-US" sz="1600" b="1" dirty="0">
                <a:latin typeface="Consolas" panose="020B0609020204030204" pitchFamily="49" charset="0"/>
              </a:rPr>
              <a:t>中略</a:t>
            </a:r>
            <a:r>
              <a:rPr lang="en-US" altLang="ja-JP" sz="1600" b="1" dirty="0">
                <a:latin typeface="Consolas" panose="020B0609020204030204" pitchFamily="49" charset="0"/>
              </a:rPr>
              <a:t>)</a:t>
            </a:r>
          </a:p>
          <a:p>
            <a:pPr fontAlgn="t"/>
            <a:r>
              <a:rPr lang="en-US" altLang="ja-JP" dirty="0">
                <a:latin typeface="Consolas" panose="020B0609020204030204" pitchFamily="49" charset="0"/>
              </a:rPr>
              <a:t> </a:t>
            </a:r>
            <a:r>
              <a:rPr lang="en-US" altLang="ja-JP" dirty="0" err="1">
                <a:latin typeface="Consolas" panose="020B0609020204030204" pitchFamily="49" charset="0"/>
              </a:rPr>
              <a:t>handleQueryError</a:t>
            </a:r>
            <a:r>
              <a:rPr lang="en-US" altLang="ja-JP" dirty="0">
                <a:latin typeface="Consolas" panose="020B0609020204030204" pitchFamily="49" charset="0"/>
              </a:rPr>
              <a:t>(err: any): any[] {</a:t>
            </a:r>
          </a:p>
          <a:p>
            <a:pPr fontAlgn="t"/>
            <a:r>
              <a:rPr lang="en-US" altLang="ja-JP" dirty="0">
                <a:latin typeface="Consolas" panose="020B0609020204030204" pitchFamily="49" charset="0"/>
              </a:rPr>
              <a:t>    </a:t>
            </a:r>
            <a:r>
              <a:rPr lang="en-US" altLang="ja-JP" dirty="0" err="1">
                <a:latin typeface="Consolas" panose="020B0609020204030204" pitchFamily="49" charset="0"/>
              </a:rPr>
              <a:t>this.error</a:t>
            </a:r>
            <a:r>
              <a:rPr lang="en-US" altLang="ja-JP" dirty="0">
                <a:latin typeface="Consolas" panose="020B0609020204030204" pitchFamily="49" charset="0"/>
              </a:rPr>
              <a:t> = </a:t>
            </a:r>
            <a:r>
              <a:rPr lang="en-US" altLang="ja-JP" dirty="0" err="1">
                <a:latin typeface="Consolas" panose="020B0609020204030204" pitchFamily="49" charset="0"/>
              </a:rPr>
              <a:t>err.message</a:t>
            </a:r>
            <a:r>
              <a:rPr lang="en-US" altLang="ja-JP" dirty="0">
                <a:latin typeface="Consolas" panose="020B0609020204030204" pitchFamily="49" charset="0"/>
              </a:rPr>
              <a:t> || 'Failed to issue metric query';</a:t>
            </a:r>
          </a:p>
          <a:p>
            <a:pPr fontAlgn="t"/>
            <a:r>
              <a:rPr lang="en-US" altLang="ja-JP" dirty="0">
                <a:latin typeface="Consolas" panose="020B0609020204030204" pitchFamily="49" charset="0"/>
              </a:rPr>
              <a:t>    return [];</a:t>
            </a:r>
          </a:p>
          <a:p>
            <a:pPr fontAlgn="t"/>
            <a:r>
              <a:rPr lang="en-US" altLang="ja-JP" dirty="0">
                <a:latin typeface="Consolas" panose="020B0609020204030204" pitchFamily="49" charset="0"/>
              </a:rPr>
              <a:t>  }</a:t>
            </a:r>
          </a:p>
          <a:p>
            <a:pPr fontAlgn="t"/>
            <a:r>
              <a:rPr lang="en-US" altLang="ja-JP" dirty="0">
                <a:latin typeface="Consolas" panose="020B0609020204030204" pitchFamily="49" charset="0"/>
              </a:rPr>
              <a:t>}</a:t>
            </a:r>
          </a:p>
        </p:txBody>
      </p:sp>
    </p:spTree>
    <p:extLst>
      <p:ext uri="{BB962C8B-B14F-4D97-AF65-F5344CB8AC3E}">
        <p14:creationId xmlns:p14="http://schemas.microsoft.com/office/powerpoint/2010/main" val="509633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パラメータ化されたコードの例</a:t>
            </a:r>
          </a:p>
        </p:txBody>
      </p:sp>
      <p:sp>
        <p:nvSpPr>
          <p:cNvPr id="3" name="テキスト プレースホルダー 2"/>
          <p:cNvSpPr>
            <a:spLocks noGrp="1"/>
          </p:cNvSpPr>
          <p:nvPr>
            <p:ph type="body" idx="1"/>
          </p:nvPr>
        </p:nvSpPr>
        <p:spPr/>
        <p:txBody>
          <a:bodyPr/>
          <a:lstStyle/>
          <a:p>
            <a:r>
              <a:rPr kumimoji="1" lang="ja-JP" altLang="en-US" dirty="0"/>
              <a:t>同じソースファイルにほぼ同一の内容のソースコードが</a:t>
            </a:r>
            <a:br>
              <a:rPr kumimoji="1" lang="en-US" altLang="ja-JP" dirty="0"/>
            </a:br>
            <a:r>
              <a:rPr kumimoji="1" lang="en-US" altLang="ja-JP" dirty="0"/>
              <a:t>4 </a:t>
            </a:r>
            <a:r>
              <a:rPr kumimoji="1" lang="ja-JP" altLang="en-US" dirty="0"/>
              <a:t>つ存在</a:t>
            </a:r>
            <a:endParaRPr kumimoji="1" lang="en-US" altLang="ja-JP" dirty="0"/>
          </a:p>
          <a:p>
            <a:pPr lvl="1"/>
            <a:r>
              <a:rPr kumimoji="1" lang="ja-JP" altLang="en-US" dirty="0"/>
              <a:t>時刻の計算に関する関数</a:t>
            </a:r>
            <a:endParaRPr kumimoji="1" lang="en-US" altLang="ja-JP" dirty="0"/>
          </a:p>
          <a:p>
            <a:pPr lvl="1"/>
            <a:r>
              <a:rPr kumimoji="1" lang="ja-JP" altLang="en-US" dirty="0"/>
              <a:t>年・日・時刻に対して同様の処理を行うメソッドを</a:t>
            </a:r>
            <a:br>
              <a:rPr kumimoji="1" lang="en-US" altLang="ja-JP" dirty="0"/>
            </a:br>
            <a:r>
              <a:rPr kumimoji="1" lang="ja-JP" altLang="en-US" dirty="0"/>
              <a:t>それぞれ作成</a:t>
            </a:r>
            <a:endParaRPr kumimoji="1" lang="en-US" altLang="ja-JP" dirty="0"/>
          </a:p>
          <a:p>
            <a:r>
              <a:rPr kumimoji="1" lang="ja-JP" altLang="en-US" dirty="0"/>
              <a:t>これらのコードクローンは同じ編集者が作成</a:t>
            </a:r>
            <a:endParaRPr kumimoji="1" lang="en-US" altLang="ja-JP" dirty="0"/>
          </a:p>
          <a:p>
            <a:endParaRPr kumimoji="1" lang="en-US" altLang="ja-JP" dirty="0"/>
          </a:p>
          <a:p>
            <a:pPr marL="139700" indent="0">
              <a:buNone/>
            </a:pP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26</a:t>
            </a:fld>
            <a:endParaRPr lang="ja" altLang="en-US"/>
          </a:p>
        </p:txBody>
      </p:sp>
    </p:spTree>
    <p:extLst>
      <p:ext uri="{BB962C8B-B14F-4D97-AF65-F5344CB8AC3E}">
        <p14:creationId xmlns:p14="http://schemas.microsoft.com/office/powerpoint/2010/main" val="1144704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実例</a:t>
            </a:r>
            <a:r>
              <a:rPr kumimoji="1" lang="en-US" altLang="ja-JP" dirty="0"/>
              <a:t> 2</a:t>
            </a:r>
            <a:endParaRPr kumimoji="1" lang="ja-JP" altLang="en-US" dirty="0"/>
          </a:p>
        </p:txBody>
      </p:sp>
      <p:sp>
        <p:nvSpPr>
          <p:cNvPr id="3" name="テキスト プレースホルダー 2"/>
          <p:cNvSpPr>
            <a:spLocks noGrp="1"/>
          </p:cNvSpPr>
          <p:nvPr>
            <p:ph type="body" idx="1"/>
          </p:nvPr>
        </p:nvSpPr>
        <p:spPr/>
        <p:txBody>
          <a:bodyPr/>
          <a:lstStyle/>
          <a:p>
            <a:r>
              <a:rPr lang="ja-JP" altLang="en-US" dirty="0"/>
              <a:t>関数同士のクローンペア</a:t>
            </a:r>
            <a:endParaRPr lang="en-US" altLang="ja-JP" dirty="0"/>
          </a:p>
          <a:p>
            <a:pPr lvl="1"/>
            <a:r>
              <a:rPr lang="ja-JP" altLang="en-US" sz="2000" dirty="0"/>
              <a:t>パラメータ化に分類</a:t>
            </a:r>
            <a:endParaRPr lang="en-US" altLang="ja-JP" sz="2000" dirty="0"/>
          </a:p>
          <a:p>
            <a:pPr lvl="1"/>
            <a:r>
              <a:rPr lang="ja-JP" altLang="en-US" sz="2000" dirty="0"/>
              <a:t>約 </a:t>
            </a:r>
            <a:r>
              <a:rPr lang="en-US" altLang="ja-JP" sz="2000" dirty="0"/>
              <a:t>30 </a:t>
            </a:r>
            <a:r>
              <a:rPr lang="ja-JP" altLang="en-US" sz="2000" dirty="0"/>
              <a:t>行のコードクローン</a:t>
            </a:r>
            <a:endParaRPr lang="en-US" altLang="ja-JP" sz="2000" dirty="0"/>
          </a:p>
          <a:p>
            <a:r>
              <a:rPr kumimoji="1" lang="ja-JP" altLang="en-US" dirty="0"/>
              <a:t>同じコミットで作成</a:t>
            </a:r>
            <a:endParaRPr kumimoji="1" lang="en-US" altLang="ja-JP" dirty="0"/>
          </a:p>
          <a:p>
            <a:r>
              <a:rPr kumimoji="1" lang="ja-JP" altLang="en-US" u="sng" dirty="0"/>
              <a:t>ソースファイルの他の部分にも類似部分あり</a:t>
            </a:r>
            <a:br>
              <a:rPr kumimoji="1" lang="en-US" altLang="ja-JP" dirty="0"/>
            </a:br>
            <a:endParaRPr kumimoji="1" lang="en-US" altLang="ja-JP" dirty="0"/>
          </a:p>
          <a:p>
            <a:pPr marL="139700" indent="0">
              <a:buNone/>
            </a:pPr>
            <a:r>
              <a:rPr kumimoji="1" lang="ja-JP" altLang="en-US" dirty="0"/>
              <a:t>→パラメータ化の手間を省くためにコードクローンを作成したと推測</a:t>
            </a:r>
            <a:endParaRPr kumimoji="1" lang="en-US" altLang="ja-JP" dirty="0"/>
          </a:p>
          <a:p>
            <a:endParaRPr kumimoji="1" lang="en-US" altLang="ja-JP"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27</a:t>
            </a:fld>
            <a:endParaRPr lang="ja" altLang="en-US"/>
          </a:p>
        </p:txBody>
      </p:sp>
    </p:spTree>
    <p:extLst>
      <p:ext uri="{BB962C8B-B14F-4D97-AF65-F5344CB8AC3E}">
        <p14:creationId xmlns:p14="http://schemas.microsoft.com/office/powerpoint/2010/main" val="13780898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今後の課題</a:t>
            </a:r>
          </a:p>
        </p:txBody>
      </p:sp>
      <p:sp>
        <p:nvSpPr>
          <p:cNvPr id="3" name="テキスト プレースホルダー 2"/>
          <p:cNvSpPr>
            <a:spLocks noGrp="1"/>
          </p:cNvSpPr>
          <p:nvPr>
            <p:ph type="body" idx="1"/>
          </p:nvPr>
        </p:nvSpPr>
        <p:spPr>
          <a:xfrm>
            <a:off x="457200" y="1200152"/>
            <a:ext cx="8522208" cy="3394500"/>
          </a:xfrm>
        </p:spPr>
        <p:txBody>
          <a:bodyPr/>
          <a:lstStyle/>
          <a:p>
            <a:r>
              <a:rPr kumimoji="1" lang="ja-JP" altLang="en-US" sz="2800" dirty="0"/>
              <a:t>調査対象を増やし </a:t>
            </a:r>
            <a:r>
              <a:rPr kumimoji="1" lang="en-US" altLang="ja-JP" sz="2800" dirty="0"/>
              <a:t>React </a:t>
            </a:r>
            <a:r>
              <a:rPr kumimoji="1" lang="ja-JP" altLang="en-US" sz="2800" dirty="0"/>
              <a:t>アプリケーション全体の傾向を調査</a:t>
            </a:r>
            <a:endParaRPr kumimoji="1" lang="en-US" altLang="ja-JP" sz="2800" dirty="0"/>
          </a:p>
          <a:p>
            <a:endParaRPr kumimoji="1" lang="en-US" altLang="ja-JP" sz="2800" dirty="0"/>
          </a:p>
          <a:p>
            <a:r>
              <a:rPr kumimoji="1" lang="ja-JP" altLang="en-US" sz="2800" dirty="0"/>
              <a:t>比較対象を自ら調査し条件を統一</a:t>
            </a:r>
            <a:endParaRPr kumimoji="1" lang="en-US" altLang="ja-JP" sz="2800" dirty="0"/>
          </a:p>
          <a:p>
            <a:endParaRPr kumimoji="1" lang="en-US" altLang="ja-JP" sz="2800" dirty="0"/>
          </a:p>
          <a:p>
            <a:r>
              <a:rPr kumimoji="1" lang="ja-JP" altLang="en-US" sz="2800" dirty="0"/>
              <a:t>全てのコードクローンに対する有害性の調査</a:t>
            </a:r>
            <a:endParaRPr kumimoji="1" lang="en-US" altLang="ja-JP" sz="2800"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28</a:t>
            </a:fld>
            <a:endParaRPr lang="ja" altLang="en-US"/>
          </a:p>
        </p:txBody>
      </p:sp>
    </p:spTree>
    <p:extLst>
      <p:ext uri="{BB962C8B-B14F-4D97-AF65-F5344CB8AC3E}">
        <p14:creationId xmlns:p14="http://schemas.microsoft.com/office/powerpoint/2010/main" val="798735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複製と専門化の例</a:t>
            </a:r>
          </a:p>
        </p:txBody>
      </p:sp>
      <p:sp>
        <p:nvSpPr>
          <p:cNvPr id="3" name="テキスト プレースホルダー 2"/>
          <p:cNvSpPr>
            <a:spLocks noGrp="1"/>
          </p:cNvSpPr>
          <p:nvPr>
            <p:ph type="body" idx="1"/>
          </p:nvPr>
        </p:nvSpPr>
        <p:spPr/>
        <p:txBody>
          <a:bodyPr/>
          <a:lstStyle/>
          <a:p>
            <a:pPr marL="596900" indent="-457200">
              <a:buSzPct val="100000"/>
              <a:buFont typeface="+mj-lt"/>
              <a:buAutoNum type="arabicPeriod"/>
            </a:pPr>
            <a:r>
              <a:rPr kumimoji="1" lang="ja-JP" altLang="en-US" dirty="0"/>
              <a:t>ある機能</a:t>
            </a:r>
            <a:r>
              <a:rPr kumimoji="1" lang="en-US" altLang="ja-JP" dirty="0"/>
              <a:t> A </a:t>
            </a:r>
            <a:r>
              <a:rPr kumimoji="1" lang="ja-JP" altLang="en-US" dirty="0"/>
              <a:t>用のファイルを集めたディレクトリが存在</a:t>
            </a:r>
            <a:endParaRPr kumimoji="1" lang="en-US" altLang="ja-JP" dirty="0"/>
          </a:p>
          <a:p>
            <a:pPr marL="596900" indent="-457200">
              <a:buSzPct val="100000"/>
              <a:buFont typeface="+mj-lt"/>
              <a:buAutoNum type="arabicPeriod"/>
            </a:pPr>
            <a:r>
              <a:rPr kumimoji="1" lang="ja-JP" altLang="en-US" dirty="0"/>
              <a:t>機能</a:t>
            </a:r>
            <a:r>
              <a:rPr kumimoji="1" lang="en-US" altLang="ja-JP" dirty="0"/>
              <a:t> A </a:t>
            </a:r>
            <a:r>
              <a:rPr kumimoji="1" lang="ja-JP" altLang="en-US" dirty="0"/>
              <a:t>のディレクトリをコピーして類似機能</a:t>
            </a:r>
            <a:r>
              <a:rPr kumimoji="1" lang="en-US" altLang="ja-JP" dirty="0"/>
              <a:t> B </a:t>
            </a:r>
            <a:r>
              <a:rPr kumimoji="1" lang="ja-JP" altLang="en-US" dirty="0"/>
              <a:t>用の</a:t>
            </a:r>
            <a:br>
              <a:rPr kumimoji="1" lang="en-US" altLang="ja-JP" dirty="0"/>
            </a:br>
            <a:r>
              <a:rPr kumimoji="1" lang="ja-JP" altLang="en-US" dirty="0"/>
              <a:t>ディレクトリを作成</a:t>
            </a:r>
            <a:endParaRPr kumimoji="1" lang="en-US" altLang="ja-JP" dirty="0"/>
          </a:p>
          <a:p>
            <a:pPr marL="596900" indent="-457200">
              <a:buSzPct val="100000"/>
              <a:buFont typeface="+mj-lt"/>
              <a:buAutoNum type="arabicPeriod"/>
            </a:pPr>
            <a:r>
              <a:rPr kumimoji="1" lang="ja-JP" altLang="en-US" dirty="0"/>
              <a:t>コピーしたファイルを一部編集して機能</a:t>
            </a:r>
            <a:r>
              <a:rPr kumimoji="1" lang="en-US" altLang="ja-JP" dirty="0"/>
              <a:t> B </a:t>
            </a:r>
            <a:r>
              <a:rPr kumimoji="1" lang="ja-JP" altLang="en-US" dirty="0"/>
              <a:t>を実装</a:t>
            </a:r>
            <a:endParaRPr kumimoji="1" lang="en-US" altLang="ja-JP" dirty="0"/>
          </a:p>
          <a:p>
            <a:pPr marL="596900" lvl="1" indent="0">
              <a:buSzPct val="100000"/>
              <a:buNone/>
            </a:pPr>
            <a:r>
              <a:rPr kumimoji="1" lang="en-US" altLang="ja-JP" sz="2400" dirty="0"/>
              <a:t>	</a:t>
            </a:r>
            <a:r>
              <a:rPr kumimoji="1" lang="ja-JP" altLang="en-US" sz="2000" dirty="0"/>
              <a:t>→コードクローンが発生</a:t>
            </a:r>
            <a:endParaRPr kumimoji="1" lang="ja-JP" altLang="en-US" sz="2400" dirty="0"/>
          </a:p>
          <a:p>
            <a:pPr marL="596900" indent="-457200">
              <a:buSzPct val="100000"/>
              <a:buFont typeface="+mj-lt"/>
              <a:buAutoNum type="arabicPeriod"/>
            </a:pPr>
            <a:r>
              <a:rPr kumimoji="1" lang="ja-JP" altLang="en-US" dirty="0"/>
              <a:t>その後</a:t>
            </a:r>
            <a:r>
              <a:rPr kumimoji="1" lang="en-US" altLang="ja-JP" dirty="0"/>
              <a:t>, </a:t>
            </a:r>
            <a:r>
              <a:rPr kumimoji="1" lang="ja-JP" altLang="en-US" dirty="0"/>
              <a:t>機能</a:t>
            </a:r>
            <a:r>
              <a:rPr kumimoji="1" lang="en-US" altLang="ja-JP" dirty="0"/>
              <a:t> A </a:t>
            </a:r>
            <a:r>
              <a:rPr kumimoji="1" lang="ja-JP" altLang="en-US" dirty="0"/>
              <a:t>と</a:t>
            </a:r>
            <a:r>
              <a:rPr kumimoji="1" lang="en-US" altLang="ja-JP" dirty="0"/>
              <a:t> B </a:t>
            </a:r>
            <a:r>
              <a:rPr kumimoji="1" lang="ja-JP" altLang="en-US" dirty="0"/>
              <a:t>は頻繁に同時修正が行われている</a:t>
            </a:r>
            <a:endParaRPr kumimoji="1" lang="en-US" altLang="ja-JP" dirty="0"/>
          </a:p>
          <a:p>
            <a:pPr marL="596900" lvl="1" indent="0">
              <a:buSzPct val="100000"/>
              <a:buNone/>
            </a:pPr>
            <a:r>
              <a:rPr kumimoji="1" lang="en-US" altLang="ja-JP" dirty="0"/>
              <a:t>	→</a:t>
            </a:r>
            <a:r>
              <a:rPr kumimoji="1" lang="ja-JP" altLang="en-US" sz="2000" dirty="0"/>
              <a:t>保守コストの増加</a:t>
            </a:r>
            <a:endParaRPr kumimoji="1" lang="en-US" altLang="ja-JP"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29</a:t>
            </a:fld>
            <a:endParaRPr lang="ja" altLang="en-US"/>
          </a:p>
        </p:txBody>
      </p:sp>
    </p:spTree>
    <p:extLst>
      <p:ext uri="{BB962C8B-B14F-4D97-AF65-F5344CB8AC3E}">
        <p14:creationId xmlns:p14="http://schemas.microsoft.com/office/powerpoint/2010/main" val="1956243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近年のウェブ開発</a:t>
            </a:r>
            <a:endParaRPr kumimoji="1" lang="ja-JP" altLang="en-US" dirty="0"/>
          </a:p>
        </p:txBody>
      </p:sp>
      <p:sp>
        <p:nvSpPr>
          <p:cNvPr id="3" name="テキスト プレースホルダー 2"/>
          <p:cNvSpPr>
            <a:spLocks noGrp="1"/>
          </p:cNvSpPr>
          <p:nvPr>
            <p:ph type="body" idx="1"/>
          </p:nvPr>
        </p:nvSpPr>
        <p:spPr>
          <a:xfrm>
            <a:off x="457199" y="1200152"/>
            <a:ext cx="8490219" cy="2293630"/>
          </a:xfrm>
        </p:spPr>
        <p:txBody>
          <a:bodyPr/>
          <a:lstStyle/>
          <a:p>
            <a:r>
              <a:rPr lang="ja-JP" altLang="en-US" dirty="0"/>
              <a:t>使用される言語の仕様やライブラリが頻繁に更新</a:t>
            </a:r>
          </a:p>
          <a:p>
            <a:pPr lvl="1"/>
            <a:r>
              <a:rPr lang="en-US" altLang="ja-JP" dirty="0"/>
              <a:t>JavaScript: 2010~2020 </a:t>
            </a:r>
            <a:r>
              <a:rPr lang="ja-JP" altLang="en-US" dirty="0"/>
              <a:t>年で </a:t>
            </a:r>
            <a:r>
              <a:rPr lang="en-US" altLang="ja-JP" dirty="0"/>
              <a:t>7 </a:t>
            </a:r>
            <a:r>
              <a:rPr lang="ja-JP" altLang="en-US" dirty="0"/>
              <a:t>回のメジャーアップデート</a:t>
            </a:r>
            <a:r>
              <a:rPr lang="en-US" altLang="ja-JP" dirty="0"/>
              <a:t>[2]</a:t>
            </a:r>
          </a:p>
          <a:p>
            <a:pPr lvl="1"/>
            <a:r>
              <a:rPr lang="en-US" altLang="ja-JP" dirty="0"/>
              <a:t>C </a:t>
            </a:r>
            <a:r>
              <a:rPr lang="ja-JP" altLang="en-US" dirty="0"/>
              <a:t>言語</a:t>
            </a:r>
            <a:r>
              <a:rPr lang="en-US" altLang="ja-JP" dirty="0"/>
              <a:t>: 2010~2020 </a:t>
            </a:r>
            <a:r>
              <a:rPr lang="ja-JP" altLang="en-US" dirty="0"/>
              <a:t>年で </a:t>
            </a:r>
            <a:r>
              <a:rPr lang="en-US" altLang="ja-JP" dirty="0"/>
              <a:t>2 </a:t>
            </a:r>
            <a:r>
              <a:rPr lang="ja-JP" altLang="en-US" dirty="0"/>
              <a:t>回のメジャーアップデート</a:t>
            </a:r>
            <a:r>
              <a:rPr lang="en-US" altLang="ja-JP" dirty="0"/>
              <a:t>[3]</a:t>
            </a:r>
          </a:p>
          <a:p>
            <a:pPr marL="139700" indent="0">
              <a:buNone/>
            </a:pPr>
            <a:endParaRPr lang="en-US" altLang="ja-JP" dirty="0"/>
          </a:p>
          <a:p>
            <a:pPr marL="139700" indent="0">
              <a:buNone/>
            </a:pPr>
            <a:r>
              <a:rPr lang="ja-JP" altLang="en-US" dirty="0"/>
              <a:t>更新の際に互換性を損なう変更が存在すると動作確認や</a:t>
            </a:r>
            <a:br>
              <a:rPr lang="en-US" altLang="ja-JP" dirty="0"/>
            </a:br>
            <a:r>
              <a:rPr lang="ja-JP" altLang="en-US" dirty="0"/>
              <a:t>既存ソースコードの修正が必要</a:t>
            </a:r>
          </a:p>
          <a:p>
            <a:pPr marL="139700" lvl="0" indent="0">
              <a:buNone/>
            </a:pPr>
            <a:r>
              <a:rPr lang="ja-JP" altLang="en-US" sz="2800" dirty="0"/>
              <a:t>→ </a:t>
            </a:r>
            <a:r>
              <a:rPr lang="ja-JP" altLang="en-US" sz="2800" u="sng" dirty="0"/>
              <a:t>保守コストの抑制が必要</a:t>
            </a:r>
            <a:endParaRPr lang="ja-JP" altLang="en-US" u="sng"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3</a:t>
            </a:fld>
            <a:endParaRPr lang="ja" altLang="en-US" dirty="0"/>
          </a:p>
        </p:txBody>
      </p:sp>
      <p:sp>
        <p:nvSpPr>
          <p:cNvPr id="5" name="テキスト ボックス 4">
            <a:extLst>
              <a:ext uri="{FF2B5EF4-FFF2-40B4-BE49-F238E27FC236}">
                <a16:creationId xmlns:a16="http://schemas.microsoft.com/office/drawing/2014/main" id="{16AAF8C7-B44D-43CB-A7B7-CFCFE7966D5D}"/>
              </a:ext>
            </a:extLst>
          </p:cNvPr>
          <p:cNvSpPr txBox="1"/>
          <p:nvPr/>
        </p:nvSpPr>
        <p:spPr>
          <a:xfrm>
            <a:off x="1518361" y="4408380"/>
            <a:ext cx="7429057" cy="461665"/>
          </a:xfrm>
          <a:prstGeom prst="rect">
            <a:avLst/>
          </a:prstGeom>
          <a:noFill/>
        </p:spPr>
        <p:txBody>
          <a:bodyPr wrap="square" rtlCol="0">
            <a:spAutoFit/>
          </a:bodyPr>
          <a:lstStyle/>
          <a:p>
            <a:r>
              <a:rPr lang="en-US" altLang="ja" sz="1200" dirty="0"/>
              <a:t>[2] </a:t>
            </a:r>
            <a:r>
              <a:rPr lang="en-US" altLang="ja" sz="1200" dirty="0" err="1"/>
              <a:t>Ecma</a:t>
            </a:r>
            <a:r>
              <a:rPr lang="en-US" altLang="ja" sz="1200" dirty="0"/>
              <a:t> International. ECMAScript® 2020 Language Specification 11th edition (June 2020),2020.</a:t>
            </a:r>
          </a:p>
          <a:p>
            <a:r>
              <a:rPr lang="en-US" altLang="ja" sz="1200" dirty="0"/>
              <a:t>[3] History of C. https://en.cppreference.com/w/c/language/history</a:t>
            </a:r>
            <a:endParaRPr kumimoji="1" lang="ja-JP" altLang="en-US" sz="1200" dirty="0"/>
          </a:p>
        </p:txBody>
      </p:sp>
    </p:spTree>
    <p:extLst>
      <p:ext uri="{BB962C8B-B14F-4D97-AF65-F5344CB8AC3E}">
        <p14:creationId xmlns:p14="http://schemas.microsoft.com/office/powerpoint/2010/main" val="28863232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Shape 193"/>
        <p:cNvGrpSpPr/>
        <p:nvPr/>
      </p:nvGrpSpPr>
      <p:grpSpPr>
        <a:xfrm>
          <a:off x="0" y="0"/>
          <a:ext cx="0" cy="0"/>
          <a:chOff x="0" y="0"/>
          <a:chExt cx="0" cy="0"/>
        </a:xfrm>
      </p:grpSpPr>
      <p:sp>
        <p:nvSpPr>
          <p:cNvPr id="194" name="Google Shape;194;gb23cc66a91_0_14"/>
          <p:cNvSpPr txBox="1">
            <a:spLocks noGrp="1"/>
          </p:cNvSpPr>
          <p:nvPr>
            <p:ph type="title"/>
          </p:nvPr>
        </p:nvSpPr>
        <p:spPr/>
        <p:txBody>
          <a:bodyPr/>
          <a:lstStyle/>
          <a:p>
            <a:pPr lvl="0"/>
            <a:r>
              <a:rPr lang="ja-JP" altLang="en-US" dirty="0"/>
              <a:t>発生原因の分類</a:t>
            </a:r>
            <a:r>
              <a:rPr lang="en-US" altLang="ja-JP" dirty="0"/>
              <a:t>[7]</a:t>
            </a:r>
            <a:endParaRPr lang="ja-JP" altLang="en-US" dirty="0"/>
          </a:p>
        </p:txBody>
      </p:sp>
      <p:sp>
        <p:nvSpPr>
          <p:cNvPr id="196" name="Google Shape;196;gb23cc66a91_0_14"/>
          <p:cNvSpPr txBox="1">
            <a:spLocks noGrp="1"/>
          </p:cNvSpPr>
          <p:nvPr>
            <p:ph type="sldNum" idx="12"/>
          </p:nvPr>
        </p:nvSpPr>
        <p:spPr/>
        <p:txBody>
          <a:bodyPr/>
          <a:lstStyle/>
          <a:p>
            <a:pPr lvl="0"/>
            <a:fld id="{00000000-1234-1234-1234-123412341234}" type="slidenum">
              <a:rPr lang="en-US" altLang="ja" smtClean="0"/>
              <a:pPr lvl="0"/>
              <a:t>30</a:t>
            </a:fld>
            <a:endParaRPr lang="en-US" dirty="0"/>
          </a:p>
        </p:txBody>
      </p:sp>
      <p:sp>
        <p:nvSpPr>
          <p:cNvPr id="5" name="正方形/長方形 4"/>
          <p:cNvSpPr/>
          <p:nvPr/>
        </p:nvSpPr>
        <p:spPr>
          <a:xfrm>
            <a:off x="276225" y="1098672"/>
            <a:ext cx="4010025" cy="1743075"/>
          </a:xfrm>
          <a:prstGeom prst="rect">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ja-JP" altLang="en-US" sz="2800" dirty="0">
                <a:solidFill>
                  <a:schemeClr val="tx1"/>
                </a:solidFill>
              </a:rPr>
              <a:t>分岐</a:t>
            </a:r>
            <a:endParaRPr lang="en-US" altLang="ja-JP" sz="2800" dirty="0">
              <a:solidFill>
                <a:schemeClr val="tx1"/>
              </a:solidFill>
            </a:endParaRPr>
          </a:p>
          <a:p>
            <a:pPr algn="ctr" fontAlgn="base"/>
            <a:endParaRPr lang="en-US" altLang="ja-JP" sz="1800" dirty="0">
              <a:solidFill>
                <a:schemeClr val="tx1"/>
              </a:solidFill>
            </a:endParaRPr>
          </a:p>
          <a:p>
            <a:pPr marL="285750" indent="-285750" fontAlgn="base">
              <a:buFont typeface="Arial" panose="020B0604020202020204" pitchFamily="34" charset="0"/>
              <a:buChar char="•"/>
            </a:pPr>
            <a:r>
              <a:rPr lang="ja-JP" altLang="en-US" sz="1800" dirty="0">
                <a:solidFill>
                  <a:schemeClr val="tx1"/>
                </a:solidFill>
              </a:rPr>
              <a:t>ハードウェアバリエーション</a:t>
            </a:r>
          </a:p>
          <a:p>
            <a:pPr marL="285750" indent="-285750" fontAlgn="base">
              <a:buFont typeface="Arial" panose="020B0604020202020204" pitchFamily="34" charset="0"/>
              <a:buChar char="•"/>
            </a:pPr>
            <a:r>
              <a:rPr lang="ja-JP" altLang="en-US" sz="1800" dirty="0">
                <a:solidFill>
                  <a:schemeClr val="tx1"/>
                </a:solidFill>
              </a:rPr>
              <a:t>プラットフォームバリエーション</a:t>
            </a:r>
          </a:p>
          <a:p>
            <a:pPr marL="285750" indent="-285750" fontAlgn="base">
              <a:buFont typeface="Arial" panose="020B0604020202020204" pitchFamily="34" charset="0"/>
              <a:buChar char="•"/>
            </a:pPr>
            <a:r>
              <a:rPr lang="ja-JP" altLang="en-US" sz="1800" dirty="0">
                <a:solidFill>
                  <a:schemeClr val="tx1"/>
                </a:solidFill>
              </a:rPr>
              <a:t>実験バリエーション</a:t>
            </a:r>
            <a:endParaRPr lang="ja-JP" altLang="en-US" sz="1800" dirty="0"/>
          </a:p>
          <a:p>
            <a:pPr algn="ctr"/>
            <a:endParaRPr kumimoji="1" lang="ja-JP" altLang="en-US" dirty="0"/>
          </a:p>
        </p:txBody>
      </p:sp>
      <p:sp>
        <p:nvSpPr>
          <p:cNvPr id="12" name="正方形/長方形 11"/>
          <p:cNvSpPr/>
          <p:nvPr/>
        </p:nvSpPr>
        <p:spPr>
          <a:xfrm>
            <a:off x="4286250" y="1098671"/>
            <a:ext cx="4610100" cy="1981450"/>
          </a:xfrm>
          <a:prstGeom prst="rect">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ja-JP" altLang="en-US" sz="2800" dirty="0">
                <a:solidFill>
                  <a:schemeClr val="tx1"/>
                </a:solidFill>
              </a:rPr>
              <a:t>テンプレート</a:t>
            </a:r>
            <a:endParaRPr lang="en-US" altLang="ja-JP" sz="2800" dirty="0">
              <a:solidFill>
                <a:schemeClr val="tx1"/>
              </a:solidFill>
            </a:endParaRPr>
          </a:p>
          <a:p>
            <a:pPr algn="ctr" fontAlgn="base"/>
            <a:endParaRPr lang="en-US" altLang="ja-JP" sz="1800" dirty="0">
              <a:solidFill>
                <a:schemeClr val="tx1"/>
              </a:solidFill>
            </a:endParaRPr>
          </a:p>
          <a:p>
            <a:pPr marL="285750" indent="-285750" fontAlgn="base">
              <a:buFont typeface="Arial" panose="020B0604020202020204" pitchFamily="34" charset="0"/>
              <a:buChar char="•"/>
            </a:pPr>
            <a:r>
              <a:rPr lang="ja-JP" altLang="en-US" sz="1800" dirty="0">
                <a:solidFill>
                  <a:schemeClr val="tx1"/>
                </a:solidFill>
              </a:rPr>
              <a:t>言語の表現力不足によるボイラープレート</a:t>
            </a:r>
            <a:endParaRPr lang="en-US" altLang="ja-JP" sz="1800" dirty="0">
              <a:solidFill>
                <a:schemeClr val="tx1"/>
              </a:solidFill>
            </a:endParaRPr>
          </a:p>
          <a:p>
            <a:pPr marL="285750" indent="-285750" fontAlgn="base">
              <a:buFont typeface="Arial" panose="020B0604020202020204" pitchFamily="34" charset="0"/>
              <a:buChar char="•"/>
            </a:pPr>
            <a:r>
              <a:rPr lang="en-US" altLang="ja-JP" sz="1800" dirty="0">
                <a:solidFill>
                  <a:schemeClr val="tx1"/>
                </a:solidFill>
              </a:rPr>
              <a:t>API/Library </a:t>
            </a:r>
            <a:r>
              <a:rPr lang="ja-JP" altLang="en-US" sz="1800" dirty="0">
                <a:solidFill>
                  <a:schemeClr val="tx1"/>
                </a:solidFill>
              </a:rPr>
              <a:t>プロトコル</a:t>
            </a:r>
            <a:endParaRPr lang="en-US" altLang="ja-JP" sz="1800" dirty="0">
              <a:solidFill>
                <a:schemeClr val="tx1"/>
              </a:solidFill>
            </a:endParaRPr>
          </a:p>
          <a:p>
            <a:pPr marL="285750" indent="-285750" fontAlgn="base">
              <a:buFont typeface="Arial" panose="020B0604020202020204" pitchFamily="34" charset="0"/>
              <a:buChar char="•"/>
            </a:pPr>
            <a:r>
              <a:rPr lang="ja-JP" altLang="en-US" sz="1800" dirty="0">
                <a:solidFill>
                  <a:schemeClr val="tx1"/>
                </a:solidFill>
              </a:rPr>
              <a:t>言語やアルゴリズムの一般的なイディオム</a:t>
            </a:r>
          </a:p>
          <a:p>
            <a:pPr marL="285750" indent="-285750" fontAlgn="base">
              <a:buFont typeface="Arial" panose="020B0604020202020204" pitchFamily="34" charset="0"/>
              <a:buChar char="•"/>
            </a:pPr>
            <a:r>
              <a:rPr lang="ja-JP" altLang="en-US" sz="1800" dirty="0">
                <a:solidFill>
                  <a:schemeClr val="tx1"/>
                </a:solidFill>
              </a:rPr>
              <a:t>パラメータ化されたコード</a:t>
            </a:r>
            <a:endParaRPr lang="ja-JP" altLang="en-US" sz="1800" dirty="0"/>
          </a:p>
          <a:p>
            <a:pPr algn="ctr"/>
            <a:endParaRPr kumimoji="1" lang="ja-JP" altLang="en-US" dirty="0"/>
          </a:p>
        </p:txBody>
      </p:sp>
      <p:sp>
        <p:nvSpPr>
          <p:cNvPr id="13" name="正方形/長方形 12"/>
          <p:cNvSpPr/>
          <p:nvPr/>
        </p:nvSpPr>
        <p:spPr>
          <a:xfrm>
            <a:off x="276223" y="2841745"/>
            <a:ext cx="4010025" cy="1743075"/>
          </a:xfrm>
          <a:prstGeom prst="rect">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ja-JP" altLang="en-US" sz="2800" dirty="0">
                <a:solidFill>
                  <a:schemeClr val="tx1"/>
                </a:solidFill>
              </a:rPr>
              <a:t>カスタマイズ</a:t>
            </a:r>
            <a:endParaRPr lang="en-US" altLang="ja-JP" sz="2800" dirty="0">
              <a:solidFill>
                <a:schemeClr val="tx1"/>
              </a:solidFill>
            </a:endParaRPr>
          </a:p>
          <a:p>
            <a:pPr algn="ctr" fontAlgn="base"/>
            <a:endParaRPr lang="en-US" altLang="ja-JP" sz="1800" dirty="0">
              <a:solidFill>
                <a:schemeClr val="tx1"/>
              </a:solidFill>
            </a:endParaRPr>
          </a:p>
          <a:p>
            <a:pPr marL="285750" indent="-285750" fontAlgn="base">
              <a:buFont typeface="Arial" panose="020B0604020202020204" pitchFamily="34" charset="0"/>
              <a:buChar char="•"/>
            </a:pPr>
            <a:r>
              <a:rPr lang="ja-JP" altLang="en-US" sz="1800" dirty="0">
                <a:solidFill>
                  <a:schemeClr val="tx1"/>
                </a:solidFill>
              </a:rPr>
              <a:t>バグ回避</a:t>
            </a:r>
            <a:endParaRPr lang="en-US" altLang="ja-JP" sz="1800" dirty="0">
              <a:solidFill>
                <a:schemeClr val="tx1"/>
              </a:solidFill>
            </a:endParaRPr>
          </a:p>
          <a:p>
            <a:pPr marL="285750" indent="-285750" fontAlgn="base">
              <a:buFont typeface="Arial" panose="020B0604020202020204" pitchFamily="34" charset="0"/>
              <a:buChar char="•"/>
            </a:pPr>
            <a:r>
              <a:rPr lang="ja-JP" altLang="en-US" sz="1800" dirty="0">
                <a:solidFill>
                  <a:schemeClr val="tx1"/>
                </a:solidFill>
              </a:rPr>
              <a:t>複製と専門化</a:t>
            </a:r>
            <a:endParaRPr lang="en-US" altLang="ja-JP" sz="1800" dirty="0">
              <a:solidFill>
                <a:schemeClr val="tx1"/>
              </a:solidFill>
            </a:endParaRPr>
          </a:p>
          <a:p>
            <a:pPr algn="ctr" fontAlgn="base"/>
            <a:endParaRPr lang="ja-JP" altLang="en-US" sz="1800" dirty="0"/>
          </a:p>
          <a:p>
            <a:pPr algn="ctr"/>
            <a:endParaRPr kumimoji="1" lang="ja-JP" altLang="en-US" dirty="0"/>
          </a:p>
        </p:txBody>
      </p:sp>
      <p:sp>
        <p:nvSpPr>
          <p:cNvPr id="14" name="正方形/長方形 13"/>
          <p:cNvSpPr/>
          <p:nvPr/>
        </p:nvSpPr>
        <p:spPr>
          <a:xfrm>
            <a:off x="4286248" y="3080121"/>
            <a:ext cx="4610102" cy="1504700"/>
          </a:xfrm>
          <a:prstGeom prst="rect">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ja-JP" altLang="en-US" sz="2800" dirty="0">
                <a:solidFill>
                  <a:schemeClr val="tx1"/>
                </a:solidFill>
              </a:rPr>
              <a:t>完全一致</a:t>
            </a:r>
            <a:endParaRPr lang="en-US" altLang="ja-JP" sz="2800" dirty="0">
              <a:solidFill>
                <a:schemeClr val="tx1"/>
              </a:solidFill>
            </a:endParaRPr>
          </a:p>
          <a:p>
            <a:pPr algn="ctr" fontAlgn="base"/>
            <a:endParaRPr lang="en-US" altLang="ja-JP" sz="1800" dirty="0">
              <a:solidFill>
                <a:schemeClr val="tx1"/>
              </a:solidFill>
            </a:endParaRPr>
          </a:p>
          <a:p>
            <a:pPr marL="285750" indent="-285750" fontAlgn="base">
              <a:buFont typeface="Arial" panose="020B0604020202020204" pitchFamily="34" charset="0"/>
              <a:buChar char="•"/>
            </a:pPr>
            <a:r>
              <a:rPr lang="ja-JP" altLang="en-US" sz="1800" dirty="0">
                <a:solidFill>
                  <a:schemeClr val="tx1"/>
                </a:solidFill>
              </a:rPr>
              <a:t>横断的関心事</a:t>
            </a:r>
          </a:p>
          <a:p>
            <a:pPr marL="285750" indent="-285750" fontAlgn="base">
              <a:buFont typeface="Arial" panose="020B0604020202020204" pitchFamily="34" charset="0"/>
              <a:buChar char="•"/>
            </a:pPr>
            <a:r>
              <a:rPr lang="ja-JP" altLang="en-US" sz="1800" dirty="0">
                <a:solidFill>
                  <a:schemeClr val="tx1"/>
                </a:solidFill>
              </a:rPr>
              <a:t>逐語的コード片</a:t>
            </a:r>
            <a:endParaRPr lang="ja-JP" altLang="en-US" sz="1800" dirty="0"/>
          </a:p>
          <a:p>
            <a:pPr algn="ctr"/>
            <a:endParaRPr kumimoji="1" lang="ja-JP" altLang="en-US" dirty="0"/>
          </a:p>
        </p:txBody>
      </p:sp>
      <p:sp>
        <p:nvSpPr>
          <p:cNvPr id="4" name="テキスト ボックス 3">
            <a:extLst>
              <a:ext uri="{FF2B5EF4-FFF2-40B4-BE49-F238E27FC236}">
                <a16:creationId xmlns:a16="http://schemas.microsoft.com/office/drawing/2014/main" id="{F2BDB039-2B82-EB4B-9E8C-D5376EEB0407}"/>
              </a:ext>
            </a:extLst>
          </p:cNvPr>
          <p:cNvSpPr txBox="1"/>
          <p:nvPr/>
        </p:nvSpPr>
        <p:spPr>
          <a:xfrm>
            <a:off x="638173" y="4635199"/>
            <a:ext cx="7296150" cy="461665"/>
          </a:xfrm>
          <a:prstGeom prst="rect">
            <a:avLst/>
          </a:prstGeom>
          <a:solidFill>
            <a:schemeClr val="bg1"/>
          </a:solidFill>
        </p:spPr>
        <p:txBody>
          <a:bodyPr wrap="square" rtlCol="0">
            <a:spAutoFit/>
          </a:bodyPr>
          <a:lstStyle/>
          <a:p>
            <a:pPr marL="139700" lvl="0" indent="0">
              <a:buNone/>
            </a:pPr>
            <a:r>
              <a:rPr lang="en-US" altLang="ja" sz="1200" dirty="0"/>
              <a:t>[7] </a:t>
            </a:r>
            <a:r>
              <a:rPr lang="en-US" altLang="ja" sz="1200" dirty="0" err="1"/>
              <a:t>Kapser</a:t>
            </a:r>
            <a:r>
              <a:rPr lang="en-US" altLang="ja" sz="1200" dirty="0"/>
              <a:t>, C.J. et al. “Cloning considered harmful” considered harmful: patterns of cloning in software. </a:t>
            </a:r>
            <a:r>
              <a:rPr lang="en-US" altLang="ja" sz="1200" dirty="0" err="1"/>
              <a:t>Empir</a:t>
            </a:r>
            <a:r>
              <a:rPr lang="en-US" altLang="ja" sz="1200" dirty="0"/>
              <a:t> Software </a:t>
            </a:r>
            <a:r>
              <a:rPr lang="en-US" altLang="ja" sz="1200" dirty="0" err="1"/>
              <a:t>Eng</a:t>
            </a:r>
            <a:r>
              <a:rPr lang="en-US" altLang="ja" sz="1200" dirty="0"/>
              <a:t>, 2008. </a:t>
            </a:r>
            <a:endParaRPr lang="en-US" altLang="ja-JP" sz="1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Shape 201"/>
        <p:cNvGrpSpPr/>
        <p:nvPr/>
      </p:nvGrpSpPr>
      <p:grpSpPr>
        <a:xfrm>
          <a:off x="0" y="0"/>
          <a:ext cx="0" cy="0"/>
          <a:chOff x="0" y="0"/>
          <a:chExt cx="0" cy="0"/>
        </a:xfrm>
      </p:grpSpPr>
      <p:sp>
        <p:nvSpPr>
          <p:cNvPr id="202" name="Google Shape;202;gb23cc66a91_0_22"/>
          <p:cNvSpPr txBox="1">
            <a:spLocks noGrp="1"/>
          </p:cNvSpPr>
          <p:nvPr>
            <p:ph type="title"/>
          </p:nvPr>
        </p:nvSpPr>
        <p:spPr/>
        <p:txBody>
          <a:bodyPr/>
          <a:lstStyle/>
          <a:p>
            <a:pPr lvl="0"/>
            <a:r>
              <a:rPr lang="ja-JP" altLang="en-US"/>
              <a:t>分岐</a:t>
            </a:r>
          </a:p>
        </p:txBody>
      </p:sp>
      <p:sp>
        <p:nvSpPr>
          <p:cNvPr id="203" name="Google Shape;203;gb23cc66a91_0_22"/>
          <p:cNvSpPr txBox="1">
            <a:spLocks noGrp="1"/>
          </p:cNvSpPr>
          <p:nvPr>
            <p:ph type="body" idx="1"/>
          </p:nvPr>
        </p:nvSpPr>
        <p:spPr>
          <a:xfrm>
            <a:off x="457199" y="1200152"/>
            <a:ext cx="8421713" cy="3394500"/>
          </a:xfrm>
        </p:spPr>
        <p:txBody>
          <a:bodyPr/>
          <a:lstStyle/>
          <a:p>
            <a:pPr lvl="0"/>
            <a:r>
              <a:rPr lang="ja-JP" altLang="en-US" sz="2800" dirty="0"/>
              <a:t>プラットフォームバリエーション</a:t>
            </a:r>
          </a:p>
          <a:p>
            <a:pPr lvl="1"/>
            <a:r>
              <a:rPr lang="ja-JP" altLang="en-US" sz="2400" dirty="0"/>
              <a:t>新たなプラットフォームに移植する際ソースコードをコピーし発生するコードクローン</a:t>
            </a:r>
          </a:p>
          <a:p>
            <a:pPr lvl="0"/>
            <a:r>
              <a:rPr lang="ja-JP" altLang="en-US" sz="2800" dirty="0"/>
              <a:t>実験バリエーション</a:t>
            </a:r>
          </a:p>
          <a:p>
            <a:pPr lvl="1"/>
            <a:r>
              <a:rPr lang="ja-JP" altLang="en-US" sz="2400" dirty="0"/>
              <a:t>既存のソースコードを改変するとき安定版と実験版の </a:t>
            </a:r>
            <a:r>
              <a:rPr lang="en-US" altLang="ja-JP" sz="2400" dirty="0"/>
              <a:t>2 </a:t>
            </a:r>
            <a:r>
              <a:rPr lang="ja-JP" altLang="en-US" sz="2400" dirty="0" err="1"/>
              <a:t>つの</a:t>
            </a:r>
            <a:r>
              <a:rPr lang="ja-JP" altLang="en-US" sz="2400" dirty="0"/>
              <a:t>ソースコードを作成し発生するコードクローン</a:t>
            </a:r>
          </a:p>
        </p:txBody>
      </p:sp>
      <p:sp>
        <p:nvSpPr>
          <p:cNvPr id="204" name="Google Shape;204;gb23cc66a91_0_22"/>
          <p:cNvSpPr txBox="1">
            <a:spLocks noGrp="1"/>
          </p:cNvSpPr>
          <p:nvPr>
            <p:ph type="sldNum" idx="12"/>
          </p:nvPr>
        </p:nvSpPr>
        <p:spPr/>
        <p:txBody>
          <a:bodyPr/>
          <a:lstStyle/>
          <a:p>
            <a:pPr lvl="0"/>
            <a:fld id="{00000000-1234-1234-1234-123412341234}" type="slidenum">
              <a:rPr lang="en-US" altLang="ja" smtClean="0"/>
              <a:pPr lvl="0"/>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Shape 208"/>
        <p:cNvGrpSpPr/>
        <p:nvPr/>
      </p:nvGrpSpPr>
      <p:grpSpPr>
        <a:xfrm>
          <a:off x="0" y="0"/>
          <a:ext cx="0" cy="0"/>
          <a:chOff x="0" y="0"/>
          <a:chExt cx="0" cy="0"/>
        </a:xfrm>
      </p:grpSpPr>
      <p:sp>
        <p:nvSpPr>
          <p:cNvPr id="209" name="Google Shape;209;gb23cc66a91_0_28"/>
          <p:cNvSpPr txBox="1">
            <a:spLocks noGrp="1"/>
          </p:cNvSpPr>
          <p:nvPr>
            <p:ph type="title"/>
          </p:nvPr>
        </p:nvSpPr>
        <p:spPr/>
        <p:txBody>
          <a:bodyPr/>
          <a:lstStyle/>
          <a:p>
            <a:pPr lvl="0"/>
            <a:r>
              <a:rPr lang="ja-JP" altLang="en-US"/>
              <a:t>テンプレート</a:t>
            </a:r>
            <a:r>
              <a:rPr lang="en-US" altLang="ja-JP"/>
              <a:t>(1/2)</a:t>
            </a:r>
            <a:endParaRPr lang="ja-JP" altLang="en-US"/>
          </a:p>
        </p:txBody>
      </p:sp>
      <p:sp>
        <p:nvSpPr>
          <p:cNvPr id="210" name="Google Shape;210;gb23cc66a91_0_28"/>
          <p:cNvSpPr txBox="1">
            <a:spLocks noGrp="1"/>
          </p:cNvSpPr>
          <p:nvPr>
            <p:ph type="body" idx="1"/>
          </p:nvPr>
        </p:nvSpPr>
        <p:spPr/>
        <p:txBody>
          <a:bodyPr/>
          <a:lstStyle/>
          <a:p>
            <a:pPr lvl="0"/>
            <a:r>
              <a:rPr lang="ja-JP" altLang="en-US" sz="2800" dirty="0"/>
              <a:t>言語の表現力不足によるボイラープレート</a:t>
            </a:r>
            <a:endParaRPr lang="en-US" altLang="ja-JP" sz="2800" dirty="0"/>
          </a:p>
          <a:p>
            <a:pPr lvl="1"/>
            <a:r>
              <a:rPr lang="ja-JP" altLang="en-US" sz="2400" dirty="0"/>
              <a:t>言語仕様上抽象化が難しいコードクローン</a:t>
            </a:r>
          </a:p>
          <a:p>
            <a:pPr lvl="0"/>
            <a:endParaRPr lang="ja-JP" altLang="en-US" dirty="0"/>
          </a:p>
          <a:p>
            <a:pPr lvl="0"/>
            <a:r>
              <a:rPr lang="en-US" altLang="ja-JP" sz="2800" dirty="0"/>
              <a:t>API/Library </a:t>
            </a:r>
            <a:r>
              <a:rPr lang="ja-JP" altLang="en-US" sz="2800" dirty="0"/>
              <a:t>プロトコル</a:t>
            </a:r>
            <a:endParaRPr lang="en-US" altLang="ja-JP" sz="2800" dirty="0"/>
          </a:p>
          <a:p>
            <a:pPr lvl="1"/>
            <a:r>
              <a:rPr lang="en-US" altLang="ja-JP" sz="2400" dirty="0"/>
              <a:t>API </a:t>
            </a:r>
            <a:r>
              <a:rPr lang="ja-JP" altLang="en-US" sz="2400" dirty="0"/>
              <a:t>やライブラリを利用する際に必要なコード</a:t>
            </a:r>
            <a:br>
              <a:rPr lang="en-US" altLang="ja-JP" sz="2400" dirty="0"/>
            </a:br>
            <a:r>
              <a:rPr lang="ja-JP" altLang="en-US" sz="2400" dirty="0"/>
              <a:t>クローン</a:t>
            </a:r>
          </a:p>
          <a:p>
            <a:pPr lvl="0"/>
            <a:endParaRPr lang="ja-JP" altLang="en-US" dirty="0"/>
          </a:p>
          <a:p>
            <a:pPr lvl="0"/>
            <a:endParaRPr lang="ja-JP" altLang="en-US" dirty="0"/>
          </a:p>
          <a:p>
            <a:pPr lvl="0"/>
            <a:endParaRPr lang="ja-JP" altLang="en-US" dirty="0"/>
          </a:p>
        </p:txBody>
      </p:sp>
      <p:sp>
        <p:nvSpPr>
          <p:cNvPr id="211" name="Google Shape;211;gb23cc66a91_0_28"/>
          <p:cNvSpPr txBox="1">
            <a:spLocks noGrp="1"/>
          </p:cNvSpPr>
          <p:nvPr>
            <p:ph type="sldNum" idx="12"/>
          </p:nvPr>
        </p:nvSpPr>
        <p:spPr/>
        <p:txBody>
          <a:bodyPr/>
          <a:lstStyle/>
          <a:p>
            <a:pPr lvl="0"/>
            <a:fld id="{00000000-1234-1234-1234-123412341234}" type="slidenum">
              <a:rPr lang="en-US" altLang="ja" smtClean="0"/>
              <a:pPr lvl="0"/>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Shape 215"/>
        <p:cNvGrpSpPr/>
        <p:nvPr/>
      </p:nvGrpSpPr>
      <p:grpSpPr>
        <a:xfrm>
          <a:off x="0" y="0"/>
          <a:ext cx="0" cy="0"/>
          <a:chOff x="0" y="0"/>
          <a:chExt cx="0" cy="0"/>
        </a:xfrm>
      </p:grpSpPr>
      <p:sp>
        <p:nvSpPr>
          <p:cNvPr id="216" name="Google Shape;216;gb23cc66a91_0_35"/>
          <p:cNvSpPr txBox="1">
            <a:spLocks noGrp="1"/>
          </p:cNvSpPr>
          <p:nvPr>
            <p:ph type="title"/>
          </p:nvPr>
        </p:nvSpPr>
        <p:spPr/>
        <p:txBody>
          <a:bodyPr/>
          <a:lstStyle/>
          <a:p>
            <a:pPr lvl="0"/>
            <a:r>
              <a:rPr lang="ja-JP" altLang="en-US"/>
              <a:t>テンプレート</a:t>
            </a:r>
            <a:r>
              <a:rPr lang="en-US" altLang="ja-JP"/>
              <a:t>(2/2)</a:t>
            </a:r>
            <a:endParaRPr lang="ja-JP" altLang="en-US"/>
          </a:p>
        </p:txBody>
      </p:sp>
      <p:sp>
        <p:nvSpPr>
          <p:cNvPr id="217" name="Google Shape;217;gb23cc66a91_0_35"/>
          <p:cNvSpPr txBox="1">
            <a:spLocks noGrp="1"/>
          </p:cNvSpPr>
          <p:nvPr>
            <p:ph type="body" idx="1"/>
          </p:nvPr>
        </p:nvSpPr>
        <p:spPr/>
        <p:txBody>
          <a:bodyPr/>
          <a:lstStyle/>
          <a:p>
            <a:pPr lvl="0"/>
            <a:r>
              <a:rPr lang="ja-JP" altLang="en-US" sz="2800" dirty="0"/>
              <a:t>言語やアルゴリズムの一般的なイディオム</a:t>
            </a:r>
            <a:endParaRPr lang="en-US" altLang="ja-JP" sz="2800" dirty="0"/>
          </a:p>
          <a:p>
            <a:pPr lvl="1"/>
            <a:r>
              <a:rPr lang="ja-JP" altLang="en-US" sz="2400" dirty="0"/>
              <a:t>特定の機能のためによく使われるコードクローン</a:t>
            </a:r>
          </a:p>
          <a:p>
            <a:pPr lvl="0"/>
            <a:endParaRPr lang="ja-JP" altLang="en-US" dirty="0"/>
          </a:p>
          <a:p>
            <a:pPr lvl="0"/>
            <a:r>
              <a:rPr lang="ja-JP" altLang="en-US" sz="2800" dirty="0"/>
              <a:t>パラメータ化されたコード</a:t>
            </a:r>
            <a:r>
              <a:rPr lang="ja-JP" altLang="en-US" dirty="0"/>
              <a:t>	</a:t>
            </a:r>
            <a:endParaRPr lang="en-US" altLang="ja-JP" dirty="0"/>
          </a:p>
          <a:p>
            <a:pPr lvl="1"/>
            <a:r>
              <a:rPr lang="ja-JP" altLang="en-US" sz="2400" dirty="0"/>
              <a:t>差異を抽出してパラメータ化できるコードクローン</a:t>
            </a:r>
          </a:p>
          <a:p>
            <a:pPr lvl="0"/>
            <a:endParaRPr lang="ja-JP" altLang="en-US" dirty="0"/>
          </a:p>
        </p:txBody>
      </p:sp>
      <p:sp>
        <p:nvSpPr>
          <p:cNvPr id="218" name="Google Shape;218;gb23cc66a91_0_35"/>
          <p:cNvSpPr txBox="1">
            <a:spLocks noGrp="1"/>
          </p:cNvSpPr>
          <p:nvPr>
            <p:ph type="sldNum" idx="12"/>
          </p:nvPr>
        </p:nvSpPr>
        <p:spPr/>
        <p:txBody>
          <a:bodyPr/>
          <a:lstStyle/>
          <a:p>
            <a:pPr lvl="0"/>
            <a:fld id="{00000000-1234-1234-1234-123412341234}" type="slidenum">
              <a:rPr lang="en-US" altLang="ja" smtClean="0"/>
              <a:pPr lvl="0"/>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React</a:t>
            </a:r>
            <a:endParaRPr kumimoji="1" lang="ja-JP" altLang="en-US" dirty="0"/>
          </a:p>
        </p:txBody>
      </p:sp>
      <p:sp>
        <p:nvSpPr>
          <p:cNvPr id="3" name="テキスト プレースホルダー 2"/>
          <p:cNvSpPr>
            <a:spLocks noGrp="1"/>
          </p:cNvSpPr>
          <p:nvPr>
            <p:ph type="body" idx="1"/>
          </p:nvPr>
        </p:nvSpPr>
        <p:spPr>
          <a:xfrm>
            <a:off x="457200" y="1200152"/>
            <a:ext cx="8229600" cy="1119056"/>
          </a:xfrm>
        </p:spPr>
        <p:txBody>
          <a:bodyPr/>
          <a:lstStyle/>
          <a:p>
            <a:r>
              <a:rPr kumimoji="1" lang="ja-JP" altLang="en-US" dirty="0"/>
              <a:t>近年広く用いられる </a:t>
            </a:r>
            <a:r>
              <a:rPr kumimoji="1" lang="en-US" altLang="ja-JP" dirty="0"/>
              <a:t>WEB UI</a:t>
            </a:r>
            <a:r>
              <a:rPr kumimoji="1" lang="ja-JP" altLang="en-US" dirty="0"/>
              <a:t> フレームワークの </a:t>
            </a:r>
            <a:r>
              <a:rPr kumimoji="1" lang="en-US" altLang="ja-JP" dirty="0"/>
              <a:t>1 </a:t>
            </a:r>
            <a:r>
              <a:rPr kumimoji="1" lang="ja-JP" altLang="en-US" dirty="0"/>
              <a:t>つ</a:t>
            </a:r>
            <a:r>
              <a:rPr kumimoji="1" lang="en-US" altLang="ja-JP" dirty="0"/>
              <a:t>[1]</a:t>
            </a:r>
          </a:p>
          <a:p>
            <a:r>
              <a:rPr kumimoji="1" lang="en-US" altLang="ja-JP" dirty="0"/>
              <a:t>JavaScript </a:t>
            </a:r>
            <a:r>
              <a:rPr kumimoji="1" lang="ja-JP" altLang="en-US" dirty="0"/>
              <a:t>を拡張した言語である </a:t>
            </a:r>
            <a:r>
              <a:rPr kumimoji="1" lang="en-US" altLang="ja-JP" dirty="0"/>
              <a:t>JSX </a:t>
            </a:r>
            <a:r>
              <a:rPr kumimoji="1" lang="ja-JP" altLang="en-US" dirty="0"/>
              <a:t>や </a:t>
            </a:r>
            <a:r>
              <a:rPr kumimoji="1" lang="en-US" altLang="ja-JP" dirty="0"/>
              <a:t>TSX </a:t>
            </a:r>
            <a:r>
              <a:rPr kumimoji="1" lang="ja-JP" altLang="en-US" dirty="0"/>
              <a:t>を使用</a:t>
            </a:r>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34</a:t>
            </a:fld>
            <a:endParaRPr lang="ja" altLang="en-US" dirty="0"/>
          </a:p>
        </p:txBody>
      </p:sp>
      <p:sp>
        <p:nvSpPr>
          <p:cNvPr id="21" name="テキスト ボックス 20">
            <a:extLst>
              <a:ext uri="{FF2B5EF4-FFF2-40B4-BE49-F238E27FC236}">
                <a16:creationId xmlns:a16="http://schemas.microsoft.com/office/drawing/2014/main" id="{839862C9-5E70-4334-8CE6-ADA81FC92A3D}"/>
              </a:ext>
            </a:extLst>
          </p:cNvPr>
          <p:cNvSpPr txBox="1"/>
          <p:nvPr/>
        </p:nvSpPr>
        <p:spPr>
          <a:xfrm>
            <a:off x="1462937" y="4681925"/>
            <a:ext cx="6868424" cy="276999"/>
          </a:xfrm>
          <a:prstGeom prst="rect">
            <a:avLst/>
          </a:prstGeom>
          <a:noFill/>
        </p:spPr>
        <p:txBody>
          <a:bodyPr wrap="square" rtlCol="0">
            <a:spAutoFit/>
          </a:bodyPr>
          <a:lstStyle/>
          <a:p>
            <a:r>
              <a:rPr lang="ja" altLang="ja-JP" sz="1200" dirty="0"/>
              <a:t>[</a:t>
            </a:r>
            <a:r>
              <a:rPr lang="en-US" altLang="ja" sz="1200" dirty="0"/>
              <a:t>1</a:t>
            </a:r>
            <a:r>
              <a:rPr lang="ja" altLang="ja-JP" sz="1200" dirty="0"/>
              <a:t>]</a:t>
            </a:r>
            <a:r>
              <a:rPr lang="en-US" altLang="ja" sz="1200" dirty="0"/>
              <a:t> </a:t>
            </a:r>
            <a:r>
              <a:rPr lang="en-US" altLang="ja-JP" sz="1200" dirty="0"/>
              <a:t>The State of JavaScript 2019.</a:t>
            </a:r>
            <a:r>
              <a:rPr lang="ja-JP" altLang="en-US" sz="1200" dirty="0"/>
              <a:t> </a:t>
            </a:r>
            <a:r>
              <a:rPr lang="en-US" altLang="ja-JP" sz="1200" dirty="0"/>
              <a:t>https://2019.stateofjs.com/front-end-frameworks/</a:t>
            </a:r>
            <a:endParaRPr kumimoji="1" lang="en-US" altLang="ja-JP" sz="1200" dirty="0"/>
          </a:p>
        </p:txBody>
      </p:sp>
      <p:sp>
        <p:nvSpPr>
          <p:cNvPr id="15" name="テキスト ボックス 14">
            <a:extLst>
              <a:ext uri="{FF2B5EF4-FFF2-40B4-BE49-F238E27FC236}">
                <a16:creationId xmlns:a16="http://schemas.microsoft.com/office/drawing/2014/main" id="{A564564E-115D-4180-97E6-8EC19043D8B9}"/>
              </a:ext>
            </a:extLst>
          </p:cNvPr>
          <p:cNvSpPr txBox="1"/>
          <p:nvPr/>
        </p:nvSpPr>
        <p:spPr>
          <a:xfrm>
            <a:off x="391875" y="2623403"/>
            <a:ext cx="3033584" cy="1754326"/>
          </a:xfrm>
          <a:prstGeom prst="rect">
            <a:avLst/>
          </a:prstGeom>
          <a:noFill/>
          <a:ln w="19050">
            <a:solidFill>
              <a:schemeClr val="tx1"/>
            </a:solidFill>
          </a:ln>
        </p:spPr>
        <p:txBody>
          <a:bodyPr wrap="square" rtlCol="0">
            <a:spAutoFit/>
          </a:bodyPr>
          <a:lstStyle/>
          <a:p>
            <a:r>
              <a:rPr lang="en-US" altLang="ja-JP" sz="1200" dirty="0"/>
              <a:t>import React from 'react';</a:t>
            </a:r>
          </a:p>
          <a:p>
            <a:r>
              <a:rPr lang="en-US" altLang="ja-JP" sz="1200" dirty="0"/>
              <a:t>import </a:t>
            </a:r>
            <a:r>
              <a:rPr lang="en-US" altLang="ja-JP" sz="1200" dirty="0" err="1"/>
              <a:t>ReactDOM</a:t>
            </a:r>
            <a:r>
              <a:rPr lang="en-US" altLang="ja-JP" sz="1200" dirty="0"/>
              <a:t> from 'react-</a:t>
            </a:r>
            <a:r>
              <a:rPr lang="en-US" altLang="ja-JP" sz="1200" dirty="0" err="1"/>
              <a:t>dom</a:t>
            </a:r>
            <a:r>
              <a:rPr lang="en-US" altLang="ja-JP" sz="1200" dirty="0"/>
              <a:t>';</a:t>
            </a:r>
          </a:p>
          <a:p>
            <a:r>
              <a:rPr lang="en-US" altLang="ja-JP" sz="1200" dirty="0">
                <a:solidFill>
                  <a:schemeClr val="accent2">
                    <a:lumMod val="75000"/>
                  </a:schemeClr>
                </a:solidFill>
              </a:rPr>
              <a:t>const numbers = [2,4,8,16,32];</a:t>
            </a:r>
          </a:p>
          <a:p>
            <a:r>
              <a:rPr lang="en-US" altLang="ja-JP" sz="1200" dirty="0">
                <a:solidFill>
                  <a:srgbClr val="C00000"/>
                </a:solidFill>
              </a:rPr>
              <a:t>function App() {</a:t>
            </a:r>
          </a:p>
          <a:p>
            <a:r>
              <a:rPr lang="en-US" altLang="ja-JP" sz="1200" dirty="0">
                <a:solidFill>
                  <a:srgbClr val="C00000"/>
                </a:solidFill>
              </a:rPr>
              <a:t>  return ( &lt;ul&gt;{</a:t>
            </a:r>
            <a:r>
              <a:rPr lang="en-US" altLang="ja-JP" sz="1200" dirty="0" err="1">
                <a:solidFill>
                  <a:schemeClr val="accent2">
                    <a:lumMod val="75000"/>
                  </a:schemeClr>
                </a:solidFill>
              </a:rPr>
              <a:t>numbers</a:t>
            </a:r>
            <a:r>
              <a:rPr lang="en-US" altLang="ja-JP" sz="1200" dirty="0" err="1">
                <a:solidFill>
                  <a:srgbClr val="C00000"/>
                </a:solidFill>
              </a:rPr>
              <a:t>.map</a:t>
            </a:r>
            <a:r>
              <a:rPr lang="en-US" altLang="ja-JP" sz="1200" dirty="0">
                <a:solidFill>
                  <a:srgbClr val="C00000"/>
                </a:solidFill>
              </a:rPr>
              <a:t>((</a:t>
            </a:r>
            <a:r>
              <a:rPr lang="en-US" altLang="ja-JP" sz="1200" dirty="0">
                <a:solidFill>
                  <a:schemeClr val="accent2">
                    <a:lumMod val="75000"/>
                  </a:schemeClr>
                </a:solidFill>
              </a:rPr>
              <a:t>number</a:t>
            </a:r>
            <a:r>
              <a:rPr lang="en-US" altLang="ja-JP" sz="1200" dirty="0">
                <a:solidFill>
                  <a:srgbClr val="C00000"/>
                </a:solidFill>
              </a:rPr>
              <a:t>) =&gt;(</a:t>
            </a:r>
          </a:p>
          <a:p>
            <a:r>
              <a:rPr lang="en-US" altLang="ja-JP" sz="1200" dirty="0">
                <a:solidFill>
                  <a:srgbClr val="C00000"/>
                </a:solidFill>
              </a:rPr>
              <a:t>    &lt;li&gt;Hello React{</a:t>
            </a:r>
            <a:r>
              <a:rPr lang="en-US" altLang="ja-JP" sz="1200" dirty="0">
                <a:solidFill>
                  <a:schemeClr val="accent2">
                    <a:lumMod val="75000"/>
                  </a:schemeClr>
                </a:solidFill>
              </a:rPr>
              <a:t>number</a:t>
            </a:r>
            <a:r>
              <a:rPr lang="en-US" altLang="ja-JP" sz="1200" dirty="0">
                <a:solidFill>
                  <a:srgbClr val="C00000"/>
                </a:solidFill>
              </a:rPr>
              <a:t>}&lt;/li&gt;))}&lt;/</a:t>
            </a:r>
            <a:r>
              <a:rPr lang="en-US" altLang="ja-JP" sz="1200" dirty="0" err="1">
                <a:solidFill>
                  <a:srgbClr val="C00000"/>
                </a:solidFill>
              </a:rPr>
              <a:t>ul</a:t>
            </a:r>
            <a:r>
              <a:rPr lang="en-US" altLang="ja-JP" sz="1200" dirty="0">
                <a:solidFill>
                  <a:srgbClr val="C00000"/>
                </a:solidFill>
              </a:rPr>
              <a:t>&gt;);}</a:t>
            </a:r>
          </a:p>
          <a:p>
            <a:r>
              <a:rPr lang="en-US" altLang="ja-JP" sz="1200" dirty="0" err="1"/>
              <a:t>ReactDOM.render</a:t>
            </a:r>
            <a:r>
              <a:rPr lang="en-US" altLang="ja-JP" sz="1200" dirty="0"/>
              <a:t>(</a:t>
            </a:r>
          </a:p>
          <a:p>
            <a:r>
              <a:rPr lang="en-US" altLang="ja-JP" sz="1200" dirty="0"/>
              <a:t>  &lt;App /&gt;,</a:t>
            </a:r>
          </a:p>
          <a:p>
            <a:r>
              <a:rPr lang="en-US" altLang="ja-JP" sz="1200" dirty="0" err="1"/>
              <a:t>document.getElementById</a:t>
            </a:r>
            <a:r>
              <a:rPr lang="en-US" altLang="ja-JP" sz="1200" dirty="0"/>
              <a:t>('root'));</a:t>
            </a:r>
          </a:p>
        </p:txBody>
      </p:sp>
      <p:sp>
        <p:nvSpPr>
          <p:cNvPr id="16" name="右矢印 8">
            <a:extLst>
              <a:ext uri="{FF2B5EF4-FFF2-40B4-BE49-F238E27FC236}">
                <a16:creationId xmlns:a16="http://schemas.microsoft.com/office/drawing/2014/main" id="{2D615940-210E-4376-9D63-8BE6BF7CEB3B}"/>
              </a:ext>
            </a:extLst>
          </p:cNvPr>
          <p:cNvSpPr/>
          <p:nvPr/>
        </p:nvSpPr>
        <p:spPr>
          <a:xfrm>
            <a:off x="3840723" y="3150303"/>
            <a:ext cx="1451451" cy="700527"/>
          </a:xfrm>
          <a:prstGeom prst="rightArrow">
            <a:avLst>
              <a:gd name="adj1" fmla="val 44222"/>
              <a:gd name="adj2"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3200" dirty="0"/>
          </a:p>
        </p:txBody>
      </p:sp>
      <p:sp>
        <p:nvSpPr>
          <p:cNvPr id="23" name="テキスト ボックス 22">
            <a:extLst>
              <a:ext uri="{FF2B5EF4-FFF2-40B4-BE49-F238E27FC236}">
                <a16:creationId xmlns:a16="http://schemas.microsoft.com/office/drawing/2014/main" id="{029F5BD0-27A6-46A5-9219-FB7285983854}"/>
              </a:ext>
            </a:extLst>
          </p:cNvPr>
          <p:cNvSpPr txBox="1"/>
          <p:nvPr/>
        </p:nvSpPr>
        <p:spPr>
          <a:xfrm>
            <a:off x="3241089" y="2408794"/>
            <a:ext cx="2650721" cy="830997"/>
          </a:xfrm>
          <a:prstGeom prst="rect">
            <a:avLst/>
          </a:prstGeom>
          <a:noFill/>
        </p:spPr>
        <p:txBody>
          <a:bodyPr wrap="square" rtlCol="0">
            <a:spAutoFit/>
          </a:bodyPr>
          <a:lstStyle/>
          <a:p>
            <a:pPr algn="ctr"/>
            <a:r>
              <a:rPr kumimoji="1" lang="en-US" altLang="ja-JP" sz="2400" dirty="0"/>
              <a:t>JavaScript </a:t>
            </a:r>
            <a:r>
              <a:rPr kumimoji="1" lang="ja-JP" altLang="en-US" sz="2400" dirty="0"/>
              <a:t>に</a:t>
            </a:r>
            <a:br>
              <a:rPr kumimoji="1" lang="en-US" altLang="ja-JP" sz="2400" dirty="0"/>
            </a:br>
            <a:r>
              <a:rPr kumimoji="1" lang="ja-JP" altLang="en-US" sz="2400" dirty="0"/>
              <a:t>変換・実行</a:t>
            </a:r>
            <a:endParaRPr kumimoji="1" lang="en-US" altLang="ja-JP" sz="2400" dirty="0"/>
          </a:p>
        </p:txBody>
      </p:sp>
      <p:sp>
        <p:nvSpPr>
          <p:cNvPr id="24" name="テキスト ボックス 23">
            <a:extLst>
              <a:ext uri="{FF2B5EF4-FFF2-40B4-BE49-F238E27FC236}">
                <a16:creationId xmlns:a16="http://schemas.microsoft.com/office/drawing/2014/main" id="{5879A1AB-49C1-4BC4-AAAC-059FEA365019}"/>
              </a:ext>
            </a:extLst>
          </p:cNvPr>
          <p:cNvSpPr txBox="1"/>
          <p:nvPr/>
        </p:nvSpPr>
        <p:spPr>
          <a:xfrm>
            <a:off x="731377" y="2138446"/>
            <a:ext cx="2354580" cy="369332"/>
          </a:xfrm>
          <a:prstGeom prst="rect">
            <a:avLst/>
          </a:prstGeom>
          <a:noFill/>
        </p:spPr>
        <p:txBody>
          <a:bodyPr wrap="square" rtlCol="0">
            <a:spAutoFit/>
          </a:bodyPr>
          <a:lstStyle/>
          <a:p>
            <a:pPr algn="ctr"/>
            <a:r>
              <a:rPr kumimoji="1" lang="en-US" altLang="ja-JP" sz="1800" dirty="0"/>
              <a:t>TSX</a:t>
            </a:r>
            <a:r>
              <a:rPr kumimoji="1" lang="ja-JP" altLang="en-US" sz="1800" dirty="0"/>
              <a:t> コード</a:t>
            </a:r>
          </a:p>
        </p:txBody>
      </p:sp>
      <p:pic>
        <p:nvPicPr>
          <p:cNvPr id="8" name="図 7">
            <a:extLst>
              <a:ext uri="{FF2B5EF4-FFF2-40B4-BE49-F238E27FC236}">
                <a16:creationId xmlns:a16="http://schemas.microsoft.com/office/drawing/2014/main" id="{00266B07-AC5D-49FC-89BE-22CDE901DE05}"/>
              </a:ext>
            </a:extLst>
          </p:cNvPr>
          <p:cNvPicPr>
            <a:picLocks noChangeAspect="1"/>
          </p:cNvPicPr>
          <p:nvPr/>
        </p:nvPicPr>
        <p:blipFill>
          <a:blip r:embed="rId3"/>
          <a:stretch>
            <a:fillRect/>
          </a:stretch>
        </p:blipFill>
        <p:spPr>
          <a:xfrm>
            <a:off x="5714714" y="2205816"/>
            <a:ext cx="1982872" cy="2500920"/>
          </a:xfrm>
          <a:prstGeom prst="rect">
            <a:avLst/>
          </a:prstGeom>
          <a:ln w="19050">
            <a:solidFill>
              <a:schemeClr val="tx1"/>
            </a:solidFill>
          </a:ln>
        </p:spPr>
      </p:pic>
    </p:spTree>
    <p:extLst>
      <p:ext uri="{BB962C8B-B14F-4D97-AF65-F5344CB8AC3E}">
        <p14:creationId xmlns:p14="http://schemas.microsoft.com/office/powerpoint/2010/main" val="4012638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6"/>
          <p:cNvSpPr txBox="1">
            <a:spLocks noGrp="1"/>
          </p:cNvSpPr>
          <p:nvPr>
            <p:ph type="title"/>
          </p:nvPr>
        </p:nvSpPr>
        <p:spPr/>
        <p:txBody>
          <a:bodyPr/>
          <a:lstStyle/>
          <a:p>
            <a:pPr lvl="0"/>
            <a:r>
              <a:rPr lang="ja-JP" altLang="en-US"/>
              <a:t>コードクローン</a:t>
            </a:r>
          </a:p>
        </p:txBody>
      </p:sp>
      <p:sp>
        <p:nvSpPr>
          <p:cNvPr id="111" name="Google Shape;111;p6"/>
          <p:cNvSpPr txBox="1">
            <a:spLocks noGrp="1"/>
          </p:cNvSpPr>
          <p:nvPr>
            <p:ph type="body" idx="1"/>
          </p:nvPr>
        </p:nvSpPr>
        <p:spPr/>
        <p:txBody>
          <a:bodyPr/>
          <a:lstStyle/>
          <a:p>
            <a:pPr marL="139700" lvl="0" indent="0">
              <a:buNone/>
            </a:pPr>
            <a:r>
              <a:rPr lang="ja-JP" altLang="en-US" sz="2800" dirty="0"/>
              <a:t>ソースコード中にある、互いに一致または</a:t>
            </a:r>
            <a:br>
              <a:rPr lang="en-US" altLang="ja-JP" sz="2800" dirty="0"/>
            </a:br>
            <a:r>
              <a:rPr lang="ja-JP" altLang="en-US" sz="2800" dirty="0"/>
              <a:t>類似するコード片のこと</a:t>
            </a:r>
            <a:endParaRPr lang="ja-JP" altLang="en-US" dirty="0"/>
          </a:p>
          <a:p>
            <a:r>
              <a:rPr lang="ja-JP" altLang="en-US" dirty="0"/>
              <a:t>コピー＆ペーストで発生</a:t>
            </a:r>
          </a:p>
          <a:p>
            <a:r>
              <a:rPr lang="ja-JP" altLang="en-US" dirty="0"/>
              <a:t>バグの複製等で</a:t>
            </a:r>
            <a:br>
              <a:rPr lang="en-US" altLang="ja-JP" dirty="0"/>
            </a:br>
            <a:r>
              <a:rPr lang="ja-JP" altLang="en-US" dirty="0"/>
              <a:t>ソフトウェア保守を阻害</a:t>
            </a:r>
            <a:r>
              <a:rPr lang="en-US" altLang="ja-JP" dirty="0"/>
              <a:t>[4]</a:t>
            </a:r>
          </a:p>
          <a:p>
            <a:endParaRPr lang="en-US" altLang="ja-JP" dirty="0"/>
          </a:p>
          <a:p>
            <a:pPr marL="139700" indent="0">
              <a:buNone/>
            </a:pPr>
            <a:r>
              <a:rPr lang="en-US" altLang="ja-JP" sz="2800" u="sng" dirty="0"/>
              <a:t>React </a:t>
            </a:r>
            <a:r>
              <a:rPr lang="ja-JP" altLang="en-US" sz="2800" u="sng" dirty="0"/>
              <a:t>アプリケーションに対する影響は未調査</a:t>
            </a:r>
          </a:p>
          <a:p>
            <a:pPr lvl="0"/>
            <a:endParaRPr lang="ja-JP" altLang="en-US" dirty="0"/>
          </a:p>
          <a:p>
            <a:pPr lvl="0"/>
            <a:endParaRPr lang="ja-JP" altLang="en-US" dirty="0"/>
          </a:p>
          <a:p>
            <a:pPr lvl="0"/>
            <a:endParaRPr lang="ja-JP" altLang="en-US" dirty="0"/>
          </a:p>
          <a:p>
            <a:pPr lvl="0"/>
            <a:endParaRPr lang="ja-JP" altLang="en-US" dirty="0"/>
          </a:p>
          <a:p>
            <a:pPr lvl="0"/>
            <a:endParaRPr lang="ja-JP" altLang="en-US" dirty="0"/>
          </a:p>
          <a:p>
            <a:pPr lvl="0"/>
            <a:endParaRPr lang="ja-JP" altLang="en-US" dirty="0"/>
          </a:p>
          <a:p>
            <a:pPr lvl="0"/>
            <a:endParaRPr lang="ja-JP" altLang="en-US" dirty="0"/>
          </a:p>
          <a:p>
            <a:pPr lvl="0"/>
            <a:endParaRPr lang="ja-JP" altLang="en-US" dirty="0"/>
          </a:p>
        </p:txBody>
      </p:sp>
      <p:sp>
        <p:nvSpPr>
          <p:cNvPr id="112" name="Google Shape;112;p6"/>
          <p:cNvSpPr txBox="1">
            <a:spLocks noGrp="1"/>
          </p:cNvSpPr>
          <p:nvPr>
            <p:ph type="sldNum" idx="12"/>
          </p:nvPr>
        </p:nvSpPr>
        <p:spPr/>
        <p:txBody>
          <a:bodyPr/>
          <a:lstStyle/>
          <a:p>
            <a:pPr lvl="0"/>
            <a:fld id="{00000000-1234-1234-1234-123412341234}" type="slidenum">
              <a:rPr lang="en-US" altLang="ja" smtClean="0"/>
              <a:pPr lvl="0"/>
              <a:t>4</a:t>
            </a:fld>
            <a:endParaRPr lang="en-US"/>
          </a:p>
        </p:txBody>
      </p:sp>
      <p:sp>
        <p:nvSpPr>
          <p:cNvPr id="114" name="Google Shape;114;p6"/>
          <p:cNvSpPr txBox="1"/>
          <p:nvPr/>
        </p:nvSpPr>
        <p:spPr>
          <a:xfrm>
            <a:off x="1178592" y="4594714"/>
            <a:ext cx="7965407" cy="492402"/>
          </a:xfrm>
          <a:prstGeom prst="rect">
            <a:avLst/>
          </a:prstGeom>
          <a:noFill/>
          <a:ln>
            <a:noFill/>
          </a:ln>
        </p:spPr>
        <p:txBody>
          <a:bodyPr spcFirstLastPara="1" wrap="square" lIns="91425" tIns="45700" rIns="91425" bIns="45700" anchor="t" anchorCtr="0">
            <a:spAutoFit/>
          </a:bodyPr>
          <a:lstStyle/>
          <a:p>
            <a:pPr marL="139700" lvl="0"/>
            <a:r>
              <a:rPr lang="ja" sz="1200" b="0" i="0" u="none" strike="noStrike" cap="none" dirty="0">
                <a:solidFill>
                  <a:srgbClr val="000000"/>
                </a:solidFill>
                <a:sym typeface="Arial"/>
              </a:rPr>
              <a:t>[</a:t>
            </a:r>
            <a:r>
              <a:rPr lang="en-US" altLang="ja" sz="1200" b="0" i="0" u="none" strike="noStrike" cap="none" dirty="0">
                <a:solidFill>
                  <a:srgbClr val="000000"/>
                </a:solidFill>
                <a:sym typeface="Arial"/>
              </a:rPr>
              <a:t>4</a:t>
            </a:r>
            <a:r>
              <a:rPr lang="ja" sz="1200" b="0" i="0" u="none" strike="noStrike" cap="none" dirty="0">
                <a:solidFill>
                  <a:srgbClr val="000000"/>
                </a:solidFill>
                <a:sym typeface="Arial"/>
              </a:rPr>
              <a:t>]</a:t>
            </a:r>
            <a:r>
              <a:rPr lang="en-US" altLang="ja" sz="1200" b="0" i="0" u="none" strike="noStrike" cap="none" dirty="0">
                <a:solidFill>
                  <a:srgbClr val="000000"/>
                </a:solidFill>
                <a:sym typeface="Arial"/>
              </a:rPr>
              <a:t> </a:t>
            </a:r>
            <a:r>
              <a:rPr lang="ja" sz="1200" b="0" i="0" u="none" strike="noStrike" cap="none" dirty="0">
                <a:solidFill>
                  <a:srgbClr val="000000"/>
                </a:solidFill>
                <a:sym typeface="Arial"/>
              </a:rPr>
              <a:t>神谷 年洋</a:t>
            </a:r>
            <a:r>
              <a:rPr lang="ja-JP" altLang="en-US" sz="1200" b="0" i="0" u="none" strike="noStrike" cap="none" dirty="0">
                <a:solidFill>
                  <a:srgbClr val="000000"/>
                </a:solidFill>
                <a:sym typeface="Arial"/>
              </a:rPr>
              <a:t>ら</a:t>
            </a:r>
            <a:r>
              <a:rPr lang="en-US" altLang="ja-JP" sz="1200" b="0" i="0" u="none" strike="noStrike" cap="none" dirty="0">
                <a:solidFill>
                  <a:srgbClr val="000000"/>
                </a:solidFill>
                <a:sym typeface="Arial"/>
              </a:rPr>
              <a:t>. </a:t>
            </a:r>
            <a:r>
              <a:rPr lang="ja" sz="1200" b="0" i="0" u="none" strike="noStrike" cap="none" dirty="0">
                <a:solidFill>
                  <a:srgbClr val="000000"/>
                </a:solidFill>
                <a:sym typeface="Arial"/>
              </a:rPr>
              <a:t>コードクローン検出技術の展開, コンピュータソフトウェア28 巻 3 号</a:t>
            </a:r>
            <a:r>
              <a:rPr lang="en-US" altLang="ja" sz="1200" dirty="0"/>
              <a:t> </a:t>
            </a:r>
            <a:r>
              <a:rPr lang="ja" sz="1200" b="0" i="0" u="none" strike="noStrike" cap="none" dirty="0">
                <a:solidFill>
                  <a:srgbClr val="000000"/>
                </a:solidFill>
                <a:sym typeface="Arial"/>
              </a:rPr>
              <a:t>p. 29-42</a:t>
            </a:r>
            <a:r>
              <a:rPr lang="en-US" altLang="ja" sz="1200" b="0" i="0" u="none" strike="noStrike" cap="none" dirty="0">
                <a:solidFill>
                  <a:srgbClr val="000000"/>
                </a:solidFill>
                <a:sym typeface="Arial"/>
              </a:rPr>
              <a:t>, </a:t>
            </a:r>
            <a:r>
              <a:rPr lang="en-US" altLang="ja-JP" sz="1200" b="0" i="0" u="none" strike="noStrike" cap="none" dirty="0">
                <a:solidFill>
                  <a:srgbClr val="000000"/>
                </a:solidFill>
                <a:sym typeface="Arial"/>
              </a:rPr>
              <a:t>2011.</a:t>
            </a:r>
            <a:endParaRPr sz="1200" b="0" i="0" u="none" strike="noStrike" cap="none" dirty="0">
              <a:solidFill>
                <a:srgbClr val="000000"/>
              </a:solidFill>
              <a:sym typeface="Arial"/>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pic>
        <p:nvPicPr>
          <p:cNvPr id="4" name="図 3">
            <a:extLst>
              <a:ext uri="{FF2B5EF4-FFF2-40B4-BE49-F238E27FC236}">
                <a16:creationId xmlns:a16="http://schemas.microsoft.com/office/drawing/2014/main" id="{47E549F7-B748-4116-BC54-BD1106B7C7CE}"/>
              </a:ext>
            </a:extLst>
          </p:cNvPr>
          <p:cNvPicPr>
            <a:picLocks noChangeAspect="1"/>
          </p:cNvPicPr>
          <p:nvPr/>
        </p:nvPicPr>
        <p:blipFill>
          <a:blip r:embed="rId3"/>
          <a:stretch>
            <a:fillRect/>
          </a:stretch>
        </p:blipFill>
        <p:spPr>
          <a:xfrm>
            <a:off x="5351645" y="1853145"/>
            <a:ext cx="3123987" cy="17914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研究内容</a:t>
            </a:r>
          </a:p>
        </p:txBody>
      </p:sp>
      <p:sp>
        <p:nvSpPr>
          <p:cNvPr id="3" name="テキスト プレースホルダー 2"/>
          <p:cNvSpPr>
            <a:spLocks noGrp="1"/>
          </p:cNvSpPr>
          <p:nvPr>
            <p:ph type="body" idx="1"/>
          </p:nvPr>
        </p:nvSpPr>
        <p:spPr>
          <a:xfrm>
            <a:off x="457199" y="1200152"/>
            <a:ext cx="8517025" cy="3394500"/>
          </a:xfrm>
        </p:spPr>
        <p:txBody>
          <a:bodyPr/>
          <a:lstStyle/>
          <a:p>
            <a:r>
              <a:rPr kumimoji="1" lang="en-US" altLang="ja-JP" dirty="0"/>
              <a:t>React </a:t>
            </a:r>
            <a:r>
              <a:rPr kumimoji="1" lang="ja-JP" altLang="en-US" dirty="0"/>
              <a:t>アプリケーションからコードクローンを検出する</a:t>
            </a:r>
            <a:br>
              <a:rPr kumimoji="1" lang="en-US" altLang="ja-JP" dirty="0"/>
            </a:br>
            <a:r>
              <a:rPr kumimoji="1" lang="ja-JP" altLang="en-US" dirty="0"/>
              <a:t>ツールの作成</a:t>
            </a:r>
            <a:endParaRPr kumimoji="1" lang="en-US" altLang="ja-JP" dirty="0"/>
          </a:p>
          <a:p>
            <a:r>
              <a:rPr kumimoji="1" lang="en-US" altLang="ja-JP" dirty="0"/>
              <a:t>React</a:t>
            </a:r>
            <a:r>
              <a:rPr kumimoji="1" lang="ja-JP" altLang="en-US" dirty="0"/>
              <a:t> アプリケーションに存在するコードクローンの調査</a:t>
            </a:r>
            <a:endParaRPr kumimoji="1" lang="en-US" altLang="ja-JP" dirty="0"/>
          </a:p>
          <a:p>
            <a:pPr lvl="1"/>
            <a:r>
              <a:rPr kumimoji="1" lang="ja-JP" altLang="en-US" dirty="0"/>
              <a:t>発生原因</a:t>
            </a:r>
            <a:endParaRPr kumimoji="1" lang="en-US" altLang="ja-JP" dirty="0"/>
          </a:p>
          <a:p>
            <a:pPr lvl="1"/>
            <a:r>
              <a:rPr kumimoji="1" lang="ja-JP" altLang="en-US" dirty="0"/>
              <a:t>長さ</a:t>
            </a:r>
            <a:endParaRPr kumimoji="1" lang="en-US" altLang="ja-JP" dirty="0"/>
          </a:p>
          <a:p>
            <a:pPr lvl="1"/>
            <a:r>
              <a:rPr kumimoji="1" lang="ja-JP" altLang="en-US" dirty="0"/>
              <a:t>分布</a:t>
            </a:r>
            <a:endParaRPr kumimoji="1" lang="en-US" altLang="ja-JP" dirty="0"/>
          </a:p>
          <a:p>
            <a:r>
              <a:rPr kumimoji="1" lang="en-US" altLang="ja-JP" dirty="0"/>
              <a:t>React </a:t>
            </a:r>
            <a:r>
              <a:rPr kumimoji="1" lang="ja-JP" altLang="en-US" dirty="0"/>
              <a:t>アプリケーションに存在するコードクローンの</a:t>
            </a:r>
            <a:br>
              <a:rPr kumimoji="1" lang="en-US" altLang="ja-JP" dirty="0"/>
            </a:br>
            <a:r>
              <a:rPr kumimoji="1" lang="ja-JP" altLang="en-US" dirty="0"/>
              <a:t>特徴を考察</a:t>
            </a:r>
            <a:r>
              <a:rPr kumimoji="1" lang="en-US" altLang="ja-JP" dirty="0"/>
              <a:t>	</a:t>
            </a:r>
          </a:p>
          <a:p>
            <a:pPr marL="139700" indent="0">
              <a:buNone/>
            </a:pPr>
            <a:endParaRPr kumimoji="1" lang="ja-JP" altLang="en-US" sz="2800" u="sng" dirty="0"/>
          </a:p>
        </p:txBody>
      </p:sp>
      <p:sp>
        <p:nvSpPr>
          <p:cNvPr id="4" name="スライド番号プレースホルダー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5</a:t>
            </a:fld>
            <a:endParaRPr lang="ja" altLang="en-US"/>
          </a:p>
        </p:txBody>
      </p:sp>
    </p:spTree>
    <p:extLst>
      <p:ext uri="{BB962C8B-B14F-4D97-AF65-F5344CB8AC3E}">
        <p14:creationId xmlns:p14="http://schemas.microsoft.com/office/powerpoint/2010/main" val="222175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F8F8A4-6B13-4392-821B-812CA2417337}"/>
              </a:ext>
            </a:extLst>
          </p:cNvPr>
          <p:cNvSpPr>
            <a:spLocks noGrp="1"/>
          </p:cNvSpPr>
          <p:nvPr>
            <p:ph type="title"/>
          </p:nvPr>
        </p:nvSpPr>
        <p:spPr/>
        <p:txBody>
          <a:bodyPr/>
          <a:lstStyle/>
          <a:p>
            <a:r>
              <a:rPr kumimoji="1" lang="ja-JP" altLang="en-US" dirty="0"/>
              <a:t>調査手順</a:t>
            </a:r>
          </a:p>
        </p:txBody>
      </p:sp>
      <p:sp>
        <p:nvSpPr>
          <p:cNvPr id="3" name="テキスト プレースホルダー 2">
            <a:extLst>
              <a:ext uri="{FF2B5EF4-FFF2-40B4-BE49-F238E27FC236}">
                <a16:creationId xmlns:a16="http://schemas.microsoft.com/office/drawing/2014/main" id="{BBE8BAD4-E2E9-45D1-A544-54396F335103}"/>
              </a:ext>
            </a:extLst>
          </p:cNvPr>
          <p:cNvSpPr>
            <a:spLocks noGrp="1"/>
          </p:cNvSpPr>
          <p:nvPr>
            <p:ph type="body" idx="1"/>
          </p:nvPr>
        </p:nvSpPr>
        <p:spPr>
          <a:xfrm>
            <a:off x="641758" y="1115736"/>
            <a:ext cx="8045042" cy="3478916"/>
          </a:xfrm>
        </p:spPr>
        <p:txBody>
          <a:bodyPr/>
          <a:lstStyle/>
          <a:p>
            <a:pPr marL="139700" indent="0">
              <a:buSzPct val="100000"/>
              <a:buNone/>
            </a:pPr>
            <a:r>
              <a:rPr kumimoji="1" lang="en-US" altLang="ja-JP" dirty="0"/>
              <a:t>Step1: </a:t>
            </a:r>
            <a:r>
              <a:rPr kumimoji="1" lang="ja-JP" altLang="en-US" dirty="0"/>
              <a:t>コードクローンの検出</a:t>
            </a:r>
            <a:endParaRPr kumimoji="1" lang="en-US" altLang="ja-JP" dirty="0"/>
          </a:p>
          <a:p>
            <a:pPr lvl="1">
              <a:buSzPct val="100000"/>
            </a:pPr>
            <a:r>
              <a:rPr kumimoji="1" lang="ja-JP" altLang="en-US" dirty="0"/>
              <a:t>既存コードクローン検出ツールの拡張</a:t>
            </a:r>
            <a:endParaRPr kumimoji="1" lang="en-US" altLang="ja-JP" dirty="0"/>
          </a:p>
          <a:p>
            <a:pPr lvl="1">
              <a:buSzPct val="100000"/>
            </a:pPr>
            <a:endParaRPr kumimoji="1" lang="en-US" altLang="ja-JP" dirty="0"/>
          </a:p>
          <a:p>
            <a:pPr marL="139700" indent="0">
              <a:buSzPct val="100000"/>
              <a:buNone/>
            </a:pPr>
            <a:r>
              <a:rPr kumimoji="1" lang="en-US" altLang="ja-JP" dirty="0"/>
              <a:t>Step2: </a:t>
            </a:r>
            <a:r>
              <a:rPr kumimoji="1" lang="ja-JP" altLang="en-US" dirty="0"/>
              <a:t>コードクローンの発生原因の分類</a:t>
            </a:r>
            <a:endParaRPr kumimoji="1" lang="en-US" altLang="ja-JP" dirty="0"/>
          </a:p>
          <a:p>
            <a:pPr lvl="1">
              <a:buSzPct val="100000"/>
            </a:pPr>
            <a:r>
              <a:rPr kumimoji="1" lang="ja-JP" altLang="en-US" dirty="0"/>
              <a:t>目視で発生原因を分析</a:t>
            </a:r>
            <a:endParaRPr kumimoji="1" lang="en-US" altLang="ja-JP" dirty="0"/>
          </a:p>
          <a:p>
            <a:pPr lvl="1">
              <a:buSzPct val="100000"/>
            </a:pPr>
            <a:r>
              <a:rPr kumimoji="1" lang="ja-JP" altLang="en-US" dirty="0"/>
              <a:t>コメントや編集履歴などを考慮</a:t>
            </a:r>
            <a:endParaRPr kumimoji="1" lang="en-US" altLang="ja-JP" dirty="0"/>
          </a:p>
          <a:p>
            <a:pPr lvl="1">
              <a:buSzPct val="100000"/>
            </a:pPr>
            <a:endParaRPr kumimoji="1" lang="en-US" altLang="ja-JP" dirty="0"/>
          </a:p>
          <a:p>
            <a:pPr marL="139700" indent="0">
              <a:buSzPct val="100000"/>
              <a:buNone/>
            </a:pPr>
            <a:r>
              <a:rPr kumimoji="1" lang="en-US" altLang="ja-JP" dirty="0"/>
              <a:t>Step3: </a:t>
            </a:r>
            <a:r>
              <a:rPr kumimoji="1" lang="ja-JP" altLang="en-US" dirty="0"/>
              <a:t>コードクローンの特徴量の抽出</a:t>
            </a:r>
            <a:endParaRPr kumimoji="1" lang="en-US" altLang="ja-JP" dirty="0"/>
          </a:p>
          <a:p>
            <a:pPr lvl="1">
              <a:buSzPct val="100000"/>
            </a:pPr>
            <a:r>
              <a:rPr kumimoji="1" lang="ja-JP" altLang="en-US" dirty="0"/>
              <a:t>長さ</a:t>
            </a:r>
            <a:endParaRPr kumimoji="1" lang="en-US" altLang="ja-JP" dirty="0"/>
          </a:p>
          <a:p>
            <a:pPr lvl="1">
              <a:buSzPct val="100000"/>
            </a:pPr>
            <a:r>
              <a:rPr kumimoji="1" lang="ja-JP" altLang="en-US" dirty="0"/>
              <a:t>分布</a:t>
            </a:r>
            <a:endParaRPr kumimoji="1" lang="en-US" altLang="ja-JP" dirty="0"/>
          </a:p>
          <a:p>
            <a:pPr marL="596900" lvl="1" indent="0">
              <a:buSzPct val="100000"/>
              <a:buNone/>
            </a:pPr>
            <a:endParaRPr kumimoji="1" lang="ja-JP" altLang="en-US" dirty="0"/>
          </a:p>
          <a:p>
            <a:pPr marL="596900" indent="-457200">
              <a:buSzPct val="100000"/>
              <a:buFont typeface="+mj-lt"/>
              <a:buAutoNum type="arabicPeriod"/>
            </a:pPr>
            <a:endParaRPr kumimoji="1" lang="en-US" altLang="ja-JP" dirty="0"/>
          </a:p>
        </p:txBody>
      </p:sp>
      <p:sp>
        <p:nvSpPr>
          <p:cNvPr id="4" name="スライド番号プレースホルダー 3">
            <a:extLst>
              <a:ext uri="{FF2B5EF4-FFF2-40B4-BE49-F238E27FC236}">
                <a16:creationId xmlns:a16="http://schemas.microsoft.com/office/drawing/2014/main" id="{B5545FFA-7F6A-492B-B064-019C5384327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6</a:t>
            </a:fld>
            <a:endParaRPr lang="ja" altLang="en-US"/>
          </a:p>
        </p:txBody>
      </p:sp>
    </p:spTree>
    <p:extLst>
      <p:ext uri="{BB962C8B-B14F-4D97-AF65-F5344CB8AC3E}">
        <p14:creationId xmlns:p14="http://schemas.microsoft.com/office/powerpoint/2010/main" val="183052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903F3-8717-4C21-BBE3-C836D7B41D8A}"/>
              </a:ext>
            </a:extLst>
          </p:cNvPr>
          <p:cNvSpPr>
            <a:spLocks noGrp="1"/>
          </p:cNvSpPr>
          <p:nvPr>
            <p:ph type="title"/>
          </p:nvPr>
        </p:nvSpPr>
        <p:spPr/>
        <p:txBody>
          <a:bodyPr/>
          <a:lstStyle/>
          <a:p>
            <a:r>
              <a:rPr kumimoji="1" lang="en-US" altLang="ja-JP" dirty="0"/>
              <a:t>Step1:</a:t>
            </a:r>
            <a:r>
              <a:rPr kumimoji="1" lang="ja-JP" altLang="en-US" dirty="0"/>
              <a:t> コードクローンの検出</a:t>
            </a:r>
          </a:p>
        </p:txBody>
      </p:sp>
      <p:sp>
        <p:nvSpPr>
          <p:cNvPr id="3" name="テキスト プレースホルダー 2">
            <a:extLst>
              <a:ext uri="{FF2B5EF4-FFF2-40B4-BE49-F238E27FC236}">
                <a16:creationId xmlns:a16="http://schemas.microsoft.com/office/drawing/2014/main" id="{33F700C3-8C45-40CC-8881-F0DA3570B24A}"/>
              </a:ext>
            </a:extLst>
          </p:cNvPr>
          <p:cNvSpPr>
            <a:spLocks noGrp="1"/>
          </p:cNvSpPr>
          <p:nvPr>
            <p:ph type="body" idx="1"/>
          </p:nvPr>
        </p:nvSpPr>
        <p:spPr/>
        <p:txBody>
          <a:bodyPr/>
          <a:lstStyle/>
          <a:p>
            <a:pPr lvl="0"/>
            <a:r>
              <a:rPr lang="ja-JP" altLang="en-US" dirty="0"/>
              <a:t>調査対象</a:t>
            </a:r>
            <a:r>
              <a:rPr lang="en-US" altLang="ja-JP" dirty="0"/>
              <a:t>: Grafana[5]</a:t>
            </a:r>
            <a:r>
              <a:rPr lang="ja-JP" altLang="en-US" dirty="0"/>
              <a:t> の</a:t>
            </a:r>
            <a:r>
              <a:rPr lang="en-US" altLang="ja-JP" dirty="0"/>
              <a:t> UI</a:t>
            </a:r>
            <a:r>
              <a:rPr lang="ja-JP" altLang="en-US" dirty="0"/>
              <a:t> 部分</a:t>
            </a:r>
            <a:endParaRPr lang="en-US" altLang="ja-JP" dirty="0"/>
          </a:p>
          <a:p>
            <a:pPr lvl="1"/>
            <a:r>
              <a:rPr lang="ja-JP" altLang="en-US" sz="2000" dirty="0"/>
              <a:t>言語</a:t>
            </a:r>
            <a:r>
              <a:rPr lang="en-US" altLang="ja-JP" sz="2000" dirty="0"/>
              <a:t>: JavaScript, TypeScript, TSX</a:t>
            </a:r>
          </a:p>
          <a:p>
            <a:pPr lvl="1"/>
            <a:r>
              <a:rPr lang="ja-JP" altLang="en-US" sz="2000" dirty="0"/>
              <a:t>バージョン</a:t>
            </a:r>
            <a:r>
              <a:rPr lang="en-US" altLang="ja-JP" sz="2000" dirty="0"/>
              <a:t>: 7.3.6</a:t>
            </a:r>
          </a:p>
          <a:p>
            <a:pPr lvl="1"/>
            <a:r>
              <a:rPr lang="en-US" altLang="ja-JP" sz="2000" dirty="0"/>
              <a:t>LOC : 270,033</a:t>
            </a:r>
          </a:p>
          <a:p>
            <a:r>
              <a:rPr lang="ja-JP" altLang="en-US" dirty="0"/>
              <a:t>検出ツール</a:t>
            </a:r>
            <a:r>
              <a:rPr lang="en-US" altLang="ja-JP" dirty="0"/>
              <a:t>: </a:t>
            </a:r>
            <a:r>
              <a:rPr lang="en-US" altLang="ja" dirty="0" err="1"/>
              <a:t>SourcererCC</a:t>
            </a:r>
            <a:r>
              <a:rPr lang="en-US" altLang="ja-JP" dirty="0"/>
              <a:t>[6]</a:t>
            </a:r>
          </a:p>
          <a:p>
            <a:pPr lvl="1"/>
            <a:r>
              <a:rPr kumimoji="1" lang="en-US" altLang="ja-JP" sz="2000" dirty="0"/>
              <a:t>Java </a:t>
            </a:r>
            <a:r>
              <a:rPr kumimoji="1" lang="ja-JP" altLang="en-US" sz="2000" dirty="0"/>
              <a:t>や </a:t>
            </a:r>
            <a:r>
              <a:rPr kumimoji="1" lang="en-US" altLang="ja-JP" sz="2000" dirty="0"/>
              <a:t>C </a:t>
            </a:r>
            <a:r>
              <a:rPr kumimoji="1" lang="ja-JP" altLang="en-US" sz="2000" dirty="0"/>
              <a:t>などのソースコードから高い精度で</a:t>
            </a:r>
            <a:br>
              <a:rPr kumimoji="1" lang="en-US" altLang="ja-JP" sz="2000" dirty="0"/>
            </a:br>
            <a:r>
              <a:rPr kumimoji="1" lang="ja-JP" altLang="en-US" sz="2000" dirty="0"/>
              <a:t>コードクローンを検出</a:t>
            </a:r>
            <a:endParaRPr kumimoji="1" lang="en-US" altLang="ja-JP" sz="2000" dirty="0"/>
          </a:p>
          <a:p>
            <a:pPr lvl="1"/>
            <a:r>
              <a:rPr kumimoji="1" lang="ja-JP" altLang="en-US" sz="2000" dirty="0"/>
              <a:t>トークナイザを実装することで他言語にも対応可能</a:t>
            </a:r>
            <a:endParaRPr kumimoji="1" lang="en-US" altLang="ja-JP" sz="2000" dirty="0"/>
          </a:p>
          <a:p>
            <a:pPr marL="596900" lvl="1" indent="0">
              <a:buNone/>
            </a:pPr>
            <a:endParaRPr kumimoji="1" lang="en-US" altLang="ja-JP" sz="2000" dirty="0"/>
          </a:p>
        </p:txBody>
      </p:sp>
      <p:sp>
        <p:nvSpPr>
          <p:cNvPr id="4" name="スライド番号プレースホルダー 3">
            <a:extLst>
              <a:ext uri="{FF2B5EF4-FFF2-40B4-BE49-F238E27FC236}">
                <a16:creationId xmlns:a16="http://schemas.microsoft.com/office/drawing/2014/main" id="{40BB1440-3F2D-41C0-8120-9415B9F41F4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7</a:t>
            </a:fld>
            <a:endParaRPr lang="ja" altLang="en-US"/>
          </a:p>
        </p:txBody>
      </p:sp>
      <p:sp>
        <p:nvSpPr>
          <p:cNvPr id="5" name="テキスト ボックス 19">
            <a:extLst>
              <a:ext uri="{FF2B5EF4-FFF2-40B4-BE49-F238E27FC236}">
                <a16:creationId xmlns:a16="http://schemas.microsoft.com/office/drawing/2014/main" id="{C6C5B8C7-66AD-DD4B-9936-CCAE05BFBB40}"/>
              </a:ext>
            </a:extLst>
          </p:cNvPr>
          <p:cNvSpPr txBox="1"/>
          <p:nvPr/>
        </p:nvSpPr>
        <p:spPr>
          <a:xfrm>
            <a:off x="766261" y="4475857"/>
            <a:ext cx="7600378" cy="461665"/>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lvl="2"/>
            <a:r>
              <a:rPr lang="en-US" altLang="ja-JP" sz="1200" dirty="0"/>
              <a:t>[5] </a:t>
            </a:r>
            <a:r>
              <a:rPr lang="en-US" altLang="ja-JP" sz="1200" dirty="0" err="1"/>
              <a:t>Grafana.https</a:t>
            </a:r>
            <a:r>
              <a:rPr lang="en-US" altLang="ja-JP" sz="1200" dirty="0"/>
              <a:t>://github.com/</a:t>
            </a:r>
            <a:r>
              <a:rPr lang="en-US" altLang="ja-JP" sz="1200" dirty="0" err="1"/>
              <a:t>grafana</a:t>
            </a:r>
            <a:r>
              <a:rPr lang="en-US" altLang="ja-JP" sz="1200" dirty="0"/>
              <a:t>/</a:t>
            </a:r>
            <a:r>
              <a:rPr lang="en-US" altLang="ja-JP" sz="1200" dirty="0" err="1"/>
              <a:t>grafana</a:t>
            </a:r>
            <a:endParaRPr lang="en-US" altLang="ja-JP" sz="1200" dirty="0"/>
          </a:p>
          <a:p>
            <a:r>
              <a:rPr lang="en-US" altLang="ja-JP" sz="1200" dirty="0"/>
              <a:t>[6] </a:t>
            </a:r>
            <a:r>
              <a:rPr lang="en-US" altLang="ja" sz="1200" dirty="0"/>
              <a:t>H. </a:t>
            </a:r>
            <a:r>
              <a:rPr lang="en-US" altLang="ja" sz="1200" dirty="0" err="1"/>
              <a:t>Sajnani</a:t>
            </a:r>
            <a:r>
              <a:rPr lang="en-US" altLang="ja" sz="1200" dirty="0"/>
              <a:t>. et al. </a:t>
            </a:r>
            <a:r>
              <a:rPr lang="en-US" altLang="ja" sz="1200" dirty="0" err="1"/>
              <a:t>SourcererCC</a:t>
            </a:r>
            <a:r>
              <a:rPr lang="en-US" altLang="ja" sz="1200" dirty="0"/>
              <a:t>: Scaling Code Clone Detection to Big-Code. ICSE’16, pp. 1157-1168, 2016.</a:t>
            </a:r>
            <a:endParaRPr kumimoji="1" lang="ja-JP" altLang="en-US" sz="1200" dirty="0"/>
          </a:p>
        </p:txBody>
      </p:sp>
    </p:spTree>
    <p:extLst>
      <p:ext uri="{BB962C8B-B14F-4D97-AF65-F5344CB8AC3E}">
        <p14:creationId xmlns:p14="http://schemas.microsoft.com/office/powerpoint/2010/main" val="3553290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33"/>
          <p:cNvSpPr txBox="1">
            <a:spLocks noGrp="1"/>
          </p:cNvSpPr>
          <p:nvPr>
            <p:ph type="body" idx="1"/>
          </p:nvPr>
        </p:nvSpPr>
        <p:spPr>
          <a:xfrm>
            <a:off x="135991" y="1093942"/>
            <a:ext cx="8860917" cy="1081871"/>
          </a:xfrm>
        </p:spPr>
        <p:txBody>
          <a:bodyPr/>
          <a:lstStyle/>
          <a:p>
            <a:r>
              <a:rPr lang="en-US" altLang="ja-JP" dirty="0"/>
              <a:t>JavaScript, TypeScript, TSX </a:t>
            </a:r>
            <a:r>
              <a:rPr lang="ja-JP" altLang="en-US" dirty="0" err="1"/>
              <a:t>には</a:t>
            </a:r>
            <a:r>
              <a:rPr lang="ja-JP" altLang="en-US" dirty="0"/>
              <a:t>非対応</a:t>
            </a:r>
            <a:endParaRPr lang="en-US" altLang="ja-JP" dirty="0"/>
          </a:p>
          <a:p>
            <a:r>
              <a:rPr lang="en-US" altLang="ja-JP" dirty="0"/>
              <a:t>Grafana </a:t>
            </a:r>
            <a:r>
              <a:rPr lang="ja-JP" altLang="en-US" dirty="0"/>
              <a:t>のソースコードをトークン化するトークナイザを</a:t>
            </a:r>
            <a:br>
              <a:rPr lang="en-US" altLang="ja-JP" dirty="0"/>
            </a:br>
            <a:r>
              <a:rPr lang="ja-JP" altLang="en-US" dirty="0"/>
              <a:t>作成</a:t>
            </a:r>
            <a:br>
              <a:rPr lang="ja-JP" altLang="en-US" dirty="0"/>
            </a:br>
            <a:endParaRPr lang="ja-JP" altLang="en-US" dirty="0"/>
          </a:p>
          <a:p>
            <a:pPr lvl="0"/>
            <a:endParaRPr lang="ja-JP" altLang="en-US" dirty="0"/>
          </a:p>
          <a:p>
            <a:pPr lvl="0"/>
            <a:endParaRPr lang="ja-JP" altLang="en-US" dirty="0"/>
          </a:p>
          <a:p>
            <a:pPr lvl="0"/>
            <a:endParaRPr lang="ja-JP" altLang="en-US" dirty="0"/>
          </a:p>
          <a:p>
            <a:pPr marL="139700" indent="0">
              <a:buNone/>
            </a:pPr>
            <a:endParaRPr lang="en-US" altLang="ja-JP" sz="800" dirty="0"/>
          </a:p>
          <a:p>
            <a:pPr marL="139700" indent="0">
              <a:buNone/>
            </a:pPr>
            <a:endParaRPr lang="en-US" altLang="ja-JP" sz="800" dirty="0"/>
          </a:p>
          <a:p>
            <a:pPr marL="139700" indent="0">
              <a:buNone/>
            </a:pPr>
            <a:endParaRPr lang="en-US" altLang="ja-JP" sz="800" dirty="0"/>
          </a:p>
          <a:p>
            <a:pPr marL="139700" indent="0">
              <a:buNone/>
            </a:pPr>
            <a:r>
              <a:rPr lang="en-US" altLang="ja-JP" sz="800" dirty="0"/>
              <a:t>	</a:t>
            </a:r>
          </a:p>
          <a:p>
            <a:pPr marL="139700" indent="0">
              <a:buNone/>
            </a:pPr>
            <a:endParaRPr lang="en-US" altLang="ja-JP" sz="800" dirty="0"/>
          </a:p>
          <a:p>
            <a:pPr marL="139700" indent="0">
              <a:buNone/>
            </a:pPr>
            <a:endParaRPr lang="en-US" altLang="ja-JP" sz="800" dirty="0"/>
          </a:p>
          <a:p>
            <a:pPr marL="139700" indent="0">
              <a:buNone/>
            </a:pPr>
            <a:r>
              <a:rPr lang="en-US" altLang="ja-JP" sz="1200" dirty="0"/>
              <a:t>	</a:t>
            </a:r>
            <a:endParaRPr lang="en-US" dirty="0"/>
          </a:p>
        </p:txBody>
      </p:sp>
      <p:sp>
        <p:nvSpPr>
          <p:cNvPr id="7" name="正方形/長方形 6"/>
          <p:cNvSpPr/>
          <p:nvPr/>
        </p:nvSpPr>
        <p:spPr>
          <a:xfrm>
            <a:off x="2459741" y="2750783"/>
            <a:ext cx="3828308" cy="1571921"/>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149" name="Google Shape;149;p33"/>
          <p:cNvSpPr txBox="1">
            <a:spLocks noGrp="1"/>
          </p:cNvSpPr>
          <p:nvPr>
            <p:ph type="title"/>
          </p:nvPr>
        </p:nvSpPr>
        <p:spPr/>
        <p:txBody>
          <a:bodyPr/>
          <a:lstStyle/>
          <a:p>
            <a:r>
              <a:rPr lang="en-US" altLang="ja" dirty="0" err="1"/>
              <a:t>SourcererCC</a:t>
            </a:r>
            <a:r>
              <a:rPr lang="en-US" altLang="ja" dirty="0"/>
              <a:t> </a:t>
            </a:r>
            <a:r>
              <a:rPr lang="ja" altLang="en-US" dirty="0"/>
              <a:t>の</a:t>
            </a:r>
            <a:r>
              <a:rPr lang="ja-JP" altLang="en-US" dirty="0"/>
              <a:t>拡張</a:t>
            </a:r>
            <a:endParaRPr lang="en-US" dirty="0"/>
          </a:p>
        </p:txBody>
      </p:sp>
      <p:sp>
        <p:nvSpPr>
          <p:cNvPr id="151" name="Google Shape;151;p33"/>
          <p:cNvSpPr txBox="1">
            <a:spLocks noGrp="1"/>
          </p:cNvSpPr>
          <p:nvPr>
            <p:ph type="sldNum" idx="12"/>
          </p:nvPr>
        </p:nvSpPr>
        <p:spPr/>
        <p:txBody>
          <a:bodyPr/>
          <a:lstStyle/>
          <a:p>
            <a:pPr lvl="0"/>
            <a:fld id="{00000000-1234-1234-1234-123412341234}" type="slidenum">
              <a:rPr lang="en-US" altLang="ja" smtClean="0"/>
              <a:pPr lvl="0"/>
              <a:t>8</a:t>
            </a:fld>
            <a:endParaRPr lang="en-US"/>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807" y="2844559"/>
            <a:ext cx="945931" cy="945931"/>
          </a:xfrm>
          <a:prstGeom prst="rect">
            <a:avLst/>
          </a:prstGeom>
        </p:spPr>
      </p:pic>
      <p:sp>
        <p:nvSpPr>
          <p:cNvPr id="3" name="右矢印 2"/>
          <p:cNvSpPr/>
          <p:nvPr/>
        </p:nvSpPr>
        <p:spPr>
          <a:xfrm>
            <a:off x="1917170" y="3105335"/>
            <a:ext cx="304800" cy="48463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3865759786"/>
              </p:ext>
            </p:extLst>
          </p:nvPr>
        </p:nvGraphicFramePr>
        <p:xfrm>
          <a:off x="2546503" y="2899908"/>
          <a:ext cx="1397876" cy="853440"/>
        </p:xfrm>
        <a:graphic>
          <a:graphicData uri="http://schemas.openxmlformats.org/drawingml/2006/table">
            <a:tbl>
              <a:tblPr firstRow="1" bandRow="1">
                <a:tableStyleId>{073A0DAA-6AF3-43AB-8588-CEC1D06C72B9}</a:tableStyleId>
              </a:tblPr>
              <a:tblGrid>
                <a:gridCol w="822944">
                  <a:extLst>
                    <a:ext uri="{9D8B030D-6E8A-4147-A177-3AD203B41FA5}">
                      <a16:colId xmlns:a16="http://schemas.microsoft.com/office/drawing/2014/main" val="2781567460"/>
                    </a:ext>
                  </a:extLst>
                </a:gridCol>
                <a:gridCol w="574932">
                  <a:extLst>
                    <a:ext uri="{9D8B030D-6E8A-4147-A177-3AD203B41FA5}">
                      <a16:colId xmlns:a16="http://schemas.microsoft.com/office/drawing/2014/main" val="815079135"/>
                    </a:ext>
                  </a:extLst>
                </a:gridCol>
              </a:tblGrid>
              <a:tr h="189882">
                <a:tc>
                  <a:txBody>
                    <a:bodyPr/>
                    <a:lstStyle/>
                    <a:p>
                      <a:r>
                        <a:rPr kumimoji="1" lang="ja-JP" altLang="en-US" sz="1400" dirty="0"/>
                        <a:t>トークン</a:t>
                      </a:r>
                    </a:p>
                  </a:txBody>
                  <a:tcPr/>
                </a:tc>
                <a:tc>
                  <a:txBody>
                    <a:bodyPr/>
                    <a:lstStyle/>
                    <a:p>
                      <a:r>
                        <a:rPr kumimoji="1" lang="ja-JP" altLang="en-US" sz="1400" dirty="0"/>
                        <a:t>個数</a:t>
                      </a:r>
                    </a:p>
                  </a:txBody>
                  <a:tcPr/>
                </a:tc>
                <a:extLst>
                  <a:ext uri="{0D108BD9-81ED-4DB2-BD59-A6C34878D82A}">
                    <a16:rowId xmlns:a16="http://schemas.microsoft.com/office/drawing/2014/main" val="2041442124"/>
                  </a:ext>
                </a:extLst>
              </a:tr>
              <a:tr h="189882">
                <a:tc>
                  <a:txBody>
                    <a:bodyPr/>
                    <a:lstStyle/>
                    <a:p>
                      <a:r>
                        <a:rPr kumimoji="1" lang="en-US" altLang="ja-JP" sz="1200" dirty="0" err="1"/>
                        <a:t>aaa</a:t>
                      </a:r>
                      <a:endParaRPr kumimoji="1" lang="ja-JP" altLang="en-US" sz="1200" dirty="0"/>
                    </a:p>
                  </a:txBody>
                  <a:tcPr/>
                </a:tc>
                <a:tc>
                  <a:txBody>
                    <a:bodyPr/>
                    <a:lstStyle/>
                    <a:p>
                      <a:pPr algn="r"/>
                      <a:r>
                        <a:rPr kumimoji="1" lang="en-US" altLang="ja-JP" sz="1200" dirty="0"/>
                        <a:t>2</a:t>
                      </a:r>
                      <a:endParaRPr kumimoji="1" lang="ja-JP" altLang="en-US" sz="1200" dirty="0"/>
                    </a:p>
                  </a:txBody>
                  <a:tcPr/>
                </a:tc>
                <a:extLst>
                  <a:ext uri="{0D108BD9-81ED-4DB2-BD59-A6C34878D82A}">
                    <a16:rowId xmlns:a16="http://schemas.microsoft.com/office/drawing/2014/main" val="1241700597"/>
                  </a:ext>
                </a:extLst>
              </a:tr>
              <a:tr h="189882">
                <a:tc>
                  <a:txBody>
                    <a:bodyPr/>
                    <a:lstStyle/>
                    <a:p>
                      <a:r>
                        <a:rPr kumimoji="1" lang="en-US" altLang="ja-JP" sz="1200" dirty="0" err="1"/>
                        <a:t>bbb</a:t>
                      </a:r>
                      <a:endParaRPr kumimoji="1" lang="ja-JP" altLang="en-US" sz="1200" dirty="0"/>
                    </a:p>
                  </a:txBody>
                  <a:tcPr/>
                </a:tc>
                <a:tc>
                  <a:txBody>
                    <a:bodyPr/>
                    <a:lstStyle/>
                    <a:p>
                      <a:pPr algn="r"/>
                      <a:r>
                        <a:rPr kumimoji="1" lang="en-US" altLang="ja-JP" sz="1200" dirty="0"/>
                        <a:t>1</a:t>
                      </a:r>
                      <a:endParaRPr kumimoji="1" lang="ja-JP" altLang="en-US" sz="1200" dirty="0"/>
                    </a:p>
                  </a:txBody>
                  <a:tcPr/>
                </a:tc>
                <a:extLst>
                  <a:ext uri="{0D108BD9-81ED-4DB2-BD59-A6C34878D82A}">
                    <a16:rowId xmlns:a16="http://schemas.microsoft.com/office/drawing/2014/main" val="3907014237"/>
                  </a:ext>
                </a:extLst>
              </a:tr>
            </a:tbl>
          </a:graphicData>
        </a:graphic>
      </p:graphicFrame>
      <p:pic>
        <p:nvPicPr>
          <p:cNvPr id="5" name="図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4970737" y="2894400"/>
            <a:ext cx="896090" cy="896090"/>
          </a:xfrm>
          <a:prstGeom prst="rect">
            <a:avLst/>
          </a:prstGeom>
        </p:spPr>
      </p:pic>
      <p:sp>
        <p:nvSpPr>
          <p:cNvPr id="12" name="右矢印 11"/>
          <p:cNvSpPr/>
          <p:nvPr/>
        </p:nvSpPr>
        <p:spPr>
          <a:xfrm>
            <a:off x="4289665" y="3106265"/>
            <a:ext cx="304800" cy="48463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3" name="右矢印 12"/>
          <p:cNvSpPr/>
          <p:nvPr/>
        </p:nvSpPr>
        <p:spPr>
          <a:xfrm>
            <a:off x="6603395" y="3105335"/>
            <a:ext cx="304800" cy="48463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430538" y="2305810"/>
            <a:ext cx="2140359" cy="461665"/>
          </a:xfrm>
          <a:prstGeom prst="rect">
            <a:avLst/>
          </a:prstGeom>
          <a:noFill/>
        </p:spPr>
        <p:txBody>
          <a:bodyPr wrap="square" rtlCol="0">
            <a:spAutoFit/>
          </a:bodyPr>
          <a:lstStyle/>
          <a:p>
            <a:r>
              <a:rPr lang="en-US" altLang="ja" sz="2400" dirty="0" err="1"/>
              <a:t>SourcererCC</a:t>
            </a:r>
            <a:endParaRPr kumimoji="1" lang="ja-JP" altLang="en-US" sz="2400" dirty="0"/>
          </a:p>
        </p:txBody>
      </p:sp>
      <p:sp>
        <p:nvSpPr>
          <p:cNvPr id="18" name="テキスト ボックス 17"/>
          <p:cNvSpPr txBox="1"/>
          <p:nvPr/>
        </p:nvSpPr>
        <p:spPr>
          <a:xfrm>
            <a:off x="2442864" y="3825329"/>
            <a:ext cx="1528588" cy="400110"/>
          </a:xfrm>
          <a:prstGeom prst="rect">
            <a:avLst/>
          </a:prstGeom>
          <a:noFill/>
        </p:spPr>
        <p:txBody>
          <a:bodyPr wrap="square" rtlCol="0">
            <a:spAutoFit/>
          </a:bodyPr>
          <a:lstStyle/>
          <a:p>
            <a:pPr algn="ctr"/>
            <a:r>
              <a:rPr kumimoji="1" lang="ja-JP" altLang="en-US" sz="2000" dirty="0"/>
              <a:t>トークン化</a:t>
            </a:r>
          </a:p>
        </p:txBody>
      </p:sp>
      <p:sp>
        <p:nvSpPr>
          <p:cNvPr id="19" name="テキスト ボックス 18"/>
          <p:cNvSpPr txBox="1"/>
          <p:nvPr/>
        </p:nvSpPr>
        <p:spPr>
          <a:xfrm>
            <a:off x="4286798" y="3757733"/>
            <a:ext cx="2307143" cy="584775"/>
          </a:xfrm>
          <a:prstGeom prst="rect">
            <a:avLst/>
          </a:prstGeom>
          <a:noFill/>
        </p:spPr>
        <p:txBody>
          <a:bodyPr wrap="square" rtlCol="0">
            <a:spAutoFit/>
          </a:bodyPr>
          <a:lstStyle/>
          <a:p>
            <a:pPr algn="ctr"/>
            <a:r>
              <a:rPr kumimoji="1" lang="ja-JP" altLang="en-US" sz="1600" dirty="0"/>
              <a:t>コードクローン</a:t>
            </a:r>
            <a:br>
              <a:rPr kumimoji="1" lang="en-US" altLang="ja-JP" sz="1600" dirty="0"/>
            </a:br>
            <a:r>
              <a:rPr kumimoji="1" lang="ja-JP" altLang="en-US" sz="1600" dirty="0"/>
              <a:t>検出</a:t>
            </a:r>
          </a:p>
        </p:txBody>
      </p:sp>
      <p:sp>
        <p:nvSpPr>
          <p:cNvPr id="21" name="テキスト ボックス 20"/>
          <p:cNvSpPr txBox="1"/>
          <p:nvPr/>
        </p:nvSpPr>
        <p:spPr>
          <a:xfrm>
            <a:off x="7096552" y="3942398"/>
            <a:ext cx="1356112" cy="400110"/>
          </a:xfrm>
          <a:prstGeom prst="rect">
            <a:avLst/>
          </a:prstGeom>
          <a:noFill/>
        </p:spPr>
        <p:txBody>
          <a:bodyPr wrap="square" rtlCol="0">
            <a:spAutoFit/>
          </a:bodyPr>
          <a:lstStyle/>
          <a:p>
            <a:pPr algn="ctr"/>
            <a:r>
              <a:rPr kumimoji="1" lang="ja-JP" altLang="en-US" sz="2000" dirty="0"/>
              <a:t>検出結果</a:t>
            </a:r>
          </a:p>
        </p:txBody>
      </p:sp>
      <p:sp>
        <p:nvSpPr>
          <p:cNvPr id="20" name="正方形/長方形 19">
            <a:extLst>
              <a:ext uri="{FF2B5EF4-FFF2-40B4-BE49-F238E27FC236}">
                <a16:creationId xmlns:a16="http://schemas.microsoft.com/office/drawing/2014/main" id="{3EB5E5A8-6DE0-F74E-BCED-26D7A0C10A08}"/>
              </a:ext>
            </a:extLst>
          </p:cNvPr>
          <p:cNvSpPr/>
          <p:nvPr/>
        </p:nvSpPr>
        <p:spPr>
          <a:xfrm>
            <a:off x="2501847" y="2750783"/>
            <a:ext cx="1490032" cy="1603103"/>
          </a:xfrm>
          <a:prstGeom prst="rect">
            <a:avLst/>
          </a:prstGeom>
          <a:noFill/>
          <a:ln w="571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F81ED70B-8E4B-954D-B379-76B8038B8204}"/>
              </a:ext>
            </a:extLst>
          </p:cNvPr>
          <p:cNvSpPr txBox="1"/>
          <p:nvPr/>
        </p:nvSpPr>
        <p:spPr>
          <a:xfrm>
            <a:off x="2102963" y="4424926"/>
            <a:ext cx="2339102" cy="523220"/>
          </a:xfrm>
          <a:prstGeom prst="rect">
            <a:avLst/>
          </a:prstGeom>
          <a:noFill/>
        </p:spPr>
        <p:txBody>
          <a:bodyPr wrap="none" rtlCol="0">
            <a:spAutoFit/>
          </a:bodyPr>
          <a:lstStyle/>
          <a:p>
            <a:r>
              <a:rPr lang="ja-JP" altLang="en-US" sz="2800" dirty="0"/>
              <a:t>トークナイザ</a:t>
            </a:r>
            <a:endParaRPr kumimoji="1" lang="ja-JP" altLang="en-US" sz="2800" dirty="0"/>
          </a:p>
        </p:txBody>
      </p:sp>
      <p:sp>
        <p:nvSpPr>
          <p:cNvPr id="26" name="テキスト ボックス 25">
            <a:extLst>
              <a:ext uri="{FF2B5EF4-FFF2-40B4-BE49-F238E27FC236}">
                <a16:creationId xmlns:a16="http://schemas.microsoft.com/office/drawing/2014/main" id="{D0604227-9825-4B8B-BCD2-388BA03F3923}"/>
              </a:ext>
            </a:extLst>
          </p:cNvPr>
          <p:cNvSpPr txBox="1"/>
          <p:nvPr/>
        </p:nvSpPr>
        <p:spPr>
          <a:xfrm>
            <a:off x="371860" y="3825329"/>
            <a:ext cx="1850110" cy="707886"/>
          </a:xfrm>
          <a:prstGeom prst="rect">
            <a:avLst/>
          </a:prstGeom>
          <a:solidFill>
            <a:schemeClr val="bg1"/>
          </a:solidFill>
          <a:ln w="12700">
            <a:noFill/>
          </a:ln>
        </p:spPr>
        <p:txBody>
          <a:bodyPr wrap="square" rtlCol="0">
            <a:spAutoFit/>
          </a:bodyPr>
          <a:lstStyle/>
          <a:p>
            <a:pPr algn="ctr"/>
            <a:r>
              <a:rPr kumimoji="1" lang="en-US" altLang="ja-JP" sz="2000" dirty="0">
                <a:solidFill>
                  <a:schemeClr val="tx1"/>
                </a:solidFill>
              </a:rPr>
              <a:t>Grafana </a:t>
            </a:r>
            <a:r>
              <a:rPr kumimoji="1" lang="ja-JP" altLang="en-US" sz="2000" dirty="0">
                <a:solidFill>
                  <a:schemeClr val="tx1"/>
                </a:solidFill>
              </a:rPr>
              <a:t>の</a:t>
            </a:r>
            <a:br>
              <a:rPr kumimoji="1" lang="en-US" altLang="ja-JP" sz="2000" dirty="0">
                <a:solidFill>
                  <a:schemeClr val="tx1"/>
                </a:solidFill>
              </a:rPr>
            </a:br>
            <a:r>
              <a:rPr kumimoji="1" lang="ja-JP" altLang="en-US" sz="2000" dirty="0">
                <a:solidFill>
                  <a:schemeClr val="tx1"/>
                </a:solidFill>
              </a:rPr>
              <a:t>ソースコード</a:t>
            </a:r>
          </a:p>
        </p:txBody>
      </p:sp>
      <p:sp>
        <p:nvSpPr>
          <p:cNvPr id="6" name="フローチャート: 磁気ディスク 5">
            <a:extLst>
              <a:ext uri="{FF2B5EF4-FFF2-40B4-BE49-F238E27FC236}">
                <a16:creationId xmlns:a16="http://schemas.microsoft.com/office/drawing/2014/main" id="{87B297D8-A643-4366-8C1A-FCE677F4500F}"/>
              </a:ext>
            </a:extLst>
          </p:cNvPr>
          <p:cNvSpPr/>
          <p:nvPr/>
        </p:nvSpPr>
        <p:spPr>
          <a:xfrm>
            <a:off x="7223541" y="2872299"/>
            <a:ext cx="1115736" cy="940291"/>
          </a:xfrm>
          <a:prstGeom prst="flowChartMagneticDisk">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83429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6BA707-B6BE-4D99-A749-63074891497E}"/>
              </a:ext>
            </a:extLst>
          </p:cNvPr>
          <p:cNvSpPr>
            <a:spLocks noGrp="1"/>
          </p:cNvSpPr>
          <p:nvPr>
            <p:ph type="title"/>
          </p:nvPr>
        </p:nvSpPr>
        <p:spPr/>
        <p:txBody>
          <a:bodyPr/>
          <a:lstStyle/>
          <a:p>
            <a:r>
              <a:rPr kumimoji="1" lang="en-US" altLang="ja-JP" dirty="0"/>
              <a:t>Step2: </a:t>
            </a:r>
            <a:r>
              <a:rPr kumimoji="1" lang="ja-JP" altLang="en-US" dirty="0"/>
              <a:t>コードクローンの分類</a:t>
            </a:r>
            <a:r>
              <a:rPr lang="en-US" altLang="ja-JP" dirty="0"/>
              <a:t>[7]</a:t>
            </a:r>
            <a:endParaRPr kumimoji="1" lang="ja-JP" altLang="en-US" dirty="0"/>
          </a:p>
        </p:txBody>
      </p:sp>
      <p:sp>
        <p:nvSpPr>
          <p:cNvPr id="3" name="テキスト プレースホルダー 2">
            <a:extLst>
              <a:ext uri="{FF2B5EF4-FFF2-40B4-BE49-F238E27FC236}">
                <a16:creationId xmlns:a16="http://schemas.microsoft.com/office/drawing/2014/main" id="{622ED11B-6DCC-47C0-AAB4-6BDBFB09C264}"/>
              </a:ext>
            </a:extLst>
          </p:cNvPr>
          <p:cNvSpPr>
            <a:spLocks noGrp="1"/>
          </p:cNvSpPr>
          <p:nvPr>
            <p:ph type="body" idx="1"/>
          </p:nvPr>
        </p:nvSpPr>
        <p:spPr/>
        <p:txBody>
          <a:bodyPr/>
          <a:lstStyle/>
          <a:p>
            <a:pPr marL="596900" indent="-457200">
              <a:buFont typeface="+mj-lt"/>
              <a:buAutoNum type="alphaUcParenR"/>
            </a:pPr>
            <a:r>
              <a:rPr kumimoji="1" lang="ja-JP" altLang="en-US" sz="1600" dirty="0"/>
              <a:t>ハードウェアバリエーション</a:t>
            </a:r>
            <a:endParaRPr kumimoji="1" lang="en-US" altLang="ja-JP" sz="1600" dirty="0"/>
          </a:p>
          <a:p>
            <a:pPr marL="596900" indent="-457200">
              <a:buFont typeface="+mj-lt"/>
              <a:buAutoNum type="alphaUcParenR"/>
            </a:pPr>
            <a:r>
              <a:rPr kumimoji="1" lang="ja-JP" altLang="en-US" sz="1600" dirty="0"/>
              <a:t>プラットフォームバリエーション</a:t>
            </a:r>
            <a:endParaRPr kumimoji="1" lang="en-US" altLang="ja-JP" sz="1600" dirty="0"/>
          </a:p>
          <a:p>
            <a:pPr marL="596900" indent="-457200">
              <a:buFont typeface="+mj-lt"/>
              <a:buAutoNum type="alphaUcParenR"/>
            </a:pPr>
            <a:r>
              <a:rPr kumimoji="1" lang="ja-JP" altLang="en-US" sz="1600" dirty="0"/>
              <a:t>実験バリエーション</a:t>
            </a:r>
            <a:endParaRPr kumimoji="1" lang="en-US" altLang="ja-JP" sz="1600" dirty="0"/>
          </a:p>
          <a:p>
            <a:pPr marL="596900" indent="-457200">
              <a:buFont typeface="+mj-lt"/>
              <a:buAutoNum type="alphaUcParenR"/>
            </a:pPr>
            <a:r>
              <a:rPr kumimoji="1" lang="ja-JP" altLang="en-US" sz="1600" dirty="0"/>
              <a:t>言語の表現力不足によるボイラープレート </a:t>
            </a:r>
            <a:endParaRPr kumimoji="1" lang="en-US" altLang="ja-JP" sz="1600" dirty="0"/>
          </a:p>
          <a:p>
            <a:pPr marL="596900" indent="-457200">
              <a:buFont typeface="+mj-lt"/>
              <a:buAutoNum type="alphaUcParenR"/>
            </a:pPr>
            <a:r>
              <a:rPr kumimoji="1" lang="en-US" altLang="ja-JP" sz="1600" dirty="0"/>
              <a:t>API/Library </a:t>
            </a:r>
            <a:r>
              <a:rPr kumimoji="1" lang="ja-JP" altLang="en-US" sz="1600" dirty="0"/>
              <a:t>プロトコル </a:t>
            </a:r>
            <a:endParaRPr kumimoji="1" lang="en-US" altLang="ja-JP" sz="1600" dirty="0"/>
          </a:p>
          <a:p>
            <a:pPr marL="596900" indent="-457200">
              <a:buFont typeface="+mj-lt"/>
              <a:buAutoNum type="alphaUcParenR"/>
            </a:pPr>
            <a:r>
              <a:rPr kumimoji="1" lang="ja-JP" altLang="en-US" sz="1600" dirty="0"/>
              <a:t>言語やアルゴリズムの一般的なイディオム </a:t>
            </a:r>
            <a:endParaRPr kumimoji="1" lang="en-US" altLang="ja-JP" sz="1600" dirty="0"/>
          </a:p>
          <a:p>
            <a:pPr marL="596900" indent="-457200">
              <a:buFont typeface="+mj-lt"/>
              <a:buAutoNum type="alphaUcParenR"/>
            </a:pPr>
            <a:r>
              <a:rPr kumimoji="1" lang="ja-JP" altLang="en-US" sz="1600" dirty="0"/>
              <a:t>パラメータ化されたコード</a:t>
            </a:r>
            <a:endParaRPr kumimoji="1" lang="en-US" altLang="ja-JP" sz="1600" dirty="0"/>
          </a:p>
          <a:p>
            <a:pPr marL="596900" indent="-457200">
              <a:buFont typeface="+mj-lt"/>
              <a:buAutoNum type="alphaUcParenR"/>
            </a:pPr>
            <a:r>
              <a:rPr kumimoji="1" lang="ja-JP" altLang="en-US" sz="1600" dirty="0"/>
              <a:t>バグ回避</a:t>
            </a:r>
            <a:endParaRPr kumimoji="1" lang="en-US" altLang="ja-JP" sz="1600" dirty="0"/>
          </a:p>
          <a:p>
            <a:pPr marL="596900" indent="-457200">
              <a:buFont typeface="+mj-lt"/>
              <a:buAutoNum type="alphaUcParenR"/>
            </a:pPr>
            <a:r>
              <a:rPr kumimoji="1" lang="ja-JP" altLang="en-US" sz="1600" dirty="0"/>
              <a:t>複製と専門化</a:t>
            </a:r>
            <a:endParaRPr kumimoji="1" lang="en-US" altLang="ja-JP" sz="1600" dirty="0"/>
          </a:p>
          <a:p>
            <a:pPr marL="596900" indent="-457200">
              <a:buFont typeface="+mj-lt"/>
              <a:buAutoNum type="alphaUcParenR"/>
            </a:pPr>
            <a:r>
              <a:rPr kumimoji="1" lang="ja-JP" altLang="en-US" sz="1600" dirty="0"/>
              <a:t>横断的関心事</a:t>
            </a:r>
            <a:endParaRPr kumimoji="1" lang="en-US" altLang="ja-JP" sz="1600" dirty="0"/>
          </a:p>
          <a:p>
            <a:pPr marL="596900" indent="-457200">
              <a:buFont typeface="+mj-lt"/>
              <a:buAutoNum type="alphaUcParenR"/>
            </a:pPr>
            <a:r>
              <a:rPr kumimoji="1" lang="ja-JP" altLang="en-US" sz="1600" dirty="0"/>
              <a:t>逐語的コード片</a:t>
            </a:r>
          </a:p>
        </p:txBody>
      </p:sp>
      <p:sp>
        <p:nvSpPr>
          <p:cNvPr id="4" name="スライド番号プレースホルダー 3">
            <a:extLst>
              <a:ext uri="{FF2B5EF4-FFF2-40B4-BE49-F238E27FC236}">
                <a16:creationId xmlns:a16="http://schemas.microsoft.com/office/drawing/2014/main" id="{983884C9-2F72-4F00-A1E8-04834DF9094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 smtClean="0"/>
              <a:t>9</a:t>
            </a:fld>
            <a:endParaRPr lang="ja" altLang="en-US"/>
          </a:p>
        </p:txBody>
      </p:sp>
      <p:sp>
        <p:nvSpPr>
          <p:cNvPr id="5" name="テキスト ボックス 4">
            <a:extLst>
              <a:ext uri="{FF2B5EF4-FFF2-40B4-BE49-F238E27FC236}">
                <a16:creationId xmlns:a16="http://schemas.microsoft.com/office/drawing/2014/main" id="{51C91547-DD1C-46BC-95E5-C6F7B6EF03DC}"/>
              </a:ext>
            </a:extLst>
          </p:cNvPr>
          <p:cNvSpPr txBox="1"/>
          <p:nvPr/>
        </p:nvSpPr>
        <p:spPr>
          <a:xfrm>
            <a:off x="1316167" y="4550450"/>
            <a:ext cx="7296150" cy="461665"/>
          </a:xfrm>
          <a:prstGeom prst="rect">
            <a:avLst/>
          </a:prstGeom>
          <a:solidFill>
            <a:schemeClr val="bg1"/>
          </a:solidFill>
        </p:spPr>
        <p:txBody>
          <a:bodyPr wrap="square" rtlCol="0">
            <a:spAutoFit/>
          </a:bodyPr>
          <a:lstStyle/>
          <a:p>
            <a:pPr marL="139700"/>
            <a:r>
              <a:rPr lang="en-US" altLang="ja" sz="1200" dirty="0"/>
              <a:t>[7] C. J. </a:t>
            </a:r>
            <a:r>
              <a:rPr lang="en-US" altLang="ja" sz="1200" dirty="0" err="1"/>
              <a:t>Kapser</a:t>
            </a:r>
            <a:r>
              <a:rPr lang="en-US" altLang="ja" sz="1200" dirty="0"/>
              <a:t>. et al. “Cloning considered harmful” considered harmful: patterns of cloning in software. Empirical Software Engineering,</a:t>
            </a:r>
            <a:r>
              <a:rPr lang="ja-JP" altLang="en-US" sz="1200" dirty="0"/>
              <a:t> </a:t>
            </a:r>
            <a:r>
              <a:rPr lang="en-US" altLang="ja-JP" sz="1200" dirty="0"/>
              <a:t>Vol,</a:t>
            </a:r>
            <a:r>
              <a:rPr lang="ja-JP" altLang="en-US" sz="1200" dirty="0"/>
              <a:t> </a:t>
            </a:r>
            <a:r>
              <a:rPr lang="en-US" altLang="ja-JP" sz="1200" dirty="0"/>
              <a:t>13, pp, 645-692</a:t>
            </a:r>
            <a:r>
              <a:rPr lang="en-US" altLang="ja" sz="1200" dirty="0"/>
              <a:t>, 2008. </a:t>
            </a:r>
            <a:endParaRPr lang="en-US" altLang="ja-JP" sz="1200" dirty="0"/>
          </a:p>
        </p:txBody>
      </p:sp>
    </p:spTree>
    <p:extLst>
      <p:ext uri="{BB962C8B-B14F-4D97-AF65-F5344CB8AC3E}">
        <p14:creationId xmlns:p14="http://schemas.microsoft.com/office/powerpoint/2010/main" val="385583448"/>
      </p:ext>
    </p:extLst>
  </p:cSld>
  <p:clrMapOvr>
    <a:masterClrMapping/>
  </p:clrMapOvr>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5412</TotalTime>
  <Words>4467</Words>
  <Application>Microsoft Office PowerPoint</Application>
  <PresentationFormat>画面に合わせる (16:9)</PresentationFormat>
  <Paragraphs>850</Paragraphs>
  <Slides>34</Slides>
  <Notes>28</Notes>
  <HiddenSlides>13</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34</vt:i4>
      </vt:variant>
    </vt:vector>
  </HeadingPairs>
  <TitlesOfParts>
    <vt:vector size="41" baseType="lpstr">
      <vt:lpstr>Cascadia Mono</vt:lpstr>
      <vt:lpstr>ＭＳ Ｐゴシック</vt:lpstr>
      <vt:lpstr>ＭＳ ゴシック</vt:lpstr>
      <vt:lpstr>Algerian</vt:lpstr>
      <vt:lpstr>Arial</vt:lpstr>
      <vt:lpstr>Consolas</vt:lpstr>
      <vt:lpstr>Sel-CoolMetal-white</vt:lpstr>
      <vt:lpstr>React アプリケーションを対象とした コードクローン発生原因の調査</vt:lpstr>
      <vt:lpstr>React</vt:lpstr>
      <vt:lpstr>近年のウェブ開発</vt:lpstr>
      <vt:lpstr>コードクローン</vt:lpstr>
      <vt:lpstr>研究内容</vt:lpstr>
      <vt:lpstr>調査手順</vt:lpstr>
      <vt:lpstr>Step1: コードクローンの検出</vt:lpstr>
      <vt:lpstr>SourcererCC の拡張</vt:lpstr>
      <vt:lpstr>Step2: コードクローンの分類[7]</vt:lpstr>
      <vt:lpstr>分類方法</vt:lpstr>
      <vt:lpstr>Step3: コードクローンの特徴量の抽出</vt:lpstr>
      <vt:lpstr>コードクローンの検出結果</vt:lpstr>
      <vt:lpstr>分類結果</vt:lpstr>
      <vt:lpstr>分類結果</vt:lpstr>
      <vt:lpstr>B. プラットフォームバリエーション(1/2)</vt:lpstr>
      <vt:lpstr>B. プラットフォームバリエーション(2/2)</vt:lpstr>
      <vt:lpstr>C. 実験バリエーション(1/2)</vt:lpstr>
      <vt:lpstr>C. 実験バリエーション(2/2)</vt:lpstr>
      <vt:lpstr>I. 複製と専門化(1/2)</vt:lpstr>
      <vt:lpstr>I. 複製と専門化(2/2)</vt:lpstr>
      <vt:lpstr>まとめと今後の課題</vt:lpstr>
      <vt:lpstr>コードクローンの長さ</vt:lpstr>
      <vt:lpstr>クローンペアの分布</vt:lpstr>
      <vt:lpstr>B.プラットフォームバリエーション(2/3)</vt:lpstr>
      <vt:lpstr>実例 1</vt:lpstr>
      <vt:lpstr>パラメータ化されたコードの例</vt:lpstr>
      <vt:lpstr>実例 2</vt:lpstr>
      <vt:lpstr>今後の課題</vt:lpstr>
      <vt:lpstr>複製と専門化の例</vt:lpstr>
      <vt:lpstr>発生原因の分類[7]</vt:lpstr>
      <vt:lpstr>分岐</vt:lpstr>
      <vt:lpstr>テンプレート(1/2)</vt:lpstr>
      <vt:lpstr>テンプレート(2/2)</vt:lpstr>
      <vt:lpstr>React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Reactアプリケーションを対象としたコードクローン発生原因の調査</dc:title>
  <dc:creator>小池」耀</dc:creator>
  <cp:lastModifiedBy>Admin</cp:lastModifiedBy>
  <cp:revision>381</cp:revision>
  <cp:lastPrinted>2021-02-15T07:39:02Z</cp:lastPrinted>
  <dcterms:modified xsi:type="dcterms:W3CDTF">2021-02-16T03:25:02Z</dcterms:modified>
</cp:coreProperties>
</file>