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2"/>
  </p:notesMasterIdLst>
  <p:sldIdLst>
    <p:sldId id="256" r:id="rId2"/>
    <p:sldId id="257" r:id="rId3"/>
    <p:sldId id="286" r:id="rId4"/>
    <p:sldId id="299" r:id="rId5"/>
    <p:sldId id="264" r:id="rId6"/>
    <p:sldId id="263" r:id="rId7"/>
    <p:sldId id="265" r:id="rId8"/>
    <p:sldId id="258" r:id="rId9"/>
    <p:sldId id="293" r:id="rId10"/>
    <p:sldId id="295" r:id="rId11"/>
    <p:sldId id="287" r:id="rId12"/>
    <p:sldId id="288" r:id="rId13"/>
    <p:sldId id="276" r:id="rId14"/>
    <p:sldId id="285" r:id="rId15"/>
    <p:sldId id="271" r:id="rId16"/>
    <p:sldId id="279" r:id="rId17"/>
    <p:sldId id="278" r:id="rId18"/>
    <p:sldId id="297" r:id="rId19"/>
    <p:sldId id="283" r:id="rId20"/>
    <p:sldId id="284" r:id="rId21"/>
    <p:sldId id="292" r:id="rId22"/>
    <p:sldId id="296" r:id="rId23"/>
    <p:sldId id="275" r:id="rId24"/>
    <p:sldId id="300" r:id="rId25"/>
    <p:sldId id="289" r:id="rId26"/>
    <p:sldId id="290" r:id="rId27"/>
    <p:sldId id="294" r:id="rId28"/>
    <p:sldId id="291" r:id="rId29"/>
    <p:sldId id="268" r:id="rId30"/>
    <p:sldId id="272" r:id="rId31"/>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to Kaoru" initials="IK" lastIdx="32" clrIdx="0">
    <p:extLst>
      <p:ext uri="{19B8F6BF-5375-455C-9EA6-DF929625EA0E}">
        <p15:presenceInfo xmlns:p15="http://schemas.microsoft.com/office/powerpoint/2012/main" userId="ce194f6e4601f8dd" providerId="Windows Live"/>
      </p:ext>
    </p:extLst>
  </p:cmAuthor>
  <p:cmAuthor id="2" name="杉森　遼" initials="杉森　遼" lastIdx="11" clrIdx="1">
    <p:extLst>
      <p:ext uri="{19B8F6BF-5375-455C-9EA6-DF929625EA0E}">
        <p15:presenceInfo xmlns:p15="http://schemas.microsoft.com/office/powerpoint/2012/main" userId="S::u754749k@ecs.osaka-u.ac.jp::c6133c9b-da77-4944-bb80-8aab3dee7848" providerId="AD"/>
      </p:ext>
    </p:extLst>
  </p:cmAuthor>
  <p:cmAuthor id="3" name="伊藤　薫" initials="伊藤　薫" lastIdx="95" clrIdx="2">
    <p:extLst>
      <p:ext uri="{19B8F6BF-5375-455C-9EA6-DF929625EA0E}">
        <p15:presenceInfo xmlns:p15="http://schemas.microsoft.com/office/powerpoint/2012/main" userId="S::u831027d@ecs.osaka-u.ac.jp::ad45a6e8-8b91-4b15-bba6-abfd079e2b31" providerId="AD"/>
      </p:ext>
    </p:extLst>
  </p:cmAuthor>
  <p:cmAuthor id="4" name="薫 伊藤" initials="薫" lastIdx="16" clrIdx="3">
    <p:extLst>
      <p:ext uri="{19B8F6BF-5375-455C-9EA6-DF929625EA0E}">
        <p15:presenceInfo xmlns:p15="http://schemas.microsoft.com/office/powerpoint/2012/main" userId="薫 伊藤" providerId="None"/>
      </p:ext>
    </p:extLst>
  </p:cmAuthor>
  <p:cmAuthor id="5" name="杉森　遼" initials="杉森　遼 [2]" lastIdx="1" clrIdx="4">
    <p:extLst>
      <p:ext uri="{19B8F6BF-5375-455C-9EA6-DF929625EA0E}">
        <p15:presenceInfo xmlns:p15="http://schemas.microsoft.com/office/powerpoint/2012/main" userId="S-1-5-21-2399872871-3881469537-2385684690-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FFD5"/>
    <a:srgbClr val="66D189"/>
    <a:srgbClr val="8DECFF"/>
    <a:srgbClr val="FFC910"/>
    <a:srgbClr val="C702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68"/>
    <p:restoredTop sz="94585"/>
  </p:normalViewPr>
  <p:slideViewPr>
    <p:cSldViewPr snapToGrid="0">
      <p:cViewPr varScale="1">
        <p:scale>
          <a:sx n="89" d="100"/>
          <a:sy n="89" d="100"/>
        </p:scale>
        <p:origin x="10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1-02-05T13:38:26.475" idx="12">
    <p:pos x="10" y="10"/>
    <p:text>DBのキャプションは？</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9AF93-A79E-0A48-9309-23C0989FEA57}" type="datetimeFigureOut">
              <a:rPr kumimoji="1" lang="ja-JP" altLang="en-US" smtClean="0"/>
              <a:t>2021/2/22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D29E6E-9693-FA47-8EBE-E00F9F525CE6}" type="slidenum">
              <a:rPr kumimoji="1" lang="ja-JP" altLang="en-US" smtClean="0"/>
              <a:t>‹#›</a:t>
            </a:fld>
            <a:endParaRPr kumimoji="1" lang="ja-JP" altLang="en-US"/>
          </a:p>
        </p:txBody>
      </p:sp>
    </p:spTree>
    <p:extLst>
      <p:ext uri="{BB962C8B-B14F-4D97-AF65-F5344CB8AC3E}">
        <p14:creationId xmlns:p14="http://schemas.microsoft.com/office/powerpoint/2010/main" val="7868163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nic.ad.jp/ja/basics/terms/cve.html#1"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スライド変えるときは一呼吸おく</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a:t>
            </a:fld>
            <a:endParaRPr kumimoji="1" lang="ja-JP" altLang="en-US"/>
          </a:p>
        </p:txBody>
      </p:sp>
    </p:spTree>
    <p:extLst>
      <p:ext uri="{BB962C8B-B14F-4D97-AF65-F5344CB8AC3E}">
        <p14:creationId xmlns:p14="http://schemas.microsoft.com/office/powerpoint/2010/main" val="1694280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類似度はわざわざ読まなくて良い</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10</a:t>
            </a:fld>
            <a:endParaRPr kumimoji="1" lang="ja-JP" altLang="en-US"/>
          </a:p>
        </p:txBody>
      </p:sp>
    </p:spTree>
    <p:extLst>
      <p:ext uri="{BB962C8B-B14F-4D97-AF65-F5344CB8AC3E}">
        <p14:creationId xmlns:p14="http://schemas.microsoft.com/office/powerpoint/2010/main" val="3100856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11</a:t>
            </a:fld>
            <a:endParaRPr kumimoji="1" lang="ja-JP" altLang="en-US"/>
          </a:p>
        </p:txBody>
      </p:sp>
    </p:spTree>
    <p:extLst>
      <p:ext uri="{BB962C8B-B14F-4D97-AF65-F5344CB8AC3E}">
        <p14:creationId xmlns:p14="http://schemas.microsoft.com/office/powerpoint/2010/main" val="1379752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CPE</a:t>
            </a:r>
            <a:r>
              <a:rPr kumimoji="1" lang="ja-JP" altLang="en-US"/>
              <a:t>はこのように一定の規則で並んだ文字列</a:t>
            </a:r>
            <a:endParaRPr kumimoji="1" lang="en-US" altLang="ja-JP" dirty="0"/>
          </a:p>
          <a:p>
            <a:r>
              <a:rPr kumimoji="1" lang="ja-JP" altLang="en-US"/>
              <a:t>となっています</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12</a:t>
            </a:fld>
            <a:endParaRPr kumimoji="1" lang="ja-JP" altLang="en-US"/>
          </a:p>
        </p:txBody>
      </p:sp>
    </p:spTree>
    <p:extLst>
      <p:ext uri="{BB962C8B-B14F-4D97-AF65-F5344CB8AC3E}">
        <p14:creationId xmlns:p14="http://schemas.microsoft.com/office/powerpoint/2010/main" val="41197385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こちらが表示の一例となります</a:t>
            </a:r>
            <a:endParaRPr kumimoji="1" lang="en-US" altLang="ja-JP" dirty="0"/>
          </a:p>
          <a:p>
            <a:endParaRPr kumimoji="1" lang="en-US" altLang="ja-JP" dirty="0"/>
          </a:p>
          <a:p>
            <a:r>
              <a:rPr kumimoji="1" lang="ja-JP" altLang="en-US" dirty="0"/>
              <a:t>ここではバージョン間で編集が行われたファイルとバージョン間のファイル差分を出力しています</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13</a:t>
            </a:fld>
            <a:endParaRPr kumimoji="1" lang="ja-JP" altLang="en-US"/>
          </a:p>
        </p:txBody>
      </p:sp>
    </p:spTree>
    <p:extLst>
      <p:ext uri="{BB962C8B-B14F-4D97-AF65-F5344CB8AC3E}">
        <p14:creationId xmlns:p14="http://schemas.microsoft.com/office/powerpoint/2010/main" val="1808341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・各脆弱性情報にはこのような項目を表示しています</a:t>
            </a:r>
            <a:endParaRPr kumimoji="1" lang="en-US" altLang="ja-JP" dirty="0"/>
          </a:p>
          <a:p>
            <a:endParaRPr kumimoji="1" lang="en-US" altLang="ja-JP" dirty="0"/>
          </a:p>
          <a:p>
            <a:endParaRPr kumimoji="1" lang="en-US" altLang="ja-JP" dirty="0"/>
          </a:p>
          <a:p>
            <a:r>
              <a:rPr kumimoji="1" lang="ja-JP" altLang="en-US"/>
              <a:t>・脆弱性の評価指標であり値が大きいほど深刻なものであることを示す</a:t>
            </a:r>
            <a:r>
              <a:rPr kumimoji="1" lang="en-US" altLang="ja-JP" dirty="0"/>
              <a:t>CVSS</a:t>
            </a:r>
          </a:p>
          <a:p>
            <a:endParaRPr kumimoji="1" lang="en-US" altLang="ja-JP" dirty="0"/>
          </a:p>
          <a:p>
            <a:r>
              <a:rPr kumimoji="1" lang="ja-JP" altLang="en-US"/>
              <a:t>ここで</a:t>
            </a:r>
            <a:r>
              <a:rPr kumimoji="1" lang="en-US" altLang="ja-JP" dirty="0"/>
              <a:t>7</a:t>
            </a:r>
            <a:r>
              <a:rPr kumimoji="1" lang="ja-JP" altLang="en-US"/>
              <a:t>分</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14</a:t>
            </a:fld>
            <a:endParaRPr kumimoji="1" lang="ja-JP" altLang="en-US"/>
          </a:p>
        </p:txBody>
      </p:sp>
    </p:spTree>
    <p:extLst>
      <p:ext uri="{BB962C8B-B14F-4D97-AF65-F5344CB8AC3E}">
        <p14:creationId xmlns:p14="http://schemas.microsoft.com/office/powerpoint/2010/main" val="3481123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ツールの有用性を示すため、評価と調査を行いました</a:t>
            </a:r>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15</a:t>
            </a:fld>
            <a:endParaRPr kumimoji="1" lang="ja-JP" altLang="en-US"/>
          </a:p>
        </p:txBody>
      </p:sp>
    </p:spTree>
    <p:extLst>
      <p:ext uri="{BB962C8B-B14F-4D97-AF65-F5344CB8AC3E}">
        <p14:creationId xmlns:p14="http://schemas.microsoft.com/office/powerpoint/2010/main" val="3725650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solidFill>
                  <a:srgbClr val="FF0000"/>
                </a:solidFill>
              </a:rPr>
              <a:t>・こう言った理由で選択しますぐらいで選択理由を流す</a:t>
            </a:r>
            <a:endParaRPr kumimoji="1" lang="en-US" altLang="ja-JP" dirty="0">
              <a:solidFill>
                <a:srgbClr val="FF0000"/>
              </a:solidFill>
            </a:endParaRP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16</a:t>
            </a:fld>
            <a:endParaRPr kumimoji="1" lang="ja-JP" altLang="en-US"/>
          </a:p>
        </p:txBody>
      </p:sp>
    </p:spTree>
    <p:extLst>
      <p:ext uri="{BB962C8B-B14F-4D97-AF65-F5344CB8AC3E}">
        <p14:creationId xmlns:p14="http://schemas.microsoft.com/office/powerpoint/2010/main" val="42263001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しゃべりはもうちょっと流す</a:t>
            </a:r>
            <a:endParaRPr kumimoji="1" lang="en-US" altLang="ja-JP" dirty="0"/>
          </a:p>
          <a:p>
            <a:r>
              <a:rPr kumimoji="1" lang="ja-JP" altLang="en-US" dirty="0"/>
              <a:t>・検出した脆弱性の集合</a:t>
            </a:r>
            <a:r>
              <a:rPr kumimoji="1" lang="en-US" altLang="ja-JP" dirty="0"/>
              <a:t>Result</a:t>
            </a:r>
            <a:r>
              <a:rPr kumimoji="1" lang="ja-JP" altLang="en-US" dirty="0"/>
              <a:t>と正解集合の</a:t>
            </a:r>
            <a:r>
              <a:rPr kumimoji="1" lang="en-US" altLang="ja-JP" dirty="0"/>
              <a:t>Answer</a:t>
            </a:r>
            <a:r>
              <a:rPr kumimoji="1" lang="ja-JP" altLang="en-US" dirty="0"/>
              <a:t>を用いて精度を評価</a:t>
            </a:r>
            <a:endParaRPr kumimoji="1" lang="en-US" altLang="ja-JP" dirty="0"/>
          </a:p>
          <a:p>
            <a:r>
              <a:rPr kumimoji="1" lang="ja-JP" altLang="en-US" dirty="0"/>
              <a:t>・</a:t>
            </a:r>
            <a:r>
              <a:rPr kumimoji="1" lang="en-US" altLang="ja-JP" dirty="0"/>
              <a:t>Precision</a:t>
            </a:r>
            <a:r>
              <a:rPr kumimoji="1" lang="ja-JP" altLang="en-US" dirty="0"/>
              <a:t>と</a:t>
            </a:r>
            <a:r>
              <a:rPr kumimoji="1" lang="en-US" altLang="ja-JP" dirty="0"/>
              <a:t>Recall</a:t>
            </a:r>
            <a:r>
              <a:rPr kumimoji="1" lang="ja-JP" altLang="en-US" dirty="0"/>
              <a:t>を使いますは言う</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17</a:t>
            </a:fld>
            <a:endParaRPr kumimoji="1" lang="ja-JP" altLang="en-US"/>
          </a:p>
        </p:txBody>
      </p:sp>
    </p:spTree>
    <p:extLst>
      <p:ext uri="{BB962C8B-B14F-4D97-AF65-F5344CB8AC3E}">
        <p14:creationId xmlns:p14="http://schemas.microsoft.com/office/powerpoint/2010/main" val="3902653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・大抵は</a:t>
            </a:r>
            <a:r>
              <a:rPr kumimoji="1" lang="en-US" altLang="ja-JP" dirty="0"/>
              <a:t>1:1</a:t>
            </a:r>
          </a:p>
          <a:p>
            <a:r>
              <a:rPr kumimoji="1" lang="ja-JP" altLang="en-US" dirty="0"/>
              <a:t>・有用なツールであると言える</a:t>
            </a:r>
            <a:endParaRPr kumimoji="1" lang="en-US" altLang="ja-JP" dirty="0"/>
          </a:p>
          <a:p>
            <a:endParaRPr kumimoji="1" lang="en-US" altLang="ja-JP" dirty="0"/>
          </a:p>
          <a:p>
            <a:r>
              <a:rPr kumimoji="1" lang="ja-JP" altLang="en-US"/>
              <a:t>・</a:t>
            </a:r>
            <a:r>
              <a:rPr kumimoji="1" lang="en-US" altLang="ja-JP" dirty="0"/>
              <a:t>1</a:t>
            </a:r>
            <a:r>
              <a:rPr kumimoji="1" lang="ja-JP" altLang="en-US" dirty="0"/>
              <a:t>じゃないものにも触れて時間を使う</a:t>
            </a:r>
            <a:r>
              <a:rPr kumimoji="1" lang="en-US" altLang="ja-JP" dirty="0"/>
              <a:t> </a:t>
            </a:r>
          </a:p>
          <a:p>
            <a:r>
              <a:rPr kumimoji="1" lang="ja-JP" altLang="en-US" dirty="0"/>
              <a:t>・</a:t>
            </a:r>
            <a:r>
              <a:rPr kumimoji="1" lang="en-US" altLang="ja-JP" dirty="0"/>
              <a:t>Recall</a:t>
            </a:r>
            <a:r>
              <a:rPr kumimoji="1" lang="ja-JP" altLang="en-US" dirty="0"/>
              <a:t>が</a:t>
            </a:r>
            <a:r>
              <a:rPr kumimoji="1" lang="en-US" altLang="ja-JP" dirty="0"/>
              <a:t>1</a:t>
            </a:r>
            <a:r>
              <a:rPr kumimoji="1" lang="ja-JP" altLang="en-US" dirty="0"/>
              <a:t>でない場合、脆弱性を見逃しているということになるので、</a:t>
            </a:r>
            <a:r>
              <a:rPr kumimoji="1" lang="en-US" altLang="ja-JP" dirty="0"/>
              <a:t>Recall</a:t>
            </a:r>
            <a:r>
              <a:rPr kumimoji="1" lang="ja-JP" altLang="en-US" dirty="0"/>
              <a:t>が</a:t>
            </a:r>
            <a:r>
              <a:rPr kumimoji="1" lang="en-US" altLang="ja-JP" dirty="0"/>
              <a:t>1</a:t>
            </a:r>
            <a:r>
              <a:rPr kumimoji="1" lang="ja-JP" altLang="en-US" dirty="0"/>
              <a:t>という</a:t>
            </a:r>
            <a:r>
              <a:rPr kumimoji="1" lang="ja-JP" altLang="en-US"/>
              <a:t>ことは目的</a:t>
            </a:r>
            <a:r>
              <a:rPr kumimoji="1" lang="ja-JP" altLang="en-US" dirty="0"/>
              <a:t>を達成できていると言える</a:t>
            </a:r>
            <a:endParaRPr kumimoji="1" lang="en-US" altLang="ja-JP" dirty="0"/>
          </a:p>
          <a:p>
            <a:r>
              <a:rPr kumimoji="1" lang="ja-JP" altLang="en-US" dirty="0"/>
              <a:t>もうちょっと喋る</a:t>
            </a:r>
            <a:endParaRPr kumimoji="1" lang="en-US" altLang="ja-JP" dirty="0"/>
          </a:p>
          <a:p>
            <a:r>
              <a:rPr kumimoji="1" lang="ja-JP" altLang="en-US" dirty="0"/>
              <a:t>・じっくり見たい人もいるから、少し長めに出してもいい</a:t>
            </a:r>
            <a:r>
              <a:rPr kumimoji="1" lang="en-US" altLang="ja-JP" dirty="0"/>
              <a:t> (</a:t>
            </a:r>
            <a:r>
              <a:rPr kumimoji="1" lang="ja-JP" altLang="en-US" dirty="0"/>
              <a:t>最低でも</a:t>
            </a:r>
            <a:r>
              <a:rPr kumimoji="1" lang="en-US" altLang="ja-JP" dirty="0"/>
              <a:t>30s)</a:t>
            </a:r>
            <a:endParaRPr kumimoji="1" lang="ja-JP" altLang="en-US"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18</a:t>
            </a:fld>
            <a:endParaRPr kumimoji="1" lang="ja-JP" altLang="en-US"/>
          </a:p>
        </p:txBody>
      </p:sp>
    </p:spTree>
    <p:extLst>
      <p:ext uri="{BB962C8B-B14F-4D97-AF65-F5344CB8AC3E}">
        <p14:creationId xmlns:p14="http://schemas.microsoft.com/office/powerpoint/2010/main" val="8549500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ここで</a:t>
            </a:r>
            <a:r>
              <a:rPr kumimoji="1" lang="en-US" altLang="ja-JP" dirty="0"/>
              <a:t>8</a:t>
            </a:r>
            <a:r>
              <a:rPr kumimoji="1" lang="ja-JP" altLang="en-US"/>
              <a:t>分ぐらい</a:t>
            </a:r>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19</a:t>
            </a:fld>
            <a:endParaRPr kumimoji="1" lang="ja-JP" altLang="en-US"/>
          </a:p>
        </p:txBody>
      </p:sp>
    </p:spTree>
    <p:extLst>
      <p:ext uri="{BB962C8B-B14F-4D97-AF65-F5344CB8AC3E}">
        <p14:creationId xmlns:p14="http://schemas.microsoft.com/office/powerpoint/2010/main" val="254552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信頼性・安定性がある、高いということをちゃんという</a:t>
            </a:r>
            <a:endParaRPr kumimoji="1" lang="en-US" altLang="ja-JP" dirty="0"/>
          </a:p>
          <a:p>
            <a:endParaRPr kumimoji="1" lang="en-US" altLang="ja-JP" dirty="0"/>
          </a:p>
          <a:p>
            <a:r>
              <a:rPr kumimoji="1" lang="ja-JP" altLang="en-US"/>
              <a:t>このような脆弱性による被害を防ぐため、脆弱性情報の有無を確認する必要があります</a:t>
            </a:r>
            <a:endParaRPr kumimoji="1" lang="en-US" altLang="ja-JP" dirty="0"/>
          </a:p>
          <a:p>
            <a:endParaRPr kumimoji="1" lang="en-US" altLang="ja-JP" dirty="0"/>
          </a:p>
          <a:p>
            <a:r>
              <a:rPr kumimoji="1" lang="ja-JP" altLang="en-US"/>
              <a:t>ここで</a:t>
            </a:r>
            <a:r>
              <a:rPr kumimoji="1" lang="en-US" altLang="ja-JP" dirty="0"/>
              <a:t>1</a:t>
            </a:r>
            <a:r>
              <a:rPr kumimoji="1" lang="ja-JP" altLang="en-US"/>
              <a:t>分</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a:t>
            </a:fld>
            <a:endParaRPr kumimoji="1" lang="ja-JP" altLang="en-US"/>
          </a:p>
        </p:txBody>
      </p:sp>
    </p:spTree>
    <p:extLst>
      <p:ext uri="{BB962C8B-B14F-4D97-AF65-F5344CB8AC3E}">
        <p14:creationId xmlns:p14="http://schemas.microsoft.com/office/powerpoint/2010/main" val="10615862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・縦軸が脆弱性の残留期間となっていて、それぞれソフトウェア・ライブラリごとの箱</a:t>
            </a:r>
            <a:r>
              <a:rPr kumimoji="1" lang="ja-JP" altLang="en-US" dirty="0" err="1"/>
              <a:t>ひげ</a:t>
            </a:r>
            <a:r>
              <a:rPr kumimoji="1" lang="ja-JP" altLang="en-US" dirty="0"/>
              <a:t>図となっています。</a:t>
            </a:r>
            <a:endParaRPr kumimoji="1" lang="en-US" altLang="ja-JP" dirty="0"/>
          </a:p>
          <a:p>
            <a:r>
              <a:rPr kumimoji="1" lang="ja-JP" altLang="en-US" dirty="0"/>
              <a:t>・ソフトウェアごとで平均が大きく異なる結果となりました。また、ライブラリごとで見ても、平均が異なる結果となりました。このことから、脆弱性の対策について差があるという結果となった</a:t>
            </a:r>
            <a:endParaRPr kumimoji="1" lang="en-US" altLang="ja-JP" dirty="0"/>
          </a:p>
          <a:p>
            <a:endParaRPr kumimoji="1" lang="en-US" altLang="ja-JP" dirty="0"/>
          </a:p>
          <a:p>
            <a:endParaRPr kumimoji="1" lang="en-US" altLang="ja-JP" dirty="0"/>
          </a:p>
          <a:p>
            <a:r>
              <a:rPr kumimoji="1" lang="ja-JP" altLang="en-US" dirty="0"/>
              <a:t>・もう少しみせる</a:t>
            </a:r>
            <a:endParaRPr kumimoji="1" lang="en-US" altLang="ja-JP" dirty="0"/>
          </a:p>
          <a:p>
            <a:endParaRPr kumimoji="1" lang="en-US" altLang="ja-JP" dirty="0"/>
          </a:p>
          <a:p>
            <a:r>
              <a:rPr kumimoji="1" lang="ja-JP" altLang="en-US" dirty="0"/>
              <a:t>そして次に調査結果と考察についてです</a:t>
            </a:r>
            <a:endParaRPr kumimoji="1" lang="en-US" altLang="ja-JP" dirty="0"/>
          </a:p>
          <a:p>
            <a:endParaRPr kumimoji="1" lang="en-US" altLang="ja-JP" dirty="0"/>
          </a:p>
          <a:p>
            <a:r>
              <a:rPr kumimoji="1" lang="ja-JP" altLang="en-US" dirty="0"/>
              <a:t>スライド用に</a:t>
            </a:r>
            <a:r>
              <a:rPr kumimoji="1" lang="en-US" altLang="ja-JP" dirty="0"/>
              <a:t>Android</a:t>
            </a:r>
            <a:r>
              <a:rPr kumimoji="1" lang="ja-JP" altLang="en-US" dirty="0"/>
              <a:t>などを拡大した画像に差し替える</a:t>
            </a:r>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20</a:t>
            </a:fld>
            <a:endParaRPr kumimoji="1" lang="ja-JP" altLang="en-US"/>
          </a:p>
        </p:txBody>
      </p:sp>
    </p:spTree>
    <p:extLst>
      <p:ext uri="{BB962C8B-B14F-4D97-AF65-F5344CB8AC3E}">
        <p14:creationId xmlns:p14="http://schemas.microsoft.com/office/powerpoint/2010/main" val="38377603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結果の後半</a:t>
            </a:r>
            <a:r>
              <a:rPr kumimoji="1" lang="en-US" altLang="ja-JP" dirty="0"/>
              <a:t>3</a:t>
            </a:r>
            <a:r>
              <a:rPr kumimoji="1" lang="ja-JP" altLang="en-US" dirty="0"/>
              <a:t>行を一行にして調査の</a:t>
            </a:r>
            <a:r>
              <a:rPr kumimoji="1" lang="en-US" altLang="ja-JP" dirty="0"/>
              <a:t>2</a:t>
            </a:r>
            <a:r>
              <a:rPr kumimoji="1" lang="ja-JP" altLang="en-US" dirty="0"/>
              <a:t>に軽く触れる程度にする</a:t>
            </a:r>
            <a:endParaRPr kumimoji="1" lang="en-US" altLang="ja-JP" dirty="0"/>
          </a:p>
          <a:p>
            <a:r>
              <a:rPr kumimoji="1" lang="en-US" altLang="ja-JP" dirty="0"/>
              <a:t>CVSS</a:t>
            </a:r>
            <a:r>
              <a:rPr kumimoji="1" lang="ja-JP" altLang="en-US" dirty="0" err="1"/>
              <a:t>はさらっと</a:t>
            </a:r>
            <a:r>
              <a:rPr kumimoji="1" lang="ja-JP" altLang="en-US" dirty="0"/>
              <a:t>名称を使わずに触れる「危険性を示す」</a:t>
            </a:r>
            <a:endParaRPr kumimoji="1" lang="en-US" altLang="ja-JP" dirty="0"/>
          </a:p>
          <a:p>
            <a:endParaRPr kumimoji="1" lang="en-US" altLang="ja-JP" dirty="0"/>
          </a:p>
          <a:p>
            <a:r>
              <a:rPr kumimoji="1" lang="ja-JP" altLang="en-US" dirty="0"/>
              <a:t>使っているプロジェクトやプログラムの</a:t>
            </a:r>
            <a:r>
              <a:rPr kumimoji="1" lang="ja-JP" altLang="en-US"/>
              <a:t>複雑さなど</a:t>
            </a:r>
            <a:endParaRPr kumimoji="1" lang="en-US" altLang="ja-JP" dirty="0"/>
          </a:p>
          <a:p>
            <a:endParaRPr kumimoji="1" lang="en-US" altLang="ja-JP" dirty="0"/>
          </a:p>
          <a:p>
            <a:r>
              <a:rPr kumimoji="1" lang="ja-JP" altLang="en-US"/>
              <a:t>この時点で</a:t>
            </a:r>
            <a:r>
              <a:rPr kumimoji="1" lang="en-US" altLang="ja-JP" dirty="0"/>
              <a:t>9</a:t>
            </a:r>
            <a:r>
              <a:rPr kumimoji="1" lang="ja-JP" altLang="en-US"/>
              <a:t>分</a:t>
            </a:r>
            <a:endParaRPr kumimoji="1" lang="ja-JP" altLang="en-US"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21</a:t>
            </a:fld>
            <a:endParaRPr kumimoji="1" lang="ja-JP" altLang="en-US"/>
          </a:p>
        </p:txBody>
      </p:sp>
    </p:spTree>
    <p:extLst>
      <p:ext uri="{BB962C8B-B14F-4D97-AF65-F5344CB8AC3E}">
        <p14:creationId xmlns:p14="http://schemas.microsoft.com/office/powerpoint/2010/main" val="20269993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調査もできるよぐらいの感じと明記しないと、既存調査についてつっこまれそう</a:t>
            </a:r>
            <a:endParaRPr kumimoji="1" lang="en-US" altLang="ja-JP" dirty="0"/>
          </a:p>
          <a:p>
            <a:endParaRPr kumimoji="1" lang="en-US" altLang="ja-JP" dirty="0"/>
          </a:p>
          <a:p>
            <a:r>
              <a:rPr kumimoji="1" lang="ja-JP" altLang="en-US"/>
              <a:t>・ツールの応用例として行った調査では、</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22</a:t>
            </a:fld>
            <a:endParaRPr kumimoji="1" lang="ja-JP" altLang="en-US"/>
          </a:p>
        </p:txBody>
      </p:sp>
    </p:spTree>
    <p:extLst>
      <p:ext uri="{BB962C8B-B14F-4D97-AF65-F5344CB8AC3E}">
        <p14:creationId xmlns:p14="http://schemas.microsoft.com/office/powerpoint/2010/main" val="18199301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こういう事例があるちょぐらいでとっとと行く</a:t>
            </a:r>
            <a:endParaRPr kumimoji="1" lang="en-US" altLang="ja-JP" dirty="0"/>
          </a:p>
          <a:p>
            <a:endParaRPr kumimoji="1" lang="en-US" altLang="ja-JP" dirty="0"/>
          </a:p>
          <a:p>
            <a:r>
              <a:rPr kumimoji="1" lang="ja-JP" altLang="en-US"/>
              <a:t>このような脆弱性による被害があるため、脆弱性の有無を調べる必要がある</a:t>
            </a:r>
            <a:endParaRPr kumimoji="1" lang="en-US" altLang="ja-JP" dirty="0"/>
          </a:p>
          <a:p>
            <a:endParaRPr kumimoji="1" lang="en-US" altLang="ja-JP" dirty="0"/>
          </a:p>
          <a:p>
            <a:r>
              <a:rPr kumimoji="1" lang="ja-JP" altLang="en-US"/>
              <a:t>具体的の事例はどうせ読まないなら数字だけ書いてスライドを</a:t>
            </a:r>
            <a:r>
              <a:rPr kumimoji="1" lang="en-US" altLang="ja-JP" dirty="0"/>
              <a:t>2</a:t>
            </a:r>
            <a:r>
              <a:rPr kumimoji="1" lang="ja-JP" altLang="en-US"/>
              <a:t>枚に減らす</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23</a:t>
            </a:fld>
            <a:endParaRPr kumimoji="1" lang="ja-JP" altLang="en-US"/>
          </a:p>
        </p:txBody>
      </p:sp>
    </p:spTree>
    <p:extLst>
      <p:ext uri="{BB962C8B-B14F-4D97-AF65-F5344CB8AC3E}">
        <p14:creationId xmlns:p14="http://schemas.microsoft.com/office/powerpoint/2010/main" val="2378334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脆弱性の有無を調べるために</a:t>
            </a:r>
            <a:endParaRPr kumimoji="1" lang="en-US" altLang="ja-JP" dirty="0"/>
          </a:p>
          <a:p>
            <a:r>
              <a:rPr kumimoji="1" lang="ja-JP" altLang="en-US"/>
              <a:t>全部背景</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24</a:t>
            </a:fld>
            <a:endParaRPr kumimoji="1" lang="ja-JP" altLang="en-US"/>
          </a:p>
        </p:txBody>
      </p:sp>
    </p:spTree>
    <p:extLst>
      <p:ext uri="{BB962C8B-B14F-4D97-AF65-F5344CB8AC3E}">
        <p14:creationId xmlns:p14="http://schemas.microsoft.com/office/powerpoint/2010/main" val="21741381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タイトルがよろしくない</a:t>
            </a:r>
            <a:endParaRPr kumimoji="1" lang="en-US" altLang="ja-JP"/>
          </a:p>
          <a:p>
            <a:r>
              <a:rPr kumimoji="1" lang="en-US" altLang="ja-JP"/>
              <a:t>13,14</a:t>
            </a:r>
            <a:r>
              <a:rPr kumimoji="1" lang="ja-JP" altLang="en-US"/>
              <a:t>を一ページに圧縮</a:t>
            </a:r>
            <a:endParaRPr kumimoji="1" lang="en-US" altLang="ja-JP"/>
          </a:p>
          <a:p>
            <a:r>
              <a:rPr kumimoji="1" lang="ja-JP" altLang="en-US"/>
              <a:t>文字列のページを全て読み上げるようなことはしない</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25</a:t>
            </a:fld>
            <a:endParaRPr kumimoji="1" lang="ja-JP" altLang="en-US"/>
          </a:p>
        </p:txBody>
      </p:sp>
    </p:spTree>
    <p:extLst>
      <p:ext uri="{BB962C8B-B14F-4D97-AF65-F5344CB8AC3E}">
        <p14:creationId xmlns:p14="http://schemas.microsoft.com/office/powerpoint/2010/main" val="7323882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解消時期についての評価は空白スライドを用意</a:t>
            </a:r>
            <a:endParaRPr kumimoji="1" lang="en-US" altLang="ja-JP"/>
          </a:p>
          <a:p>
            <a:r>
              <a:rPr kumimoji="1" lang="ja-JP" altLang="en-US"/>
              <a:t>どう評価したのかを丁寧に書く必要がある</a:t>
            </a:r>
            <a:endParaRPr kumimoji="1" lang="en-US" altLang="ja-JP"/>
          </a:p>
          <a:p>
            <a:r>
              <a:rPr kumimoji="1" lang="ja-JP" altLang="en-US"/>
              <a:t>出力が判断が合っていると判断した理由</a:t>
            </a:r>
            <a:endParaRPr kumimoji="1" lang="en-US" altLang="ja-JP"/>
          </a:p>
          <a:p>
            <a:r>
              <a:rPr kumimoji="1" lang="ja-JP" altLang="en-US"/>
              <a:t>評価を重視して書く</a:t>
            </a:r>
            <a:endParaRPr kumimoji="1" lang="en-US" altLang="ja-JP"/>
          </a:p>
          <a:p>
            <a:r>
              <a:rPr kumimoji="1" lang="ja-JP" altLang="en-US"/>
              <a:t>・</a:t>
            </a:r>
            <a:endParaRPr kumimoji="1" lang="en-US" altLang="ja-JP"/>
          </a:p>
          <a:p>
            <a:r>
              <a:rPr kumimoji="1" lang="ja-JP" altLang="en-US"/>
              <a:t>・</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27</a:t>
            </a:fld>
            <a:endParaRPr kumimoji="1" lang="ja-JP" altLang="en-US"/>
          </a:p>
        </p:txBody>
      </p:sp>
    </p:spTree>
    <p:extLst>
      <p:ext uri="{BB962C8B-B14F-4D97-AF65-F5344CB8AC3E}">
        <p14:creationId xmlns:p14="http://schemas.microsoft.com/office/powerpoint/2010/main" val="41007434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解消時期についての評価は空白スライドを用意</a:t>
            </a:r>
            <a:endParaRPr kumimoji="1" lang="en-US" altLang="ja-JP" dirty="0"/>
          </a:p>
          <a:p>
            <a:r>
              <a:rPr kumimoji="1" lang="ja-JP" altLang="en-US" dirty="0"/>
              <a:t>どう評価したのかを丁寧に書く必要がある</a:t>
            </a:r>
            <a:endParaRPr kumimoji="1" lang="en-US" altLang="ja-JP" dirty="0"/>
          </a:p>
          <a:p>
            <a:r>
              <a:rPr kumimoji="1" lang="ja-JP" altLang="en-US" dirty="0"/>
              <a:t>出力が判断が合っていると判断した理由</a:t>
            </a:r>
            <a:endParaRPr kumimoji="1" lang="en-US" altLang="ja-JP" dirty="0"/>
          </a:p>
          <a:p>
            <a:r>
              <a:rPr kumimoji="1" lang="ja-JP" altLang="en-US" dirty="0"/>
              <a:t>評価を重視して書く</a:t>
            </a:r>
            <a:endParaRPr kumimoji="1" lang="en-US" altLang="ja-JP" dirty="0"/>
          </a:p>
          <a:p>
            <a:r>
              <a:rPr kumimoji="1" lang="ja-JP" altLang="en-US" dirty="0"/>
              <a:t>・</a:t>
            </a:r>
            <a:endParaRPr kumimoji="1" lang="en-US" altLang="ja-JP" dirty="0"/>
          </a:p>
          <a:p>
            <a:r>
              <a:rPr kumimoji="1" lang="ja-JP" altLang="en-US" dirty="0"/>
              <a:t>・</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28</a:t>
            </a:fld>
            <a:endParaRPr kumimoji="1" lang="ja-JP" altLang="en-US"/>
          </a:p>
        </p:txBody>
      </p:sp>
    </p:spTree>
    <p:extLst>
      <p:ext uri="{BB962C8B-B14F-4D97-AF65-F5344CB8AC3E}">
        <p14:creationId xmlns:p14="http://schemas.microsoft.com/office/powerpoint/2010/main" val="38235885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何と何のバージョン間かを明確に</a:t>
            </a:r>
            <a:endParaRPr kumimoji="1" lang="en-US" altLang="ja-JP" dirty="0"/>
          </a:p>
          <a:p>
            <a:r>
              <a:rPr kumimoji="1" lang="ja-JP" altLang="en-US" dirty="0"/>
              <a:t>いらん改行は消す</a:t>
            </a:r>
            <a:endParaRPr kumimoji="1" lang="en-US" altLang="ja-JP" dirty="0"/>
          </a:p>
          <a:p>
            <a:r>
              <a:rPr kumimoji="1" lang="ja-JP" altLang="en-US" dirty="0"/>
              <a:t>取得は言い方変えたい</a:t>
            </a:r>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29</a:t>
            </a:fld>
            <a:endParaRPr kumimoji="1" lang="ja-JP" altLang="en-US"/>
          </a:p>
        </p:txBody>
      </p:sp>
    </p:spTree>
    <p:extLst>
      <p:ext uri="{BB962C8B-B14F-4D97-AF65-F5344CB8AC3E}">
        <p14:creationId xmlns:p14="http://schemas.microsoft.com/office/powerpoint/2010/main" val="17203571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重要な部分をハイライトする</a:t>
            </a:r>
            <a:endParaRPr kumimoji="1" lang="en-US" altLang="ja-JP"/>
          </a:p>
          <a:p>
            <a:r>
              <a:rPr kumimoji="1" lang="en-US" altLang="ja-JP"/>
              <a:t>0</a:t>
            </a:r>
            <a:r>
              <a:rPr kumimoji="1" lang="ja-JP" altLang="en-US"/>
              <a:t>を</a:t>
            </a:r>
            <a:r>
              <a:rPr kumimoji="1" lang="en-US" altLang="ja-JP"/>
              <a:t>1</a:t>
            </a:r>
            <a:r>
              <a:rPr kumimoji="1" lang="ja-JP" altLang="en-US"/>
              <a:t>に繰り上げ</a:t>
            </a:r>
            <a:endParaRPr kumimoji="1" lang="en-US" altLang="ja-JP"/>
          </a:p>
          <a:p>
            <a:r>
              <a:rPr kumimoji="1" lang="ja-JP" altLang="en-US"/>
              <a:t>枠のキャプションなかった</a:t>
            </a:r>
            <a:endParaRPr kumimoji="1" lang="en-US" altLang="ja-JP"/>
          </a:p>
          <a:p>
            <a:r>
              <a:rPr kumimoji="1" lang="ja-JP" altLang="en-US"/>
              <a:t>反転させる</a:t>
            </a:r>
            <a:endParaRPr kumimoji="1" lang="en-US" altLang="ja-JP"/>
          </a:p>
          <a:p>
            <a:r>
              <a:rPr kumimoji="1" lang="ja-JP" altLang="en-US"/>
              <a:t>アイコンはこのままで流れは前のもの</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30</a:t>
            </a:fld>
            <a:endParaRPr kumimoji="1" lang="ja-JP" altLang="en-US"/>
          </a:p>
        </p:txBody>
      </p:sp>
    </p:spTree>
    <p:extLst>
      <p:ext uri="{BB962C8B-B14F-4D97-AF65-F5344CB8AC3E}">
        <p14:creationId xmlns:p14="http://schemas.microsoft.com/office/powerpoint/2010/main" val="917613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脆弱性の有無を調べるために</a:t>
            </a:r>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3</a:t>
            </a:fld>
            <a:endParaRPr kumimoji="1" lang="ja-JP" altLang="en-US"/>
          </a:p>
        </p:txBody>
      </p:sp>
    </p:spTree>
    <p:extLst>
      <p:ext uri="{BB962C8B-B14F-4D97-AF65-F5344CB8AC3E}">
        <p14:creationId xmlns:p14="http://schemas.microsoft.com/office/powerpoint/2010/main" val="802822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ここではこの先の説明で必要となる用語の説明をいたします</a:t>
            </a:r>
            <a:endParaRPr kumimoji="1" lang="en-US" altLang="ja-JP" dirty="0"/>
          </a:p>
          <a:p>
            <a:endParaRPr kumimoji="1" lang="en-US" altLang="ja-JP" dirty="0"/>
          </a:p>
          <a:p>
            <a:r>
              <a:rPr kumimoji="1" lang="ja-JP" altLang="en-US"/>
              <a:t>ここで</a:t>
            </a:r>
            <a:r>
              <a:rPr kumimoji="1" lang="en-US" altLang="ja-JP" dirty="0"/>
              <a:t>2</a:t>
            </a:r>
            <a:r>
              <a:rPr kumimoji="1" lang="ja-JP" altLang="en-US"/>
              <a:t>分</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4</a:t>
            </a:fld>
            <a:endParaRPr kumimoji="1" lang="ja-JP" altLang="en-US"/>
          </a:p>
        </p:txBody>
      </p:sp>
    </p:spTree>
    <p:extLst>
      <p:ext uri="{BB962C8B-B14F-4D97-AF65-F5344CB8AC3E}">
        <p14:creationId xmlns:p14="http://schemas.microsoft.com/office/powerpoint/2010/main" val="14093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5</a:t>
            </a:fld>
            <a:endParaRPr kumimoji="1" lang="ja-JP" altLang="en-US"/>
          </a:p>
        </p:txBody>
      </p:sp>
    </p:spTree>
    <p:extLst>
      <p:ext uri="{BB962C8B-B14F-4D97-AF65-F5344CB8AC3E}">
        <p14:creationId xmlns:p14="http://schemas.microsoft.com/office/powerpoint/2010/main" val="1733933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 altLang="ja-JP" sz="1200" b="0" i="0" kern="1200" dirty="0">
                <a:solidFill>
                  <a:schemeClr val="tx1"/>
                </a:solidFill>
                <a:effectLst/>
                <a:latin typeface="+mn-lt"/>
                <a:ea typeface="+mn-ea"/>
                <a:cs typeface="+mn-cs"/>
              </a:rPr>
              <a:t>CVE (Common Vulnerabilities and Exposures)</a:t>
            </a:r>
            <a:r>
              <a:rPr kumimoji="1" lang="en" altLang="ja-JP" sz="1200" b="0" i="0" u="sng" kern="1200" baseline="30000" dirty="0">
                <a:solidFill>
                  <a:schemeClr val="tx1"/>
                </a:solidFill>
                <a:effectLst/>
                <a:latin typeface="+mn-lt"/>
                <a:ea typeface="+mn-ea"/>
                <a:cs typeface="+mn-cs"/>
                <a:hlinkClick r:id="rId3"/>
              </a:rPr>
              <a:t>*1</a:t>
            </a:r>
            <a:r>
              <a:rPr kumimoji="1" lang="ja-JP" altLang="en-US" sz="1200" b="0" i="0" kern="1200" dirty="0">
                <a:solidFill>
                  <a:schemeClr val="tx1"/>
                </a:solidFill>
                <a:effectLst/>
                <a:latin typeface="+mn-lt"/>
                <a:ea typeface="+mn-ea"/>
                <a:cs typeface="+mn-cs"/>
              </a:rPr>
              <a:t>は、 情報セキュリティにおける脆弱性やインシデントについて、それぞれ固有の名前や番号を付与し、 リスト化した事典</a:t>
            </a:r>
            <a:endParaRPr kumimoji="1" lang="en"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共通脆弱性識別子</a:t>
            </a:r>
            <a:endParaRPr kumimoji="1" lang="en" altLang="ja-JP" sz="1200" b="0" i="0" kern="1200" dirty="0">
              <a:solidFill>
                <a:schemeClr val="tx1"/>
              </a:solidFill>
              <a:effectLst/>
              <a:latin typeface="+mn-lt"/>
              <a:ea typeface="+mn-ea"/>
              <a:cs typeface="+mn-cs"/>
            </a:endParaRPr>
          </a:p>
          <a:p>
            <a:endParaRPr kumimoji="1" lang="en" altLang="ja-JP" sz="1200" b="0" i="0" kern="1200" dirty="0">
              <a:solidFill>
                <a:schemeClr val="tx1"/>
              </a:solidFill>
              <a:effectLst/>
              <a:latin typeface="+mn-lt"/>
              <a:ea typeface="+mn-ea"/>
              <a:cs typeface="+mn-cs"/>
            </a:endParaRPr>
          </a:p>
          <a:p>
            <a:r>
              <a:rPr kumimoji="1" lang="en" altLang="ja-JP" sz="1200" b="0" i="0" kern="1200" dirty="0">
                <a:solidFill>
                  <a:schemeClr val="tx1"/>
                </a:solidFill>
                <a:effectLst/>
                <a:latin typeface="+mn-lt"/>
                <a:ea typeface="+mn-ea"/>
                <a:cs typeface="+mn-cs"/>
              </a:rPr>
              <a:t>CPE(Common Platform Enumeration)</a:t>
            </a:r>
            <a:r>
              <a:rPr kumimoji="1" lang="ja-JP" altLang="en-US" sz="1200" b="0" i="0" kern="1200" dirty="0">
                <a:solidFill>
                  <a:schemeClr val="tx1"/>
                </a:solidFill>
                <a:effectLst/>
                <a:latin typeface="+mn-lt"/>
                <a:ea typeface="+mn-ea"/>
                <a:cs typeface="+mn-cs"/>
              </a:rPr>
              <a:t>共通プラットフォーム一覧</a:t>
            </a:r>
            <a:endParaRPr kumimoji="1" lang="en" altLang="ja-JP" sz="1200" b="0" i="0" kern="1200" dirty="0">
              <a:solidFill>
                <a:schemeClr val="tx1"/>
              </a:solidFill>
              <a:effectLst/>
              <a:latin typeface="+mn-lt"/>
              <a:ea typeface="+mn-ea"/>
              <a:cs typeface="+mn-cs"/>
            </a:endParaRPr>
          </a:p>
          <a:p>
            <a:endParaRPr kumimoji="1" lang="en" altLang="ja-JP" sz="1200" b="0" i="0" kern="1200" dirty="0">
              <a:solidFill>
                <a:schemeClr val="tx1"/>
              </a:solidFill>
              <a:effectLst/>
              <a:latin typeface="+mn-lt"/>
              <a:ea typeface="+mn-ea"/>
              <a:cs typeface="+mn-cs"/>
            </a:endParaRPr>
          </a:p>
          <a:p>
            <a:r>
              <a:rPr kumimoji="1" lang="en" altLang="ja-JP" sz="1200" b="0" i="0" kern="1200" dirty="0">
                <a:solidFill>
                  <a:schemeClr val="tx1"/>
                </a:solidFill>
                <a:effectLst/>
                <a:latin typeface="+mn-lt"/>
                <a:ea typeface="+mn-ea"/>
                <a:cs typeface="+mn-cs"/>
              </a:rPr>
              <a:t>CPE</a:t>
            </a:r>
            <a:r>
              <a:rPr kumimoji="1" lang="ja-JP" altLang="en-US" sz="1200" b="0" i="0" kern="1200" dirty="0">
                <a:solidFill>
                  <a:schemeClr val="tx1"/>
                </a:solidFill>
                <a:effectLst/>
                <a:latin typeface="+mn-lt"/>
                <a:ea typeface="+mn-ea"/>
                <a:cs typeface="+mn-cs"/>
              </a:rPr>
              <a:t>名は、ハードウェア、オペレーティングシステム、アプリケーションなどのプラットフォームを識別するため名称です。この</a:t>
            </a:r>
            <a:r>
              <a:rPr kumimoji="1" lang="en" altLang="ja-JP" sz="1200" b="0" i="0" kern="1200" dirty="0">
                <a:solidFill>
                  <a:schemeClr val="tx1"/>
                </a:solidFill>
                <a:effectLst/>
                <a:latin typeface="+mn-lt"/>
                <a:ea typeface="+mn-ea"/>
                <a:cs typeface="+mn-cs"/>
              </a:rPr>
              <a:t>CPE</a:t>
            </a:r>
            <a:r>
              <a:rPr kumimoji="1" lang="ja-JP" altLang="en-US" sz="1200" b="0" i="0" kern="1200" dirty="0">
                <a:solidFill>
                  <a:schemeClr val="tx1"/>
                </a:solidFill>
                <a:effectLst/>
                <a:latin typeface="+mn-lt"/>
                <a:ea typeface="+mn-ea"/>
                <a:cs typeface="+mn-cs"/>
              </a:rPr>
              <a:t>名には</a:t>
            </a:r>
            <a:r>
              <a:rPr kumimoji="1" lang="en-US" altLang="ja-JP" sz="1200" b="0" i="0" kern="1200" dirty="0">
                <a:solidFill>
                  <a:schemeClr val="tx1"/>
                </a:solidFill>
                <a:effectLst/>
                <a:latin typeface="+mn-lt"/>
                <a:ea typeface="+mn-ea"/>
                <a:cs typeface="+mn-cs"/>
              </a:rPr>
              <a:t>,2</a:t>
            </a:r>
            <a:r>
              <a:rPr kumimoji="1" lang="ja-JP" altLang="en-US" sz="1200" b="0" i="0" kern="1200" dirty="0" err="1">
                <a:solidFill>
                  <a:schemeClr val="tx1"/>
                </a:solidFill>
                <a:effectLst/>
                <a:latin typeface="+mn-lt"/>
                <a:ea typeface="+mn-ea"/>
                <a:cs typeface="+mn-cs"/>
              </a:rPr>
              <a:t>つの</a:t>
            </a:r>
            <a:r>
              <a:rPr kumimoji="1" lang="ja-JP" altLang="en-US" sz="1200" b="0" i="0" kern="1200" dirty="0">
                <a:solidFill>
                  <a:schemeClr val="tx1"/>
                </a:solidFill>
                <a:effectLst/>
                <a:latin typeface="+mn-lt"/>
                <a:ea typeface="+mn-ea"/>
                <a:cs typeface="+mn-cs"/>
              </a:rPr>
              <a:t>特徴があります。</a:t>
            </a:r>
            <a:br>
              <a:rPr kumimoji="1" lang="ja-JP" altLang="en-US" sz="1200" b="0" i="0" kern="1200" dirty="0">
                <a:solidFill>
                  <a:schemeClr val="tx1"/>
                </a:solidFill>
                <a:effectLst/>
                <a:latin typeface="+mn-lt"/>
                <a:ea typeface="+mn-ea"/>
                <a:cs typeface="+mn-cs"/>
              </a:rPr>
            </a:br>
            <a:r>
              <a:rPr kumimoji="1" lang="ja-JP" altLang="en-US" sz="1200" b="0" i="0" kern="1200" dirty="0">
                <a:solidFill>
                  <a:schemeClr val="tx1"/>
                </a:solidFill>
                <a:effectLst/>
                <a:latin typeface="+mn-lt"/>
                <a:ea typeface="+mn-ea"/>
                <a:cs typeface="+mn-cs"/>
              </a:rPr>
              <a:t>　ひとつ目は名称の中に製品種別（ハードウェア</a:t>
            </a:r>
            <a:r>
              <a:rPr kumimoji="1" lang="en-US" altLang="ja-JP" sz="1200" b="0" i="0" kern="1200" dirty="0">
                <a:solidFill>
                  <a:schemeClr val="tx1"/>
                </a:solidFill>
                <a:effectLst/>
                <a:latin typeface="+mn-lt"/>
                <a:ea typeface="+mn-ea"/>
                <a:cs typeface="+mn-cs"/>
              </a:rPr>
              <a:t>,</a:t>
            </a:r>
            <a:r>
              <a:rPr kumimoji="1" lang="en" altLang="ja-JP" sz="1200" b="0" i="0" kern="1200" dirty="0">
                <a:solidFill>
                  <a:schemeClr val="tx1"/>
                </a:solidFill>
                <a:effectLst/>
                <a:latin typeface="+mn-lt"/>
                <a:ea typeface="+mn-ea"/>
                <a:cs typeface="+mn-cs"/>
              </a:rPr>
              <a:t>OS,</a:t>
            </a:r>
            <a:r>
              <a:rPr kumimoji="1" lang="ja-JP" altLang="en-US" sz="1200" b="0" i="0" kern="1200" dirty="0">
                <a:solidFill>
                  <a:schemeClr val="tx1"/>
                </a:solidFill>
                <a:effectLst/>
                <a:latin typeface="+mn-lt"/>
                <a:ea typeface="+mn-ea"/>
                <a:cs typeface="+mn-cs"/>
              </a:rPr>
              <a:t>アプリケーション）を加味していること。</a:t>
            </a:r>
            <a:br>
              <a:rPr kumimoji="1" lang="ja-JP" altLang="en-US" sz="1200" b="0" i="0" kern="1200" dirty="0">
                <a:solidFill>
                  <a:schemeClr val="tx1"/>
                </a:solidFill>
                <a:effectLst/>
                <a:latin typeface="+mn-lt"/>
                <a:ea typeface="+mn-ea"/>
                <a:cs typeface="+mn-cs"/>
              </a:rPr>
            </a:br>
            <a:r>
              <a:rPr kumimoji="1" lang="ja-JP" altLang="en-US" sz="1200" b="0" i="0" kern="1200" dirty="0">
                <a:solidFill>
                  <a:schemeClr val="tx1"/>
                </a:solidFill>
                <a:effectLst/>
                <a:latin typeface="+mn-lt"/>
                <a:ea typeface="+mn-ea"/>
                <a:cs typeface="+mn-cs"/>
              </a:rPr>
              <a:t>　ふたつ目はベンダ名と製品名とを連結して名称を生成していることです。</a:t>
            </a:r>
          </a:p>
          <a:p>
            <a:r>
              <a:rPr kumimoji="1" lang="en" altLang="ja-JP" sz="1200" b="1" i="0" kern="1200" dirty="0">
                <a:solidFill>
                  <a:schemeClr val="tx1"/>
                </a:solidFill>
                <a:effectLst/>
                <a:latin typeface="+mn-lt"/>
                <a:ea typeface="+mn-ea"/>
                <a:cs typeface="+mn-cs"/>
              </a:rPr>
              <a:t>CPE</a:t>
            </a:r>
            <a:r>
              <a:rPr kumimoji="1" lang="ja-JP" altLang="en-US" sz="1200" b="1" i="0" kern="1200" dirty="0">
                <a:solidFill>
                  <a:schemeClr val="tx1"/>
                </a:solidFill>
                <a:effectLst/>
                <a:latin typeface="+mn-lt"/>
                <a:ea typeface="+mn-ea"/>
                <a:cs typeface="+mn-cs"/>
              </a:rPr>
              <a:t>名の基本構成</a:t>
            </a:r>
            <a:br>
              <a:rPr kumimoji="1" lang="ja-JP" altLang="en-US" sz="1200" b="0" i="0" kern="1200" dirty="0">
                <a:solidFill>
                  <a:schemeClr val="tx1"/>
                </a:solidFill>
                <a:effectLst/>
                <a:latin typeface="+mn-lt"/>
                <a:ea typeface="+mn-ea"/>
                <a:cs typeface="+mn-cs"/>
              </a:rPr>
            </a:br>
            <a:r>
              <a:rPr kumimoji="1" lang="en" altLang="ja-JP" sz="1200" b="0" i="0" kern="1200" dirty="0">
                <a:solidFill>
                  <a:schemeClr val="tx1"/>
                </a:solidFill>
                <a:effectLst/>
                <a:latin typeface="+mn-lt"/>
                <a:ea typeface="+mn-ea"/>
                <a:cs typeface="+mn-cs"/>
              </a:rPr>
              <a:t>cpe</a:t>
            </a:r>
            <a:r>
              <a:rPr kumimoji="1" lang="ja-JP" altLang="en" sz="1200" b="0" i="0" kern="1200" dirty="0">
                <a:solidFill>
                  <a:schemeClr val="tx1"/>
                </a:solidFill>
                <a:effectLst/>
                <a:latin typeface="+mn-lt"/>
                <a:ea typeface="+mn-ea"/>
                <a:cs typeface="+mn-cs"/>
              </a:rPr>
              <a:t>：</a:t>
            </a:r>
            <a:r>
              <a:rPr kumimoji="1" lang="en"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種別</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ベンダ名</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製品名</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バージョン</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アップデート</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エディション</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言語</a:t>
            </a:r>
            <a:r>
              <a:rPr kumimoji="1" lang="en-US" altLang="ja-JP" sz="1200" b="0" i="0" kern="1200" dirty="0">
                <a:solidFill>
                  <a:schemeClr val="tx1"/>
                </a:solidFill>
                <a:effectLst/>
                <a:latin typeface="+mn-lt"/>
                <a:ea typeface="+mn-ea"/>
                <a:cs typeface="+mn-cs"/>
              </a:rPr>
              <a:t>}</a:t>
            </a:r>
          </a:p>
          <a:p>
            <a:endParaRPr kumimoji="1" lang="en-US" altLang="ja-JP" sz="1200" b="0" i="0" kern="1200" dirty="0">
              <a:solidFill>
                <a:schemeClr val="tx1"/>
              </a:solidFill>
              <a:effectLst/>
              <a:latin typeface="+mn-lt"/>
              <a:ea typeface="+mn-ea"/>
              <a:cs typeface="+mn-cs"/>
            </a:endParaRPr>
          </a:p>
          <a:p>
            <a:r>
              <a:rPr kumimoji="1" lang="en-US" altLang="ja-JP" sz="1200" b="0" i="0" kern="1200" dirty="0" err="1">
                <a:solidFill>
                  <a:schemeClr val="tx1"/>
                </a:solidFill>
                <a:effectLst/>
                <a:latin typeface="+mn-lt"/>
                <a:ea typeface="+mn-ea"/>
                <a:cs typeface="+mn-cs"/>
              </a:rPr>
              <a:t>Mongodb</a:t>
            </a:r>
            <a:r>
              <a:rPr kumimoji="1" lang="en-US" altLang="ja-JP" sz="1200" b="0" i="0" kern="1200" dirty="0">
                <a:solidFill>
                  <a:schemeClr val="tx1"/>
                </a:solidFill>
                <a:effectLst/>
                <a:latin typeface="+mn-lt"/>
                <a:ea typeface="+mn-ea"/>
                <a:cs typeface="+mn-cs"/>
              </a:rPr>
              <a:t> →</a:t>
            </a:r>
            <a:r>
              <a:rPr kumimoji="1" lang="ja-JP" altLang="en-US" sz="1200" b="0" i="0" kern="1200" dirty="0">
                <a:solidFill>
                  <a:schemeClr val="tx1"/>
                </a:solidFill>
                <a:effectLst/>
                <a:latin typeface="+mn-lt"/>
                <a:ea typeface="+mn-ea"/>
                <a:cs typeface="+mn-cs"/>
              </a:rPr>
              <a:t> データベース</a:t>
            </a:r>
            <a:endParaRPr kumimoji="1" lang="en-US" altLang="ja-JP" sz="1200" b="0" i="0" kern="1200" dirty="0">
              <a:solidFill>
                <a:schemeClr val="tx1"/>
              </a:solidFill>
              <a:effectLst/>
              <a:latin typeface="+mn-lt"/>
              <a:ea typeface="+mn-ea"/>
              <a:cs typeface="+mn-cs"/>
            </a:endParaRPr>
          </a:p>
          <a:p>
            <a:r>
              <a:rPr kumimoji="1" lang="en-US" altLang="ja-JP" sz="1200" b="0" i="0" kern="1200" dirty="0" err="1">
                <a:solidFill>
                  <a:schemeClr val="tx1"/>
                </a:solidFill>
                <a:effectLst/>
                <a:latin typeface="+mn-lt"/>
                <a:ea typeface="+mn-ea"/>
                <a:cs typeface="+mn-cs"/>
              </a:rPr>
              <a:t>Cve</a:t>
            </a:r>
            <a:r>
              <a:rPr kumimoji="1" lang="en-US" altLang="ja-JP" sz="1200" b="0" i="0" kern="1200" dirty="0">
                <a:solidFill>
                  <a:schemeClr val="tx1"/>
                </a:solidFill>
                <a:effectLst/>
                <a:latin typeface="+mn-lt"/>
                <a:ea typeface="+mn-ea"/>
                <a:cs typeface="+mn-cs"/>
              </a:rPr>
              <a:t> </a:t>
            </a:r>
            <a:r>
              <a:rPr kumimoji="1" lang="en-US" altLang="ja-JP" sz="1200" b="0" i="0" kern="1200" dirty="0" err="1">
                <a:solidFill>
                  <a:schemeClr val="tx1"/>
                </a:solidFill>
                <a:effectLst/>
                <a:latin typeface="+mn-lt"/>
                <a:ea typeface="+mn-ea"/>
                <a:cs typeface="+mn-cs"/>
              </a:rPr>
              <a:t>cpe</a:t>
            </a:r>
            <a:r>
              <a:rPr kumimoji="1" lang="ja-JP" altLang="en-US" sz="1200" b="0" i="0" kern="1200" dirty="0">
                <a:solidFill>
                  <a:schemeClr val="tx1"/>
                </a:solidFill>
                <a:effectLst/>
                <a:latin typeface="+mn-lt"/>
                <a:ea typeface="+mn-ea"/>
                <a:cs typeface="+mn-cs"/>
              </a:rPr>
              <a:t>の後ろに日本語名</a:t>
            </a:r>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6</a:t>
            </a:fld>
            <a:endParaRPr kumimoji="1" lang="ja-JP" altLang="en-US"/>
          </a:p>
        </p:txBody>
      </p:sp>
    </p:spTree>
    <p:extLst>
      <p:ext uri="{BB962C8B-B14F-4D97-AF65-F5344CB8AC3E}">
        <p14:creationId xmlns:p14="http://schemas.microsoft.com/office/powerpoint/2010/main" val="2649815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7</a:t>
            </a:fld>
            <a:endParaRPr kumimoji="1" lang="ja-JP" altLang="en-US"/>
          </a:p>
        </p:txBody>
      </p:sp>
    </p:spTree>
    <p:extLst>
      <p:ext uri="{BB962C8B-B14F-4D97-AF65-F5344CB8AC3E}">
        <p14:creationId xmlns:p14="http://schemas.microsoft.com/office/powerpoint/2010/main" val="3658372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最新バージョンでの脆弱性修正状況を出力することで，ライブラリのバージョンアップを提案し，ファイル差分の提示により，ソフトウェア側のパッチとの差を視覚化することで，先に挙げた問題点を解決</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バージョンがなくても検出できるのが手法としての売り</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8</a:t>
            </a:fld>
            <a:endParaRPr kumimoji="1" lang="ja-JP" altLang="en-US"/>
          </a:p>
        </p:txBody>
      </p:sp>
    </p:spTree>
    <p:extLst>
      <p:ext uri="{BB962C8B-B14F-4D97-AF65-F5344CB8AC3E}">
        <p14:creationId xmlns:p14="http://schemas.microsoft.com/office/powerpoint/2010/main" val="2024819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「全体像はこのようになっています」程度で次にいく　</a:t>
            </a:r>
            <a:r>
              <a:rPr kumimoji="1" lang="en-US" altLang="ja-JP" dirty="0"/>
              <a:t>10s</a:t>
            </a:r>
            <a:r>
              <a:rPr kumimoji="1" lang="ja-JP" altLang="en-US" dirty="0" err="1"/>
              <a:t>ぐらい</a:t>
            </a:r>
            <a:r>
              <a:rPr kumimoji="1" lang="ja-JP" altLang="en-US" dirty="0"/>
              <a:t>で</a:t>
            </a:r>
            <a:endParaRPr kumimoji="1" lang="en-US" altLang="ja-JP" dirty="0"/>
          </a:p>
          <a:p>
            <a:r>
              <a:rPr kumimoji="1" lang="ja-JP" altLang="en-US" dirty="0"/>
              <a:t>・入力には</a:t>
            </a:r>
            <a:endParaRPr kumimoji="1" lang="en-US" altLang="ja-JP" dirty="0"/>
          </a:p>
          <a:p>
            <a:r>
              <a:rPr kumimoji="1" lang="ja-JP" altLang="en-US" dirty="0"/>
              <a:t>・そして、検出脆弱性情報と最新バージョンにおける修正情報を出力</a:t>
            </a:r>
            <a:endParaRPr kumimoji="1" lang="en-US" altLang="ja-JP" dirty="0"/>
          </a:p>
          <a:p>
            <a:r>
              <a:rPr kumimoji="1" lang="en-US" altLang="ja-JP" dirty="0"/>
              <a:t>STEP</a:t>
            </a:r>
            <a:r>
              <a:rPr kumimoji="1" lang="ja-JP" altLang="en-US" dirty="0"/>
              <a:t>同行は次以降のスライドでどうせ言う</a:t>
            </a:r>
            <a:endParaRPr kumimoji="1" lang="en-US" altLang="ja-JP" dirty="0"/>
          </a:p>
          <a:p>
            <a:endParaRPr kumimoji="1" lang="en-US" altLang="ja-JP" dirty="0"/>
          </a:p>
          <a:p>
            <a:r>
              <a:rPr kumimoji="1" lang="ja-JP" altLang="en-US" dirty="0"/>
              <a:t>ここで</a:t>
            </a:r>
            <a:r>
              <a:rPr kumimoji="1" lang="en-US" altLang="ja-JP" dirty="0"/>
              <a:t>4</a:t>
            </a:r>
            <a:r>
              <a:rPr kumimoji="1" lang="ja-JP" altLang="en-US" dirty="0"/>
              <a:t>分</a:t>
            </a:r>
          </a:p>
        </p:txBody>
      </p:sp>
      <p:sp>
        <p:nvSpPr>
          <p:cNvPr id="4" name="スライド番号プレースホルダー 3"/>
          <p:cNvSpPr>
            <a:spLocks noGrp="1"/>
          </p:cNvSpPr>
          <p:nvPr>
            <p:ph type="sldNum" sz="quarter" idx="5"/>
          </p:nvPr>
        </p:nvSpPr>
        <p:spPr/>
        <p:txBody>
          <a:bodyPr/>
          <a:lstStyle/>
          <a:p>
            <a:fld id="{2FD29E6E-9693-FA47-8EBE-E00F9F525CE6}" type="slidenum">
              <a:rPr kumimoji="1" lang="ja-JP" altLang="en-US" smtClean="0"/>
              <a:t>9</a:t>
            </a:fld>
            <a:endParaRPr kumimoji="1" lang="ja-JP" altLang="en-US"/>
          </a:p>
        </p:txBody>
      </p:sp>
    </p:spTree>
    <p:extLst>
      <p:ext uri="{BB962C8B-B14F-4D97-AF65-F5344CB8AC3E}">
        <p14:creationId xmlns:p14="http://schemas.microsoft.com/office/powerpoint/2010/main" val="2861985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49DAE65E-C836-6A46-AB59-FA923430506F}" type="datetime1">
              <a:rPr kumimoji="1" lang="ja-JP" altLang="en-US" smtClean="0"/>
              <a:t>2021/2/22</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1706492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84F68804-9FAA-B242-9712-AD409C311C33}" type="datetime1">
              <a:rPr kumimoji="1" lang="ja-JP" altLang="en-US" smtClean="0"/>
              <a:t>2021/2/22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370486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7648FC99-4338-974C-A02D-B04B1C89A4B2}" type="datetime1">
              <a:rPr kumimoji="1" lang="ja-JP" altLang="en-US" smtClean="0"/>
              <a:t>2021/2/22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138284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2BF4BB5B-8D93-3548-AEB0-3EF82FFBF25F}" type="datetime1">
              <a:rPr kumimoji="1" lang="ja-JP" altLang="en-US" smtClean="0"/>
              <a:t>2021/2/22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3352651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D11CFAB-E112-824F-A402-C626F968C826}" type="datetime1">
              <a:rPr kumimoji="1" lang="ja-JP" altLang="en-US" smtClean="0"/>
              <a:t>2021/2/22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4089584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FEFE4B37-AAB2-CB4B-AD2E-1120B30737E1}" type="datetime1">
              <a:rPr kumimoji="1" lang="ja-JP" altLang="en-US" smtClean="0"/>
              <a:t>2021/2/22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266983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3BFE7723-A6A7-8747-82D4-60627FF6E895}" type="datetime1">
              <a:rPr kumimoji="1" lang="ja-JP" altLang="en-US" smtClean="0"/>
              <a:t>2021/2/22</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343729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84693C0F-5901-7444-A957-32B0A66CAE04}" type="datetime1">
              <a:rPr kumimoji="1" lang="ja-JP" altLang="en-US" smtClean="0"/>
              <a:t>2021/2/22</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443495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6E934AC0-CFC8-E542-8814-AB9E7EEED751}" type="datetime1">
              <a:rPr kumimoji="1" lang="ja-JP" altLang="en-US" smtClean="0"/>
              <a:t>2021/2/22</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3063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ADA0B132-1942-734D-8712-CA873E59DE2A}" type="datetime1">
              <a:rPr kumimoji="1" lang="ja-JP" altLang="en-US" smtClean="0"/>
              <a:t>2021/2/22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2410965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F1A18B03-0692-B04D-919F-798F35E74021}" type="datetime1">
              <a:rPr kumimoji="1" lang="ja-JP" altLang="en-US" smtClean="0"/>
              <a:t>2021/2/22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AADD923-353A-0345-B45A-EED97D58CC60}" type="slidenum">
              <a:rPr kumimoji="1" lang="ja-JP" altLang="en-US" smtClean="0"/>
              <a:t>‹#›</a:t>
            </a:fld>
            <a:endParaRPr kumimoji="1" lang="ja-JP" altLang="en-US"/>
          </a:p>
        </p:txBody>
      </p:sp>
    </p:spTree>
    <p:extLst>
      <p:ext uri="{BB962C8B-B14F-4D97-AF65-F5344CB8AC3E}">
        <p14:creationId xmlns:p14="http://schemas.microsoft.com/office/powerpoint/2010/main" val="2162491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4BA5DF91-67BE-5544-B560-51C311485638}" type="datetime1">
              <a:rPr kumimoji="1" lang="ja-JP" altLang="en-US" smtClean="0"/>
              <a:t>2021/2/22</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AADD923-353A-0345-B45A-EED97D58CC60}"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4265803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jvn.jp/"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quifaxsecurity2017.com/updates/-/announcements/a-progress-update-for-consumer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quifaxsecurity2017.com/updates/-/announcements/a-progress-update-for-consumer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www.gmo-pg.com/corp/newsroom/pdf/170310_gmo_pg_ir_kaiji.pdf"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7.png"/><Relationship Id="rId7"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8.png"/><Relationship Id="rId10" Type="http://schemas.openxmlformats.org/officeDocument/2006/relationships/comments" Target="../comments/comment1.xml"/><Relationship Id="rId4" Type="http://schemas.openxmlformats.org/officeDocument/2006/relationships/image" Target="../media/image5.png"/><Relationship Id="rId9" Type="http://schemas.openxmlformats.org/officeDocument/2006/relationships/image" Target="../media/image1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ependabot.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github.com/cve-search/cve-search"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A33B45-D4D7-7443-A934-7E7BF99BE138}"/>
              </a:ext>
            </a:extLst>
          </p:cNvPr>
          <p:cNvSpPr>
            <a:spLocks noGrp="1"/>
          </p:cNvSpPr>
          <p:nvPr>
            <p:ph type="ctrTitle"/>
          </p:nvPr>
        </p:nvSpPr>
        <p:spPr>
          <a:xfrm>
            <a:off x="310020" y="1484313"/>
            <a:ext cx="8544837" cy="1470025"/>
          </a:xfrm>
        </p:spPr>
        <p:txBody>
          <a:bodyPr/>
          <a:lstStyle/>
          <a:p>
            <a:r>
              <a:rPr lang="ja-JP" altLang="en-US" sz="4400" dirty="0"/>
              <a:t>ライブラリのバージョン検出手法を用いた脆弱性検知ツールの試作</a:t>
            </a:r>
            <a:endParaRPr lang="en-US" altLang="ja-JP" sz="4400" dirty="0"/>
          </a:p>
        </p:txBody>
      </p:sp>
      <p:sp>
        <p:nvSpPr>
          <p:cNvPr id="3" name="字幕 2">
            <a:extLst>
              <a:ext uri="{FF2B5EF4-FFF2-40B4-BE49-F238E27FC236}">
                <a16:creationId xmlns:a16="http://schemas.microsoft.com/office/drawing/2014/main" id="{6476FFA2-C7FE-DA41-B0D9-59F1961E535D}"/>
              </a:ext>
            </a:extLst>
          </p:cNvPr>
          <p:cNvSpPr>
            <a:spLocks noGrp="1"/>
          </p:cNvSpPr>
          <p:nvPr>
            <p:ph type="subTitle" idx="1"/>
          </p:nvPr>
        </p:nvSpPr>
        <p:spPr>
          <a:xfrm>
            <a:off x="1208690" y="3573463"/>
            <a:ext cx="6726620" cy="1752600"/>
          </a:xfrm>
        </p:spPr>
        <p:txBody>
          <a:bodyPr/>
          <a:lstStyle/>
          <a:p>
            <a:endParaRPr lang="en-US" altLang="ja-JP"/>
          </a:p>
          <a:p>
            <a:r>
              <a:rPr kumimoji="1" lang="en-US" altLang="ja-JP"/>
              <a:t>			</a:t>
            </a:r>
            <a:r>
              <a:rPr kumimoji="1" lang="ja-JP" altLang="en-US"/>
              <a:t>井上研究室</a:t>
            </a:r>
            <a:r>
              <a:rPr lang="en-US" altLang="ja-JP"/>
              <a:t> </a:t>
            </a:r>
            <a:r>
              <a:rPr lang="ja-JP" altLang="en-US"/>
              <a:t>杉森</a:t>
            </a:r>
            <a:r>
              <a:rPr lang="en-US" altLang="ja-JP"/>
              <a:t> </a:t>
            </a:r>
            <a:r>
              <a:rPr lang="ja-JP" altLang="en-US"/>
              <a:t>遼</a:t>
            </a:r>
          </a:p>
        </p:txBody>
      </p:sp>
      <p:sp>
        <p:nvSpPr>
          <p:cNvPr id="4" name="スライド番号プレースホルダー 3">
            <a:extLst>
              <a:ext uri="{FF2B5EF4-FFF2-40B4-BE49-F238E27FC236}">
                <a16:creationId xmlns:a16="http://schemas.microsoft.com/office/drawing/2014/main" id="{5168D913-C168-B243-8718-6B8791BBE9AB}"/>
              </a:ext>
            </a:extLst>
          </p:cNvPr>
          <p:cNvSpPr>
            <a:spLocks noGrp="1"/>
          </p:cNvSpPr>
          <p:nvPr>
            <p:ph type="sldNum" sz="quarter" idx="4"/>
          </p:nvPr>
        </p:nvSpPr>
        <p:spPr/>
        <p:txBody>
          <a:bodyPr/>
          <a:lstStyle/>
          <a:p>
            <a:fld id="{6AADD923-353A-0345-B45A-EED97D58CC60}" type="slidenum">
              <a:rPr kumimoji="1" lang="ja-JP" altLang="en-US" smtClean="0"/>
              <a:t>1</a:t>
            </a:fld>
            <a:endParaRPr kumimoji="1" lang="ja-JP" altLang="en-US"/>
          </a:p>
        </p:txBody>
      </p:sp>
    </p:spTree>
    <p:extLst>
      <p:ext uri="{BB962C8B-B14F-4D97-AF65-F5344CB8AC3E}">
        <p14:creationId xmlns:p14="http://schemas.microsoft.com/office/powerpoint/2010/main" val="1792993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a:xfrm>
            <a:off x="165887" y="274638"/>
            <a:ext cx="8582825" cy="1143000"/>
          </a:xfrm>
        </p:spPr>
        <p:txBody>
          <a:bodyPr/>
          <a:lstStyle/>
          <a:p>
            <a:r>
              <a:rPr kumimoji="1" lang="en-US" altLang="ja-JP" sz="4400" dirty="0"/>
              <a:t>STEP1:</a:t>
            </a:r>
            <a:r>
              <a:rPr kumimoji="1" lang="ja-JP" altLang="en-US" sz="4400" dirty="0"/>
              <a:t>ライブラリのバージョン検出</a:t>
            </a:r>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a:xfrm>
            <a:off x="457199" y="1600202"/>
            <a:ext cx="8291513" cy="4855027"/>
          </a:xfrm>
        </p:spPr>
        <p:txBody>
          <a:bodyPr/>
          <a:lstStyle/>
          <a:p>
            <a:r>
              <a:rPr kumimoji="1" lang="en-US" altLang="ja-JP" sz="2800" dirty="0"/>
              <a:t>STEP1-1:</a:t>
            </a:r>
            <a:r>
              <a:rPr kumimoji="1" lang="ja-JP" altLang="en-US" sz="2800" dirty="0"/>
              <a:t>ライブラリの</a:t>
            </a:r>
            <a:r>
              <a:rPr lang="ja-JP" altLang="en-US" sz="2800" dirty="0"/>
              <a:t>現バージョンを検出</a:t>
            </a:r>
            <a:endParaRPr lang="en-US" altLang="ja-JP" sz="2800" dirty="0"/>
          </a:p>
          <a:p>
            <a:pPr lvl="1"/>
            <a:r>
              <a:rPr lang="ja-JP" altLang="en-US" sz="2400" dirty="0"/>
              <a:t>ソースファイル集合を入力として，再利用元のライブラリのバージョンを検出する手法を</a:t>
            </a:r>
            <a:r>
              <a:rPr lang="ja-JP" altLang="en-US" sz="2400"/>
              <a:t>採用</a:t>
            </a:r>
            <a:r>
              <a:rPr lang="en-US" altLang="ja-JP" sz="2400" dirty="0"/>
              <a:t>[6]</a:t>
            </a:r>
          </a:p>
          <a:p>
            <a:pPr lvl="2"/>
            <a:r>
              <a:rPr lang="ja-JP" altLang="en-US" sz="2400" dirty="0"/>
              <a:t>高速な類似度計算を行い，高い精度でライブラリのバージョンを検出</a:t>
            </a:r>
            <a:endParaRPr lang="en-US" altLang="ja-JP" sz="2400" dirty="0"/>
          </a:p>
          <a:p>
            <a:r>
              <a:rPr lang="en-US" altLang="ja-JP" sz="2800" dirty="0"/>
              <a:t>STEP1-2:</a:t>
            </a:r>
            <a:r>
              <a:rPr lang="ja-JP" altLang="en-US" sz="2800" dirty="0"/>
              <a:t>ライブラリの最新バージョン情報を取得</a:t>
            </a:r>
            <a:endParaRPr lang="en-US" altLang="ja-JP" sz="2800" dirty="0"/>
          </a:p>
          <a:p>
            <a:pPr lvl="1"/>
            <a:r>
              <a:rPr lang="ja-JP" altLang="en-US" sz="2500" dirty="0"/>
              <a:t>再利用元のライブラリの情報から取得</a:t>
            </a:r>
            <a:endParaRPr lang="en-US" altLang="ja-JP" sz="2500" dirty="0"/>
          </a:p>
          <a:p>
            <a:pPr lvl="1"/>
            <a:endParaRPr lang="en-US" altLang="ja-JP" sz="2800" dirty="0"/>
          </a:p>
          <a:p>
            <a:endParaRPr lang="en-US" altLang="ja-JP" sz="3100" dirty="0"/>
          </a:p>
          <a:p>
            <a:pPr lvl="2"/>
            <a:endParaRPr lang="ja-JP" altLang="en-US" sz="2500" dirty="0"/>
          </a:p>
          <a:p>
            <a:pPr lvl="1"/>
            <a:endParaRPr kumimoji="1" lang="ja-JP" altLang="en-US"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10</a:t>
            </a:fld>
            <a:endParaRPr kumimoji="1" lang="ja-JP" altLang="en-US"/>
          </a:p>
        </p:txBody>
      </p:sp>
      <p:sp>
        <p:nvSpPr>
          <p:cNvPr id="5" name="テキスト ボックス 4">
            <a:extLst>
              <a:ext uri="{FF2B5EF4-FFF2-40B4-BE49-F238E27FC236}">
                <a16:creationId xmlns:a16="http://schemas.microsoft.com/office/drawing/2014/main" id="{CC4DC3FD-2B19-B84D-9592-EE1606305DF0}"/>
              </a:ext>
            </a:extLst>
          </p:cNvPr>
          <p:cNvSpPr txBox="1"/>
          <p:nvPr/>
        </p:nvSpPr>
        <p:spPr>
          <a:xfrm>
            <a:off x="457199" y="5847062"/>
            <a:ext cx="7730001" cy="461665"/>
          </a:xfrm>
          <a:prstGeom prst="rect">
            <a:avLst/>
          </a:prstGeom>
          <a:noFill/>
        </p:spPr>
        <p:txBody>
          <a:bodyPr wrap="none" rtlCol="0">
            <a:spAutoFit/>
          </a:bodyPr>
          <a:lstStyle/>
          <a:p>
            <a:r>
              <a:rPr kumimoji="1" lang="en-US" altLang="ja-JP" sz="1200" dirty="0"/>
              <a:t>[6</a:t>
            </a:r>
            <a:r>
              <a:rPr lang="en-US" altLang="ja-JP" sz="1200" dirty="0"/>
              <a:t>] </a:t>
            </a:r>
            <a:r>
              <a:rPr lang="ja-JP" altLang="en-US" sz="1200"/>
              <a:t>伊藤 薫</a:t>
            </a:r>
            <a:r>
              <a:rPr lang="en-US" altLang="ja-JP" sz="1200" dirty="0"/>
              <a:t>, </a:t>
            </a:r>
            <a:r>
              <a:rPr lang="ja-JP" altLang="en-US" sz="1200"/>
              <a:t>石尾 隆</a:t>
            </a:r>
            <a:r>
              <a:rPr lang="en-US" altLang="ja-JP" sz="1200" dirty="0"/>
              <a:t>, </a:t>
            </a:r>
            <a:r>
              <a:rPr lang="ja-JP" altLang="en-US" sz="1200"/>
              <a:t>神田 哲也</a:t>
            </a:r>
            <a:r>
              <a:rPr lang="en-US" altLang="ja-JP" sz="1200" dirty="0"/>
              <a:t>,</a:t>
            </a:r>
            <a:r>
              <a:rPr lang="ja-JP" altLang="en-US" sz="1200"/>
              <a:t>井上 克郎</a:t>
            </a:r>
            <a:r>
              <a:rPr lang="en-US" altLang="ja-JP" sz="1200" dirty="0"/>
              <a:t> “</a:t>
            </a:r>
            <a:r>
              <a:rPr lang="ja-JP" altLang="en-US" sz="1200"/>
              <a:t>軽量な類似度計算によるプロジェクト間のソースファイル集合の再利用検出</a:t>
            </a:r>
            <a:r>
              <a:rPr lang="en-US" altLang="ja-JP" sz="1200" dirty="0"/>
              <a:t>” </a:t>
            </a:r>
          </a:p>
          <a:p>
            <a:r>
              <a:rPr lang="ja-JP" altLang="en-US" sz="1200"/>
              <a:t>電子情報通信学会論文誌 </a:t>
            </a:r>
            <a:r>
              <a:rPr lang="en-US" altLang="ja-JP" sz="1200" dirty="0"/>
              <a:t>VOL.J103-D NO.7 pp.542--554</a:t>
            </a:r>
          </a:p>
        </p:txBody>
      </p:sp>
    </p:spTree>
    <p:extLst>
      <p:ext uri="{BB962C8B-B14F-4D97-AF65-F5344CB8AC3E}">
        <p14:creationId xmlns:p14="http://schemas.microsoft.com/office/powerpoint/2010/main" val="2963094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p:txBody>
          <a:bodyPr/>
          <a:lstStyle/>
          <a:p>
            <a:r>
              <a:rPr lang="en-US" altLang="ja-JP" sz="4400"/>
              <a:t>STEP2: </a:t>
            </a:r>
            <a:r>
              <a:rPr lang="ja-JP" altLang="en-US" sz="4400"/>
              <a:t>脆弱性情報の検索</a:t>
            </a:r>
            <a:r>
              <a:rPr lang="en-US" altLang="ja-JP" sz="4400"/>
              <a:t> </a:t>
            </a:r>
            <a:endParaRPr kumimoji="1" lang="ja-JP" altLang="en-US" sz="4400"/>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a:xfrm>
            <a:off x="457199" y="1600202"/>
            <a:ext cx="8291513" cy="4855027"/>
          </a:xfrm>
        </p:spPr>
        <p:txBody>
          <a:bodyPr/>
          <a:lstStyle/>
          <a:p>
            <a:r>
              <a:rPr lang="ja-JP" altLang="en-US" sz="2800" dirty="0"/>
              <a:t>既存ツールの</a:t>
            </a:r>
            <a:r>
              <a:rPr lang="en-US" altLang="ja-JP" sz="2800" dirty="0"/>
              <a:t>CVE-Search</a:t>
            </a:r>
            <a:r>
              <a:rPr lang="ja-JP" altLang="en-US" sz="2800" dirty="0"/>
              <a:t>を使用</a:t>
            </a:r>
            <a:endParaRPr lang="en-US" altLang="ja-JP" sz="2800" dirty="0"/>
          </a:p>
          <a:p>
            <a:pPr lvl="1"/>
            <a:r>
              <a:rPr lang="ja-JP" altLang="en-US" sz="2800" dirty="0"/>
              <a:t>脆弱性に関する情報をライブラリ名を用いて，データベースから</a:t>
            </a:r>
            <a:r>
              <a:rPr lang="ja-JP" altLang="en-US" sz="2800"/>
              <a:t>キーワード検索</a:t>
            </a:r>
            <a:endParaRPr lang="en-US" altLang="ja-JP" sz="2800" dirty="0"/>
          </a:p>
          <a:p>
            <a:pPr lvl="1"/>
            <a:r>
              <a:rPr lang="ja-JP" altLang="en-US" sz="2800"/>
              <a:t>全文検索のため，不必要な脆弱性情報が混在</a:t>
            </a:r>
            <a:endParaRPr lang="en-US" altLang="ja-JP" sz="2800" dirty="0"/>
          </a:p>
          <a:p>
            <a:pPr marL="685800" lvl="2" indent="0">
              <a:buNone/>
            </a:pPr>
            <a:endParaRPr lang="en-US" altLang="ja-JP" sz="1900" dirty="0"/>
          </a:p>
          <a:p>
            <a:endParaRPr lang="en-US" altLang="ja-JP" sz="3100" dirty="0"/>
          </a:p>
          <a:p>
            <a:endParaRPr lang="en-US" altLang="ja-JP" sz="3100" dirty="0"/>
          </a:p>
          <a:p>
            <a:pPr lvl="2"/>
            <a:endParaRPr lang="ja-JP" altLang="en-US" sz="2500" dirty="0"/>
          </a:p>
          <a:p>
            <a:pPr lvl="1"/>
            <a:endParaRPr kumimoji="1" lang="ja-JP" altLang="en-US"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11</a:t>
            </a:fld>
            <a:endParaRPr kumimoji="1" lang="ja-JP" altLang="en-US"/>
          </a:p>
        </p:txBody>
      </p:sp>
    </p:spTree>
    <p:extLst>
      <p:ext uri="{BB962C8B-B14F-4D97-AF65-F5344CB8AC3E}">
        <p14:creationId xmlns:p14="http://schemas.microsoft.com/office/powerpoint/2010/main" val="2519087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p:txBody>
          <a:bodyPr/>
          <a:lstStyle/>
          <a:p>
            <a:r>
              <a:rPr kumimoji="1" lang="en-US" altLang="ja-JP" sz="4400" dirty="0"/>
              <a:t>STEP3:</a:t>
            </a:r>
            <a:r>
              <a:rPr kumimoji="1" lang="ja-JP" altLang="en-US" sz="4400"/>
              <a:t>フィルタリング</a:t>
            </a:r>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a:xfrm>
            <a:off x="457199" y="1600202"/>
            <a:ext cx="8388805" cy="4855027"/>
          </a:xfrm>
        </p:spPr>
        <p:txBody>
          <a:bodyPr/>
          <a:lstStyle/>
          <a:p>
            <a:r>
              <a:rPr lang="ja-JP" altLang="en-US" sz="2800" dirty="0"/>
              <a:t>検索情報のフィルタリング</a:t>
            </a:r>
            <a:endParaRPr lang="en-US" altLang="ja-JP" sz="2800" dirty="0"/>
          </a:p>
          <a:p>
            <a:pPr lvl="1"/>
            <a:r>
              <a:rPr lang="ja-JP" altLang="en-US" sz="2400" dirty="0"/>
              <a:t>脆弱性情報に記載される</a:t>
            </a:r>
            <a:r>
              <a:rPr lang="en-US" altLang="ja-JP" sz="2400" dirty="0"/>
              <a:t>CPE</a:t>
            </a:r>
            <a:r>
              <a:rPr lang="ja-JP" altLang="en-US" sz="2400" dirty="0"/>
              <a:t>を用いてフィルタリング</a:t>
            </a:r>
            <a:endParaRPr lang="en-US" altLang="ja-JP" sz="2400" dirty="0"/>
          </a:p>
          <a:p>
            <a:pPr lvl="2"/>
            <a:r>
              <a:rPr lang="ja-JP" altLang="en-US" dirty="0"/>
              <a:t>ソフトウェアなどを識別するための名称</a:t>
            </a:r>
            <a:endParaRPr lang="en-US" altLang="ja-JP" dirty="0"/>
          </a:p>
          <a:p>
            <a:pPr lvl="2"/>
            <a:endParaRPr lang="en-US" altLang="ja-JP" dirty="0"/>
          </a:p>
          <a:p>
            <a:pPr lvl="1"/>
            <a:endParaRPr lang="en-US" altLang="ja-JP" sz="2500" dirty="0"/>
          </a:p>
          <a:p>
            <a:pPr lvl="1"/>
            <a:r>
              <a:rPr lang="ja-JP" altLang="en-US" sz="2400" dirty="0"/>
              <a:t>製品名，バージョン名，アップデートの一致でフィルタリング</a:t>
            </a:r>
            <a:endParaRPr lang="en-US" altLang="ja-JP" sz="2400" dirty="0"/>
          </a:p>
          <a:p>
            <a:pPr lvl="2"/>
            <a:r>
              <a:rPr lang="ja-JP" altLang="en-US" dirty="0"/>
              <a:t>製品名はライブラリ名，バージョン名はライブラリの</a:t>
            </a:r>
            <a:br>
              <a:rPr lang="en-US" altLang="ja-JP" dirty="0"/>
            </a:br>
            <a:r>
              <a:rPr lang="ja-JP" altLang="en-US" dirty="0"/>
              <a:t>バージョン</a:t>
            </a:r>
            <a:endParaRPr lang="en-US" altLang="ja-JP" dirty="0"/>
          </a:p>
          <a:p>
            <a:pPr lvl="2"/>
            <a:r>
              <a:rPr lang="ja-JP" altLang="en-US" dirty="0"/>
              <a:t>アップデートに関係する文字列を含むかどうかで</a:t>
            </a:r>
            <a:br>
              <a:rPr lang="en-US" altLang="ja-JP" dirty="0"/>
            </a:br>
            <a:r>
              <a:rPr lang="ja-JP" altLang="en-US" dirty="0"/>
              <a:t>フィルタリング方法を変更</a:t>
            </a:r>
            <a:endParaRPr lang="en-US" altLang="ja-JP" dirty="0"/>
          </a:p>
          <a:p>
            <a:pPr lvl="1"/>
            <a:endParaRPr lang="en-US" altLang="ja-JP" sz="2500" dirty="0"/>
          </a:p>
          <a:p>
            <a:endParaRPr lang="en-US" altLang="ja-JP" sz="3100" dirty="0"/>
          </a:p>
          <a:p>
            <a:pPr lvl="2"/>
            <a:endParaRPr lang="ja-JP" altLang="en-US" sz="2500" dirty="0"/>
          </a:p>
          <a:p>
            <a:pPr lvl="1"/>
            <a:endParaRPr kumimoji="1" lang="ja-JP" altLang="en-US"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12</a:t>
            </a:fld>
            <a:endParaRPr kumimoji="1" lang="ja-JP" altLang="en-US"/>
          </a:p>
        </p:txBody>
      </p:sp>
      <p:sp>
        <p:nvSpPr>
          <p:cNvPr id="5" name="角丸四角形 4">
            <a:extLst>
              <a:ext uri="{FF2B5EF4-FFF2-40B4-BE49-F238E27FC236}">
                <a16:creationId xmlns:a16="http://schemas.microsoft.com/office/drawing/2014/main" id="{966ED356-1E4F-C94A-8C96-E2AFC9AD157D}"/>
              </a:ext>
            </a:extLst>
          </p:cNvPr>
          <p:cNvSpPr/>
          <p:nvPr/>
        </p:nvSpPr>
        <p:spPr>
          <a:xfrm>
            <a:off x="457199" y="3044385"/>
            <a:ext cx="8424042" cy="57806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861D37F2-8DBA-0647-874A-9C45B38DBAB7}"/>
              </a:ext>
            </a:extLst>
          </p:cNvPr>
          <p:cNvSpPr txBox="1"/>
          <p:nvPr/>
        </p:nvSpPr>
        <p:spPr>
          <a:xfrm>
            <a:off x="515349" y="3120430"/>
            <a:ext cx="8433517" cy="723275"/>
          </a:xfrm>
          <a:prstGeom prst="rect">
            <a:avLst/>
          </a:prstGeom>
          <a:noFill/>
        </p:spPr>
        <p:txBody>
          <a:bodyPr wrap="square" lIns="91440" tIns="45720" rIns="91440" bIns="45720" rtlCol="0" anchor="t">
            <a:spAutoFit/>
          </a:bodyPr>
          <a:lstStyle/>
          <a:p>
            <a:r>
              <a:rPr lang="en-US" altLang="ja-JP" sz="1700" dirty="0" err="1">
                <a:latin typeface="Tahoma"/>
                <a:ea typeface="ＭＳ Ｐゴシック"/>
                <a:cs typeface="Tahoma"/>
              </a:rPr>
              <a:t>cpe</a:t>
            </a:r>
            <a:r>
              <a:rPr lang="en-US" altLang="ja-JP" sz="1700" dirty="0">
                <a:latin typeface="Tahoma"/>
                <a:ea typeface="ＭＳ Ｐゴシック"/>
                <a:cs typeface="Tahoma"/>
              </a:rPr>
              <a:t>:{</a:t>
            </a:r>
            <a:r>
              <a:rPr lang="ja-JP" altLang="en-US" sz="1700" dirty="0">
                <a:latin typeface="Tahoma"/>
                <a:ea typeface="ＭＳ Ｐゴシック"/>
                <a:cs typeface="Tahoma"/>
              </a:rPr>
              <a:t>種別</a:t>
            </a:r>
            <a:r>
              <a:rPr lang="en-US" altLang="ja-JP" sz="1700" dirty="0">
                <a:latin typeface="Tahoma"/>
                <a:ea typeface="ＭＳ Ｐゴシック"/>
                <a:cs typeface="Tahoma"/>
              </a:rPr>
              <a:t>}:{</a:t>
            </a:r>
            <a:r>
              <a:rPr lang="ja-JP" altLang="en-US" sz="1700" dirty="0">
                <a:latin typeface="Tahoma"/>
                <a:ea typeface="ＭＳ Ｐゴシック"/>
                <a:cs typeface="Tahoma"/>
              </a:rPr>
              <a:t>ベンダー名</a:t>
            </a:r>
            <a:r>
              <a:rPr lang="en-US" altLang="ja-JP" sz="1700" dirty="0">
                <a:latin typeface="Tahoma"/>
                <a:ea typeface="ＭＳ Ｐゴシック"/>
                <a:cs typeface="Tahoma"/>
              </a:rPr>
              <a:t>}:{</a:t>
            </a:r>
            <a:r>
              <a:rPr lang="ja-JP" altLang="en-US" sz="1700" dirty="0">
                <a:latin typeface="Tahoma"/>
                <a:ea typeface="ＭＳ Ｐゴシック"/>
                <a:cs typeface="Tahoma"/>
              </a:rPr>
              <a:t>製品名</a:t>
            </a:r>
            <a:r>
              <a:rPr lang="en-US" altLang="ja-JP" sz="1700" dirty="0">
                <a:latin typeface="Tahoma"/>
                <a:ea typeface="ＭＳ Ｐゴシック"/>
                <a:cs typeface="Tahoma"/>
              </a:rPr>
              <a:t>}:{</a:t>
            </a:r>
            <a:r>
              <a:rPr lang="ja-JP" altLang="en-US" sz="1700" dirty="0">
                <a:latin typeface="Tahoma"/>
                <a:ea typeface="ＭＳ Ｐゴシック"/>
                <a:cs typeface="Tahoma"/>
              </a:rPr>
              <a:t>バージョン名</a:t>
            </a:r>
            <a:r>
              <a:rPr lang="en-US" altLang="ja-JP" sz="1700" dirty="0">
                <a:latin typeface="Tahoma"/>
                <a:ea typeface="ＭＳ Ｐゴシック"/>
                <a:cs typeface="Tahoma"/>
              </a:rPr>
              <a:t>}:{</a:t>
            </a:r>
            <a:r>
              <a:rPr lang="ja-JP" altLang="en-US" sz="1700" dirty="0">
                <a:latin typeface="Tahoma"/>
                <a:ea typeface="ＭＳ Ｐゴシック"/>
                <a:cs typeface="Tahoma"/>
              </a:rPr>
              <a:t>アップデート</a:t>
            </a:r>
            <a:r>
              <a:rPr lang="en-US" altLang="ja-JP" sz="1700" dirty="0">
                <a:latin typeface="Tahoma"/>
                <a:ea typeface="ＭＳ Ｐゴシック"/>
                <a:cs typeface="Tahoma"/>
              </a:rPr>
              <a:t>}:{</a:t>
            </a:r>
            <a:r>
              <a:rPr lang="ja-JP" altLang="en-US" sz="1700" dirty="0">
                <a:latin typeface="Tahoma"/>
                <a:ea typeface="ＭＳ Ｐゴシック"/>
                <a:cs typeface="Tahoma"/>
              </a:rPr>
              <a:t>エディション</a:t>
            </a:r>
            <a:r>
              <a:rPr lang="en-US" altLang="ja-JP" sz="1700" dirty="0">
                <a:latin typeface="Tahoma"/>
                <a:ea typeface="ＭＳ Ｐゴシック"/>
                <a:cs typeface="Tahoma"/>
              </a:rPr>
              <a:t>}:{</a:t>
            </a:r>
            <a:r>
              <a:rPr lang="ja-JP" altLang="en-US" sz="1700" dirty="0">
                <a:latin typeface="Tahoma"/>
                <a:ea typeface="ＭＳ Ｐゴシック"/>
                <a:cs typeface="Tahoma"/>
              </a:rPr>
              <a:t>言語</a:t>
            </a:r>
            <a:r>
              <a:rPr lang="en-US" altLang="ja-JP" sz="1700" dirty="0">
                <a:latin typeface="Tahoma"/>
                <a:ea typeface="ＭＳ Ｐゴシック"/>
                <a:cs typeface="Tahoma"/>
              </a:rPr>
              <a:t>}</a:t>
            </a:r>
          </a:p>
          <a:p>
            <a:endParaRPr kumimoji="1" lang="ja-JP" altLang="en-US" dirty="0"/>
          </a:p>
        </p:txBody>
      </p:sp>
    </p:spTree>
    <p:extLst>
      <p:ext uri="{BB962C8B-B14F-4D97-AF65-F5344CB8AC3E}">
        <p14:creationId xmlns:p14="http://schemas.microsoft.com/office/powerpoint/2010/main" val="1844652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a:extLst>
              <a:ext uri="{FF2B5EF4-FFF2-40B4-BE49-F238E27FC236}">
                <a16:creationId xmlns:a16="http://schemas.microsoft.com/office/drawing/2014/main" id="{38E6A310-AEA1-9944-9375-878156D567E3}"/>
              </a:ext>
            </a:extLst>
          </p:cNvPr>
          <p:cNvSpPr/>
          <p:nvPr/>
        </p:nvSpPr>
        <p:spPr>
          <a:xfrm>
            <a:off x="266699" y="1600200"/>
            <a:ext cx="8692244" cy="46172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73E35FA-FAB2-3E4C-86E8-2B53740ED837}"/>
              </a:ext>
            </a:extLst>
          </p:cNvPr>
          <p:cNvSpPr>
            <a:spLocks noGrp="1"/>
          </p:cNvSpPr>
          <p:nvPr>
            <p:ph type="title"/>
          </p:nvPr>
        </p:nvSpPr>
        <p:spPr/>
        <p:txBody>
          <a:bodyPr/>
          <a:lstStyle/>
          <a:p>
            <a:r>
              <a:rPr lang="en-US" altLang="ja-JP" sz="4400"/>
              <a:t>STEP4: </a:t>
            </a:r>
            <a:r>
              <a:rPr lang="ja-JP" altLang="en-US" sz="4400"/>
              <a:t>脆弱性情報の表示</a:t>
            </a:r>
            <a:r>
              <a:rPr lang="en-US" altLang="ja-JP" sz="4400"/>
              <a:t>(1)</a:t>
            </a:r>
            <a:endParaRPr kumimoji="1" lang="ja-JP" altLang="en-US" sz="4400"/>
          </a:p>
        </p:txBody>
      </p:sp>
      <p:sp>
        <p:nvSpPr>
          <p:cNvPr id="3" name="コンテンツ プレースホルダー 2">
            <a:extLst>
              <a:ext uri="{FF2B5EF4-FFF2-40B4-BE49-F238E27FC236}">
                <a16:creationId xmlns:a16="http://schemas.microsoft.com/office/drawing/2014/main" id="{6AF63966-FD86-DB4B-803B-55EA844ED560}"/>
              </a:ext>
            </a:extLst>
          </p:cNvPr>
          <p:cNvSpPr>
            <a:spLocks noGrp="1"/>
          </p:cNvSpPr>
          <p:nvPr>
            <p:ph idx="1"/>
          </p:nvPr>
        </p:nvSpPr>
        <p:spPr>
          <a:xfrm>
            <a:off x="321502" y="1884483"/>
            <a:ext cx="8560793" cy="4515525"/>
          </a:xfrm>
        </p:spPr>
        <p:txBody>
          <a:bodyPr/>
          <a:lstStyle/>
          <a:p>
            <a:pPr marL="342900" lvl="1" indent="0">
              <a:buNone/>
            </a:pPr>
            <a:r>
              <a:rPr lang="ja-JP" altLang="en-US" sz="1700" dirty="0"/>
              <a:t>分析対象のライブラリ</a:t>
            </a:r>
            <a:r>
              <a:rPr lang="en" altLang="ja-JP" sz="1700" dirty="0"/>
              <a:t>curl</a:t>
            </a:r>
            <a:r>
              <a:rPr lang="ja-JP" altLang="en-US" sz="1700" dirty="0"/>
              <a:t>のバージョンは最新のものではありません </a:t>
            </a:r>
            <a:r>
              <a:rPr lang="en-US" altLang="ja-JP" sz="1700" dirty="0"/>
              <a:t>(</a:t>
            </a:r>
            <a:r>
              <a:rPr lang="ja-JP" altLang="en-US" sz="1700" dirty="0"/>
              <a:t>現バージョン</a:t>
            </a:r>
            <a:r>
              <a:rPr lang="en-US" altLang="ja-JP" sz="1700" dirty="0"/>
              <a:t>:curl-7_50_1)</a:t>
            </a:r>
            <a:endParaRPr lang="en-US" altLang="ja-JP" sz="1700" dirty="0">
              <a:cs typeface="Arial"/>
            </a:endParaRPr>
          </a:p>
          <a:p>
            <a:pPr marL="342900" lvl="1" indent="0">
              <a:buNone/>
            </a:pPr>
            <a:r>
              <a:rPr lang="ja-JP" altLang="en-US" sz="1700" dirty="0"/>
              <a:t>最新バージョンは</a:t>
            </a:r>
            <a:r>
              <a:rPr lang="en" altLang="ja-JP" sz="1700" dirty="0"/>
              <a:t>curl-7_74_0</a:t>
            </a:r>
            <a:r>
              <a:rPr lang="ja-JP" altLang="en-US" sz="1700" dirty="0"/>
              <a:t>です</a:t>
            </a:r>
            <a:endParaRPr lang="ja-JP" altLang="en-US" sz="1700" dirty="0">
              <a:cs typeface="Arial"/>
            </a:endParaRPr>
          </a:p>
          <a:p>
            <a:pPr marL="342900" lvl="1" indent="0">
              <a:buNone/>
            </a:pPr>
            <a:r>
              <a:rPr lang="ja-JP" altLang="en-US" sz="1700" dirty="0"/>
              <a:t>最新のバージョンでは、再利用しているバージョンから</a:t>
            </a:r>
            <a:r>
              <a:rPr lang="en-US" altLang="ja-JP" sz="1700" dirty="0"/>
              <a:t>26</a:t>
            </a:r>
            <a:r>
              <a:rPr lang="ja-JP" altLang="en-US" sz="1700" dirty="0"/>
              <a:t>個の脆弱性が修正されています</a:t>
            </a:r>
            <a:endParaRPr lang="ja-JP" altLang="en-US" sz="1700" dirty="0">
              <a:cs typeface="Arial"/>
            </a:endParaRPr>
          </a:p>
          <a:p>
            <a:pPr marL="342900" lvl="1" indent="0">
              <a:buNone/>
            </a:pPr>
            <a:r>
              <a:rPr lang="ja-JP" altLang="en-US" sz="1700" dirty="0"/>
              <a:t>以下のファイルでバージョン間に違いがあります</a:t>
            </a:r>
            <a:endParaRPr lang="ja-JP" altLang="en-US" sz="1700" dirty="0">
              <a:cs typeface="Arial"/>
            </a:endParaRPr>
          </a:p>
          <a:p>
            <a:pPr marL="342900" lvl="1" indent="0">
              <a:buNone/>
            </a:pPr>
            <a:r>
              <a:rPr lang="ja-JP" altLang="en-US" sz="1700" dirty="0">
                <a:cs typeface="Arial"/>
              </a:rPr>
              <a:t>---------------------------------------------</a:t>
            </a:r>
          </a:p>
          <a:p>
            <a:pPr marL="342900" lvl="1" indent="0">
              <a:buNone/>
            </a:pPr>
            <a:r>
              <a:rPr lang="en" altLang="ja-JP" sz="1700" dirty="0"/>
              <a:t>include/curl/curl.h</a:t>
            </a:r>
            <a:endParaRPr lang="en" altLang="ja-JP" sz="1700" dirty="0">
              <a:cs typeface="Arial"/>
            </a:endParaRPr>
          </a:p>
          <a:p>
            <a:pPr marL="342900" lvl="1" indent="0">
              <a:buNone/>
            </a:pPr>
            <a:r>
              <a:rPr lang="en" altLang="ja-JP" sz="1700" dirty="0"/>
              <a:t>include/curl/curlrules.h</a:t>
            </a:r>
            <a:endParaRPr lang="en" altLang="ja-JP" sz="1700" dirty="0">
              <a:cs typeface="Arial"/>
            </a:endParaRPr>
          </a:p>
          <a:p>
            <a:pPr marL="342900" lvl="1" indent="0">
              <a:buNone/>
            </a:pPr>
            <a:r>
              <a:rPr lang="en" altLang="ja-JP" sz="1700" dirty="0"/>
              <a:t>(</a:t>
            </a:r>
            <a:r>
              <a:rPr lang="ja-JP" altLang="en-US" sz="1700" dirty="0"/>
              <a:t>中略</a:t>
            </a:r>
            <a:r>
              <a:rPr lang="en-US" altLang="ja-JP" sz="1700" dirty="0"/>
              <a:t>)</a:t>
            </a:r>
            <a:endParaRPr lang="en-US" altLang="ja-JP" sz="1700" dirty="0">
              <a:cs typeface="Arial"/>
            </a:endParaRPr>
          </a:p>
          <a:p>
            <a:pPr marL="342900" lvl="1" indent="0">
              <a:buNone/>
            </a:pPr>
            <a:r>
              <a:rPr lang="ja-JP" sz="1700" dirty="0">
                <a:ea typeface="+mn-lt"/>
                <a:cs typeface="+mn-lt"/>
              </a:rPr>
              <a:t>---------------------------------------------</a:t>
            </a:r>
            <a:endParaRPr lang="ja-JP" sz="1700" dirty="0">
              <a:cs typeface="Arial"/>
            </a:endParaRPr>
          </a:p>
          <a:p>
            <a:pPr marL="342900" lvl="1" indent="0">
              <a:buNone/>
            </a:pPr>
            <a:r>
              <a:rPr lang="ja-JP" altLang="en-US" sz="1700" dirty="0"/>
              <a:t>以下のファイルがバージョン間で大規模な変更、または追加・削除されています</a:t>
            </a:r>
            <a:endParaRPr lang="ja-JP" altLang="en-US" sz="1700" dirty="0">
              <a:cs typeface="Arial"/>
            </a:endParaRPr>
          </a:p>
          <a:p>
            <a:pPr marL="342900" lvl="1" indent="0">
              <a:buNone/>
            </a:pPr>
            <a:r>
              <a:rPr lang="en-US" altLang="ja-JP" sz="1700" dirty="0"/>
              <a:t>(</a:t>
            </a:r>
            <a:r>
              <a:rPr lang="ja-JP" altLang="en-US" sz="1700" dirty="0">
                <a:solidFill>
                  <a:srgbClr val="FF0000"/>
                </a:solidFill>
              </a:rPr>
              <a:t>バージョン間でのファイル差分を出力</a:t>
            </a:r>
            <a:r>
              <a:rPr lang="en-US" altLang="ja-JP" sz="1700" dirty="0"/>
              <a:t>)</a:t>
            </a:r>
          </a:p>
          <a:p>
            <a:pPr marL="342900" lvl="1" indent="0">
              <a:buNone/>
            </a:pPr>
            <a:r>
              <a:rPr lang="en" altLang="ja-JP" sz="1700" dirty="0"/>
              <a:t>(</a:t>
            </a:r>
            <a:r>
              <a:rPr lang="ja-JP" altLang="en-US" sz="1700" dirty="0"/>
              <a:t>後略</a:t>
            </a:r>
            <a:r>
              <a:rPr lang="en-US" altLang="ja-JP" sz="1700" dirty="0"/>
              <a:t>)</a:t>
            </a:r>
            <a:endParaRPr lang="en-US" altLang="ja-JP" sz="1700" dirty="0">
              <a:cs typeface="Arial"/>
            </a:endParaRPr>
          </a:p>
          <a:p>
            <a:pPr marL="342900" lvl="1" indent="0">
              <a:buNone/>
            </a:pPr>
            <a:endParaRPr lang="en-US" altLang="ja-JP" sz="1700" dirty="0">
              <a:cs typeface="Arial"/>
            </a:endParaRPr>
          </a:p>
        </p:txBody>
      </p:sp>
      <p:sp>
        <p:nvSpPr>
          <p:cNvPr id="4" name="スライド番号プレースホルダー 3">
            <a:extLst>
              <a:ext uri="{FF2B5EF4-FFF2-40B4-BE49-F238E27FC236}">
                <a16:creationId xmlns:a16="http://schemas.microsoft.com/office/drawing/2014/main" id="{BAD509F8-AE64-3D4F-85D2-C520BAC90DF6}"/>
              </a:ext>
            </a:extLst>
          </p:cNvPr>
          <p:cNvSpPr>
            <a:spLocks noGrp="1"/>
          </p:cNvSpPr>
          <p:nvPr>
            <p:ph type="sldNum" sz="quarter" idx="12"/>
          </p:nvPr>
        </p:nvSpPr>
        <p:spPr/>
        <p:txBody>
          <a:bodyPr/>
          <a:lstStyle/>
          <a:p>
            <a:fld id="{6AADD923-353A-0345-B45A-EED97D58CC60}" type="slidenum">
              <a:rPr kumimoji="1" lang="ja-JP" altLang="en-US" smtClean="0"/>
              <a:t>13</a:t>
            </a:fld>
            <a:endParaRPr kumimoji="1" lang="ja-JP" altLang="en-US"/>
          </a:p>
        </p:txBody>
      </p:sp>
      <p:sp>
        <p:nvSpPr>
          <p:cNvPr id="5" name="正方形/長方形 4">
            <a:extLst>
              <a:ext uri="{FF2B5EF4-FFF2-40B4-BE49-F238E27FC236}">
                <a16:creationId xmlns:a16="http://schemas.microsoft.com/office/drawing/2014/main" id="{8DAF16EC-D5E9-2F41-B262-527DEA2A02AC}"/>
              </a:ext>
            </a:extLst>
          </p:cNvPr>
          <p:cNvSpPr/>
          <p:nvPr/>
        </p:nvSpPr>
        <p:spPr>
          <a:xfrm>
            <a:off x="702950" y="1887558"/>
            <a:ext cx="8045806" cy="9149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8F93138-AAD8-A546-BC24-B68A8B71A4EE}"/>
              </a:ext>
            </a:extLst>
          </p:cNvPr>
          <p:cNvSpPr/>
          <p:nvPr/>
        </p:nvSpPr>
        <p:spPr>
          <a:xfrm>
            <a:off x="702950" y="2793956"/>
            <a:ext cx="8254573" cy="30155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12">
            <a:extLst>
              <a:ext uri="{FF2B5EF4-FFF2-40B4-BE49-F238E27FC236}">
                <a16:creationId xmlns:a16="http://schemas.microsoft.com/office/drawing/2014/main" id="{0ECC1260-7537-2E47-8AC5-8D19A91AF9E0}"/>
              </a:ext>
            </a:extLst>
          </p:cNvPr>
          <p:cNvGrpSpPr/>
          <p:nvPr/>
        </p:nvGrpSpPr>
        <p:grpSpPr>
          <a:xfrm>
            <a:off x="5446215" y="2173480"/>
            <a:ext cx="3171803" cy="803945"/>
            <a:chOff x="6629400" y="1973103"/>
            <a:chExt cx="2247902" cy="803945"/>
          </a:xfrm>
        </p:grpSpPr>
        <p:sp>
          <p:nvSpPr>
            <p:cNvPr id="14" name="正方形/長方形 13">
              <a:extLst>
                <a:ext uri="{FF2B5EF4-FFF2-40B4-BE49-F238E27FC236}">
                  <a16:creationId xmlns:a16="http://schemas.microsoft.com/office/drawing/2014/main" id="{164CC144-0E96-6847-9907-02514B501988}"/>
                </a:ext>
              </a:extLst>
            </p:cNvPr>
            <p:cNvSpPr/>
            <p:nvPr/>
          </p:nvSpPr>
          <p:spPr>
            <a:xfrm>
              <a:off x="6629401" y="1973103"/>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373E9920-89AD-934F-9B01-EB250439BDEA}"/>
                </a:ext>
              </a:extLst>
            </p:cNvPr>
            <p:cNvSpPr txBox="1"/>
            <p:nvPr/>
          </p:nvSpPr>
          <p:spPr>
            <a:xfrm>
              <a:off x="6629400" y="2069162"/>
              <a:ext cx="2247901" cy="707886"/>
            </a:xfrm>
            <a:prstGeom prst="rect">
              <a:avLst/>
            </a:prstGeom>
            <a:noFill/>
            <a:ln>
              <a:noFill/>
            </a:ln>
          </p:spPr>
          <p:txBody>
            <a:bodyPr wrap="square" rtlCol="0">
              <a:spAutoFit/>
            </a:bodyPr>
            <a:lstStyle/>
            <a:p>
              <a:r>
                <a:rPr kumimoji="1" lang="ja-JP" altLang="en-US" sz="2000" b="1" dirty="0">
                  <a:solidFill>
                    <a:sysClr val="windowText" lastClr="000000"/>
                  </a:solidFill>
                </a:rPr>
                <a:t>ライブラリのバージョン情報</a:t>
              </a:r>
            </a:p>
          </p:txBody>
        </p:sp>
      </p:grpSp>
      <p:grpSp>
        <p:nvGrpSpPr>
          <p:cNvPr id="16" name="グループ化 15">
            <a:extLst>
              <a:ext uri="{FF2B5EF4-FFF2-40B4-BE49-F238E27FC236}">
                <a16:creationId xmlns:a16="http://schemas.microsoft.com/office/drawing/2014/main" id="{A9F79C79-864D-D842-A096-DCA938E7CEE0}"/>
              </a:ext>
            </a:extLst>
          </p:cNvPr>
          <p:cNvGrpSpPr/>
          <p:nvPr/>
        </p:nvGrpSpPr>
        <p:grpSpPr>
          <a:xfrm>
            <a:off x="6089132" y="3139018"/>
            <a:ext cx="2125223" cy="803945"/>
            <a:chOff x="6629400" y="1973103"/>
            <a:chExt cx="2247902" cy="803945"/>
          </a:xfrm>
        </p:grpSpPr>
        <p:sp>
          <p:nvSpPr>
            <p:cNvPr id="17" name="正方形/長方形 16">
              <a:extLst>
                <a:ext uri="{FF2B5EF4-FFF2-40B4-BE49-F238E27FC236}">
                  <a16:creationId xmlns:a16="http://schemas.microsoft.com/office/drawing/2014/main" id="{E17144C2-0618-024F-88FE-0487E3771B93}"/>
                </a:ext>
              </a:extLst>
            </p:cNvPr>
            <p:cNvSpPr/>
            <p:nvPr/>
          </p:nvSpPr>
          <p:spPr>
            <a:xfrm>
              <a:off x="6629401" y="1973103"/>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5E056E7B-2E42-BD48-BCC4-4E0023695BB3}"/>
                </a:ext>
              </a:extLst>
            </p:cNvPr>
            <p:cNvSpPr txBox="1"/>
            <p:nvPr/>
          </p:nvSpPr>
          <p:spPr>
            <a:xfrm>
              <a:off x="6629400" y="2069162"/>
              <a:ext cx="2247901" cy="707886"/>
            </a:xfrm>
            <a:prstGeom prst="rect">
              <a:avLst/>
            </a:prstGeom>
            <a:noFill/>
            <a:ln>
              <a:noFill/>
            </a:ln>
          </p:spPr>
          <p:txBody>
            <a:bodyPr wrap="square" rtlCol="0">
              <a:spAutoFit/>
            </a:bodyPr>
            <a:lstStyle/>
            <a:p>
              <a:r>
                <a:rPr lang="ja-JP" altLang="en-US" sz="2000" b="1">
                  <a:solidFill>
                    <a:sysClr val="windowText" lastClr="000000"/>
                  </a:solidFill>
                </a:rPr>
                <a:t>脆弱性修正</a:t>
              </a:r>
              <a:r>
                <a:rPr kumimoji="1" lang="ja-JP" altLang="en-US" sz="2000" b="1">
                  <a:solidFill>
                    <a:sysClr val="windowText" lastClr="000000"/>
                  </a:solidFill>
                </a:rPr>
                <a:t>情報</a:t>
              </a:r>
            </a:p>
          </p:txBody>
        </p:sp>
      </p:grpSp>
    </p:spTree>
    <p:extLst>
      <p:ext uri="{BB962C8B-B14F-4D97-AF65-F5344CB8AC3E}">
        <p14:creationId xmlns:p14="http://schemas.microsoft.com/office/powerpoint/2010/main" val="2546138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a:extLst>
              <a:ext uri="{FF2B5EF4-FFF2-40B4-BE49-F238E27FC236}">
                <a16:creationId xmlns:a16="http://schemas.microsoft.com/office/drawing/2014/main" id="{5EF5C701-2E82-B343-B4DC-90BB176EC3C6}"/>
              </a:ext>
            </a:extLst>
          </p:cNvPr>
          <p:cNvSpPr/>
          <p:nvPr/>
        </p:nvSpPr>
        <p:spPr>
          <a:xfrm>
            <a:off x="266699" y="1600199"/>
            <a:ext cx="8692244" cy="462642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73E35FA-FAB2-3E4C-86E8-2B53740ED837}"/>
              </a:ext>
            </a:extLst>
          </p:cNvPr>
          <p:cNvSpPr>
            <a:spLocks noGrp="1"/>
          </p:cNvSpPr>
          <p:nvPr>
            <p:ph type="title"/>
          </p:nvPr>
        </p:nvSpPr>
        <p:spPr/>
        <p:txBody>
          <a:bodyPr/>
          <a:lstStyle/>
          <a:p>
            <a:r>
              <a:rPr lang="en-US" altLang="ja-JP" sz="4400"/>
              <a:t>STEP4: </a:t>
            </a:r>
            <a:r>
              <a:rPr lang="ja-JP" altLang="en-US" sz="4400"/>
              <a:t>脆弱性情報の表示</a:t>
            </a:r>
            <a:r>
              <a:rPr lang="en-US" altLang="ja-JP" sz="4400"/>
              <a:t>(2)</a:t>
            </a:r>
            <a:endParaRPr kumimoji="1" lang="ja-JP" altLang="en-US" sz="4400"/>
          </a:p>
        </p:txBody>
      </p:sp>
      <p:sp>
        <p:nvSpPr>
          <p:cNvPr id="3" name="コンテンツ プレースホルダー 2">
            <a:extLst>
              <a:ext uri="{FF2B5EF4-FFF2-40B4-BE49-F238E27FC236}">
                <a16:creationId xmlns:a16="http://schemas.microsoft.com/office/drawing/2014/main" id="{6AF63966-FD86-DB4B-803B-55EA844ED560}"/>
              </a:ext>
            </a:extLst>
          </p:cNvPr>
          <p:cNvSpPr>
            <a:spLocks noGrp="1"/>
          </p:cNvSpPr>
          <p:nvPr>
            <p:ph idx="1"/>
          </p:nvPr>
        </p:nvSpPr>
        <p:spPr/>
        <p:txBody>
          <a:bodyPr/>
          <a:lstStyle/>
          <a:p>
            <a:pPr marL="342900" lvl="1" indent="0">
              <a:buNone/>
            </a:pPr>
            <a:r>
              <a:rPr lang="ja-JP" sz="1600">
                <a:ea typeface="+mn-lt"/>
                <a:cs typeface="+mn-lt"/>
              </a:rPr>
              <a:t>---------------------------------------------</a:t>
            </a:r>
            <a:endParaRPr lang="ja-JP"/>
          </a:p>
          <a:p>
            <a:pPr marL="342900" lvl="1" indent="0">
              <a:buNone/>
            </a:pPr>
            <a:r>
              <a:rPr lang="ja-JP" altLang="en-US" sz="1600"/>
              <a:t>脆弱性一覧</a:t>
            </a:r>
          </a:p>
          <a:p>
            <a:pPr marL="342900" lvl="1" indent="0">
              <a:buNone/>
            </a:pPr>
            <a:r>
              <a:rPr lang="ja-JP" sz="1600">
                <a:ea typeface="+mn-lt"/>
                <a:cs typeface="+mn-lt"/>
              </a:rPr>
              <a:t>---------------------------------------------</a:t>
            </a:r>
            <a:endParaRPr lang="ja-JP"/>
          </a:p>
          <a:p>
            <a:pPr marL="342900" lvl="1" indent="0">
              <a:buNone/>
            </a:pPr>
            <a:r>
              <a:rPr lang="en" altLang="ja-JP" sz="1600"/>
              <a:t>CVE: CVE-2018-1000301</a:t>
            </a:r>
          </a:p>
          <a:p>
            <a:pPr marL="342900" lvl="1" indent="0">
              <a:buNone/>
            </a:pPr>
            <a:r>
              <a:rPr lang="en" altLang="ja-JP" sz="1600"/>
              <a:t>summary: curl version curl 7.20.0 to and including curl 7.59.0 contains a CWE-126: Buffer Over-read vulnerability in denial of service that can result in curl can be tricked into reading data beyond the end of a heap based buffer used to store downloaded RTSP content. This vulnerability appears to have been fixed in curl &lt; 7.20.0 and curl &gt;= 7.60.0.</a:t>
            </a:r>
          </a:p>
          <a:p>
            <a:pPr marL="342900" lvl="1" indent="0">
              <a:buNone/>
            </a:pPr>
            <a:endParaRPr lang="en" altLang="ja-JP" sz="1000"/>
          </a:p>
          <a:p>
            <a:pPr marL="342900" lvl="1" indent="0">
              <a:buNone/>
            </a:pPr>
            <a:r>
              <a:rPr lang="en" altLang="ja-JP" sz="1600"/>
              <a:t>CVSS: 6.4</a:t>
            </a:r>
          </a:p>
          <a:p>
            <a:pPr marL="342900" lvl="1" indent="0">
              <a:buNone/>
            </a:pPr>
            <a:endParaRPr lang="en" altLang="ja-JP" sz="1000"/>
          </a:p>
          <a:p>
            <a:pPr marL="342900" lvl="1" indent="0">
              <a:buNone/>
            </a:pPr>
            <a:r>
              <a:rPr lang="en" altLang="ja-JP" sz="1600"/>
              <a:t>CWE: 125</a:t>
            </a:r>
          </a:p>
          <a:p>
            <a:pPr marL="342900" lvl="1" indent="0">
              <a:buNone/>
            </a:pPr>
            <a:r>
              <a:rPr lang="en" altLang="ja-JP" sz="1600" err="1"/>
              <a:t>CWE_Name</a:t>
            </a:r>
            <a:r>
              <a:rPr lang="en" altLang="ja-JP" sz="1600"/>
              <a:t>: "Out-of-bounds Read"</a:t>
            </a:r>
          </a:p>
          <a:p>
            <a:pPr marL="342900" lvl="1" indent="0">
              <a:buNone/>
            </a:pPr>
            <a:r>
              <a:rPr lang="en" altLang="ja-JP" sz="1600" err="1"/>
              <a:t>CWE_Description</a:t>
            </a:r>
            <a:r>
              <a:rPr lang="en" altLang="ja-JP" sz="1600"/>
              <a:t>: "The software reads data past the end, or before the </a:t>
            </a:r>
          </a:p>
          <a:p>
            <a:pPr marL="342900" lvl="1" indent="0">
              <a:buNone/>
            </a:pPr>
            <a:r>
              <a:rPr lang="en" altLang="ja-JP" sz="1600"/>
              <a:t>beginning, of the intended buffer."</a:t>
            </a:r>
          </a:p>
          <a:p>
            <a:pPr marL="342900" lvl="1" indent="0">
              <a:buNone/>
            </a:pPr>
            <a:r>
              <a:rPr lang="ja-JP" sz="1600">
                <a:ea typeface="+mn-lt"/>
                <a:cs typeface="+mn-lt"/>
              </a:rPr>
              <a:t>---------------------------------------------</a:t>
            </a:r>
            <a:endParaRPr lang="ja-JP"/>
          </a:p>
          <a:p>
            <a:pPr marL="0" indent="0">
              <a:buNone/>
            </a:pPr>
            <a:endParaRPr lang="en-US" altLang="ja-JP" sz="1200"/>
          </a:p>
        </p:txBody>
      </p:sp>
      <p:sp>
        <p:nvSpPr>
          <p:cNvPr id="4" name="スライド番号プレースホルダー 3">
            <a:extLst>
              <a:ext uri="{FF2B5EF4-FFF2-40B4-BE49-F238E27FC236}">
                <a16:creationId xmlns:a16="http://schemas.microsoft.com/office/drawing/2014/main" id="{BAD509F8-AE64-3D4F-85D2-C520BAC90DF6}"/>
              </a:ext>
            </a:extLst>
          </p:cNvPr>
          <p:cNvSpPr>
            <a:spLocks noGrp="1"/>
          </p:cNvSpPr>
          <p:nvPr>
            <p:ph type="sldNum" sz="quarter" idx="12"/>
          </p:nvPr>
        </p:nvSpPr>
        <p:spPr/>
        <p:txBody>
          <a:bodyPr/>
          <a:lstStyle/>
          <a:p>
            <a:fld id="{6AADD923-353A-0345-B45A-EED97D58CC60}" type="slidenum">
              <a:rPr kumimoji="1" lang="ja-JP" altLang="en-US" smtClean="0"/>
              <a:t>14</a:t>
            </a:fld>
            <a:endParaRPr kumimoji="1" lang="ja-JP" altLang="en-US"/>
          </a:p>
        </p:txBody>
      </p:sp>
      <p:sp>
        <p:nvSpPr>
          <p:cNvPr id="5" name="正方形/長方形 4">
            <a:extLst>
              <a:ext uri="{FF2B5EF4-FFF2-40B4-BE49-F238E27FC236}">
                <a16:creationId xmlns:a16="http://schemas.microsoft.com/office/drawing/2014/main" id="{3E64C62F-9609-764D-9EFE-DC112B299FD4}"/>
              </a:ext>
            </a:extLst>
          </p:cNvPr>
          <p:cNvSpPr/>
          <p:nvPr/>
        </p:nvSpPr>
        <p:spPr>
          <a:xfrm>
            <a:off x="849083" y="2466861"/>
            <a:ext cx="2405746"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707746C2-82BE-6149-8DE3-27FEFA409745}"/>
              </a:ext>
            </a:extLst>
          </p:cNvPr>
          <p:cNvSpPr/>
          <p:nvPr/>
        </p:nvSpPr>
        <p:spPr>
          <a:xfrm>
            <a:off x="846316" y="4244011"/>
            <a:ext cx="1001489"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70202"/>
              </a:solidFill>
            </a:endParaRPr>
          </a:p>
        </p:txBody>
      </p:sp>
      <p:sp>
        <p:nvSpPr>
          <p:cNvPr id="12" name="正方形/長方形 11">
            <a:extLst>
              <a:ext uri="{FF2B5EF4-FFF2-40B4-BE49-F238E27FC236}">
                <a16:creationId xmlns:a16="http://schemas.microsoft.com/office/drawing/2014/main" id="{AA34D5B3-E967-0C4D-B1B1-7DBF8274845A}"/>
              </a:ext>
            </a:extLst>
          </p:cNvPr>
          <p:cNvSpPr/>
          <p:nvPr/>
        </p:nvSpPr>
        <p:spPr>
          <a:xfrm>
            <a:off x="846316" y="4754746"/>
            <a:ext cx="997601" cy="2676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5E529F5D-98FA-454E-9D2E-36F1EADE30F8}"/>
              </a:ext>
            </a:extLst>
          </p:cNvPr>
          <p:cNvSpPr/>
          <p:nvPr/>
        </p:nvSpPr>
        <p:spPr>
          <a:xfrm>
            <a:off x="859520" y="2837822"/>
            <a:ext cx="7696648" cy="12653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AC2AB589-B807-544E-8249-24A663B0161F}"/>
              </a:ext>
            </a:extLst>
          </p:cNvPr>
          <p:cNvGrpSpPr/>
          <p:nvPr/>
        </p:nvGrpSpPr>
        <p:grpSpPr>
          <a:xfrm>
            <a:off x="6655316" y="3778923"/>
            <a:ext cx="2247901" cy="548544"/>
            <a:chOff x="6629400" y="1973103"/>
            <a:chExt cx="2247901" cy="548544"/>
          </a:xfrm>
        </p:grpSpPr>
        <p:sp>
          <p:nvSpPr>
            <p:cNvPr id="6" name="正方形/長方形 5">
              <a:extLst>
                <a:ext uri="{FF2B5EF4-FFF2-40B4-BE49-F238E27FC236}">
                  <a16:creationId xmlns:a16="http://schemas.microsoft.com/office/drawing/2014/main" id="{61E26500-F6C5-3B4A-A8EC-18EDC7E64BED}"/>
                </a:ext>
              </a:extLst>
            </p:cNvPr>
            <p:cNvSpPr/>
            <p:nvPr/>
          </p:nvSpPr>
          <p:spPr>
            <a:xfrm>
              <a:off x="6629400" y="1973103"/>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F0A7E296-C53A-9445-B90C-9575EF8B0CB4}"/>
                </a:ext>
              </a:extLst>
            </p:cNvPr>
            <p:cNvSpPr txBox="1"/>
            <p:nvPr/>
          </p:nvSpPr>
          <p:spPr>
            <a:xfrm>
              <a:off x="6629400" y="2069162"/>
              <a:ext cx="2247901" cy="400110"/>
            </a:xfrm>
            <a:prstGeom prst="rect">
              <a:avLst/>
            </a:prstGeom>
            <a:noFill/>
            <a:ln>
              <a:noFill/>
            </a:ln>
          </p:spPr>
          <p:txBody>
            <a:bodyPr wrap="square" rtlCol="0">
              <a:spAutoFit/>
            </a:bodyPr>
            <a:lstStyle/>
            <a:p>
              <a:r>
                <a:rPr lang="ja-JP" altLang="en-US" sz="2000" b="1">
                  <a:solidFill>
                    <a:sysClr val="windowText" lastClr="000000"/>
                  </a:solidFill>
                </a:rPr>
                <a:t>脆弱性情報の要約</a:t>
              </a:r>
              <a:endParaRPr kumimoji="1" lang="ja-JP" altLang="en-US" sz="2000" b="1">
                <a:solidFill>
                  <a:sysClr val="windowText" lastClr="000000"/>
                </a:solidFill>
              </a:endParaRPr>
            </a:p>
          </p:txBody>
        </p:sp>
      </p:grpSp>
      <p:sp>
        <p:nvSpPr>
          <p:cNvPr id="21" name="正方形/長方形 20">
            <a:extLst>
              <a:ext uri="{FF2B5EF4-FFF2-40B4-BE49-F238E27FC236}">
                <a16:creationId xmlns:a16="http://schemas.microsoft.com/office/drawing/2014/main" id="{02A33A83-A8CE-0441-A60C-B9446B171592}"/>
              </a:ext>
            </a:extLst>
          </p:cNvPr>
          <p:cNvSpPr/>
          <p:nvPr/>
        </p:nvSpPr>
        <p:spPr>
          <a:xfrm>
            <a:off x="849083" y="5026762"/>
            <a:ext cx="3717360" cy="2613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C8789759-ADA1-D548-B062-87C5F05F1660}"/>
              </a:ext>
            </a:extLst>
          </p:cNvPr>
          <p:cNvSpPr/>
          <p:nvPr/>
        </p:nvSpPr>
        <p:spPr>
          <a:xfrm>
            <a:off x="849081" y="5288506"/>
            <a:ext cx="7293879" cy="6509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a:extLst>
              <a:ext uri="{FF2B5EF4-FFF2-40B4-BE49-F238E27FC236}">
                <a16:creationId xmlns:a16="http://schemas.microsoft.com/office/drawing/2014/main" id="{9C7875BC-5079-4246-B87F-A0B108533926}"/>
              </a:ext>
            </a:extLst>
          </p:cNvPr>
          <p:cNvGrpSpPr/>
          <p:nvPr/>
        </p:nvGrpSpPr>
        <p:grpSpPr>
          <a:xfrm>
            <a:off x="3177968" y="2079657"/>
            <a:ext cx="2047175" cy="548544"/>
            <a:chOff x="6629400" y="1973103"/>
            <a:chExt cx="2247901" cy="548544"/>
          </a:xfrm>
        </p:grpSpPr>
        <p:sp>
          <p:nvSpPr>
            <p:cNvPr id="30" name="正方形/長方形 29">
              <a:extLst>
                <a:ext uri="{FF2B5EF4-FFF2-40B4-BE49-F238E27FC236}">
                  <a16:creationId xmlns:a16="http://schemas.microsoft.com/office/drawing/2014/main" id="{A47CA544-D9E1-9E4C-96BF-8790F8AD830B}"/>
                </a:ext>
              </a:extLst>
            </p:cNvPr>
            <p:cNvSpPr/>
            <p:nvPr/>
          </p:nvSpPr>
          <p:spPr>
            <a:xfrm>
              <a:off x="6629400" y="1973103"/>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CEE16FCD-45C8-5641-85B5-C3570F8E1F64}"/>
                </a:ext>
              </a:extLst>
            </p:cNvPr>
            <p:cNvSpPr txBox="1"/>
            <p:nvPr/>
          </p:nvSpPr>
          <p:spPr>
            <a:xfrm>
              <a:off x="6629400" y="2069162"/>
              <a:ext cx="2247901" cy="400110"/>
            </a:xfrm>
            <a:prstGeom prst="rect">
              <a:avLst/>
            </a:prstGeom>
            <a:noFill/>
            <a:ln>
              <a:noFill/>
            </a:ln>
          </p:spPr>
          <p:txBody>
            <a:bodyPr wrap="square" rtlCol="0">
              <a:spAutoFit/>
            </a:bodyPr>
            <a:lstStyle/>
            <a:p>
              <a:r>
                <a:rPr lang="ja-JP" altLang="en-US" sz="2000" b="1">
                  <a:solidFill>
                    <a:sysClr val="windowText" lastClr="000000"/>
                  </a:solidFill>
                </a:rPr>
                <a:t>脆弱性識別番号</a:t>
              </a:r>
              <a:endParaRPr kumimoji="1" lang="ja-JP" altLang="en-US" sz="2000" b="1">
                <a:solidFill>
                  <a:sysClr val="windowText" lastClr="000000"/>
                </a:solidFill>
              </a:endParaRPr>
            </a:p>
          </p:txBody>
        </p:sp>
      </p:grpSp>
      <p:grpSp>
        <p:nvGrpSpPr>
          <p:cNvPr id="32" name="グループ化 31">
            <a:extLst>
              <a:ext uri="{FF2B5EF4-FFF2-40B4-BE49-F238E27FC236}">
                <a16:creationId xmlns:a16="http://schemas.microsoft.com/office/drawing/2014/main" id="{B8C7DBEF-B01D-2F44-A5DD-686634932315}"/>
              </a:ext>
            </a:extLst>
          </p:cNvPr>
          <p:cNvGrpSpPr/>
          <p:nvPr/>
        </p:nvGrpSpPr>
        <p:grpSpPr>
          <a:xfrm>
            <a:off x="1847805" y="4048385"/>
            <a:ext cx="2075038" cy="548544"/>
            <a:chOff x="5267812" y="2200891"/>
            <a:chExt cx="2278496" cy="548544"/>
          </a:xfrm>
        </p:grpSpPr>
        <p:sp>
          <p:nvSpPr>
            <p:cNvPr id="33" name="正方形/長方形 32">
              <a:extLst>
                <a:ext uri="{FF2B5EF4-FFF2-40B4-BE49-F238E27FC236}">
                  <a16:creationId xmlns:a16="http://schemas.microsoft.com/office/drawing/2014/main" id="{07692300-516E-FA4B-BCD7-EFE17E85B5BC}"/>
                </a:ext>
              </a:extLst>
            </p:cNvPr>
            <p:cNvSpPr/>
            <p:nvPr/>
          </p:nvSpPr>
          <p:spPr>
            <a:xfrm>
              <a:off x="5267812" y="2200891"/>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8CE22FFC-9128-DD4B-83C9-EA5C1231993B}"/>
                </a:ext>
              </a:extLst>
            </p:cNvPr>
            <p:cNvSpPr txBox="1"/>
            <p:nvPr/>
          </p:nvSpPr>
          <p:spPr>
            <a:xfrm>
              <a:off x="5298407" y="2254904"/>
              <a:ext cx="2247901" cy="400110"/>
            </a:xfrm>
            <a:prstGeom prst="rect">
              <a:avLst/>
            </a:prstGeom>
            <a:noFill/>
            <a:ln>
              <a:noFill/>
            </a:ln>
          </p:spPr>
          <p:txBody>
            <a:bodyPr wrap="square" rtlCol="0">
              <a:spAutoFit/>
            </a:bodyPr>
            <a:lstStyle/>
            <a:p>
              <a:r>
                <a:rPr lang="ja-JP" altLang="en-US" sz="2000" b="1">
                  <a:solidFill>
                    <a:sysClr val="windowText" lastClr="000000"/>
                  </a:solidFill>
                </a:rPr>
                <a:t>脆弱性評価指標</a:t>
              </a:r>
              <a:endParaRPr kumimoji="1" lang="ja-JP" altLang="en-US" sz="2000" b="1">
                <a:solidFill>
                  <a:sysClr val="windowText" lastClr="000000"/>
                </a:solidFill>
              </a:endParaRPr>
            </a:p>
          </p:txBody>
        </p:sp>
      </p:grpSp>
      <p:cxnSp>
        <p:nvCxnSpPr>
          <p:cNvPr id="28" name="直線コネクタ 27">
            <a:extLst>
              <a:ext uri="{FF2B5EF4-FFF2-40B4-BE49-F238E27FC236}">
                <a16:creationId xmlns:a16="http://schemas.microsoft.com/office/drawing/2014/main" id="{88D4D544-CE2B-43D0-BFEC-7E0221BDDBCD}"/>
              </a:ext>
            </a:extLst>
          </p:cNvPr>
          <p:cNvCxnSpPr>
            <a:cxnSpLocks/>
            <a:endCxn id="24" idx="0"/>
          </p:cNvCxnSpPr>
          <p:nvPr/>
        </p:nvCxnSpPr>
        <p:spPr>
          <a:xfrm>
            <a:off x="857152" y="5288047"/>
            <a:ext cx="3638869" cy="45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5" name="グループ化 34">
            <a:extLst>
              <a:ext uri="{FF2B5EF4-FFF2-40B4-BE49-F238E27FC236}">
                <a16:creationId xmlns:a16="http://schemas.microsoft.com/office/drawing/2014/main" id="{DD88E3C3-3EF1-A34D-A45F-63E0EC601E76}"/>
              </a:ext>
            </a:extLst>
          </p:cNvPr>
          <p:cNvGrpSpPr/>
          <p:nvPr/>
        </p:nvGrpSpPr>
        <p:grpSpPr>
          <a:xfrm>
            <a:off x="4433820" y="4816120"/>
            <a:ext cx="3088888" cy="1069676"/>
            <a:chOff x="5267812" y="2200891"/>
            <a:chExt cx="2278496" cy="1069676"/>
          </a:xfrm>
        </p:grpSpPr>
        <p:sp>
          <p:nvSpPr>
            <p:cNvPr id="36" name="正方形/長方形 35">
              <a:extLst>
                <a:ext uri="{FF2B5EF4-FFF2-40B4-BE49-F238E27FC236}">
                  <a16:creationId xmlns:a16="http://schemas.microsoft.com/office/drawing/2014/main" id="{126F6963-AD38-5644-9C00-C7ADEA56FFDA}"/>
                </a:ext>
              </a:extLst>
            </p:cNvPr>
            <p:cNvSpPr/>
            <p:nvPr/>
          </p:nvSpPr>
          <p:spPr>
            <a:xfrm>
              <a:off x="5267812" y="2200891"/>
              <a:ext cx="2247901" cy="5485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8EDD3264-2141-FA41-98E2-B89D815D48E5}"/>
                </a:ext>
              </a:extLst>
            </p:cNvPr>
            <p:cNvSpPr txBox="1"/>
            <p:nvPr/>
          </p:nvSpPr>
          <p:spPr>
            <a:xfrm>
              <a:off x="5298407" y="2254904"/>
              <a:ext cx="2247901" cy="1015663"/>
            </a:xfrm>
            <a:prstGeom prst="rect">
              <a:avLst/>
            </a:prstGeom>
            <a:noFill/>
            <a:ln>
              <a:noFill/>
            </a:ln>
          </p:spPr>
          <p:txBody>
            <a:bodyPr wrap="square" rtlCol="0">
              <a:spAutoFit/>
            </a:bodyPr>
            <a:lstStyle/>
            <a:p>
              <a:r>
                <a:rPr lang="ja-JP" altLang="en-US" sz="2000" b="1"/>
                <a:t>脆弱性の種類の詳細説明</a:t>
              </a:r>
            </a:p>
            <a:p>
              <a:endParaRPr kumimoji="1" lang="ja-JP" altLang="en-US" sz="2000" b="1">
                <a:solidFill>
                  <a:sysClr val="windowText" lastClr="000000"/>
                </a:solidFill>
              </a:endParaRPr>
            </a:p>
          </p:txBody>
        </p:sp>
      </p:grpSp>
      <p:cxnSp>
        <p:nvCxnSpPr>
          <p:cNvPr id="38" name="直線コネクタ 37">
            <a:extLst>
              <a:ext uri="{FF2B5EF4-FFF2-40B4-BE49-F238E27FC236}">
                <a16:creationId xmlns:a16="http://schemas.microsoft.com/office/drawing/2014/main" id="{B331B2BC-2FF3-0447-B26C-A948108C7458}"/>
              </a:ext>
            </a:extLst>
          </p:cNvPr>
          <p:cNvCxnSpPr>
            <a:cxnSpLocks/>
          </p:cNvCxnSpPr>
          <p:nvPr/>
        </p:nvCxnSpPr>
        <p:spPr>
          <a:xfrm flipV="1">
            <a:off x="857152" y="5021260"/>
            <a:ext cx="976323" cy="73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93DFCC53-090C-49E9-96C3-A75BA8BF57FD}"/>
              </a:ext>
            </a:extLst>
          </p:cNvPr>
          <p:cNvCxnSpPr>
            <a:cxnSpLocks/>
          </p:cNvCxnSpPr>
          <p:nvPr/>
        </p:nvCxnSpPr>
        <p:spPr>
          <a:xfrm flipV="1">
            <a:off x="849460" y="5304697"/>
            <a:ext cx="3542883"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6845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0AFBD-F2FF-1A47-82E3-1DD1059A1C01}"/>
              </a:ext>
            </a:extLst>
          </p:cNvPr>
          <p:cNvSpPr>
            <a:spLocks noGrp="1"/>
          </p:cNvSpPr>
          <p:nvPr>
            <p:ph type="title"/>
          </p:nvPr>
        </p:nvSpPr>
        <p:spPr/>
        <p:txBody>
          <a:bodyPr/>
          <a:lstStyle/>
          <a:p>
            <a:r>
              <a:rPr kumimoji="1" lang="ja-JP" altLang="en-US" sz="4400"/>
              <a:t>評価と調査</a:t>
            </a:r>
          </a:p>
        </p:txBody>
      </p:sp>
      <p:sp>
        <p:nvSpPr>
          <p:cNvPr id="3" name="コンテンツ プレースホルダー 2">
            <a:extLst>
              <a:ext uri="{FF2B5EF4-FFF2-40B4-BE49-F238E27FC236}">
                <a16:creationId xmlns:a16="http://schemas.microsoft.com/office/drawing/2014/main" id="{DBAD0573-1642-E24E-B330-F442A00BD3E0}"/>
              </a:ext>
            </a:extLst>
          </p:cNvPr>
          <p:cNvSpPr>
            <a:spLocks noGrp="1"/>
          </p:cNvSpPr>
          <p:nvPr>
            <p:ph idx="1"/>
          </p:nvPr>
        </p:nvSpPr>
        <p:spPr/>
        <p:txBody>
          <a:bodyPr/>
          <a:lstStyle/>
          <a:p>
            <a:r>
              <a:rPr lang="ja-JP" altLang="en-US" sz="2800"/>
              <a:t>提案ツールの</a:t>
            </a:r>
            <a:r>
              <a:rPr lang="ja-JP" altLang="en-US" sz="2800" dirty="0"/>
              <a:t>妥当性を評価</a:t>
            </a:r>
            <a:endParaRPr kumimoji="1" lang="en-US" altLang="ja-JP" sz="2800" dirty="0"/>
          </a:p>
          <a:p>
            <a:pPr lvl="1"/>
            <a:r>
              <a:rPr lang="ja-JP" altLang="en-US" sz="2400" dirty="0"/>
              <a:t>検出</a:t>
            </a:r>
            <a:r>
              <a:rPr kumimoji="1" lang="ja-JP" altLang="en-US" sz="2400" dirty="0"/>
              <a:t>した</a:t>
            </a:r>
            <a:r>
              <a:rPr lang="ja-JP" altLang="en-US" sz="2400" dirty="0"/>
              <a:t>脆弱性</a:t>
            </a:r>
            <a:r>
              <a:rPr kumimoji="1" lang="ja-JP" altLang="en-US" sz="2400" dirty="0"/>
              <a:t>情報の正確さの評価</a:t>
            </a:r>
            <a:endParaRPr kumimoji="1" lang="en-US" altLang="ja-JP" sz="2400" dirty="0"/>
          </a:p>
          <a:p>
            <a:r>
              <a:rPr lang="ja-JP" altLang="en-US" sz="2800" dirty="0"/>
              <a:t>ツールの応用例を提示</a:t>
            </a:r>
            <a:endParaRPr lang="en-US" altLang="ja-JP" sz="2800" dirty="0"/>
          </a:p>
          <a:p>
            <a:pPr lvl="1"/>
            <a:r>
              <a:rPr lang="ja-JP" altLang="en-US" sz="2400" dirty="0"/>
              <a:t>検出された脆弱性の残留期間</a:t>
            </a:r>
            <a:r>
              <a:rPr lang="ja-JP" altLang="en-US" sz="2400"/>
              <a:t>の調査</a:t>
            </a:r>
            <a:endParaRPr lang="en-US" altLang="ja-JP" dirty="0"/>
          </a:p>
          <a:p>
            <a:pPr lvl="3"/>
            <a:endParaRPr lang="en-US" altLang="ja-JP" sz="2100" dirty="0"/>
          </a:p>
          <a:p>
            <a:pPr lvl="3"/>
            <a:endParaRPr lang="en-US" altLang="ja-JP" sz="2100" dirty="0"/>
          </a:p>
        </p:txBody>
      </p:sp>
      <p:sp>
        <p:nvSpPr>
          <p:cNvPr id="4" name="スライド番号プレースホルダー 3">
            <a:extLst>
              <a:ext uri="{FF2B5EF4-FFF2-40B4-BE49-F238E27FC236}">
                <a16:creationId xmlns:a16="http://schemas.microsoft.com/office/drawing/2014/main" id="{63FFA83D-D085-BF42-85B3-BD2DD52FB414}"/>
              </a:ext>
            </a:extLst>
          </p:cNvPr>
          <p:cNvSpPr>
            <a:spLocks noGrp="1"/>
          </p:cNvSpPr>
          <p:nvPr>
            <p:ph type="sldNum" sz="quarter" idx="12"/>
          </p:nvPr>
        </p:nvSpPr>
        <p:spPr/>
        <p:txBody>
          <a:bodyPr/>
          <a:lstStyle/>
          <a:p>
            <a:fld id="{6AADD923-353A-0345-B45A-EED97D58CC60}" type="slidenum">
              <a:rPr kumimoji="1" lang="ja-JP" altLang="en-US" smtClean="0"/>
              <a:t>15</a:t>
            </a:fld>
            <a:endParaRPr kumimoji="1" lang="ja-JP" altLang="en-US"/>
          </a:p>
        </p:txBody>
      </p:sp>
    </p:spTree>
    <p:extLst>
      <p:ext uri="{BB962C8B-B14F-4D97-AF65-F5344CB8AC3E}">
        <p14:creationId xmlns:p14="http://schemas.microsoft.com/office/powerpoint/2010/main" val="39408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46DBE2-B15B-4D48-A6A3-D3C6B9E143C5}"/>
              </a:ext>
            </a:extLst>
          </p:cNvPr>
          <p:cNvSpPr>
            <a:spLocks noGrp="1"/>
          </p:cNvSpPr>
          <p:nvPr>
            <p:ph type="title"/>
          </p:nvPr>
        </p:nvSpPr>
        <p:spPr>
          <a:xfrm>
            <a:off x="261257" y="274638"/>
            <a:ext cx="8487455" cy="1143000"/>
          </a:xfrm>
        </p:spPr>
        <p:txBody>
          <a:bodyPr/>
          <a:lstStyle/>
          <a:p>
            <a:r>
              <a:rPr kumimoji="1" lang="ja-JP" altLang="en-US" sz="4400" dirty="0"/>
              <a:t>実験対象と</a:t>
            </a:r>
            <a:r>
              <a:rPr lang="ja-JP" altLang="en-US" dirty="0"/>
              <a:t>正解集合</a:t>
            </a:r>
            <a:endParaRPr kumimoji="1" lang="ja-JP" altLang="en-US" sz="4400" dirty="0"/>
          </a:p>
        </p:txBody>
      </p:sp>
      <p:sp>
        <p:nvSpPr>
          <p:cNvPr id="3" name="コンテンツ プレースホルダー 2">
            <a:extLst>
              <a:ext uri="{FF2B5EF4-FFF2-40B4-BE49-F238E27FC236}">
                <a16:creationId xmlns:a16="http://schemas.microsoft.com/office/drawing/2014/main" id="{88C1AC17-A1D8-F44F-B0EF-D56125A020E7}"/>
              </a:ext>
            </a:extLst>
          </p:cNvPr>
          <p:cNvSpPr>
            <a:spLocks noGrp="1"/>
          </p:cNvSpPr>
          <p:nvPr>
            <p:ph idx="1"/>
          </p:nvPr>
        </p:nvSpPr>
        <p:spPr>
          <a:xfrm>
            <a:off x="457200" y="1600202"/>
            <a:ext cx="8582714" cy="4546839"/>
          </a:xfrm>
        </p:spPr>
        <p:txBody>
          <a:bodyPr/>
          <a:lstStyle/>
          <a:p>
            <a:r>
              <a:rPr lang="en-US" altLang="ja-JP" sz="2800" dirty="0"/>
              <a:t>5</a:t>
            </a:r>
            <a:r>
              <a:rPr lang="ja-JP" altLang="en-US" sz="2800" dirty="0" err="1"/>
              <a:t>つの</a:t>
            </a:r>
            <a:r>
              <a:rPr lang="ja-JP" altLang="en-US" sz="2800" dirty="0"/>
              <a:t>ソフトウェアと</a:t>
            </a:r>
            <a:r>
              <a:rPr lang="en-US" altLang="ja-JP" sz="2800" dirty="0"/>
              <a:t>4</a:t>
            </a:r>
            <a:r>
              <a:rPr lang="ja-JP" altLang="en-US" sz="2800" dirty="0" err="1"/>
              <a:t>つの</a:t>
            </a:r>
            <a:r>
              <a:rPr lang="ja-JP" altLang="en-US" sz="2800" dirty="0"/>
              <a:t>ライブラリの各バージョンの</a:t>
            </a:r>
            <a:br>
              <a:rPr lang="en-US" altLang="ja-JP" sz="2800" dirty="0"/>
            </a:br>
            <a:r>
              <a:rPr lang="ja-JP" altLang="en-US" sz="2800" dirty="0"/>
              <a:t>組み合わせ</a:t>
            </a:r>
            <a:endParaRPr lang="en-US" altLang="ja-JP" sz="2800" dirty="0"/>
          </a:p>
          <a:p>
            <a:pPr lvl="1"/>
            <a:r>
              <a:rPr lang="ja-JP" altLang="en-US" sz="2400" dirty="0"/>
              <a:t>開発規模や開発コミュニティの違い</a:t>
            </a:r>
            <a:endParaRPr lang="en-US" altLang="ja-JP" sz="2400" dirty="0"/>
          </a:p>
          <a:p>
            <a:pPr lvl="1"/>
            <a:r>
              <a:rPr lang="ja-JP" altLang="en-US" sz="2400" dirty="0"/>
              <a:t>伊藤らの実験でのバージョン検出の</a:t>
            </a:r>
            <a:r>
              <a:rPr lang="ja-JP" altLang="en-US" sz="2400"/>
              <a:t>高い精度</a:t>
            </a:r>
            <a:endParaRPr lang="en-US" altLang="ja-JP" sz="2400" dirty="0"/>
          </a:p>
          <a:p>
            <a:pPr lvl="2"/>
            <a:r>
              <a:rPr lang="ja-JP" altLang="en-US"/>
              <a:t>既存手法による全体の精度への影響を最小化</a:t>
            </a:r>
            <a:endParaRPr lang="en-US" altLang="ja-JP" dirty="0"/>
          </a:p>
          <a:p>
            <a:r>
              <a:rPr lang="ja-JP" altLang="en-US" sz="2800" dirty="0"/>
              <a:t>検出した脆弱性の精度を測定するための答えを用意</a:t>
            </a:r>
            <a:endParaRPr lang="en-US" altLang="ja-JP" sz="2800" dirty="0"/>
          </a:p>
          <a:p>
            <a:pPr lvl="1"/>
            <a:r>
              <a:rPr lang="ja-JP" altLang="en-US" sz="2400" dirty="0"/>
              <a:t>脆弱性対策情報ポータルサイト</a:t>
            </a:r>
            <a:r>
              <a:rPr lang="en-US" altLang="ja-JP" sz="2400" dirty="0"/>
              <a:t>JVN[7]</a:t>
            </a:r>
            <a:r>
              <a:rPr lang="ja-JP" altLang="en-US" sz="2400" dirty="0"/>
              <a:t>の検索システムから収集</a:t>
            </a:r>
            <a:endParaRPr lang="en-US" altLang="ja-JP" sz="2400" dirty="0"/>
          </a:p>
          <a:p>
            <a:pPr lvl="1"/>
            <a:endParaRPr lang="en-US" altLang="ja-JP" sz="2500" dirty="0"/>
          </a:p>
          <a:p>
            <a:pPr lvl="1"/>
            <a:endParaRPr lang="en-US" altLang="ja-JP" sz="2500" dirty="0"/>
          </a:p>
          <a:p>
            <a:endParaRPr kumimoji="1" lang="ja-JP" altLang="en-US" dirty="0"/>
          </a:p>
        </p:txBody>
      </p:sp>
      <p:sp>
        <p:nvSpPr>
          <p:cNvPr id="4" name="スライド番号プレースホルダー 3">
            <a:extLst>
              <a:ext uri="{FF2B5EF4-FFF2-40B4-BE49-F238E27FC236}">
                <a16:creationId xmlns:a16="http://schemas.microsoft.com/office/drawing/2014/main" id="{079CBFDB-D842-6947-BF6C-527AF66ECD34}"/>
              </a:ext>
            </a:extLst>
          </p:cNvPr>
          <p:cNvSpPr>
            <a:spLocks noGrp="1"/>
          </p:cNvSpPr>
          <p:nvPr>
            <p:ph type="sldNum" sz="quarter" idx="12"/>
          </p:nvPr>
        </p:nvSpPr>
        <p:spPr/>
        <p:txBody>
          <a:bodyPr/>
          <a:lstStyle/>
          <a:p>
            <a:fld id="{6AADD923-353A-0345-B45A-EED97D58CC60}" type="slidenum">
              <a:rPr kumimoji="1" lang="ja-JP" altLang="en-US" smtClean="0"/>
              <a:t>16</a:t>
            </a:fld>
            <a:endParaRPr kumimoji="1" lang="ja-JP" altLang="en-US"/>
          </a:p>
        </p:txBody>
      </p:sp>
      <p:sp>
        <p:nvSpPr>
          <p:cNvPr id="5" name="テキスト ボックス 4">
            <a:extLst>
              <a:ext uri="{FF2B5EF4-FFF2-40B4-BE49-F238E27FC236}">
                <a16:creationId xmlns:a16="http://schemas.microsoft.com/office/drawing/2014/main" id="{26796DC4-290D-324C-AA66-0AA9A3782851}"/>
              </a:ext>
            </a:extLst>
          </p:cNvPr>
          <p:cNvSpPr txBox="1"/>
          <p:nvPr/>
        </p:nvSpPr>
        <p:spPr>
          <a:xfrm>
            <a:off x="457200" y="6031726"/>
            <a:ext cx="4696670" cy="276999"/>
          </a:xfrm>
          <a:prstGeom prst="rect">
            <a:avLst/>
          </a:prstGeom>
          <a:noFill/>
        </p:spPr>
        <p:txBody>
          <a:bodyPr wrap="none" rtlCol="0">
            <a:spAutoFit/>
          </a:bodyPr>
          <a:lstStyle/>
          <a:p>
            <a:r>
              <a:rPr lang="en-US" altLang="ja-JP" sz="1200" dirty="0"/>
              <a:t> [7] JPCERT/CC , IPA, “Japan Vulnerability Notes”</a:t>
            </a:r>
            <a:r>
              <a:rPr lang="ja-JP" altLang="en-US" sz="1200"/>
              <a:t>，</a:t>
            </a:r>
            <a:r>
              <a:rPr lang="en-US" altLang="ja-JP" sz="1200" dirty="0"/>
              <a:t> </a:t>
            </a:r>
            <a:r>
              <a:rPr lang="en-US" altLang="ja-JP" sz="1200" dirty="0">
                <a:hlinkClick r:id="rId3"/>
              </a:rPr>
              <a:t>https://jvn.jp/</a:t>
            </a:r>
            <a:r>
              <a:rPr lang="en-US" altLang="ja-JP" sz="1200" dirty="0"/>
              <a:t> </a:t>
            </a:r>
          </a:p>
        </p:txBody>
      </p:sp>
    </p:spTree>
    <p:extLst>
      <p:ext uri="{BB962C8B-B14F-4D97-AF65-F5344CB8AC3E}">
        <p14:creationId xmlns:p14="http://schemas.microsoft.com/office/powerpoint/2010/main" val="2422791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88C1AC17-A1D8-F44F-B0EF-D56125A020E7}"/>
                  </a:ext>
                </a:extLst>
              </p:cNvPr>
              <p:cNvSpPr>
                <a:spLocks noGrp="1"/>
              </p:cNvSpPr>
              <p:nvPr>
                <p:ph idx="1"/>
              </p:nvPr>
            </p:nvSpPr>
            <p:spPr>
              <a:xfrm>
                <a:off x="457200" y="1600200"/>
                <a:ext cx="8382000" cy="4525963"/>
              </a:xfrm>
            </p:spPr>
            <p:txBody>
              <a:bodyPr/>
              <a:lstStyle/>
              <a:p>
                <a:r>
                  <a:rPr lang="ja-JP" altLang="en-US" sz="2500" dirty="0"/>
                  <a:t>ソフトウェアの各バージョンで再利用しているライブラリのバージョンで検出された脆弱性の集合</a:t>
                </a:r>
                <a14:m>
                  <m:oMath xmlns:m="http://schemas.openxmlformats.org/officeDocument/2006/math">
                    <m:r>
                      <m:rPr>
                        <m:sty m:val="p"/>
                      </m:rPr>
                      <a:rPr lang="en-US" altLang="ja-JP" sz="2500" i="0" dirty="0" smtClean="0">
                        <a:latin typeface="Cambria Math" panose="02040503050406030204" pitchFamily="18" charset="0"/>
                      </a:rPr>
                      <m:t>Result</m:t>
                    </m:r>
                  </m:oMath>
                </a14:m>
                <a:r>
                  <a:rPr lang="ja-JP" altLang="en-US" sz="2500" dirty="0"/>
                  <a:t>に対して，検出結果が収集した脆弱性の集合</a:t>
                </a:r>
                <a14:m>
                  <m:oMath xmlns:m="http://schemas.openxmlformats.org/officeDocument/2006/math">
                    <m:r>
                      <m:rPr>
                        <m:sty m:val="p"/>
                      </m:rPr>
                      <a:rPr lang="en-US" altLang="ja-JP" sz="2500" i="0" dirty="0" smtClean="0">
                        <a:latin typeface="Cambria Math" panose="02040503050406030204" pitchFamily="18" charset="0"/>
                      </a:rPr>
                      <m:t>Answer</m:t>
                    </m:r>
                  </m:oMath>
                </a14:m>
                <a:r>
                  <a:rPr lang="ja-JP" altLang="en-US" sz="2500" dirty="0"/>
                  <a:t>と一致した割合によって精度を評価</a:t>
                </a:r>
                <a:endParaRPr lang="en-US" altLang="ja-JP" dirty="0"/>
              </a:p>
              <a:p>
                <a:r>
                  <a:rPr lang="ja-JP" altLang="en-US" sz="2500" dirty="0"/>
                  <a:t>精度の評価指標</a:t>
                </a:r>
                <a:endParaRPr lang="ja-JP" altLang="en-US" sz="1400" dirty="0"/>
              </a:p>
              <a:p>
                <a:pPr lvl="1"/>
                <a14:m>
                  <m:oMath xmlns:m="http://schemas.openxmlformats.org/officeDocument/2006/math">
                    <m:r>
                      <m:rPr>
                        <m:sty m:val="p"/>
                      </m:rPr>
                      <a:rPr lang="en-US" altLang="ja-JP" sz="2500" i="0" dirty="0" smtClean="0">
                        <a:latin typeface="Cambria Math" panose="02040503050406030204" pitchFamily="18" charset="0"/>
                      </a:rPr>
                      <m:t>Precision</m:t>
                    </m:r>
                  </m:oMath>
                </a14:m>
                <a:r>
                  <a:rPr lang="en-US" altLang="ja-JP" sz="2500" dirty="0"/>
                  <a:t> = </a:t>
                </a:r>
                <a:r>
                  <a:rPr lang="ja-JP" altLang="en-US" sz="2500" dirty="0"/>
                  <a:t>検出した脆弱性の正解率</a:t>
                </a:r>
                <a:endParaRPr lang="en-US" altLang="ja-JP" sz="2500" dirty="0"/>
              </a:p>
              <a:p>
                <a:pPr lvl="1"/>
                <a14:m>
                  <m:oMath xmlns:m="http://schemas.openxmlformats.org/officeDocument/2006/math">
                    <m:r>
                      <m:rPr>
                        <m:sty m:val="p"/>
                      </m:rPr>
                      <a:rPr lang="en-US" altLang="ja-JP" sz="2500" i="0" dirty="0" smtClean="0">
                        <a:latin typeface="Cambria Math" panose="02040503050406030204" pitchFamily="18" charset="0"/>
                      </a:rPr>
                      <m:t>Recall</m:t>
                    </m:r>
                  </m:oMath>
                </a14:m>
                <a:r>
                  <a:rPr lang="en-US" altLang="ja-JP" sz="2500" dirty="0"/>
                  <a:t>      = </a:t>
                </a:r>
                <a:r>
                  <a:rPr lang="ja-JP" altLang="en-US" sz="2500" dirty="0"/>
                  <a:t>脆弱性の検出率</a:t>
                </a:r>
                <a:endParaRPr lang="en-US" altLang="ja-JP" sz="2500" dirty="0"/>
              </a:p>
              <a:p>
                <a:pPr marL="457200" lvl="1" indent="0">
                  <a:buNone/>
                </a:pPr>
                <a:endParaRPr kumimoji="1" lang="en-US" altLang="ja-JP" dirty="0"/>
              </a:p>
              <a:p>
                <a:pPr marL="0" indent="0">
                  <a:buNone/>
                </a:pPr>
                <a14:m>
                  <m:oMath xmlns:m="http://schemas.openxmlformats.org/officeDocument/2006/math">
                    <m:r>
                      <a:rPr lang="en-US" altLang="ja-JP" sz="2800" b="0" i="1" smtClean="0">
                        <a:latin typeface="Cambria Math" panose="02040503050406030204" pitchFamily="18" charset="0"/>
                        <a:ea typeface="Cambria Math" panose="02040503050406030204" pitchFamily="18" charset="0"/>
                      </a:rPr>
                      <m:t>  </m:t>
                    </m:r>
                    <m:r>
                      <m:rPr>
                        <m:sty m:val="p"/>
                      </m:rPr>
                      <a:rPr lang="en-US" altLang="ja-JP" sz="2800" i="0">
                        <a:latin typeface="Cambria Math" panose="02040503050406030204" pitchFamily="18" charset="0"/>
                        <a:ea typeface="Cambria Math" panose="02040503050406030204" pitchFamily="18" charset="0"/>
                      </a:rPr>
                      <m:t>Precision</m:t>
                    </m:r>
                    <m:r>
                      <a:rPr lang="en-US" altLang="ja-JP" sz="2800" i="1">
                        <a:latin typeface="Cambria Math" panose="02040503050406030204" pitchFamily="18" charset="0"/>
                        <a:ea typeface="Cambria Math" panose="02040503050406030204" pitchFamily="18" charset="0"/>
                      </a:rPr>
                      <m:t>= </m:t>
                    </m:r>
                    <m:f>
                      <m:fPr>
                        <m:ctrlPr>
                          <a:rPr lang="en-US" altLang="ja-JP" sz="2800" i="1">
                            <a:latin typeface="Cambria Math" panose="02040503050406030204" pitchFamily="18" charset="0"/>
                            <a:ea typeface="Cambria Math" panose="02040503050406030204" pitchFamily="18" charset="0"/>
                          </a:rPr>
                        </m:ctrlPr>
                      </m:fPr>
                      <m:num>
                        <m:r>
                          <a:rPr lang="en-US" altLang="ja-JP" sz="2800" b="0" i="0" smtClean="0">
                            <a:latin typeface="Cambria Math" panose="02040503050406030204" pitchFamily="18" charset="0"/>
                            <a:ea typeface="Cambria Math" panose="02040503050406030204" pitchFamily="18" charset="0"/>
                          </a:rPr>
                          <m:t>|</m:t>
                        </m:r>
                        <m:r>
                          <m:rPr>
                            <m:sty m:val="p"/>
                          </m:rPr>
                          <a:rPr lang="en-US" altLang="ja-JP" sz="2800" b="0" i="0" smtClean="0">
                            <a:latin typeface="Cambria Math" panose="02040503050406030204" pitchFamily="18" charset="0"/>
                            <a:ea typeface="Cambria Math" panose="02040503050406030204" pitchFamily="18" charset="0"/>
                          </a:rPr>
                          <m:t>Result</m:t>
                        </m:r>
                        <m:r>
                          <a:rPr lang="ja-JP" altLang="en-US" sz="2800" i="1">
                            <a:latin typeface="Cambria Math" panose="02040503050406030204" pitchFamily="18" charset="0"/>
                          </a:rPr>
                          <m:t> ∩</m:t>
                        </m:r>
                        <m:r>
                          <a:rPr lang="en-US" altLang="ja-JP" sz="2800" b="0" i="1" smtClean="0">
                            <a:latin typeface="Cambria Math" panose="02040503050406030204" pitchFamily="18" charset="0"/>
                            <a:ea typeface="Cambria Math" panose="02040503050406030204" pitchFamily="18" charset="0"/>
                          </a:rPr>
                          <m:t> </m:t>
                        </m:r>
                        <m:r>
                          <m:rPr>
                            <m:sty m:val="p"/>
                          </m:rPr>
                          <a:rPr lang="en-US" altLang="ja-JP" sz="2800" b="0" i="0" smtClean="0">
                            <a:latin typeface="Cambria Math" panose="02040503050406030204" pitchFamily="18" charset="0"/>
                            <a:ea typeface="Cambria Math" panose="02040503050406030204" pitchFamily="18" charset="0"/>
                          </a:rPr>
                          <m:t>Answer</m:t>
                        </m:r>
                        <m:r>
                          <a:rPr lang="en-US" altLang="ja-JP" sz="2800" b="0" i="0" smtClean="0">
                            <a:latin typeface="Cambria Math" panose="02040503050406030204" pitchFamily="18" charset="0"/>
                            <a:ea typeface="Cambria Math" panose="02040503050406030204" pitchFamily="18" charset="0"/>
                          </a:rPr>
                          <m:t>|</m:t>
                        </m:r>
                      </m:num>
                      <m:den>
                        <m:r>
                          <a:rPr lang="en-US" altLang="ja-JP" sz="2800" b="0" i="0" smtClean="0">
                            <a:latin typeface="Cambria Math" panose="02040503050406030204" pitchFamily="18" charset="0"/>
                            <a:ea typeface="Cambria Math" panose="02040503050406030204" pitchFamily="18" charset="0"/>
                          </a:rPr>
                          <m:t>|</m:t>
                        </m:r>
                        <m:r>
                          <m:rPr>
                            <m:sty m:val="p"/>
                          </m:rPr>
                          <a:rPr lang="en-US" altLang="ja-JP" sz="2800" b="0" i="0" smtClean="0">
                            <a:latin typeface="Cambria Math" panose="02040503050406030204" pitchFamily="18" charset="0"/>
                            <a:ea typeface="Cambria Math" panose="02040503050406030204" pitchFamily="18" charset="0"/>
                          </a:rPr>
                          <m:t>Result</m:t>
                        </m:r>
                        <m:r>
                          <a:rPr lang="en-US" altLang="ja-JP" sz="2800" b="0" i="1" smtClean="0">
                            <a:latin typeface="Cambria Math" panose="02040503050406030204" pitchFamily="18" charset="0"/>
                            <a:ea typeface="Cambria Math" panose="02040503050406030204" pitchFamily="18" charset="0"/>
                          </a:rPr>
                          <m:t>|</m:t>
                        </m:r>
                      </m:den>
                    </m:f>
                    <m:r>
                      <a:rPr lang="en-US" altLang="ja-JP" sz="2800" b="0" i="0" smtClean="0">
                        <a:latin typeface="Cambria Math" panose="02040503050406030204" pitchFamily="18" charset="0"/>
                        <a:ea typeface="Cambria Math" panose="02040503050406030204" pitchFamily="18" charset="0"/>
                      </a:rPr>
                      <m:t>   </m:t>
                    </m:r>
                    <m:r>
                      <m:rPr>
                        <m:sty m:val="p"/>
                      </m:rPr>
                      <a:rPr lang="en-US" altLang="ja-JP" sz="2800" b="0" i="0" smtClean="0">
                        <a:latin typeface="Cambria Math" panose="02040503050406030204" pitchFamily="18" charset="0"/>
                        <a:ea typeface="Cambria Math" panose="02040503050406030204" pitchFamily="18" charset="0"/>
                      </a:rPr>
                      <m:t>Recall</m:t>
                    </m:r>
                  </m:oMath>
                </a14:m>
                <a:r>
                  <a:rPr lang="en-US" altLang="ja-JP" sz="2800" dirty="0">
                    <a:latin typeface="Cambria Math" panose="02040503050406030204" pitchFamily="18" charset="0"/>
                    <a:ea typeface="Cambria Math" panose="02040503050406030204" pitchFamily="18" charset="0"/>
                  </a:rPr>
                  <a:t> = </a:t>
                </a:r>
                <a14:m>
                  <m:oMath xmlns:m="http://schemas.openxmlformats.org/officeDocument/2006/math">
                    <m:f>
                      <m:fPr>
                        <m:ctrlPr>
                          <a:rPr lang="en-US" altLang="ja-JP" sz="2800" i="1" smtClean="0">
                            <a:latin typeface="Cambria Math" panose="02040503050406030204" pitchFamily="18" charset="0"/>
                            <a:ea typeface="Cambria Math" panose="02040503050406030204" pitchFamily="18" charset="0"/>
                          </a:rPr>
                        </m:ctrlPr>
                      </m:fPr>
                      <m:num>
                        <m:r>
                          <a:rPr lang="en-US" altLang="ja-JP" sz="2800" b="0" i="0" smtClean="0">
                            <a:latin typeface="Cambria Math" panose="02040503050406030204" pitchFamily="18" charset="0"/>
                            <a:ea typeface="Cambria Math" panose="02040503050406030204" pitchFamily="18" charset="0"/>
                          </a:rPr>
                          <m:t>|</m:t>
                        </m:r>
                        <m:r>
                          <m:rPr>
                            <m:sty m:val="p"/>
                          </m:rPr>
                          <a:rPr lang="en-US" altLang="ja-JP" sz="2800" b="0" i="0" smtClean="0">
                            <a:latin typeface="Cambria Math" panose="02040503050406030204" pitchFamily="18" charset="0"/>
                            <a:ea typeface="Cambria Math" panose="02040503050406030204" pitchFamily="18" charset="0"/>
                          </a:rPr>
                          <m:t>Result</m:t>
                        </m:r>
                        <m:r>
                          <a:rPr lang="en-US" altLang="ja-JP" sz="2800" b="0" i="1" smtClean="0">
                            <a:latin typeface="Cambria Math" panose="02040503050406030204" pitchFamily="18" charset="0"/>
                            <a:ea typeface="Cambria Math" panose="02040503050406030204" pitchFamily="18" charset="0"/>
                          </a:rPr>
                          <m:t> ∩ </m:t>
                        </m:r>
                        <m:r>
                          <m:rPr>
                            <m:sty m:val="p"/>
                          </m:rPr>
                          <a:rPr lang="en-US" altLang="ja-JP" sz="2800" b="0" i="0" smtClean="0">
                            <a:latin typeface="Cambria Math" panose="02040503050406030204" pitchFamily="18" charset="0"/>
                            <a:ea typeface="Cambria Math" panose="02040503050406030204" pitchFamily="18" charset="0"/>
                          </a:rPr>
                          <m:t>Answer</m:t>
                        </m:r>
                        <m:r>
                          <a:rPr lang="en-US" altLang="ja-JP" sz="2800" b="0" i="0" smtClean="0">
                            <a:latin typeface="Cambria Math" panose="02040503050406030204" pitchFamily="18" charset="0"/>
                            <a:ea typeface="Cambria Math" panose="02040503050406030204" pitchFamily="18" charset="0"/>
                          </a:rPr>
                          <m:t>|</m:t>
                        </m:r>
                      </m:num>
                      <m:den>
                        <m:r>
                          <a:rPr lang="en-US" altLang="ja-JP" sz="2800" b="0" i="0" smtClean="0">
                            <a:latin typeface="Cambria Math" panose="02040503050406030204" pitchFamily="18" charset="0"/>
                            <a:ea typeface="Cambria Math" panose="02040503050406030204" pitchFamily="18" charset="0"/>
                          </a:rPr>
                          <m:t>|</m:t>
                        </m:r>
                        <m:r>
                          <m:rPr>
                            <m:sty m:val="p"/>
                          </m:rPr>
                          <a:rPr lang="en-US" altLang="ja-JP" sz="2800" b="0" i="0" smtClean="0">
                            <a:latin typeface="Cambria Math" panose="02040503050406030204" pitchFamily="18" charset="0"/>
                            <a:ea typeface="Cambria Math" panose="02040503050406030204" pitchFamily="18" charset="0"/>
                          </a:rPr>
                          <m:t>Answer</m:t>
                        </m:r>
                        <m:r>
                          <a:rPr lang="en-US" altLang="ja-JP" sz="2800" b="0" i="1" smtClean="0">
                            <a:latin typeface="Cambria Math" panose="02040503050406030204" pitchFamily="18" charset="0"/>
                            <a:ea typeface="Cambria Math" panose="02040503050406030204" pitchFamily="18" charset="0"/>
                          </a:rPr>
                          <m:t>|</m:t>
                        </m:r>
                      </m:den>
                    </m:f>
                  </m:oMath>
                </a14:m>
                <a:endParaRPr lang="en-US" altLang="ja-JP" sz="2800" dirty="0">
                  <a:latin typeface="Cambria Math" panose="02040503050406030204" pitchFamily="18" charset="0"/>
                  <a:ea typeface="Cambria Math" panose="02040503050406030204" pitchFamily="18" charset="0"/>
                </a:endParaRPr>
              </a:p>
            </p:txBody>
          </p:sp>
        </mc:Choice>
        <mc:Fallback xmlns="">
          <p:sp>
            <p:nvSpPr>
              <p:cNvPr id="3" name="コンテンツ プレースホルダー 2">
                <a:extLst>
                  <a:ext uri="{FF2B5EF4-FFF2-40B4-BE49-F238E27FC236}">
                    <a16:creationId xmlns:a16="http://schemas.microsoft.com/office/drawing/2014/main" id="{88C1AC17-A1D8-F44F-B0EF-D56125A020E7}"/>
                  </a:ext>
                </a:extLst>
              </p:cNvPr>
              <p:cNvSpPr>
                <a:spLocks noGrp="1" noRot="1" noChangeAspect="1" noMove="1" noResize="1" noEditPoints="1" noAdjustHandles="1" noChangeArrowheads="1" noChangeShapeType="1" noTextEdit="1"/>
              </p:cNvSpPr>
              <p:nvPr>
                <p:ph idx="1"/>
              </p:nvPr>
            </p:nvSpPr>
            <p:spPr>
              <a:xfrm>
                <a:off x="457200" y="1600200"/>
                <a:ext cx="8382000" cy="4525963"/>
              </a:xfrm>
              <a:blipFill>
                <a:blip r:embed="rId3"/>
                <a:stretch>
                  <a:fillRect l="-1018" t="-1213"/>
                </a:stretch>
              </a:blipFill>
            </p:spPr>
            <p:txBody>
              <a:bodyPr/>
              <a:lstStyle/>
              <a:p>
                <a:r>
                  <a:rPr lang="en-US">
                    <a:noFill/>
                  </a:rPr>
                  <a:t> </a:t>
                </a:r>
              </a:p>
            </p:txBody>
          </p:sp>
        </mc:Fallback>
      </mc:AlternateContent>
      <p:sp>
        <p:nvSpPr>
          <p:cNvPr id="2" name="タイトル 1">
            <a:extLst>
              <a:ext uri="{FF2B5EF4-FFF2-40B4-BE49-F238E27FC236}">
                <a16:creationId xmlns:a16="http://schemas.microsoft.com/office/drawing/2014/main" id="{9146DBE2-B15B-4D48-A6A3-D3C6B9E143C5}"/>
              </a:ext>
            </a:extLst>
          </p:cNvPr>
          <p:cNvSpPr>
            <a:spLocks noGrp="1"/>
          </p:cNvSpPr>
          <p:nvPr>
            <p:ph type="title"/>
          </p:nvPr>
        </p:nvSpPr>
        <p:spPr>
          <a:xfrm>
            <a:off x="298" y="274638"/>
            <a:ext cx="8936304" cy="1143000"/>
          </a:xfrm>
        </p:spPr>
        <p:txBody>
          <a:bodyPr/>
          <a:lstStyle/>
          <a:p>
            <a:r>
              <a:rPr lang="ja-JP" altLang="en-US" sz="4400"/>
              <a:t>検出した脆弱性情報の正確さの評価</a:t>
            </a:r>
            <a:endParaRPr kumimoji="1" lang="ja-JP" altLang="en-US" sz="4400"/>
          </a:p>
        </p:txBody>
      </p:sp>
      <p:sp>
        <p:nvSpPr>
          <p:cNvPr id="4" name="スライド番号プレースホルダー 3">
            <a:extLst>
              <a:ext uri="{FF2B5EF4-FFF2-40B4-BE49-F238E27FC236}">
                <a16:creationId xmlns:a16="http://schemas.microsoft.com/office/drawing/2014/main" id="{079CBFDB-D842-6947-BF6C-527AF66ECD34}"/>
              </a:ext>
            </a:extLst>
          </p:cNvPr>
          <p:cNvSpPr>
            <a:spLocks noGrp="1"/>
          </p:cNvSpPr>
          <p:nvPr>
            <p:ph type="sldNum" sz="quarter" idx="12"/>
          </p:nvPr>
        </p:nvSpPr>
        <p:spPr/>
        <p:txBody>
          <a:bodyPr/>
          <a:lstStyle/>
          <a:p>
            <a:fld id="{6AADD923-353A-0345-B45A-EED97D58CC60}" type="slidenum">
              <a:rPr kumimoji="1" lang="ja-JP" altLang="en-US" smtClean="0"/>
              <a:t>17</a:t>
            </a:fld>
            <a:endParaRPr kumimoji="1" lang="ja-JP" altLang="en-US"/>
          </a:p>
        </p:txBody>
      </p:sp>
    </p:spTree>
    <p:extLst>
      <p:ext uri="{BB962C8B-B14F-4D97-AF65-F5344CB8AC3E}">
        <p14:creationId xmlns:p14="http://schemas.microsoft.com/office/powerpoint/2010/main" val="2060837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46DBE2-B15B-4D48-A6A3-D3C6B9E143C5}"/>
              </a:ext>
            </a:extLst>
          </p:cNvPr>
          <p:cNvSpPr>
            <a:spLocks noGrp="1"/>
          </p:cNvSpPr>
          <p:nvPr>
            <p:ph type="title"/>
          </p:nvPr>
        </p:nvSpPr>
        <p:spPr>
          <a:xfrm>
            <a:off x="261257" y="274638"/>
            <a:ext cx="8487455" cy="1143000"/>
          </a:xfrm>
        </p:spPr>
        <p:txBody>
          <a:bodyPr/>
          <a:lstStyle/>
          <a:p>
            <a:r>
              <a:rPr lang="ja-JP" altLang="en-US" sz="4400"/>
              <a:t>評価結果</a:t>
            </a:r>
            <a:endParaRPr kumimoji="1" lang="ja-JP" altLang="en-US" sz="4400"/>
          </a:p>
        </p:txBody>
      </p:sp>
      <p:graphicFrame>
        <p:nvGraphicFramePr>
          <p:cNvPr id="5" name="コンテンツ プレースホルダー 4">
            <a:extLst>
              <a:ext uri="{FF2B5EF4-FFF2-40B4-BE49-F238E27FC236}">
                <a16:creationId xmlns:a16="http://schemas.microsoft.com/office/drawing/2014/main" id="{E8228927-8486-C04E-9838-28911328230A}"/>
              </a:ext>
            </a:extLst>
          </p:cNvPr>
          <p:cNvGraphicFramePr>
            <a:graphicFrameLocks noGrp="1"/>
          </p:cNvGraphicFramePr>
          <p:nvPr>
            <p:ph idx="1"/>
            <p:extLst>
              <p:ext uri="{D42A27DB-BD31-4B8C-83A1-F6EECF244321}">
                <p14:modId xmlns:p14="http://schemas.microsoft.com/office/powerpoint/2010/main" val="2399967944"/>
              </p:ext>
            </p:extLst>
          </p:nvPr>
        </p:nvGraphicFramePr>
        <p:xfrm>
          <a:off x="43542" y="1548039"/>
          <a:ext cx="9056915" cy="4800600"/>
        </p:xfrm>
        <a:graphic>
          <a:graphicData uri="http://schemas.openxmlformats.org/drawingml/2006/table">
            <a:tbl>
              <a:tblPr firstRow="1" bandRow="1">
                <a:tableStyleId>{2D5ABB26-0587-4C30-8999-92F81FD0307C}</a:tableStyleId>
              </a:tblPr>
              <a:tblGrid>
                <a:gridCol w="1587362">
                  <a:extLst>
                    <a:ext uri="{9D8B030D-6E8A-4147-A177-3AD203B41FA5}">
                      <a16:colId xmlns:a16="http://schemas.microsoft.com/office/drawing/2014/main" val="3815742494"/>
                    </a:ext>
                  </a:extLst>
                </a:gridCol>
                <a:gridCol w="1375347">
                  <a:extLst>
                    <a:ext uri="{9D8B030D-6E8A-4147-A177-3AD203B41FA5}">
                      <a16:colId xmlns:a16="http://schemas.microsoft.com/office/drawing/2014/main" val="2675350059"/>
                    </a:ext>
                  </a:extLst>
                </a:gridCol>
                <a:gridCol w="1470199">
                  <a:extLst>
                    <a:ext uri="{9D8B030D-6E8A-4147-A177-3AD203B41FA5}">
                      <a16:colId xmlns:a16="http://schemas.microsoft.com/office/drawing/2014/main" val="160819154"/>
                    </a:ext>
                  </a:extLst>
                </a:gridCol>
                <a:gridCol w="1007796">
                  <a:extLst>
                    <a:ext uri="{9D8B030D-6E8A-4147-A177-3AD203B41FA5}">
                      <a16:colId xmlns:a16="http://schemas.microsoft.com/office/drawing/2014/main" val="4105907298"/>
                    </a:ext>
                  </a:extLst>
                </a:gridCol>
                <a:gridCol w="1043366">
                  <a:extLst>
                    <a:ext uri="{9D8B030D-6E8A-4147-A177-3AD203B41FA5}">
                      <a16:colId xmlns:a16="http://schemas.microsoft.com/office/drawing/2014/main" val="2769976413"/>
                    </a:ext>
                  </a:extLst>
                </a:gridCol>
                <a:gridCol w="1375347">
                  <a:extLst>
                    <a:ext uri="{9D8B030D-6E8A-4147-A177-3AD203B41FA5}">
                      <a16:colId xmlns:a16="http://schemas.microsoft.com/office/drawing/2014/main" val="1240338508"/>
                    </a:ext>
                  </a:extLst>
                </a:gridCol>
                <a:gridCol w="1197498">
                  <a:extLst>
                    <a:ext uri="{9D8B030D-6E8A-4147-A177-3AD203B41FA5}">
                      <a16:colId xmlns:a16="http://schemas.microsoft.com/office/drawing/2014/main" val="2940095390"/>
                    </a:ext>
                  </a:extLst>
                </a:gridCol>
              </a:tblGrid>
              <a:tr h="0">
                <a:tc>
                  <a:txBody>
                    <a:bodyPr/>
                    <a:lstStyle/>
                    <a:p>
                      <a:r>
                        <a:rPr kumimoji="1" lang="ja-JP" altLang="en-US" sz="1500" dirty="0"/>
                        <a:t>ソフトウェア名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ja-JP" altLang="en-US" sz="1500"/>
                        <a:t>ライブラリ名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ja-JP" altLang="en-US" sz="1500" dirty="0"/>
                        <a:t>バージョン数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ja-JP" altLang="en-US" sz="1500"/>
                        <a:t>検出数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ja-JP" altLang="en-US" sz="1500"/>
                        <a:t>正解数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en-US" altLang="ja-JP" sz="1500"/>
                        <a:t>Precision</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tc>
                  <a:txBody>
                    <a:bodyPr/>
                    <a:lstStyle/>
                    <a:p>
                      <a:r>
                        <a:rPr kumimoji="1" lang="en-US" altLang="ja-JP" sz="1500"/>
                        <a:t>Recall</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ECFF"/>
                    </a:solidFill>
                  </a:tcPr>
                </a:tc>
                <a:extLst>
                  <a:ext uri="{0D108BD9-81ED-4DB2-BD59-A6C34878D82A}">
                    <a16:rowId xmlns:a16="http://schemas.microsoft.com/office/drawing/2014/main" val="1395207618"/>
                  </a:ext>
                </a:extLst>
              </a:tr>
              <a:tr h="0">
                <a:tc rowSpan="4">
                  <a:txBody>
                    <a:bodyPr/>
                    <a:lstStyle/>
                    <a:p>
                      <a:r>
                        <a:rPr kumimoji="1" lang="en-US" altLang="ja-JP" sz="1500" dirty="0"/>
                        <a:t>Android</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err="1"/>
                        <a:t>libpng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385</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385</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47845"/>
                  </a:ext>
                </a:extLst>
              </a:tr>
              <a:tr h="0">
                <a:tc vMerge="1">
                  <a:txBody>
                    <a:bodyPr/>
                    <a:lstStyle/>
                    <a:p>
                      <a:endParaRPr kumimoji="1" lang="ja-JP" altLang="en-US"/>
                    </a:p>
                  </a:txBody>
                  <a:tcPr/>
                </a:tc>
                <a:tc>
                  <a:txBody>
                    <a:bodyPr/>
                    <a:lstStyle/>
                    <a:p>
                      <a:r>
                        <a:rPr kumimoji="1" lang="en-US" altLang="ja-JP" sz="1500"/>
                        <a:t>curl</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739</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739</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1920549"/>
                  </a:ext>
                </a:extLst>
              </a:tr>
              <a:tr h="0">
                <a:tc vMerge="1">
                  <a:txBody>
                    <a:bodyPr/>
                    <a:lstStyle/>
                    <a:p>
                      <a:endParaRPr kumimoji="1" lang="ja-JP" altLang="en-US"/>
                    </a:p>
                  </a:txBody>
                  <a:tcPr/>
                </a:tc>
                <a:tc>
                  <a:txBody>
                    <a:bodyPr/>
                    <a:lstStyle/>
                    <a:p>
                      <a:r>
                        <a:rPr kumimoji="1" lang="en-US" altLang="ja-JP" sz="1500" err="1"/>
                        <a:t>ogg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31</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9483403"/>
                  </a:ext>
                </a:extLst>
              </a:tr>
              <a:tr h="0">
                <a:tc vMerge="1">
                  <a:txBody>
                    <a:bodyPr/>
                    <a:lstStyle/>
                    <a:p>
                      <a:endParaRPr kumimoji="1" lang="ja-JP" altLang="en-US"/>
                    </a:p>
                  </a:txBody>
                  <a:tcPr/>
                </a:tc>
                <a:tc>
                  <a:txBody>
                    <a:bodyPr/>
                    <a:lstStyle/>
                    <a:p>
                      <a:r>
                        <a:rPr kumimoji="1" lang="en-US" altLang="ja-JP" sz="1500" err="1"/>
                        <a:t>zlib</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69</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92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92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830755"/>
                  </a:ext>
                </a:extLst>
              </a:tr>
              <a:tr h="0">
                <a:tc rowSpan="2">
                  <a:txBody>
                    <a:bodyPr/>
                    <a:lstStyle/>
                    <a:p>
                      <a:r>
                        <a:rPr kumimoji="1" lang="en-US" altLang="ja-JP" sz="1500" err="1"/>
                        <a:t>apitrace</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libpng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24</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24</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8224667"/>
                  </a:ext>
                </a:extLst>
              </a:tr>
              <a:tr h="0">
                <a:tc vMerge="1">
                  <a:txBody>
                    <a:bodyPr/>
                    <a:lstStyle/>
                    <a:p>
                      <a:endParaRPr kumimoji="1" lang="ja-JP" altLang="en-US"/>
                    </a:p>
                  </a:txBody>
                  <a:tcPr/>
                </a:tc>
                <a:tc>
                  <a:txBody>
                    <a:bodyPr/>
                    <a:lstStyle/>
                    <a:p>
                      <a:r>
                        <a:rPr kumimoji="1" lang="en-US" altLang="ja-JP" sz="1500" err="1"/>
                        <a:t>zlib</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32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32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0481033"/>
                  </a:ext>
                </a:extLst>
              </a:tr>
              <a:tr h="0">
                <a:tc rowSpan="3">
                  <a:txBody>
                    <a:bodyPr/>
                    <a:lstStyle/>
                    <a:p>
                      <a:r>
                        <a:rPr kumimoji="1" lang="en-US" altLang="ja-JP" sz="1500"/>
                        <a:t>gecko-dev</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err="1"/>
                        <a:t>libpng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678</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678</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6428510"/>
                  </a:ext>
                </a:extLst>
              </a:tr>
              <a:tr h="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err="1"/>
                        <a:t>zlib</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98</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8678056"/>
                  </a:ext>
                </a:extLst>
              </a:tr>
              <a:tr h="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err="1"/>
                        <a:t>ogg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98</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7911175"/>
                  </a:ext>
                </a:extLst>
              </a:tr>
              <a:tr h="0">
                <a:tc rowSpan="2">
                  <a:txBody>
                    <a:bodyPr/>
                    <a:lstStyle/>
                    <a:p>
                      <a:r>
                        <a:rPr kumimoji="1" lang="en" altLang="ja-JP" sz="1500" kern="1200">
                          <a:effectLst/>
                        </a:rPr>
                        <a:t>v8monkey</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libpng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1440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1440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012611"/>
                  </a:ext>
                </a:extLst>
              </a:tr>
              <a:tr h="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zlib</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72</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N/A</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9323743"/>
                  </a:ext>
                </a:extLst>
              </a:tr>
              <a:tr h="0">
                <a:tc rowSpan="2">
                  <a:txBody>
                    <a:bodyPr/>
                    <a:lstStyle/>
                    <a:p>
                      <a:r>
                        <a:rPr kumimoji="1" lang="en-US" altLang="ja-JP" sz="1500"/>
                        <a:t>fs2open</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libpng</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797</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1605</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1577</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0.983</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9845554"/>
                  </a:ext>
                </a:extLst>
              </a:tr>
              <a:tr h="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zlib</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797</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584</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584</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t>1.000</a:t>
                      </a:r>
                      <a:endParaRPr kumimoji="1" lang="ja-JP" alt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8627941"/>
                  </a:ext>
                </a:extLst>
              </a:tr>
              <a:tr h="0">
                <a:tc gridSpan="2">
                  <a:txBody>
                    <a:bodyPr/>
                    <a:lstStyle/>
                    <a:p>
                      <a:r>
                        <a:rPr kumimoji="1" lang="ja-JP" altLang="en-US" sz="1500"/>
                        <a:t>全体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2293</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5579</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t>5551</a:t>
                      </a:r>
                      <a:endParaRPr kumimoji="1" lang="ja-JP" alt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a:solidFill>
                            <a:srgbClr val="FF0000"/>
                          </a:solidFill>
                        </a:rPr>
                        <a:t>0.995</a:t>
                      </a:r>
                      <a:endParaRPr kumimoji="1" lang="ja-JP" altLang="en-US" sz="150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500" dirty="0">
                          <a:solidFill>
                            <a:srgbClr val="FF0000"/>
                          </a:solidFill>
                        </a:rPr>
                        <a:t>1.000</a:t>
                      </a:r>
                      <a:endParaRPr kumimoji="1" lang="ja-JP" altLang="en-US" sz="15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3320688"/>
                  </a:ext>
                </a:extLst>
              </a:tr>
            </a:tbl>
          </a:graphicData>
        </a:graphic>
      </p:graphicFrame>
      <p:sp>
        <p:nvSpPr>
          <p:cNvPr id="4" name="スライド番号プレースホルダー 3">
            <a:extLst>
              <a:ext uri="{FF2B5EF4-FFF2-40B4-BE49-F238E27FC236}">
                <a16:creationId xmlns:a16="http://schemas.microsoft.com/office/drawing/2014/main" id="{079CBFDB-D842-6947-BF6C-527AF66ECD34}"/>
              </a:ext>
            </a:extLst>
          </p:cNvPr>
          <p:cNvSpPr>
            <a:spLocks noGrp="1"/>
          </p:cNvSpPr>
          <p:nvPr>
            <p:ph type="sldNum" sz="quarter" idx="12"/>
          </p:nvPr>
        </p:nvSpPr>
        <p:spPr/>
        <p:txBody>
          <a:bodyPr/>
          <a:lstStyle/>
          <a:p>
            <a:fld id="{6AADD923-353A-0345-B45A-EED97D58CC60}" type="slidenum">
              <a:rPr kumimoji="1" lang="ja-JP" altLang="en-US" smtClean="0"/>
              <a:t>18</a:t>
            </a:fld>
            <a:endParaRPr kumimoji="1" lang="ja-JP" altLang="en-US"/>
          </a:p>
        </p:txBody>
      </p:sp>
      <p:cxnSp>
        <p:nvCxnSpPr>
          <p:cNvPr id="6" name="直線コネクタ 5">
            <a:extLst>
              <a:ext uri="{FF2B5EF4-FFF2-40B4-BE49-F238E27FC236}">
                <a16:creationId xmlns:a16="http://schemas.microsoft.com/office/drawing/2014/main" id="{D49EA104-644D-4CC2-9F6A-FB8A59C252CE}"/>
              </a:ext>
            </a:extLst>
          </p:cNvPr>
          <p:cNvCxnSpPr>
            <a:cxnSpLocks/>
          </p:cNvCxnSpPr>
          <p:nvPr/>
        </p:nvCxnSpPr>
        <p:spPr>
          <a:xfrm>
            <a:off x="43542" y="6048845"/>
            <a:ext cx="9056915" cy="0"/>
          </a:xfrm>
          <a:prstGeom prst="line">
            <a:avLst/>
          </a:prstGeom>
          <a:ln w="158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94038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0AFBD-F2FF-1A47-82E3-1DD1059A1C01}"/>
              </a:ext>
            </a:extLst>
          </p:cNvPr>
          <p:cNvSpPr>
            <a:spLocks noGrp="1"/>
          </p:cNvSpPr>
          <p:nvPr>
            <p:ph type="title"/>
          </p:nvPr>
        </p:nvSpPr>
        <p:spPr/>
        <p:txBody>
          <a:bodyPr/>
          <a:lstStyle/>
          <a:p>
            <a:r>
              <a:rPr lang="ja-JP" altLang="en-US" sz="4400"/>
              <a:t>脆弱性の</a:t>
            </a:r>
            <a:r>
              <a:rPr lang="ja-JP" altLang="en-US"/>
              <a:t>残留</a:t>
            </a:r>
            <a:r>
              <a:rPr lang="ja-JP" altLang="en-US" sz="4400"/>
              <a:t>期間</a:t>
            </a:r>
            <a:r>
              <a:rPr kumimoji="1" lang="ja-JP" altLang="en-US" sz="4400"/>
              <a:t>の調査</a:t>
            </a:r>
          </a:p>
        </p:txBody>
      </p:sp>
      <p:sp>
        <p:nvSpPr>
          <p:cNvPr id="3" name="コンテンツ プレースホルダー 2">
            <a:extLst>
              <a:ext uri="{FF2B5EF4-FFF2-40B4-BE49-F238E27FC236}">
                <a16:creationId xmlns:a16="http://schemas.microsoft.com/office/drawing/2014/main" id="{DBAD0573-1642-E24E-B330-F442A00BD3E0}"/>
              </a:ext>
            </a:extLst>
          </p:cNvPr>
          <p:cNvSpPr>
            <a:spLocks noGrp="1"/>
          </p:cNvSpPr>
          <p:nvPr>
            <p:ph idx="1"/>
          </p:nvPr>
        </p:nvSpPr>
        <p:spPr/>
        <p:txBody>
          <a:bodyPr/>
          <a:lstStyle/>
          <a:p>
            <a:r>
              <a:rPr lang="ja-JP" altLang="en-US" sz="2800" dirty="0"/>
              <a:t>ツールを応用し，脆弱性情報が公開されてからその脆弱性を解消したソフトウェアのバージョンが公開</a:t>
            </a:r>
            <a:br>
              <a:rPr lang="en-US" altLang="ja-JP" sz="2800" dirty="0"/>
            </a:br>
            <a:r>
              <a:rPr lang="ja-JP" altLang="en-US" sz="2800" dirty="0"/>
              <a:t>されるまでの期間を調査</a:t>
            </a:r>
            <a:endParaRPr lang="en-US" altLang="ja-JP" sz="2800" dirty="0"/>
          </a:p>
          <a:p>
            <a:pPr lvl="1"/>
            <a:r>
              <a:rPr lang="ja-JP" altLang="en-US" sz="2400" dirty="0"/>
              <a:t>ソフトウェアごとの期間</a:t>
            </a:r>
            <a:endParaRPr lang="en-US" altLang="ja-JP" sz="2400" dirty="0"/>
          </a:p>
          <a:p>
            <a:pPr lvl="1"/>
            <a:r>
              <a:rPr lang="ja-JP" altLang="en-US" sz="2400" dirty="0"/>
              <a:t>ライブラリごとの期間</a:t>
            </a:r>
            <a:endParaRPr lang="en-US" altLang="ja-JP" sz="2400" dirty="0"/>
          </a:p>
          <a:p>
            <a:pPr lvl="2"/>
            <a:r>
              <a:rPr lang="ja-JP" altLang="en-US" dirty="0"/>
              <a:t>傾向の違いを確認</a:t>
            </a:r>
            <a:endParaRPr lang="en-US" altLang="ja-JP" dirty="0"/>
          </a:p>
          <a:p>
            <a:r>
              <a:rPr lang="ja-JP" altLang="en-US" sz="2800" dirty="0"/>
              <a:t>解消されていない脆弱性は集計対象外</a:t>
            </a:r>
            <a:endParaRPr lang="en-US" altLang="ja-JP" sz="2800" dirty="0"/>
          </a:p>
        </p:txBody>
      </p:sp>
      <p:sp>
        <p:nvSpPr>
          <p:cNvPr id="4" name="スライド番号プレースホルダー 3">
            <a:extLst>
              <a:ext uri="{FF2B5EF4-FFF2-40B4-BE49-F238E27FC236}">
                <a16:creationId xmlns:a16="http://schemas.microsoft.com/office/drawing/2014/main" id="{63FFA83D-D085-BF42-85B3-BD2DD52FB414}"/>
              </a:ext>
            </a:extLst>
          </p:cNvPr>
          <p:cNvSpPr>
            <a:spLocks noGrp="1"/>
          </p:cNvSpPr>
          <p:nvPr>
            <p:ph type="sldNum" sz="quarter" idx="12"/>
          </p:nvPr>
        </p:nvSpPr>
        <p:spPr/>
        <p:txBody>
          <a:bodyPr/>
          <a:lstStyle/>
          <a:p>
            <a:fld id="{6AADD923-353A-0345-B45A-EED97D58CC60}" type="slidenum">
              <a:rPr kumimoji="1" lang="ja-JP" altLang="en-US" smtClean="0"/>
              <a:t>19</a:t>
            </a:fld>
            <a:endParaRPr kumimoji="1" lang="ja-JP" altLang="en-US"/>
          </a:p>
        </p:txBody>
      </p:sp>
    </p:spTree>
    <p:extLst>
      <p:ext uri="{BB962C8B-B14F-4D97-AF65-F5344CB8AC3E}">
        <p14:creationId xmlns:p14="http://schemas.microsoft.com/office/powerpoint/2010/main" val="3970700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14A5F-FB1B-404C-9637-6E7389E3EB82}"/>
              </a:ext>
            </a:extLst>
          </p:cNvPr>
          <p:cNvSpPr>
            <a:spLocks noGrp="1"/>
          </p:cNvSpPr>
          <p:nvPr>
            <p:ph type="title"/>
          </p:nvPr>
        </p:nvSpPr>
        <p:spPr/>
        <p:txBody>
          <a:bodyPr/>
          <a:lstStyle/>
          <a:p>
            <a:r>
              <a:rPr lang="ja-JP" altLang="en-US" sz="4400"/>
              <a:t>研究背景</a:t>
            </a:r>
            <a:r>
              <a:rPr lang="en-US" altLang="ja-JP" sz="4400"/>
              <a:t>(1)</a:t>
            </a:r>
            <a:endParaRPr kumimoji="1" lang="ja-JP" altLang="en-US" sz="4400"/>
          </a:p>
        </p:txBody>
      </p:sp>
      <p:sp>
        <p:nvSpPr>
          <p:cNvPr id="3" name="コンテンツ プレースホルダー 2">
            <a:extLst>
              <a:ext uri="{FF2B5EF4-FFF2-40B4-BE49-F238E27FC236}">
                <a16:creationId xmlns:a16="http://schemas.microsoft.com/office/drawing/2014/main" id="{CE5ACC2D-9757-6D48-BF70-E0D4B2508B99}"/>
              </a:ext>
            </a:extLst>
          </p:cNvPr>
          <p:cNvSpPr>
            <a:spLocks noGrp="1"/>
          </p:cNvSpPr>
          <p:nvPr>
            <p:ph idx="1"/>
          </p:nvPr>
        </p:nvSpPr>
        <p:spPr>
          <a:xfrm>
            <a:off x="457200" y="1600200"/>
            <a:ext cx="8499022" cy="4525963"/>
          </a:xfrm>
        </p:spPr>
        <p:txBody>
          <a:bodyPr/>
          <a:lstStyle/>
          <a:p>
            <a:r>
              <a:rPr lang="ja-JP" altLang="en-US" sz="2800" dirty="0"/>
              <a:t>ソフトウェアの開発においてライブラリの再利用が</a:t>
            </a:r>
            <a:br>
              <a:rPr lang="en-US" altLang="ja-JP" sz="2800" dirty="0"/>
            </a:br>
            <a:r>
              <a:rPr lang="ja-JP" altLang="en-US" sz="2800" dirty="0"/>
              <a:t>一般化</a:t>
            </a:r>
            <a:endParaRPr lang="en-US" altLang="ja-JP" sz="2800" dirty="0"/>
          </a:p>
          <a:p>
            <a:pPr lvl="1"/>
            <a:r>
              <a:rPr lang="en-US" altLang="ja-JP" sz="2500" dirty="0"/>
              <a:t> </a:t>
            </a:r>
            <a:r>
              <a:rPr lang="ja-JP" altLang="en-US" sz="2400" dirty="0"/>
              <a:t>開発コスト削減</a:t>
            </a:r>
            <a:endParaRPr lang="en-US" altLang="ja-JP" sz="2400" dirty="0"/>
          </a:p>
          <a:p>
            <a:pPr lvl="1"/>
            <a:r>
              <a:rPr lang="en-US" altLang="ja-JP" sz="2400" dirty="0"/>
              <a:t> </a:t>
            </a:r>
            <a:r>
              <a:rPr lang="ja-JP" altLang="en-US" sz="2400" dirty="0"/>
              <a:t>信頼性・安定性</a:t>
            </a:r>
            <a:endParaRPr lang="en-US" altLang="ja-JP" sz="2400" dirty="0"/>
          </a:p>
          <a:p>
            <a:r>
              <a:rPr lang="ja-JP" altLang="en-US" sz="2800" dirty="0"/>
              <a:t>ライブラリに含まれる脆弱性を取り込む可能性が存在</a:t>
            </a:r>
            <a:endParaRPr lang="en-US" altLang="ja-JP" sz="2800" dirty="0"/>
          </a:p>
          <a:p>
            <a:pPr lvl="1"/>
            <a:r>
              <a:rPr lang="ja-JP" altLang="en-US" sz="2400" dirty="0"/>
              <a:t>ライブラリの更新</a:t>
            </a:r>
            <a:endParaRPr lang="en-US" altLang="ja-JP" sz="2400" dirty="0"/>
          </a:p>
          <a:p>
            <a:pPr lvl="1"/>
            <a:r>
              <a:rPr lang="ja-JP" altLang="en-US" sz="2400" dirty="0"/>
              <a:t>修正パッチの適用</a:t>
            </a:r>
            <a:endParaRPr lang="en-US" altLang="ja-JP" sz="2400" dirty="0"/>
          </a:p>
          <a:p>
            <a:r>
              <a:rPr lang="ja-JP" altLang="en-US" sz="2800" dirty="0"/>
              <a:t>脆弱性が存在する場合は早期の対応が必要</a:t>
            </a:r>
            <a:endParaRPr lang="en-US" altLang="ja-JP" sz="2800" dirty="0"/>
          </a:p>
          <a:p>
            <a:pPr lvl="1"/>
            <a:r>
              <a:rPr lang="en" altLang="ja-JP" sz="2400" dirty="0"/>
              <a:t>2017</a:t>
            </a:r>
            <a:r>
              <a:rPr lang="ja-JP" altLang="en-US" sz="2400" dirty="0"/>
              <a:t>年に脆弱性が利用され，最大</a:t>
            </a:r>
            <a:r>
              <a:rPr lang="en-US" altLang="ja-JP" sz="2400" dirty="0"/>
              <a:t>1</a:t>
            </a:r>
            <a:r>
              <a:rPr lang="ja-JP" altLang="en-US" sz="2400" dirty="0"/>
              <a:t>億</a:t>
            </a:r>
            <a:r>
              <a:rPr lang="en-US" altLang="ja-JP" sz="2400" dirty="0"/>
              <a:t>4300</a:t>
            </a:r>
            <a:r>
              <a:rPr lang="ja-JP" altLang="en-US" sz="2400" dirty="0"/>
              <a:t>万人の顧客情報がハッカーによって公開</a:t>
            </a:r>
            <a:r>
              <a:rPr lang="en-US" altLang="ja-JP" sz="2400" dirty="0"/>
              <a:t>[1]</a:t>
            </a:r>
          </a:p>
          <a:p>
            <a:endParaRPr lang="en-US" altLang="ja-JP" dirty="0"/>
          </a:p>
          <a:p>
            <a:endParaRPr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827065C2-0AD8-F740-92CC-527D3A5DCAB5}"/>
              </a:ext>
            </a:extLst>
          </p:cNvPr>
          <p:cNvSpPr>
            <a:spLocks noGrp="1"/>
          </p:cNvSpPr>
          <p:nvPr>
            <p:ph type="sldNum" sz="quarter" idx="12"/>
          </p:nvPr>
        </p:nvSpPr>
        <p:spPr/>
        <p:txBody>
          <a:bodyPr/>
          <a:lstStyle/>
          <a:p>
            <a:fld id="{6AADD923-353A-0345-B45A-EED97D58CC60}" type="slidenum">
              <a:rPr kumimoji="1" lang="ja-JP" altLang="en-US" smtClean="0"/>
              <a:t>2</a:t>
            </a:fld>
            <a:endParaRPr kumimoji="1" lang="ja-JP" altLang="en-US"/>
          </a:p>
        </p:txBody>
      </p:sp>
      <p:sp>
        <p:nvSpPr>
          <p:cNvPr id="5" name="テキスト ボックス 4">
            <a:extLst>
              <a:ext uri="{FF2B5EF4-FFF2-40B4-BE49-F238E27FC236}">
                <a16:creationId xmlns:a16="http://schemas.microsoft.com/office/drawing/2014/main" id="{63CBBC65-2C79-E14B-A378-60E9CBE3EAA8}"/>
              </a:ext>
            </a:extLst>
          </p:cNvPr>
          <p:cNvSpPr txBox="1"/>
          <p:nvPr/>
        </p:nvSpPr>
        <p:spPr>
          <a:xfrm>
            <a:off x="1553822" y="6077892"/>
            <a:ext cx="7935686" cy="646331"/>
          </a:xfrm>
          <a:prstGeom prst="rect">
            <a:avLst/>
          </a:prstGeom>
          <a:noFill/>
        </p:spPr>
        <p:txBody>
          <a:bodyPr wrap="square" rtlCol="0">
            <a:spAutoFit/>
          </a:bodyPr>
          <a:lstStyle/>
          <a:p>
            <a:r>
              <a:rPr kumimoji="1" lang="en-US" altLang="ja-JP" sz="1200" dirty="0"/>
              <a:t>[</a:t>
            </a:r>
            <a:r>
              <a:rPr lang="en-US" altLang="ja-JP" sz="1200" dirty="0"/>
              <a:t>1] Equifax, “Equifax Announces Cybersecurity Incident Involving Consumer Information”,</a:t>
            </a:r>
          </a:p>
          <a:p>
            <a:r>
              <a:rPr lang="en-US" altLang="ja-JP" sz="1200" dirty="0">
                <a:hlinkClick r:id="rId3"/>
              </a:rPr>
              <a:t>https://www.equifaxsecurity2017.com/updates//-/announcements/a-progress-update-for-consumers</a:t>
            </a:r>
            <a:r>
              <a:rPr lang="en-US" altLang="ja-JP" sz="1200" dirty="0"/>
              <a:t>, </a:t>
            </a:r>
          </a:p>
          <a:p>
            <a:r>
              <a:rPr lang="en-US" altLang="ja-JP" sz="1200" dirty="0"/>
              <a:t>Sept. 2017</a:t>
            </a:r>
          </a:p>
        </p:txBody>
      </p:sp>
    </p:spTree>
    <p:extLst>
      <p:ext uri="{BB962C8B-B14F-4D97-AF65-F5344CB8AC3E}">
        <p14:creationId xmlns:p14="http://schemas.microsoft.com/office/powerpoint/2010/main" val="3651911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0AFBD-F2FF-1A47-82E3-1DD1059A1C01}"/>
              </a:ext>
            </a:extLst>
          </p:cNvPr>
          <p:cNvSpPr>
            <a:spLocks noGrp="1"/>
          </p:cNvSpPr>
          <p:nvPr>
            <p:ph type="title"/>
          </p:nvPr>
        </p:nvSpPr>
        <p:spPr/>
        <p:txBody>
          <a:bodyPr/>
          <a:lstStyle/>
          <a:p>
            <a:r>
              <a:rPr lang="ja-JP" altLang="en-US"/>
              <a:t>脆弱性の残留期間の</a:t>
            </a:r>
            <a:r>
              <a:rPr lang="ja-JP" altLang="en-US" sz="4400"/>
              <a:t>調査</a:t>
            </a:r>
            <a:r>
              <a:rPr kumimoji="1" lang="ja-JP" altLang="en-US" sz="4400"/>
              <a:t>結果</a:t>
            </a:r>
          </a:p>
        </p:txBody>
      </p:sp>
      <p:pic>
        <p:nvPicPr>
          <p:cNvPr id="6" name="コンテンツ プレースホルダー 5">
            <a:extLst>
              <a:ext uri="{FF2B5EF4-FFF2-40B4-BE49-F238E27FC236}">
                <a16:creationId xmlns:a16="http://schemas.microsoft.com/office/drawing/2014/main" id="{EDEFFD65-D0CB-0A46-BEA1-3838DC7B2F61}"/>
              </a:ext>
            </a:extLst>
          </p:cNvPr>
          <p:cNvPicPr>
            <a:picLocks noGrp="1" noChangeAspect="1"/>
          </p:cNvPicPr>
          <p:nvPr>
            <p:ph idx="1"/>
          </p:nvPr>
        </p:nvPicPr>
        <p:blipFill>
          <a:blip r:embed="rId3"/>
          <a:stretch>
            <a:fillRect/>
          </a:stretch>
        </p:blipFill>
        <p:spPr>
          <a:xfrm>
            <a:off x="4603230" y="2357746"/>
            <a:ext cx="4498261" cy="2834364"/>
          </a:xfrm>
        </p:spPr>
      </p:pic>
      <p:sp>
        <p:nvSpPr>
          <p:cNvPr id="4" name="スライド番号プレースホルダー 3">
            <a:extLst>
              <a:ext uri="{FF2B5EF4-FFF2-40B4-BE49-F238E27FC236}">
                <a16:creationId xmlns:a16="http://schemas.microsoft.com/office/drawing/2014/main" id="{63FFA83D-D085-BF42-85B3-BD2DD52FB414}"/>
              </a:ext>
            </a:extLst>
          </p:cNvPr>
          <p:cNvSpPr>
            <a:spLocks noGrp="1"/>
          </p:cNvSpPr>
          <p:nvPr>
            <p:ph type="sldNum" sz="quarter" idx="12"/>
          </p:nvPr>
        </p:nvSpPr>
        <p:spPr/>
        <p:txBody>
          <a:bodyPr/>
          <a:lstStyle/>
          <a:p>
            <a:fld id="{6AADD923-353A-0345-B45A-EED97D58CC60}" type="slidenum">
              <a:rPr kumimoji="1" lang="ja-JP" altLang="en-US" smtClean="0"/>
              <a:t>20</a:t>
            </a:fld>
            <a:endParaRPr kumimoji="1" lang="ja-JP" altLang="en-US"/>
          </a:p>
        </p:txBody>
      </p:sp>
      <p:pic>
        <p:nvPicPr>
          <p:cNvPr id="8" name="図 7">
            <a:extLst>
              <a:ext uri="{FF2B5EF4-FFF2-40B4-BE49-F238E27FC236}">
                <a16:creationId xmlns:a16="http://schemas.microsoft.com/office/drawing/2014/main" id="{9CFBC794-4CB1-AD41-99A3-A515F65BE62A}"/>
              </a:ext>
            </a:extLst>
          </p:cNvPr>
          <p:cNvPicPr>
            <a:picLocks noChangeAspect="1"/>
          </p:cNvPicPr>
          <p:nvPr/>
        </p:nvPicPr>
        <p:blipFill>
          <a:blip r:embed="rId4"/>
          <a:stretch>
            <a:fillRect/>
          </a:stretch>
        </p:blipFill>
        <p:spPr>
          <a:xfrm>
            <a:off x="509798" y="2419716"/>
            <a:ext cx="4094228" cy="2646269"/>
          </a:xfrm>
          <a:prstGeom prst="rect">
            <a:avLst/>
          </a:prstGeom>
        </p:spPr>
      </p:pic>
      <p:sp>
        <p:nvSpPr>
          <p:cNvPr id="9" name="テキスト ボックス 8">
            <a:extLst>
              <a:ext uri="{FF2B5EF4-FFF2-40B4-BE49-F238E27FC236}">
                <a16:creationId xmlns:a16="http://schemas.microsoft.com/office/drawing/2014/main" id="{CD268813-4CFA-3542-BE94-11C9AA5B412C}"/>
              </a:ext>
            </a:extLst>
          </p:cNvPr>
          <p:cNvSpPr txBox="1"/>
          <p:nvPr/>
        </p:nvSpPr>
        <p:spPr>
          <a:xfrm>
            <a:off x="1231079" y="1801156"/>
            <a:ext cx="2708572" cy="523220"/>
          </a:xfrm>
          <a:prstGeom prst="rect">
            <a:avLst/>
          </a:prstGeom>
          <a:noFill/>
        </p:spPr>
        <p:txBody>
          <a:bodyPr wrap="square" rtlCol="0">
            <a:spAutoFit/>
          </a:bodyPr>
          <a:lstStyle/>
          <a:p>
            <a:r>
              <a:rPr kumimoji="1" lang="ja-JP" altLang="en-US" sz="2800"/>
              <a:t>ソフトウェアごと</a:t>
            </a:r>
          </a:p>
        </p:txBody>
      </p:sp>
      <p:sp>
        <p:nvSpPr>
          <p:cNvPr id="10" name="テキスト ボックス 9">
            <a:extLst>
              <a:ext uri="{FF2B5EF4-FFF2-40B4-BE49-F238E27FC236}">
                <a16:creationId xmlns:a16="http://schemas.microsoft.com/office/drawing/2014/main" id="{E217B5EA-2954-864F-AB9F-74B5EB6C20CC}"/>
              </a:ext>
            </a:extLst>
          </p:cNvPr>
          <p:cNvSpPr txBox="1"/>
          <p:nvPr/>
        </p:nvSpPr>
        <p:spPr>
          <a:xfrm>
            <a:off x="5418083" y="1805043"/>
            <a:ext cx="2259724" cy="523220"/>
          </a:xfrm>
          <a:prstGeom prst="rect">
            <a:avLst/>
          </a:prstGeom>
          <a:noFill/>
        </p:spPr>
        <p:txBody>
          <a:bodyPr wrap="square" rtlCol="0">
            <a:spAutoFit/>
          </a:bodyPr>
          <a:lstStyle/>
          <a:p>
            <a:r>
              <a:rPr lang="ja-JP" altLang="en-US" sz="2800"/>
              <a:t>ライブラリ</a:t>
            </a:r>
            <a:r>
              <a:rPr kumimoji="1" lang="ja-JP" altLang="en-US" sz="2800"/>
              <a:t>ごと</a:t>
            </a:r>
          </a:p>
        </p:txBody>
      </p:sp>
      <p:sp>
        <p:nvSpPr>
          <p:cNvPr id="11" name="テキスト ボックス 10">
            <a:extLst>
              <a:ext uri="{FF2B5EF4-FFF2-40B4-BE49-F238E27FC236}">
                <a16:creationId xmlns:a16="http://schemas.microsoft.com/office/drawing/2014/main" id="{CED2BF0D-DC19-4744-BAEE-A128EBCFBFE1}"/>
              </a:ext>
            </a:extLst>
          </p:cNvPr>
          <p:cNvSpPr txBox="1"/>
          <p:nvPr/>
        </p:nvSpPr>
        <p:spPr>
          <a:xfrm>
            <a:off x="683172" y="5318234"/>
            <a:ext cx="7704083" cy="830997"/>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dirty="0"/>
              <a:t>平均で</a:t>
            </a:r>
            <a:r>
              <a:rPr lang="en-US" altLang="ja-JP" dirty="0"/>
              <a:t>304</a:t>
            </a:r>
            <a:r>
              <a:rPr kumimoji="1" lang="ja-JP" altLang="en-US" dirty="0"/>
              <a:t>日間，中央値</a:t>
            </a:r>
            <a:r>
              <a:rPr kumimoji="1" lang="en-US" altLang="ja-JP" dirty="0"/>
              <a:t>133</a:t>
            </a:r>
            <a:r>
              <a:rPr lang="ja-JP" altLang="en-US" dirty="0"/>
              <a:t>日間，最大で</a:t>
            </a:r>
            <a:r>
              <a:rPr lang="en-US" altLang="ja-JP" dirty="0"/>
              <a:t>1128</a:t>
            </a:r>
            <a:r>
              <a:rPr lang="ja-JP" altLang="en-US" dirty="0"/>
              <a:t>日間</a:t>
            </a:r>
            <a:br>
              <a:rPr lang="en-US" altLang="ja-JP" dirty="0"/>
            </a:br>
            <a:r>
              <a:rPr lang="ja-JP" altLang="en-US" dirty="0"/>
              <a:t>最小で</a:t>
            </a:r>
            <a:r>
              <a:rPr lang="en-US" altLang="ja-JP" dirty="0"/>
              <a:t>0</a:t>
            </a:r>
            <a:r>
              <a:rPr lang="ja-JP" altLang="en-US" dirty="0"/>
              <a:t>日間</a:t>
            </a:r>
            <a:r>
              <a:rPr kumimoji="1" lang="ja-JP" altLang="en-US" dirty="0"/>
              <a:t>脆弱性が残留している</a:t>
            </a:r>
          </a:p>
        </p:txBody>
      </p:sp>
    </p:spTree>
    <p:extLst>
      <p:ext uri="{BB962C8B-B14F-4D97-AF65-F5344CB8AC3E}">
        <p14:creationId xmlns:p14="http://schemas.microsoft.com/office/powerpoint/2010/main" val="3721213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8C810-0DEF-4D46-8C06-2750B12DF1B4}"/>
              </a:ext>
            </a:extLst>
          </p:cNvPr>
          <p:cNvSpPr>
            <a:spLocks noGrp="1"/>
          </p:cNvSpPr>
          <p:nvPr>
            <p:ph type="title"/>
          </p:nvPr>
        </p:nvSpPr>
        <p:spPr/>
        <p:txBody>
          <a:bodyPr/>
          <a:lstStyle/>
          <a:p>
            <a:r>
              <a:rPr kumimoji="1" lang="ja-JP" altLang="en-US" sz="4400"/>
              <a:t>調査結果と考察</a:t>
            </a:r>
          </a:p>
        </p:txBody>
      </p:sp>
      <p:sp>
        <p:nvSpPr>
          <p:cNvPr id="3" name="コンテンツ プレースホルダー 2">
            <a:extLst>
              <a:ext uri="{FF2B5EF4-FFF2-40B4-BE49-F238E27FC236}">
                <a16:creationId xmlns:a16="http://schemas.microsoft.com/office/drawing/2014/main" id="{03AFA905-7B08-9249-934C-891A08CD5AC7}"/>
              </a:ext>
            </a:extLst>
          </p:cNvPr>
          <p:cNvSpPr>
            <a:spLocks noGrp="1"/>
          </p:cNvSpPr>
          <p:nvPr>
            <p:ph idx="1"/>
          </p:nvPr>
        </p:nvSpPr>
        <p:spPr/>
        <p:txBody>
          <a:bodyPr/>
          <a:lstStyle/>
          <a:p>
            <a:r>
              <a:rPr kumimoji="1" lang="ja-JP" altLang="en-US" sz="2800" dirty="0"/>
              <a:t>調査結果</a:t>
            </a:r>
            <a:endParaRPr kumimoji="1" lang="en-US" altLang="ja-JP" sz="2800" dirty="0"/>
          </a:p>
          <a:p>
            <a:pPr lvl="1"/>
            <a:r>
              <a:rPr kumimoji="1" lang="ja-JP" altLang="en-US" sz="2400" dirty="0"/>
              <a:t>脆弱性解消までの期間は異なり</a:t>
            </a:r>
            <a:r>
              <a:rPr lang="ja-JP" altLang="en-US" sz="2400" dirty="0"/>
              <a:t>，</a:t>
            </a:r>
            <a:r>
              <a:rPr kumimoji="1" lang="ja-JP" altLang="en-US" sz="2400" dirty="0"/>
              <a:t>長期間残留している</a:t>
            </a:r>
            <a:br>
              <a:rPr kumimoji="1" lang="en-US" altLang="ja-JP" sz="2400" dirty="0"/>
            </a:br>
            <a:r>
              <a:rPr kumimoji="1" lang="ja-JP" altLang="en-US" sz="2400" dirty="0"/>
              <a:t>場合も存在する</a:t>
            </a:r>
            <a:endParaRPr kumimoji="1" lang="en-US" altLang="ja-JP" sz="2400" dirty="0"/>
          </a:p>
          <a:p>
            <a:pPr lvl="1"/>
            <a:r>
              <a:rPr lang="ja-JP" altLang="en-US" sz="2400" dirty="0"/>
              <a:t>公表されている危険度との相関を取った結果，基本的に相関はない</a:t>
            </a:r>
            <a:endParaRPr lang="en-US" altLang="ja-JP" sz="2400" dirty="0"/>
          </a:p>
          <a:p>
            <a:r>
              <a:rPr lang="ja-JP" altLang="en-US" sz="2800" dirty="0"/>
              <a:t>考察</a:t>
            </a:r>
          </a:p>
          <a:p>
            <a:pPr lvl="1"/>
            <a:r>
              <a:rPr kumimoji="1" lang="ja-JP" altLang="en-US" sz="2400" dirty="0">
                <a:solidFill>
                  <a:srgbClr val="FF0000"/>
                </a:solidFill>
              </a:rPr>
              <a:t>プログラムによって修正にかかる時間は異なるため，</a:t>
            </a:r>
            <a:br>
              <a:rPr kumimoji="1" lang="en-US" altLang="ja-JP" sz="2400" dirty="0">
                <a:solidFill>
                  <a:srgbClr val="FF0000"/>
                </a:solidFill>
              </a:rPr>
            </a:br>
            <a:r>
              <a:rPr kumimoji="1" lang="ja-JP" altLang="en-US" sz="2400" dirty="0">
                <a:solidFill>
                  <a:srgbClr val="FF0000"/>
                </a:solidFill>
              </a:rPr>
              <a:t>危険な脆弱性であってもすぐに</a:t>
            </a:r>
            <a:r>
              <a:rPr lang="ja-JP" altLang="en-US" sz="2400" dirty="0">
                <a:solidFill>
                  <a:srgbClr val="FF0000"/>
                </a:solidFill>
              </a:rPr>
              <a:t>解消される</a:t>
            </a:r>
            <a:r>
              <a:rPr kumimoji="1" lang="ja-JP" altLang="en-US" sz="2400" dirty="0">
                <a:solidFill>
                  <a:srgbClr val="FF0000"/>
                </a:solidFill>
              </a:rPr>
              <a:t>とは限らない</a:t>
            </a:r>
            <a:endParaRPr kumimoji="1" lang="en-US" altLang="ja-JP" sz="2400" dirty="0">
              <a:solidFill>
                <a:srgbClr val="FF0000"/>
              </a:solidFill>
            </a:endParaRPr>
          </a:p>
        </p:txBody>
      </p:sp>
      <p:sp>
        <p:nvSpPr>
          <p:cNvPr id="4" name="スライド番号プレースホルダー 3">
            <a:extLst>
              <a:ext uri="{FF2B5EF4-FFF2-40B4-BE49-F238E27FC236}">
                <a16:creationId xmlns:a16="http://schemas.microsoft.com/office/drawing/2014/main" id="{5E6D0600-88D3-BB4A-9352-EA71A9CF4B70}"/>
              </a:ext>
            </a:extLst>
          </p:cNvPr>
          <p:cNvSpPr>
            <a:spLocks noGrp="1"/>
          </p:cNvSpPr>
          <p:nvPr>
            <p:ph type="sldNum" sz="quarter" idx="12"/>
          </p:nvPr>
        </p:nvSpPr>
        <p:spPr/>
        <p:txBody>
          <a:bodyPr/>
          <a:lstStyle/>
          <a:p>
            <a:fld id="{6AADD923-353A-0345-B45A-EED97D58CC60}" type="slidenum">
              <a:rPr kumimoji="1" lang="ja-JP" altLang="en-US" smtClean="0"/>
              <a:t>21</a:t>
            </a:fld>
            <a:endParaRPr kumimoji="1" lang="ja-JP" altLang="en-US"/>
          </a:p>
        </p:txBody>
      </p:sp>
    </p:spTree>
    <p:extLst>
      <p:ext uri="{BB962C8B-B14F-4D97-AF65-F5344CB8AC3E}">
        <p14:creationId xmlns:p14="http://schemas.microsoft.com/office/powerpoint/2010/main" val="3915408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2F9FA9-0CB6-384B-A962-29CA60A2DADA}"/>
              </a:ext>
            </a:extLst>
          </p:cNvPr>
          <p:cNvSpPr>
            <a:spLocks noGrp="1"/>
          </p:cNvSpPr>
          <p:nvPr>
            <p:ph type="title"/>
          </p:nvPr>
        </p:nvSpPr>
        <p:spPr/>
        <p:txBody>
          <a:bodyPr/>
          <a:lstStyle/>
          <a:p>
            <a:r>
              <a:rPr lang="ja-JP" altLang="en-US" sz="4400"/>
              <a:t>まとめと今後の課題</a:t>
            </a:r>
            <a:endParaRPr kumimoji="1" lang="ja-JP" altLang="en-US" sz="440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DE05118D-7551-A140-BE1F-97870DC7D9A8}"/>
                  </a:ext>
                </a:extLst>
              </p:cNvPr>
              <p:cNvSpPr>
                <a:spLocks noGrp="1"/>
              </p:cNvSpPr>
              <p:nvPr>
                <p:ph idx="1"/>
              </p:nvPr>
            </p:nvSpPr>
            <p:spPr>
              <a:xfrm>
                <a:off x="457199" y="1600200"/>
                <a:ext cx="8445731" cy="4525963"/>
              </a:xfrm>
            </p:spPr>
            <p:txBody>
              <a:bodyPr/>
              <a:lstStyle/>
              <a:p>
                <a:r>
                  <a:rPr lang="ja-JP" altLang="en-US" sz="2800" dirty="0"/>
                  <a:t>まとめ</a:t>
                </a:r>
                <a:endParaRPr lang="en-US" altLang="ja-JP" sz="2800" dirty="0"/>
              </a:p>
              <a:p>
                <a:pPr lvl="1"/>
                <a:r>
                  <a:rPr lang="ja-JP" altLang="en-US" sz="2400" dirty="0"/>
                  <a:t>ファイル集合からソフトウェアが再利用しているライブラリのバージョンを検出し，脆弱性の検出と修正情報の出力を</a:t>
                </a:r>
                <a:br>
                  <a:rPr lang="en-US" altLang="ja-JP" sz="2400" dirty="0"/>
                </a:br>
                <a:r>
                  <a:rPr lang="ja-JP" altLang="en-US" sz="2400" dirty="0"/>
                  <a:t>行うツールを実装した</a:t>
                </a:r>
                <a:endParaRPr lang="en-US" altLang="ja-JP" sz="2400" dirty="0"/>
              </a:p>
              <a:p>
                <a:pPr lvl="1"/>
                <a:r>
                  <a:rPr kumimoji="1" lang="ja-JP" altLang="en-US" sz="2400" dirty="0"/>
                  <a:t>提案手法を用い</a:t>
                </a:r>
                <a:r>
                  <a:rPr lang="ja-JP" altLang="en-US" sz="2400" dirty="0"/>
                  <a:t>て</a:t>
                </a:r>
                <a:r>
                  <a:rPr kumimoji="1" lang="ja-JP" altLang="en-US" sz="2400" dirty="0"/>
                  <a:t>開発したツールは，</a:t>
                </a:r>
                <a:r>
                  <a:rPr lang="en-US" altLang="ja-JP" sz="2400" dirty="0"/>
                  <a:t>0.995</a:t>
                </a:r>
                <a:r>
                  <a:rPr kumimoji="1" lang="ja-JP" altLang="en-US" sz="2400" dirty="0"/>
                  <a:t>の</a:t>
                </a:r>
                <a14:m>
                  <m:oMath xmlns:m="http://schemas.openxmlformats.org/officeDocument/2006/math">
                    <m:r>
                      <m:rPr>
                        <m:sty m:val="p"/>
                      </m:rPr>
                      <a:rPr kumimoji="1" lang="en-US" altLang="ja-JP" sz="2400" i="0" dirty="0" smtClean="0">
                        <a:latin typeface="Cambria Math" panose="02040503050406030204" pitchFamily="18" charset="0"/>
                      </a:rPr>
                      <m:t>Precision</m:t>
                    </m:r>
                  </m:oMath>
                </a14:m>
                <a:r>
                  <a:rPr kumimoji="1" lang="ja-JP" altLang="en-US" sz="2400" dirty="0"/>
                  <a:t>と</a:t>
                </a:r>
                <a:r>
                  <a:rPr kumimoji="1" lang="en-US" altLang="ja-JP" sz="2400" dirty="0"/>
                  <a:t>1.000</a:t>
                </a:r>
                <a:r>
                  <a:rPr kumimoji="1" lang="ja-JP" altLang="en-US" sz="2400" dirty="0"/>
                  <a:t>の</a:t>
                </a:r>
                <a14:m>
                  <m:oMath xmlns:m="http://schemas.openxmlformats.org/officeDocument/2006/math">
                    <m:r>
                      <m:rPr>
                        <m:sty m:val="p"/>
                      </m:rPr>
                      <a:rPr lang="en-US" altLang="ja-JP" sz="2400" i="0" dirty="0" smtClean="0">
                        <a:latin typeface="Cambria Math" panose="02040503050406030204" pitchFamily="18" charset="0"/>
                      </a:rPr>
                      <m:t>Recall</m:t>
                    </m:r>
                  </m:oMath>
                </a14:m>
                <a:r>
                  <a:rPr kumimoji="1" lang="ja-JP" altLang="en-US" sz="2400" dirty="0"/>
                  <a:t>で脆弱性検出を行うことを確認</a:t>
                </a:r>
                <a:r>
                  <a:rPr lang="ja-JP" altLang="en-US" sz="2400" dirty="0"/>
                  <a:t>した</a:t>
                </a:r>
                <a:endParaRPr lang="en-US" altLang="ja-JP" sz="2400" dirty="0"/>
              </a:p>
              <a:p>
                <a:pPr lvl="1"/>
                <a:r>
                  <a:rPr lang="ja-JP" altLang="en-US" sz="2400" dirty="0"/>
                  <a:t>脆弱性は公開されてからも修正されるまでに長期間残留し，危険度との相関関係は見られなかった</a:t>
                </a:r>
                <a:endParaRPr lang="en-US" altLang="ja-JP" sz="2400" dirty="0"/>
              </a:p>
              <a:p>
                <a:r>
                  <a:rPr lang="ja-JP" altLang="en-US" sz="2800" dirty="0"/>
                  <a:t>今後の課題</a:t>
                </a:r>
                <a:endParaRPr lang="en-US" altLang="ja-JP" sz="2800" dirty="0"/>
              </a:p>
              <a:p>
                <a:pPr lvl="1"/>
                <a:r>
                  <a:rPr lang="en-US" altLang="ja-JP" sz="2400" dirty="0"/>
                  <a:t>GitHub</a:t>
                </a:r>
                <a:r>
                  <a:rPr lang="ja-JP" altLang="en-US" sz="2400" dirty="0"/>
                  <a:t>上のプロジェクトの最新バージョンに対して</a:t>
                </a:r>
                <a:br>
                  <a:rPr lang="en-US" altLang="ja-JP" sz="2400"/>
                </a:br>
                <a:r>
                  <a:rPr lang="ja-JP" altLang="en-US" sz="2400"/>
                  <a:t>実証</a:t>
                </a:r>
                <a:r>
                  <a:rPr lang="ja-JP" altLang="en-US" sz="2400" dirty="0"/>
                  <a:t>実験を行う</a:t>
                </a:r>
                <a:endParaRPr lang="en-US" altLang="ja-JP" sz="2400" dirty="0"/>
              </a:p>
            </p:txBody>
          </p:sp>
        </mc:Choice>
        <mc:Fallback xmlns="">
          <p:sp>
            <p:nvSpPr>
              <p:cNvPr id="3" name="コンテンツ プレースホルダー 2">
                <a:extLst>
                  <a:ext uri="{FF2B5EF4-FFF2-40B4-BE49-F238E27FC236}">
                    <a16:creationId xmlns:a16="http://schemas.microsoft.com/office/drawing/2014/main" id="{DE05118D-7551-A140-BE1F-97870DC7D9A8}"/>
                  </a:ext>
                </a:extLst>
              </p:cNvPr>
              <p:cNvSpPr>
                <a:spLocks noGrp="1" noRot="1" noChangeAspect="1" noMove="1" noResize="1" noEditPoints="1" noAdjustHandles="1" noChangeArrowheads="1" noChangeShapeType="1" noTextEdit="1"/>
              </p:cNvSpPr>
              <p:nvPr>
                <p:ph idx="1"/>
              </p:nvPr>
            </p:nvSpPr>
            <p:spPr>
              <a:xfrm>
                <a:off x="457199" y="1600200"/>
                <a:ext cx="8445731" cy="4525963"/>
              </a:xfrm>
              <a:blipFill>
                <a:blip r:embed="rId3"/>
                <a:stretch>
                  <a:fillRect l="-1300" t="-1887" r="-2599" b="-4582"/>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0029E371-10D3-A040-A8EC-2539F8DE7094}"/>
              </a:ext>
            </a:extLst>
          </p:cNvPr>
          <p:cNvSpPr>
            <a:spLocks noGrp="1"/>
          </p:cNvSpPr>
          <p:nvPr>
            <p:ph type="sldNum" sz="quarter" idx="12"/>
          </p:nvPr>
        </p:nvSpPr>
        <p:spPr/>
        <p:txBody>
          <a:bodyPr/>
          <a:lstStyle/>
          <a:p>
            <a:fld id="{6AADD923-353A-0345-B45A-EED97D58CC60}" type="slidenum">
              <a:rPr kumimoji="1" lang="ja-JP" altLang="en-US" smtClean="0"/>
              <a:t>22</a:t>
            </a:fld>
            <a:endParaRPr kumimoji="1" lang="ja-JP" altLang="en-US"/>
          </a:p>
        </p:txBody>
      </p:sp>
    </p:spTree>
    <p:extLst>
      <p:ext uri="{BB962C8B-B14F-4D97-AF65-F5344CB8AC3E}">
        <p14:creationId xmlns:p14="http://schemas.microsoft.com/office/powerpoint/2010/main" val="3803138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14A5F-FB1B-404C-9637-6E7389E3EB82}"/>
              </a:ext>
            </a:extLst>
          </p:cNvPr>
          <p:cNvSpPr>
            <a:spLocks noGrp="1"/>
          </p:cNvSpPr>
          <p:nvPr>
            <p:ph type="title"/>
          </p:nvPr>
        </p:nvSpPr>
        <p:spPr/>
        <p:txBody>
          <a:bodyPr/>
          <a:lstStyle/>
          <a:p>
            <a:r>
              <a:rPr lang="ja-JP" altLang="en-US" sz="4400"/>
              <a:t>研究背景</a:t>
            </a:r>
            <a:r>
              <a:rPr lang="en-US" altLang="ja-JP" sz="4400"/>
              <a:t>(2)</a:t>
            </a:r>
            <a:endParaRPr kumimoji="1" lang="ja-JP" altLang="en-US" sz="4400"/>
          </a:p>
        </p:txBody>
      </p:sp>
      <p:sp>
        <p:nvSpPr>
          <p:cNvPr id="3" name="コンテンツ プレースホルダー 2">
            <a:extLst>
              <a:ext uri="{FF2B5EF4-FFF2-40B4-BE49-F238E27FC236}">
                <a16:creationId xmlns:a16="http://schemas.microsoft.com/office/drawing/2014/main" id="{CE5ACC2D-9757-6D48-BF70-E0D4B2508B99}"/>
              </a:ext>
            </a:extLst>
          </p:cNvPr>
          <p:cNvSpPr>
            <a:spLocks noGrp="1"/>
          </p:cNvSpPr>
          <p:nvPr>
            <p:ph idx="1"/>
          </p:nvPr>
        </p:nvSpPr>
        <p:spPr/>
        <p:txBody>
          <a:bodyPr/>
          <a:lstStyle/>
          <a:p>
            <a:r>
              <a:rPr lang="ja-JP" altLang="en-US" sz="2800"/>
              <a:t>脆弱性が存在する場合は早期の対応が必要</a:t>
            </a:r>
            <a:endParaRPr lang="en-US" altLang="ja-JP" sz="2800" dirty="0"/>
          </a:p>
          <a:p>
            <a:pPr lvl="1"/>
            <a:r>
              <a:rPr lang="en" altLang="ja-JP" sz="2400" dirty="0"/>
              <a:t>2017</a:t>
            </a:r>
            <a:r>
              <a:rPr lang="ja-JP" altLang="en-US" sz="2400"/>
              <a:t>年に</a:t>
            </a:r>
            <a:r>
              <a:rPr lang="en" altLang="ja-JP" sz="2400" dirty="0"/>
              <a:t>Apache Struts2</a:t>
            </a:r>
            <a:r>
              <a:rPr lang="ja-JP" altLang="en-US" sz="2400"/>
              <a:t>の脆弱性が利用され，米国の消費者信用情報会社</a:t>
            </a:r>
            <a:r>
              <a:rPr lang="en" altLang="ja-JP" sz="2400" dirty="0"/>
              <a:t>Equifax</a:t>
            </a:r>
            <a:r>
              <a:rPr lang="ja-JP" altLang="en-US" sz="2400"/>
              <a:t>が持つ最大</a:t>
            </a:r>
            <a:r>
              <a:rPr lang="en-US" altLang="ja-JP" sz="2400" dirty="0"/>
              <a:t>1</a:t>
            </a:r>
            <a:r>
              <a:rPr lang="ja-JP" altLang="en-US" sz="2400"/>
              <a:t>億</a:t>
            </a:r>
            <a:r>
              <a:rPr lang="en-US" altLang="ja-JP" sz="2400" dirty="0"/>
              <a:t>4300</a:t>
            </a:r>
            <a:r>
              <a:rPr lang="ja-JP" altLang="en-US" sz="2400"/>
              <a:t>万人の顧客情報がハッカーによって公開</a:t>
            </a:r>
            <a:r>
              <a:rPr lang="en-US" altLang="ja-JP" sz="2400" dirty="0"/>
              <a:t>[1]</a:t>
            </a:r>
          </a:p>
          <a:p>
            <a:pPr lvl="1"/>
            <a:r>
              <a:rPr lang="ja-JP" altLang="en-US" sz="2400"/>
              <a:t>同様の脆弱性が利用され，</a:t>
            </a:r>
            <a:r>
              <a:rPr lang="en" altLang="ja-JP" sz="2400" dirty="0"/>
              <a:t>GMO</a:t>
            </a:r>
            <a:r>
              <a:rPr lang="ja-JP" altLang="en-US" sz="2400"/>
              <a:t>ペイメントゲートウェイ株式会社が運営受託している東京都税クレジットカード支払いサイトから，利用者のクレジットカード番号など合計</a:t>
            </a:r>
            <a:r>
              <a:rPr lang="en-US" altLang="ja-JP" sz="2400" dirty="0"/>
              <a:t>72</a:t>
            </a:r>
            <a:r>
              <a:rPr lang="ja-JP" altLang="en-US" sz="2400"/>
              <a:t>万件近くの情報が流出した可能性があると発表</a:t>
            </a:r>
            <a:r>
              <a:rPr lang="en-US" altLang="ja-JP" sz="2400" dirty="0"/>
              <a:t>[2]</a:t>
            </a:r>
          </a:p>
          <a:p>
            <a:pPr marL="342900" lvl="1" indent="0">
              <a:buNone/>
            </a:pPr>
            <a:endParaRPr lang="en-US" altLang="ja-JP" sz="2400" dirty="0"/>
          </a:p>
        </p:txBody>
      </p:sp>
      <p:sp>
        <p:nvSpPr>
          <p:cNvPr id="4" name="スライド番号プレースホルダー 3">
            <a:extLst>
              <a:ext uri="{FF2B5EF4-FFF2-40B4-BE49-F238E27FC236}">
                <a16:creationId xmlns:a16="http://schemas.microsoft.com/office/drawing/2014/main" id="{827065C2-0AD8-F740-92CC-527D3A5DCAB5}"/>
              </a:ext>
            </a:extLst>
          </p:cNvPr>
          <p:cNvSpPr>
            <a:spLocks noGrp="1"/>
          </p:cNvSpPr>
          <p:nvPr>
            <p:ph type="sldNum" sz="quarter" idx="12"/>
          </p:nvPr>
        </p:nvSpPr>
        <p:spPr/>
        <p:txBody>
          <a:bodyPr/>
          <a:lstStyle/>
          <a:p>
            <a:fld id="{6AADD923-353A-0345-B45A-EED97D58CC60}" type="slidenum">
              <a:rPr kumimoji="1" lang="ja-JP" altLang="en-US" smtClean="0"/>
              <a:t>23</a:t>
            </a:fld>
            <a:endParaRPr kumimoji="1" lang="ja-JP" altLang="en-US"/>
          </a:p>
        </p:txBody>
      </p:sp>
      <p:sp>
        <p:nvSpPr>
          <p:cNvPr id="5" name="テキスト ボックス 4">
            <a:extLst>
              <a:ext uri="{FF2B5EF4-FFF2-40B4-BE49-F238E27FC236}">
                <a16:creationId xmlns:a16="http://schemas.microsoft.com/office/drawing/2014/main" id="{4C020617-9395-8F41-A9E1-E28C798AFC6E}"/>
              </a:ext>
            </a:extLst>
          </p:cNvPr>
          <p:cNvSpPr txBox="1"/>
          <p:nvPr/>
        </p:nvSpPr>
        <p:spPr>
          <a:xfrm>
            <a:off x="457200" y="5477730"/>
            <a:ext cx="7935686" cy="830997"/>
          </a:xfrm>
          <a:prstGeom prst="rect">
            <a:avLst/>
          </a:prstGeom>
          <a:noFill/>
        </p:spPr>
        <p:txBody>
          <a:bodyPr wrap="square" rtlCol="0">
            <a:spAutoFit/>
          </a:bodyPr>
          <a:lstStyle/>
          <a:p>
            <a:r>
              <a:rPr kumimoji="1" lang="en-US" altLang="ja-JP" sz="1200" dirty="0"/>
              <a:t>[</a:t>
            </a:r>
            <a:r>
              <a:rPr lang="en-US" altLang="ja-JP" sz="1200" dirty="0"/>
              <a:t>1] Equifax, “Equifax Announces Cybersecurity Incident Involving Consumer Information”,</a:t>
            </a:r>
          </a:p>
          <a:p>
            <a:r>
              <a:rPr lang="en-US" altLang="ja-JP" sz="1200" dirty="0">
                <a:hlinkClick r:id="rId3"/>
              </a:rPr>
              <a:t>https://www.equifaxsecurity2017.com/updates//-/announcements/a-progress-update-for-consumers</a:t>
            </a:r>
            <a:r>
              <a:rPr lang="en-US" altLang="ja-JP" sz="1200" dirty="0"/>
              <a:t>, Sept. 2017</a:t>
            </a:r>
          </a:p>
          <a:p>
            <a:r>
              <a:rPr lang="en-US" altLang="ja-JP" sz="1200" dirty="0"/>
              <a:t>[2] GMO</a:t>
            </a:r>
            <a:r>
              <a:rPr lang="ja-JP" altLang="en-US" sz="1200"/>
              <a:t>ペイメントゲートウェイ株式会社</a:t>
            </a:r>
            <a:r>
              <a:rPr lang="en-US" altLang="ja-JP" sz="1200" dirty="0"/>
              <a:t>, “</a:t>
            </a:r>
            <a:r>
              <a:rPr lang="ja-JP" altLang="en-US" sz="1200"/>
              <a:t>不正アクセスに関するご報告と情報流出のお詫び</a:t>
            </a:r>
            <a:r>
              <a:rPr lang="en-US" altLang="ja-JP" sz="1200" dirty="0"/>
              <a:t>”,</a:t>
            </a:r>
          </a:p>
          <a:p>
            <a:r>
              <a:rPr lang="en-US" altLang="ja-JP" sz="1200" dirty="0">
                <a:hlinkClick r:id="rId4"/>
              </a:rPr>
              <a:t>https://www.gmo-pg.com/corp/newsroom/pdf/170310_gmo_pg_ir_kaiji.pdf</a:t>
            </a:r>
            <a:r>
              <a:rPr lang="en-US" altLang="ja-JP" sz="1200" dirty="0"/>
              <a:t>, Mar. 2017</a:t>
            </a:r>
          </a:p>
        </p:txBody>
      </p:sp>
    </p:spTree>
    <p:extLst>
      <p:ext uri="{BB962C8B-B14F-4D97-AF65-F5344CB8AC3E}">
        <p14:creationId xmlns:p14="http://schemas.microsoft.com/office/powerpoint/2010/main" val="3238825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14A5F-FB1B-404C-9637-6E7389E3EB82}"/>
              </a:ext>
            </a:extLst>
          </p:cNvPr>
          <p:cNvSpPr>
            <a:spLocks noGrp="1"/>
          </p:cNvSpPr>
          <p:nvPr>
            <p:ph type="title"/>
          </p:nvPr>
        </p:nvSpPr>
        <p:spPr/>
        <p:txBody>
          <a:bodyPr/>
          <a:lstStyle/>
          <a:p>
            <a:r>
              <a:rPr kumimoji="1" lang="ja-JP" altLang="en-US" sz="4400" dirty="0"/>
              <a:t>用語説明</a:t>
            </a:r>
          </a:p>
        </p:txBody>
      </p:sp>
      <p:sp>
        <p:nvSpPr>
          <p:cNvPr id="3" name="コンテンツ プレースホルダー 2">
            <a:extLst>
              <a:ext uri="{FF2B5EF4-FFF2-40B4-BE49-F238E27FC236}">
                <a16:creationId xmlns:a16="http://schemas.microsoft.com/office/drawing/2014/main" id="{CE5ACC2D-9757-6D48-BF70-E0D4B2508B99}"/>
              </a:ext>
            </a:extLst>
          </p:cNvPr>
          <p:cNvSpPr>
            <a:spLocks noGrp="1"/>
          </p:cNvSpPr>
          <p:nvPr>
            <p:ph idx="1"/>
          </p:nvPr>
        </p:nvSpPr>
        <p:spPr/>
        <p:txBody>
          <a:bodyPr/>
          <a:lstStyle/>
          <a:p>
            <a:r>
              <a:rPr lang="en-US" altLang="ja-JP" sz="2800" dirty="0"/>
              <a:t>CVE(</a:t>
            </a:r>
            <a:r>
              <a:rPr lang="ja-JP" altLang="en-US" sz="2800" dirty="0"/>
              <a:t>共通脆弱性識別子</a:t>
            </a:r>
            <a:r>
              <a:rPr lang="en-US" altLang="ja-JP" sz="2800" dirty="0"/>
              <a:t>)</a:t>
            </a:r>
          </a:p>
          <a:p>
            <a:pPr lvl="1"/>
            <a:r>
              <a:rPr lang="ja-JP" altLang="en-US" sz="2400" dirty="0"/>
              <a:t>脆弱性を一意に識別するための番号</a:t>
            </a:r>
            <a:endParaRPr lang="en-US" altLang="ja-JP" sz="2400" dirty="0"/>
          </a:p>
          <a:p>
            <a:r>
              <a:rPr lang="en-US" altLang="ja-JP" sz="2800" dirty="0"/>
              <a:t>CPE(</a:t>
            </a:r>
            <a:r>
              <a:rPr lang="ja-JP" altLang="en-US" sz="2800" dirty="0"/>
              <a:t>共通プラットフォーム一覧</a:t>
            </a:r>
            <a:r>
              <a:rPr lang="en-US" altLang="ja-JP" sz="2800" dirty="0"/>
              <a:t>)</a:t>
            </a:r>
          </a:p>
          <a:p>
            <a:pPr lvl="1"/>
            <a:r>
              <a:rPr lang="ja-JP" altLang="en-US" sz="2400" dirty="0"/>
              <a:t>ソフトウェアなどを識別するための名称</a:t>
            </a:r>
            <a:endParaRPr lang="en-US" altLang="ja-JP" sz="2400" dirty="0"/>
          </a:p>
          <a:p>
            <a:r>
              <a:rPr lang="en-US" altLang="ja-JP" sz="2800" dirty="0"/>
              <a:t>CVSS(</a:t>
            </a:r>
            <a:r>
              <a:rPr lang="ja-JP" altLang="en-US" sz="2800" dirty="0"/>
              <a:t>脆弱性評価システム</a:t>
            </a:r>
            <a:r>
              <a:rPr lang="en-US" altLang="ja-JP" sz="2800" dirty="0"/>
              <a:t>)</a:t>
            </a:r>
          </a:p>
          <a:p>
            <a:pPr lvl="1"/>
            <a:r>
              <a:rPr lang="ja-JP" altLang="en-US" sz="2400" dirty="0"/>
              <a:t>脆弱性の深刻度を評価する指標</a:t>
            </a:r>
            <a:endParaRPr lang="en-US" altLang="ja-JP" sz="2400" dirty="0"/>
          </a:p>
          <a:p>
            <a:pPr lvl="1"/>
            <a:r>
              <a:rPr lang="ja-JP" altLang="en-US" sz="2400" dirty="0"/>
              <a:t>値域は</a:t>
            </a:r>
            <a:r>
              <a:rPr lang="en-US" altLang="ja-JP" sz="2400" dirty="0"/>
              <a:t>[0, 10]</a:t>
            </a:r>
          </a:p>
          <a:p>
            <a:pPr lvl="1"/>
            <a:r>
              <a:rPr lang="ja-JP" altLang="en-US" sz="2400" dirty="0"/>
              <a:t>数値が大きいほど，危険性の高い脆弱性を意味</a:t>
            </a:r>
            <a:endParaRPr lang="en-US" altLang="ja-JP" sz="2400" dirty="0"/>
          </a:p>
        </p:txBody>
      </p:sp>
      <p:sp>
        <p:nvSpPr>
          <p:cNvPr id="4" name="スライド番号プレースホルダー 3">
            <a:extLst>
              <a:ext uri="{FF2B5EF4-FFF2-40B4-BE49-F238E27FC236}">
                <a16:creationId xmlns:a16="http://schemas.microsoft.com/office/drawing/2014/main" id="{827065C2-0AD8-F740-92CC-527D3A5DCAB5}"/>
              </a:ext>
            </a:extLst>
          </p:cNvPr>
          <p:cNvSpPr>
            <a:spLocks noGrp="1"/>
          </p:cNvSpPr>
          <p:nvPr>
            <p:ph type="sldNum" sz="quarter" idx="12"/>
          </p:nvPr>
        </p:nvSpPr>
        <p:spPr/>
        <p:txBody>
          <a:bodyPr/>
          <a:lstStyle/>
          <a:p>
            <a:fld id="{6AADD923-353A-0345-B45A-EED97D58CC60}" type="slidenum">
              <a:rPr kumimoji="1" lang="ja-JP" altLang="en-US" smtClean="0"/>
              <a:t>24</a:t>
            </a:fld>
            <a:endParaRPr kumimoji="1" lang="ja-JP" altLang="en-US"/>
          </a:p>
        </p:txBody>
      </p:sp>
    </p:spTree>
    <p:extLst>
      <p:ext uri="{BB962C8B-B14F-4D97-AF65-F5344CB8AC3E}">
        <p14:creationId xmlns:p14="http://schemas.microsoft.com/office/powerpoint/2010/main" val="3882912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p:txBody>
          <a:bodyPr/>
          <a:lstStyle/>
          <a:p>
            <a:r>
              <a:rPr lang="en-US" altLang="ja-JP" sz="4400"/>
              <a:t>STEP3-2:</a:t>
            </a:r>
            <a:r>
              <a:rPr lang="ja-JP" altLang="en-US" sz="4400"/>
              <a:t>フィルタリングの種類</a:t>
            </a:r>
            <a:endParaRPr kumimoji="1" lang="ja-JP" altLang="en-US" sz="4400"/>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a:xfrm>
            <a:off x="269309" y="1600202"/>
            <a:ext cx="8744062" cy="4390695"/>
          </a:xfrm>
        </p:spPr>
        <p:txBody>
          <a:bodyPr/>
          <a:lstStyle/>
          <a:p>
            <a:r>
              <a:rPr lang="ja-JP" altLang="en-US" sz="2800" dirty="0"/>
              <a:t>関係する文字列を含まない</a:t>
            </a:r>
            <a:r>
              <a:rPr lang="en-US" altLang="ja-JP" sz="2800" dirty="0"/>
              <a:t>(</a:t>
            </a:r>
            <a:r>
              <a:rPr lang="en-US" altLang="ja-JP" sz="2800" dirty="0" err="1"/>
              <a:t>libpng</a:t>
            </a:r>
            <a:r>
              <a:rPr lang="ja-JP" altLang="en-US" sz="2800" dirty="0"/>
              <a:t>のバージョン</a:t>
            </a:r>
            <a:r>
              <a:rPr lang="en-US" altLang="ja-JP" sz="2800" dirty="0"/>
              <a:t>1.2.38)</a:t>
            </a:r>
          </a:p>
          <a:p>
            <a:pPr lvl="1"/>
            <a:r>
              <a:rPr lang="ja-JP" altLang="en-US" sz="2700" dirty="0"/>
              <a:t>ライブラリ名とバージョン名を結合した文字列を用いてフィルタリング</a:t>
            </a:r>
            <a:endParaRPr lang="en-US" altLang="ja-JP" sz="2700" dirty="0"/>
          </a:p>
          <a:p>
            <a:pPr lvl="1"/>
            <a:endParaRPr lang="ja-JP" altLang="en-US" sz="2700" dirty="0">
              <a:cs typeface="Arial"/>
            </a:endParaRPr>
          </a:p>
          <a:p>
            <a:r>
              <a:rPr lang="ja-JP" altLang="en-US" sz="2800" dirty="0"/>
              <a:t>関係する文字列を含む</a:t>
            </a:r>
            <a:r>
              <a:rPr lang="en-US" altLang="ja-JP" sz="2800" dirty="0"/>
              <a:t>(</a:t>
            </a:r>
            <a:r>
              <a:rPr lang="en-US" altLang="ja-JP" sz="2800" dirty="0" err="1"/>
              <a:t>libpng</a:t>
            </a:r>
            <a:r>
              <a:rPr lang="ja-JP" altLang="en-US" sz="2800" dirty="0"/>
              <a:t>のバージョン</a:t>
            </a:r>
            <a:r>
              <a:rPr lang="en-US" altLang="ja-JP" sz="2800" dirty="0"/>
              <a:t>1.2.39beta2)</a:t>
            </a:r>
          </a:p>
          <a:p>
            <a:pPr lvl="1"/>
            <a:r>
              <a:rPr lang="ja-JP" altLang="en-US" sz="2500" dirty="0"/>
              <a:t>脆弱性情報によって表記が異なる</a:t>
            </a:r>
            <a:endParaRPr lang="en-US" altLang="ja-JP" sz="2500" dirty="0"/>
          </a:p>
          <a:p>
            <a:pPr lvl="1"/>
            <a:r>
              <a:rPr lang="ja-JP" altLang="en-US" sz="2500" dirty="0"/>
              <a:t>ライブラリ名とバージョン名，アップデート名を用いた</a:t>
            </a:r>
            <a:r>
              <a:rPr lang="en-US" altLang="ja-JP" sz="2500" dirty="0"/>
              <a:t>3</a:t>
            </a:r>
            <a:r>
              <a:rPr lang="ja-JP" altLang="en-US" sz="2500" dirty="0"/>
              <a:t>種類の文字列でフィルタリング</a:t>
            </a:r>
            <a:endParaRPr lang="en-US" altLang="ja-JP" sz="2500" dirty="0"/>
          </a:p>
          <a:p>
            <a:pPr marL="342900" lvl="1" indent="0">
              <a:buNone/>
            </a:pPr>
            <a:endParaRPr lang="en-US" altLang="ja-JP" sz="2500" dirty="0"/>
          </a:p>
          <a:p>
            <a:endParaRPr lang="en-US" altLang="ja-JP" sz="3100" dirty="0"/>
          </a:p>
          <a:p>
            <a:pPr lvl="2"/>
            <a:endParaRPr lang="ja-JP" altLang="en-US" sz="2500" dirty="0"/>
          </a:p>
          <a:p>
            <a:pPr lvl="1"/>
            <a:endParaRPr kumimoji="1" lang="ja-JP" altLang="en-US"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25</a:t>
            </a:fld>
            <a:endParaRPr kumimoji="1" lang="ja-JP" altLang="en-US"/>
          </a:p>
        </p:txBody>
      </p:sp>
      <p:sp>
        <p:nvSpPr>
          <p:cNvPr id="7" name="角丸四角形 6">
            <a:extLst>
              <a:ext uri="{FF2B5EF4-FFF2-40B4-BE49-F238E27FC236}">
                <a16:creationId xmlns:a16="http://schemas.microsoft.com/office/drawing/2014/main" id="{90D4717D-9838-F847-B199-38FB7570BC72}"/>
              </a:ext>
            </a:extLst>
          </p:cNvPr>
          <p:cNvSpPr/>
          <p:nvPr/>
        </p:nvSpPr>
        <p:spPr>
          <a:xfrm>
            <a:off x="3230275" y="2904329"/>
            <a:ext cx="2669627" cy="57806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3E8EBF56-2045-564E-9836-C2FF8ECD2B58}"/>
              </a:ext>
            </a:extLst>
          </p:cNvPr>
          <p:cNvSpPr txBox="1"/>
          <p:nvPr/>
        </p:nvSpPr>
        <p:spPr>
          <a:xfrm>
            <a:off x="3401069" y="2959255"/>
            <a:ext cx="2328040" cy="461665"/>
          </a:xfrm>
          <a:prstGeom prst="rect">
            <a:avLst/>
          </a:prstGeom>
          <a:noFill/>
        </p:spPr>
        <p:txBody>
          <a:bodyPr wrap="square" rtlCol="0">
            <a:spAutoFit/>
          </a:bodyPr>
          <a:lstStyle/>
          <a:p>
            <a:r>
              <a:rPr kumimoji="1" lang="en-US" altLang="ja-JP"/>
              <a:t>:libpng:1.2.38:</a:t>
            </a:r>
            <a:endParaRPr kumimoji="1" lang="ja-JP" altLang="en-US"/>
          </a:p>
        </p:txBody>
      </p:sp>
    </p:spTree>
    <p:extLst>
      <p:ext uri="{BB962C8B-B14F-4D97-AF65-F5344CB8AC3E}">
        <p14:creationId xmlns:p14="http://schemas.microsoft.com/office/powerpoint/2010/main" val="763735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a:xfrm>
            <a:off x="83781" y="287201"/>
            <a:ext cx="8965324" cy="1143000"/>
          </a:xfrm>
        </p:spPr>
        <p:txBody>
          <a:bodyPr/>
          <a:lstStyle/>
          <a:p>
            <a:r>
              <a:rPr lang="en-US" altLang="ja-JP" sz="4400"/>
              <a:t>STEP3-3:</a:t>
            </a:r>
            <a:r>
              <a:rPr lang="ja-JP" altLang="en-US" sz="4400"/>
              <a:t>フィルタリングに用いる文字列</a:t>
            </a:r>
            <a:endParaRPr kumimoji="1" lang="ja-JP" altLang="en-US" sz="4400"/>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a:xfrm>
            <a:off x="457199" y="1600202"/>
            <a:ext cx="8455573" cy="4855027"/>
          </a:xfrm>
        </p:spPr>
        <p:txBody>
          <a:bodyPr/>
          <a:lstStyle/>
          <a:p>
            <a:r>
              <a:rPr lang="ja-JP" altLang="en-US" sz="2800" dirty="0"/>
              <a:t>ライブラリ名</a:t>
            </a:r>
            <a:r>
              <a:rPr lang="en-US" altLang="ja-JP" sz="2800" dirty="0"/>
              <a:t> + </a:t>
            </a:r>
            <a:r>
              <a:rPr lang="ja-JP" altLang="en-US" sz="2800" dirty="0"/>
              <a:t>バージョン名のみ</a:t>
            </a:r>
            <a:endParaRPr lang="en-US" altLang="ja-JP" sz="2800" dirty="0"/>
          </a:p>
          <a:p>
            <a:r>
              <a:rPr lang="ja-JP" altLang="en-US" sz="2800" dirty="0"/>
              <a:t>ライブラリ名</a:t>
            </a:r>
            <a:r>
              <a:rPr lang="en-US" altLang="ja-JP" sz="2800" dirty="0"/>
              <a:t> + </a:t>
            </a:r>
            <a:r>
              <a:rPr lang="ja-JP" altLang="en-US" sz="2800" dirty="0"/>
              <a:t>バージョン名</a:t>
            </a:r>
            <a:r>
              <a:rPr lang="en-US" altLang="ja-JP" sz="2800" dirty="0"/>
              <a:t> + </a:t>
            </a:r>
            <a:r>
              <a:rPr lang="ja-JP" altLang="en-US" sz="2800" dirty="0"/>
              <a:t>アップデート名</a:t>
            </a:r>
            <a:endParaRPr lang="en-US" altLang="ja-JP" sz="2800" dirty="0"/>
          </a:p>
          <a:p>
            <a:r>
              <a:rPr lang="ja-JP" altLang="en-US" sz="2800" dirty="0"/>
              <a:t>ライブラリ名</a:t>
            </a:r>
            <a:r>
              <a:rPr lang="en-US" altLang="ja-JP" sz="2800" dirty="0"/>
              <a:t> + </a:t>
            </a:r>
            <a:r>
              <a:rPr lang="ja-JP" altLang="en-US" sz="2800" dirty="0"/>
              <a:t>バージョン名</a:t>
            </a:r>
            <a:r>
              <a:rPr lang="en-US" altLang="ja-JP" sz="2800" dirty="0"/>
              <a:t> + </a:t>
            </a:r>
            <a:r>
              <a:rPr lang="ja-JP" altLang="en-US" sz="2800" dirty="0"/>
              <a:t>アップデート名</a:t>
            </a:r>
            <a:r>
              <a:rPr lang="en-US" altLang="ja-JP" sz="2800" dirty="0"/>
              <a:t>(</a:t>
            </a:r>
            <a:r>
              <a:rPr lang="ja-JP" altLang="en-US" sz="2800" dirty="0"/>
              <a:t>バージョン番号除く</a:t>
            </a:r>
            <a:r>
              <a:rPr lang="en-US" altLang="ja-JP" sz="2800" dirty="0"/>
              <a:t>)</a:t>
            </a:r>
          </a:p>
          <a:p>
            <a:pPr lvl="1"/>
            <a:r>
              <a:rPr lang="en-US" altLang="ja-JP" sz="2500" dirty="0"/>
              <a:t>*</a:t>
            </a:r>
            <a:r>
              <a:rPr lang="ja-JP" altLang="en-US" sz="2500" dirty="0"/>
              <a:t>は</a:t>
            </a:r>
            <a:r>
              <a:rPr lang="en-US" altLang="ja-JP" sz="2500" dirty="0"/>
              <a:t>CPE</a:t>
            </a:r>
            <a:r>
              <a:rPr lang="ja-JP" altLang="en-US" sz="2500" dirty="0"/>
              <a:t>の各分類に対して全てのものを指す記号</a:t>
            </a:r>
            <a:endParaRPr lang="en-US" altLang="ja-JP" sz="2500" dirty="0"/>
          </a:p>
          <a:p>
            <a:pPr lvl="1"/>
            <a:endParaRPr lang="en-US" altLang="ja-JP" sz="2500" dirty="0"/>
          </a:p>
          <a:p>
            <a:pPr lvl="1"/>
            <a:endParaRPr lang="en-US" altLang="ja-JP" sz="2500" dirty="0"/>
          </a:p>
          <a:p>
            <a:endParaRPr lang="en-US" altLang="ja-JP" sz="3100" dirty="0"/>
          </a:p>
          <a:p>
            <a:pPr lvl="2"/>
            <a:endParaRPr lang="ja-JP" altLang="en-US" sz="2500" dirty="0"/>
          </a:p>
          <a:p>
            <a:pPr lvl="1"/>
            <a:endParaRPr kumimoji="1" lang="ja-JP" altLang="en-US"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26</a:t>
            </a:fld>
            <a:endParaRPr kumimoji="1" lang="ja-JP" altLang="en-US"/>
          </a:p>
        </p:txBody>
      </p:sp>
      <p:sp>
        <p:nvSpPr>
          <p:cNvPr id="7" name="角丸四角形 6">
            <a:extLst>
              <a:ext uri="{FF2B5EF4-FFF2-40B4-BE49-F238E27FC236}">
                <a16:creationId xmlns:a16="http://schemas.microsoft.com/office/drawing/2014/main" id="{90D4717D-9838-F847-B199-38FB7570BC72}"/>
              </a:ext>
            </a:extLst>
          </p:cNvPr>
          <p:cNvSpPr/>
          <p:nvPr/>
        </p:nvSpPr>
        <p:spPr>
          <a:xfrm>
            <a:off x="1064172" y="4165832"/>
            <a:ext cx="7459717" cy="157373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3E8EBF56-2045-564E-9836-C2FF8ECD2B58}"/>
              </a:ext>
            </a:extLst>
          </p:cNvPr>
          <p:cNvSpPr txBox="1"/>
          <p:nvPr/>
        </p:nvSpPr>
        <p:spPr>
          <a:xfrm>
            <a:off x="1552602" y="4339912"/>
            <a:ext cx="6027683" cy="1569660"/>
          </a:xfrm>
          <a:prstGeom prst="rect">
            <a:avLst/>
          </a:prstGeom>
          <a:noFill/>
        </p:spPr>
        <p:txBody>
          <a:bodyPr wrap="square" rtlCol="0">
            <a:spAutoFit/>
          </a:bodyPr>
          <a:lstStyle/>
          <a:p>
            <a:r>
              <a:rPr lang="en-US" altLang="ja-JP" dirty="0"/>
              <a:t>:libpng:1.2.39:*</a:t>
            </a:r>
          </a:p>
          <a:p>
            <a:r>
              <a:rPr lang="en-US" altLang="ja-JP" dirty="0"/>
              <a:t>:libpng:1.2.39:beta2:*</a:t>
            </a:r>
          </a:p>
          <a:p>
            <a:r>
              <a:rPr lang="en-US" altLang="ja-JP" dirty="0"/>
              <a:t>:libpng:1.2.39:beta:*</a:t>
            </a:r>
          </a:p>
          <a:p>
            <a:endParaRPr kumimoji="1" lang="ja-JP" altLang="en-US" dirty="0"/>
          </a:p>
        </p:txBody>
      </p:sp>
    </p:spTree>
    <p:extLst>
      <p:ext uri="{BB962C8B-B14F-4D97-AF65-F5344CB8AC3E}">
        <p14:creationId xmlns:p14="http://schemas.microsoft.com/office/powerpoint/2010/main" val="3331382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0AFBD-F2FF-1A47-82E3-1DD1059A1C01}"/>
              </a:ext>
            </a:extLst>
          </p:cNvPr>
          <p:cNvSpPr>
            <a:spLocks noGrp="1"/>
          </p:cNvSpPr>
          <p:nvPr>
            <p:ph type="title"/>
          </p:nvPr>
        </p:nvSpPr>
        <p:spPr/>
        <p:txBody>
          <a:bodyPr/>
          <a:lstStyle/>
          <a:p>
            <a:r>
              <a:rPr lang="ja-JP" altLang="en-US" sz="4400"/>
              <a:t>脆弱性の</a:t>
            </a:r>
            <a:r>
              <a:rPr lang="ja-JP" altLang="en-US"/>
              <a:t>残留</a:t>
            </a:r>
            <a:r>
              <a:rPr lang="ja-JP" altLang="en-US" sz="4400"/>
              <a:t>期間</a:t>
            </a:r>
            <a:r>
              <a:rPr kumimoji="1" lang="ja-JP" altLang="en-US" sz="4400"/>
              <a:t>の調査</a:t>
            </a:r>
            <a:r>
              <a:rPr kumimoji="1" lang="en-US" altLang="ja-JP" sz="4400"/>
              <a:t>(2)</a:t>
            </a:r>
            <a:endParaRPr kumimoji="1" lang="ja-JP" altLang="en-US" sz="4400"/>
          </a:p>
        </p:txBody>
      </p:sp>
      <p:sp>
        <p:nvSpPr>
          <p:cNvPr id="3" name="コンテンツ プレースホルダー 2">
            <a:extLst>
              <a:ext uri="{FF2B5EF4-FFF2-40B4-BE49-F238E27FC236}">
                <a16:creationId xmlns:a16="http://schemas.microsoft.com/office/drawing/2014/main" id="{DBAD0573-1642-E24E-B330-F442A00BD3E0}"/>
              </a:ext>
            </a:extLst>
          </p:cNvPr>
          <p:cNvSpPr>
            <a:spLocks noGrp="1"/>
          </p:cNvSpPr>
          <p:nvPr>
            <p:ph idx="1"/>
          </p:nvPr>
        </p:nvSpPr>
        <p:spPr/>
        <p:txBody>
          <a:bodyPr/>
          <a:lstStyle/>
          <a:p>
            <a:r>
              <a:rPr lang="ja-JP" altLang="en-US" sz="2800" dirty="0"/>
              <a:t>脆弱性の危険性を評価する指標である</a:t>
            </a:r>
            <a:r>
              <a:rPr lang="en-US" altLang="ja-JP" sz="2800" dirty="0"/>
              <a:t>CVSS</a:t>
            </a:r>
            <a:r>
              <a:rPr lang="ja-JP" altLang="en-US" sz="2800" dirty="0"/>
              <a:t>と脆弱性残留期間の相関関係を調査</a:t>
            </a:r>
            <a:endParaRPr lang="en-US" altLang="ja-JP" sz="2800" dirty="0"/>
          </a:p>
          <a:p>
            <a:pPr lvl="1"/>
            <a:r>
              <a:rPr lang="ja-JP" altLang="en-US" sz="2400" dirty="0"/>
              <a:t>ソフトウェアごとの相関関係</a:t>
            </a:r>
            <a:endParaRPr lang="en-US" altLang="ja-JP" sz="2400" dirty="0"/>
          </a:p>
          <a:p>
            <a:pPr lvl="1"/>
            <a:r>
              <a:rPr lang="ja-JP" altLang="en-US" sz="2400" dirty="0"/>
              <a:t>ライブラリごとの相関関係</a:t>
            </a:r>
            <a:endParaRPr lang="en-US" altLang="ja-JP" sz="2400" dirty="0"/>
          </a:p>
          <a:p>
            <a:r>
              <a:rPr lang="en" altLang="ja-JP" sz="2800" dirty="0"/>
              <a:t>CVSS</a:t>
            </a:r>
            <a:r>
              <a:rPr lang="ja-JP" altLang="en-US" sz="2800" dirty="0"/>
              <a:t>は値が大きいほど，危険性の高い脆弱性を意味</a:t>
            </a:r>
            <a:endParaRPr lang="en-US" altLang="ja-JP" sz="2800" dirty="0"/>
          </a:p>
          <a:p>
            <a:pPr lvl="1"/>
            <a:r>
              <a:rPr lang="ja-JP" altLang="en-US" sz="2400" dirty="0"/>
              <a:t>十分に脆弱性対策が行われていれば，負の相関</a:t>
            </a:r>
            <a:endParaRPr lang="en-US" altLang="ja-JP" sz="2400" dirty="0"/>
          </a:p>
          <a:p>
            <a:pPr lvl="1"/>
            <a:endParaRPr lang="en-US" altLang="ja-JP" sz="2400" dirty="0"/>
          </a:p>
        </p:txBody>
      </p:sp>
      <p:sp>
        <p:nvSpPr>
          <p:cNvPr id="4" name="スライド番号プレースホルダー 3">
            <a:extLst>
              <a:ext uri="{FF2B5EF4-FFF2-40B4-BE49-F238E27FC236}">
                <a16:creationId xmlns:a16="http://schemas.microsoft.com/office/drawing/2014/main" id="{63FFA83D-D085-BF42-85B3-BD2DD52FB414}"/>
              </a:ext>
            </a:extLst>
          </p:cNvPr>
          <p:cNvSpPr>
            <a:spLocks noGrp="1"/>
          </p:cNvSpPr>
          <p:nvPr>
            <p:ph type="sldNum" sz="quarter" idx="12"/>
          </p:nvPr>
        </p:nvSpPr>
        <p:spPr/>
        <p:txBody>
          <a:bodyPr/>
          <a:lstStyle/>
          <a:p>
            <a:fld id="{6AADD923-353A-0345-B45A-EED97D58CC60}" type="slidenum">
              <a:rPr kumimoji="1" lang="ja-JP" altLang="en-US" smtClean="0"/>
              <a:t>27</a:t>
            </a:fld>
            <a:endParaRPr kumimoji="1" lang="ja-JP" altLang="en-US"/>
          </a:p>
        </p:txBody>
      </p:sp>
      <p:sp>
        <p:nvSpPr>
          <p:cNvPr id="5" name="矢印: 右 4">
            <a:extLst>
              <a:ext uri="{FF2B5EF4-FFF2-40B4-BE49-F238E27FC236}">
                <a16:creationId xmlns:a16="http://schemas.microsoft.com/office/drawing/2014/main" id="{AFA60AF0-382C-43AA-B8DA-501375AC1FC9}"/>
              </a:ext>
            </a:extLst>
          </p:cNvPr>
          <p:cNvSpPr/>
          <p:nvPr/>
        </p:nvSpPr>
        <p:spPr>
          <a:xfrm>
            <a:off x="588270" y="4424116"/>
            <a:ext cx="624980" cy="3229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513207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0AFBD-F2FF-1A47-82E3-1DD1059A1C01}"/>
              </a:ext>
            </a:extLst>
          </p:cNvPr>
          <p:cNvSpPr>
            <a:spLocks noGrp="1"/>
          </p:cNvSpPr>
          <p:nvPr>
            <p:ph type="title"/>
          </p:nvPr>
        </p:nvSpPr>
        <p:spPr/>
        <p:txBody>
          <a:bodyPr/>
          <a:lstStyle/>
          <a:p>
            <a:r>
              <a:rPr lang="ja-JP" altLang="en-US"/>
              <a:t>危険度との関係性の調査</a:t>
            </a:r>
            <a:r>
              <a:rPr kumimoji="1" lang="ja-JP" altLang="en-US" sz="4400"/>
              <a:t>結果</a:t>
            </a:r>
          </a:p>
        </p:txBody>
      </p:sp>
      <p:sp>
        <p:nvSpPr>
          <p:cNvPr id="5" name="コンテンツ プレースホルダー 4">
            <a:extLst>
              <a:ext uri="{FF2B5EF4-FFF2-40B4-BE49-F238E27FC236}">
                <a16:creationId xmlns:a16="http://schemas.microsoft.com/office/drawing/2014/main" id="{9ED202A0-D7C1-9941-91E1-21BF3CFBB5BC}"/>
              </a:ext>
            </a:extLst>
          </p:cNvPr>
          <p:cNvSpPr>
            <a:spLocks noGrp="1"/>
          </p:cNvSpPr>
          <p:nvPr>
            <p:ph idx="1"/>
          </p:nvPr>
        </p:nvSpPr>
        <p:spPr/>
        <p:txBody>
          <a:bodyPr/>
          <a:lstStyle/>
          <a:p>
            <a:r>
              <a:rPr lang="en-US" altLang="ja-JP" sz="2800" dirty="0"/>
              <a:t>CVSS</a:t>
            </a:r>
            <a:r>
              <a:rPr lang="ja-JP" altLang="en-US" sz="2800" dirty="0"/>
              <a:t>と脆弱性残留期間の相関係数</a:t>
            </a:r>
            <a:endParaRPr lang="en-US" altLang="ja-JP" sz="2800" dirty="0"/>
          </a:p>
          <a:p>
            <a:endParaRPr lang="en-US" altLang="ja-JP" sz="2800" dirty="0"/>
          </a:p>
          <a:p>
            <a:endParaRPr lang="en-US" altLang="ja-JP" sz="2800" dirty="0"/>
          </a:p>
          <a:p>
            <a:endParaRPr lang="ja-JP" altLang="en-US" sz="2800" dirty="0"/>
          </a:p>
        </p:txBody>
      </p:sp>
      <p:sp>
        <p:nvSpPr>
          <p:cNvPr id="4" name="スライド番号プレースホルダー 3">
            <a:extLst>
              <a:ext uri="{FF2B5EF4-FFF2-40B4-BE49-F238E27FC236}">
                <a16:creationId xmlns:a16="http://schemas.microsoft.com/office/drawing/2014/main" id="{63FFA83D-D085-BF42-85B3-BD2DD52FB414}"/>
              </a:ext>
            </a:extLst>
          </p:cNvPr>
          <p:cNvSpPr>
            <a:spLocks noGrp="1"/>
          </p:cNvSpPr>
          <p:nvPr>
            <p:ph type="sldNum" sz="quarter" idx="12"/>
          </p:nvPr>
        </p:nvSpPr>
        <p:spPr/>
        <p:txBody>
          <a:bodyPr/>
          <a:lstStyle/>
          <a:p>
            <a:fld id="{6AADD923-353A-0345-B45A-EED97D58CC60}" type="slidenum">
              <a:rPr kumimoji="1" lang="ja-JP" altLang="en-US" smtClean="0"/>
              <a:t>28</a:t>
            </a:fld>
            <a:endParaRPr kumimoji="1" lang="ja-JP" altLang="en-US"/>
          </a:p>
        </p:txBody>
      </p:sp>
      <p:graphicFrame>
        <p:nvGraphicFramePr>
          <p:cNvPr id="7" name="表 6">
            <a:extLst>
              <a:ext uri="{FF2B5EF4-FFF2-40B4-BE49-F238E27FC236}">
                <a16:creationId xmlns:a16="http://schemas.microsoft.com/office/drawing/2014/main" id="{3D8E9A8E-2E3E-1E40-8C6C-EA4780E43AE5}"/>
              </a:ext>
            </a:extLst>
          </p:cNvPr>
          <p:cNvGraphicFramePr>
            <a:graphicFrameLocks noGrp="1"/>
          </p:cNvGraphicFramePr>
          <p:nvPr>
            <p:extLst>
              <p:ext uri="{D42A27DB-BD31-4B8C-83A1-F6EECF244321}">
                <p14:modId xmlns:p14="http://schemas.microsoft.com/office/powerpoint/2010/main" val="3666197801"/>
              </p:ext>
            </p:extLst>
          </p:nvPr>
        </p:nvGraphicFramePr>
        <p:xfrm>
          <a:off x="828017" y="2345296"/>
          <a:ext cx="3010162" cy="1854200"/>
        </p:xfrm>
        <a:graphic>
          <a:graphicData uri="http://schemas.openxmlformats.org/drawingml/2006/table">
            <a:tbl>
              <a:tblPr firstRow="1" bandRow="1">
                <a:tableStyleId>{912C8C85-51F0-491E-9774-3900AFEF0FD7}</a:tableStyleId>
              </a:tblPr>
              <a:tblGrid>
                <a:gridCol w="1505081">
                  <a:extLst>
                    <a:ext uri="{9D8B030D-6E8A-4147-A177-3AD203B41FA5}">
                      <a16:colId xmlns:a16="http://schemas.microsoft.com/office/drawing/2014/main" val="707973298"/>
                    </a:ext>
                  </a:extLst>
                </a:gridCol>
                <a:gridCol w="1505081">
                  <a:extLst>
                    <a:ext uri="{9D8B030D-6E8A-4147-A177-3AD203B41FA5}">
                      <a16:colId xmlns:a16="http://schemas.microsoft.com/office/drawing/2014/main" val="840313426"/>
                    </a:ext>
                  </a:extLst>
                </a:gridCol>
              </a:tblGrid>
              <a:tr h="370840">
                <a:tc>
                  <a:txBody>
                    <a:bodyPr/>
                    <a:lstStyle/>
                    <a:p>
                      <a:r>
                        <a:rPr kumimoji="1" lang="ja-JP" altLang="en-US" sz="1600" dirty="0"/>
                        <a:t>ソフトウェア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a:t>相関係数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71645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Android</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a:t>0.0825</a:t>
                      </a:r>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81417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err="1"/>
                        <a:t>apitrace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N/A</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459923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fs2open</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0.0144</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7841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gecko-dev</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-0.283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881341"/>
                  </a:ext>
                </a:extLst>
              </a:tr>
            </a:tbl>
          </a:graphicData>
        </a:graphic>
      </p:graphicFrame>
      <p:graphicFrame>
        <p:nvGraphicFramePr>
          <p:cNvPr id="12" name="表 11">
            <a:extLst>
              <a:ext uri="{FF2B5EF4-FFF2-40B4-BE49-F238E27FC236}">
                <a16:creationId xmlns:a16="http://schemas.microsoft.com/office/drawing/2014/main" id="{777105E5-969F-7649-8FA1-D04814FFE481}"/>
              </a:ext>
            </a:extLst>
          </p:cNvPr>
          <p:cNvGraphicFramePr>
            <a:graphicFrameLocks noGrp="1"/>
          </p:cNvGraphicFramePr>
          <p:nvPr>
            <p:extLst>
              <p:ext uri="{D42A27DB-BD31-4B8C-83A1-F6EECF244321}">
                <p14:modId xmlns:p14="http://schemas.microsoft.com/office/powerpoint/2010/main" val="908653072"/>
              </p:ext>
            </p:extLst>
          </p:nvPr>
        </p:nvGraphicFramePr>
        <p:xfrm>
          <a:off x="1078576" y="4516120"/>
          <a:ext cx="2509044" cy="1483360"/>
        </p:xfrm>
        <a:graphic>
          <a:graphicData uri="http://schemas.openxmlformats.org/drawingml/2006/table">
            <a:tbl>
              <a:tblPr firstRow="1" bandRow="1">
                <a:tableStyleId>{72833802-FEF1-4C79-8D5D-14CF1EAF98D9}</a:tableStyleId>
              </a:tblPr>
              <a:tblGrid>
                <a:gridCol w="1254522">
                  <a:extLst>
                    <a:ext uri="{9D8B030D-6E8A-4147-A177-3AD203B41FA5}">
                      <a16:colId xmlns:a16="http://schemas.microsoft.com/office/drawing/2014/main" val="707973298"/>
                    </a:ext>
                  </a:extLst>
                </a:gridCol>
                <a:gridCol w="1254522">
                  <a:extLst>
                    <a:ext uri="{9D8B030D-6E8A-4147-A177-3AD203B41FA5}">
                      <a16:colId xmlns:a16="http://schemas.microsoft.com/office/drawing/2014/main" val="840313426"/>
                    </a:ext>
                  </a:extLst>
                </a:gridCol>
              </a:tblGrid>
              <a:tr h="370840">
                <a:tc>
                  <a:txBody>
                    <a:bodyPr/>
                    <a:lstStyle/>
                    <a:p>
                      <a:r>
                        <a:rPr kumimoji="1" lang="ja-JP" altLang="en-US" sz="1600" dirty="0"/>
                        <a:t>ライブラリ</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a:t>相関係数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71645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err="1"/>
                        <a:t>libpng</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a:t>0.156</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81417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curl</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-0.373</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71688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err="1"/>
                        <a:t>zlib</a:t>
                      </a:r>
                      <a:endParaRPr kumimoji="1" lang="en-US" altLang="ja-JP"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0</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4270427"/>
                  </a:ext>
                </a:extLst>
              </a:tr>
            </a:tbl>
          </a:graphicData>
        </a:graphic>
      </p:graphicFrame>
      <p:pic>
        <p:nvPicPr>
          <p:cNvPr id="6" name="図 5">
            <a:extLst>
              <a:ext uri="{FF2B5EF4-FFF2-40B4-BE49-F238E27FC236}">
                <a16:creationId xmlns:a16="http://schemas.microsoft.com/office/drawing/2014/main" id="{B1DBB5DA-7189-4D0F-BEC0-E38A8D88BC29}"/>
              </a:ext>
            </a:extLst>
          </p:cNvPr>
          <p:cNvPicPr>
            <a:picLocks noChangeAspect="1"/>
          </p:cNvPicPr>
          <p:nvPr/>
        </p:nvPicPr>
        <p:blipFill>
          <a:blip r:embed="rId3"/>
          <a:stretch>
            <a:fillRect/>
          </a:stretch>
        </p:blipFill>
        <p:spPr>
          <a:xfrm>
            <a:off x="4960418" y="2491174"/>
            <a:ext cx="2842164" cy="1708322"/>
          </a:xfrm>
          <a:prstGeom prst="rect">
            <a:avLst/>
          </a:prstGeom>
        </p:spPr>
      </p:pic>
      <p:pic>
        <p:nvPicPr>
          <p:cNvPr id="9" name="図 8">
            <a:extLst>
              <a:ext uri="{FF2B5EF4-FFF2-40B4-BE49-F238E27FC236}">
                <a16:creationId xmlns:a16="http://schemas.microsoft.com/office/drawing/2014/main" id="{D795C632-DC0E-469A-A6F4-48D0F421E6F0}"/>
              </a:ext>
            </a:extLst>
          </p:cNvPr>
          <p:cNvPicPr>
            <a:picLocks noChangeAspect="1"/>
          </p:cNvPicPr>
          <p:nvPr/>
        </p:nvPicPr>
        <p:blipFill>
          <a:blip r:embed="rId4"/>
          <a:stretch>
            <a:fillRect/>
          </a:stretch>
        </p:blipFill>
        <p:spPr>
          <a:xfrm>
            <a:off x="4960418" y="4744865"/>
            <a:ext cx="2842164" cy="1708322"/>
          </a:xfrm>
          <a:prstGeom prst="rect">
            <a:avLst/>
          </a:prstGeom>
        </p:spPr>
      </p:pic>
      <p:sp>
        <p:nvSpPr>
          <p:cNvPr id="10" name="テキスト ボックス 9">
            <a:extLst>
              <a:ext uri="{FF2B5EF4-FFF2-40B4-BE49-F238E27FC236}">
                <a16:creationId xmlns:a16="http://schemas.microsoft.com/office/drawing/2014/main" id="{0B1527D5-1436-4951-B2B1-217DFFA77367}"/>
              </a:ext>
            </a:extLst>
          </p:cNvPr>
          <p:cNvSpPr txBox="1"/>
          <p:nvPr/>
        </p:nvSpPr>
        <p:spPr>
          <a:xfrm>
            <a:off x="5360327" y="2069733"/>
            <a:ext cx="2237448" cy="400110"/>
          </a:xfrm>
          <a:prstGeom prst="rect">
            <a:avLst/>
          </a:prstGeom>
          <a:noFill/>
        </p:spPr>
        <p:txBody>
          <a:bodyPr wrap="square" rtlCol="0">
            <a:spAutoFit/>
          </a:bodyPr>
          <a:lstStyle/>
          <a:p>
            <a:r>
              <a:rPr kumimoji="1" lang="en-US" altLang="ja-JP" sz="2000" dirty="0"/>
              <a:t>Android</a:t>
            </a:r>
            <a:r>
              <a:rPr kumimoji="1" lang="ja-JP" altLang="en-US" sz="2000" dirty="0"/>
              <a:t>の散布図</a:t>
            </a:r>
          </a:p>
        </p:txBody>
      </p:sp>
      <p:sp>
        <p:nvSpPr>
          <p:cNvPr id="15" name="テキスト ボックス 14">
            <a:extLst>
              <a:ext uri="{FF2B5EF4-FFF2-40B4-BE49-F238E27FC236}">
                <a16:creationId xmlns:a16="http://schemas.microsoft.com/office/drawing/2014/main" id="{E6E4F93F-0CCE-412A-806A-0DF78180E970}"/>
              </a:ext>
            </a:extLst>
          </p:cNvPr>
          <p:cNvSpPr txBox="1"/>
          <p:nvPr/>
        </p:nvSpPr>
        <p:spPr>
          <a:xfrm>
            <a:off x="5279083" y="4316065"/>
            <a:ext cx="2399935" cy="400110"/>
          </a:xfrm>
          <a:prstGeom prst="rect">
            <a:avLst/>
          </a:prstGeom>
          <a:noFill/>
        </p:spPr>
        <p:txBody>
          <a:bodyPr wrap="square" rtlCol="0">
            <a:spAutoFit/>
          </a:bodyPr>
          <a:lstStyle/>
          <a:p>
            <a:r>
              <a:rPr lang="en-US" altLang="ja-JP" sz="2000" dirty="0"/>
              <a:t>g</a:t>
            </a:r>
            <a:r>
              <a:rPr kumimoji="1" lang="en-US" altLang="ja-JP" sz="2000" dirty="0"/>
              <a:t>ecko-dev</a:t>
            </a:r>
            <a:r>
              <a:rPr kumimoji="1" lang="ja-JP" altLang="en-US" sz="2000" dirty="0"/>
              <a:t>の散布図</a:t>
            </a:r>
          </a:p>
        </p:txBody>
      </p:sp>
      <p:sp>
        <p:nvSpPr>
          <p:cNvPr id="16" name="テキスト ボックス 15">
            <a:extLst>
              <a:ext uri="{FF2B5EF4-FFF2-40B4-BE49-F238E27FC236}">
                <a16:creationId xmlns:a16="http://schemas.microsoft.com/office/drawing/2014/main" id="{FEA299B1-5AA5-400B-A7E7-AAAB55A2A7B2}"/>
              </a:ext>
            </a:extLst>
          </p:cNvPr>
          <p:cNvSpPr txBox="1"/>
          <p:nvPr/>
        </p:nvSpPr>
        <p:spPr>
          <a:xfrm>
            <a:off x="7802582" y="3981965"/>
            <a:ext cx="503702" cy="246221"/>
          </a:xfrm>
          <a:prstGeom prst="rect">
            <a:avLst/>
          </a:prstGeom>
          <a:noFill/>
        </p:spPr>
        <p:txBody>
          <a:bodyPr wrap="square" rtlCol="0">
            <a:spAutoFit/>
          </a:bodyPr>
          <a:lstStyle/>
          <a:p>
            <a:r>
              <a:rPr kumimoji="1" lang="en-US" altLang="ja-JP" sz="1000" dirty="0"/>
              <a:t>CVSS</a:t>
            </a:r>
            <a:endParaRPr kumimoji="1" lang="ja-JP" altLang="en-US" sz="1000" dirty="0"/>
          </a:p>
        </p:txBody>
      </p:sp>
      <p:sp>
        <p:nvSpPr>
          <p:cNvPr id="17" name="テキスト ボックス 16">
            <a:extLst>
              <a:ext uri="{FF2B5EF4-FFF2-40B4-BE49-F238E27FC236}">
                <a16:creationId xmlns:a16="http://schemas.microsoft.com/office/drawing/2014/main" id="{A3DF2EE4-9CE6-47FB-B742-C9D1DF883914}"/>
              </a:ext>
            </a:extLst>
          </p:cNvPr>
          <p:cNvSpPr txBox="1"/>
          <p:nvPr/>
        </p:nvSpPr>
        <p:spPr>
          <a:xfrm>
            <a:off x="7802582" y="6247621"/>
            <a:ext cx="503702" cy="246221"/>
          </a:xfrm>
          <a:prstGeom prst="rect">
            <a:avLst/>
          </a:prstGeom>
          <a:noFill/>
        </p:spPr>
        <p:txBody>
          <a:bodyPr wrap="square" rtlCol="0">
            <a:spAutoFit/>
          </a:bodyPr>
          <a:lstStyle/>
          <a:p>
            <a:r>
              <a:rPr kumimoji="1" lang="en-US" altLang="ja-JP" sz="1000" dirty="0"/>
              <a:t>CVSS</a:t>
            </a:r>
            <a:endParaRPr kumimoji="1" lang="ja-JP" altLang="en-US" sz="1000" dirty="0"/>
          </a:p>
        </p:txBody>
      </p:sp>
      <p:sp>
        <p:nvSpPr>
          <p:cNvPr id="18" name="テキスト ボックス 17">
            <a:extLst>
              <a:ext uri="{FF2B5EF4-FFF2-40B4-BE49-F238E27FC236}">
                <a16:creationId xmlns:a16="http://schemas.microsoft.com/office/drawing/2014/main" id="{573D3AEA-6FAB-49D9-9279-9570C6FCEBD3}"/>
              </a:ext>
            </a:extLst>
          </p:cNvPr>
          <p:cNvSpPr txBox="1"/>
          <p:nvPr/>
        </p:nvSpPr>
        <p:spPr>
          <a:xfrm>
            <a:off x="4872163" y="4516120"/>
            <a:ext cx="503702" cy="246221"/>
          </a:xfrm>
          <a:prstGeom prst="rect">
            <a:avLst/>
          </a:prstGeom>
          <a:noFill/>
        </p:spPr>
        <p:txBody>
          <a:bodyPr wrap="square" rtlCol="0">
            <a:spAutoFit/>
          </a:bodyPr>
          <a:lstStyle/>
          <a:p>
            <a:r>
              <a:rPr lang="ja-JP" altLang="en-US" sz="1000" dirty="0"/>
              <a:t>期間</a:t>
            </a:r>
            <a:endParaRPr kumimoji="1" lang="ja-JP" altLang="en-US" sz="1000" dirty="0"/>
          </a:p>
        </p:txBody>
      </p:sp>
      <p:sp>
        <p:nvSpPr>
          <p:cNvPr id="19" name="テキスト ボックス 18">
            <a:extLst>
              <a:ext uri="{FF2B5EF4-FFF2-40B4-BE49-F238E27FC236}">
                <a16:creationId xmlns:a16="http://schemas.microsoft.com/office/drawing/2014/main" id="{4F102D8D-B52F-4822-878B-060549376C86}"/>
              </a:ext>
            </a:extLst>
          </p:cNvPr>
          <p:cNvSpPr txBox="1"/>
          <p:nvPr/>
        </p:nvSpPr>
        <p:spPr>
          <a:xfrm>
            <a:off x="4867471" y="2281906"/>
            <a:ext cx="503702" cy="246221"/>
          </a:xfrm>
          <a:prstGeom prst="rect">
            <a:avLst/>
          </a:prstGeom>
          <a:noFill/>
        </p:spPr>
        <p:txBody>
          <a:bodyPr wrap="square" rtlCol="0">
            <a:spAutoFit/>
          </a:bodyPr>
          <a:lstStyle/>
          <a:p>
            <a:r>
              <a:rPr lang="ja-JP" altLang="en-US" sz="1000" dirty="0"/>
              <a:t>期間</a:t>
            </a:r>
            <a:endParaRPr kumimoji="1" lang="ja-JP" altLang="en-US" sz="1000" dirty="0"/>
          </a:p>
        </p:txBody>
      </p:sp>
    </p:spTree>
    <p:extLst>
      <p:ext uri="{BB962C8B-B14F-4D97-AF65-F5344CB8AC3E}">
        <p14:creationId xmlns:p14="http://schemas.microsoft.com/office/powerpoint/2010/main" val="4175418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3E35FA-FAB2-3E4C-86E8-2B53740ED837}"/>
              </a:ext>
            </a:extLst>
          </p:cNvPr>
          <p:cNvSpPr>
            <a:spLocks noGrp="1"/>
          </p:cNvSpPr>
          <p:nvPr>
            <p:ph type="title"/>
          </p:nvPr>
        </p:nvSpPr>
        <p:spPr>
          <a:xfrm>
            <a:off x="239486" y="274638"/>
            <a:ext cx="8599714" cy="1143000"/>
          </a:xfrm>
        </p:spPr>
        <p:txBody>
          <a:bodyPr/>
          <a:lstStyle/>
          <a:p>
            <a:r>
              <a:rPr kumimoji="1" lang="en-US" altLang="ja-JP" sz="4400"/>
              <a:t>STEP4-1:</a:t>
            </a:r>
            <a:r>
              <a:rPr kumimoji="1" lang="ja-JP" altLang="en-US" sz="4400"/>
              <a:t>ファイル</a:t>
            </a:r>
            <a:r>
              <a:rPr lang="ja-JP" altLang="en-US" sz="4400"/>
              <a:t>修正情報の可視化</a:t>
            </a:r>
            <a:endParaRPr kumimoji="1" lang="ja-JP" altLang="en-US" sz="4400"/>
          </a:p>
        </p:txBody>
      </p:sp>
      <p:sp>
        <p:nvSpPr>
          <p:cNvPr id="3" name="コンテンツ プレースホルダー 2">
            <a:extLst>
              <a:ext uri="{FF2B5EF4-FFF2-40B4-BE49-F238E27FC236}">
                <a16:creationId xmlns:a16="http://schemas.microsoft.com/office/drawing/2014/main" id="{6AF63966-FD86-DB4B-803B-55EA844ED560}"/>
              </a:ext>
            </a:extLst>
          </p:cNvPr>
          <p:cNvSpPr>
            <a:spLocks noGrp="1"/>
          </p:cNvSpPr>
          <p:nvPr>
            <p:ph idx="1"/>
          </p:nvPr>
        </p:nvSpPr>
        <p:spPr/>
        <p:txBody>
          <a:bodyPr/>
          <a:lstStyle/>
          <a:p>
            <a:r>
              <a:rPr lang="ja-JP" altLang="en-US" sz="2800" dirty="0"/>
              <a:t>再利用しているライブラリと最新バージョンのライブラリのバージョン間のファイル単位での修正情報を可視化</a:t>
            </a:r>
            <a:endParaRPr lang="en-US" altLang="ja-JP" sz="2800" dirty="0"/>
          </a:p>
          <a:p>
            <a:pPr lvl="1"/>
            <a:r>
              <a:rPr lang="ja-JP" altLang="en-US" sz="2500" dirty="0"/>
              <a:t>脆弱性修正などにより，バージョン間で編集が行われたファイルを取得</a:t>
            </a:r>
            <a:endParaRPr lang="en-US" altLang="ja-JP" sz="2500" dirty="0"/>
          </a:p>
          <a:p>
            <a:pPr lvl="2"/>
            <a:r>
              <a:rPr lang="ja-JP" altLang="en-US" sz="2400" dirty="0"/>
              <a:t>自身が使用しているライブラリと最新バージョンのライブラリの比較に使用</a:t>
            </a:r>
            <a:endParaRPr lang="en-US" altLang="ja-JP" sz="2400" dirty="0"/>
          </a:p>
          <a:p>
            <a:pPr lvl="2"/>
            <a:r>
              <a:rPr lang="ja-JP" altLang="en-US" sz="2500" dirty="0"/>
              <a:t>ソフトウェア側のパッチとの差を可視化</a:t>
            </a:r>
            <a:endParaRPr lang="en-US" altLang="ja-JP" sz="2500" dirty="0"/>
          </a:p>
          <a:p>
            <a:pPr lvl="1"/>
            <a:endParaRPr kumimoji="1" lang="ja-JP" altLang="en-US" sz="2500" dirty="0"/>
          </a:p>
        </p:txBody>
      </p:sp>
      <p:sp>
        <p:nvSpPr>
          <p:cNvPr id="4" name="スライド番号プレースホルダー 3">
            <a:extLst>
              <a:ext uri="{FF2B5EF4-FFF2-40B4-BE49-F238E27FC236}">
                <a16:creationId xmlns:a16="http://schemas.microsoft.com/office/drawing/2014/main" id="{BAD509F8-AE64-3D4F-85D2-C520BAC90DF6}"/>
              </a:ext>
            </a:extLst>
          </p:cNvPr>
          <p:cNvSpPr>
            <a:spLocks noGrp="1"/>
          </p:cNvSpPr>
          <p:nvPr>
            <p:ph type="sldNum" sz="quarter" idx="12"/>
          </p:nvPr>
        </p:nvSpPr>
        <p:spPr/>
        <p:txBody>
          <a:bodyPr/>
          <a:lstStyle/>
          <a:p>
            <a:fld id="{6AADD923-353A-0345-B45A-EED97D58CC60}" type="slidenum">
              <a:rPr kumimoji="1" lang="ja-JP" altLang="en-US" smtClean="0"/>
              <a:t>29</a:t>
            </a:fld>
            <a:endParaRPr kumimoji="1" lang="ja-JP" altLang="en-US"/>
          </a:p>
        </p:txBody>
      </p:sp>
    </p:spTree>
    <p:extLst>
      <p:ext uri="{BB962C8B-B14F-4D97-AF65-F5344CB8AC3E}">
        <p14:creationId xmlns:p14="http://schemas.microsoft.com/office/powerpoint/2010/main" val="2141158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14A5F-FB1B-404C-9637-6E7389E3EB82}"/>
              </a:ext>
            </a:extLst>
          </p:cNvPr>
          <p:cNvSpPr>
            <a:spLocks noGrp="1"/>
          </p:cNvSpPr>
          <p:nvPr>
            <p:ph type="title"/>
          </p:nvPr>
        </p:nvSpPr>
        <p:spPr/>
        <p:txBody>
          <a:bodyPr/>
          <a:lstStyle/>
          <a:p>
            <a:r>
              <a:rPr lang="ja-JP" altLang="en-US" sz="4400"/>
              <a:t>研究背景</a:t>
            </a:r>
            <a:r>
              <a:rPr lang="en-US" altLang="ja-JP" sz="4400" dirty="0"/>
              <a:t>(2)</a:t>
            </a:r>
            <a:endParaRPr kumimoji="1" lang="ja-JP" altLang="en-US" sz="4400"/>
          </a:p>
        </p:txBody>
      </p:sp>
      <p:sp>
        <p:nvSpPr>
          <p:cNvPr id="3" name="コンテンツ プレースホルダー 2">
            <a:extLst>
              <a:ext uri="{FF2B5EF4-FFF2-40B4-BE49-F238E27FC236}">
                <a16:creationId xmlns:a16="http://schemas.microsoft.com/office/drawing/2014/main" id="{CE5ACC2D-9757-6D48-BF70-E0D4B2508B99}"/>
              </a:ext>
            </a:extLst>
          </p:cNvPr>
          <p:cNvSpPr>
            <a:spLocks noGrp="1"/>
          </p:cNvSpPr>
          <p:nvPr>
            <p:ph idx="1"/>
          </p:nvPr>
        </p:nvSpPr>
        <p:spPr/>
        <p:txBody>
          <a:bodyPr/>
          <a:lstStyle/>
          <a:p>
            <a:r>
              <a:rPr lang="ja-JP" altLang="en-US" sz="2800" dirty="0"/>
              <a:t>脆弱性情報の有無を調べるためにライブラリの</a:t>
            </a:r>
            <a:br>
              <a:rPr lang="en-US" altLang="ja-JP" sz="2800" dirty="0"/>
            </a:br>
            <a:r>
              <a:rPr lang="ja-JP" altLang="en-US" sz="2800" dirty="0"/>
              <a:t>バージョン情報が重要</a:t>
            </a:r>
            <a:endParaRPr lang="en-US" altLang="ja-JP" sz="2800" dirty="0"/>
          </a:p>
          <a:p>
            <a:r>
              <a:rPr lang="ja-JP" altLang="en-US" sz="2800" dirty="0"/>
              <a:t>ソフトウェアの開発期間が長引くにつれ，ライブラリの再利用情報が失われる可能性が存在</a:t>
            </a:r>
            <a:r>
              <a:rPr lang="en-US" altLang="ja-JP" sz="2800" dirty="0"/>
              <a:t>[2]</a:t>
            </a:r>
          </a:p>
          <a:p>
            <a:pPr lvl="1"/>
            <a:r>
              <a:rPr lang="ja-JP" altLang="en-US" dirty="0"/>
              <a:t>再利用情報からライブラリのバージョンを特定し，脆弱性検出を行うことは困難</a:t>
            </a:r>
            <a:endParaRPr lang="en-US" altLang="ja-JP" dirty="0"/>
          </a:p>
        </p:txBody>
      </p:sp>
      <p:sp>
        <p:nvSpPr>
          <p:cNvPr id="4" name="スライド番号プレースホルダー 3">
            <a:extLst>
              <a:ext uri="{FF2B5EF4-FFF2-40B4-BE49-F238E27FC236}">
                <a16:creationId xmlns:a16="http://schemas.microsoft.com/office/drawing/2014/main" id="{827065C2-0AD8-F740-92CC-527D3A5DCAB5}"/>
              </a:ext>
            </a:extLst>
          </p:cNvPr>
          <p:cNvSpPr>
            <a:spLocks noGrp="1"/>
          </p:cNvSpPr>
          <p:nvPr>
            <p:ph type="sldNum" sz="quarter" idx="12"/>
          </p:nvPr>
        </p:nvSpPr>
        <p:spPr/>
        <p:txBody>
          <a:bodyPr/>
          <a:lstStyle/>
          <a:p>
            <a:fld id="{6AADD923-353A-0345-B45A-EED97D58CC60}" type="slidenum">
              <a:rPr kumimoji="1" lang="ja-JP" altLang="en-US" smtClean="0"/>
              <a:t>3</a:t>
            </a:fld>
            <a:endParaRPr kumimoji="1" lang="ja-JP" altLang="en-US"/>
          </a:p>
        </p:txBody>
      </p:sp>
      <p:sp>
        <p:nvSpPr>
          <p:cNvPr id="5" name="テキスト ボックス 4">
            <a:extLst>
              <a:ext uri="{FF2B5EF4-FFF2-40B4-BE49-F238E27FC236}">
                <a16:creationId xmlns:a16="http://schemas.microsoft.com/office/drawing/2014/main" id="{4C020617-9395-8F41-A9E1-E28C798AFC6E}"/>
              </a:ext>
            </a:extLst>
          </p:cNvPr>
          <p:cNvSpPr txBox="1"/>
          <p:nvPr/>
        </p:nvSpPr>
        <p:spPr>
          <a:xfrm>
            <a:off x="457200" y="5477730"/>
            <a:ext cx="7935686" cy="461665"/>
          </a:xfrm>
          <a:prstGeom prst="rect">
            <a:avLst/>
          </a:prstGeom>
          <a:noFill/>
        </p:spPr>
        <p:txBody>
          <a:bodyPr wrap="square" rtlCol="0">
            <a:spAutoFit/>
          </a:bodyPr>
          <a:lstStyle/>
          <a:p>
            <a:r>
              <a:rPr lang="en-US" altLang="ja-JP" sz="1200" dirty="0"/>
              <a:t>[2] P. Xia, M. Matsushita,  N. Yoshida, K. Inoue, “Studying reuse of </a:t>
            </a:r>
            <a:r>
              <a:rPr lang="en-US" altLang="ja-JP" sz="1200" dirty="0" err="1"/>
              <a:t>out-dated</a:t>
            </a:r>
            <a:r>
              <a:rPr lang="en-US" altLang="ja-JP" sz="1200" dirty="0"/>
              <a:t> third-party code in open source projects”, Computer Software, Vol. 30, No. 4, pp. 98–104, 2013</a:t>
            </a:r>
          </a:p>
        </p:txBody>
      </p:sp>
      <p:sp>
        <p:nvSpPr>
          <p:cNvPr id="6" name="矢印: 右 5">
            <a:extLst>
              <a:ext uri="{FF2B5EF4-FFF2-40B4-BE49-F238E27FC236}">
                <a16:creationId xmlns:a16="http://schemas.microsoft.com/office/drawing/2014/main" id="{3A24F7CA-7F7F-4EAB-8783-75405639D49C}"/>
              </a:ext>
            </a:extLst>
          </p:cNvPr>
          <p:cNvSpPr/>
          <p:nvPr/>
        </p:nvSpPr>
        <p:spPr>
          <a:xfrm>
            <a:off x="616591" y="3594683"/>
            <a:ext cx="624980" cy="3229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15157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DE5C08-D53B-F140-9865-4D827CF38386}"/>
              </a:ext>
            </a:extLst>
          </p:cNvPr>
          <p:cNvSpPr>
            <a:spLocks noGrp="1"/>
          </p:cNvSpPr>
          <p:nvPr>
            <p:ph type="title"/>
          </p:nvPr>
        </p:nvSpPr>
        <p:spPr/>
        <p:txBody>
          <a:bodyPr/>
          <a:lstStyle/>
          <a:p>
            <a:r>
              <a:rPr kumimoji="1" lang="ja-JP" altLang="en-US" sz="4400"/>
              <a:t>提案ツールの概要</a:t>
            </a:r>
          </a:p>
        </p:txBody>
      </p:sp>
      <p:grpSp>
        <p:nvGrpSpPr>
          <p:cNvPr id="34" name="グループ化 33">
            <a:extLst>
              <a:ext uri="{FF2B5EF4-FFF2-40B4-BE49-F238E27FC236}">
                <a16:creationId xmlns:a16="http://schemas.microsoft.com/office/drawing/2014/main" id="{BCC2D9AC-6ED9-904E-8239-EE6E01E38261}"/>
              </a:ext>
            </a:extLst>
          </p:cNvPr>
          <p:cNvGrpSpPr/>
          <p:nvPr/>
        </p:nvGrpSpPr>
        <p:grpSpPr>
          <a:xfrm>
            <a:off x="674805" y="1723311"/>
            <a:ext cx="7878105" cy="4445818"/>
            <a:chOff x="1937288" y="-53969"/>
            <a:chExt cx="10092785" cy="6882052"/>
          </a:xfrm>
        </p:grpSpPr>
        <p:sp>
          <p:nvSpPr>
            <p:cNvPr id="37" name="正方形/長方形 36">
              <a:extLst>
                <a:ext uri="{FF2B5EF4-FFF2-40B4-BE49-F238E27FC236}">
                  <a16:creationId xmlns:a16="http://schemas.microsoft.com/office/drawing/2014/main" id="{E7497188-F592-F94B-837C-412CB2CE030D}"/>
                </a:ext>
              </a:extLst>
            </p:cNvPr>
            <p:cNvSpPr/>
            <p:nvPr/>
          </p:nvSpPr>
          <p:spPr>
            <a:xfrm>
              <a:off x="1937288" y="190677"/>
              <a:ext cx="6055401" cy="4365827"/>
            </a:xfrm>
            <a:prstGeom prst="rect">
              <a:avLst/>
            </a:prstGeom>
            <a:solidFill>
              <a:srgbClr val="B1FFD5"/>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9" name="図 38">
              <a:extLst>
                <a:ext uri="{FF2B5EF4-FFF2-40B4-BE49-F238E27FC236}">
                  <a16:creationId xmlns:a16="http://schemas.microsoft.com/office/drawing/2014/main" id="{B4CA5197-2479-ED45-AFC6-42472BA95E5C}"/>
                </a:ext>
              </a:extLst>
            </p:cNvPr>
            <p:cNvPicPr>
              <a:picLocks noChangeAspect="1"/>
            </p:cNvPicPr>
            <p:nvPr/>
          </p:nvPicPr>
          <p:blipFill>
            <a:blip r:embed="rId3"/>
            <a:stretch>
              <a:fillRect/>
            </a:stretch>
          </p:blipFill>
          <p:spPr>
            <a:xfrm>
              <a:off x="10512017" y="2371240"/>
              <a:ext cx="1396570" cy="1396570"/>
            </a:xfrm>
            <a:prstGeom prst="rect">
              <a:avLst/>
            </a:prstGeom>
          </p:spPr>
        </p:pic>
        <p:pic>
          <p:nvPicPr>
            <p:cNvPr id="41" name="図 40">
              <a:extLst>
                <a:ext uri="{FF2B5EF4-FFF2-40B4-BE49-F238E27FC236}">
                  <a16:creationId xmlns:a16="http://schemas.microsoft.com/office/drawing/2014/main" id="{82DE8914-944D-C844-844F-6CE037F3F532}"/>
                </a:ext>
              </a:extLst>
            </p:cNvPr>
            <p:cNvPicPr>
              <a:picLocks noChangeAspect="1"/>
            </p:cNvPicPr>
            <p:nvPr/>
          </p:nvPicPr>
          <p:blipFill>
            <a:blip r:embed="rId4"/>
            <a:stretch>
              <a:fillRect/>
            </a:stretch>
          </p:blipFill>
          <p:spPr>
            <a:xfrm>
              <a:off x="8285925" y="3883346"/>
              <a:ext cx="838912" cy="838912"/>
            </a:xfrm>
            <a:prstGeom prst="rect">
              <a:avLst/>
            </a:prstGeom>
          </p:spPr>
        </p:pic>
        <p:pic>
          <p:nvPicPr>
            <p:cNvPr id="42" name="図 41">
              <a:extLst>
                <a:ext uri="{FF2B5EF4-FFF2-40B4-BE49-F238E27FC236}">
                  <a16:creationId xmlns:a16="http://schemas.microsoft.com/office/drawing/2014/main" id="{97BF3389-C8CF-6741-92B5-1CFF88830CE7}"/>
                </a:ext>
              </a:extLst>
            </p:cNvPr>
            <p:cNvPicPr>
              <a:picLocks noChangeAspect="1"/>
            </p:cNvPicPr>
            <p:nvPr/>
          </p:nvPicPr>
          <p:blipFill>
            <a:blip r:embed="rId4"/>
            <a:stretch>
              <a:fillRect/>
            </a:stretch>
          </p:blipFill>
          <p:spPr>
            <a:xfrm>
              <a:off x="9576151" y="3905855"/>
              <a:ext cx="836343" cy="836343"/>
            </a:xfrm>
            <a:prstGeom prst="rect">
              <a:avLst/>
            </a:prstGeom>
          </p:spPr>
        </p:pic>
        <p:sp>
          <p:nvSpPr>
            <p:cNvPr id="44" name="左矢印 43">
              <a:extLst>
                <a:ext uri="{FF2B5EF4-FFF2-40B4-BE49-F238E27FC236}">
                  <a16:creationId xmlns:a16="http://schemas.microsoft.com/office/drawing/2014/main" id="{CCB67ADB-4399-4D4A-AAD8-2AF59A00AD6C}"/>
                </a:ext>
              </a:extLst>
            </p:cNvPr>
            <p:cNvSpPr/>
            <p:nvPr/>
          </p:nvSpPr>
          <p:spPr>
            <a:xfrm rot="10800000">
              <a:off x="7673613" y="2445379"/>
              <a:ext cx="2738881" cy="559496"/>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975542F0-1D3A-3941-BCAC-FC26C1D7598F}"/>
                </a:ext>
              </a:extLst>
            </p:cNvPr>
            <p:cNvSpPr txBox="1"/>
            <p:nvPr/>
          </p:nvSpPr>
          <p:spPr>
            <a:xfrm>
              <a:off x="8399352" y="-53969"/>
              <a:ext cx="3630721" cy="1572229"/>
            </a:xfrm>
            <a:prstGeom prst="rect">
              <a:avLst/>
            </a:prstGeom>
            <a:noFill/>
          </p:spPr>
          <p:txBody>
            <a:bodyPr wrap="square" rtlCol="0">
              <a:spAutoFit/>
            </a:bodyPr>
            <a:lstStyle/>
            <a:p>
              <a:r>
                <a:rPr lang="ja-JP" altLang="en-US" sz="2000" b="1" dirty="0"/>
                <a:t>④</a:t>
              </a:r>
              <a:r>
                <a:rPr kumimoji="1" lang="ja-JP" altLang="en-US" sz="2000" b="1" dirty="0"/>
                <a:t>検出脆弱性情報と</a:t>
              </a:r>
              <a:br>
                <a:rPr kumimoji="1" lang="en-US" altLang="ja-JP" sz="2000" b="1" dirty="0"/>
              </a:br>
              <a:r>
                <a:rPr lang="en-US" altLang="ja-JP" sz="2000" b="1" dirty="0"/>
                <a:t>   </a:t>
              </a:r>
              <a:r>
                <a:rPr kumimoji="1" lang="ja-JP" altLang="en-US" sz="2000" b="1" dirty="0"/>
                <a:t>最新バージョンにおける</a:t>
              </a:r>
              <a:r>
                <a:rPr kumimoji="1" lang="en-US" altLang="ja-JP" sz="2000" b="1" dirty="0"/>
                <a:t>  </a:t>
              </a:r>
            </a:p>
            <a:p>
              <a:r>
                <a:rPr lang="en-US" altLang="ja-JP" sz="2000" b="1" dirty="0"/>
                <a:t>   </a:t>
              </a:r>
              <a:r>
                <a:rPr kumimoji="1" lang="ja-JP" altLang="en-US" sz="2000" b="1" dirty="0"/>
                <a:t>修正情報を出力</a:t>
              </a:r>
            </a:p>
          </p:txBody>
        </p:sp>
        <p:sp>
          <p:nvSpPr>
            <p:cNvPr id="46" name="テキスト ボックス 45">
              <a:extLst>
                <a:ext uri="{FF2B5EF4-FFF2-40B4-BE49-F238E27FC236}">
                  <a16:creationId xmlns:a16="http://schemas.microsoft.com/office/drawing/2014/main" id="{505FCA85-63E3-C44F-8FED-927A540AF81A}"/>
                </a:ext>
              </a:extLst>
            </p:cNvPr>
            <p:cNvSpPr txBox="1"/>
            <p:nvPr/>
          </p:nvSpPr>
          <p:spPr>
            <a:xfrm>
              <a:off x="8262340" y="4942204"/>
              <a:ext cx="3646246" cy="1095796"/>
            </a:xfrm>
            <a:prstGeom prst="rect">
              <a:avLst/>
            </a:prstGeom>
            <a:noFill/>
          </p:spPr>
          <p:txBody>
            <a:bodyPr wrap="square" rtlCol="0">
              <a:spAutoFit/>
            </a:bodyPr>
            <a:lstStyle/>
            <a:p>
              <a:r>
                <a:rPr lang="ja-JP" altLang="en-US" sz="2000" b="1"/>
                <a:t>⓪分析</a:t>
              </a:r>
              <a:r>
                <a:rPr kumimoji="1" lang="ja-JP" altLang="en-US" sz="2000" b="1"/>
                <a:t>対象ソフトウェアと</a:t>
              </a:r>
              <a:endParaRPr kumimoji="1" lang="en-US" altLang="ja-JP" sz="2000" b="1"/>
            </a:p>
            <a:p>
              <a:r>
                <a:rPr lang="en-US" altLang="ja-JP" sz="2000" b="1"/>
                <a:t>   </a:t>
              </a:r>
              <a:r>
                <a:rPr kumimoji="1" lang="ja-JP" altLang="en-US" sz="2000" b="1"/>
                <a:t>ライブラリを指定</a:t>
              </a:r>
            </a:p>
          </p:txBody>
        </p:sp>
        <p:pic>
          <p:nvPicPr>
            <p:cNvPr id="47" name="図 46">
              <a:extLst>
                <a:ext uri="{FF2B5EF4-FFF2-40B4-BE49-F238E27FC236}">
                  <a16:creationId xmlns:a16="http://schemas.microsoft.com/office/drawing/2014/main" id="{1D97E800-6720-644E-AC1A-665C15F70105}"/>
                </a:ext>
              </a:extLst>
            </p:cNvPr>
            <p:cNvPicPr>
              <a:picLocks noChangeAspect="1"/>
            </p:cNvPicPr>
            <p:nvPr/>
          </p:nvPicPr>
          <p:blipFill>
            <a:blip r:embed="rId5"/>
            <a:stretch>
              <a:fillRect/>
            </a:stretch>
          </p:blipFill>
          <p:spPr>
            <a:xfrm>
              <a:off x="6041877" y="5444612"/>
              <a:ext cx="1383472" cy="1383471"/>
            </a:xfrm>
            <a:prstGeom prst="rect">
              <a:avLst/>
            </a:prstGeom>
          </p:spPr>
        </p:pic>
        <p:pic>
          <p:nvPicPr>
            <p:cNvPr id="48" name="図 47">
              <a:extLst>
                <a:ext uri="{FF2B5EF4-FFF2-40B4-BE49-F238E27FC236}">
                  <a16:creationId xmlns:a16="http://schemas.microsoft.com/office/drawing/2014/main" id="{1EEEBFEE-9E82-7147-9AAB-91BA5FE406A6}"/>
                </a:ext>
              </a:extLst>
            </p:cNvPr>
            <p:cNvPicPr>
              <a:picLocks noChangeAspect="1"/>
            </p:cNvPicPr>
            <p:nvPr/>
          </p:nvPicPr>
          <p:blipFill>
            <a:blip r:embed="rId6"/>
            <a:stretch>
              <a:fillRect/>
            </a:stretch>
          </p:blipFill>
          <p:spPr>
            <a:xfrm>
              <a:off x="2747208" y="2659787"/>
              <a:ext cx="1094051" cy="1094051"/>
            </a:xfrm>
            <a:prstGeom prst="rect">
              <a:avLst/>
            </a:prstGeom>
          </p:spPr>
        </p:pic>
        <p:sp>
          <p:nvSpPr>
            <p:cNvPr id="49" name="左矢印 48">
              <a:extLst>
                <a:ext uri="{FF2B5EF4-FFF2-40B4-BE49-F238E27FC236}">
                  <a16:creationId xmlns:a16="http://schemas.microsoft.com/office/drawing/2014/main" id="{9F278418-DACE-F94B-9AC3-FAFF8859582D}"/>
                </a:ext>
              </a:extLst>
            </p:cNvPr>
            <p:cNvSpPr/>
            <p:nvPr/>
          </p:nvSpPr>
          <p:spPr>
            <a:xfrm>
              <a:off x="7656018" y="3076818"/>
              <a:ext cx="2746395" cy="559496"/>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左矢印 49">
              <a:extLst>
                <a:ext uri="{FF2B5EF4-FFF2-40B4-BE49-F238E27FC236}">
                  <a16:creationId xmlns:a16="http://schemas.microsoft.com/office/drawing/2014/main" id="{8BEBE6C1-4AE2-8040-B35F-48473B7D542F}"/>
                </a:ext>
              </a:extLst>
            </p:cNvPr>
            <p:cNvSpPr/>
            <p:nvPr/>
          </p:nvSpPr>
          <p:spPr>
            <a:xfrm>
              <a:off x="4266079" y="2470343"/>
              <a:ext cx="1150813" cy="528362"/>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左矢印 50">
              <a:extLst>
                <a:ext uri="{FF2B5EF4-FFF2-40B4-BE49-F238E27FC236}">
                  <a16:creationId xmlns:a16="http://schemas.microsoft.com/office/drawing/2014/main" id="{C1B79C6A-1744-7840-8706-E84882E640D2}"/>
                </a:ext>
              </a:extLst>
            </p:cNvPr>
            <p:cNvSpPr/>
            <p:nvPr/>
          </p:nvSpPr>
          <p:spPr>
            <a:xfrm rot="16200000">
              <a:off x="6666025" y="4321401"/>
              <a:ext cx="1177026" cy="583752"/>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2" name="コンテンツ プレースホルダー 4">
              <a:extLst>
                <a:ext uri="{FF2B5EF4-FFF2-40B4-BE49-F238E27FC236}">
                  <a16:creationId xmlns:a16="http://schemas.microsoft.com/office/drawing/2014/main" id="{03EAA2B8-12F9-794D-A0DE-FCDEC1CC1188}"/>
                </a:ext>
              </a:extLst>
            </p:cNvPr>
            <p:cNvPicPr>
              <a:picLocks noChangeAspect="1"/>
            </p:cNvPicPr>
            <p:nvPr/>
          </p:nvPicPr>
          <p:blipFill>
            <a:blip r:embed="rId7"/>
            <a:stretch>
              <a:fillRect/>
            </a:stretch>
          </p:blipFill>
          <p:spPr>
            <a:xfrm>
              <a:off x="8816197" y="1656116"/>
              <a:ext cx="777901" cy="777901"/>
            </a:xfrm>
            <a:prstGeom prst="rect">
              <a:avLst/>
            </a:prstGeom>
          </p:spPr>
        </p:pic>
        <p:pic>
          <p:nvPicPr>
            <p:cNvPr id="53" name="図 52">
              <a:extLst>
                <a:ext uri="{FF2B5EF4-FFF2-40B4-BE49-F238E27FC236}">
                  <a16:creationId xmlns:a16="http://schemas.microsoft.com/office/drawing/2014/main" id="{43B87B9C-A9B3-944A-B5B2-AB769469A6DD}"/>
                </a:ext>
              </a:extLst>
            </p:cNvPr>
            <p:cNvPicPr>
              <a:picLocks noChangeAspect="1"/>
            </p:cNvPicPr>
            <p:nvPr/>
          </p:nvPicPr>
          <p:blipFill>
            <a:blip r:embed="rId8"/>
            <a:stretch>
              <a:fillRect/>
            </a:stretch>
          </p:blipFill>
          <p:spPr>
            <a:xfrm>
              <a:off x="6159027" y="503711"/>
              <a:ext cx="1064770" cy="1064769"/>
            </a:xfrm>
            <a:prstGeom prst="rect">
              <a:avLst/>
            </a:prstGeom>
          </p:spPr>
        </p:pic>
        <p:pic>
          <p:nvPicPr>
            <p:cNvPr id="54" name="図 53">
              <a:extLst>
                <a:ext uri="{FF2B5EF4-FFF2-40B4-BE49-F238E27FC236}">
                  <a16:creationId xmlns:a16="http://schemas.microsoft.com/office/drawing/2014/main" id="{D0A7E23A-B5E6-D645-A808-861AA9580634}"/>
                </a:ext>
              </a:extLst>
            </p:cNvPr>
            <p:cNvPicPr>
              <a:picLocks noChangeAspect="1"/>
            </p:cNvPicPr>
            <p:nvPr/>
          </p:nvPicPr>
          <p:blipFill>
            <a:blip r:embed="rId9"/>
            <a:stretch>
              <a:fillRect/>
            </a:stretch>
          </p:blipFill>
          <p:spPr>
            <a:xfrm>
              <a:off x="5920814" y="2270297"/>
              <a:ext cx="1625600" cy="1625600"/>
            </a:xfrm>
            <a:prstGeom prst="rect">
              <a:avLst/>
            </a:prstGeom>
          </p:spPr>
        </p:pic>
        <p:sp>
          <p:nvSpPr>
            <p:cNvPr id="55" name="左矢印 54">
              <a:extLst>
                <a:ext uri="{FF2B5EF4-FFF2-40B4-BE49-F238E27FC236}">
                  <a16:creationId xmlns:a16="http://schemas.microsoft.com/office/drawing/2014/main" id="{ACD92C51-BE1D-8C4C-9542-44E3C775CB0B}"/>
                </a:ext>
              </a:extLst>
            </p:cNvPr>
            <p:cNvSpPr/>
            <p:nvPr/>
          </p:nvSpPr>
          <p:spPr>
            <a:xfrm rot="5400000">
              <a:off x="5751073" y="4333529"/>
              <a:ext cx="1177025" cy="559496"/>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左矢印 55">
              <a:extLst>
                <a:ext uri="{FF2B5EF4-FFF2-40B4-BE49-F238E27FC236}">
                  <a16:creationId xmlns:a16="http://schemas.microsoft.com/office/drawing/2014/main" id="{55104A50-9A12-B44A-A60D-80832B47715C}"/>
                </a:ext>
              </a:extLst>
            </p:cNvPr>
            <p:cNvSpPr/>
            <p:nvPr/>
          </p:nvSpPr>
          <p:spPr>
            <a:xfrm rot="10800000">
              <a:off x="4273256" y="3126241"/>
              <a:ext cx="1150813" cy="528363"/>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左矢印 56">
              <a:extLst>
                <a:ext uri="{FF2B5EF4-FFF2-40B4-BE49-F238E27FC236}">
                  <a16:creationId xmlns:a16="http://schemas.microsoft.com/office/drawing/2014/main" id="{83B661A6-AABF-6C4F-983F-A97F6144F93E}"/>
                </a:ext>
              </a:extLst>
            </p:cNvPr>
            <p:cNvSpPr/>
            <p:nvPr/>
          </p:nvSpPr>
          <p:spPr>
            <a:xfrm rot="5400000">
              <a:off x="5944311" y="1716420"/>
              <a:ext cx="710217" cy="550394"/>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左矢印 57">
              <a:extLst>
                <a:ext uri="{FF2B5EF4-FFF2-40B4-BE49-F238E27FC236}">
                  <a16:creationId xmlns:a16="http://schemas.microsoft.com/office/drawing/2014/main" id="{E2C29C16-1898-6E43-BD16-0764C67333AD}"/>
                </a:ext>
              </a:extLst>
            </p:cNvPr>
            <p:cNvSpPr/>
            <p:nvPr/>
          </p:nvSpPr>
          <p:spPr>
            <a:xfrm rot="16200000">
              <a:off x="6785871" y="1776614"/>
              <a:ext cx="710217" cy="550394"/>
            </a:xfrm>
            <a:prstGeom prst="leftArrow">
              <a:avLst/>
            </a:prstGeom>
            <a:solidFill>
              <a:srgbClr val="7BFFF7"/>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A353E6A9-7263-E44B-97E8-A32A1FB80A5D}"/>
                </a:ext>
              </a:extLst>
            </p:cNvPr>
            <p:cNvSpPr txBox="1"/>
            <p:nvPr/>
          </p:nvSpPr>
          <p:spPr>
            <a:xfrm>
              <a:off x="2141375" y="1874555"/>
              <a:ext cx="2464776" cy="619364"/>
            </a:xfrm>
            <a:prstGeom prst="rect">
              <a:avLst/>
            </a:prstGeom>
            <a:noFill/>
          </p:spPr>
          <p:txBody>
            <a:bodyPr wrap="none" rtlCol="0">
              <a:spAutoFit/>
            </a:bodyPr>
            <a:lstStyle/>
            <a:p>
              <a:r>
                <a:rPr lang="ja-JP" altLang="en-US" sz="2000" b="1" dirty="0"/>
                <a:t>①バージョン検出</a:t>
              </a:r>
              <a:endParaRPr kumimoji="1" lang="ja-JP" altLang="en-US" sz="2000" b="1" dirty="0"/>
            </a:p>
          </p:txBody>
        </p:sp>
        <p:sp>
          <p:nvSpPr>
            <p:cNvPr id="60" name="テキスト ボックス 59">
              <a:extLst>
                <a:ext uri="{FF2B5EF4-FFF2-40B4-BE49-F238E27FC236}">
                  <a16:creationId xmlns:a16="http://schemas.microsoft.com/office/drawing/2014/main" id="{BACF7684-32F5-7F4F-8FBF-095154C3DFA7}"/>
                </a:ext>
              </a:extLst>
            </p:cNvPr>
            <p:cNvSpPr txBox="1"/>
            <p:nvPr/>
          </p:nvSpPr>
          <p:spPr>
            <a:xfrm>
              <a:off x="2797105" y="4715358"/>
              <a:ext cx="3150690" cy="619364"/>
            </a:xfrm>
            <a:prstGeom prst="rect">
              <a:avLst/>
            </a:prstGeom>
            <a:noFill/>
          </p:spPr>
          <p:txBody>
            <a:bodyPr wrap="none" rtlCol="0">
              <a:spAutoFit/>
            </a:bodyPr>
            <a:lstStyle/>
            <a:p>
              <a:r>
                <a:rPr lang="ja-JP" altLang="en-US" sz="2000" b="1"/>
                <a:t>②脆弱性情報の検索</a:t>
              </a:r>
              <a:endParaRPr kumimoji="1" lang="ja-JP" altLang="en-US" sz="2000" b="1"/>
            </a:p>
          </p:txBody>
        </p:sp>
        <p:sp>
          <p:nvSpPr>
            <p:cNvPr id="61" name="テキスト ボックス 60">
              <a:extLst>
                <a:ext uri="{FF2B5EF4-FFF2-40B4-BE49-F238E27FC236}">
                  <a16:creationId xmlns:a16="http://schemas.microsoft.com/office/drawing/2014/main" id="{BC36E00F-0ECC-BB47-B0B3-477EDF3726E8}"/>
                </a:ext>
              </a:extLst>
            </p:cNvPr>
            <p:cNvSpPr txBox="1"/>
            <p:nvPr/>
          </p:nvSpPr>
          <p:spPr>
            <a:xfrm>
              <a:off x="3989975" y="710464"/>
              <a:ext cx="2169051" cy="619364"/>
            </a:xfrm>
            <a:prstGeom prst="rect">
              <a:avLst/>
            </a:prstGeom>
            <a:noFill/>
          </p:spPr>
          <p:txBody>
            <a:bodyPr wrap="none" rtlCol="0">
              <a:spAutoFit/>
            </a:bodyPr>
            <a:lstStyle/>
            <a:p>
              <a:r>
                <a:rPr lang="en-US" altLang="ja-JP" sz="2000" b="1"/>
                <a:t>③</a:t>
              </a:r>
              <a:r>
                <a:rPr lang="ja-JP" altLang="en-US" sz="2000" b="1"/>
                <a:t>フィルタリング</a:t>
              </a:r>
              <a:endParaRPr kumimoji="1" lang="ja-JP" altLang="en-US" sz="2000" b="1"/>
            </a:p>
          </p:txBody>
        </p:sp>
      </p:grpSp>
      <p:sp>
        <p:nvSpPr>
          <p:cNvPr id="62" name="テキスト ボックス 61">
            <a:extLst>
              <a:ext uri="{FF2B5EF4-FFF2-40B4-BE49-F238E27FC236}">
                <a16:creationId xmlns:a16="http://schemas.microsoft.com/office/drawing/2014/main" id="{91BFB180-B384-3D42-9C6C-A42962BDD7F3}"/>
              </a:ext>
            </a:extLst>
          </p:cNvPr>
          <p:cNvSpPr txBox="1"/>
          <p:nvPr/>
        </p:nvSpPr>
        <p:spPr>
          <a:xfrm>
            <a:off x="7137998" y="2899153"/>
            <a:ext cx="1701202" cy="400110"/>
          </a:xfrm>
          <a:prstGeom prst="rect">
            <a:avLst/>
          </a:prstGeom>
          <a:noFill/>
        </p:spPr>
        <p:txBody>
          <a:bodyPr wrap="square" rtlCol="0">
            <a:spAutoFit/>
          </a:bodyPr>
          <a:lstStyle/>
          <a:p>
            <a:r>
              <a:rPr kumimoji="1" lang="ja-JP" altLang="en-US" sz="2000" b="1"/>
              <a:t>ツール使用者</a:t>
            </a:r>
          </a:p>
        </p:txBody>
      </p:sp>
      <p:sp>
        <p:nvSpPr>
          <p:cNvPr id="63" name="テキスト ボックス 62">
            <a:extLst>
              <a:ext uri="{FF2B5EF4-FFF2-40B4-BE49-F238E27FC236}">
                <a16:creationId xmlns:a16="http://schemas.microsoft.com/office/drawing/2014/main" id="{C0A811CF-7E25-064E-B55E-1B5F23231ABC}"/>
              </a:ext>
            </a:extLst>
          </p:cNvPr>
          <p:cNvSpPr txBox="1"/>
          <p:nvPr/>
        </p:nvSpPr>
        <p:spPr>
          <a:xfrm>
            <a:off x="3671228" y="6183956"/>
            <a:ext cx="1701202" cy="400110"/>
          </a:xfrm>
          <a:prstGeom prst="rect">
            <a:avLst/>
          </a:prstGeom>
          <a:noFill/>
        </p:spPr>
        <p:txBody>
          <a:bodyPr wrap="square" rtlCol="0">
            <a:spAutoFit/>
          </a:bodyPr>
          <a:lstStyle/>
          <a:p>
            <a:r>
              <a:rPr lang="en-US" altLang="ja-JP" sz="2000" b="1">
                <a:latin typeface="MS UI Gothic" panose="020B0600070205080204" pitchFamily="34" charset="-128"/>
                <a:ea typeface="MS UI Gothic" panose="020B0600070205080204" pitchFamily="34" charset="-128"/>
              </a:rPr>
              <a:t>CVE-Search</a:t>
            </a:r>
          </a:p>
        </p:txBody>
      </p:sp>
    </p:spTree>
    <p:extLst>
      <p:ext uri="{BB962C8B-B14F-4D97-AF65-F5344CB8AC3E}">
        <p14:creationId xmlns:p14="http://schemas.microsoft.com/office/powerpoint/2010/main" val="56103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14A5F-FB1B-404C-9637-6E7389E3EB82}"/>
              </a:ext>
            </a:extLst>
          </p:cNvPr>
          <p:cNvSpPr>
            <a:spLocks noGrp="1"/>
          </p:cNvSpPr>
          <p:nvPr>
            <p:ph type="title"/>
          </p:nvPr>
        </p:nvSpPr>
        <p:spPr/>
        <p:txBody>
          <a:bodyPr/>
          <a:lstStyle/>
          <a:p>
            <a:r>
              <a:rPr kumimoji="1" lang="ja-JP" altLang="en-US" sz="4400" dirty="0"/>
              <a:t>用語説明</a:t>
            </a:r>
          </a:p>
        </p:txBody>
      </p:sp>
      <p:sp>
        <p:nvSpPr>
          <p:cNvPr id="3" name="コンテンツ プレースホルダー 2">
            <a:extLst>
              <a:ext uri="{FF2B5EF4-FFF2-40B4-BE49-F238E27FC236}">
                <a16:creationId xmlns:a16="http://schemas.microsoft.com/office/drawing/2014/main" id="{CE5ACC2D-9757-6D48-BF70-E0D4B2508B99}"/>
              </a:ext>
            </a:extLst>
          </p:cNvPr>
          <p:cNvSpPr>
            <a:spLocks noGrp="1"/>
          </p:cNvSpPr>
          <p:nvPr>
            <p:ph idx="1"/>
          </p:nvPr>
        </p:nvSpPr>
        <p:spPr/>
        <p:txBody>
          <a:bodyPr/>
          <a:lstStyle/>
          <a:p>
            <a:r>
              <a:rPr lang="en-US" altLang="ja-JP" sz="2800" dirty="0"/>
              <a:t>CVE(</a:t>
            </a:r>
            <a:r>
              <a:rPr lang="ja-JP" altLang="en-US" sz="2800" dirty="0"/>
              <a:t>共通脆弱性識別子</a:t>
            </a:r>
            <a:r>
              <a:rPr lang="en-US" altLang="ja-JP" sz="2800" dirty="0"/>
              <a:t>)</a:t>
            </a:r>
          </a:p>
          <a:p>
            <a:pPr lvl="1"/>
            <a:r>
              <a:rPr lang="ja-JP" altLang="en-US" sz="2400" dirty="0"/>
              <a:t>脆弱性を一意に識別するための番号</a:t>
            </a:r>
            <a:endParaRPr lang="en-US" altLang="ja-JP" sz="2400" dirty="0"/>
          </a:p>
          <a:p>
            <a:r>
              <a:rPr lang="en-US" altLang="ja-JP" sz="2800" dirty="0"/>
              <a:t>CPE(</a:t>
            </a:r>
            <a:r>
              <a:rPr lang="ja-JP" altLang="en-US" sz="2800" dirty="0"/>
              <a:t>共通プラットフォーム一覧</a:t>
            </a:r>
            <a:r>
              <a:rPr lang="en-US" altLang="ja-JP" sz="2800" dirty="0"/>
              <a:t>)</a:t>
            </a:r>
          </a:p>
          <a:p>
            <a:pPr lvl="1"/>
            <a:r>
              <a:rPr lang="ja-JP" altLang="en-US" sz="2400" dirty="0"/>
              <a:t>ソフトウェアなどを識別するための名称</a:t>
            </a:r>
            <a:endParaRPr lang="en-US" altLang="ja-JP" sz="2400" dirty="0"/>
          </a:p>
        </p:txBody>
      </p:sp>
      <p:sp>
        <p:nvSpPr>
          <p:cNvPr id="4" name="スライド番号プレースホルダー 3">
            <a:extLst>
              <a:ext uri="{FF2B5EF4-FFF2-40B4-BE49-F238E27FC236}">
                <a16:creationId xmlns:a16="http://schemas.microsoft.com/office/drawing/2014/main" id="{827065C2-0AD8-F740-92CC-527D3A5DCAB5}"/>
              </a:ext>
            </a:extLst>
          </p:cNvPr>
          <p:cNvSpPr>
            <a:spLocks noGrp="1"/>
          </p:cNvSpPr>
          <p:nvPr>
            <p:ph type="sldNum" sz="quarter" idx="12"/>
          </p:nvPr>
        </p:nvSpPr>
        <p:spPr/>
        <p:txBody>
          <a:bodyPr/>
          <a:lstStyle/>
          <a:p>
            <a:fld id="{6AADD923-353A-0345-B45A-EED97D58CC60}" type="slidenum">
              <a:rPr kumimoji="1" lang="ja-JP" altLang="en-US" smtClean="0"/>
              <a:t>4</a:t>
            </a:fld>
            <a:endParaRPr kumimoji="1" lang="ja-JP" altLang="en-US"/>
          </a:p>
        </p:txBody>
      </p:sp>
    </p:spTree>
    <p:extLst>
      <p:ext uri="{BB962C8B-B14F-4D97-AF65-F5344CB8AC3E}">
        <p14:creationId xmlns:p14="http://schemas.microsoft.com/office/powerpoint/2010/main" val="2323790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00C19E-D611-CB43-A83D-6DA84335375C}"/>
              </a:ext>
            </a:extLst>
          </p:cNvPr>
          <p:cNvSpPr>
            <a:spLocks noGrp="1"/>
          </p:cNvSpPr>
          <p:nvPr>
            <p:ph type="title"/>
          </p:nvPr>
        </p:nvSpPr>
        <p:spPr/>
        <p:txBody>
          <a:bodyPr/>
          <a:lstStyle/>
          <a:p>
            <a:r>
              <a:rPr kumimoji="1" lang="ja-JP" altLang="en-US" sz="4400"/>
              <a:t>脆弱性検知の既存</a:t>
            </a:r>
            <a:r>
              <a:rPr lang="ja-JP" altLang="en-US" sz="4400"/>
              <a:t>ツール</a:t>
            </a:r>
            <a:r>
              <a:rPr lang="en-US" altLang="ja-JP" sz="4400"/>
              <a:t> (1)</a:t>
            </a:r>
            <a:endParaRPr kumimoji="1" lang="ja-JP" altLang="en-US" sz="4400"/>
          </a:p>
        </p:txBody>
      </p:sp>
      <p:sp>
        <p:nvSpPr>
          <p:cNvPr id="3" name="コンテンツ プレースホルダー 2">
            <a:extLst>
              <a:ext uri="{FF2B5EF4-FFF2-40B4-BE49-F238E27FC236}">
                <a16:creationId xmlns:a16="http://schemas.microsoft.com/office/drawing/2014/main" id="{1ED2E1AC-2410-A348-B386-E103869671BC}"/>
              </a:ext>
            </a:extLst>
          </p:cNvPr>
          <p:cNvSpPr>
            <a:spLocks noGrp="1"/>
          </p:cNvSpPr>
          <p:nvPr>
            <p:ph idx="1"/>
          </p:nvPr>
        </p:nvSpPr>
        <p:spPr/>
        <p:txBody>
          <a:bodyPr/>
          <a:lstStyle/>
          <a:p>
            <a:r>
              <a:rPr lang="en" altLang="ja-JP" sz="2800" dirty="0"/>
              <a:t>GitHub</a:t>
            </a:r>
            <a:r>
              <a:rPr lang="ja-JP" altLang="en-US" sz="2800" dirty="0"/>
              <a:t>の</a:t>
            </a:r>
            <a:r>
              <a:rPr lang="en" altLang="ja-JP" sz="2800" dirty="0" err="1"/>
              <a:t>Dependabot</a:t>
            </a:r>
            <a:r>
              <a:rPr lang="en" altLang="ja-JP" sz="2800" dirty="0"/>
              <a:t>[3]</a:t>
            </a:r>
          </a:p>
          <a:p>
            <a:pPr lvl="1"/>
            <a:r>
              <a:rPr lang="ja-JP" altLang="en-US" sz="2400" dirty="0"/>
              <a:t>パッケージマネージャの自動生成ファイルなどから</a:t>
            </a:r>
            <a:br>
              <a:rPr lang="en-US" altLang="ja-JP" sz="2400" dirty="0"/>
            </a:br>
            <a:r>
              <a:rPr lang="ja-JP" altLang="en-US" sz="2400" dirty="0"/>
              <a:t>ライブラリのバージョンを取得し，脆弱性情報を通知</a:t>
            </a:r>
            <a:endParaRPr lang="en-US" altLang="ja-JP" sz="2400" dirty="0"/>
          </a:p>
          <a:p>
            <a:pPr marL="0" indent="0">
              <a:buNone/>
            </a:pPr>
            <a:r>
              <a:rPr lang="ja-JP" altLang="en-US" sz="2800" dirty="0">
                <a:solidFill>
                  <a:srgbClr val="FF0000"/>
                </a:solidFill>
              </a:rPr>
              <a:t>問題点</a:t>
            </a:r>
            <a:r>
              <a:rPr lang="en-US" altLang="ja-JP" sz="2800" dirty="0">
                <a:solidFill>
                  <a:srgbClr val="FF0000"/>
                </a:solidFill>
              </a:rPr>
              <a:t>(1)</a:t>
            </a:r>
          </a:p>
          <a:p>
            <a:pPr lvl="1"/>
            <a:r>
              <a:rPr lang="ja-JP" altLang="en-US" sz="2400" dirty="0"/>
              <a:t>適用されない言語が存在 </a:t>
            </a:r>
            <a:endParaRPr lang="en-US" altLang="ja-JP" sz="2400" dirty="0"/>
          </a:p>
          <a:p>
            <a:pPr lvl="2"/>
            <a:r>
              <a:rPr lang="en-US" altLang="ja-JP" dirty="0"/>
              <a:t> C</a:t>
            </a:r>
            <a:r>
              <a:rPr lang="ja-JP" altLang="en-US" dirty="0" err="1"/>
              <a:t>，</a:t>
            </a:r>
            <a:r>
              <a:rPr lang="en-US" altLang="ja-JP" dirty="0"/>
              <a:t>Swift</a:t>
            </a:r>
            <a:r>
              <a:rPr lang="ja-JP" altLang="en-US" dirty="0" err="1"/>
              <a:t>，</a:t>
            </a:r>
            <a:r>
              <a:rPr lang="en-US" altLang="ja-JP" dirty="0"/>
              <a:t>Objective-C</a:t>
            </a:r>
            <a:r>
              <a:rPr lang="ja-JP" altLang="en-US" dirty="0"/>
              <a:t>など</a:t>
            </a:r>
            <a:endParaRPr lang="en-US" altLang="ja-JP" dirty="0"/>
          </a:p>
          <a:p>
            <a:pPr lvl="1"/>
            <a:r>
              <a:rPr lang="ja-JP" altLang="en-US" sz="2400" dirty="0"/>
              <a:t>パッケージマネージャによるバージョン管理が</a:t>
            </a:r>
            <a:br>
              <a:rPr lang="en-US" altLang="ja-JP" sz="2400" dirty="0"/>
            </a:br>
            <a:r>
              <a:rPr lang="ja-JP" altLang="en-US" sz="2400" dirty="0"/>
              <a:t>行われていないと使用不可</a:t>
            </a:r>
            <a:endParaRPr lang="en-US" altLang="ja-JP" sz="2400" dirty="0"/>
          </a:p>
          <a:p>
            <a:pPr lvl="2"/>
            <a:endParaRPr lang="en-US" altLang="ja-JP" sz="3000" dirty="0"/>
          </a:p>
          <a:p>
            <a:pPr lvl="3"/>
            <a:endParaRPr lang="en-US" altLang="ja-JP" sz="2100" dirty="0"/>
          </a:p>
          <a:p>
            <a:pPr marL="685800" lvl="2" indent="0">
              <a:buNone/>
            </a:pPr>
            <a:endParaRPr lang="en-US" altLang="ja-JP" sz="2500" dirty="0"/>
          </a:p>
        </p:txBody>
      </p:sp>
      <p:sp>
        <p:nvSpPr>
          <p:cNvPr id="4" name="スライド番号プレースホルダー 3">
            <a:extLst>
              <a:ext uri="{FF2B5EF4-FFF2-40B4-BE49-F238E27FC236}">
                <a16:creationId xmlns:a16="http://schemas.microsoft.com/office/drawing/2014/main" id="{B8F34CCF-D6A8-5446-B144-6DBBDC0603E6}"/>
              </a:ext>
            </a:extLst>
          </p:cNvPr>
          <p:cNvSpPr>
            <a:spLocks noGrp="1"/>
          </p:cNvSpPr>
          <p:nvPr>
            <p:ph type="sldNum" sz="quarter" idx="12"/>
          </p:nvPr>
        </p:nvSpPr>
        <p:spPr/>
        <p:txBody>
          <a:bodyPr/>
          <a:lstStyle/>
          <a:p>
            <a:fld id="{6AADD923-353A-0345-B45A-EED97D58CC60}" type="slidenum">
              <a:rPr kumimoji="1" lang="ja-JP" altLang="en-US" smtClean="0"/>
              <a:t>5</a:t>
            </a:fld>
            <a:endParaRPr kumimoji="1" lang="ja-JP" altLang="en-US"/>
          </a:p>
        </p:txBody>
      </p:sp>
      <p:sp>
        <p:nvSpPr>
          <p:cNvPr id="5" name="テキスト ボックス 4">
            <a:extLst>
              <a:ext uri="{FF2B5EF4-FFF2-40B4-BE49-F238E27FC236}">
                <a16:creationId xmlns:a16="http://schemas.microsoft.com/office/drawing/2014/main" id="{A648CB1F-A63D-EE41-B8C9-D2379FE8F353}"/>
              </a:ext>
            </a:extLst>
          </p:cNvPr>
          <p:cNvSpPr txBox="1"/>
          <p:nvPr/>
        </p:nvSpPr>
        <p:spPr>
          <a:xfrm>
            <a:off x="457200" y="5849164"/>
            <a:ext cx="7935686" cy="276999"/>
          </a:xfrm>
          <a:prstGeom prst="rect">
            <a:avLst/>
          </a:prstGeom>
          <a:noFill/>
        </p:spPr>
        <p:txBody>
          <a:bodyPr wrap="square" rtlCol="0">
            <a:spAutoFit/>
          </a:bodyPr>
          <a:lstStyle/>
          <a:p>
            <a:r>
              <a:rPr lang="en-US" altLang="ja-JP" sz="1200" dirty="0"/>
              <a:t>[3] </a:t>
            </a:r>
            <a:r>
              <a:rPr lang="en-US" altLang="ja-JP" sz="1200" dirty="0" err="1"/>
              <a:t>Dependabot</a:t>
            </a:r>
            <a:r>
              <a:rPr lang="en-US" altLang="ja-JP" sz="1200" dirty="0"/>
              <a:t>, “</a:t>
            </a:r>
            <a:r>
              <a:rPr lang="en-US" altLang="ja-JP" sz="1200" dirty="0" err="1"/>
              <a:t>Dependabot</a:t>
            </a:r>
            <a:r>
              <a:rPr lang="en-US" altLang="ja-JP" sz="1200" dirty="0"/>
              <a:t>”, </a:t>
            </a:r>
            <a:r>
              <a:rPr lang="en-US" altLang="ja-JP" sz="1200" dirty="0">
                <a:hlinkClick r:id="rId3"/>
              </a:rPr>
              <a:t>https://dependabot.com/</a:t>
            </a:r>
            <a:r>
              <a:rPr lang="en-US" altLang="ja-JP" sz="1200" dirty="0"/>
              <a:t> </a:t>
            </a:r>
          </a:p>
        </p:txBody>
      </p:sp>
    </p:spTree>
    <p:extLst>
      <p:ext uri="{BB962C8B-B14F-4D97-AF65-F5344CB8AC3E}">
        <p14:creationId xmlns:p14="http://schemas.microsoft.com/office/powerpoint/2010/main" val="3694633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7567C-8682-634E-BC08-6C9A492394C0}"/>
              </a:ext>
            </a:extLst>
          </p:cNvPr>
          <p:cNvSpPr>
            <a:spLocks noGrp="1"/>
          </p:cNvSpPr>
          <p:nvPr>
            <p:ph type="title"/>
          </p:nvPr>
        </p:nvSpPr>
        <p:spPr/>
        <p:txBody>
          <a:bodyPr/>
          <a:lstStyle/>
          <a:p>
            <a:r>
              <a:rPr lang="ja-JP" altLang="en-US" sz="4400"/>
              <a:t>脆弱性検知の既存</a:t>
            </a:r>
            <a:r>
              <a:rPr kumimoji="1" lang="ja-JP" altLang="en-US" sz="4400"/>
              <a:t>ツール</a:t>
            </a:r>
            <a:r>
              <a:rPr kumimoji="1" lang="en-US" altLang="ja-JP" sz="4400"/>
              <a:t>(2)</a:t>
            </a:r>
            <a:endParaRPr kumimoji="1" lang="ja-JP" altLang="en-US" sz="4400"/>
          </a:p>
        </p:txBody>
      </p:sp>
      <p:sp>
        <p:nvSpPr>
          <p:cNvPr id="3" name="コンテンツ プレースホルダー 2">
            <a:extLst>
              <a:ext uri="{FF2B5EF4-FFF2-40B4-BE49-F238E27FC236}">
                <a16:creationId xmlns:a16="http://schemas.microsoft.com/office/drawing/2014/main" id="{5DB69217-10BE-DD4A-8EEA-972A2BCF3938}"/>
              </a:ext>
            </a:extLst>
          </p:cNvPr>
          <p:cNvSpPr>
            <a:spLocks noGrp="1"/>
          </p:cNvSpPr>
          <p:nvPr>
            <p:ph idx="1"/>
          </p:nvPr>
        </p:nvSpPr>
        <p:spPr/>
        <p:txBody>
          <a:bodyPr/>
          <a:lstStyle/>
          <a:p>
            <a:r>
              <a:rPr lang="en-US" altLang="ja-JP" sz="2800" dirty="0"/>
              <a:t>CVE-Search[4]</a:t>
            </a:r>
          </a:p>
          <a:p>
            <a:pPr lvl="1"/>
            <a:r>
              <a:rPr lang="en" altLang="ja-JP" sz="2400" dirty="0"/>
              <a:t>CVE</a:t>
            </a:r>
            <a:r>
              <a:rPr lang="ja-JP" altLang="en-US" sz="2400" dirty="0"/>
              <a:t>と</a:t>
            </a:r>
            <a:r>
              <a:rPr lang="en" altLang="ja-JP" sz="2400" dirty="0"/>
              <a:t>CPE</a:t>
            </a:r>
            <a:r>
              <a:rPr lang="ja-JP" altLang="en-US" sz="2400" dirty="0"/>
              <a:t>をデータベースにインポートし</a:t>
            </a:r>
            <a:r>
              <a:rPr lang="en-US" altLang="ja-JP" sz="2400" dirty="0"/>
              <a:t>, </a:t>
            </a:r>
            <a:r>
              <a:rPr lang="en" altLang="ja-JP" sz="2400" dirty="0"/>
              <a:t>CVE</a:t>
            </a:r>
            <a:r>
              <a:rPr lang="ja-JP" altLang="en-US" sz="2400" dirty="0"/>
              <a:t>の検索と処理を容易にするツール</a:t>
            </a:r>
            <a:endParaRPr lang="en-US" altLang="ja-JP" sz="2400" dirty="0"/>
          </a:p>
          <a:p>
            <a:pPr marL="0" indent="0">
              <a:buNone/>
            </a:pPr>
            <a:r>
              <a:rPr lang="ja-JP" altLang="en-US" sz="2800">
                <a:solidFill>
                  <a:srgbClr val="FF0000"/>
                </a:solidFill>
              </a:rPr>
              <a:t>問題点</a:t>
            </a:r>
            <a:r>
              <a:rPr lang="en-US" altLang="ja-JP" sz="2800" dirty="0">
                <a:solidFill>
                  <a:srgbClr val="FF0000"/>
                </a:solidFill>
              </a:rPr>
              <a:t>(2)</a:t>
            </a:r>
          </a:p>
          <a:p>
            <a:pPr lvl="2"/>
            <a:r>
              <a:rPr lang="ja-JP" altLang="en-US" sz="2400" dirty="0"/>
              <a:t>取得情報</a:t>
            </a:r>
            <a:r>
              <a:rPr lang="ja-JP" altLang="en-US" sz="2400"/>
              <a:t>が膨大</a:t>
            </a:r>
            <a:endParaRPr lang="en-US" altLang="ja-JP" sz="2400" dirty="0"/>
          </a:p>
          <a:p>
            <a:pPr lvl="2"/>
            <a:r>
              <a:rPr lang="ja-JP" altLang="en-US" sz="2400" dirty="0"/>
              <a:t>必要な情報は自分</a:t>
            </a:r>
            <a:r>
              <a:rPr lang="ja-JP" altLang="en-US" sz="2400"/>
              <a:t>で探索</a:t>
            </a:r>
            <a:endParaRPr lang="en-US" altLang="ja-JP" sz="2200" dirty="0"/>
          </a:p>
          <a:p>
            <a:pPr lvl="2"/>
            <a:r>
              <a:rPr lang="ja-JP" altLang="en-US" sz="2400" dirty="0"/>
              <a:t>キーワード検索のため，不必要なもの</a:t>
            </a:r>
            <a:r>
              <a:rPr lang="ja-JP" altLang="en-US" sz="2400"/>
              <a:t>が表示</a:t>
            </a:r>
            <a:endParaRPr lang="en-US" altLang="ja-JP" sz="2400" dirty="0"/>
          </a:p>
        </p:txBody>
      </p:sp>
      <p:sp>
        <p:nvSpPr>
          <p:cNvPr id="4" name="スライド番号プレースホルダー 3">
            <a:extLst>
              <a:ext uri="{FF2B5EF4-FFF2-40B4-BE49-F238E27FC236}">
                <a16:creationId xmlns:a16="http://schemas.microsoft.com/office/drawing/2014/main" id="{B9F09AE5-9E0F-A740-9C01-5B3541448776}"/>
              </a:ext>
            </a:extLst>
          </p:cNvPr>
          <p:cNvSpPr>
            <a:spLocks noGrp="1"/>
          </p:cNvSpPr>
          <p:nvPr>
            <p:ph type="sldNum" sz="quarter" idx="12"/>
          </p:nvPr>
        </p:nvSpPr>
        <p:spPr/>
        <p:txBody>
          <a:bodyPr/>
          <a:lstStyle/>
          <a:p>
            <a:fld id="{6AADD923-353A-0345-B45A-EED97D58CC60}" type="slidenum">
              <a:rPr kumimoji="1" lang="ja-JP" altLang="en-US" smtClean="0"/>
              <a:t>6</a:t>
            </a:fld>
            <a:endParaRPr kumimoji="1" lang="ja-JP" altLang="en-US"/>
          </a:p>
        </p:txBody>
      </p:sp>
      <p:sp>
        <p:nvSpPr>
          <p:cNvPr id="5" name="テキスト ボックス 4">
            <a:extLst>
              <a:ext uri="{FF2B5EF4-FFF2-40B4-BE49-F238E27FC236}">
                <a16:creationId xmlns:a16="http://schemas.microsoft.com/office/drawing/2014/main" id="{95CF4A89-4B78-784A-BABB-A75D8EE1F8ED}"/>
              </a:ext>
            </a:extLst>
          </p:cNvPr>
          <p:cNvSpPr txBox="1"/>
          <p:nvPr/>
        </p:nvSpPr>
        <p:spPr>
          <a:xfrm>
            <a:off x="457200" y="5849164"/>
            <a:ext cx="7935686" cy="276999"/>
          </a:xfrm>
          <a:prstGeom prst="rect">
            <a:avLst/>
          </a:prstGeom>
          <a:noFill/>
        </p:spPr>
        <p:txBody>
          <a:bodyPr wrap="square" rtlCol="0">
            <a:spAutoFit/>
          </a:bodyPr>
          <a:lstStyle/>
          <a:p>
            <a:r>
              <a:rPr lang="en-US" altLang="ja-JP" sz="1200" dirty="0"/>
              <a:t>[4] </a:t>
            </a:r>
            <a:r>
              <a:rPr lang="en-US" altLang="ja-JP" sz="1200" dirty="0" err="1"/>
              <a:t>cve</a:t>
            </a:r>
            <a:r>
              <a:rPr lang="en-US" altLang="ja-JP" sz="1200" dirty="0"/>
              <a:t>-search Team, “</a:t>
            </a:r>
            <a:r>
              <a:rPr lang="en-US" altLang="ja-JP" sz="1200" dirty="0" err="1"/>
              <a:t>cve</a:t>
            </a:r>
            <a:r>
              <a:rPr lang="en-US" altLang="ja-JP" sz="1200" dirty="0"/>
              <a:t>-search”, </a:t>
            </a:r>
            <a:r>
              <a:rPr lang="en-US" altLang="ja-JP" sz="1200" dirty="0">
                <a:hlinkClick r:id="rId3"/>
              </a:rPr>
              <a:t>https://github.com/cve-search/cve-search</a:t>
            </a:r>
            <a:r>
              <a:rPr lang="en-US" altLang="ja-JP" sz="1200" dirty="0"/>
              <a:t>  </a:t>
            </a:r>
          </a:p>
        </p:txBody>
      </p:sp>
    </p:spTree>
    <p:extLst>
      <p:ext uri="{BB962C8B-B14F-4D97-AF65-F5344CB8AC3E}">
        <p14:creationId xmlns:p14="http://schemas.microsoft.com/office/powerpoint/2010/main" val="2365989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E967F2-C5B0-5C42-B9A4-6B8BCC5F9B16}"/>
              </a:ext>
            </a:extLst>
          </p:cNvPr>
          <p:cNvSpPr>
            <a:spLocks noGrp="1"/>
          </p:cNvSpPr>
          <p:nvPr>
            <p:ph type="title"/>
          </p:nvPr>
        </p:nvSpPr>
        <p:spPr/>
        <p:txBody>
          <a:bodyPr/>
          <a:lstStyle/>
          <a:p>
            <a:r>
              <a:rPr kumimoji="1" lang="ja-JP" altLang="en-US" sz="4400"/>
              <a:t>既存研究</a:t>
            </a:r>
          </a:p>
        </p:txBody>
      </p:sp>
      <p:sp>
        <p:nvSpPr>
          <p:cNvPr id="3" name="コンテンツ プレースホルダー 2">
            <a:extLst>
              <a:ext uri="{FF2B5EF4-FFF2-40B4-BE49-F238E27FC236}">
                <a16:creationId xmlns:a16="http://schemas.microsoft.com/office/drawing/2014/main" id="{2A123E23-563D-3E47-8AF5-CFFCD6207DC7}"/>
              </a:ext>
            </a:extLst>
          </p:cNvPr>
          <p:cNvSpPr>
            <a:spLocks noGrp="1"/>
          </p:cNvSpPr>
          <p:nvPr>
            <p:ph idx="1"/>
          </p:nvPr>
        </p:nvSpPr>
        <p:spPr/>
        <p:txBody>
          <a:bodyPr/>
          <a:lstStyle/>
          <a:p>
            <a:r>
              <a:rPr lang="ja-JP" altLang="en-US" sz="2800" dirty="0"/>
              <a:t>脆弱性情報サイトを用いた脆弱性更新通知</a:t>
            </a:r>
            <a:r>
              <a:rPr lang="ja-JP" altLang="en-US" sz="2800"/>
              <a:t>機能 </a:t>
            </a:r>
            <a:r>
              <a:rPr kumimoji="1" lang="en-US" altLang="ja-JP" sz="2800" dirty="0"/>
              <a:t>[5]</a:t>
            </a:r>
          </a:p>
          <a:p>
            <a:pPr lvl="1"/>
            <a:r>
              <a:rPr lang="en-US" altLang="ja-JP" sz="2400" dirty="0"/>
              <a:t>CVE</a:t>
            </a:r>
            <a:r>
              <a:rPr lang="ja-JP" altLang="en-US" sz="2400" dirty="0"/>
              <a:t>などの脆弱性情報をデータベースにインポートし</a:t>
            </a:r>
            <a:r>
              <a:rPr lang="en-US" altLang="ja-JP" sz="2400" dirty="0"/>
              <a:t>,</a:t>
            </a:r>
            <a:br>
              <a:rPr lang="en-US" altLang="ja-JP" sz="2400" dirty="0"/>
            </a:br>
            <a:r>
              <a:rPr lang="ja-JP" altLang="en-US" sz="2400" dirty="0"/>
              <a:t>特定サーバの脆弱性を検出し</a:t>
            </a:r>
            <a:r>
              <a:rPr lang="en-US" altLang="ja-JP" sz="2400" dirty="0"/>
              <a:t>, </a:t>
            </a:r>
            <a:r>
              <a:rPr lang="ja-JP" altLang="en-US" sz="2400" dirty="0"/>
              <a:t>危険度の高いものは</a:t>
            </a:r>
            <a:br>
              <a:rPr lang="en-US" altLang="ja-JP" sz="2400" dirty="0"/>
            </a:br>
            <a:r>
              <a:rPr lang="ja-JP" altLang="en-US" sz="2400" dirty="0"/>
              <a:t>通知を実施</a:t>
            </a:r>
            <a:endParaRPr lang="en-US" altLang="ja-JP" sz="2400" dirty="0"/>
          </a:p>
          <a:p>
            <a:pPr marL="0" indent="0">
              <a:buNone/>
            </a:pPr>
            <a:r>
              <a:rPr lang="ja-JP" altLang="en-US" sz="2800">
                <a:solidFill>
                  <a:srgbClr val="FF0000"/>
                </a:solidFill>
              </a:rPr>
              <a:t>問題点</a:t>
            </a:r>
            <a:r>
              <a:rPr lang="en-US" altLang="ja-JP" sz="2800" dirty="0">
                <a:solidFill>
                  <a:srgbClr val="FF0000"/>
                </a:solidFill>
              </a:rPr>
              <a:t>(3)</a:t>
            </a:r>
          </a:p>
          <a:p>
            <a:pPr lvl="1"/>
            <a:r>
              <a:rPr kumimoji="1" lang="en-US" altLang="ja-JP" sz="2400" dirty="0"/>
              <a:t> </a:t>
            </a:r>
            <a:r>
              <a:rPr kumimoji="1" lang="ja-JP" altLang="en-US" sz="2400" dirty="0"/>
              <a:t>脆弱性に対する解決策</a:t>
            </a:r>
            <a:r>
              <a:rPr kumimoji="1" lang="ja-JP" altLang="en-US" sz="2400"/>
              <a:t>の無提示</a:t>
            </a:r>
            <a:endParaRPr lang="en-US" altLang="ja-JP" sz="2400" dirty="0"/>
          </a:p>
          <a:p>
            <a:pPr lvl="1"/>
            <a:endParaRPr lang="en-US" altLang="ja-JP" sz="2400" dirty="0"/>
          </a:p>
        </p:txBody>
      </p:sp>
      <p:sp>
        <p:nvSpPr>
          <p:cNvPr id="4" name="スライド番号プレースホルダー 3">
            <a:extLst>
              <a:ext uri="{FF2B5EF4-FFF2-40B4-BE49-F238E27FC236}">
                <a16:creationId xmlns:a16="http://schemas.microsoft.com/office/drawing/2014/main" id="{429EE8E0-91C7-1343-A5D4-5428640671D9}"/>
              </a:ext>
            </a:extLst>
          </p:cNvPr>
          <p:cNvSpPr>
            <a:spLocks noGrp="1"/>
          </p:cNvSpPr>
          <p:nvPr>
            <p:ph type="sldNum" sz="quarter" idx="12"/>
          </p:nvPr>
        </p:nvSpPr>
        <p:spPr/>
        <p:txBody>
          <a:bodyPr/>
          <a:lstStyle/>
          <a:p>
            <a:fld id="{6AADD923-353A-0345-B45A-EED97D58CC60}" type="slidenum">
              <a:rPr kumimoji="1" lang="ja-JP" altLang="en-US" smtClean="0"/>
              <a:t>7</a:t>
            </a:fld>
            <a:endParaRPr kumimoji="1" lang="ja-JP" altLang="en-US"/>
          </a:p>
        </p:txBody>
      </p:sp>
      <p:sp>
        <p:nvSpPr>
          <p:cNvPr id="5" name="テキスト ボックス 4">
            <a:extLst>
              <a:ext uri="{FF2B5EF4-FFF2-40B4-BE49-F238E27FC236}">
                <a16:creationId xmlns:a16="http://schemas.microsoft.com/office/drawing/2014/main" id="{35DE875E-7967-DE43-9846-543BD4BC3491}"/>
              </a:ext>
            </a:extLst>
          </p:cNvPr>
          <p:cNvSpPr txBox="1"/>
          <p:nvPr/>
        </p:nvSpPr>
        <p:spPr>
          <a:xfrm>
            <a:off x="457200" y="5664500"/>
            <a:ext cx="7452360" cy="461665"/>
          </a:xfrm>
          <a:prstGeom prst="rect">
            <a:avLst/>
          </a:prstGeom>
          <a:noFill/>
        </p:spPr>
        <p:txBody>
          <a:bodyPr wrap="square" rtlCol="0">
            <a:spAutoFit/>
          </a:bodyPr>
          <a:lstStyle/>
          <a:p>
            <a:r>
              <a:rPr kumimoji="1" lang="en-US" altLang="ja-JP" sz="1200" dirty="0"/>
              <a:t>[5]</a:t>
            </a:r>
            <a:r>
              <a:rPr lang="ja-JP" altLang="en-US" sz="1200"/>
              <a:t>田島 浩一，岸場 清悟</a:t>
            </a:r>
            <a:r>
              <a:rPr lang="en-US" altLang="ja-JP" sz="1200" dirty="0"/>
              <a:t> </a:t>
            </a:r>
            <a:r>
              <a:rPr kumimoji="1" lang="en-US" altLang="ja-JP" sz="1200" dirty="0"/>
              <a:t>“</a:t>
            </a:r>
            <a:r>
              <a:rPr lang="ja-JP" altLang="en-US" sz="1200"/>
              <a:t>脆弱性診断と脆弱性情報公開サイトを用いた脆弱性更新通知機能の試作</a:t>
            </a:r>
            <a:r>
              <a:rPr lang="en" altLang="ja-JP" sz="1200" dirty="0"/>
              <a:t>”</a:t>
            </a:r>
            <a:r>
              <a:rPr lang="ja-JP" altLang="en-US" sz="1200"/>
              <a:t> </a:t>
            </a:r>
            <a:r>
              <a:rPr lang="en-US" altLang="ja-JP" sz="1200" dirty="0"/>
              <a:t> </a:t>
            </a:r>
            <a:br>
              <a:rPr lang="en-US" altLang="ja-JP" sz="1200" dirty="0"/>
            </a:br>
            <a:r>
              <a:rPr lang="ja-JP" altLang="en-US" sz="1200"/>
              <a:t>「マルチメディア，分散，協調とモバイル </a:t>
            </a:r>
            <a:r>
              <a:rPr lang="en-US" altLang="ja-JP" sz="1200" dirty="0"/>
              <a:t>(</a:t>
            </a:r>
            <a:r>
              <a:rPr lang="en" altLang="ja-JP" sz="1200" dirty="0"/>
              <a:t>DICOMO2017)</a:t>
            </a:r>
            <a:r>
              <a:rPr lang="ja-JP" altLang="en-US" sz="1200"/>
              <a:t>シンポジウム」</a:t>
            </a:r>
            <a:r>
              <a:rPr lang="en-US" altLang="ja-JP" sz="1200" dirty="0"/>
              <a:t> p.1661 - 1664</a:t>
            </a:r>
            <a:endParaRPr kumimoji="1" lang="ja-JP" altLang="en-US" sz="1200"/>
          </a:p>
        </p:txBody>
      </p:sp>
    </p:spTree>
    <p:extLst>
      <p:ext uri="{BB962C8B-B14F-4D97-AF65-F5344CB8AC3E}">
        <p14:creationId xmlns:p14="http://schemas.microsoft.com/office/powerpoint/2010/main" val="3636190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36EFD7-E332-A94D-8F87-7F2691EABCEA}"/>
              </a:ext>
            </a:extLst>
          </p:cNvPr>
          <p:cNvSpPr>
            <a:spLocks noGrp="1"/>
          </p:cNvSpPr>
          <p:nvPr>
            <p:ph type="title"/>
          </p:nvPr>
        </p:nvSpPr>
        <p:spPr/>
        <p:txBody>
          <a:bodyPr/>
          <a:lstStyle/>
          <a:p>
            <a:r>
              <a:rPr lang="ja-JP" altLang="en-US" sz="4400"/>
              <a:t>研究概要</a:t>
            </a:r>
            <a:endParaRPr kumimoji="1" lang="ja-JP" altLang="en-US" sz="4400"/>
          </a:p>
        </p:txBody>
      </p:sp>
      <p:sp>
        <p:nvSpPr>
          <p:cNvPr id="3" name="コンテンツ プレースホルダー 2">
            <a:extLst>
              <a:ext uri="{FF2B5EF4-FFF2-40B4-BE49-F238E27FC236}">
                <a16:creationId xmlns:a16="http://schemas.microsoft.com/office/drawing/2014/main" id="{40EF0074-7C72-2346-8DEB-D1BB754BFCAC}"/>
              </a:ext>
            </a:extLst>
          </p:cNvPr>
          <p:cNvSpPr>
            <a:spLocks noGrp="1"/>
          </p:cNvSpPr>
          <p:nvPr>
            <p:ph idx="1"/>
          </p:nvPr>
        </p:nvSpPr>
        <p:spPr>
          <a:xfrm>
            <a:off x="457199" y="1600202"/>
            <a:ext cx="8403021" cy="4525963"/>
          </a:xfrm>
        </p:spPr>
        <p:txBody>
          <a:bodyPr/>
          <a:lstStyle/>
          <a:p>
            <a:r>
              <a:rPr lang="ja-JP" altLang="en-US" sz="2800" dirty="0"/>
              <a:t>ファイル集合からソフトウェアが再利用している</a:t>
            </a:r>
            <a:br>
              <a:rPr lang="en-US" altLang="ja-JP" sz="2800" dirty="0"/>
            </a:br>
            <a:r>
              <a:rPr lang="ja-JP" altLang="en-US" sz="2800" dirty="0"/>
              <a:t>ライブラリのバージョンを検出し，そのバージョンの</a:t>
            </a:r>
            <a:br>
              <a:rPr lang="en-US" altLang="ja-JP" sz="2800" dirty="0"/>
            </a:br>
            <a:r>
              <a:rPr lang="ja-JP" altLang="en-US" sz="2800" dirty="0"/>
              <a:t>脆弱性情報と</a:t>
            </a:r>
            <a:r>
              <a:rPr lang="en-US" altLang="ja-JP" sz="2800" dirty="0"/>
              <a:t>, </a:t>
            </a:r>
            <a:r>
              <a:rPr lang="ja-JP" altLang="en-US" sz="2800" dirty="0"/>
              <a:t>再利用ライブラリ内の脆弱性修正に関する情報を出力するツールの開発</a:t>
            </a:r>
            <a:endParaRPr lang="en-US" altLang="ja-JP" sz="1400" dirty="0"/>
          </a:p>
          <a:p>
            <a:pPr marL="0" indent="0">
              <a:buNone/>
            </a:pPr>
            <a:r>
              <a:rPr lang="ja-JP" altLang="en-US" sz="2800" dirty="0">
                <a:solidFill>
                  <a:srgbClr val="FF0000"/>
                </a:solidFill>
              </a:rPr>
              <a:t>先に挙げた問題点を解決</a:t>
            </a:r>
            <a:endParaRPr lang="en-US" altLang="ja-JP" sz="2800" dirty="0">
              <a:solidFill>
                <a:srgbClr val="FF0000"/>
              </a:solidFill>
            </a:endParaRPr>
          </a:p>
          <a:p>
            <a:pPr marL="457200" lvl="1" indent="0">
              <a:buNone/>
            </a:pPr>
            <a:r>
              <a:rPr lang="en-US" altLang="ja-JP" sz="2400" dirty="0"/>
              <a:t>(1) </a:t>
            </a:r>
            <a:r>
              <a:rPr lang="ja-JP" altLang="en-US" sz="2400" dirty="0"/>
              <a:t>ソースコードからライブラリのバージョンを検出</a:t>
            </a:r>
            <a:endParaRPr lang="en-US" altLang="ja-JP" sz="2400" dirty="0"/>
          </a:p>
          <a:p>
            <a:pPr marL="457200" lvl="1" indent="0">
              <a:buNone/>
            </a:pPr>
            <a:r>
              <a:rPr lang="en-US" altLang="ja-JP" sz="2400" dirty="0"/>
              <a:t>(2) </a:t>
            </a:r>
            <a:r>
              <a:rPr lang="ja-JP" altLang="en-US" sz="2400" dirty="0"/>
              <a:t>不必要な脆弱性情報をフィルタリング</a:t>
            </a:r>
            <a:endParaRPr lang="en-US" altLang="ja-JP" sz="2400" dirty="0"/>
          </a:p>
          <a:p>
            <a:pPr marL="457200" lvl="1" indent="0">
              <a:buNone/>
            </a:pPr>
            <a:r>
              <a:rPr lang="en-US" altLang="ja-JP" sz="2400" dirty="0"/>
              <a:t>(3) </a:t>
            </a:r>
            <a:r>
              <a:rPr lang="ja-JP" altLang="en-US" sz="2400" dirty="0"/>
              <a:t>ライブラリの最新バージョンでの修正状況を出力し，バー</a:t>
            </a:r>
            <a:endParaRPr lang="en-US" altLang="ja-JP" sz="2400" dirty="0"/>
          </a:p>
          <a:p>
            <a:pPr marL="457200" lvl="1" indent="0">
              <a:buNone/>
            </a:pPr>
            <a:r>
              <a:rPr lang="ja-JP" altLang="en-US" sz="2400" dirty="0"/>
              <a:t>     ジョンアップを提案</a:t>
            </a:r>
            <a:endParaRPr lang="ja-JP" altLang="en-US" sz="2200" dirty="0"/>
          </a:p>
          <a:p>
            <a:pPr lvl="1"/>
            <a:endParaRPr lang="ja-JP" altLang="en-US" sz="2500" dirty="0"/>
          </a:p>
          <a:p>
            <a:endParaRPr lang="en-US" altLang="ja-JP" sz="2800" dirty="0"/>
          </a:p>
        </p:txBody>
      </p:sp>
      <p:sp>
        <p:nvSpPr>
          <p:cNvPr id="4" name="スライド番号プレースホルダー 3">
            <a:extLst>
              <a:ext uri="{FF2B5EF4-FFF2-40B4-BE49-F238E27FC236}">
                <a16:creationId xmlns:a16="http://schemas.microsoft.com/office/drawing/2014/main" id="{9CE414D5-8C99-C64B-877C-DB6ACB012762}"/>
              </a:ext>
            </a:extLst>
          </p:cNvPr>
          <p:cNvSpPr>
            <a:spLocks noGrp="1"/>
          </p:cNvSpPr>
          <p:nvPr>
            <p:ph type="sldNum" sz="quarter" idx="12"/>
          </p:nvPr>
        </p:nvSpPr>
        <p:spPr/>
        <p:txBody>
          <a:bodyPr/>
          <a:lstStyle/>
          <a:p>
            <a:fld id="{6AADD923-353A-0345-B45A-EED97D58CC60}" type="slidenum">
              <a:rPr kumimoji="1" lang="ja-JP" altLang="en-US" smtClean="0"/>
              <a:t>8</a:t>
            </a:fld>
            <a:endParaRPr kumimoji="1" lang="ja-JP" altLang="en-US"/>
          </a:p>
        </p:txBody>
      </p:sp>
    </p:spTree>
    <p:extLst>
      <p:ext uri="{BB962C8B-B14F-4D97-AF65-F5344CB8AC3E}">
        <p14:creationId xmlns:p14="http://schemas.microsoft.com/office/powerpoint/2010/main" val="3672145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図 41">
            <a:extLst>
              <a:ext uri="{FF2B5EF4-FFF2-40B4-BE49-F238E27FC236}">
                <a16:creationId xmlns:a16="http://schemas.microsoft.com/office/drawing/2014/main" id="{077511F9-869A-A04A-9D13-DA8CA34D0280}"/>
              </a:ext>
            </a:extLst>
          </p:cNvPr>
          <p:cNvPicPr>
            <a:picLocks noChangeAspect="1"/>
          </p:cNvPicPr>
          <p:nvPr/>
        </p:nvPicPr>
        <p:blipFill>
          <a:blip r:embed="rId3"/>
          <a:stretch>
            <a:fillRect/>
          </a:stretch>
        </p:blipFill>
        <p:spPr>
          <a:xfrm>
            <a:off x="522927" y="2481006"/>
            <a:ext cx="902208" cy="902208"/>
          </a:xfrm>
          <a:prstGeom prst="rect">
            <a:avLst/>
          </a:prstGeom>
        </p:spPr>
      </p:pic>
      <p:sp>
        <p:nvSpPr>
          <p:cNvPr id="2" name="タイトル 1">
            <a:extLst>
              <a:ext uri="{FF2B5EF4-FFF2-40B4-BE49-F238E27FC236}">
                <a16:creationId xmlns:a16="http://schemas.microsoft.com/office/drawing/2014/main" id="{C7DE5C08-D53B-F140-9865-4D827CF38386}"/>
              </a:ext>
            </a:extLst>
          </p:cNvPr>
          <p:cNvSpPr>
            <a:spLocks noGrp="1"/>
          </p:cNvSpPr>
          <p:nvPr>
            <p:ph type="title"/>
          </p:nvPr>
        </p:nvSpPr>
        <p:spPr/>
        <p:txBody>
          <a:bodyPr/>
          <a:lstStyle/>
          <a:p>
            <a:r>
              <a:rPr kumimoji="1" lang="ja-JP" altLang="en-US" sz="4400"/>
              <a:t>提案ツールの概要</a:t>
            </a:r>
          </a:p>
        </p:txBody>
      </p:sp>
      <p:sp>
        <p:nvSpPr>
          <p:cNvPr id="4" name="スライド番号プレースホルダー 3">
            <a:extLst>
              <a:ext uri="{FF2B5EF4-FFF2-40B4-BE49-F238E27FC236}">
                <a16:creationId xmlns:a16="http://schemas.microsoft.com/office/drawing/2014/main" id="{6B206CA8-CC3E-014D-9336-EB0CE17BB875}"/>
              </a:ext>
            </a:extLst>
          </p:cNvPr>
          <p:cNvSpPr>
            <a:spLocks noGrp="1"/>
          </p:cNvSpPr>
          <p:nvPr>
            <p:ph type="sldNum" sz="quarter" idx="12"/>
          </p:nvPr>
        </p:nvSpPr>
        <p:spPr/>
        <p:txBody>
          <a:bodyPr/>
          <a:lstStyle/>
          <a:p>
            <a:fld id="{6AADD923-353A-0345-B45A-EED97D58CC60}" type="slidenum">
              <a:rPr kumimoji="1" lang="ja-JP" altLang="en-US" smtClean="0"/>
              <a:t>9</a:t>
            </a:fld>
            <a:endParaRPr kumimoji="1" lang="ja-JP" altLang="en-US"/>
          </a:p>
        </p:txBody>
      </p:sp>
      <p:sp>
        <p:nvSpPr>
          <p:cNvPr id="16" name="右矢印 15">
            <a:extLst>
              <a:ext uri="{FF2B5EF4-FFF2-40B4-BE49-F238E27FC236}">
                <a16:creationId xmlns:a16="http://schemas.microsoft.com/office/drawing/2014/main" id="{7576E8AF-8357-964A-92AC-CFA856879384}"/>
              </a:ext>
            </a:extLst>
          </p:cNvPr>
          <p:cNvSpPr/>
          <p:nvPr/>
        </p:nvSpPr>
        <p:spPr>
          <a:xfrm>
            <a:off x="4272869" y="3015205"/>
            <a:ext cx="1115560" cy="304959"/>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a:p>
        </p:txBody>
      </p:sp>
      <p:sp>
        <p:nvSpPr>
          <p:cNvPr id="19" name="右矢印 18">
            <a:extLst>
              <a:ext uri="{FF2B5EF4-FFF2-40B4-BE49-F238E27FC236}">
                <a16:creationId xmlns:a16="http://schemas.microsoft.com/office/drawing/2014/main" id="{15835377-E3B4-6A43-91DF-891B711C79DD}"/>
              </a:ext>
            </a:extLst>
          </p:cNvPr>
          <p:cNvSpPr/>
          <p:nvPr/>
        </p:nvSpPr>
        <p:spPr>
          <a:xfrm>
            <a:off x="4950817" y="5486171"/>
            <a:ext cx="1125323" cy="304959"/>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a:p>
        </p:txBody>
      </p:sp>
      <p:sp>
        <p:nvSpPr>
          <p:cNvPr id="28" name="角丸四角形 27">
            <a:extLst>
              <a:ext uri="{FF2B5EF4-FFF2-40B4-BE49-F238E27FC236}">
                <a16:creationId xmlns:a16="http://schemas.microsoft.com/office/drawing/2014/main" id="{13BC25DA-765F-B84A-829D-47069F9DDF86}"/>
              </a:ext>
            </a:extLst>
          </p:cNvPr>
          <p:cNvSpPr/>
          <p:nvPr/>
        </p:nvSpPr>
        <p:spPr bwMode="auto">
          <a:xfrm>
            <a:off x="5513479" y="1806569"/>
            <a:ext cx="1398856" cy="801067"/>
          </a:xfrm>
          <a:prstGeom prst="roundRect">
            <a:avLst/>
          </a:prstGeom>
          <a:solidFill>
            <a:srgbClr val="F2FFB3"/>
          </a:solidFill>
          <a:ln w="9525" cap="flat" cmpd="sng" algn="ctr">
            <a:solidFill>
              <a:schemeClr val="tx1"/>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en-US" altLang="ja-JP" sz="1400" dirty="0">
                <a:latin typeface="MS PGothic" panose="020B0600070205080204" pitchFamily="34" charset="-128"/>
                <a:ea typeface="MS PGothic" panose="020B0600070205080204" pitchFamily="34" charset="-128"/>
              </a:rPr>
              <a:t>STEP2</a:t>
            </a:r>
          </a:p>
          <a:p>
            <a:pPr algn="ctr" eaLnBrk="1" hangingPunct="1">
              <a:defRPr/>
            </a:pPr>
            <a:r>
              <a:rPr kumimoji="0" lang="ja-JP" altLang="en-US" sz="1400" dirty="0">
                <a:latin typeface="+mn-lt"/>
                <a:ea typeface="ＭＳ Ｐゴシック" panose="020B0600070205080204" pitchFamily="50" charset="-128"/>
              </a:rPr>
              <a:t>脆弱性情報の検索</a:t>
            </a:r>
          </a:p>
        </p:txBody>
      </p:sp>
      <p:pic>
        <p:nvPicPr>
          <p:cNvPr id="12" name="図 11">
            <a:extLst>
              <a:ext uri="{FF2B5EF4-FFF2-40B4-BE49-F238E27FC236}">
                <a16:creationId xmlns:a16="http://schemas.microsoft.com/office/drawing/2014/main" id="{A0BA85CD-7476-C04B-8DE5-80F8A584EBED}"/>
              </a:ext>
            </a:extLst>
          </p:cNvPr>
          <p:cNvPicPr>
            <a:picLocks noChangeAspect="1"/>
          </p:cNvPicPr>
          <p:nvPr/>
        </p:nvPicPr>
        <p:blipFill>
          <a:blip r:embed="rId4"/>
          <a:stretch>
            <a:fillRect/>
          </a:stretch>
        </p:blipFill>
        <p:spPr>
          <a:xfrm>
            <a:off x="690002" y="2735203"/>
            <a:ext cx="365912" cy="365912"/>
          </a:xfrm>
          <a:prstGeom prst="rect">
            <a:avLst/>
          </a:prstGeom>
        </p:spPr>
      </p:pic>
      <p:sp>
        <p:nvSpPr>
          <p:cNvPr id="15" name="右矢印 14">
            <a:extLst>
              <a:ext uri="{FF2B5EF4-FFF2-40B4-BE49-F238E27FC236}">
                <a16:creationId xmlns:a16="http://schemas.microsoft.com/office/drawing/2014/main" id="{E219E85C-A8F6-C545-84C7-8C3C24F05DDC}"/>
              </a:ext>
            </a:extLst>
          </p:cNvPr>
          <p:cNvSpPr/>
          <p:nvPr/>
        </p:nvSpPr>
        <p:spPr>
          <a:xfrm>
            <a:off x="1685938" y="3037670"/>
            <a:ext cx="898547" cy="304959"/>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a:p>
        </p:txBody>
      </p:sp>
      <p:sp>
        <p:nvSpPr>
          <p:cNvPr id="23" name="正方形/長方形 22">
            <a:extLst>
              <a:ext uri="{FF2B5EF4-FFF2-40B4-BE49-F238E27FC236}">
                <a16:creationId xmlns:a16="http://schemas.microsoft.com/office/drawing/2014/main" id="{E25D87D2-5DBE-A64D-9839-2FBDE626A7CB}"/>
              </a:ext>
            </a:extLst>
          </p:cNvPr>
          <p:cNvSpPr/>
          <p:nvPr/>
        </p:nvSpPr>
        <p:spPr>
          <a:xfrm>
            <a:off x="454831" y="4228560"/>
            <a:ext cx="1048685" cy="523220"/>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a:latin typeface="+mn-lt"/>
              </a:rPr>
              <a:t>再利用元の</a:t>
            </a:r>
            <a:endParaRPr kumimoji="1" lang="en-US" altLang="ja-JP" sz="1400">
              <a:latin typeface="+mn-lt"/>
            </a:endParaRPr>
          </a:p>
          <a:p>
            <a:pPr algn="ctr"/>
            <a:r>
              <a:rPr kumimoji="1" lang="ja-JP" altLang="en-US" sz="1400">
                <a:latin typeface="+mn-lt"/>
              </a:rPr>
              <a:t>ライブラリ</a:t>
            </a:r>
            <a:r>
              <a:rPr kumimoji="1" lang="en-US" altLang="ja-JP" sz="1400">
                <a:latin typeface="+mn-lt"/>
              </a:rPr>
              <a:t>X</a:t>
            </a:r>
          </a:p>
        </p:txBody>
      </p:sp>
      <p:sp>
        <p:nvSpPr>
          <p:cNvPr id="27" name="角丸四角形 26">
            <a:extLst>
              <a:ext uri="{FF2B5EF4-FFF2-40B4-BE49-F238E27FC236}">
                <a16:creationId xmlns:a16="http://schemas.microsoft.com/office/drawing/2014/main" id="{A3E776F0-64A0-514C-98DE-023EBE528E7A}"/>
              </a:ext>
            </a:extLst>
          </p:cNvPr>
          <p:cNvSpPr/>
          <p:nvPr/>
        </p:nvSpPr>
        <p:spPr bwMode="auto">
          <a:xfrm>
            <a:off x="2584485" y="1806569"/>
            <a:ext cx="1786066" cy="801067"/>
          </a:xfrm>
          <a:prstGeom prst="roundRect">
            <a:avLst/>
          </a:prstGeom>
          <a:solidFill>
            <a:srgbClr val="F2FFB3"/>
          </a:solidFill>
          <a:ln w="9525" cap="flat" cmpd="sng" algn="ctr">
            <a:solidFill>
              <a:schemeClr val="tx1"/>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en-US" altLang="ja-JP" sz="1400" dirty="0">
                <a:latin typeface="MS PGothic" panose="020B0600070205080204" pitchFamily="34" charset="-128"/>
                <a:ea typeface="MS PGothic" panose="020B0600070205080204" pitchFamily="34" charset="-128"/>
              </a:rPr>
              <a:t>STEP1</a:t>
            </a:r>
          </a:p>
          <a:p>
            <a:pPr algn="ctr">
              <a:defRPr/>
            </a:pPr>
            <a:r>
              <a:rPr lang="ja-JP" altLang="en-US" sz="1400" dirty="0"/>
              <a:t>ライブラリの</a:t>
            </a:r>
            <a:br>
              <a:rPr lang="en-US" altLang="ja-JP" sz="1400" dirty="0"/>
            </a:br>
            <a:r>
              <a:rPr lang="ja-JP" altLang="en-US" sz="1400" dirty="0"/>
              <a:t>バージョン検出</a:t>
            </a:r>
            <a:endParaRPr lang="en-US" altLang="ja-JP" sz="1400" dirty="0"/>
          </a:p>
        </p:txBody>
      </p:sp>
      <p:sp>
        <p:nvSpPr>
          <p:cNvPr id="31" name="テキスト ボックス 9">
            <a:extLst>
              <a:ext uri="{FF2B5EF4-FFF2-40B4-BE49-F238E27FC236}">
                <a16:creationId xmlns:a16="http://schemas.microsoft.com/office/drawing/2014/main" id="{BD2CF149-DDF2-9749-B39D-83A4819FDD34}"/>
              </a:ext>
            </a:extLst>
          </p:cNvPr>
          <p:cNvSpPr txBox="1"/>
          <p:nvPr/>
        </p:nvSpPr>
        <p:spPr>
          <a:xfrm>
            <a:off x="162881" y="1914842"/>
            <a:ext cx="1786066" cy="523220"/>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kumimoji="1" lang="ja-JP" altLang="en-US" sz="1400">
                <a:latin typeface="+mn-lt"/>
              </a:rPr>
              <a:t>分析対象のライブラリ</a:t>
            </a:r>
            <a:r>
              <a:rPr kumimoji="1" lang="en-US" altLang="ja-JP" sz="1400">
                <a:latin typeface="+mn-lt"/>
              </a:rPr>
              <a:t>X</a:t>
            </a:r>
          </a:p>
          <a:p>
            <a:r>
              <a:rPr kumimoji="1" lang="ja-JP" altLang="en-US" sz="1400">
                <a:latin typeface="+mn-lt"/>
              </a:rPr>
              <a:t>を含むアプリケーション</a:t>
            </a:r>
          </a:p>
        </p:txBody>
      </p:sp>
      <p:sp>
        <p:nvSpPr>
          <p:cNvPr id="25" name="右矢印 24">
            <a:extLst>
              <a:ext uri="{FF2B5EF4-FFF2-40B4-BE49-F238E27FC236}">
                <a16:creationId xmlns:a16="http://schemas.microsoft.com/office/drawing/2014/main" id="{AA36680F-D610-1C42-98C1-0E771A07C240}"/>
              </a:ext>
            </a:extLst>
          </p:cNvPr>
          <p:cNvSpPr/>
          <p:nvPr/>
        </p:nvSpPr>
        <p:spPr>
          <a:xfrm>
            <a:off x="7150226" y="3023287"/>
            <a:ext cx="1447235" cy="304959"/>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a:p>
        </p:txBody>
      </p:sp>
      <p:sp>
        <p:nvSpPr>
          <p:cNvPr id="26" name="角丸四角形 25">
            <a:extLst>
              <a:ext uri="{FF2B5EF4-FFF2-40B4-BE49-F238E27FC236}">
                <a16:creationId xmlns:a16="http://schemas.microsoft.com/office/drawing/2014/main" id="{34F37407-00E6-0B43-AE3F-EBE47B5E88C3}"/>
              </a:ext>
            </a:extLst>
          </p:cNvPr>
          <p:cNvSpPr/>
          <p:nvPr/>
        </p:nvSpPr>
        <p:spPr bwMode="auto">
          <a:xfrm>
            <a:off x="3169185" y="4294274"/>
            <a:ext cx="1636852" cy="634026"/>
          </a:xfrm>
          <a:prstGeom prst="roundRect">
            <a:avLst/>
          </a:prstGeom>
          <a:solidFill>
            <a:srgbClr val="F2FFB3"/>
          </a:solidFill>
          <a:ln w="9525" cap="flat" cmpd="sng" algn="ctr">
            <a:solidFill>
              <a:schemeClr val="tx1"/>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 altLang="ja-JP" sz="1400">
                <a:latin typeface="MS PGothic" panose="020B0600070205080204" pitchFamily="34" charset="-128"/>
                <a:ea typeface="MS PGothic" panose="020B0600070205080204" pitchFamily="34" charset="-128"/>
              </a:rPr>
              <a:t>STEP3</a:t>
            </a:r>
          </a:p>
          <a:p>
            <a:pPr algn="ctr" eaLnBrk="1" hangingPunct="1">
              <a:defRPr/>
            </a:pPr>
            <a:r>
              <a:rPr kumimoji="0" lang="ja-JP" altLang="en-US" sz="1400">
                <a:latin typeface="+mn-lt"/>
              </a:rPr>
              <a:t>フィルタリング</a:t>
            </a:r>
          </a:p>
          <a:p>
            <a:pPr algn="ctr" eaLnBrk="1" hangingPunct="1">
              <a:defRPr/>
            </a:pPr>
            <a:endParaRPr kumimoji="0" lang="ja-JP" altLang="en-US" sz="1400">
              <a:latin typeface="+mn-lt"/>
              <a:ea typeface="ＭＳ Ｐゴシック" panose="020B0600070205080204" pitchFamily="50" charset="-128"/>
            </a:endParaRPr>
          </a:p>
        </p:txBody>
      </p:sp>
      <p:sp>
        <p:nvSpPr>
          <p:cNvPr id="29" name="右矢印 28">
            <a:extLst>
              <a:ext uri="{FF2B5EF4-FFF2-40B4-BE49-F238E27FC236}">
                <a16:creationId xmlns:a16="http://schemas.microsoft.com/office/drawing/2014/main" id="{391CF7B0-375B-1A42-9799-8AFCA0B12D27}"/>
              </a:ext>
            </a:extLst>
          </p:cNvPr>
          <p:cNvSpPr/>
          <p:nvPr/>
        </p:nvSpPr>
        <p:spPr>
          <a:xfrm>
            <a:off x="1661668" y="5486170"/>
            <a:ext cx="1050732" cy="304959"/>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a:p>
        </p:txBody>
      </p:sp>
      <p:sp>
        <p:nvSpPr>
          <p:cNvPr id="32" name="角丸四角形 31">
            <a:extLst>
              <a:ext uri="{FF2B5EF4-FFF2-40B4-BE49-F238E27FC236}">
                <a16:creationId xmlns:a16="http://schemas.microsoft.com/office/drawing/2014/main" id="{ED10CB8C-F81C-594C-BC24-39D3476BF168}"/>
              </a:ext>
            </a:extLst>
          </p:cNvPr>
          <p:cNvSpPr/>
          <p:nvPr/>
        </p:nvSpPr>
        <p:spPr bwMode="auto">
          <a:xfrm>
            <a:off x="5417004" y="4152874"/>
            <a:ext cx="3302453" cy="850787"/>
          </a:xfrm>
          <a:prstGeom prst="roundRect">
            <a:avLst/>
          </a:prstGeom>
          <a:solidFill>
            <a:srgbClr val="F2FFB3"/>
          </a:solidFill>
          <a:ln w="9525" cap="flat" cmpd="sng" algn="ctr">
            <a:solidFill>
              <a:schemeClr val="tx1"/>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0" lang="en" altLang="ja-JP" sz="1400" dirty="0">
                <a:latin typeface="MS PGothic" panose="020B0600070205080204" pitchFamily="34" charset="-128"/>
                <a:ea typeface="MS PGothic" panose="020B0600070205080204" pitchFamily="34" charset="-128"/>
              </a:rPr>
              <a:t>STEP</a:t>
            </a:r>
            <a:r>
              <a:rPr kumimoji="0" lang="en-US" altLang="ja-JP" sz="1400" dirty="0">
                <a:latin typeface="MS PGothic" panose="020B0600070205080204" pitchFamily="34" charset="-128"/>
                <a:ea typeface="MS PGothic" panose="020B0600070205080204" pitchFamily="34" charset="-128"/>
              </a:rPr>
              <a:t>4</a:t>
            </a:r>
          </a:p>
          <a:p>
            <a:pPr algn="ctr"/>
            <a:r>
              <a:rPr lang="ja-JP" altLang="en-US" sz="1400" dirty="0"/>
              <a:t>検出脆弱性情報と</a:t>
            </a:r>
            <a:br>
              <a:rPr lang="en-US" altLang="ja-JP" sz="1400" dirty="0"/>
            </a:br>
            <a:r>
              <a:rPr lang="ja-JP" altLang="en-US" sz="1400" dirty="0"/>
              <a:t>最新バージョンにおける修正情報を出力</a:t>
            </a:r>
          </a:p>
          <a:p>
            <a:pPr algn="ctr" eaLnBrk="1" hangingPunct="1">
              <a:defRPr/>
            </a:pPr>
            <a:endParaRPr kumimoji="0" lang="en" altLang="ja-JP" sz="1400" dirty="0">
              <a:latin typeface="MS PGothic" panose="020B0600070205080204" pitchFamily="34" charset="-128"/>
              <a:ea typeface="MS PGothic" panose="020B0600070205080204" pitchFamily="34" charset="-128"/>
            </a:endParaRPr>
          </a:p>
        </p:txBody>
      </p:sp>
      <p:pic>
        <p:nvPicPr>
          <p:cNvPr id="34" name="図 33">
            <a:extLst>
              <a:ext uri="{FF2B5EF4-FFF2-40B4-BE49-F238E27FC236}">
                <a16:creationId xmlns:a16="http://schemas.microsoft.com/office/drawing/2014/main" id="{98360DC2-32F0-9743-A7A4-593F3C281401}"/>
              </a:ext>
            </a:extLst>
          </p:cNvPr>
          <p:cNvPicPr>
            <a:picLocks noChangeAspect="1"/>
          </p:cNvPicPr>
          <p:nvPr/>
        </p:nvPicPr>
        <p:blipFill>
          <a:blip r:embed="rId5"/>
          <a:stretch>
            <a:fillRect/>
          </a:stretch>
        </p:blipFill>
        <p:spPr>
          <a:xfrm>
            <a:off x="2907354" y="2877319"/>
            <a:ext cx="1072896" cy="1072896"/>
          </a:xfrm>
          <a:prstGeom prst="rect">
            <a:avLst/>
          </a:prstGeom>
        </p:spPr>
      </p:pic>
      <p:pic>
        <p:nvPicPr>
          <p:cNvPr id="37" name="図 36">
            <a:extLst>
              <a:ext uri="{FF2B5EF4-FFF2-40B4-BE49-F238E27FC236}">
                <a16:creationId xmlns:a16="http://schemas.microsoft.com/office/drawing/2014/main" id="{3B984561-8AB2-4D43-A3BC-C00B6EBBCCEC}"/>
              </a:ext>
            </a:extLst>
          </p:cNvPr>
          <p:cNvPicPr>
            <a:picLocks noChangeAspect="1"/>
          </p:cNvPicPr>
          <p:nvPr/>
        </p:nvPicPr>
        <p:blipFill>
          <a:blip r:embed="rId6"/>
          <a:stretch>
            <a:fillRect/>
          </a:stretch>
        </p:blipFill>
        <p:spPr>
          <a:xfrm>
            <a:off x="5652870" y="2809546"/>
            <a:ext cx="1072896" cy="1072896"/>
          </a:xfrm>
          <a:prstGeom prst="rect">
            <a:avLst/>
          </a:prstGeom>
        </p:spPr>
      </p:pic>
      <p:pic>
        <p:nvPicPr>
          <p:cNvPr id="39" name="図 38">
            <a:extLst>
              <a:ext uri="{FF2B5EF4-FFF2-40B4-BE49-F238E27FC236}">
                <a16:creationId xmlns:a16="http://schemas.microsoft.com/office/drawing/2014/main" id="{002E7FE5-7F18-3341-B954-5AEE24A1569D}"/>
              </a:ext>
            </a:extLst>
          </p:cNvPr>
          <p:cNvPicPr>
            <a:picLocks noChangeAspect="1"/>
          </p:cNvPicPr>
          <p:nvPr/>
        </p:nvPicPr>
        <p:blipFill>
          <a:blip r:embed="rId7"/>
          <a:stretch>
            <a:fillRect/>
          </a:stretch>
        </p:blipFill>
        <p:spPr>
          <a:xfrm>
            <a:off x="3353710" y="5272161"/>
            <a:ext cx="1072896" cy="1072896"/>
          </a:xfrm>
          <a:prstGeom prst="rect">
            <a:avLst/>
          </a:prstGeom>
        </p:spPr>
      </p:pic>
      <p:pic>
        <p:nvPicPr>
          <p:cNvPr id="41" name="コンテンツ プレースホルダー 4">
            <a:extLst>
              <a:ext uri="{FF2B5EF4-FFF2-40B4-BE49-F238E27FC236}">
                <a16:creationId xmlns:a16="http://schemas.microsoft.com/office/drawing/2014/main" id="{51AA3DD3-ACDD-1B48-9709-46152B150EAD}"/>
              </a:ext>
            </a:extLst>
          </p:cNvPr>
          <p:cNvPicPr>
            <a:picLocks noChangeAspect="1"/>
          </p:cNvPicPr>
          <p:nvPr/>
        </p:nvPicPr>
        <p:blipFill>
          <a:blip r:embed="rId8"/>
          <a:stretch>
            <a:fillRect/>
          </a:stretch>
        </p:blipFill>
        <p:spPr>
          <a:xfrm>
            <a:off x="6592666" y="5170900"/>
            <a:ext cx="1170432" cy="1170432"/>
          </a:xfrm>
          <a:prstGeom prst="rect">
            <a:avLst/>
          </a:prstGeom>
        </p:spPr>
      </p:pic>
      <p:pic>
        <p:nvPicPr>
          <p:cNvPr id="44" name="図 43">
            <a:extLst>
              <a:ext uri="{FF2B5EF4-FFF2-40B4-BE49-F238E27FC236}">
                <a16:creationId xmlns:a16="http://schemas.microsoft.com/office/drawing/2014/main" id="{A8C4AA6F-A8AD-0A4A-A816-F8CB97DE653B}"/>
              </a:ext>
            </a:extLst>
          </p:cNvPr>
          <p:cNvPicPr>
            <a:picLocks noChangeAspect="1"/>
          </p:cNvPicPr>
          <p:nvPr/>
        </p:nvPicPr>
        <p:blipFill>
          <a:blip r:embed="rId4"/>
          <a:stretch>
            <a:fillRect/>
          </a:stretch>
        </p:blipFill>
        <p:spPr>
          <a:xfrm>
            <a:off x="601148" y="3485155"/>
            <a:ext cx="756052" cy="756052"/>
          </a:xfrm>
          <a:prstGeom prst="rect">
            <a:avLst/>
          </a:prstGeom>
        </p:spPr>
      </p:pic>
    </p:spTree>
    <p:extLst>
      <p:ext uri="{BB962C8B-B14F-4D97-AF65-F5344CB8AC3E}">
        <p14:creationId xmlns:p14="http://schemas.microsoft.com/office/powerpoint/2010/main" val="2397985862"/>
      </p:ext>
    </p:extLst>
  </p:cSld>
  <p:clrMapOvr>
    <a:masterClrMapping/>
  </p:clrMapOvr>
</p:sld>
</file>

<file path=ppt/theme/theme1.xml><?xml version="1.0" encoding="utf-8"?>
<a:theme xmlns:a="http://schemas.openxmlformats.org/drawingml/2006/main" name="Sel-CoolMetal-white-201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 id="{9ECAE0AE-9D2A-426D-AEF8-DA3D6B6ACF53}" vid="{A5273F61-7768-4106-83D1-2C5CD5D4469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Sel-CoolMetal-white-2013-4-3</Template>
  <TotalTime>1193</TotalTime>
  <Words>3454</Words>
  <Application>Microsoft Macintosh PowerPoint</Application>
  <PresentationFormat>画面に合わせる (4:3)</PresentationFormat>
  <Paragraphs>519</Paragraphs>
  <Slides>30</Slides>
  <Notes>29</Notes>
  <HiddenSlides>8</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30</vt:i4>
      </vt:variant>
    </vt:vector>
  </HeadingPairs>
  <TitlesOfParts>
    <vt:vector size="39" baseType="lpstr">
      <vt:lpstr>ＭＳ Ｐゴシック</vt:lpstr>
      <vt:lpstr>ＭＳ Ｐゴシック</vt:lpstr>
      <vt:lpstr>MS UI Gothic</vt:lpstr>
      <vt:lpstr>游ゴシック</vt:lpstr>
      <vt:lpstr>Arial</vt:lpstr>
      <vt:lpstr>Cambria Math</vt:lpstr>
      <vt:lpstr>Tahoma</vt:lpstr>
      <vt:lpstr>Times New Roman</vt:lpstr>
      <vt:lpstr>Sel-CoolMetal-white-2013</vt:lpstr>
      <vt:lpstr>ライブラリのバージョン検出手法を用いた脆弱性検知ツールの試作</vt:lpstr>
      <vt:lpstr>研究背景(1)</vt:lpstr>
      <vt:lpstr>研究背景(2)</vt:lpstr>
      <vt:lpstr>用語説明</vt:lpstr>
      <vt:lpstr>脆弱性検知の既存ツール (1)</vt:lpstr>
      <vt:lpstr>脆弱性検知の既存ツール(2)</vt:lpstr>
      <vt:lpstr>既存研究</vt:lpstr>
      <vt:lpstr>研究概要</vt:lpstr>
      <vt:lpstr>提案ツールの概要</vt:lpstr>
      <vt:lpstr>STEP1:ライブラリのバージョン検出</vt:lpstr>
      <vt:lpstr>STEP2: 脆弱性情報の検索 </vt:lpstr>
      <vt:lpstr>STEP3:フィルタリング</vt:lpstr>
      <vt:lpstr>STEP4: 脆弱性情報の表示(1)</vt:lpstr>
      <vt:lpstr>STEP4: 脆弱性情報の表示(2)</vt:lpstr>
      <vt:lpstr>評価と調査</vt:lpstr>
      <vt:lpstr>実験対象と正解集合</vt:lpstr>
      <vt:lpstr>検出した脆弱性情報の正確さの評価</vt:lpstr>
      <vt:lpstr>評価結果</vt:lpstr>
      <vt:lpstr>脆弱性の残留期間の調査</vt:lpstr>
      <vt:lpstr>脆弱性の残留期間の調査結果</vt:lpstr>
      <vt:lpstr>調査結果と考察</vt:lpstr>
      <vt:lpstr>まとめと今後の課題</vt:lpstr>
      <vt:lpstr>研究背景(2)</vt:lpstr>
      <vt:lpstr>用語説明</vt:lpstr>
      <vt:lpstr>STEP3-2:フィルタリングの種類</vt:lpstr>
      <vt:lpstr>STEP3-3:フィルタリングに用いる文字列</vt:lpstr>
      <vt:lpstr>脆弱性の残留期間の調査(2)</vt:lpstr>
      <vt:lpstr>危険度との関係性の調査結果</vt:lpstr>
      <vt:lpstr>STEP4-1:ファイル修正情報の可視化</vt:lpstr>
      <vt:lpstr>提案ツールの概要</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2020年度 第一回中間報告会</dc:title>
  <dc:creator>杉森　遼</dc:creator>
  <cp:lastModifiedBy>杉森　遼</cp:lastModifiedBy>
  <cp:revision>21</cp:revision>
  <dcterms:created xsi:type="dcterms:W3CDTF">2020-11-10T13:00:01Z</dcterms:created>
  <dcterms:modified xsi:type="dcterms:W3CDTF">2021-02-22T01:03:04Z</dcterms:modified>
</cp:coreProperties>
</file>