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4.xml" ContentType="application/vnd.openxmlformats-officedocument.presentationml.comments+xml"/>
  <Override PartName="/ppt/notesSlides/notesSlide10.xml" ContentType="application/vnd.openxmlformats-officedocument.presentationml.notesSlide+xml"/>
  <Override PartName="/ppt/comments/comment5.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6.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7.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8.xml" ContentType="application/vnd.openxmlformats-officedocument.presentationml.comments+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comment9.xml" ContentType="application/vnd.openxmlformats-officedocument.presentationml.comments+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omments/comment10.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omments/comment11.xml" ContentType="application/vnd.openxmlformats-officedocument.presentationml.comments+xml"/>
  <Override PartName="/ppt/notesSlides/notesSlide2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57" r:id="rId3"/>
    <p:sldId id="258" r:id="rId4"/>
    <p:sldId id="259" r:id="rId5"/>
    <p:sldId id="350" r:id="rId6"/>
    <p:sldId id="359" r:id="rId7"/>
    <p:sldId id="351" r:id="rId8"/>
    <p:sldId id="364" r:id="rId9"/>
    <p:sldId id="269" r:id="rId10"/>
    <p:sldId id="263" r:id="rId11"/>
    <p:sldId id="360" r:id="rId12"/>
    <p:sldId id="348" r:id="rId13"/>
    <p:sldId id="309" r:id="rId14"/>
    <p:sldId id="349" r:id="rId15"/>
    <p:sldId id="273" r:id="rId16"/>
    <p:sldId id="337" r:id="rId17"/>
    <p:sldId id="338" r:id="rId18"/>
    <p:sldId id="334" r:id="rId19"/>
    <p:sldId id="335" r:id="rId20"/>
    <p:sldId id="329" r:id="rId21"/>
    <p:sldId id="346" r:id="rId22"/>
    <p:sldId id="307" r:id="rId23"/>
    <p:sldId id="289" r:id="rId24"/>
    <p:sldId id="355" r:id="rId25"/>
    <p:sldId id="291" r:id="rId26"/>
    <p:sldId id="318" r:id="rId27"/>
    <p:sldId id="361" r:id="rId28"/>
    <p:sldId id="356" r:id="rId29"/>
    <p:sldId id="340" r:id="rId30"/>
    <p:sldId id="353" r:id="rId31"/>
    <p:sldId id="354" r:id="rId32"/>
    <p:sldId id="362" r:id="rId33"/>
    <p:sldId id="319" r:id="rId34"/>
    <p:sldId id="363" r:id="rId35"/>
    <p:sldId id="352" r:id="rId36"/>
    <p:sldId id="357" r:id="rId37"/>
    <p:sldId id="358" r:id="rId38"/>
    <p:sldId id="341" r:id="rId39"/>
    <p:sldId id="343" r:id="rId40"/>
    <p:sldId id="344" r:id="rId41"/>
    <p:sldId id="345" r:id="rId42"/>
    <p:sldId id="347" r:id="rId43"/>
  </p:sldIdLst>
  <p:sldSz cx="9144000" cy="6858000" type="screen4x3"/>
  <p:notesSz cx="6858000" cy="9144000"/>
  <p:defaultTextStyle>
    <a:defPPr>
      <a:defRPr lang="ja-JP"/>
    </a:defPPr>
    <a:lvl1pPr algn="l" rtl="0" fontAlgn="base">
      <a:spcBef>
        <a:spcPct val="0"/>
      </a:spcBef>
      <a:spcAft>
        <a:spcPct val="0"/>
      </a:spcAft>
      <a:defRPr kumimoji="1" sz="2400" kern="1200">
        <a:solidFill>
          <a:schemeClr val="tx1"/>
        </a:solidFill>
        <a:latin typeface="Tahoma" pitchFamily="34"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ahoma" pitchFamily="34"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ahoma" pitchFamily="34"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ahoma" pitchFamily="34"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ahoma" pitchFamily="34" charset="0"/>
        <a:ea typeface="ＭＳ Ｐゴシック" charset="-128"/>
        <a:cs typeface="+mn-cs"/>
      </a:defRPr>
    </a:lvl5pPr>
    <a:lvl6pPr marL="2286000" algn="l" defTabSz="914400" rtl="0" eaLnBrk="1" latinLnBrk="0" hangingPunct="1">
      <a:defRPr kumimoji="1" sz="2400" kern="1200">
        <a:solidFill>
          <a:schemeClr val="tx1"/>
        </a:solidFill>
        <a:latin typeface="Tahoma" pitchFamily="34" charset="0"/>
        <a:ea typeface="ＭＳ Ｐゴシック" charset="-128"/>
        <a:cs typeface="+mn-cs"/>
      </a:defRPr>
    </a:lvl6pPr>
    <a:lvl7pPr marL="2743200" algn="l" defTabSz="914400" rtl="0" eaLnBrk="1" latinLnBrk="0" hangingPunct="1">
      <a:defRPr kumimoji="1" sz="2400" kern="1200">
        <a:solidFill>
          <a:schemeClr val="tx1"/>
        </a:solidFill>
        <a:latin typeface="Tahoma" pitchFamily="34" charset="0"/>
        <a:ea typeface="ＭＳ Ｐゴシック" charset="-128"/>
        <a:cs typeface="+mn-cs"/>
      </a:defRPr>
    </a:lvl7pPr>
    <a:lvl8pPr marL="3200400" algn="l" defTabSz="914400" rtl="0" eaLnBrk="1" latinLnBrk="0" hangingPunct="1">
      <a:defRPr kumimoji="1" sz="2400" kern="1200">
        <a:solidFill>
          <a:schemeClr val="tx1"/>
        </a:solidFill>
        <a:latin typeface="Tahoma" pitchFamily="34" charset="0"/>
        <a:ea typeface="ＭＳ Ｐゴシック" charset="-128"/>
        <a:cs typeface="+mn-cs"/>
      </a:defRPr>
    </a:lvl8pPr>
    <a:lvl9pPr marL="3657600" algn="l" defTabSz="914400" rtl="0" eaLnBrk="1" latinLnBrk="0" hangingPunct="1">
      <a:defRPr kumimoji="1" sz="2400" kern="1200">
        <a:solidFill>
          <a:schemeClr val="tx1"/>
        </a:solidFill>
        <a:latin typeface="Tahoma" pitchFamily="34" charset="0"/>
        <a:ea typeface="ＭＳ Ｐゴシック" charset="-128"/>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邉　傑士" initials="田邉　傑士" lastIdx="60" clrIdx="0">
    <p:extLst>
      <p:ext uri="{19B8F6BF-5375-455C-9EA6-DF929625EA0E}">
        <p15:presenceInfo xmlns:p15="http://schemas.microsoft.com/office/powerpoint/2012/main" userId="S::u418286e@ecs.osaka-u.ac.jp::a95da6e6-7013-467d-b07c-c21159705e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FFFD78"/>
    <a:srgbClr val="DEDEDE"/>
    <a:srgbClr val="E2F23D"/>
    <a:srgbClr val="D3E035"/>
    <a:srgbClr val="DA373C"/>
    <a:srgbClr val="DB1110"/>
    <a:srgbClr val="EF7D31"/>
    <a:srgbClr val="43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32" autoAdjust="0"/>
    <p:restoredTop sz="74961"/>
  </p:normalViewPr>
  <p:slideViewPr>
    <p:cSldViewPr snapToGrid="0">
      <p:cViewPr varScale="1">
        <p:scale>
          <a:sx n="82" d="100"/>
          <a:sy n="82" d="100"/>
        </p:scale>
        <p:origin x="1216" y="176"/>
      </p:cViewPr>
      <p:guideLst/>
    </p:cSldViewPr>
  </p:slideViewPr>
  <p:outlineViewPr>
    <p:cViewPr>
      <p:scale>
        <a:sx n="33" d="100"/>
        <a:sy n="33" d="100"/>
      </p:scale>
      <p:origin x="0" y="-896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Sheet1!$B$2</c:f>
              <c:strCache>
                <c:ptCount val="1"/>
                <c:pt idx="0">
                  <c:v>列2</c:v>
                </c:pt>
              </c:strCache>
            </c:strRef>
          </c:tx>
          <c:spPr>
            <a:ln>
              <a:noFill/>
            </a:ln>
          </c:spPr>
          <c:dPt>
            <c:idx val="0"/>
            <c:bubble3D val="0"/>
            <c:spPr>
              <a:solidFill>
                <a:srgbClr val="00B0F0"/>
              </a:solidFill>
              <a:ln w="19050">
                <a:noFill/>
              </a:ln>
              <a:effectLst/>
            </c:spPr>
            <c:extLst>
              <c:ext xmlns:c16="http://schemas.microsoft.com/office/drawing/2014/chart" uri="{C3380CC4-5D6E-409C-BE32-E72D297353CC}">
                <c16:uniqueId val="{00000002-43C9-0F42-8D0A-D24658706886}"/>
              </c:ext>
            </c:extLst>
          </c:dPt>
          <c:dPt>
            <c:idx val="1"/>
            <c:bubble3D val="0"/>
            <c:spPr>
              <a:solidFill>
                <a:srgbClr val="DB1110"/>
              </a:solidFill>
              <a:ln w="19050">
                <a:noFill/>
              </a:ln>
              <a:effectLst/>
            </c:spPr>
            <c:extLst>
              <c:ext xmlns:c16="http://schemas.microsoft.com/office/drawing/2014/chart" uri="{C3380CC4-5D6E-409C-BE32-E72D297353CC}">
                <c16:uniqueId val="{00000003-43C9-0F42-8D0A-D24658706886}"/>
              </c:ext>
            </c:extLst>
          </c:dPt>
          <c:dPt>
            <c:idx val="2"/>
            <c:bubble3D val="0"/>
            <c:spPr>
              <a:solidFill>
                <a:srgbClr val="DB1110"/>
              </a:solidFill>
              <a:ln w="19050">
                <a:noFill/>
              </a:ln>
              <a:effectLst/>
            </c:spPr>
            <c:extLst>
              <c:ext xmlns:c16="http://schemas.microsoft.com/office/drawing/2014/chart" uri="{C3380CC4-5D6E-409C-BE32-E72D297353CC}">
                <c16:uniqueId val="{00000004-43C9-0F42-8D0A-D24658706886}"/>
              </c:ext>
            </c:extLst>
          </c:dPt>
          <c:dLbls>
            <c:dLbl>
              <c:idx val="1"/>
              <c:layout>
                <c:manualLayout>
                  <c:x val="3.7827637195973103E-2"/>
                  <c:y val="0.1921087015617738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3C9-0F42-8D0A-D24658706886}"/>
                </c:ext>
              </c:extLst>
            </c:dLbl>
            <c:spPr>
              <a:solidFill>
                <a:schemeClr val="bg1"/>
              </a:solidFill>
              <a:ln>
                <a:solidFill>
                  <a:schemeClr val="tx2"/>
                </a:solid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Sheet1!$A$3:$A$4</c:f>
              <c:strCache>
                <c:ptCount val="2"/>
                <c:pt idx="0">
                  <c:v>著作権表示があるトークン</c:v>
                </c:pt>
                <c:pt idx="1">
                  <c:v>著作権表示がないトークン</c:v>
                </c:pt>
              </c:strCache>
            </c:strRef>
          </c:cat>
          <c:val>
            <c:numRef>
              <c:f>Sheet1!$B$3:$B$4</c:f>
              <c:numCache>
                <c:formatCode>General</c:formatCode>
                <c:ptCount val="2"/>
                <c:pt idx="0">
                  <c:v>0.77536733402241798</c:v>
                </c:pt>
                <c:pt idx="1">
                  <c:v>0.22463266597758197</c:v>
                </c:pt>
              </c:numCache>
            </c:numRef>
          </c:val>
          <c:extLst>
            <c:ext xmlns:c16="http://schemas.microsoft.com/office/drawing/2014/chart" uri="{C3380CC4-5D6E-409C-BE32-E72D297353CC}">
              <c16:uniqueId val="{00000000-43C9-0F42-8D0A-D24658706886}"/>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49097474990730611"/>
          <c:y val="8.9093890579373364E-2"/>
          <c:w val="0.49499553502743859"/>
          <c:h val="0.76755234412222917"/>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Sheet1!$B$2</c:f>
              <c:strCache>
                <c:ptCount val="1"/>
                <c:pt idx="0">
                  <c:v>列2</c:v>
                </c:pt>
              </c:strCache>
            </c:strRef>
          </c:tx>
          <c:spPr>
            <a:ln>
              <a:noFill/>
            </a:ln>
          </c:spPr>
          <c:dPt>
            <c:idx val="0"/>
            <c:bubble3D val="0"/>
            <c:spPr>
              <a:solidFill>
                <a:srgbClr val="00B0F0"/>
              </a:solidFill>
              <a:ln w="19050">
                <a:noFill/>
              </a:ln>
              <a:effectLst/>
            </c:spPr>
            <c:extLst>
              <c:ext xmlns:c16="http://schemas.microsoft.com/office/drawing/2014/chart" uri="{C3380CC4-5D6E-409C-BE32-E72D297353CC}">
                <c16:uniqueId val="{00000002-43C9-0F42-8D0A-D24658706886}"/>
              </c:ext>
            </c:extLst>
          </c:dPt>
          <c:dPt>
            <c:idx val="1"/>
            <c:bubble3D val="0"/>
            <c:spPr>
              <a:solidFill>
                <a:srgbClr val="FF9300"/>
              </a:solidFill>
              <a:ln w="19050">
                <a:noFill/>
              </a:ln>
              <a:effectLst/>
            </c:spPr>
            <c:extLst>
              <c:ext xmlns:c16="http://schemas.microsoft.com/office/drawing/2014/chart" uri="{C3380CC4-5D6E-409C-BE32-E72D297353CC}">
                <c16:uniqueId val="{00000003-43C9-0F42-8D0A-D24658706886}"/>
              </c:ext>
            </c:extLst>
          </c:dPt>
          <c:dPt>
            <c:idx val="2"/>
            <c:bubble3D val="0"/>
            <c:spPr>
              <a:solidFill>
                <a:srgbClr val="DB1110"/>
              </a:solidFill>
              <a:ln w="19050">
                <a:noFill/>
              </a:ln>
              <a:effectLst/>
            </c:spPr>
            <c:extLst>
              <c:ext xmlns:c16="http://schemas.microsoft.com/office/drawing/2014/chart" uri="{C3380CC4-5D6E-409C-BE32-E72D297353CC}">
                <c16:uniqueId val="{00000004-43C9-0F42-8D0A-D24658706886}"/>
              </c:ext>
            </c:extLst>
          </c:dPt>
          <c:dLbls>
            <c:dLbl>
              <c:idx val="0"/>
              <c:layout>
                <c:manualLayout>
                  <c:x val="-4.5074631122566051E-2"/>
                  <c:y val="0.16983522891693048"/>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43C9-0F42-8D0A-D24658706886}"/>
                </c:ext>
              </c:extLst>
            </c:dLbl>
            <c:dLbl>
              <c:idx val="1"/>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43C9-0F42-8D0A-D24658706886}"/>
                </c:ext>
              </c:extLst>
            </c:dLbl>
            <c:spPr>
              <a:solidFill>
                <a:schemeClr val="bg1"/>
              </a:solidFill>
              <a:ln>
                <a:solidFill>
                  <a:schemeClr val="tx2"/>
                </a:solid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Sheet1!$A$3:$A$5</c:f>
              <c:strCache>
                <c:ptCount val="3"/>
                <c:pt idx="0">
                  <c:v>著作権表示を含み，すべてのトークンに
著作権表示があるファイル</c:v>
                </c:pt>
                <c:pt idx="1">
                  <c:v>著作権表示を含むが，著作権表示がないトークンを一部含むファイル</c:v>
                </c:pt>
                <c:pt idx="2">
                  <c:v>著作権表示を含まないファイル</c:v>
                </c:pt>
              </c:strCache>
            </c:strRef>
          </c:cat>
          <c:val>
            <c:numRef>
              <c:f>Sheet1!$B$3:$B$5</c:f>
              <c:numCache>
                <c:formatCode>#,##0_ </c:formatCode>
                <c:ptCount val="3"/>
                <c:pt idx="0">
                  <c:v>6719</c:v>
                </c:pt>
                <c:pt idx="1">
                  <c:v>27880</c:v>
                </c:pt>
                <c:pt idx="2">
                  <c:v>8102</c:v>
                </c:pt>
              </c:numCache>
            </c:numRef>
          </c:val>
          <c:extLst>
            <c:ext xmlns:c16="http://schemas.microsoft.com/office/drawing/2014/chart" uri="{C3380CC4-5D6E-409C-BE32-E72D297353CC}">
              <c16:uniqueId val="{00000000-43C9-0F42-8D0A-D24658706886}"/>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0500436454582809"/>
          <c:y val="1.113673632242167E-2"/>
          <c:w val="0.49499553502743859"/>
          <c:h val="0.9865746907248406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ea"/>
                <a:ea typeface="+mn-ea"/>
                <a:cs typeface="+mn-cs"/>
              </a:defRPr>
            </a:pPr>
            <a:r>
              <a:rPr lang="ja-JP" altLang="en-US">
                <a:solidFill>
                  <a:schemeClr val="tx1"/>
                </a:solidFill>
                <a:latin typeface="+mn-ea"/>
                <a:ea typeface="+mn-ea"/>
              </a:rPr>
              <a:t>著作権表示がある</a:t>
            </a:r>
            <a:br>
              <a:rPr lang="en-US" altLang="ja-JP" dirty="0">
                <a:solidFill>
                  <a:schemeClr val="tx1"/>
                </a:solidFill>
                <a:latin typeface="+mn-ea"/>
                <a:ea typeface="+mn-ea"/>
              </a:rPr>
            </a:br>
            <a:r>
              <a:rPr lang="ja-JP" altLang="en-US">
                <a:solidFill>
                  <a:schemeClr val="tx1"/>
                </a:solidFill>
                <a:latin typeface="+mn-ea"/>
                <a:ea typeface="+mn-ea"/>
              </a:rPr>
              <a:t>トークンの割合</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ea"/>
              <a:ea typeface="+mn-ea"/>
              <a:cs typeface="+mn-cs"/>
            </a:defRPr>
          </a:pPr>
          <a:endParaRPr lang="ja-JP"/>
        </a:p>
      </c:txPr>
    </c:title>
    <c:autoTitleDeleted val="0"/>
    <c:plotArea>
      <c:layout/>
      <c:barChart>
        <c:barDir val="col"/>
        <c:grouping val="percentStacked"/>
        <c:varyColors val="0"/>
        <c:ser>
          <c:idx val="0"/>
          <c:order val="0"/>
          <c:tx>
            <c:strRef>
              <c:f>Sheet1!$B$1</c:f>
              <c:strCache>
                <c:ptCount val="1"/>
                <c:pt idx="0">
                  <c:v>あり</c:v>
                </c:pt>
              </c:strCache>
            </c:strRef>
          </c:tx>
          <c:spPr>
            <a:solidFill>
              <a:srgbClr val="00B0F0"/>
            </a:solidFill>
            <a:ln>
              <a:noFill/>
            </a:ln>
            <a:effectLst/>
          </c:spPr>
          <c:invertIfNegative val="0"/>
          <c:cat>
            <c:strRef>
              <c:f>Sheet1!$A$2:$A$3</c:f>
              <c:strCache>
                <c:ptCount val="2"/>
                <c:pt idx="0">
                  <c:v>ver4.19</c:v>
                </c:pt>
                <c:pt idx="1">
                  <c:v>ver5.8</c:v>
                </c:pt>
              </c:strCache>
            </c:strRef>
          </c:cat>
          <c:val>
            <c:numRef>
              <c:f>Sheet1!$B$2:$B$3</c:f>
              <c:numCache>
                <c:formatCode>General</c:formatCode>
                <c:ptCount val="2"/>
                <c:pt idx="0">
                  <c:v>0.87410998815514718</c:v>
                </c:pt>
                <c:pt idx="1">
                  <c:v>0.77536733402241798</c:v>
                </c:pt>
              </c:numCache>
            </c:numRef>
          </c:val>
          <c:extLst>
            <c:ext xmlns:c16="http://schemas.microsoft.com/office/drawing/2014/chart" uri="{C3380CC4-5D6E-409C-BE32-E72D297353CC}">
              <c16:uniqueId val="{00000000-03BC-564D-A0BC-171E6AF4F02C}"/>
            </c:ext>
          </c:extLst>
        </c:ser>
        <c:ser>
          <c:idx val="1"/>
          <c:order val="1"/>
          <c:tx>
            <c:strRef>
              <c:f>Sheet1!$C$1</c:f>
              <c:strCache>
                <c:ptCount val="1"/>
                <c:pt idx="0">
                  <c:v>なし</c:v>
                </c:pt>
              </c:strCache>
            </c:strRef>
          </c:tx>
          <c:spPr>
            <a:solidFill>
              <a:srgbClr val="DB1110"/>
            </a:solidFill>
            <a:ln>
              <a:noFill/>
            </a:ln>
            <a:effectLst/>
          </c:spPr>
          <c:invertIfNegative val="0"/>
          <c:cat>
            <c:strRef>
              <c:f>Sheet1!$A$2:$A$3</c:f>
              <c:strCache>
                <c:ptCount val="2"/>
                <c:pt idx="0">
                  <c:v>ver4.19</c:v>
                </c:pt>
                <c:pt idx="1">
                  <c:v>ver5.8</c:v>
                </c:pt>
              </c:strCache>
            </c:strRef>
          </c:cat>
          <c:val>
            <c:numRef>
              <c:f>Sheet1!$C$2:$C$3</c:f>
              <c:numCache>
                <c:formatCode>General</c:formatCode>
                <c:ptCount val="2"/>
                <c:pt idx="0">
                  <c:v>0.12589001184485282</c:v>
                </c:pt>
                <c:pt idx="1">
                  <c:v>0.22463266597758197</c:v>
                </c:pt>
              </c:numCache>
            </c:numRef>
          </c:val>
          <c:extLst>
            <c:ext xmlns:c16="http://schemas.microsoft.com/office/drawing/2014/chart" uri="{C3380CC4-5D6E-409C-BE32-E72D297353CC}">
              <c16:uniqueId val="{00000001-03BC-564D-A0BC-171E6AF4F02C}"/>
            </c:ext>
          </c:extLst>
        </c:ser>
        <c:dLbls>
          <c:showLegendKey val="0"/>
          <c:showVal val="0"/>
          <c:showCatName val="0"/>
          <c:showSerName val="0"/>
          <c:showPercent val="0"/>
          <c:showBubbleSize val="0"/>
        </c:dLbls>
        <c:gapWidth val="75"/>
        <c:overlap val="100"/>
        <c:axId val="179774512"/>
        <c:axId val="181588768"/>
      </c:barChart>
      <c:catAx>
        <c:axId val="17977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ja-JP"/>
          </a:p>
        </c:txPr>
        <c:crossAx val="181588768"/>
        <c:crosses val="autoZero"/>
        <c:auto val="1"/>
        <c:lblAlgn val="ctr"/>
        <c:lblOffset val="100"/>
        <c:noMultiLvlLbl val="0"/>
      </c:catAx>
      <c:valAx>
        <c:axId val="181588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79774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ja-JP" altLang="en-US">
                <a:solidFill>
                  <a:schemeClr val="tx1"/>
                </a:solidFill>
              </a:rPr>
              <a:t>すべてのトークンに著作権表示があるファイルの割合</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ja-JP"/>
        </a:p>
      </c:txPr>
    </c:title>
    <c:autoTitleDeleted val="0"/>
    <c:plotArea>
      <c:layout/>
      <c:barChart>
        <c:barDir val="col"/>
        <c:grouping val="percentStacked"/>
        <c:varyColors val="0"/>
        <c:ser>
          <c:idx val="0"/>
          <c:order val="0"/>
          <c:tx>
            <c:strRef>
              <c:f>Sheet1!$B$1</c:f>
              <c:strCache>
                <c:ptCount val="1"/>
                <c:pt idx="0">
                  <c:v>あり</c:v>
                </c:pt>
              </c:strCache>
            </c:strRef>
          </c:tx>
          <c:spPr>
            <a:solidFill>
              <a:srgbClr val="00B0F0"/>
            </a:solidFill>
            <a:ln>
              <a:noFill/>
            </a:ln>
            <a:effectLst/>
          </c:spPr>
          <c:invertIfNegative val="0"/>
          <c:cat>
            <c:strRef>
              <c:f>Sheet1!$A$2:$A$3</c:f>
              <c:strCache>
                <c:ptCount val="2"/>
                <c:pt idx="0">
                  <c:v>ver4.19</c:v>
                </c:pt>
                <c:pt idx="1">
                  <c:v>ver5.8</c:v>
                </c:pt>
              </c:strCache>
            </c:strRef>
          </c:cat>
          <c:val>
            <c:numRef>
              <c:f>Sheet1!$B$2:$B$3</c:f>
              <c:numCache>
                <c:formatCode>General</c:formatCode>
                <c:ptCount val="2"/>
                <c:pt idx="0">
                  <c:v>0.207603358999812</c:v>
                </c:pt>
                <c:pt idx="1">
                  <c:v>0.15734994496616003</c:v>
                </c:pt>
              </c:numCache>
            </c:numRef>
          </c:val>
          <c:extLst>
            <c:ext xmlns:c16="http://schemas.microsoft.com/office/drawing/2014/chart" uri="{C3380CC4-5D6E-409C-BE32-E72D297353CC}">
              <c16:uniqueId val="{00000000-AA8C-E14C-88C9-AEF6B232650C}"/>
            </c:ext>
          </c:extLst>
        </c:ser>
        <c:ser>
          <c:idx val="1"/>
          <c:order val="1"/>
          <c:tx>
            <c:strRef>
              <c:f>Sheet1!$C$1</c:f>
              <c:strCache>
                <c:ptCount val="1"/>
                <c:pt idx="0">
                  <c:v>なし</c:v>
                </c:pt>
              </c:strCache>
            </c:strRef>
          </c:tx>
          <c:spPr>
            <a:solidFill>
              <a:srgbClr val="DB1110"/>
            </a:solidFill>
            <a:ln>
              <a:noFill/>
            </a:ln>
            <a:effectLst/>
          </c:spPr>
          <c:invertIfNegative val="0"/>
          <c:cat>
            <c:strRef>
              <c:f>Sheet1!$A$2:$A$3</c:f>
              <c:strCache>
                <c:ptCount val="2"/>
                <c:pt idx="0">
                  <c:v>ver4.19</c:v>
                </c:pt>
                <c:pt idx="1">
                  <c:v>ver5.8</c:v>
                </c:pt>
              </c:strCache>
            </c:strRef>
          </c:cat>
          <c:val>
            <c:numRef>
              <c:f>Sheet1!$C$2:$C$3</c:f>
              <c:numCache>
                <c:formatCode>General</c:formatCode>
                <c:ptCount val="2"/>
                <c:pt idx="0">
                  <c:v>0.79239664100018803</c:v>
                </c:pt>
                <c:pt idx="1">
                  <c:v>0.84265005503383994</c:v>
                </c:pt>
              </c:numCache>
            </c:numRef>
          </c:val>
          <c:extLst>
            <c:ext xmlns:c16="http://schemas.microsoft.com/office/drawing/2014/chart" uri="{C3380CC4-5D6E-409C-BE32-E72D297353CC}">
              <c16:uniqueId val="{00000001-AA8C-E14C-88C9-AEF6B232650C}"/>
            </c:ext>
          </c:extLst>
        </c:ser>
        <c:dLbls>
          <c:showLegendKey val="0"/>
          <c:showVal val="0"/>
          <c:showCatName val="0"/>
          <c:showSerName val="0"/>
          <c:showPercent val="0"/>
          <c:showBubbleSize val="0"/>
        </c:dLbls>
        <c:gapWidth val="75"/>
        <c:overlap val="100"/>
        <c:axId val="190376320"/>
        <c:axId val="184998592"/>
      </c:barChart>
      <c:catAx>
        <c:axId val="190376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ja-JP"/>
          </a:p>
        </c:txPr>
        <c:crossAx val="184998592"/>
        <c:crosses val="autoZero"/>
        <c:auto val="1"/>
        <c:lblAlgn val="ctr"/>
        <c:lblOffset val="100"/>
        <c:noMultiLvlLbl val="0"/>
      </c:catAx>
      <c:valAx>
        <c:axId val="184998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90376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著作権表示があるトークン</c:v>
                </c:pt>
              </c:strCache>
            </c:strRef>
          </c:tx>
          <c:spPr>
            <a:solidFill>
              <a:srgbClr val="00B0F0"/>
            </a:solidFill>
            <a:ln>
              <a:noFill/>
            </a:ln>
            <a:effectLst/>
          </c:spPr>
          <c:invertIfNegative val="0"/>
          <c:cat>
            <c:strRef>
              <c:f>Sheet1!$A$2:$A$3</c:f>
              <c:strCache>
                <c:ptCount val="2"/>
                <c:pt idx="0">
                  <c:v>団体</c:v>
                </c:pt>
                <c:pt idx="1">
                  <c:v>個人</c:v>
                </c:pt>
              </c:strCache>
            </c:strRef>
          </c:cat>
          <c:val>
            <c:numRef>
              <c:f>Sheet1!$B$2:$B$3</c:f>
              <c:numCache>
                <c:formatCode>#,##0_);[Red]\(#,##0\)</c:formatCode>
                <c:ptCount val="2"/>
                <c:pt idx="0">
                  <c:v>64786990</c:v>
                </c:pt>
                <c:pt idx="1">
                  <c:v>6018202</c:v>
                </c:pt>
              </c:numCache>
            </c:numRef>
          </c:val>
          <c:extLst>
            <c:ext xmlns:c16="http://schemas.microsoft.com/office/drawing/2014/chart" uri="{C3380CC4-5D6E-409C-BE32-E72D297353CC}">
              <c16:uniqueId val="{00000000-3BF4-584E-B1B1-F57BB977526D}"/>
            </c:ext>
          </c:extLst>
        </c:ser>
        <c:ser>
          <c:idx val="1"/>
          <c:order val="1"/>
          <c:tx>
            <c:strRef>
              <c:f>Sheet1!$C$1</c:f>
              <c:strCache>
                <c:ptCount val="1"/>
                <c:pt idx="0">
                  <c:v>著作権表示がないトークン</c:v>
                </c:pt>
              </c:strCache>
            </c:strRef>
          </c:tx>
          <c:spPr>
            <a:solidFill>
              <a:srgbClr val="DB1110"/>
            </a:solidFill>
            <a:ln>
              <a:noFill/>
            </a:ln>
            <a:effectLst/>
          </c:spPr>
          <c:invertIfNegative val="0"/>
          <c:cat>
            <c:strRef>
              <c:f>Sheet1!$A$2:$A$3</c:f>
              <c:strCache>
                <c:ptCount val="2"/>
                <c:pt idx="0">
                  <c:v>団体</c:v>
                </c:pt>
                <c:pt idx="1">
                  <c:v>個人</c:v>
                </c:pt>
              </c:strCache>
            </c:strRef>
          </c:cat>
          <c:val>
            <c:numRef>
              <c:f>Sheet1!$C$2:$C$3</c:f>
              <c:numCache>
                <c:formatCode>#,##0_);[Red]\(#,##0\)</c:formatCode>
                <c:ptCount val="2"/>
                <c:pt idx="0">
                  <c:v>17849760</c:v>
                </c:pt>
                <c:pt idx="1">
                  <c:v>2521169</c:v>
                </c:pt>
              </c:numCache>
            </c:numRef>
          </c:val>
          <c:extLst>
            <c:ext xmlns:c16="http://schemas.microsoft.com/office/drawing/2014/chart" uri="{C3380CC4-5D6E-409C-BE32-E72D297353CC}">
              <c16:uniqueId val="{00000001-3BF4-584E-B1B1-F57BB977526D}"/>
            </c:ext>
          </c:extLst>
        </c:ser>
        <c:dLbls>
          <c:showLegendKey val="0"/>
          <c:showVal val="0"/>
          <c:showCatName val="0"/>
          <c:showSerName val="0"/>
          <c:showPercent val="0"/>
          <c:showBubbleSize val="0"/>
        </c:dLbls>
        <c:gapWidth val="150"/>
        <c:overlap val="100"/>
        <c:axId val="215543136"/>
        <c:axId val="215544784"/>
      </c:barChart>
      <c:catAx>
        <c:axId val="215543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ja-JP"/>
          </a:p>
        </c:txPr>
        <c:crossAx val="215544784"/>
        <c:crosses val="autoZero"/>
        <c:auto val="1"/>
        <c:lblAlgn val="ctr"/>
        <c:lblOffset val="100"/>
        <c:noMultiLvlLbl val="0"/>
      </c:catAx>
      <c:valAx>
        <c:axId val="215544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15543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頻度</c:v>
                </c:pt>
              </c:strCache>
            </c:strRef>
          </c:tx>
          <c:spPr>
            <a:solidFill>
              <a:srgbClr val="00B0F0"/>
            </a:solidFill>
            <a:ln>
              <a:noFill/>
            </a:ln>
            <a:effectLst/>
          </c:spPr>
          <c:invertIfNegative val="0"/>
          <c:cat>
            <c:strRef>
              <c:f>Sheet1!$A$2:$A$11</c:f>
              <c:strCache>
                <c:ptCount val="10"/>
                <c:pt idx="0">
                  <c:v>[0,10]</c:v>
                </c:pt>
                <c:pt idx="1">
                  <c:v>(10,20]</c:v>
                </c:pt>
                <c:pt idx="2">
                  <c:v>(20,30]</c:v>
                </c:pt>
                <c:pt idx="3">
                  <c:v>(30,40]</c:v>
                </c:pt>
                <c:pt idx="4">
                  <c:v>(40,50]</c:v>
                </c:pt>
                <c:pt idx="5">
                  <c:v>(50,60]</c:v>
                </c:pt>
                <c:pt idx="6">
                  <c:v>(60,70]</c:v>
                </c:pt>
                <c:pt idx="7">
                  <c:v>(70,80]</c:v>
                </c:pt>
                <c:pt idx="8">
                  <c:v>(80,90]</c:v>
                </c:pt>
                <c:pt idx="9">
                  <c:v>(90,100]</c:v>
                </c:pt>
              </c:strCache>
            </c:strRef>
          </c:cat>
          <c:val>
            <c:numRef>
              <c:f>Sheet1!$B$2:$B$11</c:f>
              <c:numCache>
                <c:formatCode>General</c:formatCode>
                <c:ptCount val="10"/>
                <c:pt idx="0">
                  <c:v>3949</c:v>
                </c:pt>
                <c:pt idx="1">
                  <c:v>50</c:v>
                </c:pt>
                <c:pt idx="2">
                  <c:v>38</c:v>
                </c:pt>
                <c:pt idx="3">
                  <c:v>47</c:v>
                </c:pt>
                <c:pt idx="4">
                  <c:v>53</c:v>
                </c:pt>
                <c:pt idx="5">
                  <c:v>64</c:v>
                </c:pt>
                <c:pt idx="6">
                  <c:v>100</c:v>
                </c:pt>
                <c:pt idx="7">
                  <c:v>144</c:v>
                </c:pt>
                <c:pt idx="8">
                  <c:v>206</c:v>
                </c:pt>
                <c:pt idx="9">
                  <c:v>673</c:v>
                </c:pt>
              </c:numCache>
            </c:numRef>
          </c:val>
          <c:extLst>
            <c:ext xmlns:c16="http://schemas.microsoft.com/office/drawing/2014/chart" uri="{C3380CC4-5D6E-409C-BE32-E72D297353CC}">
              <c16:uniqueId val="{00000000-86B5-3941-9704-9E14C87FA44C}"/>
            </c:ext>
          </c:extLst>
        </c:ser>
        <c:dLbls>
          <c:showLegendKey val="0"/>
          <c:showVal val="0"/>
          <c:showCatName val="0"/>
          <c:showSerName val="0"/>
          <c:showPercent val="0"/>
          <c:showBubbleSize val="0"/>
        </c:dLbls>
        <c:gapWidth val="10"/>
        <c:axId val="585934784"/>
        <c:axId val="180556272"/>
      </c:barChart>
      <c:catAx>
        <c:axId val="58593478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ja-JP" altLang="en-US" sz="1600">
                    <a:solidFill>
                      <a:schemeClr val="tx1"/>
                    </a:solidFill>
                  </a:rPr>
                  <a:t>著作権表示があるトークンの割合</a:t>
                </a:r>
                <a:r>
                  <a:rPr lang="en-US" altLang="ja-JP" sz="1600" dirty="0">
                    <a:solidFill>
                      <a:schemeClr val="tx1"/>
                    </a:solidFill>
                  </a:rPr>
                  <a:t>(%)</a:t>
                </a:r>
                <a:endParaRPr lang="ja-JP" altLang="en-US" sz="1600">
                  <a:solidFill>
                    <a:schemeClr val="tx1"/>
                  </a:solidFill>
                </a:endParaRP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ja-JP"/>
          </a:p>
        </c:txPr>
        <c:crossAx val="180556272"/>
        <c:crosses val="autoZero"/>
        <c:auto val="1"/>
        <c:lblAlgn val="ctr"/>
        <c:lblOffset val="100"/>
        <c:tickMarkSkip val="45"/>
        <c:noMultiLvlLbl val="0"/>
      </c:catAx>
      <c:valAx>
        <c:axId val="180556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1600" b="0" i="0" u="none" strike="noStrike" kern="1200" baseline="0">
                    <a:solidFill>
                      <a:schemeClr val="tx1"/>
                    </a:solidFill>
                    <a:latin typeface="+mn-lt"/>
                    <a:ea typeface="+mn-ea"/>
                    <a:cs typeface="+mn-cs"/>
                  </a:defRPr>
                </a:pPr>
                <a:r>
                  <a:rPr lang="ja-JP" altLang="en-US" sz="1600">
                    <a:solidFill>
                      <a:schemeClr val="tx1"/>
                    </a:solidFill>
                  </a:rPr>
                  <a:t>団体の数</a:t>
                </a:r>
              </a:p>
            </c:rich>
          </c:tx>
          <c:overlay val="0"/>
          <c:spPr>
            <a:noFill/>
            <a:ln>
              <a:noFill/>
            </a:ln>
            <a:effectLst/>
          </c:spPr>
          <c:txPr>
            <a:bodyPr rot="0" spcFirstLastPara="1" vertOverflow="ellipsis" vert="eaVert" wrap="square" anchor="ctr" anchorCtr="1"/>
            <a:lstStyle/>
            <a:p>
              <a:pPr>
                <a:defRPr sz="1600" b="0" i="0" u="none" strike="noStrike" kern="1200" baseline="0">
                  <a:solidFill>
                    <a:schemeClr val="tx1"/>
                  </a:solidFill>
                  <a:latin typeface="+mn-lt"/>
                  <a:ea typeface="+mn-ea"/>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85934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頻度</c:v>
                </c:pt>
              </c:strCache>
            </c:strRef>
          </c:tx>
          <c:spPr>
            <a:solidFill>
              <a:srgbClr val="00B0F0"/>
            </a:solidFill>
            <a:ln>
              <a:noFill/>
            </a:ln>
            <a:effectLst/>
          </c:spPr>
          <c:invertIfNegative val="0"/>
          <c:cat>
            <c:strRef>
              <c:f>Sheet1!$A$2:$A$11</c:f>
              <c:strCache>
                <c:ptCount val="10"/>
                <c:pt idx="0">
                  <c:v>[0,10]</c:v>
                </c:pt>
                <c:pt idx="1">
                  <c:v>(10,20]</c:v>
                </c:pt>
                <c:pt idx="2">
                  <c:v>(20,30]</c:v>
                </c:pt>
                <c:pt idx="3">
                  <c:v>(30,40]</c:v>
                </c:pt>
                <c:pt idx="4">
                  <c:v>(40,50]</c:v>
                </c:pt>
                <c:pt idx="5">
                  <c:v>(50,60]</c:v>
                </c:pt>
                <c:pt idx="6">
                  <c:v>(60,70]</c:v>
                </c:pt>
                <c:pt idx="7">
                  <c:v>(70,80]</c:v>
                </c:pt>
                <c:pt idx="8">
                  <c:v>(80,90]</c:v>
                </c:pt>
                <c:pt idx="9">
                  <c:v>(90,100]</c:v>
                </c:pt>
              </c:strCache>
            </c:strRef>
          </c:cat>
          <c:val>
            <c:numRef>
              <c:f>Sheet1!$B$2:$B$11</c:f>
              <c:numCache>
                <c:formatCode>General</c:formatCode>
                <c:ptCount val="10"/>
                <c:pt idx="0">
                  <c:v>3319</c:v>
                </c:pt>
                <c:pt idx="1">
                  <c:v>28</c:v>
                </c:pt>
                <c:pt idx="2">
                  <c:v>33</c:v>
                </c:pt>
                <c:pt idx="3">
                  <c:v>27</c:v>
                </c:pt>
                <c:pt idx="4">
                  <c:v>27</c:v>
                </c:pt>
                <c:pt idx="5">
                  <c:v>32</c:v>
                </c:pt>
                <c:pt idx="6">
                  <c:v>41</c:v>
                </c:pt>
                <c:pt idx="7">
                  <c:v>54</c:v>
                </c:pt>
                <c:pt idx="8">
                  <c:v>72</c:v>
                </c:pt>
                <c:pt idx="9">
                  <c:v>342</c:v>
                </c:pt>
              </c:numCache>
            </c:numRef>
          </c:val>
          <c:extLst>
            <c:ext xmlns:c16="http://schemas.microsoft.com/office/drawing/2014/chart" uri="{C3380CC4-5D6E-409C-BE32-E72D297353CC}">
              <c16:uniqueId val="{00000000-74ED-4042-880A-B78A77BFED8A}"/>
            </c:ext>
          </c:extLst>
        </c:ser>
        <c:dLbls>
          <c:showLegendKey val="0"/>
          <c:showVal val="0"/>
          <c:showCatName val="0"/>
          <c:showSerName val="0"/>
          <c:showPercent val="0"/>
          <c:showBubbleSize val="0"/>
        </c:dLbls>
        <c:gapWidth val="10"/>
        <c:axId val="251770528"/>
        <c:axId val="555512864"/>
      </c:barChart>
      <c:catAx>
        <c:axId val="25177052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ja-JP" altLang="ja-JP" sz="1600" b="0" i="0" baseline="0">
                    <a:solidFill>
                      <a:schemeClr val="tx1"/>
                    </a:solidFill>
                    <a:effectLst/>
                  </a:rPr>
                  <a:t>著作権表示があるトークンの割合</a:t>
                </a:r>
                <a:r>
                  <a:rPr lang="en-US" altLang="ja-JP" sz="1600" b="0" i="0" baseline="0" dirty="0">
                    <a:solidFill>
                      <a:schemeClr val="tx1"/>
                    </a:solidFill>
                    <a:effectLst/>
                  </a:rPr>
                  <a:t>(%)</a:t>
                </a:r>
                <a:endParaRPr lang="ja-JP" altLang="ja-JP" sz="1600">
                  <a:solidFill>
                    <a:schemeClr val="tx1"/>
                  </a:solidFill>
                  <a:effectLst/>
                </a:endParaRP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ja-JP"/>
          </a:p>
        </c:txPr>
        <c:crossAx val="555512864"/>
        <c:crosses val="autoZero"/>
        <c:auto val="1"/>
        <c:lblAlgn val="ctr"/>
        <c:lblOffset val="100"/>
        <c:noMultiLvlLbl val="0"/>
      </c:catAx>
      <c:valAx>
        <c:axId val="555512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0"/>
              <a:lstStyle/>
              <a:p>
                <a:pPr>
                  <a:defRPr sz="1600" b="0" i="0" u="none" strike="noStrike" kern="1200" baseline="0">
                    <a:solidFill>
                      <a:schemeClr val="tx1"/>
                    </a:solidFill>
                    <a:latin typeface="+mn-lt"/>
                    <a:ea typeface="+mn-ea"/>
                    <a:cs typeface="+mn-cs"/>
                  </a:defRPr>
                </a:pPr>
                <a:r>
                  <a:rPr lang="ja-JP" altLang="en-US" sz="1600">
                    <a:solidFill>
                      <a:schemeClr val="tx1"/>
                    </a:solidFill>
                  </a:rPr>
                  <a:t>個人開発者の数</a:t>
                </a:r>
              </a:p>
            </c:rich>
          </c:tx>
          <c:overlay val="0"/>
          <c:spPr>
            <a:noFill/>
            <a:ln>
              <a:noFill/>
            </a:ln>
            <a:effectLst/>
          </c:spPr>
          <c:txPr>
            <a:bodyPr rot="0" spcFirstLastPara="1" vertOverflow="ellipsis" vert="eaVert" wrap="square" anchor="ctr" anchorCtr="0"/>
            <a:lstStyle/>
            <a:p>
              <a:pPr>
                <a:defRPr sz="1600" b="0" i="0" u="none" strike="noStrike" kern="1200" baseline="0">
                  <a:solidFill>
                    <a:schemeClr val="tx1"/>
                  </a:solidFill>
                  <a:latin typeface="+mn-lt"/>
                  <a:ea typeface="+mn-ea"/>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51770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99934383202106E-2"/>
          <c:y val="2.9695132639593138E-2"/>
          <c:w val="0.91482228783902009"/>
          <c:h val="0.64535727406686461"/>
        </c:manualLayout>
      </c:layout>
      <c:barChart>
        <c:barDir val="col"/>
        <c:grouping val="clustered"/>
        <c:varyColors val="0"/>
        <c:ser>
          <c:idx val="0"/>
          <c:order val="0"/>
          <c:tx>
            <c:strRef>
              <c:f>Sheet1!$B$1</c:f>
              <c:strCache>
                <c:ptCount val="1"/>
                <c:pt idx="0">
                  <c:v>著作権表示があるトークンの割合</c:v>
                </c:pt>
              </c:strCache>
            </c:strRef>
          </c:tx>
          <c:spPr>
            <a:solidFill>
              <a:srgbClr val="92D050"/>
            </a:solidFill>
            <a:ln>
              <a:noFill/>
            </a:ln>
            <a:effectLst/>
          </c:spPr>
          <c:invertIfNegative val="0"/>
          <c:cat>
            <c:strRef>
              <c:f>Sheet1!$A$2:$A$21</c:f>
              <c:strCache>
                <c:ptCount val="20"/>
                <c:pt idx="0">
                  <c:v>Documentation</c:v>
                </c:pt>
                <c:pt idx="1">
                  <c:v>arch</c:v>
                </c:pt>
                <c:pt idx="2">
                  <c:v>block</c:v>
                </c:pt>
                <c:pt idx="3">
                  <c:v>certs</c:v>
                </c:pt>
                <c:pt idx="4">
                  <c:v>crypto</c:v>
                </c:pt>
                <c:pt idx="5">
                  <c:v>drivers</c:v>
                </c:pt>
                <c:pt idx="6">
                  <c:v>fs</c:v>
                </c:pt>
                <c:pt idx="7">
                  <c:v>include</c:v>
                </c:pt>
                <c:pt idx="8">
                  <c:v>init</c:v>
                </c:pt>
                <c:pt idx="9">
                  <c:v>ipc</c:v>
                </c:pt>
                <c:pt idx="10">
                  <c:v>kernel</c:v>
                </c:pt>
                <c:pt idx="11">
                  <c:v>lib</c:v>
                </c:pt>
                <c:pt idx="12">
                  <c:v>mm</c:v>
                </c:pt>
                <c:pt idx="13">
                  <c:v>net</c:v>
                </c:pt>
                <c:pt idx="14">
                  <c:v>samples</c:v>
                </c:pt>
                <c:pt idx="15">
                  <c:v>scripts</c:v>
                </c:pt>
                <c:pt idx="16">
                  <c:v>security</c:v>
                </c:pt>
                <c:pt idx="17">
                  <c:v>sound</c:v>
                </c:pt>
                <c:pt idx="18">
                  <c:v>tools</c:v>
                </c:pt>
                <c:pt idx="19">
                  <c:v>virt</c:v>
                </c:pt>
              </c:strCache>
            </c:strRef>
          </c:cat>
          <c:val>
            <c:numRef>
              <c:f>Sheet1!$B$2:$B$21</c:f>
              <c:numCache>
                <c:formatCode>General</c:formatCode>
                <c:ptCount val="20"/>
                <c:pt idx="0">
                  <c:v>0</c:v>
                </c:pt>
                <c:pt idx="1">
                  <c:v>60.995587428701313</c:v>
                </c:pt>
                <c:pt idx="2">
                  <c:v>47.330359131959717</c:v>
                </c:pt>
                <c:pt idx="3">
                  <c:v>79.075144508670519</c:v>
                </c:pt>
                <c:pt idx="4">
                  <c:v>71.594721603051681</c:v>
                </c:pt>
                <c:pt idx="5">
                  <c:v>83.231730823066215</c:v>
                </c:pt>
                <c:pt idx="6">
                  <c:v>65.98459283249565</c:v>
                </c:pt>
                <c:pt idx="7">
                  <c:v>56.566770672306369</c:v>
                </c:pt>
                <c:pt idx="8">
                  <c:v>9.6557514693534845</c:v>
                </c:pt>
                <c:pt idx="9">
                  <c:v>27.190580503833516</c:v>
                </c:pt>
                <c:pt idx="10">
                  <c:v>49.212386286120456</c:v>
                </c:pt>
                <c:pt idx="11">
                  <c:v>60.333218704601755</c:v>
                </c:pt>
                <c:pt idx="12">
                  <c:v>42.536836030122451</c:v>
                </c:pt>
                <c:pt idx="13">
                  <c:v>60.313580978685764</c:v>
                </c:pt>
                <c:pt idx="14">
                  <c:v>72.382140281810919</c:v>
                </c:pt>
                <c:pt idx="15">
                  <c:v>64.461884388916587</c:v>
                </c:pt>
                <c:pt idx="16">
                  <c:v>79.168208022810688</c:v>
                </c:pt>
                <c:pt idx="17">
                  <c:v>80.594185755246514</c:v>
                </c:pt>
                <c:pt idx="18">
                  <c:v>42.971477046740929</c:v>
                </c:pt>
                <c:pt idx="19">
                  <c:v>33.855250553298319</c:v>
                </c:pt>
              </c:numCache>
            </c:numRef>
          </c:val>
          <c:extLst>
            <c:ext xmlns:c16="http://schemas.microsoft.com/office/drawing/2014/chart" uri="{C3380CC4-5D6E-409C-BE32-E72D297353CC}">
              <c16:uniqueId val="{00000000-BCDB-7449-B169-8187C7DCC5FE}"/>
            </c:ext>
          </c:extLst>
        </c:ser>
        <c:ser>
          <c:idx val="1"/>
          <c:order val="1"/>
          <c:tx>
            <c:strRef>
              <c:f>Sheet1!$C$1</c:f>
              <c:strCache>
                <c:ptCount val="1"/>
                <c:pt idx="0">
                  <c:v>著作権表示を含むファイルの割合</c:v>
                </c:pt>
              </c:strCache>
            </c:strRef>
          </c:tx>
          <c:spPr>
            <a:solidFill>
              <a:srgbClr val="FF9300"/>
            </a:solidFill>
            <a:ln>
              <a:noFill/>
            </a:ln>
            <a:effectLst/>
          </c:spPr>
          <c:invertIfNegative val="0"/>
          <c:cat>
            <c:strRef>
              <c:f>Sheet1!$A$2:$A$21</c:f>
              <c:strCache>
                <c:ptCount val="20"/>
                <c:pt idx="0">
                  <c:v>Documentation</c:v>
                </c:pt>
                <c:pt idx="1">
                  <c:v>arch</c:v>
                </c:pt>
                <c:pt idx="2">
                  <c:v>block</c:v>
                </c:pt>
                <c:pt idx="3">
                  <c:v>certs</c:v>
                </c:pt>
                <c:pt idx="4">
                  <c:v>crypto</c:v>
                </c:pt>
                <c:pt idx="5">
                  <c:v>drivers</c:v>
                </c:pt>
                <c:pt idx="6">
                  <c:v>fs</c:v>
                </c:pt>
                <c:pt idx="7">
                  <c:v>include</c:v>
                </c:pt>
                <c:pt idx="8">
                  <c:v>init</c:v>
                </c:pt>
                <c:pt idx="9">
                  <c:v>ipc</c:v>
                </c:pt>
                <c:pt idx="10">
                  <c:v>kernel</c:v>
                </c:pt>
                <c:pt idx="11">
                  <c:v>lib</c:v>
                </c:pt>
                <c:pt idx="12">
                  <c:v>mm</c:v>
                </c:pt>
                <c:pt idx="13">
                  <c:v>net</c:v>
                </c:pt>
                <c:pt idx="14">
                  <c:v>samples</c:v>
                </c:pt>
                <c:pt idx="15">
                  <c:v>scripts</c:v>
                </c:pt>
                <c:pt idx="16">
                  <c:v>security</c:v>
                </c:pt>
                <c:pt idx="17">
                  <c:v>sound</c:v>
                </c:pt>
                <c:pt idx="18">
                  <c:v>tools</c:v>
                </c:pt>
                <c:pt idx="19">
                  <c:v>virt</c:v>
                </c:pt>
              </c:strCache>
            </c:strRef>
          </c:cat>
          <c:val>
            <c:numRef>
              <c:f>Sheet1!$C$2:$C$21</c:f>
              <c:numCache>
                <c:formatCode>General</c:formatCode>
                <c:ptCount val="20"/>
                <c:pt idx="0">
                  <c:v>0</c:v>
                </c:pt>
                <c:pt idx="1">
                  <c:v>68.440048121908831</c:v>
                </c:pt>
                <c:pt idx="2">
                  <c:v>54.54545454545454</c:v>
                </c:pt>
                <c:pt idx="3">
                  <c:v>40</c:v>
                </c:pt>
                <c:pt idx="4">
                  <c:v>92.307692307692307</c:v>
                </c:pt>
                <c:pt idx="5">
                  <c:v>92.858073199322718</c:v>
                </c:pt>
                <c:pt idx="6">
                  <c:v>85.333333333333343</c:v>
                </c:pt>
                <c:pt idx="7">
                  <c:v>60.953666216824111</c:v>
                </c:pt>
                <c:pt idx="8">
                  <c:v>50</c:v>
                </c:pt>
                <c:pt idx="9">
                  <c:v>75</c:v>
                </c:pt>
                <c:pt idx="10">
                  <c:v>65.745856353591165</c:v>
                </c:pt>
                <c:pt idx="11">
                  <c:v>57.272727272727273</c:v>
                </c:pt>
                <c:pt idx="12">
                  <c:v>62.637362637362635</c:v>
                </c:pt>
                <c:pt idx="13">
                  <c:v>78.805237315875615</c:v>
                </c:pt>
                <c:pt idx="14">
                  <c:v>68.361581920903959</c:v>
                </c:pt>
                <c:pt idx="15">
                  <c:v>80.327868852459019</c:v>
                </c:pt>
                <c:pt idx="16">
                  <c:v>93.006993006993014</c:v>
                </c:pt>
                <c:pt idx="17">
                  <c:v>90.771098967820279</c:v>
                </c:pt>
                <c:pt idx="18">
                  <c:v>42.512690355329951</c:v>
                </c:pt>
                <c:pt idx="19">
                  <c:v>90</c:v>
                </c:pt>
              </c:numCache>
            </c:numRef>
          </c:val>
          <c:extLst>
            <c:ext xmlns:c16="http://schemas.microsoft.com/office/drawing/2014/chart" uri="{C3380CC4-5D6E-409C-BE32-E72D297353CC}">
              <c16:uniqueId val="{00000001-BCDB-7449-B169-8187C7DCC5FE}"/>
            </c:ext>
          </c:extLst>
        </c:ser>
        <c:ser>
          <c:idx val="2"/>
          <c:order val="2"/>
          <c:tx>
            <c:strRef>
              <c:f>Sheet1!$D$1</c:f>
              <c:strCache>
                <c:ptCount val="1"/>
                <c:pt idx="0">
                  <c:v>全てのトークンに著作権表示があるファイルの割合</c:v>
                </c:pt>
              </c:strCache>
            </c:strRef>
          </c:tx>
          <c:spPr>
            <a:solidFill>
              <a:srgbClr val="00B0F0"/>
            </a:solidFill>
            <a:ln>
              <a:noFill/>
            </a:ln>
            <a:effectLst/>
          </c:spPr>
          <c:invertIfNegative val="0"/>
          <c:cat>
            <c:strRef>
              <c:f>Sheet1!$A$2:$A$21</c:f>
              <c:strCache>
                <c:ptCount val="20"/>
                <c:pt idx="0">
                  <c:v>Documentation</c:v>
                </c:pt>
                <c:pt idx="1">
                  <c:v>arch</c:v>
                </c:pt>
                <c:pt idx="2">
                  <c:v>block</c:v>
                </c:pt>
                <c:pt idx="3">
                  <c:v>certs</c:v>
                </c:pt>
                <c:pt idx="4">
                  <c:v>crypto</c:v>
                </c:pt>
                <c:pt idx="5">
                  <c:v>drivers</c:v>
                </c:pt>
                <c:pt idx="6">
                  <c:v>fs</c:v>
                </c:pt>
                <c:pt idx="7">
                  <c:v>include</c:v>
                </c:pt>
                <c:pt idx="8">
                  <c:v>init</c:v>
                </c:pt>
                <c:pt idx="9">
                  <c:v>ipc</c:v>
                </c:pt>
                <c:pt idx="10">
                  <c:v>kernel</c:v>
                </c:pt>
                <c:pt idx="11">
                  <c:v>lib</c:v>
                </c:pt>
                <c:pt idx="12">
                  <c:v>mm</c:v>
                </c:pt>
                <c:pt idx="13">
                  <c:v>net</c:v>
                </c:pt>
                <c:pt idx="14">
                  <c:v>samples</c:v>
                </c:pt>
                <c:pt idx="15">
                  <c:v>scripts</c:v>
                </c:pt>
                <c:pt idx="16">
                  <c:v>security</c:v>
                </c:pt>
                <c:pt idx="17">
                  <c:v>sound</c:v>
                </c:pt>
                <c:pt idx="18">
                  <c:v>tools</c:v>
                </c:pt>
                <c:pt idx="19">
                  <c:v>virt</c:v>
                </c:pt>
              </c:strCache>
            </c:strRef>
          </c:cat>
          <c:val>
            <c:numRef>
              <c:f>Sheet1!$D$2:$D$21</c:f>
              <c:numCache>
                <c:formatCode>General</c:formatCode>
                <c:ptCount val="20"/>
                <c:pt idx="0">
                  <c:v>0</c:v>
                </c:pt>
                <c:pt idx="1">
                  <c:v>6.9910439780777978</c:v>
                </c:pt>
                <c:pt idx="2">
                  <c:v>4.5454545454545459</c:v>
                </c:pt>
                <c:pt idx="3">
                  <c:v>0</c:v>
                </c:pt>
                <c:pt idx="4">
                  <c:v>4.6153846153846159</c:v>
                </c:pt>
                <c:pt idx="5">
                  <c:v>21.660226631355012</c:v>
                </c:pt>
                <c:pt idx="6">
                  <c:v>4.4444444444444446</c:v>
                </c:pt>
                <c:pt idx="7">
                  <c:v>12.663067926225821</c:v>
                </c:pt>
                <c:pt idx="8">
                  <c:v>0</c:v>
                </c:pt>
                <c:pt idx="9">
                  <c:v>0</c:v>
                </c:pt>
                <c:pt idx="10">
                  <c:v>3.867403314917127</c:v>
                </c:pt>
                <c:pt idx="11">
                  <c:v>16.666666666666664</c:v>
                </c:pt>
                <c:pt idx="12">
                  <c:v>0</c:v>
                </c:pt>
                <c:pt idx="13">
                  <c:v>3.5188216039279872</c:v>
                </c:pt>
                <c:pt idx="14">
                  <c:v>5.0847457627118651</c:v>
                </c:pt>
                <c:pt idx="15">
                  <c:v>8.1967213114754092</c:v>
                </c:pt>
                <c:pt idx="16">
                  <c:v>4.895104895104895</c:v>
                </c:pt>
                <c:pt idx="17">
                  <c:v>9.3503339404978743</c:v>
                </c:pt>
                <c:pt idx="18">
                  <c:v>12.605752961082912</c:v>
                </c:pt>
                <c:pt idx="19">
                  <c:v>0</c:v>
                </c:pt>
              </c:numCache>
            </c:numRef>
          </c:val>
          <c:extLst>
            <c:ext xmlns:c16="http://schemas.microsoft.com/office/drawing/2014/chart" uri="{C3380CC4-5D6E-409C-BE32-E72D297353CC}">
              <c16:uniqueId val="{00000002-BCDB-7449-B169-8187C7DCC5FE}"/>
            </c:ext>
          </c:extLst>
        </c:ser>
        <c:dLbls>
          <c:showLegendKey val="0"/>
          <c:showVal val="0"/>
          <c:showCatName val="0"/>
          <c:showSerName val="0"/>
          <c:showPercent val="0"/>
          <c:showBubbleSize val="0"/>
        </c:dLbls>
        <c:gapWidth val="219"/>
        <c:overlap val="-27"/>
        <c:axId val="241552991"/>
        <c:axId val="241525007"/>
      </c:barChart>
      <c:catAx>
        <c:axId val="241552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crossAx val="241525007"/>
        <c:crosses val="autoZero"/>
        <c:auto val="1"/>
        <c:lblAlgn val="ctr"/>
        <c:lblOffset val="100"/>
        <c:noMultiLvlLbl val="0"/>
      </c:catAx>
      <c:valAx>
        <c:axId val="2415250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41552991"/>
        <c:crosses val="autoZero"/>
        <c:crossBetween val="between"/>
      </c:valAx>
      <c:spPr>
        <a:noFill/>
        <a:ln>
          <a:noFill/>
        </a:ln>
        <a:effectLst/>
      </c:spPr>
    </c:plotArea>
    <c:legend>
      <c:legendPos val="b"/>
      <c:layout>
        <c:manualLayout>
          <c:xMode val="edge"/>
          <c:yMode val="edge"/>
          <c:x val="6.6039588801399832E-2"/>
          <c:y val="0.82617301776985552"/>
          <c:w val="0.86792082239720036"/>
          <c:h val="0.1738269822301444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2-16T17:10:24.948" idx="59">
    <p:pos x="10" y="10"/>
    <p:text>立場をもっと明確にする</p:text>
    <p:extLst>
      <p:ext uri="{C676402C-5697-4E1C-873F-D02D1690AC5C}">
        <p15:threadingInfo xmlns:p15="http://schemas.microsoft.com/office/powerpoint/2012/main" timeZoneBias="-540"/>
      </p:ext>
    </p:extLst>
  </p:cm>
  <p:cm authorId="1" dt="2021-02-16T17:10:50.258" idx="60">
    <p:pos x="146" y="146"/>
    <p:text>ソースコードを追加した人と著作権を持つ人は違う</p:text>
    <p:extLst>
      <p:ext uri="{C676402C-5697-4E1C-873F-D02D1690AC5C}">
        <p15:threadingInfo xmlns:p15="http://schemas.microsoft.com/office/powerpoint/2012/main" timeZoneBias="-5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1-02-05T15:08:38.147" idx="38">
    <p:pos x="10" y="10"/>
    <p:text>上の表はトークン数全体、ファイル数全体で良い</p:text>
    <p:extLst>
      <p:ext uri="{C676402C-5697-4E1C-873F-D02D1690AC5C}">
        <p15:threadingInfo xmlns:p15="http://schemas.microsoft.com/office/powerpoint/2012/main" timeZoneBias="-540"/>
      </p:ext>
    </p:extLst>
  </p:cm>
  <p:cm authorId="1" dt="2021-02-05T15:52:37.130" idx="50">
    <p:pos x="5394" y="247"/>
    <p:text>下は言及してないものは除く</p:text>
    <p:extLst>
      <p:ext uri="{C676402C-5697-4E1C-873F-D02D1690AC5C}">
        <p15:threadingInfo xmlns:p15="http://schemas.microsoft.com/office/powerpoint/2012/main" timeZoneBias="-540"/>
      </p:ext>
    </p:extLst>
  </p:cm>
  <p:cm authorId="1" dt="2021-02-05T16:03:14.193" idx="51">
    <p:pos x="146" y="146"/>
    <p:text>帯グラフにした方が良い？</p:text>
    <p:extLst>
      <p:ext uri="{C676402C-5697-4E1C-873F-D02D1690AC5C}">
        <p15:threadingInfo xmlns:p15="http://schemas.microsoft.com/office/powerpoint/2012/main" timeZoneBias="-54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1-01-31T23:47:41.984" idx="16">
    <p:pos x="10" y="10"/>
    <p:text>個人でも団体でも著作権表示を追加している場合トークン数の重複が発生する</p:text>
    <p:extLst>
      <p:ext uri="{C676402C-5697-4E1C-873F-D02D1690AC5C}">
        <p15:threadingInfo xmlns:p15="http://schemas.microsoft.com/office/powerpoint/2012/main" timeZoneBias="-540"/>
      </p:ext>
    </p:extLst>
  </p:cm>
  <p:cm authorId="1" dt="2021-02-05T15:11:51.512" idx="39">
    <p:pos x="5511" y="1046"/>
    <p:text>表がいらない</p:text>
    <p:extLst>
      <p:ext uri="{C676402C-5697-4E1C-873F-D02D1690AC5C}">
        <p15:threadingInfo xmlns:p15="http://schemas.microsoft.com/office/powerpoint/2012/main" timeZoneBias="-540"/>
      </p:ext>
    </p:extLst>
  </p:cm>
  <p:cm authorId="1" dt="2021-02-05T15:12:37.325" idx="40">
    <p:pos x="146" y="146"/>
    <p:text>帯グラフが良い</p:text>
    <p:extLst>
      <p:ext uri="{C676402C-5697-4E1C-873F-D02D1690AC5C}">
        <p15:threadingInfo xmlns:p15="http://schemas.microsoft.com/office/powerpoint/2012/main" timeZoneBias="-5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2-05T14:41:49.916" idx="26">
    <p:pos x="10" y="10"/>
    <p:text>通常一人ではないことをどう説明するか</p:text>
    <p:extLst>
      <p:ext uri="{C676402C-5697-4E1C-873F-D02D1690AC5C}">
        <p15:threadingInfo xmlns:p15="http://schemas.microsoft.com/office/powerpoint/2012/main" timeZoneBias="-540"/>
      </p:ext>
    </p:extLst>
  </p:cm>
  <p:cm authorId="1" dt="2021-02-05T14:45:02.379" idx="29">
    <p:pos x="10" y="146"/>
    <p:text>複数人がソースコードを開発しているので</p:text>
    <p:extLst>
      <p:ext uri="{C676402C-5697-4E1C-873F-D02D1690AC5C}">
        <p15:threadingInfo xmlns:p15="http://schemas.microsoft.com/office/powerpoint/2012/main" timeZoneBias="-540">
          <p15:parentCm authorId="1" idx="26"/>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2-05T14:43:21.992" idx="27">
    <p:pos x="10" y="10"/>
    <p:text>著作権情報を囲む</p:text>
    <p:extLst>
      <p:ext uri="{C676402C-5697-4E1C-873F-D02D1690AC5C}">
        <p15:threadingInfo xmlns:p15="http://schemas.microsoft.com/office/powerpoint/2012/main" timeZoneBias="-540"/>
      </p:ext>
    </p:extLst>
  </p:cm>
  <p:cm authorId="1" dt="2021-02-05T14:44:10.368" idx="28">
    <p:pos x="146" y="146"/>
    <p:text>複数人いる例にする</p:text>
    <p:extLst>
      <p:ext uri="{C676402C-5697-4E1C-873F-D02D1690AC5C}">
        <p15:threadingInfo xmlns:p15="http://schemas.microsoft.com/office/powerpoint/2012/main" timeZoneBias="-5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2-09T17:30:34.953" idx="52">
    <p:pos x="10" y="10"/>
    <p:text>やっぱり繋がりが薄い気がする</p:text>
    <p:extLst>
      <p:ext uri="{C676402C-5697-4E1C-873F-D02D1690AC5C}">
        <p15:threadingInfo xmlns:p15="http://schemas.microsoft.com/office/powerpoint/2012/main" timeZoneBias="-5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02-03T20:44:27.379" idx="17">
    <p:pos x="228" y="370"/>
    <p:text>RQをかく</p:text>
    <p:extLst>
      <p:ext uri="{C676402C-5697-4E1C-873F-D02D1690AC5C}">
        <p15:threadingInfo xmlns:p15="http://schemas.microsoft.com/office/powerpoint/2012/main" timeZoneBias="-540"/>
      </p:ext>
    </p:extLst>
  </p:cm>
  <p:cm authorId="1" dt="2021-02-04T11:50:11.022" idx="18">
    <p:pos x="146" y="146"/>
    <p:text>トークンレベルで作成者が異なる現状をどこで示すか</p:text>
    <p:extLst>
      <p:ext uri="{C676402C-5697-4E1C-873F-D02D1690AC5C}">
        <p15:threadingInfo xmlns:p15="http://schemas.microsoft.com/office/powerpoint/2012/main" timeZoneBias="-540"/>
      </p:ext>
    </p:extLst>
  </p:cm>
  <p:cm authorId="1" dt="2021-02-05T14:49:37.410" idx="32">
    <p:pos x="10" y="10"/>
    <p:text>Linuxカーネルを対象にしていることを明記する</p:text>
    <p:extLst>
      <p:ext uri="{C676402C-5697-4E1C-873F-D02D1690AC5C}">
        <p15:threadingInfo xmlns:p15="http://schemas.microsoft.com/office/powerpoint/2012/main" timeZoneBias="-540"/>
      </p:ext>
    </p:extLst>
  </p:cm>
  <p:cm authorId="1" dt="2021-02-05T14:50:53.200" idx="33">
    <p:pos x="282" y="282"/>
    <p:text>著作権表示の有無は団体　　影響するのか</p:text>
    <p:extLst>
      <p:ext uri="{C676402C-5697-4E1C-873F-D02D1690AC5C}">
        <p15:threadingInfo xmlns:p15="http://schemas.microsoft.com/office/powerpoint/2012/main" timeZoneBias="-540"/>
      </p:ext>
    </p:extLst>
  </p:cm>
  <p:cm authorId="1" dt="2021-02-05T15:21:08.121" idx="44">
    <p:pos x="418" y="418"/>
    <p:text>RQ2の表現を変える</p:text>
    <p:extLst>
      <p:ext uri="{C676402C-5697-4E1C-873F-D02D1690AC5C}">
        <p15:threadingInfo xmlns:p15="http://schemas.microsoft.com/office/powerpoint/2012/main" timeZoneBias="-540"/>
      </p:ext>
    </p:extLst>
  </p:cm>
  <p:cm authorId="1" dt="2021-02-05T15:24:57.644" idx="45">
    <p:pos x="554" y="554"/>
    <p:text>RQ2.1とRQ2.2を分ける</p:text>
    <p:extLst>
      <p:ext uri="{C676402C-5697-4E1C-873F-D02D1690AC5C}">
        <p15:threadingInfo xmlns:p15="http://schemas.microsoft.com/office/powerpoint/2012/main" timeZoneBias="-540"/>
      </p:ext>
    </p:extLst>
  </p:cm>
  <p:cm authorId="1" dt="2021-02-10T12:49:42.971" idx="54">
    <p:pos x="3948" y="1461"/>
    <p:text>ver5.8(42701ファイル)</p:text>
    <p:extLst>
      <p:ext uri="{C676402C-5697-4E1C-873F-D02D1690AC5C}">
        <p15:threadingInfo xmlns:p15="http://schemas.microsoft.com/office/powerpoint/2012/main" timeZoneBias="-5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1-02-05T15:49:40.827" idx="48">
    <p:pos x="10" y="10"/>
    <p:text>前のページと内容が被っている</p:text>
    <p:extLst>
      <p:ext uri="{C676402C-5697-4E1C-873F-D02D1690AC5C}">
        <p15:threadingInfo xmlns:p15="http://schemas.microsoft.com/office/powerpoint/2012/main" timeZoneBias="-5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1-02-10T12:38:59.563" idx="53">
    <p:pos x="10" y="10"/>
    <p:text>団体に属することの定義を先にするべきか</p:text>
    <p:extLst>
      <p:ext uri="{C676402C-5697-4E1C-873F-D02D1690AC5C}">
        <p15:threadingInfo xmlns:p15="http://schemas.microsoft.com/office/powerpoint/2012/main" timeZoneBias="-5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1-02-04T18:19:19.833" idx="19">
    <p:pos x="10" y="10"/>
    <p:text>各RQの結果わかったことをスライドに書く</p:text>
    <p:extLst>
      <p:ext uri="{C676402C-5697-4E1C-873F-D02D1690AC5C}">
        <p15:threadingInfo xmlns:p15="http://schemas.microsoft.com/office/powerpoint/2012/main" timeZoneBias="-540"/>
      </p:ext>
    </p:extLst>
  </p:cm>
  <p:cm authorId="1" dt="2021-02-04T18:21:19.158" idx="20">
    <p:pos x="200" y="20"/>
    <p:text>データの見方をスライドにのせる</p:text>
    <p:extLst>
      <p:ext uri="{C676402C-5697-4E1C-873F-D02D1690AC5C}">
        <p15:threadingInfo xmlns:p15="http://schemas.microsoft.com/office/powerpoint/2012/main" timeZoneBias="-540"/>
      </p:ext>
    </p:extLst>
  </p:cm>
  <p:cm authorId="1" dt="2021-02-05T14:59:45.913" idx="34">
    <p:pos x="228" y="255"/>
    <p:text>表はパワポで作る</p:text>
    <p:extLst>
      <p:ext uri="{C676402C-5697-4E1C-873F-D02D1690AC5C}">
        <p15:threadingInfo xmlns:p15="http://schemas.microsoft.com/office/powerpoint/2012/main" timeZoneBias="-540"/>
      </p:ext>
    </p:extLst>
  </p:cm>
  <p:cm authorId="1" dt="2021-02-05T15:02:17.950" idx="35">
    <p:pos x="488" y="252"/>
    <p:text>言及してないものは除いてよい</p:text>
    <p:extLst>
      <p:ext uri="{C676402C-5697-4E1C-873F-D02D1690AC5C}">
        <p15:threadingInfo xmlns:p15="http://schemas.microsoft.com/office/powerpoint/2012/main" timeZoneBias="-540"/>
      </p:ext>
    </p:extLst>
  </p:cm>
  <p:cm authorId="1" dt="2021-02-05T15:03:26.530" idx="36">
    <p:pos x="438" y="-5"/>
    <p:text>円グラフの方が良い</p:text>
    <p:extLst>
      <p:ext uri="{C676402C-5697-4E1C-873F-D02D1690AC5C}">
        <p15:threadingInfo xmlns:p15="http://schemas.microsoft.com/office/powerpoint/2012/main" timeZoneBias="-540"/>
      </p:ext>
    </p:extLst>
  </p:cm>
  <p:cm authorId="1" dt="2021-02-05T15:06:02.492" idx="37">
    <p:pos x="14" y="248"/>
    <p:text>小数点以下の桁数は統一した方が良い</p:text>
    <p:extLst>
      <p:ext uri="{C676402C-5697-4E1C-873F-D02D1690AC5C}">
        <p15:threadingInfo xmlns:p15="http://schemas.microsoft.com/office/powerpoint/2012/main" timeZoneBias="-5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1-02-04T18:19:19.833" idx="19">
    <p:pos x="10" y="10"/>
    <p:text>各RQの結果わかったことをスライドに書く</p:text>
    <p:extLst>
      <p:ext uri="{C676402C-5697-4E1C-873F-D02D1690AC5C}">
        <p15:threadingInfo xmlns:p15="http://schemas.microsoft.com/office/powerpoint/2012/main" timeZoneBias="-540"/>
      </p:ext>
    </p:extLst>
  </p:cm>
  <p:cm authorId="1" dt="2021-02-04T18:21:19.158" idx="20">
    <p:pos x="200" y="20"/>
    <p:text>データの見方をスライドにのせる</p:text>
    <p:extLst>
      <p:ext uri="{C676402C-5697-4E1C-873F-D02D1690AC5C}">
        <p15:threadingInfo xmlns:p15="http://schemas.microsoft.com/office/powerpoint/2012/main" timeZoneBias="-540"/>
      </p:ext>
    </p:extLst>
  </p:cm>
  <p:cm authorId="1" dt="2021-02-05T14:59:45.913" idx="34">
    <p:pos x="228" y="255"/>
    <p:text>表はパワポで作る</p:text>
    <p:extLst>
      <p:ext uri="{C676402C-5697-4E1C-873F-D02D1690AC5C}">
        <p15:threadingInfo xmlns:p15="http://schemas.microsoft.com/office/powerpoint/2012/main" timeZoneBias="-540"/>
      </p:ext>
    </p:extLst>
  </p:cm>
  <p:cm authorId="1" dt="2021-02-05T15:02:17.950" idx="35">
    <p:pos x="488" y="252"/>
    <p:text>言及してないものは除いてよい</p:text>
    <p:extLst>
      <p:ext uri="{C676402C-5697-4E1C-873F-D02D1690AC5C}">
        <p15:threadingInfo xmlns:p15="http://schemas.microsoft.com/office/powerpoint/2012/main" timeZoneBias="-540"/>
      </p:ext>
    </p:extLst>
  </p:cm>
  <p:cm authorId="1" dt="2021-02-05T15:03:26.530" idx="36">
    <p:pos x="438" y="-5"/>
    <p:text>円グラフの方が良い</p:text>
    <p:extLst>
      <p:ext uri="{C676402C-5697-4E1C-873F-D02D1690AC5C}">
        <p15:threadingInfo xmlns:p15="http://schemas.microsoft.com/office/powerpoint/2012/main" timeZoneBias="-540"/>
      </p:ext>
    </p:extLst>
  </p:cm>
  <p:cm authorId="1" dt="2021-02-05T15:06:02.492" idx="37">
    <p:pos x="14" y="248"/>
    <p:text>小数点以下の桁数は統一した方が良い</p:text>
    <p:extLst>
      <p:ext uri="{C676402C-5697-4E1C-873F-D02D1690AC5C}">
        <p15:threadingInfo xmlns:p15="http://schemas.microsoft.com/office/powerpoint/2012/main" timeZoneBias="-5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A41226-48A5-4665-A594-A821330A6119}" type="datetimeFigureOut">
              <a:rPr kumimoji="1" lang="ja-JP" altLang="en-US" smtClean="0"/>
              <a:t>2021/2/16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FDCBB-AFCF-4CDA-9878-8EEC19091F56}" type="slidenum">
              <a:rPr kumimoji="1" lang="ja-JP" altLang="en-US" smtClean="0"/>
              <a:t>‹#›</a:t>
            </a:fld>
            <a:endParaRPr kumimoji="1" lang="ja-JP" altLang="en-US"/>
          </a:p>
        </p:txBody>
      </p:sp>
    </p:spTree>
    <p:extLst>
      <p:ext uri="{BB962C8B-B14F-4D97-AF65-F5344CB8AC3E}">
        <p14:creationId xmlns:p14="http://schemas.microsoft.com/office/powerpoint/2010/main" val="13217831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Linux</a:t>
            </a:r>
            <a:r>
              <a:rPr kumimoji="1" lang="ja-JP" altLang="en-US"/>
              <a:t>カーネルの著作権表示に関するトークン単位での調査</a:t>
            </a:r>
            <a:r>
              <a:rPr lang="ja-JP" altLang="en-US"/>
              <a:t>という題目で井上研究室の田邉が発表いたします．</a:t>
            </a:r>
            <a:endParaRPr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65FFDCBB-AFCF-4CDA-9878-8EEC19091F56}" type="slidenum">
              <a:rPr kumimoji="1" lang="ja-JP" altLang="en-US" smtClean="0"/>
              <a:t>1</a:t>
            </a:fld>
            <a:endParaRPr kumimoji="1" lang="ja-JP" altLang="en-US"/>
          </a:p>
        </p:txBody>
      </p:sp>
    </p:spTree>
    <p:extLst>
      <p:ext uri="{BB962C8B-B14F-4D97-AF65-F5344CB8AC3E}">
        <p14:creationId xmlns:p14="http://schemas.microsoft.com/office/powerpoint/2010/main" val="2413962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本研究では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RQ1…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RQ2…</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RQ3…</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の三項目について</a:t>
            </a:r>
            <a:r>
              <a:rPr kumimoji="1" lang="en-US" altLang="ja-JP" dirty="0"/>
              <a:t>Linux</a:t>
            </a:r>
            <a:r>
              <a:rPr kumimoji="1" lang="ja-JP" altLang="en-US"/>
              <a:t>カーネルを対象にトークン単位で調査しました</a:t>
            </a:r>
          </a:p>
          <a:p>
            <a:endParaRPr kumimoji="1" lang="ja-JP" altLang="en-US"/>
          </a:p>
        </p:txBody>
      </p:sp>
      <p:sp>
        <p:nvSpPr>
          <p:cNvPr id="4" name="スライド番号プレースホルダー 3"/>
          <p:cNvSpPr>
            <a:spLocks noGrp="1"/>
          </p:cNvSpPr>
          <p:nvPr>
            <p:ph type="sldNum" sz="quarter" idx="5"/>
          </p:nvPr>
        </p:nvSpPr>
        <p:spPr/>
        <p:txBody>
          <a:bodyPr/>
          <a:lstStyle/>
          <a:p>
            <a:fld id="{65FFDCBB-AFCF-4CDA-9878-8EEC19091F56}" type="slidenum">
              <a:rPr kumimoji="1" lang="ja-JP" altLang="en-US" smtClean="0"/>
              <a:t>10</a:t>
            </a:fld>
            <a:endParaRPr kumimoji="1" lang="ja-JP" altLang="en-US"/>
          </a:p>
        </p:txBody>
      </p:sp>
    </p:spTree>
    <p:extLst>
      <p:ext uri="{BB962C8B-B14F-4D97-AF65-F5344CB8AC3E}">
        <p14:creationId xmlns:p14="http://schemas.microsoft.com/office/powerpoint/2010/main" val="659280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ただし本発表では時間の関係上</a:t>
            </a:r>
            <a:r>
              <a:rPr kumimoji="1" lang="en-US" altLang="ja-JP" dirty="0"/>
              <a:t>RQ3</a:t>
            </a:r>
            <a:r>
              <a:rPr kumimoji="1" lang="ja-JP" altLang="en-US"/>
              <a:t>は割愛します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3:10</a:t>
            </a: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65FFDCBB-AFCF-4CDA-9878-8EEC19091F56}" type="slidenum">
              <a:rPr kumimoji="1" lang="ja-JP" altLang="en-US" smtClean="0"/>
              <a:t>11</a:t>
            </a:fld>
            <a:endParaRPr kumimoji="1" lang="ja-JP" altLang="en-US"/>
          </a:p>
        </p:txBody>
      </p:sp>
    </p:spTree>
    <p:extLst>
      <p:ext uri="{BB962C8B-B14F-4D97-AF65-F5344CB8AC3E}">
        <p14:creationId xmlns:p14="http://schemas.microsoft.com/office/powerpoint/2010/main" val="352746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また調査対象の</a:t>
            </a:r>
            <a:r>
              <a:rPr kumimoji="1" lang="en-US" altLang="ja-JP" dirty="0"/>
              <a:t>Linux</a:t>
            </a:r>
            <a:r>
              <a:rPr kumimoji="1" lang="ja-JP" altLang="en-US"/>
              <a:t>カーネルは，</a:t>
            </a:r>
            <a:endParaRPr kumimoji="1" lang="en-US" altLang="ja-JP" dirty="0"/>
          </a:p>
          <a:p>
            <a:r>
              <a:rPr kumimoji="1" lang="ja-JP" altLang="en-US"/>
              <a:t>現行のバージョンとして</a:t>
            </a:r>
            <a:r>
              <a:rPr kumimoji="1" lang="en-US" altLang="ja-JP" dirty="0"/>
              <a:t>ver5.8</a:t>
            </a:r>
            <a:r>
              <a:rPr kumimoji="1" lang="ja-JP" altLang="en-US"/>
              <a:t>を</a:t>
            </a:r>
            <a:endParaRPr kumimoji="1" lang="en-US" altLang="ja-JP" dirty="0"/>
          </a:p>
          <a:p>
            <a:r>
              <a:rPr kumimoji="1" lang="ja-JP" altLang="en-US"/>
              <a:t>過去のバージョンとして</a:t>
            </a:r>
            <a:r>
              <a:rPr kumimoji="1" lang="en-US" altLang="ja-JP" dirty="0"/>
              <a:t>ver4.19</a:t>
            </a:r>
            <a:r>
              <a:rPr kumimoji="1" lang="ja-JP" altLang="en-US"/>
              <a:t>を採用しました</a:t>
            </a:r>
            <a:endParaRPr kumimoji="1" lang="en-US" altLang="ja-JP" dirty="0"/>
          </a:p>
          <a:p>
            <a:r>
              <a:rPr kumimoji="1" lang="ja-JP" altLang="en-US"/>
              <a:t>それぞれの規模はこのようになります</a:t>
            </a:r>
            <a:endParaRPr kumimoji="1" lang="en-US" altLang="ja-JP" dirty="0"/>
          </a:p>
          <a:p>
            <a:r>
              <a:rPr kumimoji="1" lang="ja-JP" altLang="en-US"/>
              <a:t>ーーーーーーーーーーーーーーーーーーーーーー</a:t>
            </a:r>
            <a:endParaRPr kumimoji="1" lang="en-US" altLang="ja-JP" dirty="0"/>
          </a:p>
          <a:p>
            <a:r>
              <a:rPr kumimoji="1" lang="ja-JP" altLang="en-US"/>
              <a:t>コミット履歴を辿れないファイル→</a:t>
            </a:r>
            <a:r>
              <a:rPr kumimoji="1" lang="en-US" altLang="ja-JP" dirty="0"/>
              <a:t>ver2.6.12 rc-2</a:t>
            </a:r>
          </a:p>
          <a:p>
            <a:r>
              <a:rPr kumimoji="1" lang="en" altLang="ja-JP" sz="1200" b="0" i="0" kern="1200" dirty="0">
                <a:solidFill>
                  <a:schemeClr val="tx1"/>
                </a:solidFill>
                <a:effectLst/>
                <a:latin typeface="+mn-lt"/>
                <a:ea typeface="+mn-ea"/>
                <a:cs typeface="+mn-cs"/>
              </a:rPr>
              <a:t>Linus Torvalds</a:t>
            </a:r>
            <a:r>
              <a:rPr kumimoji="1" lang="ja-JP" altLang="en-US" sz="1200" b="0" i="0" kern="1200">
                <a:solidFill>
                  <a:schemeClr val="tx1"/>
                </a:solidFill>
                <a:effectLst/>
                <a:latin typeface="+mn-lt"/>
                <a:ea typeface="+mn-ea"/>
                <a:cs typeface="+mn-cs"/>
              </a:rPr>
              <a:t>氏は</a:t>
            </a:r>
            <a:r>
              <a:rPr kumimoji="1" lang="en-US" altLang="ja-JP" sz="1200" b="0" i="0" kern="1200" dirty="0">
                <a:solidFill>
                  <a:schemeClr val="tx1"/>
                </a:solidFill>
                <a:effectLst/>
                <a:latin typeface="+mn-lt"/>
                <a:ea typeface="+mn-ea"/>
                <a:cs typeface="+mn-cs"/>
              </a:rPr>
              <a:t>4.20-&gt;5.0</a:t>
            </a:r>
            <a:endParaRPr kumimoji="1" lang="en-US" altLang="ja-JP" dirty="0"/>
          </a:p>
          <a:p>
            <a:r>
              <a:rPr kumimoji="1" lang="ja-JP" altLang="en-US" sz="1200" b="0" i="0" kern="1200">
                <a:solidFill>
                  <a:schemeClr val="tx1"/>
                </a:solidFill>
                <a:effectLst/>
                <a:latin typeface="+mn-lt"/>
                <a:ea typeface="+mn-ea"/>
                <a:cs typeface="+mn-cs"/>
              </a:rPr>
              <a:t>我々はフィーチャーに基づいたリリースはせず、</a:t>
            </a:r>
            <a:r>
              <a:rPr kumimoji="1" lang="en-US" altLang="ja-JP" sz="1200" b="0" i="0" kern="1200" dirty="0">
                <a:solidFill>
                  <a:schemeClr val="tx1"/>
                </a:solidFill>
                <a:effectLst/>
                <a:latin typeface="+mn-lt"/>
                <a:ea typeface="+mn-ea"/>
                <a:cs typeface="+mn-cs"/>
              </a:rPr>
              <a:t>『5.0』</a:t>
            </a:r>
            <a:r>
              <a:rPr kumimoji="1" lang="ja-JP" altLang="en-US" sz="1200" b="0" i="0" kern="1200">
                <a:solidFill>
                  <a:schemeClr val="tx1"/>
                </a:solidFill>
                <a:effectLst/>
                <a:latin typeface="+mn-lt"/>
                <a:ea typeface="+mn-ea"/>
                <a:cs typeface="+mn-cs"/>
              </a:rPr>
              <a:t>は</a:t>
            </a:r>
            <a:r>
              <a:rPr kumimoji="1" lang="en-US" altLang="ja-JP" sz="1200" b="0" i="0" kern="1200" dirty="0">
                <a:solidFill>
                  <a:schemeClr val="tx1"/>
                </a:solidFill>
                <a:effectLst/>
                <a:latin typeface="+mn-lt"/>
                <a:ea typeface="+mn-ea"/>
                <a:cs typeface="+mn-cs"/>
              </a:rPr>
              <a:t>4</a:t>
            </a:r>
            <a:r>
              <a:rPr kumimoji="1" lang="ja-JP" altLang="en-US" sz="1200" b="0" i="0" kern="1200">
                <a:solidFill>
                  <a:schemeClr val="tx1"/>
                </a:solidFill>
                <a:effectLst/>
                <a:latin typeface="+mn-lt"/>
                <a:ea typeface="+mn-ea"/>
                <a:cs typeface="+mn-cs"/>
              </a:rPr>
              <a:t>系の番号が大きくなってきたこと以上の意味はない</a:t>
            </a:r>
            <a:endParaRPr kumimoji="1" lang="en-US" altLang="ja-JP" dirty="0"/>
          </a:p>
          <a:p>
            <a:r>
              <a:rPr kumimoji="1" lang="ja-JP" altLang="en-US"/>
              <a:t>調査対象となった</a:t>
            </a:r>
            <a:r>
              <a:rPr kumimoji="1" lang="en-US" altLang="ja-JP" dirty="0"/>
              <a:t>ver4.19</a:t>
            </a:r>
            <a:r>
              <a:rPr kumimoji="1" lang="ja-JP" altLang="en-US"/>
              <a:t>のファイルのうち同名ファイルが</a:t>
            </a:r>
            <a:r>
              <a:rPr kumimoji="1" lang="en-US" altLang="ja-JP" dirty="0"/>
              <a:t>ver5.8</a:t>
            </a:r>
            <a:r>
              <a:rPr kumimoji="1" lang="ja-JP" altLang="en-US"/>
              <a:t>に存在しなかったのは</a:t>
            </a:r>
            <a:r>
              <a:rPr kumimoji="1" lang="en-US" altLang="ja-JP" dirty="0"/>
              <a:t>2437</a:t>
            </a:r>
            <a:r>
              <a:rPr kumimoji="1" lang="ja-JP" altLang="en-US"/>
              <a:t>ファイルで</a:t>
            </a:r>
            <a:r>
              <a:rPr kumimoji="1" lang="en-US" altLang="ja-JP" dirty="0"/>
              <a:t>ver4.19</a:t>
            </a:r>
            <a:r>
              <a:rPr kumimoji="1" lang="ja-JP" altLang="en-US"/>
              <a:t>全体の</a:t>
            </a:r>
            <a:r>
              <a:rPr kumimoji="1" lang="en-US" altLang="ja-JP" dirty="0"/>
              <a:t>6.5%</a:t>
            </a:r>
            <a:r>
              <a:rPr kumimoji="1" lang="ja-JP" altLang="en-US"/>
              <a:t>ほど</a:t>
            </a:r>
          </a:p>
        </p:txBody>
      </p:sp>
      <p:sp>
        <p:nvSpPr>
          <p:cNvPr id="4" name="スライド番号プレースホルダー 3"/>
          <p:cNvSpPr>
            <a:spLocks noGrp="1"/>
          </p:cNvSpPr>
          <p:nvPr>
            <p:ph type="sldNum" sz="quarter" idx="5"/>
          </p:nvPr>
        </p:nvSpPr>
        <p:spPr/>
        <p:txBody>
          <a:bodyPr/>
          <a:lstStyle/>
          <a:p>
            <a:fld id="{65FFDCBB-AFCF-4CDA-9878-8EEC19091F56}" type="slidenum">
              <a:rPr kumimoji="1" lang="ja-JP" altLang="en-US" smtClean="0"/>
              <a:t>12</a:t>
            </a:fld>
            <a:endParaRPr kumimoji="1" lang="ja-JP" altLang="en-US"/>
          </a:p>
        </p:txBody>
      </p:sp>
    </p:spTree>
    <p:extLst>
      <p:ext uri="{BB962C8B-B14F-4D97-AF65-F5344CB8AC3E}">
        <p14:creationId xmlns:p14="http://schemas.microsoft.com/office/powerpoint/2010/main" val="1389649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ここからは調査における定義を説明します</a:t>
            </a:r>
            <a:endParaRPr kumimoji="1" lang="en-US" altLang="ja-JP" dirty="0"/>
          </a:p>
          <a:p>
            <a:r>
              <a:rPr lang="ja-JP" altLang="en-US"/>
              <a:t>まず，本研究において非常に重要な</a:t>
            </a:r>
            <a:r>
              <a:rPr lang="en-US" altLang="ja-JP" dirty="0"/>
              <a:t> </a:t>
            </a:r>
            <a:r>
              <a:rPr lang="ja-JP" altLang="en-US"/>
              <a:t>著作権表示があるトークン</a:t>
            </a:r>
            <a:r>
              <a:rPr lang="en-US" altLang="ja-JP" dirty="0"/>
              <a:t> </a:t>
            </a:r>
            <a:r>
              <a:rPr lang="ja-JP" altLang="en-US"/>
              <a:t>の定義について説明します</a:t>
            </a:r>
            <a:endParaRPr kumimoji="1" lang="en-US" altLang="ja-JP" dirty="0"/>
          </a:p>
          <a:p>
            <a:r>
              <a:rPr kumimoji="1" lang="ja-JP" altLang="en-US"/>
              <a:t>ここでは職務の範囲内で作成したソースコードの著作権は雇用主のものとなるという職務著作の考えに基づき，</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著作権表示を追加・変更した人物，またはその人物と同じ団体に属する人物が追加したトークン</a:t>
            </a:r>
            <a:r>
              <a:rPr kumimoji="1" lang="ja-JP" altLang="en-US"/>
              <a:t>を</a:t>
            </a:r>
            <a:r>
              <a:rPr lang="ja-JP" altLang="en-US"/>
              <a:t>著作権表示があるトークン</a:t>
            </a:r>
            <a:r>
              <a:rPr lang="en-US" altLang="ja-JP" dirty="0"/>
              <a:t> </a:t>
            </a:r>
            <a:r>
              <a:rPr lang="ja-JP" altLang="en-US"/>
              <a:t>と定義しました</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65FFDCBB-AFCF-4CDA-9878-8EEC19091F56}" type="slidenum">
              <a:rPr kumimoji="1" lang="ja-JP" altLang="en-US" smtClean="0"/>
              <a:t>13</a:t>
            </a:fld>
            <a:endParaRPr kumimoji="1" lang="ja-JP" altLang="en-US"/>
          </a:p>
        </p:txBody>
      </p:sp>
    </p:spTree>
    <p:extLst>
      <p:ext uri="{BB962C8B-B14F-4D97-AF65-F5344CB8AC3E}">
        <p14:creationId xmlns:p14="http://schemas.microsoft.com/office/powerpoint/2010/main" val="1210321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さらに開発者が団体に所属することに関する定義を説明します</a:t>
            </a:r>
            <a:endParaRPr kumimoji="1" lang="en-US" altLang="ja-JP" dirty="0"/>
          </a:p>
          <a:p>
            <a:endParaRPr kumimoji="1" lang="en-US" altLang="ja-JP" dirty="0"/>
          </a:p>
          <a:p>
            <a:r>
              <a:rPr kumimoji="1" lang="ja-JP" altLang="en-US"/>
              <a:t>まず，開発者が団体に所属するというのは</a:t>
            </a:r>
            <a:endParaRPr kumimoji="1" lang="en-US" altLang="ja-JP" dirty="0"/>
          </a:p>
          <a:p>
            <a:r>
              <a:rPr lang="ja-JP" altLang="en-US"/>
              <a:t>使用しているメールアドレスのドメインがフリーメールのドメインでないこととしました</a:t>
            </a:r>
            <a:endParaRPr lang="en-US" altLang="ja-JP" dirty="0"/>
          </a:p>
          <a:p>
            <a:r>
              <a:rPr lang="ja-JP" altLang="en-US"/>
              <a:t>フリーメールのドメインかどうかは主要なフリーメールのドメインをまとめたリストに含まれるかどうかで判定しました</a:t>
            </a:r>
            <a:endParaRPr kumimoji="1" lang="ja-JP" altLang="en-US"/>
          </a:p>
        </p:txBody>
      </p:sp>
      <p:sp>
        <p:nvSpPr>
          <p:cNvPr id="4" name="スライド番号プレースホルダー 3"/>
          <p:cNvSpPr>
            <a:spLocks noGrp="1"/>
          </p:cNvSpPr>
          <p:nvPr>
            <p:ph type="sldNum" sz="quarter" idx="5"/>
          </p:nvPr>
        </p:nvSpPr>
        <p:spPr/>
        <p:txBody>
          <a:bodyPr/>
          <a:lstStyle/>
          <a:p>
            <a:fld id="{65FFDCBB-AFCF-4CDA-9878-8EEC19091F56}" type="slidenum">
              <a:rPr kumimoji="1" lang="ja-JP" altLang="en-US" smtClean="0"/>
              <a:t>14</a:t>
            </a:fld>
            <a:endParaRPr kumimoji="1" lang="ja-JP" altLang="en-US"/>
          </a:p>
        </p:txBody>
      </p:sp>
    </p:spTree>
    <p:extLst>
      <p:ext uri="{BB962C8B-B14F-4D97-AF65-F5344CB8AC3E}">
        <p14:creationId xmlns:p14="http://schemas.microsoft.com/office/powerpoint/2010/main" val="993171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そして</a:t>
            </a:r>
            <a:r>
              <a:rPr lang="ja-JP" altLang="en-US"/>
              <a:t>同じ団体に属することはメールアドレスのドメインが同じであり，</a:t>
            </a:r>
            <a:br>
              <a:rPr lang="en-US" altLang="ja-JP" dirty="0"/>
            </a:br>
            <a:r>
              <a:rPr lang="ja-JP" altLang="en-US"/>
              <a:t>そのドメインがフリーメールのドメインでないこととしました</a:t>
            </a:r>
            <a:endParaRPr lang="en-US" altLang="ja-JP" dirty="0"/>
          </a:p>
          <a:p>
            <a:r>
              <a:rPr kumimoji="1" lang="ja-JP" altLang="en-US"/>
              <a:t>例えば</a:t>
            </a:r>
            <a:endParaRPr kumimoji="1" lang="en-US" altLang="ja-JP" dirty="0"/>
          </a:p>
          <a:p>
            <a:r>
              <a:rPr kumimoji="1" lang="en-US" altLang="ja-JP" dirty="0"/>
              <a:t>A</a:t>
            </a:r>
            <a:r>
              <a:rPr kumimoji="1" lang="ja-JP" altLang="en-US"/>
              <a:t>さんと</a:t>
            </a:r>
            <a:r>
              <a:rPr kumimoji="1" lang="en-US" altLang="ja-JP" dirty="0"/>
              <a:t>B</a:t>
            </a:r>
            <a:r>
              <a:rPr kumimoji="1" lang="ja-JP" altLang="en-US"/>
              <a:t>さんが同じドメインを使っており，そのドメインが</a:t>
            </a:r>
            <a:r>
              <a:rPr kumimoji="1" lang="en-US" altLang="ja-JP" dirty="0"/>
              <a:t>AMD</a:t>
            </a:r>
            <a:r>
              <a:rPr kumimoji="1" lang="ja-JP" altLang="en-US"/>
              <a:t>社のドメインだった場合</a:t>
            </a:r>
            <a:r>
              <a:rPr kumimoji="1" lang="en-US" altLang="ja-JP" dirty="0"/>
              <a:t>A</a:t>
            </a:r>
            <a:r>
              <a:rPr kumimoji="1" lang="ja-JP" altLang="en-US"/>
              <a:t>さんと</a:t>
            </a:r>
            <a:r>
              <a:rPr kumimoji="1" lang="en-US" altLang="ja-JP" dirty="0"/>
              <a:t>B</a:t>
            </a:r>
            <a:r>
              <a:rPr kumimoji="1" lang="ja-JP" altLang="en-US"/>
              <a:t>さんは同じ団体に所属しているとみなされます</a:t>
            </a:r>
            <a:endParaRPr kumimoji="1" lang="en-US" altLang="ja-JP" dirty="0"/>
          </a:p>
          <a:p>
            <a:r>
              <a:rPr kumimoji="1" lang="ja-JP" altLang="en-US"/>
              <a:t>しかし，</a:t>
            </a:r>
            <a:r>
              <a:rPr kumimoji="1" lang="en-US" altLang="ja-JP" dirty="0"/>
              <a:t>C</a:t>
            </a:r>
            <a:r>
              <a:rPr kumimoji="1" lang="ja-JP" altLang="en-US"/>
              <a:t>さんと</a:t>
            </a:r>
            <a:r>
              <a:rPr kumimoji="1" lang="en-US" altLang="ja-JP" dirty="0"/>
              <a:t>D</a:t>
            </a:r>
            <a:r>
              <a:rPr kumimoji="1" lang="ja-JP" altLang="en-US"/>
              <a:t>さんが同じドメインを使っていたとしても，そのドメインがフリーメールのドメインだった場合は</a:t>
            </a:r>
            <a:r>
              <a:rPr kumimoji="1" lang="en-US" altLang="ja-JP" dirty="0"/>
              <a:t>C</a:t>
            </a:r>
            <a:r>
              <a:rPr kumimoji="1" lang="ja-JP" altLang="en-US"/>
              <a:t>さんと</a:t>
            </a:r>
            <a:r>
              <a:rPr kumimoji="1" lang="en-US" altLang="ja-JP" dirty="0"/>
              <a:t>D</a:t>
            </a:r>
            <a:r>
              <a:rPr kumimoji="1" lang="ja-JP" altLang="en-US"/>
              <a:t>さんは単なる</a:t>
            </a:r>
            <a:br>
              <a:rPr kumimoji="1" lang="en-US" altLang="ja-JP" dirty="0"/>
            </a:br>
            <a:r>
              <a:rPr kumimoji="1" lang="en-US" altLang="ja-JP" dirty="0"/>
              <a:t>2</a:t>
            </a:r>
            <a:r>
              <a:rPr kumimoji="1" lang="ja-JP" altLang="en-US"/>
              <a:t>人の個人開発者とみなされ同じ団体とはみなされません</a:t>
            </a:r>
          </a:p>
        </p:txBody>
      </p:sp>
      <p:sp>
        <p:nvSpPr>
          <p:cNvPr id="4" name="スライド番号プレースホルダー 3"/>
          <p:cNvSpPr>
            <a:spLocks noGrp="1"/>
          </p:cNvSpPr>
          <p:nvPr>
            <p:ph type="sldNum" sz="quarter" idx="5"/>
          </p:nvPr>
        </p:nvSpPr>
        <p:spPr/>
        <p:txBody>
          <a:bodyPr/>
          <a:lstStyle/>
          <a:p>
            <a:fld id="{65FFDCBB-AFCF-4CDA-9878-8EEC19091F56}" type="slidenum">
              <a:rPr kumimoji="1" lang="ja-JP" altLang="en-US" smtClean="0"/>
              <a:t>15</a:t>
            </a:fld>
            <a:endParaRPr kumimoji="1" lang="ja-JP" altLang="en-US"/>
          </a:p>
        </p:txBody>
      </p:sp>
    </p:spTree>
    <p:extLst>
      <p:ext uri="{BB962C8B-B14F-4D97-AF65-F5344CB8AC3E}">
        <p14:creationId xmlns:p14="http://schemas.microsoft.com/office/powerpoint/2010/main" val="437406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集計方法について説明します</a:t>
            </a:r>
            <a:endParaRPr kumimoji="1" lang="en-US" altLang="ja-JP" dirty="0"/>
          </a:p>
          <a:p>
            <a:r>
              <a:rPr kumimoji="1" lang="ja-JP" altLang="en-US"/>
              <a:t>まず，トークン単位で作成者を調べられる</a:t>
            </a:r>
            <a:r>
              <a:rPr kumimoji="1" lang="en-US" altLang="ja-JP" dirty="0" err="1"/>
              <a:t>Cregit</a:t>
            </a:r>
            <a:r>
              <a:rPr kumimoji="1" lang="ja-JP" altLang="en-US"/>
              <a:t>というツールを利用し</a:t>
            </a:r>
            <a:endParaRPr kumimoji="1" lang="en-US" altLang="ja-JP" dirty="0"/>
          </a:p>
          <a:p>
            <a:r>
              <a:rPr lang="ja-JP" altLang="en-US" b="1">
                <a:solidFill>
                  <a:srgbClr val="0070C0"/>
                </a:solidFill>
              </a:rPr>
              <a:t>各ファイルごとに</a:t>
            </a:r>
            <a:r>
              <a:rPr lang="en-US" altLang="ja-JP" b="1" dirty="0">
                <a:solidFill>
                  <a:srgbClr val="0070C0"/>
                </a:solidFill>
              </a:rPr>
              <a:t>Author</a:t>
            </a:r>
            <a:r>
              <a:rPr lang="ja-JP" altLang="en-US" b="1">
                <a:solidFill>
                  <a:srgbClr val="0070C0"/>
                </a:solidFill>
              </a:rPr>
              <a:t>，各</a:t>
            </a:r>
            <a:r>
              <a:rPr lang="en-US" altLang="ja-JP" b="1" dirty="0">
                <a:solidFill>
                  <a:srgbClr val="0070C0"/>
                </a:solidFill>
              </a:rPr>
              <a:t>Author</a:t>
            </a:r>
            <a:r>
              <a:rPr lang="ja-JP" altLang="en-US" b="1">
                <a:solidFill>
                  <a:srgbClr val="0070C0"/>
                </a:solidFill>
              </a:rPr>
              <a:t>が追加したトークン数，コミットの</a:t>
            </a:r>
            <a:r>
              <a:rPr lang="en-US" altLang="ja-JP" b="1" dirty="0">
                <a:solidFill>
                  <a:srgbClr val="0070C0"/>
                </a:solidFill>
              </a:rPr>
              <a:t>Commit</a:t>
            </a:r>
            <a:r>
              <a:rPr lang="ja-JP" altLang="en-US" b="1">
                <a:solidFill>
                  <a:srgbClr val="0070C0"/>
                </a:solidFill>
              </a:rPr>
              <a:t> </a:t>
            </a:r>
            <a:r>
              <a:rPr lang="en-US" altLang="ja-JP" b="1" dirty="0">
                <a:solidFill>
                  <a:srgbClr val="0070C0"/>
                </a:solidFill>
              </a:rPr>
              <a:t>ID</a:t>
            </a:r>
            <a:r>
              <a:rPr lang="ja-JP" altLang="en-US" b="1">
                <a:solidFill>
                  <a:srgbClr val="0070C0"/>
                </a:solidFill>
              </a:rPr>
              <a:t>を取得します</a:t>
            </a:r>
            <a:endParaRPr kumimoji="1" lang="ja-JP" altLang="en-US"/>
          </a:p>
        </p:txBody>
      </p:sp>
      <p:sp>
        <p:nvSpPr>
          <p:cNvPr id="4" name="スライド番号プレースホルダー 3"/>
          <p:cNvSpPr>
            <a:spLocks noGrp="1"/>
          </p:cNvSpPr>
          <p:nvPr>
            <p:ph type="sldNum" sz="quarter" idx="5"/>
          </p:nvPr>
        </p:nvSpPr>
        <p:spPr/>
        <p:txBody>
          <a:bodyPr/>
          <a:lstStyle/>
          <a:p>
            <a:fld id="{65FFDCBB-AFCF-4CDA-9878-8EEC19091F56}" type="slidenum">
              <a:rPr kumimoji="1" lang="ja-JP" altLang="en-US" smtClean="0"/>
              <a:t>16</a:t>
            </a:fld>
            <a:endParaRPr kumimoji="1" lang="ja-JP" altLang="en-US"/>
          </a:p>
        </p:txBody>
      </p:sp>
    </p:spTree>
    <p:extLst>
      <p:ext uri="{BB962C8B-B14F-4D97-AF65-F5344CB8AC3E}">
        <p14:creationId xmlns:p14="http://schemas.microsoft.com/office/powerpoint/2010/main" val="3881380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次に</a:t>
            </a:r>
            <a:r>
              <a:rPr lang="en-US" altLang="ja-JP" b="1" dirty="0">
                <a:solidFill>
                  <a:srgbClr val="0070C0"/>
                </a:solidFill>
              </a:rPr>
              <a:t>git </a:t>
            </a:r>
            <a:r>
              <a:rPr lang="ja-JP" altLang="en-US" b="1">
                <a:solidFill>
                  <a:srgbClr val="0070C0"/>
                </a:solidFill>
              </a:rPr>
              <a:t>コマンドを用いて各</a:t>
            </a:r>
            <a:r>
              <a:rPr lang="en-US" altLang="ja-JP" b="1" dirty="0">
                <a:solidFill>
                  <a:srgbClr val="0070C0"/>
                </a:solidFill>
              </a:rPr>
              <a:t>Author</a:t>
            </a:r>
            <a:r>
              <a:rPr lang="ja-JP" altLang="en-US" b="1">
                <a:solidFill>
                  <a:srgbClr val="0070C0"/>
                </a:solidFill>
              </a:rPr>
              <a:t>のメールアドレスのドメインを取得します</a:t>
            </a:r>
            <a:endParaRPr lang="en-US" altLang="ja-JP" b="1" dirty="0">
              <a:solidFill>
                <a:srgbClr val="0070C0"/>
              </a:solidFill>
            </a:endParaRPr>
          </a:p>
          <a:p>
            <a:endParaRPr kumimoji="1" lang="ja-JP" altLang="en-US"/>
          </a:p>
        </p:txBody>
      </p:sp>
      <p:sp>
        <p:nvSpPr>
          <p:cNvPr id="4" name="スライド番号プレースホルダー 3"/>
          <p:cNvSpPr>
            <a:spLocks noGrp="1"/>
          </p:cNvSpPr>
          <p:nvPr>
            <p:ph type="sldNum" sz="quarter" idx="5"/>
          </p:nvPr>
        </p:nvSpPr>
        <p:spPr/>
        <p:txBody>
          <a:bodyPr/>
          <a:lstStyle/>
          <a:p>
            <a:fld id="{65FFDCBB-AFCF-4CDA-9878-8EEC19091F56}" type="slidenum">
              <a:rPr kumimoji="1" lang="ja-JP" altLang="en-US" smtClean="0"/>
              <a:t>17</a:t>
            </a:fld>
            <a:endParaRPr kumimoji="1" lang="ja-JP" altLang="en-US"/>
          </a:p>
        </p:txBody>
      </p:sp>
    </p:spTree>
    <p:extLst>
      <p:ext uri="{BB962C8B-B14F-4D97-AF65-F5344CB8AC3E}">
        <p14:creationId xmlns:p14="http://schemas.microsoft.com/office/powerpoint/2010/main" val="3628593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さらに</a:t>
            </a:r>
            <a:r>
              <a:rPr lang="en-US" altLang="ja-JP" b="1" dirty="0">
                <a:solidFill>
                  <a:srgbClr val="0070C0"/>
                </a:solidFill>
              </a:rPr>
              <a:t>git </a:t>
            </a:r>
            <a:r>
              <a:rPr lang="ja-JP" altLang="en-US" b="1">
                <a:solidFill>
                  <a:srgbClr val="0070C0"/>
                </a:solidFill>
              </a:rPr>
              <a:t>コマンドを用いて著作権表示を追加したコミットの</a:t>
            </a:r>
            <a:r>
              <a:rPr lang="en-US" altLang="ja-JP" b="1" dirty="0">
                <a:solidFill>
                  <a:srgbClr val="0070C0"/>
                </a:solidFill>
              </a:rPr>
              <a:t>Commit</a:t>
            </a:r>
            <a:r>
              <a:rPr lang="ja-JP" altLang="en-US" b="1">
                <a:solidFill>
                  <a:srgbClr val="0070C0"/>
                </a:solidFill>
              </a:rPr>
              <a:t> </a:t>
            </a:r>
            <a:r>
              <a:rPr lang="en-US" altLang="ja-JP" b="1" dirty="0">
                <a:solidFill>
                  <a:srgbClr val="0070C0"/>
                </a:solidFill>
              </a:rPr>
              <a:t>ID</a:t>
            </a:r>
            <a:r>
              <a:rPr lang="ja-JP" altLang="en-US" b="1">
                <a:solidFill>
                  <a:srgbClr val="0070C0"/>
                </a:solidFill>
              </a:rPr>
              <a:t>を取得します</a:t>
            </a:r>
            <a:endParaRPr kumimoji="1" lang="en-US" altLang="ja-JP" dirty="0"/>
          </a:p>
          <a:p>
            <a:r>
              <a:rPr kumimoji="1" lang="ja-JP" altLang="en-US"/>
              <a:t>ここで</a:t>
            </a:r>
            <a:r>
              <a:rPr kumimoji="1" lang="en-US" altLang="ja-JP" dirty="0"/>
              <a:t>A</a:t>
            </a:r>
            <a:r>
              <a:rPr kumimoji="1" lang="ja-JP" altLang="en-US"/>
              <a:t>さんと</a:t>
            </a:r>
            <a:r>
              <a:rPr kumimoji="1" lang="en-US" altLang="ja-JP" dirty="0"/>
              <a:t>D</a:t>
            </a:r>
            <a:r>
              <a:rPr kumimoji="1" lang="ja-JP" altLang="en-US"/>
              <a:t>さんが著作権表示を追加していることがわかり，</a:t>
            </a:r>
            <a:endParaRPr kumimoji="1" lang="en-US" altLang="ja-JP" dirty="0"/>
          </a:p>
          <a:p>
            <a:r>
              <a:rPr kumimoji="1" lang="en-US" altLang="ja-JP" dirty="0"/>
              <a:t>A</a:t>
            </a:r>
            <a:r>
              <a:rPr kumimoji="1" lang="ja-JP" altLang="en-US"/>
              <a:t>さんと</a:t>
            </a:r>
            <a:r>
              <a:rPr kumimoji="1" lang="en-US" altLang="ja-JP" dirty="0"/>
              <a:t>D</a:t>
            </a:r>
            <a:r>
              <a:rPr kumimoji="1" lang="ja-JP" altLang="en-US"/>
              <a:t>さんが追加したトークンは著作権表示があるトークンとなります．</a:t>
            </a:r>
          </a:p>
        </p:txBody>
      </p:sp>
      <p:sp>
        <p:nvSpPr>
          <p:cNvPr id="4" name="スライド番号プレースホルダー 3"/>
          <p:cNvSpPr>
            <a:spLocks noGrp="1"/>
          </p:cNvSpPr>
          <p:nvPr>
            <p:ph type="sldNum" sz="quarter" idx="5"/>
          </p:nvPr>
        </p:nvSpPr>
        <p:spPr/>
        <p:txBody>
          <a:bodyPr/>
          <a:lstStyle/>
          <a:p>
            <a:fld id="{65FFDCBB-AFCF-4CDA-9878-8EEC19091F56}" type="slidenum">
              <a:rPr kumimoji="1" lang="ja-JP" altLang="en-US" smtClean="0"/>
              <a:t>18</a:t>
            </a:fld>
            <a:endParaRPr kumimoji="1" lang="ja-JP" altLang="en-US"/>
          </a:p>
        </p:txBody>
      </p:sp>
    </p:spTree>
    <p:extLst>
      <p:ext uri="{BB962C8B-B14F-4D97-AF65-F5344CB8AC3E}">
        <p14:creationId xmlns:p14="http://schemas.microsoft.com/office/powerpoint/2010/main" val="2885261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さらに</a:t>
            </a:r>
            <a:r>
              <a:rPr kumimoji="1" lang="en-US" altLang="ja-JP" dirty="0"/>
              <a:t>C</a:t>
            </a:r>
            <a:r>
              <a:rPr kumimoji="1" lang="ja-JP" altLang="en-US"/>
              <a:t>さんは</a:t>
            </a:r>
            <a:r>
              <a:rPr kumimoji="1" lang="en-US" altLang="ja-JP" dirty="0"/>
              <a:t>A</a:t>
            </a:r>
            <a:r>
              <a:rPr kumimoji="1" lang="ja-JP" altLang="en-US"/>
              <a:t>さんと同じドメインを使っていてこのドメインはフリーメールのドメインではないので</a:t>
            </a:r>
            <a:endParaRPr kumimoji="1" lang="en-US" altLang="ja-JP" dirty="0"/>
          </a:p>
          <a:p>
            <a:r>
              <a:rPr kumimoji="1" lang="en-US" altLang="ja-JP" dirty="0"/>
              <a:t>C</a:t>
            </a:r>
            <a:r>
              <a:rPr kumimoji="1" lang="ja-JP" altLang="en-US"/>
              <a:t>さんが追加したトークンも著作権表示があるトークンとなります</a:t>
            </a:r>
            <a:endParaRPr kumimoji="1" lang="en-US" altLang="ja-JP" dirty="0"/>
          </a:p>
          <a:p>
            <a:r>
              <a:rPr kumimoji="1" lang="en-US" altLang="ja-JP" dirty="0"/>
              <a:t>B</a:t>
            </a:r>
            <a:r>
              <a:rPr kumimoji="1" lang="ja-JP" altLang="en-US"/>
              <a:t>さんは</a:t>
            </a:r>
            <a:r>
              <a:rPr kumimoji="1" lang="en-US" altLang="ja-JP" dirty="0"/>
              <a:t>D</a:t>
            </a:r>
            <a:r>
              <a:rPr kumimoji="1" lang="ja-JP" altLang="en-US"/>
              <a:t>さんと同じドメインを使っていますがフリーメールのドメインなので</a:t>
            </a:r>
            <a:endParaRPr kumimoji="1" lang="en-US" altLang="ja-JP" dirty="0"/>
          </a:p>
          <a:p>
            <a:r>
              <a:rPr kumimoji="1" lang="en-US" altLang="ja-JP" dirty="0"/>
              <a:t>B</a:t>
            </a:r>
            <a:r>
              <a:rPr kumimoji="1" lang="ja-JP" altLang="en-US"/>
              <a:t>さんと</a:t>
            </a:r>
            <a:r>
              <a:rPr kumimoji="1" lang="en-US" altLang="ja-JP" dirty="0"/>
              <a:t>D</a:t>
            </a:r>
            <a:r>
              <a:rPr kumimoji="1" lang="ja-JP" altLang="en-US"/>
              <a:t>さんは同じ団体に属してるとはみなされず</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B</a:t>
            </a:r>
            <a:r>
              <a:rPr kumimoji="1" lang="ja-JP" altLang="en-US"/>
              <a:t>さんが追加したトークンは著作権表示があるトークンとはなりません</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65FFDCBB-AFCF-4CDA-9878-8EEC19091F56}" type="slidenum">
              <a:rPr kumimoji="1" lang="ja-JP" altLang="en-US" smtClean="0"/>
              <a:t>19</a:t>
            </a:fld>
            <a:endParaRPr kumimoji="1" lang="ja-JP" altLang="en-US"/>
          </a:p>
        </p:txBody>
      </p:sp>
    </p:spTree>
    <p:extLst>
      <p:ext uri="{BB962C8B-B14F-4D97-AF65-F5344CB8AC3E}">
        <p14:creationId xmlns:p14="http://schemas.microsoft.com/office/powerpoint/2010/main" val="3909856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研究の背景となる</a:t>
            </a:r>
            <a:r>
              <a:rPr kumimoji="1" lang="en-US" altLang="ja-JP" dirty="0"/>
              <a:t>OSS</a:t>
            </a:r>
            <a:r>
              <a:rPr kumimoji="1" lang="ja-JP" altLang="en-US"/>
              <a:t>について説明します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OSS</a:t>
            </a:r>
            <a:r>
              <a:rPr kumimoji="1" lang="ja-JP" altLang="en-US"/>
              <a:t>とは端的に言えばソースコードが公開されており</a:t>
            </a:r>
            <a:r>
              <a:rPr lang="ja-JP" altLang="en-US"/>
              <a:t>誰でも自由に改変して再配布することができるソフトウェアです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今回調査の対象とした</a:t>
            </a:r>
            <a:r>
              <a:rPr lang="en-US" altLang="ja-JP" dirty="0"/>
              <a:t>Linux</a:t>
            </a:r>
            <a:r>
              <a:rPr lang="ja-JP" altLang="en-US"/>
              <a:t>カーネルは</a:t>
            </a:r>
            <a:r>
              <a:rPr lang="en-US" altLang="ja-JP" dirty="0"/>
              <a:t>2 </a:t>
            </a:r>
            <a:r>
              <a:rPr lang="ja-JP" altLang="en-US"/>
              <a:t>万人を超える人が開発に参加している大規模な</a:t>
            </a:r>
            <a:r>
              <a:rPr lang="en-US" altLang="ja-JP" dirty="0"/>
              <a:t>OSS</a:t>
            </a:r>
            <a:r>
              <a:rPr lang="ja-JP" altLang="en-US"/>
              <a:t>です</a:t>
            </a:r>
            <a:endParaRPr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65FFDCBB-AFCF-4CDA-9878-8EEC19091F56}" type="slidenum">
              <a:rPr kumimoji="1" lang="ja-JP" altLang="en-US" smtClean="0"/>
              <a:t>2</a:t>
            </a:fld>
            <a:endParaRPr kumimoji="1" lang="ja-JP" altLang="en-US"/>
          </a:p>
        </p:txBody>
      </p:sp>
    </p:spTree>
    <p:extLst>
      <p:ext uri="{BB962C8B-B14F-4D97-AF65-F5344CB8AC3E}">
        <p14:creationId xmlns:p14="http://schemas.microsoft.com/office/powerpoint/2010/main" val="3852882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このようにして</a:t>
            </a:r>
            <a:r>
              <a:rPr lang="ja-JP" altLang="en-US" b="1">
                <a:solidFill>
                  <a:srgbClr val="0070C0"/>
                </a:solidFill>
              </a:rPr>
              <a:t>著作権表示があるトークン，ないトークンを集計します</a:t>
            </a:r>
            <a:endParaRPr lang="en-US" altLang="ja-JP" b="1"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a:solidFill>
                  <a:srgbClr val="0070C0"/>
                </a:solidFill>
              </a:rPr>
              <a:t>今回の例では</a:t>
            </a:r>
            <a:r>
              <a:rPr lang="en-US" altLang="ja-JP" b="1" dirty="0">
                <a:solidFill>
                  <a:srgbClr val="0070C0"/>
                </a:solidFill>
              </a:rPr>
              <a:t>A</a:t>
            </a:r>
            <a:r>
              <a:rPr lang="ja-JP" altLang="en-US" b="1">
                <a:solidFill>
                  <a:srgbClr val="0070C0"/>
                </a:solidFill>
              </a:rPr>
              <a:t>さん</a:t>
            </a:r>
            <a:r>
              <a:rPr lang="en-US" altLang="ja-JP" b="1" dirty="0">
                <a:solidFill>
                  <a:srgbClr val="0070C0"/>
                </a:solidFill>
              </a:rPr>
              <a:t>C</a:t>
            </a:r>
            <a:r>
              <a:rPr lang="ja-JP" altLang="en-US" b="1">
                <a:solidFill>
                  <a:srgbClr val="0070C0"/>
                </a:solidFill>
              </a:rPr>
              <a:t>さん</a:t>
            </a:r>
            <a:r>
              <a:rPr lang="en-US" altLang="ja-JP" b="1" dirty="0">
                <a:solidFill>
                  <a:srgbClr val="0070C0"/>
                </a:solidFill>
              </a:rPr>
              <a:t>D</a:t>
            </a:r>
            <a:r>
              <a:rPr lang="ja-JP" altLang="en-US" b="1">
                <a:solidFill>
                  <a:srgbClr val="0070C0"/>
                </a:solidFill>
              </a:rPr>
              <a:t>さんが追加したトークンの合計</a:t>
            </a:r>
            <a:r>
              <a:rPr lang="en-US" altLang="ja-JP" b="1" dirty="0">
                <a:solidFill>
                  <a:srgbClr val="0070C0"/>
                </a:solidFill>
              </a:rPr>
              <a:t>110</a:t>
            </a:r>
            <a:r>
              <a:rPr lang="ja-JP" altLang="en-US" b="1">
                <a:solidFill>
                  <a:srgbClr val="0070C0"/>
                </a:solidFill>
              </a:rPr>
              <a:t>こが著作権表示があるトークン</a:t>
            </a:r>
            <a:endParaRPr lang="en-US" altLang="ja-JP" b="1"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dirty="0">
                <a:solidFill>
                  <a:srgbClr val="0070C0"/>
                </a:solidFill>
              </a:rPr>
              <a:t>B</a:t>
            </a:r>
            <a:r>
              <a:rPr lang="ja-JP" altLang="en-US" b="1">
                <a:solidFill>
                  <a:srgbClr val="0070C0"/>
                </a:solidFill>
              </a:rPr>
              <a:t>さんが追加した</a:t>
            </a:r>
            <a:r>
              <a:rPr lang="en-US" altLang="ja-JP" b="1" dirty="0">
                <a:solidFill>
                  <a:srgbClr val="0070C0"/>
                </a:solidFill>
              </a:rPr>
              <a:t>40</a:t>
            </a:r>
            <a:r>
              <a:rPr lang="ja-JP" altLang="en-US" b="1">
                <a:solidFill>
                  <a:srgbClr val="0070C0"/>
                </a:solidFill>
              </a:rPr>
              <a:t>このトークンが著作権表示がないトークンとなります</a:t>
            </a:r>
            <a:endParaRPr lang="en-US" altLang="ja-JP" b="1" dirty="0">
              <a:solidFill>
                <a:srgbClr val="0070C0"/>
              </a:solidFill>
            </a:endParaRPr>
          </a:p>
          <a:p>
            <a:endParaRPr kumimoji="1" lang="en-US" altLang="ja-JP" dirty="0"/>
          </a:p>
          <a:p>
            <a:r>
              <a:rPr kumimoji="1" lang="en-US" altLang="ja-JP" dirty="0"/>
              <a:t>6:15</a:t>
            </a:r>
            <a:endParaRPr kumimoji="1" lang="ja-JP" altLang="en-US"/>
          </a:p>
        </p:txBody>
      </p:sp>
      <p:sp>
        <p:nvSpPr>
          <p:cNvPr id="4" name="スライド番号プレースホルダー 3"/>
          <p:cNvSpPr>
            <a:spLocks noGrp="1"/>
          </p:cNvSpPr>
          <p:nvPr>
            <p:ph type="sldNum" sz="quarter" idx="5"/>
          </p:nvPr>
        </p:nvSpPr>
        <p:spPr/>
        <p:txBody>
          <a:bodyPr/>
          <a:lstStyle/>
          <a:p>
            <a:fld id="{65FFDCBB-AFCF-4CDA-9878-8EEC19091F56}" type="slidenum">
              <a:rPr kumimoji="1" lang="ja-JP" altLang="en-US" smtClean="0"/>
              <a:t>20</a:t>
            </a:fld>
            <a:endParaRPr kumimoji="1" lang="ja-JP" altLang="en-US"/>
          </a:p>
        </p:txBody>
      </p:sp>
    </p:spTree>
    <p:extLst>
      <p:ext uri="{BB962C8B-B14F-4D97-AF65-F5344CB8AC3E}">
        <p14:creationId xmlns:p14="http://schemas.microsoft.com/office/powerpoint/2010/main" val="4255632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このようにして調査した結果について説明します</a:t>
            </a:r>
            <a:endParaRPr kumimoji="1" lang="en-US" altLang="ja-JP" dirty="0"/>
          </a:p>
          <a:p>
            <a:r>
              <a:rPr kumimoji="1" lang="ja-JP" altLang="en-US"/>
              <a:t>はじめに</a:t>
            </a:r>
            <a:r>
              <a:rPr kumimoji="1" lang="en-US" altLang="ja-JP" dirty="0"/>
              <a:t>RQ1</a:t>
            </a:r>
            <a:r>
              <a:rPr kumimoji="1" lang="ja-JP" altLang="en-US"/>
              <a:t>について説明します</a:t>
            </a:r>
            <a:endParaRPr kumimoji="1" lang="en-US" altLang="ja-JP" dirty="0"/>
          </a:p>
          <a:p>
            <a:r>
              <a:rPr kumimoji="1" lang="en-US" altLang="ja-JP" dirty="0"/>
              <a:t>RQ1</a:t>
            </a:r>
            <a:r>
              <a:rPr kumimoji="1" lang="ja-JP" altLang="en-US"/>
              <a:t>ではまずトークンごとに著作権表示の有無を調べました</a:t>
            </a:r>
            <a:endParaRPr kumimoji="1" lang="en-US" altLang="ja-JP" dirty="0"/>
          </a:p>
          <a:p>
            <a:r>
              <a:rPr kumimoji="1" lang="ja-JP" altLang="en-US"/>
              <a:t>すると著作権表示があるトークンが</a:t>
            </a:r>
            <a:r>
              <a:rPr kumimoji="1" lang="en-US" altLang="ja-JP" dirty="0"/>
              <a:t>78%,</a:t>
            </a:r>
            <a:r>
              <a:rPr kumimoji="1" lang="ja-JP" altLang="en-US"/>
              <a:t>著作権表示がないトークンが</a:t>
            </a:r>
            <a:r>
              <a:rPr kumimoji="1" lang="en-US" altLang="ja-JP" dirty="0"/>
              <a:t>22%</a:t>
            </a:r>
            <a:r>
              <a:rPr kumimoji="1" lang="ja-JP" altLang="en-US"/>
              <a:t>でした</a:t>
            </a:r>
            <a:endParaRPr kumimoji="1" lang="en-US" altLang="ja-JP" dirty="0"/>
          </a:p>
          <a:p>
            <a:r>
              <a:rPr kumimoji="1" lang="en-US" altLang="ja-JP" dirty="0"/>
              <a:t>4~5</a:t>
            </a:r>
            <a:r>
              <a:rPr kumimoji="1" lang="ja-JP" altLang="en-US"/>
              <a:t>つに一つのトークンに著作権表示がないと考えると</a:t>
            </a:r>
            <a:endParaRPr kumimoji="1" lang="en-US" altLang="ja-JP" dirty="0"/>
          </a:p>
          <a:p>
            <a:r>
              <a:rPr kumimoji="1" lang="ja-JP" altLang="en-US"/>
              <a:t>著作権表示が十分でないと言えます</a:t>
            </a:r>
          </a:p>
        </p:txBody>
      </p:sp>
      <p:sp>
        <p:nvSpPr>
          <p:cNvPr id="4" name="スライド番号プレースホルダー 3"/>
          <p:cNvSpPr>
            <a:spLocks noGrp="1"/>
          </p:cNvSpPr>
          <p:nvPr>
            <p:ph type="sldNum" sz="quarter" idx="5"/>
          </p:nvPr>
        </p:nvSpPr>
        <p:spPr/>
        <p:txBody>
          <a:bodyPr/>
          <a:lstStyle/>
          <a:p>
            <a:fld id="{65FFDCBB-AFCF-4CDA-9878-8EEC19091F56}" type="slidenum">
              <a:rPr kumimoji="1" lang="ja-JP" altLang="en-US" smtClean="0"/>
              <a:t>21</a:t>
            </a:fld>
            <a:endParaRPr kumimoji="1" lang="ja-JP" altLang="en-US"/>
          </a:p>
        </p:txBody>
      </p:sp>
    </p:spTree>
    <p:extLst>
      <p:ext uri="{BB962C8B-B14F-4D97-AF65-F5344CB8AC3E}">
        <p14:creationId xmlns:p14="http://schemas.microsoft.com/office/powerpoint/2010/main" val="1392128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次にファイル別に著作権表示の有無を調べたところ</a:t>
            </a:r>
            <a:endParaRPr kumimoji="1" lang="en-US" altLang="ja-JP" dirty="0"/>
          </a:p>
          <a:p>
            <a:r>
              <a:rPr kumimoji="1" lang="ja-JP" altLang="en-US"/>
              <a:t>著作権表示を含むファイルは全体の</a:t>
            </a:r>
            <a:r>
              <a:rPr kumimoji="1" lang="en-US" altLang="ja-JP" dirty="0"/>
              <a:t>81%</a:t>
            </a:r>
            <a:r>
              <a:rPr kumimoji="1" lang="ja-JP" altLang="en-US"/>
              <a:t>でしたがそのほとんどは</a:t>
            </a:r>
            <a:br>
              <a:rPr kumimoji="1" lang="en-US" altLang="ja-JP" dirty="0"/>
            </a:br>
            <a:r>
              <a:rPr kumimoji="1" lang="ja-JP" altLang="en-US"/>
              <a:t>著作権表示がないトークンを含んでいました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したがって</a:t>
            </a:r>
            <a:r>
              <a:rPr lang="ja-JP" altLang="en-US" sz="1200"/>
              <a:t>著作権表示を含んでいても</a:t>
            </a:r>
            <a:br>
              <a:rPr lang="en-US" altLang="ja-JP" sz="1200" dirty="0"/>
            </a:br>
            <a:r>
              <a:rPr lang="ja-JP" altLang="en-US" sz="1200"/>
              <a:t>その著作権表示がファイル内のすべてのトークンの</a:t>
            </a:r>
            <a:br>
              <a:rPr lang="en-US" altLang="ja-JP" sz="1200" dirty="0"/>
            </a:br>
            <a:r>
              <a:rPr lang="ja-JP" altLang="en-US" sz="1200"/>
              <a:t>著作権の所在をカバーできていない場合が多いことがわかりました</a:t>
            </a:r>
          </a:p>
          <a:p>
            <a:endParaRPr kumimoji="1" lang="ja-JP" altLang="en-US"/>
          </a:p>
        </p:txBody>
      </p:sp>
      <p:sp>
        <p:nvSpPr>
          <p:cNvPr id="4" name="スライド番号プレースホルダー 3"/>
          <p:cNvSpPr>
            <a:spLocks noGrp="1"/>
          </p:cNvSpPr>
          <p:nvPr>
            <p:ph type="sldNum" sz="quarter" idx="5"/>
          </p:nvPr>
        </p:nvSpPr>
        <p:spPr/>
        <p:txBody>
          <a:bodyPr/>
          <a:lstStyle/>
          <a:p>
            <a:fld id="{65FFDCBB-AFCF-4CDA-9878-8EEC19091F56}" type="slidenum">
              <a:rPr kumimoji="1" lang="ja-JP" altLang="en-US" smtClean="0"/>
              <a:t>22</a:t>
            </a:fld>
            <a:endParaRPr kumimoji="1" lang="ja-JP" altLang="en-US"/>
          </a:p>
        </p:txBody>
      </p:sp>
    </p:spTree>
    <p:extLst>
      <p:ext uri="{BB962C8B-B14F-4D97-AF65-F5344CB8AC3E}">
        <p14:creationId xmlns:p14="http://schemas.microsoft.com/office/powerpoint/2010/main" val="1596781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さらに過去のバージョンとの比較においては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solidFill>
                  <a:schemeClr val="tx1"/>
                </a:solidFill>
                <a:latin typeface="+mn-ea"/>
                <a:ea typeface="+mn-ea"/>
              </a:rPr>
              <a:t>著作権表示があるトークンの割合と</a:t>
            </a:r>
            <a:r>
              <a:rPr lang="ja-JP" altLang="en-US">
                <a:solidFill>
                  <a:schemeClr val="tx1"/>
                </a:solidFill>
              </a:rPr>
              <a:t>すべてのトークンに著作権表示があるファイルの割合</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solidFill>
                  <a:schemeClr val="tx1"/>
                </a:solidFill>
                <a:latin typeface="+mn-ea"/>
                <a:ea typeface="+mn-ea"/>
              </a:rPr>
              <a:t>のいずれもが過去のバージョンと比べて低下していることがわかりました</a:t>
            </a:r>
          </a:p>
          <a:p>
            <a:endParaRPr kumimoji="1" lang="ja-JP" altLang="en-US"/>
          </a:p>
        </p:txBody>
      </p:sp>
      <p:sp>
        <p:nvSpPr>
          <p:cNvPr id="4" name="スライド番号プレースホルダー 3"/>
          <p:cNvSpPr>
            <a:spLocks noGrp="1"/>
          </p:cNvSpPr>
          <p:nvPr>
            <p:ph type="sldNum" sz="quarter" idx="5"/>
          </p:nvPr>
        </p:nvSpPr>
        <p:spPr/>
        <p:txBody>
          <a:bodyPr/>
          <a:lstStyle/>
          <a:p>
            <a:fld id="{65FFDCBB-AFCF-4CDA-9878-8EEC19091F56}" type="slidenum">
              <a:rPr kumimoji="1" lang="ja-JP" altLang="en-US" smtClean="0"/>
              <a:t>23</a:t>
            </a:fld>
            <a:endParaRPr kumimoji="1" lang="ja-JP" altLang="en-US"/>
          </a:p>
        </p:txBody>
      </p:sp>
    </p:spTree>
    <p:extLst>
      <p:ext uri="{BB962C8B-B14F-4D97-AF65-F5344CB8AC3E}">
        <p14:creationId xmlns:p14="http://schemas.microsoft.com/office/powerpoint/2010/main" val="1194259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これらの結果，特に</a:t>
            </a:r>
            <a:r>
              <a:rPr lang="ja-JP" altLang="en-US"/>
              <a:t>著作権表示を含むものの著作権表示がないトークンを含むファイルが</a:t>
            </a:r>
            <a:r>
              <a:rPr lang="en-US" altLang="ja-JP" dirty="0"/>
              <a:t>65%</a:t>
            </a:r>
            <a:r>
              <a:rPr lang="ja-JP" altLang="en-US"/>
              <a:t>も存在した</a:t>
            </a:r>
            <a:r>
              <a:rPr kumimoji="1" lang="ja-JP" altLang="en-US"/>
              <a:t>という結果からは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ソースコードの改変によって著作権表示がないトークンが発生していることが示唆されます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よって著作権表示の追加を編集者が忘れていた可能性が考えられます</a:t>
            </a:r>
            <a:endParaRPr kumimoji="1" lang="ja-JP" alt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5"/>
          </p:nvPr>
        </p:nvSpPr>
        <p:spPr/>
        <p:txBody>
          <a:bodyPr/>
          <a:lstStyle/>
          <a:p>
            <a:fld id="{65FFDCBB-AFCF-4CDA-9878-8EEC19091F56}" type="slidenum">
              <a:rPr kumimoji="1" lang="ja-JP" altLang="en-US" smtClean="0"/>
              <a:t>24</a:t>
            </a:fld>
            <a:endParaRPr kumimoji="1" lang="ja-JP" altLang="en-US"/>
          </a:p>
        </p:txBody>
      </p:sp>
    </p:spTree>
    <p:extLst>
      <p:ext uri="{BB962C8B-B14F-4D97-AF65-F5344CB8AC3E}">
        <p14:creationId xmlns:p14="http://schemas.microsoft.com/office/powerpoint/2010/main" val="826841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a:t>
            </a:r>
            <a:r>
              <a:rPr kumimoji="1" lang="en-US" altLang="ja-JP" dirty="0"/>
              <a:t>RQ2</a:t>
            </a:r>
            <a:r>
              <a:rPr kumimoji="1" lang="ja-JP" altLang="en-US"/>
              <a:t>について説明します</a:t>
            </a:r>
            <a:endParaRPr kumimoji="1" lang="en-US" altLang="ja-JP" dirty="0"/>
          </a:p>
          <a:p>
            <a:r>
              <a:rPr kumimoji="1" lang="en-US" altLang="ja-JP" dirty="0"/>
              <a:t>RQ2</a:t>
            </a:r>
            <a:r>
              <a:rPr kumimoji="1" lang="ja-JP" altLang="en-US"/>
              <a:t>ではまず，団体での開発と個人での開発による</a:t>
            </a:r>
            <a:endParaRPr kumimoji="1" lang="en-US" altLang="ja-JP" dirty="0"/>
          </a:p>
          <a:p>
            <a:r>
              <a:rPr kumimoji="1" lang="ja-JP" altLang="en-US"/>
              <a:t>著作権表示があるトークンの割合の比較を行いました</a:t>
            </a:r>
            <a:endParaRPr kumimoji="1" lang="en-US" altLang="ja-JP" dirty="0"/>
          </a:p>
          <a:p>
            <a:r>
              <a:rPr kumimoji="1" lang="ja-JP" altLang="en-US"/>
              <a:t>すると団体での開発の方が個人での開発よりも</a:t>
            </a:r>
            <a:endParaRPr kumimoji="1" lang="en-US" altLang="ja-JP" dirty="0"/>
          </a:p>
          <a:p>
            <a:r>
              <a:rPr kumimoji="1" lang="ja-JP" altLang="en-US"/>
              <a:t>著作権表示があるトークンの割合がやや高かったものの</a:t>
            </a:r>
            <a:endParaRPr kumimoji="1" lang="en-US" altLang="ja-JP" dirty="0"/>
          </a:p>
          <a:p>
            <a:r>
              <a:rPr kumimoji="1" lang="ja-JP" altLang="en-US"/>
              <a:t>どちらも</a:t>
            </a:r>
            <a:r>
              <a:rPr kumimoji="1" lang="en-US" altLang="ja-JP" sz="1200" dirty="0"/>
              <a:t>70%~80%</a:t>
            </a:r>
            <a:r>
              <a:rPr kumimoji="1" lang="ja-JP" altLang="en-US" sz="1200"/>
              <a:t>の間でありそれほど大きな違いは見られませんでした</a:t>
            </a:r>
            <a:endParaRPr kumimoji="1" lang="ja-JP" altLang="en-US"/>
          </a:p>
        </p:txBody>
      </p:sp>
      <p:sp>
        <p:nvSpPr>
          <p:cNvPr id="4" name="スライド番号プレースホルダー 3"/>
          <p:cNvSpPr>
            <a:spLocks noGrp="1"/>
          </p:cNvSpPr>
          <p:nvPr>
            <p:ph type="sldNum" sz="quarter" idx="5"/>
          </p:nvPr>
        </p:nvSpPr>
        <p:spPr/>
        <p:txBody>
          <a:bodyPr/>
          <a:lstStyle/>
          <a:p>
            <a:fld id="{65FFDCBB-AFCF-4CDA-9878-8EEC19091F56}" type="slidenum">
              <a:rPr kumimoji="1" lang="ja-JP" altLang="en-US" smtClean="0"/>
              <a:t>25</a:t>
            </a:fld>
            <a:endParaRPr kumimoji="1" lang="ja-JP" altLang="en-US"/>
          </a:p>
        </p:txBody>
      </p:sp>
    </p:spTree>
    <p:extLst>
      <p:ext uri="{BB962C8B-B14F-4D97-AF65-F5344CB8AC3E}">
        <p14:creationId xmlns:p14="http://schemas.microsoft.com/office/powerpoint/2010/main" val="3873760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そこで団体別に著作権表示があるトークンの割合を調べたところ</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t>著作権表示があるトークンの割合が低い団体が多くなりました</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t>しかし，団体での開発全体では著作権表示があるトークンの方が多かったため</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t>著作権表示があるトークンの割合が低い団体についてさらに調査を行いました</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a:p>
        </p:txBody>
      </p:sp>
      <p:sp>
        <p:nvSpPr>
          <p:cNvPr id="4" name="スライド番号プレースホルダー 3"/>
          <p:cNvSpPr>
            <a:spLocks noGrp="1"/>
          </p:cNvSpPr>
          <p:nvPr>
            <p:ph type="sldNum" sz="quarter" idx="5"/>
          </p:nvPr>
        </p:nvSpPr>
        <p:spPr/>
        <p:txBody>
          <a:bodyPr/>
          <a:lstStyle/>
          <a:p>
            <a:fld id="{65FFDCBB-AFCF-4CDA-9878-8EEC19091F56}" type="slidenum">
              <a:rPr kumimoji="1" lang="ja-JP" altLang="en-US" smtClean="0"/>
              <a:t>26</a:t>
            </a:fld>
            <a:endParaRPr kumimoji="1" lang="ja-JP" altLang="en-US"/>
          </a:p>
        </p:txBody>
      </p:sp>
    </p:spTree>
    <p:extLst>
      <p:ext uri="{BB962C8B-B14F-4D97-AF65-F5344CB8AC3E}">
        <p14:creationId xmlns:p14="http://schemas.microsoft.com/office/powerpoint/2010/main" val="2566563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すると</a:t>
            </a:r>
            <a:r>
              <a:rPr lang="ja-JP" altLang="en-US"/>
              <a:t>著作権表示があるトークンの</a:t>
            </a:r>
            <a:br>
              <a:rPr lang="en-US" altLang="ja-JP" dirty="0"/>
            </a:br>
            <a:r>
              <a:rPr lang="ja-JP" altLang="en-US"/>
              <a:t>割合が低い団体のほとんどは</a:t>
            </a:r>
            <a:r>
              <a:rPr lang="en-US" altLang="ja-JP" dirty="0"/>
              <a:t>1000</a:t>
            </a:r>
            <a:r>
              <a:rPr lang="ja-JP" altLang="en-US"/>
              <a:t>以下のトークンしか追加していないことがわかりました</a:t>
            </a:r>
            <a:endParaRPr lang="en-US" altLang="ja-JP" dirty="0"/>
          </a:p>
          <a:p>
            <a:endParaRPr kumimoji="1" lang="en-US" altLang="ja-JP" dirty="0"/>
          </a:p>
          <a:p>
            <a:r>
              <a:rPr kumimoji="1" lang="ja-JP" altLang="en-US"/>
              <a:t>またこのような分布と傾向は個人での開発においても同様でした</a:t>
            </a:r>
          </a:p>
        </p:txBody>
      </p:sp>
      <p:sp>
        <p:nvSpPr>
          <p:cNvPr id="4" name="スライド番号プレースホルダー 3"/>
          <p:cNvSpPr>
            <a:spLocks noGrp="1"/>
          </p:cNvSpPr>
          <p:nvPr>
            <p:ph type="sldNum" sz="quarter" idx="5"/>
          </p:nvPr>
        </p:nvSpPr>
        <p:spPr/>
        <p:txBody>
          <a:bodyPr/>
          <a:lstStyle/>
          <a:p>
            <a:fld id="{65FFDCBB-AFCF-4CDA-9878-8EEC19091F56}" type="slidenum">
              <a:rPr kumimoji="1" lang="ja-JP" altLang="en-US" smtClean="0"/>
              <a:t>27</a:t>
            </a:fld>
            <a:endParaRPr kumimoji="1" lang="ja-JP" altLang="en-US"/>
          </a:p>
        </p:txBody>
      </p:sp>
    </p:spTree>
    <p:extLst>
      <p:ext uri="{BB962C8B-B14F-4D97-AF65-F5344CB8AC3E}">
        <p14:creationId xmlns:p14="http://schemas.microsoft.com/office/powerpoint/2010/main" val="2795801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これらの結果から</a:t>
            </a:r>
            <a:r>
              <a:rPr lang="ja-JP" altLang="en-US"/>
              <a:t>団体での開発か，</a:t>
            </a:r>
            <a:r>
              <a:rPr kumimoji="1" lang="ja-JP" altLang="en-US"/>
              <a:t>個人での開発かによる</a:t>
            </a:r>
            <a:endParaRPr kumimoji="1" lang="en-US" altLang="ja-JP" dirty="0"/>
          </a:p>
          <a:p>
            <a:r>
              <a:rPr kumimoji="1" lang="ja-JP" altLang="en-US"/>
              <a:t>著作権表示があるトークンに関する割合の違いはそこまで大きなものではなく</a:t>
            </a:r>
            <a:endParaRPr kumimoji="1" lang="en-US" altLang="ja-JP" dirty="0"/>
          </a:p>
          <a:p>
            <a:r>
              <a:rPr kumimoji="1" lang="ja-JP" altLang="en-US"/>
              <a:t>むしろ追加したトークン数の違いが著作権表示があるトークンの割合に影響を与えているのではないかと考えられます</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65FFDCBB-AFCF-4CDA-9878-8EEC19091F56}" type="slidenum">
              <a:rPr kumimoji="1" lang="ja-JP" altLang="en-US" smtClean="0"/>
              <a:t>28</a:t>
            </a:fld>
            <a:endParaRPr kumimoji="1" lang="ja-JP" altLang="en-US"/>
          </a:p>
        </p:txBody>
      </p:sp>
    </p:spTree>
    <p:extLst>
      <p:ext uri="{BB962C8B-B14F-4D97-AF65-F5344CB8AC3E}">
        <p14:creationId xmlns:p14="http://schemas.microsoft.com/office/powerpoint/2010/main" val="1902028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まとめです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本研究では</a:t>
            </a:r>
            <a:r>
              <a:rPr kumimoji="1" lang="en-US" altLang="ja-JP" dirty="0"/>
              <a:t>OSS</a:t>
            </a:r>
            <a:r>
              <a:rPr lang="ja-JP" altLang="en-US"/>
              <a:t>における</a:t>
            </a:r>
            <a:r>
              <a:rPr kumimoji="1" lang="ja-JP" altLang="en-US"/>
              <a:t>著作権表示の有無に関してトークン単位で調査しました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結果としては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a:t>こと</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a:t>こと</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がわかりました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今後の課題としては</a:t>
            </a:r>
            <a:r>
              <a:rPr kumimoji="1" lang="en-US" altLang="ja-JP" dirty="0"/>
              <a:t>〜</a:t>
            </a:r>
            <a:r>
              <a:rPr kumimoji="1" lang="ja-JP" altLang="en-US"/>
              <a:t>が挙げられます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ご清聴ありがとうございました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ーーーーーーーーーーーーーーーーーー</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まとめは以上になります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ご清聴ありがとうございました</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65FFDCBB-AFCF-4CDA-9878-8EEC19091F56}" type="slidenum">
              <a:rPr kumimoji="1" lang="ja-JP" altLang="en-US" smtClean="0"/>
              <a:t>29</a:t>
            </a:fld>
            <a:endParaRPr kumimoji="1" lang="ja-JP" altLang="en-US"/>
          </a:p>
        </p:txBody>
      </p:sp>
    </p:spTree>
    <p:extLst>
      <p:ext uri="{BB962C8B-B14F-4D97-AF65-F5344CB8AC3E}">
        <p14:creationId xmlns:p14="http://schemas.microsoft.com/office/powerpoint/2010/main" val="81932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次にソフトウェアにおける著作権について説明します</a:t>
            </a:r>
            <a:endParaRPr kumimoji="1" lang="en-US" altLang="ja-JP" dirty="0"/>
          </a:p>
          <a:p>
            <a:endParaRPr kumimoji="1" lang="en-US" altLang="ja-JP" dirty="0"/>
          </a:p>
          <a:p>
            <a:r>
              <a:rPr kumimoji="1" lang="ja-JP" altLang="en-US"/>
              <a:t>放棄しているわけではなく</a:t>
            </a:r>
            <a:endParaRPr kumimoji="1" lang="en-US" altLang="ja-JP" dirty="0"/>
          </a:p>
          <a:p>
            <a:r>
              <a:rPr kumimoji="1" lang="ja-JP" altLang="en-US"/>
              <a:t>著作権を持っている人を把握するのは難しい</a:t>
            </a:r>
            <a:endParaRPr kumimoji="1" lang="en-US" altLang="ja-JP" dirty="0"/>
          </a:p>
          <a:p>
            <a:endParaRPr kumimoji="1" lang="en-US" altLang="ja-JP" dirty="0"/>
          </a:p>
          <a:p>
            <a:r>
              <a:rPr kumimoji="1" lang="ja-JP" altLang="en-US"/>
              <a:t>を強調してよむ</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65FFDCBB-AFCF-4CDA-9878-8EEC19091F56}" type="slidenum">
              <a:rPr kumimoji="1" lang="ja-JP" altLang="en-US" smtClean="0"/>
              <a:t>3</a:t>
            </a:fld>
            <a:endParaRPr kumimoji="1" lang="ja-JP" altLang="en-US"/>
          </a:p>
        </p:txBody>
      </p:sp>
    </p:spTree>
    <p:extLst>
      <p:ext uri="{BB962C8B-B14F-4D97-AF65-F5344CB8AC3E}">
        <p14:creationId xmlns:p14="http://schemas.microsoft.com/office/powerpoint/2010/main" val="3582196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著作権表示とはこのようにコメントに著作権情報を記したもののことです</a:t>
            </a:r>
            <a:endParaRPr kumimoji="1" lang="en-US" altLang="ja-JP" dirty="0"/>
          </a:p>
          <a:p>
            <a:r>
              <a:rPr kumimoji="1" lang="ja-JP" altLang="en-US"/>
              <a:t>この例ではソニー社とカビウム社が著作権を持つソースコードがこのファイルにあることを示しています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65FFDCBB-AFCF-4CDA-9878-8EEC19091F56}" type="slidenum">
              <a:rPr kumimoji="1" lang="ja-JP" altLang="en-US" smtClean="0"/>
              <a:t>4</a:t>
            </a:fld>
            <a:endParaRPr kumimoji="1" lang="ja-JP" altLang="en-US"/>
          </a:p>
        </p:txBody>
      </p:sp>
    </p:spTree>
    <p:extLst>
      <p:ext uri="{BB962C8B-B14F-4D97-AF65-F5344CB8AC3E}">
        <p14:creationId xmlns:p14="http://schemas.microsoft.com/office/powerpoint/2010/main" val="2816940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そして</a:t>
            </a:r>
            <a:r>
              <a:rPr kumimoji="1" lang="en-US" altLang="ja-JP" dirty="0"/>
              <a:t>OSS</a:t>
            </a:r>
            <a:r>
              <a:rPr kumimoji="1" lang="ja-JP" altLang="en-US"/>
              <a:t>における著作権表示の問題点には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著作権表示を含まないファイルが存在すること</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著作権表示がファイル中のすべての著作権の所在を</a:t>
            </a:r>
            <a:br>
              <a:rPr lang="en-US" altLang="ja-JP" dirty="0"/>
            </a:br>
            <a:r>
              <a:rPr lang="ja-JP" altLang="en-US"/>
              <a:t>示していない場合があるということが挙げられます</a:t>
            </a:r>
            <a:endParaRPr kumimoji="1" lang="ja-JP" altLang="en-US"/>
          </a:p>
          <a:p>
            <a:endParaRPr kumimoji="1" lang="en-US" altLang="ja-JP" dirty="0"/>
          </a:p>
          <a:p>
            <a:r>
              <a:rPr kumimoji="1" lang="ja-JP" altLang="en-US"/>
              <a:t>前者は文字通りですので</a:t>
            </a:r>
            <a:endParaRPr kumimoji="1" lang="en-US" altLang="ja-JP" dirty="0"/>
          </a:p>
          <a:p>
            <a:r>
              <a:rPr kumimoji="1" lang="ja-JP" altLang="en-US"/>
              <a:t>後者について説明します</a:t>
            </a:r>
          </a:p>
        </p:txBody>
      </p:sp>
      <p:sp>
        <p:nvSpPr>
          <p:cNvPr id="4" name="スライド番号プレースホルダー 3"/>
          <p:cNvSpPr>
            <a:spLocks noGrp="1"/>
          </p:cNvSpPr>
          <p:nvPr>
            <p:ph type="sldNum" sz="quarter" idx="5"/>
          </p:nvPr>
        </p:nvSpPr>
        <p:spPr/>
        <p:txBody>
          <a:bodyPr/>
          <a:lstStyle/>
          <a:p>
            <a:fld id="{65FFDCBB-AFCF-4CDA-9878-8EEC19091F56}" type="slidenum">
              <a:rPr kumimoji="1" lang="ja-JP" altLang="en-US" smtClean="0"/>
              <a:t>5</a:t>
            </a:fld>
            <a:endParaRPr kumimoji="1" lang="ja-JP" altLang="en-US"/>
          </a:p>
        </p:txBody>
      </p:sp>
    </p:spTree>
    <p:extLst>
      <p:ext uri="{BB962C8B-B14F-4D97-AF65-F5344CB8AC3E}">
        <p14:creationId xmlns:p14="http://schemas.microsoft.com/office/powerpoint/2010/main" val="3817247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例えば，アリスがファイルを作成し著作権表示も記載</a:t>
            </a:r>
            <a:r>
              <a:rPr kumimoji="1" lang="ja-JP" altLang="en-US"/>
              <a:t>したとします</a:t>
            </a:r>
            <a:endParaRPr kumimoji="1" lang="en-US" altLang="ja-JP" dirty="0"/>
          </a:p>
          <a:p>
            <a:r>
              <a:rPr kumimoji="1" lang="ja-JP" altLang="en-US" dirty="0"/>
              <a:t>この時点では著作権表示はファイル中の著作権の所在をすべて示しています．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65FFDCBB-AFCF-4CDA-9878-8EEC19091F56}" type="slidenum">
              <a:rPr kumimoji="1" lang="ja-JP" altLang="en-US" smtClean="0"/>
              <a:t>6</a:t>
            </a:fld>
            <a:endParaRPr kumimoji="1" lang="ja-JP" altLang="en-US"/>
          </a:p>
        </p:txBody>
      </p:sp>
    </p:spTree>
    <p:extLst>
      <p:ext uri="{BB962C8B-B14F-4D97-AF65-F5344CB8AC3E}">
        <p14:creationId xmlns:p14="http://schemas.microsoft.com/office/powerpoint/2010/main" val="4132610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しかし</a:t>
            </a:r>
            <a:r>
              <a:rPr kumimoji="1" lang="ja-JP" altLang="en-US" dirty="0"/>
              <a:t>，次にボブがファイルの一部に追記や改変を行い，著作権</a:t>
            </a:r>
            <a:r>
              <a:rPr kumimoji="1" lang="ja-JP" altLang="en-US"/>
              <a:t>表示を追加しなかった</a:t>
            </a:r>
            <a:r>
              <a:rPr kumimoji="1" lang="ja-JP" altLang="en-US" dirty="0"/>
              <a:t>とします．</a:t>
            </a:r>
            <a:endParaRPr kumimoji="1" lang="en-US" altLang="ja-JP" dirty="0"/>
          </a:p>
          <a:p>
            <a:r>
              <a:rPr kumimoji="1" lang="ja-JP" altLang="en-US" dirty="0"/>
              <a:t>すると</a:t>
            </a:r>
            <a:r>
              <a:rPr kumimoji="1" lang="en-US" altLang="ja-JP" dirty="0"/>
              <a:t>Bob</a:t>
            </a:r>
            <a:r>
              <a:rPr kumimoji="1" lang="ja-JP" altLang="en-US" dirty="0"/>
              <a:t>が追加したコードは当然</a:t>
            </a:r>
            <a:r>
              <a:rPr kumimoji="1" lang="en-US" altLang="ja-JP" dirty="0"/>
              <a:t>Bob</a:t>
            </a:r>
            <a:r>
              <a:rPr kumimoji="1" lang="ja-JP" altLang="en-US" dirty="0"/>
              <a:t>が著作権を持つわけですが</a:t>
            </a:r>
            <a:endParaRPr kumimoji="1" lang="en-US" altLang="ja-JP" dirty="0"/>
          </a:p>
          <a:p>
            <a:r>
              <a:rPr kumimoji="1" lang="ja-JP" altLang="en-US" dirty="0"/>
              <a:t>これらに対応する著作権表示が</a:t>
            </a:r>
            <a:r>
              <a:rPr kumimoji="1" lang="ja-JP" altLang="en-US"/>
              <a:t>ないため</a:t>
            </a:r>
            <a:r>
              <a:rPr lang="en-US" altLang="ja-JP" sz="1200" dirty="0"/>
              <a:t>Alice</a:t>
            </a:r>
            <a:r>
              <a:rPr lang="ja-JP" altLang="en-US" sz="1200"/>
              <a:t>が</a:t>
            </a:r>
            <a:br>
              <a:rPr lang="en-US" altLang="ja-JP" sz="1200" dirty="0"/>
            </a:br>
            <a:r>
              <a:rPr lang="ja-JP" altLang="en-US" sz="1200"/>
              <a:t>すべての著作権を持っているように見えてしまいます</a:t>
            </a:r>
            <a:endParaRPr kumimoji="1" lang="en-US" altLang="ja-JP" dirty="0"/>
          </a:p>
        </p:txBody>
      </p:sp>
      <p:sp>
        <p:nvSpPr>
          <p:cNvPr id="4" name="スライド番号プレースホルダー 3"/>
          <p:cNvSpPr>
            <a:spLocks noGrp="1"/>
          </p:cNvSpPr>
          <p:nvPr>
            <p:ph type="sldNum" sz="quarter" idx="5"/>
          </p:nvPr>
        </p:nvSpPr>
        <p:spPr/>
        <p:txBody>
          <a:bodyPr/>
          <a:lstStyle/>
          <a:p>
            <a:fld id="{65FFDCBB-AFCF-4CDA-9878-8EEC19091F56}" type="slidenum">
              <a:rPr kumimoji="1" lang="ja-JP" altLang="en-US" smtClean="0"/>
              <a:t>7</a:t>
            </a:fld>
            <a:endParaRPr kumimoji="1" lang="ja-JP" altLang="en-US"/>
          </a:p>
        </p:txBody>
      </p:sp>
    </p:spTree>
    <p:extLst>
      <p:ext uri="{BB962C8B-B14F-4D97-AF65-F5344CB8AC3E}">
        <p14:creationId xmlns:p14="http://schemas.microsoft.com/office/powerpoint/2010/main" val="1667194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また，補足としてこのような改変が行われた行ではトークン単位で</a:t>
            </a:r>
            <a:endParaRPr kumimoji="1" lang="en-US" altLang="ja-JP" dirty="0"/>
          </a:p>
          <a:p>
            <a:r>
              <a:rPr kumimoji="1" lang="ja-JP" altLang="en-US"/>
              <a:t>著作権を持つ人が異なります</a:t>
            </a:r>
            <a:endParaRPr kumimoji="1" lang="en-US" altLang="ja-JP" dirty="0"/>
          </a:p>
          <a:p>
            <a:r>
              <a:rPr kumimoji="1" lang="en-US" altLang="ja-JP" dirty="0"/>
              <a:t>OSS</a:t>
            </a:r>
            <a:r>
              <a:rPr kumimoji="1" lang="ja-JP" altLang="en-US"/>
              <a:t>ではこのようなソースコードがたびたび発生します</a:t>
            </a:r>
            <a:endParaRPr kumimoji="1" lang="en-US" altLang="ja-JP" dirty="0"/>
          </a:p>
        </p:txBody>
      </p:sp>
      <p:sp>
        <p:nvSpPr>
          <p:cNvPr id="4" name="スライド番号プレースホルダー 3"/>
          <p:cNvSpPr>
            <a:spLocks noGrp="1"/>
          </p:cNvSpPr>
          <p:nvPr>
            <p:ph type="sldNum" sz="quarter" idx="5"/>
          </p:nvPr>
        </p:nvSpPr>
        <p:spPr/>
        <p:txBody>
          <a:bodyPr/>
          <a:lstStyle/>
          <a:p>
            <a:fld id="{65FFDCBB-AFCF-4CDA-9878-8EEC19091F56}" type="slidenum">
              <a:rPr kumimoji="1" lang="ja-JP" altLang="en-US" smtClean="0"/>
              <a:t>8</a:t>
            </a:fld>
            <a:endParaRPr kumimoji="1" lang="ja-JP" altLang="en-US"/>
          </a:p>
        </p:txBody>
      </p:sp>
    </p:spTree>
    <p:extLst>
      <p:ext uri="{BB962C8B-B14F-4D97-AF65-F5344CB8AC3E}">
        <p14:creationId xmlns:p14="http://schemas.microsoft.com/office/powerpoint/2010/main" val="2459461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このような問題において</a:t>
            </a:r>
            <a:endParaRPr kumimoji="1" lang="en-US" altLang="ja-JP" dirty="0"/>
          </a:p>
          <a:p>
            <a:r>
              <a:rPr lang="ja-JP" altLang="en-US"/>
              <a:t>どの程度の著作権の所在が著作権表示によって示されているかは明らかになっていません</a:t>
            </a:r>
            <a:endParaRPr lang="en-US" altLang="ja-JP" dirty="0"/>
          </a:p>
          <a:p>
            <a:r>
              <a:rPr lang="ja-JP" altLang="en-US"/>
              <a:t>そこで著作権表示の有無に関する実態を知るため本研究を行いました</a:t>
            </a:r>
            <a:endParaRPr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65FFDCBB-AFCF-4CDA-9878-8EEC19091F56}" type="slidenum">
              <a:rPr kumimoji="1" lang="ja-JP" altLang="en-US" smtClean="0"/>
              <a:t>9</a:t>
            </a:fld>
            <a:endParaRPr kumimoji="1" lang="ja-JP" altLang="en-US"/>
          </a:p>
        </p:txBody>
      </p:sp>
    </p:spTree>
    <p:extLst>
      <p:ext uri="{BB962C8B-B14F-4D97-AF65-F5344CB8AC3E}">
        <p14:creationId xmlns:p14="http://schemas.microsoft.com/office/powerpoint/2010/main" val="15877330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91" name="Picture 19" descr="bottom_ban"/>
          <p:cNvPicPr>
            <a:picLocks noChangeAspect="1" noChangeArrowheads="1"/>
          </p:cNvPicPr>
          <p:nvPr/>
        </p:nvPicPr>
        <p:blipFill>
          <a:blip r:embed="rId2"/>
          <a:srcRect/>
          <a:stretch>
            <a:fillRect/>
          </a:stretch>
        </p:blipFill>
        <p:spPr bwMode="auto">
          <a:xfrm>
            <a:off x="0" y="6597650"/>
            <a:ext cx="9144000" cy="260350"/>
          </a:xfrm>
          <a:prstGeom prst="rect">
            <a:avLst/>
          </a:prstGeom>
          <a:noFill/>
        </p:spPr>
      </p:pic>
      <p:sp>
        <p:nvSpPr>
          <p:cNvPr id="3079" name="Rectangle 7" descr="ban"/>
          <p:cNvSpPr>
            <a:spLocks noChangeArrowheads="1"/>
          </p:cNvSpPr>
          <p:nvPr/>
        </p:nvSpPr>
        <p:spPr bwMode="auto">
          <a:xfrm>
            <a:off x="0" y="2"/>
            <a:ext cx="9144000" cy="188913"/>
          </a:xfrm>
          <a:prstGeom prst="rect">
            <a:avLst/>
          </a:prstGeom>
          <a:blipFill dpi="0" rotWithShape="1">
            <a:blip r:embed="rId3"/>
            <a:srcRect/>
            <a:stretch>
              <a:fillRect/>
            </a:stretch>
          </a:blipFill>
          <a:ln w="9525">
            <a:noFill/>
            <a:miter lim="800000"/>
            <a:headEnd/>
            <a:tailEnd/>
          </a:ln>
          <a:effectLst/>
        </p:spPr>
        <p:txBody>
          <a:bodyPr wrap="none" anchor="ctr"/>
          <a:lstStyle/>
          <a:p>
            <a:endParaRPr lang="ja-JP" altLang="en-US" sz="1350"/>
          </a:p>
        </p:txBody>
      </p:sp>
      <p:sp>
        <p:nvSpPr>
          <p:cNvPr id="3074" name="Rectangle 2"/>
          <p:cNvSpPr>
            <a:spLocks noGrp="1" noChangeArrowheads="1"/>
          </p:cNvSpPr>
          <p:nvPr>
            <p:ph type="ctrTitle"/>
          </p:nvPr>
        </p:nvSpPr>
        <p:spPr>
          <a:xfrm>
            <a:off x="685800" y="1484315"/>
            <a:ext cx="7772400" cy="1470025"/>
          </a:xfrm>
        </p:spPr>
        <p:txBody>
          <a:bodyPr/>
          <a:lstStyle>
            <a:lvl1pPr>
              <a:defRPr/>
            </a:lvl1pPr>
          </a:lstStyle>
          <a:p>
            <a:r>
              <a:rPr lang="ja-JP" altLang="en-US"/>
              <a:t>マスター タイトルの書式設定</a:t>
            </a:r>
          </a:p>
        </p:txBody>
      </p:sp>
      <p:sp>
        <p:nvSpPr>
          <p:cNvPr id="3075" name="Rectangle 3"/>
          <p:cNvSpPr>
            <a:spLocks noGrp="1" noChangeArrowheads="1"/>
          </p:cNvSpPr>
          <p:nvPr>
            <p:ph type="subTitle" idx="1"/>
          </p:nvPr>
        </p:nvSpPr>
        <p:spPr>
          <a:xfrm>
            <a:off x="1371600" y="3573463"/>
            <a:ext cx="6400800" cy="1752600"/>
          </a:xfrm>
        </p:spPr>
        <p:txBody>
          <a:bodyPr/>
          <a:lstStyle>
            <a:lvl1pPr marL="0" indent="0" algn="ctr">
              <a:buFontTx/>
              <a:buNone/>
              <a:defRPr/>
            </a:lvl1pPr>
          </a:lstStyle>
          <a:p>
            <a:r>
              <a:rPr lang="ja-JP" altLang="en-US"/>
              <a:t>マスター サブタイトルの書式設定</a:t>
            </a:r>
          </a:p>
        </p:txBody>
      </p:sp>
      <p:pic>
        <p:nvPicPr>
          <p:cNvPr id="3081" name="Picture 9" descr="sel-logo"/>
          <p:cNvPicPr>
            <a:picLocks noChangeAspect="1" noChangeArrowheads="1"/>
          </p:cNvPicPr>
          <p:nvPr/>
        </p:nvPicPr>
        <p:blipFill>
          <a:blip r:embed="rId4" cstate="print"/>
          <a:srcRect/>
          <a:stretch>
            <a:fillRect/>
          </a:stretch>
        </p:blipFill>
        <p:spPr bwMode="auto">
          <a:xfrm>
            <a:off x="6877050" y="260352"/>
            <a:ext cx="2051050" cy="703263"/>
          </a:xfrm>
          <a:prstGeom prst="rect">
            <a:avLst/>
          </a:prstGeom>
          <a:noFill/>
        </p:spPr>
      </p:pic>
      <p:sp>
        <p:nvSpPr>
          <p:cNvPr id="3086" name="Line 14"/>
          <p:cNvSpPr>
            <a:spLocks noChangeShapeType="1"/>
          </p:cNvSpPr>
          <p:nvPr/>
        </p:nvSpPr>
        <p:spPr bwMode="auto">
          <a:xfrm>
            <a:off x="1331914" y="3213100"/>
            <a:ext cx="6480175" cy="0"/>
          </a:xfrm>
          <a:prstGeom prst="line">
            <a:avLst/>
          </a:prstGeom>
          <a:noFill/>
          <a:ln w="9525">
            <a:solidFill>
              <a:schemeClr val="tx1"/>
            </a:solidFill>
            <a:round/>
            <a:headEnd/>
            <a:tailEnd/>
          </a:ln>
          <a:effectLst/>
        </p:spPr>
        <p:txBody>
          <a:bodyPr/>
          <a:lstStyle/>
          <a:p>
            <a:endParaRPr lang="ja-JP" altLang="en-US" sz="1350"/>
          </a:p>
        </p:txBody>
      </p:sp>
      <p:sp>
        <p:nvSpPr>
          <p:cNvPr id="3093" name="Text Box 21"/>
          <p:cNvSpPr txBox="1">
            <a:spLocks noChangeArrowheads="1"/>
          </p:cNvSpPr>
          <p:nvPr/>
        </p:nvSpPr>
        <p:spPr bwMode="auto">
          <a:xfrm>
            <a:off x="452439" y="6640515"/>
            <a:ext cx="6272871" cy="207749"/>
          </a:xfrm>
          <a:prstGeom prst="rect">
            <a:avLst/>
          </a:prstGeom>
          <a:noFill/>
          <a:ln w="9525">
            <a:noFill/>
            <a:miter lim="800000"/>
            <a:headEnd/>
            <a:tailEnd/>
          </a:ln>
          <a:effectLst/>
        </p:spPr>
        <p:txBody>
          <a:bodyPr wrap="none">
            <a:spAutoFit/>
          </a:bodyPr>
          <a:lstStyle/>
          <a:p>
            <a:r>
              <a:rPr lang="en-US" altLang="ja-JP" sz="750">
                <a:solidFill>
                  <a:srgbClr val="DDDDDD"/>
                </a:solidFill>
              </a:rPr>
              <a:t>Software Engineering Laboratory, Department of Computer Science, Graduate School of Information Science and Technology, Osaka University</a:t>
            </a:r>
          </a:p>
        </p:txBody>
      </p:sp>
      <p:sp>
        <p:nvSpPr>
          <p:cNvPr id="3094" name="Rectangle 22"/>
          <p:cNvSpPr>
            <a:spLocks noGrp="1" noChangeArrowheads="1"/>
          </p:cNvSpPr>
          <p:nvPr>
            <p:ph type="dt" sz="half" idx="2"/>
          </p:nvPr>
        </p:nvSpPr>
        <p:spPr>
          <a:xfrm>
            <a:off x="457200" y="6245225"/>
            <a:ext cx="2133600" cy="279400"/>
          </a:xfrm>
        </p:spPr>
        <p:txBody>
          <a:bodyPr/>
          <a:lstStyle>
            <a:lvl1pPr algn="l">
              <a:defRPr>
                <a:solidFill>
                  <a:schemeClr val="tx1"/>
                </a:solidFill>
              </a:defRPr>
            </a:lvl1pPr>
          </a:lstStyle>
          <a:p>
            <a:fld id="{2A4A7DEF-6227-004C-ADF9-5638AD38A1BC}" type="datetime1">
              <a:rPr kumimoji="1" lang="ja-JP" altLang="en-US" smtClean="0"/>
              <a:t>2021/2/16</a:t>
            </a:fld>
            <a:endParaRPr kumimoji="1" lang="ja-JP" altLang="en-US"/>
          </a:p>
        </p:txBody>
      </p:sp>
      <p:sp>
        <p:nvSpPr>
          <p:cNvPr id="3095" name="Rectangle 23"/>
          <p:cNvSpPr>
            <a:spLocks noGrp="1" noChangeArrowheads="1"/>
          </p:cNvSpPr>
          <p:nvPr>
            <p:ph type="ftr" sz="quarter" idx="3"/>
          </p:nvPr>
        </p:nvSpPr>
        <p:spPr>
          <a:xfrm>
            <a:off x="2700338" y="6245225"/>
            <a:ext cx="3743325" cy="279400"/>
          </a:xfrm>
        </p:spPr>
        <p:txBody>
          <a:bodyPr/>
          <a:lstStyle>
            <a:lvl1pPr>
              <a:defRPr/>
            </a:lvl1pPr>
          </a:lstStyle>
          <a:p>
            <a:endParaRPr kumimoji="1" lang="ja-JP" altLang="en-US"/>
          </a:p>
        </p:txBody>
      </p:sp>
      <p:sp>
        <p:nvSpPr>
          <p:cNvPr id="3096" name="Rectangle 24"/>
          <p:cNvSpPr>
            <a:spLocks noGrp="1" noChangeArrowheads="1"/>
          </p:cNvSpPr>
          <p:nvPr>
            <p:ph type="sldNum" sz="quarter" idx="4"/>
          </p:nvPr>
        </p:nvSpPr>
        <p:spPr>
          <a:xfrm>
            <a:off x="6553200" y="6245225"/>
            <a:ext cx="2133600" cy="279400"/>
          </a:xfrm>
        </p:spPr>
        <p:txBody>
          <a:bodyPr/>
          <a:lstStyle>
            <a:lvl1pPr>
              <a:defRPr/>
            </a:lvl1pPr>
          </a:lstStyle>
          <a:p>
            <a:fld id="{A238D3D1-4BED-4756-B995-D8D7310A74AE}" type="slidenum">
              <a:rPr kumimoji="1" lang="ja-JP" altLang="en-US" smtClean="0"/>
              <a:t>‹#›</a:t>
            </a:fld>
            <a:endParaRPr kumimoji="1" lang="ja-JP" altLang="en-US"/>
          </a:p>
        </p:txBody>
      </p:sp>
    </p:spTree>
    <p:extLst>
      <p:ext uri="{BB962C8B-B14F-4D97-AF65-F5344CB8AC3E}">
        <p14:creationId xmlns:p14="http://schemas.microsoft.com/office/powerpoint/2010/main" val="3156080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2087DB85-6FB5-5848-AD72-FD9469F1F244}" type="datetime1">
              <a:rPr kumimoji="1" lang="ja-JP" altLang="en-US" smtClean="0"/>
              <a:t>2021/2/16</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A238D3D1-4BED-4756-B995-D8D7310A74AE}" type="slidenum">
              <a:rPr kumimoji="1" lang="ja-JP" altLang="en-US" smtClean="0"/>
              <a:t>‹#›</a:t>
            </a:fld>
            <a:endParaRPr kumimoji="1" lang="ja-JP" altLang="en-US"/>
          </a:p>
        </p:txBody>
      </p:sp>
    </p:spTree>
    <p:extLst>
      <p:ext uri="{BB962C8B-B14F-4D97-AF65-F5344CB8AC3E}">
        <p14:creationId xmlns:p14="http://schemas.microsoft.com/office/powerpoint/2010/main" val="60948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D38F7447-A13E-6544-8A16-A2384EA6DC20}" type="datetime1">
              <a:rPr kumimoji="1" lang="ja-JP" altLang="en-US" smtClean="0"/>
              <a:t>2021/2/16</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A238D3D1-4BED-4756-B995-D8D7310A74AE}" type="slidenum">
              <a:rPr kumimoji="1" lang="ja-JP" altLang="en-US" smtClean="0"/>
              <a:t>‹#›</a:t>
            </a:fld>
            <a:endParaRPr kumimoji="1" lang="ja-JP" altLang="en-US"/>
          </a:p>
        </p:txBody>
      </p:sp>
    </p:spTree>
    <p:extLst>
      <p:ext uri="{BB962C8B-B14F-4D97-AF65-F5344CB8AC3E}">
        <p14:creationId xmlns:p14="http://schemas.microsoft.com/office/powerpoint/2010/main" val="216614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1DE32109-0BFE-334B-A92C-4EBE70948581}" type="datetime1">
              <a:rPr kumimoji="1" lang="ja-JP" altLang="en-US" smtClean="0"/>
              <a:t>2021/2/16</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A238D3D1-4BED-4756-B995-D8D7310A74AE}" type="slidenum">
              <a:rPr kumimoji="1" lang="ja-JP" altLang="en-US" smtClean="0"/>
              <a:t>‹#›</a:t>
            </a:fld>
            <a:endParaRPr kumimoji="1" lang="ja-JP" altLang="en-US"/>
          </a:p>
        </p:txBody>
      </p:sp>
    </p:spTree>
    <p:extLst>
      <p:ext uri="{BB962C8B-B14F-4D97-AF65-F5344CB8AC3E}">
        <p14:creationId xmlns:p14="http://schemas.microsoft.com/office/powerpoint/2010/main" val="1939560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ja-JP" altLang="en-US"/>
              <a:t>マスター テキストの書式設定</a:t>
            </a:r>
          </a:p>
        </p:txBody>
      </p:sp>
      <p:sp>
        <p:nvSpPr>
          <p:cNvPr id="4" name="日付プレースホルダ 3"/>
          <p:cNvSpPr>
            <a:spLocks noGrp="1"/>
          </p:cNvSpPr>
          <p:nvPr>
            <p:ph type="dt" sz="half" idx="10"/>
          </p:nvPr>
        </p:nvSpPr>
        <p:spPr/>
        <p:txBody>
          <a:bodyPr/>
          <a:lstStyle>
            <a:lvl1pPr>
              <a:defRPr/>
            </a:lvl1pPr>
          </a:lstStyle>
          <a:p>
            <a:fld id="{FCB32BDD-FEC8-5242-9B92-4407183106A8}" type="datetime1">
              <a:rPr kumimoji="1" lang="ja-JP" altLang="en-US" smtClean="0"/>
              <a:t>2021/2/16</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A238D3D1-4BED-4756-B995-D8D7310A74AE}" type="slidenum">
              <a:rPr kumimoji="1" lang="ja-JP" altLang="en-US" smtClean="0"/>
              <a:t>‹#›</a:t>
            </a:fld>
            <a:endParaRPr kumimoji="1" lang="ja-JP" altLang="en-US"/>
          </a:p>
        </p:txBody>
      </p:sp>
    </p:spTree>
    <p:extLst>
      <p:ext uri="{BB962C8B-B14F-4D97-AF65-F5344CB8AC3E}">
        <p14:creationId xmlns:p14="http://schemas.microsoft.com/office/powerpoint/2010/main" val="120520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fld id="{ED8E5CB7-817C-4247-BBD7-71DCE3EBD66E}" type="datetime1">
              <a:rPr kumimoji="1" lang="ja-JP" altLang="en-US" smtClean="0"/>
              <a:t>2021/2/16</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A238D3D1-4BED-4756-B995-D8D7310A74AE}" type="slidenum">
              <a:rPr kumimoji="1" lang="ja-JP" altLang="en-US" smtClean="0"/>
              <a:t>‹#›</a:t>
            </a:fld>
            <a:endParaRPr kumimoji="1" lang="ja-JP" altLang="en-US"/>
          </a:p>
        </p:txBody>
      </p:sp>
    </p:spTree>
    <p:extLst>
      <p:ext uri="{BB962C8B-B14F-4D97-AF65-F5344CB8AC3E}">
        <p14:creationId xmlns:p14="http://schemas.microsoft.com/office/powerpoint/2010/main" val="1830720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fld id="{23E43213-5E73-2946-BACF-4A945F7FDA62}" type="datetime1">
              <a:rPr kumimoji="1" lang="ja-JP" altLang="en-US" smtClean="0"/>
              <a:t>2021/2/16</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a:lvl1pPr>
          </a:lstStyle>
          <a:p>
            <a:fld id="{A238D3D1-4BED-4756-B995-D8D7310A74AE}" type="slidenum">
              <a:rPr kumimoji="1" lang="ja-JP" altLang="en-US" smtClean="0"/>
              <a:t>‹#›</a:t>
            </a:fld>
            <a:endParaRPr kumimoji="1" lang="ja-JP" altLang="en-US"/>
          </a:p>
        </p:txBody>
      </p:sp>
    </p:spTree>
    <p:extLst>
      <p:ext uri="{BB962C8B-B14F-4D97-AF65-F5344CB8AC3E}">
        <p14:creationId xmlns:p14="http://schemas.microsoft.com/office/powerpoint/2010/main" val="1847230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2"/>
          <p:cNvSpPr>
            <a:spLocks noGrp="1"/>
          </p:cNvSpPr>
          <p:nvPr>
            <p:ph type="dt" sz="half" idx="10"/>
          </p:nvPr>
        </p:nvSpPr>
        <p:spPr/>
        <p:txBody>
          <a:bodyPr/>
          <a:lstStyle>
            <a:lvl1pPr>
              <a:defRPr/>
            </a:lvl1pPr>
          </a:lstStyle>
          <a:p>
            <a:fld id="{AF9D9AA7-540F-C34A-8C3D-E515A039B9A6}" type="datetime1">
              <a:rPr kumimoji="1" lang="ja-JP" altLang="en-US" smtClean="0"/>
              <a:t>2021/2/16</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a:lvl1pPr>
          </a:lstStyle>
          <a:p>
            <a:fld id="{A238D3D1-4BED-4756-B995-D8D7310A74AE}" type="slidenum">
              <a:rPr kumimoji="1" lang="ja-JP" altLang="en-US" smtClean="0"/>
              <a:t>‹#›</a:t>
            </a:fld>
            <a:endParaRPr kumimoji="1" lang="ja-JP" altLang="en-US"/>
          </a:p>
        </p:txBody>
      </p:sp>
    </p:spTree>
    <p:extLst>
      <p:ext uri="{BB962C8B-B14F-4D97-AF65-F5344CB8AC3E}">
        <p14:creationId xmlns:p14="http://schemas.microsoft.com/office/powerpoint/2010/main" val="529379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D20CB366-3992-4F49-96B9-6340BCB365DE}" type="datetime1">
              <a:rPr kumimoji="1" lang="ja-JP" altLang="en-US" smtClean="0"/>
              <a:t>2021/2/16</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a:lvl1pPr>
          </a:lstStyle>
          <a:p>
            <a:fld id="{A238D3D1-4BED-4756-B995-D8D7310A74AE}" type="slidenum">
              <a:rPr kumimoji="1" lang="ja-JP" altLang="en-US" smtClean="0"/>
              <a:t>‹#›</a:t>
            </a:fld>
            <a:endParaRPr kumimoji="1" lang="ja-JP" altLang="en-US"/>
          </a:p>
        </p:txBody>
      </p:sp>
    </p:spTree>
    <p:extLst>
      <p:ext uri="{BB962C8B-B14F-4D97-AF65-F5344CB8AC3E}">
        <p14:creationId xmlns:p14="http://schemas.microsoft.com/office/powerpoint/2010/main" val="2526135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15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fld id="{621F145E-D6FD-CB47-83BF-790B980DA37F}" type="datetime1">
              <a:rPr kumimoji="1" lang="ja-JP" altLang="en-US" smtClean="0"/>
              <a:t>2021/2/16</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A238D3D1-4BED-4756-B995-D8D7310A74AE}" type="slidenum">
              <a:rPr kumimoji="1" lang="ja-JP" altLang="en-US" smtClean="0"/>
              <a:t>‹#›</a:t>
            </a:fld>
            <a:endParaRPr kumimoji="1" lang="ja-JP" altLang="en-US"/>
          </a:p>
        </p:txBody>
      </p:sp>
    </p:spTree>
    <p:extLst>
      <p:ext uri="{BB962C8B-B14F-4D97-AF65-F5344CB8AC3E}">
        <p14:creationId xmlns:p14="http://schemas.microsoft.com/office/powerpoint/2010/main" val="280029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5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fld id="{969C14A8-4735-904E-8520-B4D960615B3C}" type="datetime1">
              <a:rPr kumimoji="1" lang="ja-JP" altLang="en-US" smtClean="0"/>
              <a:t>2021/2/16</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A238D3D1-4BED-4756-B995-D8D7310A74AE}" type="slidenum">
              <a:rPr kumimoji="1" lang="ja-JP" altLang="en-US" smtClean="0"/>
              <a:t>‹#›</a:t>
            </a:fld>
            <a:endParaRPr kumimoji="1" lang="ja-JP" altLang="en-US"/>
          </a:p>
        </p:txBody>
      </p:sp>
    </p:spTree>
    <p:extLst>
      <p:ext uri="{BB962C8B-B14F-4D97-AF65-F5344CB8AC3E}">
        <p14:creationId xmlns:p14="http://schemas.microsoft.com/office/powerpoint/2010/main" val="131091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bottom_ban"/>
          <p:cNvPicPr>
            <a:picLocks noChangeAspect="1" noChangeArrowheads="1"/>
          </p:cNvPicPr>
          <p:nvPr/>
        </p:nvPicPr>
        <p:blipFill>
          <a:blip r:embed="rId13"/>
          <a:srcRect/>
          <a:stretch>
            <a:fillRect/>
          </a:stretch>
        </p:blipFill>
        <p:spPr bwMode="auto">
          <a:xfrm>
            <a:off x="0" y="6597650"/>
            <a:ext cx="9144000" cy="260350"/>
          </a:xfrm>
          <a:prstGeom prst="rect">
            <a:avLst/>
          </a:prstGeom>
          <a:noFill/>
        </p:spPr>
      </p:pic>
      <p:sp>
        <p:nvSpPr>
          <p:cNvPr id="1026" name="Rectangle 2"/>
          <p:cNvSpPr>
            <a:spLocks noGrp="1" noChangeArrowheads="1"/>
          </p:cNvSpPr>
          <p:nvPr>
            <p:ph type="title"/>
          </p:nvPr>
        </p:nvSpPr>
        <p:spPr bwMode="auto">
          <a:xfrm>
            <a:off x="457200" y="274638"/>
            <a:ext cx="82184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1" name="Rectangle 7" descr="ban"/>
          <p:cNvSpPr>
            <a:spLocks noChangeArrowheads="1"/>
          </p:cNvSpPr>
          <p:nvPr/>
        </p:nvSpPr>
        <p:spPr bwMode="auto">
          <a:xfrm>
            <a:off x="0" y="2"/>
            <a:ext cx="9144000" cy="188913"/>
          </a:xfrm>
          <a:prstGeom prst="rect">
            <a:avLst/>
          </a:prstGeom>
          <a:blipFill dpi="0" rotWithShape="1">
            <a:blip r:embed="rId14"/>
            <a:srcRect/>
            <a:stretch>
              <a:fillRect/>
            </a:stretch>
          </a:blipFill>
          <a:ln w="9525">
            <a:noFill/>
            <a:miter lim="800000"/>
            <a:headEnd/>
            <a:tailEnd/>
          </a:ln>
          <a:effectLst/>
        </p:spPr>
        <p:txBody>
          <a:bodyPr wrap="none" anchor="ctr"/>
          <a:lstStyle/>
          <a:p>
            <a:endParaRPr lang="ja-JP" altLang="en-US" sz="1350"/>
          </a:p>
        </p:txBody>
      </p:sp>
      <p:sp>
        <p:nvSpPr>
          <p:cNvPr id="1036" name="Line 12"/>
          <p:cNvSpPr>
            <a:spLocks noChangeShapeType="1"/>
          </p:cNvSpPr>
          <p:nvPr/>
        </p:nvSpPr>
        <p:spPr bwMode="auto">
          <a:xfrm>
            <a:off x="468314" y="1484313"/>
            <a:ext cx="8207375" cy="0"/>
          </a:xfrm>
          <a:prstGeom prst="line">
            <a:avLst/>
          </a:prstGeom>
          <a:noFill/>
          <a:ln w="9525">
            <a:solidFill>
              <a:schemeClr val="tx1"/>
            </a:solidFill>
            <a:round/>
            <a:headEnd/>
            <a:tailEnd/>
          </a:ln>
          <a:effectLst/>
        </p:spPr>
        <p:txBody>
          <a:bodyPr/>
          <a:lstStyle/>
          <a:p>
            <a:endParaRPr lang="ja-JP" altLang="en-US" sz="1350"/>
          </a:p>
        </p:txBody>
      </p:sp>
      <p:pic>
        <p:nvPicPr>
          <p:cNvPr id="1043" name="Picture 19" descr="sel-logo"/>
          <p:cNvPicPr>
            <a:picLocks noChangeAspect="1" noChangeArrowheads="1"/>
          </p:cNvPicPr>
          <p:nvPr/>
        </p:nvPicPr>
        <p:blipFill>
          <a:blip r:embed="rId15" cstate="print"/>
          <a:srcRect/>
          <a:stretch>
            <a:fillRect/>
          </a:stretch>
        </p:blipFill>
        <p:spPr bwMode="auto">
          <a:xfrm>
            <a:off x="468314" y="6299200"/>
            <a:ext cx="1081087" cy="369888"/>
          </a:xfrm>
          <a:prstGeom prst="rect">
            <a:avLst/>
          </a:prstGeom>
          <a:noFill/>
        </p:spPr>
      </p:pic>
      <p:sp>
        <p:nvSpPr>
          <p:cNvPr id="1045" name="Rectangle 21"/>
          <p:cNvSpPr>
            <a:spLocks noGrp="1" noChangeArrowheads="1"/>
          </p:cNvSpPr>
          <p:nvPr>
            <p:ph type="dt" sz="half" idx="2"/>
          </p:nvPr>
        </p:nvSpPr>
        <p:spPr bwMode="auto">
          <a:xfrm>
            <a:off x="7308851" y="6596065"/>
            <a:ext cx="1439863"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chemeClr val="bg1"/>
                </a:solidFill>
              </a:defRPr>
            </a:lvl1pPr>
          </a:lstStyle>
          <a:p>
            <a:fld id="{87092F17-33C7-C441-A180-C9888D05836E}" type="datetime1">
              <a:rPr kumimoji="1" lang="ja-JP" altLang="en-US" smtClean="0"/>
              <a:t>2021/2/16</a:t>
            </a:fld>
            <a:endParaRPr kumimoji="1" lang="ja-JP" altLang="en-US"/>
          </a:p>
        </p:txBody>
      </p:sp>
      <p:sp>
        <p:nvSpPr>
          <p:cNvPr id="1046" name="Rectangle 22"/>
          <p:cNvSpPr>
            <a:spLocks noGrp="1" noChangeArrowheads="1"/>
          </p:cNvSpPr>
          <p:nvPr>
            <p:ph type="ftr" sz="quarter" idx="3"/>
          </p:nvPr>
        </p:nvSpPr>
        <p:spPr bwMode="auto">
          <a:xfrm>
            <a:off x="1655764" y="6310315"/>
            <a:ext cx="583247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vl1pPr>
          </a:lstStyle>
          <a:p>
            <a:endParaRPr kumimoji="1" lang="ja-JP" altLang="en-US"/>
          </a:p>
        </p:txBody>
      </p:sp>
      <p:sp>
        <p:nvSpPr>
          <p:cNvPr id="1047" name="Rectangle 23"/>
          <p:cNvSpPr>
            <a:spLocks noGrp="1" noChangeArrowheads="1"/>
          </p:cNvSpPr>
          <p:nvPr>
            <p:ph type="sldNum" sz="quarter" idx="4"/>
          </p:nvPr>
        </p:nvSpPr>
        <p:spPr bwMode="auto">
          <a:xfrm>
            <a:off x="7597775" y="6308727"/>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fld id="{A238D3D1-4BED-4756-B995-D8D7310A74AE}" type="slidenum">
              <a:rPr kumimoji="1" lang="ja-JP" altLang="en-US" smtClean="0"/>
              <a:t>‹#›</a:t>
            </a:fld>
            <a:endParaRPr kumimoji="1" lang="ja-JP" altLang="en-US"/>
          </a:p>
        </p:txBody>
      </p:sp>
      <p:sp>
        <p:nvSpPr>
          <p:cNvPr id="1048" name="Text Box 24"/>
          <p:cNvSpPr txBox="1">
            <a:spLocks noChangeArrowheads="1"/>
          </p:cNvSpPr>
          <p:nvPr/>
        </p:nvSpPr>
        <p:spPr bwMode="auto">
          <a:xfrm>
            <a:off x="334963" y="6640515"/>
            <a:ext cx="4817344" cy="207749"/>
          </a:xfrm>
          <a:prstGeom prst="rect">
            <a:avLst/>
          </a:prstGeom>
          <a:noFill/>
          <a:ln w="9525">
            <a:noFill/>
            <a:miter lim="800000"/>
            <a:headEnd/>
            <a:tailEnd/>
          </a:ln>
          <a:effectLst/>
        </p:spPr>
        <p:txBody>
          <a:bodyPr wrap="none">
            <a:spAutoFit/>
          </a:bodyPr>
          <a:lstStyle/>
          <a:p>
            <a:r>
              <a:rPr lang="en-US" altLang="ja-JP" sz="750">
                <a:solidFill>
                  <a:srgbClr val="DDDDDD"/>
                </a:solidFill>
              </a:rPr>
              <a:t>Department of Computer Science, Graduate School of Information Science and Technology, Osaka University</a:t>
            </a:r>
          </a:p>
        </p:txBody>
      </p:sp>
    </p:spTree>
    <p:extLst>
      <p:ext uri="{BB962C8B-B14F-4D97-AF65-F5344CB8AC3E}">
        <p14:creationId xmlns:p14="http://schemas.microsoft.com/office/powerpoint/2010/main" val="164941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kumimoji="1" sz="3300">
          <a:solidFill>
            <a:schemeClr val="tx2"/>
          </a:solidFill>
          <a:latin typeface="+mj-lt"/>
          <a:ea typeface="+mj-ea"/>
          <a:cs typeface="+mj-cs"/>
        </a:defRPr>
      </a:lvl1pPr>
      <a:lvl2pPr algn="ctr" rtl="0" eaLnBrk="1" fontAlgn="base" hangingPunct="1">
        <a:spcBef>
          <a:spcPct val="0"/>
        </a:spcBef>
        <a:spcAft>
          <a:spcPct val="0"/>
        </a:spcAft>
        <a:defRPr kumimoji="1" sz="33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33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33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3300">
          <a:solidFill>
            <a:schemeClr val="tx2"/>
          </a:solidFill>
          <a:latin typeface="Arial" charset="0"/>
          <a:ea typeface="ＭＳ Ｐゴシック" pitchFamily="50" charset="-128"/>
        </a:defRPr>
      </a:lvl5pPr>
      <a:lvl6pPr marL="342900" algn="ctr" rtl="0" eaLnBrk="1" fontAlgn="base" hangingPunct="1">
        <a:spcBef>
          <a:spcPct val="0"/>
        </a:spcBef>
        <a:spcAft>
          <a:spcPct val="0"/>
        </a:spcAft>
        <a:defRPr kumimoji="1" sz="3300">
          <a:solidFill>
            <a:schemeClr val="tx2"/>
          </a:solidFill>
          <a:latin typeface="Arial" charset="0"/>
          <a:ea typeface="ＭＳ Ｐゴシック" pitchFamily="50" charset="-128"/>
        </a:defRPr>
      </a:lvl6pPr>
      <a:lvl7pPr marL="685800" algn="ctr" rtl="0" eaLnBrk="1" fontAlgn="base" hangingPunct="1">
        <a:spcBef>
          <a:spcPct val="0"/>
        </a:spcBef>
        <a:spcAft>
          <a:spcPct val="0"/>
        </a:spcAft>
        <a:defRPr kumimoji="1" sz="3300">
          <a:solidFill>
            <a:schemeClr val="tx2"/>
          </a:solidFill>
          <a:latin typeface="Arial" charset="0"/>
          <a:ea typeface="ＭＳ Ｐゴシック" pitchFamily="50" charset="-128"/>
        </a:defRPr>
      </a:lvl7pPr>
      <a:lvl8pPr marL="1028700" algn="ctr" rtl="0" eaLnBrk="1" fontAlgn="base" hangingPunct="1">
        <a:spcBef>
          <a:spcPct val="0"/>
        </a:spcBef>
        <a:spcAft>
          <a:spcPct val="0"/>
        </a:spcAft>
        <a:defRPr kumimoji="1" sz="3300">
          <a:solidFill>
            <a:schemeClr val="tx2"/>
          </a:solidFill>
          <a:latin typeface="Arial" charset="0"/>
          <a:ea typeface="ＭＳ Ｐゴシック" pitchFamily="50" charset="-128"/>
        </a:defRPr>
      </a:lvl8pPr>
      <a:lvl9pPr marL="1371600" algn="ctr" rtl="0" eaLnBrk="1" fontAlgn="base" hangingPunct="1">
        <a:spcBef>
          <a:spcPct val="0"/>
        </a:spcBef>
        <a:spcAft>
          <a:spcPct val="0"/>
        </a:spcAft>
        <a:defRPr kumimoji="1" sz="3300">
          <a:solidFill>
            <a:schemeClr val="tx2"/>
          </a:solidFill>
          <a:latin typeface="Arial" charset="0"/>
          <a:ea typeface="ＭＳ Ｐゴシック" pitchFamily="50" charset="-128"/>
        </a:defRPr>
      </a:lvl9pPr>
    </p:titleStyle>
    <p:bodyStyle>
      <a:lvl1pPr marL="257175" indent="-257175" algn="l" rtl="0" eaLnBrk="1" fontAlgn="base" hangingPunct="1">
        <a:spcBef>
          <a:spcPct val="20000"/>
        </a:spcBef>
        <a:spcAft>
          <a:spcPct val="0"/>
        </a:spcAft>
        <a:buChar char="•"/>
        <a:defRPr kumimoji="1"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kumimoji="1" sz="2100">
          <a:solidFill>
            <a:schemeClr val="tx1"/>
          </a:solidFill>
          <a:latin typeface="+mn-lt"/>
          <a:ea typeface="+mn-ea"/>
        </a:defRPr>
      </a:lvl2pPr>
      <a:lvl3pPr marL="857250" indent="-171450" algn="l" rtl="0" eaLnBrk="1" fontAlgn="base" hangingPunct="1">
        <a:spcBef>
          <a:spcPct val="20000"/>
        </a:spcBef>
        <a:spcAft>
          <a:spcPct val="0"/>
        </a:spcAft>
        <a:buChar char="•"/>
        <a:defRPr kumimoji="1" sz="1800">
          <a:solidFill>
            <a:schemeClr val="tx1"/>
          </a:solidFill>
          <a:latin typeface="+mn-lt"/>
          <a:ea typeface="+mn-ea"/>
        </a:defRPr>
      </a:lvl3pPr>
      <a:lvl4pPr marL="1200150" indent="-171450" algn="l" rtl="0" eaLnBrk="1" fontAlgn="base" hangingPunct="1">
        <a:spcBef>
          <a:spcPct val="20000"/>
        </a:spcBef>
        <a:spcAft>
          <a:spcPct val="0"/>
        </a:spcAft>
        <a:buChar char="–"/>
        <a:defRPr kumimoji="1" sz="1500">
          <a:solidFill>
            <a:schemeClr val="tx1"/>
          </a:solidFill>
          <a:latin typeface="+mn-lt"/>
          <a:ea typeface="+mn-ea"/>
        </a:defRPr>
      </a:lvl4pPr>
      <a:lvl5pPr marL="1543050" indent="-171450" algn="l" rtl="0" eaLnBrk="1" fontAlgn="base" hangingPunct="1">
        <a:spcBef>
          <a:spcPct val="20000"/>
        </a:spcBef>
        <a:spcAft>
          <a:spcPct val="0"/>
        </a:spcAft>
        <a:buChar char="»"/>
        <a:defRPr kumimoji="1" sz="1500">
          <a:solidFill>
            <a:schemeClr val="tx1"/>
          </a:solidFill>
          <a:latin typeface="+mn-lt"/>
          <a:ea typeface="+mn-ea"/>
        </a:defRPr>
      </a:lvl5pPr>
      <a:lvl6pPr marL="1885950" indent="-171450" algn="l" rtl="0" eaLnBrk="1" fontAlgn="base" hangingPunct="1">
        <a:spcBef>
          <a:spcPct val="20000"/>
        </a:spcBef>
        <a:spcAft>
          <a:spcPct val="0"/>
        </a:spcAft>
        <a:buChar char="»"/>
        <a:defRPr kumimoji="1" sz="1500">
          <a:solidFill>
            <a:schemeClr val="tx1"/>
          </a:solidFill>
          <a:latin typeface="+mn-lt"/>
          <a:ea typeface="+mn-ea"/>
        </a:defRPr>
      </a:lvl6pPr>
      <a:lvl7pPr marL="2228850" indent="-171450" algn="l" rtl="0" eaLnBrk="1" fontAlgn="base" hangingPunct="1">
        <a:spcBef>
          <a:spcPct val="20000"/>
        </a:spcBef>
        <a:spcAft>
          <a:spcPct val="0"/>
        </a:spcAft>
        <a:buChar char="»"/>
        <a:defRPr kumimoji="1" sz="1500">
          <a:solidFill>
            <a:schemeClr val="tx1"/>
          </a:solidFill>
          <a:latin typeface="+mn-lt"/>
          <a:ea typeface="+mn-ea"/>
        </a:defRPr>
      </a:lvl7pPr>
      <a:lvl8pPr marL="2571750" indent="-171450" algn="l" rtl="0" eaLnBrk="1" fontAlgn="base" hangingPunct="1">
        <a:spcBef>
          <a:spcPct val="20000"/>
        </a:spcBef>
        <a:spcAft>
          <a:spcPct val="0"/>
        </a:spcAft>
        <a:buChar char="»"/>
        <a:defRPr kumimoji="1" sz="1500">
          <a:solidFill>
            <a:schemeClr val="tx1"/>
          </a:solidFill>
          <a:latin typeface="+mn-lt"/>
          <a:ea typeface="+mn-ea"/>
        </a:defRPr>
      </a:lvl8pPr>
      <a:lvl9pPr marL="2914650" indent="-171450" algn="l" rtl="0" eaLnBrk="1" fontAlgn="base" hangingPunct="1">
        <a:spcBef>
          <a:spcPct val="20000"/>
        </a:spcBef>
        <a:spcAft>
          <a:spcPct val="0"/>
        </a:spcAft>
        <a:buChar char="»"/>
        <a:defRPr kumimoji="1" sz="1500">
          <a:solidFill>
            <a:schemeClr val="tx1"/>
          </a:solidFill>
          <a:latin typeface="+mn-lt"/>
          <a:ea typeface="+mn-ea"/>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14.xml.rels><?xml version="1.0" encoding="UTF-8" standalone="yes"?>
<Relationships xmlns="http://schemas.openxmlformats.org/package/2006/relationships"><Relationship Id="rId3" Type="http://schemas.openxmlformats.org/officeDocument/2006/relationships/hyperlink" Target="https://gist.github.com/tbrianjones/5992856/"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regit.linuxsources.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opensource.org/docs/os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linuxfoundation.org/wp-content/uploads/2020/09/JA2_2020-Linux-Kernel-History-Report.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omments" Target="../comments/comment9.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comments" Target="../comments/comment10.xml"/><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omments" Target="../comments/comment11.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a:t>Linux</a:t>
            </a:r>
            <a:r>
              <a:rPr kumimoji="1" lang="ja-JP" altLang="en-US"/>
              <a:t>カーネルの著作権表示に関する</a:t>
            </a:r>
            <a:br>
              <a:rPr kumimoji="1" lang="en-US" altLang="ja-JP" dirty="0"/>
            </a:br>
            <a:r>
              <a:rPr kumimoji="1" lang="ja-JP" altLang="en-US"/>
              <a:t>トークン単位での調査</a:t>
            </a:r>
          </a:p>
        </p:txBody>
      </p:sp>
      <p:sp>
        <p:nvSpPr>
          <p:cNvPr id="3" name="サブタイトル 2"/>
          <p:cNvSpPr>
            <a:spLocks noGrp="1"/>
          </p:cNvSpPr>
          <p:nvPr>
            <p:ph type="subTitle" idx="1"/>
          </p:nvPr>
        </p:nvSpPr>
        <p:spPr/>
        <p:txBody>
          <a:bodyPr/>
          <a:lstStyle/>
          <a:p>
            <a:r>
              <a:rPr lang="en-US" altLang="ja-JP" dirty="0"/>
              <a:t>2020</a:t>
            </a:r>
            <a:r>
              <a:rPr lang="zh-TW" altLang="ja-JP" dirty="0"/>
              <a:t>年度</a:t>
            </a:r>
            <a:r>
              <a:rPr lang="ja-JP" altLang="en-US" dirty="0"/>
              <a:t>特別研究</a:t>
            </a:r>
            <a:r>
              <a:rPr lang="zh-TW" altLang="ja-JP" dirty="0"/>
              <a:t>報告会</a:t>
            </a:r>
            <a:endParaRPr lang="en-US" altLang="zh-TW" dirty="0"/>
          </a:p>
          <a:p>
            <a:r>
              <a:rPr lang="ja-JP" altLang="en-US" dirty="0"/>
              <a:t>井上研究室</a:t>
            </a:r>
            <a:endParaRPr lang="en-US" altLang="ja-JP" dirty="0"/>
          </a:p>
          <a:p>
            <a:r>
              <a:rPr lang="en-US" altLang="ja-JP" dirty="0"/>
              <a:t>B4</a:t>
            </a:r>
            <a:r>
              <a:rPr lang="ja-JP" altLang="ja-JP" dirty="0"/>
              <a:t>田邉 傑士</a:t>
            </a:r>
            <a:endParaRPr lang="zh-TW" altLang="ja-JP" dirty="0"/>
          </a:p>
        </p:txBody>
      </p:sp>
      <p:sp>
        <p:nvSpPr>
          <p:cNvPr id="4" name="スライド番号プレースホルダー 3"/>
          <p:cNvSpPr>
            <a:spLocks noGrp="1"/>
          </p:cNvSpPr>
          <p:nvPr>
            <p:ph type="sldNum" sz="quarter" idx="4"/>
          </p:nvPr>
        </p:nvSpPr>
        <p:spPr/>
        <p:txBody>
          <a:bodyPr/>
          <a:lstStyle/>
          <a:p>
            <a:fld id="{A238D3D1-4BED-4756-B995-D8D7310A74AE}" type="slidenum">
              <a:rPr kumimoji="1" lang="ja-JP" altLang="en-US" smtClean="0"/>
              <a:t>1</a:t>
            </a:fld>
            <a:endParaRPr kumimoji="1" lang="ja-JP" altLang="en-US"/>
          </a:p>
        </p:txBody>
      </p:sp>
    </p:spTree>
    <p:extLst>
      <p:ext uri="{BB962C8B-B14F-4D97-AF65-F5344CB8AC3E}">
        <p14:creationId xmlns:p14="http://schemas.microsoft.com/office/powerpoint/2010/main" val="684127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7F9686-D9F4-704D-96C5-5179ED535642}"/>
              </a:ext>
            </a:extLst>
          </p:cNvPr>
          <p:cNvSpPr>
            <a:spLocks noGrp="1"/>
          </p:cNvSpPr>
          <p:nvPr>
            <p:ph type="title"/>
          </p:nvPr>
        </p:nvSpPr>
        <p:spPr/>
        <p:txBody>
          <a:bodyPr/>
          <a:lstStyle/>
          <a:p>
            <a:r>
              <a:rPr kumimoji="1" lang="ja-JP" altLang="en-US"/>
              <a:t>研究概要</a:t>
            </a:r>
          </a:p>
        </p:txBody>
      </p:sp>
      <p:sp>
        <p:nvSpPr>
          <p:cNvPr id="3" name="コンテンツ プレースホルダー 2">
            <a:extLst>
              <a:ext uri="{FF2B5EF4-FFF2-40B4-BE49-F238E27FC236}">
                <a16:creationId xmlns:a16="http://schemas.microsoft.com/office/drawing/2014/main" id="{2F78223C-C8FC-764A-B7DE-007DEF90BAF6}"/>
              </a:ext>
            </a:extLst>
          </p:cNvPr>
          <p:cNvSpPr>
            <a:spLocks noGrp="1"/>
          </p:cNvSpPr>
          <p:nvPr>
            <p:ph idx="1"/>
          </p:nvPr>
        </p:nvSpPr>
        <p:spPr>
          <a:xfrm>
            <a:off x="457199" y="1600202"/>
            <a:ext cx="8291513" cy="4525963"/>
          </a:xfrm>
        </p:spPr>
        <p:txBody>
          <a:bodyPr/>
          <a:lstStyle/>
          <a:p>
            <a:pPr marL="0" indent="0">
              <a:buNone/>
            </a:pPr>
            <a:r>
              <a:rPr lang="ja-JP" altLang="en-US"/>
              <a:t>著作権表示の有無に関する実態を知るため以下の項目を</a:t>
            </a:r>
            <a:br>
              <a:rPr lang="en-US" altLang="ja-JP" dirty="0"/>
            </a:br>
            <a:r>
              <a:rPr lang="en-US" altLang="ja-JP" dirty="0"/>
              <a:t>OSS</a:t>
            </a:r>
            <a:r>
              <a:rPr lang="ja-JP" altLang="en-US"/>
              <a:t>の</a:t>
            </a:r>
            <a:r>
              <a:rPr lang="en-US" altLang="ja-JP" dirty="0"/>
              <a:t>1</a:t>
            </a:r>
            <a:r>
              <a:rPr lang="ja-JP" altLang="en-US"/>
              <a:t>つ，</a:t>
            </a:r>
            <a:r>
              <a:rPr lang="en-US" altLang="ja-JP" dirty="0"/>
              <a:t>Linux</a:t>
            </a:r>
            <a:r>
              <a:rPr lang="ja-JP" altLang="en-US"/>
              <a:t>カーネル</a:t>
            </a:r>
            <a:r>
              <a:rPr lang="en-US" altLang="ja-JP" dirty="0"/>
              <a:t> </a:t>
            </a:r>
            <a:r>
              <a:rPr lang="ja-JP" altLang="en-US"/>
              <a:t>を対象としてソースコードを</a:t>
            </a:r>
            <a:br>
              <a:rPr lang="en-US" altLang="ja-JP" dirty="0"/>
            </a:br>
            <a:r>
              <a:rPr lang="ja-JP" altLang="en-US"/>
              <a:t>トークン単位で調査した</a:t>
            </a:r>
            <a:endParaRPr lang="en-US" altLang="ja-JP" dirty="0"/>
          </a:p>
          <a:p>
            <a:pPr marL="300038" lvl="1" indent="0">
              <a:buNone/>
            </a:pPr>
            <a:r>
              <a:rPr lang="ja-JP" altLang="en-US"/>
              <a:t>→ソースコードの著作権の所在はトークン単位で異なるため</a:t>
            </a:r>
            <a:endParaRPr lang="en-US" altLang="ja-JP" dirty="0"/>
          </a:p>
          <a:p>
            <a:pPr marL="300038" lvl="1" indent="0">
              <a:buNone/>
            </a:pPr>
            <a:endParaRPr lang="en" altLang="ja-JP" dirty="0"/>
          </a:p>
          <a:p>
            <a:r>
              <a:rPr lang="en" altLang="ja-JP" dirty="0"/>
              <a:t>RQ1:</a:t>
            </a:r>
            <a:r>
              <a:rPr lang="en-US" altLang="ja-JP" dirty="0"/>
              <a:t>Linux</a:t>
            </a:r>
            <a:r>
              <a:rPr lang="ja-JP" altLang="en-US"/>
              <a:t>カーネルにおいて著作権表示があるソースコードの割合は現在どの程度か？また，過去と比較してどうか？</a:t>
            </a:r>
            <a:endParaRPr lang="en-US" altLang="ja-JP" dirty="0"/>
          </a:p>
          <a:p>
            <a:r>
              <a:rPr lang="en" altLang="ja-JP" dirty="0"/>
              <a:t>RQ2:</a:t>
            </a:r>
            <a:r>
              <a:rPr lang="ja-JP" altLang="en-US"/>
              <a:t>団体で開発しているか個人で開発しているかによって</a:t>
            </a:r>
            <a:br>
              <a:rPr lang="en-US" altLang="ja-JP" dirty="0"/>
            </a:br>
            <a:r>
              <a:rPr lang="ja-JP" altLang="en-US"/>
              <a:t>著作権表示があるソースコードの割合に違いはあるのか？</a:t>
            </a:r>
            <a:endParaRPr lang="en-US" altLang="ja-JP" dirty="0"/>
          </a:p>
          <a:p>
            <a:r>
              <a:rPr lang="en" altLang="ja-JP" dirty="0"/>
              <a:t>RQ3:</a:t>
            </a:r>
            <a:r>
              <a:rPr lang="ja-JP" altLang="en-US"/>
              <a:t>機能ごとに分けられたディレクトリによって著作権表示があるソースコードの割合に違いはあるのか？</a:t>
            </a:r>
          </a:p>
          <a:p>
            <a:endParaRPr kumimoji="1" lang="en-US" altLang="ja-JP" sz="2000" dirty="0"/>
          </a:p>
          <a:p>
            <a:endParaRPr lang="en-US" altLang="ja-JP" dirty="0"/>
          </a:p>
          <a:p>
            <a:pPr marL="0" indent="0">
              <a:buNone/>
            </a:pPr>
            <a:endParaRPr kumimoji="1" lang="ja-JP" altLang="en-US"/>
          </a:p>
        </p:txBody>
      </p:sp>
      <p:sp>
        <p:nvSpPr>
          <p:cNvPr id="4" name="スライド番号プレースホルダー 3">
            <a:extLst>
              <a:ext uri="{FF2B5EF4-FFF2-40B4-BE49-F238E27FC236}">
                <a16:creationId xmlns:a16="http://schemas.microsoft.com/office/drawing/2014/main" id="{D533DB2B-69FA-B546-B2F9-D1984913B922}"/>
              </a:ext>
            </a:extLst>
          </p:cNvPr>
          <p:cNvSpPr>
            <a:spLocks noGrp="1"/>
          </p:cNvSpPr>
          <p:nvPr>
            <p:ph type="sldNum" sz="quarter" idx="12"/>
          </p:nvPr>
        </p:nvSpPr>
        <p:spPr/>
        <p:txBody>
          <a:bodyPr/>
          <a:lstStyle/>
          <a:p>
            <a:fld id="{A238D3D1-4BED-4756-B995-D8D7310A74AE}" type="slidenum">
              <a:rPr kumimoji="1" lang="ja-JP" altLang="en-US" smtClean="0"/>
              <a:t>10</a:t>
            </a:fld>
            <a:endParaRPr kumimoji="1" lang="ja-JP" altLang="en-US"/>
          </a:p>
        </p:txBody>
      </p:sp>
    </p:spTree>
    <p:extLst>
      <p:ext uri="{BB962C8B-B14F-4D97-AF65-F5344CB8AC3E}">
        <p14:creationId xmlns:p14="http://schemas.microsoft.com/office/powerpoint/2010/main" val="1987992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7F9686-D9F4-704D-96C5-5179ED535642}"/>
              </a:ext>
            </a:extLst>
          </p:cNvPr>
          <p:cNvSpPr>
            <a:spLocks noGrp="1"/>
          </p:cNvSpPr>
          <p:nvPr>
            <p:ph type="title"/>
          </p:nvPr>
        </p:nvSpPr>
        <p:spPr/>
        <p:txBody>
          <a:bodyPr/>
          <a:lstStyle/>
          <a:p>
            <a:r>
              <a:rPr kumimoji="1" lang="ja-JP" altLang="en-US"/>
              <a:t>研究概要</a:t>
            </a:r>
          </a:p>
        </p:txBody>
      </p:sp>
      <p:sp>
        <p:nvSpPr>
          <p:cNvPr id="3" name="コンテンツ プレースホルダー 2">
            <a:extLst>
              <a:ext uri="{FF2B5EF4-FFF2-40B4-BE49-F238E27FC236}">
                <a16:creationId xmlns:a16="http://schemas.microsoft.com/office/drawing/2014/main" id="{2F78223C-C8FC-764A-B7DE-007DEF90BAF6}"/>
              </a:ext>
            </a:extLst>
          </p:cNvPr>
          <p:cNvSpPr>
            <a:spLocks noGrp="1"/>
          </p:cNvSpPr>
          <p:nvPr>
            <p:ph idx="1"/>
          </p:nvPr>
        </p:nvSpPr>
        <p:spPr>
          <a:xfrm>
            <a:off x="457199" y="1600202"/>
            <a:ext cx="8291513" cy="4525963"/>
          </a:xfrm>
        </p:spPr>
        <p:txBody>
          <a:bodyPr/>
          <a:lstStyle/>
          <a:p>
            <a:pPr marL="0" indent="0">
              <a:buNone/>
            </a:pPr>
            <a:r>
              <a:rPr lang="ja-JP" altLang="en-US"/>
              <a:t>著作権表示の有無に関する実態を知るため以下の項目を</a:t>
            </a:r>
            <a:br>
              <a:rPr lang="en-US" altLang="ja-JP" dirty="0"/>
            </a:br>
            <a:r>
              <a:rPr lang="en-US" altLang="ja-JP" dirty="0"/>
              <a:t>OSS</a:t>
            </a:r>
            <a:r>
              <a:rPr lang="ja-JP" altLang="en-US"/>
              <a:t>の</a:t>
            </a:r>
            <a:r>
              <a:rPr lang="en-US" altLang="ja-JP" dirty="0"/>
              <a:t>1</a:t>
            </a:r>
            <a:r>
              <a:rPr lang="ja-JP" altLang="en-US"/>
              <a:t>つ，</a:t>
            </a:r>
            <a:r>
              <a:rPr lang="en-US" altLang="ja-JP" dirty="0"/>
              <a:t>Linux</a:t>
            </a:r>
            <a:r>
              <a:rPr lang="ja-JP" altLang="en-US"/>
              <a:t>カーネル</a:t>
            </a:r>
            <a:r>
              <a:rPr lang="en-US" altLang="ja-JP" dirty="0"/>
              <a:t> </a:t>
            </a:r>
            <a:r>
              <a:rPr lang="ja-JP" altLang="en-US"/>
              <a:t>を対象としてソースコードを</a:t>
            </a:r>
            <a:br>
              <a:rPr lang="en-US" altLang="ja-JP" dirty="0"/>
            </a:br>
            <a:r>
              <a:rPr lang="ja-JP" altLang="en-US"/>
              <a:t>トークン単位で調査した</a:t>
            </a:r>
            <a:endParaRPr lang="en-US" altLang="ja-JP" dirty="0"/>
          </a:p>
          <a:p>
            <a:pPr marL="300038" lvl="1" indent="0">
              <a:buNone/>
            </a:pPr>
            <a:r>
              <a:rPr lang="ja-JP" altLang="en-US"/>
              <a:t>→ソースコードの著作権の所在はトークン単位で異なるため</a:t>
            </a:r>
            <a:endParaRPr lang="en-US" altLang="ja-JP" dirty="0"/>
          </a:p>
          <a:p>
            <a:pPr marL="300038" lvl="1" indent="0">
              <a:buNone/>
            </a:pPr>
            <a:endParaRPr lang="en" altLang="ja-JP" dirty="0"/>
          </a:p>
          <a:p>
            <a:r>
              <a:rPr lang="en" altLang="ja-JP" dirty="0"/>
              <a:t>RQ1:Linux</a:t>
            </a:r>
            <a:r>
              <a:rPr lang="ja-JP" altLang="en-US"/>
              <a:t>カーネルにおいて著作権表示があるソースコードの割合は現在どの程度か？また，過去と比較してどうか？</a:t>
            </a:r>
            <a:endParaRPr lang="en-US" altLang="ja-JP" dirty="0"/>
          </a:p>
          <a:p>
            <a:r>
              <a:rPr lang="en" altLang="ja-JP" dirty="0"/>
              <a:t>RQ2:</a:t>
            </a:r>
            <a:r>
              <a:rPr lang="ja-JP" altLang="en-US"/>
              <a:t>団体で開発しているか個人で開発しているかによって</a:t>
            </a:r>
            <a:br>
              <a:rPr lang="en-US" altLang="ja-JP" dirty="0"/>
            </a:br>
            <a:r>
              <a:rPr lang="ja-JP" altLang="en-US"/>
              <a:t>著作権表示があるソースコードの割合に違いはあるのか？</a:t>
            </a:r>
            <a:endParaRPr lang="en-US" altLang="ja-JP" dirty="0"/>
          </a:p>
          <a:p>
            <a:r>
              <a:rPr lang="en" altLang="ja-JP" dirty="0">
                <a:solidFill>
                  <a:schemeClr val="tx1">
                    <a:lumMod val="50000"/>
                    <a:lumOff val="50000"/>
                  </a:schemeClr>
                </a:solidFill>
              </a:rPr>
              <a:t>RQ3:</a:t>
            </a:r>
            <a:r>
              <a:rPr lang="ja-JP" altLang="en-US">
                <a:solidFill>
                  <a:schemeClr val="tx1">
                    <a:lumMod val="50000"/>
                    <a:lumOff val="50000"/>
                  </a:schemeClr>
                </a:solidFill>
              </a:rPr>
              <a:t>機能ごとに分けられたディレクトリによって著作権表示があるソースコードの割合に違いはあるのか？</a:t>
            </a:r>
          </a:p>
          <a:p>
            <a:endParaRPr kumimoji="1" lang="en-US" altLang="ja-JP" sz="2000" dirty="0"/>
          </a:p>
          <a:p>
            <a:endParaRPr lang="en-US" altLang="ja-JP" dirty="0"/>
          </a:p>
          <a:p>
            <a:pPr marL="0" indent="0">
              <a:buNone/>
            </a:pPr>
            <a:endParaRPr kumimoji="1" lang="ja-JP" altLang="en-US"/>
          </a:p>
        </p:txBody>
      </p:sp>
      <p:sp>
        <p:nvSpPr>
          <p:cNvPr id="4" name="スライド番号プレースホルダー 3">
            <a:extLst>
              <a:ext uri="{FF2B5EF4-FFF2-40B4-BE49-F238E27FC236}">
                <a16:creationId xmlns:a16="http://schemas.microsoft.com/office/drawing/2014/main" id="{D533DB2B-69FA-B546-B2F9-D1984913B922}"/>
              </a:ext>
            </a:extLst>
          </p:cNvPr>
          <p:cNvSpPr>
            <a:spLocks noGrp="1"/>
          </p:cNvSpPr>
          <p:nvPr>
            <p:ph type="sldNum" sz="quarter" idx="12"/>
          </p:nvPr>
        </p:nvSpPr>
        <p:spPr/>
        <p:txBody>
          <a:bodyPr/>
          <a:lstStyle/>
          <a:p>
            <a:fld id="{A238D3D1-4BED-4756-B995-D8D7310A74AE}" type="slidenum">
              <a:rPr kumimoji="1" lang="ja-JP" altLang="en-US" smtClean="0"/>
              <a:t>11</a:t>
            </a:fld>
            <a:endParaRPr kumimoji="1" lang="ja-JP" altLang="en-US"/>
          </a:p>
        </p:txBody>
      </p:sp>
    </p:spTree>
    <p:extLst>
      <p:ext uri="{BB962C8B-B14F-4D97-AF65-F5344CB8AC3E}">
        <p14:creationId xmlns:p14="http://schemas.microsoft.com/office/powerpoint/2010/main" val="3816414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3BFBD7-F8EF-B242-A910-78399F283100}"/>
              </a:ext>
            </a:extLst>
          </p:cNvPr>
          <p:cNvSpPr>
            <a:spLocks noGrp="1"/>
          </p:cNvSpPr>
          <p:nvPr>
            <p:ph type="title"/>
          </p:nvPr>
        </p:nvSpPr>
        <p:spPr/>
        <p:txBody>
          <a:bodyPr/>
          <a:lstStyle/>
          <a:p>
            <a:r>
              <a:rPr kumimoji="1" lang="ja-JP" altLang="en-US"/>
              <a:t>調査対象</a:t>
            </a:r>
          </a:p>
        </p:txBody>
      </p:sp>
      <p:sp>
        <p:nvSpPr>
          <p:cNvPr id="3" name="コンテンツ プレースホルダー 2">
            <a:extLst>
              <a:ext uri="{FF2B5EF4-FFF2-40B4-BE49-F238E27FC236}">
                <a16:creationId xmlns:a16="http://schemas.microsoft.com/office/drawing/2014/main" id="{60749168-BDF5-2246-8180-AAEF9E3BC4D9}"/>
              </a:ext>
            </a:extLst>
          </p:cNvPr>
          <p:cNvSpPr>
            <a:spLocks noGrp="1"/>
          </p:cNvSpPr>
          <p:nvPr>
            <p:ph idx="1"/>
          </p:nvPr>
        </p:nvSpPr>
        <p:spPr/>
        <p:txBody>
          <a:bodyPr/>
          <a:lstStyle/>
          <a:p>
            <a:pPr marL="0" indent="0">
              <a:buNone/>
            </a:pPr>
            <a:r>
              <a:rPr kumimoji="1" lang="ja-JP" altLang="en-US"/>
              <a:t>調査対象となったのは以下のバージョンからコミット履歴を</a:t>
            </a:r>
            <a:br>
              <a:rPr kumimoji="1" lang="en-US" altLang="ja-JP" dirty="0"/>
            </a:br>
            <a:r>
              <a:rPr kumimoji="1" lang="ja-JP" altLang="en-US"/>
              <a:t>辿れないファイルを除いたものである</a:t>
            </a:r>
            <a:endParaRPr kumimoji="1" lang="en-US" altLang="ja-JP" dirty="0"/>
          </a:p>
          <a:p>
            <a:r>
              <a:rPr kumimoji="1" lang="en-US" altLang="ja-JP" dirty="0"/>
              <a:t>Linux</a:t>
            </a:r>
            <a:r>
              <a:rPr kumimoji="1" lang="ja-JP" altLang="en-US"/>
              <a:t>カーネル</a:t>
            </a:r>
            <a:r>
              <a:rPr kumimoji="1" lang="en-US" altLang="ja-JP" dirty="0" err="1"/>
              <a:t>ver</a:t>
            </a:r>
            <a:r>
              <a:rPr kumimoji="1" lang="en-US" altLang="ja-JP" dirty="0"/>
              <a:t> 5.8</a:t>
            </a:r>
          </a:p>
          <a:p>
            <a:pPr lvl="1"/>
            <a:r>
              <a:rPr lang="ja-JP" altLang="en-US"/>
              <a:t>調査開始時の最新バージョン</a:t>
            </a:r>
            <a:r>
              <a:rPr lang="en-US" altLang="ja-JP" dirty="0"/>
              <a:t>(2020</a:t>
            </a:r>
            <a:r>
              <a:rPr lang="ja-JP" altLang="en-US"/>
              <a:t>年</a:t>
            </a:r>
            <a:r>
              <a:rPr lang="en-US" altLang="ja-JP" dirty="0"/>
              <a:t> 8</a:t>
            </a:r>
            <a:r>
              <a:rPr lang="ja-JP" altLang="en-US"/>
              <a:t>月</a:t>
            </a:r>
            <a:r>
              <a:rPr lang="en-US" altLang="ja-JP" dirty="0"/>
              <a:t> </a:t>
            </a:r>
            <a:r>
              <a:rPr lang="ja-JP" altLang="en-US"/>
              <a:t>リリース</a:t>
            </a:r>
            <a:r>
              <a:rPr lang="en-US" altLang="ja-JP" dirty="0"/>
              <a:t>)</a:t>
            </a:r>
          </a:p>
          <a:p>
            <a:pPr lvl="1"/>
            <a:r>
              <a:rPr lang="ja-JP" altLang="en-US"/>
              <a:t>対象ファイル数：</a:t>
            </a:r>
            <a:r>
              <a:rPr lang="en-US" altLang="ja-JP" dirty="0"/>
              <a:t>42,701</a:t>
            </a:r>
            <a:r>
              <a:rPr lang="ja-JP" altLang="en-US"/>
              <a:t>       対象トークン数：</a:t>
            </a:r>
            <a:r>
              <a:rPr lang="en-US" altLang="ja-JP" dirty="0"/>
              <a:t>90,622,515</a:t>
            </a:r>
          </a:p>
          <a:p>
            <a:pPr lvl="1"/>
            <a:endParaRPr lang="en-US" altLang="ja-JP" dirty="0"/>
          </a:p>
          <a:p>
            <a:r>
              <a:rPr lang="en-US" altLang="ja-JP" dirty="0"/>
              <a:t>Linux</a:t>
            </a:r>
            <a:r>
              <a:rPr lang="ja-JP" altLang="en-US"/>
              <a:t>カーネル</a:t>
            </a:r>
            <a:r>
              <a:rPr lang="en-US" altLang="ja-JP" dirty="0" err="1"/>
              <a:t>ver</a:t>
            </a:r>
            <a:r>
              <a:rPr lang="en-US" altLang="ja-JP" dirty="0"/>
              <a:t> 4.19</a:t>
            </a:r>
          </a:p>
          <a:p>
            <a:pPr lvl="1"/>
            <a:r>
              <a:rPr lang="ja-JP" altLang="en-US"/>
              <a:t>約</a:t>
            </a:r>
            <a:r>
              <a:rPr lang="en-US" altLang="ja-JP" dirty="0"/>
              <a:t>2</a:t>
            </a:r>
            <a:r>
              <a:rPr lang="ja-JP" altLang="en-US"/>
              <a:t>年前のバージョン</a:t>
            </a:r>
            <a:r>
              <a:rPr lang="en-US" altLang="ja-JP" dirty="0"/>
              <a:t>(2018</a:t>
            </a:r>
            <a:r>
              <a:rPr lang="ja-JP" altLang="en-US"/>
              <a:t>年</a:t>
            </a:r>
            <a:r>
              <a:rPr lang="en-US" altLang="ja-JP" dirty="0"/>
              <a:t> 10</a:t>
            </a:r>
            <a:r>
              <a:rPr lang="ja-JP" altLang="en-US"/>
              <a:t>月</a:t>
            </a:r>
            <a:r>
              <a:rPr lang="en-US" altLang="ja-JP" dirty="0"/>
              <a:t> </a:t>
            </a:r>
            <a:r>
              <a:rPr lang="ja-JP" altLang="en-US"/>
              <a:t>リリース</a:t>
            </a:r>
            <a:r>
              <a:rPr lang="en-US" altLang="ja-JP" dirty="0"/>
              <a:t>) </a:t>
            </a:r>
          </a:p>
          <a:p>
            <a:pPr lvl="1"/>
            <a:r>
              <a:rPr lang="ja-JP" altLang="en-US"/>
              <a:t>対象ファイル数：</a:t>
            </a:r>
            <a:r>
              <a:rPr lang="en-US" altLang="ja-JP" dirty="0"/>
              <a:t>37,273</a:t>
            </a:r>
            <a:r>
              <a:rPr lang="ja-JP" altLang="en-US"/>
              <a:t>       対象トークン数：</a:t>
            </a:r>
            <a:r>
              <a:rPr lang="en-US" altLang="ja-JP" dirty="0"/>
              <a:t>133,125,335</a:t>
            </a:r>
          </a:p>
        </p:txBody>
      </p:sp>
      <p:sp>
        <p:nvSpPr>
          <p:cNvPr id="4" name="スライド番号プレースホルダー 3">
            <a:extLst>
              <a:ext uri="{FF2B5EF4-FFF2-40B4-BE49-F238E27FC236}">
                <a16:creationId xmlns:a16="http://schemas.microsoft.com/office/drawing/2014/main" id="{AD6B615E-3FCC-4D48-A08B-99BDAC44102C}"/>
              </a:ext>
            </a:extLst>
          </p:cNvPr>
          <p:cNvSpPr>
            <a:spLocks noGrp="1"/>
          </p:cNvSpPr>
          <p:nvPr>
            <p:ph type="sldNum" sz="quarter" idx="12"/>
          </p:nvPr>
        </p:nvSpPr>
        <p:spPr/>
        <p:txBody>
          <a:bodyPr/>
          <a:lstStyle/>
          <a:p>
            <a:fld id="{A238D3D1-4BED-4756-B995-D8D7310A74AE}" type="slidenum">
              <a:rPr kumimoji="1" lang="ja-JP" altLang="en-US" smtClean="0"/>
              <a:t>12</a:t>
            </a:fld>
            <a:endParaRPr kumimoji="1" lang="ja-JP" altLang="en-US"/>
          </a:p>
        </p:txBody>
      </p:sp>
    </p:spTree>
    <p:extLst>
      <p:ext uri="{BB962C8B-B14F-4D97-AF65-F5344CB8AC3E}">
        <p14:creationId xmlns:p14="http://schemas.microsoft.com/office/powerpoint/2010/main" val="1379696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0D8065-E79F-B148-8F2A-2105524D3399}"/>
              </a:ext>
            </a:extLst>
          </p:cNvPr>
          <p:cNvSpPr>
            <a:spLocks noGrp="1"/>
          </p:cNvSpPr>
          <p:nvPr>
            <p:ph type="title"/>
          </p:nvPr>
        </p:nvSpPr>
        <p:spPr/>
        <p:txBody>
          <a:bodyPr/>
          <a:lstStyle/>
          <a:p>
            <a:r>
              <a:rPr lang="ja-JP" altLang="en-US"/>
              <a:t>調査における定義</a:t>
            </a:r>
            <a:r>
              <a:rPr lang="en-US" altLang="ja-JP" dirty="0"/>
              <a:t>(1/3)</a:t>
            </a:r>
            <a:endParaRPr kumimoji="1" lang="ja-JP" altLang="en-US"/>
          </a:p>
        </p:txBody>
      </p:sp>
      <p:sp>
        <p:nvSpPr>
          <p:cNvPr id="3" name="コンテンツ プレースホルダー 2">
            <a:extLst>
              <a:ext uri="{FF2B5EF4-FFF2-40B4-BE49-F238E27FC236}">
                <a16:creationId xmlns:a16="http://schemas.microsoft.com/office/drawing/2014/main" id="{AB0BE5E5-7F4B-C741-A4C9-38D385AC6C5D}"/>
              </a:ext>
            </a:extLst>
          </p:cNvPr>
          <p:cNvSpPr>
            <a:spLocks noGrp="1"/>
          </p:cNvSpPr>
          <p:nvPr>
            <p:ph idx="1"/>
          </p:nvPr>
        </p:nvSpPr>
        <p:spPr/>
        <p:txBody>
          <a:bodyPr/>
          <a:lstStyle/>
          <a:p>
            <a:r>
              <a:rPr lang="ja-JP" altLang="en-US"/>
              <a:t>著作権表示があるトークン</a:t>
            </a:r>
            <a:r>
              <a:rPr lang="en-US" altLang="ja-JP" dirty="0"/>
              <a:t> (</a:t>
            </a:r>
            <a:r>
              <a:rPr lang="ja-JP" altLang="en-US"/>
              <a:t>職務著作の考えに基づく</a:t>
            </a:r>
            <a:r>
              <a:rPr lang="en-US" altLang="ja-JP" dirty="0"/>
              <a:t>)</a:t>
            </a:r>
          </a:p>
        </p:txBody>
      </p:sp>
      <p:sp>
        <p:nvSpPr>
          <p:cNvPr id="4" name="スライド番号プレースホルダー 3">
            <a:extLst>
              <a:ext uri="{FF2B5EF4-FFF2-40B4-BE49-F238E27FC236}">
                <a16:creationId xmlns:a16="http://schemas.microsoft.com/office/drawing/2014/main" id="{F86F2731-6626-CA45-A451-95673A7C1D91}"/>
              </a:ext>
            </a:extLst>
          </p:cNvPr>
          <p:cNvSpPr>
            <a:spLocks noGrp="1"/>
          </p:cNvSpPr>
          <p:nvPr>
            <p:ph type="sldNum" sz="quarter" idx="12"/>
          </p:nvPr>
        </p:nvSpPr>
        <p:spPr/>
        <p:txBody>
          <a:bodyPr/>
          <a:lstStyle/>
          <a:p>
            <a:fld id="{A238D3D1-4BED-4756-B995-D8D7310A74AE}" type="slidenum">
              <a:rPr kumimoji="1" lang="ja-JP" altLang="en-US" smtClean="0"/>
              <a:t>13</a:t>
            </a:fld>
            <a:endParaRPr kumimoji="1" lang="ja-JP" altLang="en-US"/>
          </a:p>
        </p:txBody>
      </p:sp>
      <p:grpSp>
        <p:nvGrpSpPr>
          <p:cNvPr id="11" name="グループ化 10">
            <a:extLst>
              <a:ext uri="{FF2B5EF4-FFF2-40B4-BE49-F238E27FC236}">
                <a16:creationId xmlns:a16="http://schemas.microsoft.com/office/drawing/2014/main" id="{0CD11353-4FC6-8E41-9AF5-93F5DAAAAE2F}"/>
              </a:ext>
            </a:extLst>
          </p:cNvPr>
          <p:cNvGrpSpPr/>
          <p:nvPr/>
        </p:nvGrpSpPr>
        <p:grpSpPr>
          <a:xfrm>
            <a:off x="457200" y="2445745"/>
            <a:ext cx="5738328" cy="3254102"/>
            <a:chOff x="270642" y="2071172"/>
            <a:chExt cx="5738328" cy="3254102"/>
          </a:xfrm>
        </p:grpSpPr>
        <p:pic>
          <p:nvPicPr>
            <p:cNvPr id="6" name="図 5">
              <a:extLst>
                <a:ext uri="{FF2B5EF4-FFF2-40B4-BE49-F238E27FC236}">
                  <a16:creationId xmlns:a16="http://schemas.microsoft.com/office/drawing/2014/main" id="{26E7D28B-2134-674D-A954-9D2539A7DF9A}"/>
                </a:ext>
              </a:extLst>
            </p:cNvPr>
            <p:cNvPicPr>
              <a:picLocks noChangeAspect="1"/>
            </p:cNvPicPr>
            <p:nvPr/>
          </p:nvPicPr>
          <p:blipFill rotWithShape="1">
            <a:blip r:embed="rId3">
              <a:extLst>
                <a:ext uri="{28A0092B-C50C-407E-A947-70E740481C1C}">
                  <a14:useLocalDpi xmlns:a14="http://schemas.microsoft.com/office/drawing/2010/main" val="0"/>
                </a:ext>
              </a:extLst>
            </a:blip>
            <a:srcRect b="69639"/>
            <a:stretch/>
          </p:blipFill>
          <p:spPr>
            <a:xfrm>
              <a:off x="270643" y="2071172"/>
              <a:ext cx="5738327" cy="2082188"/>
            </a:xfrm>
            <a:prstGeom prst="rect">
              <a:avLst/>
            </a:prstGeom>
          </p:spPr>
        </p:pic>
        <p:pic>
          <p:nvPicPr>
            <p:cNvPr id="10" name="図 9">
              <a:extLst>
                <a:ext uri="{FF2B5EF4-FFF2-40B4-BE49-F238E27FC236}">
                  <a16:creationId xmlns:a16="http://schemas.microsoft.com/office/drawing/2014/main" id="{3ECF4CF3-86EA-BF4F-9058-29E723B65330}"/>
                </a:ext>
              </a:extLst>
            </p:cNvPr>
            <p:cNvPicPr>
              <a:picLocks noChangeAspect="1"/>
            </p:cNvPicPr>
            <p:nvPr/>
          </p:nvPicPr>
          <p:blipFill rotWithShape="1">
            <a:blip r:embed="rId3">
              <a:extLst>
                <a:ext uri="{28A0092B-C50C-407E-A947-70E740481C1C}">
                  <a14:useLocalDpi xmlns:a14="http://schemas.microsoft.com/office/drawing/2010/main" val="0"/>
                </a:ext>
              </a:extLst>
            </a:blip>
            <a:srcRect t="60562" b="23334"/>
            <a:stretch/>
          </p:blipFill>
          <p:spPr>
            <a:xfrm>
              <a:off x="270642" y="4220836"/>
              <a:ext cx="5738327" cy="1104438"/>
            </a:xfrm>
            <a:prstGeom prst="rect">
              <a:avLst/>
            </a:prstGeom>
          </p:spPr>
        </p:pic>
      </p:grpSp>
      <p:sp>
        <p:nvSpPr>
          <p:cNvPr id="14" name="小波 13">
            <a:extLst>
              <a:ext uri="{FF2B5EF4-FFF2-40B4-BE49-F238E27FC236}">
                <a16:creationId xmlns:a16="http://schemas.microsoft.com/office/drawing/2014/main" id="{D199AFD7-A897-BB46-9A87-83B54993E605}"/>
              </a:ext>
            </a:extLst>
          </p:cNvPr>
          <p:cNvSpPr/>
          <p:nvPr/>
        </p:nvSpPr>
        <p:spPr>
          <a:xfrm>
            <a:off x="457200" y="4275043"/>
            <a:ext cx="5738327" cy="432409"/>
          </a:xfrm>
          <a:prstGeom prst="doubleWav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a:extLst>
              <a:ext uri="{FF2B5EF4-FFF2-40B4-BE49-F238E27FC236}">
                <a16:creationId xmlns:a16="http://schemas.microsoft.com/office/drawing/2014/main" id="{145C1C88-CDAB-5146-A41A-652B16907160}"/>
              </a:ext>
            </a:extLst>
          </p:cNvPr>
          <p:cNvSpPr/>
          <p:nvPr/>
        </p:nvSpPr>
        <p:spPr>
          <a:xfrm rot="12637099">
            <a:off x="5757086" y="3785611"/>
            <a:ext cx="1642530" cy="705509"/>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tx2"/>
              </a:solidFill>
            </a:endParaRPr>
          </a:p>
        </p:txBody>
      </p:sp>
      <p:sp>
        <p:nvSpPr>
          <p:cNvPr id="18" name="右矢印 17">
            <a:extLst>
              <a:ext uri="{FF2B5EF4-FFF2-40B4-BE49-F238E27FC236}">
                <a16:creationId xmlns:a16="http://schemas.microsoft.com/office/drawing/2014/main" id="{DC7ABC0E-3EC9-284B-8B85-70781DE2CB28}"/>
              </a:ext>
            </a:extLst>
          </p:cNvPr>
          <p:cNvSpPr/>
          <p:nvPr/>
        </p:nvSpPr>
        <p:spPr>
          <a:xfrm rot="11585732">
            <a:off x="5433818" y="4690284"/>
            <a:ext cx="1583296" cy="705509"/>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tx2"/>
              </a:solidFill>
            </a:endParaRPr>
          </a:p>
        </p:txBody>
      </p:sp>
      <p:sp>
        <p:nvSpPr>
          <p:cNvPr id="16" name="円/楕円 15">
            <a:extLst>
              <a:ext uri="{FF2B5EF4-FFF2-40B4-BE49-F238E27FC236}">
                <a16:creationId xmlns:a16="http://schemas.microsoft.com/office/drawing/2014/main" id="{67BD3257-A9FC-2441-A2E1-B54FFC0F9412}"/>
              </a:ext>
            </a:extLst>
          </p:cNvPr>
          <p:cNvSpPr/>
          <p:nvPr/>
        </p:nvSpPr>
        <p:spPr>
          <a:xfrm>
            <a:off x="605929" y="2487780"/>
            <a:ext cx="5387248" cy="1726013"/>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a:extLst>
              <a:ext uri="{FF2B5EF4-FFF2-40B4-BE49-F238E27FC236}">
                <a16:creationId xmlns:a16="http://schemas.microsoft.com/office/drawing/2014/main" id="{A5973FCD-1468-E940-8D16-65AA74AD8D4F}"/>
              </a:ext>
            </a:extLst>
          </p:cNvPr>
          <p:cNvSpPr/>
          <p:nvPr/>
        </p:nvSpPr>
        <p:spPr>
          <a:xfrm>
            <a:off x="3518429" y="4689446"/>
            <a:ext cx="1701972" cy="317705"/>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277B3091-0F76-F846-9FA5-C52CB0F3D55D}"/>
              </a:ext>
            </a:extLst>
          </p:cNvPr>
          <p:cNvSpPr txBox="1"/>
          <p:nvPr/>
        </p:nvSpPr>
        <p:spPr>
          <a:xfrm>
            <a:off x="4170918" y="2852563"/>
            <a:ext cx="1338828" cy="369332"/>
          </a:xfrm>
          <a:prstGeom prst="rect">
            <a:avLst/>
          </a:prstGeom>
          <a:noFill/>
        </p:spPr>
        <p:txBody>
          <a:bodyPr wrap="none" rtlCol="0">
            <a:spAutoFit/>
          </a:bodyPr>
          <a:lstStyle/>
          <a:p>
            <a:pPr algn="ctr"/>
            <a:r>
              <a:rPr kumimoji="1" lang="ja-JP" altLang="en-US" sz="1800">
                <a:solidFill>
                  <a:schemeClr val="accent1"/>
                </a:solidFill>
              </a:rPr>
              <a:t>著作権表示</a:t>
            </a:r>
          </a:p>
        </p:txBody>
      </p:sp>
      <p:sp>
        <p:nvSpPr>
          <p:cNvPr id="21" name="テキスト ボックス 20">
            <a:extLst>
              <a:ext uri="{FF2B5EF4-FFF2-40B4-BE49-F238E27FC236}">
                <a16:creationId xmlns:a16="http://schemas.microsoft.com/office/drawing/2014/main" id="{9014DB61-2F05-8340-B603-4F6F40841595}"/>
              </a:ext>
            </a:extLst>
          </p:cNvPr>
          <p:cNvSpPr txBox="1"/>
          <p:nvPr/>
        </p:nvSpPr>
        <p:spPr>
          <a:xfrm>
            <a:off x="4674774" y="4948912"/>
            <a:ext cx="939681" cy="369332"/>
          </a:xfrm>
          <a:prstGeom prst="rect">
            <a:avLst/>
          </a:prstGeom>
          <a:noFill/>
        </p:spPr>
        <p:txBody>
          <a:bodyPr wrap="none" rtlCol="0">
            <a:spAutoFit/>
          </a:bodyPr>
          <a:lstStyle/>
          <a:p>
            <a:pPr algn="ctr"/>
            <a:r>
              <a:rPr kumimoji="1" lang="ja-JP" altLang="en-US" sz="1800">
                <a:solidFill>
                  <a:schemeClr val="accent1"/>
                </a:solidFill>
              </a:rPr>
              <a:t>トークン</a:t>
            </a:r>
          </a:p>
        </p:txBody>
      </p:sp>
      <p:sp>
        <p:nvSpPr>
          <p:cNvPr id="22" name="円/楕円 21">
            <a:extLst>
              <a:ext uri="{FF2B5EF4-FFF2-40B4-BE49-F238E27FC236}">
                <a16:creationId xmlns:a16="http://schemas.microsoft.com/office/drawing/2014/main" id="{25A45B4C-9C06-C742-8A5A-975F0FFE8581}"/>
              </a:ext>
            </a:extLst>
          </p:cNvPr>
          <p:cNvSpPr/>
          <p:nvPr/>
        </p:nvSpPr>
        <p:spPr>
          <a:xfrm>
            <a:off x="6520138" y="4213793"/>
            <a:ext cx="2398207" cy="137109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a:solidFill>
                  <a:schemeClr val="tx1"/>
                </a:solidFill>
              </a:rPr>
              <a:t>同じ人か、</a:t>
            </a:r>
            <a:endParaRPr lang="en-US" altLang="ja-JP" sz="1800" dirty="0">
              <a:solidFill>
                <a:schemeClr val="tx1"/>
              </a:solidFill>
            </a:endParaRPr>
          </a:p>
          <a:p>
            <a:pPr algn="ctr"/>
            <a:r>
              <a:rPr lang="ja-JP" altLang="en-US" sz="1800">
                <a:solidFill>
                  <a:schemeClr val="tx1"/>
                </a:solidFill>
              </a:rPr>
              <a:t>同じ団体の人</a:t>
            </a:r>
            <a:endParaRPr lang="en-US" altLang="ja-JP" sz="1800" dirty="0">
              <a:solidFill>
                <a:schemeClr val="tx1"/>
              </a:solidFill>
            </a:endParaRPr>
          </a:p>
          <a:p>
            <a:pPr algn="ctr"/>
            <a:r>
              <a:rPr lang="ja-JP" altLang="en-US" sz="1800">
                <a:solidFill>
                  <a:schemeClr val="tx1"/>
                </a:solidFill>
              </a:rPr>
              <a:t>が追加</a:t>
            </a:r>
            <a:endParaRPr lang="en-US" altLang="ja-JP" sz="1800" dirty="0">
              <a:solidFill>
                <a:schemeClr val="tx1"/>
              </a:solidFill>
            </a:endParaRPr>
          </a:p>
        </p:txBody>
      </p:sp>
      <p:sp>
        <p:nvSpPr>
          <p:cNvPr id="28" name="テキスト ボックス 27">
            <a:extLst>
              <a:ext uri="{FF2B5EF4-FFF2-40B4-BE49-F238E27FC236}">
                <a16:creationId xmlns:a16="http://schemas.microsoft.com/office/drawing/2014/main" id="{F75AF09D-6172-6F46-9BE9-EC3C772B0CE9}"/>
              </a:ext>
            </a:extLst>
          </p:cNvPr>
          <p:cNvSpPr txBox="1"/>
          <p:nvPr/>
        </p:nvSpPr>
        <p:spPr>
          <a:xfrm>
            <a:off x="3052247" y="6006143"/>
            <a:ext cx="3028393" cy="400110"/>
          </a:xfrm>
          <a:prstGeom prst="rect">
            <a:avLst/>
          </a:prstGeom>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sz="2000"/>
              <a:t>著作権表示があるトークン</a:t>
            </a:r>
            <a:endParaRPr kumimoji="1" lang="ja-JP" altLang="en-US" sz="2000"/>
          </a:p>
        </p:txBody>
      </p:sp>
      <p:sp>
        <p:nvSpPr>
          <p:cNvPr id="29" name="右矢印 28">
            <a:extLst>
              <a:ext uri="{FF2B5EF4-FFF2-40B4-BE49-F238E27FC236}">
                <a16:creationId xmlns:a16="http://schemas.microsoft.com/office/drawing/2014/main" id="{0CF6ECCC-9FAD-254A-AC29-BBFBA5C063DF}"/>
              </a:ext>
            </a:extLst>
          </p:cNvPr>
          <p:cNvSpPr/>
          <p:nvPr/>
        </p:nvSpPr>
        <p:spPr>
          <a:xfrm rot="16200000">
            <a:off x="3943515" y="5181747"/>
            <a:ext cx="791221" cy="671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B12A78D0-01A7-2D47-93FE-877B73BB310E}"/>
              </a:ext>
            </a:extLst>
          </p:cNvPr>
          <p:cNvSpPr txBox="1"/>
          <p:nvPr/>
        </p:nvSpPr>
        <p:spPr>
          <a:xfrm>
            <a:off x="7076452" y="3622258"/>
            <a:ext cx="1374094" cy="369332"/>
          </a:xfrm>
          <a:prstGeom prst="rect">
            <a:avLst/>
          </a:prstGeom>
          <a:noFill/>
        </p:spPr>
        <p:txBody>
          <a:bodyPr wrap="none" rtlCol="0">
            <a:spAutoFit/>
          </a:bodyPr>
          <a:lstStyle/>
          <a:p>
            <a:pPr algn="ctr"/>
            <a:r>
              <a:rPr lang="ja-JP" altLang="en-US" sz="1800"/>
              <a:t>同じファイル</a:t>
            </a:r>
            <a:endParaRPr kumimoji="1" lang="ja-JP" altLang="en-US" sz="1800"/>
          </a:p>
        </p:txBody>
      </p:sp>
    </p:spTree>
    <p:extLst>
      <p:ext uri="{BB962C8B-B14F-4D97-AF65-F5344CB8AC3E}">
        <p14:creationId xmlns:p14="http://schemas.microsoft.com/office/powerpoint/2010/main" val="3986186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454C6D-F2E3-C542-8D1B-C9F1174CA1E2}"/>
              </a:ext>
            </a:extLst>
          </p:cNvPr>
          <p:cNvSpPr>
            <a:spLocks noGrp="1"/>
          </p:cNvSpPr>
          <p:nvPr>
            <p:ph type="title"/>
          </p:nvPr>
        </p:nvSpPr>
        <p:spPr/>
        <p:txBody>
          <a:bodyPr/>
          <a:lstStyle/>
          <a:p>
            <a:r>
              <a:rPr lang="ja-JP" altLang="en-US"/>
              <a:t>調査における定義</a:t>
            </a:r>
            <a:r>
              <a:rPr lang="en-US" altLang="ja-JP" dirty="0"/>
              <a:t>(2/3)</a:t>
            </a:r>
            <a:endParaRPr kumimoji="1" lang="ja-JP" altLang="en-US"/>
          </a:p>
        </p:txBody>
      </p:sp>
      <p:sp>
        <p:nvSpPr>
          <p:cNvPr id="3" name="コンテンツ プレースホルダー 2">
            <a:extLst>
              <a:ext uri="{FF2B5EF4-FFF2-40B4-BE49-F238E27FC236}">
                <a16:creationId xmlns:a16="http://schemas.microsoft.com/office/drawing/2014/main" id="{2736435F-189B-BC4B-A30E-5072D3D11B5C}"/>
              </a:ext>
            </a:extLst>
          </p:cNvPr>
          <p:cNvSpPr>
            <a:spLocks noGrp="1"/>
          </p:cNvSpPr>
          <p:nvPr>
            <p:ph idx="1"/>
          </p:nvPr>
        </p:nvSpPr>
        <p:spPr/>
        <p:txBody>
          <a:bodyPr/>
          <a:lstStyle/>
          <a:p>
            <a:r>
              <a:rPr kumimoji="1" lang="ja-JP" altLang="en-US"/>
              <a:t>開発者が団体に所属すること</a:t>
            </a:r>
            <a:endParaRPr kumimoji="1" lang="en-US" altLang="ja-JP" dirty="0"/>
          </a:p>
          <a:p>
            <a:pPr lvl="1"/>
            <a:r>
              <a:rPr lang="ja-JP" altLang="en-US"/>
              <a:t>開発者が使用しているメールアドレスのドメインが</a:t>
            </a:r>
            <a:br>
              <a:rPr lang="en-US" altLang="ja-JP" dirty="0"/>
            </a:br>
            <a:r>
              <a:rPr lang="ja-JP" altLang="en-US"/>
              <a:t>個人的に取得できるフリーメールのドメイン</a:t>
            </a:r>
            <a:r>
              <a:rPr lang="en-US" altLang="ja-JP" dirty="0"/>
              <a:t>(</a:t>
            </a:r>
            <a:r>
              <a:rPr lang="en-US" altLang="ja-JP" dirty="0" err="1"/>
              <a:t>gmail.com</a:t>
            </a:r>
            <a:r>
              <a:rPr lang="ja-JP" altLang="en-US"/>
              <a:t>など</a:t>
            </a:r>
            <a:r>
              <a:rPr lang="en-US" altLang="ja-JP" dirty="0"/>
              <a:t>)</a:t>
            </a:r>
            <a:br>
              <a:rPr lang="en-US" altLang="ja-JP" dirty="0"/>
            </a:br>
            <a:r>
              <a:rPr lang="ja-JP" altLang="en-US"/>
              <a:t>でないこと</a:t>
            </a:r>
          </a:p>
          <a:p>
            <a:pPr lvl="1"/>
            <a:r>
              <a:rPr lang="ja-JP" altLang="en-US"/>
              <a:t>フリーメールのドメインかどうかは主要なフリーメールの</a:t>
            </a:r>
            <a:br>
              <a:rPr lang="en-US" altLang="ja-JP" dirty="0"/>
            </a:br>
            <a:r>
              <a:rPr lang="ja-JP" altLang="en-US"/>
              <a:t>ドメイン</a:t>
            </a:r>
            <a:r>
              <a:rPr lang="en-US" altLang="ja-JP" dirty="0"/>
              <a:t>(3,782</a:t>
            </a:r>
            <a:r>
              <a:rPr lang="ja-JP" altLang="en-US"/>
              <a:t>種類</a:t>
            </a:r>
            <a:r>
              <a:rPr lang="en-US" altLang="ja-JP" dirty="0"/>
              <a:t>)</a:t>
            </a:r>
            <a:r>
              <a:rPr lang="ja-JP" altLang="en-US"/>
              <a:t>をまとめたリストに含まれるかどうかで判定</a:t>
            </a:r>
            <a:r>
              <a:rPr lang="en-US" altLang="ja-JP" sz="1400" dirty="0"/>
              <a:t>[3]</a:t>
            </a:r>
            <a:endParaRPr lang="en-US" altLang="ja-JP" dirty="0"/>
          </a:p>
        </p:txBody>
      </p:sp>
      <p:sp>
        <p:nvSpPr>
          <p:cNvPr id="4" name="スライド番号プレースホルダー 3">
            <a:extLst>
              <a:ext uri="{FF2B5EF4-FFF2-40B4-BE49-F238E27FC236}">
                <a16:creationId xmlns:a16="http://schemas.microsoft.com/office/drawing/2014/main" id="{AB6FCE77-445F-A047-959E-77CD380693F8}"/>
              </a:ext>
            </a:extLst>
          </p:cNvPr>
          <p:cNvSpPr>
            <a:spLocks noGrp="1"/>
          </p:cNvSpPr>
          <p:nvPr>
            <p:ph type="sldNum" sz="quarter" idx="12"/>
          </p:nvPr>
        </p:nvSpPr>
        <p:spPr/>
        <p:txBody>
          <a:bodyPr/>
          <a:lstStyle/>
          <a:p>
            <a:fld id="{A238D3D1-4BED-4756-B995-D8D7310A74AE}" type="slidenum">
              <a:rPr kumimoji="1" lang="ja-JP" altLang="en-US" smtClean="0"/>
              <a:t>14</a:t>
            </a:fld>
            <a:endParaRPr kumimoji="1" lang="ja-JP" altLang="en-US"/>
          </a:p>
        </p:txBody>
      </p:sp>
      <p:sp>
        <p:nvSpPr>
          <p:cNvPr id="5" name="テキスト ボックス 4">
            <a:extLst>
              <a:ext uri="{FF2B5EF4-FFF2-40B4-BE49-F238E27FC236}">
                <a16:creationId xmlns:a16="http://schemas.microsoft.com/office/drawing/2014/main" id="{9D28F2FA-5116-2C45-91E5-36654AA76A0E}"/>
              </a:ext>
            </a:extLst>
          </p:cNvPr>
          <p:cNvSpPr txBox="1"/>
          <p:nvPr/>
        </p:nvSpPr>
        <p:spPr>
          <a:xfrm>
            <a:off x="629555" y="5694226"/>
            <a:ext cx="3774303" cy="523220"/>
          </a:xfrm>
          <a:prstGeom prst="rect">
            <a:avLst/>
          </a:prstGeom>
          <a:solidFill>
            <a:schemeClr val="bg1"/>
          </a:solidFill>
        </p:spPr>
        <p:txBody>
          <a:bodyPr wrap="none" rtlCol="0">
            <a:spAutoFit/>
          </a:bodyPr>
          <a:lstStyle/>
          <a:p>
            <a:r>
              <a:rPr lang="en-US" altLang="ja-JP" sz="1400" dirty="0"/>
              <a:t>[3] </a:t>
            </a:r>
            <a:r>
              <a:rPr lang="en-US" altLang="ja-JP" sz="1400" dirty="0" err="1"/>
              <a:t>free_email_provider_domains</a:t>
            </a:r>
            <a:endParaRPr lang="en-US" altLang="ja-JP" sz="1400" dirty="0"/>
          </a:p>
          <a:p>
            <a:r>
              <a:rPr lang="en-US" altLang="ja-JP" sz="1400" u="sng" dirty="0">
                <a:hlinkClick r:id="rId3"/>
              </a:rPr>
              <a:t>https://gist.github.com/tbrianjones/5992856/</a:t>
            </a:r>
            <a:endParaRPr lang="en-US" altLang="ja-JP" sz="1400" u="sng" dirty="0"/>
          </a:p>
        </p:txBody>
      </p:sp>
    </p:spTree>
    <p:extLst>
      <p:ext uri="{BB962C8B-B14F-4D97-AF65-F5344CB8AC3E}">
        <p14:creationId xmlns:p14="http://schemas.microsoft.com/office/powerpoint/2010/main" val="1320838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0D8065-E79F-B148-8F2A-2105524D3399}"/>
              </a:ext>
            </a:extLst>
          </p:cNvPr>
          <p:cNvSpPr>
            <a:spLocks noGrp="1"/>
          </p:cNvSpPr>
          <p:nvPr>
            <p:ph type="title"/>
          </p:nvPr>
        </p:nvSpPr>
        <p:spPr/>
        <p:txBody>
          <a:bodyPr/>
          <a:lstStyle/>
          <a:p>
            <a:r>
              <a:rPr lang="ja-JP" altLang="en-US"/>
              <a:t>調査における定義</a:t>
            </a:r>
            <a:r>
              <a:rPr lang="en-US" altLang="ja-JP" dirty="0"/>
              <a:t>(3/3)</a:t>
            </a:r>
            <a:endParaRPr kumimoji="1" lang="ja-JP" altLang="en-US"/>
          </a:p>
        </p:txBody>
      </p:sp>
      <p:sp>
        <p:nvSpPr>
          <p:cNvPr id="3" name="コンテンツ プレースホルダー 2">
            <a:extLst>
              <a:ext uri="{FF2B5EF4-FFF2-40B4-BE49-F238E27FC236}">
                <a16:creationId xmlns:a16="http://schemas.microsoft.com/office/drawing/2014/main" id="{AB0BE5E5-7F4B-C741-A4C9-38D385AC6C5D}"/>
              </a:ext>
            </a:extLst>
          </p:cNvPr>
          <p:cNvSpPr>
            <a:spLocks noGrp="1"/>
          </p:cNvSpPr>
          <p:nvPr>
            <p:ph idx="1"/>
          </p:nvPr>
        </p:nvSpPr>
        <p:spPr/>
        <p:txBody>
          <a:bodyPr/>
          <a:lstStyle/>
          <a:p>
            <a:r>
              <a:rPr lang="en-US" altLang="ja-JP" dirty="0"/>
              <a:t>2</a:t>
            </a:r>
            <a:r>
              <a:rPr lang="ja-JP" altLang="en-US"/>
              <a:t>人の人物が同じ団体に所属すること</a:t>
            </a:r>
            <a:endParaRPr lang="en-US" altLang="ja-JP" dirty="0"/>
          </a:p>
          <a:p>
            <a:pPr lvl="1"/>
            <a:r>
              <a:rPr lang="en-US" altLang="ja-JP" dirty="0"/>
              <a:t>2</a:t>
            </a:r>
            <a:r>
              <a:rPr lang="ja-JP" altLang="en-US"/>
              <a:t>人の人物のもつメールアドレスのドメインが同じであり，</a:t>
            </a:r>
            <a:br>
              <a:rPr lang="en-US" altLang="ja-JP" dirty="0"/>
            </a:br>
            <a:r>
              <a:rPr lang="ja-JP" altLang="en-US"/>
              <a:t>そのドメインがフリーメールのドメインでないこと</a:t>
            </a:r>
            <a:br>
              <a:rPr lang="en-US" altLang="ja-JP" dirty="0"/>
            </a:br>
            <a:endParaRPr kumimoji="1" lang="en-US" altLang="ja-JP" dirty="0"/>
          </a:p>
          <a:p>
            <a:pPr marL="0" indent="0">
              <a:buNone/>
            </a:pPr>
            <a:r>
              <a:rPr kumimoji="1" lang="ja-JP" altLang="en-US"/>
              <a:t>例）</a:t>
            </a:r>
          </a:p>
        </p:txBody>
      </p:sp>
      <p:sp>
        <p:nvSpPr>
          <p:cNvPr id="4" name="スライド番号プレースホルダー 3">
            <a:extLst>
              <a:ext uri="{FF2B5EF4-FFF2-40B4-BE49-F238E27FC236}">
                <a16:creationId xmlns:a16="http://schemas.microsoft.com/office/drawing/2014/main" id="{F86F2731-6626-CA45-A451-95673A7C1D91}"/>
              </a:ext>
            </a:extLst>
          </p:cNvPr>
          <p:cNvSpPr>
            <a:spLocks noGrp="1"/>
          </p:cNvSpPr>
          <p:nvPr>
            <p:ph type="sldNum" sz="quarter" idx="12"/>
          </p:nvPr>
        </p:nvSpPr>
        <p:spPr/>
        <p:txBody>
          <a:bodyPr/>
          <a:lstStyle/>
          <a:p>
            <a:fld id="{A238D3D1-4BED-4756-B995-D8D7310A74AE}" type="slidenum">
              <a:rPr kumimoji="1" lang="ja-JP" altLang="en-US" smtClean="0"/>
              <a:t>15</a:t>
            </a:fld>
            <a:endParaRPr kumimoji="1" lang="ja-JP" altLang="en-US"/>
          </a:p>
        </p:txBody>
      </p:sp>
      <p:sp>
        <p:nvSpPr>
          <p:cNvPr id="5" name="四角形吹き出し 4">
            <a:extLst>
              <a:ext uri="{FF2B5EF4-FFF2-40B4-BE49-F238E27FC236}">
                <a16:creationId xmlns:a16="http://schemas.microsoft.com/office/drawing/2014/main" id="{28516170-FF63-084F-A67B-02EFC83281A1}"/>
              </a:ext>
            </a:extLst>
          </p:cNvPr>
          <p:cNvSpPr/>
          <p:nvPr/>
        </p:nvSpPr>
        <p:spPr>
          <a:xfrm>
            <a:off x="635905" y="4389932"/>
            <a:ext cx="1381499" cy="1357990"/>
          </a:xfrm>
          <a:prstGeom prst="wedgeRectCallout">
            <a:avLst>
              <a:gd name="adj1" fmla="val -15166"/>
              <a:gd name="adj2" fmla="val -47093"/>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A</a:t>
            </a:r>
            <a:r>
              <a:rPr kumimoji="1" lang="ja-JP" altLang="en-US" sz="2000">
                <a:solidFill>
                  <a:schemeClr val="tx1"/>
                </a:solidFill>
              </a:rPr>
              <a:t>さん</a:t>
            </a:r>
            <a:r>
              <a:rPr lang="en-US" altLang="ja-JP" sz="2000" dirty="0" err="1">
                <a:solidFill>
                  <a:srgbClr val="0070C0"/>
                </a:solidFill>
              </a:rPr>
              <a:t>amd.com</a:t>
            </a:r>
            <a:endParaRPr lang="ja-JP" altLang="en-US" sz="2000" dirty="0">
              <a:solidFill>
                <a:srgbClr val="0070C0"/>
              </a:solidFill>
            </a:endParaRPr>
          </a:p>
        </p:txBody>
      </p:sp>
      <p:sp>
        <p:nvSpPr>
          <p:cNvPr id="6" name="四角形吹き出し 5">
            <a:extLst>
              <a:ext uri="{FF2B5EF4-FFF2-40B4-BE49-F238E27FC236}">
                <a16:creationId xmlns:a16="http://schemas.microsoft.com/office/drawing/2014/main" id="{CF8C0EA9-DC42-954A-8D18-C7639CD3A6C1}"/>
              </a:ext>
            </a:extLst>
          </p:cNvPr>
          <p:cNvSpPr/>
          <p:nvPr/>
        </p:nvSpPr>
        <p:spPr>
          <a:xfrm>
            <a:off x="2758439" y="4389932"/>
            <a:ext cx="1381499" cy="1357990"/>
          </a:xfrm>
          <a:prstGeom prst="wedgeRectCallout">
            <a:avLst>
              <a:gd name="adj1" fmla="val -16870"/>
              <a:gd name="adj2" fmla="val -4502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B</a:t>
            </a:r>
            <a:r>
              <a:rPr kumimoji="1" lang="ja-JP" altLang="en-US" sz="2000">
                <a:solidFill>
                  <a:schemeClr val="tx1"/>
                </a:solidFill>
              </a:rPr>
              <a:t>さん</a:t>
            </a:r>
            <a:r>
              <a:rPr lang="en-US" altLang="ja-JP" sz="2000" dirty="0" err="1">
                <a:solidFill>
                  <a:srgbClr val="0070C0"/>
                </a:solidFill>
              </a:rPr>
              <a:t>amd.com</a:t>
            </a:r>
            <a:endParaRPr lang="ja-JP" altLang="en-US" sz="2000" dirty="0">
              <a:solidFill>
                <a:srgbClr val="0070C0"/>
              </a:solidFill>
            </a:endParaRPr>
          </a:p>
        </p:txBody>
      </p:sp>
      <p:sp>
        <p:nvSpPr>
          <p:cNvPr id="9" name="テキスト ボックス 8">
            <a:extLst>
              <a:ext uri="{FF2B5EF4-FFF2-40B4-BE49-F238E27FC236}">
                <a16:creationId xmlns:a16="http://schemas.microsoft.com/office/drawing/2014/main" id="{F73E7230-5ECE-8341-A71A-1BB187F037BA}"/>
              </a:ext>
            </a:extLst>
          </p:cNvPr>
          <p:cNvSpPr txBox="1"/>
          <p:nvPr/>
        </p:nvSpPr>
        <p:spPr>
          <a:xfrm>
            <a:off x="1796384" y="3827023"/>
            <a:ext cx="1053494" cy="369332"/>
          </a:xfrm>
          <a:prstGeom prst="rect">
            <a:avLst/>
          </a:prstGeom>
          <a:noFill/>
        </p:spPr>
        <p:txBody>
          <a:bodyPr wrap="none" rtlCol="0">
            <a:spAutoFit/>
          </a:bodyPr>
          <a:lstStyle/>
          <a:p>
            <a:pPr algn="ctr"/>
            <a:r>
              <a:rPr kumimoji="1" lang="ja-JP" altLang="en-US" sz="1800"/>
              <a:t>同じ団体</a:t>
            </a:r>
          </a:p>
        </p:txBody>
      </p:sp>
      <p:sp>
        <p:nvSpPr>
          <p:cNvPr id="11" name="四角形吹き出し 10">
            <a:extLst>
              <a:ext uri="{FF2B5EF4-FFF2-40B4-BE49-F238E27FC236}">
                <a16:creationId xmlns:a16="http://schemas.microsoft.com/office/drawing/2014/main" id="{8FDD8755-99A3-814A-A194-72DA6BD9AEC7}"/>
              </a:ext>
            </a:extLst>
          </p:cNvPr>
          <p:cNvSpPr/>
          <p:nvPr/>
        </p:nvSpPr>
        <p:spPr>
          <a:xfrm>
            <a:off x="5024252" y="4389932"/>
            <a:ext cx="1381499" cy="1357990"/>
          </a:xfrm>
          <a:prstGeom prst="wedgeRectCallout">
            <a:avLst>
              <a:gd name="adj1" fmla="val -15166"/>
              <a:gd name="adj2" fmla="val -47093"/>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C</a:t>
            </a:r>
            <a:r>
              <a:rPr kumimoji="1" lang="ja-JP" altLang="en-US" sz="2000">
                <a:solidFill>
                  <a:schemeClr val="tx1"/>
                </a:solidFill>
              </a:rPr>
              <a:t>さん</a:t>
            </a:r>
            <a:endParaRPr kumimoji="1" lang="en-US" altLang="ja-JP" sz="2000" dirty="0">
              <a:solidFill>
                <a:srgbClr val="0070C0"/>
              </a:solidFill>
            </a:endParaRPr>
          </a:p>
          <a:p>
            <a:pPr algn="ctr"/>
            <a:r>
              <a:rPr lang="en-US" altLang="ja-JP" sz="2000" dirty="0" err="1">
                <a:solidFill>
                  <a:srgbClr val="0070C0"/>
                </a:solidFill>
              </a:rPr>
              <a:t>gmail.com</a:t>
            </a:r>
            <a:endParaRPr lang="ja-JP" altLang="en-US" sz="2000" dirty="0">
              <a:solidFill>
                <a:srgbClr val="0070C0"/>
              </a:solidFill>
            </a:endParaRPr>
          </a:p>
        </p:txBody>
      </p:sp>
      <p:sp>
        <p:nvSpPr>
          <p:cNvPr id="12" name="四角形吹き出し 11">
            <a:extLst>
              <a:ext uri="{FF2B5EF4-FFF2-40B4-BE49-F238E27FC236}">
                <a16:creationId xmlns:a16="http://schemas.microsoft.com/office/drawing/2014/main" id="{18DB51C6-85CF-1D4D-8EF0-2131766A370A}"/>
              </a:ext>
            </a:extLst>
          </p:cNvPr>
          <p:cNvSpPr/>
          <p:nvPr/>
        </p:nvSpPr>
        <p:spPr>
          <a:xfrm>
            <a:off x="7146786" y="4389932"/>
            <a:ext cx="1381499" cy="1357990"/>
          </a:xfrm>
          <a:prstGeom prst="wedgeRectCallout">
            <a:avLst>
              <a:gd name="adj1" fmla="val -16870"/>
              <a:gd name="adj2" fmla="val -4502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D</a:t>
            </a:r>
            <a:r>
              <a:rPr kumimoji="1" lang="ja-JP" altLang="en-US" sz="2000">
                <a:solidFill>
                  <a:schemeClr val="tx1"/>
                </a:solidFill>
              </a:rPr>
              <a:t>さん</a:t>
            </a:r>
            <a:endParaRPr kumimoji="1" lang="en-US" altLang="ja-JP" sz="2000" dirty="0">
              <a:solidFill>
                <a:srgbClr val="0070C0"/>
              </a:solidFill>
            </a:endParaRPr>
          </a:p>
          <a:p>
            <a:pPr algn="ctr"/>
            <a:r>
              <a:rPr lang="en-US" altLang="ja-JP" sz="2000" dirty="0" err="1">
                <a:solidFill>
                  <a:srgbClr val="0070C0"/>
                </a:solidFill>
              </a:rPr>
              <a:t>gmail.com</a:t>
            </a:r>
            <a:endParaRPr lang="ja-JP" altLang="en-US" sz="2000" dirty="0">
              <a:solidFill>
                <a:srgbClr val="0070C0"/>
              </a:solidFill>
            </a:endParaRPr>
          </a:p>
        </p:txBody>
      </p:sp>
      <p:cxnSp>
        <p:nvCxnSpPr>
          <p:cNvPr id="14" name="直線コネクタ 13">
            <a:extLst>
              <a:ext uri="{FF2B5EF4-FFF2-40B4-BE49-F238E27FC236}">
                <a16:creationId xmlns:a16="http://schemas.microsoft.com/office/drawing/2014/main" id="{27C1CD32-CD1C-584B-853F-B742743C0AC4}"/>
              </a:ext>
            </a:extLst>
          </p:cNvPr>
          <p:cNvCxnSpPr>
            <a:cxnSpLocks/>
            <a:endCxn id="3" idx="2"/>
          </p:cNvCxnSpPr>
          <p:nvPr/>
        </p:nvCxnSpPr>
        <p:spPr>
          <a:xfrm>
            <a:off x="4556760" y="3520127"/>
            <a:ext cx="15240" cy="2606038"/>
          </a:xfrm>
          <a:prstGeom prst="line">
            <a:avLst/>
          </a:prstGeom>
          <a:ln w="28575">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6" name="テキスト ボックス 15">
            <a:extLst>
              <a:ext uri="{FF2B5EF4-FFF2-40B4-BE49-F238E27FC236}">
                <a16:creationId xmlns:a16="http://schemas.microsoft.com/office/drawing/2014/main" id="{C438C9D2-7F22-AF4A-AAD4-D364655E5808}"/>
              </a:ext>
            </a:extLst>
          </p:cNvPr>
          <p:cNvSpPr txBox="1"/>
          <p:nvPr/>
        </p:nvSpPr>
        <p:spPr>
          <a:xfrm>
            <a:off x="5827585" y="3827023"/>
            <a:ext cx="1919115" cy="369332"/>
          </a:xfrm>
          <a:prstGeom prst="rect">
            <a:avLst/>
          </a:prstGeom>
          <a:noFill/>
        </p:spPr>
        <p:txBody>
          <a:bodyPr wrap="none" rtlCol="0">
            <a:spAutoFit/>
          </a:bodyPr>
          <a:lstStyle/>
          <a:p>
            <a:pPr algn="ctr"/>
            <a:r>
              <a:rPr kumimoji="1" lang="ja-JP" altLang="en-US" sz="1800"/>
              <a:t>同じ団体ではない</a:t>
            </a:r>
            <a:endParaRPr kumimoji="1" lang="en-US" altLang="ja-JP" sz="1800" dirty="0"/>
          </a:p>
        </p:txBody>
      </p:sp>
      <p:sp>
        <p:nvSpPr>
          <p:cNvPr id="17" name="右矢印 16">
            <a:extLst>
              <a:ext uri="{FF2B5EF4-FFF2-40B4-BE49-F238E27FC236}">
                <a16:creationId xmlns:a16="http://schemas.microsoft.com/office/drawing/2014/main" id="{FDFC29CB-19F0-F245-B3B7-C6528E30D1E5}"/>
              </a:ext>
            </a:extLst>
          </p:cNvPr>
          <p:cNvSpPr/>
          <p:nvPr/>
        </p:nvSpPr>
        <p:spPr>
          <a:xfrm rot="13431909">
            <a:off x="1392552" y="5674319"/>
            <a:ext cx="962055" cy="349887"/>
          </a:xfrm>
          <a:prstGeom prst="rightArrow">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AD946E91-0387-DC47-B02F-229F7A7A25DC}"/>
              </a:ext>
            </a:extLst>
          </p:cNvPr>
          <p:cNvSpPr txBox="1"/>
          <p:nvPr/>
        </p:nvSpPr>
        <p:spPr>
          <a:xfrm>
            <a:off x="2224072" y="6168888"/>
            <a:ext cx="1838965" cy="369332"/>
          </a:xfrm>
          <a:prstGeom prst="rect">
            <a:avLst/>
          </a:prstGeom>
          <a:noFill/>
        </p:spPr>
        <p:txBody>
          <a:bodyPr wrap="none" rtlCol="0">
            <a:spAutoFit/>
          </a:bodyPr>
          <a:lstStyle/>
          <a:p>
            <a:pPr algn="ctr"/>
            <a:r>
              <a:rPr lang="en-US" altLang="ja-JP" sz="1800" dirty="0"/>
              <a:t>AMD</a:t>
            </a:r>
            <a:r>
              <a:rPr kumimoji="1" lang="ja-JP" altLang="en-US" sz="1800"/>
              <a:t>社のドメイン</a:t>
            </a:r>
          </a:p>
        </p:txBody>
      </p:sp>
      <p:sp>
        <p:nvSpPr>
          <p:cNvPr id="15" name="右矢印 14">
            <a:extLst>
              <a:ext uri="{FF2B5EF4-FFF2-40B4-BE49-F238E27FC236}">
                <a16:creationId xmlns:a16="http://schemas.microsoft.com/office/drawing/2014/main" id="{36CE51CB-4A0D-CA40-AAD0-EEBA435620EB}"/>
              </a:ext>
            </a:extLst>
          </p:cNvPr>
          <p:cNvSpPr/>
          <p:nvPr/>
        </p:nvSpPr>
        <p:spPr>
          <a:xfrm rot="13431909">
            <a:off x="5436253" y="5674319"/>
            <a:ext cx="962055" cy="349887"/>
          </a:xfrm>
          <a:prstGeom prst="rightArrow">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6E8F5AF6-4FC3-0545-9923-76EDE0D513F8}"/>
              </a:ext>
            </a:extLst>
          </p:cNvPr>
          <p:cNvSpPr txBox="1"/>
          <p:nvPr/>
        </p:nvSpPr>
        <p:spPr>
          <a:xfrm>
            <a:off x="6195594" y="6168888"/>
            <a:ext cx="2332691" cy="369332"/>
          </a:xfrm>
          <a:prstGeom prst="rect">
            <a:avLst/>
          </a:prstGeom>
          <a:noFill/>
        </p:spPr>
        <p:txBody>
          <a:bodyPr wrap="none" rtlCol="0">
            <a:spAutoFit/>
          </a:bodyPr>
          <a:lstStyle/>
          <a:p>
            <a:pPr algn="ctr"/>
            <a:r>
              <a:rPr kumimoji="1" lang="ja-JP" altLang="en-US" sz="1800"/>
              <a:t>フリーメールのドメイン</a:t>
            </a:r>
          </a:p>
        </p:txBody>
      </p:sp>
    </p:spTree>
    <p:extLst>
      <p:ext uri="{BB962C8B-B14F-4D97-AF65-F5344CB8AC3E}">
        <p14:creationId xmlns:p14="http://schemas.microsoft.com/office/powerpoint/2010/main" val="2788272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集計</a:t>
            </a:r>
            <a:r>
              <a:rPr lang="ja-JP" altLang="en-US"/>
              <a:t>の手順</a:t>
            </a:r>
            <a:r>
              <a:rPr lang="en-US" altLang="ja-JP" dirty="0"/>
              <a:t>.1</a:t>
            </a:r>
            <a:endParaRPr kumimoji="1" lang="ja-JP" altLang="en-US" dirty="0"/>
          </a:p>
        </p:txBody>
      </p:sp>
      <p:sp>
        <p:nvSpPr>
          <p:cNvPr id="4" name="スライド番号プレースホルダー 3"/>
          <p:cNvSpPr>
            <a:spLocks noGrp="1"/>
          </p:cNvSpPr>
          <p:nvPr>
            <p:ph type="sldNum" sz="quarter" idx="12"/>
          </p:nvPr>
        </p:nvSpPr>
        <p:spPr/>
        <p:txBody>
          <a:bodyPr/>
          <a:lstStyle/>
          <a:p>
            <a:fld id="{A238D3D1-4BED-4756-B995-D8D7310A74AE}" type="slidenum">
              <a:rPr kumimoji="1" lang="ja-JP" altLang="en-US" smtClean="0"/>
              <a:t>16</a:t>
            </a:fld>
            <a:endParaRPr kumimoji="1" lang="ja-JP" altLang="en-US"/>
          </a:p>
        </p:txBody>
      </p:sp>
      <p:sp>
        <p:nvSpPr>
          <p:cNvPr id="8" name="四角形吹き出し 7"/>
          <p:cNvSpPr/>
          <p:nvPr/>
        </p:nvSpPr>
        <p:spPr>
          <a:xfrm>
            <a:off x="1264433" y="1662516"/>
            <a:ext cx="1387365" cy="1357990"/>
          </a:xfrm>
          <a:prstGeom prst="wedgeRectCallout">
            <a:avLst>
              <a:gd name="adj1" fmla="val -15166"/>
              <a:gd name="adj2" fmla="val -47093"/>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rgbClr val="0070C0"/>
                </a:solidFill>
              </a:rPr>
              <a:t>ID:a1b2</a:t>
            </a:r>
            <a:br>
              <a:rPr kumimoji="1" lang="en-US" altLang="ja-JP" sz="2000" b="1" dirty="0">
                <a:solidFill>
                  <a:srgbClr val="0070C0"/>
                </a:solidFill>
              </a:rPr>
            </a:br>
            <a:r>
              <a:rPr kumimoji="1" lang="en-US" altLang="ja-JP" sz="2000" b="1" dirty="0">
                <a:solidFill>
                  <a:srgbClr val="0070C0"/>
                </a:solidFill>
              </a:rPr>
              <a:t>A</a:t>
            </a:r>
            <a:r>
              <a:rPr kumimoji="1" lang="ja-JP" altLang="en-US" sz="2000" b="1" dirty="0" err="1">
                <a:solidFill>
                  <a:srgbClr val="0070C0"/>
                </a:solidFill>
              </a:rPr>
              <a:t>さん</a:t>
            </a:r>
            <a:br>
              <a:rPr kumimoji="1" lang="en-US" altLang="ja-JP" sz="2000" b="1" dirty="0">
                <a:solidFill>
                  <a:srgbClr val="0070C0"/>
                </a:solidFill>
              </a:rPr>
            </a:br>
            <a:r>
              <a:rPr kumimoji="1" lang="en-US" altLang="ja-JP" sz="2000" b="1" dirty="0">
                <a:solidFill>
                  <a:srgbClr val="0070C0"/>
                </a:solidFill>
              </a:rPr>
              <a:t>80</a:t>
            </a:r>
            <a:r>
              <a:rPr kumimoji="1" lang="ja-JP" altLang="en-US" sz="2000" b="1">
                <a:solidFill>
                  <a:srgbClr val="0070C0"/>
                </a:solidFill>
              </a:rPr>
              <a:t>トークン</a:t>
            </a:r>
            <a:endParaRPr kumimoji="1" lang="en-US" altLang="ja-JP" sz="2000" b="1" dirty="0">
              <a:solidFill>
                <a:srgbClr val="0070C0"/>
              </a:solidFill>
            </a:endParaRPr>
          </a:p>
          <a:p>
            <a:pPr algn="ctr"/>
            <a:endParaRPr kumimoji="1" lang="en-US" altLang="ja-JP" sz="2000" b="1" dirty="0">
              <a:solidFill>
                <a:srgbClr val="0070C0"/>
              </a:solidFill>
            </a:endParaRPr>
          </a:p>
        </p:txBody>
      </p:sp>
      <p:sp>
        <p:nvSpPr>
          <p:cNvPr id="10" name="四角形吹き出し 9"/>
          <p:cNvSpPr/>
          <p:nvPr/>
        </p:nvSpPr>
        <p:spPr>
          <a:xfrm>
            <a:off x="2913092" y="1662516"/>
            <a:ext cx="1387365" cy="1357990"/>
          </a:xfrm>
          <a:prstGeom prst="wedgeRectCallout">
            <a:avLst>
              <a:gd name="adj1" fmla="val -16717"/>
              <a:gd name="adj2" fmla="val -23858"/>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rgbClr val="0070C0"/>
                </a:solidFill>
              </a:rPr>
              <a:t>ID:c3d4</a:t>
            </a:r>
            <a:br>
              <a:rPr lang="en-US" altLang="ja-JP" sz="2000" b="1" dirty="0">
                <a:solidFill>
                  <a:srgbClr val="0070C0"/>
                </a:solidFill>
              </a:rPr>
            </a:br>
            <a:r>
              <a:rPr lang="en-US" altLang="ja-JP" sz="2000" b="1" dirty="0">
                <a:solidFill>
                  <a:srgbClr val="0070C0"/>
                </a:solidFill>
              </a:rPr>
              <a:t>B</a:t>
            </a:r>
            <a:r>
              <a:rPr kumimoji="1" lang="ja-JP" altLang="en-US" sz="2000" b="1" dirty="0" err="1">
                <a:solidFill>
                  <a:srgbClr val="0070C0"/>
                </a:solidFill>
              </a:rPr>
              <a:t>さん</a:t>
            </a:r>
            <a:br>
              <a:rPr kumimoji="1" lang="en-US" altLang="ja-JP" sz="2000" b="1" dirty="0">
                <a:solidFill>
                  <a:srgbClr val="0070C0"/>
                </a:solidFill>
              </a:rPr>
            </a:br>
            <a:r>
              <a:rPr kumimoji="1" lang="en-US" altLang="ja-JP" sz="2000" b="1" dirty="0">
                <a:solidFill>
                  <a:srgbClr val="0070C0"/>
                </a:solidFill>
              </a:rPr>
              <a:t>40</a:t>
            </a:r>
            <a:r>
              <a:rPr kumimoji="1" lang="ja-JP" altLang="en-US" sz="2000" b="1">
                <a:solidFill>
                  <a:srgbClr val="0070C0"/>
                </a:solidFill>
              </a:rPr>
              <a:t>トークン</a:t>
            </a:r>
            <a:endParaRPr kumimoji="1" lang="en-US" altLang="ja-JP" sz="2000" b="1" dirty="0">
              <a:solidFill>
                <a:srgbClr val="0070C0"/>
              </a:solidFill>
            </a:endParaRPr>
          </a:p>
          <a:p>
            <a:pPr algn="ctr"/>
            <a:endParaRPr kumimoji="1" lang="en-US" altLang="ja-JP" sz="2000" b="1" dirty="0">
              <a:solidFill>
                <a:srgbClr val="0070C0"/>
              </a:solidFill>
            </a:endParaRPr>
          </a:p>
        </p:txBody>
      </p:sp>
      <p:sp>
        <p:nvSpPr>
          <p:cNvPr id="11" name="四角形吹き出し 10"/>
          <p:cNvSpPr/>
          <p:nvPr/>
        </p:nvSpPr>
        <p:spPr>
          <a:xfrm>
            <a:off x="4561751" y="1662516"/>
            <a:ext cx="1387365" cy="1357990"/>
          </a:xfrm>
          <a:prstGeom prst="wedgeRectCallout">
            <a:avLst>
              <a:gd name="adj1" fmla="val -16870"/>
              <a:gd name="adj2" fmla="val -4502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rgbClr val="0070C0"/>
                </a:solidFill>
              </a:rPr>
              <a:t>ID:e5f6</a:t>
            </a:r>
            <a:endParaRPr lang="ja-JP" altLang="en-US" sz="2000" b="1" dirty="0">
              <a:solidFill>
                <a:srgbClr val="0070C0"/>
              </a:solidFill>
            </a:endParaRPr>
          </a:p>
          <a:p>
            <a:pPr algn="ctr"/>
            <a:r>
              <a:rPr lang="en-US" altLang="ja-JP" sz="2000" b="1" dirty="0">
                <a:solidFill>
                  <a:srgbClr val="0070C0"/>
                </a:solidFill>
              </a:rPr>
              <a:t>C</a:t>
            </a:r>
            <a:r>
              <a:rPr kumimoji="1" lang="ja-JP" altLang="en-US" sz="2000" b="1" dirty="0" err="1">
                <a:solidFill>
                  <a:srgbClr val="0070C0"/>
                </a:solidFill>
              </a:rPr>
              <a:t>さん</a:t>
            </a:r>
            <a:br>
              <a:rPr kumimoji="1" lang="en-US" altLang="ja-JP" sz="2000" b="1" dirty="0">
                <a:solidFill>
                  <a:srgbClr val="0070C0"/>
                </a:solidFill>
              </a:rPr>
            </a:br>
            <a:r>
              <a:rPr kumimoji="1" lang="en-US" altLang="ja-JP" sz="2000" b="1" dirty="0">
                <a:solidFill>
                  <a:srgbClr val="0070C0"/>
                </a:solidFill>
              </a:rPr>
              <a:t>20</a:t>
            </a:r>
            <a:r>
              <a:rPr kumimoji="1" lang="ja-JP" altLang="en-US" sz="2000" b="1">
                <a:solidFill>
                  <a:srgbClr val="0070C0"/>
                </a:solidFill>
              </a:rPr>
              <a:t>トークン</a:t>
            </a:r>
            <a:endParaRPr kumimoji="1" lang="en-US" altLang="ja-JP" sz="2000" b="1" dirty="0">
              <a:solidFill>
                <a:srgbClr val="0070C0"/>
              </a:solidFill>
            </a:endParaRPr>
          </a:p>
          <a:p>
            <a:pPr algn="ctr"/>
            <a:endParaRPr kumimoji="1" lang="en-US" altLang="ja-JP" sz="2000" b="1" dirty="0">
              <a:solidFill>
                <a:srgbClr val="0070C0"/>
              </a:solidFill>
            </a:endParaRPr>
          </a:p>
        </p:txBody>
      </p:sp>
      <p:sp>
        <p:nvSpPr>
          <p:cNvPr id="12" name="四角形吹き出し 11"/>
          <p:cNvSpPr/>
          <p:nvPr/>
        </p:nvSpPr>
        <p:spPr>
          <a:xfrm>
            <a:off x="6210410" y="1662516"/>
            <a:ext cx="1387365" cy="1357990"/>
          </a:xfrm>
          <a:prstGeom prst="wedgeRectCallout">
            <a:avLst>
              <a:gd name="adj1" fmla="val -16394"/>
              <a:gd name="adj2" fmla="val -451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rgbClr val="0070C0"/>
                </a:solidFill>
              </a:rPr>
              <a:t>ID:g7h8</a:t>
            </a:r>
            <a:endParaRPr lang="ja-JP" altLang="en-US" sz="2000" b="1" dirty="0">
              <a:solidFill>
                <a:srgbClr val="0070C0"/>
              </a:solidFill>
            </a:endParaRPr>
          </a:p>
          <a:p>
            <a:pPr algn="ctr"/>
            <a:r>
              <a:rPr lang="en-US" altLang="ja-JP" sz="2000" b="1" dirty="0">
                <a:solidFill>
                  <a:srgbClr val="0070C0"/>
                </a:solidFill>
              </a:rPr>
              <a:t>D</a:t>
            </a:r>
            <a:r>
              <a:rPr kumimoji="1" lang="ja-JP" altLang="en-US" sz="2000" b="1" dirty="0" err="1">
                <a:solidFill>
                  <a:srgbClr val="0070C0"/>
                </a:solidFill>
              </a:rPr>
              <a:t>さん</a:t>
            </a:r>
            <a:br>
              <a:rPr kumimoji="1" lang="en-US" altLang="ja-JP" sz="2000" b="1" dirty="0">
                <a:solidFill>
                  <a:srgbClr val="0070C0"/>
                </a:solidFill>
              </a:rPr>
            </a:br>
            <a:r>
              <a:rPr kumimoji="1" lang="en-US" altLang="ja-JP" sz="2000" b="1" dirty="0">
                <a:solidFill>
                  <a:srgbClr val="0070C0"/>
                </a:solidFill>
              </a:rPr>
              <a:t>10</a:t>
            </a:r>
            <a:r>
              <a:rPr kumimoji="1" lang="ja-JP" altLang="en-US" sz="2000" b="1">
                <a:solidFill>
                  <a:srgbClr val="0070C0"/>
                </a:solidFill>
              </a:rPr>
              <a:t>トークン</a:t>
            </a:r>
            <a:endParaRPr kumimoji="1" lang="en-US" altLang="ja-JP" sz="2000" b="1" dirty="0">
              <a:solidFill>
                <a:srgbClr val="0070C0"/>
              </a:solidFill>
            </a:endParaRPr>
          </a:p>
          <a:p>
            <a:pPr algn="ctr"/>
            <a:endParaRPr kumimoji="1" lang="en-US" altLang="ja-JP" sz="2000" b="1" dirty="0">
              <a:solidFill>
                <a:srgbClr val="0070C0"/>
              </a:solidFill>
            </a:endParaRPr>
          </a:p>
        </p:txBody>
      </p:sp>
      <p:sp>
        <p:nvSpPr>
          <p:cNvPr id="3" name="正方形/長方形 2"/>
          <p:cNvSpPr/>
          <p:nvPr/>
        </p:nvSpPr>
        <p:spPr>
          <a:xfrm>
            <a:off x="457200" y="3323846"/>
            <a:ext cx="8497614" cy="830997"/>
          </a:xfrm>
          <a:prstGeom prst="rect">
            <a:avLst/>
          </a:prstGeom>
        </p:spPr>
        <p:txBody>
          <a:bodyPr wrap="square">
            <a:spAutoFit/>
          </a:bodyPr>
          <a:lstStyle/>
          <a:p>
            <a:pPr marL="457200" indent="-457200">
              <a:buFont typeface="+mj-lt"/>
              <a:buAutoNum type="arabicPeriod"/>
            </a:pPr>
            <a:r>
              <a:rPr lang="en-US" altLang="ja-JP" b="1" dirty="0">
                <a:solidFill>
                  <a:srgbClr val="0070C0"/>
                </a:solidFill>
              </a:rPr>
              <a:t>Cregit </a:t>
            </a:r>
            <a:r>
              <a:rPr lang="en-US" altLang="ja-JP" sz="1400" b="1" dirty="0">
                <a:solidFill>
                  <a:srgbClr val="0070C0"/>
                </a:solidFill>
              </a:rPr>
              <a:t>[4]</a:t>
            </a:r>
            <a:r>
              <a:rPr lang="en-US" altLang="ja-JP" b="1" dirty="0">
                <a:solidFill>
                  <a:srgbClr val="0070C0"/>
                </a:solidFill>
              </a:rPr>
              <a:t> </a:t>
            </a:r>
            <a:r>
              <a:rPr lang="ja-JP" altLang="en-US" b="1" dirty="0">
                <a:solidFill>
                  <a:srgbClr val="0070C0"/>
                </a:solidFill>
              </a:rPr>
              <a:t>を利用し，各ファイルごとに</a:t>
            </a:r>
            <a:r>
              <a:rPr lang="en-US" altLang="ja-JP" b="1" dirty="0">
                <a:solidFill>
                  <a:srgbClr val="0070C0"/>
                </a:solidFill>
              </a:rPr>
              <a:t>Author</a:t>
            </a:r>
            <a:r>
              <a:rPr lang="ja-JP" altLang="en-US" b="1" dirty="0" err="1">
                <a:solidFill>
                  <a:srgbClr val="0070C0"/>
                </a:solidFill>
              </a:rPr>
              <a:t>，</a:t>
            </a:r>
            <a:br>
              <a:rPr lang="en-US" altLang="ja-JP" b="1" dirty="0">
                <a:solidFill>
                  <a:srgbClr val="0070C0"/>
                </a:solidFill>
              </a:rPr>
            </a:br>
            <a:r>
              <a:rPr lang="ja-JP" altLang="en-US" b="1" dirty="0">
                <a:solidFill>
                  <a:srgbClr val="0070C0"/>
                </a:solidFill>
              </a:rPr>
              <a:t>追加したトークン数，追加したコミットの</a:t>
            </a:r>
            <a:r>
              <a:rPr lang="en-US" altLang="ja-JP" b="1" dirty="0">
                <a:solidFill>
                  <a:srgbClr val="0070C0"/>
                </a:solidFill>
              </a:rPr>
              <a:t>Commit</a:t>
            </a:r>
            <a:r>
              <a:rPr lang="ja-JP" altLang="en-US" b="1" dirty="0">
                <a:solidFill>
                  <a:srgbClr val="0070C0"/>
                </a:solidFill>
              </a:rPr>
              <a:t> </a:t>
            </a:r>
            <a:r>
              <a:rPr lang="en-US" altLang="ja-JP" b="1" dirty="0">
                <a:solidFill>
                  <a:srgbClr val="0070C0"/>
                </a:solidFill>
              </a:rPr>
              <a:t>ID</a:t>
            </a:r>
            <a:r>
              <a:rPr lang="ja-JP" altLang="en-US" b="1" dirty="0">
                <a:solidFill>
                  <a:srgbClr val="0070C0"/>
                </a:solidFill>
              </a:rPr>
              <a:t>を取得</a:t>
            </a:r>
            <a:endParaRPr lang="en-US" altLang="ja-JP" b="1" dirty="0">
              <a:solidFill>
                <a:srgbClr val="0070C0"/>
              </a:solidFill>
            </a:endParaRPr>
          </a:p>
        </p:txBody>
      </p:sp>
      <p:sp>
        <p:nvSpPr>
          <p:cNvPr id="9" name="テキスト ボックス 8">
            <a:extLst>
              <a:ext uri="{FF2B5EF4-FFF2-40B4-BE49-F238E27FC236}">
                <a16:creationId xmlns:a16="http://schemas.microsoft.com/office/drawing/2014/main" id="{8A5AEBB9-94E4-CE44-98F0-4C971DB5A7BF}"/>
              </a:ext>
            </a:extLst>
          </p:cNvPr>
          <p:cNvSpPr txBox="1"/>
          <p:nvPr/>
        </p:nvSpPr>
        <p:spPr>
          <a:xfrm>
            <a:off x="642081" y="5785507"/>
            <a:ext cx="2632067" cy="523220"/>
          </a:xfrm>
          <a:prstGeom prst="rect">
            <a:avLst/>
          </a:prstGeom>
          <a:solidFill>
            <a:schemeClr val="bg1"/>
          </a:solidFill>
        </p:spPr>
        <p:txBody>
          <a:bodyPr wrap="none" rtlCol="0">
            <a:spAutoFit/>
          </a:bodyPr>
          <a:lstStyle/>
          <a:p>
            <a:r>
              <a:rPr lang="en-US" altLang="ja-JP" sz="1400" dirty="0"/>
              <a:t>[4] </a:t>
            </a:r>
            <a:r>
              <a:rPr lang="en-US" altLang="ja-JP" sz="1400" dirty="0" err="1"/>
              <a:t>cregit</a:t>
            </a:r>
            <a:r>
              <a:rPr lang="en-US" altLang="ja-JP" sz="1400" dirty="0"/>
              <a:t>-Linux​</a:t>
            </a:r>
          </a:p>
          <a:p>
            <a:r>
              <a:rPr lang="en-US" altLang="ja-JP" sz="1400" u="sng" dirty="0">
                <a:hlinkClick r:id="rId3"/>
              </a:rPr>
              <a:t>https://cregit.linuxsources.org/</a:t>
            </a:r>
            <a:endParaRPr lang="en-US" altLang="ja-JP" sz="1400" dirty="0"/>
          </a:p>
        </p:txBody>
      </p:sp>
    </p:spTree>
    <p:extLst>
      <p:ext uri="{BB962C8B-B14F-4D97-AF65-F5344CB8AC3E}">
        <p14:creationId xmlns:p14="http://schemas.microsoft.com/office/powerpoint/2010/main" val="3887161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集計</a:t>
            </a:r>
            <a:r>
              <a:rPr lang="ja-JP" altLang="en-US"/>
              <a:t>の手順</a:t>
            </a:r>
            <a:r>
              <a:rPr lang="en-US" altLang="ja-JP" dirty="0"/>
              <a:t>.2</a:t>
            </a:r>
            <a:endParaRPr kumimoji="1" lang="ja-JP" altLang="en-US" dirty="0"/>
          </a:p>
        </p:txBody>
      </p:sp>
      <p:sp>
        <p:nvSpPr>
          <p:cNvPr id="4" name="スライド番号プレースホルダー 3"/>
          <p:cNvSpPr>
            <a:spLocks noGrp="1"/>
          </p:cNvSpPr>
          <p:nvPr>
            <p:ph type="sldNum" sz="quarter" idx="12"/>
          </p:nvPr>
        </p:nvSpPr>
        <p:spPr/>
        <p:txBody>
          <a:bodyPr/>
          <a:lstStyle/>
          <a:p>
            <a:fld id="{A238D3D1-4BED-4756-B995-D8D7310A74AE}" type="slidenum">
              <a:rPr kumimoji="1" lang="ja-JP" altLang="en-US" smtClean="0"/>
              <a:t>17</a:t>
            </a:fld>
            <a:endParaRPr kumimoji="1" lang="ja-JP" altLang="en-US"/>
          </a:p>
        </p:txBody>
      </p:sp>
      <p:sp>
        <p:nvSpPr>
          <p:cNvPr id="3" name="正方形/長方形 2"/>
          <p:cNvSpPr/>
          <p:nvPr/>
        </p:nvSpPr>
        <p:spPr>
          <a:xfrm>
            <a:off x="457200" y="3323846"/>
            <a:ext cx="8497614" cy="1569660"/>
          </a:xfrm>
          <a:prstGeom prst="rect">
            <a:avLst/>
          </a:prstGeom>
        </p:spPr>
        <p:txBody>
          <a:bodyPr wrap="square">
            <a:spAutoFit/>
          </a:bodyPr>
          <a:lstStyle/>
          <a:p>
            <a:pPr marL="457200" indent="-457200">
              <a:buFont typeface="+mj-lt"/>
              <a:buAutoNum type="arabicPeriod"/>
            </a:pPr>
            <a:r>
              <a:rPr lang="en-US" altLang="ja-JP" dirty="0"/>
              <a:t>Cregit </a:t>
            </a:r>
            <a:r>
              <a:rPr lang="ja-JP" altLang="en-US" dirty="0"/>
              <a:t>を利用し</a:t>
            </a:r>
            <a:r>
              <a:rPr lang="ja-JP" altLang="en-US"/>
              <a:t>，各ファイルごとに</a:t>
            </a:r>
            <a:r>
              <a:rPr lang="en-US" altLang="ja-JP" dirty="0"/>
              <a:t>Author</a:t>
            </a:r>
            <a:r>
              <a:rPr lang="ja-JP" altLang="en-US"/>
              <a:t>，追加したトークン数，追加したコミットの</a:t>
            </a:r>
            <a:r>
              <a:rPr lang="en-US" altLang="ja-JP" dirty="0"/>
              <a:t>Commit</a:t>
            </a:r>
            <a:r>
              <a:rPr lang="ja-JP" altLang="en-US"/>
              <a:t> </a:t>
            </a:r>
            <a:r>
              <a:rPr lang="en-US" altLang="ja-JP" dirty="0"/>
              <a:t>ID</a:t>
            </a:r>
            <a:r>
              <a:rPr lang="ja-JP" altLang="en-US"/>
              <a:t>を取得</a:t>
            </a:r>
            <a:endParaRPr lang="en-US" altLang="ja-JP" dirty="0"/>
          </a:p>
          <a:p>
            <a:pPr marL="457200" indent="-457200">
              <a:buFont typeface="+mj-lt"/>
              <a:buAutoNum type="arabicPeriod"/>
            </a:pPr>
            <a:r>
              <a:rPr lang="en-US" altLang="ja-JP" b="1" dirty="0">
                <a:solidFill>
                  <a:srgbClr val="0070C0"/>
                </a:solidFill>
              </a:rPr>
              <a:t>git </a:t>
            </a:r>
            <a:r>
              <a:rPr lang="ja-JP" altLang="en-US" b="1">
                <a:solidFill>
                  <a:srgbClr val="0070C0"/>
                </a:solidFill>
              </a:rPr>
              <a:t>コマンドを用いて</a:t>
            </a:r>
            <a:r>
              <a:rPr lang="en-US" altLang="ja-JP" b="1" dirty="0">
                <a:solidFill>
                  <a:srgbClr val="0070C0"/>
                </a:solidFill>
              </a:rPr>
              <a:t>Author</a:t>
            </a:r>
            <a:r>
              <a:rPr lang="ja-JP" altLang="en-US" b="1">
                <a:solidFill>
                  <a:srgbClr val="0070C0"/>
                </a:solidFill>
              </a:rPr>
              <a:t>のメールアドレスのドメインを</a:t>
            </a:r>
            <a:br>
              <a:rPr lang="en-US" altLang="ja-JP" b="1" dirty="0">
                <a:solidFill>
                  <a:srgbClr val="0070C0"/>
                </a:solidFill>
              </a:rPr>
            </a:br>
            <a:r>
              <a:rPr lang="ja-JP" altLang="en-US" b="1">
                <a:solidFill>
                  <a:srgbClr val="0070C0"/>
                </a:solidFill>
              </a:rPr>
              <a:t>取得</a:t>
            </a:r>
            <a:endParaRPr lang="en-US" altLang="ja-JP" b="1" dirty="0">
              <a:solidFill>
                <a:srgbClr val="0070C0"/>
              </a:solidFill>
            </a:endParaRPr>
          </a:p>
        </p:txBody>
      </p:sp>
      <p:sp>
        <p:nvSpPr>
          <p:cNvPr id="9" name="四角形吹き出し 8">
            <a:extLst>
              <a:ext uri="{FF2B5EF4-FFF2-40B4-BE49-F238E27FC236}">
                <a16:creationId xmlns:a16="http://schemas.microsoft.com/office/drawing/2014/main" id="{413DF5B3-1AC3-D141-920B-B1478B141594}"/>
              </a:ext>
            </a:extLst>
          </p:cNvPr>
          <p:cNvSpPr/>
          <p:nvPr/>
        </p:nvSpPr>
        <p:spPr>
          <a:xfrm>
            <a:off x="1264433" y="1662516"/>
            <a:ext cx="1387365" cy="1357990"/>
          </a:xfrm>
          <a:prstGeom prst="wedgeRectCallout">
            <a:avLst>
              <a:gd name="adj1" fmla="val -15166"/>
              <a:gd name="adj2" fmla="val -47093"/>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ID:a1b2</a:t>
            </a:r>
            <a:br>
              <a:rPr kumimoji="1" lang="en-US" altLang="ja-JP" sz="2000" dirty="0">
                <a:solidFill>
                  <a:schemeClr val="tx1"/>
                </a:solidFill>
              </a:rPr>
            </a:br>
            <a:r>
              <a:rPr kumimoji="1" lang="en-US" altLang="ja-JP" sz="2000" dirty="0">
                <a:solidFill>
                  <a:schemeClr val="tx1"/>
                </a:solidFill>
              </a:rPr>
              <a:t>A</a:t>
            </a:r>
            <a:r>
              <a:rPr kumimoji="1" lang="ja-JP" altLang="en-US" sz="2000" dirty="0" err="1">
                <a:solidFill>
                  <a:schemeClr val="tx1"/>
                </a:solidFill>
              </a:rPr>
              <a:t>さん</a:t>
            </a:r>
            <a:br>
              <a:rPr kumimoji="1" lang="en-US" altLang="ja-JP" sz="2000" dirty="0">
                <a:solidFill>
                  <a:schemeClr val="tx1"/>
                </a:solidFill>
              </a:rPr>
            </a:br>
            <a:r>
              <a:rPr kumimoji="1" lang="en-US" altLang="ja-JP" sz="2000" dirty="0">
                <a:solidFill>
                  <a:schemeClr val="tx1"/>
                </a:solidFill>
              </a:rPr>
              <a:t>80</a:t>
            </a:r>
            <a:r>
              <a:rPr kumimoji="1" lang="ja-JP" altLang="en-US" sz="2000" dirty="0">
                <a:solidFill>
                  <a:schemeClr val="tx1"/>
                </a:solidFill>
              </a:rPr>
              <a:t>トークン</a:t>
            </a:r>
            <a:endParaRPr kumimoji="1" lang="en-US" altLang="ja-JP" sz="2000" dirty="0">
              <a:solidFill>
                <a:schemeClr val="tx1"/>
              </a:solidFill>
            </a:endParaRPr>
          </a:p>
          <a:p>
            <a:pPr algn="ctr"/>
            <a:r>
              <a:rPr lang="en-US" altLang="ja-JP" sz="1900" b="1" dirty="0">
                <a:solidFill>
                  <a:srgbClr val="0070C0"/>
                </a:solidFill>
              </a:rPr>
              <a:t>amd.com</a:t>
            </a:r>
            <a:endParaRPr lang="ja-JP" altLang="en-US" sz="1900" b="1" dirty="0">
              <a:solidFill>
                <a:srgbClr val="0070C0"/>
              </a:solidFill>
            </a:endParaRPr>
          </a:p>
        </p:txBody>
      </p:sp>
      <p:sp>
        <p:nvSpPr>
          <p:cNvPr id="13" name="四角形吹き出し 12">
            <a:extLst>
              <a:ext uri="{FF2B5EF4-FFF2-40B4-BE49-F238E27FC236}">
                <a16:creationId xmlns:a16="http://schemas.microsoft.com/office/drawing/2014/main" id="{9FC956A6-F508-794B-AA24-226271CE5D1B}"/>
              </a:ext>
            </a:extLst>
          </p:cNvPr>
          <p:cNvSpPr/>
          <p:nvPr/>
        </p:nvSpPr>
        <p:spPr>
          <a:xfrm>
            <a:off x="2913092" y="1662516"/>
            <a:ext cx="1387365" cy="1357990"/>
          </a:xfrm>
          <a:prstGeom prst="wedgeRectCallout">
            <a:avLst>
              <a:gd name="adj1" fmla="val -16717"/>
              <a:gd name="adj2" fmla="val -23858"/>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ID:c3d4</a:t>
            </a:r>
            <a:br>
              <a:rPr lang="en-US" altLang="ja-JP" sz="2000" dirty="0">
                <a:solidFill>
                  <a:schemeClr val="tx1"/>
                </a:solidFill>
              </a:rPr>
            </a:br>
            <a:r>
              <a:rPr lang="en-US" altLang="ja-JP" sz="2000" dirty="0">
                <a:solidFill>
                  <a:schemeClr val="tx1"/>
                </a:solidFill>
              </a:rPr>
              <a:t>B</a:t>
            </a:r>
            <a:r>
              <a:rPr kumimoji="1" lang="ja-JP" altLang="en-US" sz="2000" dirty="0" err="1">
                <a:solidFill>
                  <a:schemeClr val="tx1"/>
                </a:solidFill>
              </a:rPr>
              <a:t>さん</a:t>
            </a:r>
            <a:br>
              <a:rPr kumimoji="1" lang="en-US" altLang="ja-JP" sz="2000" dirty="0">
                <a:solidFill>
                  <a:schemeClr val="tx1"/>
                </a:solidFill>
              </a:rPr>
            </a:br>
            <a:r>
              <a:rPr kumimoji="1" lang="en-US" altLang="ja-JP" sz="2000" dirty="0">
                <a:solidFill>
                  <a:schemeClr val="tx1"/>
                </a:solidFill>
              </a:rPr>
              <a:t>40</a:t>
            </a:r>
            <a:r>
              <a:rPr kumimoji="1" lang="ja-JP" altLang="en-US" sz="2000" dirty="0">
                <a:solidFill>
                  <a:schemeClr val="tx1"/>
                </a:solidFill>
              </a:rPr>
              <a:t>トークン</a:t>
            </a:r>
            <a:endParaRPr kumimoji="1" lang="en-US" altLang="ja-JP" sz="2000" dirty="0">
              <a:solidFill>
                <a:schemeClr val="tx1"/>
              </a:solidFill>
            </a:endParaRPr>
          </a:p>
          <a:p>
            <a:pPr algn="ctr"/>
            <a:r>
              <a:rPr lang="en-US" altLang="ja-JP" sz="1900" b="1" dirty="0">
                <a:solidFill>
                  <a:srgbClr val="0070C0"/>
                </a:solidFill>
              </a:rPr>
              <a:t>gmail.com</a:t>
            </a:r>
            <a:endParaRPr lang="ja-JP" altLang="en-US" sz="1900" b="1" dirty="0">
              <a:solidFill>
                <a:srgbClr val="0070C0"/>
              </a:solidFill>
            </a:endParaRPr>
          </a:p>
        </p:txBody>
      </p:sp>
      <p:sp>
        <p:nvSpPr>
          <p:cNvPr id="14" name="四角形吹き出し 13">
            <a:extLst>
              <a:ext uri="{FF2B5EF4-FFF2-40B4-BE49-F238E27FC236}">
                <a16:creationId xmlns:a16="http://schemas.microsoft.com/office/drawing/2014/main" id="{47C14B2A-95D1-9642-8AFD-C948B3751413}"/>
              </a:ext>
            </a:extLst>
          </p:cNvPr>
          <p:cNvSpPr/>
          <p:nvPr/>
        </p:nvSpPr>
        <p:spPr>
          <a:xfrm>
            <a:off x="4561751" y="1662516"/>
            <a:ext cx="1387365" cy="1357990"/>
          </a:xfrm>
          <a:prstGeom prst="wedgeRectCallout">
            <a:avLst>
              <a:gd name="adj1" fmla="val -16870"/>
              <a:gd name="adj2" fmla="val -4502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ID:e5f6</a:t>
            </a:r>
            <a:endParaRPr lang="ja-JP" altLang="en-US" sz="2000" dirty="0">
              <a:solidFill>
                <a:schemeClr val="accent4"/>
              </a:solidFill>
            </a:endParaRPr>
          </a:p>
          <a:p>
            <a:pPr algn="ctr"/>
            <a:r>
              <a:rPr lang="en-US" altLang="ja-JP" sz="2000" dirty="0">
                <a:solidFill>
                  <a:schemeClr val="tx1"/>
                </a:solidFill>
              </a:rPr>
              <a:t>C</a:t>
            </a:r>
            <a:r>
              <a:rPr kumimoji="1" lang="ja-JP" altLang="en-US" sz="2000" dirty="0" err="1">
                <a:solidFill>
                  <a:schemeClr val="tx1"/>
                </a:solidFill>
              </a:rPr>
              <a:t>さん</a:t>
            </a:r>
            <a:br>
              <a:rPr kumimoji="1" lang="en-US" altLang="ja-JP" sz="2000" dirty="0">
                <a:solidFill>
                  <a:schemeClr val="tx1"/>
                </a:solidFill>
              </a:rPr>
            </a:br>
            <a:r>
              <a:rPr kumimoji="1" lang="en-US" altLang="ja-JP" sz="2000" dirty="0">
                <a:solidFill>
                  <a:schemeClr val="tx1"/>
                </a:solidFill>
              </a:rPr>
              <a:t>20</a:t>
            </a:r>
            <a:r>
              <a:rPr kumimoji="1" lang="ja-JP" altLang="en-US" sz="2000" dirty="0">
                <a:solidFill>
                  <a:schemeClr val="tx1"/>
                </a:solidFill>
              </a:rPr>
              <a:t>トークン</a:t>
            </a:r>
            <a:endParaRPr kumimoji="1" lang="en-US" altLang="ja-JP" sz="2000" dirty="0">
              <a:solidFill>
                <a:schemeClr val="tx1"/>
              </a:solidFill>
            </a:endParaRPr>
          </a:p>
          <a:p>
            <a:pPr algn="ctr"/>
            <a:r>
              <a:rPr lang="en-US" altLang="ja-JP" sz="1900" b="1" dirty="0">
                <a:solidFill>
                  <a:srgbClr val="0070C0"/>
                </a:solidFill>
              </a:rPr>
              <a:t>amd.com</a:t>
            </a:r>
            <a:endParaRPr lang="ja-JP" altLang="en-US" sz="1900" b="1" dirty="0">
              <a:solidFill>
                <a:srgbClr val="0070C0"/>
              </a:solidFill>
            </a:endParaRPr>
          </a:p>
        </p:txBody>
      </p:sp>
      <p:sp>
        <p:nvSpPr>
          <p:cNvPr id="15" name="四角形吹き出し 14">
            <a:extLst>
              <a:ext uri="{FF2B5EF4-FFF2-40B4-BE49-F238E27FC236}">
                <a16:creationId xmlns:a16="http://schemas.microsoft.com/office/drawing/2014/main" id="{53464BD5-7655-2143-8165-4D3C3C36042E}"/>
              </a:ext>
            </a:extLst>
          </p:cNvPr>
          <p:cNvSpPr/>
          <p:nvPr/>
        </p:nvSpPr>
        <p:spPr>
          <a:xfrm>
            <a:off x="6210410" y="1662516"/>
            <a:ext cx="1387365" cy="1357990"/>
          </a:xfrm>
          <a:prstGeom prst="wedgeRectCallout">
            <a:avLst>
              <a:gd name="adj1" fmla="val -16394"/>
              <a:gd name="adj2" fmla="val -451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ID:g7h8</a:t>
            </a:r>
            <a:endParaRPr lang="ja-JP" altLang="en-US" sz="2000" dirty="0">
              <a:solidFill>
                <a:schemeClr val="accent4"/>
              </a:solidFill>
            </a:endParaRPr>
          </a:p>
          <a:p>
            <a:pPr algn="ctr"/>
            <a:r>
              <a:rPr lang="en-US" altLang="ja-JP" sz="2000" dirty="0">
                <a:solidFill>
                  <a:schemeClr val="tx1"/>
                </a:solidFill>
              </a:rPr>
              <a:t>D</a:t>
            </a:r>
            <a:r>
              <a:rPr kumimoji="1" lang="ja-JP" altLang="en-US" sz="2000" dirty="0" err="1">
                <a:solidFill>
                  <a:schemeClr val="tx1"/>
                </a:solidFill>
              </a:rPr>
              <a:t>さん</a:t>
            </a:r>
            <a:br>
              <a:rPr kumimoji="1" lang="en-US" altLang="ja-JP" sz="2000" dirty="0">
                <a:solidFill>
                  <a:schemeClr val="tx1"/>
                </a:solidFill>
              </a:rPr>
            </a:br>
            <a:r>
              <a:rPr kumimoji="1" lang="en-US" altLang="ja-JP" sz="2000" dirty="0">
                <a:solidFill>
                  <a:schemeClr val="tx1"/>
                </a:solidFill>
              </a:rPr>
              <a:t>10</a:t>
            </a:r>
            <a:r>
              <a:rPr kumimoji="1" lang="ja-JP" altLang="en-US" sz="2000" dirty="0">
                <a:solidFill>
                  <a:schemeClr val="tx1"/>
                </a:solidFill>
              </a:rPr>
              <a:t>トークン</a:t>
            </a:r>
            <a:endParaRPr kumimoji="1" lang="en-US" altLang="ja-JP" sz="2000" dirty="0">
              <a:solidFill>
                <a:schemeClr val="tx1"/>
              </a:solidFill>
            </a:endParaRPr>
          </a:p>
          <a:p>
            <a:pPr algn="ctr"/>
            <a:r>
              <a:rPr lang="en-US" altLang="ja-JP" sz="1900" b="1" dirty="0">
                <a:solidFill>
                  <a:srgbClr val="0070C0"/>
                </a:solidFill>
              </a:rPr>
              <a:t>gmail.com</a:t>
            </a:r>
            <a:endParaRPr lang="ja-JP" altLang="en-US" sz="1900" b="1" dirty="0">
              <a:solidFill>
                <a:srgbClr val="0070C0"/>
              </a:solidFill>
            </a:endParaRPr>
          </a:p>
        </p:txBody>
      </p:sp>
    </p:spTree>
    <p:extLst>
      <p:ext uri="{BB962C8B-B14F-4D97-AF65-F5344CB8AC3E}">
        <p14:creationId xmlns:p14="http://schemas.microsoft.com/office/powerpoint/2010/main" val="2799440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集計</a:t>
            </a:r>
            <a:r>
              <a:rPr lang="ja-JP" altLang="en-US"/>
              <a:t>の手順</a:t>
            </a:r>
            <a:r>
              <a:rPr lang="en-US" altLang="ja-JP" dirty="0"/>
              <a:t>.3(1/2)</a:t>
            </a:r>
            <a:endParaRPr kumimoji="1" lang="ja-JP" altLang="en-US" dirty="0"/>
          </a:p>
        </p:txBody>
      </p:sp>
      <p:sp>
        <p:nvSpPr>
          <p:cNvPr id="4" name="スライド番号プレースホルダー 3"/>
          <p:cNvSpPr>
            <a:spLocks noGrp="1"/>
          </p:cNvSpPr>
          <p:nvPr>
            <p:ph type="sldNum" sz="quarter" idx="12"/>
          </p:nvPr>
        </p:nvSpPr>
        <p:spPr/>
        <p:txBody>
          <a:bodyPr/>
          <a:lstStyle/>
          <a:p>
            <a:fld id="{A238D3D1-4BED-4756-B995-D8D7310A74AE}" type="slidenum">
              <a:rPr kumimoji="1" lang="ja-JP" altLang="en-US" smtClean="0"/>
              <a:t>18</a:t>
            </a:fld>
            <a:endParaRPr kumimoji="1" lang="ja-JP" altLang="en-US"/>
          </a:p>
        </p:txBody>
      </p:sp>
      <p:sp>
        <p:nvSpPr>
          <p:cNvPr id="8" name="四角形吹き出し 7"/>
          <p:cNvSpPr/>
          <p:nvPr/>
        </p:nvSpPr>
        <p:spPr>
          <a:xfrm>
            <a:off x="1264433" y="1662516"/>
            <a:ext cx="1387365" cy="1357990"/>
          </a:xfrm>
          <a:prstGeom prst="wedgeRectCallout">
            <a:avLst>
              <a:gd name="adj1" fmla="val -15166"/>
              <a:gd name="adj2" fmla="val -47093"/>
            </a:avLst>
          </a:prstGeom>
          <a:solidFill>
            <a:schemeClr val="accent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ID:a1b2</a:t>
            </a:r>
            <a:br>
              <a:rPr kumimoji="1" lang="en-US" altLang="ja-JP" sz="2000" dirty="0">
                <a:solidFill>
                  <a:schemeClr val="tx1"/>
                </a:solidFill>
              </a:rPr>
            </a:br>
            <a:r>
              <a:rPr kumimoji="1" lang="en-US" altLang="ja-JP" sz="2000" dirty="0">
                <a:solidFill>
                  <a:schemeClr val="tx1"/>
                </a:solidFill>
              </a:rPr>
              <a:t>A</a:t>
            </a:r>
            <a:r>
              <a:rPr kumimoji="1" lang="ja-JP" altLang="en-US" sz="2000" dirty="0" err="1">
                <a:solidFill>
                  <a:schemeClr val="tx1"/>
                </a:solidFill>
              </a:rPr>
              <a:t>さん</a:t>
            </a:r>
            <a:br>
              <a:rPr kumimoji="1" lang="en-US" altLang="ja-JP" sz="2000" dirty="0">
                <a:solidFill>
                  <a:schemeClr val="tx1"/>
                </a:solidFill>
              </a:rPr>
            </a:br>
            <a:r>
              <a:rPr kumimoji="1" lang="en-US" altLang="ja-JP" sz="2000" dirty="0">
                <a:solidFill>
                  <a:schemeClr val="tx1"/>
                </a:solidFill>
              </a:rPr>
              <a:t>80</a:t>
            </a:r>
            <a:r>
              <a:rPr kumimoji="1" lang="ja-JP" altLang="en-US" sz="2000" dirty="0">
                <a:solidFill>
                  <a:schemeClr val="tx1"/>
                </a:solidFill>
              </a:rPr>
              <a:t>トークン</a:t>
            </a:r>
            <a:endParaRPr kumimoji="1" lang="en-US" altLang="ja-JP" sz="2000" dirty="0">
              <a:solidFill>
                <a:schemeClr val="tx1"/>
              </a:solidFill>
            </a:endParaRPr>
          </a:p>
          <a:p>
            <a:pPr algn="ctr"/>
            <a:r>
              <a:rPr lang="en-US" altLang="ja-JP" sz="2000" dirty="0">
                <a:solidFill>
                  <a:schemeClr val="accent4"/>
                </a:solidFill>
              </a:rPr>
              <a:t>amd.com</a:t>
            </a:r>
            <a:endParaRPr lang="ja-JP" altLang="en-US" sz="2000" dirty="0">
              <a:solidFill>
                <a:schemeClr val="accent4"/>
              </a:solidFill>
            </a:endParaRPr>
          </a:p>
        </p:txBody>
      </p:sp>
      <p:sp>
        <p:nvSpPr>
          <p:cNvPr id="10" name="四角形吹き出し 9"/>
          <p:cNvSpPr/>
          <p:nvPr/>
        </p:nvSpPr>
        <p:spPr>
          <a:xfrm>
            <a:off x="2913092" y="1662516"/>
            <a:ext cx="1387365" cy="1357990"/>
          </a:xfrm>
          <a:prstGeom prst="wedgeRectCallout">
            <a:avLst>
              <a:gd name="adj1" fmla="val -16717"/>
              <a:gd name="adj2" fmla="val -23858"/>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ID:c3d4</a:t>
            </a:r>
            <a:br>
              <a:rPr lang="en-US" altLang="ja-JP" sz="2000" dirty="0">
                <a:solidFill>
                  <a:schemeClr val="tx1"/>
                </a:solidFill>
              </a:rPr>
            </a:br>
            <a:r>
              <a:rPr lang="en-US" altLang="ja-JP" sz="2000" dirty="0">
                <a:solidFill>
                  <a:schemeClr val="tx1"/>
                </a:solidFill>
              </a:rPr>
              <a:t>B</a:t>
            </a:r>
            <a:r>
              <a:rPr kumimoji="1" lang="ja-JP" altLang="en-US" sz="2000" dirty="0" err="1">
                <a:solidFill>
                  <a:schemeClr val="tx1"/>
                </a:solidFill>
              </a:rPr>
              <a:t>さん</a:t>
            </a:r>
            <a:br>
              <a:rPr kumimoji="1" lang="en-US" altLang="ja-JP" sz="2000" dirty="0">
                <a:solidFill>
                  <a:schemeClr val="tx1"/>
                </a:solidFill>
              </a:rPr>
            </a:br>
            <a:r>
              <a:rPr kumimoji="1" lang="en-US" altLang="ja-JP" sz="2000" dirty="0">
                <a:solidFill>
                  <a:schemeClr val="tx1"/>
                </a:solidFill>
              </a:rPr>
              <a:t>40</a:t>
            </a:r>
            <a:r>
              <a:rPr kumimoji="1" lang="ja-JP" altLang="en-US" sz="2000" dirty="0">
                <a:solidFill>
                  <a:schemeClr val="tx1"/>
                </a:solidFill>
              </a:rPr>
              <a:t>トークン</a:t>
            </a:r>
            <a:endParaRPr kumimoji="1" lang="en-US" altLang="ja-JP" sz="2000" dirty="0">
              <a:solidFill>
                <a:schemeClr val="tx1"/>
              </a:solidFill>
            </a:endParaRPr>
          </a:p>
          <a:p>
            <a:pPr algn="ctr"/>
            <a:r>
              <a:rPr lang="en-US" altLang="ja-JP" sz="2000" dirty="0">
                <a:solidFill>
                  <a:schemeClr val="accent4"/>
                </a:solidFill>
              </a:rPr>
              <a:t>gmail.com</a:t>
            </a:r>
            <a:endParaRPr lang="ja-JP" altLang="en-US" sz="2000" dirty="0">
              <a:solidFill>
                <a:schemeClr val="accent4"/>
              </a:solidFill>
            </a:endParaRPr>
          </a:p>
        </p:txBody>
      </p:sp>
      <p:sp>
        <p:nvSpPr>
          <p:cNvPr id="11" name="四角形吹き出し 10"/>
          <p:cNvSpPr/>
          <p:nvPr/>
        </p:nvSpPr>
        <p:spPr>
          <a:xfrm>
            <a:off x="4561751" y="1662516"/>
            <a:ext cx="1387365" cy="1357990"/>
          </a:xfrm>
          <a:prstGeom prst="wedgeRectCallout">
            <a:avLst>
              <a:gd name="adj1" fmla="val -16870"/>
              <a:gd name="adj2" fmla="val -4502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ID:e5f6</a:t>
            </a:r>
            <a:endParaRPr lang="ja-JP" altLang="en-US" sz="2000" dirty="0">
              <a:solidFill>
                <a:schemeClr val="accent4"/>
              </a:solidFill>
            </a:endParaRPr>
          </a:p>
          <a:p>
            <a:pPr algn="ctr"/>
            <a:r>
              <a:rPr lang="en-US" altLang="ja-JP" sz="2000" dirty="0">
                <a:solidFill>
                  <a:schemeClr val="tx1"/>
                </a:solidFill>
              </a:rPr>
              <a:t>C</a:t>
            </a:r>
            <a:r>
              <a:rPr kumimoji="1" lang="ja-JP" altLang="en-US" sz="2000" dirty="0" err="1">
                <a:solidFill>
                  <a:schemeClr val="tx1"/>
                </a:solidFill>
              </a:rPr>
              <a:t>さん</a:t>
            </a:r>
            <a:br>
              <a:rPr kumimoji="1" lang="en-US" altLang="ja-JP" sz="2000" dirty="0">
                <a:solidFill>
                  <a:schemeClr val="tx1"/>
                </a:solidFill>
              </a:rPr>
            </a:br>
            <a:r>
              <a:rPr kumimoji="1" lang="en-US" altLang="ja-JP" sz="2000" dirty="0">
                <a:solidFill>
                  <a:schemeClr val="tx1"/>
                </a:solidFill>
              </a:rPr>
              <a:t>20</a:t>
            </a:r>
            <a:r>
              <a:rPr kumimoji="1" lang="ja-JP" altLang="en-US" sz="2000" dirty="0">
                <a:solidFill>
                  <a:schemeClr val="tx1"/>
                </a:solidFill>
              </a:rPr>
              <a:t>トークン</a:t>
            </a:r>
            <a:endParaRPr kumimoji="1" lang="en-US" altLang="ja-JP" sz="2000" dirty="0">
              <a:solidFill>
                <a:schemeClr val="tx1"/>
              </a:solidFill>
            </a:endParaRPr>
          </a:p>
          <a:p>
            <a:pPr algn="ctr"/>
            <a:r>
              <a:rPr lang="en-US" altLang="ja-JP" sz="2000" dirty="0">
                <a:solidFill>
                  <a:schemeClr val="accent4"/>
                </a:solidFill>
              </a:rPr>
              <a:t>amd.com</a:t>
            </a:r>
            <a:endParaRPr lang="ja-JP" altLang="en-US" sz="2000" dirty="0">
              <a:solidFill>
                <a:schemeClr val="accent4"/>
              </a:solidFill>
            </a:endParaRPr>
          </a:p>
        </p:txBody>
      </p:sp>
      <p:sp>
        <p:nvSpPr>
          <p:cNvPr id="12" name="四角形吹き出し 11"/>
          <p:cNvSpPr/>
          <p:nvPr/>
        </p:nvSpPr>
        <p:spPr>
          <a:xfrm>
            <a:off x="6210410" y="1662516"/>
            <a:ext cx="1387365" cy="1357990"/>
          </a:xfrm>
          <a:prstGeom prst="wedgeRectCallout">
            <a:avLst>
              <a:gd name="adj1" fmla="val -16394"/>
              <a:gd name="adj2" fmla="val -45100"/>
            </a:avLst>
          </a:prstGeom>
          <a:solidFill>
            <a:schemeClr val="accent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ID:g7h8</a:t>
            </a:r>
            <a:endParaRPr lang="ja-JP" altLang="en-US" sz="2000" dirty="0">
              <a:solidFill>
                <a:schemeClr val="accent4"/>
              </a:solidFill>
            </a:endParaRPr>
          </a:p>
          <a:p>
            <a:pPr algn="ctr"/>
            <a:r>
              <a:rPr lang="en-US" altLang="ja-JP" sz="2000" dirty="0">
                <a:solidFill>
                  <a:schemeClr val="tx1"/>
                </a:solidFill>
              </a:rPr>
              <a:t>D</a:t>
            </a:r>
            <a:r>
              <a:rPr kumimoji="1" lang="ja-JP" altLang="en-US" sz="2000" dirty="0" err="1">
                <a:solidFill>
                  <a:schemeClr val="tx1"/>
                </a:solidFill>
              </a:rPr>
              <a:t>さん</a:t>
            </a:r>
            <a:br>
              <a:rPr kumimoji="1" lang="en-US" altLang="ja-JP" sz="2000" dirty="0">
                <a:solidFill>
                  <a:schemeClr val="tx1"/>
                </a:solidFill>
              </a:rPr>
            </a:br>
            <a:r>
              <a:rPr kumimoji="1" lang="en-US" altLang="ja-JP" sz="2000" dirty="0">
                <a:solidFill>
                  <a:schemeClr val="tx1"/>
                </a:solidFill>
              </a:rPr>
              <a:t>10</a:t>
            </a:r>
            <a:r>
              <a:rPr kumimoji="1" lang="ja-JP" altLang="en-US" sz="2000" dirty="0">
                <a:solidFill>
                  <a:schemeClr val="tx1"/>
                </a:solidFill>
              </a:rPr>
              <a:t>トークン</a:t>
            </a:r>
            <a:endParaRPr kumimoji="1" lang="en-US" altLang="ja-JP" sz="2000" dirty="0">
              <a:solidFill>
                <a:schemeClr val="tx1"/>
              </a:solidFill>
            </a:endParaRPr>
          </a:p>
          <a:p>
            <a:pPr algn="ctr"/>
            <a:r>
              <a:rPr lang="en-US" altLang="ja-JP" sz="2000" dirty="0">
                <a:solidFill>
                  <a:schemeClr val="accent4"/>
                </a:solidFill>
              </a:rPr>
              <a:t>gmail.com</a:t>
            </a:r>
            <a:endParaRPr lang="ja-JP" altLang="en-US" sz="2000" dirty="0">
              <a:solidFill>
                <a:schemeClr val="accent4"/>
              </a:solidFill>
            </a:endParaRPr>
          </a:p>
        </p:txBody>
      </p:sp>
      <p:sp>
        <p:nvSpPr>
          <p:cNvPr id="3" name="正方形/長方形 2"/>
          <p:cNvSpPr/>
          <p:nvPr/>
        </p:nvSpPr>
        <p:spPr>
          <a:xfrm>
            <a:off x="457200" y="3323846"/>
            <a:ext cx="8497614" cy="1938992"/>
          </a:xfrm>
          <a:prstGeom prst="rect">
            <a:avLst/>
          </a:prstGeom>
        </p:spPr>
        <p:txBody>
          <a:bodyPr wrap="square">
            <a:spAutoFit/>
          </a:bodyPr>
          <a:lstStyle/>
          <a:p>
            <a:pPr marL="457200" indent="-457200">
              <a:buFont typeface="+mj-lt"/>
              <a:buAutoNum type="arabicPeriod"/>
            </a:pPr>
            <a:r>
              <a:rPr lang="en-US" altLang="ja-JP" dirty="0"/>
              <a:t>Cregit </a:t>
            </a:r>
            <a:r>
              <a:rPr lang="ja-JP" altLang="en-US" dirty="0"/>
              <a:t>を利用し</a:t>
            </a:r>
            <a:r>
              <a:rPr lang="ja-JP" altLang="en-US"/>
              <a:t>，各ファイルごとに</a:t>
            </a:r>
            <a:r>
              <a:rPr lang="en-US" altLang="ja-JP" dirty="0"/>
              <a:t>Author</a:t>
            </a:r>
            <a:r>
              <a:rPr lang="ja-JP" altLang="en-US"/>
              <a:t>，追加したトークン数，追加したコミットの</a:t>
            </a:r>
            <a:r>
              <a:rPr lang="en-US" altLang="ja-JP" dirty="0"/>
              <a:t>Commit</a:t>
            </a:r>
            <a:r>
              <a:rPr lang="ja-JP" altLang="en-US"/>
              <a:t> </a:t>
            </a:r>
            <a:r>
              <a:rPr lang="en-US" altLang="ja-JP" dirty="0"/>
              <a:t>ID</a:t>
            </a:r>
            <a:r>
              <a:rPr lang="ja-JP" altLang="en-US"/>
              <a:t>を</a:t>
            </a:r>
            <a:r>
              <a:rPr lang="ja-JP" altLang="en-US" dirty="0"/>
              <a:t>取得</a:t>
            </a:r>
            <a:endParaRPr lang="en-US" altLang="ja-JP" dirty="0"/>
          </a:p>
          <a:p>
            <a:pPr marL="457200" indent="-457200">
              <a:buFont typeface="+mj-lt"/>
              <a:buAutoNum type="arabicPeriod"/>
            </a:pPr>
            <a:r>
              <a:rPr lang="en-US" altLang="ja-JP" dirty="0" err="1"/>
              <a:t>git</a:t>
            </a:r>
            <a:r>
              <a:rPr lang="en-US" altLang="ja-JP" dirty="0"/>
              <a:t> </a:t>
            </a:r>
            <a:r>
              <a:rPr lang="ja-JP" altLang="en-US" dirty="0"/>
              <a:t>コマンドを用いて</a:t>
            </a:r>
            <a:r>
              <a:rPr lang="en-US" altLang="ja-JP" dirty="0"/>
              <a:t>Author</a:t>
            </a:r>
            <a:r>
              <a:rPr lang="ja-JP" altLang="en-US" dirty="0"/>
              <a:t>のメールアドレスのドメインを取得</a:t>
            </a:r>
            <a:endParaRPr lang="en-US" altLang="ja-JP" dirty="0"/>
          </a:p>
          <a:p>
            <a:pPr marL="457200" indent="-457200">
              <a:buFont typeface="+mj-lt"/>
              <a:buAutoNum type="arabicPeriod"/>
            </a:pPr>
            <a:r>
              <a:rPr lang="en-US" altLang="ja-JP" b="1" dirty="0">
                <a:solidFill>
                  <a:srgbClr val="0070C0"/>
                </a:solidFill>
              </a:rPr>
              <a:t>git </a:t>
            </a:r>
            <a:r>
              <a:rPr lang="ja-JP" altLang="en-US" b="1">
                <a:solidFill>
                  <a:srgbClr val="0070C0"/>
                </a:solidFill>
              </a:rPr>
              <a:t>コマンドを用いて著作権表示を追加したコミットの</a:t>
            </a:r>
            <a:r>
              <a:rPr lang="en-US" altLang="ja-JP" b="1" dirty="0">
                <a:solidFill>
                  <a:srgbClr val="0070C0"/>
                </a:solidFill>
              </a:rPr>
              <a:t>Commit</a:t>
            </a:r>
            <a:r>
              <a:rPr lang="ja-JP" altLang="en-US" b="1">
                <a:solidFill>
                  <a:srgbClr val="0070C0"/>
                </a:solidFill>
              </a:rPr>
              <a:t> </a:t>
            </a:r>
            <a:r>
              <a:rPr lang="en-US" altLang="ja-JP" b="1" dirty="0">
                <a:solidFill>
                  <a:srgbClr val="0070C0"/>
                </a:solidFill>
              </a:rPr>
              <a:t>ID</a:t>
            </a:r>
            <a:r>
              <a:rPr lang="ja-JP" altLang="en-US" b="1">
                <a:solidFill>
                  <a:srgbClr val="0070C0"/>
                </a:solidFill>
              </a:rPr>
              <a:t>と</a:t>
            </a:r>
            <a:r>
              <a:rPr lang="en-US" altLang="ja-JP" b="1" dirty="0">
                <a:solidFill>
                  <a:srgbClr val="0070C0"/>
                </a:solidFill>
              </a:rPr>
              <a:t>Author</a:t>
            </a:r>
            <a:r>
              <a:rPr lang="ja-JP" altLang="en-US" b="1">
                <a:solidFill>
                  <a:srgbClr val="0070C0"/>
                </a:solidFill>
              </a:rPr>
              <a:t>のメールアドレスのドメインを取得</a:t>
            </a:r>
            <a:endParaRPr lang="en-US" altLang="ja-JP" b="1" dirty="0">
              <a:solidFill>
                <a:srgbClr val="0070C0"/>
              </a:solidFill>
            </a:endParaRPr>
          </a:p>
        </p:txBody>
      </p:sp>
      <p:sp>
        <p:nvSpPr>
          <p:cNvPr id="7" name="楕円 6"/>
          <p:cNvSpPr/>
          <p:nvPr/>
        </p:nvSpPr>
        <p:spPr>
          <a:xfrm>
            <a:off x="1083068" y="1796836"/>
            <a:ext cx="260133" cy="26013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14" name="楕円 13"/>
          <p:cNvSpPr/>
          <p:nvPr/>
        </p:nvSpPr>
        <p:spPr>
          <a:xfrm>
            <a:off x="6107812" y="1774855"/>
            <a:ext cx="260133" cy="26013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Tree>
    <p:extLst>
      <p:ext uri="{BB962C8B-B14F-4D97-AF65-F5344CB8AC3E}">
        <p14:creationId xmlns:p14="http://schemas.microsoft.com/office/powerpoint/2010/main" val="4114529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集計</a:t>
            </a:r>
            <a:r>
              <a:rPr lang="ja-JP" altLang="en-US"/>
              <a:t>の手順</a:t>
            </a:r>
            <a:r>
              <a:rPr lang="en-US" altLang="ja-JP" dirty="0"/>
              <a:t>.3(2/2)</a:t>
            </a:r>
            <a:endParaRPr kumimoji="1" lang="ja-JP" altLang="en-US" dirty="0"/>
          </a:p>
        </p:txBody>
      </p:sp>
      <p:sp>
        <p:nvSpPr>
          <p:cNvPr id="4" name="スライド番号プレースホルダー 3"/>
          <p:cNvSpPr>
            <a:spLocks noGrp="1"/>
          </p:cNvSpPr>
          <p:nvPr>
            <p:ph type="sldNum" sz="quarter" idx="12"/>
          </p:nvPr>
        </p:nvSpPr>
        <p:spPr/>
        <p:txBody>
          <a:bodyPr/>
          <a:lstStyle/>
          <a:p>
            <a:fld id="{A238D3D1-4BED-4756-B995-D8D7310A74AE}" type="slidenum">
              <a:rPr kumimoji="1" lang="ja-JP" altLang="en-US" smtClean="0"/>
              <a:t>19</a:t>
            </a:fld>
            <a:endParaRPr kumimoji="1" lang="ja-JP" altLang="en-US"/>
          </a:p>
        </p:txBody>
      </p:sp>
      <p:sp>
        <p:nvSpPr>
          <p:cNvPr id="8" name="四角形吹き出し 7"/>
          <p:cNvSpPr/>
          <p:nvPr/>
        </p:nvSpPr>
        <p:spPr>
          <a:xfrm>
            <a:off x="1264433" y="1662516"/>
            <a:ext cx="1387365" cy="1357990"/>
          </a:xfrm>
          <a:prstGeom prst="wedgeRectCallout">
            <a:avLst>
              <a:gd name="adj1" fmla="val -15166"/>
              <a:gd name="adj2" fmla="val -47093"/>
            </a:avLst>
          </a:prstGeom>
          <a:solidFill>
            <a:schemeClr val="accent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ID:a1b2</a:t>
            </a:r>
            <a:br>
              <a:rPr kumimoji="1" lang="en-US" altLang="ja-JP" sz="2000" dirty="0">
                <a:solidFill>
                  <a:schemeClr val="tx1"/>
                </a:solidFill>
              </a:rPr>
            </a:br>
            <a:r>
              <a:rPr kumimoji="1" lang="en-US" altLang="ja-JP" sz="2000" dirty="0">
                <a:solidFill>
                  <a:schemeClr val="tx1"/>
                </a:solidFill>
              </a:rPr>
              <a:t>A</a:t>
            </a:r>
            <a:r>
              <a:rPr kumimoji="1" lang="ja-JP" altLang="en-US" sz="2000" dirty="0" err="1">
                <a:solidFill>
                  <a:schemeClr val="tx1"/>
                </a:solidFill>
              </a:rPr>
              <a:t>さん</a:t>
            </a:r>
            <a:br>
              <a:rPr kumimoji="1" lang="en-US" altLang="ja-JP" sz="2000" dirty="0">
                <a:solidFill>
                  <a:schemeClr val="tx1"/>
                </a:solidFill>
              </a:rPr>
            </a:br>
            <a:r>
              <a:rPr kumimoji="1" lang="en-US" altLang="ja-JP" sz="2000" dirty="0">
                <a:solidFill>
                  <a:schemeClr val="tx1"/>
                </a:solidFill>
              </a:rPr>
              <a:t>80</a:t>
            </a:r>
            <a:r>
              <a:rPr kumimoji="1" lang="ja-JP" altLang="en-US" sz="2000" dirty="0">
                <a:solidFill>
                  <a:schemeClr val="tx1"/>
                </a:solidFill>
              </a:rPr>
              <a:t>トークン</a:t>
            </a:r>
            <a:endParaRPr kumimoji="1" lang="en-US" altLang="ja-JP" sz="2000" dirty="0">
              <a:solidFill>
                <a:schemeClr val="tx1"/>
              </a:solidFill>
            </a:endParaRPr>
          </a:p>
          <a:p>
            <a:pPr algn="ctr"/>
            <a:r>
              <a:rPr lang="en-US" altLang="ja-JP" sz="2000" dirty="0">
                <a:solidFill>
                  <a:schemeClr val="accent4"/>
                </a:solidFill>
              </a:rPr>
              <a:t>amd.com</a:t>
            </a:r>
            <a:endParaRPr lang="ja-JP" altLang="en-US" sz="2000" dirty="0">
              <a:solidFill>
                <a:schemeClr val="accent4"/>
              </a:solidFill>
            </a:endParaRPr>
          </a:p>
        </p:txBody>
      </p:sp>
      <p:sp>
        <p:nvSpPr>
          <p:cNvPr id="10" name="四角形吹き出し 9"/>
          <p:cNvSpPr/>
          <p:nvPr/>
        </p:nvSpPr>
        <p:spPr>
          <a:xfrm>
            <a:off x="2913092" y="1662516"/>
            <a:ext cx="1387365" cy="1357990"/>
          </a:xfrm>
          <a:prstGeom prst="wedgeRectCallout">
            <a:avLst>
              <a:gd name="adj1" fmla="val -16717"/>
              <a:gd name="adj2" fmla="val -23858"/>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ID:c3d4</a:t>
            </a:r>
            <a:br>
              <a:rPr lang="en-US" altLang="ja-JP" sz="2000" dirty="0">
                <a:solidFill>
                  <a:schemeClr val="tx1"/>
                </a:solidFill>
              </a:rPr>
            </a:br>
            <a:r>
              <a:rPr lang="en-US" altLang="ja-JP" sz="2000" dirty="0">
                <a:solidFill>
                  <a:schemeClr val="tx1"/>
                </a:solidFill>
              </a:rPr>
              <a:t>B</a:t>
            </a:r>
            <a:r>
              <a:rPr kumimoji="1" lang="ja-JP" altLang="en-US" sz="2000" dirty="0" err="1">
                <a:solidFill>
                  <a:schemeClr val="tx1"/>
                </a:solidFill>
              </a:rPr>
              <a:t>さん</a:t>
            </a:r>
            <a:br>
              <a:rPr kumimoji="1" lang="en-US" altLang="ja-JP" sz="2000" dirty="0">
                <a:solidFill>
                  <a:schemeClr val="tx1"/>
                </a:solidFill>
              </a:rPr>
            </a:br>
            <a:r>
              <a:rPr kumimoji="1" lang="en-US" altLang="ja-JP" sz="2000" dirty="0">
                <a:solidFill>
                  <a:schemeClr val="tx1"/>
                </a:solidFill>
              </a:rPr>
              <a:t>40</a:t>
            </a:r>
            <a:r>
              <a:rPr kumimoji="1" lang="ja-JP" altLang="en-US" sz="2000" dirty="0">
                <a:solidFill>
                  <a:schemeClr val="tx1"/>
                </a:solidFill>
              </a:rPr>
              <a:t>トークン</a:t>
            </a:r>
            <a:endParaRPr kumimoji="1" lang="en-US" altLang="ja-JP" sz="2000" dirty="0">
              <a:solidFill>
                <a:schemeClr val="tx1"/>
              </a:solidFill>
            </a:endParaRPr>
          </a:p>
          <a:p>
            <a:pPr algn="ctr"/>
            <a:r>
              <a:rPr lang="en-US" altLang="ja-JP" sz="2000" dirty="0">
                <a:solidFill>
                  <a:schemeClr val="accent4"/>
                </a:solidFill>
              </a:rPr>
              <a:t>gmail.com</a:t>
            </a:r>
            <a:endParaRPr lang="ja-JP" altLang="en-US" sz="2000" dirty="0">
              <a:solidFill>
                <a:schemeClr val="accent4"/>
              </a:solidFill>
            </a:endParaRPr>
          </a:p>
        </p:txBody>
      </p:sp>
      <p:sp>
        <p:nvSpPr>
          <p:cNvPr id="11" name="四角形吹き出し 10"/>
          <p:cNvSpPr/>
          <p:nvPr/>
        </p:nvSpPr>
        <p:spPr>
          <a:xfrm>
            <a:off x="4561751" y="1662516"/>
            <a:ext cx="1387365" cy="1357990"/>
          </a:xfrm>
          <a:prstGeom prst="wedgeRectCallout">
            <a:avLst>
              <a:gd name="adj1" fmla="val -16870"/>
              <a:gd name="adj2" fmla="val -45022"/>
            </a:avLst>
          </a:prstGeom>
          <a:solidFill>
            <a:schemeClr val="accent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ID:e5f6</a:t>
            </a:r>
            <a:endParaRPr lang="ja-JP" altLang="en-US" sz="2000" dirty="0">
              <a:solidFill>
                <a:schemeClr val="accent4"/>
              </a:solidFill>
            </a:endParaRPr>
          </a:p>
          <a:p>
            <a:pPr algn="ctr"/>
            <a:r>
              <a:rPr lang="en-US" altLang="ja-JP" sz="2000" dirty="0">
                <a:solidFill>
                  <a:schemeClr val="tx1"/>
                </a:solidFill>
              </a:rPr>
              <a:t>C</a:t>
            </a:r>
            <a:r>
              <a:rPr kumimoji="1" lang="ja-JP" altLang="en-US" sz="2000" dirty="0" err="1">
                <a:solidFill>
                  <a:schemeClr val="tx1"/>
                </a:solidFill>
              </a:rPr>
              <a:t>さん</a:t>
            </a:r>
            <a:br>
              <a:rPr kumimoji="1" lang="en-US" altLang="ja-JP" sz="2000" dirty="0">
                <a:solidFill>
                  <a:schemeClr val="tx1"/>
                </a:solidFill>
              </a:rPr>
            </a:br>
            <a:r>
              <a:rPr kumimoji="1" lang="en-US" altLang="ja-JP" sz="2000" dirty="0">
                <a:solidFill>
                  <a:schemeClr val="tx1"/>
                </a:solidFill>
              </a:rPr>
              <a:t>20</a:t>
            </a:r>
            <a:r>
              <a:rPr kumimoji="1" lang="ja-JP" altLang="en-US" sz="2000" dirty="0">
                <a:solidFill>
                  <a:schemeClr val="tx1"/>
                </a:solidFill>
              </a:rPr>
              <a:t>トークン</a:t>
            </a:r>
            <a:endParaRPr kumimoji="1" lang="en-US" altLang="ja-JP" sz="2000" dirty="0">
              <a:solidFill>
                <a:schemeClr val="tx1"/>
              </a:solidFill>
            </a:endParaRPr>
          </a:p>
          <a:p>
            <a:pPr algn="ctr"/>
            <a:r>
              <a:rPr lang="en-US" altLang="ja-JP" sz="2000" dirty="0">
                <a:solidFill>
                  <a:schemeClr val="accent4"/>
                </a:solidFill>
              </a:rPr>
              <a:t>amd.com</a:t>
            </a:r>
            <a:endParaRPr lang="ja-JP" altLang="en-US" sz="2000" dirty="0">
              <a:solidFill>
                <a:schemeClr val="accent4"/>
              </a:solidFill>
            </a:endParaRPr>
          </a:p>
        </p:txBody>
      </p:sp>
      <p:sp>
        <p:nvSpPr>
          <p:cNvPr id="12" name="四角形吹き出し 11"/>
          <p:cNvSpPr/>
          <p:nvPr/>
        </p:nvSpPr>
        <p:spPr>
          <a:xfrm>
            <a:off x="6210410" y="1662516"/>
            <a:ext cx="1387365" cy="1357990"/>
          </a:xfrm>
          <a:prstGeom prst="wedgeRectCallout">
            <a:avLst>
              <a:gd name="adj1" fmla="val -16394"/>
              <a:gd name="adj2" fmla="val -45100"/>
            </a:avLst>
          </a:prstGeom>
          <a:solidFill>
            <a:schemeClr val="accent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ID:g7h8</a:t>
            </a:r>
            <a:endParaRPr lang="ja-JP" altLang="en-US" sz="2000" dirty="0">
              <a:solidFill>
                <a:schemeClr val="accent4"/>
              </a:solidFill>
            </a:endParaRPr>
          </a:p>
          <a:p>
            <a:pPr algn="ctr"/>
            <a:r>
              <a:rPr lang="en-US" altLang="ja-JP" sz="2000" dirty="0">
                <a:solidFill>
                  <a:schemeClr val="tx1"/>
                </a:solidFill>
              </a:rPr>
              <a:t>D</a:t>
            </a:r>
            <a:r>
              <a:rPr kumimoji="1" lang="ja-JP" altLang="en-US" sz="2000" dirty="0" err="1">
                <a:solidFill>
                  <a:schemeClr val="tx1"/>
                </a:solidFill>
              </a:rPr>
              <a:t>さん</a:t>
            </a:r>
            <a:br>
              <a:rPr kumimoji="1" lang="en-US" altLang="ja-JP" sz="2000" dirty="0">
                <a:solidFill>
                  <a:schemeClr val="tx1"/>
                </a:solidFill>
              </a:rPr>
            </a:br>
            <a:r>
              <a:rPr kumimoji="1" lang="en-US" altLang="ja-JP" sz="2000" dirty="0">
                <a:solidFill>
                  <a:schemeClr val="tx1"/>
                </a:solidFill>
              </a:rPr>
              <a:t>10</a:t>
            </a:r>
            <a:r>
              <a:rPr kumimoji="1" lang="ja-JP" altLang="en-US" sz="2000" dirty="0">
                <a:solidFill>
                  <a:schemeClr val="tx1"/>
                </a:solidFill>
              </a:rPr>
              <a:t>トークン</a:t>
            </a:r>
            <a:endParaRPr kumimoji="1" lang="en-US" altLang="ja-JP" sz="2000" dirty="0">
              <a:solidFill>
                <a:schemeClr val="tx1"/>
              </a:solidFill>
            </a:endParaRPr>
          </a:p>
          <a:p>
            <a:pPr algn="ctr"/>
            <a:r>
              <a:rPr lang="en-US" altLang="ja-JP" sz="2000" dirty="0">
                <a:solidFill>
                  <a:schemeClr val="accent4"/>
                </a:solidFill>
              </a:rPr>
              <a:t>gmail.com</a:t>
            </a:r>
            <a:endParaRPr lang="ja-JP" altLang="en-US" sz="2000" dirty="0">
              <a:solidFill>
                <a:schemeClr val="accent4"/>
              </a:solidFill>
            </a:endParaRPr>
          </a:p>
        </p:txBody>
      </p:sp>
      <p:sp>
        <p:nvSpPr>
          <p:cNvPr id="3" name="正方形/長方形 2"/>
          <p:cNvSpPr/>
          <p:nvPr/>
        </p:nvSpPr>
        <p:spPr>
          <a:xfrm>
            <a:off x="457200" y="3323846"/>
            <a:ext cx="8497614" cy="2677656"/>
          </a:xfrm>
          <a:prstGeom prst="rect">
            <a:avLst/>
          </a:prstGeom>
        </p:spPr>
        <p:txBody>
          <a:bodyPr wrap="square">
            <a:spAutoFit/>
          </a:bodyPr>
          <a:lstStyle/>
          <a:p>
            <a:pPr marL="457200" indent="-457200">
              <a:buFont typeface="+mj-lt"/>
              <a:buAutoNum type="arabicPeriod"/>
            </a:pPr>
            <a:r>
              <a:rPr lang="en-US" altLang="ja-JP" dirty="0"/>
              <a:t>Cregit </a:t>
            </a:r>
            <a:r>
              <a:rPr lang="ja-JP" altLang="en-US" dirty="0"/>
              <a:t>を利用し</a:t>
            </a:r>
            <a:r>
              <a:rPr lang="ja-JP" altLang="en-US"/>
              <a:t>，各ファイルごとに</a:t>
            </a:r>
            <a:r>
              <a:rPr lang="en-US" altLang="ja-JP" dirty="0"/>
              <a:t>Author</a:t>
            </a:r>
            <a:r>
              <a:rPr lang="ja-JP" altLang="en-US"/>
              <a:t>，追加したトークン数、追加したコミットの</a:t>
            </a:r>
            <a:r>
              <a:rPr lang="en-US" altLang="ja-JP" dirty="0"/>
              <a:t>Commit</a:t>
            </a:r>
            <a:r>
              <a:rPr lang="ja-JP" altLang="en-US"/>
              <a:t> </a:t>
            </a:r>
            <a:r>
              <a:rPr lang="en-US" altLang="ja-JP" dirty="0"/>
              <a:t>ID</a:t>
            </a:r>
            <a:r>
              <a:rPr lang="ja-JP" altLang="en-US"/>
              <a:t>を</a:t>
            </a:r>
            <a:r>
              <a:rPr lang="ja-JP" altLang="en-US" dirty="0"/>
              <a:t>取得</a:t>
            </a:r>
            <a:endParaRPr lang="en-US" altLang="ja-JP" dirty="0"/>
          </a:p>
          <a:p>
            <a:pPr marL="457200" indent="-457200">
              <a:buFont typeface="+mj-lt"/>
              <a:buAutoNum type="arabicPeriod"/>
            </a:pPr>
            <a:r>
              <a:rPr lang="en-US" altLang="ja-JP" dirty="0" err="1"/>
              <a:t>git</a:t>
            </a:r>
            <a:r>
              <a:rPr lang="en-US" altLang="ja-JP" dirty="0"/>
              <a:t> </a:t>
            </a:r>
            <a:r>
              <a:rPr lang="ja-JP" altLang="en-US" dirty="0"/>
              <a:t>コマンドを用いて</a:t>
            </a:r>
            <a:r>
              <a:rPr lang="en-US" altLang="ja-JP" dirty="0"/>
              <a:t>Author</a:t>
            </a:r>
            <a:r>
              <a:rPr lang="ja-JP" altLang="en-US" dirty="0"/>
              <a:t>のメールアドレスのドメインを取得</a:t>
            </a:r>
            <a:endParaRPr lang="en-US" altLang="ja-JP" dirty="0"/>
          </a:p>
          <a:p>
            <a:pPr marL="457200" indent="-457200">
              <a:buFont typeface="+mj-lt"/>
              <a:buAutoNum type="arabicPeriod"/>
            </a:pPr>
            <a:r>
              <a:rPr lang="en-US" altLang="ja-JP" b="1" dirty="0">
                <a:solidFill>
                  <a:srgbClr val="0070C0"/>
                </a:solidFill>
              </a:rPr>
              <a:t>git </a:t>
            </a:r>
            <a:r>
              <a:rPr lang="ja-JP" altLang="en-US" b="1">
                <a:solidFill>
                  <a:srgbClr val="0070C0"/>
                </a:solidFill>
              </a:rPr>
              <a:t>コマンドを用いて著作権表示を追加したコミットの</a:t>
            </a:r>
            <a:r>
              <a:rPr lang="en-US" altLang="ja-JP" b="1" dirty="0">
                <a:solidFill>
                  <a:srgbClr val="0070C0"/>
                </a:solidFill>
              </a:rPr>
              <a:t>Commit</a:t>
            </a:r>
            <a:r>
              <a:rPr lang="ja-JP" altLang="en-US" b="1">
                <a:solidFill>
                  <a:srgbClr val="0070C0"/>
                </a:solidFill>
              </a:rPr>
              <a:t> </a:t>
            </a:r>
            <a:r>
              <a:rPr lang="en-US" altLang="ja-JP" b="1" dirty="0">
                <a:solidFill>
                  <a:srgbClr val="0070C0"/>
                </a:solidFill>
              </a:rPr>
              <a:t>ID</a:t>
            </a:r>
            <a:r>
              <a:rPr lang="ja-JP" altLang="en-US" b="1">
                <a:solidFill>
                  <a:srgbClr val="0070C0"/>
                </a:solidFill>
              </a:rPr>
              <a:t>と</a:t>
            </a:r>
            <a:r>
              <a:rPr lang="en-US" altLang="ja-JP" b="1" dirty="0">
                <a:solidFill>
                  <a:srgbClr val="0070C0"/>
                </a:solidFill>
              </a:rPr>
              <a:t>Author</a:t>
            </a:r>
            <a:r>
              <a:rPr lang="ja-JP" altLang="en-US" b="1">
                <a:solidFill>
                  <a:srgbClr val="0070C0"/>
                </a:solidFill>
              </a:rPr>
              <a:t>のメールアドレスのドメインを取得</a:t>
            </a:r>
            <a:endParaRPr lang="en-US" altLang="ja-JP" b="1" dirty="0">
              <a:solidFill>
                <a:srgbClr val="0070C0"/>
              </a:solidFill>
            </a:endParaRPr>
          </a:p>
          <a:p>
            <a:pPr marL="914400" lvl="1" indent="-457200">
              <a:buFont typeface="Arial" panose="020B0604020202020204" pitchFamily="34" charset="0"/>
              <a:buChar char="•"/>
            </a:pPr>
            <a:r>
              <a:rPr lang="ja-JP" altLang="en-US" b="1">
                <a:solidFill>
                  <a:srgbClr val="0070C0"/>
                </a:solidFill>
              </a:rPr>
              <a:t>同じ団体に所属している場合は著作権表示を</a:t>
            </a:r>
            <a:br>
              <a:rPr lang="en-US" altLang="ja-JP" b="1" dirty="0">
                <a:solidFill>
                  <a:srgbClr val="0070C0"/>
                </a:solidFill>
              </a:rPr>
            </a:br>
            <a:r>
              <a:rPr lang="ja-JP" altLang="en-US" b="1">
                <a:solidFill>
                  <a:srgbClr val="0070C0"/>
                </a:solidFill>
              </a:rPr>
              <a:t>追加したとみなす</a:t>
            </a:r>
            <a:endParaRPr lang="en-US" altLang="ja-JP" b="1" dirty="0">
              <a:solidFill>
                <a:srgbClr val="0070C0"/>
              </a:solidFill>
            </a:endParaRPr>
          </a:p>
        </p:txBody>
      </p:sp>
      <p:sp>
        <p:nvSpPr>
          <p:cNvPr id="13" name="楕円 14">
            <a:extLst>
              <a:ext uri="{FF2B5EF4-FFF2-40B4-BE49-F238E27FC236}">
                <a16:creationId xmlns:a16="http://schemas.microsoft.com/office/drawing/2014/main" id="{91EEB977-4616-2146-9326-1E2853A1B952}"/>
              </a:ext>
            </a:extLst>
          </p:cNvPr>
          <p:cNvSpPr/>
          <p:nvPr/>
        </p:nvSpPr>
        <p:spPr>
          <a:xfrm>
            <a:off x="1083068" y="2702909"/>
            <a:ext cx="260133" cy="26013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17" name="楕円 15">
            <a:extLst>
              <a:ext uri="{FF2B5EF4-FFF2-40B4-BE49-F238E27FC236}">
                <a16:creationId xmlns:a16="http://schemas.microsoft.com/office/drawing/2014/main" id="{30923359-AC75-244F-8081-8C5649AE6A24}"/>
              </a:ext>
            </a:extLst>
          </p:cNvPr>
          <p:cNvSpPr/>
          <p:nvPr/>
        </p:nvSpPr>
        <p:spPr>
          <a:xfrm>
            <a:off x="4431684" y="2702909"/>
            <a:ext cx="260133" cy="26013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Tree>
    <p:extLst>
      <p:ext uri="{BB962C8B-B14F-4D97-AF65-F5344CB8AC3E}">
        <p14:creationId xmlns:p14="http://schemas.microsoft.com/office/powerpoint/2010/main" val="4087173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OSS</a:t>
            </a:r>
            <a:endParaRPr kumimoji="1" lang="ja-JP" altLang="en-US"/>
          </a:p>
        </p:txBody>
      </p:sp>
      <p:sp>
        <p:nvSpPr>
          <p:cNvPr id="3" name="コンテンツ プレースホルダー 2"/>
          <p:cNvSpPr>
            <a:spLocks noGrp="1"/>
          </p:cNvSpPr>
          <p:nvPr>
            <p:ph idx="1"/>
          </p:nvPr>
        </p:nvSpPr>
        <p:spPr/>
        <p:txBody>
          <a:bodyPr/>
          <a:lstStyle/>
          <a:p>
            <a:r>
              <a:rPr kumimoji="1" lang="en-US" altLang="ja-JP" dirty="0"/>
              <a:t>OSS(</a:t>
            </a:r>
            <a:r>
              <a:rPr kumimoji="1" lang="ja-JP" altLang="en-US"/>
              <a:t>オープンソースソフトウェア</a:t>
            </a:r>
            <a:r>
              <a:rPr kumimoji="1" lang="en-US" altLang="ja-JP" dirty="0"/>
              <a:t>)</a:t>
            </a:r>
            <a:r>
              <a:rPr kumimoji="1" lang="ja-JP" altLang="en-US"/>
              <a:t>とは</a:t>
            </a:r>
            <a:endParaRPr kumimoji="1" lang="en-US" altLang="ja-JP" dirty="0"/>
          </a:p>
          <a:p>
            <a:pPr lvl="1">
              <a:buFont typeface="Wingdings" pitchFamily="2" charset="2"/>
              <a:buChar char="u"/>
            </a:pPr>
            <a:r>
              <a:rPr lang="en" altLang="ja-JP" dirty="0"/>
              <a:t>The Open Source Initiative</a:t>
            </a:r>
            <a:r>
              <a:rPr lang="ja-JP" altLang="en"/>
              <a:t>（</a:t>
            </a:r>
            <a:r>
              <a:rPr lang="en" altLang="ja-JP" dirty="0"/>
              <a:t>OSI</a:t>
            </a:r>
            <a:r>
              <a:rPr lang="ja-JP" altLang="en"/>
              <a:t>）</a:t>
            </a:r>
            <a:r>
              <a:rPr lang="ja-JP" altLang="en-US"/>
              <a:t>によれば，</a:t>
            </a:r>
            <a:r>
              <a:rPr kumimoji="1" lang="ja-JP" altLang="en-US"/>
              <a:t>再頒布の自由を約束し、特定の個人やグループ，分野に対する制限を禁止したソースコードのこと</a:t>
            </a:r>
            <a:r>
              <a:rPr kumimoji="1" lang="en-US" altLang="ja-JP" sz="1400" dirty="0"/>
              <a:t>[1]</a:t>
            </a:r>
            <a:endParaRPr kumimoji="1" lang="en-US" altLang="ja-JP" dirty="0"/>
          </a:p>
          <a:p>
            <a:pPr lvl="1"/>
            <a:r>
              <a:rPr lang="ja-JP" altLang="en-US"/>
              <a:t>誰でも自由に改変して再配布することができるという特徴がある</a:t>
            </a:r>
            <a:endParaRPr lang="en-US" altLang="ja-JP" dirty="0"/>
          </a:p>
          <a:p>
            <a:r>
              <a:rPr lang="en-US" altLang="ja-JP" dirty="0"/>
              <a:t>Linux</a:t>
            </a:r>
            <a:r>
              <a:rPr lang="ja-JP" altLang="en-US"/>
              <a:t>カーネル</a:t>
            </a:r>
            <a:r>
              <a:rPr lang="en-US" altLang="ja-JP" dirty="0"/>
              <a:t>(</a:t>
            </a:r>
            <a:r>
              <a:rPr lang="ja-JP" altLang="en-US"/>
              <a:t>本研究の調査対象</a:t>
            </a:r>
            <a:r>
              <a:rPr lang="en-US" altLang="ja-JP" dirty="0"/>
              <a:t>)</a:t>
            </a:r>
          </a:p>
          <a:p>
            <a:pPr lvl="1">
              <a:buFont typeface="Wingdings" pitchFamily="2" charset="2"/>
              <a:buChar char="u"/>
            </a:pPr>
            <a:r>
              <a:rPr lang="en-US" altLang="ja-JP" dirty="0"/>
              <a:t>1991 </a:t>
            </a:r>
            <a:r>
              <a:rPr lang="ja-JP" altLang="en-US"/>
              <a:t>年に初めてリリースされたオペレーティングシステムの</a:t>
            </a:r>
            <a:r>
              <a:rPr lang="en-US" altLang="ja-JP" dirty="0"/>
              <a:t>OSS</a:t>
            </a:r>
          </a:p>
          <a:p>
            <a:pPr lvl="1"/>
            <a:r>
              <a:rPr lang="ja-JP" altLang="en-US"/>
              <a:t>今までに</a:t>
            </a:r>
            <a:r>
              <a:rPr lang="en-US" altLang="ja-JP" dirty="0"/>
              <a:t> 2 </a:t>
            </a:r>
            <a:r>
              <a:rPr lang="ja-JP" altLang="en-US"/>
              <a:t>万人を超えるコントリビューターが参加し，</a:t>
            </a:r>
            <a:r>
              <a:rPr lang="en-US" altLang="ja-JP" dirty="0"/>
              <a:t>2020 </a:t>
            </a:r>
            <a:r>
              <a:rPr lang="ja-JP" altLang="en-US"/>
              <a:t>年 </a:t>
            </a:r>
            <a:r>
              <a:rPr lang="en-US" altLang="ja-JP" dirty="0"/>
              <a:t>8 </a:t>
            </a:r>
            <a:r>
              <a:rPr lang="ja-JP" altLang="en-US"/>
              <a:t>月</a:t>
            </a:r>
            <a:r>
              <a:rPr lang="en-US" altLang="ja-JP" dirty="0"/>
              <a:t>(ver5.8)</a:t>
            </a:r>
            <a:r>
              <a:rPr lang="ja-JP" altLang="en-US"/>
              <a:t>の時点で </a:t>
            </a:r>
            <a:r>
              <a:rPr lang="en-US" altLang="ja-JP" dirty="0"/>
              <a:t>100 </a:t>
            </a:r>
            <a:r>
              <a:rPr lang="ja-JP" altLang="en-US"/>
              <a:t>万件以上のコミットを持つ</a:t>
            </a:r>
            <a:r>
              <a:rPr lang="en-US" altLang="ja-JP" sz="1400" dirty="0"/>
              <a:t>[2]</a:t>
            </a:r>
            <a:endParaRPr lang="en-US" altLang="ja-JP" dirty="0"/>
          </a:p>
          <a:p>
            <a:pPr lvl="1"/>
            <a:endParaRPr lang="en-US" altLang="ja-JP" dirty="0"/>
          </a:p>
        </p:txBody>
      </p:sp>
      <p:sp>
        <p:nvSpPr>
          <p:cNvPr id="4" name="スライド番号プレースホルダー 3"/>
          <p:cNvSpPr>
            <a:spLocks noGrp="1"/>
          </p:cNvSpPr>
          <p:nvPr>
            <p:ph type="sldNum" sz="quarter" idx="12"/>
          </p:nvPr>
        </p:nvSpPr>
        <p:spPr/>
        <p:txBody>
          <a:bodyPr/>
          <a:lstStyle/>
          <a:p>
            <a:fld id="{A238D3D1-4BED-4756-B995-D8D7310A74AE}" type="slidenum">
              <a:rPr kumimoji="1" lang="ja-JP" altLang="en-US" smtClean="0"/>
              <a:t>2</a:t>
            </a:fld>
            <a:endParaRPr kumimoji="1" lang="ja-JP" altLang="en-US"/>
          </a:p>
        </p:txBody>
      </p:sp>
      <p:sp>
        <p:nvSpPr>
          <p:cNvPr id="5" name="テキスト ボックス 4">
            <a:extLst>
              <a:ext uri="{FF2B5EF4-FFF2-40B4-BE49-F238E27FC236}">
                <a16:creationId xmlns:a16="http://schemas.microsoft.com/office/drawing/2014/main" id="{FAE8BB28-4938-EE4F-B65C-4F0B8B6D22B4}"/>
              </a:ext>
            </a:extLst>
          </p:cNvPr>
          <p:cNvSpPr txBox="1"/>
          <p:nvPr/>
        </p:nvSpPr>
        <p:spPr>
          <a:xfrm>
            <a:off x="621346" y="5257798"/>
            <a:ext cx="8522654" cy="954107"/>
          </a:xfrm>
          <a:prstGeom prst="rect">
            <a:avLst/>
          </a:prstGeom>
          <a:solidFill>
            <a:schemeClr val="bg1"/>
          </a:solidFill>
        </p:spPr>
        <p:txBody>
          <a:bodyPr wrap="none" rtlCol="0">
            <a:spAutoFit/>
          </a:bodyPr>
          <a:lstStyle/>
          <a:p>
            <a:r>
              <a:rPr lang="en-US" altLang="ja-JP" sz="1400" dirty="0"/>
              <a:t>[1] </a:t>
            </a:r>
            <a:r>
              <a:rPr lang="en" altLang="ja-JP" sz="1400" dirty="0"/>
              <a:t>Open Source Initiative Open Source Definition</a:t>
            </a:r>
          </a:p>
          <a:p>
            <a:r>
              <a:rPr lang="en" altLang="ja-JP" sz="1400" dirty="0">
                <a:hlinkClick r:id="rId3"/>
              </a:rPr>
              <a:t>https://opensource.org/docs/osd</a:t>
            </a:r>
            <a:endParaRPr lang="en" altLang="ja-JP" sz="1400" dirty="0"/>
          </a:p>
          <a:p>
            <a:r>
              <a:rPr kumimoji="1" lang="en-US" altLang="ja-JP" sz="1400" dirty="0"/>
              <a:t>[2] </a:t>
            </a:r>
            <a:r>
              <a:rPr kumimoji="1" lang="en-US" altLang="ja-JP" sz="1400" dirty="0" err="1"/>
              <a:t>linux</a:t>
            </a:r>
            <a:r>
              <a:rPr kumimoji="1" lang="en-US" altLang="ja-JP" sz="1400" dirty="0"/>
              <a:t> foundation </a:t>
            </a:r>
            <a:r>
              <a:rPr lang="en-US" altLang="ja-JP" sz="1400" dirty="0"/>
              <a:t>2020</a:t>
            </a:r>
            <a:r>
              <a:rPr lang="ja-JP" altLang="en-US" sz="1400"/>
              <a:t>年度版 </a:t>
            </a:r>
            <a:r>
              <a:rPr lang="en" altLang="ja-JP" sz="1400" dirty="0"/>
              <a:t>Linux</a:t>
            </a:r>
            <a:r>
              <a:rPr lang="ja-JP" altLang="en-US" sz="1400"/>
              <a:t>カーネルの歴史レポート</a:t>
            </a:r>
            <a:r>
              <a:rPr lang="en-US" altLang="ja-JP" sz="1400" dirty="0"/>
              <a:t> P4</a:t>
            </a:r>
          </a:p>
          <a:p>
            <a:r>
              <a:rPr lang="en" altLang="ja-JP" sz="1400" dirty="0">
                <a:hlinkClick r:id="rId4"/>
              </a:rPr>
              <a:t>https://www.linuxfoundation.org/wp-content/uploads/2020/09/JA2_2020-Linux-Kernel-History-Report.pdf</a:t>
            </a:r>
            <a:endParaRPr lang="en" altLang="ja-JP" sz="1400" dirty="0"/>
          </a:p>
        </p:txBody>
      </p:sp>
    </p:spTree>
    <p:extLst>
      <p:ext uri="{BB962C8B-B14F-4D97-AF65-F5344CB8AC3E}">
        <p14:creationId xmlns:p14="http://schemas.microsoft.com/office/powerpoint/2010/main" val="3633099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集計</a:t>
            </a:r>
            <a:r>
              <a:rPr lang="ja-JP" altLang="en-US"/>
              <a:t>の手順</a:t>
            </a:r>
            <a:r>
              <a:rPr lang="en-US" altLang="ja-JP" dirty="0"/>
              <a:t>.4</a:t>
            </a:r>
            <a:endParaRPr kumimoji="1" lang="ja-JP" altLang="en-US" dirty="0"/>
          </a:p>
        </p:txBody>
      </p:sp>
      <p:sp>
        <p:nvSpPr>
          <p:cNvPr id="4" name="スライド番号プレースホルダー 3"/>
          <p:cNvSpPr>
            <a:spLocks noGrp="1"/>
          </p:cNvSpPr>
          <p:nvPr>
            <p:ph type="sldNum" sz="quarter" idx="12"/>
          </p:nvPr>
        </p:nvSpPr>
        <p:spPr/>
        <p:txBody>
          <a:bodyPr/>
          <a:lstStyle/>
          <a:p>
            <a:fld id="{A238D3D1-4BED-4756-B995-D8D7310A74AE}" type="slidenum">
              <a:rPr kumimoji="1" lang="ja-JP" altLang="en-US" smtClean="0"/>
              <a:t>20</a:t>
            </a:fld>
            <a:endParaRPr kumimoji="1" lang="ja-JP" altLang="en-US"/>
          </a:p>
        </p:txBody>
      </p:sp>
      <p:sp>
        <p:nvSpPr>
          <p:cNvPr id="8" name="四角形吹き出し 7"/>
          <p:cNvSpPr/>
          <p:nvPr/>
        </p:nvSpPr>
        <p:spPr>
          <a:xfrm>
            <a:off x="1264433" y="1662516"/>
            <a:ext cx="1387365" cy="1357990"/>
          </a:xfrm>
          <a:prstGeom prst="wedgeRectCallout">
            <a:avLst>
              <a:gd name="adj1" fmla="val -15166"/>
              <a:gd name="adj2" fmla="val -47093"/>
            </a:avLst>
          </a:prstGeom>
          <a:solidFill>
            <a:schemeClr val="accent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ID:a1b2</a:t>
            </a:r>
            <a:br>
              <a:rPr kumimoji="1" lang="en-US" altLang="ja-JP" sz="2000" dirty="0">
                <a:solidFill>
                  <a:schemeClr val="tx1"/>
                </a:solidFill>
              </a:rPr>
            </a:br>
            <a:r>
              <a:rPr kumimoji="1" lang="en-US" altLang="ja-JP" sz="2000" dirty="0">
                <a:solidFill>
                  <a:schemeClr val="tx1"/>
                </a:solidFill>
              </a:rPr>
              <a:t>A</a:t>
            </a:r>
            <a:r>
              <a:rPr kumimoji="1" lang="ja-JP" altLang="en-US" sz="2000" dirty="0" err="1">
                <a:solidFill>
                  <a:schemeClr val="tx1"/>
                </a:solidFill>
              </a:rPr>
              <a:t>さん</a:t>
            </a:r>
            <a:br>
              <a:rPr kumimoji="1" lang="en-US" altLang="ja-JP" sz="2000" dirty="0">
                <a:solidFill>
                  <a:schemeClr val="tx1"/>
                </a:solidFill>
              </a:rPr>
            </a:br>
            <a:r>
              <a:rPr kumimoji="1" lang="en-US" altLang="ja-JP" sz="2000" dirty="0">
                <a:solidFill>
                  <a:schemeClr val="tx1"/>
                </a:solidFill>
              </a:rPr>
              <a:t>80</a:t>
            </a:r>
            <a:r>
              <a:rPr kumimoji="1" lang="ja-JP" altLang="en-US" sz="2000" dirty="0">
                <a:solidFill>
                  <a:schemeClr val="tx1"/>
                </a:solidFill>
              </a:rPr>
              <a:t>トークン</a:t>
            </a:r>
            <a:endParaRPr kumimoji="1" lang="en-US" altLang="ja-JP" sz="2000" dirty="0">
              <a:solidFill>
                <a:schemeClr val="tx1"/>
              </a:solidFill>
            </a:endParaRPr>
          </a:p>
          <a:p>
            <a:pPr algn="ctr"/>
            <a:r>
              <a:rPr lang="en-US" altLang="ja-JP" sz="2000" dirty="0">
                <a:solidFill>
                  <a:schemeClr val="accent4"/>
                </a:solidFill>
              </a:rPr>
              <a:t>amd.com</a:t>
            </a:r>
            <a:endParaRPr lang="ja-JP" altLang="en-US" sz="2000" dirty="0">
              <a:solidFill>
                <a:schemeClr val="accent4"/>
              </a:solidFill>
            </a:endParaRPr>
          </a:p>
        </p:txBody>
      </p:sp>
      <p:sp>
        <p:nvSpPr>
          <p:cNvPr id="10" name="四角形吹き出し 9"/>
          <p:cNvSpPr/>
          <p:nvPr/>
        </p:nvSpPr>
        <p:spPr>
          <a:xfrm>
            <a:off x="2913092" y="1662516"/>
            <a:ext cx="1387365" cy="1357990"/>
          </a:xfrm>
          <a:prstGeom prst="wedgeRectCallout">
            <a:avLst>
              <a:gd name="adj1" fmla="val -16717"/>
              <a:gd name="adj2" fmla="val -23858"/>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ID:c3d4</a:t>
            </a:r>
            <a:br>
              <a:rPr lang="en-US" altLang="ja-JP" sz="2000" dirty="0">
                <a:solidFill>
                  <a:schemeClr val="tx1"/>
                </a:solidFill>
              </a:rPr>
            </a:br>
            <a:r>
              <a:rPr lang="en-US" altLang="ja-JP" sz="2000" dirty="0">
                <a:solidFill>
                  <a:schemeClr val="tx1"/>
                </a:solidFill>
              </a:rPr>
              <a:t>B</a:t>
            </a:r>
            <a:r>
              <a:rPr kumimoji="1" lang="ja-JP" altLang="en-US" sz="2000" dirty="0" err="1">
                <a:solidFill>
                  <a:schemeClr val="tx1"/>
                </a:solidFill>
              </a:rPr>
              <a:t>さん</a:t>
            </a:r>
            <a:br>
              <a:rPr kumimoji="1" lang="en-US" altLang="ja-JP" sz="2000" dirty="0">
                <a:solidFill>
                  <a:schemeClr val="tx1"/>
                </a:solidFill>
              </a:rPr>
            </a:br>
            <a:r>
              <a:rPr kumimoji="1" lang="en-US" altLang="ja-JP" sz="2000" dirty="0">
                <a:solidFill>
                  <a:schemeClr val="tx1"/>
                </a:solidFill>
              </a:rPr>
              <a:t>40</a:t>
            </a:r>
            <a:r>
              <a:rPr kumimoji="1" lang="ja-JP" altLang="en-US" sz="2000" dirty="0">
                <a:solidFill>
                  <a:schemeClr val="tx1"/>
                </a:solidFill>
              </a:rPr>
              <a:t>トークン</a:t>
            </a:r>
            <a:endParaRPr kumimoji="1" lang="en-US" altLang="ja-JP" sz="2000" dirty="0">
              <a:solidFill>
                <a:schemeClr val="tx1"/>
              </a:solidFill>
            </a:endParaRPr>
          </a:p>
          <a:p>
            <a:pPr algn="ctr"/>
            <a:r>
              <a:rPr lang="en-US" altLang="ja-JP" sz="2000" dirty="0">
                <a:solidFill>
                  <a:schemeClr val="accent4"/>
                </a:solidFill>
              </a:rPr>
              <a:t>gmail.com</a:t>
            </a:r>
            <a:endParaRPr lang="ja-JP" altLang="en-US" sz="2000" dirty="0">
              <a:solidFill>
                <a:schemeClr val="accent4"/>
              </a:solidFill>
            </a:endParaRPr>
          </a:p>
        </p:txBody>
      </p:sp>
      <p:sp>
        <p:nvSpPr>
          <p:cNvPr id="11" name="四角形吹き出し 10"/>
          <p:cNvSpPr/>
          <p:nvPr/>
        </p:nvSpPr>
        <p:spPr>
          <a:xfrm>
            <a:off x="4561751" y="1662516"/>
            <a:ext cx="1387365" cy="1357990"/>
          </a:xfrm>
          <a:prstGeom prst="wedgeRectCallout">
            <a:avLst>
              <a:gd name="adj1" fmla="val -16870"/>
              <a:gd name="adj2" fmla="val -45022"/>
            </a:avLst>
          </a:prstGeom>
          <a:solidFill>
            <a:schemeClr val="accent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ID:e5f6</a:t>
            </a:r>
            <a:endParaRPr lang="ja-JP" altLang="en-US" sz="2000" dirty="0">
              <a:solidFill>
                <a:schemeClr val="accent4"/>
              </a:solidFill>
            </a:endParaRPr>
          </a:p>
          <a:p>
            <a:pPr algn="ctr"/>
            <a:r>
              <a:rPr lang="en-US" altLang="ja-JP" sz="2000" dirty="0">
                <a:solidFill>
                  <a:schemeClr val="tx1"/>
                </a:solidFill>
              </a:rPr>
              <a:t>C</a:t>
            </a:r>
            <a:r>
              <a:rPr kumimoji="1" lang="ja-JP" altLang="en-US" sz="2000" dirty="0" err="1">
                <a:solidFill>
                  <a:schemeClr val="tx1"/>
                </a:solidFill>
              </a:rPr>
              <a:t>さん</a:t>
            </a:r>
            <a:br>
              <a:rPr kumimoji="1" lang="en-US" altLang="ja-JP" sz="2000" dirty="0">
                <a:solidFill>
                  <a:schemeClr val="tx1"/>
                </a:solidFill>
              </a:rPr>
            </a:br>
            <a:r>
              <a:rPr kumimoji="1" lang="en-US" altLang="ja-JP" sz="2000" dirty="0">
                <a:solidFill>
                  <a:schemeClr val="tx1"/>
                </a:solidFill>
              </a:rPr>
              <a:t>20</a:t>
            </a:r>
            <a:r>
              <a:rPr kumimoji="1" lang="ja-JP" altLang="en-US" sz="2000" dirty="0">
                <a:solidFill>
                  <a:schemeClr val="tx1"/>
                </a:solidFill>
              </a:rPr>
              <a:t>トークン</a:t>
            </a:r>
            <a:endParaRPr kumimoji="1" lang="en-US" altLang="ja-JP" sz="2000" dirty="0">
              <a:solidFill>
                <a:schemeClr val="tx1"/>
              </a:solidFill>
            </a:endParaRPr>
          </a:p>
          <a:p>
            <a:pPr algn="ctr"/>
            <a:r>
              <a:rPr lang="en-US" altLang="ja-JP" sz="2000" dirty="0">
                <a:solidFill>
                  <a:schemeClr val="accent4"/>
                </a:solidFill>
              </a:rPr>
              <a:t>amd.com</a:t>
            </a:r>
            <a:endParaRPr lang="ja-JP" altLang="en-US" sz="2000" dirty="0">
              <a:solidFill>
                <a:schemeClr val="accent4"/>
              </a:solidFill>
            </a:endParaRPr>
          </a:p>
        </p:txBody>
      </p:sp>
      <p:sp>
        <p:nvSpPr>
          <p:cNvPr id="12" name="四角形吹き出し 11"/>
          <p:cNvSpPr/>
          <p:nvPr/>
        </p:nvSpPr>
        <p:spPr>
          <a:xfrm>
            <a:off x="6210410" y="1662516"/>
            <a:ext cx="1387365" cy="1357990"/>
          </a:xfrm>
          <a:prstGeom prst="wedgeRectCallout">
            <a:avLst>
              <a:gd name="adj1" fmla="val -16394"/>
              <a:gd name="adj2" fmla="val -45100"/>
            </a:avLst>
          </a:prstGeom>
          <a:solidFill>
            <a:schemeClr val="accent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ID:g7h8</a:t>
            </a:r>
            <a:endParaRPr lang="ja-JP" altLang="en-US" sz="2000" dirty="0">
              <a:solidFill>
                <a:schemeClr val="accent4"/>
              </a:solidFill>
            </a:endParaRPr>
          </a:p>
          <a:p>
            <a:pPr algn="ctr"/>
            <a:r>
              <a:rPr lang="en-US" altLang="ja-JP" sz="2000" dirty="0">
                <a:solidFill>
                  <a:schemeClr val="tx1"/>
                </a:solidFill>
              </a:rPr>
              <a:t>D</a:t>
            </a:r>
            <a:r>
              <a:rPr kumimoji="1" lang="ja-JP" altLang="en-US" sz="2000" dirty="0" err="1">
                <a:solidFill>
                  <a:schemeClr val="tx1"/>
                </a:solidFill>
              </a:rPr>
              <a:t>さん</a:t>
            </a:r>
            <a:br>
              <a:rPr kumimoji="1" lang="en-US" altLang="ja-JP" sz="2000" dirty="0">
                <a:solidFill>
                  <a:schemeClr val="tx1"/>
                </a:solidFill>
              </a:rPr>
            </a:br>
            <a:r>
              <a:rPr kumimoji="1" lang="en-US" altLang="ja-JP" sz="2000" dirty="0">
                <a:solidFill>
                  <a:schemeClr val="tx1"/>
                </a:solidFill>
              </a:rPr>
              <a:t>10</a:t>
            </a:r>
            <a:r>
              <a:rPr kumimoji="1" lang="ja-JP" altLang="en-US" sz="2000" dirty="0">
                <a:solidFill>
                  <a:schemeClr val="tx1"/>
                </a:solidFill>
              </a:rPr>
              <a:t>トークン</a:t>
            </a:r>
            <a:endParaRPr kumimoji="1" lang="en-US" altLang="ja-JP" sz="2000" dirty="0">
              <a:solidFill>
                <a:schemeClr val="tx1"/>
              </a:solidFill>
            </a:endParaRPr>
          </a:p>
          <a:p>
            <a:pPr algn="ctr"/>
            <a:r>
              <a:rPr lang="en-US" altLang="ja-JP" sz="2000" dirty="0">
                <a:solidFill>
                  <a:schemeClr val="accent4"/>
                </a:solidFill>
              </a:rPr>
              <a:t>gmail.com</a:t>
            </a:r>
            <a:endParaRPr lang="ja-JP" altLang="en-US" sz="2000" dirty="0">
              <a:solidFill>
                <a:schemeClr val="accent4"/>
              </a:solidFill>
            </a:endParaRPr>
          </a:p>
        </p:txBody>
      </p:sp>
      <p:sp>
        <p:nvSpPr>
          <p:cNvPr id="3" name="正方形/長方形 2"/>
          <p:cNvSpPr/>
          <p:nvPr/>
        </p:nvSpPr>
        <p:spPr>
          <a:xfrm>
            <a:off x="457200" y="3323846"/>
            <a:ext cx="8497614" cy="3046988"/>
          </a:xfrm>
          <a:prstGeom prst="rect">
            <a:avLst/>
          </a:prstGeom>
        </p:spPr>
        <p:txBody>
          <a:bodyPr wrap="square">
            <a:spAutoFit/>
          </a:bodyPr>
          <a:lstStyle/>
          <a:p>
            <a:pPr marL="457200" indent="-457200">
              <a:buFont typeface="+mj-lt"/>
              <a:buAutoNum type="arabicPeriod"/>
            </a:pPr>
            <a:r>
              <a:rPr lang="en-US" altLang="ja-JP" dirty="0"/>
              <a:t>Cregit </a:t>
            </a:r>
            <a:r>
              <a:rPr lang="ja-JP" altLang="en-US" dirty="0"/>
              <a:t>を利用し</a:t>
            </a:r>
            <a:r>
              <a:rPr lang="ja-JP" altLang="en-US"/>
              <a:t>，各ファイルごとに</a:t>
            </a:r>
            <a:r>
              <a:rPr lang="en-US" altLang="ja-JP" dirty="0"/>
              <a:t>Author</a:t>
            </a:r>
            <a:r>
              <a:rPr lang="ja-JP" altLang="en-US"/>
              <a:t>，追加したトークン数，追加したコミットの</a:t>
            </a:r>
            <a:r>
              <a:rPr lang="en-US" altLang="ja-JP" dirty="0"/>
              <a:t>Commit</a:t>
            </a:r>
            <a:r>
              <a:rPr lang="ja-JP" altLang="en-US"/>
              <a:t> </a:t>
            </a:r>
            <a:r>
              <a:rPr lang="en-US" altLang="ja-JP" dirty="0"/>
              <a:t>ID</a:t>
            </a:r>
            <a:r>
              <a:rPr lang="ja-JP" altLang="en-US"/>
              <a:t>を</a:t>
            </a:r>
            <a:r>
              <a:rPr lang="ja-JP" altLang="en-US" dirty="0"/>
              <a:t>取得</a:t>
            </a:r>
            <a:endParaRPr lang="en-US" altLang="ja-JP" dirty="0"/>
          </a:p>
          <a:p>
            <a:pPr marL="457200" indent="-457200">
              <a:buFont typeface="+mj-lt"/>
              <a:buAutoNum type="arabicPeriod"/>
            </a:pPr>
            <a:r>
              <a:rPr lang="en-US" altLang="ja-JP" dirty="0" err="1"/>
              <a:t>git</a:t>
            </a:r>
            <a:r>
              <a:rPr lang="en-US" altLang="ja-JP" dirty="0"/>
              <a:t> </a:t>
            </a:r>
            <a:r>
              <a:rPr lang="ja-JP" altLang="en-US" dirty="0"/>
              <a:t>コマンドを用いて</a:t>
            </a:r>
            <a:r>
              <a:rPr lang="en-US" altLang="ja-JP" dirty="0"/>
              <a:t>Author</a:t>
            </a:r>
            <a:r>
              <a:rPr lang="ja-JP" altLang="en-US" dirty="0"/>
              <a:t>のメールアドレスのドメインを取得</a:t>
            </a:r>
            <a:endParaRPr lang="en-US" altLang="ja-JP" dirty="0"/>
          </a:p>
          <a:p>
            <a:pPr marL="457200" indent="-457200">
              <a:buFont typeface="+mj-lt"/>
              <a:buAutoNum type="arabicPeriod"/>
            </a:pPr>
            <a:r>
              <a:rPr lang="en-US" altLang="ja-JP" dirty="0" err="1"/>
              <a:t>git</a:t>
            </a:r>
            <a:r>
              <a:rPr lang="en-US" altLang="ja-JP" dirty="0"/>
              <a:t> </a:t>
            </a:r>
            <a:r>
              <a:rPr lang="ja-JP" altLang="en-US" dirty="0"/>
              <a:t>コマンドを用いて著作権表示を追加したコミットの</a:t>
            </a:r>
            <a:r>
              <a:rPr lang="en-US" altLang="ja-JP" dirty="0"/>
              <a:t>Commit</a:t>
            </a:r>
            <a:r>
              <a:rPr lang="ja-JP" altLang="en-US" dirty="0"/>
              <a:t> </a:t>
            </a:r>
            <a:r>
              <a:rPr lang="en-US" altLang="ja-JP" dirty="0"/>
              <a:t>ID</a:t>
            </a:r>
            <a:r>
              <a:rPr lang="ja-JP" altLang="en-US" dirty="0"/>
              <a:t>と</a:t>
            </a:r>
            <a:r>
              <a:rPr lang="en-US" altLang="ja-JP" dirty="0"/>
              <a:t>Author</a:t>
            </a:r>
            <a:r>
              <a:rPr lang="ja-JP" altLang="en-US" dirty="0"/>
              <a:t>のメールアドレスのドメインを取得</a:t>
            </a:r>
            <a:endParaRPr lang="en-US" altLang="ja-JP" dirty="0"/>
          </a:p>
          <a:p>
            <a:pPr marL="914400" lvl="1" indent="-457200">
              <a:buFont typeface="Arial" panose="020B0604020202020204" pitchFamily="34" charset="0"/>
              <a:buChar char="•"/>
            </a:pPr>
            <a:r>
              <a:rPr lang="ja-JP" altLang="en-US" dirty="0"/>
              <a:t>同じ団体に所属している場合は著作権表示を</a:t>
            </a:r>
            <a:br>
              <a:rPr lang="en-US" altLang="ja-JP" dirty="0"/>
            </a:br>
            <a:r>
              <a:rPr lang="ja-JP" altLang="en-US" dirty="0"/>
              <a:t>追加したとみなす</a:t>
            </a:r>
            <a:endParaRPr lang="en-US" altLang="ja-JP" dirty="0"/>
          </a:p>
          <a:p>
            <a:pPr marL="457200" indent="-457200">
              <a:buFont typeface="+mj-lt"/>
              <a:buAutoNum type="arabicPeriod"/>
            </a:pPr>
            <a:r>
              <a:rPr lang="ja-JP" altLang="en-US" b="1" dirty="0">
                <a:solidFill>
                  <a:srgbClr val="0070C0"/>
                </a:solidFill>
              </a:rPr>
              <a:t>著作権表示がある</a:t>
            </a:r>
            <a:r>
              <a:rPr lang="en-US" altLang="ja-JP" b="1" dirty="0">
                <a:solidFill>
                  <a:srgbClr val="0070C0"/>
                </a:solidFill>
              </a:rPr>
              <a:t>/</a:t>
            </a:r>
            <a:r>
              <a:rPr lang="ja-JP" altLang="en-US" b="1" dirty="0">
                <a:solidFill>
                  <a:srgbClr val="0070C0"/>
                </a:solidFill>
              </a:rPr>
              <a:t>ないトークンを集計</a:t>
            </a:r>
            <a:endParaRPr lang="en-US" altLang="ja-JP" b="1" dirty="0">
              <a:solidFill>
                <a:srgbClr val="0070C0"/>
              </a:solidFill>
            </a:endParaRPr>
          </a:p>
        </p:txBody>
      </p:sp>
      <p:sp>
        <p:nvSpPr>
          <p:cNvPr id="5" name="テキスト ボックス 4">
            <a:extLst>
              <a:ext uri="{FF2B5EF4-FFF2-40B4-BE49-F238E27FC236}">
                <a16:creationId xmlns:a16="http://schemas.microsoft.com/office/drawing/2014/main" id="{D7701979-EF87-D947-B196-FFA6E348CDA8}"/>
              </a:ext>
            </a:extLst>
          </p:cNvPr>
          <p:cNvSpPr txBox="1"/>
          <p:nvPr/>
        </p:nvSpPr>
        <p:spPr>
          <a:xfrm>
            <a:off x="7760256" y="2215206"/>
            <a:ext cx="1194558" cy="707886"/>
          </a:xfrm>
          <a:prstGeom prst="rect">
            <a:avLst/>
          </a:prstGeom>
          <a:noFill/>
        </p:spPr>
        <p:txBody>
          <a:bodyPr wrap="none" rtlCol="0">
            <a:spAutoFit/>
          </a:bodyPr>
          <a:lstStyle/>
          <a:p>
            <a:r>
              <a:rPr kumimoji="1" lang="ja-JP" altLang="en-US" sz="2000"/>
              <a:t>ある</a:t>
            </a:r>
            <a:r>
              <a:rPr lang="ja-JP" altLang="en-US" sz="2000"/>
              <a:t>：</a:t>
            </a:r>
            <a:r>
              <a:rPr kumimoji="1" lang="en-US" altLang="ja-JP" sz="2000" dirty="0"/>
              <a:t>110</a:t>
            </a:r>
          </a:p>
          <a:p>
            <a:r>
              <a:rPr kumimoji="1" lang="ja-JP" altLang="en-US" sz="2000"/>
              <a:t>ない：</a:t>
            </a:r>
            <a:r>
              <a:rPr kumimoji="1" lang="en-US" altLang="ja-JP" sz="2000" dirty="0"/>
              <a:t>40</a:t>
            </a:r>
            <a:endParaRPr kumimoji="1" lang="ja-JP" altLang="en-US" sz="2000"/>
          </a:p>
        </p:txBody>
      </p:sp>
    </p:spTree>
    <p:extLst>
      <p:ext uri="{BB962C8B-B14F-4D97-AF65-F5344CB8AC3E}">
        <p14:creationId xmlns:p14="http://schemas.microsoft.com/office/powerpoint/2010/main" val="2632144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E7FDC1-602C-C94A-907A-581073A2D137}"/>
              </a:ext>
            </a:extLst>
          </p:cNvPr>
          <p:cNvSpPr>
            <a:spLocks noGrp="1"/>
          </p:cNvSpPr>
          <p:nvPr>
            <p:ph type="title"/>
          </p:nvPr>
        </p:nvSpPr>
        <p:spPr/>
        <p:txBody>
          <a:bodyPr/>
          <a:lstStyle/>
          <a:p>
            <a:r>
              <a:rPr lang="en-US" altLang="ja-JP" dirty="0"/>
              <a:t>RQ1</a:t>
            </a:r>
            <a:r>
              <a:rPr lang="ja-JP" altLang="en-US"/>
              <a:t>：現在の状態</a:t>
            </a:r>
            <a:r>
              <a:rPr lang="en-US" altLang="ja-JP" dirty="0"/>
              <a:t>(</a:t>
            </a:r>
            <a:r>
              <a:rPr lang="ja-JP" altLang="en-US"/>
              <a:t>トークン別</a:t>
            </a:r>
            <a:r>
              <a:rPr lang="en-US" altLang="ja-JP" dirty="0"/>
              <a:t>)</a:t>
            </a:r>
            <a:endParaRPr kumimoji="1" lang="ja-JP" altLang="en-US"/>
          </a:p>
        </p:txBody>
      </p:sp>
      <p:sp>
        <p:nvSpPr>
          <p:cNvPr id="4" name="スライド番号プレースホルダー 3">
            <a:extLst>
              <a:ext uri="{FF2B5EF4-FFF2-40B4-BE49-F238E27FC236}">
                <a16:creationId xmlns:a16="http://schemas.microsoft.com/office/drawing/2014/main" id="{DF35335B-28D4-9448-9C0C-F48A90C65250}"/>
              </a:ext>
            </a:extLst>
          </p:cNvPr>
          <p:cNvSpPr>
            <a:spLocks noGrp="1"/>
          </p:cNvSpPr>
          <p:nvPr>
            <p:ph type="sldNum" sz="quarter" idx="12"/>
          </p:nvPr>
        </p:nvSpPr>
        <p:spPr/>
        <p:txBody>
          <a:bodyPr/>
          <a:lstStyle/>
          <a:p>
            <a:fld id="{A238D3D1-4BED-4756-B995-D8D7310A74AE}" type="slidenum">
              <a:rPr kumimoji="1" lang="ja-JP" altLang="en-US" smtClean="0"/>
              <a:t>21</a:t>
            </a:fld>
            <a:endParaRPr kumimoji="1" lang="ja-JP" altLang="en-US"/>
          </a:p>
        </p:txBody>
      </p:sp>
      <p:sp>
        <p:nvSpPr>
          <p:cNvPr id="20" name="右矢印 19">
            <a:extLst>
              <a:ext uri="{FF2B5EF4-FFF2-40B4-BE49-F238E27FC236}">
                <a16:creationId xmlns:a16="http://schemas.microsoft.com/office/drawing/2014/main" id="{8809FDEC-7560-A045-A10D-1EABB84DBD05}"/>
              </a:ext>
            </a:extLst>
          </p:cNvPr>
          <p:cNvSpPr/>
          <p:nvPr/>
        </p:nvSpPr>
        <p:spPr>
          <a:xfrm>
            <a:off x="860930" y="5277703"/>
            <a:ext cx="1387366" cy="7041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EB4256C-5847-894A-8B80-6BBA552EC17D}"/>
              </a:ext>
            </a:extLst>
          </p:cNvPr>
          <p:cNvSpPr/>
          <p:nvPr/>
        </p:nvSpPr>
        <p:spPr>
          <a:xfrm>
            <a:off x="2359646" y="5429744"/>
            <a:ext cx="4366831" cy="400110"/>
          </a:xfrm>
          <a:prstGeom prst="rect">
            <a:avLst/>
          </a:prstGeom>
        </p:spPr>
        <p:txBody>
          <a:bodyPr wrap="square">
            <a:spAutoFit/>
          </a:bodyPr>
          <a:lstStyle/>
          <a:p>
            <a:r>
              <a:rPr lang="ja-JP" altLang="en-US" sz="2000"/>
              <a:t>著作権表示がないトークンが</a:t>
            </a:r>
            <a:r>
              <a:rPr lang="en-US" altLang="ja-JP" sz="2000" dirty="0"/>
              <a:t>22%</a:t>
            </a:r>
            <a:r>
              <a:rPr lang="ja-JP" altLang="en-US" sz="2000"/>
              <a:t>ある</a:t>
            </a:r>
            <a:endParaRPr lang="en-US" altLang="ja-JP" sz="2000" dirty="0"/>
          </a:p>
        </p:txBody>
      </p:sp>
      <p:graphicFrame>
        <p:nvGraphicFramePr>
          <p:cNvPr id="24" name="グラフ 23">
            <a:extLst>
              <a:ext uri="{FF2B5EF4-FFF2-40B4-BE49-F238E27FC236}">
                <a16:creationId xmlns:a16="http://schemas.microsoft.com/office/drawing/2014/main" id="{8E9353C1-40EB-F74E-BD91-BDD248D8330C}"/>
              </a:ext>
            </a:extLst>
          </p:cNvPr>
          <p:cNvGraphicFramePr/>
          <p:nvPr>
            <p:extLst>
              <p:ext uri="{D42A27DB-BD31-4B8C-83A1-F6EECF244321}">
                <p14:modId xmlns:p14="http://schemas.microsoft.com/office/powerpoint/2010/main" val="1064462606"/>
              </p:ext>
            </p:extLst>
          </p:nvPr>
        </p:nvGraphicFramePr>
        <p:xfrm>
          <a:off x="-1057274" y="1700859"/>
          <a:ext cx="10201274" cy="34211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0509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E7FDC1-602C-C94A-907A-581073A2D137}"/>
              </a:ext>
            </a:extLst>
          </p:cNvPr>
          <p:cNvSpPr>
            <a:spLocks noGrp="1"/>
          </p:cNvSpPr>
          <p:nvPr>
            <p:ph type="title"/>
          </p:nvPr>
        </p:nvSpPr>
        <p:spPr/>
        <p:txBody>
          <a:bodyPr/>
          <a:lstStyle/>
          <a:p>
            <a:r>
              <a:rPr lang="en-US" altLang="ja-JP" dirty="0"/>
              <a:t>RQ1</a:t>
            </a:r>
            <a:r>
              <a:rPr lang="ja-JP" altLang="en-US"/>
              <a:t>：現在の状態</a:t>
            </a:r>
            <a:r>
              <a:rPr lang="en-US" altLang="ja-JP" dirty="0"/>
              <a:t>(</a:t>
            </a:r>
            <a:r>
              <a:rPr lang="ja-JP" altLang="en-US"/>
              <a:t>ファイル別</a:t>
            </a:r>
            <a:r>
              <a:rPr lang="en-US" altLang="ja-JP" dirty="0"/>
              <a:t>)</a:t>
            </a:r>
            <a:endParaRPr kumimoji="1" lang="ja-JP" altLang="en-US"/>
          </a:p>
        </p:txBody>
      </p:sp>
      <p:sp>
        <p:nvSpPr>
          <p:cNvPr id="4" name="スライド番号プレースホルダー 3">
            <a:extLst>
              <a:ext uri="{FF2B5EF4-FFF2-40B4-BE49-F238E27FC236}">
                <a16:creationId xmlns:a16="http://schemas.microsoft.com/office/drawing/2014/main" id="{DF35335B-28D4-9448-9C0C-F48A90C65250}"/>
              </a:ext>
            </a:extLst>
          </p:cNvPr>
          <p:cNvSpPr>
            <a:spLocks noGrp="1"/>
          </p:cNvSpPr>
          <p:nvPr>
            <p:ph type="sldNum" sz="quarter" idx="12"/>
          </p:nvPr>
        </p:nvSpPr>
        <p:spPr/>
        <p:txBody>
          <a:bodyPr/>
          <a:lstStyle/>
          <a:p>
            <a:fld id="{A238D3D1-4BED-4756-B995-D8D7310A74AE}" type="slidenum">
              <a:rPr kumimoji="1" lang="ja-JP" altLang="en-US" smtClean="0"/>
              <a:t>22</a:t>
            </a:fld>
            <a:endParaRPr kumimoji="1" lang="ja-JP" altLang="en-US"/>
          </a:p>
        </p:txBody>
      </p:sp>
      <p:sp>
        <p:nvSpPr>
          <p:cNvPr id="20" name="右矢印 19">
            <a:extLst>
              <a:ext uri="{FF2B5EF4-FFF2-40B4-BE49-F238E27FC236}">
                <a16:creationId xmlns:a16="http://schemas.microsoft.com/office/drawing/2014/main" id="{8809FDEC-7560-A045-A10D-1EABB84DBD05}"/>
              </a:ext>
            </a:extLst>
          </p:cNvPr>
          <p:cNvSpPr/>
          <p:nvPr/>
        </p:nvSpPr>
        <p:spPr>
          <a:xfrm>
            <a:off x="860930" y="5277703"/>
            <a:ext cx="1387366" cy="7041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EB4256C-5847-894A-8B80-6BBA552EC17D}"/>
              </a:ext>
            </a:extLst>
          </p:cNvPr>
          <p:cNvSpPr/>
          <p:nvPr/>
        </p:nvSpPr>
        <p:spPr>
          <a:xfrm>
            <a:off x="2290968" y="5121969"/>
            <a:ext cx="6784354" cy="1015663"/>
          </a:xfrm>
          <a:prstGeom prst="rect">
            <a:avLst/>
          </a:prstGeom>
        </p:spPr>
        <p:txBody>
          <a:bodyPr wrap="square">
            <a:spAutoFit/>
          </a:bodyPr>
          <a:lstStyle/>
          <a:p>
            <a:r>
              <a:rPr lang="ja-JP" altLang="en-US" sz="2000"/>
              <a:t>著作権表示を含んでいても</a:t>
            </a:r>
            <a:br>
              <a:rPr lang="en-US" altLang="ja-JP" sz="2000" dirty="0"/>
            </a:br>
            <a:r>
              <a:rPr lang="ja-JP" altLang="en-US" sz="2000"/>
              <a:t>その著作権表示がファイル内のすべてのトークンの</a:t>
            </a:r>
            <a:br>
              <a:rPr lang="en-US" altLang="ja-JP" sz="2000" dirty="0"/>
            </a:br>
            <a:r>
              <a:rPr lang="ja-JP" altLang="en-US" sz="2000"/>
              <a:t>著作権の所在をカバーできていない場合が多いことがわかる</a:t>
            </a:r>
          </a:p>
        </p:txBody>
      </p:sp>
      <p:graphicFrame>
        <p:nvGraphicFramePr>
          <p:cNvPr id="24" name="グラフ 23">
            <a:extLst>
              <a:ext uri="{FF2B5EF4-FFF2-40B4-BE49-F238E27FC236}">
                <a16:creationId xmlns:a16="http://schemas.microsoft.com/office/drawing/2014/main" id="{8E9353C1-40EB-F74E-BD91-BDD248D8330C}"/>
              </a:ext>
            </a:extLst>
          </p:cNvPr>
          <p:cNvGraphicFramePr/>
          <p:nvPr>
            <p:extLst>
              <p:ext uri="{D42A27DB-BD31-4B8C-83A1-F6EECF244321}">
                <p14:modId xmlns:p14="http://schemas.microsoft.com/office/powerpoint/2010/main" val="1262008312"/>
              </p:ext>
            </p:extLst>
          </p:nvPr>
        </p:nvGraphicFramePr>
        <p:xfrm>
          <a:off x="-1057274" y="1700859"/>
          <a:ext cx="10201274" cy="34211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7401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F80587-7D67-5D4F-A6FD-C841E24D7641}"/>
              </a:ext>
            </a:extLst>
          </p:cNvPr>
          <p:cNvSpPr>
            <a:spLocks noGrp="1"/>
          </p:cNvSpPr>
          <p:nvPr>
            <p:ph type="title"/>
          </p:nvPr>
        </p:nvSpPr>
        <p:spPr/>
        <p:txBody>
          <a:bodyPr/>
          <a:lstStyle/>
          <a:p>
            <a:r>
              <a:rPr lang="en-US" altLang="ja-JP" dirty="0"/>
              <a:t>RQ1</a:t>
            </a:r>
            <a:r>
              <a:rPr lang="ja-JP" altLang="en-US"/>
              <a:t>：過去のバージョンとの比較</a:t>
            </a:r>
            <a:endParaRPr kumimoji="1" lang="ja-JP" altLang="en-US"/>
          </a:p>
        </p:txBody>
      </p:sp>
      <p:sp>
        <p:nvSpPr>
          <p:cNvPr id="4" name="スライド番号プレースホルダー 3">
            <a:extLst>
              <a:ext uri="{FF2B5EF4-FFF2-40B4-BE49-F238E27FC236}">
                <a16:creationId xmlns:a16="http://schemas.microsoft.com/office/drawing/2014/main" id="{048DAB60-19BD-A942-B6DE-85CA70DC4A03}"/>
              </a:ext>
            </a:extLst>
          </p:cNvPr>
          <p:cNvSpPr>
            <a:spLocks noGrp="1"/>
          </p:cNvSpPr>
          <p:nvPr>
            <p:ph type="sldNum" sz="quarter" idx="12"/>
          </p:nvPr>
        </p:nvSpPr>
        <p:spPr/>
        <p:txBody>
          <a:bodyPr/>
          <a:lstStyle/>
          <a:p>
            <a:fld id="{A238D3D1-4BED-4756-B995-D8D7310A74AE}" type="slidenum">
              <a:rPr kumimoji="1" lang="ja-JP" altLang="en-US" smtClean="0"/>
              <a:t>23</a:t>
            </a:fld>
            <a:endParaRPr kumimoji="1" lang="ja-JP" altLang="en-US"/>
          </a:p>
        </p:txBody>
      </p:sp>
      <p:sp>
        <p:nvSpPr>
          <p:cNvPr id="12" name="テキスト ボックス 11">
            <a:extLst>
              <a:ext uri="{FF2B5EF4-FFF2-40B4-BE49-F238E27FC236}">
                <a16:creationId xmlns:a16="http://schemas.microsoft.com/office/drawing/2014/main" id="{3CFDE008-95A1-6844-8792-80E8A9DC90C8}"/>
              </a:ext>
            </a:extLst>
          </p:cNvPr>
          <p:cNvSpPr txBox="1"/>
          <p:nvPr/>
        </p:nvSpPr>
        <p:spPr>
          <a:xfrm>
            <a:off x="3351361" y="5957304"/>
            <a:ext cx="2956259" cy="707886"/>
          </a:xfrm>
          <a:prstGeom prst="rect">
            <a:avLst/>
          </a:prstGeom>
          <a:noFill/>
        </p:spPr>
        <p:txBody>
          <a:bodyPr wrap="none" rtlCol="0">
            <a:spAutoFit/>
          </a:bodyPr>
          <a:lstStyle/>
          <a:p>
            <a:pPr algn="ctr"/>
            <a:r>
              <a:rPr lang="ja-JP" altLang="en-US" sz="2000"/>
              <a:t>著作権表示がある</a:t>
            </a:r>
            <a:r>
              <a:rPr kumimoji="1" lang="ja-JP" altLang="en-US" sz="2000"/>
              <a:t>割合が</a:t>
            </a:r>
            <a:endParaRPr kumimoji="1" lang="en-US" altLang="ja-JP" sz="2000" dirty="0"/>
          </a:p>
          <a:p>
            <a:pPr algn="ctr"/>
            <a:r>
              <a:rPr lang="ja-JP" altLang="en-US" sz="2000"/>
              <a:t>低下している</a:t>
            </a:r>
            <a:endParaRPr kumimoji="1" lang="ja-JP" altLang="en-US" sz="2000"/>
          </a:p>
        </p:txBody>
      </p:sp>
      <p:graphicFrame>
        <p:nvGraphicFramePr>
          <p:cNvPr id="17" name="グラフ 16">
            <a:extLst>
              <a:ext uri="{FF2B5EF4-FFF2-40B4-BE49-F238E27FC236}">
                <a16:creationId xmlns:a16="http://schemas.microsoft.com/office/drawing/2014/main" id="{F06AA684-C3C2-9748-AD30-AEF8CF0514EE}"/>
              </a:ext>
            </a:extLst>
          </p:cNvPr>
          <p:cNvGraphicFramePr/>
          <p:nvPr>
            <p:extLst>
              <p:ext uri="{D42A27DB-BD31-4B8C-83A1-F6EECF244321}">
                <p14:modId xmlns:p14="http://schemas.microsoft.com/office/powerpoint/2010/main" val="384806644"/>
              </p:ext>
            </p:extLst>
          </p:nvPr>
        </p:nvGraphicFramePr>
        <p:xfrm>
          <a:off x="280989" y="1535976"/>
          <a:ext cx="4133849" cy="45064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グラフ 17">
            <a:extLst>
              <a:ext uri="{FF2B5EF4-FFF2-40B4-BE49-F238E27FC236}">
                <a16:creationId xmlns:a16="http://schemas.microsoft.com/office/drawing/2014/main" id="{6E9FF978-59DC-764B-ABCE-BBD1C35DCFFC}"/>
              </a:ext>
            </a:extLst>
          </p:cNvPr>
          <p:cNvGraphicFramePr/>
          <p:nvPr>
            <p:extLst>
              <p:ext uri="{D42A27DB-BD31-4B8C-83A1-F6EECF244321}">
                <p14:modId xmlns:p14="http://schemas.microsoft.com/office/powerpoint/2010/main" val="2672389485"/>
              </p:ext>
            </p:extLst>
          </p:nvPr>
        </p:nvGraphicFramePr>
        <p:xfrm>
          <a:off x="4566445" y="1535975"/>
          <a:ext cx="4109244" cy="4506478"/>
        </p:xfrm>
        <a:graphic>
          <a:graphicData uri="http://schemas.openxmlformats.org/drawingml/2006/chart">
            <c:chart xmlns:c="http://schemas.openxmlformats.org/drawingml/2006/chart" xmlns:r="http://schemas.openxmlformats.org/officeDocument/2006/relationships" r:id="rId4"/>
          </a:graphicData>
        </a:graphic>
      </p:graphicFrame>
      <p:sp>
        <p:nvSpPr>
          <p:cNvPr id="19" name="右矢印 18">
            <a:extLst>
              <a:ext uri="{FF2B5EF4-FFF2-40B4-BE49-F238E27FC236}">
                <a16:creationId xmlns:a16="http://schemas.microsoft.com/office/drawing/2014/main" id="{ECF3FDD0-C713-3549-B121-1CBAED2FFBB0}"/>
              </a:ext>
            </a:extLst>
          </p:cNvPr>
          <p:cNvSpPr/>
          <p:nvPr/>
        </p:nvSpPr>
        <p:spPr>
          <a:xfrm>
            <a:off x="1989111" y="6070128"/>
            <a:ext cx="1099204" cy="585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23910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941A1C-F09E-9D40-BDFA-ECBB678B6559}"/>
              </a:ext>
            </a:extLst>
          </p:cNvPr>
          <p:cNvSpPr>
            <a:spLocks noGrp="1"/>
          </p:cNvSpPr>
          <p:nvPr>
            <p:ph type="title"/>
          </p:nvPr>
        </p:nvSpPr>
        <p:spPr/>
        <p:txBody>
          <a:bodyPr/>
          <a:lstStyle/>
          <a:p>
            <a:r>
              <a:rPr lang="en-US" altLang="ja-JP" dirty="0"/>
              <a:t>RQ1</a:t>
            </a:r>
            <a:r>
              <a:rPr lang="ja-JP" altLang="en-US"/>
              <a:t>：まとめと考察</a:t>
            </a:r>
            <a:endParaRPr kumimoji="1" lang="ja-JP" altLang="en-US"/>
          </a:p>
        </p:txBody>
      </p:sp>
      <p:sp>
        <p:nvSpPr>
          <p:cNvPr id="3" name="コンテンツ プレースホルダー 2">
            <a:extLst>
              <a:ext uri="{FF2B5EF4-FFF2-40B4-BE49-F238E27FC236}">
                <a16:creationId xmlns:a16="http://schemas.microsoft.com/office/drawing/2014/main" id="{7CC0527F-DC54-8749-ABAC-7A80981D0CF0}"/>
              </a:ext>
            </a:extLst>
          </p:cNvPr>
          <p:cNvSpPr>
            <a:spLocks noGrp="1"/>
          </p:cNvSpPr>
          <p:nvPr>
            <p:ph idx="1"/>
          </p:nvPr>
        </p:nvSpPr>
        <p:spPr/>
        <p:txBody>
          <a:bodyPr/>
          <a:lstStyle/>
          <a:p>
            <a:r>
              <a:rPr kumimoji="1" lang="ja-JP" altLang="en-US"/>
              <a:t>著作権表示がないトークンが</a:t>
            </a:r>
            <a:r>
              <a:rPr kumimoji="1" lang="en-US" altLang="ja-JP" dirty="0"/>
              <a:t>22%</a:t>
            </a:r>
            <a:r>
              <a:rPr kumimoji="1" lang="ja-JP" altLang="en-US"/>
              <a:t>存在した</a:t>
            </a:r>
            <a:endParaRPr kumimoji="1" lang="en-US" altLang="ja-JP" dirty="0"/>
          </a:p>
          <a:p>
            <a:r>
              <a:rPr lang="ja-JP" altLang="en-US"/>
              <a:t>著作権表示を含むが，著作権表示がないトークンを一部含むファイルが</a:t>
            </a:r>
            <a:r>
              <a:rPr lang="en-US" altLang="ja-JP" dirty="0"/>
              <a:t>65%</a:t>
            </a:r>
            <a:r>
              <a:rPr lang="ja-JP" altLang="en-US"/>
              <a:t>存在した</a:t>
            </a:r>
            <a:endParaRPr kumimoji="1" lang="en-US" altLang="ja-JP" dirty="0"/>
          </a:p>
          <a:p>
            <a:r>
              <a:rPr lang="ja-JP" altLang="en-US"/>
              <a:t>著作権表示があるトークンに関する割合は過去と比べて</a:t>
            </a:r>
            <a:br>
              <a:rPr lang="en-US" altLang="ja-JP" dirty="0"/>
            </a:br>
            <a:r>
              <a:rPr lang="ja-JP" altLang="en-US"/>
              <a:t>減少していた</a:t>
            </a:r>
            <a:endParaRPr lang="en-US" altLang="ja-JP" dirty="0"/>
          </a:p>
          <a:p>
            <a:endParaRPr lang="en-US" altLang="ja-JP" dirty="0"/>
          </a:p>
          <a:p>
            <a:pPr marL="0" indent="0">
              <a:buNone/>
            </a:pPr>
            <a:r>
              <a:rPr lang="ja-JP" altLang="en-US"/>
              <a:t>ソースコードの改変によって著作権表示がないトークンが発生していることが示唆される</a:t>
            </a:r>
            <a:endParaRPr lang="en-US" altLang="ja-JP" dirty="0"/>
          </a:p>
          <a:p>
            <a:pPr marL="0" indent="0">
              <a:buNone/>
            </a:pPr>
            <a:endParaRPr lang="en-US" altLang="ja-JP" dirty="0"/>
          </a:p>
          <a:p>
            <a:pPr marL="0" indent="0">
              <a:buNone/>
            </a:pPr>
            <a:r>
              <a:rPr lang="ja-JP" altLang="en-US"/>
              <a:t>ソースコードを改変した人が著作権表示の追加を忘れていた</a:t>
            </a:r>
            <a:br>
              <a:rPr lang="en-US" altLang="ja-JP" dirty="0"/>
            </a:br>
            <a:r>
              <a:rPr lang="ja-JP" altLang="en-US"/>
              <a:t>可能性が考えられる</a:t>
            </a:r>
            <a:endParaRPr kumimoji="1" lang="ja-JP" altLang="en-US"/>
          </a:p>
        </p:txBody>
      </p:sp>
      <p:sp>
        <p:nvSpPr>
          <p:cNvPr id="4" name="スライド番号プレースホルダー 3">
            <a:extLst>
              <a:ext uri="{FF2B5EF4-FFF2-40B4-BE49-F238E27FC236}">
                <a16:creationId xmlns:a16="http://schemas.microsoft.com/office/drawing/2014/main" id="{2123EB36-8E0F-0D4F-924F-CD0E9BF3A177}"/>
              </a:ext>
            </a:extLst>
          </p:cNvPr>
          <p:cNvSpPr>
            <a:spLocks noGrp="1"/>
          </p:cNvSpPr>
          <p:nvPr>
            <p:ph type="sldNum" sz="quarter" idx="12"/>
          </p:nvPr>
        </p:nvSpPr>
        <p:spPr/>
        <p:txBody>
          <a:bodyPr/>
          <a:lstStyle/>
          <a:p>
            <a:fld id="{A238D3D1-4BED-4756-B995-D8D7310A74AE}" type="slidenum">
              <a:rPr kumimoji="1" lang="ja-JP" altLang="en-US" smtClean="0"/>
              <a:t>24</a:t>
            </a:fld>
            <a:endParaRPr kumimoji="1" lang="ja-JP" altLang="en-US"/>
          </a:p>
        </p:txBody>
      </p:sp>
    </p:spTree>
    <p:extLst>
      <p:ext uri="{BB962C8B-B14F-4D97-AF65-F5344CB8AC3E}">
        <p14:creationId xmlns:p14="http://schemas.microsoft.com/office/powerpoint/2010/main" val="292792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F80587-7D67-5D4F-A6FD-C841E24D7641}"/>
              </a:ext>
            </a:extLst>
          </p:cNvPr>
          <p:cNvSpPr>
            <a:spLocks noGrp="1"/>
          </p:cNvSpPr>
          <p:nvPr>
            <p:ph type="title"/>
          </p:nvPr>
        </p:nvSpPr>
        <p:spPr/>
        <p:txBody>
          <a:bodyPr/>
          <a:lstStyle/>
          <a:p>
            <a:pPr marL="342900" lvl="1"/>
            <a:r>
              <a:rPr lang="en-US" altLang="ja-JP" dirty="0"/>
              <a:t>RQ2</a:t>
            </a:r>
            <a:r>
              <a:rPr lang="ja-JP" altLang="en-US"/>
              <a:t>：団体と個人の比較</a:t>
            </a:r>
            <a:endParaRPr lang="en-US" altLang="ja-JP" dirty="0"/>
          </a:p>
        </p:txBody>
      </p:sp>
      <p:sp>
        <p:nvSpPr>
          <p:cNvPr id="4" name="スライド番号プレースホルダー 3">
            <a:extLst>
              <a:ext uri="{FF2B5EF4-FFF2-40B4-BE49-F238E27FC236}">
                <a16:creationId xmlns:a16="http://schemas.microsoft.com/office/drawing/2014/main" id="{048DAB60-19BD-A942-B6DE-85CA70DC4A03}"/>
              </a:ext>
            </a:extLst>
          </p:cNvPr>
          <p:cNvSpPr>
            <a:spLocks noGrp="1"/>
          </p:cNvSpPr>
          <p:nvPr>
            <p:ph type="sldNum" sz="quarter" idx="12"/>
          </p:nvPr>
        </p:nvSpPr>
        <p:spPr/>
        <p:txBody>
          <a:bodyPr/>
          <a:lstStyle/>
          <a:p>
            <a:fld id="{A238D3D1-4BED-4756-B995-D8D7310A74AE}" type="slidenum">
              <a:rPr kumimoji="1" lang="ja-JP" altLang="en-US" smtClean="0"/>
              <a:t>25</a:t>
            </a:fld>
            <a:endParaRPr kumimoji="1" lang="ja-JP" altLang="en-US"/>
          </a:p>
        </p:txBody>
      </p:sp>
      <p:sp>
        <p:nvSpPr>
          <p:cNvPr id="9" name="テキスト ボックス 8">
            <a:extLst>
              <a:ext uri="{FF2B5EF4-FFF2-40B4-BE49-F238E27FC236}">
                <a16:creationId xmlns:a16="http://schemas.microsoft.com/office/drawing/2014/main" id="{6B8C9BDF-06F2-DB40-8C73-5CCAB51D18AF}"/>
              </a:ext>
            </a:extLst>
          </p:cNvPr>
          <p:cNvSpPr txBox="1"/>
          <p:nvPr/>
        </p:nvSpPr>
        <p:spPr>
          <a:xfrm>
            <a:off x="2984467" y="5683773"/>
            <a:ext cx="5298245" cy="707886"/>
          </a:xfrm>
          <a:prstGeom prst="rect">
            <a:avLst/>
          </a:prstGeom>
          <a:noFill/>
        </p:spPr>
        <p:txBody>
          <a:bodyPr wrap="none" rtlCol="0">
            <a:spAutoFit/>
          </a:bodyPr>
          <a:lstStyle/>
          <a:p>
            <a:pPr algn="ctr"/>
            <a:r>
              <a:rPr kumimoji="1" lang="ja-JP" altLang="en-US" sz="2000"/>
              <a:t>団体での開発でも個人での開発でも</a:t>
            </a:r>
            <a:endParaRPr kumimoji="1" lang="en-US" altLang="ja-JP" sz="2000" dirty="0"/>
          </a:p>
          <a:p>
            <a:pPr algn="ctr"/>
            <a:r>
              <a:rPr kumimoji="1" lang="ja-JP" altLang="en-US" sz="2000"/>
              <a:t>著作権表示があるトークンの割合は</a:t>
            </a:r>
            <a:r>
              <a:rPr kumimoji="1" lang="en-US" altLang="ja-JP" sz="2000" dirty="0"/>
              <a:t>70%~80%</a:t>
            </a:r>
            <a:endParaRPr kumimoji="1" lang="ja-JP" altLang="en-US" sz="2000"/>
          </a:p>
        </p:txBody>
      </p:sp>
      <p:sp>
        <p:nvSpPr>
          <p:cNvPr id="11" name="右矢印 10">
            <a:extLst>
              <a:ext uri="{FF2B5EF4-FFF2-40B4-BE49-F238E27FC236}">
                <a16:creationId xmlns:a16="http://schemas.microsoft.com/office/drawing/2014/main" id="{208843DE-618B-1043-864E-8C1303F103E3}"/>
              </a:ext>
            </a:extLst>
          </p:cNvPr>
          <p:cNvSpPr/>
          <p:nvPr/>
        </p:nvSpPr>
        <p:spPr>
          <a:xfrm>
            <a:off x="1743481" y="5744789"/>
            <a:ext cx="1099204" cy="585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 name="グラフ 9">
            <a:extLst>
              <a:ext uri="{FF2B5EF4-FFF2-40B4-BE49-F238E27FC236}">
                <a16:creationId xmlns:a16="http://schemas.microsoft.com/office/drawing/2014/main" id="{4E5A8A3E-7C22-2C49-B020-FBAA5AB78C01}"/>
              </a:ext>
            </a:extLst>
          </p:cNvPr>
          <p:cNvGraphicFramePr/>
          <p:nvPr>
            <p:extLst>
              <p:ext uri="{D42A27DB-BD31-4B8C-83A1-F6EECF244321}">
                <p14:modId xmlns:p14="http://schemas.microsoft.com/office/powerpoint/2010/main" val="223746851"/>
              </p:ext>
            </p:extLst>
          </p:nvPr>
        </p:nvGraphicFramePr>
        <p:xfrm>
          <a:off x="1236299" y="1575250"/>
          <a:ext cx="666029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4455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5813D3-5D19-2947-AA3C-0C52E3EE619F}"/>
              </a:ext>
            </a:extLst>
          </p:cNvPr>
          <p:cNvSpPr>
            <a:spLocks noGrp="1"/>
          </p:cNvSpPr>
          <p:nvPr>
            <p:ph type="title"/>
          </p:nvPr>
        </p:nvSpPr>
        <p:spPr/>
        <p:txBody>
          <a:bodyPr/>
          <a:lstStyle/>
          <a:p>
            <a:r>
              <a:rPr lang="en-US" altLang="ja-JP" dirty="0"/>
              <a:t>RQ2</a:t>
            </a:r>
            <a:r>
              <a:rPr lang="ja-JP" altLang="en-US"/>
              <a:t>：団体</a:t>
            </a:r>
            <a:r>
              <a:rPr lang="en-US" altLang="ja-JP" sz="3600" dirty="0"/>
              <a:t>(</a:t>
            </a:r>
            <a:r>
              <a:rPr lang="ja-JP" altLang="en-US" sz="3200"/>
              <a:t>ドメイン</a:t>
            </a:r>
            <a:r>
              <a:rPr lang="en-US" altLang="ja-JP" sz="3600" dirty="0"/>
              <a:t>)</a:t>
            </a:r>
            <a:r>
              <a:rPr lang="ja-JP" altLang="en-US"/>
              <a:t>別の分布</a:t>
            </a:r>
            <a:endParaRPr kumimoji="1" lang="ja-JP" altLang="en-US"/>
          </a:p>
        </p:txBody>
      </p:sp>
      <p:sp>
        <p:nvSpPr>
          <p:cNvPr id="4" name="スライド番号プレースホルダー 3">
            <a:extLst>
              <a:ext uri="{FF2B5EF4-FFF2-40B4-BE49-F238E27FC236}">
                <a16:creationId xmlns:a16="http://schemas.microsoft.com/office/drawing/2014/main" id="{F3EA9928-9FB1-AA4D-8ABD-B3FBAAFD8466}"/>
              </a:ext>
            </a:extLst>
          </p:cNvPr>
          <p:cNvSpPr>
            <a:spLocks noGrp="1"/>
          </p:cNvSpPr>
          <p:nvPr>
            <p:ph type="sldNum" sz="quarter" idx="12"/>
          </p:nvPr>
        </p:nvSpPr>
        <p:spPr/>
        <p:txBody>
          <a:bodyPr/>
          <a:lstStyle/>
          <a:p>
            <a:fld id="{A238D3D1-4BED-4756-B995-D8D7310A74AE}" type="slidenum">
              <a:rPr kumimoji="1" lang="ja-JP" altLang="en-US" smtClean="0"/>
              <a:t>26</a:t>
            </a:fld>
            <a:endParaRPr kumimoji="1" lang="ja-JP" altLang="en-US"/>
          </a:p>
        </p:txBody>
      </p:sp>
      <p:graphicFrame>
        <p:nvGraphicFramePr>
          <p:cNvPr id="6" name="グラフ 5">
            <a:extLst>
              <a:ext uri="{FF2B5EF4-FFF2-40B4-BE49-F238E27FC236}">
                <a16:creationId xmlns:a16="http://schemas.microsoft.com/office/drawing/2014/main" id="{1ECDCD55-74EA-D240-A379-B30781B52682}"/>
              </a:ext>
            </a:extLst>
          </p:cNvPr>
          <p:cNvGraphicFramePr/>
          <p:nvPr>
            <p:extLst>
              <p:ext uri="{D42A27DB-BD31-4B8C-83A1-F6EECF244321}">
                <p14:modId xmlns:p14="http://schemas.microsoft.com/office/powerpoint/2010/main" val="4199756041"/>
              </p:ext>
            </p:extLst>
          </p:nvPr>
        </p:nvGraphicFramePr>
        <p:xfrm>
          <a:off x="192087" y="1705232"/>
          <a:ext cx="8748713" cy="4603495"/>
        </p:xfrm>
        <a:graphic>
          <a:graphicData uri="http://schemas.openxmlformats.org/drawingml/2006/chart">
            <c:chart xmlns:c="http://schemas.openxmlformats.org/drawingml/2006/chart" xmlns:r="http://schemas.openxmlformats.org/officeDocument/2006/relationships" r:id="rId3"/>
          </a:graphicData>
        </a:graphic>
      </p:graphicFrame>
      <p:sp>
        <p:nvSpPr>
          <p:cNvPr id="8" name="右矢印 7">
            <a:extLst>
              <a:ext uri="{FF2B5EF4-FFF2-40B4-BE49-F238E27FC236}">
                <a16:creationId xmlns:a16="http://schemas.microsoft.com/office/drawing/2014/main" id="{734109CF-E114-6849-8942-9EC525C5FCD8}"/>
              </a:ext>
            </a:extLst>
          </p:cNvPr>
          <p:cNvSpPr/>
          <p:nvPr/>
        </p:nvSpPr>
        <p:spPr>
          <a:xfrm rot="9255127">
            <a:off x="2162426" y="3223876"/>
            <a:ext cx="1099204" cy="585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130C14E8-B796-3D49-8091-2946BBB4E4CB}"/>
              </a:ext>
            </a:extLst>
          </p:cNvPr>
          <p:cNvSpPr txBox="1"/>
          <p:nvPr/>
        </p:nvSpPr>
        <p:spPr>
          <a:xfrm>
            <a:off x="2260932" y="2644873"/>
            <a:ext cx="5254965" cy="369332"/>
          </a:xfrm>
          <a:prstGeom prst="rect">
            <a:avLst/>
          </a:prstGeom>
          <a:noFill/>
        </p:spPr>
        <p:txBody>
          <a:bodyPr wrap="none" rtlCol="0">
            <a:spAutoFit/>
          </a:bodyPr>
          <a:lstStyle/>
          <a:p>
            <a:pPr algn="ctr"/>
            <a:r>
              <a:rPr kumimoji="1" lang="ja-JP" altLang="en-US" sz="1800" dirty="0"/>
              <a:t>著作権表示があるトークンの割合が低い団体が多い</a:t>
            </a:r>
          </a:p>
        </p:txBody>
      </p:sp>
    </p:spTree>
    <p:extLst>
      <p:ext uri="{BB962C8B-B14F-4D97-AF65-F5344CB8AC3E}">
        <p14:creationId xmlns:p14="http://schemas.microsoft.com/office/powerpoint/2010/main" val="1463158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474878-B9BC-AF46-82EF-442587AE1F73}"/>
              </a:ext>
            </a:extLst>
          </p:cNvPr>
          <p:cNvSpPr>
            <a:spLocks noGrp="1"/>
          </p:cNvSpPr>
          <p:nvPr>
            <p:ph type="title"/>
          </p:nvPr>
        </p:nvSpPr>
        <p:spPr/>
        <p:txBody>
          <a:bodyPr/>
          <a:lstStyle/>
          <a:p>
            <a:r>
              <a:rPr lang="ja-JP" altLang="en-US"/>
              <a:t>著作権表示があるトークンの</a:t>
            </a:r>
            <a:br>
              <a:rPr lang="en-US" altLang="ja-JP" dirty="0"/>
            </a:br>
            <a:r>
              <a:rPr lang="ja-JP" altLang="en-US"/>
              <a:t>割合が低い団体の内訳</a:t>
            </a:r>
            <a:endParaRPr kumimoji="1" lang="ja-JP" altLang="en-US"/>
          </a:p>
        </p:txBody>
      </p:sp>
      <p:sp>
        <p:nvSpPr>
          <p:cNvPr id="4" name="スライド番号プレースホルダー 3">
            <a:extLst>
              <a:ext uri="{FF2B5EF4-FFF2-40B4-BE49-F238E27FC236}">
                <a16:creationId xmlns:a16="http://schemas.microsoft.com/office/drawing/2014/main" id="{E3FFD07D-19C5-C048-BD70-7FFD0C09503D}"/>
              </a:ext>
            </a:extLst>
          </p:cNvPr>
          <p:cNvSpPr>
            <a:spLocks noGrp="1"/>
          </p:cNvSpPr>
          <p:nvPr>
            <p:ph type="sldNum" sz="quarter" idx="12"/>
          </p:nvPr>
        </p:nvSpPr>
        <p:spPr/>
        <p:txBody>
          <a:bodyPr/>
          <a:lstStyle/>
          <a:p>
            <a:fld id="{A238D3D1-4BED-4756-B995-D8D7310A74AE}" type="slidenum">
              <a:rPr kumimoji="1" lang="ja-JP" altLang="en-US" smtClean="0"/>
              <a:t>27</a:t>
            </a:fld>
            <a:endParaRPr kumimoji="1" lang="ja-JP" altLang="en-US"/>
          </a:p>
        </p:txBody>
      </p:sp>
      <p:pic>
        <p:nvPicPr>
          <p:cNvPr id="8" name="グラフィックス 7">
            <a:extLst>
              <a:ext uri="{FF2B5EF4-FFF2-40B4-BE49-F238E27FC236}">
                <a16:creationId xmlns:a16="http://schemas.microsoft.com/office/drawing/2014/main" id="{D6AE9259-BC72-EC46-9CA5-98A5245DAA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30049" y="1559566"/>
            <a:ext cx="6283902" cy="3982654"/>
          </a:xfrm>
          <a:prstGeom prst="rect">
            <a:avLst/>
          </a:prstGeom>
        </p:spPr>
      </p:pic>
      <p:sp>
        <p:nvSpPr>
          <p:cNvPr id="9" name="右矢印 8">
            <a:extLst>
              <a:ext uri="{FF2B5EF4-FFF2-40B4-BE49-F238E27FC236}">
                <a16:creationId xmlns:a16="http://schemas.microsoft.com/office/drawing/2014/main" id="{BC27DB79-1667-C141-9350-0BB2E965C6E1}"/>
              </a:ext>
            </a:extLst>
          </p:cNvPr>
          <p:cNvSpPr/>
          <p:nvPr/>
        </p:nvSpPr>
        <p:spPr>
          <a:xfrm>
            <a:off x="1235003" y="5604534"/>
            <a:ext cx="1387366" cy="7041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2A98C5DB-531A-BA49-922C-3A8962DB58E2}"/>
              </a:ext>
            </a:extLst>
          </p:cNvPr>
          <p:cNvSpPr/>
          <p:nvPr/>
        </p:nvSpPr>
        <p:spPr>
          <a:xfrm>
            <a:off x="2733719" y="5756575"/>
            <a:ext cx="4366831" cy="707886"/>
          </a:xfrm>
          <a:prstGeom prst="rect">
            <a:avLst/>
          </a:prstGeom>
        </p:spPr>
        <p:txBody>
          <a:bodyPr wrap="square">
            <a:spAutoFit/>
          </a:bodyPr>
          <a:lstStyle/>
          <a:p>
            <a:r>
              <a:rPr lang="ja-JP" altLang="en-US" sz="2000"/>
              <a:t>多くの団体が</a:t>
            </a:r>
            <a:r>
              <a:rPr lang="en-US" altLang="ja-JP" sz="2000" dirty="0"/>
              <a:t>1000</a:t>
            </a:r>
            <a:r>
              <a:rPr lang="ja-JP" altLang="en-US" sz="2000"/>
              <a:t>以下のトークンしか追加していない</a:t>
            </a:r>
            <a:endParaRPr lang="en-US" altLang="ja-JP" sz="2000" dirty="0"/>
          </a:p>
        </p:txBody>
      </p:sp>
    </p:spTree>
    <p:extLst>
      <p:ext uri="{BB962C8B-B14F-4D97-AF65-F5344CB8AC3E}">
        <p14:creationId xmlns:p14="http://schemas.microsoft.com/office/powerpoint/2010/main" val="3000384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F48846-8B97-984F-BB0B-2E51A91B3F7E}"/>
              </a:ext>
            </a:extLst>
          </p:cNvPr>
          <p:cNvSpPr>
            <a:spLocks noGrp="1"/>
          </p:cNvSpPr>
          <p:nvPr>
            <p:ph type="title"/>
          </p:nvPr>
        </p:nvSpPr>
        <p:spPr/>
        <p:txBody>
          <a:bodyPr/>
          <a:lstStyle/>
          <a:p>
            <a:r>
              <a:rPr kumimoji="1" lang="en-US" altLang="ja-JP" dirty="0"/>
              <a:t>RQ2</a:t>
            </a:r>
            <a:r>
              <a:rPr kumimoji="1" lang="ja-JP" altLang="en-US"/>
              <a:t>：まとめと考察</a:t>
            </a:r>
          </a:p>
        </p:txBody>
      </p:sp>
      <p:sp>
        <p:nvSpPr>
          <p:cNvPr id="3" name="コンテンツ プレースホルダー 2">
            <a:extLst>
              <a:ext uri="{FF2B5EF4-FFF2-40B4-BE49-F238E27FC236}">
                <a16:creationId xmlns:a16="http://schemas.microsoft.com/office/drawing/2014/main" id="{16CAE1C6-225F-124E-BBBA-135B11DEACAE}"/>
              </a:ext>
            </a:extLst>
          </p:cNvPr>
          <p:cNvSpPr>
            <a:spLocks noGrp="1"/>
          </p:cNvSpPr>
          <p:nvPr>
            <p:ph idx="1"/>
          </p:nvPr>
        </p:nvSpPr>
        <p:spPr/>
        <p:txBody>
          <a:bodyPr/>
          <a:lstStyle/>
          <a:p>
            <a:r>
              <a:rPr kumimoji="1" lang="ja-JP" altLang="en-US"/>
              <a:t>著作権表示があるトークンの割合は団体での開発の方が</a:t>
            </a:r>
            <a:br>
              <a:rPr kumimoji="1" lang="en-US" altLang="ja-JP" dirty="0"/>
            </a:br>
            <a:r>
              <a:rPr kumimoji="1" lang="ja-JP" altLang="en-US"/>
              <a:t>やや高かったがどちらも</a:t>
            </a:r>
            <a:r>
              <a:rPr lang="en-US" altLang="ja-JP" dirty="0"/>
              <a:t>70%</a:t>
            </a:r>
            <a:r>
              <a:rPr lang="ja-JP" altLang="en-US"/>
              <a:t>から</a:t>
            </a:r>
            <a:r>
              <a:rPr lang="en-US" altLang="ja-JP" dirty="0"/>
              <a:t>80%</a:t>
            </a:r>
            <a:r>
              <a:rPr lang="ja-JP" altLang="en-US"/>
              <a:t>の間であった</a:t>
            </a:r>
            <a:endParaRPr kumimoji="1" lang="en-US" altLang="ja-JP" dirty="0"/>
          </a:p>
          <a:p>
            <a:r>
              <a:rPr lang="ja-JP" altLang="en-US"/>
              <a:t>団体別・個人別の傾向はよく似ていた</a:t>
            </a:r>
            <a:endParaRPr lang="en-US" altLang="ja-JP" dirty="0"/>
          </a:p>
          <a:p>
            <a:r>
              <a:rPr lang="ja-JP" altLang="en-US"/>
              <a:t>著作権表示があるトークンの割合が低い団体の多くが</a:t>
            </a:r>
            <a:br>
              <a:rPr lang="en-US" altLang="ja-JP" dirty="0"/>
            </a:br>
            <a:r>
              <a:rPr lang="en-US" altLang="ja-JP" dirty="0"/>
              <a:t>1000</a:t>
            </a:r>
            <a:r>
              <a:rPr lang="ja-JP" altLang="en-US"/>
              <a:t>以下のトークンしか追加していない</a:t>
            </a:r>
            <a:endParaRPr lang="en-US" altLang="ja-JP" dirty="0"/>
          </a:p>
          <a:p>
            <a:pPr marL="0" indent="0">
              <a:buNone/>
            </a:pPr>
            <a:endParaRPr kumimoji="1" lang="en-US" altLang="ja-JP" dirty="0"/>
          </a:p>
          <a:p>
            <a:pPr marL="0" indent="0">
              <a:buNone/>
            </a:pPr>
            <a:r>
              <a:rPr lang="ja-JP" altLang="en-US"/>
              <a:t>団体での開発か，</a:t>
            </a:r>
            <a:r>
              <a:rPr kumimoji="1" lang="ja-JP" altLang="en-US"/>
              <a:t>個人での開発かによって著作権表示が</a:t>
            </a:r>
            <a:br>
              <a:rPr kumimoji="1" lang="en-US" altLang="ja-JP" dirty="0"/>
            </a:br>
            <a:r>
              <a:rPr kumimoji="1" lang="ja-JP" altLang="en-US"/>
              <a:t>あるトークンに関する割合に大きな差は見られなかった</a:t>
            </a:r>
            <a:endParaRPr kumimoji="1" lang="en-US" altLang="ja-JP" dirty="0"/>
          </a:p>
          <a:p>
            <a:pPr marL="0" indent="0">
              <a:buNone/>
            </a:pPr>
            <a:endParaRPr kumimoji="1" lang="en-US" altLang="ja-JP" dirty="0"/>
          </a:p>
          <a:p>
            <a:pPr marL="0" indent="0">
              <a:buNone/>
            </a:pPr>
            <a:r>
              <a:rPr lang="ja-JP" altLang="en-US"/>
              <a:t>団体での開発か個人での開発かよりもトークン数による影響が大きいと考えられる</a:t>
            </a:r>
            <a:endParaRPr kumimoji="1" lang="en-US" altLang="ja-JP" dirty="0"/>
          </a:p>
        </p:txBody>
      </p:sp>
      <p:sp>
        <p:nvSpPr>
          <p:cNvPr id="4" name="スライド番号プレースホルダー 3">
            <a:extLst>
              <a:ext uri="{FF2B5EF4-FFF2-40B4-BE49-F238E27FC236}">
                <a16:creationId xmlns:a16="http://schemas.microsoft.com/office/drawing/2014/main" id="{23378497-09B1-C942-A846-4460AAE1A082}"/>
              </a:ext>
            </a:extLst>
          </p:cNvPr>
          <p:cNvSpPr>
            <a:spLocks noGrp="1"/>
          </p:cNvSpPr>
          <p:nvPr>
            <p:ph type="sldNum" sz="quarter" idx="12"/>
          </p:nvPr>
        </p:nvSpPr>
        <p:spPr/>
        <p:txBody>
          <a:bodyPr/>
          <a:lstStyle/>
          <a:p>
            <a:fld id="{A238D3D1-4BED-4756-B995-D8D7310A74AE}" type="slidenum">
              <a:rPr kumimoji="1" lang="ja-JP" altLang="en-US" smtClean="0"/>
              <a:t>28</a:t>
            </a:fld>
            <a:endParaRPr kumimoji="1" lang="ja-JP" altLang="en-US"/>
          </a:p>
        </p:txBody>
      </p:sp>
    </p:spTree>
    <p:extLst>
      <p:ext uri="{BB962C8B-B14F-4D97-AF65-F5344CB8AC3E}">
        <p14:creationId xmlns:p14="http://schemas.microsoft.com/office/powerpoint/2010/main" val="560393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792DB9-CAE5-FA4E-B647-8FF902884B86}"/>
              </a:ext>
            </a:extLst>
          </p:cNvPr>
          <p:cNvSpPr>
            <a:spLocks noGrp="1"/>
          </p:cNvSpPr>
          <p:nvPr>
            <p:ph type="title"/>
          </p:nvPr>
        </p:nvSpPr>
        <p:spPr/>
        <p:txBody>
          <a:bodyPr/>
          <a:lstStyle/>
          <a:p>
            <a:r>
              <a:rPr kumimoji="1" lang="ja-JP" altLang="en-US"/>
              <a:t>まとめと今後の課題</a:t>
            </a:r>
          </a:p>
        </p:txBody>
      </p:sp>
      <p:sp>
        <p:nvSpPr>
          <p:cNvPr id="3" name="コンテンツ プレースホルダー 2">
            <a:extLst>
              <a:ext uri="{FF2B5EF4-FFF2-40B4-BE49-F238E27FC236}">
                <a16:creationId xmlns:a16="http://schemas.microsoft.com/office/drawing/2014/main" id="{E32DF1EB-0A6C-154C-A074-D9963CDA6669}"/>
              </a:ext>
            </a:extLst>
          </p:cNvPr>
          <p:cNvSpPr>
            <a:spLocks noGrp="1"/>
          </p:cNvSpPr>
          <p:nvPr>
            <p:ph idx="1"/>
          </p:nvPr>
        </p:nvSpPr>
        <p:spPr/>
        <p:txBody>
          <a:bodyPr/>
          <a:lstStyle/>
          <a:p>
            <a:r>
              <a:rPr kumimoji="1" lang="en-US" altLang="ja-JP" dirty="0"/>
              <a:t>OSS</a:t>
            </a:r>
            <a:r>
              <a:rPr lang="ja-JP" altLang="en-US"/>
              <a:t>における</a:t>
            </a:r>
            <a:r>
              <a:rPr kumimoji="1" lang="ja-JP" altLang="en-US"/>
              <a:t>著作権表示の有無に関して調査</a:t>
            </a:r>
            <a:endParaRPr kumimoji="1" lang="en-US" altLang="ja-JP" dirty="0"/>
          </a:p>
          <a:p>
            <a:pPr lvl="1"/>
            <a:r>
              <a:rPr lang="ja-JP" altLang="en-US"/>
              <a:t>現在，著作権表示が十分ではない</a:t>
            </a:r>
            <a:endParaRPr kumimoji="1" lang="en-US" altLang="ja-JP" dirty="0"/>
          </a:p>
          <a:p>
            <a:pPr lvl="1"/>
            <a:r>
              <a:rPr lang="ja-JP" altLang="en-US"/>
              <a:t>改変を繰り返すうちに著作権表示があるトークンの割合が減少している</a:t>
            </a:r>
            <a:endParaRPr lang="en-US" altLang="ja-JP" dirty="0"/>
          </a:p>
          <a:p>
            <a:pPr lvl="1"/>
            <a:r>
              <a:rPr kumimoji="1" lang="ja-JP" altLang="en-US"/>
              <a:t>団体での開発か個人での開発かによる差は大きくない</a:t>
            </a:r>
            <a:endParaRPr kumimoji="1" lang="en-US" altLang="ja-JP" dirty="0"/>
          </a:p>
          <a:p>
            <a:pPr lvl="1"/>
            <a:r>
              <a:rPr lang="ja-JP" altLang="en-US"/>
              <a:t>著作権表示を書くことが少ない団体や人物が多い</a:t>
            </a:r>
            <a:endParaRPr lang="en-US" altLang="ja-JP" dirty="0"/>
          </a:p>
          <a:p>
            <a:pPr lvl="1"/>
            <a:r>
              <a:rPr lang="ja-JP" altLang="en-US"/>
              <a:t>追加したトークン数が著作権表示の有無に影響する可能性がある</a:t>
            </a:r>
            <a:endParaRPr lang="en-US" altLang="ja-JP" dirty="0"/>
          </a:p>
          <a:p>
            <a:pPr lvl="1"/>
            <a:endParaRPr lang="en-US" altLang="ja-JP" dirty="0"/>
          </a:p>
          <a:p>
            <a:r>
              <a:rPr kumimoji="1" lang="ja-JP" altLang="en-US"/>
              <a:t>今後の課題</a:t>
            </a:r>
            <a:endParaRPr kumimoji="1" lang="en-US" altLang="ja-JP" dirty="0"/>
          </a:p>
          <a:p>
            <a:pPr lvl="1"/>
            <a:r>
              <a:rPr kumimoji="1" lang="ja-JP" altLang="en-US"/>
              <a:t>著作権表示があるトークン，ないトークンの発生要因を探る</a:t>
            </a:r>
            <a:endParaRPr kumimoji="1" lang="en-US" altLang="ja-JP" dirty="0"/>
          </a:p>
        </p:txBody>
      </p:sp>
      <p:sp>
        <p:nvSpPr>
          <p:cNvPr id="4" name="スライド番号プレースホルダー 3">
            <a:extLst>
              <a:ext uri="{FF2B5EF4-FFF2-40B4-BE49-F238E27FC236}">
                <a16:creationId xmlns:a16="http://schemas.microsoft.com/office/drawing/2014/main" id="{1EF70A4F-3EB9-1F4E-BD72-CF0F1A150505}"/>
              </a:ext>
            </a:extLst>
          </p:cNvPr>
          <p:cNvSpPr>
            <a:spLocks noGrp="1"/>
          </p:cNvSpPr>
          <p:nvPr>
            <p:ph type="sldNum" sz="quarter" idx="12"/>
          </p:nvPr>
        </p:nvSpPr>
        <p:spPr/>
        <p:txBody>
          <a:bodyPr/>
          <a:lstStyle/>
          <a:p>
            <a:fld id="{A238D3D1-4BED-4756-B995-D8D7310A74AE}" type="slidenum">
              <a:rPr kumimoji="1" lang="ja-JP" altLang="en-US" smtClean="0"/>
              <a:t>29</a:t>
            </a:fld>
            <a:endParaRPr kumimoji="1" lang="ja-JP" altLang="en-US"/>
          </a:p>
        </p:txBody>
      </p:sp>
    </p:spTree>
    <p:extLst>
      <p:ext uri="{BB962C8B-B14F-4D97-AF65-F5344CB8AC3E}">
        <p14:creationId xmlns:p14="http://schemas.microsoft.com/office/powerpoint/2010/main" val="2906208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6B17A5-2F80-0B4D-9677-5E4DCEBBF109}"/>
              </a:ext>
            </a:extLst>
          </p:cNvPr>
          <p:cNvSpPr>
            <a:spLocks noGrp="1"/>
          </p:cNvSpPr>
          <p:nvPr>
            <p:ph type="title"/>
          </p:nvPr>
        </p:nvSpPr>
        <p:spPr/>
        <p:txBody>
          <a:bodyPr/>
          <a:lstStyle/>
          <a:p>
            <a:r>
              <a:rPr kumimoji="1" lang="ja-JP" altLang="en-US"/>
              <a:t>ソフトウェアにおける著作権</a:t>
            </a:r>
          </a:p>
        </p:txBody>
      </p:sp>
      <p:sp>
        <p:nvSpPr>
          <p:cNvPr id="3" name="コンテンツ プレースホルダー 2">
            <a:extLst>
              <a:ext uri="{FF2B5EF4-FFF2-40B4-BE49-F238E27FC236}">
                <a16:creationId xmlns:a16="http://schemas.microsoft.com/office/drawing/2014/main" id="{6DD1C20E-F0B8-554C-848B-E05E4BDD7395}"/>
              </a:ext>
            </a:extLst>
          </p:cNvPr>
          <p:cNvSpPr>
            <a:spLocks noGrp="1"/>
          </p:cNvSpPr>
          <p:nvPr>
            <p:ph idx="1"/>
          </p:nvPr>
        </p:nvSpPr>
        <p:spPr>
          <a:xfrm>
            <a:off x="457199" y="1600202"/>
            <a:ext cx="8362335" cy="4525963"/>
          </a:xfrm>
        </p:spPr>
        <p:txBody>
          <a:bodyPr/>
          <a:lstStyle/>
          <a:p>
            <a:r>
              <a:rPr kumimoji="1" lang="ja-JP" altLang="en-US"/>
              <a:t>著作権は国際的に認められた権利であり，ソフトウェアにも</a:t>
            </a:r>
            <a:br>
              <a:rPr kumimoji="1" lang="en-US" altLang="ja-JP" dirty="0"/>
            </a:br>
            <a:r>
              <a:rPr kumimoji="1" lang="ja-JP" altLang="en-US"/>
              <a:t>適用される</a:t>
            </a:r>
            <a:endParaRPr kumimoji="1" lang="en-US" altLang="ja-JP" dirty="0"/>
          </a:p>
          <a:p>
            <a:r>
              <a:rPr kumimoji="1" lang="en-US" altLang="ja-JP" dirty="0"/>
              <a:t>OSS</a:t>
            </a:r>
            <a:r>
              <a:rPr kumimoji="1" lang="ja-JP" altLang="en-US"/>
              <a:t>の著作者は著作権を放棄しているわけではなく，</a:t>
            </a:r>
            <a:br>
              <a:rPr kumimoji="1" lang="en-US" altLang="ja-JP" dirty="0"/>
            </a:br>
            <a:r>
              <a:rPr kumimoji="1" lang="ja-JP" altLang="en-US"/>
              <a:t>利用者にライセンスを遵守してもらうことを条件に</a:t>
            </a:r>
            <a:br>
              <a:rPr lang="en-US" altLang="ja-JP" dirty="0"/>
            </a:br>
            <a:r>
              <a:rPr kumimoji="1" lang="ja-JP" altLang="en-US"/>
              <a:t>著作権</a:t>
            </a:r>
            <a:r>
              <a:rPr lang="ja-JP" altLang="en-US"/>
              <a:t>の</a:t>
            </a:r>
            <a:r>
              <a:rPr kumimoji="1" lang="ja-JP" altLang="en-US"/>
              <a:t>一部の権利の使用を認めている</a:t>
            </a:r>
            <a:endParaRPr kumimoji="1" lang="en-US" altLang="ja-JP" dirty="0"/>
          </a:p>
          <a:p>
            <a:r>
              <a:rPr lang="en-US" altLang="ja-JP" dirty="0"/>
              <a:t>OSS</a:t>
            </a:r>
            <a:r>
              <a:rPr lang="ja-JP" altLang="en-US"/>
              <a:t>は様々な人が開発を行っているため，</a:t>
            </a:r>
            <a:br>
              <a:rPr lang="en-US" altLang="ja-JP" dirty="0"/>
            </a:br>
            <a:r>
              <a:rPr lang="ja-JP" altLang="en-US"/>
              <a:t>著作権を誰が持っているかを把握するのは難しい</a:t>
            </a:r>
            <a:br>
              <a:rPr lang="en-US" altLang="ja-JP" dirty="0"/>
            </a:br>
            <a:endParaRPr kumimoji="1" lang="en-US" altLang="ja-JP" dirty="0"/>
          </a:p>
        </p:txBody>
      </p:sp>
      <p:sp>
        <p:nvSpPr>
          <p:cNvPr id="4" name="スライド番号プレースホルダー 3">
            <a:extLst>
              <a:ext uri="{FF2B5EF4-FFF2-40B4-BE49-F238E27FC236}">
                <a16:creationId xmlns:a16="http://schemas.microsoft.com/office/drawing/2014/main" id="{3A51D608-2063-9B45-B191-FD9A1DFDE1D7}"/>
              </a:ext>
            </a:extLst>
          </p:cNvPr>
          <p:cNvSpPr>
            <a:spLocks noGrp="1"/>
          </p:cNvSpPr>
          <p:nvPr>
            <p:ph type="sldNum" sz="quarter" idx="12"/>
          </p:nvPr>
        </p:nvSpPr>
        <p:spPr/>
        <p:txBody>
          <a:bodyPr/>
          <a:lstStyle/>
          <a:p>
            <a:fld id="{A238D3D1-4BED-4756-B995-D8D7310A74AE}" type="slidenum">
              <a:rPr kumimoji="1" lang="ja-JP" altLang="en-US" smtClean="0"/>
              <a:t>3</a:t>
            </a:fld>
            <a:endParaRPr kumimoji="1" lang="ja-JP" altLang="en-US"/>
          </a:p>
        </p:txBody>
      </p:sp>
      <p:sp>
        <p:nvSpPr>
          <p:cNvPr id="5" name="テキスト ボックス 4">
            <a:extLst>
              <a:ext uri="{FF2B5EF4-FFF2-40B4-BE49-F238E27FC236}">
                <a16:creationId xmlns:a16="http://schemas.microsoft.com/office/drawing/2014/main" id="{5494A981-2C8F-D443-BD86-4863F277037F}"/>
              </a:ext>
            </a:extLst>
          </p:cNvPr>
          <p:cNvSpPr txBox="1"/>
          <p:nvPr/>
        </p:nvSpPr>
        <p:spPr>
          <a:xfrm>
            <a:off x="1878635" y="4507981"/>
            <a:ext cx="5519461" cy="461665"/>
          </a:xfrm>
          <a:prstGeom prst="rect">
            <a:avLst/>
          </a:prstGeom>
          <a:noFill/>
        </p:spPr>
        <p:txBody>
          <a:bodyPr wrap="none" rtlCol="0">
            <a:spAutoFit/>
          </a:bodyPr>
          <a:lstStyle/>
          <a:p>
            <a:pPr algn="ctr"/>
            <a:r>
              <a:rPr lang="ja-JP" altLang="en-US"/>
              <a:t>著作権表示によって著作権の所在を示す</a:t>
            </a:r>
            <a:endParaRPr kumimoji="1" lang="ja-JP" altLang="en-US"/>
          </a:p>
        </p:txBody>
      </p:sp>
      <p:sp>
        <p:nvSpPr>
          <p:cNvPr id="7" name="右矢印 6">
            <a:extLst>
              <a:ext uri="{FF2B5EF4-FFF2-40B4-BE49-F238E27FC236}">
                <a16:creationId xmlns:a16="http://schemas.microsoft.com/office/drawing/2014/main" id="{D152A4C0-0B2F-3946-BC38-6F00B51E14DF}"/>
              </a:ext>
            </a:extLst>
          </p:cNvPr>
          <p:cNvSpPr/>
          <p:nvPr/>
        </p:nvSpPr>
        <p:spPr>
          <a:xfrm>
            <a:off x="772307" y="4403165"/>
            <a:ext cx="1106328" cy="671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23558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9C5004-0A29-D04E-BE3F-AD37BC00E896}"/>
              </a:ext>
            </a:extLst>
          </p:cNvPr>
          <p:cNvSpPr>
            <a:spLocks noGrp="1"/>
          </p:cNvSpPr>
          <p:nvPr>
            <p:ph type="title"/>
          </p:nvPr>
        </p:nvSpPr>
        <p:spPr/>
        <p:txBody>
          <a:bodyPr/>
          <a:lstStyle/>
          <a:p>
            <a:r>
              <a:rPr kumimoji="1" lang="en-US" altLang="ja-JP" dirty="0"/>
              <a:t>RQ1</a:t>
            </a:r>
            <a:endParaRPr kumimoji="1" lang="ja-JP" altLang="en-US"/>
          </a:p>
        </p:txBody>
      </p:sp>
      <p:sp>
        <p:nvSpPr>
          <p:cNvPr id="3" name="コンテンツ プレースホルダー 2">
            <a:extLst>
              <a:ext uri="{FF2B5EF4-FFF2-40B4-BE49-F238E27FC236}">
                <a16:creationId xmlns:a16="http://schemas.microsoft.com/office/drawing/2014/main" id="{A4717693-9ED9-2E4A-A6E7-49A189ED9E59}"/>
              </a:ext>
            </a:extLst>
          </p:cNvPr>
          <p:cNvSpPr>
            <a:spLocks noGrp="1"/>
          </p:cNvSpPr>
          <p:nvPr>
            <p:ph idx="1"/>
          </p:nvPr>
        </p:nvSpPr>
        <p:spPr/>
        <p:txBody>
          <a:bodyPr/>
          <a:lstStyle/>
          <a:p>
            <a:pPr marL="0" indent="0">
              <a:buNone/>
            </a:pPr>
            <a:r>
              <a:rPr lang="en" altLang="ja-JP" dirty="0"/>
              <a:t>RQ1:OSS</a:t>
            </a:r>
            <a:r>
              <a:rPr lang="ja-JP" altLang="en-US"/>
              <a:t>において著作権表示があるソースコードの割合は現在どの程度か？また，過去と比較してどうか？</a:t>
            </a:r>
            <a:endParaRPr lang="en-US" altLang="ja-JP" dirty="0"/>
          </a:p>
          <a:p>
            <a:pPr marL="0" indent="0">
              <a:buNone/>
            </a:pPr>
            <a:endParaRPr lang="en-US" altLang="ja-JP" dirty="0"/>
          </a:p>
          <a:p>
            <a:pPr marL="0" indent="0">
              <a:buNone/>
            </a:pPr>
            <a:r>
              <a:rPr lang="ja-JP" altLang="en-US"/>
              <a:t>仮説</a:t>
            </a:r>
            <a:endParaRPr lang="en-US" altLang="ja-JP" dirty="0"/>
          </a:p>
          <a:p>
            <a:r>
              <a:rPr kumimoji="1" lang="ja-JP" altLang="en-US"/>
              <a:t>著作権表示がないトークンが存在する</a:t>
            </a:r>
            <a:endParaRPr kumimoji="1" lang="en-US" altLang="ja-JP" dirty="0"/>
          </a:p>
          <a:p>
            <a:r>
              <a:rPr lang="ja-JP" altLang="en-US"/>
              <a:t>著作権表示があるトークンの割合は減少している</a:t>
            </a:r>
            <a:endParaRPr lang="en-US" altLang="ja-JP" dirty="0"/>
          </a:p>
        </p:txBody>
      </p:sp>
      <p:sp>
        <p:nvSpPr>
          <p:cNvPr id="4" name="スライド番号プレースホルダー 3">
            <a:extLst>
              <a:ext uri="{FF2B5EF4-FFF2-40B4-BE49-F238E27FC236}">
                <a16:creationId xmlns:a16="http://schemas.microsoft.com/office/drawing/2014/main" id="{9FCC3A35-E254-CB4F-A5F7-2AE918C7DB37}"/>
              </a:ext>
            </a:extLst>
          </p:cNvPr>
          <p:cNvSpPr>
            <a:spLocks noGrp="1"/>
          </p:cNvSpPr>
          <p:nvPr>
            <p:ph type="sldNum" sz="quarter" idx="12"/>
          </p:nvPr>
        </p:nvSpPr>
        <p:spPr/>
        <p:txBody>
          <a:bodyPr/>
          <a:lstStyle/>
          <a:p>
            <a:fld id="{A238D3D1-4BED-4756-B995-D8D7310A74AE}" type="slidenum">
              <a:rPr kumimoji="1" lang="ja-JP" altLang="en-US" smtClean="0"/>
              <a:t>30</a:t>
            </a:fld>
            <a:endParaRPr kumimoji="1" lang="ja-JP" altLang="en-US"/>
          </a:p>
        </p:txBody>
      </p:sp>
    </p:spTree>
    <p:extLst>
      <p:ext uri="{BB962C8B-B14F-4D97-AF65-F5344CB8AC3E}">
        <p14:creationId xmlns:p14="http://schemas.microsoft.com/office/powerpoint/2010/main" val="1828427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5C8960-DC74-E540-8B9F-7201E96A977F}"/>
              </a:ext>
            </a:extLst>
          </p:cNvPr>
          <p:cNvSpPr>
            <a:spLocks noGrp="1"/>
          </p:cNvSpPr>
          <p:nvPr>
            <p:ph type="title"/>
          </p:nvPr>
        </p:nvSpPr>
        <p:spPr/>
        <p:txBody>
          <a:bodyPr/>
          <a:lstStyle/>
          <a:p>
            <a:r>
              <a:rPr kumimoji="1" lang="en-US" altLang="ja-JP" dirty="0"/>
              <a:t>RQ2</a:t>
            </a:r>
            <a:endParaRPr kumimoji="1" lang="ja-JP" altLang="en-US"/>
          </a:p>
        </p:txBody>
      </p:sp>
      <p:sp>
        <p:nvSpPr>
          <p:cNvPr id="3" name="コンテンツ プレースホルダー 2">
            <a:extLst>
              <a:ext uri="{FF2B5EF4-FFF2-40B4-BE49-F238E27FC236}">
                <a16:creationId xmlns:a16="http://schemas.microsoft.com/office/drawing/2014/main" id="{FCCE2E76-B720-ED4B-85A6-044E55CA10E4}"/>
              </a:ext>
            </a:extLst>
          </p:cNvPr>
          <p:cNvSpPr>
            <a:spLocks noGrp="1"/>
          </p:cNvSpPr>
          <p:nvPr>
            <p:ph idx="1"/>
          </p:nvPr>
        </p:nvSpPr>
        <p:spPr/>
        <p:txBody>
          <a:bodyPr/>
          <a:lstStyle/>
          <a:p>
            <a:pPr marL="0" indent="0">
              <a:buNone/>
            </a:pPr>
            <a:r>
              <a:rPr lang="en" altLang="ja-JP" dirty="0"/>
              <a:t>RQ2:</a:t>
            </a:r>
            <a:r>
              <a:rPr lang="ja-JP" altLang="en-US"/>
              <a:t>団体で開発しているか個人で開発しているかによって</a:t>
            </a:r>
            <a:br>
              <a:rPr lang="en-US" altLang="ja-JP" dirty="0"/>
            </a:br>
            <a:r>
              <a:rPr lang="ja-JP" altLang="en-US"/>
              <a:t>著作権表示があるソースコードの割合に違いはあるのか？</a:t>
            </a:r>
            <a:endParaRPr lang="en-US" altLang="ja-JP" dirty="0"/>
          </a:p>
          <a:p>
            <a:pPr marL="0" indent="0">
              <a:buNone/>
            </a:pPr>
            <a:endParaRPr lang="en-US" altLang="ja-JP" dirty="0"/>
          </a:p>
          <a:p>
            <a:pPr marL="0" indent="0">
              <a:buNone/>
            </a:pPr>
            <a:r>
              <a:rPr lang="ja-JP" altLang="en-US"/>
              <a:t>仮説</a:t>
            </a:r>
            <a:endParaRPr lang="en-US" altLang="ja-JP" dirty="0"/>
          </a:p>
          <a:p>
            <a:r>
              <a:rPr kumimoji="1" lang="ja-JP" altLang="en-US"/>
              <a:t>団体での開発の方が著作権表示を管理している割合が高く，</a:t>
            </a:r>
            <a:br>
              <a:rPr kumimoji="1" lang="en-US" altLang="ja-JP" dirty="0"/>
            </a:br>
            <a:r>
              <a:rPr kumimoji="1" lang="ja-JP" altLang="en-US"/>
              <a:t>著作権表示があるトークンの割合が高いこと</a:t>
            </a:r>
            <a:endParaRPr kumimoji="1" lang="en-US" altLang="ja-JP" dirty="0"/>
          </a:p>
        </p:txBody>
      </p:sp>
      <p:sp>
        <p:nvSpPr>
          <p:cNvPr id="4" name="スライド番号プレースホルダー 3">
            <a:extLst>
              <a:ext uri="{FF2B5EF4-FFF2-40B4-BE49-F238E27FC236}">
                <a16:creationId xmlns:a16="http://schemas.microsoft.com/office/drawing/2014/main" id="{4071066B-9A80-E444-8369-6AB68188255F}"/>
              </a:ext>
            </a:extLst>
          </p:cNvPr>
          <p:cNvSpPr>
            <a:spLocks noGrp="1"/>
          </p:cNvSpPr>
          <p:nvPr>
            <p:ph type="sldNum" sz="quarter" idx="12"/>
          </p:nvPr>
        </p:nvSpPr>
        <p:spPr/>
        <p:txBody>
          <a:bodyPr/>
          <a:lstStyle/>
          <a:p>
            <a:fld id="{A238D3D1-4BED-4756-B995-D8D7310A74AE}" type="slidenum">
              <a:rPr kumimoji="1" lang="ja-JP" altLang="en-US" smtClean="0"/>
              <a:t>31</a:t>
            </a:fld>
            <a:endParaRPr kumimoji="1" lang="ja-JP" altLang="en-US"/>
          </a:p>
        </p:txBody>
      </p:sp>
    </p:spTree>
    <p:extLst>
      <p:ext uri="{BB962C8B-B14F-4D97-AF65-F5344CB8AC3E}">
        <p14:creationId xmlns:p14="http://schemas.microsoft.com/office/powerpoint/2010/main" val="4219961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FDA8AE-73A9-1A40-9829-E3517130833D}"/>
              </a:ext>
            </a:extLst>
          </p:cNvPr>
          <p:cNvSpPr>
            <a:spLocks noGrp="1"/>
          </p:cNvSpPr>
          <p:nvPr>
            <p:ph type="title"/>
          </p:nvPr>
        </p:nvSpPr>
        <p:spPr/>
        <p:txBody>
          <a:bodyPr/>
          <a:lstStyle/>
          <a:p>
            <a:r>
              <a:rPr kumimoji="1" lang="ja-JP" altLang="en-US"/>
              <a:t>団体と個人の比較の実数値</a:t>
            </a:r>
          </a:p>
        </p:txBody>
      </p:sp>
      <p:sp>
        <p:nvSpPr>
          <p:cNvPr id="4" name="スライド番号プレースホルダー 3">
            <a:extLst>
              <a:ext uri="{FF2B5EF4-FFF2-40B4-BE49-F238E27FC236}">
                <a16:creationId xmlns:a16="http://schemas.microsoft.com/office/drawing/2014/main" id="{982BF0A9-AB38-E842-AF39-81AA92097D5A}"/>
              </a:ext>
            </a:extLst>
          </p:cNvPr>
          <p:cNvSpPr>
            <a:spLocks noGrp="1"/>
          </p:cNvSpPr>
          <p:nvPr>
            <p:ph type="sldNum" sz="quarter" idx="12"/>
          </p:nvPr>
        </p:nvSpPr>
        <p:spPr/>
        <p:txBody>
          <a:bodyPr/>
          <a:lstStyle/>
          <a:p>
            <a:fld id="{A238D3D1-4BED-4756-B995-D8D7310A74AE}" type="slidenum">
              <a:rPr kumimoji="1" lang="ja-JP" altLang="en-US" smtClean="0"/>
              <a:t>32</a:t>
            </a:fld>
            <a:endParaRPr kumimoji="1" lang="ja-JP" altLang="en-US"/>
          </a:p>
        </p:txBody>
      </p:sp>
      <p:graphicFrame>
        <p:nvGraphicFramePr>
          <p:cNvPr id="5" name="表 5">
            <a:extLst>
              <a:ext uri="{FF2B5EF4-FFF2-40B4-BE49-F238E27FC236}">
                <a16:creationId xmlns:a16="http://schemas.microsoft.com/office/drawing/2014/main" id="{D3FC7423-5E49-3448-B865-E5BE83F54508}"/>
              </a:ext>
            </a:extLst>
          </p:cNvPr>
          <p:cNvGraphicFramePr>
            <a:graphicFrameLocks noGrp="1"/>
          </p:cNvGraphicFramePr>
          <p:nvPr>
            <p:extLst>
              <p:ext uri="{D42A27DB-BD31-4B8C-83A1-F6EECF244321}">
                <p14:modId xmlns:p14="http://schemas.microsoft.com/office/powerpoint/2010/main" val="2452841000"/>
              </p:ext>
            </p:extLst>
          </p:nvPr>
        </p:nvGraphicFramePr>
        <p:xfrm>
          <a:off x="1501775" y="2687319"/>
          <a:ext cx="6096000" cy="2122674"/>
        </p:xfrm>
        <a:graphic>
          <a:graphicData uri="http://schemas.openxmlformats.org/drawingml/2006/table">
            <a:tbl>
              <a:tblPr bandRow="1">
                <a:tableStyleId>{5C22544A-7EE6-4342-B048-85BDC9FD1C3A}</a:tableStyleId>
              </a:tblPr>
              <a:tblGrid>
                <a:gridCol w="2032000">
                  <a:extLst>
                    <a:ext uri="{9D8B030D-6E8A-4147-A177-3AD203B41FA5}">
                      <a16:colId xmlns:a16="http://schemas.microsoft.com/office/drawing/2014/main" val="2540621778"/>
                    </a:ext>
                  </a:extLst>
                </a:gridCol>
                <a:gridCol w="2032000">
                  <a:extLst>
                    <a:ext uri="{9D8B030D-6E8A-4147-A177-3AD203B41FA5}">
                      <a16:colId xmlns:a16="http://schemas.microsoft.com/office/drawing/2014/main" val="2283082630"/>
                    </a:ext>
                  </a:extLst>
                </a:gridCol>
                <a:gridCol w="2032000">
                  <a:extLst>
                    <a:ext uri="{9D8B030D-6E8A-4147-A177-3AD203B41FA5}">
                      <a16:colId xmlns:a16="http://schemas.microsoft.com/office/drawing/2014/main" val="3017442383"/>
                    </a:ext>
                  </a:extLst>
                </a:gridCol>
              </a:tblGrid>
              <a:tr h="707558">
                <a:tc>
                  <a:txBody>
                    <a:bodyPr/>
                    <a:lstStyle/>
                    <a:p>
                      <a:pPr algn="ct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800"/>
                        <a:t>団体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800"/>
                        <a:t>個人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9481228"/>
                  </a:ext>
                </a:extLst>
              </a:tr>
              <a:tr h="707558">
                <a:tc>
                  <a:txBody>
                    <a:bodyPr/>
                    <a:lstStyle/>
                    <a:p>
                      <a:pPr algn="ctr"/>
                      <a:r>
                        <a:rPr kumimoji="1" lang="ja-JP" altLang="en-US" sz="1800"/>
                        <a:t>著作権表示があるトークン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350" b="0" i="0" kern="1200" dirty="0">
                          <a:solidFill>
                            <a:schemeClr val="dk1"/>
                          </a:solidFill>
                          <a:effectLst/>
                          <a:latin typeface="+mn-lt"/>
                          <a:ea typeface="+mn-ea"/>
                          <a:cs typeface="+mn-cs"/>
                        </a:rPr>
                        <a:t>66,977,741</a:t>
                      </a:r>
                      <a:endParaRPr kumimoji="1" lang="ja-JP" altLang="en-US"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350" b="0" i="0" kern="1200" dirty="0">
                          <a:solidFill>
                            <a:schemeClr val="dk1"/>
                          </a:solidFill>
                          <a:effectLst/>
                          <a:latin typeface="+mn-lt"/>
                          <a:ea typeface="+mn-ea"/>
                          <a:cs typeface="+mn-cs"/>
                        </a:rPr>
                        <a:t>17,849,760</a:t>
                      </a:r>
                      <a:endParaRPr kumimoji="1" lang="ja-JP" altLang="en-US"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782504"/>
                  </a:ext>
                </a:extLst>
              </a:tr>
              <a:tr h="7075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a:t>著作権表示がないトークン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350" b="0" i="0" kern="1200" dirty="0">
                          <a:solidFill>
                            <a:schemeClr val="dk1"/>
                          </a:solidFill>
                          <a:effectLst/>
                          <a:latin typeface="+mn-lt"/>
                          <a:ea typeface="+mn-ea"/>
                          <a:cs typeface="+mn-cs"/>
                        </a:rPr>
                        <a:t>6,018,202</a:t>
                      </a:r>
                      <a:endParaRPr kumimoji="1" lang="ja-JP" altLang="en-US"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350" b="0" i="0" kern="1200" dirty="0">
                          <a:solidFill>
                            <a:schemeClr val="dk1"/>
                          </a:solidFill>
                          <a:effectLst/>
                          <a:latin typeface="+mn-lt"/>
                          <a:ea typeface="+mn-ea"/>
                          <a:cs typeface="+mn-cs"/>
                        </a:rPr>
                        <a:t>2,521,169</a:t>
                      </a:r>
                      <a:endParaRPr kumimoji="1" lang="ja-JP" altLang="en-US"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1680399"/>
                  </a:ext>
                </a:extLst>
              </a:tr>
            </a:tbl>
          </a:graphicData>
        </a:graphic>
      </p:graphicFrame>
    </p:spTree>
    <p:extLst>
      <p:ext uri="{BB962C8B-B14F-4D97-AF65-F5344CB8AC3E}">
        <p14:creationId xmlns:p14="http://schemas.microsoft.com/office/powerpoint/2010/main" val="3807261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B7E339-DBAE-6948-A425-B95F396AD728}"/>
              </a:ext>
            </a:extLst>
          </p:cNvPr>
          <p:cNvSpPr>
            <a:spLocks noGrp="1"/>
          </p:cNvSpPr>
          <p:nvPr>
            <p:ph type="title"/>
          </p:nvPr>
        </p:nvSpPr>
        <p:spPr/>
        <p:txBody>
          <a:bodyPr/>
          <a:lstStyle/>
          <a:p>
            <a:r>
              <a:rPr lang="en-US" altLang="ja-JP" dirty="0"/>
              <a:t>RQ2</a:t>
            </a:r>
            <a:r>
              <a:rPr lang="ja-JP" altLang="en-US"/>
              <a:t>：個人開発者別の傾向</a:t>
            </a:r>
            <a:endParaRPr kumimoji="1" lang="ja-JP" altLang="en-US"/>
          </a:p>
        </p:txBody>
      </p:sp>
      <p:sp>
        <p:nvSpPr>
          <p:cNvPr id="4" name="スライド番号プレースホルダー 3">
            <a:extLst>
              <a:ext uri="{FF2B5EF4-FFF2-40B4-BE49-F238E27FC236}">
                <a16:creationId xmlns:a16="http://schemas.microsoft.com/office/drawing/2014/main" id="{2E36B088-609A-2F4C-86C2-A419694A082A}"/>
              </a:ext>
            </a:extLst>
          </p:cNvPr>
          <p:cNvSpPr>
            <a:spLocks noGrp="1"/>
          </p:cNvSpPr>
          <p:nvPr>
            <p:ph type="sldNum" sz="quarter" idx="12"/>
          </p:nvPr>
        </p:nvSpPr>
        <p:spPr/>
        <p:txBody>
          <a:bodyPr/>
          <a:lstStyle/>
          <a:p>
            <a:fld id="{A238D3D1-4BED-4756-B995-D8D7310A74AE}" type="slidenum">
              <a:rPr kumimoji="1" lang="ja-JP" altLang="en-US" smtClean="0"/>
              <a:t>33</a:t>
            </a:fld>
            <a:endParaRPr kumimoji="1" lang="ja-JP" altLang="en-US"/>
          </a:p>
        </p:txBody>
      </p:sp>
      <p:graphicFrame>
        <p:nvGraphicFramePr>
          <p:cNvPr id="6" name="グラフ 5">
            <a:extLst>
              <a:ext uri="{FF2B5EF4-FFF2-40B4-BE49-F238E27FC236}">
                <a16:creationId xmlns:a16="http://schemas.microsoft.com/office/drawing/2014/main" id="{609F72F6-102D-124A-B5DE-59F2369D4E88}"/>
              </a:ext>
            </a:extLst>
          </p:cNvPr>
          <p:cNvGraphicFramePr/>
          <p:nvPr>
            <p:extLst>
              <p:ext uri="{D42A27DB-BD31-4B8C-83A1-F6EECF244321}">
                <p14:modId xmlns:p14="http://schemas.microsoft.com/office/powerpoint/2010/main" val="3487429142"/>
              </p:ext>
            </p:extLst>
          </p:nvPr>
        </p:nvGraphicFramePr>
        <p:xfrm>
          <a:off x="228600" y="1692876"/>
          <a:ext cx="8675688" cy="4615851"/>
        </p:xfrm>
        <a:graphic>
          <a:graphicData uri="http://schemas.openxmlformats.org/drawingml/2006/chart">
            <c:chart xmlns:c="http://schemas.openxmlformats.org/drawingml/2006/chart" xmlns:r="http://schemas.openxmlformats.org/officeDocument/2006/relationships" r:id="rId2"/>
          </a:graphicData>
        </a:graphic>
      </p:graphicFrame>
      <p:sp>
        <p:nvSpPr>
          <p:cNvPr id="10" name="右矢印 9">
            <a:extLst>
              <a:ext uri="{FF2B5EF4-FFF2-40B4-BE49-F238E27FC236}">
                <a16:creationId xmlns:a16="http://schemas.microsoft.com/office/drawing/2014/main" id="{5E71E3F8-E5D6-D94A-B508-F9A800B2799F}"/>
              </a:ext>
            </a:extLst>
          </p:cNvPr>
          <p:cNvSpPr/>
          <p:nvPr/>
        </p:nvSpPr>
        <p:spPr>
          <a:xfrm rot="9255127">
            <a:off x="2162426" y="3223876"/>
            <a:ext cx="1099204" cy="585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7FD19F13-A09D-49F2-8E3A-6EFF6F17AA56}"/>
              </a:ext>
            </a:extLst>
          </p:cNvPr>
          <p:cNvSpPr txBox="1"/>
          <p:nvPr/>
        </p:nvSpPr>
        <p:spPr>
          <a:xfrm>
            <a:off x="2025517" y="2661993"/>
            <a:ext cx="5947462" cy="369332"/>
          </a:xfrm>
          <a:prstGeom prst="rect">
            <a:avLst/>
          </a:prstGeom>
          <a:noFill/>
        </p:spPr>
        <p:txBody>
          <a:bodyPr wrap="none" rtlCol="0">
            <a:spAutoFit/>
          </a:bodyPr>
          <a:lstStyle/>
          <a:p>
            <a:pPr algn="ctr"/>
            <a:r>
              <a:rPr kumimoji="1" lang="ja-JP" altLang="en-US" sz="1800" dirty="0"/>
              <a:t>著作権表示があるトークンの割合が低い個人開発者が多い</a:t>
            </a:r>
          </a:p>
        </p:txBody>
      </p:sp>
    </p:spTree>
    <p:extLst>
      <p:ext uri="{BB962C8B-B14F-4D97-AF65-F5344CB8AC3E}">
        <p14:creationId xmlns:p14="http://schemas.microsoft.com/office/powerpoint/2010/main" val="724263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474878-B9BC-AF46-82EF-442587AE1F73}"/>
              </a:ext>
            </a:extLst>
          </p:cNvPr>
          <p:cNvSpPr>
            <a:spLocks noGrp="1"/>
          </p:cNvSpPr>
          <p:nvPr>
            <p:ph type="title"/>
          </p:nvPr>
        </p:nvSpPr>
        <p:spPr/>
        <p:txBody>
          <a:bodyPr/>
          <a:lstStyle/>
          <a:p>
            <a:r>
              <a:rPr lang="ja-JP" altLang="en-US"/>
              <a:t>著作権表示があるトークンの</a:t>
            </a:r>
            <a:br>
              <a:rPr lang="en-US" altLang="ja-JP" dirty="0"/>
            </a:br>
            <a:r>
              <a:rPr lang="ja-JP" altLang="en-US"/>
              <a:t>割合が低い個人開発者の内訳</a:t>
            </a:r>
            <a:endParaRPr kumimoji="1" lang="ja-JP" altLang="en-US"/>
          </a:p>
        </p:txBody>
      </p:sp>
      <p:sp>
        <p:nvSpPr>
          <p:cNvPr id="4" name="スライド番号プレースホルダー 3">
            <a:extLst>
              <a:ext uri="{FF2B5EF4-FFF2-40B4-BE49-F238E27FC236}">
                <a16:creationId xmlns:a16="http://schemas.microsoft.com/office/drawing/2014/main" id="{E3FFD07D-19C5-C048-BD70-7FFD0C09503D}"/>
              </a:ext>
            </a:extLst>
          </p:cNvPr>
          <p:cNvSpPr>
            <a:spLocks noGrp="1"/>
          </p:cNvSpPr>
          <p:nvPr>
            <p:ph type="sldNum" sz="quarter" idx="12"/>
          </p:nvPr>
        </p:nvSpPr>
        <p:spPr/>
        <p:txBody>
          <a:bodyPr/>
          <a:lstStyle/>
          <a:p>
            <a:fld id="{A238D3D1-4BED-4756-B995-D8D7310A74AE}" type="slidenum">
              <a:rPr kumimoji="1" lang="ja-JP" altLang="en-US" smtClean="0"/>
              <a:t>34</a:t>
            </a:fld>
            <a:endParaRPr kumimoji="1" lang="ja-JP" altLang="en-US"/>
          </a:p>
        </p:txBody>
      </p:sp>
      <p:sp>
        <p:nvSpPr>
          <p:cNvPr id="9" name="右矢印 8">
            <a:extLst>
              <a:ext uri="{FF2B5EF4-FFF2-40B4-BE49-F238E27FC236}">
                <a16:creationId xmlns:a16="http://schemas.microsoft.com/office/drawing/2014/main" id="{BC27DB79-1667-C141-9350-0BB2E965C6E1}"/>
              </a:ext>
            </a:extLst>
          </p:cNvPr>
          <p:cNvSpPr/>
          <p:nvPr/>
        </p:nvSpPr>
        <p:spPr>
          <a:xfrm>
            <a:off x="1235003" y="5604534"/>
            <a:ext cx="1387366" cy="7041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2A98C5DB-531A-BA49-922C-3A8962DB58E2}"/>
              </a:ext>
            </a:extLst>
          </p:cNvPr>
          <p:cNvSpPr/>
          <p:nvPr/>
        </p:nvSpPr>
        <p:spPr>
          <a:xfrm>
            <a:off x="2733719" y="5756575"/>
            <a:ext cx="4366831" cy="707886"/>
          </a:xfrm>
          <a:prstGeom prst="rect">
            <a:avLst/>
          </a:prstGeom>
        </p:spPr>
        <p:txBody>
          <a:bodyPr wrap="square">
            <a:spAutoFit/>
          </a:bodyPr>
          <a:lstStyle/>
          <a:p>
            <a:r>
              <a:rPr lang="ja-JP" altLang="en-US" sz="2000"/>
              <a:t>ほとんどの個人開発者が</a:t>
            </a:r>
            <a:r>
              <a:rPr lang="en-US" altLang="ja-JP" sz="2000" dirty="0"/>
              <a:t>1000</a:t>
            </a:r>
            <a:r>
              <a:rPr lang="ja-JP" altLang="en-US" sz="2000"/>
              <a:t>以下のトークンしか追加していない</a:t>
            </a:r>
            <a:endParaRPr lang="en-US" altLang="ja-JP" sz="2000" dirty="0"/>
          </a:p>
        </p:txBody>
      </p:sp>
      <p:pic>
        <p:nvPicPr>
          <p:cNvPr id="3" name="グラフィックス 2">
            <a:extLst>
              <a:ext uri="{FF2B5EF4-FFF2-40B4-BE49-F238E27FC236}">
                <a16:creationId xmlns:a16="http://schemas.microsoft.com/office/drawing/2014/main" id="{C475084C-1264-7447-ACF8-910983E3A5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54600" y="1564622"/>
            <a:ext cx="6223688" cy="4044968"/>
          </a:xfrm>
          <a:prstGeom prst="rect">
            <a:avLst/>
          </a:prstGeom>
        </p:spPr>
      </p:pic>
    </p:spTree>
    <p:extLst>
      <p:ext uri="{BB962C8B-B14F-4D97-AF65-F5344CB8AC3E}">
        <p14:creationId xmlns:p14="http://schemas.microsoft.com/office/powerpoint/2010/main" val="1112488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E4AA18-7E2E-294D-9D97-CD82B9EDCA16}"/>
              </a:ext>
            </a:extLst>
          </p:cNvPr>
          <p:cNvSpPr>
            <a:spLocks noGrp="1"/>
          </p:cNvSpPr>
          <p:nvPr>
            <p:ph type="title"/>
          </p:nvPr>
        </p:nvSpPr>
        <p:spPr/>
        <p:txBody>
          <a:bodyPr/>
          <a:lstStyle/>
          <a:p>
            <a:r>
              <a:rPr kumimoji="1" lang="en-US" altLang="ja-JP" dirty="0"/>
              <a:t>RQ3</a:t>
            </a:r>
            <a:endParaRPr kumimoji="1" lang="ja-JP" altLang="en-US"/>
          </a:p>
        </p:txBody>
      </p:sp>
      <p:sp>
        <p:nvSpPr>
          <p:cNvPr id="3" name="コンテンツ プレースホルダー 2">
            <a:extLst>
              <a:ext uri="{FF2B5EF4-FFF2-40B4-BE49-F238E27FC236}">
                <a16:creationId xmlns:a16="http://schemas.microsoft.com/office/drawing/2014/main" id="{B20DEEB0-EC9A-FD42-8E3A-78B008188413}"/>
              </a:ext>
            </a:extLst>
          </p:cNvPr>
          <p:cNvSpPr>
            <a:spLocks noGrp="1"/>
          </p:cNvSpPr>
          <p:nvPr>
            <p:ph idx="1"/>
          </p:nvPr>
        </p:nvSpPr>
        <p:spPr/>
        <p:txBody>
          <a:bodyPr/>
          <a:lstStyle/>
          <a:p>
            <a:pPr marL="0" indent="0">
              <a:buNone/>
            </a:pPr>
            <a:r>
              <a:rPr lang="en" altLang="ja-JP" dirty="0"/>
              <a:t>RQ3:</a:t>
            </a:r>
            <a:r>
              <a:rPr lang="ja-JP" altLang="en-US"/>
              <a:t>機能ごとに分けられたディレクトリによって著作権表示があるソースコードの割合に違いはあるのか？</a:t>
            </a:r>
          </a:p>
          <a:p>
            <a:endParaRPr kumimoji="1" lang="ja-JP" altLang="en-US"/>
          </a:p>
        </p:txBody>
      </p:sp>
      <p:sp>
        <p:nvSpPr>
          <p:cNvPr id="4" name="スライド番号プレースホルダー 3">
            <a:extLst>
              <a:ext uri="{FF2B5EF4-FFF2-40B4-BE49-F238E27FC236}">
                <a16:creationId xmlns:a16="http://schemas.microsoft.com/office/drawing/2014/main" id="{D4FEDF74-93E3-2948-A601-2F54A712839D}"/>
              </a:ext>
            </a:extLst>
          </p:cNvPr>
          <p:cNvSpPr>
            <a:spLocks noGrp="1"/>
          </p:cNvSpPr>
          <p:nvPr>
            <p:ph type="sldNum" sz="quarter" idx="12"/>
          </p:nvPr>
        </p:nvSpPr>
        <p:spPr/>
        <p:txBody>
          <a:bodyPr/>
          <a:lstStyle/>
          <a:p>
            <a:fld id="{A238D3D1-4BED-4756-B995-D8D7310A74AE}" type="slidenum">
              <a:rPr kumimoji="1" lang="ja-JP" altLang="en-US" smtClean="0"/>
              <a:t>35</a:t>
            </a:fld>
            <a:endParaRPr kumimoji="1" lang="ja-JP" altLang="en-US"/>
          </a:p>
        </p:txBody>
      </p:sp>
    </p:spTree>
    <p:extLst>
      <p:ext uri="{BB962C8B-B14F-4D97-AF65-F5344CB8AC3E}">
        <p14:creationId xmlns:p14="http://schemas.microsoft.com/office/powerpoint/2010/main" val="3697741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96CD5C-21A9-664C-ADD9-77BCAAC17E8A}"/>
              </a:ext>
            </a:extLst>
          </p:cNvPr>
          <p:cNvSpPr>
            <a:spLocks noGrp="1"/>
          </p:cNvSpPr>
          <p:nvPr>
            <p:ph type="title"/>
          </p:nvPr>
        </p:nvSpPr>
        <p:spPr/>
        <p:txBody>
          <a:bodyPr/>
          <a:lstStyle/>
          <a:p>
            <a:r>
              <a:rPr kumimoji="1" lang="en-US" altLang="ja-JP" dirty="0"/>
              <a:t>RQ3</a:t>
            </a:r>
            <a:r>
              <a:rPr kumimoji="1" lang="ja-JP" altLang="en-US"/>
              <a:t>：機能ごとの比較</a:t>
            </a:r>
          </a:p>
        </p:txBody>
      </p:sp>
      <p:graphicFrame>
        <p:nvGraphicFramePr>
          <p:cNvPr id="5" name="コンテンツ プレースホルダー 4">
            <a:extLst>
              <a:ext uri="{FF2B5EF4-FFF2-40B4-BE49-F238E27FC236}">
                <a16:creationId xmlns:a16="http://schemas.microsoft.com/office/drawing/2014/main" id="{DE7E3C6D-7D59-644D-8F3E-42C8E230C339}"/>
              </a:ext>
            </a:extLst>
          </p:cNvPr>
          <p:cNvGraphicFramePr>
            <a:graphicFrameLocks noGrp="1"/>
          </p:cNvGraphicFramePr>
          <p:nvPr>
            <p:ph idx="1"/>
            <p:extLst>
              <p:ext uri="{D42A27DB-BD31-4B8C-83A1-F6EECF244321}">
                <p14:modId xmlns:p14="http://schemas.microsoft.com/office/powerpoint/2010/main" val="2411006177"/>
              </p:ext>
            </p:extLst>
          </p:nvPr>
        </p:nvGraphicFramePr>
        <p:xfrm>
          <a:off x="0" y="1600200"/>
          <a:ext cx="9144000" cy="4997452"/>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a:extLst>
              <a:ext uri="{FF2B5EF4-FFF2-40B4-BE49-F238E27FC236}">
                <a16:creationId xmlns:a16="http://schemas.microsoft.com/office/drawing/2014/main" id="{E888438D-935C-D449-9E2A-2E5AD13F31F0}"/>
              </a:ext>
            </a:extLst>
          </p:cNvPr>
          <p:cNvSpPr>
            <a:spLocks noGrp="1"/>
          </p:cNvSpPr>
          <p:nvPr>
            <p:ph type="sldNum" sz="quarter" idx="12"/>
          </p:nvPr>
        </p:nvSpPr>
        <p:spPr/>
        <p:txBody>
          <a:bodyPr/>
          <a:lstStyle/>
          <a:p>
            <a:fld id="{A238D3D1-4BED-4756-B995-D8D7310A74AE}" type="slidenum">
              <a:rPr kumimoji="1" lang="ja-JP" altLang="en-US" smtClean="0"/>
              <a:t>36</a:t>
            </a:fld>
            <a:endParaRPr kumimoji="1" lang="ja-JP" altLang="en-US"/>
          </a:p>
        </p:txBody>
      </p:sp>
    </p:spTree>
    <p:extLst>
      <p:ext uri="{BB962C8B-B14F-4D97-AF65-F5344CB8AC3E}">
        <p14:creationId xmlns:p14="http://schemas.microsoft.com/office/powerpoint/2010/main" val="461292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E968A9-5F64-5144-B62F-CC19FCB55CA8}"/>
              </a:ext>
            </a:extLst>
          </p:cNvPr>
          <p:cNvSpPr>
            <a:spLocks noGrp="1"/>
          </p:cNvSpPr>
          <p:nvPr>
            <p:ph type="title"/>
          </p:nvPr>
        </p:nvSpPr>
        <p:spPr/>
        <p:txBody>
          <a:bodyPr/>
          <a:lstStyle/>
          <a:p>
            <a:r>
              <a:rPr kumimoji="1" lang="en-US" altLang="ja-JP" dirty="0"/>
              <a:t>RQ3</a:t>
            </a:r>
            <a:r>
              <a:rPr lang="ja-JP" altLang="en-US"/>
              <a:t>：考察</a:t>
            </a:r>
            <a:endParaRPr kumimoji="1" lang="ja-JP" altLang="en-US"/>
          </a:p>
        </p:txBody>
      </p:sp>
      <p:sp>
        <p:nvSpPr>
          <p:cNvPr id="3" name="コンテンツ プレースホルダー 2">
            <a:extLst>
              <a:ext uri="{FF2B5EF4-FFF2-40B4-BE49-F238E27FC236}">
                <a16:creationId xmlns:a16="http://schemas.microsoft.com/office/drawing/2014/main" id="{D3B0122E-22FF-B04D-90E2-5E594ED5A62E}"/>
              </a:ext>
            </a:extLst>
          </p:cNvPr>
          <p:cNvSpPr>
            <a:spLocks noGrp="1"/>
          </p:cNvSpPr>
          <p:nvPr>
            <p:ph idx="1"/>
          </p:nvPr>
        </p:nvSpPr>
        <p:spPr/>
        <p:txBody>
          <a:bodyPr/>
          <a:lstStyle/>
          <a:p>
            <a:pPr marL="0" indent="0">
              <a:buNone/>
            </a:pPr>
            <a:r>
              <a:rPr kumimoji="1" lang="ja-JP" altLang="en-US"/>
              <a:t>開発している団体や個人が異なるため，</a:t>
            </a:r>
            <a:endParaRPr kumimoji="1" lang="en-US" altLang="ja-JP" dirty="0"/>
          </a:p>
          <a:p>
            <a:pPr marL="0" indent="0">
              <a:buNone/>
            </a:pPr>
            <a:endParaRPr kumimoji="1" lang="en-US" altLang="ja-JP" dirty="0"/>
          </a:p>
          <a:p>
            <a:r>
              <a:rPr kumimoji="1" lang="ja-JP" altLang="en-US"/>
              <a:t>著作権表示の管理方法が異なる</a:t>
            </a:r>
            <a:endParaRPr kumimoji="1" lang="en-US" altLang="ja-JP" dirty="0"/>
          </a:p>
          <a:p>
            <a:r>
              <a:rPr kumimoji="1" lang="ja-JP" altLang="en-US"/>
              <a:t>リファクタリングがされているかどうかの違いある</a:t>
            </a:r>
            <a:endParaRPr kumimoji="1" lang="en-US" altLang="ja-JP" dirty="0"/>
          </a:p>
          <a:p>
            <a:r>
              <a:rPr kumimoji="1" lang="ja-JP" altLang="en-US"/>
              <a:t>ソースコードの再利用回数が異なる</a:t>
            </a:r>
            <a:endParaRPr kumimoji="1" lang="en-US" altLang="ja-JP" dirty="0"/>
          </a:p>
          <a:p>
            <a:endParaRPr lang="en-US" altLang="ja-JP" dirty="0"/>
          </a:p>
          <a:p>
            <a:pPr marL="0" indent="0">
              <a:buNone/>
            </a:pPr>
            <a:r>
              <a:rPr kumimoji="1" lang="ja-JP" altLang="en-US"/>
              <a:t>可能性などが考えられる</a:t>
            </a:r>
          </a:p>
        </p:txBody>
      </p:sp>
      <p:sp>
        <p:nvSpPr>
          <p:cNvPr id="4" name="スライド番号プレースホルダー 3">
            <a:extLst>
              <a:ext uri="{FF2B5EF4-FFF2-40B4-BE49-F238E27FC236}">
                <a16:creationId xmlns:a16="http://schemas.microsoft.com/office/drawing/2014/main" id="{D3452D8C-107B-4D4E-8BA1-E7DCCAD11EC6}"/>
              </a:ext>
            </a:extLst>
          </p:cNvPr>
          <p:cNvSpPr>
            <a:spLocks noGrp="1"/>
          </p:cNvSpPr>
          <p:nvPr>
            <p:ph type="sldNum" sz="quarter" idx="12"/>
          </p:nvPr>
        </p:nvSpPr>
        <p:spPr/>
        <p:txBody>
          <a:bodyPr/>
          <a:lstStyle/>
          <a:p>
            <a:fld id="{A238D3D1-4BED-4756-B995-D8D7310A74AE}" type="slidenum">
              <a:rPr kumimoji="1" lang="ja-JP" altLang="en-US" smtClean="0"/>
              <a:t>37</a:t>
            </a:fld>
            <a:endParaRPr kumimoji="1" lang="ja-JP" altLang="en-US"/>
          </a:p>
        </p:txBody>
      </p:sp>
    </p:spTree>
    <p:extLst>
      <p:ext uri="{BB962C8B-B14F-4D97-AF65-F5344CB8AC3E}">
        <p14:creationId xmlns:p14="http://schemas.microsoft.com/office/powerpoint/2010/main" val="15502661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7D6C81-E5DA-8240-9092-5DA3D5800C6F}"/>
              </a:ext>
            </a:extLst>
          </p:cNvPr>
          <p:cNvSpPr>
            <a:spLocks noGrp="1"/>
          </p:cNvSpPr>
          <p:nvPr>
            <p:ph type="title"/>
          </p:nvPr>
        </p:nvSpPr>
        <p:spPr/>
        <p:txBody>
          <a:bodyPr/>
          <a:lstStyle/>
          <a:p>
            <a:r>
              <a:rPr kumimoji="1" lang="en-US" altLang="ja-JP" dirty="0"/>
              <a:t>OSS</a:t>
            </a:r>
            <a:r>
              <a:rPr kumimoji="1" lang="ja-JP" altLang="en-US"/>
              <a:t>の著作権を侵してしまう場合</a:t>
            </a:r>
          </a:p>
        </p:txBody>
      </p:sp>
      <p:sp>
        <p:nvSpPr>
          <p:cNvPr id="3" name="コンテンツ プレースホルダー 2">
            <a:extLst>
              <a:ext uri="{FF2B5EF4-FFF2-40B4-BE49-F238E27FC236}">
                <a16:creationId xmlns:a16="http://schemas.microsoft.com/office/drawing/2014/main" id="{854D4336-5972-F346-BC80-351A5B9D4D29}"/>
              </a:ext>
            </a:extLst>
          </p:cNvPr>
          <p:cNvSpPr>
            <a:spLocks noGrp="1"/>
          </p:cNvSpPr>
          <p:nvPr>
            <p:ph idx="1"/>
          </p:nvPr>
        </p:nvSpPr>
        <p:spPr/>
        <p:txBody>
          <a:bodyPr/>
          <a:lstStyle/>
          <a:p>
            <a:r>
              <a:rPr kumimoji="1" lang="ja-JP" altLang="en-US"/>
              <a:t>ライセンスで</a:t>
            </a:r>
            <a:r>
              <a:rPr kumimoji="1" lang="en-US" altLang="ja-JP" dirty="0"/>
              <a:t>OSS</a:t>
            </a:r>
            <a:r>
              <a:rPr kumimoji="1" lang="ja-JP" altLang="en-US"/>
              <a:t>を利用したソースコードの公開を求めているが，セキュリティの問題などでソースコードを公開したくない</a:t>
            </a:r>
            <a:endParaRPr kumimoji="1" lang="en-US" altLang="ja-JP" dirty="0"/>
          </a:p>
          <a:p>
            <a:endParaRPr lang="en-US" altLang="ja-JP" dirty="0"/>
          </a:p>
          <a:p>
            <a:endParaRPr kumimoji="1" lang="en-US" altLang="ja-JP" dirty="0"/>
          </a:p>
          <a:p>
            <a:r>
              <a:rPr kumimoji="1" lang="ja-JP" altLang="en-US"/>
              <a:t>著作権保持者と交渉してライセンスの変更を求める</a:t>
            </a:r>
            <a:br>
              <a:rPr kumimoji="1" lang="en-US" altLang="ja-JP" dirty="0"/>
            </a:br>
            <a:r>
              <a:rPr kumimoji="1" lang="ja-JP" altLang="en-US"/>
              <a:t>必要がある</a:t>
            </a:r>
          </a:p>
        </p:txBody>
      </p:sp>
      <p:sp>
        <p:nvSpPr>
          <p:cNvPr id="4" name="スライド番号プレースホルダー 3">
            <a:extLst>
              <a:ext uri="{FF2B5EF4-FFF2-40B4-BE49-F238E27FC236}">
                <a16:creationId xmlns:a16="http://schemas.microsoft.com/office/drawing/2014/main" id="{F56187DE-97A9-454F-A382-4E888EEA8243}"/>
              </a:ext>
            </a:extLst>
          </p:cNvPr>
          <p:cNvSpPr>
            <a:spLocks noGrp="1"/>
          </p:cNvSpPr>
          <p:nvPr>
            <p:ph type="sldNum" sz="quarter" idx="12"/>
          </p:nvPr>
        </p:nvSpPr>
        <p:spPr/>
        <p:txBody>
          <a:bodyPr/>
          <a:lstStyle/>
          <a:p>
            <a:fld id="{A238D3D1-4BED-4756-B995-D8D7310A74AE}" type="slidenum">
              <a:rPr kumimoji="1" lang="ja-JP" altLang="en-US" smtClean="0"/>
              <a:t>38</a:t>
            </a:fld>
            <a:endParaRPr kumimoji="1" lang="ja-JP" altLang="en-US"/>
          </a:p>
        </p:txBody>
      </p:sp>
      <p:sp>
        <p:nvSpPr>
          <p:cNvPr id="5" name="下矢印 4">
            <a:extLst>
              <a:ext uri="{FF2B5EF4-FFF2-40B4-BE49-F238E27FC236}">
                <a16:creationId xmlns:a16="http://schemas.microsoft.com/office/drawing/2014/main" id="{CA203144-7706-214C-A0B6-FEC7C24F3BCF}"/>
              </a:ext>
            </a:extLst>
          </p:cNvPr>
          <p:cNvSpPr/>
          <p:nvPr/>
        </p:nvSpPr>
        <p:spPr>
          <a:xfrm>
            <a:off x="3953022" y="2528668"/>
            <a:ext cx="787790" cy="720969"/>
          </a:xfrm>
          <a:prstGeom prst="downArrow">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53B6280F-B37B-704E-B152-E71E3480845C}"/>
              </a:ext>
            </a:extLst>
          </p:cNvPr>
          <p:cNvSpPr/>
          <p:nvPr/>
        </p:nvSpPr>
        <p:spPr>
          <a:xfrm>
            <a:off x="1378634" y="4367702"/>
            <a:ext cx="5936566" cy="174439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著作権保持者を把握しきれていないと</a:t>
            </a:r>
            <a:br>
              <a:rPr kumimoji="1" lang="en-US" altLang="ja-JP" dirty="0">
                <a:solidFill>
                  <a:schemeClr val="tx1"/>
                </a:solidFill>
              </a:rPr>
            </a:br>
            <a:r>
              <a:rPr kumimoji="1" lang="ja-JP" altLang="en-US">
                <a:solidFill>
                  <a:schemeClr val="tx1"/>
                </a:solidFill>
              </a:rPr>
              <a:t>著作権を侵害してしまう</a:t>
            </a:r>
          </a:p>
        </p:txBody>
      </p:sp>
    </p:spTree>
    <p:extLst>
      <p:ext uri="{BB962C8B-B14F-4D97-AF65-F5344CB8AC3E}">
        <p14:creationId xmlns:p14="http://schemas.microsoft.com/office/powerpoint/2010/main" val="23194255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C5B9AE-2CBE-5340-96D6-149FDFE49C53}"/>
              </a:ext>
            </a:extLst>
          </p:cNvPr>
          <p:cNvSpPr>
            <a:spLocks noGrp="1"/>
          </p:cNvSpPr>
          <p:nvPr>
            <p:ph type="title"/>
          </p:nvPr>
        </p:nvSpPr>
        <p:spPr/>
        <p:txBody>
          <a:bodyPr/>
          <a:lstStyle/>
          <a:p>
            <a:r>
              <a:rPr kumimoji="1" lang="en-US" altLang="ja-JP" dirty="0"/>
              <a:t>2</a:t>
            </a:r>
            <a:r>
              <a:rPr kumimoji="1" lang="ja-JP" altLang="en-US"/>
              <a:t>つ以上のメールアドレスを使っており</a:t>
            </a:r>
            <a:br>
              <a:rPr kumimoji="1" lang="en-US" altLang="ja-JP" dirty="0"/>
            </a:br>
            <a:r>
              <a:rPr kumimoji="1" lang="ja-JP" altLang="en-US"/>
              <a:t>そのドメインが違う場合はどうなるのか</a:t>
            </a:r>
          </a:p>
        </p:txBody>
      </p:sp>
      <p:sp>
        <p:nvSpPr>
          <p:cNvPr id="5" name="テキスト ボックス 4">
            <a:extLst>
              <a:ext uri="{FF2B5EF4-FFF2-40B4-BE49-F238E27FC236}">
                <a16:creationId xmlns:a16="http://schemas.microsoft.com/office/drawing/2014/main" id="{03D9D388-D6F4-944E-95FC-96C7C6EEBD3B}"/>
              </a:ext>
            </a:extLst>
          </p:cNvPr>
          <p:cNvSpPr txBox="1"/>
          <p:nvPr/>
        </p:nvSpPr>
        <p:spPr>
          <a:xfrm>
            <a:off x="342593" y="2786632"/>
            <a:ext cx="3026790" cy="1631216"/>
          </a:xfrm>
          <a:prstGeom prst="rect">
            <a:avLst/>
          </a:prstGeom>
          <a:noFill/>
          <a:ln w="28575">
            <a:solidFill>
              <a:srgbClr val="00B050"/>
            </a:solidFill>
          </a:ln>
        </p:spPr>
        <p:txBody>
          <a:bodyPr wrap="none" rtlCol="0">
            <a:spAutoFit/>
          </a:bodyPr>
          <a:lstStyle/>
          <a:p>
            <a:pPr algn="ctr"/>
            <a:r>
              <a:rPr kumimoji="1" lang="en-US" altLang="ja-JP" sz="2800" dirty="0"/>
              <a:t>A</a:t>
            </a:r>
            <a:r>
              <a:rPr kumimoji="1" lang="ja-JP" altLang="en-US" sz="2800"/>
              <a:t>さん</a:t>
            </a:r>
            <a:endParaRPr kumimoji="1" lang="en-US" altLang="ja-JP" sz="2800" dirty="0"/>
          </a:p>
          <a:p>
            <a:pPr algn="ctr"/>
            <a:r>
              <a:rPr lang="en-US" altLang="ja-JP" dirty="0"/>
              <a:t>50</a:t>
            </a:r>
            <a:r>
              <a:rPr lang="ja-JP" altLang="en-US"/>
              <a:t>個のトークンを追加</a:t>
            </a:r>
            <a:endParaRPr kumimoji="1" lang="en-US" altLang="ja-JP" dirty="0"/>
          </a:p>
          <a:p>
            <a:pPr algn="ctr"/>
            <a:r>
              <a:rPr lang="en-US" altLang="ja-JP" dirty="0" err="1"/>
              <a:t>amd.com</a:t>
            </a:r>
            <a:endParaRPr lang="en-US" altLang="ja-JP" dirty="0"/>
          </a:p>
          <a:p>
            <a:pPr algn="ctr"/>
            <a:r>
              <a:rPr lang="en-US" altLang="ja-JP" dirty="0" err="1"/>
              <a:t>g</a:t>
            </a:r>
            <a:r>
              <a:rPr kumimoji="1" lang="en-US" altLang="ja-JP" dirty="0" err="1"/>
              <a:t>oogle.com</a:t>
            </a:r>
            <a:endParaRPr kumimoji="1" lang="ja-JP" altLang="en-US"/>
          </a:p>
        </p:txBody>
      </p:sp>
      <p:sp>
        <p:nvSpPr>
          <p:cNvPr id="8" name="テキスト ボックス 7">
            <a:extLst>
              <a:ext uri="{FF2B5EF4-FFF2-40B4-BE49-F238E27FC236}">
                <a16:creationId xmlns:a16="http://schemas.microsoft.com/office/drawing/2014/main" id="{A70CE24B-0A96-F84F-8C93-A5F0CFFF3AE4}"/>
              </a:ext>
            </a:extLst>
          </p:cNvPr>
          <p:cNvSpPr txBox="1"/>
          <p:nvPr/>
        </p:nvSpPr>
        <p:spPr>
          <a:xfrm>
            <a:off x="3995125" y="2300208"/>
            <a:ext cx="3558988" cy="83099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altLang="ja-JP" dirty="0" err="1"/>
              <a:t>a</a:t>
            </a:r>
            <a:r>
              <a:rPr kumimoji="1" lang="en-US" altLang="ja-JP" dirty="0" err="1"/>
              <a:t>md.com</a:t>
            </a:r>
            <a:r>
              <a:rPr kumimoji="1" lang="ja-JP" altLang="en-US"/>
              <a:t>で著作権表示が</a:t>
            </a:r>
            <a:br>
              <a:rPr kumimoji="1" lang="en-US" altLang="ja-JP" dirty="0"/>
            </a:br>
            <a:r>
              <a:rPr kumimoji="1" lang="ja-JP" altLang="en-US"/>
              <a:t>追加された場合</a:t>
            </a:r>
            <a:endParaRPr kumimoji="1" lang="en-US" altLang="ja-JP" dirty="0"/>
          </a:p>
        </p:txBody>
      </p:sp>
      <p:sp>
        <p:nvSpPr>
          <p:cNvPr id="9" name="テキスト ボックス 8">
            <a:extLst>
              <a:ext uri="{FF2B5EF4-FFF2-40B4-BE49-F238E27FC236}">
                <a16:creationId xmlns:a16="http://schemas.microsoft.com/office/drawing/2014/main" id="{67C465E4-CFF9-4E46-AAA1-7CDBED7F8F09}"/>
              </a:ext>
            </a:extLst>
          </p:cNvPr>
          <p:cNvSpPr txBox="1"/>
          <p:nvPr/>
        </p:nvSpPr>
        <p:spPr>
          <a:xfrm>
            <a:off x="3995125" y="3429000"/>
            <a:ext cx="4584909" cy="1938992"/>
          </a:xfrm>
          <a:prstGeom prst="rect">
            <a:avLst/>
          </a:prstGeom>
          <a:noFill/>
        </p:spPr>
        <p:txBody>
          <a:bodyPr wrap="none" rtlCol="0">
            <a:spAutoFit/>
          </a:bodyPr>
          <a:lstStyle/>
          <a:p>
            <a:pPr marL="342900" indent="-342900">
              <a:buFont typeface="Arial" panose="020B0604020202020204" pitchFamily="34" charset="0"/>
              <a:buChar char="•"/>
            </a:pPr>
            <a:r>
              <a:rPr lang="en-US" altLang="ja-JP" dirty="0" err="1"/>
              <a:t>amd.com</a:t>
            </a:r>
            <a:r>
              <a:rPr lang="ja-JP" altLang="en-US"/>
              <a:t>が著作権表示がある</a:t>
            </a:r>
            <a:br>
              <a:rPr lang="en-US" altLang="ja-JP" dirty="0"/>
            </a:br>
            <a:r>
              <a:rPr lang="ja-JP" altLang="en-US"/>
              <a:t>トークンを</a:t>
            </a:r>
            <a:r>
              <a:rPr lang="en-US" altLang="ja-JP" dirty="0"/>
              <a:t>50</a:t>
            </a:r>
            <a:r>
              <a:rPr lang="ja-JP" altLang="en-US"/>
              <a:t>個追加とみなす</a:t>
            </a:r>
            <a:endParaRPr lang="en-US" altLang="ja-JP" dirty="0"/>
          </a:p>
          <a:p>
            <a:pPr marL="342900" indent="-342900">
              <a:buFont typeface="Arial" panose="020B0604020202020204" pitchFamily="34" charset="0"/>
              <a:buChar char="•"/>
            </a:pPr>
            <a:endParaRPr kumimoji="1" lang="en-US" altLang="ja-JP" dirty="0"/>
          </a:p>
          <a:p>
            <a:pPr marL="342900" indent="-342900">
              <a:buFont typeface="Arial" panose="020B0604020202020204" pitchFamily="34" charset="0"/>
              <a:buChar char="•"/>
            </a:pPr>
            <a:r>
              <a:rPr lang="en-US" altLang="ja-JP" dirty="0" err="1"/>
              <a:t>google.com</a:t>
            </a:r>
            <a:r>
              <a:rPr lang="ja-JP" altLang="en-US"/>
              <a:t>にはトークン情報を</a:t>
            </a:r>
            <a:br>
              <a:rPr lang="en-US" altLang="ja-JP" dirty="0"/>
            </a:br>
            <a:r>
              <a:rPr lang="ja-JP" altLang="en-US"/>
              <a:t>加算しない</a:t>
            </a:r>
            <a:endParaRPr kumimoji="1" lang="ja-JP" altLang="en-US"/>
          </a:p>
        </p:txBody>
      </p:sp>
      <p:sp>
        <p:nvSpPr>
          <p:cNvPr id="3" name="テキスト ボックス 2">
            <a:extLst>
              <a:ext uri="{FF2B5EF4-FFF2-40B4-BE49-F238E27FC236}">
                <a16:creationId xmlns:a16="http://schemas.microsoft.com/office/drawing/2014/main" id="{7469AF11-AD87-9140-9E50-37D081D1991B}"/>
              </a:ext>
            </a:extLst>
          </p:cNvPr>
          <p:cNvSpPr txBox="1"/>
          <p:nvPr/>
        </p:nvSpPr>
        <p:spPr>
          <a:xfrm>
            <a:off x="229999" y="1689645"/>
            <a:ext cx="4336445" cy="461665"/>
          </a:xfrm>
          <a:prstGeom prst="rect">
            <a:avLst/>
          </a:prstGeom>
          <a:noFill/>
        </p:spPr>
        <p:txBody>
          <a:bodyPr wrap="none" rtlCol="0">
            <a:spAutoFit/>
          </a:bodyPr>
          <a:lstStyle/>
          <a:p>
            <a:pPr algn="ctr"/>
            <a:r>
              <a:rPr kumimoji="1" lang="ja-JP" altLang="en-US"/>
              <a:t>著作権表示がある方を優先する</a:t>
            </a:r>
          </a:p>
        </p:txBody>
      </p:sp>
    </p:spTree>
    <p:extLst>
      <p:ext uri="{BB962C8B-B14F-4D97-AF65-F5344CB8AC3E}">
        <p14:creationId xmlns:p14="http://schemas.microsoft.com/office/powerpoint/2010/main" val="3521048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724147-98CF-7B40-9320-1E6D000E9370}"/>
              </a:ext>
            </a:extLst>
          </p:cNvPr>
          <p:cNvSpPr>
            <a:spLocks noGrp="1"/>
          </p:cNvSpPr>
          <p:nvPr>
            <p:ph type="title"/>
          </p:nvPr>
        </p:nvSpPr>
        <p:spPr/>
        <p:txBody>
          <a:bodyPr/>
          <a:lstStyle/>
          <a:p>
            <a:r>
              <a:rPr lang="ja-JP" altLang="en-US"/>
              <a:t>著作権表示</a:t>
            </a:r>
            <a:endParaRPr kumimoji="1" lang="ja-JP" altLang="en-US"/>
          </a:p>
        </p:txBody>
      </p:sp>
      <p:sp>
        <p:nvSpPr>
          <p:cNvPr id="3" name="コンテンツ プレースホルダー 2">
            <a:extLst>
              <a:ext uri="{FF2B5EF4-FFF2-40B4-BE49-F238E27FC236}">
                <a16:creationId xmlns:a16="http://schemas.microsoft.com/office/drawing/2014/main" id="{AAD6B5B1-C849-3447-9FE1-9405C2226128}"/>
              </a:ext>
            </a:extLst>
          </p:cNvPr>
          <p:cNvSpPr>
            <a:spLocks noGrp="1"/>
          </p:cNvSpPr>
          <p:nvPr>
            <p:ph idx="1"/>
          </p:nvPr>
        </p:nvSpPr>
        <p:spPr/>
        <p:txBody>
          <a:bodyPr/>
          <a:lstStyle/>
          <a:p>
            <a:pPr marL="42862" indent="0">
              <a:buNone/>
            </a:pPr>
            <a:r>
              <a:rPr lang="ja-JP" altLang="en-US"/>
              <a:t>コメントに著作権情報を記載したもの</a:t>
            </a:r>
            <a:endParaRPr lang="en-US" altLang="ja-JP" dirty="0"/>
          </a:p>
          <a:p>
            <a:pPr lvl="1"/>
            <a:endParaRPr lang="en-US" altLang="ja-JP" dirty="0"/>
          </a:p>
          <a:p>
            <a:pPr marL="342900" lvl="1" indent="0">
              <a:buNone/>
            </a:pPr>
            <a:endParaRPr lang="en-US" altLang="ja-JP" dirty="0"/>
          </a:p>
          <a:p>
            <a:pPr lvl="1"/>
            <a:endParaRPr kumimoji="1" lang="en-US" altLang="ja-JP" dirty="0"/>
          </a:p>
          <a:p>
            <a:pPr lvl="1"/>
            <a:endParaRPr kumimoji="1" lang="ja-JP" altLang="en-US"/>
          </a:p>
        </p:txBody>
      </p:sp>
      <p:sp>
        <p:nvSpPr>
          <p:cNvPr id="4" name="スライド番号プレースホルダー 3">
            <a:extLst>
              <a:ext uri="{FF2B5EF4-FFF2-40B4-BE49-F238E27FC236}">
                <a16:creationId xmlns:a16="http://schemas.microsoft.com/office/drawing/2014/main" id="{28313BC3-D01F-F54E-AE7D-D0776F9AE2BA}"/>
              </a:ext>
            </a:extLst>
          </p:cNvPr>
          <p:cNvSpPr>
            <a:spLocks noGrp="1"/>
          </p:cNvSpPr>
          <p:nvPr>
            <p:ph type="sldNum" sz="quarter" idx="12"/>
          </p:nvPr>
        </p:nvSpPr>
        <p:spPr/>
        <p:txBody>
          <a:bodyPr/>
          <a:lstStyle/>
          <a:p>
            <a:fld id="{1B836977-197B-0A44-8D93-606593AD23BA}" type="slidenum">
              <a:rPr lang="en-US" altLang="ja-JP" smtClean="0"/>
              <a:t>4</a:t>
            </a:fld>
            <a:endParaRPr lang="en-US" altLang="ja-JP" dirty="0"/>
          </a:p>
        </p:txBody>
      </p:sp>
      <p:pic>
        <p:nvPicPr>
          <p:cNvPr id="9" name="図 8">
            <a:extLst>
              <a:ext uri="{FF2B5EF4-FFF2-40B4-BE49-F238E27FC236}">
                <a16:creationId xmlns:a16="http://schemas.microsoft.com/office/drawing/2014/main" id="{8CF94689-AF57-9540-8EB5-3B6D10E11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217" y="2086907"/>
            <a:ext cx="5083175" cy="4510745"/>
          </a:xfrm>
          <a:prstGeom prst="rect">
            <a:avLst/>
          </a:prstGeom>
        </p:spPr>
      </p:pic>
      <p:sp>
        <p:nvSpPr>
          <p:cNvPr id="11" name="円/楕円 10">
            <a:extLst>
              <a:ext uri="{FF2B5EF4-FFF2-40B4-BE49-F238E27FC236}">
                <a16:creationId xmlns:a16="http://schemas.microsoft.com/office/drawing/2014/main" id="{353F7635-94B8-B345-90FD-3CBBB4B0EEDC}"/>
              </a:ext>
            </a:extLst>
          </p:cNvPr>
          <p:cNvSpPr/>
          <p:nvPr/>
        </p:nvSpPr>
        <p:spPr>
          <a:xfrm>
            <a:off x="2371725" y="3400425"/>
            <a:ext cx="3598403" cy="9144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579836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C5B9AE-2CBE-5340-96D6-149FDFE49C53}"/>
              </a:ext>
            </a:extLst>
          </p:cNvPr>
          <p:cNvSpPr>
            <a:spLocks noGrp="1"/>
          </p:cNvSpPr>
          <p:nvPr>
            <p:ph type="title"/>
          </p:nvPr>
        </p:nvSpPr>
        <p:spPr/>
        <p:txBody>
          <a:bodyPr/>
          <a:lstStyle/>
          <a:p>
            <a:r>
              <a:rPr kumimoji="1" lang="en-US" altLang="ja-JP" dirty="0"/>
              <a:t>2</a:t>
            </a:r>
            <a:r>
              <a:rPr kumimoji="1" lang="ja-JP" altLang="en-US"/>
              <a:t>つ以上のメールアドレスを使っており</a:t>
            </a:r>
            <a:br>
              <a:rPr kumimoji="1" lang="en-US" altLang="ja-JP" dirty="0"/>
            </a:br>
            <a:r>
              <a:rPr kumimoji="1" lang="ja-JP" altLang="en-US"/>
              <a:t>そのドメインが違う場合はどうなるのか</a:t>
            </a:r>
          </a:p>
        </p:txBody>
      </p:sp>
      <p:sp>
        <p:nvSpPr>
          <p:cNvPr id="5" name="テキスト ボックス 4">
            <a:extLst>
              <a:ext uri="{FF2B5EF4-FFF2-40B4-BE49-F238E27FC236}">
                <a16:creationId xmlns:a16="http://schemas.microsoft.com/office/drawing/2014/main" id="{03D9D388-D6F4-944E-95FC-96C7C6EEBD3B}"/>
              </a:ext>
            </a:extLst>
          </p:cNvPr>
          <p:cNvSpPr txBox="1"/>
          <p:nvPr/>
        </p:nvSpPr>
        <p:spPr>
          <a:xfrm>
            <a:off x="342593" y="2786632"/>
            <a:ext cx="3026790" cy="1631216"/>
          </a:xfrm>
          <a:prstGeom prst="rect">
            <a:avLst/>
          </a:prstGeom>
          <a:noFill/>
          <a:ln w="28575">
            <a:solidFill>
              <a:srgbClr val="00B050"/>
            </a:solidFill>
          </a:ln>
        </p:spPr>
        <p:txBody>
          <a:bodyPr wrap="none" rtlCol="0">
            <a:spAutoFit/>
          </a:bodyPr>
          <a:lstStyle/>
          <a:p>
            <a:pPr algn="ctr"/>
            <a:r>
              <a:rPr kumimoji="1" lang="en-US" altLang="ja-JP" sz="2800" dirty="0"/>
              <a:t>A</a:t>
            </a:r>
            <a:r>
              <a:rPr kumimoji="1" lang="ja-JP" altLang="en-US" sz="2800"/>
              <a:t>さん</a:t>
            </a:r>
            <a:endParaRPr kumimoji="1" lang="en-US" altLang="ja-JP" sz="2800" dirty="0"/>
          </a:p>
          <a:p>
            <a:pPr algn="ctr"/>
            <a:r>
              <a:rPr lang="en-US" altLang="ja-JP" dirty="0"/>
              <a:t>50</a:t>
            </a:r>
            <a:r>
              <a:rPr lang="ja-JP" altLang="en-US"/>
              <a:t>個のトークンを追加</a:t>
            </a:r>
            <a:endParaRPr kumimoji="1" lang="en-US" altLang="ja-JP" dirty="0"/>
          </a:p>
          <a:p>
            <a:pPr algn="ctr"/>
            <a:r>
              <a:rPr lang="en-US" altLang="ja-JP" dirty="0" err="1"/>
              <a:t>amd.com</a:t>
            </a:r>
            <a:endParaRPr lang="en-US" altLang="ja-JP" dirty="0"/>
          </a:p>
          <a:p>
            <a:pPr algn="ctr"/>
            <a:r>
              <a:rPr lang="en-US" altLang="ja-JP" dirty="0" err="1"/>
              <a:t>g</a:t>
            </a:r>
            <a:r>
              <a:rPr kumimoji="1" lang="en-US" altLang="ja-JP" dirty="0" err="1"/>
              <a:t>oogle.com</a:t>
            </a:r>
            <a:endParaRPr kumimoji="1" lang="ja-JP" altLang="en-US"/>
          </a:p>
        </p:txBody>
      </p:sp>
      <p:sp>
        <p:nvSpPr>
          <p:cNvPr id="8" name="テキスト ボックス 7">
            <a:extLst>
              <a:ext uri="{FF2B5EF4-FFF2-40B4-BE49-F238E27FC236}">
                <a16:creationId xmlns:a16="http://schemas.microsoft.com/office/drawing/2014/main" id="{A70CE24B-0A96-F84F-8C93-A5F0CFFF3AE4}"/>
              </a:ext>
            </a:extLst>
          </p:cNvPr>
          <p:cNvSpPr txBox="1"/>
          <p:nvPr/>
        </p:nvSpPr>
        <p:spPr>
          <a:xfrm>
            <a:off x="3918182" y="2300208"/>
            <a:ext cx="3712876" cy="83099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kumimoji="1" lang="en-US" altLang="ja-JP" dirty="0" err="1"/>
              <a:t>gmail.com</a:t>
            </a:r>
            <a:r>
              <a:rPr kumimoji="1" lang="ja-JP" altLang="en-US"/>
              <a:t>で著作権表示が</a:t>
            </a:r>
            <a:br>
              <a:rPr kumimoji="1" lang="en-US" altLang="ja-JP" dirty="0"/>
            </a:br>
            <a:r>
              <a:rPr kumimoji="1" lang="ja-JP" altLang="en-US"/>
              <a:t>追加された場合</a:t>
            </a:r>
            <a:endParaRPr kumimoji="1" lang="en-US" altLang="ja-JP" dirty="0"/>
          </a:p>
        </p:txBody>
      </p:sp>
      <p:sp>
        <p:nvSpPr>
          <p:cNvPr id="9" name="テキスト ボックス 8">
            <a:extLst>
              <a:ext uri="{FF2B5EF4-FFF2-40B4-BE49-F238E27FC236}">
                <a16:creationId xmlns:a16="http://schemas.microsoft.com/office/drawing/2014/main" id="{67C465E4-CFF9-4E46-AAA1-7CDBED7F8F09}"/>
              </a:ext>
            </a:extLst>
          </p:cNvPr>
          <p:cNvSpPr txBox="1"/>
          <p:nvPr/>
        </p:nvSpPr>
        <p:spPr>
          <a:xfrm>
            <a:off x="3995125" y="3429000"/>
            <a:ext cx="4807726" cy="1938992"/>
          </a:xfrm>
          <a:prstGeom prst="rect">
            <a:avLst/>
          </a:prstGeom>
          <a:noFill/>
        </p:spPr>
        <p:txBody>
          <a:bodyPr wrap="none" rtlCol="0">
            <a:spAutoFit/>
          </a:bodyPr>
          <a:lstStyle/>
          <a:p>
            <a:pPr marL="342900" indent="-342900">
              <a:buFont typeface="Arial" panose="020B0604020202020204" pitchFamily="34" charset="0"/>
              <a:buChar char="•"/>
            </a:pPr>
            <a:r>
              <a:rPr lang="en-US" altLang="ja-JP" dirty="0" err="1"/>
              <a:t>google.com</a:t>
            </a:r>
            <a:r>
              <a:rPr lang="ja-JP" altLang="en-US"/>
              <a:t>が著作権表示がある</a:t>
            </a:r>
            <a:br>
              <a:rPr lang="en-US" altLang="ja-JP" dirty="0"/>
            </a:br>
            <a:r>
              <a:rPr lang="ja-JP" altLang="en-US"/>
              <a:t>トークンを</a:t>
            </a:r>
            <a:r>
              <a:rPr lang="en-US" altLang="ja-JP" dirty="0"/>
              <a:t>50</a:t>
            </a:r>
            <a:r>
              <a:rPr lang="ja-JP" altLang="en-US"/>
              <a:t>個追加とみなす</a:t>
            </a:r>
            <a:endParaRPr lang="en-US" altLang="ja-JP" dirty="0"/>
          </a:p>
          <a:p>
            <a:pPr marL="342900" indent="-342900">
              <a:buFont typeface="Arial" panose="020B0604020202020204" pitchFamily="34" charset="0"/>
              <a:buChar char="•"/>
            </a:pPr>
            <a:endParaRPr lang="en-US" altLang="ja-JP" dirty="0"/>
          </a:p>
          <a:p>
            <a:pPr marL="342900" indent="-342900">
              <a:buFont typeface="Arial" panose="020B0604020202020204" pitchFamily="34" charset="0"/>
              <a:buChar char="•"/>
            </a:pPr>
            <a:r>
              <a:rPr lang="en-US" altLang="ja-JP" dirty="0" err="1"/>
              <a:t>amd.com</a:t>
            </a:r>
            <a:r>
              <a:rPr lang="ja-JP" altLang="en-US"/>
              <a:t>にはトークン情報を</a:t>
            </a:r>
            <a:br>
              <a:rPr lang="en-US" altLang="ja-JP" dirty="0"/>
            </a:br>
            <a:r>
              <a:rPr lang="ja-JP" altLang="en-US"/>
              <a:t>加算しない</a:t>
            </a:r>
          </a:p>
        </p:txBody>
      </p:sp>
    </p:spTree>
    <p:extLst>
      <p:ext uri="{BB962C8B-B14F-4D97-AF65-F5344CB8AC3E}">
        <p14:creationId xmlns:p14="http://schemas.microsoft.com/office/powerpoint/2010/main" val="1158749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C5B9AE-2CBE-5340-96D6-149FDFE49C53}"/>
              </a:ext>
            </a:extLst>
          </p:cNvPr>
          <p:cNvSpPr>
            <a:spLocks noGrp="1"/>
          </p:cNvSpPr>
          <p:nvPr>
            <p:ph type="title"/>
          </p:nvPr>
        </p:nvSpPr>
        <p:spPr/>
        <p:txBody>
          <a:bodyPr/>
          <a:lstStyle/>
          <a:p>
            <a:r>
              <a:rPr kumimoji="1" lang="en-US" altLang="ja-JP" dirty="0"/>
              <a:t>2</a:t>
            </a:r>
            <a:r>
              <a:rPr kumimoji="1" lang="ja-JP" altLang="en-US"/>
              <a:t>つ以上のメールアドレスを使っており</a:t>
            </a:r>
            <a:br>
              <a:rPr kumimoji="1" lang="en-US" altLang="ja-JP" dirty="0"/>
            </a:br>
            <a:r>
              <a:rPr kumimoji="1" lang="ja-JP" altLang="en-US"/>
              <a:t>そのドメインが違う場合はどうなるのか</a:t>
            </a:r>
          </a:p>
        </p:txBody>
      </p:sp>
      <p:sp>
        <p:nvSpPr>
          <p:cNvPr id="5" name="テキスト ボックス 4">
            <a:extLst>
              <a:ext uri="{FF2B5EF4-FFF2-40B4-BE49-F238E27FC236}">
                <a16:creationId xmlns:a16="http://schemas.microsoft.com/office/drawing/2014/main" id="{03D9D388-D6F4-944E-95FC-96C7C6EEBD3B}"/>
              </a:ext>
            </a:extLst>
          </p:cNvPr>
          <p:cNvSpPr txBox="1"/>
          <p:nvPr/>
        </p:nvSpPr>
        <p:spPr>
          <a:xfrm>
            <a:off x="342593" y="2786632"/>
            <a:ext cx="3026790" cy="1631216"/>
          </a:xfrm>
          <a:prstGeom prst="rect">
            <a:avLst/>
          </a:prstGeom>
          <a:noFill/>
          <a:ln w="28575">
            <a:solidFill>
              <a:srgbClr val="00B050"/>
            </a:solidFill>
          </a:ln>
        </p:spPr>
        <p:txBody>
          <a:bodyPr wrap="none" rtlCol="0">
            <a:spAutoFit/>
          </a:bodyPr>
          <a:lstStyle/>
          <a:p>
            <a:pPr algn="ctr"/>
            <a:r>
              <a:rPr kumimoji="1" lang="en-US" altLang="ja-JP" sz="2800" dirty="0"/>
              <a:t>A</a:t>
            </a:r>
            <a:r>
              <a:rPr kumimoji="1" lang="ja-JP" altLang="en-US" sz="2800"/>
              <a:t>さん</a:t>
            </a:r>
            <a:endParaRPr kumimoji="1" lang="en-US" altLang="ja-JP" sz="2800" dirty="0"/>
          </a:p>
          <a:p>
            <a:pPr algn="ctr"/>
            <a:r>
              <a:rPr lang="en-US" altLang="ja-JP" dirty="0"/>
              <a:t>50</a:t>
            </a:r>
            <a:r>
              <a:rPr lang="ja-JP" altLang="en-US"/>
              <a:t>個のトークンを追加</a:t>
            </a:r>
            <a:endParaRPr kumimoji="1" lang="en-US" altLang="ja-JP" dirty="0"/>
          </a:p>
          <a:p>
            <a:pPr algn="ctr"/>
            <a:r>
              <a:rPr lang="en-US" altLang="ja-JP" dirty="0" err="1"/>
              <a:t>amd.com</a:t>
            </a:r>
            <a:endParaRPr lang="en-US" altLang="ja-JP" dirty="0"/>
          </a:p>
          <a:p>
            <a:pPr algn="ctr"/>
            <a:r>
              <a:rPr lang="en-US" altLang="ja-JP" dirty="0" err="1"/>
              <a:t>g</a:t>
            </a:r>
            <a:r>
              <a:rPr kumimoji="1" lang="en-US" altLang="ja-JP" dirty="0" err="1"/>
              <a:t>oogle.com</a:t>
            </a:r>
            <a:endParaRPr kumimoji="1" lang="ja-JP" altLang="en-US"/>
          </a:p>
        </p:txBody>
      </p:sp>
      <p:sp>
        <p:nvSpPr>
          <p:cNvPr id="8" name="テキスト ボックス 7">
            <a:extLst>
              <a:ext uri="{FF2B5EF4-FFF2-40B4-BE49-F238E27FC236}">
                <a16:creationId xmlns:a16="http://schemas.microsoft.com/office/drawing/2014/main" id="{A70CE24B-0A96-F84F-8C93-A5F0CFFF3AE4}"/>
              </a:ext>
            </a:extLst>
          </p:cNvPr>
          <p:cNvSpPr txBox="1"/>
          <p:nvPr/>
        </p:nvSpPr>
        <p:spPr>
          <a:xfrm>
            <a:off x="3995125" y="2249408"/>
            <a:ext cx="4089582" cy="83099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altLang="ja-JP" dirty="0" err="1"/>
              <a:t>a</a:t>
            </a:r>
            <a:r>
              <a:rPr kumimoji="1" lang="en-US" altLang="ja-JP" dirty="0" err="1"/>
              <a:t>md.com</a:t>
            </a:r>
            <a:r>
              <a:rPr kumimoji="1" lang="ja-JP" altLang="en-US"/>
              <a:t>でも</a:t>
            </a:r>
            <a:r>
              <a:rPr kumimoji="1" lang="en-US" altLang="ja-JP" dirty="0" err="1"/>
              <a:t>gmail.com</a:t>
            </a:r>
            <a:r>
              <a:rPr kumimoji="1" lang="ja-JP" altLang="en-US"/>
              <a:t>で</a:t>
            </a:r>
            <a:r>
              <a:rPr lang="ja-JP" altLang="en-US"/>
              <a:t>も</a:t>
            </a:r>
            <a:endParaRPr lang="en-US" altLang="ja-JP" dirty="0"/>
          </a:p>
          <a:p>
            <a:pPr algn="ctr"/>
            <a:r>
              <a:rPr kumimoji="1" lang="ja-JP" altLang="en-US"/>
              <a:t>著作権表示が追加された場合</a:t>
            </a:r>
            <a:endParaRPr kumimoji="1" lang="en-US" altLang="ja-JP" dirty="0"/>
          </a:p>
        </p:txBody>
      </p:sp>
      <p:sp>
        <p:nvSpPr>
          <p:cNvPr id="6" name="テキスト ボックス 5">
            <a:extLst>
              <a:ext uri="{FF2B5EF4-FFF2-40B4-BE49-F238E27FC236}">
                <a16:creationId xmlns:a16="http://schemas.microsoft.com/office/drawing/2014/main" id="{34F3939A-8CA0-3347-85E2-D9C36A016750}"/>
              </a:ext>
            </a:extLst>
          </p:cNvPr>
          <p:cNvSpPr txBox="1"/>
          <p:nvPr/>
        </p:nvSpPr>
        <p:spPr>
          <a:xfrm>
            <a:off x="3995125" y="3429000"/>
            <a:ext cx="4807726" cy="1938992"/>
          </a:xfrm>
          <a:prstGeom prst="rect">
            <a:avLst/>
          </a:prstGeom>
          <a:noFill/>
        </p:spPr>
        <p:txBody>
          <a:bodyPr wrap="none" rtlCol="0">
            <a:spAutoFit/>
          </a:bodyPr>
          <a:lstStyle/>
          <a:p>
            <a:pPr marL="342900" indent="-342900">
              <a:buFont typeface="Arial" panose="020B0604020202020204" pitchFamily="34" charset="0"/>
              <a:buChar char="•"/>
            </a:pPr>
            <a:r>
              <a:rPr lang="en-US" altLang="ja-JP" dirty="0" err="1"/>
              <a:t>a</a:t>
            </a:r>
            <a:r>
              <a:rPr kumimoji="1" lang="en-US" altLang="ja-JP" dirty="0" err="1"/>
              <a:t>md.com</a:t>
            </a:r>
            <a:r>
              <a:rPr lang="ja-JP" altLang="en-US"/>
              <a:t>が</a:t>
            </a:r>
            <a:r>
              <a:rPr kumimoji="1" lang="ja-JP" altLang="en-US"/>
              <a:t>著作権表示がある</a:t>
            </a:r>
            <a:br>
              <a:rPr kumimoji="1" lang="en-US" altLang="ja-JP" dirty="0"/>
            </a:br>
            <a:r>
              <a:rPr kumimoji="1" lang="ja-JP" altLang="en-US"/>
              <a:t>トークンを</a:t>
            </a:r>
            <a:r>
              <a:rPr kumimoji="1" lang="en-US" altLang="ja-JP" dirty="0"/>
              <a:t>50</a:t>
            </a:r>
            <a:r>
              <a:rPr kumimoji="1" lang="ja-JP" altLang="en-US"/>
              <a:t>個</a:t>
            </a:r>
            <a:r>
              <a:rPr lang="ja-JP" altLang="en-US"/>
              <a:t>追加とみなす</a:t>
            </a:r>
            <a:endParaRPr kumimoji="1" lang="en-US" altLang="ja-JP" dirty="0"/>
          </a:p>
          <a:p>
            <a:pPr marL="342900" indent="-342900">
              <a:buFont typeface="Arial" panose="020B0604020202020204" pitchFamily="34" charset="0"/>
              <a:buChar char="•"/>
            </a:pPr>
            <a:endParaRPr kumimoji="1" lang="en-US" altLang="ja-JP" dirty="0"/>
          </a:p>
          <a:p>
            <a:pPr marL="342900" indent="-342900">
              <a:buFont typeface="Arial" panose="020B0604020202020204" pitchFamily="34" charset="0"/>
              <a:buChar char="•"/>
            </a:pPr>
            <a:r>
              <a:rPr lang="en-US" altLang="ja-JP" dirty="0" err="1"/>
              <a:t>google.com</a:t>
            </a:r>
            <a:r>
              <a:rPr lang="ja-JP" altLang="en-US"/>
              <a:t>が著作権表示がある</a:t>
            </a:r>
            <a:br>
              <a:rPr lang="en-US" altLang="ja-JP" dirty="0"/>
            </a:br>
            <a:r>
              <a:rPr lang="ja-JP" altLang="en-US"/>
              <a:t>トークンを</a:t>
            </a:r>
            <a:r>
              <a:rPr lang="en-US" altLang="ja-JP" dirty="0"/>
              <a:t>50</a:t>
            </a:r>
            <a:r>
              <a:rPr lang="ja-JP" altLang="en-US"/>
              <a:t>個追加とみなす</a:t>
            </a:r>
            <a:endParaRPr lang="en-US" altLang="ja-JP" dirty="0"/>
          </a:p>
        </p:txBody>
      </p:sp>
    </p:spTree>
    <p:extLst>
      <p:ext uri="{BB962C8B-B14F-4D97-AF65-F5344CB8AC3E}">
        <p14:creationId xmlns:p14="http://schemas.microsoft.com/office/powerpoint/2010/main" val="19659749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C5B9AE-2CBE-5340-96D6-149FDFE49C53}"/>
              </a:ext>
            </a:extLst>
          </p:cNvPr>
          <p:cNvSpPr>
            <a:spLocks noGrp="1"/>
          </p:cNvSpPr>
          <p:nvPr>
            <p:ph type="title"/>
          </p:nvPr>
        </p:nvSpPr>
        <p:spPr/>
        <p:txBody>
          <a:bodyPr/>
          <a:lstStyle/>
          <a:p>
            <a:r>
              <a:rPr kumimoji="1" lang="en-US" altLang="ja-JP" dirty="0"/>
              <a:t>2</a:t>
            </a:r>
            <a:r>
              <a:rPr kumimoji="1" lang="ja-JP" altLang="en-US"/>
              <a:t>つ以上のメールアドレスを使っており</a:t>
            </a:r>
            <a:br>
              <a:rPr kumimoji="1" lang="en-US" altLang="ja-JP" dirty="0"/>
            </a:br>
            <a:r>
              <a:rPr kumimoji="1" lang="ja-JP" altLang="en-US"/>
              <a:t>そのドメインが違う場合はどうなるのか</a:t>
            </a:r>
          </a:p>
        </p:txBody>
      </p:sp>
      <p:sp>
        <p:nvSpPr>
          <p:cNvPr id="5" name="テキスト ボックス 4">
            <a:extLst>
              <a:ext uri="{FF2B5EF4-FFF2-40B4-BE49-F238E27FC236}">
                <a16:creationId xmlns:a16="http://schemas.microsoft.com/office/drawing/2014/main" id="{03D9D388-D6F4-944E-95FC-96C7C6EEBD3B}"/>
              </a:ext>
            </a:extLst>
          </p:cNvPr>
          <p:cNvSpPr txBox="1"/>
          <p:nvPr/>
        </p:nvSpPr>
        <p:spPr>
          <a:xfrm>
            <a:off x="342593" y="2786632"/>
            <a:ext cx="3026790" cy="1631216"/>
          </a:xfrm>
          <a:prstGeom prst="rect">
            <a:avLst/>
          </a:prstGeom>
          <a:noFill/>
          <a:ln w="28575">
            <a:solidFill>
              <a:srgbClr val="00B050"/>
            </a:solidFill>
          </a:ln>
        </p:spPr>
        <p:txBody>
          <a:bodyPr wrap="none" rtlCol="0">
            <a:spAutoFit/>
          </a:bodyPr>
          <a:lstStyle/>
          <a:p>
            <a:pPr algn="ctr"/>
            <a:r>
              <a:rPr kumimoji="1" lang="en-US" altLang="ja-JP" sz="2800" dirty="0"/>
              <a:t>A</a:t>
            </a:r>
            <a:r>
              <a:rPr kumimoji="1" lang="ja-JP" altLang="en-US" sz="2800"/>
              <a:t>さん</a:t>
            </a:r>
            <a:endParaRPr kumimoji="1" lang="en-US" altLang="ja-JP" sz="2800" dirty="0"/>
          </a:p>
          <a:p>
            <a:pPr algn="ctr"/>
            <a:r>
              <a:rPr lang="en-US" altLang="ja-JP" dirty="0"/>
              <a:t>50</a:t>
            </a:r>
            <a:r>
              <a:rPr lang="ja-JP" altLang="en-US"/>
              <a:t>個のトークンを追加</a:t>
            </a:r>
            <a:endParaRPr kumimoji="1" lang="en-US" altLang="ja-JP" dirty="0"/>
          </a:p>
          <a:p>
            <a:pPr algn="ctr"/>
            <a:r>
              <a:rPr lang="en-US" altLang="ja-JP" dirty="0" err="1"/>
              <a:t>amd.com</a:t>
            </a:r>
            <a:endParaRPr lang="en-US" altLang="ja-JP" dirty="0"/>
          </a:p>
          <a:p>
            <a:pPr algn="ctr"/>
            <a:r>
              <a:rPr lang="en-US" altLang="ja-JP" dirty="0" err="1"/>
              <a:t>g</a:t>
            </a:r>
            <a:r>
              <a:rPr kumimoji="1" lang="en-US" altLang="ja-JP" dirty="0" err="1"/>
              <a:t>oogle.com</a:t>
            </a:r>
            <a:endParaRPr kumimoji="1" lang="ja-JP" altLang="en-US"/>
          </a:p>
        </p:txBody>
      </p:sp>
      <p:sp>
        <p:nvSpPr>
          <p:cNvPr id="8" name="テキスト ボックス 7">
            <a:extLst>
              <a:ext uri="{FF2B5EF4-FFF2-40B4-BE49-F238E27FC236}">
                <a16:creationId xmlns:a16="http://schemas.microsoft.com/office/drawing/2014/main" id="{A70CE24B-0A96-F84F-8C93-A5F0CFFF3AE4}"/>
              </a:ext>
            </a:extLst>
          </p:cNvPr>
          <p:cNvSpPr txBox="1"/>
          <p:nvPr/>
        </p:nvSpPr>
        <p:spPr>
          <a:xfrm>
            <a:off x="3841396" y="2249408"/>
            <a:ext cx="4923144" cy="83099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altLang="ja-JP" dirty="0" err="1"/>
              <a:t>a</a:t>
            </a:r>
            <a:r>
              <a:rPr kumimoji="1" lang="en-US" altLang="ja-JP" dirty="0" err="1"/>
              <a:t>md.com</a:t>
            </a:r>
            <a:r>
              <a:rPr kumimoji="1" lang="ja-JP" altLang="en-US"/>
              <a:t>でも</a:t>
            </a:r>
            <a:r>
              <a:rPr kumimoji="1" lang="en-US" altLang="ja-JP" dirty="0" err="1"/>
              <a:t>gmail.com</a:t>
            </a:r>
            <a:r>
              <a:rPr kumimoji="1" lang="ja-JP" altLang="en-US"/>
              <a:t>で</a:t>
            </a:r>
            <a:r>
              <a:rPr lang="ja-JP" altLang="en-US"/>
              <a:t>も</a:t>
            </a:r>
            <a:endParaRPr lang="en-US" altLang="ja-JP" dirty="0"/>
          </a:p>
          <a:p>
            <a:pPr algn="ctr"/>
            <a:r>
              <a:rPr kumimoji="1" lang="ja-JP" altLang="en-US"/>
              <a:t>著作権表示が追加され</a:t>
            </a:r>
            <a:r>
              <a:rPr lang="ja-JP" altLang="en-US"/>
              <a:t>なかった</a:t>
            </a:r>
            <a:r>
              <a:rPr kumimoji="1" lang="ja-JP" altLang="en-US"/>
              <a:t>場合</a:t>
            </a:r>
            <a:endParaRPr kumimoji="1" lang="en-US" altLang="ja-JP" dirty="0"/>
          </a:p>
        </p:txBody>
      </p:sp>
      <p:sp>
        <p:nvSpPr>
          <p:cNvPr id="6" name="テキスト ボックス 5">
            <a:extLst>
              <a:ext uri="{FF2B5EF4-FFF2-40B4-BE49-F238E27FC236}">
                <a16:creationId xmlns:a16="http://schemas.microsoft.com/office/drawing/2014/main" id="{34F3939A-8CA0-3347-85E2-D9C36A016750}"/>
              </a:ext>
            </a:extLst>
          </p:cNvPr>
          <p:cNvSpPr txBox="1"/>
          <p:nvPr/>
        </p:nvSpPr>
        <p:spPr>
          <a:xfrm>
            <a:off x="3995125" y="3429000"/>
            <a:ext cx="4265911" cy="1200329"/>
          </a:xfrm>
          <a:prstGeom prst="rect">
            <a:avLst/>
          </a:prstGeom>
          <a:noFill/>
        </p:spPr>
        <p:txBody>
          <a:bodyPr wrap="none" rtlCol="0">
            <a:spAutoFit/>
          </a:bodyPr>
          <a:lstStyle/>
          <a:p>
            <a:pPr marL="342900" indent="-342900">
              <a:buFont typeface="Arial" panose="020B0604020202020204" pitchFamily="34" charset="0"/>
              <a:buChar char="•"/>
            </a:pPr>
            <a:r>
              <a:rPr lang="en-US" altLang="ja-JP" dirty="0" err="1"/>
              <a:t>a</a:t>
            </a:r>
            <a:r>
              <a:rPr kumimoji="1" lang="en-US" altLang="ja-JP" dirty="0" err="1"/>
              <a:t>md.com</a:t>
            </a:r>
            <a:r>
              <a:rPr lang="ja-JP" altLang="en-US"/>
              <a:t>＋</a:t>
            </a:r>
            <a:r>
              <a:rPr kumimoji="1" lang="en-US" altLang="ja-JP" dirty="0" err="1"/>
              <a:t>google.com</a:t>
            </a:r>
            <a:br>
              <a:rPr kumimoji="1" lang="en-US" altLang="ja-JP" dirty="0"/>
            </a:br>
            <a:r>
              <a:rPr lang="ja-JP" altLang="en-US"/>
              <a:t>が</a:t>
            </a:r>
            <a:r>
              <a:rPr kumimoji="1" lang="ja-JP" altLang="en-US"/>
              <a:t>著作権表示がないトークン</a:t>
            </a:r>
            <a:br>
              <a:rPr kumimoji="1" lang="en-US" altLang="ja-JP" dirty="0"/>
            </a:br>
            <a:r>
              <a:rPr kumimoji="1" lang="ja-JP" altLang="en-US"/>
              <a:t>を</a:t>
            </a:r>
            <a:r>
              <a:rPr kumimoji="1" lang="en-US" altLang="ja-JP" dirty="0"/>
              <a:t>50</a:t>
            </a:r>
            <a:r>
              <a:rPr kumimoji="1" lang="ja-JP" altLang="en-US"/>
              <a:t>個追加とみなす</a:t>
            </a:r>
            <a:endParaRPr lang="en-US" altLang="ja-JP" dirty="0"/>
          </a:p>
        </p:txBody>
      </p:sp>
    </p:spTree>
    <p:extLst>
      <p:ext uri="{BB962C8B-B14F-4D97-AF65-F5344CB8AC3E}">
        <p14:creationId xmlns:p14="http://schemas.microsoft.com/office/powerpoint/2010/main" val="295906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15B05E-EA8C-814D-A892-0602474DE7DE}"/>
              </a:ext>
            </a:extLst>
          </p:cNvPr>
          <p:cNvSpPr>
            <a:spLocks noGrp="1"/>
          </p:cNvSpPr>
          <p:nvPr>
            <p:ph type="title"/>
          </p:nvPr>
        </p:nvSpPr>
        <p:spPr/>
        <p:txBody>
          <a:bodyPr/>
          <a:lstStyle/>
          <a:p>
            <a:r>
              <a:rPr kumimoji="1" lang="en-US" altLang="ja-JP" dirty="0"/>
              <a:t>OSS</a:t>
            </a:r>
            <a:r>
              <a:rPr kumimoji="1" lang="ja-JP" altLang="en-US" dirty="0"/>
              <a:t>における著作権表示</a:t>
            </a:r>
            <a:r>
              <a:rPr kumimoji="1" lang="ja-JP" altLang="en-US"/>
              <a:t>の問題点</a:t>
            </a:r>
            <a:endParaRPr kumimoji="1" lang="ja-JP" altLang="en-US" dirty="0"/>
          </a:p>
        </p:txBody>
      </p:sp>
      <p:sp>
        <p:nvSpPr>
          <p:cNvPr id="3" name="コンテンツ プレースホルダー 2">
            <a:extLst>
              <a:ext uri="{FF2B5EF4-FFF2-40B4-BE49-F238E27FC236}">
                <a16:creationId xmlns:a16="http://schemas.microsoft.com/office/drawing/2014/main" id="{5E563DC4-D1D5-704A-9E7A-A5049E0D6F7C}"/>
              </a:ext>
            </a:extLst>
          </p:cNvPr>
          <p:cNvSpPr>
            <a:spLocks noGrp="1"/>
          </p:cNvSpPr>
          <p:nvPr>
            <p:ph idx="1"/>
          </p:nvPr>
        </p:nvSpPr>
        <p:spPr/>
        <p:txBody>
          <a:bodyPr/>
          <a:lstStyle/>
          <a:p>
            <a:r>
              <a:rPr lang="ja-JP" altLang="en-US"/>
              <a:t>著作権表示を含まないファイル</a:t>
            </a:r>
            <a:r>
              <a:rPr lang="ja-JP" altLang="en-US" dirty="0"/>
              <a:t>が存在する</a:t>
            </a:r>
            <a:endParaRPr lang="en-US" altLang="ja-JP" dirty="0"/>
          </a:p>
          <a:p>
            <a:r>
              <a:rPr lang="ja-JP" altLang="en-US" dirty="0"/>
              <a:t>著作権表示がファイル中のすべての著作権の所在を</a:t>
            </a:r>
            <a:br>
              <a:rPr lang="en-US" altLang="ja-JP" dirty="0"/>
            </a:br>
            <a:r>
              <a:rPr lang="ja-JP" altLang="en-US"/>
              <a:t>示していない場合がある</a:t>
            </a:r>
            <a:endParaRPr kumimoji="1" lang="ja-JP" altLang="en-US" dirty="0"/>
          </a:p>
        </p:txBody>
      </p:sp>
      <p:sp>
        <p:nvSpPr>
          <p:cNvPr id="4" name="スライド番号プレースホルダー 3">
            <a:extLst>
              <a:ext uri="{FF2B5EF4-FFF2-40B4-BE49-F238E27FC236}">
                <a16:creationId xmlns:a16="http://schemas.microsoft.com/office/drawing/2014/main" id="{7AC486D6-A0DD-0747-8259-2CA88652A618}"/>
              </a:ext>
            </a:extLst>
          </p:cNvPr>
          <p:cNvSpPr>
            <a:spLocks noGrp="1"/>
          </p:cNvSpPr>
          <p:nvPr>
            <p:ph type="sldNum" sz="quarter" idx="12"/>
          </p:nvPr>
        </p:nvSpPr>
        <p:spPr/>
        <p:txBody>
          <a:bodyPr/>
          <a:lstStyle/>
          <a:p>
            <a:fld id="{A238D3D1-4BED-4756-B995-D8D7310A74AE}" type="slidenum">
              <a:rPr kumimoji="1" lang="ja-JP" altLang="en-US" smtClean="0"/>
              <a:t>5</a:t>
            </a:fld>
            <a:endParaRPr kumimoji="1" lang="ja-JP" altLang="en-US"/>
          </a:p>
        </p:txBody>
      </p:sp>
    </p:spTree>
    <p:extLst>
      <p:ext uri="{BB962C8B-B14F-4D97-AF65-F5344CB8AC3E}">
        <p14:creationId xmlns:p14="http://schemas.microsoft.com/office/powerpoint/2010/main" val="415474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07E6BF-E53B-2C4F-B90C-346E75E5A76A}"/>
              </a:ext>
            </a:extLst>
          </p:cNvPr>
          <p:cNvSpPr>
            <a:spLocks noGrp="1"/>
          </p:cNvSpPr>
          <p:nvPr>
            <p:ph type="title"/>
          </p:nvPr>
        </p:nvSpPr>
        <p:spPr/>
        <p:txBody>
          <a:bodyPr/>
          <a:lstStyle/>
          <a:p>
            <a:r>
              <a:rPr lang="ja-JP" altLang="en-US"/>
              <a:t>著作権表示がすべての著作権の</a:t>
            </a:r>
            <a:br>
              <a:rPr lang="en-US" altLang="ja-JP" dirty="0"/>
            </a:br>
            <a:r>
              <a:rPr lang="ja-JP" altLang="en-US"/>
              <a:t>所在を示していない例</a:t>
            </a:r>
            <a:r>
              <a:rPr lang="en-US" altLang="ja-JP" dirty="0"/>
              <a:t>(1/2)</a:t>
            </a:r>
            <a:endParaRPr kumimoji="1" lang="ja-JP" altLang="en-US" dirty="0"/>
          </a:p>
        </p:txBody>
      </p:sp>
      <p:sp>
        <p:nvSpPr>
          <p:cNvPr id="5" name="テキスト ボックス 4">
            <a:extLst>
              <a:ext uri="{FF2B5EF4-FFF2-40B4-BE49-F238E27FC236}">
                <a16:creationId xmlns:a16="http://schemas.microsoft.com/office/drawing/2014/main" id="{4A627AA0-1CE1-E142-97FC-591D37800A52}"/>
              </a:ext>
            </a:extLst>
          </p:cNvPr>
          <p:cNvSpPr txBox="1"/>
          <p:nvPr/>
        </p:nvSpPr>
        <p:spPr>
          <a:xfrm>
            <a:off x="319414" y="2088754"/>
            <a:ext cx="2591928" cy="3139321"/>
          </a:xfrm>
          <a:prstGeom prst="rect">
            <a:avLst/>
          </a:prstGeom>
          <a:noFill/>
          <a:ln>
            <a:solidFill>
              <a:schemeClr val="tx1"/>
            </a:solidFill>
          </a:ln>
        </p:spPr>
        <p:txBody>
          <a:bodyPr wrap="none" rtlCol="0">
            <a:spAutoFit/>
          </a:bodyPr>
          <a:lstStyle/>
          <a:p>
            <a:r>
              <a:rPr lang="en-US" altLang="ja-JP" sz="1800" dirty="0"/>
              <a:t>/*</a:t>
            </a:r>
          </a:p>
          <a:p>
            <a:r>
              <a:rPr lang="en-US" altLang="ja-JP" sz="1800" dirty="0"/>
              <a:t>* Copyright 2020 Alice</a:t>
            </a:r>
          </a:p>
          <a:p>
            <a:r>
              <a:rPr kumimoji="1" lang="en-US" altLang="ja-JP" sz="1800" dirty="0"/>
              <a:t>*/</a:t>
            </a:r>
          </a:p>
          <a:p>
            <a:r>
              <a:rPr lang="en-US" altLang="ja-JP" sz="1800" dirty="0"/>
              <a:t> </a:t>
            </a:r>
          </a:p>
          <a:p>
            <a:r>
              <a:rPr kumimoji="1" lang="en-US" altLang="ja-JP" sz="1800" dirty="0"/>
              <a:t>#include&lt;</a:t>
            </a:r>
            <a:r>
              <a:rPr kumimoji="1" lang="en-US" altLang="ja-JP" sz="1800" dirty="0" err="1"/>
              <a:t>lin</a:t>
            </a:r>
            <a:r>
              <a:rPr kumimoji="1" lang="en-US" altLang="ja-JP" sz="1800" dirty="0"/>
              <a:t>/</a:t>
            </a:r>
            <a:r>
              <a:rPr kumimoji="1" lang="en-US" altLang="ja-JP" sz="1800" dirty="0" err="1"/>
              <a:t>point.h</a:t>
            </a:r>
            <a:r>
              <a:rPr kumimoji="1" lang="en-US" altLang="ja-JP" sz="1800" dirty="0"/>
              <a:t>&gt;</a:t>
            </a:r>
          </a:p>
          <a:p>
            <a:r>
              <a:rPr lang="en-US" altLang="ja-JP" sz="1800" dirty="0"/>
              <a:t>struct root *</a:t>
            </a:r>
            <a:r>
              <a:rPr lang="en-US" altLang="ja-JP" sz="1800" dirty="0" err="1"/>
              <a:t>bugs_root</a:t>
            </a:r>
            <a:endParaRPr kumimoji="1" lang="en-US" altLang="ja-JP" sz="1800" dirty="0"/>
          </a:p>
          <a:p>
            <a:endParaRPr lang="en-US" altLang="ja-JP" sz="1800" dirty="0"/>
          </a:p>
          <a:p>
            <a:r>
              <a:rPr lang="en-US" altLang="ja-JP" sz="1800" dirty="0"/>
              <a:t>v</a:t>
            </a:r>
            <a:r>
              <a:rPr kumimoji="1" lang="en-US" altLang="ja-JP" sz="1800" dirty="0"/>
              <a:t>oid </a:t>
            </a:r>
            <a:r>
              <a:rPr kumimoji="1" lang="en-US" altLang="ja-JP" sz="1800" dirty="0" err="1"/>
              <a:t>find_bugs</a:t>
            </a:r>
            <a:r>
              <a:rPr kumimoji="1" lang="en-US" altLang="ja-JP" sz="1800" dirty="0"/>
              <a:t>(</a:t>
            </a:r>
            <a:r>
              <a:rPr lang="en-US" altLang="ja-JP" sz="1800" dirty="0"/>
              <a:t>void</a:t>
            </a:r>
            <a:r>
              <a:rPr kumimoji="1" lang="en-US" altLang="ja-JP" sz="1800" dirty="0"/>
              <a:t>)</a:t>
            </a:r>
          </a:p>
          <a:p>
            <a:r>
              <a:rPr kumimoji="1" lang="en-US" altLang="ja-JP" sz="1800" dirty="0"/>
              <a:t>{</a:t>
            </a:r>
          </a:p>
          <a:p>
            <a:r>
              <a:rPr kumimoji="1" lang="en-US" altLang="ja-JP" sz="1800" dirty="0"/>
              <a:t>    </a:t>
            </a:r>
            <a:r>
              <a:rPr kumimoji="1" lang="en-US" altLang="ja-JP" sz="1800" dirty="0" err="1"/>
              <a:t>init_root</a:t>
            </a:r>
            <a:r>
              <a:rPr kumimoji="1" lang="en-US" altLang="ja-JP" sz="1800" dirty="0"/>
              <a:t>(</a:t>
            </a:r>
            <a:r>
              <a:rPr kumimoji="1" lang="en-US" altLang="ja-JP" sz="1800" dirty="0" err="1"/>
              <a:t>bugs_root</a:t>
            </a:r>
            <a:r>
              <a:rPr kumimoji="1" lang="en-US" altLang="ja-JP" sz="1800" dirty="0"/>
              <a:t>)</a:t>
            </a:r>
          </a:p>
          <a:p>
            <a:r>
              <a:rPr kumimoji="1" lang="en-US" altLang="ja-JP" sz="1800" dirty="0"/>
              <a:t>}</a:t>
            </a:r>
          </a:p>
        </p:txBody>
      </p:sp>
      <p:sp>
        <p:nvSpPr>
          <p:cNvPr id="10" name="テキスト ボックス 9">
            <a:extLst>
              <a:ext uri="{FF2B5EF4-FFF2-40B4-BE49-F238E27FC236}">
                <a16:creationId xmlns:a16="http://schemas.microsoft.com/office/drawing/2014/main" id="{351F6D03-6149-084E-851F-42E8A198D65F}"/>
              </a:ext>
            </a:extLst>
          </p:cNvPr>
          <p:cNvSpPr txBox="1"/>
          <p:nvPr/>
        </p:nvSpPr>
        <p:spPr>
          <a:xfrm>
            <a:off x="704372" y="1580923"/>
            <a:ext cx="1430521" cy="461665"/>
          </a:xfrm>
          <a:prstGeom prst="rect">
            <a:avLst/>
          </a:prstGeom>
          <a:noFill/>
        </p:spPr>
        <p:txBody>
          <a:bodyPr wrap="none" rtlCol="0">
            <a:spAutoFit/>
          </a:bodyPr>
          <a:lstStyle/>
          <a:p>
            <a:pPr algn="ctr"/>
            <a:r>
              <a:rPr kumimoji="1" lang="en-US" altLang="ja-JP" dirty="0"/>
              <a:t>Alice</a:t>
            </a:r>
            <a:r>
              <a:rPr kumimoji="1" lang="ja-JP" altLang="en-US"/>
              <a:t>作成</a:t>
            </a:r>
          </a:p>
        </p:txBody>
      </p:sp>
      <p:sp>
        <p:nvSpPr>
          <p:cNvPr id="11" name="スライド番号プレースホルダー 3">
            <a:extLst>
              <a:ext uri="{FF2B5EF4-FFF2-40B4-BE49-F238E27FC236}">
                <a16:creationId xmlns:a16="http://schemas.microsoft.com/office/drawing/2014/main" id="{3177ED3A-290F-F64C-87DF-B1B6A1A5B115}"/>
              </a:ext>
            </a:extLst>
          </p:cNvPr>
          <p:cNvSpPr>
            <a:spLocks noGrp="1"/>
          </p:cNvSpPr>
          <p:nvPr>
            <p:ph type="sldNum" sz="quarter" idx="12"/>
          </p:nvPr>
        </p:nvSpPr>
        <p:spPr>
          <a:xfrm>
            <a:off x="7597775" y="6308727"/>
            <a:ext cx="1150938" cy="288925"/>
          </a:xfrm>
        </p:spPr>
        <p:txBody>
          <a:bodyPr/>
          <a:lstStyle/>
          <a:p>
            <a:fld id="{A238D3D1-4BED-4756-B995-D8D7310A74AE}" type="slidenum">
              <a:rPr kumimoji="1" lang="ja-JP" altLang="en-US" smtClean="0"/>
              <a:t>6</a:t>
            </a:fld>
            <a:endParaRPr kumimoji="1" lang="ja-JP" altLang="en-US"/>
          </a:p>
        </p:txBody>
      </p:sp>
      <p:sp>
        <p:nvSpPr>
          <p:cNvPr id="20" name="テキスト ボックス 19">
            <a:extLst>
              <a:ext uri="{FF2B5EF4-FFF2-40B4-BE49-F238E27FC236}">
                <a16:creationId xmlns:a16="http://schemas.microsoft.com/office/drawing/2014/main" id="{7EEF66EB-C768-764B-B603-9CC58C6A17FB}"/>
              </a:ext>
            </a:extLst>
          </p:cNvPr>
          <p:cNvSpPr txBox="1"/>
          <p:nvPr/>
        </p:nvSpPr>
        <p:spPr>
          <a:xfrm>
            <a:off x="-3752" y="1518711"/>
            <a:ext cx="646331" cy="461665"/>
          </a:xfrm>
          <a:prstGeom prst="rect">
            <a:avLst/>
          </a:prstGeom>
          <a:noFill/>
        </p:spPr>
        <p:txBody>
          <a:bodyPr wrap="none" rtlCol="0">
            <a:spAutoFit/>
          </a:bodyPr>
          <a:lstStyle/>
          <a:p>
            <a:pPr algn="ctr"/>
            <a:r>
              <a:rPr kumimoji="1" lang="ja-JP" altLang="en-US"/>
              <a:t>例）</a:t>
            </a:r>
          </a:p>
        </p:txBody>
      </p:sp>
      <p:sp>
        <p:nvSpPr>
          <p:cNvPr id="3" name="正方形/長方形 2">
            <a:extLst>
              <a:ext uri="{FF2B5EF4-FFF2-40B4-BE49-F238E27FC236}">
                <a16:creationId xmlns:a16="http://schemas.microsoft.com/office/drawing/2014/main" id="{6BFF3075-0A34-4BC0-A0DE-C252CC5C81FA}"/>
              </a:ext>
            </a:extLst>
          </p:cNvPr>
          <p:cNvSpPr/>
          <p:nvPr/>
        </p:nvSpPr>
        <p:spPr>
          <a:xfrm>
            <a:off x="3704201" y="3304471"/>
            <a:ext cx="4572000" cy="707886"/>
          </a:xfrm>
          <a:prstGeom prst="rect">
            <a:avLst/>
          </a:prstGeom>
        </p:spPr>
        <p:txBody>
          <a:bodyPr>
            <a:spAutoFit/>
          </a:bodyPr>
          <a:lstStyle/>
          <a:p>
            <a:r>
              <a:rPr lang="ja-JP" altLang="en-US" sz="2000" dirty="0"/>
              <a:t>この時点では著作権表示はファイル中の著作権の所在をすべて示している</a:t>
            </a:r>
          </a:p>
        </p:txBody>
      </p:sp>
    </p:spTree>
    <p:extLst>
      <p:ext uri="{BB962C8B-B14F-4D97-AF65-F5344CB8AC3E}">
        <p14:creationId xmlns:p14="http://schemas.microsoft.com/office/powerpoint/2010/main" val="1722561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07E6BF-E53B-2C4F-B90C-346E75E5A76A}"/>
              </a:ext>
            </a:extLst>
          </p:cNvPr>
          <p:cNvSpPr>
            <a:spLocks noGrp="1"/>
          </p:cNvSpPr>
          <p:nvPr>
            <p:ph type="title"/>
          </p:nvPr>
        </p:nvSpPr>
        <p:spPr/>
        <p:txBody>
          <a:bodyPr/>
          <a:lstStyle/>
          <a:p>
            <a:r>
              <a:rPr lang="ja-JP" altLang="en-US"/>
              <a:t>著作権表示がすべての著作権の</a:t>
            </a:r>
            <a:br>
              <a:rPr lang="en-US" altLang="ja-JP" dirty="0"/>
            </a:br>
            <a:r>
              <a:rPr lang="ja-JP" altLang="en-US"/>
              <a:t>所在を示していない例</a:t>
            </a:r>
            <a:r>
              <a:rPr lang="en-US" altLang="ja-JP" dirty="0"/>
              <a:t>(2/2)</a:t>
            </a:r>
            <a:endParaRPr kumimoji="1" lang="ja-JP" altLang="en-US" dirty="0"/>
          </a:p>
        </p:txBody>
      </p:sp>
      <p:sp>
        <p:nvSpPr>
          <p:cNvPr id="5" name="テキスト ボックス 4">
            <a:extLst>
              <a:ext uri="{FF2B5EF4-FFF2-40B4-BE49-F238E27FC236}">
                <a16:creationId xmlns:a16="http://schemas.microsoft.com/office/drawing/2014/main" id="{4A627AA0-1CE1-E142-97FC-591D37800A52}"/>
              </a:ext>
            </a:extLst>
          </p:cNvPr>
          <p:cNvSpPr txBox="1"/>
          <p:nvPr/>
        </p:nvSpPr>
        <p:spPr>
          <a:xfrm>
            <a:off x="319414" y="2088754"/>
            <a:ext cx="2591928" cy="3139321"/>
          </a:xfrm>
          <a:prstGeom prst="rect">
            <a:avLst/>
          </a:prstGeom>
          <a:noFill/>
          <a:ln>
            <a:solidFill>
              <a:schemeClr val="tx1"/>
            </a:solidFill>
          </a:ln>
        </p:spPr>
        <p:txBody>
          <a:bodyPr wrap="none" rtlCol="0">
            <a:spAutoFit/>
          </a:bodyPr>
          <a:lstStyle/>
          <a:p>
            <a:r>
              <a:rPr lang="en-US" altLang="ja-JP" sz="1800" dirty="0"/>
              <a:t>/*</a:t>
            </a:r>
          </a:p>
          <a:p>
            <a:r>
              <a:rPr lang="en-US" altLang="ja-JP" sz="1800" dirty="0"/>
              <a:t>* Copyright 2020 Alice</a:t>
            </a:r>
          </a:p>
          <a:p>
            <a:r>
              <a:rPr kumimoji="1" lang="en-US" altLang="ja-JP" sz="1800" dirty="0"/>
              <a:t>*/</a:t>
            </a:r>
          </a:p>
          <a:p>
            <a:r>
              <a:rPr lang="en-US" altLang="ja-JP" sz="1800" dirty="0"/>
              <a:t> </a:t>
            </a:r>
          </a:p>
          <a:p>
            <a:r>
              <a:rPr kumimoji="1" lang="en-US" altLang="ja-JP" sz="1800" dirty="0"/>
              <a:t>#include&lt;</a:t>
            </a:r>
            <a:r>
              <a:rPr kumimoji="1" lang="en-US" altLang="ja-JP" sz="1800" dirty="0" err="1"/>
              <a:t>lin</a:t>
            </a:r>
            <a:r>
              <a:rPr kumimoji="1" lang="en-US" altLang="ja-JP" sz="1800" dirty="0"/>
              <a:t>/</a:t>
            </a:r>
            <a:r>
              <a:rPr kumimoji="1" lang="en-US" altLang="ja-JP" sz="1800" dirty="0" err="1"/>
              <a:t>point.h</a:t>
            </a:r>
            <a:r>
              <a:rPr kumimoji="1" lang="en-US" altLang="ja-JP" sz="1800" dirty="0"/>
              <a:t>&gt;</a:t>
            </a:r>
          </a:p>
          <a:p>
            <a:r>
              <a:rPr lang="en-US" altLang="ja-JP" sz="1800" dirty="0"/>
              <a:t>struct root *</a:t>
            </a:r>
            <a:r>
              <a:rPr lang="en-US" altLang="ja-JP" sz="1800" dirty="0" err="1"/>
              <a:t>bugs_root</a:t>
            </a:r>
            <a:endParaRPr kumimoji="1" lang="en-US" altLang="ja-JP" sz="1800" dirty="0"/>
          </a:p>
          <a:p>
            <a:endParaRPr lang="en-US" altLang="ja-JP" sz="1800" dirty="0"/>
          </a:p>
          <a:p>
            <a:r>
              <a:rPr lang="en-US" altLang="ja-JP" sz="1800" dirty="0"/>
              <a:t>v</a:t>
            </a:r>
            <a:r>
              <a:rPr kumimoji="1" lang="en-US" altLang="ja-JP" sz="1800" dirty="0"/>
              <a:t>oid </a:t>
            </a:r>
            <a:r>
              <a:rPr kumimoji="1" lang="en-US" altLang="ja-JP" sz="1800" dirty="0" err="1"/>
              <a:t>find_bugs</a:t>
            </a:r>
            <a:r>
              <a:rPr kumimoji="1" lang="en-US" altLang="ja-JP" sz="1800" dirty="0"/>
              <a:t>(</a:t>
            </a:r>
            <a:r>
              <a:rPr lang="en-US" altLang="ja-JP" sz="1800" dirty="0"/>
              <a:t>void</a:t>
            </a:r>
            <a:r>
              <a:rPr kumimoji="1" lang="en-US" altLang="ja-JP" sz="1800" dirty="0"/>
              <a:t>)</a:t>
            </a:r>
          </a:p>
          <a:p>
            <a:r>
              <a:rPr kumimoji="1" lang="en-US" altLang="ja-JP" sz="1800" dirty="0"/>
              <a:t>{</a:t>
            </a:r>
          </a:p>
          <a:p>
            <a:r>
              <a:rPr kumimoji="1" lang="en-US" altLang="ja-JP" sz="1800" dirty="0"/>
              <a:t>    </a:t>
            </a:r>
            <a:r>
              <a:rPr kumimoji="1" lang="en-US" altLang="ja-JP" sz="1800" dirty="0" err="1"/>
              <a:t>init_root</a:t>
            </a:r>
            <a:r>
              <a:rPr kumimoji="1" lang="en-US" altLang="ja-JP" sz="1800" dirty="0"/>
              <a:t>(</a:t>
            </a:r>
            <a:r>
              <a:rPr kumimoji="1" lang="en-US" altLang="ja-JP" sz="1800" dirty="0" err="1"/>
              <a:t>bugs_root</a:t>
            </a:r>
            <a:r>
              <a:rPr kumimoji="1" lang="en-US" altLang="ja-JP" sz="1800" dirty="0"/>
              <a:t>)</a:t>
            </a:r>
          </a:p>
          <a:p>
            <a:r>
              <a:rPr kumimoji="1" lang="en-US" altLang="ja-JP" sz="1800" dirty="0"/>
              <a:t>}</a:t>
            </a:r>
          </a:p>
        </p:txBody>
      </p:sp>
      <p:sp>
        <p:nvSpPr>
          <p:cNvPr id="6" name="テキスト ボックス 5">
            <a:extLst>
              <a:ext uri="{FF2B5EF4-FFF2-40B4-BE49-F238E27FC236}">
                <a16:creationId xmlns:a16="http://schemas.microsoft.com/office/drawing/2014/main" id="{FE2AE3AA-1FBC-9141-BAA3-9522D48C8FA3}"/>
              </a:ext>
            </a:extLst>
          </p:cNvPr>
          <p:cNvSpPr txBox="1"/>
          <p:nvPr/>
        </p:nvSpPr>
        <p:spPr>
          <a:xfrm>
            <a:off x="4391406" y="2088754"/>
            <a:ext cx="4717958" cy="3693319"/>
          </a:xfrm>
          <a:prstGeom prst="rect">
            <a:avLst/>
          </a:prstGeom>
          <a:noFill/>
          <a:ln>
            <a:solidFill>
              <a:schemeClr val="tx1"/>
            </a:solidFill>
          </a:ln>
        </p:spPr>
        <p:txBody>
          <a:bodyPr wrap="none" rtlCol="0">
            <a:spAutoFit/>
          </a:bodyPr>
          <a:lstStyle/>
          <a:p>
            <a:r>
              <a:rPr lang="en-US" altLang="ja-JP" sz="1800" dirty="0"/>
              <a:t>/*</a:t>
            </a:r>
          </a:p>
          <a:p>
            <a:r>
              <a:rPr lang="en-US" altLang="ja-JP" sz="1800" dirty="0"/>
              <a:t>* Copyright 2020 Alice</a:t>
            </a:r>
          </a:p>
          <a:p>
            <a:r>
              <a:rPr kumimoji="1" lang="en-US" altLang="ja-JP" sz="1800" dirty="0"/>
              <a:t>*/</a:t>
            </a:r>
          </a:p>
          <a:p>
            <a:r>
              <a:rPr lang="en-US" altLang="ja-JP" sz="1800" dirty="0"/>
              <a:t> </a:t>
            </a:r>
          </a:p>
          <a:p>
            <a:r>
              <a:rPr kumimoji="1" lang="en-US" altLang="ja-JP" sz="1800" dirty="0"/>
              <a:t>#include&lt;</a:t>
            </a:r>
            <a:r>
              <a:rPr kumimoji="1" lang="en-US" altLang="ja-JP" sz="1800" dirty="0" err="1"/>
              <a:t>lin</a:t>
            </a:r>
            <a:r>
              <a:rPr kumimoji="1" lang="en-US" altLang="ja-JP" sz="1800" dirty="0"/>
              <a:t>/</a:t>
            </a:r>
            <a:r>
              <a:rPr kumimoji="1" lang="en-US" altLang="ja-JP" sz="1800" dirty="0" err="1"/>
              <a:t>point.h</a:t>
            </a:r>
            <a:r>
              <a:rPr kumimoji="1" lang="en-US" altLang="ja-JP" sz="1800" dirty="0"/>
              <a:t>&gt;</a:t>
            </a:r>
          </a:p>
          <a:p>
            <a:r>
              <a:rPr lang="en-US" altLang="ja-JP" sz="1800" b="1" dirty="0">
                <a:solidFill>
                  <a:srgbClr val="0070C0"/>
                </a:solidFill>
              </a:rPr>
              <a:t>#include&lt;</a:t>
            </a:r>
            <a:r>
              <a:rPr lang="en-US" altLang="ja-JP" sz="1800" b="1" dirty="0" err="1">
                <a:solidFill>
                  <a:srgbClr val="0070C0"/>
                </a:solidFill>
              </a:rPr>
              <a:t>lin</a:t>
            </a:r>
            <a:r>
              <a:rPr lang="en-US" altLang="ja-JP" sz="1800" b="1" dirty="0">
                <a:solidFill>
                  <a:srgbClr val="0070C0"/>
                </a:solidFill>
              </a:rPr>
              <a:t>/</a:t>
            </a:r>
            <a:r>
              <a:rPr lang="en-US" altLang="ja-JP" sz="1800" b="1" dirty="0" err="1">
                <a:solidFill>
                  <a:srgbClr val="0070C0"/>
                </a:solidFill>
              </a:rPr>
              <a:t>debug.h</a:t>
            </a:r>
            <a:r>
              <a:rPr lang="en-US" altLang="ja-JP" sz="1800" b="1" dirty="0">
                <a:solidFill>
                  <a:srgbClr val="0070C0"/>
                </a:solidFill>
              </a:rPr>
              <a:t>&gt;</a:t>
            </a:r>
            <a:endParaRPr kumimoji="1" lang="en-US" altLang="ja-JP" sz="1800" b="1" dirty="0">
              <a:solidFill>
                <a:srgbClr val="0070C0"/>
              </a:solidFill>
            </a:endParaRPr>
          </a:p>
          <a:p>
            <a:r>
              <a:rPr lang="en-US" altLang="ja-JP" sz="1800" dirty="0"/>
              <a:t>struct root *</a:t>
            </a:r>
            <a:r>
              <a:rPr lang="en-US" altLang="ja-JP" sz="1800" dirty="0" err="1"/>
              <a:t>bugs_root</a:t>
            </a:r>
            <a:endParaRPr kumimoji="1" lang="en-US" altLang="ja-JP" sz="1800" dirty="0"/>
          </a:p>
          <a:p>
            <a:endParaRPr lang="en-US" altLang="ja-JP" sz="1800" dirty="0"/>
          </a:p>
          <a:p>
            <a:r>
              <a:rPr lang="en-US" altLang="ja-JP" sz="1800" dirty="0"/>
              <a:t>v</a:t>
            </a:r>
            <a:r>
              <a:rPr kumimoji="1" lang="en-US" altLang="ja-JP" sz="1800" dirty="0"/>
              <a:t>oid </a:t>
            </a:r>
            <a:r>
              <a:rPr kumimoji="1" lang="en-US" altLang="ja-JP" sz="1800" dirty="0" err="1"/>
              <a:t>find_bugs</a:t>
            </a:r>
            <a:r>
              <a:rPr kumimoji="1" lang="en-US" altLang="ja-JP" sz="1800" dirty="0"/>
              <a:t>(</a:t>
            </a:r>
            <a:r>
              <a:rPr kumimoji="1" lang="en-US" altLang="ja-JP" sz="1800" b="1" dirty="0">
                <a:solidFill>
                  <a:srgbClr val="0070C0"/>
                </a:solidFill>
              </a:rPr>
              <a:t>int </a:t>
            </a:r>
            <a:r>
              <a:rPr kumimoji="1" lang="en-US" altLang="ja-JP" sz="1800" b="1" dirty="0" err="1">
                <a:solidFill>
                  <a:srgbClr val="0070C0"/>
                </a:solidFill>
              </a:rPr>
              <a:t>bug_count</a:t>
            </a:r>
            <a:r>
              <a:rPr kumimoji="1" lang="en-US" altLang="ja-JP" sz="1800" dirty="0"/>
              <a:t>)</a:t>
            </a:r>
          </a:p>
          <a:p>
            <a:r>
              <a:rPr kumimoji="1" lang="en-US" altLang="ja-JP" sz="1800" dirty="0"/>
              <a:t>{</a:t>
            </a:r>
          </a:p>
          <a:p>
            <a:r>
              <a:rPr kumimoji="1" lang="en-US" altLang="ja-JP" sz="1800" dirty="0"/>
              <a:t>    </a:t>
            </a:r>
            <a:r>
              <a:rPr kumimoji="1" lang="en-US" altLang="ja-JP" sz="1800" dirty="0" err="1"/>
              <a:t>init_root</a:t>
            </a:r>
            <a:r>
              <a:rPr kumimoji="1" lang="en-US" altLang="ja-JP" sz="1800" dirty="0"/>
              <a:t>(</a:t>
            </a:r>
            <a:r>
              <a:rPr kumimoji="1" lang="en-US" altLang="ja-JP" sz="1800" dirty="0" err="1"/>
              <a:t>bugs_root</a:t>
            </a:r>
            <a:r>
              <a:rPr kumimoji="1" lang="en-US" altLang="ja-JP" sz="1800" dirty="0"/>
              <a:t>)</a:t>
            </a:r>
          </a:p>
          <a:p>
            <a:r>
              <a:rPr kumimoji="1" lang="en-US" altLang="ja-JP" sz="1800" dirty="0"/>
              <a:t>    </a:t>
            </a:r>
            <a:r>
              <a:rPr kumimoji="1" lang="en-US" altLang="ja-JP" sz="1800" b="1" dirty="0" err="1">
                <a:solidFill>
                  <a:srgbClr val="0070C0"/>
                </a:solidFill>
              </a:rPr>
              <a:t>search_bugs</a:t>
            </a:r>
            <a:r>
              <a:rPr kumimoji="1" lang="en-US" altLang="ja-JP" sz="1800" b="1" dirty="0">
                <a:solidFill>
                  <a:srgbClr val="0070C0"/>
                </a:solidFill>
              </a:rPr>
              <a:t>(</a:t>
            </a:r>
            <a:r>
              <a:rPr kumimoji="1" lang="en-US" altLang="ja-JP" sz="1800" b="1" dirty="0" err="1">
                <a:solidFill>
                  <a:srgbClr val="0070C0"/>
                </a:solidFill>
              </a:rPr>
              <a:t>bugs_root</a:t>
            </a:r>
            <a:r>
              <a:rPr kumimoji="1" lang="en-US" altLang="ja-JP" sz="1800" b="1" dirty="0">
                <a:solidFill>
                  <a:srgbClr val="0070C0"/>
                </a:solidFill>
              </a:rPr>
              <a:t>, </a:t>
            </a:r>
            <a:r>
              <a:rPr kumimoji="1" lang="en-US" altLang="ja-JP" sz="1800" b="1" dirty="0" err="1">
                <a:solidFill>
                  <a:srgbClr val="0070C0"/>
                </a:solidFill>
              </a:rPr>
              <a:t>bug_count</a:t>
            </a:r>
            <a:r>
              <a:rPr kumimoji="1" lang="en-US" altLang="ja-JP" sz="1800" b="1" dirty="0">
                <a:solidFill>
                  <a:srgbClr val="0070C0"/>
                </a:solidFill>
              </a:rPr>
              <a:t>)</a:t>
            </a:r>
          </a:p>
          <a:p>
            <a:r>
              <a:rPr kumimoji="1" lang="en-US" altLang="ja-JP" sz="1800" dirty="0"/>
              <a:t>}</a:t>
            </a:r>
          </a:p>
        </p:txBody>
      </p:sp>
      <p:sp>
        <p:nvSpPr>
          <p:cNvPr id="8" name="右矢印 7">
            <a:extLst>
              <a:ext uri="{FF2B5EF4-FFF2-40B4-BE49-F238E27FC236}">
                <a16:creationId xmlns:a16="http://schemas.microsoft.com/office/drawing/2014/main" id="{2B07574F-A6A5-1B4F-86CF-F8DEBCC2B69C}"/>
              </a:ext>
            </a:extLst>
          </p:cNvPr>
          <p:cNvSpPr/>
          <p:nvPr/>
        </p:nvSpPr>
        <p:spPr>
          <a:xfrm>
            <a:off x="3098156" y="3269526"/>
            <a:ext cx="1139868" cy="1014608"/>
          </a:xfrm>
          <a:prstGeom prst="rightArrow">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6E66691F-2697-7547-BE24-2B7CFAA73EB7}"/>
              </a:ext>
            </a:extLst>
          </p:cNvPr>
          <p:cNvSpPr txBox="1"/>
          <p:nvPr/>
        </p:nvSpPr>
        <p:spPr>
          <a:xfrm>
            <a:off x="5028927" y="1580923"/>
            <a:ext cx="2173993" cy="461665"/>
          </a:xfrm>
          <a:prstGeom prst="rect">
            <a:avLst/>
          </a:prstGeom>
          <a:noFill/>
        </p:spPr>
        <p:txBody>
          <a:bodyPr wrap="none" rtlCol="0">
            <a:spAutoFit/>
          </a:bodyPr>
          <a:lstStyle/>
          <a:p>
            <a:pPr algn="ctr"/>
            <a:r>
              <a:rPr lang="en" altLang="ja-JP" b="1" dirty="0">
                <a:solidFill>
                  <a:srgbClr val="0070C0"/>
                </a:solidFill>
              </a:rPr>
              <a:t>Bob</a:t>
            </a:r>
            <a:r>
              <a:rPr lang="ja-JP" altLang="en-US" b="1">
                <a:solidFill>
                  <a:srgbClr val="0070C0"/>
                </a:solidFill>
              </a:rPr>
              <a:t>追記・改変</a:t>
            </a:r>
            <a:endParaRPr kumimoji="1" lang="ja-JP" altLang="en-US" sz="1800" b="1">
              <a:solidFill>
                <a:srgbClr val="0070C0"/>
              </a:solidFill>
            </a:endParaRPr>
          </a:p>
        </p:txBody>
      </p:sp>
      <p:sp>
        <p:nvSpPr>
          <p:cNvPr id="10" name="テキスト ボックス 9">
            <a:extLst>
              <a:ext uri="{FF2B5EF4-FFF2-40B4-BE49-F238E27FC236}">
                <a16:creationId xmlns:a16="http://schemas.microsoft.com/office/drawing/2014/main" id="{351F6D03-6149-084E-851F-42E8A198D65F}"/>
              </a:ext>
            </a:extLst>
          </p:cNvPr>
          <p:cNvSpPr txBox="1"/>
          <p:nvPr/>
        </p:nvSpPr>
        <p:spPr>
          <a:xfrm>
            <a:off x="704372" y="1580923"/>
            <a:ext cx="1430521" cy="461665"/>
          </a:xfrm>
          <a:prstGeom prst="rect">
            <a:avLst/>
          </a:prstGeom>
          <a:noFill/>
        </p:spPr>
        <p:txBody>
          <a:bodyPr wrap="none" rtlCol="0">
            <a:spAutoFit/>
          </a:bodyPr>
          <a:lstStyle/>
          <a:p>
            <a:pPr algn="ctr"/>
            <a:r>
              <a:rPr kumimoji="1" lang="en-US" altLang="ja-JP" dirty="0"/>
              <a:t>Alice</a:t>
            </a:r>
            <a:r>
              <a:rPr kumimoji="1" lang="ja-JP" altLang="en-US"/>
              <a:t>作成</a:t>
            </a:r>
          </a:p>
        </p:txBody>
      </p:sp>
      <p:sp>
        <p:nvSpPr>
          <p:cNvPr id="11" name="スライド番号プレースホルダー 3">
            <a:extLst>
              <a:ext uri="{FF2B5EF4-FFF2-40B4-BE49-F238E27FC236}">
                <a16:creationId xmlns:a16="http://schemas.microsoft.com/office/drawing/2014/main" id="{3177ED3A-290F-F64C-87DF-B1B6A1A5B115}"/>
              </a:ext>
            </a:extLst>
          </p:cNvPr>
          <p:cNvSpPr>
            <a:spLocks noGrp="1"/>
          </p:cNvSpPr>
          <p:nvPr>
            <p:ph type="sldNum" sz="quarter" idx="12"/>
          </p:nvPr>
        </p:nvSpPr>
        <p:spPr>
          <a:xfrm>
            <a:off x="7597775" y="6308727"/>
            <a:ext cx="1150938" cy="288925"/>
          </a:xfrm>
        </p:spPr>
        <p:txBody>
          <a:bodyPr/>
          <a:lstStyle/>
          <a:p>
            <a:fld id="{A238D3D1-4BED-4756-B995-D8D7310A74AE}" type="slidenum">
              <a:rPr kumimoji="1" lang="ja-JP" altLang="en-US" smtClean="0"/>
              <a:t>7</a:t>
            </a:fld>
            <a:endParaRPr kumimoji="1" lang="ja-JP" altLang="en-US"/>
          </a:p>
        </p:txBody>
      </p:sp>
      <p:sp>
        <p:nvSpPr>
          <p:cNvPr id="12" name="右矢印 11">
            <a:extLst>
              <a:ext uri="{FF2B5EF4-FFF2-40B4-BE49-F238E27FC236}">
                <a16:creationId xmlns:a16="http://schemas.microsoft.com/office/drawing/2014/main" id="{4E0DDCB5-443A-EA44-B7F2-A25AA148DF7B}"/>
              </a:ext>
            </a:extLst>
          </p:cNvPr>
          <p:cNvSpPr/>
          <p:nvPr/>
        </p:nvSpPr>
        <p:spPr>
          <a:xfrm>
            <a:off x="1187263" y="5782073"/>
            <a:ext cx="1106328" cy="671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3ADE63D-F839-CC4D-952A-D89A9D76D361}"/>
              </a:ext>
            </a:extLst>
          </p:cNvPr>
          <p:cNvSpPr txBox="1"/>
          <p:nvPr/>
        </p:nvSpPr>
        <p:spPr>
          <a:xfrm>
            <a:off x="2394359" y="5831875"/>
            <a:ext cx="4674678" cy="707886"/>
          </a:xfrm>
          <a:prstGeom prst="rect">
            <a:avLst/>
          </a:prstGeom>
          <a:noFill/>
        </p:spPr>
        <p:txBody>
          <a:bodyPr wrap="none" rtlCol="0">
            <a:spAutoFit/>
          </a:bodyPr>
          <a:lstStyle/>
          <a:p>
            <a:r>
              <a:rPr lang="en-US" altLang="ja-JP" sz="2000" dirty="0"/>
              <a:t>Bob</a:t>
            </a:r>
            <a:r>
              <a:rPr lang="ja-JP" altLang="en-US" sz="2000"/>
              <a:t>の著作権表示がないので</a:t>
            </a:r>
            <a:r>
              <a:rPr lang="en-US" altLang="ja-JP" sz="2000" dirty="0"/>
              <a:t>Alice</a:t>
            </a:r>
            <a:r>
              <a:rPr lang="ja-JP" altLang="en-US" sz="2000"/>
              <a:t>が</a:t>
            </a:r>
            <a:br>
              <a:rPr lang="en-US" altLang="ja-JP" sz="2000" dirty="0"/>
            </a:br>
            <a:r>
              <a:rPr lang="ja-JP" altLang="en-US" sz="2000"/>
              <a:t>すべての著作権を持っているように見える</a:t>
            </a:r>
            <a:endParaRPr kumimoji="1" lang="ja-JP" altLang="en-US" sz="2000"/>
          </a:p>
        </p:txBody>
      </p:sp>
      <p:sp>
        <p:nvSpPr>
          <p:cNvPr id="20" name="テキスト ボックス 19">
            <a:extLst>
              <a:ext uri="{FF2B5EF4-FFF2-40B4-BE49-F238E27FC236}">
                <a16:creationId xmlns:a16="http://schemas.microsoft.com/office/drawing/2014/main" id="{7EEF66EB-C768-764B-B603-9CC58C6A17FB}"/>
              </a:ext>
            </a:extLst>
          </p:cNvPr>
          <p:cNvSpPr txBox="1"/>
          <p:nvPr/>
        </p:nvSpPr>
        <p:spPr>
          <a:xfrm>
            <a:off x="-3752" y="1518711"/>
            <a:ext cx="646331" cy="461665"/>
          </a:xfrm>
          <a:prstGeom prst="rect">
            <a:avLst/>
          </a:prstGeom>
          <a:noFill/>
        </p:spPr>
        <p:txBody>
          <a:bodyPr wrap="none" rtlCol="0">
            <a:spAutoFit/>
          </a:bodyPr>
          <a:lstStyle/>
          <a:p>
            <a:pPr algn="ctr"/>
            <a:r>
              <a:rPr kumimoji="1" lang="ja-JP" altLang="en-US"/>
              <a:t>例）</a:t>
            </a:r>
          </a:p>
        </p:txBody>
      </p:sp>
      <p:sp>
        <p:nvSpPr>
          <p:cNvPr id="3" name="テキスト ボックス 2">
            <a:extLst>
              <a:ext uri="{FF2B5EF4-FFF2-40B4-BE49-F238E27FC236}">
                <a16:creationId xmlns:a16="http://schemas.microsoft.com/office/drawing/2014/main" id="{A4DB3B33-36F4-4DCC-B5D3-EAF66FA82E43}"/>
              </a:ext>
            </a:extLst>
          </p:cNvPr>
          <p:cNvSpPr txBox="1"/>
          <p:nvPr/>
        </p:nvSpPr>
        <p:spPr>
          <a:xfrm>
            <a:off x="6784765" y="2747276"/>
            <a:ext cx="2146293" cy="369332"/>
          </a:xfrm>
          <a:prstGeom prst="rect">
            <a:avLst/>
          </a:prstGeom>
          <a:ln>
            <a:solidFill>
              <a:srgbClr val="0070C0"/>
            </a:solid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kumimoji="1" lang="en-US" altLang="ja-JP" sz="1800" dirty="0"/>
              <a:t>Bob</a:t>
            </a:r>
            <a:r>
              <a:rPr kumimoji="1" lang="ja-JP" altLang="en-US" sz="1800" dirty="0"/>
              <a:t>が著作権を持つ</a:t>
            </a:r>
          </a:p>
        </p:txBody>
      </p:sp>
      <p:cxnSp>
        <p:nvCxnSpPr>
          <p:cNvPr id="7" name="直線矢印コネクタ 6">
            <a:extLst>
              <a:ext uri="{FF2B5EF4-FFF2-40B4-BE49-F238E27FC236}">
                <a16:creationId xmlns:a16="http://schemas.microsoft.com/office/drawing/2014/main" id="{81EDC053-FD33-4939-A3EE-9FE1DAF957AA}"/>
              </a:ext>
            </a:extLst>
          </p:cNvPr>
          <p:cNvCxnSpPr>
            <a:cxnSpLocks/>
            <a:stCxn id="3" idx="2"/>
          </p:cNvCxnSpPr>
          <p:nvPr/>
        </p:nvCxnSpPr>
        <p:spPr>
          <a:xfrm flipH="1">
            <a:off x="7202920" y="3116608"/>
            <a:ext cx="654992" cy="476308"/>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B7F391D3-664B-4A55-9603-196F69368967}"/>
              </a:ext>
            </a:extLst>
          </p:cNvPr>
          <p:cNvCxnSpPr>
            <a:cxnSpLocks/>
            <a:stCxn id="3" idx="2"/>
          </p:cNvCxnSpPr>
          <p:nvPr/>
        </p:nvCxnSpPr>
        <p:spPr>
          <a:xfrm flipH="1">
            <a:off x="7289072" y="3116608"/>
            <a:ext cx="568840" cy="113345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6220A672-A30A-44C9-BD19-D81BC9F11EF9}"/>
              </a:ext>
            </a:extLst>
          </p:cNvPr>
          <p:cNvCxnSpPr>
            <a:cxnSpLocks/>
            <a:stCxn id="3" idx="2"/>
          </p:cNvCxnSpPr>
          <p:nvPr/>
        </p:nvCxnSpPr>
        <p:spPr>
          <a:xfrm>
            <a:off x="7857912" y="3116608"/>
            <a:ext cx="399756" cy="204873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994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07E6BF-E53B-2C4F-B90C-346E75E5A76A}"/>
              </a:ext>
            </a:extLst>
          </p:cNvPr>
          <p:cNvSpPr>
            <a:spLocks noGrp="1"/>
          </p:cNvSpPr>
          <p:nvPr>
            <p:ph type="title"/>
          </p:nvPr>
        </p:nvSpPr>
        <p:spPr/>
        <p:txBody>
          <a:bodyPr/>
          <a:lstStyle/>
          <a:p>
            <a:r>
              <a:rPr kumimoji="1" lang="ja-JP" altLang="en-US"/>
              <a:t>トークン単位での著作権の所在の違い</a:t>
            </a:r>
            <a:endParaRPr kumimoji="1" lang="ja-JP" altLang="en-US" dirty="0"/>
          </a:p>
        </p:txBody>
      </p:sp>
      <p:sp>
        <p:nvSpPr>
          <p:cNvPr id="6" name="テキスト ボックス 5">
            <a:extLst>
              <a:ext uri="{FF2B5EF4-FFF2-40B4-BE49-F238E27FC236}">
                <a16:creationId xmlns:a16="http://schemas.microsoft.com/office/drawing/2014/main" id="{FE2AE3AA-1FBC-9141-BAA3-9522D48C8FA3}"/>
              </a:ext>
            </a:extLst>
          </p:cNvPr>
          <p:cNvSpPr txBox="1"/>
          <p:nvPr/>
        </p:nvSpPr>
        <p:spPr>
          <a:xfrm>
            <a:off x="4391406" y="2088754"/>
            <a:ext cx="4717958" cy="3693319"/>
          </a:xfrm>
          <a:prstGeom prst="rect">
            <a:avLst/>
          </a:prstGeom>
          <a:noFill/>
          <a:ln>
            <a:solidFill>
              <a:schemeClr val="tx1"/>
            </a:solidFill>
          </a:ln>
        </p:spPr>
        <p:txBody>
          <a:bodyPr wrap="none" rtlCol="0">
            <a:spAutoFit/>
          </a:bodyPr>
          <a:lstStyle/>
          <a:p>
            <a:r>
              <a:rPr lang="en-US" altLang="ja-JP" sz="1800" dirty="0"/>
              <a:t>/*</a:t>
            </a:r>
          </a:p>
          <a:p>
            <a:r>
              <a:rPr lang="en-US" altLang="ja-JP" sz="1800" dirty="0"/>
              <a:t>* Copyright 2020 Alice</a:t>
            </a:r>
          </a:p>
          <a:p>
            <a:r>
              <a:rPr kumimoji="1" lang="en-US" altLang="ja-JP" sz="1800" dirty="0"/>
              <a:t>*/</a:t>
            </a:r>
          </a:p>
          <a:p>
            <a:r>
              <a:rPr lang="en-US" altLang="ja-JP" sz="1800" dirty="0"/>
              <a:t> </a:t>
            </a:r>
          </a:p>
          <a:p>
            <a:r>
              <a:rPr kumimoji="1" lang="en-US" altLang="ja-JP" sz="1800" dirty="0"/>
              <a:t>#include&lt;</a:t>
            </a:r>
            <a:r>
              <a:rPr kumimoji="1" lang="en-US" altLang="ja-JP" sz="1800" dirty="0" err="1"/>
              <a:t>lin</a:t>
            </a:r>
            <a:r>
              <a:rPr kumimoji="1" lang="en-US" altLang="ja-JP" sz="1800" dirty="0"/>
              <a:t>/</a:t>
            </a:r>
            <a:r>
              <a:rPr kumimoji="1" lang="en-US" altLang="ja-JP" sz="1800" dirty="0" err="1"/>
              <a:t>point.h</a:t>
            </a:r>
            <a:r>
              <a:rPr kumimoji="1" lang="en-US" altLang="ja-JP" sz="1800" dirty="0"/>
              <a:t>&gt;</a:t>
            </a:r>
          </a:p>
          <a:p>
            <a:r>
              <a:rPr lang="en-US" altLang="ja-JP" sz="1800" b="1" dirty="0">
                <a:solidFill>
                  <a:srgbClr val="0070C0"/>
                </a:solidFill>
              </a:rPr>
              <a:t>#include&lt;</a:t>
            </a:r>
            <a:r>
              <a:rPr lang="en-US" altLang="ja-JP" sz="1800" b="1" dirty="0" err="1">
                <a:solidFill>
                  <a:srgbClr val="0070C0"/>
                </a:solidFill>
              </a:rPr>
              <a:t>lin</a:t>
            </a:r>
            <a:r>
              <a:rPr lang="en-US" altLang="ja-JP" sz="1800" b="1" dirty="0">
                <a:solidFill>
                  <a:srgbClr val="0070C0"/>
                </a:solidFill>
              </a:rPr>
              <a:t>/</a:t>
            </a:r>
            <a:r>
              <a:rPr lang="en-US" altLang="ja-JP" sz="1800" b="1" dirty="0" err="1">
                <a:solidFill>
                  <a:srgbClr val="0070C0"/>
                </a:solidFill>
              </a:rPr>
              <a:t>debug.h</a:t>
            </a:r>
            <a:r>
              <a:rPr lang="en-US" altLang="ja-JP" sz="1800" b="1" dirty="0">
                <a:solidFill>
                  <a:srgbClr val="0070C0"/>
                </a:solidFill>
              </a:rPr>
              <a:t>&gt;</a:t>
            </a:r>
            <a:endParaRPr kumimoji="1" lang="en-US" altLang="ja-JP" sz="1800" b="1" dirty="0">
              <a:solidFill>
                <a:srgbClr val="0070C0"/>
              </a:solidFill>
            </a:endParaRPr>
          </a:p>
          <a:p>
            <a:r>
              <a:rPr lang="en-US" altLang="ja-JP" sz="1800" dirty="0"/>
              <a:t>struct root *</a:t>
            </a:r>
            <a:r>
              <a:rPr lang="en-US" altLang="ja-JP" sz="1800" dirty="0" err="1"/>
              <a:t>bugs_root</a:t>
            </a:r>
            <a:endParaRPr kumimoji="1" lang="en-US" altLang="ja-JP" sz="1800" dirty="0"/>
          </a:p>
          <a:p>
            <a:endParaRPr lang="en-US" altLang="ja-JP" sz="1800" dirty="0"/>
          </a:p>
          <a:p>
            <a:r>
              <a:rPr lang="en-US" altLang="ja-JP" sz="1800" dirty="0"/>
              <a:t>v</a:t>
            </a:r>
            <a:r>
              <a:rPr kumimoji="1" lang="en-US" altLang="ja-JP" sz="1800" dirty="0"/>
              <a:t>oid </a:t>
            </a:r>
            <a:r>
              <a:rPr kumimoji="1" lang="en-US" altLang="ja-JP" sz="1800" dirty="0" err="1"/>
              <a:t>find_bugs</a:t>
            </a:r>
            <a:r>
              <a:rPr kumimoji="1" lang="en-US" altLang="ja-JP" sz="1800" dirty="0"/>
              <a:t>(</a:t>
            </a:r>
            <a:r>
              <a:rPr kumimoji="1" lang="en-US" altLang="ja-JP" sz="1800" b="1" dirty="0">
                <a:solidFill>
                  <a:srgbClr val="0070C0"/>
                </a:solidFill>
              </a:rPr>
              <a:t>int </a:t>
            </a:r>
            <a:r>
              <a:rPr kumimoji="1" lang="en-US" altLang="ja-JP" sz="1800" b="1" dirty="0" err="1">
                <a:solidFill>
                  <a:srgbClr val="0070C0"/>
                </a:solidFill>
              </a:rPr>
              <a:t>bug_count</a:t>
            </a:r>
            <a:r>
              <a:rPr kumimoji="1" lang="en-US" altLang="ja-JP" sz="1800" dirty="0"/>
              <a:t>)</a:t>
            </a:r>
          </a:p>
          <a:p>
            <a:r>
              <a:rPr kumimoji="1" lang="en-US" altLang="ja-JP" sz="1800" dirty="0"/>
              <a:t>{</a:t>
            </a:r>
          </a:p>
          <a:p>
            <a:r>
              <a:rPr kumimoji="1" lang="en-US" altLang="ja-JP" sz="1800" dirty="0"/>
              <a:t>    </a:t>
            </a:r>
            <a:r>
              <a:rPr kumimoji="1" lang="en-US" altLang="ja-JP" sz="1800" dirty="0" err="1"/>
              <a:t>init_root</a:t>
            </a:r>
            <a:r>
              <a:rPr kumimoji="1" lang="en-US" altLang="ja-JP" sz="1800" dirty="0"/>
              <a:t>(</a:t>
            </a:r>
            <a:r>
              <a:rPr kumimoji="1" lang="en-US" altLang="ja-JP" sz="1800" dirty="0" err="1"/>
              <a:t>bugs_root</a:t>
            </a:r>
            <a:r>
              <a:rPr kumimoji="1" lang="en-US" altLang="ja-JP" sz="1800" dirty="0"/>
              <a:t>)</a:t>
            </a:r>
          </a:p>
          <a:p>
            <a:r>
              <a:rPr kumimoji="1" lang="en-US" altLang="ja-JP" sz="1800" dirty="0"/>
              <a:t>    </a:t>
            </a:r>
            <a:r>
              <a:rPr kumimoji="1" lang="en-US" altLang="ja-JP" sz="1800" b="1" dirty="0" err="1">
                <a:solidFill>
                  <a:srgbClr val="0070C0"/>
                </a:solidFill>
              </a:rPr>
              <a:t>search_bugs</a:t>
            </a:r>
            <a:r>
              <a:rPr kumimoji="1" lang="en-US" altLang="ja-JP" sz="1800" b="1" dirty="0">
                <a:solidFill>
                  <a:srgbClr val="0070C0"/>
                </a:solidFill>
              </a:rPr>
              <a:t>(</a:t>
            </a:r>
            <a:r>
              <a:rPr kumimoji="1" lang="en-US" altLang="ja-JP" sz="1800" b="1" dirty="0" err="1">
                <a:solidFill>
                  <a:srgbClr val="0070C0"/>
                </a:solidFill>
              </a:rPr>
              <a:t>bugs_root</a:t>
            </a:r>
            <a:r>
              <a:rPr kumimoji="1" lang="en-US" altLang="ja-JP" sz="1800" b="1" dirty="0">
                <a:solidFill>
                  <a:srgbClr val="0070C0"/>
                </a:solidFill>
              </a:rPr>
              <a:t>, </a:t>
            </a:r>
            <a:r>
              <a:rPr kumimoji="1" lang="en-US" altLang="ja-JP" sz="1800" b="1" dirty="0" err="1">
                <a:solidFill>
                  <a:srgbClr val="0070C0"/>
                </a:solidFill>
              </a:rPr>
              <a:t>bug_count</a:t>
            </a:r>
            <a:r>
              <a:rPr kumimoji="1" lang="en-US" altLang="ja-JP" sz="1800" b="1" dirty="0">
                <a:solidFill>
                  <a:srgbClr val="0070C0"/>
                </a:solidFill>
              </a:rPr>
              <a:t>)</a:t>
            </a:r>
          </a:p>
          <a:p>
            <a:r>
              <a:rPr kumimoji="1" lang="en-US" altLang="ja-JP" sz="1800" dirty="0"/>
              <a:t>}</a:t>
            </a:r>
          </a:p>
        </p:txBody>
      </p:sp>
      <p:sp>
        <p:nvSpPr>
          <p:cNvPr id="9" name="テキスト ボックス 8">
            <a:extLst>
              <a:ext uri="{FF2B5EF4-FFF2-40B4-BE49-F238E27FC236}">
                <a16:creationId xmlns:a16="http://schemas.microsoft.com/office/drawing/2014/main" id="{6E66691F-2697-7547-BE24-2B7CFAA73EB7}"/>
              </a:ext>
            </a:extLst>
          </p:cNvPr>
          <p:cNvSpPr txBox="1"/>
          <p:nvPr/>
        </p:nvSpPr>
        <p:spPr>
          <a:xfrm>
            <a:off x="5028927" y="1580923"/>
            <a:ext cx="2173993" cy="461665"/>
          </a:xfrm>
          <a:prstGeom prst="rect">
            <a:avLst/>
          </a:prstGeom>
          <a:noFill/>
        </p:spPr>
        <p:txBody>
          <a:bodyPr wrap="none" rtlCol="0">
            <a:spAutoFit/>
          </a:bodyPr>
          <a:lstStyle/>
          <a:p>
            <a:pPr algn="ctr"/>
            <a:r>
              <a:rPr lang="en" altLang="ja-JP" b="1" dirty="0">
                <a:solidFill>
                  <a:srgbClr val="0070C0"/>
                </a:solidFill>
              </a:rPr>
              <a:t>Bob</a:t>
            </a:r>
            <a:r>
              <a:rPr lang="ja-JP" altLang="en-US" b="1">
                <a:solidFill>
                  <a:srgbClr val="0070C0"/>
                </a:solidFill>
              </a:rPr>
              <a:t>追記・改変</a:t>
            </a:r>
            <a:endParaRPr kumimoji="1" lang="ja-JP" altLang="en-US" sz="1800" b="1">
              <a:solidFill>
                <a:srgbClr val="0070C0"/>
              </a:solidFill>
            </a:endParaRPr>
          </a:p>
        </p:txBody>
      </p:sp>
      <p:sp>
        <p:nvSpPr>
          <p:cNvPr id="11" name="スライド番号プレースホルダー 3">
            <a:extLst>
              <a:ext uri="{FF2B5EF4-FFF2-40B4-BE49-F238E27FC236}">
                <a16:creationId xmlns:a16="http://schemas.microsoft.com/office/drawing/2014/main" id="{3177ED3A-290F-F64C-87DF-B1B6A1A5B115}"/>
              </a:ext>
            </a:extLst>
          </p:cNvPr>
          <p:cNvSpPr>
            <a:spLocks noGrp="1"/>
          </p:cNvSpPr>
          <p:nvPr>
            <p:ph type="sldNum" sz="quarter" idx="12"/>
          </p:nvPr>
        </p:nvSpPr>
        <p:spPr>
          <a:xfrm>
            <a:off x="7597775" y="6308727"/>
            <a:ext cx="1150938" cy="288925"/>
          </a:xfrm>
        </p:spPr>
        <p:txBody>
          <a:bodyPr/>
          <a:lstStyle/>
          <a:p>
            <a:fld id="{A238D3D1-4BED-4756-B995-D8D7310A74AE}" type="slidenum">
              <a:rPr kumimoji="1" lang="ja-JP" altLang="en-US" smtClean="0"/>
              <a:t>8</a:t>
            </a:fld>
            <a:endParaRPr kumimoji="1" lang="ja-JP" altLang="en-US"/>
          </a:p>
        </p:txBody>
      </p:sp>
      <p:sp>
        <p:nvSpPr>
          <p:cNvPr id="16" name="右矢印 15">
            <a:extLst>
              <a:ext uri="{FF2B5EF4-FFF2-40B4-BE49-F238E27FC236}">
                <a16:creationId xmlns:a16="http://schemas.microsoft.com/office/drawing/2014/main" id="{05C475BB-BB98-B845-874C-C00842C491A4}"/>
              </a:ext>
            </a:extLst>
          </p:cNvPr>
          <p:cNvSpPr/>
          <p:nvPr/>
        </p:nvSpPr>
        <p:spPr>
          <a:xfrm rot="1337877">
            <a:off x="2634024" y="3873252"/>
            <a:ext cx="1821382" cy="349887"/>
          </a:xfrm>
          <a:prstGeom prst="rightArrow">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33102B0F-A805-F041-AAE8-B575D2F490F5}"/>
              </a:ext>
            </a:extLst>
          </p:cNvPr>
          <p:cNvSpPr txBox="1"/>
          <p:nvPr/>
        </p:nvSpPr>
        <p:spPr>
          <a:xfrm>
            <a:off x="647768" y="2721114"/>
            <a:ext cx="2896947" cy="707886"/>
          </a:xfrm>
          <a:prstGeom prst="rect">
            <a:avLst/>
          </a:prstGeom>
          <a:noFill/>
        </p:spPr>
        <p:txBody>
          <a:bodyPr wrap="none" rtlCol="0">
            <a:spAutoFit/>
          </a:bodyPr>
          <a:lstStyle/>
          <a:p>
            <a:pPr algn="ctr"/>
            <a:r>
              <a:rPr kumimoji="1" lang="ja-JP" altLang="en-US" sz="2000"/>
              <a:t>この行はトークン単位で</a:t>
            </a:r>
            <a:endParaRPr kumimoji="1" lang="en-US" altLang="ja-JP" sz="2000" dirty="0"/>
          </a:p>
          <a:p>
            <a:pPr algn="ctr"/>
            <a:r>
              <a:rPr kumimoji="1" lang="ja-JP" altLang="en-US" sz="2000"/>
              <a:t>著作権を持つ人が異なる</a:t>
            </a:r>
          </a:p>
        </p:txBody>
      </p:sp>
    </p:spTree>
    <p:extLst>
      <p:ext uri="{BB962C8B-B14F-4D97-AF65-F5344CB8AC3E}">
        <p14:creationId xmlns:p14="http://schemas.microsoft.com/office/powerpoint/2010/main" val="836068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41DA1A-EB08-8244-8785-9B46E88CEFF6}"/>
              </a:ext>
            </a:extLst>
          </p:cNvPr>
          <p:cNvSpPr>
            <a:spLocks noGrp="1"/>
          </p:cNvSpPr>
          <p:nvPr>
            <p:ph type="title"/>
          </p:nvPr>
        </p:nvSpPr>
        <p:spPr/>
        <p:txBody>
          <a:bodyPr/>
          <a:lstStyle/>
          <a:p>
            <a:r>
              <a:rPr kumimoji="1" lang="ja-JP" altLang="en-US"/>
              <a:t>研究目的</a:t>
            </a:r>
          </a:p>
        </p:txBody>
      </p:sp>
      <p:sp>
        <p:nvSpPr>
          <p:cNvPr id="3" name="コンテンツ プレースホルダー 2">
            <a:extLst>
              <a:ext uri="{FF2B5EF4-FFF2-40B4-BE49-F238E27FC236}">
                <a16:creationId xmlns:a16="http://schemas.microsoft.com/office/drawing/2014/main" id="{B77B52A1-821F-B045-91B3-C1344D5643D8}"/>
              </a:ext>
            </a:extLst>
          </p:cNvPr>
          <p:cNvSpPr>
            <a:spLocks noGrp="1"/>
          </p:cNvSpPr>
          <p:nvPr>
            <p:ph idx="1"/>
          </p:nvPr>
        </p:nvSpPr>
        <p:spPr/>
        <p:txBody>
          <a:bodyPr/>
          <a:lstStyle/>
          <a:p>
            <a:r>
              <a:rPr lang="ja-JP" altLang="en-US" dirty="0"/>
              <a:t>著作権を侵してはいけない</a:t>
            </a:r>
            <a:endParaRPr lang="en-US" altLang="ja-JP" dirty="0"/>
          </a:p>
          <a:p>
            <a:pPr marL="342900" lvl="1" indent="0">
              <a:buNone/>
            </a:pPr>
            <a:r>
              <a:rPr lang="ja-JP" altLang="en-US"/>
              <a:t>→著作権の所在が示されて</a:t>
            </a:r>
            <a:r>
              <a:rPr lang="ja-JP" altLang="en-US" dirty="0"/>
              <a:t>いること</a:t>
            </a:r>
            <a:r>
              <a:rPr lang="ja-JP" altLang="en-US"/>
              <a:t>が必要</a:t>
            </a:r>
            <a:endParaRPr lang="en-US" altLang="ja-JP" dirty="0"/>
          </a:p>
          <a:p>
            <a:r>
              <a:rPr lang="ja-JP" altLang="en-US"/>
              <a:t>著作権の所在が示されていない可能性がある</a:t>
            </a:r>
            <a:endParaRPr lang="en-US" altLang="ja-JP" dirty="0"/>
          </a:p>
          <a:p>
            <a:pPr marL="385762" indent="-342900"/>
            <a:r>
              <a:rPr lang="ja-JP" altLang="en-US"/>
              <a:t>どの程度の著作権の所在が著作権表示によって示されているかは</a:t>
            </a:r>
            <a:r>
              <a:rPr lang="ja-JP" altLang="en-US" dirty="0"/>
              <a:t>明らかになっていない</a:t>
            </a:r>
            <a:endParaRPr lang="en-US" altLang="ja-JP" dirty="0"/>
          </a:p>
          <a:p>
            <a:endParaRPr lang="en-US" altLang="ja-JP" dirty="0"/>
          </a:p>
          <a:p>
            <a:pPr marL="0" indent="0">
              <a:buNone/>
            </a:pPr>
            <a:r>
              <a:rPr lang="ja-JP" altLang="en-US"/>
              <a:t>→著作権表示の有無に</a:t>
            </a:r>
            <a:r>
              <a:rPr lang="ja-JP" altLang="en-US" dirty="0"/>
              <a:t>関する実態を知るため本研究を行う</a:t>
            </a:r>
            <a:endParaRPr lang="en-US" altLang="ja-JP" dirty="0"/>
          </a:p>
        </p:txBody>
      </p:sp>
      <p:sp>
        <p:nvSpPr>
          <p:cNvPr id="4" name="スライド番号プレースホルダー 3">
            <a:extLst>
              <a:ext uri="{FF2B5EF4-FFF2-40B4-BE49-F238E27FC236}">
                <a16:creationId xmlns:a16="http://schemas.microsoft.com/office/drawing/2014/main" id="{59BDB1AA-5C6D-4E4C-B1E0-665E35208320}"/>
              </a:ext>
            </a:extLst>
          </p:cNvPr>
          <p:cNvSpPr>
            <a:spLocks noGrp="1"/>
          </p:cNvSpPr>
          <p:nvPr>
            <p:ph type="sldNum" sz="quarter" idx="12"/>
          </p:nvPr>
        </p:nvSpPr>
        <p:spPr/>
        <p:txBody>
          <a:bodyPr/>
          <a:lstStyle/>
          <a:p>
            <a:fld id="{A238D3D1-4BED-4756-B995-D8D7310A74AE}" type="slidenum">
              <a:rPr kumimoji="1" lang="ja-JP" altLang="en-US" smtClean="0"/>
              <a:t>9</a:t>
            </a:fld>
            <a:endParaRPr kumimoji="1" lang="ja-JP" altLang="en-US"/>
          </a:p>
        </p:txBody>
      </p:sp>
    </p:spTree>
    <p:extLst>
      <p:ext uri="{BB962C8B-B14F-4D97-AF65-F5344CB8AC3E}">
        <p14:creationId xmlns:p14="http://schemas.microsoft.com/office/powerpoint/2010/main" val="3512757972"/>
      </p:ext>
    </p:extLst>
  </p:cSld>
  <p:clrMapOvr>
    <a:masterClrMapping/>
  </p:clrMapOvr>
</p:sld>
</file>

<file path=ppt/theme/theme1.xml><?xml version="1.0" encoding="utf-8"?>
<a:theme xmlns:a="http://schemas.openxmlformats.org/drawingml/2006/main" name="4-3inouelab">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chemeClr val="accent2"/>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92D050"/>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kumimoji="1" sz="1800" smtClean="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4-3inouelab" id="{BBC87901-2052-437B-B6DA-050EFCDCF84E}" vid="{AF2AFCC5-5D26-4CE8-BA1B-A6E72CD4AD1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4-3inouelab</Template>
  <TotalTime>16890</TotalTime>
  <Words>4478</Words>
  <Application>Microsoft Macintosh PowerPoint</Application>
  <PresentationFormat>画面に合わせる (4:3)</PresentationFormat>
  <Paragraphs>532</Paragraphs>
  <Slides>42</Slides>
  <Notes>29</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42</vt:i4>
      </vt:variant>
    </vt:vector>
  </HeadingPairs>
  <TitlesOfParts>
    <vt:vector size="47" baseType="lpstr">
      <vt:lpstr>游ゴシック</vt:lpstr>
      <vt:lpstr>Arial</vt:lpstr>
      <vt:lpstr>Tahoma</vt:lpstr>
      <vt:lpstr>Wingdings</vt:lpstr>
      <vt:lpstr>4-3inouelab</vt:lpstr>
      <vt:lpstr>Linuxカーネルの著作権表示に関する トークン単位での調査</vt:lpstr>
      <vt:lpstr>OSS</vt:lpstr>
      <vt:lpstr>ソフトウェアにおける著作権</vt:lpstr>
      <vt:lpstr>著作権表示</vt:lpstr>
      <vt:lpstr>OSSにおける著作権表示の問題点</vt:lpstr>
      <vt:lpstr>著作権表示がすべての著作権の 所在を示していない例(1/2)</vt:lpstr>
      <vt:lpstr>著作権表示がすべての著作権の 所在を示していない例(2/2)</vt:lpstr>
      <vt:lpstr>トークン単位での著作権の所在の違い</vt:lpstr>
      <vt:lpstr>研究目的</vt:lpstr>
      <vt:lpstr>研究概要</vt:lpstr>
      <vt:lpstr>研究概要</vt:lpstr>
      <vt:lpstr>調査対象</vt:lpstr>
      <vt:lpstr>調査における定義(1/3)</vt:lpstr>
      <vt:lpstr>調査における定義(2/3)</vt:lpstr>
      <vt:lpstr>調査における定義(3/3)</vt:lpstr>
      <vt:lpstr>集計の手順.1</vt:lpstr>
      <vt:lpstr>集計の手順.2</vt:lpstr>
      <vt:lpstr>集計の手順.3(1/2)</vt:lpstr>
      <vt:lpstr>集計の手順.3(2/2)</vt:lpstr>
      <vt:lpstr>集計の手順.4</vt:lpstr>
      <vt:lpstr>RQ1：現在の状態(トークン別)</vt:lpstr>
      <vt:lpstr>RQ1：現在の状態(ファイル別)</vt:lpstr>
      <vt:lpstr>RQ1：過去のバージョンとの比較</vt:lpstr>
      <vt:lpstr>RQ1：まとめと考察</vt:lpstr>
      <vt:lpstr>RQ2：団体と個人の比較</vt:lpstr>
      <vt:lpstr>RQ2：団体(ドメイン)別の分布</vt:lpstr>
      <vt:lpstr>著作権表示があるトークンの 割合が低い団体の内訳</vt:lpstr>
      <vt:lpstr>RQ2：まとめと考察</vt:lpstr>
      <vt:lpstr>まとめと今後の課題</vt:lpstr>
      <vt:lpstr>RQ1</vt:lpstr>
      <vt:lpstr>RQ2</vt:lpstr>
      <vt:lpstr>団体と個人の比較の実数値</vt:lpstr>
      <vt:lpstr>RQ2：個人開発者別の傾向</vt:lpstr>
      <vt:lpstr>著作権表示があるトークンの 割合が低い個人開発者の内訳</vt:lpstr>
      <vt:lpstr>RQ3</vt:lpstr>
      <vt:lpstr>RQ3：機能ごとの比較</vt:lpstr>
      <vt:lpstr>RQ3：考察</vt:lpstr>
      <vt:lpstr>OSSの著作権を侵してしまう場合</vt:lpstr>
      <vt:lpstr>2つ以上のメールアドレスを使っており そのドメインが違う場合はどうなるのか</vt:lpstr>
      <vt:lpstr>2つ以上のメールアドレスを使っており そのドメインが違う場合はどうなるのか</vt:lpstr>
      <vt:lpstr>2つ以上のメールアドレスを使っており そのドメインが違う場合はどうなるのか</vt:lpstr>
      <vt:lpstr>2つ以上のメールアドレスを使っており そのドメインが違う場合はどうなるのか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田邉　傑士</dc:creator>
  <cp:lastModifiedBy>田邉　傑士</cp:lastModifiedBy>
  <cp:revision>330</cp:revision>
  <cp:lastPrinted>2020-12-21T06:54:47Z</cp:lastPrinted>
  <dcterms:created xsi:type="dcterms:W3CDTF">2020-11-25T05:29:41Z</dcterms:created>
  <dcterms:modified xsi:type="dcterms:W3CDTF">2021-02-16T08:11:28Z</dcterms:modified>
</cp:coreProperties>
</file>