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comment1.xml" ContentType="application/vnd.openxmlformats-officedocument.presentationml.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2" r:id="rId1"/>
  </p:sldMasterIdLst>
  <p:notesMasterIdLst>
    <p:notesMasterId r:id="rId19"/>
  </p:notesMasterIdLst>
  <p:sldIdLst>
    <p:sldId id="256" r:id="rId2"/>
    <p:sldId id="257" r:id="rId3"/>
    <p:sldId id="263" r:id="rId4"/>
    <p:sldId id="284" r:id="rId5"/>
    <p:sldId id="258" r:id="rId6"/>
    <p:sldId id="270" r:id="rId7"/>
    <p:sldId id="260" r:id="rId8"/>
    <p:sldId id="264" r:id="rId9"/>
    <p:sldId id="274" r:id="rId10"/>
    <p:sldId id="285" r:id="rId11"/>
    <p:sldId id="286" r:id="rId12"/>
    <p:sldId id="271" r:id="rId13"/>
    <p:sldId id="275" r:id="rId14"/>
    <p:sldId id="283" r:id="rId15"/>
    <p:sldId id="272" r:id="rId16"/>
    <p:sldId id="279" r:id="rId17"/>
    <p:sldId id="287" r:id="rId18"/>
  </p:sldIdLst>
  <p:sldSz cx="12192000" cy="6858000"/>
  <p:notesSz cx="6805613" cy="9939338"/>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藤原　勇真" initials="藤原　勇真" lastIdx="1" clrIdx="0">
    <p:extLst>
      <p:ext uri="{19B8F6BF-5375-455C-9EA6-DF929625EA0E}">
        <p15:presenceInfo xmlns:p15="http://schemas.microsoft.com/office/powerpoint/2012/main" userId="S::u397945h@ecs.osaka-u.ac.jp::e4891d58-a2f9-462f-be89-d4410a96aa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07"/>
    <p:restoredTop sz="91867"/>
  </p:normalViewPr>
  <p:slideViewPr>
    <p:cSldViewPr snapToGrid="0" snapToObjects="1">
      <p:cViewPr varScale="1">
        <p:scale>
          <a:sx n="105" d="100"/>
          <a:sy n="105" d="100"/>
        </p:scale>
        <p:origin x="1064" y="19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5" d="100"/>
          <a:sy n="85" d="100"/>
        </p:scale>
        <p:origin x="3944"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2-09T13:51:46.569" idx="1">
    <p:pos x="10" y="10"/>
    <p:text/>
    <p:extLst>
      <p:ext uri="{C676402C-5697-4E1C-873F-D02D1690AC5C}">
        <p15:threadingInfo xmlns:p15="http://schemas.microsoft.com/office/powerpoint/2012/main" timeZoneBias="-5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0" y="0"/>
            <a:ext cx="2949575" cy="498475"/>
          </a:xfrm>
          <a:prstGeom prst="rect">
            <a:avLst/>
          </a:prstGeom>
        </p:spPr>
        <p:txBody>
          <a:bodyPr vert="horz" lIns="91440" tIns="45720" rIns="91440" bIns="45720" rtlCol="0"/>
          <a:lstStyle>
            <a:lvl1pPr algn="r">
              <a:defRPr sz="1200"/>
            </a:lvl1pPr>
          </a:lstStyle>
          <a:p>
            <a:fld id="{7D2A3E29-690A-014E-ABBD-463BF6D26794}" type="datetimeFigureOut">
              <a:rPr kumimoji="1" lang="ja-JP" altLang="en-US" smtClean="0"/>
              <a:t>2022/2/14</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3537" cy="3913187"/>
          </a:xfrm>
          <a:prstGeom prst="rect">
            <a:avLst/>
          </a:prstGeom>
        </p:spPr>
        <p:txBody>
          <a:bodyPr vert="horz" lIns="91440" tIns="45720" rIns="91440" bIns="45720"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0" y="9440863"/>
            <a:ext cx="2949575" cy="498475"/>
          </a:xfrm>
          <a:prstGeom prst="rect">
            <a:avLst/>
          </a:prstGeom>
        </p:spPr>
        <p:txBody>
          <a:bodyPr vert="horz" lIns="91440" tIns="45720" rIns="91440" bIns="45720" rtlCol="0" anchor="b"/>
          <a:lstStyle>
            <a:lvl1pPr algn="r">
              <a:defRPr sz="1200"/>
            </a:lvl1pPr>
          </a:lstStyle>
          <a:p>
            <a:fld id="{55BF1D20-D5F3-7947-894C-0DE38613BD0F}" type="slidenum">
              <a:rPr kumimoji="1" lang="ja-JP" altLang="en-US" smtClean="0"/>
              <a:t>‹#›</a:t>
            </a:fld>
            <a:endParaRPr kumimoji="1" lang="ja-JP" altLang="en-US"/>
          </a:p>
        </p:txBody>
      </p:sp>
    </p:spTree>
    <p:extLst>
      <p:ext uri="{BB962C8B-B14F-4D97-AF65-F5344CB8AC3E}">
        <p14:creationId xmlns:p14="http://schemas.microsoft.com/office/powerpoint/2010/main" val="16963429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1</a:t>
            </a:fld>
            <a:endParaRPr kumimoji="1" lang="ja-JP" altLang="en-US"/>
          </a:p>
        </p:txBody>
      </p:sp>
    </p:spTree>
    <p:extLst>
      <p:ext uri="{BB962C8B-B14F-4D97-AF65-F5344CB8AC3E}">
        <p14:creationId xmlns:p14="http://schemas.microsoft.com/office/powerpoint/2010/main" val="38251880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10</a:t>
            </a:fld>
            <a:endParaRPr kumimoji="1" lang="ja-JP" altLang="en-US"/>
          </a:p>
        </p:txBody>
      </p:sp>
    </p:spTree>
    <p:extLst>
      <p:ext uri="{BB962C8B-B14F-4D97-AF65-F5344CB8AC3E}">
        <p14:creationId xmlns:p14="http://schemas.microsoft.com/office/powerpoint/2010/main" val="33137216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変数</a:t>
            </a:r>
            <a:r>
              <a:rPr kumimoji="1" lang="en-US" altLang="ja-JP" dirty="0"/>
              <a:t>add</a:t>
            </a:r>
            <a:r>
              <a:rPr kumimoji="1" lang="ja-JP" altLang="en-US"/>
              <a:t>が追加</a:t>
            </a:r>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11</a:t>
            </a:fld>
            <a:endParaRPr kumimoji="1" lang="ja-JP" altLang="en-US"/>
          </a:p>
        </p:txBody>
      </p:sp>
    </p:spTree>
    <p:extLst>
      <p:ext uri="{BB962C8B-B14F-4D97-AF65-F5344CB8AC3E}">
        <p14:creationId xmlns:p14="http://schemas.microsoft.com/office/powerpoint/2010/main" val="12340578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12</a:t>
            </a:fld>
            <a:endParaRPr kumimoji="1" lang="ja-JP" altLang="en-US"/>
          </a:p>
        </p:txBody>
      </p:sp>
    </p:spTree>
    <p:extLst>
      <p:ext uri="{BB962C8B-B14F-4D97-AF65-F5344CB8AC3E}">
        <p14:creationId xmlns:p14="http://schemas.microsoft.com/office/powerpoint/2010/main" val="11379574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テストケースは最新版で実行される個数</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13</a:t>
            </a:fld>
            <a:endParaRPr kumimoji="1" lang="ja-JP" altLang="en-US"/>
          </a:p>
        </p:txBody>
      </p:sp>
    </p:spTree>
    <p:extLst>
      <p:ext uri="{BB962C8B-B14F-4D97-AF65-F5344CB8AC3E}">
        <p14:creationId xmlns:p14="http://schemas.microsoft.com/office/powerpoint/2010/main" val="305011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Md</a:t>
            </a:r>
            <a:r>
              <a:rPr kumimoji="1" lang="ja-JP" altLang="en-US"/>
              <a:t>ファイルや</a:t>
            </a:r>
            <a:r>
              <a:rPr kumimoji="1" lang="en-US" altLang="ja-JP" dirty="0" err="1"/>
              <a:t>gitignore</a:t>
            </a:r>
            <a:r>
              <a:rPr kumimoji="1" lang="ja-JP" altLang="en-US"/>
              <a:t>ファイルなど，プログラムの挙動に影響を及ぼさないファイルの変更量は除くとします</a:t>
            </a:r>
            <a:endParaRPr kumimoji="1" lang="en-US" altLang="ja-JP" dirty="0"/>
          </a:p>
          <a:p>
            <a:r>
              <a:rPr kumimoji="1" lang="en-US" altLang="ja-JP" dirty="0"/>
              <a:t>8</a:t>
            </a:r>
            <a:r>
              <a:rPr kumimoji="1" lang="ja-JP" altLang="en-US"/>
              <a:t>分ぐらい</a:t>
            </a:r>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14</a:t>
            </a:fld>
            <a:endParaRPr kumimoji="1" lang="ja-JP" altLang="en-US"/>
          </a:p>
        </p:txBody>
      </p:sp>
    </p:spTree>
    <p:extLst>
      <p:ext uri="{BB962C8B-B14F-4D97-AF65-F5344CB8AC3E}">
        <p14:creationId xmlns:p14="http://schemas.microsoft.com/office/powerpoint/2010/main" val="42378394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やや正の相関あり，強い正の相関あり，強い正の相関あり，ほとんど相関なし，ほとんど相関なし</a:t>
            </a:r>
            <a:endParaRPr kumimoji="1" lang="en-US" altLang="ja-JP" dirty="0"/>
          </a:p>
          <a:p>
            <a:endParaRPr kumimoji="1" lang="en-US" altLang="ja-JP" dirty="0"/>
          </a:p>
          <a:p>
            <a:r>
              <a:rPr kumimoji="1" lang="ja-JP" altLang="en-US"/>
              <a:t>トレースが変化した変数の数＝値が変わった変数の数</a:t>
            </a:r>
            <a:r>
              <a:rPr kumimoji="1" lang="en-US" altLang="ja-JP" dirty="0"/>
              <a:t>+</a:t>
            </a:r>
            <a:r>
              <a:rPr kumimoji="1" lang="ja-JP" altLang="en-US"/>
              <a:t>追加・削除変数</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15</a:t>
            </a:fld>
            <a:endParaRPr kumimoji="1" lang="ja-JP" altLang="en-US"/>
          </a:p>
        </p:txBody>
      </p:sp>
    </p:spTree>
    <p:extLst>
      <p:ext uri="{BB962C8B-B14F-4D97-AF65-F5344CB8AC3E}">
        <p14:creationId xmlns:p14="http://schemas.microsoft.com/office/powerpoint/2010/main" val="1895994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kern="1200">
                <a:solidFill>
                  <a:schemeClr val="tx1"/>
                </a:solidFill>
                <a:effectLst/>
                <a:latin typeface="+mn-lt"/>
                <a:ea typeface="+mn-ea"/>
                <a:cs typeface="+mn-cs"/>
              </a:rPr>
              <a:t>相関の強さはプロジェクト毎で様々．</a:t>
            </a:r>
            <a:endParaRPr kumimoji="1" lang="en-US" altLang="ja-JP"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考察（テストカバレッジがプロジェクトにより様々であり，ソースコード内でのテストケースに対するプログラムの挙動への影響度にばらつきがある）</a:t>
            </a:r>
            <a:endParaRPr lang="en-US" altLang="ja-JP" dirty="0"/>
          </a:p>
          <a:p>
            <a:endParaRPr kumimoji="1" lang="en-US" altLang="ja-JP" sz="1200" b="0" i="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16</a:t>
            </a:fld>
            <a:endParaRPr kumimoji="1" lang="ja-JP" altLang="en-US"/>
          </a:p>
        </p:txBody>
      </p:sp>
    </p:spTree>
    <p:extLst>
      <p:ext uri="{BB962C8B-B14F-4D97-AF65-F5344CB8AC3E}">
        <p14:creationId xmlns:p14="http://schemas.microsoft.com/office/powerpoint/2010/main" val="5691974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（実行毎に値が変わる変数がどのようなものか調査が必要）　時間依存・</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（変数に関する情報の変化量とバグの関係性の調査が必要）</a:t>
            </a:r>
          </a:p>
          <a:p>
            <a:endParaRPr kumimoji="1" lang="ja-JP" altLang="en-US"/>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17</a:t>
            </a:fld>
            <a:endParaRPr kumimoji="1" lang="ja-JP" altLang="en-US"/>
          </a:p>
        </p:txBody>
      </p:sp>
    </p:spTree>
    <p:extLst>
      <p:ext uri="{BB962C8B-B14F-4D97-AF65-F5344CB8AC3E}">
        <p14:creationId xmlns:p14="http://schemas.microsoft.com/office/powerpoint/2010/main" val="875152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VCS</a:t>
            </a:r>
            <a:r>
              <a:rPr kumimoji="1" lang="ja-JP" altLang="en-US"/>
              <a:t>を用いた開発では，各々が</a:t>
            </a:r>
            <a:r>
              <a:rPr kumimoji="1" lang="en-US" altLang="ja-JP" dirty="0"/>
              <a:t>〜</a:t>
            </a:r>
            <a:endParaRPr kumimoji="1" lang="ja-JP" altLang="en-US"/>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2</a:t>
            </a:fld>
            <a:endParaRPr kumimoji="1" lang="ja-JP" altLang="en-US"/>
          </a:p>
        </p:txBody>
      </p:sp>
    </p:spTree>
    <p:extLst>
      <p:ext uri="{BB962C8B-B14F-4D97-AF65-F5344CB8AC3E}">
        <p14:creationId xmlns:p14="http://schemas.microsoft.com/office/powerpoint/2010/main" val="2126857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r>
              <a:rPr kumimoji="1" lang="ja-JP" altLang="en-US"/>
              <a:t>以下の図のように，変更したファイルをコミット・プッシュすることで自動的にビルドやテストなどが実行される</a:t>
            </a:r>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3</a:t>
            </a:fld>
            <a:endParaRPr kumimoji="1" lang="ja-JP" altLang="en-US"/>
          </a:p>
        </p:txBody>
      </p:sp>
    </p:spTree>
    <p:extLst>
      <p:ext uri="{BB962C8B-B14F-4D97-AF65-F5344CB8AC3E}">
        <p14:creationId xmlns:p14="http://schemas.microsoft.com/office/powerpoint/2010/main" val="4136828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一般的な</a:t>
            </a:r>
            <a:r>
              <a:rPr kumimoji="1" lang="en-US" altLang="ja-JP" dirty="0"/>
              <a:t>VCS</a:t>
            </a:r>
            <a:r>
              <a:rPr kumimoji="1" lang="ja-JP" altLang="en-US"/>
              <a:t>と</a:t>
            </a:r>
            <a:r>
              <a:rPr kumimoji="1" lang="en-US" altLang="ja-JP" dirty="0"/>
              <a:t>CI</a:t>
            </a:r>
            <a:r>
              <a:rPr kumimoji="1" lang="ja-JP" altLang="en-US"/>
              <a:t>の活用によって，</a:t>
            </a:r>
            <a:endParaRPr kumimoji="1" lang="en-US" altLang="ja-JP" dirty="0"/>
          </a:p>
          <a:p>
            <a:r>
              <a:rPr kumimoji="1" lang="en-US" altLang="ja-JP" dirty="0"/>
              <a:t>[1]</a:t>
            </a:r>
            <a:r>
              <a:rPr kumimoji="1" lang="ja-JP" altLang="en-US"/>
              <a:t>であるように，開発者はプログラムの挙動に注意すべきである</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4</a:t>
            </a:fld>
            <a:endParaRPr kumimoji="1" lang="ja-JP" altLang="en-US"/>
          </a:p>
        </p:txBody>
      </p:sp>
    </p:spTree>
    <p:extLst>
      <p:ext uri="{BB962C8B-B14F-4D97-AF65-F5344CB8AC3E}">
        <p14:creationId xmlns:p14="http://schemas.microsoft.com/office/powerpoint/2010/main" val="7290386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実行トレースとは，網羅的にプログラムによって実行された命令とそれによる値の変化のことです</a:t>
            </a:r>
            <a:endParaRPr lang="ja-JP" altLang="en-US"/>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今回，プログラムの挙動の変化として，変数に着目しました</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理由としては，</a:t>
            </a:r>
            <a:r>
              <a:rPr kumimoji="1" lang="en-US" altLang="ja-JP" dirty="0" err="1"/>
              <a:t>printf</a:t>
            </a:r>
            <a:r>
              <a:rPr kumimoji="1" lang="ja-JP" altLang="en-US"/>
              <a:t>デバッグやロギング処理があるように，プログラムの挙動を見る際に変数に着目することが多く，変数情報が一番重要ではないかと考えたからです．</a:t>
            </a:r>
          </a:p>
          <a:p>
            <a:endParaRPr kumimoji="1" lang="ja-JP" altLang="en-US"/>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5</a:t>
            </a:fld>
            <a:endParaRPr kumimoji="1" lang="ja-JP" altLang="en-US"/>
          </a:p>
        </p:txBody>
      </p:sp>
    </p:spTree>
    <p:extLst>
      <p:ext uri="{BB962C8B-B14F-4D97-AF65-F5344CB8AC3E}">
        <p14:creationId xmlns:p14="http://schemas.microsoft.com/office/powerpoint/2010/main" val="3713318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6</a:t>
            </a:fld>
            <a:endParaRPr kumimoji="1" lang="ja-JP" altLang="en-US"/>
          </a:p>
        </p:txBody>
      </p:sp>
    </p:spTree>
    <p:extLst>
      <p:ext uri="{BB962C8B-B14F-4D97-AF65-F5344CB8AC3E}">
        <p14:creationId xmlns:p14="http://schemas.microsoft.com/office/powerpoint/2010/main" val="12875378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今回は，実行トレースの取得及び可視化を行う</a:t>
            </a:r>
            <a:r>
              <a:rPr kumimoji="1" lang="en-US" altLang="ja-JP" dirty="0"/>
              <a:t>NOD4J</a:t>
            </a:r>
            <a:r>
              <a:rPr kumimoji="1" lang="ja-JP" altLang="en-US"/>
              <a:t>というツールを用いて実行トレースを取得</a:t>
            </a:r>
            <a:endParaRPr kumimoji="1" lang="en-US" altLang="ja-JP" dirty="0"/>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7</a:t>
            </a:fld>
            <a:endParaRPr kumimoji="1" lang="ja-JP" altLang="en-US"/>
          </a:p>
        </p:txBody>
      </p:sp>
    </p:spTree>
    <p:extLst>
      <p:ext uri="{BB962C8B-B14F-4D97-AF65-F5344CB8AC3E}">
        <p14:creationId xmlns:p14="http://schemas.microsoft.com/office/powerpoint/2010/main" val="15804404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トレース長とは，変数の値の遷移のことで，</a:t>
            </a:r>
            <a:r>
              <a:rPr kumimoji="1" lang="en-US" altLang="ja-JP" dirty="0"/>
              <a:t>0,1,2,3</a:t>
            </a:r>
            <a:r>
              <a:rPr kumimoji="1" lang="ja-JP" altLang="en-US"/>
              <a:t>と値が代入された場合，その変数のトレース長は</a:t>
            </a:r>
            <a:r>
              <a:rPr kumimoji="1" lang="en-US" altLang="ja-JP" dirty="0"/>
              <a:t>4</a:t>
            </a:r>
            <a:r>
              <a:rPr kumimoji="1" lang="ja-JP" altLang="en-US"/>
              <a:t>となります．</a:t>
            </a:r>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8</a:t>
            </a:fld>
            <a:endParaRPr kumimoji="1" lang="ja-JP" altLang="en-US"/>
          </a:p>
        </p:txBody>
      </p:sp>
    </p:spTree>
    <p:extLst>
      <p:ext uri="{BB962C8B-B14F-4D97-AF65-F5344CB8AC3E}">
        <p14:creationId xmlns:p14="http://schemas.microsoft.com/office/powerpoint/2010/main" val="38044221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NOD4J</a:t>
            </a:r>
            <a:r>
              <a:rPr kumimoji="1" lang="ja-JP" altLang="en-US"/>
              <a:t>で値が取得可能な変数は，</a:t>
            </a:r>
            <a:r>
              <a:rPr kumimoji="1" lang="en-US" altLang="ja-JP" dirty="0"/>
              <a:t>String</a:t>
            </a:r>
            <a:r>
              <a:rPr kumimoji="1" lang="ja-JP" altLang="en-US"/>
              <a:t>型及びプリミティブ型</a:t>
            </a:r>
          </a:p>
        </p:txBody>
      </p:sp>
      <p:sp>
        <p:nvSpPr>
          <p:cNvPr id="4" name="スライド番号プレースホルダー 3"/>
          <p:cNvSpPr>
            <a:spLocks noGrp="1"/>
          </p:cNvSpPr>
          <p:nvPr>
            <p:ph type="sldNum" sz="quarter" idx="5"/>
          </p:nvPr>
        </p:nvSpPr>
        <p:spPr/>
        <p:txBody>
          <a:bodyPr/>
          <a:lstStyle/>
          <a:p>
            <a:fld id="{55BF1D20-D5F3-7947-894C-0DE38613BD0F}" type="slidenum">
              <a:rPr kumimoji="1" lang="ja-JP" altLang="en-US" smtClean="0"/>
              <a:t>9</a:t>
            </a:fld>
            <a:endParaRPr kumimoji="1" lang="ja-JP" altLang="en-US"/>
          </a:p>
        </p:txBody>
      </p:sp>
    </p:spTree>
    <p:extLst>
      <p:ext uri="{BB962C8B-B14F-4D97-AF65-F5344CB8AC3E}">
        <p14:creationId xmlns:p14="http://schemas.microsoft.com/office/powerpoint/2010/main" val="18106160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12192000" cy="260350"/>
          </a:xfrm>
          <a:prstGeom prst="rect">
            <a:avLst/>
          </a:prstGeom>
          <a:noFill/>
        </p:spPr>
      </p:pic>
      <p:sp>
        <p:nvSpPr>
          <p:cNvPr id="3079" name="Rectangle 7" descr="ban"/>
          <p:cNvSpPr>
            <a:spLocks noChangeArrowheads="1"/>
          </p:cNvSpPr>
          <p:nvPr/>
        </p:nvSpPr>
        <p:spPr bwMode="auto">
          <a:xfrm>
            <a:off x="0" y="1"/>
            <a:ext cx="12192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sz="2400"/>
          </a:p>
        </p:txBody>
      </p:sp>
      <p:sp>
        <p:nvSpPr>
          <p:cNvPr id="3074" name="Rectangle 2"/>
          <p:cNvSpPr>
            <a:spLocks noGrp="1" noChangeArrowheads="1"/>
          </p:cNvSpPr>
          <p:nvPr>
            <p:ph type="ctrTitle"/>
          </p:nvPr>
        </p:nvSpPr>
        <p:spPr>
          <a:xfrm>
            <a:off x="914400" y="1484314"/>
            <a:ext cx="103632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828800" y="3573463"/>
            <a:ext cx="8534400" cy="1752600"/>
          </a:xfrm>
        </p:spPr>
        <p:txBody>
          <a:bodyPr/>
          <a:lstStyle>
            <a:lvl1pPr marL="0" indent="0" algn="ctr">
              <a:buFontTx/>
              <a:buNone/>
              <a:defRPr/>
            </a:lvl1pPr>
          </a:lstStyle>
          <a:p>
            <a:r>
              <a:rPr lang="ja-JP" altLang="en-US"/>
              <a:t>マスター サブタイトルの書式設定</a:t>
            </a:r>
          </a:p>
        </p:txBody>
      </p:sp>
      <p:sp>
        <p:nvSpPr>
          <p:cNvPr id="3086" name="Line 14"/>
          <p:cNvSpPr>
            <a:spLocks noChangeShapeType="1"/>
          </p:cNvSpPr>
          <p:nvPr/>
        </p:nvSpPr>
        <p:spPr bwMode="auto">
          <a:xfrm>
            <a:off x="1775885" y="3213100"/>
            <a:ext cx="8640233" cy="0"/>
          </a:xfrm>
          <a:prstGeom prst="line">
            <a:avLst/>
          </a:prstGeom>
          <a:noFill/>
          <a:ln w="9525">
            <a:solidFill>
              <a:schemeClr val="tx1"/>
            </a:solidFill>
            <a:round/>
            <a:headEnd/>
            <a:tailEnd/>
          </a:ln>
          <a:effectLst/>
        </p:spPr>
        <p:txBody>
          <a:bodyPr/>
          <a:lstStyle/>
          <a:p>
            <a:endParaRPr lang="ja-JP" altLang="en-US" sz="2400"/>
          </a:p>
        </p:txBody>
      </p:sp>
      <p:sp>
        <p:nvSpPr>
          <p:cNvPr id="3093" name="Text Box 21"/>
          <p:cNvSpPr txBox="1">
            <a:spLocks noChangeArrowheads="1"/>
          </p:cNvSpPr>
          <p:nvPr/>
        </p:nvSpPr>
        <p:spPr bwMode="auto">
          <a:xfrm>
            <a:off x="603251" y="6640514"/>
            <a:ext cx="8287846" cy="246221"/>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609600" y="6245225"/>
            <a:ext cx="2844800" cy="279400"/>
          </a:xfrm>
        </p:spPr>
        <p:txBody>
          <a:bodyPr/>
          <a:lstStyle>
            <a:lvl1pPr algn="l">
              <a:defRPr>
                <a:solidFill>
                  <a:schemeClr val="tx1"/>
                </a:solidFill>
              </a:defRPr>
            </a:lvl1pPr>
          </a:lstStyle>
          <a:p>
            <a:pPr>
              <a:defRPr/>
            </a:pPr>
            <a:r>
              <a:rPr lang="en-US" altLang="ja-JP"/>
              <a:t>Jul/05/2013</a:t>
            </a:r>
          </a:p>
        </p:txBody>
      </p:sp>
      <p:sp>
        <p:nvSpPr>
          <p:cNvPr id="3095" name="Rectangle 23"/>
          <p:cNvSpPr>
            <a:spLocks noGrp="1" noChangeArrowheads="1"/>
          </p:cNvSpPr>
          <p:nvPr>
            <p:ph type="ftr" sz="quarter" idx="3"/>
          </p:nvPr>
        </p:nvSpPr>
        <p:spPr>
          <a:xfrm>
            <a:off x="3600451" y="6245225"/>
            <a:ext cx="4991100" cy="279400"/>
          </a:xfrm>
        </p:spPr>
        <p:txBody>
          <a:bodyPr/>
          <a:lstStyle>
            <a:lvl1pPr>
              <a:defRPr/>
            </a:lvl1pPr>
          </a:lstStyle>
          <a:p>
            <a:pPr>
              <a:defRPr/>
            </a:pPr>
            <a:endParaRPr lang="en-US" altLang="ja-JP"/>
          </a:p>
        </p:txBody>
      </p:sp>
      <p:sp>
        <p:nvSpPr>
          <p:cNvPr id="3096" name="Rectangle 24"/>
          <p:cNvSpPr>
            <a:spLocks noGrp="1" noChangeArrowheads="1"/>
          </p:cNvSpPr>
          <p:nvPr>
            <p:ph type="sldNum" sz="quarter" idx="4"/>
          </p:nvPr>
        </p:nvSpPr>
        <p:spPr>
          <a:xfrm>
            <a:off x="8737600" y="6245225"/>
            <a:ext cx="2844800" cy="279400"/>
          </a:xfrm>
        </p:spPr>
        <p:txBody>
          <a:bodyPr/>
          <a:lstStyle>
            <a:lvl1pPr>
              <a:defRPr/>
            </a:lvl1pPr>
          </a:lstStyle>
          <a:p>
            <a:pPr>
              <a:defRPr/>
            </a:pPr>
            <a:fld id="{6BFA9946-39CA-4201-95E6-ED803B65F350}" type="slidenum">
              <a:rPr lang="en-US" altLang="ja-JP" smtClean="0"/>
              <a:pPr>
                <a:defRPr/>
              </a:pPr>
              <a:t>‹#›</a:t>
            </a:fld>
            <a:endParaRPr lang="en-US" altLang="ja-JP"/>
          </a:p>
        </p:txBody>
      </p:sp>
      <p:pic>
        <p:nvPicPr>
          <p:cNvPr id="12" name="Picture 9" descr="sel-logo">
            <a:extLst>
              <a:ext uri="{FF2B5EF4-FFF2-40B4-BE49-F238E27FC236}">
                <a16:creationId xmlns:a16="http://schemas.microsoft.com/office/drawing/2014/main" id="{65753E10-3ED0-4C09-A2A6-CD5E498CC446}"/>
              </a:ext>
            </a:extLst>
          </p:cNvPr>
          <p:cNvPicPr>
            <a:picLocks noChangeAspect="1" noChangeArrowheads="1"/>
          </p:cNvPicPr>
          <p:nvPr/>
        </p:nvPicPr>
        <p:blipFill>
          <a:blip r:embed="rId4" cstate="print"/>
          <a:srcRect/>
          <a:stretch>
            <a:fillRect/>
          </a:stretch>
        </p:blipFill>
        <p:spPr bwMode="auto">
          <a:xfrm>
            <a:off x="9965168" y="260350"/>
            <a:ext cx="2051050" cy="703263"/>
          </a:xfrm>
          <a:prstGeom prst="rect">
            <a:avLst/>
          </a:prstGeom>
          <a:noFill/>
        </p:spPr>
      </p:pic>
    </p:spTree>
    <p:extLst>
      <p:ext uri="{BB962C8B-B14F-4D97-AF65-F5344CB8AC3E}">
        <p14:creationId xmlns:p14="http://schemas.microsoft.com/office/powerpoint/2010/main" val="908559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r>
              <a:rPr lang="en-US" altLang="ja-JP"/>
              <a:t>Jul/05/2013</a:t>
            </a:r>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BBD4B1BB-CC31-4466-8D20-DB8CDA55D1CD}" type="slidenum">
              <a:rPr lang="en-US" altLang="ja-JP" smtClean="0"/>
              <a:pPr>
                <a:defRPr/>
              </a:pPr>
              <a:t>‹#›</a:t>
            </a:fld>
            <a:endParaRPr lang="en-US" altLang="ja-JP"/>
          </a:p>
        </p:txBody>
      </p:sp>
    </p:spTree>
    <p:extLst>
      <p:ext uri="{BB962C8B-B14F-4D97-AF65-F5344CB8AC3E}">
        <p14:creationId xmlns:p14="http://schemas.microsoft.com/office/powerpoint/2010/main" val="1685777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r>
              <a:rPr lang="en-US" altLang="ja-JP"/>
              <a:t>Jul/05/2013</a:t>
            </a:r>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9F700C05-A331-4ABC-BD64-94401D814D23}" type="slidenum">
              <a:rPr lang="en-US" altLang="ja-JP" smtClean="0"/>
              <a:pPr>
                <a:defRPr/>
              </a:pPr>
              <a:t>‹#›</a:t>
            </a:fld>
            <a:endParaRPr lang="en-US" altLang="ja-JP"/>
          </a:p>
        </p:txBody>
      </p:sp>
    </p:spTree>
    <p:extLst>
      <p:ext uri="{BB962C8B-B14F-4D97-AF65-F5344CB8AC3E}">
        <p14:creationId xmlns:p14="http://schemas.microsoft.com/office/powerpoint/2010/main" val="1115435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r>
              <a:rPr lang="en-US" altLang="ja-JP"/>
              <a:t>Jul/05/2013</a:t>
            </a:r>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B12562F3-4A2F-4E07-B7D3-3E764FB0DEC6}" type="slidenum">
              <a:rPr lang="en-US" altLang="ja-JP" smtClean="0"/>
              <a:pPr>
                <a:defRPr/>
              </a:pPr>
              <a:t>‹#›</a:t>
            </a:fld>
            <a:endParaRPr lang="en-US" altLang="ja-JP"/>
          </a:p>
        </p:txBody>
      </p:sp>
    </p:spTree>
    <p:extLst>
      <p:ext uri="{BB962C8B-B14F-4D97-AF65-F5344CB8AC3E}">
        <p14:creationId xmlns:p14="http://schemas.microsoft.com/office/powerpoint/2010/main" val="3906325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r>
              <a:rPr lang="en-US" altLang="ja-JP"/>
              <a:t>Jul/05/2013</a:t>
            </a:r>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E3913B5E-D961-41DE-BBB0-6E96BF638B47}" type="slidenum">
              <a:rPr lang="en-US" altLang="ja-JP" smtClean="0"/>
              <a:pPr>
                <a:defRPr/>
              </a:pPr>
              <a:t>‹#›</a:t>
            </a:fld>
            <a:endParaRPr lang="en-US" altLang="ja-JP"/>
          </a:p>
        </p:txBody>
      </p:sp>
    </p:spTree>
    <p:extLst>
      <p:ext uri="{BB962C8B-B14F-4D97-AF65-F5344CB8AC3E}">
        <p14:creationId xmlns:p14="http://schemas.microsoft.com/office/powerpoint/2010/main" val="43809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pPr>
              <a:defRPr/>
            </a:pPr>
            <a:r>
              <a:rPr lang="en-US" altLang="ja-JP"/>
              <a:t>Jul/05/2013</a:t>
            </a:r>
          </a:p>
        </p:txBody>
      </p:sp>
      <p:sp>
        <p:nvSpPr>
          <p:cNvPr id="6" name="フッター プレースホルダ 5"/>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FDEB35D8-484E-4EBA-BCFF-44E4FD2D4937}" type="slidenum">
              <a:rPr lang="en-US" altLang="ja-JP" smtClean="0"/>
              <a:pPr>
                <a:defRPr/>
              </a:pPr>
              <a:t>‹#›</a:t>
            </a:fld>
            <a:endParaRPr lang="en-US" altLang="ja-JP"/>
          </a:p>
        </p:txBody>
      </p:sp>
    </p:spTree>
    <p:extLst>
      <p:ext uri="{BB962C8B-B14F-4D97-AF65-F5344CB8AC3E}">
        <p14:creationId xmlns:p14="http://schemas.microsoft.com/office/powerpoint/2010/main" val="227448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pPr>
              <a:defRPr/>
            </a:pPr>
            <a:r>
              <a:rPr lang="en-US" altLang="ja-JP"/>
              <a:t>Jul/05/2013</a:t>
            </a:r>
          </a:p>
        </p:txBody>
      </p:sp>
      <p:sp>
        <p:nvSpPr>
          <p:cNvPr id="8" name="フッター プレースホルダ 7"/>
          <p:cNvSpPr>
            <a:spLocks noGrp="1"/>
          </p:cNvSpPr>
          <p:nvPr>
            <p:ph type="ftr" sz="quarter" idx="11"/>
          </p:nvPr>
        </p:nvSpPr>
        <p:spPr/>
        <p:txBody>
          <a:bodyPr/>
          <a:lstStyle>
            <a:lvl1pPr>
              <a:defRPr/>
            </a:lvl1pPr>
          </a:lstStyle>
          <a:p>
            <a:pPr>
              <a:defRPr/>
            </a:pPr>
            <a:endParaRPr lang="en-US" altLang="ja-JP"/>
          </a:p>
        </p:txBody>
      </p:sp>
      <p:sp>
        <p:nvSpPr>
          <p:cNvPr id="9" name="スライド番号プレースホルダ 8"/>
          <p:cNvSpPr>
            <a:spLocks noGrp="1"/>
          </p:cNvSpPr>
          <p:nvPr>
            <p:ph type="sldNum" sz="quarter" idx="12"/>
          </p:nvPr>
        </p:nvSpPr>
        <p:spPr/>
        <p:txBody>
          <a:bodyPr/>
          <a:lstStyle>
            <a:lvl1pPr>
              <a:defRPr/>
            </a:lvl1pPr>
          </a:lstStyle>
          <a:p>
            <a:pPr>
              <a:defRPr/>
            </a:pPr>
            <a:fld id="{80D25DB7-2C8C-4929-B2A1-5F59FC4BB087}" type="slidenum">
              <a:rPr lang="en-US" altLang="ja-JP" smtClean="0"/>
              <a:pPr>
                <a:defRPr/>
              </a:pPr>
              <a:t>‹#›</a:t>
            </a:fld>
            <a:endParaRPr lang="en-US" altLang="ja-JP"/>
          </a:p>
        </p:txBody>
      </p:sp>
    </p:spTree>
    <p:extLst>
      <p:ext uri="{BB962C8B-B14F-4D97-AF65-F5344CB8AC3E}">
        <p14:creationId xmlns:p14="http://schemas.microsoft.com/office/powerpoint/2010/main" val="2424406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pPr>
              <a:defRPr/>
            </a:pPr>
            <a:r>
              <a:rPr lang="en-US" altLang="ja-JP"/>
              <a:t>Jul/05/2013</a:t>
            </a:r>
          </a:p>
        </p:txBody>
      </p:sp>
      <p:sp>
        <p:nvSpPr>
          <p:cNvPr id="4" name="フッター プレースホルダ 3"/>
          <p:cNvSpPr>
            <a:spLocks noGrp="1"/>
          </p:cNvSpPr>
          <p:nvPr>
            <p:ph type="ftr" sz="quarter" idx="11"/>
          </p:nvPr>
        </p:nvSpPr>
        <p:spPr/>
        <p:txBody>
          <a:bodyPr/>
          <a:lstStyle>
            <a:lvl1pPr>
              <a:defRPr/>
            </a:lvl1pPr>
          </a:lstStyle>
          <a:p>
            <a:pPr>
              <a:defRPr/>
            </a:pPr>
            <a:endParaRPr lang="en-US" altLang="ja-JP"/>
          </a:p>
        </p:txBody>
      </p:sp>
      <p:sp>
        <p:nvSpPr>
          <p:cNvPr id="5" name="スライド番号プレースホルダ 4"/>
          <p:cNvSpPr>
            <a:spLocks noGrp="1"/>
          </p:cNvSpPr>
          <p:nvPr>
            <p:ph type="sldNum" sz="quarter" idx="12"/>
          </p:nvPr>
        </p:nvSpPr>
        <p:spPr/>
        <p:txBody>
          <a:bodyPr/>
          <a:lstStyle>
            <a:lvl1pPr>
              <a:defRPr/>
            </a:lvl1pPr>
          </a:lstStyle>
          <a:p>
            <a:pPr>
              <a:defRPr/>
            </a:pPr>
            <a:fld id="{AC884F58-92E9-475B-A17B-82F418F27307}" type="slidenum">
              <a:rPr lang="en-US" altLang="ja-JP" smtClean="0"/>
              <a:pPr>
                <a:defRPr/>
              </a:pPr>
              <a:t>‹#›</a:t>
            </a:fld>
            <a:endParaRPr lang="en-US" altLang="ja-JP"/>
          </a:p>
        </p:txBody>
      </p:sp>
    </p:spTree>
    <p:extLst>
      <p:ext uri="{BB962C8B-B14F-4D97-AF65-F5344CB8AC3E}">
        <p14:creationId xmlns:p14="http://schemas.microsoft.com/office/powerpoint/2010/main" val="71776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pPr>
              <a:defRPr/>
            </a:pPr>
            <a:r>
              <a:rPr lang="en-US" altLang="ja-JP"/>
              <a:t>Jul/05/2013</a:t>
            </a:r>
          </a:p>
        </p:txBody>
      </p:sp>
      <p:sp>
        <p:nvSpPr>
          <p:cNvPr id="3" name="フッター プレースホルダ 2"/>
          <p:cNvSpPr>
            <a:spLocks noGrp="1"/>
          </p:cNvSpPr>
          <p:nvPr>
            <p:ph type="ftr" sz="quarter" idx="11"/>
          </p:nvPr>
        </p:nvSpPr>
        <p:spPr/>
        <p:txBody>
          <a:bodyPr/>
          <a:lstStyle>
            <a:lvl1pPr>
              <a:defRPr/>
            </a:lvl1pPr>
          </a:lstStyle>
          <a:p>
            <a:pPr>
              <a:defRPr/>
            </a:pPr>
            <a:endParaRPr lang="en-US" altLang="ja-JP"/>
          </a:p>
        </p:txBody>
      </p:sp>
      <p:sp>
        <p:nvSpPr>
          <p:cNvPr id="4" name="スライド番号プレースホルダ 3"/>
          <p:cNvSpPr>
            <a:spLocks noGrp="1"/>
          </p:cNvSpPr>
          <p:nvPr>
            <p:ph type="sldNum" sz="quarter" idx="12"/>
          </p:nvPr>
        </p:nvSpPr>
        <p:spPr/>
        <p:txBody>
          <a:bodyPr/>
          <a:lstStyle>
            <a:lvl1pPr>
              <a:defRPr/>
            </a:lvl1pPr>
          </a:lstStyle>
          <a:p>
            <a:pPr>
              <a:defRPr/>
            </a:pPr>
            <a:fld id="{137B1A55-2728-4ACE-9CB0-EBAA801FBF8F}" type="slidenum">
              <a:rPr lang="en-US" altLang="ja-JP" smtClean="0"/>
              <a:pPr>
                <a:defRPr/>
              </a:pPr>
              <a:t>‹#›</a:t>
            </a:fld>
            <a:endParaRPr lang="en-US" altLang="ja-JP"/>
          </a:p>
        </p:txBody>
      </p:sp>
    </p:spTree>
    <p:extLst>
      <p:ext uri="{BB962C8B-B14F-4D97-AF65-F5344CB8AC3E}">
        <p14:creationId xmlns:p14="http://schemas.microsoft.com/office/powerpoint/2010/main" val="3588049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pPr>
              <a:defRPr/>
            </a:pPr>
            <a:r>
              <a:rPr lang="en-US" altLang="ja-JP"/>
              <a:t>Jul/05/2013</a:t>
            </a:r>
          </a:p>
        </p:txBody>
      </p:sp>
      <p:sp>
        <p:nvSpPr>
          <p:cNvPr id="6" name="フッター プレースホルダ 5"/>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C3FF7A2E-6C18-485D-8E0D-228A15F76391}" type="slidenum">
              <a:rPr lang="en-US" altLang="ja-JP" smtClean="0"/>
              <a:pPr>
                <a:defRPr/>
              </a:pPr>
              <a:t>‹#›</a:t>
            </a:fld>
            <a:endParaRPr lang="en-US" altLang="ja-JP"/>
          </a:p>
        </p:txBody>
      </p:sp>
    </p:spTree>
    <p:extLst>
      <p:ext uri="{BB962C8B-B14F-4D97-AF65-F5344CB8AC3E}">
        <p14:creationId xmlns:p14="http://schemas.microsoft.com/office/powerpoint/2010/main" val="1928554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pPr>
              <a:defRPr/>
            </a:pPr>
            <a:r>
              <a:rPr lang="en-US" altLang="ja-JP"/>
              <a:t>Jul/05/2013</a:t>
            </a:r>
          </a:p>
        </p:txBody>
      </p:sp>
      <p:sp>
        <p:nvSpPr>
          <p:cNvPr id="6" name="フッター プレースホルダ 5"/>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8EBE538B-CBDB-42C1-AF1E-013E5A4EB539}" type="slidenum">
              <a:rPr lang="en-US" altLang="ja-JP" smtClean="0"/>
              <a:pPr>
                <a:defRPr/>
              </a:pPr>
              <a:t>‹#›</a:t>
            </a:fld>
            <a:endParaRPr lang="en-US" altLang="ja-JP"/>
          </a:p>
        </p:txBody>
      </p:sp>
    </p:spTree>
    <p:extLst>
      <p:ext uri="{BB962C8B-B14F-4D97-AF65-F5344CB8AC3E}">
        <p14:creationId xmlns:p14="http://schemas.microsoft.com/office/powerpoint/2010/main" val="461957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12192000" cy="260350"/>
          </a:xfrm>
          <a:prstGeom prst="rect">
            <a:avLst/>
          </a:prstGeom>
          <a:noFill/>
        </p:spPr>
      </p:pic>
      <p:sp>
        <p:nvSpPr>
          <p:cNvPr id="1026" name="Rectangle 2"/>
          <p:cNvSpPr>
            <a:spLocks noGrp="1" noChangeArrowheads="1"/>
          </p:cNvSpPr>
          <p:nvPr>
            <p:ph type="title"/>
          </p:nvPr>
        </p:nvSpPr>
        <p:spPr bwMode="auto">
          <a:xfrm>
            <a:off x="609600" y="274638"/>
            <a:ext cx="10957984"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1"/>
            <a:ext cx="12192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sz="2400"/>
          </a:p>
        </p:txBody>
      </p:sp>
      <p:sp>
        <p:nvSpPr>
          <p:cNvPr id="1036" name="Line 12"/>
          <p:cNvSpPr>
            <a:spLocks noChangeShapeType="1"/>
          </p:cNvSpPr>
          <p:nvPr/>
        </p:nvSpPr>
        <p:spPr bwMode="auto">
          <a:xfrm>
            <a:off x="624418" y="1484313"/>
            <a:ext cx="10943167" cy="0"/>
          </a:xfrm>
          <a:prstGeom prst="line">
            <a:avLst/>
          </a:prstGeom>
          <a:noFill/>
          <a:ln w="9525">
            <a:solidFill>
              <a:schemeClr val="tx1"/>
            </a:solidFill>
            <a:round/>
            <a:headEnd/>
            <a:tailEnd/>
          </a:ln>
          <a:effectLst/>
        </p:spPr>
        <p:txBody>
          <a:bodyPr/>
          <a:lstStyle/>
          <a:p>
            <a:endParaRPr lang="ja-JP" altLang="en-US" sz="2400"/>
          </a:p>
        </p:txBody>
      </p:sp>
      <p:sp>
        <p:nvSpPr>
          <p:cNvPr id="1045" name="Rectangle 21"/>
          <p:cNvSpPr>
            <a:spLocks noGrp="1" noChangeArrowheads="1"/>
          </p:cNvSpPr>
          <p:nvPr>
            <p:ph type="dt" sz="half" idx="2"/>
          </p:nvPr>
        </p:nvSpPr>
        <p:spPr bwMode="auto">
          <a:xfrm>
            <a:off x="9745134" y="6596064"/>
            <a:ext cx="191981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a:defRPr/>
            </a:pPr>
            <a:r>
              <a:rPr lang="en-US" altLang="ja-JP"/>
              <a:t>Jul/05/2013</a:t>
            </a:r>
          </a:p>
        </p:txBody>
      </p:sp>
      <p:sp>
        <p:nvSpPr>
          <p:cNvPr id="1046" name="Rectangle 22"/>
          <p:cNvSpPr>
            <a:spLocks noGrp="1" noChangeArrowheads="1"/>
          </p:cNvSpPr>
          <p:nvPr>
            <p:ph type="ftr" sz="quarter" idx="3"/>
          </p:nvPr>
        </p:nvSpPr>
        <p:spPr bwMode="auto">
          <a:xfrm>
            <a:off x="2207685" y="6310314"/>
            <a:ext cx="7776633"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ja-JP"/>
          </a:p>
        </p:txBody>
      </p:sp>
      <p:sp>
        <p:nvSpPr>
          <p:cNvPr id="1047" name="Rectangle 23"/>
          <p:cNvSpPr>
            <a:spLocks noGrp="1" noChangeArrowheads="1"/>
          </p:cNvSpPr>
          <p:nvPr>
            <p:ph type="sldNum" sz="quarter" idx="4"/>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195263B-2BD8-4C58-AEC2-2E9988DA8798}" type="slidenum">
              <a:rPr lang="en-US" altLang="ja-JP" smtClean="0"/>
              <a:pPr>
                <a:defRPr/>
              </a:pPr>
              <a:t>‹#›</a:t>
            </a:fld>
            <a:endParaRPr lang="en-US" altLang="ja-JP"/>
          </a:p>
        </p:txBody>
      </p:sp>
      <p:sp>
        <p:nvSpPr>
          <p:cNvPr id="1048" name="Text Box 24"/>
          <p:cNvSpPr txBox="1">
            <a:spLocks noChangeArrowheads="1"/>
          </p:cNvSpPr>
          <p:nvPr/>
        </p:nvSpPr>
        <p:spPr bwMode="auto">
          <a:xfrm>
            <a:off x="446617" y="6640514"/>
            <a:ext cx="6353021" cy="246221"/>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pic>
        <p:nvPicPr>
          <p:cNvPr id="12" name="Picture 19" descr="sel-logo">
            <a:extLst>
              <a:ext uri="{FF2B5EF4-FFF2-40B4-BE49-F238E27FC236}">
                <a16:creationId xmlns:a16="http://schemas.microsoft.com/office/drawing/2014/main" id="{06825F58-ABD1-4F98-A45C-0B35E1D50255}"/>
              </a:ext>
            </a:extLst>
          </p:cNvPr>
          <p:cNvPicPr>
            <a:picLocks noChangeAspect="1" noChangeArrowheads="1"/>
          </p:cNvPicPr>
          <p:nvPr/>
        </p:nvPicPr>
        <p:blipFill>
          <a:blip r:embed="rId15" cstate="print"/>
          <a:srcRect/>
          <a:stretch>
            <a:fillRect/>
          </a:stretch>
        </p:blipFill>
        <p:spPr bwMode="auto">
          <a:xfrm>
            <a:off x="616142" y="6299200"/>
            <a:ext cx="1081087" cy="369888"/>
          </a:xfrm>
          <a:prstGeom prst="rect">
            <a:avLst/>
          </a:prstGeom>
          <a:noFill/>
        </p:spPr>
      </p:pic>
    </p:spTree>
    <p:extLst>
      <p:ext uri="{BB962C8B-B14F-4D97-AF65-F5344CB8AC3E}">
        <p14:creationId xmlns:p14="http://schemas.microsoft.com/office/powerpoint/2010/main" val="138181669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hf hdr="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8E6275-64FF-E449-9421-ECB13D531115}"/>
              </a:ext>
            </a:extLst>
          </p:cNvPr>
          <p:cNvSpPr>
            <a:spLocks noGrp="1"/>
          </p:cNvSpPr>
          <p:nvPr>
            <p:ph type="ctrTitle"/>
          </p:nvPr>
        </p:nvSpPr>
        <p:spPr/>
        <p:txBody>
          <a:bodyPr/>
          <a:lstStyle/>
          <a:p>
            <a:r>
              <a:rPr lang="ja-JP" altLang="en-US" sz="4000"/>
              <a:t>継続的インテグレーションにおける</a:t>
            </a:r>
            <a:br>
              <a:rPr lang="en-US" altLang="ja-JP" sz="4000" dirty="0"/>
            </a:br>
            <a:r>
              <a:rPr lang="ja-JP" altLang="en-US" sz="4000"/>
              <a:t>実行トレースの取得及び変数に関する</a:t>
            </a:r>
            <a:br>
              <a:rPr lang="en-US" altLang="ja-JP" sz="4000" dirty="0"/>
            </a:br>
            <a:r>
              <a:rPr lang="ja-JP" altLang="en-US" sz="4000"/>
              <a:t>変化情報の出力を行うツールの試作</a:t>
            </a:r>
            <a:br>
              <a:rPr lang="ja-JP" altLang="en-US"/>
            </a:br>
            <a:endParaRPr kumimoji="1" lang="ja-JP" altLang="en-US"/>
          </a:p>
        </p:txBody>
      </p:sp>
      <p:sp>
        <p:nvSpPr>
          <p:cNvPr id="3" name="字幕 2">
            <a:extLst>
              <a:ext uri="{FF2B5EF4-FFF2-40B4-BE49-F238E27FC236}">
                <a16:creationId xmlns:a16="http://schemas.microsoft.com/office/drawing/2014/main" id="{FBA5F514-73FC-1A45-AC25-5C1884A43858}"/>
              </a:ext>
            </a:extLst>
          </p:cNvPr>
          <p:cNvSpPr>
            <a:spLocks noGrp="1"/>
          </p:cNvSpPr>
          <p:nvPr>
            <p:ph type="subTitle" idx="1"/>
          </p:nvPr>
        </p:nvSpPr>
        <p:spPr/>
        <p:txBody>
          <a:bodyPr/>
          <a:lstStyle/>
          <a:p>
            <a:r>
              <a:rPr kumimoji="1" lang="ja-JP" altLang="en-US"/>
              <a:t>井上研究室</a:t>
            </a:r>
            <a:endParaRPr kumimoji="1" lang="en-US" altLang="ja-JP" dirty="0"/>
          </a:p>
          <a:p>
            <a:r>
              <a:rPr kumimoji="1" lang="ja-JP" altLang="en-US"/>
              <a:t>藤原　勇真</a:t>
            </a:r>
          </a:p>
        </p:txBody>
      </p:sp>
    </p:spTree>
    <p:extLst>
      <p:ext uri="{BB962C8B-B14F-4D97-AF65-F5344CB8AC3E}">
        <p14:creationId xmlns:p14="http://schemas.microsoft.com/office/powerpoint/2010/main" val="2367731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四角形吹き出し 30">
            <a:extLst>
              <a:ext uri="{FF2B5EF4-FFF2-40B4-BE49-F238E27FC236}">
                <a16:creationId xmlns:a16="http://schemas.microsoft.com/office/drawing/2014/main" id="{D099F720-8230-314E-83F0-7EC9AC9317B4}"/>
              </a:ext>
            </a:extLst>
          </p:cNvPr>
          <p:cNvSpPr/>
          <p:nvPr/>
        </p:nvSpPr>
        <p:spPr>
          <a:xfrm>
            <a:off x="7672388" y="2087974"/>
            <a:ext cx="4323291" cy="1071562"/>
          </a:xfrm>
          <a:prstGeom prst="wedgeRectCallout">
            <a:avLst>
              <a:gd name="adj1" fmla="val -62631"/>
              <a:gd name="adj2" fmla="val 19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i</a:t>
            </a:r>
            <a:r>
              <a:rPr kumimoji="1" lang="en-US" altLang="ja-JP" dirty="0" err="1">
                <a:solidFill>
                  <a:schemeClr val="tx1"/>
                </a:solidFill>
              </a:rPr>
              <a:t>nt</a:t>
            </a:r>
            <a:r>
              <a:rPr kumimoji="1" lang="en-US" altLang="ja-JP" dirty="0">
                <a:solidFill>
                  <a:schemeClr val="tx1"/>
                </a:solidFill>
              </a:rPr>
              <a:t> add = 0</a:t>
            </a:r>
            <a:r>
              <a:rPr kumimoji="1" lang="ja-JP" altLang="en-US">
                <a:solidFill>
                  <a:schemeClr val="tx1"/>
                </a:solidFill>
              </a:rPr>
              <a:t>　を追加</a:t>
            </a:r>
            <a:endParaRPr kumimoji="1" lang="en-US" altLang="ja-JP" dirty="0">
              <a:solidFill>
                <a:schemeClr val="tx1"/>
              </a:solidFill>
            </a:endParaRPr>
          </a:p>
          <a:p>
            <a:pPr algn="ctr"/>
            <a:r>
              <a:rPr lang="en-US" altLang="ja-JP" dirty="0">
                <a:solidFill>
                  <a:schemeClr val="tx1"/>
                </a:solidFill>
              </a:rPr>
              <a:t>String</a:t>
            </a:r>
            <a:r>
              <a:rPr lang="ja-JP" altLang="en-US">
                <a:solidFill>
                  <a:schemeClr val="tx1"/>
                </a:solidFill>
              </a:rPr>
              <a:t>型変数</a:t>
            </a:r>
            <a:r>
              <a:rPr lang="en-US" altLang="ja-JP" dirty="0" err="1">
                <a:solidFill>
                  <a:schemeClr val="tx1"/>
                </a:solidFill>
              </a:rPr>
              <a:t>moji</a:t>
            </a:r>
            <a:r>
              <a:rPr lang="ja-JP" altLang="en-US">
                <a:solidFill>
                  <a:schemeClr val="tx1"/>
                </a:solidFill>
              </a:rPr>
              <a:t>の値を変更</a:t>
            </a:r>
            <a:endParaRPr kumimoji="1" lang="ja-JP" altLang="en-US">
              <a:solidFill>
                <a:schemeClr val="tx1"/>
              </a:solidFill>
            </a:endParaRPr>
          </a:p>
        </p:txBody>
      </p:sp>
      <p:sp>
        <p:nvSpPr>
          <p:cNvPr id="2" name="タイトル 1">
            <a:extLst>
              <a:ext uri="{FF2B5EF4-FFF2-40B4-BE49-F238E27FC236}">
                <a16:creationId xmlns:a16="http://schemas.microsoft.com/office/drawing/2014/main" id="{ED854EA8-0A43-2F4C-B5C7-7B123519E265}"/>
              </a:ext>
            </a:extLst>
          </p:cNvPr>
          <p:cNvSpPr>
            <a:spLocks noGrp="1"/>
          </p:cNvSpPr>
          <p:nvPr>
            <p:ph type="title"/>
          </p:nvPr>
        </p:nvSpPr>
        <p:spPr/>
        <p:txBody>
          <a:bodyPr/>
          <a:lstStyle/>
          <a:p>
            <a:r>
              <a:rPr lang="ja-JP" altLang="en-US"/>
              <a:t>試作ツールの実行例</a:t>
            </a:r>
            <a:r>
              <a:rPr lang="en-US" altLang="ja-JP" dirty="0"/>
              <a:t>(1/2)</a:t>
            </a:r>
            <a:endParaRPr kumimoji="1" lang="ja-JP" altLang="en-US"/>
          </a:p>
        </p:txBody>
      </p:sp>
      <p:sp>
        <p:nvSpPr>
          <p:cNvPr id="6" name="スライド番号プレースホルダー 5">
            <a:extLst>
              <a:ext uri="{FF2B5EF4-FFF2-40B4-BE49-F238E27FC236}">
                <a16:creationId xmlns:a16="http://schemas.microsoft.com/office/drawing/2014/main" id="{9EE5262C-9AD1-B446-9F4F-6F45C33F9D1F}"/>
              </a:ext>
            </a:extLst>
          </p:cNvPr>
          <p:cNvSpPr>
            <a:spLocks noGrp="1"/>
          </p:cNvSpPr>
          <p:nvPr>
            <p:ph type="sldNum" sz="quarter" idx="12"/>
          </p:nvPr>
        </p:nvSpPr>
        <p:spPr/>
        <p:txBody>
          <a:bodyPr/>
          <a:lstStyle/>
          <a:p>
            <a:pPr>
              <a:defRPr/>
            </a:pPr>
            <a:fld id="{B12562F3-4A2F-4E07-B7D3-3E764FB0DEC6}" type="slidenum">
              <a:rPr lang="en-US" altLang="ja-JP" smtClean="0"/>
              <a:pPr>
                <a:defRPr/>
              </a:pPr>
              <a:t>10</a:t>
            </a:fld>
            <a:endParaRPr lang="en-US" altLang="ja-JP"/>
          </a:p>
        </p:txBody>
      </p:sp>
      <p:pic>
        <p:nvPicPr>
          <p:cNvPr id="22" name="コンテンツ プレースホルダー 21">
            <a:extLst>
              <a:ext uri="{FF2B5EF4-FFF2-40B4-BE49-F238E27FC236}">
                <a16:creationId xmlns:a16="http://schemas.microsoft.com/office/drawing/2014/main" id="{71FCCEAE-6C30-CD40-A438-644106F9582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42159" y="2163877"/>
            <a:ext cx="6746559" cy="1090145"/>
          </a:xfrm>
          <a:ln>
            <a:solidFill>
              <a:schemeClr val="tx1"/>
            </a:solidFill>
          </a:ln>
        </p:spPr>
      </p:pic>
      <p:pic>
        <p:nvPicPr>
          <p:cNvPr id="26" name="図 25">
            <a:extLst>
              <a:ext uri="{FF2B5EF4-FFF2-40B4-BE49-F238E27FC236}">
                <a16:creationId xmlns:a16="http://schemas.microsoft.com/office/drawing/2014/main" id="{7631759F-0824-7740-B5A4-3867F59519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2159" y="3757613"/>
            <a:ext cx="5746433" cy="2397792"/>
          </a:xfrm>
          <a:prstGeom prst="rect">
            <a:avLst/>
          </a:prstGeom>
          <a:ln>
            <a:solidFill>
              <a:schemeClr val="tx1"/>
            </a:solidFill>
          </a:ln>
        </p:spPr>
      </p:pic>
      <p:sp>
        <p:nvSpPr>
          <p:cNvPr id="28" name="テキスト ボックス 27">
            <a:extLst>
              <a:ext uri="{FF2B5EF4-FFF2-40B4-BE49-F238E27FC236}">
                <a16:creationId xmlns:a16="http://schemas.microsoft.com/office/drawing/2014/main" id="{81FD302B-0A5D-7F4D-ADEE-3A11605B7130}"/>
              </a:ext>
            </a:extLst>
          </p:cNvPr>
          <p:cNvSpPr txBox="1"/>
          <p:nvPr/>
        </p:nvSpPr>
        <p:spPr>
          <a:xfrm>
            <a:off x="609600" y="1626309"/>
            <a:ext cx="4602542" cy="461665"/>
          </a:xfrm>
          <a:prstGeom prst="rect">
            <a:avLst/>
          </a:prstGeom>
          <a:noFill/>
        </p:spPr>
        <p:txBody>
          <a:bodyPr wrap="none" rtlCol="0">
            <a:spAutoFit/>
          </a:bodyPr>
          <a:lstStyle/>
          <a:p>
            <a:r>
              <a:rPr kumimoji="1" lang="en-US" altLang="ja-JP" dirty="0"/>
              <a:t>3</a:t>
            </a:r>
            <a:r>
              <a:rPr kumimoji="1" lang="ja-JP" altLang="en-US"/>
              <a:t>つの整数の最大値を返すプログラム</a:t>
            </a:r>
          </a:p>
        </p:txBody>
      </p:sp>
      <p:sp>
        <p:nvSpPr>
          <p:cNvPr id="29" name="テキスト ボックス 28">
            <a:extLst>
              <a:ext uri="{FF2B5EF4-FFF2-40B4-BE49-F238E27FC236}">
                <a16:creationId xmlns:a16="http://schemas.microsoft.com/office/drawing/2014/main" id="{B3E8FC62-585A-2942-8960-416F389AA08B}"/>
              </a:ext>
            </a:extLst>
          </p:cNvPr>
          <p:cNvSpPr txBox="1"/>
          <p:nvPr/>
        </p:nvSpPr>
        <p:spPr>
          <a:xfrm>
            <a:off x="342159" y="3329925"/>
            <a:ext cx="4814138" cy="461665"/>
          </a:xfrm>
          <a:prstGeom prst="rect">
            <a:avLst/>
          </a:prstGeom>
          <a:noFill/>
        </p:spPr>
        <p:txBody>
          <a:bodyPr wrap="none" rtlCol="0">
            <a:spAutoFit/>
          </a:bodyPr>
          <a:lstStyle/>
          <a:p>
            <a:r>
              <a:rPr kumimoji="1" lang="ja-JP" altLang="en-US"/>
              <a:t>返り値</a:t>
            </a:r>
            <a:r>
              <a:rPr lang="ja-JP" altLang="en-US"/>
              <a:t>が正しいか確認するテストケース</a:t>
            </a:r>
            <a:endParaRPr kumimoji="1" lang="en-US" altLang="ja-JP" dirty="0"/>
          </a:p>
        </p:txBody>
      </p:sp>
      <p:sp>
        <p:nvSpPr>
          <p:cNvPr id="32" name="四角形吹き出し 31">
            <a:extLst>
              <a:ext uri="{FF2B5EF4-FFF2-40B4-BE49-F238E27FC236}">
                <a16:creationId xmlns:a16="http://schemas.microsoft.com/office/drawing/2014/main" id="{FC3FE7DE-410E-0842-9DE4-8C1E48FBF3F1}"/>
              </a:ext>
            </a:extLst>
          </p:cNvPr>
          <p:cNvSpPr/>
          <p:nvPr/>
        </p:nvSpPr>
        <p:spPr>
          <a:xfrm>
            <a:off x="6483880" y="5114156"/>
            <a:ext cx="4846108" cy="729432"/>
          </a:xfrm>
          <a:prstGeom prst="wedgeRectCallout">
            <a:avLst>
              <a:gd name="adj1" fmla="val -60002"/>
              <a:gd name="adj2" fmla="val 2453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getMax</a:t>
            </a:r>
            <a:r>
              <a:rPr lang="ja-JP" altLang="en-US">
                <a:solidFill>
                  <a:schemeClr val="tx1"/>
                </a:solidFill>
              </a:rPr>
              <a:t>メソッドの第一引数を変更</a:t>
            </a:r>
            <a:endParaRPr kumimoji="1" lang="ja-JP" altLang="en-US">
              <a:solidFill>
                <a:schemeClr val="tx1"/>
              </a:solidFill>
            </a:endParaRPr>
          </a:p>
        </p:txBody>
      </p:sp>
    </p:spTree>
    <p:extLst>
      <p:ext uri="{BB962C8B-B14F-4D97-AF65-F5344CB8AC3E}">
        <p14:creationId xmlns:p14="http://schemas.microsoft.com/office/powerpoint/2010/main" val="74270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コンテンツ プレースホルダー 7">
            <a:extLst>
              <a:ext uri="{FF2B5EF4-FFF2-40B4-BE49-F238E27FC236}">
                <a16:creationId xmlns:a16="http://schemas.microsoft.com/office/drawing/2014/main" id="{4AF9FD45-3111-B549-A574-3A57DDC284A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696127"/>
            <a:ext cx="6856679" cy="4328871"/>
          </a:xfrm>
        </p:spPr>
      </p:pic>
      <p:sp>
        <p:nvSpPr>
          <p:cNvPr id="2" name="タイトル 1">
            <a:extLst>
              <a:ext uri="{FF2B5EF4-FFF2-40B4-BE49-F238E27FC236}">
                <a16:creationId xmlns:a16="http://schemas.microsoft.com/office/drawing/2014/main" id="{D17B8593-A375-2F45-BEDD-1744B6027C90}"/>
              </a:ext>
            </a:extLst>
          </p:cNvPr>
          <p:cNvSpPr>
            <a:spLocks noGrp="1"/>
          </p:cNvSpPr>
          <p:nvPr>
            <p:ph type="title"/>
          </p:nvPr>
        </p:nvSpPr>
        <p:spPr/>
        <p:txBody>
          <a:bodyPr/>
          <a:lstStyle/>
          <a:p>
            <a:r>
              <a:rPr lang="ja-JP" altLang="en-US"/>
              <a:t>試作ツールの実行例</a:t>
            </a:r>
            <a:r>
              <a:rPr lang="en-US" altLang="ja-JP" dirty="0"/>
              <a:t>(2/2)</a:t>
            </a:r>
            <a:endParaRPr kumimoji="1" lang="ja-JP" altLang="en-US"/>
          </a:p>
        </p:txBody>
      </p:sp>
      <p:sp>
        <p:nvSpPr>
          <p:cNvPr id="17" name="四角形吹き出し 16">
            <a:extLst>
              <a:ext uri="{FF2B5EF4-FFF2-40B4-BE49-F238E27FC236}">
                <a16:creationId xmlns:a16="http://schemas.microsoft.com/office/drawing/2014/main" id="{48B0F294-B383-F048-9D38-EE477D386624}"/>
              </a:ext>
            </a:extLst>
          </p:cNvPr>
          <p:cNvSpPr/>
          <p:nvPr/>
        </p:nvSpPr>
        <p:spPr>
          <a:xfrm>
            <a:off x="7059202" y="1975794"/>
            <a:ext cx="4135438" cy="904198"/>
          </a:xfrm>
          <a:prstGeom prst="wedgeRectCallout">
            <a:avLst>
              <a:gd name="adj1" fmla="val -140598"/>
              <a:gd name="adj2" fmla="val 1817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代入文を</a:t>
            </a:r>
            <a:r>
              <a:rPr kumimoji="1" lang="en-US" altLang="ja-JP" dirty="0">
                <a:solidFill>
                  <a:schemeClr val="tx1"/>
                </a:solidFill>
              </a:rPr>
              <a:t>1</a:t>
            </a:r>
            <a:r>
              <a:rPr kumimoji="1" lang="ja-JP" altLang="en-US">
                <a:solidFill>
                  <a:schemeClr val="tx1"/>
                </a:solidFill>
              </a:rPr>
              <a:t>つ追加</a:t>
            </a:r>
            <a:endParaRPr kumimoji="1" lang="en-US" altLang="ja-JP" dirty="0">
              <a:solidFill>
                <a:schemeClr val="tx1"/>
              </a:solidFill>
            </a:endParaRPr>
          </a:p>
          <a:p>
            <a:pPr algn="ctr"/>
            <a:r>
              <a:rPr lang="ja-JP" altLang="en-US">
                <a:solidFill>
                  <a:schemeClr val="tx1"/>
                </a:solidFill>
              </a:rPr>
              <a:t>テストケースで計</a:t>
            </a:r>
            <a:r>
              <a:rPr lang="en-US" altLang="ja-JP" dirty="0">
                <a:solidFill>
                  <a:schemeClr val="tx1"/>
                </a:solidFill>
              </a:rPr>
              <a:t>6</a:t>
            </a:r>
            <a:r>
              <a:rPr lang="ja-JP" altLang="en-US">
                <a:solidFill>
                  <a:schemeClr val="tx1"/>
                </a:solidFill>
              </a:rPr>
              <a:t>回呼び出し</a:t>
            </a:r>
            <a:endParaRPr kumimoji="1" lang="ja-JP" altLang="en-US">
              <a:solidFill>
                <a:schemeClr val="tx1"/>
              </a:solidFill>
            </a:endParaRPr>
          </a:p>
        </p:txBody>
      </p:sp>
      <p:sp>
        <p:nvSpPr>
          <p:cNvPr id="6" name="スライド番号プレースホルダー 5">
            <a:extLst>
              <a:ext uri="{FF2B5EF4-FFF2-40B4-BE49-F238E27FC236}">
                <a16:creationId xmlns:a16="http://schemas.microsoft.com/office/drawing/2014/main" id="{F131A91E-459A-734B-A12D-4B3835A9A9B7}"/>
              </a:ext>
            </a:extLst>
          </p:cNvPr>
          <p:cNvSpPr>
            <a:spLocks noGrp="1"/>
          </p:cNvSpPr>
          <p:nvPr>
            <p:ph type="sldNum" sz="quarter" idx="12"/>
          </p:nvPr>
        </p:nvSpPr>
        <p:spPr/>
        <p:txBody>
          <a:bodyPr/>
          <a:lstStyle/>
          <a:p>
            <a:pPr>
              <a:defRPr/>
            </a:pPr>
            <a:fld id="{B12562F3-4A2F-4E07-B7D3-3E764FB0DEC6}" type="slidenum">
              <a:rPr lang="en-US" altLang="ja-JP" smtClean="0"/>
              <a:pPr>
                <a:defRPr/>
              </a:pPr>
              <a:t>11</a:t>
            </a:fld>
            <a:endParaRPr lang="en-US" altLang="ja-JP" dirty="0"/>
          </a:p>
        </p:txBody>
      </p:sp>
      <p:sp>
        <p:nvSpPr>
          <p:cNvPr id="16" name="四角形吹き出し 15">
            <a:extLst>
              <a:ext uri="{FF2B5EF4-FFF2-40B4-BE49-F238E27FC236}">
                <a16:creationId xmlns:a16="http://schemas.microsoft.com/office/drawing/2014/main" id="{932D6429-0FA1-694C-8BF2-BD9D59A16E9F}"/>
              </a:ext>
            </a:extLst>
          </p:cNvPr>
          <p:cNvSpPr/>
          <p:nvPr/>
        </p:nvSpPr>
        <p:spPr>
          <a:xfrm>
            <a:off x="6954048" y="5335072"/>
            <a:ext cx="4710903" cy="830996"/>
          </a:xfrm>
          <a:prstGeom prst="wedgeRectCallout">
            <a:avLst>
              <a:gd name="adj1" fmla="val -118637"/>
              <a:gd name="adj2" fmla="val -232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a:solidFill>
                  <a:schemeClr val="tx1"/>
                </a:solidFill>
              </a:rPr>
              <a:t>トレースが変化した変数の割合が</a:t>
            </a:r>
            <a:endParaRPr lang="en-US" altLang="ja-JP" dirty="0">
              <a:solidFill>
                <a:schemeClr val="tx1"/>
              </a:solidFill>
            </a:endParaRPr>
          </a:p>
          <a:p>
            <a:r>
              <a:rPr lang="ja-JP" altLang="en-US">
                <a:solidFill>
                  <a:schemeClr val="tx1"/>
                </a:solidFill>
              </a:rPr>
              <a:t>閾値をこえたため警告メッセージ出力</a:t>
            </a:r>
          </a:p>
        </p:txBody>
      </p:sp>
      <p:sp>
        <p:nvSpPr>
          <p:cNvPr id="18" name="四角形吹き出し 17">
            <a:extLst>
              <a:ext uri="{FF2B5EF4-FFF2-40B4-BE49-F238E27FC236}">
                <a16:creationId xmlns:a16="http://schemas.microsoft.com/office/drawing/2014/main" id="{AFCA2256-8729-4C4A-9A09-B9673F23BDF8}"/>
              </a:ext>
            </a:extLst>
          </p:cNvPr>
          <p:cNvSpPr/>
          <p:nvPr/>
        </p:nvSpPr>
        <p:spPr>
          <a:xfrm>
            <a:off x="7059201" y="3182532"/>
            <a:ext cx="3999323" cy="678030"/>
          </a:xfrm>
          <a:prstGeom prst="wedgeRectCallout">
            <a:avLst>
              <a:gd name="adj1" fmla="val -135416"/>
              <a:gd name="adj2" fmla="val 3503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変数</a:t>
            </a:r>
            <a:r>
              <a:rPr lang="en-US" altLang="ja-JP" dirty="0">
                <a:solidFill>
                  <a:schemeClr val="tx1"/>
                </a:solidFill>
              </a:rPr>
              <a:t>add</a:t>
            </a:r>
            <a:r>
              <a:rPr lang="ja-JP" altLang="en-US">
                <a:solidFill>
                  <a:schemeClr val="tx1"/>
                </a:solidFill>
              </a:rPr>
              <a:t>のトレース長が</a:t>
            </a:r>
            <a:r>
              <a:rPr lang="en-US" altLang="ja-JP" dirty="0">
                <a:solidFill>
                  <a:schemeClr val="tx1"/>
                </a:solidFill>
              </a:rPr>
              <a:t>6</a:t>
            </a:r>
            <a:r>
              <a:rPr lang="ja-JP" altLang="en-US">
                <a:solidFill>
                  <a:schemeClr val="tx1"/>
                </a:solidFill>
              </a:rPr>
              <a:t>増加</a:t>
            </a:r>
            <a:endParaRPr kumimoji="1" lang="ja-JP" altLang="en-US">
              <a:solidFill>
                <a:schemeClr val="tx1"/>
              </a:solidFill>
            </a:endParaRPr>
          </a:p>
        </p:txBody>
      </p:sp>
      <p:sp>
        <p:nvSpPr>
          <p:cNvPr id="19" name="四角形吹き出し 18">
            <a:extLst>
              <a:ext uri="{FF2B5EF4-FFF2-40B4-BE49-F238E27FC236}">
                <a16:creationId xmlns:a16="http://schemas.microsoft.com/office/drawing/2014/main" id="{6546706F-2FCF-EA44-AAFD-3836888B5621}"/>
              </a:ext>
            </a:extLst>
          </p:cNvPr>
          <p:cNvSpPr/>
          <p:nvPr/>
        </p:nvSpPr>
        <p:spPr>
          <a:xfrm>
            <a:off x="7059201" y="4073688"/>
            <a:ext cx="4414985" cy="632759"/>
          </a:xfrm>
          <a:prstGeom prst="wedgeRectCallout">
            <a:avLst>
              <a:gd name="adj1" fmla="val -77585"/>
              <a:gd name="adj2" fmla="val 3807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getMax</a:t>
            </a:r>
            <a:r>
              <a:rPr lang="ja-JP" altLang="en-US">
                <a:solidFill>
                  <a:schemeClr val="tx1"/>
                </a:solidFill>
              </a:rPr>
              <a:t>メソッドの第一引数を変更</a:t>
            </a:r>
            <a:endParaRPr kumimoji="1" lang="ja-JP" altLang="en-US">
              <a:solidFill>
                <a:schemeClr val="tx1"/>
              </a:solidFill>
            </a:endParaRPr>
          </a:p>
        </p:txBody>
      </p:sp>
    </p:spTree>
    <p:extLst>
      <p:ext uri="{BB962C8B-B14F-4D97-AF65-F5344CB8AC3E}">
        <p14:creationId xmlns:p14="http://schemas.microsoft.com/office/powerpoint/2010/main" val="3442880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A08BF5-F29C-6746-BA43-EF2E30D215E8}"/>
              </a:ext>
            </a:extLst>
          </p:cNvPr>
          <p:cNvSpPr>
            <a:spLocks noGrp="1"/>
          </p:cNvSpPr>
          <p:nvPr>
            <p:ph type="title"/>
          </p:nvPr>
        </p:nvSpPr>
        <p:spPr/>
        <p:txBody>
          <a:bodyPr/>
          <a:lstStyle/>
          <a:p>
            <a:r>
              <a:rPr kumimoji="1" lang="ja-JP" altLang="en-US"/>
              <a:t>試作ツールを用いた調査</a:t>
            </a:r>
          </a:p>
        </p:txBody>
      </p:sp>
      <p:sp>
        <p:nvSpPr>
          <p:cNvPr id="3" name="コンテンツ プレースホルダー 2">
            <a:extLst>
              <a:ext uri="{FF2B5EF4-FFF2-40B4-BE49-F238E27FC236}">
                <a16:creationId xmlns:a16="http://schemas.microsoft.com/office/drawing/2014/main" id="{4425BCC7-F331-8141-9049-C3EB776D021B}"/>
              </a:ext>
            </a:extLst>
          </p:cNvPr>
          <p:cNvSpPr>
            <a:spLocks noGrp="1"/>
          </p:cNvSpPr>
          <p:nvPr>
            <p:ph idx="1"/>
          </p:nvPr>
        </p:nvSpPr>
        <p:spPr/>
        <p:txBody>
          <a:bodyPr/>
          <a:lstStyle/>
          <a:p>
            <a:r>
              <a:rPr lang="ja-JP" altLang="en-US"/>
              <a:t>プロジェクトのソースコードの変更量と変数に関する情報の変化量の間に相関関係があるかどうかについて調査する</a:t>
            </a:r>
            <a:endParaRPr lang="en-US" altLang="ja-JP" dirty="0"/>
          </a:p>
          <a:p>
            <a:endParaRPr lang="en-US" altLang="ja-JP" dirty="0"/>
          </a:p>
          <a:p>
            <a:r>
              <a:rPr lang="ja-JP" altLang="en-US"/>
              <a:t>本調査では，ソースコード上の変化以外に，プログラムの挙動の変化を示すことが有用かどうか確認することを目的とする</a:t>
            </a:r>
          </a:p>
          <a:p>
            <a:endParaRPr kumimoji="1" lang="ja-JP" altLang="en-US"/>
          </a:p>
        </p:txBody>
      </p:sp>
      <p:sp>
        <p:nvSpPr>
          <p:cNvPr id="6" name="スライド番号プレースホルダー 5">
            <a:extLst>
              <a:ext uri="{FF2B5EF4-FFF2-40B4-BE49-F238E27FC236}">
                <a16:creationId xmlns:a16="http://schemas.microsoft.com/office/drawing/2014/main" id="{41C83C02-5ADC-BB44-9289-1A11B6E50199}"/>
              </a:ext>
            </a:extLst>
          </p:cNvPr>
          <p:cNvSpPr>
            <a:spLocks noGrp="1"/>
          </p:cNvSpPr>
          <p:nvPr>
            <p:ph type="sldNum" sz="quarter" idx="12"/>
          </p:nvPr>
        </p:nvSpPr>
        <p:spPr/>
        <p:txBody>
          <a:bodyPr/>
          <a:lstStyle/>
          <a:p>
            <a:pPr>
              <a:defRPr/>
            </a:pPr>
            <a:fld id="{B12562F3-4A2F-4E07-B7D3-3E764FB0DEC6}" type="slidenum">
              <a:rPr lang="en-US" altLang="ja-JP" smtClean="0"/>
              <a:pPr>
                <a:defRPr/>
              </a:pPr>
              <a:t>12</a:t>
            </a:fld>
            <a:endParaRPr lang="en-US" altLang="ja-JP"/>
          </a:p>
        </p:txBody>
      </p:sp>
    </p:spTree>
    <p:extLst>
      <p:ext uri="{BB962C8B-B14F-4D97-AF65-F5344CB8AC3E}">
        <p14:creationId xmlns:p14="http://schemas.microsoft.com/office/powerpoint/2010/main" val="1759126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13EFD0-C64C-BA47-B44E-C24F21A2B123}"/>
              </a:ext>
            </a:extLst>
          </p:cNvPr>
          <p:cNvSpPr>
            <a:spLocks noGrp="1"/>
          </p:cNvSpPr>
          <p:nvPr>
            <p:ph type="title"/>
          </p:nvPr>
        </p:nvSpPr>
        <p:spPr/>
        <p:txBody>
          <a:bodyPr/>
          <a:lstStyle/>
          <a:p>
            <a:r>
              <a:rPr kumimoji="1" lang="ja-JP" altLang="en-US"/>
              <a:t>調査対象</a:t>
            </a:r>
          </a:p>
        </p:txBody>
      </p:sp>
      <p:sp>
        <p:nvSpPr>
          <p:cNvPr id="3" name="コンテンツ プレースホルダー 2">
            <a:extLst>
              <a:ext uri="{FF2B5EF4-FFF2-40B4-BE49-F238E27FC236}">
                <a16:creationId xmlns:a16="http://schemas.microsoft.com/office/drawing/2014/main" id="{F806213F-53E1-7B47-BB23-6B6FC93B43A0}"/>
              </a:ext>
            </a:extLst>
          </p:cNvPr>
          <p:cNvSpPr>
            <a:spLocks noGrp="1"/>
          </p:cNvSpPr>
          <p:nvPr>
            <p:ph idx="1"/>
          </p:nvPr>
        </p:nvSpPr>
        <p:spPr/>
        <p:txBody>
          <a:bodyPr/>
          <a:lstStyle/>
          <a:p>
            <a:r>
              <a:rPr kumimoji="1" lang="en-US" altLang="ja-JP" dirty="0"/>
              <a:t>GitHub</a:t>
            </a:r>
            <a:r>
              <a:rPr kumimoji="1" lang="ja-JP" altLang="en-US"/>
              <a:t>上にある，</a:t>
            </a:r>
            <a:r>
              <a:rPr kumimoji="1" lang="en-US" altLang="ja-JP" dirty="0"/>
              <a:t>Junit</a:t>
            </a:r>
            <a:r>
              <a:rPr kumimoji="1" lang="ja-JP" altLang="en-US"/>
              <a:t>のテストケースが用意された</a:t>
            </a:r>
            <a:r>
              <a:rPr lang="en-US" altLang="ja-JP" dirty="0"/>
              <a:t>Java</a:t>
            </a:r>
            <a:r>
              <a:rPr lang="ja-JP" altLang="en-US"/>
              <a:t>プログラム</a:t>
            </a:r>
            <a:r>
              <a:rPr lang="en-US" altLang="ja-JP" dirty="0"/>
              <a:t>5</a:t>
            </a:r>
            <a:r>
              <a:rPr lang="ja-JP" altLang="en-US"/>
              <a:t>つを対象</a:t>
            </a:r>
            <a:endParaRPr lang="en-US" altLang="ja-JP" dirty="0"/>
          </a:p>
        </p:txBody>
      </p:sp>
      <p:sp>
        <p:nvSpPr>
          <p:cNvPr id="6" name="スライド番号プレースホルダー 5">
            <a:extLst>
              <a:ext uri="{FF2B5EF4-FFF2-40B4-BE49-F238E27FC236}">
                <a16:creationId xmlns:a16="http://schemas.microsoft.com/office/drawing/2014/main" id="{3C8CA0E5-18C3-8F44-A25A-5CE3A91FDBF9}"/>
              </a:ext>
            </a:extLst>
          </p:cNvPr>
          <p:cNvSpPr>
            <a:spLocks noGrp="1"/>
          </p:cNvSpPr>
          <p:nvPr>
            <p:ph type="sldNum" sz="quarter" idx="12"/>
          </p:nvPr>
        </p:nvSpPr>
        <p:spPr/>
        <p:txBody>
          <a:bodyPr/>
          <a:lstStyle/>
          <a:p>
            <a:pPr>
              <a:defRPr/>
            </a:pPr>
            <a:fld id="{B12562F3-4A2F-4E07-B7D3-3E764FB0DEC6}" type="slidenum">
              <a:rPr lang="en-US" altLang="ja-JP" smtClean="0"/>
              <a:pPr>
                <a:defRPr/>
              </a:pPr>
              <a:t>13</a:t>
            </a:fld>
            <a:endParaRPr lang="en-US" altLang="ja-JP"/>
          </a:p>
        </p:txBody>
      </p:sp>
      <p:graphicFrame>
        <p:nvGraphicFramePr>
          <p:cNvPr id="7" name="表 6">
            <a:extLst>
              <a:ext uri="{FF2B5EF4-FFF2-40B4-BE49-F238E27FC236}">
                <a16:creationId xmlns:a16="http://schemas.microsoft.com/office/drawing/2014/main" id="{B2FD9B01-FB40-2C41-AF4A-6BCF784B1438}"/>
              </a:ext>
            </a:extLst>
          </p:cNvPr>
          <p:cNvGraphicFramePr>
            <a:graphicFrameLocks noGrp="1"/>
          </p:cNvGraphicFramePr>
          <p:nvPr>
            <p:extLst>
              <p:ext uri="{D42A27DB-BD31-4B8C-83A1-F6EECF244321}">
                <p14:modId xmlns:p14="http://schemas.microsoft.com/office/powerpoint/2010/main" val="2112946423"/>
              </p:ext>
            </p:extLst>
          </p:nvPr>
        </p:nvGraphicFramePr>
        <p:xfrm>
          <a:off x="1194817" y="3023616"/>
          <a:ext cx="9863328" cy="2911615"/>
        </p:xfrm>
        <a:graphic>
          <a:graphicData uri="http://schemas.openxmlformats.org/drawingml/2006/table">
            <a:tbl>
              <a:tblPr firstRow="1" bandRow="1">
                <a:tableStyleId>{5C22544A-7EE6-4342-B048-85BDC9FD1C3A}</a:tableStyleId>
              </a:tblPr>
              <a:tblGrid>
                <a:gridCol w="4922099">
                  <a:extLst>
                    <a:ext uri="{9D8B030D-6E8A-4147-A177-3AD203B41FA5}">
                      <a16:colId xmlns:a16="http://schemas.microsoft.com/office/drawing/2014/main" val="320638880"/>
                    </a:ext>
                  </a:extLst>
                </a:gridCol>
                <a:gridCol w="2279709">
                  <a:extLst>
                    <a:ext uri="{9D8B030D-6E8A-4147-A177-3AD203B41FA5}">
                      <a16:colId xmlns:a16="http://schemas.microsoft.com/office/drawing/2014/main" val="1618122822"/>
                    </a:ext>
                  </a:extLst>
                </a:gridCol>
                <a:gridCol w="2661520">
                  <a:extLst>
                    <a:ext uri="{9D8B030D-6E8A-4147-A177-3AD203B41FA5}">
                      <a16:colId xmlns:a16="http://schemas.microsoft.com/office/drawing/2014/main" val="1190380397"/>
                    </a:ext>
                  </a:extLst>
                </a:gridCol>
              </a:tblGrid>
              <a:tr h="487316">
                <a:tc>
                  <a:txBody>
                    <a:bodyPr/>
                    <a:lstStyle/>
                    <a:p>
                      <a:r>
                        <a:rPr kumimoji="1" lang="ja-JP" altLang="en-US">
                          <a:solidFill>
                            <a:sysClr val="windowText" lastClr="000000"/>
                          </a:solidFill>
                        </a:rPr>
                        <a:t>プロジェクト名</a:t>
                      </a:r>
                    </a:p>
                  </a:txBody>
                  <a:tcPr/>
                </a:tc>
                <a:tc>
                  <a:txBody>
                    <a:bodyPr/>
                    <a:lstStyle/>
                    <a:p>
                      <a:r>
                        <a:rPr kumimoji="1" lang="ja-JP" altLang="en-US">
                          <a:solidFill>
                            <a:sysClr val="windowText" lastClr="000000"/>
                          </a:solidFill>
                        </a:rPr>
                        <a:t>コミット数</a:t>
                      </a:r>
                    </a:p>
                  </a:txBody>
                  <a:tcPr/>
                </a:tc>
                <a:tc>
                  <a:txBody>
                    <a:bodyPr/>
                    <a:lstStyle/>
                    <a:p>
                      <a:r>
                        <a:rPr kumimoji="1" lang="ja-JP" altLang="en-US">
                          <a:solidFill>
                            <a:sysClr val="windowText" lastClr="000000"/>
                          </a:solidFill>
                        </a:rPr>
                        <a:t>テストケース数</a:t>
                      </a:r>
                    </a:p>
                  </a:txBody>
                  <a:tcPr/>
                </a:tc>
                <a:extLst>
                  <a:ext uri="{0D108BD9-81ED-4DB2-BD59-A6C34878D82A}">
                    <a16:rowId xmlns:a16="http://schemas.microsoft.com/office/drawing/2014/main" val="1495145326"/>
                  </a:ext>
                </a:extLst>
              </a:tr>
              <a:tr h="4750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1800" kern="1200" dirty="0">
                          <a:solidFill>
                            <a:schemeClr val="dk1"/>
                          </a:solidFill>
                          <a:effectLst/>
                          <a:latin typeface="+mn-lt"/>
                          <a:ea typeface="+mn-ea"/>
                          <a:cs typeface="+mn-cs"/>
                        </a:rPr>
                        <a:t>maven-dependencies-</a:t>
                      </a:r>
                      <a:r>
                        <a:rPr kumimoji="1" lang="en" altLang="ja-JP" sz="1800" kern="1200" dirty="0" err="1">
                          <a:solidFill>
                            <a:schemeClr val="dk1"/>
                          </a:solidFill>
                          <a:effectLst/>
                          <a:latin typeface="+mn-lt"/>
                          <a:ea typeface="+mn-ea"/>
                          <a:cs typeface="+mn-cs"/>
                        </a:rPr>
                        <a:t>analyser</a:t>
                      </a:r>
                      <a:endParaRPr lang="en" altLang="ja-JP" dirty="0"/>
                    </a:p>
                  </a:txBody>
                  <a:tcPr/>
                </a:tc>
                <a:tc>
                  <a:txBody>
                    <a:bodyPr/>
                    <a:lstStyle/>
                    <a:p>
                      <a:r>
                        <a:rPr kumimoji="1" lang="en-US" altLang="ja-JP" dirty="0"/>
                        <a:t>102</a:t>
                      </a:r>
                      <a:endParaRPr kumimoji="1" lang="ja-JP" altLang="en-US"/>
                    </a:p>
                  </a:txBody>
                  <a:tcPr/>
                </a:tc>
                <a:tc>
                  <a:txBody>
                    <a:bodyPr/>
                    <a:lstStyle/>
                    <a:p>
                      <a:r>
                        <a:rPr kumimoji="1" lang="en-US" altLang="ja-JP" dirty="0"/>
                        <a:t>5</a:t>
                      </a:r>
                      <a:endParaRPr kumimoji="1" lang="ja-JP" altLang="en-US"/>
                    </a:p>
                  </a:txBody>
                  <a:tcPr/>
                </a:tc>
                <a:extLst>
                  <a:ext uri="{0D108BD9-81ED-4DB2-BD59-A6C34878D82A}">
                    <a16:rowId xmlns:a16="http://schemas.microsoft.com/office/drawing/2014/main" val="3161032761"/>
                  </a:ext>
                </a:extLst>
              </a:tr>
              <a:tr h="4873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1800" kern="1200" dirty="0">
                          <a:solidFill>
                            <a:schemeClr val="dk1"/>
                          </a:solidFill>
                          <a:effectLst/>
                          <a:latin typeface="+mn-lt"/>
                          <a:ea typeface="+mn-ea"/>
                          <a:cs typeface="+mn-cs"/>
                        </a:rPr>
                        <a:t>tomcat-</a:t>
                      </a:r>
                      <a:r>
                        <a:rPr kumimoji="1" lang="en" altLang="ja-JP" sz="1800" kern="1200" dirty="0" err="1">
                          <a:solidFill>
                            <a:schemeClr val="dk1"/>
                          </a:solidFill>
                          <a:effectLst/>
                          <a:latin typeface="+mn-lt"/>
                          <a:ea typeface="+mn-ea"/>
                          <a:cs typeface="+mn-cs"/>
                        </a:rPr>
                        <a:t>jakartaee</a:t>
                      </a:r>
                      <a:r>
                        <a:rPr kumimoji="1" lang="en" altLang="ja-JP" sz="1800" kern="1200" dirty="0">
                          <a:solidFill>
                            <a:schemeClr val="dk1"/>
                          </a:solidFill>
                          <a:effectLst/>
                          <a:latin typeface="+mn-lt"/>
                          <a:ea typeface="+mn-ea"/>
                          <a:cs typeface="+mn-cs"/>
                        </a:rPr>
                        <a:t>-migration </a:t>
                      </a:r>
                      <a:endParaRPr lang="en" altLang="ja-JP" dirty="0"/>
                    </a:p>
                  </a:txBody>
                  <a:tcPr/>
                </a:tc>
                <a:tc>
                  <a:txBody>
                    <a:bodyPr/>
                    <a:lstStyle/>
                    <a:p>
                      <a:r>
                        <a:rPr kumimoji="1" lang="en-US" altLang="ja-JP" dirty="0"/>
                        <a:t>171</a:t>
                      </a:r>
                      <a:endParaRPr kumimoji="1" lang="ja-JP" altLang="en-US"/>
                    </a:p>
                  </a:txBody>
                  <a:tcPr/>
                </a:tc>
                <a:tc>
                  <a:txBody>
                    <a:bodyPr/>
                    <a:lstStyle/>
                    <a:p>
                      <a:r>
                        <a:rPr kumimoji="1" lang="en-US" altLang="ja-JP" dirty="0"/>
                        <a:t>20</a:t>
                      </a:r>
                      <a:endParaRPr kumimoji="1" lang="ja-JP" altLang="en-US"/>
                    </a:p>
                  </a:txBody>
                  <a:tcPr/>
                </a:tc>
                <a:extLst>
                  <a:ext uri="{0D108BD9-81ED-4DB2-BD59-A6C34878D82A}">
                    <a16:rowId xmlns:a16="http://schemas.microsoft.com/office/drawing/2014/main" val="4204987418"/>
                  </a:ext>
                </a:extLst>
              </a:tr>
              <a:tr h="4873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1800" kern="1200" dirty="0">
                          <a:solidFill>
                            <a:schemeClr val="dk1"/>
                          </a:solidFill>
                          <a:effectLst/>
                          <a:latin typeface="+mn-lt"/>
                          <a:ea typeface="+mn-ea"/>
                          <a:cs typeface="+mn-cs"/>
                        </a:rPr>
                        <a:t>victims-enforcer-legacy </a:t>
                      </a:r>
                      <a:endParaRPr lang="en" altLang="ja-JP" dirty="0"/>
                    </a:p>
                  </a:txBody>
                  <a:tcPr/>
                </a:tc>
                <a:tc>
                  <a:txBody>
                    <a:bodyPr/>
                    <a:lstStyle/>
                    <a:p>
                      <a:r>
                        <a:rPr kumimoji="1" lang="en-US" altLang="ja-JP" dirty="0"/>
                        <a:t>148</a:t>
                      </a:r>
                      <a:endParaRPr kumimoji="1" lang="ja-JP" altLang="en-US"/>
                    </a:p>
                  </a:txBody>
                  <a:tcPr/>
                </a:tc>
                <a:tc>
                  <a:txBody>
                    <a:bodyPr/>
                    <a:lstStyle/>
                    <a:p>
                      <a:r>
                        <a:rPr kumimoji="1" lang="en-US" altLang="ja-JP" dirty="0"/>
                        <a:t>5</a:t>
                      </a:r>
                      <a:endParaRPr kumimoji="1" lang="ja-JP" altLang="en-US"/>
                    </a:p>
                  </a:txBody>
                  <a:tcPr/>
                </a:tc>
                <a:extLst>
                  <a:ext uri="{0D108BD9-81ED-4DB2-BD59-A6C34878D82A}">
                    <a16:rowId xmlns:a16="http://schemas.microsoft.com/office/drawing/2014/main" val="105095193"/>
                  </a:ext>
                </a:extLst>
              </a:tr>
              <a:tr h="4873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1800" kern="1200" dirty="0" err="1">
                          <a:solidFill>
                            <a:schemeClr val="dk1"/>
                          </a:solidFill>
                          <a:effectLst/>
                          <a:latin typeface="+mn-lt"/>
                          <a:ea typeface="+mn-ea"/>
                          <a:cs typeface="+mn-cs"/>
                        </a:rPr>
                        <a:t>EventDispatcher</a:t>
                      </a:r>
                      <a:r>
                        <a:rPr kumimoji="1" lang="en" altLang="ja-JP" sz="1800" kern="1200" dirty="0">
                          <a:solidFill>
                            <a:schemeClr val="dk1"/>
                          </a:solidFill>
                          <a:effectLst/>
                          <a:latin typeface="+mn-lt"/>
                          <a:ea typeface="+mn-ea"/>
                          <a:cs typeface="+mn-cs"/>
                        </a:rPr>
                        <a:t> </a:t>
                      </a:r>
                      <a:endParaRPr lang="en" altLang="ja-JP" dirty="0"/>
                    </a:p>
                  </a:txBody>
                  <a:tcPr/>
                </a:tc>
                <a:tc>
                  <a:txBody>
                    <a:bodyPr/>
                    <a:lstStyle/>
                    <a:p>
                      <a:r>
                        <a:rPr kumimoji="1" lang="en-US" altLang="ja-JP" dirty="0"/>
                        <a:t>328</a:t>
                      </a:r>
                      <a:endParaRPr kumimoji="1" lang="ja-JP" altLang="en-US"/>
                    </a:p>
                  </a:txBody>
                  <a:tcPr/>
                </a:tc>
                <a:tc>
                  <a:txBody>
                    <a:bodyPr/>
                    <a:lstStyle/>
                    <a:p>
                      <a:r>
                        <a:rPr kumimoji="1" lang="en-US" altLang="ja-JP" dirty="0"/>
                        <a:t>41</a:t>
                      </a:r>
                      <a:endParaRPr kumimoji="1" lang="ja-JP" altLang="en-US"/>
                    </a:p>
                  </a:txBody>
                  <a:tcPr/>
                </a:tc>
                <a:extLst>
                  <a:ext uri="{0D108BD9-81ED-4DB2-BD59-A6C34878D82A}">
                    <a16:rowId xmlns:a16="http://schemas.microsoft.com/office/drawing/2014/main" val="197186774"/>
                  </a:ext>
                </a:extLst>
              </a:tr>
              <a:tr h="4873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1800" kern="1200" dirty="0" err="1">
                          <a:solidFill>
                            <a:schemeClr val="dk1"/>
                          </a:solidFill>
                          <a:effectLst/>
                          <a:latin typeface="+mn-lt"/>
                          <a:ea typeface="+mn-ea"/>
                          <a:cs typeface="+mn-cs"/>
                        </a:rPr>
                        <a:t>gitflow</a:t>
                      </a:r>
                      <a:r>
                        <a:rPr kumimoji="1" lang="en" altLang="ja-JP" sz="1800" kern="1200" dirty="0">
                          <a:solidFill>
                            <a:schemeClr val="dk1"/>
                          </a:solidFill>
                          <a:effectLst/>
                          <a:latin typeface="+mn-lt"/>
                          <a:ea typeface="+mn-ea"/>
                          <a:cs typeface="+mn-cs"/>
                        </a:rPr>
                        <a:t>-incremental-builder </a:t>
                      </a:r>
                      <a:endParaRPr lang="en" altLang="ja-JP" dirty="0"/>
                    </a:p>
                  </a:txBody>
                  <a:tcPr/>
                </a:tc>
                <a:tc>
                  <a:txBody>
                    <a:bodyPr/>
                    <a:lstStyle/>
                    <a:p>
                      <a:r>
                        <a:rPr kumimoji="1" lang="en-US" altLang="ja-JP" dirty="0"/>
                        <a:t>914</a:t>
                      </a:r>
                      <a:endParaRPr kumimoji="1" lang="ja-JP" altLang="en-US"/>
                    </a:p>
                  </a:txBody>
                  <a:tcPr/>
                </a:tc>
                <a:tc>
                  <a:txBody>
                    <a:bodyPr/>
                    <a:lstStyle/>
                    <a:p>
                      <a:r>
                        <a:rPr kumimoji="1" lang="en-US" altLang="ja-JP" dirty="0"/>
                        <a:t>249</a:t>
                      </a:r>
                      <a:endParaRPr kumimoji="1" lang="ja-JP" altLang="en-US"/>
                    </a:p>
                  </a:txBody>
                  <a:tcPr/>
                </a:tc>
                <a:extLst>
                  <a:ext uri="{0D108BD9-81ED-4DB2-BD59-A6C34878D82A}">
                    <a16:rowId xmlns:a16="http://schemas.microsoft.com/office/drawing/2014/main" val="2001728870"/>
                  </a:ext>
                </a:extLst>
              </a:tr>
            </a:tbl>
          </a:graphicData>
        </a:graphic>
      </p:graphicFrame>
    </p:spTree>
    <p:extLst>
      <p:ext uri="{BB962C8B-B14F-4D97-AF65-F5344CB8AC3E}">
        <p14:creationId xmlns:p14="http://schemas.microsoft.com/office/powerpoint/2010/main" val="10185083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6BB029-25AE-0E42-8E1C-A256636EDE83}"/>
              </a:ext>
            </a:extLst>
          </p:cNvPr>
          <p:cNvSpPr>
            <a:spLocks noGrp="1"/>
          </p:cNvSpPr>
          <p:nvPr>
            <p:ph type="title"/>
          </p:nvPr>
        </p:nvSpPr>
        <p:spPr/>
        <p:txBody>
          <a:bodyPr/>
          <a:lstStyle/>
          <a:p>
            <a:r>
              <a:rPr kumimoji="1" lang="ja-JP" altLang="en-US"/>
              <a:t>調査手法</a:t>
            </a:r>
          </a:p>
        </p:txBody>
      </p:sp>
      <p:sp>
        <p:nvSpPr>
          <p:cNvPr id="3" name="コンテンツ プレースホルダー 2">
            <a:extLst>
              <a:ext uri="{FF2B5EF4-FFF2-40B4-BE49-F238E27FC236}">
                <a16:creationId xmlns:a16="http://schemas.microsoft.com/office/drawing/2014/main" id="{4F71B745-2AF3-A445-9BBF-63F42B0A3465}"/>
              </a:ext>
            </a:extLst>
          </p:cNvPr>
          <p:cNvSpPr>
            <a:spLocks noGrp="1"/>
          </p:cNvSpPr>
          <p:nvPr>
            <p:ph idx="1"/>
          </p:nvPr>
        </p:nvSpPr>
        <p:spPr/>
        <p:txBody>
          <a:bodyPr/>
          <a:lstStyle/>
          <a:p>
            <a:r>
              <a:rPr lang="ja-JP" altLang="en-US"/>
              <a:t>既存プロジェクトのコミット履歴からコミットを抽出し，履歴を模倣して</a:t>
            </a:r>
            <a:r>
              <a:rPr lang="en" altLang="ja-JP" dirty="0"/>
              <a:t>GitLab </a:t>
            </a:r>
            <a:r>
              <a:rPr lang="ja-JP" altLang="en-US"/>
              <a:t>へコミット・プッシュを行う </a:t>
            </a:r>
          </a:p>
          <a:p>
            <a:pPr lvl="1"/>
            <a:r>
              <a:rPr lang="ja-JP" altLang="en-US"/>
              <a:t>表中，上の３個はコミット毎，下の２個はマージ毎に開発履歴を模倣</a:t>
            </a:r>
            <a:endParaRPr lang="en-US" altLang="ja-JP" dirty="0"/>
          </a:p>
          <a:p>
            <a:pPr lvl="1"/>
            <a:r>
              <a:rPr lang="ja-JP" altLang="en-US"/>
              <a:t>試作ツールを用いて変数に関する変化情報を取得</a:t>
            </a:r>
            <a:endParaRPr lang="en-US" altLang="ja-JP" dirty="0"/>
          </a:p>
          <a:p>
            <a:pPr marL="457200" lvl="1" indent="0">
              <a:buNone/>
            </a:pPr>
            <a:endParaRPr lang="en-US" altLang="ja-JP" dirty="0"/>
          </a:p>
          <a:p>
            <a:pPr marL="514350" indent="-457200"/>
            <a:r>
              <a:rPr lang="ja-JP" altLang="en-US"/>
              <a:t>ソースコードの変更量を求める</a:t>
            </a:r>
            <a:endParaRPr lang="en-US" altLang="ja-JP" dirty="0"/>
          </a:p>
          <a:p>
            <a:pPr marL="914400" lvl="1" indent="-457200"/>
            <a:r>
              <a:rPr lang="ja-JP" altLang="en-US"/>
              <a:t>ソースフォルダ内のファイルやテスト実行に関するファイルのみ対象</a:t>
            </a:r>
            <a:endParaRPr lang="en-US" altLang="ja-JP" dirty="0"/>
          </a:p>
          <a:p>
            <a:pPr marL="57150" indent="0">
              <a:buNone/>
            </a:pPr>
            <a:endParaRPr lang="en-US" altLang="ja-JP" dirty="0"/>
          </a:p>
          <a:p>
            <a:pPr marL="57150" indent="0">
              <a:buNone/>
            </a:pPr>
            <a:endParaRPr lang="en-US" altLang="ja-JP" dirty="0"/>
          </a:p>
          <a:p>
            <a:pPr marL="457200" lvl="1" indent="0">
              <a:buNone/>
            </a:pPr>
            <a:endParaRPr lang="en-US" altLang="ja-JP" dirty="0"/>
          </a:p>
          <a:p>
            <a:endParaRPr kumimoji="1" lang="ja-JP" altLang="en-US"/>
          </a:p>
        </p:txBody>
      </p:sp>
      <p:sp>
        <p:nvSpPr>
          <p:cNvPr id="6" name="スライド番号プレースホルダー 5">
            <a:extLst>
              <a:ext uri="{FF2B5EF4-FFF2-40B4-BE49-F238E27FC236}">
                <a16:creationId xmlns:a16="http://schemas.microsoft.com/office/drawing/2014/main" id="{14B100E8-F83B-D94D-A478-EB0C569D15BD}"/>
              </a:ext>
            </a:extLst>
          </p:cNvPr>
          <p:cNvSpPr>
            <a:spLocks noGrp="1"/>
          </p:cNvSpPr>
          <p:nvPr>
            <p:ph type="sldNum" sz="quarter" idx="12"/>
          </p:nvPr>
        </p:nvSpPr>
        <p:spPr/>
        <p:txBody>
          <a:bodyPr/>
          <a:lstStyle/>
          <a:p>
            <a:pPr>
              <a:defRPr/>
            </a:pPr>
            <a:fld id="{B12562F3-4A2F-4E07-B7D3-3E764FB0DEC6}" type="slidenum">
              <a:rPr lang="en-US" altLang="ja-JP" smtClean="0"/>
              <a:pPr>
                <a:defRPr/>
              </a:pPr>
              <a:t>14</a:t>
            </a:fld>
            <a:endParaRPr lang="en-US" altLang="ja-JP"/>
          </a:p>
        </p:txBody>
      </p:sp>
    </p:spTree>
    <p:extLst>
      <p:ext uri="{BB962C8B-B14F-4D97-AF65-F5344CB8AC3E}">
        <p14:creationId xmlns:p14="http://schemas.microsoft.com/office/powerpoint/2010/main" val="21601904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4D31CE-DECE-8C4F-9CE7-5EFEC1C96EE0}"/>
              </a:ext>
            </a:extLst>
          </p:cNvPr>
          <p:cNvSpPr>
            <a:spLocks noGrp="1"/>
          </p:cNvSpPr>
          <p:nvPr>
            <p:ph type="title"/>
          </p:nvPr>
        </p:nvSpPr>
        <p:spPr/>
        <p:txBody>
          <a:bodyPr/>
          <a:lstStyle/>
          <a:p>
            <a:r>
              <a:rPr kumimoji="1" lang="ja-JP" altLang="en-US"/>
              <a:t>調査結果</a:t>
            </a:r>
            <a:r>
              <a:rPr kumimoji="1" lang="en-US" altLang="ja-JP" dirty="0"/>
              <a:t>(1/2)</a:t>
            </a:r>
            <a:endParaRPr kumimoji="1" lang="ja-JP" altLang="en-US"/>
          </a:p>
        </p:txBody>
      </p:sp>
      <p:graphicFrame>
        <p:nvGraphicFramePr>
          <p:cNvPr id="7" name="コンテンツ プレースホルダー 6">
            <a:extLst>
              <a:ext uri="{FF2B5EF4-FFF2-40B4-BE49-F238E27FC236}">
                <a16:creationId xmlns:a16="http://schemas.microsoft.com/office/drawing/2014/main" id="{72E31F8C-5E81-9A41-85E9-FC1628E7E921}"/>
              </a:ext>
            </a:extLst>
          </p:cNvPr>
          <p:cNvGraphicFramePr>
            <a:graphicFrameLocks noGrp="1"/>
          </p:cNvGraphicFramePr>
          <p:nvPr>
            <p:ph idx="1"/>
            <p:extLst>
              <p:ext uri="{D42A27DB-BD31-4B8C-83A1-F6EECF244321}">
                <p14:modId xmlns:p14="http://schemas.microsoft.com/office/powerpoint/2010/main" val="205227778"/>
              </p:ext>
            </p:extLst>
          </p:nvPr>
        </p:nvGraphicFramePr>
        <p:xfrm>
          <a:off x="468080" y="2334577"/>
          <a:ext cx="11241024" cy="2753147"/>
        </p:xfrm>
        <a:graphic>
          <a:graphicData uri="http://schemas.openxmlformats.org/drawingml/2006/table">
            <a:tbl>
              <a:tblPr firstRow="1" bandRow="1">
                <a:tableStyleId>{5C22544A-7EE6-4342-B048-85BDC9FD1C3A}</a:tableStyleId>
              </a:tblPr>
              <a:tblGrid>
                <a:gridCol w="3786574">
                  <a:extLst>
                    <a:ext uri="{9D8B030D-6E8A-4147-A177-3AD203B41FA5}">
                      <a16:colId xmlns:a16="http://schemas.microsoft.com/office/drawing/2014/main" val="4108522433"/>
                    </a:ext>
                  </a:extLst>
                </a:gridCol>
                <a:gridCol w="1815481">
                  <a:extLst>
                    <a:ext uri="{9D8B030D-6E8A-4147-A177-3AD203B41FA5}">
                      <a16:colId xmlns:a16="http://schemas.microsoft.com/office/drawing/2014/main" val="1399237217"/>
                    </a:ext>
                  </a:extLst>
                </a:gridCol>
                <a:gridCol w="1683502">
                  <a:extLst>
                    <a:ext uri="{9D8B030D-6E8A-4147-A177-3AD203B41FA5}">
                      <a16:colId xmlns:a16="http://schemas.microsoft.com/office/drawing/2014/main" val="3912151250"/>
                    </a:ext>
                  </a:extLst>
                </a:gridCol>
                <a:gridCol w="1776294">
                  <a:extLst>
                    <a:ext uri="{9D8B030D-6E8A-4147-A177-3AD203B41FA5}">
                      <a16:colId xmlns:a16="http://schemas.microsoft.com/office/drawing/2014/main" val="3793066306"/>
                    </a:ext>
                  </a:extLst>
                </a:gridCol>
                <a:gridCol w="2179173">
                  <a:extLst>
                    <a:ext uri="{9D8B030D-6E8A-4147-A177-3AD203B41FA5}">
                      <a16:colId xmlns:a16="http://schemas.microsoft.com/office/drawing/2014/main" val="3570646999"/>
                    </a:ext>
                  </a:extLst>
                </a:gridCol>
              </a:tblGrid>
              <a:tr h="8099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solidFill>
                            <a:sysClr val="windowText" lastClr="000000"/>
                          </a:solidFill>
                        </a:rPr>
                        <a:t>対象プロジェクト</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solidFill>
                            <a:sysClr val="windowText" lastClr="000000"/>
                          </a:solidFill>
                        </a:rPr>
                        <a:t>参照回数の</a:t>
                      </a:r>
                      <a:endParaRPr kumimoji="1" lang="en-US" altLang="ja-JP" dirty="0">
                        <a:solidFill>
                          <a:sysClr val="windowText" lastClr="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solidFill>
                            <a:sysClr val="windowText" lastClr="000000"/>
                          </a:solidFill>
                        </a:rPr>
                        <a:t>変化量</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solidFill>
                            <a:sysClr val="windowText" lastClr="000000"/>
                          </a:solidFill>
                        </a:rPr>
                        <a:t>代入回数の</a:t>
                      </a:r>
                      <a:endParaRPr kumimoji="1" lang="en-US" altLang="ja-JP" dirty="0">
                        <a:solidFill>
                          <a:sysClr val="windowText" lastClr="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solidFill>
                            <a:sysClr val="windowText" lastClr="000000"/>
                          </a:solidFill>
                        </a:rPr>
                        <a:t>変化量</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solidFill>
                            <a:sysClr val="windowText" lastClr="000000"/>
                          </a:solidFill>
                        </a:rPr>
                        <a:t>トレース長の</a:t>
                      </a:r>
                      <a:endParaRPr kumimoji="1" lang="en-US" altLang="ja-JP" dirty="0">
                        <a:solidFill>
                          <a:sysClr val="windowText" lastClr="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solidFill>
                            <a:sysClr val="windowText" lastClr="000000"/>
                          </a:solidFill>
                        </a:rPr>
                        <a:t>変化量の総和</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a:solidFill>
                            <a:sysClr val="windowText" lastClr="000000"/>
                          </a:solidFill>
                        </a:rPr>
                        <a:t>トレースが変化した</a:t>
                      </a:r>
                      <a:endParaRPr kumimoji="1" lang="en-US" altLang="ja-JP" sz="1800" dirty="0">
                        <a:solidFill>
                          <a:sysClr val="windowText" lastClr="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a:solidFill>
                            <a:sysClr val="windowText" lastClr="000000"/>
                          </a:solidFill>
                        </a:rPr>
                        <a:t>変数の数</a:t>
                      </a:r>
                    </a:p>
                  </a:txBody>
                  <a:tcPr/>
                </a:tc>
                <a:extLst>
                  <a:ext uri="{0D108BD9-81ED-4DB2-BD59-A6C34878D82A}">
                    <a16:rowId xmlns:a16="http://schemas.microsoft.com/office/drawing/2014/main" val="4285405686"/>
                  </a:ext>
                </a:extLst>
              </a:tr>
              <a:tr h="4084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1800" kern="1200" dirty="0">
                          <a:solidFill>
                            <a:schemeClr val="dk1"/>
                          </a:solidFill>
                          <a:effectLst/>
                          <a:latin typeface="+mn-lt"/>
                          <a:ea typeface="+mn-ea"/>
                          <a:cs typeface="+mn-cs"/>
                        </a:rPr>
                        <a:t> maven-dependencies-</a:t>
                      </a:r>
                      <a:r>
                        <a:rPr kumimoji="1" lang="en" altLang="ja-JP" sz="1800" kern="1200" dirty="0" err="1">
                          <a:solidFill>
                            <a:schemeClr val="dk1"/>
                          </a:solidFill>
                          <a:effectLst/>
                          <a:latin typeface="+mn-lt"/>
                          <a:ea typeface="+mn-ea"/>
                          <a:cs typeface="+mn-cs"/>
                        </a:rPr>
                        <a:t>analyser</a:t>
                      </a:r>
                      <a:r>
                        <a:rPr kumimoji="1" lang="en" altLang="ja-JP" sz="1800" kern="1200" dirty="0">
                          <a:solidFill>
                            <a:schemeClr val="dk1"/>
                          </a:solidFill>
                          <a:effectLst/>
                          <a:latin typeface="+mn-lt"/>
                          <a:ea typeface="+mn-ea"/>
                          <a:cs typeface="+mn-cs"/>
                        </a:rPr>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0.356 </a:t>
                      </a:r>
                      <a:endParaRPr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0.310</a:t>
                      </a:r>
                      <a:endParaRPr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0.335</a:t>
                      </a:r>
                      <a:endParaRPr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0.279</a:t>
                      </a:r>
                      <a:endParaRPr lang="ja-JP" altLang="en-US"/>
                    </a:p>
                  </a:txBody>
                  <a:tcPr/>
                </a:tc>
                <a:extLst>
                  <a:ext uri="{0D108BD9-81ED-4DB2-BD59-A6C34878D82A}">
                    <a16:rowId xmlns:a16="http://schemas.microsoft.com/office/drawing/2014/main" val="866049957"/>
                  </a:ext>
                </a:extLst>
              </a:tr>
              <a:tr h="3837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1800" kern="1200" dirty="0">
                          <a:solidFill>
                            <a:schemeClr val="dk1"/>
                          </a:solidFill>
                          <a:effectLst/>
                          <a:latin typeface="+mn-lt"/>
                          <a:ea typeface="+mn-ea"/>
                          <a:cs typeface="+mn-cs"/>
                        </a:rPr>
                        <a:t>tomcat-</a:t>
                      </a:r>
                      <a:r>
                        <a:rPr kumimoji="1" lang="en" altLang="ja-JP" sz="1800" kern="1200" dirty="0" err="1">
                          <a:solidFill>
                            <a:schemeClr val="dk1"/>
                          </a:solidFill>
                          <a:effectLst/>
                          <a:latin typeface="+mn-lt"/>
                          <a:ea typeface="+mn-ea"/>
                          <a:cs typeface="+mn-cs"/>
                        </a:rPr>
                        <a:t>jakartaee</a:t>
                      </a:r>
                      <a:r>
                        <a:rPr kumimoji="1" lang="en" altLang="ja-JP" sz="1800" kern="1200" dirty="0">
                          <a:solidFill>
                            <a:schemeClr val="dk1"/>
                          </a:solidFill>
                          <a:effectLst/>
                          <a:latin typeface="+mn-lt"/>
                          <a:ea typeface="+mn-ea"/>
                          <a:cs typeface="+mn-cs"/>
                        </a:rPr>
                        <a:t>-migration </a:t>
                      </a:r>
                      <a:endParaRPr lang="en" altLang="ja-JP"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0.633</a:t>
                      </a:r>
                      <a:endParaRPr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0.496</a:t>
                      </a:r>
                      <a:endParaRPr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0.489</a:t>
                      </a:r>
                      <a:endParaRPr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0.529</a:t>
                      </a:r>
                      <a:endParaRPr lang="ja-JP" altLang="en-US"/>
                    </a:p>
                  </a:txBody>
                  <a:tcPr/>
                </a:tc>
                <a:extLst>
                  <a:ext uri="{0D108BD9-81ED-4DB2-BD59-A6C34878D82A}">
                    <a16:rowId xmlns:a16="http://schemas.microsoft.com/office/drawing/2014/main" val="861828098"/>
                  </a:ext>
                </a:extLst>
              </a:tr>
              <a:tr h="3837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1800" kern="1200" dirty="0">
                          <a:solidFill>
                            <a:schemeClr val="dk1"/>
                          </a:solidFill>
                          <a:effectLst/>
                          <a:latin typeface="+mn-lt"/>
                          <a:ea typeface="+mn-ea"/>
                          <a:cs typeface="+mn-cs"/>
                        </a:rPr>
                        <a:t>victims-enforcer-legacy </a:t>
                      </a:r>
                      <a:endParaRPr lang="en" altLang="ja-JP"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0.796</a:t>
                      </a:r>
                      <a:endParaRPr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0.725</a:t>
                      </a:r>
                      <a:endParaRPr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0.705</a:t>
                      </a:r>
                      <a:endParaRPr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0.706</a:t>
                      </a:r>
                      <a:endParaRPr lang="ja-JP" altLang="en-US"/>
                    </a:p>
                  </a:txBody>
                  <a:tcPr/>
                </a:tc>
                <a:extLst>
                  <a:ext uri="{0D108BD9-81ED-4DB2-BD59-A6C34878D82A}">
                    <a16:rowId xmlns:a16="http://schemas.microsoft.com/office/drawing/2014/main" val="248945122"/>
                  </a:ext>
                </a:extLst>
              </a:tr>
              <a:tr h="3837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1800" kern="1200" dirty="0" err="1">
                          <a:solidFill>
                            <a:schemeClr val="dk1"/>
                          </a:solidFill>
                          <a:effectLst/>
                          <a:latin typeface="+mn-lt"/>
                          <a:ea typeface="+mn-ea"/>
                          <a:cs typeface="+mn-cs"/>
                        </a:rPr>
                        <a:t>EventDispatcher</a:t>
                      </a:r>
                      <a:r>
                        <a:rPr kumimoji="1" lang="en" altLang="ja-JP" sz="1800" kern="1200" dirty="0">
                          <a:solidFill>
                            <a:schemeClr val="dk1"/>
                          </a:solidFill>
                          <a:effectLst/>
                          <a:latin typeface="+mn-lt"/>
                          <a:ea typeface="+mn-ea"/>
                          <a:cs typeface="+mn-cs"/>
                        </a:rPr>
                        <a:t> </a:t>
                      </a:r>
                      <a:endParaRPr lang="en" altLang="ja-JP"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0.006</a:t>
                      </a:r>
                      <a:endParaRPr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-0.008</a:t>
                      </a:r>
                      <a:endParaRPr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-0.063</a:t>
                      </a:r>
                      <a:endParaRPr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0.089</a:t>
                      </a:r>
                      <a:endParaRPr lang="ja-JP" altLang="en-US"/>
                    </a:p>
                  </a:txBody>
                  <a:tcPr/>
                </a:tc>
                <a:extLst>
                  <a:ext uri="{0D108BD9-81ED-4DB2-BD59-A6C34878D82A}">
                    <a16:rowId xmlns:a16="http://schemas.microsoft.com/office/drawing/2014/main" val="2754861015"/>
                  </a:ext>
                </a:extLst>
              </a:tr>
              <a:tr h="3837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1800" kern="1200" dirty="0" err="1">
                          <a:solidFill>
                            <a:schemeClr val="dk1"/>
                          </a:solidFill>
                          <a:effectLst/>
                          <a:latin typeface="+mn-lt"/>
                          <a:ea typeface="+mn-ea"/>
                          <a:cs typeface="+mn-cs"/>
                        </a:rPr>
                        <a:t>gitflow</a:t>
                      </a:r>
                      <a:r>
                        <a:rPr kumimoji="1" lang="en" altLang="ja-JP" sz="1800" kern="1200" dirty="0">
                          <a:solidFill>
                            <a:schemeClr val="dk1"/>
                          </a:solidFill>
                          <a:effectLst/>
                          <a:latin typeface="+mn-lt"/>
                          <a:ea typeface="+mn-ea"/>
                          <a:cs typeface="+mn-cs"/>
                        </a:rPr>
                        <a:t>-incremental-builder </a:t>
                      </a:r>
                      <a:endParaRPr lang="en" altLang="ja-JP"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0.111</a:t>
                      </a:r>
                      <a:endParaRPr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0.104</a:t>
                      </a:r>
                      <a:endParaRPr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0.110</a:t>
                      </a:r>
                      <a:endParaRPr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kern="1200" dirty="0">
                          <a:solidFill>
                            <a:schemeClr val="dk1"/>
                          </a:solidFill>
                          <a:effectLst/>
                          <a:latin typeface="+mn-lt"/>
                          <a:ea typeface="+mn-ea"/>
                          <a:cs typeface="+mn-cs"/>
                        </a:rPr>
                        <a:t>0.206</a:t>
                      </a:r>
                      <a:endParaRPr lang="ja-JP" altLang="en-US"/>
                    </a:p>
                  </a:txBody>
                  <a:tcPr/>
                </a:tc>
                <a:extLst>
                  <a:ext uri="{0D108BD9-81ED-4DB2-BD59-A6C34878D82A}">
                    <a16:rowId xmlns:a16="http://schemas.microsoft.com/office/drawing/2014/main" val="3020332105"/>
                  </a:ext>
                </a:extLst>
              </a:tr>
            </a:tbl>
          </a:graphicData>
        </a:graphic>
      </p:graphicFrame>
      <p:sp>
        <p:nvSpPr>
          <p:cNvPr id="6" name="スライド番号プレースホルダー 5">
            <a:extLst>
              <a:ext uri="{FF2B5EF4-FFF2-40B4-BE49-F238E27FC236}">
                <a16:creationId xmlns:a16="http://schemas.microsoft.com/office/drawing/2014/main" id="{AA64107D-110E-9944-BE11-63F213BDB0D2}"/>
              </a:ext>
            </a:extLst>
          </p:cNvPr>
          <p:cNvSpPr>
            <a:spLocks noGrp="1"/>
          </p:cNvSpPr>
          <p:nvPr>
            <p:ph type="sldNum" sz="quarter" idx="12"/>
          </p:nvPr>
        </p:nvSpPr>
        <p:spPr/>
        <p:txBody>
          <a:bodyPr/>
          <a:lstStyle/>
          <a:p>
            <a:pPr>
              <a:defRPr/>
            </a:pPr>
            <a:fld id="{B12562F3-4A2F-4E07-B7D3-3E764FB0DEC6}" type="slidenum">
              <a:rPr lang="en-US" altLang="ja-JP" smtClean="0"/>
              <a:pPr>
                <a:defRPr/>
              </a:pPr>
              <a:t>15</a:t>
            </a:fld>
            <a:endParaRPr lang="en-US" altLang="ja-JP"/>
          </a:p>
        </p:txBody>
      </p:sp>
      <p:sp>
        <p:nvSpPr>
          <p:cNvPr id="8" name="テキスト ボックス 7">
            <a:extLst>
              <a:ext uri="{FF2B5EF4-FFF2-40B4-BE49-F238E27FC236}">
                <a16:creationId xmlns:a16="http://schemas.microsoft.com/office/drawing/2014/main" id="{58B36205-466D-4C43-996C-9D824D98AEFD}"/>
              </a:ext>
            </a:extLst>
          </p:cNvPr>
          <p:cNvSpPr txBox="1"/>
          <p:nvPr/>
        </p:nvSpPr>
        <p:spPr>
          <a:xfrm>
            <a:off x="7168896" y="5279136"/>
            <a:ext cx="184731" cy="461665"/>
          </a:xfrm>
          <a:prstGeom prst="rect">
            <a:avLst/>
          </a:prstGeom>
          <a:noFill/>
        </p:spPr>
        <p:txBody>
          <a:bodyPr wrap="none" rtlCol="0">
            <a:spAutoFit/>
          </a:bodyPr>
          <a:lstStyle/>
          <a:p>
            <a:endParaRPr kumimoji="1" lang="ja-JP" altLang="en-US"/>
          </a:p>
        </p:txBody>
      </p:sp>
      <p:sp>
        <p:nvSpPr>
          <p:cNvPr id="10" name="テキスト ボックス 9">
            <a:extLst>
              <a:ext uri="{FF2B5EF4-FFF2-40B4-BE49-F238E27FC236}">
                <a16:creationId xmlns:a16="http://schemas.microsoft.com/office/drawing/2014/main" id="{8F41702B-4108-2845-808C-274848719D87}"/>
              </a:ext>
            </a:extLst>
          </p:cNvPr>
          <p:cNvSpPr txBox="1"/>
          <p:nvPr/>
        </p:nvSpPr>
        <p:spPr>
          <a:xfrm>
            <a:off x="442423" y="1662566"/>
            <a:ext cx="11125161" cy="1077218"/>
          </a:xfrm>
          <a:prstGeom prst="rect">
            <a:avLst/>
          </a:prstGeom>
          <a:noFill/>
        </p:spPr>
        <p:txBody>
          <a:bodyPr wrap="none" rtlCol="0">
            <a:spAutoFit/>
          </a:bodyPr>
          <a:lstStyle/>
          <a:p>
            <a:pPr marL="457200" indent="-457200">
              <a:buFont typeface="Arial" panose="020B0604020202020204" pitchFamily="34" charset="0"/>
              <a:buChar char="•"/>
            </a:pPr>
            <a:r>
              <a:rPr kumimoji="1" lang="ja-JP" altLang="en-US" sz="3200"/>
              <a:t>ソースコードの変更量と各項目との相関係数は以下のようになった</a:t>
            </a:r>
            <a:endParaRPr kumimoji="1" lang="en-US" altLang="ja-JP" sz="3200" dirty="0"/>
          </a:p>
          <a:p>
            <a:pPr lvl="1"/>
            <a:endParaRPr kumimoji="1" lang="ja-JP" altLang="en-US" sz="3200"/>
          </a:p>
        </p:txBody>
      </p:sp>
      <p:sp>
        <p:nvSpPr>
          <p:cNvPr id="9" name="テキスト ボックス 8">
            <a:extLst>
              <a:ext uri="{FF2B5EF4-FFF2-40B4-BE49-F238E27FC236}">
                <a16:creationId xmlns:a16="http://schemas.microsoft.com/office/drawing/2014/main" id="{3EED9003-7624-2846-9B91-2C699EED1C18}"/>
              </a:ext>
            </a:extLst>
          </p:cNvPr>
          <p:cNvSpPr txBox="1"/>
          <p:nvPr/>
        </p:nvSpPr>
        <p:spPr>
          <a:xfrm>
            <a:off x="878118" y="5279136"/>
            <a:ext cx="10923183" cy="954107"/>
          </a:xfrm>
          <a:prstGeom prst="rect">
            <a:avLst/>
          </a:prstGeom>
          <a:noFill/>
        </p:spPr>
        <p:txBody>
          <a:bodyPr wrap="none" rtlCol="0">
            <a:spAutoFit/>
          </a:bodyPr>
          <a:lstStyle/>
          <a:p>
            <a:r>
              <a:rPr kumimoji="1" lang="en-US" altLang="ja-JP" sz="2800" u="sng" dirty="0"/>
              <a:t>1</a:t>
            </a:r>
            <a:r>
              <a:rPr kumimoji="1" lang="ja-JP" altLang="en-US" sz="2800" u="sng"/>
              <a:t>つのプロジェクトでやや正の相関あり，</a:t>
            </a:r>
            <a:r>
              <a:rPr kumimoji="1" lang="en-US" altLang="ja-JP" sz="2800" u="sng" dirty="0"/>
              <a:t>2</a:t>
            </a:r>
            <a:r>
              <a:rPr kumimoji="1" lang="ja-JP" altLang="en-US" sz="2800" u="sng"/>
              <a:t>つのプロジェクトで強い正の相関あり，</a:t>
            </a:r>
            <a:endParaRPr kumimoji="1" lang="en-US" altLang="ja-JP" sz="2800" u="sng" dirty="0"/>
          </a:p>
          <a:p>
            <a:r>
              <a:rPr kumimoji="1" lang="en-US" altLang="ja-JP" sz="2800" u="sng" dirty="0"/>
              <a:t>2</a:t>
            </a:r>
            <a:r>
              <a:rPr kumimoji="1" lang="ja-JP" altLang="en-US" sz="2800" u="sng"/>
              <a:t>つのプロジェクトでほとんど相関なし</a:t>
            </a:r>
          </a:p>
        </p:txBody>
      </p:sp>
    </p:spTree>
    <p:extLst>
      <p:ext uri="{BB962C8B-B14F-4D97-AF65-F5344CB8AC3E}">
        <p14:creationId xmlns:p14="http://schemas.microsoft.com/office/powerpoint/2010/main" val="3424077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8CE4CA-0175-D141-9297-4EE6660E50F4}"/>
              </a:ext>
            </a:extLst>
          </p:cNvPr>
          <p:cNvSpPr>
            <a:spLocks noGrp="1"/>
          </p:cNvSpPr>
          <p:nvPr>
            <p:ph type="title"/>
          </p:nvPr>
        </p:nvSpPr>
        <p:spPr/>
        <p:txBody>
          <a:bodyPr/>
          <a:lstStyle/>
          <a:p>
            <a:r>
              <a:rPr kumimoji="1" lang="ja-JP" altLang="en-US"/>
              <a:t>調査結果</a:t>
            </a:r>
            <a:r>
              <a:rPr kumimoji="1" lang="en-US" altLang="ja-JP" dirty="0"/>
              <a:t>(2/2)</a:t>
            </a:r>
            <a:endParaRPr kumimoji="1" lang="ja-JP" altLang="en-US"/>
          </a:p>
        </p:txBody>
      </p:sp>
      <p:sp>
        <p:nvSpPr>
          <p:cNvPr id="3" name="コンテンツ プレースホルダー 2">
            <a:extLst>
              <a:ext uri="{FF2B5EF4-FFF2-40B4-BE49-F238E27FC236}">
                <a16:creationId xmlns:a16="http://schemas.microsoft.com/office/drawing/2014/main" id="{9FDD12F0-D867-6A4E-A1C9-1B27AF70395F}"/>
              </a:ext>
            </a:extLst>
          </p:cNvPr>
          <p:cNvSpPr>
            <a:spLocks noGrp="1"/>
          </p:cNvSpPr>
          <p:nvPr>
            <p:ph idx="1"/>
          </p:nvPr>
        </p:nvSpPr>
        <p:spPr/>
        <p:txBody>
          <a:bodyPr/>
          <a:lstStyle/>
          <a:p>
            <a:r>
              <a:rPr lang="ja-JP" altLang="en-US"/>
              <a:t>ソースコードの変更量と変数に関する情報の変化量は必ずしも相関関係があるとは限らない</a:t>
            </a:r>
            <a:endParaRPr lang="en-US" altLang="ja-JP" dirty="0"/>
          </a:p>
          <a:p>
            <a:pPr lvl="1"/>
            <a:r>
              <a:rPr lang="ja-JP" altLang="en-US"/>
              <a:t>テストケース自体を編集した際，少量のコード変更でもプログラムの挙動が大きく変化する場合がある</a:t>
            </a:r>
          </a:p>
          <a:p>
            <a:pPr lvl="1"/>
            <a:endParaRPr lang="en-US" altLang="ja-JP" dirty="0"/>
          </a:p>
          <a:p>
            <a:pPr marL="0" indent="0">
              <a:buNone/>
            </a:pPr>
            <a:r>
              <a:rPr lang="ja-JP" altLang="en-US" u="sng"/>
              <a:t>ソースコード上の変化だけでなく，変数の変化情報を開発者に見せることは有用である</a:t>
            </a:r>
          </a:p>
          <a:p>
            <a:endParaRPr lang="ja-JP" altLang="en-US"/>
          </a:p>
          <a:p>
            <a:endParaRPr kumimoji="1" lang="en-US" altLang="ja-JP" dirty="0"/>
          </a:p>
          <a:p>
            <a:endParaRPr kumimoji="1" lang="ja-JP" altLang="en-US"/>
          </a:p>
        </p:txBody>
      </p:sp>
      <p:sp>
        <p:nvSpPr>
          <p:cNvPr id="6" name="スライド番号プレースホルダー 5">
            <a:extLst>
              <a:ext uri="{FF2B5EF4-FFF2-40B4-BE49-F238E27FC236}">
                <a16:creationId xmlns:a16="http://schemas.microsoft.com/office/drawing/2014/main" id="{4E223BEF-FF8B-4F46-80A3-47FD66CFB156}"/>
              </a:ext>
            </a:extLst>
          </p:cNvPr>
          <p:cNvSpPr>
            <a:spLocks noGrp="1"/>
          </p:cNvSpPr>
          <p:nvPr>
            <p:ph type="sldNum" sz="quarter" idx="12"/>
          </p:nvPr>
        </p:nvSpPr>
        <p:spPr/>
        <p:txBody>
          <a:bodyPr/>
          <a:lstStyle/>
          <a:p>
            <a:pPr>
              <a:defRPr/>
            </a:pPr>
            <a:fld id="{B12562F3-4A2F-4E07-B7D3-3E764FB0DEC6}" type="slidenum">
              <a:rPr lang="en-US" altLang="ja-JP" smtClean="0"/>
              <a:pPr>
                <a:defRPr/>
              </a:pPr>
              <a:t>16</a:t>
            </a:fld>
            <a:endParaRPr lang="en-US" altLang="ja-JP"/>
          </a:p>
        </p:txBody>
      </p:sp>
      <p:sp>
        <p:nvSpPr>
          <p:cNvPr id="8" name="下矢印 7">
            <a:extLst>
              <a:ext uri="{FF2B5EF4-FFF2-40B4-BE49-F238E27FC236}">
                <a16:creationId xmlns:a16="http://schemas.microsoft.com/office/drawing/2014/main" id="{75AF179E-0516-2A4E-BD82-7F179562AEDD}"/>
              </a:ext>
            </a:extLst>
          </p:cNvPr>
          <p:cNvSpPr/>
          <p:nvPr/>
        </p:nvSpPr>
        <p:spPr>
          <a:xfrm>
            <a:off x="5853684" y="3619342"/>
            <a:ext cx="484632" cy="4876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15771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4E22CC-40DA-9D4C-9AE3-213611728394}"/>
              </a:ext>
            </a:extLst>
          </p:cNvPr>
          <p:cNvSpPr>
            <a:spLocks noGrp="1"/>
          </p:cNvSpPr>
          <p:nvPr>
            <p:ph type="title"/>
          </p:nvPr>
        </p:nvSpPr>
        <p:spPr/>
        <p:txBody>
          <a:bodyPr/>
          <a:lstStyle/>
          <a:p>
            <a:r>
              <a:rPr kumimoji="1" lang="ja-JP" altLang="en-US"/>
              <a:t>まとめ</a:t>
            </a:r>
            <a:r>
              <a:rPr lang="ja-JP" altLang="en-US"/>
              <a:t>と</a:t>
            </a:r>
            <a:r>
              <a:rPr kumimoji="1" lang="ja-JP" altLang="en-US"/>
              <a:t>今後の課題</a:t>
            </a:r>
          </a:p>
        </p:txBody>
      </p:sp>
      <p:sp>
        <p:nvSpPr>
          <p:cNvPr id="3" name="コンテンツ プレースホルダー 2">
            <a:extLst>
              <a:ext uri="{FF2B5EF4-FFF2-40B4-BE49-F238E27FC236}">
                <a16:creationId xmlns:a16="http://schemas.microsoft.com/office/drawing/2014/main" id="{75F3589F-32F5-924C-B089-72F047D6B005}"/>
              </a:ext>
            </a:extLst>
          </p:cNvPr>
          <p:cNvSpPr>
            <a:spLocks noGrp="1"/>
          </p:cNvSpPr>
          <p:nvPr>
            <p:ph idx="1"/>
          </p:nvPr>
        </p:nvSpPr>
        <p:spPr/>
        <p:txBody>
          <a:bodyPr/>
          <a:lstStyle/>
          <a:p>
            <a:r>
              <a:rPr lang="ja-JP" altLang="en-US"/>
              <a:t>まとめ</a:t>
            </a:r>
            <a:endParaRPr lang="en-US" altLang="ja-JP" dirty="0"/>
          </a:p>
          <a:p>
            <a:pPr lvl="1"/>
            <a:r>
              <a:rPr lang="en" altLang="ja-JP" dirty="0"/>
              <a:t>CI </a:t>
            </a:r>
            <a:r>
              <a:rPr lang="ja-JP" altLang="en-US"/>
              <a:t>上で実行トレースの取得及び変数に関する変化情報の出力を行うツールの試作を行った</a:t>
            </a:r>
            <a:endParaRPr lang="en-US" altLang="ja-JP" dirty="0"/>
          </a:p>
          <a:p>
            <a:pPr lvl="1"/>
            <a:r>
              <a:rPr lang="ja-JP" altLang="en-US"/>
              <a:t>調査結果より，ソースコード上の変化だけでなく，変数に関する変化情報を見せることは有用である</a:t>
            </a:r>
          </a:p>
          <a:p>
            <a:r>
              <a:rPr kumimoji="1" lang="ja-JP" altLang="en-US"/>
              <a:t>今後の課題</a:t>
            </a:r>
            <a:endParaRPr kumimoji="1" lang="en-US" altLang="ja-JP" dirty="0"/>
          </a:p>
          <a:p>
            <a:pPr lvl="1"/>
            <a:r>
              <a:rPr lang="ja-JP" altLang="en-US"/>
              <a:t>実行毎に値が変わる変数の考慮，適切な閾値の設定</a:t>
            </a:r>
            <a:endParaRPr lang="en-US" altLang="ja-JP" dirty="0"/>
          </a:p>
          <a:p>
            <a:endParaRPr kumimoji="1" lang="en-US" altLang="ja-JP" dirty="0"/>
          </a:p>
          <a:p>
            <a:endParaRPr kumimoji="1" lang="ja-JP" altLang="en-US"/>
          </a:p>
        </p:txBody>
      </p:sp>
      <p:sp>
        <p:nvSpPr>
          <p:cNvPr id="5" name="フッター プレースホルダー 4">
            <a:extLst>
              <a:ext uri="{FF2B5EF4-FFF2-40B4-BE49-F238E27FC236}">
                <a16:creationId xmlns:a16="http://schemas.microsoft.com/office/drawing/2014/main" id="{A5E1C426-376E-7443-B365-B2899C6961AA}"/>
              </a:ext>
            </a:extLst>
          </p:cNvPr>
          <p:cNvSpPr>
            <a:spLocks noGrp="1"/>
          </p:cNvSpPr>
          <p:nvPr>
            <p:ph type="ftr" sz="quarter" idx="11"/>
          </p:nvPr>
        </p:nvSpPr>
        <p:spPr/>
        <p:txBody>
          <a:bodyPr/>
          <a:lstStyle/>
          <a:p>
            <a:pPr>
              <a:defRPr/>
            </a:pPr>
            <a:endParaRPr lang="en-US" altLang="ja-JP"/>
          </a:p>
        </p:txBody>
      </p:sp>
      <p:sp>
        <p:nvSpPr>
          <p:cNvPr id="6" name="スライド番号プレースホルダー 5">
            <a:extLst>
              <a:ext uri="{FF2B5EF4-FFF2-40B4-BE49-F238E27FC236}">
                <a16:creationId xmlns:a16="http://schemas.microsoft.com/office/drawing/2014/main" id="{1A2A921D-C70D-0745-B512-AB928703FCA5}"/>
              </a:ext>
            </a:extLst>
          </p:cNvPr>
          <p:cNvSpPr>
            <a:spLocks noGrp="1"/>
          </p:cNvSpPr>
          <p:nvPr>
            <p:ph type="sldNum" sz="quarter" idx="12"/>
          </p:nvPr>
        </p:nvSpPr>
        <p:spPr/>
        <p:txBody>
          <a:bodyPr/>
          <a:lstStyle/>
          <a:p>
            <a:pPr>
              <a:defRPr/>
            </a:pPr>
            <a:fld id="{B12562F3-4A2F-4E07-B7D3-3E764FB0DEC6}" type="slidenum">
              <a:rPr lang="en-US" altLang="ja-JP" smtClean="0"/>
              <a:pPr>
                <a:defRPr/>
              </a:pPr>
              <a:t>17</a:t>
            </a:fld>
            <a:endParaRPr lang="en-US" altLang="ja-JP"/>
          </a:p>
        </p:txBody>
      </p:sp>
    </p:spTree>
    <p:extLst>
      <p:ext uri="{BB962C8B-B14F-4D97-AF65-F5344CB8AC3E}">
        <p14:creationId xmlns:p14="http://schemas.microsoft.com/office/powerpoint/2010/main" val="813049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64A36F-8C94-F047-AC38-C93D88F0AB1C}"/>
              </a:ext>
            </a:extLst>
          </p:cNvPr>
          <p:cNvSpPr>
            <a:spLocks noGrp="1"/>
          </p:cNvSpPr>
          <p:nvPr>
            <p:ph type="title"/>
          </p:nvPr>
        </p:nvSpPr>
        <p:spPr/>
        <p:txBody>
          <a:bodyPr/>
          <a:lstStyle/>
          <a:p>
            <a:r>
              <a:rPr kumimoji="1" lang="ja-JP" altLang="en-US"/>
              <a:t>研究背景</a:t>
            </a:r>
            <a:r>
              <a:rPr kumimoji="1" lang="en-US" altLang="ja-JP" dirty="0"/>
              <a:t>(1/3)</a:t>
            </a:r>
            <a:endParaRPr kumimoji="1" lang="ja-JP" altLang="en-US"/>
          </a:p>
        </p:txBody>
      </p:sp>
      <p:sp>
        <p:nvSpPr>
          <p:cNvPr id="3" name="コンテンツ プレースホルダー 2">
            <a:extLst>
              <a:ext uri="{FF2B5EF4-FFF2-40B4-BE49-F238E27FC236}">
                <a16:creationId xmlns:a16="http://schemas.microsoft.com/office/drawing/2014/main" id="{7B4F0EC9-639D-7D42-8B26-FC76F91CBA76}"/>
              </a:ext>
            </a:extLst>
          </p:cNvPr>
          <p:cNvSpPr>
            <a:spLocks noGrp="1"/>
          </p:cNvSpPr>
          <p:nvPr>
            <p:ph idx="1"/>
          </p:nvPr>
        </p:nvSpPr>
        <p:spPr/>
        <p:txBody>
          <a:bodyPr/>
          <a:lstStyle/>
          <a:p>
            <a:r>
              <a:rPr kumimoji="1" lang="ja-JP" altLang="en-US"/>
              <a:t>今日，ソフトウェア開発において，</a:t>
            </a:r>
            <a:r>
              <a:rPr lang="en-US" altLang="ja-JP" dirty="0"/>
              <a:t>VCS</a:t>
            </a:r>
            <a:r>
              <a:rPr lang="ja-JP" altLang="en-US"/>
              <a:t>（</a:t>
            </a:r>
            <a:r>
              <a:rPr lang="ja-JP" altLang="ja-JP"/>
              <a:t>バージョン管理システム</a:t>
            </a:r>
            <a:r>
              <a:rPr lang="ja-JP" altLang="en-US"/>
              <a:t>）が広く用いられている</a:t>
            </a:r>
            <a:endParaRPr kumimoji="1" lang="en-US" altLang="ja-JP" dirty="0"/>
          </a:p>
          <a:p>
            <a:pPr lvl="1"/>
            <a:r>
              <a:rPr kumimoji="1" lang="ja-JP" altLang="en-US"/>
              <a:t>各々がローカル環境で開発を行い，共有リポジトリにマージ</a:t>
            </a:r>
            <a:r>
              <a:rPr kumimoji="1" lang="en-US" altLang="ja-JP" dirty="0"/>
              <a:t>(</a:t>
            </a:r>
            <a:r>
              <a:rPr kumimoji="1" lang="ja-JP" altLang="en-US"/>
              <a:t>統合</a:t>
            </a:r>
            <a:r>
              <a:rPr kumimoji="1" lang="en-US" altLang="ja-JP" dirty="0"/>
              <a:t>)</a:t>
            </a:r>
            <a:r>
              <a:rPr kumimoji="1" lang="ja-JP" altLang="en-US"/>
              <a:t>していく</a:t>
            </a:r>
            <a:endParaRPr kumimoji="1" lang="en-US" altLang="ja-JP" dirty="0"/>
          </a:p>
          <a:p>
            <a:pPr lvl="1"/>
            <a:r>
              <a:rPr lang="ja-JP" altLang="en-US"/>
              <a:t>どのファイルがいつ，誰によって編集されたかが分かる</a:t>
            </a:r>
            <a:endParaRPr lang="en-US" altLang="ja-JP" dirty="0"/>
          </a:p>
          <a:p>
            <a:pPr lvl="1"/>
            <a:r>
              <a:rPr lang="ja-JP" altLang="en-US"/>
              <a:t>代表的な</a:t>
            </a:r>
            <a:r>
              <a:rPr lang="en-US" altLang="ja-JP" dirty="0"/>
              <a:t>Git</a:t>
            </a:r>
            <a:r>
              <a:rPr lang="ja-JP" altLang="en-US"/>
              <a:t>の場合，コミット・マージした際，ソースコードの変更箇所を確認できる</a:t>
            </a:r>
            <a:endParaRPr lang="en-US" altLang="ja-JP" dirty="0"/>
          </a:p>
          <a:p>
            <a:endParaRPr lang="en-US" altLang="ja-JP" dirty="0"/>
          </a:p>
        </p:txBody>
      </p:sp>
      <p:sp>
        <p:nvSpPr>
          <p:cNvPr id="6" name="スライド番号プレースホルダー 5">
            <a:extLst>
              <a:ext uri="{FF2B5EF4-FFF2-40B4-BE49-F238E27FC236}">
                <a16:creationId xmlns:a16="http://schemas.microsoft.com/office/drawing/2014/main" id="{0A6EF4BC-5C91-264C-B520-60754212BA8B}"/>
              </a:ext>
            </a:extLst>
          </p:cNvPr>
          <p:cNvSpPr>
            <a:spLocks noGrp="1"/>
          </p:cNvSpPr>
          <p:nvPr>
            <p:ph type="sldNum" sz="quarter" idx="12"/>
          </p:nvPr>
        </p:nvSpPr>
        <p:spPr/>
        <p:txBody>
          <a:bodyPr/>
          <a:lstStyle/>
          <a:p>
            <a:pPr>
              <a:defRPr/>
            </a:pPr>
            <a:fld id="{B12562F3-4A2F-4E07-B7D3-3E764FB0DEC6}" type="slidenum">
              <a:rPr lang="en-US" altLang="ja-JP" smtClean="0"/>
              <a:pPr>
                <a:defRPr/>
              </a:pPr>
              <a:t>2</a:t>
            </a:fld>
            <a:endParaRPr lang="en-US" altLang="ja-JP"/>
          </a:p>
        </p:txBody>
      </p:sp>
    </p:spTree>
    <p:extLst>
      <p:ext uri="{BB962C8B-B14F-4D97-AF65-F5344CB8AC3E}">
        <p14:creationId xmlns:p14="http://schemas.microsoft.com/office/powerpoint/2010/main" val="197740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図 13">
            <a:extLst>
              <a:ext uri="{FF2B5EF4-FFF2-40B4-BE49-F238E27FC236}">
                <a16:creationId xmlns:a16="http://schemas.microsoft.com/office/drawing/2014/main" id="{530F3948-F0E0-2947-B116-B6E6B6A365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3809615"/>
            <a:ext cx="11071746" cy="2316550"/>
          </a:xfrm>
          <a:prstGeom prst="rect">
            <a:avLst/>
          </a:prstGeom>
        </p:spPr>
      </p:pic>
      <p:sp>
        <p:nvSpPr>
          <p:cNvPr id="2" name="タイトル 1">
            <a:extLst>
              <a:ext uri="{FF2B5EF4-FFF2-40B4-BE49-F238E27FC236}">
                <a16:creationId xmlns:a16="http://schemas.microsoft.com/office/drawing/2014/main" id="{2664030A-BFD9-2F42-A80B-DCFA8CCA740C}"/>
              </a:ext>
            </a:extLst>
          </p:cNvPr>
          <p:cNvSpPr>
            <a:spLocks noGrp="1"/>
          </p:cNvSpPr>
          <p:nvPr>
            <p:ph type="title"/>
          </p:nvPr>
        </p:nvSpPr>
        <p:spPr/>
        <p:txBody>
          <a:bodyPr/>
          <a:lstStyle/>
          <a:p>
            <a:r>
              <a:rPr kumimoji="1" lang="ja-JP" altLang="en-US"/>
              <a:t>研究背景</a:t>
            </a:r>
            <a:r>
              <a:rPr kumimoji="1" lang="en-US" altLang="ja-JP" dirty="0"/>
              <a:t>(2/3)</a:t>
            </a:r>
            <a:endParaRPr kumimoji="1" lang="ja-JP" altLang="en-US"/>
          </a:p>
        </p:txBody>
      </p:sp>
      <p:sp>
        <p:nvSpPr>
          <p:cNvPr id="3" name="コンテンツ プレースホルダー 2">
            <a:extLst>
              <a:ext uri="{FF2B5EF4-FFF2-40B4-BE49-F238E27FC236}">
                <a16:creationId xmlns:a16="http://schemas.microsoft.com/office/drawing/2014/main" id="{26333668-E318-FC41-B13D-19AFCBD3E71C}"/>
              </a:ext>
            </a:extLst>
          </p:cNvPr>
          <p:cNvSpPr>
            <a:spLocks noGrp="1"/>
          </p:cNvSpPr>
          <p:nvPr>
            <p:ph idx="1"/>
          </p:nvPr>
        </p:nvSpPr>
        <p:spPr/>
        <p:txBody>
          <a:bodyPr/>
          <a:lstStyle/>
          <a:p>
            <a:pPr marL="514350" indent="-457200"/>
            <a:r>
              <a:rPr lang="ja-JP" altLang="en-US"/>
              <a:t>新しいコードを自動的</a:t>
            </a:r>
            <a:r>
              <a:rPr lang="en-US" altLang="ja-JP" dirty="0"/>
              <a:t>/</a:t>
            </a:r>
            <a:r>
              <a:rPr lang="ja-JP" altLang="en-US"/>
              <a:t>定期的にビルドやテストが行える</a:t>
            </a:r>
            <a:r>
              <a:rPr lang="en-US" altLang="ja-JP" dirty="0"/>
              <a:t>CI(</a:t>
            </a:r>
            <a:r>
              <a:rPr lang="ja-JP" altLang="en-US"/>
              <a:t>継続的インテグレーション</a:t>
            </a:r>
            <a:r>
              <a:rPr lang="en-US" altLang="ja-JP" dirty="0"/>
              <a:t>)</a:t>
            </a:r>
            <a:r>
              <a:rPr lang="ja-JP" altLang="en-US"/>
              <a:t>の活用が進んでいる</a:t>
            </a:r>
            <a:endParaRPr lang="en-US" altLang="ja-JP" dirty="0"/>
          </a:p>
          <a:p>
            <a:pPr marL="914400" lvl="1" indent="-457200"/>
            <a:r>
              <a:rPr lang="ja-JP" altLang="en-US"/>
              <a:t>リポジトリへコミット・プッシュ時に動作</a:t>
            </a:r>
            <a:endParaRPr lang="en-US" altLang="ja-JP" dirty="0"/>
          </a:p>
          <a:p>
            <a:pPr fontAlgn="auto">
              <a:spcBef>
                <a:spcPts val="0"/>
              </a:spcBef>
              <a:spcAft>
                <a:spcPts val="0"/>
              </a:spcAft>
              <a:defRPr/>
            </a:pPr>
            <a:endParaRPr lang="en-US" altLang="ja-JP" dirty="0"/>
          </a:p>
          <a:p>
            <a:pPr fontAlgn="auto">
              <a:spcBef>
                <a:spcPts val="0"/>
              </a:spcBef>
              <a:spcAft>
                <a:spcPts val="0"/>
              </a:spcAft>
              <a:defRPr/>
            </a:pPr>
            <a:endParaRPr lang="en-US" altLang="ja-JP" dirty="0"/>
          </a:p>
          <a:p>
            <a:pPr lvl="1" fontAlgn="auto">
              <a:spcBef>
                <a:spcPts val="0"/>
              </a:spcBef>
              <a:spcAft>
                <a:spcPts val="0"/>
              </a:spcAft>
              <a:defRPr/>
            </a:pPr>
            <a:endParaRPr lang="en-US" altLang="ja-JP" dirty="0"/>
          </a:p>
          <a:p>
            <a:endParaRPr lang="en-US" altLang="ja-JP" dirty="0"/>
          </a:p>
          <a:p>
            <a:endParaRPr kumimoji="1" lang="en-US" altLang="ja-JP" dirty="0"/>
          </a:p>
          <a:p>
            <a:endParaRPr kumimoji="1" lang="ja-JP" altLang="en-US"/>
          </a:p>
        </p:txBody>
      </p:sp>
      <p:sp>
        <p:nvSpPr>
          <p:cNvPr id="6" name="スライド番号プレースホルダー 5">
            <a:extLst>
              <a:ext uri="{FF2B5EF4-FFF2-40B4-BE49-F238E27FC236}">
                <a16:creationId xmlns:a16="http://schemas.microsoft.com/office/drawing/2014/main" id="{6AB9858B-035C-7845-A3B4-E1F58C6DE4E5}"/>
              </a:ext>
            </a:extLst>
          </p:cNvPr>
          <p:cNvSpPr>
            <a:spLocks noGrp="1"/>
          </p:cNvSpPr>
          <p:nvPr>
            <p:ph type="sldNum" sz="quarter" idx="12"/>
          </p:nvPr>
        </p:nvSpPr>
        <p:spPr/>
        <p:txBody>
          <a:bodyPr/>
          <a:lstStyle/>
          <a:p>
            <a:pPr>
              <a:defRPr/>
            </a:pPr>
            <a:fld id="{B12562F3-4A2F-4E07-B7D3-3E764FB0DEC6}" type="slidenum">
              <a:rPr lang="en-US" altLang="ja-JP" smtClean="0"/>
              <a:pPr>
                <a:defRPr/>
              </a:pPr>
              <a:t>3</a:t>
            </a:fld>
            <a:endParaRPr lang="en-US" altLang="ja-JP"/>
          </a:p>
        </p:txBody>
      </p:sp>
      <p:sp>
        <p:nvSpPr>
          <p:cNvPr id="7" name="テキスト ボックス 6">
            <a:extLst>
              <a:ext uri="{FF2B5EF4-FFF2-40B4-BE49-F238E27FC236}">
                <a16:creationId xmlns:a16="http://schemas.microsoft.com/office/drawing/2014/main" id="{25737BA1-3736-824C-A918-A098AE5DD0A4}"/>
              </a:ext>
            </a:extLst>
          </p:cNvPr>
          <p:cNvSpPr txBox="1"/>
          <p:nvPr/>
        </p:nvSpPr>
        <p:spPr>
          <a:xfrm>
            <a:off x="510654" y="5908616"/>
            <a:ext cx="904415" cy="400110"/>
          </a:xfrm>
          <a:prstGeom prst="rect">
            <a:avLst/>
          </a:prstGeom>
          <a:noFill/>
        </p:spPr>
        <p:txBody>
          <a:bodyPr wrap="none" rtlCol="0">
            <a:spAutoFit/>
          </a:bodyPr>
          <a:lstStyle/>
          <a:p>
            <a:r>
              <a:rPr kumimoji="1" lang="ja-JP" altLang="en-US" sz="2000"/>
              <a:t>ファイル</a:t>
            </a:r>
          </a:p>
        </p:txBody>
      </p:sp>
      <p:sp>
        <p:nvSpPr>
          <p:cNvPr id="9" name="テキスト ボックス 8">
            <a:extLst>
              <a:ext uri="{FF2B5EF4-FFF2-40B4-BE49-F238E27FC236}">
                <a16:creationId xmlns:a16="http://schemas.microsoft.com/office/drawing/2014/main" id="{B15D61B1-447C-F849-AC05-FFABCEDFACA6}"/>
              </a:ext>
            </a:extLst>
          </p:cNvPr>
          <p:cNvSpPr txBox="1"/>
          <p:nvPr/>
        </p:nvSpPr>
        <p:spPr>
          <a:xfrm>
            <a:off x="3123359" y="5926109"/>
            <a:ext cx="1090363" cy="400110"/>
          </a:xfrm>
          <a:prstGeom prst="rect">
            <a:avLst/>
          </a:prstGeom>
          <a:noFill/>
        </p:spPr>
        <p:txBody>
          <a:bodyPr wrap="none" rtlCol="0">
            <a:spAutoFit/>
          </a:bodyPr>
          <a:lstStyle/>
          <a:p>
            <a:r>
              <a:rPr kumimoji="1" lang="ja-JP" altLang="en-US" sz="2000"/>
              <a:t>リポジトリ</a:t>
            </a:r>
          </a:p>
        </p:txBody>
      </p:sp>
      <p:sp>
        <p:nvSpPr>
          <p:cNvPr id="10" name="テキスト ボックス 9">
            <a:extLst>
              <a:ext uri="{FF2B5EF4-FFF2-40B4-BE49-F238E27FC236}">
                <a16:creationId xmlns:a16="http://schemas.microsoft.com/office/drawing/2014/main" id="{192C250A-7903-E444-B732-E912B85D76DA}"/>
              </a:ext>
            </a:extLst>
          </p:cNvPr>
          <p:cNvSpPr txBox="1"/>
          <p:nvPr/>
        </p:nvSpPr>
        <p:spPr>
          <a:xfrm>
            <a:off x="1415069" y="4326394"/>
            <a:ext cx="907621" cy="707886"/>
          </a:xfrm>
          <a:prstGeom prst="rect">
            <a:avLst/>
          </a:prstGeom>
          <a:noFill/>
        </p:spPr>
        <p:txBody>
          <a:bodyPr wrap="none" rtlCol="0">
            <a:spAutoFit/>
          </a:bodyPr>
          <a:lstStyle/>
          <a:p>
            <a:r>
              <a:rPr kumimoji="1" lang="ja-JP" altLang="en-US" sz="2000"/>
              <a:t>コミット</a:t>
            </a:r>
            <a:endParaRPr kumimoji="1" lang="en-US" altLang="ja-JP" sz="2000" dirty="0"/>
          </a:p>
          <a:p>
            <a:r>
              <a:rPr lang="ja-JP" altLang="en-US" sz="2000"/>
              <a:t>プッシュ</a:t>
            </a:r>
            <a:endParaRPr kumimoji="1" lang="ja-JP" altLang="en-US" sz="2000"/>
          </a:p>
        </p:txBody>
      </p:sp>
      <p:sp>
        <p:nvSpPr>
          <p:cNvPr id="11" name="テキスト ボックス 10">
            <a:extLst>
              <a:ext uri="{FF2B5EF4-FFF2-40B4-BE49-F238E27FC236}">
                <a16:creationId xmlns:a16="http://schemas.microsoft.com/office/drawing/2014/main" id="{50D41648-865A-DA4D-972C-C0BC1510466D}"/>
              </a:ext>
            </a:extLst>
          </p:cNvPr>
          <p:cNvSpPr txBox="1"/>
          <p:nvPr/>
        </p:nvSpPr>
        <p:spPr>
          <a:xfrm>
            <a:off x="6961632" y="3430525"/>
            <a:ext cx="1669047" cy="400110"/>
          </a:xfrm>
          <a:prstGeom prst="rect">
            <a:avLst/>
          </a:prstGeom>
          <a:noFill/>
        </p:spPr>
        <p:txBody>
          <a:bodyPr wrap="none" rtlCol="0">
            <a:spAutoFit/>
          </a:bodyPr>
          <a:lstStyle/>
          <a:p>
            <a:r>
              <a:rPr kumimoji="1" lang="ja-JP" altLang="en-US" sz="2000"/>
              <a:t>自動的に実行</a:t>
            </a:r>
          </a:p>
        </p:txBody>
      </p:sp>
      <p:sp>
        <p:nvSpPr>
          <p:cNvPr id="12" name="テキスト ボックス 11">
            <a:extLst>
              <a:ext uri="{FF2B5EF4-FFF2-40B4-BE49-F238E27FC236}">
                <a16:creationId xmlns:a16="http://schemas.microsoft.com/office/drawing/2014/main" id="{9C28FEAB-6328-3B43-8F04-1FF450BB4605}"/>
              </a:ext>
            </a:extLst>
          </p:cNvPr>
          <p:cNvSpPr txBox="1"/>
          <p:nvPr/>
        </p:nvSpPr>
        <p:spPr>
          <a:xfrm>
            <a:off x="4315968" y="4634170"/>
            <a:ext cx="947695" cy="400110"/>
          </a:xfrm>
          <a:prstGeom prst="rect">
            <a:avLst/>
          </a:prstGeom>
          <a:noFill/>
        </p:spPr>
        <p:txBody>
          <a:bodyPr wrap="none" rtlCol="0">
            <a:spAutoFit/>
          </a:bodyPr>
          <a:lstStyle/>
          <a:p>
            <a:r>
              <a:rPr kumimoji="1" lang="en-US" altLang="ja-JP" sz="2000" dirty="0"/>
              <a:t>CI</a:t>
            </a:r>
            <a:r>
              <a:rPr kumimoji="1" lang="ja-JP" altLang="en-US" sz="2000"/>
              <a:t>起動</a:t>
            </a:r>
          </a:p>
        </p:txBody>
      </p:sp>
      <p:sp>
        <p:nvSpPr>
          <p:cNvPr id="15" name="テキスト ボックス 14">
            <a:extLst>
              <a:ext uri="{FF2B5EF4-FFF2-40B4-BE49-F238E27FC236}">
                <a16:creationId xmlns:a16="http://schemas.microsoft.com/office/drawing/2014/main" id="{F356736A-1900-0549-A5BB-C52863EE61CE}"/>
              </a:ext>
            </a:extLst>
          </p:cNvPr>
          <p:cNvSpPr txBox="1"/>
          <p:nvPr/>
        </p:nvSpPr>
        <p:spPr>
          <a:xfrm>
            <a:off x="6656832" y="5034280"/>
            <a:ext cx="873957" cy="461665"/>
          </a:xfrm>
          <a:prstGeom prst="rect">
            <a:avLst/>
          </a:prstGeom>
          <a:noFill/>
        </p:spPr>
        <p:txBody>
          <a:bodyPr wrap="none" rtlCol="0">
            <a:spAutoFit/>
          </a:bodyPr>
          <a:lstStyle/>
          <a:p>
            <a:r>
              <a:rPr kumimoji="1" lang="ja-JP" altLang="en-US"/>
              <a:t>テスト</a:t>
            </a:r>
          </a:p>
        </p:txBody>
      </p:sp>
      <p:sp>
        <p:nvSpPr>
          <p:cNvPr id="16" name="テキスト ボックス 15">
            <a:extLst>
              <a:ext uri="{FF2B5EF4-FFF2-40B4-BE49-F238E27FC236}">
                <a16:creationId xmlns:a16="http://schemas.microsoft.com/office/drawing/2014/main" id="{39C8A639-13F1-244A-9F95-CB24C004D33B}"/>
              </a:ext>
            </a:extLst>
          </p:cNvPr>
          <p:cNvSpPr txBox="1"/>
          <p:nvPr/>
        </p:nvSpPr>
        <p:spPr>
          <a:xfrm>
            <a:off x="9691785" y="5034280"/>
            <a:ext cx="877163" cy="461665"/>
          </a:xfrm>
          <a:prstGeom prst="rect">
            <a:avLst/>
          </a:prstGeom>
          <a:noFill/>
        </p:spPr>
        <p:txBody>
          <a:bodyPr wrap="none" rtlCol="0">
            <a:spAutoFit/>
          </a:bodyPr>
          <a:lstStyle/>
          <a:p>
            <a:r>
              <a:rPr kumimoji="1" lang="ja-JP" altLang="en-US"/>
              <a:t>ビルド</a:t>
            </a:r>
          </a:p>
        </p:txBody>
      </p:sp>
    </p:spTree>
    <p:extLst>
      <p:ext uri="{BB962C8B-B14F-4D97-AF65-F5344CB8AC3E}">
        <p14:creationId xmlns:p14="http://schemas.microsoft.com/office/powerpoint/2010/main" val="2720675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458C0A-37F5-BC45-BDA0-F77E65EBC677}"/>
              </a:ext>
            </a:extLst>
          </p:cNvPr>
          <p:cNvSpPr>
            <a:spLocks noGrp="1"/>
          </p:cNvSpPr>
          <p:nvPr>
            <p:ph type="title"/>
          </p:nvPr>
        </p:nvSpPr>
        <p:spPr/>
        <p:txBody>
          <a:bodyPr/>
          <a:lstStyle/>
          <a:p>
            <a:r>
              <a:rPr lang="ja-JP" altLang="en-US"/>
              <a:t>研究背景</a:t>
            </a:r>
            <a:r>
              <a:rPr lang="en-US" altLang="ja-JP" dirty="0"/>
              <a:t>(3/3)</a:t>
            </a:r>
            <a:endParaRPr kumimoji="1" lang="ja-JP" altLang="en-US"/>
          </a:p>
        </p:txBody>
      </p:sp>
      <p:sp>
        <p:nvSpPr>
          <p:cNvPr id="3" name="コンテンツ プレースホルダー 2">
            <a:extLst>
              <a:ext uri="{FF2B5EF4-FFF2-40B4-BE49-F238E27FC236}">
                <a16:creationId xmlns:a16="http://schemas.microsoft.com/office/drawing/2014/main" id="{32547FE8-9F28-044F-8561-6CEC701EA550}"/>
              </a:ext>
            </a:extLst>
          </p:cNvPr>
          <p:cNvSpPr>
            <a:spLocks noGrp="1"/>
          </p:cNvSpPr>
          <p:nvPr>
            <p:ph idx="1"/>
          </p:nvPr>
        </p:nvSpPr>
        <p:spPr/>
        <p:txBody>
          <a:bodyPr/>
          <a:lstStyle/>
          <a:p>
            <a:r>
              <a:rPr kumimoji="1" lang="en-US" altLang="ja-JP" dirty="0"/>
              <a:t>VCS</a:t>
            </a:r>
            <a:r>
              <a:rPr kumimoji="1" lang="ja-JP" altLang="en-US"/>
              <a:t>と</a:t>
            </a:r>
            <a:r>
              <a:rPr kumimoji="1" lang="en-US" altLang="ja-JP" dirty="0"/>
              <a:t>CI</a:t>
            </a:r>
            <a:r>
              <a:rPr kumimoji="1" lang="ja-JP" altLang="en-US"/>
              <a:t>により，ソースコードの変更箇所やテストを通過するかは確認できるが，</a:t>
            </a:r>
            <a:r>
              <a:rPr lang="ja-JP" altLang="en-US"/>
              <a:t>プログラムの挙動の変化は確認できない</a:t>
            </a:r>
            <a:endParaRPr lang="en-US" altLang="ja-JP" dirty="0"/>
          </a:p>
          <a:p>
            <a:pPr lvl="1"/>
            <a:r>
              <a:rPr lang="ja-JP" altLang="en-US"/>
              <a:t>効率的なデバッグにおいて，命令の実行順序や変数の実際の値を観測することが重要 </a:t>
            </a:r>
            <a:r>
              <a:rPr lang="en-US" altLang="ja-JP" dirty="0"/>
              <a:t>[1]</a:t>
            </a:r>
          </a:p>
          <a:p>
            <a:pPr marL="0" indent="0">
              <a:buNone/>
            </a:pPr>
            <a:endParaRPr kumimoji="1" lang="en-US" altLang="ja-JP" dirty="0"/>
          </a:p>
          <a:p>
            <a:pPr marL="0" indent="0">
              <a:buNone/>
            </a:pPr>
            <a:r>
              <a:rPr lang="ja-JP" altLang="en-US" u="sng"/>
              <a:t>プログラムの挙動の変化を開発者に見せることは出来ないか？</a:t>
            </a:r>
            <a:endParaRPr lang="en-US" altLang="ja-JP" u="sng" dirty="0"/>
          </a:p>
          <a:p>
            <a:endParaRPr kumimoji="1" lang="en-US" altLang="ja-JP" dirty="0"/>
          </a:p>
          <a:p>
            <a:endParaRPr kumimoji="1" lang="en-US" altLang="ja-JP" dirty="0"/>
          </a:p>
        </p:txBody>
      </p:sp>
      <p:sp>
        <p:nvSpPr>
          <p:cNvPr id="6" name="スライド番号プレースホルダー 5">
            <a:extLst>
              <a:ext uri="{FF2B5EF4-FFF2-40B4-BE49-F238E27FC236}">
                <a16:creationId xmlns:a16="http://schemas.microsoft.com/office/drawing/2014/main" id="{3E714076-C394-874D-8DDF-41C653DD0B79}"/>
              </a:ext>
            </a:extLst>
          </p:cNvPr>
          <p:cNvSpPr>
            <a:spLocks noGrp="1"/>
          </p:cNvSpPr>
          <p:nvPr>
            <p:ph type="sldNum" sz="quarter" idx="12"/>
          </p:nvPr>
        </p:nvSpPr>
        <p:spPr/>
        <p:txBody>
          <a:bodyPr/>
          <a:lstStyle/>
          <a:p>
            <a:pPr>
              <a:defRPr/>
            </a:pPr>
            <a:fld id="{B12562F3-4A2F-4E07-B7D3-3E764FB0DEC6}" type="slidenum">
              <a:rPr lang="en-US" altLang="ja-JP" smtClean="0"/>
              <a:pPr>
                <a:defRPr/>
              </a:pPr>
              <a:t>4</a:t>
            </a:fld>
            <a:endParaRPr lang="en-US" altLang="ja-JP"/>
          </a:p>
        </p:txBody>
      </p:sp>
      <p:sp>
        <p:nvSpPr>
          <p:cNvPr id="7" name="フッター プレースホルダー 4">
            <a:extLst>
              <a:ext uri="{FF2B5EF4-FFF2-40B4-BE49-F238E27FC236}">
                <a16:creationId xmlns:a16="http://schemas.microsoft.com/office/drawing/2014/main" id="{61C48EA0-220B-904D-8C12-E8DAF06E104C}"/>
              </a:ext>
            </a:extLst>
          </p:cNvPr>
          <p:cNvSpPr>
            <a:spLocks noGrp="1"/>
          </p:cNvSpPr>
          <p:nvPr>
            <p:ph type="ftr" sz="quarter" idx="11"/>
          </p:nvPr>
        </p:nvSpPr>
        <p:spPr>
          <a:xfrm>
            <a:off x="2207683" y="6094413"/>
            <a:ext cx="7776633" cy="428625"/>
          </a:xfrm>
        </p:spPr>
        <p:txBody>
          <a:bodyPr/>
          <a:lstStyle/>
          <a:p>
            <a:pPr>
              <a:defRPr/>
            </a:pPr>
            <a:r>
              <a:rPr lang="en" altLang="ja-JP" sz="1200" dirty="0"/>
              <a:t>[1]</a:t>
            </a:r>
            <a:r>
              <a:rPr lang="en" altLang="ja-JP" sz="1200" dirty="0" err="1"/>
              <a:t>Pothier</a:t>
            </a:r>
            <a:r>
              <a:rPr lang="en" altLang="ja-JP" sz="1200" dirty="0"/>
              <a:t>, Guillaume, Éric </a:t>
            </a:r>
            <a:r>
              <a:rPr lang="en" altLang="ja-JP" sz="1200" dirty="0" err="1"/>
              <a:t>Tanter</a:t>
            </a:r>
            <a:r>
              <a:rPr lang="en" altLang="ja-JP" sz="1200" dirty="0"/>
              <a:t>, and José </a:t>
            </a:r>
            <a:r>
              <a:rPr lang="en" altLang="ja-JP" sz="1200" dirty="0" err="1"/>
              <a:t>Piquer</a:t>
            </a:r>
            <a:r>
              <a:rPr lang="en" altLang="ja-JP" sz="1200" dirty="0"/>
              <a:t>. "Scalable omniscient debugging." </a:t>
            </a:r>
            <a:r>
              <a:rPr lang="en" altLang="ja-JP" sz="1200" i="1" dirty="0"/>
              <a:t>ACM SIGPLAN Notices</a:t>
            </a:r>
            <a:r>
              <a:rPr lang="en" altLang="ja-JP" sz="1200" dirty="0"/>
              <a:t> 42.10 (2007): 535-552.</a:t>
            </a:r>
          </a:p>
          <a:p>
            <a:pPr>
              <a:defRPr/>
            </a:pPr>
            <a:endParaRPr lang="en-US" altLang="ja-JP" sz="1200" dirty="0"/>
          </a:p>
        </p:txBody>
      </p:sp>
      <p:sp>
        <p:nvSpPr>
          <p:cNvPr id="8" name="下矢印 7">
            <a:extLst>
              <a:ext uri="{FF2B5EF4-FFF2-40B4-BE49-F238E27FC236}">
                <a16:creationId xmlns:a16="http://schemas.microsoft.com/office/drawing/2014/main" id="{106DA925-3551-A841-9CB4-ADA05A212B7A}"/>
              </a:ext>
            </a:extLst>
          </p:cNvPr>
          <p:cNvSpPr/>
          <p:nvPr/>
        </p:nvSpPr>
        <p:spPr>
          <a:xfrm>
            <a:off x="5853683" y="3552286"/>
            <a:ext cx="484632" cy="6217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31065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474352-7CCB-DA44-9C90-45ED94DA7DDA}"/>
              </a:ext>
            </a:extLst>
          </p:cNvPr>
          <p:cNvSpPr>
            <a:spLocks noGrp="1"/>
          </p:cNvSpPr>
          <p:nvPr>
            <p:ph type="title"/>
          </p:nvPr>
        </p:nvSpPr>
        <p:spPr/>
        <p:txBody>
          <a:bodyPr/>
          <a:lstStyle/>
          <a:p>
            <a:r>
              <a:rPr kumimoji="1" lang="ja-JP" altLang="en-US"/>
              <a:t>研究概要</a:t>
            </a:r>
          </a:p>
        </p:txBody>
      </p:sp>
      <p:sp>
        <p:nvSpPr>
          <p:cNvPr id="3" name="コンテンツ プレースホルダー 2">
            <a:extLst>
              <a:ext uri="{FF2B5EF4-FFF2-40B4-BE49-F238E27FC236}">
                <a16:creationId xmlns:a16="http://schemas.microsoft.com/office/drawing/2014/main" id="{0B7E8A43-8E86-184C-AA8F-F20B4AEA3D81}"/>
              </a:ext>
            </a:extLst>
          </p:cNvPr>
          <p:cNvSpPr>
            <a:spLocks noGrp="1"/>
          </p:cNvSpPr>
          <p:nvPr>
            <p:ph idx="1"/>
          </p:nvPr>
        </p:nvSpPr>
        <p:spPr/>
        <p:txBody>
          <a:bodyPr/>
          <a:lstStyle/>
          <a:p>
            <a:r>
              <a:rPr lang="en" altLang="ja-JP" dirty="0"/>
              <a:t>CI</a:t>
            </a:r>
            <a:r>
              <a:rPr lang="ja-JP" altLang="en-US"/>
              <a:t>上で実行トレースの取得及び変数に関する変化情報の出力を行うツールの試作</a:t>
            </a:r>
            <a:endParaRPr lang="en-US" altLang="ja-JP" dirty="0"/>
          </a:p>
          <a:p>
            <a:pPr lvl="1"/>
            <a:r>
              <a:rPr lang="ja-JP" altLang="en-US"/>
              <a:t>プログラムの挙動がどの程度変化したのかを開発者に見せる</a:t>
            </a:r>
            <a:endParaRPr lang="en-US" altLang="ja-JP" dirty="0"/>
          </a:p>
          <a:p>
            <a:pPr lvl="1"/>
            <a:r>
              <a:rPr lang="en-US" altLang="ja-JP" dirty="0"/>
              <a:t>Java</a:t>
            </a:r>
            <a:r>
              <a:rPr lang="ja-JP" altLang="en-US"/>
              <a:t>プログラムを対象とする</a:t>
            </a:r>
            <a:endParaRPr lang="en-US" altLang="ja-JP" dirty="0"/>
          </a:p>
          <a:p>
            <a:pPr lvl="1"/>
            <a:r>
              <a:rPr lang="ja-JP" altLang="en-US"/>
              <a:t>プログラムの挙動の変化が大きい場合，挙動の変化に注意するよう開発者へ警告する</a:t>
            </a:r>
            <a:endParaRPr lang="en-US" altLang="ja-JP" dirty="0"/>
          </a:p>
          <a:p>
            <a:endParaRPr lang="ja-JP" altLang="en-US"/>
          </a:p>
        </p:txBody>
      </p:sp>
      <p:sp>
        <p:nvSpPr>
          <p:cNvPr id="6" name="スライド番号プレースホルダー 5">
            <a:extLst>
              <a:ext uri="{FF2B5EF4-FFF2-40B4-BE49-F238E27FC236}">
                <a16:creationId xmlns:a16="http://schemas.microsoft.com/office/drawing/2014/main" id="{AFEE233D-2D65-5443-8B7A-C9E8668046C3}"/>
              </a:ext>
            </a:extLst>
          </p:cNvPr>
          <p:cNvSpPr>
            <a:spLocks noGrp="1"/>
          </p:cNvSpPr>
          <p:nvPr>
            <p:ph type="sldNum" sz="quarter" idx="12"/>
          </p:nvPr>
        </p:nvSpPr>
        <p:spPr/>
        <p:txBody>
          <a:bodyPr/>
          <a:lstStyle/>
          <a:p>
            <a:pPr>
              <a:defRPr/>
            </a:pPr>
            <a:fld id="{B12562F3-4A2F-4E07-B7D3-3E764FB0DEC6}" type="slidenum">
              <a:rPr lang="en-US" altLang="ja-JP" smtClean="0"/>
              <a:pPr>
                <a:defRPr/>
              </a:pPr>
              <a:t>5</a:t>
            </a:fld>
            <a:endParaRPr lang="en-US" altLang="ja-JP"/>
          </a:p>
        </p:txBody>
      </p:sp>
    </p:spTree>
    <p:extLst>
      <p:ext uri="{BB962C8B-B14F-4D97-AF65-F5344CB8AC3E}">
        <p14:creationId xmlns:p14="http://schemas.microsoft.com/office/powerpoint/2010/main" val="392314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2E169A-9A0F-4141-BAE3-EFD15452FD01}"/>
              </a:ext>
            </a:extLst>
          </p:cNvPr>
          <p:cNvSpPr>
            <a:spLocks noGrp="1"/>
          </p:cNvSpPr>
          <p:nvPr>
            <p:ph type="title"/>
          </p:nvPr>
        </p:nvSpPr>
        <p:spPr/>
        <p:txBody>
          <a:bodyPr/>
          <a:lstStyle/>
          <a:p>
            <a:r>
              <a:rPr kumimoji="1" lang="ja-JP" altLang="en-US"/>
              <a:t>提案手法</a:t>
            </a:r>
            <a:r>
              <a:rPr lang="en-US" altLang="ja-JP" dirty="0"/>
              <a:t> </a:t>
            </a:r>
            <a:r>
              <a:rPr kumimoji="1" lang="ja-JP" altLang="en-US"/>
              <a:t>全体の流れ</a:t>
            </a:r>
          </a:p>
        </p:txBody>
      </p:sp>
      <p:sp>
        <p:nvSpPr>
          <p:cNvPr id="6" name="スライド番号プレースホルダー 5">
            <a:extLst>
              <a:ext uri="{FF2B5EF4-FFF2-40B4-BE49-F238E27FC236}">
                <a16:creationId xmlns:a16="http://schemas.microsoft.com/office/drawing/2014/main" id="{E0488E6C-021C-DB44-A656-5E5B66F381EE}"/>
              </a:ext>
            </a:extLst>
          </p:cNvPr>
          <p:cNvSpPr>
            <a:spLocks noGrp="1"/>
          </p:cNvSpPr>
          <p:nvPr>
            <p:ph type="sldNum" sz="quarter" idx="12"/>
          </p:nvPr>
        </p:nvSpPr>
        <p:spPr/>
        <p:txBody>
          <a:bodyPr/>
          <a:lstStyle/>
          <a:p>
            <a:pPr>
              <a:defRPr/>
            </a:pPr>
            <a:fld id="{B12562F3-4A2F-4E07-B7D3-3E764FB0DEC6}" type="slidenum">
              <a:rPr lang="en-US" altLang="ja-JP" smtClean="0"/>
              <a:pPr>
                <a:defRPr/>
              </a:pPr>
              <a:t>6</a:t>
            </a:fld>
            <a:endParaRPr lang="en-US" altLang="ja-JP"/>
          </a:p>
        </p:txBody>
      </p:sp>
      <p:pic>
        <p:nvPicPr>
          <p:cNvPr id="20" name="コンテンツ プレースホルダー 19">
            <a:extLst>
              <a:ext uri="{FF2B5EF4-FFF2-40B4-BE49-F238E27FC236}">
                <a16:creationId xmlns:a16="http://schemas.microsoft.com/office/drawing/2014/main" id="{33E1FD21-7F34-AD4E-A70E-7BA50AA216C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75360" y="1596444"/>
            <a:ext cx="10440080" cy="4621476"/>
          </a:xfrm>
        </p:spPr>
      </p:pic>
    </p:spTree>
    <p:extLst>
      <p:ext uri="{BB962C8B-B14F-4D97-AF65-F5344CB8AC3E}">
        <p14:creationId xmlns:p14="http://schemas.microsoft.com/office/powerpoint/2010/main" val="340009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7C0E28-EDA4-404D-81ED-784023EE2EEB}"/>
              </a:ext>
            </a:extLst>
          </p:cNvPr>
          <p:cNvSpPr>
            <a:spLocks noGrp="1"/>
          </p:cNvSpPr>
          <p:nvPr>
            <p:ph type="title"/>
          </p:nvPr>
        </p:nvSpPr>
        <p:spPr/>
        <p:txBody>
          <a:bodyPr/>
          <a:lstStyle/>
          <a:p>
            <a:r>
              <a:rPr kumimoji="1" lang="ja-JP" altLang="en-US"/>
              <a:t>提案手法の説明</a:t>
            </a:r>
            <a:r>
              <a:rPr kumimoji="1" lang="en-US" altLang="ja-JP" dirty="0"/>
              <a:t>(1/2)</a:t>
            </a:r>
            <a:endParaRPr kumimoji="1" lang="ja-JP" altLang="en-US"/>
          </a:p>
        </p:txBody>
      </p:sp>
      <p:sp>
        <p:nvSpPr>
          <p:cNvPr id="3" name="コンテンツ プレースホルダー 2">
            <a:extLst>
              <a:ext uri="{FF2B5EF4-FFF2-40B4-BE49-F238E27FC236}">
                <a16:creationId xmlns:a16="http://schemas.microsoft.com/office/drawing/2014/main" id="{4010DDFD-B16A-5D48-A4BA-E8328EAB7F5A}"/>
              </a:ext>
            </a:extLst>
          </p:cNvPr>
          <p:cNvSpPr>
            <a:spLocks noGrp="1"/>
          </p:cNvSpPr>
          <p:nvPr>
            <p:ph idx="1"/>
          </p:nvPr>
        </p:nvSpPr>
        <p:spPr/>
        <p:txBody>
          <a:bodyPr/>
          <a:lstStyle/>
          <a:p>
            <a:r>
              <a:rPr kumimoji="1" lang="en-US" altLang="ja-JP" dirty="0"/>
              <a:t>STEP1:</a:t>
            </a:r>
            <a:r>
              <a:rPr lang="ja-JP" altLang="en-US"/>
              <a:t>開発者</a:t>
            </a:r>
            <a:r>
              <a:rPr kumimoji="1" lang="ja-JP" altLang="en-US"/>
              <a:t>が</a:t>
            </a:r>
            <a:r>
              <a:rPr kumimoji="1" lang="en-US" altLang="ja-JP" dirty="0"/>
              <a:t>VCS</a:t>
            </a:r>
            <a:r>
              <a:rPr kumimoji="1" lang="ja-JP" altLang="en-US"/>
              <a:t>に</a:t>
            </a:r>
            <a:r>
              <a:rPr lang="ja-JP" altLang="en-US"/>
              <a:t>コミット・プッシュ</a:t>
            </a:r>
            <a:r>
              <a:rPr kumimoji="1" lang="ja-JP" altLang="en-US"/>
              <a:t>を行う</a:t>
            </a:r>
            <a:endParaRPr kumimoji="1" lang="en-US" altLang="ja-JP" dirty="0"/>
          </a:p>
          <a:p>
            <a:pPr lvl="1"/>
            <a:r>
              <a:rPr lang="en-US" altLang="ja-JP" dirty="0"/>
              <a:t>GitLab</a:t>
            </a:r>
            <a:r>
              <a:rPr lang="ja-JP" altLang="en-US"/>
              <a:t>を利用</a:t>
            </a:r>
            <a:endParaRPr lang="en-US" altLang="ja-JP" dirty="0"/>
          </a:p>
          <a:p>
            <a:pPr lvl="1"/>
            <a:endParaRPr lang="en-US" altLang="ja-JP" dirty="0"/>
          </a:p>
          <a:p>
            <a:r>
              <a:rPr lang="en-US" altLang="ja-JP" dirty="0"/>
              <a:t>STEP2:CI</a:t>
            </a:r>
            <a:r>
              <a:rPr lang="ja-JP" altLang="en-US"/>
              <a:t>上で実行トレースを取得しつつテストを行う</a:t>
            </a:r>
            <a:endParaRPr lang="en-US" altLang="ja-JP" dirty="0"/>
          </a:p>
          <a:p>
            <a:pPr lvl="1"/>
            <a:r>
              <a:rPr lang="en-US" altLang="ja-JP" dirty="0"/>
              <a:t>NOD4J[2]</a:t>
            </a:r>
            <a:r>
              <a:rPr lang="ja-JP" altLang="en-US"/>
              <a:t>を用いて実行トレースを取得</a:t>
            </a:r>
            <a:endParaRPr lang="en-US" altLang="ja-JP" dirty="0"/>
          </a:p>
        </p:txBody>
      </p:sp>
      <p:sp>
        <p:nvSpPr>
          <p:cNvPr id="6" name="スライド番号プレースホルダー 5">
            <a:extLst>
              <a:ext uri="{FF2B5EF4-FFF2-40B4-BE49-F238E27FC236}">
                <a16:creationId xmlns:a16="http://schemas.microsoft.com/office/drawing/2014/main" id="{5379B2D9-008B-1D48-B766-777CD857942F}"/>
              </a:ext>
            </a:extLst>
          </p:cNvPr>
          <p:cNvSpPr>
            <a:spLocks noGrp="1"/>
          </p:cNvSpPr>
          <p:nvPr>
            <p:ph type="sldNum" sz="quarter" idx="12"/>
          </p:nvPr>
        </p:nvSpPr>
        <p:spPr/>
        <p:txBody>
          <a:bodyPr/>
          <a:lstStyle/>
          <a:p>
            <a:pPr>
              <a:defRPr/>
            </a:pPr>
            <a:fld id="{B12562F3-4A2F-4E07-B7D3-3E764FB0DEC6}" type="slidenum">
              <a:rPr lang="en-US" altLang="ja-JP" smtClean="0"/>
              <a:pPr>
                <a:defRPr/>
              </a:pPr>
              <a:t>7</a:t>
            </a:fld>
            <a:endParaRPr lang="en-US" altLang="ja-JP"/>
          </a:p>
        </p:txBody>
      </p:sp>
      <p:sp>
        <p:nvSpPr>
          <p:cNvPr id="5" name="フッター プレースホルダー 4">
            <a:extLst>
              <a:ext uri="{FF2B5EF4-FFF2-40B4-BE49-F238E27FC236}">
                <a16:creationId xmlns:a16="http://schemas.microsoft.com/office/drawing/2014/main" id="{CF98E19F-F60F-2048-BD5E-6545C731B51F}"/>
              </a:ext>
            </a:extLst>
          </p:cNvPr>
          <p:cNvSpPr>
            <a:spLocks noGrp="1"/>
          </p:cNvSpPr>
          <p:nvPr>
            <p:ph type="ftr" sz="quarter" idx="11"/>
          </p:nvPr>
        </p:nvSpPr>
        <p:spPr>
          <a:xfrm>
            <a:off x="2200275" y="6093620"/>
            <a:ext cx="7776633" cy="358775"/>
          </a:xfrm>
        </p:spPr>
        <p:txBody>
          <a:bodyPr/>
          <a:lstStyle/>
          <a:p>
            <a:pPr>
              <a:defRPr/>
            </a:pPr>
            <a:r>
              <a:rPr lang="en-US" altLang="ja-JP" sz="1200" dirty="0"/>
              <a:t>[2]</a:t>
            </a:r>
            <a:r>
              <a:rPr lang="en" altLang="ja-JP" sz="1200" dirty="0"/>
              <a:t> Kazumasa </a:t>
            </a:r>
            <a:r>
              <a:rPr lang="en" altLang="ja-JP" sz="1200" dirty="0" err="1"/>
              <a:t>Shimari</a:t>
            </a:r>
            <a:r>
              <a:rPr lang="en" altLang="ja-JP" sz="1200" dirty="0"/>
              <a:t>, Takashi </a:t>
            </a:r>
            <a:r>
              <a:rPr lang="en" altLang="ja-JP" sz="1200" dirty="0" err="1"/>
              <a:t>Ishio</a:t>
            </a:r>
            <a:r>
              <a:rPr lang="en" altLang="ja-JP" sz="1200" dirty="0"/>
              <a:t>, Tetsuya Kanda, Naoto Ishida, and </a:t>
            </a:r>
            <a:r>
              <a:rPr lang="en" altLang="ja-JP" sz="1200" dirty="0" err="1"/>
              <a:t>Katsuro</a:t>
            </a:r>
            <a:r>
              <a:rPr lang="en" altLang="ja-JP" sz="1200" dirty="0"/>
              <a:t> Inoue. NOD4J: Near-omniscient debugging tool for Java using size-limited execution trace. Science of Computer Programming, p. 102630, 2021. </a:t>
            </a:r>
          </a:p>
          <a:p>
            <a:pPr>
              <a:defRPr/>
            </a:pPr>
            <a:endParaRPr lang="en-US" altLang="ja-JP" sz="1200" dirty="0"/>
          </a:p>
        </p:txBody>
      </p:sp>
    </p:spTree>
    <p:extLst>
      <p:ext uri="{BB962C8B-B14F-4D97-AF65-F5344CB8AC3E}">
        <p14:creationId xmlns:p14="http://schemas.microsoft.com/office/powerpoint/2010/main" val="2875769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72165B-F34E-924A-A5FB-E8EEFA85958C}"/>
              </a:ext>
            </a:extLst>
          </p:cNvPr>
          <p:cNvSpPr>
            <a:spLocks noGrp="1"/>
          </p:cNvSpPr>
          <p:nvPr>
            <p:ph type="title"/>
          </p:nvPr>
        </p:nvSpPr>
        <p:spPr/>
        <p:txBody>
          <a:bodyPr/>
          <a:lstStyle/>
          <a:p>
            <a:r>
              <a:rPr lang="ja-JP" altLang="en-US"/>
              <a:t>提案手法の説明</a:t>
            </a:r>
            <a:r>
              <a:rPr lang="en-US" altLang="ja-JP" dirty="0"/>
              <a:t>(2/2)</a:t>
            </a:r>
            <a:endParaRPr kumimoji="1" lang="ja-JP" altLang="en-US"/>
          </a:p>
        </p:txBody>
      </p:sp>
      <p:sp>
        <p:nvSpPr>
          <p:cNvPr id="3" name="コンテンツ プレースホルダー 2">
            <a:extLst>
              <a:ext uri="{FF2B5EF4-FFF2-40B4-BE49-F238E27FC236}">
                <a16:creationId xmlns:a16="http://schemas.microsoft.com/office/drawing/2014/main" id="{7FB514D2-5B74-8B49-985B-11C28DF32640}"/>
              </a:ext>
            </a:extLst>
          </p:cNvPr>
          <p:cNvSpPr>
            <a:spLocks noGrp="1"/>
          </p:cNvSpPr>
          <p:nvPr>
            <p:ph idx="1"/>
          </p:nvPr>
        </p:nvSpPr>
        <p:spPr/>
        <p:txBody>
          <a:bodyPr/>
          <a:lstStyle/>
          <a:p>
            <a:r>
              <a:rPr lang="en-US" altLang="ja-JP" dirty="0"/>
              <a:t>STEP3</a:t>
            </a:r>
            <a:r>
              <a:rPr lang="ja-JP" altLang="en-US"/>
              <a:t>：前回の実行トレースを取得し，今回の実行トレースとの差分から変数に関する変化情報を取得する</a:t>
            </a:r>
            <a:endParaRPr lang="en-US" altLang="ja-JP" dirty="0"/>
          </a:p>
          <a:p>
            <a:pPr marL="971550" lvl="1" indent="-514350">
              <a:buFont typeface="+mj-lt"/>
              <a:buAutoNum type="arabicPeriod"/>
            </a:pPr>
            <a:r>
              <a:rPr lang="ja-JP" altLang="en-US"/>
              <a:t>変数の参照・代入回数の変化</a:t>
            </a:r>
            <a:endParaRPr lang="en-US" altLang="ja-JP" dirty="0"/>
          </a:p>
          <a:p>
            <a:pPr marL="971550" lvl="1" indent="-514350">
              <a:buFont typeface="+mj-lt"/>
              <a:buAutoNum type="arabicPeriod"/>
            </a:pPr>
            <a:r>
              <a:rPr lang="ja-JP" altLang="en-US"/>
              <a:t>追加・削除変数</a:t>
            </a:r>
            <a:endParaRPr lang="en-US" altLang="ja-JP" dirty="0"/>
          </a:p>
          <a:p>
            <a:pPr marL="971550" lvl="1" indent="-514350">
              <a:buFont typeface="+mj-lt"/>
              <a:buAutoNum type="arabicPeriod"/>
            </a:pPr>
            <a:r>
              <a:rPr lang="ja-JP" altLang="en-US"/>
              <a:t>各変数のトレース長</a:t>
            </a:r>
            <a:r>
              <a:rPr lang="en-US" altLang="ja-JP" dirty="0"/>
              <a:t>(</a:t>
            </a:r>
            <a:r>
              <a:rPr lang="ja-JP" altLang="en-US"/>
              <a:t>代入回数</a:t>
            </a:r>
            <a:r>
              <a:rPr lang="en-US" altLang="ja-JP" dirty="0"/>
              <a:t>)</a:t>
            </a:r>
            <a:r>
              <a:rPr lang="ja-JP" altLang="en-US"/>
              <a:t>の変化量の総和</a:t>
            </a:r>
            <a:endParaRPr lang="en-US" altLang="ja-JP" dirty="0"/>
          </a:p>
          <a:p>
            <a:pPr marL="971550" lvl="1" indent="-514350">
              <a:buFont typeface="+mj-lt"/>
              <a:buAutoNum type="arabicPeriod"/>
            </a:pPr>
            <a:r>
              <a:rPr lang="ja-JP" altLang="en-US"/>
              <a:t>値が変わった変数の数</a:t>
            </a:r>
            <a:endParaRPr lang="en-US" altLang="ja-JP" dirty="0"/>
          </a:p>
          <a:p>
            <a:pPr marL="457200" lvl="1" indent="0">
              <a:buNone/>
            </a:pPr>
            <a:endParaRPr lang="en-US" altLang="ja-JP" dirty="0"/>
          </a:p>
          <a:p>
            <a:pPr lvl="1"/>
            <a:endParaRPr kumimoji="1" lang="ja-JP" altLang="en-US"/>
          </a:p>
        </p:txBody>
      </p:sp>
      <p:sp>
        <p:nvSpPr>
          <p:cNvPr id="5" name="フッター プレースホルダー 4">
            <a:extLst>
              <a:ext uri="{FF2B5EF4-FFF2-40B4-BE49-F238E27FC236}">
                <a16:creationId xmlns:a16="http://schemas.microsoft.com/office/drawing/2014/main" id="{7C4F7FCD-ACD8-EB47-91F7-5667D6062C82}"/>
              </a:ext>
            </a:extLst>
          </p:cNvPr>
          <p:cNvSpPr>
            <a:spLocks noGrp="1"/>
          </p:cNvSpPr>
          <p:nvPr>
            <p:ph type="ftr" sz="quarter" idx="11"/>
          </p:nvPr>
        </p:nvSpPr>
        <p:spPr/>
        <p:txBody>
          <a:bodyPr/>
          <a:lstStyle/>
          <a:p>
            <a:pPr>
              <a:defRPr/>
            </a:pPr>
            <a:endParaRPr lang="en-US" altLang="ja-JP" dirty="0"/>
          </a:p>
        </p:txBody>
      </p:sp>
      <p:sp>
        <p:nvSpPr>
          <p:cNvPr id="6" name="スライド番号プレースホルダー 5">
            <a:extLst>
              <a:ext uri="{FF2B5EF4-FFF2-40B4-BE49-F238E27FC236}">
                <a16:creationId xmlns:a16="http://schemas.microsoft.com/office/drawing/2014/main" id="{887EF62F-C631-664E-B9F5-5E298E846B8B}"/>
              </a:ext>
            </a:extLst>
          </p:cNvPr>
          <p:cNvSpPr>
            <a:spLocks noGrp="1"/>
          </p:cNvSpPr>
          <p:nvPr>
            <p:ph type="sldNum" sz="quarter" idx="12"/>
          </p:nvPr>
        </p:nvSpPr>
        <p:spPr/>
        <p:txBody>
          <a:bodyPr/>
          <a:lstStyle/>
          <a:p>
            <a:pPr>
              <a:defRPr/>
            </a:pPr>
            <a:fld id="{B12562F3-4A2F-4E07-B7D3-3E764FB0DEC6}" type="slidenum">
              <a:rPr lang="en-US" altLang="ja-JP" smtClean="0"/>
              <a:pPr>
                <a:defRPr/>
              </a:pPr>
              <a:t>8</a:t>
            </a:fld>
            <a:endParaRPr lang="en-US" altLang="ja-JP"/>
          </a:p>
        </p:txBody>
      </p:sp>
    </p:spTree>
    <p:extLst>
      <p:ext uri="{BB962C8B-B14F-4D97-AF65-F5344CB8AC3E}">
        <p14:creationId xmlns:p14="http://schemas.microsoft.com/office/powerpoint/2010/main" val="34446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9B64CA-530A-014C-AA14-677D38C12388}"/>
              </a:ext>
            </a:extLst>
          </p:cNvPr>
          <p:cNvSpPr>
            <a:spLocks noGrp="1"/>
          </p:cNvSpPr>
          <p:nvPr>
            <p:ph type="title"/>
          </p:nvPr>
        </p:nvSpPr>
        <p:spPr/>
        <p:txBody>
          <a:bodyPr/>
          <a:lstStyle/>
          <a:p>
            <a:r>
              <a:rPr kumimoji="1" lang="ja-JP" altLang="en-US"/>
              <a:t>提案手法の説明</a:t>
            </a:r>
            <a:r>
              <a:rPr kumimoji="1" lang="en-US" altLang="ja-JP" dirty="0"/>
              <a:t>(3/3)</a:t>
            </a:r>
            <a:endParaRPr kumimoji="1" lang="ja-JP" altLang="en-US"/>
          </a:p>
        </p:txBody>
      </p:sp>
      <p:sp>
        <p:nvSpPr>
          <p:cNvPr id="3" name="コンテンツ プレースホルダー 2">
            <a:extLst>
              <a:ext uri="{FF2B5EF4-FFF2-40B4-BE49-F238E27FC236}">
                <a16:creationId xmlns:a16="http://schemas.microsoft.com/office/drawing/2014/main" id="{CCD7528B-B88F-404E-AD2F-7DD38945C397}"/>
              </a:ext>
            </a:extLst>
          </p:cNvPr>
          <p:cNvSpPr>
            <a:spLocks noGrp="1"/>
          </p:cNvSpPr>
          <p:nvPr>
            <p:ph idx="1"/>
          </p:nvPr>
        </p:nvSpPr>
        <p:spPr/>
        <p:txBody>
          <a:bodyPr/>
          <a:lstStyle/>
          <a:p>
            <a:r>
              <a:rPr lang="en-US" altLang="ja-JP" dirty="0"/>
              <a:t>STEP4:</a:t>
            </a:r>
            <a:r>
              <a:rPr lang="ja-JP" altLang="en-US"/>
              <a:t>変数に関する変化情報及び開発者への警告を行う</a:t>
            </a:r>
            <a:endParaRPr lang="en-US" altLang="ja-JP" dirty="0"/>
          </a:p>
          <a:p>
            <a:pPr lvl="1"/>
            <a:r>
              <a:rPr kumimoji="1" lang="en-US" altLang="ja-JP" dirty="0"/>
              <a:t>NOD4J</a:t>
            </a:r>
            <a:r>
              <a:rPr kumimoji="1" lang="ja-JP" altLang="en-US"/>
              <a:t>で値が取得可能な全変数のうち，トレースが変化した変数の割合が閾値</a:t>
            </a:r>
            <a:r>
              <a:rPr kumimoji="1" lang="en-US" altLang="ja-JP" dirty="0"/>
              <a:t>X%</a:t>
            </a:r>
            <a:r>
              <a:rPr lang="ja-JP" altLang="en-US"/>
              <a:t>を超えた</a:t>
            </a:r>
            <a:r>
              <a:rPr kumimoji="1" lang="ja-JP" altLang="en-US"/>
              <a:t>際，警告を行う</a:t>
            </a:r>
            <a:endParaRPr kumimoji="1" lang="en-US" altLang="ja-JP" dirty="0"/>
          </a:p>
          <a:p>
            <a:pPr marL="914400" lvl="2" indent="0">
              <a:buNone/>
            </a:pPr>
            <a:r>
              <a:rPr kumimoji="1" lang="ja-JP" altLang="en-US"/>
              <a:t>（トレースが変化した変数＝</a:t>
            </a:r>
            <a:r>
              <a:rPr lang="ja-JP" altLang="en-US"/>
              <a:t>値が変わった変数</a:t>
            </a:r>
            <a:r>
              <a:rPr lang="en-US" altLang="ja-JP" dirty="0"/>
              <a:t>+</a:t>
            </a:r>
            <a:r>
              <a:rPr lang="ja-JP" altLang="en-US"/>
              <a:t>追加・削除変数）</a:t>
            </a:r>
            <a:endParaRPr kumimoji="1" lang="en-US" altLang="ja-JP" dirty="0"/>
          </a:p>
          <a:p>
            <a:pPr lvl="1"/>
            <a:r>
              <a:rPr lang="ja-JP" altLang="en-US"/>
              <a:t>閾値</a:t>
            </a:r>
            <a:r>
              <a:rPr lang="en-US" altLang="ja-JP" dirty="0"/>
              <a:t>X</a:t>
            </a:r>
            <a:r>
              <a:rPr lang="ja-JP" altLang="en-US"/>
              <a:t>はオプションで変更可能（デフォルト値は</a:t>
            </a:r>
            <a:r>
              <a:rPr lang="en-US" altLang="ja-JP" dirty="0"/>
              <a:t>X=10</a:t>
            </a:r>
            <a:r>
              <a:rPr lang="ja-JP" altLang="en-US"/>
              <a:t>）</a:t>
            </a:r>
            <a:endParaRPr lang="en-US" altLang="ja-JP" dirty="0"/>
          </a:p>
          <a:p>
            <a:pPr lvl="1"/>
            <a:r>
              <a:rPr lang="ja-JP" altLang="en-US"/>
              <a:t>ブラウザコンソールへメッセージを出力する</a:t>
            </a:r>
          </a:p>
        </p:txBody>
      </p:sp>
      <p:sp>
        <p:nvSpPr>
          <p:cNvPr id="6" name="スライド番号プレースホルダー 5">
            <a:extLst>
              <a:ext uri="{FF2B5EF4-FFF2-40B4-BE49-F238E27FC236}">
                <a16:creationId xmlns:a16="http://schemas.microsoft.com/office/drawing/2014/main" id="{89D3C089-EF8F-A043-B305-FAD865C584AD}"/>
              </a:ext>
            </a:extLst>
          </p:cNvPr>
          <p:cNvSpPr>
            <a:spLocks noGrp="1"/>
          </p:cNvSpPr>
          <p:nvPr>
            <p:ph type="sldNum" sz="quarter" idx="12"/>
          </p:nvPr>
        </p:nvSpPr>
        <p:spPr/>
        <p:txBody>
          <a:bodyPr/>
          <a:lstStyle/>
          <a:p>
            <a:pPr>
              <a:defRPr/>
            </a:pPr>
            <a:fld id="{B12562F3-4A2F-4E07-B7D3-3E764FB0DEC6}" type="slidenum">
              <a:rPr lang="en-US" altLang="ja-JP" smtClean="0"/>
              <a:pPr>
                <a:defRPr/>
              </a:pPr>
              <a:t>9</a:t>
            </a:fld>
            <a:endParaRPr lang="en-US" altLang="ja-JP"/>
          </a:p>
        </p:txBody>
      </p:sp>
    </p:spTree>
    <p:extLst>
      <p:ext uri="{BB962C8B-B14F-4D97-AF65-F5344CB8AC3E}">
        <p14:creationId xmlns:p14="http://schemas.microsoft.com/office/powerpoint/2010/main" val="677386010"/>
      </p:ext>
    </p:extLst>
  </p:cSld>
  <p:clrMapOvr>
    <a:masterClrMapping/>
  </p:clrMapOvr>
</p:sld>
</file>

<file path=ppt/theme/theme1.xml><?xml version="1.0" encoding="utf-8"?>
<a:theme xmlns:a="http://schemas.openxmlformats.org/drawingml/2006/main" name="Sel-CoolMetal-white-2013-16vs9">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CoolMetal-white-2013-16vs9" id="{AB03202E-3924-47B4-9A83-EA04AEE2F2E0}" vid="{ADCBFFBF-3D27-4231-B899-44BA2D7EB1A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66345</TotalTime>
  <Words>1469</Words>
  <Application>Microsoft Macintosh PowerPoint</Application>
  <PresentationFormat>ワイド画面</PresentationFormat>
  <Paragraphs>206</Paragraphs>
  <Slides>17</Slides>
  <Notes>17</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17</vt:i4>
      </vt:variant>
    </vt:vector>
  </HeadingPairs>
  <TitlesOfParts>
    <vt:vector size="22" baseType="lpstr">
      <vt:lpstr>ＭＳ Ｐゴシック</vt:lpstr>
      <vt:lpstr>游ゴシック</vt:lpstr>
      <vt:lpstr>Arial</vt:lpstr>
      <vt:lpstr>Tahoma</vt:lpstr>
      <vt:lpstr>Sel-CoolMetal-white-2013-16vs9</vt:lpstr>
      <vt:lpstr>継続的インテグレーションにおける 実行トレースの取得及び変数に関する 変化情報の出力を行うツールの試作 </vt:lpstr>
      <vt:lpstr>研究背景(1/3)</vt:lpstr>
      <vt:lpstr>研究背景(2/3)</vt:lpstr>
      <vt:lpstr>研究背景(3/3)</vt:lpstr>
      <vt:lpstr>研究概要</vt:lpstr>
      <vt:lpstr>提案手法 全体の流れ</vt:lpstr>
      <vt:lpstr>提案手法の説明(1/2)</vt:lpstr>
      <vt:lpstr>提案手法の説明(2/2)</vt:lpstr>
      <vt:lpstr>提案手法の説明(3/3)</vt:lpstr>
      <vt:lpstr>試作ツールの実行例(1/2)</vt:lpstr>
      <vt:lpstr>試作ツールの実行例(2/2)</vt:lpstr>
      <vt:lpstr>試作ツールを用いた調査</vt:lpstr>
      <vt:lpstr>調査対象</vt:lpstr>
      <vt:lpstr>調査手法</vt:lpstr>
      <vt:lpstr>調査結果(1/2)</vt:lpstr>
      <vt:lpstr>調査結果(2/2)</vt:lpstr>
      <vt:lpstr>まとめと今後の課題</vt:lpstr>
    </vt:vector>
  </TitlesOfParts>
  <Manager/>
  <Company/>
  <LinksUpToDate>false</LinksUpToDate>
  <SharedDoc>false</SharedDoc>
  <HyperlinkBase/>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Classification Disharmonies</dc:title>
  <dc:subject/>
  <dc:creator>藤原　勇真</dc:creator>
  <cp:keywords/>
  <dc:description/>
  <cp:lastModifiedBy>藤原　勇真</cp:lastModifiedBy>
  <cp:revision>266</cp:revision>
  <dcterms:created xsi:type="dcterms:W3CDTF">2021-04-27T08:58:21Z</dcterms:created>
  <dcterms:modified xsi:type="dcterms:W3CDTF">2022-02-14T23:30:05Z</dcterms:modified>
  <cp:category/>
</cp:coreProperties>
</file>