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2" r:id="rId1"/>
  </p:sldMasterIdLst>
  <p:sldIdLst>
    <p:sldId id="256" r:id="rId2"/>
    <p:sldId id="257" r:id="rId3"/>
    <p:sldId id="272" r:id="rId4"/>
    <p:sldId id="279" r:id="rId5"/>
    <p:sldId id="271" r:id="rId6"/>
    <p:sldId id="275" r:id="rId7"/>
    <p:sldId id="276" r:id="rId8"/>
    <p:sldId id="277" r:id="rId9"/>
    <p:sldId id="273" r:id="rId10"/>
    <p:sldId id="265" r:id="rId11"/>
    <p:sldId id="267" r:id="rId12"/>
    <p:sldId id="268" r:id="rId13"/>
    <p:sldId id="269" r:id="rId14"/>
    <p:sldId id="266" r:id="rId15"/>
    <p:sldId id="278" r:id="rId16"/>
  </p:sldIdLst>
  <p:sldSz cx="9144000" cy="6858000" type="screen4x3"/>
  <p:notesSz cx="6805613" cy="9939338"/>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6" d="100"/>
          <a:sy n="96" d="100"/>
        </p:scale>
        <p:origin x="1003"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atin typeface="+mn-ea"/>
                <a:ea typeface="+mn-ea"/>
              </a:defRPr>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a:t>マスター サブタイトルの書式設定</a:t>
            </a:r>
            <a:endParaRPr lang="ja-JP" altLang="en-US" dirty="0"/>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pPr>
              <a:defRPr/>
            </a:pPr>
            <a:r>
              <a:rPr lang="en-US" altLang="ja-JP" dirty="0"/>
              <a:t>Jul/05/2013</a:t>
            </a: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pPr>
              <a:defRPr/>
            </a:pPr>
            <a:r>
              <a:rPr lang="ja-JP" altLang="en-US" dirty="0"/>
              <a:t>コンピュータのしくみ</a:t>
            </a:r>
            <a:endParaRPr lang="en-US" altLang="ja-JP" dirty="0"/>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pPr>
              <a:defRPr/>
            </a:pPr>
            <a:fld id="{6BFA9946-39CA-4201-95E6-ED803B65F350}" type="slidenum">
              <a:rPr lang="en-US" altLang="ja-JP" smtClean="0"/>
              <a:pPr>
                <a:defRPr/>
              </a:pPr>
              <a:t>‹#›</a:t>
            </a:fld>
            <a:endParaRPr lang="en-US" altLang="ja-JP" dirty="0"/>
          </a:p>
        </p:txBody>
      </p:sp>
    </p:spTree>
    <p:extLst>
      <p:ext uri="{BB962C8B-B14F-4D97-AF65-F5344CB8AC3E}">
        <p14:creationId xmlns:p14="http://schemas.microsoft.com/office/powerpoint/2010/main" val="908559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pPr>
              <a:defRPr/>
            </a:pPr>
            <a:r>
              <a:rPr lang="en-US" altLang="ja-JP" dirty="0"/>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BBD4B1BB-CC31-4466-8D20-DB8CDA55D1CD}" type="slidenum">
              <a:rPr lang="en-US" altLang="ja-JP" smtClean="0"/>
              <a:pPr>
                <a:defRPr/>
              </a:pPr>
              <a:t>‹#›</a:t>
            </a:fld>
            <a:endParaRPr lang="en-US" altLang="ja-JP"/>
          </a:p>
        </p:txBody>
      </p:sp>
    </p:spTree>
    <p:extLst>
      <p:ext uri="{BB962C8B-B14F-4D97-AF65-F5344CB8AC3E}">
        <p14:creationId xmlns:p14="http://schemas.microsoft.com/office/powerpoint/2010/main" val="168577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a:xfrm>
            <a:off x="6555784" y="6596063"/>
            <a:ext cx="2192930" cy="261937"/>
          </a:xfrm>
        </p:spPr>
        <p:txBody>
          <a:bodyPr/>
          <a:lstStyle>
            <a:lvl1pPr>
              <a:defRPr/>
            </a:lvl1pPr>
          </a:lstStyle>
          <a:p>
            <a:pPr>
              <a:defRPr/>
            </a:pPr>
            <a:r>
              <a:rPr lang="en-US" altLang="ja-JP" dirty="0"/>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9F700C05-A331-4ABC-BD64-94401D814D23}" type="slidenum">
              <a:rPr lang="en-US" altLang="ja-JP" smtClean="0"/>
              <a:pPr>
                <a:defRPr/>
              </a:pPr>
              <a:t>‹#›</a:t>
            </a:fld>
            <a:endParaRPr lang="en-US" altLang="ja-JP"/>
          </a:p>
        </p:txBody>
      </p:sp>
    </p:spTree>
    <p:extLst>
      <p:ext uri="{BB962C8B-B14F-4D97-AF65-F5344CB8AC3E}">
        <p14:creationId xmlns:p14="http://schemas.microsoft.com/office/powerpoint/2010/main" val="111543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日付プレースホルダ 3"/>
          <p:cNvSpPr>
            <a:spLocks noGrp="1"/>
          </p:cNvSpPr>
          <p:nvPr>
            <p:ph type="dt" sz="half" idx="10"/>
          </p:nvPr>
        </p:nvSpPr>
        <p:spPr>
          <a:xfrm>
            <a:off x="6555784" y="6596063"/>
            <a:ext cx="2192930" cy="261937"/>
          </a:xfrm>
        </p:spPr>
        <p:txBody>
          <a:bodyPr/>
          <a:lstStyle>
            <a:lvl1pPr>
              <a:defRPr/>
            </a:lvl1pPr>
          </a:lstStyle>
          <a:p>
            <a:pPr>
              <a:defRPr/>
            </a:pPr>
            <a:r>
              <a:rPr lang="en-US" altLang="ja-JP" dirty="0"/>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dirty="0"/>
              <a:t>コンピュータのしくみ</a:t>
            </a:r>
            <a:endParaRPr lang="en-US" altLang="ja-JP" dirty="0"/>
          </a:p>
        </p:txBody>
      </p:sp>
      <p:sp>
        <p:nvSpPr>
          <p:cNvPr id="6" name="スライド番号プレースホルダ 5"/>
          <p:cNvSpPr>
            <a:spLocks noGrp="1"/>
          </p:cNvSpPr>
          <p:nvPr>
            <p:ph type="sldNum" sz="quarter" idx="12"/>
          </p:nvPr>
        </p:nvSpPr>
        <p:spPr/>
        <p:txBody>
          <a:bodyPr/>
          <a:lstStyle>
            <a:lvl1pPr>
              <a:defRPr/>
            </a:lvl1pPr>
          </a:lstStyle>
          <a:p>
            <a:pPr>
              <a:defRPr/>
            </a:pPr>
            <a:fld id="{B12562F3-4A2F-4E07-B7D3-3E764FB0DEC6}" type="slidenum">
              <a:rPr lang="en-US" altLang="ja-JP" smtClean="0"/>
              <a:pPr>
                <a:defRPr/>
              </a:pPr>
              <a:t>‹#›</a:t>
            </a:fld>
            <a:endParaRPr lang="en-US" altLang="ja-JP" dirty="0"/>
          </a:p>
        </p:txBody>
      </p:sp>
    </p:spTree>
    <p:extLst>
      <p:ext uri="{BB962C8B-B14F-4D97-AF65-F5344CB8AC3E}">
        <p14:creationId xmlns:p14="http://schemas.microsoft.com/office/powerpoint/2010/main" val="390632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 3"/>
          <p:cNvSpPr>
            <a:spLocks noGrp="1"/>
          </p:cNvSpPr>
          <p:nvPr>
            <p:ph type="dt" sz="half" idx="10"/>
          </p:nvPr>
        </p:nvSpPr>
        <p:spPr>
          <a:xfrm>
            <a:off x="6550618" y="6596063"/>
            <a:ext cx="2198096" cy="261937"/>
          </a:xfrm>
        </p:spPr>
        <p:txBody>
          <a:bodyPr/>
          <a:lstStyle>
            <a:lvl1pPr>
              <a:defRPr/>
            </a:lvl1pPr>
          </a:lstStyle>
          <a:p>
            <a:pPr>
              <a:defRPr/>
            </a:pPr>
            <a:r>
              <a:rPr lang="en-US" altLang="ja-JP" dirty="0"/>
              <a:t>Jul/05/2013</a:t>
            </a:r>
          </a:p>
        </p:txBody>
      </p:sp>
      <p:sp>
        <p:nvSpPr>
          <p:cNvPr id="5" name="フッター プレースホルダ 4"/>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6" name="スライド番号プレースホルダ 5"/>
          <p:cNvSpPr>
            <a:spLocks noGrp="1"/>
          </p:cNvSpPr>
          <p:nvPr>
            <p:ph type="sldNum" sz="quarter" idx="12"/>
          </p:nvPr>
        </p:nvSpPr>
        <p:spPr/>
        <p:txBody>
          <a:bodyPr/>
          <a:lstStyle>
            <a:lvl1pPr>
              <a:defRPr/>
            </a:lvl1pPr>
          </a:lstStyle>
          <a:p>
            <a:pPr>
              <a:defRPr/>
            </a:pPr>
            <a:fld id="{E3913B5E-D961-41DE-BBB0-6E96BF638B47}" type="slidenum">
              <a:rPr lang="en-US" altLang="ja-JP" smtClean="0"/>
              <a:pPr>
                <a:defRPr/>
              </a:pPr>
              <a:t>‹#›</a:t>
            </a:fld>
            <a:endParaRPr lang="en-US" altLang="ja-JP"/>
          </a:p>
        </p:txBody>
      </p:sp>
    </p:spTree>
    <p:extLst>
      <p:ext uri="{BB962C8B-B14F-4D97-AF65-F5344CB8AC3E}">
        <p14:creationId xmlns:p14="http://schemas.microsoft.com/office/powerpoint/2010/main" val="43809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dirty="0"/>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FDEB35D8-484E-4EBA-BCFF-44E4FD2D4937}" type="slidenum">
              <a:rPr lang="en-US" altLang="ja-JP" smtClean="0"/>
              <a:pPr>
                <a:defRPr/>
              </a:pPr>
              <a:t>‹#›</a:t>
            </a:fld>
            <a:endParaRPr lang="en-US" altLang="ja-JP"/>
          </a:p>
        </p:txBody>
      </p:sp>
    </p:spTree>
    <p:extLst>
      <p:ext uri="{BB962C8B-B14F-4D97-AF65-F5344CB8AC3E}">
        <p14:creationId xmlns:p14="http://schemas.microsoft.com/office/powerpoint/2010/main" val="227448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a:xfrm>
            <a:off x="6555784" y="6596063"/>
            <a:ext cx="2192930" cy="261937"/>
          </a:xfrm>
        </p:spPr>
        <p:txBody>
          <a:bodyPr/>
          <a:lstStyle>
            <a:lvl1pPr>
              <a:defRPr/>
            </a:lvl1pPr>
          </a:lstStyle>
          <a:p>
            <a:pPr>
              <a:defRPr/>
            </a:pPr>
            <a:r>
              <a:rPr lang="en-US" altLang="ja-JP" dirty="0"/>
              <a:t>Jul/05/2013</a:t>
            </a:r>
          </a:p>
        </p:txBody>
      </p:sp>
      <p:sp>
        <p:nvSpPr>
          <p:cNvPr id="8" name="フッター プレースホルダ 7"/>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9" name="スライド番号プレースホルダ 8"/>
          <p:cNvSpPr>
            <a:spLocks noGrp="1"/>
          </p:cNvSpPr>
          <p:nvPr>
            <p:ph type="sldNum" sz="quarter" idx="12"/>
          </p:nvPr>
        </p:nvSpPr>
        <p:spPr/>
        <p:txBody>
          <a:bodyPr/>
          <a:lstStyle>
            <a:lvl1pPr>
              <a:defRPr/>
            </a:lvl1pPr>
          </a:lstStyle>
          <a:p>
            <a:pPr>
              <a:defRPr/>
            </a:pPr>
            <a:fld id="{80D25DB7-2C8C-4929-B2A1-5F59FC4BB087}" type="slidenum">
              <a:rPr lang="en-US" altLang="ja-JP" smtClean="0"/>
              <a:pPr>
                <a:defRPr/>
              </a:pPr>
              <a:t>‹#›</a:t>
            </a:fld>
            <a:endParaRPr lang="en-US" altLang="ja-JP"/>
          </a:p>
        </p:txBody>
      </p:sp>
    </p:spTree>
    <p:extLst>
      <p:ext uri="{BB962C8B-B14F-4D97-AF65-F5344CB8AC3E}">
        <p14:creationId xmlns:p14="http://schemas.microsoft.com/office/powerpoint/2010/main" val="2424406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 2"/>
          <p:cNvSpPr>
            <a:spLocks noGrp="1"/>
          </p:cNvSpPr>
          <p:nvPr>
            <p:ph type="dt" sz="half" idx="10"/>
          </p:nvPr>
        </p:nvSpPr>
        <p:spPr>
          <a:xfrm>
            <a:off x="6555784" y="6596063"/>
            <a:ext cx="2192930" cy="261937"/>
          </a:xfrm>
        </p:spPr>
        <p:txBody>
          <a:bodyPr/>
          <a:lstStyle>
            <a:lvl1pPr>
              <a:defRPr/>
            </a:lvl1pPr>
          </a:lstStyle>
          <a:p>
            <a:pPr>
              <a:defRPr/>
            </a:pPr>
            <a:r>
              <a:rPr lang="en-US" altLang="ja-JP" dirty="0"/>
              <a:t>Jul/05/2013</a:t>
            </a:r>
          </a:p>
        </p:txBody>
      </p:sp>
      <p:sp>
        <p:nvSpPr>
          <p:cNvPr id="4" name="フッター プレースホルダ 3"/>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5" name="スライド番号プレースホルダ 4"/>
          <p:cNvSpPr>
            <a:spLocks noGrp="1"/>
          </p:cNvSpPr>
          <p:nvPr>
            <p:ph type="sldNum" sz="quarter" idx="12"/>
          </p:nvPr>
        </p:nvSpPr>
        <p:spPr/>
        <p:txBody>
          <a:bodyPr/>
          <a:lstStyle>
            <a:lvl1pPr>
              <a:defRPr/>
            </a:lvl1pPr>
          </a:lstStyle>
          <a:p>
            <a:pPr>
              <a:defRPr/>
            </a:pPr>
            <a:fld id="{AC884F58-92E9-475B-A17B-82F418F27307}" type="slidenum">
              <a:rPr lang="en-US" altLang="ja-JP" smtClean="0"/>
              <a:pPr>
                <a:defRPr/>
              </a:pPr>
              <a:t>‹#›</a:t>
            </a:fld>
            <a:endParaRPr lang="en-US" altLang="ja-JP"/>
          </a:p>
        </p:txBody>
      </p:sp>
    </p:spTree>
    <p:extLst>
      <p:ext uri="{BB962C8B-B14F-4D97-AF65-F5344CB8AC3E}">
        <p14:creationId xmlns:p14="http://schemas.microsoft.com/office/powerpoint/2010/main" val="71776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6550618" y="6596063"/>
            <a:ext cx="2198096" cy="261937"/>
          </a:xfrm>
        </p:spPr>
        <p:txBody>
          <a:bodyPr/>
          <a:lstStyle>
            <a:lvl1pPr>
              <a:defRPr/>
            </a:lvl1pPr>
          </a:lstStyle>
          <a:p>
            <a:pPr>
              <a:defRPr/>
            </a:pPr>
            <a:r>
              <a:rPr lang="en-US" altLang="ja-JP" dirty="0"/>
              <a:t>Jul/05/2013</a:t>
            </a:r>
          </a:p>
        </p:txBody>
      </p:sp>
      <p:sp>
        <p:nvSpPr>
          <p:cNvPr id="3" name="フッター プレースホルダ 2"/>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4" name="スライド番号プレースホルダ 3"/>
          <p:cNvSpPr>
            <a:spLocks noGrp="1"/>
          </p:cNvSpPr>
          <p:nvPr>
            <p:ph type="sldNum" sz="quarter" idx="12"/>
          </p:nvPr>
        </p:nvSpPr>
        <p:spPr/>
        <p:txBody>
          <a:bodyPr/>
          <a:lstStyle>
            <a:lvl1pPr>
              <a:defRPr/>
            </a:lvl1pPr>
          </a:lstStyle>
          <a:p>
            <a:pPr>
              <a:defRPr/>
            </a:pPr>
            <a:fld id="{137B1A55-2728-4ACE-9CB0-EBAA801FBF8F}" type="slidenum">
              <a:rPr lang="en-US" altLang="ja-JP" smtClean="0"/>
              <a:pPr>
                <a:defRPr/>
              </a:pPr>
              <a:t>‹#›</a:t>
            </a:fld>
            <a:endParaRPr lang="en-US" altLang="ja-JP"/>
          </a:p>
        </p:txBody>
      </p:sp>
    </p:spTree>
    <p:extLst>
      <p:ext uri="{BB962C8B-B14F-4D97-AF65-F5344CB8AC3E}">
        <p14:creationId xmlns:p14="http://schemas.microsoft.com/office/powerpoint/2010/main" val="358804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endParaRPr lang="ja-JP" altLang="en-US" dirty="0"/>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C3FF7A2E-6C18-485D-8E0D-228A15F76391}" type="slidenum">
              <a:rPr lang="en-US" altLang="ja-JP" smtClean="0"/>
              <a:pPr>
                <a:defRPr/>
              </a:pPr>
              <a:t>‹#›</a:t>
            </a:fld>
            <a:endParaRPr lang="en-US" altLang="ja-JP"/>
          </a:p>
        </p:txBody>
      </p:sp>
    </p:spTree>
    <p:extLst>
      <p:ext uri="{BB962C8B-B14F-4D97-AF65-F5344CB8AC3E}">
        <p14:creationId xmlns:p14="http://schemas.microsoft.com/office/powerpoint/2010/main" val="1928554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 4"/>
          <p:cNvSpPr>
            <a:spLocks noGrp="1"/>
          </p:cNvSpPr>
          <p:nvPr>
            <p:ph type="dt" sz="half" idx="10"/>
          </p:nvPr>
        </p:nvSpPr>
        <p:spPr>
          <a:xfrm>
            <a:off x="6550618" y="6596063"/>
            <a:ext cx="2198096" cy="261937"/>
          </a:xfrm>
        </p:spPr>
        <p:txBody>
          <a:bodyPr/>
          <a:lstStyle>
            <a:lvl1pPr>
              <a:defRPr/>
            </a:lvl1pPr>
          </a:lstStyle>
          <a:p>
            <a:pPr>
              <a:defRPr/>
            </a:pPr>
            <a:r>
              <a:rPr lang="en-US" altLang="ja-JP" dirty="0"/>
              <a:t>Jul/05/2013</a:t>
            </a:r>
          </a:p>
        </p:txBody>
      </p:sp>
      <p:sp>
        <p:nvSpPr>
          <p:cNvPr id="6" name="フッター プレースホルダ 5"/>
          <p:cNvSpPr>
            <a:spLocks noGrp="1"/>
          </p:cNvSpPr>
          <p:nvPr>
            <p:ph type="ftr" sz="quarter" idx="11"/>
          </p:nvPr>
        </p:nvSpPr>
        <p:spPr/>
        <p:txBody>
          <a:bodyPr/>
          <a:lstStyle>
            <a:lvl1pPr>
              <a:defRPr/>
            </a:lvl1pPr>
          </a:lstStyle>
          <a:p>
            <a:pPr>
              <a:defRPr/>
            </a:pPr>
            <a:r>
              <a:rPr lang="ja-JP" altLang="en-US"/>
              <a:t>コンピュータのしくみ</a:t>
            </a:r>
            <a:endParaRPr lang="en-US" altLang="ja-JP"/>
          </a:p>
        </p:txBody>
      </p:sp>
      <p:sp>
        <p:nvSpPr>
          <p:cNvPr id="7" name="スライド番号プレースホルダ 6"/>
          <p:cNvSpPr>
            <a:spLocks noGrp="1"/>
          </p:cNvSpPr>
          <p:nvPr>
            <p:ph type="sldNum" sz="quarter" idx="12"/>
          </p:nvPr>
        </p:nvSpPr>
        <p:spPr/>
        <p:txBody>
          <a:bodyPr/>
          <a:lstStyle>
            <a:lvl1pPr>
              <a:defRPr/>
            </a:lvl1pPr>
          </a:lstStyle>
          <a:p>
            <a:pPr>
              <a:defRPr/>
            </a:pPr>
            <a:fld id="{8EBE538B-CBDB-42C1-AF1E-013E5A4EB539}" type="slidenum">
              <a:rPr lang="en-US" altLang="ja-JP" smtClean="0"/>
              <a:pPr>
                <a:defRPr/>
              </a:pPr>
              <a:t>‹#›</a:t>
            </a:fld>
            <a:endParaRPr lang="en-US" altLang="ja-JP"/>
          </a:p>
        </p:txBody>
      </p:sp>
    </p:spTree>
    <p:extLst>
      <p:ext uri="{BB962C8B-B14F-4D97-AF65-F5344CB8AC3E}">
        <p14:creationId xmlns:p14="http://schemas.microsoft.com/office/powerpoint/2010/main" val="461957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6555784" y="6596063"/>
            <a:ext cx="2192930"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latin typeface="+mj-ea"/>
                <a:ea typeface="+mj-ea"/>
              </a:defRPr>
            </a:lvl1pPr>
          </a:lstStyle>
          <a:p>
            <a:pPr>
              <a:defRPr/>
            </a:pPr>
            <a:r>
              <a:rPr lang="en-US" altLang="ja-JP" dirty="0"/>
              <a:t>Jul/05/2013</a:t>
            </a:r>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j-ea"/>
                <a:ea typeface="+mj-ea"/>
              </a:defRPr>
            </a:lvl1pPr>
          </a:lstStyle>
          <a:p>
            <a:pPr>
              <a:defRPr/>
            </a:pPr>
            <a:r>
              <a:rPr lang="ja-JP" altLang="en-US"/>
              <a:t>コンピュータのしくみ</a:t>
            </a:r>
            <a:endParaRPr lang="en-US" altLang="ja-JP" dirty="0"/>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j-ea"/>
                <a:ea typeface="+mj-ea"/>
              </a:defRPr>
            </a:lvl1pPr>
          </a:lstStyle>
          <a:p>
            <a:pPr>
              <a:defRPr/>
            </a:pPr>
            <a:fld id="{6195263B-2BD8-4C58-AEC2-2E9988DA8798}" type="slidenum">
              <a:rPr lang="en-US" altLang="ja-JP" smtClean="0"/>
              <a:pPr>
                <a:defRPr/>
              </a:pPr>
              <a:t>‹#›</a:t>
            </a:fld>
            <a:endParaRPr lang="en-US" altLang="ja-JP"/>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38181669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hf hdr="0"/>
  <p:txStyles>
    <p:titleStyle>
      <a:lvl1pPr algn="ctr" rtl="0" eaLnBrk="1" fontAlgn="base" hangingPunct="1">
        <a:spcBef>
          <a:spcPct val="0"/>
        </a:spcBef>
        <a:spcAft>
          <a:spcPct val="0"/>
        </a:spcAft>
        <a:defRPr kumimoji="1" sz="4400">
          <a:solidFill>
            <a:schemeClr val="tx2"/>
          </a:solidFill>
          <a:latin typeface="+mj-ea"/>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ea"/>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ea"/>
          <a:ea typeface="+mn-ea"/>
        </a:defRPr>
      </a:lvl2pPr>
      <a:lvl3pPr marL="1143000" indent="-228600" algn="l" rtl="0" eaLnBrk="1" fontAlgn="base" hangingPunct="1">
        <a:spcBef>
          <a:spcPct val="20000"/>
        </a:spcBef>
        <a:spcAft>
          <a:spcPct val="0"/>
        </a:spcAft>
        <a:buChar char="•"/>
        <a:defRPr kumimoji="1" sz="2400">
          <a:solidFill>
            <a:schemeClr val="tx1"/>
          </a:solidFill>
          <a:latin typeface="+mn-ea"/>
          <a:ea typeface="+mn-ea"/>
        </a:defRPr>
      </a:lvl3pPr>
      <a:lvl4pPr marL="1600200" indent="-228600" algn="l" rtl="0" eaLnBrk="1" fontAlgn="base" hangingPunct="1">
        <a:spcBef>
          <a:spcPct val="20000"/>
        </a:spcBef>
        <a:spcAft>
          <a:spcPct val="0"/>
        </a:spcAft>
        <a:buChar char="–"/>
        <a:defRPr kumimoji="1" sz="2000">
          <a:solidFill>
            <a:schemeClr val="tx1"/>
          </a:solidFill>
          <a:latin typeface="+mn-ea"/>
          <a:ea typeface="+mn-ea"/>
        </a:defRPr>
      </a:lvl4pPr>
      <a:lvl5pPr marL="2057400" indent="-228600" algn="l" rtl="0" eaLnBrk="1" fontAlgn="base" hangingPunct="1">
        <a:spcBef>
          <a:spcPct val="20000"/>
        </a:spcBef>
        <a:spcAft>
          <a:spcPct val="0"/>
        </a:spcAft>
        <a:buChar char="»"/>
        <a:defRPr kumimoji="1" sz="2000">
          <a:solidFill>
            <a:schemeClr val="tx1"/>
          </a:solidFill>
          <a:latin typeface="+mn-ea"/>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F18245-0031-4DFA-8C56-C8B05E584258}"/>
              </a:ext>
            </a:extLst>
          </p:cNvPr>
          <p:cNvSpPr>
            <a:spLocks noGrp="1"/>
          </p:cNvSpPr>
          <p:nvPr>
            <p:ph type="ctrTitle"/>
          </p:nvPr>
        </p:nvSpPr>
        <p:spPr>
          <a:xfrm>
            <a:off x="0" y="1484313"/>
            <a:ext cx="9144000" cy="1470025"/>
          </a:xfrm>
        </p:spPr>
        <p:txBody>
          <a:bodyPr/>
          <a:lstStyle/>
          <a:p>
            <a:r>
              <a:rPr lang="ja-JP" altLang="en-US" dirty="0"/>
              <a:t>マージコンフリクト解消時に</a:t>
            </a:r>
            <a:br>
              <a:rPr lang="en-US" altLang="ja-JP" dirty="0"/>
            </a:br>
            <a:r>
              <a:rPr lang="ja-JP" altLang="en-US" dirty="0"/>
              <a:t>片側採用が選択された理由の調査</a:t>
            </a:r>
            <a:endParaRPr kumimoji="1" lang="ja-JP" altLang="en-US" dirty="0"/>
          </a:p>
        </p:txBody>
      </p:sp>
      <p:sp>
        <p:nvSpPr>
          <p:cNvPr id="3" name="字幕 2">
            <a:extLst>
              <a:ext uri="{FF2B5EF4-FFF2-40B4-BE49-F238E27FC236}">
                <a16:creationId xmlns:a16="http://schemas.microsoft.com/office/drawing/2014/main" id="{1DD0F779-43C6-4D10-BD4E-3FB508D32972}"/>
              </a:ext>
            </a:extLst>
          </p:cNvPr>
          <p:cNvSpPr>
            <a:spLocks noGrp="1"/>
          </p:cNvSpPr>
          <p:nvPr>
            <p:ph type="subTitle" idx="1"/>
          </p:nvPr>
        </p:nvSpPr>
        <p:spPr/>
        <p:txBody>
          <a:bodyPr/>
          <a:lstStyle/>
          <a:p>
            <a:r>
              <a:rPr kumimoji="1" lang="ja-JP" altLang="en-US" dirty="0"/>
              <a:t>井上研究室　林 大輝</a:t>
            </a:r>
            <a:endParaRPr kumimoji="1" lang="en-US" altLang="ja-JP" dirty="0"/>
          </a:p>
          <a:p>
            <a:endParaRPr lang="en-US" altLang="ja-JP" dirty="0"/>
          </a:p>
          <a:p>
            <a:endParaRPr kumimoji="1" lang="en-US" altLang="ja-JP" dirty="0"/>
          </a:p>
          <a:p>
            <a:r>
              <a:rPr lang="ja-JP" altLang="en-US" sz="2400" dirty="0"/>
              <a:t>特別研究報告</a:t>
            </a:r>
            <a:endParaRPr kumimoji="1" lang="ja-JP" altLang="en-US" sz="2400" dirty="0"/>
          </a:p>
        </p:txBody>
      </p:sp>
    </p:spTree>
    <p:extLst>
      <p:ext uri="{BB962C8B-B14F-4D97-AF65-F5344CB8AC3E}">
        <p14:creationId xmlns:p14="http://schemas.microsoft.com/office/powerpoint/2010/main" val="1523683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調査結果（</a:t>
            </a:r>
            <a:r>
              <a:rPr lang="en-US" altLang="ja-JP" dirty="0"/>
              <a:t>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a:xfrm>
            <a:off x="457200" y="1600200"/>
            <a:ext cx="4132774" cy="4525963"/>
          </a:xfrm>
        </p:spPr>
        <p:txBody>
          <a:bodyPr/>
          <a:lstStyle/>
          <a:p>
            <a:r>
              <a:rPr kumimoji="1" lang="ja-JP" altLang="en-US" sz="2400" dirty="0"/>
              <a:t>片側採用の選択理由は表の通り</a:t>
            </a:r>
            <a:endParaRPr kumimoji="1" lang="en-US" altLang="ja-JP" sz="2400" dirty="0"/>
          </a:p>
          <a:p>
            <a:r>
              <a:rPr kumimoji="1" lang="ja-JP" altLang="en-US" sz="2400" dirty="0"/>
              <a:t>全体的にフォーマットの割合が最も高い</a:t>
            </a:r>
            <a:endParaRPr kumimoji="1" lang="en-US" altLang="ja-JP" sz="2400" dirty="0"/>
          </a:p>
          <a:p>
            <a:r>
              <a:rPr lang="en-US" altLang="ja-JP" sz="2400" dirty="0" err="1"/>
              <a:t>c</a:t>
            </a:r>
            <a:r>
              <a:rPr kumimoji="1" lang="en-US" altLang="ja-JP" sz="2400" dirty="0" err="1"/>
              <a:t>ordova</a:t>
            </a:r>
            <a:r>
              <a:rPr kumimoji="1" lang="en-US" altLang="ja-JP" sz="2400" dirty="0"/>
              <a:t>-android</a:t>
            </a:r>
            <a:r>
              <a:rPr kumimoji="1" lang="ja-JP" altLang="en-US" sz="2400" dirty="0"/>
              <a:t>以外はコメント，</a:t>
            </a:r>
            <a:r>
              <a:rPr kumimoji="1" lang="en-US" altLang="ja-JP" sz="2400" dirty="0"/>
              <a:t>import</a:t>
            </a:r>
            <a:r>
              <a:rPr kumimoji="1" lang="ja-JP" altLang="en-US" sz="2400" dirty="0"/>
              <a:t>文が続く</a:t>
            </a:r>
            <a:endParaRPr kumimoji="1" lang="en-US" altLang="ja-JP" sz="2400" dirty="0"/>
          </a:p>
          <a:p>
            <a:pPr lvl="1"/>
            <a:r>
              <a:rPr lang="en-US" altLang="ja-JP" sz="2000" dirty="0" err="1"/>
              <a:t>cordova</a:t>
            </a:r>
            <a:r>
              <a:rPr lang="en-US" altLang="ja-JP" sz="2000" dirty="0"/>
              <a:t>-android</a:t>
            </a:r>
            <a:r>
              <a:rPr lang="ja-JP" altLang="en-US" sz="2000" dirty="0"/>
              <a:t>はサンプル数が少ないため，異なる傾向が表れたと考えられる</a:t>
            </a:r>
            <a:endParaRPr kumimoji="1" lang="ja-JP" altLang="en-US"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10</a:t>
            </a:fld>
            <a:endParaRPr lang="en-US" altLang="ja-JP" dirty="0"/>
          </a:p>
        </p:txBody>
      </p:sp>
      <p:graphicFrame>
        <p:nvGraphicFramePr>
          <p:cNvPr id="9" name="表 9">
            <a:extLst>
              <a:ext uri="{FF2B5EF4-FFF2-40B4-BE49-F238E27FC236}">
                <a16:creationId xmlns:a16="http://schemas.microsoft.com/office/drawing/2014/main" id="{B3B9EC28-363C-4082-AFA2-26817CCFDF69}"/>
              </a:ext>
            </a:extLst>
          </p:cNvPr>
          <p:cNvGraphicFramePr>
            <a:graphicFrameLocks noGrp="1"/>
          </p:cNvGraphicFramePr>
          <p:nvPr>
            <p:extLst>
              <p:ext uri="{D42A27DB-BD31-4B8C-83A1-F6EECF244321}">
                <p14:modId xmlns:p14="http://schemas.microsoft.com/office/powerpoint/2010/main" val="4095962801"/>
              </p:ext>
            </p:extLst>
          </p:nvPr>
        </p:nvGraphicFramePr>
        <p:xfrm>
          <a:off x="4566444" y="2120741"/>
          <a:ext cx="4085714" cy="3484880"/>
        </p:xfrm>
        <a:graphic>
          <a:graphicData uri="http://schemas.openxmlformats.org/drawingml/2006/table">
            <a:tbl>
              <a:tblPr>
                <a:tableStyleId>{5C22544A-7EE6-4342-B048-85BDC9FD1C3A}</a:tableStyleId>
              </a:tblPr>
              <a:tblGrid>
                <a:gridCol w="1640620">
                  <a:extLst>
                    <a:ext uri="{9D8B030D-6E8A-4147-A177-3AD203B41FA5}">
                      <a16:colId xmlns:a16="http://schemas.microsoft.com/office/drawing/2014/main" val="3082003413"/>
                    </a:ext>
                  </a:extLst>
                </a:gridCol>
                <a:gridCol w="759418">
                  <a:extLst>
                    <a:ext uri="{9D8B030D-6E8A-4147-A177-3AD203B41FA5}">
                      <a16:colId xmlns:a16="http://schemas.microsoft.com/office/drawing/2014/main" val="2257208970"/>
                    </a:ext>
                  </a:extLst>
                </a:gridCol>
                <a:gridCol w="954157">
                  <a:extLst>
                    <a:ext uri="{9D8B030D-6E8A-4147-A177-3AD203B41FA5}">
                      <a16:colId xmlns:a16="http://schemas.microsoft.com/office/drawing/2014/main" val="3354878239"/>
                    </a:ext>
                  </a:extLst>
                </a:gridCol>
                <a:gridCol w="731519">
                  <a:extLst>
                    <a:ext uri="{9D8B030D-6E8A-4147-A177-3AD203B41FA5}">
                      <a16:colId xmlns:a16="http://schemas.microsoft.com/office/drawing/2014/main" val="2875938255"/>
                    </a:ext>
                  </a:extLst>
                </a:gridCol>
              </a:tblGrid>
              <a:tr h="370840">
                <a:tc>
                  <a:txBody>
                    <a:bodyPr/>
                    <a:lstStyle/>
                    <a:p>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400" dirty="0">
                          <a:solidFill>
                            <a:schemeClr val="tx1"/>
                          </a:solidFill>
                        </a:rPr>
                        <a:t>beam</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400" dirty="0" err="1">
                          <a:solidFill>
                            <a:schemeClr val="tx1"/>
                          </a:solidFill>
                        </a:rPr>
                        <a:t>cordova</a:t>
                      </a:r>
                      <a:r>
                        <a:rPr kumimoji="1" lang="en-US" altLang="ja-JP" sz="1400" dirty="0">
                          <a:solidFill>
                            <a:schemeClr val="tx1"/>
                          </a:solidFill>
                        </a:rPr>
                        <a:t>-android</a:t>
                      </a:r>
                      <a:endParaRPr kumimoji="1" lang="ja-JP" altLang="en-US" sz="1400" dirty="0">
                        <a:solidFill>
                          <a:schemeClr val="tx1"/>
                        </a:solidFill>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1400" dirty="0" err="1">
                          <a:solidFill>
                            <a:schemeClr val="tx1"/>
                          </a:solidFill>
                        </a:rPr>
                        <a:t>dubbo</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0072942"/>
                  </a:ext>
                </a:extLst>
              </a:tr>
              <a:tr h="370840">
                <a:tc>
                  <a:txBody>
                    <a:bodyPr/>
                    <a:lstStyle/>
                    <a:p>
                      <a:r>
                        <a:rPr kumimoji="1" lang="ja-JP" altLang="en-US" sz="1400" dirty="0">
                          <a:solidFill>
                            <a:schemeClr val="tx1"/>
                          </a:solidFill>
                        </a:rPr>
                        <a:t>新規機能の実装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r"/>
                      <a:r>
                        <a:rPr kumimoji="1" lang="en-US" altLang="ja-JP" sz="1400" dirty="0">
                          <a:solidFill>
                            <a:schemeClr val="tx1"/>
                          </a:solidFill>
                        </a:rPr>
                        <a:t>7.4%</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pPr algn="r"/>
                      <a:r>
                        <a:rPr kumimoji="1" lang="en-US" altLang="ja-JP" sz="1400" dirty="0">
                          <a:solidFill>
                            <a:schemeClr val="tx1"/>
                          </a:solidFill>
                        </a:rPr>
                        <a:t>8.3%</a:t>
                      </a:r>
                      <a:endParaRPr kumimoji="1" lang="ja-JP" altLang="en-US" sz="1400" dirty="0">
                        <a:solidFill>
                          <a:schemeClr val="tx1"/>
                        </a:solidFill>
                      </a:endParaRPr>
                    </a:p>
                  </a:txBody>
                  <a:tcPr>
                    <a:lnT w="12700" cap="flat" cmpd="sng" algn="ctr">
                      <a:solidFill>
                        <a:schemeClr val="tx1"/>
                      </a:solidFill>
                      <a:prstDash val="solid"/>
                      <a:round/>
                      <a:headEnd type="none" w="med" len="med"/>
                      <a:tailEnd type="none" w="med" len="med"/>
                    </a:lnT>
                    <a:noFill/>
                  </a:tcPr>
                </a:tc>
                <a:tc>
                  <a:txBody>
                    <a:bodyPr/>
                    <a:lstStyle/>
                    <a:p>
                      <a:pPr algn="r"/>
                      <a:r>
                        <a:rPr kumimoji="1" lang="en-US" altLang="ja-JP" sz="1400" dirty="0">
                          <a:solidFill>
                            <a:schemeClr val="tx1"/>
                          </a:solidFill>
                        </a:rPr>
                        <a:t>6.6%</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342454821"/>
                  </a:ext>
                </a:extLst>
              </a:tr>
              <a:tr h="370840">
                <a:tc>
                  <a:txBody>
                    <a:bodyPr/>
                    <a:lstStyle/>
                    <a:p>
                      <a:r>
                        <a:rPr kumimoji="1" lang="ja-JP" altLang="en-US" sz="1400" dirty="0">
                          <a:solidFill>
                            <a:schemeClr val="tx1"/>
                          </a:solidFill>
                        </a:rPr>
                        <a:t>機能の削除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3.7%</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18.3%</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3.3%</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19043793"/>
                  </a:ext>
                </a:extLst>
              </a:tr>
              <a:tr h="370840">
                <a:tc>
                  <a:txBody>
                    <a:bodyPr/>
                    <a:lstStyle/>
                    <a:p>
                      <a:r>
                        <a:rPr kumimoji="1" lang="ja-JP" altLang="en-US" sz="1400" dirty="0">
                          <a:solidFill>
                            <a:schemeClr val="tx1"/>
                          </a:solidFill>
                        </a:rPr>
                        <a:t>異なる機能の追加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7.6%</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8.3%</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3.3%</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192483623"/>
                  </a:ext>
                </a:extLst>
              </a:tr>
              <a:tr h="370840">
                <a:tc>
                  <a:txBody>
                    <a:bodyPr/>
                    <a:lstStyle/>
                    <a:p>
                      <a:r>
                        <a:rPr kumimoji="1" lang="ja-JP" altLang="en-US" sz="1400" dirty="0">
                          <a:solidFill>
                            <a:schemeClr val="tx1"/>
                          </a:solidFill>
                        </a:rPr>
                        <a:t>フォーマット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41.6%</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48.3%</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45.5%</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32770142"/>
                  </a:ext>
                </a:extLst>
              </a:tr>
              <a:tr h="370840">
                <a:tc>
                  <a:txBody>
                    <a:bodyPr/>
                    <a:lstStyle/>
                    <a:p>
                      <a:r>
                        <a:rPr kumimoji="1" lang="ja-JP" altLang="en-US" sz="1400" dirty="0">
                          <a:solidFill>
                            <a:schemeClr val="tx1"/>
                          </a:solidFill>
                        </a:rPr>
                        <a:t>コメント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19.2%</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1.7%</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13.2%</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683535905"/>
                  </a:ext>
                </a:extLst>
              </a:tr>
              <a:tr h="370840">
                <a:tc>
                  <a:txBody>
                    <a:bodyPr/>
                    <a:lstStyle/>
                    <a:p>
                      <a:r>
                        <a:rPr kumimoji="1" lang="en-US" altLang="ja-JP" sz="1400" dirty="0">
                          <a:solidFill>
                            <a:schemeClr val="tx1"/>
                          </a:solidFill>
                        </a:rPr>
                        <a:t>Import</a:t>
                      </a:r>
                      <a:r>
                        <a:rPr kumimoji="1" lang="ja-JP" altLang="en-US" sz="1400" dirty="0">
                          <a:solidFill>
                            <a:schemeClr val="tx1"/>
                          </a:solidFill>
                        </a:rPr>
                        <a:t>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10.8%</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1.7%</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10.4%</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833911316"/>
                  </a:ext>
                </a:extLst>
              </a:tr>
              <a:tr h="370840">
                <a:tc>
                  <a:txBody>
                    <a:bodyPr/>
                    <a:lstStyle/>
                    <a:p>
                      <a:r>
                        <a:rPr kumimoji="1" lang="ja-JP" altLang="en-US" sz="1400" dirty="0">
                          <a:solidFill>
                            <a:schemeClr val="tx1"/>
                          </a:solidFill>
                        </a:rPr>
                        <a:t>リファクタリング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r"/>
                      <a:r>
                        <a:rPr kumimoji="1" lang="en-US" altLang="ja-JP" sz="1400" dirty="0">
                          <a:solidFill>
                            <a:schemeClr val="tx1"/>
                          </a:solidFill>
                        </a:rPr>
                        <a:t>2.9%</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pPr algn="r"/>
                      <a:r>
                        <a:rPr kumimoji="1" lang="en-US" altLang="ja-JP" sz="1400" dirty="0">
                          <a:solidFill>
                            <a:schemeClr val="tx1"/>
                          </a:solidFill>
                        </a:rPr>
                        <a:t>1.7%</a:t>
                      </a:r>
                      <a:endParaRPr kumimoji="1" lang="ja-JP" altLang="en-US" sz="1400" dirty="0">
                        <a:solidFill>
                          <a:schemeClr val="tx1"/>
                        </a:solidFill>
                      </a:endParaRPr>
                    </a:p>
                  </a:txBody>
                  <a:tcPr>
                    <a:noFill/>
                  </a:tcPr>
                </a:tc>
                <a:tc>
                  <a:txBody>
                    <a:bodyPr/>
                    <a:lstStyle/>
                    <a:p>
                      <a:pPr algn="r"/>
                      <a:r>
                        <a:rPr kumimoji="1" lang="en-US" altLang="ja-JP" sz="1400" dirty="0">
                          <a:solidFill>
                            <a:schemeClr val="tx1"/>
                          </a:solidFill>
                        </a:rPr>
                        <a:t>6.1%</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665284137"/>
                  </a:ext>
                </a:extLst>
              </a:tr>
              <a:tr h="370840">
                <a:tc>
                  <a:txBody>
                    <a:bodyPr/>
                    <a:lstStyle/>
                    <a:p>
                      <a:r>
                        <a:rPr kumimoji="1" lang="ja-JP" altLang="en-US" sz="1400" dirty="0">
                          <a:solidFill>
                            <a:schemeClr val="tx1"/>
                          </a:solidFill>
                        </a:rPr>
                        <a:t>その他</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r"/>
                      <a:r>
                        <a:rPr kumimoji="1" lang="en-US" altLang="ja-JP" sz="1400" dirty="0">
                          <a:solidFill>
                            <a:schemeClr val="tx1"/>
                          </a:solidFill>
                        </a:rPr>
                        <a:t>6.8%</a:t>
                      </a:r>
                      <a:endParaRPr kumimoji="1" lang="ja-JP" altLang="en-US" sz="1400" dirty="0">
                        <a:solidFill>
                          <a:schemeClr val="tx1"/>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pPr algn="r"/>
                      <a:r>
                        <a:rPr kumimoji="1" lang="en-US" altLang="ja-JP" sz="1400" dirty="0">
                          <a:solidFill>
                            <a:schemeClr val="tx1"/>
                          </a:solidFill>
                        </a:rPr>
                        <a:t>11.7%</a:t>
                      </a:r>
                      <a:endParaRPr kumimoji="1" lang="ja-JP" altLang="en-US" sz="1400" dirty="0">
                        <a:solidFill>
                          <a:schemeClr val="tx1"/>
                        </a:solidFill>
                      </a:endParaRPr>
                    </a:p>
                  </a:txBody>
                  <a:tcPr>
                    <a:lnB w="12700" cap="flat" cmpd="sng" algn="ctr">
                      <a:solidFill>
                        <a:schemeClr val="tx1"/>
                      </a:solidFill>
                      <a:prstDash val="solid"/>
                      <a:round/>
                      <a:headEnd type="none" w="med" len="med"/>
                      <a:tailEnd type="none" w="med" len="med"/>
                    </a:lnB>
                    <a:noFill/>
                  </a:tcPr>
                </a:tc>
                <a:tc>
                  <a:txBody>
                    <a:bodyPr/>
                    <a:lstStyle/>
                    <a:p>
                      <a:pPr algn="r"/>
                      <a:r>
                        <a:rPr kumimoji="1" lang="en-US" altLang="ja-JP" sz="1400" dirty="0">
                          <a:solidFill>
                            <a:schemeClr val="tx1"/>
                          </a:solidFill>
                        </a:rPr>
                        <a:t>11.3%</a:t>
                      </a:r>
                      <a:endParaRPr kumimoji="1" lang="ja-JP" altLang="en-US" sz="1400" dirty="0">
                        <a:solidFill>
                          <a:schemeClr val="tx1"/>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4853311"/>
                  </a:ext>
                </a:extLst>
              </a:tr>
            </a:tbl>
          </a:graphicData>
        </a:graphic>
      </p:graphicFrame>
    </p:spTree>
    <p:extLst>
      <p:ext uri="{BB962C8B-B14F-4D97-AF65-F5344CB8AC3E}">
        <p14:creationId xmlns:p14="http://schemas.microsoft.com/office/powerpoint/2010/main" val="1522989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サンプル</a:t>
            </a:r>
            <a:r>
              <a:rPr kumimoji="1" lang="ja-JP" altLang="en-US" dirty="0"/>
              <a:t>（新規機能の実装）</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en-US" altLang="ja-JP" sz="2400" dirty="0"/>
              <a:t>b</a:t>
            </a:r>
            <a:r>
              <a:rPr kumimoji="1" lang="en-US" altLang="ja-JP" sz="2400" dirty="0"/>
              <a:t>eam</a:t>
            </a:r>
            <a:r>
              <a:rPr kumimoji="1" lang="ja-JP" altLang="en-US" sz="2400" dirty="0"/>
              <a:t>プロジェクト内の</a:t>
            </a:r>
            <a:r>
              <a:rPr kumimoji="1" lang="en-US" altLang="ja-JP" sz="2400" dirty="0"/>
              <a:t>DoFnSignature.java</a:t>
            </a:r>
            <a:endParaRPr kumimoji="1" lang="ja-JP" altLang="en-US" sz="24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11</a:t>
            </a:fld>
            <a:endParaRPr lang="en-US" altLang="ja-JP" dirty="0"/>
          </a:p>
        </p:txBody>
      </p:sp>
      <p:sp>
        <p:nvSpPr>
          <p:cNvPr id="11" name="テキスト ボックス 10">
            <a:extLst>
              <a:ext uri="{FF2B5EF4-FFF2-40B4-BE49-F238E27FC236}">
                <a16:creationId xmlns:a16="http://schemas.microsoft.com/office/drawing/2014/main" id="{116B1772-B424-4360-AD95-F48234BA3A7E}"/>
              </a:ext>
            </a:extLst>
          </p:cNvPr>
          <p:cNvSpPr txBox="1"/>
          <p:nvPr/>
        </p:nvSpPr>
        <p:spPr>
          <a:xfrm>
            <a:off x="159026" y="2202512"/>
            <a:ext cx="4301656" cy="4106214"/>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 Describes a state declaration; a field of type {@link </a:t>
            </a:r>
            <a:r>
              <a:rPr lang="en-US" altLang="ja-JP" sz="800" dirty="0" err="1">
                <a:solidFill>
                  <a:srgbClr val="00B050"/>
                </a:solidFill>
                <a:latin typeface="Lucida Console" panose="020B0609040504020204" pitchFamily="49" charset="0"/>
              </a:rPr>
              <a:t>StateSpec</a:t>
            </a:r>
            <a:r>
              <a:rPr lang="en-US" altLang="ja-JP" sz="800" dirty="0">
                <a:solidFill>
                  <a:srgbClr val="00B050"/>
                </a:solidFill>
                <a:latin typeface="Lucida Console" panose="020B0609040504020204" pitchFamily="49" charset="0"/>
              </a:rPr>
              <a:t>} annotated with</a:t>
            </a:r>
          </a:p>
          <a:p>
            <a:r>
              <a:rPr lang="en-US" altLang="ja-JP" sz="800" dirty="0">
                <a:solidFill>
                  <a:srgbClr val="00B050"/>
                </a:solidFill>
                <a:latin typeface="Lucida Console" panose="020B0609040504020204" pitchFamily="49" charset="0"/>
              </a:rPr>
              <a:t>+   * {@link </a:t>
            </a:r>
            <a:r>
              <a:rPr lang="en-US" altLang="ja-JP" sz="800" dirty="0" err="1">
                <a:solidFill>
                  <a:srgbClr val="00B050"/>
                </a:solidFill>
                <a:latin typeface="Lucida Console" panose="020B0609040504020204" pitchFamily="49" charset="0"/>
              </a:rPr>
              <a:t>DoFn.StateId</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@AutoValue</a:t>
            </a:r>
          </a:p>
          <a:p>
            <a:r>
              <a:rPr lang="en-US" altLang="ja-JP" sz="800" dirty="0">
                <a:solidFill>
                  <a:srgbClr val="00B050"/>
                </a:solidFill>
                <a:latin typeface="Lucida Console" panose="020B0609040504020204" pitchFamily="49" charset="0"/>
              </a:rPr>
              <a:t>+  public abstract static class </a:t>
            </a:r>
            <a:r>
              <a:rPr lang="en-US" altLang="ja-JP" sz="800" dirty="0" err="1">
                <a:solidFill>
                  <a:srgbClr val="00B050"/>
                </a:solidFill>
                <a:latin typeface="Lucida Console" panose="020B0609040504020204" pitchFamily="49" charset="0"/>
              </a:rPr>
              <a:t>StateDeclaration</a:t>
            </a:r>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public abstract String id();</a:t>
            </a:r>
          </a:p>
          <a:p>
            <a:r>
              <a:rPr lang="en-US" altLang="ja-JP" sz="800" dirty="0">
                <a:solidFill>
                  <a:srgbClr val="00B050"/>
                </a:solidFill>
                <a:latin typeface="Lucida Console" panose="020B0609040504020204" pitchFamily="49" charset="0"/>
              </a:rPr>
              <a:t>+    public abstract Field field();</a:t>
            </a:r>
          </a:p>
          <a:p>
            <a:r>
              <a:rPr lang="en-US" altLang="ja-JP" sz="800" dirty="0">
                <a:solidFill>
                  <a:srgbClr val="00B050"/>
                </a:solidFill>
                <a:latin typeface="Lucida Console" panose="020B0609040504020204" pitchFamily="49" charset="0"/>
              </a:rPr>
              <a:t>+    public abstract </a:t>
            </a:r>
            <a:r>
              <a:rPr lang="en-US" altLang="ja-JP" sz="800" dirty="0" err="1">
                <a:solidFill>
                  <a:srgbClr val="00B050"/>
                </a:solidFill>
                <a:latin typeface="Lucida Console" panose="020B0609040504020204" pitchFamily="49" charset="0"/>
              </a:rPr>
              <a:t>TypeDescriptor</a:t>
            </a:r>
            <a:r>
              <a:rPr lang="en-US" altLang="ja-JP" sz="800" dirty="0">
                <a:solidFill>
                  <a:srgbClr val="00B050"/>
                </a:solidFill>
                <a:latin typeface="Lucida Console" panose="020B0609040504020204" pitchFamily="49" charset="0"/>
              </a:rPr>
              <a:t>&lt;? extends State&gt; </a:t>
            </a:r>
            <a:r>
              <a:rPr lang="en-US" altLang="ja-JP" sz="800" dirty="0" err="1">
                <a:solidFill>
                  <a:srgbClr val="00B050"/>
                </a:solidFill>
                <a:latin typeface="Lucida Console" panose="020B0609040504020204" pitchFamily="49" charset="0"/>
              </a:rPr>
              <a:t>stateType</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static </a:t>
            </a:r>
            <a:r>
              <a:rPr lang="en-US" altLang="ja-JP" sz="800" dirty="0" err="1">
                <a:solidFill>
                  <a:srgbClr val="00B050"/>
                </a:solidFill>
                <a:latin typeface="Lucida Console" panose="020B0609040504020204" pitchFamily="49" charset="0"/>
              </a:rPr>
              <a:t>StateDeclaration</a:t>
            </a:r>
            <a:r>
              <a:rPr lang="en-US" altLang="ja-JP" sz="800" dirty="0">
                <a:solidFill>
                  <a:srgbClr val="00B050"/>
                </a:solidFill>
                <a:latin typeface="Lucida Console" panose="020B0609040504020204" pitchFamily="49" charset="0"/>
              </a:rPr>
              <a:t> create(</a:t>
            </a:r>
          </a:p>
          <a:p>
            <a:r>
              <a:rPr lang="en-US" altLang="ja-JP" sz="800" dirty="0">
                <a:solidFill>
                  <a:srgbClr val="00B050"/>
                </a:solidFill>
                <a:latin typeface="Lucida Console" panose="020B0609040504020204" pitchFamily="49" charset="0"/>
              </a:rPr>
              <a:t>+        String id, Field </a:t>
            </a:r>
            <a:r>
              <a:rPr lang="en-US" altLang="ja-JP" sz="800" dirty="0" err="1">
                <a:solidFill>
                  <a:srgbClr val="00B050"/>
                </a:solidFill>
                <a:latin typeface="Lucida Console" panose="020B0609040504020204" pitchFamily="49" charset="0"/>
              </a:rPr>
              <a:t>field</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TypeDescriptor</a:t>
            </a:r>
            <a:r>
              <a:rPr lang="en-US" altLang="ja-JP" sz="800" dirty="0">
                <a:solidFill>
                  <a:srgbClr val="00B050"/>
                </a:solidFill>
                <a:latin typeface="Lucida Console" panose="020B0609040504020204" pitchFamily="49" charset="0"/>
              </a:rPr>
              <a:t>&lt;? extends State&gt; </a:t>
            </a:r>
            <a:r>
              <a:rPr lang="en-US" altLang="ja-JP" sz="800" dirty="0" err="1">
                <a:solidFill>
                  <a:srgbClr val="00B050"/>
                </a:solidFill>
                <a:latin typeface="Lucida Console" panose="020B0609040504020204" pitchFamily="49" charset="0"/>
              </a:rPr>
              <a:t>stateType</a:t>
            </a:r>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return new </a:t>
            </a:r>
            <a:r>
              <a:rPr lang="en-US" altLang="ja-JP" sz="800" dirty="0" err="1">
                <a:solidFill>
                  <a:srgbClr val="00B050"/>
                </a:solidFill>
                <a:latin typeface="Lucida Console" panose="020B0609040504020204" pitchFamily="49" charset="0"/>
              </a:rPr>
              <a:t>AutoValue_DoFnSignature_StateDeclaration</a:t>
            </a:r>
            <a:r>
              <a:rPr lang="en-US" altLang="ja-JP" sz="800" dirty="0">
                <a:solidFill>
                  <a:srgbClr val="00B050"/>
                </a:solidFill>
                <a:latin typeface="Lucida Console" panose="020B0609040504020204" pitchFamily="49" charset="0"/>
              </a:rPr>
              <a:t>(id, field, </a:t>
            </a:r>
            <a:r>
              <a:rPr lang="en-US" altLang="ja-JP" sz="800" dirty="0" err="1">
                <a:solidFill>
                  <a:srgbClr val="00B050"/>
                </a:solidFill>
                <a:latin typeface="Lucida Console" panose="020B0609040504020204" pitchFamily="49" charset="0"/>
              </a:rPr>
              <a:t>stateType</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a:t>
            </a:r>
          </a:p>
          <a:p>
            <a:r>
              <a:rPr lang="en-US" altLang="ja-JP" sz="800" dirty="0">
                <a:solidFill>
                  <a:prstClr val="black"/>
                </a:solidFill>
                <a:latin typeface="Lucida Console" panose="020B0609040504020204" pitchFamily="49" charset="0"/>
              </a:rPr>
              <a:t>   /** Describes a {@link </a:t>
            </a:r>
            <a:r>
              <a:rPr lang="en-US" altLang="ja-JP" sz="800" dirty="0" err="1">
                <a:solidFill>
                  <a:prstClr val="black"/>
                </a:solidFill>
                <a:latin typeface="Lucida Console" panose="020B0609040504020204" pitchFamily="49" charset="0"/>
              </a:rPr>
              <a:t>DoFn.Setup</a:t>
            </a:r>
            <a:r>
              <a:rPr lang="en-US" altLang="ja-JP" sz="800" dirty="0">
                <a:solidFill>
                  <a:prstClr val="black"/>
                </a:solidFill>
                <a:latin typeface="Lucida Console" panose="020B0609040504020204" pitchFamily="49" charset="0"/>
              </a:rPr>
              <a:t>} or {@link </a:t>
            </a:r>
            <a:r>
              <a:rPr lang="en-US" altLang="ja-JP" sz="800" dirty="0" err="1">
                <a:solidFill>
                  <a:prstClr val="black"/>
                </a:solidFill>
                <a:latin typeface="Lucida Console" panose="020B0609040504020204" pitchFamily="49" charset="0"/>
              </a:rPr>
              <a:t>DoFn.Teardown</a:t>
            </a:r>
            <a:r>
              <a:rPr lang="en-US" altLang="ja-JP" sz="800" dirty="0">
                <a:solidFill>
                  <a:prstClr val="black"/>
                </a:solidFill>
                <a:latin typeface="Lucida Console" panose="020B0609040504020204" pitchFamily="49" charset="0"/>
              </a:rPr>
              <a:t>} method. */</a:t>
            </a:r>
          </a:p>
          <a:p>
            <a:r>
              <a:rPr lang="en-US" altLang="ja-JP" sz="800" dirty="0">
                <a:solidFill>
                  <a:prstClr val="black"/>
                </a:solidFill>
                <a:latin typeface="Lucida Console" panose="020B0609040504020204" pitchFamily="49" charset="0"/>
              </a:rPr>
              <a:t>   @AutoValue</a:t>
            </a:r>
          </a:p>
          <a:p>
            <a:r>
              <a:rPr lang="en-US" altLang="ja-JP" sz="800" dirty="0">
                <a:solidFill>
                  <a:srgbClr val="00B050"/>
                </a:solidFill>
                <a:latin typeface="Lucida Console" panose="020B0609040504020204" pitchFamily="49" charset="0"/>
              </a:rPr>
              <a:t>+  public abstract static class </a:t>
            </a:r>
            <a:r>
              <a:rPr lang="en-US" altLang="ja-JP" sz="800" dirty="0" err="1">
                <a:solidFill>
                  <a:srgbClr val="00B050"/>
                </a:solidFill>
                <a:latin typeface="Lucida Console" panose="020B0609040504020204" pitchFamily="49" charset="0"/>
              </a:rPr>
              <a:t>LifecycleMethod</a:t>
            </a:r>
            <a:r>
              <a:rPr lang="en-US" altLang="ja-JP" sz="800" dirty="0">
                <a:solidFill>
                  <a:srgbClr val="00B050"/>
                </a:solidFill>
                <a:latin typeface="Lucida Console" panose="020B0609040504020204" pitchFamily="49" charset="0"/>
              </a:rPr>
              <a:t> implements </a:t>
            </a:r>
            <a:r>
              <a:rPr lang="en-US" altLang="ja-JP" sz="800" dirty="0" err="1">
                <a:solidFill>
                  <a:srgbClr val="00B050"/>
                </a:solidFill>
                <a:latin typeface="Lucida Console" panose="020B0609040504020204" pitchFamily="49" charset="0"/>
              </a:rPr>
              <a:t>DoFnMethod</a:t>
            </a:r>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 The annotated method itself. */</a:t>
            </a:r>
          </a:p>
          <a:p>
            <a:r>
              <a:rPr lang="en-US" altLang="ja-JP" sz="800" dirty="0">
                <a:solidFill>
                  <a:srgbClr val="00B050"/>
                </a:solidFill>
                <a:latin typeface="Lucida Console" panose="020B0609040504020204" pitchFamily="49" charset="0"/>
              </a:rPr>
              <a:t>+    @Override</a:t>
            </a:r>
          </a:p>
          <a:p>
            <a:r>
              <a:rPr lang="en-US" altLang="ja-JP" sz="800" dirty="0">
                <a:solidFill>
                  <a:prstClr val="black"/>
                </a:solidFill>
                <a:latin typeface="Lucida Console" panose="020B0609040504020204" pitchFamily="49" charset="0"/>
              </a:rPr>
              <a:t>     public abstract Method </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a:t>
            </a:r>
          </a:p>
          <a:p>
            <a:endParaRPr lang="ja-JP" altLang="en-US" sz="800" dirty="0">
              <a:solidFill>
                <a:prstClr val="black"/>
              </a:solidFill>
              <a:latin typeface="Lucida Console" panose="020B0609040504020204" pitchFamily="49" charset="0"/>
            </a:endParaRPr>
          </a:p>
          <a:p>
            <a:r>
              <a:rPr lang="en-US" altLang="ja-JP" sz="800" dirty="0">
                <a:solidFill>
                  <a:prstClr val="black"/>
                </a:solidFill>
                <a:latin typeface="Lucida Console" panose="020B0609040504020204" pitchFamily="49" charset="0"/>
              </a:rPr>
              <a:t>     static </a:t>
            </a:r>
            <a:r>
              <a:rPr lang="en-US" altLang="ja-JP" sz="800" dirty="0" err="1">
                <a:solidFill>
                  <a:prstClr val="black"/>
                </a:solidFill>
                <a:latin typeface="Lucida Console" panose="020B0609040504020204" pitchFamily="49" charset="0"/>
              </a:rPr>
              <a:t>LifecycleMethod</a:t>
            </a:r>
            <a:r>
              <a:rPr lang="en-US" altLang="ja-JP" sz="800" dirty="0">
                <a:solidFill>
                  <a:prstClr val="black"/>
                </a:solidFill>
                <a:latin typeface="Lucida Console" panose="020B0609040504020204" pitchFamily="49" charset="0"/>
              </a:rPr>
              <a:t> create(Method </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 {</a:t>
            </a:r>
          </a:p>
          <a:p>
            <a:r>
              <a:rPr lang="en-US" altLang="ja-JP" sz="800" dirty="0">
                <a:solidFill>
                  <a:prstClr val="black"/>
                </a:solidFill>
                <a:latin typeface="Lucida Console" panose="020B0609040504020204" pitchFamily="49" charset="0"/>
              </a:rPr>
              <a:t>       return new </a:t>
            </a:r>
            <a:r>
              <a:rPr lang="en-US" altLang="ja-JP" sz="800" dirty="0" err="1">
                <a:solidFill>
                  <a:prstClr val="black"/>
                </a:solidFill>
                <a:latin typeface="Lucida Console" panose="020B0609040504020204" pitchFamily="49" charset="0"/>
              </a:rPr>
              <a:t>AutoValue_DoFnSignature_LifecycleMethod</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a:t>
            </a:r>
          </a:p>
          <a:p>
            <a:r>
              <a:rPr lang="ja-JP" altLang="en-US" sz="800" dirty="0">
                <a:solidFill>
                  <a:prstClr val="black"/>
                </a:solidFill>
                <a:latin typeface="Lucida Console" panose="020B0609040504020204" pitchFamily="49" charset="0"/>
              </a:rPr>
              <a:t>     </a:t>
            </a:r>
            <a:r>
              <a:rPr lang="en-US" altLang="ja-JP" sz="800" dirty="0">
                <a:solidFill>
                  <a:prstClr val="black"/>
                </a:solidFill>
                <a:latin typeface="Lucida Console" panose="020B0609040504020204" pitchFamily="49" charset="0"/>
              </a:rPr>
              <a:t>}</a:t>
            </a:r>
          </a:p>
          <a:p>
            <a:r>
              <a:rPr lang="ja-JP" altLang="en-US" sz="800" dirty="0">
                <a:solidFill>
                  <a:prstClr val="black"/>
                </a:solidFill>
                <a:latin typeface="Lucida Console" panose="020B0609040504020204" pitchFamily="49" charset="0"/>
              </a:rPr>
              <a:t>   </a:t>
            </a:r>
            <a:r>
              <a:rPr lang="en-US" altLang="ja-JP" sz="800" dirty="0">
                <a:solidFill>
                  <a:prstClr val="black"/>
                </a:solidFill>
                <a:latin typeface="Lucida Console" panose="020B0609040504020204" pitchFamily="49" charset="0"/>
              </a:rPr>
              <a:t>}</a:t>
            </a:r>
          </a:p>
        </p:txBody>
      </p:sp>
      <p:sp>
        <p:nvSpPr>
          <p:cNvPr id="12" name="テキスト ボックス 11">
            <a:extLst>
              <a:ext uri="{FF2B5EF4-FFF2-40B4-BE49-F238E27FC236}">
                <a16:creationId xmlns:a16="http://schemas.microsoft.com/office/drawing/2014/main" id="{850F659C-4C23-4921-8305-52753DA8E6C5}"/>
              </a:ext>
            </a:extLst>
          </p:cNvPr>
          <p:cNvSpPr txBox="1"/>
          <p:nvPr/>
        </p:nvSpPr>
        <p:spPr>
          <a:xfrm>
            <a:off x="4683319" y="2202511"/>
            <a:ext cx="4301655" cy="4106214"/>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prstClr val="black"/>
                </a:solidFill>
                <a:latin typeface="Lucida Console" panose="020B0609040504020204" pitchFamily="49" charset="0"/>
              </a:rPr>
              <a:t>/** Describes a {@link </a:t>
            </a:r>
            <a:r>
              <a:rPr lang="en-US" altLang="ja-JP" sz="800" dirty="0" err="1">
                <a:solidFill>
                  <a:prstClr val="black"/>
                </a:solidFill>
                <a:latin typeface="Lucida Console" panose="020B0609040504020204" pitchFamily="49" charset="0"/>
              </a:rPr>
              <a:t>DoFn.Setup</a:t>
            </a:r>
            <a:r>
              <a:rPr lang="en-US" altLang="ja-JP" sz="800" dirty="0">
                <a:solidFill>
                  <a:prstClr val="black"/>
                </a:solidFill>
                <a:latin typeface="Lucida Console" panose="020B0609040504020204" pitchFamily="49" charset="0"/>
              </a:rPr>
              <a:t>} or {@link </a:t>
            </a:r>
            <a:r>
              <a:rPr lang="en-US" altLang="ja-JP" sz="800" dirty="0" err="1">
                <a:solidFill>
                  <a:prstClr val="black"/>
                </a:solidFill>
                <a:latin typeface="Lucida Console" panose="020B0609040504020204" pitchFamily="49" charset="0"/>
              </a:rPr>
              <a:t>DoFn.Teardown</a:t>
            </a:r>
            <a:r>
              <a:rPr lang="en-US" altLang="ja-JP" sz="800" dirty="0">
                <a:solidFill>
                  <a:prstClr val="black"/>
                </a:solidFill>
                <a:latin typeface="Lucida Console" panose="020B0609040504020204" pitchFamily="49" charset="0"/>
              </a:rPr>
              <a:t>} method. */</a:t>
            </a:r>
          </a:p>
          <a:p>
            <a:r>
              <a:rPr lang="en-US" altLang="ja-JP" sz="800" dirty="0">
                <a:solidFill>
                  <a:prstClr val="black"/>
                </a:solidFill>
                <a:latin typeface="Lucida Console" panose="020B0609040504020204" pitchFamily="49" charset="0"/>
              </a:rPr>
              <a:t>   @AutoValue</a:t>
            </a:r>
          </a:p>
          <a:p>
            <a:r>
              <a:rPr lang="en-US" altLang="ja-JP" sz="800" dirty="0">
                <a:solidFill>
                  <a:srgbClr val="FF0000"/>
                </a:solidFill>
                <a:latin typeface="Lucida Console" panose="020B0609040504020204" pitchFamily="49" charset="0"/>
              </a:rPr>
              <a:t>-  public abstract static class </a:t>
            </a:r>
            <a:r>
              <a:rPr lang="en-US" altLang="ja-JP" sz="800" dirty="0" err="1">
                <a:solidFill>
                  <a:srgbClr val="FF0000"/>
                </a:solidFill>
                <a:latin typeface="Lucida Console" panose="020B0609040504020204" pitchFamily="49" charset="0"/>
              </a:rPr>
              <a:t>LifecycleMethod</a:t>
            </a:r>
            <a:r>
              <a:rPr lang="en-US" altLang="ja-JP" sz="800" dirty="0">
                <a:solidFill>
                  <a:srgbClr val="FF0000"/>
                </a:solidFill>
                <a:latin typeface="Lucida Console" panose="020B0609040504020204" pitchFamily="49" charset="0"/>
              </a:rPr>
              <a:t> {</a:t>
            </a:r>
          </a:p>
          <a:p>
            <a:r>
              <a:rPr lang="en-US" altLang="ja-JP" sz="800" dirty="0">
                <a:solidFill>
                  <a:prstClr val="black"/>
                </a:solidFill>
                <a:latin typeface="Lucida Console" panose="020B0609040504020204" pitchFamily="49" charset="0"/>
              </a:rPr>
              <a:t>public abstract Method </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a:t>
            </a:r>
          </a:p>
          <a:p>
            <a:endParaRPr lang="ja-JP" altLang="en-US" sz="800" dirty="0">
              <a:solidFill>
                <a:prstClr val="black"/>
              </a:solidFill>
              <a:latin typeface="Lucida Console" panose="020B0609040504020204" pitchFamily="49" charset="0"/>
            </a:endParaRPr>
          </a:p>
          <a:p>
            <a:r>
              <a:rPr lang="en-US" altLang="ja-JP" sz="800" dirty="0">
                <a:solidFill>
                  <a:prstClr val="black"/>
                </a:solidFill>
                <a:latin typeface="Lucida Console" panose="020B0609040504020204" pitchFamily="49" charset="0"/>
              </a:rPr>
              <a:t>     static </a:t>
            </a:r>
            <a:r>
              <a:rPr lang="en-US" altLang="ja-JP" sz="800" dirty="0" err="1">
                <a:solidFill>
                  <a:prstClr val="black"/>
                </a:solidFill>
                <a:latin typeface="Lucida Console" panose="020B0609040504020204" pitchFamily="49" charset="0"/>
              </a:rPr>
              <a:t>LifecycleMethod</a:t>
            </a:r>
            <a:r>
              <a:rPr lang="en-US" altLang="ja-JP" sz="800" dirty="0">
                <a:solidFill>
                  <a:prstClr val="black"/>
                </a:solidFill>
                <a:latin typeface="Lucida Console" panose="020B0609040504020204" pitchFamily="49" charset="0"/>
              </a:rPr>
              <a:t> create(Method </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 {</a:t>
            </a:r>
          </a:p>
          <a:p>
            <a:r>
              <a:rPr lang="en-US" altLang="ja-JP" sz="800" dirty="0">
                <a:solidFill>
                  <a:prstClr val="black"/>
                </a:solidFill>
                <a:latin typeface="Lucida Console" panose="020B0609040504020204" pitchFamily="49" charset="0"/>
              </a:rPr>
              <a:t>       return new </a:t>
            </a:r>
            <a:r>
              <a:rPr lang="en-US" altLang="ja-JP" sz="800" dirty="0" err="1">
                <a:solidFill>
                  <a:prstClr val="black"/>
                </a:solidFill>
                <a:latin typeface="Lucida Console" panose="020B0609040504020204" pitchFamily="49" charset="0"/>
              </a:rPr>
              <a:t>AutoValue_DoFnSignature_LifecycleMethod</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targetMethod</a:t>
            </a:r>
            <a:r>
              <a:rPr lang="en-US" altLang="ja-JP" sz="800" dirty="0">
                <a:solidFill>
                  <a:prstClr val="black"/>
                </a:solidFill>
                <a:latin typeface="Lucida Console" panose="020B0609040504020204" pitchFamily="49" charset="0"/>
              </a:rPr>
              <a:t>);</a:t>
            </a:r>
          </a:p>
          <a:p>
            <a:r>
              <a:rPr lang="ja-JP" altLang="en-US" sz="800" dirty="0">
                <a:solidFill>
                  <a:prstClr val="black"/>
                </a:solidFill>
                <a:latin typeface="Lucida Console" panose="020B0609040504020204" pitchFamily="49" charset="0"/>
              </a:rPr>
              <a:t>     </a:t>
            </a:r>
            <a:r>
              <a:rPr lang="en-US" altLang="ja-JP" sz="800" dirty="0">
                <a:solidFill>
                  <a:prstClr val="black"/>
                </a:solidFill>
                <a:latin typeface="Lucida Console" panose="020B0609040504020204" pitchFamily="49" charset="0"/>
              </a:rPr>
              <a:t>}</a:t>
            </a:r>
          </a:p>
          <a:p>
            <a:r>
              <a:rPr lang="ja-JP" altLang="en-US" sz="800" dirty="0">
                <a:solidFill>
                  <a:prstClr val="black"/>
                </a:solidFill>
                <a:latin typeface="Lucida Console" panose="020B0609040504020204" pitchFamily="49" charset="0"/>
              </a:rPr>
              <a:t>   </a:t>
            </a:r>
            <a:r>
              <a:rPr lang="en-US" altLang="ja-JP" sz="800" dirty="0">
                <a:solidFill>
                  <a:prstClr val="black"/>
                </a:solidFill>
                <a:latin typeface="Lucida Console" panose="020B0609040504020204" pitchFamily="49" charset="0"/>
              </a:rPr>
              <a:t>}</a:t>
            </a:r>
          </a:p>
        </p:txBody>
      </p:sp>
    </p:spTree>
    <p:extLst>
      <p:ext uri="{BB962C8B-B14F-4D97-AF65-F5344CB8AC3E}">
        <p14:creationId xmlns:p14="http://schemas.microsoft.com/office/powerpoint/2010/main" val="7667597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kumimoji="1" lang="ja-JP" altLang="en-US" dirty="0"/>
              <a:t>サンプル（フォーマット）</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en-US" altLang="ja-JP" sz="2400" dirty="0" err="1"/>
              <a:t>c</a:t>
            </a:r>
            <a:r>
              <a:rPr kumimoji="1" lang="en-US" altLang="ja-JP" sz="2400" dirty="0" err="1"/>
              <a:t>ordova</a:t>
            </a:r>
            <a:r>
              <a:rPr kumimoji="1" lang="en-US" altLang="ja-JP" sz="2400" dirty="0"/>
              <a:t>-android</a:t>
            </a:r>
            <a:r>
              <a:rPr kumimoji="1" lang="ja-JP" altLang="en-US" sz="2400" dirty="0"/>
              <a:t>プロジェクト内の</a:t>
            </a:r>
            <a:r>
              <a:rPr kumimoji="1" lang="en-US" altLang="ja-JP" sz="2400" dirty="0"/>
              <a:t>CordovaChromeClient.java</a:t>
            </a:r>
            <a:endParaRPr kumimoji="1" lang="ja-JP" altLang="en-US" sz="24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12</a:t>
            </a:fld>
            <a:endParaRPr lang="en-US" altLang="ja-JP" dirty="0"/>
          </a:p>
        </p:txBody>
      </p:sp>
      <p:sp>
        <p:nvSpPr>
          <p:cNvPr id="7" name="テキスト ボックス 6">
            <a:extLst>
              <a:ext uri="{FF2B5EF4-FFF2-40B4-BE49-F238E27FC236}">
                <a16:creationId xmlns:a16="http://schemas.microsoft.com/office/drawing/2014/main" id="{60931C0D-79ED-45DF-9BA0-C50755C945FD}"/>
              </a:ext>
            </a:extLst>
          </p:cNvPr>
          <p:cNvSpPr txBox="1"/>
          <p:nvPr/>
        </p:nvSpPr>
        <p:spPr>
          <a:xfrm>
            <a:off x="2081661" y="2647106"/>
            <a:ext cx="4969565" cy="1563788"/>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dlg.setPositiveButton</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android.R.string.ok</a:t>
            </a:r>
            <a:r>
              <a:rPr lang="en-US" altLang="ja-JP" sz="800" dirty="0">
                <a:solidFill>
                  <a:prstClr val="black"/>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new </a:t>
            </a:r>
            <a:r>
              <a:rPr lang="en-US" altLang="ja-JP" sz="800" dirty="0" err="1">
                <a:solidFill>
                  <a:srgbClr val="00B050"/>
                </a:solidFill>
                <a:latin typeface="Lucida Console" panose="020B0609040504020204" pitchFamily="49" charset="0"/>
              </a:rPr>
              <a:t>DialogInterface.OnClickListener</a:t>
            </a:r>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public void </a:t>
            </a:r>
            <a:r>
              <a:rPr lang="en-US" altLang="ja-JP" sz="800" dirty="0" err="1">
                <a:solidFill>
                  <a:srgbClr val="00B050"/>
                </a:solidFill>
                <a:latin typeface="Lucida Console" panose="020B0609040504020204" pitchFamily="49" charset="0"/>
              </a:rPr>
              <a:t>onClick</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DialogInterface</a:t>
            </a:r>
            <a:r>
              <a:rPr lang="en-US" altLang="ja-JP" sz="800" dirty="0">
                <a:solidFill>
                  <a:srgbClr val="00B050"/>
                </a:solidFill>
                <a:latin typeface="Lucida Console" panose="020B0609040504020204" pitchFamily="49" charset="0"/>
              </a:rPr>
              <a:t> dialog, int which) {</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result.confirm</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a:t>
            </a:r>
          </a:p>
          <a:p>
            <a:r>
              <a:rPr lang="en-US" altLang="ja-JP" sz="800" dirty="0" err="1">
                <a:solidFill>
                  <a:prstClr val="black"/>
                </a:solidFill>
                <a:latin typeface="Lucida Console" panose="020B0609040504020204" pitchFamily="49" charset="0"/>
              </a:rPr>
              <a:t>dlg.setNegativeButton</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android.R.string.cancel</a:t>
            </a:r>
            <a:r>
              <a:rPr lang="en-US" altLang="ja-JP" sz="800" dirty="0">
                <a:solidFill>
                  <a:prstClr val="black"/>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new </a:t>
            </a:r>
            <a:r>
              <a:rPr lang="en-US" altLang="ja-JP" sz="800" dirty="0" err="1">
                <a:solidFill>
                  <a:srgbClr val="00B050"/>
                </a:solidFill>
                <a:latin typeface="Lucida Console" panose="020B0609040504020204" pitchFamily="49" charset="0"/>
              </a:rPr>
              <a:t>DialogInterface.OnClickListener</a:t>
            </a:r>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public void </a:t>
            </a:r>
            <a:r>
              <a:rPr lang="en-US" altLang="ja-JP" sz="800" dirty="0" err="1">
                <a:solidFill>
                  <a:srgbClr val="00B050"/>
                </a:solidFill>
                <a:latin typeface="Lucida Console" panose="020B0609040504020204" pitchFamily="49" charset="0"/>
              </a:rPr>
              <a:t>onClick</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DialogInterface</a:t>
            </a:r>
            <a:r>
              <a:rPr lang="en-US" altLang="ja-JP" sz="800" dirty="0">
                <a:solidFill>
                  <a:srgbClr val="00B050"/>
                </a:solidFill>
                <a:latin typeface="Lucida Console" panose="020B0609040504020204" pitchFamily="49" charset="0"/>
              </a:rPr>
              <a:t> dialog, int which) {</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result.cancel</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a:t>
            </a:r>
          </a:p>
          <a:p>
            <a:r>
              <a:rPr lang="en-US" altLang="ja-JP" sz="800" dirty="0">
                <a:solidFill>
                  <a:srgbClr val="00B050"/>
                </a:solidFill>
                <a:latin typeface="Lucida Console" panose="020B0609040504020204" pitchFamily="49" charset="0"/>
              </a:rPr>
              <a:t>+                });</a:t>
            </a:r>
          </a:p>
        </p:txBody>
      </p:sp>
      <p:sp>
        <p:nvSpPr>
          <p:cNvPr id="8" name="テキスト ボックス 7">
            <a:extLst>
              <a:ext uri="{FF2B5EF4-FFF2-40B4-BE49-F238E27FC236}">
                <a16:creationId xmlns:a16="http://schemas.microsoft.com/office/drawing/2014/main" id="{55747996-D3BA-47F5-9145-58CC595897F9}"/>
              </a:ext>
            </a:extLst>
          </p:cNvPr>
          <p:cNvSpPr txBox="1"/>
          <p:nvPr/>
        </p:nvSpPr>
        <p:spPr>
          <a:xfrm>
            <a:off x="2081661" y="4527273"/>
            <a:ext cx="4969565" cy="1563787"/>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dlg.setPositiveButton</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android.R.string.ok</a:t>
            </a:r>
            <a:r>
              <a:rPr lang="en-US" altLang="ja-JP" sz="800" dirty="0">
                <a:solidFill>
                  <a:prstClr val="black"/>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new </a:t>
            </a:r>
            <a:r>
              <a:rPr lang="en-US" altLang="ja-JP" sz="800" dirty="0" err="1">
                <a:solidFill>
                  <a:srgbClr val="FF0000"/>
                </a:solidFill>
                <a:latin typeface="Lucida Console" panose="020B0609040504020204" pitchFamily="49" charset="0"/>
              </a:rPr>
              <a:t>DialogInterface.OnClickListener</a:t>
            </a:r>
            <a:r>
              <a:rPr lang="en-US" altLang="ja-JP" sz="800" dirty="0">
                <a:solidFill>
                  <a:srgbClr val="FF0000"/>
                </a:solidFill>
                <a:latin typeface="Lucida Console" panose="020B0609040504020204" pitchFamily="49" charset="0"/>
              </a:rPr>
              <a:t>() {</a:t>
            </a:r>
          </a:p>
          <a:p>
            <a:r>
              <a:rPr lang="en-US" altLang="ja-JP" sz="800" dirty="0">
                <a:solidFill>
                  <a:srgbClr val="FF0000"/>
                </a:solidFill>
                <a:latin typeface="Lucida Console" panose="020B0609040504020204" pitchFamily="49" charset="0"/>
              </a:rPr>
              <a:t>-                public void </a:t>
            </a:r>
            <a:r>
              <a:rPr lang="en-US" altLang="ja-JP" sz="800" dirty="0" err="1">
                <a:solidFill>
                  <a:srgbClr val="FF0000"/>
                </a:solidFill>
                <a:latin typeface="Lucida Console" panose="020B0609040504020204" pitchFamily="49" charset="0"/>
              </a:rPr>
              <a:t>onClick</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DialogInterface</a:t>
            </a:r>
            <a:r>
              <a:rPr lang="en-US" altLang="ja-JP" sz="800" dirty="0">
                <a:solidFill>
                  <a:srgbClr val="FF0000"/>
                </a:solidFill>
                <a:latin typeface="Lucida Console" panose="020B0609040504020204" pitchFamily="49" charset="0"/>
              </a:rPr>
              <a:t> dialog, int which) {</a:t>
            </a: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result.confirm</a:t>
            </a:r>
            <a:r>
              <a:rPr lang="en-US" altLang="ja-JP" sz="800" dirty="0">
                <a:solidFill>
                  <a:srgbClr val="FF0000"/>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a:t>
            </a:r>
          </a:p>
          <a:p>
            <a:r>
              <a:rPr lang="en-US" altLang="ja-JP" sz="800" dirty="0">
                <a:solidFill>
                  <a:srgbClr val="FF0000"/>
                </a:solidFill>
                <a:latin typeface="Lucida Console" panose="020B0609040504020204" pitchFamily="49" charset="0"/>
              </a:rPr>
              <a:t>-            });</a:t>
            </a:r>
          </a:p>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dlg.setNegativeButton</a:t>
            </a:r>
            <a:r>
              <a:rPr lang="en-US" altLang="ja-JP" sz="800" dirty="0">
                <a:solidFill>
                  <a:prstClr val="black"/>
                </a:solidFill>
                <a:latin typeface="Lucida Console" panose="020B0609040504020204" pitchFamily="49" charset="0"/>
              </a:rPr>
              <a:t>(</a:t>
            </a:r>
            <a:r>
              <a:rPr lang="en-US" altLang="ja-JP" sz="800" dirty="0" err="1">
                <a:solidFill>
                  <a:prstClr val="black"/>
                </a:solidFill>
                <a:latin typeface="Lucida Console" panose="020B0609040504020204" pitchFamily="49" charset="0"/>
              </a:rPr>
              <a:t>android.R.string.cancel</a:t>
            </a:r>
            <a:r>
              <a:rPr lang="en-US" altLang="ja-JP" sz="800" dirty="0">
                <a:solidFill>
                  <a:prstClr val="black"/>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new </a:t>
            </a:r>
            <a:r>
              <a:rPr lang="en-US" altLang="ja-JP" sz="800" dirty="0" err="1">
                <a:solidFill>
                  <a:srgbClr val="FF0000"/>
                </a:solidFill>
                <a:latin typeface="Lucida Console" panose="020B0609040504020204" pitchFamily="49" charset="0"/>
              </a:rPr>
              <a:t>DialogInterface.OnClickListener</a:t>
            </a:r>
            <a:r>
              <a:rPr lang="en-US" altLang="ja-JP" sz="800" dirty="0">
                <a:solidFill>
                  <a:srgbClr val="FF0000"/>
                </a:solidFill>
                <a:latin typeface="Lucida Console" panose="020B0609040504020204" pitchFamily="49" charset="0"/>
              </a:rPr>
              <a:t>() {</a:t>
            </a:r>
          </a:p>
          <a:p>
            <a:r>
              <a:rPr lang="en-US" altLang="ja-JP" sz="800" dirty="0">
                <a:solidFill>
                  <a:srgbClr val="FF0000"/>
                </a:solidFill>
                <a:latin typeface="Lucida Console" panose="020B0609040504020204" pitchFamily="49" charset="0"/>
              </a:rPr>
              <a:t>-                public void </a:t>
            </a:r>
            <a:r>
              <a:rPr lang="en-US" altLang="ja-JP" sz="800" dirty="0" err="1">
                <a:solidFill>
                  <a:srgbClr val="FF0000"/>
                </a:solidFill>
                <a:latin typeface="Lucida Console" panose="020B0609040504020204" pitchFamily="49" charset="0"/>
              </a:rPr>
              <a:t>onClick</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DialogInterface</a:t>
            </a:r>
            <a:r>
              <a:rPr lang="en-US" altLang="ja-JP" sz="800" dirty="0">
                <a:solidFill>
                  <a:srgbClr val="FF0000"/>
                </a:solidFill>
                <a:latin typeface="Lucida Console" panose="020B0609040504020204" pitchFamily="49" charset="0"/>
              </a:rPr>
              <a:t> dialog, int which) {</a:t>
            </a: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result.cancel</a:t>
            </a:r>
            <a:r>
              <a:rPr lang="en-US" altLang="ja-JP" sz="800" dirty="0">
                <a:solidFill>
                  <a:srgbClr val="FF0000"/>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a:t>
            </a:r>
          </a:p>
          <a:p>
            <a:r>
              <a:rPr lang="en-US" altLang="ja-JP" sz="800" dirty="0">
                <a:solidFill>
                  <a:srgbClr val="FF0000"/>
                </a:solidFill>
                <a:latin typeface="Lucida Console" panose="020B0609040504020204" pitchFamily="49" charset="0"/>
              </a:rPr>
              <a:t>-            });</a:t>
            </a:r>
            <a:endParaRPr kumimoji="1" lang="ja-JP" altLang="en-US" sz="800" dirty="0">
              <a:solidFill>
                <a:srgbClr val="FF0000"/>
              </a:solidFill>
              <a:latin typeface="Lucida Console" panose="020B0609040504020204" pitchFamily="49" charset="0"/>
            </a:endParaRPr>
          </a:p>
        </p:txBody>
      </p:sp>
    </p:spTree>
    <p:extLst>
      <p:ext uri="{BB962C8B-B14F-4D97-AF65-F5344CB8AC3E}">
        <p14:creationId xmlns:p14="http://schemas.microsoft.com/office/powerpoint/2010/main" val="453227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kumimoji="1" lang="ja-JP" altLang="en-US" dirty="0"/>
              <a:t>サンプル（リファクタリング）</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en-US" altLang="ja-JP" sz="2400" dirty="0" err="1"/>
              <a:t>dubbo</a:t>
            </a:r>
            <a:r>
              <a:rPr kumimoji="1" lang="ja-JP" altLang="en-US" sz="2400" dirty="0"/>
              <a:t>プロジェクト内の</a:t>
            </a:r>
            <a:r>
              <a:rPr kumimoji="1" lang="en-US" altLang="ja-JP" sz="2400" dirty="0"/>
              <a:t>ExtensionLoader.java</a:t>
            </a:r>
            <a:endParaRPr kumimoji="1" lang="ja-JP" altLang="en-US" sz="24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13</a:t>
            </a:fld>
            <a:endParaRPr lang="en-US" altLang="ja-JP" dirty="0"/>
          </a:p>
        </p:txBody>
      </p:sp>
      <p:sp>
        <p:nvSpPr>
          <p:cNvPr id="7" name="テキスト ボックス 6">
            <a:extLst>
              <a:ext uri="{FF2B5EF4-FFF2-40B4-BE49-F238E27FC236}">
                <a16:creationId xmlns:a16="http://schemas.microsoft.com/office/drawing/2014/main" id="{49544686-94A6-4043-BB62-57C64CBB58D7}"/>
              </a:ext>
            </a:extLst>
          </p:cNvPr>
          <p:cNvSpPr txBox="1"/>
          <p:nvPr/>
        </p:nvSpPr>
        <p:spPr>
          <a:xfrm>
            <a:off x="129616" y="2346556"/>
            <a:ext cx="8873656" cy="1660901"/>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prstClr val="black"/>
                </a:solidFill>
                <a:latin typeface="Lucida Console" panose="020B0609040504020204" pitchFamily="49" charset="0"/>
              </a:rPr>
              <a:t>public class </a:t>
            </a:r>
            <a:r>
              <a:rPr lang="en-US" altLang="ja-JP" sz="800" dirty="0" err="1">
                <a:solidFill>
                  <a:prstClr val="black"/>
                </a:solidFill>
                <a:latin typeface="Lucida Console" panose="020B0609040504020204" pitchFamily="49" charset="0"/>
              </a:rPr>
              <a:t>ExtensionLoader</a:t>
            </a:r>
            <a:r>
              <a:rPr lang="en-US" altLang="ja-JP" sz="800" dirty="0">
                <a:solidFill>
                  <a:prstClr val="black"/>
                </a:solidFill>
                <a:latin typeface="Lucida Console" panose="020B0609040504020204" pitchFamily="49" charset="0"/>
              </a:rPr>
              <a:t>&lt;T&gt; {</a:t>
            </a:r>
          </a:p>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type.getName</a:t>
            </a:r>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Arrays.toString</a:t>
            </a:r>
            <a:r>
              <a:rPr lang="en-US" altLang="ja-JP" sz="800" dirty="0">
                <a:solidFill>
                  <a:prstClr val="black"/>
                </a:solidFill>
                <a:latin typeface="Lucida Console" panose="020B0609040504020204" pitchFamily="49" charset="0"/>
              </a:rPr>
              <a:t>(value));</a:t>
            </a:r>
          </a:p>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code.append</a:t>
            </a:r>
            <a:r>
              <a:rPr lang="en-US" altLang="ja-JP" sz="800" dirty="0">
                <a:solidFill>
                  <a:prstClr val="black"/>
                </a:solidFill>
                <a:latin typeface="Lucida Console" panose="020B0609040504020204" pitchFamily="49" charset="0"/>
              </a:rPr>
              <a:t>(s);</a:t>
            </a:r>
          </a:p>
          <a:p>
            <a:endParaRPr lang="ja-JP" altLang="en-US" sz="800" dirty="0">
              <a:solidFill>
                <a:prstClr val="black"/>
              </a:solidFill>
              <a:latin typeface="Lucida Console" panose="020B0609040504020204" pitchFamily="49" charset="0"/>
            </a:endParaRPr>
          </a:p>
          <a:p>
            <a:r>
              <a:rPr lang="en-US" altLang="ja-JP" sz="800" dirty="0">
                <a:solidFill>
                  <a:srgbClr val="00B050"/>
                </a:solidFill>
                <a:latin typeface="Lucida Console" panose="020B0609040504020204" pitchFamily="49" charset="0"/>
              </a:rPr>
              <a:t>+                s = </a:t>
            </a:r>
            <a:r>
              <a:rPr lang="en-US" altLang="ja-JP" sz="800" dirty="0" err="1">
                <a:solidFill>
                  <a:srgbClr val="00B050"/>
                </a:solidFill>
                <a:latin typeface="Lucida Console" panose="020B0609040504020204" pitchFamily="49" charset="0"/>
              </a:rPr>
              <a:t>String.format</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n%s</a:t>
            </a:r>
            <a:r>
              <a:rPr lang="en-US" altLang="ja-JP" sz="800" dirty="0">
                <a:solidFill>
                  <a:srgbClr val="00B050"/>
                </a:solidFill>
                <a:latin typeface="Lucida Console" panose="020B0609040504020204" pitchFamily="49" charset="0"/>
              </a:rPr>
              <a:t> extension = null;\n try {\</a:t>
            </a:r>
            <a:r>
              <a:rPr lang="en-US" altLang="ja-JP" sz="800" dirty="0" err="1">
                <a:solidFill>
                  <a:srgbClr val="00B050"/>
                </a:solidFill>
                <a:latin typeface="Lucida Console" panose="020B0609040504020204" pitchFamily="49" charset="0"/>
              </a:rPr>
              <a:t>nextension</a:t>
            </a:r>
            <a:r>
              <a:rPr lang="en-US" altLang="ja-JP" sz="800" dirty="0">
                <a:solidFill>
                  <a:srgbClr val="00B050"/>
                </a:solidFill>
                <a:latin typeface="Lucida Console" panose="020B0609040504020204" pitchFamily="49" charset="0"/>
              </a:rPr>
              <a:t> = (%&lt;s)%</a:t>
            </a:r>
            <a:r>
              <a:rPr lang="en-US" altLang="ja-JP" sz="800" dirty="0" err="1">
                <a:solidFill>
                  <a:srgbClr val="00B050"/>
                </a:solidFill>
                <a:latin typeface="Lucida Console" panose="020B0609040504020204" pitchFamily="49" charset="0"/>
              </a:rPr>
              <a:t>s.getExtensionLoader</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s.class</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getExtension</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extName</a:t>
            </a:r>
            <a:r>
              <a:rPr lang="en-US" altLang="ja-JP" sz="800" dirty="0">
                <a:solidFill>
                  <a:srgbClr val="00B050"/>
                </a:solidFill>
                <a:latin typeface="Lucida Console" panose="020B0609040504020204" pitchFamily="49" charset="0"/>
              </a:rPr>
              <a:t>);\n}catch(Exception e){\n",</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type.getName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ExtensionLoader.class.getSimpleName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type.getName</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s += </a:t>
            </a:r>
            <a:r>
              <a:rPr lang="en-US" altLang="ja-JP" sz="800" dirty="0" err="1">
                <a:solidFill>
                  <a:srgbClr val="00B050"/>
                </a:solidFill>
                <a:latin typeface="Lucida Console" panose="020B0609040504020204" pitchFamily="49" charset="0"/>
              </a:rPr>
              <a:t>String.format</a:t>
            </a:r>
            <a:r>
              <a:rPr lang="en-US" altLang="ja-JP" sz="800" dirty="0">
                <a:solidFill>
                  <a:srgbClr val="00B050"/>
                </a:solidFill>
                <a:latin typeface="Lucida Console" panose="020B0609040504020204" pitchFamily="49" charset="0"/>
              </a:rPr>
              <a:t>("if (</a:t>
            </a:r>
            <a:r>
              <a:rPr lang="en-US" altLang="ja-JP" sz="800" dirty="0" err="1">
                <a:solidFill>
                  <a:srgbClr val="00B050"/>
                </a:solidFill>
                <a:latin typeface="Lucida Console" panose="020B0609040504020204" pitchFamily="49" charset="0"/>
              </a:rPr>
              <a:t>count.incrementAndGet</a:t>
            </a:r>
            <a:r>
              <a:rPr lang="en-US" altLang="ja-JP" sz="800" dirty="0">
                <a:solidFill>
                  <a:srgbClr val="00B050"/>
                </a:solidFill>
                <a:latin typeface="Lucida Console" panose="020B0609040504020204" pitchFamily="49" charset="0"/>
              </a:rPr>
              <a:t>() == 1) {\</a:t>
            </a:r>
            <a:r>
              <a:rPr lang="en-US" altLang="ja-JP" sz="800" dirty="0" err="1">
                <a:solidFill>
                  <a:srgbClr val="00B050"/>
                </a:solidFill>
                <a:latin typeface="Lucida Console" panose="020B0609040504020204" pitchFamily="49" charset="0"/>
              </a:rPr>
              <a:t>nlogger.warn</a:t>
            </a:r>
            <a:r>
              <a:rPr lang="en-US" altLang="ja-JP" sz="800" dirty="0">
                <a:solidFill>
                  <a:srgbClr val="00B050"/>
                </a:solidFill>
                <a:latin typeface="Lucida Console" panose="020B0609040504020204" pitchFamily="49" charset="0"/>
              </a:rPr>
              <a:t>(\"Failed to find extension named \" + </a:t>
            </a:r>
            <a:r>
              <a:rPr lang="en-US" altLang="ja-JP" sz="800" dirty="0" err="1">
                <a:solidFill>
                  <a:srgbClr val="00B050"/>
                </a:solidFill>
                <a:latin typeface="Lucida Console" panose="020B0609040504020204" pitchFamily="49" charset="0"/>
              </a:rPr>
              <a:t>extName</a:t>
            </a:r>
            <a:r>
              <a:rPr lang="en-US" altLang="ja-JP" sz="800" dirty="0">
                <a:solidFill>
                  <a:srgbClr val="00B050"/>
                </a:solidFill>
                <a:latin typeface="Lucida Console" panose="020B0609040504020204" pitchFamily="49" charset="0"/>
              </a:rPr>
              <a:t> + \" for type %s, will use default extension %s instead.\", e);\n}\n",</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type.getName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defaultExtName</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s += </a:t>
            </a:r>
            <a:r>
              <a:rPr lang="en-US" altLang="ja-JP" sz="800" dirty="0" err="1">
                <a:solidFill>
                  <a:srgbClr val="00B050"/>
                </a:solidFill>
                <a:latin typeface="Lucida Console" panose="020B0609040504020204" pitchFamily="49" charset="0"/>
              </a:rPr>
              <a:t>String.format</a:t>
            </a:r>
            <a:r>
              <a:rPr lang="en-US" altLang="ja-JP" sz="800" dirty="0">
                <a:solidFill>
                  <a:srgbClr val="00B050"/>
                </a:solidFill>
                <a:latin typeface="Lucida Console" panose="020B0609040504020204" pitchFamily="49" charset="0"/>
              </a:rPr>
              <a:t>("extension = (%s)%</a:t>
            </a:r>
            <a:r>
              <a:rPr lang="en-US" altLang="ja-JP" sz="800" dirty="0" err="1">
                <a:solidFill>
                  <a:srgbClr val="00B050"/>
                </a:solidFill>
                <a:latin typeface="Lucida Console" panose="020B0609040504020204" pitchFamily="49" charset="0"/>
              </a:rPr>
              <a:t>s.getExtensionLoader</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s.class</a:t>
            </a:r>
            <a:r>
              <a:rPr lang="en-US" altLang="ja-JP" sz="800" dirty="0">
                <a:solidFill>
                  <a:srgbClr val="00B050"/>
                </a:solidFill>
                <a:latin typeface="Lucida Console" panose="020B0609040504020204" pitchFamily="49" charset="0"/>
              </a:rPr>
              <a:t>).</a:t>
            </a:r>
            <a:r>
              <a:rPr lang="en-US" altLang="ja-JP" sz="800" dirty="0" err="1">
                <a:solidFill>
                  <a:srgbClr val="00B050"/>
                </a:solidFill>
                <a:latin typeface="Lucida Console" panose="020B0609040504020204" pitchFamily="49" charset="0"/>
              </a:rPr>
              <a:t>getExtension</a:t>
            </a:r>
            <a:r>
              <a:rPr lang="en-US" altLang="ja-JP" sz="800" dirty="0">
                <a:solidFill>
                  <a:srgbClr val="00B050"/>
                </a:solidFill>
                <a:latin typeface="Lucida Console" panose="020B0609040504020204" pitchFamily="49" charset="0"/>
              </a:rPr>
              <a:t>(\"%s\");\n}",</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type.getName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ExtensionLoader.class.getSimpleName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type.getName</a:t>
            </a:r>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defaultExtName</a:t>
            </a:r>
            <a:r>
              <a:rPr lang="en-US" altLang="ja-JP" sz="800" dirty="0">
                <a:solidFill>
                  <a:srgbClr val="00B050"/>
                </a:solidFill>
                <a:latin typeface="Lucida Console" panose="020B0609040504020204" pitchFamily="49" charset="0"/>
              </a:rPr>
              <a:t>);</a:t>
            </a:r>
          </a:p>
          <a:p>
            <a:r>
              <a:rPr lang="en-US" altLang="ja-JP" sz="800" dirty="0">
                <a:solidFill>
                  <a:srgbClr val="00B050"/>
                </a:solidFill>
                <a:latin typeface="Lucida Console" panose="020B0609040504020204" pitchFamily="49" charset="0"/>
              </a:rPr>
              <a:t>+                </a:t>
            </a:r>
            <a:r>
              <a:rPr lang="en-US" altLang="ja-JP" sz="800" dirty="0" err="1">
                <a:solidFill>
                  <a:srgbClr val="00B050"/>
                </a:solidFill>
                <a:latin typeface="Lucida Console" panose="020B0609040504020204" pitchFamily="49" charset="0"/>
              </a:rPr>
              <a:t>code.append</a:t>
            </a:r>
            <a:r>
              <a:rPr lang="en-US" altLang="ja-JP" sz="800" dirty="0">
                <a:solidFill>
                  <a:srgbClr val="00B050"/>
                </a:solidFill>
                <a:latin typeface="Lucida Console" panose="020B0609040504020204" pitchFamily="49" charset="0"/>
              </a:rPr>
              <a:t>(s);</a:t>
            </a:r>
          </a:p>
        </p:txBody>
      </p:sp>
      <p:sp>
        <p:nvSpPr>
          <p:cNvPr id="8" name="テキスト ボックス 7">
            <a:extLst>
              <a:ext uri="{FF2B5EF4-FFF2-40B4-BE49-F238E27FC236}">
                <a16:creationId xmlns:a16="http://schemas.microsoft.com/office/drawing/2014/main" id="{11B159A2-73EB-4FDD-818E-0E61EF492787}"/>
              </a:ext>
            </a:extLst>
          </p:cNvPr>
          <p:cNvSpPr txBox="1"/>
          <p:nvPr/>
        </p:nvSpPr>
        <p:spPr>
          <a:xfrm>
            <a:off x="129616" y="4355668"/>
            <a:ext cx="8873656" cy="1659688"/>
          </a:xfrm>
          <a:prstGeom prst="rect">
            <a:avLst/>
          </a:prstGeom>
          <a:noFill/>
          <a:ln/>
        </p:spPr>
        <p:style>
          <a:lnRef idx="2">
            <a:schemeClr val="dk1"/>
          </a:lnRef>
          <a:fillRef idx="1">
            <a:schemeClr val="lt1"/>
          </a:fillRef>
          <a:effectRef idx="0">
            <a:schemeClr val="dk1"/>
          </a:effectRef>
          <a:fontRef idx="minor">
            <a:schemeClr val="dk1"/>
          </a:fontRef>
        </p:style>
        <p:txBody>
          <a:bodyPr wrap="square" rtlCol="0">
            <a:noAutofit/>
          </a:bodyPr>
          <a:lstStyle/>
          <a:p>
            <a:r>
              <a:rPr lang="en-US" altLang="ja-JP" sz="800" dirty="0">
                <a:solidFill>
                  <a:prstClr val="black"/>
                </a:solidFill>
                <a:latin typeface="Lucida Console" panose="020B0609040504020204" pitchFamily="49" charset="0"/>
              </a:rPr>
              <a:t>public class </a:t>
            </a:r>
            <a:r>
              <a:rPr lang="en-US" altLang="ja-JP" sz="800" dirty="0" err="1">
                <a:solidFill>
                  <a:prstClr val="black"/>
                </a:solidFill>
                <a:latin typeface="Lucida Console" panose="020B0609040504020204" pitchFamily="49" charset="0"/>
              </a:rPr>
              <a:t>ExtensionLoader</a:t>
            </a:r>
            <a:r>
              <a:rPr lang="en-US" altLang="ja-JP" sz="800" dirty="0">
                <a:solidFill>
                  <a:prstClr val="black"/>
                </a:solidFill>
                <a:latin typeface="Lucida Console" panose="020B0609040504020204" pitchFamily="49" charset="0"/>
              </a:rPr>
              <a:t>&lt;T&gt; {</a:t>
            </a:r>
          </a:p>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type.getName</a:t>
            </a:r>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Arrays.toString</a:t>
            </a:r>
            <a:r>
              <a:rPr lang="en-US" altLang="ja-JP" sz="800" dirty="0">
                <a:solidFill>
                  <a:prstClr val="black"/>
                </a:solidFill>
                <a:latin typeface="Lucida Console" panose="020B0609040504020204" pitchFamily="49" charset="0"/>
              </a:rPr>
              <a:t>(value));</a:t>
            </a:r>
          </a:p>
          <a:p>
            <a:r>
              <a:rPr lang="en-US" altLang="ja-JP" sz="800" dirty="0">
                <a:solidFill>
                  <a:prstClr val="black"/>
                </a:solidFill>
                <a:latin typeface="Lucida Console" panose="020B0609040504020204" pitchFamily="49" charset="0"/>
              </a:rPr>
              <a:t>                 </a:t>
            </a:r>
            <a:r>
              <a:rPr lang="en-US" altLang="ja-JP" sz="800" dirty="0" err="1">
                <a:solidFill>
                  <a:prstClr val="black"/>
                </a:solidFill>
                <a:latin typeface="Lucida Console" panose="020B0609040504020204" pitchFamily="49" charset="0"/>
              </a:rPr>
              <a:t>code.append</a:t>
            </a:r>
            <a:r>
              <a:rPr lang="en-US" altLang="ja-JP" sz="800" dirty="0">
                <a:solidFill>
                  <a:prstClr val="black"/>
                </a:solidFill>
                <a:latin typeface="Lucida Console" panose="020B0609040504020204" pitchFamily="49" charset="0"/>
              </a:rPr>
              <a:t>(s);</a:t>
            </a:r>
          </a:p>
          <a:p>
            <a:endParaRPr lang="ja-JP" altLang="en-US" sz="800" dirty="0">
              <a:solidFill>
                <a:srgbClr val="FF0000"/>
              </a:solidFill>
              <a:latin typeface="Lucida Console" panose="020B0609040504020204" pitchFamily="49" charset="0"/>
            </a:endParaRP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code.append</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String.format</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n%s</a:t>
            </a:r>
            <a:r>
              <a:rPr lang="en-US" altLang="ja-JP" sz="800" dirty="0">
                <a:solidFill>
                  <a:srgbClr val="FF0000"/>
                </a:solidFill>
                <a:latin typeface="Lucida Console" panose="020B0609040504020204" pitchFamily="49" charset="0"/>
              </a:rPr>
              <a:t> extension = null;\n try {\</a:t>
            </a:r>
            <a:r>
              <a:rPr lang="en-US" altLang="ja-JP" sz="800" dirty="0" err="1">
                <a:solidFill>
                  <a:srgbClr val="FF0000"/>
                </a:solidFill>
                <a:latin typeface="Lucida Console" panose="020B0609040504020204" pitchFamily="49" charset="0"/>
              </a:rPr>
              <a:t>nextension</a:t>
            </a:r>
            <a:r>
              <a:rPr lang="en-US" altLang="ja-JP" sz="800" dirty="0">
                <a:solidFill>
                  <a:srgbClr val="FF0000"/>
                </a:solidFill>
                <a:latin typeface="Lucida Console" panose="020B0609040504020204" pitchFamily="49" charset="0"/>
              </a:rPr>
              <a:t> = (%&lt;s)%</a:t>
            </a:r>
            <a:r>
              <a:rPr lang="en-US" altLang="ja-JP" sz="800" dirty="0" err="1">
                <a:solidFill>
                  <a:srgbClr val="FF0000"/>
                </a:solidFill>
                <a:latin typeface="Lucida Console" panose="020B0609040504020204" pitchFamily="49" charset="0"/>
              </a:rPr>
              <a:t>s.getExtensionLoader</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s.class</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getExtension</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extName</a:t>
            </a:r>
            <a:r>
              <a:rPr lang="en-US" altLang="ja-JP" sz="800" dirty="0">
                <a:solidFill>
                  <a:srgbClr val="FF0000"/>
                </a:solidFill>
                <a:latin typeface="Lucida Console" panose="020B0609040504020204" pitchFamily="49" charset="0"/>
              </a:rPr>
              <a:t>);\n}catch(Exception e){\n",</a:t>
            </a:r>
            <a:endParaRPr lang="en-US" altLang="ja-JP" sz="800" dirty="0">
              <a:solidFill>
                <a:srgbClr val="FF0000"/>
              </a:solidFill>
              <a:highlight>
                <a:srgbClr val="BFBFBF"/>
              </a:highlight>
              <a:latin typeface="Lucida Console" panose="020B0609040504020204" pitchFamily="49" charset="0"/>
            </a:endParaRP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type.getName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ExtensionLoader.class.getSimpleName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type.getName</a:t>
            </a:r>
            <a:r>
              <a:rPr lang="en-US" altLang="ja-JP" sz="800" dirty="0">
                <a:solidFill>
                  <a:srgbClr val="FF0000"/>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code.append</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String.format</a:t>
            </a:r>
            <a:r>
              <a:rPr lang="en-US" altLang="ja-JP" sz="800" dirty="0">
                <a:solidFill>
                  <a:srgbClr val="FF0000"/>
                </a:solidFill>
                <a:latin typeface="Lucida Console" panose="020B0609040504020204" pitchFamily="49" charset="0"/>
              </a:rPr>
              <a:t>("if (</a:t>
            </a:r>
            <a:r>
              <a:rPr lang="en-US" altLang="ja-JP" sz="800" dirty="0" err="1">
                <a:solidFill>
                  <a:srgbClr val="FF0000"/>
                </a:solidFill>
                <a:latin typeface="Lucida Console" panose="020B0609040504020204" pitchFamily="49" charset="0"/>
              </a:rPr>
              <a:t>count.incrementAndGet</a:t>
            </a:r>
            <a:r>
              <a:rPr lang="en-US" altLang="ja-JP" sz="800" dirty="0">
                <a:solidFill>
                  <a:srgbClr val="FF0000"/>
                </a:solidFill>
                <a:latin typeface="Lucida Console" panose="020B0609040504020204" pitchFamily="49" charset="0"/>
              </a:rPr>
              <a:t>() == 1) {\</a:t>
            </a:r>
            <a:r>
              <a:rPr lang="en-US" altLang="ja-JP" sz="800" dirty="0" err="1">
                <a:solidFill>
                  <a:srgbClr val="FF0000"/>
                </a:solidFill>
                <a:latin typeface="Lucida Console" panose="020B0609040504020204" pitchFamily="49" charset="0"/>
              </a:rPr>
              <a:t>nlogger.warn</a:t>
            </a:r>
            <a:r>
              <a:rPr lang="en-US" altLang="ja-JP" sz="800" dirty="0">
                <a:solidFill>
                  <a:srgbClr val="FF0000"/>
                </a:solidFill>
                <a:latin typeface="Lucida Console" panose="020B0609040504020204" pitchFamily="49" charset="0"/>
              </a:rPr>
              <a:t>(\"Failed to find extension named \" + </a:t>
            </a:r>
            <a:r>
              <a:rPr lang="en-US" altLang="ja-JP" sz="800" dirty="0" err="1">
                <a:solidFill>
                  <a:srgbClr val="FF0000"/>
                </a:solidFill>
                <a:latin typeface="Lucida Console" panose="020B0609040504020204" pitchFamily="49" charset="0"/>
              </a:rPr>
              <a:t>extName</a:t>
            </a:r>
            <a:r>
              <a:rPr lang="en-US" altLang="ja-JP" sz="800" dirty="0">
                <a:solidFill>
                  <a:srgbClr val="FF0000"/>
                </a:solidFill>
                <a:latin typeface="Lucida Console" panose="020B0609040504020204" pitchFamily="49" charset="0"/>
              </a:rPr>
              <a:t> + \" for type %s, will use default extension %s instead.\", e);\n}\n",</a:t>
            </a:r>
          </a:p>
          <a:p>
            <a:endParaRPr lang="en-US" altLang="ja-JP" sz="800" dirty="0">
              <a:solidFill>
                <a:srgbClr val="FF0000"/>
              </a:solidFill>
              <a:latin typeface="Lucida Console" panose="020B0609040504020204" pitchFamily="49" charset="0"/>
            </a:endParaRP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type.getName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defaultExtName</a:t>
            </a:r>
            <a:r>
              <a:rPr lang="en-US" altLang="ja-JP" sz="800" dirty="0">
                <a:solidFill>
                  <a:srgbClr val="FF0000"/>
                </a:solidFill>
                <a:latin typeface="Lucida Console" panose="020B0609040504020204" pitchFamily="49" charset="0"/>
              </a:rPr>
              <a:t>));</a:t>
            </a: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code.append</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String.format</a:t>
            </a:r>
            <a:r>
              <a:rPr lang="en-US" altLang="ja-JP" sz="800" dirty="0">
                <a:solidFill>
                  <a:srgbClr val="FF0000"/>
                </a:solidFill>
                <a:latin typeface="Lucida Console" panose="020B0609040504020204" pitchFamily="49" charset="0"/>
              </a:rPr>
              <a:t>("extension = (%s)%</a:t>
            </a:r>
            <a:r>
              <a:rPr lang="en-US" altLang="ja-JP" sz="800" dirty="0" err="1">
                <a:solidFill>
                  <a:srgbClr val="FF0000"/>
                </a:solidFill>
                <a:latin typeface="Lucida Console" panose="020B0609040504020204" pitchFamily="49" charset="0"/>
              </a:rPr>
              <a:t>s.getExtensionLoader</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s.class</a:t>
            </a:r>
            <a:r>
              <a:rPr lang="en-US" altLang="ja-JP" sz="800" dirty="0">
                <a:solidFill>
                  <a:srgbClr val="FF0000"/>
                </a:solidFill>
                <a:latin typeface="Lucida Console" panose="020B0609040504020204" pitchFamily="49" charset="0"/>
              </a:rPr>
              <a:t>).</a:t>
            </a:r>
            <a:r>
              <a:rPr lang="en-US" altLang="ja-JP" sz="800" dirty="0" err="1">
                <a:solidFill>
                  <a:srgbClr val="FF0000"/>
                </a:solidFill>
                <a:latin typeface="Lucida Console" panose="020B0609040504020204" pitchFamily="49" charset="0"/>
              </a:rPr>
              <a:t>getExtension</a:t>
            </a:r>
            <a:r>
              <a:rPr lang="en-US" altLang="ja-JP" sz="800" dirty="0">
                <a:solidFill>
                  <a:srgbClr val="FF0000"/>
                </a:solidFill>
                <a:latin typeface="Lucida Console" panose="020B0609040504020204" pitchFamily="49" charset="0"/>
              </a:rPr>
              <a:t>(\"%s\");\n}",</a:t>
            </a:r>
          </a:p>
          <a:p>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type.getName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ExtensionLoader.class.getSimpleName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type.getName</a:t>
            </a:r>
            <a:r>
              <a:rPr lang="en-US" altLang="ja-JP" sz="800" dirty="0">
                <a:solidFill>
                  <a:srgbClr val="FF0000"/>
                </a:solidFill>
                <a:latin typeface="Lucida Console" panose="020B0609040504020204" pitchFamily="49" charset="0"/>
              </a:rPr>
              <a:t>(), </a:t>
            </a:r>
            <a:r>
              <a:rPr lang="en-US" altLang="ja-JP" sz="800" dirty="0" err="1">
                <a:solidFill>
                  <a:srgbClr val="FF0000"/>
                </a:solidFill>
                <a:latin typeface="Lucida Console" panose="020B0609040504020204" pitchFamily="49" charset="0"/>
              </a:rPr>
              <a:t>defaultExtName</a:t>
            </a:r>
            <a:r>
              <a:rPr lang="en-US" altLang="ja-JP" sz="800" dirty="0">
                <a:solidFill>
                  <a:srgbClr val="FF0000"/>
                </a:solidFill>
                <a:latin typeface="Lucida Console" panose="020B0609040504020204" pitchFamily="49" charset="0"/>
              </a:rPr>
              <a:t>));</a:t>
            </a:r>
          </a:p>
        </p:txBody>
      </p:sp>
    </p:spTree>
    <p:extLst>
      <p:ext uri="{BB962C8B-B14F-4D97-AF65-F5344CB8AC3E}">
        <p14:creationId xmlns:p14="http://schemas.microsoft.com/office/powerpoint/2010/main" val="216453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各分類に対する解決手法</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ja-JP" altLang="en-US" sz="2400" dirty="0"/>
              <a:t>フォーマット</a:t>
            </a:r>
            <a:endParaRPr lang="en-US" altLang="ja-JP" sz="2400" dirty="0"/>
          </a:p>
          <a:p>
            <a:pPr lvl="1"/>
            <a:r>
              <a:rPr kumimoji="1" lang="ja-JP" altLang="en-US" sz="2000" dirty="0"/>
              <a:t>プロジェクトで整形ルールを決めてマージ前に自動的に適用することで，マージコンフリクトの削減が可能</a:t>
            </a:r>
            <a:endParaRPr kumimoji="1" lang="en-US" altLang="ja-JP" sz="2000" dirty="0"/>
          </a:p>
          <a:p>
            <a:r>
              <a:rPr lang="ja-JP" altLang="en-US" sz="2400" dirty="0"/>
              <a:t>コメント</a:t>
            </a:r>
            <a:endParaRPr lang="en-US" altLang="ja-JP" sz="2400" dirty="0"/>
          </a:p>
          <a:p>
            <a:pPr lvl="1"/>
            <a:r>
              <a:rPr kumimoji="1" lang="ja-JP" altLang="en-US" sz="2000" dirty="0"/>
              <a:t>自動プログラム修正など，ソースコードの挙動から正しく動作するプログラムを作成するアプローチはこのパターンでは参考にすることが出来ない</a:t>
            </a:r>
            <a:endParaRPr lang="en-US" altLang="ja-JP" sz="2000" dirty="0"/>
          </a:p>
          <a:p>
            <a:r>
              <a:rPr kumimoji="1" lang="ja-JP" altLang="en-US" sz="2400" dirty="0"/>
              <a:t>新規機能の実装，機能の削除，異なる機能の追加</a:t>
            </a:r>
            <a:endParaRPr kumimoji="1" lang="en-US" altLang="ja-JP" sz="2400" dirty="0"/>
          </a:p>
          <a:p>
            <a:pPr lvl="1"/>
            <a:r>
              <a:rPr kumimoji="1" lang="ja-JP" altLang="en-US" sz="2000" dirty="0"/>
              <a:t>ツールを用いて修正作業を行う前に，どの機能を採用してどの機能を残すかの判断が必要</a:t>
            </a:r>
            <a:endParaRPr lang="en-US" altLang="ja-JP" sz="2000" dirty="0"/>
          </a:p>
          <a:p>
            <a:pPr lvl="1"/>
            <a:r>
              <a:rPr kumimoji="1" lang="ja-JP" altLang="en-US" sz="2000" dirty="0"/>
              <a:t>その判断に応じてテストケースを正しく準備することができれば，解消自体は自動化ツールの恩恵を受けられる可能性がある</a:t>
            </a:r>
            <a:endParaRPr kumimoji="1"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14</a:t>
            </a:fld>
            <a:endParaRPr lang="en-US" altLang="ja-JP" dirty="0"/>
          </a:p>
        </p:txBody>
      </p:sp>
    </p:spTree>
    <p:extLst>
      <p:ext uri="{BB962C8B-B14F-4D97-AF65-F5344CB8AC3E}">
        <p14:creationId xmlns:p14="http://schemas.microsoft.com/office/powerpoint/2010/main" val="2409589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kumimoji="1" lang="ja-JP" altLang="en-US" dirty="0"/>
              <a:t>まとめ</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ja-JP" altLang="en-US" sz="2400" dirty="0"/>
              <a:t>マージコンフリクトの解消に片側採用が選択された際の理由について調査した</a:t>
            </a:r>
            <a:endParaRPr lang="en-US" altLang="ja-JP" sz="2400" dirty="0"/>
          </a:p>
          <a:p>
            <a:r>
              <a:rPr lang="ja-JP" altLang="en-US" sz="2400" dirty="0"/>
              <a:t>形式的な違いで分類を行ったところ，フォーマットやコメント，</a:t>
            </a:r>
            <a:r>
              <a:rPr lang="en-US" altLang="ja-JP" sz="2400" dirty="0"/>
              <a:t>import</a:t>
            </a:r>
            <a:r>
              <a:rPr lang="ja-JP" altLang="en-US" sz="2400" dirty="0"/>
              <a:t>文に関するものが多いことが分かった</a:t>
            </a:r>
            <a:endParaRPr lang="en-US" altLang="ja-JP" sz="2400" dirty="0"/>
          </a:p>
          <a:p>
            <a:r>
              <a:rPr lang="ja-JP" altLang="en-US" sz="2400" dirty="0"/>
              <a:t>いくつかの分類に対して，マージコンフリクトの削減やマージコンフリクトの解消時の負担軽減に繋がる手法を考察</a:t>
            </a:r>
            <a:endParaRPr lang="en-US" altLang="ja-JP" sz="2400" dirty="0"/>
          </a:p>
          <a:p>
            <a:endParaRPr lang="en-US" altLang="ja-JP" sz="2400" dirty="0"/>
          </a:p>
          <a:p>
            <a:r>
              <a:rPr lang="ja-JP" altLang="en-US" sz="2400" dirty="0"/>
              <a:t>今後の課題として，片側採用のみ以外の手法でマージコンフリクトが解消されるものが多く残っている</a:t>
            </a:r>
            <a:endParaRPr lang="en-US" altLang="ja-JP" sz="2400" dirty="0"/>
          </a:p>
          <a:p>
            <a:pPr lvl="1"/>
            <a:r>
              <a:rPr lang="ja-JP" altLang="en-US" sz="2000" dirty="0"/>
              <a:t>分析はかなり難しくなるが，同様の調査を行うことで，開発者の支援にさらに近づくことができるだろう</a:t>
            </a:r>
            <a:endParaRPr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15</a:t>
            </a:fld>
            <a:endParaRPr lang="en-US" altLang="ja-JP" dirty="0"/>
          </a:p>
        </p:txBody>
      </p:sp>
    </p:spTree>
    <p:extLst>
      <p:ext uri="{BB962C8B-B14F-4D97-AF65-F5344CB8AC3E}">
        <p14:creationId xmlns:p14="http://schemas.microsoft.com/office/powerpoint/2010/main" val="3952277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06C13-657B-435C-989B-A1911485C231}"/>
              </a:ext>
            </a:extLst>
          </p:cNvPr>
          <p:cNvSpPr>
            <a:spLocks noGrp="1"/>
          </p:cNvSpPr>
          <p:nvPr>
            <p:ph type="title"/>
          </p:nvPr>
        </p:nvSpPr>
        <p:spPr/>
        <p:txBody>
          <a:bodyPr/>
          <a:lstStyle/>
          <a:p>
            <a:r>
              <a:rPr kumimoji="1" lang="ja-JP" altLang="en-US" dirty="0"/>
              <a:t>マージコンフリクト</a:t>
            </a:r>
          </a:p>
        </p:txBody>
      </p:sp>
      <p:sp>
        <p:nvSpPr>
          <p:cNvPr id="3" name="コンテンツ プレースホルダー 2">
            <a:extLst>
              <a:ext uri="{FF2B5EF4-FFF2-40B4-BE49-F238E27FC236}">
                <a16:creationId xmlns:a16="http://schemas.microsoft.com/office/drawing/2014/main" id="{AE036EA5-4314-4891-A0AC-C00003D848F5}"/>
              </a:ext>
            </a:extLst>
          </p:cNvPr>
          <p:cNvSpPr>
            <a:spLocks noGrp="1"/>
          </p:cNvSpPr>
          <p:nvPr>
            <p:ph idx="1"/>
          </p:nvPr>
        </p:nvSpPr>
        <p:spPr/>
        <p:txBody>
          <a:bodyPr/>
          <a:lstStyle/>
          <a:p>
            <a:r>
              <a:rPr lang="en-US" altLang="ja-JP" sz="2400" b="0" i="0" dirty="0">
                <a:solidFill>
                  <a:srgbClr val="333333"/>
                </a:solidFill>
                <a:effectLst/>
                <a:latin typeface="Arial" panose="020B0604020202020204" pitchFamily="34" charset="0"/>
              </a:rPr>
              <a:t>VCS</a:t>
            </a:r>
            <a:r>
              <a:rPr lang="ja-JP" altLang="en-US" sz="2400" b="0" i="0" dirty="0">
                <a:solidFill>
                  <a:srgbClr val="333333"/>
                </a:solidFill>
                <a:effectLst/>
                <a:latin typeface="Arial" panose="020B0604020202020204" pitchFamily="34" charset="0"/>
              </a:rPr>
              <a:t>における並行開発において，複数のブランチにおける機能の変更内容を統合するマージ作業が行われる</a:t>
            </a:r>
            <a:endParaRPr lang="en-US" altLang="ja-JP" sz="2400" b="0" i="0" dirty="0">
              <a:solidFill>
                <a:srgbClr val="333333"/>
              </a:solidFill>
              <a:effectLst/>
              <a:latin typeface="Arial" panose="020B0604020202020204" pitchFamily="34" charset="0"/>
            </a:endParaRPr>
          </a:p>
          <a:p>
            <a:r>
              <a:rPr lang="en-US" altLang="ja-JP" sz="2400" b="0" i="0" dirty="0">
                <a:solidFill>
                  <a:srgbClr val="333333"/>
                </a:solidFill>
                <a:effectLst/>
                <a:latin typeface="Arial" panose="020B0604020202020204" pitchFamily="34" charset="0"/>
              </a:rPr>
              <a:t>2</a:t>
            </a:r>
            <a:r>
              <a:rPr lang="ja-JP" altLang="en-US" sz="2400" b="0" i="0" dirty="0">
                <a:solidFill>
                  <a:srgbClr val="333333"/>
                </a:solidFill>
                <a:effectLst/>
                <a:latin typeface="Arial" panose="020B0604020202020204" pitchFamily="34" charset="0"/>
              </a:rPr>
              <a:t>つのブランチにおける最新のコミットの差分において同一箇所に対する一貫性のない編集が検出された場合，マージコンフリクトが発生する</a:t>
            </a:r>
            <a:endParaRPr lang="en-US" altLang="ja-JP" sz="2400" b="0" i="0" dirty="0">
              <a:solidFill>
                <a:srgbClr val="333333"/>
              </a:solidFill>
              <a:effectLst/>
              <a:latin typeface="Arial" panose="020B0604020202020204" pitchFamily="34" charset="0"/>
            </a:endParaRPr>
          </a:p>
          <a:p>
            <a:r>
              <a:rPr lang="ja-JP" altLang="en-US" sz="2400" b="0" i="0" dirty="0">
                <a:solidFill>
                  <a:srgbClr val="333333"/>
                </a:solidFill>
                <a:effectLst/>
                <a:latin typeface="Arial" panose="020B0604020202020204" pitchFamily="34" charset="0"/>
              </a:rPr>
              <a:t>マージコンフリクトの解消にはコストがかかる</a:t>
            </a:r>
            <a:r>
              <a:rPr lang="en-US" altLang="ja-JP" sz="2400" b="0" i="0" dirty="0">
                <a:solidFill>
                  <a:srgbClr val="333333"/>
                </a:solidFill>
                <a:effectLst/>
                <a:latin typeface="Arial" panose="020B0604020202020204" pitchFamily="34" charset="0"/>
              </a:rPr>
              <a:t>[1]</a:t>
            </a:r>
          </a:p>
          <a:p>
            <a:endParaRPr lang="en-US" altLang="ja-JP" sz="2400" b="0" i="0" dirty="0">
              <a:solidFill>
                <a:srgbClr val="333333"/>
              </a:solidFill>
              <a:effectLst/>
              <a:latin typeface="Arial" panose="020B0604020202020204" pitchFamily="34" charset="0"/>
            </a:endParaRPr>
          </a:p>
          <a:p>
            <a:endParaRPr kumimoji="1" lang="ja-JP" altLang="en-US" dirty="0"/>
          </a:p>
        </p:txBody>
      </p:sp>
      <p:sp>
        <p:nvSpPr>
          <p:cNvPr id="4" name="日付プレースホルダー 3">
            <a:extLst>
              <a:ext uri="{FF2B5EF4-FFF2-40B4-BE49-F238E27FC236}">
                <a16:creationId xmlns:a16="http://schemas.microsoft.com/office/drawing/2014/main" id="{86BB44AC-2ADC-4464-802C-0F1E12E9A77B}"/>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D3224D18-D06A-4A85-A4BB-4A58204B3945}"/>
              </a:ext>
            </a:extLst>
          </p:cNvPr>
          <p:cNvSpPr>
            <a:spLocks noGrp="1"/>
          </p:cNvSpPr>
          <p:nvPr>
            <p:ph type="sldNum" sz="quarter" idx="12"/>
          </p:nvPr>
        </p:nvSpPr>
        <p:spPr/>
        <p:txBody>
          <a:bodyPr/>
          <a:lstStyle/>
          <a:p>
            <a:pPr>
              <a:defRPr/>
            </a:pPr>
            <a:fld id="{B12562F3-4A2F-4E07-B7D3-3E764FB0DEC6}" type="slidenum">
              <a:rPr lang="en-US" altLang="ja-JP" smtClean="0"/>
              <a:pPr>
                <a:defRPr/>
              </a:pPr>
              <a:t>2</a:t>
            </a:fld>
            <a:endParaRPr lang="en-US" altLang="ja-JP" dirty="0"/>
          </a:p>
        </p:txBody>
      </p:sp>
      <p:sp>
        <p:nvSpPr>
          <p:cNvPr id="7" name="テキスト ボックス 6">
            <a:extLst>
              <a:ext uri="{FF2B5EF4-FFF2-40B4-BE49-F238E27FC236}">
                <a16:creationId xmlns:a16="http://schemas.microsoft.com/office/drawing/2014/main" id="{F72E3360-8891-454E-B066-FDE6AF9B8AED}"/>
              </a:ext>
            </a:extLst>
          </p:cNvPr>
          <p:cNvSpPr txBox="1"/>
          <p:nvPr/>
        </p:nvSpPr>
        <p:spPr>
          <a:xfrm>
            <a:off x="3924476" y="4271256"/>
            <a:ext cx="1458556"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1 int num = 0;</a:t>
            </a:r>
          </a:p>
          <a:p>
            <a:r>
              <a:rPr lang="en-US" altLang="ja-JP" sz="1200" b="1" dirty="0">
                <a:solidFill>
                  <a:srgbClr val="00B050"/>
                </a:solidFill>
              </a:rPr>
              <a:t>2 num++;</a:t>
            </a:r>
          </a:p>
        </p:txBody>
      </p:sp>
      <p:sp>
        <p:nvSpPr>
          <p:cNvPr id="8" name="テキスト ボックス 7">
            <a:extLst>
              <a:ext uri="{FF2B5EF4-FFF2-40B4-BE49-F238E27FC236}">
                <a16:creationId xmlns:a16="http://schemas.microsoft.com/office/drawing/2014/main" id="{65163584-2791-4EE8-BD50-6EE7C61D1F2D}"/>
              </a:ext>
            </a:extLst>
          </p:cNvPr>
          <p:cNvSpPr txBox="1"/>
          <p:nvPr/>
        </p:nvSpPr>
        <p:spPr>
          <a:xfrm>
            <a:off x="3924475" y="5479832"/>
            <a:ext cx="1458557"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1 int num = 0;</a:t>
            </a:r>
          </a:p>
          <a:p>
            <a:r>
              <a:rPr lang="en-US" altLang="ja-JP" sz="1200" b="1" dirty="0">
                <a:solidFill>
                  <a:srgbClr val="00B050"/>
                </a:solidFill>
              </a:rPr>
              <a:t>2 num = num + 1;</a:t>
            </a:r>
            <a:endParaRPr lang="ja-JP" altLang="en-US" sz="1200" b="1" dirty="0">
              <a:solidFill>
                <a:srgbClr val="00B050"/>
              </a:solidFill>
            </a:endParaRPr>
          </a:p>
        </p:txBody>
      </p:sp>
      <p:sp>
        <p:nvSpPr>
          <p:cNvPr id="9" name="テキスト ボックス 8">
            <a:extLst>
              <a:ext uri="{FF2B5EF4-FFF2-40B4-BE49-F238E27FC236}">
                <a16:creationId xmlns:a16="http://schemas.microsoft.com/office/drawing/2014/main" id="{8E1FDF5B-4491-4AA8-B78F-3947628FC6F0}"/>
              </a:ext>
            </a:extLst>
          </p:cNvPr>
          <p:cNvSpPr txBox="1"/>
          <p:nvPr/>
        </p:nvSpPr>
        <p:spPr>
          <a:xfrm>
            <a:off x="1696826" y="4963753"/>
            <a:ext cx="1201723" cy="27699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dirty="0"/>
              <a:t>1  Int num = 0;</a:t>
            </a:r>
            <a:endParaRPr lang="ja-JP" altLang="en-US" sz="1200" dirty="0"/>
          </a:p>
        </p:txBody>
      </p:sp>
      <p:sp>
        <p:nvSpPr>
          <p:cNvPr id="10" name="テキスト ボックス 9">
            <a:extLst>
              <a:ext uri="{FF2B5EF4-FFF2-40B4-BE49-F238E27FC236}">
                <a16:creationId xmlns:a16="http://schemas.microsoft.com/office/drawing/2014/main" id="{04344712-CB1F-448D-8473-BE9D6CAC029F}"/>
              </a:ext>
            </a:extLst>
          </p:cNvPr>
          <p:cNvSpPr txBox="1"/>
          <p:nvPr/>
        </p:nvSpPr>
        <p:spPr>
          <a:xfrm>
            <a:off x="6515665" y="4390189"/>
            <a:ext cx="1331285"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int num = 0;</a:t>
            </a:r>
          </a:p>
          <a:p>
            <a:r>
              <a:rPr lang="en-US" altLang="ja-JP" sz="1200" b="1" dirty="0">
                <a:solidFill>
                  <a:schemeClr val="tx1"/>
                </a:solidFill>
              </a:rPr>
              <a:t>++&lt;&lt;&lt;&lt;&lt;</a:t>
            </a:r>
          </a:p>
          <a:p>
            <a:r>
              <a:rPr lang="en-US" altLang="ja-JP" sz="1200" b="1" dirty="0">
                <a:solidFill>
                  <a:srgbClr val="00B050"/>
                </a:solidFill>
              </a:rPr>
              <a:t>num++;</a:t>
            </a:r>
          </a:p>
          <a:p>
            <a:r>
              <a:rPr lang="en-US" altLang="ja-JP" sz="1200" b="1" dirty="0">
                <a:solidFill>
                  <a:schemeClr val="tx1"/>
                </a:solidFill>
              </a:rPr>
              <a:t>++======</a:t>
            </a:r>
          </a:p>
          <a:p>
            <a:r>
              <a:rPr lang="en-US" altLang="ja-JP" sz="1200" b="1" dirty="0">
                <a:solidFill>
                  <a:srgbClr val="00B050"/>
                </a:solidFill>
              </a:rPr>
              <a:t>num = num + 1;</a:t>
            </a:r>
          </a:p>
          <a:p>
            <a:r>
              <a:rPr lang="en-US" altLang="ja-JP" sz="1200" b="1" dirty="0">
                <a:solidFill>
                  <a:schemeClr val="tx1"/>
                </a:solidFill>
              </a:rPr>
              <a:t>++&gt;&gt;&gt;&gt;&gt;</a:t>
            </a:r>
            <a:endParaRPr lang="ja-JP" altLang="en-US" sz="1200" b="1" dirty="0">
              <a:solidFill>
                <a:schemeClr val="tx1"/>
              </a:solidFill>
            </a:endParaRPr>
          </a:p>
        </p:txBody>
      </p:sp>
      <p:sp>
        <p:nvSpPr>
          <p:cNvPr id="11" name="テキスト ボックス 10">
            <a:extLst>
              <a:ext uri="{FF2B5EF4-FFF2-40B4-BE49-F238E27FC236}">
                <a16:creationId xmlns:a16="http://schemas.microsoft.com/office/drawing/2014/main" id="{5F7EDE16-02C9-4384-88BB-C1A676C5B1CA}"/>
              </a:ext>
            </a:extLst>
          </p:cNvPr>
          <p:cNvSpPr txBox="1"/>
          <p:nvPr/>
        </p:nvSpPr>
        <p:spPr>
          <a:xfrm>
            <a:off x="1601021" y="4709837"/>
            <a:ext cx="1393331" cy="276999"/>
          </a:xfrm>
          <a:prstGeom prst="rect">
            <a:avLst/>
          </a:prstGeom>
          <a:noFill/>
        </p:spPr>
        <p:txBody>
          <a:bodyPr wrap="none" rtlCol="0">
            <a:spAutoFit/>
          </a:bodyPr>
          <a:lstStyle/>
          <a:p>
            <a:pPr algn="ctr"/>
            <a:r>
              <a:rPr lang="ja-JP" altLang="en-US" sz="1200" dirty="0"/>
              <a:t>共通の先祖コミット</a:t>
            </a:r>
          </a:p>
        </p:txBody>
      </p:sp>
      <p:sp>
        <p:nvSpPr>
          <p:cNvPr id="12" name="テキスト ボックス 11">
            <a:extLst>
              <a:ext uri="{FF2B5EF4-FFF2-40B4-BE49-F238E27FC236}">
                <a16:creationId xmlns:a16="http://schemas.microsoft.com/office/drawing/2014/main" id="{64EFA638-A731-42C1-B74B-7DB6BF99B55F}"/>
              </a:ext>
            </a:extLst>
          </p:cNvPr>
          <p:cNvSpPr txBox="1"/>
          <p:nvPr/>
        </p:nvSpPr>
        <p:spPr>
          <a:xfrm>
            <a:off x="4235939" y="3994405"/>
            <a:ext cx="811441" cy="276999"/>
          </a:xfrm>
          <a:prstGeom prst="rect">
            <a:avLst/>
          </a:prstGeom>
          <a:noFill/>
        </p:spPr>
        <p:txBody>
          <a:bodyPr wrap="none" rtlCol="0">
            <a:spAutoFit/>
          </a:bodyPr>
          <a:lstStyle/>
          <a:p>
            <a:r>
              <a:rPr lang="ja-JP" altLang="en-US" sz="1200" dirty="0"/>
              <a:t>コミット</a:t>
            </a:r>
            <a:r>
              <a:rPr lang="en-US" altLang="ja-JP" sz="1200" dirty="0"/>
              <a:t>P1</a:t>
            </a:r>
            <a:endParaRPr lang="ja-JP" altLang="en-US" sz="1200" dirty="0"/>
          </a:p>
        </p:txBody>
      </p:sp>
      <p:sp>
        <p:nvSpPr>
          <p:cNvPr id="13" name="テキスト ボックス 12">
            <a:extLst>
              <a:ext uri="{FF2B5EF4-FFF2-40B4-BE49-F238E27FC236}">
                <a16:creationId xmlns:a16="http://schemas.microsoft.com/office/drawing/2014/main" id="{EBD39682-EA8C-4483-9D0A-46A25AA4F6CA}"/>
              </a:ext>
            </a:extLst>
          </p:cNvPr>
          <p:cNvSpPr txBox="1"/>
          <p:nvPr/>
        </p:nvSpPr>
        <p:spPr>
          <a:xfrm>
            <a:off x="4229834" y="5209076"/>
            <a:ext cx="811441" cy="276999"/>
          </a:xfrm>
          <a:prstGeom prst="rect">
            <a:avLst/>
          </a:prstGeom>
          <a:noFill/>
        </p:spPr>
        <p:txBody>
          <a:bodyPr wrap="none" rtlCol="0">
            <a:spAutoFit/>
          </a:bodyPr>
          <a:lstStyle/>
          <a:p>
            <a:r>
              <a:rPr lang="ja-JP" altLang="en-US" sz="1200" dirty="0"/>
              <a:t>コミット</a:t>
            </a:r>
            <a:r>
              <a:rPr lang="en-US" altLang="ja-JP" sz="1200" dirty="0"/>
              <a:t>P2</a:t>
            </a:r>
            <a:endParaRPr lang="ja-JP" altLang="en-US" sz="1200" dirty="0"/>
          </a:p>
        </p:txBody>
      </p:sp>
      <p:sp>
        <p:nvSpPr>
          <p:cNvPr id="14" name="テキスト ボックス 13">
            <a:extLst>
              <a:ext uri="{FF2B5EF4-FFF2-40B4-BE49-F238E27FC236}">
                <a16:creationId xmlns:a16="http://schemas.microsoft.com/office/drawing/2014/main" id="{45516912-233D-4C6B-A313-A66F4056C53D}"/>
              </a:ext>
            </a:extLst>
          </p:cNvPr>
          <p:cNvSpPr txBox="1"/>
          <p:nvPr/>
        </p:nvSpPr>
        <p:spPr>
          <a:xfrm>
            <a:off x="6515664" y="3934044"/>
            <a:ext cx="1327608" cy="461665"/>
          </a:xfrm>
          <a:prstGeom prst="rect">
            <a:avLst/>
          </a:prstGeom>
          <a:noFill/>
        </p:spPr>
        <p:txBody>
          <a:bodyPr wrap="none" rtlCol="0">
            <a:spAutoFit/>
          </a:bodyPr>
          <a:lstStyle/>
          <a:p>
            <a:pPr algn="ctr"/>
            <a:r>
              <a:rPr lang="ja-JP" altLang="en-US" sz="1200" dirty="0"/>
              <a:t>マージコンフリクト</a:t>
            </a:r>
            <a:endParaRPr lang="en-US" altLang="ja-JP" sz="1200" dirty="0"/>
          </a:p>
          <a:p>
            <a:pPr algn="ctr"/>
            <a:r>
              <a:rPr lang="ja-JP" altLang="en-US" sz="1200" dirty="0"/>
              <a:t>発生</a:t>
            </a:r>
          </a:p>
        </p:txBody>
      </p:sp>
      <p:cxnSp>
        <p:nvCxnSpPr>
          <p:cNvPr id="15" name="カギ線コネクタ 47">
            <a:extLst>
              <a:ext uri="{FF2B5EF4-FFF2-40B4-BE49-F238E27FC236}">
                <a16:creationId xmlns:a16="http://schemas.microsoft.com/office/drawing/2014/main" id="{3E667425-E3AD-42E2-9CA1-DE88236BF8C3}"/>
              </a:ext>
            </a:extLst>
          </p:cNvPr>
          <p:cNvCxnSpPr>
            <a:cxnSpLocks/>
            <a:stCxn id="9" idx="3"/>
            <a:endCxn id="7" idx="1"/>
          </p:cNvCxnSpPr>
          <p:nvPr/>
        </p:nvCxnSpPr>
        <p:spPr>
          <a:xfrm flipV="1">
            <a:off x="2898549" y="4502089"/>
            <a:ext cx="1025927" cy="600164"/>
          </a:xfrm>
          <a:prstGeom prst="bentConnector3">
            <a:avLst>
              <a:gd name="adj1" fmla="val 50000"/>
            </a:avLst>
          </a:prstGeom>
          <a:ln w="31750">
            <a:tailEnd type="triangle"/>
          </a:ln>
        </p:spPr>
        <p:style>
          <a:lnRef idx="1">
            <a:schemeClr val="dk1"/>
          </a:lnRef>
          <a:fillRef idx="0">
            <a:schemeClr val="dk1"/>
          </a:fillRef>
          <a:effectRef idx="0">
            <a:schemeClr val="dk1"/>
          </a:effectRef>
          <a:fontRef idx="minor">
            <a:schemeClr val="tx1"/>
          </a:fontRef>
        </p:style>
      </p:cxnSp>
      <p:cxnSp>
        <p:nvCxnSpPr>
          <p:cNvPr id="16" name="カギ線コネクタ 48">
            <a:extLst>
              <a:ext uri="{FF2B5EF4-FFF2-40B4-BE49-F238E27FC236}">
                <a16:creationId xmlns:a16="http://schemas.microsoft.com/office/drawing/2014/main" id="{6B254615-1DC1-4ED2-87BD-775F802EA4FB}"/>
              </a:ext>
            </a:extLst>
          </p:cNvPr>
          <p:cNvCxnSpPr>
            <a:cxnSpLocks/>
            <a:stCxn id="9" idx="3"/>
            <a:endCxn id="8" idx="1"/>
          </p:cNvCxnSpPr>
          <p:nvPr/>
        </p:nvCxnSpPr>
        <p:spPr>
          <a:xfrm>
            <a:off x="2898549" y="5102253"/>
            <a:ext cx="1025926" cy="608412"/>
          </a:xfrm>
          <a:prstGeom prst="bentConnector3">
            <a:avLst>
              <a:gd name="adj1" fmla="val 50000"/>
            </a:avLst>
          </a:prstGeom>
          <a:ln w="31750">
            <a:tailEnd type="triangle"/>
          </a:ln>
        </p:spPr>
        <p:style>
          <a:lnRef idx="1">
            <a:schemeClr val="dk1"/>
          </a:lnRef>
          <a:fillRef idx="0">
            <a:schemeClr val="dk1"/>
          </a:fillRef>
          <a:effectRef idx="0">
            <a:schemeClr val="dk1"/>
          </a:effectRef>
          <a:fontRef idx="minor">
            <a:schemeClr val="tx1"/>
          </a:fontRef>
        </p:style>
      </p:cxnSp>
      <p:cxnSp>
        <p:nvCxnSpPr>
          <p:cNvPr id="17" name="カギ線コネクタ 49">
            <a:extLst>
              <a:ext uri="{FF2B5EF4-FFF2-40B4-BE49-F238E27FC236}">
                <a16:creationId xmlns:a16="http://schemas.microsoft.com/office/drawing/2014/main" id="{4339861C-2B7C-495D-9AE9-23ED24E145DD}"/>
              </a:ext>
            </a:extLst>
          </p:cNvPr>
          <p:cNvCxnSpPr>
            <a:cxnSpLocks/>
            <a:stCxn id="7" idx="3"/>
            <a:endCxn id="10" idx="1"/>
          </p:cNvCxnSpPr>
          <p:nvPr/>
        </p:nvCxnSpPr>
        <p:spPr>
          <a:xfrm>
            <a:off x="5383032" y="4502089"/>
            <a:ext cx="1132633" cy="488265"/>
          </a:xfrm>
          <a:prstGeom prst="bentConnector3">
            <a:avLst/>
          </a:prstGeom>
          <a:ln w="31750">
            <a:tailEnd type="triangle"/>
          </a:ln>
        </p:spPr>
        <p:style>
          <a:lnRef idx="1">
            <a:schemeClr val="dk1"/>
          </a:lnRef>
          <a:fillRef idx="0">
            <a:schemeClr val="dk1"/>
          </a:fillRef>
          <a:effectRef idx="0">
            <a:schemeClr val="dk1"/>
          </a:effectRef>
          <a:fontRef idx="minor">
            <a:schemeClr val="tx1"/>
          </a:fontRef>
        </p:style>
      </p:cxnSp>
      <p:cxnSp>
        <p:nvCxnSpPr>
          <p:cNvPr id="18" name="カギ線コネクタ 50">
            <a:extLst>
              <a:ext uri="{FF2B5EF4-FFF2-40B4-BE49-F238E27FC236}">
                <a16:creationId xmlns:a16="http://schemas.microsoft.com/office/drawing/2014/main" id="{6FBC25B2-7EA6-47D6-A60B-34FBDB81D134}"/>
              </a:ext>
            </a:extLst>
          </p:cNvPr>
          <p:cNvCxnSpPr>
            <a:cxnSpLocks/>
            <a:stCxn id="8" idx="3"/>
            <a:endCxn id="10" idx="1"/>
          </p:cNvCxnSpPr>
          <p:nvPr/>
        </p:nvCxnSpPr>
        <p:spPr>
          <a:xfrm flipV="1">
            <a:off x="5383032" y="4990354"/>
            <a:ext cx="1132633" cy="720311"/>
          </a:xfrm>
          <a:prstGeom prst="bentConnector3">
            <a:avLst/>
          </a:prstGeom>
          <a:ln w="31750">
            <a:tailEnd type="triangle"/>
          </a:ln>
        </p:spPr>
        <p:style>
          <a:lnRef idx="1">
            <a:schemeClr val="dk1"/>
          </a:lnRef>
          <a:fillRef idx="0">
            <a:schemeClr val="dk1"/>
          </a:fillRef>
          <a:effectRef idx="0">
            <a:schemeClr val="dk1"/>
          </a:effectRef>
          <a:fontRef idx="minor">
            <a:schemeClr val="tx1"/>
          </a:fontRef>
        </p:style>
      </p:cxnSp>
      <p:sp>
        <p:nvSpPr>
          <p:cNvPr id="5" name="テキスト ボックス 4">
            <a:extLst>
              <a:ext uri="{FF2B5EF4-FFF2-40B4-BE49-F238E27FC236}">
                <a16:creationId xmlns:a16="http://schemas.microsoft.com/office/drawing/2014/main" id="{7ADADE4A-E8FD-44D2-B950-8CD55CCA3DA7}"/>
              </a:ext>
            </a:extLst>
          </p:cNvPr>
          <p:cNvSpPr txBox="1"/>
          <p:nvPr/>
        </p:nvSpPr>
        <p:spPr>
          <a:xfrm>
            <a:off x="377016" y="6046663"/>
            <a:ext cx="8517075" cy="215444"/>
          </a:xfrm>
          <a:prstGeom prst="rect">
            <a:avLst/>
          </a:prstGeom>
          <a:noFill/>
        </p:spPr>
        <p:txBody>
          <a:bodyPr wrap="none" rtlCol="0">
            <a:spAutoFit/>
          </a:bodyPr>
          <a:lstStyle/>
          <a:p>
            <a:r>
              <a:rPr lang="en-US" altLang="ja-JP" sz="800" b="0" i="0" dirty="0">
                <a:effectLst/>
                <a:latin typeface="Times New Roman" panose="02020603050405020304" pitchFamily="18" charset="0"/>
              </a:rPr>
              <a:t>[1] </a:t>
            </a:r>
            <a:r>
              <a:rPr lang="en-US" altLang="ja-JP" sz="800" b="0" i="0" dirty="0" err="1">
                <a:effectLst/>
                <a:latin typeface="Times New Roman" panose="02020603050405020304" pitchFamily="18" charset="0"/>
              </a:rPr>
              <a:t>Bakhtiar</a:t>
            </a:r>
            <a:r>
              <a:rPr lang="en-US" altLang="ja-JP" sz="800" b="0" i="0" dirty="0">
                <a:effectLst/>
                <a:latin typeface="Times New Roman" panose="02020603050405020304" pitchFamily="18" charset="0"/>
              </a:rPr>
              <a:t> Khan Kasi and Anita </a:t>
            </a:r>
            <a:r>
              <a:rPr lang="en-US" altLang="ja-JP" sz="800" b="0" i="0" dirty="0" err="1">
                <a:effectLst/>
                <a:latin typeface="Times New Roman" panose="02020603050405020304" pitchFamily="18" charset="0"/>
              </a:rPr>
              <a:t>Sarma</a:t>
            </a:r>
            <a:r>
              <a:rPr lang="en-US" altLang="ja-JP" sz="800" b="0" i="0" dirty="0">
                <a:effectLst/>
                <a:latin typeface="Times New Roman" panose="02020603050405020304" pitchFamily="18" charset="0"/>
              </a:rPr>
              <a:t>. Cassandra: Proactive Conflict </a:t>
            </a:r>
            <a:r>
              <a:rPr lang="en-US" altLang="ja-JP" sz="800" b="0" i="0" dirty="0" err="1">
                <a:effectLst/>
                <a:latin typeface="Times New Roman" panose="02020603050405020304" pitchFamily="18" charset="0"/>
              </a:rPr>
              <a:t>Minimiza-tion</a:t>
            </a:r>
            <a:r>
              <a:rPr lang="en-US" altLang="ja-JP" sz="800" b="0" i="0" dirty="0">
                <a:effectLst/>
                <a:latin typeface="Times New Roman" panose="02020603050405020304" pitchFamily="18" charset="0"/>
              </a:rPr>
              <a:t> through Optimized Task Scheduling. </a:t>
            </a:r>
            <a:r>
              <a:rPr lang="en-US" altLang="ja-JP" sz="800" b="0" i="0" dirty="0" err="1">
                <a:effectLst/>
                <a:latin typeface="Times New Roman" panose="02020603050405020304" pitchFamily="18" charset="0"/>
              </a:rPr>
              <a:t>InInternational</a:t>
            </a:r>
            <a:r>
              <a:rPr lang="en-US" altLang="ja-JP" sz="800" b="0" i="0" dirty="0">
                <a:effectLst/>
                <a:latin typeface="Times New Roman" panose="02020603050405020304" pitchFamily="18" charset="0"/>
              </a:rPr>
              <a:t> Conference on </a:t>
            </a:r>
            <a:r>
              <a:rPr lang="en-US" altLang="ja-JP" sz="800" b="0" i="0" dirty="0" err="1">
                <a:effectLst/>
                <a:latin typeface="Times New Roman" panose="02020603050405020304" pitchFamily="18" charset="0"/>
              </a:rPr>
              <a:t>SoftwareEngineering</a:t>
            </a:r>
            <a:r>
              <a:rPr lang="en-US" altLang="ja-JP" sz="800" b="0" i="0" dirty="0">
                <a:effectLst/>
                <a:latin typeface="Times New Roman" panose="02020603050405020304" pitchFamily="18" charset="0"/>
              </a:rPr>
              <a:t>(ICSE), pp. 732–741, 2017.</a:t>
            </a:r>
            <a:endParaRPr kumimoji="1" lang="ja-JP" altLang="en-US" sz="800" dirty="0"/>
          </a:p>
        </p:txBody>
      </p:sp>
    </p:spTree>
    <p:extLst>
      <p:ext uri="{BB962C8B-B14F-4D97-AF65-F5344CB8AC3E}">
        <p14:creationId xmlns:p14="http://schemas.microsoft.com/office/powerpoint/2010/main" val="28860121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マージコンフリクトの解消</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ja-JP" altLang="en-US" sz="2400" dirty="0"/>
              <a:t>マージコンフリクトが発生した場合，何らかの修正を行うことで，その解消を行っている</a:t>
            </a:r>
            <a:endParaRPr kumimoji="1" lang="en-US" altLang="ja-JP" sz="2400" dirty="0"/>
          </a:p>
          <a:p>
            <a:r>
              <a:rPr kumimoji="1" lang="ja-JP" altLang="en-US" sz="2400" dirty="0"/>
              <a:t>マージコンフリクトの解消方法の例</a:t>
            </a:r>
            <a:endParaRPr kumimoji="1"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3</a:t>
            </a:fld>
            <a:endParaRPr lang="en-US" altLang="ja-JP" dirty="0"/>
          </a:p>
        </p:txBody>
      </p:sp>
      <p:sp>
        <p:nvSpPr>
          <p:cNvPr id="7" name="テキスト ボックス 6">
            <a:extLst>
              <a:ext uri="{FF2B5EF4-FFF2-40B4-BE49-F238E27FC236}">
                <a16:creationId xmlns:a16="http://schemas.microsoft.com/office/drawing/2014/main" id="{1F7DE203-03F5-4434-BBB0-8FC697399A32}"/>
              </a:ext>
            </a:extLst>
          </p:cNvPr>
          <p:cNvSpPr txBox="1"/>
          <p:nvPr/>
        </p:nvSpPr>
        <p:spPr>
          <a:xfrm>
            <a:off x="457200" y="3783668"/>
            <a:ext cx="1331285"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int num = 0;</a:t>
            </a:r>
          </a:p>
          <a:p>
            <a:r>
              <a:rPr lang="en-US" altLang="ja-JP" sz="1200" b="1" dirty="0">
                <a:solidFill>
                  <a:schemeClr val="tx1"/>
                </a:solidFill>
              </a:rPr>
              <a:t>++&lt;&lt;&lt;&lt;&lt;</a:t>
            </a:r>
          </a:p>
          <a:p>
            <a:r>
              <a:rPr lang="en-US" altLang="ja-JP" sz="1200" b="1" dirty="0">
                <a:solidFill>
                  <a:srgbClr val="00B050"/>
                </a:solidFill>
              </a:rPr>
              <a:t>num++;</a:t>
            </a:r>
          </a:p>
          <a:p>
            <a:r>
              <a:rPr lang="en-US" altLang="ja-JP" sz="1200" b="1" dirty="0">
                <a:solidFill>
                  <a:schemeClr val="tx1"/>
                </a:solidFill>
              </a:rPr>
              <a:t>++======</a:t>
            </a:r>
          </a:p>
          <a:p>
            <a:r>
              <a:rPr lang="en-US" altLang="ja-JP" sz="1200" b="1" dirty="0">
                <a:solidFill>
                  <a:srgbClr val="00B050"/>
                </a:solidFill>
              </a:rPr>
              <a:t>num = num + 1;</a:t>
            </a:r>
          </a:p>
          <a:p>
            <a:r>
              <a:rPr lang="en-US" altLang="ja-JP" sz="1200" b="1" dirty="0">
                <a:solidFill>
                  <a:schemeClr val="tx1"/>
                </a:solidFill>
              </a:rPr>
              <a:t>++&gt;&gt;&gt;&gt;&gt;</a:t>
            </a:r>
            <a:endParaRPr lang="ja-JP" altLang="en-US" sz="1200" b="1" dirty="0">
              <a:solidFill>
                <a:schemeClr val="tx1"/>
              </a:solidFill>
            </a:endParaRPr>
          </a:p>
        </p:txBody>
      </p:sp>
      <p:sp>
        <p:nvSpPr>
          <p:cNvPr id="5" name="テキスト ボックス 4">
            <a:extLst>
              <a:ext uri="{FF2B5EF4-FFF2-40B4-BE49-F238E27FC236}">
                <a16:creationId xmlns:a16="http://schemas.microsoft.com/office/drawing/2014/main" id="{955DC2AD-D94A-4A4F-9120-78A8EC044A00}"/>
              </a:ext>
            </a:extLst>
          </p:cNvPr>
          <p:cNvSpPr txBox="1"/>
          <p:nvPr/>
        </p:nvSpPr>
        <p:spPr>
          <a:xfrm>
            <a:off x="457200" y="2993666"/>
            <a:ext cx="3813865" cy="707886"/>
          </a:xfrm>
          <a:prstGeom prst="rect">
            <a:avLst/>
          </a:prstGeom>
          <a:noFill/>
          <a:ln>
            <a:solidFill>
              <a:schemeClr val="accent2"/>
            </a:solidFill>
          </a:ln>
        </p:spPr>
        <p:txBody>
          <a:bodyPr wrap="none" rtlCol="0">
            <a:spAutoFit/>
          </a:bodyPr>
          <a:lstStyle/>
          <a:p>
            <a:r>
              <a:rPr lang="ja-JP" altLang="en-US" sz="2000" dirty="0"/>
              <a:t>片方のブランチの内容だけを残す</a:t>
            </a:r>
            <a:endParaRPr lang="en-US" altLang="ja-JP" sz="2000" dirty="0"/>
          </a:p>
          <a:p>
            <a:r>
              <a:rPr kumimoji="1" lang="ja-JP" altLang="en-US" sz="2000" dirty="0"/>
              <a:t>（片側採用）</a:t>
            </a:r>
          </a:p>
        </p:txBody>
      </p:sp>
      <p:sp>
        <p:nvSpPr>
          <p:cNvPr id="8" name="テキスト ボックス 7">
            <a:extLst>
              <a:ext uri="{FF2B5EF4-FFF2-40B4-BE49-F238E27FC236}">
                <a16:creationId xmlns:a16="http://schemas.microsoft.com/office/drawing/2014/main" id="{1A5F49B4-BE80-4D30-8E8F-81F669CB0A0E}"/>
              </a:ext>
            </a:extLst>
          </p:cNvPr>
          <p:cNvSpPr txBox="1"/>
          <p:nvPr/>
        </p:nvSpPr>
        <p:spPr>
          <a:xfrm>
            <a:off x="4783276" y="2991514"/>
            <a:ext cx="3892412" cy="707886"/>
          </a:xfrm>
          <a:prstGeom prst="rect">
            <a:avLst/>
          </a:prstGeom>
          <a:noFill/>
          <a:ln>
            <a:solidFill>
              <a:schemeClr val="accent2"/>
            </a:solidFill>
          </a:ln>
        </p:spPr>
        <p:txBody>
          <a:bodyPr wrap="none" rtlCol="0">
            <a:spAutoFit/>
          </a:bodyPr>
          <a:lstStyle/>
          <a:p>
            <a:r>
              <a:rPr lang="ja-JP" altLang="en-US" sz="2000" dirty="0"/>
              <a:t>両方のブランチの内容を利用する</a:t>
            </a:r>
            <a:endParaRPr lang="en-US" altLang="ja-JP" sz="2000" dirty="0"/>
          </a:p>
          <a:p>
            <a:r>
              <a:rPr kumimoji="1" lang="ja-JP" altLang="en-US" sz="2000" dirty="0"/>
              <a:t>（両側採用）</a:t>
            </a:r>
          </a:p>
        </p:txBody>
      </p:sp>
      <p:sp>
        <p:nvSpPr>
          <p:cNvPr id="9" name="テキスト ボックス 8">
            <a:extLst>
              <a:ext uri="{FF2B5EF4-FFF2-40B4-BE49-F238E27FC236}">
                <a16:creationId xmlns:a16="http://schemas.microsoft.com/office/drawing/2014/main" id="{587158A6-C2B1-46FF-A91B-A69E086AA00D}"/>
              </a:ext>
            </a:extLst>
          </p:cNvPr>
          <p:cNvSpPr txBox="1"/>
          <p:nvPr/>
        </p:nvSpPr>
        <p:spPr>
          <a:xfrm>
            <a:off x="2939780" y="3783668"/>
            <a:ext cx="1331285"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int num = 0;</a:t>
            </a:r>
          </a:p>
          <a:p>
            <a:r>
              <a:rPr lang="en-US" altLang="ja-JP" sz="1200" b="1" dirty="0">
                <a:solidFill>
                  <a:srgbClr val="00B050"/>
                </a:solidFill>
              </a:rPr>
              <a:t>num++;</a:t>
            </a:r>
            <a:endParaRPr lang="ja-JP" altLang="en-US" sz="1200" b="1" dirty="0">
              <a:solidFill>
                <a:srgbClr val="00B050"/>
              </a:solidFill>
            </a:endParaRPr>
          </a:p>
        </p:txBody>
      </p:sp>
      <p:sp>
        <p:nvSpPr>
          <p:cNvPr id="10" name="テキスト ボックス 9">
            <a:extLst>
              <a:ext uri="{FF2B5EF4-FFF2-40B4-BE49-F238E27FC236}">
                <a16:creationId xmlns:a16="http://schemas.microsoft.com/office/drawing/2014/main" id="{8D934F88-9A0C-4C99-A986-E4B53A5F68EA}"/>
              </a:ext>
            </a:extLst>
          </p:cNvPr>
          <p:cNvSpPr txBox="1"/>
          <p:nvPr/>
        </p:nvSpPr>
        <p:spPr>
          <a:xfrm>
            <a:off x="4783276" y="3783667"/>
            <a:ext cx="1331285"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int num = 0;</a:t>
            </a:r>
          </a:p>
          <a:p>
            <a:r>
              <a:rPr lang="en-US" altLang="ja-JP" sz="1200" b="1" dirty="0">
                <a:solidFill>
                  <a:schemeClr val="tx1"/>
                </a:solidFill>
              </a:rPr>
              <a:t>++&lt;&lt;&lt;&lt;&lt;</a:t>
            </a:r>
          </a:p>
          <a:p>
            <a:r>
              <a:rPr lang="en-US" altLang="ja-JP" sz="1200" b="1" dirty="0">
                <a:solidFill>
                  <a:srgbClr val="00B050"/>
                </a:solidFill>
              </a:rPr>
              <a:t>/* memo a */</a:t>
            </a:r>
          </a:p>
          <a:p>
            <a:r>
              <a:rPr lang="en-US" altLang="ja-JP" sz="1200" b="1" dirty="0">
                <a:solidFill>
                  <a:schemeClr val="tx1"/>
                </a:solidFill>
              </a:rPr>
              <a:t>++======</a:t>
            </a:r>
          </a:p>
          <a:p>
            <a:r>
              <a:rPr lang="en-US" altLang="ja-JP" sz="1200" b="1" dirty="0">
                <a:solidFill>
                  <a:srgbClr val="00B050"/>
                </a:solidFill>
              </a:rPr>
              <a:t>/* memo b */</a:t>
            </a:r>
          </a:p>
          <a:p>
            <a:r>
              <a:rPr lang="en-US" altLang="ja-JP" sz="1200" b="1" dirty="0">
                <a:solidFill>
                  <a:schemeClr val="tx1"/>
                </a:solidFill>
              </a:rPr>
              <a:t>++&gt;&gt;&gt;&gt;&gt;</a:t>
            </a:r>
            <a:endParaRPr lang="ja-JP" altLang="en-US" sz="1200" b="1" dirty="0">
              <a:solidFill>
                <a:schemeClr val="tx1"/>
              </a:solidFill>
            </a:endParaRPr>
          </a:p>
        </p:txBody>
      </p:sp>
      <p:sp>
        <p:nvSpPr>
          <p:cNvPr id="11" name="テキスト ボックス 10">
            <a:extLst>
              <a:ext uri="{FF2B5EF4-FFF2-40B4-BE49-F238E27FC236}">
                <a16:creationId xmlns:a16="http://schemas.microsoft.com/office/drawing/2014/main" id="{EF225DDA-DE0C-4556-9545-A02F4DDBF1EA}"/>
              </a:ext>
            </a:extLst>
          </p:cNvPr>
          <p:cNvSpPr txBox="1"/>
          <p:nvPr/>
        </p:nvSpPr>
        <p:spPr>
          <a:xfrm>
            <a:off x="7344403" y="3783667"/>
            <a:ext cx="1331285"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200" b="1" dirty="0">
                <a:solidFill>
                  <a:schemeClr val="tx1"/>
                </a:solidFill>
              </a:rPr>
              <a:t>int num = 0;</a:t>
            </a:r>
          </a:p>
          <a:p>
            <a:r>
              <a:rPr lang="en-US" altLang="ja-JP" sz="1200" b="1" dirty="0">
                <a:solidFill>
                  <a:srgbClr val="00B050"/>
                </a:solidFill>
              </a:rPr>
              <a:t>/* memo a */</a:t>
            </a:r>
          </a:p>
          <a:p>
            <a:r>
              <a:rPr lang="en-US" altLang="ja-JP" sz="1200" b="1" dirty="0">
                <a:solidFill>
                  <a:srgbClr val="00B050"/>
                </a:solidFill>
              </a:rPr>
              <a:t>/* memo b */</a:t>
            </a:r>
          </a:p>
        </p:txBody>
      </p:sp>
      <p:cxnSp>
        <p:nvCxnSpPr>
          <p:cNvPr id="13" name="直線矢印コネクタ 12">
            <a:extLst>
              <a:ext uri="{FF2B5EF4-FFF2-40B4-BE49-F238E27FC236}">
                <a16:creationId xmlns:a16="http://schemas.microsoft.com/office/drawing/2014/main" id="{C57D9271-2DFC-49D4-B12A-2267F813DF6F}"/>
              </a:ext>
            </a:extLst>
          </p:cNvPr>
          <p:cNvCxnSpPr>
            <a:cxnSpLocks/>
            <a:endCxn id="9" idx="1"/>
          </p:cNvCxnSpPr>
          <p:nvPr/>
        </p:nvCxnSpPr>
        <p:spPr>
          <a:xfrm>
            <a:off x="1788485" y="4014501"/>
            <a:ext cx="115129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直線矢印コネクタ 14">
            <a:extLst>
              <a:ext uri="{FF2B5EF4-FFF2-40B4-BE49-F238E27FC236}">
                <a16:creationId xmlns:a16="http://schemas.microsoft.com/office/drawing/2014/main" id="{DB52901B-C1A9-447B-AFB4-4F0C8AA02B17}"/>
              </a:ext>
            </a:extLst>
          </p:cNvPr>
          <p:cNvCxnSpPr>
            <a:cxnSpLocks/>
            <a:endCxn id="11" idx="1"/>
          </p:cNvCxnSpPr>
          <p:nvPr/>
        </p:nvCxnSpPr>
        <p:spPr>
          <a:xfrm>
            <a:off x="6114561" y="4106833"/>
            <a:ext cx="122984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吹き出し: 四角形 17">
            <a:extLst>
              <a:ext uri="{FF2B5EF4-FFF2-40B4-BE49-F238E27FC236}">
                <a16:creationId xmlns:a16="http://schemas.microsoft.com/office/drawing/2014/main" id="{3BBCDB63-2544-4786-AD60-79AE5B7561BF}"/>
              </a:ext>
            </a:extLst>
          </p:cNvPr>
          <p:cNvSpPr/>
          <p:nvPr/>
        </p:nvSpPr>
        <p:spPr>
          <a:xfrm>
            <a:off x="1701719" y="5165500"/>
            <a:ext cx="5729450" cy="960663"/>
          </a:xfrm>
          <a:prstGeom prst="wedgeRectCallout">
            <a:avLst>
              <a:gd name="adj1" fmla="val -45984"/>
              <a:gd name="adj2" fmla="val -87312"/>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既存研究</a:t>
            </a:r>
            <a:r>
              <a:rPr kumimoji="1" lang="en-US" altLang="ja-JP" dirty="0"/>
              <a:t>[2]</a:t>
            </a:r>
            <a:r>
              <a:rPr kumimoji="1" lang="ja-JP" altLang="en-US" dirty="0"/>
              <a:t>で</a:t>
            </a:r>
            <a:r>
              <a:rPr kumimoji="1" lang="en-US" altLang="ja-JP" dirty="0"/>
              <a:t>OSS</a:t>
            </a:r>
            <a:r>
              <a:rPr kumimoji="1" lang="ja-JP" altLang="en-US" dirty="0"/>
              <a:t>では片側採用の割合が</a:t>
            </a:r>
            <a:endParaRPr kumimoji="1" lang="en-US" altLang="ja-JP" dirty="0"/>
          </a:p>
          <a:p>
            <a:pPr algn="ctr"/>
            <a:r>
              <a:rPr lang="ja-JP" altLang="en-US" dirty="0"/>
              <a:t>多いことが報告されている</a:t>
            </a:r>
            <a:endParaRPr kumimoji="1" lang="ja-JP" altLang="en-US" dirty="0"/>
          </a:p>
        </p:txBody>
      </p:sp>
      <p:sp>
        <p:nvSpPr>
          <p:cNvPr id="12" name="テキスト ボックス 11">
            <a:extLst>
              <a:ext uri="{FF2B5EF4-FFF2-40B4-BE49-F238E27FC236}">
                <a16:creationId xmlns:a16="http://schemas.microsoft.com/office/drawing/2014/main" id="{AE065BD8-E3D4-44C3-BB41-313D270C0DFC}"/>
              </a:ext>
            </a:extLst>
          </p:cNvPr>
          <p:cNvSpPr txBox="1"/>
          <p:nvPr/>
        </p:nvSpPr>
        <p:spPr>
          <a:xfrm>
            <a:off x="3552037" y="6289338"/>
            <a:ext cx="4828566" cy="215444"/>
          </a:xfrm>
          <a:prstGeom prst="rect">
            <a:avLst/>
          </a:prstGeom>
          <a:noFill/>
        </p:spPr>
        <p:txBody>
          <a:bodyPr wrap="none" rtlCol="0">
            <a:spAutoFit/>
          </a:bodyPr>
          <a:lstStyle/>
          <a:p>
            <a:r>
              <a:rPr lang="en-US" altLang="ja-JP" sz="800" b="0" i="0" dirty="0">
                <a:effectLst/>
                <a:latin typeface="Courier New" panose="02070309020205020404" pitchFamily="49" charset="0"/>
              </a:rPr>
              <a:t>[2] </a:t>
            </a:r>
            <a:r>
              <a:rPr lang="ja-JP" altLang="en-US" sz="800" b="0" i="0" dirty="0">
                <a:effectLst/>
                <a:latin typeface="Courier New" panose="02070309020205020404" pitchFamily="49" charset="0"/>
              </a:rPr>
              <a:t>湯月亮平</a:t>
            </a:r>
            <a:r>
              <a:rPr lang="en-US" altLang="ja-JP" sz="800" b="0" i="0" dirty="0">
                <a:effectLst/>
                <a:latin typeface="Times New Roman" panose="02020603050405020304" pitchFamily="18" charset="0"/>
              </a:rPr>
              <a:t>.</a:t>
            </a:r>
            <a:r>
              <a:rPr lang="ja-JP" altLang="en-US" sz="800" b="0" i="0" dirty="0">
                <a:effectLst/>
                <a:latin typeface="Courier New" panose="02070309020205020404" pitchFamily="49" charset="0"/>
              </a:rPr>
              <a:t>開発履歴を用いたメソッドコンフリクトの分析</a:t>
            </a:r>
            <a:r>
              <a:rPr lang="en-US" altLang="ja-JP" sz="800" b="0" i="0" dirty="0">
                <a:effectLst/>
                <a:latin typeface="Times New Roman" panose="02020603050405020304" pitchFamily="18" charset="0"/>
              </a:rPr>
              <a:t>.</a:t>
            </a:r>
            <a:r>
              <a:rPr lang="ja-JP" altLang="en-US" sz="800" b="0" i="0" dirty="0">
                <a:effectLst/>
                <a:latin typeface="Courier New" panose="02070309020205020404" pitchFamily="49" charset="0"/>
              </a:rPr>
              <a:t>修士論文</a:t>
            </a:r>
            <a:r>
              <a:rPr lang="en-US" altLang="ja-JP" sz="800" b="0" i="0" dirty="0">
                <a:effectLst/>
                <a:latin typeface="Times New Roman" panose="02020603050405020304" pitchFamily="18" charset="0"/>
              </a:rPr>
              <a:t>,</a:t>
            </a:r>
            <a:r>
              <a:rPr lang="ja-JP" altLang="en-US" sz="800" b="0" i="0" dirty="0">
                <a:effectLst/>
                <a:latin typeface="Courier New" panose="02070309020205020404" pitchFamily="49" charset="0"/>
              </a:rPr>
              <a:t>奈良先端科学技術大学院大学</a:t>
            </a:r>
            <a:r>
              <a:rPr lang="en-US" altLang="ja-JP" sz="800" b="0" i="0" dirty="0">
                <a:effectLst/>
                <a:latin typeface="Times New Roman" panose="02020603050405020304" pitchFamily="18" charset="0"/>
              </a:rPr>
              <a:t>, 2015.</a:t>
            </a:r>
            <a:endParaRPr kumimoji="1" lang="ja-JP" altLang="en-US" sz="800" dirty="0"/>
          </a:p>
        </p:txBody>
      </p:sp>
    </p:spTree>
    <p:extLst>
      <p:ext uri="{BB962C8B-B14F-4D97-AF65-F5344CB8AC3E}">
        <p14:creationId xmlns:p14="http://schemas.microsoft.com/office/powerpoint/2010/main" val="3521591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研究目的</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ja-JP" altLang="en-US" sz="2400" dirty="0"/>
              <a:t>マージコンフリクトが片側採用により解消される</a:t>
            </a:r>
            <a:endParaRPr kumimoji="1" lang="en-US" altLang="ja-JP" sz="2400" dirty="0"/>
          </a:p>
          <a:p>
            <a:pPr lvl="1"/>
            <a:r>
              <a:rPr kumimoji="1" lang="ja-JP" altLang="en-US" sz="2000" dirty="0"/>
              <a:t>並行して進められた開発成果のうち片側が切り捨てられる</a:t>
            </a:r>
            <a:endParaRPr kumimoji="1" lang="en-US" altLang="ja-JP" sz="2000" dirty="0"/>
          </a:p>
          <a:p>
            <a:r>
              <a:rPr kumimoji="1" lang="ja-JP" altLang="en-US" sz="2400" dirty="0"/>
              <a:t>これまでの研究では，マージコンフリクトの解消によるプロジェクトへの影響は多く議論されていない</a:t>
            </a:r>
            <a:endParaRPr lang="en-US" altLang="ja-JP" sz="2400" dirty="0"/>
          </a:p>
          <a:p>
            <a:pPr lvl="1"/>
            <a:r>
              <a:rPr kumimoji="1" lang="ja-JP" altLang="en-US" sz="2000" dirty="0"/>
              <a:t>開発成果が本当に切り捨てられてよいものかなどの分析は行われていない</a:t>
            </a:r>
            <a:endParaRPr kumimoji="1" lang="en-US" altLang="ja-JP" sz="2000" dirty="0"/>
          </a:p>
          <a:p>
            <a:pPr lvl="1"/>
            <a:endParaRPr kumimoji="1" lang="en-US" altLang="ja-JP" sz="2000" dirty="0"/>
          </a:p>
          <a:p>
            <a:r>
              <a:rPr kumimoji="1" lang="en-US" altLang="ja-JP" sz="2400" dirty="0"/>
              <a:t>OSS</a:t>
            </a:r>
            <a:r>
              <a:rPr kumimoji="1" lang="ja-JP" altLang="en-US" sz="2400" dirty="0"/>
              <a:t>においてマージコンフリクト解消時に片側採用が選択されることが多いことにもとづき，なぜそのような選択がなされたのか理由の調査を行う</a:t>
            </a:r>
            <a:endParaRPr kumimoji="1" lang="en-US" altLang="ja-JP" sz="2400" dirty="0"/>
          </a:p>
          <a:p>
            <a:endParaRPr lang="en-US" altLang="ja-JP" sz="24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4</a:t>
            </a:fld>
            <a:endParaRPr lang="en-US" altLang="ja-JP" dirty="0"/>
          </a:p>
        </p:txBody>
      </p:sp>
    </p:spTree>
    <p:extLst>
      <p:ext uri="{BB962C8B-B14F-4D97-AF65-F5344CB8AC3E}">
        <p14:creationId xmlns:p14="http://schemas.microsoft.com/office/powerpoint/2010/main" val="3439871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kumimoji="1" lang="ja-JP" altLang="en-US" dirty="0"/>
              <a:t>調査手順</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ja-JP" altLang="en-US" sz="2400" dirty="0"/>
              <a:t>マージコンフリクトが発生したプロジェクトの中で片側採用が選択されたコミットを調査</a:t>
            </a:r>
            <a:endParaRPr lang="en-US" altLang="ja-JP" sz="2400" dirty="0"/>
          </a:p>
          <a:p>
            <a:r>
              <a:rPr kumimoji="1" lang="ja-JP" altLang="en-US" sz="2400" dirty="0"/>
              <a:t>片側採用が選択されたマージコンフリクトについて，マージ前のそれぞれのブランチの内容を比較し，採用された側と削除された側の形式的な違いで分類</a:t>
            </a:r>
            <a:endParaRPr kumimoji="1" lang="en-US" altLang="ja-JP" sz="2400" dirty="0"/>
          </a:p>
          <a:p>
            <a:endParaRPr lang="en-US" altLang="ja-JP" sz="2400" dirty="0"/>
          </a:p>
          <a:p>
            <a:r>
              <a:rPr kumimoji="1" lang="en-US" altLang="ja-JP" sz="2400" dirty="0"/>
              <a:t>Java</a:t>
            </a:r>
            <a:r>
              <a:rPr lang="ja-JP" altLang="en-US" sz="2400" dirty="0"/>
              <a:t>プロジェクトを対象</a:t>
            </a:r>
            <a:endParaRPr kumimoji="1" lang="ja-JP" altLang="en-US" sz="24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5</a:t>
            </a:fld>
            <a:endParaRPr lang="en-US" altLang="ja-JP" dirty="0"/>
          </a:p>
        </p:txBody>
      </p:sp>
    </p:spTree>
    <p:extLst>
      <p:ext uri="{BB962C8B-B14F-4D97-AF65-F5344CB8AC3E}">
        <p14:creationId xmlns:p14="http://schemas.microsoft.com/office/powerpoint/2010/main" val="230048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分類の内訳（</a:t>
            </a:r>
            <a:r>
              <a:rPr lang="en-US" altLang="ja-JP" dirty="0"/>
              <a:t>1</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ja-JP" altLang="en-US" sz="2400" dirty="0"/>
              <a:t>新規機能の実装</a:t>
            </a:r>
            <a:endParaRPr kumimoji="1" lang="en-US" altLang="ja-JP" sz="2400" dirty="0"/>
          </a:p>
          <a:p>
            <a:pPr lvl="1"/>
            <a:r>
              <a:rPr kumimoji="1" lang="ja-JP" altLang="en-US" sz="2000" dirty="0"/>
              <a:t>片側採用が選択される際，新規に機能を実装するときにマージコンフリクトが発生し，その新規機能を実装したコミットを採用したもの</a:t>
            </a:r>
            <a:endParaRPr lang="en-US" altLang="ja-JP" sz="2000" dirty="0"/>
          </a:p>
          <a:p>
            <a:r>
              <a:rPr kumimoji="1" lang="ja-JP" altLang="en-US" sz="2400" dirty="0"/>
              <a:t>機能の削除</a:t>
            </a:r>
            <a:endParaRPr kumimoji="1" lang="en-US" altLang="ja-JP" sz="2400" dirty="0"/>
          </a:p>
          <a:p>
            <a:pPr lvl="1"/>
            <a:r>
              <a:rPr kumimoji="1" lang="ja-JP" altLang="en-US" sz="2000" dirty="0"/>
              <a:t>機能が実装されたコミットと実装されていないコミットの間でマージコンフリクトが発生し，機能が実装されていないコミットを採用したもの</a:t>
            </a:r>
            <a:endParaRPr lang="en-US" altLang="ja-JP" sz="2000" dirty="0"/>
          </a:p>
          <a:p>
            <a:r>
              <a:rPr kumimoji="1" lang="ja-JP" altLang="en-US" sz="2400" dirty="0"/>
              <a:t>異なる機能の追加</a:t>
            </a:r>
            <a:endParaRPr kumimoji="1" lang="en-US" altLang="ja-JP" sz="2400" dirty="0"/>
          </a:p>
          <a:p>
            <a:pPr lvl="1"/>
            <a:r>
              <a:rPr kumimoji="1" lang="en-US" altLang="ja-JP" sz="2000" dirty="0"/>
              <a:t>2</a:t>
            </a:r>
            <a:r>
              <a:rPr kumimoji="1" lang="ja-JP" altLang="en-US" sz="2000" dirty="0"/>
              <a:t>つのブランチで実装されている機能が異なっている状態でマージコンフリクトが発生し，その解消のため片方の機能を削除し，片方の機能を採用する形で片側採用を選択したもの</a:t>
            </a:r>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6</a:t>
            </a:fld>
            <a:endParaRPr lang="en-US" altLang="ja-JP" dirty="0"/>
          </a:p>
        </p:txBody>
      </p:sp>
    </p:spTree>
    <p:extLst>
      <p:ext uri="{BB962C8B-B14F-4D97-AF65-F5344CB8AC3E}">
        <p14:creationId xmlns:p14="http://schemas.microsoft.com/office/powerpoint/2010/main" val="3924178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分類の内訳（</a:t>
            </a:r>
            <a:r>
              <a:rPr lang="en-US" altLang="ja-JP" dirty="0"/>
              <a:t>2</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ja-JP" altLang="en-US" sz="2400" dirty="0"/>
              <a:t>フォーマット</a:t>
            </a:r>
            <a:endParaRPr lang="en-US" altLang="ja-JP" sz="2400" dirty="0"/>
          </a:p>
          <a:p>
            <a:pPr lvl="1"/>
            <a:r>
              <a:rPr kumimoji="1" lang="ja-JP" altLang="en-US" sz="2000" dirty="0"/>
              <a:t>マージコンフリクトが発生しているものの，その機能に差がなく，インデントや改行などのフォーマット上での違いしか無いコンフリクトで片側採用が選択されたもの</a:t>
            </a:r>
            <a:endParaRPr kumimoji="1" lang="en-US" altLang="ja-JP" sz="2000" dirty="0"/>
          </a:p>
          <a:p>
            <a:r>
              <a:rPr lang="ja-JP" altLang="en-US" sz="2400" dirty="0"/>
              <a:t>コメント</a:t>
            </a:r>
            <a:endParaRPr lang="en-US" altLang="ja-JP" sz="2400" dirty="0"/>
          </a:p>
          <a:p>
            <a:pPr lvl="1"/>
            <a:r>
              <a:rPr kumimoji="1" lang="ja-JP" altLang="en-US" sz="2000" dirty="0"/>
              <a:t>プログラム本体ではなく，コメントアウトされている箇所でマージコンフリクトが発生しており，プログラムの機能に影響が無い範囲で片側採用が選択されたもの</a:t>
            </a:r>
            <a:endParaRPr kumimoji="1" lang="en-US" altLang="ja-JP" sz="2000" dirty="0"/>
          </a:p>
          <a:p>
            <a:r>
              <a:rPr lang="en-US" altLang="ja-JP" sz="2400" dirty="0"/>
              <a:t>import</a:t>
            </a:r>
            <a:r>
              <a:rPr lang="ja-JP" altLang="en-US" sz="2400" dirty="0"/>
              <a:t>文</a:t>
            </a:r>
            <a:endParaRPr lang="en-US" altLang="ja-JP" sz="2400" dirty="0"/>
          </a:p>
          <a:p>
            <a:pPr lvl="1"/>
            <a:r>
              <a:rPr kumimoji="1" lang="ja-JP" altLang="en-US" sz="2000" dirty="0"/>
              <a:t>ソースコードの変更に伴って，</a:t>
            </a:r>
            <a:r>
              <a:rPr kumimoji="1" lang="en-US" altLang="ja-JP" sz="2000" dirty="0"/>
              <a:t>import</a:t>
            </a:r>
            <a:r>
              <a:rPr kumimoji="1" lang="ja-JP" altLang="en-US" sz="2000" dirty="0"/>
              <a:t>文の部分で変更があるためにマージコンフリクトが発生し，その解消のため採用されたソースコードに合わせて</a:t>
            </a:r>
            <a:r>
              <a:rPr kumimoji="1" lang="en-US" altLang="ja-JP" sz="2000" dirty="0"/>
              <a:t>import</a:t>
            </a:r>
            <a:r>
              <a:rPr kumimoji="1" lang="ja-JP" altLang="en-US" sz="2000" dirty="0"/>
              <a:t>文で片側採用が行われたもの</a:t>
            </a:r>
            <a:endParaRPr kumimoji="1"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7</a:t>
            </a:fld>
            <a:endParaRPr lang="en-US" altLang="ja-JP" dirty="0"/>
          </a:p>
        </p:txBody>
      </p:sp>
    </p:spTree>
    <p:extLst>
      <p:ext uri="{BB962C8B-B14F-4D97-AF65-F5344CB8AC3E}">
        <p14:creationId xmlns:p14="http://schemas.microsoft.com/office/powerpoint/2010/main" val="290648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lang="ja-JP" altLang="en-US" dirty="0"/>
              <a:t>分類の内訳（</a:t>
            </a:r>
            <a:r>
              <a:rPr lang="en-US" altLang="ja-JP" dirty="0"/>
              <a:t>3</a:t>
            </a:r>
            <a:r>
              <a:rPr lang="ja-JP" altLang="en-US" dirty="0"/>
              <a:t>）</a:t>
            </a:r>
            <a:endParaRPr kumimoji="1" lang="ja-JP" altLang="en-US" dirty="0"/>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lang="ja-JP" altLang="en-US" sz="2400" dirty="0"/>
              <a:t>リファクタリング</a:t>
            </a:r>
            <a:endParaRPr lang="en-US" altLang="ja-JP" sz="2400" dirty="0"/>
          </a:p>
          <a:p>
            <a:pPr lvl="1"/>
            <a:r>
              <a:rPr lang="ja-JP" altLang="en-US" sz="2000" dirty="0"/>
              <a:t>リファクタリングの際にマージコンフリクトが発生し，その解消のために片側採用が選択されたもの</a:t>
            </a:r>
            <a:endParaRPr lang="en-US" altLang="ja-JP" sz="2000" dirty="0"/>
          </a:p>
          <a:p>
            <a:r>
              <a:rPr lang="ja-JP" altLang="en-US" sz="2400" dirty="0"/>
              <a:t>その他</a:t>
            </a:r>
            <a:endParaRPr lang="en-US" altLang="ja-JP" sz="2400" dirty="0"/>
          </a:p>
          <a:p>
            <a:pPr lvl="1"/>
            <a:r>
              <a:rPr lang="ja-JP" altLang="en-US" sz="2000" dirty="0"/>
              <a:t>マージコンフリクトの解消に片側採用が選択されているものの，その理由がこれまでのものに当てはまらないもの</a:t>
            </a:r>
            <a:endParaRPr lang="en-US" altLang="ja-JP" sz="2000" dirty="0"/>
          </a:p>
          <a:p>
            <a:pPr lvl="1"/>
            <a:endParaRPr lang="en-US" altLang="ja-JP" sz="2000" dirty="0"/>
          </a:p>
          <a:p>
            <a:pPr lvl="1"/>
            <a:r>
              <a:rPr lang="ja-JP" altLang="en-US" sz="2000" dirty="0"/>
              <a:t>マージコンフリクトが発生しているもののテキスト上での差分が確認できなかったもの</a:t>
            </a:r>
            <a:endParaRPr lang="en-US" altLang="ja-JP" sz="2000" dirty="0"/>
          </a:p>
          <a:p>
            <a:pPr lvl="1"/>
            <a:r>
              <a:rPr lang="ja-JP" altLang="en-US" sz="2000" dirty="0"/>
              <a:t>デバッグの痕跡である</a:t>
            </a:r>
            <a:r>
              <a:rPr lang="en-US" altLang="ja-JP" sz="2000" dirty="0"/>
              <a:t>print</a:t>
            </a:r>
            <a:r>
              <a:rPr lang="ja-JP" altLang="en-US" sz="2000" dirty="0"/>
              <a:t>文を消去したもの</a:t>
            </a:r>
            <a:endParaRPr lang="en-US" altLang="ja-JP" sz="2000" dirty="0"/>
          </a:p>
          <a:p>
            <a:pPr lvl="1"/>
            <a:r>
              <a:rPr lang="ja-JP" altLang="en-US" sz="2000" dirty="0"/>
              <a:t>コンフリクトの発生した個所や行数が特定できなかったために分類することが不可能だったものなど</a:t>
            </a:r>
            <a:endParaRPr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8</a:t>
            </a:fld>
            <a:endParaRPr lang="en-US" altLang="ja-JP" dirty="0"/>
          </a:p>
        </p:txBody>
      </p:sp>
    </p:spTree>
    <p:extLst>
      <p:ext uri="{BB962C8B-B14F-4D97-AF65-F5344CB8AC3E}">
        <p14:creationId xmlns:p14="http://schemas.microsoft.com/office/powerpoint/2010/main" val="513180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4CDE31-972E-4D63-BC16-29DCCA205F64}"/>
              </a:ext>
            </a:extLst>
          </p:cNvPr>
          <p:cNvSpPr>
            <a:spLocks noGrp="1"/>
          </p:cNvSpPr>
          <p:nvPr>
            <p:ph type="title"/>
          </p:nvPr>
        </p:nvSpPr>
        <p:spPr/>
        <p:txBody>
          <a:bodyPr/>
          <a:lstStyle/>
          <a:p>
            <a:r>
              <a:rPr kumimoji="1" lang="ja-JP" altLang="en-US" dirty="0"/>
              <a:t>調査結果（</a:t>
            </a:r>
            <a:r>
              <a:rPr kumimoji="1" lang="en-US" altLang="ja-JP" dirty="0"/>
              <a:t>1</a:t>
            </a:r>
            <a:r>
              <a:rPr kumimoji="1" lang="ja-JP" altLang="en-US" dirty="0"/>
              <a:t>）</a:t>
            </a:r>
          </a:p>
        </p:txBody>
      </p:sp>
      <p:sp>
        <p:nvSpPr>
          <p:cNvPr id="3" name="コンテンツ プレースホルダー 2">
            <a:extLst>
              <a:ext uri="{FF2B5EF4-FFF2-40B4-BE49-F238E27FC236}">
                <a16:creationId xmlns:a16="http://schemas.microsoft.com/office/drawing/2014/main" id="{5F3EAAA5-8DFE-474E-9C74-2329B31F50EC}"/>
              </a:ext>
            </a:extLst>
          </p:cNvPr>
          <p:cNvSpPr>
            <a:spLocks noGrp="1"/>
          </p:cNvSpPr>
          <p:nvPr>
            <p:ph idx="1"/>
          </p:nvPr>
        </p:nvSpPr>
        <p:spPr/>
        <p:txBody>
          <a:bodyPr/>
          <a:lstStyle/>
          <a:p>
            <a:r>
              <a:rPr kumimoji="1" lang="en-US" altLang="ja-JP" sz="2400" dirty="0"/>
              <a:t>Apache</a:t>
            </a:r>
            <a:r>
              <a:rPr kumimoji="1" lang="ja-JP" altLang="en-US" sz="2400" dirty="0"/>
              <a:t>プロジェクトが提供する</a:t>
            </a:r>
            <a:r>
              <a:rPr kumimoji="1" lang="en-US" altLang="ja-JP" sz="2400" dirty="0"/>
              <a:t>OSS</a:t>
            </a:r>
            <a:r>
              <a:rPr kumimoji="1" lang="ja-JP" altLang="en-US" sz="2400" dirty="0"/>
              <a:t>の内，</a:t>
            </a:r>
            <a:r>
              <a:rPr kumimoji="1" lang="en-US" altLang="ja-JP" sz="2400" dirty="0"/>
              <a:t>7</a:t>
            </a:r>
            <a:r>
              <a:rPr kumimoji="1" lang="ja-JP" altLang="en-US" sz="2400" dirty="0"/>
              <a:t>個の</a:t>
            </a:r>
            <a:r>
              <a:rPr kumimoji="1" lang="en-US" altLang="ja-JP" sz="2400" dirty="0"/>
              <a:t>Java</a:t>
            </a:r>
            <a:r>
              <a:rPr kumimoji="1" lang="ja-JP" altLang="en-US" sz="2400" dirty="0"/>
              <a:t>プロジェクト</a:t>
            </a:r>
            <a:endParaRPr kumimoji="1" lang="en-US" altLang="ja-JP" sz="2400" dirty="0"/>
          </a:p>
          <a:p>
            <a:pPr lvl="1"/>
            <a:r>
              <a:rPr kumimoji="1" lang="en-US" altLang="ja-JP" sz="2000" dirty="0"/>
              <a:t>Java</a:t>
            </a:r>
            <a:r>
              <a:rPr kumimoji="1" lang="ja-JP" altLang="en-US" sz="2000" dirty="0"/>
              <a:t>ファイル以外の</a:t>
            </a:r>
            <a:r>
              <a:rPr kumimoji="1" lang="en-US" altLang="ja-JP" sz="2000" dirty="0"/>
              <a:t>xml</a:t>
            </a:r>
            <a:r>
              <a:rPr kumimoji="1" lang="ja-JP" altLang="en-US" sz="2000" dirty="0"/>
              <a:t>ファイルや</a:t>
            </a:r>
            <a:r>
              <a:rPr kumimoji="1" lang="en-US" altLang="ja-JP" sz="2000" dirty="0" err="1"/>
              <a:t>py</a:t>
            </a:r>
            <a:r>
              <a:rPr kumimoji="1" lang="ja-JP" altLang="en-US" sz="2000" dirty="0"/>
              <a:t>ファイルで発生しているものは</a:t>
            </a:r>
            <a:r>
              <a:rPr lang="ja-JP" altLang="en-US" sz="2000" dirty="0"/>
              <a:t>除外</a:t>
            </a:r>
            <a:endParaRPr lang="en-US" altLang="ja-JP" sz="2000" dirty="0"/>
          </a:p>
          <a:p>
            <a:pPr lvl="1"/>
            <a:r>
              <a:rPr lang="ja-JP" altLang="en-US" sz="2000" dirty="0"/>
              <a:t>テストケースでコンフリクトが発生しているものも除外</a:t>
            </a:r>
            <a:endParaRPr lang="en-US" altLang="ja-JP" sz="2000" dirty="0"/>
          </a:p>
        </p:txBody>
      </p:sp>
      <p:sp>
        <p:nvSpPr>
          <p:cNvPr id="4" name="日付プレースホルダー 3">
            <a:extLst>
              <a:ext uri="{FF2B5EF4-FFF2-40B4-BE49-F238E27FC236}">
                <a16:creationId xmlns:a16="http://schemas.microsoft.com/office/drawing/2014/main" id="{ADB4221D-B459-4ED1-9DDF-7CF881614196}"/>
              </a:ext>
            </a:extLst>
          </p:cNvPr>
          <p:cNvSpPr>
            <a:spLocks noGrp="1"/>
          </p:cNvSpPr>
          <p:nvPr>
            <p:ph type="dt" sz="half" idx="10"/>
          </p:nvPr>
        </p:nvSpPr>
        <p:spPr/>
        <p:txBody>
          <a:bodyPr/>
          <a:lstStyle/>
          <a:p>
            <a:pPr>
              <a:defRPr/>
            </a:pPr>
            <a:r>
              <a:rPr lang="en-US" altLang="ja-JP" dirty="0"/>
              <a:t>Feb/15/2022</a:t>
            </a:r>
          </a:p>
        </p:txBody>
      </p:sp>
      <p:sp>
        <p:nvSpPr>
          <p:cNvPr id="6" name="スライド番号プレースホルダー 5">
            <a:extLst>
              <a:ext uri="{FF2B5EF4-FFF2-40B4-BE49-F238E27FC236}">
                <a16:creationId xmlns:a16="http://schemas.microsoft.com/office/drawing/2014/main" id="{F302AB48-74FA-4FDB-A734-13D220FE6D1E}"/>
              </a:ext>
            </a:extLst>
          </p:cNvPr>
          <p:cNvSpPr>
            <a:spLocks noGrp="1"/>
          </p:cNvSpPr>
          <p:nvPr>
            <p:ph type="sldNum" sz="quarter" idx="12"/>
          </p:nvPr>
        </p:nvSpPr>
        <p:spPr/>
        <p:txBody>
          <a:bodyPr/>
          <a:lstStyle/>
          <a:p>
            <a:pPr>
              <a:defRPr/>
            </a:pPr>
            <a:fld id="{B12562F3-4A2F-4E07-B7D3-3E764FB0DEC6}" type="slidenum">
              <a:rPr lang="en-US" altLang="ja-JP" smtClean="0"/>
              <a:pPr>
                <a:defRPr/>
              </a:pPr>
              <a:t>9</a:t>
            </a:fld>
            <a:endParaRPr lang="en-US" altLang="ja-JP" dirty="0"/>
          </a:p>
        </p:txBody>
      </p:sp>
      <p:graphicFrame>
        <p:nvGraphicFramePr>
          <p:cNvPr id="5" name="表 6">
            <a:extLst>
              <a:ext uri="{FF2B5EF4-FFF2-40B4-BE49-F238E27FC236}">
                <a16:creationId xmlns:a16="http://schemas.microsoft.com/office/drawing/2014/main" id="{0BB7F2CE-0007-495F-8E0D-9CC46AA8D53B}"/>
              </a:ext>
            </a:extLst>
          </p:cNvPr>
          <p:cNvGraphicFramePr>
            <a:graphicFrameLocks noGrp="1"/>
          </p:cNvGraphicFramePr>
          <p:nvPr>
            <p:extLst>
              <p:ext uri="{D42A27DB-BD31-4B8C-83A1-F6EECF244321}">
                <p14:modId xmlns:p14="http://schemas.microsoft.com/office/powerpoint/2010/main" val="1582375562"/>
              </p:ext>
            </p:extLst>
          </p:nvPr>
        </p:nvGraphicFramePr>
        <p:xfrm>
          <a:off x="1286530" y="3769832"/>
          <a:ext cx="6559827" cy="2447612"/>
        </p:xfrm>
        <a:graphic>
          <a:graphicData uri="http://schemas.openxmlformats.org/drawingml/2006/table">
            <a:tbl>
              <a:tblPr>
                <a:tableStyleId>{5C22544A-7EE6-4342-B048-85BDC9FD1C3A}</a:tableStyleId>
              </a:tblPr>
              <a:tblGrid>
                <a:gridCol w="2186609">
                  <a:extLst>
                    <a:ext uri="{9D8B030D-6E8A-4147-A177-3AD203B41FA5}">
                      <a16:colId xmlns:a16="http://schemas.microsoft.com/office/drawing/2014/main" val="1142319203"/>
                    </a:ext>
                  </a:extLst>
                </a:gridCol>
                <a:gridCol w="2186609">
                  <a:extLst>
                    <a:ext uri="{9D8B030D-6E8A-4147-A177-3AD203B41FA5}">
                      <a16:colId xmlns:a16="http://schemas.microsoft.com/office/drawing/2014/main" val="3508351359"/>
                    </a:ext>
                  </a:extLst>
                </a:gridCol>
                <a:gridCol w="2186609">
                  <a:extLst>
                    <a:ext uri="{9D8B030D-6E8A-4147-A177-3AD203B41FA5}">
                      <a16:colId xmlns:a16="http://schemas.microsoft.com/office/drawing/2014/main" val="3595677092"/>
                    </a:ext>
                  </a:extLst>
                </a:gridCol>
              </a:tblGrid>
              <a:tr h="488956">
                <a:tc>
                  <a:txBody>
                    <a:bodyPr/>
                    <a:lstStyle/>
                    <a:p>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rPr>
                        <a:t>マージコンフリクトの数</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dirty="0">
                          <a:solidFill>
                            <a:schemeClr val="tx1"/>
                          </a:solidFill>
                        </a:rPr>
                        <a:t>片側採用のみで解消された数</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79729431"/>
                  </a:ext>
                </a:extLst>
              </a:tr>
              <a:tr h="279808">
                <a:tc>
                  <a:txBody>
                    <a:bodyPr/>
                    <a:lstStyle/>
                    <a:p>
                      <a:r>
                        <a:rPr kumimoji="1" lang="en-US" altLang="ja-JP" sz="1200" dirty="0">
                          <a:solidFill>
                            <a:schemeClr val="tx1"/>
                          </a:solidFill>
                        </a:rPr>
                        <a:t>beam</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r>
                        <a:rPr kumimoji="1" lang="en-US" altLang="ja-JP" sz="1200" dirty="0">
                          <a:solidFill>
                            <a:schemeClr val="tx1"/>
                          </a:solidFill>
                        </a:rPr>
                        <a:t>1146</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noFill/>
                  </a:tcPr>
                </a:tc>
                <a:tc>
                  <a:txBody>
                    <a:bodyPr/>
                    <a:lstStyle/>
                    <a:p>
                      <a:r>
                        <a:rPr kumimoji="1" lang="en-US" altLang="ja-JP" sz="1200" dirty="0">
                          <a:solidFill>
                            <a:schemeClr val="tx1"/>
                          </a:solidFill>
                        </a:rPr>
                        <a:t>494</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828826682"/>
                  </a:ext>
                </a:extLst>
              </a:tr>
              <a:tr h="279808">
                <a:tc>
                  <a:txBody>
                    <a:bodyPr/>
                    <a:lstStyle/>
                    <a:p>
                      <a:r>
                        <a:rPr kumimoji="1" lang="en-US" altLang="ja-JP" sz="1200" dirty="0" err="1">
                          <a:solidFill>
                            <a:schemeClr val="tx1"/>
                          </a:solidFill>
                        </a:rPr>
                        <a:t>cordova</a:t>
                      </a:r>
                      <a:r>
                        <a:rPr kumimoji="1" lang="en-US" altLang="ja-JP" sz="1200" dirty="0">
                          <a:solidFill>
                            <a:schemeClr val="tx1"/>
                          </a:solidFill>
                        </a:rPr>
                        <a:t>-android</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en-US" altLang="ja-JP" sz="1200" dirty="0">
                          <a:solidFill>
                            <a:schemeClr val="tx1"/>
                          </a:solidFill>
                        </a:rPr>
                        <a:t>700</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r>
                        <a:rPr kumimoji="1" lang="en-US" altLang="ja-JP" sz="1200" dirty="0">
                          <a:solidFill>
                            <a:schemeClr val="tx1"/>
                          </a:solidFill>
                        </a:rPr>
                        <a:t>70</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213361898"/>
                  </a:ext>
                </a:extLst>
              </a:tr>
              <a:tr h="279808">
                <a:tc>
                  <a:txBody>
                    <a:bodyPr/>
                    <a:lstStyle/>
                    <a:p>
                      <a:r>
                        <a:rPr kumimoji="1" lang="en-US" altLang="ja-JP" sz="1200" dirty="0" err="1">
                          <a:solidFill>
                            <a:schemeClr val="tx1"/>
                          </a:solidFill>
                        </a:rPr>
                        <a:t>dubbo</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en-US" altLang="ja-JP" sz="1200" dirty="0">
                          <a:solidFill>
                            <a:schemeClr val="tx1"/>
                          </a:solidFill>
                        </a:rPr>
                        <a:t>1010</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r>
                        <a:rPr kumimoji="1" lang="en-US" altLang="ja-JP" sz="1200" dirty="0">
                          <a:solidFill>
                            <a:schemeClr val="tx1"/>
                          </a:solidFill>
                        </a:rPr>
                        <a:t>248</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314853599"/>
                  </a:ext>
                </a:extLst>
              </a:tr>
              <a:tr h="279808">
                <a:tc>
                  <a:txBody>
                    <a:bodyPr/>
                    <a:lstStyle/>
                    <a:p>
                      <a:r>
                        <a:rPr kumimoji="1" lang="en-US" altLang="ja-JP" sz="1200" dirty="0">
                          <a:solidFill>
                            <a:schemeClr val="tx1"/>
                          </a:solidFill>
                        </a:rPr>
                        <a:t>geode</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en-US" altLang="ja-JP" sz="1200" dirty="0">
                          <a:solidFill>
                            <a:schemeClr val="tx1"/>
                          </a:solidFill>
                        </a:rPr>
                        <a:t>1790</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r>
                        <a:rPr kumimoji="1" lang="en-US" altLang="ja-JP" sz="1200" dirty="0">
                          <a:solidFill>
                            <a:schemeClr val="tx1"/>
                          </a:solidFill>
                        </a:rPr>
                        <a:t>345</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732231446"/>
                  </a:ext>
                </a:extLst>
              </a:tr>
              <a:tr h="279808">
                <a:tc>
                  <a:txBody>
                    <a:bodyPr/>
                    <a:lstStyle/>
                    <a:p>
                      <a:r>
                        <a:rPr kumimoji="1" lang="en-US" altLang="ja-JP" sz="1200" dirty="0" err="1">
                          <a:solidFill>
                            <a:schemeClr val="tx1"/>
                          </a:solidFill>
                        </a:rPr>
                        <a:t>jmeter</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en-US" altLang="ja-JP" sz="1200" dirty="0">
                          <a:solidFill>
                            <a:schemeClr val="tx1"/>
                          </a:solidFill>
                        </a:rPr>
                        <a:t>395</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r>
                        <a:rPr kumimoji="1" lang="en-US" altLang="ja-JP" sz="1200" dirty="0">
                          <a:solidFill>
                            <a:schemeClr val="tx1"/>
                          </a:solidFill>
                        </a:rPr>
                        <a:t>303</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860771533"/>
                  </a:ext>
                </a:extLst>
              </a:tr>
              <a:tr h="279808">
                <a:tc>
                  <a:txBody>
                    <a:bodyPr/>
                    <a:lstStyle/>
                    <a:p>
                      <a:r>
                        <a:rPr kumimoji="1" lang="en-US" altLang="ja-JP" sz="1200" dirty="0" err="1">
                          <a:solidFill>
                            <a:schemeClr val="tx1"/>
                          </a:solidFill>
                        </a:rPr>
                        <a:t>nifi</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r>
                        <a:rPr kumimoji="1" lang="en-US" altLang="ja-JP" sz="1200" dirty="0">
                          <a:solidFill>
                            <a:schemeClr val="tx1"/>
                          </a:solidFill>
                        </a:rPr>
                        <a:t>620</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noFill/>
                  </a:tcPr>
                </a:tc>
                <a:tc>
                  <a:txBody>
                    <a:bodyPr/>
                    <a:lstStyle/>
                    <a:p>
                      <a:r>
                        <a:rPr kumimoji="1" lang="en-US" altLang="ja-JP" sz="1200" dirty="0">
                          <a:solidFill>
                            <a:schemeClr val="tx1"/>
                          </a:solidFill>
                        </a:rPr>
                        <a:t>15</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634817585"/>
                  </a:ext>
                </a:extLst>
              </a:tr>
              <a:tr h="279808">
                <a:tc>
                  <a:txBody>
                    <a:bodyPr/>
                    <a:lstStyle/>
                    <a:p>
                      <a:r>
                        <a:rPr kumimoji="1" lang="en-US" altLang="ja-JP" sz="1200" dirty="0" err="1">
                          <a:solidFill>
                            <a:schemeClr val="tx1"/>
                          </a:solidFill>
                        </a:rPr>
                        <a:t>nutch</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r>
                        <a:rPr kumimoji="1" lang="en-US" altLang="ja-JP" sz="1200" dirty="0">
                          <a:solidFill>
                            <a:schemeClr val="tx1"/>
                          </a:solidFill>
                        </a:rPr>
                        <a:t>445</a:t>
                      </a:r>
                      <a:endParaRPr kumimoji="1" lang="ja-JP" altLang="en-US" sz="1200" dirty="0">
                        <a:solidFill>
                          <a:schemeClr val="tx1"/>
                        </a:solidFill>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noFill/>
                  </a:tcPr>
                </a:tc>
                <a:tc>
                  <a:txBody>
                    <a:bodyPr/>
                    <a:lstStyle/>
                    <a:p>
                      <a:r>
                        <a:rPr kumimoji="1" lang="en-US" altLang="ja-JP" sz="1200" dirty="0">
                          <a:solidFill>
                            <a:schemeClr val="tx1"/>
                          </a:solidFill>
                        </a:rPr>
                        <a:t>180</a:t>
                      </a:r>
                      <a:endParaRPr kumimoji="1" lang="ja-JP" altLang="en-US" sz="1200" dirty="0">
                        <a:solidFill>
                          <a:schemeClr val="tx1"/>
                        </a:solidFill>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600484"/>
                  </a:ext>
                </a:extLst>
              </a:tr>
            </a:tbl>
          </a:graphicData>
        </a:graphic>
      </p:graphicFrame>
      <p:sp>
        <p:nvSpPr>
          <p:cNvPr id="7" name="四角形: 角を丸くする 6">
            <a:extLst>
              <a:ext uri="{FF2B5EF4-FFF2-40B4-BE49-F238E27FC236}">
                <a16:creationId xmlns:a16="http://schemas.microsoft.com/office/drawing/2014/main" id="{E3BF3AC2-FD72-47E7-9135-C628B6E4D7B6}"/>
              </a:ext>
            </a:extLst>
          </p:cNvPr>
          <p:cNvSpPr/>
          <p:nvPr/>
        </p:nvSpPr>
        <p:spPr>
          <a:xfrm>
            <a:off x="1286530" y="4301656"/>
            <a:ext cx="6570940" cy="77922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61210325"/>
      </p:ext>
    </p:extLst>
  </p:cSld>
  <p:clrMapOvr>
    <a:masterClrMapping/>
  </p:clrMapOvr>
</p:sld>
</file>

<file path=ppt/theme/theme1.xml><?xml version="1.0" encoding="utf-8"?>
<a:theme xmlns:a="http://schemas.openxmlformats.org/drawingml/2006/main" name="Sel-CoolMetal-white-BIZUDP-4-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2">
      <a:majorFont>
        <a:latin typeface="Arial"/>
        <a:ea typeface="BIZ UDPゴシック"/>
        <a:cs typeface=""/>
      </a:majorFont>
      <a:minorFont>
        <a:latin typeface="Arial"/>
        <a:ea typeface="BIZ UD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BIZUDP-4-3" id="{AC618545-B774-4E0B-B1BF-B056EACEA12D}" vid="{AF307B06-4A4C-49C1-9F08-27BD83801A66}"/>
    </a:ext>
  </a:extLst>
</a:theme>
</file>

<file path=docProps/app.xml><?xml version="1.0" encoding="utf-8"?>
<Properties xmlns="http://schemas.openxmlformats.org/officeDocument/2006/extended-properties" xmlns:vt="http://schemas.openxmlformats.org/officeDocument/2006/docPropsVTypes">
  <Template>Sel-CoolMetal-white-BIZUDP-4-3</Template>
  <TotalTime>1709</TotalTime>
  <Words>2076</Words>
  <Application>Microsoft Office PowerPoint</Application>
  <PresentationFormat>画面に合わせる (4:3)</PresentationFormat>
  <Paragraphs>286</Paragraphs>
  <Slides>15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15</vt:i4>
      </vt:variant>
    </vt:vector>
  </HeadingPairs>
  <TitlesOfParts>
    <vt:vector size="22" baseType="lpstr">
      <vt:lpstr>BIZ UDPゴシック</vt:lpstr>
      <vt:lpstr>Arial</vt:lpstr>
      <vt:lpstr>Courier New</vt:lpstr>
      <vt:lpstr>Lucida Console</vt:lpstr>
      <vt:lpstr>Tahoma</vt:lpstr>
      <vt:lpstr>Times New Roman</vt:lpstr>
      <vt:lpstr>Sel-CoolMetal-white-BIZUDP-4-3</vt:lpstr>
      <vt:lpstr>マージコンフリクト解消時に 片側採用が選択された理由の調査</vt:lpstr>
      <vt:lpstr>マージコンフリクト</vt:lpstr>
      <vt:lpstr>マージコンフリクトの解消</vt:lpstr>
      <vt:lpstr>研究目的</vt:lpstr>
      <vt:lpstr>調査手順</vt:lpstr>
      <vt:lpstr>分類の内訳（1）</vt:lpstr>
      <vt:lpstr>分類の内訳（2）</vt:lpstr>
      <vt:lpstr>分類の内訳（3）</vt:lpstr>
      <vt:lpstr>調査結果（1）</vt:lpstr>
      <vt:lpstr>調査結果（2）</vt:lpstr>
      <vt:lpstr>サンプル（新規機能の実装）</vt:lpstr>
      <vt:lpstr>サンプル（フォーマット）</vt:lpstr>
      <vt:lpstr>サンプル（リファクタリング）</vt:lpstr>
      <vt:lpstr>各分類に対する解決手法</vt:lpstr>
      <vt:lpstr>まとめ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マージコンフリクトとその解消時の プログラムの挙動の解析</dc:title>
  <dc:creator>Hayashi Daiki</dc:creator>
  <cp:lastModifiedBy>Hayashi Daiki</cp:lastModifiedBy>
  <cp:revision>13</cp:revision>
  <dcterms:created xsi:type="dcterms:W3CDTF">2021-11-16T04:31:37Z</dcterms:created>
  <dcterms:modified xsi:type="dcterms:W3CDTF">2022-02-15T01:53:23Z</dcterms:modified>
</cp:coreProperties>
</file>