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2" r:id="rId1"/>
  </p:sldMasterIdLst>
  <p:notesMasterIdLst>
    <p:notesMasterId r:id="rId50"/>
  </p:notesMasterIdLst>
  <p:sldIdLst>
    <p:sldId id="256" r:id="rId2"/>
    <p:sldId id="258" r:id="rId3"/>
    <p:sldId id="260" r:id="rId4"/>
    <p:sldId id="261" r:id="rId5"/>
    <p:sldId id="320" r:id="rId6"/>
    <p:sldId id="298" r:id="rId7"/>
    <p:sldId id="266" r:id="rId8"/>
    <p:sldId id="317" r:id="rId9"/>
    <p:sldId id="275" r:id="rId10"/>
    <p:sldId id="321" r:id="rId11"/>
    <p:sldId id="277" r:id="rId12"/>
    <p:sldId id="270" r:id="rId13"/>
    <p:sldId id="323" r:id="rId14"/>
    <p:sldId id="319" r:id="rId15"/>
    <p:sldId id="273" r:id="rId16"/>
    <p:sldId id="285" r:id="rId17"/>
    <p:sldId id="262" r:id="rId18"/>
    <p:sldId id="297" r:id="rId19"/>
    <p:sldId id="313" r:id="rId20"/>
    <p:sldId id="314" r:id="rId21"/>
    <p:sldId id="309" r:id="rId22"/>
    <p:sldId id="315" r:id="rId23"/>
    <p:sldId id="311" r:id="rId24"/>
    <p:sldId id="316" r:id="rId25"/>
    <p:sldId id="263" r:id="rId26"/>
    <p:sldId id="265" r:id="rId27"/>
    <p:sldId id="294" r:id="rId28"/>
    <p:sldId id="267" r:id="rId29"/>
    <p:sldId id="279" r:id="rId30"/>
    <p:sldId id="280" r:id="rId31"/>
    <p:sldId id="281" r:id="rId32"/>
    <p:sldId id="282" r:id="rId33"/>
    <p:sldId id="283" r:id="rId34"/>
    <p:sldId id="276" r:id="rId35"/>
    <p:sldId id="284" r:id="rId36"/>
    <p:sldId id="269" r:id="rId37"/>
    <p:sldId id="296" r:id="rId38"/>
    <p:sldId id="304" r:id="rId39"/>
    <p:sldId id="305" r:id="rId40"/>
    <p:sldId id="306" r:id="rId41"/>
    <p:sldId id="278" r:id="rId42"/>
    <p:sldId id="286" r:id="rId43"/>
    <p:sldId id="287" r:id="rId44"/>
    <p:sldId id="290" r:id="rId45"/>
    <p:sldId id="291" r:id="rId46"/>
    <p:sldId id="292" r:id="rId47"/>
    <p:sldId id="293" r:id="rId48"/>
    <p:sldId id="272" r:id="rId49"/>
  </p:sldIdLst>
  <p:sldSz cx="12192000" cy="6858000"/>
  <p:notesSz cx="9939338" cy="6805613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ahoma" pitchFamily="34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ahoma" pitchFamily="34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ahoma" pitchFamily="34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ahoma" pitchFamily="34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ahoma" pitchFamily="34" charset="0"/>
        <a:ea typeface="ＭＳ Ｐゴシック" charset="-128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ahoma" pitchFamily="34" charset="0"/>
        <a:ea typeface="ＭＳ Ｐゴシック" charset="-128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ahoma" pitchFamily="34" charset="0"/>
        <a:ea typeface="ＭＳ Ｐゴシック" charset="-128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ahoma" pitchFamily="34" charset="0"/>
        <a:ea typeface="ＭＳ Ｐゴシック" charset="-128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ahoma" pitchFamily="34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75034"/>
  </p:normalViewPr>
  <p:slideViewPr>
    <p:cSldViewPr snapToGrid="0">
      <p:cViewPr varScale="1">
        <p:scale>
          <a:sx n="93" d="100"/>
          <a:sy n="93" d="100"/>
        </p:scale>
        <p:origin x="1320" y="2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__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__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既存ツール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マウスクリック数
(ファイル探索)</c:v>
                </c:pt>
                <c:pt idx="1">
                  <c:v>マウスクリック数
(その他)</c:v>
                </c:pt>
                <c:pt idx="2">
                  <c:v>画面遷移回数
(全体)</c:v>
                </c:pt>
                <c:pt idx="3">
                  <c:v>画面遷移回数
(一部)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59.2</c:v>
                </c:pt>
                <c:pt idx="1">
                  <c:v>29.5</c:v>
                </c:pt>
                <c:pt idx="2">
                  <c:v>14.5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9D5-AF4D-ABD4-37D0137160F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新規ツール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マウスクリック数
(ファイル探索)</c:v>
                </c:pt>
                <c:pt idx="1">
                  <c:v>マウスクリック数
(その他)</c:v>
                </c:pt>
                <c:pt idx="2">
                  <c:v>画面遷移回数
(全体)</c:v>
                </c:pt>
                <c:pt idx="3">
                  <c:v>画面遷移回数
(一部)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2.2000000000000002</c:v>
                </c:pt>
                <c:pt idx="1">
                  <c:v>44</c:v>
                </c:pt>
                <c:pt idx="2">
                  <c:v>1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9D5-AF4D-ABD4-37D0137160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84581024"/>
        <c:axId val="392769984"/>
      </c:barChart>
      <c:catAx>
        <c:axId val="38458102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392769984"/>
        <c:crosses val="autoZero"/>
        <c:auto val="1"/>
        <c:lblAlgn val="ctr"/>
        <c:lblOffset val="100"/>
        <c:noMultiLvlLbl val="0"/>
      </c:catAx>
      <c:valAx>
        <c:axId val="3927699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3845810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1801784911284874"/>
          <c:y val="0.93429514261597968"/>
          <c:w val="0.27349059676597831"/>
          <c:h val="5.43941690284408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既存ツール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マウスクリック数
(ファイル探索)</c:v>
                </c:pt>
                <c:pt idx="1">
                  <c:v>マウスクリック数
(その他)</c:v>
                </c:pt>
                <c:pt idx="2">
                  <c:v>画面遷移回数
(全体)</c:v>
                </c:pt>
                <c:pt idx="3">
                  <c:v>画面遷移回数
(一部)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59.2</c:v>
                </c:pt>
                <c:pt idx="1">
                  <c:v>29.5</c:v>
                </c:pt>
                <c:pt idx="2">
                  <c:v>14.5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9D5-AF4D-ABD4-37D0137160F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新規ツール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マウスクリック数
(ファイル探索)</c:v>
                </c:pt>
                <c:pt idx="1">
                  <c:v>マウスクリック数
(その他)</c:v>
                </c:pt>
                <c:pt idx="2">
                  <c:v>画面遷移回数
(全体)</c:v>
                </c:pt>
                <c:pt idx="3">
                  <c:v>画面遷移回数
(一部)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2.2000000000000002</c:v>
                </c:pt>
                <c:pt idx="1">
                  <c:v>44</c:v>
                </c:pt>
                <c:pt idx="2">
                  <c:v>1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9D5-AF4D-ABD4-37D0137160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84581024"/>
        <c:axId val="392769984"/>
      </c:barChart>
      <c:catAx>
        <c:axId val="38458102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392769984"/>
        <c:crosses val="autoZero"/>
        <c:auto val="1"/>
        <c:lblAlgn val="ctr"/>
        <c:lblOffset val="100"/>
        <c:noMultiLvlLbl val="0"/>
      </c:catAx>
      <c:valAx>
        <c:axId val="3927699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3845810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1801784911284874"/>
          <c:y val="0.93429514261597968"/>
          <c:w val="0.27349059676597831"/>
          <c:h val="5.43941690284408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7742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629278" y="0"/>
            <a:ext cx="4307742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02CB89-FA97-D842-90F6-6B626E51B3D7}" type="datetimeFigureOut">
              <a:rPr kumimoji="1" lang="ja-JP" altLang="en-US" smtClean="0"/>
              <a:t>2023/2/6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927350" y="850900"/>
            <a:ext cx="408463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994631" y="3275086"/>
            <a:ext cx="7950078" cy="267941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6464300"/>
            <a:ext cx="4307742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629278" y="6464300"/>
            <a:ext cx="4307742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C61AF9-C475-7447-8E6D-6397328F0F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8178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/>
              <a:t>ソースコード中に存在する一致または類似するコード片のことをコードクローン（以降</a:t>
            </a:r>
            <a:r>
              <a:rPr kumimoji="1" lang="en-US" altLang="ja-JP" dirty="0"/>
              <a:t>CC</a:t>
            </a:r>
            <a:r>
              <a:rPr kumimoji="1" lang="ja-JP" altLang="en-US"/>
              <a:t>）と言います．</a:t>
            </a:r>
            <a:endParaRPr kumimoji="1" lang="en-US" altLang="ja-JP" dirty="0"/>
          </a:p>
          <a:p>
            <a:r>
              <a:rPr kumimoji="1" lang="ja-JP" altLang="en-US"/>
              <a:t>クローンペアとは，互いにコードクローンとなるコード片の組のことであり，クローンセットとは，コードクローンの集合のことです．</a:t>
            </a:r>
            <a:endParaRPr kumimoji="1" lang="en-US" altLang="ja-JP" dirty="0"/>
          </a:p>
          <a:p>
            <a:r>
              <a:rPr kumimoji="1" lang="ja-JP" altLang="en-US"/>
              <a:t>これらは既存研究において、ソフトウェア保守を困難にする原因の１つであると言われています．</a:t>
            </a:r>
            <a:endParaRPr kumimoji="1" lang="en-US" altLang="ja-JP" dirty="0"/>
          </a:p>
          <a:p>
            <a:r>
              <a:rPr kumimoji="1" lang="ja-JP" altLang="en-US"/>
              <a:t>また，目視で全てのコードクローンを発見することは困難であるため，自動で検出する様々なツールが存在しています．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03457-85D9-2E45-98EC-828D40354A85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86441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/>
              <a:t>既存ツールと新規ツールの比較です．</a:t>
            </a:r>
            <a:endParaRPr kumimoji="1" lang="en-US" altLang="ja-JP" dirty="0"/>
          </a:p>
          <a:p>
            <a:r>
              <a:rPr kumimoji="1" lang="ja-JP" altLang="en-US"/>
              <a:t>比較のメソッド自体は，</a:t>
            </a:r>
            <a:r>
              <a:rPr kumimoji="1" lang="en-US" altLang="ja-JP" dirty="0"/>
              <a:t>CCX</a:t>
            </a:r>
            <a:r>
              <a:rPr kumimoji="1" lang="ja-JP" altLang="en-US"/>
              <a:t>の既存のものを使用しましたが，既存ツールでは，クローンペア単位で比較していたのに対し，新規ツールでは，コードクローン単位で比較するようにしました．</a:t>
            </a:r>
            <a:endParaRPr kumimoji="1" lang="en-US" altLang="ja-JP" dirty="0"/>
          </a:p>
          <a:p>
            <a:r>
              <a:rPr kumimoji="1" lang="ja-JP" altLang="en-US"/>
              <a:t>また，表示単位は，ファイルの組み合わせごとに表示していた散布図に対して，ファイル単位で表示するように変更しました．</a:t>
            </a:r>
            <a:endParaRPr kumimoji="1" lang="en-US" altLang="ja-JP" dirty="0"/>
          </a:p>
          <a:p>
            <a:r>
              <a:rPr kumimoji="1" lang="ja-JP" altLang="en-US"/>
              <a:t>実際のユースケースでの作業を見てみると，ファイル探索はファイルツリーで簡単に行うことができるようになり，</a:t>
            </a:r>
            <a:endParaRPr kumimoji="1" lang="en-US" altLang="ja-JP" dirty="0"/>
          </a:p>
          <a:p>
            <a:r>
              <a:rPr kumimoji="1" lang="ja-JP" altLang="en-US"/>
              <a:t>コードクローンの確認も複数回の画面遷移が不必要になりました．</a:t>
            </a:r>
            <a:endParaRPr kumimoji="1" lang="en-US" altLang="ja-JP" dirty="0"/>
          </a:p>
          <a:p>
            <a:r>
              <a:rPr kumimoji="1" lang="ja-JP" altLang="en-US"/>
              <a:t>また，ファイルの組み合わせごとのクローンペアの差異しか表示できていなかった散布図に対し，クローン検出数も表示できるようにしました．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C61AF9-C475-7447-8E6D-6397328F0F58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66016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/>
              <a:t>作成したツールの評価として，コードの同時修正に必要な工数を測定する実験を行いました．</a:t>
            </a:r>
            <a:endParaRPr kumimoji="1" lang="en-US" altLang="ja-JP" dirty="0"/>
          </a:p>
          <a:p>
            <a:r>
              <a:rPr kumimoji="1" lang="ja-JP" altLang="en-US"/>
              <a:t>対象のソースコードは</a:t>
            </a:r>
            <a:r>
              <a:rPr kumimoji="1" lang="en-US" altLang="ja-JP" dirty="0"/>
              <a:t>4</a:t>
            </a:r>
            <a:r>
              <a:rPr kumimoji="1" lang="ja-JP" altLang="en-US"/>
              <a:t>つのソフトウェアを使用し，</a:t>
            </a:r>
            <a:r>
              <a:rPr kumimoji="1" lang="en-US" altLang="ja-JP" dirty="0"/>
              <a:t>CCFinderSW</a:t>
            </a:r>
            <a:r>
              <a:rPr kumimoji="1" lang="ja-JP" altLang="en-US"/>
              <a:t>と</a:t>
            </a:r>
            <a:r>
              <a:rPr kumimoji="1" lang="en-US" altLang="ja-JP" dirty="0"/>
              <a:t>NiCad</a:t>
            </a:r>
            <a:r>
              <a:rPr kumimoji="1" lang="ja-JP" altLang="en-US"/>
              <a:t>を使用してクローン検出を行った結果を比較し，既存ツールと，作成した新規ツールを利用して，コードの同時修正の検討を行いました．</a:t>
            </a:r>
            <a:endParaRPr kumimoji="1" lang="en-US" altLang="ja-JP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/>
              <a:t>それぞれのツールを使用した同時修正の検討方法は説明した通りです．</a:t>
            </a:r>
            <a:endParaRPr kumimoji="1" lang="en-US" altLang="ja-JP" dirty="0"/>
          </a:p>
          <a:p>
            <a:r>
              <a:rPr kumimoji="1" lang="ja-JP" altLang="en-US"/>
              <a:t>確認するコードの対象は，実際に</a:t>
            </a:r>
            <a:r>
              <a:rPr kumimoji="1" lang="en-US" altLang="ja-JP" dirty="0"/>
              <a:t>revision</a:t>
            </a:r>
            <a:r>
              <a:rPr kumimoji="1" lang="ja-JP" altLang="en-US"/>
              <a:t>間で修正されたコード片を対象とし，そのコード片を含むコードクローンの同時修正を検討します．</a:t>
            </a:r>
            <a:endParaRPr kumimoji="1" lang="en-US" altLang="ja-JP" dirty="0"/>
          </a:p>
          <a:p>
            <a:r>
              <a:rPr kumimoji="1" lang="ja-JP" altLang="en-US"/>
              <a:t>これらの手順を行う際に必要なマウスクリックの回数，画面遷移の回数，確認したコードクローンの数とその行数を測定します．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C61AF9-C475-7447-8E6D-6397328F0F58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60411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/>
              <a:t>実験結果はこのようになりました．</a:t>
            </a:r>
            <a:endParaRPr kumimoji="1" lang="en-US" altLang="ja-JP" dirty="0"/>
          </a:p>
          <a:p>
            <a:r>
              <a:rPr kumimoji="1" lang="ja-JP" altLang="en-US"/>
              <a:t>新規ツールを使用した方が，ファイル探索におけるマウスクリックの回数，全体の画面遷移の回数，確認したコードクローンの個数とその行数が少ないという結果が得られました．</a:t>
            </a:r>
            <a:endParaRPr kumimoji="1" lang="en-US" altLang="ja-JP" dirty="0"/>
          </a:p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C61AF9-C475-7447-8E6D-6397328F0F58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340117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/>
              <a:t>このことから，新規ツールの方が同時修正の検討に必要な工数が少なく，効率よく修正を行えることが分かりました．</a:t>
            </a:r>
          </a:p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C61AF9-C475-7447-8E6D-6397328F0F58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21742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/>
              <a:t>まとめと今後の課題はこのようになります．</a:t>
            </a:r>
            <a:endParaRPr kumimoji="1" lang="en-US" altLang="ja-JP" dirty="0"/>
          </a:p>
          <a:p>
            <a:r>
              <a:rPr kumimoji="1" lang="ja-JP" altLang="en-US"/>
              <a:t>本研究では，比較結果を利用した，コードの同時修正を行うためのツールを開発しました．</a:t>
            </a:r>
            <a:endParaRPr kumimoji="1" lang="en-US" altLang="ja-JP" dirty="0"/>
          </a:p>
          <a:p>
            <a:r>
              <a:rPr kumimoji="1" lang="ja-JP" altLang="en-US"/>
              <a:t>また，既存ツールと開発したツールの比較実験を行い，開発したツールの方が，コードの同時修正に必要な工数が少ないことを確認しました．</a:t>
            </a:r>
            <a:endParaRPr kumimoji="1" lang="en-US" altLang="ja-JP" dirty="0"/>
          </a:p>
          <a:p>
            <a:r>
              <a:rPr kumimoji="1" lang="ja-JP" altLang="en-US"/>
              <a:t>今後の課題としては，グラフにメトリクスを追加し，より重要な情報を開発者に提示することが挙げられます．</a:t>
            </a:r>
            <a:endParaRPr kumimoji="1" lang="en-US" altLang="ja-JP" dirty="0"/>
          </a:p>
          <a:p>
            <a:r>
              <a:rPr kumimoji="1" lang="ja-JP" altLang="en-US"/>
              <a:t>以上で発表を終わります．ありがとうございました．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C61AF9-C475-7447-8E6D-6397328F0F58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34589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/>
              <a:t>この処理を，この比較機能を用いて行おうとすると，</a:t>
            </a:r>
            <a:endParaRPr kumimoji="1" lang="en-US" altLang="ja-JP" dirty="0"/>
          </a:p>
          <a:p>
            <a:r>
              <a:rPr kumimoji="1" lang="ja-JP" altLang="en-US"/>
              <a:t>まずは，マス目を一つずつ選択し，ファイルパスを確認して，修正するコード片が存在するファイルを，散布図上から探す必要があります．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C61AF9-C475-7447-8E6D-6397328F0F58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09353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/>
              <a:t>この処理を，この比較機能を用いて行おうとすると，</a:t>
            </a:r>
            <a:endParaRPr kumimoji="1" lang="en-US" altLang="ja-JP" dirty="0"/>
          </a:p>
          <a:p>
            <a:r>
              <a:rPr kumimoji="1" lang="ja-JP" altLang="en-US"/>
              <a:t>まずは，マス目を一つずつ選択し，ファイルパスを確認して，修正するコード片が存在するファイルを，散布図上から探す必要があります．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C61AF9-C475-7447-8E6D-6397328F0F58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76274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/>
              <a:t>この処理を，この比較機能を用いて行おうとすると，</a:t>
            </a:r>
            <a:endParaRPr kumimoji="1" lang="en-US" altLang="ja-JP" dirty="0"/>
          </a:p>
          <a:p>
            <a:r>
              <a:rPr kumimoji="1" lang="ja-JP" altLang="en-US"/>
              <a:t>まずは，マス目を一つずつ選択し，ファイルパスを確認して，修正するコード片が存在するファイルを，散布図上から探す必要があります．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C61AF9-C475-7447-8E6D-6397328F0F58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98988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/>
              <a:t>クローンペアリストを確認することで，修正するコード片のクローンペアを探します．</a:t>
            </a:r>
            <a:endParaRPr kumimoji="1" lang="en-US" altLang="ja-JP" dirty="0"/>
          </a:p>
          <a:p>
            <a:r>
              <a:rPr kumimoji="1" lang="ja-JP" altLang="en-US"/>
              <a:t>クローンペアが存在すればそのコードを確認し，同時修正を検討します．</a:t>
            </a:r>
            <a:endParaRPr kumimoji="1" lang="en-US" altLang="ja-JP" dirty="0"/>
          </a:p>
          <a:p>
            <a:r>
              <a:rPr kumimoji="1" lang="ja-JP" altLang="en-US"/>
              <a:t>表示された全てのクローンペアを確認し終えたら，散布図表示に戻ります．</a:t>
            </a:r>
          </a:p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C61AF9-C475-7447-8E6D-6397328F0F58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44396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/>
              <a:t>この処理を，この比較機能を用いて行おうとすると，</a:t>
            </a:r>
            <a:endParaRPr kumimoji="1" lang="en-US" altLang="ja-JP" dirty="0"/>
          </a:p>
          <a:p>
            <a:r>
              <a:rPr kumimoji="1" lang="ja-JP" altLang="en-US"/>
              <a:t>まずは，マス目を一つずつ選択し，ファイルパスを確認して，修正するコード片が存在するファイルを，散布図上から探す必要があります．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C61AF9-C475-7447-8E6D-6397328F0F58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5444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/>
              <a:t>しかし，それら複数の検出ツールは，採用している検出手法の違いから，同一のソースコードに対しても，検出結果が異なることが分かっています．</a:t>
            </a:r>
            <a:endParaRPr kumimoji="1" lang="en-US" altLang="ja-JP" dirty="0"/>
          </a:p>
          <a:p>
            <a:r>
              <a:rPr kumimoji="1" lang="ja-JP" altLang="en-US"/>
              <a:t>また，単独の検出ツールによる検出や分析では，重要なコードクローンを見逃す可能性があるとも言われています．</a:t>
            </a:r>
            <a:endParaRPr kumimoji="1" lang="en-US" altLang="ja-JP" dirty="0"/>
          </a:p>
          <a:p>
            <a:r>
              <a:rPr kumimoji="1" lang="ja-JP" altLang="en-US"/>
              <a:t>そのため，複数のツールでコードクローン検出を行い，それらの検出結果を比較して，分析することが重要であると既存研究で言われています．</a:t>
            </a:r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/>
              <a:t>しかし，様々な理由から複数の検出ツールを同じ環境で動作させることは困難なことでした．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/>
              <a:t>１．ツールをインストールする際の問題</a:t>
            </a:r>
            <a:endParaRPr kumimoji="1" lang="en-US" altLang="ja-JP" dirty="0"/>
          </a:p>
          <a:p>
            <a:r>
              <a:rPr kumimoji="1" lang="ja-JP" altLang="en-US"/>
              <a:t>２．入出力仕様の違い</a:t>
            </a:r>
            <a:endParaRPr kumimoji="1" lang="en-US" altLang="ja-JP" dirty="0"/>
          </a:p>
          <a:p>
            <a:r>
              <a:rPr kumimoji="1" lang="ja-JP" altLang="en-US"/>
              <a:t>３．検出パラメータの違い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C61AF9-C475-7447-8E6D-6397328F0F58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08350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/>
              <a:t>この処理を，この比較機能を用いて行おうとすると，</a:t>
            </a:r>
            <a:endParaRPr kumimoji="1" lang="en-US" altLang="ja-JP" dirty="0"/>
          </a:p>
          <a:p>
            <a:r>
              <a:rPr kumimoji="1" lang="ja-JP" altLang="en-US"/>
              <a:t>まずは，マス目を一つずつ選択し，ファイルパスを確認して，修正するコード片が存在するファイルを，散布図上から探す必要があります．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C61AF9-C475-7447-8E6D-6397328F0F58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27858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/>
              <a:t>まずは，修正するコード片が存在するファイルをファイルツリーで選択します．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C61AF9-C475-7447-8E6D-6397328F0F58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16141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/>
              <a:t>すると，ペインが切り替わり，選択したファイルのソースコードと，クローンセットが表示されます．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C61AF9-C475-7447-8E6D-6397328F0F58}" type="slidenum">
              <a:rPr kumimoji="1" lang="ja-JP" altLang="en-US" smtClean="0"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28383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/>
              <a:t>トグルを展開して，コードクローンを表示し，修正するコード片を含んだクローンセットを見つけます．</a:t>
            </a:r>
            <a:endParaRPr kumimoji="1" lang="en-US" altLang="ja-JP" dirty="0"/>
          </a:p>
          <a:p>
            <a:r>
              <a:rPr kumimoji="1" lang="ja-JP" altLang="en-US"/>
              <a:t>見つけら，そのコードクローンを選択します．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C61AF9-C475-7447-8E6D-6397328F0F58}" type="slidenum">
              <a:rPr kumimoji="1" lang="ja-JP" altLang="en-US" smtClean="0"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522847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/>
              <a:t>ソースコードのペインが切り替わるので，それらのソースコードを確認します．</a:t>
            </a:r>
            <a:endParaRPr kumimoji="1" lang="en-US" altLang="ja-JP" dirty="0"/>
          </a:p>
          <a:p>
            <a:r>
              <a:rPr kumimoji="1" lang="ja-JP" altLang="en-US"/>
              <a:t>クローンセット内の全てのコードクローンを確認し，他のクローンセット中に修正するコード片のコードクローンが存在しなければ，同時修正の検討は終了です．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C61AF9-C475-7447-8E6D-6397328F0F58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72869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/>
              <a:t>実験結果はこのようになりました．</a:t>
            </a:r>
            <a:endParaRPr kumimoji="1" lang="en-US" altLang="ja-JP" dirty="0"/>
          </a:p>
          <a:p>
            <a:r>
              <a:rPr kumimoji="1" lang="ja-JP" altLang="en-US"/>
              <a:t>新規ツールを使用した方が，ファイル探索におけるマウスクリックの回数，全体の画面遷移の回数，確認したコードクローンの個数とその行数が少ないという結果が得られました．</a:t>
            </a:r>
            <a:endParaRPr kumimoji="1" lang="en-US" altLang="ja-JP" dirty="0"/>
          </a:p>
          <a:p>
            <a:r>
              <a:rPr kumimoji="1" lang="ja-JP" altLang="en-US"/>
              <a:t>このことから，新規ツールの方が同時修正の検討に必要な工数が少なく，効率よく修正を行えることが分かりました．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C61AF9-C475-7447-8E6D-6397328F0F58}" type="slidenum">
              <a:rPr kumimoji="1" lang="ja-JP" altLang="en-US" smtClean="0"/>
              <a:t>48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94551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/>
              <a:t>そこで，このような比較機能を備えた</a:t>
            </a:r>
            <a:r>
              <a:rPr kumimoji="1" lang="en-US" altLang="ja-JP" dirty="0"/>
              <a:t>CCX</a:t>
            </a:r>
            <a:r>
              <a:rPr kumimoji="1" lang="ja-JP" altLang="en-US"/>
              <a:t>に注目しました．</a:t>
            </a:r>
            <a:endParaRPr kumimoji="1" lang="en-US" altLang="ja-JP" dirty="0"/>
          </a:p>
          <a:p>
            <a:r>
              <a:rPr kumimoji="1" lang="en-US" altLang="ja-JP" dirty="0"/>
              <a:t>CCX</a:t>
            </a:r>
            <a:r>
              <a:rPr kumimoji="1" lang="ja-JP" altLang="en-US"/>
              <a:t>はコードクローン検出や分析が</a:t>
            </a:r>
            <a:r>
              <a:rPr kumimoji="1" lang="en-US" altLang="ja-JP" dirty="0"/>
              <a:t>Web</a:t>
            </a:r>
            <a:r>
              <a:rPr kumimoji="1" lang="ja-JP" altLang="en-US"/>
              <a:t>上で行える</a:t>
            </a:r>
            <a:r>
              <a:rPr kumimoji="1" lang="en-US" altLang="ja-JP" dirty="0"/>
              <a:t>Web</a:t>
            </a:r>
            <a:r>
              <a:rPr kumimoji="1" lang="ja-JP" altLang="en-US"/>
              <a:t>アプリケーションであり，複数の検出ツールを使用することができます．</a:t>
            </a:r>
            <a:endParaRPr kumimoji="1" lang="en-US" altLang="ja-JP" dirty="0"/>
          </a:p>
          <a:p>
            <a:r>
              <a:rPr kumimoji="1" lang="ja-JP" altLang="en-US"/>
              <a:t>また，同一のソースコードに対して，異なる</a:t>
            </a:r>
            <a:r>
              <a:rPr kumimoji="1" lang="en-US" altLang="ja-JP" dirty="0"/>
              <a:t>2</a:t>
            </a:r>
            <a:r>
              <a:rPr kumimoji="1" lang="ja-JP" altLang="en-US"/>
              <a:t>つの検出結果の比較を行うことができ，クローンペアの差異を表す散布図が表示できます．</a:t>
            </a:r>
            <a:endParaRPr kumimoji="1" lang="en-US" altLang="ja-JP" dirty="0"/>
          </a:p>
          <a:p>
            <a:r>
              <a:rPr kumimoji="1" lang="ja-JP" altLang="en-US"/>
              <a:t>この散布図は，縦横にファイルが並び，ファイルの組み合わせごとにマス目が存在します．</a:t>
            </a:r>
            <a:endParaRPr kumimoji="1" lang="en-US" altLang="ja-JP" dirty="0"/>
          </a:p>
          <a:p>
            <a:r>
              <a:rPr kumimoji="1" lang="ja-JP" altLang="en-US"/>
              <a:t>色がついている点はそのファイルの組み合わせに置いて，クローンペアが存在していることを表しており，選択することでクローンペアとソースコードを確認することができます．</a:t>
            </a:r>
            <a:endParaRPr kumimoji="1" lang="en-US" altLang="ja-JP" dirty="0"/>
          </a:p>
          <a:p>
            <a:r>
              <a:rPr kumimoji="1" lang="ja-JP" altLang="en-US"/>
              <a:t>色がついていない点はクローンペアが存在しないということです．</a:t>
            </a:r>
            <a:endParaRPr kumimoji="1" lang="en-US" altLang="ja-JP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/>
              <a:t>では，この機能の実際のユースケースである，何らかのコード片の修正時に，そのコードクローンの同時修正を検討する場合を考えていきます．</a:t>
            </a:r>
            <a:endParaRPr kumimoji="1" lang="en-US" altLang="ja-JP" dirty="0"/>
          </a:p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8CE047-5A6F-D945-B01F-6D37B1F7C1D6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95580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/>
              <a:t>この処理を，この比較機能を用いて行おうとすると，</a:t>
            </a:r>
            <a:endParaRPr kumimoji="1" lang="en-US" altLang="ja-JP" dirty="0"/>
          </a:p>
          <a:p>
            <a:r>
              <a:rPr kumimoji="1" lang="ja-JP" altLang="en-US"/>
              <a:t>まずは，マス目を一つずつ選択し，ファイルパスを確認して，修正するコード片が存在するファイルを，散布図上から探す必要があります．</a:t>
            </a:r>
            <a:endParaRPr kumimoji="1" lang="en-US" altLang="ja-JP" dirty="0"/>
          </a:p>
          <a:p>
            <a:r>
              <a:rPr kumimoji="1" lang="ja-JP" altLang="en-US"/>
              <a:t>修正するファイルが見つかったら，その縦の列に注目していきます．</a:t>
            </a:r>
            <a:endParaRPr kumimoji="1" lang="en-US" altLang="ja-JP" dirty="0"/>
          </a:p>
          <a:p>
            <a:r>
              <a:rPr kumimoji="1" lang="ja-JP" altLang="en-US"/>
              <a:t>一つの有色点を選択し，</a:t>
            </a:r>
            <a:r>
              <a:rPr kumimoji="1" lang="en-US" altLang="ja-JP" dirty="0"/>
              <a:t>Code View</a:t>
            </a:r>
            <a:r>
              <a:rPr kumimoji="1" lang="ja-JP" altLang="en-US"/>
              <a:t>を表示します．</a:t>
            </a:r>
            <a:endParaRPr kumimoji="1" lang="en-US" altLang="ja-JP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/>
              <a:t>同じ処理を違う有色点に対して行います．</a:t>
            </a:r>
            <a:endParaRPr kumimoji="1" lang="en-US" altLang="ja-JP" dirty="0"/>
          </a:p>
          <a:p>
            <a:r>
              <a:rPr kumimoji="1" lang="ja-JP" altLang="en-US"/>
              <a:t>この動作を繰り返すことにより，全ての有色点を選択し，表示されるクローンペアを確認します．</a:t>
            </a:r>
            <a:endParaRPr kumimoji="1" lang="en-US" altLang="ja-JP" dirty="0"/>
          </a:p>
          <a:p>
            <a:r>
              <a:rPr kumimoji="1" lang="ja-JP" altLang="en-US"/>
              <a:t>これにより，修正するコード片が存在しているファイルのコードクローンを確認することができます．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dirty="0"/>
          </a:p>
          <a:p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C61AF9-C475-7447-8E6D-6397328F0F58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32302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/>
              <a:t>このような散布図表示を用いた分析では，</a:t>
            </a:r>
            <a:r>
              <a:rPr kumimoji="1" lang="en-US" altLang="ja-JP" dirty="0"/>
              <a:t>3</a:t>
            </a:r>
            <a:r>
              <a:rPr kumimoji="1" lang="ja-JP" altLang="en-US"/>
              <a:t>つの問題点がありました．</a:t>
            </a:r>
            <a:endParaRPr kumimoji="1" lang="en-US" altLang="ja-JP" dirty="0"/>
          </a:p>
          <a:p>
            <a:r>
              <a:rPr kumimoji="1" lang="ja-JP" altLang="en-US"/>
              <a:t>１つ目はファイル探索が困難な点です．</a:t>
            </a:r>
            <a:endParaRPr kumimoji="1" lang="en-US" altLang="ja-JP" dirty="0"/>
          </a:p>
          <a:p>
            <a:r>
              <a:rPr kumimoji="1" lang="en-US" altLang="ja-JP" dirty="0"/>
              <a:t>2</a:t>
            </a:r>
            <a:r>
              <a:rPr kumimoji="1" lang="ja-JP" altLang="en-US"/>
              <a:t>つ目は全てのコードクローンの確認に手間がかかる点です．</a:t>
            </a:r>
            <a:endParaRPr kumimoji="1" lang="en-US" altLang="ja-JP" dirty="0"/>
          </a:p>
          <a:p>
            <a:r>
              <a:rPr kumimoji="1" lang="ja-JP" altLang="en-US"/>
              <a:t>３つ目は，先ほど紹介した手順とは関係のないところにはなるのですが，比較後のコードクローン検出の差異しかわからない点が挙げられます．</a:t>
            </a:r>
            <a:endParaRPr kumimoji="1" lang="en-US" altLang="ja-JP" dirty="0"/>
          </a:p>
          <a:p>
            <a:r>
              <a:rPr kumimoji="1" lang="ja-JP" altLang="en-US"/>
              <a:t>時間の都合上，全ての問題点を詳しく説明できないため，問題点</a:t>
            </a:r>
            <a:r>
              <a:rPr kumimoji="1" lang="en-US" altLang="ja-JP" dirty="0"/>
              <a:t>2</a:t>
            </a:r>
            <a:r>
              <a:rPr kumimoji="1" lang="ja-JP" altLang="en-US"/>
              <a:t>のみ説明します．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C61AF9-C475-7447-8E6D-6397328F0F58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58448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/>
              <a:t>特定のファイルのコードクローンを確認しようとした時，１度にそのファイルのコードクローンを全て確認することができないという問題点があります．</a:t>
            </a:r>
            <a:endParaRPr kumimoji="1" lang="en-US" altLang="ja-JP" dirty="0"/>
          </a:p>
          <a:p>
            <a:r>
              <a:rPr kumimoji="1" lang="ja-JP" altLang="en-US"/>
              <a:t>既存の散布図では，ファイルの組み合わせごとにマス目が存在しているため，様々なファイルにクローンペアが存在しているほど，対象ファイルの縦の列の有色点は多くなります．</a:t>
            </a:r>
            <a:endParaRPr kumimoji="1" lang="en-US" altLang="ja-JP" dirty="0"/>
          </a:p>
          <a:p>
            <a:r>
              <a:rPr kumimoji="1" lang="ja-JP" altLang="en-US"/>
              <a:t>もれなくコードクローンを確認するためには，これら全ての有色点を選択し，クローンペアを確認する必要があります．</a:t>
            </a:r>
            <a:endParaRPr kumimoji="1" lang="en-US" altLang="ja-JP" dirty="0"/>
          </a:p>
          <a:p>
            <a:r>
              <a:rPr kumimoji="1" lang="ja-JP" altLang="en-US"/>
              <a:t>そのため，有色点の個数が多いほど，多くの画面遷移が発生し，かなりの手間となってしまいます．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C61AF9-C475-7447-8E6D-6397328F0F58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93963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/>
              <a:t>研究の概要です．</a:t>
            </a:r>
            <a:endParaRPr kumimoji="1" lang="en-US" altLang="ja-JP" dirty="0"/>
          </a:p>
          <a:p>
            <a:r>
              <a:rPr kumimoji="1" lang="ja-JP" altLang="en-US"/>
              <a:t>先に紹介した</a:t>
            </a:r>
            <a:r>
              <a:rPr kumimoji="1" lang="en-US" altLang="ja-JP" dirty="0"/>
              <a:t>3</a:t>
            </a:r>
            <a:r>
              <a:rPr kumimoji="1" lang="ja-JP" altLang="en-US"/>
              <a:t>つの問題点を改善することを目的として研究を行いました．</a:t>
            </a:r>
            <a:endParaRPr kumimoji="1" lang="en-US" altLang="ja-JP" dirty="0"/>
          </a:p>
          <a:p>
            <a:r>
              <a:rPr kumimoji="1" lang="ja-JP" altLang="en-US"/>
              <a:t>紹介した</a:t>
            </a:r>
            <a:r>
              <a:rPr kumimoji="1" lang="en-US" altLang="ja-JP" dirty="0"/>
              <a:t>3</a:t>
            </a:r>
            <a:r>
              <a:rPr kumimoji="1" lang="ja-JP" altLang="en-US"/>
              <a:t>つの問題点を，改善するアイデアはこの通りです．</a:t>
            </a:r>
            <a:endParaRPr kumimoji="1" lang="en-US" altLang="ja-JP" dirty="0"/>
          </a:p>
          <a:p>
            <a:r>
              <a:rPr kumimoji="1" lang="ja-JP" altLang="en-US"/>
              <a:t>ファイルツリーを表示することで，ファイル探索を容易にし，クローンセットを表示することで，全てのコードクローンの確認を簡単にします．</a:t>
            </a:r>
            <a:endParaRPr kumimoji="1" lang="en-US" altLang="ja-JP" dirty="0"/>
          </a:p>
          <a:p>
            <a:r>
              <a:rPr kumimoji="1" lang="ja-JP" altLang="en-US"/>
              <a:t>また，ファイル単位で一致率と</a:t>
            </a:r>
            <a:r>
              <a:rPr kumimoji="1" lang="en-US" altLang="ja-JP" dirty="0"/>
              <a:t>CC</a:t>
            </a:r>
            <a:r>
              <a:rPr kumimoji="1" lang="ja-JP" altLang="en-US"/>
              <a:t>検出数をグラフで表示します．</a:t>
            </a:r>
            <a:endParaRPr kumimoji="1" lang="en-US" altLang="ja-JP" dirty="0"/>
          </a:p>
          <a:p>
            <a:r>
              <a:rPr kumimoji="1" lang="ja-JP" altLang="en-US"/>
              <a:t>これらのアイデアを</a:t>
            </a:r>
            <a:r>
              <a:rPr kumimoji="1" lang="en-US" altLang="ja-JP" dirty="0"/>
              <a:t>CCX</a:t>
            </a:r>
            <a:r>
              <a:rPr kumimoji="1" lang="ja-JP" altLang="en-US"/>
              <a:t>上でツールとして実装しました．</a:t>
            </a:r>
            <a:endParaRPr kumimoji="1" lang="en-US" altLang="ja-JP" dirty="0"/>
          </a:p>
          <a:p>
            <a:r>
              <a:rPr kumimoji="1" lang="ja-JP" altLang="en-US"/>
              <a:t>では，作成したツールについての説明を行っていきます．</a:t>
            </a: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C61AF9-C475-7447-8E6D-6397328F0F58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07640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/>
              <a:t>異なる</a:t>
            </a:r>
            <a:r>
              <a:rPr kumimoji="1" lang="en-US" altLang="ja-JP" dirty="0"/>
              <a:t>2</a:t>
            </a:r>
            <a:r>
              <a:rPr kumimoji="1" lang="ja-JP" altLang="en-US"/>
              <a:t>つのコードクローン検出結果を比較すると，このような画面が表示されます．</a:t>
            </a:r>
            <a:endParaRPr kumimoji="1" lang="en-US" altLang="ja-JP" dirty="0"/>
          </a:p>
          <a:p>
            <a:r>
              <a:rPr kumimoji="1" lang="ja-JP" altLang="en-US"/>
              <a:t>画面上部が比較後の一致率とクローン検出数をファイル単位で表示している複合グラフです．</a:t>
            </a:r>
            <a:endParaRPr kumimoji="1" lang="en-US" altLang="ja-JP" dirty="0"/>
          </a:p>
          <a:p>
            <a:r>
              <a:rPr kumimoji="1" lang="ja-JP" altLang="en-US"/>
              <a:t>一致率が低い順にソートされ，同じ一致率のファイルでは，クローン検出数が多い順に表示されます．これにより，比較後の全体像の把握が可能です．</a:t>
            </a:r>
            <a:endParaRPr kumimoji="1" lang="en-US" altLang="ja-JP" dirty="0"/>
          </a:p>
          <a:p>
            <a:r>
              <a:rPr kumimoji="1" lang="ja-JP" altLang="en-US"/>
              <a:t>また，画面下部は</a:t>
            </a:r>
            <a:r>
              <a:rPr kumimoji="1" lang="en-US" altLang="ja-JP" dirty="0"/>
              <a:t>CloneSet View</a:t>
            </a:r>
            <a:r>
              <a:rPr kumimoji="1" lang="ja-JP" altLang="en-US"/>
              <a:t>です．</a:t>
            </a:r>
            <a:endParaRPr kumimoji="1" lang="en-US" altLang="ja-JP" dirty="0"/>
          </a:p>
          <a:p>
            <a:r>
              <a:rPr kumimoji="1" lang="ja-JP" altLang="en-US"/>
              <a:t>ファイルツリーでファイルを選択でき，選択したファイルで検出されたコードクローンのクローンセットを確認することができます．</a:t>
            </a:r>
            <a:endParaRPr kumimoji="1" lang="en-US" altLang="ja-JP" dirty="0"/>
          </a:p>
          <a:p>
            <a:r>
              <a:rPr kumimoji="1" lang="ja-JP" altLang="en-US"/>
              <a:t>これにより，ファイル中に存在するコードクローンの確認を画面遷移なしに行うことができます．</a:t>
            </a:r>
            <a:endParaRPr kumimoji="1" lang="en-US" altLang="ja-JP" dirty="0"/>
          </a:p>
          <a:p>
            <a:r>
              <a:rPr kumimoji="1" lang="ja-JP" altLang="en-US"/>
              <a:t>それでは，先ほど説明したコードの同時修正の検討を，このツールを使って行う方法を説明します．</a:t>
            </a:r>
          </a:p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C61AF9-C475-7447-8E6D-6397328F0F58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69914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/>
              <a:t>まずは，修正するコード片が存在するファイルをファイルツリーで選択します．</a:t>
            </a:r>
            <a:endParaRPr kumimoji="1" lang="en-US" altLang="ja-JP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/>
              <a:t>すると，ペインが切り替わり，選択したファイルのソースコードと，クローンセットが表示されます．</a:t>
            </a:r>
            <a:endParaRPr kumimoji="1" lang="en-US" altLang="ja-JP" dirty="0"/>
          </a:p>
          <a:p>
            <a:r>
              <a:rPr kumimoji="1" lang="ja-JP" altLang="en-US"/>
              <a:t>トグルを展開して，コードクローンを表示し，修正するコード片を含んだクローンセットを見つけます．</a:t>
            </a:r>
            <a:endParaRPr kumimoji="1" lang="en-US" altLang="ja-JP" dirty="0"/>
          </a:p>
          <a:p>
            <a:r>
              <a:rPr kumimoji="1" lang="ja-JP" altLang="en-US"/>
              <a:t>見つけら，そのコードクローンを選択します．</a:t>
            </a:r>
            <a:endParaRPr kumimoji="1" lang="en-US" altLang="ja-JP" dirty="0"/>
          </a:p>
          <a:p>
            <a:r>
              <a:rPr kumimoji="1" lang="ja-JP" altLang="en-US"/>
              <a:t>ソースコードのペインが切り替わるので，それらのソースコードを確認します．</a:t>
            </a:r>
            <a:endParaRPr kumimoji="1" lang="en-US" altLang="ja-JP" dirty="0"/>
          </a:p>
          <a:p>
            <a:r>
              <a:rPr kumimoji="1" lang="ja-JP" altLang="en-US"/>
              <a:t>クローンセット内の全てのコードクローンを確認し，他のクローンセット中に修正するコード片のコードクローンが存在しなければ，同時修正の検討は終了です．</a:t>
            </a:r>
          </a:p>
          <a:p>
            <a:endParaRPr kumimoji="1" lang="ja-JP" alt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C61AF9-C475-7447-8E6D-6397328F0F58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8003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1" name="Picture 19" descr="bottom_b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597650"/>
            <a:ext cx="12192000" cy="260350"/>
          </a:xfrm>
          <a:prstGeom prst="rect">
            <a:avLst/>
          </a:prstGeom>
          <a:noFill/>
        </p:spPr>
      </p:pic>
      <p:sp>
        <p:nvSpPr>
          <p:cNvPr id="3079" name="Rectangle 7" descr="ban"/>
          <p:cNvSpPr>
            <a:spLocks noChangeArrowheads="1"/>
          </p:cNvSpPr>
          <p:nvPr/>
        </p:nvSpPr>
        <p:spPr bwMode="auto">
          <a:xfrm>
            <a:off x="0" y="1"/>
            <a:ext cx="12192000" cy="188913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sz="240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484314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573463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3086" name="Line 14"/>
          <p:cNvSpPr>
            <a:spLocks noChangeShapeType="1"/>
          </p:cNvSpPr>
          <p:nvPr/>
        </p:nvSpPr>
        <p:spPr bwMode="auto">
          <a:xfrm>
            <a:off x="1775885" y="3213100"/>
            <a:ext cx="864023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 sz="2400"/>
          </a:p>
        </p:txBody>
      </p:sp>
      <p:sp>
        <p:nvSpPr>
          <p:cNvPr id="3093" name="Text Box 21"/>
          <p:cNvSpPr txBox="1">
            <a:spLocks noChangeArrowheads="1"/>
          </p:cNvSpPr>
          <p:nvPr/>
        </p:nvSpPr>
        <p:spPr bwMode="auto">
          <a:xfrm>
            <a:off x="603251" y="6640514"/>
            <a:ext cx="828784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000" dirty="0">
                <a:solidFill>
                  <a:srgbClr val="DDDDDD"/>
                </a:solidFill>
              </a:rPr>
              <a:t>Software Engineering Laboratory, Department of Computer Science, Graduate School of Information Science and Technology, Osaka University</a:t>
            </a:r>
          </a:p>
        </p:txBody>
      </p:sp>
      <p:sp>
        <p:nvSpPr>
          <p:cNvPr id="3094" name="Rectangle 22"/>
          <p:cNvSpPr>
            <a:spLocks noGrp="1" noChangeArrowheads="1"/>
          </p:cNvSpPr>
          <p:nvPr>
            <p:ph type="dt" sz="half" idx="2"/>
          </p:nvPr>
        </p:nvSpPr>
        <p:spPr>
          <a:xfrm>
            <a:off x="609600" y="6245225"/>
            <a:ext cx="2844800" cy="279400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altLang="ja-JP" dirty="0"/>
              <a:t>Feb/14/2023</a:t>
            </a:r>
          </a:p>
        </p:txBody>
      </p:sp>
      <p:sp>
        <p:nvSpPr>
          <p:cNvPr id="3095" name="Rectangle 23"/>
          <p:cNvSpPr>
            <a:spLocks noGrp="1" noChangeArrowheads="1"/>
          </p:cNvSpPr>
          <p:nvPr>
            <p:ph type="ftr" sz="quarter" idx="3"/>
          </p:nvPr>
        </p:nvSpPr>
        <p:spPr>
          <a:xfrm>
            <a:off x="3077232" y="6245225"/>
            <a:ext cx="6037535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ja-JP" altLang="en-US"/>
              <a:t>コードの同時修正作業に着目したコードクローン検出結果の比較表示ツール</a:t>
            </a:r>
            <a:endParaRPr lang="en-US" altLang="ja-JP" dirty="0"/>
          </a:p>
        </p:txBody>
      </p:sp>
      <p:sp>
        <p:nvSpPr>
          <p:cNvPr id="3096" name="Rectangle 24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737600" y="6245225"/>
            <a:ext cx="2844800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FA9946-39CA-4201-95E6-ED803B65F350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908559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dirty="0"/>
              <a:t>Feb/14/2023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ja-JP" altLang="en-US"/>
              <a:t>コードの同時修正作業に着目したコードクローン検出結果の比較表示ツール</a:t>
            </a:r>
            <a:endParaRPr lang="en-US" altLang="ja-JP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D4B1BB-CC31-4466-8D20-DB8CDA55D1CD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685777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dirty="0"/>
              <a:t>Feb/14/2023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ja-JP" altLang="en-US"/>
              <a:t>コードの同時修正作業に着目したコードクローン検出結果の比較表示ツール</a:t>
            </a:r>
            <a:endParaRPr lang="en-US" altLang="ja-JP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700C05-A331-4ABC-BD64-94401D814D23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115435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dirty="0"/>
              <a:t>Feb/14/2023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ja-JP" altLang="en-US"/>
              <a:t>コードの同時修正作業に着目したコードクローン検出結果の比較表示ツール</a:t>
            </a:r>
            <a:endParaRPr lang="en-US" altLang="ja-JP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562F3-4A2F-4E07-B7D3-3E764FB0DEC6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906325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dirty="0"/>
              <a:t>Feb/14/2023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ja-JP" altLang="en-US"/>
              <a:t>コードの同時修正作業に着目したコードクローン検出結果の比較表示ツール</a:t>
            </a:r>
            <a:endParaRPr lang="en-US" altLang="ja-JP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913B5E-D961-41DE-BBB0-6E96BF638B47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3809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dirty="0"/>
              <a:t>Feb/14/2023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ja-JP" altLang="en-US"/>
              <a:t>コードの同時修正作業に着目したコードクローン検出結果の比較表示ツール</a:t>
            </a:r>
            <a:endParaRPr lang="en-US" altLang="ja-JP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B35D8-484E-4EBA-BCFF-44E4FD2D4937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274486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dirty="0"/>
              <a:t>Feb/14/2023</a:t>
            </a: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ja-JP" altLang="en-US"/>
              <a:t>コードの同時修正作業に着目したコードクローン検出結果の比較表示ツール</a:t>
            </a:r>
            <a:endParaRPr lang="en-US" altLang="ja-JP" dirty="0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25DB7-2C8C-4929-B2A1-5F59FC4BB087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424406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dirty="0"/>
              <a:t>Feb/14/2023</a:t>
            </a: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ja-JP" altLang="en-US"/>
              <a:t>コードの同時修正作業に着目したコードクローン検出結果の比較表示ツール</a:t>
            </a:r>
            <a:endParaRPr lang="en-US" altLang="ja-JP" dirty="0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84F58-92E9-475B-A17B-82F418F27307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71776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dirty="0"/>
              <a:t>Feb/14/2023</a:t>
            </a: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ja-JP" altLang="en-US"/>
              <a:t>コードの同時修正作業に着目したコードクローン検出結果の比較表示ツール</a:t>
            </a:r>
            <a:endParaRPr lang="en-US" altLang="ja-JP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7B1A55-2728-4ACE-9CB0-EBAA801FBF8F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588049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dirty="0"/>
              <a:t>Feb/14/2023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ja-JP" altLang="en-US"/>
              <a:t>コードの同時修正作業に着目したコードクローン検出結果の比較表示ツール</a:t>
            </a:r>
            <a:endParaRPr lang="en-US" altLang="ja-JP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FF7A2E-6C18-485D-8E0D-228A15F76391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928554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dirty="0"/>
              <a:t>Feb/14/2023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ja-JP" altLang="en-US"/>
              <a:t>コードの同時修正作業に着目したコードクローン検出結果の比較表示ツール</a:t>
            </a:r>
            <a:endParaRPr lang="en-US" altLang="ja-JP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BE538B-CBDB-42C1-AF1E-013E5A4EB539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61957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bottom_ban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6597650"/>
            <a:ext cx="12192000" cy="260350"/>
          </a:xfrm>
          <a:prstGeom prst="rect">
            <a:avLst/>
          </a:prstGeom>
          <a:noFill/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5798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31" name="Rectangle 7" descr="ban"/>
          <p:cNvSpPr>
            <a:spLocks noChangeArrowheads="1"/>
          </p:cNvSpPr>
          <p:nvPr/>
        </p:nvSpPr>
        <p:spPr bwMode="auto">
          <a:xfrm>
            <a:off x="0" y="1"/>
            <a:ext cx="12192000" cy="188913"/>
          </a:xfrm>
          <a:prstGeom prst="rect">
            <a:avLst/>
          </a:prstGeom>
          <a:blipFill dpi="0" rotWithShape="1">
            <a:blip r:embed="rId14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sz="2400"/>
          </a:p>
        </p:txBody>
      </p:sp>
      <p:sp>
        <p:nvSpPr>
          <p:cNvPr id="1036" name="Line 12"/>
          <p:cNvSpPr>
            <a:spLocks noChangeShapeType="1"/>
          </p:cNvSpPr>
          <p:nvPr/>
        </p:nvSpPr>
        <p:spPr bwMode="auto">
          <a:xfrm>
            <a:off x="624418" y="1484313"/>
            <a:ext cx="1094316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 sz="24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745134" y="6596064"/>
            <a:ext cx="1919817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altLang="ja-JP" dirty="0"/>
              <a:t>Feb/14/2023</a:t>
            </a:r>
          </a:p>
        </p:txBody>
      </p:sp>
      <p:sp>
        <p:nvSpPr>
          <p:cNvPr id="1046" name="Rectangle 2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07685" y="6310314"/>
            <a:ext cx="7776633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ja-JP" altLang="en-US"/>
              <a:t>コードの同時修正作業に着目したコードクローン検出結果の比較表示ツール</a:t>
            </a:r>
            <a:endParaRPr lang="en-US" altLang="ja-JP" dirty="0"/>
          </a:p>
        </p:txBody>
      </p:sp>
      <p:sp>
        <p:nvSpPr>
          <p:cNvPr id="1047" name="Rectangle 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130367" y="6308726"/>
            <a:ext cx="1534584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195263B-2BD8-4C58-AEC2-2E9988DA8798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1048" name="Text Box 24"/>
          <p:cNvSpPr txBox="1">
            <a:spLocks noChangeArrowheads="1"/>
          </p:cNvSpPr>
          <p:nvPr/>
        </p:nvSpPr>
        <p:spPr bwMode="auto">
          <a:xfrm>
            <a:off x="446617" y="6640514"/>
            <a:ext cx="635302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000" dirty="0">
                <a:solidFill>
                  <a:srgbClr val="DDDDDD"/>
                </a:solidFill>
              </a:rPr>
              <a:t>Department of Computer Science, Graduate School of Information Science and Technology, Osaka University</a:t>
            </a:r>
          </a:p>
        </p:txBody>
      </p:sp>
    </p:spTree>
    <p:extLst>
      <p:ext uri="{BB962C8B-B14F-4D97-AF65-F5344CB8AC3E}">
        <p14:creationId xmlns:p14="http://schemas.microsoft.com/office/powerpoint/2010/main" val="1381816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0.pn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chart" Target="../charts/chart1.xml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chart" Target="../charts/chart2.xml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C55D8B2-7625-C0B4-7D60-57F3E49385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/>
              <a:t>コードの同時修正作業に着目した</a:t>
            </a:r>
            <a:br>
              <a:rPr lang="en-US" altLang="ja-JP" dirty="0"/>
            </a:br>
            <a:r>
              <a:rPr lang="ja-JP" altLang="en-US"/>
              <a:t>コードクローン検出結果の比較表示ツール</a:t>
            </a:r>
            <a:endParaRPr kumimoji="1" lang="ja-JP" altLang="en-US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DAF71290-222F-1B38-92A1-40557241D2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ja-JP" altLang="en-US"/>
              <a:t>肥後研究室</a:t>
            </a:r>
            <a:r>
              <a:rPr kumimoji="1" lang="en-US" altLang="ja-JP" dirty="0"/>
              <a:t> </a:t>
            </a:r>
            <a:r>
              <a:rPr kumimoji="1" lang="ja-JP" altLang="en-US"/>
              <a:t>小林亮太</a:t>
            </a:r>
          </a:p>
        </p:txBody>
      </p:sp>
    </p:spTree>
    <p:extLst>
      <p:ext uri="{BB962C8B-B14F-4D97-AF65-F5344CB8AC3E}">
        <p14:creationId xmlns:p14="http://schemas.microsoft.com/office/powerpoint/2010/main" val="17392703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8FCEA61-4AEF-5FFD-F3AF-EF071C00C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新規機能を使用した同時修正の検討方法</a:t>
            </a:r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85DD5C7B-0F59-4D8B-BFDB-FC742804D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Feb/14/2023</a:t>
            </a:r>
            <a:endParaRPr lang="en-US" altLang="ja-JP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FAFD689-687E-D20C-EAE0-F68181935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884F58-92E9-475B-A17B-82F418F27307}" type="slidenum">
              <a:rPr lang="en-US" altLang="ja-JP" smtClean="0"/>
              <a:pPr>
                <a:defRPr/>
              </a:pPr>
              <a:t>10</a:t>
            </a:fld>
            <a:endParaRPr lang="en-US" altLang="ja-JP" dirty="0"/>
          </a:p>
        </p:txBody>
      </p:sp>
      <p:pic>
        <p:nvPicPr>
          <p:cNvPr id="6" name="図 5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B6FEFA1F-94F1-8D97-D0FA-0786D2B990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082" y="1512519"/>
            <a:ext cx="9200196" cy="4701600"/>
          </a:xfrm>
          <a:prstGeom prst="rect">
            <a:avLst/>
          </a:prstGeom>
        </p:spPr>
      </p:pic>
      <p:pic>
        <p:nvPicPr>
          <p:cNvPr id="10" name="図 9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87EC480A-DBDB-BBFE-5C23-C5B204D2A8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614" y="3003821"/>
            <a:ext cx="9165019" cy="3331893"/>
          </a:xfrm>
          <a:prstGeom prst="rect">
            <a:avLst/>
          </a:prstGeom>
        </p:spPr>
      </p:pic>
      <p:pic>
        <p:nvPicPr>
          <p:cNvPr id="19" name="図 18" descr="テキスト&#10;&#10;自動的に生成された説明">
            <a:extLst>
              <a:ext uri="{FF2B5EF4-FFF2-40B4-BE49-F238E27FC236}">
                <a16:creationId xmlns:a16="http://schemas.microsoft.com/office/drawing/2014/main" id="{AC148795-54AA-C66D-5CE5-B65E638B06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614" y="2955723"/>
            <a:ext cx="9200196" cy="3304906"/>
          </a:xfrm>
          <a:prstGeom prst="rect">
            <a:avLst/>
          </a:prstGeom>
        </p:spPr>
      </p:pic>
      <p:pic>
        <p:nvPicPr>
          <p:cNvPr id="7" name="画面収録 2023-02-13 21.10.39.mov">
            <a:hlinkClick r:id="" action="ppaction://media"/>
            <a:extLst>
              <a:ext uri="{FF2B5EF4-FFF2-40B4-BE49-F238E27FC236}">
                <a16:creationId xmlns:a16="http://schemas.microsoft.com/office/drawing/2014/main" id="{D569E1AD-4FD8-50FF-ECF9-EFDD48E601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08083" y="3002233"/>
            <a:ext cx="9165020" cy="351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93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D4354E2-D063-F1D7-CF79-0D8E1DC1D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既存ツールと新規ツールの比較</a:t>
            </a:r>
          </a:p>
        </p:txBody>
      </p:sp>
      <p:graphicFrame>
        <p:nvGraphicFramePr>
          <p:cNvPr id="7" name="表 7">
            <a:extLst>
              <a:ext uri="{FF2B5EF4-FFF2-40B4-BE49-F238E27FC236}">
                <a16:creationId xmlns:a16="http://schemas.microsoft.com/office/drawing/2014/main" id="{FE203563-8DB9-E006-6B76-DA7566C390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2139519"/>
              </p:ext>
            </p:extLst>
          </p:nvPr>
        </p:nvGraphicFramePr>
        <p:xfrm>
          <a:off x="568324" y="2041633"/>
          <a:ext cx="11055351" cy="34552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59724">
                  <a:extLst>
                    <a:ext uri="{9D8B030D-6E8A-4147-A177-3AD203B41FA5}">
                      <a16:colId xmlns:a16="http://schemas.microsoft.com/office/drawing/2014/main" val="1466511795"/>
                    </a:ext>
                  </a:extLst>
                </a:gridCol>
                <a:gridCol w="4487917">
                  <a:extLst>
                    <a:ext uri="{9D8B030D-6E8A-4147-A177-3AD203B41FA5}">
                      <a16:colId xmlns:a16="http://schemas.microsoft.com/office/drawing/2014/main" val="3501104352"/>
                    </a:ext>
                  </a:extLst>
                </a:gridCol>
                <a:gridCol w="4307710">
                  <a:extLst>
                    <a:ext uri="{9D8B030D-6E8A-4147-A177-3AD203B41FA5}">
                      <a16:colId xmlns:a16="http://schemas.microsoft.com/office/drawing/2014/main" val="1063838207"/>
                    </a:ext>
                  </a:extLst>
                </a:gridCol>
              </a:tblGrid>
              <a:tr h="513717"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/>
                        <a:t>既存ツール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/>
                        <a:t>新規ツール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51999430"/>
                  </a:ext>
                </a:extLst>
              </a:tr>
              <a:tr h="51371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/>
                        <a:t>比較単位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CC</a:t>
                      </a:r>
                      <a:r>
                        <a:rPr kumimoji="1" lang="ja-JP" altLang="en-US"/>
                        <a:t>ペア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CC</a:t>
                      </a:r>
                      <a:endParaRPr kumimoji="1" lang="ja-JP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18634664"/>
                  </a:ext>
                </a:extLst>
              </a:tr>
              <a:tr h="51371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/>
                        <a:t>表示単位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/>
                        <a:t>ファイルの組み合わせごと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/>
                        <a:t>ファイルごと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31018972"/>
                  </a:ext>
                </a:extLst>
              </a:tr>
              <a:tr h="51371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/>
                        <a:t>ファイル探索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/>
                        <a:t>複数回のマウスクリック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/>
                        <a:t>ファイルツリー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28370516"/>
                  </a:ext>
                </a:extLst>
              </a:tr>
              <a:tr h="51371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CC</a:t>
                      </a:r>
                      <a:r>
                        <a:rPr kumimoji="1" lang="ja-JP" altLang="en-US"/>
                        <a:t>の確認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/>
                        <a:t>散布図と</a:t>
                      </a:r>
                      <a:r>
                        <a:rPr kumimoji="1" lang="en-US" altLang="ja-JP" dirty="0"/>
                        <a:t>Code View</a:t>
                      </a:r>
                      <a:r>
                        <a:rPr kumimoji="1" lang="ja-JP" altLang="en-US"/>
                        <a:t>の行き来で確認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/>
                        <a:t>クローンセットを確認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17737574"/>
                  </a:ext>
                </a:extLst>
              </a:tr>
              <a:tr h="88669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/>
                        <a:t>表示情報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/>
                        <a:t>ファイルの組み合わせごとの</a:t>
                      </a:r>
                      <a:br>
                        <a:rPr kumimoji="1" lang="en-US" altLang="ja-JP" dirty="0"/>
                      </a:br>
                      <a:r>
                        <a:rPr kumimoji="1" lang="en-US" altLang="ja-JP" dirty="0"/>
                        <a:t>CC</a:t>
                      </a:r>
                      <a:r>
                        <a:rPr kumimoji="1" lang="ja-JP" altLang="en-US"/>
                        <a:t>ペアの差異（割合）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/>
                        <a:t>ファイルごとの</a:t>
                      </a:r>
                      <a:br>
                        <a:rPr kumimoji="1" lang="en-US" altLang="ja-JP" dirty="0"/>
                      </a:br>
                      <a:r>
                        <a:rPr kumimoji="1" lang="en-US" altLang="ja-JP" dirty="0"/>
                        <a:t>CC</a:t>
                      </a:r>
                      <a:r>
                        <a:rPr kumimoji="1" lang="ja-JP" altLang="en-US"/>
                        <a:t>の一致率と合計</a:t>
                      </a:r>
                      <a:r>
                        <a:rPr kumimoji="1" lang="en-US" altLang="ja-JP" dirty="0"/>
                        <a:t>CC</a:t>
                      </a:r>
                      <a:r>
                        <a:rPr kumimoji="1" lang="ja-JP" altLang="en-US"/>
                        <a:t>検出数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87136420"/>
                  </a:ext>
                </a:extLst>
              </a:tr>
            </a:tbl>
          </a:graphicData>
        </a:graphic>
      </p:graphicFrame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4EBB55D-4D2F-545A-FAD8-8C842839B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/>
              <a:t>Feb/14/2023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1868118-B65E-3C19-3C7B-52F1BEF8A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2562F3-4A2F-4E07-B7D3-3E764FB0DEC6}" type="slidenum">
              <a:rPr lang="en-US" altLang="ja-JP" smtClean="0"/>
              <a:pPr>
                <a:defRPr/>
              </a:pPr>
              <a:t>11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4511284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F49213E-9741-3729-0840-812980EB7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評価実験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8D5D676-5FB0-7701-A041-8C6990F1F9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sz="2800"/>
              <a:t>比較対象</a:t>
            </a:r>
            <a:endParaRPr lang="en-US" altLang="ja-JP" sz="2800" dirty="0"/>
          </a:p>
          <a:p>
            <a:pPr lvl="1"/>
            <a:r>
              <a:rPr lang="ja-JP" altLang="en-US" sz="2400"/>
              <a:t>散布図を利用した既存ツール，新規ツール</a:t>
            </a:r>
            <a:endParaRPr kumimoji="1" lang="en-US" altLang="ja-JP" sz="2400" dirty="0"/>
          </a:p>
          <a:p>
            <a:r>
              <a:rPr kumimoji="1" lang="ja-JP" altLang="en-US" sz="2800"/>
              <a:t>対象ソフトウェア</a:t>
            </a:r>
            <a:endParaRPr kumimoji="1" lang="en-US" altLang="ja-JP" sz="2800" dirty="0"/>
          </a:p>
          <a:p>
            <a:pPr lvl="1"/>
            <a:r>
              <a:rPr kumimoji="1" lang="en-US" altLang="ja-JP" sz="2400" dirty="0"/>
              <a:t>Sweet Home 3D, jEdit, Process Hacker, snns</a:t>
            </a:r>
          </a:p>
          <a:p>
            <a:r>
              <a:rPr lang="ja-JP" altLang="en-US" sz="2800"/>
              <a:t>使用する</a:t>
            </a:r>
            <a:r>
              <a:rPr lang="en-US" altLang="ja-JP" sz="2800" dirty="0"/>
              <a:t>CC</a:t>
            </a:r>
            <a:r>
              <a:rPr lang="ja-JP" altLang="en-US" sz="2800"/>
              <a:t>検出ツール</a:t>
            </a:r>
            <a:endParaRPr lang="en-US" altLang="ja-JP" sz="2800" dirty="0"/>
          </a:p>
          <a:p>
            <a:pPr lvl="1"/>
            <a:r>
              <a:rPr kumimoji="1" lang="en-US" altLang="ja-JP" sz="2400" dirty="0"/>
              <a:t>CCFinderSW, NiCad</a:t>
            </a:r>
          </a:p>
          <a:p>
            <a:r>
              <a:rPr lang="ja-JP" altLang="en-US" sz="2800"/>
              <a:t>修正するコード片の</a:t>
            </a:r>
            <a:r>
              <a:rPr lang="en-US" altLang="ja-JP" sz="2800" dirty="0"/>
              <a:t>CC</a:t>
            </a:r>
            <a:r>
              <a:rPr lang="ja-JP" altLang="en-US" sz="2800"/>
              <a:t>の同時修正を検討する状況を想定</a:t>
            </a:r>
            <a:endParaRPr lang="en-US" altLang="ja-JP" sz="2800" dirty="0"/>
          </a:p>
          <a:p>
            <a:pPr lvl="1"/>
            <a:r>
              <a:rPr kumimoji="1" lang="ja-JP" altLang="en-US" sz="2400"/>
              <a:t>修正するコード片は，実際に</a:t>
            </a:r>
            <a:r>
              <a:rPr kumimoji="1" lang="en-US" altLang="ja-JP" sz="2400" dirty="0"/>
              <a:t>revision</a:t>
            </a:r>
            <a:r>
              <a:rPr kumimoji="1" lang="ja-JP" altLang="en-US" sz="2400"/>
              <a:t>間で修正されたものが対象</a:t>
            </a:r>
            <a:endParaRPr kumimoji="1" lang="en-US" altLang="ja-JP" sz="2400" dirty="0"/>
          </a:p>
          <a:p>
            <a:r>
              <a:rPr lang="ja-JP" altLang="en-US" sz="2800"/>
              <a:t>マウスクリック回数，画面遷移回数，確認</a:t>
            </a:r>
            <a:r>
              <a:rPr lang="en-US" altLang="ja-JP" sz="2800" dirty="0"/>
              <a:t>CC</a:t>
            </a:r>
            <a:r>
              <a:rPr lang="ja-JP" altLang="en-US" sz="2800"/>
              <a:t>数とその行数を測定</a:t>
            </a:r>
            <a:endParaRPr kumimoji="1" lang="en-US" altLang="ja-JP" sz="2800" dirty="0"/>
          </a:p>
          <a:p>
            <a:endParaRPr kumimoji="1" lang="en-US" altLang="ja-JP" sz="2800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6E92BBD-EB95-45C4-09C7-0BC0D6B65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/>
              <a:t>Feb/14/2023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5255598-A3A1-ABC9-4667-612230362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2562F3-4A2F-4E07-B7D3-3E764FB0DEC6}" type="slidenum">
              <a:rPr lang="en-US" altLang="ja-JP" smtClean="0"/>
              <a:pPr>
                <a:defRPr/>
              </a:pPr>
              <a:t>12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9633320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D635904-91D8-FC00-3D6D-D45DED767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実験結果</a:t>
            </a:r>
            <a:r>
              <a:rPr kumimoji="1" lang="en-US" altLang="ja-JP" dirty="0"/>
              <a:t>(</a:t>
            </a:r>
            <a:r>
              <a:rPr kumimoji="1" lang="ja-JP" altLang="en-US"/>
              <a:t>平均値</a:t>
            </a:r>
            <a:r>
              <a:rPr kumimoji="1" lang="en-US" altLang="ja-JP" dirty="0"/>
              <a:t>)</a:t>
            </a:r>
            <a:endParaRPr kumimoji="1" lang="ja-JP" altLang="en-US"/>
          </a:p>
        </p:txBody>
      </p:sp>
      <p:graphicFrame>
        <p:nvGraphicFramePr>
          <p:cNvPr id="7" name="コンテンツ プレースホルダー 6">
            <a:extLst>
              <a:ext uri="{FF2B5EF4-FFF2-40B4-BE49-F238E27FC236}">
                <a16:creationId xmlns:a16="http://schemas.microsoft.com/office/drawing/2014/main" id="{D4BCF9B3-4DD2-CE5A-248F-304C87699CE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09600" y="1634836"/>
          <a:ext cx="7776633" cy="44913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91E8825-718E-9D85-22EC-DE8F67C1A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Feb/14/2023</a:t>
            </a:r>
            <a:endParaRPr lang="en-US" altLang="ja-JP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AE7F283-34AE-6B90-689B-909A89213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2562F3-4A2F-4E07-B7D3-3E764FB0DEC6}" type="slidenum">
              <a:rPr lang="en-US" altLang="ja-JP" smtClean="0"/>
              <a:pPr>
                <a:defRPr/>
              </a:pPr>
              <a:t>13</a:t>
            </a:fld>
            <a:endParaRPr lang="en-US" altLang="ja-JP" dirty="0"/>
          </a:p>
        </p:txBody>
      </p:sp>
      <p:pic>
        <p:nvPicPr>
          <p:cNvPr id="12" name="図 11" descr="グラフ, 棒グラフ&#10;&#10;自動的に生成された説明">
            <a:extLst>
              <a:ext uri="{FF2B5EF4-FFF2-40B4-BE49-F238E27FC236}">
                <a16:creationId xmlns:a16="http://schemas.microsoft.com/office/drawing/2014/main" id="{E6DB1D1E-2383-1188-493B-CFE4C71205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034" y="1634836"/>
            <a:ext cx="1943100" cy="4138902"/>
          </a:xfrm>
          <a:prstGeom prst="rect">
            <a:avLst/>
          </a:prstGeom>
        </p:spPr>
      </p:pic>
      <p:pic>
        <p:nvPicPr>
          <p:cNvPr id="17" name="図 16" descr="グラフ&#10;&#10;自動的に生成された説明">
            <a:extLst>
              <a:ext uri="{FF2B5EF4-FFF2-40B4-BE49-F238E27FC236}">
                <a16:creationId xmlns:a16="http://schemas.microsoft.com/office/drawing/2014/main" id="{7FC3BDFB-DA23-5035-DCB2-6FC351C53B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451" y="1603522"/>
            <a:ext cx="1866900" cy="4253346"/>
          </a:xfrm>
          <a:prstGeom prst="rect">
            <a:avLst/>
          </a:prstGeom>
        </p:spPr>
      </p:pic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44E080F7-D104-4483-3F50-194BFE2275FE}"/>
              </a:ext>
            </a:extLst>
          </p:cNvPr>
          <p:cNvSpPr/>
          <p:nvPr/>
        </p:nvSpPr>
        <p:spPr>
          <a:xfrm>
            <a:off x="8773584" y="5320145"/>
            <a:ext cx="658867" cy="453593"/>
          </a:xfrm>
          <a:prstGeom prst="rect">
            <a:avLst/>
          </a:prstGeom>
          <a:solidFill>
            <a:schemeClr val="lt1"/>
          </a:solidFill>
          <a:ln>
            <a:solidFill>
              <a:schemeClr val="accent3">
                <a:alpha val="79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2A7DA0C9-5C97-FA81-22A6-D766DDD91B17}"/>
              </a:ext>
            </a:extLst>
          </p:cNvPr>
          <p:cNvSpPr/>
          <p:nvPr/>
        </p:nvSpPr>
        <p:spPr>
          <a:xfrm>
            <a:off x="10396311" y="5334796"/>
            <a:ext cx="658867" cy="453593"/>
          </a:xfrm>
          <a:prstGeom prst="rect">
            <a:avLst/>
          </a:prstGeom>
          <a:solidFill>
            <a:schemeClr val="lt1"/>
          </a:solidFill>
          <a:ln>
            <a:solidFill>
              <a:schemeClr val="accent3">
                <a:alpha val="79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6" name="図 25" descr="テキスト, ホワイトボード&#10;&#10;自動的に生成された説明">
            <a:extLst>
              <a:ext uri="{FF2B5EF4-FFF2-40B4-BE49-F238E27FC236}">
                <a16:creationId xmlns:a16="http://schemas.microsoft.com/office/drawing/2014/main" id="{8263DAB5-C145-8492-4F5E-ABD47AA2B5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939" y="5320144"/>
            <a:ext cx="695509" cy="453593"/>
          </a:xfrm>
          <a:prstGeom prst="rect">
            <a:avLst/>
          </a:prstGeom>
        </p:spPr>
      </p:pic>
      <p:pic>
        <p:nvPicPr>
          <p:cNvPr id="28" name="図 27" descr="テキスト&#10;&#10;自動的に生成された説明">
            <a:extLst>
              <a:ext uri="{FF2B5EF4-FFF2-40B4-BE49-F238E27FC236}">
                <a16:creationId xmlns:a16="http://schemas.microsoft.com/office/drawing/2014/main" id="{E964B927-B9A4-E7B7-92FD-CAB053A103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851" y="5346489"/>
            <a:ext cx="540808" cy="369332"/>
          </a:xfrm>
          <a:prstGeom prst="rect">
            <a:avLst/>
          </a:prstGeom>
        </p:spPr>
      </p:pic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E6B0EB4F-2EF5-E495-9DE5-8D6B2C559A7A}"/>
              </a:ext>
            </a:extLst>
          </p:cNvPr>
          <p:cNvSpPr/>
          <p:nvPr/>
        </p:nvSpPr>
        <p:spPr>
          <a:xfrm>
            <a:off x="5492744" y="5889769"/>
            <a:ext cx="1974856" cy="184298"/>
          </a:xfrm>
          <a:prstGeom prst="rect">
            <a:avLst/>
          </a:prstGeom>
          <a:solidFill>
            <a:schemeClr val="lt1"/>
          </a:solidFill>
          <a:ln>
            <a:solidFill>
              <a:schemeClr val="accent3">
                <a:alpha val="79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6" name="図 35">
            <a:extLst>
              <a:ext uri="{FF2B5EF4-FFF2-40B4-BE49-F238E27FC236}">
                <a16:creationId xmlns:a16="http://schemas.microsoft.com/office/drawing/2014/main" id="{5FD4EE9E-C850-5880-80F1-9AF9835736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201" y="6047154"/>
            <a:ext cx="2997597" cy="2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5818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D635904-91D8-FC00-3D6D-D45DED767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実験結果</a:t>
            </a:r>
            <a:r>
              <a:rPr kumimoji="1" lang="en-US" altLang="ja-JP" dirty="0"/>
              <a:t>(</a:t>
            </a:r>
            <a:r>
              <a:rPr kumimoji="1" lang="ja-JP" altLang="en-US"/>
              <a:t>平均値</a:t>
            </a:r>
            <a:r>
              <a:rPr kumimoji="1" lang="en-US" altLang="ja-JP" dirty="0"/>
              <a:t>)</a:t>
            </a:r>
            <a:endParaRPr kumimoji="1" lang="ja-JP" altLang="en-US"/>
          </a:p>
        </p:txBody>
      </p:sp>
      <p:graphicFrame>
        <p:nvGraphicFramePr>
          <p:cNvPr id="7" name="コンテンツ プレースホルダー 6">
            <a:extLst>
              <a:ext uri="{FF2B5EF4-FFF2-40B4-BE49-F238E27FC236}">
                <a16:creationId xmlns:a16="http://schemas.microsoft.com/office/drawing/2014/main" id="{D4BCF9B3-4DD2-CE5A-248F-304C87699CE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4576340"/>
              </p:ext>
            </p:extLst>
          </p:nvPr>
        </p:nvGraphicFramePr>
        <p:xfrm>
          <a:off x="609600" y="1634836"/>
          <a:ext cx="7776633" cy="44913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91E8825-718E-9D85-22EC-DE8F67C1A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Feb/14/2023</a:t>
            </a:r>
            <a:endParaRPr lang="en-US" altLang="ja-JP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AE7F283-34AE-6B90-689B-909A89213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2562F3-4A2F-4E07-B7D3-3E764FB0DEC6}" type="slidenum">
              <a:rPr lang="en-US" altLang="ja-JP" smtClean="0"/>
              <a:pPr>
                <a:defRPr/>
              </a:pPr>
              <a:t>14</a:t>
            </a:fld>
            <a:endParaRPr lang="en-US" altLang="ja-JP" dirty="0"/>
          </a:p>
        </p:txBody>
      </p:sp>
      <p:pic>
        <p:nvPicPr>
          <p:cNvPr id="12" name="図 11" descr="グラフ, 棒グラフ&#10;&#10;自動的に生成された説明">
            <a:extLst>
              <a:ext uri="{FF2B5EF4-FFF2-40B4-BE49-F238E27FC236}">
                <a16:creationId xmlns:a16="http://schemas.microsoft.com/office/drawing/2014/main" id="{E6DB1D1E-2383-1188-493B-CFE4C71205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034" y="1634836"/>
            <a:ext cx="1943100" cy="4138902"/>
          </a:xfrm>
          <a:prstGeom prst="rect">
            <a:avLst/>
          </a:prstGeom>
        </p:spPr>
      </p:pic>
      <p:pic>
        <p:nvPicPr>
          <p:cNvPr id="17" name="図 16" descr="グラフ&#10;&#10;自動的に生成された説明">
            <a:extLst>
              <a:ext uri="{FF2B5EF4-FFF2-40B4-BE49-F238E27FC236}">
                <a16:creationId xmlns:a16="http://schemas.microsoft.com/office/drawing/2014/main" id="{7FC3BDFB-DA23-5035-DCB2-6FC351C53B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451" y="1603522"/>
            <a:ext cx="1866900" cy="4253346"/>
          </a:xfrm>
          <a:prstGeom prst="rect">
            <a:avLst/>
          </a:prstGeom>
        </p:spPr>
      </p:pic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35CB08BB-41DE-A7F1-5D66-11F2FCF48CA4}"/>
              </a:ext>
            </a:extLst>
          </p:cNvPr>
          <p:cNvSpPr/>
          <p:nvPr/>
        </p:nvSpPr>
        <p:spPr>
          <a:xfrm>
            <a:off x="1094509" y="2008909"/>
            <a:ext cx="1510146" cy="3847959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DD34C37C-9E63-32F8-61CA-5E75E617DA9E}"/>
              </a:ext>
            </a:extLst>
          </p:cNvPr>
          <p:cNvSpPr/>
          <p:nvPr/>
        </p:nvSpPr>
        <p:spPr>
          <a:xfrm>
            <a:off x="4737671" y="4239491"/>
            <a:ext cx="1510146" cy="1617377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CD5BF61B-5050-5301-4621-F74CE06B0F48}"/>
              </a:ext>
            </a:extLst>
          </p:cNvPr>
          <p:cNvSpPr/>
          <p:nvPr/>
        </p:nvSpPr>
        <p:spPr>
          <a:xfrm>
            <a:off x="8491224" y="2018288"/>
            <a:ext cx="1051618" cy="3847959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32D4BD8E-F1DF-6C51-97DC-742F2473F8FD}"/>
              </a:ext>
            </a:extLst>
          </p:cNvPr>
          <p:cNvSpPr/>
          <p:nvPr/>
        </p:nvSpPr>
        <p:spPr>
          <a:xfrm>
            <a:off x="10065951" y="1704976"/>
            <a:ext cx="1278182" cy="4161271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44E080F7-D104-4483-3F50-194BFE2275FE}"/>
              </a:ext>
            </a:extLst>
          </p:cNvPr>
          <p:cNvSpPr/>
          <p:nvPr/>
        </p:nvSpPr>
        <p:spPr>
          <a:xfrm>
            <a:off x="8773584" y="5320145"/>
            <a:ext cx="658867" cy="453593"/>
          </a:xfrm>
          <a:prstGeom prst="rect">
            <a:avLst/>
          </a:prstGeom>
          <a:solidFill>
            <a:schemeClr val="lt1"/>
          </a:solidFill>
          <a:ln>
            <a:solidFill>
              <a:schemeClr val="accent3">
                <a:alpha val="79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2A7DA0C9-5C97-FA81-22A6-D766DDD91B17}"/>
              </a:ext>
            </a:extLst>
          </p:cNvPr>
          <p:cNvSpPr/>
          <p:nvPr/>
        </p:nvSpPr>
        <p:spPr>
          <a:xfrm>
            <a:off x="10396311" y="5334796"/>
            <a:ext cx="658867" cy="453593"/>
          </a:xfrm>
          <a:prstGeom prst="rect">
            <a:avLst/>
          </a:prstGeom>
          <a:solidFill>
            <a:schemeClr val="lt1"/>
          </a:solidFill>
          <a:ln>
            <a:solidFill>
              <a:schemeClr val="accent3">
                <a:alpha val="79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6" name="図 25" descr="テキスト, ホワイトボード&#10;&#10;自動的に生成された説明">
            <a:extLst>
              <a:ext uri="{FF2B5EF4-FFF2-40B4-BE49-F238E27FC236}">
                <a16:creationId xmlns:a16="http://schemas.microsoft.com/office/drawing/2014/main" id="{8263DAB5-C145-8492-4F5E-ABD47AA2B5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939" y="5320144"/>
            <a:ext cx="695509" cy="453593"/>
          </a:xfrm>
          <a:prstGeom prst="rect">
            <a:avLst/>
          </a:prstGeom>
        </p:spPr>
      </p:pic>
      <p:pic>
        <p:nvPicPr>
          <p:cNvPr id="28" name="図 27" descr="テキスト&#10;&#10;自動的に生成された説明">
            <a:extLst>
              <a:ext uri="{FF2B5EF4-FFF2-40B4-BE49-F238E27FC236}">
                <a16:creationId xmlns:a16="http://schemas.microsoft.com/office/drawing/2014/main" id="{E964B927-B9A4-E7B7-92FD-CAB053A103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851" y="5346489"/>
            <a:ext cx="540808" cy="369332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FAAE6EF8-7811-B290-18F0-22651F2C6935}"/>
              </a:ext>
            </a:extLst>
          </p:cNvPr>
          <p:cNvSpPr txBox="1"/>
          <p:nvPr/>
        </p:nvSpPr>
        <p:spPr>
          <a:xfrm>
            <a:off x="1312889" y="1648956"/>
            <a:ext cx="1209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800" dirty="0"/>
              <a:t>96.2%</a:t>
            </a:r>
            <a:r>
              <a:rPr kumimoji="1" lang="ja-JP" altLang="en-US" sz="1800"/>
              <a:t>減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9BC61842-0DC9-C36A-3077-830225A593C8}"/>
              </a:ext>
            </a:extLst>
          </p:cNvPr>
          <p:cNvSpPr txBox="1"/>
          <p:nvPr/>
        </p:nvSpPr>
        <p:spPr>
          <a:xfrm>
            <a:off x="4946761" y="3870159"/>
            <a:ext cx="1091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/>
              <a:t>93.1%</a:t>
            </a:r>
            <a:r>
              <a:rPr kumimoji="1" lang="ja-JP" altLang="en-US" sz="1800"/>
              <a:t>減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05EC6DA5-5D1F-04F6-013B-3C1A4E961B11}"/>
              </a:ext>
            </a:extLst>
          </p:cNvPr>
          <p:cNvSpPr txBox="1"/>
          <p:nvPr/>
        </p:nvSpPr>
        <p:spPr>
          <a:xfrm>
            <a:off x="8433057" y="1665862"/>
            <a:ext cx="1091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/>
              <a:t>39.0%</a:t>
            </a:r>
            <a:r>
              <a:rPr kumimoji="1" lang="ja-JP" altLang="en-US" sz="1800"/>
              <a:t>減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53104700-CBA5-5C1B-FE72-2505D1CCFE8F}"/>
              </a:ext>
            </a:extLst>
          </p:cNvPr>
          <p:cNvSpPr txBox="1"/>
          <p:nvPr/>
        </p:nvSpPr>
        <p:spPr>
          <a:xfrm>
            <a:off x="10183890" y="1385021"/>
            <a:ext cx="1091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/>
              <a:t>19.8%</a:t>
            </a:r>
            <a:r>
              <a:rPr kumimoji="1" lang="ja-JP" altLang="en-US" sz="1800"/>
              <a:t>減</a:t>
            </a: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E0C7476B-3098-7A49-2CB2-09C5E85096B9}"/>
              </a:ext>
            </a:extLst>
          </p:cNvPr>
          <p:cNvSpPr/>
          <p:nvPr/>
        </p:nvSpPr>
        <p:spPr>
          <a:xfrm>
            <a:off x="4286113" y="1523575"/>
            <a:ext cx="3537920" cy="1546926"/>
          </a:xfrm>
          <a:prstGeom prst="rect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>
                <a:solidFill>
                  <a:srgbClr val="FF0000"/>
                </a:solidFill>
              </a:rPr>
              <a:t>新規ツールの方が</a:t>
            </a:r>
            <a:br>
              <a:rPr kumimoji="1" lang="en-US" altLang="ja-JP" dirty="0">
                <a:solidFill>
                  <a:srgbClr val="FF0000"/>
                </a:solidFill>
              </a:rPr>
            </a:br>
            <a:r>
              <a:rPr kumimoji="1" lang="ja-JP" altLang="en-US">
                <a:solidFill>
                  <a:srgbClr val="FF0000"/>
                </a:solidFill>
              </a:rPr>
              <a:t>同時修正の検討に</a:t>
            </a:r>
            <a:br>
              <a:rPr kumimoji="1" lang="en-US" altLang="ja-JP" dirty="0">
                <a:solidFill>
                  <a:srgbClr val="FF0000"/>
                </a:solidFill>
              </a:rPr>
            </a:br>
            <a:r>
              <a:rPr kumimoji="1" lang="ja-JP" altLang="en-US">
                <a:solidFill>
                  <a:srgbClr val="FF0000"/>
                </a:solidFill>
              </a:rPr>
              <a:t>必要な工数が少ない</a:t>
            </a:r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E6B0EB4F-2EF5-E495-9DE5-8D6B2C559A7A}"/>
              </a:ext>
            </a:extLst>
          </p:cNvPr>
          <p:cNvSpPr/>
          <p:nvPr/>
        </p:nvSpPr>
        <p:spPr>
          <a:xfrm>
            <a:off x="5492744" y="5889769"/>
            <a:ext cx="1974856" cy="184298"/>
          </a:xfrm>
          <a:prstGeom prst="rect">
            <a:avLst/>
          </a:prstGeom>
          <a:solidFill>
            <a:schemeClr val="lt1"/>
          </a:solidFill>
          <a:ln>
            <a:solidFill>
              <a:schemeClr val="accent3">
                <a:alpha val="79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6" name="図 35">
            <a:extLst>
              <a:ext uri="{FF2B5EF4-FFF2-40B4-BE49-F238E27FC236}">
                <a16:creationId xmlns:a16="http://schemas.microsoft.com/office/drawing/2014/main" id="{5FD4EE9E-C850-5880-80F1-9AF9835736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201" y="6047154"/>
            <a:ext cx="2997597" cy="2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0462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30A5976-B3CF-1D26-6537-67BCCE73B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まとめと今後の課題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82B7CF8-5843-E35B-5ABE-5497FD9446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/>
              <a:t>まとめ</a:t>
            </a:r>
            <a:endParaRPr kumimoji="1" lang="en-US" altLang="ja-JP" dirty="0"/>
          </a:p>
          <a:p>
            <a:pPr lvl="1"/>
            <a:r>
              <a:rPr kumimoji="1" lang="ja-JP" altLang="en-US"/>
              <a:t>比較結果を利用した，コードの同時修正をするためのツールを開発</a:t>
            </a:r>
            <a:endParaRPr kumimoji="1" lang="en-US" altLang="ja-JP" dirty="0"/>
          </a:p>
          <a:p>
            <a:pPr lvl="2"/>
            <a:r>
              <a:rPr kumimoji="1" lang="ja-JP" altLang="en-US"/>
              <a:t>ファイルツリー，クローンセット，</a:t>
            </a:r>
            <a:r>
              <a:rPr kumimoji="1" lang="en-US" altLang="ja-JP" dirty="0"/>
              <a:t>CC</a:t>
            </a:r>
            <a:r>
              <a:rPr kumimoji="1" lang="ja-JP" altLang="en-US"/>
              <a:t>検出数を</a:t>
            </a:r>
            <a:r>
              <a:rPr lang="ja-JP" altLang="en-US"/>
              <a:t>表示</a:t>
            </a:r>
            <a:endParaRPr lang="en-US" altLang="ja-JP" dirty="0"/>
          </a:p>
          <a:p>
            <a:pPr lvl="1"/>
            <a:r>
              <a:rPr lang="ja-JP" altLang="en-US"/>
              <a:t>既存ツール</a:t>
            </a:r>
            <a:r>
              <a:rPr kumimoji="1" lang="ja-JP" altLang="en-US"/>
              <a:t>と新規ツールを用いて評価実験</a:t>
            </a:r>
            <a:endParaRPr kumimoji="1" lang="en-US" altLang="ja-JP" dirty="0"/>
          </a:p>
          <a:p>
            <a:pPr lvl="2"/>
            <a:r>
              <a:rPr lang="ja-JP" altLang="en-US"/>
              <a:t>新規ツールの方が，コードの同時修正の工数が少ないことを確認</a:t>
            </a:r>
            <a:endParaRPr lang="en-US" altLang="ja-JP" dirty="0"/>
          </a:p>
          <a:p>
            <a:r>
              <a:rPr kumimoji="1" lang="ja-JP" altLang="en-US"/>
              <a:t>今後の課題</a:t>
            </a:r>
            <a:endParaRPr kumimoji="1" lang="en-US" altLang="ja-JP" dirty="0"/>
          </a:p>
          <a:p>
            <a:pPr lvl="1"/>
            <a:r>
              <a:rPr lang="ja-JP" altLang="en-US"/>
              <a:t>グラフを利用した重要な</a:t>
            </a:r>
            <a:r>
              <a:rPr lang="en-US" altLang="ja-JP" dirty="0"/>
              <a:t>CC</a:t>
            </a:r>
            <a:r>
              <a:rPr lang="ja-JP" altLang="en-US"/>
              <a:t>が含まれるファイルの表示</a:t>
            </a:r>
            <a:endParaRPr lang="en-US" altLang="ja-JP" dirty="0"/>
          </a:p>
          <a:p>
            <a:pPr lvl="2"/>
            <a:r>
              <a:rPr kumimoji="1" lang="ja-JP" altLang="en-US"/>
              <a:t>一致率，検出数以外のメトリクスの追加</a:t>
            </a:r>
            <a:endParaRPr kumimoji="1" lang="en-US" altLang="ja-JP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EFA1A3A-8DFA-F3C1-DCCE-1D234502C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/>
              <a:t>Feb/14/2023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C57B453-DBE3-B4EF-BBC7-C8E245955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2562F3-4A2F-4E07-B7D3-3E764FB0DEC6}" type="slidenum">
              <a:rPr lang="en-US" altLang="ja-JP" smtClean="0"/>
              <a:pPr>
                <a:defRPr/>
              </a:pPr>
              <a:t>15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3113109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FFB53C7-C9F5-F3C0-4DF0-D70268E6A03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/>
              <a:t>付録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20114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F5A3D60-0796-542E-5339-150128A71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比較機能を使用した</a:t>
            </a:r>
            <a:r>
              <a:rPr lang="ja-JP" altLang="en-US"/>
              <a:t>同時修正の検討</a:t>
            </a:r>
            <a:r>
              <a:rPr kumimoji="1" lang="ja-JP" altLang="en-US"/>
              <a:t>方法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F37C275-EDE7-5C49-09A3-4612B9D354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1140966" cy="45259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kumimoji="1" lang="ja-JP" altLang="en-US"/>
              <a:t>マスを順に</a:t>
            </a:r>
            <a:r>
              <a:rPr lang="ja-JP" altLang="en-US"/>
              <a:t>選択し，</a:t>
            </a:r>
            <a:r>
              <a:rPr kumimoji="1" lang="ja-JP" altLang="en-US"/>
              <a:t>修正するコード片を含むファイルを探索</a:t>
            </a:r>
            <a:endParaRPr lang="en-US" altLang="ja-JP" dirty="0"/>
          </a:p>
          <a:p>
            <a:pPr marL="514350" indent="-514350">
              <a:buFont typeface="+mj-lt"/>
              <a:buAutoNum type="arabicPeriod"/>
            </a:pPr>
            <a:endParaRPr lang="en-US" altLang="ja-JP" dirty="0"/>
          </a:p>
          <a:p>
            <a:pPr marL="514350" indent="-514350">
              <a:buFont typeface="+mj-lt"/>
              <a:buAutoNum type="arabicPeriod"/>
            </a:pPr>
            <a:r>
              <a:rPr lang="ja-JP" altLang="en-US"/>
              <a:t>対象ファイルの縦の行の有色点を選択し，</a:t>
            </a:r>
            <a:r>
              <a:rPr lang="en-US" altLang="ja-JP" dirty="0"/>
              <a:t>Code View</a:t>
            </a:r>
            <a:r>
              <a:rPr lang="ja-JP" altLang="en-US"/>
              <a:t>を表示</a:t>
            </a:r>
            <a:endParaRPr lang="en-US" altLang="ja-JP" dirty="0"/>
          </a:p>
          <a:p>
            <a:pPr marL="514350" indent="-514350">
              <a:buFont typeface="+mj-lt"/>
              <a:buAutoNum type="arabicPeriod"/>
            </a:pPr>
            <a:r>
              <a:rPr lang="en-US" altLang="ja-JP" dirty="0"/>
              <a:t>CC</a:t>
            </a:r>
            <a:r>
              <a:rPr lang="ja-JP" altLang="en-US"/>
              <a:t>ペアのリストを確認</a:t>
            </a:r>
            <a:endParaRPr lang="en-US" altLang="ja-JP" dirty="0"/>
          </a:p>
          <a:p>
            <a:pPr marL="514350" indent="-514350">
              <a:buFont typeface="+mj-lt"/>
              <a:buAutoNum type="arabicPeriod"/>
            </a:pPr>
            <a:r>
              <a:rPr lang="ja-JP" altLang="en-US"/>
              <a:t>修正するコード片を含む</a:t>
            </a:r>
            <a:br>
              <a:rPr lang="en-US" altLang="ja-JP" dirty="0"/>
            </a:br>
            <a:r>
              <a:rPr lang="en-US" altLang="ja-JP" dirty="0"/>
              <a:t>CC</a:t>
            </a:r>
            <a:r>
              <a:rPr lang="ja-JP" altLang="en-US"/>
              <a:t>ペアがあればコードを確認</a:t>
            </a:r>
            <a:endParaRPr lang="en-US" altLang="ja-JP" dirty="0"/>
          </a:p>
          <a:p>
            <a:pPr marL="514350" indent="-514350">
              <a:buFont typeface="+mj-lt"/>
              <a:buAutoNum type="arabicPeriod"/>
            </a:pPr>
            <a:r>
              <a:rPr lang="ja-JP" altLang="en-US"/>
              <a:t>散布図のページに遷移</a:t>
            </a:r>
            <a:endParaRPr lang="en-US" altLang="ja-JP" dirty="0"/>
          </a:p>
          <a:p>
            <a:pPr marL="514350" indent="-514350">
              <a:buFont typeface="+mj-lt"/>
              <a:buAutoNum type="arabicPeriod"/>
            </a:pPr>
            <a:r>
              <a:rPr lang="en-US" altLang="ja-JP" dirty="0"/>
              <a:t>2</a:t>
            </a:r>
            <a:r>
              <a:rPr lang="ja-JP" altLang="en-US"/>
              <a:t>から</a:t>
            </a:r>
            <a:r>
              <a:rPr lang="en-US" altLang="ja-JP" dirty="0"/>
              <a:t>5</a:t>
            </a:r>
            <a:r>
              <a:rPr lang="ja-JP" altLang="en-US"/>
              <a:t>を繰り返し，全ての有色点を確認</a:t>
            </a:r>
            <a:endParaRPr lang="en-US" altLang="ja-JP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55A8043-F7D0-B29D-EB2C-4011548B9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/>
              <a:t>Feb/14/2023</a:t>
            </a: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41E8C45-2B22-D0BF-1431-57BF95618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ja-JP" altLang="en-US"/>
              <a:t>コードの同時修正作業に着目したコードクローン検出結果の比較表示ツール</a:t>
            </a:r>
            <a:endParaRPr lang="en-US" altLang="ja-JP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4995275-7B58-6C80-A70E-DD9945CE0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2562F3-4A2F-4E07-B7D3-3E764FB0DEC6}" type="slidenum">
              <a:rPr lang="en-US" altLang="ja-JP" smtClean="0"/>
              <a:pPr>
                <a:defRPr/>
              </a:pPr>
              <a:t>17</a:t>
            </a:fld>
            <a:endParaRPr lang="en-US" altLang="ja-JP" dirty="0"/>
          </a:p>
        </p:txBody>
      </p:sp>
      <p:pic>
        <p:nvPicPr>
          <p:cNvPr id="8" name="図 7" descr="テーブル&#10;&#10;自動的に生成された説明">
            <a:extLst>
              <a:ext uri="{FF2B5EF4-FFF2-40B4-BE49-F238E27FC236}">
                <a16:creationId xmlns:a16="http://schemas.microsoft.com/office/drawing/2014/main" id="{FCA661CB-C482-B45D-9E1D-AE9FCEC380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254" y="2187520"/>
            <a:ext cx="4272675" cy="62520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82B41272-F2AB-2B56-81EC-BA05BA1B8B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493" y="3295874"/>
            <a:ext cx="191230" cy="2921569"/>
          </a:xfrm>
          <a:prstGeom prst="rect">
            <a:avLst/>
          </a:prstGeom>
        </p:spPr>
      </p:pic>
      <p:sp>
        <p:nvSpPr>
          <p:cNvPr id="25" name="右矢印 24">
            <a:extLst>
              <a:ext uri="{FF2B5EF4-FFF2-40B4-BE49-F238E27FC236}">
                <a16:creationId xmlns:a16="http://schemas.microsoft.com/office/drawing/2014/main" id="{3540C069-D34A-2344-FC5A-0CDD0E1A7B10}"/>
              </a:ext>
            </a:extLst>
          </p:cNvPr>
          <p:cNvSpPr/>
          <p:nvPr/>
        </p:nvSpPr>
        <p:spPr>
          <a:xfrm>
            <a:off x="8814041" y="3831020"/>
            <a:ext cx="739860" cy="478221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0" name="図 29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13B3D8C0-5042-0B27-4D2F-7016D5B926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085" y="3333591"/>
            <a:ext cx="1827470" cy="2898000"/>
          </a:xfrm>
          <a:prstGeom prst="rect">
            <a:avLst/>
          </a:prstGeom>
        </p:spPr>
      </p:pic>
      <p:sp>
        <p:nvSpPr>
          <p:cNvPr id="31" name="右矢印 30">
            <a:extLst>
              <a:ext uri="{FF2B5EF4-FFF2-40B4-BE49-F238E27FC236}">
                <a16:creationId xmlns:a16="http://schemas.microsoft.com/office/drawing/2014/main" id="{5BCF7A78-D6C0-16AA-CE6E-4C4778CB5F06}"/>
              </a:ext>
            </a:extLst>
          </p:cNvPr>
          <p:cNvSpPr/>
          <p:nvPr/>
        </p:nvSpPr>
        <p:spPr>
          <a:xfrm rot="10800000">
            <a:off x="8809908" y="4849311"/>
            <a:ext cx="739860" cy="478221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円/楕円 32">
            <a:extLst>
              <a:ext uri="{FF2B5EF4-FFF2-40B4-BE49-F238E27FC236}">
                <a16:creationId xmlns:a16="http://schemas.microsoft.com/office/drawing/2014/main" id="{E7DEBC08-DCEA-A767-0C53-628621D94439}"/>
              </a:ext>
            </a:extLst>
          </p:cNvPr>
          <p:cNvSpPr/>
          <p:nvPr/>
        </p:nvSpPr>
        <p:spPr>
          <a:xfrm>
            <a:off x="8075155" y="3542616"/>
            <a:ext cx="369905" cy="388883"/>
          </a:xfrm>
          <a:prstGeom prst="ellipse">
            <a:avLst/>
          </a:prstGeom>
          <a:noFill/>
          <a:ln w="254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円/楕円 33">
            <a:extLst>
              <a:ext uri="{FF2B5EF4-FFF2-40B4-BE49-F238E27FC236}">
                <a16:creationId xmlns:a16="http://schemas.microsoft.com/office/drawing/2014/main" id="{9D8BCB01-CDB1-6F8C-8EE0-1316B1FF93F1}"/>
              </a:ext>
            </a:extLst>
          </p:cNvPr>
          <p:cNvSpPr/>
          <p:nvPr/>
        </p:nvSpPr>
        <p:spPr>
          <a:xfrm>
            <a:off x="8065279" y="4367775"/>
            <a:ext cx="369905" cy="388883"/>
          </a:xfrm>
          <a:prstGeom prst="ellipse">
            <a:avLst/>
          </a:prstGeom>
          <a:noFill/>
          <a:ln w="254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円/楕円 34">
            <a:extLst>
              <a:ext uri="{FF2B5EF4-FFF2-40B4-BE49-F238E27FC236}">
                <a16:creationId xmlns:a16="http://schemas.microsoft.com/office/drawing/2014/main" id="{86335688-2C80-BC57-D5BF-4F3B62417D5B}"/>
              </a:ext>
            </a:extLst>
          </p:cNvPr>
          <p:cNvSpPr/>
          <p:nvPr/>
        </p:nvSpPr>
        <p:spPr>
          <a:xfrm>
            <a:off x="8065278" y="4712623"/>
            <a:ext cx="369905" cy="388883"/>
          </a:xfrm>
          <a:prstGeom prst="ellipse">
            <a:avLst/>
          </a:prstGeom>
          <a:noFill/>
          <a:ln w="254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円/楕円 35">
            <a:extLst>
              <a:ext uri="{FF2B5EF4-FFF2-40B4-BE49-F238E27FC236}">
                <a16:creationId xmlns:a16="http://schemas.microsoft.com/office/drawing/2014/main" id="{61EF9157-056B-5513-953C-2129D2BFEE23}"/>
              </a:ext>
            </a:extLst>
          </p:cNvPr>
          <p:cNvSpPr/>
          <p:nvPr/>
        </p:nvSpPr>
        <p:spPr>
          <a:xfrm>
            <a:off x="8065279" y="5060044"/>
            <a:ext cx="369905" cy="388883"/>
          </a:xfrm>
          <a:prstGeom prst="ellipse">
            <a:avLst/>
          </a:prstGeom>
          <a:noFill/>
          <a:ln w="254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380D3BF7-3E1E-F867-565D-77861BAB2E82}"/>
              </a:ext>
            </a:extLst>
          </p:cNvPr>
          <p:cNvSpPr txBox="1"/>
          <p:nvPr/>
        </p:nvSpPr>
        <p:spPr>
          <a:xfrm>
            <a:off x="8856474" y="3450650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/>
              <a:t>②</a:t>
            </a:r>
            <a:endParaRPr kumimoji="1" lang="ja-JP" altLang="en-US"/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2E43A1F3-13A3-77F9-15A6-ED194E57C3B8}"/>
              </a:ext>
            </a:extLst>
          </p:cNvPr>
          <p:cNvSpPr txBox="1"/>
          <p:nvPr/>
        </p:nvSpPr>
        <p:spPr>
          <a:xfrm>
            <a:off x="11241061" y="5224488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④</a:t>
            </a: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1FF005A4-30AB-8688-5AF7-DC49F88DCD74}"/>
              </a:ext>
            </a:extLst>
          </p:cNvPr>
          <p:cNvSpPr txBox="1"/>
          <p:nvPr/>
        </p:nvSpPr>
        <p:spPr>
          <a:xfrm>
            <a:off x="11340598" y="3181512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③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3773A07A-9D0E-2760-3E2C-64B38623E8A7}"/>
              </a:ext>
            </a:extLst>
          </p:cNvPr>
          <p:cNvSpPr txBox="1"/>
          <p:nvPr/>
        </p:nvSpPr>
        <p:spPr>
          <a:xfrm>
            <a:off x="8939837" y="5301099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⑤</a:t>
            </a:r>
          </a:p>
        </p:txBody>
      </p:sp>
    </p:spTree>
    <p:extLst>
      <p:ext uri="{BB962C8B-B14F-4D97-AF65-F5344CB8AC3E}">
        <p14:creationId xmlns:p14="http://schemas.microsoft.com/office/powerpoint/2010/main" val="23710503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C8E0893-2214-E1A5-79BC-73F94513E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既存</a:t>
            </a:r>
            <a:r>
              <a:rPr kumimoji="1" lang="ja-JP" altLang="en-US"/>
              <a:t>機能を使用した同時修正の検討方法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13ED4FD-6C72-A2C4-E7B9-40C955617F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kumimoji="1" lang="ja-JP" altLang="en-US"/>
              <a:t>ファイルの探索</a:t>
            </a:r>
            <a:endParaRPr kumimoji="1" lang="en-US" altLang="ja-JP" dirty="0"/>
          </a:p>
          <a:p>
            <a:pPr marL="914400" lvl="1" indent="-514350"/>
            <a:r>
              <a:rPr lang="en-US" altLang="ja-JP" dirty="0"/>
              <a:t>1</a:t>
            </a:r>
            <a:r>
              <a:rPr lang="ja-JP" altLang="en-US"/>
              <a:t>つずつマス目をクリックして</a:t>
            </a:r>
            <a:br>
              <a:rPr lang="en-US" altLang="ja-JP" dirty="0"/>
            </a:br>
            <a:r>
              <a:rPr lang="ja-JP" altLang="en-US"/>
              <a:t>対象ファイルを探索</a:t>
            </a:r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44AD692-887D-0B57-9B1D-C844BB998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Feb/14/2023</a:t>
            </a:r>
            <a:endParaRPr lang="en-US" altLang="ja-JP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40F107A-4DA6-13FE-F722-4086531BE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2562F3-4A2F-4E07-B7D3-3E764FB0DEC6}" type="slidenum">
              <a:rPr lang="en-US" altLang="ja-JP" smtClean="0"/>
              <a:pPr>
                <a:defRPr/>
              </a:pPr>
              <a:t>18</a:t>
            </a:fld>
            <a:endParaRPr lang="en-US" altLang="ja-JP" dirty="0"/>
          </a:p>
        </p:txBody>
      </p:sp>
      <p:pic>
        <p:nvPicPr>
          <p:cNvPr id="7" name="図 6" descr="グラフ, 散布図&#10;&#10;自動的に生成された説明">
            <a:extLst>
              <a:ext uri="{FF2B5EF4-FFF2-40B4-BE49-F238E27FC236}">
                <a16:creationId xmlns:a16="http://schemas.microsoft.com/office/drawing/2014/main" id="{5CC336E0-C6C2-1C92-4344-27EA173451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30" y="2327841"/>
            <a:ext cx="3914394" cy="3793561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D96695B8-FB83-E41A-F9B2-62DCA6F55303}"/>
              </a:ext>
            </a:extLst>
          </p:cNvPr>
          <p:cNvSpPr/>
          <p:nvPr/>
        </p:nvSpPr>
        <p:spPr>
          <a:xfrm>
            <a:off x="8750698" y="5310804"/>
            <a:ext cx="194400" cy="162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A79E229-3ACE-455F-EEA6-0399277F50E2}"/>
              </a:ext>
            </a:extLst>
          </p:cNvPr>
          <p:cNvSpPr/>
          <p:nvPr/>
        </p:nvSpPr>
        <p:spPr>
          <a:xfrm>
            <a:off x="8759735" y="5698202"/>
            <a:ext cx="180000" cy="162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>
            <a:extLst>
              <a:ext uri="{FF2B5EF4-FFF2-40B4-BE49-F238E27FC236}">
                <a16:creationId xmlns:a16="http://schemas.microsoft.com/office/drawing/2014/main" id="{9A0168B2-5640-EB96-1E7B-43FFC837E0F1}"/>
              </a:ext>
            </a:extLst>
          </p:cNvPr>
          <p:cNvSpPr/>
          <p:nvPr/>
        </p:nvSpPr>
        <p:spPr>
          <a:xfrm>
            <a:off x="6140320" y="2711344"/>
            <a:ext cx="369905" cy="388883"/>
          </a:xfrm>
          <a:prstGeom prst="ellipse">
            <a:avLst/>
          </a:prstGeom>
          <a:noFill/>
          <a:ln w="254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29330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C8E0893-2214-E1A5-79BC-73F94513E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既存</a:t>
            </a:r>
            <a:r>
              <a:rPr kumimoji="1" lang="ja-JP" altLang="en-US"/>
              <a:t>機能を使用した同時修正の検討方法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13ED4FD-6C72-A2C4-E7B9-40C955617F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kumimoji="1" lang="ja-JP" altLang="en-US"/>
              <a:t>ファイルの探索</a:t>
            </a:r>
            <a:endParaRPr kumimoji="1" lang="en-US" altLang="ja-JP" dirty="0"/>
          </a:p>
          <a:p>
            <a:pPr marL="914400" lvl="1" indent="-514350"/>
            <a:r>
              <a:rPr lang="en-US" altLang="ja-JP" dirty="0"/>
              <a:t>1</a:t>
            </a:r>
            <a:r>
              <a:rPr lang="ja-JP" altLang="en-US"/>
              <a:t>つずつマス目をクリックする</a:t>
            </a:r>
            <a:br>
              <a:rPr lang="en-US" altLang="ja-JP" dirty="0"/>
            </a:br>
            <a:r>
              <a:rPr lang="ja-JP" altLang="en-US"/>
              <a:t>して対象ファイルを探索</a:t>
            </a:r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44AD692-887D-0B57-9B1D-C844BB998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Feb/14/2023</a:t>
            </a:r>
            <a:endParaRPr lang="en-US" altLang="ja-JP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40F107A-4DA6-13FE-F722-4086531BE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2562F3-4A2F-4E07-B7D3-3E764FB0DEC6}" type="slidenum">
              <a:rPr lang="en-US" altLang="ja-JP" smtClean="0"/>
              <a:pPr>
                <a:defRPr/>
              </a:pPr>
              <a:t>19</a:t>
            </a:fld>
            <a:endParaRPr lang="en-US" altLang="ja-JP" dirty="0"/>
          </a:p>
        </p:txBody>
      </p:sp>
      <p:pic>
        <p:nvPicPr>
          <p:cNvPr id="7" name="図 6" descr="グラフ, 散布図&#10;&#10;自動的に生成された説明">
            <a:extLst>
              <a:ext uri="{FF2B5EF4-FFF2-40B4-BE49-F238E27FC236}">
                <a16:creationId xmlns:a16="http://schemas.microsoft.com/office/drawing/2014/main" id="{5CC336E0-C6C2-1C92-4344-27EA173451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30" y="2327841"/>
            <a:ext cx="3914394" cy="3793561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D96695B8-FB83-E41A-F9B2-62DCA6F55303}"/>
              </a:ext>
            </a:extLst>
          </p:cNvPr>
          <p:cNvSpPr/>
          <p:nvPr/>
        </p:nvSpPr>
        <p:spPr>
          <a:xfrm>
            <a:off x="8750698" y="5310804"/>
            <a:ext cx="194400" cy="162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A79E229-3ACE-455F-EEA6-0399277F50E2}"/>
              </a:ext>
            </a:extLst>
          </p:cNvPr>
          <p:cNvSpPr/>
          <p:nvPr/>
        </p:nvSpPr>
        <p:spPr>
          <a:xfrm>
            <a:off x="8759735" y="5698202"/>
            <a:ext cx="180000" cy="162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>
            <a:extLst>
              <a:ext uri="{FF2B5EF4-FFF2-40B4-BE49-F238E27FC236}">
                <a16:creationId xmlns:a16="http://schemas.microsoft.com/office/drawing/2014/main" id="{9A0168B2-5640-EB96-1E7B-43FFC837E0F1}"/>
              </a:ext>
            </a:extLst>
          </p:cNvPr>
          <p:cNvSpPr/>
          <p:nvPr/>
        </p:nvSpPr>
        <p:spPr>
          <a:xfrm>
            <a:off x="6361998" y="2711344"/>
            <a:ext cx="369905" cy="388883"/>
          </a:xfrm>
          <a:prstGeom prst="ellipse">
            <a:avLst/>
          </a:prstGeom>
          <a:noFill/>
          <a:ln w="254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86DFFDBE-66B1-C51D-C4A7-F299706644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926" y="2358500"/>
            <a:ext cx="3879498" cy="348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8353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ダイアグラム&#10;&#10;自動的に生成された説明">
            <a:extLst>
              <a:ext uri="{FF2B5EF4-FFF2-40B4-BE49-F238E27FC236}">
                <a16:creationId xmlns:a16="http://schemas.microsoft.com/office/drawing/2014/main" id="{31B19AC6-C0EB-B8B4-6448-C82500E6D1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435" y="1498939"/>
            <a:ext cx="5354650" cy="317160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1B0806B-04CA-2F83-FB9A-87813AD9A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コードクローン（</a:t>
            </a:r>
            <a:r>
              <a:rPr lang="en-US" altLang="ja-JP" dirty="0"/>
              <a:t>CC</a:t>
            </a:r>
            <a:r>
              <a:rPr lang="ja-JP" altLang="en-US"/>
              <a:t>）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A541C03-E8A4-9BCF-9255-152C86B85B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/>
              <a:t>一致または類似するコード片</a:t>
            </a:r>
            <a:endParaRPr lang="en-US" altLang="ja-JP" dirty="0"/>
          </a:p>
          <a:p>
            <a:r>
              <a:rPr lang="ja-JP" altLang="en-US"/>
              <a:t>クローン</a:t>
            </a:r>
            <a:r>
              <a:rPr kumimoji="1" lang="ja-JP" altLang="en-US"/>
              <a:t>ペア</a:t>
            </a:r>
            <a:endParaRPr kumimoji="1" lang="en-US" altLang="ja-JP" dirty="0"/>
          </a:p>
          <a:p>
            <a:pPr lvl="1"/>
            <a:r>
              <a:rPr lang="ja-JP" altLang="en-US"/>
              <a:t>互いに</a:t>
            </a:r>
            <a:r>
              <a:rPr lang="en-US" altLang="ja-JP" dirty="0"/>
              <a:t>CC</a:t>
            </a:r>
            <a:r>
              <a:rPr lang="ja-JP" altLang="en-US"/>
              <a:t>となるコード片の組</a:t>
            </a:r>
            <a:endParaRPr lang="en-US" altLang="ja-JP" dirty="0"/>
          </a:p>
          <a:p>
            <a:r>
              <a:rPr kumimoji="1" lang="ja-JP" altLang="en-US"/>
              <a:t>クローンセット</a:t>
            </a:r>
            <a:endParaRPr kumimoji="1" lang="en-US" altLang="ja-JP" dirty="0"/>
          </a:p>
          <a:p>
            <a:pPr lvl="1"/>
            <a:r>
              <a:rPr lang="en-US" altLang="ja-JP" dirty="0"/>
              <a:t>CC</a:t>
            </a:r>
            <a:r>
              <a:rPr lang="ja-JP" altLang="en-US"/>
              <a:t>の集合</a:t>
            </a:r>
            <a:endParaRPr kumimoji="1" lang="en-US" altLang="ja-JP" dirty="0"/>
          </a:p>
          <a:p>
            <a:r>
              <a:rPr kumimoji="1" lang="ja-JP" altLang="en-US"/>
              <a:t>ソフトウェア保守を困難にする原因の</a:t>
            </a:r>
            <a:r>
              <a:rPr kumimoji="1" lang="en-US" altLang="ja-JP" dirty="0"/>
              <a:t>1</a:t>
            </a:r>
            <a:r>
              <a:rPr kumimoji="1" lang="ja-JP" altLang="en-US"/>
              <a:t>つ</a:t>
            </a:r>
            <a:endParaRPr kumimoji="1" lang="en-US" altLang="ja-JP" dirty="0"/>
          </a:p>
          <a:p>
            <a:r>
              <a:rPr lang="ja-JP" altLang="en-US"/>
              <a:t>自動で検出する様々な</a:t>
            </a:r>
            <a:r>
              <a:rPr lang="en-US" altLang="ja-JP" dirty="0"/>
              <a:t>CC</a:t>
            </a:r>
            <a:r>
              <a:rPr lang="ja-JP" altLang="en-US"/>
              <a:t>検出ツールが存在</a:t>
            </a:r>
            <a:endParaRPr kumimoji="1" lang="en-US" altLang="ja-JP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9718B34-389E-7D16-21A7-1BECBB0D8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/>
              <a:t>Feb/14/2023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A9B707F-D0DE-E18E-DD04-071D5B2B4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2562F3-4A2F-4E07-B7D3-3E764FB0DEC6}" type="slidenum">
              <a:rPr lang="en-US" altLang="ja-JP" smtClean="0"/>
              <a:pPr>
                <a:defRPr/>
              </a:pPr>
              <a:t>2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0779486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C8E0893-2214-E1A5-79BC-73F94513E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既存</a:t>
            </a:r>
            <a:r>
              <a:rPr kumimoji="1" lang="ja-JP" altLang="en-US"/>
              <a:t>機能を使用した同時修正の検討方法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13ED4FD-6C72-A2C4-E7B9-40C955617F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2"/>
            </a:pPr>
            <a:r>
              <a:rPr lang="ja-JP" altLang="en-US"/>
              <a:t>全ての</a:t>
            </a:r>
            <a:r>
              <a:rPr lang="en-US" altLang="ja-JP" dirty="0"/>
              <a:t>CC</a:t>
            </a:r>
            <a:r>
              <a:rPr lang="ja-JP" altLang="en-US"/>
              <a:t>ペアの確認</a:t>
            </a:r>
            <a:endParaRPr lang="en-US" altLang="ja-JP" dirty="0"/>
          </a:p>
          <a:p>
            <a:pPr marL="914400" lvl="1" indent="-514350"/>
            <a:r>
              <a:rPr lang="ja-JP" altLang="en-US"/>
              <a:t>全ての有色点を選択</a:t>
            </a:r>
            <a:endParaRPr lang="en-US" altLang="ja-JP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44AD692-887D-0B57-9B1D-C844BB998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Feb/14/2023</a:t>
            </a:r>
            <a:endParaRPr lang="en-US" altLang="ja-JP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40F107A-4DA6-13FE-F722-4086531BE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2562F3-4A2F-4E07-B7D3-3E764FB0DEC6}" type="slidenum">
              <a:rPr lang="en-US" altLang="ja-JP" smtClean="0"/>
              <a:pPr>
                <a:defRPr/>
              </a:pPr>
              <a:t>20</a:t>
            </a:fld>
            <a:endParaRPr lang="en-US" altLang="ja-JP" dirty="0"/>
          </a:p>
        </p:txBody>
      </p:sp>
      <p:pic>
        <p:nvPicPr>
          <p:cNvPr id="7" name="図 6" descr="グラフ, 散布図&#10;&#10;自動的に生成された説明">
            <a:extLst>
              <a:ext uri="{FF2B5EF4-FFF2-40B4-BE49-F238E27FC236}">
                <a16:creationId xmlns:a16="http://schemas.microsoft.com/office/drawing/2014/main" id="{5CC336E0-C6C2-1C92-4344-27EA173451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30" y="2327841"/>
            <a:ext cx="3914394" cy="3793561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D96695B8-FB83-E41A-F9B2-62DCA6F55303}"/>
              </a:ext>
            </a:extLst>
          </p:cNvPr>
          <p:cNvSpPr/>
          <p:nvPr/>
        </p:nvSpPr>
        <p:spPr>
          <a:xfrm>
            <a:off x="8750698" y="5310804"/>
            <a:ext cx="194400" cy="162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A79E229-3ACE-455F-EEA6-0399277F50E2}"/>
              </a:ext>
            </a:extLst>
          </p:cNvPr>
          <p:cNvSpPr/>
          <p:nvPr/>
        </p:nvSpPr>
        <p:spPr>
          <a:xfrm>
            <a:off x="8759735" y="5698202"/>
            <a:ext cx="180000" cy="162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>
            <a:extLst>
              <a:ext uri="{FF2B5EF4-FFF2-40B4-BE49-F238E27FC236}">
                <a16:creationId xmlns:a16="http://schemas.microsoft.com/office/drawing/2014/main" id="{9A0168B2-5640-EB96-1E7B-43FFC837E0F1}"/>
              </a:ext>
            </a:extLst>
          </p:cNvPr>
          <p:cNvSpPr/>
          <p:nvPr/>
        </p:nvSpPr>
        <p:spPr>
          <a:xfrm>
            <a:off x="8661880" y="3057714"/>
            <a:ext cx="369905" cy="388883"/>
          </a:xfrm>
          <a:prstGeom prst="ellipse">
            <a:avLst/>
          </a:prstGeom>
          <a:noFill/>
          <a:ln w="254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EFA9448F-E3D4-6840-ACAE-6EC81DF649CA}"/>
              </a:ext>
            </a:extLst>
          </p:cNvPr>
          <p:cNvSpPr/>
          <p:nvPr/>
        </p:nvSpPr>
        <p:spPr>
          <a:xfrm>
            <a:off x="8662949" y="2711669"/>
            <a:ext cx="369905" cy="3409733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8364DEF7-C174-3877-C23B-3F2AAF60DA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451" y="2353492"/>
            <a:ext cx="3809553" cy="35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7555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7570C04-8E27-29C1-FD5E-B74FAF0D9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既存</a:t>
            </a:r>
            <a:r>
              <a:rPr kumimoji="1" lang="ja-JP" altLang="en-US"/>
              <a:t>機能を使用した同時修正の検討方法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92A05D5-382E-A4DB-95E4-46B2FFCF35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2"/>
            </a:pPr>
            <a:r>
              <a:rPr kumimoji="1" lang="ja-JP" altLang="en-US"/>
              <a:t>全ての</a:t>
            </a:r>
            <a:r>
              <a:rPr kumimoji="1" lang="en-US" altLang="ja-JP" dirty="0"/>
              <a:t>CC</a:t>
            </a:r>
            <a:r>
              <a:rPr kumimoji="1" lang="ja-JP" altLang="en-US"/>
              <a:t>ペアの確認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C597B09-7349-8058-CE80-520D96575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Feb/14/2023</a:t>
            </a:r>
            <a:endParaRPr lang="en-US" altLang="ja-JP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D91A4A9-08A2-448F-803D-90E2B78EF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2562F3-4A2F-4E07-B7D3-3E764FB0DEC6}" type="slidenum">
              <a:rPr lang="en-US" altLang="ja-JP" smtClean="0"/>
              <a:pPr>
                <a:defRPr/>
              </a:pPr>
              <a:t>21</a:t>
            </a:fld>
            <a:endParaRPr lang="en-US" altLang="ja-JP" dirty="0"/>
          </a:p>
        </p:txBody>
      </p:sp>
      <p:pic>
        <p:nvPicPr>
          <p:cNvPr id="10" name="図 9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83A76443-8943-8D70-B166-7D18D5ED7D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008" y="2237204"/>
            <a:ext cx="8384695" cy="4027506"/>
          </a:xfrm>
          <a:prstGeom prst="rect">
            <a:avLst/>
          </a:prstGeom>
        </p:spPr>
      </p:pic>
      <p:pic>
        <p:nvPicPr>
          <p:cNvPr id="11" name="図 10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EE88DF89-65FA-3EEF-B7D8-B764D703ED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255" y="2237204"/>
            <a:ext cx="2229554" cy="407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9039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C8E0893-2214-E1A5-79BC-73F94513E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既存</a:t>
            </a:r>
            <a:r>
              <a:rPr kumimoji="1" lang="ja-JP" altLang="en-US"/>
              <a:t>機能を使用した同時修正の検討方法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13ED4FD-6C72-A2C4-E7B9-40C955617F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2"/>
            </a:pPr>
            <a:r>
              <a:rPr lang="ja-JP" altLang="en-US"/>
              <a:t>全ての</a:t>
            </a:r>
            <a:r>
              <a:rPr lang="en-US" altLang="ja-JP" dirty="0"/>
              <a:t>CC</a:t>
            </a:r>
            <a:r>
              <a:rPr lang="ja-JP" altLang="en-US"/>
              <a:t>ペアの確認</a:t>
            </a:r>
            <a:endParaRPr lang="en-US" altLang="ja-JP" dirty="0"/>
          </a:p>
          <a:p>
            <a:pPr marL="914400" lvl="1" indent="-514350"/>
            <a:r>
              <a:rPr lang="ja-JP" altLang="en-US"/>
              <a:t>全ての有色点を選択</a:t>
            </a:r>
            <a:endParaRPr lang="en-US" altLang="ja-JP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44AD692-887D-0B57-9B1D-C844BB998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Feb/14/2023</a:t>
            </a:r>
            <a:endParaRPr lang="en-US" altLang="ja-JP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40F107A-4DA6-13FE-F722-4086531BE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2562F3-4A2F-4E07-B7D3-3E764FB0DEC6}" type="slidenum">
              <a:rPr lang="en-US" altLang="ja-JP" smtClean="0"/>
              <a:pPr>
                <a:defRPr/>
              </a:pPr>
              <a:t>22</a:t>
            </a:fld>
            <a:endParaRPr lang="en-US" altLang="ja-JP" dirty="0"/>
          </a:p>
        </p:txBody>
      </p:sp>
      <p:pic>
        <p:nvPicPr>
          <p:cNvPr id="7" name="図 6" descr="グラフ, 散布図&#10;&#10;自動的に生成された説明">
            <a:extLst>
              <a:ext uri="{FF2B5EF4-FFF2-40B4-BE49-F238E27FC236}">
                <a16:creationId xmlns:a16="http://schemas.microsoft.com/office/drawing/2014/main" id="{5CC336E0-C6C2-1C92-4344-27EA173451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30" y="2327841"/>
            <a:ext cx="3914394" cy="3793561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D96695B8-FB83-E41A-F9B2-62DCA6F55303}"/>
              </a:ext>
            </a:extLst>
          </p:cNvPr>
          <p:cNvSpPr/>
          <p:nvPr/>
        </p:nvSpPr>
        <p:spPr>
          <a:xfrm>
            <a:off x="8750698" y="5310804"/>
            <a:ext cx="194400" cy="162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A79E229-3ACE-455F-EEA6-0399277F50E2}"/>
              </a:ext>
            </a:extLst>
          </p:cNvPr>
          <p:cNvSpPr/>
          <p:nvPr/>
        </p:nvSpPr>
        <p:spPr>
          <a:xfrm>
            <a:off x="8759735" y="5698202"/>
            <a:ext cx="180000" cy="162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>
            <a:extLst>
              <a:ext uri="{FF2B5EF4-FFF2-40B4-BE49-F238E27FC236}">
                <a16:creationId xmlns:a16="http://schemas.microsoft.com/office/drawing/2014/main" id="{9A0168B2-5640-EB96-1E7B-43FFC837E0F1}"/>
              </a:ext>
            </a:extLst>
          </p:cNvPr>
          <p:cNvSpPr/>
          <p:nvPr/>
        </p:nvSpPr>
        <p:spPr>
          <a:xfrm>
            <a:off x="8661880" y="4027549"/>
            <a:ext cx="369905" cy="388883"/>
          </a:xfrm>
          <a:prstGeom prst="ellipse">
            <a:avLst/>
          </a:prstGeom>
          <a:noFill/>
          <a:ln w="254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EFA9448F-E3D4-6840-ACAE-6EC81DF649CA}"/>
              </a:ext>
            </a:extLst>
          </p:cNvPr>
          <p:cNvSpPr/>
          <p:nvPr/>
        </p:nvSpPr>
        <p:spPr>
          <a:xfrm>
            <a:off x="8662949" y="2711669"/>
            <a:ext cx="369905" cy="3409733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8364DEF7-C174-3877-C23B-3F2AAF60DA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451" y="2353492"/>
            <a:ext cx="3809553" cy="353415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86FEA87E-D4A1-280C-B354-EA6CE0D8F3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595" y="2353492"/>
            <a:ext cx="3809553" cy="35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9125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7570C04-8E27-29C1-FD5E-B74FAF0D9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既存</a:t>
            </a:r>
            <a:r>
              <a:rPr kumimoji="1" lang="ja-JP" altLang="en-US"/>
              <a:t>機能を使用した同時修正の検討方法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92A05D5-382E-A4DB-95E4-46B2FFCF35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2"/>
            </a:pPr>
            <a:r>
              <a:rPr kumimoji="1" lang="ja-JP" altLang="en-US"/>
              <a:t>全ての</a:t>
            </a:r>
            <a:r>
              <a:rPr kumimoji="1" lang="en-US" altLang="ja-JP" dirty="0"/>
              <a:t>CC</a:t>
            </a:r>
            <a:r>
              <a:rPr kumimoji="1" lang="ja-JP" altLang="en-US"/>
              <a:t>ペアの確認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C597B09-7349-8058-CE80-520D96575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Feb/14/2023</a:t>
            </a:r>
            <a:endParaRPr lang="en-US" altLang="ja-JP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D91A4A9-08A2-448F-803D-90E2B78EF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2562F3-4A2F-4E07-B7D3-3E764FB0DEC6}" type="slidenum">
              <a:rPr lang="en-US" altLang="ja-JP" smtClean="0"/>
              <a:pPr>
                <a:defRPr/>
              </a:pPr>
              <a:t>23</a:t>
            </a:fld>
            <a:endParaRPr lang="en-US" altLang="ja-JP" dirty="0"/>
          </a:p>
        </p:txBody>
      </p:sp>
      <p:pic>
        <p:nvPicPr>
          <p:cNvPr id="10" name="図 9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83A76443-8943-8D70-B166-7D18D5ED7D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008" y="2237204"/>
            <a:ext cx="8384695" cy="4027506"/>
          </a:xfrm>
          <a:prstGeom prst="rect">
            <a:avLst/>
          </a:prstGeom>
        </p:spPr>
      </p:pic>
      <p:pic>
        <p:nvPicPr>
          <p:cNvPr id="8" name="図 7" descr="テキスト&#10;&#10;自動的に生成された説明">
            <a:extLst>
              <a:ext uri="{FF2B5EF4-FFF2-40B4-BE49-F238E27FC236}">
                <a16:creationId xmlns:a16="http://schemas.microsoft.com/office/drawing/2014/main" id="{BD7F2C60-BFC6-6D78-B50C-3B298742E7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007" y="2235259"/>
            <a:ext cx="8384695" cy="4027506"/>
          </a:xfrm>
          <a:prstGeom prst="rect">
            <a:avLst/>
          </a:prstGeom>
        </p:spPr>
      </p:pic>
      <p:pic>
        <p:nvPicPr>
          <p:cNvPr id="9" name="図 8" descr="グラフィカル ユーザー インターフェイス&#10;&#10;中程度の精度で自動的に生成された説明">
            <a:extLst>
              <a:ext uri="{FF2B5EF4-FFF2-40B4-BE49-F238E27FC236}">
                <a16:creationId xmlns:a16="http://schemas.microsoft.com/office/drawing/2014/main" id="{98AE0602-439C-FE47-3992-CC9D56B3D1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73" y="2233314"/>
            <a:ext cx="2229664" cy="407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6164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C8E0893-2214-E1A5-79BC-73F94513E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既存</a:t>
            </a:r>
            <a:r>
              <a:rPr kumimoji="1" lang="ja-JP" altLang="en-US"/>
              <a:t>機能を使用した同時修正の検討方法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13ED4FD-6C72-A2C4-E7B9-40C955617F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2"/>
            </a:pPr>
            <a:r>
              <a:rPr lang="ja-JP" altLang="en-US"/>
              <a:t>全ての</a:t>
            </a:r>
            <a:r>
              <a:rPr lang="en-US" altLang="ja-JP" dirty="0"/>
              <a:t>CC</a:t>
            </a:r>
            <a:r>
              <a:rPr lang="ja-JP" altLang="en-US"/>
              <a:t>ペアの確認</a:t>
            </a:r>
            <a:endParaRPr lang="en-US" altLang="ja-JP" dirty="0"/>
          </a:p>
          <a:p>
            <a:pPr marL="914400" lvl="1" indent="-514350"/>
            <a:r>
              <a:rPr lang="ja-JP" altLang="en-US"/>
              <a:t>全ての有色点を選択</a:t>
            </a:r>
            <a:endParaRPr lang="en-US" altLang="ja-JP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44AD692-887D-0B57-9B1D-C844BB998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Feb/14/2023</a:t>
            </a:r>
            <a:endParaRPr lang="en-US" altLang="ja-JP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40F107A-4DA6-13FE-F722-4086531BE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2562F3-4A2F-4E07-B7D3-3E764FB0DEC6}" type="slidenum">
              <a:rPr lang="en-US" altLang="ja-JP" smtClean="0"/>
              <a:pPr>
                <a:defRPr/>
              </a:pPr>
              <a:t>24</a:t>
            </a:fld>
            <a:endParaRPr lang="en-US" altLang="ja-JP" dirty="0"/>
          </a:p>
        </p:txBody>
      </p:sp>
      <p:pic>
        <p:nvPicPr>
          <p:cNvPr id="7" name="図 6" descr="グラフ, 散布図&#10;&#10;自動的に生成された説明">
            <a:extLst>
              <a:ext uri="{FF2B5EF4-FFF2-40B4-BE49-F238E27FC236}">
                <a16:creationId xmlns:a16="http://schemas.microsoft.com/office/drawing/2014/main" id="{5CC336E0-C6C2-1C92-4344-27EA173451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30" y="2327841"/>
            <a:ext cx="3914394" cy="3793561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D96695B8-FB83-E41A-F9B2-62DCA6F55303}"/>
              </a:ext>
            </a:extLst>
          </p:cNvPr>
          <p:cNvSpPr/>
          <p:nvPr/>
        </p:nvSpPr>
        <p:spPr>
          <a:xfrm>
            <a:off x="8750698" y="5310804"/>
            <a:ext cx="194400" cy="162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A79E229-3ACE-455F-EEA6-0399277F50E2}"/>
              </a:ext>
            </a:extLst>
          </p:cNvPr>
          <p:cNvSpPr/>
          <p:nvPr/>
        </p:nvSpPr>
        <p:spPr>
          <a:xfrm>
            <a:off x="8759735" y="5698202"/>
            <a:ext cx="180000" cy="162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>
            <a:extLst>
              <a:ext uri="{FF2B5EF4-FFF2-40B4-BE49-F238E27FC236}">
                <a16:creationId xmlns:a16="http://schemas.microsoft.com/office/drawing/2014/main" id="{9A0168B2-5640-EB96-1E7B-43FFC837E0F1}"/>
              </a:ext>
            </a:extLst>
          </p:cNvPr>
          <p:cNvSpPr/>
          <p:nvPr/>
        </p:nvSpPr>
        <p:spPr>
          <a:xfrm>
            <a:off x="8661880" y="4415482"/>
            <a:ext cx="369905" cy="388883"/>
          </a:xfrm>
          <a:prstGeom prst="ellipse">
            <a:avLst/>
          </a:prstGeom>
          <a:noFill/>
          <a:ln w="254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EFA9448F-E3D4-6840-ACAE-6EC81DF649CA}"/>
              </a:ext>
            </a:extLst>
          </p:cNvPr>
          <p:cNvSpPr/>
          <p:nvPr/>
        </p:nvSpPr>
        <p:spPr>
          <a:xfrm>
            <a:off x="8662949" y="2711669"/>
            <a:ext cx="369905" cy="3409733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8364DEF7-C174-3877-C23B-3F2AAF60DA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451" y="2353492"/>
            <a:ext cx="3809553" cy="353415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86FEA87E-D4A1-280C-B354-EA6CE0D8F3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595" y="2353492"/>
            <a:ext cx="3809553" cy="353415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E62F6612-0512-CD70-3E54-0A128EA65439}"/>
              </a:ext>
            </a:extLst>
          </p:cNvPr>
          <p:cNvSpPr/>
          <p:nvPr/>
        </p:nvSpPr>
        <p:spPr>
          <a:xfrm>
            <a:off x="8759736" y="5698202"/>
            <a:ext cx="180000" cy="162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4FBC9B36-64F3-1657-2249-5BE2D6034F7F}"/>
              </a:ext>
            </a:extLst>
          </p:cNvPr>
          <p:cNvSpPr/>
          <p:nvPr/>
        </p:nvSpPr>
        <p:spPr>
          <a:xfrm>
            <a:off x="8750699" y="5310804"/>
            <a:ext cx="194400" cy="162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円/楕円 14">
            <a:extLst>
              <a:ext uri="{FF2B5EF4-FFF2-40B4-BE49-F238E27FC236}">
                <a16:creationId xmlns:a16="http://schemas.microsoft.com/office/drawing/2014/main" id="{3C7CA7EC-F38E-E956-2628-7A85DE9BE384}"/>
              </a:ext>
            </a:extLst>
          </p:cNvPr>
          <p:cNvSpPr/>
          <p:nvPr/>
        </p:nvSpPr>
        <p:spPr>
          <a:xfrm>
            <a:off x="8649095" y="4820915"/>
            <a:ext cx="369905" cy="388883"/>
          </a:xfrm>
          <a:prstGeom prst="ellipse">
            <a:avLst/>
          </a:prstGeom>
          <a:noFill/>
          <a:ln w="254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円/楕円 15">
            <a:extLst>
              <a:ext uri="{FF2B5EF4-FFF2-40B4-BE49-F238E27FC236}">
                <a16:creationId xmlns:a16="http://schemas.microsoft.com/office/drawing/2014/main" id="{1B74A04E-9B8E-F98B-521F-65B6FF3AD2B9}"/>
              </a:ext>
            </a:extLst>
          </p:cNvPr>
          <p:cNvSpPr/>
          <p:nvPr/>
        </p:nvSpPr>
        <p:spPr>
          <a:xfrm>
            <a:off x="8649096" y="5197919"/>
            <a:ext cx="369905" cy="388883"/>
          </a:xfrm>
          <a:prstGeom prst="ellipse">
            <a:avLst/>
          </a:prstGeom>
          <a:noFill/>
          <a:ln w="254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円/楕円 16">
            <a:extLst>
              <a:ext uri="{FF2B5EF4-FFF2-40B4-BE49-F238E27FC236}">
                <a16:creationId xmlns:a16="http://schemas.microsoft.com/office/drawing/2014/main" id="{C07FDF7B-9F77-92D5-738C-9A0CEE2C6AD0}"/>
              </a:ext>
            </a:extLst>
          </p:cNvPr>
          <p:cNvSpPr/>
          <p:nvPr/>
        </p:nvSpPr>
        <p:spPr>
          <a:xfrm>
            <a:off x="8649094" y="5586140"/>
            <a:ext cx="369905" cy="388883"/>
          </a:xfrm>
          <a:prstGeom prst="ellipse">
            <a:avLst/>
          </a:prstGeom>
          <a:noFill/>
          <a:ln w="254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B414B9D1-7217-D454-35D8-5F1E248F54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602" y="2373602"/>
            <a:ext cx="3809553" cy="33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8798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FD8AAD5-9078-DC44-B8B6-DF927F46B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散布図表示の問題点</a:t>
            </a:r>
            <a:r>
              <a:rPr kumimoji="1" lang="en-US" altLang="ja-JP" dirty="0"/>
              <a:t>1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F0EB5D2-CA3C-9E34-C489-8C503046B7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/>
              <a:t>問題点</a:t>
            </a:r>
            <a:r>
              <a:rPr kumimoji="1" lang="en-US" altLang="ja-JP" dirty="0"/>
              <a:t>1</a:t>
            </a:r>
            <a:r>
              <a:rPr kumimoji="1" lang="ja-JP" altLang="en-US"/>
              <a:t>：ファイル探索</a:t>
            </a:r>
            <a:endParaRPr kumimoji="1" lang="en-US" altLang="ja-JP" dirty="0"/>
          </a:p>
          <a:p>
            <a:pPr lvl="1"/>
            <a:r>
              <a:rPr kumimoji="1" lang="ja-JP" altLang="en-US"/>
              <a:t>同時修正検討方法の手順</a:t>
            </a:r>
            <a:r>
              <a:rPr kumimoji="1" lang="en-US" altLang="ja-JP" dirty="0"/>
              <a:t>1</a:t>
            </a:r>
          </a:p>
          <a:p>
            <a:r>
              <a:rPr kumimoji="1" lang="ja-JP" altLang="en-US"/>
              <a:t>対象のファイルパスが表示されるまで</a:t>
            </a:r>
            <a:r>
              <a:rPr lang="ja-JP" altLang="en-US"/>
              <a:t>繰り返し</a:t>
            </a:r>
            <a:r>
              <a:rPr kumimoji="1" lang="ja-JP" altLang="en-US"/>
              <a:t>クリックが必要</a:t>
            </a:r>
            <a:endParaRPr kumimoji="1" lang="en-US" altLang="ja-JP" dirty="0"/>
          </a:p>
          <a:p>
            <a:r>
              <a:rPr lang="ja-JP" altLang="en-US"/>
              <a:t>ファイルの並びは検出ツールの出力順</a:t>
            </a:r>
            <a:endParaRPr lang="en-US" altLang="ja-JP" dirty="0"/>
          </a:p>
          <a:p>
            <a:pPr lvl="1"/>
            <a:r>
              <a:rPr lang="ja-JP" altLang="en-US"/>
              <a:t>検出ツールに依存</a:t>
            </a:r>
            <a:endParaRPr lang="en-US" altLang="ja-JP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4AC76AE-85B1-B8E9-967D-F21003382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/>
              <a:t>Feb/14/2023</a:t>
            </a: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9F2AC40-97E3-27AC-D2AC-50C5DAB1D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ja-JP" altLang="en-US"/>
              <a:t>コードの同時修正作業に着目したコードクローン検出結果の比較表示ツール</a:t>
            </a:r>
            <a:endParaRPr lang="en-US" altLang="ja-JP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3CF019A-50AF-0723-14E3-CC65F96AE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2562F3-4A2F-4E07-B7D3-3E764FB0DEC6}" type="slidenum">
              <a:rPr lang="en-US" altLang="ja-JP" smtClean="0"/>
              <a:pPr>
                <a:defRPr/>
              </a:pPr>
              <a:t>25</a:t>
            </a:fld>
            <a:endParaRPr lang="en-US" altLang="ja-JP" dirty="0"/>
          </a:p>
        </p:txBody>
      </p:sp>
      <p:pic>
        <p:nvPicPr>
          <p:cNvPr id="7" name="図 6" descr="テーブル&#10;&#10;自動的に生成された説明">
            <a:extLst>
              <a:ext uri="{FF2B5EF4-FFF2-40B4-BE49-F238E27FC236}">
                <a16:creationId xmlns:a16="http://schemas.microsoft.com/office/drawing/2014/main" id="{4E55560C-2F8A-35E1-4072-19BD2B9E17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579" y="4449630"/>
            <a:ext cx="7406841" cy="108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7136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グラフ, 散布図&#10;&#10;自動的に生成された説明">
            <a:extLst>
              <a:ext uri="{FF2B5EF4-FFF2-40B4-BE49-F238E27FC236}">
                <a16:creationId xmlns:a16="http://schemas.microsoft.com/office/drawing/2014/main" id="{7C3E306A-F6A9-BCEB-4611-522F85F4FB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033" y="3863182"/>
            <a:ext cx="2078202" cy="2239243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80BFDD9C-9B57-9105-771C-348BD23F6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散布図表示での問題点</a:t>
            </a:r>
            <a:r>
              <a:rPr lang="en-US" altLang="ja-JP" dirty="0"/>
              <a:t>3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A0ABA05-96EA-5F4B-02B0-4460FEFB9A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/>
              <a:t>問題点</a:t>
            </a:r>
            <a:r>
              <a:rPr kumimoji="1" lang="en-US" altLang="ja-JP" dirty="0"/>
              <a:t>3</a:t>
            </a:r>
            <a:r>
              <a:rPr kumimoji="1" lang="ja-JP" altLang="en-US"/>
              <a:t>：比較後の</a:t>
            </a:r>
            <a:r>
              <a:rPr kumimoji="1" lang="en-US" altLang="ja-JP" dirty="0"/>
              <a:t>CC</a:t>
            </a:r>
            <a:r>
              <a:rPr kumimoji="1" lang="ja-JP" altLang="en-US"/>
              <a:t>検出数の違いが分からない点</a:t>
            </a:r>
            <a:endParaRPr kumimoji="1" lang="en-US" altLang="ja-JP" dirty="0"/>
          </a:p>
          <a:p>
            <a:r>
              <a:rPr kumimoji="1" lang="ja-JP" altLang="en-US"/>
              <a:t>比較結果の差異を閾値とした表示</a:t>
            </a:r>
            <a:endParaRPr kumimoji="1" lang="en-US" altLang="ja-JP" dirty="0"/>
          </a:p>
          <a:p>
            <a:pPr lvl="1"/>
            <a:r>
              <a:rPr lang="ja-JP" altLang="en-US"/>
              <a:t>赤（</a:t>
            </a:r>
            <a:r>
              <a:rPr lang="en-US" altLang="ja-JP" dirty="0"/>
              <a:t>100%</a:t>
            </a:r>
            <a:r>
              <a:rPr lang="ja-JP" altLang="en-US"/>
              <a:t>）から黄色（</a:t>
            </a:r>
            <a:r>
              <a:rPr lang="en-US" altLang="ja-JP" dirty="0"/>
              <a:t>1%</a:t>
            </a:r>
            <a:r>
              <a:rPr lang="ja-JP" altLang="en-US"/>
              <a:t>）の階調色，緑（</a:t>
            </a:r>
            <a:r>
              <a:rPr lang="en-US" altLang="ja-JP" dirty="0"/>
              <a:t>0%</a:t>
            </a:r>
            <a:r>
              <a:rPr lang="ja-JP" altLang="en-US"/>
              <a:t>）</a:t>
            </a:r>
            <a:endParaRPr lang="en-US" altLang="ja-JP" dirty="0"/>
          </a:p>
          <a:p>
            <a:r>
              <a:rPr kumimoji="1" lang="ja-JP" altLang="en-US"/>
              <a:t>ファイル単位での</a:t>
            </a:r>
            <a:r>
              <a:rPr kumimoji="1" lang="en-US" altLang="ja-JP" dirty="0"/>
              <a:t>CC</a:t>
            </a:r>
            <a:r>
              <a:rPr kumimoji="1" lang="ja-JP" altLang="en-US"/>
              <a:t>検出数は散布図からは理解できない</a:t>
            </a:r>
            <a:endParaRPr kumimoji="1" lang="en-US" altLang="ja-JP" dirty="0"/>
          </a:p>
          <a:p>
            <a:pPr lvl="1"/>
            <a:r>
              <a:rPr lang="ja-JP" altLang="en-US"/>
              <a:t>合計</a:t>
            </a:r>
            <a:r>
              <a:rPr lang="en-US" altLang="ja-JP" dirty="0"/>
              <a:t>CC</a:t>
            </a:r>
            <a:r>
              <a:rPr lang="ja-JP" altLang="en-US"/>
              <a:t>検出数に大きな違いが存在しても，</a:t>
            </a:r>
            <a:br>
              <a:rPr lang="en-US" altLang="ja-JP" dirty="0"/>
            </a:br>
            <a:r>
              <a:rPr lang="ja-JP" altLang="en-US"/>
              <a:t>差異が同じなら同色で表示</a:t>
            </a:r>
            <a:endParaRPr lang="en-US" altLang="ja-JP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CE886A5-420D-6F62-3B95-8E6C9E317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/>
              <a:t>Feb/14/2023</a:t>
            </a: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D20E049-B7FE-42DD-ABA7-663047422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ja-JP" altLang="en-US"/>
              <a:t>コードの同時修正作業に着目したコードクローン検出結果の比較表示ツール</a:t>
            </a:r>
            <a:endParaRPr lang="en-US" altLang="ja-JP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362B1C8-5E4D-AF8C-5278-9E09C3867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2562F3-4A2F-4E07-B7D3-3E764FB0DEC6}" type="slidenum">
              <a:rPr lang="en-US" altLang="ja-JP" smtClean="0"/>
              <a:pPr>
                <a:defRPr/>
              </a:pPr>
              <a:t>26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4007410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E3B76F0-47E7-F9D8-AA55-CC3EE8938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既存の</a:t>
            </a:r>
            <a:r>
              <a:rPr lang="en-US" altLang="ja-JP" dirty="0"/>
              <a:t>Code View</a:t>
            </a:r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47023F53-0E6F-3363-9342-C173F5256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Feb/14/2023</a:t>
            </a:r>
            <a:endParaRPr lang="en-US" altLang="ja-JP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73FD87AA-7B06-14BE-F778-560AFC707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ja-JP" altLang="en-US"/>
              <a:t>コードの同時修正作業に着目したコードクローン検出結果の比較表示ツール</a:t>
            </a:r>
            <a:endParaRPr lang="en-US" altLang="ja-JP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72F1AB6A-A9D9-1498-6430-759A237F5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884F58-92E9-475B-A17B-82F418F27307}" type="slidenum">
              <a:rPr lang="en-US" altLang="ja-JP" smtClean="0"/>
              <a:pPr>
                <a:defRPr/>
              </a:pPr>
              <a:t>27</a:t>
            </a:fld>
            <a:endParaRPr lang="en-US" altLang="ja-JP" dirty="0"/>
          </a:p>
        </p:txBody>
      </p:sp>
      <p:pic>
        <p:nvPicPr>
          <p:cNvPr id="6" name="図 5" descr="テキスト&#10;&#10;自動的に生成された説明">
            <a:extLst>
              <a:ext uri="{FF2B5EF4-FFF2-40B4-BE49-F238E27FC236}">
                <a16:creationId xmlns:a16="http://schemas.microsoft.com/office/drawing/2014/main" id="{A627AF41-D3A8-2378-E239-3F21775E13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9633" y="1489294"/>
            <a:ext cx="9612733" cy="484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8486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B78C450-01D3-FE9F-24BC-D6C0AAE13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拡張のアイデア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11464EC-F236-FBA8-79BB-DF6C066FBE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/>
              <a:t>問題点</a:t>
            </a:r>
            <a:r>
              <a:rPr kumimoji="1" lang="en-US" altLang="ja-JP" dirty="0"/>
              <a:t>1</a:t>
            </a:r>
            <a:r>
              <a:rPr kumimoji="1" lang="ja-JP" altLang="en-US"/>
              <a:t>：ファイル探索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/>
              <a:t>　→</a:t>
            </a:r>
            <a:r>
              <a:rPr lang="en-US" altLang="ja-JP" dirty="0"/>
              <a:t>CC</a:t>
            </a:r>
            <a:r>
              <a:rPr lang="ja-JP" altLang="en-US"/>
              <a:t>が検出されたファイルのファイルツリーを表示</a:t>
            </a:r>
            <a:endParaRPr lang="en-US" altLang="ja-JP" dirty="0"/>
          </a:p>
          <a:p>
            <a:r>
              <a:rPr lang="ja-JP" altLang="en-US"/>
              <a:t>問題点</a:t>
            </a:r>
            <a:r>
              <a:rPr lang="en-US" altLang="ja-JP" dirty="0"/>
              <a:t>2</a:t>
            </a:r>
            <a:r>
              <a:rPr lang="ja-JP" altLang="en-US"/>
              <a:t>：全ての</a:t>
            </a:r>
            <a:r>
              <a:rPr lang="en-US" altLang="ja-JP" dirty="0"/>
              <a:t>CC</a:t>
            </a:r>
            <a:r>
              <a:rPr lang="ja-JP" altLang="en-US"/>
              <a:t>の確認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/>
              <a:t>　→ファイルごとにクローンセットを表示</a:t>
            </a:r>
            <a:endParaRPr lang="en-US" altLang="ja-JP" b="1" dirty="0"/>
          </a:p>
          <a:p>
            <a:r>
              <a:rPr lang="ja-JP" altLang="en-US"/>
              <a:t>問題点</a:t>
            </a:r>
            <a:r>
              <a:rPr lang="en-US" altLang="ja-JP" dirty="0"/>
              <a:t>3</a:t>
            </a:r>
            <a:r>
              <a:rPr lang="ja-JP" altLang="en-US"/>
              <a:t>：比較後の</a:t>
            </a:r>
            <a:r>
              <a:rPr lang="en-US" altLang="ja-JP" dirty="0"/>
              <a:t>CC</a:t>
            </a:r>
            <a:r>
              <a:rPr lang="ja-JP" altLang="en-US"/>
              <a:t>検出の差異（割合）しか分からない点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/>
              <a:t>　→ファイル単位で一致率と</a:t>
            </a:r>
            <a:r>
              <a:rPr lang="en-US" altLang="ja-JP" dirty="0"/>
              <a:t>CC</a:t>
            </a:r>
            <a:r>
              <a:rPr lang="ja-JP" altLang="en-US"/>
              <a:t>検出数をグラフで表示</a:t>
            </a:r>
            <a:endParaRPr lang="en-US" altLang="ja-JP" dirty="0"/>
          </a:p>
          <a:p>
            <a:endParaRPr kumimoji="1" lang="en-US" altLang="ja-JP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3E7086B-41E6-9DA1-3696-9BFF2AE5A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/>
              <a:t>Feb/14/2023</a:t>
            </a: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5852EED-2C45-A2E1-DC77-6BC871C3A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ja-JP" altLang="en-US"/>
              <a:t>コードの同時修正作業に着目したコードクローン検出結果の比較表示ツール</a:t>
            </a:r>
            <a:endParaRPr lang="en-US" altLang="ja-JP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DD3B35C-A684-A3F8-BC73-F849B6067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2562F3-4A2F-4E07-B7D3-3E764FB0DEC6}" type="slidenum">
              <a:rPr lang="en-US" altLang="ja-JP" smtClean="0"/>
              <a:pPr>
                <a:defRPr/>
              </a:pPr>
              <a:t>28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0415740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62D448D-18D4-9028-5420-5E6DE0FC5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拡張の正当性を示す調査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4654E6C-66E0-62B1-D6B6-45250DCF27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/>
              <a:t>ファイル単位の</a:t>
            </a:r>
            <a:r>
              <a:rPr lang="en-US" altLang="ja-JP" dirty="0"/>
              <a:t>CC</a:t>
            </a:r>
            <a:r>
              <a:rPr lang="ja-JP" altLang="en-US"/>
              <a:t>検出数を表示することに意味はあるのか</a:t>
            </a:r>
            <a:endParaRPr lang="en-US" altLang="ja-JP" dirty="0"/>
          </a:p>
          <a:p>
            <a:endParaRPr kumimoji="1" lang="en-US" altLang="ja-JP" dirty="0"/>
          </a:p>
          <a:p>
            <a:r>
              <a:rPr lang="ja-JP" altLang="en-US"/>
              <a:t>実際に修正されたコード片を含む</a:t>
            </a:r>
            <a:r>
              <a:rPr lang="en-US" altLang="ja-JP" dirty="0"/>
              <a:t>CC</a:t>
            </a:r>
            <a:r>
              <a:rPr lang="ja-JP" altLang="en-US"/>
              <a:t>と</a:t>
            </a:r>
            <a:br>
              <a:rPr lang="en-US" altLang="ja-JP" dirty="0"/>
            </a:br>
            <a:r>
              <a:rPr lang="ja-JP" altLang="en-US"/>
              <a:t>その</a:t>
            </a:r>
            <a:r>
              <a:rPr lang="en-US" altLang="ja-JP" dirty="0"/>
              <a:t>CC</a:t>
            </a:r>
            <a:r>
              <a:rPr lang="ja-JP" altLang="en-US"/>
              <a:t>が存在するファイルの，比較後の合計</a:t>
            </a:r>
            <a:r>
              <a:rPr lang="en-US" altLang="ja-JP" dirty="0"/>
              <a:t>CC</a:t>
            </a:r>
            <a:r>
              <a:rPr lang="ja-JP" altLang="en-US"/>
              <a:t>検出数の</a:t>
            </a:r>
            <a:br>
              <a:rPr lang="en-US" altLang="ja-JP" dirty="0"/>
            </a:br>
            <a:r>
              <a:rPr lang="ja-JP" altLang="en-US"/>
              <a:t>関係を調査</a:t>
            </a:r>
            <a:endParaRPr lang="en-US" altLang="ja-JP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4535E86-10C2-CF6F-6DFC-EC098F089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/>
              <a:t>Feb/14/2023</a:t>
            </a: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EF537CE-7583-32E8-E5A2-108261D95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ja-JP" altLang="en-US"/>
              <a:t>コードの同時修正作業に着目したコードクローン検出結果の比較表示ツール</a:t>
            </a:r>
            <a:endParaRPr lang="en-US" altLang="ja-JP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1E6FF09-5682-CB1A-373B-88C351E54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2562F3-4A2F-4E07-B7D3-3E764FB0DEC6}" type="slidenum">
              <a:rPr lang="en-US" altLang="ja-JP" smtClean="0"/>
              <a:pPr>
                <a:defRPr/>
              </a:pPr>
              <a:t>29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4633180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6D521A-39E2-E8A9-0A17-D1BF86BE5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CC</a:t>
            </a:r>
            <a:r>
              <a:rPr lang="ja-JP" altLang="en-US"/>
              <a:t>検出結果の違い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BEAF6E0-2E47-A2A0-BF98-EF8C364865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/>
              <a:t>異なる</a:t>
            </a:r>
            <a:r>
              <a:rPr lang="en-US" altLang="ja-JP" dirty="0"/>
              <a:t>CC</a:t>
            </a:r>
            <a:r>
              <a:rPr kumimoji="1" lang="ja-JP" altLang="en-US"/>
              <a:t>検出ツールの検出結果には差異が存在</a:t>
            </a:r>
            <a:r>
              <a:rPr kumimoji="1" lang="en-US" altLang="ja-JP" dirty="0"/>
              <a:t>[1][2]</a:t>
            </a:r>
          </a:p>
          <a:p>
            <a:r>
              <a:rPr kumimoji="1" lang="ja-JP" altLang="en-US"/>
              <a:t>単独の検出ツールによる検出・分析では</a:t>
            </a:r>
            <a:br>
              <a:rPr kumimoji="1" lang="en-US" altLang="ja-JP" dirty="0"/>
            </a:br>
            <a:r>
              <a:rPr kumimoji="1" lang="ja-JP" altLang="en-US"/>
              <a:t>重要な</a:t>
            </a:r>
            <a:r>
              <a:rPr kumimoji="1" lang="en-US" altLang="ja-JP" dirty="0"/>
              <a:t>CC</a:t>
            </a:r>
            <a:r>
              <a:rPr kumimoji="1" lang="ja-JP" altLang="en-US"/>
              <a:t>を見逃す可能性</a:t>
            </a:r>
            <a:r>
              <a:rPr kumimoji="1" lang="en-US" altLang="ja-JP" dirty="0"/>
              <a:t>[3]</a:t>
            </a:r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F7E5160-FC28-EC4A-8CA9-F8AB1E34B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/>
              <a:t>Feb/14/2023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0646DED-24B1-C4EE-4443-EB8F8B534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2562F3-4A2F-4E07-B7D3-3E764FB0DEC6}" type="slidenum">
              <a:rPr lang="en-US" altLang="ja-JP" smtClean="0"/>
              <a:pPr>
                <a:defRPr/>
              </a:pPr>
              <a:t>3</a:t>
            </a:fld>
            <a:endParaRPr lang="en-US" altLang="ja-JP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4201A89-23DE-F539-7DC2-D0DCE77CB990}"/>
              </a:ext>
            </a:extLst>
          </p:cNvPr>
          <p:cNvSpPr txBox="1"/>
          <p:nvPr/>
        </p:nvSpPr>
        <p:spPr>
          <a:xfrm>
            <a:off x="220717" y="5517675"/>
            <a:ext cx="119712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>
                <a:solidFill>
                  <a:schemeClr val="tx1"/>
                </a:solidFill>
              </a:rPr>
              <a:t>[1] T. Wang, et al., Searching for better configurations: a rigorous approach to clone evaluation. In Proc. ESEC/FSE, pp. 455–465, Aug. 2013.</a:t>
            </a:r>
          </a:p>
          <a:p>
            <a:r>
              <a:rPr lang="en-US" altLang="ja-JP" sz="1400" dirty="0"/>
              <a:t>[2] S.Bellon, et al., Comparison and Evaluation of Code Detection Tools. IEEE Transactions on Software Engineering. Vol.33, No.9, pp. 577-591, 2007.</a:t>
            </a:r>
            <a:endParaRPr lang="en-US" altLang="ja-JP" sz="1400" dirty="0">
              <a:solidFill>
                <a:schemeClr val="tx1"/>
              </a:solidFill>
            </a:endParaRPr>
          </a:p>
          <a:p>
            <a:r>
              <a:rPr lang="en-US" altLang="ja-JP" sz="14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[3] </a:t>
            </a:r>
            <a:r>
              <a:rPr lang="ja-JP" altLang="en-US" sz="1400" b="0" i="0" u="none" strike="noStrike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松島一樹</a:t>
            </a:r>
            <a:r>
              <a:rPr lang="en-US" altLang="ja-JP" sz="14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ja-JP" altLang="en-US" sz="1400" b="0" i="0" u="none" strike="noStrike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井上克朗</a:t>
            </a:r>
            <a:r>
              <a:rPr lang="en-US" altLang="ja-JP" sz="14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. </a:t>
            </a:r>
            <a:r>
              <a:rPr lang="ja-JP" altLang="en-US" sz="1400" b="0" i="0" u="none" strike="noStrike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複数コードクローン検出結果の比較・表示法</a:t>
            </a:r>
            <a:r>
              <a:rPr lang="en-US" altLang="ja-JP" sz="14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. </a:t>
            </a:r>
            <a:r>
              <a:rPr lang="ja-JP" altLang="en-US" sz="1400" b="0" i="0" u="none" strike="noStrike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信学技報</a:t>
            </a:r>
            <a:r>
              <a:rPr lang="en-US" altLang="ja-JP" sz="14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en" altLang="ja-JP" sz="14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vol. 119, no. 112, SS2019-12, pp. 147-152, July. 2019</a:t>
            </a:r>
            <a:r>
              <a:rPr lang="en-US" altLang="ja-JP" sz="1400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.</a:t>
            </a:r>
            <a:endParaRPr lang="ja-JP" altLang="en-US" sz="1400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9B2F21B6-32DC-0B8A-7AC4-F459CAD6CB50}"/>
              </a:ext>
            </a:extLst>
          </p:cNvPr>
          <p:cNvSpPr/>
          <p:nvPr/>
        </p:nvSpPr>
        <p:spPr>
          <a:xfrm>
            <a:off x="825901" y="3755248"/>
            <a:ext cx="10540198" cy="1114097"/>
          </a:xfrm>
          <a:prstGeom prst="rect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>
                <a:solidFill>
                  <a:srgbClr val="FF0000"/>
                </a:solidFill>
              </a:rPr>
              <a:t>複数のツールで</a:t>
            </a:r>
            <a:r>
              <a:rPr lang="en-US" altLang="ja-JP" sz="3200" dirty="0">
                <a:solidFill>
                  <a:srgbClr val="FF0000"/>
                </a:solidFill>
              </a:rPr>
              <a:t>CC</a:t>
            </a:r>
            <a:r>
              <a:rPr lang="ja-JP" altLang="en-US" sz="3200">
                <a:solidFill>
                  <a:srgbClr val="FF0000"/>
                </a:solidFill>
              </a:rPr>
              <a:t>を検出した結果を比較することが重要</a:t>
            </a:r>
            <a:r>
              <a:rPr lang="en-US" altLang="ja-JP" sz="3200" dirty="0">
                <a:solidFill>
                  <a:srgbClr val="FF0000"/>
                </a:solidFill>
              </a:rPr>
              <a:t>[3]</a:t>
            </a:r>
            <a:endParaRPr kumimoji="1" lang="ja-JP" altLang="en-US" sz="3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6041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147F2AF-1AF8-D36A-A56F-4A36E67F9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調査対象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9A1A867-7445-02C8-162F-1A95E97FB2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/>
              <a:t>対象ソフトウェア</a:t>
            </a:r>
            <a:endParaRPr lang="en-US" altLang="ja-JP" dirty="0"/>
          </a:p>
          <a:p>
            <a:pPr lvl="1"/>
            <a:r>
              <a:rPr lang="en-US" altLang="ja-JP" dirty="0"/>
              <a:t>jEdit, Logisim, FreeMind </a:t>
            </a:r>
          </a:p>
          <a:p>
            <a:pPr lvl="1"/>
            <a:r>
              <a:rPr lang="ja-JP" altLang="en-US"/>
              <a:t>それぞれ</a:t>
            </a:r>
            <a:r>
              <a:rPr lang="en-US" altLang="ja-JP" dirty="0"/>
              <a:t>10</a:t>
            </a:r>
            <a:r>
              <a:rPr lang="ja-JP" altLang="en-US"/>
              <a:t>個の</a:t>
            </a:r>
            <a:r>
              <a:rPr lang="en-US" altLang="ja-JP" dirty="0"/>
              <a:t>revision</a:t>
            </a:r>
            <a:r>
              <a:rPr lang="ja-JP" altLang="en-US"/>
              <a:t>について調査</a:t>
            </a:r>
            <a:endParaRPr lang="en-US" altLang="ja-JP" dirty="0"/>
          </a:p>
          <a:p>
            <a:r>
              <a:rPr lang="ja-JP" altLang="en-US"/>
              <a:t>使用する検出ツール</a:t>
            </a:r>
            <a:endParaRPr lang="en-US" altLang="ja-JP" dirty="0"/>
          </a:p>
          <a:p>
            <a:pPr lvl="1"/>
            <a:r>
              <a:rPr lang="en-US" altLang="ja-JP" dirty="0"/>
              <a:t>CCFinderSW, CCVolti, Nicad, Deckard</a:t>
            </a:r>
          </a:p>
          <a:p>
            <a:pPr lvl="1"/>
            <a:endParaRPr lang="en-US" altLang="ja-JP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247DDD6-C5B7-B7AE-4E95-381B7BF17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/>
              <a:t>Feb/14/2023</a:t>
            </a: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F51D847-4073-D8E9-D18F-FE03150D0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ja-JP" altLang="en-US"/>
              <a:t>コードの同時修正作業に着目したコードクローン検出結果の比較表示ツール</a:t>
            </a:r>
            <a:endParaRPr lang="en-US" altLang="ja-JP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F763AC2-A6F4-8A8F-FA6B-A7D8A33B6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2562F3-4A2F-4E07-B7D3-3E764FB0DEC6}" type="slidenum">
              <a:rPr lang="en-US" altLang="ja-JP" smtClean="0"/>
              <a:pPr>
                <a:defRPr/>
              </a:pPr>
              <a:t>30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5241338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771FB5E-D2EA-6CDD-6160-8B3F26664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調査手順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30FEB90-D392-6D60-B227-F4971D783D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kumimoji="1" lang="ja-JP" altLang="en-US"/>
              <a:t>ある</a:t>
            </a:r>
            <a:r>
              <a:rPr kumimoji="1" lang="en-US" altLang="ja-JP" dirty="0"/>
              <a:t>revision</a:t>
            </a:r>
            <a:r>
              <a:rPr kumimoji="1" lang="ja-JP" altLang="en-US"/>
              <a:t>のコードを</a:t>
            </a:r>
            <a:r>
              <a:rPr kumimoji="1" lang="en-US" altLang="ja-JP" dirty="0"/>
              <a:t>4</a:t>
            </a:r>
            <a:r>
              <a:rPr kumimoji="1" lang="ja-JP" altLang="en-US"/>
              <a:t>つの検出ツールで</a:t>
            </a:r>
            <a:r>
              <a:rPr kumimoji="1" lang="en-US" altLang="ja-JP" dirty="0"/>
              <a:t>CC</a:t>
            </a:r>
            <a:r>
              <a:rPr kumimoji="1" lang="ja-JP" altLang="en-US"/>
              <a:t>検出</a:t>
            </a:r>
            <a:endParaRPr kumimoji="1" lang="en-US" altLang="ja-JP" dirty="0"/>
          </a:p>
          <a:p>
            <a:pPr marL="514350" indent="-514350">
              <a:buFont typeface="+mj-lt"/>
              <a:buAutoNum type="arabicPeriod"/>
            </a:pPr>
            <a:r>
              <a:rPr lang="ja-JP" altLang="en-US"/>
              <a:t>それぞれの検出結果を比較し，比較後の検出</a:t>
            </a:r>
            <a:r>
              <a:rPr lang="en-US" altLang="ja-JP" dirty="0"/>
              <a:t>CC</a:t>
            </a:r>
            <a:r>
              <a:rPr lang="ja-JP" altLang="en-US"/>
              <a:t>数を</a:t>
            </a:r>
            <a:br>
              <a:rPr lang="en-US" altLang="ja-JP" dirty="0"/>
            </a:br>
            <a:r>
              <a:rPr lang="ja-JP" altLang="en-US"/>
              <a:t>ファイル単位で計算</a:t>
            </a:r>
            <a:endParaRPr lang="en-US" altLang="ja-JP" dirty="0"/>
          </a:p>
          <a:p>
            <a:pPr marL="514350" indent="-514350">
              <a:buFont typeface="+mj-lt"/>
              <a:buAutoNum type="arabicPeriod"/>
            </a:pPr>
            <a:r>
              <a:rPr lang="ja-JP" altLang="en-US"/>
              <a:t>手順</a:t>
            </a:r>
            <a:r>
              <a:rPr lang="en-US" altLang="ja-JP" dirty="0"/>
              <a:t>1</a:t>
            </a:r>
            <a:r>
              <a:rPr lang="ja-JP" altLang="en-US"/>
              <a:t>の</a:t>
            </a:r>
            <a:r>
              <a:rPr lang="en-US" altLang="ja-JP" dirty="0"/>
              <a:t>revision</a:t>
            </a:r>
            <a:r>
              <a:rPr lang="ja-JP" altLang="en-US"/>
              <a:t>で修正されたコード片を含んでいる</a:t>
            </a:r>
            <a:r>
              <a:rPr lang="en-US" altLang="ja-JP" dirty="0"/>
              <a:t>CC</a:t>
            </a:r>
            <a:r>
              <a:rPr lang="ja-JP" altLang="en-US"/>
              <a:t>が</a:t>
            </a:r>
            <a:br>
              <a:rPr lang="en-US" altLang="ja-JP" dirty="0"/>
            </a:br>
            <a:r>
              <a:rPr lang="ja-JP" altLang="en-US"/>
              <a:t>検出されているか確認</a:t>
            </a:r>
            <a:endParaRPr lang="en-US" altLang="ja-JP" dirty="0"/>
          </a:p>
          <a:p>
            <a:pPr marL="514350" indent="-514350">
              <a:buFont typeface="+mj-lt"/>
              <a:buAutoNum type="arabicPeriod"/>
            </a:pPr>
            <a:r>
              <a:rPr lang="ja-JP" altLang="en-US"/>
              <a:t>検出されていれば，そのファイルにおける手順</a:t>
            </a:r>
            <a:r>
              <a:rPr lang="en-US" altLang="ja-JP" dirty="0"/>
              <a:t>2</a:t>
            </a:r>
            <a:r>
              <a:rPr lang="ja-JP" altLang="en-US"/>
              <a:t>の値を確認</a:t>
            </a:r>
            <a:endParaRPr lang="en-US" altLang="ja-JP" dirty="0"/>
          </a:p>
          <a:p>
            <a:pPr marL="514350" indent="-514350">
              <a:buFont typeface="+mj-lt"/>
              <a:buAutoNum type="arabicPeriod"/>
            </a:pPr>
            <a:r>
              <a:rPr lang="ja-JP" altLang="en-US"/>
              <a:t>手順</a:t>
            </a:r>
            <a:r>
              <a:rPr lang="en-US" altLang="ja-JP" dirty="0"/>
              <a:t>4</a:t>
            </a:r>
            <a:r>
              <a:rPr lang="ja-JP" altLang="en-US"/>
              <a:t>の値が全体の何番目であるかを確認</a:t>
            </a:r>
            <a:endParaRPr lang="en-US" altLang="ja-JP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BDC046A-0926-01E5-96EA-7E2D76D92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/>
              <a:t>Feb/14/2023</a:t>
            </a: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1BC5DDC-3E46-8E7B-F62A-7F5B6A399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ja-JP" altLang="en-US"/>
              <a:t>コードの同時修正作業に着目したコードクローン検出結果の比較表示ツール</a:t>
            </a:r>
            <a:endParaRPr lang="en-US" altLang="ja-JP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8AFB266-DB23-6CC7-BD83-20139B578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2562F3-4A2F-4E07-B7D3-3E764FB0DEC6}" type="slidenum">
              <a:rPr lang="en-US" altLang="ja-JP" smtClean="0"/>
              <a:pPr>
                <a:defRPr/>
              </a:pPr>
              <a:t>31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6122697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4E40056-CD74-F915-C962-57ADF6908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調査結果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B7734A0-0EDF-EF21-5664-E7E04AB49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/>
              <a:t>Feb/14/2023</a:t>
            </a: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34F6FF3-C0B1-981C-FF3A-532BE1CED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ja-JP" altLang="en-US"/>
              <a:t>コードの同時修正作業に着目したコードクローン検出結果の比較表示ツール</a:t>
            </a:r>
            <a:endParaRPr lang="en-US" altLang="ja-JP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95A0A19-D5CE-3DF8-9289-501B320F2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2562F3-4A2F-4E07-B7D3-3E764FB0DEC6}" type="slidenum">
              <a:rPr lang="en-US" altLang="ja-JP" smtClean="0"/>
              <a:pPr>
                <a:defRPr/>
              </a:pPr>
              <a:t>32</a:t>
            </a:fld>
            <a:endParaRPr lang="en-US" altLang="ja-JP" dirty="0"/>
          </a:p>
        </p:txBody>
      </p:sp>
      <p:sp>
        <p:nvSpPr>
          <p:cNvPr id="12" name="コンテンツ プレースホルダー 11">
            <a:extLst>
              <a:ext uri="{FF2B5EF4-FFF2-40B4-BE49-F238E27FC236}">
                <a16:creationId xmlns:a16="http://schemas.microsoft.com/office/drawing/2014/main" id="{EE7DC926-DC2D-109D-3A07-F6F393E7F6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ja-JP" dirty="0"/>
          </a:p>
          <a:p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endParaRPr lang="en-US" altLang="ja-JP" dirty="0"/>
          </a:p>
          <a:p>
            <a:r>
              <a:rPr lang="en-US" altLang="ja-JP" dirty="0"/>
              <a:t>revision</a:t>
            </a:r>
            <a:r>
              <a:rPr lang="ja-JP" altLang="en-US"/>
              <a:t>間で修正されたコード片の</a:t>
            </a:r>
            <a:r>
              <a:rPr lang="en-US" altLang="ja-JP" dirty="0"/>
              <a:t>CC</a:t>
            </a:r>
            <a:r>
              <a:rPr lang="ja-JP" altLang="en-US"/>
              <a:t>が存在する</a:t>
            </a:r>
            <a:br>
              <a:rPr lang="en-US" altLang="ja-JP" dirty="0"/>
            </a:br>
            <a:r>
              <a:rPr lang="ja-JP" altLang="en-US"/>
              <a:t>ファイル内での</a:t>
            </a:r>
            <a:r>
              <a:rPr lang="en-US" altLang="ja-JP" dirty="0"/>
              <a:t>CC</a:t>
            </a:r>
            <a:r>
              <a:rPr lang="ja-JP" altLang="en-US"/>
              <a:t>検出数</a:t>
            </a:r>
            <a:endParaRPr lang="en-US" altLang="ja-JP" dirty="0"/>
          </a:p>
          <a:p>
            <a:pPr lvl="1"/>
            <a:r>
              <a:rPr lang="en-US" altLang="ja-JP" dirty="0"/>
              <a:t>jEdit</a:t>
            </a:r>
            <a:r>
              <a:rPr lang="ja-JP" altLang="en-US"/>
              <a:t>：上位</a:t>
            </a:r>
            <a:r>
              <a:rPr lang="en-US" altLang="ja-JP" dirty="0"/>
              <a:t>11.9%</a:t>
            </a:r>
            <a:r>
              <a:rPr lang="ja-JP" altLang="en-US"/>
              <a:t>，</a:t>
            </a:r>
            <a:r>
              <a:rPr lang="en-US" altLang="ja-JP" dirty="0"/>
              <a:t>Logisim</a:t>
            </a:r>
            <a:r>
              <a:rPr lang="ja-JP" altLang="en-US"/>
              <a:t>：上位</a:t>
            </a:r>
            <a:r>
              <a:rPr lang="en-US" altLang="ja-JP" dirty="0"/>
              <a:t>25.5%</a:t>
            </a:r>
            <a:r>
              <a:rPr lang="ja-JP" altLang="en-US"/>
              <a:t>，</a:t>
            </a:r>
            <a:r>
              <a:rPr lang="en-US" altLang="ja-JP" dirty="0"/>
              <a:t>FreeMind</a:t>
            </a:r>
            <a:r>
              <a:rPr lang="ja-JP" altLang="en-US"/>
              <a:t>：上位</a:t>
            </a:r>
            <a:r>
              <a:rPr lang="en-US" altLang="ja-JP" dirty="0"/>
              <a:t>34.8%</a:t>
            </a:r>
          </a:p>
          <a:p>
            <a:pPr marL="0" indent="0">
              <a:buNone/>
            </a:pPr>
            <a:endParaRPr lang="en-US" altLang="ja-JP" dirty="0"/>
          </a:p>
        </p:txBody>
      </p:sp>
      <p:graphicFrame>
        <p:nvGraphicFramePr>
          <p:cNvPr id="13" name="表 7">
            <a:extLst>
              <a:ext uri="{FF2B5EF4-FFF2-40B4-BE49-F238E27FC236}">
                <a16:creationId xmlns:a16="http://schemas.microsoft.com/office/drawing/2014/main" id="{D871DE89-FCCE-F608-9F81-209489AD79E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1804686"/>
              </p:ext>
            </p:extLst>
          </p:nvPr>
        </p:nvGraphicFramePr>
        <p:xfrm>
          <a:off x="609600" y="1887538"/>
          <a:ext cx="10972800" cy="1752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1862542324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796627554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997404175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4920015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/>
                        <a:t>ソフトウェア名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/>
                        <a:t>対象のコード片の個数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/>
                        <a:t>対象コード片を含む</a:t>
                      </a:r>
                      <a:br>
                        <a:rPr kumimoji="1" lang="en-US" altLang="ja-JP" dirty="0"/>
                      </a:br>
                      <a:r>
                        <a:rPr kumimoji="1" lang="ja-JP" altLang="en-US"/>
                        <a:t>ファイルの</a:t>
                      </a:r>
                      <a:r>
                        <a:rPr kumimoji="1" lang="en-US" altLang="ja-JP" dirty="0"/>
                        <a:t>CC</a:t>
                      </a:r>
                      <a:r>
                        <a:rPr kumimoji="1" lang="ja-JP" altLang="en-US"/>
                        <a:t>検出数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/>
                        <a:t>何番目か</a:t>
                      </a:r>
                      <a:r>
                        <a:rPr kumimoji="1" lang="en-US" altLang="ja-JP" dirty="0"/>
                        <a:t>/</a:t>
                      </a:r>
                      <a:r>
                        <a:rPr kumimoji="1" lang="ja-JP" altLang="en-US"/>
                        <a:t>検出ファイル数</a:t>
                      </a:r>
                      <a:endParaRPr kumimoji="1" lang="en-US" altLang="ja-JP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662379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jEdit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30</a:t>
                      </a:r>
                      <a:r>
                        <a:rPr kumimoji="1" lang="ja-JP" altLang="en-US"/>
                        <a:t>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61.4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20.3/170.0</a:t>
                      </a:r>
                      <a:endParaRPr kumimoji="1" lang="ja-JP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79705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Logisim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41</a:t>
                      </a:r>
                      <a:r>
                        <a:rPr kumimoji="1" lang="ja-JP" altLang="en-US"/>
                        <a:t>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11.4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73.1/285.6</a:t>
                      </a:r>
                      <a:endParaRPr kumimoji="1" lang="ja-JP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86375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FreeMind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4</a:t>
                      </a:r>
                      <a:r>
                        <a:rPr kumimoji="1" lang="ja-JP" altLang="en-US"/>
                        <a:t>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7.0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101.5/291.5</a:t>
                      </a:r>
                      <a:endParaRPr kumimoji="1" lang="ja-JP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120814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99032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670E0EB-C964-24BE-3175-B370D3EFD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調査結果からの考察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F53F8B5-6E84-E68E-7984-B4B1DC1077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/>
              <a:t>比較後の合計</a:t>
            </a:r>
            <a:r>
              <a:rPr lang="en-US" altLang="ja-JP" dirty="0"/>
              <a:t>CC</a:t>
            </a:r>
            <a:r>
              <a:rPr lang="ja-JP" altLang="en-US"/>
              <a:t>検出数が多いファイルには，</a:t>
            </a:r>
            <a:br>
              <a:rPr lang="en-US" altLang="ja-JP" dirty="0"/>
            </a:br>
            <a:r>
              <a:rPr lang="ja-JP" altLang="en-US"/>
              <a:t>修正されるコード片が存在する可能性が高い</a:t>
            </a:r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r>
              <a:rPr lang="ja-JP" altLang="en-US"/>
              <a:t>ファイル間での検出</a:t>
            </a:r>
            <a:r>
              <a:rPr lang="en-US" altLang="ja-JP" dirty="0"/>
              <a:t>CC</a:t>
            </a:r>
            <a:r>
              <a:rPr lang="ja-JP" altLang="en-US"/>
              <a:t>数の違いを理解することは重要</a:t>
            </a:r>
            <a:endParaRPr lang="en-US" altLang="ja-JP" dirty="0"/>
          </a:p>
          <a:p>
            <a:r>
              <a:rPr lang="ja-JP" altLang="en-US"/>
              <a:t>ファイルの組み合わせごとの差異（割合）しか理解できない</a:t>
            </a:r>
            <a:br>
              <a:rPr lang="en-US" altLang="ja-JP" dirty="0"/>
            </a:br>
            <a:r>
              <a:rPr lang="ja-JP" altLang="en-US"/>
              <a:t>散布図表示は見直すべき</a:t>
            </a:r>
            <a:br>
              <a:rPr lang="en-US" altLang="ja-JP" dirty="0"/>
            </a:br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454AD90-F820-A787-4B65-8ECC7DBC6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/>
              <a:t>Feb/14/2023</a:t>
            </a: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75617DB-86DC-9D30-716D-EF68998EC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ja-JP" altLang="en-US"/>
              <a:t>コードの同時修正作業に着目したコードクローン検出結果の比較表示ツール</a:t>
            </a:r>
            <a:endParaRPr lang="en-US" altLang="ja-JP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9BA1FA7-37C1-AD41-ABED-47D9D8409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2562F3-4A2F-4E07-B7D3-3E764FB0DEC6}" type="slidenum">
              <a:rPr lang="en-US" altLang="ja-JP" smtClean="0"/>
              <a:pPr>
                <a:defRPr/>
              </a:pPr>
              <a:t>33</a:t>
            </a:fld>
            <a:endParaRPr lang="en-US" altLang="ja-JP" dirty="0"/>
          </a:p>
        </p:txBody>
      </p:sp>
      <p:sp>
        <p:nvSpPr>
          <p:cNvPr id="7" name="下矢印 6">
            <a:extLst>
              <a:ext uri="{FF2B5EF4-FFF2-40B4-BE49-F238E27FC236}">
                <a16:creationId xmlns:a16="http://schemas.microsoft.com/office/drawing/2014/main" id="{10226A16-FE35-552C-7B65-9E250BEEF30D}"/>
              </a:ext>
            </a:extLst>
          </p:cNvPr>
          <p:cNvSpPr/>
          <p:nvPr/>
        </p:nvSpPr>
        <p:spPr>
          <a:xfrm>
            <a:off x="4966138" y="2890345"/>
            <a:ext cx="2259724" cy="654269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0288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3015E0-C0F8-F1D0-F78F-9AE5E2262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CloneSet View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F9CCD86-4B8E-F80E-8C26-8F90BE37D3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/>
              <a:t>ファイルツリーにより，特定のファイル探索が容易に</a:t>
            </a:r>
            <a:endParaRPr lang="en-US" altLang="ja-JP" dirty="0"/>
          </a:p>
          <a:p>
            <a:pPr lvl="1"/>
            <a:r>
              <a:rPr lang="ja-JP" altLang="en-US"/>
              <a:t>問題点</a:t>
            </a:r>
            <a:r>
              <a:rPr lang="en-US" altLang="ja-JP" dirty="0"/>
              <a:t>1</a:t>
            </a:r>
            <a:r>
              <a:rPr lang="ja-JP" altLang="en-US"/>
              <a:t>を解決</a:t>
            </a:r>
            <a:endParaRPr lang="en-US" altLang="ja-JP" dirty="0"/>
          </a:p>
          <a:p>
            <a:r>
              <a:rPr kumimoji="1" lang="ja-JP" altLang="en-US"/>
              <a:t>ファイル内で検出された</a:t>
            </a:r>
            <a:r>
              <a:rPr kumimoji="1" lang="en-US" altLang="ja-JP" dirty="0"/>
              <a:t>CC</a:t>
            </a:r>
            <a:r>
              <a:rPr kumimoji="1" lang="ja-JP" altLang="en-US"/>
              <a:t>のクローンセットを</a:t>
            </a:r>
            <a:r>
              <a:rPr kumimoji="1" lang="en-US" altLang="ja-JP" dirty="0"/>
              <a:t>1</a:t>
            </a:r>
            <a:r>
              <a:rPr kumimoji="1" lang="ja-JP" altLang="en-US"/>
              <a:t>度に確認可能</a:t>
            </a:r>
            <a:endParaRPr kumimoji="1" lang="en-US" altLang="ja-JP" dirty="0"/>
          </a:p>
          <a:p>
            <a:pPr lvl="1"/>
            <a:r>
              <a:rPr lang="ja-JP" altLang="en-US"/>
              <a:t>トグル展開のみで，選択ファイル内で検出された</a:t>
            </a:r>
            <a:br>
              <a:rPr lang="en-US" altLang="ja-JP" dirty="0"/>
            </a:br>
            <a:r>
              <a:rPr lang="ja-JP" altLang="en-US"/>
              <a:t>全ての</a:t>
            </a:r>
            <a:r>
              <a:rPr lang="en-US" altLang="ja-JP" dirty="0"/>
              <a:t>CC</a:t>
            </a:r>
            <a:r>
              <a:rPr lang="ja-JP" altLang="en-US"/>
              <a:t>とそのクローンセットを確認可能</a:t>
            </a:r>
            <a:endParaRPr lang="en-US" altLang="ja-JP" dirty="0"/>
          </a:p>
          <a:p>
            <a:pPr lvl="1"/>
            <a:r>
              <a:rPr kumimoji="1" lang="en-US" altLang="ja-JP" dirty="0"/>
              <a:t>CC</a:t>
            </a:r>
            <a:r>
              <a:rPr kumimoji="1" lang="ja-JP" altLang="en-US"/>
              <a:t>の確認に画面遷移が不要</a:t>
            </a:r>
            <a:endParaRPr kumimoji="1" lang="en-US" altLang="ja-JP" dirty="0"/>
          </a:p>
          <a:p>
            <a:pPr lvl="1"/>
            <a:r>
              <a:rPr lang="ja-JP" altLang="en-US"/>
              <a:t>問題点</a:t>
            </a:r>
            <a:r>
              <a:rPr lang="en-US" altLang="ja-JP" dirty="0"/>
              <a:t>2</a:t>
            </a:r>
            <a:r>
              <a:rPr lang="ja-JP" altLang="en-US"/>
              <a:t>を解決</a:t>
            </a:r>
            <a:endParaRPr kumimoji="1" lang="en-US" altLang="ja-JP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C17A551-9196-C0EE-94F3-DAAE173EA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/>
              <a:t>Feb/14/2023</a:t>
            </a: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BA82507-8894-7980-04A6-62BDB5467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ja-JP" altLang="en-US"/>
              <a:t>コードの同時修正作業に着目したコードクローン検出結果の比較表示ツール</a:t>
            </a:r>
            <a:endParaRPr lang="en-US" altLang="ja-JP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63430D3-AAFD-85CD-7BA9-C29449CB8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2562F3-4A2F-4E07-B7D3-3E764FB0DEC6}" type="slidenum">
              <a:rPr lang="en-US" altLang="ja-JP" smtClean="0"/>
              <a:pPr>
                <a:defRPr/>
              </a:pPr>
              <a:t>34</a:t>
            </a:fld>
            <a:endParaRPr lang="en-US" altLang="ja-JP" dirty="0"/>
          </a:p>
        </p:txBody>
      </p:sp>
      <p:pic>
        <p:nvPicPr>
          <p:cNvPr id="8" name="図 7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B271CCB4-06AC-CC52-5780-16F817237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135" y="3290148"/>
            <a:ext cx="2090464" cy="3199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6858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D4ED4F13-FA52-66C2-5EB2-334609FD18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938" y="2654231"/>
            <a:ext cx="2452013" cy="375292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5B9682A6-ED93-6E09-8A85-C8F913E66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クローンリスト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889AE48-8D39-0D40-BC23-3055875A7D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/>
              <a:t>選択ファイルにおいて，以下の内容を表示</a:t>
            </a:r>
            <a:endParaRPr lang="en-US" altLang="ja-JP" dirty="0"/>
          </a:p>
          <a:p>
            <a:pPr lvl="1"/>
            <a:r>
              <a:rPr lang="ja-JP" altLang="en-US"/>
              <a:t>そのファイル内で検出された全ての</a:t>
            </a:r>
            <a:r>
              <a:rPr lang="en-US" altLang="ja-JP" dirty="0"/>
              <a:t>CC</a:t>
            </a:r>
            <a:r>
              <a:rPr lang="ja-JP" altLang="en-US"/>
              <a:t>とそのクローンセット</a:t>
            </a:r>
            <a:endParaRPr lang="en-US" altLang="ja-JP" dirty="0"/>
          </a:p>
          <a:p>
            <a:r>
              <a:rPr lang="ja-JP" altLang="en-US"/>
              <a:t>表示順</a:t>
            </a:r>
            <a:endParaRPr lang="en-US" altLang="ja-JP" dirty="0"/>
          </a:p>
          <a:p>
            <a:pPr lvl="1"/>
            <a:r>
              <a:rPr lang="ja-JP" altLang="en-US"/>
              <a:t>少なくとも</a:t>
            </a:r>
            <a:r>
              <a:rPr lang="en-US" altLang="ja-JP" dirty="0"/>
              <a:t>1</a:t>
            </a:r>
            <a:r>
              <a:rPr lang="ja-JP" altLang="en-US"/>
              <a:t>つ，一致している</a:t>
            </a:r>
            <a:r>
              <a:rPr lang="en-US" altLang="ja-JP" dirty="0"/>
              <a:t>CC</a:t>
            </a:r>
            <a:r>
              <a:rPr lang="ja-JP" altLang="en-US"/>
              <a:t>があるクローンセット</a:t>
            </a:r>
            <a:endParaRPr lang="en-US" altLang="ja-JP" dirty="0"/>
          </a:p>
          <a:p>
            <a:pPr lvl="1"/>
            <a:r>
              <a:rPr lang="ja-JP" altLang="en-US"/>
              <a:t>上記以外の</a:t>
            </a:r>
            <a:r>
              <a:rPr lang="en-US" altLang="ja-JP" dirty="0"/>
              <a:t>1</a:t>
            </a:r>
            <a:r>
              <a:rPr lang="ja-JP" altLang="en-US"/>
              <a:t>つ目の検出結果のクローンセット</a:t>
            </a:r>
            <a:endParaRPr lang="en-US" altLang="ja-JP" dirty="0"/>
          </a:p>
          <a:p>
            <a:pPr lvl="1"/>
            <a:r>
              <a:rPr lang="ja-JP" altLang="en-US"/>
              <a:t>上記以外の</a:t>
            </a:r>
            <a:r>
              <a:rPr lang="en-US" altLang="ja-JP" dirty="0"/>
              <a:t>2</a:t>
            </a:r>
            <a:r>
              <a:rPr lang="ja-JP" altLang="en-US"/>
              <a:t>つ目の検出結果のクローンセット</a:t>
            </a:r>
            <a:endParaRPr lang="en-US" altLang="ja-JP" dirty="0"/>
          </a:p>
          <a:p>
            <a:r>
              <a:rPr kumimoji="1" lang="ja-JP" altLang="en-US"/>
              <a:t>選択すると，ソースコードで確認可能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1694A67-460B-AA76-2DB2-7DD38D7D9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/>
              <a:t>Feb/14/2023</a:t>
            </a: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7930E6C-16D3-A658-D7F9-C3E6C67F5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ja-JP" altLang="en-US"/>
              <a:t>コードの同時修正作業に着目したコードクローン検出結果の比較表示ツール</a:t>
            </a:r>
            <a:endParaRPr lang="en-US" altLang="ja-JP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678675C-D9CD-4D43-29FD-120A71A3B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2562F3-4A2F-4E07-B7D3-3E764FB0DEC6}" type="slidenum">
              <a:rPr lang="en-US" altLang="ja-JP" smtClean="0"/>
              <a:pPr>
                <a:defRPr/>
              </a:pPr>
              <a:t>35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791720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 descr="グラフ&#10;&#10;自動的に生成された説明">
            <a:extLst>
              <a:ext uri="{FF2B5EF4-FFF2-40B4-BE49-F238E27FC236}">
                <a16:creationId xmlns:a16="http://schemas.microsoft.com/office/drawing/2014/main" id="{57666DE0-2B46-5223-440C-BA149A399E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191" y="3294432"/>
            <a:ext cx="5276738" cy="2044455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B217B242-160C-1CFE-A8A9-09B6FAF34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複合グラフ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54BD9D4-D68B-26CD-4EAC-5A47BDBC91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/>
              <a:t>一致率が低く，</a:t>
            </a:r>
            <a:r>
              <a:rPr kumimoji="1" lang="en-US" altLang="ja-JP" dirty="0"/>
              <a:t>CC</a:t>
            </a:r>
            <a:r>
              <a:rPr kumimoji="1" lang="ja-JP" altLang="en-US"/>
              <a:t>検出数が多いファイルから順に表示</a:t>
            </a:r>
            <a:endParaRPr kumimoji="1" lang="en-US" altLang="ja-JP" dirty="0"/>
          </a:p>
          <a:p>
            <a:r>
              <a:rPr kumimoji="1" lang="ja-JP" altLang="en-US"/>
              <a:t>折れ線グラフ</a:t>
            </a:r>
            <a:endParaRPr kumimoji="1" lang="en-US" altLang="ja-JP" dirty="0"/>
          </a:p>
          <a:p>
            <a:pPr lvl="1"/>
            <a:r>
              <a:rPr lang="ja-JP" altLang="en-US"/>
              <a:t>検出</a:t>
            </a:r>
            <a:r>
              <a:rPr lang="en-US" altLang="ja-JP" dirty="0"/>
              <a:t>CC</a:t>
            </a:r>
            <a:r>
              <a:rPr lang="ja-JP" altLang="en-US"/>
              <a:t>の一致率をファイル単位で表示</a:t>
            </a:r>
            <a:endParaRPr lang="en-US" altLang="ja-JP" dirty="0"/>
          </a:p>
          <a:p>
            <a:r>
              <a:rPr kumimoji="1" lang="ja-JP" altLang="en-US"/>
              <a:t>積み上げ棒グラフ</a:t>
            </a:r>
            <a:endParaRPr kumimoji="1" lang="en-US" altLang="ja-JP" dirty="0"/>
          </a:p>
          <a:p>
            <a:pPr lvl="1"/>
            <a:r>
              <a:rPr lang="ja-JP" altLang="en-US"/>
              <a:t>検出</a:t>
            </a:r>
            <a:r>
              <a:rPr lang="en-US" altLang="ja-JP" dirty="0"/>
              <a:t>CC</a:t>
            </a:r>
            <a:r>
              <a:rPr lang="ja-JP" altLang="en-US"/>
              <a:t>数をファイル単位で表示</a:t>
            </a:r>
            <a:endParaRPr lang="en-US" altLang="ja-JP" dirty="0"/>
          </a:p>
          <a:p>
            <a:pPr lvl="1"/>
            <a:r>
              <a:rPr lang="ja-JP" altLang="en-US"/>
              <a:t>紫：一致した</a:t>
            </a:r>
            <a:r>
              <a:rPr lang="en-US" altLang="ja-JP" dirty="0"/>
              <a:t>CC</a:t>
            </a:r>
            <a:r>
              <a:rPr lang="ja-JP" altLang="en-US"/>
              <a:t>数</a:t>
            </a:r>
            <a:endParaRPr lang="en-US" altLang="ja-JP" dirty="0"/>
          </a:p>
          <a:p>
            <a:pPr lvl="1"/>
            <a:r>
              <a:rPr kumimoji="1" lang="ja-JP" altLang="en-US"/>
              <a:t>赤：</a:t>
            </a:r>
            <a:r>
              <a:rPr kumimoji="1" lang="en-US" altLang="ja-JP" dirty="0"/>
              <a:t>1</a:t>
            </a:r>
            <a:r>
              <a:rPr kumimoji="1" lang="ja-JP" altLang="en-US"/>
              <a:t>つ目の検出結果の不一致</a:t>
            </a:r>
            <a:r>
              <a:rPr kumimoji="1" lang="en-US" altLang="ja-JP" dirty="0"/>
              <a:t>CC</a:t>
            </a:r>
            <a:r>
              <a:rPr kumimoji="1" lang="ja-JP" altLang="en-US"/>
              <a:t>数</a:t>
            </a:r>
            <a:endParaRPr kumimoji="1" lang="en-US" altLang="ja-JP" dirty="0"/>
          </a:p>
          <a:p>
            <a:pPr lvl="1"/>
            <a:r>
              <a:rPr lang="ja-JP" altLang="en-US"/>
              <a:t>青：</a:t>
            </a:r>
            <a:r>
              <a:rPr lang="en-US" altLang="ja-JP" dirty="0"/>
              <a:t>2</a:t>
            </a:r>
            <a:r>
              <a:rPr lang="ja-JP" altLang="en-US"/>
              <a:t>つ目の検出結果の不一致</a:t>
            </a:r>
            <a:r>
              <a:rPr lang="en-US" altLang="ja-JP" dirty="0"/>
              <a:t>CC</a:t>
            </a:r>
            <a:r>
              <a:rPr lang="ja-JP" altLang="en-US"/>
              <a:t>数</a:t>
            </a:r>
            <a:endParaRPr lang="en-US" altLang="ja-JP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8200213-3A95-20C6-F898-F69A846A6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/>
              <a:t>Feb/14/2023</a:t>
            </a: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CB98973-0C49-A416-345E-888B8A959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ja-JP" altLang="en-US"/>
              <a:t>コードの同時修正作業に着目したコードクローン検出結果の比較表示ツール</a:t>
            </a:r>
            <a:endParaRPr lang="en-US" altLang="ja-JP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09836D6-608B-BFF0-A3B0-E3822CA61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2562F3-4A2F-4E07-B7D3-3E764FB0DEC6}" type="slidenum">
              <a:rPr lang="en-US" altLang="ja-JP" smtClean="0"/>
              <a:pPr>
                <a:defRPr/>
              </a:pPr>
              <a:t>36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9909044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8FCEA61-4AEF-5FFD-F3AF-EF071C00C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新規機能を使用した同時修正の検討方法</a:t>
            </a:r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85DD5C7B-0F59-4D8B-BFDB-FC742804D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Feb/14/2023</a:t>
            </a:r>
            <a:endParaRPr lang="en-US" altLang="ja-JP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FAFD689-687E-D20C-EAE0-F68181935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884F58-92E9-475B-A17B-82F418F27307}" type="slidenum">
              <a:rPr lang="en-US" altLang="ja-JP" smtClean="0"/>
              <a:pPr>
                <a:defRPr/>
              </a:pPr>
              <a:t>37</a:t>
            </a:fld>
            <a:endParaRPr lang="en-US" altLang="ja-JP" dirty="0"/>
          </a:p>
        </p:txBody>
      </p:sp>
      <p:pic>
        <p:nvPicPr>
          <p:cNvPr id="6" name="図 5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B6FEFA1F-94F1-8D97-D0FA-0786D2B990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082" y="1512519"/>
            <a:ext cx="9200196" cy="4701600"/>
          </a:xfrm>
          <a:prstGeom prst="rect">
            <a:avLst/>
          </a:prstGeom>
        </p:spPr>
      </p:pic>
      <p:pic>
        <p:nvPicPr>
          <p:cNvPr id="10" name="図 9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87EC480A-DBDB-BBFE-5C23-C5B204D2A8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614" y="3003821"/>
            <a:ext cx="9165019" cy="3331893"/>
          </a:xfrm>
          <a:prstGeom prst="rect">
            <a:avLst/>
          </a:prstGeom>
        </p:spPr>
      </p:pic>
      <p:pic>
        <p:nvPicPr>
          <p:cNvPr id="19" name="図 18" descr="テキスト&#10;&#10;自動的に生成された説明">
            <a:extLst>
              <a:ext uri="{FF2B5EF4-FFF2-40B4-BE49-F238E27FC236}">
                <a16:creationId xmlns:a16="http://schemas.microsoft.com/office/drawing/2014/main" id="{AC148795-54AA-C66D-5CE5-B65E638B06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614" y="2955723"/>
            <a:ext cx="9200196" cy="3304906"/>
          </a:xfrm>
          <a:prstGeom prst="rect">
            <a:avLst/>
          </a:prstGeom>
        </p:spPr>
      </p:pic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AD69A91A-F1F4-F4F7-40D5-A6DA8B73FEB6}"/>
              </a:ext>
            </a:extLst>
          </p:cNvPr>
          <p:cNvSpPr/>
          <p:nvPr/>
        </p:nvSpPr>
        <p:spPr>
          <a:xfrm>
            <a:off x="1608082" y="2955723"/>
            <a:ext cx="2007954" cy="193493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角丸四角形吹き出し 16">
            <a:extLst>
              <a:ext uri="{FF2B5EF4-FFF2-40B4-BE49-F238E27FC236}">
                <a16:creationId xmlns:a16="http://schemas.microsoft.com/office/drawing/2014/main" id="{F0675612-F463-BDC7-8E5E-B7D73D097F61}"/>
              </a:ext>
            </a:extLst>
          </p:cNvPr>
          <p:cNvSpPr/>
          <p:nvPr/>
        </p:nvSpPr>
        <p:spPr>
          <a:xfrm>
            <a:off x="186592" y="4376588"/>
            <a:ext cx="1925988" cy="797487"/>
          </a:xfrm>
          <a:prstGeom prst="wedgeRoundRectCallout">
            <a:avLst>
              <a:gd name="adj1" fmla="val 44512"/>
              <a:gd name="adj2" fmla="val -66420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Font typeface="+mj-lt"/>
              <a:buAutoNum type="arabicPeriod"/>
            </a:pPr>
            <a:r>
              <a:rPr kumimoji="1" lang="ja-JP" altLang="en-US" sz="1400"/>
              <a:t>ファイルを選択</a:t>
            </a:r>
          </a:p>
        </p:txBody>
      </p:sp>
    </p:spTree>
    <p:extLst>
      <p:ext uri="{BB962C8B-B14F-4D97-AF65-F5344CB8AC3E}">
        <p14:creationId xmlns:p14="http://schemas.microsoft.com/office/powerpoint/2010/main" val="5650810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8FCEA61-4AEF-5FFD-F3AF-EF071C00C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新規機能を使用した同時修正の検討方法</a:t>
            </a:r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85DD5C7B-0F59-4D8B-BFDB-FC742804D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Feb/14/2023</a:t>
            </a:r>
            <a:endParaRPr lang="en-US" altLang="ja-JP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FAFD689-687E-D20C-EAE0-F68181935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884F58-92E9-475B-A17B-82F418F27307}" type="slidenum">
              <a:rPr lang="en-US" altLang="ja-JP" smtClean="0"/>
              <a:pPr>
                <a:defRPr/>
              </a:pPr>
              <a:t>38</a:t>
            </a:fld>
            <a:endParaRPr lang="en-US" altLang="ja-JP" dirty="0"/>
          </a:p>
        </p:txBody>
      </p:sp>
      <p:pic>
        <p:nvPicPr>
          <p:cNvPr id="6" name="図 5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B6FEFA1F-94F1-8D97-D0FA-0786D2B990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082" y="1512519"/>
            <a:ext cx="9200196" cy="4701600"/>
          </a:xfrm>
          <a:prstGeom prst="rect">
            <a:avLst/>
          </a:prstGeom>
        </p:spPr>
      </p:pic>
      <p:pic>
        <p:nvPicPr>
          <p:cNvPr id="10" name="図 9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87EC480A-DBDB-BBFE-5C23-C5B204D2A8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614" y="3003821"/>
            <a:ext cx="9165019" cy="3331893"/>
          </a:xfrm>
          <a:prstGeom prst="rect">
            <a:avLst/>
          </a:prstGeom>
        </p:spPr>
      </p:pic>
      <p:pic>
        <p:nvPicPr>
          <p:cNvPr id="16" name="図 15" descr="テキスト&#10;&#10;自動的に生成された説明">
            <a:extLst>
              <a:ext uri="{FF2B5EF4-FFF2-40B4-BE49-F238E27FC236}">
                <a16:creationId xmlns:a16="http://schemas.microsoft.com/office/drawing/2014/main" id="{9CDA8673-C799-4014-C2DE-F0C5279A93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846" y="2954994"/>
            <a:ext cx="9196553" cy="3353732"/>
          </a:xfrm>
          <a:prstGeom prst="rect">
            <a:avLst/>
          </a:prstGeom>
        </p:spPr>
      </p:pic>
      <p:pic>
        <p:nvPicPr>
          <p:cNvPr id="8" name="図 7" descr="グラフィカル ユーザー インターフェイス, テキスト&#10;&#10;自動的に生成された説明">
            <a:extLst>
              <a:ext uri="{FF2B5EF4-FFF2-40B4-BE49-F238E27FC236}">
                <a16:creationId xmlns:a16="http://schemas.microsoft.com/office/drawing/2014/main" id="{C1953AF8-BEBB-92DE-DDA7-238F0E722E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846" y="2973344"/>
            <a:ext cx="9212317" cy="3353732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D264A97D-2E0B-3856-3D1B-8A58616F4BF0}"/>
              </a:ext>
            </a:extLst>
          </p:cNvPr>
          <p:cNvSpPr/>
          <p:nvPr/>
        </p:nvSpPr>
        <p:spPr>
          <a:xfrm>
            <a:off x="1604437" y="4927044"/>
            <a:ext cx="2007954" cy="140867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6ED1057C-DD9F-7574-A4B3-50AFD3AD1250}"/>
              </a:ext>
            </a:extLst>
          </p:cNvPr>
          <p:cNvSpPr/>
          <p:nvPr/>
        </p:nvSpPr>
        <p:spPr>
          <a:xfrm>
            <a:off x="3612390" y="2954994"/>
            <a:ext cx="3647391" cy="339043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角丸四角形吹き出し 11">
            <a:extLst>
              <a:ext uri="{FF2B5EF4-FFF2-40B4-BE49-F238E27FC236}">
                <a16:creationId xmlns:a16="http://schemas.microsoft.com/office/drawing/2014/main" id="{B83E6C55-242C-6317-091B-CCBF76641A1D}"/>
              </a:ext>
            </a:extLst>
          </p:cNvPr>
          <p:cNvSpPr/>
          <p:nvPr/>
        </p:nvSpPr>
        <p:spPr>
          <a:xfrm>
            <a:off x="251109" y="5668402"/>
            <a:ext cx="1925988" cy="797487"/>
          </a:xfrm>
          <a:prstGeom prst="wedgeRoundRectCallout">
            <a:avLst>
              <a:gd name="adj1" fmla="val 32283"/>
              <a:gd name="adj2" fmla="val -43835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1400"/>
              <a:t>選択ファイルの</a:t>
            </a:r>
            <a:br>
              <a:rPr lang="en-US" altLang="ja-JP" sz="1400" dirty="0"/>
            </a:br>
            <a:r>
              <a:rPr lang="ja-JP" altLang="en-US" sz="1400"/>
              <a:t>クローンセットを表示</a:t>
            </a:r>
            <a:endParaRPr kumimoji="1" lang="ja-JP" altLang="en-US" sz="1400"/>
          </a:p>
        </p:txBody>
      </p:sp>
      <p:sp>
        <p:nvSpPr>
          <p:cNvPr id="13" name="角丸四角形吹き出し 12">
            <a:extLst>
              <a:ext uri="{FF2B5EF4-FFF2-40B4-BE49-F238E27FC236}">
                <a16:creationId xmlns:a16="http://schemas.microsoft.com/office/drawing/2014/main" id="{30C858C0-A96D-939A-BF7E-DFF5541805A9}"/>
              </a:ext>
            </a:extLst>
          </p:cNvPr>
          <p:cNvSpPr/>
          <p:nvPr/>
        </p:nvSpPr>
        <p:spPr>
          <a:xfrm>
            <a:off x="7322337" y="5570910"/>
            <a:ext cx="1925988" cy="797487"/>
          </a:xfrm>
          <a:prstGeom prst="wedgeRoundRectCallout">
            <a:avLst>
              <a:gd name="adj1" fmla="val 32283"/>
              <a:gd name="adj2" fmla="val -43835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1400"/>
              <a:t>選択ファイルの</a:t>
            </a:r>
            <a:br>
              <a:rPr lang="en-US" altLang="ja-JP" sz="1400" dirty="0"/>
            </a:br>
            <a:r>
              <a:rPr lang="ja-JP" altLang="en-US" sz="1400"/>
              <a:t>ソースコードを表示</a:t>
            </a:r>
            <a:endParaRPr kumimoji="1" lang="ja-JP" altLang="en-US" sz="1400"/>
          </a:p>
        </p:txBody>
      </p:sp>
    </p:spTree>
    <p:extLst>
      <p:ext uri="{BB962C8B-B14F-4D97-AF65-F5344CB8AC3E}">
        <p14:creationId xmlns:p14="http://schemas.microsoft.com/office/powerpoint/2010/main" val="20027397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8FCEA61-4AEF-5FFD-F3AF-EF071C00C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新規機能を使用した同時修正の検討方法</a:t>
            </a:r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85DD5C7B-0F59-4D8B-BFDB-FC742804D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Feb/14/2023</a:t>
            </a:r>
            <a:endParaRPr lang="en-US" altLang="ja-JP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FAFD689-687E-D20C-EAE0-F68181935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884F58-92E9-475B-A17B-82F418F27307}" type="slidenum">
              <a:rPr lang="en-US" altLang="ja-JP" smtClean="0"/>
              <a:pPr>
                <a:defRPr/>
              </a:pPr>
              <a:t>39</a:t>
            </a:fld>
            <a:endParaRPr lang="en-US" altLang="ja-JP" dirty="0"/>
          </a:p>
        </p:txBody>
      </p:sp>
      <p:pic>
        <p:nvPicPr>
          <p:cNvPr id="6" name="図 5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B6FEFA1F-94F1-8D97-D0FA-0786D2B990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082" y="1512519"/>
            <a:ext cx="9200196" cy="4701600"/>
          </a:xfrm>
          <a:prstGeom prst="rect">
            <a:avLst/>
          </a:prstGeom>
        </p:spPr>
      </p:pic>
      <p:pic>
        <p:nvPicPr>
          <p:cNvPr id="10" name="図 9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87EC480A-DBDB-BBFE-5C23-C5B204D2A8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614" y="3003821"/>
            <a:ext cx="9165019" cy="3331893"/>
          </a:xfrm>
          <a:prstGeom prst="rect">
            <a:avLst/>
          </a:prstGeom>
        </p:spPr>
      </p:pic>
      <p:pic>
        <p:nvPicPr>
          <p:cNvPr id="16" name="図 15" descr="テキスト&#10;&#10;自動的に生成された説明">
            <a:extLst>
              <a:ext uri="{FF2B5EF4-FFF2-40B4-BE49-F238E27FC236}">
                <a16:creationId xmlns:a16="http://schemas.microsoft.com/office/drawing/2014/main" id="{9CDA8673-C799-4014-C2DE-F0C5279A93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846" y="2954994"/>
            <a:ext cx="9196553" cy="3353732"/>
          </a:xfrm>
          <a:prstGeom prst="rect">
            <a:avLst/>
          </a:prstGeom>
        </p:spPr>
      </p:pic>
      <p:pic>
        <p:nvPicPr>
          <p:cNvPr id="8" name="図 7" descr="グラフィカル ユーザー インターフェイス, テキスト&#10;&#10;自動的に生成された説明">
            <a:extLst>
              <a:ext uri="{FF2B5EF4-FFF2-40B4-BE49-F238E27FC236}">
                <a16:creationId xmlns:a16="http://schemas.microsoft.com/office/drawing/2014/main" id="{C1953AF8-BEBB-92DE-DDA7-238F0E722E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846" y="2973344"/>
            <a:ext cx="9212317" cy="3353732"/>
          </a:xfrm>
          <a:prstGeom prst="rect">
            <a:avLst/>
          </a:prstGeom>
        </p:spPr>
      </p:pic>
      <p:pic>
        <p:nvPicPr>
          <p:cNvPr id="9" name="図 8" descr="グラフィカル ユーザー インターフェイス, テキスト&#10;&#10;自動的に生成された説明">
            <a:extLst>
              <a:ext uri="{FF2B5EF4-FFF2-40B4-BE49-F238E27FC236}">
                <a16:creationId xmlns:a16="http://schemas.microsoft.com/office/drawing/2014/main" id="{84830AEA-A0B6-C480-1E24-C26C41BD66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966" y="2985470"/>
            <a:ext cx="9200196" cy="3321667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FA2A1DD2-0E29-B3CA-2192-2242189FE1AB}"/>
              </a:ext>
            </a:extLst>
          </p:cNvPr>
          <p:cNvSpPr/>
          <p:nvPr/>
        </p:nvSpPr>
        <p:spPr>
          <a:xfrm>
            <a:off x="1604437" y="4927044"/>
            <a:ext cx="2007954" cy="140867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角丸四角形吹き出し 10">
            <a:extLst>
              <a:ext uri="{FF2B5EF4-FFF2-40B4-BE49-F238E27FC236}">
                <a16:creationId xmlns:a16="http://schemas.microsoft.com/office/drawing/2014/main" id="{57B853EB-8426-0A85-2C3B-DB93A4ADCC94}"/>
              </a:ext>
            </a:extLst>
          </p:cNvPr>
          <p:cNvSpPr/>
          <p:nvPr/>
        </p:nvSpPr>
        <p:spPr>
          <a:xfrm>
            <a:off x="2898773" y="5473110"/>
            <a:ext cx="1925988" cy="797487"/>
          </a:xfrm>
          <a:prstGeom prst="wedgeRoundRectCallout">
            <a:avLst>
              <a:gd name="adj1" fmla="val -60265"/>
              <a:gd name="adj2" fmla="val -11066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Font typeface="+mj-lt"/>
              <a:buAutoNum type="arabicPeriod" startAt="2"/>
            </a:pPr>
            <a:r>
              <a:rPr kumimoji="1" lang="en-US" altLang="ja-JP" sz="1400" dirty="0"/>
              <a:t>CC</a:t>
            </a:r>
            <a:r>
              <a:rPr kumimoji="1" lang="ja-JP" altLang="en-US" sz="1400"/>
              <a:t>を選択</a:t>
            </a:r>
          </a:p>
        </p:txBody>
      </p:sp>
    </p:spTree>
    <p:extLst>
      <p:ext uri="{BB962C8B-B14F-4D97-AF65-F5344CB8AC3E}">
        <p14:creationId xmlns:p14="http://schemas.microsoft.com/office/powerpoint/2010/main" val="12560313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49C67E3-E123-5923-C4AC-0C15377EF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CCX[1]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A58B0FE-48C3-0541-1FCB-B0491792C9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CC</a:t>
            </a:r>
            <a:r>
              <a:rPr kumimoji="1" lang="ja-JP" altLang="en-US"/>
              <a:t>検出</a:t>
            </a:r>
            <a:r>
              <a:rPr kumimoji="1" lang="en-US" altLang="ja-JP" dirty="0"/>
              <a:t>, </a:t>
            </a:r>
            <a:r>
              <a:rPr kumimoji="1" lang="ja-JP" altLang="en-US"/>
              <a:t>分析ができる</a:t>
            </a:r>
            <a:r>
              <a:rPr kumimoji="1" lang="en-US" altLang="ja-JP" dirty="0"/>
              <a:t>Web</a:t>
            </a:r>
            <a:r>
              <a:rPr kumimoji="1" lang="ja-JP" altLang="en-US"/>
              <a:t>アプリケーション</a:t>
            </a:r>
            <a:endParaRPr kumimoji="1" lang="en-US" altLang="ja-JP" dirty="0"/>
          </a:p>
          <a:p>
            <a:r>
              <a:rPr lang="en-US" altLang="ja-JP" dirty="0"/>
              <a:t>4</a:t>
            </a:r>
            <a:r>
              <a:rPr lang="ja-JP" altLang="en-US"/>
              <a:t>種類の</a:t>
            </a:r>
            <a:r>
              <a:rPr lang="en-US" altLang="ja-JP" dirty="0"/>
              <a:t>CC</a:t>
            </a:r>
            <a:r>
              <a:rPr lang="ja-JP" altLang="en-US"/>
              <a:t>検出ツールを使用可能</a:t>
            </a:r>
            <a:endParaRPr lang="en-US" altLang="ja-JP" dirty="0"/>
          </a:p>
          <a:p>
            <a:r>
              <a:rPr lang="ja-JP" altLang="en-US"/>
              <a:t>同一のソースコードに対して，</a:t>
            </a:r>
            <a:br>
              <a:rPr lang="en-US" altLang="ja-JP" dirty="0"/>
            </a:br>
            <a:r>
              <a:rPr lang="ja-JP" altLang="en-US"/>
              <a:t>異なる</a:t>
            </a:r>
            <a:r>
              <a:rPr lang="en-US" altLang="ja-JP" dirty="0"/>
              <a:t>2</a:t>
            </a:r>
            <a:r>
              <a:rPr lang="ja-JP" altLang="en-US"/>
              <a:t>つの検出結果の比較が可能</a:t>
            </a:r>
            <a:endParaRPr lang="en-US" altLang="ja-JP" dirty="0"/>
          </a:p>
          <a:p>
            <a:pPr lvl="1"/>
            <a:r>
              <a:rPr lang="en-US" altLang="ja-JP" dirty="0"/>
              <a:t>CC</a:t>
            </a:r>
            <a:r>
              <a:rPr lang="ja-JP" altLang="en-US"/>
              <a:t>ペアの差異を表す散布図を表示</a:t>
            </a:r>
            <a:endParaRPr lang="en-US" altLang="ja-JP" dirty="0"/>
          </a:p>
          <a:p>
            <a:pPr lvl="2"/>
            <a:r>
              <a:rPr lang="ja-JP" altLang="en-US"/>
              <a:t>縦横にファイルが並ぶ</a:t>
            </a:r>
            <a:endParaRPr lang="en-US" altLang="ja-JP" dirty="0"/>
          </a:p>
          <a:p>
            <a:pPr lvl="2"/>
            <a:r>
              <a:rPr lang="ja-JP" altLang="en-US"/>
              <a:t>ファイルの組み合わせごとにマス目が存在</a:t>
            </a:r>
            <a:endParaRPr lang="en-US" altLang="ja-JP" dirty="0"/>
          </a:p>
          <a:p>
            <a:pPr lvl="1"/>
            <a:r>
              <a:rPr lang="ja-JP" altLang="en-US"/>
              <a:t>修正コード片の</a:t>
            </a:r>
            <a:r>
              <a:rPr lang="en-US" altLang="ja-JP" dirty="0"/>
              <a:t>CC</a:t>
            </a:r>
            <a:r>
              <a:rPr lang="ja-JP" altLang="en-US"/>
              <a:t>の同時修正を支援</a:t>
            </a:r>
            <a:endParaRPr lang="en-US" altLang="ja-JP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178D01A-6AEB-2403-490F-C8F2D639D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/>
              <a:t>Feb/14/2023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B769643-5963-42BE-1D03-53AE775AD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2562F3-4A2F-4E07-B7D3-3E764FB0DEC6}" type="slidenum">
              <a:rPr lang="en-US" altLang="ja-JP" smtClean="0"/>
              <a:pPr>
                <a:defRPr/>
              </a:pPr>
              <a:t>4</a:t>
            </a:fld>
            <a:endParaRPr lang="en-US" altLang="ja-JP" dirty="0"/>
          </a:p>
        </p:txBody>
      </p:sp>
      <p:pic>
        <p:nvPicPr>
          <p:cNvPr id="10" name="図 9" descr="グラフ, 散布図&#10;&#10;自動的に生成された説明">
            <a:extLst>
              <a:ext uri="{FF2B5EF4-FFF2-40B4-BE49-F238E27FC236}">
                <a16:creationId xmlns:a16="http://schemas.microsoft.com/office/drawing/2014/main" id="{ACDA1C48-BC99-76F2-7F30-CA93E0B584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806" y="2414248"/>
            <a:ext cx="3001701" cy="2909042"/>
          </a:xfrm>
          <a:prstGeom prst="rect">
            <a:avLst/>
          </a:prstGeom>
        </p:spPr>
      </p:pic>
      <p:sp>
        <p:nvSpPr>
          <p:cNvPr id="11" name="角丸四角形吹き出し 10">
            <a:extLst>
              <a:ext uri="{FF2B5EF4-FFF2-40B4-BE49-F238E27FC236}">
                <a16:creationId xmlns:a16="http://schemas.microsoft.com/office/drawing/2014/main" id="{6F16B2C5-4966-190B-3112-A208DA87E0B4}"/>
              </a:ext>
            </a:extLst>
          </p:cNvPr>
          <p:cNvSpPr/>
          <p:nvPr/>
        </p:nvSpPr>
        <p:spPr>
          <a:xfrm>
            <a:off x="10116511" y="3032847"/>
            <a:ext cx="1919817" cy="1582495"/>
          </a:xfrm>
          <a:prstGeom prst="wedgeRoundRectCallout">
            <a:avLst>
              <a:gd name="adj1" fmla="val -70615"/>
              <a:gd name="adj2" fmla="val -3159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1400"/>
              <a:t>有色点：</a:t>
            </a:r>
            <a:r>
              <a:rPr kumimoji="1" lang="en-US" altLang="ja-JP" sz="1400" dirty="0"/>
              <a:t>CC</a:t>
            </a:r>
            <a:r>
              <a:rPr kumimoji="1" lang="ja-JP" altLang="en-US" sz="1400"/>
              <a:t>ペアあり</a:t>
            </a:r>
            <a:endParaRPr kumimoji="1" lang="en-US" altLang="ja-JP" sz="1400" dirty="0"/>
          </a:p>
          <a:p>
            <a:r>
              <a:rPr kumimoji="1" lang="ja-JP" altLang="en-US" sz="1400"/>
              <a:t>無色点：</a:t>
            </a:r>
            <a:r>
              <a:rPr kumimoji="1" lang="en-US" altLang="ja-JP" sz="1400" dirty="0"/>
              <a:t>CC</a:t>
            </a:r>
            <a:r>
              <a:rPr kumimoji="1" lang="ja-JP" altLang="en-US" sz="1400"/>
              <a:t>ペアなし</a:t>
            </a:r>
            <a:endParaRPr kumimoji="1" lang="en-US" altLang="ja-JP" sz="1400" dirty="0"/>
          </a:p>
          <a:p>
            <a:r>
              <a:rPr lang="ja-JP" altLang="en-US" sz="1400"/>
              <a:t>赤色：差異が大きい</a:t>
            </a:r>
            <a:endParaRPr lang="en-US" altLang="ja-JP" sz="1400" dirty="0"/>
          </a:p>
          <a:p>
            <a:r>
              <a:rPr kumimoji="1" lang="ja-JP" altLang="en-US" sz="1400"/>
              <a:t>黄色：差異が小さい</a:t>
            </a:r>
            <a:endParaRPr kumimoji="1" lang="en-US" altLang="ja-JP" sz="1400" dirty="0"/>
          </a:p>
          <a:p>
            <a:r>
              <a:rPr kumimoji="1" lang="ja-JP" altLang="en-US" sz="1400"/>
              <a:t>緑色：差異なし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E371BCE-27D3-F51C-0D3E-165388A41EF6}"/>
              </a:ext>
            </a:extLst>
          </p:cNvPr>
          <p:cNvSpPr txBox="1"/>
          <p:nvPr/>
        </p:nvSpPr>
        <p:spPr>
          <a:xfrm>
            <a:off x="2418640" y="6264798"/>
            <a:ext cx="9025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[1]</a:t>
            </a:r>
            <a:r>
              <a:rPr kumimoji="1" lang="ja-JP" altLang="en-US" sz="1400"/>
              <a:t>松島一樹</a:t>
            </a:r>
            <a:r>
              <a:rPr kumimoji="1" lang="en-US" altLang="ja-JP" sz="1400" dirty="0"/>
              <a:t>, et al., CCX: SaaS</a:t>
            </a:r>
            <a:r>
              <a:rPr kumimoji="1" lang="ja-JP" altLang="en-US" sz="1400"/>
              <a:t>型コードクローン分析システム</a:t>
            </a:r>
            <a:r>
              <a:rPr kumimoji="1" lang="en-US" altLang="ja-JP" sz="1400" dirty="0"/>
              <a:t>. </a:t>
            </a:r>
            <a:r>
              <a:rPr kumimoji="1" lang="ja-JP" altLang="en-US" sz="1400"/>
              <a:t>信学技報</a:t>
            </a:r>
            <a:r>
              <a:rPr kumimoji="1" lang="en-US" altLang="ja-JP" sz="1400" dirty="0"/>
              <a:t>, vol. 119, no. 112, pp. 147-152, July. 2019.</a:t>
            </a:r>
            <a:endParaRPr kumimoji="1" lang="ja-JP" altLang="en-US" sz="1400"/>
          </a:p>
        </p:txBody>
      </p:sp>
    </p:spTree>
    <p:extLst>
      <p:ext uri="{BB962C8B-B14F-4D97-AF65-F5344CB8AC3E}">
        <p14:creationId xmlns:p14="http://schemas.microsoft.com/office/powerpoint/2010/main" val="11286252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8FCEA61-4AEF-5FFD-F3AF-EF071C00C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新規機能を使用した同時修正の検討方法</a:t>
            </a:r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85DD5C7B-0F59-4D8B-BFDB-FC742804D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Feb/14/2023</a:t>
            </a:r>
            <a:endParaRPr lang="en-US" altLang="ja-JP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FAFD689-687E-D20C-EAE0-F68181935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884F58-92E9-475B-A17B-82F418F27307}" type="slidenum">
              <a:rPr lang="en-US" altLang="ja-JP" smtClean="0"/>
              <a:pPr>
                <a:defRPr/>
              </a:pPr>
              <a:t>40</a:t>
            </a:fld>
            <a:endParaRPr lang="en-US" altLang="ja-JP" dirty="0"/>
          </a:p>
        </p:txBody>
      </p:sp>
      <p:pic>
        <p:nvPicPr>
          <p:cNvPr id="6" name="図 5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B6FEFA1F-94F1-8D97-D0FA-0786D2B990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082" y="1512519"/>
            <a:ext cx="9200196" cy="4701600"/>
          </a:xfrm>
          <a:prstGeom prst="rect">
            <a:avLst/>
          </a:prstGeom>
        </p:spPr>
      </p:pic>
      <p:pic>
        <p:nvPicPr>
          <p:cNvPr id="10" name="図 9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87EC480A-DBDB-BBFE-5C23-C5B204D2A8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614" y="3003821"/>
            <a:ext cx="9165019" cy="3331893"/>
          </a:xfrm>
          <a:prstGeom prst="rect">
            <a:avLst/>
          </a:prstGeom>
        </p:spPr>
      </p:pic>
      <p:pic>
        <p:nvPicPr>
          <p:cNvPr id="16" name="図 15" descr="テキスト&#10;&#10;自動的に生成された説明">
            <a:extLst>
              <a:ext uri="{FF2B5EF4-FFF2-40B4-BE49-F238E27FC236}">
                <a16:creationId xmlns:a16="http://schemas.microsoft.com/office/drawing/2014/main" id="{9CDA8673-C799-4014-C2DE-F0C5279A93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846" y="2954994"/>
            <a:ext cx="9196553" cy="3353732"/>
          </a:xfrm>
          <a:prstGeom prst="rect">
            <a:avLst/>
          </a:prstGeom>
        </p:spPr>
      </p:pic>
      <p:pic>
        <p:nvPicPr>
          <p:cNvPr id="8" name="図 7" descr="グラフィカル ユーザー インターフェイス, テキスト&#10;&#10;自動的に生成された説明">
            <a:extLst>
              <a:ext uri="{FF2B5EF4-FFF2-40B4-BE49-F238E27FC236}">
                <a16:creationId xmlns:a16="http://schemas.microsoft.com/office/drawing/2014/main" id="{C1953AF8-BEBB-92DE-DDA7-238F0E722E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846" y="2973344"/>
            <a:ext cx="9212317" cy="3353732"/>
          </a:xfrm>
          <a:prstGeom prst="rect">
            <a:avLst/>
          </a:prstGeom>
        </p:spPr>
      </p:pic>
      <p:pic>
        <p:nvPicPr>
          <p:cNvPr id="9" name="図 8" descr="グラフィカル ユーザー インターフェイス, テキスト&#10;&#10;自動的に生成された説明">
            <a:extLst>
              <a:ext uri="{FF2B5EF4-FFF2-40B4-BE49-F238E27FC236}">
                <a16:creationId xmlns:a16="http://schemas.microsoft.com/office/drawing/2014/main" id="{84830AEA-A0B6-C480-1E24-C26C41BD66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966" y="2985470"/>
            <a:ext cx="9200196" cy="3321667"/>
          </a:xfrm>
          <a:prstGeom prst="rect">
            <a:avLst/>
          </a:prstGeom>
        </p:spPr>
      </p:pic>
      <p:pic>
        <p:nvPicPr>
          <p:cNvPr id="12" name="図 11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FEA960B9-FB4F-ED25-F8E3-C1499E5039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964" y="2974958"/>
            <a:ext cx="9212317" cy="3325130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C681A97C-4826-0348-2FB4-4ED8FE767444}"/>
              </a:ext>
            </a:extLst>
          </p:cNvPr>
          <p:cNvSpPr/>
          <p:nvPr/>
        </p:nvSpPr>
        <p:spPr>
          <a:xfrm>
            <a:off x="7283427" y="2954994"/>
            <a:ext cx="3647391" cy="339043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角丸四角形吹き出し 12">
            <a:extLst>
              <a:ext uri="{FF2B5EF4-FFF2-40B4-BE49-F238E27FC236}">
                <a16:creationId xmlns:a16="http://schemas.microsoft.com/office/drawing/2014/main" id="{C946B4A3-F24F-BF90-5911-6AF8C50DF036}"/>
              </a:ext>
            </a:extLst>
          </p:cNvPr>
          <p:cNvSpPr/>
          <p:nvPr/>
        </p:nvSpPr>
        <p:spPr>
          <a:xfrm>
            <a:off x="9167373" y="5685620"/>
            <a:ext cx="1925988" cy="797487"/>
          </a:xfrm>
          <a:prstGeom prst="wedgeRoundRectCallout">
            <a:avLst>
              <a:gd name="adj1" fmla="val -55354"/>
              <a:gd name="adj2" fmla="val -40061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Font typeface="+mj-lt"/>
              <a:buAutoNum type="arabicPeriod" startAt="3"/>
            </a:pPr>
            <a:r>
              <a:rPr kumimoji="1" lang="en-US" altLang="ja-JP" sz="1400" dirty="0"/>
              <a:t>CC</a:t>
            </a:r>
            <a:r>
              <a:rPr kumimoji="1" lang="ja-JP" altLang="en-US" sz="1400"/>
              <a:t>を確認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0EF2B7D2-027D-FA51-3CC8-A5B46F611913}"/>
              </a:ext>
            </a:extLst>
          </p:cNvPr>
          <p:cNvSpPr/>
          <p:nvPr/>
        </p:nvSpPr>
        <p:spPr>
          <a:xfrm>
            <a:off x="3612390" y="2954994"/>
            <a:ext cx="3647391" cy="339043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98575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A445211-7F28-CC70-5535-25A392FFC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評価実験の流れ（既存ツール使用時）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D6FE1F1-6F84-3649-6C3B-0B729D0BE7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kumimoji="1" lang="ja-JP" altLang="en-US"/>
              <a:t>検出結果を比較し，散布図を表示</a:t>
            </a:r>
            <a:endParaRPr kumimoji="1" lang="en-US" altLang="ja-JP" dirty="0"/>
          </a:p>
          <a:p>
            <a:pPr marL="514350" indent="-514350">
              <a:buFont typeface="+mj-lt"/>
              <a:buAutoNum type="arabicPeriod"/>
            </a:pPr>
            <a:r>
              <a:rPr lang="ja-JP" altLang="en-US"/>
              <a:t>散布図上で修正コード片を含むファイルを探索</a:t>
            </a:r>
            <a:endParaRPr lang="en-US" altLang="ja-JP" dirty="0"/>
          </a:p>
          <a:p>
            <a:pPr marL="514350" indent="-514350">
              <a:buFont typeface="+mj-lt"/>
              <a:buAutoNum type="arabicPeriod"/>
            </a:pPr>
            <a:r>
              <a:rPr kumimoji="1" lang="ja-JP" altLang="en-US"/>
              <a:t>そのファイル</a:t>
            </a:r>
            <a:r>
              <a:rPr lang="ja-JP" altLang="en-US"/>
              <a:t>の有色点のマスを選択し，</a:t>
            </a:r>
            <a:br>
              <a:rPr lang="en-US" altLang="ja-JP" dirty="0"/>
            </a:br>
            <a:r>
              <a:rPr lang="ja-JP" altLang="en-US"/>
              <a:t>全ての</a:t>
            </a:r>
            <a:r>
              <a:rPr lang="en-US" altLang="ja-JP" dirty="0"/>
              <a:t>CC</a:t>
            </a:r>
            <a:r>
              <a:rPr lang="ja-JP" altLang="en-US"/>
              <a:t>ペアを確認し，修正するコード片の</a:t>
            </a:r>
            <a:r>
              <a:rPr lang="en-US" altLang="ja-JP" dirty="0"/>
              <a:t>CC</a:t>
            </a:r>
            <a:r>
              <a:rPr lang="ja-JP" altLang="en-US"/>
              <a:t>ペアを探索</a:t>
            </a:r>
            <a:endParaRPr lang="en-US" altLang="ja-JP" dirty="0"/>
          </a:p>
          <a:p>
            <a:pPr marL="514350" indent="-514350">
              <a:buFont typeface="+mj-lt"/>
              <a:buAutoNum type="arabicPeriod"/>
            </a:pPr>
            <a:r>
              <a:rPr lang="ja-JP" altLang="en-US"/>
              <a:t>修正するコード片の</a:t>
            </a:r>
            <a:r>
              <a:rPr lang="en-US" altLang="ja-JP" dirty="0"/>
              <a:t>CC</a:t>
            </a:r>
            <a:r>
              <a:rPr lang="ja-JP" altLang="en-US"/>
              <a:t>ペアを選択して，コードを確認</a:t>
            </a:r>
            <a:endParaRPr lang="en-US" altLang="ja-JP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0EC6C3D-CEE5-5928-610E-23AAD4C63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/>
              <a:t>Feb/14/2023</a:t>
            </a: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3E436E2-86F3-DCC4-BBD4-3EE2B75D9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ja-JP" altLang="en-US"/>
              <a:t>コードの同時修正作業に着目したコードクローン検出結果の比較表示ツール</a:t>
            </a:r>
            <a:endParaRPr lang="en-US" altLang="ja-JP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CF9C3F5-317F-E288-F9B9-6B79DBE88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2562F3-4A2F-4E07-B7D3-3E764FB0DEC6}" type="slidenum">
              <a:rPr lang="en-US" altLang="ja-JP" smtClean="0"/>
              <a:pPr>
                <a:defRPr/>
              </a:pPr>
              <a:t>41</a:t>
            </a:fld>
            <a:endParaRPr lang="en-US" altLang="ja-JP" dirty="0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AAA60D6-1415-F8F1-8358-5E316B4C0CD2}"/>
              </a:ext>
            </a:extLst>
          </p:cNvPr>
          <p:cNvSpPr/>
          <p:nvPr/>
        </p:nvSpPr>
        <p:spPr>
          <a:xfrm>
            <a:off x="8273430" y="4458000"/>
            <a:ext cx="3294154" cy="1707057"/>
          </a:xfrm>
          <a:prstGeom prst="rect">
            <a:avLst/>
          </a:prstGeom>
          <a:ln w="50800">
            <a:solidFill>
              <a:schemeClr val="accent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000">
                <a:solidFill>
                  <a:schemeClr val="accent2"/>
                </a:solidFill>
              </a:rPr>
              <a:t>マウスクリック数</a:t>
            </a:r>
            <a:endParaRPr kumimoji="1" lang="en-US" altLang="ja-JP" sz="2000" dirty="0">
              <a:solidFill>
                <a:schemeClr val="accent2"/>
              </a:solidFill>
            </a:endParaRPr>
          </a:p>
          <a:p>
            <a:pPr algn="ctr"/>
            <a:r>
              <a:rPr lang="ja-JP" altLang="en-US" sz="2000">
                <a:solidFill>
                  <a:schemeClr val="accent2"/>
                </a:solidFill>
              </a:rPr>
              <a:t>画面遷移回数</a:t>
            </a:r>
            <a:endParaRPr lang="en-US" altLang="ja-JP" sz="2000" dirty="0">
              <a:solidFill>
                <a:schemeClr val="accent2"/>
              </a:solidFill>
            </a:endParaRPr>
          </a:p>
          <a:p>
            <a:pPr algn="ctr"/>
            <a:r>
              <a:rPr kumimoji="1" lang="ja-JP" altLang="en-US" sz="2000">
                <a:solidFill>
                  <a:schemeClr val="accent2"/>
                </a:solidFill>
              </a:rPr>
              <a:t>確認した</a:t>
            </a:r>
            <a:r>
              <a:rPr kumimoji="1" lang="en-US" altLang="ja-JP" sz="2000" dirty="0">
                <a:solidFill>
                  <a:schemeClr val="accent2"/>
                </a:solidFill>
              </a:rPr>
              <a:t>CC</a:t>
            </a:r>
            <a:r>
              <a:rPr kumimoji="1" lang="ja-JP" altLang="en-US" sz="2000">
                <a:solidFill>
                  <a:schemeClr val="accent2"/>
                </a:solidFill>
              </a:rPr>
              <a:t>数とその行数</a:t>
            </a:r>
            <a:endParaRPr kumimoji="1" lang="en-US" altLang="ja-JP" sz="2000" dirty="0">
              <a:solidFill>
                <a:schemeClr val="accent2"/>
              </a:solidFill>
            </a:endParaRPr>
          </a:p>
          <a:p>
            <a:pPr algn="ctr"/>
            <a:r>
              <a:rPr lang="ja-JP" altLang="en-US" sz="2000">
                <a:solidFill>
                  <a:schemeClr val="accent2"/>
                </a:solidFill>
              </a:rPr>
              <a:t>を測定</a:t>
            </a:r>
            <a:endParaRPr kumimoji="1" lang="ja-JP" altLang="en-US" sz="20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008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E82A4F7-0D29-B391-057E-9D5C2C3F6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評価実験の流れ（新規ツール使用時）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E8C12E4-7E16-1A9B-7409-4D8FCCB58C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kumimoji="1" lang="ja-JP" altLang="en-US"/>
              <a:t>検出結果を比較し，複合グラフと</a:t>
            </a:r>
            <a:r>
              <a:rPr kumimoji="1" lang="en-US" altLang="ja-JP" dirty="0"/>
              <a:t>CloneSet View</a:t>
            </a:r>
            <a:r>
              <a:rPr kumimoji="1" lang="ja-JP" altLang="en-US"/>
              <a:t>を表示</a:t>
            </a:r>
            <a:endParaRPr kumimoji="1" lang="en-US" altLang="ja-JP" dirty="0"/>
          </a:p>
          <a:p>
            <a:pPr marL="514350" indent="-514350">
              <a:buFont typeface="+mj-lt"/>
              <a:buAutoNum type="arabicPeriod"/>
            </a:pPr>
            <a:r>
              <a:rPr kumimoji="1" lang="ja-JP" altLang="en-US"/>
              <a:t>修正コード片を含むファイルが，複合グラフの左から何番目であるかを計測</a:t>
            </a:r>
            <a:endParaRPr kumimoji="1" lang="en-US" altLang="ja-JP" dirty="0"/>
          </a:p>
          <a:p>
            <a:pPr marL="514350" indent="-514350">
              <a:buFont typeface="+mj-lt"/>
              <a:buAutoNum type="arabicPeriod"/>
            </a:pPr>
            <a:r>
              <a:rPr lang="ja-JP" altLang="en-US"/>
              <a:t>ファイルツリーで対象のファイルを選択</a:t>
            </a:r>
            <a:endParaRPr lang="en-US" altLang="ja-JP" dirty="0"/>
          </a:p>
          <a:p>
            <a:pPr marL="514350" indent="-514350">
              <a:buFont typeface="+mj-lt"/>
              <a:buAutoNum type="arabicPeriod"/>
            </a:pPr>
            <a:r>
              <a:rPr lang="ja-JP" altLang="en-US"/>
              <a:t>表示される全てのクローンセットを確認し，</a:t>
            </a:r>
            <a:br>
              <a:rPr lang="en-US" altLang="ja-JP" dirty="0"/>
            </a:br>
            <a:r>
              <a:rPr lang="ja-JP" altLang="en-US"/>
              <a:t>修正するコード片の</a:t>
            </a:r>
            <a:r>
              <a:rPr lang="en-US" altLang="ja-JP" dirty="0"/>
              <a:t>CC</a:t>
            </a:r>
            <a:r>
              <a:rPr lang="ja-JP" altLang="en-US"/>
              <a:t>を含むクローンセットを探索</a:t>
            </a:r>
            <a:endParaRPr lang="en-US" altLang="ja-JP" dirty="0"/>
          </a:p>
          <a:p>
            <a:pPr marL="514350" indent="-514350">
              <a:buFont typeface="+mj-lt"/>
              <a:buAutoNum type="arabicPeriod"/>
            </a:pPr>
            <a:r>
              <a:rPr lang="ja-JP" altLang="en-US"/>
              <a:t>修正するコード片のクローンセットを確認</a:t>
            </a:r>
            <a:endParaRPr kumimoji="1" lang="en-US" altLang="ja-JP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55476B4-686E-A8E9-C031-BCFC52E87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/>
              <a:t>Feb/14/2023</a:t>
            </a: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7265E84-A1C8-C767-E246-3FE3B6CD1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ja-JP" altLang="en-US"/>
              <a:t>コードの同時修正作業に着目したコードクローン検出結果の比較表示ツール</a:t>
            </a:r>
            <a:endParaRPr lang="en-US" altLang="ja-JP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AE36873-949C-AC03-E2EC-E7DB09AFD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2562F3-4A2F-4E07-B7D3-3E764FB0DEC6}" type="slidenum">
              <a:rPr lang="en-US" altLang="ja-JP" smtClean="0"/>
              <a:pPr>
                <a:defRPr/>
              </a:pPr>
              <a:t>42</a:t>
            </a:fld>
            <a:endParaRPr lang="en-US" altLang="ja-JP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ED517FDC-78AF-369F-9621-35F2480BF581}"/>
              </a:ext>
            </a:extLst>
          </p:cNvPr>
          <p:cNvSpPr/>
          <p:nvPr/>
        </p:nvSpPr>
        <p:spPr>
          <a:xfrm>
            <a:off x="8478291" y="4861745"/>
            <a:ext cx="3282785" cy="1446981"/>
          </a:xfrm>
          <a:prstGeom prst="rect">
            <a:avLst/>
          </a:prstGeom>
          <a:ln w="50800">
            <a:solidFill>
              <a:schemeClr val="accent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000">
                <a:solidFill>
                  <a:schemeClr val="accent2"/>
                </a:solidFill>
              </a:rPr>
              <a:t>マウスクリック数</a:t>
            </a:r>
            <a:endParaRPr kumimoji="1" lang="en-US" altLang="ja-JP" sz="2000" dirty="0">
              <a:solidFill>
                <a:schemeClr val="accent2"/>
              </a:solidFill>
            </a:endParaRPr>
          </a:p>
          <a:p>
            <a:pPr algn="ctr"/>
            <a:r>
              <a:rPr lang="ja-JP" altLang="en-US" sz="2000">
                <a:solidFill>
                  <a:schemeClr val="accent2"/>
                </a:solidFill>
              </a:rPr>
              <a:t>画面遷移回数</a:t>
            </a:r>
            <a:endParaRPr lang="en-US" altLang="ja-JP" sz="2000" dirty="0">
              <a:solidFill>
                <a:schemeClr val="accent2"/>
              </a:solidFill>
            </a:endParaRPr>
          </a:p>
          <a:p>
            <a:pPr algn="ctr"/>
            <a:r>
              <a:rPr kumimoji="1" lang="ja-JP" altLang="en-US" sz="2000">
                <a:solidFill>
                  <a:schemeClr val="accent2"/>
                </a:solidFill>
              </a:rPr>
              <a:t>確認した</a:t>
            </a:r>
            <a:r>
              <a:rPr kumimoji="1" lang="en-US" altLang="ja-JP" sz="2000" dirty="0">
                <a:solidFill>
                  <a:schemeClr val="accent2"/>
                </a:solidFill>
              </a:rPr>
              <a:t>CC</a:t>
            </a:r>
            <a:r>
              <a:rPr kumimoji="1" lang="ja-JP" altLang="en-US" sz="2000">
                <a:solidFill>
                  <a:schemeClr val="accent2"/>
                </a:solidFill>
              </a:rPr>
              <a:t>数とその行数</a:t>
            </a:r>
            <a:endParaRPr kumimoji="1" lang="en-US" altLang="ja-JP" sz="2000" dirty="0">
              <a:solidFill>
                <a:schemeClr val="accent2"/>
              </a:solidFill>
            </a:endParaRPr>
          </a:p>
          <a:p>
            <a:pPr algn="ctr"/>
            <a:r>
              <a:rPr lang="ja-JP" altLang="en-US" sz="2000">
                <a:solidFill>
                  <a:schemeClr val="accent2"/>
                </a:solidFill>
              </a:rPr>
              <a:t>を測定</a:t>
            </a:r>
            <a:endParaRPr kumimoji="1" lang="ja-JP" altLang="en-US" sz="20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1171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21B673D-989A-AB22-8737-992300F80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実験対象</a:t>
            </a:r>
            <a:r>
              <a:rPr kumimoji="1" lang="ja-JP" altLang="en-US"/>
              <a:t>ソフトウェアの詳細</a:t>
            </a:r>
          </a:p>
        </p:txBody>
      </p:sp>
      <p:graphicFrame>
        <p:nvGraphicFramePr>
          <p:cNvPr id="7" name="表 7">
            <a:extLst>
              <a:ext uri="{FF2B5EF4-FFF2-40B4-BE49-F238E27FC236}">
                <a16:creationId xmlns:a16="http://schemas.microsoft.com/office/drawing/2014/main" id="{DEFBBAF0-DD36-C3E0-57F8-F3284D4FE0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0606232"/>
              </p:ext>
            </p:extLst>
          </p:nvPr>
        </p:nvGraphicFramePr>
        <p:xfrm>
          <a:off x="609600" y="2501900"/>
          <a:ext cx="10972800" cy="1854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94560">
                  <a:extLst>
                    <a:ext uri="{9D8B030D-6E8A-4147-A177-3AD203B41FA5}">
                      <a16:colId xmlns:a16="http://schemas.microsoft.com/office/drawing/2014/main" val="3730840022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4129972190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3147183242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3120973386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22509520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/>
                        <a:t>ソフトウェア名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revision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/>
                        <a:t>ファイル数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LOC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/>
                        <a:t>言語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0962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Sweet Home 3D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r8383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260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115943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Java</a:t>
                      </a:r>
                      <a:endParaRPr kumimoji="1" lang="ja-JP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711863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jEdit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r24577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558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113826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Java</a:t>
                      </a:r>
                      <a:endParaRPr kumimoji="1" lang="ja-JP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093077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Process Hacker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r6322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248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167863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C</a:t>
                      </a:r>
                      <a:endParaRPr kumimoji="1" lang="ja-JP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237093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snns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714d60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149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79512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C</a:t>
                      </a:r>
                      <a:endParaRPr kumimoji="1" lang="ja-JP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82369333"/>
                  </a:ext>
                </a:extLst>
              </a:tr>
            </a:tbl>
          </a:graphicData>
        </a:graphic>
      </p:graphicFrame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02E4C52-6F41-A78C-C98D-895F1B14E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/>
              <a:t>Feb/14/2023</a:t>
            </a: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C108E01-CD0F-9F2C-F066-1FAD58101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ja-JP" altLang="en-US"/>
              <a:t>コードの同時修正作業に着目したコードクローン検出結果の比較表示ツール</a:t>
            </a:r>
            <a:endParaRPr lang="en-US" altLang="ja-JP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72C6824-45BF-73BE-691A-3359FB99B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2562F3-4A2F-4E07-B7D3-3E764FB0DEC6}" type="slidenum">
              <a:rPr lang="en-US" altLang="ja-JP" smtClean="0"/>
              <a:pPr>
                <a:defRPr/>
              </a:pPr>
              <a:t>43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5168851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7CA4E3-6B10-8F17-FB91-D2A1299A7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実験結果</a:t>
            </a:r>
            <a:r>
              <a:rPr lang="en-US" altLang="ja-JP" dirty="0"/>
              <a:t>(Sweet Home 3D)</a:t>
            </a:r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A3FF089-3B55-27FC-2140-B859B8818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Feb/14/2023</a:t>
            </a:r>
            <a:endParaRPr lang="en-US" altLang="ja-JP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52887C1-B8B3-C3C8-9573-A6FD2071B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ja-JP" altLang="en-US"/>
              <a:t>コードの同時修正作業に着目したコードクローン検出結果の比較表示ツール</a:t>
            </a:r>
            <a:endParaRPr lang="en-US" altLang="ja-JP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DA36E32-717F-5C7B-575D-53504ADF0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2562F3-4A2F-4E07-B7D3-3E764FB0DEC6}" type="slidenum">
              <a:rPr lang="en-US" altLang="ja-JP" smtClean="0"/>
              <a:pPr>
                <a:defRPr/>
              </a:pPr>
              <a:t>44</a:t>
            </a:fld>
            <a:endParaRPr lang="en-US" altLang="ja-JP" dirty="0"/>
          </a:p>
        </p:txBody>
      </p:sp>
      <p:graphicFrame>
        <p:nvGraphicFramePr>
          <p:cNvPr id="7" name="表 10">
            <a:extLst>
              <a:ext uri="{FF2B5EF4-FFF2-40B4-BE49-F238E27FC236}">
                <a16:creationId xmlns:a16="http://schemas.microsoft.com/office/drawing/2014/main" id="{29BD0382-4A86-39A4-9819-51B1BD7D920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0252818"/>
              </p:ext>
            </p:extLst>
          </p:nvPr>
        </p:nvGraphicFramePr>
        <p:xfrm>
          <a:off x="609603" y="2583022"/>
          <a:ext cx="10972797" cy="2560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57599">
                  <a:extLst>
                    <a:ext uri="{9D8B030D-6E8A-4147-A177-3AD203B41FA5}">
                      <a16:colId xmlns:a16="http://schemas.microsoft.com/office/drawing/2014/main" val="2342875624"/>
                    </a:ext>
                  </a:extLst>
                </a:gridCol>
                <a:gridCol w="3657599">
                  <a:extLst>
                    <a:ext uri="{9D8B030D-6E8A-4147-A177-3AD203B41FA5}">
                      <a16:colId xmlns:a16="http://schemas.microsoft.com/office/drawing/2014/main" val="3923792825"/>
                    </a:ext>
                  </a:extLst>
                </a:gridCol>
                <a:gridCol w="3657599">
                  <a:extLst>
                    <a:ext uri="{9D8B030D-6E8A-4147-A177-3AD203B41FA5}">
                      <a16:colId xmlns:a16="http://schemas.microsoft.com/office/drawing/2014/main" val="2632421177"/>
                    </a:ext>
                  </a:extLst>
                </a:gridCol>
              </a:tblGrid>
              <a:tr h="355855"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/>
                        <a:t>既存ツール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/>
                        <a:t>新規ツール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2946493"/>
                  </a:ext>
                </a:extLst>
              </a:tr>
              <a:tr h="35585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/>
                        <a:t>複合グラフで左から何番目か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-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49</a:t>
                      </a:r>
                      <a:r>
                        <a:rPr kumimoji="1" lang="ja-JP" altLang="en-US"/>
                        <a:t>番目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47956951"/>
                  </a:ext>
                </a:extLst>
              </a:tr>
              <a:tr h="35585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/>
                        <a:t>マウスクリック数（ファイル探索）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31</a:t>
                      </a:r>
                      <a:r>
                        <a:rPr kumimoji="1" lang="ja-JP" altLang="en-US"/>
                        <a:t>回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2</a:t>
                      </a:r>
                      <a:r>
                        <a:rPr kumimoji="1" lang="ja-JP" altLang="en-US"/>
                        <a:t>回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03189503"/>
                  </a:ext>
                </a:extLst>
              </a:tr>
              <a:tr h="35585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/>
                        <a:t>マウスクリック数（その他）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66</a:t>
                      </a:r>
                      <a:r>
                        <a:rPr kumimoji="1" lang="ja-JP" altLang="en-US"/>
                        <a:t>回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97</a:t>
                      </a:r>
                      <a:r>
                        <a:rPr kumimoji="1" lang="ja-JP" altLang="en-US"/>
                        <a:t>回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61162547"/>
                  </a:ext>
                </a:extLst>
              </a:tr>
              <a:tr h="35585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/>
                        <a:t>画面遷移回数（全体</a:t>
                      </a:r>
                      <a:r>
                        <a:rPr kumimoji="1" lang="en-US" altLang="ja-JP" dirty="0"/>
                        <a:t>/</a:t>
                      </a:r>
                      <a:r>
                        <a:rPr kumimoji="1" lang="ja-JP" altLang="en-US"/>
                        <a:t>一部）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23</a:t>
                      </a:r>
                      <a:r>
                        <a:rPr kumimoji="1" lang="ja-JP" altLang="en-US"/>
                        <a:t>回</a:t>
                      </a:r>
                      <a:r>
                        <a:rPr kumimoji="1" lang="en-US" altLang="ja-JP" dirty="0"/>
                        <a:t>/1</a:t>
                      </a:r>
                      <a:r>
                        <a:rPr kumimoji="1" lang="ja-JP" altLang="en-US"/>
                        <a:t>回</a:t>
                      </a:r>
                      <a:endParaRPr kumimoji="1" lang="en-US" altLang="ja-JP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1</a:t>
                      </a:r>
                      <a:r>
                        <a:rPr kumimoji="1" lang="ja-JP" altLang="en-US"/>
                        <a:t>回</a:t>
                      </a:r>
                      <a:r>
                        <a:rPr kumimoji="1" lang="en-US" altLang="ja-JP" dirty="0"/>
                        <a:t>/3</a:t>
                      </a:r>
                      <a:r>
                        <a:rPr kumimoji="1" lang="ja-JP" altLang="en-US"/>
                        <a:t>回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47509370"/>
                  </a:ext>
                </a:extLst>
              </a:tr>
              <a:tr h="35585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/>
                        <a:t>確認</a:t>
                      </a:r>
                      <a:r>
                        <a:rPr kumimoji="1" lang="en-US" altLang="ja-JP" dirty="0"/>
                        <a:t>CC</a:t>
                      </a:r>
                      <a:r>
                        <a:rPr kumimoji="1" lang="ja-JP" altLang="en-US"/>
                        <a:t>（個数）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402</a:t>
                      </a:r>
                      <a:r>
                        <a:rPr kumimoji="1" lang="ja-JP" altLang="en-US"/>
                        <a:t>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239</a:t>
                      </a:r>
                      <a:r>
                        <a:rPr kumimoji="1" lang="ja-JP" altLang="en-US"/>
                        <a:t>個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97655557"/>
                  </a:ext>
                </a:extLst>
              </a:tr>
              <a:tr h="35585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/>
                        <a:t>確認</a:t>
                      </a:r>
                      <a:r>
                        <a:rPr kumimoji="1" lang="en-US" altLang="ja-JP" dirty="0"/>
                        <a:t>CC</a:t>
                      </a:r>
                      <a:r>
                        <a:rPr kumimoji="1" lang="ja-JP" altLang="en-US"/>
                        <a:t>（行数）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5190</a:t>
                      </a:r>
                      <a:r>
                        <a:rPr kumimoji="1" lang="ja-JP" altLang="en-US"/>
                        <a:t>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3952</a:t>
                      </a:r>
                      <a:r>
                        <a:rPr kumimoji="1" lang="ja-JP" altLang="en-US"/>
                        <a:t>行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317366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45800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7CA4E3-6B10-8F17-FB91-D2A1299A7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実験結果</a:t>
            </a:r>
            <a:r>
              <a:rPr lang="en-US" altLang="ja-JP" dirty="0"/>
              <a:t>(jEdit)</a:t>
            </a:r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A3FF089-3B55-27FC-2140-B859B8818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Feb/14/2023</a:t>
            </a:r>
            <a:endParaRPr lang="en-US" altLang="ja-JP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52887C1-B8B3-C3C8-9573-A6FD2071B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ja-JP" altLang="en-US"/>
              <a:t>コードの同時修正作業に着目したコードクローン検出結果の比較表示ツール</a:t>
            </a:r>
            <a:endParaRPr lang="en-US" altLang="ja-JP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DA36E32-717F-5C7B-575D-53504ADF0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2562F3-4A2F-4E07-B7D3-3E764FB0DEC6}" type="slidenum">
              <a:rPr lang="en-US" altLang="ja-JP" smtClean="0"/>
              <a:pPr>
                <a:defRPr/>
              </a:pPr>
              <a:t>45</a:t>
            </a:fld>
            <a:endParaRPr lang="en-US" altLang="ja-JP" dirty="0"/>
          </a:p>
        </p:txBody>
      </p:sp>
      <p:graphicFrame>
        <p:nvGraphicFramePr>
          <p:cNvPr id="7" name="表 10">
            <a:extLst>
              <a:ext uri="{FF2B5EF4-FFF2-40B4-BE49-F238E27FC236}">
                <a16:creationId xmlns:a16="http://schemas.microsoft.com/office/drawing/2014/main" id="{29BD0382-4A86-39A4-9819-51B1BD7D920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13180657"/>
              </p:ext>
            </p:extLst>
          </p:nvPr>
        </p:nvGraphicFramePr>
        <p:xfrm>
          <a:off x="609603" y="2583022"/>
          <a:ext cx="10972797" cy="2560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57599">
                  <a:extLst>
                    <a:ext uri="{9D8B030D-6E8A-4147-A177-3AD203B41FA5}">
                      <a16:colId xmlns:a16="http://schemas.microsoft.com/office/drawing/2014/main" val="2342875624"/>
                    </a:ext>
                  </a:extLst>
                </a:gridCol>
                <a:gridCol w="3657599">
                  <a:extLst>
                    <a:ext uri="{9D8B030D-6E8A-4147-A177-3AD203B41FA5}">
                      <a16:colId xmlns:a16="http://schemas.microsoft.com/office/drawing/2014/main" val="3923792825"/>
                    </a:ext>
                  </a:extLst>
                </a:gridCol>
                <a:gridCol w="3657599">
                  <a:extLst>
                    <a:ext uri="{9D8B030D-6E8A-4147-A177-3AD203B41FA5}">
                      <a16:colId xmlns:a16="http://schemas.microsoft.com/office/drawing/2014/main" val="2632421177"/>
                    </a:ext>
                  </a:extLst>
                </a:gridCol>
              </a:tblGrid>
              <a:tr h="355855"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/>
                        <a:t>既存ツール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/>
                        <a:t>新規ツール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2946493"/>
                  </a:ext>
                </a:extLst>
              </a:tr>
              <a:tr h="35585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/>
                        <a:t>複合グラフで左から何番目か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-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78</a:t>
                      </a:r>
                      <a:r>
                        <a:rPr kumimoji="1" lang="ja-JP" altLang="en-US"/>
                        <a:t>番目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47956951"/>
                  </a:ext>
                </a:extLst>
              </a:tr>
              <a:tr h="35585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/>
                        <a:t>マウスクリック数（ファイル探索）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67</a:t>
                      </a:r>
                      <a:r>
                        <a:rPr kumimoji="1" lang="ja-JP" altLang="en-US"/>
                        <a:t>回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2</a:t>
                      </a:r>
                      <a:r>
                        <a:rPr kumimoji="1" lang="ja-JP" altLang="en-US"/>
                        <a:t>回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03189503"/>
                  </a:ext>
                </a:extLst>
              </a:tr>
              <a:tr h="35585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/>
                        <a:t>マウスクリック数（その他）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6</a:t>
                      </a:r>
                      <a:r>
                        <a:rPr kumimoji="1" lang="ja-JP" altLang="en-US"/>
                        <a:t>回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30</a:t>
                      </a:r>
                      <a:r>
                        <a:rPr kumimoji="1" lang="ja-JP" altLang="en-US"/>
                        <a:t>回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61162547"/>
                  </a:ext>
                </a:extLst>
              </a:tr>
              <a:tr h="35585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/>
                        <a:t>画面遷移回数（全体</a:t>
                      </a:r>
                      <a:r>
                        <a:rPr kumimoji="1" lang="en-US" altLang="ja-JP" dirty="0"/>
                        <a:t>/</a:t>
                      </a:r>
                      <a:r>
                        <a:rPr kumimoji="1" lang="ja-JP" altLang="en-US"/>
                        <a:t>一部）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5</a:t>
                      </a:r>
                      <a:r>
                        <a:rPr kumimoji="1" lang="ja-JP" altLang="en-US"/>
                        <a:t>回</a:t>
                      </a:r>
                      <a:r>
                        <a:rPr kumimoji="1" lang="en-US" altLang="ja-JP" dirty="0"/>
                        <a:t>/1</a:t>
                      </a:r>
                      <a:r>
                        <a:rPr kumimoji="1" lang="ja-JP" altLang="en-US"/>
                        <a:t>回</a:t>
                      </a:r>
                      <a:endParaRPr kumimoji="1" lang="en-US" altLang="ja-JP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1</a:t>
                      </a:r>
                      <a:r>
                        <a:rPr kumimoji="1" lang="ja-JP" altLang="en-US"/>
                        <a:t>回</a:t>
                      </a:r>
                      <a:r>
                        <a:rPr kumimoji="1" lang="en-US" altLang="ja-JP" dirty="0"/>
                        <a:t>/3</a:t>
                      </a:r>
                      <a:r>
                        <a:rPr kumimoji="1" lang="ja-JP" altLang="en-US"/>
                        <a:t>回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47509370"/>
                  </a:ext>
                </a:extLst>
              </a:tr>
              <a:tr h="35585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/>
                        <a:t>確認</a:t>
                      </a:r>
                      <a:r>
                        <a:rPr kumimoji="1" lang="en-US" altLang="ja-JP" dirty="0"/>
                        <a:t>CC</a:t>
                      </a:r>
                      <a:r>
                        <a:rPr kumimoji="1" lang="ja-JP" altLang="en-US"/>
                        <a:t>（個数）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68</a:t>
                      </a:r>
                      <a:r>
                        <a:rPr kumimoji="1" lang="ja-JP" altLang="en-US"/>
                        <a:t>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56</a:t>
                      </a:r>
                      <a:r>
                        <a:rPr kumimoji="1" lang="ja-JP" altLang="en-US"/>
                        <a:t>個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97655557"/>
                  </a:ext>
                </a:extLst>
              </a:tr>
              <a:tr h="35585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/>
                        <a:t>確認</a:t>
                      </a:r>
                      <a:r>
                        <a:rPr kumimoji="1" lang="en-US" altLang="ja-JP" dirty="0"/>
                        <a:t>CC</a:t>
                      </a:r>
                      <a:r>
                        <a:rPr kumimoji="1" lang="ja-JP" altLang="en-US"/>
                        <a:t>（行数）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1033</a:t>
                      </a:r>
                      <a:r>
                        <a:rPr kumimoji="1" lang="ja-JP" altLang="en-US"/>
                        <a:t>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886</a:t>
                      </a:r>
                      <a:r>
                        <a:rPr kumimoji="1" lang="ja-JP" altLang="en-US"/>
                        <a:t>行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317366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61829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7CA4E3-6B10-8F17-FB91-D2A1299A7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実験結果</a:t>
            </a:r>
            <a:r>
              <a:rPr lang="en-US" altLang="ja-JP" dirty="0"/>
              <a:t>(Process Hacker)</a:t>
            </a:r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A3FF089-3B55-27FC-2140-B859B8818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Feb/14/2023</a:t>
            </a:r>
            <a:endParaRPr lang="en-US" altLang="ja-JP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52887C1-B8B3-C3C8-9573-A6FD2071B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ja-JP" altLang="en-US"/>
              <a:t>コードの同時修正作業に着目したコードクローン検出結果の比較表示ツール</a:t>
            </a:r>
            <a:endParaRPr lang="en-US" altLang="ja-JP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DA36E32-717F-5C7B-575D-53504ADF0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2562F3-4A2F-4E07-B7D3-3E764FB0DEC6}" type="slidenum">
              <a:rPr lang="en-US" altLang="ja-JP" smtClean="0"/>
              <a:pPr>
                <a:defRPr/>
              </a:pPr>
              <a:t>46</a:t>
            </a:fld>
            <a:endParaRPr lang="en-US" altLang="ja-JP" dirty="0"/>
          </a:p>
        </p:txBody>
      </p:sp>
      <p:graphicFrame>
        <p:nvGraphicFramePr>
          <p:cNvPr id="7" name="表 10">
            <a:extLst>
              <a:ext uri="{FF2B5EF4-FFF2-40B4-BE49-F238E27FC236}">
                <a16:creationId xmlns:a16="http://schemas.microsoft.com/office/drawing/2014/main" id="{29BD0382-4A86-39A4-9819-51B1BD7D920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8174966"/>
              </p:ext>
            </p:extLst>
          </p:nvPr>
        </p:nvGraphicFramePr>
        <p:xfrm>
          <a:off x="609603" y="2583022"/>
          <a:ext cx="10972797" cy="2560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57599">
                  <a:extLst>
                    <a:ext uri="{9D8B030D-6E8A-4147-A177-3AD203B41FA5}">
                      <a16:colId xmlns:a16="http://schemas.microsoft.com/office/drawing/2014/main" val="2342875624"/>
                    </a:ext>
                  </a:extLst>
                </a:gridCol>
                <a:gridCol w="3657599">
                  <a:extLst>
                    <a:ext uri="{9D8B030D-6E8A-4147-A177-3AD203B41FA5}">
                      <a16:colId xmlns:a16="http://schemas.microsoft.com/office/drawing/2014/main" val="3923792825"/>
                    </a:ext>
                  </a:extLst>
                </a:gridCol>
                <a:gridCol w="3657599">
                  <a:extLst>
                    <a:ext uri="{9D8B030D-6E8A-4147-A177-3AD203B41FA5}">
                      <a16:colId xmlns:a16="http://schemas.microsoft.com/office/drawing/2014/main" val="2632421177"/>
                    </a:ext>
                  </a:extLst>
                </a:gridCol>
              </a:tblGrid>
              <a:tr h="355855"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/>
                        <a:t>既存ツール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/>
                        <a:t>新規ツール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2946493"/>
                  </a:ext>
                </a:extLst>
              </a:tr>
              <a:tr h="35585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/>
                        <a:t>複合グラフで左から何番目か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-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66</a:t>
                      </a:r>
                      <a:r>
                        <a:rPr kumimoji="1" lang="ja-JP" altLang="en-US"/>
                        <a:t>番目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47956951"/>
                  </a:ext>
                </a:extLst>
              </a:tr>
              <a:tr h="35585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/>
                        <a:t>マウスクリック数（ファイル探索）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74</a:t>
                      </a:r>
                      <a:r>
                        <a:rPr kumimoji="1" lang="ja-JP" altLang="en-US"/>
                        <a:t>回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3</a:t>
                      </a:r>
                      <a:r>
                        <a:rPr kumimoji="1" lang="ja-JP" altLang="en-US"/>
                        <a:t>回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03189503"/>
                  </a:ext>
                </a:extLst>
              </a:tr>
              <a:tr h="35585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/>
                        <a:t>マウスクリック数（その他）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42</a:t>
                      </a:r>
                      <a:r>
                        <a:rPr kumimoji="1" lang="ja-JP" altLang="en-US"/>
                        <a:t>回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27</a:t>
                      </a:r>
                      <a:r>
                        <a:rPr kumimoji="1" lang="ja-JP" altLang="en-US"/>
                        <a:t>回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61162547"/>
                  </a:ext>
                </a:extLst>
              </a:tr>
              <a:tr h="35585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/>
                        <a:t>画面遷移回数（全体</a:t>
                      </a:r>
                      <a:r>
                        <a:rPr kumimoji="1" lang="en-US" altLang="ja-JP" dirty="0"/>
                        <a:t>/</a:t>
                      </a:r>
                      <a:r>
                        <a:rPr kumimoji="1" lang="ja-JP" altLang="en-US"/>
                        <a:t>一部）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27</a:t>
                      </a:r>
                      <a:r>
                        <a:rPr kumimoji="1" lang="ja-JP" altLang="en-US"/>
                        <a:t>回</a:t>
                      </a:r>
                      <a:r>
                        <a:rPr kumimoji="1" lang="en-US" altLang="ja-JP" dirty="0"/>
                        <a:t>/1</a:t>
                      </a:r>
                      <a:r>
                        <a:rPr kumimoji="1" lang="ja-JP" altLang="en-US"/>
                        <a:t>回</a:t>
                      </a:r>
                      <a:endParaRPr kumimoji="1" lang="en-US" altLang="ja-JP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1</a:t>
                      </a:r>
                      <a:r>
                        <a:rPr kumimoji="1" lang="ja-JP" altLang="en-US"/>
                        <a:t>回</a:t>
                      </a:r>
                      <a:r>
                        <a:rPr kumimoji="1" lang="en-US" altLang="ja-JP" dirty="0"/>
                        <a:t>/3</a:t>
                      </a:r>
                      <a:r>
                        <a:rPr kumimoji="1" lang="ja-JP" altLang="en-US"/>
                        <a:t>回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47509370"/>
                  </a:ext>
                </a:extLst>
              </a:tr>
              <a:tr h="35585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/>
                        <a:t>確認</a:t>
                      </a:r>
                      <a:r>
                        <a:rPr kumimoji="1" lang="en-US" altLang="ja-JP" dirty="0"/>
                        <a:t>CC</a:t>
                      </a:r>
                      <a:r>
                        <a:rPr kumimoji="1" lang="ja-JP" altLang="en-US"/>
                        <a:t>（個数）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52</a:t>
                      </a:r>
                      <a:r>
                        <a:rPr kumimoji="1" lang="ja-JP" altLang="en-US"/>
                        <a:t>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48</a:t>
                      </a:r>
                      <a:r>
                        <a:rPr kumimoji="1" lang="ja-JP" altLang="en-US"/>
                        <a:t>個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97655557"/>
                  </a:ext>
                </a:extLst>
              </a:tr>
              <a:tr h="35585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/>
                        <a:t>確認</a:t>
                      </a:r>
                      <a:r>
                        <a:rPr kumimoji="1" lang="en-US" altLang="ja-JP" dirty="0"/>
                        <a:t>CC</a:t>
                      </a:r>
                      <a:r>
                        <a:rPr kumimoji="1" lang="ja-JP" altLang="en-US"/>
                        <a:t>（行数）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1239</a:t>
                      </a:r>
                      <a:r>
                        <a:rPr kumimoji="1" lang="ja-JP" altLang="en-US"/>
                        <a:t>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1156</a:t>
                      </a:r>
                      <a:r>
                        <a:rPr kumimoji="1" lang="ja-JP" altLang="en-US"/>
                        <a:t>行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317366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38024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7CA4E3-6B10-8F17-FB91-D2A1299A7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実験結果</a:t>
            </a:r>
            <a:r>
              <a:rPr lang="en-US" altLang="ja-JP" dirty="0"/>
              <a:t>(snns)</a:t>
            </a:r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A3FF089-3B55-27FC-2140-B859B8818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Feb/14/2023</a:t>
            </a:r>
            <a:endParaRPr lang="en-US" altLang="ja-JP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52887C1-B8B3-C3C8-9573-A6FD2071B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ja-JP" altLang="en-US"/>
              <a:t>コードの同時修正作業に着目したコードクローン検出結果の比較表示ツール</a:t>
            </a:r>
            <a:endParaRPr lang="en-US" altLang="ja-JP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DA36E32-717F-5C7B-575D-53504ADF0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2562F3-4A2F-4E07-B7D3-3E764FB0DEC6}" type="slidenum">
              <a:rPr lang="en-US" altLang="ja-JP" smtClean="0"/>
              <a:pPr>
                <a:defRPr/>
              </a:pPr>
              <a:t>47</a:t>
            </a:fld>
            <a:endParaRPr lang="en-US" altLang="ja-JP" dirty="0"/>
          </a:p>
        </p:txBody>
      </p:sp>
      <p:graphicFrame>
        <p:nvGraphicFramePr>
          <p:cNvPr id="7" name="表 10">
            <a:extLst>
              <a:ext uri="{FF2B5EF4-FFF2-40B4-BE49-F238E27FC236}">
                <a16:creationId xmlns:a16="http://schemas.microsoft.com/office/drawing/2014/main" id="{29BD0382-4A86-39A4-9819-51B1BD7D920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7586018"/>
              </p:ext>
            </p:extLst>
          </p:nvPr>
        </p:nvGraphicFramePr>
        <p:xfrm>
          <a:off x="609603" y="2583022"/>
          <a:ext cx="10972797" cy="2560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57599">
                  <a:extLst>
                    <a:ext uri="{9D8B030D-6E8A-4147-A177-3AD203B41FA5}">
                      <a16:colId xmlns:a16="http://schemas.microsoft.com/office/drawing/2014/main" val="2342875624"/>
                    </a:ext>
                  </a:extLst>
                </a:gridCol>
                <a:gridCol w="3657599">
                  <a:extLst>
                    <a:ext uri="{9D8B030D-6E8A-4147-A177-3AD203B41FA5}">
                      <a16:colId xmlns:a16="http://schemas.microsoft.com/office/drawing/2014/main" val="3923792825"/>
                    </a:ext>
                  </a:extLst>
                </a:gridCol>
                <a:gridCol w="3657599">
                  <a:extLst>
                    <a:ext uri="{9D8B030D-6E8A-4147-A177-3AD203B41FA5}">
                      <a16:colId xmlns:a16="http://schemas.microsoft.com/office/drawing/2014/main" val="2632421177"/>
                    </a:ext>
                  </a:extLst>
                </a:gridCol>
              </a:tblGrid>
              <a:tr h="355855"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/>
                        <a:t>既存ツール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/>
                        <a:t>新規ツール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2946493"/>
                  </a:ext>
                </a:extLst>
              </a:tr>
              <a:tr h="35585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/>
                        <a:t>複合グラフで左から何番目か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-</a:t>
                      </a:r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13</a:t>
                      </a:r>
                      <a:r>
                        <a:rPr kumimoji="1" lang="ja-JP" altLang="en-US"/>
                        <a:t>番目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47956951"/>
                  </a:ext>
                </a:extLst>
              </a:tr>
              <a:tr h="35585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/>
                        <a:t>マウスクリック数（ファイル探索）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65</a:t>
                      </a:r>
                      <a:r>
                        <a:rPr kumimoji="1" lang="ja-JP" altLang="en-US"/>
                        <a:t>回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2</a:t>
                      </a:r>
                      <a:r>
                        <a:rPr kumimoji="1" lang="ja-JP" altLang="en-US"/>
                        <a:t>回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03189503"/>
                  </a:ext>
                </a:extLst>
              </a:tr>
              <a:tr h="35585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/>
                        <a:t>マウスクリック数（その他）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4</a:t>
                      </a:r>
                      <a:r>
                        <a:rPr kumimoji="1" lang="ja-JP" altLang="en-US"/>
                        <a:t>回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13</a:t>
                      </a:r>
                      <a:r>
                        <a:rPr kumimoji="1" lang="ja-JP" altLang="en-US"/>
                        <a:t>回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61162547"/>
                  </a:ext>
                </a:extLst>
              </a:tr>
              <a:tr h="35585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/>
                        <a:t>画面遷移回数（全体</a:t>
                      </a:r>
                      <a:r>
                        <a:rPr kumimoji="1" lang="en-US" altLang="ja-JP" dirty="0"/>
                        <a:t>/</a:t>
                      </a:r>
                      <a:r>
                        <a:rPr kumimoji="1" lang="ja-JP" altLang="en-US"/>
                        <a:t>一部）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3</a:t>
                      </a:r>
                      <a:r>
                        <a:rPr kumimoji="1" lang="ja-JP" altLang="en-US"/>
                        <a:t>回</a:t>
                      </a:r>
                      <a:r>
                        <a:rPr kumimoji="1" lang="en-US" altLang="ja-JP" dirty="0"/>
                        <a:t>/1</a:t>
                      </a:r>
                      <a:r>
                        <a:rPr kumimoji="1" lang="ja-JP" altLang="en-US"/>
                        <a:t>回</a:t>
                      </a:r>
                      <a:endParaRPr kumimoji="1" lang="en-US" altLang="ja-JP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1</a:t>
                      </a:r>
                      <a:r>
                        <a:rPr kumimoji="1" lang="ja-JP" altLang="en-US"/>
                        <a:t>回</a:t>
                      </a:r>
                      <a:r>
                        <a:rPr kumimoji="1" lang="en-US" altLang="ja-JP" dirty="0"/>
                        <a:t>/3</a:t>
                      </a:r>
                      <a:r>
                        <a:rPr kumimoji="1" lang="ja-JP" altLang="en-US"/>
                        <a:t>回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47509370"/>
                  </a:ext>
                </a:extLst>
              </a:tr>
              <a:tr h="35585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/>
                        <a:t>確認</a:t>
                      </a:r>
                      <a:r>
                        <a:rPr kumimoji="1" lang="en-US" altLang="ja-JP" dirty="0"/>
                        <a:t>CC</a:t>
                      </a:r>
                      <a:r>
                        <a:rPr kumimoji="1" lang="ja-JP" altLang="en-US"/>
                        <a:t>（個数）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44</a:t>
                      </a:r>
                      <a:r>
                        <a:rPr kumimoji="1" lang="ja-JP" altLang="en-US"/>
                        <a:t>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32</a:t>
                      </a:r>
                      <a:r>
                        <a:rPr kumimoji="1" lang="ja-JP" altLang="en-US"/>
                        <a:t>個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97655557"/>
                  </a:ext>
                </a:extLst>
              </a:tr>
              <a:tr h="35585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/>
                        <a:t>確認</a:t>
                      </a:r>
                      <a:r>
                        <a:rPr kumimoji="1" lang="en-US" altLang="ja-JP" dirty="0"/>
                        <a:t>CC</a:t>
                      </a:r>
                      <a:r>
                        <a:rPr kumimoji="1" lang="ja-JP" altLang="en-US"/>
                        <a:t>（行数）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463</a:t>
                      </a:r>
                      <a:r>
                        <a:rPr kumimoji="1" lang="ja-JP" altLang="en-US"/>
                        <a:t>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356</a:t>
                      </a:r>
                      <a:r>
                        <a:rPr kumimoji="1" lang="ja-JP" altLang="en-US"/>
                        <a:t>行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317366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44564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E9825E5-E978-3A3E-AE12-D492D6E23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実験結果</a:t>
            </a:r>
            <a:r>
              <a:rPr kumimoji="1" lang="en-US" altLang="ja-JP" dirty="0"/>
              <a:t>(</a:t>
            </a:r>
            <a:r>
              <a:rPr kumimoji="1" lang="ja-JP" altLang="en-US"/>
              <a:t>平均値</a:t>
            </a:r>
            <a:r>
              <a:rPr kumimoji="1" lang="en-US" altLang="ja-JP" dirty="0"/>
              <a:t>)</a:t>
            </a:r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047E04C-57B2-9ADA-1E42-DE059FC38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/>
              <a:t>Feb/14/2023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19947A1-AA2D-B98C-F1C3-EF8994FB0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2562F3-4A2F-4E07-B7D3-3E764FB0DEC6}" type="slidenum">
              <a:rPr lang="en-US" altLang="ja-JP" smtClean="0"/>
              <a:pPr>
                <a:defRPr/>
              </a:pPr>
              <a:t>48</a:t>
            </a:fld>
            <a:endParaRPr lang="en-US" altLang="ja-JP" dirty="0"/>
          </a:p>
        </p:txBody>
      </p:sp>
      <p:sp>
        <p:nvSpPr>
          <p:cNvPr id="15" name="コンテンツ プレースホルダー 14">
            <a:extLst>
              <a:ext uri="{FF2B5EF4-FFF2-40B4-BE49-F238E27FC236}">
                <a16:creationId xmlns:a16="http://schemas.microsoft.com/office/drawing/2014/main" id="{6B84EAF6-1985-93DF-FCD6-3F49C34EF2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r>
              <a:rPr lang="ja-JP" altLang="en-US"/>
              <a:t>新規ツールを使用した方が以下の値が小さいことを確認</a:t>
            </a:r>
            <a:endParaRPr lang="en-US" altLang="ja-JP" dirty="0"/>
          </a:p>
          <a:p>
            <a:pPr lvl="1"/>
            <a:r>
              <a:rPr lang="ja-JP" altLang="en-US"/>
              <a:t>ファイル探索におけるマウスクリック回数</a:t>
            </a:r>
            <a:endParaRPr lang="en-US" altLang="ja-JP" dirty="0"/>
          </a:p>
          <a:p>
            <a:pPr lvl="1"/>
            <a:r>
              <a:rPr lang="ja-JP" altLang="en-US"/>
              <a:t>全体の画面遷移回数</a:t>
            </a:r>
            <a:endParaRPr lang="en-US" altLang="ja-JP" dirty="0"/>
          </a:p>
          <a:p>
            <a:pPr lvl="1"/>
            <a:r>
              <a:rPr lang="ja-JP" altLang="en-US"/>
              <a:t>確認</a:t>
            </a:r>
            <a:r>
              <a:rPr lang="en-US" altLang="ja-JP" dirty="0"/>
              <a:t>CC</a:t>
            </a:r>
            <a:r>
              <a:rPr lang="ja-JP" altLang="en-US"/>
              <a:t>数とその行数</a:t>
            </a:r>
            <a:endParaRPr lang="en-US" altLang="ja-JP" dirty="0"/>
          </a:p>
        </p:txBody>
      </p:sp>
      <p:graphicFrame>
        <p:nvGraphicFramePr>
          <p:cNvPr id="17" name="表 10">
            <a:extLst>
              <a:ext uri="{FF2B5EF4-FFF2-40B4-BE49-F238E27FC236}">
                <a16:creationId xmlns:a16="http://schemas.microsoft.com/office/drawing/2014/main" id="{51783209-2079-41B8-E75B-92E09734DF4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8808623"/>
              </p:ext>
            </p:extLst>
          </p:nvPr>
        </p:nvGraphicFramePr>
        <p:xfrm>
          <a:off x="609603" y="1461650"/>
          <a:ext cx="10972797" cy="2560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57599">
                  <a:extLst>
                    <a:ext uri="{9D8B030D-6E8A-4147-A177-3AD203B41FA5}">
                      <a16:colId xmlns:a16="http://schemas.microsoft.com/office/drawing/2014/main" val="2342875624"/>
                    </a:ext>
                  </a:extLst>
                </a:gridCol>
                <a:gridCol w="3657599">
                  <a:extLst>
                    <a:ext uri="{9D8B030D-6E8A-4147-A177-3AD203B41FA5}">
                      <a16:colId xmlns:a16="http://schemas.microsoft.com/office/drawing/2014/main" val="3923792825"/>
                    </a:ext>
                  </a:extLst>
                </a:gridCol>
                <a:gridCol w="3657599">
                  <a:extLst>
                    <a:ext uri="{9D8B030D-6E8A-4147-A177-3AD203B41FA5}">
                      <a16:colId xmlns:a16="http://schemas.microsoft.com/office/drawing/2014/main" val="2632421177"/>
                    </a:ext>
                  </a:extLst>
                </a:gridCol>
              </a:tblGrid>
              <a:tr h="355855">
                <a:tc>
                  <a:txBody>
                    <a:bodyPr/>
                    <a:lstStyle/>
                    <a:p>
                      <a:pPr algn="ctr"/>
                      <a:endParaRPr kumimoji="1" lang="ja-JP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/>
                        <a:t>既存ツール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/>
                        <a:t>新規ツール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2946493"/>
                  </a:ext>
                </a:extLst>
              </a:tr>
              <a:tr h="35585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/>
                        <a:t>マウスクリック数（ファイル探索）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59.2</a:t>
                      </a:r>
                      <a:r>
                        <a:rPr kumimoji="1" lang="ja-JP" altLang="en-US"/>
                        <a:t>回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2.2</a:t>
                      </a:r>
                      <a:r>
                        <a:rPr kumimoji="1" lang="ja-JP" altLang="en-US"/>
                        <a:t>回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03189503"/>
                  </a:ext>
                </a:extLst>
              </a:tr>
              <a:tr h="35585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/>
                        <a:t>マウスクリック数（その他）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29.5</a:t>
                      </a:r>
                      <a:r>
                        <a:rPr kumimoji="1" lang="ja-JP" altLang="en-US"/>
                        <a:t>回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44</a:t>
                      </a:r>
                      <a:r>
                        <a:rPr kumimoji="1" lang="ja-JP" altLang="en-US"/>
                        <a:t>回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61162547"/>
                  </a:ext>
                </a:extLst>
              </a:tr>
              <a:tr h="35585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/>
                        <a:t>画面遷移回数（全体）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14.5</a:t>
                      </a:r>
                      <a:r>
                        <a:rPr kumimoji="1" lang="ja-JP" altLang="en-US"/>
                        <a:t>回</a:t>
                      </a:r>
                      <a:endParaRPr kumimoji="1" lang="en-US" altLang="ja-JP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1</a:t>
                      </a:r>
                      <a:r>
                        <a:rPr kumimoji="1" lang="ja-JP" altLang="en-US"/>
                        <a:t>回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47509370"/>
                  </a:ext>
                </a:extLst>
              </a:tr>
              <a:tr h="35585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/>
                        <a:t>画面遷移回数（一部）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1</a:t>
                      </a:r>
                      <a:r>
                        <a:rPr kumimoji="1" lang="ja-JP" altLang="en-US"/>
                        <a:t>回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3</a:t>
                      </a:r>
                      <a:r>
                        <a:rPr kumimoji="1" lang="ja-JP" altLang="en-US"/>
                        <a:t>回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00024101"/>
                  </a:ext>
                </a:extLst>
              </a:tr>
              <a:tr h="35585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/>
                        <a:t>確認</a:t>
                      </a:r>
                      <a:r>
                        <a:rPr kumimoji="1" lang="en-US" altLang="ja-JP" dirty="0"/>
                        <a:t>CC</a:t>
                      </a:r>
                      <a:r>
                        <a:rPr kumimoji="1" lang="ja-JP" altLang="en-US"/>
                        <a:t>（個数）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141.5</a:t>
                      </a:r>
                      <a:r>
                        <a:rPr kumimoji="1" lang="ja-JP" altLang="en-US"/>
                        <a:t>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86.2</a:t>
                      </a:r>
                      <a:r>
                        <a:rPr kumimoji="1" lang="ja-JP" altLang="en-US"/>
                        <a:t>個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52552556"/>
                  </a:ext>
                </a:extLst>
              </a:tr>
              <a:tr h="35585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/>
                        <a:t>確認</a:t>
                      </a:r>
                      <a:r>
                        <a:rPr kumimoji="1" lang="en-US" altLang="ja-JP" dirty="0"/>
                        <a:t>CC</a:t>
                      </a:r>
                      <a:r>
                        <a:rPr kumimoji="1" lang="ja-JP" altLang="en-US"/>
                        <a:t>（行数）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1981.2</a:t>
                      </a:r>
                      <a:r>
                        <a:rPr kumimoji="1" lang="ja-JP" altLang="en-US"/>
                        <a:t>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1587.5</a:t>
                      </a:r>
                      <a:r>
                        <a:rPr kumimoji="1" lang="ja-JP" altLang="en-US"/>
                        <a:t>行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67912892"/>
                  </a:ext>
                </a:extLst>
              </a:tr>
            </a:tbl>
          </a:graphicData>
        </a:graphic>
      </p:graphicFrame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3460A1C4-8A71-2550-9A9E-CB3A49D7F71B}"/>
              </a:ext>
            </a:extLst>
          </p:cNvPr>
          <p:cNvSpPr/>
          <p:nvPr/>
        </p:nvSpPr>
        <p:spPr>
          <a:xfrm>
            <a:off x="7976174" y="4579238"/>
            <a:ext cx="3537920" cy="1546926"/>
          </a:xfrm>
          <a:prstGeom prst="rect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>
                <a:solidFill>
                  <a:srgbClr val="FF0000"/>
                </a:solidFill>
              </a:rPr>
              <a:t>新規ツールの方が</a:t>
            </a:r>
            <a:br>
              <a:rPr kumimoji="1" lang="en-US" altLang="ja-JP" dirty="0">
                <a:solidFill>
                  <a:srgbClr val="FF0000"/>
                </a:solidFill>
              </a:rPr>
            </a:br>
            <a:r>
              <a:rPr kumimoji="1" lang="ja-JP" altLang="en-US">
                <a:solidFill>
                  <a:srgbClr val="FF0000"/>
                </a:solidFill>
              </a:rPr>
              <a:t>同時修正の検討に</a:t>
            </a:r>
            <a:br>
              <a:rPr kumimoji="1" lang="en-US" altLang="ja-JP" dirty="0">
                <a:solidFill>
                  <a:srgbClr val="FF0000"/>
                </a:solidFill>
              </a:rPr>
            </a:br>
            <a:r>
              <a:rPr kumimoji="1" lang="ja-JP" altLang="en-US">
                <a:solidFill>
                  <a:srgbClr val="FF0000"/>
                </a:solidFill>
              </a:rPr>
              <a:t>必要な工数が少ない</a:t>
            </a:r>
          </a:p>
        </p:txBody>
      </p:sp>
    </p:spTree>
    <p:extLst>
      <p:ext uri="{BB962C8B-B14F-4D97-AF65-F5344CB8AC3E}">
        <p14:creationId xmlns:p14="http://schemas.microsoft.com/office/powerpoint/2010/main" val="9642096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D6D3C5D-7D9B-8FAA-BFA8-ADC52F8E9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既存機能を使用した同時修正の方法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3E26EFF-4FB3-EEFD-92D9-D9F2DBFEF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Feb/14/2023</a:t>
            </a:r>
            <a:endParaRPr lang="en-US" altLang="ja-JP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4461FD9-26B9-89F2-0D89-723EC00AB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2562F3-4A2F-4E07-B7D3-3E764FB0DEC6}" type="slidenum">
              <a:rPr lang="en-US" altLang="ja-JP" smtClean="0"/>
              <a:pPr>
                <a:defRPr/>
              </a:pPr>
              <a:t>5</a:t>
            </a:fld>
            <a:endParaRPr lang="en-US" altLang="ja-JP" dirty="0"/>
          </a:p>
        </p:txBody>
      </p:sp>
      <p:sp>
        <p:nvSpPr>
          <p:cNvPr id="10" name="コンテンツ プレースホルダー 9">
            <a:extLst>
              <a:ext uri="{FF2B5EF4-FFF2-40B4-BE49-F238E27FC236}">
                <a16:creationId xmlns:a16="http://schemas.microsoft.com/office/drawing/2014/main" id="{93F5C674-35E0-FA9D-8D3B-275318F1BA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ja-JP" altLang="en-US"/>
              <a:t>対象のコード片が存在する</a:t>
            </a:r>
            <a:br>
              <a:rPr lang="en-US" altLang="ja-JP" dirty="0"/>
            </a:br>
            <a:r>
              <a:rPr lang="ja-JP" altLang="en-US"/>
              <a:t>ファイルを探索</a:t>
            </a:r>
            <a:endParaRPr lang="en-US" altLang="ja-JP" dirty="0"/>
          </a:p>
          <a:p>
            <a:pPr marL="514350" indent="-514350">
              <a:buFont typeface="+mj-lt"/>
              <a:buAutoNum type="arabicPeriod"/>
            </a:pPr>
            <a:r>
              <a:rPr lang="en-US" altLang="ja-JP" dirty="0"/>
              <a:t>CC</a:t>
            </a:r>
            <a:r>
              <a:rPr lang="ja-JP" altLang="en-US"/>
              <a:t>ペアを全て確認</a:t>
            </a:r>
            <a:endParaRPr lang="en-US" altLang="ja-JP" dirty="0"/>
          </a:p>
        </p:txBody>
      </p:sp>
      <p:pic>
        <p:nvPicPr>
          <p:cNvPr id="12" name="画面収録 2023-02-13 12.07.34.mov">
            <a:hlinkClick r:id="" action="ppaction://media"/>
            <a:extLst>
              <a:ext uri="{FF2B5EF4-FFF2-40B4-BE49-F238E27FC236}">
                <a16:creationId xmlns:a16="http://schemas.microsoft.com/office/drawing/2014/main" id="{0E888DF7-06EE-D425-232B-B491AD9787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06770" y="1600201"/>
            <a:ext cx="5118429" cy="4983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90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9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927FFEF-DEDF-76D7-770C-40D0CAA87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散布図表示での問題点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A1EDBD2-7286-D7C4-4ECB-7118053B9C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/>
              <a:t>問題点</a:t>
            </a:r>
            <a:r>
              <a:rPr kumimoji="1" lang="en-US" altLang="ja-JP" dirty="0"/>
              <a:t>1</a:t>
            </a:r>
            <a:r>
              <a:rPr kumimoji="1" lang="ja-JP" altLang="en-US"/>
              <a:t>：ファイル探索が困難な点</a:t>
            </a:r>
            <a:endParaRPr kumimoji="1" lang="en-US" altLang="ja-JP" dirty="0"/>
          </a:p>
          <a:p>
            <a:r>
              <a:rPr lang="ja-JP" altLang="en-US"/>
              <a:t>問題点</a:t>
            </a:r>
            <a:r>
              <a:rPr lang="en-US" altLang="ja-JP" dirty="0"/>
              <a:t>2</a:t>
            </a:r>
            <a:r>
              <a:rPr lang="ja-JP" altLang="en-US"/>
              <a:t>：全ての</a:t>
            </a:r>
            <a:r>
              <a:rPr lang="en-US" altLang="ja-JP" dirty="0"/>
              <a:t>CC</a:t>
            </a:r>
            <a:r>
              <a:rPr lang="ja-JP" altLang="en-US"/>
              <a:t>の確認に手間がかかる点</a:t>
            </a:r>
            <a:endParaRPr lang="en-US" altLang="ja-JP" dirty="0"/>
          </a:p>
          <a:p>
            <a:r>
              <a:rPr kumimoji="1" lang="ja-JP" altLang="en-US"/>
              <a:t>問題点</a:t>
            </a:r>
            <a:r>
              <a:rPr lang="en-US" altLang="ja-JP" dirty="0"/>
              <a:t>3</a:t>
            </a:r>
            <a:r>
              <a:rPr lang="ja-JP" altLang="en-US"/>
              <a:t>：比較後の</a:t>
            </a:r>
            <a:r>
              <a:rPr lang="en-US" altLang="ja-JP" dirty="0"/>
              <a:t>CC</a:t>
            </a:r>
            <a:r>
              <a:rPr lang="ja-JP" altLang="en-US"/>
              <a:t>検出の差異（割合）しか分からない点</a:t>
            </a:r>
            <a:endParaRPr kumimoji="1" lang="en-US" altLang="ja-JP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219B4A4-FAE8-04C3-4BC7-54EC8C4CF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Feb/14/2023</a:t>
            </a:r>
            <a:endParaRPr lang="en-US" altLang="ja-JP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FB2A541-75BE-276F-84C0-1457D0244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2562F3-4A2F-4E07-B7D3-3E764FB0DEC6}" type="slidenum">
              <a:rPr lang="en-US" altLang="ja-JP" smtClean="0"/>
              <a:pPr>
                <a:defRPr/>
              </a:pPr>
              <a:t>6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648513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0A1D508-C7BB-B327-071B-B0F261CC6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散布図表示の問題点</a:t>
            </a:r>
            <a:r>
              <a:rPr kumimoji="1" lang="en-US" altLang="ja-JP" dirty="0"/>
              <a:t>2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80F9C52-0815-EBE6-BE0F-E5D4B93E5B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/>
              <a:t>問題点</a:t>
            </a:r>
            <a:r>
              <a:rPr lang="en-US" altLang="ja-JP" dirty="0"/>
              <a:t>2</a:t>
            </a:r>
            <a:r>
              <a:rPr lang="ja-JP" altLang="en-US"/>
              <a:t>：全ての</a:t>
            </a:r>
            <a:r>
              <a:rPr lang="en-US" altLang="ja-JP" dirty="0"/>
              <a:t>CC</a:t>
            </a:r>
            <a:r>
              <a:rPr lang="ja-JP" altLang="en-US"/>
              <a:t>の確認</a:t>
            </a:r>
            <a:endParaRPr lang="en-US" altLang="ja-JP" dirty="0"/>
          </a:p>
          <a:p>
            <a:pPr lvl="1"/>
            <a:r>
              <a:rPr lang="en-US" altLang="ja-JP" dirty="0"/>
              <a:t>1</a:t>
            </a:r>
            <a:r>
              <a:rPr lang="ja-JP" altLang="en-US"/>
              <a:t>度に対象ファイルの</a:t>
            </a:r>
            <a:r>
              <a:rPr lang="en-US" altLang="ja-JP" dirty="0"/>
              <a:t>CC</a:t>
            </a:r>
            <a:r>
              <a:rPr lang="ja-JP" altLang="en-US"/>
              <a:t>を全て確認することは不可能</a:t>
            </a:r>
            <a:endParaRPr lang="en-US" altLang="ja-JP" dirty="0"/>
          </a:p>
          <a:p>
            <a:pPr lvl="1"/>
            <a:r>
              <a:rPr lang="ja-JP" altLang="en-US"/>
              <a:t>様々なファイルに</a:t>
            </a:r>
            <a:r>
              <a:rPr lang="en-US" altLang="ja-JP" dirty="0"/>
              <a:t>CC</a:t>
            </a:r>
            <a:r>
              <a:rPr lang="ja-JP" altLang="en-US"/>
              <a:t>ペアが広がっている程</a:t>
            </a:r>
            <a:br>
              <a:rPr lang="en-US" altLang="ja-JP" dirty="0"/>
            </a:br>
            <a:r>
              <a:rPr lang="ja-JP" altLang="en-US"/>
              <a:t>画面の切り替え回数が増加</a:t>
            </a:r>
            <a:endParaRPr lang="en-US" altLang="ja-JP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651CE16-200F-9FAD-BC2D-2CCD98A78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/>
              <a:t>Feb/14/2023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9894BCB-CD22-ADAB-CEBC-56A00DA1F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2562F3-4A2F-4E07-B7D3-3E764FB0DEC6}" type="slidenum">
              <a:rPr lang="en-US" altLang="ja-JP" smtClean="0"/>
              <a:pPr>
                <a:defRPr/>
              </a:pPr>
              <a:t>7</a:t>
            </a:fld>
            <a:endParaRPr lang="en-US" altLang="ja-JP" dirty="0"/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A5FBDF77-6001-6EBA-07B9-9EE995FB3F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831" y="3264255"/>
            <a:ext cx="191230" cy="2921569"/>
          </a:xfrm>
          <a:prstGeom prst="rect">
            <a:avLst/>
          </a:prstGeom>
        </p:spPr>
      </p:pic>
      <p:sp>
        <p:nvSpPr>
          <p:cNvPr id="19" name="右矢印 18">
            <a:extLst>
              <a:ext uri="{FF2B5EF4-FFF2-40B4-BE49-F238E27FC236}">
                <a16:creationId xmlns:a16="http://schemas.microsoft.com/office/drawing/2014/main" id="{F9E2D840-0A01-A907-1344-4BA90C4CBBB3}"/>
              </a:ext>
            </a:extLst>
          </p:cNvPr>
          <p:cNvSpPr/>
          <p:nvPr/>
        </p:nvSpPr>
        <p:spPr>
          <a:xfrm>
            <a:off x="8302379" y="3466885"/>
            <a:ext cx="739860" cy="478221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0" name="図 19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9D73FC67-09F3-311C-FE93-1D47C13953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4645" y="2509745"/>
            <a:ext cx="2362591" cy="3746594"/>
          </a:xfrm>
          <a:prstGeom prst="rect">
            <a:avLst/>
          </a:prstGeom>
        </p:spPr>
      </p:pic>
      <p:sp>
        <p:nvSpPr>
          <p:cNvPr id="21" name="円/楕円 20">
            <a:extLst>
              <a:ext uri="{FF2B5EF4-FFF2-40B4-BE49-F238E27FC236}">
                <a16:creationId xmlns:a16="http://schemas.microsoft.com/office/drawing/2014/main" id="{0E528CB6-2C6B-F04A-77F5-548749AAD125}"/>
              </a:ext>
            </a:extLst>
          </p:cNvPr>
          <p:cNvSpPr/>
          <p:nvPr/>
        </p:nvSpPr>
        <p:spPr>
          <a:xfrm>
            <a:off x="7563493" y="3510997"/>
            <a:ext cx="369905" cy="388883"/>
          </a:xfrm>
          <a:prstGeom prst="ellipse">
            <a:avLst/>
          </a:prstGeom>
          <a:noFill/>
          <a:ln w="254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0509B2BC-9B7C-25AA-33DD-5799C785C430}"/>
              </a:ext>
            </a:extLst>
          </p:cNvPr>
          <p:cNvSpPr/>
          <p:nvPr/>
        </p:nvSpPr>
        <p:spPr>
          <a:xfrm>
            <a:off x="7681407" y="5486310"/>
            <a:ext cx="151200" cy="1476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1FBA6B6E-02EB-1F1E-34A8-1345183DB375}"/>
              </a:ext>
            </a:extLst>
          </p:cNvPr>
          <p:cNvSpPr/>
          <p:nvPr/>
        </p:nvSpPr>
        <p:spPr>
          <a:xfrm>
            <a:off x="7676157" y="5827892"/>
            <a:ext cx="151200" cy="1476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右矢印 23">
            <a:extLst>
              <a:ext uri="{FF2B5EF4-FFF2-40B4-BE49-F238E27FC236}">
                <a16:creationId xmlns:a16="http://schemas.microsoft.com/office/drawing/2014/main" id="{93ABC672-BF04-67A8-D559-715729751738}"/>
              </a:ext>
            </a:extLst>
          </p:cNvPr>
          <p:cNvSpPr/>
          <p:nvPr/>
        </p:nvSpPr>
        <p:spPr>
          <a:xfrm rot="10800000">
            <a:off x="8302379" y="4383042"/>
            <a:ext cx="739860" cy="478221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円/楕円 24">
            <a:extLst>
              <a:ext uri="{FF2B5EF4-FFF2-40B4-BE49-F238E27FC236}">
                <a16:creationId xmlns:a16="http://schemas.microsoft.com/office/drawing/2014/main" id="{618804F3-3153-BC3F-9FB4-3F9A19FE54B6}"/>
              </a:ext>
            </a:extLst>
          </p:cNvPr>
          <p:cNvSpPr/>
          <p:nvPr/>
        </p:nvSpPr>
        <p:spPr>
          <a:xfrm>
            <a:off x="7563493" y="4326675"/>
            <a:ext cx="369905" cy="388883"/>
          </a:xfrm>
          <a:prstGeom prst="ellipse">
            <a:avLst/>
          </a:prstGeom>
          <a:noFill/>
          <a:ln w="254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円/楕円 25">
            <a:extLst>
              <a:ext uri="{FF2B5EF4-FFF2-40B4-BE49-F238E27FC236}">
                <a16:creationId xmlns:a16="http://schemas.microsoft.com/office/drawing/2014/main" id="{56A79C53-953B-9347-37A0-A5DCCEB8C7C5}"/>
              </a:ext>
            </a:extLst>
          </p:cNvPr>
          <p:cNvSpPr/>
          <p:nvPr/>
        </p:nvSpPr>
        <p:spPr>
          <a:xfrm>
            <a:off x="7559084" y="4664553"/>
            <a:ext cx="368194" cy="388883"/>
          </a:xfrm>
          <a:prstGeom prst="ellipse">
            <a:avLst/>
          </a:prstGeom>
          <a:noFill/>
          <a:ln w="254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円/楕円 26">
            <a:extLst>
              <a:ext uri="{FF2B5EF4-FFF2-40B4-BE49-F238E27FC236}">
                <a16:creationId xmlns:a16="http://schemas.microsoft.com/office/drawing/2014/main" id="{9CBB4FBB-744E-AF71-465B-6192F4B383D0}"/>
              </a:ext>
            </a:extLst>
          </p:cNvPr>
          <p:cNvSpPr/>
          <p:nvPr/>
        </p:nvSpPr>
        <p:spPr>
          <a:xfrm>
            <a:off x="7565712" y="5027300"/>
            <a:ext cx="362422" cy="388883"/>
          </a:xfrm>
          <a:prstGeom prst="ellipse">
            <a:avLst/>
          </a:prstGeom>
          <a:noFill/>
          <a:ln w="254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円/楕円 28">
            <a:extLst>
              <a:ext uri="{FF2B5EF4-FFF2-40B4-BE49-F238E27FC236}">
                <a16:creationId xmlns:a16="http://schemas.microsoft.com/office/drawing/2014/main" id="{CF6E1417-51C5-DFA8-2DFB-099AE8E922DC}"/>
              </a:ext>
            </a:extLst>
          </p:cNvPr>
          <p:cNvSpPr/>
          <p:nvPr/>
        </p:nvSpPr>
        <p:spPr>
          <a:xfrm>
            <a:off x="7568746" y="5705928"/>
            <a:ext cx="369905" cy="388883"/>
          </a:xfrm>
          <a:prstGeom prst="ellipse">
            <a:avLst/>
          </a:prstGeom>
          <a:noFill/>
          <a:ln w="254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円/楕円 29">
            <a:extLst>
              <a:ext uri="{FF2B5EF4-FFF2-40B4-BE49-F238E27FC236}">
                <a16:creationId xmlns:a16="http://schemas.microsoft.com/office/drawing/2014/main" id="{47A42100-E7BC-9E55-C5B5-AE9256669801}"/>
              </a:ext>
            </a:extLst>
          </p:cNvPr>
          <p:cNvSpPr/>
          <p:nvPr/>
        </p:nvSpPr>
        <p:spPr>
          <a:xfrm>
            <a:off x="7559992" y="5358464"/>
            <a:ext cx="362422" cy="388883"/>
          </a:xfrm>
          <a:prstGeom prst="ellipse">
            <a:avLst/>
          </a:prstGeom>
          <a:noFill/>
          <a:ln w="254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592105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B10B993-26CB-321D-8B99-CD4861835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研究概要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B020C1E-11CE-E2CA-0693-2E8EB79E2C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/>
              <a:t>目的：</a:t>
            </a:r>
            <a:r>
              <a:rPr kumimoji="1" lang="en-US" altLang="ja-JP" dirty="0"/>
              <a:t>3</a:t>
            </a:r>
            <a:r>
              <a:rPr kumimoji="1" lang="ja-JP" altLang="en-US"/>
              <a:t>つの問題点の改善</a:t>
            </a:r>
            <a:endParaRPr kumimoji="1" lang="en-US" altLang="ja-JP" dirty="0"/>
          </a:p>
          <a:p>
            <a:pPr lvl="1"/>
            <a:r>
              <a:rPr lang="ja-JP" altLang="en-US"/>
              <a:t>ファイル探索</a:t>
            </a:r>
            <a:endParaRPr lang="en-US" altLang="ja-JP" dirty="0"/>
          </a:p>
          <a:p>
            <a:pPr lvl="1"/>
            <a:r>
              <a:rPr lang="ja-JP" altLang="en-US"/>
              <a:t>全ての</a:t>
            </a:r>
            <a:r>
              <a:rPr lang="en-US" altLang="ja-JP" dirty="0"/>
              <a:t>CC</a:t>
            </a:r>
            <a:r>
              <a:rPr lang="ja-JP" altLang="en-US"/>
              <a:t>の確認</a:t>
            </a:r>
            <a:endParaRPr lang="en-US" altLang="ja-JP" dirty="0"/>
          </a:p>
          <a:p>
            <a:pPr lvl="1"/>
            <a:r>
              <a:rPr lang="en-US" altLang="ja-JP" dirty="0"/>
              <a:t>CC</a:t>
            </a:r>
            <a:r>
              <a:rPr lang="ja-JP" altLang="en-US"/>
              <a:t>検出の差異しか分からない</a:t>
            </a:r>
            <a:endParaRPr lang="en-US" altLang="ja-JP" dirty="0"/>
          </a:p>
          <a:p>
            <a:r>
              <a:rPr lang="ja-JP" altLang="en-US"/>
              <a:t>改善アイデア</a:t>
            </a:r>
            <a:endParaRPr lang="en-US" altLang="ja-JP" dirty="0"/>
          </a:p>
          <a:p>
            <a:pPr lvl="1"/>
            <a:r>
              <a:rPr lang="ja-JP" altLang="en-US"/>
              <a:t>ファイルツリーの表示</a:t>
            </a:r>
            <a:endParaRPr lang="en-US" altLang="ja-JP" dirty="0"/>
          </a:p>
          <a:p>
            <a:pPr lvl="1"/>
            <a:r>
              <a:rPr kumimoji="1" lang="ja-JP" altLang="en-US"/>
              <a:t>ファイル選択時にクローンセットの表示</a:t>
            </a:r>
            <a:endParaRPr kumimoji="1" lang="en-US" altLang="ja-JP" dirty="0"/>
          </a:p>
          <a:p>
            <a:pPr lvl="1"/>
            <a:r>
              <a:rPr lang="ja-JP" altLang="en-US"/>
              <a:t>ファイル単位で一致率と</a:t>
            </a:r>
            <a:r>
              <a:rPr lang="en-US" altLang="ja-JP" dirty="0"/>
              <a:t>CC</a:t>
            </a:r>
            <a:r>
              <a:rPr lang="ja-JP" altLang="en-US"/>
              <a:t>検出数をグラフで表示</a:t>
            </a:r>
            <a:endParaRPr kumimoji="1" lang="en-US" altLang="ja-JP" dirty="0"/>
          </a:p>
          <a:p>
            <a:r>
              <a:rPr lang="ja-JP" altLang="en-US"/>
              <a:t>アイデアを実装したツールを，</a:t>
            </a:r>
            <a:r>
              <a:rPr lang="en-US" altLang="ja-JP" dirty="0"/>
              <a:t>CCX</a:t>
            </a:r>
            <a:r>
              <a:rPr lang="ja-JP" altLang="en-US"/>
              <a:t>上で作成</a:t>
            </a:r>
            <a:endParaRPr lang="en-US" altLang="ja-JP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B6F7D76-91B0-CC27-DA5A-132DB2BDE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Feb/14/2023</a:t>
            </a:r>
            <a:endParaRPr lang="en-US" altLang="ja-JP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3AD241F-E903-BDE5-3B02-206A271DF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2562F3-4A2F-4E07-B7D3-3E764FB0DEC6}" type="slidenum">
              <a:rPr lang="en-US" altLang="ja-JP" smtClean="0"/>
              <a:pPr>
                <a:defRPr/>
              </a:pPr>
              <a:t>8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04688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0F4D954-776A-5BB0-201B-6CB753BB9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ツール表示画面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E1E70C87-1ECF-38CA-8B41-291C8567C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/>
              <a:t>Feb/14/2023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0207F61-C58C-25D3-6117-D40896A8E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884F58-92E9-475B-A17B-82F418F27307}" type="slidenum">
              <a:rPr lang="en-US" altLang="ja-JP" smtClean="0"/>
              <a:pPr>
                <a:defRPr/>
              </a:pPr>
              <a:t>9</a:t>
            </a:fld>
            <a:endParaRPr lang="en-US" altLang="ja-JP" dirty="0"/>
          </a:p>
        </p:txBody>
      </p:sp>
      <p:pic>
        <p:nvPicPr>
          <p:cNvPr id="7" name="図 6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BA8CE7EB-3C86-7F29-86B4-8F4B81AB09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082" y="1512519"/>
            <a:ext cx="9196552" cy="4699738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C47A7B-725C-BDF3-FADA-024EC7A80B53}"/>
              </a:ext>
            </a:extLst>
          </p:cNvPr>
          <p:cNvSpPr/>
          <p:nvPr/>
        </p:nvSpPr>
        <p:spPr>
          <a:xfrm>
            <a:off x="1608082" y="1512519"/>
            <a:ext cx="9196552" cy="1440888"/>
          </a:xfrm>
          <a:prstGeom prst="rect">
            <a:avLst/>
          </a:prstGeom>
          <a:noFill/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A0140BBA-0524-344E-E19E-174B3363C573}"/>
              </a:ext>
            </a:extLst>
          </p:cNvPr>
          <p:cNvSpPr/>
          <p:nvPr/>
        </p:nvSpPr>
        <p:spPr>
          <a:xfrm>
            <a:off x="1608082" y="2981983"/>
            <a:ext cx="9196552" cy="3355319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1" name="図 20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50413055-1B31-F6F6-5910-6DF0CD5480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614" y="3003821"/>
            <a:ext cx="9165019" cy="3331893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D98F8CC1-5A46-9079-2FD9-6A53CD4208AE}"/>
              </a:ext>
            </a:extLst>
          </p:cNvPr>
          <p:cNvSpPr/>
          <p:nvPr/>
        </p:nvSpPr>
        <p:spPr>
          <a:xfrm>
            <a:off x="1608082" y="1512519"/>
            <a:ext cx="1324304" cy="2742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1400"/>
              <a:t>複合グラフ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37A27182-2CA8-ABE4-089A-062BC551D624}"/>
              </a:ext>
            </a:extLst>
          </p:cNvPr>
          <p:cNvSpPr/>
          <p:nvPr/>
        </p:nvSpPr>
        <p:spPr>
          <a:xfrm>
            <a:off x="1608082" y="2981983"/>
            <a:ext cx="1618594" cy="2742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1400" dirty="0"/>
              <a:t>CloneSet View</a:t>
            </a:r>
            <a:endParaRPr kumimoji="1" lang="ja-JP" altLang="en-US" sz="1400"/>
          </a:p>
        </p:txBody>
      </p:sp>
      <p:sp>
        <p:nvSpPr>
          <p:cNvPr id="28" name="角丸四角形吹き出し 27">
            <a:extLst>
              <a:ext uri="{FF2B5EF4-FFF2-40B4-BE49-F238E27FC236}">
                <a16:creationId xmlns:a16="http://schemas.microsoft.com/office/drawing/2014/main" id="{CFCBF20B-958E-265B-88B4-BB1EA1778975}"/>
              </a:ext>
            </a:extLst>
          </p:cNvPr>
          <p:cNvSpPr/>
          <p:nvPr/>
        </p:nvSpPr>
        <p:spPr>
          <a:xfrm>
            <a:off x="799971" y="4372625"/>
            <a:ext cx="1821575" cy="481206"/>
          </a:xfrm>
          <a:prstGeom prst="wedgeRoundRectCallout">
            <a:avLst>
              <a:gd name="adj1" fmla="val -49896"/>
              <a:gd name="adj2" fmla="val -3159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1400" b="1"/>
              <a:t>ファイルツリー</a:t>
            </a:r>
          </a:p>
        </p:txBody>
      </p:sp>
      <p:sp>
        <p:nvSpPr>
          <p:cNvPr id="29" name="角丸四角形吹き出し 28">
            <a:extLst>
              <a:ext uri="{FF2B5EF4-FFF2-40B4-BE49-F238E27FC236}">
                <a16:creationId xmlns:a16="http://schemas.microsoft.com/office/drawing/2014/main" id="{5664E1D6-10CF-0D86-35E8-4F76BBEB94DF}"/>
              </a:ext>
            </a:extLst>
          </p:cNvPr>
          <p:cNvSpPr/>
          <p:nvPr/>
        </p:nvSpPr>
        <p:spPr>
          <a:xfrm>
            <a:off x="799971" y="5896945"/>
            <a:ext cx="1821575" cy="481206"/>
          </a:xfrm>
          <a:prstGeom prst="wedgeRoundRectCallout">
            <a:avLst>
              <a:gd name="adj1" fmla="val -49896"/>
              <a:gd name="adj2" fmla="val -3159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1400" b="1"/>
              <a:t>クローンセット</a:t>
            </a:r>
            <a:endParaRPr kumimoji="1" lang="ja-JP" altLang="en-US" sz="1400" b="1"/>
          </a:p>
        </p:txBody>
      </p:sp>
      <p:sp>
        <p:nvSpPr>
          <p:cNvPr id="30" name="角丸四角形吹き出し 29">
            <a:extLst>
              <a:ext uri="{FF2B5EF4-FFF2-40B4-BE49-F238E27FC236}">
                <a16:creationId xmlns:a16="http://schemas.microsoft.com/office/drawing/2014/main" id="{3E4BB7E5-7933-CC2F-8AA3-32444453A497}"/>
              </a:ext>
            </a:extLst>
          </p:cNvPr>
          <p:cNvSpPr/>
          <p:nvPr/>
        </p:nvSpPr>
        <p:spPr>
          <a:xfrm>
            <a:off x="5103603" y="3125917"/>
            <a:ext cx="1984793" cy="606165"/>
          </a:xfrm>
          <a:prstGeom prst="wedgeRoundRectCallout">
            <a:avLst>
              <a:gd name="adj1" fmla="val -49896"/>
              <a:gd name="adj2" fmla="val -3159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1400" b="1"/>
              <a:t>選択ファイルの</a:t>
            </a:r>
            <a:br>
              <a:rPr kumimoji="1" lang="en-US" altLang="ja-JP" sz="1400" b="1" dirty="0"/>
            </a:br>
            <a:r>
              <a:rPr kumimoji="1" lang="ja-JP" altLang="en-US" sz="1400" b="1"/>
              <a:t>ソースコード</a:t>
            </a:r>
          </a:p>
        </p:txBody>
      </p:sp>
      <p:sp>
        <p:nvSpPr>
          <p:cNvPr id="31" name="角丸四角形吹き出し 30">
            <a:extLst>
              <a:ext uri="{FF2B5EF4-FFF2-40B4-BE49-F238E27FC236}">
                <a16:creationId xmlns:a16="http://schemas.microsoft.com/office/drawing/2014/main" id="{FA6DA9E7-D402-C440-4C72-22BCEE5519EE}"/>
              </a:ext>
            </a:extLst>
          </p:cNvPr>
          <p:cNvSpPr/>
          <p:nvPr/>
        </p:nvSpPr>
        <p:spPr>
          <a:xfrm>
            <a:off x="4054270" y="4729901"/>
            <a:ext cx="1224312" cy="481206"/>
          </a:xfrm>
          <a:prstGeom prst="wedgeRoundRectCallout">
            <a:avLst>
              <a:gd name="adj1" fmla="val -49896"/>
              <a:gd name="adj2" fmla="val -3159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1400" b="1"/>
              <a:t>選択</a:t>
            </a:r>
            <a:r>
              <a:rPr kumimoji="1" lang="en-US" altLang="ja-JP" sz="1400" b="1" dirty="0"/>
              <a:t>CC</a:t>
            </a:r>
            <a:endParaRPr kumimoji="1" lang="ja-JP" altLang="en-US" sz="1400" b="1"/>
          </a:p>
        </p:txBody>
      </p:sp>
      <p:sp>
        <p:nvSpPr>
          <p:cNvPr id="32" name="角丸四角形吹き出し 31">
            <a:extLst>
              <a:ext uri="{FF2B5EF4-FFF2-40B4-BE49-F238E27FC236}">
                <a16:creationId xmlns:a16="http://schemas.microsoft.com/office/drawing/2014/main" id="{24876EDB-0A97-B7E2-23B1-5DAD0D3F650F}"/>
              </a:ext>
            </a:extLst>
          </p:cNvPr>
          <p:cNvSpPr/>
          <p:nvPr/>
        </p:nvSpPr>
        <p:spPr>
          <a:xfrm>
            <a:off x="9134324" y="3125917"/>
            <a:ext cx="1221619" cy="481206"/>
          </a:xfrm>
          <a:prstGeom prst="wedgeRoundRectCallout">
            <a:avLst>
              <a:gd name="adj1" fmla="val -49896"/>
              <a:gd name="adj2" fmla="val -3159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1400" b="1" dirty="0"/>
              <a:t>CC</a:t>
            </a:r>
            <a:r>
              <a:rPr kumimoji="1" lang="ja-JP" altLang="en-US" sz="1400" b="1"/>
              <a:t>ペア</a:t>
            </a: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445B2AD7-8A24-0502-C731-B28FA0E758F1}"/>
              </a:ext>
            </a:extLst>
          </p:cNvPr>
          <p:cNvSpPr/>
          <p:nvPr/>
        </p:nvSpPr>
        <p:spPr>
          <a:xfrm>
            <a:off x="8700368" y="1525879"/>
            <a:ext cx="2567900" cy="6939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1400" b="1" dirty="0"/>
              <a:t>2</a:t>
            </a:r>
            <a:r>
              <a:rPr kumimoji="1" lang="ja-JP" altLang="en-US" sz="1400" b="1"/>
              <a:t>つの検出結果の</a:t>
            </a:r>
            <a:br>
              <a:rPr kumimoji="1" lang="en-US" altLang="ja-JP" sz="1400" b="1" dirty="0"/>
            </a:br>
            <a:r>
              <a:rPr kumimoji="1" lang="en-US" altLang="ja-JP" sz="1400" b="1" dirty="0"/>
              <a:t>CC</a:t>
            </a:r>
            <a:r>
              <a:rPr kumimoji="1" lang="ja-JP" altLang="en-US" sz="1400" b="1"/>
              <a:t>の一致率と</a:t>
            </a:r>
            <a:r>
              <a:rPr kumimoji="1" lang="en-US" altLang="ja-JP" sz="1400" b="1" dirty="0"/>
              <a:t>CC</a:t>
            </a:r>
            <a:r>
              <a:rPr kumimoji="1" lang="ja-JP" altLang="en-US" sz="1400" b="1"/>
              <a:t>検出数を</a:t>
            </a:r>
            <a:br>
              <a:rPr kumimoji="1" lang="en-US" altLang="ja-JP" sz="1400" b="1" dirty="0"/>
            </a:br>
            <a:r>
              <a:rPr kumimoji="1" lang="ja-JP" altLang="en-US" sz="1400" b="1"/>
              <a:t>ファイルごとに表示</a:t>
            </a:r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B03CB1A1-9FC8-674E-B7FF-72CC9846B495}"/>
              </a:ext>
            </a:extLst>
          </p:cNvPr>
          <p:cNvSpPr/>
          <p:nvPr/>
        </p:nvSpPr>
        <p:spPr>
          <a:xfrm>
            <a:off x="8260778" y="4773149"/>
            <a:ext cx="3537920" cy="1546926"/>
          </a:xfrm>
          <a:prstGeom prst="rect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>
                <a:solidFill>
                  <a:srgbClr val="FF0000"/>
                </a:solidFill>
              </a:rPr>
              <a:t>修正コード片を含む</a:t>
            </a:r>
            <a:br>
              <a:rPr lang="en-US" altLang="ja-JP" dirty="0">
                <a:solidFill>
                  <a:srgbClr val="FF0000"/>
                </a:solidFill>
              </a:rPr>
            </a:br>
            <a:r>
              <a:rPr lang="ja-JP" altLang="en-US">
                <a:solidFill>
                  <a:srgbClr val="FF0000"/>
                </a:solidFill>
              </a:rPr>
              <a:t>ファイルの</a:t>
            </a:r>
            <a:r>
              <a:rPr lang="en-US" altLang="ja-JP" dirty="0">
                <a:solidFill>
                  <a:srgbClr val="FF0000"/>
                </a:solidFill>
              </a:rPr>
              <a:t>CC</a:t>
            </a:r>
            <a:r>
              <a:rPr lang="ja-JP" altLang="en-US">
                <a:solidFill>
                  <a:srgbClr val="FF0000"/>
                </a:solidFill>
              </a:rPr>
              <a:t>確認を</a:t>
            </a:r>
            <a:br>
              <a:rPr lang="en-US" altLang="ja-JP" dirty="0">
                <a:solidFill>
                  <a:srgbClr val="FF0000"/>
                </a:solidFill>
              </a:rPr>
            </a:br>
            <a:r>
              <a:rPr lang="ja-JP" altLang="en-US">
                <a:solidFill>
                  <a:srgbClr val="FF0000"/>
                </a:solidFill>
              </a:rPr>
              <a:t>画面遷移無しに実現</a:t>
            </a:r>
            <a:endParaRPr kumimoji="1" lang="en-US" altLang="ja-JP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343847"/>
      </p:ext>
    </p:extLst>
  </p:cSld>
  <p:clrMapOvr>
    <a:masterClrMapping/>
  </p:clrMapOvr>
</p:sld>
</file>

<file path=ppt/theme/theme1.xml><?xml version="1.0" encoding="utf-8"?>
<a:theme xmlns:a="http://schemas.openxmlformats.org/drawingml/2006/main" name="Sel-CoolMetal-white-2013-16vs9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el-CoolMetal-white-2013-16vs9" id="{AB03202E-3924-47B4-9A83-EA04AEE2F2E0}" vid="{ADCBFFBF-3D27-4231-B899-44BA2D7EB1A0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Sel-CoolMetal-white-2013-16vs9</Template>
  <TotalTime>11611</TotalTime>
  <Words>5002</Words>
  <Application>Microsoft Macintosh PowerPoint</Application>
  <PresentationFormat>ワイド画面</PresentationFormat>
  <Paragraphs>634</Paragraphs>
  <Slides>48</Slides>
  <Notes>25</Notes>
  <HiddenSlides>0</HiddenSlides>
  <MMClips>2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48</vt:i4>
      </vt:variant>
    </vt:vector>
  </HeadingPairs>
  <TitlesOfParts>
    <vt:vector size="52" baseType="lpstr">
      <vt:lpstr>游ゴシック</vt:lpstr>
      <vt:lpstr>Arial</vt:lpstr>
      <vt:lpstr>Tahoma</vt:lpstr>
      <vt:lpstr>Sel-CoolMetal-white-2013-16vs9</vt:lpstr>
      <vt:lpstr>コードの同時修正作業に着目した コードクローン検出結果の比較表示ツール</vt:lpstr>
      <vt:lpstr>コードクローン（CC）</vt:lpstr>
      <vt:lpstr>CC検出結果の違い</vt:lpstr>
      <vt:lpstr>CCX[1]</vt:lpstr>
      <vt:lpstr>既存機能を使用した同時修正の方法</vt:lpstr>
      <vt:lpstr>散布図表示での問題点</vt:lpstr>
      <vt:lpstr>散布図表示の問題点2</vt:lpstr>
      <vt:lpstr>研究概要</vt:lpstr>
      <vt:lpstr>ツール表示画面</vt:lpstr>
      <vt:lpstr>新規機能を使用した同時修正の検討方法</vt:lpstr>
      <vt:lpstr>既存ツールと新規ツールの比較</vt:lpstr>
      <vt:lpstr>評価実験</vt:lpstr>
      <vt:lpstr>実験結果(平均値)</vt:lpstr>
      <vt:lpstr>実験結果(平均値)</vt:lpstr>
      <vt:lpstr>まとめと今後の課題</vt:lpstr>
      <vt:lpstr>付録</vt:lpstr>
      <vt:lpstr>比較機能を使用した同時修正の検討方法</vt:lpstr>
      <vt:lpstr>既存機能を使用した同時修正の検討方法</vt:lpstr>
      <vt:lpstr>既存機能を使用した同時修正の検討方法</vt:lpstr>
      <vt:lpstr>既存機能を使用した同時修正の検討方法</vt:lpstr>
      <vt:lpstr>既存機能を使用した同時修正の検討方法</vt:lpstr>
      <vt:lpstr>既存機能を使用した同時修正の検討方法</vt:lpstr>
      <vt:lpstr>既存機能を使用した同時修正の検討方法</vt:lpstr>
      <vt:lpstr>既存機能を使用した同時修正の検討方法</vt:lpstr>
      <vt:lpstr>散布図表示の問題点1</vt:lpstr>
      <vt:lpstr>散布図表示での問題点3</vt:lpstr>
      <vt:lpstr>既存のCode View</vt:lpstr>
      <vt:lpstr>拡張のアイデア</vt:lpstr>
      <vt:lpstr>拡張の正当性を示す調査</vt:lpstr>
      <vt:lpstr>調査対象</vt:lpstr>
      <vt:lpstr>調査手順</vt:lpstr>
      <vt:lpstr>調査結果</vt:lpstr>
      <vt:lpstr>調査結果からの考察</vt:lpstr>
      <vt:lpstr>CloneSet View</vt:lpstr>
      <vt:lpstr>クローンリスト</vt:lpstr>
      <vt:lpstr>複合グラフ</vt:lpstr>
      <vt:lpstr>新規機能を使用した同時修正の検討方法</vt:lpstr>
      <vt:lpstr>新規機能を使用した同時修正の検討方法</vt:lpstr>
      <vt:lpstr>新規機能を使用した同時修正の検討方法</vt:lpstr>
      <vt:lpstr>新規機能を使用した同時修正の検討方法</vt:lpstr>
      <vt:lpstr>評価実験の流れ（既存ツール使用時）</vt:lpstr>
      <vt:lpstr>評価実験の流れ（新規ツール使用時）</vt:lpstr>
      <vt:lpstr>実験対象ソフトウェアの詳細</vt:lpstr>
      <vt:lpstr>実験結果(Sweet Home 3D)</vt:lpstr>
      <vt:lpstr>実験結果(jEdit)</vt:lpstr>
      <vt:lpstr>実験結果(Process Hacker)</vt:lpstr>
      <vt:lpstr>実験結果(snns)</vt:lpstr>
      <vt:lpstr>実験結果(平均値)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kobayashi ryota</dc:creator>
  <cp:lastModifiedBy>亮太 小林</cp:lastModifiedBy>
  <cp:revision>8</cp:revision>
  <cp:lastPrinted>2023-02-10T03:44:49Z</cp:lastPrinted>
  <dcterms:created xsi:type="dcterms:W3CDTF">2022-11-28T04:18:17Z</dcterms:created>
  <dcterms:modified xsi:type="dcterms:W3CDTF">2023-02-14T02:26:22Z</dcterms:modified>
</cp:coreProperties>
</file>