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2" r:id="rId4"/>
  </p:sldMasterIdLst>
  <p:notesMasterIdLst>
    <p:notesMasterId r:id="rId29"/>
  </p:notesMasterIdLst>
  <p:handoutMasterIdLst>
    <p:handoutMasterId r:id="rId30"/>
  </p:handoutMasterIdLst>
  <p:sldIdLst>
    <p:sldId id="256" r:id="rId5"/>
    <p:sldId id="257" r:id="rId6"/>
    <p:sldId id="262" r:id="rId7"/>
    <p:sldId id="287" r:id="rId8"/>
    <p:sldId id="299" r:id="rId9"/>
    <p:sldId id="300" r:id="rId10"/>
    <p:sldId id="264" r:id="rId11"/>
    <p:sldId id="258" r:id="rId12"/>
    <p:sldId id="288" r:id="rId13"/>
    <p:sldId id="268" r:id="rId14"/>
    <p:sldId id="289" r:id="rId15"/>
    <p:sldId id="274" r:id="rId16"/>
    <p:sldId id="275" r:id="rId17"/>
    <p:sldId id="293" r:id="rId18"/>
    <p:sldId id="292" r:id="rId19"/>
    <p:sldId id="295" r:id="rId20"/>
    <p:sldId id="296" r:id="rId21"/>
    <p:sldId id="301" r:id="rId22"/>
    <p:sldId id="280" r:id="rId23"/>
    <p:sldId id="304" r:id="rId24"/>
    <p:sldId id="259" r:id="rId25"/>
    <p:sldId id="298" r:id="rId26"/>
    <p:sldId id="302" r:id="rId27"/>
    <p:sldId id="303" r:id="rId28"/>
  </p:sldIdLst>
  <p:sldSz cx="12192000" cy="6858000"/>
  <p:notesSz cx="9939338" cy="6807200"/>
  <p:embeddedFontLst>
    <p:embeddedFont>
      <p:font typeface="BIZ UDPゴシック" panose="020B0400000000000000" pitchFamily="50" charset="-128"/>
      <p:regular r:id="rId31"/>
      <p:bold r:id="rId32"/>
    </p:embeddedFont>
    <p:embeddedFont>
      <p:font typeface="Source Sans Pro" panose="020B050303040302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8AB07-CFD0-B597-1EE3-9B931F816E28}" name="ゲスト ユーザー" initials="ゲユ" userId="S::urn:spo:anon#f37710f2ce4f45bcba5802df33aea2743b301e802d503d1932f279ae59d294d8::" providerId="AD"/>
  <p188:author id="{24AED31A-2DC5-17D7-8DA4-FA5DA78A1689}" name="ゲスト ユーザー" initials="ゲユ" userId="S::urn:spo:anon#3d72d61fc0fd7985fed05d503adcc3a4436786f9ea09839532f02630d36d4eda::" providerId="AD"/>
  <p188:author id="{D1A68938-D4F2-0A5B-8ADA-33FA0DFBA867}" name="リオ キシモト" initials="リキ" userId="S::u015265i@ecs.osaka-u.ac.jp::05ce199b-61a3-4401-8554-66bee888e1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shimoto Rio" initials="KR" lastIdx="7" clrIdx="0">
    <p:extLst>
      <p:ext uri="{19B8F6BF-5375-455C-9EA6-DF929625EA0E}">
        <p15:presenceInfo xmlns:p15="http://schemas.microsoft.com/office/powerpoint/2012/main" userId="S::u015265i@ecs.osaka-u.ac.jp::05ce199b-61a3-4401-8554-66bee888e1f8" providerId="AD"/>
      </p:ext>
    </p:extLst>
  </p:cmAuthor>
  <p:cmAuthor id="2" name="ゲスト ユーザー" initials="ゲユ" lastIdx="1" clrIdx="1">
    <p:extLst>
      <p:ext uri="{19B8F6BF-5375-455C-9EA6-DF929625EA0E}">
        <p15:presenceInfo xmlns:p15="http://schemas.microsoft.com/office/powerpoint/2012/main" userId="S::urn:spo:anon#07349a407ed71b551f2171e264310460219030f14864770bb90a1b88788b9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3399"/>
    <a:srgbClr val="53538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90" autoAdjust="0"/>
  </p:normalViewPr>
  <p:slideViewPr>
    <p:cSldViewPr snapToGrid="0">
      <p:cViewPr varScale="1">
        <p:scale>
          <a:sx n="83" d="100"/>
          <a:sy n="83" d="100"/>
        </p:scale>
        <p:origin x="828" y="72"/>
      </p:cViewPr>
      <p:guideLst>
        <p:guide orient="horz" pos="2160"/>
        <p:guide pos="3840"/>
      </p:guideLst>
    </p:cSldViewPr>
  </p:slideViewPr>
  <p:notesTextViewPr>
    <p:cViewPr>
      <p:scale>
        <a:sx n="1" d="1"/>
        <a:sy n="1" d="1"/>
      </p:scale>
      <p:origin x="0" y="0"/>
    </p:cViewPr>
  </p:notesTextViewPr>
  <p:notesViewPr>
    <p:cSldViewPr snapToGrid="0">
      <p:cViewPr varScale="1">
        <p:scale>
          <a:sx n="166" d="100"/>
          <a:sy n="166" d="100"/>
        </p:scale>
        <p:origin x="2432"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HIMOTO Rio" userId="05ce199b-61a3-4401-8554-66bee888e1f8" providerId="ADAL" clId="{12C3B3CA-46F2-4079-B30F-6E8F3E36B9AE}"/>
    <pc:docChg chg="">
      <pc:chgData name="KISHIMOTO Rio" userId="05ce199b-61a3-4401-8554-66bee888e1f8" providerId="ADAL" clId="{12C3B3CA-46F2-4079-B30F-6E8F3E36B9AE}" dt="2023-02-17T05:06:14.987" v="10"/>
      <pc:docMkLst>
        <pc:docMk/>
      </pc:docMkLst>
      <pc:sldChg chg="delCm">
        <pc:chgData name="KISHIMOTO Rio" userId="05ce199b-61a3-4401-8554-66bee888e1f8" providerId="ADAL" clId="{12C3B3CA-46F2-4079-B30F-6E8F3E36B9AE}" dt="2023-02-17T05:05:52.213" v="1"/>
        <pc:sldMkLst>
          <pc:docMk/>
          <pc:sldMk cId="4184879758" sldId="262"/>
        </pc:sldMkLst>
        <pc:extLst>
          <p:ext xmlns:p="http://schemas.openxmlformats.org/presentationml/2006/main" uri="{D6D511B9-2390-475A-947B-AFAB55BFBCF1}">
            <pc226:cmChg xmlns:pc226="http://schemas.microsoft.com/office/powerpoint/2022/06/main/command" chg="del">
              <pc226:chgData name="KISHIMOTO Rio" userId="05ce199b-61a3-4401-8554-66bee888e1f8" providerId="ADAL" clId="{12C3B3CA-46F2-4079-B30F-6E8F3E36B9AE}" dt="2023-02-17T05:05:52.213" v="1"/>
              <pc2:cmMkLst xmlns:pc2="http://schemas.microsoft.com/office/powerpoint/2019/9/main/command">
                <pc:docMk/>
                <pc:sldMk cId="4184879758" sldId="262"/>
                <pc2:cmMk id="{7CA2647E-1081-4296-916A-A8CDDACE3E34}"/>
              </pc2:cmMkLst>
            </pc226:cmChg>
            <pc226:cmChg xmlns:pc226="http://schemas.microsoft.com/office/powerpoint/2022/06/main/command" chg="del">
              <pc226:chgData name="KISHIMOTO Rio" userId="05ce199b-61a3-4401-8554-66bee888e1f8" providerId="ADAL" clId="{12C3B3CA-46F2-4079-B30F-6E8F3E36B9AE}" dt="2023-02-17T05:05:51.585" v="0"/>
              <pc2:cmMkLst xmlns:pc2="http://schemas.microsoft.com/office/powerpoint/2019/9/main/command">
                <pc:docMk/>
                <pc:sldMk cId="4184879758" sldId="262"/>
                <pc2:cmMk id="{3D227DE1-F448-4CB1-B3E3-F1D9CD357D69}"/>
              </pc2:cmMkLst>
            </pc226:cmChg>
          </p:ext>
        </pc:extLst>
      </pc:sldChg>
      <pc:sldChg chg="delCm">
        <pc:chgData name="KISHIMOTO Rio" userId="05ce199b-61a3-4401-8554-66bee888e1f8" providerId="ADAL" clId="{12C3B3CA-46F2-4079-B30F-6E8F3E36B9AE}" dt="2023-02-17T05:05:57.942" v="3"/>
        <pc:sldMkLst>
          <pc:docMk/>
          <pc:sldMk cId="2584109284" sldId="287"/>
        </pc:sldMkLst>
        <pc:extLst>
          <p:ext xmlns:p="http://schemas.openxmlformats.org/presentationml/2006/main" uri="{D6D511B9-2390-475A-947B-AFAB55BFBCF1}">
            <pc226:cmChg xmlns:pc226="http://schemas.microsoft.com/office/powerpoint/2022/06/main/command" chg="del">
              <pc226:chgData name="KISHIMOTO Rio" userId="05ce199b-61a3-4401-8554-66bee888e1f8" providerId="ADAL" clId="{12C3B3CA-46F2-4079-B30F-6E8F3E36B9AE}" dt="2023-02-17T05:05:57.309" v="2"/>
              <pc2:cmMkLst xmlns:pc2="http://schemas.microsoft.com/office/powerpoint/2019/9/main/command">
                <pc:docMk/>
                <pc:sldMk cId="2584109284" sldId="287"/>
                <pc2:cmMk id="{1C40CD3E-FAE9-45F0-9246-B792E26305CB}"/>
              </pc2:cmMkLst>
            </pc226:cmChg>
            <pc226:cmChg xmlns:pc226="http://schemas.microsoft.com/office/powerpoint/2022/06/main/command" chg="del">
              <pc226:chgData name="KISHIMOTO Rio" userId="05ce199b-61a3-4401-8554-66bee888e1f8" providerId="ADAL" clId="{12C3B3CA-46F2-4079-B30F-6E8F3E36B9AE}" dt="2023-02-17T05:05:57.942" v="3"/>
              <pc2:cmMkLst xmlns:pc2="http://schemas.microsoft.com/office/powerpoint/2019/9/main/command">
                <pc:docMk/>
                <pc:sldMk cId="2584109284" sldId="287"/>
                <pc2:cmMk id="{5D657083-C891-4FEA-BB17-39BDA024ED9B}"/>
              </pc2:cmMkLst>
            </pc226:cmChg>
          </p:ext>
        </pc:extLst>
      </pc:sldChg>
      <pc:sldChg chg="delCm">
        <pc:chgData name="KISHIMOTO Rio" userId="05ce199b-61a3-4401-8554-66bee888e1f8" providerId="ADAL" clId="{12C3B3CA-46F2-4079-B30F-6E8F3E36B9AE}" dt="2023-02-17T05:06:07.429" v="5"/>
        <pc:sldMkLst>
          <pc:docMk/>
          <pc:sldMk cId="1138975426" sldId="289"/>
        </pc:sldMkLst>
        <pc:extLst>
          <p:ext xmlns:p="http://schemas.openxmlformats.org/presentationml/2006/main" uri="{D6D511B9-2390-475A-947B-AFAB55BFBCF1}">
            <pc226:cmChg xmlns:pc226="http://schemas.microsoft.com/office/powerpoint/2022/06/main/command" chg="del">
              <pc226:chgData name="KISHIMOTO Rio" userId="05ce199b-61a3-4401-8554-66bee888e1f8" providerId="ADAL" clId="{12C3B3CA-46F2-4079-B30F-6E8F3E36B9AE}" dt="2023-02-17T05:06:07.429" v="5"/>
              <pc2:cmMkLst xmlns:pc2="http://schemas.microsoft.com/office/powerpoint/2019/9/main/command">
                <pc:docMk/>
                <pc:sldMk cId="1138975426" sldId="289"/>
                <pc2:cmMk id="{AD8DBB7B-D88E-4853-8BBD-967A66CAC8C1}"/>
              </pc2:cmMkLst>
            </pc226:cmChg>
          </p:ext>
        </pc:extLst>
      </pc:sldChg>
      <pc:sldChg chg="delCm">
        <pc:chgData name="KISHIMOTO Rio" userId="05ce199b-61a3-4401-8554-66bee888e1f8" providerId="ADAL" clId="{12C3B3CA-46F2-4079-B30F-6E8F3E36B9AE}" dt="2023-02-17T05:06:14.987" v="10"/>
        <pc:sldMkLst>
          <pc:docMk/>
          <pc:sldMk cId="625482401" sldId="296"/>
        </pc:sldMkLst>
        <pc:extLst>
          <p:ext xmlns:p="http://schemas.openxmlformats.org/presentationml/2006/main" uri="{D6D511B9-2390-475A-947B-AFAB55BFBCF1}">
            <pc226:cmChg xmlns:pc226="http://schemas.microsoft.com/office/powerpoint/2022/06/main/command" chg="del">
              <pc226:chgData name="KISHIMOTO Rio" userId="05ce199b-61a3-4401-8554-66bee888e1f8" providerId="ADAL" clId="{12C3B3CA-46F2-4079-B30F-6E8F3E36B9AE}" dt="2023-02-17T05:06:14.987" v="10"/>
              <pc2:cmMkLst xmlns:pc2="http://schemas.microsoft.com/office/powerpoint/2019/9/main/command">
                <pc:docMk/>
                <pc:sldMk cId="625482401" sldId="296"/>
                <pc2:cmMk id="{13D1D909-566A-44B1-BF5D-302673D4E8A3}"/>
              </pc2:cmMkLst>
            </pc226:cmChg>
            <pc226:cmChg xmlns:pc226="http://schemas.microsoft.com/office/powerpoint/2022/06/main/command" chg="del">
              <pc226:chgData name="KISHIMOTO Rio" userId="05ce199b-61a3-4401-8554-66bee888e1f8" providerId="ADAL" clId="{12C3B3CA-46F2-4079-B30F-6E8F3E36B9AE}" dt="2023-02-17T05:06:14.501" v="9"/>
              <pc2:cmMkLst xmlns:pc2="http://schemas.microsoft.com/office/powerpoint/2019/9/main/command">
                <pc:docMk/>
                <pc:sldMk cId="625482401" sldId="296"/>
                <pc2:cmMk id="{6FD480B8-DCB4-4D2A-9E2C-EEEFB498CA8D}"/>
              </pc2:cmMkLst>
            </pc226:cmChg>
            <pc226:cmChg xmlns:pc226="http://schemas.microsoft.com/office/powerpoint/2022/06/main/command" chg="del">
              <pc226:chgData name="KISHIMOTO Rio" userId="05ce199b-61a3-4401-8554-66bee888e1f8" providerId="ADAL" clId="{12C3B3CA-46F2-4079-B30F-6E8F3E36B9AE}" dt="2023-02-17T05:06:13.987" v="8"/>
              <pc2:cmMkLst xmlns:pc2="http://schemas.microsoft.com/office/powerpoint/2019/9/main/command">
                <pc:docMk/>
                <pc:sldMk cId="625482401" sldId="296"/>
                <pc2:cmMk id="{768E2FD4-6CFC-4160-A3AC-5635BC20DAAB}"/>
              </pc2:cmMkLst>
            </pc226:cmChg>
            <pc226:cmChg xmlns:pc226="http://schemas.microsoft.com/office/powerpoint/2022/06/main/command" chg="del">
              <pc226:chgData name="KISHIMOTO Rio" userId="05ce199b-61a3-4401-8554-66bee888e1f8" providerId="ADAL" clId="{12C3B3CA-46F2-4079-B30F-6E8F3E36B9AE}" dt="2023-02-17T05:06:12.977" v="6"/>
              <pc2:cmMkLst xmlns:pc2="http://schemas.microsoft.com/office/powerpoint/2019/9/main/command">
                <pc:docMk/>
                <pc:sldMk cId="625482401" sldId="296"/>
                <pc2:cmMk id="{B4E4FAE9-7443-45F7-9D39-6A2CC7F67A37}"/>
              </pc2:cmMkLst>
            </pc226:cmChg>
            <pc226:cmChg xmlns:pc226="http://schemas.microsoft.com/office/powerpoint/2022/06/main/command" chg="del">
              <pc226:chgData name="KISHIMOTO Rio" userId="05ce199b-61a3-4401-8554-66bee888e1f8" providerId="ADAL" clId="{12C3B3CA-46F2-4079-B30F-6E8F3E36B9AE}" dt="2023-02-17T05:06:13.480" v="7"/>
              <pc2:cmMkLst xmlns:pc2="http://schemas.microsoft.com/office/powerpoint/2019/9/main/command">
                <pc:docMk/>
                <pc:sldMk cId="625482401" sldId="296"/>
                <pc2:cmMk id="{938529FF-F51A-4B97-8D65-44034456F862}"/>
              </pc2:cmMkLst>
            </pc226:cmChg>
          </p:ext>
        </pc:extLst>
      </pc:sldChg>
      <pc:sldChg chg="delCm">
        <pc:chgData name="KISHIMOTO Rio" userId="05ce199b-61a3-4401-8554-66bee888e1f8" providerId="ADAL" clId="{12C3B3CA-46F2-4079-B30F-6E8F3E36B9AE}" dt="2023-02-17T05:06:02.277" v="4"/>
        <pc:sldMkLst>
          <pc:docMk/>
          <pc:sldMk cId="2009662173" sldId="300"/>
        </pc:sldMkLst>
        <pc:extLst>
          <p:ext xmlns:p="http://schemas.openxmlformats.org/presentationml/2006/main" uri="{D6D511B9-2390-475A-947B-AFAB55BFBCF1}">
            <pc226:cmChg xmlns:pc226="http://schemas.microsoft.com/office/powerpoint/2022/06/main/command" chg="del">
              <pc226:chgData name="KISHIMOTO Rio" userId="05ce199b-61a3-4401-8554-66bee888e1f8" providerId="ADAL" clId="{12C3B3CA-46F2-4079-B30F-6E8F3E36B9AE}" dt="2023-02-17T05:06:02.277" v="4"/>
              <pc2:cmMkLst xmlns:pc2="http://schemas.microsoft.com/office/powerpoint/2019/9/main/command">
                <pc:docMk/>
                <pc:sldMk cId="2009662173" sldId="300"/>
                <pc2:cmMk id="{596CF850-41B6-477F-AFB3-965E64CC3963}"/>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895244-3E66-6652-DE71-F993C7B3A8E3}"/>
              </a:ext>
            </a:extLst>
          </p:cNvPr>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50F725C-8EF1-9E58-0086-C38D487956BF}"/>
              </a:ext>
            </a:extLst>
          </p:cNvPr>
          <p:cNvSpPr>
            <a:spLocks noGrp="1"/>
          </p:cNvSpPr>
          <p:nvPr>
            <p:ph type="dt" sz="quarter" idx="1"/>
          </p:nvPr>
        </p:nvSpPr>
        <p:spPr>
          <a:xfrm>
            <a:off x="5629275" y="0"/>
            <a:ext cx="4308475" cy="341313"/>
          </a:xfrm>
          <a:prstGeom prst="rect">
            <a:avLst/>
          </a:prstGeom>
        </p:spPr>
        <p:txBody>
          <a:bodyPr vert="horz" lIns="91440" tIns="45720" rIns="91440" bIns="45720" rtlCol="0"/>
          <a:lstStyle>
            <a:lvl1pPr algn="r">
              <a:defRPr sz="1200"/>
            </a:lvl1pPr>
          </a:lstStyle>
          <a:p>
            <a:fld id="{D448592A-47BA-492B-A40C-D010034F52E9}" type="datetimeFigureOut">
              <a:rPr kumimoji="1" lang="ja-JP" altLang="en-US" smtClean="0"/>
              <a:t>2023/2/17</a:t>
            </a:fld>
            <a:endParaRPr kumimoji="1" lang="ja-JP" altLang="en-US"/>
          </a:p>
        </p:txBody>
      </p:sp>
      <p:sp>
        <p:nvSpPr>
          <p:cNvPr id="4" name="フッター プレースホルダー 3">
            <a:extLst>
              <a:ext uri="{FF2B5EF4-FFF2-40B4-BE49-F238E27FC236}">
                <a16:creationId xmlns:a16="http://schemas.microsoft.com/office/drawing/2014/main" id="{C729578C-C990-DC63-159E-887762CD07DE}"/>
              </a:ext>
            </a:extLst>
          </p:cNvPr>
          <p:cNvSpPr>
            <a:spLocks noGrp="1"/>
          </p:cNvSpPr>
          <p:nvPr>
            <p:ph type="ftr" sz="quarter" idx="2"/>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CDF1A76-4646-128A-EF0B-8C77D5838A12}"/>
              </a:ext>
            </a:extLst>
          </p:cNvPr>
          <p:cNvSpPr>
            <a:spLocks noGrp="1"/>
          </p:cNvSpPr>
          <p:nvPr>
            <p:ph type="sldNum" sz="quarter" idx="3"/>
          </p:nvPr>
        </p:nvSpPr>
        <p:spPr>
          <a:xfrm>
            <a:off x="5629275" y="6465888"/>
            <a:ext cx="4308475" cy="341312"/>
          </a:xfrm>
          <a:prstGeom prst="rect">
            <a:avLst/>
          </a:prstGeom>
        </p:spPr>
        <p:txBody>
          <a:bodyPr vert="horz" lIns="91440" tIns="45720" rIns="91440" bIns="45720" rtlCol="0" anchor="b"/>
          <a:lstStyle>
            <a:lvl1pPr algn="r">
              <a:defRPr sz="1200"/>
            </a:lvl1pPr>
          </a:lstStyle>
          <a:p>
            <a:fld id="{8E345303-2D42-427D-8EC4-892C190AF596}" type="slidenum">
              <a:rPr kumimoji="1" lang="ja-JP" altLang="en-US" smtClean="0"/>
              <a:t>‹#›</a:t>
            </a:fld>
            <a:endParaRPr kumimoji="1" lang="ja-JP" altLang="en-US"/>
          </a:p>
        </p:txBody>
      </p:sp>
    </p:spTree>
    <p:extLst>
      <p:ext uri="{BB962C8B-B14F-4D97-AF65-F5344CB8AC3E}">
        <p14:creationId xmlns:p14="http://schemas.microsoft.com/office/powerpoint/2010/main" val="2059863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7742"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8" y="2"/>
            <a:ext cx="4307742" cy="341393"/>
          </a:xfrm>
          <a:prstGeom prst="rect">
            <a:avLst/>
          </a:prstGeom>
        </p:spPr>
        <p:txBody>
          <a:bodyPr vert="horz" lIns="91440" tIns="45720" rIns="91440" bIns="45720" rtlCol="0"/>
          <a:lstStyle>
            <a:lvl1pPr algn="r">
              <a:defRPr sz="1200"/>
            </a:lvl1pPr>
          </a:lstStyle>
          <a:p>
            <a:fld id="{6621A0A5-3AA7-448E-A8D6-30341C6B14C4}"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4632" y="3275850"/>
            <a:ext cx="7950077" cy="2680042"/>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6465809"/>
            <a:ext cx="4307742"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8" y="6465809"/>
            <a:ext cx="4307742" cy="341393"/>
          </a:xfrm>
          <a:prstGeom prst="rect">
            <a:avLst/>
          </a:prstGeom>
        </p:spPr>
        <p:txBody>
          <a:bodyPr vert="horz" lIns="91440" tIns="45720" rIns="91440" bIns="45720" rtlCol="0" anchor="b"/>
          <a:lstStyle>
            <a:lvl1pPr algn="r">
              <a:defRPr sz="1200"/>
            </a:lvl1pPr>
          </a:lstStyle>
          <a:p>
            <a:fld id="{17397E1C-7599-4E30-85AD-B66686B25D8D}" type="slidenum">
              <a:rPr kumimoji="1" lang="ja-JP" altLang="en-US" smtClean="0"/>
              <a:t>‹#›</a:t>
            </a:fld>
            <a:endParaRPr kumimoji="1" lang="ja-JP" altLang="en-US"/>
          </a:p>
        </p:txBody>
      </p:sp>
    </p:spTree>
    <p:extLst>
      <p:ext uri="{BB962C8B-B14F-4D97-AF65-F5344CB8AC3E}">
        <p14:creationId xmlns:p14="http://schemas.microsoft.com/office/powerpoint/2010/main" val="3792584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a:t>
            </a:fld>
            <a:endParaRPr kumimoji="1" lang="ja-JP" altLang="en-US"/>
          </a:p>
        </p:txBody>
      </p:sp>
    </p:spTree>
    <p:extLst>
      <p:ext uri="{BB962C8B-B14F-4D97-AF65-F5344CB8AC3E}">
        <p14:creationId xmlns:p14="http://schemas.microsoft.com/office/powerpoint/2010/main" val="293634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作成したツールは主に</a:t>
            </a:r>
            <a:r>
              <a:rPr kumimoji="1" lang="en-US" altLang="ja-JP" dirty="0"/>
              <a:t>3</a:t>
            </a:r>
            <a:r>
              <a:rPr kumimoji="1" lang="ja-JP" altLang="en-US" dirty="0"/>
              <a:t>つの機能を持ちます．</a:t>
            </a:r>
            <a:endParaRPr kumimoji="1" lang="en-US" altLang="ja-JP" dirty="0"/>
          </a:p>
          <a:p>
            <a:endParaRPr kumimoji="1" lang="en-US" altLang="ja-JP" dirty="0"/>
          </a:p>
          <a:p>
            <a:r>
              <a:rPr kumimoji="1" lang="en-US" altLang="ja-JP" dirty="0"/>
              <a:t>1</a:t>
            </a:r>
            <a:r>
              <a:rPr kumimoji="1" lang="ja-JP" altLang="en-US" dirty="0"/>
              <a:t>つ目は，管理するソフトウェアのリストの管理機能です．</a:t>
            </a:r>
            <a:endParaRPr kumimoji="1" lang="en-US" altLang="ja-JP" dirty="0"/>
          </a:p>
          <a:p>
            <a:r>
              <a:rPr kumimoji="1" lang="en-US" altLang="ja-JP" dirty="0"/>
              <a:t>2</a:t>
            </a:r>
            <a:r>
              <a:rPr kumimoji="1" lang="ja-JP" altLang="en-US" dirty="0"/>
              <a:t>つ目は，脆弱性診断機能です．</a:t>
            </a:r>
            <a:endParaRPr kumimoji="1" lang="en-US" altLang="ja-JP" dirty="0"/>
          </a:p>
          <a:p>
            <a:r>
              <a:rPr kumimoji="1" lang="en-US" altLang="ja-JP" dirty="0"/>
              <a:t>3</a:t>
            </a:r>
            <a:r>
              <a:rPr kumimoji="1" lang="ja-JP" altLang="en-US" dirty="0"/>
              <a:t>つ目は，チェックサムの検証機能です．</a:t>
            </a:r>
            <a:endParaRPr kumimoji="1" lang="en-US" altLang="ja-JP" dirty="0"/>
          </a:p>
          <a:p>
            <a:endParaRPr kumimoji="1" lang="en-US" altLang="ja-JP" dirty="0"/>
          </a:p>
          <a:p>
            <a:r>
              <a:rPr kumimoji="1" lang="ja-JP" altLang="en-US" dirty="0"/>
              <a:t>これらの機能について，それぞれ説明を行います．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10</a:t>
            </a:fld>
            <a:endParaRPr kumimoji="1" lang="ja-JP" altLang="en-US"/>
          </a:p>
        </p:txBody>
      </p:sp>
    </p:spTree>
    <p:extLst>
      <p:ext uri="{BB962C8B-B14F-4D97-AF65-F5344CB8AC3E}">
        <p14:creationId xmlns:p14="http://schemas.microsoft.com/office/powerpoint/2010/main" val="398842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つ目は，ソフトウェアのリストの管理機能です．</a:t>
            </a:r>
            <a:endParaRPr kumimoji="1" lang="en-US" altLang="ja-JP" dirty="0"/>
          </a:p>
          <a:p>
            <a:r>
              <a:rPr kumimoji="1" lang="ja-JP" altLang="en-US" dirty="0"/>
              <a:t>左の画像は，ツールで管理しているソフトウェアを一覧表示する画面です．</a:t>
            </a:r>
            <a:endParaRPr kumimoji="1" lang="en-US" altLang="ja-JP" dirty="0"/>
          </a:p>
          <a:p>
            <a:r>
              <a:rPr kumimoji="1" lang="ja-JP" altLang="en-US" dirty="0"/>
              <a:t>黒の破線で囲った部分に管理しているソフトウェアの名前が，最新の脆弱性診断とチェックサムの検証の結果とともに表示されます．</a:t>
            </a:r>
            <a:endParaRPr kumimoji="1" lang="en-US" altLang="ja-JP" dirty="0"/>
          </a:p>
          <a:p>
            <a:endParaRPr kumimoji="1" lang="en-US" altLang="ja-JP" dirty="0"/>
          </a:p>
          <a:p>
            <a:r>
              <a:rPr kumimoji="1" lang="ja-JP" altLang="en-US" dirty="0"/>
              <a:t>ソフトウェアを選択すると脆弱性診断結果とチェックサムの検証の結果の詳細が表示されます．</a:t>
            </a:r>
            <a:endParaRPr kumimoji="1" lang="en-US" altLang="ja-JP" dirty="0"/>
          </a:p>
          <a:p>
            <a:r>
              <a:rPr kumimoji="1" lang="ja-JP" altLang="en-US" dirty="0"/>
              <a:t>脆弱性診断の結果では脆弱性を含むパッケージが強調表示され，パッケージを選択すると脆弱性の詳細を確認することが出来ます．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11</a:t>
            </a:fld>
            <a:endParaRPr kumimoji="1" lang="ja-JP" altLang="en-US"/>
          </a:p>
        </p:txBody>
      </p:sp>
    </p:spTree>
    <p:extLst>
      <p:ext uri="{BB962C8B-B14F-4D97-AF65-F5344CB8AC3E}">
        <p14:creationId xmlns:p14="http://schemas.microsoft.com/office/powerpoint/2010/main" val="143759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つ目は，脆弱性診断機能です．</a:t>
            </a:r>
            <a:endParaRPr kumimoji="1" lang="en-US" altLang="ja-JP" dirty="0"/>
          </a:p>
          <a:p>
            <a:r>
              <a:rPr kumimoji="1" lang="ja-JP" altLang="en-US" dirty="0"/>
              <a:t>脆弱性診断では，ソフトウェアが依存する</a:t>
            </a:r>
            <a:r>
              <a:rPr kumimoji="1" lang="en-US" altLang="ja-JP" dirty="0"/>
              <a:t>OSS</a:t>
            </a:r>
            <a:r>
              <a:rPr kumimoji="1" lang="ja-JP" altLang="en-US" dirty="0"/>
              <a:t>のパッケージについて，既知の脆弱性を検出します．</a:t>
            </a:r>
            <a:endParaRPr kumimoji="1" lang="en-US" altLang="ja-JP" dirty="0"/>
          </a:p>
          <a:p>
            <a:r>
              <a:rPr kumimoji="1" lang="ja-JP" altLang="en-US" dirty="0"/>
              <a:t>診断はパッケージの名前とバージョンを用いて，脆弱性の</a:t>
            </a:r>
            <a:r>
              <a:rPr kumimoji="1" lang="en-US" altLang="ja-JP" dirty="0"/>
              <a:t>DB</a:t>
            </a:r>
            <a:r>
              <a:rPr kumimoji="1" lang="ja-JP" altLang="en-US" dirty="0"/>
              <a:t>である</a:t>
            </a:r>
            <a:r>
              <a:rPr kumimoji="1" lang="en-US" altLang="ja-JP" dirty="0"/>
              <a:t>OSV</a:t>
            </a:r>
            <a:r>
              <a:rPr kumimoji="1" lang="ja-JP" altLang="en-US" dirty="0"/>
              <a:t>に問い合わせることで行います．</a:t>
            </a:r>
            <a:endParaRPr kumimoji="1" lang="en-US" altLang="ja-JP" dirty="0"/>
          </a:p>
          <a:p>
            <a:r>
              <a:rPr kumimoji="1" lang="ja-JP" altLang="en-US" dirty="0"/>
              <a:t>脆弱性診断は，自動的に定期実行され，日々発見される脆弱性を継続的に確認することが出来ます．</a:t>
            </a:r>
            <a:endParaRPr kumimoji="1" lang="en-US" altLang="ja-JP" dirty="0"/>
          </a:p>
          <a:p>
            <a:r>
              <a:rPr kumimoji="1" lang="ja-JP" altLang="en-US" dirty="0"/>
              <a:t>また，脆弱性の検出時に画像のような通知</a:t>
            </a:r>
            <a:r>
              <a:rPr kumimoji="1" lang="ja-JP" altLang="en-US"/>
              <a:t>を行います</a:t>
            </a:r>
            <a:r>
              <a:rPr kumimoji="1" lang="ja-JP" altLang="en-US" dirty="0"/>
              <a:t>．</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12</a:t>
            </a:fld>
            <a:endParaRPr kumimoji="1" lang="ja-JP" altLang="en-US"/>
          </a:p>
        </p:txBody>
      </p:sp>
    </p:spTree>
    <p:extLst>
      <p:ext uri="{BB962C8B-B14F-4D97-AF65-F5344CB8AC3E}">
        <p14:creationId xmlns:p14="http://schemas.microsoft.com/office/powerpoint/2010/main" val="273473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en-US" altLang="ja-JP"/>
              <a:t>3</a:t>
            </a:r>
            <a:r>
              <a:rPr kumimoji="1" lang="ja-JP" altLang="en-US"/>
              <a:t>つ目は，チェックサムの検証機能です．</a:t>
            </a:r>
            <a:endParaRPr kumimoji="1" lang="en-US" altLang="ja-JP"/>
          </a:p>
          <a:p>
            <a:r>
              <a:rPr kumimoji="1" lang="ja-JP" altLang="en-US"/>
              <a:t>チェックサムの検証の失敗は，ソフトウェアのファイルの破損・改ざんや，</a:t>
            </a:r>
            <a:endParaRPr kumimoji="1" lang="en-US" altLang="ja-JP"/>
          </a:p>
          <a:p>
            <a:r>
              <a:rPr kumimoji="1" lang="ja-JP" altLang="en-US"/>
              <a:t>異なるバージョンのソフトウェアに対して作られた</a:t>
            </a:r>
            <a:r>
              <a:rPr kumimoji="1" lang="en-US" altLang="ja-JP"/>
              <a:t>SPDX</a:t>
            </a:r>
            <a:r>
              <a:rPr kumimoji="1" lang="ja-JP" altLang="en-US"/>
              <a:t>ドキュメントを誤って使用している場合などが考えられます．</a:t>
            </a:r>
            <a:endParaRPr kumimoji="1" lang="en-US" altLang="ja-JP"/>
          </a:p>
          <a:p>
            <a:r>
              <a:rPr kumimoji="1" lang="ja-JP" altLang="en-US"/>
              <a:t>チェックサムの検証を定期的に行うことで，それらの問題が発生していないことを確認し，</a:t>
            </a:r>
            <a:endParaRPr kumimoji="1" lang="en-US" altLang="ja-JP"/>
          </a:p>
          <a:p>
            <a:r>
              <a:rPr kumimoji="1" lang="en-US" altLang="ja-JP"/>
              <a:t>SPDX</a:t>
            </a:r>
            <a:r>
              <a:rPr kumimoji="1" lang="ja-JP" altLang="en-US"/>
              <a:t>ドキュメントの情報に基づいて行っている脆弱性診断の結果の正当性を保証します．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13</a:t>
            </a:fld>
            <a:endParaRPr kumimoji="1" lang="ja-JP" altLang="en-US"/>
          </a:p>
        </p:txBody>
      </p:sp>
    </p:spTree>
    <p:extLst>
      <p:ext uri="{BB962C8B-B14F-4D97-AF65-F5344CB8AC3E}">
        <p14:creationId xmlns:p14="http://schemas.microsoft.com/office/powerpoint/2010/main" val="164270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作成したツールについて，</a:t>
            </a:r>
            <a:r>
              <a:rPr kumimoji="1" lang="en-US" altLang="ja-JP" dirty="0"/>
              <a:t>SPDX</a:t>
            </a:r>
            <a:r>
              <a:rPr kumimoji="1" lang="ja-JP" altLang="en-US" dirty="0"/>
              <a:t>ドキュメントの管理にかかる手間が削減されていることを確認するために，</a:t>
            </a:r>
            <a:endParaRPr kumimoji="1" lang="en-US" altLang="ja-JP" dirty="0"/>
          </a:p>
          <a:p>
            <a:r>
              <a:rPr kumimoji="1" lang="ja-JP" altLang="en-US" dirty="0"/>
              <a:t>チェックサムの検証と脆弱性診断の定期的な実行を，既存ツールを組み合わせて行う場合と，作成したツールを用いて行う場合を比較します．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14</a:t>
            </a:fld>
            <a:endParaRPr kumimoji="1" lang="ja-JP" altLang="en-US"/>
          </a:p>
        </p:txBody>
      </p:sp>
    </p:spTree>
    <p:extLst>
      <p:ext uri="{BB962C8B-B14F-4D97-AF65-F5344CB8AC3E}">
        <p14:creationId xmlns:p14="http://schemas.microsoft.com/office/powerpoint/2010/main" val="238893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a:t>脆弱性診断では，既存のツールを用いる場合，脆弱性診断ツールによって出力された結果ファイルを実行毎に確認する必要があります．</a:t>
            </a:r>
            <a:endParaRPr kumimoji="1" lang="en-US" altLang="ja-JP"/>
          </a:p>
          <a:p>
            <a:r>
              <a:rPr kumimoji="1" lang="ja-JP" altLang="en-US"/>
              <a:t>作成したツールでは，脆弱性が発見され，通知が行われた場合のみ確認作業が必要となり，</a:t>
            </a:r>
            <a:endParaRPr kumimoji="1" lang="en-US" altLang="ja-JP"/>
          </a:p>
          <a:p>
            <a:r>
              <a:rPr kumimoji="1" lang="ja-JP" altLang="en-US"/>
              <a:t>実行毎に結果を確認する必要が無くなります．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15</a:t>
            </a:fld>
            <a:endParaRPr kumimoji="1" lang="ja-JP" altLang="en-US"/>
          </a:p>
        </p:txBody>
      </p:sp>
    </p:spTree>
    <p:extLst>
      <p:ext uri="{BB962C8B-B14F-4D97-AF65-F5344CB8AC3E}">
        <p14:creationId xmlns:p14="http://schemas.microsoft.com/office/powerpoint/2010/main" val="327054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チェックサムの検証では，既存ツールを用いる場合，ファイルハッシュを計算するコマンドでハッシュ値を計算し，</a:t>
            </a:r>
            <a:endParaRPr kumimoji="1" lang="en-US" altLang="ja-JP" dirty="0"/>
          </a:p>
          <a:p>
            <a:r>
              <a:rPr kumimoji="1" lang="en-US" altLang="ja-JP" dirty="0"/>
              <a:t>SPDX</a:t>
            </a:r>
            <a:r>
              <a:rPr kumimoji="1" lang="ja-JP" altLang="en-US" dirty="0"/>
              <a:t>ドキュメントの情報と照合する必要があります．</a:t>
            </a:r>
            <a:endParaRPr kumimoji="1" lang="en-US" altLang="ja-JP" dirty="0"/>
          </a:p>
          <a:p>
            <a:r>
              <a:rPr kumimoji="1" lang="ja-JP" altLang="en-US" dirty="0"/>
              <a:t>照合作業はツールによる支援が無いため手間がかかります．</a:t>
            </a:r>
            <a:endParaRPr kumimoji="1" lang="en-US" altLang="ja-JP" dirty="0"/>
          </a:p>
          <a:p>
            <a:endParaRPr kumimoji="1" lang="en-US" altLang="ja-JP" dirty="0"/>
          </a:p>
          <a:p>
            <a:r>
              <a:rPr kumimoji="1" lang="ja-JP" altLang="en-US" dirty="0"/>
              <a:t>作成したツールを用いる場合は，ファイルハッシュの計算と</a:t>
            </a:r>
            <a:r>
              <a:rPr kumimoji="1" lang="en-US" altLang="ja-JP" dirty="0"/>
              <a:t>SPDX</a:t>
            </a:r>
            <a:r>
              <a:rPr kumimoji="1" lang="ja-JP" altLang="en-US" dirty="0"/>
              <a:t>ドキュメントの情報との照合は自動で行われます．</a:t>
            </a:r>
            <a:endParaRPr kumimoji="1" lang="en-US" altLang="ja-JP" dirty="0"/>
          </a:p>
          <a:p>
            <a:r>
              <a:rPr kumimoji="1" lang="ja-JP" altLang="en-US" dirty="0"/>
              <a:t>手動作業が必要となるのは，問題が発見され通知が行われた場合のみであり，実行毎に手動で作業を行う必要は無くなります．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16</a:t>
            </a:fld>
            <a:endParaRPr kumimoji="1" lang="ja-JP" altLang="en-US"/>
          </a:p>
        </p:txBody>
      </p:sp>
    </p:spTree>
    <p:extLst>
      <p:ext uri="{BB962C8B-B14F-4D97-AF65-F5344CB8AC3E}">
        <p14:creationId xmlns:p14="http://schemas.microsoft.com/office/powerpoint/2010/main" val="384824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また，ツールが定期的な実行にあたって十分な速度で動作することを確認するために，</a:t>
            </a:r>
            <a:endParaRPr kumimoji="1" lang="en-US" altLang="ja-JP" dirty="0"/>
          </a:p>
          <a:p>
            <a:r>
              <a:rPr kumimoji="1" lang="ja-JP" altLang="en-US" dirty="0"/>
              <a:t>脆弱性診断とチェックサムの検証に要する時間を計測し，その結果に基づいて</a:t>
            </a:r>
            <a:r>
              <a:rPr kumimoji="1" lang="en-US" altLang="ja-JP" dirty="0"/>
              <a:t>1</a:t>
            </a:r>
            <a:r>
              <a:rPr kumimoji="1" lang="ja-JP" altLang="en-US" dirty="0"/>
              <a:t>時間あたりに処理できるソフトウェアの数を計算しました．</a:t>
            </a:r>
            <a:endParaRPr kumimoji="1" lang="en-US" altLang="ja-JP" dirty="0"/>
          </a:p>
          <a:p>
            <a:endParaRPr kumimoji="1" lang="en-US" altLang="ja-JP" dirty="0"/>
          </a:p>
          <a:p>
            <a:r>
              <a:rPr kumimoji="1" lang="ja-JP" altLang="en-US" dirty="0"/>
              <a:t>計測の結果，脆弱性診断は</a:t>
            </a:r>
            <a:r>
              <a:rPr kumimoji="1" lang="en-US" altLang="ja-JP" dirty="0"/>
              <a:t>1</a:t>
            </a:r>
            <a:r>
              <a:rPr kumimoji="1" lang="ja-JP" altLang="en-US" dirty="0"/>
              <a:t>時間あたり約</a:t>
            </a:r>
            <a:r>
              <a:rPr kumimoji="1" lang="en-US" altLang="ja-JP" dirty="0"/>
              <a:t>400</a:t>
            </a:r>
            <a:r>
              <a:rPr kumimoji="1" lang="ja-JP" altLang="en-US" dirty="0"/>
              <a:t>個のソフトウェアについて，</a:t>
            </a:r>
            <a:endParaRPr kumimoji="1" lang="en-US" altLang="ja-JP" dirty="0"/>
          </a:p>
          <a:p>
            <a:r>
              <a:rPr kumimoji="1" lang="ja-JP" altLang="en-US" dirty="0"/>
              <a:t>チェックサムの検証は</a:t>
            </a:r>
            <a:r>
              <a:rPr kumimoji="1" lang="en-US" altLang="ja-JP" dirty="0"/>
              <a:t>1</a:t>
            </a:r>
            <a:r>
              <a:rPr kumimoji="1" lang="ja-JP" altLang="en-US" dirty="0"/>
              <a:t>時間あたり約</a:t>
            </a:r>
            <a:r>
              <a:rPr kumimoji="1" lang="en-US" altLang="ja-JP" dirty="0"/>
              <a:t>80</a:t>
            </a:r>
            <a:r>
              <a:rPr kumimoji="1" lang="ja-JP" altLang="en-US" dirty="0"/>
              <a:t>個のソフトウェアについて行えることが分かりました．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17</a:t>
            </a:fld>
            <a:endParaRPr kumimoji="1" lang="ja-JP" altLang="en-US"/>
          </a:p>
        </p:txBody>
      </p:sp>
    </p:spTree>
    <p:extLst>
      <p:ext uri="{BB962C8B-B14F-4D97-AF65-F5344CB8AC3E}">
        <p14:creationId xmlns:p14="http://schemas.microsoft.com/office/powerpoint/2010/main" val="184116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前のスライドの結果に基づいて，研究室で実際に使用されているサーバーにインストールされたソフトウェアを作成したツールを用いて管理する場合に必要となる処理時間を計算しました．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対象としたサーバーには</a:t>
            </a:r>
            <a:r>
              <a:rPr kumimoji="1" lang="en-US" altLang="ja-JP" dirty="0"/>
              <a:t>629</a:t>
            </a:r>
            <a:r>
              <a:rPr kumimoji="1" lang="ja-JP" altLang="en-US" dirty="0"/>
              <a:t>個のソフトウェアがインストールされており，前のスライドの結果に基づくと脆弱性診断は約</a:t>
            </a:r>
            <a:r>
              <a:rPr kumimoji="1" lang="en-US" altLang="ja-JP" dirty="0"/>
              <a:t>1.6</a:t>
            </a:r>
            <a:r>
              <a:rPr kumimoji="1" lang="ja-JP" altLang="en-US" dirty="0"/>
              <a:t>時間，チェックサムの検証は約</a:t>
            </a:r>
            <a:r>
              <a:rPr kumimoji="1" lang="en-US" altLang="ja-JP" dirty="0"/>
              <a:t>7.9</a:t>
            </a:r>
            <a:r>
              <a:rPr kumimoji="1" lang="ja-JP" altLang="en-US" dirty="0"/>
              <a:t>時間で行えると推定されます．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このことから，作成したツールは実際の環境で用いる場合にも十分な速度で処理を行えると考えられます．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pkg info | </a:t>
            </a:r>
            <a:r>
              <a:rPr lang="en-US" altLang="ja-JP" dirty="0" err="1"/>
              <a:t>wc</a:t>
            </a:r>
            <a:r>
              <a:rPr lang="en-US" altLang="ja-JP" dirty="0"/>
              <a:t> –l @kir &gt; 629</a:t>
            </a:r>
          </a:p>
          <a:p>
            <a:endParaRPr kumimoji="1" lang="ja-JP" altLang="en-US"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18</a:t>
            </a:fld>
            <a:endParaRPr kumimoji="1" lang="ja-JP" altLang="en-US"/>
          </a:p>
        </p:txBody>
      </p:sp>
    </p:spTree>
    <p:extLst>
      <p:ext uri="{BB962C8B-B14F-4D97-AF65-F5344CB8AC3E}">
        <p14:creationId xmlns:p14="http://schemas.microsoft.com/office/powerpoint/2010/main" val="309299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まとめと今後の課題はスライドの通りです．</a:t>
            </a:r>
            <a:endParaRPr kumimoji="1" lang="en-US" altLang="ja-JP" dirty="0"/>
          </a:p>
          <a:p>
            <a:r>
              <a:rPr kumimoji="1"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19</a:t>
            </a:fld>
            <a:endParaRPr kumimoji="1" lang="ja-JP" altLang="en-US"/>
          </a:p>
        </p:txBody>
      </p:sp>
    </p:spTree>
    <p:extLst>
      <p:ext uri="{BB962C8B-B14F-4D97-AF65-F5344CB8AC3E}">
        <p14:creationId xmlns:p14="http://schemas.microsoft.com/office/powerpoint/2010/main" val="57203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研究の背景について説明します．</a:t>
            </a:r>
            <a:endParaRPr kumimoji="1" lang="en-US" altLang="ja-JP" dirty="0"/>
          </a:p>
          <a:p>
            <a:r>
              <a:rPr kumimoji="1" lang="ja-JP" altLang="en-US" dirty="0"/>
              <a:t>近年のソフトウェア開発では，サードパーティー製ソフトウェアの仕様が増加しています．</a:t>
            </a:r>
            <a:endParaRPr kumimoji="1" lang="en-US" altLang="ja-JP" dirty="0"/>
          </a:p>
          <a:p>
            <a:r>
              <a:rPr kumimoji="1" lang="ja-JP" altLang="en-US" dirty="0"/>
              <a:t>一方，使用しているソフトウェアの管理は不十分であり，脆弱性への対応の遅れや，ライセンス違反の発生などが問題となっています．</a:t>
            </a:r>
            <a:endParaRPr kumimoji="1" lang="en-US" altLang="ja-JP" dirty="0"/>
          </a:p>
          <a:p>
            <a:r>
              <a:rPr kumimoji="1" lang="ja-JP" altLang="en-US" dirty="0"/>
              <a:t>これらの問題の解決のために，ソフトウェアの情報を記述したドキュメントであるソフトウェア部品表（</a:t>
            </a:r>
            <a:r>
              <a:rPr kumimoji="1" lang="en-US" altLang="ja-JP" dirty="0"/>
              <a:t>SBOM</a:t>
            </a:r>
            <a:r>
              <a:rPr kumimoji="1" lang="ja-JP" altLang="en-US" dirty="0"/>
              <a:t>）の利用が推奨されています．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2</a:t>
            </a:fld>
            <a:endParaRPr kumimoji="1" lang="ja-JP" altLang="en-US"/>
          </a:p>
        </p:txBody>
      </p:sp>
    </p:spTree>
    <p:extLst>
      <p:ext uri="{BB962C8B-B14F-4D97-AF65-F5344CB8AC3E}">
        <p14:creationId xmlns:p14="http://schemas.microsoft.com/office/powerpoint/2010/main" val="156963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21</a:t>
            </a:fld>
            <a:endParaRPr kumimoji="1" lang="ja-JP" altLang="en-US"/>
          </a:p>
        </p:txBody>
      </p:sp>
    </p:spTree>
    <p:extLst>
      <p:ext uri="{BB962C8B-B14F-4D97-AF65-F5344CB8AC3E}">
        <p14:creationId xmlns:p14="http://schemas.microsoft.com/office/powerpoint/2010/main" val="130819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a:t>
            </a:r>
            <a:r>
              <a:rPr kumimoji="1" lang="ja-JP" altLang="en-US" dirty="0"/>
              <a:t>つのソフトウェアから</a:t>
            </a:r>
            <a:r>
              <a:rPr kumimoji="1" lang="en-US" altLang="ja-JP" dirty="0"/>
              <a:t>SPDX</a:t>
            </a:r>
            <a:r>
              <a:rPr kumimoji="1" lang="ja-JP" altLang="en-US" dirty="0"/>
              <a:t>ドキュメントを作成し，その情報に基づいて脆弱性診断とチェックサムの検証を実行した．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脆弱性診断は合計</a:t>
            </a:r>
            <a:r>
              <a:rPr kumimoji="1" lang="en-US" altLang="ja-JP" dirty="0"/>
              <a:t>525</a:t>
            </a:r>
            <a:r>
              <a:rPr kumimoji="1" lang="ja-JP" altLang="en-US" dirty="0"/>
              <a:t>個のパッケージに対して，チェックサムの検証は合計</a:t>
            </a:r>
            <a:r>
              <a:rPr kumimoji="1" lang="en-US" altLang="ja-JP" dirty="0"/>
              <a:t>833</a:t>
            </a:r>
            <a:r>
              <a:rPr kumimoji="1" lang="ja-JP" altLang="en-US" dirty="0"/>
              <a:t>個のファイルに対して実行された．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22</a:t>
            </a:fld>
            <a:endParaRPr kumimoji="1" lang="ja-JP" altLang="en-US"/>
          </a:p>
        </p:txBody>
      </p:sp>
    </p:spTree>
    <p:extLst>
      <p:ext uri="{BB962C8B-B14F-4D97-AF65-F5344CB8AC3E}">
        <p14:creationId xmlns:p14="http://schemas.microsoft.com/office/powerpoint/2010/main" val="4248244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TODO Synopsys</a:t>
            </a:r>
            <a:r>
              <a:rPr kumimoji="1" lang="ja-JP" altLang="en-US" dirty="0"/>
              <a:t>の調査に関する詳細情報を書いたスライドを用意</a:t>
            </a:r>
          </a:p>
          <a:p>
            <a:endParaRPr kumimoji="1" lang="ja-JP" altLang="en-US"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23</a:t>
            </a:fld>
            <a:endParaRPr kumimoji="1" lang="ja-JP" altLang="en-US"/>
          </a:p>
        </p:txBody>
      </p:sp>
    </p:spTree>
    <p:extLst>
      <p:ext uri="{BB962C8B-B14F-4D97-AF65-F5344CB8AC3E}">
        <p14:creationId xmlns:p14="http://schemas.microsoft.com/office/powerpoint/2010/main" val="219400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24</a:t>
            </a:fld>
            <a:endParaRPr kumimoji="1" lang="ja-JP" altLang="en-US"/>
          </a:p>
        </p:txBody>
      </p:sp>
    </p:spTree>
    <p:extLst>
      <p:ext uri="{BB962C8B-B14F-4D97-AF65-F5344CB8AC3E}">
        <p14:creationId xmlns:p14="http://schemas.microsoft.com/office/powerpoint/2010/main" val="96533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en-US" altLang="ja-JP" dirty="0"/>
              <a:t>SPDX</a:t>
            </a:r>
            <a:r>
              <a:rPr kumimoji="1" lang="ja-JP" altLang="en-US" dirty="0"/>
              <a:t>はソフトウェア部品表（</a:t>
            </a:r>
            <a:r>
              <a:rPr kumimoji="1" lang="en-US" altLang="ja-JP" dirty="0"/>
              <a:t>SBOM</a:t>
            </a:r>
            <a:r>
              <a:rPr kumimoji="1" lang="ja-JP" altLang="en-US" dirty="0"/>
              <a:t>）の一形式であり，</a:t>
            </a:r>
            <a:endParaRPr kumimoji="1" lang="en-US" altLang="ja-JP" dirty="0"/>
          </a:p>
          <a:p>
            <a:r>
              <a:rPr kumimoji="1" lang="en-US" altLang="ja-JP" dirty="0"/>
              <a:t>2021</a:t>
            </a:r>
            <a:r>
              <a:rPr kumimoji="1" lang="ja-JP" altLang="en-US" dirty="0"/>
              <a:t>年の</a:t>
            </a:r>
            <a:r>
              <a:rPr kumimoji="1" lang="en-US" altLang="ja-JP" dirty="0"/>
              <a:t>9</a:t>
            </a:r>
            <a:r>
              <a:rPr kumimoji="1" lang="ja-JP" altLang="en-US" dirty="0"/>
              <a:t>月に国際標準に認定されています．</a:t>
            </a:r>
            <a:endParaRPr kumimoji="1" lang="en-US" altLang="ja-JP" dirty="0"/>
          </a:p>
          <a:p>
            <a:endParaRPr kumimoji="1" lang="en-US" altLang="ja-JP" dirty="0"/>
          </a:p>
          <a:p>
            <a:r>
              <a:rPr kumimoji="1" lang="en-US" altLang="ja-JP" dirty="0"/>
              <a:t>SPDX</a:t>
            </a:r>
            <a:r>
              <a:rPr kumimoji="1" lang="ja-JP" altLang="en-US" dirty="0"/>
              <a:t>の形式に従って作成された</a:t>
            </a:r>
            <a:r>
              <a:rPr kumimoji="1" lang="en-US" altLang="ja-JP" dirty="0"/>
              <a:t>SBOM</a:t>
            </a:r>
            <a:r>
              <a:rPr kumimoji="1" lang="ja-JP" altLang="en-US" dirty="0"/>
              <a:t>は</a:t>
            </a:r>
            <a:r>
              <a:rPr kumimoji="1" lang="en-US" altLang="ja-JP" dirty="0"/>
              <a:t>SPDX</a:t>
            </a:r>
            <a:r>
              <a:rPr kumimoji="1" lang="ja-JP" altLang="en-US" dirty="0"/>
              <a:t>ドキュメントと呼ばれ，</a:t>
            </a:r>
            <a:endParaRPr kumimoji="1" lang="en-US" altLang="ja-JP" dirty="0"/>
          </a:p>
          <a:p>
            <a:r>
              <a:rPr kumimoji="1" lang="ja-JP" altLang="en-US" dirty="0"/>
              <a:t>ソフトウェアを構成するライブラリ等のコンポーネントの名前，バージョン，ライセンスなどの情報や，</a:t>
            </a:r>
            <a:endParaRPr kumimoji="1" lang="en-US" altLang="ja-JP" dirty="0"/>
          </a:p>
          <a:p>
            <a:r>
              <a:rPr kumimoji="1" lang="ja-JP" altLang="en-US" dirty="0"/>
              <a:t>コンポーネント間の依存関係が記述されています．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3</a:t>
            </a:fld>
            <a:endParaRPr kumimoji="1" lang="ja-JP" altLang="en-US"/>
          </a:p>
        </p:txBody>
      </p:sp>
    </p:spTree>
    <p:extLst>
      <p:ext uri="{BB962C8B-B14F-4D97-AF65-F5344CB8AC3E}">
        <p14:creationId xmlns:p14="http://schemas.microsoft.com/office/powerpoint/2010/main" val="260947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SPDX</a:t>
            </a:r>
            <a:r>
              <a:rPr lang="ja-JP" altLang="en-US" dirty="0"/>
              <a:t>を利用するメリットについて説明します．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左側は</a:t>
            </a:r>
            <a:r>
              <a:rPr lang="en-US" altLang="ja-JP" dirty="0"/>
              <a:t>SPDX</a:t>
            </a:r>
            <a:r>
              <a:rPr lang="ja-JP" altLang="en-US" dirty="0"/>
              <a:t>を使用しない場合，右側は</a:t>
            </a:r>
            <a:r>
              <a:rPr lang="en-US" altLang="ja-JP" dirty="0"/>
              <a:t>SPDX</a:t>
            </a:r>
            <a:r>
              <a:rPr lang="ja-JP" altLang="en-US" dirty="0"/>
              <a:t>を使用する場合のソフトウェアの管理について示した図です．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SPDX</a:t>
            </a:r>
            <a:r>
              <a:rPr lang="ja-JP" altLang="en-US" dirty="0"/>
              <a:t>を利用しない場合は，ソフトウェアの管理に必要な情報を，ソフトウェアの利用者が様々な場所から収集する必要があります．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SPDX</a:t>
            </a:r>
            <a:r>
              <a:rPr lang="ja-JP" altLang="en-US" dirty="0"/>
              <a:t>を利用する場合は，ソフトウェアの管理に必要な情報を，開発者が作成した</a:t>
            </a:r>
            <a:r>
              <a:rPr lang="en-US" altLang="ja-JP" dirty="0"/>
              <a:t>SPDX</a:t>
            </a:r>
            <a:r>
              <a:rPr lang="ja-JP" altLang="en-US" dirty="0"/>
              <a:t>ドキュメントから得ることができるため，</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利用者の情報収集の手間が削減され，情報の正確性の向上が期待できます．</a:t>
            </a:r>
            <a:endParaRPr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4</a:t>
            </a:fld>
            <a:endParaRPr kumimoji="1" lang="ja-JP" altLang="en-US"/>
          </a:p>
        </p:txBody>
      </p:sp>
    </p:spTree>
    <p:extLst>
      <p:ext uri="{BB962C8B-B14F-4D97-AF65-F5344CB8AC3E}">
        <p14:creationId xmlns:p14="http://schemas.microsoft.com/office/powerpoint/2010/main" val="166992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SPDX</a:t>
            </a:r>
            <a:r>
              <a:rPr kumimoji="1" lang="ja-JP" altLang="en-US" dirty="0"/>
              <a:t>ドキュメントの記述例を用いて，記述されている情報について説明します．</a:t>
            </a:r>
            <a:endParaRPr kumimoji="1" lang="en-US" altLang="ja-JP" dirty="0"/>
          </a:p>
          <a:p>
            <a:r>
              <a:rPr kumimoji="1" lang="ja-JP" altLang="en-US" dirty="0"/>
              <a:t>このスライドではソフトウェアを構成するファイルの情報が記述された部分を示しています．</a:t>
            </a:r>
            <a:endParaRPr kumimoji="1" lang="en-US" altLang="ja-JP" dirty="0"/>
          </a:p>
          <a:p>
            <a:r>
              <a:rPr kumimoji="1" lang="ja-JP" altLang="en-US" dirty="0"/>
              <a:t>緑で囲った部分にファイル名が記述されており，青で囲った部分にこのファイルのチェックサムが記載されています．</a:t>
            </a:r>
            <a:endParaRPr kumimoji="1" lang="en-US" altLang="ja-JP" dirty="0"/>
          </a:p>
          <a:p>
            <a:r>
              <a:rPr kumimoji="1" lang="ja-JP" altLang="en-US" dirty="0"/>
              <a:t>この情報を用いることで，ファイルの改ざんや破損が発生していないかを確認することが出来ます．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5</a:t>
            </a:fld>
            <a:endParaRPr kumimoji="1" lang="ja-JP" altLang="en-US"/>
          </a:p>
        </p:txBody>
      </p:sp>
    </p:spTree>
    <p:extLst>
      <p:ext uri="{BB962C8B-B14F-4D97-AF65-F5344CB8AC3E}">
        <p14:creationId xmlns:p14="http://schemas.microsoft.com/office/powerpoint/2010/main" val="129910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次に，ソフトウェアを構成するパッケージとその依存関係に関する記述について説明します．</a:t>
            </a:r>
            <a:endParaRPr kumimoji="1" lang="en-US" altLang="ja-JP" dirty="0"/>
          </a:p>
          <a:p>
            <a:r>
              <a:rPr kumimoji="1" lang="ja-JP" altLang="en-US" dirty="0"/>
              <a:t>スライドの左側には，</a:t>
            </a:r>
            <a:r>
              <a:rPr kumimoji="1" lang="en-US" altLang="ja-JP" dirty="0"/>
              <a:t>log4net</a:t>
            </a:r>
            <a:r>
              <a:rPr kumimoji="1" lang="ja-JP" altLang="en-US" dirty="0"/>
              <a:t>というパッケージのバージョン</a:t>
            </a:r>
            <a:r>
              <a:rPr kumimoji="1" lang="en-US" altLang="ja-JP" dirty="0"/>
              <a:t>2.0.8</a:t>
            </a:r>
            <a:r>
              <a:rPr kumimoji="1" lang="ja-JP" altLang="en-US" dirty="0"/>
              <a:t>に関する情報を</a:t>
            </a:r>
            <a:r>
              <a:rPr kumimoji="1" lang="en-US" altLang="ja-JP" dirty="0"/>
              <a:t>SPDX</a:t>
            </a:r>
            <a:r>
              <a:rPr kumimoji="1" lang="ja-JP" altLang="en-US" dirty="0"/>
              <a:t>で記述した例です．</a:t>
            </a:r>
            <a:endParaRPr kumimoji="1" lang="en-US" altLang="ja-JP" dirty="0"/>
          </a:p>
          <a:p>
            <a:r>
              <a:rPr kumimoji="1" lang="ja-JP" altLang="en-US" dirty="0"/>
              <a:t>スライドの右側には，このパッケージに関する依存関係が記述されており，</a:t>
            </a:r>
            <a:endParaRPr kumimoji="1" lang="en-US" altLang="ja-JP" dirty="0"/>
          </a:p>
          <a:p>
            <a:r>
              <a:rPr kumimoji="1" lang="en-US" altLang="ja-JP" dirty="0" err="1"/>
              <a:t>SPDXRef-RootPackage</a:t>
            </a:r>
            <a:r>
              <a:rPr kumimoji="1" lang="ja-JP" altLang="en-US" dirty="0"/>
              <a:t>という</a:t>
            </a:r>
            <a:r>
              <a:rPr kumimoji="1" lang="en-US" altLang="ja-JP" dirty="0"/>
              <a:t>ID</a:t>
            </a:r>
            <a:r>
              <a:rPr kumimoji="1" lang="ja-JP" altLang="en-US" dirty="0"/>
              <a:t>が与えられたパッケージが，</a:t>
            </a:r>
            <a:r>
              <a:rPr kumimoji="1" lang="en-US" altLang="ja-JP" dirty="0"/>
              <a:t>log4net</a:t>
            </a:r>
            <a:r>
              <a:rPr kumimoji="1" lang="ja-JP" altLang="en-US" dirty="0"/>
              <a:t>に依存していることが記述されています．</a:t>
            </a:r>
            <a:endParaRPr kumimoji="1" lang="en-US" altLang="ja-JP" dirty="0"/>
          </a:p>
          <a:p>
            <a:r>
              <a:rPr kumimoji="1" lang="ja-JP" altLang="en-US" dirty="0"/>
              <a:t>これらの情報を用いることで，ソフトウェアがどのパッケージに依存しているかを把握し，</a:t>
            </a:r>
            <a:endParaRPr kumimoji="1" lang="en-US" altLang="ja-JP" dirty="0"/>
          </a:p>
          <a:p>
            <a:r>
              <a:rPr kumimoji="1" lang="ja-JP" altLang="en-US" dirty="0"/>
              <a:t>依存するパッケージに脆弱性を含むものがないかを確認することが出来ます．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6</a:t>
            </a:fld>
            <a:endParaRPr kumimoji="1" lang="ja-JP" altLang="en-US"/>
          </a:p>
        </p:txBody>
      </p:sp>
    </p:spTree>
    <p:extLst>
      <p:ext uri="{BB962C8B-B14F-4D97-AF65-F5344CB8AC3E}">
        <p14:creationId xmlns:p14="http://schemas.microsoft.com/office/powerpoint/2010/main" val="386896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このように</a:t>
            </a:r>
            <a:r>
              <a:rPr kumimoji="1" lang="en-US" altLang="ja-JP" dirty="0"/>
              <a:t>SPDX</a:t>
            </a:r>
            <a:r>
              <a:rPr kumimoji="1" lang="ja-JP" altLang="en-US" dirty="0"/>
              <a:t>にはソフトウェアの管理をより簡単かつ適切に行うために必要な情報が記述されていますが，利用には課題もあります．</a:t>
            </a:r>
            <a:endParaRPr kumimoji="1" lang="en-US" altLang="ja-JP" dirty="0"/>
          </a:p>
          <a:p>
            <a:r>
              <a:rPr kumimoji="1" lang="ja-JP" altLang="en-US" dirty="0"/>
              <a:t>管理が必要な</a:t>
            </a:r>
            <a:r>
              <a:rPr kumimoji="1" lang="en-US" altLang="ja-JP" dirty="0"/>
              <a:t>SPDX</a:t>
            </a:r>
            <a:r>
              <a:rPr kumimoji="1" lang="ja-JP" altLang="en-US" dirty="0"/>
              <a:t>ドキュメントの数は利用するソフトウェアの数に応じて増加するため，</a:t>
            </a:r>
            <a:endParaRPr kumimoji="1" lang="en-US" altLang="ja-JP" dirty="0"/>
          </a:p>
          <a:p>
            <a:r>
              <a:rPr kumimoji="1" lang="ja-JP" altLang="en-US" dirty="0"/>
              <a:t>多くの</a:t>
            </a:r>
            <a:r>
              <a:rPr kumimoji="1" lang="en-US" altLang="ja-JP" dirty="0"/>
              <a:t>SPDX</a:t>
            </a:r>
            <a:r>
              <a:rPr kumimoji="1" lang="ja-JP" altLang="en-US" dirty="0"/>
              <a:t>ドキュメントを管理する必要があります．</a:t>
            </a:r>
            <a:endParaRPr kumimoji="1" lang="en-US" altLang="ja-JP" dirty="0"/>
          </a:p>
          <a:p>
            <a:r>
              <a:rPr kumimoji="1" lang="ja-JP" altLang="en-US" dirty="0"/>
              <a:t>脆弱性診断やチェックサムの検証は定期的に実行することが望ましいですが，既存のツールの組み合わせでは手動作業が必要なことがあるため，定期的に行うのは大変です．</a:t>
            </a:r>
            <a:endParaRPr kumimoji="1" lang="en-US" altLang="ja-JP" dirty="0"/>
          </a:p>
          <a:p>
            <a:r>
              <a:rPr kumimoji="1" lang="ja-JP" altLang="en-US" dirty="0"/>
              <a:t>そこで，</a:t>
            </a:r>
            <a:r>
              <a:rPr kumimoji="1" lang="en-US" altLang="ja-JP" dirty="0"/>
              <a:t>SPDX</a:t>
            </a:r>
            <a:r>
              <a:rPr kumimoji="1" lang="ja-JP" altLang="en-US" dirty="0"/>
              <a:t>ドキュメントの管理を支援するツールが必要になります．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7</a:t>
            </a:fld>
            <a:endParaRPr kumimoji="1" lang="ja-JP" altLang="en-US"/>
          </a:p>
        </p:txBody>
      </p:sp>
    </p:spTree>
    <p:extLst>
      <p:ext uri="{BB962C8B-B14F-4D97-AF65-F5344CB8AC3E}">
        <p14:creationId xmlns:p14="http://schemas.microsoft.com/office/powerpoint/2010/main" val="107963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a:t>本研究では，</a:t>
            </a:r>
            <a:r>
              <a:rPr kumimoji="1" lang="en-US" altLang="ja-JP"/>
              <a:t>SPDX</a:t>
            </a:r>
            <a:r>
              <a:rPr kumimoji="1" lang="ja-JP" altLang="en-US"/>
              <a:t>の管理に関するこの課題を解決することを目的に，</a:t>
            </a:r>
            <a:r>
              <a:rPr kumimoji="1" lang="en-US" altLang="ja-JP"/>
              <a:t>SPDX</a:t>
            </a:r>
            <a:r>
              <a:rPr kumimoji="1" lang="ja-JP" altLang="en-US"/>
              <a:t>ドキュメントの管理ツールを作成します．</a:t>
            </a:r>
            <a:endParaRPr kumimoji="1" lang="en-US" altLang="ja-JP"/>
          </a:p>
          <a:p>
            <a:r>
              <a:rPr kumimoji="1" lang="ja-JP" altLang="en-US"/>
              <a:t>このツールでは，</a:t>
            </a:r>
            <a:r>
              <a:rPr kumimoji="1" lang="en-US" altLang="ja-JP"/>
              <a:t>SPDX</a:t>
            </a:r>
            <a:r>
              <a:rPr kumimoji="1" lang="ja-JP" altLang="en-US"/>
              <a:t>ドキュメントをまとめて管理する手段を提供し，脆弱性診断とチェックサムの検証作業を定期的に自動実行できるようにします．</a:t>
            </a:r>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8</a:t>
            </a:fld>
            <a:endParaRPr kumimoji="1" lang="ja-JP" altLang="en-US"/>
          </a:p>
        </p:txBody>
      </p:sp>
    </p:spTree>
    <p:extLst>
      <p:ext uri="{BB962C8B-B14F-4D97-AF65-F5344CB8AC3E}">
        <p14:creationId xmlns:p14="http://schemas.microsoft.com/office/powerpoint/2010/main" val="413919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作成したツールの構成を説明します．</a:t>
            </a:r>
            <a:endParaRPr kumimoji="1" lang="en-US" altLang="ja-JP" dirty="0"/>
          </a:p>
          <a:p>
            <a:r>
              <a:rPr kumimoji="1" lang="ja-JP" altLang="en-US" dirty="0"/>
              <a:t>ツールの利用者は，ツールを用いて管理したいソフトウェアの情報を入力して，ソフトウェアを管理対象に追加します．</a:t>
            </a:r>
            <a:endParaRPr kumimoji="1" lang="en-US" altLang="ja-JP" dirty="0"/>
          </a:p>
          <a:p>
            <a:r>
              <a:rPr kumimoji="1" lang="ja-JP" altLang="en-US" dirty="0"/>
              <a:t>このとき，ソフトウェアの情報として，ツール上での表示名，対応する</a:t>
            </a:r>
            <a:r>
              <a:rPr kumimoji="1" lang="en-US" altLang="ja-JP" dirty="0"/>
              <a:t>SPDX</a:t>
            </a:r>
            <a:r>
              <a:rPr kumimoji="1" lang="ja-JP" altLang="en-US" dirty="0"/>
              <a:t>ドキュメント，ソフトウェアが配置されているディレクトリのパスを指定します．</a:t>
            </a:r>
            <a:endParaRPr kumimoji="1" lang="en-US" altLang="ja-JP" dirty="0"/>
          </a:p>
          <a:p>
            <a:r>
              <a:rPr kumimoji="1" lang="ja-JP" altLang="en-US" dirty="0"/>
              <a:t>ツールは，これらの情報を用いてチェックサムの検証と脆弱性診断を定期的に行い，問題を検知した場合は利用者に通知を行います．</a:t>
            </a:r>
            <a:endParaRPr kumimoji="1" lang="en-US" altLang="ja-JP" dirty="0"/>
          </a:p>
        </p:txBody>
      </p:sp>
      <p:sp>
        <p:nvSpPr>
          <p:cNvPr id="4" name="スライド番号プレースホルダー 3"/>
          <p:cNvSpPr>
            <a:spLocks noGrp="1"/>
          </p:cNvSpPr>
          <p:nvPr>
            <p:ph type="sldNum" sz="quarter" idx="5"/>
          </p:nvPr>
        </p:nvSpPr>
        <p:spPr/>
        <p:txBody>
          <a:bodyPr/>
          <a:lstStyle/>
          <a:p>
            <a:fld id="{17397E1C-7599-4E30-85AD-B66686B25D8D}" type="slidenum">
              <a:rPr kumimoji="1" lang="ja-JP" altLang="en-US" smtClean="0"/>
              <a:t>9</a:t>
            </a:fld>
            <a:endParaRPr kumimoji="1" lang="ja-JP" altLang="en-US"/>
          </a:p>
        </p:txBody>
      </p:sp>
    </p:spTree>
    <p:extLst>
      <p:ext uri="{BB962C8B-B14F-4D97-AF65-F5344CB8AC3E}">
        <p14:creationId xmlns:p14="http://schemas.microsoft.com/office/powerpoint/2010/main" val="2374711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12192000" cy="260350"/>
          </a:xfrm>
          <a:prstGeom prst="rect">
            <a:avLst/>
          </a:prstGeom>
          <a:noFill/>
        </p:spPr>
      </p:pic>
      <p:sp>
        <p:nvSpPr>
          <p:cNvPr id="3079" name="Rectangle 7" descr="ban"/>
          <p:cNvSpPr>
            <a:spLocks noChangeArrowheads="1"/>
          </p:cNvSpPr>
          <p:nvPr/>
        </p:nvSpPr>
        <p:spPr bwMode="auto">
          <a:xfrm>
            <a:off x="0" y="1"/>
            <a:ext cx="12192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2400"/>
          </a:p>
        </p:txBody>
      </p:sp>
      <p:sp>
        <p:nvSpPr>
          <p:cNvPr id="3074" name="Rectangle 2"/>
          <p:cNvSpPr>
            <a:spLocks noGrp="1" noChangeArrowheads="1"/>
          </p:cNvSpPr>
          <p:nvPr>
            <p:ph type="ctrTitle"/>
          </p:nvPr>
        </p:nvSpPr>
        <p:spPr>
          <a:xfrm>
            <a:off x="914400" y="1484314"/>
            <a:ext cx="10363200" cy="1470025"/>
          </a:xfrm>
        </p:spPr>
        <p:txBody>
          <a:bodyPr/>
          <a:lstStyle>
            <a:lvl1pPr>
              <a:defRPr>
                <a:latin typeface="+mn-ea"/>
                <a:ea typeface="+mn-ea"/>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828800" y="3573463"/>
            <a:ext cx="8534400" cy="1752600"/>
          </a:xfrm>
        </p:spPr>
        <p:txBody>
          <a:bodyPr/>
          <a:lstStyle>
            <a:lvl1pPr marL="0" indent="0" algn="ctr">
              <a:buFontTx/>
              <a:buNone/>
              <a:defRPr/>
            </a:lvl1pPr>
          </a:lstStyle>
          <a:p>
            <a:r>
              <a:rPr lang="ja-JP" altLang="en-US"/>
              <a:t>マスター サブタイトルの書式設定</a:t>
            </a:r>
          </a:p>
        </p:txBody>
      </p:sp>
      <p:sp>
        <p:nvSpPr>
          <p:cNvPr id="3086" name="Line 14"/>
          <p:cNvSpPr>
            <a:spLocks noChangeShapeType="1"/>
          </p:cNvSpPr>
          <p:nvPr/>
        </p:nvSpPr>
        <p:spPr bwMode="auto">
          <a:xfrm>
            <a:off x="1775885" y="3213100"/>
            <a:ext cx="8640233" cy="0"/>
          </a:xfrm>
          <a:prstGeom prst="line">
            <a:avLst/>
          </a:prstGeom>
          <a:noFill/>
          <a:ln w="9525">
            <a:solidFill>
              <a:schemeClr val="tx1"/>
            </a:solidFill>
            <a:round/>
            <a:headEnd/>
            <a:tailEnd/>
          </a:ln>
          <a:effectLst/>
        </p:spPr>
        <p:txBody>
          <a:bodyPr/>
          <a:lstStyle/>
          <a:p>
            <a:endParaRPr lang="ja-JP" altLang="en-US" sz="2400"/>
          </a:p>
        </p:txBody>
      </p:sp>
      <p:sp>
        <p:nvSpPr>
          <p:cNvPr id="3093" name="Text Box 21"/>
          <p:cNvSpPr txBox="1">
            <a:spLocks noChangeArrowheads="1"/>
          </p:cNvSpPr>
          <p:nvPr/>
        </p:nvSpPr>
        <p:spPr bwMode="auto">
          <a:xfrm>
            <a:off x="603251" y="6640514"/>
            <a:ext cx="8287846" cy="246221"/>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2" name="日付プレースホルダー 1">
            <a:extLst>
              <a:ext uri="{FF2B5EF4-FFF2-40B4-BE49-F238E27FC236}">
                <a16:creationId xmlns:a16="http://schemas.microsoft.com/office/drawing/2014/main" id="{3ABAEBFA-5D82-BAC7-2295-B91C16FC3EE4}"/>
              </a:ext>
            </a:extLst>
          </p:cNvPr>
          <p:cNvSpPr>
            <a:spLocks noGrp="1"/>
          </p:cNvSpPr>
          <p:nvPr>
            <p:ph type="dt" sz="half" idx="10"/>
          </p:nvPr>
        </p:nvSpPr>
        <p:spPr/>
        <p:txBody>
          <a:bodyPr/>
          <a:lstStyle/>
          <a:p>
            <a:pPr>
              <a:defRPr/>
            </a:pPr>
            <a:r>
              <a:rPr lang="en-US" altLang="ja-JP"/>
              <a:t>Feb/14/2023</a:t>
            </a:r>
          </a:p>
        </p:txBody>
      </p:sp>
      <p:sp>
        <p:nvSpPr>
          <p:cNvPr id="3" name="スライド番号プレースホルダー 2">
            <a:extLst>
              <a:ext uri="{FF2B5EF4-FFF2-40B4-BE49-F238E27FC236}">
                <a16:creationId xmlns:a16="http://schemas.microsoft.com/office/drawing/2014/main" id="{309C4FDE-5D2D-27F4-9092-20D0B584E31E}"/>
              </a:ext>
            </a:extLst>
          </p:cNvPr>
          <p:cNvSpPr>
            <a:spLocks noGrp="1"/>
          </p:cNvSpPr>
          <p:nvPr>
            <p:ph type="sldNum" sz="quarter" idx="11"/>
          </p:nvPr>
        </p:nvSpPr>
        <p:spPr/>
        <p:txBody>
          <a:bodyPr/>
          <a:lstStyle/>
          <a:p>
            <a:pPr>
              <a:defRPr/>
            </a:pPr>
            <a:fld id="{6195263B-2BD8-4C58-AEC2-2E9988DA8798}" type="slidenum">
              <a:rPr lang="en-US" altLang="ja-JP" smtClean="0"/>
              <a:pPr>
                <a:defRPr/>
              </a:pPr>
              <a:t>‹#›</a:t>
            </a:fld>
            <a:endParaRPr lang="en-US" altLang="ja-JP"/>
          </a:p>
        </p:txBody>
      </p:sp>
    </p:spTree>
    <p:extLst>
      <p:ext uri="{BB962C8B-B14F-4D97-AF65-F5344CB8AC3E}">
        <p14:creationId xmlns:p14="http://schemas.microsoft.com/office/powerpoint/2010/main" val="9085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5" name="フッター プレースホルダ 4"/>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BD4B1BB-CC31-4466-8D20-DB8CDA55D1CD}" type="slidenum">
              <a:rPr lang="en-US" altLang="ja-JP" smtClean="0"/>
              <a:pPr>
                <a:defRPr/>
              </a:pPr>
              <a:t>‹#›</a:t>
            </a:fld>
            <a:endParaRPr lang="en-US" altLang="ja-JP"/>
          </a:p>
        </p:txBody>
      </p:sp>
    </p:spTree>
    <p:extLst>
      <p:ext uri="{BB962C8B-B14F-4D97-AF65-F5344CB8AC3E}">
        <p14:creationId xmlns:p14="http://schemas.microsoft.com/office/powerpoint/2010/main" val="168577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8741045" y="6596064"/>
            <a:ext cx="2923907" cy="261937"/>
          </a:xfrm>
        </p:spPr>
        <p:txBody>
          <a:bodyPr/>
          <a:lstStyle>
            <a:lvl1pPr>
              <a:defRPr/>
            </a:lvl1pPr>
          </a:lstStyle>
          <a:p>
            <a:pPr>
              <a:defRPr/>
            </a:pPr>
            <a:r>
              <a:rPr lang="en-US" altLang="ja-JP"/>
              <a:t>Feb/14/2023</a:t>
            </a:r>
          </a:p>
        </p:txBody>
      </p:sp>
      <p:sp>
        <p:nvSpPr>
          <p:cNvPr id="5" name="フッター プレースホルダ 4"/>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F700C05-A331-4ABC-BD64-94401D814D23}" type="slidenum">
              <a:rPr lang="en-US" altLang="ja-JP" smtClean="0"/>
              <a:pPr>
                <a:defRPr/>
              </a:pPr>
              <a:t>‹#›</a:t>
            </a:fld>
            <a:endParaRPr lang="en-US" altLang="ja-JP"/>
          </a:p>
        </p:txBody>
      </p:sp>
    </p:spTree>
    <p:extLst>
      <p:ext uri="{BB962C8B-B14F-4D97-AF65-F5344CB8AC3E}">
        <p14:creationId xmlns:p14="http://schemas.microsoft.com/office/powerpoint/2010/main" val="11154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D8138F3A-8D8D-AE7D-1463-16ABA533BF43}"/>
              </a:ext>
            </a:extLst>
          </p:cNvPr>
          <p:cNvSpPr>
            <a:spLocks noGrp="1"/>
          </p:cNvSpPr>
          <p:nvPr>
            <p:ph type="dt" sz="half" idx="10"/>
          </p:nvPr>
        </p:nvSpPr>
        <p:spPr/>
        <p:txBody>
          <a:bodyPr/>
          <a:lstStyle/>
          <a:p>
            <a:pPr>
              <a:defRPr/>
            </a:pPr>
            <a:r>
              <a:rPr lang="en-US" altLang="ja-JP"/>
              <a:t>Feb/14/2023</a:t>
            </a:r>
          </a:p>
        </p:txBody>
      </p:sp>
      <p:sp>
        <p:nvSpPr>
          <p:cNvPr id="8" name="スライド番号プレースホルダー 7">
            <a:extLst>
              <a:ext uri="{FF2B5EF4-FFF2-40B4-BE49-F238E27FC236}">
                <a16:creationId xmlns:a16="http://schemas.microsoft.com/office/drawing/2014/main" id="{477E462D-18CE-CFD0-2FEC-30CF86DB1F1D}"/>
              </a:ext>
            </a:extLst>
          </p:cNvPr>
          <p:cNvSpPr>
            <a:spLocks noGrp="1"/>
          </p:cNvSpPr>
          <p:nvPr>
            <p:ph type="sldNum" sz="quarter" idx="11"/>
          </p:nvPr>
        </p:nvSpPr>
        <p:spPr/>
        <p:txBody>
          <a:bodyPr/>
          <a:lstStyle/>
          <a:p>
            <a:pPr>
              <a:defRPr/>
            </a:pPr>
            <a:fld id="{6195263B-2BD8-4C58-AEC2-2E9988DA8798}" type="slidenum">
              <a:rPr lang="en-US" altLang="ja-JP" smtClean="0"/>
              <a:pPr>
                <a:defRPr/>
              </a:pPr>
              <a:t>‹#›</a:t>
            </a:fld>
            <a:endParaRPr lang="en-US" altLang="ja-JP"/>
          </a:p>
        </p:txBody>
      </p:sp>
    </p:spTree>
    <p:extLst>
      <p:ext uri="{BB962C8B-B14F-4D97-AF65-F5344CB8AC3E}">
        <p14:creationId xmlns:p14="http://schemas.microsoft.com/office/powerpoint/2010/main" val="3906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5" name="フッター プレースホルダ 4"/>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3913B5E-D961-41DE-BBB0-6E96BF638B47}" type="slidenum">
              <a:rPr lang="en-US" altLang="ja-JP" smtClean="0"/>
              <a:pPr>
                <a:defRPr/>
              </a:pPr>
              <a:t>‹#›</a:t>
            </a:fld>
            <a:endParaRPr lang="en-US" altLang="ja-JP"/>
          </a:p>
        </p:txBody>
      </p:sp>
    </p:spTree>
    <p:extLst>
      <p:ext uri="{BB962C8B-B14F-4D97-AF65-F5344CB8AC3E}">
        <p14:creationId xmlns:p14="http://schemas.microsoft.com/office/powerpoint/2010/main" val="4380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6" name="フッター プレースホルダ 5"/>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FDEB35D8-484E-4EBA-BCFF-44E4FD2D4937}" type="slidenum">
              <a:rPr lang="en-US" altLang="ja-JP" smtClean="0"/>
              <a:pPr>
                <a:defRPr/>
              </a:pPr>
              <a:t>‹#›</a:t>
            </a:fld>
            <a:endParaRPr lang="en-US" altLang="ja-JP"/>
          </a:p>
        </p:txBody>
      </p:sp>
    </p:spTree>
    <p:extLst>
      <p:ext uri="{BB962C8B-B14F-4D97-AF65-F5344CB8AC3E}">
        <p14:creationId xmlns:p14="http://schemas.microsoft.com/office/powerpoint/2010/main" val="227448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8741045" y="6596064"/>
            <a:ext cx="2923907" cy="261937"/>
          </a:xfrm>
        </p:spPr>
        <p:txBody>
          <a:bodyPr/>
          <a:lstStyle>
            <a:lvl1pPr>
              <a:defRPr/>
            </a:lvl1pPr>
          </a:lstStyle>
          <a:p>
            <a:pPr>
              <a:defRPr/>
            </a:pPr>
            <a:r>
              <a:rPr lang="en-US" altLang="ja-JP"/>
              <a:t>Feb/14/2023</a:t>
            </a:r>
          </a:p>
        </p:txBody>
      </p:sp>
      <p:sp>
        <p:nvSpPr>
          <p:cNvPr id="8" name="フッター プレースホルダ 7"/>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vl1pPr>
          </a:lstStyle>
          <a:p>
            <a:pPr>
              <a:defRPr/>
            </a:pPr>
            <a:fld id="{80D25DB7-2C8C-4929-B2A1-5F59FC4BB087}" type="slidenum">
              <a:rPr lang="en-US" altLang="ja-JP" smtClean="0"/>
              <a:pPr>
                <a:defRPr/>
              </a:pPr>
              <a:t>‹#›</a:t>
            </a:fld>
            <a:endParaRPr lang="en-US" altLang="ja-JP"/>
          </a:p>
        </p:txBody>
      </p:sp>
    </p:spTree>
    <p:extLst>
      <p:ext uri="{BB962C8B-B14F-4D97-AF65-F5344CB8AC3E}">
        <p14:creationId xmlns:p14="http://schemas.microsoft.com/office/powerpoint/2010/main" val="2424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8741045" y="6596064"/>
            <a:ext cx="2923907" cy="261937"/>
          </a:xfrm>
        </p:spPr>
        <p:txBody>
          <a:bodyPr/>
          <a:lstStyle>
            <a:lvl1pPr>
              <a:defRPr/>
            </a:lvl1pPr>
          </a:lstStyle>
          <a:p>
            <a:pPr>
              <a:defRPr/>
            </a:pPr>
            <a:r>
              <a:rPr lang="en-US" altLang="ja-JP"/>
              <a:t>Feb/14/2023</a:t>
            </a:r>
          </a:p>
        </p:txBody>
      </p:sp>
      <p:sp>
        <p:nvSpPr>
          <p:cNvPr id="4" name="フッター プレースホルダ 3"/>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vl1pPr>
          </a:lstStyle>
          <a:p>
            <a:pPr>
              <a:defRPr/>
            </a:pPr>
            <a:fld id="{AC884F58-92E9-475B-A17B-82F418F27307}" type="slidenum">
              <a:rPr lang="en-US" altLang="ja-JP" smtClean="0"/>
              <a:pPr>
                <a:defRPr/>
              </a:pPr>
              <a:t>‹#›</a:t>
            </a:fld>
            <a:endParaRPr lang="en-US" altLang="ja-JP"/>
          </a:p>
        </p:txBody>
      </p:sp>
    </p:spTree>
    <p:extLst>
      <p:ext uri="{BB962C8B-B14F-4D97-AF65-F5344CB8AC3E}">
        <p14:creationId xmlns:p14="http://schemas.microsoft.com/office/powerpoint/2010/main" val="717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3" name="フッター プレースホルダ 2"/>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vl1pPr>
          </a:lstStyle>
          <a:p>
            <a:pPr>
              <a:defRPr/>
            </a:pPr>
            <a:fld id="{137B1A55-2728-4ACE-9CB0-EBAA801FBF8F}" type="slidenum">
              <a:rPr lang="en-US" altLang="ja-JP" smtClean="0"/>
              <a:pPr>
                <a:defRPr/>
              </a:pPr>
              <a:t>‹#›</a:t>
            </a:fld>
            <a:endParaRPr lang="en-US" altLang="ja-JP"/>
          </a:p>
        </p:txBody>
      </p:sp>
    </p:spTree>
    <p:extLst>
      <p:ext uri="{BB962C8B-B14F-4D97-AF65-F5344CB8AC3E}">
        <p14:creationId xmlns:p14="http://schemas.microsoft.com/office/powerpoint/2010/main" val="358804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6" name="フッター プレースホルダ 5"/>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C3FF7A2E-6C18-485D-8E0D-228A15F76391}" type="slidenum">
              <a:rPr lang="en-US" altLang="ja-JP" smtClean="0"/>
              <a:pPr>
                <a:defRPr/>
              </a:pPr>
              <a:t>‹#›</a:t>
            </a:fld>
            <a:endParaRPr lang="en-US" altLang="ja-JP"/>
          </a:p>
        </p:txBody>
      </p:sp>
    </p:spTree>
    <p:extLst>
      <p:ext uri="{BB962C8B-B14F-4D97-AF65-F5344CB8AC3E}">
        <p14:creationId xmlns:p14="http://schemas.microsoft.com/office/powerpoint/2010/main" val="19285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8734157" y="6596064"/>
            <a:ext cx="2930795" cy="261937"/>
          </a:xfrm>
        </p:spPr>
        <p:txBody>
          <a:bodyPr/>
          <a:lstStyle>
            <a:lvl1pPr>
              <a:defRPr/>
            </a:lvl1pPr>
          </a:lstStyle>
          <a:p>
            <a:pPr>
              <a:defRPr/>
            </a:pPr>
            <a:r>
              <a:rPr lang="en-US" altLang="ja-JP"/>
              <a:t>Feb/14/2023</a:t>
            </a:r>
          </a:p>
        </p:txBody>
      </p:sp>
      <p:sp>
        <p:nvSpPr>
          <p:cNvPr id="6" name="フッター プレースホルダ 5"/>
          <p:cNvSpPr>
            <a:spLocks noGrp="1"/>
          </p:cNvSpPr>
          <p:nvPr>
            <p:ph type="ftr" sz="quarter" idx="11"/>
          </p:nvPr>
        </p:nvSpPr>
        <p:spPr>
          <a:xfrm>
            <a:off x="787079" y="6310314"/>
            <a:ext cx="9197239" cy="358775"/>
          </a:xfrm>
          <a:prstGeom prst="rect">
            <a:avLst/>
          </a:prstGeo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vl1pPr>
          </a:lstStyle>
          <a:p>
            <a:pPr>
              <a:defRPr/>
            </a:pPr>
            <a:fld id="{8EBE538B-CBDB-42C1-AF1E-013E5A4EB539}" type="slidenum">
              <a:rPr lang="en-US" altLang="ja-JP" smtClean="0"/>
              <a:pPr>
                <a:defRPr/>
              </a:pPr>
              <a:t>‹#›</a:t>
            </a:fld>
            <a:endParaRPr lang="en-US" altLang="ja-JP"/>
          </a:p>
        </p:txBody>
      </p:sp>
    </p:spTree>
    <p:extLst>
      <p:ext uri="{BB962C8B-B14F-4D97-AF65-F5344CB8AC3E}">
        <p14:creationId xmlns:p14="http://schemas.microsoft.com/office/powerpoint/2010/main" val="4619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12192000" cy="260350"/>
          </a:xfrm>
          <a:prstGeom prst="rect">
            <a:avLst/>
          </a:prstGeom>
          <a:noFill/>
        </p:spPr>
      </p:pic>
      <p:sp>
        <p:nvSpPr>
          <p:cNvPr id="1026" name="Rectangle 2"/>
          <p:cNvSpPr>
            <a:spLocks noGrp="1" noChangeArrowheads="1"/>
          </p:cNvSpPr>
          <p:nvPr>
            <p:ph type="title"/>
          </p:nvPr>
        </p:nvSpPr>
        <p:spPr bwMode="auto">
          <a:xfrm>
            <a:off x="609600" y="274638"/>
            <a:ext cx="1095798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1"/>
            <a:ext cx="12192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2400"/>
          </a:p>
        </p:txBody>
      </p:sp>
      <p:sp>
        <p:nvSpPr>
          <p:cNvPr id="1036" name="Line 12"/>
          <p:cNvSpPr>
            <a:spLocks noChangeShapeType="1"/>
          </p:cNvSpPr>
          <p:nvPr/>
        </p:nvSpPr>
        <p:spPr bwMode="auto">
          <a:xfrm>
            <a:off x="624418" y="1484313"/>
            <a:ext cx="10943167" cy="0"/>
          </a:xfrm>
          <a:prstGeom prst="line">
            <a:avLst/>
          </a:prstGeom>
          <a:noFill/>
          <a:ln w="9525">
            <a:solidFill>
              <a:schemeClr val="tx1"/>
            </a:solidFill>
            <a:round/>
            <a:headEnd/>
            <a:tailEnd/>
          </a:ln>
          <a:effectLst/>
        </p:spPr>
        <p:txBody>
          <a:bodyPr/>
          <a:lstStyle/>
          <a:p>
            <a:endParaRPr lang="ja-JP" altLang="en-US" sz="2400"/>
          </a:p>
        </p:txBody>
      </p:sp>
      <p:sp>
        <p:nvSpPr>
          <p:cNvPr id="1045" name="Rectangle 21"/>
          <p:cNvSpPr>
            <a:spLocks noGrp="1" noChangeArrowheads="1"/>
          </p:cNvSpPr>
          <p:nvPr>
            <p:ph type="dt" sz="half" idx="2"/>
          </p:nvPr>
        </p:nvSpPr>
        <p:spPr bwMode="auto">
          <a:xfrm>
            <a:off x="8741045" y="6596064"/>
            <a:ext cx="2923907"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j-ea"/>
                <a:ea typeface="+mj-ea"/>
              </a:defRPr>
            </a:lvl1pPr>
          </a:lstStyle>
          <a:p>
            <a:pPr>
              <a:defRPr/>
            </a:pPr>
            <a:r>
              <a:rPr lang="en-US" altLang="ja-JP"/>
              <a:t>Feb/14/2023</a:t>
            </a:r>
          </a:p>
        </p:txBody>
      </p:sp>
      <p:sp>
        <p:nvSpPr>
          <p:cNvPr id="1047" name="Rectangle 23"/>
          <p:cNvSpPr>
            <a:spLocks noGrp="1" noChangeArrowheads="1"/>
          </p:cNvSpPr>
          <p:nvPr>
            <p:ph type="sldNum" sz="quarter" idx="4"/>
          </p:nvPr>
        </p:nvSpPr>
        <p:spPr bwMode="auto">
          <a:xfrm>
            <a:off x="10130367" y="6308726"/>
            <a:ext cx="1534584"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ea"/>
                <a:ea typeface="+mj-ea"/>
              </a:defRPr>
            </a:lvl1pPr>
          </a:lstStyle>
          <a:p>
            <a:pPr>
              <a:defRPr/>
            </a:pPr>
            <a:fld id="{6195263B-2BD8-4C58-AEC2-2E9988DA8798}" type="slidenum">
              <a:rPr lang="en-US" altLang="ja-JP" smtClean="0"/>
              <a:pPr>
                <a:defRPr/>
              </a:pPr>
              <a:t>‹#›</a:t>
            </a:fld>
            <a:endParaRPr lang="en-US" altLang="ja-JP"/>
          </a:p>
        </p:txBody>
      </p:sp>
      <p:sp>
        <p:nvSpPr>
          <p:cNvPr id="1048" name="Text Box 24"/>
          <p:cNvSpPr txBox="1">
            <a:spLocks noChangeArrowheads="1"/>
          </p:cNvSpPr>
          <p:nvPr/>
        </p:nvSpPr>
        <p:spPr bwMode="auto">
          <a:xfrm>
            <a:off x="446617" y="6640514"/>
            <a:ext cx="6353021" cy="246221"/>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38181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ctr" rtl="0" eaLnBrk="1" fontAlgn="base" hangingPunct="1">
        <a:spcBef>
          <a:spcPct val="0"/>
        </a:spcBef>
        <a:spcAft>
          <a:spcPct val="0"/>
        </a:spcAft>
        <a:defRPr kumimoji="1" sz="4400">
          <a:solidFill>
            <a:schemeClr val="tx2"/>
          </a:solidFill>
          <a:latin typeface="+mj-ea"/>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0438A-1CBB-039D-CFA8-20D8CD072FD9}"/>
              </a:ext>
            </a:extLst>
          </p:cNvPr>
          <p:cNvSpPr>
            <a:spLocks noGrp="1"/>
          </p:cNvSpPr>
          <p:nvPr>
            <p:ph type="ctrTitle"/>
          </p:nvPr>
        </p:nvSpPr>
        <p:spPr>
          <a:xfrm>
            <a:off x="482279" y="1484314"/>
            <a:ext cx="11227443" cy="1470025"/>
          </a:xfrm>
        </p:spPr>
        <p:txBody>
          <a:bodyPr/>
          <a:lstStyle/>
          <a:p>
            <a:r>
              <a:rPr lang="ja-JP" altLang="en-US" sz="4000" dirty="0"/>
              <a:t>定期的な脆弱性診断とチェックサムの検証を行う</a:t>
            </a:r>
            <a:br>
              <a:rPr lang="en-US" altLang="ja-JP" sz="4000" dirty="0"/>
            </a:br>
            <a:r>
              <a:rPr lang="en-US" altLang="ja-JP" sz="4000" dirty="0"/>
              <a:t>SPDX</a:t>
            </a:r>
            <a:r>
              <a:rPr lang="ja-JP" altLang="en-US" sz="4000" dirty="0"/>
              <a:t>ドキュメント管理ツールの作成</a:t>
            </a:r>
          </a:p>
        </p:txBody>
      </p:sp>
      <p:sp>
        <p:nvSpPr>
          <p:cNvPr id="3" name="字幕 2">
            <a:extLst>
              <a:ext uri="{FF2B5EF4-FFF2-40B4-BE49-F238E27FC236}">
                <a16:creationId xmlns:a16="http://schemas.microsoft.com/office/drawing/2014/main" id="{3B439511-AC4A-7C15-FEC6-C657706D675B}"/>
              </a:ext>
            </a:extLst>
          </p:cNvPr>
          <p:cNvSpPr>
            <a:spLocks noGrp="1"/>
          </p:cNvSpPr>
          <p:nvPr>
            <p:ph type="subTitle" idx="1"/>
          </p:nvPr>
        </p:nvSpPr>
        <p:spPr>
          <a:xfrm>
            <a:off x="1746607" y="3621086"/>
            <a:ext cx="8534400" cy="1752600"/>
          </a:xfrm>
        </p:spPr>
        <p:txBody>
          <a:bodyPr/>
          <a:lstStyle/>
          <a:p>
            <a:r>
              <a:rPr lang="ja-JP" altLang="en-US"/>
              <a:t>肥後研究室</a:t>
            </a:r>
            <a:endParaRPr kumimoji="1" lang="en-US" altLang="ja-JP"/>
          </a:p>
          <a:p>
            <a:r>
              <a:rPr kumimoji="1" lang="en-US" altLang="ja-JP"/>
              <a:t>B4 </a:t>
            </a:r>
            <a:r>
              <a:rPr kumimoji="1" lang="ja-JP" altLang="en-US"/>
              <a:t>岸本 理央</a:t>
            </a:r>
          </a:p>
        </p:txBody>
      </p:sp>
    </p:spTree>
    <p:extLst>
      <p:ext uri="{BB962C8B-B14F-4D97-AF65-F5344CB8AC3E}">
        <p14:creationId xmlns:p14="http://schemas.microsoft.com/office/powerpoint/2010/main" val="652789170"/>
      </p:ext>
    </p:extLst>
  </p:cSld>
  <p:clrMapOvr>
    <a:masterClrMapping/>
  </p:clrMapOvr>
  <mc:AlternateContent xmlns:mc="http://schemas.openxmlformats.org/markup-compatibility/2006" xmlns:p14="http://schemas.microsoft.com/office/powerpoint/2010/main">
    <mc:Choice Requires="p14">
      <p:transition spd="slow" p14:dur="2000" advTm="8427"/>
    </mc:Choice>
    <mc:Fallback xmlns="">
      <p:transition spd="slow" advTm="84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94964-5335-20F3-6F64-7BE5DB0DEB9E}"/>
              </a:ext>
            </a:extLst>
          </p:cNvPr>
          <p:cNvSpPr>
            <a:spLocks noGrp="1"/>
          </p:cNvSpPr>
          <p:nvPr>
            <p:ph type="title"/>
          </p:nvPr>
        </p:nvSpPr>
        <p:spPr>
          <a:noFill/>
        </p:spPr>
        <p:txBody>
          <a:bodyPr/>
          <a:lstStyle/>
          <a:p>
            <a:r>
              <a:rPr lang="ja-JP" altLang="en-US"/>
              <a:t>ツールの機能</a:t>
            </a:r>
            <a:endParaRPr kumimoji="1" lang="ja-JP" altLang="en-US"/>
          </a:p>
        </p:txBody>
      </p:sp>
      <p:sp>
        <p:nvSpPr>
          <p:cNvPr id="3" name="コンテンツ プレースホルダー 2">
            <a:extLst>
              <a:ext uri="{FF2B5EF4-FFF2-40B4-BE49-F238E27FC236}">
                <a16:creationId xmlns:a16="http://schemas.microsoft.com/office/drawing/2014/main" id="{B41B5B0B-BD8C-F4BE-C89B-7D1CB803BEBF}"/>
              </a:ext>
            </a:extLst>
          </p:cNvPr>
          <p:cNvSpPr>
            <a:spLocks noGrp="1"/>
          </p:cNvSpPr>
          <p:nvPr>
            <p:ph idx="1"/>
          </p:nvPr>
        </p:nvSpPr>
        <p:spPr>
          <a:noFill/>
        </p:spPr>
        <p:txBody>
          <a:bodyPr/>
          <a:lstStyle/>
          <a:p>
            <a:pPr marL="514350" indent="-514350">
              <a:buFont typeface="+mj-lt"/>
              <a:buAutoNum type="arabicPeriod"/>
            </a:pPr>
            <a:r>
              <a:rPr lang="ja-JP" altLang="en-US"/>
              <a:t>管理するソフトウェアのリストの管理</a:t>
            </a:r>
            <a:endParaRPr lang="en-US" altLang="ja-JP"/>
          </a:p>
          <a:p>
            <a:pPr marL="914400" lvl="1" indent="-514350"/>
            <a:r>
              <a:rPr lang="ja-JP" altLang="en-US"/>
              <a:t>リストへの追加・削除</a:t>
            </a:r>
            <a:endParaRPr lang="en-US" altLang="ja-JP"/>
          </a:p>
          <a:p>
            <a:pPr marL="914400" lvl="1" indent="-514350"/>
            <a:r>
              <a:rPr lang="ja-JP" altLang="en-US"/>
              <a:t>リストの確認</a:t>
            </a:r>
            <a:endParaRPr lang="en-US" altLang="ja-JP"/>
          </a:p>
          <a:p>
            <a:pPr marL="914400" lvl="1" indent="-514350"/>
            <a:endParaRPr lang="en-US" altLang="ja-JP"/>
          </a:p>
          <a:p>
            <a:pPr marL="514350" indent="-514350">
              <a:buFont typeface="+mj-lt"/>
              <a:buAutoNum type="arabicPeriod"/>
            </a:pPr>
            <a:r>
              <a:rPr lang="ja-JP" altLang="en-US"/>
              <a:t>脆弱性診断</a:t>
            </a:r>
            <a:endParaRPr lang="en-US" altLang="ja-JP"/>
          </a:p>
          <a:p>
            <a:pPr marL="914400" lvl="1" indent="-514350"/>
            <a:r>
              <a:rPr lang="ja-JP" altLang="en-US"/>
              <a:t>自動定期実行・問題</a:t>
            </a:r>
            <a:r>
              <a:rPr kumimoji="1" lang="ja-JP" altLang="en-US"/>
              <a:t>検出時</a:t>
            </a:r>
            <a:r>
              <a:rPr lang="ja-JP" altLang="en-US"/>
              <a:t>の</a:t>
            </a:r>
            <a:r>
              <a:rPr kumimoji="1" lang="ja-JP" altLang="en-US"/>
              <a:t>通知</a:t>
            </a:r>
            <a:endParaRPr kumimoji="1" lang="en-US" altLang="ja-JP"/>
          </a:p>
          <a:p>
            <a:pPr marL="914400" lvl="1" indent="-514350"/>
            <a:endParaRPr lang="en-US" altLang="ja-JP"/>
          </a:p>
          <a:p>
            <a:pPr marL="514350" indent="-514350">
              <a:buFont typeface="+mj-lt"/>
              <a:buAutoNum type="arabicPeriod"/>
            </a:pPr>
            <a:r>
              <a:rPr lang="ja-JP" altLang="en-US"/>
              <a:t>チェックサムの検証</a:t>
            </a:r>
            <a:endParaRPr lang="en-US" altLang="ja-JP"/>
          </a:p>
          <a:p>
            <a:pPr marL="914400" lvl="1" indent="-514350"/>
            <a:r>
              <a:rPr lang="ja-JP" altLang="en-US"/>
              <a:t>自動定期実行・問題検出時の通知</a:t>
            </a:r>
            <a:endParaRPr lang="en-US" altLang="ja-JP"/>
          </a:p>
          <a:p>
            <a:pPr marL="914400" lvl="1" indent="-514350"/>
            <a:endParaRPr lang="en-US" altLang="ja-JP"/>
          </a:p>
          <a:p>
            <a:pPr lvl="1"/>
            <a:endParaRPr lang="ja-JP" altLang="en-US"/>
          </a:p>
        </p:txBody>
      </p:sp>
      <p:sp>
        <p:nvSpPr>
          <p:cNvPr id="4" name="日付プレースホルダー 3">
            <a:extLst>
              <a:ext uri="{FF2B5EF4-FFF2-40B4-BE49-F238E27FC236}">
                <a16:creationId xmlns:a16="http://schemas.microsoft.com/office/drawing/2014/main" id="{D2041FD4-D8BC-8EBE-AE50-BCC648579D5E}"/>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8D288554-91E8-659B-A962-0AE5184375D4}"/>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10</a:t>
            </a:fld>
            <a:endParaRPr lang="en-US" altLang="ja-JP"/>
          </a:p>
        </p:txBody>
      </p:sp>
    </p:spTree>
    <p:extLst>
      <p:ext uri="{BB962C8B-B14F-4D97-AF65-F5344CB8AC3E}">
        <p14:creationId xmlns:p14="http://schemas.microsoft.com/office/powerpoint/2010/main" val="1673251923"/>
      </p:ext>
    </p:extLst>
  </p:cSld>
  <p:clrMapOvr>
    <a:masterClrMapping/>
  </p:clrMapOvr>
  <mc:AlternateContent xmlns:mc="http://schemas.openxmlformats.org/markup-compatibility/2006" xmlns:p14="http://schemas.microsoft.com/office/powerpoint/2010/main">
    <mc:Choice Requires="p14">
      <p:transition spd="slow" p14:dur="2000" advTm="22021"/>
    </mc:Choice>
    <mc:Fallback xmlns="">
      <p:transition spd="slow" advTm="220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3ED288B7-FF30-3489-0ABE-732ECED06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2" y="1572102"/>
            <a:ext cx="6926865" cy="4627372"/>
          </a:xfrm>
          <a:prstGeom prst="rect">
            <a:avLst/>
          </a:prstGeom>
        </p:spPr>
      </p:pic>
      <p:sp>
        <p:nvSpPr>
          <p:cNvPr id="2" name="タイトル 1">
            <a:extLst>
              <a:ext uri="{FF2B5EF4-FFF2-40B4-BE49-F238E27FC236}">
                <a16:creationId xmlns:a16="http://schemas.microsoft.com/office/drawing/2014/main" id="{B247FD97-783F-FB03-25DA-50A7F073CAC7}"/>
              </a:ext>
            </a:extLst>
          </p:cNvPr>
          <p:cNvSpPr>
            <a:spLocks noGrp="1"/>
          </p:cNvSpPr>
          <p:nvPr>
            <p:ph type="title"/>
          </p:nvPr>
        </p:nvSpPr>
        <p:spPr/>
        <p:txBody>
          <a:bodyPr/>
          <a:lstStyle/>
          <a:p>
            <a:r>
              <a:rPr kumimoji="1" lang="en-US" altLang="ja-JP"/>
              <a:t>1. </a:t>
            </a:r>
            <a:r>
              <a:rPr kumimoji="1" lang="ja-JP" altLang="en-US"/>
              <a:t>ソフトウェアのリストの管理</a:t>
            </a:r>
          </a:p>
        </p:txBody>
      </p:sp>
      <p:sp>
        <p:nvSpPr>
          <p:cNvPr id="4" name="日付プレースホルダー 3">
            <a:extLst>
              <a:ext uri="{FF2B5EF4-FFF2-40B4-BE49-F238E27FC236}">
                <a16:creationId xmlns:a16="http://schemas.microsoft.com/office/drawing/2014/main" id="{55F38958-B4BF-9F04-2BDE-51646C147B22}"/>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964BBC57-42E5-21FE-AFB8-DA9BB9485B77}"/>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11</a:t>
            </a:fld>
            <a:endParaRPr lang="en-US" altLang="ja-JP"/>
          </a:p>
        </p:txBody>
      </p:sp>
      <p:sp>
        <p:nvSpPr>
          <p:cNvPr id="12" name="正方形/長方形 11">
            <a:extLst>
              <a:ext uri="{FF2B5EF4-FFF2-40B4-BE49-F238E27FC236}">
                <a16:creationId xmlns:a16="http://schemas.microsoft.com/office/drawing/2014/main" id="{DFBD340A-511B-E6CC-A818-3FED0E83D48C}"/>
              </a:ext>
            </a:extLst>
          </p:cNvPr>
          <p:cNvSpPr/>
          <p:nvPr/>
        </p:nvSpPr>
        <p:spPr>
          <a:xfrm>
            <a:off x="84092" y="1834510"/>
            <a:ext cx="2254078" cy="3972493"/>
          </a:xfrm>
          <a:prstGeom prst="rect">
            <a:avLst/>
          </a:prstGeom>
          <a:noFill/>
          <a:ln>
            <a:solidFill>
              <a:schemeClr val="tx1"/>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1A04BAAC-0B4B-DF4E-B095-A6421DEA1780}"/>
              </a:ext>
            </a:extLst>
          </p:cNvPr>
          <p:cNvSpPr txBox="1"/>
          <p:nvPr/>
        </p:nvSpPr>
        <p:spPr>
          <a:xfrm>
            <a:off x="325311" y="3638703"/>
            <a:ext cx="1771639" cy="707886"/>
          </a:xfrm>
          <a:prstGeom prst="rect">
            <a:avLst/>
          </a:prstGeom>
          <a:noFill/>
        </p:spPr>
        <p:txBody>
          <a:bodyPr wrap="none" rtlCol="0">
            <a:spAutoFit/>
          </a:bodyPr>
          <a:lstStyle/>
          <a:p>
            <a:r>
              <a:rPr lang="ja-JP" altLang="en-US" sz="2000" dirty="0">
                <a:latin typeface="+mn-ea"/>
                <a:ea typeface="+mn-ea"/>
              </a:rPr>
              <a:t>ソフトウェアを</a:t>
            </a:r>
            <a:endParaRPr lang="en-US" altLang="ja-JP" sz="2000" dirty="0">
              <a:latin typeface="+mn-ea"/>
              <a:ea typeface="+mn-ea"/>
            </a:endParaRPr>
          </a:p>
          <a:p>
            <a:r>
              <a:rPr lang="ja-JP" altLang="en-US" sz="2000" dirty="0">
                <a:latin typeface="+mn-ea"/>
                <a:ea typeface="+mn-ea"/>
              </a:rPr>
              <a:t>一覧表示</a:t>
            </a:r>
          </a:p>
        </p:txBody>
      </p:sp>
      <p:cxnSp>
        <p:nvCxnSpPr>
          <p:cNvPr id="16" name="直線矢印コネクタ 15">
            <a:extLst>
              <a:ext uri="{FF2B5EF4-FFF2-40B4-BE49-F238E27FC236}">
                <a16:creationId xmlns:a16="http://schemas.microsoft.com/office/drawing/2014/main" id="{366FB448-469C-A205-D6D3-70A6F85975CE}"/>
              </a:ext>
            </a:extLst>
          </p:cNvPr>
          <p:cNvCxnSpPr>
            <a:cxnSpLocks/>
          </p:cNvCxnSpPr>
          <p:nvPr/>
        </p:nvCxnSpPr>
        <p:spPr>
          <a:xfrm>
            <a:off x="6736466" y="3866185"/>
            <a:ext cx="87967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2366A8AD-974C-19B6-3414-C72C2E654043}"/>
              </a:ext>
            </a:extLst>
          </p:cNvPr>
          <p:cNvSpPr txBox="1"/>
          <p:nvPr/>
        </p:nvSpPr>
        <p:spPr>
          <a:xfrm>
            <a:off x="4558398" y="3992646"/>
            <a:ext cx="1713931" cy="1015663"/>
          </a:xfrm>
          <a:prstGeom prst="rect">
            <a:avLst/>
          </a:prstGeom>
          <a:solidFill>
            <a:schemeClr val="bg1"/>
          </a:solidFill>
        </p:spPr>
        <p:txBody>
          <a:bodyPr wrap="none" rtlCol="0">
            <a:spAutoFit/>
          </a:bodyPr>
          <a:lstStyle/>
          <a:p>
            <a:r>
              <a:rPr lang="ja-JP" altLang="en-US" sz="2000" dirty="0">
                <a:latin typeface="+mn-ea"/>
                <a:ea typeface="+mn-ea"/>
              </a:rPr>
              <a:t>脆弱性を含む</a:t>
            </a:r>
            <a:endParaRPr lang="en-US" altLang="ja-JP" sz="2000" dirty="0">
              <a:latin typeface="+mn-ea"/>
              <a:ea typeface="+mn-ea"/>
            </a:endParaRPr>
          </a:p>
          <a:p>
            <a:r>
              <a:rPr lang="ja-JP" altLang="en-US" sz="2000" dirty="0">
                <a:latin typeface="+mn-ea"/>
                <a:ea typeface="+mn-ea"/>
              </a:rPr>
              <a:t>パッケージを</a:t>
            </a:r>
            <a:endParaRPr lang="en-US" altLang="ja-JP" sz="2000" dirty="0">
              <a:latin typeface="+mn-ea"/>
              <a:ea typeface="+mn-ea"/>
            </a:endParaRPr>
          </a:p>
          <a:p>
            <a:r>
              <a:rPr lang="ja-JP" altLang="en-US" sz="2000" dirty="0">
                <a:latin typeface="+mn-ea"/>
                <a:ea typeface="+mn-ea"/>
              </a:rPr>
              <a:t>強調表示</a:t>
            </a:r>
          </a:p>
        </p:txBody>
      </p:sp>
      <p:sp>
        <p:nvSpPr>
          <p:cNvPr id="18" name="テキスト ボックス 17">
            <a:extLst>
              <a:ext uri="{FF2B5EF4-FFF2-40B4-BE49-F238E27FC236}">
                <a16:creationId xmlns:a16="http://schemas.microsoft.com/office/drawing/2014/main" id="{BBFB1577-2364-AB59-DF50-C58EA8568649}"/>
              </a:ext>
            </a:extLst>
          </p:cNvPr>
          <p:cNvSpPr txBox="1"/>
          <p:nvPr/>
        </p:nvSpPr>
        <p:spPr>
          <a:xfrm>
            <a:off x="225672" y="6183252"/>
            <a:ext cx="2930610" cy="400110"/>
          </a:xfrm>
          <a:prstGeom prst="rect">
            <a:avLst/>
          </a:prstGeom>
          <a:noFill/>
        </p:spPr>
        <p:txBody>
          <a:bodyPr wrap="none" rtlCol="0">
            <a:spAutoFit/>
          </a:bodyPr>
          <a:lstStyle/>
          <a:p>
            <a:r>
              <a:rPr lang="ja-JP" altLang="en-US" sz="2000" dirty="0">
                <a:latin typeface="+mn-ea"/>
                <a:ea typeface="+mn-ea"/>
              </a:rPr>
              <a:t>ソフトウェアの追加・削除</a:t>
            </a:r>
          </a:p>
        </p:txBody>
      </p:sp>
      <p:sp>
        <p:nvSpPr>
          <p:cNvPr id="19" name="正方形/長方形 18">
            <a:extLst>
              <a:ext uri="{FF2B5EF4-FFF2-40B4-BE49-F238E27FC236}">
                <a16:creationId xmlns:a16="http://schemas.microsoft.com/office/drawing/2014/main" id="{F3389E44-1B21-8048-454B-DA3753771079}"/>
              </a:ext>
            </a:extLst>
          </p:cNvPr>
          <p:cNvSpPr/>
          <p:nvPr/>
        </p:nvSpPr>
        <p:spPr>
          <a:xfrm>
            <a:off x="1043784" y="5883991"/>
            <a:ext cx="1294387" cy="299675"/>
          </a:xfrm>
          <a:prstGeom prst="rect">
            <a:avLst/>
          </a:prstGeom>
          <a:noFill/>
          <a:ln>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B6EFEEDB-F7D5-6374-D239-5A7418B3BA3C}"/>
              </a:ext>
            </a:extLst>
          </p:cNvPr>
          <p:cNvSpPr txBox="1"/>
          <p:nvPr/>
        </p:nvSpPr>
        <p:spPr>
          <a:xfrm>
            <a:off x="8997558" y="1743594"/>
            <a:ext cx="1723549" cy="400110"/>
          </a:xfrm>
          <a:prstGeom prst="rect">
            <a:avLst/>
          </a:prstGeom>
          <a:noFill/>
        </p:spPr>
        <p:txBody>
          <a:bodyPr wrap="none" rtlCol="0">
            <a:spAutoFit/>
          </a:bodyPr>
          <a:lstStyle/>
          <a:p>
            <a:r>
              <a:rPr lang="ja-JP" altLang="en-US" sz="2000" dirty="0">
                <a:latin typeface="+mn-ea"/>
                <a:ea typeface="+mn-ea"/>
              </a:rPr>
              <a:t>脆弱性の詳細</a:t>
            </a:r>
          </a:p>
        </p:txBody>
      </p:sp>
      <p:pic>
        <p:nvPicPr>
          <p:cNvPr id="21" name="図 20">
            <a:extLst>
              <a:ext uri="{FF2B5EF4-FFF2-40B4-BE49-F238E27FC236}">
                <a16:creationId xmlns:a16="http://schemas.microsoft.com/office/drawing/2014/main" id="{8DAA8969-AB84-596C-562E-EE26506501FF}"/>
              </a:ext>
            </a:extLst>
          </p:cNvPr>
          <p:cNvPicPr>
            <a:picLocks noChangeAspect="1"/>
          </p:cNvPicPr>
          <p:nvPr/>
        </p:nvPicPr>
        <p:blipFill rotWithShape="1">
          <a:blip r:embed="rId4"/>
          <a:srcRect r="3562"/>
          <a:stretch/>
        </p:blipFill>
        <p:spPr>
          <a:xfrm>
            <a:off x="7616142" y="2145023"/>
            <a:ext cx="4486382" cy="4038229"/>
          </a:xfrm>
          <a:prstGeom prst="rect">
            <a:avLst/>
          </a:prstGeom>
        </p:spPr>
      </p:pic>
    </p:spTree>
    <p:extLst>
      <p:ext uri="{BB962C8B-B14F-4D97-AF65-F5344CB8AC3E}">
        <p14:creationId xmlns:p14="http://schemas.microsoft.com/office/powerpoint/2010/main" val="1138975426"/>
      </p:ext>
    </p:extLst>
  </p:cSld>
  <p:clrMapOvr>
    <a:masterClrMapping/>
  </p:clrMapOvr>
  <mc:AlternateContent xmlns:mc="http://schemas.openxmlformats.org/markup-compatibility/2006" xmlns:p14="http://schemas.microsoft.com/office/powerpoint/2010/main">
    <mc:Choice Requires="p14">
      <p:transition spd="slow" p14:dur="2000" advTm="43571"/>
    </mc:Choice>
    <mc:Fallback xmlns="">
      <p:transition spd="slow" advTm="435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6BB9B2-6880-0A7D-8B71-DB84D72C6BBB}"/>
              </a:ext>
            </a:extLst>
          </p:cNvPr>
          <p:cNvSpPr>
            <a:spLocks noGrp="1"/>
          </p:cNvSpPr>
          <p:nvPr>
            <p:ph type="title"/>
          </p:nvPr>
        </p:nvSpPr>
        <p:spPr/>
        <p:txBody>
          <a:bodyPr/>
          <a:lstStyle/>
          <a:p>
            <a:r>
              <a:rPr lang="en-US" altLang="ja-JP" dirty="0"/>
              <a:t>2</a:t>
            </a:r>
            <a:r>
              <a:rPr kumimoji="1" lang="en-US" altLang="ja-JP" dirty="0"/>
              <a:t>. </a:t>
            </a:r>
            <a:r>
              <a:rPr kumimoji="1" lang="ja-JP" altLang="en-US" dirty="0"/>
              <a:t>脆弱性診断</a:t>
            </a:r>
          </a:p>
        </p:txBody>
      </p:sp>
      <p:sp>
        <p:nvSpPr>
          <p:cNvPr id="3" name="コンテンツ プレースホルダー 2">
            <a:extLst>
              <a:ext uri="{FF2B5EF4-FFF2-40B4-BE49-F238E27FC236}">
                <a16:creationId xmlns:a16="http://schemas.microsoft.com/office/drawing/2014/main" id="{6F14FEEB-925D-9E8F-0702-D14D1A98DC63}"/>
              </a:ext>
            </a:extLst>
          </p:cNvPr>
          <p:cNvSpPr>
            <a:spLocks noGrp="1"/>
          </p:cNvSpPr>
          <p:nvPr>
            <p:ph idx="1"/>
          </p:nvPr>
        </p:nvSpPr>
        <p:spPr/>
        <p:txBody>
          <a:bodyPr/>
          <a:lstStyle/>
          <a:p>
            <a:r>
              <a:rPr lang="ja-JP" altLang="en-US" dirty="0"/>
              <a:t>依存する</a:t>
            </a:r>
            <a:r>
              <a:rPr kumimoji="1" lang="en-US" altLang="ja-JP" dirty="0"/>
              <a:t>OSS</a:t>
            </a:r>
            <a:r>
              <a:rPr kumimoji="1" lang="ja-JP" altLang="en-US" dirty="0"/>
              <a:t>の</a:t>
            </a:r>
            <a:r>
              <a:rPr lang="ja-JP" altLang="en-US" dirty="0"/>
              <a:t>パッケージの既知の脆弱性を検出</a:t>
            </a:r>
            <a:endParaRPr lang="en-US" altLang="ja-JP" dirty="0"/>
          </a:p>
          <a:p>
            <a:pPr lvl="1"/>
            <a:r>
              <a:rPr lang="en-US" altLang="ja-JP" dirty="0"/>
              <a:t>OSV</a:t>
            </a:r>
            <a:r>
              <a:rPr lang="ja-JP" altLang="en-US" dirty="0"/>
              <a:t>（脆弱性</a:t>
            </a:r>
            <a:r>
              <a:rPr lang="en-US" altLang="ja-JP" dirty="0"/>
              <a:t>DB</a:t>
            </a:r>
            <a:r>
              <a:rPr lang="ja-JP" altLang="en-US" dirty="0"/>
              <a:t>）から脆弱性情報を取得</a:t>
            </a:r>
            <a:endParaRPr lang="en-US" altLang="ja-JP" dirty="0"/>
          </a:p>
          <a:p>
            <a:pPr lvl="1"/>
            <a:r>
              <a:rPr kumimoji="1" lang="ja-JP" altLang="en-US" dirty="0"/>
              <a:t>自動定期実行により日々発見される脆弱性を継続的に確認</a:t>
            </a:r>
            <a:endParaRPr kumimoji="1" lang="en-US" altLang="ja-JP" dirty="0"/>
          </a:p>
          <a:p>
            <a:pPr lvl="1"/>
            <a:endParaRPr kumimoji="1" lang="en-US" altLang="ja-JP" dirty="0"/>
          </a:p>
          <a:p>
            <a:r>
              <a:rPr kumimoji="1" lang="ja-JP" altLang="en-US" dirty="0"/>
              <a:t>脆弱性</a:t>
            </a:r>
            <a:r>
              <a:rPr lang="ja-JP" altLang="en-US" dirty="0"/>
              <a:t>が</a:t>
            </a:r>
            <a:r>
              <a:rPr kumimoji="1" lang="ja-JP" altLang="en-US" dirty="0"/>
              <a:t>検出されれば通知</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FF87370A-2CA4-C8AD-5E58-19947EC990A1}"/>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87325161-27F6-1725-CC83-15CBC7FE958D}"/>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12</a:t>
            </a:fld>
            <a:endParaRPr lang="en-US" altLang="ja-JP"/>
          </a:p>
        </p:txBody>
      </p:sp>
      <p:grpSp>
        <p:nvGrpSpPr>
          <p:cNvPr id="5" name="グループ化 4">
            <a:extLst>
              <a:ext uri="{FF2B5EF4-FFF2-40B4-BE49-F238E27FC236}">
                <a16:creationId xmlns:a16="http://schemas.microsoft.com/office/drawing/2014/main" id="{78E0C765-32FA-A736-5EA9-08FEE39CF8E3}"/>
              </a:ext>
            </a:extLst>
          </p:cNvPr>
          <p:cNvGrpSpPr/>
          <p:nvPr/>
        </p:nvGrpSpPr>
        <p:grpSpPr>
          <a:xfrm>
            <a:off x="5303567" y="3766281"/>
            <a:ext cx="6888433" cy="2542445"/>
            <a:chOff x="5303567" y="3766281"/>
            <a:chExt cx="6888433" cy="2542445"/>
          </a:xfrm>
        </p:grpSpPr>
        <p:sp>
          <p:nvSpPr>
            <p:cNvPr id="12" name="正方形/長方形 11">
              <a:extLst>
                <a:ext uri="{FF2B5EF4-FFF2-40B4-BE49-F238E27FC236}">
                  <a16:creationId xmlns:a16="http://schemas.microsoft.com/office/drawing/2014/main" id="{45FF179A-2C82-20BE-A3D1-33DBC71E572D}"/>
                </a:ext>
              </a:extLst>
            </p:cNvPr>
            <p:cNvSpPr/>
            <p:nvPr/>
          </p:nvSpPr>
          <p:spPr>
            <a:xfrm>
              <a:off x="6833166" y="3766916"/>
              <a:ext cx="2758805" cy="22835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grpSp>
          <p:nvGrpSpPr>
            <p:cNvPr id="13" name="グループ化 12">
              <a:extLst>
                <a:ext uri="{FF2B5EF4-FFF2-40B4-BE49-F238E27FC236}">
                  <a16:creationId xmlns:a16="http://schemas.microsoft.com/office/drawing/2014/main" id="{3F3652F9-3A56-8F4D-5476-4B8938A29B3D}"/>
                </a:ext>
              </a:extLst>
            </p:cNvPr>
            <p:cNvGrpSpPr/>
            <p:nvPr/>
          </p:nvGrpSpPr>
          <p:grpSpPr>
            <a:xfrm>
              <a:off x="5631197" y="3817983"/>
              <a:ext cx="914400" cy="1283732"/>
              <a:chOff x="5201138" y="2964283"/>
              <a:chExt cx="914400" cy="1283732"/>
            </a:xfrm>
          </p:grpSpPr>
          <p:pic>
            <p:nvPicPr>
              <p:cNvPr id="40" name="グラフィックス 39" descr="男性 単色塗りつぶし">
                <a:extLst>
                  <a:ext uri="{FF2B5EF4-FFF2-40B4-BE49-F238E27FC236}">
                    <a16:creationId xmlns:a16="http://schemas.microsoft.com/office/drawing/2014/main" id="{770742D0-4D34-6192-0EFE-F48D52AEE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1138" y="2964283"/>
                <a:ext cx="914400" cy="914400"/>
              </a:xfrm>
              <a:prstGeom prst="rect">
                <a:avLst/>
              </a:prstGeom>
            </p:spPr>
          </p:pic>
          <p:sp>
            <p:nvSpPr>
              <p:cNvPr id="41" name="テキスト ボックス 40">
                <a:extLst>
                  <a:ext uri="{FF2B5EF4-FFF2-40B4-BE49-F238E27FC236}">
                    <a16:creationId xmlns:a16="http://schemas.microsoft.com/office/drawing/2014/main" id="{DC9D565D-B7EA-59E6-276A-4C8D05D10A36}"/>
                  </a:ext>
                </a:extLst>
              </p:cNvPr>
              <p:cNvSpPr txBox="1"/>
              <p:nvPr/>
            </p:nvSpPr>
            <p:spPr>
              <a:xfrm>
                <a:off x="5219757" y="3878683"/>
                <a:ext cx="877163" cy="369332"/>
              </a:xfrm>
              <a:prstGeom prst="rect">
                <a:avLst/>
              </a:prstGeom>
              <a:noFill/>
            </p:spPr>
            <p:txBody>
              <a:bodyPr wrap="none" rtlCol="0">
                <a:spAutoFit/>
              </a:bodyPr>
              <a:lstStyle/>
              <a:p>
                <a:pPr algn="ctr"/>
                <a:r>
                  <a:rPr lang="ja-JP" altLang="en-US" sz="1800" dirty="0">
                    <a:latin typeface="+mn-ea"/>
                    <a:ea typeface="+mn-ea"/>
                  </a:rPr>
                  <a:t>利用者</a:t>
                </a:r>
              </a:p>
            </p:txBody>
          </p:sp>
        </p:grpSp>
        <p:sp>
          <p:nvSpPr>
            <p:cNvPr id="16" name="四角形: 角を丸くする 15">
              <a:extLst>
                <a:ext uri="{FF2B5EF4-FFF2-40B4-BE49-F238E27FC236}">
                  <a16:creationId xmlns:a16="http://schemas.microsoft.com/office/drawing/2014/main" id="{C773D147-3193-9238-6787-1E4D5175227C}"/>
                </a:ext>
              </a:extLst>
            </p:cNvPr>
            <p:cNvSpPr/>
            <p:nvPr/>
          </p:nvSpPr>
          <p:spPr>
            <a:xfrm>
              <a:off x="7225929" y="5210348"/>
              <a:ext cx="2151117" cy="5521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800" dirty="0"/>
                <a:t>脆弱性診断</a:t>
              </a:r>
              <a:endParaRPr lang="ja-JP" altLang="en-US" sz="2000" dirty="0"/>
            </a:p>
          </p:txBody>
        </p:sp>
        <p:grpSp>
          <p:nvGrpSpPr>
            <p:cNvPr id="17" name="グループ化 16">
              <a:extLst>
                <a:ext uri="{FF2B5EF4-FFF2-40B4-BE49-F238E27FC236}">
                  <a16:creationId xmlns:a16="http://schemas.microsoft.com/office/drawing/2014/main" id="{7A732F6D-ED54-4C59-5223-715FD2DAEE31}"/>
                </a:ext>
              </a:extLst>
            </p:cNvPr>
            <p:cNvGrpSpPr/>
            <p:nvPr/>
          </p:nvGrpSpPr>
          <p:grpSpPr>
            <a:xfrm>
              <a:off x="10790654" y="4833137"/>
              <a:ext cx="1401346" cy="1475589"/>
              <a:chOff x="4486153" y="2971800"/>
              <a:chExt cx="1401346" cy="1475589"/>
            </a:xfrm>
          </p:grpSpPr>
          <p:pic>
            <p:nvPicPr>
              <p:cNvPr id="36" name="グラフィックス 35" descr="データベース 枠線">
                <a:extLst>
                  <a:ext uri="{FF2B5EF4-FFF2-40B4-BE49-F238E27FC236}">
                    <a16:creationId xmlns:a16="http://schemas.microsoft.com/office/drawing/2014/main" id="{CEA3D1F8-8065-1CE8-69AA-9A3F79D7B5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9626" y="2971800"/>
                <a:ext cx="914400" cy="914400"/>
              </a:xfrm>
              <a:prstGeom prst="rect">
                <a:avLst/>
              </a:prstGeom>
            </p:spPr>
          </p:pic>
          <p:sp>
            <p:nvSpPr>
              <p:cNvPr id="37" name="テキスト ボックス 36">
                <a:extLst>
                  <a:ext uri="{FF2B5EF4-FFF2-40B4-BE49-F238E27FC236}">
                    <a16:creationId xmlns:a16="http://schemas.microsoft.com/office/drawing/2014/main" id="{644717F7-1CC4-7423-F5C1-46D669BE7D75}"/>
                  </a:ext>
                </a:extLst>
              </p:cNvPr>
              <p:cNvSpPr txBox="1"/>
              <p:nvPr/>
            </p:nvSpPr>
            <p:spPr>
              <a:xfrm>
                <a:off x="4486153" y="3801058"/>
                <a:ext cx="1401346" cy="646331"/>
              </a:xfrm>
              <a:prstGeom prst="rect">
                <a:avLst/>
              </a:prstGeom>
              <a:noFill/>
            </p:spPr>
            <p:txBody>
              <a:bodyPr wrap="none" rtlCol="0">
                <a:spAutoFit/>
              </a:bodyPr>
              <a:lstStyle/>
              <a:p>
                <a:pPr algn="ctr"/>
                <a:r>
                  <a:rPr lang="en-US" altLang="ja-JP" sz="1800" dirty="0"/>
                  <a:t>OSV</a:t>
                </a:r>
              </a:p>
              <a:p>
                <a:pPr algn="ctr"/>
                <a:r>
                  <a:rPr lang="ja-JP" altLang="en-US" sz="1800" dirty="0">
                    <a:latin typeface="+mn-ea"/>
                    <a:ea typeface="+mn-ea"/>
                  </a:rPr>
                  <a:t>（脆弱性</a:t>
                </a:r>
                <a:r>
                  <a:rPr lang="en-US" altLang="ja-JP" sz="1800" dirty="0"/>
                  <a:t>DB</a:t>
                </a:r>
                <a:r>
                  <a:rPr lang="ja-JP" altLang="en-US" sz="1800" dirty="0">
                    <a:latin typeface="+mn-ea"/>
                    <a:ea typeface="+mn-ea"/>
                  </a:rPr>
                  <a:t>）</a:t>
                </a:r>
              </a:p>
            </p:txBody>
          </p:sp>
        </p:grpSp>
        <p:cxnSp>
          <p:nvCxnSpPr>
            <p:cNvPr id="18" name="直線矢印コネクタ 17">
              <a:extLst>
                <a:ext uri="{FF2B5EF4-FFF2-40B4-BE49-F238E27FC236}">
                  <a16:creationId xmlns:a16="http://schemas.microsoft.com/office/drawing/2014/main" id="{20E34561-7674-E9CC-7415-18D6A7D5EFEA}"/>
                </a:ext>
              </a:extLst>
            </p:cNvPr>
            <p:cNvCxnSpPr>
              <a:cxnSpLocks/>
            </p:cNvCxnSpPr>
            <p:nvPr/>
          </p:nvCxnSpPr>
          <p:spPr>
            <a:xfrm>
              <a:off x="9377046" y="5348033"/>
              <a:ext cx="15834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1F274436-9654-CAC1-85C1-0E9C56E06225}"/>
                </a:ext>
              </a:extLst>
            </p:cNvPr>
            <p:cNvCxnSpPr>
              <a:cxnSpLocks/>
            </p:cNvCxnSpPr>
            <p:nvPr/>
          </p:nvCxnSpPr>
          <p:spPr>
            <a:xfrm flipH="1">
              <a:off x="9377046" y="5622913"/>
              <a:ext cx="1567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36AE4BEF-6122-8290-C17A-820FAD7A9EC7}"/>
                </a:ext>
              </a:extLst>
            </p:cNvPr>
            <p:cNvSpPr txBox="1"/>
            <p:nvPr/>
          </p:nvSpPr>
          <p:spPr>
            <a:xfrm>
              <a:off x="9605938" y="4621667"/>
              <a:ext cx="1266693" cy="646331"/>
            </a:xfrm>
            <a:prstGeom prst="rect">
              <a:avLst/>
            </a:prstGeom>
            <a:noFill/>
          </p:spPr>
          <p:txBody>
            <a:bodyPr wrap="none" rtlCol="0">
              <a:spAutoFit/>
            </a:bodyPr>
            <a:lstStyle/>
            <a:p>
              <a:r>
                <a:rPr lang="ja-JP" altLang="en-US" sz="1800" dirty="0">
                  <a:latin typeface="+mn-ea"/>
                  <a:ea typeface="+mn-ea"/>
                </a:rPr>
                <a:t>パッケージ</a:t>
              </a:r>
              <a:br>
                <a:rPr lang="en-US" altLang="ja-JP" sz="1800" dirty="0">
                  <a:latin typeface="+mn-ea"/>
                  <a:ea typeface="+mn-ea"/>
                </a:rPr>
              </a:br>
              <a:r>
                <a:rPr lang="ja-JP" altLang="en-US" sz="1800" dirty="0">
                  <a:latin typeface="+mn-ea"/>
                  <a:ea typeface="+mn-ea"/>
                </a:rPr>
                <a:t>情報</a:t>
              </a:r>
            </a:p>
          </p:txBody>
        </p:sp>
        <p:sp>
          <p:nvSpPr>
            <p:cNvPr id="21" name="テキスト ボックス 20">
              <a:extLst>
                <a:ext uri="{FF2B5EF4-FFF2-40B4-BE49-F238E27FC236}">
                  <a16:creationId xmlns:a16="http://schemas.microsoft.com/office/drawing/2014/main" id="{C257FCB5-DFB8-126A-E23B-B939E0E2B374}"/>
                </a:ext>
              </a:extLst>
            </p:cNvPr>
            <p:cNvSpPr txBox="1"/>
            <p:nvPr/>
          </p:nvSpPr>
          <p:spPr>
            <a:xfrm>
              <a:off x="9605938" y="5636233"/>
              <a:ext cx="1338828" cy="369332"/>
            </a:xfrm>
            <a:prstGeom prst="rect">
              <a:avLst/>
            </a:prstGeom>
            <a:noFill/>
          </p:spPr>
          <p:txBody>
            <a:bodyPr wrap="none" rtlCol="0">
              <a:spAutoFit/>
            </a:bodyPr>
            <a:lstStyle/>
            <a:p>
              <a:r>
                <a:rPr lang="ja-JP" altLang="en-US" sz="1800" dirty="0">
                  <a:latin typeface="+mn-ea"/>
                  <a:ea typeface="+mn-ea"/>
                </a:rPr>
                <a:t>脆弱性情報</a:t>
              </a:r>
            </a:p>
          </p:txBody>
        </p:sp>
        <p:cxnSp>
          <p:nvCxnSpPr>
            <p:cNvPr id="23" name="直線コネクタ 22">
              <a:extLst>
                <a:ext uri="{FF2B5EF4-FFF2-40B4-BE49-F238E27FC236}">
                  <a16:creationId xmlns:a16="http://schemas.microsoft.com/office/drawing/2014/main" id="{92546C1E-16FB-18EC-B1B9-5E6420467CA7}"/>
                </a:ext>
              </a:extLst>
            </p:cNvPr>
            <p:cNvCxnSpPr>
              <a:cxnSpLocks/>
              <a:stCxn id="16" idx="1"/>
            </p:cNvCxnSpPr>
            <p:nvPr/>
          </p:nvCxnSpPr>
          <p:spPr>
            <a:xfrm flipH="1">
              <a:off x="6088398" y="5486416"/>
              <a:ext cx="1137531"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D3939A0-78C2-8ABC-882A-E0703CA86F37}"/>
                </a:ext>
              </a:extLst>
            </p:cNvPr>
            <p:cNvCxnSpPr>
              <a:cxnSpLocks/>
              <a:endCxn id="41" idx="2"/>
            </p:cNvCxnSpPr>
            <p:nvPr/>
          </p:nvCxnSpPr>
          <p:spPr>
            <a:xfrm flipV="1">
              <a:off x="6088398" y="5101715"/>
              <a:ext cx="0" cy="384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9D2772F3-9297-85FA-638A-B8A5DE8F840E}"/>
                </a:ext>
              </a:extLst>
            </p:cNvPr>
            <p:cNvSpPr txBox="1"/>
            <p:nvPr/>
          </p:nvSpPr>
          <p:spPr>
            <a:xfrm>
              <a:off x="5303567" y="5462117"/>
              <a:ext cx="1569660" cy="369332"/>
            </a:xfrm>
            <a:prstGeom prst="rect">
              <a:avLst/>
            </a:prstGeom>
            <a:noFill/>
          </p:spPr>
          <p:txBody>
            <a:bodyPr wrap="none" rtlCol="0">
              <a:spAutoFit/>
            </a:bodyPr>
            <a:lstStyle/>
            <a:p>
              <a:r>
                <a:rPr lang="ja-JP" altLang="en-US" sz="1800" dirty="0">
                  <a:latin typeface="+mn-ea"/>
                  <a:ea typeface="+mn-ea"/>
                </a:rPr>
                <a:t>脆弱性の通知</a:t>
              </a:r>
            </a:p>
          </p:txBody>
        </p:sp>
        <p:cxnSp>
          <p:nvCxnSpPr>
            <p:cNvPr id="28" name="直線矢印コネクタ 27">
              <a:extLst>
                <a:ext uri="{FF2B5EF4-FFF2-40B4-BE49-F238E27FC236}">
                  <a16:creationId xmlns:a16="http://schemas.microsoft.com/office/drawing/2014/main" id="{6AC5987A-2BC3-4DA5-D110-78F5E56E8734}"/>
                </a:ext>
              </a:extLst>
            </p:cNvPr>
            <p:cNvCxnSpPr>
              <a:cxnSpLocks/>
              <a:stCxn id="53" idx="2"/>
            </p:cNvCxnSpPr>
            <p:nvPr/>
          </p:nvCxnSpPr>
          <p:spPr>
            <a:xfrm>
              <a:off x="8914408" y="4924566"/>
              <a:ext cx="6725" cy="285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CE251372-A6FB-7597-ACB9-2E7FB0551F05}"/>
                </a:ext>
              </a:extLst>
            </p:cNvPr>
            <p:cNvSpPr txBox="1"/>
            <p:nvPr/>
          </p:nvSpPr>
          <p:spPr>
            <a:xfrm>
              <a:off x="6833166" y="3766281"/>
              <a:ext cx="1556836"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600" dirty="0"/>
                <a:t>作成したツール</a:t>
              </a:r>
            </a:p>
          </p:txBody>
        </p:sp>
        <p:grpSp>
          <p:nvGrpSpPr>
            <p:cNvPr id="55" name="グループ化 54">
              <a:extLst>
                <a:ext uri="{FF2B5EF4-FFF2-40B4-BE49-F238E27FC236}">
                  <a16:creationId xmlns:a16="http://schemas.microsoft.com/office/drawing/2014/main" id="{28D7D460-B247-66F9-52CA-0959BE213A13}"/>
                </a:ext>
              </a:extLst>
            </p:cNvPr>
            <p:cNvGrpSpPr/>
            <p:nvPr/>
          </p:nvGrpSpPr>
          <p:grpSpPr>
            <a:xfrm>
              <a:off x="8518879" y="3817983"/>
              <a:ext cx="791058" cy="1106583"/>
              <a:chOff x="8160264" y="3819890"/>
              <a:chExt cx="791058" cy="1106583"/>
            </a:xfrm>
          </p:grpSpPr>
          <p:pic>
            <p:nvPicPr>
              <p:cNvPr id="53" name="グラフィックス 52" descr="ドキュメント 枠線">
                <a:extLst>
                  <a:ext uri="{FF2B5EF4-FFF2-40B4-BE49-F238E27FC236}">
                    <a16:creationId xmlns:a16="http://schemas.microsoft.com/office/drawing/2014/main" id="{DA118466-652B-6BAE-6FF0-9548A4CBCD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60264" y="4135415"/>
                <a:ext cx="791058" cy="791058"/>
              </a:xfrm>
              <a:prstGeom prst="rect">
                <a:avLst/>
              </a:prstGeom>
            </p:spPr>
          </p:pic>
          <p:sp>
            <p:nvSpPr>
              <p:cNvPr id="54" name="テキスト ボックス 53">
                <a:extLst>
                  <a:ext uri="{FF2B5EF4-FFF2-40B4-BE49-F238E27FC236}">
                    <a16:creationId xmlns:a16="http://schemas.microsoft.com/office/drawing/2014/main" id="{C42B0949-B755-4FB9-5465-F31C0E75BE16}"/>
                  </a:ext>
                </a:extLst>
              </p:cNvPr>
              <p:cNvSpPr txBox="1"/>
              <p:nvPr/>
            </p:nvSpPr>
            <p:spPr>
              <a:xfrm>
                <a:off x="8190725" y="3819890"/>
                <a:ext cx="730136" cy="369332"/>
              </a:xfrm>
              <a:prstGeom prst="rect">
                <a:avLst/>
              </a:prstGeom>
              <a:noFill/>
            </p:spPr>
            <p:txBody>
              <a:bodyPr wrap="none" rtlCol="0">
                <a:spAutoFit/>
              </a:bodyPr>
              <a:lstStyle/>
              <a:p>
                <a:r>
                  <a:rPr lang="en-US" altLang="ja-JP" sz="1800" dirty="0">
                    <a:ea typeface="Tahoma" panose="020B0604030504040204" pitchFamily="34" charset="0"/>
                    <a:cs typeface="Tahoma" panose="020B0604030504040204" pitchFamily="34" charset="0"/>
                  </a:rPr>
                  <a:t>SPDX</a:t>
                </a:r>
                <a:endParaRPr lang="ja-JP" altLang="en-US" sz="1800" dirty="0">
                  <a:ea typeface="+mn-ea"/>
                  <a:cs typeface="Tahoma" panose="020B0604030504040204" pitchFamily="34" charset="0"/>
                </a:endParaRPr>
              </a:p>
            </p:txBody>
          </p:sp>
        </p:grpSp>
      </p:grpSp>
      <p:pic>
        <p:nvPicPr>
          <p:cNvPr id="7" name="図 6" descr="テキスト が含まれている画像&#10;&#10;自動的に生成された説明">
            <a:extLst>
              <a:ext uri="{FF2B5EF4-FFF2-40B4-BE49-F238E27FC236}">
                <a16:creationId xmlns:a16="http://schemas.microsoft.com/office/drawing/2014/main" id="{01FC1956-FFCC-A9CF-8B06-1108E2805E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471" y="4099754"/>
            <a:ext cx="3429479" cy="800212"/>
          </a:xfrm>
          <a:prstGeom prst="rect">
            <a:avLst/>
          </a:prstGeom>
        </p:spPr>
      </p:pic>
    </p:spTree>
    <p:extLst>
      <p:ext uri="{BB962C8B-B14F-4D97-AF65-F5344CB8AC3E}">
        <p14:creationId xmlns:p14="http://schemas.microsoft.com/office/powerpoint/2010/main" val="4191251804"/>
      </p:ext>
    </p:extLst>
  </p:cSld>
  <p:clrMapOvr>
    <a:masterClrMapping/>
  </p:clrMapOvr>
  <mc:AlternateContent xmlns:mc="http://schemas.openxmlformats.org/markup-compatibility/2006" xmlns:p14="http://schemas.microsoft.com/office/powerpoint/2010/main">
    <mc:Choice Requires="p14">
      <p:transition spd="slow" p14:dur="2000" advTm="37693"/>
    </mc:Choice>
    <mc:Fallback xmlns="">
      <p:transition spd="slow" advTm="376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961A51-2415-F12B-C37E-57D78C2AC5CD}"/>
              </a:ext>
            </a:extLst>
          </p:cNvPr>
          <p:cNvSpPr>
            <a:spLocks noGrp="1"/>
          </p:cNvSpPr>
          <p:nvPr>
            <p:ph type="title"/>
          </p:nvPr>
        </p:nvSpPr>
        <p:spPr/>
        <p:txBody>
          <a:bodyPr/>
          <a:lstStyle/>
          <a:p>
            <a:r>
              <a:rPr kumimoji="1" lang="en-US" altLang="ja-JP"/>
              <a:t>3. </a:t>
            </a:r>
            <a:r>
              <a:rPr kumimoji="1" lang="ja-JP" altLang="en-US"/>
              <a:t>チェックサムの検証</a:t>
            </a:r>
          </a:p>
        </p:txBody>
      </p:sp>
      <p:sp>
        <p:nvSpPr>
          <p:cNvPr id="3" name="コンテンツ プレースホルダー 2">
            <a:extLst>
              <a:ext uri="{FF2B5EF4-FFF2-40B4-BE49-F238E27FC236}">
                <a16:creationId xmlns:a16="http://schemas.microsoft.com/office/drawing/2014/main" id="{EA47002C-13C7-7F69-E1ED-071100E50ADB}"/>
              </a:ext>
            </a:extLst>
          </p:cNvPr>
          <p:cNvSpPr>
            <a:spLocks noGrp="1"/>
          </p:cNvSpPr>
          <p:nvPr>
            <p:ph idx="1"/>
          </p:nvPr>
        </p:nvSpPr>
        <p:spPr/>
        <p:txBody>
          <a:bodyPr/>
          <a:lstStyle/>
          <a:p>
            <a:r>
              <a:rPr kumimoji="1" lang="ja-JP" altLang="en-US" dirty="0"/>
              <a:t>ローカルファイル</a:t>
            </a:r>
            <a:r>
              <a:rPr lang="ja-JP" altLang="en-US" dirty="0"/>
              <a:t>の</a:t>
            </a:r>
            <a:r>
              <a:rPr kumimoji="1" lang="ja-JP" altLang="en-US" dirty="0"/>
              <a:t>チェックサムの一致を確認</a:t>
            </a:r>
            <a:endParaRPr kumimoji="1" lang="en-US" altLang="ja-JP" dirty="0"/>
          </a:p>
          <a:p>
            <a:pPr lvl="1"/>
            <a:endParaRPr lang="en-US" altLang="ja-JP" dirty="0"/>
          </a:p>
          <a:p>
            <a:r>
              <a:rPr lang="ja-JP" altLang="en-US" dirty="0"/>
              <a:t>不一致が発生する状況</a:t>
            </a:r>
            <a:endParaRPr lang="en-US" altLang="ja-JP" dirty="0"/>
          </a:p>
          <a:p>
            <a:pPr lvl="1"/>
            <a:r>
              <a:rPr lang="ja-JP" altLang="en-US" dirty="0"/>
              <a:t>ファイルの破損や改ざん</a:t>
            </a:r>
            <a:endParaRPr lang="en-US" altLang="ja-JP" dirty="0"/>
          </a:p>
          <a:p>
            <a:pPr lvl="1"/>
            <a:r>
              <a:rPr kumimoji="1" lang="ja-JP" altLang="en-US" dirty="0"/>
              <a:t>誤った</a:t>
            </a:r>
            <a:r>
              <a:rPr kumimoji="1" lang="en-US" altLang="ja-JP" dirty="0"/>
              <a:t>SPDX</a:t>
            </a:r>
            <a:r>
              <a:rPr kumimoji="1" lang="ja-JP" altLang="en-US" dirty="0"/>
              <a:t>ドキュメント</a:t>
            </a:r>
            <a:r>
              <a:rPr lang="ja-JP" altLang="en-US" dirty="0"/>
              <a:t>の使用</a:t>
            </a:r>
            <a:endParaRPr kumimoji="1" lang="en-US" altLang="ja-JP" dirty="0"/>
          </a:p>
          <a:p>
            <a:pPr lvl="1"/>
            <a:endParaRPr lang="en-US" altLang="ja-JP" dirty="0"/>
          </a:p>
          <a:p>
            <a:r>
              <a:rPr lang="ja-JP" altLang="en-US" dirty="0"/>
              <a:t>定期的な検証・通知</a:t>
            </a:r>
            <a:endParaRPr lang="en-US" altLang="ja-JP" dirty="0"/>
          </a:p>
          <a:p>
            <a:pPr lvl="1"/>
            <a:r>
              <a:rPr lang="ja-JP" altLang="en-US" dirty="0"/>
              <a:t>脆弱性診断の正当性を保証</a:t>
            </a:r>
            <a:endParaRPr kumimoji="1" lang="ja-JP" altLang="en-US" dirty="0"/>
          </a:p>
          <a:p>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E76E87FA-B55E-D7B2-C943-FE2D07A192F9}"/>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846463E4-CCEB-95EC-38FF-2F9340515952}"/>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13</a:t>
            </a:fld>
            <a:endParaRPr lang="en-US" altLang="ja-JP"/>
          </a:p>
        </p:txBody>
      </p:sp>
      <p:grpSp>
        <p:nvGrpSpPr>
          <p:cNvPr id="39" name="グループ化 38">
            <a:extLst>
              <a:ext uri="{FF2B5EF4-FFF2-40B4-BE49-F238E27FC236}">
                <a16:creationId xmlns:a16="http://schemas.microsoft.com/office/drawing/2014/main" id="{AC1BF27D-A5FF-B260-CECB-86A8EDC3F084}"/>
              </a:ext>
            </a:extLst>
          </p:cNvPr>
          <p:cNvGrpSpPr/>
          <p:nvPr/>
        </p:nvGrpSpPr>
        <p:grpSpPr>
          <a:xfrm>
            <a:off x="7483971" y="2885985"/>
            <a:ext cx="4083613" cy="3062452"/>
            <a:chOff x="5513216" y="2936908"/>
            <a:chExt cx="3659981" cy="2744755"/>
          </a:xfrm>
        </p:grpSpPr>
        <p:grpSp>
          <p:nvGrpSpPr>
            <p:cNvPr id="11" name="グループ化 10">
              <a:extLst>
                <a:ext uri="{FF2B5EF4-FFF2-40B4-BE49-F238E27FC236}">
                  <a16:creationId xmlns:a16="http://schemas.microsoft.com/office/drawing/2014/main" id="{653A69DE-C3FC-A683-5732-80127765A9C0}"/>
                </a:ext>
              </a:extLst>
            </p:cNvPr>
            <p:cNvGrpSpPr/>
            <p:nvPr/>
          </p:nvGrpSpPr>
          <p:grpSpPr>
            <a:xfrm>
              <a:off x="5922733" y="2936908"/>
              <a:ext cx="978687" cy="1111997"/>
              <a:chOff x="6580941" y="2818947"/>
              <a:chExt cx="807547" cy="917546"/>
            </a:xfrm>
          </p:grpSpPr>
          <p:pic>
            <p:nvPicPr>
              <p:cNvPr id="8" name="グラフィックス 7" descr="紙 枠線">
                <a:extLst>
                  <a:ext uri="{FF2B5EF4-FFF2-40B4-BE49-F238E27FC236}">
                    <a16:creationId xmlns:a16="http://schemas.microsoft.com/office/drawing/2014/main" id="{4C24D76C-16D1-F902-DE9B-EE7F76A68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2930" y="3092920"/>
                <a:ext cx="643573" cy="643573"/>
              </a:xfrm>
              <a:prstGeom prst="rect">
                <a:avLst/>
              </a:prstGeom>
            </p:spPr>
          </p:pic>
          <p:sp>
            <p:nvSpPr>
              <p:cNvPr id="9" name="テキスト ボックス 8">
                <a:extLst>
                  <a:ext uri="{FF2B5EF4-FFF2-40B4-BE49-F238E27FC236}">
                    <a16:creationId xmlns:a16="http://schemas.microsoft.com/office/drawing/2014/main" id="{6B1B5C80-9736-2E62-1419-9C39D16BAF3A}"/>
                  </a:ext>
                </a:extLst>
              </p:cNvPr>
              <p:cNvSpPr txBox="1"/>
              <p:nvPr/>
            </p:nvSpPr>
            <p:spPr>
              <a:xfrm>
                <a:off x="6580941" y="2818947"/>
                <a:ext cx="807547" cy="295895"/>
              </a:xfrm>
              <a:prstGeom prst="rect">
                <a:avLst/>
              </a:prstGeom>
              <a:noFill/>
            </p:spPr>
            <p:txBody>
              <a:bodyPr wrap="none" rtlCol="0">
                <a:spAutoFit/>
              </a:bodyPr>
              <a:lstStyle/>
              <a:p>
                <a:pPr algn="ctr"/>
                <a:r>
                  <a:rPr lang="ja-JP" altLang="en-US" sz="2000" dirty="0">
                    <a:latin typeface="+mn-ea"/>
                    <a:ea typeface="+mn-ea"/>
                  </a:rPr>
                  <a:t>ファイル</a:t>
                </a:r>
                <a:endParaRPr lang="ja-JP" altLang="en-US" sz="1800" dirty="0">
                  <a:latin typeface="+mn-ea"/>
                  <a:ea typeface="+mn-ea"/>
                </a:endParaRPr>
              </a:p>
            </p:txBody>
          </p:sp>
        </p:grpSp>
        <p:sp>
          <p:nvSpPr>
            <p:cNvPr id="12" name="四角形: 角を丸くする 11">
              <a:extLst>
                <a:ext uri="{FF2B5EF4-FFF2-40B4-BE49-F238E27FC236}">
                  <a16:creationId xmlns:a16="http://schemas.microsoft.com/office/drawing/2014/main" id="{ACBA1D37-0D69-478F-314B-09AA0B162CA3}"/>
                </a:ext>
              </a:extLst>
            </p:cNvPr>
            <p:cNvSpPr/>
            <p:nvPr/>
          </p:nvSpPr>
          <p:spPr>
            <a:xfrm>
              <a:off x="5513216" y="4298143"/>
              <a:ext cx="1797717" cy="4348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t>ハッシュ計算</a:t>
              </a:r>
            </a:p>
          </p:txBody>
        </p:sp>
        <p:sp>
          <p:nvSpPr>
            <p:cNvPr id="15" name="四角形: 角を丸くする 14">
              <a:extLst>
                <a:ext uri="{FF2B5EF4-FFF2-40B4-BE49-F238E27FC236}">
                  <a16:creationId xmlns:a16="http://schemas.microsoft.com/office/drawing/2014/main" id="{7FDBE0CF-0A76-91CD-6DE8-7821241BB78E}"/>
                </a:ext>
              </a:extLst>
            </p:cNvPr>
            <p:cNvSpPr/>
            <p:nvPr/>
          </p:nvSpPr>
          <p:spPr>
            <a:xfrm>
              <a:off x="6412075" y="5237623"/>
              <a:ext cx="1657134" cy="444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t>一致を確認</a:t>
              </a:r>
            </a:p>
          </p:txBody>
        </p:sp>
        <p:grpSp>
          <p:nvGrpSpPr>
            <p:cNvPr id="29" name="グループ化 28">
              <a:extLst>
                <a:ext uri="{FF2B5EF4-FFF2-40B4-BE49-F238E27FC236}">
                  <a16:creationId xmlns:a16="http://schemas.microsoft.com/office/drawing/2014/main" id="{4EF798A4-BCBD-7C09-5327-A74B9C29A87D}"/>
                </a:ext>
              </a:extLst>
            </p:cNvPr>
            <p:cNvGrpSpPr/>
            <p:nvPr/>
          </p:nvGrpSpPr>
          <p:grpSpPr>
            <a:xfrm>
              <a:off x="7655392" y="3382193"/>
              <a:ext cx="1517805" cy="1385530"/>
              <a:chOff x="7495001" y="2211501"/>
              <a:chExt cx="1517805" cy="1385530"/>
            </a:xfrm>
          </p:grpSpPr>
          <p:grpSp>
            <p:nvGrpSpPr>
              <p:cNvPr id="16" name="グループ化 15">
                <a:extLst>
                  <a:ext uri="{FF2B5EF4-FFF2-40B4-BE49-F238E27FC236}">
                    <a16:creationId xmlns:a16="http://schemas.microsoft.com/office/drawing/2014/main" id="{8F6B192E-1A5B-4355-A876-4F68DE37492A}"/>
                  </a:ext>
                </a:extLst>
              </p:cNvPr>
              <p:cNvGrpSpPr/>
              <p:nvPr/>
            </p:nvGrpSpPr>
            <p:grpSpPr>
              <a:xfrm>
                <a:off x="7495001" y="2488231"/>
                <a:ext cx="1517805" cy="1108800"/>
                <a:chOff x="6731292" y="2801708"/>
                <a:chExt cx="1517805" cy="1108800"/>
              </a:xfrm>
            </p:grpSpPr>
            <p:pic>
              <p:nvPicPr>
                <p:cNvPr id="17" name="グラフィックス 16" descr="ドキュメント 枠線">
                  <a:extLst>
                    <a:ext uri="{FF2B5EF4-FFF2-40B4-BE49-F238E27FC236}">
                      <a16:creationId xmlns:a16="http://schemas.microsoft.com/office/drawing/2014/main" id="{EC95E0CD-3F33-8923-3F97-51079E1859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731292" y="2801708"/>
                  <a:ext cx="1108800" cy="1108800"/>
                </a:xfrm>
                <a:prstGeom prst="rect">
                  <a:avLst/>
                </a:prstGeom>
              </p:spPr>
            </p:pic>
            <p:sp>
              <p:nvSpPr>
                <p:cNvPr id="18" name="テキスト ボックス 17">
                  <a:extLst>
                    <a:ext uri="{FF2B5EF4-FFF2-40B4-BE49-F238E27FC236}">
                      <a16:creationId xmlns:a16="http://schemas.microsoft.com/office/drawing/2014/main" id="{B62F4F98-5D0F-59A5-B4BB-2C2CD43AF7FC}"/>
                    </a:ext>
                  </a:extLst>
                </p:cNvPr>
                <p:cNvSpPr txBox="1"/>
                <p:nvPr/>
              </p:nvSpPr>
              <p:spPr>
                <a:xfrm>
                  <a:off x="6731292" y="3304733"/>
                  <a:ext cx="151780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sz="2000" dirty="0">
                      <a:latin typeface="+mn-ea"/>
                    </a:rPr>
                    <a:t>ファイル情報</a:t>
                  </a:r>
                </a:p>
              </p:txBody>
            </p:sp>
          </p:grpSp>
          <p:sp>
            <p:nvSpPr>
              <p:cNvPr id="19" name="テキスト ボックス 18">
                <a:extLst>
                  <a:ext uri="{FF2B5EF4-FFF2-40B4-BE49-F238E27FC236}">
                    <a16:creationId xmlns:a16="http://schemas.microsoft.com/office/drawing/2014/main" id="{C039185E-D994-59A8-7E94-C59A0845BDD6}"/>
                  </a:ext>
                </a:extLst>
              </p:cNvPr>
              <p:cNvSpPr txBox="1"/>
              <p:nvPr/>
            </p:nvSpPr>
            <p:spPr>
              <a:xfrm>
                <a:off x="7694965" y="2211501"/>
                <a:ext cx="708872" cy="358603"/>
              </a:xfrm>
              <a:prstGeom prst="rect">
                <a:avLst/>
              </a:prstGeom>
              <a:noFill/>
            </p:spPr>
            <p:txBody>
              <a:bodyPr wrap="none" rtlCol="0">
                <a:spAutoFit/>
              </a:bodyPr>
              <a:lstStyle/>
              <a:p>
                <a:r>
                  <a:rPr lang="en-US" altLang="ja-JP" sz="2000" dirty="0">
                    <a:ea typeface="Tahoma" panose="020B0604030504040204" pitchFamily="34" charset="0"/>
                    <a:cs typeface="Tahoma" panose="020B0604030504040204" pitchFamily="34" charset="0"/>
                  </a:rPr>
                  <a:t>SPDX</a:t>
                </a:r>
                <a:endParaRPr lang="ja-JP" altLang="en-US" sz="2000" dirty="0">
                  <a:ea typeface="+mn-ea"/>
                  <a:cs typeface="Tahoma" panose="020B0604030504040204" pitchFamily="34" charset="0"/>
                </a:endParaRPr>
              </a:p>
            </p:txBody>
          </p:sp>
        </p:grpSp>
        <p:cxnSp>
          <p:nvCxnSpPr>
            <p:cNvPr id="21" name="直線矢印コネクタ 20">
              <a:extLst>
                <a:ext uri="{FF2B5EF4-FFF2-40B4-BE49-F238E27FC236}">
                  <a16:creationId xmlns:a16="http://schemas.microsoft.com/office/drawing/2014/main" id="{77AA9FD1-3A3E-496C-D811-5B18E57C50BB}"/>
                </a:ext>
              </a:extLst>
            </p:cNvPr>
            <p:cNvCxnSpPr>
              <a:cxnSpLocks/>
              <a:stCxn id="8" idx="2"/>
              <a:endCxn id="12" idx="0"/>
            </p:cNvCxnSpPr>
            <p:nvPr/>
          </p:nvCxnSpPr>
          <p:spPr>
            <a:xfrm flipH="1">
              <a:off x="6412075" y="4048904"/>
              <a:ext cx="1" cy="249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D282F78-9C0D-1EF4-158A-C455B377F505}"/>
                </a:ext>
              </a:extLst>
            </p:cNvPr>
            <p:cNvCxnSpPr>
              <a:cxnSpLocks/>
              <a:stCxn id="12" idx="2"/>
              <a:endCxn id="15" idx="0"/>
            </p:cNvCxnSpPr>
            <p:nvPr/>
          </p:nvCxnSpPr>
          <p:spPr>
            <a:xfrm>
              <a:off x="6412075" y="4732948"/>
              <a:ext cx="828567" cy="504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C99B96D8-8073-C924-FFF8-47D26CC99B47}"/>
                </a:ext>
              </a:extLst>
            </p:cNvPr>
            <p:cNvCxnSpPr>
              <a:cxnSpLocks/>
              <a:stCxn id="18" idx="2"/>
              <a:endCxn id="15" idx="0"/>
            </p:cNvCxnSpPr>
            <p:nvPr/>
          </p:nvCxnSpPr>
          <p:spPr>
            <a:xfrm flipH="1">
              <a:off x="7240642" y="4531280"/>
              <a:ext cx="1173653" cy="706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037B2F1-6138-D690-A694-4B9B0F6BD2F3}"/>
                </a:ext>
              </a:extLst>
            </p:cNvPr>
            <p:cNvSpPr txBox="1"/>
            <p:nvPr/>
          </p:nvSpPr>
          <p:spPr>
            <a:xfrm>
              <a:off x="6845892" y="4768504"/>
              <a:ext cx="789500" cy="358603"/>
            </a:xfrm>
            <a:prstGeom prst="rect">
              <a:avLst/>
            </a:prstGeom>
            <a:noFill/>
          </p:spPr>
          <p:txBody>
            <a:bodyPr wrap="none" rtlCol="0">
              <a:spAutoFit/>
            </a:bodyPr>
            <a:lstStyle/>
            <a:p>
              <a:r>
                <a:rPr lang="en-US" altLang="ja-JP" sz="2000" dirty="0"/>
                <a:t>SHA-1</a:t>
              </a:r>
              <a:endParaRPr lang="ja-JP" altLang="en-US" dirty="0"/>
            </a:p>
          </p:txBody>
        </p:sp>
      </p:grpSp>
      <p:pic>
        <p:nvPicPr>
          <p:cNvPr id="10" name="図 9" descr="グラフィカル ユーザー インターフェイス&#10;&#10;低い精度で自動的に生成された説明">
            <a:extLst>
              <a:ext uri="{FF2B5EF4-FFF2-40B4-BE49-F238E27FC236}">
                <a16:creationId xmlns:a16="http://schemas.microsoft.com/office/drawing/2014/main" id="{43D4F166-3B7E-A64D-F590-FA7EA2F1C8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921" y="5373050"/>
            <a:ext cx="3477110" cy="876422"/>
          </a:xfrm>
          <a:prstGeom prst="rect">
            <a:avLst/>
          </a:prstGeom>
        </p:spPr>
      </p:pic>
    </p:spTree>
    <p:extLst>
      <p:ext uri="{BB962C8B-B14F-4D97-AF65-F5344CB8AC3E}">
        <p14:creationId xmlns:p14="http://schemas.microsoft.com/office/powerpoint/2010/main" val="1461746578"/>
      </p:ext>
    </p:extLst>
  </p:cSld>
  <p:clrMapOvr>
    <a:masterClrMapping/>
  </p:clrMapOvr>
  <mc:AlternateContent xmlns:mc="http://schemas.openxmlformats.org/markup-compatibility/2006" xmlns:p14="http://schemas.microsoft.com/office/powerpoint/2010/main">
    <mc:Choice Requires="p14">
      <p:transition spd="slow" p14:dur="2000" advTm="44860"/>
    </mc:Choice>
    <mc:Fallback xmlns="">
      <p:transition spd="slow" advTm="448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42D22-16FC-82A6-BE11-5213C277CD3F}"/>
              </a:ext>
            </a:extLst>
          </p:cNvPr>
          <p:cNvSpPr>
            <a:spLocks noGrp="1"/>
          </p:cNvSpPr>
          <p:nvPr>
            <p:ph type="title"/>
          </p:nvPr>
        </p:nvSpPr>
        <p:spPr/>
        <p:txBody>
          <a:bodyPr/>
          <a:lstStyle/>
          <a:p>
            <a:r>
              <a:rPr kumimoji="1" lang="ja-JP" altLang="en-US"/>
              <a:t>ツールの</a:t>
            </a:r>
            <a:r>
              <a:rPr lang="ja-JP" altLang="en-US"/>
              <a:t>手法の評価</a:t>
            </a:r>
            <a:endParaRPr kumimoji="1" lang="ja-JP" altLang="en-US"/>
          </a:p>
        </p:txBody>
      </p:sp>
      <p:sp>
        <p:nvSpPr>
          <p:cNvPr id="3" name="コンテンツ プレースホルダー 2">
            <a:extLst>
              <a:ext uri="{FF2B5EF4-FFF2-40B4-BE49-F238E27FC236}">
                <a16:creationId xmlns:a16="http://schemas.microsoft.com/office/drawing/2014/main" id="{3C1838AB-71E4-AB37-095A-0FCBF968EB1A}"/>
              </a:ext>
            </a:extLst>
          </p:cNvPr>
          <p:cNvSpPr>
            <a:spLocks noGrp="1"/>
          </p:cNvSpPr>
          <p:nvPr>
            <p:ph idx="1"/>
          </p:nvPr>
        </p:nvSpPr>
        <p:spPr/>
        <p:txBody>
          <a:bodyPr/>
          <a:lstStyle/>
          <a:p>
            <a:r>
              <a:rPr kumimoji="1" lang="en-US" altLang="ja-JP" dirty="0"/>
              <a:t>SPDX</a:t>
            </a:r>
            <a:r>
              <a:rPr kumimoji="1" lang="ja-JP" altLang="en-US" dirty="0"/>
              <a:t>ドキュメントの</a:t>
            </a:r>
            <a:r>
              <a:rPr lang="ja-JP" altLang="en-US" dirty="0"/>
              <a:t>管理にかかる手間の削減を確認</a:t>
            </a:r>
            <a:endParaRPr lang="en-US" altLang="ja-JP" dirty="0"/>
          </a:p>
          <a:p>
            <a:pPr lvl="1"/>
            <a:r>
              <a:rPr lang="ja-JP" altLang="en-US" dirty="0"/>
              <a:t>チェックサムの検証と脆弱性診断の定期的な実行</a:t>
            </a:r>
            <a:endParaRPr lang="en-US" altLang="ja-JP" dirty="0"/>
          </a:p>
          <a:p>
            <a:pPr lvl="1"/>
            <a:endParaRPr lang="en-US" altLang="ja-JP" dirty="0"/>
          </a:p>
          <a:p>
            <a:r>
              <a:rPr lang="ja-JP" altLang="en-US" dirty="0"/>
              <a:t>以下の</a:t>
            </a:r>
            <a:r>
              <a:rPr lang="en-US" altLang="ja-JP" dirty="0"/>
              <a:t>2</a:t>
            </a:r>
            <a:r>
              <a:rPr lang="ja-JP" altLang="en-US" dirty="0"/>
              <a:t>つの場合を比較</a:t>
            </a:r>
            <a:endParaRPr lang="en-US" altLang="ja-JP" dirty="0"/>
          </a:p>
          <a:p>
            <a:pPr marL="914400" lvl="1" indent="-457200">
              <a:buFont typeface="+mj-lt"/>
              <a:buAutoNum type="arabicPeriod"/>
            </a:pPr>
            <a:r>
              <a:rPr kumimoji="1" lang="ja-JP" altLang="en-US" dirty="0"/>
              <a:t>既存ツールの組み合わせ</a:t>
            </a:r>
            <a:endParaRPr kumimoji="1" lang="en-US" altLang="ja-JP" dirty="0"/>
          </a:p>
          <a:p>
            <a:pPr marL="1314450" lvl="2" indent="-457200"/>
            <a:r>
              <a:rPr lang="ja-JP" altLang="en-US" dirty="0"/>
              <a:t>ファイルハッシュを計算するコマンド</a:t>
            </a:r>
            <a:endParaRPr lang="en-US" altLang="ja-JP" dirty="0"/>
          </a:p>
          <a:p>
            <a:pPr marL="1314450" lvl="2" indent="-457200"/>
            <a:r>
              <a:rPr lang="en-US" altLang="ja-JP" dirty="0"/>
              <a:t>SPDX</a:t>
            </a:r>
            <a:r>
              <a:rPr lang="ja-JP" altLang="en-US" dirty="0"/>
              <a:t>ドキュメントを用いた脆弱性診断ツール</a:t>
            </a:r>
            <a:endParaRPr lang="en-US" altLang="ja-JP" dirty="0"/>
          </a:p>
          <a:p>
            <a:pPr marL="914400" lvl="1" indent="-457200">
              <a:buFont typeface="+mj-lt"/>
              <a:buAutoNum type="arabicPeriod"/>
            </a:pPr>
            <a:r>
              <a:rPr lang="ja-JP" altLang="en-US" dirty="0"/>
              <a:t>作成したツール</a:t>
            </a:r>
            <a:endParaRPr kumimoji="1" lang="ja-JP" altLang="en-US" dirty="0"/>
          </a:p>
        </p:txBody>
      </p:sp>
      <p:sp>
        <p:nvSpPr>
          <p:cNvPr id="4" name="日付プレースホルダー 3">
            <a:extLst>
              <a:ext uri="{FF2B5EF4-FFF2-40B4-BE49-F238E27FC236}">
                <a16:creationId xmlns:a16="http://schemas.microsoft.com/office/drawing/2014/main" id="{0B6C7305-F0CC-815C-C8C7-01F6FB9B48A8}"/>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609957F6-821F-7D0A-9220-5CA650FDC834}"/>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14</a:t>
            </a:fld>
            <a:endParaRPr lang="en-US" altLang="ja-JP"/>
          </a:p>
        </p:txBody>
      </p:sp>
    </p:spTree>
    <p:extLst>
      <p:ext uri="{BB962C8B-B14F-4D97-AF65-F5344CB8AC3E}">
        <p14:creationId xmlns:p14="http://schemas.microsoft.com/office/powerpoint/2010/main" val="596062076"/>
      </p:ext>
    </p:extLst>
  </p:cSld>
  <p:clrMapOvr>
    <a:masterClrMapping/>
  </p:clrMapOvr>
  <mc:AlternateContent xmlns:mc="http://schemas.openxmlformats.org/markup-compatibility/2006" xmlns:p14="http://schemas.microsoft.com/office/powerpoint/2010/main">
    <mc:Choice Requires="p14">
      <p:transition spd="slow" p14:dur="2000" advTm="23985"/>
    </mc:Choice>
    <mc:Fallback xmlns="">
      <p:transition spd="slow" advTm="239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648D0-B47C-8274-81F7-82CD9817A081}"/>
              </a:ext>
            </a:extLst>
          </p:cNvPr>
          <p:cNvSpPr>
            <a:spLocks noGrp="1"/>
          </p:cNvSpPr>
          <p:nvPr>
            <p:ph type="title"/>
          </p:nvPr>
        </p:nvSpPr>
        <p:spPr/>
        <p:txBody>
          <a:bodyPr/>
          <a:lstStyle/>
          <a:p>
            <a:r>
              <a:rPr kumimoji="1" lang="ja-JP" altLang="en-US"/>
              <a:t>脆弱性診断</a:t>
            </a:r>
          </a:p>
        </p:txBody>
      </p:sp>
      <p:sp>
        <p:nvSpPr>
          <p:cNvPr id="4" name="日付プレースホルダー 3">
            <a:extLst>
              <a:ext uri="{FF2B5EF4-FFF2-40B4-BE49-F238E27FC236}">
                <a16:creationId xmlns:a16="http://schemas.microsoft.com/office/drawing/2014/main" id="{834F19F9-5332-E15C-FBCA-816D928861CC}"/>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1DBF51A7-5C43-67A7-AB79-A07A6CBC5B45}"/>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15</a:t>
            </a:fld>
            <a:endParaRPr lang="en-US" altLang="ja-JP"/>
          </a:p>
        </p:txBody>
      </p:sp>
      <p:sp>
        <p:nvSpPr>
          <p:cNvPr id="25" name="テキスト ボックス 24">
            <a:extLst>
              <a:ext uri="{FF2B5EF4-FFF2-40B4-BE49-F238E27FC236}">
                <a16:creationId xmlns:a16="http://schemas.microsoft.com/office/drawing/2014/main" id="{8639E3CD-31B6-FED6-1815-FF63FEBEF4EA}"/>
              </a:ext>
            </a:extLst>
          </p:cNvPr>
          <p:cNvSpPr txBox="1"/>
          <p:nvPr/>
        </p:nvSpPr>
        <p:spPr>
          <a:xfrm>
            <a:off x="1978449" y="1670163"/>
            <a:ext cx="2044149" cy="461665"/>
          </a:xfrm>
          <a:prstGeom prst="rect">
            <a:avLst/>
          </a:prstGeom>
          <a:noFill/>
        </p:spPr>
        <p:txBody>
          <a:bodyPr wrap="none" rtlCol="0">
            <a:spAutoFit/>
          </a:bodyPr>
          <a:lstStyle/>
          <a:p>
            <a:r>
              <a:rPr lang="ja-JP" altLang="en-US">
                <a:latin typeface="+mn-ea"/>
                <a:ea typeface="+mn-ea"/>
                <a:cs typeface="Tahoma" panose="020B0604030504040204" pitchFamily="34" charset="0"/>
              </a:rPr>
              <a:t>１．既存ツール</a:t>
            </a:r>
            <a:endParaRPr lang="ja-JP" altLang="en-US">
              <a:latin typeface="+mn-ea"/>
              <a:ea typeface="+mn-ea"/>
            </a:endParaRPr>
          </a:p>
        </p:txBody>
      </p:sp>
      <p:sp>
        <p:nvSpPr>
          <p:cNvPr id="30" name="テキスト ボックス 29">
            <a:extLst>
              <a:ext uri="{FF2B5EF4-FFF2-40B4-BE49-F238E27FC236}">
                <a16:creationId xmlns:a16="http://schemas.microsoft.com/office/drawing/2014/main" id="{53DFDE0A-F028-A5E7-49D4-6D545E93AB3E}"/>
              </a:ext>
            </a:extLst>
          </p:cNvPr>
          <p:cNvSpPr txBox="1"/>
          <p:nvPr/>
        </p:nvSpPr>
        <p:spPr>
          <a:xfrm>
            <a:off x="1976197" y="3576668"/>
            <a:ext cx="2646878" cy="461665"/>
          </a:xfrm>
          <a:prstGeom prst="rect">
            <a:avLst/>
          </a:prstGeom>
          <a:noFill/>
        </p:spPr>
        <p:txBody>
          <a:bodyPr wrap="none" rtlCol="0">
            <a:spAutoFit/>
          </a:bodyPr>
          <a:lstStyle/>
          <a:p>
            <a:r>
              <a:rPr lang="ja-JP" altLang="en-US">
                <a:latin typeface="+mn-ea"/>
                <a:ea typeface="+mn-ea"/>
                <a:cs typeface="Tahoma" panose="020B0604030504040204" pitchFamily="34" charset="0"/>
              </a:rPr>
              <a:t>２．作成したツール</a:t>
            </a:r>
            <a:endParaRPr lang="ja-JP" altLang="en-US">
              <a:latin typeface="+mn-ea"/>
              <a:ea typeface="+mn-ea"/>
            </a:endParaRPr>
          </a:p>
        </p:txBody>
      </p:sp>
      <p:sp>
        <p:nvSpPr>
          <p:cNvPr id="31" name="正方形/長方形 30">
            <a:extLst>
              <a:ext uri="{FF2B5EF4-FFF2-40B4-BE49-F238E27FC236}">
                <a16:creationId xmlns:a16="http://schemas.microsoft.com/office/drawing/2014/main" id="{769A44D9-60C5-6E68-C75F-EAB158C63DED}"/>
              </a:ext>
            </a:extLst>
          </p:cNvPr>
          <p:cNvSpPr/>
          <p:nvPr/>
        </p:nvSpPr>
        <p:spPr>
          <a:xfrm>
            <a:off x="2409464" y="4734207"/>
            <a:ext cx="2517494" cy="6206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a:t>脆弱性診断</a:t>
            </a:r>
            <a:endParaRPr lang="ja-JP" altLang="en-US"/>
          </a:p>
        </p:txBody>
      </p:sp>
      <p:cxnSp>
        <p:nvCxnSpPr>
          <p:cNvPr id="34" name="直線矢印コネクタ 33">
            <a:extLst>
              <a:ext uri="{FF2B5EF4-FFF2-40B4-BE49-F238E27FC236}">
                <a16:creationId xmlns:a16="http://schemas.microsoft.com/office/drawing/2014/main" id="{BB4DC62F-7A58-024E-2EE7-D03AFCA8AE80}"/>
              </a:ext>
            </a:extLst>
          </p:cNvPr>
          <p:cNvCxnSpPr>
            <a:cxnSpLocks/>
          </p:cNvCxnSpPr>
          <p:nvPr/>
        </p:nvCxnSpPr>
        <p:spPr>
          <a:xfrm>
            <a:off x="4926959" y="5044516"/>
            <a:ext cx="10534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テキスト ボックス 35">
            <a:extLst>
              <a:ext uri="{FF2B5EF4-FFF2-40B4-BE49-F238E27FC236}">
                <a16:creationId xmlns:a16="http://schemas.microsoft.com/office/drawing/2014/main" id="{093BE494-C948-5E55-8B83-43DE7EC21AF3}"/>
              </a:ext>
            </a:extLst>
          </p:cNvPr>
          <p:cNvSpPr txBox="1"/>
          <p:nvPr/>
        </p:nvSpPr>
        <p:spPr>
          <a:xfrm>
            <a:off x="4883393" y="4681693"/>
            <a:ext cx="1107996" cy="369332"/>
          </a:xfrm>
          <a:prstGeom prst="rect">
            <a:avLst/>
          </a:prstGeom>
          <a:noFill/>
        </p:spPr>
        <p:txBody>
          <a:bodyPr wrap="none" rtlCol="0">
            <a:spAutoFit/>
          </a:bodyPr>
          <a:lstStyle/>
          <a:p>
            <a:r>
              <a:rPr lang="ja-JP" altLang="en-US" sz="1800">
                <a:ea typeface="+mn-ea"/>
                <a:cs typeface="Tahoma" panose="020B0604030504040204" pitchFamily="34" charset="0"/>
              </a:rPr>
              <a:t>診断結果</a:t>
            </a:r>
          </a:p>
        </p:txBody>
      </p:sp>
      <p:sp>
        <p:nvSpPr>
          <p:cNvPr id="37" name="テキスト ボックス 36">
            <a:extLst>
              <a:ext uri="{FF2B5EF4-FFF2-40B4-BE49-F238E27FC236}">
                <a16:creationId xmlns:a16="http://schemas.microsoft.com/office/drawing/2014/main" id="{45836696-3219-51BC-E92C-112915C61063}"/>
              </a:ext>
            </a:extLst>
          </p:cNvPr>
          <p:cNvSpPr txBox="1"/>
          <p:nvPr/>
        </p:nvSpPr>
        <p:spPr>
          <a:xfrm>
            <a:off x="6322403" y="5514933"/>
            <a:ext cx="3950310" cy="461665"/>
          </a:xfrm>
          <a:prstGeom prst="rect">
            <a:avLst/>
          </a:prstGeom>
          <a:noFill/>
        </p:spPr>
        <p:txBody>
          <a:bodyPr wrap="square" rtlCol="0">
            <a:spAutoFit/>
          </a:bodyPr>
          <a:lstStyle/>
          <a:p>
            <a:r>
              <a:rPr lang="ja-JP" altLang="en-US">
                <a:solidFill>
                  <a:schemeClr val="accent6"/>
                </a:solidFill>
                <a:latin typeface="+mn-ea"/>
                <a:ea typeface="+mn-ea"/>
              </a:rPr>
              <a:t>→ 結果の確認作業を省力化</a:t>
            </a:r>
            <a:endParaRPr lang="en-US" altLang="ja-JP">
              <a:solidFill>
                <a:schemeClr val="accent6"/>
              </a:solidFill>
              <a:latin typeface="+mn-ea"/>
              <a:ea typeface="+mn-ea"/>
            </a:endParaRPr>
          </a:p>
        </p:txBody>
      </p:sp>
      <p:sp>
        <p:nvSpPr>
          <p:cNvPr id="18" name="正方形/長方形 17">
            <a:extLst>
              <a:ext uri="{FF2B5EF4-FFF2-40B4-BE49-F238E27FC236}">
                <a16:creationId xmlns:a16="http://schemas.microsoft.com/office/drawing/2014/main" id="{7FA38004-EB13-16AC-D2E0-F60A89274A93}"/>
              </a:ext>
            </a:extLst>
          </p:cNvPr>
          <p:cNvSpPr/>
          <p:nvPr/>
        </p:nvSpPr>
        <p:spPr>
          <a:xfrm>
            <a:off x="5980437" y="4859850"/>
            <a:ext cx="1285200" cy="3693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latin typeface="+mn-ea"/>
              </a:rPr>
              <a:t>結果確認</a:t>
            </a:r>
            <a:endParaRPr lang="ja-JP" altLang="en-US" dirty="0">
              <a:latin typeface="+mn-ea"/>
            </a:endParaRPr>
          </a:p>
        </p:txBody>
      </p:sp>
      <p:cxnSp>
        <p:nvCxnSpPr>
          <p:cNvPr id="42" name="直線矢印コネクタ 41">
            <a:extLst>
              <a:ext uri="{FF2B5EF4-FFF2-40B4-BE49-F238E27FC236}">
                <a16:creationId xmlns:a16="http://schemas.microsoft.com/office/drawing/2014/main" id="{9AC3FCFE-AAD5-36A8-2AB8-27A66E053DEC}"/>
              </a:ext>
            </a:extLst>
          </p:cNvPr>
          <p:cNvCxnSpPr>
            <a:cxnSpLocks/>
            <a:stCxn id="18" idx="0"/>
            <a:endCxn id="58" idx="1"/>
          </p:cNvCxnSpPr>
          <p:nvPr/>
        </p:nvCxnSpPr>
        <p:spPr>
          <a:xfrm flipV="1">
            <a:off x="6623037" y="4361493"/>
            <a:ext cx="376053" cy="498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8" name="グラフィックス 57" descr="男性 単色塗りつぶし">
            <a:extLst>
              <a:ext uri="{FF2B5EF4-FFF2-40B4-BE49-F238E27FC236}">
                <a16:creationId xmlns:a16="http://schemas.microsoft.com/office/drawing/2014/main" id="{A7C74908-0758-196B-BC0A-993130754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9090" y="3959696"/>
            <a:ext cx="803593" cy="803593"/>
          </a:xfrm>
          <a:prstGeom prst="rect">
            <a:avLst/>
          </a:prstGeom>
        </p:spPr>
      </p:pic>
      <p:sp>
        <p:nvSpPr>
          <p:cNvPr id="65" name="テキスト ボックス 64">
            <a:extLst>
              <a:ext uri="{FF2B5EF4-FFF2-40B4-BE49-F238E27FC236}">
                <a16:creationId xmlns:a16="http://schemas.microsoft.com/office/drawing/2014/main" id="{80EB5D17-9250-8121-4103-96FCD2598DDE}"/>
              </a:ext>
            </a:extLst>
          </p:cNvPr>
          <p:cNvSpPr txBox="1"/>
          <p:nvPr/>
        </p:nvSpPr>
        <p:spPr>
          <a:xfrm>
            <a:off x="5759881" y="3980027"/>
            <a:ext cx="1467068" cy="400110"/>
          </a:xfrm>
          <a:prstGeom prst="rect">
            <a:avLst/>
          </a:prstGeom>
          <a:noFill/>
        </p:spPr>
        <p:txBody>
          <a:bodyPr wrap="none" rtlCol="0">
            <a:spAutoFit/>
          </a:bodyPr>
          <a:lstStyle/>
          <a:p>
            <a:r>
              <a:rPr lang="ja-JP" altLang="en-US" sz="2000" dirty="0">
                <a:ea typeface="+mn-ea"/>
                <a:cs typeface="Tahoma" panose="020B0604030504040204" pitchFamily="34" charset="0"/>
              </a:rPr>
              <a:t>問題の通知</a:t>
            </a:r>
          </a:p>
        </p:txBody>
      </p:sp>
      <p:sp>
        <p:nvSpPr>
          <p:cNvPr id="11" name="正方形/長方形 10">
            <a:extLst>
              <a:ext uri="{FF2B5EF4-FFF2-40B4-BE49-F238E27FC236}">
                <a16:creationId xmlns:a16="http://schemas.microsoft.com/office/drawing/2014/main" id="{8978A30D-169F-B723-332B-16469073331B}"/>
              </a:ext>
            </a:extLst>
          </p:cNvPr>
          <p:cNvSpPr/>
          <p:nvPr/>
        </p:nvSpPr>
        <p:spPr>
          <a:xfrm>
            <a:off x="2409464" y="2697820"/>
            <a:ext cx="2517494" cy="6206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t>脆弱性診断ツール</a:t>
            </a:r>
            <a:endParaRPr lang="ja-JP" altLang="en-US" dirty="0"/>
          </a:p>
        </p:txBody>
      </p:sp>
      <p:pic>
        <p:nvPicPr>
          <p:cNvPr id="12" name="グラフィックス 11" descr="男性 単色塗りつぶし">
            <a:extLst>
              <a:ext uri="{FF2B5EF4-FFF2-40B4-BE49-F238E27FC236}">
                <a16:creationId xmlns:a16="http://schemas.microsoft.com/office/drawing/2014/main" id="{1AD95F35-7823-9FD3-DA48-CA10E76D5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107" y="2550929"/>
            <a:ext cx="914400" cy="914400"/>
          </a:xfrm>
          <a:prstGeom prst="rect">
            <a:avLst/>
          </a:prstGeom>
        </p:spPr>
      </p:pic>
      <p:cxnSp>
        <p:nvCxnSpPr>
          <p:cNvPr id="15" name="直線矢印コネクタ 14">
            <a:extLst>
              <a:ext uri="{FF2B5EF4-FFF2-40B4-BE49-F238E27FC236}">
                <a16:creationId xmlns:a16="http://schemas.microsoft.com/office/drawing/2014/main" id="{5B432A7B-886D-28F6-5829-617E183A8E7B}"/>
              </a:ext>
            </a:extLst>
          </p:cNvPr>
          <p:cNvCxnSpPr>
            <a:endCxn id="12" idx="1"/>
          </p:cNvCxnSpPr>
          <p:nvPr/>
        </p:nvCxnSpPr>
        <p:spPr>
          <a:xfrm>
            <a:off x="4926959" y="3008129"/>
            <a:ext cx="12041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521BF78B-7DCE-8301-0E72-C193827CC607}"/>
              </a:ext>
            </a:extLst>
          </p:cNvPr>
          <p:cNvSpPr txBox="1"/>
          <p:nvPr/>
        </p:nvSpPr>
        <p:spPr>
          <a:xfrm>
            <a:off x="4923739" y="2645306"/>
            <a:ext cx="1210588" cy="400110"/>
          </a:xfrm>
          <a:prstGeom prst="rect">
            <a:avLst/>
          </a:prstGeom>
          <a:noFill/>
        </p:spPr>
        <p:txBody>
          <a:bodyPr wrap="none" rtlCol="0">
            <a:spAutoFit/>
          </a:bodyPr>
          <a:lstStyle/>
          <a:p>
            <a:r>
              <a:rPr lang="ja-JP" altLang="en-US" sz="2000" dirty="0">
                <a:ea typeface="+mn-ea"/>
                <a:cs typeface="Tahoma" panose="020B0604030504040204" pitchFamily="34" charset="0"/>
              </a:rPr>
              <a:t>診断結果</a:t>
            </a:r>
          </a:p>
        </p:txBody>
      </p:sp>
      <p:sp>
        <p:nvSpPr>
          <p:cNvPr id="20" name="四角形: 角を丸くする 19">
            <a:extLst>
              <a:ext uri="{FF2B5EF4-FFF2-40B4-BE49-F238E27FC236}">
                <a16:creationId xmlns:a16="http://schemas.microsoft.com/office/drawing/2014/main" id="{5C88A41C-8E32-742A-359E-B3B8BD89CE47}"/>
              </a:ext>
            </a:extLst>
          </p:cNvPr>
          <p:cNvSpPr/>
          <p:nvPr/>
        </p:nvSpPr>
        <p:spPr>
          <a:xfrm>
            <a:off x="5949666" y="2087062"/>
            <a:ext cx="1277283" cy="3693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latin typeface="+mn-ea"/>
              </a:rPr>
              <a:t>結果確認</a:t>
            </a:r>
            <a:endParaRPr lang="ja-JP" altLang="en-US" dirty="0">
              <a:latin typeface="+mn-ea"/>
            </a:endParaRPr>
          </a:p>
        </p:txBody>
      </p:sp>
    </p:spTree>
    <p:extLst>
      <p:ext uri="{BB962C8B-B14F-4D97-AF65-F5344CB8AC3E}">
        <p14:creationId xmlns:p14="http://schemas.microsoft.com/office/powerpoint/2010/main" val="1316108329"/>
      </p:ext>
    </p:extLst>
  </p:cSld>
  <p:clrMapOvr>
    <a:masterClrMapping/>
  </p:clrMapOvr>
  <mc:AlternateContent xmlns:mc="http://schemas.openxmlformats.org/markup-compatibility/2006" xmlns:p14="http://schemas.microsoft.com/office/powerpoint/2010/main">
    <mc:Choice Requires="p14">
      <p:transition spd="slow" p14:dur="2000" advTm="34549"/>
    </mc:Choice>
    <mc:Fallback xmlns="">
      <p:transition spd="slow" advTm="345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24406431-CB6E-332B-5B16-50F8B1794EB7}"/>
              </a:ext>
            </a:extLst>
          </p:cNvPr>
          <p:cNvSpPr txBox="1"/>
          <p:nvPr/>
        </p:nvSpPr>
        <p:spPr>
          <a:xfrm>
            <a:off x="7176842" y="4570005"/>
            <a:ext cx="880882" cy="400110"/>
          </a:xfrm>
          <a:prstGeom prst="rect">
            <a:avLst/>
          </a:prstGeom>
          <a:noFill/>
        </p:spPr>
        <p:txBody>
          <a:bodyPr wrap="none" rtlCol="0">
            <a:spAutoFit/>
          </a:bodyPr>
          <a:lstStyle/>
          <a:p>
            <a:r>
              <a:rPr lang="en-US" altLang="ja-JP" sz="2000" dirty="0">
                <a:ea typeface="+mn-ea"/>
                <a:cs typeface="Tahoma" panose="020B0604030504040204" pitchFamily="34" charset="0"/>
              </a:rPr>
              <a:t>SHA-1</a:t>
            </a:r>
            <a:endParaRPr lang="ja-JP" altLang="en-US" sz="2000" dirty="0">
              <a:ea typeface="+mn-ea"/>
              <a:cs typeface="Tahoma" panose="020B0604030504040204" pitchFamily="34" charset="0"/>
            </a:endParaRPr>
          </a:p>
        </p:txBody>
      </p:sp>
      <p:sp>
        <p:nvSpPr>
          <p:cNvPr id="27" name="テキスト ボックス 26">
            <a:extLst>
              <a:ext uri="{FF2B5EF4-FFF2-40B4-BE49-F238E27FC236}">
                <a16:creationId xmlns:a16="http://schemas.microsoft.com/office/drawing/2014/main" id="{E633828F-9166-FD03-55B9-7D59A999DB40}"/>
              </a:ext>
            </a:extLst>
          </p:cNvPr>
          <p:cNvSpPr txBox="1"/>
          <p:nvPr/>
        </p:nvSpPr>
        <p:spPr>
          <a:xfrm>
            <a:off x="4936695" y="4570005"/>
            <a:ext cx="880882" cy="400110"/>
          </a:xfrm>
          <a:prstGeom prst="rect">
            <a:avLst/>
          </a:prstGeom>
          <a:noFill/>
        </p:spPr>
        <p:txBody>
          <a:bodyPr wrap="none" rtlCol="0">
            <a:spAutoFit/>
          </a:bodyPr>
          <a:lstStyle/>
          <a:p>
            <a:r>
              <a:rPr lang="en-US" altLang="ja-JP" sz="2000" dirty="0">
                <a:ea typeface="+mn-ea"/>
                <a:cs typeface="Tahoma" panose="020B0604030504040204" pitchFamily="34" charset="0"/>
              </a:rPr>
              <a:t>SHA-1</a:t>
            </a:r>
            <a:endParaRPr lang="ja-JP" altLang="en-US" sz="2000" dirty="0">
              <a:ea typeface="+mn-ea"/>
              <a:cs typeface="Tahoma" panose="020B0604030504040204" pitchFamily="34" charset="0"/>
            </a:endParaRPr>
          </a:p>
        </p:txBody>
      </p:sp>
      <p:sp>
        <p:nvSpPr>
          <p:cNvPr id="2" name="タイトル 1">
            <a:extLst>
              <a:ext uri="{FF2B5EF4-FFF2-40B4-BE49-F238E27FC236}">
                <a16:creationId xmlns:a16="http://schemas.microsoft.com/office/drawing/2014/main" id="{6FF648D0-B47C-8274-81F7-82CD9817A081}"/>
              </a:ext>
            </a:extLst>
          </p:cNvPr>
          <p:cNvSpPr>
            <a:spLocks noGrp="1"/>
          </p:cNvSpPr>
          <p:nvPr>
            <p:ph type="title"/>
          </p:nvPr>
        </p:nvSpPr>
        <p:spPr/>
        <p:txBody>
          <a:bodyPr/>
          <a:lstStyle/>
          <a:p>
            <a:r>
              <a:rPr kumimoji="1" lang="ja-JP" altLang="en-US"/>
              <a:t>チェックサムの検証</a:t>
            </a:r>
          </a:p>
        </p:txBody>
      </p:sp>
      <p:sp>
        <p:nvSpPr>
          <p:cNvPr id="4" name="日付プレースホルダー 3">
            <a:extLst>
              <a:ext uri="{FF2B5EF4-FFF2-40B4-BE49-F238E27FC236}">
                <a16:creationId xmlns:a16="http://schemas.microsoft.com/office/drawing/2014/main" id="{834F19F9-5332-E15C-FBCA-816D928861CC}"/>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1DBF51A7-5C43-67A7-AB79-A07A6CBC5B45}"/>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16</a:t>
            </a:fld>
            <a:endParaRPr lang="en-US" altLang="ja-JP"/>
          </a:p>
        </p:txBody>
      </p:sp>
      <p:sp>
        <p:nvSpPr>
          <p:cNvPr id="7" name="正方形/長方形 6">
            <a:extLst>
              <a:ext uri="{FF2B5EF4-FFF2-40B4-BE49-F238E27FC236}">
                <a16:creationId xmlns:a16="http://schemas.microsoft.com/office/drawing/2014/main" id="{1E9F5797-246A-DF7E-3B83-BDAE312661F0}"/>
              </a:ext>
            </a:extLst>
          </p:cNvPr>
          <p:cNvSpPr/>
          <p:nvPr/>
        </p:nvSpPr>
        <p:spPr>
          <a:xfrm>
            <a:off x="2409464" y="2715727"/>
            <a:ext cx="2517494" cy="6206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latin typeface="+mn-ea"/>
              </a:rPr>
              <a:t>ファイルハッシュを</a:t>
            </a:r>
            <a:br>
              <a:rPr lang="en-US" altLang="ja-JP" sz="2000" dirty="0">
                <a:latin typeface="+mn-ea"/>
              </a:rPr>
            </a:br>
            <a:r>
              <a:rPr lang="ja-JP" altLang="en-US" sz="2000" dirty="0">
                <a:latin typeface="+mn-ea"/>
              </a:rPr>
              <a:t>計算するコマンド</a:t>
            </a:r>
            <a:endParaRPr lang="ja-JP" altLang="en-US" dirty="0">
              <a:latin typeface="+mn-ea"/>
            </a:endParaRPr>
          </a:p>
        </p:txBody>
      </p:sp>
      <p:sp>
        <p:nvSpPr>
          <p:cNvPr id="9" name="テキスト ボックス 8">
            <a:extLst>
              <a:ext uri="{FF2B5EF4-FFF2-40B4-BE49-F238E27FC236}">
                <a16:creationId xmlns:a16="http://schemas.microsoft.com/office/drawing/2014/main" id="{D3FEC8CE-8DCC-7F07-5613-23346484F9D9}"/>
              </a:ext>
            </a:extLst>
          </p:cNvPr>
          <p:cNvSpPr txBox="1"/>
          <p:nvPr/>
        </p:nvSpPr>
        <p:spPr>
          <a:xfrm>
            <a:off x="7531283" y="2067390"/>
            <a:ext cx="2132635" cy="400110"/>
          </a:xfrm>
          <a:prstGeom prst="rect">
            <a:avLst/>
          </a:prstGeom>
          <a:noFill/>
        </p:spPr>
        <p:txBody>
          <a:bodyPr wrap="none" rtlCol="0">
            <a:spAutoFit/>
          </a:bodyPr>
          <a:lstStyle/>
          <a:p>
            <a:r>
              <a:rPr lang="en-US" altLang="ja-JP" sz="2000" dirty="0">
                <a:ea typeface="Tahoma" panose="020B0604030504040204" pitchFamily="34" charset="0"/>
                <a:cs typeface="Tahoma" panose="020B0604030504040204" pitchFamily="34" charset="0"/>
              </a:rPr>
              <a:t>SPDX</a:t>
            </a:r>
            <a:r>
              <a:rPr lang="ja-JP" altLang="en-US" sz="2000" dirty="0">
                <a:latin typeface="+mn-ea"/>
                <a:ea typeface="+mn-ea"/>
                <a:cs typeface="Tahoma" panose="020B0604030504040204" pitchFamily="34" charset="0"/>
              </a:rPr>
              <a:t>ドキュメント</a:t>
            </a:r>
          </a:p>
        </p:txBody>
      </p:sp>
      <p:grpSp>
        <p:nvGrpSpPr>
          <p:cNvPr id="32" name="グループ化 31">
            <a:extLst>
              <a:ext uri="{FF2B5EF4-FFF2-40B4-BE49-F238E27FC236}">
                <a16:creationId xmlns:a16="http://schemas.microsoft.com/office/drawing/2014/main" id="{E91680AD-4560-7366-6507-8E26025EF587}"/>
              </a:ext>
            </a:extLst>
          </p:cNvPr>
          <p:cNvGrpSpPr/>
          <p:nvPr/>
        </p:nvGrpSpPr>
        <p:grpSpPr>
          <a:xfrm>
            <a:off x="7709214" y="2368974"/>
            <a:ext cx="1604927" cy="1113980"/>
            <a:chOff x="5765916" y="2381674"/>
            <a:chExt cx="1604927" cy="1113980"/>
          </a:xfrm>
        </p:grpSpPr>
        <p:pic>
          <p:nvPicPr>
            <p:cNvPr id="8" name="グラフィックス 7" descr="ドキュメント 枠線">
              <a:extLst>
                <a:ext uri="{FF2B5EF4-FFF2-40B4-BE49-F238E27FC236}">
                  <a16:creationId xmlns:a16="http://schemas.microsoft.com/office/drawing/2014/main" id="{2597400F-F28C-313F-39A4-DED8F2152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811256" y="2381674"/>
              <a:ext cx="1113980" cy="1113980"/>
            </a:xfrm>
            <a:prstGeom prst="rect">
              <a:avLst/>
            </a:prstGeom>
          </p:spPr>
        </p:pic>
        <p:sp>
          <p:nvSpPr>
            <p:cNvPr id="10" name="テキスト ボックス 9">
              <a:extLst>
                <a:ext uri="{FF2B5EF4-FFF2-40B4-BE49-F238E27FC236}">
                  <a16:creationId xmlns:a16="http://schemas.microsoft.com/office/drawing/2014/main" id="{BA666788-0FDC-5A17-8A1F-24E749D0339B}"/>
                </a:ext>
              </a:extLst>
            </p:cNvPr>
            <p:cNvSpPr txBox="1"/>
            <p:nvPr/>
          </p:nvSpPr>
          <p:spPr>
            <a:xfrm>
              <a:off x="5765916" y="2836999"/>
              <a:ext cx="1604927"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ja-JP" altLang="en-US" sz="2000">
                  <a:latin typeface="+mn-ea"/>
                </a:rPr>
                <a:t>ファイル情報</a:t>
              </a:r>
            </a:p>
          </p:txBody>
        </p:sp>
      </p:grpSp>
      <p:pic>
        <p:nvPicPr>
          <p:cNvPr id="15" name="グラフィックス 14" descr="男性 単色塗りつぶし">
            <a:extLst>
              <a:ext uri="{FF2B5EF4-FFF2-40B4-BE49-F238E27FC236}">
                <a16:creationId xmlns:a16="http://schemas.microsoft.com/office/drawing/2014/main" id="{EC40DCCA-42FD-2D18-8773-595CD4C400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3907" y="2568836"/>
            <a:ext cx="914400" cy="914400"/>
          </a:xfrm>
          <a:prstGeom prst="rect">
            <a:avLst/>
          </a:prstGeom>
        </p:spPr>
      </p:pic>
      <p:cxnSp>
        <p:nvCxnSpPr>
          <p:cNvPr id="17" name="直線矢印コネクタ 16">
            <a:extLst>
              <a:ext uri="{FF2B5EF4-FFF2-40B4-BE49-F238E27FC236}">
                <a16:creationId xmlns:a16="http://schemas.microsoft.com/office/drawing/2014/main" id="{4E0C3A22-8330-9A66-5E95-80EB0D4C4992}"/>
              </a:ext>
            </a:extLst>
          </p:cNvPr>
          <p:cNvCxnSpPr>
            <a:cxnSpLocks/>
            <a:endCxn id="15" idx="1"/>
          </p:cNvCxnSpPr>
          <p:nvPr/>
        </p:nvCxnSpPr>
        <p:spPr>
          <a:xfrm>
            <a:off x="4926959" y="3026036"/>
            <a:ext cx="7469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3C4B9AC3-CE33-9708-CFBC-333EFFA142F7}"/>
              </a:ext>
            </a:extLst>
          </p:cNvPr>
          <p:cNvCxnSpPr>
            <a:cxnSpLocks/>
            <a:endCxn id="15" idx="3"/>
          </p:cNvCxnSpPr>
          <p:nvPr/>
        </p:nvCxnSpPr>
        <p:spPr>
          <a:xfrm flipH="1">
            <a:off x="6588307" y="3024354"/>
            <a:ext cx="1120907" cy="16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8639E3CD-31B6-FED6-1815-FF63FEBEF4EA}"/>
              </a:ext>
            </a:extLst>
          </p:cNvPr>
          <p:cNvSpPr txBox="1"/>
          <p:nvPr/>
        </p:nvSpPr>
        <p:spPr>
          <a:xfrm>
            <a:off x="1978449" y="1670163"/>
            <a:ext cx="2044149" cy="461665"/>
          </a:xfrm>
          <a:prstGeom prst="rect">
            <a:avLst/>
          </a:prstGeom>
          <a:noFill/>
        </p:spPr>
        <p:txBody>
          <a:bodyPr wrap="none" rtlCol="0">
            <a:spAutoFit/>
          </a:bodyPr>
          <a:lstStyle/>
          <a:p>
            <a:r>
              <a:rPr lang="ja-JP" altLang="en-US">
                <a:latin typeface="+mn-ea"/>
                <a:ea typeface="+mn-ea"/>
                <a:cs typeface="Tahoma" panose="020B0604030504040204" pitchFamily="34" charset="0"/>
              </a:rPr>
              <a:t>１．既存ツール</a:t>
            </a:r>
            <a:endParaRPr lang="ja-JP" altLang="en-US">
              <a:latin typeface="+mn-ea"/>
              <a:ea typeface="+mn-ea"/>
            </a:endParaRPr>
          </a:p>
        </p:txBody>
      </p:sp>
      <p:sp>
        <p:nvSpPr>
          <p:cNvPr id="30" name="テキスト ボックス 29">
            <a:extLst>
              <a:ext uri="{FF2B5EF4-FFF2-40B4-BE49-F238E27FC236}">
                <a16:creationId xmlns:a16="http://schemas.microsoft.com/office/drawing/2014/main" id="{53DFDE0A-F028-A5E7-49D4-6D545E93AB3E}"/>
              </a:ext>
            </a:extLst>
          </p:cNvPr>
          <p:cNvSpPr txBox="1"/>
          <p:nvPr/>
        </p:nvSpPr>
        <p:spPr>
          <a:xfrm>
            <a:off x="1976197" y="3610257"/>
            <a:ext cx="2658100" cy="461665"/>
          </a:xfrm>
          <a:prstGeom prst="rect">
            <a:avLst/>
          </a:prstGeom>
          <a:noFill/>
        </p:spPr>
        <p:txBody>
          <a:bodyPr wrap="none" rtlCol="0">
            <a:spAutoFit/>
          </a:bodyPr>
          <a:lstStyle/>
          <a:p>
            <a:r>
              <a:rPr lang="ja-JP" altLang="en-US">
                <a:latin typeface="+mn-ea"/>
                <a:ea typeface="+mn-ea"/>
                <a:cs typeface="Tahoma" panose="020B0604030504040204" pitchFamily="34" charset="0"/>
              </a:rPr>
              <a:t>２．作成したツール</a:t>
            </a:r>
            <a:endParaRPr lang="en-US" altLang="ja-JP">
              <a:latin typeface="+mn-ea"/>
              <a:ea typeface="+mn-ea"/>
              <a:cs typeface="Tahoma" panose="020B0604030504040204" pitchFamily="34" charset="0"/>
            </a:endParaRPr>
          </a:p>
        </p:txBody>
      </p:sp>
      <p:sp>
        <p:nvSpPr>
          <p:cNvPr id="37" name="テキスト ボックス 36">
            <a:extLst>
              <a:ext uri="{FF2B5EF4-FFF2-40B4-BE49-F238E27FC236}">
                <a16:creationId xmlns:a16="http://schemas.microsoft.com/office/drawing/2014/main" id="{45836696-3219-51BC-E92C-112915C61063}"/>
              </a:ext>
            </a:extLst>
          </p:cNvPr>
          <p:cNvSpPr txBox="1"/>
          <p:nvPr/>
        </p:nvSpPr>
        <p:spPr>
          <a:xfrm>
            <a:off x="6292137" y="5548144"/>
            <a:ext cx="3980577" cy="461665"/>
          </a:xfrm>
          <a:prstGeom prst="rect">
            <a:avLst/>
          </a:prstGeom>
          <a:noFill/>
        </p:spPr>
        <p:txBody>
          <a:bodyPr wrap="none" rtlCol="0">
            <a:spAutoFit/>
          </a:bodyPr>
          <a:lstStyle/>
          <a:p>
            <a:r>
              <a:rPr lang="ja-JP" altLang="en-US">
                <a:solidFill>
                  <a:schemeClr val="accent6"/>
                </a:solidFill>
                <a:latin typeface="+mn-ea"/>
                <a:ea typeface="+mn-ea"/>
              </a:rPr>
              <a:t>→ 実行毎の手動作業が不要</a:t>
            </a:r>
            <a:endParaRPr lang="en-US" altLang="ja-JP">
              <a:solidFill>
                <a:schemeClr val="accent6"/>
              </a:solidFill>
              <a:latin typeface="+mn-ea"/>
              <a:ea typeface="+mn-ea"/>
            </a:endParaRPr>
          </a:p>
        </p:txBody>
      </p:sp>
      <p:sp>
        <p:nvSpPr>
          <p:cNvPr id="3" name="四角形: 角を丸くする 2">
            <a:extLst>
              <a:ext uri="{FF2B5EF4-FFF2-40B4-BE49-F238E27FC236}">
                <a16:creationId xmlns:a16="http://schemas.microsoft.com/office/drawing/2014/main" id="{17260C91-E033-EBFF-F979-2BEDF11CDF47}"/>
              </a:ext>
            </a:extLst>
          </p:cNvPr>
          <p:cNvSpPr/>
          <p:nvPr/>
        </p:nvSpPr>
        <p:spPr>
          <a:xfrm>
            <a:off x="5487970" y="2123242"/>
            <a:ext cx="1286275" cy="3693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a:latin typeface="+mn-ea"/>
              </a:rPr>
              <a:t>一致確認</a:t>
            </a:r>
            <a:endParaRPr lang="ja-JP" altLang="en-US">
              <a:latin typeface="+mn-ea"/>
            </a:endParaRPr>
          </a:p>
        </p:txBody>
      </p:sp>
      <p:sp>
        <p:nvSpPr>
          <p:cNvPr id="14" name="テキスト ボックス 13">
            <a:extLst>
              <a:ext uri="{FF2B5EF4-FFF2-40B4-BE49-F238E27FC236}">
                <a16:creationId xmlns:a16="http://schemas.microsoft.com/office/drawing/2014/main" id="{2E029682-FF00-249E-10F7-8941A842AD64}"/>
              </a:ext>
            </a:extLst>
          </p:cNvPr>
          <p:cNvSpPr txBox="1"/>
          <p:nvPr/>
        </p:nvSpPr>
        <p:spPr>
          <a:xfrm>
            <a:off x="4936695" y="2640355"/>
            <a:ext cx="880882" cy="400110"/>
          </a:xfrm>
          <a:prstGeom prst="rect">
            <a:avLst/>
          </a:prstGeom>
          <a:noFill/>
        </p:spPr>
        <p:txBody>
          <a:bodyPr wrap="none" rtlCol="0">
            <a:spAutoFit/>
          </a:bodyPr>
          <a:lstStyle/>
          <a:p>
            <a:r>
              <a:rPr lang="en-US" altLang="ja-JP" sz="2000" dirty="0">
                <a:ea typeface="+mn-ea"/>
                <a:cs typeface="Tahoma" panose="020B0604030504040204" pitchFamily="34" charset="0"/>
              </a:rPr>
              <a:t>SHA-1</a:t>
            </a:r>
            <a:endParaRPr lang="ja-JP" altLang="en-US" sz="2000" dirty="0">
              <a:ea typeface="+mn-ea"/>
              <a:cs typeface="Tahoma" panose="020B0604030504040204" pitchFamily="34" charset="0"/>
            </a:endParaRPr>
          </a:p>
        </p:txBody>
      </p:sp>
      <p:sp>
        <p:nvSpPr>
          <p:cNvPr id="16" name="テキスト ボックス 15">
            <a:extLst>
              <a:ext uri="{FF2B5EF4-FFF2-40B4-BE49-F238E27FC236}">
                <a16:creationId xmlns:a16="http://schemas.microsoft.com/office/drawing/2014/main" id="{1C685E8A-3C69-8D42-49AA-D127FF0DAD7A}"/>
              </a:ext>
            </a:extLst>
          </p:cNvPr>
          <p:cNvSpPr txBox="1"/>
          <p:nvPr/>
        </p:nvSpPr>
        <p:spPr>
          <a:xfrm>
            <a:off x="6593567" y="2640355"/>
            <a:ext cx="880882" cy="400110"/>
          </a:xfrm>
          <a:prstGeom prst="rect">
            <a:avLst/>
          </a:prstGeom>
          <a:noFill/>
        </p:spPr>
        <p:txBody>
          <a:bodyPr wrap="none" rtlCol="0">
            <a:spAutoFit/>
          </a:bodyPr>
          <a:lstStyle/>
          <a:p>
            <a:r>
              <a:rPr lang="en-US" altLang="ja-JP" sz="2000" dirty="0">
                <a:ea typeface="+mn-ea"/>
                <a:cs typeface="Tahoma" panose="020B0604030504040204" pitchFamily="34" charset="0"/>
              </a:rPr>
              <a:t>SHA-1</a:t>
            </a:r>
            <a:endParaRPr lang="ja-JP" altLang="en-US" sz="2000" dirty="0">
              <a:ea typeface="+mn-ea"/>
              <a:cs typeface="Tahoma" panose="020B0604030504040204" pitchFamily="34" charset="0"/>
            </a:endParaRPr>
          </a:p>
        </p:txBody>
      </p:sp>
      <p:sp>
        <p:nvSpPr>
          <p:cNvPr id="11" name="正方形/長方形 10">
            <a:extLst>
              <a:ext uri="{FF2B5EF4-FFF2-40B4-BE49-F238E27FC236}">
                <a16:creationId xmlns:a16="http://schemas.microsoft.com/office/drawing/2014/main" id="{9B62136B-80B9-78D4-2A23-EA66C21DA6D1}"/>
              </a:ext>
            </a:extLst>
          </p:cNvPr>
          <p:cNvSpPr/>
          <p:nvPr/>
        </p:nvSpPr>
        <p:spPr>
          <a:xfrm>
            <a:off x="2409464" y="4648788"/>
            <a:ext cx="2517494" cy="6206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a:latin typeface="+mn-ea"/>
              </a:rPr>
              <a:t>ファイルハッシュ計算</a:t>
            </a:r>
            <a:endParaRPr lang="ja-JP" altLang="en-US">
              <a:latin typeface="+mn-ea"/>
            </a:endParaRPr>
          </a:p>
        </p:txBody>
      </p:sp>
      <p:sp>
        <p:nvSpPr>
          <p:cNvPr id="20" name="テキスト ボックス 19">
            <a:extLst>
              <a:ext uri="{FF2B5EF4-FFF2-40B4-BE49-F238E27FC236}">
                <a16:creationId xmlns:a16="http://schemas.microsoft.com/office/drawing/2014/main" id="{8FA1BBED-034E-68AE-38CB-CF726AE7D407}"/>
              </a:ext>
            </a:extLst>
          </p:cNvPr>
          <p:cNvSpPr txBox="1"/>
          <p:nvPr/>
        </p:nvSpPr>
        <p:spPr>
          <a:xfrm>
            <a:off x="7833129" y="4000451"/>
            <a:ext cx="2132635" cy="400110"/>
          </a:xfrm>
          <a:prstGeom prst="rect">
            <a:avLst/>
          </a:prstGeom>
          <a:noFill/>
        </p:spPr>
        <p:txBody>
          <a:bodyPr wrap="none" rtlCol="0">
            <a:spAutoFit/>
          </a:bodyPr>
          <a:lstStyle/>
          <a:p>
            <a:r>
              <a:rPr lang="en-US" altLang="ja-JP" sz="2000" dirty="0">
                <a:ea typeface="Tahoma" panose="020B0604030504040204" pitchFamily="34" charset="0"/>
                <a:cs typeface="Tahoma" panose="020B0604030504040204" pitchFamily="34" charset="0"/>
              </a:rPr>
              <a:t>SPDX</a:t>
            </a:r>
            <a:r>
              <a:rPr lang="ja-JP" altLang="en-US" sz="2000" dirty="0">
                <a:latin typeface="+mn-ea"/>
                <a:ea typeface="+mn-ea"/>
                <a:cs typeface="Tahoma" panose="020B0604030504040204" pitchFamily="34" charset="0"/>
              </a:rPr>
              <a:t>ドキュメント</a:t>
            </a:r>
            <a:endParaRPr lang="ja-JP" altLang="en-US" sz="2000" dirty="0">
              <a:ea typeface="+mn-ea"/>
              <a:cs typeface="Tahoma" panose="020B0604030504040204" pitchFamily="34" charset="0"/>
            </a:endParaRPr>
          </a:p>
        </p:txBody>
      </p:sp>
      <p:grpSp>
        <p:nvGrpSpPr>
          <p:cNvPr id="31" name="グループ化 30">
            <a:extLst>
              <a:ext uri="{FF2B5EF4-FFF2-40B4-BE49-F238E27FC236}">
                <a16:creationId xmlns:a16="http://schemas.microsoft.com/office/drawing/2014/main" id="{ACD833F8-F8BA-769F-ECA8-814D45411E60}"/>
              </a:ext>
            </a:extLst>
          </p:cNvPr>
          <p:cNvGrpSpPr/>
          <p:nvPr/>
        </p:nvGrpSpPr>
        <p:grpSpPr>
          <a:xfrm>
            <a:off x="8011060" y="4302035"/>
            <a:ext cx="1604927" cy="1113980"/>
            <a:chOff x="6136839" y="4314735"/>
            <a:chExt cx="1604927" cy="1113980"/>
          </a:xfrm>
        </p:grpSpPr>
        <p:pic>
          <p:nvPicPr>
            <p:cNvPr id="19" name="グラフィックス 18" descr="ドキュメント 枠線">
              <a:extLst>
                <a:ext uri="{FF2B5EF4-FFF2-40B4-BE49-F238E27FC236}">
                  <a16:creationId xmlns:a16="http://schemas.microsoft.com/office/drawing/2014/main" id="{BA6C172F-0673-BDC1-8481-90B305214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82179" y="4314735"/>
              <a:ext cx="1113980" cy="1113980"/>
            </a:xfrm>
            <a:prstGeom prst="rect">
              <a:avLst/>
            </a:prstGeom>
          </p:spPr>
        </p:pic>
        <p:sp>
          <p:nvSpPr>
            <p:cNvPr id="22" name="テキスト ボックス 21">
              <a:extLst>
                <a:ext uri="{FF2B5EF4-FFF2-40B4-BE49-F238E27FC236}">
                  <a16:creationId xmlns:a16="http://schemas.microsoft.com/office/drawing/2014/main" id="{0BA3DE34-7669-47D4-4A75-458C6FB573E8}"/>
                </a:ext>
              </a:extLst>
            </p:cNvPr>
            <p:cNvSpPr txBox="1"/>
            <p:nvPr/>
          </p:nvSpPr>
          <p:spPr>
            <a:xfrm>
              <a:off x="6136839" y="4770060"/>
              <a:ext cx="1604927"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ja-JP" altLang="en-US" sz="2000">
                  <a:latin typeface="+mn-ea"/>
                </a:rPr>
                <a:t>ファイル情報</a:t>
              </a:r>
            </a:p>
          </p:txBody>
        </p:sp>
      </p:grpSp>
      <p:cxnSp>
        <p:nvCxnSpPr>
          <p:cNvPr id="23" name="直線矢印コネクタ 22">
            <a:extLst>
              <a:ext uri="{FF2B5EF4-FFF2-40B4-BE49-F238E27FC236}">
                <a16:creationId xmlns:a16="http://schemas.microsoft.com/office/drawing/2014/main" id="{D7918AAA-6B83-B052-112C-473E34C430D9}"/>
              </a:ext>
            </a:extLst>
          </p:cNvPr>
          <p:cNvCxnSpPr>
            <a:cxnSpLocks/>
            <a:stCxn id="11" idx="3"/>
            <a:endCxn id="26" idx="1"/>
          </p:cNvCxnSpPr>
          <p:nvPr/>
        </p:nvCxnSpPr>
        <p:spPr>
          <a:xfrm>
            <a:off x="4926958" y="4959097"/>
            <a:ext cx="959301" cy="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3E5FFEB3-DD01-A7ED-7D91-FB5A81C0935E}"/>
              </a:ext>
            </a:extLst>
          </p:cNvPr>
          <p:cNvCxnSpPr>
            <a:cxnSpLocks/>
            <a:stCxn id="22" idx="1"/>
            <a:endCxn id="26" idx="3"/>
          </p:cNvCxnSpPr>
          <p:nvPr/>
        </p:nvCxnSpPr>
        <p:spPr>
          <a:xfrm flipH="1">
            <a:off x="7172534" y="4957415"/>
            <a:ext cx="838526" cy="2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5AE3212A-8F33-AF01-62DA-F3D2DADBE5EC}"/>
              </a:ext>
            </a:extLst>
          </p:cNvPr>
          <p:cNvSpPr/>
          <p:nvPr/>
        </p:nvSpPr>
        <p:spPr>
          <a:xfrm>
            <a:off x="5886259" y="4774820"/>
            <a:ext cx="1286275" cy="3693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a:latin typeface="+mn-ea"/>
              </a:rPr>
              <a:t>一致確認</a:t>
            </a:r>
            <a:endParaRPr lang="ja-JP" altLang="en-US">
              <a:latin typeface="+mn-ea"/>
            </a:endParaRPr>
          </a:p>
        </p:txBody>
      </p:sp>
      <p:cxnSp>
        <p:nvCxnSpPr>
          <p:cNvPr id="33" name="直線矢印コネクタ 32">
            <a:extLst>
              <a:ext uri="{FF2B5EF4-FFF2-40B4-BE49-F238E27FC236}">
                <a16:creationId xmlns:a16="http://schemas.microsoft.com/office/drawing/2014/main" id="{215988E5-29FD-328A-CCA7-9A397F29580A}"/>
              </a:ext>
            </a:extLst>
          </p:cNvPr>
          <p:cNvCxnSpPr>
            <a:cxnSpLocks/>
            <a:stCxn id="26" idx="0"/>
            <a:endCxn id="18" idx="1"/>
          </p:cNvCxnSpPr>
          <p:nvPr/>
        </p:nvCxnSpPr>
        <p:spPr>
          <a:xfrm flipV="1">
            <a:off x="6529397" y="4231295"/>
            <a:ext cx="331130" cy="543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FDA8A6B2-1EA1-FB2D-130B-2E4E6007EBE3}"/>
              </a:ext>
            </a:extLst>
          </p:cNvPr>
          <p:cNvSpPr txBox="1"/>
          <p:nvPr/>
        </p:nvSpPr>
        <p:spPr>
          <a:xfrm>
            <a:off x="5566940" y="3831184"/>
            <a:ext cx="1467068" cy="400110"/>
          </a:xfrm>
          <a:prstGeom prst="rect">
            <a:avLst/>
          </a:prstGeom>
          <a:noFill/>
        </p:spPr>
        <p:txBody>
          <a:bodyPr wrap="none" rtlCol="0">
            <a:spAutoFit/>
          </a:bodyPr>
          <a:lstStyle/>
          <a:p>
            <a:r>
              <a:rPr lang="ja-JP" altLang="en-US" sz="2000" dirty="0">
                <a:ea typeface="+mn-ea"/>
                <a:cs typeface="Tahoma" panose="020B0604030504040204" pitchFamily="34" charset="0"/>
              </a:rPr>
              <a:t>問題の通知</a:t>
            </a:r>
          </a:p>
        </p:txBody>
      </p:sp>
      <p:pic>
        <p:nvPicPr>
          <p:cNvPr id="18" name="グラフィックス 17" descr="男性 単色塗りつぶし">
            <a:extLst>
              <a:ext uri="{FF2B5EF4-FFF2-40B4-BE49-F238E27FC236}">
                <a16:creationId xmlns:a16="http://schemas.microsoft.com/office/drawing/2014/main" id="{B46F00B3-1A75-DEEC-667D-153F378DA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0527" y="3829498"/>
            <a:ext cx="803593" cy="803593"/>
          </a:xfrm>
          <a:prstGeom prst="rect">
            <a:avLst/>
          </a:prstGeom>
        </p:spPr>
      </p:pic>
    </p:spTree>
    <p:extLst>
      <p:ext uri="{BB962C8B-B14F-4D97-AF65-F5344CB8AC3E}">
        <p14:creationId xmlns:p14="http://schemas.microsoft.com/office/powerpoint/2010/main" val="3470850349"/>
      </p:ext>
    </p:extLst>
  </p:cSld>
  <p:clrMapOvr>
    <a:masterClrMapping/>
  </p:clrMapOvr>
  <mc:AlternateContent xmlns:mc="http://schemas.openxmlformats.org/markup-compatibility/2006" xmlns:p14="http://schemas.microsoft.com/office/powerpoint/2010/main">
    <mc:Choice Requires="p14">
      <p:transition spd="slow" p14:dur="2000" advTm="38369"/>
    </mc:Choice>
    <mc:Fallback xmlns="">
      <p:transition spd="slow" advTm="3836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935438-186D-AC36-00F4-F5BD68A37475}"/>
              </a:ext>
            </a:extLst>
          </p:cNvPr>
          <p:cNvSpPr>
            <a:spLocks noGrp="1"/>
          </p:cNvSpPr>
          <p:nvPr>
            <p:ph type="title"/>
          </p:nvPr>
        </p:nvSpPr>
        <p:spPr/>
        <p:txBody>
          <a:bodyPr/>
          <a:lstStyle/>
          <a:p>
            <a:r>
              <a:rPr kumimoji="1" lang="ja-JP" altLang="en-US" dirty="0"/>
              <a:t>ツールの性能の評価</a:t>
            </a:r>
            <a:r>
              <a:rPr kumimoji="1" lang="en-US" altLang="ja-JP" dirty="0"/>
              <a:t>(</a:t>
            </a:r>
            <a:r>
              <a:rPr kumimoji="1" lang="ja-JP" altLang="en-US" dirty="0"/>
              <a:t>１</a:t>
            </a:r>
            <a:r>
              <a:rPr lang="en-US" altLang="ja-JP" dirty="0"/>
              <a:t>/</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4B880146-1DAC-C5A4-B466-EE29C10C43C5}"/>
              </a:ext>
            </a:extLst>
          </p:cNvPr>
          <p:cNvSpPr>
            <a:spLocks noGrp="1"/>
          </p:cNvSpPr>
          <p:nvPr>
            <p:ph idx="1"/>
          </p:nvPr>
        </p:nvSpPr>
        <p:spPr>
          <a:xfrm>
            <a:off x="609600" y="1600201"/>
            <a:ext cx="10972800" cy="1923835"/>
          </a:xfrm>
        </p:spPr>
        <p:txBody>
          <a:bodyPr/>
          <a:lstStyle/>
          <a:p>
            <a:r>
              <a:rPr kumimoji="1" lang="ja-JP" altLang="en-US" dirty="0"/>
              <a:t>定期的な実行にあたって十分な速度で動作することを確認</a:t>
            </a:r>
            <a:endParaRPr kumimoji="1" lang="en-US" altLang="ja-JP" dirty="0"/>
          </a:p>
          <a:p>
            <a:pPr lvl="1"/>
            <a:endParaRPr kumimoji="1" lang="en-US" altLang="ja-JP" dirty="0"/>
          </a:p>
          <a:p>
            <a:r>
              <a:rPr kumimoji="1" lang="ja-JP" altLang="en-US" dirty="0"/>
              <a:t>脆弱性診断とチェックサムの検証に要する時間を計測</a:t>
            </a:r>
            <a:endParaRPr kumimoji="1" lang="en-US" altLang="ja-JP" dirty="0"/>
          </a:p>
          <a:p>
            <a:pPr lvl="1"/>
            <a:r>
              <a:rPr lang="en-US" altLang="ja-JP" dirty="0"/>
              <a:t>1</a:t>
            </a:r>
            <a:r>
              <a:rPr lang="ja-JP" altLang="en-US" dirty="0"/>
              <a:t>時間あたりに処理できるソフトウェアの数を計算</a:t>
            </a:r>
            <a:endParaRPr kumimoji="1" lang="en-US" altLang="ja-JP" dirty="0"/>
          </a:p>
          <a:p>
            <a:pPr lvl="1"/>
            <a:endParaRPr kumimoji="1" lang="en-US" altLang="ja-JP" dirty="0"/>
          </a:p>
        </p:txBody>
      </p:sp>
      <p:sp>
        <p:nvSpPr>
          <p:cNvPr id="4" name="日付プレースホルダー 3">
            <a:extLst>
              <a:ext uri="{FF2B5EF4-FFF2-40B4-BE49-F238E27FC236}">
                <a16:creationId xmlns:a16="http://schemas.microsoft.com/office/drawing/2014/main" id="{FD87FDD6-F4CD-BA22-E737-D94D63700515}"/>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56C46FAF-4C7B-8187-255E-AD2B75BCCCF2}"/>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17</a:t>
            </a:fld>
            <a:endParaRPr lang="en-US" altLang="ja-JP"/>
          </a:p>
        </p:txBody>
      </p:sp>
      <p:graphicFrame>
        <p:nvGraphicFramePr>
          <p:cNvPr id="5" name="表 7">
            <a:extLst>
              <a:ext uri="{FF2B5EF4-FFF2-40B4-BE49-F238E27FC236}">
                <a16:creationId xmlns:a16="http://schemas.microsoft.com/office/drawing/2014/main" id="{41CDF453-3E0D-0797-5C1C-347A5FE8D2CC}"/>
              </a:ext>
            </a:extLst>
          </p:cNvPr>
          <p:cNvGraphicFramePr>
            <a:graphicFrameLocks noGrp="1"/>
          </p:cNvGraphicFramePr>
          <p:nvPr>
            <p:extLst>
              <p:ext uri="{D42A27DB-BD31-4B8C-83A1-F6EECF244321}">
                <p14:modId xmlns:p14="http://schemas.microsoft.com/office/powerpoint/2010/main" val="3498244479"/>
              </p:ext>
            </p:extLst>
          </p:nvPr>
        </p:nvGraphicFramePr>
        <p:xfrm>
          <a:off x="1145894" y="3707123"/>
          <a:ext cx="8252749" cy="1188720"/>
        </p:xfrm>
        <a:graphic>
          <a:graphicData uri="http://schemas.openxmlformats.org/drawingml/2006/table">
            <a:tbl>
              <a:tblPr firstRow="1" bandRow="1">
                <a:tableStyleId>{D27102A9-8310-4765-A935-A1911B00CA55}</a:tableStyleId>
              </a:tblPr>
              <a:tblGrid>
                <a:gridCol w="3078865">
                  <a:extLst>
                    <a:ext uri="{9D8B030D-6E8A-4147-A177-3AD203B41FA5}">
                      <a16:colId xmlns:a16="http://schemas.microsoft.com/office/drawing/2014/main" val="4243474423"/>
                    </a:ext>
                  </a:extLst>
                </a:gridCol>
                <a:gridCol w="5173884">
                  <a:extLst>
                    <a:ext uri="{9D8B030D-6E8A-4147-A177-3AD203B41FA5}">
                      <a16:colId xmlns:a16="http://schemas.microsoft.com/office/drawing/2014/main" val="3279598810"/>
                    </a:ext>
                  </a:extLst>
                </a:gridCol>
              </a:tblGrid>
              <a:tr h="370840">
                <a:tc>
                  <a:txBody>
                    <a:bodyPr/>
                    <a:lstStyle/>
                    <a:p>
                      <a:endParaRPr kumimoji="1" lang="ja-JP" altLang="en-US" sz="2000" dirty="0"/>
                    </a:p>
                  </a:txBody>
                  <a:tcPr/>
                </a:tc>
                <a:tc>
                  <a:txBody>
                    <a:bodyPr/>
                    <a:lstStyle/>
                    <a:p>
                      <a:r>
                        <a:rPr kumimoji="1" lang="en-US" altLang="ja-JP" sz="2000" dirty="0"/>
                        <a:t>1</a:t>
                      </a:r>
                      <a:r>
                        <a:rPr kumimoji="1" lang="ja-JP" altLang="en-US" sz="2000" dirty="0"/>
                        <a:t>時間あたりに処理できるソフトウェアの数</a:t>
                      </a:r>
                    </a:p>
                  </a:txBody>
                  <a:tcPr/>
                </a:tc>
                <a:extLst>
                  <a:ext uri="{0D108BD9-81ED-4DB2-BD59-A6C34878D82A}">
                    <a16:rowId xmlns:a16="http://schemas.microsoft.com/office/drawing/2014/main" val="1892462143"/>
                  </a:ext>
                </a:extLst>
              </a:tr>
              <a:tr h="370840">
                <a:tc>
                  <a:txBody>
                    <a:bodyPr/>
                    <a:lstStyle/>
                    <a:p>
                      <a:r>
                        <a:rPr kumimoji="1" lang="ja-JP" altLang="en-US" sz="2000" dirty="0"/>
                        <a:t>脆弱性診断</a:t>
                      </a:r>
                    </a:p>
                  </a:txBody>
                  <a:tcPr/>
                </a:tc>
                <a:tc>
                  <a:txBody>
                    <a:bodyPr/>
                    <a:lstStyle/>
                    <a:p>
                      <a:r>
                        <a:rPr kumimoji="1" lang="ja-JP" altLang="en-US" sz="2000" dirty="0"/>
                        <a:t>約</a:t>
                      </a:r>
                      <a:r>
                        <a:rPr kumimoji="1" lang="en-US" altLang="ja-JP" sz="2000" dirty="0"/>
                        <a:t>400</a:t>
                      </a:r>
                      <a:r>
                        <a:rPr kumimoji="1" lang="ja-JP" altLang="en-US" sz="2000" dirty="0"/>
                        <a:t>個</a:t>
                      </a:r>
                    </a:p>
                  </a:txBody>
                  <a:tcPr/>
                </a:tc>
                <a:extLst>
                  <a:ext uri="{0D108BD9-81ED-4DB2-BD59-A6C34878D82A}">
                    <a16:rowId xmlns:a16="http://schemas.microsoft.com/office/drawing/2014/main" val="3197940773"/>
                  </a:ext>
                </a:extLst>
              </a:tr>
              <a:tr h="370840">
                <a:tc>
                  <a:txBody>
                    <a:bodyPr/>
                    <a:lstStyle/>
                    <a:p>
                      <a:r>
                        <a:rPr kumimoji="1" lang="ja-JP" altLang="en-US" sz="2000" dirty="0"/>
                        <a:t>チェックサムの検証</a:t>
                      </a:r>
                    </a:p>
                  </a:txBody>
                  <a:tcPr/>
                </a:tc>
                <a:tc>
                  <a:txBody>
                    <a:bodyPr/>
                    <a:lstStyle/>
                    <a:p>
                      <a:r>
                        <a:rPr kumimoji="1" lang="ja-JP" altLang="en-US" sz="2000" dirty="0"/>
                        <a:t>約</a:t>
                      </a:r>
                      <a:r>
                        <a:rPr kumimoji="1" lang="en-US" altLang="ja-JP" sz="2000" dirty="0"/>
                        <a:t>80</a:t>
                      </a:r>
                      <a:r>
                        <a:rPr kumimoji="1" lang="ja-JP" altLang="en-US" sz="2000" dirty="0"/>
                        <a:t>個</a:t>
                      </a:r>
                    </a:p>
                  </a:txBody>
                  <a:tcPr/>
                </a:tc>
                <a:extLst>
                  <a:ext uri="{0D108BD9-81ED-4DB2-BD59-A6C34878D82A}">
                    <a16:rowId xmlns:a16="http://schemas.microsoft.com/office/drawing/2014/main" val="668306788"/>
                  </a:ext>
                </a:extLst>
              </a:tr>
            </a:tbl>
          </a:graphicData>
        </a:graphic>
      </p:graphicFrame>
    </p:spTree>
    <p:extLst>
      <p:ext uri="{BB962C8B-B14F-4D97-AF65-F5344CB8AC3E}">
        <p14:creationId xmlns:p14="http://schemas.microsoft.com/office/powerpoint/2010/main" val="625482401"/>
      </p:ext>
    </p:extLst>
  </p:cSld>
  <p:clrMapOvr>
    <a:masterClrMapping/>
  </p:clrMapOvr>
  <mc:AlternateContent xmlns:mc="http://schemas.openxmlformats.org/markup-compatibility/2006" xmlns:p14="http://schemas.microsoft.com/office/powerpoint/2010/main">
    <mc:Choice Requires="p14">
      <p:transition spd="slow" p14:dur="2000" advTm="31108"/>
    </mc:Choice>
    <mc:Fallback xmlns="">
      <p:transition spd="slow" advTm="3110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7F688-FB4A-9E6E-345B-FD68F07A9A51}"/>
              </a:ext>
            </a:extLst>
          </p:cNvPr>
          <p:cNvSpPr>
            <a:spLocks noGrp="1"/>
          </p:cNvSpPr>
          <p:nvPr>
            <p:ph type="title"/>
          </p:nvPr>
        </p:nvSpPr>
        <p:spPr/>
        <p:txBody>
          <a:bodyPr/>
          <a:lstStyle/>
          <a:p>
            <a:r>
              <a:rPr kumimoji="1" lang="ja-JP" altLang="en-US" dirty="0"/>
              <a:t>ツールの性能の評価（</a:t>
            </a:r>
            <a:r>
              <a:rPr kumimoji="1" lang="en-US" altLang="ja-JP" dirty="0"/>
              <a:t>2/2</a:t>
            </a:r>
            <a:r>
              <a:rPr kumimoji="1" lang="ja-JP" altLang="en-US" dirty="0"/>
              <a:t>）</a:t>
            </a:r>
          </a:p>
        </p:txBody>
      </p:sp>
      <p:sp>
        <p:nvSpPr>
          <p:cNvPr id="3" name="コンテンツ プレースホルダー 2">
            <a:extLst>
              <a:ext uri="{FF2B5EF4-FFF2-40B4-BE49-F238E27FC236}">
                <a16:creationId xmlns:a16="http://schemas.microsoft.com/office/drawing/2014/main" id="{263DD10B-D9AC-ADEB-2BC8-2C6B712262CB}"/>
              </a:ext>
            </a:extLst>
          </p:cNvPr>
          <p:cNvSpPr>
            <a:spLocks noGrp="1"/>
          </p:cNvSpPr>
          <p:nvPr>
            <p:ph idx="1"/>
          </p:nvPr>
        </p:nvSpPr>
        <p:spPr/>
        <p:txBody>
          <a:bodyPr/>
          <a:lstStyle/>
          <a:p>
            <a:r>
              <a:rPr kumimoji="1" lang="ja-JP" altLang="en-US" dirty="0"/>
              <a:t>稼働中のサーバーで利用されているソフトウェアの</a:t>
            </a:r>
            <a:br>
              <a:rPr kumimoji="1" lang="en-US" altLang="ja-JP" dirty="0"/>
            </a:br>
            <a:r>
              <a:rPr kumimoji="1" lang="ja-JP" altLang="en-US" dirty="0"/>
              <a:t>脆弱性診断とチェックサムの検証にかかる時間を計算</a:t>
            </a:r>
            <a:endParaRPr kumimoji="1" lang="en-US" altLang="ja-JP" dirty="0"/>
          </a:p>
          <a:p>
            <a:pPr lvl="1"/>
            <a:r>
              <a:rPr lang="ja-JP" altLang="en-US" dirty="0"/>
              <a:t>肥後研究室のサーバー</a:t>
            </a:r>
            <a:endParaRPr lang="en-US" altLang="ja-JP" dirty="0"/>
          </a:p>
          <a:p>
            <a:pPr lvl="1"/>
            <a:r>
              <a:rPr lang="en-US" altLang="ja-JP" dirty="0"/>
              <a:t>629</a:t>
            </a:r>
            <a:r>
              <a:rPr lang="ja-JP" altLang="en-US" dirty="0"/>
              <a:t>個のソフトウェア</a:t>
            </a:r>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r>
              <a:rPr kumimoji="1" lang="ja-JP" altLang="en-US" dirty="0">
                <a:solidFill>
                  <a:srgbClr val="002060"/>
                </a:solidFill>
              </a:rPr>
              <a:t>→</a:t>
            </a:r>
            <a:r>
              <a:rPr kumimoji="1" lang="en-US" altLang="ja-JP" dirty="0">
                <a:solidFill>
                  <a:srgbClr val="002060"/>
                </a:solidFill>
              </a:rPr>
              <a:t>	1</a:t>
            </a:r>
            <a:r>
              <a:rPr kumimoji="1" lang="ja-JP" altLang="en-US" dirty="0">
                <a:solidFill>
                  <a:srgbClr val="002060"/>
                </a:solidFill>
              </a:rPr>
              <a:t>日に</a:t>
            </a:r>
            <a:r>
              <a:rPr kumimoji="1" lang="en-US" altLang="ja-JP" dirty="0">
                <a:solidFill>
                  <a:srgbClr val="002060"/>
                </a:solidFill>
              </a:rPr>
              <a:t>1</a:t>
            </a:r>
            <a:r>
              <a:rPr kumimoji="1" lang="ja-JP" altLang="en-US" dirty="0">
                <a:solidFill>
                  <a:srgbClr val="002060"/>
                </a:solidFill>
              </a:rPr>
              <a:t>回以上実行でき，実用上十分な速度で動作する</a:t>
            </a:r>
            <a:endParaRPr kumimoji="1" lang="en-US" altLang="ja-JP" dirty="0">
              <a:solidFill>
                <a:srgbClr val="002060"/>
              </a:solidFill>
            </a:endParaRPr>
          </a:p>
        </p:txBody>
      </p:sp>
      <p:sp>
        <p:nvSpPr>
          <p:cNvPr id="4" name="日付プレースホルダー 3">
            <a:extLst>
              <a:ext uri="{FF2B5EF4-FFF2-40B4-BE49-F238E27FC236}">
                <a16:creationId xmlns:a16="http://schemas.microsoft.com/office/drawing/2014/main" id="{ABD4A27C-30FB-02EC-E05E-F17B9997EE0D}"/>
              </a:ext>
            </a:extLst>
          </p:cNvPr>
          <p:cNvSpPr>
            <a:spLocks noGrp="1"/>
          </p:cNvSpPr>
          <p:nvPr>
            <p:ph type="dt" sz="half" idx="10"/>
          </p:nvPr>
        </p:nvSpPr>
        <p:spPr/>
        <p:txBody>
          <a:bodyPr/>
          <a:lstStyle/>
          <a:p>
            <a:pPr>
              <a:defRPr/>
            </a:pPr>
            <a:r>
              <a:rPr lang="en-US" altLang="ja-JP"/>
              <a:t>Feb/14/2023</a:t>
            </a:r>
          </a:p>
        </p:txBody>
      </p:sp>
      <p:sp>
        <p:nvSpPr>
          <p:cNvPr id="5" name="スライド番号プレースホルダー 4">
            <a:extLst>
              <a:ext uri="{FF2B5EF4-FFF2-40B4-BE49-F238E27FC236}">
                <a16:creationId xmlns:a16="http://schemas.microsoft.com/office/drawing/2014/main" id="{C0B8A4F0-DFFC-E845-D930-901D4F6C26F6}"/>
              </a:ext>
            </a:extLst>
          </p:cNvPr>
          <p:cNvSpPr>
            <a:spLocks noGrp="1"/>
          </p:cNvSpPr>
          <p:nvPr>
            <p:ph type="sldNum" sz="quarter" idx="11"/>
          </p:nvPr>
        </p:nvSpPr>
        <p:spPr/>
        <p:txBody>
          <a:bodyPr/>
          <a:lstStyle/>
          <a:p>
            <a:pPr>
              <a:defRPr/>
            </a:pPr>
            <a:fld id="{6195263B-2BD8-4C58-AEC2-2E9988DA8798}" type="slidenum">
              <a:rPr lang="en-US" altLang="ja-JP" smtClean="0"/>
              <a:pPr>
                <a:defRPr/>
              </a:pPr>
              <a:t>18</a:t>
            </a:fld>
            <a:endParaRPr lang="en-US" altLang="ja-JP"/>
          </a:p>
        </p:txBody>
      </p:sp>
      <p:graphicFrame>
        <p:nvGraphicFramePr>
          <p:cNvPr id="7" name="表 7">
            <a:extLst>
              <a:ext uri="{FF2B5EF4-FFF2-40B4-BE49-F238E27FC236}">
                <a16:creationId xmlns:a16="http://schemas.microsoft.com/office/drawing/2014/main" id="{5F4D6D20-1BE1-74A6-E40F-171CFA7B7C52}"/>
              </a:ext>
            </a:extLst>
          </p:cNvPr>
          <p:cNvGraphicFramePr>
            <a:graphicFrameLocks noGrp="1"/>
          </p:cNvGraphicFramePr>
          <p:nvPr>
            <p:extLst>
              <p:ext uri="{D42A27DB-BD31-4B8C-83A1-F6EECF244321}">
                <p14:modId xmlns:p14="http://schemas.microsoft.com/office/powerpoint/2010/main" val="1806982926"/>
              </p:ext>
            </p:extLst>
          </p:nvPr>
        </p:nvGraphicFramePr>
        <p:xfrm>
          <a:off x="1186926" y="3663965"/>
          <a:ext cx="5433793" cy="1188720"/>
        </p:xfrm>
        <a:graphic>
          <a:graphicData uri="http://schemas.openxmlformats.org/drawingml/2006/table">
            <a:tbl>
              <a:tblPr firstRow="1" bandRow="1">
                <a:tableStyleId>{D27102A9-8310-4765-A935-A1911B00CA55}</a:tableStyleId>
              </a:tblPr>
              <a:tblGrid>
                <a:gridCol w="2841064">
                  <a:extLst>
                    <a:ext uri="{9D8B030D-6E8A-4147-A177-3AD203B41FA5}">
                      <a16:colId xmlns:a16="http://schemas.microsoft.com/office/drawing/2014/main" val="4243474423"/>
                    </a:ext>
                  </a:extLst>
                </a:gridCol>
                <a:gridCol w="2592729">
                  <a:extLst>
                    <a:ext uri="{9D8B030D-6E8A-4147-A177-3AD203B41FA5}">
                      <a16:colId xmlns:a16="http://schemas.microsoft.com/office/drawing/2014/main" val="3279598810"/>
                    </a:ext>
                  </a:extLst>
                </a:gridCol>
              </a:tblGrid>
              <a:tr h="370840">
                <a:tc>
                  <a:txBody>
                    <a:bodyPr/>
                    <a:lstStyle/>
                    <a:p>
                      <a:endParaRPr kumimoji="1" lang="ja-JP" altLang="en-US" sz="2000" dirty="0"/>
                    </a:p>
                  </a:txBody>
                  <a:tcPr/>
                </a:tc>
                <a:tc>
                  <a:txBody>
                    <a:bodyPr/>
                    <a:lstStyle/>
                    <a:p>
                      <a:r>
                        <a:rPr kumimoji="1" lang="ja-JP" altLang="en-US" sz="2000" dirty="0"/>
                        <a:t>処理時間の計算値</a:t>
                      </a:r>
                    </a:p>
                  </a:txBody>
                  <a:tcPr/>
                </a:tc>
                <a:extLst>
                  <a:ext uri="{0D108BD9-81ED-4DB2-BD59-A6C34878D82A}">
                    <a16:rowId xmlns:a16="http://schemas.microsoft.com/office/drawing/2014/main" val="1892462143"/>
                  </a:ext>
                </a:extLst>
              </a:tr>
              <a:tr h="370840">
                <a:tc>
                  <a:txBody>
                    <a:bodyPr/>
                    <a:lstStyle/>
                    <a:p>
                      <a:r>
                        <a:rPr kumimoji="1" lang="ja-JP" altLang="en-US" sz="2000" dirty="0"/>
                        <a:t>脆弱性診断</a:t>
                      </a:r>
                    </a:p>
                  </a:txBody>
                  <a:tcPr/>
                </a:tc>
                <a:tc>
                  <a:txBody>
                    <a:bodyPr/>
                    <a:lstStyle/>
                    <a:p>
                      <a:r>
                        <a:rPr kumimoji="1" lang="ja-JP" altLang="en-US" sz="2000" dirty="0"/>
                        <a:t>約</a:t>
                      </a:r>
                      <a:r>
                        <a:rPr kumimoji="1" lang="en-US" altLang="ja-JP" sz="2000" dirty="0"/>
                        <a:t>1.6</a:t>
                      </a:r>
                      <a:r>
                        <a:rPr kumimoji="1" lang="ja-JP" altLang="en-US" sz="2000" dirty="0"/>
                        <a:t>時間</a:t>
                      </a:r>
                    </a:p>
                  </a:txBody>
                  <a:tcPr/>
                </a:tc>
                <a:extLst>
                  <a:ext uri="{0D108BD9-81ED-4DB2-BD59-A6C34878D82A}">
                    <a16:rowId xmlns:a16="http://schemas.microsoft.com/office/drawing/2014/main" val="3197940773"/>
                  </a:ext>
                </a:extLst>
              </a:tr>
              <a:tr h="370840">
                <a:tc>
                  <a:txBody>
                    <a:bodyPr/>
                    <a:lstStyle/>
                    <a:p>
                      <a:r>
                        <a:rPr kumimoji="1" lang="ja-JP" altLang="en-US" sz="2000" dirty="0"/>
                        <a:t>チェックサムの検証</a:t>
                      </a:r>
                    </a:p>
                  </a:txBody>
                  <a:tcPr/>
                </a:tc>
                <a:tc>
                  <a:txBody>
                    <a:bodyPr/>
                    <a:lstStyle/>
                    <a:p>
                      <a:r>
                        <a:rPr kumimoji="1" lang="ja-JP" altLang="en-US" sz="2000" dirty="0"/>
                        <a:t>約</a:t>
                      </a:r>
                      <a:r>
                        <a:rPr kumimoji="1" lang="en-US" altLang="ja-JP" sz="2000" dirty="0"/>
                        <a:t>7.9</a:t>
                      </a:r>
                      <a:r>
                        <a:rPr kumimoji="1" lang="ja-JP" altLang="en-US" sz="2000" dirty="0"/>
                        <a:t>時間</a:t>
                      </a:r>
                    </a:p>
                  </a:txBody>
                  <a:tcPr/>
                </a:tc>
                <a:extLst>
                  <a:ext uri="{0D108BD9-81ED-4DB2-BD59-A6C34878D82A}">
                    <a16:rowId xmlns:a16="http://schemas.microsoft.com/office/drawing/2014/main" val="668306788"/>
                  </a:ext>
                </a:extLst>
              </a:tr>
            </a:tbl>
          </a:graphicData>
        </a:graphic>
      </p:graphicFrame>
    </p:spTree>
    <p:extLst>
      <p:ext uri="{BB962C8B-B14F-4D97-AF65-F5344CB8AC3E}">
        <p14:creationId xmlns:p14="http://schemas.microsoft.com/office/powerpoint/2010/main" val="754813042"/>
      </p:ext>
    </p:extLst>
  </p:cSld>
  <p:clrMapOvr>
    <a:masterClrMapping/>
  </p:clrMapOvr>
  <mc:AlternateContent xmlns:mc="http://schemas.openxmlformats.org/markup-compatibility/2006" xmlns:p14="http://schemas.microsoft.com/office/powerpoint/2010/main">
    <mc:Choice Requires="p14">
      <p:transition spd="slow" p14:dur="2000" advTm="41936"/>
    </mc:Choice>
    <mc:Fallback xmlns="">
      <p:transition spd="slow" advTm="419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95D8E5-3106-480F-632F-738E5B953A0A}"/>
              </a:ext>
            </a:extLst>
          </p:cNvPr>
          <p:cNvSpPr>
            <a:spLocks noGrp="1"/>
          </p:cNvSpPr>
          <p:nvPr>
            <p:ph type="title"/>
          </p:nvPr>
        </p:nvSpPr>
        <p:spPr/>
        <p:txBody>
          <a:bodyPr/>
          <a:lstStyle/>
          <a:p>
            <a:r>
              <a:rPr lang="ja-JP" altLang="en-US"/>
              <a:t>まとめと今後の課題</a:t>
            </a:r>
            <a:endParaRPr kumimoji="1" lang="ja-JP" altLang="en-US"/>
          </a:p>
        </p:txBody>
      </p:sp>
      <p:sp>
        <p:nvSpPr>
          <p:cNvPr id="3" name="コンテンツ プレースホルダー 2">
            <a:extLst>
              <a:ext uri="{FF2B5EF4-FFF2-40B4-BE49-F238E27FC236}">
                <a16:creationId xmlns:a16="http://schemas.microsoft.com/office/drawing/2014/main" id="{3236F3A4-1D62-1425-B1A5-A7CDEAD9B558}"/>
              </a:ext>
            </a:extLst>
          </p:cNvPr>
          <p:cNvSpPr>
            <a:spLocks noGrp="1"/>
          </p:cNvSpPr>
          <p:nvPr>
            <p:ph idx="1"/>
          </p:nvPr>
        </p:nvSpPr>
        <p:spPr/>
        <p:txBody>
          <a:bodyPr/>
          <a:lstStyle/>
          <a:p>
            <a:r>
              <a:rPr kumimoji="1" lang="en-US" altLang="ja-JP" dirty="0"/>
              <a:t>SPDX</a:t>
            </a:r>
            <a:r>
              <a:rPr kumimoji="1" lang="ja-JP" altLang="en-US" dirty="0"/>
              <a:t>ドキュメント管理ツールを作成</a:t>
            </a:r>
            <a:endParaRPr lang="en-US" altLang="ja-JP" dirty="0"/>
          </a:p>
          <a:p>
            <a:pPr lvl="1"/>
            <a:r>
              <a:rPr lang="ja-JP" altLang="en-US" dirty="0"/>
              <a:t>脆弱性診断とチェックサムの検証の自動定期実行を省力化</a:t>
            </a:r>
            <a:endParaRPr lang="en-US" altLang="ja-JP" dirty="0"/>
          </a:p>
          <a:p>
            <a:pPr lvl="1"/>
            <a:r>
              <a:rPr lang="ja-JP" altLang="en-US" dirty="0"/>
              <a:t>実運用されているサーバーのソフトウェア管理に利用可能な性能を</a:t>
            </a:r>
            <a:br>
              <a:rPr lang="en-US" altLang="ja-JP" dirty="0"/>
            </a:br>
            <a:r>
              <a:rPr lang="ja-JP" altLang="en-US" dirty="0"/>
              <a:t>持つことを確認</a:t>
            </a:r>
            <a:endParaRPr lang="en-US" altLang="ja-JP" dirty="0"/>
          </a:p>
          <a:p>
            <a:pPr lvl="1"/>
            <a:endParaRPr lang="en-US" altLang="ja-JP" dirty="0"/>
          </a:p>
          <a:p>
            <a:r>
              <a:rPr lang="ja-JP" altLang="en-US" dirty="0"/>
              <a:t>今後の課題</a:t>
            </a:r>
            <a:endParaRPr lang="en-US" altLang="ja-JP" dirty="0"/>
          </a:p>
          <a:p>
            <a:pPr lvl="1"/>
            <a:r>
              <a:rPr lang="en-US" altLang="ja-JP" dirty="0"/>
              <a:t>OSV</a:t>
            </a:r>
            <a:r>
              <a:rPr lang="ja-JP" altLang="en-US" dirty="0"/>
              <a:t>以外の脆弱性</a:t>
            </a:r>
            <a:r>
              <a:rPr lang="en-US" altLang="ja-JP" dirty="0"/>
              <a:t>DB</a:t>
            </a:r>
            <a:r>
              <a:rPr lang="ja-JP" altLang="en-US" dirty="0"/>
              <a:t>への対応</a:t>
            </a:r>
            <a:endParaRPr lang="en-US" altLang="ja-JP" dirty="0"/>
          </a:p>
          <a:p>
            <a:pPr lvl="1"/>
            <a:r>
              <a:rPr lang="ja-JP" altLang="en-US" dirty="0"/>
              <a:t>ツールの動作条件の改善（</a:t>
            </a:r>
            <a:r>
              <a:rPr lang="en-US" altLang="ja-JP" dirty="0"/>
              <a:t>Windows</a:t>
            </a:r>
            <a:r>
              <a:rPr lang="ja-JP" altLang="en-US" dirty="0"/>
              <a:t>以外への対応）</a:t>
            </a:r>
            <a:endParaRPr lang="en-US" altLang="ja-JP" dirty="0"/>
          </a:p>
          <a:p>
            <a:pPr lvl="1"/>
            <a:r>
              <a:rPr kumimoji="1" lang="ja-JP" altLang="en-US" dirty="0"/>
              <a:t>多くの</a:t>
            </a:r>
            <a:r>
              <a:rPr kumimoji="1" lang="en-US" altLang="ja-JP" dirty="0"/>
              <a:t>SPDX</a:t>
            </a:r>
            <a:r>
              <a:rPr kumimoji="1" lang="ja-JP" altLang="en-US" dirty="0"/>
              <a:t>ドキュメントを管理</a:t>
            </a:r>
            <a:r>
              <a:rPr lang="ja-JP" altLang="en-US" dirty="0"/>
              <a:t>する</a:t>
            </a:r>
            <a:r>
              <a:rPr kumimoji="1" lang="ja-JP" altLang="en-US" dirty="0"/>
              <a:t>場合の</a:t>
            </a:r>
            <a:br>
              <a:rPr kumimoji="1" lang="en-US" altLang="ja-JP" dirty="0"/>
            </a:br>
            <a:r>
              <a:rPr kumimoji="1" lang="ja-JP" altLang="en-US" dirty="0"/>
              <a:t>ツールの使いやすさの評価と改善</a:t>
            </a:r>
          </a:p>
        </p:txBody>
      </p:sp>
      <p:sp>
        <p:nvSpPr>
          <p:cNvPr id="4" name="日付プレースホルダー 3">
            <a:extLst>
              <a:ext uri="{FF2B5EF4-FFF2-40B4-BE49-F238E27FC236}">
                <a16:creationId xmlns:a16="http://schemas.microsoft.com/office/drawing/2014/main" id="{95124812-4AF0-3BE2-A162-93DD38C2A8E2}"/>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B629F5FC-5CAD-450A-57EE-1D0647B573EB}"/>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19</a:t>
            </a:fld>
            <a:endParaRPr lang="en-US" altLang="ja-JP"/>
          </a:p>
        </p:txBody>
      </p:sp>
    </p:spTree>
    <p:extLst>
      <p:ext uri="{BB962C8B-B14F-4D97-AF65-F5344CB8AC3E}">
        <p14:creationId xmlns:p14="http://schemas.microsoft.com/office/powerpoint/2010/main" val="4190572750"/>
      </p:ext>
    </p:extLst>
  </p:cSld>
  <p:clrMapOvr>
    <a:masterClrMapping/>
  </p:clrMapOvr>
  <mc:AlternateContent xmlns:mc="http://schemas.openxmlformats.org/markup-compatibility/2006" xmlns:p14="http://schemas.microsoft.com/office/powerpoint/2010/main">
    <mc:Choice Requires="p14">
      <p:transition spd="slow" p14:dur="2000" advTm="6177"/>
    </mc:Choice>
    <mc:Fallback xmlns="">
      <p:transition spd="slow" advTm="61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0504-EBA4-16DB-C8DD-CDB3EC07206D}"/>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F197AA90-0D12-62B0-B7EA-17890D5A2BC0}"/>
              </a:ext>
            </a:extLst>
          </p:cNvPr>
          <p:cNvSpPr>
            <a:spLocks noGrp="1"/>
          </p:cNvSpPr>
          <p:nvPr>
            <p:ph idx="1"/>
          </p:nvPr>
        </p:nvSpPr>
        <p:spPr/>
        <p:txBody>
          <a:bodyPr/>
          <a:lstStyle/>
          <a:p>
            <a:r>
              <a:rPr lang="ja-JP" altLang="en-US" dirty="0"/>
              <a:t>サードパーティー製ソフトウェアの使用が増加</a:t>
            </a:r>
            <a:endParaRPr lang="en-US" altLang="ja-JP" dirty="0"/>
          </a:p>
          <a:p>
            <a:pPr lvl="1"/>
            <a:endParaRPr kumimoji="1" lang="en-US" altLang="ja-JP" dirty="0"/>
          </a:p>
          <a:p>
            <a:r>
              <a:rPr kumimoji="1" lang="ja-JP" altLang="en-US" dirty="0"/>
              <a:t>使用ソフトウェアの管理は不十分</a:t>
            </a:r>
            <a:endParaRPr kumimoji="1" lang="en-US" altLang="ja-JP" dirty="0"/>
          </a:p>
          <a:p>
            <a:pPr lvl="1"/>
            <a:r>
              <a:rPr kumimoji="1" lang="ja-JP" altLang="en-US" dirty="0"/>
              <a:t>脆弱性への</a:t>
            </a:r>
            <a:r>
              <a:rPr lang="ja-JP" altLang="en-US" dirty="0"/>
              <a:t>対応の遅れ</a:t>
            </a:r>
            <a:endParaRPr lang="en-US" altLang="ja-JP" dirty="0"/>
          </a:p>
          <a:p>
            <a:pPr lvl="1"/>
            <a:r>
              <a:rPr lang="ja-JP" altLang="en-US" dirty="0"/>
              <a:t>ライセンス違反の発生</a:t>
            </a:r>
            <a:endParaRPr lang="en-US" altLang="ja-JP" dirty="0"/>
          </a:p>
          <a:p>
            <a:pPr marL="0" indent="0">
              <a:buNone/>
            </a:pPr>
            <a:endParaRPr lang="en-US" altLang="ja-JP" dirty="0"/>
          </a:p>
          <a:p>
            <a:pPr marL="0" indent="0">
              <a:buNone/>
            </a:pPr>
            <a:r>
              <a:rPr lang="ja-JP" altLang="en-US" dirty="0"/>
              <a:t>これらの問題の解決のために</a:t>
            </a:r>
            <a:endParaRPr lang="en-US" altLang="ja-JP" dirty="0"/>
          </a:p>
          <a:p>
            <a:pPr marL="0" indent="0">
              <a:buNone/>
            </a:pPr>
            <a:r>
              <a:rPr kumimoji="1" lang="ja-JP" altLang="en-US" dirty="0"/>
              <a:t>ソフトウェアの情報を記述したドキュメント</a:t>
            </a:r>
            <a:r>
              <a:rPr lang="ja-JP" altLang="en-US" dirty="0"/>
              <a:t>である</a:t>
            </a:r>
            <a:endParaRPr lang="en-US" altLang="ja-JP" dirty="0"/>
          </a:p>
          <a:p>
            <a:pPr marL="0" indent="0">
              <a:buNone/>
            </a:pPr>
            <a:r>
              <a:rPr kumimoji="1" lang="ja-JP" altLang="en-US" dirty="0">
                <a:solidFill>
                  <a:schemeClr val="accent2"/>
                </a:solidFill>
              </a:rPr>
              <a:t>ソフトウェア部品表（</a:t>
            </a:r>
            <a:r>
              <a:rPr kumimoji="1" lang="en-US" altLang="ja-JP" dirty="0">
                <a:solidFill>
                  <a:schemeClr val="accent2"/>
                </a:solidFill>
              </a:rPr>
              <a:t>SBOM</a:t>
            </a:r>
            <a:r>
              <a:rPr kumimoji="1" lang="ja-JP" altLang="en-US" dirty="0">
                <a:solidFill>
                  <a:schemeClr val="accent2"/>
                </a:solidFill>
              </a:rPr>
              <a:t>）の利用が推奨される</a:t>
            </a:r>
            <a:endParaRPr lang="en-US" altLang="ja-JP" dirty="0">
              <a:solidFill>
                <a:schemeClr val="accent2"/>
              </a:solidFill>
            </a:endParaRPr>
          </a:p>
          <a:p>
            <a:pPr lvl="1"/>
            <a:endParaRPr lang="en-US" altLang="ja-JP" dirty="0"/>
          </a:p>
          <a:p>
            <a:pPr lvl="1"/>
            <a:endParaRPr lang="en-US" altLang="ja-JP" dirty="0"/>
          </a:p>
          <a:p>
            <a:endParaRPr kumimoji="1" lang="en-US" altLang="ja-JP" dirty="0"/>
          </a:p>
        </p:txBody>
      </p:sp>
      <p:sp>
        <p:nvSpPr>
          <p:cNvPr id="4" name="日付プレースホルダー 3">
            <a:extLst>
              <a:ext uri="{FF2B5EF4-FFF2-40B4-BE49-F238E27FC236}">
                <a16:creationId xmlns:a16="http://schemas.microsoft.com/office/drawing/2014/main" id="{604B954E-839A-61F7-22E9-0A35152CFE05}"/>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CAA5E2D9-E879-EA3C-24DB-204E498EAE22}"/>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2</a:t>
            </a:fld>
            <a:endParaRPr lang="en-US" altLang="ja-JP"/>
          </a:p>
        </p:txBody>
      </p:sp>
    </p:spTree>
    <p:extLst>
      <p:ext uri="{BB962C8B-B14F-4D97-AF65-F5344CB8AC3E}">
        <p14:creationId xmlns:p14="http://schemas.microsoft.com/office/powerpoint/2010/main" val="2588760918"/>
      </p:ext>
    </p:extLst>
  </p:cSld>
  <p:clrMapOvr>
    <a:masterClrMapping/>
  </p:clrMapOvr>
  <mc:AlternateContent xmlns:mc="http://schemas.openxmlformats.org/markup-compatibility/2006" xmlns:p14="http://schemas.microsoft.com/office/powerpoint/2010/main">
    <mc:Choice Requires="p14">
      <p:transition spd="slow" p14:dur="2000" advTm="24788"/>
    </mc:Choice>
    <mc:Fallback xmlns="">
      <p:transition spd="slow" advTm="24788"/>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6ADBDD-4B94-5E5C-3356-81D5BFF50EA9}"/>
              </a:ext>
            </a:extLst>
          </p:cNvPr>
          <p:cNvSpPr>
            <a:spLocks noGrp="1"/>
          </p:cNvSpPr>
          <p:nvPr>
            <p:ph type="title"/>
          </p:nvPr>
        </p:nvSpPr>
        <p:spPr/>
        <p:txBody>
          <a:bodyPr/>
          <a:lstStyle/>
          <a:p>
            <a:r>
              <a:rPr kumimoji="1" lang="en-US" altLang="ja-JP" dirty="0"/>
              <a:t>SBOM</a:t>
            </a:r>
            <a:r>
              <a:rPr kumimoji="1" lang="ja-JP" altLang="en-US" dirty="0"/>
              <a:t>の最小要素</a:t>
            </a:r>
          </a:p>
        </p:txBody>
      </p:sp>
      <p:sp>
        <p:nvSpPr>
          <p:cNvPr id="3" name="コンテンツ プレースホルダー 2">
            <a:extLst>
              <a:ext uri="{FF2B5EF4-FFF2-40B4-BE49-F238E27FC236}">
                <a16:creationId xmlns:a16="http://schemas.microsoft.com/office/drawing/2014/main" id="{DC60D5C4-C403-7846-B7B9-85C29FCCBF2A}"/>
              </a:ext>
            </a:extLst>
          </p:cNvPr>
          <p:cNvSpPr>
            <a:spLocks noGrp="1"/>
          </p:cNvSpPr>
          <p:nvPr>
            <p:ph idx="1"/>
          </p:nvPr>
        </p:nvSpPr>
        <p:spPr/>
        <p:txBody>
          <a:bodyPr/>
          <a:lstStyle/>
          <a:p>
            <a:r>
              <a:rPr kumimoji="1" lang="ja-JP" altLang="en-US" dirty="0"/>
              <a:t>アメリカ合衆国国家電気通信情報管理庁（</a:t>
            </a:r>
            <a:r>
              <a:rPr kumimoji="1" lang="en-US" altLang="ja-JP" dirty="0"/>
              <a:t>NTIA</a:t>
            </a:r>
            <a:r>
              <a:rPr kumimoji="1" lang="ja-JP" altLang="en-US" dirty="0"/>
              <a:t>）によって</a:t>
            </a:r>
            <a:br>
              <a:rPr kumimoji="1" lang="en-US" altLang="ja-JP" dirty="0"/>
            </a:br>
            <a:r>
              <a:rPr kumimoji="1" lang="ja-JP" altLang="en-US" dirty="0"/>
              <a:t>示された</a:t>
            </a:r>
            <a:r>
              <a:rPr kumimoji="1" lang="en-US" altLang="ja-JP" dirty="0"/>
              <a:t>SBOM</a:t>
            </a:r>
            <a:r>
              <a:rPr kumimoji="1" lang="ja-JP" altLang="en-US" dirty="0"/>
              <a:t>が最低限含むべき要素</a:t>
            </a:r>
            <a:endParaRPr kumimoji="1" lang="en-US" altLang="ja-JP" dirty="0"/>
          </a:p>
          <a:p>
            <a:pPr lvl="1"/>
            <a:r>
              <a:rPr kumimoji="1" lang="ja-JP" altLang="en-US" dirty="0"/>
              <a:t>ソフトウェアコンポーネントの提供者</a:t>
            </a:r>
          </a:p>
          <a:p>
            <a:pPr lvl="1"/>
            <a:r>
              <a:rPr kumimoji="1" lang="ja-JP" altLang="en-US" dirty="0"/>
              <a:t>ソフトウェアコンポーネントの名前</a:t>
            </a:r>
          </a:p>
          <a:p>
            <a:pPr lvl="1"/>
            <a:r>
              <a:rPr kumimoji="1" lang="ja-JP" altLang="en-US" dirty="0"/>
              <a:t>ソフトウェアコンポーネントのバージョン</a:t>
            </a:r>
          </a:p>
          <a:p>
            <a:pPr lvl="1"/>
            <a:r>
              <a:rPr kumimoji="1" lang="ja-JP" altLang="en-US" dirty="0"/>
              <a:t>その他の一意な識別子</a:t>
            </a:r>
          </a:p>
          <a:p>
            <a:pPr lvl="1"/>
            <a:r>
              <a:rPr kumimoji="1" lang="ja-JP" altLang="en-US" dirty="0"/>
              <a:t>ソフトウェアコンポーネント間の依存関係</a:t>
            </a:r>
          </a:p>
          <a:p>
            <a:pPr lvl="1"/>
            <a:r>
              <a:rPr kumimoji="1" lang="en-US" altLang="ja-JP" dirty="0"/>
              <a:t>SBOM </a:t>
            </a:r>
            <a:r>
              <a:rPr kumimoji="1" lang="ja-JP" altLang="en-US" dirty="0"/>
              <a:t>の著者</a:t>
            </a:r>
          </a:p>
          <a:p>
            <a:pPr lvl="1"/>
            <a:r>
              <a:rPr kumimoji="1" lang="en-US" altLang="ja-JP" dirty="0"/>
              <a:t>SBOM </a:t>
            </a:r>
            <a:r>
              <a:rPr kumimoji="1" lang="ja-JP" altLang="en-US" dirty="0"/>
              <a:t>の作成日時</a:t>
            </a:r>
          </a:p>
        </p:txBody>
      </p:sp>
      <p:sp>
        <p:nvSpPr>
          <p:cNvPr id="4" name="日付プレースホルダー 3">
            <a:extLst>
              <a:ext uri="{FF2B5EF4-FFF2-40B4-BE49-F238E27FC236}">
                <a16:creationId xmlns:a16="http://schemas.microsoft.com/office/drawing/2014/main" id="{928C1813-41D7-0850-20E4-77F3083C9C47}"/>
              </a:ext>
            </a:extLst>
          </p:cNvPr>
          <p:cNvSpPr>
            <a:spLocks noGrp="1"/>
          </p:cNvSpPr>
          <p:nvPr>
            <p:ph type="dt" sz="half" idx="10"/>
          </p:nvPr>
        </p:nvSpPr>
        <p:spPr/>
        <p:txBody>
          <a:bodyPr/>
          <a:lstStyle/>
          <a:p>
            <a:pPr>
              <a:defRPr/>
            </a:pPr>
            <a:r>
              <a:rPr lang="en-US" altLang="ja-JP"/>
              <a:t>Feb/14/2023</a:t>
            </a:r>
          </a:p>
        </p:txBody>
      </p:sp>
      <p:sp>
        <p:nvSpPr>
          <p:cNvPr id="5" name="スライド番号プレースホルダー 4">
            <a:extLst>
              <a:ext uri="{FF2B5EF4-FFF2-40B4-BE49-F238E27FC236}">
                <a16:creationId xmlns:a16="http://schemas.microsoft.com/office/drawing/2014/main" id="{2AA9D6FE-0F4E-8CD2-E962-3CB3A53B9A9E}"/>
              </a:ext>
            </a:extLst>
          </p:cNvPr>
          <p:cNvSpPr>
            <a:spLocks noGrp="1"/>
          </p:cNvSpPr>
          <p:nvPr>
            <p:ph type="sldNum" sz="quarter" idx="11"/>
          </p:nvPr>
        </p:nvSpPr>
        <p:spPr/>
        <p:txBody>
          <a:bodyPr/>
          <a:lstStyle/>
          <a:p>
            <a:pPr>
              <a:defRPr/>
            </a:pPr>
            <a:fld id="{6195263B-2BD8-4C58-AEC2-2E9988DA8798}" type="slidenum">
              <a:rPr lang="en-US" altLang="ja-JP" smtClean="0"/>
              <a:pPr>
                <a:defRPr/>
              </a:pPr>
              <a:t>20</a:t>
            </a:fld>
            <a:endParaRPr lang="en-US" altLang="ja-JP"/>
          </a:p>
        </p:txBody>
      </p:sp>
    </p:spTree>
    <p:extLst>
      <p:ext uri="{BB962C8B-B14F-4D97-AF65-F5344CB8AC3E}">
        <p14:creationId xmlns:p14="http://schemas.microsoft.com/office/powerpoint/2010/main" val="375965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CD71B3-94D9-6DF1-75F9-8CDCE12EF8F9}"/>
              </a:ext>
            </a:extLst>
          </p:cNvPr>
          <p:cNvSpPr>
            <a:spLocks noGrp="1"/>
          </p:cNvSpPr>
          <p:nvPr>
            <p:ph type="title"/>
          </p:nvPr>
        </p:nvSpPr>
        <p:spPr/>
        <p:txBody>
          <a:bodyPr/>
          <a:lstStyle/>
          <a:p>
            <a:r>
              <a:rPr kumimoji="1" lang="ja-JP" altLang="en-US"/>
              <a:t>既存ツール</a:t>
            </a:r>
          </a:p>
        </p:txBody>
      </p:sp>
      <p:sp>
        <p:nvSpPr>
          <p:cNvPr id="3" name="コンテンツ プレースホルダー 2">
            <a:extLst>
              <a:ext uri="{FF2B5EF4-FFF2-40B4-BE49-F238E27FC236}">
                <a16:creationId xmlns:a16="http://schemas.microsoft.com/office/drawing/2014/main" id="{751349FB-32D5-54D7-A909-EA7772101C63}"/>
              </a:ext>
            </a:extLst>
          </p:cNvPr>
          <p:cNvSpPr>
            <a:spLocks noGrp="1"/>
          </p:cNvSpPr>
          <p:nvPr>
            <p:ph idx="1"/>
          </p:nvPr>
        </p:nvSpPr>
        <p:spPr/>
        <p:txBody>
          <a:bodyPr/>
          <a:lstStyle/>
          <a:p>
            <a:r>
              <a:rPr lang="en-US" altLang="ja-JP" dirty="0" err="1"/>
              <a:t>spdx</a:t>
            </a:r>
            <a:r>
              <a:rPr lang="en-US" altLang="ja-JP" dirty="0"/>
              <a:t>-to-</a:t>
            </a:r>
            <a:r>
              <a:rPr lang="en-US" altLang="ja-JP" dirty="0" err="1"/>
              <a:t>osv</a:t>
            </a:r>
            <a:endParaRPr lang="en-US" altLang="ja-JP" dirty="0"/>
          </a:p>
          <a:p>
            <a:pPr lvl="1"/>
            <a:r>
              <a:rPr lang="en-US" altLang="ja-JP" dirty="0"/>
              <a:t>SPDX Workgroup </a:t>
            </a:r>
            <a:r>
              <a:rPr lang="ja-JP" altLang="en-US" dirty="0"/>
              <a:t>によって開発</a:t>
            </a:r>
            <a:endParaRPr lang="en-US" altLang="ja-JP" dirty="0"/>
          </a:p>
          <a:p>
            <a:pPr lvl="1"/>
            <a:r>
              <a:rPr lang="ja-JP" altLang="en-US" dirty="0"/>
              <a:t>パッケージの脆弱性情報を</a:t>
            </a:r>
            <a:r>
              <a:rPr lang="en-US" altLang="ja-JP" dirty="0"/>
              <a:t>OSV</a:t>
            </a:r>
            <a:r>
              <a:rPr lang="ja-JP" altLang="en-US" dirty="0"/>
              <a:t>データベースから取得し，</a:t>
            </a:r>
            <a:br>
              <a:rPr lang="en-US" altLang="ja-JP" dirty="0"/>
            </a:br>
            <a:r>
              <a:rPr lang="ja-JP" altLang="en-US" dirty="0"/>
              <a:t>結果ファイルに出力</a:t>
            </a:r>
            <a:endParaRPr lang="en-US" altLang="ja-JP" dirty="0"/>
          </a:p>
          <a:p>
            <a:pPr lvl="1"/>
            <a:endParaRPr lang="en-US" altLang="ja-JP" dirty="0"/>
          </a:p>
          <a:p>
            <a:r>
              <a:rPr lang="en-US" altLang="ja-JP" dirty="0"/>
              <a:t>OSV-Scanner</a:t>
            </a:r>
          </a:p>
          <a:p>
            <a:pPr lvl="1"/>
            <a:r>
              <a:rPr lang="en-US" altLang="ja-JP" dirty="0"/>
              <a:t>Google </a:t>
            </a:r>
            <a:r>
              <a:rPr lang="ja-JP" altLang="en-US" dirty="0"/>
              <a:t>によって開発</a:t>
            </a:r>
            <a:endParaRPr lang="en-US" altLang="ja-JP" dirty="0"/>
          </a:p>
          <a:p>
            <a:pPr lvl="1"/>
            <a:r>
              <a:rPr lang="ja-JP" altLang="en-US" dirty="0"/>
              <a:t>パッケージの脆弱性情報を</a:t>
            </a:r>
            <a:r>
              <a:rPr lang="en-US" altLang="ja-JP" dirty="0"/>
              <a:t>OSV</a:t>
            </a:r>
            <a:r>
              <a:rPr lang="ja-JP" altLang="en-US" dirty="0"/>
              <a:t>データベースから取得し，</a:t>
            </a:r>
            <a:br>
              <a:rPr lang="en-US" altLang="ja-JP" dirty="0"/>
            </a:br>
            <a:r>
              <a:rPr lang="ja-JP" altLang="en-US" dirty="0"/>
              <a:t>結果ファイルに出力</a:t>
            </a:r>
            <a:endParaRPr lang="en-US" altLang="ja-JP" dirty="0"/>
          </a:p>
          <a:p>
            <a:pPr lvl="1"/>
            <a:r>
              <a:rPr lang="ja-JP" altLang="en-US" dirty="0"/>
              <a:t>パッケージの情報に</a:t>
            </a:r>
            <a:r>
              <a:rPr lang="en-US" altLang="ja-JP" dirty="0"/>
              <a:t>Package URL</a:t>
            </a:r>
            <a:r>
              <a:rPr lang="ja-JP" altLang="en-US" dirty="0"/>
              <a:t>という識別子が必要</a:t>
            </a:r>
            <a:endParaRPr lang="en-US" altLang="ja-JP" dirty="0"/>
          </a:p>
        </p:txBody>
      </p:sp>
      <p:sp>
        <p:nvSpPr>
          <p:cNvPr id="4" name="日付プレースホルダー 3">
            <a:extLst>
              <a:ext uri="{FF2B5EF4-FFF2-40B4-BE49-F238E27FC236}">
                <a16:creationId xmlns:a16="http://schemas.microsoft.com/office/drawing/2014/main" id="{D757A73B-D239-B864-1BF3-91FB45931F99}"/>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EA0E52E8-C791-6739-267D-F211D5D688CE}"/>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21</a:t>
            </a:fld>
            <a:endParaRPr lang="en-US" altLang="ja-JP"/>
          </a:p>
        </p:txBody>
      </p:sp>
    </p:spTree>
    <p:extLst>
      <p:ext uri="{BB962C8B-B14F-4D97-AF65-F5344CB8AC3E}">
        <p14:creationId xmlns:p14="http://schemas.microsoft.com/office/powerpoint/2010/main" val="12199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5F786-BA93-75F3-CB09-C4CD61321D5F}"/>
              </a:ext>
            </a:extLst>
          </p:cNvPr>
          <p:cNvSpPr>
            <a:spLocks noGrp="1"/>
          </p:cNvSpPr>
          <p:nvPr>
            <p:ph type="title"/>
          </p:nvPr>
        </p:nvSpPr>
        <p:spPr/>
        <p:txBody>
          <a:bodyPr/>
          <a:lstStyle/>
          <a:p>
            <a:r>
              <a:rPr kumimoji="1" lang="ja-JP" altLang="en-US" dirty="0"/>
              <a:t>ツールの性能評価の対象</a:t>
            </a:r>
          </a:p>
        </p:txBody>
      </p:sp>
      <p:graphicFrame>
        <p:nvGraphicFramePr>
          <p:cNvPr id="6" name="表 6">
            <a:extLst>
              <a:ext uri="{FF2B5EF4-FFF2-40B4-BE49-F238E27FC236}">
                <a16:creationId xmlns:a16="http://schemas.microsoft.com/office/drawing/2014/main" id="{FE7077D9-3D47-40C2-6EDD-25DEE6B4E26C}"/>
              </a:ext>
            </a:extLst>
          </p:cNvPr>
          <p:cNvGraphicFramePr>
            <a:graphicFrameLocks noGrp="1"/>
          </p:cNvGraphicFramePr>
          <p:nvPr>
            <p:ph idx="1"/>
            <p:extLst>
              <p:ext uri="{D42A27DB-BD31-4B8C-83A1-F6EECF244321}">
                <p14:modId xmlns:p14="http://schemas.microsoft.com/office/powerpoint/2010/main" val="3061445299"/>
              </p:ext>
            </p:extLst>
          </p:nvPr>
        </p:nvGraphicFramePr>
        <p:xfrm>
          <a:off x="609601" y="2356020"/>
          <a:ext cx="10972797" cy="2865120"/>
        </p:xfrm>
        <a:graphic>
          <a:graphicData uri="http://schemas.openxmlformats.org/drawingml/2006/table">
            <a:tbl>
              <a:tblPr firstRow="1" lastRow="1" bandRow="1">
                <a:tableStyleId>{D27102A9-8310-4765-A935-A1911B00CA55}</a:tableStyleId>
              </a:tblPr>
              <a:tblGrid>
                <a:gridCol w="3657599">
                  <a:extLst>
                    <a:ext uri="{9D8B030D-6E8A-4147-A177-3AD203B41FA5}">
                      <a16:colId xmlns:a16="http://schemas.microsoft.com/office/drawing/2014/main" val="802056512"/>
                    </a:ext>
                  </a:extLst>
                </a:gridCol>
                <a:gridCol w="3657599">
                  <a:extLst>
                    <a:ext uri="{9D8B030D-6E8A-4147-A177-3AD203B41FA5}">
                      <a16:colId xmlns:a16="http://schemas.microsoft.com/office/drawing/2014/main" val="976458038"/>
                    </a:ext>
                  </a:extLst>
                </a:gridCol>
                <a:gridCol w="3657599">
                  <a:extLst>
                    <a:ext uri="{9D8B030D-6E8A-4147-A177-3AD203B41FA5}">
                      <a16:colId xmlns:a16="http://schemas.microsoft.com/office/drawing/2014/main" val="2712642586"/>
                    </a:ext>
                  </a:extLst>
                </a:gridCol>
              </a:tblGrid>
              <a:tr h="370840">
                <a:tc>
                  <a:txBody>
                    <a:bodyPr/>
                    <a:lstStyle/>
                    <a:p>
                      <a:r>
                        <a:rPr kumimoji="1" lang="ja-JP" altLang="en-US" dirty="0"/>
                        <a:t>名前</a:t>
                      </a:r>
                    </a:p>
                  </a:txBody>
                  <a:tcPr/>
                </a:tc>
                <a:tc>
                  <a:txBody>
                    <a:bodyPr/>
                    <a:lstStyle/>
                    <a:p>
                      <a:r>
                        <a:rPr kumimoji="1" lang="ja-JP" altLang="en-US" dirty="0"/>
                        <a:t>脆弱性診断の対象となる</a:t>
                      </a:r>
                      <a:br>
                        <a:rPr kumimoji="1" lang="en-US" altLang="ja-JP" dirty="0"/>
                      </a:br>
                      <a:r>
                        <a:rPr kumimoji="1" lang="ja-JP" altLang="en-US" dirty="0"/>
                        <a:t>パッケージの数</a:t>
                      </a:r>
                    </a:p>
                  </a:txBody>
                  <a:tcPr/>
                </a:tc>
                <a:tc>
                  <a:txBody>
                    <a:bodyPr/>
                    <a:lstStyle/>
                    <a:p>
                      <a:r>
                        <a:rPr kumimoji="1" lang="ja-JP" altLang="en-US" dirty="0"/>
                        <a:t>チェックサムの検証の対象となる</a:t>
                      </a:r>
                      <a:br>
                        <a:rPr kumimoji="1" lang="en-US" altLang="ja-JP" dirty="0"/>
                      </a:br>
                      <a:r>
                        <a:rPr kumimoji="1" lang="ja-JP" altLang="en-US" dirty="0"/>
                        <a:t>ファイルの数</a:t>
                      </a:r>
                    </a:p>
                  </a:txBody>
                  <a:tcPr/>
                </a:tc>
                <a:extLst>
                  <a:ext uri="{0D108BD9-81ED-4DB2-BD59-A6C34878D82A}">
                    <a16:rowId xmlns:a16="http://schemas.microsoft.com/office/drawing/2014/main" val="854803432"/>
                  </a:ext>
                </a:extLst>
              </a:tr>
              <a:tr h="370840">
                <a:tc>
                  <a:txBody>
                    <a:bodyPr/>
                    <a:lstStyle/>
                    <a:p>
                      <a:r>
                        <a:rPr kumimoji="1" lang="en-US" altLang="ja-JP" dirty="0"/>
                        <a:t>v2rayN</a:t>
                      </a:r>
                      <a:endParaRPr kumimoji="1" lang="ja-JP" altLang="en-US" dirty="0"/>
                    </a:p>
                  </a:txBody>
                  <a:tcPr/>
                </a:tc>
                <a:tc>
                  <a:txBody>
                    <a:bodyPr/>
                    <a:lstStyle/>
                    <a:p>
                      <a:r>
                        <a:rPr kumimoji="1" lang="en-US" altLang="ja-JP" dirty="0"/>
                        <a:t>36</a:t>
                      </a:r>
                      <a:endParaRPr kumimoji="1" lang="ja-JP" altLang="en-US" dirty="0"/>
                    </a:p>
                  </a:txBody>
                  <a:tcPr/>
                </a:tc>
                <a:tc>
                  <a:txBody>
                    <a:bodyPr/>
                    <a:lstStyle/>
                    <a:p>
                      <a:r>
                        <a:rPr kumimoji="1" lang="en-US" altLang="ja-JP" dirty="0"/>
                        <a:t>60</a:t>
                      </a:r>
                      <a:endParaRPr kumimoji="1" lang="ja-JP" altLang="en-US" dirty="0"/>
                    </a:p>
                  </a:txBody>
                  <a:tcPr/>
                </a:tc>
                <a:extLst>
                  <a:ext uri="{0D108BD9-81ED-4DB2-BD59-A6C34878D82A}">
                    <a16:rowId xmlns:a16="http://schemas.microsoft.com/office/drawing/2014/main" val="540643921"/>
                  </a:ext>
                </a:extLst>
              </a:tr>
              <a:tr h="370840">
                <a:tc>
                  <a:txBody>
                    <a:bodyPr/>
                    <a:lstStyle/>
                    <a:p>
                      <a:r>
                        <a:rPr kumimoji="1" lang="en-US" altLang="ja-JP" dirty="0" err="1"/>
                        <a:t>ShareX</a:t>
                      </a:r>
                      <a:endParaRPr kumimoji="1" lang="ja-JP" altLang="en-US" dirty="0"/>
                    </a:p>
                  </a:txBody>
                  <a:tcPr/>
                </a:tc>
                <a:tc>
                  <a:txBody>
                    <a:bodyPr/>
                    <a:lstStyle/>
                    <a:p>
                      <a:r>
                        <a:rPr kumimoji="1" lang="en-US" altLang="ja-JP" dirty="0"/>
                        <a:t>11</a:t>
                      </a:r>
                      <a:endParaRPr kumimoji="1" lang="ja-JP" altLang="en-US" dirty="0"/>
                    </a:p>
                  </a:txBody>
                  <a:tcPr/>
                </a:tc>
                <a:tc>
                  <a:txBody>
                    <a:bodyPr/>
                    <a:lstStyle/>
                    <a:p>
                      <a:r>
                        <a:rPr kumimoji="1" lang="en-US" altLang="ja-JP" dirty="0"/>
                        <a:t>557</a:t>
                      </a:r>
                      <a:endParaRPr kumimoji="1" lang="ja-JP" altLang="en-US" dirty="0"/>
                    </a:p>
                  </a:txBody>
                  <a:tcPr/>
                </a:tc>
                <a:extLst>
                  <a:ext uri="{0D108BD9-81ED-4DB2-BD59-A6C34878D82A}">
                    <a16:rowId xmlns:a16="http://schemas.microsoft.com/office/drawing/2014/main" val="3612726509"/>
                  </a:ext>
                </a:extLst>
              </a:tr>
              <a:tr h="370840">
                <a:tc>
                  <a:txBody>
                    <a:bodyPr/>
                    <a:lstStyle/>
                    <a:p>
                      <a:r>
                        <a:rPr kumimoji="1" lang="en-US" altLang="ja-JP" dirty="0" err="1"/>
                        <a:t>jellyfin</a:t>
                      </a:r>
                      <a:endParaRPr kumimoji="1" lang="ja-JP" altLang="en-US" dirty="0"/>
                    </a:p>
                  </a:txBody>
                  <a:tcPr/>
                </a:tc>
                <a:tc>
                  <a:txBody>
                    <a:bodyPr/>
                    <a:lstStyle/>
                    <a:p>
                      <a:r>
                        <a:rPr kumimoji="1" lang="en-US" altLang="ja-JP" dirty="0"/>
                        <a:t>162</a:t>
                      </a:r>
                      <a:endParaRPr kumimoji="1" lang="ja-JP" altLang="en-US" dirty="0"/>
                    </a:p>
                  </a:txBody>
                  <a:tcPr/>
                </a:tc>
                <a:tc>
                  <a:txBody>
                    <a:bodyPr/>
                    <a:lstStyle/>
                    <a:p>
                      <a:r>
                        <a:rPr kumimoji="1" lang="en-US" altLang="ja-JP" dirty="0"/>
                        <a:t>177</a:t>
                      </a:r>
                      <a:endParaRPr kumimoji="1" lang="ja-JP" altLang="en-US" dirty="0"/>
                    </a:p>
                  </a:txBody>
                  <a:tcPr/>
                </a:tc>
                <a:extLst>
                  <a:ext uri="{0D108BD9-81ED-4DB2-BD59-A6C34878D82A}">
                    <a16:rowId xmlns:a16="http://schemas.microsoft.com/office/drawing/2014/main" val="2807244344"/>
                  </a:ext>
                </a:extLst>
              </a:tr>
              <a:tr h="370840">
                <a:tc>
                  <a:txBody>
                    <a:bodyPr/>
                    <a:lstStyle/>
                    <a:p>
                      <a:r>
                        <a:rPr kumimoji="1" lang="en-US" altLang="ja-JP" dirty="0" err="1"/>
                        <a:t>ScreenToGif</a:t>
                      </a:r>
                      <a:endParaRPr kumimoji="1" lang="ja-JP" altLang="en-US" dirty="0"/>
                    </a:p>
                  </a:txBody>
                  <a:tcPr/>
                </a:tc>
                <a:tc>
                  <a:txBody>
                    <a:bodyPr/>
                    <a:lstStyle/>
                    <a:p>
                      <a:r>
                        <a:rPr kumimoji="1" lang="en-US" altLang="ja-JP" dirty="0"/>
                        <a:t>75</a:t>
                      </a:r>
                      <a:endParaRPr kumimoji="1" lang="ja-JP" altLang="en-US" dirty="0"/>
                    </a:p>
                  </a:txBody>
                  <a:tcPr/>
                </a:tc>
                <a:tc>
                  <a:txBody>
                    <a:bodyPr/>
                    <a:lstStyle/>
                    <a:p>
                      <a:r>
                        <a:rPr kumimoji="1" lang="en-US" altLang="ja-JP" dirty="0"/>
                        <a:t>1</a:t>
                      </a:r>
                      <a:endParaRPr kumimoji="1" lang="ja-JP" altLang="en-US" dirty="0"/>
                    </a:p>
                  </a:txBody>
                  <a:tcPr/>
                </a:tc>
                <a:extLst>
                  <a:ext uri="{0D108BD9-81ED-4DB2-BD59-A6C34878D82A}">
                    <a16:rowId xmlns:a16="http://schemas.microsoft.com/office/drawing/2014/main" val="3253889153"/>
                  </a:ext>
                </a:extLst>
              </a:tr>
              <a:tr h="370840">
                <a:tc>
                  <a:txBody>
                    <a:bodyPr/>
                    <a:lstStyle/>
                    <a:p>
                      <a:r>
                        <a:rPr kumimoji="1" lang="en-US" altLang="ja-JP" dirty="0" err="1"/>
                        <a:t>ILSpy</a:t>
                      </a:r>
                      <a:endParaRPr kumimoji="1" lang="ja-JP" altLang="en-US" dirty="0"/>
                    </a:p>
                  </a:txBody>
                  <a:tcPr/>
                </a:tc>
                <a:tc>
                  <a:txBody>
                    <a:bodyPr/>
                    <a:lstStyle/>
                    <a:p>
                      <a:r>
                        <a:rPr kumimoji="1" lang="en-US" altLang="ja-JP" dirty="0"/>
                        <a:t>267</a:t>
                      </a:r>
                      <a:endParaRPr kumimoji="1" lang="ja-JP" altLang="en-US" dirty="0"/>
                    </a:p>
                  </a:txBody>
                  <a:tcPr/>
                </a:tc>
                <a:tc>
                  <a:txBody>
                    <a:bodyPr/>
                    <a:lstStyle/>
                    <a:p>
                      <a:r>
                        <a:rPr kumimoji="1" lang="en-US" altLang="ja-JP" dirty="0"/>
                        <a:t>38</a:t>
                      </a:r>
                      <a:endParaRPr kumimoji="1" lang="ja-JP" altLang="en-US" dirty="0"/>
                    </a:p>
                  </a:txBody>
                  <a:tcPr/>
                </a:tc>
                <a:extLst>
                  <a:ext uri="{0D108BD9-81ED-4DB2-BD59-A6C34878D82A}">
                    <a16:rowId xmlns:a16="http://schemas.microsoft.com/office/drawing/2014/main" val="1653216842"/>
                  </a:ext>
                </a:extLst>
              </a:tr>
              <a:tr h="370840">
                <a:tc>
                  <a:txBody>
                    <a:bodyPr/>
                    <a:lstStyle/>
                    <a:p>
                      <a:r>
                        <a:rPr kumimoji="1" lang="ja-JP" altLang="en-US" dirty="0"/>
                        <a:t>合計（ユニーク）</a:t>
                      </a:r>
                    </a:p>
                  </a:txBody>
                  <a:tcPr/>
                </a:tc>
                <a:tc>
                  <a:txBody>
                    <a:bodyPr/>
                    <a:lstStyle/>
                    <a:p>
                      <a:r>
                        <a:rPr kumimoji="1" lang="ja-JP" altLang="en-US" dirty="0"/>
                        <a:t>５５１（５２５）</a:t>
                      </a:r>
                    </a:p>
                  </a:txBody>
                  <a:tcPr/>
                </a:tc>
                <a:tc>
                  <a:txBody>
                    <a:bodyPr/>
                    <a:lstStyle/>
                    <a:p>
                      <a:r>
                        <a:rPr kumimoji="1" lang="ja-JP" altLang="en-US" dirty="0"/>
                        <a:t>８３３（８３３）</a:t>
                      </a:r>
                    </a:p>
                  </a:txBody>
                  <a:tcPr/>
                </a:tc>
                <a:extLst>
                  <a:ext uri="{0D108BD9-81ED-4DB2-BD59-A6C34878D82A}">
                    <a16:rowId xmlns:a16="http://schemas.microsoft.com/office/drawing/2014/main" val="1493920395"/>
                  </a:ext>
                </a:extLst>
              </a:tr>
            </a:tbl>
          </a:graphicData>
        </a:graphic>
      </p:graphicFrame>
      <p:sp>
        <p:nvSpPr>
          <p:cNvPr id="4" name="日付プレースホルダー 3">
            <a:extLst>
              <a:ext uri="{FF2B5EF4-FFF2-40B4-BE49-F238E27FC236}">
                <a16:creationId xmlns:a16="http://schemas.microsoft.com/office/drawing/2014/main" id="{33FCA3AA-A64B-C725-B723-78125E6DDE6A}"/>
              </a:ext>
            </a:extLst>
          </p:cNvPr>
          <p:cNvSpPr>
            <a:spLocks noGrp="1"/>
          </p:cNvSpPr>
          <p:nvPr>
            <p:ph type="dt" sz="half" idx="10"/>
          </p:nvPr>
        </p:nvSpPr>
        <p:spPr/>
        <p:txBody>
          <a:bodyPr/>
          <a:lstStyle/>
          <a:p>
            <a:pPr>
              <a:defRPr/>
            </a:pPr>
            <a:r>
              <a:rPr lang="en-US" altLang="ja-JP"/>
              <a:t>Feb/14/2023</a:t>
            </a:r>
          </a:p>
        </p:txBody>
      </p:sp>
      <p:sp>
        <p:nvSpPr>
          <p:cNvPr id="5" name="スライド番号プレースホルダー 4">
            <a:extLst>
              <a:ext uri="{FF2B5EF4-FFF2-40B4-BE49-F238E27FC236}">
                <a16:creationId xmlns:a16="http://schemas.microsoft.com/office/drawing/2014/main" id="{8A89ACDD-2A8D-2FD0-06B0-544602193F95}"/>
              </a:ext>
            </a:extLst>
          </p:cNvPr>
          <p:cNvSpPr>
            <a:spLocks noGrp="1"/>
          </p:cNvSpPr>
          <p:nvPr>
            <p:ph type="sldNum" sz="quarter" idx="11"/>
          </p:nvPr>
        </p:nvSpPr>
        <p:spPr/>
        <p:txBody>
          <a:bodyPr/>
          <a:lstStyle/>
          <a:p>
            <a:pPr>
              <a:defRPr/>
            </a:pPr>
            <a:fld id="{6195263B-2BD8-4C58-AEC2-2E9988DA8798}" type="slidenum">
              <a:rPr lang="en-US" altLang="ja-JP" smtClean="0"/>
              <a:pPr>
                <a:defRPr/>
              </a:pPr>
              <a:t>22</a:t>
            </a:fld>
            <a:endParaRPr lang="en-US" altLang="ja-JP"/>
          </a:p>
        </p:txBody>
      </p:sp>
    </p:spTree>
    <p:extLst>
      <p:ext uri="{BB962C8B-B14F-4D97-AF65-F5344CB8AC3E}">
        <p14:creationId xmlns:p14="http://schemas.microsoft.com/office/powerpoint/2010/main" val="373583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6F297-D2D0-7879-C07D-3CAFE089E5EB}"/>
              </a:ext>
            </a:extLst>
          </p:cNvPr>
          <p:cNvSpPr>
            <a:spLocks noGrp="1"/>
          </p:cNvSpPr>
          <p:nvPr>
            <p:ph type="title"/>
          </p:nvPr>
        </p:nvSpPr>
        <p:spPr/>
        <p:txBody>
          <a:bodyPr/>
          <a:lstStyle/>
          <a:p>
            <a:r>
              <a:rPr kumimoji="1" lang="ja-JP" altLang="en-US" dirty="0"/>
              <a:t>脆弱性診断の処理速度</a:t>
            </a:r>
          </a:p>
        </p:txBody>
      </p:sp>
      <p:sp>
        <p:nvSpPr>
          <p:cNvPr id="3" name="コンテンツ プレースホルダー 2">
            <a:extLst>
              <a:ext uri="{FF2B5EF4-FFF2-40B4-BE49-F238E27FC236}">
                <a16:creationId xmlns:a16="http://schemas.microsoft.com/office/drawing/2014/main" id="{2B9F8DD7-6F0E-CA3C-F7EF-EE56574805A3}"/>
              </a:ext>
            </a:extLst>
          </p:cNvPr>
          <p:cNvSpPr>
            <a:spLocks noGrp="1"/>
          </p:cNvSpPr>
          <p:nvPr>
            <p:ph idx="1"/>
          </p:nvPr>
        </p:nvSpPr>
        <p:spPr/>
        <p:txBody>
          <a:bodyPr/>
          <a:lstStyle/>
          <a:p>
            <a:r>
              <a:rPr kumimoji="1" lang="en-US" altLang="ja-JP" dirty="0"/>
              <a:t>525</a:t>
            </a:r>
            <a:r>
              <a:rPr kumimoji="1" lang="ja-JP" altLang="en-US" dirty="0"/>
              <a:t>個のパッケージの診断に合計</a:t>
            </a:r>
            <a:r>
              <a:rPr lang="ja-JP" altLang="en-US" dirty="0"/>
              <a:t>約</a:t>
            </a:r>
            <a:r>
              <a:rPr lang="en-US" altLang="ja-JP" dirty="0"/>
              <a:t>8.6</a:t>
            </a:r>
            <a:r>
              <a:rPr lang="ja-JP" altLang="en-US" dirty="0"/>
              <a:t>秒を要した</a:t>
            </a:r>
            <a:endParaRPr lang="en-US" altLang="ja-JP" dirty="0"/>
          </a:p>
          <a:p>
            <a:pPr lvl="1"/>
            <a:r>
              <a:rPr kumimoji="1" lang="en-US" altLang="ja-JP" dirty="0"/>
              <a:t>1</a:t>
            </a:r>
            <a:r>
              <a:rPr kumimoji="1" lang="ja-JP" altLang="en-US" dirty="0"/>
              <a:t>パッケージ当たり約１６</a:t>
            </a:r>
            <a:r>
              <a:rPr kumimoji="1" lang="en-US" altLang="ja-JP" dirty="0"/>
              <a:t>.4</a:t>
            </a:r>
            <a:r>
              <a:rPr kumimoji="1" lang="ja-JP" altLang="en-US" dirty="0"/>
              <a:t>ミリ秒</a:t>
            </a:r>
            <a:endParaRPr kumimoji="1" lang="en-US" altLang="ja-JP" dirty="0"/>
          </a:p>
          <a:p>
            <a:r>
              <a:rPr lang="en-US" altLang="ja-JP" dirty="0"/>
              <a:t>1</a:t>
            </a:r>
            <a:r>
              <a:rPr lang="ja-JP" altLang="en-US" dirty="0"/>
              <a:t>つのソフトウェアは平均</a:t>
            </a:r>
            <a:r>
              <a:rPr lang="en-US" altLang="ja-JP" dirty="0"/>
              <a:t>528</a:t>
            </a:r>
            <a:r>
              <a:rPr lang="ja-JP" altLang="en-US" dirty="0"/>
              <a:t>個の</a:t>
            </a:r>
            <a:r>
              <a:rPr lang="en-US" altLang="ja-JP" dirty="0"/>
              <a:t>OSS</a:t>
            </a:r>
            <a:r>
              <a:rPr lang="ja-JP" altLang="en-US" dirty="0"/>
              <a:t>パッケージに依存する</a:t>
            </a:r>
            <a:r>
              <a:rPr lang="en-US" altLang="ja-JP" dirty="0"/>
              <a:t>[1]</a:t>
            </a:r>
          </a:p>
          <a:p>
            <a:pPr lvl="1"/>
            <a:r>
              <a:rPr lang="ja-JP" altLang="en-US" dirty="0"/>
              <a:t>脆弱性</a:t>
            </a:r>
            <a:r>
              <a:rPr kumimoji="1" lang="ja-JP" altLang="en-US" dirty="0"/>
              <a:t>診断に</a:t>
            </a:r>
            <a:r>
              <a:rPr lang="ja-JP" altLang="en-US" dirty="0"/>
              <a:t>約</a:t>
            </a:r>
            <a:r>
              <a:rPr lang="en-US" altLang="ja-JP" dirty="0"/>
              <a:t>9</a:t>
            </a:r>
            <a:r>
              <a:rPr lang="ja-JP" altLang="en-US" dirty="0"/>
              <a:t>秒を要すると計算される</a:t>
            </a:r>
            <a:endParaRPr lang="en-US" altLang="ja-JP" dirty="0"/>
          </a:p>
          <a:p>
            <a:endParaRPr lang="en-US" altLang="ja-JP" dirty="0"/>
          </a:p>
          <a:p>
            <a:r>
              <a:rPr lang="ja-JP" altLang="en-US" dirty="0">
                <a:solidFill>
                  <a:srgbClr val="002060"/>
                </a:solidFill>
              </a:rPr>
              <a:t>→</a:t>
            </a:r>
            <a:r>
              <a:rPr lang="en-US" altLang="ja-JP" dirty="0">
                <a:solidFill>
                  <a:srgbClr val="002060"/>
                </a:solidFill>
              </a:rPr>
              <a:t>	1</a:t>
            </a:r>
            <a:r>
              <a:rPr lang="ja-JP" altLang="en-US" dirty="0">
                <a:solidFill>
                  <a:srgbClr val="002060"/>
                </a:solidFill>
              </a:rPr>
              <a:t>時間あたり</a:t>
            </a:r>
            <a:r>
              <a:rPr lang="en-US" altLang="ja-JP" dirty="0">
                <a:solidFill>
                  <a:srgbClr val="002060"/>
                </a:solidFill>
              </a:rPr>
              <a:t>400</a:t>
            </a:r>
            <a:r>
              <a:rPr lang="ja-JP" altLang="en-US" dirty="0">
                <a:solidFill>
                  <a:srgbClr val="002060"/>
                </a:solidFill>
              </a:rPr>
              <a:t>個のソフトウェアの脆弱性診断が可能</a:t>
            </a:r>
            <a:endParaRPr lang="en-US" altLang="ja-JP" dirty="0">
              <a:solidFill>
                <a:srgbClr val="002060"/>
              </a:solidFill>
            </a:endParaRPr>
          </a:p>
          <a:p>
            <a:pPr lvl="1"/>
            <a:endParaRPr kumimoji="1" lang="en-US" altLang="ja-JP" dirty="0"/>
          </a:p>
          <a:p>
            <a:endParaRPr kumimoji="1" lang="en-US" altLang="ja-JP" dirty="0"/>
          </a:p>
        </p:txBody>
      </p:sp>
      <p:sp>
        <p:nvSpPr>
          <p:cNvPr id="4" name="日付プレースホルダー 3">
            <a:extLst>
              <a:ext uri="{FF2B5EF4-FFF2-40B4-BE49-F238E27FC236}">
                <a16:creationId xmlns:a16="http://schemas.microsoft.com/office/drawing/2014/main" id="{C7449F9E-BEBC-4EBE-E0B2-A7851985F06B}"/>
              </a:ext>
            </a:extLst>
          </p:cNvPr>
          <p:cNvSpPr>
            <a:spLocks noGrp="1"/>
          </p:cNvSpPr>
          <p:nvPr>
            <p:ph type="dt" sz="half" idx="10"/>
          </p:nvPr>
        </p:nvSpPr>
        <p:spPr/>
        <p:txBody>
          <a:bodyPr/>
          <a:lstStyle/>
          <a:p>
            <a:pPr>
              <a:defRPr/>
            </a:pPr>
            <a:r>
              <a:rPr lang="en-US" altLang="ja-JP"/>
              <a:t>Feb/14/2023</a:t>
            </a:r>
          </a:p>
        </p:txBody>
      </p:sp>
      <p:sp>
        <p:nvSpPr>
          <p:cNvPr id="5" name="スライド番号プレースホルダー 4">
            <a:extLst>
              <a:ext uri="{FF2B5EF4-FFF2-40B4-BE49-F238E27FC236}">
                <a16:creationId xmlns:a16="http://schemas.microsoft.com/office/drawing/2014/main" id="{84C2C3E4-644E-61ED-A777-F057C5290CDE}"/>
              </a:ext>
            </a:extLst>
          </p:cNvPr>
          <p:cNvSpPr>
            <a:spLocks noGrp="1"/>
          </p:cNvSpPr>
          <p:nvPr>
            <p:ph type="sldNum" sz="quarter" idx="11"/>
          </p:nvPr>
        </p:nvSpPr>
        <p:spPr/>
        <p:txBody>
          <a:bodyPr/>
          <a:lstStyle/>
          <a:p>
            <a:pPr>
              <a:defRPr/>
            </a:pPr>
            <a:fld id="{6195263B-2BD8-4C58-AEC2-2E9988DA8798}" type="slidenum">
              <a:rPr lang="en-US" altLang="ja-JP" smtClean="0"/>
              <a:pPr>
                <a:defRPr/>
              </a:pPr>
              <a:t>23</a:t>
            </a:fld>
            <a:endParaRPr lang="en-US" altLang="ja-JP"/>
          </a:p>
        </p:txBody>
      </p:sp>
      <p:sp>
        <p:nvSpPr>
          <p:cNvPr id="6" name="テキスト ボックス 5">
            <a:extLst>
              <a:ext uri="{FF2B5EF4-FFF2-40B4-BE49-F238E27FC236}">
                <a16:creationId xmlns:a16="http://schemas.microsoft.com/office/drawing/2014/main" id="{30F1A1D9-652F-B81A-2771-B9063C1DD91D}"/>
              </a:ext>
            </a:extLst>
          </p:cNvPr>
          <p:cNvSpPr txBox="1"/>
          <p:nvPr/>
        </p:nvSpPr>
        <p:spPr>
          <a:xfrm>
            <a:off x="3483980" y="5890282"/>
            <a:ext cx="8180971" cy="523220"/>
          </a:xfrm>
          <a:prstGeom prst="rect">
            <a:avLst/>
          </a:prstGeom>
          <a:noFill/>
        </p:spPr>
        <p:txBody>
          <a:bodyPr wrap="square" rtlCol="0">
            <a:spAutoFit/>
          </a:bodyPr>
          <a:lstStyle/>
          <a:p>
            <a:r>
              <a:rPr kumimoji="1" lang="en-US" altLang="ja-JP" sz="1400" dirty="0">
                <a:ea typeface="Tahoma" panose="020B0604030504040204" pitchFamily="34" charset="0"/>
                <a:cs typeface="Tahoma" panose="020B0604030504040204" pitchFamily="34" charset="0"/>
              </a:rPr>
              <a:t>[1] Synopsys. 2021</a:t>
            </a:r>
            <a:r>
              <a:rPr kumimoji="1" lang="en-US" altLang="ja-JP" sz="1400" dirty="0">
                <a:latin typeface="+mn-ea"/>
                <a:ea typeface="+mn-ea"/>
              </a:rPr>
              <a:t> </a:t>
            </a:r>
            <a:r>
              <a:rPr kumimoji="1" lang="ja-JP" altLang="en-US" sz="1400" dirty="0">
                <a:latin typeface="+mn-ea"/>
                <a:ea typeface="+mn-ea"/>
              </a:rPr>
              <a:t>年の</a:t>
            </a:r>
            <a:r>
              <a:rPr kumimoji="1" lang="en-US" altLang="ja-JP" sz="1400" dirty="0">
                <a:ea typeface="Tahoma" panose="020B0604030504040204" pitchFamily="34" charset="0"/>
                <a:cs typeface="Tahoma" panose="020B0604030504040204" pitchFamily="34" charset="0"/>
              </a:rPr>
              <a:t>OSSRA</a:t>
            </a:r>
            <a:r>
              <a:rPr kumimoji="1" lang="en-US" altLang="ja-JP" sz="1400" dirty="0">
                <a:latin typeface="+mn-ea"/>
                <a:ea typeface="+mn-ea"/>
              </a:rPr>
              <a:t> </a:t>
            </a:r>
            <a:r>
              <a:rPr kumimoji="1" lang="ja-JP" altLang="en-US" sz="1400" dirty="0">
                <a:latin typeface="+mn-ea"/>
                <a:ea typeface="+mn-ea"/>
              </a:rPr>
              <a:t>レポートから読み解く、商用ソフトウェアにおけるオープンソースの状況</a:t>
            </a:r>
            <a:r>
              <a:rPr kumimoji="1" lang="en-US" altLang="ja-JP" sz="1400" dirty="0">
                <a:latin typeface="+mn-ea"/>
                <a:ea typeface="+mn-ea"/>
              </a:rPr>
              <a:t>. </a:t>
            </a:r>
            <a:br>
              <a:rPr kumimoji="1" lang="en-US" altLang="ja-JP" sz="1400" dirty="0">
                <a:latin typeface="+mn-ea"/>
                <a:ea typeface="+mn-ea"/>
              </a:rPr>
            </a:br>
            <a:r>
              <a:rPr kumimoji="1" lang="en-US" altLang="ja-JP" sz="1400" dirty="0">
                <a:ea typeface="Tahoma" panose="020B0604030504040204" pitchFamily="34" charset="0"/>
                <a:cs typeface="Tahoma" panose="020B0604030504040204" pitchFamily="34" charset="0"/>
              </a:rPr>
              <a:t>https://www.synopsys.com/blogs/software-security/ja-jp/open-source-trends-ossra-report/</a:t>
            </a:r>
          </a:p>
        </p:txBody>
      </p:sp>
    </p:spTree>
    <p:extLst>
      <p:ext uri="{BB962C8B-B14F-4D97-AF65-F5344CB8AC3E}">
        <p14:creationId xmlns:p14="http://schemas.microsoft.com/office/powerpoint/2010/main" val="418714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6F297-D2D0-7879-C07D-3CAFE089E5EB}"/>
              </a:ext>
            </a:extLst>
          </p:cNvPr>
          <p:cNvSpPr>
            <a:spLocks noGrp="1"/>
          </p:cNvSpPr>
          <p:nvPr>
            <p:ph type="title"/>
          </p:nvPr>
        </p:nvSpPr>
        <p:spPr/>
        <p:txBody>
          <a:bodyPr/>
          <a:lstStyle/>
          <a:p>
            <a:r>
              <a:rPr kumimoji="1" lang="ja-JP" altLang="en-US" dirty="0"/>
              <a:t>チェックサムの検証の処理速度</a:t>
            </a:r>
          </a:p>
        </p:txBody>
      </p:sp>
      <p:sp>
        <p:nvSpPr>
          <p:cNvPr id="3" name="コンテンツ プレースホルダー 2">
            <a:extLst>
              <a:ext uri="{FF2B5EF4-FFF2-40B4-BE49-F238E27FC236}">
                <a16:creationId xmlns:a16="http://schemas.microsoft.com/office/drawing/2014/main" id="{2B9F8DD7-6F0E-CA3C-F7EF-EE56574805A3}"/>
              </a:ext>
            </a:extLst>
          </p:cNvPr>
          <p:cNvSpPr>
            <a:spLocks noGrp="1"/>
          </p:cNvSpPr>
          <p:nvPr>
            <p:ph idx="1"/>
          </p:nvPr>
        </p:nvSpPr>
        <p:spPr/>
        <p:txBody>
          <a:bodyPr/>
          <a:lstStyle/>
          <a:p>
            <a:r>
              <a:rPr lang="en-US" altLang="ja-JP" dirty="0"/>
              <a:t>833</a:t>
            </a:r>
            <a:r>
              <a:rPr kumimoji="1" lang="ja-JP" altLang="en-US" dirty="0"/>
              <a:t>個のファイルの検証処理に合計</a:t>
            </a:r>
            <a:r>
              <a:rPr lang="ja-JP" altLang="en-US" dirty="0"/>
              <a:t>約</a:t>
            </a:r>
            <a:r>
              <a:rPr lang="en-US" altLang="ja-JP" dirty="0"/>
              <a:t>5.3</a:t>
            </a:r>
            <a:r>
              <a:rPr lang="ja-JP" altLang="en-US" dirty="0"/>
              <a:t>秒を要した</a:t>
            </a:r>
            <a:endParaRPr lang="en-US" altLang="ja-JP" dirty="0"/>
          </a:p>
          <a:p>
            <a:pPr lvl="1"/>
            <a:r>
              <a:rPr kumimoji="1" lang="en-US" altLang="ja-JP" dirty="0"/>
              <a:t>1</a:t>
            </a:r>
            <a:r>
              <a:rPr kumimoji="1" lang="ja-JP" altLang="en-US" dirty="0"/>
              <a:t>ファイル当たり約６</a:t>
            </a:r>
            <a:r>
              <a:rPr kumimoji="1" lang="en-US" altLang="ja-JP" dirty="0"/>
              <a:t>.4</a:t>
            </a:r>
            <a:r>
              <a:rPr kumimoji="1" lang="ja-JP" altLang="en-US" dirty="0"/>
              <a:t>ミリ秒</a:t>
            </a:r>
            <a:endParaRPr kumimoji="1" lang="en-US" altLang="ja-JP" dirty="0"/>
          </a:p>
          <a:p>
            <a:r>
              <a:rPr lang="en-US" altLang="ja-JP" dirty="0"/>
              <a:t>1</a:t>
            </a:r>
            <a:r>
              <a:rPr lang="ja-JP" altLang="en-US" dirty="0"/>
              <a:t>つのソフトウェアが７０００個のファイルを含むと仮定</a:t>
            </a:r>
            <a:endParaRPr lang="en-US" altLang="ja-JP" dirty="0"/>
          </a:p>
          <a:p>
            <a:pPr lvl="1"/>
            <a:r>
              <a:rPr kumimoji="1" lang="ja-JP" altLang="en-US" dirty="0"/>
              <a:t>チェックサムの検証は</a:t>
            </a:r>
            <a:r>
              <a:rPr lang="ja-JP" altLang="en-US" dirty="0"/>
              <a:t>約</a:t>
            </a:r>
            <a:r>
              <a:rPr lang="en-US" altLang="ja-JP" dirty="0"/>
              <a:t>45</a:t>
            </a:r>
            <a:r>
              <a:rPr lang="ja-JP" altLang="en-US" dirty="0"/>
              <a:t>秒を要すると計算される</a:t>
            </a:r>
            <a:endParaRPr lang="en-US" altLang="ja-JP" dirty="0"/>
          </a:p>
          <a:p>
            <a:endParaRPr lang="en-US" altLang="ja-JP" dirty="0"/>
          </a:p>
          <a:p>
            <a:r>
              <a:rPr lang="ja-JP" altLang="en-US" dirty="0">
                <a:solidFill>
                  <a:srgbClr val="002060"/>
                </a:solidFill>
              </a:rPr>
              <a:t>→</a:t>
            </a:r>
            <a:r>
              <a:rPr lang="en-US" altLang="ja-JP" dirty="0">
                <a:solidFill>
                  <a:srgbClr val="002060"/>
                </a:solidFill>
              </a:rPr>
              <a:t>	1</a:t>
            </a:r>
            <a:r>
              <a:rPr lang="ja-JP" altLang="en-US" dirty="0">
                <a:solidFill>
                  <a:srgbClr val="002060"/>
                </a:solidFill>
              </a:rPr>
              <a:t>時間あたり８０個のソフトウェアのチェックサムの検証が可能</a:t>
            </a:r>
            <a:endParaRPr kumimoji="1" lang="en-US" altLang="ja-JP" dirty="0">
              <a:solidFill>
                <a:srgbClr val="002060"/>
              </a:solidFill>
            </a:endParaRPr>
          </a:p>
          <a:p>
            <a:endParaRPr kumimoji="1" lang="en-US" altLang="ja-JP" dirty="0"/>
          </a:p>
        </p:txBody>
      </p:sp>
      <p:sp>
        <p:nvSpPr>
          <p:cNvPr id="4" name="日付プレースホルダー 3">
            <a:extLst>
              <a:ext uri="{FF2B5EF4-FFF2-40B4-BE49-F238E27FC236}">
                <a16:creationId xmlns:a16="http://schemas.microsoft.com/office/drawing/2014/main" id="{C7449F9E-BEBC-4EBE-E0B2-A7851985F06B}"/>
              </a:ext>
            </a:extLst>
          </p:cNvPr>
          <p:cNvSpPr>
            <a:spLocks noGrp="1"/>
          </p:cNvSpPr>
          <p:nvPr>
            <p:ph type="dt" sz="half" idx="10"/>
          </p:nvPr>
        </p:nvSpPr>
        <p:spPr/>
        <p:txBody>
          <a:bodyPr/>
          <a:lstStyle/>
          <a:p>
            <a:pPr>
              <a:defRPr/>
            </a:pPr>
            <a:r>
              <a:rPr lang="en-US" altLang="ja-JP"/>
              <a:t>Feb/14/2023</a:t>
            </a:r>
          </a:p>
        </p:txBody>
      </p:sp>
      <p:sp>
        <p:nvSpPr>
          <p:cNvPr id="5" name="スライド番号プレースホルダー 4">
            <a:extLst>
              <a:ext uri="{FF2B5EF4-FFF2-40B4-BE49-F238E27FC236}">
                <a16:creationId xmlns:a16="http://schemas.microsoft.com/office/drawing/2014/main" id="{84C2C3E4-644E-61ED-A777-F057C5290CDE}"/>
              </a:ext>
            </a:extLst>
          </p:cNvPr>
          <p:cNvSpPr>
            <a:spLocks noGrp="1"/>
          </p:cNvSpPr>
          <p:nvPr>
            <p:ph type="sldNum" sz="quarter" idx="11"/>
          </p:nvPr>
        </p:nvSpPr>
        <p:spPr/>
        <p:txBody>
          <a:bodyPr/>
          <a:lstStyle/>
          <a:p>
            <a:pPr>
              <a:defRPr/>
            </a:pPr>
            <a:fld id="{6195263B-2BD8-4C58-AEC2-2E9988DA8798}" type="slidenum">
              <a:rPr lang="en-US" altLang="ja-JP" smtClean="0"/>
              <a:pPr>
                <a:defRPr/>
              </a:pPr>
              <a:t>24</a:t>
            </a:fld>
            <a:endParaRPr lang="en-US" altLang="ja-JP"/>
          </a:p>
        </p:txBody>
      </p:sp>
    </p:spTree>
    <p:extLst>
      <p:ext uri="{BB962C8B-B14F-4D97-AF65-F5344CB8AC3E}">
        <p14:creationId xmlns:p14="http://schemas.microsoft.com/office/powerpoint/2010/main" val="397828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5D4CF-7BD0-6EE6-C245-F505D107DD76}"/>
              </a:ext>
            </a:extLst>
          </p:cNvPr>
          <p:cNvSpPr>
            <a:spLocks noGrp="1"/>
          </p:cNvSpPr>
          <p:nvPr>
            <p:ph type="title"/>
          </p:nvPr>
        </p:nvSpPr>
        <p:spPr/>
        <p:txBody>
          <a:bodyPr/>
          <a:lstStyle/>
          <a:p>
            <a:r>
              <a:rPr kumimoji="1" lang="en-US" altLang="ja-JP" dirty="0"/>
              <a:t>SPDX</a:t>
            </a:r>
            <a:endParaRPr kumimoji="1" lang="ja-JP" altLang="en-US" dirty="0"/>
          </a:p>
        </p:txBody>
      </p:sp>
      <p:sp>
        <p:nvSpPr>
          <p:cNvPr id="3" name="コンテンツ プレースホルダー 2">
            <a:extLst>
              <a:ext uri="{FF2B5EF4-FFF2-40B4-BE49-F238E27FC236}">
                <a16:creationId xmlns:a16="http://schemas.microsoft.com/office/drawing/2014/main" id="{006DAFF4-9F01-6B40-BB7A-3032AC30C84F}"/>
              </a:ext>
            </a:extLst>
          </p:cNvPr>
          <p:cNvSpPr>
            <a:spLocks noGrp="1"/>
          </p:cNvSpPr>
          <p:nvPr>
            <p:ph idx="1"/>
          </p:nvPr>
        </p:nvSpPr>
        <p:spPr/>
        <p:txBody>
          <a:bodyPr/>
          <a:lstStyle/>
          <a:p>
            <a:r>
              <a:rPr kumimoji="1" lang="en-US" altLang="ja-JP" dirty="0"/>
              <a:t>SPDX</a:t>
            </a:r>
            <a:r>
              <a:rPr kumimoji="1" lang="ja-JP" altLang="en-US" dirty="0"/>
              <a:t>はソフトウェア部品表（</a:t>
            </a:r>
            <a:r>
              <a:rPr kumimoji="1" lang="en-US" altLang="ja-JP" dirty="0"/>
              <a:t>SBOM</a:t>
            </a:r>
            <a:r>
              <a:rPr kumimoji="1" lang="ja-JP" altLang="en-US" dirty="0"/>
              <a:t>）の一</a:t>
            </a:r>
            <a:r>
              <a:rPr lang="ja-JP" altLang="en-US" dirty="0"/>
              <a:t>形式</a:t>
            </a:r>
            <a:endParaRPr lang="en-US" altLang="ja-JP" dirty="0"/>
          </a:p>
          <a:p>
            <a:pPr lvl="1"/>
            <a:r>
              <a:rPr lang="en-US" altLang="ja-JP" dirty="0"/>
              <a:t>Linux Foundation</a:t>
            </a:r>
            <a:r>
              <a:rPr lang="ja-JP" altLang="en-US" dirty="0"/>
              <a:t>が策定</a:t>
            </a:r>
            <a:endParaRPr lang="en-US" altLang="ja-JP" dirty="0"/>
          </a:p>
          <a:p>
            <a:pPr lvl="1"/>
            <a:r>
              <a:rPr lang="en-US" altLang="ja-JP" dirty="0"/>
              <a:t>2021</a:t>
            </a:r>
            <a:r>
              <a:rPr lang="ja-JP" altLang="en-US" dirty="0"/>
              <a:t>年</a:t>
            </a:r>
            <a:r>
              <a:rPr lang="en-US" altLang="ja-JP" dirty="0"/>
              <a:t>9</a:t>
            </a:r>
            <a:r>
              <a:rPr lang="ja-JP" altLang="en-US" dirty="0"/>
              <a:t>月に国際標準に認定</a:t>
            </a:r>
            <a:endParaRPr kumimoji="1" lang="en-US" altLang="ja-JP" dirty="0"/>
          </a:p>
          <a:p>
            <a:pPr lvl="1"/>
            <a:endParaRPr kumimoji="1" lang="en-US" altLang="ja-JP" dirty="0"/>
          </a:p>
          <a:p>
            <a:r>
              <a:rPr kumimoji="1" lang="en-US" altLang="ja-JP" dirty="0"/>
              <a:t>SPDX</a:t>
            </a:r>
            <a:r>
              <a:rPr kumimoji="1" lang="ja-JP" altLang="en-US" dirty="0"/>
              <a:t>ドキュメントに含まれる情報</a:t>
            </a:r>
            <a:endParaRPr kumimoji="1" lang="en-US" altLang="ja-JP" dirty="0"/>
          </a:p>
          <a:p>
            <a:pPr lvl="1"/>
            <a:r>
              <a:rPr lang="ja-JP" altLang="en-US" dirty="0"/>
              <a:t>ソフトウェアを構成するコンポーネント（ライブラリ等）の情報</a:t>
            </a:r>
            <a:endParaRPr lang="en-US" altLang="ja-JP" dirty="0"/>
          </a:p>
          <a:p>
            <a:pPr lvl="2"/>
            <a:r>
              <a:rPr kumimoji="1" lang="ja-JP" altLang="en-US" dirty="0"/>
              <a:t>名前</a:t>
            </a:r>
            <a:endParaRPr kumimoji="1" lang="en-US" altLang="ja-JP" dirty="0"/>
          </a:p>
          <a:p>
            <a:pPr lvl="2"/>
            <a:r>
              <a:rPr kumimoji="1" lang="ja-JP" altLang="en-US" dirty="0"/>
              <a:t>バージョン</a:t>
            </a:r>
            <a:endParaRPr kumimoji="1" lang="en-US" altLang="ja-JP" dirty="0"/>
          </a:p>
          <a:p>
            <a:pPr lvl="2"/>
            <a:r>
              <a:rPr lang="ja-JP" altLang="en-US" dirty="0"/>
              <a:t>ライセンス</a:t>
            </a:r>
            <a:endParaRPr kumimoji="1" lang="en-US" altLang="ja-JP" dirty="0"/>
          </a:p>
          <a:p>
            <a:pPr lvl="1"/>
            <a:r>
              <a:rPr kumimoji="1" lang="ja-JP" altLang="en-US" dirty="0"/>
              <a:t>コンポーネント間の依存関係</a:t>
            </a:r>
            <a:endParaRPr kumimoji="1" lang="en-US" altLang="ja-JP" dirty="0"/>
          </a:p>
          <a:p>
            <a:pPr lvl="1"/>
            <a:endParaRPr lang="en-US" altLang="ja-JP" dirty="0"/>
          </a:p>
        </p:txBody>
      </p:sp>
      <p:sp>
        <p:nvSpPr>
          <p:cNvPr id="4" name="日付プレースホルダー 3">
            <a:extLst>
              <a:ext uri="{FF2B5EF4-FFF2-40B4-BE49-F238E27FC236}">
                <a16:creationId xmlns:a16="http://schemas.microsoft.com/office/drawing/2014/main" id="{46B6532C-F1BC-08B1-5F55-BD69203C056D}"/>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69577D10-49CD-52CE-B865-8C20932C35FC}"/>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3</a:t>
            </a:fld>
            <a:endParaRPr lang="en-US" altLang="ja-JP"/>
          </a:p>
        </p:txBody>
      </p:sp>
    </p:spTree>
    <p:extLst>
      <p:ext uri="{BB962C8B-B14F-4D97-AF65-F5344CB8AC3E}">
        <p14:creationId xmlns:p14="http://schemas.microsoft.com/office/powerpoint/2010/main" val="4184879758"/>
      </p:ext>
    </p:extLst>
  </p:cSld>
  <p:clrMapOvr>
    <a:masterClrMapping/>
  </p:clrMapOvr>
  <mc:AlternateContent xmlns:mc="http://schemas.openxmlformats.org/markup-compatibility/2006" xmlns:p14="http://schemas.microsoft.com/office/powerpoint/2010/main">
    <mc:Choice Requires="p14">
      <p:transition spd="slow" p14:dur="2000" advTm="30478"/>
    </mc:Choice>
    <mc:Fallback xmlns="">
      <p:transition spd="slow" advTm="304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0B047-2A19-F211-C7B6-2651F4CD761B}"/>
              </a:ext>
            </a:extLst>
          </p:cNvPr>
          <p:cNvSpPr>
            <a:spLocks noGrp="1"/>
          </p:cNvSpPr>
          <p:nvPr>
            <p:ph type="title"/>
          </p:nvPr>
        </p:nvSpPr>
        <p:spPr/>
        <p:txBody>
          <a:bodyPr/>
          <a:lstStyle/>
          <a:p>
            <a:r>
              <a:rPr lang="en-US" altLang="ja-JP" dirty="0"/>
              <a:t>SPDX</a:t>
            </a:r>
            <a:r>
              <a:rPr kumimoji="1" lang="ja-JP" altLang="en-US" dirty="0"/>
              <a:t>のメリット</a:t>
            </a:r>
          </a:p>
        </p:txBody>
      </p:sp>
      <p:sp>
        <p:nvSpPr>
          <p:cNvPr id="4" name="日付プレースホルダー 3">
            <a:extLst>
              <a:ext uri="{FF2B5EF4-FFF2-40B4-BE49-F238E27FC236}">
                <a16:creationId xmlns:a16="http://schemas.microsoft.com/office/drawing/2014/main" id="{B6B8B7FF-FE09-1547-9C3D-4F798A66BFE8}"/>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231DDFA8-4C8C-098A-8823-28C949853D35}"/>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4</a:t>
            </a:fld>
            <a:endParaRPr lang="en-US" altLang="ja-JP" dirty="0"/>
          </a:p>
        </p:txBody>
      </p:sp>
      <p:grpSp>
        <p:nvGrpSpPr>
          <p:cNvPr id="11" name="グループ化 10">
            <a:extLst>
              <a:ext uri="{FF2B5EF4-FFF2-40B4-BE49-F238E27FC236}">
                <a16:creationId xmlns:a16="http://schemas.microsoft.com/office/drawing/2014/main" id="{2A446620-410F-D2B0-D047-6C1C3AA947F6}"/>
              </a:ext>
            </a:extLst>
          </p:cNvPr>
          <p:cNvGrpSpPr/>
          <p:nvPr/>
        </p:nvGrpSpPr>
        <p:grpSpPr>
          <a:xfrm>
            <a:off x="3294154" y="3377385"/>
            <a:ext cx="954107" cy="1314510"/>
            <a:chOff x="4043770" y="2971800"/>
            <a:chExt cx="954107" cy="1314510"/>
          </a:xfrm>
        </p:grpSpPr>
        <p:pic>
          <p:nvPicPr>
            <p:cNvPr id="7" name="グラフィックス 6" descr="男性 単色塗りつぶし">
              <a:extLst>
                <a:ext uri="{FF2B5EF4-FFF2-40B4-BE49-F238E27FC236}">
                  <a16:creationId xmlns:a16="http://schemas.microsoft.com/office/drawing/2014/main" id="{7817B827-6B50-0078-CB9F-EFEC0B2AC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3623" y="2971800"/>
              <a:ext cx="914400" cy="914400"/>
            </a:xfrm>
            <a:prstGeom prst="rect">
              <a:avLst/>
            </a:prstGeom>
          </p:spPr>
        </p:pic>
        <p:sp>
          <p:nvSpPr>
            <p:cNvPr id="9" name="テキスト ボックス 8">
              <a:extLst>
                <a:ext uri="{FF2B5EF4-FFF2-40B4-BE49-F238E27FC236}">
                  <a16:creationId xmlns:a16="http://schemas.microsoft.com/office/drawing/2014/main" id="{9203D116-7A99-6945-DC80-585B42303FD5}"/>
                </a:ext>
              </a:extLst>
            </p:cNvPr>
            <p:cNvSpPr txBox="1"/>
            <p:nvPr/>
          </p:nvSpPr>
          <p:spPr>
            <a:xfrm>
              <a:off x="4043770" y="3886200"/>
              <a:ext cx="954107" cy="400110"/>
            </a:xfrm>
            <a:prstGeom prst="rect">
              <a:avLst/>
            </a:prstGeom>
            <a:noFill/>
          </p:spPr>
          <p:txBody>
            <a:bodyPr wrap="none" rtlCol="0">
              <a:spAutoFit/>
            </a:bodyPr>
            <a:lstStyle/>
            <a:p>
              <a:r>
                <a:rPr lang="ja-JP" altLang="en-US" sz="2000" dirty="0">
                  <a:latin typeface="+mn-ea"/>
                  <a:ea typeface="+mn-ea"/>
                </a:rPr>
                <a:t>利用者</a:t>
              </a:r>
            </a:p>
          </p:txBody>
        </p:sp>
      </p:grpSp>
      <p:grpSp>
        <p:nvGrpSpPr>
          <p:cNvPr id="15" name="グループ化 14">
            <a:extLst>
              <a:ext uri="{FF2B5EF4-FFF2-40B4-BE49-F238E27FC236}">
                <a16:creationId xmlns:a16="http://schemas.microsoft.com/office/drawing/2014/main" id="{74DA6399-2140-9DBB-17CB-30D5790038FF}"/>
              </a:ext>
            </a:extLst>
          </p:cNvPr>
          <p:cNvGrpSpPr/>
          <p:nvPr/>
        </p:nvGrpSpPr>
        <p:grpSpPr>
          <a:xfrm>
            <a:off x="7767201" y="3367960"/>
            <a:ext cx="914400" cy="1229248"/>
            <a:chOff x="1198563" y="2296393"/>
            <a:chExt cx="914400" cy="1229248"/>
          </a:xfrm>
        </p:grpSpPr>
        <p:pic>
          <p:nvPicPr>
            <p:cNvPr id="13" name="グラフィックス 12" descr="ドキュメント 枠線">
              <a:extLst>
                <a:ext uri="{FF2B5EF4-FFF2-40B4-BE49-F238E27FC236}">
                  <a16:creationId xmlns:a16="http://schemas.microsoft.com/office/drawing/2014/main" id="{20F27E11-27A0-45C0-AB87-7803B18FFD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98563" y="2296393"/>
              <a:ext cx="914400" cy="914400"/>
            </a:xfrm>
            <a:prstGeom prst="rect">
              <a:avLst/>
            </a:prstGeom>
          </p:spPr>
        </p:pic>
        <p:sp>
          <p:nvSpPr>
            <p:cNvPr id="14" name="テキスト ボックス 13">
              <a:extLst>
                <a:ext uri="{FF2B5EF4-FFF2-40B4-BE49-F238E27FC236}">
                  <a16:creationId xmlns:a16="http://schemas.microsoft.com/office/drawing/2014/main" id="{E76D3E29-5172-CBA9-1E80-2BEFA41BADF8}"/>
                </a:ext>
              </a:extLst>
            </p:cNvPr>
            <p:cNvSpPr txBox="1"/>
            <p:nvPr/>
          </p:nvSpPr>
          <p:spPr>
            <a:xfrm>
              <a:off x="1246837" y="3125531"/>
              <a:ext cx="817853" cy="400110"/>
            </a:xfrm>
            <a:prstGeom prst="rect">
              <a:avLst/>
            </a:prstGeom>
            <a:noFill/>
          </p:spPr>
          <p:txBody>
            <a:bodyPr wrap="none" rtlCol="0">
              <a:spAutoFit/>
            </a:bodyPr>
            <a:lstStyle/>
            <a:p>
              <a:pPr algn="ctr"/>
              <a:r>
                <a:rPr lang="en-US" altLang="ja-JP" sz="2000" dirty="0">
                  <a:ea typeface="Tahoma" panose="020B0604030504040204" pitchFamily="34" charset="0"/>
                  <a:cs typeface="Tahoma" panose="020B0604030504040204" pitchFamily="34" charset="0"/>
                </a:rPr>
                <a:t>SPDX</a:t>
              </a:r>
              <a:endParaRPr lang="ja-JP" altLang="en-US" dirty="0">
                <a:ea typeface="ＭＳ Ｐゴシック" panose="020B0600070205080204" pitchFamily="50" charset="-128"/>
                <a:cs typeface="Tahoma" panose="020B0604030504040204" pitchFamily="34" charset="0"/>
              </a:endParaRPr>
            </a:p>
          </p:txBody>
        </p:sp>
      </p:grpSp>
      <p:grpSp>
        <p:nvGrpSpPr>
          <p:cNvPr id="16" name="グループ化 15">
            <a:extLst>
              <a:ext uri="{FF2B5EF4-FFF2-40B4-BE49-F238E27FC236}">
                <a16:creationId xmlns:a16="http://schemas.microsoft.com/office/drawing/2014/main" id="{5A16835A-3A7F-AB0E-0477-A4BE54C825E2}"/>
              </a:ext>
            </a:extLst>
          </p:cNvPr>
          <p:cNvGrpSpPr/>
          <p:nvPr/>
        </p:nvGrpSpPr>
        <p:grpSpPr>
          <a:xfrm>
            <a:off x="777642" y="3489501"/>
            <a:ext cx="1526380" cy="1130558"/>
            <a:chOff x="770744" y="2386571"/>
            <a:chExt cx="1526380" cy="1130558"/>
          </a:xfrm>
        </p:grpSpPr>
        <p:pic>
          <p:nvPicPr>
            <p:cNvPr id="17" name="グラフィックス 16">
              <a:extLst>
                <a:ext uri="{FF2B5EF4-FFF2-40B4-BE49-F238E27FC236}">
                  <a16:creationId xmlns:a16="http://schemas.microsoft.com/office/drawing/2014/main" id="{85F36D7F-2E44-5FD2-0E23-07AED77DE2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934" y="2386571"/>
              <a:ext cx="720000" cy="720000"/>
            </a:xfrm>
            <a:prstGeom prst="rect">
              <a:avLst/>
            </a:prstGeom>
          </p:spPr>
        </p:pic>
        <p:sp>
          <p:nvSpPr>
            <p:cNvPr id="18" name="テキスト ボックス 17">
              <a:extLst>
                <a:ext uri="{FF2B5EF4-FFF2-40B4-BE49-F238E27FC236}">
                  <a16:creationId xmlns:a16="http://schemas.microsoft.com/office/drawing/2014/main" id="{D8AE0067-6E22-270B-80A5-DE5E2C8046CA}"/>
                </a:ext>
              </a:extLst>
            </p:cNvPr>
            <p:cNvSpPr txBox="1"/>
            <p:nvPr/>
          </p:nvSpPr>
          <p:spPr>
            <a:xfrm>
              <a:off x="770744" y="3117019"/>
              <a:ext cx="1526380" cy="400110"/>
            </a:xfrm>
            <a:prstGeom prst="rect">
              <a:avLst/>
            </a:prstGeom>
            <a:noFill/>
          </p:spPr>
          <p:txBody>
            <a:bodyPr wrap="none" rtlCol="0">
              <a:spAutoFit/>
            </a:bodyPr>
            <a:lstStyle/>
            <a:p>
              <a:pPr algn="ctr"/>
              <a:r>
                <a:rPr lang="ja-JP" altLang="en-US" sz="2000" dirty="0">
                  <a:latin typeface="+mn-ea"/>
                  <a:ea typeface="+mn-ea"/>
                </a:rPr>
                <a:t>ドキュメント</a:t>
              </a:r>
            </a:p>
          </p:txBody>
        </p:sp>
      </p:grpSp>
      <p:grpSp>
        <p:nvGrpSpPr>
          <p:cNvPr id="25" name="グループ化 24">
            <a:extLst>
              <a:ext uri="{FF2B5EF4-FFF2-40B4-BE49-F238E27FC236}">
                <a16:creationId xmlns:a16="http://schemas.microsoft.com/office/drawing/2014/main" id="{DE0BC568-8245-1841-3CE2-6000B90B5D46}"/>
              </a:ext>
            </a:extLst>
          </p:cNvPr>
          <p:cNvGrpSpPr/>
          <p:nvPr/>
        </p:nvGrpSpPr>
        <p:grpSpPr>
          <a:xfrm>
            <a:off x="747185" y="4759934"/>
            <a:ext cx="1587294" cy="1130558"/>
            <a:chOff x="744118" y="2390349"/>
            <a:chExt cx="1587294" cy="1130558"/>
          </a:xfrm>
        </p:grpSpPr>
        <p:pic>
          <p:nvPicPr>
            <p:cNvPr id="26" name="グラフィックス 25">
              <a:extLst>
                <a:ext uri="{FF2B5EF4-FFF2-40B4-BE49-F238E27FC236}">
                  <a16:creationId xmlns:a16="http://schemas.microsoft.com/office/drawing/2014/main" id="{0D04874E-20E2-8FDB-0356-5D3D2620A3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77765" y="2390349"/>
              <a:ext cx="720000" cy="720000"/>
            </a:xfrm>
            <a:prstGeom prst="rect">
              <a:avLst/>
            </a:prstGeom>
          </p:spPr>
        </p:pic>
        <p:sp>
          <p:nvSpPr>
            <p:cNvPr id="27" name="テキスト ボックス 26">
              <a:extLst>
                <a:ext uri="{FF2B5EF4-FFF2-40B4-BE49-F238E27FC236}">
                  <a16:creationId xmlns:a16="http://schemas.microsoft.com/office/drawing/2014/main" id="{9075579B-673B-31A9-B34C-4B9DEF6E3B6B}"/>
                </a:ext>
              </a:extLst>
            </p:cNvPr>
            <p:cNvSpPr txBox="1"/>
            <p:nvPr/>
          </p:nvSpPr>
          <p:spPr>
            <a:xfrm>
              <a:off x="744118" y="3120797"/>
              <a:ext cx="1587294" cy="400110"/>
            </a:xfrm>
            <a:prstGeom prst="rect">
              <a:avLst/>
            </a:prstGeom>
            <a:noFill/>
          </p:spPr>
          <p:txBody>
            <a:bodyPr wrap="none" rtlCol="0">
              <a:spAutoFit/>
            </a:bodyPr>
            <a:lstStyle/>
            <a:p>
              <a:pPr algn="ctr"/>
              <a:r>
                <a:rPr lang="ja-JP" altLang="en-US" sz="2000" dirty="0">
                  <a:latin typeface="+mn-ea"/>
                  <a:ea typeface="+mn-ea"/>
                </a:rPr>
                <a:t>ソースコード</a:t>
              </a:r>
            </a:p>
          </p:txBody>
        </p:sp>
      </p:grpSp>
      <p:grpSp>
        <p:nvGrpSpPr>
          <p:cNvPr id="30" name="グループ化 29">
            <a:extLst>
              <a:ext uri="{FF2B5EF4-FFF2-40B4-BE49-F238E27FC236}">
                <a16:creationId xmlns:a16="http://schemas.microsoft.com/office/drawing/2014/main" id="{BCD4989D-7EC6-B5D6-B0B6-1E7EDA3422B0}"/>
              </a:ext>
            </a:extLst>
          </p:cNvPr>
          <p:cNvGrpSpPr/>
          <p:nvPr/>
        </p:nvGrpSpPr>
        <p:grpSpPr>
          <a:xfrm>
            <a:off x="998055" y="2241927"/>
            <a:ext cx="1085554" cy="1107699"/>
            <a:chOff x="1005896" y="2345129"/>
            <a:chExt cx="1085554" cy="1107699"/>
          </a:xfrm>
        </p:grpSpPr>
        <p:pic>
          <p:nvPicPr>
            <p:cNvPr id="31" name="グラフィックス 30">
              <a:extLst>
                <a:ext uri="{FF2B5EF4-FFF2-40B4-BE49-F238E27FC236}">
                  <a16:creationId xmlns:a16="http://schemas.microsoft.com/office/drawing/2014/main" id="{6F9244CF-208D-EB1B-7E37-8AF656B184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88054" y="2345129"/>
              <a:ext cx="721239" cy="721239"/>
            </a:xfrm>
            <a:prstGeom prst="rect">
              <a:avLst/>
            </a:prstGeom>
          </p:spPr>
        </p:pic>
        <p:sp>
          <p:nvSpPr>
            <p:cNvPr id="32" name="テキスト ボックス 31">
              <a:extLst>
                <a:ext uri="{FF2B5EF4-FFF2-40B4-BE49-F238E27FC236}">
                  <a16:creationId xmlns:a16="http://schemas.microsoft.com/office/drawing/2014/main" id="{BD50A8C1-72D4-1901-4E04-10F8D8B8F580}"/>
                </a:ext>
              </a:extLst>
            </p:cNvPr>
            <p:cNvSpPr txBox="1"/>
            <p:nvPr/>
          </p:nvSpPr>
          <p:spPr>
            <a:xfrm>
              <a:off x="1005896" y="3052718"/>
              <a:ext cx="1085554" cy="400110"/>
            </a:xfrm>
            <a:prstGeom prst="rect">
              <a:avLst/>
            </a:prstGeom>
            <a:noFill/>
          </p:spPr>
          <p:txBody>
            <a:bodyPr wrap="none" rtlCol="0">
              <a:spAutoFit/>
            </a:bodyPr>
            <a:lstStyle/>
            <a:p>
              <a:pPr algn="ctr"/>
              <a:r>
                <a:rPr lang="ja-JP" altLang="en-US" sz="2000" dirty="0">
                  <a:latin typeface="+mn-ea"/>
                  <a:ea typeface="+mn-ea"/>
                </a:rPr>
                <a:t>バイナリ</a:t>
              </a:r>
            </a:p>
          </p:txBody>
        </p:sp>
      </p:grpSp>
      <p:cxnSp>
        <p:nvCxnSpPr>
          <p:cNvPr id="34" name="直線コネクタ 33">
            <a:extLst>
              <a:ext uri="{FF2B5EF4-FFF2-40B4-BE49-F238E27FC236}">
                <a16:creationId xmlns:a16="http://schemas.microsoft.com/office/drawing/2014/main" id="{0DADFA2B-1939-B701-6B9E-1C79A2B21AD3}"/>
              </a:ext>
            </a:extLst>
          </p:cNvPr>
          <p:cNvCxnSpPr>
            <a:cxnSpLocks/>
          </p:cNvCxnSpPr>
          <p:nvPr/>
        </p:nvCxnSpPr>
        <p:spPr>
          <a:xfrm>
            <a:off x="5458287" y="1710469"/>
            <a:ext cx="0" cy="4425926"/>
          </a:xfrm>
          <a:prstGeom prst="line">
            <a:avLst/>
          </a:prstGeom>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2AF88D97-0C14-294C-ACEF-6CB607502F97}"/>
              </a:ext>
            </a:extLst>
          </p:cNvPr>
          <p:cNvCxnSpPr>
            <a:cxnSpLocks/>
          </p:cNvCxnSpPr>
          <p:nvPr/>
        </p:nvCxnSpPr>
        <p:spPr>
          <a:xfrm>
            <a:off x="1901452" y="2602547"/>
            <a:ext cx="1412555" cy="90582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9411375E-3759-1A30-1E34-A5D1678C843F}"/>
              </a:ext>
            </a:extLst>
          </p:cNvPr>
          <p:cNvCxnSpPr>
            <a:cxnSpLocks/>
          </p:cNvCxnSpPr>
          <p:nvPr/>
        </p:nvCxnSpPr>
        <p:spPr>
          <a:xfrm flipV="1">
            <a:off x="1900832" y="3834585"/>
            <a:ext cx="1413175" cy="1491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A0F03B13-C29B-6157-3085-6C3A5A4A6FEB}"/>
              </a:ext>
            </a:extLst>
          </p:cNvPr>
          <p:cNvCxnSpPr>
            <a:cxnSpLocks/>
          </p:cNvCxnSpPr>
          <p:nvPr/>
        </p:nvCxnSpPr>
        <p:spPr>
          <a:xfrm flipV="1">
            <a:off x="1900832" y="4186067"/>
            <a:ext cx="1421106" cy="9338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47" name="グループ化 46">
            <a:extLst>
              <a:ext uri="{FF2B5EF4-FFF2-40B4-BE49-F238E27FC236}">
                <a16:creationId xmlns:a16="http://schemas.microsoft.com/office/drawing/2014/main" id="{18B61B34-8BA7-400F-23ED-7FFE2124C9AB}"/>
              </a:ext>
            </a:extLst>
          </p:cNvPr>
          <p:cNvGrpSpPr/>
          <p:nvPr/>
        </p:nvGrpSpPr>
        <p:grpSpPr>
          <a:xfrm>
            <a:off x="9951601" y="3377385"/>
            <a:ext cx="954107" cy="1314510"/>
            <a:chOff x="4043770" y="2971800"/>
            <a:chExt cx="954107" cy="1314510"/>
          </a:xfrm>
        </p:grpSpPr>
        <p:pic>
          <p:nvPicPr>
            <p:cNvPr id="48" name="グラフィックス 47" descr="男性 単色塗りつぶし">
              <a:extLst>
                <a:ext uri="{FF2B5EF4-FFF2-40B4-BE49-F238E27FC236}">
                  <a16:creationId xmlns:a16="http://schemas.microsoft.com/office/drawing/2014/main" id="{F4419A8F-905D-BE83-FA6C-DA27E6817D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3623" y="2971800"/>
              <a:ext cx="914400" cy="914400"/>
            </a:xfrm>
            <a:prstGeom prst="rect">
              <a:avLst/>
            </a:prstGeom>
          </p:spPr>
        </p:pic>
        <p:sp>
          <p:nvSpPr>
            <p:cNvPr id="49" name="テキスト ボックス 48">
              <a:extLst>
                <a:ext uri="{FF2B5EF4-FFF2-40B4-BE49-F238E27FC236}">
                  <a16:creationId xmlns:a16="http://schemas.microsoft.com/office/drawing/2014/main" id="{E955DDD3-6DC9-DD1C-1FE0-4F4746E4D18C}"/>
                </a:ext>
              </a:extLst>
            </p:cNvPr>
            <p:cNvSpPr txBox="1"/>
            <p:nvPr/>
          </p:nvSpPr>
          <p:spPr>
            <a:xfrm>
              <a:off x="4043770" y="3886200"/>
              <a:ext cx="954107" cy="400110"/>
            </a:xfrm>
            <a:prstGeom prst="rect">
              <a:avLst/>
            </a:prstGeom>
            <a:noFill/>
          </p:spPr>
          <p:txBody>
            <a:bodyPr wrap="none" rtlCol="0">
              <a:spAutoFit/>
            </a:bodyPr>
            <a:lstStyle/>
            <a:p>
              <a:r>
                <a:rPr lang="ja-JP" altLang="en-US" sz="2000" dirty="0">
                  <a:latin typeface="+mn-ea"/>
                  <a:ea typeface="+mn-ea"/>
                </a:rPr>
                <a:t>利用者</a:t>
              </a:r>
            </a:p>
          </p:txBody>
        </p:sp>
      </p:grpSp>
      <p:cxnSp>
        <p:nvCxnSpPr>
          <p:cNvPr id="50" name="直線矢印コネクタ 49">
            <a:extLst>
              <a:ext uri="{FF2B5EF4-FFF2-40B4-BE49-F238E27FC236}">
                <a16:creationId xmlns:a16="http://schemas.microsoft.com/office/drawing/2014/main" id="{9104DCE7-3720-74D0-1CBE-A82D3BBB7694}"/>
              </a:ext>
            </a:extLst>
          </p:cNvPr>
          <p:cNvCxnSpPr>
            <a:cxnSpLocks/>
            <a:stCxn id="13" idx="3"/>
          </p:cNvCxnSpPr>
          <p:nvPr/>
        </p:nvCxnSpPr>
        <p:spPr>
          <a:xfrm>
            <a:off x="8681601" y="3825160"/>
            <a:ext cx="1289853" cy="942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2D857E77-B78A-E8A9-0EE6-11CC31A6F545}"/>
              </a:ext>
            </a:extLst>
          </p:cNvPr>
          <p:cNvSpPr txBox="1"/>
          <p:nvPr/>
        </p:nvSpPr>
        <p:spPr>
          <a:xfrm>
            <a:off x="610000" y="1703389"/>
            <a:ext cx="1473609" cy="461665"/>
          </a:xfrm>
          <a:prstGeom prst="rect">
            <a:avLst/>
          </a:prstGeom>
          <a:noFill/>
        </p:spPr>
        <p:txBody>
          <a:bodyPr wrap="none" rtlCol="0">
            <a:spAutoFit/>
          </a:bodyPr>
          <a:lstStyle/>
          <a:p>
            <a:r>
              <a:rPr lang="en-US" altLang="ja-JP" dirty="0"/>
              <a:t>SPDX</a:t>
            </a:r>
            <a:r>
              <a:rPr lang="ja-JP" altLang="en-US" dirty="0">
                <a:latin typeface="+mn-ea"/>
                <a:ea typeface="+mn-ea"/>
              </a:rPr>
              <a:t>なし</a:t>
            </a:r>
          </a:p>
        </p:txBody>
      </p:sp>
      <p:sp>
        <p:nvSpPr>
          <p:cNvPr id="52" name="テキスト ボックス 51">
            <a:extLst>
              <a:ext uri="{FF2B5EF4-FFF2-40B4-BE49-F238E27FC236}">
                <a16:creationId xmlns:a16="http://schemas.microsoft.com/office/drawing/2014/main" id="{634C6AA2-5036-614C-4E51-2CA7E226133E}"/>
              </a:ext>
            </a:extLst>
          </p:cNvPr>
          <p:cNvSpPr txBox="1"/>
          <p:nvPr/>
        </p:nvSpPr>
        <p:spPr>
          <a:xfrm>
            <a:off x="5470898" y="1703389"/>
            <a:ext cx="1483227" cy="461665"/>
          </a:xfrm>
          <a:prstGeom prst="rect">
            <a:avLst/>
          </a:prstGeom>
          <a:noFill/>
        </p:spPr>
        <p:txBody>
          <a:bodyPr wrap="none" rtlCol="0">
            <a:spAutoFit/>
          </a:bodyPr>
          <a:lstStyle/>
          <a:p>
            <a:r>
              <a:rPr lang="en-US" altLang="ja-JP" dirty="0"/>
              <a:t>SPDX</a:t>
            </a:r>
            <a:r>
              <a:rPr lang="ja-JP" altLang="en-US" dirty="0">
                <a:latin typeface="+mn-ea"/>
                <a:ea typeface="+mn-ea"/>
              </a:rPr>
              <a:t>あり</a:t>
            </a:r>
          </a:p>
        </p:txBody>
      </p:sp>
      <p:sp>
        <p:nvSpPr>
          <p:cNvPr id="53" name="テキスト ボックス 52">
            <a:extLst>
              <a:ext uri="{FF2B5EF4-FFF2-40B4-BE49-F238E27FC236}">
                <a16:creationId xmlns:a16="http://schemas.microsoft.com/office/drawing/2014/main" id="{655E4569-92ED-8D46-43F9-24A9BD375C92}"/>
              </a:ext>
            </a:extLst>
          </p:cNvPr>
          <p:cNvSpPr txBox="1"/>
          <p:nvPr/>
        </p:nvSpPr>
        <p:spPr>
          <a:xfrm>
            <a:off x="3073531" y="4737432"/>
            <a:ext cx="2305439" cy="830997"/>
          </a:xfrm>
          <a:prstGeom prst="rect">
            <a:avLst/>
          </a:prstGeom>
          <a:noFill/>
        </p:spPr>
        <p:txBody>
          <a:bodyPr wrap="none" rtlCol="0">
            <a:spAutoFit/>
          </a:bodyPr>
          <a:lstStyle/>
          <a:p>
            <a:r>
              <a:rPr lang="ja-JP" altLang="en-US" dirty="0">
                <a:solidFill>
                  <a:srgbClr val="002060"/>
                </a:solidFill>
                <a:latin typeface="+mn-ea"/>
                <a:ea typeface="+mn-ea"/>
              </a:rPr>
              <a:t>様々な場所から</a:t>
            </a:r>
            <a:endParaRPr lang="en-US" altLang="ja-JP" dirty="0">
              <a:solidFill>
                <a:srgbClr val="002060"/>
              </a:solidFill>
              <a:latin typeface="+mn-ea"/>
              <a:ea typeface="+mn-ea"/>
            </a:endParaRPr>
          </a:p>
          <a:p>
            <a:r>
              <a:rPr lang="ja-JP" altLang="en-US" dirty="0">
                <a:solidFill>
                  <a:srgbClr val="002060"/>
                </a:solidFill>
                <a:latin typeface="+mn-ea"/>
                <a:ea typeface="+mn-ea"/>
              </a:rPr>
              <a:t>情報を収集</a:t>
            </a:r>
          </a:p>
        </p:txBody>
      </p:sp>
      <p:sp>
        <p:nvSpPr>
          <p:cNvPr id="54" name="テキスト ボックス 53">
            <a:extLst>
              <a:ext uri="{FF2B5EF4-FFF2-40B4-BE49-F238E27FC236}">
                <a16:creationId xmlns:a16="http://schemas.microsoft.com/office/drawing/2014/main" id="{023F9159-E621-196F-3D8C-B9BEE9EBD666}"/>
              </a:ext>
            </a:extLst>
          </p:cNvPr>
          <p:cNvSpPr txBox="1"/>
          <p:nvPr/>
        </p:nvSpPr>
        <p:spPr>
          <a:xfrm>
            <a:off x="9733961" y="4737432"/>
            <a:ext cx="2289409" cy="830997"/>
          </a:xfrm>
          <a:prstGeom prst="rect">
            <a:avLst/>
          </a:prstGeom>
          <a:noFill/>
        </p:spPr>
        <p:txBody>
          <a:bodyPr wrap="none" rtlCol="0">
            <a:spAutoFit/>
          </a:bodyPr>
          <a:lstStyle/>
          <a:p>
            <a:r>
              <a:rPr lang="en-US" altLang="ja-JP" dirty="0">
                <a:solidFill>
                  <a:srgbClr val="002060"/>
                </a:solidFill>
                <a:ea typeface="Tahoma" panose="020B0604030504040204" pitchFamily="34" charset="0"/>
                <a:cs typeface="Tahoma" panose="020B0604030504040204" pitchFamily="34" charset="0"/>
              </a:rPr>
              <a:t>SPDX</a:t>
            </a:r>
            <a:r>
              <a:rPr lang="ja-JP" altLang="en-US" dirty="0">
                <a:solidFill>
                  <a:srgbClr val="002060"/>
                </a:solidFill>
                <a:latin typeface="+mn-ea"/>
                <a:ea typeface="+mn-ea"/>
              </a:rPr>
              <a:t>から</a:t>
            </a:r>
            <a:endParaRPr lang="en-US" altLang="ja-JP" dirty="0">
              <a:solidFill>
                <a:srgbClr val="002060"/>
              </a:solidFill>
              <a:latin typeface="+mn-ea"/>
              <a:ea typeface="+mn-ea"/>
            </a:endParaRPr>
          </a:p>
          <a:p>
            <a:r>
              <a:rPr lang="ja-JP" altLang="en-US" dirty="0">
                <a:solidFill>
                  <a:srgbClr val="002060"/>
                </a:solidFill>
                <a:latin typeface="+mn-ea"/>
                <a:ea typeface="+mn-ea"/>
              </a:rPr>
              <a:t>情報を得られる</a:t>
            </a:r>
          </a:p>
        </p:txBody>
      </p:sp>
      <p:sp>
        <p:nvSpPr>
          <p:cNvPr id="56" name="吹き出し: 四角形 55">
            <a:extLst>
              <a:ext uri="{FF2B5EF4-FFF2-40B4-BE49-F238E27FC236}">
                <a16:creationId xmlns:a16="http://schemas.microsoft.com/office/drawing/2014/main" id="{ECCA4F83-2305-B866-F723-0823114E193D}"/>
              </a:ext>
            </a:extLst>
          </p:cNvPr>
          <p:cNvSpPr/>
          <p:nvPr/>
        </p:nvSpPr>
        <p:spPr>
          <a:xfrm>
            <a:off x="2710112" y="1841519"/>
            <a:ext cx="1952536" cy="1107997"/>
          </a:xfrm>
          <a:prstGeom prst="wedgeRectCallout">
            <a:avLst>
              <a:gd name="adj1" fmla="val -36539"/>
              <a:gd name="adj2" fmla="val 71357"/>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a:ea typeface="BIZ UDPゴシック"/>
                <a:cs typeface="+mn-cs"/>
              </a:rPr>
              <a:t>依存ライブラリの</a:t>
            </a:r>
            <a:endParaRPr kumimoji="1"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名前</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バージョン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ライセンス </a:t>
            </a:r>
            <a:r>
              <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etc.</a:t>
            </a:r>
            <a:endPar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
        <p:nvSpPr>
          <p:cNvPr id="60" name="右中かっこ 59">
            <a:extLst>
              <a:ext uri="{FF2B5EF4-FFF2-40B4-BE49-F238E27FC236}">
                <a16:creationId xmlns:a16="http://schemas.microsoft.com/office/drawing/2014/main" id="{192FAF78-791B-586D-92C5-51FD53A93682}"/>
              </a:ext>
            </a:extLst>
          </p:cNvPr>
          <p:cNvSpPr/>
          <p:nvPr/>
        </p:nvSpPr>
        <p:spPr>
          <a:xfrm>
            <a:off x="7151336" y="2285598"/>
            <a:ext cx="498249" cy="3464560"/>
          </a:xfrm>
          <a:prstGeom prst="rightBrace">
            <a:avLst>
              <a:gd name="adj1" fmla="val 8333"/>
              <a:gd name="adj2" fmla="val 4560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D0FF714-76E5-3086-F4A0-6224BC6E273C}"/>
              </a:ext>
            </a:extLst>
          </p:cNvPr>
          <p:cNvSpPr txBox="1"/>
          <p:nvPr/>
        </p:nvSpPr>
        <p:spPr>
          <a:xfrm>
            <a:off x="7400460" y="5479934"/>
            <a:ext cx="2173993" cy="1015663"/>
          </a:xfrm>
          <a:prstGeom prst="rect">
            <a:avLst/>
          </a:prstGeom>
          <a:noFill/>
        </p:spPr>
        <p:txBody>
          <a:bodyPr wrap="none" rtlCol="0">
            <a:spAutoFit/>
          </a:bodyPr>
          <a:lstStyle/>
          <a:p>
            <a:r>
              <a:rPr lang="ja-JP" altLang="en-US" sz="2000" dirty="0">
                <a:latin typeface="+mn-ea"/>
                <a:ea typeface="+mn-ea"/>
              </a:rPr>
              <a:t>開発者によって</a:t>
            </a:r>
            <a:endParaRPr lang="en-US" altLang="ja-JP" sz="2000" dirty="0">
              <a:latin typeface="+mn-ea"/>
              <a:ea typeface="+mn-ea"/>
            </a:endParaRPr>
          </a:p>
          <a:p>
            <a:r>
              <a:rPr lang="ja-JP" altLang="en-US" sz="2000" dirty="0">
                <a:latin typeface="+mn-ea"/>
                <a:ea typeface="+mn-ea"/>
              </a:rPr>
              <a:t>情報がまとめられ</a:t>
            </a:r>
            <a:endParaRPr lang="en-US" altLang="ja-JP" sz="2000" dirty="0">
              <a:latin typeface="+mn-ea"/>
              <a:ea typeface="+mn-ea"/>
            </a:endParaRPr>
          </a:p>
          <a:p>
            <a:r>
              <a:rPr lang="en-US" altLang="ja-JP" sz="2000" dirty="0">
                <a:ea typeface="Tahoma" panose="020B0604030504040204" pitchFamily="34" charset="0"/>
                <a:cs typeface="Tahoma" panose="020B0604030504040204" pitchFamily="34" charset="0"/>
              </a:rPr>
              <a:t>SPDX</a:t>
            </a:r>
            <a:r>
              <a:rPr lang="ja-JP" altLang="en-US" sz="2000" dirty="0">
                <a:latin typeface="+mn-ea"/>
                <a:ea typeface="+mn-ea"/>
                <a:cs typeface="Tahoma" panose="020B0604030504040204" pitchFamily="34" charset="0"/>
              </a:rPr>
              <a:t>が作られる</a:t>
            </a:r>
            <a:endParaRPr lang="ja-JP" altLang="en-US" sz="2000" dirty="0">
              <a:latin typeface="+mn-ea"/>
              <a:ea typeface="+mn-ea"/>
            </a:endParaRPr>
          </a:p>
        </p:txBody>
      </p:sp>
      <p:sp>
        <p:nvSpPr>
          <p:cNvPr id="63" name="テキスト ボックス 62">
            <a:extLst>
              <a:ext uri="{FF2B5EF4-FFF2-40B4-BE49-F238E27FC236}">
                <a16:creationId xmlns:a16="http://schemas.microsoft.com/office/drawing/2014/main" id="{2E202893-3529-EC90-AA2B-E691422E34F4}"/>
              </a:ext>
            </a:extLst>
          </p:cNvPr>
          <p:cNvSpPr txBox="1"/>
          <p:nvPr/>
        </p:nvSpPr>
        <p:spPr>
          <a:xfrm>
            <a:off x="527048" y="6200381"/>
            <a:ext cx="5891356" cy="430887"/>
          </a:xfrm>
          <a:prstGeom prst="rect">
            <a:avLst/>
          </a:prstGeom>
          <a:noFill/>
        </p:spPr>
        <p:txBody>
          <a:bodyPr wrap="none" rtlCol="0">
            <a:spAutoFit/>
          </a:bodyPr>
          <a:lstStyle/>
          <a:p>
            <a:r>
              <a:rPr kumimoji="1" lang="ja-JP" altLang="en-US" sz="1100" dirty="0">
                <a:latin typeface="+mn-ea"/>
                <a:ea typeface="+mn-ea"/>
              </a:rPr>
              <a:t>バイナリ，ドキュメント</a:t>
            </a:r>
            <a:r>
              <a:rPr lang="ja-JP" altLang="en-US" sz="1100" dirty="0">
                <a:latin typeface="+mn-ea"/>
                <a:ea typeface="+mn-ea"/>
              </a:rPr>
              <a:t>および</a:t>
            </a:r>
            <a:r>
              <a:rPr kumimoji="1" lang="ja-JP" altLang="en-US" sz="1100" dirty="0">
                <a:latin typeface="+mn-ea"/>
                <a:ea typeface="+mn-ea"/>
              </a:rPr>
              <a:t>ソースコードのアイコン</a:t>
            </a:r>
            <a:r>
              <a:rPr kumimoji="1" lang="ja-JP" altLang="en-US" sz="1100" dirty="0"/>
              <a:t> </a:t>
            </a:r>
            <a:r>
              <a:rPr kumimoji="1" lang="en-US" altLang="ja-JP" sz="1100" dirty="0"/>
              <a:t>CC BY 4.0</a:t>
            </a:r>
            <a:r>
              <a:rPr kumimoji="1" lang="ja-JP" altLang="en-US" sz="1100" dirty="0"/>
              <a:t> </a:t>
            </a:r>
            <a:r>
              <a:rPr kumimoji="1" lang="en-US" altLang="ja-JP" sz="1100" dirty="0"/>
              <a:t>Microsoft and any contributors</a:t>
            </a:r>
          </a:p>
          <a:p>
            <a:r>
              <a:rPr kumimoji="1" lang="en-US" altLang="ja-JP" sz="1100" dirty="0"/>
              <a:t>https://github.com/microsoft/vscode-codicons/blob/main/LICENSE</a:t>
            </a:r>
            <a:endParaRPr kumimoji="1" lang="ja-JP" altLang="en-US" sz="1100" dirty="0"/>
          </a:p>
        </p:txBody>
      </p:sp>
      <p:grpSp>
        <p:nvGrpSpPr>
          <p:cNvPr id="64" name="グループ化 63">
            <a:extLst>
              <a:ext uri="{FF2B5EF4-FFF2-40B4-BE49-F238E27FC236}">
                <a16:creationId xmlns:a16="http://schemas.microsoft.com/office/drawing/2014/main" id="{0FBFAC1A-1E90-3C15-ABD4-510C9CE78039}"/>
              </a:ext>
            </a:extLst>
          </p:cNvPr>
          <p:cNvGrpSpPr/>
          <p:nvPr/>
        </p:nvGrpSpPr>
        <p:grpSpPr>
          <a:xfrm>
            <a:off x="5655153" y="3489501"/>
            <a:ext cx="1526380" cy="1130558"/>
            <a:chOff x="770744" y="2386571"/>
            <a:chExt cx="1526380" cy="1130558"/>
          </a:xfrm>
        </p:grpSpPr>
        <p:pic>
          <p:nvPicPr>
            <p:cNvPr id="65" name="グラフィックス 64">
              <a:extLst>
                <a:ext uri="{FF2B5EF4-FFF2-40B4-BE49-F238E27FC236}">
                  <a16:creationId xmlns:a16="http://schemas.microsoft.com/office/drawing/2014/main" id="{0D2EE147-0D92-9D1E-52BA-88DDF0AA08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934" y="2386571"/>
              <a:ext cx="720000" cy="720000"/>
            </a:xfrm>
            <a:prstGeom prst="rect">
              <a:avLst/>
            </a:prstGeom>
          </p:spPr>
        </p:pic>
        <p:sp>
          <p:nvSpPr>
            <p:cNvPr id="66" name="テキスト ボックス 65">
              <a:extLst>
                <a:ext uri="{FF2B5EF4-FFF2-40B4-BE49-F238E27FC236}">
                  <a16:creationId xmlns:a16="http://schemas.microsoft.com/office/drawing/2014/main" id="{3F508868-085B-8D40-9D24-92CFB8C71FB9}"/>
                </a:ext>
              </a:extLst>
            </p:cNvPr>
            <p:cNvSpPr txBox="1"/>
            <p:nvPr/>
          </p:nvSpPr>
          <p:spPr>
            <a:xfrm>
              <a:off x="770744" y="3117019"/>
              <a:ext cx="1526380" cy="400110"/>
            </a:xfrm>
            <a:prstGeom prst="rect">
              <a:avLst/>
            </a:prstGeom>
            <a:noFill/>
          </p:spPr>
          <p:txBody>
            <a:bodyPr wrap="none" rtlCol="0">
              <a:spAutoFit/>
            </a:bodyPr>
            <a:lstStyle/>
            <a:p>
              <a:pPr algn="ctr"/>
              <a:r>
                <a:rPr lang="ja-JP" altLang="en-US" sz="2000" dirty="0">
                  <a:latin typeface="+mn-ea"/>
                  <a:ea typeface="+mn-ea"/>
                </a:rPr>
                <a:t>ドキュメント</a:t>
              </a:r>
            </a:p>
          </p:txBody>
        </p:sp>
      </p:grpSp>
      <p:grpSp>
        <p:nvGrpSpPr>
          <p:cNvPr id="67" name="グループ化 66">
            <a:extLst>
              <a:ext uri="{FF2B5EF4-FFF2-40B4-BE49-F238E27FC236}">
                <a16:creationId xmlns:a16="http://schemas.microsoft.com/office/drawing/2014/main" id="{C9C84462-C304-74DF-23EC-26775EED1ED5}"/>
              </a:ext>
            </a:extLst>
          </p:cNvPr>
          <p:cNvGrpSpPr/>
          <p:nvPr/>
        </p:nvGrpSpPr>
        <p:grpSpPr>
          <a:xfrm>
            <a:off x="5624696" y="4759934"/>
            <a:ext cx="1587294" cy="1130558"/>
            <a:chOff x="744118" y="2390349"/>
            <a:chExt cx="1587294" cy="1130558"/>
          </a:xfrm>
        </p:grpSpPr>
        <p:pic>
          <p:nvPicPr>
            <p:cNvPr id="68" name="グラフィックス 67">
              <a:extLst>
                <a:ext uri="{FF2B5EF4-FFF2-40B4-BE49-F238E27FC236}">
                  <a16:creationId xmlns:a16="http://schemas.microsoft.com/office/drawing/2014/main" id="{5B2DAE00-C5C8-BF1D-9DEE-F43FF0DFCD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77765" y="2390349"/>
              <a:ext cx="720000" cy="720000"/>
            </a:xfrm>
            <a:prstGeom prst="rect">
              <a:avLst/>
            </a:prstGeom>
          </p:spPr>
        </p:pic>
        <p:sp>
          <p:nvSpPr>
            <p:cNvPr id="69" name="テキスト ボックス 68">
              <a:extLst>
                <a:ext uri="{FF2B5EF4-FFF2-40B4-BE49-F238E27FC236}">
                  <a16:creationId xmlns:a16="http://schemas.microsoft.com/office/drawing/2014/main" id="{97D864DC-D8E4-ACAB-5DAA-3D640A1F94E0}"/>
                </a:ext>
              </a:extLst>
            </p:cNvPr>
            <p:cNvSpPr txBox="1"/>
            <p:nvPr/>
          </p:nvSpPr>
          <p:spPr>
            <a:xfrm>
              <a:off x="744118" y="3120797"/>
              <a:ext cx="1587294" cy="400110"/>
            </a:xfrm>
            <a:prstGeom prst="rect">
              <a:avLst/>
            </a:prstGeom>
            <a:noFill/>
          </p:spPr>
          <p:txBody>
            <a:bodyPr wrap="none" rtlCol="0">
              <a:spAutoFit/>
            </a:bodyPr>
            <a:lstStyle/>
            <a:p>
              <a:pPr algn="ctr"/>
              <a:r>
                <a:rPr lang="ja-JP" altLang="en-US" sz="2000" dirty="0">
                  <a:latin typeface="+mn-ea"/>
                  <a:ea typeface="+mn-ea"/>
                </a:rPr>
                <a:t>ソースコード</a:t>
              </a:r>
            </a:p>
          </p:txBody>
        </p:sp>
      </p:grpSp>
      <p:grpSp>
        <p:nvGrpSpPr>
          <p:cNvPr id="70" name="グループ化 69">
            <a:extLst>
              <a:ext uri="{FF2B5EF4-FFF2-40B4-BE49-F238E27FC236}">
                <a16:creationId xmlns:a16="http://schemas.microsoft.com/office/drawing/2014/main" id="{153D075F-B81E-D1D1-9255-4842D942FD34}"/>
              </a:ext>
            </a:extLst>
          </p:cNvPr>
          <p:cNvGrpSpPr/>
          <p:nvPr/>
        </p:nvGrpSpPr>
        <p:grpSpPr>
          <a:xfrm>
            <a:off x="5875566" y="2241927"/>
            <a:ext cx="1085554" cy="1107699"/>
            <a:chOff x="1005896" y="2345129"/>
            <a:chExt cx="1085554" cy="1107699"/>
          </a:xfrm>
        </p:grpSpPr>
        <p:pic>
          <p:nvPicPr>
            <p:cNvPr id="71" name="グラフィックス 70">
              <a:extLst>
                <a:ext uri="{FF2B5EF4-FFF2-40B4-BE49-F238E27FC236}">
                  <a16:creationId xmlns:a16="http://schemas.microsoft.com/office/drawing/2014/main" id="{9356F6FA-EFC1-7B30-A45C-3695A81DDC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88054" y="2345129"/>
              <a:ext cx="721239" cy="721239"/>
            </a:xfrm>
            <a:prstGeom prst="rect">
              <a:avLst/>
            </a:prstGeom>
          </p:spPr>
        </p:pic>
        <p:sp>
          <p:nvSpPr>
            <p:cNvPr id="72" name="テキスト ボックス 71">
              <a:extLst>
                <a:ext uri="{FF2B5EF4-FFF2-40B4-BE49-F238E27FC236}">
                  <a16:creationId xmlns:a16="http://schemas.microsoft.com/office/drawing/2014/main" id="{79DA4F9B-41AC-85D4-7FE8-44BB0A91BEF8}"/>
                </a:ext>
              </a:extLst>
            </p:cNvPr>
            <p:cNvSpPr txBox="1"/>
            <p:nvPr/>
          </p:nvSpPr>
          <p:spPr>
            <a:xfrm>
              <a:off x="1005896" y="3052718"/>
              <a:ext cx="1085554" cy="400110"/>
            </a:xfrm>
            <a:prstGeom prst="rect">
              <a:avLst/>
            </a:prstGeom>
            <a:noFill/>
          </p:spPr>
          <p:txBody>
            <a:bodyPr wrap="none" rtlCol="0">
              <a:spAutoFit/>
            </a:bodyPr>
            <a:lstStyle/>
            <a:p>
              <a:pPr algn="ctr"/>
              <a:r>
                <a:rPr lang="ja-JP" altLang="en-US" sz="2000" dirty="0">
                  <a:latin typeface="+mn-ea"/>
                  <a:ea typeface="+mn-ea"/>
                </a:rPr>
                <a:t>バイナリ</a:t>
              </a:r>
            </a:p>
          </p:txBody>
        </p:sp>
      </p:grpSp>
      <p:sp>
        <p:nvSpPr>
          <p:cNvPr id="3" name="吹き出し: 四角形 2">
            <a:extLst>
              <a:ext uri="{FF2B5EF4-FFF2-40B4-BE49-F238E27FC236}">
                <a16:creationId xmlns:a16="http://schemas.microsoft.com/office/drawing/2014/main" id="{F48A1713-FCB7-9F63-A37D-5B41FB0D08C9}"/>
              </a:ext>
            </a:extLst>
          </p:cNvPr>
          <p:cNvSpPr/>
          <p:nvPr/>
        </p:nvSpPr>
        <p:spPr>
          <a:xfrm>
            <a:off x="8995454" y="2202896"/>
            <a:ext cx="1952536" cy="1107997"/>
          </a:xfrm>
          <a:prstGeom prst="wedgeRectCallout">
            <a:avLst>
              <a:gd name="adj1" fmla="val -36539"/>
              <a:gd name="adj2" fmla="val 71357"/>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a:ea typeface="BIZ UDPゴシック"/>
                <a:cs typeface="+mn-cs"/>
              </a:rPr>
              <a:t>依存ライブラリの</a:t>
            </a:r>
            <a:endParaRPr kumimoji="1" lang="en-US" altLang="ja-JP" sz="18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名前</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バージョン</a:t>
            </a:r>
            <a:endPar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rPr>
              <a:t>ライセンス </a:t>
            </a:r>
            <a:r>
              <a:rPr kumimoji="1" lang="en-US" altLang="ja-JP" sz="1600" b="0" i="0" u="none" strike="noStrike" kern="1200" cap="none" spc="0" normalizeH="0" baseline="0" noProof="0" dirty="0">
                <a:ln>
                  <a:noFill/>
                </a:ln>
                <a:solidFill>
                  <a:srgbClr val="000000"/>
                </a:solidFill>
                <a:effectLst/>
                <a:uLnTx/>
                <a:uFillTx/>
                <a:latin typeface="BIZ UDPゴシック"/>
                <a:ea typeface="BIZ UDPゴシック"/>
                <a:cs typeface="+mn-cs"/>
              </a:rPr>
              <a:t>etc.</a:t>
            </a:r>
            <a:endParaRPr kumimoji="1" lang="ja-JP" altLang="en-US" sz="1600" b="0" i="0" u="none" strike="noStrike" kern="1200" cap="none" spc="0" normalizeH="0" baseline="0" noProof="0" dirty="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584109284"/>
      </p:ext>
    </p:extLst>
  </p:cSld>
  <p:clrMapOvr>
    <a:masterClrMapping/>
  </p:clrMapOvr>
  <mc:AlternateContent xmlns:mc="http://schemas.openxmlformats.org/markup-compatibility/2006" xmlns:p14="http://schemas.microsoft.com/office/powerpoint/2010/main">
    <mc:Choice Requires="p14">
      <p:transition spd="slow" p14:dur="2000" advTm="38685"/>
    </mc:Choice>
    <mc:Fallback xmlns="">
      <p:transition spd="slow" advTm="386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F918C55-9676-DC17-67AB-34F7C48193B8}"/>
              </a:ext>
            </a:extLst>
          </p:cNvPr>
          <p:cNvSpPr txBox="1"/>
          <p:nvPr/>
        </p:nvSpPr>
        <p:spPr>
          <a:xfrm>
            <a:off x="609600" y="1492369"/>
            <a:ext cx="11017375" cy="5324535"/>
          </a:xfrm>
          <a:prstGeom prst="rect">
            <a:avLst/>
          </a:prstGeom>
          <a:noFill/>
        </p:spPr>
        <p:txBody>
          <a:bodyPr wrap="none" rtlCol="0">
            <a:spAutoFit/>
          </a:bodyPr>
          <a:lstStyle/>
          <a:p>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fileName</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"./log4net.dll"</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"SPDXID"</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"SPDXRef-File-log4net.dll"</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"checksums"</a:t>
            </a:r>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"algorithm"</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"SHA256"</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checksumValue</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"dde0278246298776f9d7fa731cef6463a4dbd5a53b7034e88aca30852e272b73"</a:t>
            </a:r>
            <a:endParaRPr lang="en-US" altLang="ja-JP" sz="2000" b="0" dirty="0">
              <a:solidFill>
                <a:srgbClr val="000000"/>
              </a:solidFill>
              <a:effectLst/>
              <a:latin typeface="Source Sans Pro" panose="020B0503030403020204" pitchFamily="34" charset="0"/>
              <a:ea typeface="Source Sans Pro" panose="020B0503030403020204" pitchFamily="34" charset="0"/>
            </a:endParaRP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"algorithm"</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"SHA1"</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checksumValue</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"40fdba136f864c8a2f3e3f9c9e3949f7582a6077"</a:t>
            </a:r>
            <a:endParaRPr lang="en-US" altLang="ja-JP" sz="2000" b="0" dirty="0">
              <a:solidFill>
                <a:srgbClr val="000000"/>
              </a:solidFill>
              <a:effectLst/>
              <a:latin typeface="Source Sans Pro" panose="020B0503030403020204" pitchFamily="34" charset="0"/>
              <a:ea typeface="Source Sans Pro" panose="020B0503030403020204" pitchFamily="34" charset="0"/>
            </a:endParaRP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licenseConcluded</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"NOASSERTION"</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licenseInfoInFiles</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ja-JP" altLang="en-US" sz="2000" dirty="0">
                <a:solidFill>
                  <a:srgbClr val="000000"/>
                </a:solidFill>
                <a:latin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"NOASSERTION"</a:t>
            </a:r>
            <a:r>
              <a:rPr lang="en-US" altLang="ja-JP" sz="2000" b="0" dirty="0">
                <a:solidFill>
                  <a:srgbClr val="000000"/>
                </a:solidFill>
                <a:effectLst/>
                <a:latin typeface="Source Sans Pro" panose="020B0503030403020204" pitchFamily="34" charset="0"/>
                <a:ea typeface="Source Sans Pro" panose="020B0503030403020204" pitchFamily="34" charset="0"/>
              </a:rPr>
              <a:t> ],</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copyrightText</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"NOASSERTION"</a:t>
            </a:r>
            <a:endParaRPr lang="en-US" altLang="ja-JP" sz="2000" b="0" dirty="0">
              <a:solidFill>
                <a:srgbClr val="000000"/>
              </a:solidFill>
              <a:effectLst/>
              <a:latin typeface="Source Sans Pro" panose="020B0503030403020204" pitchFamily="34" charset="0"/>
              <a:ea typeface="Source Sans Pro" panose="020B0503030403020204" pitchFamily="34" charset="0"/>
            </a:endParaRPr>
          </a:p>
          <a:p>
            <a:r>
              <a:rPr lang="en-US" altLang="ja-JP" sz="2000" b="0" dirty="0">
                <a:solidFill>
                  <a:srgbClr val="000000"/>
                </a:solidFill>
                <a:effectLst/>
                <a:latin typeface="Source Sans Pro" panose="020B0503030403020204" pitchFamily="34" charset="0"/>
                <a:ea typeface="Source Sans Pro" panose="020B0503030403020204" pitchFamily="34" charset="0"/>
              </a:rPr>
              <a:t>}</a:t>
            </a:r>
          </a:p>
        </p:txBody>
      </p:sp>
      <p:sp>
        <p:nvSpPr>
          <p:cNvPr id="2" name="タイトル 1">
            <a:extLst>
              <a:ext uri="{FF2B5EF4-FFF2-40B4-BE49-F238E27FC236}">
                <a16:creationId xmlns:a16="http://schemas.microsoft.com/office/drawing/2014/main" id="{C9692E43-D942-D25A-8613-E5EA84C6D8C4}"/>
              </a:ext>
            </a:extLst>
          </p:cNvPr>
          <p:cNvSpPr>
            <a:spLocks noGrp="1"/>
          </p:cNvSpPr>
          <p:nvPr>
            <p:ph type="title"/>
          </p:nvPr>
        </p:nvSpPr>
        <p:spPr/>
        <p:txBody>
          <a:bodyPr/>
          <a:lstStyle/>
          <a:p>
            <a:r>
              <a:rPr kumimoji="1" lang="en-US" altLang="ja-JP"/>
              <a:t>SPDX</a:t>
            </a:r>
            <a:r>
              <a:rPr kumimoji="1" lang="ja-JP" altLang="en-US"/>
              <a:t>におけるファイル情報</a:t>
            </a:r>
          </a:p>
        </p:txBody>
      </p:sp>
      <p:sp>
        <p:nvSpPr>
          <p:cNvPr id="4" name="日付プレースホルダー 3">
            <a:extLst>
              <a:ext uri="{FF2B5EF4-FFF2-40B4-BE49-F238E27FC236}">
                <a16:creationId xmlns:a16="http://schemas.microsoft.com/office/drawing/2014/main" id="{81553E60-42BF-84A5-BDB8-455DAED2CD2A}"/>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19973968-D36A-7870-7514-D18395935F8D}"/>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5</a:t>
            </a:fld>
            <a:endParaRPr lang="en-US" altLang="ja-JP"/>
          </a:p>
        </p:txBody>
      </p:sp>
      <p:sp>
        <p:nvSpPr>
          <p:cNvPr id="11" name="正方形/長方形 10">
            <a:extLst>
              <a:ext uri="{FF2B5EF4-FFF2-40B4-BE49-F238E27FC236}">
                <a16:creationId xmlns:a16="http://schemas.microsoft.com/office/drawing/2014/main" id="{BE6CF608-81DD-FFC4-E5AA-674FC6B81BCD}"/>
              </a:ext>
            </a:extLst>
          </p:cNvPr>
          <p:cNvSpPr/>
          <p:nvPr/>
        </p:nvSpPr>
        <p:spPr>
          <a:xfrm>
            <a:off x="1011946" y="2490304"/>
            <a:ext cx="10529847" cy="3026918"/>
          </a:xfrm>
          <a:prstGeom prst="rect">
            <a:avLst/>
          </a:prstGeom>
          <a:solidFill>
            <a:srgbClr val="3366CC">
              <a:alpha val="10196"/>
            </a:srgbClr>
          </a:soli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1403399B-62F6-BE30-0139-EB5A85CB3804}"/>
              </a:ext>
            </a:extLst>
          </p:cNvPr>
          <p:cNvSpPr/>
          <p:nvPr/>
        </p:nvSpPr>
        <p:spPr>
          <a:xfrm>
            <a:off x="1011947" y="1870119"/>
            <a:ext cx="2871683" cy="277179"/>
          </a:xfrm>
          <a:prstGeom prst="rect">
            <a:avLst/>
          </a:prstGeom>
          <a:solidFill>
            <a:srgbClr val="00CC66">
              <a:alpha val="10196"/>
            </a:srgbClr>
          </a:solid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E6BB625E-0F3A-CE15-936C-785DC3197884}"/>
              </a:ext>
            </a:extLst>
          </p:cNvPr>
          <p:cNvSpPr txBox="1"/>
          <p:nvPr/>
        </p:nvSpPr>
        <p:spPr>
          <a:xfrm>
            <a:off x="3883630" y="1685633"/>
            <a:ext cx="1582484" cy="461665"/>
          </a:xfrm>
          <a:prstGeom prst="rect">
            <a:avLst/>
          </a:prstGeom>
          <a:noFill/>
        </p:spPr>
        <p:txBody>
          <a:bodyPr wrap="none" rtlCol="0">
            <a:spAutoFit/>
          </a:bodyPr>
          <a:lstStyle/>
          <a:p>
            <a:r>
              <a:rPr lang="ja-JP" altLang="en-US" dirty="0">
                <a:solidFill>
                  <a:srgbClr val="00B050"/>
                </a:solidFill>
                <a:latin typeface="+mn-ea"/>
                <a:ea typeface="+mn-ea"/>
              </a:rPr>
              <a:t>ファイル名</a:t>
            </a:r>
          </a:p>
        </p:txBody>
      </p:sp>
      <p:sp>
        <p:nvSpPr>
          <p:cNvPr id="12" name="テキスト ボックス 11">
            <a:extLst>
              <a:ext uri="{FF2B5EF4-FFF2-40B4-BE49-F238E27FC236}">
                <a16:creationId xmlns:a16="http://schemas.microsoft.com/office/drawing/2014/main" id="{9C05A903-E053-735F-466F-AD10F7124662}"/>
              </a:ext>
            </a:extLst>
          </p:cNvPr>
          <p:cNvSpPr txBox="1"/>
          <p:nvPr/>
        </p:nvSpPr>
        <p:spPr>
          <a:xfrm>
            <a:off x="8308215" y="5055557"/>
            <a:ext cx="3233578" cy="461665"/>
          </a:xfrm>
          <a:prstGeom prst="rect">
            <a:avLst/>
          </a:prstGeom>
          <a:noFill/>
        </p:spPr>
        <p:txBody>
          <a:bodyPr wrap="none" rtlCol="0">
            <a:spAutoFit/>
          </a:bodyPr>
          <a:lstStyle/>
          <a:p>
            <a:r>
              <a:rPr lang="ja-JP" altLang="en-US" dirty="0">
                <a:solidFill>
                  <a:srgbClr val="002060"/>
                </a:solidFill>
                <a:latin typeface="+mn-ea"/>
                <a:ea typeface="+mn-ea"/>
              </a:rPr>
              <a:t>ファイルのチェックサム</a:t>
            </a:r>
          </a:p>
        </p:txBody>
      </p:sp>
    </p:spTree>
    <p:extLst>
      <p:ext uri="{BB962C8B-B14F-4D97-AF65-F5344CB8AC3E}">
        <p14:creationId xmlns:p14="http://schemas.microsoft.com/office/powerpoint/2010/main" val="1174780158"/>
      </p:ext>
    </p:extLst>
  </p:cSld>
  <p:clrMapOvr>
    <a:masterClrMapping/>
  </p:clrMapOvr>
  <mc:AlternateContent xmlns:mc="http://schemas.openxmlformats.org/markup-compatibility/2006" xmlns:p14="http://schemas.microsoft.com/office/powerpoint/2010/main">
    <mc:Choice Requires="p14">
      <p:transition spd="slow" p14:dur="2000" advTm="33450"/>
    </mc:Choice>
    <mc:Fallback xmlns="">
      <p:transition spd="slow" advTm="334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893072E-2EEC-E234-9C08-12DA3A19C529}"/>
              </a:ext>
            </a:extLst>
          </p:cNvPr>
          <p:cNvSpPr txBox="1"/>
          <p:nvPr/>
        </p:nvSpPr>
        <p:spPr>
          <a:xfrm>
            <a:off x="609600" y="2260314"/>
            <a:ext cx="5699189" cy="40934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"name"</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"log4net"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"SPDXID"</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"SPDXRef-Package-log4net"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downloadLocation</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filesAnalyzed</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000FF"/>
                </a:solidFill>
                <a:effectLst/>
                <a:uLnTx/>
                <a:uFillTx/>
                <a:latin typeface="Source Sans Pro" panose="020B0604020202020204" pitchFamily="34" charset="0"/>
                <a:ea typeface="BIZ UDPゴシック"/>
              </a:rPr>
              <a:t>false</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licenseConcluded</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licenseInfoFromFiles</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 </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licenseDeclared</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copyrightText</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versionInfo</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"2.0.8"</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err="1">
                <a:ln>
                  <a:noFill/>
                </a:ln>
                <a:solidFill>
                  <a:srgbClr val="0451A5"/>
                </a:solidFill>
                <a:effectLst/>
                <a:uLnTx/>
                <a:uFillTx/>
                <a:latin typeface="Source Sans Pro" panose="020B0604020202020204" pitchFamily="34" charset="0"/>
                <a:ea typeface="BIZ UDPゴシック"/>
              </a:rPr>
              <a:t>externalRefs</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0451A5"/>
                </a:solidFill>
                <a:effectLst/>
                <a:uLnTx/>
                <a:uFillTx/>
                <a:latin typeface="Source Sans Pro" panose="020B0604020202020204" pitchFamily="34" charset="0"/>
                <a:ea typeface="BIZ UDPゴシック"/>
              </a:rPr>
              <a:t>"supplier"</a:t>
            </a: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 </a:t>
            </a:r>
            <a:r>
              <a:rPr kumimoji="1" lang="en-US" altLang="ja-JP" sz="2000" b="0" i="0" u="none" strike="noStrike" kern="1200" cap="none" spc="0" normalizeH="0" baseline="0" noProof="0" dirty="0">
                <a:ln>
                  <a:noFill/>
                </a:ln>
                <a:solidFill>
                  <a:srgbClr val="A31515"/>
                </a:solidFill>
                <a:effectLst/>
                <a:uLnTx/>
                <a:uFillTx/>
                <a:latin typeface="Source Sans Pro" panose="020B0604020202020204" pitchFamily="34" charset="0"/>
                <a:ea typeface="BIZ UDPゴシック"/>
              </a:rPr>
              <a:t>"NOASSERTION"</a:t>
            </a:r>
            <a:endPar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Source Sans Pro" panose="020B0604020202020204" pitchFamily="34" charset="0"/>
                <a:ea typeface="BIZ UDPゴシック"/>
              </a:rPr>
              <a:t>}</a:t>
            </a:r>
          </a:p>
        </p:txBody>
      </p:sp>
      <p:sp>
        <p:nvSpPr>
          <p:cNvPr id="2" name="タイトル 1">
            <a:extLst>
              <a:ext uri="{FF2B5EF4-FFF2-40B4-BE49-F238E27FC236}">
                <a16:creationId xmlns:a16="http://schemas.microsoft.com/office/drawing/2014/main" id="{4FF97F81-2EFB-EF69-FFFA-B231743A6296}"/>
              </a:ext>
            </a:extLst>
          </p:cNvPr>
          <p:cNvSpPr>
            <a:spLocks noGrp="1"/>
          </p:cNvSpPr>
          <p:nvPr>
            <p:ph type="title"/>
          </p:nvPr>
        </p:nvSpPr>
        <p:spPr/>
        <p:txBody>
          <a:bodyPr/>
          <a:lstStyle/>
          <a:p>
            <a:r>
              <a:rPr kumimoji="1" lang="en-US" altLang="ja-JP" sz="4000" dirty="0"/>
              <a:t>SPDX</a:t>
            </a:r>
            <a:r>
              <a:rPr lang="ja-JP" altLang="en-US" sz="4000" dirty="0"/>
              <a:t>における</a:t>
            </a:r>
            <a:br>
              <a:rPr lang="en-US" altLang="ja-JP" sz="4000" dirty="0"/>
            </a:br>
            <a:r>
              <a:rPr lang="ja-JP" altLang="en-US" sz="4000" dirty="0"/>
              <a:t>パッケージ情報と</a:t>
            </a:r>
            <a:r>
              <a:rPr kumimoji="1" lang="ja-JP" altLang="en-US" sz="4000" dirty="0"/>
              <a:t>依存関係</a:t>
            </a:r>
            <a:r>
              <a:rPr lang="ja-JP" altLang="en-US" sz="4000" dirty="0"/>
              <a:t>情報</a:t>
            </a:r>
            <a:endParaRPr kumimoji="1" lang="ja-JP" altLang="en-US" sz="4000" dirty="0"/>
          </a:p>
        </p:txBody>
      </p:sp>
      <p:sp>
        <p:nvSpPr>
          <p:cNvPr id="4" name="日付プレースホルダー 3">
            <a:extLst>
              <a:ext uri="{FF2B5EF4-FFF2-40B4-BE49-F238E27FC236}">
                <a16:creationId xmlns:a16="http://schemas.microsoft.com/office/drawing/2014/main" id="{31D5AEB2-5E18-1A53-140E-8470396BDF8E}"/>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2A726E41-7B5B-7C01-7056-398DD6A62DE7}"/>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6</a:t>
            </a:fld>
            <a:endParaRPr lang="en-US" altLang="ja-JP"/>
          </a:p>
        </p:txBody>
      </p:sp>
      <p:sp>
        <p:nvSpPr>
          <p:cNvPr id="20" name="テキスト ボックス 19">
            <a:extLst>
              <a:ext uri="{FF2B5EF4-FFF2-40B4-BE49-F238E27FC236}">
                <a16:creationId xmlns:a16="http://schemas.microsoft.com/office/drawing/2014/main" id="{5179BD57-66D0-B85B-2949-5D1B21CFD58E}"/>
              </a:ext>
            </a:extLst>
          </p:cNvPr>
          <p:cNvSpPr txBox="1"/>
          <p:nvPr/>
        </p:nvSpPr>
        <p:spPr>
          <a:xfrm>
            <a:off x="5538716" y="5135385"/>
            <a:ext cx="6404658" cy="1200329"/>
          </a:xfrm>
          <a:prstGeom prst="rect">
            <a:avLst/>
          </a:prstGeom>
          <a:noFill/>
        </p:spPr>
        <p:txBody>
          <a:bodyPr wrap="square" rtlCol="0">
            <a:spAutoFit/>
          </a:bodyPr>
          <a:lstStyle/>
          <a:p>
            <a:r>
              <a:rPr lang="ja-JP" altLang="en-US" dirty="0">
                <a:solidFill>
                  <a:srgbClr val="FF0000"/>
                </a:solidFill>
                <a:latin typeface="+mn-ea"/>
                <a:ea typeface="+mn-ea"/>
              </a:rPr>
              <a:t>あるパッケージ（</a:t>
            </a:r>
            <a:r>
              <a:rPr lang="en-US" altLang="ja-JP" dirty="0" err="1">
                <a:solidFill>
                  <a:srgbClr val="FF0000"/>
                </a:solidFill>
                <a:ea typeface="Tahoma" panose="020B0604030504040204" pitchFamily="34" charset="0"/>
                <a:cs typeface="Tahoma" panose="020B0604030504040204" pitchFamily="34" charset="0"/>
              </a:rPr>
              <a:t>SPDXRef-RootPackage</a:t>
            </a:r>
            <a:r>
              <a:rPr lang="ja-JP" altLang="en-US" dirty="0">
                <a:solidFill>
                  <a:srgbClr val="FF0000"/>
                </a:solidFill>
                <a:latin typeface="+mn-ea"/>
                <a:ea typeface="+mn-ea"/>
              </a:rPr>
              <a:t>）</a:t>
            </a:r>
            <a:r>
              <a:rPr lang="ja-JP" altLang="en-US" dirty="0">
                <a:latin typeface="+mn-ea"/>
                <a:ea typeface="+mn-ea"/>
              </a:rPr>
              <a:t>が</a:t>
            </a:r>
            <a:endParaRPr lang="en-US" altLang="ja-JP" dirty="0">
              <a:latin typeface="+mn-ea"/>
              <a:ea typeface="+mn-ea"/>
            </a:endParaRPr>
          </a:p>
          <a:p>
            <a:r>
              <a:rPr lang="ja-JP" altLang="en-US" dirty="0">
                <a:solidFill>
                  <a:srgbClr val="00B050"/>
                </a:solidFill>
                <a:latin typeface="+mn-ea"/>
                <a:ea typeface="+mn-ea"/>
              </a:rPr>
              <a:t>別のパッケージ（</a:t>
            </a:r>
            <a:r>
              <a:rPr lang="en-US" altLang="ja-JP" dirty="0">
                <a:solidFill>
                  <a:srgbClr val="00B050"/>
                </a:solidFill>
                <a:ea typeface="Tahoma" panose="020B0604030504040204" pitchFamily="34" charset="0"/>
                <a:cs typeface="Tahoma" panose="020B0604030504040204" pitchFamily="34" charset="0"/>
              </a:rPr>
              <a:t>SPDXRef-Package-log4net</a:t>
            </a:r>
            <a:r>
              <a:rPr lang="ja-JP" altLang="en-US" dirty="0">
                <a:solidFill>
                  <a:srgbClr val="00B050"/>
                </a:solidFill>
                <a:latin typeface="+mn-ea"/>
                <a:ea typeface="+mn-ea"/>
              </a:rPr>
              <a:t>）</a:t>
            </a:r>
            <a:r>
              <a:rPr lang="ja-JP" altLang="en-US" dirty="0">
                <a:latin typeface="+mn-ea"/>
                <a:ea typeface="+mn-ea"/>
              </a:rPr>
              <a:t>に</a:t>
            </a:r>
            <a:endParaRPr lang="en-US" altLang="ja-JP" dirty="0">
              <a:latin typeface="+mn-ea"/>
              <a:ea typeface="+mn-ea"/>
            </a:endParaRPr>
          </a:p>
          <a:p>
            <a:r>
              <a:rPr lang="ja-JP" altLang="en-US" dirty="0">
                <a:latin typeface="+mn-ea"/>
                <a:ea typeface="+mn-ea"/>
              </a:rPr>
              <a:t>依存する</a:t>
            </a:r>
            <a:r>
              <a:rPr lang="en-US" altLang="ja-JP" dirty="0">
                <a:latin typeface="+mn-ea"/>
                <a:ea typeface="+mn-ea"/>
              </a:rPr>
              <a:t>(</a:t>
            </a:r>
            <a:r>
              <a:rPr lang="en-US" altLang="ja-JP" dirty="0">
                <a:ea typeface="Tahoma" panose="020B0604030504040204" pitchFamily="34" charset="0"/>
                <a:cs typeface="Tahoma" panose="020B0604030504040204" pitchFamily="34" charset="0"/>
              </a:rPr>
              <a:t>DEPENDS_ON</a:t>
            </a:r>
            <a:r>
              <a:rPr lang="en-US" altLang="ja-JP" dirty="0">
                <a:latin typeface="+mn-ea"/>
                <a:ea typeface="+mn-ea"/>
              </a:rPr>
              <a:t>)</a:t>
            </a:r>
            <a:endParaRPr lang="ja-JP" altLang="en-US" dirty="0">
              <a:latin typeface="+mn-ea"/>
              <a:ea typeface="+mn-ea"/>
            </a:endParaRPr>
          </a:p>
        </p:txBody>
      </p:sp>
      <p:sp>
        <p:nvSpPr>
          <p:cNvPr id="7" name="テキスト ボックス 6">
            <a:extLst>
              <a:ext uri="{FF2B5EF4-FFF2-40B4-BE49-F238E27FC236}">
                <a16:creationId xmlns:a16="http://schemas.microsoft.com/office/drawing/2014/main" id="{1EE938A8-2204-C3FB-F0D3-CC595CC9F8DF}"/>
              </a:ext>
            </a:extLst>
          </p:cNvPr>
          <p:cNvSpPr txBox="1"/>
          <p:nvPr/>
        </p:nvSpPr>
        <p:spPr>
          <a:xfrm>
            <a:off x="6112747" y="2260314"/>
            <a:ext cx="6107762" cy="1631216"/>
          </a:xfrm>
          <a:prstGeom prst="rect">
            <a:avLst/>
          </a:prstGeom>
          <a:noFill/>
          <a:ln w="12700">
            <a:noFill/>
          </a:ln>
        </p:spPr>
        <p:txBody>
          <a:bodyPr wrap="none" rtlCol="0">
            <a:spAutoFit/>
          </a:bodyPr>
          <a:lstStyle/>
          <a:p>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relationshipType</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"DEPENDS_ON"</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relatedSpdxElement</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"SPDXRef-Package-log4net"</a:t>
            </a:r>
            <a:r>
              <a:rPr lang="en-US" altLang="ja-JP" sz="2000" b="0" dirty="0">
                <a:solidFill>
                  <a:srgbClr val="000000"/>
                </a:solidFill>
                <a:effectLst/>
                <a:latin typeface="Source Sans Pro" panose="020B0503030403020204" pitchFamily="34" charset="0"/>
                <a:ea typeface="Source Sans Pro" panose="020B0503030403020204" pitchFamily="34" charset="0"/>
              </a:rPr>
              <a:t>,</a:t>
            </a:r>
          </a:p>
          <a:p>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err="1">
                <a:solidFill>
                  <a:srgbClr val="0451A5"/>
                </a:solidFill>
                <a:effectLst/>
                <a:latin typeface="Source Sans Pro" panose="020B0503030403020204" pitchFamily="34" charset="0"/>
                <a:ea typeface="Source Sans Pro" panose="020B0503030403020204" pitchFamily="34" charset="0"/>
              </a:rPr>
              <a:t>spdxElementId</a:t>
            </a:r>
            <a:r>
              <a:rPr lang="en-US" altLang="ja-JP" sz="2000" b="0" dirty="0">
                <a:solidFill>
                  <a:srgbClr val="0451A5"/>
                </a:solidFill>
                <a:effectLst/>
                <a:latin typeface="Source Sans Pro" panose="020B0503030403020204" pitchFamily="34" charset="0"/>
                <a:ea typeface="Source Sans Pro" panose="020B0503030403020204" pitchFamily="34" charset="0"/>
              </a:rPr>
              <a:t>"</a:t>
            </a:r>
            <a:r>
              <a:rPr lang="en-US" altLang="ja-JP" sz="2000" b="0" dirty="0">
                <a:solidFill>
                  <a:srgbClr val="000000"/>
                </a:solidFill>
                <a:effectLst/>
                <a:latin typeface="Source Sans Pro" panose="020B0503030403020204" pitchFamily="34" charset="0"/>
                <a:ea typeface="Source Sans Pro" panose="020B0503030403020204" pitchFamily="34" charset="0"/>
              </a:rPr>
              <a:t>: </a:t>
            </a:r>
            <a:r>
              <a:rPr lang="en-US" altLang="ja-JP" sz="2000" b="0" dirty="0">
                <a:solidFill>
                  <a:srgbClr val="A31515"/>
                </a:solidFill>
                <a:effectLst/>
                <a:latin typeface="Source Sans Pro" panose="020B0503030403020204" pitchFamily="34" charset="0"/>
                <a:ea typeface="Source Sans Pro" panose="020B0503030403020204" pitchFamily="34" charset="0"/>
              </a:rPr>
              <a:t>"</a:t>
            </a:r>
            <a:r>
              <a:rPr lang="en-US" altLang="ja-JP" sz="2000" b="0" dirty="0" err="1">
                <a:solidFill>
                  <a:srgbClr val="A31515"/>
                </a:solidFill>
                <a:effectLst/>
                <a:latin typeface="Source Sans Pro" panose="020B0503030403020204" pitchFamily="34" charset="0"/>
                <a:ea typeface="Source Sans Pro" panose="020B0503030403020204" pitchFamily="34" charset="0"/>
              </a:rPr>
              <a:t>SPDXRef-RootPackage</a:t>
            </a:r>
            <a:r>
              <a:rPr lang="en-US" altLang="ja-JP" sz="2000" b="0" dirty="0">
                <a:solidFill>
                  <a:srgbClr val="A31515"/>
                </a:solidFill>
                <a:effectLst/>
                <a:latin typeface="Source Sans Pro" panose="020B0503030403020204" pitchFamily="34" charset="0"/>
                <a:ea typeface="Source Sans Pro" panose="020B0503030403020204" pitchFamily="34" charset="0"/>
              </a:rPr>
              <a:t>"</a:t>
            </a:r>
            <a:endParaRPr lang="en-US" altLang="ja-JP" sz="2000" b="0" dirty="0">
              <a:solidFill>
                <a:srgbClr val="000000"/>
              </a:solidFill>
              <a:effectLst/>
              <a:latin typeface="Source Sans Pro" panose="020B0503030403020204" pitchFamily="34" charset="0"/>
              <a:ea typeface="Source Sans Pro" panose="020B0503030403020204" pitchFamily="34" charset="0"/>
            </a:endParaRPr>
          </a:p>
          <a:p>
            <a:r>
              <a:rPr lang="en-US" altLang="ja-JP" sz="2000" b="0" dirty="0">
                <a:solidFill>
                  <a:srgbClr val="000000"/>
                </a:solidFill>
                <a:effectLst/>
                <a:latin typeface="Source Sans Pro" panose="020B0503030403020204" pitchFamily="34" charset="0"/>
                <a:ea typeface="Source Sans Pro" panose="020B0503030403020204" pitchFamily="34" charset="0"/>
              </a:rPr>
              <a:t>}</a:t>
            </a:r>
          </a:p>
        </p:txBody>
      </p:sp>
      <p:cxnSp>
        <p:nvCxnSpPr>
          <p:cNvPr id="21" name="直線コネクタ 20">
            <a:extLst>
              <a:ext uri="{FF2B5EF4-FFF2-40B4-BE49-F238E27FC236}">
                <a16:creationId xmlns:a16="http://schemas.microsoft.com/office/drawing/2014/main" id="{76CD914F-1386-AAD2-DB7F-94E334960FD7}"/>
              </a:ext>
            </a:extLst>
          </p:cNvPr>
          <p:cNvCxnSpPr>
            <a:cxnSpLocks/>
          </p:cNvCxnSpPr>
          <p:nvPr/>
        </p:nvCxnSpPr>
        <p:spPr>
          <a:xfrm>
            <a:off x="2224298" y="3211483"/>
            <a:ext cx="281003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BC7A697-C5D8-89FA-D634-E9DD51247CB5}"/>
              </a:ext>
            </a:extLst>
          </p:cNvPr>
          <p:cNvCxnSpPr>
            <a:cxnSpLocks/>
          </p:cNvCxnSpPr>
          <p:nvPr/>
        </p:nvCxnSpPr>
        <p:spPr>
          <a:xfrm>
            <a:off x="9103757" y="3211483"/>
            <a:ext cx="282453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C49E28A-021F-8E7F-4F77-62E163DA2C05}"/>
              </a:ext>
            </a:extLst>
          </p:cNvPr>
          <p:cNvCxnSpPr>
            <a:cxnSpLocks/>
          </p:cNvCxnSpPr>
          <p:nvPr/>
        </p:nvCxnSpPr>
        <p:spPr>
          <a:xfrm>
            <a:off x="8535849" y="3523760"/>
            <a:ext cx="23973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294E4D6-0D92-C606-E3F3-D6C9DC63A2B7}"/>
              </a:ext>
            </a:extLst>
          </p:cNvPr>
          <p:cNvCxnSpPr>
            <a:cxnSpLocks/>
          </p:cNvCxnSpPr>
          <p:nvPr/>
        </p:nvCxnSpPr>
        <p:spPr>
          <a:xfrm>
            <a:off x="6103409" y="1523116"/>
            <a:ext cx="0" cy="3453998"/>
          </a:xfrm>
          <a:prstGeom prst="line">
            <a:avLst/>
          </a:prstGeom>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D588F4BA-0A97-EF9E-0916-13FA8F12149B}"/>
              </a:ext>
            </a:extLst>
          </p:cNvPr>
          <p:cNvSpPr txBox="1"/>
          <p:nvPr/>
        </p:nvSpPr>
        <p:spPr>
          <a:xfrm>
            <a:off x="609600" y="1687935"/>
            <a:ext cx="1899879" cy="400110"/>
          </a:xfrm>
          <a:prstGeom prst="rect">
            <a:avLst/>
          </a:prstGeom>
          <a:noFill/>
        </p:spPr>
        <p:txBody>
          <a:bodyPr wrap="none" rtlCol="0">
            <a:spAutoFit/>
          </a:bodyPr>
          <a:lstStyle/>
          <a:p>
            <a:r>
              <a:rPr kumimoji="1" lang="ja-JP" altLang="en-US" sz="2000" dirty="0">
                <a:latin typeface="+mn-ea"/>
                <a:ea typeface="+mn-ea"/>
              </a:rPr>
              <a:t>パッケージ情報</a:t>
            </a:r>
          </a:p>
        </p:txBody>
      </p:sp>
      <p:sp>
        <p:nvSpPr>
          <p:cNvPr id="41" name="テキスト ボックス 40">
            <a:extLst>
              <a:ext uri="{FF2B5EF4-FFF2-40B4-BE49-F238E27FC236}">
                <a16:creationId xmlns:a16="http://schemas.microsoft.com/office/drawing/2014/main" id="{02BB117A-9CC8-1CAA-C5E0-759A0603AF6A}"/>
              </a:ext>
            </a:extLst>
          </p:cNvPr>
          <p:cNvSpPr txBox="1"/>
          <p:nvPr/>
        </p:nvSpPr>
        <p:spPr>
          <a:xfrm>
            <a:off x="6112747" y="1687935"/>
            <a:ext cx="1723549" cy="400110"/>
          </a:xfrm>
          <a:prstGeom prst="rect">
            <a:avLst/>
          </a:prstGeom>
          <a:noFill/>
        </p:spPr>
        <p:txBody>
          <a:bodyPr wrap="none" rtlCol="0">
            <a:spAutoFit/>
          </a:bodyPr>
          <a:lstStyle/>
          <a:p>
            <a:r>
              <a:rPr kumimoji="1" lang="ja-JP" altLang="en-US" sz="2000" dirty="0">
                <a:latin typeface="+mn-ea"/>
                <a:ea typeface="+mn-ea"/>
              </a:rPr>
              <a:t>依存関係情報</a:t>
            </a:r>
          </a:p>
        </p:txBody>
      </p:sp>
      <p:cxnSp>
        <p:nvCxnSpPr>
          <p:cNvPr id="5" name="直線コネクタ 4">
            <a:extLst>
              <a:ext uri="{FF2B5EF4-FFF2-40B4-BE49-F238E27FC236}">
                <a16:creationId xmlns:a16="http://schemas.microsoft.com/office/drawing/2014/main" id="{B4E8319C-A9F6-EBF8-D780-8A3969430C5C}"/>
              </a:ext>
            </a:extLst>
          </p:cNvPr>
          <p:cNvCxnSpPr>
            <a:cxnSpLocks/>
          </p:cNvCxnSpPr>
          <p:nvPr/>
        </p:nvCxnSpPr>
        <p:spPr>
          <a:xfrm>
            <a:off x="8766195" y="2912470"/>
            <a:ext cx="14599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662173"/>
      </p:ext>
    </p:extLst>
  </p:cSld>
  <p:clrMapOvr>
    <a:masterClrMapping/>
  </p:clrMapOvr>
  <mc:AlternateContent xmlns:mc="http://schemas.openxmlformats.org/markup-compatibility/2006" xmlns:p14="http://schemas.microsoft.com/office/powerpoint/2010/main">
    <mc:Choice Requires="p14">
      <p:transition spd="slow" p14:dur="2000" advTm="51350"/>
    </mc:Choice>
    <mc:Fallback xmlns="">
      <p:transition spd="slow" advTm="513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11D05B-1D71-A30A-5AD7-601870B6745D}"/>
              </a:ext>
            </a:extLst>
          </p:cNvPr>
          <p:cNvSpPr>
            <a:spLocks noGrp="1"/>
          </p:cNvSpPr>
          <p:nvPr>
            <p:ph type="title"/>
          </p:nvPr>
        </p:nvSpPr>
        <p:spPr/>
        <p:txBody>
          <a:bodyPr/>
          <a:lstStyle/>
          <a:p>
            <a:r>
              <a:rPr kumimoji="1" lang="en-US" altLang="ja-JP"/>
              <a:t>SPDX</a:t>
            </a:r>
            <a:r>
              <a:rPr lang="ja-JP" altLang="en-US"/>
              <a:t>利用者側の課題</a:t>
            </a:r>
            <a:endParaRPr kumimoji="1" lang="ja-JP" altLang="en-US"/>
          </a:p>
        </p:txBody>
      </p:sp>
      <p:sp>
        <p:nvSpPr>
          <p:cNvPr id="3" name="コンテンツ プレースホルダー 2">
            <a:extLst>
              <a:ext uri="{FF2B5EF4-FFF2-40B4-BE49-F238E27FC236}">
                <a16:creationId xmlns:a16="http://schemas.microsoft.com/office/drawing/2014/main" id="{44699F40-02B1-1593-44DC-0C830C942887}"/>
              </a:ext>
            </a:extLst>
          </p:cNvPr>
          <p:cNvSpPr>
            <a:spLocks noGrp="1"/>
          </p:cNvSpPr>
          <p:nvPr>
            <p:ph idx="1"/>
          </p:nvPr>
        </p:nvSpPr>
        <p:spPr/>
        <p:txBody>
          <a:bodyPr/>
          <a:lstStyle/>
          <a:p>
            <a:r>
              <a:rPr lang="en-US" altLang="ja-JP" dirty="0"/>
              <a:t>SPDX</a:t>
            </a:r>
            <a:r>
              <a:rPr lang="ja-JP" altLang="en-US" dirty="0"/>
              <a:t>ドキュメントの数は利用するソフトウェアの数に応じて増加</a:t>
            </a:r>
            <a:endParaRPr lang="en-US" altLang="ja-JP" dirty="0"/>
          </a:p>
          <a:p>
            <a:endParaRPr lang="en-US" altLang="ja-JP" dirty="0"/>
          </a:p>
          <a:p>
            <a:r>
              <a:rPr lang="ja-JP" altLang="en-US" dirty="0"/>
              <a:t>多くの</a:t>
            </a:r>
            <a:r>
              <a:rPr lang="en-US" altLang="ja-JP" dirty="0"/>
              <a:t>SPDX</a:t>
            </a:r>
            <a:r>
              <a:rPr lang="ja-JP" altLang="en-US" dirty="0"/>
              <a:t>ドキュメントの管理が必要</a:t>
            </a:r>
            <a:endParaRPr lang="en-US" altLang="ja-JP" dirty="0"/>
          </a:p>
          <a:p>
            <a:pPr lvl="1"/>
            <a:r>
              <a:rPr lang="ja-JP" altLang="en-US" dirty="0"/>
              <a:t>脆弱性診断やチェックサムの検証は定期実行が望ましい</a:t>
            </a:r>
            <a:endParaRPr lang="en-US" altLang="ja-JP" dirty="0"/>
          </a:p>
          <a:p>
            <a:pPr lvl="1"/>
            <a:r>
              <a:rPr lang="ja-JP" altLang="en-US" dirty="0"/>
              <a:t>既存ツールでは支援が不足し，手動作業が必要</a:t>
            </a:r>
            <a:endParaRPr lang="en-US" altLang="ja-JP" dirty="0"/>
          </a:p>
          <a:p>
            <a:pPr lvl="1"/>
            <a:endParaRPr lang="en-US" altLang="ja-JP" dirty="0"/>
          </a:p>
          <a:p>
            <a:pPr marL="0" indent="0">
              <a:buNone/>
            </a:pPr>
            <a:r>
              <a:rPr lang="ja-JP" altLang="en-US" dirty="0">
                <a:solidFill>
                  <a:schemeClr val="accent2"/>
                </a:solidFill>
              </a:rPr>
              <a:t>→ </a:t>
            </a:r>
            <a:r>
              <a:rPr lang="en-US" altLang="ja-JP" dirty="0">
                <a:solidFill>
                  <a:schemeClr val="accent2"/>
                </a:solidFill>
              </a:rPr>
              <a:t>SPDX</a:t>
            </a:r>
            <a:r>
              <a:rPr lang="ja-JP" altLang="en-US" dirty="0">
                <a:solidFill>
                  <a:schemeClr val="accent2"/>
                </a:solidFill>
              </a:rPr>
              <a:t>ドキュメントの管理ツールが必要</a:t>
            </a:r>
            <a:endParaRPr lang="en-US" altLang="ja-JP" dirty="0">
              <a:solidFill>
                <a:schemeClr val="accent2"/>
              </a:solidFill>
            </a:endParaRPr>
          </a:p>
          <a:p>
            <a:endParaRPr lang="en-US" altLang="ja-JP" dirty="0"/>
          </a:p>
        </p:txBody>
      </p:sp>
      <p:sp>
        <p:nvSpPr>
          <p:cNvPr id="4" name="日付プレースホルダー 3">
            <a:extLst>
              <a:ext uri="{FF2B5EF4-FFF2-40B4-BE49-F238E27FC236}">
                <a16:creationId xmlns:a16="http://schemas.microsoft.com/office/drawing/2014/main" id="{73C1D156-46F8-E14A-F370-5284A2BB5408}"/>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52EE33F6-A040-74A4-8EB4-DBC15FBF8330}"/>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7</a:t>
            </a:fld>
            <a:endParaRPr lang="en-US" altLang="ja-JP"/>
          </a:p>
        </p:txBody>
      </p:sp>
    </p:spTree>
    <p:extLst>
      <p:ext uri="{BB962C8B-B14F-4D97-AF65-F5344CB8AC3E}">
        <p14:creationId xmlns:p14="http://schemas.microsoft.com/office/powerpoint/2010/main" val="392710446"/>
      </p:ext>
    </p:extLst>
  </p:cSld>
  <p:clrMapOvr>
    <a:masterClrMapping/>
  </p:clrMapOvr>
  <mc:AlternateContent xmlns:mc="http://schemas.openxmlformats.org/markup-compatibility/2006" xmlns:p14="http://schemas.microsoft.com/office/powerpoint/2010/main">
    <mc:Choice Requires="p14">
      <p:transition spd="slow" p14:dur="2000" advTm="37757"/>
    </mc:Choice>
    <mc:Fallback xmlns="">
      <p:transition spd="slow" advTm="377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29AEB-0368-0BA6-5BB4-94C8FADDA6C6}"/>
              </a:ext>
            </a:extLst>
          </p:cNvPr>
          <p:cNvSpPr>
            <a:spLocks noGrp="1"/>
          </p:cNvSpPr>
          <p:nvPr>
            <p:ph type="title"/>
          </p:nvPr>
        </p:nvSpPr>
        <p:spPr/>
        <p:txBody>
          <a:bodyPr/>
          <a:lstStyle/>
          <a:p>
            <a:r>
              <a:rPr lang="en-US" altLang="ja-JP"/>
              <a:t>SPDX</a:t>
            </a:r>
            <a:r>
              <a:rPr lang="ja-JP" altLang="en-US"/>
              <a:t>ドキュメントの管理ツールの作成</a:t>
            </a:r>
          </a:p>
        </p:txBody>
      </p:sp>
      <p:sp>
        <p:nvSpPr>
          <p:cNvPr id="3" name="コンテンツ プレースホルダー 2">
            <a:extLst>
              <a:ext uri="{FF2B5EF4-FFF2-40B4-BE49-F238E27FC236}">
                <a16:creationId xmlns:a16="http://schemas.microsoft.com/office/drawing/2014/main" id="{F59E7185-00D6-3467-4730-F35ECEA154CC}"/>
              </a:ext>
            </a:extLst>
          </p:cNvPr>
          <p:cNvSpPr>
            <a:spLocks noGrp="1"/>
          </p:cNvSpPr>
          <p:nvPr>
            <p:ph idx="1"/>
          </p:nvPr>
        </p:nvSpPr>
        <p:spPr/>
        <p:txBody>
          <a:bodyPr/>
          <a:lstStyle/>
          <a:p>
            <a:r>
              <a:rPr lang="ja-JP" altLang="en-US"/>
              <a:t>使用しているソフトウェアの</a:t>
            </a:r>
            <a:r>
              <a:rPr lang="en-US" altLang="ja-JP"/>
              <a:t>SPDX</a:t>
            </a:r>
            <a:r>
              <a:rPr lang="ja-JP" altLang="en-US"/>
              <a:t>ドキュメントの管理</a:t>
            </a:r>
            <a:endParaRPr lang="en-US" altLang="ja-JP"/>
          </a:p>
          <a:p>
            <a:pPr lvl="1"/>
            <a:r>
              <a:rPr lang="ja-JP" altLang="en-US"/>
              <a:t>ドキュメントのリストを管理</a:t>
            </a:r>
            <a:endParaRPr lang="en-US" altLang="ja-JP"/>
          </a:p>
          <a:p>
            <a:pPr lvl="1"/>
            <a:endParaRPr lang="en-US" altLang="ja-JP"/>
          </a:p>
          <a:p>
            <a:r>
              <a:rPr lang="ja-JP" altLang="en-US"/>
              <a:t>管理作業の自動定期実行</a:t>
            </a:r>
            <a:endParaRPr lang="en-US" altLang="ja-JP"/>
          </a:p>
          <a:p>
            <a:pPr lvl="1"/>
            <a:r>
              <a:rPr lang="ja-JP" altLang="en-US"/>
              <a:t>脆弱性診断</a:t>
            </a:r>
            <a:endParaRPr lang="en-US" altLang="ja-JP"/>
          </a:p>
          <a:p>
            <a:pPr lvl="1"/>
            <a:r>
              <a:rPr lang="ja-JP" altLang="en-US"/>
              <a:t>チェックサムの検証</a:t>
            </a:r>
            <a:endParaRPr kumimoji="1" lang="en-US" altLang="ja-JP"/>
          </a:p>
          <a:p>
            <a:pPr lvl="1"/>
            <a:endParaRPr kumimoji="1" lang="en-US" altLang="ja-JP"/>
          </a:p>
          <a:p>
            <a:pPr lvl="1"/>
            <a:endParaRPr kumimoji="1" lang="ja-JP" altLang="en-US"/>
          </a:p>
        </p:txBody>
      </p:sp>
      <p:sp>
        <p:nvSpPr>
          <p:cNvPr id="4" name="日付プレースホルダー 3">
            <a:extLst>
              <a:ext uri="{FF2B5EF4-FFF2-40B4-BE49-F238E27FC236}">
                <a16:creationId xmlns:a16="http://schemas.microsoft.com/office/drawing/2014/main" id="{58746C24-684F-DE1F-B7E5-D73E260A3EAB}"/>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80E6A7D9-BCF9-2C4D-89F2-82DF74C14695}"/>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8</a:t>
            </a:fld>
            <a:endParaRPr lang="en-US" altLang="ja-JP"/>
          </a:p>
        </p:txBody>
      </p:sp>
    </p:spTree>
    <p:extLst>
      <p:ext uri="{BB962C8B-B14F-4D97-AF65-F5344CB8AC3E}">
        <p14:creationId xmlns:p14="http://schemas.microsoft.com/office/powerpoint/2010/main" val="745314944"/>
      </p:ext>
    </p:extLst>
  </p:cSld>
  <p:clrMapOvr>
    <a:masterClrMapping/>
  </p:clrMapOvr>
  <mc:AlternateContent xmlns:mc="http://schemas.openxmlformats.org/markup-compatibility/2006" xmlns:p14="http://schemas.microsoft.com/office/powerpoint/2010/main">
    <mc:Choice Requires="p14">
      <p:transition spd="slow" p14:dur="2000" advTm="23908"/>
    </mc:Choice>
    <mc:Fallback xmlns="">
      <p:transition spd="slow" advTm="239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FAE76-20C8-A091-92C1-839C51104B86}"/>
              </a:ext>
            </a:extLst>
          </p:cNvPr>
          <p:cNvSpPr>
            <a:spLocks noGrp="1"/>
          </p:cNvSpPr>
          <p:nvPr>
            <p:ph type="title"/>
          </p:nvPr>
        </p:nvSpPr>
        <p:spPr/>
        <p:txBody>
          <a:bodyPr/>
          <a:lstStyle/>
          <a:p>
            <a:r>
              <a:rPr kumimoji="1" lang="ja-JP" altLang="en-US"/>
              <a:t>ツールの構成</a:t>
            </a:r>
          </a:p>
        </p:txBody>
      </p:sp>
      <p:sp>
        <p:nvSpPr>
          <p:cNvPr id="4" name="日付プレースホルダー 3">
            <a:extLst>
              <a:ext uri="{FF2B5EF4-FFF2-40B4-BE49-F238E27FC236}">
                <a16:creationId xmlns:a16="http://schemas.microsoft.com/office/drawing/2014/main" id="{A57CEC6A-50DB-6E7F-2B74-5335D2D4B243}"/>
              </a:ext>
            </a:extLst>
          </p:cNvPr>
          <p:cNvSpPr>
            <a:spLocks noGrp="1"/>
          </p:cNvSpPr>
          <p:nvPr>
            <p:ph type="dt" sz="half" idx="10"/>
          </p:nvPr>
        </p:nvSpPr>
        <p:spPr>
          <a:xfrm>
            <a:off x="8741045" y="6596064"/>
            <a:ext cx="2923907" cy="261937"/>
          </a:xfrm>
        </p:spPr>
        <p:txBody>
          <a:bodyPr/>
          <a:lstStyle/>
          <a:p>
            <a:pPr>
              <a:defRPr/>
            </a:pPr>
            <a:r>
              <a:rPr lang="en-US" altLang="ja-JP"/>
              <a:t>Feb/14/2023</a:t>
            </a:r>
          </a:p>
        </p:txBody>
      </p:sp>
      <p:sp>
        <p:nvSpPr>
          <p:cNvPr id="6" name="スライド番号プレースホルダー 5">
            <a:extLst>
              <a:ext uri="{FF2B5EF4-FFF2-40B4-BE49-F238E27FC236}">
                <a16:creationId xmlns:a16="http://schemas.microsoft.com/office/drawing/2014/main" id="{DD30BCC0-0830-2802-821E-0F2AB82B9793}"/>
              </a:ext>
            </a:extLst>
          </p:cNvPr>
          <p:cNvSpPr>
            <a:spLocks noGrp="1"/>
          </p:cNvSpPr>
          <p:nvPr>
            <p:ph type="sldNum" sz="quarter" idx="11"/>
          </p:nvPr>
        </p:nvSpPr>
        <p:spPr>
          <a:xfrm>
            <a:off x="10130367" y="6308726"/>
            <a:ext cx="1534584" cy="288925"/>
          </a:xfrm>
        </p:spPr>
        <p:txBody>
          <a:bodyPr/>
          <a:lstStyle/>
          <a:p>
            <a:pPr>
              <a:defRPr/>
            </a:pPr>
            <a:fld id="{B12562F3-4A2F-4E07-B7D3-3E764FB0DEC6}" type="slidenum">
              <a:rPr lang="en-US" altLang="ja-JP" smtClean="0"/>
              <a:pPr>
                <a:defRPr/>
              </a:pPr>
              <a:t>9</a:t>
            </a:fld>
            <a:endParaRPr lang="en-US" altLang="ja-JP"/>
          </a:p>
        </p:txBody>
      </p:sp>
      <p:sp>
        <p:nvSpPr>
          <p:cNvPr id="8" name="吹き出し: 四角形 7">
            <a:extLst>
              <a:ext uri="{FF2B5EF4-FFF2-40B4-BE49-F238E27FC236}">
                <a16:creationId xmlns:a16="http://schemas.microsoft.com/office/drawing/2014/main" id="{DCD21194-B446-3FEE-9E34-D4FAB848756C}"/>
              </a:ext>
            </a:extLst>
          </p:cNvPr>
          <p:cNvSpPr/>
          <p:nvPr/>
        </p:nvSpPr>
        <p:spPr>
          <a:xfrm>
            <a:off x="3090751" y="1825287"/>
            <a:ext cx="5182555" cy="992070"/>
          </a:xfrm>
          <a:prstGeom prst="wedgeRectCallout">
            <a:avLst>
              <a:gd name="adj1" fmla="val -15657"/>
              <a:gd name="adj2" fmla="val 131585"/>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t"/>
          <a:lstStyle/>
          <a:p>
            <a:pPr marL="342900" indent="-342900">
              <a:buFont typeface="Arial" panose="020B0604020202020204" pitchFamily="34" charset="0"/>
              <a:buChar char="•"/>
            </a:pPr>
            <a:r>
              <a:rPr lang="ja-JP" altLang="en-US" sz="2000" dirty="0"/>
              <a:t>表示名</a:t>
            </a:r>
            <a:endParaRPr lang="en-US" altLang="ja-JP" sz="2000" dirty="0"/>
          </a:p>
          <a:p>
            <a:pPr marL="342900" indent="-342900">
              <a:buFont typeface="Arial" panose="020B0604020202020204" pitchFamily="34" charset="0"/>
              <a:buChar char="•"/>
            </a:pPr>
            <a:r>
              <a:rPr lang="en-US" altLang="ja-JP" sz="2000" dirty="0"/>
              <a:t>SPDX</a:t>
            </a:r>
            <a:r>
              <a:rPr lang="ja-JP" altLang="en-US" sz="2000" dirty="0"/>
              <a:t>ドキュメント</a:t>
            </a:r>
            <a:endParaRPr lang="en-US" altLang="ja-JP" sz="2000" dirty="0"/>
          </a:p>
          <a:p>
            <a:pPr marL="342900" indent="-342900">
              <a:buFont typeface="Arial" panose="020B0604020202020204" pitchFamily="34" charset="0"/>
              <a:buChar char="•"/>
            </a:pPr>
            <a:r>
              <a:rPr lang="ja-JP" altLang="en-US" sz="2000" dirty="0"/>
              <a:t>ソフトウェアが配置されているディレクトリ</a:t>
            </a:r>
            <a:endParaRPr lang="en-US" altLang="ja-JP" sz="2000" dirty="0"/>
          </a:p>
        </p:txBody>
      </p:sp>
      <p:grpSp>
        <p:nvGrpSpPr>
          <p:cNvPr id="5" name="グループ化 4">
            <a:extLst>
              <a:ext uri="{FF2B5EF4-FFF2-40B4-BE49-F238E27FC236}">
                <a16:creationId xmlns:a16="http://schemas.microsoft.com/office/drawing/2014/main" id="{2309B1E1-3967-CF52-1569-EC73917944C1}"/>
              </a:ext>
            </a:extLst>
          </p:cNvPr>
          <p:cNvGrpSpPr/>
          <p:nvPr/>
        </p:nvGrpSpPr>
        <p:grpSpPr>
          <a:xfrm>
            <a:off x="1798637" y="3062026"/>
            <a:ext cx="8594727" cy="2821264"/>
            <a:chOff x="1798637" y="3062026"/>
            <a:chExt cx="8594727" cy="2821264"/>
          </a:xfrm>
        </p:grpSpPr>
        <p:grpSp>
          <p:nvGrpSpPr>
            <p:cNvPr id="10" name="グループ化 9">
              <a:extLst>
                <a:ext uri="{FF2B5EF4-FFF2-40B4-BE49-F238E27FC236}">
                  <a16:creationId xmlns:a16="http://schemas.microsoft.com/office/drawing/2014/main" id="{ECF1475E-BF6E-F353-4FA0-C14ECCBC4083}"/>
                </a:ext>
              </a:extLst>
            </p:cNvPr>
            <p:cNvGrpSpPr/>
            <p:nvPr/>
          </p:nvGrpSpPr>
          <p:grpSpPr>
            <a:xfrm>
              <a:off x="2546439" y="3881133"/>
              <a:ext cx="954108" cy="1314510"/>
              <a:chOff x="3390780" y="3363034"/>
              <a:chExt cx="954108" cy="1314510"/>
            </a:xfrm>
          </p:grpSpPr>
          <p:pic>
            <p:nvPicPr>
              <p:cNvPr id="11" name="グラフィックス 10" descr="男性 単色塗りつぶし">
                <a:extLst>
                  <a:ext uri="{FF2B5EF4-FFF2-40B4-BE49-F238E27FC236}">
                    <a16:creationId xmlns:a16="http://schemas.microsoft.com/office/drawing/2014/main" id="{9722AB70-3793-10C9-469B-09156D94D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0633" y="3363034"/>
                <a:ext cx="914400" cy="914400"/>
              </a:xfrm>
              <a:prstGeom prst="rect">
                <a:avLst/>
              </a:prstGeom>
            </p:spPr>
          </p:pic>
          <p:sp>
            <p:nvSpPr>
              <p:cNvPr id="12" name="テキスト ボックス 11">
                <a:extLst>
                  <a:ext uri="{FF2B5EF4-FFF2-40B4-BE49-F238E27FC236}">
                    <a16:creationId xmlns:a16="http://schemas.microsoft.com/office/drawing/2014/main" id="{D0E191D2-8EBC-93E3-0C4E-BE27B92C2067}"/>
                  </a:ext>
                </a:extLst>
              </p:cNvPr>
              <p:cNvSpPr txBox="1"/>
              <p:nvPr/>
            </p:nvSpPr>
            <p:spPr>
              <a:xfrm>
                <a:off x="3390780" y="4277434"/>
                <a:ext cx="954108" cy="400110"/>
              </a:xfrm>
              <a:prstGeom prst="rect">
                <a:avLst/>
              </a:prstGeom>
              <a:noFill/>
            </p:spPr>
            <p:txBody>
              <a:bodyPr wrap="none" rtlCol="0">
                <a:spAutoFit/>
              </a:bodyPr>
              <a:lstStyle/>
              <a:p>
                <a:pPr algn="ctr"/>
                <a:r>
                  <a:rPr lang="ja-JP" altLang="en-US" sz="2000" dirty="0">
                    <a:latin typeface="+mn-ea"/>
                    <a:ea typeface="+mn-ea"/>
                  </a:rPr>
                  <a:t>利用者</a:t>
                </a:r>
              </a:p>
            </p:txBody>
          </p:sp>
        </p:grpSp>
        <p:cxnSp>
          <p:nvCxnSpPr>
            <p:cNvPr id="51" name="直線コネクタ 50">
              <a:extLst>
                <a:ext uri="{FF2B5EF4-FFF2-40B4-BE49-F238E27FC236}">
                  <a16:creationId xmlns:a16="http://schemas.microsoft.com/office/drawing/2014/main" id="{EE0A207C-408E-786F-37BF-348DFE1F1B2E}"/>
                </a:ext>
              </a:extLst>
            </p:cNvPr>
            <p:cNvCxnSpPr>
              <a:cxnSpLocks/>
            </p:cNvCxnSpPr>
            <p:nvPr/>
          </p:nvCxnSpPr>
          <p:spPr>
            <a:xfrm flipH="1" flipV="1">
              <a:off x="3023493" y="5400318"/>
              <a:ext cx="3698431" cy="7439"/>
            </a:xfrm>
            <a:prstGeom prst="line">
              <a:avLst/>
            </a:prstGeom>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91F31A27-2C84-12A6-44E3-5A3E95735045}"/>
                </a:ext>
              </a:extLst>
            </p:cNvPr>
            <p:cNvCxnSpPr>
              <a:cxnSpLocks/>
              <a:endCxn id="12" idx="2"/>
            </p:cNvCxnSpPr>
            <p:nvPr/>
          </p:nvCxnSpPr>
          <p:spPr>
            <a:xfrm flipV="1">
              <a:off x="3023493" y="5195643"/>
              <a:ext cx="0" cy="204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09499AEE-992D-22A8-3430-9E100AFEDBE6}"/>
                </a:ext>
              </a:extLst>
            </p:cNvPr>
            <p:cNvSpPr txBox="1"/>
            <p:nvPr/>
          </p:nvSpPr>
          <p:spPr>
            <a:xfrm>
              <a:off x="1798637" y="5429108"/>
              <a:ext cx="2449710" cy="400110"/>
            </a:xfrm>
            <a:prstGeom prst="rect">
              <a:avLst/>
            </a:prstGeom>
            <a:noFill/>
          </p:spPr>
          <p:txBody>
            <a:bodyPr wrap="none" rtlCol="0">
              <a:spAutoFit/>
            </a:bodyPr>
            <a:lstStyle/>
            <a:p>
              <a:r>
                <a:rPr lang="ja-JP" altLang="en-US" sz="2000" dirty="0">
                  <a:latin typeface="+mn-ea"/>
                  <a:ea typeface="+mn-ea"/>
                </a:rPr>
                <a:t>検知した問題の通知</a:t>
              </a:r>
            </a:p>
          </p:txBody>
        </p:sp>
        <p:grpSp>
          <p:nvGrpSpPr>
            <p:cNvPr id="27" name="グループ化 26">
              <a:extLst>
                <a:ext uri="{FF2B5EF4-FFF2-40B4-BE49-F238E27FC236}">
                  <a16:creationId xmlns:a16="http://schemas.microsoft.com/office/drawing/2014/main" id="{2F2D7393-0721-D307-103A-D5D4C2030597}"/>
                </a:ext>
              </a:extLst>
            </p:cNvPr>
            <p:cNvGrpSpPr/>
            <p:nvPr/>
          </p:nvGrpSpPr>
          <p:grpSpPr>
            <a:xfrm>
              <a:off x="5682028" y="3062026"/>
              <a:ext cx="4711336" cy="2821264"/>
              <a:chOff x="5131412" y="3062026"/>
              <a:chExt cx="4711336" cy="2821264"/>
            </a:xfrm>
          </p:grpSpPr>
          <p:sp>
            <p:nvSpPr>
              <p:cNvPr id="21" name="正方形/長方形 20">
                <a:extLst>
                  <a:ext uri="{FF2B5EF4-FFF2-40B4-BE49-F238E27FC236}">
                    <a16:creationId xmlns:a16="http://schemas.microsoft.com/office/drawing/2014/main" id="{650361BA-012E-19E2-0AF5-946605A5C6E5}"/>
                  </a:ext>
                </a:extLst>
              </p:cNvPr>
              <p:cNvSpPr/>
              <p:nvPr/>
            </p:nvSpPr>
            <p:spPr>
              <a:xfrm>
                <a:off x="5131412" y="3062026"/>
                <a:ext cx="4711336" cy="28212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grpSp>
            <p:nvGrpSpPr>
              <p:cNvPr id="16" name="グループ化 15">
                <a:extLst>
                  <a:ext uri="{FF2B5EF4-FFF2-40B4-BE49-F238E27FC236}">
                    <a16:creationId xmlns:a16="http://schemas.microsoft.com/office/drawing/2014/main" id="{84564D11-C938-CF6B-F218-D0EEACE771A3}"/>
                  </a:ext>
                </a:extLst>
              </p:cNvPr>
              <p:cNvGrpSpPr/>
              <p:nvPr/>
            </p:nvGrpSpPr>
            <p:grpSpPr>
              <a:xfrm>
                <a:off x="5213784" y="3489410"/>
                <a:ext cx="1519968" cy="1537997"/>
                <a:chOff x="4065678" y="2971800"/>
                <a:chExt cx="1519968" cy="1537997"/>
              </a:xfrm>
            </p:grpSpPr>
            <p:pic>
              <p:nvPicPr>
                <p:cNvPr id="17" name="グラフィックス 16" descr="リスト 枠線">
                  <a:extLst>
                    <a:ext uri="{FF2B5EF4-FFF2-40B4-BE49-F238E27FC236}">
                      <a16:creationId xmlns:a16="http://schemas.microsoft.com/office/drawing/2014/main" id="{B235FCC1-B6A0-69E7-E17D-840F51DF5F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368462" y="2971800"/>
                  <a:ext cx="914400" cy="914400"/>
                </a:xfrm>
                <a:prstGeom prst="rect">
                  <a:avLst/>
                </a:prstGeom>
              </p:spPr>
            </p:pic>
            <p:sp>
              <p:nvSpPr>
                <p:cNvPr id="18" name="テキスト ボックス 17">
                  <a:extLst>
                    <a:ext uri="{FF2B5EF4-FFF2-40B4-BE49-F238E27FC236}">
                      <a16:creationId xmlns:a16="http://schemas.microsoft.com/office/drawing/2014/main" id="{9ECFE561-D7C9-CD15-688A-FE8902B225B4}"/>
                    </a:ext>
                  </a:extLst>
                </p:cNvPr>
                <p:cNvSpPr txBox="1"/>
                <p:nvPr/>
              </p:nvSpPr>
              <p:spPr>
                <a:xfrm>
                  <a:off x="4065678" y="3801911"/>
                  <a:ext cx="1519968" cy="707886"/>
                </a:xfrm>
                <a:prstGeom prst="rect">
                  <a:avLst/>
                </a:prstGeom>
                <a:noFill/>
              </p:spPr>
              <p:txBody>
                <a:bodyPr wrap="none" rtlCol="0">
                  <a:spAutoFit/>
                </a:bodyPr>
                <a:lstStyle/>
                <a:p>
                  <a:pPr algn="ctr"/>
                  <a:r>
                    <a:rPr lang="ja-JP" altLang="en-US" sz="2000" dirty="0">
                      <a:latin typeface="+mn-ea"/>
                      <a:ea typeface="+mn-ea"/>
                    </a:rPr>
                    <a:t>ソフトウェア</a:t>
                  </a:r>
                  <a:endParaRPr lang="en-US" altLang="ja-JP" sz="2000" dirty="0">
                    <a:latin typeface="+mn-ea"/>
                    <a:ea typeface="+mn-ea"/>
                  </a:endParaRPr>
                </a:p>
                <a:p>
                  <a:pPr algn="ctr"/>
                  <a:r>
                    <a:rPr lang="ja-JP" altLang="en-US" sz="2000" dirty="0">
                      <a:latin typeface="+mn-ea"/>
                      <a:ea typeface="+mn-ea"/>
                    </a:rPr>
                    <a:t>のリスト</a:t>
                  </a:r>
                </a:p>
              </p:txBody>
            </p:sp>
          </p:grpSp>
          <p:sp>
            <p:nvSpPr>
              <p:cNvPr id="22" name="四角形: 角を丸くする 21">
                <a:extLst>
                  <a:ext uri="{FF2B5EF4-FFF2-40B4-BE49-F238E27FC236}">
                    <a16:creationId xmlns:a16="http://schemas.microsoft.com/office/drawing/2014/main" id="{50410940-17D2-E9C1-A857-DBA756664ED3}"/>
                  </a:ext>
                </a:extLst>
              </p:cNvPr>
              <p:cNvSpPr/>
              <p:nvPr/>
            </p:nvSpPr>
            <p:spPr>
              <a:xfrm>
                <a:off x="7216533" y="3944298"/>
                <a:ext cx="2397296" cy="5521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t>チェックサムの検証</a:t>
                </a:r>
                <a:endParaRPr lang="ja-JP" altLang="en-US" dirty="0"/>
              </a:p>
            </p:txBody>
          </p:sp>
          <p:sp>
            <p:nvSpPr>
              <p:cNvPr id="23" name="四角形: 角を丸くする 22">
                <a:extLst>
                  <a:ext uri="{FF2B5EF4-FFF2-40B4-BE49-F238E27FC236}">
                    <a16:creationId xmlns:a16="http://schemas.microsoft.com/office/drawing/2014/main" id="{C7F48BB2-21AF-0BF4-B367-DE4A62FE4A65}"/>
                  </a:ext>
                </a:extLst>
              </p:cNvPr>
              <p:cNvSpPr/>
              <p:nvPr/>
            </p:nvSpPr>
            <p:spPr>
              <a:xfrm>
                <a:off x="7216533" y="4784889"/>
                <a:ext cx="2397297" cy="5521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800"/>
                  <a:t>脆弱性診断</a:t>
                </a:r>
                <a:endParaRPr lang="ja-JP" altLang="en-US" sz="2000"/>
              </a:p>
            </p:txBody>
          </p:sp>
          <p:grpSp>
            <p:nvGrpSpPr>
              <p:cNvPr id="71" name="グループ化 70">
                <a:extLst>
                  <a:ext uri="{FF2B5EF4-FFF2-40B4-BE49-F238E27FC236}">
                    <a16:creationId xmlns:a16="http://schemas.microsoft.com/office/drawing/2014/main" id="{163B857A-AAA0-4B9B-BFAE-E3B3F4BA659D}"/>
                  </a:ext>
                </a:extLst>
              </p:cNvPr>
              <p:cNvGrpSpPr/>
              <p:nvPr/>
            </p:nvGrpSpPr>
            <p:grpSpPr>
              <a:xfrm>
                <a:off x="7079684" y="3455125"/>
                <a:ext cx="2670995" cy="2192386"/>
                <a:chOff x="4399360" y="2729899"/>
                <a:chExt cx="2670995" cy="2192386"/>
              </a:xfrm>
            </p:grpSpPr>
            <p:sp>
              <p:nvSpPr>
                <p:cNvPr id="37" name="四角形: 角を丸くする 36">
                  <a:extLst>
                    <a:ext uri="{FF2B5EF4-FFF2-40B4-BE49-F238E27FC236}">
                      <a16:creationId xmlns:a16="http://schemas.microsoft.com/office/drawing/2014/main" id="{3840F231-0EC6-CA85-34CD-9BBC66002EF3}"/>
                    </a:ext>
                  </a:extLst>
                </p:cNvPr>
                <p:cNvSpPr/>
                <p:nvPr/>
              </p:nvSpPr>
              <p:spPr>
                <a:xfrm>
                  <a:off x="4399360" y="2764184"/>
                  <a:ext cx="2670995" cy="2158101"/>
                </a:xfrm>
                <a:prstGeom prst="roundRect">
                  <a:avLst/>
                </a:prstGeom>
                <a:no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p>
              </p:txBody>
            </p:sp>
            <p:sp>
              <p:nvSpPr>
                <p:cNvPr id="43" name="テキスト ボックス 42">
                  <a:extLst>
                    <a:ext uri="{FF2B5EF4-FFF2-40B4-BE49-F238E27FC236}">
                      <a16:creationId xmlns:a16="http://schemas.microsoft.com/office/drawing/2014/main" id="{54139C6D-5FB6-6E67-3E36-16B2C820C03D}"/>
                    </a:ext>
                  </a:extLst>
                </p:cNvPr>
                <p:cNvSpPr txBox="1"/>
                <p:nvPr/>
              </p:nvSpPr>
              <p:spPr>
                <a:xfrm>
                  <a:off x="4873082" y="2729899"/>
                  <a:ext cx="1723550" cy="400110"/>
                </a:xfrm>
                <a:prstGeom prst="rect">
                  <a:avLst/>
                </a:prstGeom>
                <a:noFill/>
              </p:spPr>
              <p:txBody>
                <a:bodyPr wrap="none" rtlCol="0">
                  <a:spAutoFit/>
                </a:bodyPr>
                <a:lstStyle/>
                <a:p>
                  <a:pPr algn="ctr"/>
                  <a:r>
                    <a:rPr lang="ja-JP" altLang="en-US" sz="2000" dirty="0">
                      <a:solidFill>
                        <a:schemeClr val="accent5">
                          <a:lumMod val="50000"/>
                        </a:schemeClr>
                      </a:solidFill>
                      <a:latin typeface="+mn-ea"/>
                      <a:ea typeface="+mn-ea"/>
                    </a:rPr>
                    <a:t>自動定期実行</a:t>
                  </a:r>
                </a:p>
              </p:txBody>
            </p:sp>
          </p:grpSp>
          <p:grpSp>
            <p:nvGrpSpPr>
              <p:cNvPr id="61" name="グループ化 60">
                <a:extLst>
                  <a:ext uri="{FF2B5EF4-FFF2-40B4-BE49-F238E27FC236}">
                    <a16:creationId xmlns:a16="http://schemas.microsoft.com/office/drawing/2014/main" id="{42FE11F2-B45C-D659-C21B-C01DECF51E14}"/>
                  </a:ext>
                </a:extLst>
              </p:cNvPr>
              <p:cNvGrpSpPr/>
              <p:nvPr/>
            </p:nvGrpSpPr>
            <p:grpSpPr>
              <a:xfrm>
                <a:off x="6326552" y="3608056"/>
                <a:ext cx="852216" cy="576808"/>
                <a:chOff x="1600135" y="2887941"/>
                <a:chExt cx="852216" cy="576808"/>
              </a:xfrm>
            </p:grpSpPr>
            <p:cxnSp>
              <p:nvCxnSpPr>
                <p:cNvPr id="62" name="直線矢印コネクタ 61">
                  <a:extLst>
                    <a:ext uri="{FF2B5EF4-FFF2-40B4-BE49-F238E27FC236}">
                      <a16:creationId xmlns:a16="http://schemas.microsoft.com/office/drawing/2014/main" id="{BF24E2F5-6545-82E5-8E3F-553E8B1AE6AA}"/>
                    </a:ext>
                  </a:extLst>
                </p:cNvPr>
                <p:cNvCxnSpPr>
                  <a:cxnSpLocks/>
                  <a:stCxn id="17" idx="3"/>
                </p:cNvCxnSpPr>
                <p:nvPr/>
              </p:nvCxnSpPr>
              <p:spPr>
                <a:xfrm>
                  <a:off x="1704551" y="3226495"/>
                  <a:ext cx="747800" cy="238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23FC9698-92C1-088C-EA4C-D077970F6EEF}"/>
                    </a:ext>
                  </a:extLst>
                </p:cNvPr>
                <p:cNvSpPr txBox="1"/>
                <p:nvPr/>
              </p:nvSpPr>
              <p:spPr>
                <a:xfrm>
                  <a:off x="1600135" y="2887941"/>
                  <a:ext cx="790922" cy="400110"/>
                </a:xfrm>
                <a:prstGeom prst="rect">
                  <a:avLst/>
                </a:prstGeom>
                <a:noFill/>
              </p:spPr>
              <p:txBody>
                <a:bodyPr wrap="none" rtlCol="0">
                  <a:spAutoFit/>
                </a:bodyPr>
                <a:lstStyle/>
                <a:p>
                  <a:r>
                    <a:rPr lang="en-US" altLang="ja-JP" sz="2000" dirty="0"/>
                    <a:t>SPDX</a:t>
                  </a:r>
                  <a:endParaRPr lang="ja-JP" altLang="en-US" sz="2000" dirty="0"/>
                </a:p>
              </p:txBody>
            </p:sp>
          </p:grpSp>
          <p:cxnSp>
            <p:nvCxnSpPr>
              <p:cNvPr id="66" name="直線矢印コネクタ 65">
                <a:extLst>
                  <a:ext uri="{FF2B5EF4-FFF2-40B4-BE49-F238E27FC236}">
                    <a16:creationId xmlns:a16="http://schemas.microsoft.com/office/drawing/2014/main" id="{FADC149D-645B-953A-6ACE-B214C5E65E83}"/>
                  </a:ext>
                </a:extLst>
              </p:cNvPr>
              <p:cNvCxnSpPr>
                <a:cxnSpLocks/>
                <a:stCxn id="17" idx="3"/>
              </p:cNvCxnSpPr>
              <p:nvPr/>
            </p:nvCxnSpPr>
            <p:spPr>
              <a:xfrm>
                <a:off x="6430968" y="3946610"/>
                <a:ext cx="730136" cy="1098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テキスト ボックス 71">
                <a:extLst>
                  <a:ext uri="{FF2B5EF4-FFF2-40B4-BE49-F238E27FC236}">
                    <a16:creationId xmlns:a16="http://schemas.microsoft.com/office/drawing/2014/main" id="{E756DC96-78FD-49C9-9944-3ADA02072CBA}"/>
                  </a:ext>
                </a:extLst>
              </p:cNvPr>
              <p:cNvSpPr txBox="1"/>
              <p:nvPr/>
            </p:nvSpPr>
            <p:spPr>
              <a:xfrm>
                <a:off x="5131413" y="3062026"/>
                <a:ext cx="1556836"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600"/>
                  <a:t>作成したツール</a:t>
                </a:r>
              </a:p>
            </p:txBody>
          </p:sp>
        </p:grpSp>
        <p:sp>
          <p:nvSpPr>
            <p:cNvPr id="3" name="四角形: 角を丸くする 2">
              <a:extLst>
                <a:ext uri="{FF2B5EF4-FFF2-40B4-BE49-F238E27FC236}">
                  <a16:creationId xmlns:a16="http://schemas.microsoft.com/office/drawing/2014/main" id="{FBA86603-D434-1297-D597-D8F51BF49AAA}"/>
                </a:ext>
              </a:extLst>
            </p:cNvPr>
            <p:cNvSpPr/>
            <p:nvPr/>
          </p:nvSpPr>
          <p:spPr>
            <a:xfrm>
              <a:off x="2154879" y="3139364"/>
              <a:ext cx="1737227" cy="61656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000" dirty="0"/>
                <a:t>ソフトウェアを追加</a:t>
              </a:r>
              <a:endParaRPr lang="ja-JP" altLang="en-US" dirty="0"/>
            </a:p>
          </p:txBody>
        </p:sp>
        <p:sp>
          <p:nvSpPr>
            <p:cNvPr id="13" name="テキスト ボックス 12">
              <a:extLst>
                <a:ext uri="{FF2B5EF4-FFF2-40B4-BE49-F238E27FC236}">
                  <a16:creationId xmlns:a16="http://schemas.microsoft.com/office/drawing/2014/main" id="{DE1A8152-D2C9-AD44-834C-E4E631E6D2AA}"/>
                </a:ext>
              </a:extLst>
            </p:cNvPr>
            <p:cNvSpPr txBox="1"/>
            <p:nvPr/>
          </p:nvSpPr>
          <p:spPr>
            <a:xfrm>
              <a:off x="4027935" y="3810678"/>
              <a:ext cx="1519968" cy="707886"/>
            </a:xfrm>
            <a:prstGeom prst="rect">
              <a:avLst/>
            </a:prstGeom>
            <a:noFill/>
          </p:spPr>
          <p:txBody>
            <a:bodyPr wrap="none" rtlCol="0">
              <a:spAutoFit/>
            </a:bodyPr>
            <a:lstStyle/>
            <a:p>
              <a:pPr algn="ctr"/>
              <a:r>
                <a:rPr lang="ja-JP" altLang="en-US" sz="2000" dirty="0">
                  <a:latin typeface="+mn-ea"/>
                  <a:ea typeface="+mn-ea"/>
                </a:rPr>
                <a:t>ソフトウェア</a:t>
              </a:r>
              <a:br>
                <a:rPr lang="en-US" altLang="ja-JP" sz="2000" dirty="0">
                  <a:latin typeface="+mn-ea"/>
                  <a:ea typeface="+mn-ea"/>
                </a:rPr>
              </a:br>
              <a:r>
                <a:rPr lang="ja-JP" altLang="en-US" sz="2000" dirty="0">
                  <a:latin typeface="+mn-ea"/>
                  <a:ea typeface="+mn-ea"/>
                </a:rPr>
                <a:t>の情報</a:t>
              </a:r>
            </a:p>
          </p:txBody>
        </p:sp>
        <p:cxnSp>
          <p:nvCxnSpPr>
            <p:cNvPr id="20" name="直線矢印コネクタ 19">
              <a:extLst>
                <a:ext uri="{FF2B5EF4-FFF2-40B4-BE49-F238E27FC236}">
                  <a16:creationId xmlns:a16="http://schemas.microsoft.com/office/drawing/2014/main" id="{CB108462-7772-A0CA-8717-B97965AB2DF8}"/>
                </a:ext>
              </a:extLst>
            </p:cNvPr>
            <p:cNvCxnSpPr>
              <a:cxnSpLocks/>
              <a:stCxn id="3" idx="3"/>
              <a:endCxn id="17" idx="1"/>
            </p:cNvCxnSpPr>
            <p:nvPr/>
          </p:nvCxnSpPr>
          <p:spPr>
            <a:xfrm>
              <a:off x="3892106" y="3447647"/>
              <a:ext cx="2175078" cy="498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69773017"/>
      </p:ext>
    </p:extLst>
  </p:cSld>
  <p:clrMapOvr>
    <a:masterClrMapping/>
  </p:clrMapOvr>
  <mc:AlternateContent xmlns:mc="http://schemas.openxmlformats.org/markup-compatibility/2006" xmlns:p14="http://schemas.microsoft.com/office/powerpoint/2010/main">
    <mc:Choice Requires="p14">
      <p:transition spd="slow" p14:dur="2000" advTm="32255"/>
    </mc:Choice>
    <mc:Fallback xmlns="">
      <p:transition spd="slow" advTm="32255"/>
    </mc:Fallback>
  </mc:AlternateContent>
</p:sld>
</file>

<file path=ppt/theme/theme1.xml><?xml version="1.0" encoding="utf-8"?>
<a:theme xmlns:a="http://schemas.openxmlformats.org/drawingml/2006/main" name="Sel-CoolMetal-white-BIZUDP-4-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BIZUDP-4-3" id="{AC618545-B774-4E0B-B1BF-B056EACEA12D}" vid="{AF307B06-4A4C-49C1-9F08-27BD83801A6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18796A-6A56-4B37-8439-51B0800452A4}">
  <we:reference id="wa200000113" version="1.0.0.0" store="ja-JP" storeType="OMEX"/>
  <we:alternateReferences>
    <we:reference id="WA200000113" version="1.0.0.0" store="ja-JP"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DAF086B08D2F1489ADA0A4C807ED8BF" ma:contentTypeVersion="14" ma:contentTypeDescription="新しいドキュメントを作成します。" ma:contentTypeScope="" ma:versionID="5057dfb44dce82cf8b198a1d7faaea5c">
  <xsd:schema xmlns:xsd="http://www.w3.org/2001/XMLSchema" xmlns:xs="http://www.w3.org/2001/XMLSchema" xmlns:p="http://schemas.microsoft.com/office/2006/metadata/properties" xmlns:ns3="8b55ed93-ffa6-4ac2-8f7d-5ecc95e71018" xmlns:ns4="aef2da04-3d21-4800-a836-15a0b29851c0" targetNamespace="http://schemas.microsoft.com/office/2006/metadata/properties" ma:root="true" ma:fieldsID="08a09a0cb70711ad5bb0749ceaf4d270" ns3:_="" ns4:_="">
    <xsd:import namespace="8b55ed93-ffa6-4ac2-8f7d-5ecc95e71018"/>
    <xsd:import namespace="aef2da04-3d21-4800-a836-15a0b29851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5ed93-ffa6-4ac2-8f7d-5ecc95e71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f2da04-3d21-4800-a836-15a0b29851c0"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55ed93-ffa6-4ac2-8f7d-5ecc95e71018" xsi:nil="true"/>
  </documentManagement>
</p:properties>
</file>

<file path=customXml/itemProps1.xml><?xml version="1.0" encoding="utf-8"?>
<ds:datastoreItem xmlns:ds="http://schemas.openxmlformats.org/officeDocument/2006/customXml" ds:itemID="{7F2DDF07-A42E-40F0-AA32-ED69A3C2DADA}">
  <ds:schemaRefs>
    <ds:schemaRef ds:uri="http://schemas.microsoft.com/office/2006/metadata/contentType"/>
    <ds:schemaRef ds:uri="http://schemas.microsoft.com/office/2006/metadata/properties/metaAttributes"/>
    <ds:schemaRef ds:uri="http://www.w3.org/2000/xmlns/"/>
    <ds:schemaRef ds:uri="http://www.w3.org/2001/XMLSchema"/>
    <ds:schemaRef ds:uri="8b55ed93-ffa6-4ac2-8f7d-5ecc95e71018"/>
    <ds:schemaRef ds:uri="aef2da04-3d21-4800-a836-15a0b29851c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7E440-5623-41C2-ABD1-2E44AA851AE4}">
  <ds:schemaRefs>
    <ds:schemaRef ds:uri="http://schemas.microsoft.com/sharepoint/v3/contenttype/forms"/>
  </ds:schemaRefs>
</ds:datastoreItem>
</file>

<file path=customXml/itemProps3.xml><?xml version="1.0" encoding="utf-8"?>
<ds:datastoreItem xmlns:ds="http://schemas.openxmlformats.org/officeDocument/2006/customXml" ds:itemID="{901331B2-12B7-4DA4-9C5C-A853D4521024}">
  <ds:schemaRefs>
    <ds:schemaRef ds:uri="aef2da04-3d21-4800-a836-15a0b29851c0"/>
    <ds:schemaRef ds:uri="http://purl.org/dc/elements/1.1/"/>
    <ds:schemaRef ds:uri="8b55ed93-ffa6-4ac2-8f7d-5ecc95e71018"/>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Sel-CoolMetal-white-BIZUDP-4-3</Template>
  <TotalTime>1183</TotalTime>
  <Words>3150</Words>
  <Application>Microsoft Office PowerPoint</Application>
  <PresentationFormat>ワイド画面</PresentationFormat>
  <Paragraphs>456</Paragraphs>
  <Slides>24</Slides>
  <Notes>23</Notes>
  <HiddenSlides>5</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Tahoma</vt:lpstr>
      <vt:lpstr>Source Sans Pro</vt:lpstr>
      <vt:lpstr>Arial</vt:lpstr>
      <vt:lpstr>BIZ UDPゴシック</vt:lpstr>
      <vt:lpstr>Sel-CoolMetal-white-BIZUDP-4-3</vt:lpstr>
      <vt:lpstr>定期的な脆弱性診断とチェックサムの検証を行う SPDXドキュメント管理ツールの作成</vt:lpstr>
      <vt:lpstr>背景</vt:lpstr>
      <vt:lpstr>SPDX</vt:lpstr>
      <vt:lpstr>SPDXのメリット</vt:lpstr>
      <vt:lpstr>SPDXにおけるファイル情報</vt:lpstr>
      <vt:lpstr>SPDXにおける パッケージ情報と依存関係情報</vt:lpstr>
      <vt:lpstr>SPDX利用者側の課題</vt:lpstr>
      <vt:lpstr>SPDXドキュメントの管理ツールの作成</vt:lpstr>
      <vt:lpstr>ツールの構成</vt:lpstr>
      <vt:lpstr>ツールの機能</vt:lpstr>
      <vt:lpstr>1. ソフトウェアのリストの管理</vt:lpstr>
      <vt:lpstr>2. 脆弱性診断</vt:lpstr>
      <vt:lpstr>3. チェックサムの検証</vt:lpstr>
      <vt:lpstr>ツールの手法の評価</vt:lpstr>
      <vt:lpstr>脆弱性診断</vt:lpstr>
      <vt:lpstr>チェックサムの検証</vt:lpstr>
      <vt:lpstr>ツールの性能の評価(１/2)</vt:lpstr>
      <vt:lpstr>ツールの性能の評価（2/2）</vt:lpstr>
      <vt:lpstr>まとめと今後の課題</vt:lpstr>
      <vt:lpstr>SBOMの最小要素</vt:lpstr>
      <vt:lpstr>既存ツール</vt:lpstr>
      <vt:lpstr>ツールの性能評価の対象</vt:lpstr>
      <vt:lpstr>脆弱性診断の処理速度</vt:lpstr>
      <vt:lpstr>チェックサムの検証の処理速度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岸本　理央</dc:creator>
  <cp:lastModifiedBy>KISHIMOTO Rio</cp:lastModifiedBy>
  <cp:revision>1</cp:revision>
  <dcterms:created xsi:type="dcterms:W3CDTF">2022-10-03T10:23:55Z</dcterms:created>
  <dcterms:modified xsi:type="dcterms:W3CDTF">2023-02-17T05:06:21Z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0x010100CDAF086B08D2F1489ADA0A4C807ED8BF</vt:lpwstr>
  </property>
</Properties>
</file>