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  <p:sldMasterId id="2147483714" r:id="rId2"/>
  </p:sldMasterIdLst>
  <p:notesMasterIdLst>
    <p:notesMasterId r:id="rId31"/>
  </p:notesMasterIdLst>
  <p:sldIdLst>
    <p:sldId id="256" r:id="rId3"/>
    <p:sldId id="257" r:id="rId4"/>
    <p:sldId id="276" r:id="rId5"/>
    <p:sldId id="259" r:id="rId6"/>
    <p:sldId id="277" r:id="rId7"/>
    <p:sldId id="300" r:id="rId8"/>
    <p:sldId id="278" r:id="rId9"/>
    <p:sldId id="279" r:id="rId10"/>
    <p:sldId id="274" r:id="rId11"/>
    <p:sldId id="270" r:id="rId12"/>
    <p:sldId id="281" r:id="rId13"/>
    <p:sldId id="293" r:id="rId14"/>
    <p:sldId id="273" r:id="rId15"/>
    <p:sldId id="301" r:id="rId16"/>
    <p:sldId id="288" r:id="rId17"/>
    <p:sldId id="296" r:id="rId18"/>
    <p:sldId id="295" r:id="rId19"/>
    <p:sldId id="272" r:id="rId20"/>
    <p:sldId id="291" r:id="rId21"/>
    <p:sldId id="262" r:id="rId22"/>
    <p:sldId id="283" r:id="rId23"/>
    <p:sldId id="299" r:id="rId24"/>
    <p:sldId id="289" r:id="rId25"/>
    <p:sldId id="297" r:id="rId26"/>
    <p:sldId id="294" r:id="rId27"/>
    <p:sldId id="298" r:id="rId28"/>
    <p:sldId id="271" r:id="rId29"/>
    <p:sldId id="284" r:id="rId30"/>
  </p:sldIdLst>
  <p:sldSz cx="9144000" cy="6858000" type="screen4x3"/>
  <p:notesSz cx="9939338" cy="6805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7E7"/>
    <a:srgbClr val="A0A0A0"/>
    <a:srgbClr val="FFF3A1"/>
    <a:srgbClr val="FFE54F"/>
    <a:srgbClr val="F1FF03"/>
    <a:srgbClr val="D7E400"/>
    <a:srgbClr val="CAE400"/>
    <a:srgbClr val="E6D58D"/>
    <a:srgbClr val="DEE3BD"/>
    <a:srgbClr val="E5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5"/>
    <p:restoredTop sz="75995"/>
  </p:normalViewPr>
  <p:slideViewPr>
    <p:cSldViewPr snapToGrid="0">
      <p:cViewPr varScale="1">
        <p:scale>
          <a:sx n="95" d="100"/>
          <a:sy n="95" d="100"/>
        </p:scale>
        <p:origin x="199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9" d="100"/>
          <a:sy n="129" d="100"/>
        </p:scale>
        <p:origin x="17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8" y="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37AC2-0D2B-6D41-8A29-FED1EAB8D4FD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631" y="3275086"/>
            <a:ext cx="7950078" cy="26794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430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8" y="6464300"/>
            <a:ext cx="4307742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79F47-9E8A-044A-AECB-BB79605EB7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915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ハイパーバイザ型</a:t>
            </a:r>
            <a:r>
              <a:rPr kumimoji="1" lang="en-US" altLang="ja-JP" dirty="0"/>
              <a:t> VirtualBox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654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197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「</a:t>
            </a:r>
            <a:r>
              <a:rPr kumimoji="1" lang="en-US" altLang="ja-JP" dirty="0"/>
              <a:t>Type-2</a:t>
            </a:r>
            <a:r>
              <a:rPr kumimoji="1" lang="ja-JP" altLang="en-US"/>
              <a:t>って何？」って言われるから，軽く説明した方がいいかも．</a:t>
            </a:r>
            <a:endParaRPr kumimoji="1" lang="en-US" altLang="ja-JP" dirty="0"/>
          </a:p>
          <a:p>
            <a:r>
              <a:rPr kumimoji="1" lang="ja-JP" altLang="en-US"/>
              <a:t>一応，説明しておく．</a:t>
            </a:r>
            <a:endParaRPr kumimoji="1" lang="en-US" altLang="ja-JP" dirty="0"/>
          </a:p>
          <a:p>
            <a:r>
              <a:rPr kumimoji="1" lang="ja-JP" altLang="en-US"/>
              <a:t>私が提案した．</a:t>
            </a:r>
            <a:r>
              <a:rPr kumimoji="1" lang="en-US" altLang="ja-JP" dirty="0" err="1"/>
              <a:t>Dockerfile</a:t>
            </a:r>
            <a:r>
              <a:rPr kumimoji="1" lang="ja-JP" altLang="en-US"/>
              <a:t>における</a:t>
            </a:r>
            <a:r>
              <a:rPr kumimoji="1" lang="en-US" altLang="ja-JP" dirty="0"/>
              <a:t>Type-2</a:t>
            </a:r>
            <a:r>
              <a:rPr kumimoji="1" lang="ja-JP" altLang="en-US"/>
              <a:t>の定義は，トークンレベルで異なるにもかかわらず同じように振る舞うクローン．</a:t>
            </a:r>
            <a:endParaRPr kumimoji="1" lang="en-US" altLang="ja-JP" dirty="0"/>
          </a:p>
          <a:p>
            <a:r>
              <a:rPr kumimoji="1" lang="ja-JP" altLang="en-US"/>
              <a:t>一般に言われている</a:t>
            </a:r>
            <a:r>
              <a:rPr kumimoji="1" lang="en-US" altLang="ja-JP" dirty="0"/>
              <a:t>Type-2</a:t>
            </a:r>
            <a:r>
              <a:rPr kumimoji="1" lang="ja-JP" altLang="en-US"/>
              <a:t>の定義と異なるから，ここはスライドに入れるべき．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989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240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656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819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/>
              <a:t>Dockerfile</a:t>
            </a:r>
            <a:r>
              <a:rPr kumimoji="1" lang="ja-JP" altLang="en-US"/>
              <a:t>にコードクローンが存在することによる弊害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17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関数で可読性上げれる</a:t>
            </a:r>
            <a:endParaRPr kumimoji="1" lang="en-US" altLang="ja-JP" dirty="0"/>
          </a:p>
          <a:p>
            <a:r>
              <a:rPr kumimoji="1" lang="ja-JP" altLang="en-US"/>
              <a:t>複数のテンプレートなどを一箇所にまとめることができる→保守性の向上</a:t>
            </a:r>
            <a:endParaRPr kumimoji="1" lang="en-US" altLang="ja-JP" dirty="0"/>
          </a:p>
          <a:p>
            <a:r>
              <a:rPr kumimoji="1" lang="ja-JP" altLang="en-US"/>
              <a:t>生成器：可読性低い→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63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408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144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急に</a:t>
            </a:r>
            <a:r>
              <a:rPr kumimoji="1" lang="en-US" altLang="ja-JP" dirty="0"/>
              <a:t>JavaScript</a:t>
            </a:r>
            <a:r>
              <a:rPr kumimoji="1" lang="ja-JP" altLang="en-US"/>
              <a:t>が出てきて意味がわからない．</a:t>
            </a:r>
            <a:endParaRPr kumimoji="1" lang="en-US" altLang="ja-JP" dirty="0"/>
          </a:p>
          <a:p>
            <a:r>
              <a:rPr kumimoji="1" lang="ja-JP" altLang="en-US"/>
              <a:t>例って言われると，</a:t>
            </a:r>
            <a:r>
              <a:rPr kumimoji="1" lang="en-US" altLang="ja-JP" dirty="0" err="1"/>
              <a:t>Dockerfile</a:t>
            </a:r>
            <a:r>
              <a:rPr kumimoji="1" lang="ja-JP" altLang="en-US"/>
              <a:t>におけるメタ言語が既にあって，その一例を紹介するのかと勘違いする．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/>
              <a:t>「</a:t>
            </a:r>
            <a:r>
              <a:rPr kumimoji="1" lang="en-US" altLang="ja-JP" dirty="0"/>
              <a:t>TypeScript</a:t>
            </a:r>
            <a:r>
              <a:rPr kumimoji="1" lang="ja-JP" altLang="en-US"/>
              <a:t>から着想を得た」みたいな形で話し，スライド上も「なぜメタ言語なのか」の方を重視して書くべき．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46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なんでこの評価がいいの？</a:t>
            </a:r>
            <a:r>
              <a:rPr kumimoji="1" lang="en-US" altLang="ja-JP" dirty="0">
                <a:sym typeface="Wingdings" pitchFamily="2" charset="2"/>
              </a:rPr>
              <a:t></a:t>
            </a:r>
            <a:r>
              <a:rPr kumimoji="1" lang="ja-JP" altLang="en-US">
                <a:sym typeface="Wingdings" pitchFamily="2" charset="2"/>
              </a:rPr>
              <a:t>多分ここが一番突かれると思う．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987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なんでこの評価がいいの？</a:t>
            </a:r>
            <a:r>
              <a:rPr kumimoji="1" lang="en-US" altLang="ja-JP" dirty="0">
                <a:sym typeface="Wingdings" pitchFamily="2" charset="2"/>
              </a:rPr>
              <a:t></a:t>
            </a:r>
            <a:r>
              <a:rPr kumimoji="1" lang="ja-JP" altLang="en-US">
                <a:sym typeface="Wingdings" pitchFamily="2" charset="2"/>
              </a:rPr>
              <a:t>多分ここが一番突かれると思う．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79F47-9E8A-044A-AECB-BB79605EB71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067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 sz="3200">
                <a:solidFill>
                  <a:schemeClr val="tx2">
                    <a:lumMod val="50000"/>
                  </a:schemeClr>
                </a:solidFill>
                <a:latin typeface="+mn-ea"/>
                <a:ea typeface="+mn-ea"/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9946-39CA-4201-95E6-ED803B65F3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855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B1BB-CC31-4466-8D20-DB8CDA55D1C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577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00C05-A331-4ABC-BD64-94401D814D2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5435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B1BF63-66B0-F0B1-8864-C4972589D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F658899-5E80-0D10-3645-0A7AE4974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4D260B-906D-5F72-F7F9-66F17BFBF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D10F6C-90BD-2043-E808-1DCF8F89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6E991D-7903-7F38-074F-12AC4F36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141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D0DF63-1D17-CA99-F954-4E2B7C967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30266E-B56D-1BA5-DCA7-3A885CD8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C9537A-C6A9-4C09-6DF9-D650676BE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FA4A9F-5DBB-5FA2-1089-1522C0771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7580CE-18A7-DA7D-0C60-0F77A6DD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878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7D554D-B845-74AA-EC87-9C7007F1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CFB461-3803-E4A0-E634-6D9F5426E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93BAF-6C77-E7B3-3A6E-B4114E556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940FD6-F70C-D26D-E3AB-2B0818C4C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63E9B3-9F3B-E4F6-C3FC-3C029F21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804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B5368D-9D05-0743-DEF4-ADBE80B3B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C84E04-16BA-A360-36AC-C84CDF94A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4AB87D-9636-C675-B4BA-CFA2ABB76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1805A-9723-19B9-EEE1-923784DCD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5453F3-7F2D-E7F3-6849-885F1E2B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58F33E-B10A-BB32-F439-9809E256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47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9D50C8-69C4-AF62-D958-A3292CC1F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F2F73A-6C69-426E-E42E-4E97D80C9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1DCC62-302F-586B-C81B-3CFF99CF1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0F2684-4546-CC19-9595-5673F9CB71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F2B93A8-C54A-F67D-4A2C-0B4729BAE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3C0F613-A402-95DD-1AC2-4FB4F21F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BE66182-2DAC-0D87-3EC1-29AC76976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A7716BF-62F8-11A3-351E-C8E3BC9B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389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E193D6-A53D-59E0-B24B-37BD7AD03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E4817B6-BAD5-B97E-1421-5FEBDBEA7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95638F-67CC-28CD-4440-B703351B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D1DA65-663D-26AB-8C9E-5FB05A3CE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353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41E460F-AADB-4923-6206-ED6BA1D53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F98ED2D-249E-F50E-A316-A7D29C2EF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C767FB-D29F-F087-A3C7-8721915D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501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F5302D-2B52-99D8-AE49-B11A7B65B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B95FB-313A-E131-C260-A24AFE6C3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A17D31-F9A4-AB26-B24A-61512AEBD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FA05CF-7FD4-EFE4-9C44-4172D849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D6A41B-258E-85B9-2B31-40AE9B7B6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FA421B-334D-228D-86BA-D56381048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3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2756" y="274638"/>
            <a:ext cx="821848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6325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A821C2-AE3A-C138-7B57-7B66BF458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EE3CB1-50D0-4234-A81D-E61C4A4DD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A0D215-B2B2-6698-3CD7-92B7C8D1B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53BF87-0052-4D9E-CC58-B05B2E7BE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6018B6-48B4-9258-2C97-C5030F71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A79943-DD40-2FAE-251D-5B89D865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958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3C893E-B575-6781-5F82-D1FF14B3C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828C55-6832-1B8E-E2AC-B1AF0730C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ACFFC0-34DD-E822-BE19-34057F51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033850-77D6-2150-F4C9-6159E7987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F709CD-DB3D-85E8-70F8-5A44C571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736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8A7E564-AFB7-1E5D-1685-3226F8AA53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8391F4-2443-DB62-10E0-F1206944D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96C8C6-6206-3938-2900-28B594928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4EF614-BCB1-D3C3-02F1-874CFC84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4E0AD0-66DC-8B86-322C-9B280210B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310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3B5E-D961-41DE-BBB0-6E96BF638B4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B35D8-484E-4EBA-BCFF-44E4FD2D493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448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440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84F58-92E9-475B-A17B-82F418F27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1A55-2728-4ACE-9CB0-EBAA801FBF8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04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7A2E-6C18-485D-8E0D-228A15F7639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855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Feb/14/2023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E538B-CBDB-42C1-AF1E-013E5A4EB53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95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195263B-2BD8-4C58-AEC2-2E9988DA87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13818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D6F810-D2F9-919D-5660-1FE0CB6F5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F2742D-D37A-4016-E07A-9DFBE508F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DC0927-B93F-88A5-23D5-55FFAD78E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D9505-4688-A847-85AF-269EF475F6DB}" type="datetimeFigureOut">
              <a:rPr kumimoji="1" lang="ja-JP" altLang="en-US" smtClean="0"/>
              <a:t>2023/2/14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8E3F2F-DA4A-ED60-EC3E-1D15C7F1E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5F983A-D75C-1C2A-2296-DD3E59561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159F9-BBB4-6E4E-AC40-3765FE8F6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16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0.svg"/><Relationship Id="rId4" Type="http://schemas.openxmlformats.org/officeDocument/2006/relationships/image" Target="../media/image12.sv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0.svg"/><Relationship Id="rId4" Type="http://schemas.openxmlformats.org/officeDocument/2006/relationships/image" Target="../media/image12.svg"/><Relationship Id="rId9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rvey.stackoverflow.co/2022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docker.jp/develop/develop-images/dockerfile_best-practice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docker-library/python/commit/af2cf72d9c6c304d041c88db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27273412/cannot-install-packages-inside-docker-ubuntu-image/27273543#2727354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017A67-81F0-7CC9-A1E1-467CE865A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3200" dirty="0" err="1">
                <a:solidFill>
                  <a:schemeClr val="tx2">
                    <a:lumMod val="50000"/>
                  </a:schemeClr>
                </a:solidFill>
                <a:latin typeface="Helvetica" pitchFamily="2" charset="0"/>
                <a:ea typeface="Yu Gothic" panose="020B0400000000000000" pitchFamily="34" charset="-128"/>
              </a:rPr>
              <a:t>Dockerfile</a:t>
            </a:r>
            <a:r>
              <a:rPr lang="ja-JP" altLang="en-US">
                <a:latin typeface="Helvetica" pitchFamily="2" charset="0"/>
                <a:ea typeface="Yu Gothic" panose="020B0400000000000000" pitchFamily="34" charset="-128"/>
              </a:rPr>
              <a:t>の保守性改善を目的とした</a:t>
            </a:r>
            <a:br>
              <a:rPr lang="en-US" altLang="ja-JP" dirty="0">
                <a:latin typeface="Helvetica" pitchFamily="2" charset="0"/>
                <a:ea typeface="Yu Gothic" panose="020B0400000000000000" pitchFamily="34" charset="-128"/>
              </a:rPr>
            </a:br>
            <a:r>
              <a:rPr lang="ja-JP" altLang="en-US">
                <a:latin typeface="Helvetica" pitchFamily="2" charset="0"/>
                <a:ea typeface="Yu Gothic" panose="020B0400000000000000" pitchFamily="34" charset="-128"/>
              </a:rPr>
              <a:t>言語</a:t>
            </a:r>
            <a:r>
              <a:rPr lang="en-US" altLang="ja-JP" dirty="0">
                <a:latin typeface="Helvetica" pitchFamily="2" charset="0"/>
                <a:ea typeface="Yu Gothic" panose="020B0400000000000000" pitchFamily="34" charset="-128"/>
              </a:rPr>
              <a:t>Myriad</a:t>
            </a:r>
            <a:r>
              <a:rPr lang="ja-JP" altLang="en-US">
                <a:latin typeface="Helvetica" pitchFamily="2" charset="0"/>
                <a:ea typeface="Yu Gothic" panose="020B0400000000000000" pitchFamily="34" charset="-128"/>
              </a:rPr>
              <a:t>の提案とその処理系の試作</a:t>
            </a:r>
            <a:endParaRPr kumimoji="1" lang="ja-JP" altLang="en-US" sz="3200">
              <a:solidFill>
                <a:schemeClr val="tx2">
                  <a:lumMod val="50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30F8501-480A-DD78-95DD-4202638E4F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573462"/>
            <a:ext cx="6400800" cy="2475645"/>
          </a:xfrm>
        </p:spPr>
        <p:txBody>
          <a:bodyPr/>
          <a:lstStyle/>
          <a:p>
            <a:pPr algn="l"/>
            <a:r>
              <a:rPr kumimoji="1"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特別研究報告会</a:t>
            </a:r>
            <a:endParaRPr kumimoji="1" lang="en-US" altLang="ja-JP" sz="28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l"/>
            <a:r>
              <a:rPr kumimoji="1" lang="en-US" altLang="ja-JP" sz="2800" dirty="0">
                <a:latin typeface="Yu Gothic" panose="020B0400000000000000" pitchFamily="34" charset="-128"/>
                <a:ea typeface="Yu Gothic" panose="020B0400000000000000" pitchFamily="34" charset="-128"/>
              </a:rPr>
              <a:t>2023</a:t>
            </a:r>
            <a:r>
              <a:rPr kumimoji="1"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年</a:t>
            </a:r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2</a:t>
            </a:r>
            <a:r>
              <a:rPr kumimoji="1"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月</a:t>
            </a:r>
            <a:r>
              <a:rPr kumimoji="1" lang="en-US" altLang="ja-JP" sz="2800" dirty="0">
                <a:latin typeface="Yu Gothic" panose="020B0400000000000000" pitchFamily="34" charset="-128"/>
                <a:ea typeface="Yu Gothic" panose="020B0400000000000000" pitchFamily="34" charset="-128"/>
              </a:rPr>
              <a:t>14</a:t>
            </a:r>
            <a:r>
              <a:rPr kumimoji="1"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日</a:t>
            </a:r>
            <a:endParaRPr kumimoji="1" lang="en-US" altLang="ja-JP" sz="28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l"/>
            <a:r>
              <a:rPr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肥後研究室</a:t>
            </a:r>
            <a:r>
              <a:rPr lang="en-US" altLang="ja-JP" sz="2800" dirty="0">
                <a:latin typeface="Yu Gothic" panose="020B0400000000000000" pitchFamily="34" charset="-128"/>
                <a:ea typeface="Yu Gothic" panose="020B0400000000000000" pitchFamily="34" charset="-128"/>
              </a:rPr>
              <a:t> B4</a:t>
            </a:r>
          </a:p>
          <a:p>
            <a:pPr algn="l"/>
            <a:r>
              <a:rPr kumimoji="1"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山本貴之</a:t>
            </a:r>
          </a:p>
        </p:txBody>
      </p:sp>
    </p:spTree>
    <p:extLst>
      <p:ext uri="{BB962C8B-B14F-4D97-AF65-F5344CB8AC3E}">
        <p14:creationId xmlns:p14="http://schemas.microsoft.com/office/powerpoint/2010/main" val="329409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CDCA15-CB03-B4A7-1781-D211014B0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言語</a:t>
            </a:r>
            <a:r>
              <a:rPr kumimoji="1" lang="en-US" altLang="ja-JP" dirty="0">
                <a:latin typeface="Helvetica" pitchFamily="2" charset="0"/>
                <a:ea typeface="+mn-ea"/>
              </a:rPr>
              <a:t>Myriad</a:t>
            </a:r>
            <a:r>
              <a:rPr kumimoji="1" lang="ja-JP" altLang="en-US">
                <a:latin typeface="+mn-ea"/>
                <a:ea typeface="+mn-ea"/>
              </a:rPr>
              <a:t>の提案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082B51-DC78-E8C0-BEF7-841B8747E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49A6AC-C1ED-F6F5-E0C9-4487BA128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pic>
        <p:nvPicPr>
          <p:cNvPr id="11" name="グラフィックス 10" descr="ドキュメント 枠線">
            <a:extLst>
              <a:ext uri="{FF2B5EF4-FFF2-40B4-BE49-F238E27FC236}">
                <a16:creationId xmlns:a16="http://schemas.microsoft.com/office/drawing/2014/main" id="{310CAE61-99FE-B4B1-8F88-6461CF00BD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9134" y="2977235"/>
            <a:ext cx="1484996" cy="1484996"/>
          </a:xfrm>
          <a:prstGeom prst="rect">
            <a:avLst/>
          </a:prstGeom>
        </p:spPr>
      </p:pic>
      <p:pic>
        <p:nvPicPr>
          <p:cNvPr id="12" name="グラフィックス 11" descr="ドキュメント 枠線">
            <a:extLst>
              <a:ext uri="{FF2B5EF4-FFF2-40B4-BE49-F238E27FC236}">
                <a16:creationId xmlns:a16="http://schemas.microsoft.com/office/drawing/2014/main" id="{84318A17-1F78-F467-98B2-DB8B63AB7F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9789" y="3001723"/>
            <a:ext cx="1484996" cy="1484996"/>
          </a:xfrm>
          <a:prstGeom prst="rect">
            <a:avLst/>
          </a:prstGeom>
        </p:spPr>
      </p:pic>
      <p:pic>
        <p:nvPicPr>
          <p:cNvPr id="24" name="グラフィックス 23" descr="再生 単色塗りつぶし">
            <a:extLst>
              <a:ext uri="{FF2B5EF4-FFF2-40B4-BE49-F238E27FC236}">
                <a16:creationId xmlns:a16="http://schemas.microsoft.com/office/drawing/2014/main" id="{E27EE054-354D-EC34-EC60-69A181C72A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08471" y="3432328"/>
            <a:ext cx="398628" cy="623786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B739D78-A0FE-6313-A054-EC55ECA87765}"/>
              </a:ext>
            </a:extLst>
          </p:cNvPr>
          <p:cNvSpPr txBox="1"/>
          <p:nvPr/>
        </p:nvSpPr>
        <p:spPr>
          <a:xfrm>
            <a:off x="1105700" y="4484862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>
                <a:latin typeface="Helvetica" pitchFamily="2" charset="0"/>
                <a:ea typeface="+mn-ea"/>
              </a:rPr>
              <a:t>Myriad</a:t>
            </a:r>
            <a:endParaRPr kumimoji="1" lang="en-US" altLang="ja-JP" sz="2000" dirty="0">
              <a:latin typeface="Helvetica" pitchFamily="2" charset="0"/>
              <a:ea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5CCD67A-B925-DCC7-57C9-F248890C4955}"/>
              </a:ext>
            </a:extLst>
          </p:cNvPr>
          <p:cNvSpPr txBox="1"/>
          <p:nvPr/>
        </p:nvSpPr>
        <p:spPr>
          <a:xfrm>
            <a:off x="2519458" y="4484236"/>
            <a:ext cx="1326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err="1">
                <a:latin typeface="Helvetica" pitchFamily="2" charset="0"/>
                <a:ea typeface="+mn-ea"/>
              </a:rPr>
              <a:t>Dockerfile</a:t>
            </a:r>
            <a:endParaRPr kumimoji="1" lang="ja-JP" altLang="en-US" sz="2000">
              <a:latin typeface="Helvetica" pitchFamily="2" charset="0"/>
              <a:ea typeface="+mn-ea"/>
            </a:endParaRPr>
          </a:p>
        </p:txBody>
      </p:sp>
      <p:sp>
        <p:nvSpPr>
          <p:cNvPr id="32" name="環状矢印 31">
            <a:extLst>
              <a:ext uri="{FF2B5EF4-FFF2-40B4-BE49-F238E27FC236}">
                <a16:creationId xmlns:a16="http://schemas.microsoft.com/office/drawing/2014/main" id="{693A2691-0952-3588-67C7-A9C924A09F3D}"/>
              </a:ext>
            </a:extLst>
          </p:cNvPr>
          <p:cNvSpPr/>
          <p:nvPr/>
        </p:nvSpPr>
        <p:spPr>
          <a:xfrm>
            <a:off x="1933925" y="2512519"/>
            <a:ext cx="978408" cy="978408"/>
          </a:xfrm>
          <a:prstGeom prst="circularArrow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1ED4B48-7E79-05BB-AE01-364F8ED9375B}"/>
              </a:ext>
            </a:extLst>
          </p:cNvPr>
          <p:cNvSpPr txBox="1"/>
          <p:nvPr/>
        </p:nvSpPr>
        <p:spPr>
          <a:xfrm>
            <a:off x="1715219" y="2195468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+mn-ea"/>
                <a:ea typeface="+mn-ea"/>
              </a:rPr>
              <a:t>コンパイル</a:t>
            </a:r>
            <a:endParaRPr kumimoji="1" lang="ja-JP" altLang="en-US" sz="2000"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85E909D0-C089-5C33-718A-F5D01C943C06}"/>
              </a:ext>
            </a:extLst>
          </p:cNvPr>
          <p:cNvSpPr/>
          <p:nvPr/>
        </p:nvSpPr>
        <p:spPr>
          <a:xfrm>
            <a:off x="4543457" y="2625524"/>
            <a:ext cx="4205256" cy="219985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b="1" dirty="0">
                <a:latin typeface="+mn-ea"/>
                <a:ea typeface="+mn-ea"/>
              </a:rPr>
              <a:t>TypeScript</a:t>
            </a:r>
            <a:r>
              <a:rPr kumimoji="1" lang="ja-JP" altLang="en-US" b="1">
                <a:latin typeface="+mn-ea"/>
                <a:ea typeface="+mn-ea"/>
              </a:rPr>
              <a:t>からの</a:t>
            </a:r>
            <a:r>
              <a:rPr lang="ja-JP" altLang="en-US" b="1">
                <a:latin typeface="+mn-ea"/>
              </a:rPr>
              <a:t>着想</a:t>
            </a:r>
            <a:endParaRPr kumimoji="1" lang="en-US" altLang="ja-JP" b="1" dirty="0">
              <a:latin typeface="+mn-ea"/>
              <a:ea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000">
                <a:latin typeface="+mn-ea"/>
                <a:ea typeface="+mn-ea"/>
              </a:rPr>
              <a:t>型の静的チェック</a:t>
            </a:r>
            <a:endParaRPr kumimoji="1" lang="en-US" altLang="ja-JP" sz="2000" dirty="0">
              <a:latin typeface="+mn-ea"/>
              <a:ea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000">
                <a:latin typeface="+mn-ea"/>
                <a:ea typeface="+mn-ea"/>
              </a:rPr>
              <a:t>バグ削減</a:t>
            </a:r>
            <a:endParaRPr kumimoji="1" lang="en-US" altLang="ja-JP" sz="2000" dirty="0">
              <a:latin typeface="+mn-ea"/>
              <a:ea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000" dirty="0">
                <a:latin typeface="+mn-ea"/>
                <a:ea typeface="+mn-ea"/>
              </a:rPr>
              <a:t>Web</a:t>
            </a:r>
            <a:r>
              <a:rPr kumimoji="1" lang="ja-JP" altLang="en-US" sz="2000">
                <a:latin typeface="+mn-ea"/>
                <a:ea typeface="+mn-ea"/>
              </a:rPr>
              <a:t>業界などで広く使用</a:t>
            </a:r>
            <a:endParaRPr kumimoji="1" lang="en-US" altLang="ja-JP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64108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2D8BC5-F75D-C3A5-2F98-6DAA794AA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関数によるモジュール化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845B13-875C-F686-E943-9D42CE187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9404A1-EA92-EA6D-E5DD-8EFBE9ADD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4CF5E1-57EF-299A-DECB-089A24CF6524}"/>
              </a:ext>
            </a:extLst>
          </p:cNvPr>
          <p:cNvSpPr/>
          <p:nvPr/>
        </p:nvSpPr>
        <p:spPr>
          <a:xfrm>
            <a:off x="130936" y="2156254"/>
            <a:ext cx="4871424" cy="4179458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endParaRPr kumimoji="1" lang="en-US" altLang="ja-JP" sz="18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 set –</a:t>
            </a:r>
            <a:r>
              <a:rPr kumimoji="1" lang="en-US" altLang="ja-JP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eux</a:t>
            </a:r>
            <a:r>
              <a:rPr kumimoji="1"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\</a:t>
            </a:r>
          </a:p>
          <a:p>
            <a:r>
              <a:rPr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&amp;&amp; </a:t>
            </a:r>
            <a:r>
              <a:rPr kumimoji="1"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apt-get update \</a:t>
            </a:r>
          </a:p>
          <a:p>
            <a:r>
              <a:rPr kumimoji="1"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&amp;&amp; apt-get install –y</a:t>
            </a:r>
          </a:p>
          <a:p>
            <a:r>
              <a:rPr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--no-install-recommends \</a:t>
            </a:r>
            <a:endParaRPr kumimoji="1" lang="en-US" altLang="ja-JP" sz="18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curl </a:t>
            </a:r>
            <a:r>
              <a:rPr kumimoji="1"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</a:p>
          <a:p>
            <a:r>
              <a:rPr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&amp;&amp; apt-get –y clean</a:t>
            </a:r>
          </a:p>
          <a:p>
            <a:r>
              <a:rPr kumimoji="1" lang="en-US" altLang="ja-JP" sz="18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&amp;&amp; rm –rf /var/lib/apt/lists/*</a:t>
            </a:r>
            <a:endParaRPr lang="en" altLang="ja-JP" sz="18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" altLang="ja-JP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BB6E51C-3305-DEEC-2AA6-EB35837BF250}"/>
              </a:ext>
            </a:extLst>
          </p:cNvPr>
          <p:cNvSpPr/>
          <p:nvPr/>
        </p:nvSpPr>
        <p:spPr>
          <a:xfrm>
            <a:off x="5400989" y="2156253"/>
            <a:ext cx="3612076" cy="4179459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ja-JP" altLang="en-US" sz="18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関数宣言</a:t>
            </a:r>
            <a:endParaRPr lang="en-US" altLang="ja-JP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aptGetInstall</a:t>
            </a:r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(package) {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RUN …\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&amp;&amp; apt-get …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--no-install… \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${package} \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" altLang="ja-JP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main(){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" altLang="ja-JP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" altLang="ja-JP" sz="1800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aptGetInstall</a:t>
            </a:r>
            <a:r>
              <a:rPr lang="en" altLang="ja-JP" sz="1800" dirty="0">
                <a:solidFill>
                  <a:schemeClr val="accent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(“curl”)</a:t>
            </a:r>
          </a:p>
          <a:p>
            <a:r>
              <a:rPr lang="en" altLang="ja-JP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  <a:p>
            <a:r>
              <a:rPr lang="en" altLang="ja-JP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" altLang="ja-JP" sz="18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" name="グラフィックス 7" descr="再生 単色塗りつぶし">
            <a:extLst>
              <a:ext uri="{FF2B5EF4-FFF2-40B4-BE49-F238E27FC236}">
                <a16:creationId xmlns:a16="http://schemas.microsoft.com/office/drawing/2014/main" id="{689CD919-F9FD-FF79-492A-FD89AFCBD8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02360" y="3429000"/>
            <a:ext cx="398628" cy="62378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08A0493-3658-C7B5-7DBE-4C5A4EFDE2FC}"/>
              </a:ext>
            </a:extLst>
          </p:cNvPr>
          <p:cNvSpPr txBox="1"/>
          <p:nvPr/>
        </p:nvSpPr>
        <p:spPr>
          <a:xfrm>
            <a:off x="1789031" y="1694589"/>
            <a:ext cx="1555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latin typeface="Helvetica" pitchFamily="2" charset="0"/>
              </a:rPr>
              <a:t>Dockerfile</a:t>
            </a:r>
            <a:endParaRPr kumimoji="1" lang="ja-JP" altLang="en-US">
              <a:latin typeface="Helvetica" pitchFamily="2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5E8A3F-EDF6-FB7C-4425-D69BF5F83B22}"/>
              </a:ext>
            </a:extLst>
          </p:cNvPr>
          <p:cNvSpPr txBox="1"/>
          <p:nvPr/>
        </p:nvSpPr>
        <p:spPr>
          <a:xfrm>
            <a:off x="6754050" y="1694589"/>
            <a:ext cx="1109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Helvetica" pitchFamily="2" charset="0"/>
              </a:rPr>
              <a:t>Myriad</a:t>
            </a:r>
            <a:endParaRPr kumimoji="1" lang="ja-JP" altLang="en-US">
              <a:latin typeface="Helvetica" pitchFamily="2" charset="0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DD8E693E-3F3A-B5B6-B3FA-DFD3DE31A6B8}"/>
              </a:ext>
            </a:extLst>
          </p:cNvPr>
          <p:cNvCxnSpPr>
            <a:cxnSpLocks/>
          </p:cNvCxnSpPr>
          <p:nvPr/>
        </p:nvCxnSpPr>
        <p:spPr>
          <a:xfrm>
            <a:off x="130936" y="2649070"/>
            <a:ext cx="0" cy="2084294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661333C1-8D95-BBD7-B9B7-8367BFE46434}"/>
              </a:ext>
            </a:extLst>
          </p:cNvPr>
          <p:cNvCxnSpPr>
            <a:cxnSpLocks/>
          </p:cNvCxnSpPr>
          <p:nvPr/>
        </p:nvCxnSpPr>
        <p:spPr>
          <a:xfrm>
            <a:off x="4989861" y="2649070"/>
            <a:ext cx="0" cy="2084294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89A01158-256C-D39A-D908-F487B66DB6C0}"/>
              </a:ext>
            </a:extLst>
          </p:cNvPr>
          <p:cNvCxnSpPr/>
          <p:nvPr/>
        </p:nvCxnSpPr>
        <p:spPr>
          <a:xfrm>
            <a:off x="130936" y="4733364"/>
            <a:ext cx="4858925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3CA8B2B-392F-B0E1-97DF-FDCBB7880DDF}"/>
              </a:ext>
            </a:extLst>
          </p:cNvPr>
          <p:cNvCxnSpPr/>
          <p:nvPr/>
        </p:nvCxnSpPr>
        <p:spPr>
          <a:xfrm>
            <a:off x="130936" y="2649070"/>
            <a:ext cx="4858925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97E461BE-C9D3-FE20-6DEA-F18BED80FDE2}"/>
              </a:ext>
            </a:extLst>
          </p:cNvPr>
          <p:cNvCxnSpPr>
            <a:cxnSpLocks/>
          </p:cNvCxnSpPr>
          <p:nvPr/>
        </p:nvCxnSpPr>
        <p:spPr>
          <a:xfrm>
            <a:off x="9013065" y="2492188"/>
            <a:ext cx="0" cy="197895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04ACAD07-0AB7-2F6F-3B1C-C51D672BCD30}"/>
              </a:ext>
            </a:extLst>
          </p:cNvPr>
          <p:cNvCxnSpPr>
            <a:cxnSpLocks/>
          </p:cNvCxnSpPr>
          <p:nvPr/>
        </p:nvCxnSpPr>
        <p:spPr>
          <a:xfrm>
            <a:off x="5400988" y="2492188"/>
            <a:ext cx="0" cy="197895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9B0EA7B1-1731-B07A-DB0A-1CD67D61FCFE}"/>
              </a:ext>
            </a:extLst>
          </p:cNvPr>
          <p:cNvCxnSpPr>
            <a:cxnSpLocks/>
          </p:cNvCxnSpPr>
          <p:nvPr/>
        </p:nvCxnSpPr>
        <p:spPr>
          <a:xfrm>
            <a:off x="5400988" y="2492188"/>
            <a:ext cx="361207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BA4FEF0D-97F7-56A5-E29C-4C20C3A1435B}"/>
              </a:ext>
            </a:extLst>
          </p:cNvPr>
          <p:cNvCxnSpPr>
            <a:cxnSpLocks/>
          </p:cNvCxnSpPr>
          <p:nvPr/>
        </p:nvCxnSpPr>
        <p:spPr>
          <a:xfrm>
            <a:off x="5400988" y="4471147"/>
            <a:ext cx="361207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7880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0285A3-C40F-7388-250C-CA904CAD3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作成したライブラリ一覧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8D5B95-55A6-4B49-57C1-2BE27F9DF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D90FE73-4A30-19F8-30E1-5DE8744C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FAB235B5-FEC2-45F1-63A7-6904DC364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733366"/>
              </p:ext>
            </p:extLst>
          </p:nvPr>
        </p:nvGraphicFramePr>
        <p:xfrm>
          <a:off x="228601" y="2100293"/>
          <a:ext cx="8754034" cy="38131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58738">
                  <a:extLst>
                    <a:ext uri="{9D8B030D-6E8A-4147-A177-3AD203B41FA5}">
                      <a16:colId xmlns:a16="http://schemas.microsoft.com/office/drawing/2014/main" val="3531820015"/>
                    </a:ext>
                  </a:extLst>
                </a:gridCol>
                <a:gridCol w="5895296">
                  <a:extLst>
                    <a:ext uri="{9D8B030D-6E8A-4147-A177-3AD203B41FA5}">
                      <a16:colId xmlns:a16="http://schemas.microsoft.com/office/drawing/2014/main" val="3792109549"/>
                    </a:ext>
                  </a:extLst>
                </a:gridCol>
              </a:tblGrid>
              <a:tr h="635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/>
                        <a:t>ライブラリ名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/>
                        <a:t>機能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6367273"/>
                  </a:ext>
                </a:extLst>
              </a:tr>
              <a:tr h="63551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gitCloneAndMoveToDir</a:t>
                      </a:r>
                      <a:endParaRPr kumimoji="1" lang="ja-JP" altLang="en-US" sz="200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>
                          <a:latin typeface="Helvetica" pitchFamily="2" charset="0"/>
                        </a:rPr>
                        <a:t>Git</a:t>
                      </a:r>
                      <a:r>
                        <a:rPr kumimoji="1" lang="ja-JP" altLang="en-US" sz="2000"/>
                        <a:t>リポジトリをクローン→ディレクトリ移動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642924"/>
                  </a:ext>
                </a:extLst>
              </a:tr>
              <a:tr h="63551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makeWithWget</a:t>
                      </a:r>
                      <a:endParaRPr kumimoji="1" lang="ja-JP" altLang="en-US" sz="200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wget</a:t>
                      </a:r>
                      <a:r>
                        <a:rPr kumimoji="1" lang="ja-JP" altLang="en-US" sz="2000">
                          <a:latin typeface="Helvetica" pitchFamily="2" charset="0"/>
                        </a:rPr>
                        <a:t>でソースコード取得→</a:t>
                      </a:r>
                      <a:r>
                        <a:rPr kumimoji="1" lang="en-US" altLang="ja-JP" sz="2000" dirty="0">
                          <a:latin typeface="Helvetica" pitchFamily="2" charset="0"/>
                        </a:rPr>
                        <a:t>make</a:t>
                      </a:r>
                      <a:r>
                        <a:rPr kumimoji="1" lang="ja-JP" altLang="en-US" sz="2000">
                          <a:latin typeface="Helvetica" pitchFamily="2" charset="0"/>
                        </a:rPr>
                        <a:t>でビルド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1528319"/>
                  </a:ext>
                </a:extLst>
              </a:tr>
              <a:tr h="63551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aptGetInstall</a:t>
                      </a:r>
                      <a:endParaRPr kumimoji="1" lang="ja-JP" altLang="en-US" sz="200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>
                          <a:latin typeface="Helvetica" pitchFamily="2" charset="0"/>
                        </a:rPr>
                        <a:t>apt-get</a:t>
                      </a:r>
                      <a:r>
                        <a:rPr kumimoji="1" lang="ja-JP" altLang="en-US" sz="2000"/>
                        <a:t>でパッケージインストール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304395"/>
                  </a:ext>
                </a:extLst>
              </a:tr>
              <a:tr h="63551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yumInstall</a:t>
                      </a:r>
                      <a:endParaRPr kumimoji="1" lang="ja-JP" altLang="en-US" sz="200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>
                          <a:latin typeface="Helvetica" pitchFamily="2" charset="0"/>
                        </a:rPr>
                        <a:t>yum</a:t>
                      </a:r>
                      <a:r>
                        <a:rPr kumimoji="1" lang="ja-JP" altLang="en-US" sz="2000">
                          <a:latin typeface="Helvetica" pitchFamily="2" charset="0"/>
                        </a:rPr>
                        <a:t>でパッケージインストール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3690422"/>
                  </a:ext>
                </a:extLst>
              </a:tr>
              <a:tr h="635519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apkInstall</a:t>
                      </a:r>
                      <a:endParaRPr kumimoji="1" lang="ja-JP" altLang="en-US" sz="200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 err="1">
                          <a:latin typeface="Helvetica" pitchFamily="2" charset="0"/>
                        </a:rPr>
                        <a:t>apk</a:t>
                      </a:r>
                      <a:r>
                        <a:rPr kumimoji="1" lang="ja-JP" altLang="en-US" sz="2000">
                          <a:latin typeface="Helvetica" pitchFamily="2" charset="0"/>
                        </a:rPr>
                        <a:t>でパッケージインストール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198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879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242089-CB95-4620-D563-59509C3A0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Helvetica" pitchFamily="2" charset="0"/>
                <a:ea typeface="+mn-ea"/>
              </a:rPr>
              <a:t>Myriad</a:t>
            </a:r>
            <a:r>
              <a:rPr kumimoji="1" lang="ja-JP" altLang="en-US">
                <a:latin typeface="+mn-ea"/>
                <a:ea typeface="+mn-ea"/>
              </a:rPr>
              <a:t>の性能評価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F4AB41-B6FF-AF8E-2B59-A7EA880A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3E2BCA-57FF-339A-E9D7-E9B111761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pic>
        <p:nvPicPr>
          <p:cNvPr id="7" name="グラフィックス 6" descr="ユーザー 枠線">
            <a:extLst>
              <a:ext uri="{FF2B5EF4-FFF2-40B4-BE49-F238E27FC236}">
                <a16:creationId xmlns:a16="http://schemas.microsoft.com/office/drawing/2014/main" id="{1E918EE3-10F0-5831-D325-758437546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61978" y="4422636"/>
            <a:ext cx="1158949" cy="1158949"/>
          </a:xfrm>
          <a:prstGeom prst="rect">
            <a:avLst/>
          </a:prstGeom>
        </p:spPr>
      </p:pic>
      <p:pic>
        <p:nvPicPr>
          <p:cNvPr id="12" name="グラフィックス 11" descr="紙 単色塗りつぶし">
            <a:extLst>
              <a:ext uri="{FF2B5EF4-FFF2-40B4-BE49-F238E27FC236}">
                <a16:creationId xmlns:a16="http://schemas.microsoft.com/office/drawing/2014/main" id="{45B11078-1882-B969-DEB9-06C127438F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3074" y="4408286"/>
            <a:ext cx="1158948" cy="1158948"/>
          </a:xfrm>
          <a:prstGeom prst="rect">
            <a:avLst/>
          </a:prstGeom>
        </p:spPr>
      </p:pic>
      <p:pic>
        <p:nvPicPr>
          <p:cNvPr id="9" name="グラフィックス 8" descr="ドキュメント 枠線">
            <a:extLst>
              <a:ext uri="{FF2B5EF4-FFF2-40B4-BE49-F238E27FC236}">
                <a16:creationId xmlns:a16="http://schemas.microsoft.com/office/drawing/2014/main" id="{4AD4F526-630E-526D-4C2E-B74E1891C0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026329" y="3557088"/>
            <a:ext cx="1091343" cy="1091343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D8565E2-9A66-9646-75A3-5C74697E7F0D}"/>
              </a:ext>
            </a:extLst>
          </p:cNvPr>
          <p:cNvSpPr txBox="1"/>
          <p:nvPr/>
        </p:nvSpPr>
        <p:spPr>
          <a:xfrm>
            <a:off x="6502961" y="547281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+mn-ea"/>
                <a:ea typeface="+mn-ea"/>
              </a:rPr>
              <a:t>レポート</a:t>
            </a:r>
            <a:endParaRPr kumimoji="1" lang="ja-JP" altLang="en-US" sz="2000">
              <a:latin typeface="+mn-ea"/>
              <a:ea typeface="+mn-ea"/>
            </a:endParaRPr>
          </a:p>
        </p:txBody>
      </p:sp>
      <p:pic>
        <p:nvPicPr>
          <p:cNvPr id="16" name="グラフィックス 15" descr="再生 単色塗りつぶし">
            <a:extLst>
              <a:ext uri="{FF2B5EF4-FFF2-40B4-BE49-F238E27FC236}">
                <a16:creationId xmlns:a16="http://schemas.microsoft.com/office/drawing/2014/main" id="{228923C8-6658-637B-1F07-A43069D331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765772" y="4685803"/>
            <a:ext cx="398628" cy="623786"/>
          </a:xfrm>
          <a:prstGeom prst="rect">
            <a:avLst/>
          </a:prstGeom>
        </p:spPr>
      </p:pic>
      <p:pic>
        <p:nvPicPr>
          <p:cNvPr id="17" name="グラフィックス 16" descr="再生 単色塗りつぶし">
            <a:extLst>
              <a:ext uri="{FF2B5EF4-FFF2-40B4-BE49-F238E27FC236}">
                <a16:creationId xmlns:a16="http://schemas.microsoft.com/office/drawing/2014/main" id="{D728728D-B40A-5835-1AB4-AC4C73DA5CB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66042" y="4685803"/>
            <a:ext cx="398628" cy="623786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FBEDB27-D599-E6F3-05C6-4DE75E23880D}"/>
              </a:ext>
            </a:extLst>
          </p:cNvPr>
          <p:cNvSpPr txBox="1"/>
          <p:nvPr/>
        </p:nvSpPr>
        <p:spPr>
          <a:xfrm>
            <a:off x="1564398" y="547281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+mn-ea"/>
                <a:ea typeface="+mn-ea"/>
              </a:rPr>
              <a:t>開発者</a:t>
            </a:r>
            <a:endParaRPr kumimoji="1" lang="ja-JP" altLang="en-US" sz="2000">
              <a:latin typeface="+mn-ea"/>
              <a:ea typeface="+mn-ea"/>
            </a:endParaRPr>
          </a:p>
        </p:txBody>
      </p:sp>
      <p:pic>
        <p:nvPicPr>
          <p:cNvPr id="20" name="グラフィックス 19" descr="ドキュメント 枠線">
            <a:extLst>
              <a:ext uri="{FF2B5EF4-FFF2-40B4-BE49-F238E27FC236}">
                <a16:creationId xmlns:a16="http://schemas.microsoft.com/office/drawing/2014/main" id="{DF1D1174-0917-442F-A89A-57D892E60F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22804" y="4997696"/>
            <a:ext cx="1091343" cy="1091343"/>
          </a:xfrm>
          <a:prstGeom prst="rect">
            <a:avLst/>
          </a:prstGeom>
        </p:spPr>
      </p:pic>
      <p:pic>
        <p:nvPicPr>
          <p:cNvPr id="21" name="グラフィックス 20" descr="ドキュメント 枠線">
            <a:extLst>
              <a:ext uri="{FF2B5EF4-FFF2-40B4-BE49-F238E27FC236}">
                <a16:creationId xmlns:a16="http://schemas.microsoft.com/office/drawing/2014/main" id="{9558D6CB-FB43-3A02-9082-254848BF47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88258" y="4991724"/>
            <a:ext cx="1091343" cy="1091343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F9A1EC4-BDAE-03D2-5729-199AE05C5E9F}"/>
              </a:ext>
            </a:extLst>
          </p:cNvPr>
          <p:cNvSpPr txBox="1"/>
          <p:nvPr/>
        </p:nvSpPr>
        <p:spPr>
          <a:xfrm>
            <a:off x="4129628" y="461433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Helvetica" pitchFamily="2" charset="0"/>
              </a:rPr>
              <a:t>Myriad</a:t>
            </a:r>
            <a:endParaRPr kumimoji="1" lang="ja-JP" altLang="en-US" sz="2000">
              <a:latin typeface="Helvetica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A9A36C9-152E-0C5A-1159-79E39D9C268A}"/>
              </a:ext>
            </a:extLst>
          </p:cNvPr>
          <p:cNvSpPr txBox="1"/>
          <p:nvPr/>
        </p:nvSpPr>
        <p:spPr>
          <a:xfrm>
            <a:off x="3252102" y="6018460"/>
            <a:ext cx="1326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>
                <a:latin typeface="Helvetica" pitchFamily="2" charset="0"/>
              </a:rPr>
              <a:t>Dockerfile</a:t>
            </a:r>
            <a:endParaRPr kumimoji="1" lang="ja-JP" altLang="en-US" sz="2000">
              <a:latin typeface="Helvetica" pitchFamily="2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5D01DF4-DB5F-BCE9-0249-B4C17D59B45F}"/>
              </a:ext>
            </a:extLst>
          </p:cNvPr>
          <p:cNvSpPr txBox="1"/>
          <p:nvPr/>
        </p:nvSpPr>
        <p:spPr>
          <a:xfrm>
            <a:off x="4736510" y="601615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+mn-ea"/>
                <a:ea typeface="+mn-ea"/>
              </a:rPr>
              <a:t>既存ツール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4EE5BBAD-93D0-8E5D-5327-FD0D960365F1}"/>
              </a:ext>
            </a:extLst>
          </p:cNvPr>
          <p:cNvSpPr txBox="1">
            <a:spLocks/>
          </p:cNvSpPr>
          <p:nvPr/>
        </p:nvSpPr>
        <p:spPr bwMode="auto">
          <a:xfrm>
            <a:off x="462756" y="1645164"/>
            <a:ext cx="5337232" cy="2092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kern="0">
                <a:latin typeface="Helvetica" pitchFamily="2" charset="0"/>
                <a:ea typeface="Yu Gothic" panose="020B0400000000000000" pitchFamily="34" charset="-128"/>
              </a:rPr>
              <a:t>評価方法</a:t>
            </a:r>
            <a:endParaRPr lang="en-US" altLang="ja-JP" kern="0" dirty="0">
              <a:latin typeface="Helvetica" pitchFamily="2" charset="0"/>
              <a:ea typeface="Yu Gothic" panose="020B0400000000000000" pitchFamily="34" charset="-128"/>
            </a:endParaRPr>
          </a:p>
          <a:p>
            <a:pPr lvl="1"/>
            <a:r>
              <a:rPr lang="ja-JP" altLang="en-US" kern="0">
                <a:latin typeface="Yu Gothic" panose="020B0400000000000000" pitchFamily="34" charset="-128"/>
                <a:ea typeface="Yu Gothic" panose="020B0400000000000000" pitchFamily="34" charset="-128"/>
              </a:rPr>
              <a:t>可読性に関する比較実験</a:t>
            </a:r>
            <a:endParaRPr lang="en-US" altLang="ja-JP" kern="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 kern="0">
                <a:latin typeface="Yu Gothic" panose="020B0400000000000000" pitchFamily="34" charset="-128"/>
                <a:ea typeface="Yu Gothic" panose="020B0400000000000000" pitchFamily="34" charset="-128"/>
              </a:rPr>
              <a:t>ライブラリに関する比較実験</a:t>
            </a:r>
            <a:endParaRPr lang="en-US" altLang="ja-JP" kern="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 kern="0">
                <a:latin typeface="Yu Gothic" panose="020B0400000000000000" pitchFamily="34" charset="-128"/>
                <a:ea typeface="Yu Gothic" panose="020B0400000000000000" pitchFamily="34" charset="-128"/>
              </a:rPr>
              <a:t>既存ツールとの保守性比較</a:t>
            </a:r>
            <a:endParaRPr lang="en-US" altLang="ja-JP" kern="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5684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242089-CB95-4620-D563-59509C3A0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Helvetica" pitchFamily="2" charset="0"/>
                <a:ea typeface="+mn-ea"/>
              </a:rPr>
              <a:t>Myriad</a:t>
            </a:r>
            <a:r>
              <a:rPr kumimoji="1" lang="ja-JP" altLang="en-US">
                <a:latin typeface="+mn-ea"/>
                <a:ea typeface="+mn-ea"/>
              </a:rPr>
              <a:t>の性能評価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F4AB41-B6FF-AF8E-2B59-A7EA880A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3E2BCA-57FF-339A-E9D7-E9B111761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pic>
        <p:nvPicPr>
          <p:cNvPr id="7" name="グラフィックス 6" descr="ユーザー 枠線">
            <a:extLst>
              <a:ext uri="{FF2B5EF4-FFF2-40B4-BE49-F238E27FC236}">
                <a16:creationId xmlns:a16="http://schemas.microsoft.com/office/drawing/2014/main" id="{1E918EE3-10F0-5831-D325-758437546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61978" y="4422636"/>
            <a:ext cx="1158949" cy="1158949"/>
          </a:xfrm>
          <a:prstGeom prst="rect">
            <a:avLst/>
          </a:prstGeom>
        </p:spPr>
      </p:pic>
      <p:pic>
        <p:nvPicPr>
          <p:cNvPr id="12" name="グラフィックス 11" descr="紙 単色塗りつぶし">
            <a:extLst>
              <a:ext uri="{FF2B5EF4-FFF2-40B4-BE49-F238E27FC236}">
                <a16:creationId xmlns:a16="http://schemas.microsoft.com/office/drawing/2014/main" id="{45B11078-1882-B969-DEB9-06C127438F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23074" y="4408286"/>
            <a:ext cx="1158948" cy="1158948"/>
          </a:xfrm>
          <a:prstGeom prst="rect">
            <a:avLst/>
          </a:prstGeom>
        </p:spPr>
      </p:pic>
      <p:pic>
        <p:nvPicPr>
          <p:cNvPr id="9" name="グラフィックス 8" descr="ドキュメント 枠線">
            <a:extLst>
              <a:ext uri="{FF2B5EF4-FFF2-40B4-BE49-F238E27FC236}">
                <a16:creationId xmlns:a16="http://schemas.microsoft.com/office/drawing/2014/main" id="{4AD4F526-630E-526D-4C2E-B74E1891C0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026329" y="3557088"/>
            <a:ext cx="1091343" cy="1091343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D8565E2-9A66-9646-75A3-5C74697E7F0D}"/>
              </a:ext>
            </a:extLst>
          </p:cNvPr>
          <p:cNvSpPr txBox="1"/>
          <p:nvPr/>
        </p:nvSpPr>
        <p:spPr>
          <a:xfrm>
            <a:off x="6502961" y="5472811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+mn-ea"/>
                <a:ea typeface="+mn-ea"/>
              </a:rPr>
              <a:t>レポート</a:t>
            </a:r>
            <a:endParaRPr kumimoji="1" lang="ja-JP" altLang="en-US" sz="2000">
              <a:latin typeface="+mn-ea"/>
              <a:ea typeface="+mn-ea"/>
            </a:endParaRPr>
          </a:p>
        </p:txBody>
      </p:sp>
      <p:pic>
        <p:nvPicPr>
          <p:cNvPr id="16" name="グラフィックス 15" descr="再生 単色塗りつぶし">
            <a:extLst>
              <a:ext uri="{FF2B5EF4-FFF2-40B4-BE49-F238E27FC236}">
                <a16:creationId xmlns:a16="http://schemas.microsoft.com/office/drawing/2014/main" id="{228923C8-6658-637B-1F07-A43069D3310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765772" y="4685803"/>
            <a:ext cx="398628" cy="623786"/>
          </a:xfrm>
          <a:prstGeom prst="rect">
            <a:avLst/>
          </a:prstGeom>
        </p:spPr>
      </p:pic>
      <p:pic>
        <p:nvPicPr>
          <p:cNvPr id="17" name="グラフィックス 16" descr="再生 単色塗りつぶし">
            <a:extLst>
              <a:ext uri="{FF2B5EF4-FFF2-40B4-BE49-F238E27FC236}">
                <a16:creationId xmlns:a16="http://schemas.microsoft.com/office/drawing/2014/main" id="{D728728D-B40A-5835-1AB4-AC4C73DA5CB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66042" y="4685803"/>
            <a:ext cx="398628" cy="623786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FBEDB27-D599-E6F3-05C6-4DE75E23880D}"/>
              </a:ext>
            </a:extLst>
          </p:cNvPr>
          <p:cNvSpPr txBox="1"/>
          <p:nvPr/>
        </p:nvSpPr>
        <p:spPr>
          <a:xfrm>
            <a:off x="1564398" y="547281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>
                <a:latin typeface="+mn-ea"/>
                <a:ea typeface="+mn-ea"/>
              </a:rPr>
              <a:t>開発者</a:t>
            </a:r>
            <a:endParaRPr kumimoji="1" lang="ja-JP" altLang="en-US" sz="2000">
              <a:latin typeface="+mn-ea"/>
              <a:ea typeface="+mn-ea"/>
            </a:endParaRPr>
          </a:p>
        </p:txBody>
      </p:sp>
      <p:pic>
        <p:nvPicPr>
          <p:cNvPr id="20" name="グラフィックス 19" descr="ドキュメント 枠線">
            <a:extLst>
              <a:ext uri="{FF2B5EF4-FFF2-40B4-BE49-F238E27FC236}">
                <a16:creationId xmlns:a16="http://schemas.microsoft.com/office/drawing/2014/main" id="{DF1D1174-0917-442F-A89A-57D892E60F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22804" y="4997696"/>
            <a:ext cx="1091343" cy="1091343"/>
          </a:xfrm>
          <a:prstGeom prst="rect">
            <a:avLst/>
          </a:prstGeom>
        </p:spPr>
      </p:pic>
      <p:pic>
        <p:nvPicPr>
          <p:cNvPr id="21" name="グラフィックス 20" descr="ドキュメント 枠線">
            <a:extLst>
              <a:ext uri="{FF2B5EF4-FFF2-40B4-BE49-F238E27FC236}">
                <a16:creationId xmlns:a16="http://schemas.microsoft.com/office/drawing/2014/main" id="{9558D6CB-FB43-3A02-9082-254848BF47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88258" y="4991724"/>
            <a:ext cx="1091343" cy="1091343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F9A1EC4-BDAE-03D2-5729-199AE05C5E9F}"/>
              </a:ext>
            </a:extLst>
          </p:cNvPr>
          <p:cNvSpPr txBox="1"/>
          <p:nvPr/>
        </p:nvSpPr>
        <p:spPr>
          <a:xfrm>
            <a:off x="4129628" y="4614335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Helvetica" pitchFamily="2" charset="0"/>
              </a:rPr>
              <a:t>Myriad</a:t>
            </a:r>
            <a:endParaRPr kumimoji="1" lang="ja-JP" altLang="en-US" sz="2000">
              <a:latin typeface="Helvetica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A9A36C9-152E-0C5A-1159-79E39D9C268A}"/>
              </a:ext>
            </a:extLst>
          </p:cNvPr>
          <p:cNvSpPr txBox="1"/>
          <p:nvPr/>
        </p:nvSpPr>
        <p:spPr>
          <a:xfrm>
            <a:off x="3252102" y="6018460"/>
            <a:ext cx="13260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>
                <a:latin typeface="Helvetica" pitchFamily="2" charset="0"/>
              </a:rPr>
              <a:t>Dockerfile</a:t>
            </a:r>
            <a:endParaRPr kumimoji="1" lang="ja-JP" altLang="en-US" sz="2000">
              <a:latin typeface="Helvetica" pitchFamily="2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5D01DF4-DB5F-BCE9-0249-B4C17D59B45F}"/>
              </a:ext>
            </a:extLst>
          </p:cNvPr>
          <p:cNvSpPr txBox="1"/>
          <p:nvPr/>
        </p:nvSpPr>
        <p:spPr>
          <a:xfrm>
            <a:off x="4736510" y="601615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+mn-ea"/>
                <a:ea typeface="+mn-ea"/>
              </a:rPr>
              <a:t>既存ツール</a:t>
            </a:r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4EE5BBAD-93D0-8E5D-5327-FD0D960365F1}"/>
              </a:ext>
            </a:extLst>
          </p:cNvPr>
          <p:cNvSpPr txBox="1">
            <a:spLocks/>
          </p:cNvSpPr>
          <p:nvPr/>
        </p:nvSpPr>
        <p:spPr bwMode="auto">
          <a:xfrm>
            <a:off x="462756" y="1645164"/>
            <a:ext cx="5337232" cy="2092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kern="0">
                <a:latin typeface="Helvetica" pitchFamily="2" charset="0"/>
                <a:ea typeface="Yu Gothic" panose="020B0400000000000000" pitchFamily="34" charset="-128"/>
              </a:rPr>
              <a:t>評価方法</a:t>
            </a:r>
            <a:endParaRPr lang="en-US" altLang="ja-JP" kern="0" dirty="0">
              <a:latin typeface="Helvetica" pitchFamily="2" charset="0"/>
              <a:ea typeface="Yu Gothic" panose="020B0400000000000000" pitchFamily="34" charset="-128"/>
            </a:endParaRPr>
          </a:p>
          <a:p>
            <a:pPr lvl="1"/>
            <a:r>
              <a:rPr lang="ja-JP" altLang="en-US" kern="0">
                <a:latin typeface="Yu Gothic" panose="020B0400000000000000" pitchFamily="34" charset="-128"/>
                <a:ea typeface="Yu Gothic" panose="020B0400000000000000" pitchFamily="34" charset="-128"/>
              </a:rPr>
              <a:t>可読性に関する比較実験</a:t>
            </a:r>
            <a:endParaRPr lang="en-US" altLang="ja-JP" kern="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 kern="0">
                <a:solidFill>
                  <a:schemeClr val="bg2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ライブラリに関する比較実験</a:t>
            </a:r>
            <a:endParaRPr lang="en-US" altLang="ja-JP" kern="0" dirty="0">
              <a:solidFill>
                <a:schemeClr val="bg2">
                  <a:lumMod val="7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 kern="0">
                <a:solidFill>
                  <a:schemeClr val="bg2">
                    <a:lumMod val="7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既存ツールとの保守性比較</a:t>
            </a:r>
            <a:endParaRPr lang="en-US" altLang="ja-JP" kern="0" dirty="0">
              <a:solidFill>
                <a:schemeClr val="bg2">
                  <a:lumMod val="75000"/>
                </a:schemeClr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8363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138948-D0B3-7417-8078-5E27BDF93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可読性に関する比較</a:t>
            </a:r>
            <a:r>
              <a:rPr lang="ja-JP" altLang="en-US">
                <a:latin typeface="+mn-ea"/>
                <a:ea typeface="+mn-ea"/>
              </a:rPr>
              <a:t>実験</a:t>
            </a:r>
            <a:endParaRPr kumimoji="1" lang="ja-JP" altLang="en-US">
              <a:latin typeface="+mn-ea"/>
              <a:ea typeface="+mn-ea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E2A18C-743B-8572-0C0C-629C0DD9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3B254A-E0CF-A967-51DC-E74489478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E8868C9B-A469-790A-AFB4-001E2653119F}"/>
              </a:ext>
            </a:extLst>
          </p:cNvPr>
          <p:cNvSpPr txBox="1">
            <a:spLocks/>
          </p:cNvSpPr>
          <p:nvPr/>
        </p:nvSpPr>
        <p:spPr bwMode="auto">
          <a:xfrm>
            <a:off x="457200" y="161649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比較対象</a:t>
            </a:r>
            <a:endParaRPr lang="en-US" altLang="ja-JP" dirty="0">
              <a:latin typeface="Helvetica" pitchFamily="2" charset="0"/>
            </a:endParaRPr>
          </a:p>
          <a:p>
            <a:pPr lvl="1"/>
            <a:r>
              <a:rPr lang="en-US" altLang="ja-JP" kern="0" dirty="0">
                <a:latin typeface="Helvetica" pitchFamily="2" charset="0"/>
              </a:rPr>
              <a:t>Myriad</a:t>
            </a:r>
          </a:p>
          <a:p>
            <a:pPr lvl="1"/>
            <a:r>
              <a:rPr lang="ja-JP" altLang="en-US">
                <a:latin typeface="Helvetica" pitchFamily="2" charset="0"/>
              </a:rPr>
              <a:t>公式の</a:t>
            </a:r>
            <a:r>
              <a:rPr lang="en-US" altLang="ja-JP" dirty="0">
                <a:latin typeface="Helvetica" pitchFamily="2" charset="0"/>
              </a:rPr>
              <a:t>Docker Library</a:t>
            </a:r>
            <a:r>
              <a:rPr lang="ja-JP" altLang="en-US">
                <a:latin typeface="Helvetica" pitchFamily="2" charset="0"/>
              </a:rPr>
              <a:t>で用いられているツール</a:t>
            </a:r>
            <a:endParaRPr lang="en-US" altLang="ja-JP" dirty="0">
              <a:latin typeface="Helvetica" pitchFamily="2" charset="0"/>
            </a:endParaRPr>
          </a:p>
          <a:p>
            <a:pPr marL="457200" lvl="1" indent="0">
              <a:buNone/>
            </a:pPr>
            <a:r>
              <a:rPr lang="en-US" altLang="ja-JP" kern="0" dirty="0">
                <a:latin typeface="Helvetica" pitchFamily="2" charset="0"/>
              </a:rPr>
              <a:t>	</a:t>
            </a:r>
            <a:r>
              <a:rPr lang="ja-JP" altLang="en-US">
                <a:latin typeface="Helvetica" pitchFamily="2" charset="0"/>
              </a:rPr>
              <a:t>（テンプレートを用いた既存ツール）</a:t>
            </a:r>
            <a:endParaRPr lang="en-US" altLang="ja-JP" kern="0" dirty="0">
              <a:latin typeface="Helvetica" pitchFamily="2" charset="0"/>
            </a:endParaRPr>
          </a:p>
          <a:p>
            <a:pPr marL="0" indent="0">
              <a:buFontTx/>
              <a:buNone/>
            </a:pPr>
            <a:r>
              <a:rPr lang="ja-JP" altLang="en-US" kern="0"/>
              <a:t>実験概要</a:t>
            </a:r>
            <a:endParaRPr lang="en-US" altLang="ja-JP" kern="0" dirty="0"/>
          </a:p>
          <a:p>
            <a:pPr lvl="1"/>
            <a:r>
              <a:rPr lang="ja-JP" altLang="en-US" kern="0"/>
              <a:t>公式で使われているツールを</a:t>
            </a:r>
            <a:r>
              <a:rPr lang="en-US" altLang="ja-JP" kern="0" dirty="0">
                <a:latin typeface="Helvetica" pitchFamily="2" charset="0"/>
              </a:rPr>
              <a:t>Myriad</a:t>
            </a:r>
            <a:r>
              <a:rPr lang="ja-JP" altLang="en-US" kern="0">
                <a:latin typeface="Helvetica" pitchFamily="2" charset="0"/>
              </a:rPr>
              <a:t>で模倣</a:t>
            </a:r>
            <a:endParaRPr lang="en-US" altLang="ja-JP" kern="0" dirty="0">
              <a:latin typeface="Helvetica" pitchFamily="2" charset="0"/>
            </a:endParaRPr>
          </a:p>
          <a:p>
            <a:pPr lvl="1"/>
            <a:r>
              <a:rPr lang="ja-JP" altLang="en-US" kern="0">
                <a:latin typeface="Helvetica" pitchFamily="2" charset="0"/>
              </a:rPr>
              <a:t>可読性に関するアンケート</a:t>
            </a:r>
            <a:endParaRPr lang="en-US" altLang="ja-JP" kern="0" dirty="0">
              <a:latin typeface="Helvetica" pitchFamily="2" charset="0"/>
            </a:endParaRPr>
          </a:p>
          <a:p>
            <a:pPr lvl="2"/>
            <a:r>
              <a:rPr lang="ja-JP" altLang="en-US" kern="0">
                <a:latin typeface="Helvetica" pitchFamily="2" charset="0"/>
              </a:rPr>
              <a:t>被験者：</a:t>
            </a:r>
            <a:r>
              <a:rPr lang="en-US" altLang="ja-JP" kern="0" dirty="0">
                <a:latin typeface="Helvetica" pitchFamily="2" charset="0"/>
              </a:rPr>
              <a:t>9</a:t>
            </a:r>
            <a:r>
              <a:rPr lang="ja-JP" altLang="en-US" kern="0">
                <a:latin typeface="Helvetica" pitchFamily="2" charset="0"/>
              </a:rPr>
              <a:t>人</a:t>
            </a:r>
            <a:endParaRPr lang="en-US" altLang="ja-JP" kern="0" dirty="0">
              <a:latin typeface="Helvetica" pitchFamily="2" charset="0"/>
            </a:endParaRPr>
          </a:p>
          <a:p>
            <a:pPr lvl="2"/>
            <a:r>
              <a:rPr lang="ja-JP" altLang="en-US" kern="0">
                <a:latin typeface="Helvetica" pitchFamily="2" charset="0"/>
              </a:rPr>
              <a:t>選択形式（</a:t>
            </a:r>
            <a:r>
              <a:rPr lang="en-US" altLang="ja-JP" kern="0" dirty="0">
                <a:latin typeface="Helvetica" pitchFamily="2" charset="0"/>
              </a:rPr>
              <a:t>5</a:t>
            </a:r>
            <a:r>
              <a:rPr lang="ja-JP" altLang="en-US" kern="0">
                <a:latin typeface="Helvetica" pitchFamily="2" charset="0"/>
              </a:rPr>
              <a:t>段階評価）</a:t>
            </a:r>
            <a:endParaRPr lang="en-US" altLang="ja-JP" kern="0" dirty="0">
              <a:latin typeface="Helvetica" pitchFamily="2" charset="0"/>
            </a:endParaRPr>
          </a:p>
          <a:p>
            <a:pPr lvl="2"/>
            <a:r>
              <a:rPr lang="ja-JP" altLang="en-US" kern="0">
                <a:latin typeface="Helvetica" pitchFamily="2" charset="0"/>
              </a:rPr>
              <a:t>感想</a:t>
            </a:r>
            <a:endParaRPr lang="ja-JP" altLang="en-US" kern="0"/>
          </a:p>
        </p:txBody>
      </p:sp>
    </p:spTree>
    <p:extLst>
      <p:ext uri="{BB962C8B-B14F-4D97-AF65-F5344CB8AC3E}">
        <p14:creationId xmlns:p14="http://schemas.microsoft.com/office/powerpoint/2010/main" val="3295813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543533-0011-9FB4-ED1C-AAB41909B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テンプレート（既存ツール）</a:t>
            </a:r>
            <a:endParaRPr kumimoji="1" lang="ja-JP" altLang="en-US">
              <a:latin typeface="+mn-ea"/>
              <a:ea typeface="+mn-ea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E168A6-9AA8-8D7C-9D38-22C75B169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6C23A2C-622B-D739-1C3B-0AF4C16B7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61FBBA6F-F571-C769-89BA-53F198759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48577"/>
              </p:ext>
            </p:extLst>
          </p:nvPr>
        </p:nvGraphicFramePr>
        <p:xfrm>
          <a:off x="1369100" y="3463871"/>
          <a:ext cx="6405799" cy="2653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97957">
                  <a:extLst>
                    <a:ext uri="{9D8B030D-6E8A-4147-A177-3AD203B41FA5}">
                      <a16:colId xmlns:a16="http://schemas.microsoft.com/office/drawing/2014/main" val="312577895"/>
                    </a:ext>
                  </a:extLst>
                </a:gridCol>
                <a:gridCol w="1602614">
                  <a:extLst>
                    <a:ext uri="{9D8B030D-6E8A-4147-A177-3AD203B41FA5}">
                      <a16:colId xmlns:a16="http://schemas.microsoft.com/office/drawing/2014/main" val="2306427991"/>
                    </a:ext>
                  </a:extLst>
                </a:gridCol>
                <a:gridCol w="1602614">
                  <a:extLst>
                    <a:ext uri="{9D8B030D-6E8A-4147-A177-3AD203B41FA5}">
                      <a16:colId xmlns:a16="http://schemas.microsoft.com/office/drawing/2014/main" val="1059220112"/>
                    </a:ext>
                  </a:extLst>
                </a:gridCol>
                <a:gridCol w="1602614">
                  <a:extLst>
                    <a:ext uri="{9D8B030D-6E8A-4147-A177-3AD203B41FA5}">
                      <a16:colId xmlns:a16="http://schemas.microsoft.com/office/drawing/2014/main" val="1031095940"/>
                    </a:ext>
                  </a:extLst>
                </a:gridCol>
              </a:tblGrid>
              <a:tr h="635403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関数による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/>
                        <a:t>モジュール化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条件分岐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動的な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/>
                        <a:t>値の挿入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513343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  <a:ea typeface="Meiryo" panose="020B0604030504040204" pitchFamily="34" charset="-128"/>
                        </a:rPr>
                        <a:t>Myriad</a:t>
                      </a:r>
                      <a:endParaRPr kumimoji="1" lang="ja-JP" altLang="en-US">
                        <a:latin typeface="Helvetica" pitchFamily="2" charset="0"/>
                        <a:ea typeface="Meiryo" panose="020B0604030504040204" pitchFamily="34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  <a:endParaRPr kumimoji="1" lang="ja-JP" altLang="en-US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1191145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Helvetica" pitchFamily="2" charset="0"/>
                        </a:rPr>
                        <a:t>既存ツール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4901619"/>
                  </a:ext>
                </a:extLst>
              </a:tr>
            </a:tbl>
          </a:graphicData>
        </a:graphic>
      </p:graphicFrame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FA25BD53-F0B9-AC9D-2C68-12E7B34DD9CD}"/>
              </a:ext>
            </a:extLst>
          </p:cNvPr>
          <p:cNvSpPr txBox="1">
            <a:spLocks/>
          </p:cNvSpPr>
          <p:nvPr/>
        </p:nvSpPr>
        <p:spPr bwMode="auto">
          <a:xfrm>
            <a:off x="462756" y="1612899"/>
            <a:ext cx="754986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ツール概要</a:t>
            </a:r>
            <a:endParaRPr lang="en-US" altLang="ja-JP" dirty="0">
              <a:latin typeface="Helvetica" pitchFamily="2" charset="0"/>
            </a:endParaRPr>
          </a:p>
          <a:p>
            <a:pPr lvl="1"/>
            <a:r>
              <a:rPr lang="ja-JP" altLang="en-US" kern="0">
                <a:latin typeface="Helvetica" pitchFamily="2" charset="0"/>
              </a:rPr>
              <a:t>テンプレート</a:t>
            </a:r>
            <a:endParaRPr lang="en-US" altLang="ja-JP" kern="0" dirty="0">
              <a:latin typeface="Helvetica" pitchFamily="2" charset="0"/>
            </a:endParaRPr>
          </a:p>
          <a:p>
            <a:pPr lvl="1"/>
            <a:r>
              <a:rPr lang="ja-JP" altLang="en-US">
                <a:latin typeface="Helvetica" pitchFamily="2" charset="0"/>
              </a:rPr>
              <a:t>テンプレートエンジン</a:t>
            </a:r>
            <a:endParaRPr lang="en-US" altLang="ja-JP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性能比較</a:t>
            </a:r>
            <a:endParaRPr lang="en-US" altLang="ja-JP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34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0517AB-9C13-93BE-280D-09426BB90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可読性評価結果</a:t>
            </a:r>
            <a:endParaRPr kumimoji="1" lang="ja-JP" altLang="en-US">
              <a:latin typeface="+mn-ea"/>
              <a:ea typeface="+mn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236889-D7C1-4251-5941-C1474A567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4047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/>
              <a:t>5</a:t>
            </a:r>
            <a:r>
              <a:rPr kumimoji="1" lang="ja-JP" altLang="en-US"/>
              <a:t>段階評価結果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感想</a:t>
            </a:r>
            <a:endParaRPr lang="en-US" altLang="ja-JP" dirty="0"/>
          </a:p>
          <a:p>
            <a:pPr lvl="1"/>
            <a:r>
              <a:rPr lang="ja-JP" altLang="en-US"/>
              <a:t>関数使用によるモジュール性の高さ</a:t>
            </a:r>
            <a:endParaRPr lang="en-US" altLang="ja-JP" dirty="0"/>
          </a:p>
          <a:p>
            <a:pPr lvl="1"/>
            <a:r>
              <a:rPr lang="ja-JP" altLang="en-US"/>
              <a:t>関数名による可読性向上</a:t>
            </a:r>
            <a:endParaRPr lang="en-US" altLang="ja-JP" dirty="0"/>
          </a:p>
          <a:p>
            <a:pPr lvl="1"/>
            <a:r>
              <a:rPr lang="ja-JP" altLang="en-US"/>
              <a:t>手続き型プログラミングの親しみやすさ</a:t>
            </a:r>
            <a:endParaRPr lang="en-US" altLang="ja-JP" dirty="0"/>
          </a:p>
          <a:p>
            <a:pPr lvl="1"/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2A25D7-DD92-FEE8-2B7B-D7F28B62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D4E3F9-C3E6-DBD1-89C3-259270B9B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DC1EA65A-7F79-988D-00A6-1A0A8F9617CF}"/>
              </a:ext>
            </a:extLst>
          </p:cNvPr>
          <p:cNvGrpSpPr/>
          <p:nvPr/>
        </p:nvGrpSpPr>
        <p:grpSpPr>
          <a:xfrm>
            <a:off x="1457090" y="2321902"/>
            <a:ext cx="6942991" cy="1685321"/>
            <a:chOff x="2286000" y="2218791"/>
            <a:chExt cx="6942991" cy="1685321"/>
          </a:xfrm>
        </p:grpSpPr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216932CD-DF89-D0BF-D933-E1E9B94873EA}"/>
                </a:ext>
              </a:extLst>
            </p:cNvPr>
            <p:cNvCxnSpPr>
              <a:cxnSpLocks/>
            </p:cNvCxnSpPr>
            <p:nvPr/>
          </p:nvCxnSpPr>
          <p:spPr>
            <a:xfrm>
              <a:off x="2944907" y="3254188"/>
              <a:ext cx="482749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AF87701D-BFE5-1B09-0C3C-55455C5D9FAB}"/>
                </a:ext>
              </a:extLst>
            </p:cNvPr>
            <p:cNvSpPr txBox="1"/>
            <p:nvPr/>
          </p:nvSpPr>
          <p:spPr>
            <a:xfrm>
              <a:off x="2286000" y="2218791"/>
              <a:ext cx="26484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latin typeface="Helvetica" pitchFamily="2" charset="0"/>
                </a:rPr>
                <a:t>Myriad</a:t>
              </a:r>
              <a:r>
                <a:rPr kumimoji="1" lang="ja-JP" altLang="en-US">
                  <a:latin typeface="+mn-ea"/>
                  <a:ea typeface="+mn-ea"/>
                </a:rPr>
                <a:t>が良かった</a:t>
              </a:r>
              <a:endParaRPr kumimoji="1" lang="ja-JP" altLang="en-US">
                <a:latin typeface="Helvetica" pitchFamily="2" charset="0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69F029B-37BE-0FC3-0FD4-A6D9F9672BA0}"/>
                </a:ext>
              </a:extLst>
            </p:cNvPr>
            <p:cNvSpPr txBox="1"/>
            <p:nvPr/>
          </p:nvSpPr>
          <p:spPr>
            <a:xfrm>
              <a:off x="5966559" y="2218791"/>
              <a:ext cx="32624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>
                  <a:latin typeface="Helvetica" pitchFamily="2" charset="0"/>
                  <a:ea typeface="+mn-ea"/>
                </a:rPr>
                <a:t>既存ツール</a:t>
              </a:r>
              <a:r>
                <a:rPr kumimoji="1" lang="ja-JP" altLang="en-US">
                  <a:latin typeface="+mn-ea"/>
                  <a:ea typeface="+mn-ea"/>
                </a:rPr>
                <a:t>が良かった</a:t>
              </a:r>
              <a:endParaRPr kumimoji="1" lang="ja-JP" altLang="en-US">
                <a:latin typeface="Helvetica" pitchFamily="2" charset="0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B67DF0C6-0690-25E2-D40C-1D75EA40CF74}"/>
                </a:ext>
              </a:extLst>
            </p:cNvPr>
            <p:cNvSpPr txBox="1"/>
            <p:nvPr/>
          </p:nvSpPr>
          <p:spPr>
            <a:xfrm>
              <a:off x="2944907" y="2752182"/>
              <a:ext cx="3529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latin typeface="+mn-ea"/>
                  <a:ea typeface="+mn-ea"/>
                </a:rPr>
                <a:t>1</a:t>
              </a:r>
              <a:endParaRPr kumimoji="1" lang="ja-JP" altLang="en-US">
                <a:latin typeface="+mn-ea"/>
                <a:ea typeface="+mn-ea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97FFBFA3-040E-A716-326B-653BC8E054E3}"/>
                </a:ext>
              </a:extLst>
            </p:cNvPr>
            <p:cNvSpPr txBox="1"/>
            <p:nvPr/>
          </p:nvSpPr>
          <p:spPr>
            <a:xfrm>
              <a:off x="7419419" y="2752182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5</a:t>
              </a:r>
              <a:endParaRPr kumimoji="1" lang="ja-JP" altLang="en-US">
                <a:latin typeface="+mn-ea"/>
                <a:ea typeface="+mn-ea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B5C186A-7F36-626A-CDA7-4426FF4D803C}"/>
                </a:ext>
              </a:extLst>
            </p:cNvPr>
            <p:cNvSpPr txBox="1"/>
            <p:nvPr/>
          </p:nvSpPr>
          <p:spPr>
            <a:xfrm>
              <a:off x="5182163" y="2752182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3</a:t>
              </a:r>
              <a:endParaRPr kumimoji="1" lang="ja-JP" altLang="en-US">
                <a:latin typeface="+mn-ea"/>
                <a:ea typeface="+mn-ea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EEE4AD47-853B-81E1-B8B1-D31CDF45EB9B}"/>
                </a:ext>
              </a:extLst>
            </p:cNvPr>
            <p:cNvSpPr txBox="1"/>
            <p:nvPr/>
          </p:nvSpPr>
          <p:spPr>
            <a:xfrm>
              <a:off x="4061932" y="2752182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2</a:t>
              </a:r>
              <a:endParaRPr kumimoji="1" lang="ja-JP" altLang="en-US">
                <a:latin typeface="+mn-ea"/>
                <a:ea typeface="+mn-ea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3B3145F2-183B-4088-B7D6-983A87835184}"/>
                </a:ext>
              </a:extLst>
            </p:cNvPr>
            <p:cNvSpPr txBox="1"/>
            <p:nvPr/>
          </p:nvSpPr>
          <p:spPr>
            <a:xfrm>
              <a:off x="6299188" y="2752182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4</a:t>
              </a:r>
              <a:endParaRPr kumimoji="1" lang="ja-JP" altLang="en-US">
                <a:latin typeface="+mn-ea"/>
                <a:ea typeface="+mn-ea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E78A5CD-645C-CA2E-0076-5BB902142307}"/>
                </a:ext>
              </a:extLst>
            </p:cNvPr>
            <p:cNvSpPr txBox="1"/>
            <p:nvPr/>
          </p:nvSpPr>
          <p:spPr>
            <a:xfrm>
              <a:off x="2791019" y="3436751"/>
              <a:ext cx="6607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latin typeface="+mn-ea"/>
                  <a:ea typeface="+mn-ea"/>
                </a:rPr>
                <a:t>7</a:t>
              </a:r>
              <a:r>
                <a:rPr kumimoji="1" lang="ja-JP" altLang="en-US">
                  <a:latin typeface="+mn-ea"/>
                  <a:ea typeface="+mn-ea"/>
                </a:rPr>
                <a:t>人</a:t>
              </a: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9DD79A39-5CE0-F6C3-75D9-BA0877F41018}"/>
                </a:ext>
              </a:extLst>
            </p:cNvPr>
            <p:cNvSpPr txBox="1"/>
            <p:nvPr/>
          </p:nvSpPr>
          <p:spPr>
            <a:xfrm>
              <a:off x="3934019" y="3436751"/>
              <a:ext cx="663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2</a:t>
              </a:r>
              <a:r>
                <a:rPr kumimoji="1" lang="ja-JP" altLang="en-US">
                  <a:latin typeface="+mn-ea"/>
                  <a:ea typeface="+mn-ea"/>
                </a:rPr>
                <a:t>人</a:t>
              </a: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9A4A5ED9-0A49-3056-7A28-6B80ECCF7A69}"/>
                </a:ext>
              </a:extLst>
            </p:cNvPr>
            <p:cNvSpPr txBox="1"/>
            <p:nvPr/>
          </p:nvSpPr>
          <p:spPr>
            <a:xfrm>
              <a:off x="5091607" y="3436751"/>
              <a:ext cx="663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0</a:t>
              </a:r>
              <a:r>
                <a:rPr kumimoji="1" lang="ja-JP" altLang="en-US">
                  <a:latin typeface="+mn-ea"/>
                  <a:ea typeface="+mn-ea"/>
                </a:rPr>
                <a:t>人</a:t>
              </a: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0DEC513A-2C00-D078-1169-C7A854198DF8}"/>
                </a:ext>
              </a:extLst>
            </p:cNvPr>
            <p:cNvSpPr txBox="1"/>
            <p:nvPr/>
          </p:nvSpPr>
          <p:spPr>
            <a:xfrm>
              <a:off x="6214594" y="3436751"/>
              <a:ext cx="663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0</a:t>
              </a:r>
              <a:r>
                <a:rPr kumimoji="1" lang="ja-JP" altLang="en-US">
                  <a:latin typeface="+mn-ea"/>
                  <a:ea typeface="+mn-ea"/>
                </a:rPr>
                <a:t>人</a:t>
              </a: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64868C67-3DF4-ABC5-EEFC-A00D41FA978D}"/>
                </a:ext>
              </a:extLst>
            </p:cNvPr>
            <p:cNvSpPr txBox="1"/>
            <p:nvPr/>
          </p:nvSpPr>
          <p:spPr>
            <a:xfrm>
              <a:off x="7308850" y="3442447"/>
              <a:ext cx="663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>
                  <a:latin typeface="+mn-ea"/>
                  <a:ea typeface="+mn-ea"/>
                </a:rPr>
                <a:t>0</a:t>
              </a:r>
              <a:r>
                <a:rPr kumimoji="1" lang="ja-JP" altLang="en-US">
                  <a:latin typeface="+mn-ea"/>
                  <a:ea typeface="+mn-ea"/>
                </a:rPr>
                <a:t>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1464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9EFD0-FE04-8D51-86B2-18178FCBD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9C753B-0AFC-E1DB-2C73-0A5C2826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5863"/>
          </a:xfrm>
        </p:spPr>
        <p:txBody>
          <a:bodyPr/>
          <a:lstStyle/>
          <a:p>
            <a:pPr marL="0" indent="0">
              <a:buNone/>
            </a:pPr>
            <a:r>
              <a:rPr lang="ja-JP" altLang="en-US"/>
              <a:t>テーマ</a:t>
            </a:r>
            <a:endParaRPr kumimoji="1" lang="en-US" altLang="ja-JP" dirty="0"/>
          </a:p>
          <a:p>
            <a:pPr marL="457200" lvl="1" indent="0">
              <a:buNone/>
            </a:pPr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/>
              <a:t>の保守性改善を目的とした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言語</a:t>
            </a:r>
            <a:r>
              <a:rPr lang="en-US" altLang="ja-JP" dirty="0">
                <a:latin typeface="Helvetica" pitchFamily="2" charset="0"/>
              </a:rPr>
              <a:t>Myriad</a:t>
            </a:r>
            <a:r>
              <a:rPr lang="ja-JP" altLang="en-US">
                <a:latin typeface="Helvetica" pitchFamily="2" charset="0"/>
              </a:rPr>
              <a:t>の提案とその処理系の試作</a:t>
            </a:r>
            <a:endParaRPr lang="en-US" altLang="ja-JP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ja-JP" altLang="en-US"/>
              <a:t>貢献</a:t>
            </a:r>
            <a:endParaRPr lang="en-US" altLang="ja-JP" dirty="0"/>
          </a:p>
          <a:p>
            <a:pPr lvl="1"/>
            <a:r>
              <a:rPr lang="ja-JP" altLang="en-US"/>
              <a:t>関数によるモジュール化</a:t>
            </a:r>
            <a:endParaRPr lang="en-US" altLang="ja-JP" dirty="0"/>
          </a:p>
          <a:p>
            <a:pPr lvl="1"/>
            <a:r>
              <a:rPr lang="ja-JP" altLang="en-US"/>
              <a:t>頻出パターンのライブラリ化</a:t>
            </a:r>
            <a:endParaRPr lang="en-US" altLang="ja-JP" dirty="0"/>
          </a:p>
          <a:p>
            <a:pPr lvl="1"/>
            <a:r>
              <a:rPr lang="ja-JP" altLang="en-US"/>
              <a:t>性能評価</a:t>
            </a:r>
            <a:endParaRPr lang="en-US" altLang="ja-JP" dirty="0"/>
          </a:p>
          <a:p>
            <a:pPr lvl="2"/>
            <a:r>
              <a:rPr lang="ja-JP" altLang="en-US"/>
              <a:t>既存ツールと比較し，可読性の向上に成功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今後の課題</a:t>
            </a:r>
            <a:endParaRPr lang="en-US" altLang="ja-JP" dirty="0"/>
          </a:p>
          <a:p>
            <a:pPr lvl="1"/>
            <a:r>
              <a:rPr lang="en-US" altLang="ja-JP" dirty="0">
                <a:latin typeface="Helvetica" pitchFamily="2" charset="0"/>
              </a:rPr>
              <a:t>Myriad</a:t>
            </a:r>
            <a:r>
              <a:rPr lang="ja-JP" altLang="en-US"/>
              <a:t>の言語機能拡張</a:t>
            </a:r>
            <a:endParaRPr lang="en-US" altLang="ja-JP" dirty="0"/>
          </a:p>
          <a:p>
            <a:pPr lvl="1"/>
            <a:r>
              <a:rPr lang="en-US" altLang="ja-JP" dirty="0">
                <a:latin typeface="Helvetica" pitchFamily="2" charset="0"/>
              </a:rPr>
              <a:t>Myriad</a:t>
            </a:r>
            <a:r>
              <a:rPr lang="ja-JP" altLang="en-US"/>
              <a:t>のライブラリ拡充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94423D-E9BA-6009-02E8-EB8B3C66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C25400-ED4E-942A-2AB5-5AB789834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174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7149A5-E845-6085-A260-BFCB3D5B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付録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CAA98D-3F2E-034C-0909-926344715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273802-AF80-D3D4-86B1-13485054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32FA8B-E65B-2C56-344E-9CA9450F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6488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2DED2A-63E7-07BE-7D53-047F21B9C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sz="3200" dirty="0">
                <a:solidFill>
                  <a:schemeClr val="tx2">
                    <a:lumMod val="50000"/>
                  </a:schemeClr>
                </a:solidFill>
                <a:latin typeface="Helvetica" pitchFamily="2" charset="0"/>
              </a:rPr>
              <a:t>Docker</a:t>
            </a:r>
            <a:endParaRPr kumimoji="1" lang="ja-JP" altLang="en-US" sz="3200">
              <a:solidFill>
                <a:schemeClr val="tx2">
                  <a:lumMod val="50000"/>
                </a:schemeClr>
              </a:solidFill>
              <a:latin typeface="Helvetica" pitchFamily="2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25D9B6-2388-A906-18D6-D56B4E762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2800">
                <a:latin typeface="Yu Gothic" panose="020B0400000000000000" pitchFamily="34" charset="-128"/>
                <a:ea typeface="Yu Gothic" panose="020B0400000000000000" pitchFamily="34" charset="-128"/>
              </a:rPr>
              <a:t>コンテナ仮想化技術</a:t>
            </a:r>
            <a:endParaRPr lang="en-US" altLang="ja-JP" sz="28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en-US" altLang="ja-JP" sz="2400" dirty="0">
                <a:latin typeface="Helvetica" pitchFamily="2" charset="0"/>
                <a:ea typeface="Meiryo" panose="020B0604030504040204" pitchFamily="34" charset="-128"/>
              </a:rPr>
              <a:t>OS</a:t>
            </a:r>
            <a:r>
              <a:rPr lang="ja-JP" altLang="en-US" sz="2400">
                <a:latin typeface="Yu Gothic" panose="020B0400000000000000" pitchFamily="34" charset="-128"/>
                <a:ea typeface="Yu Gothic" panose="020B0400000000000000" pitchFamily="34" charset="-128"/>
              </a:rPr>
              <a:t>レベルの仮想化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 sz="2400">
                <a:latin typeface="Yu Gothic" panose="020B0400000000000000" pitchFamily="34" charset="-128"/>
                <a:ea typeface="Yu Gothic" panose="020B0400000000000000" pitchFamily="34" charset="-128"/>
              </a:rPr>
              <a:t>様々な環境下で同一アプリケーションを提供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 sz="2400">
                <a:latin typeface="Yu Gothic" panose="020B0400000000000000" pitchFamily="34" charset="-128"/>
                <a:ea typeface="Yu Gothic" panose="020B0400000000000000" pitchFamily="34" charset="-128"/>
              </a:rPr>
              <a:t>インフラ環境の開発・保守・運用を促進</a:t>
            </a:r>
            <a:endParaRPr lang="en-US" altLang="ja-JP" sz="24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0" indent="0">
              <a:buNone/>
            </a:pPr>
            <a:r>
              <a:rPr kumimoji="1" lang="en-US" altLang="ja-JP" sz="2800" dirty="0">
                <a:latin typeface="Helvetica" pitchFamily="2" charset="0"/>
              </a:rPr>
              <a:t>Infrastructure </a:t>
            </a:r>
            <a:r>
              <a:rPr lang="en-US" altLang="ja-JP" sz="2800" dirty="0">
                <a:latin typeface="Helvetica" pitchFamily="2" charset="0"/>
              </a:rPr>
              <a:t>a</a:t>
            </a:r>
            <a:r>
              <a:rPr kumimoji="1" lang="en-US" altLang="ja-JP" sz="2800" dirty="0">
                <a:latin typeface="Helvetica" pitchFamily="2" charset="0"/>
              </a:rPr>
              <a:t>s Code</a:t>
            </a:r>
          </a:p>
          <a:p>
            <a:pPr lvl="1"/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ソースコードで管理（</a:t>
            </a:r>
            <a:r>
              <a:rPr lang="en-US" altLang="ja-JP" b="1" dirty="0" err="1">
                <a:latin typeface="Helvetica" pitchFamily="2" charset="0"/>
                <a:ea typeface="Yu Gothic" panose="020B0400000000000000" pitchFamily="34" charset="-128"/>
              </a:rPr>
              <a:t>Dockerfile</a:t>
            </a:r>
            <a:r>
              <a:rPr lang="ja-JP" altLang="en-US" b="1">
                <a:latin typeface="Yu Gothic" panose="020B0400000000000000" pitchFamily="34" charset="-128"/>
                <a:ea typeface="Yu Gothic" panose="020B0400000000000000" pitchFamily="34" charset="-128"/>
              </a:rPr>
              <a:t>）</a:t>
            </a:r>
            <a:endParaRPr lang="en-US" altLang="ja-JP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環境構築の高速化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環境構築時のミスの削減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marL="0" indent="0">
              <a:buNone/>
            </a:pPr>
            <a:r>
              <a:rPr lang="en-US" altLang="ja-JP" b="1" dirty="0">
                <a:latin typeface="Yu Gothic" panose="020B0400000000000000" pitchFamily="34" charset="-128"/>
                <a:ea typeface="Yu Gothic" panose="020B0400000000000000" pitchFamily="34" charset="-128"/>
              </a:rPr>
              <a:t>66%</a:t>
            </a:r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の開発者が利用</a:t>
            </a:r>
            <a:r>
              <a:rPr lang="en-US" altLang="ja-JP" baseline="30000" dirty="0">
                <a:latin typeface="Yu Gothic" panose="020B0400000000000000" pitchFamily="34" charset="-128"/>
                <a:ea typeface="Yu Gothic" panose="020B0400000000000000" pitchFamily="34" charset="-128"/>
              </a:rPr>
              <a:t>[1]</a:t>
            </a:r>
            <a:endParaRPr lang="en-US" altLang="ja-JP" sz="2800" baseline="30000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>
              <a:buFont typeface="Wingdings" pitchFamily="2" charset="2"/>
              <a:buChar char="ü"/>
            </a:pPr>
            <a:endParaRPr kumimoji="1" lang="ja-JP" alt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71FA88-0017-64C9-3086-8F98F45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449F4A-3232-ECDD-F255-772BB1526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5" name="フッター プレースホルダー 6">
            <a:extLst>
              <a:ext uri="{FF2B5EF4-FFF2-40B4-BE49-F238E27FC236}">
                <a16:creationId xmlns:a16="http://schemas.microsoft.com/office/drawing/2014/main" id="{862D773F-9423-CFCE-85FA-7978310934A3}"/>
              </a:ext>
            </a:extLst>
          </p:cNvPr>
          <p:cNvSpPr txBox="1">
            <a:spLocks/>
          </p:cNvSpPr>
          <p:nvPr/>
        </p:nvSpPr>
        <p:spPr>
          <a:xfrm>
            <a:off x="1074797" y="6103334"/>
            <a:ext cx="6994406" cy="35877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 algn="ctr">
              <a:defRPr/>
            </a:pPr>
            <a:r>
              <a:rPr lang="en-US" altLang="ja-JP" sz="1200" dirty="0">
                <a:latin typeface="Helvetica" pitchFamily="2" charset="0"/>
              </a:rPr>
              <a:t>[1] Stack Overflow, “2022 Developer Survey”, </a:t>
            </a:r>
            <a:r>
              <a:rPr lang="en-US" altLang="ja-JP" sz="1200" dirty="0">
                <a:latin typeface="Helvetica" pitchFamily="2" charset="0"/>
                <a:hlinkClick r:id="rId3"/>
              </a:rPr>
              <a:t>https://survey.stackoverflow.co/2022/</a:t>
            </a:r>
            <a:r>
              <a:rPr lang="en-US" altLang="ja-JP" sz="1200" dirty="0"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1427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F8C66B-DCB3-ADF9-06D1-C3CA73B0C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>
                <a:latin typeface="+mn-ea"/>
                <a:ea typeface="+mn-ea"/>
              </a:rPr>
              <a:t>ライブラリ作成手法</a:t>
            </a:r>
            <a:endParaRPr kumimoji="1" lang="ja-JP" altLang="en-US" sz="3200">
              <a:solidFill>
                <a:schemeClr val="tx2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0B5505-8AAB-7728-EBBC-91795D94B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26026" cy="4525963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sz="2800" dirty="0">
                <a:latin typeface="Helvetica" pitchFamily="2" charset="0"/>
              </a:rPr>
              <a:t>Type-2</a:t>
            </a:r>
            <a:r>
              <a:rPr lang="en-US" altLang="ja-JP" sz="2800" dirty="0">
                <a:latin typeface="Helvetica" pitchFamily="2" charset="0"/>
              </a:rPr>
              <a:t> </a:t>
            </a:r>
            <a:r>
              <a:rPr lang="ja-JP" altLang="en-US" sz="2800">
                <a:latin typeface="Helvetica" pitchFamily="2" charset="0"/>
              </a:rPr>
              <a:t>コードクローン</a:t>
            </a:r>
            <a:r>
              <a:rPr kumimoji="1" lang="ja-JP" altLang="en-US" sz="2800">
                <a:latin typeface="Helvetica" pitchFamily="2" charset="0"/>
              </a:rPr>
              <a:t>の自動検出</a:t>
            </a:r>
            <a:endParaRPr kumimoji="1" lang="en-US" altLang="ja-JP" sz="2800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en-US" altLang="ja-JP" sz="2400" dirty="0" err="1">
                <a:latin typeface="Helvetica" pitchFamily="2" charset="0"/>
              </a:rPr>
              <a:t>Tsuru</a:t>
            </a:r>
            <a:r>
              <a:rPr kumimoji="1" lang="ja-JP" altLang="en-US" sz="2400">
                <a:latin typeface="Helvetica" pitchFamily="2" charset="0"/>
              </a:rPr>
              <a:t>らの手法</a:t>
            </a:r>
            <a:r>
              <a:rPr lang="en-US" altLang="ja-JP" sz="2400" baseline="30000" dirty="0">
                <a:latin typeface="+mn-ea"/>
              </a:rPr>
              <a:t>[3]</a:t>
            </a:r>
            <a:r>
              <a:rPr lang="ja-JP" altLang="en-US" sz="2400">
                <a:latin typeface="Helvetica" pitchFamily="2" charset="0"/>
              </a:rPr>
              <a:t>を使用</a:t>
            </a:r>
            <a:endParaRPr lang="en-US" altLang="ja-JP" sz="2400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 sz="2400">
                <a:latin typeface="+mn-ea"/>
              </a:rPr>
              <a:t>トークンレベルで異なるが同じような振る舞いを持つ</a:t>
            </a:r>
            <a:endParaRPr lang="en-US" altLang="ja-JP" sz="2400" dirty="0">
              <a:latin typeface="+mn-ea"/>
            </a:endParaRPr>
          </a:p>
          <a:p>
            <a:pPr marL="457200" lvl="1" indent="0">
              <a:buNone/>
            </a:pPr>
            <a:endParaRPr kumimoji="1" lang="en-US" altLang="ja-JP" sz="2400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目視</a:t>
            </a:r>
            <a:r>
              <a:rPr kumimoji="1" lang="ja-JP" altLang="en-US" sz="2800">
                <a:latin typeface="Helvetica" pitchFamily="2" charset="0"/>
              </a:rPr>
              <a:t>による重複部分の</a:t>
            </a:r>
            <a:r>
              <a:rPr lang="ja-JP" altLang="en-US">
                <a:latin typeface="Helvetica" pitchFamily="2" charset="0"/>
              </a:rPr>
              <a:t>観察</a:t>
            </a:r>
            <a:endParaRPr kumimoji="1" lang="en-US" altLang="ja-JP" sz="2400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kumimoji="1" lang="ja-JP" altLang="en-US" sz="2400">
                <a:latin typeface="Helvetica" pitchFamily="2" charset="0"/>
              </a:rPr>
              <a:t>自動検出したコードクローンを基に周辺コードを確認</a:t>
            </a:r>
            <a:endParaRPr kumimoji="1" lang="en-US" altLang="ja-JP" sz="2400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>
                <a:latin typeface="Helvetica" pitchFamily="2" charset="0"/>
              </a:rPr>
              <a:t>経験則による頻出パターンの調査</a:t>
            </a:r>
            <a:endParaRPr lang="en-US" altLang="ja-JP" dirty="0">
              <a:latin typeface="Helvetica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kumimoji="1" lang="en-US" altLang="ja-JP" dirty="0">
              <a:latin typeface="Helvetica" pitchFamily="2" charset="0"/>
            </a:endParaRPr>
          </a:p>
          <a:p>
            <a:pPr marL="0" indent="0">
              <a:buNone/>
            </a:pPr>
            <a:r>
              <a:rPr kumimoji="1" lang="ja-JP" altLang="en-US" b="1">
                <a:latin typeface="+mn-ea"/>
              </a:rPr>
              <a:t>これらの検出結果を基にライブラリをサポート</a:t>
            </a:r>
            <a:endParaRPr kumimoji="1" lang="en-US" altLang="ja-JP" b="1" dirty="0">
              <a:latin typeface="+mn-ea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293373-5698-D0E5-C8B3-8DB9C528C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4838AF-047A-6D83-B90F-35694CD9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  <p:sp>
        <p:nvSpPr>
          <p:cNvPr id="5" name="フッター プレースホルダー 6">
            <a:extLst>
              <a:ext uri="{FF2B5EF4-FFF2-40B4-BE49-F238E27FC236}">
                <a16:creationId xmlns:a16="http://schemas.microsoft.com/office/drawing/2014/main" id="{5674808D-64F8-5CBC-7DBA-12DE6EBC9EDE}"/>
              </a:ext>
            </a:extLst>
          </p:cNvPr>
          <p:cNvSpPr txBox="1">
            <a:spLocks/>
          </p:cNvSpPr>
          <p:nvPr/>
        </p:nvSpPr>
        <p:spPr>
          <a:xfrm>
            <a:off x="1074797" y="6103334"/>
            <a:ext cx="6994406" cy="35877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[3] T. </a:t>
            </a:r>
            <a:r>
              <a:rPr lang="en-US" altLang="ja-JP" sz="1200" dirty="0" err="1">
                <a:latin typeface="Helvetica" pitchFamily="2" charset="0"/>
              </a:rPr>
              <a:t>Tsuru</a:t>
            </a:r>
            <a:r>
              <a:rPr lang="en-US" altLang="ja-JP" sz="1200" dirty="0">
                <a:latin typeface="Helvetica" pitchFamily="2" charset="0"/>
              </a:rPr>
              <a:t> et al., “Type-2 Code Clone Detection for </a:t>
            </a:r>
            <a:r>
              <a:rPr lang="en-US" altLang="ja-JP" sz="1200" dirty="0" err="1">
                <a:latin typeface="Helvetica" pitchFamily="2" charset="0"/>
              </a:rPr>
              <a:t>Dockerfiles</a:t>
            </a:r>
            <a:r>
              <a:rPr lang="en-US" altLang="ja-JP" sz="1200" dirty="0">
                <a:latin typeface="Helvetica" pitchFamily="2" charset="0"/>
              </a:rPr>
              <a:t>”, Proc. IWSC, 2021, pp. 1-7</a:t>
            </a:r>
          </a:p>
        </p:txBody>
      </p:sp>
    </p:spTree>
    <p:extLst>
      <p:ext uri="{BB962C8B-B14F-4D97-AF65-F5344CB8AC3E}">
        <p14:creationId xmlns:p14="http://schemas.microsoft.com/office/powerpoint/2010/main" val="1254091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0F21B1-1725-15C0-F147-660639F9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関数使用例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E8D5FD-55C4-4EA6-0096-12164292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9E2CF1-7C0C-977D-0AC8-8C3E8C8DB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21</a:t>
            </a:fld>
            <a:endParaRPr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80D2F39-724C-B07D-6711-74B613E5FEA8}"/>
              </a:ext>
            </a:extLst>
          </p:cNvPr>
          <p:cNvSpPr/>
          <p:nvPr/>
        </p:nvSpPr>
        <p:spPr>
          <a:xfrm>
            <a:off x="462755" y="1902386"/>
            <a:ext cx="5695997" cy="4208928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endParaRPr kumimoji="1" lang="en-US" altLang="ja-JP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installPackage</a:t>
            </a:r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ja-JP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package</a:t>
            </a:r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kumimoji="1" lang="en-US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RUN set –</a:t>
            </a:r>
            <a:r>
              <a:rPr kumimoji="1" lang="en-US" altLang="ja-JP" sz="20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eux</a:t>
            </a:r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\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&amp;&amp; </a:t>
            </a:r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apt-get update \</a:t>
            </a:r>
          </a:p>
          <a:p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&amp;&amp; apt-get install –y \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--no-install-recommends \</a:t>
            </a:r>
            <a:endParaRPr kumimoji="1" lang="en-US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ja-JP" sz="20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${package}</a:t>
            </a:r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&amp;&amp; apt-get –y clean</a:t>
            </a:r>
          </a:p>
          <a:p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&amp;&amp; rm –rf /var/lib/apt/lists/*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1" lang="en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5539473-CB3E-9DD3-4D7C-B886DF3FC12D}"/>
              </a:ext>
            </a:extLst>
          </p:cNvPr>
          <p:cNvSpPr txBox="1"/>
          <p:nvPr/>
        </p:nvSpPr>
        <p:spPr>
          <a:xfrm>
            <a:off x="6274336" y="4626775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+mn-ea"/>
                <a:ea typeface="+mn-ea"/>
              </a:rPr>
              <a:t>変数に与えられた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>
                <a:latin typeface="+mn-ea"/>
                <a:ea typeface="+mn-ea"/>
              </a:rPr>
              <a:t>値で置換</a:t>
            </a:r>
          </a:p>
        </p:txBody>
      </p:sp>
    </p:spTree>
    <p:extLst>
      <p:ext uri="{BB962C8B-B14F-4D97-AF65-F5344CB8AC3E}">
        <p14:creationId xmlns:p14="http://schemas.microsoft.com/office/powerpoint/2010/main" val="3809640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DAAA8B-ECE8-0767-9828-A333D0278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条件分岐使用例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F700DA-E3C8-CD61-1060-04B482C0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A400C2F-0C58-B569-1BCA-3C2C8AAC5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7B81E2-2C1E-689A-095C-44C6C5A4BEA8}"/>
              </a:ext>
            </a:extLst>
          </p:cNvPr>
          <p:cNvSpPr/>
          <p:nvPr/>
        </p:nvSpPr>
        <p:spPr>
          <a:xfrm>
            <a:off x="462756" y="1902386"/>
            <a:ext cx="4862280" cy="4208928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endParaRPr lang="en-US" altLang="ja-JP" sz="2000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(version == “18”) {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" altLang="ja-JP" sz="20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ENV JAVA_VERSION 18.0.2.1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else if (version == “20”) {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" altLang="ja-JP" sz="20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ENV JAVA_VERSION 20-ea+31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else {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" altLang="ja-JP" sz="2000" b="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ENV JAVA_VERSION 21-ea+5</a:t>
            </a:r>
          </a:p>
          <a:p>
            <a:r>
              <a:rPr lang="en-US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5FC07E1-287B-3AD9-5A8E-935EB38E1122}"/>
              </a:ext>
            </a:extLst>
          </p:cNvPr>
          <p:cNvSpPr txBox="1"/>
          <p:nvPr/>
        </p:nvSpPr>
        <p:spPr>
          <a:xfrm>
            <a:off x="5985411" y="4599881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+mn-ea"/>
                <a:ea typeface="+mn-ea"/>
              </a:rPr>
              <a:t>変数に与えられた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>
                <a:latin typeface="+mn-ea"/>
                <a:ea typeface="+mn-ea"/>
              </a:rPr>
              <a:t>値で</a:t>
            </a:r>
            <a:r>
              <a:rPr lang="ja-JP" altLang="en-US">
                <a:latin typeface="+mn-ea"/>
                <a:ea typeface="+mn-ea"/>
              </a:rPr>
              <a:t>条件分岐</a:t>
            </a:r>
            <a:endParaRPr kumimoji="1" lang="ja-JP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268890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8A9EE3-9B88-64E3-C669-44A5C1642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ライブラリに関する比較実験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B178ED-6E66-B0C5-F957-16178C32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EEFC55-32FA-E9F3-4092-BD7A749DA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B72E1C29-BE3B-FD4E-5C6A-5F8AE5B09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比較対象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dirty="0">
                <a:latin typeface="Helvetica" pitchFamily="2" charset="0"/>
              </a:rPr>
              <a:t>Myriad</a:t>
            </a:r>
            <a:r>
              <a:rPr lang="ja-JP" altLang="en-US">
                <a:latin typeface="Helvetica" pitchFamily="2" charset="0"/>
              </a:rPr>
              <a:t>（ライブラリ有り）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>
                <a:latin typeface="Helvetica" pitchFamily="2" charset="0"/>
              </a:rPr>
              <a:t>ツール無し（ライブラリ無し）</a:t>
            </a:r>
            <a:endParaRPr lang="en-US" altLang="ja-JP" dirty="0">
              <a:latin typeface="Helvetica" pitchFamily="2" charset="0"/>
            </a:endParaRPr>
          </a:p>
          <a:p>
            <a:pPr marL="457200" lvl="1" indent="0">
              <a:buNone/>
            </a:pPr>
            <a:endParaRPr lang="en-US" altLang="ja-JP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実験概要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>
                <a:latin typeface="Helvetica" pitchFamily="2" charset="0"/>
              </a:rPr>
              <a:t>の記述時間を計測</a:t>
            </a:r>
            <a:endParaRPr lang="en-US" altLang="ja-JP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176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DA4179-11A7-BF97-0FB7-5DC4F579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ライブラリ評価結果</a:t>
            </a: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C56FE2-9567-943C-88FC-045489D0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4324F74-FF34-8AF8-5B42-ED81590F7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24</a:t>
            </a:fld>
            <a:endParaRPr lang="en-US" altLang="ja-JP"/>
          </a:p>
        </p:txBody>
      </p:sp>
      <p:graphicFrame>
        <p:nvGraphicFramePr>
          <p:cNvPr id="6" name="表 8">
            <a:extLst>
              <a:ext uri="{FF2B5EF4-FFF2-40B4-BE49-F238E27FC236}">
                <a16:creationId xmlns:a16="http://schemas.microsoft.com/office/drawing/2014/main" id="{C45C8E57-1AAA-726A-1B84-B7B4C871B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549014"/>
              </p:ext>
            </p:extLst>
          </p:nvPr>
        </p:nvGraphicFramePr>
        <p:xfrm>
          <a:off x="285166" y="1904295"/>
          <a:ext cx="8573668" cy="26490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52348">
                  <a:extLst>
                    <a:ext uri="{9D8B030D-6E8A-4147-A177-3AD203B41FA5}">
                      <a16:colId xmlns:a16="http://schemas.microsoft.com/office/drawing/2014/main" val="312577895"/>
                    </a:ext>
                  </a:extLst>
                </a:gridCol>
                <a:gridCol w="4002874">
                  <a:extLst>
                    <a:ext uri="{9D8B030D-6E8A-4147-A177-3AD203B41FA5}">
                      <a16:colId xmlns:a16="http://schemas.microsoft.com/office/drawing/2014/main" val="2306427991"/>
                    </a:ext>
                  </a:extLst>
                </a:gridCol>
                <a:gridCol w="1718446">
                  <a:extLst>
                    <a:ext uri="{9D8B030D-6E8A-4147-A177-3AD203B41FA5}">
                      <a16:colId xmlns:a16="http://schemas.microsoft.com/office/drawing/2014/main" val="1059220112"/>
                    </a:ext>
                  </a:extLst>
                </a:gridCol>
              </a:tblGrid>
              <a:tr h="635403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被験者の記述時間（分）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平均値（分）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513343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  <a:ea typeface="+mn-ea"/>
                        </a:rPr>
                        <a:t>Myriad</a:t>
                      </a:r>
                    </a:p>
                    <a:p>
                      <a:pPr algn="ctr"/>
                      <a:r>
                        <a:rPr kumimoji="1" lang="ja-JP" altLang="en-US">
                          <a:latin typeface="Helvetica" pitchFamily="2" charset="0"/>
                          <a:ea typeface="+mn-ea"/>
                        </a:rPr>
                        <a:t>（ライブラリ有り）</a:t>
                      </a:r>
                      <a:endParaRPr kumimoji="1" lang="en-US" altLang="ja-JP" dirty="0">
                        <a:latin typeface="Helvetica" pitchFamily="2" charset="0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20, 20, 20, 14, 12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/>
                        <a:t>17.2</a:t>
                      </a:r>
                      <a:endParaRPr kumimoji="1" lang="ja-JP" altLang="en-US" b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1191145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Helvetica" pitchFamily="2" charset="0"/>
                        </a:rPr>
                        <a:t>ツール無し</a:t>
                      </a:r>
                      <a:endParaRPr kumimoji="1" lang="en-US" altLang="ja-JP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kumimoji="1" lang="ja-JP" altLang="en-US">
                          <a:latin typeface="Helvetica" pitchFamily="2" charset="0"/>
                        </a:rPr>
                        <a:t>（ライブラリ無し）</a:t>
                      </a:r>
                      <a:endParaRPr kumimoji="1" lang="en-US" altLang="ja-JP" dirty="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13, 10.5, 17, 13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13.4</a:t>
                      </a:r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4901619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2126210-FCD1-4107-4177-E2FE27589DAB}"/>
              </a:ext>
            </a:extLst>
          </p:cNvPr>
          <p:cNvSpPr txBox="1"/>
          <p:nvPr/>
        </p:nvSpPr>
        <p:spPr>
          <a:xfrm>
            <a:off x="1269653" y="5015547"/>
            <a:ext cx="6604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+mn-ea"/>
                <a:ea typeface="+mn-ea"/>
              </a:rPr>
              <a:t>ライブラリ無しの方が記述時間が短い</a:t>
            </a:r>
            <a:endParaRPr kumimoji="1" lang="en-US" altLang="ja-JP" dirty="0">
              <a:latin typeface="+mn-ea"/>
              <a:ea typeface="+mn-ea"/>
            </a:endParaRPr>
          </a:p>
          <a:p>
            <a:r>
              <a:rPr kumimoji="1" lang="ja-JP" altLang="en-US">
                <a:latin typeface="+mn-ea"/>
                <a:ea typeface="+mn-ea"/>
              </a:rPr>
              <a:t>→ライブラリを選択するのに時間を要したため</a:t>
            </a:r>
          </a:p>
        </p:txBody>
      </p:sp>
    </p:spTree>
    <p:extLst>
      <p:ext uri="{BB962C8B-B14F-4D97-AF65-F5344CB8AC3E}">
        <p14:creationId xmlns:p14="http://schemas.microsoft.com/office/powerpoint/2010/main" val="32212486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D6FB38-ED2D-6045-FA79-1B4E2D57B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既存ツールとの保守性比較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2C477C-89F9-2424-2D56-9D541F3AD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比較対象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dirty="0">
                <a:latin typeface="Helvetica" pitchFamily="2" charset="0"/>
              </a:rPr>
              <a:t>Myriad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>
                <a:latin typeface="Helvetica" pitchFamily="2" charset="0"/>
              </a:rPr>
              <a:t>ツール無し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ja-JP" dirty="0">
                <a:latin typeface="Helvetica" pitchFamily="2" charset="0"/>
              </a:rPr>
              <a:t>docker-library/</a:t>
            </a:r>
            <a:r>
              <a:rPr lang="en-US" altLang="ja-JP" dirty="0" err="1">
                <a:latin typeface="Helvetica" pitchFamily="2" charset="0"/>
              </a:rPr>
              <a:t>openjdk</a:t>
            </a:r>
            <a:endParaRPr lang="en-US" altLang="ja-JP" dirty="0">
              <a:latin typeface="Helvetica" pitchFamily="2" charset="0"/>
            </a:endParaRPr>
          </a:p>
          <a:p>
            <a:pPr marL="457200" lvl="1" indent="0">
              <a:buNone/>
            </a:pPr>
            <a:r>
              <a:rPr lang="ja-JP" altLang="en-US">
                <a:latin typeface="Helvetica" pitchFamily="2" charset="0"/>
              </a:rPr>
              <a:t>（テンプレートを用いた既存ツール）</a:t>
            </a:r>
            <a:endParaRPr lang="en-US" altLang="ja-JP" dirty="0">
              <a:latin typeface="Helvetica" pitchFamily="2" charset="0"/>
            </a:endParaRPr>
          </a:p>
          <a:p>
            <a:pPr marL="0" indent="0">
              <a:buNone/>
            </a:pPr>
            <a:r>
              <a:rPr lang="ja-JP" altLang="en-US">
                <a:latin typeface="Helvetica" pitchFamily="2" charset="0"/>
              </a:rPr>
              <a:t>概要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>
                <a:latin typeface="Helvetica" pitchFamily="2" charset="0"/>
              </a:rPr>
              <a:t>変更に要する工数を測定</a:t>
            </a:r>
            <a:endParaRPr lang="en-US" altLang="ja-JP" dirty="0">
              <a:latin typeface="Helvetica" pitchFamily="2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ja-JP" altLang="en-US">
                <a:latin typeface="Helvetica" pitchFamily="2" charset="0"/>
              </a:rPr>
              <a:t>変更を施す状況を仮定</a:t>
            </a:r>
            <a:endParaRPr lang="en-US" altLang="ja-JP" dirty="0">
              <a:latin typeface="Helvetica" pitchFamily="2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ja-JP" altLang="en-US">
                <a:latin typeface="Helvetica" pitchFamily="2" charset="0"/>
              </a:rPr>
              <a:t>バージョン管理</a:t>
            </a:r>
            <a:endParaRPr lang="en-US" altLang="ja-JP" dirty="0">
              <a:latin typeface="Helvetica" pitchFamily="2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ja-JP" altLang="en-US">
                <a:latin typeface="Helvetica" pitchFamily="2" charset="0"/>
              </a:rPr>
              <a:t>コマンド削除</a:t>
            </a:r>
            <a:endParaRPr lang="en-US" altLang="ja-JP" dirty="0">
              <a:latin typeface="Helvetica" pitchFamily="2" charset="0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01EB4F-F391-049C-5B56-274E58F9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F7F1FA6-8CA7-E076-EB15-902A5FBC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521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16C9D9-9DE3-85FD-E2CE-4488A9964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保守性評価結果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8233FD-2310-9ED5-942F-B509D66F5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C0AE21-FEAB-4DD7-EB38-32D257D0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26</a:t>
            </a:fld>
            <a:endParaRPr lang="en-US" altLang="ja-JP"/>
          </a:p>
        </p:txBody>
      </p:sp>
      <p:graphicFrame>
        <p:nvGraphicFramePr>
          <p:cNvPr id="6" name="表 8">
            <a:extLst>
              <a:ext uri="{FF2B5EF4-FFF2-40B4-BE49-F238E27FC236}">
                <a16:creationId xmlns:a16="http://schemas.microsoft.com/office/drawing/2014/main" id="{21CCDE65-93AB-F033-5670-0BC1EC0DB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115071"/>
              </p:ext>
            </p:extLst>
          </p:nvPr>
        </p:nvGraphicFramePr>
        <p:xfrm>
          <a:off x="381988" y="1991233"/>
          <a:ext cx="8380019" cy="2653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90435">
                  <a:extLst>
                    <a:ext uri="{9D8B030D-6E8A-4147-A177-3AD203B41FA5}">
                      <a16:colId xmlns:a16="http://schemas.microsoft.com/office/drawing/2014/main" val="312577895"/>
                    </a:ext>
                  </a:extLst>
                </a:gridCol>
                <a:gridCol w="2096528">
                  <a:extLst>
                    <a:ext uri="{9D8B030D-6E8A-4147-A177-3AD203B41FA5}">
                      <a16:colId xmlns:a16="http://schemas.microsoft.com/office/drawing/2014/main" val="2306427991"/>
                    </a:ext>
                  </a:extLst>
                </a:gridCol>
                <a:gridCol w="2096528">
                  <a:extLst>
                    <a:ext uri="{9D8B030D-6E8A-4147-A177-3AD203B41FA5}">
                      <a16:colId xmlns:a16="http://schemas.microsoft.com/office/drawing/2014/main" val="1059220112"/>
                    </a:ext>
                  </a:extLst>
                </a:gridCol>
                <a:gridCol w="2096528">
                  <a:extLst>
                    <a:ext uri="{9D8B030D-6E8A-4147-A177-3AD203B41FA5}">
                      <a16:colId xmlns:a16="http://schemas.microsoft.com/office/drawing/2014/main" val="1031095940"/>
                    </a:ext>
                  </a:extLst>
                </a:gridCol>
              </a:tblGrid>
              <a:tr h="635403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</a:rPr>
                        <a:t>Myriad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ツール無し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既存ツール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/>
                        <a:t>（テンプレート）</a:t>
                      </a:r>
                      <a:endParaRPr kumimoji="1"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513343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+mn-ea"/>
                          <a:ea typeface="+mn-ea"/>
                        </a:rPr>
                        <a:t>バージョン</a:t>
                      </a:r>
                      <a:endParaRPr kumimoji="1" lang="en-US" altLang="ja-JP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>
                          <a:latin typeface="+mn-ea"/>
                          <a:ea typeface="+mn-ea"/>
                        </a:rPr>
                        <a:t>更新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7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/>
                        <a:t>24</a:t>
                      </a:r>
                      <a:endParaRPr kumimoji="1" lang="ja-JP" altLang="en-US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7</a:t>
                      </a:r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1191145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latin typeface="Helvetica" pitchFamily="2" charset="0"/>
                        </a:rPr>
                        <a:t>コマンド</a:t>
                      </a:r>
                      <a:endParaRPr kumimoji="1" lang="en-US" altLang="ja-JP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kumimoji="1" lang="ja-JP" altLang="en-US">
                          <a:latin typeface="Helvetica" pitchFamily="2" charset="0"/>
                        </a:rPr>
                        <a:t>削除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6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54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6</a:t>
                      </a:r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4901619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58D061-8152-493C-C871-C039DBE5D534}"/>
              </a:ext>
            </a:extLst>
          </p:cNvPr>
          <p:cNvSpPr txBox="1"/>
          <p:nvPr/>
        </p:nvSpPr>
        <p:spPr>
          <a:xfrm>
            <a:off x="895351" y="5173319"/>
            <a:ext cx="7353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>
                <a:latin typeface="Helvetica" pitchFamily="2" charset="0"/>
                <a:ea typeface="+mn-ea"/>
              </a:rPr>
              <a:t>変更に要し</a:t>
            </a:r>
            <a:r>
              <a:rPr lang="ja-JP" altLang="en-US" u="sng">
                <a:latin typeface="Helvetica" pitchFamily="2" charset="0"/>
                <a:ea typeface="+mn-ea"/>
              </a:rPr>
              <a:t>た工数</a:t>
            </a:r>
            <a:endParaRPr kumimoji="1" lang="en-US" altLang="ja-JP" u="sng" dirty="0">
              <a:latin typeface="Helvetica" pitchFamily="2" charset="0"/>
              <a:ea typeface="+mn-ea"/>
            </a:endParaRPr>
          </a:p>
          <a:p>
            <a:r>
              <a:rPr kumimoji="1" lang="en-US" altLang="ja-JP" dirty="0">
                <a:latin typeface="Helvetica" pitchFamily="2" charset="0"/>
                <a:ea typeface="+mn-ea"/>
              </a:rPr>
              <a:t>Myriad </a:t>
            </a:r>
            <a:r>
              <a:rPr kumimoji="1" lang="en-US" altLang="ja-JP" dirty="0">
                <a:latin typeface="+mn-ea"/>
                <a:ea typeface="+mn-ea"/>
              </a:rPr>
              <a:t>=</a:t>
            </a:r>
            <a:r>
              <a:rPr kumimoji="1" lang="en-US" altLang="ja-JP" dirty="0">
                <a:latin typeface="Helvetica" pitchFamily="2" charset="0"/>
                <a:ea typeface="+mn-ea"/>
              </a:rPr>
              <a:t> </a:t>
            </a:r>
            <a:r>
              <a:rPr kumimoji="1" lang="ja-JP" altLang="en-US">
                <a:latin typeface="Helvetica" pitchFamily="2" charset="0"/>
                <a:ea typeface="+mn-ea"/>
              </a:rPr>
              <a:t>既存ツール（テンプレート）</a:t>
            </a:r>
            <a:r>
              <a:rPr kumimoji="1" lang="en-US" altLang="ja-JP" dirty="0">
                <a:latin typeface="+mn-ea"/>
                <a:ea typeface="+mn-ea"/>
              </a:rPr>
              <a:t>&lt; </a:t>
            </a:r>
            <a:r>
              <a:rPr kumimoji="1" lang="ja-JP" altLang="en-US">
                <a:latin typeface="+mn-ea"/>
                <a:ea typeface="+mn-ea"/>
              </a:rPr>
              <a:t>ツール無し</a:t>
            </a:r>
          </a:p>
        </p:txBody>
      </p:sp>
    </p:spTree>
    <p:extLst>
      <p:ext uri="{BB962C8B-B14F-4D97-AF65-F5344CB8AC3E}">
        <p14:creationId xmlns:p14="http://schemas.microsoft.com/office/powerpoint/2010/main" val="20705914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BC54B1-5DBB-90DB-DA05-5816DE8F4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Helvetica" pitchFamily="2" charset="0"/>
                <a:ea typeface="+mn-ea"/>
              </a:rPr>
              <a:t>Modus</a:t>
            </a:r>
            <a:r>
              <a:rPr kumimoji="1" lang="en-US" altLang="ja-JP" baseline="30000" dirty="0">
                <a:latin typeface="Yu Gothic" panose="020B0400000000000000" pitchFamily="34" charset="-128"/>
                <a:ea typeface="Yu Gothic" panose="020B0400000000000000" pitchFamily="34" charset="-128"/>
              </a:rPr>
              <a:t>[6]</a:t>
            </a:r>
            <a:endParaRPr kumimoji="1" lang="ja-JP" altLang="en-US" baseline="300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E04D66-EFB7-060F-DA49-A6B7146FA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E2C59B-1081-CAF4-D12E-C9E406FC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27</a:t>
            </a:fld>
            <a:endParaRPr lang="en-US" altLang="ja-JP"/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75BFA38D-0098-578F-8EDE-887C099B7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>
                <a:latin typeface="Helvetica" pitchFamily="2" charset="0"/>
              </a:rPr>
              <a:t>Docker</a:t>
            </a:r>
            <a:r>
              <a:rPr lang="ja-JP" altLang="en-US"/>
              <a:t>イメージをビルドする言語</a:t>
            </a:r>
            <a:endParaRPr lang="en-US" altLang="ja-JP" dirty="0"/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1354B523-7BEE-52A4-0BFE-66C13AA97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422378"/>
              </p:ext>
            </p:extLst>
          </p:nvPr>
        </p:nvGraphicFramePr>
        <p:xfrm>
          <a:off x="163277" y="2625449"/>
          <a:ext cx="8811889" cy="264907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55705">
                  <a:extLst>
                    <a:ext uri="{9D8B030D-6E8A-4147-A177-3AD203B41FA5}">
                      <a16:colId xmlns:a16="http://schemas.microsoft.com/office/drawing/2014/main" val="312577895"/>
                    </a:ext>
                  </a:extLst>
                </a:gridCol>
                <a:gridCol w="1259364">
                  <a:extLst>
                    <a:ext uri="{9D8B030D-6E8A-4147-A177-3AD203B41FA5}">
                      <a16:colId xmlns:a16="http://schemas.microsoft.com/office/drawing/2014/main" val="2306427991"/>
                    </a:ext>
                  </a:extLst>
                </a:gridCol>
                <a:gridCol w="1259364">
                  <a:extLst>
                    <a:ext uri="{9D8B030D-6E8A-4147-A177-3AD203B41FA5}">
                      <a16:colId xmlns:a16="http://schemas.microsoft.com/office/drawing/2014/main" val="1059220112"/>
                    </a:ext>
                  </a:extLst>
                </a:gridCol>
                <a:gridCol w="1259364">
                  <a:extLst>
                    <a:ext uri="{9D8B030D-6E8A-4147-A177-3AD203B41FA5}">
                      <a16:colId xmlns:a16="http://schemas.microsoft.com/office/drawing/2014/main" val="1031095940"/>
                    </a:ext>
                  </a:extLst>
                </a:gridCol>
                <a:gridCol w="1259364">
                  <a:extLst>
                    <a:ext uri="{9D8B030D-6E8A-4147-A177-3AD203B41FA5}">
                      <a16:colId xmlns:a16="http://schemas.microsoft.com/office/drawing/2014/main" val="2818225419"/>
                    </a:ext>
                  </a:extLst>
                </a:gridCol>
                <a:gridCol w="1259364">
                  <a:extLst>
                    <a:ext uri="{9D8B030D-6E8A-4147-A177-3AD203B41FA5}">
                      <a16:colId xmlns:a16="http://schemas.microsoft.com/office/drawing/2014/main" val="1635180467"/>
                    </a:ext>
                  </a:extLst>
                </a:gridCol>
                <a:gridCol w="1259364">
                  <a:extLst>
                    <a:ext uri="{9D8B030D-6E8A-4147-A177-3AD203B41FA5}">
                      <a16:colId xmlns:a16="http://schemas.microsoft.com/office/drawing/2014/main" val="818032118"/>
                    </a:ext>
                  </a:extLst>
                </a:gridCol>
              </a:tblGrid>
              <a:tr h="635403"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パラダイム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出力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互換性</a:t>
                      </a:r>
                      <a:endParaRPr kumimoji="1" lang="en-US" altLang="ja-JP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ライブラリ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イメージ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ja-JP" altLang="en-US" sz="1600"/>
                        <a:t>最適化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ビルド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513343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</a:rPr>
                        <a:t>Myriad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手続き型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 err="1">
                          <a:latin typeface="Helvetica" pitchFamily="2" charset="0"/>
                        </a:rPr>
                        <a:t>Dockerfile</a:t>
                      </a:r>
                      <a:endParaRPr kumimoji="1" lang="ja-JP" altLang="en-US" b="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×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×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1191145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</a:rPr>
                        <a:t>Modus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論理型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Helvetica" pitchFamily="2" charset="0"/>
                        </a:rPr>
                        <a:t>Docker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イメージ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4901619"/>
                  </a:ext>
                </a:extLst>
              </a:tr>
            </a:tbl>
          </a:graphicData>
        </a:graphic>
      </p:graphicFrame>
      <p:sp>
        <p:nvSpPr>
          <p:cNvPr id="10" name="フッター プレースホルダー 6">
            <a:extLst>
              <a:ext uri="{FF2B5EF4-FFF2-40B4-BE49-F238E27FC236}">
                <a16:creationId xmlns:a16="http://schemas.microsoft.com/office/drawing/2014/main" id="{3DF46F3F-D95F-9100-8284-6312B9B91156}"/>
              </a:ext>
            </a:extLst>
          </p:cNvPr>
          <p:cNvSpPr txBox="1">
            <a:spLocks/>
          </p:cNvSpPr>
          <p:nvPr/>
        </p:nvSpPr>
        <p:spPr>
          <a:xfrm>
            <a:off x="457200" y="6110105"/>
            <a:ext cx="8224044" cy="35877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[6] Chris </a:t>
            </a:r>
            <a:r>
              <a:rPr lang="en-US" altLang="ja-JP" sz="1200" dirty="0" err="1">
                <a:latin typeface="Helvetica" pitchFamily="2" charset="0"/>
              </a:rPr>
              <a:t>Tomy</a:t>
            </a:r>
            <a:r>
              <a:rPr lang="en-US" altLang="ja-JP" sz="1200" dirty="0">
                <a:latin typeface="Helvetica" pitchFamily="2" charset="0"/>
              </a:rPr>
              <a:t> et al., “Modus: A </a:t>
            </a:r>
            <a:r>
              <a:rPr lang="en-US" altLang="ja-JP" sz="1200" dirty="0" err="1">
                <a:latin typeface="Helvetica" pitchFamily="2" charset="0"/>
              </a:rPr>
              <a:t>Datalog</a:t>
            </a:r>
            <a:r>
              <a:rPr lang="en-US" altLang="ja-JP" sz="1200" dirty="0">
                <a:latin typeface="Helvetica" pitchFamily="2" charset="0"/>
              </a:rPr>
              <a:t> Dialect for Building Container Image”, Proc. ESEC/FSE, 2022, pp. 595-606</a:t>
            </a:r>
          </a:p>
        </p:txBody>
      </p:sp>
    </p:spTree>
    <p:extLst>
      <p:ext uri="{BB962C8B-B14F-4D97-AF65-F5344CB8AC3E}">
        <p14:creationId xmlns:p14="http://schemas.microsoft.com/office/powerpoint/2010/main" val="20387112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EBFEB-B063-7808-EA70-F17DE4DC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Helvetica" pitchFamily="2" charset="0"/>
                <a:ea typeface="+mn-ea"/>
              </a:rPr>
              <a:t>Humpback</a:t>
            </a:r>
            <a:r>
              <a:rPr kumimoji="1" lang="en-US" altLang="ja-JP" baseline="30000" dirty="0">
                <a:latin typeface="Yu Gothic" panose="020B0400000000000000" pitchFamily="34" charset="-128"/>
                <a:ea typeface="Yu Gothic" panose="020B0400000000000000" pitchFamily="34" charset="-128"/>
              </a:rPr>
              <a:t>[7]</a:t>
            </a:r>
            <a:endParaRPr kumimoji="1" lang="ja-JP" altLang="en-US" baseline="300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EAC8F5-4F02-8FB4-3A1D-661CB513F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err="1">
                <a:latin typeface="Helvetica" pitchFamily="2" charset="0"/>
              </a:rPr>
              <a:t>Dockerfile</a:t>
            </a:r>
            <a:r>
              <a:rPr kumimoji="1" lang="ja-JP" altLang="en-US">
                <a:latin typeface="Helvetica" pitchFamily="2" charset="0"/>
              </a:rPr>
              <a:t>の</a:t>
            </a:r>
            <a:r>
              <a:rPr kumimoji="1" lang="ja-JP" altLang="en-US"/>
              <a:t>言語補完機能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37B08-C119-00C1-7E7F-32536930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47FF2D-1BEC-C53F-B040-8E03B59A3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28</a:t>
            </a:fld>
            <a:endParaRPr lang="en-US" altLang="ja-JP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1A6C774-38B4-773C-0B70-3E7047618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937745"/>
              </p:ext>
            </p:extLst>
          </p:nvPr>
        </p:nvGraphicFramePr>
        <p:xfrm>
          <a:off x="457200" y="2747203"/>
          <a:ext cx="8391761" cy="2653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65316">
                  <a:extLst>
                    <a:ext uri="{9D8B030D-6E8A-4147-A177-3AD203B41FA5}">
                      <a16:colId xmlns:a16="http://schemas.microsoft.com/office/drawing/2014/main" val="312577895"/>
                    </a:ext>
                  </a:extLst>
                </a:gridCol>
                <a:gridCol w="1365289">
                  <a:extLst>
                    <a:ext uri="{9D8B030D-6E8A-4147-A177-3AD203B41FA5}">
                      <a16:colId xmlns:a16="http://schemas.microsoft.com/office/drawing/2014/main" val="2306427991"/>
                    </a:ext>
                  </a:extLst>
                </a:gridCol>
                <a:gridCol w="1365289">
                  <a:extLst>
                    <a:ext uri="{9D8B030D-6E8A-4147-A177-3AD203B41FA5}">
                      <a16:colId xmlns:a16="http://schemas.microsoft.com/office/drawing/2014/main" val="1059220112"/>
                    </a:ext>
                  </a:extLst>
                </a:gridCol>
                <a:gridCol w="1365289">
                  <a:extLst>
                    <a:ext uri="{9D8B030D-6E8A-4147-A177-3AD203B41FA5}">
                      <a16:colId xmlns:a16="http://schemas.microsoft.com/office/drawing/2014/main" val="1031095940"/>
                    </a:ext>
                  </a:extLst>
                </a:gridCol>
                <a:gridCol w="1365289">
                  <a:extLst>
                    <a:ext uri="{9D8B030D-6E8A-4147-A177-3AD203B41FA5}">
                      <a16:colId xmlns:a16="http://schemas.microsoft.com/office/drawing/2014/main" val="2818225419"/>
                    </a:ext>
                  </a:extLst>
                </a:gridCol>
                <a:gridCol w="1365289">
                  <a:extLst>
                    <a:ext uri="{9D8B030D-6E8A-4147-A177-3AD203B41FA5}">
                      <a16:colId xmlns:a16="http://schemas.microsoft.com/office/drawing/2014/main" val="3911483555"/>
                    </a:ext>
                  </a:extLst>
                </a:gridCol>
              </a:tblGrid>
              <a:tr h="635403"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開発者支援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/>
                        <a:t>パッケージ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/>
                        <a:t>管理ツール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/>
                        <a:t>の提案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記述量削減</a:t>
                      </a:r>
                      <a:endParaRPr kumimoji="1" lang="en-US" altLang="ja-JP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保守性向上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可読性向上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2513343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</a:rPr>
                        <a:t>Myriad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0" dirty="0"/>
                        <a:t>×</a:t>
                      </a:r>
                      <a:endParaRPr kumimoji="1" lang="ja-JP" altLang="en-US" b="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○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1191145"/>
                  </a:ext>
                </a:extLst>
              </a:tr>
              <a:tr h="10068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Helvetica" pitchFamily="2" charset="0"/>
                        </a:rPr>
                        <a:t>Humpback</a:t>
                      </a:r>
                      <a:endParaRPr kumimoji="1" lang="ja-JP" altLang="en-US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/>
                        <a:t>○</a:t>
                      </a:r>
                      <a:endParaRPr kumimoji="1" lang="en-US" altLang="ja-JP" dirty="0">
                        <a:latin typeface="Helvetica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×</a:t>
                      </a:r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×</a:t>
                      </a:r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14901619"/>
                  </a:ext>
                </a:extLst>
              </a:tr>
            </a:tbl>
          </a:graphicData>
        </a:graphic>
      </p:graphicFrame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8A9D56E2-5D7A-BB7D-584F-FA09777261BE}"/>
              </a:ext>
            </a:extLst>
          </p:cNvPr>
          <p:cNvSpPr txBox="1">
            <a:spLocks/>
          </p:cNvSpPr>
          <p:nvPr/>
        </p:nvSpPr>
        <p:spPr>
          <a:xfrm>
            <a:off x="540924" y="6119347"/>
            <a:ext cx="8062151" cy="35877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  <a:ea typeface="+mn-ea"/>
              </a:rPr>
              <a:t>[7] K. </a:t>
            </a:r>
            <a:r>
              <a:rPr lang="en-US" altLang="ja-JP" sz="1200" dirty="0" err="1">
                <a:latin typeface="Helvetica" pitchFamily="2" charset="0"/>
                <a:ea typeface="+mn-ea"/>
              </a:rPr>
              <a:t>Hanayama</a:t>
            </a:r>
            <a:r>
              <a:rPr lang="en-US" altLang="ja-JP" sz="1200" dirty="0">
                <a:latin typeface="Helvetica" pitchFamily="2" charset="0"/>
                <a:ea typeface="+mn-ea"/>
              </a:rPr>
              <a:t> et al., “Development of Code Completion System for </a:t>
            </a:r>
            <a:r>
              <a:rPr lang="en-US" altLang="ja-JP" sz="1200" dirty="0" err="1">
                <a:latin typeface="Helvetica" pitchFamily="2" charset="0"/>
                <a:ea typeface="+mn-ea"/>
              </a:rPr>
              <a:t>Dockerfile</a:t>
            </a:r>
            <a:r>
              <a:rPr lang="en-US" altLang="ja-JP" sz="1200" dirty="0">
                <a:latin typeface="Helvetica" pitchFamily="2" charset="0"/>
                <a:ea typeface="+mn-ea"/>
              </a:rPr>
              <a:t>”, Proc. JSSST, 2021, pp. 53-59</a:t>
            </a:r>
          </a:p>
        </p:txBody>
      </p:sp>
    </p:spTree>
    <p:extLst>
      <p:ext uri="{BB962C8B-B14F-4D97-AF65-F5344CB8AC3E}">
        <p14:creationId xmlns:p14="http://schemas.microsoft.com/office/powerpoint/2010/main" val="918524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229688-AA23-5E86-4866-7578B6958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>
                <a:latin typeface="Helvetica" pitchFamily="2" charset="0"/>
              </a:rPr>
              <a:t>Dockerfile</a:t>
            </a:r>
            <a:endParaRPr kumimoji="1" lang="ja-JP" altLang="en-US">
              <a:latin typeface="Helvetica" pitchFamily="2" charset="0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4F2EA2-902A-3A31-EADB-C52B763A6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8835FF-1CE2-A745-C8D4-CF7AB7E19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B63F071-7017-D590-5CD5-F23345738F5D}"/>
              </a:ext>
            </a:extLst>
          </p:cNvPr>
          <p:cNvSpPr/>
          <p:nvPr/>
        </p:nvSpPr>
        <p:spPr>
          <a:xfrm>
            <a:off x="570333" y="1691370"/>
            <a:ext cx="4499208" cy="2220165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" altLang="ja-JP" sz="20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An Example of </a:t>
            </a:r>
            <a:r>
              <a:rPr lang="en" altLang="ja-JP" sz="20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Dockerfile</a:t>
            </a:r>
            <a:r>
              <a:rPr lang="en" altLang="ja-JP" sz="2000" baseline="300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[2]</a:t>
            </a:r>
          </a:p>
          <a:p>
            <a:endParaRPr lang="en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 ubuntu:18.04</a:t>
            </a: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 . /app</a:t>
            </a: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RUN make /app</a:t>
            </a: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CMD python /app/</a:t>
            </a:r>
            <a:r>
              <a:rPr lang="en" altLang="ja-JP" sz="20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app.py</a:t>
            </a:r>
            <a:endParaRPr lang="en" altLang="ja-JP" sz="2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" altLang="ja-JP" sz="20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" altLang="ja-JP" sz="20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BE49402-EE58-6E53-9784-FADA654F5ABC}"/>
              </a:ext>
            </a:extLst>
          </p:cNvPr>
          <p:cNvSpPr txBox="1"/>
          <p:nvPr/>
        </p:nvSpPr>
        <p:spPr>
          <a:xfrm>
            <a:off x="712693" y="4329953"/>
            <a:ext cx="48718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+mn-ea"/>
                <a:ea typeface="+mn-ea"/>
              </a:rPr>
              <a:t>ベースイメージ：</a:t>
            </a:r>
            <a:r>
              <a:rPr kumimoji="1" lang="en-US" altLang="ja-JP" dirty="0">
                <a:latin typeface="Helvetica" pitchFamily="2" charset="0"/>
                <a:ea typeface="+mn-ea"/>
              </a:rPr>
              <a:t>Ubuntu</a:t>
            </a:r>
          </a:p>
          <a:p>
            <a:r>
              <a:rPr kumimoji="1" lang="en-US" altLang="ja-JP" dirty="0">
                <a:latin typeface="Helvetica" pitchFamily="2" charset="0"/>
                <a:ea typeface="+mn-ea"/>
              </a:rPr>
              <a:t>Python</a:t>
            </a:r>
            <a:r>
              <a:rPr kumimoji="1" lang="ja-JP" altLang="en-US">
                <a:latin typeface="+mn-ea"/>
                <a:ea typeface="+mn-ea"/>
              </a:rPr>
              <a:t>のアプリケーションを実行</a:t>
            </a:r>
          </a:p>
        </p:txBody>
      </p:sp>
      <p:sp>
        <p:nvSpPr>
          <p:cNvPr id="3" name="フッター プレースホルダー 6">
            <a:extLst>
              <a:ext uri="{FF2B5EF4-FFF2-40B4-BE49-F238E27FC236}">
                <a16:creationId xmlns:a16="http://schemas.microsoft.com/office/drawing/2014/main" id="{4277B440-1B9F-FC79-36C7-29E02EF4886C}"/>
              </a:ext>
            </a:extLst>
          </p:cNvPr>
          <p:cNvSpPr txBox="1">
            <a:spLocks/>
          </p:cNvSpPr>
          <p:nvPr/>
        </p:nvSpPr>
        <p:spPr>
          <a:xfrm>
            <a:off x="102338" y="5914232"/>
            <a:ext cx="8939324" cy="35877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[2] “</a:t>
            </a:r>
            <a:r>
              <a:rPr lang="en-US" altLang="ja-JP" sz="1200" dirty="0" err="1">
                <a:latin typeface="Helvetica" pitchFamily="2" charset="0"/>
              </a:rPr>
              <a:t>Dockerfile</a:t>
            </a:r>
            <a:r>
              <a:rPr lang="ja-JP" altLang="en-US" sz="1200">
                <a:latin typeface="+mn-ea"/>
                <a:ea typeface="+mn-ea"/>
              </a:rPr>
              <a:t>のベスト・プラクティス</a:t>
            </a:r>
            <a:r>
              <a:rPr lang="en-US" altLang="ja-JP" sz="1200" dirty="0">
                <a:latin typeface="+mn-ea"/>
                <a:ea typeface="+mn-ea"/>
              </a:rPr>
              <a:t>”, </a:t>
            </a:r>
            <a:r>
              <a:rPr lang="en-US" altLang="ja-JP" sz="1200" dirty="0">
                <a:latin typeface="+mn-ea"/>
                <a:ea typeface="+mn-ea"/>
                <a:hlinkClick r:id="rId2"/>
              </a:rPr>
              <a:t>https://docs.docker.jp/develop/develop-images/dockerfile_best-practices.html</a:t>
            </a:r>
            <a:r>
              <a:rPr lang="en-US" altLang="ja-JP" sz="1200" dirty="0">
                <a:latin typeface="+mn-ea"/>
                <a:ea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6222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F0A074-73AF-A272-FA37-73D9AC270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sz="3200" dirty="0" err="1">
                <a:solidFill>
                  <a:schemeClr val="tx2">
                    <a:lumMod val="50000"/>
                  </a:schemeClr>
                </a:solidFill>
                <a:latin typeface="Helvetica" pitchFamily="2" charset="0"/>
              </a:rPr>
              <a:t>Dockerfile</a:t>
            </a:r>
            <a:r>
              <a:rPr kumimoji="1" lang="ja-JP" altLang="en-US" sz="3200">
                <a:solidFill>
                  <a:schemeClr val="tx2">
                    <a:lumMod val="50000"/>
                  </a:schemeClr>
                </a:solidFill>
                <a:latin typeface="+mn-ea"/>
                <a:ea typeface="+mn-ea"/>
              </a:rPr>
              <a:t>間のコードクローン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26D2DA-88DA-834E-7FD2-EBB9A5E9F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CF5383-EA95-9BCA-642F-A77647D70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EC6AC02-2DC8-5682-70A6-0680AEAEACAC}"/>
              </a:ext>
            </a:extLst>
          </p:cNvPr>
          <p:cNvSpPr txBox="1"/>
          <p:nvPr/>
        </p:nvSpPr>
        <p:spPr>
          <a:xfrm>
            <a:off x="5460271" y="2539356"/>
            <a:ext cx="35333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elvetica" pitchFamily="2" charset="0"/>
                <a:ea typeface="Yu Gothic" panose="020B0400000000000000" pitchFamily="34" charset="-128"/>
              </a:rPr>
              <a:t>既存の</a:t>
            </a:r>
            <a:r>
              <a:rPr kumimoji="1" lang="en-US" altLang="ja-JP" dirty="0" err="1">
                <a:latin typeface="Helvetica" pitchFamily="2" charset="0"/>
                <a:ea typeface="Yu Gothic" panose="020B0400000000000000" pitchFamily="34" charset="-128"/>
              </a:rPr>
              <a:t>Dockerfile</a:t>
            </a:r>
            <a:r>
              <a:rPr kumimoji="1" lang="ja-JP" altLang="en-US">
                <a:latin typeface="Helvetica" pitchFamily="2" charset="0"/>
                <a:ea typeface="Yu Gothic" panose="020B0400000000000000" pitchFamily="34" charset="-128"/>
              </a:rPr>
              <a:t>間に</a:t>
            </a:r>
            <a:endParaRPr kumimoji="1" lang="en-US" altLang="ja-JP" dirty="0">
              <a:latin typeface="Helvetica" pitchFamily="2" charset="0"/>
              <a:ea typeface="Yu Gothic" panose="020B0400000000000000" pitchFamily="34" charset="-128"/>
            </a:endParaRPr>
          </a:p>
          <a:p>
            <a:r>
              <a:rPr kumimoji="1" lang="ja-JP" altLang="en-US">
                <a:latin typeface="Helvetica" pitchFamily="2" charset="0"/>
                <a:ea typeface="Yu Gothic" panose="020B0400000000000000" pitchFamily="34" charset="-128"/>
              </a:rPr>
              <a:t>コードクローン</a:t>
            </a:r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が存在</a:t>
            </a:r>
            <a:r>
              <a:rPr lang="en-US" altLang="ja-JP" baseline="30000" dirty="0">
                <a:latin typeface="Yu Gothic" panose="020B0400000000000000" pitchFamily="34" charset="-128"/>
                <a:ea typeface="Yu Gothic" panose="020B0400000000000000" pitchFamily="34" charset="-128"/>
              </a:rPr>
              <a:t>[3]</a:t>
            </a:r>
            <a:endParaRPr kumimoji="1" lang="ja-JP" altLang="en-US" baseline="300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2A4CB250-74AB-F908-A968-3E0E28DF997B}"/>
              </a:ext>
            </a:extLst>
          </p:cNvPr>
          <p:cNvSpPr/>
          <p:nvPr/>
        </p:nvSpPr>
        <p:spPr>
          <a:xfrm>
            <a:off x="462756" y="2168034"/>
            <a:ext cx="4640302" cy="299580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グラフィックス 32" descr="ドキュメント">
            <a:extLst>
              <a:ext uri="{FF2B5EF4-FFF2-40B4-BE49-F238E27FC236}">
                <a16:creationId xmlns:a16="http://schemas.microsoft.com/office/drawing/2014/main" id="{036A66B5-3F98-F6C6-C504-00A40513D3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38466" y="2602010"/>
            <a:ext cx="2601289" cy="2555844"/>
          </a:xfrm>
          <a:prstGeom prst="rect">
            <a:avLst/>
          </a:prstGeom>
        </p:spPr>
      </p:pic>
      <p:pic>
        <p:nvPicPr>
          <p:cNvPr id="48" name="グラフィックス 47" descr="バツを付けたチェック ボックス 枠線">
            <a:extLst>
              <a:ext uri="{FF2B5EF4-FFF2-40B4-BE49-F238E27FC236}">
                <a16:creationId xmlns:a16="http://schemas.microsoft.com/office/drawing/2014/main" id="{376E117C-3C75-3454-8C7A-AD78A5065C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8322" y="3910395"/>
            <a:ext cx="683549" cy="683549"/>
          </a:xfrm>
          <a:prstGeom prst="rect">
            <a:avLst/>
          </a:prstGeom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5E3E2C0-B271-BF7B-0073-022D938ED904}"/>
              </a:ext>
            </a:extLst>
          </p:cNvPr>
          <p:cNvSpPr txBox="1"/>
          <p:nvPr/>
        </p:nvSpPr>
        <p:spPr>
          <a:xfrm>
            <a:off x="6654509" y="4010276"/>
            <a:ext cx="2339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+mn-ea"/>
                <a:ea typeface="+mn-ea"/>
              </a:rPr>
              <a:t>保守性低下</a:t>
            </a:r>
            <a:r>
              <a:rPr kumimoji="1" lang="en-US" altLang="ja-JP" baseline="30000" dirty="0">
                <a:solidFill>
                  <a:srgbClr val="FF0000"/>
                </a:solidFill>
                <a:latin typeface="+mn-ea"/>
                <a:ea typeface="+mn-ea"/>
              </a:rPr>
              <a:t>[4]</a:t>
            </a:r>
          </a:p>
          <a:p>
            <a:r>
              <a:rPr kumimoji="1" lang="ja-JP" altLang="en-US">
                <a:solidFill>
                  <a:srgbClr val="FF0000"/>
                </a:solidFill>
                <a:latin typeface="+mn-ea"/>
                <a:ea typeface="+mn-ea"/>
              </a:rPr>
              <a:t>修正箇所の波及</a:t>
            </a:r>
            <a:endParaRPr kumimoji="1" lang="en-US" altLang="ja-JP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" name="フッター プレースホルダー 6">
            <a:extLst>
              <a:ext uri="{FF2B5EF4-FFF2-40B4-BE49-F238E27FC236}">
                <a16:creationId xmlns:a16="http://schemas.microsoft.com/office/drawing/2014/main" id="{3E11831F-90D8-0066-417D-140F4C40006F}"/>
              </a:ext>
            </a:extLst>
          </p:cNvPr>
          <p:cNvSpPr txBox="1">
            <a:spLocks/>
          </p:cNvSpPr>
          <p:nvPr/>
        </p:nvSpPr>
        <p:spPr>
          <a:xfrm>
            <a:off x="102338" y="5914232"/>
            <a:ext cx="8939324" cy="35877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[3] T. </a:t>
            </a:r>
            <a:r>
              <a:rPr lang="en-US" altLang="ja-JP" sz="1200" dirty="0" err="1">
                <a:latin typeface="Helvetica" pitchFamily="2" charset="0"/>
              </a:rPr>
              <a:t>Tsuru</a:t>
            </a:r>
            <a:r>
              <a:rPr lang="en-US" altLang="ja-JP" sz="1200" dirty="0">
                <a:latin typeface="Helvetica" pitchFamily="2" charset="0"/>
              </a:rPr>
              <a:t> et al., “Type-2 Code Clone Detection for </a:t>
            </a:r>
            <a:r>
              <a:rPr lang="en-US" altLang="ja-JP" sz="1200" dirty="0" err="1">
                <a:latin typeface="Helvetica" pitchFamily="2" charset="0"/>
              </a:rPr>
              <a:t>Dockerfiles</a:t>
            </a:r>
            <a:r>
              <a:rPr lang="en-US" altLang="ja-JP" sz="1200" dirty="0">
                <a:latin typeface="Helvetica" pitchFamily="2" charset="0"/>
              </a:rPr>
              <a:t>”, Proc. IWSC, 2021, pp. 1-7</a:t>
            </a:r>
          </a:p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[4] M. </a:t>
            </a:r>
            <a:r>
              <a:rPr lang="en-US" altLang="ja-JP" sz="1200" dirty="0" err="1">
                <a:latin typeface="Helvetica" pitchFamily="2" charset="0"/>
              </a:rPr>
              <a:t>Oumaziz</a:t>
            </a:r>
            <a:r>
              <a:rPr lang="en-US" altLang="ja-JP" sz="1200" dirty="0">
                <a:latin typeface="Helvetica" pitchFamily="2" charset="0"/>
              </a:rPr>
              <a:t> et al., “Handling Duplicates in </a:t>
            </a:r>
            <a:r>
              <a:rPr lang="en-US" altLang="ja-JP" sz="1200" dirty="0" err="1">
                <a:latin typeface="Helvetica" pitchFamily="2" charset="0"/>
              </a:rPr>
              <a:t>Dockerfiles</a:t>
            </a:r>
            <a:r>
              <a:rPr lang="en-US" altLang="ja-JP" sz="1200" dirty="0">
                <a:latin typeface="Helvetica" pitchFamily="2" charset="0"/>
              </a:rPr>
              <a:t> families: Learning from experts”, Proc. ICSME, 2019, pp. 524-535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28F969-0C33-DDAA-248A-A4EE9FF10DA4}"/>
              </a:ext>
            </a:extLst>
          </p:cNvPr>
          <p:cNvSpPr txBox="1"/>
          <p:nvPr/>
        </p:nvSpPr>
        <p:spPr>
          <a:xfrm>
            <a:off x="667652" y="2251606"/>
            <a:ext cx="2231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+mn-ea"/>
                <a:ea typeface="+mn-ea"/>
              </a:rPr>
              <a:t>プロジェクト</a:t>
            </a:r>
            <a:r>
              <a:rPr kumimoji="1" lang="en-US" altLang="ja-JP" dirty="0">
                <a:latin typeface="+mn-ea"/>
                <a:ea typeface="+mn-ea"/>
              </a:rPr>
              <a:t>A</a:t>
            </a:r>
            <a:endParaRPr kumimoji="1" lang="ja-JP" altLang="en-US">
              <a:latin typeface="+mn-ea"/>
              <a:ea typeface="+mn-ea"/>
            </a:endParaRPr>
          </a:p>
        </p:txBody>
      </p:sp>
      <p:pic>
        <p:nvPicPr>
          <p:cNvPr id="7" name="グラフィックス 6" descr="ドキュメント">
            <a:extLst>
              <a:ext uri="{FF2B5EF4-FFF2-40B4-BE49-F238E27FC236}">
                <a16:creationId xmlns:a16="http://schemas.microsoft.com/office/drawing/2014/main" id="{B3C5AF2C-6203-7ECC-6B06-1940C9EC1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6059" y="2591461"/>
            <a:ext cx="2601289" cy="2555844"/>
          </a:xfrm>
          <a:prstGeom prst="rect">
            <a:avLst/>
          </a:prstGeom>
        </p:spPr>
      </p:pic>
      <p:sp>
        <p:nvSpPr>
          <p:cNvPr id="8" name="フレーム 7">
            <a:extLst>
              <a:ext uri="{FF2B5EF4-FFF2-40B4-BE49-F238E27FC236}">
                <a16:creationId xmlns:a16="http://schemas.microsoft.com/office/drawing/2014/main" id="{CECCE300-D49C-D45A-4817-1260BB7AABB3}"/>
              </a:ext>
            </a:extLst>
          </p:cNvPr>
          <p:cNvSpPr/>
          <p:nvPr/>
        </p:nvSpPr>
        <p:spPr>
          <a:xfrm>
            <a:off x="869101" y="3652488"/>
            <a:ext cx="1516885" cy="46166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フレーム 8">
            <a:extLst>
              <a:ext uri="{FF2B5EF4-FFF2-40B4-BE49-F238E27FC236}">
                <a16:creationId xmlns:a16="http://schemas.microsoft.com/office/drawing/2014/main" id="{78ECAABC-7045-A590-7938-C0BA50324CCB}"/>
              </a:ext>
            </a:extLst>
          </p:cNvPr>
          <p:cNvSpPr/>
          <p:nvPr/>
        </p:nvSpPr>
        <p:spPr>
          <a:xfrm>
            <a:off x="3177132" y="4103210"/>
            <a:ext cx="1516885" cy="461665"/>
          </a:xfrm>
          <a:prstGeom prst="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622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16E68E-097C-22C7-546E-7FD30F87E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修正箇所波及の例</a:t>
            </a:r>
            <a:r>
              <a:rPr kumimoji="1" lang="en-US" altLang="ja-JP" baseline="30000" dirty="0">
                <a:latin typeface="+mn-ea"/>
                <a:ea typeface="+mn-ea"/>
              </a:rPr>
              <a:t>[4]</a:t>
            </a:r>
            <a:endParaRPr kumimoji="1" lang="ja-JP" altLang="en-US" baseline="30000">
              <a:latin typeface="+mn-ea"/>
              <a:ea typeface="+mn-ea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3DF356-3AD8-E443-B018-CFF58A562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B2C6C3-9462-5749-2FE3-466D011B3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B81F25A-09B5-0067-18D8-F9E34DA0BD56}"/>
              </a:ext>
            </a:extLst>
          </p:cNvPr>
          <p:cNvSpPr/>
          <p:nvPr/>
        </p:nvSpPr>
        <p:spPr>
          <a:xfrm>
            <a:off x="462756" y="3047106"/>
            <a:ext cx="5225350" cy="2220165"/>
          </a:xfrm>
          <a:prstGeom prst="rect">
            <a:avLst/>
          </a:prstGeom>
          <a:solidFill>
            <a:schemeClr val="bg2"/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 A Commit Change in </a:t>
            </a:r>
            <a:r>
              <a:rPr lang="en-US" altLang="ja-JP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Dockerfile</a:t>
            </a:r>
            <a:r>
              <a:rPr lang="en-US" altLang="ja-JP" sz="2000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[5]</a:t>
            </a:r>
            <a:endParaRPr lang="en-US" altLang="ja-JP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ja-JP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endParaRPr lang="en-US" altLang="ja-JP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" altLang="ja-JP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ENV</a:t>
            </a:r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altLang="ja-JP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PYTHON_PIP_VERSION 19.0.2</a:t>
            </a:r>
          </a:p>
          <a:p>
            <a:r>
              <a:rPr lang="en" altLang="ja-JP" sz="2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" altLang="ja-JP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ENV PYTHON_PIP_VERSION 19.0.3</a:t>
            </a:r>
          </a:p>
          <a:p>
            <a:endParaRPr lang="en" altLang="ja-JP" sz="20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" altLang="ja-JP" sz="20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sp>
        <p:nvSpPr>
          <p:cNvPr id="8" name="線吹き出し 1 (枠付き) 7">
            <a:extLst>
              <a:ext uri="{FF2B5EF4-FFF2-40B4-BE49-F238E27FC236}">
                <a16:creationId xmlns:a16="http://schemas.microsoft.com/office/drawing/2014/main" id="{408DE361-1095-D9DB-7AD8-0C9898818C4A}"/>
              </a:ext>
            </a:extLst>
          </p:cNvPr>
          <p:cNvSpPr/>
          <p:nvPr/>
        </p:nvSpPr>
        <p:spPr>
          <a:xfrm>
            <a:off x="6249565" y="3637956"/>
            <a:ext cx="1348210" cy="612648"/>
          </a:xfrm>
          <a:prstGeom prst="borderCallout1">
            <a:avLst>
              <a:gd name="adj1" fmla="val 18750"/>
              <a:gd name="adj2" fmla="val -8333"/>
              <a:gd name="adj3" fmla="val 77380"/>
              <a:gd name="adj4" fmla="val -6465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/>
              <a:t>修正前</a:t>
            </a:r>
            <a:endParaRPr kumimoji="1" lang="en-US" altLang="ja-JP" sz="2000" dirty="0"/>
          </a:p>
        </p:txBody>
      </p:sp>
      <p:sp>
        <p:nvSpPr>
          <p:cNvPr id="9" name="線吹き出し 1 (枠付き) 8">
            <a:extLst>
              <a:ext uri="{FF2B5EF4-FFF2-40B4-BE49-F238E27FC236}">
                <a16:creationId xmlns:a16="http://schemas.microsoft.com/office/drawing/2014/main" id="{3FFA3824-C465-B8B3-ED50-07AB32FBD913}"/>
              </a:ext>
            </a:extLst>
          </p:cNvPr>
          <p:cNvSpPr/>
          <p:nvPr/>
        </p:nvSpPr>
        <p:spPr>
          <a:xfrm>
            <a:off x="6249565" y="4510954"/>
            <a:ext cx="1348210" cy="612648"/>
          </a:xfrm>
          <a:prstGeom prst="borderCallout1">
            <a:avLst>
              <a:gd name="adj1" fmla="val 18750"/>
              <a:gd name="adj2" fmla="val -8333"/>
              <a:gd name="adj3" fmla="val -12611"/>
              <a:gd name="adj4" fmla="val -65119"/>
            </a:avLst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/>
              <a:t>修正後</a:t>
            </a:r>
            <a:endParaRPr kumimoji="1" lang="en-US" altLang="ja-JP" sz="20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D50BE6-3E5C-B8A4-7A1C-60B044DAF523}"/>
              </a:ext>
            </a:extLst>
          </p:cNvPr>
          <p:cNvSpPr txBox="1"/>
          <p:nvPr/>
        </p:nvSpPr>
        <p:spPr>
          <a:xfrm>
            <a:off x="462756" y="5283863"/>
            <a:ext cx="58961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パッケージのバージョン管理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6</a:t>
            </a:r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つのベースイメージ毎に同じ修正を追加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1" name="フッター プレースホルダー 6">
            <a:extLst>
              <a:ext uri="{FF2B5EF4-FFF2-40B4-BE49-F238E27FC236}">
                <a16:creationId xmlns:a16="http://schemas.microsoft.com/office/drawing/2014/main" id="{5E72D7DA-83EF-4475-095F-DB1558FDD821}"/>
              </a:ext>
            </a:extLst>
          </p:cNvPr>
          <p:cNvSpPr txBox="1">
            <a:spLocks/>
          </p:cNvSpPr>
          <p:nvPr/>
        </p:nvSpPr>
        <p:spPr>
          <a:xfrm>
            <a:off x="102338" y="6127684"/>
            <a:ext cx="8939324" cy="53816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[4] M. </a:t>
            </a:r>
            <a:r>
              <a:rPr lang="en-US" altLang="ja-JP" sz="1200" dirty="0" err="1">
                <a:latin typeface="Helvetica" pitchFamily="2" charset="0"/>
              </a:rPr>
              <a:t>Oumaziz</a:t>
            </a:r>
            <a:r>
              <a:rPr lang="en-US" altLang="ja-JP" sz="1200" dirty="0">
                <a:latin typeface="Helvetica" pitchFamily="2" charset="0"/>
              </a:rPr>
              <a:t> et al., “Handling Duplicates in </a:t>
            </a:r>
            <a:r>
              <a:rPr lang="en-US" altLang="ja-JP" sz="1200" dirty="0" err="1">
                <a:latin typeface="Helvetica" pitchFamily="2" charset="0"/>
              </a:rPr>
              <a:t>Dockerfiles</a:t>
            </a:r>
            <a:r>
              <a:rPr lang="en-US" altLang="ja-JP" sz="1200" dirty="0">
                <a:latin typeface="Helvetica" pitchFamily="2" charset="0"/>
              </a:rPr>
              <a:t> families: Learning from experts”, Proc. ICSME, 2019, pp. 1-12</a:t>
            </a:r>
          </a:p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[5] “6 commits in docker-library/python”, </a:t>
            </a:r>
            <a:r>
              <a:rPr lang="en-US" altLang="ja-JP" sz="1200" dirty="0">
                <a:latin typeface="Helvetica" pitchFamily="2" charset="0"/>
                <a:hlinkClick r:id="rId3"/>
              </a:rPr>
              <a:t>https://github.com/docker-library/python/commit/af2cf72d9c6c304d041c88db3</a:t>
            </a:r>
            <a:r>
              <a:rPr lang="en-US" altLang="ja-JP" sz="1200" dirty="0">
                <a:latin typeface="Helvetica" pitchFamily="2" charset="0"/>
              </a:rPr>
              <a:t> 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31A10252-B5C0-1923-A801-0A9432421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56" y="1582979"/>
            <a:ext cx="3730074" cy="1377400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400" dirty="0">
                <a:latin typeface="Helvetica" pitchFamily="2" charset="0"/>
                <a:ea typeface="Yu Gothic" panose="020B0400000000000000" pitchFamily="34" charset="-128"/>
              </a:rPr>
              <a:t>Docker Library</a:t>
            </a:r>
          </a:p>
          <a:p>
            <a:pPr lvl="1"/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複数バージョン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lvl="1"/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複数ベースイメージ</a:t>
            </a:r>
            <a:endParaRPr lang="en-US" altLang="ja-JP" dirty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4033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EF297-55BB-E145-CCD8-9718E2E6B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>
                <a:latin typeface="+mn-ea"/>
                <a:ea typeface="+mn-ea"/>
              </a:rPr>
              <a:t>既存の対処法</a:t>
            </a:r>
            <a:r>
              <a:rPr kumimoji="1" lang="en-US" altLang="ja-JP" baseline="30000" dirty="0">
                <a:latin typeface="+mn-ea"/>
                <a:ea typeface="+mn-ea"/>
              </a:rPr>
              <a:t>[4]</a:t>
            </a:r>
            <a:endParaRPr kumimoji="1" lang="ja-JP" altLang="en-US" baseline="30000">
              <a:latin typeface="+mn-ea"/>
              <a:ea typeface="+mn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95FAD6-1534-CA2A-F1EC-62339F803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/>
              <a:t>検索・置換</a:t>
            </a:r>
            <a:endParaRPr kumimoji="1" lang="en-US" altLang="ja-JP" dirty="0"/>
          </a:p>
          <a:p>
            <a:pPr lvl="1"/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/>
              <a:t>内の文字列を検索・置換</a:t>
            </a:r>
            <a:endParaRPr lang="en-US" altLang="ja-JP" dirty="0"/>
          </a:p>
          <a:p>
            <a:pPr lvl="1"/>
            <a:r>
              <a:rPr lang="ja-JP" altLang="en-US"/>
              <a:t>正規表現・</a:t>
            </a:r>
            <a:r>
              <a:rPr lang="en-US" altLang="ja-JP" dirty="0"/>
              <a:t>sed</a:t>
            </a:r>
            <a:r>
              <a:rPr lang="ja-JP" altLang="en-US"/>
              <a:t>コマンド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/>
              <a:t>テンプレート</a:t>
            </a:r>
            <a:endParaRPr kumimoji="1" lang="en-US" altLang="ja-JP" dirty="0"/>
          </a:p>
          <a:p>
            <a:pPr lvl="1"/>
            <a:r>
              <a:rPr lang="ja-JP" altLang="en-US"/>
              <a:t>テンプレートから</a:t>
            </a:r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/>
              <a:t>を生成</a:t>
            </a:r>
            <a:endParaRPr lang="en-US" altLang="ja-JP" dirty="0"/>
          </a:p>
          <a:p>
            <a:pPr lvl="1"/>
            <a:r>
              <a:rPr lang="ja-JP" altLang="en-US"/>
              <a:t>パラメータ毎に異なる</a:t>
            </a:r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>
                <a:latin typeface="Helvetica" pitchFamily="2" charset="0"/>
              </a:rPr>
              <a:t>を生成</a:t>
            </a:r>
            <a:endParaRPr lang="en-US" altLang="ja-JP" dirty="0">
              <a:latin typeface="Helvetica" pitchFamily="2" charset="0"/>
            </a:endParaRPr>
          </a:p>
          <a:p>
            <a:pPr marL="0" indent="0">
              <a:buNone/>
            </a:pPr>
            <a:r>
              <a:rPr kumimoji="1" lang="ja-JP" altLang="en-US"/>
              <a:t>生成器</a:t>
            </a:r>
            <a:endParaRPr kumimoji="1" lang="en-US" altLang="ja-JP" dirty="0"/>
          </a:p>
          <a:p>
            <a:pPr lvl="1"/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/>
              <a:t>を生成</a:t>
            </a:r>
            <a:endParaRPr lang="en-US" altLang="ja-JP" dirty="0"/>
          </a:p>
          <a:p>
            <a:pPr lvl="1"/>
            <a:r>
              <a:rPr lang="ja-JP" altLang="en-US"/>
              <a:t>シェル言語</a:t>
            </a:r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882641-1DF2-65B9-EA93-2AE12AAC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7081F3-3372-A3B4-81A9-EE70CB3A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6" name="フッター プレースホルダー 6">
            <a:extLst>
              <a:ext uri="{FF2B5EF4-FFF2-40B4-BE49-F238E27FC236}">
                <a16:creationId xmlns:a16="http://schemas.microsoft.com/office/drawing/2014/main" id="{CBB1578E-B93E-54C0-0B9D-9565F85B0368}"/>
              </a:ext>
            </a:extLst>
          </p:cNvPr>
          <p:cNvSpPr txBox="1">
            <a:spLocks/>
          </p:cNvSpPr>
          <p:nvPr/>
        </p:nvSpPr>
        <p:spPr>
          <a:xfrm>
            <a:off x="102338" y="6048375"/>
            <a:ext cx="8939324" cy="2889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[4] M. </a:t>
            </a:r>
            <a:r>
              <a:rPr lang="en-US" altLang="ja-JP" sz="1200" dirty="0" err="1">
                <a:latin typeface="Helvetica" pitchFamily="2" charset="0"/>
              </a:rPr>
              <a:t>Oumaziz</a:t>
            </a:r>
            <a:r>
              <a:rPr lang="en-US" altLang="ja-JP" sz="1200" dirty="0">
                <a:latin typeface="Helvetica" pitchFamily="2" charset="0"/>
              </a:rPr>
              <a:t> et al., “Handling Duplicates in </a:t>
            </a:r>
            <a:r>
              <a:rPr lang="en-US" altLang="ja-JP" sz="1200" dirty="0" err="1">
                <a:latin typeface="Helvetica" pitchFamily="2" charset="0"/>
              </a:rPr>
              <a:t>Dockerfiles</a:t>
            </a:r>
            <a:r>
              <a:rPr lang="en-US" altLang="ja-JP" sz="1200" dirty="0">
                <a:latin typeface="Helvetica" pitchFamily="2" charset="0"/>
              </a:rPr>
              <a:t> families: Learning from experts”, Proc. ICSME, 2019, pp. 1-12</a:t>
            </a:r>
          </a:p>
        </p:txBody>
      </p:sp>
    </p:spTree>
    <p:extLst>
      <p:ext uri="{BB962C8B-B14F-4D97-AF65-F5344CB8AC3E}">
        <p14:creationId xmlns:p14="http://schemas.microsoft.com/office/powerpoint/2010/main" val="90096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0BC217-2545-3B36-C9BD-9551682FD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既存ツールの性能比較</a:t>
            </a:r>
            <a:r>
              <a:rPr kumimoji="1" lang="en-US" altLang="ja-JP" baseline="30000" dirty="0">
                <a:latin typeface="+mn-ea"/>
                <a:ea typeface="+mn-ea"/>
              </a:rPr>
              <a:t>[4]</a:t>
            </a:r>
            <a:endParaRPr kumimoji="1" lang="ja-JP" altLang="en-US" baseline="30000">
              <a:latin typeface="+mn-ea"/>
              <a:ea typeface="+mn-ea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A4BD1F-EC27-3EC0-B6DA-94791F68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F1B747B-6FEB-F14F-FD10-D2298D0B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C0A810A-3E00-2486-3CF8-43326E0AF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267335"/>
              </p:ext>
            </p:extLst>
          </p:nvPr>
        </p:nvGraphicFramePr>
        <p:xfrm>
          <a:off x="462756" y="1676401"/>
          <a:ext cx="8218488" cy="368785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4622">
                  <a:extLst>
                    <a:ext uri="{9D8B030D-6E8A-4147-A177-3AD203B41FA5}">
                      <a16:colId xmlns:a16="http://schemas.microsoft.com/office/drawing/2014/main" val="624208413"/>
                    </a:ext>
                  </a:extLst>
                </a:gridCol>
                <a:gridCol w="2054622">
                  <a:extLst>
                    <a:ext uri="{9D8B030D-6E8A-4147-A177-3AD203B41FA5}">
                      <a16:colId xmlns:a16="http://schemas.microsoft.com/office/drawing/2014/main" val="4286629247"/>
                    </a:ext>
                  </a:extLst>
                </a:gridCol>
                <a:gridCol w="2054622">
                  <a:extLst>
                    <a:ext uri="{9D8B030D-6E8A-4147-A177-3AD203B41FA5}">
                      <a16:colId xmlns:a16="http://schemas.microsoft.com/office/drawing/2014/main" val="2903804210"/>
                    </a:ext>
                  </a:extLst>
                </a:gridCol>
                <a:gridCol w="2054622">
                  <a:extLst>
                    <a:ext uri="{9D8B030D-6E8A-4147-A177-3AD203B41FA5}">
                      <a16:colId xmlns:a16="http://schemas.microsoft.com/office/drawing/2014/main" val="357468304"/>
                    </a:ext>
                  </a:extLst>
                </a:gridCol>
              </a:tblGrid>
              <a:tr h="655543">
                <a:tc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変更にかかる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/>
                        <a:t>工数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>
                          <a:latin typeface="Helvetica" pitchFamily="2" charset="0"/>
                        </a:rPr>
                        <a:t>Dockerfile</a:t>
                      </a:r>
                      <a:r>
                        <a:rPr kumimoji="1" lang="ja-JP" altLang="en-US"/>
                        <a:t>で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/>
                        <a:t>使用される命令の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ja-JP" altLang="en-US"/>
                        <a:t>重複コード量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導入コスト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0451640"/>
                  </a:ext>
                </a:extLst>
              </a:tr>
              <a:tr h="9244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検索・置換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多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063740"/>
                  </a:ext>
                </a:extLst>
              </a:tr>
              <a:tr h="9244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テンプレート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中</a:t>
                      </a:r>
                      <a:endParaRPr kumimoji="1"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7778526"/>
                  </a:ext>
                </a:extLst>
              </a:tr>
              <a:tr h="9244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生成器</a:t>
                      </a:r>
                      <a:endParaRPr kumimoji="1" lang="en-US" altLang="ja-JP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少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1803909"/>
                  </a:ext>
                </a:extLst>
              </a:tr>
            </a:tbl>
          </a:graphicData>
        </a:graphic>
      </p:graphicFrame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0F1C6990-F98B-B0AA-86C1-927AA5AB4B2B}"/>
              </a:ext>
            </a:extLst>
          </p:cNvPr>
          <p:cNvSpPr txBox="1">
            <a:spLocks/>
          </p:cNvSpPr>
          <p:nvPr/>
        </p:nvSpPr>
        <p:spPr>
          <a:xfrm>
            <a:off x="102338" y="6048375"/>
            <a:ext cx="8939324" cy="2889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[4] M. </a:t>
            </a:r>
            <a:r>
              <a:rPr lang="en-US" altLang="ja-JP" sz="1200" dirty="0" err="1">
                <a:latin typeface="Helvetica" pitchFamily="2" charset="0"/>
              </a:rPr>
              <a:t>Oumaziz</a:t>
            </a:r>
            <a:r>
              <a:rPr lang="en-US" altLang="ja-JP" sz="1200" dirty="0">
                <a:latin typeface="Helvetica" pitchFamily="2" charset="0"/>
              </a:rPr>
              <a:t> et al., “Handling Duplicates in </a:t>
            </a:r>
            <a:r>
              <a:rPr lang="en-US" altLang="ja-JP" sz="1200" dirty="0" err="1">
                <a:latin typeface="Helvetica" pitchFamily="2" charset="0"/>
              </a:rPr>
              <a:t>Dockerfiles</a:t>
            </a:r>
            <a:r>
              <a:rPr lang="en-US" altLang="ja-JP" sz="1200" dirty="0">
                <a:latin typeface="Helvetica" pitchFamily="2" charset="0"/>
              </a:rPr>
              <a:t> families: Learning from experts”, Proc. ICSME, 2019, pp. 1-12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3B05782-4D3C-C460-18D1-C3A32B89CF97}"/>
              </a:ext>
            </a:extLst>
          </p:cNvPr>
          <p:cNvSpPr txBox="1"/>
          <p:nvPr/>
        </p:nvSpPr>
        <p:spPr>
          <a:xfrm>
            <a:off x="2325231" y="5440362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統一</a:t>
            </a:r>
            <a:r>
              <a:rPr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された</a:t>
            </a:r>
            <a:r>
              <a:rPr kumimoji="1" lang="ja-JP" altLang="en-US">
                <a:latin typeface="Yu Gothic" panose="020B0400000000000000" pitchFamily="34" charset="-128"/>
                <a:ea typeface="Yu Gothic" panose="020B0400000000000000" pitchFamily="34" charset="-128"/>
              </a:rPr>
              <a:t>対処法は存在しない</a:t>
            </a:r>
          </a:p>
        </p:txBody>
      </p:sp>
    </p:spTree>
    <p:extLst>
      <p:ext uri="{BB962C8B-B14F-4D97-AF65-F5344CB8AC3E}">
        <p14:creationId xmlns:p14="http://schemas.microsoft.com/office/powerpoint/2010/main" val="848767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257A3D-1AAD-21F0-8EC9-1087523F7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>
                <a:latin typeface="Helvetica" pitchFamily="2" charset="0"/>
                <a:ea typeface="Yu Gothic" panose="020B0400000000000000" pitchFamily="34" charset="-128"/>
              </a:rPr>
              <a:t>Dockerfile</a:t>
            </a:r>
            <a:r>
              <a:rPr lang="ja-JP" altLang="en-US">
                <a:latin typeface="Helvetica" pitchFamily="2" charset="0"/>
                <a:ea typeface="Yu Gothic" panose="020B0400000000000000" pitchFamily="34" charset="-128"/>
              </a:rPr>
              <a:t>の</a:t>
            </a:r>
            <a:r>
              <a:rPr kumimoji="1" lang="ja-JP" altLang="en-US">
                <a:latin typeface="Helvetica" pitchFamily="2" charset="0"/>
                <a:ea typeface="Yu Gothic" panose="020B0400000000000000" pitchFamily="34" charset="-128"/>
              </a:rPr>
              <a:t>学習コスト</a:t>
            </a:r>
            <a:endParaRPr kumimoji="1" lang="ja-JP" altLang="en-US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70B812-5F88-7B47-DD7E-AAA9BFC2C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/>
              <a:t>パッケージ管理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一連の実行手順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様々なパッケージ管理ツールの使い分け</a:t>
            </a:r>
            <a:endParaRPr lang="en-US" altLang="ja-JP" dirty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（</a:t>
            </a:r>
            <a:r>
              <a:rPr lang="en-US" altLang="ja-JP" dirty="0">
                <a:latin typeface="Helvetica" pitchFamily="2" charset="0"/>
              </a:rPr>
              <a:t>Stack Overflow</a:t>
            </a:r>
            <a:r>
              <a:rPr lang="ja-JP" altLang="en-US"/>
              <a:t>での例</a:t>
            </a:r>
            <a:r>
              <a:rPr lang="en-US" altLang="ja-JP" baseline="30000" dirty="0"/>
              <a:t>[6]</a:t>
            </a:r>
            <a:r>
              <a:rPr lang="ja-JP" altLang="en-US"/>
              <a:t>）</a:t>
            </a:r>
            <a:r>
              <a:rPr lang="en-US" altLang="ja-JP" dirty="0">
                <a:latin typeface="Helvetica" pitchFamily="2" charset="0"/>
              </a:rPr>
              <a:t>Viewed: 291k times</a:t>
            </a:r>
          </a:p>
          <a:p>
            <a:pPr marL="457200" lvl="1" indent="0">
              <a:buNone/>
            </a:pPr>
            <a:r>
              <a:rPr lang="en-US" altLang="ja-JP" dirty="0"/>
              <a:t>	Q. `</a:t>
            </a:r>
            <a:r>
              <a:rPr lang="en-US" altLang="ja-JP" dirty="0">
                <a:latin typeface="Consolas" panose="020B0609020204030204" pitchFamily="49" charset="0"/>
                <a:ea typeface="MS Gothic" panose="020B0609070205080204" pitchFamily="49" charset="-128"/>
                <a:cs typeface="Consolas" panose="020B0609020204030204" pitchFamily="49" charset="0"/>
              </a:rPr>
              <a:t>apt-get install curl</a:t>
            </a:r>
            <a:r>
              <a:rPr lang="en-US" altLang="ja-JP" dirty="0">
                <a:latin typeface="MS Gothic" panose="020B0609070205080204" pitchFamily="49" charset="-128"/>
                <a:ea typeface="MS Gothic" panose="020B0609070205080204" pitchFamily="49" charset="-128"/>
              </a:rPr>
              <a:t>`</a:t>
            </a:r>
            <a:r>
              <a:rPr lang="en-US" altLang="ja-JP" i="1" dirty="0"/>
              <a:t> </a:t>
            </a:r>
            <a:r>
              <a:rPr lang="ja-JP" altLang="en-US"/>
              <a:t>が上手くいかない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	A. </a:t>
            </a:r>
            <a:r>
              <a:rPr lang="ja-JP" altLang="en-US"/>
              <a:t>その前に</a:t>
            </a:r>
            <a:r>
              <a:rPr lang="en-US" altLang="ja-JP" dirty="0"/>
              <a:t>`</a:t>
            </a:r>
            <a:r>
              <a:rPr lang="en-US" altLang="ja-JP" dirty="0">
                <a:latin typeface="Consolas" panose="020B0609020204030204" pitchFamily="49" charset="0"/>
                <a:ea typeface="MS Gothic" panose="020B0609070205080204" pitchFamily="49" charset="-128"/>
                <a:cs typeface="Consolas" panose="020B0609020204030204" pitchFamily="49" charset="0"/>
              </a:rPr>
              <a:t>apt-get update</a:t>
            </a:r>
            <a:r>
              <a:rPr lang="en-US" altLang="ja-JP" dirty="0"/>
              <a:t>` </a:t>
            </a:r>
            <a:r>
              <a:rPr lang="ja-JP" altLang="en-US"/>
              <a:t>を行う必要がある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D32339-D27F-095D-C0EF-42A73E0B6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A558C3-5D67-AA99-AA32-195D5E178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p:sp>
        <p:nvSpPr>
          <p:cNvPr id="6" name="フッター プレースホルダー 6">
            <a:extLst>
              <a:ext uri="{FF2B5EF4-FFF2-40B4-BE49-F238E27FC236}">
                <a16:creationId xmlns:a16="http://schemas.microsoft.com/office/drawing/2014/main" id="{FA510B20-9F69-C732-E8A2-C0590A3FE8A3}"/>
              </a:ext>
            </a:extLst>
          </p:cNvPr>
          <p:cNvSpPr txBox="1">
            <a:spLocks/>
          </p:cNvSpPr>
          <p:nvPr/>
        </p:nvSpPr>
        <p:spPr>
          <a:xfrm>
            <a:off x="457200" y="5878514"/>
            <a:ext cx="8939324" cy="534987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ahoma" pitchFamily="34" charset="0"/>
                <a:ea typeface="ＭＳ Ｐゴシック" charset="-128"/>
                <a:cs typeface="+mn-cs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elvetica" pitchFamily="2" charset="0"/>
              </a:rPr>
              <a:t>[6] “Cannot install packages inside docker Ubuntu image”, </a:t>
            </a:r>
          </a:p>
          <a:p>
            <a:pPr>
              <a:defRPr/>
            </a:pPr>
            <a:r>
              <a:rPr lang="en-US" altLang="ja-JP" sz="1200" dirty="0">
                <a:latin typeface="Helvetica" pitchFamily="2" charset="0"/>
                <a:hlinkClick r:id="rId3"/>
              </a:rPr>
              <a:t>https://stackoverflow.com/questions/27273412/cannot-install-packages-inside-docker-ubuntu-image/27273543#27273543</a:t>
            </a:r>
            <a:r>
              <a:rPr lang="en-US" altLang="ja-JP" sz="1200" dirty="0"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9323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9EFD0-FE04-8D51-86B2-18178FCBD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latin typeface="+mn-ea"/>
                <a:ea typeface="+mn-ea"/>
              </a:rPr>
              <a:t>本研究の目的・手段</a:t>
            </a:r>
            <a:endParaRPr kumimoji="1" lang="ja-JP" altLang="en-US">
              <a:latin typeface="+mn-ea"/>
              <a:ea typeface="+mn-ea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9C753B-0AFC-E1DB-2C73-0A5C2826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249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/>
              <a:t>目的</a:t>
            </a:r>
            <a:endParaRPr kumimoji="1" lang="en-US" altLang="ja-JP" dirty="0"/>
          </a:p>
          <a:p>
            <a:pPr marL="457200" lvl="1" indent="0">
              <a:buNone/>
            </a:pPr>
            <a:r>
              <a:rPr lang="en-US" altLang="ja-JP" dirty="0" err="1">
                <a:latin typeface="Helvetica" pitchFamily="2" charset="0"/>
              </a:rPr>
              <a:t>Dockerfile</a:t>
            </a:r>
            <a:r>
              <a:rPr lang="ja-JP" altLang="en-US"/>
              <a:t>を記述する開発者の支援</a:t>
            </a:r>
            <a:endParaRPr lang="en-US" altLang="ja-JP" dirty="0"/>
          </a:p>
          <a:p>
            <a:pPr lvl="2">
              <a:buFont typeface="Arial" panose="020B0604020202020204" pitchFamily="34" charset="0"/>
              <a:buChar char="•"/>
            </a:pPr>
            <a:r>
              <a:rPr kumimoji="1" lang="en-US" altLang="ja-JP" dirty="0" err="1">
                <a:latin typeface="Helvetica" pitchFamily="2" charset="0"/>
              </a:rPr>
              <a:t>Dockerfile</a:t>
            </a:r>
            <a:r>
              <a:rPr kumimoji="1" lang="ja-JP" altLang="en-US">
                <a:latin typeface="Helvetica" pitchFamily="2" charset="0"/>
              </a:rPr>
              <a:t>の保守性向上</a:t>
            </a:r>
            <a:endParaRPr lang="en-US" altLang="ja-JP" dirty="0">
              <a:latin typeface="Helvetica" pitchFamily="2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kumimoji="1" lang="ja-JP" altLang="en-US">
                <a:latin typeface="Helvetica" pitchFamily="2" charset="0"/>
              </a:rPr>
              <a:t>学習コストの削減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テーマ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>
                <a:latin typeface="Helvetica" pitchFamily="2" charset="0"/>
              </a:rPr>
              <a:t>言語</a:t>
            </a:r>
            <a:r>
              <a:rPr lang="en-US" altLang="ja-JP" dirty="0">
                <a:latin typeface="Helvetica" pitchFamily="2" charset="0"/>
              </a:rPr>
              <a:t>Myriad</a:t>
            </a:r>
            <a:r>
              <a:rPr lang="ja-JP" altLang="en-US"/>
              <a:t>の提案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>
                <a:latin typeface="Helvetica" pitchFamily="2" charset="0"/>
              </a:rPr>
              <a:t>Myriad</a:t>
            </a:r>
            <a:r>
              <a:rPr lang="ja-JP" altLang="en-US"/>
              <a:t>の言語処理系の試作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/>
              <a:t>貢献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関数によるモジュール化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頻出パターンのライブラリ化</a:t>
            </a:r>
            <a:endParaRPr lang="en-US" altLang="ja-JP" dirty="0"/>
          </a:p>
          <a:p>
            <a:pPr marL="457200" lvl="1" indent="0">
              <a:buNone/>
            </a:pPr>
            <a:r>
              <a:rPr lang="ja-JP" altLang="en-US"/>
              <a:t>性能評価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94423D-E9BA-6009-02E8-EB8B3C66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Feb/14/2023</a:t>
            </a:r>
            <a:endParaRPr lang="en-US" altLang="ja-JP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C25400-ED4E-942A-2AB5-5AB789834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398360"/>
      </p:ext>
    </p:extLst>
  </p:cSld>
  <p:clrMapOvr>
    <a:masterClrMapping/>
  </p:clrMapOvr>
</p:sld>
</file>

<file path=ppt/theme/theme1.xml><?xml version="1.0" encoding="utf-8"?>
<a:theme xmlns:a="http://schemas.openxmlformats.org/drawingml/2006/main" name="Sel-CoolMetal-white-201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-white-2013" id="{9ECAE0AE-9D2A-426D-AEF8-DA3D6B6ACF53}" vid="{A5273F61-7768-4106-83D1-2C5CD5D44696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42157</TotalTime>
  <Words>1843</Words>
  <Application>Microsoft Macintosh PowerPoint</Application>
  <PresentationFormat>画面に合わせる (4:3)</PresentationFormat>
  <Paragraphs>456</Paragraphs>
  <Slides>28</Slides>
  <Notes>13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28</vt:i4>
      </vt:variant>
    </vt:vector>
  </HeadingPairs>
  <TitlesOfParts>
    <vt:vector size="40" baseType="lpstr">
      <vt:lpstr>MS Gothic</vt:lpstr>
      <vt:lpstr>游ゴシック</vt:lpstr>
      <vt:lpstr>游ゴシック</vt:lpstr>
      <vt:lpstr>游ゴシック Light</vt:lpstr>
      <vt:lpstr>Arial</vt:lpstr>
      <vt:lpstr>Consolas</vt:lpstr>
      <vt:lpstr>Courier New</vt:lpstr>
      <vt:lpstr>Helvetica</vt:lpstr>
      <vt:lpstr>Tahoma</vt:lpstr>
      <vt:lpstr>Wingdings</vt:lpstr>
      <vt:lpstr>Sel-CoolMetal-white-2013</vt:lpstr>
      <vt:lpstr>デザインの設定</vt:lpstr>
      <vt:lpstr>Dockerfileの保守性改善を目的とした 言語Myriadの提案とその処理系の試作</vt:lpstr>
      <vt:lpstr>Docker</vt:lpstr>
      <vt:lpstr>Dockerfile</vt:lpstr>
      <vt:lpstr>Dockerfile間のコードクローン</vt:lpstr>
      <vt:lpstr>修正箇所波及の例[4]</vt:lpstr>
      <vt:lpstr>既存の対処法[4]</vt:lpstr>
      <vt:lpstr>既存ツールの性能比較[4]</vt:lpstr>
      <vt:lpstr>Dockerfileの学習コスト</vt:lpstr>
      <vt:lpstr>本研究の目的・手段</vt:lpstr>
      <vt:lpstr>言語Myriadの提案</vt:lpstr>
      <vt:lpstr>関数によるモジュール化</vt:lpstr>
      <vt:lpstr>作成したライブラリ一覧</vt:lpstr>
      <vt:lpstr>Myriadの性能評価</vt:lpstr>
      <vt:lpstr>Myriadの性能評価</vt:lpstr>
      <vt:lpstr>可読性に関する比較実験</vt:lpstr>
      <vt:lpstr>テンプレート（既存ツール）</vt:lpstr>
      <vt:lpstr>可読性評価結果</vt:lpstr>
      <vt:lpstr>まとめ</vt:lpstr>
      <vt:lpstr>付録</vt:lpstr>
      <vt:lpstr>ライブラリ作成手法</vt:lpstr>
      <vt:lpstr>関数使用例</vt:lpstr>
      <vt:lpstr>条件分岐使用例</vt:lpstr>
      <vt:lpstr>ライブラリに関する比較実験</vt:lpstr>
      <vt:lpstr>ライブラリ評価結果</vt:lpstr>
      <vt:lpstr>既存ツールとの保守性比較</vt:lpstr>
      <vt:lpstr>保守性評価結果</vt:lpstr>
      <vt:lpstr>Modus[6]</vt:lpstr>
      <vt:lpstr>Humpback[7]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卒業論文中間報告会</dc:title>
  <dc:creator>貴之 山本</dc:creator>
  <cp:lastModifiedBy>貴之 山本</cp:lastModifiedBy>
  <cp:revision>766</cp:revision>
  <cp:lastPrinted>2023-02-14T05:29:07Z</cp:lastPrinted>
  <dcterms:created xsi:type="dcterms:W3CDTF">2022-10-04T04:57:15Z</dcterms:created>
  <dcterms:modified xsi:type="dcterms:W3CDTF">2023-02-14T08:13:09Z</dcterms:modified>
</cp:coreProperties>
</file>