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18"/>
  </p:notesMasterIdLst>
  <p:sldIdLst>
    <p:sldId id="256" r:id="rId2"/>
    <p:sldId id="258" r:id="rId3"/>
    <p:sldId id="277" r:id="rId4"/>
    <p:sldId id="270" r:id="rId5"/>
    <p:sldId id="280" r:id="rId6"/>
    <p:sldId id="272" r:id="rId7"/>
    <p:sldId id="257" r:id="rId8"/>
    <p:sldId id="260" r:id="rId9"/>
    <p:sldId id="282" r:id="rId10"/>
    <p:sldId id="278" r:id="rId11"/>
    <p:sldId id="283" r:id="rId12"/>
    <p:sldId id="285" r:id="rId13"/>
    <p:sldId id="284" r:id="rId14"/>
    <p:sldId id="287" r:id="rId15"/>
    <p:sldId id="279" r:id="rId16"/>
    <p:sldId id="265" r:id="rId17"/>
  </p:sldIdLst>
  <p:sldSz cx="12192000" cy="6858000"/>
  <p:notesSz cx="9939338" cy="68072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83687" autoAdjust="0"/>
  </p:normalViewPr>
  <p:slideViewPr>
    <p:cSldViewPr snapToGrid="0">
      <p:cViewPr varScale="1">
        <p:scale>
          <a:sx n="63" d="100"/>
          <a:sy n="63" d="100"/>
        </p:scale>
        <p:origin x="796" y="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dirty="0"/>
              <a:t>バグの種類別　修正の正解率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ファインチューニング前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変数の誤用</c:v>
                </c:pt>
                <c:pt idx="1">
                  <c:v>リテラルの誤用</c:v>
                </c:pt>
                <c:pt idx="2">
                  <c:v>演算子の誤用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58.014571948998181</c:v>
                </c:pt>
                <c:pt idx="1">
                  <c:v>75.925925925925924</c:v>
                </c:pt>
                <c:pt idx="2">
                  <c:v>47.140649149922723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42-453B-86B1-DE49A55307B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ファインチューニング後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変数の誤用</c:v>
                </c:pt>
                <c:pt idx="1">
                  <c:v>リテラルの誤用</c:v>
                </c:pt>
                <c:pt idx="2">
                  <c:v>演算子の誤用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54.553734061930783</c:v>
                </c:pt>
                <c:pt idx="1">
                  <c:v>68.518518518518519</c:v>
                </c:pt>
                <c:pt idx="2">
                  <c:v>64.760432766615153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42-453B-86B1-DE49A55307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69922976"/>
        <c:axId val="1470602368"/>
      </c:barChart>
      <c:catAx>
        <c:axId val="1469922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70602368"/>
        <c:crosses val="autoZero"/>
        <c:auto val="1"/>
        <c:lblAlgn val="ctr"/>
        <c:lblOffset val="100"/>
        <c:noMultiLvlLbl val="0"/>
      </c:catAx>
      <c:valAx>
        <c:axId val="1470602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69922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AA964-FDCE-4C05-81A6-3052F154BD5A}" type="datetimeFigureOut">
              <a:rPr kumimoji="1" lang="ja-JP" altLang="en-US" smtClean="0"/>
              <a:t>2024/2/14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463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775" y="3276600"/>
            <a:ext cx="7951788" cy="2679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5888"/>
            <a:ext cx="4306888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75" y="6465888"/>
            <a:ext cx="430847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F388B1-F380-4606-81E6-1C607694EB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942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F388B1-F380-4606-81E6-1C607694EB2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39428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演算子系４つをくっつけたグラフに差し替え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F388B1-F380-4606-81E6-1C607694EB2A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6348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プロコンの特徴：時間制限・出題される問題に対するコード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F388B1-F380-4606-81E6-1C607694EB2A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322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F388B1-F380-4606-81E6-1C607694EB2A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1092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・ソフトウェアのバグが社会に与える影響は大きい</a:t>
            </a:r>
            <a:endParaRPr kumimoji="1" lang="en-US" altLang="ja-JP" dirty="0"/>
          </a:p>
          <a:p>
            <a:r>
              <a:rPr kumimoji="1" lang="ja-JP" altLang="en-US" dirty="0"/>
              <a:t>・デバッグがソフトウェア開発において占めるコストは大きい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・デバッグを支援し、正確かつ効率よく行うための手法の研究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・普及している　エディター</a:t>
            </a:r>
            <a:endParaRPr kumimoji="1" lang="en-US" altLang="ja-JP" dirty="0"/>
          </a:p>
          <a:p>
            <a:r>
              <a:rPr kumimoji="1" lang="ja-JP" altLang="en-US" dirty="0"/>
              <a:t>・テストを伴う動的なデバッグ　フォルトローカライゼーション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F388B1-F380-4606-81E6-1C607694EB2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8503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F388B1-F380-4606-81E6-1C607694EB2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638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人工バグについての解説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F388B1-F380-4606-81E6-1C607694EB2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884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平均</a:t>
            </a:r>
            <a:r>
              <a:rPr kumimoji="1" lang="en-US" altLang="ja-JP" dirty="0"/>
              <a:t>35</a:t>
            </a:r>
            <a:r>
              <a:rPr kumimoji="1" lang="ja-JP" altLang="en-US" dirty="0"/>
              <a:t>％のユーザが複数回コードを提出している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F388B1-F380-4606-81E6-1C607694EB2A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7851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これを採用しました報告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Python</a:t>
            </a:r>
            <a:r>
              <a:rPr kumimoji="1" lang="ja-JP" altLang="en-US" dirty="0"/>
              <a:t>のみに絞ることをしっかりと明示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F388B1-F380-4606-81E6-1C607694EB2A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4445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コード１～５は提出順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F388B1-F380-4606-81E6-1C607694EB2A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9640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研究と同じ方法であることを主張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F388B1-F380-4606-81E6-1C607694EB2A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10042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修正＝バグの位置を与えたうえでその位置に他する修正トークンを予想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テストデータは</a:t>
            </a:r>
            <a:r>
              <a:rPr kumimoji="1" lang="en-US" altLang="ja-JP" dirty="0"/>
              <a:t>GitHub</a:t>
            </a:r>
            <a:r>
              <a:rPr kumimoji="1" lang="ja-JP" altLang="en-US" dirty="0"/>
              <a:t>から取得した実際のバグ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F388B1-F380-4606-81E6-1C607694EB2A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5180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12192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1"/>
            <a:ext cx="12192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24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484314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573463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  <a:endParaRPr lang="ja-JP" altLang="en-US" dirty="0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775885" y="3213100"/>
            <a:ext cx="86402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2400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603251" y="6640514"/>
            <a:ext cx="828784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609600" y="6245225"/>
            <a:ext cx="28448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>
              <a:defRPr/>
            </a:pPr>
            <a:r>
              <a:rPr lang="en-US" altLang="ja-JP"/>
              <a:t>Jul/05/2013</a:t>
            </a:r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3600451" y="6245225"/>
            <a:ext cx="4991100" cy="279400"/>
          </a:xfrm>
        </p:spPr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5225"/>
            <a:ext cx="2844800" cy="279400"/>
          </a:xfrm>
        </p:spPr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pPr>
              <a:defRPr/>
            </a:pPr>
            <a:fld id="{6BFA9946-39CA-4201-95E6-ED803B65F35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3" name="図 2" descr="テキスト&#10;&#10;中程度の精度で自動的に生成された説明">
            <a:extLst>
              <a:ext uri="{FF2B5EF4-FFF2-40B4-BE49-F238E27FC236}">
                <a16:creationId xmlns:a16="http://schemas.microsoft.com/office/drawing/2014/main" id="{0207ED4F-4D1A-A965-B3FC-B565886BF4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118" y="220324"/>
            <a:ext cx="1738024" cy="57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5596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Jul/05/2013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4B1BB-CC31-4466-8D20-DB8CDA55D1C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8577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Jul/05/2013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00C05-A331-4ABC-BD64-94401D814D2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5435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Jul/05/2013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632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Jul/05/2013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13B5E-D961-41DE-BBB0-6E96BF638B4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80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Jul/05/2013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B35D8-484E-4EBA-BCFF-44E4FD2D493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4486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Jul/05/2013</a:t>
            </a: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25DB7-2C8C-4929-B2A1-5F59FC4BB08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4406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Jul/05/2013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84F58-92E9-475B-A17B-82F418F2730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77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Jul/05/2013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B1A55-2728-4ACE-9CB0-EBAA801FBF8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804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Jul/05/2013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F7A2E-6C18-485D-8E0D-228A15F7639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855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Jul/05/2013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E538B-CBDB-42C1-AF1E-013E5A4EB53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1957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12192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5798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1"/>
            <a:ext cx="12192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2400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624418" y="1484313"/>
            <a:ext cx="1094316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2400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5558" y="6596064"/>
            <a:ext cx="500939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>
              <a:defRPr/>
            </a:pPr>
            <a:r>
              <a:rPr lang="en-US" altLang="ja-JP" dirty="0"/>
              <a:t>Jul/05/2013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07685" y="6310314"/>
            <a:ext cx="777663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ea"/>
                <a:ea typeface="+mj-ea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130367" y="6308726"/>
            <a:ext cx="1534584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ea"/>
                <a:ea typeface="+mj-ea"/>
              </a:defRPr>
            </a:lvl1pPr>
          </a:lstStyle>
          <a:p>
            <a:pPr>
              <a:defRPr/>
            </a:pPr>
            <a:fld id="{6195263B-2BD8-4C58-AEC2-2E9988DA87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446617" y="6640514"/>
            <a:ext cx="635302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  <p:pic>
        <p:nvPicPr>
          <p:cNvPr id="2" name="図 1" descr="テキスト&#10;&#10;自動的に生成された説明">
            <a:extLst>
              <a:ext uri="{FF2B5EF4-FFF2-40B4-BE49-F238E27FC236}">
                <a16:creationId xmlns:a16="http://schemas.microsoft.com/office/drawing/2014/main" id="{E5F54959-6537-DE17-B118-5A16C6513B2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3" y="6308726"/>
            <a:ext cx="493326" cy="49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81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ea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ea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ea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ea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ea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ea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32EE4F-EB22-C8A3-53C7-307C449A4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0316" y="1204529"/>
            <a:ext cx="10511367" cy="2524653"/>
          </a:xfrm>
        </p:spPr>
        <p:txBody>
          <a:bodyPr/>
          <a:lstStyle/>
          <a:p>
            <a:r>
              <a:rPr kumimoji="1" lang="ja-JP" altLang="en-US" sz="3600" dirty="0"/>
              <a:t>プログラミングコンテストのデータを用いた</a:t>
            </a:r>
            <a:br>
              <a:rPr kumimoji="1" lang="en-US" altLang="ja-JP" sz="3600" dirty="0"/>
            </a:br>
            <a:r>
              <a:rPr kumimoji="1" lang="ja-JP" altLang="en-US" sz="3600" dirty="0"/>
              <a:t>ファインチューニングによるバグ検出器の性能改善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416CAF4-F650-9786-2DB7-E05D330BE2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肥後研究室</a:t>
            </a:r>
            <a:endParaRPr kumimoji="1" lang="en-US" altLang="ja-JP" dirty="0"/>
          </a:p>
          <a:p>
            <a:r>
              <a:rPr kumimoji="1" lang="ja-JP" altLang="en-US" dirty="0"/>
              <a:t>高田智生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55207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2DC1B8-4EE0-0501-ADC2-503EA259F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ファインチューニング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9B6A7FC-A67A-146D-804B-9DE365CBB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既存研究</a:t>
            </a:r>
            <a:r>
              <a:rPr kumimoji="1" lang="en-US" altLang="ja-JP" sz="2000" dirty="0"/>
              <a:t>[1]</a:t>
            </a:r>
            <a:r>
              <a:rPr kumimoji="1" lang="ja-JP" altLang="en-US" dirty="0"/>
              <a:t>のモデルに対してファインチューニングを行う</a:t>
            </a:r>
            <a:endParaRPr kumimoji="1" lang="en-US" altLang="ja-JP" dirty="0"/>
          </a:p>
          <a:p>
            <a:pPr lvl="1"/>
            <a:r>
              <a:rPr lang="en-US" altLang="ja-JP" dirty="0"/>
              <a:t>GitHub</a:t>
            </a:r>
            <a:r>
              <a:rPr lang="ja-JP" altLang="en-US" dirty="0"/>
              <a:t>バグ（実際のバグ修正</a:t>
            </a:r>
            <a:r>
              <a:rPr lang="en-US" altLang="ja-JP" sz="1600" dirty="0"/>
              <a:t>[1]</a:t>
            </a:r>
            <a:r>
              <a:rPr lang="ja-JP" altLang="en-US" dirty="0"/>
              <a:t>）</a:t>
            </a:r>
            <a:endParaRPr lang="en-US" altLang="ja-JP" dirty="0"/>
          </a:p>
          <a:p>
            <a:pPr lvl="1"/>
            <a:r>
              <a:rPr lang="ja-JP" altLang="en-US" dirty="0"/>
              <a:t>競プロバグ（プログラミングコンテストから抽出したバグ修正）</a:t>
            </a:r>
            <a:endParaRPr lang="en-US" altLang="ja-JP" dirty="0"/>
          </a:p>
          <a:p>
            <a:pPr lvl="1"/>
            <a:endParaRPr kumimoji="1" lang="en-US" altLang="ja-JP" dirty="0"/>
          </a:p>
          <a:p>
            <a:r>
              <a:rPr kumimoji="1" lang="ja-JP" altLang="en-US" dirty="0"/>
              <a:t>モデルの性能からデータセットを評価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2</a:t>
            </a:r>
            <a:r>
              <a:rPr kumimoji="1" lang="ja-JP" altLang="en-US" dirty="0"/>
              <a:t>つのデータセットの違い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プロコンバグの特徴</a:t>
            </a:r>
            <a:endParaRPr kumimoji="1"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EDC7D5-8903-8026-EAEC-923B9315D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  <p:sp>
        <p:nvSpPr>
          <p:cNvPr id="7" name="フッター プレースホルダー 4">
            <a:extLst>
              <a:ext uri="{FF2B5EF4-FFF2-40B4-BE49-F238E27FC236}">
                <a16:creationId xmlns:a16="http://schemas.microsoft.com/office/drawing/2014/main" id="{BA2B5EC4-6E92-6B9D-AFED-2A3442B37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57330" y="6126164"/>
            <a:ext cx="9646276" cy="54292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[1] </a:t>
            </a:r>
            <a:r>
              <a:rPr lang="en-US" altLang="ja-JP" dirty="0" err="1"/>
              <a:t>C.Richter</a:t>
            </a:r>
            <a:r>
              <a:rPr lang="en-US" altLang="ja-JP" dirty="0"/>
              <a:t>, et al. “How to train your neural bug detector: Artificial vs real bugs”, ASE2023</a:t>
            </a:r>
          </a:p>
        </p:txBody>
      </p:sp>
    </p:spTree>
    <p:extLst>
      <p:ext uri="{BB962C8B-B14F-4D97-AF65-F5344CB8AC3E}">
        <p14:creationId xmlns:p14="http://schemas.microsoft.com/office/powerpoint/2010/main" val="4082340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B2EE36-45AE-307B-6555-25FAD34EA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モデルの性能比較</a:t>
            </a:r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61BB14-7A19-4252-A26D-9167A3399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0564C9-ACD6-966E-6469-723FBD03D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11</a:t>
            </a:fld>
            <a:endParaRPr lang="en-US" altLang="ja-JP"/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E584CC59-AB52-8533-E89D-F0170029E200}"/>
              </a:ext>
            </a:extLst>
          </p:cNvPr>
          <p:cNvSpPr txBox="1">
            <a:spLocks/>
          </p:cNvSpPr>
          <p:nvPr/>
        </p:nvSpPr>
        <p:spPr bwMode="auto">
          <a:xfrm>
            <a:off x="594784" y="1606550"/>
            <a:ext cx="10972800" cy="2160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ea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ea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ea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ea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457200"/>
            <a:r>
              <a:rPr lang="ja-JP" altLang="en-US" sz="2800" kern="0" dirty="0"/>
              <a:t>実際のバグを含むコード約</a:t>
            </a:r>
            <a:r>
              <a:rPr lang="en-US" altLang="ja-JP" sz="2800" kern="0" dirty="0"/>
              <a:t>1800</a:t>
            </a:r>
            <a:r>
              <a:rPr lang="ja-JP" altLang="en-US" sz="2800" kern="0" dirty="0"/>
              <a:t>個に対するモデルの正解率</a:t>
            </a:r>
            <a:endParaRPr lang="en-US" altLang="ja-JP" sz="2800" kern="0" dirty="0"/>
          </a:p>
          <a:p>
            <a:pPr marL="914400" lvl="1" indent="-457200"/>
            <a:r>
              <a:rPr lang="ja-JP" altLang="en-US" kern="0" dirty="0"/>
              <a:t>検出・修正が共に正解する割合</a:t>
            </a:r>
            <a:endParaRPr lang="en-US" altLang="ja-JP" kern="0" dirty="0"/>
          </a:p>
          <a:p>
            <a:pPr marL="914400" lvl="1" indent="-457200"/>
            <a:r>
              <a:rPr lang="ja-JP" altLang="en-US" kern="0" dirty="0"/>
              <a:t>検出のみが正解する割合</a:t>
            </a:r>
            <a:endParaRPr lang="en-US" altLang="ja-JP" kern="0" dirty="0"/>
          </a:p>
          <a:p>
            <a:pPr marL="914400" lvl="1" indent="-457200"/>
            <a:r>
              <a:rPr lang="ja-JP" altLang="en-US" kern="0" dirty="0"/>
              <a:t>修正のみが正解する割合</a:t>
            </a:r>
            <a:endParaRPr lang="en-US" altLang="ja-JP" kern="0" dirty="0"/>
          </a:p>
        </p:txBody>
      </p:sp>
      <p:graphicFrame>
        <p:nvGraphicFramePr>
          <p:cNvPr id="12" name="コンテンツ プレースホルダー 6">
            <a:extLst>
              <a:ext uri="{FF2B5EF4-FFF2-40B4-BE49-F238E27FC236}">
                <a16:creationId xmlns:a16="http://schemas.microsoft.com/office/drawing/2014/main" id="{D7219945-721D-DCD9-FB1B-BCCBA443A9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4584888"/>
              </p:ext>
            </p:extLst>
          </p:nvPr>
        </p:nvGraphicFramePr>
        <p:xfrm>
          <a:off x="602192" y="3833814"/>
          <a:ext cx="109728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0374">
                  <a:extLst>
                    <a:ext uri="{9D8B030D-6E8A-4147-A177-3AD203B41FA5}">
                      <a16:colId xmlns:a16="http://schemas.microsoft.com/office/drawing/2014/main" val="101780233"/>
                    </a:ext>
                  </a:extLst>
                </a:gridCol>
                <a:gridCol w="1727761">
                  <a:extLst>
                    <a:ext uri="{9D8B030D-6E8A-4147-A177-3AD203B41FA5}">
                      <a16:colId xmlns:a16="http://schemas.microsoft.com/office/drawing/2014/main" val="3112249768"/>
                    </a:ext>
                  </a:extLst>
                </a:gridCol>
                <a:gridCol w="1646930">
                  <a:extLst>
                    <a:ext uri="{9D8B030D-6E8A-4147-A177-3AD203B41FA5}">
                      <a16:colId xmlns:a16="http://schemas.microsoft.com/office/drawing/2014/main" val="3142272420"/>
                    </a:ext>
                  </a:extLst>
                </a:gridCol>
                <a:gridCol w="1627735">
                  <a:extLst>
                    <a:ext uri="{9D8B030D-6E8A-4147-A177-3AD203B41FA5}">
                      <a16:colId xmlns:a16="http://schemas.microsoft.com/office/drawing/2014/main" val="24724211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ファインチューニング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検出・修正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検出のみ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修正のみ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555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なし（人工バグのみの学習）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19.01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25.79%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56.64%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481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GitHub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バグ</a:t>
                      </a:r>
                      <a:endParaRPr kumimoji="1" lang="en-US" altLang="ja-JP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29.07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37.24%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65.43%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834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プロコンバグ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2.78%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3.11%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58.64%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273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プロコンバグ・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GitHub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バグ混合データセット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27.74%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33.07%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66.43%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493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001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19D8B2-9B69-6E22-123D-67558F365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ファインチューニングによる性能変化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E38E40-1948-5AC1-EC44-DB87FA2AE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プロコンバグによるファインチューニング</a:t>
            </a:r>
            <a:endParaRPr lang="en-US" altLang="ja-JP" dirty="0"/>
          </a:p>
          <a:p>
            <a:pPr lvl="1"/>
            <a:r>
              <a:rPr lang="ja-JP" altLang="en-US" dirty="0"/>
              <a:t>検出率の著しい低下</a:t>
            </a:r>
            <a:endParaRPr lang="en-US" altLang="ja-JP" dirty="0"/>
          </a:p>
          <a:p>
            <a:pPr lvl="1"/>
            <a:r>
              <a:rPr kumimoji="1" lang="ja-JP" altLang="en-US" dirty="0"/>
              <a:t>修正率の改善</a:t>
            </a:r>
            <a:endParaRPr kumimoji="1" lang="en-US" altLang="ja-JP" dirty="0"/>
          </a:p>
          <a:p>
            <a:pPr lvl="1"/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8C502F-3A27-BF6B-19B7-BF1A650A3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F55CA3-42F6-EB6C-747A-133888A56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12</a:t>
            </a:fld>
            <a:endParaRPr lang="en-US" altLang="ja-JP" dirty="0"/>
          </a:p>
        </p:txBody>
      </p:sp>
      <p:graphicFrame>
        <p:nvGraphicFramePr>
          <p:cNvPr id="7" name="コンテンツ プレースホルダー 6">
            <a:extLst>
              <a:ext uri="{FF2B5EF4-FFF2-40B4-BE49-F238E27FC236}">
                <a16:creationId xmlns:a16="http://schemas.microsoft.com/office/drawing/2014/main" id="{18E6E7DF-C727-2738-78D8-8B3C98B75E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9230674"/>
              </p:ext>
            </p:extLst>
          </p:nvPr>
        </p:nvGraphicFramePr>
        <p:xfrm>
          <a:off x="602192" y="3833814"/>
          <a:ext cx="109728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0374">
                  <a:extLst>
                    <a:ext uri="{9D8B030D-6E8A-4147-A177-3AD203B41FA5}">
                      <a16:colId xmlns:a16="http://schemas.microsoft.com/office/drawing/2014/main" val="101780233"/>
                    </a:ext>
                  </a:extLst>
                </a:gridCol>
                <a:gridCol w="1727761">
                  <a:extLst>
                    <a:ext uri="{9D8B030D-6E8A-4147-A177-3AD203B41FA5}">
                      <a16:colId xmlns:a16="http://schemas.microsoft.com/office/drawing/2014/main" val="3112249768"/>
                    </a:ext>
                  </a:extLst>
                </a:gridCol>
                <a:gridCol w="1646930">
                  <a:extLst>
                    <a:ext uri="{9D8B030D-6E8A-4147-A177-3AD203B41FA5}">
                      <a16:colId xmlns:a16="http://schemas.microsoft.com/office/drawing/2014/main" val="3142272420"/>
                    </a:ext>
                  </a:extLst>
                </a:gridCol>
                <a:gridCol w="1627735">
                  <a:extLst>
                    <a:ext uri="{9D8B030D-6E8A-4147-A177-3AD203B41FA5}">
                      <a16:colId xmlns:a16="http://schemas.microsoft.com/office/drawing/2014/main" val="24724211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ファインチューニング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検出・修正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検出のみ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修正のみ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555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なし（人工バグのみの学習）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rgbClr val="0070C0"/>
                          </a:solidFill>
                        </a:rPr>
                        <a:t>19.01</a:t>
                      </a:r>
                      <a:r>
                        <a:rPr kumimoji="1" lang="ja-JP" altLang="en-US" sz="2400" dirty="0">
                          <a:solidFill>
                            <a:srgbClr val="0070C0"/>
                          </a:solidFill>
                        </a:rPr>
                        <a:t>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rgbClr val="0070C0"/>
                          </a:solidFill>
                        </a:rPr>
                        <a:t>25.79%</a:t>
                      </a:r>
                      <a:endParaRPr kumimoji="1" lang="ja-JP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rgbClr val="0070C0"/>
                          </a:solidFill>
                        </a:rPr>
                        <a:t>56.64%</a:t>
                      </a:r>
                      <a:endParaRPr kumimoji="1" lang="ja-JP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481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GitHub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バグ</a:t>
                      </a:r>
                      <a:endParaRPr kumimoji="1" lang="en-US" altLang="ja-JP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29.07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37.24%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65.43%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834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プロコンバグ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rgbClr val="FF0000"/>
                          </a:solidFill>
                        </a:rPr>
                        <a:t>2.78%</a:t>
                      </a:r>
                      <a:endParaRPr kumimoji="1" lang="ja-JP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rgbClr val="FF0000"/>
                          </a:solidFill>
                        </a:rPr>
                        <a:t>3.11%</a:t>
                      </a:r>
                      <a:endParaRPr kumimoji="1" lang="ja-JP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rgbClr val="00B050"/>
                          </a:solidFill>
                        </a:rPr>
                        <a:t>58.64%</a:t>
                      </a:r>
                      <a:endParaRPr kumimoji="1" lang="ja-JP" altLang="en-US" sz="2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273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プロコンバグ・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GitHub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バグ混合データセット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27.74%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33.07%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66.43%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493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8305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EDF03A-C67B-79D6-1FA4-7E1C5C56F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7984" cy="1143000"/>
          </a:xfrm>
        </p:spPr>
        <p:txBody>
          <a:bodyPr wrap="square" anchor="ctr">
            <a:normAutofit fontScale="90000"/>
          </a:bodyPr>
          <a:lstStyle/>
          <a:p>
            <a:r>
              <a:rPr kumimoji="1" lang="ja-JP" altLang="en-US" dirty="0"/>
              <a:t>プロコンバグによるファインチューニング</a:t>
            </a:r>
            <a:br>
              <a:rPr lang="en-US" altLang="ja-JP" dirty="0"/>
            </a:br>
            <a:r>
              <a:rPr lang="ja-JP" altLang="en-US" dirty="0"/>
              <a:t>バグの種類による修正性能の変化</a:t>
            </a:r>
            <a:endParaRPr kumimoji="1" lang="ja-JP" altLang="en-US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3D17A188-AE2F-9546-4D09-1DA30CD7C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r>
              <a:rPr lang="ja-JP" altLang="en-US" dirty="0"/>
              <a:t>修正率の低下がみられるバグ</a:t>
            </a:r>
            <a:endParaRPr lang="en-US" altLang="ja-JP" dirty="0"/>
          </a:p>
          <a:p>
            <a:pPr lvl="1"/>
            <a:r>
              <a:rPr lang="ja-JP" altLang="en-US" dirty="0"/>
              <a:t>変数の誤用</a:t>
            </a:r>
            <a:endParaRPr lang="en-US" altLang="ja-JP" dirty="0"/>
          </a:p>
          <a:p>
            <a:pPr lvl="1"/>
            <a:r>
              <a:rPr lang="ja-JP" altLang="en-US" dirty="0"/>
              <a:t>リテラルの誤用</a:t>
            </a:r>
            <a:endParaRPr lang="en-US" altLang="ja-JP" dirty="0"/>
          </a:p>
          <a:p>
            <a:pPr lvl="1"/>
            <a:endParaRPr lang="en-US" dirty="0"/>
          </a:p>
          <a:p>
            <a:r>
              <a:rPr lang="ja-JP" altLang="en-US" dirty="0"/>
              <a:t>修正率の改善がみられるバグ</a:t>
            </a:r>
            <a:endParaRPr lang="en-US" altLang="ja-JP" dirty="0"/>
          </a:p>
          <a:p>
            <a:pPr lvl="1"/>
            <a:r>
              <a:rPr lang="ja-JP" altLang="en-US" dirty="0"/>
              <a:t>演算子の誤用</a:t>
            </a:r>
            <a:endParaRPr lang="en-US" altLang="ja-JP" dirty="0"/>
          </a:p>
          <a:p>
            <a:pPr lvl="1"/>
            <a:endParaRPr lang="en-US" dirty="0"/>
          </a:p>
          <a:p>
            <a:r>
              <a:rPr lang="ja-JP" altLang="en-US" dirty="0"/>
              <a:t>バグの種類により性能変化に違い</a:t>
            </a:r>
            <a:endParaRPr lang="en-US" dirty="0"/>
          </a:p>
          <a:p>
            <a:endParaRPr lang="en-US" dirty="0"/>
          </a:p>
        </p:txBody>
      </p:sp>
      <p:sp>
        <p:nvSpPr>
          <p:cNvPr id="15" name="Footer Placeholder 5">
            <a:extLst>
              <a:ext uri="{FF2B5EF4-FFF2-40B4-BE49-F238E27FC236}">
                <a16:creationId xmlns:a16="http://schemas.microsoft.com/office/drawing/2014/main" id="{5649AD51-C8FE-9213-F680-FE20ECE10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07685" y="6310314"/>
            <a:ext cx="7776633" cy="358775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F873C8-752C-7E5E-A8A4-9B53EC5F8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30367" y="6308726"/>
            <a:ext cx="1534584" cy="288925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B12562F3-4A2F-4E07-B7D3-3E764FB0DEC6}" type="slidenum">
              <a:rPr lang="en-US" altLang="ja-JP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13</a:t>
            </a:fld>
            <a:endParaRPr lang="en-US" altLang="ja-JP" dirty="0"/>
          </a:p>
        </p:txBody>
      </p:sp>
      <p:graphicFrame>
        <p:nvGraphicFramePr>
          <p:cNvPr id="11" name="コンテンツ プレースホルダー 10">
            <a:extLst>
              <a:ext uri="{FF2B5EF4-FFF2-40B4-BE49-F238E27FC236}">
                <a16:creationId xmlns:a16="http://schemas.microsoft.com/office/drawing/2014/main" id="{2D21BA18-51D5-D7D6-276E-1076ECB7C44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82563673"/>
              </p:ext>
            </p:extLst>
          </p:nvPr>
        </p:nvGraphicFramePr>
        <p:xfrm>
          <a:off x="609600" y="1600201"/>
          <a:ext cx="5384800" cy="4251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38762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76D2D-4135-542A-BEAE-FA257ED683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028C03-C7F0-4290-7CA3-48C2A809E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２種類のバグを混合したデータセットによるファインチューニング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28017F-9690-FFAD-93DB-AA4291513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ファインチューニングによるバグの修正率の改善</a:t>
            </a:r>
            <a:endParaRPr lang="en-US" altLang="ja-JP" dirty="0"/>
          </a:p>
          <a:p>
            <a:pPr lvl="1"/>
            <a:r>
              <a:rPr lang="ja-JP" altLang="en-US" dirty="0"/>
              <a:t>約１０％の正解率向上</a:t>
            </a:r>
            <a:endParaRPr lang="en-US" altLang="ja-JP" dirty="0"/>
          </a:p>
          <a:p>
            <a:pPr lvl="1"/>
            <a:r>
              <a:rPr lang="ja-JP" altLang="en-US" dirty="0"/>
              <a:t>既存研究</a:t>
            </a:r>
            <a:r>
              <a:rPr lang="en-US" altLang="ja-JP" sz="1800" dirty="0"/>
              <a:t>[</a:t>
            </a:r>
            <a:r>
              <a:rPr lang="ja-JP" altLang="en-US" sz="1800" dirty="0"/>
              <a:t>１</a:t>
            </a:r>
            <a:r>
              <a:rPr lang="en-US" altLang="ja-JP" sz="1800" dirty="0"/>
              <a:t>]</a:t>
            </a:r>
            <a:r>
              <a:rPr lang="ja-JP" altLang="en-US" dirty="0"/>
              <a:t>でファインチューニングされたモデルよりもさらに高い修正率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9EB74E-F158-66CA-7AA4-C6B18615E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14</a:t>
            </a:fld>
            <a:endParaRPr lang="en-US" altLang="ja-JP" dirty="0"/>
          </a:p>
        </p:txBody>
      </p:sp>
      <p:graphicFrame>
        <p:nvGraphicFramePr>
          <p:cNvPr id="7" name="コンテンツ プレースホルダー 6">
            <a:extLst>
              <a:ext uri="{FF2B5EF4-FFF2-40B4-BE49-F238E27FC236}">
                <a16:creationId xmlns:a16="http://schemas.microsoft.com/office/drawing/2014/main" id="{B7DABA3C-7F93-C8C1-346D-EFD7F3CAB7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7346919"/>
              </p:ext>
            </p:extLst>
          </p:nvPr>
        </p:nvGraphicFramePr>
        <p:xfrm>
          <a:off x="602192" y="3833814"/>
          <a:ext cx="109728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0374">
                  <a:extLst>
                    <a:ext uri="{9D8B030D-6E8A-4147-A177-3AD203B41FA5}">
                      <a16:colId xmlns:a16="http://schemas.microsoft.com/office/drawing/2014/main" val="101780233"/>
                    </a:ext>
                  </a:extLst>
                </a:gridCol>
                <a:gridCol w="1727761">
                  <a:extLst>
                    <a:ext uri="{9D8B030D-6E8A-4147-A177-3AD203B41FA5}">
                      <a16:colId xmlns:a16="http://schemas.microsoft.com/office/drawing/2014/main" val="3112249768"/>
                    </a:ext>
                  </a:extLst>
                </a:gridCol>
                <a:gridCol w="1646930">
                  <a:extLst>
                    <a:ext uri="{9D8B030D-6E8A-4147-A177-3AD203B41FA5}">
                      <a16:colId xmlns:a16="http://schemas.microsoft.com/office/drawing/2014/main" val="3142272420"/>
                    </a:ext>
                  </a:extLst>
                </a:gridCol>
                <a:gridCol w="1627735">
                  <a:extLst>
                    <a:ext uri="{9D8B030D-6E8A-4147-A177-3AD203B41FA5}">
                      <a16:colId xmlns:a16="http://schemas.microsoft.com/office/drawing/2014/main" val="24724211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ファインチューニング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検出・修正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検出のみ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修正のみ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555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なし（人工バグのみの学習）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19.01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25.79%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56.64%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481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GitHub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バグ</a:t>
                      </a:r>
                      <a:endParaRPr kumimoji="1" lang="en-US" altLang="ja-JP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29.07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37.24%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rgbClr val="0070C0"/>
                          </a:solidFill>
                        </a:rPr>
                        <a:t>65.43%</a:t>
                      </a:r>
                      <a:endParaRPr kumimoji="1" lang="ja-JP" alt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834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プロコンバグ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2.78%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3.11%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58.64%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273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プロコンバグ・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GitHub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バグ混合データセット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27.74%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</a:rPr>
                        <a:t>33.07%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rgbClr val="00B050"/>
                          </a:solidFill>
                        </a:rPr>
                        <a:t>66.43%</a:t>
                      </a:r>
                      <a:endParaRPr kumimoji="1" lang="ja-JP" altLang="en-US" sz="2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493080"/>
                  </a:ext>
                </a:extLst>
              </a:tr>
            </a:tbl>
          </a:graphicData>
        </a:graphic>
      </p:graphicFrame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DC9E4712-7CC4-165C-EBCD-341075E92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57330" y="6126164"/>
            <a:ext cx="9646276" cy="54292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[1] </a:t>
            </a:r>
            <a:r>
              <a:rPr lang="en-US" altLang="ja-JP" dirty="0" err="1"/>
              <a:t>C.Richter</a:t>
            </a:r>
            <a:r>
              <a:rPr lang="en-US" altLang="ja-JP" dirty="0"/>
              <a:t>, et al. “How to train your neural bug detector: Artificial vs real bugs”, ASE2023</a:t>
            </a:r>
          </a:p>
        </p:txBody>
      </p:sp>
    </p:spTree>
    <p:extLst>
      <p:ext uri="{BB962C8B-B14F-4D97-AF65-F5344CB8AC3E}">
        <p14:creationId xmlns:p14="http://schemas.microsoft.com/office/powerpoint/2010/main" val="4239430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327FF4-846C-8133-0ED8-21E77DACE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考察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2725A0-1C20-07B1-E6C6-64FE63980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/>
              <a:t>プロコン</a:t>
            </a:r>
            <a:r>
              <a:rPr kumimoji="1" lang="ja-JP" altLang="en-US" sz="2800" dirty="0"/>
              <a:t>バグは一般的なバグと異なる傾向を持つ可能性</a:t>
            </a:r>
            <a:endParaRPr kumimoji="1" lang="en-US" altLang="ja-JP" sz="2800" dirty="0"/>
          </a:p>
          <a:p>
            <a:pPr lvl="1"/>
            <a:r>
              <a:rPr lang="ja-JP" altLang="en-US" dirty="0"/>
              <a:t>プログラミングコンテストと一般的なコーディングの差異</a:t>
            </a:r>
            <a:endParaRPr lang="en-US" altLang="ja-JP" dirty="0"/>
          </a:p>
          <a:p>
            <a:pPr lvl="1"/>
            <a:r>
              <a:rPr lang="ja-JP" altLang="en-US" dirty="0"/>
              <a:t>バグ検出・一部の種類のバグ修正には適さない</a:t>
            </a:r>
            <a:endParaRPr lang="en-US" altLang="ja-JP" dirty="0"/>
          </a:p>
          <a:p>
            <a:pPr marL="0" indent="0">
              <a:buNone/>
            </a:pPr>
            <a:endParaRPr lang="en-US" altLang="ja-JP" sz="2800" dirty="0"/>
          </a:p>
          <a:p>
            <a:r>
              <a:rPr lang="ja-JP" altLang="en-US" sz="2800" dirty="0"/>
              <a:t>プロコンバグ利用は一部バグに対する修正の性能向上に有効</a:t>
            </a:r>
            <a:endParaRPr kumimoji="1" lang="en-US" altLang="ja-JP" sz="2800" dirty="0"/>
          </a:p>
          <a:p>
            <a:pPr lvl="1"/>
            <a:r>
              <a:rPr lang="ja-JP" altLang="en-US" dirty="0"/>
              <a:t>演算子のバグなど共通の性質を持つバグ</a:t>
            </a:r>
            <a:endParaRPr lang="en-US" altLang="ja-JP" dirty="0"/>
          </a:p>
          <a:p>
            <a:pPr marL="457200" lvl="1" indent="0">
              <a:buNone/>
            </a:pPr>
            <a:endParaRPr lang="en-US" altLang="ja-JP" dirty="0"/>
          </a:p>
          <a:p>
            <a:pPr lvl="1"/>
            <a:endParaRPr lang="en-US" altLang="ja-JP" dirty="0"/>
          </a:p>
          <a:p>
            <a:endParaRPr kumimoji="1" lang="ja-JP" altLang="en-US" sz="2800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890B01-DCC2-66FD-8B65-C7C880DF2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B2A70B-7F82-0BF3-C995-2CD56B643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15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98907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FC2900-3AE8-0CC4-EF73-5DAA5A309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今後の展望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445E6F-7C0F-EEBD-49B3-9817448E1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さらなる調査・検証</a:t>
            </a:r>
            <a:endParaRPr lang="en-US" altLang="ja-JP" dirty="0"/>
          </a:p>
          <a:p>
            <a:pPr lvl="1"/>
            <a:r>
              <a:rPr lang="ja-JP" altLang="en-US" dirty="0"/>
              <a:t>プロコンと</a:t>
            </a:r>
            <a:r>
              <a:rPr lang="en-US" altLang="ja-JP" dirty="0"/>
              <a:t>GitHub</a:t>
            </a:r>
            <a:r>
              <a:rPr lang="ja-JP" altLang="en-US" dirty="0"/>
              <a:t>における変数やリテラルのバグの特徴の違い</a:t>
            </a:r>
            <a:endParaRPr lang="en-US" altLang="ja-JP" dirty="0"/>
          </a:p>
          <a:p>
            <a:pPr lvl="1"/>
            <a:r>
              <a:rPr lang="ja-JP" altLang="en-US" dirty="0"/>
              <a:t>ファインチューニングに最適なデータセット</a:t>
            </a:r>
            <a:endParaRPr lang="en-US" altLang="ja-JP" dirty="0"/>
          </a:p>
          <a:p>
            <a:pPr lvl="1"/>
            <a:r>
              <a:rPr lang="ja-JP" altLang="en-US" dirty="0"/>
              <a:t>最適な検出・修正を行うためのモデルの利用方法</a:t>
            </a:r>
            <a:endParaRPr lang="en-US" altLang="ja-JP" dirty="0"/>
          </a:p>
          <a:p>
            <a:pPr lvl="1"/>
            <a:endParaRPr lang="en-US" altLang="ja-JP" dirty="0"/>
          </a:p>
          <a:p>
            <a:r>
              <a:rPr lang="ja-JP" altLang="en-US" dirty="0"/>
              <a:t>より大規模なデータセットの作成による性能改善の試み</a:t>
            </a:r>
            <a:endParaRPr lang="en-US" altLang="ja-JP" dirty="0"/>
          </a:p>
          <a:p>
            <a:pPr lvl="1"/>
            <a:r>
              <a:rPr lang="ja-JP" altLang="en-US" dirty="0"/>
              <a:t>プロコンバグの規模の拡張は容易</a:t>
            </a:r>
            <a:endParaRPr lang="en-US" altLang="ja-JP" dirty="0"/>
          </a:p>
          <a:p>
            <a:pPr lvl="1"/>
            <a:r>
              <a:rPr lang="ja-JP" altLang="en-US" dirty="0"/>
              <a:t>学習データ数増加によるバグ検出・修正の性能改善</a:t>
            </a:r>
            <a:endParaRPr lang="en-US" altLang="ja-JP" dirty="0"/>
          </a:p>
          <a:p>
            <a:pPr lvl="1"/>
            <a:endParaRPr lang="en-US" altLang="ja-JP" dirty="0"/>
          </a:p>
          <a:p>
            <a:pPr lvl="1"/>
            <a:endParaRPr lang="en-US" altLang="ja-JP" dirty="0"/>
          </a:p>
          <a:p>
            <a:pPr lvl="1"/>
            <a:endParaRPr lang="en-US" altLang="ja-JP" dirty="0"/>
          </a:p>
          <a:p>
            <a:pPr lvl="1"/>
            <a:endParaRPr lang="en-US" altLang="ja-JP" dirty="0"/>
          </a:p>
          <a:p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2EB2A1-CCE0-FE99-C17C-8258CD354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799EAF-AE5F-B636-827D-26EA6EFF3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6477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7C70EB-8FAD-A512-AD28-83BB0DAEB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ソフトウェアのバグ検出・修正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8031A0-1B0A-2856-BD33-C149F0806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ソフトウェア開発においてデバッグは重要</a:t>
            </a:r>
            <a:endParaRPr kumimoji="1" lang="en-US" altLang="ja-JP" dirty="0"/>
          </a:p>
          <a:p>
            <a:r>
              <a:rPr lang="ja-JP" altLang="en-US" dirty="0"/>
              <a:t>デバッグ支援のためのツールや研究が存在</a:t>
            </a:r>
            <a:endParaRPr lang="en-US" altLang="ja-JP" dirty="0"/>
          </a:p>
          <a:p>
            <a:pPr lvl="1"/>
            <a:r>
              <a:rPr kumimoji="1" lang="ja-JP" altLang="en-US" dirty="0"/>
              <a:t>エディタの簡易的な構文チェック機能・デバッグ機能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フォルトローカライゼーション</a:t>
            </a:r>
            <a:endParaRPr kumimoji="1" lang="en-US" altLang="ja-JP" dirty="0"/>
          </a:p>
          <a:p>
            <a:pPr lvl="1"/>
            <a:endParaRPr kumimoji="1" lang="en-US" altLang="ja-JP" dirty="0"/>
          </a:p>
          <a:p>
            <a:r>
              <a:rPr lang="ja-JP" altLang="en-US" dirty="0"/>
              <a:t>機械学習によるバグ検出</a:t>
            </a:r>
            <a:endParaRPr lang="en-US" altLang="ja-JP" dirty="0"/>
          </a:p>
          <a:p>
            <a:pPr lvl="1"/>
            <a:r>
              <a:rPr kumimoji="1" lang="ja-JP" altLang="en-US" dirty="0"/>
              <a:t>バグの修正過程を機械学習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ソースコードに対する静的解析でバグを検出</a:t>
            </a:r>
            <a:endParaRPr kumimoji="1"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C83A44-6DFF-EA22-2613-A935FFB6E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1AAD72-14BC-7CED-14B7-8DB56DB16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7920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6BE0C5-8824-82E7-8515-AF0C7B4E1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7984" cy="1143000"/>
          </a:xfrm>
        </p:spPr>
        <p:txBody>
          <a:bodyPr wrap="square" anchor="ctr">
            <a:normAutofit/>
          </a:bodyPr>
          <a:lstStyle/>
          <a:p>
            <a:r>
              <a:rPr kumimoji="1" lang="ja-JP" altLang="en-US" dirty="0"/>
              <a:t>単一トークンバグの検出・修正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5FA4A5-F23A-CFB4-B093-E90786CED8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83317" y="1676138"/>
            <a:ext cx="5035716" cy="4517283"/>
          </a:xfrm>
        </p:spPr>
        <p:txBody>
          <a:bodyPr wrap="square" anchor="t">
            <a:normAutofit fontScale="85000" lnSpcReduction="20000"/>
          </a:bodyPr>
          <a:lstStyle/>
          <a:p>
            <a:r>
              <a:rPr lang="ja-JP" altLang="en-US" sz="3200" dirty="0"/>
              <a:t>プログラム中のトークン</a:t>
            </a:r>
            <a:r>
              <a:rPr lang="en-US" altLang="ja-JP" sz="3200" dirty="0"/>
              <a:t>1</a:t>
            </a:r>
            <a:r>
              <a:rPr lang="ja-JP" altLang="en-US" sz="3200" dirty="0"/>
              <a:t>つのみの置換で修正が可能なバグ</a:t>
            </a:r>
            <a:endParaRPr lang="en-US" altLang="ja-JP" sz="3200" dirty="0"/>
          </a:p>
          <a:p>
            <a:pPr lvl="1"/>
            <a:r>
              <a:rPr lang="ja-JP" altLang="en-US" sz="2800" dirty="0"/>
              <a:t>変数の誤用</a:t>
            </a:r>
            <a:endParaRPr lang="en-US" altLang="ja-JP" sz="2800" dirty="0"/>
          </a:p>
          <a:p>
            <a:pPr lvl="1"/>
            <a:r>
              <a:rPr lang="ja-JP" altLang="en-US" sz="2800" dirty="0"/>
              <a:t>二項演算子の誤用</a:t>
            </a:r>
            <a:endParaRPr lang="en-US" altLang="ja-JP" sz="2800" dirty="0"/>
          </a:p>
          <a:p>
            <a:pPr lvl="1"/>
            <a:r>
              <a:rPr lang="ja-JP" altLang="en-US" sz="2800" dirty="0"/>
              <a:t>単項演算子の誤用</a:t>
            </a:r>
            <a:endParaRPr lang="en-US" altLang="ja-JP" sz="2800" dirty="0"/>
          </a:p>
          <a:p>
            <a:pPr lvl="1"/>
            <a:r>
              <a:rPr lang="ja-JP" altLang="en-US" sz="2800" dirty="0"/>
              <a:t>リテラルの誤用</a:t>
            </a:r>
            <a:endParaRPr lang="en-US" altLang="ja-JP" sz="2800" dirty="0"/>
          </a:p>
          <a:p>
            <a:pPr lvl="1"/>
            <a:endParaRPr lang="en-US" altLang="ja-JP" sz="2800" dirty="0"/>
          </a:p>
          <a:p>
            <a:r>
              <a:rPr lang="ja-JP" altLang="en-US" dirty="0"/>
              <a:t>単一トークンバグの検出</a:t>
            </a:r>
            <a:endParaRPr lang="en-US" altLang="ja-JP" dirty="0"/>
          </a:p>
          <a:p>
            <a:pPr lvl="1"/>
            <a:r>
              <a:rPr lang="ja-JP" altLang="en-US" dirty="0"/>
              <a:t>置換を行うトークンの特定</a:t>
            </a:r>
            <a:endParaRPr lang="en-US" altLang="ja-JP" dirty="0"/>
          </a:p>
          <a:p>
            <a:pPr lvl="1"/>
            <a:endParaRPr lang="en-US" altLang="ja-JP" dirty="0"/>
          </a:p>
          <a:p>
            <a:r>
              <a:rPr lang="ja-JP" altLang="en-US" dirty="0"/>
              <a:t>単一トークンバグの修正</a:t>
            </a:r>
            <a:endParaRPr lang="en-US" altLang="ja-JP" dirty="0"/>
          </a:p>
          <a:p>
            <a:pPr lvl="1"/>
            <a:r>
              <a:rPr lang="ja-JP" altLang="en-US" dirty="0"/>
              <a:t>修正トークン置換を特定</a:t>
            </a:r>
            <a:endParaRPr lang="en-US" altLang="ja-JP" sz="2800" dirty="0"/>
          </a:p>
          <a:p>
            <a:pPr marL="0" indent="0">
              <a:buNone/>
            </a:pPr>
            <a:endParaRPr lang="en-US" altLang="ja-JP" sz="3200" dirty="0"/>
          </a:p>
          <a:p>
            <a:endParaRPr lang="en-US" altLang="ja-JP" sz="3200" dirty="0"/>
          </a:p>
          <a:p>
            <a:endParaRPr kumimoji="1" lang="ja-JP" altLang="en-US" sz="3200" dirty="0"/>
          </a:p>
        </p:txBody>
      </p:sp>
      <p:sp>
        <p:nvSpPr>
          <p:cNvPr id="15" name="Footer Placeholder 5">
            <a:extLst>
              <a:ext uri="{FF2B5EF4-FFF2-40B4-BE49-F238E27FC236}">
                <a16:creationId xmlns:a16="http://schemas.microsoft.com/office/drawing/2014/main" id="{A3D41AD6-5A85-8BC4-84E5-78629A9EF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07685" y="6310314"/>
            <a:ext cx="7776633" cy="358775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0C0343-432E-498E-4735-3C585E626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30367" y="6308726"/>
            <a:ext cx="1534584" cy="288925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B12562F3-4A2F-4E07-B7D3-3E764FB0DEC6}" type="slidenum">
              <a:rPr lang="en-US" altLang="ja-JP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3</a:t>
            </a:fld>
            <a:endParaRPr lang="en-US" altLang="ja-JP"/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512E19F9-F287-2CE7-8162-60371A87790C}"/>
              </a:ext>
            </a:extLst>
          </p:cNvPr>
          <p:cNvCxnSpPr>
            <a:cxnSpLocks/>
          </p:cNvCxnSpPr>
          <p:nvPr/>
        </p:nvCxnSpPr>
        <p:spPr>
          <a:xfrm>
            <a:off x="4773857" y="2565729"/>
            <a:ext cx="0" cy="96376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コンテンツ プレースホルダー 2">
            <a:extLst>
              <a:ext uri="{FF2B5EF4-FFF2-40B4-BE49-F238E27FC236}">
                <a16:creationId xmlns:a16="http://schemas.microsoft.com/office/drawing/2014/main" id="{126D6D47-340B-BED4-F5E9-AB7ED8CCF5D5}"/>
              </a:ext>
            </a:extLst>
          </p:cNvPr>
          <p:cNvSpPr txBox="1">
            <a:spLocks/>
          </p:cNvSpPr>
          <p:nvPr/>
        </p:nvSpPr>
        <p:spPr bwMode="auto">
          <a:xfrm>
            <a:off x="339885" y="1904609"/>
            <a:ext cx="667406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ea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ea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+mn-ea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ea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altLang="ja-JP" sz="4000" kern="0" dirty="0">
                <a:latin typeface="Consolas" panose="020B0609020204030204" pitchFamily="49" charset="0"/>
              </a:rPr>
              <a:t>math.log10(n[0]</a:t>
            </a:r>
            <a:r>
              <a:rPr lang="en-US" altLang="ja-JP" sz="4000" kern="0" dirty="0">
                <a:solidFill>
                  <a:srgbClr val="FF0000"/>
                </a:solidFill>
                <a:latin typeface="Consolas" panose="020B0609020204030204" pitchFamily="49" charset="0"/>
              </a:rPr>
              <a:t>+</a:t>
            </a:r>
            <a:r>
              <a:rPr lang="en-US" altLang="ja-JP" sz="4000" kern="0" dirty="0">
                <a:latin typeface="Consolas" panose="020B0609020204030204" pitchFamily="49" charset="0"/>
              </a:rPr>
              <a:t>n[1])</a:t>
            </a:r>
            <a:endParaRPr lang="ja-JP" altLang="en-US" sz="4000" kern="0" dirty="0">
              <a:latin typeface="Consolas" panose="020B0609020204030204" pitchFamily="49" charset="0"/>
            </a:endParaRPr>
          </a:p>
        </p:txBody>
      </p:sp>
      <p:sp>
        <p:nvSpPr>
          <p:cNvPr id="23" name="コンテンツ プレースホルダー 2">
            <a:extLst>
              <a:ext uri="{FF2B5EF4-FFF2-40B4-BE49-F238E27FC236}">
                <a16:creationId xmlns:a16="http://schemas.microsoft.com/office/drawing/2014/main" id="{93A38A7D-6A41-E7B0-16E1-6BE92F66EBDA}"/>
              </a:ext>
            </a:extLst>
          </p:cNvPr>
          <p:cNvSpPr txBox="1">
            <a:spLocks/>
          </p:cNvSpPr>
          <p:nvPr/>
        </p:nvSpPr>
        <p:spPr bwMode="auto">
          <a:xfrm>
            <a:off x="339884" y="3429000"/>
            <a:ext cx="667406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ea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ea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+mn-ea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ea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altLang="ja-JP" sz="4000" kern="0" dirty="0">
                <a:latin typeface="Consolas" panose="020B0609020204030204" pitchFamily="49" charset="0"/>
              </a:rPr>
              <a:t>math.log10(n[0]</a:t>
            </a:r>
            <a:r>
              <a:rPr lang="en-US" altLang="ja-JP" sz="4000" kern="0" dirty="0">
                <a:solidFill>
                  <a:srgbClr val="FF0000"/>
                </a:solidFill>
                <a:latin typeface="Consolas" panose="020B0609020204030204" pitchFamily="49" charset="0"/>
              </a:rPr>
              <a:t>*</a:t>
            </a:r>
            <a:r>
              <a:rPr lang="en-US" altLang="ja-JP" sz="4000" kern="0" dirty="0">
                <a:latin typeface="Consolas" panose="020B0609020204030204" pitchFamily="49" charset="0"/>
              </a:rPr>
              <a:t>n[1])</a:t>
            </a:r>
            <a:endParaRPr lang="ja-JP" altLang="en-US" sz="4000" kern="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78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D66811-6F58-9EE5-DF10-4386E7933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機械学習によるバグ検出・修正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9027AE-1620-1698-C829-1D33D3AD2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43039"/>
            <a:ext cx="10830340" cy="4521201"/>
          </a:xfrm>
        </p:spPr>
        <p:txBody>
          <a:bodyPr/>
          <a:lstStyle/>
          <a:p>
            <a:r>
              <a:rPr lang="ja-JP" altLang="en-US" dirty="0"/>
              <a:t>機械学習により単一トークンバグ検出・修正を行う研究</a:t>
            </a:r>
            <a:r>
              <a:rPr lang="en-US" altLang="ja-JP" sz="2000" dirty="0"/>
              <a:t>[1]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ソースコードの単一トークンバグ修正のデータを学習</a:t>
            </a:r>
            <a:endParaRPr lang="en-US" altLang="ja-JP" dirty="0"/>
          </a:p>
          <a:p>
            <a:pPr lvl="1"/>
            <a:r>
              <a:rPr lang="ja-JP" altLang="en-US" dirty="0"/>
              <a:t>バグを含むソースコード　</a:t>
            </a:r>
            <a:r>
              <a:rPr lang="en-US" altLang="ja-JP" dirty="0"/>
              <a:t>+</a:t>
            </a:r>
            <a:r>
              <a:rPr lang="ja-JP" altLang="en-US" dirty="0"/>
              <a:t>　修正のトークン置換</a:t>
            </a:r>
            <a:endParaRPr lang="en-US" altLang="ja-JP" dirty="0"/>
          </a:p>
          <a:p>
            <a:pPr lvl="1"/>
            <a:endParaRPr lang="en-US" altLang="ja-JP" dirty="0"/>
          </a:p>
          <a:p>
            <a:r>
              <a:rPr lang="ja-JP" altLang="en-US" dirty="0"/>
              <a:t>学習に用いるデータセットは主に</a:t>
            </a:r>
            <a:r>
              <a:rPr lang="en-US" altLang="ja-JP" dirty="0"/>
              <a:t>2</a:t>
            </a:r>
            <a:r>
              <a:rPr lang="ja-JP" altLang="en-US" dirty="0"/>
              <a:t>種類用いられる</a:t>
            </a:r>
            <a:endParaRPr lang="en-US" altLang="ja-JP" dirty="0"/>
          </a:p>
          <a:p>
            <a:pPr lvl="1"/>
            <a:r>
              <a:rPr lang="ja-JP" altLang="en-US" dirty="0"/>
              <a:t>人工バグ修正データセット</a:t>
            </a:r>
            <a:endParaRPr lang="en-US" altLang="ja-JP" dirty="0"/>
          </a:p>
          <a:p>
            <a:pPr lvl="1"/>
            <a:r>
              <a:rPr lang="ja-JP" altLang="en-US" dirty="0"/>
              <a:t>実バグ修正データセット</a:t>
            </a:r>
          </a:p>
          <a:p>
            <a:pPr marL="457200" lvl="1" indent="0">
              <a:buNone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4D2D0C-1DA5-A036-A3D7-76046F827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  <p:sp>
        <p:nvSpPr>
          <p:cNvPr id="7" name="フッター プレースホルダー 4">
            <a:extLst>
              <a:ext uri="{FF2B5EF4-FFF2-40B4-BE49-F238E27FC236}">
                <a16:creationId xmlns:a16="http://schemas.microsoft.com/office/drawing/2014/main" id="{F545E3D1-69BE-75C0-717D-3E3098905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57330" y="6126164"/>
            <a:ext cx="9646276" cy="54292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[1] </a:t>
            </a:r>
            <a:r>
              <a:rPr lang="en-US" altLang="ja-JP" dirty="0" err="1"/>
              <a:t>C.Richter</a:t>
            </a:r>
            <a:r>
              <a:rPr lang="en-US" altLang="ja-JP" dirty="0"/>
              <a:t>, et al. “How to train your neural bug detector: Artificial vs real bugs”, ASE2023</a:t>
            </a:r>
          </a:p>
        </p:txBody>
      </p:sp>
    </p:spTree>
    <p:extLst>
      <p:ext uri="{BB962C8B-B14F-4D97-AF65-F5344CB8AC3E}">
        <p14:creationId xmlns:p14="http://schemas.microsoft.com/office/powerpoint/2010/main" val="2252200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5C5906-2E61-2B27-50F5-F4002D0EB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データセットの種類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D6909C-7921-02E4-0A13-444B3ECEC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dirty="0"/>
              <a:t>人工バグ修正データセット</a:t>
            </a:r>
            <a:endParaRPr kumimoji="1" lang="en-US" altLang="ja-JP" sz="2800" dirty="0"/>
          </a:p>
          <a:p>
            <a:pPr lvl="1"/>
            <a:r>
              <a:rPr lang="ja-JP" altLang="en-US" sz="2400" dirty="0"/>
              <a:t>正しいコードからバグ修正のデータを生成</a:t>
            </a:r>
            <a:endParaRPr lang="en-US" altLang="ja-JP" sz="2400" dirty="0"/>
          </a:p>
          <a:p>
            <a:pPr lvl="1"/>
            <a:r>
              <a:rPr lang="ja-JP" altLang="en-US" sz="2400" dirty="0"/>
              <a:t>学習に使用した際、性能の面で実バグ修正データセットに劣る</a:t>
            </a:r>
            <a:r>
              <a:rPr lang="en-US" altLang="ja-JP" sz="1400" dirty="0"/>
              <a:t>[1]</a:t>
            </a:r>
            <a:r>
              <a:rPr lang="ja-JP" altLang="en-US" sz="1400" dirty="0"/>
              <a:t>　</a:t>
            </a:r>
            <a:endParaRPr lang="en-US" altLang="ja-JP" sz="2400" dirty="0"/>
          </a:p>
          <a:p>
            <a:pPr lvl="1"/>
            <a:endParaRPr lang="en-US" altLang="ja-JP" sz="2400" dirty="0"/>
          </a:p>
          <a:p>
            <a:r>
              <a:rPr kumimoji="1" lang="ja-JP" altLang="en-US" sz="2800" dirty="0"/>
              <a:t>実バグ修正データセット</a:t>
            </a:r>
            <a:endParaRPr kumimoji="1" lang="en-US" altLang="ja-JP" sz="2800" dirty="0"/>
          </a:p>
          <a:p>
            <a:pPr lvl="1"/>
            <a:r>
              <a:rPr kumimoji="1" lang="ja-JP" altLang="en-US" sz="2400" dirty="0"/>
              <a:t>実際のバグ修正のデータを取得</a:t>
            </a:r>
            <a:r>
              <a:rPr lang="ja-JP" altLang="en-US" sz="2400" dirty="0"/>
              <a:t>（</a:t>
            </a:r>
            <a:r>
              <a:rPr kumimoji="1" lang="en-US" altLang="ja-JP" sz="2400" dirty="0"/>
              <a:t>GitHub</a:t>
            </a:r>
            <a:r>
              <a:rPr kumimoji="1" lang="ja-JP" altLang="en-US" sz="2400" dirty="0"/>
              <a:t>のスクレイピングなど）</a:t>
            </a:r>
            <a:endParaRPr kumimoji="1" lang="en-US" altLang="ja-JP" sz="2400" dirty="0"/>
          </a:p>
          <a:p>
            <a:pPr lvl="1"/>
            <a:r>
              <a:rPr lang="ja-JP" altLang="en-US" sz="2400" dirty="0"/>
              <a:t>十分な規模のデータセット作成は困難</a:t>
            </a:r>
            <a:endParaRPr kumimoji="1" lang="en-US" altLang="ja-JP" sz="2400" dirty="0"/>
          </a:p>
          <a:p>
            <a:pPr lvl="1"/>
            <a:r>
              <a:rPr lang="ja-JP" altLang="en-US" sz="2400" dirty="0"/>
              <a:t>人工バグによる事前学習と実バグによるファインチューニングで性能改善</a:t>
            </a:r>
            <a:r>
              <a:rPr lang="en-US" altLang="ja-JP" sz="1400" dirty="0"/>
              <a:t>[1]</a:t>
            </a:r>
          </a:p>
          <a:p>
            <a:pPr lvl="1"/>
            <a:endParaRPr kumimoji="1" lang="en-US" altLang="ja-JP" dirty="0"/>
          </a:p>
          <a:p>
            <a:endParaRPr kumimoji="1" lang="ja-JP" altLang="en-US" sz="3600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2833DC-546D-EE0D-D3E9-BC0AD5A1E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57330" y="6126164"/>
            <a:ext cx="9646276" cy="54292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[1] </a:t>
            </a:r>
            <a:r>
              <a:rPr lang="en-US" altLang="ja-JP" dirty="0" err="1"/>
              <a:t>C.Richter</a:t>
            </a:r>
            <a:r>
              <a:rPr lang="en-US" altLang="ja-JP" dirty="0"/>
              <a:t>, et al. “How to train your neural bug detector: Artificial vs real bugs”, ASE2023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5F90BB-7AAB-EB30-44E7-2B31066AE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558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2E834E-4FF4-BE7C-5046-886262CA8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データセット</a:t>
            </a:r>
            <a:r>
              <a:rPr lang="ja-JP" altLang="en-US" dirty="0"/>
              <a:t>の課題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883178-707B-312F-54C2-AC166DA2B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708525"/>
          </a:xfrm>
        </p:spPr>
        <p:txBody>
          <a:bodyPr/>
          <a:lstStyle/>
          <a:p>
            <a:r>
              <a:rPr lang="ja-JP" altLang="en-US" dirty="0"/>
              <a:t>十分な規模の実バグ修正のデータセット作成は困難</a:t>
            </a:r>
            <a:endParaRPr lang="en-US" altLang="ja-JP" dirty="0"/>
          </a:p>
          <a:p>
            <a:pPr lvl="1"/>
            <a:r>
              <a:rPr lang="ja-JP" altLang="en-US" dirty="0"/>
              <a:t>十分な規模（データ数）の実現が困難</a:t>
            </a:r>
            <a:endParaRPr lang="en-US" altLang="ja-JP" dirty="0"/>
          </a:p>
          <a:p>
            <a:pPr lvl="1"/>
            <a:r>
              <a:rPr lang="ja-JP" altLang="en-US" dirty="0"/>
              <a:t>バグや修正が適切であるかどうか不確実</a:t>
            </a:r>
            <a:endParaRPr lang="en-US" altLang="ja-JP" dirty="0"/>
          </a:p>
          <a:p>
            <a:pPr marL="457200" lvl="1" indent="0">
              <a:buNone/>
            </a:pPr>
            <a:endParaRPr lang="en-US" altLang="ja-JP" dirty="0"/>
          </a:p>
          <a:p>
            <a:r>
              <a:rPr lang="ja-JP" altLang="en-US" dirty="0"/>
              <a:t>大規模なデータセット作成がさらなる性能改善に繋がる</a:t>
            </a:r>
            <a:endParaRPr lang="en-US" altLang="ja-JP" dirty="0"/>
          </a:p>
          <a:p>
            <a:pPr lvl="1"/>
            <a:endParaRPr lang="en-US" altLang="ja-JP" dirty="0"/>
          </a:p>
          <a:p>
            <a:pPr lvl="1"/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C7ED07-CBE7-78D6-88DC-BF084F21D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AA08F7-ED2B-D918-D48D-8E3F82FE8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0558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92545-E017-BC9A-2134-6E35F1E76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324" y="260349"/>
            <a:ext cx="11055351" cy="1155702"/>
          </a:xfrm>
        </p:spPr>
        <p:txBody>
          <a:bodyPr/>
          <a:lstStyle/>
          <a:p>
            <a:r>
              <a:rPr lang="ja-JP" altLang="en-US" sz="4000" dirty="0"/>
              <a:t>プログラミングコンテスト</a:t>
            </a:r>
            <a:r>
              <a:rPr kumimoji="1" lang="ja-JP" altLang="en-US" sz="4000" dirty="0"/>
              <a:t>のデータを用いた</a:t>
            </a:r>
            <a:br>
              <a:rPr kumimoji="1" lang="en-US" altLang="ja-JP" sz="4000" dirty="0"/>
            </a:br>
            <a:r>
              <a:rPr kumimoji="1" lang="ja-JP" altLang="en-US" sz="4000" dirty="0"/>
              <a:t>性能改善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74FA73-B34C-A161-0815-8BA5ADF71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600201"/>
            <a:ext cx="10733591" cy="4525963"/>
          </a:xfrm>
        </p:spPr>
        <p:txBody>
          <a:bodyPr/>
          <a:lstStyle/>
          <a:p>
            <a:r>
              <a:rPr lang="ja-JP" altLang="en-US" dirty="0"/>
              <a:t>プログラミングコンテストのデータからデータセットを作成</a:t>
            </a:r>
            <a:endParaRPr lang="en-US" altLang="ja-JP" dirty="0"/>
          </a:p>
          <a:p>
            <a:r>
              <a:rPr lang="ja-JP" altLang="en-US" dirty="0"/>
              <a:t>ファインチューニングに用いて性能を改善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プログラミングコンテストを用いる理由</a:t>
            </a:r>
            <a:endParaRPr lang="en-US" altLang="ja-JP" dirty="0"/>
          </a:p>
          <a:p>
            <a:pPr lvl="1"/>
            <a:r>
              <a:rPr lang="ja-JP" altLang="en-US" dirty="0"/>
              <a:t>実バグ修正データの抽出が可能</a:t>
            </a:r>
            <a:endParaRPr lang="en-US" altLang="ja-JP" dirty="0"/>
          </a:p>
          <a:p>
            <a:pPr lvl="1"/>
            <a:r>
              <a:rPr lang="ja-JP" altLang="en-US" dirty="0"/>
              <a:t>バグを含むかどうかについての信頼性の高い評価</a:t>
            </a:r>
            <a:endParaRPr lang="en-US" altLang="ja-JP" dirty="0"/>
          </a:p>
          <a:p>
            <a:pPr lvl="1"/>
            <a:r>
              <a:rPr lang="ja-JP" altLang="en-US" dirty="0"/>
              <a:t>十分なデータ数</a:t>
            </a:r>
            <a:endParaRPr lang="en-US" altLang="ja-JP" dirty="0"/>
          </a:p>
          <a:p>
            <a:pPr lvl="1"/>
            <a:r>
              <a:rPr lang="ja-JP" altLang="en-US" dirty="0"/>
              <a:t>言語の多様性</a:t>
            </a:r>
            <a:endParaRPr lang="en-US" altLang="ja-JP" dirty="0"/>
          </a:p>
          <a:p>
            <a:pPr lvl="1"/>
            <a:endParaRPr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D659F1-66AA-4647-FFB1-48D37C122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2AD151-68F9-E86C-E0B1-81DE6C953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1724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ACA016-2664-070A-A1F1-D7775425D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Project </a:t>
            </a:r>
            <a:r>
              <a:rPr lang="en-US" altLang="ja-JP" dirty="0" err="1"/>
              <a:t>CodeNet</a:t>
            </a:r>
            <a:r>
              <a:rPr lang="en-US" altLang="ja-JP" sz="1800" dirty="0"/>
              <a:t>[2]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2CE32B-77F4-DA08-784D-45F33BC55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プログラミングコンテストで提出されたコードのデータ</a:t>
            </a:r>
            <a:endParaRPr lang="en-US" altLang="ja-JP" dirty="0"/>
          </a:p>
          <a:p>
            <a:pPr lvl="1"/>
            <a:r>
              <a:rPr kumimoji="1" lang="en-US" altLang="ja-JP" dirty="0" err="1"/>
              <a:t>AtCoder</a:t>
            </a:r>
            <a:r>
              <a:rPr kumimoji="1" lang="ja-JP" altLang="en-US" dirty="0"/>
              <a:t>・</a:t>
            </a:r>
            <a:r>
              <a:rPr lang="en-US" altLang="ja-JP" dirty="0"/>
              <a:t>AIZU Online Judge</a:t>
            </a:r>
          </a:p>
          <a:p>
            <a:pPr lvl="1"/>
            <a:r>
              <a:rPr lang="ja-JP" altLang="en-US" dirty="0"/>
              <a:t>約</a:t>
            </a:r>
            <a:r>
              <a:rPr lang="en-US" altLang="ja-JP" dirty="0"/>
              <a:t>4000</a:t>
            </a:r>
            <a:r>
              <a:rPr lang="ja-JP" altLang="en-US" dirty="0"/>
              <a:t>問に対する提出コード</a:t>
            </a:r>
            <a:endParaRPr lang="en-US" altLang="ja-JP" dirty="0"/>
          </a:p>
          <a:p>
            <a:pPr lvl="1"/>
            <a:r>
              <a:rPr lang="en-US" altLang="ja-JP" dirty="0"/>
              <a:t>55</a:t>
            </a:r>
            <a:r>
              <a:rPr lang="ja-JP" altLang="en-US" dirty="0"/>
              <a:t>個のプログラミング言語のコードを含む</a:t>
            </a:r>
            <a:endParaRPr lang="en-US" altLang="ja-JP" dirty="0"/>
          </a:p>
          <a:p>
            <a:pPr lvl="1"/>
            <a:r>
              <a:rPr lang="en-US" altLang="ja-JP" dirty="0"/>
              <a:t>Python</a:t>
            </a:r>
            <a:r>
              <a:rPr lang="ja-JP" altLang="en-US" dirty="0"/>
              <a:t>コードのみで約</a:t>
            </a:r>
            <a:r>
              <a:rPr lang="en-US" altLang="ja-JP" dirty="0"/>
              <a:t>3</a:t>
            </a:r>
            <a:r>
              <a:rPr lang="ja-JP" altLang="en-US" dirty="0"/>
              <a:t>，</a:t>
            </a:r>
            <a:r>
              <a:rPr lang="en-US" altLang="ja-JP" dirty="0"/>
              <a:t>300</a:t>
            </a:r>
            <a:r>
              <a:rPr lang="ja-JP" altLang="en-US" dirty="0"/>
              <a:t>，</a:t>
            </a:r>
            <a:r>
              <a:rPr lang="en-US" altLang="ja-JP" dirty="0"/>
              <a:t>000</a:t>
            </a:r>
            <a:r>
              <a:rPr lang="ja-JP" altLang="en-US" dirty="0"/>
              <a:t>ファイル</a:t>
            </a:r>
            <a:endParaRPr lang="en-US" altLang="ja-JP" dirty="0"/>
          </a:p>
          <a:p>
            <a:pPr lvl="1"/>
            <a:endParaRPr kumimoji="1"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06B98D-2D1B-1339-AE00-8106309B2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049" y="6137824"/>
            <a:ext cx="10874129" cy="341803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[2] </a:t>
            </a:r>
            <a:r>
              <a:rPr lang="en-US" altLang="ja-JP" dirty="0" err="1"/>
              <a:t>R.Puri</a:t>
            </a:r>
            <a:r>
              <a:rPr lang="en-US" altLang="ja-JP" dirty="0"/>
              <a:t>, et al. “</a:t>
            </a:r>
            <a:r>
              <a:rPr lang="en-US" altLang="ja-JP" dirty="0" err="1"/>
              <a:t>Codenet</a:t>
            </a:r>
            <a:r>
              <a:rPr lang="en-US" altLang="ja-JP" dirty="0"/>
              <a:t>: A large-scale ai for code dataset for learning a diversity of coding tasks“, 2021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E19C8A-180E-0083-D524-4474EE8B4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8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55281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DBC3F7-4811-0400-7A13-75095D25F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データセットの作成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2EBA1E-5712-F51F-2E28-4A84209C8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6207889" cy="4525963"/>
          </a:xfrm>
        </p:spPr>
        <p:txBody>
          <a:bodyPr/>
          <a:lstStyle/>
          <a:p>
            <a:r>
              <a:rPr lang="ja-JP" altLang="en-US" sz="2800" dirty="0"/>
              <a:t>同一ユーザによる提出コード検索</a:t>
            </a:r>
            <a:endParaRPr kumimoji="1" lang="en-US" altLang="ja-JP" sz="2800" dirty="0"/>
          </a:p>
          <a:p>
            <a:r>
              <a:rPr lang="ja-JP" altLang="en-US" sz="2800" dirty="0"/>
              <a:t>エラー→受理の変更を含む組の抽出</a:t>
            </a:r>
            <a:endParaRPr lang="en-US" altLang="ja-JP" sz="2800" dirty="0"/>
          </a:p>
          <a:p>
            <a:r>
              <a:rPr kumimoji="1" lang="ja-JP" altLang="en-US" sz="2800" dirty="0"/>
              <a:t>コード変更箇所の特定</a:t>
            </a:r>
            <a:endParaRPr lang="en-US" altLang="ja-JP" sz="2800" dirty="0"/>
          </a:p>
          <a:p>
            <a:r>
              <a:rPr kumimoji="1" lang="ja-JP" altLang="en-US" sz="2800" dirty="0"/>
              <a:t>対象とする単一トークンバグを選択</a:t>
            </a:r>
            <a:endParaRPr kumimoji="1" lang="en-US" altLang="ja-JP" sz="2800" dirty="0"/>
          </a:p>
          <a:p>
            <a:endParaRPr lang="en-US" altLang="ja-JP" sz="2800" dirty="0"/>
          </a:p>
          <a:p>
            <a:r>
              <a:rPr lang="ja-JP" altLang="en-US" sz="2800" dirty="0"/>
              <a:t>プログラミングコンテストより約</a:t>
            </a:r>
            <a:r>
              <a:rPr lang="en-US" altLang="ja-JP" sz="2800" dirty="0"/>
              <a:t>38000</a:t>
            </a:r>
            <a:r>
              <a:rPr lang="ja-JP" altLang="en-US" sz="2800" dirty="0"/>
              <a:t>個の実バグ修正データセットを作成</a:t>
            </a:r>
            <a:endParaRPr kumimoji="1" lang="en-US" altLang="ja-JP" sz="2800" dirty="0"/>
          </a:p>
          <a:p>
            <a:endParaRPr kumimoji="1" lang="ja-JP" altLang="en-US" sz="2800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1C9551-3894-804D-BEE7-8515738AB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3DAA6B-B61B-F76C-405A-551CE9A25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7CC893C9-1E87-A380-3A27-F8A1816EBE6E}"/>
              </a:ext>
            </a:extLst>
          </p:cNvPr>
          <p:cNvSpPr/>
          <p:nvPr/>
        </p:nvSpPr>
        <p:spPr>
          <a:xfrm>
            <a:off x="7534649" y="1856772"/>
            <a:ext cx="403057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二等辺三角形 7">
            <a:extLst>
              <a:ext uri="{FF2B5EF4-FFF2-40B4-BE49-F238E27FC236}">
                <a16:creationId xmlns:a16="http://schemas.microsoft.com/office/drawing/2014/main" id="{237050F9-C1BE-7842-D2F9-5D014124C496}"/>
              </a:ext>
            </a:extLst>
          </p:cNvPr>
          <p:cNvSpPr/>
          <p:nvPr/>
        </p:nvSpPr>
        <p:spPr>
          <a:xfrm>
            <a:off x="7576446" y="2199472"/>
            <a:ext cx="319462" cy="401234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FFAE04A5-D2E0-2496-6E47-B4D2268C08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241655"/>
              </p:ext>
            </p:extLst>
          </p:nvPr>
        </p:nvGraphicFramePr>
        <p:xfrm>
          <a:off x="8231413" y="1703388"/>
          <a:ext cx="2914382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57191">
                  <a:extLst>
                    <a:ext uri="{9D8B030D-6E8A-4147-A177-3AD203B41FA5}">
                      <a16:colId xmlns:a16="http://schemas.microsoft.com/office/drawing/2014/main" val="1407677403"/>
                    </a:ext>
                  </a:extLst>
                </a:gridCol>
                <a:gridCol w="1457191">
                  <a:extLst>
                    <a:ext uri="{9D8B030D-6E8A-4147-A177-3AD203B41FA5}">
                      <a16:colId xmlns:a16="http://schemas.microsoft.com/office/drawing/2014/main" val="241467049"/>
                    </a:ext>
                  </a:extLst>
                </a:gridCol>
              </a:tblGrid>
              <a:tr h="320083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コード１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エラー</a:t>
                      </a:r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299584"/>
                  </a:ext>
                </a:extLst>
              </a:tr>
              <a:tr h="320083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コード</a:t>
                      </a:r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エラー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283412"/>
                  </a:ext>
                </a:extLst>
              </a:tr>
              <a:tr h="320083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コード</a:t>
                      </a:r>
                      <a:r>
                        <a:rPr kumimoji="1" lang="en-US" altLang="ja-JP" dirty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エラー</a:t>
                      </a:r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1317258"/>
                  </a:ext>
                </a:extLst>
              </a:tr>
              <a:tr h="320083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コード</a:t>
                      </a:r>
                      <a:r>
                        <a:rPr kumimoji="1" lang="en-US" altLang="ja-JP" dirty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エラー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736544"/>
                  </a:ext>
                </a:extLst>
              </a:tr>
              <a:tr h="320083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コード</a:t>
                      </a:r>
                      <a:r>
                        <a:rPr kumimoji="1" lang="en-US" altLang="ja-JP" dirty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受理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2169534"/>
                  </a:ext>
                </a:extLst>
              </a:tr>
            </a:tbl>
          </a:graphicData>
        </a:graphic>
      </p:graphicFrame>
      <p:sp>
        <p:nvSpPr>
          <p:cNvPr id="19" name="右大かっこ 18">
            <a:extLst>
              <a:ext uri="{FF2B5EF4-FFF2-40B4-BE49-F238E27FC236}">
                <a16:creationId xmlns:a16="http://schemas.microsoft.com/office/drawing/2014/main" id="{D08CC637-5D63-9FF8-7480-FB166B17406F}"/>
              </a:ext>
            </a:extLst>
          </p:cNvPr>
          <p:cNvSpPr/>
          <p:nvPr/>
        </p:nvSpPr>
        <p:spPr>
          <a:xfrm>
            <a:off x="11183017" y="1808584"/>
            <a:ext cx="256485" cy="1445792"/>
          </a:xfrm>
          <a:prstGeom prst="rightBracke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右大かっこ 19">
            <a:extLst>
              <a:ext uri="{FF2B5EF4-FFF2-40B4-BE49-F238E27FC236}">
                <a16:creationId xmlns:a16="http://schemas.microsoft.com/office/drawing/2014/main" id="{537DAE4E-0158-36BE-2452-C07271BF0257}"/>
              </a:ext>
            </a:extLst>
          </p:cNvPr>
          <p:cNvSpPr/>
          <p:nvPr/>
        </p:nvSpPr>
        <p:spPr>
          <a:xfrm>
            <a:off x="11183017" y="2215547"/>
            <a:ext cx="408885" cy="1085171"/>
          </a:xfrm>
          <a:prstGeom prst="rightBracke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右大かっこ 20">
            <a:extLst>
              <a:ext uri="{FF2B5EF4-FFF2-40B4-BE49-F238E27FC236}">
                <a16:creationId xmlns:a16="http://schemas.microsoft.com/office/drawing/2014/main" id="{0307E9E7-B45C-1995-1D7D-B6A7665DFC94}"/>
              </a:ext>
            </a:extLst>
          </p:cNvPr>
          <p:cNvSpPr/>
          <p:nvPr/>
        </p:nvSpPr>
        <p:spPr>
          <a:xfrm>
            <a:off x="11179290" y="2600706"/>
            <a:ext cx="583656" cy="756518"/>
          </a:xfrm>
          <a:prstGeom prst="rightBracke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右大かっこ 21">
            <a:extLst>
              <a:ext uri="{FF2B5EF4-FFF2-40B4-BE49-F238E27FC236}">
                <a16:creationId xmlns:a16="http://schemas.microsoft.com/office/drawing/2014/main" id="{EE921208-BC78-1E1B-5873-AFE734958825}"/>
              </a:ext>
            </a:extLst>
          </p:cNvPr>
          <p:cNvSpPr/>
          <p:nvPr/>
        </p:nvSpPr>
        <p:spPr>
          <a:xfrm>
            <a:off x="11179289" y="2934335"/>
            <a:ext cx="746641" cy="491796"/>
          </a:xfrm>
          <a:prstGeom prst="rightBracke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スクロール: 縦 23">
            <a:extLst>
              <a:ext uri="{FF2B5EF4-FFF2-40B4-BE49-F238E27FC236}">
                <a16:creationId xmlns:a16="http://schemas.microsoft.com/office/drawing/2014/main" id="{97F0C490-1704-14CF-1CA4-675BBA92F297}"/>
              </a:ext>
            </a:extLst>
          </p:cNvPr>
          <p:cNvSpPr/>
          <p:nvPr/>
        </p:nvSpPr>
        <p:spPr>
          <a:xfrm>
            <a:off x="7017127" y="4085630"/>
            <a:ext cx="1841157" cy="1952701"/>
          </a:xfrm>
          <a:prstGeom prst="verticalScroll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コード</a:t>
            </a:r>
            <a:r>
              <a:rPr lang="en-US" altLang="ja-JP" dirty="0"/>
              <a:t>3</a:t>
            </a:r>
            <a:endParaRPr kumimoji="1" lang="ja-JP" altLang="en-US" dirty="0"/>
          </a:p>
        </p:txBody>
      </p:sp>
      <p:sp>
        <p:nvSpPr>
          <p:cNvPr id="25" name="スクロール: 縦 24">
            <a:extLst>
              <a:ext uri="{FF2B5EF4-FFF2-40B4-BE49-F238E27FC236}">
                <a16:creationId xmlns:a16="http://schemas.microsoft.com/office/drawing/2014/main" id="{A3158F84-CB15-7CA0-2887-F1057BDD561B}"/>
              </a:ext>
            </a:extLst>
          </p:cNvPr>
          <p:cNvSpPr/>
          <p:nvPr/>
        </p:nvSpPr>
        <p:spPr>
          <a:xfrm>
            <a:off x="10225216" y="4072534"/>
            <a:ext cx="1841157" cy="1952701"/>
          </a:xfrm>
          <a:prstGeom prst="verticalScroll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コード</a:t>
            </a:r>
            <a:r>
              <a:rPr kumimoji="1" lang="en-US" altLang="ja-JP" dirty="0"/>
              <a:t>5</a:t>
            </a:r>
            <a:endParaRPr kumimoji="1" lang="ja-JP" altLang="en-US" dirty="0"/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6D3FE179-6D87-AF9D-20D5-D8FF7F55B6DD}"/>
              </a:ext>
            </a:extLst>
          </p:cNvPr>
          <p:cNvCxnSpPr>
            <a:cxnSpLocks/>
          </p:cNvCxnSpPr>
          <p:nvPr/>
        </p:nvCxnSpPr>
        <p:spPr>
          <a:xfrm flipV="1">
            <a:off x="8628139" y="5416472"/>
            <a:ext cx="1827222" cy="130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36D3248C-84D0-C8D8-19A2-BB0DCF005683}"/>
              </a:ext>
            </a:extLst>
          </p:cNvPr>
          <p:cNvSpPr/>
          <p:nvPr/>
        </p:nvSpPr>
        <p:spPr>
          <a:xfrm>
            <a:off x="8858284" y="4517905"/>
            <a:ext cx="1380238" cy="71644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変更箇所特定</a:t>
            </a:r>
          </a:p>
        </p:txBody>
      </p:sp>
    </p:spTree>
    <p:extLst>
      <p:ext uri="{BB962C8B-B14F-4D97-AF65-F5344CB8AC3E}">
        <p14:creationId xmlns:p14="http://schemas.microsoft.com/office/powerpoint/2010/main" val="3025966340"/>
      </p:ext>
    </p:extLst>
  </p:cSld>
  <p:clrMapOvr>
    <a:masterClrMapping/>
  </p:clrMapOvr>
</p:sld>
</file>

<file path=ppt/theme/theme1.xml><?xml version="1.0" encoding="utf-8"?>
<a:theme xmlns:a="http://schemas.openxmlformats.org/drawingml/2006/main" name="Sel-CoolMetal2022-white-BIZUDP-16-9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ユーザー定義 2">
      <a:majorFont>
        <a:latin typeface="Arial"/>
        <a:ea typeface="BIZ UDPゴシック"/>
        <a:cs typeface=""/>
      </a:majorFont>
      <a:minorFont>
        <a:latin typeface="Arial"/>
        <a:ea typeface="BIZ UDP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el-CoolMetal2022-white-BIZUDP-16-9" id="{0857378F-DC47-4EA6-98A7-80AFD3264768}" vid="{9EA6249D-B60B-4A2F-8531-9250B964C8A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1981</TotalTime>
  <Words>1265</Words>
  <Application>Microsoft Office PowerPoint</Application>
  <PresentationFormat>ワイド画面</PresentationFormat>
  <Paragraphs>248</Paragraphs>
  <Slides>16</Slides>
  <Notes>12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2" baseType="lpstr">
      <vt:lpstr>BIZ UDPゴシック</vt:lpstr>
      <vt:lpstr>游ゴシック</vt:lpstr>
      <vt:lpstr>Arial</vt:lpstr>
      <vt:lpstr>Consolas</vt:lpstr>
      <vt:lpstr>Tahoma</vt:lpstr>
      <vt:lpstr>Sel-CoolMetal2022-white-BIZUDP-16-9</vt:lpstr>
      <vt:lpstr>プログラミングコンテストのデータを用いた ファインチューニングによるバグ検出器の性能改善</vt:lpstr>
      <vt:lpstr>ソフトウェアのバグ検出・修正</vt:lpstr>
      <vt:lpstr>単一トークンバグの検出・修正</vt:lpstr>
      <vt:lpstr>機械学習によるバグ検出・修正</vt:lpstr>
      <vt:lpstr>データセットの種類</vt:lpstr>
      <vt:lpstr>データセットの課題</vt:lpstr>
      <vt:lpstr>プログラミングコンテストのデータを用いた 性能改善</vt:lpstr>
      <vt:lpstr>Project CodeNet[2]</vt:lpstr>
      <vt:lpstr>データセットの作成</vt:lpstr>
      <vt:lpstr>ファインチューニング</vt:lpstr>
      <vt:lpstr>モデルの性能比較</vt:lpstr>
      <vt:lpstr>ファインチューニングによる性能変化</vt:lpstr>
      <vt:lpstr>プロコンバグによるファインチューニング バグの種類による修正性能の変化</vt:lpstr>
      <vt:lpstr>２種類のバグを混合したデータセットによるファインチューニング</vt:lpstr>
      <vt:lpstr>考察</vt:lpstr>
      <vt:lpstr>今後の展望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卒論中間報告</dc:title>
  <dc:creator>TAKATA Tomoki</dc:creator>
  <cp:lastModifiedBy>TAKATA Tomoki</cp:lastModifiedBy>
  <cp:revision>30</cp:revision>
  <cp:lastPrinted>2024-02-09T02:44:40Z</cp:lastPrinted>
  <dcterms:created xsi:type="dcterms:W3CDTF">2023-09-22T04:51:55Z</dcterms:created>
  <dcterms:modified xsi:type="dcterms:W3CDTF">2024-02-13T16:48:22Z</dcterms:modified>
</cp:coreProperties>
</file>