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xml" ContentType="application/vnd.openxmlformats-officedocument.drawingml.chart+xml"/>
  <Override PartName="/ppt/notesSlides/notesSlide18.xml" ContentType="application/vnd.openxmlformats-officedocument.presentationml.notesSlide+xml"/>
  <Override PartName="/ppt/charts/chart2.xml" ContentType="application/vnd.openxmlformats-officedocument.drawingml.chart+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3.xml" ContentType="application/vnd.openxmlformats-officedocument.drawingml.chart+xml"/>
  <Override PartName="/ppt/theme/themeOverride1.xml" ContentType="application/vnd.openxmlformats-officedocument.themeOverr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8"/>
  </p:notesMasterIdLst>
  <p:handoutMasterIdLst>
    <p:handoutMasterId r:id="rId89"/>
  </p:handoutMasterIdLst>
  <p:sldIdLst>
    <p:sldId id="256" r:id="rId2"/>
    <p:sldId id="257" r:id="rId3"/>
    <p:sldId id="398" r:id="rId4"/>
    <p:sldId id="287" r:id="rId5"/>
    <p:sldId id="285" r:id="rId6"/>
    <p:sldId id="360" r:id="rId7"/>
    <p:sldId id="258" r:id="rId8"/>
    <p:sldId id="259" r:id="rId9"/>
    <p:sldId id="312" r:id="rId10"/>
    <p:sldId id="381" r:id="rId11"/>
    <p:sldId id="396" r:id="rId12"/>
    <p:sldId id="395" r:id="rId13"/>
    <p:sldId id="320" r:id="rId14"/>
    <p:sldId id="319" r:id="rId15"/>
    <p:sldId id="326" r:id="rId16"/>
    <p:sldId id="387" r:id="rId17"/>
    <p:sldId id="388" r:id="rId18"/>
    <p:sldId id="390" r:id="rId19"/>
    <p:sldId id="391" r:id="rId20"/>
    <p:sldId id="392" r:id="rId21"/>
    <p:sldId id="293" r:id="rId22"/>
    <p:sldId id="294" r:id="rId23"/>
    <p:sldId id="364" r:id="rId24"/>
    <p:sldId id="260" r:id="rId25"/>
    <p:sldId id="313" r:id="rId26"/>
    <p:sldId id="353" r:id="rId27"/>
    <p:sldId id="351" r:id="rId28"/>
    <p:sldId id="349" r:id="rId29"/>
    <p:sldId id="301" r:id="rId30"/>
    <p:sldId id="304" r:id="rId31"/>
    <p:sldId id="315" r:id="rId32"/>
    <p:sldId id="386" r:id="rId33"/>
    <p:sldId id="316" r:id="rId34"/>
    <p:sldId id="333" r:id="rId35"/>
    <p:sldId id="338" r:id="rId36"/>
    <p:sldId id="340" r:id="rId37"/>
    <p:sldId id="318" r:id="rId38"/>
    <p:sldId id="354" r:id="rId39"/>
    <p:sldId id="356" r:id="rId40"/>
    <p:sldId id="374" r:id="rId41"/>
    <p:sldId id="375" r:id="rId42"/>
    <p:sldId id="330" r:id="rId43"/>
    <p:sldId id="302" r:id="rId44"/>
    <p:sldId id="303" r:id="rId45"/>
    <p:sldId id="404" r:id="rId46"/>
    <p:sldId id="324" r:id="rId47"/>
    <p:sldId id="399" r:id="rId48"/>
    <p:sldId id="397" r:id="rId49"/>
    <p:sldId id="409" r:id="rId50"/>
    <p:sldId id="400" r:id="rId51"/>
    <p:sldId id="365" r:id="rId52"/>
    <p:sldId id="368" r:id="rId53"/>
    <p:sldId id="369" r:id="rId54"/>
    <p:sldId id="401" r:id="rId55"/>
    <p:sldId id="403" r:id="rId56"/>
    <p:sldId id="408" r:id="rId57"/>
    <p:sldId id="355" r:id="rId58"/>
    <p:sldId id="406" r:id="rId59"/>
    <p:sldId id="407" r:id="rId60"/>
    <p:sldId id="405" r:id="rId61"/>
    <p:sldId id="402" r:id="rId62"/>
    <p:sldId id="328" r:id="rId63"/>
    <p:sldId id="329" r:id="rId64"/>
    <p:sldId id="305" r:id="rId65"/>
    <p:sldId id="306" r:id="rId66"/>
    <p:sldId id="281" r:id="rId67"/>
    <p:sldId id="308" r:id="rId68"/>
    <p:sldId id="310" r:id="rId69"/>
    <p:sldId id="279" r:id="rId70"/>
    <p:sldId id="325" r:id="rId71"/>
    <p:sldId id="292" r:id="rId72"/>
    <p:sldId id="341" r:id="rId73"/>
    <p:sldId id="342" r:id="rId74"/>
    <p:sldId id="343" r:id="rId75"/>
    <p:sldId id="307" r:id="rId76"/>
    <p:sldId id="366" r:id="rId77"/>
    <p:sldId id="367" r:id="rId78"/>
    <p:sldId id="370" r:id="rId79"/>
    <p:sldId id="371" r:id="rId80"/>
    <p:sldId id="385" r:id="rId81"/>
    <p:sldId id="282" r:id="rId82"/>
    <p:sldId id="327" r:id="rId83"/>
    <p:sldId id="393" r:id="rId84"/>
    <p:sldId id="377" r:id="rId85"/>
    <p:sldId id="378" r:id="rId86"/>
    <p:sldId id="311" r:id="rId87"/>
  </p:sldIdLst>
  <p:sldSz cx="9144000" cy="6858000" type="screen4x3"/>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12" autoAdjust="0"/>
    <p:restoredTop sz="75733" autoAdjust="0"/>
  </p:normalViewPr>
  <p:slideViewPr>
    <p:cSldViewPr>
      <p:cViewPr varScale="1">
        <p:scale>
          <a:sx n="62" d="100"/>
          <a:sy n="62" d="100"/>
        </p:scale>
        <p:origin x="-1182" y="-72"/>
      </p:cViewPr>
      <p:guideLst>
        <p:guide orient="horz" pos="2160"/>
        <p:guide pos="2880"/>
      </p:guideLst>
    </p:cSldViewPr>
  </p:slideViewPr>
  <p:outlineViewPr>
    <p:cViewPr>
      <p:scale>
        <a:sx n="33" d="100"/>
        <a:sy n="33" d="100"/>
      </p:scale>
      <p:origin x="0" y="195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notesMaster" Target="notesMasters/notesMaster1.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charts/_rels/chart1.xml.rels><?xml version="1.0" encoding="UTF-8" standalone="yes"?>
<Relationships xmlns="http://schemas.openxmlformats.org/package/2006/relationships"><Relationship Id="rId1" Type="http://schemas.openxmlformats.org/officeDocument/2006/relationships/oleObject" Target="file:///\\KIR\kir-home\y-manabe\workspace\2011doctor_thesis\license_evo\data\freebsd_sy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kir\y-manabe\Study\time_line_license_analysis\eclipse\eclipse.xlsx" TargetMode="External"/></Relationships>
</file>

<file path=ppt/charts/_rels/chart3.xml.rels><?xml version="1.0" encoding="UTF-8" standalone="yes"?>
<Relationships xmlns="http://schemas.openxmlformats.org/package/2006/relationships"><Relationship Id="rId2" Type="http://schemas.openxmlformats.org/officeDocument/2006/relationships/oleObject" Target="file:///G:\KBSE\data_length_arrangement_091005.xlsx" TargetMode="External"/><Relationship Id="rId1" Type="http://schemas.openxmlformats.org/officeDocument/2006/relationships/themeOverride" Target="../theme/themeOverride1.xml"/></Relationships>
</file>

<file path=ppt/charts/_rels/chart4.xml.rels><?xml version="1.0" encoding="UTF-8" standalone="yes"?>
<Relationships xmlns="http://schemas.openxmlformats.org/package/2006/relationships"><Relationship Id="rId1" Type="http://schemas.openxmlformats.org/officeDocument/2006/relationships/oleObject" Target="file:///\\KIR\kir-home\y-manabe\workspace\2011doctor_thesis\license_evo\data\freebsd_sy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mthesis\data\clonedata_2009122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0"/>
          <c:order val="0"/>
          <c:tx>
            <c:strRef>
              <c:f>'AllData (2)'!$A$72</c:f>
              <c:strCache>
                <c:ptCount val="1"/>
                <c:pt idx="0">
                  <c:v>BSD4</c:v>
                </c:pt>
              </c:strCache>
            </c:strRef>
          </c:tx>
          <c:spPr>
            <a:solidFill>
              <a:srgbClr val="FF0000"/>
            </a:solidFill>
          </c:spPr>
          <c:cat>
            <c:strRef>
              <c:f>'AllData (2)'!$B$71:$AT$71</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(2)'!$B$72:$AT$72</c:f>
              <c:numCache>
                <c:formatCode>General</c:formatCode>
                <c:ptCount val="45"/>
                <c:pt idx="0">
                  <c:v>320</c:v>
                </c:pt>
                <c:pt idx="1">
                  <c:v>319</c:v>
                </c:pt>
                <c:pt idx="2">
                  <c:v>320</c:v>
                </c:pt>
                <c:pt idx="3">
                  <c:v>319</c:v>
                </c:pt>
                <c:pt idx="4">
                  <c:v>319</c:v>
                </c:pt>
                <c:pt idx="5">
                  <c:v>320</c:v>
                </c:pt>
                <c:pt idx="6">
                  <c:v>322</c:v>
                </c:pt>
                <c:pt idx="7">
                  <c:v>337</c:v>
                </c:pt>
                <c:pt idx="8">
                  <c:v>360</c:v>
                </c:pt>
                <c:pt idx="9">
                  <c:v>363</c:v>
                </c:pt>
                <c:pt idx="10">
                  <c:v>365</c:v>
                </c:pt>
                <c:pt idx="11">
                  <c:v>376</c:v>
                </c:pt>
                <c:pt idx="12">
                  <c:v>376</c:v>
                </c:pt>
                <c:pt idx="13">
                  <c:v>409</c:v>
                </c:pt>
                <c:pt idx="14">
                  <c:v>467</c:v>
                </c:pt>
                <c:pt idx="15">
                  <c:v>468</c:v>
                </c:pt>
                <c:pt idx="16">
                  <c:v>415</c:v>
                </c:pt>
                <c:pt idx="17">
                  <c:v>416</c:v>
                </c:pt>
                <c:pt idx="18">
                  <c:v>421</c:v>
                </c:pt>
                <c:pt idx="19">
                  <c:v>427</c:v>
                </c:pt>
                <c:pt idx="20">
                  <c:v>450</c:v>
                </c:pt>
                <c:pt idx="21">
                  <c:v>452</c:v>
                </c:pt>
                <c:pt idx="22">
                  <c:v>459</c:v>
                </c:pt>
                <c:pt idx="23">
                  <c:v>459</c:v>
                </c:pt>
                <c:pt idx="24">
                  <c:v>459</c:v>
                </c:pt>
                <c:pt idx="25">
                  <c:v>461</c:v>
                </c:pt>
                <c:pt idx="26">
                  <c:v>472</c:v>
                </c:pt>
                <c:pt idx="27">
                  <c:v>473</c:v>
                </c:pt>
                <c:pt idx="28">
                  <c:v>491</c:v>
                </c:pt>
                <c:pt idx="29">
                  <c:v>492</c:v>
                </c:pt>
                <c:pt idx="30">
                  <c:v>492</c:v>
                </c:pt>
                <c:pt idx="31">
                  <c:v>492</c:v>
                </c:pt>
                <c:pt idx="32">
                  <c:v>242</c:v>
                </c:pt>
                <c:pt idx="33">
                  <c:v>247</c:v>
                </c:pt>
                <c:pt idx="34">
                  <c:v>248</c:v>
                </c:pt>
                <c:pt idx="35">
                  <c:v>279</c:v>
                </c:pt>
                <c:pt idx="36">
                  <c:v>280</c:v>
                </c:pt>
                <c:pt idx="37">
                  <c:v>282</c:v>
                </c:pt>
                <c:pt idx="38">
                  <c:v>284</c:v>
                </c:pt>
                <c:pt idx="39">
                  <c:v>284</c:v>
                </c:pt>
                <c:pt idx="40">
                  <c:v>270</c:v>
                </c:pt>
                <c:pt idx="41">
                  <c:v>263</c:v>
                </c:pt>
                <c:pt idx="42">
                  <c:v>264</c:v>
                </c:pt>
                <c:pt idx="43">
                  <c:v>261</c:v>
                </c:pt>
                <c:pt idx="44">
                  <c:v>264</c:v>
                </c:pt>
              </c:numCache>
            </c:numRef>
          </c:val>
        </c:ser>
        <c:ser>
          <c:idx val="1"/>
          <c:order val="1"/>
          <c:tx>
            <c:strRef>
              <c:f>'AllData (2)'!$A$73</c:f>
              <c:strCache>
                <c:ptCount val="1"/>
                <c:pt idx="0">
                  <c:v>BSD3</c:v>
                </c:pt>
              </c:strCache>
            </c:strRef>
          </c:tx>
          <c:spPr>
            <a:solidFill>
              <a:srgbClr val="0070C0"/>
            </a:solidFill>
          </c:spPr>
          <c:cat>
            <c:strRef>
              <c:f>'AllData (2)'!$B$71:$AT$71</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(2)'!$B$73:$AT$73</c:f>
              <c:numCache>
                <c:formatCode>General</c:formatCode>
                <c:ptCount val="45"/>
                <c:pt idx="0">
                  <c:v>28</c:v>
                </c:pt>
                <c:pt idx="1">
                  <c:v>28</c:v>
                </c:pt>
                <c:pt idx="2">
                  <c:v>28</c:v>
                </c:pt>
                <c:pt idx="3">
                  <c:v>28</c:v>
                </c:pt>
                <c:pt idx="4">
                  <c:v>31</c:v>
                </c:pt>
                <c:pt idx="5">
                  <c:v>32</c:v>
                </c:pt>
                <c:pt idx="6">
                  <c:v>33</c:v>
                </c:pt>
                <c:pt idx="7">
                  <c:v>49</c:v>
                </c:pt>
                <c:pt idx="8">
                  <c:v>56</c:v>
                </c:pt>
                <c:pt idx="9">
                  <c:v>54</c:v>
                </c:pt>
                <c:pt idx="10">
                  <c:v>55</c:v>
                </c:pt>
                <c:pt idx="11">
                  <c:v>56</c:v>
                </c:pt>
                <c:pt idx="12">
                  <c:v>57</c:v>
                </c:pt>
                <c:pt idx="13">
                  <c:v>109</c:v>
                </c:pt>
                <c:pt idx="14">
                  <c:v>154</c:v>
                </c:pt>
                <c:pt idx="15">
                  <c:v>156</c:v>
                </c:pt>
                <c:pt idx="16">
                  <c:v>115</c:v>
                </c:pt>
                <c:pt idx="17">
                  <c:v>113</c:v>
                </c:pt>
                <c:pt idx="18">
                  <c:v>122</c:v>
                </c:pt>
                <c:pt idx="19">
                  <c:v>122</c:v>
                </c:pt>
                <c:pt idx="20">
                  <c:v>121</c:v>
                </c:pt>
                <c:pt idx="21">
                  <c:v>124</c:v>
                </c:pt>
                <c:pt idx="22">
                  <c:v>132</c:v>
                </c:pt>
                <c:pt idx="23">
                  <c:v>132</c:v>
                </c:pt>
                <c:pt idx="24">
                  <c:v>132</c:v>
                </c:pt>
                <c:pt idx="25">
                  <c:v>140</c:v>
                </c:pt>
                <c:pt idx="26">
                  <c:v>152</c:v>
                </c:pt>
                <c:pt idx="27">
                  <c:v>153</c:v>
                </c:pt>
                <c:pt idx="28">
                  <c:v>223</c:v>
                </c:pt>
                <c:pt idx="29">
                  <c:v>228</c:v>
                </c:pt>
                <c:pt idx="30">
                  <c:v>255</c:v>
                </c:pt>
                <c:pt idx="31">
                  <c:v>255</c:v>
                </c:pt>
                <c:pt idx="32">
                  <c:v>492</c:v>
                </c:pt>
                <c:pt idx="33">
                  <c:v>486</c:v>
                </c:pt>
                <c:pt idx="34">
                  <c:v>486</c:v>
                </c:pt>
                <c:pt idx="35">
                  <c:v>487</c:v>
                </c:pt>
                <c:pt idx="36">
                  <c:v>474</c:v>
                </c:pt>
                <c:pt idx="37">
                  <c:v>483</c:v>
                </c:pt>
                <c:pt idx="38">
                  <c:v>499</c:v>
                </c:pt>
                <c:pt idx="39">
                  <c:v>499</c:v>
                </c:pt>
                <c:pt idx="40">
                  <c:v>498</c:v>
                </c:pt>
                <c:pt idx="41">
                  <c:v>502</c:v>
                </c:pt>
                <c:pt idx="42">
                  <c:v>503</c:v>
                </c:pt>
                <c:pt idx="43">
                  <c:v>503</c:v>
                </c:pt>
                <c:pt idx="44">
                  <c:v>570</c:v>
                </c:pt>
              </c:numCache>
            </c:numRef>
          </c:val>
        </c:ser>
        <c:ser>
          <c:idx val="2"/>
          <c:order val="2"/>
          <c:tx>
            <c:strRef>
              <c:f>'AllData (2)'!$A$74</c:f>
              <c:strCache>
                <c:ptCount val="1"/>
                <c:pt idx="0">
                  <c:v>BSD2</c:v>
                </c:pt>
              </c:strCache>
            </c:strRef>
          </c:tx>
          <c:spPr>
            <a:solidFill>
              <a:srgbClr val="00B050"/>
            </a:solidFill>
            <a:ln>
              <a:noFill/>
            </a:ln>
          </c:spPr>
          <c:cat>
            <c:strRef>
              <c:f>'AllData (2)'!$B$71:$AT$71</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(2)'!$B$74:$AT$74</c:f>
              <c:numCache>
                <c:formatCode>General</c:formatCode>
                <c:ptCount val="45"/>
                <c:pt idx="0">
                  <c:v>44</c:v>
                </c:pt>
                <c:pt idx="1">
                  <c:v>44</c:v>
                </c:pt>
                <c:pt idx="2">
                  <c:v>44</c:v>
                </c:pt>
                <c:pt idx="3">
                  <c:v>46</c:v>
                </c:pt>
                <c:pt idx="4">
                  <c:v>54</c:v>
                </c:pt>
                <c:pt idx="5">
                  <c:v>54</c:v>
                </c:pt>
                <c:pt idx="6">
                  <c:v>55</c:v>
                </c:pt>
                <c:pt idx="7">
                  <c:v>146</c:v>
                </c:pt>
                <c:pt idx="8">
                  <c:v>201</c:v>
                </c:pt>
                <c:pt idx="9">
                  <c:v>208</c:v>
                </c:pt>
                <c:pt idx="10">
                  <c:v>215</c:v>
                </c:pt>
                <c:pt idx="11">
                  <c:v>222</c:v>
                </c:pt>
                <c:pt idx="12">
                  <c:v>222</c:v>
                </c:pt>
                <c:pt idx="13">
                  <c:v>300</c:v>
                </c:pt>
                <c:pt idx="14">
                  <c:v>451</c:v>
                </c:pt>
                <c:pt idx="15">
                  <c:v>460</c:v>
                </c:pt>
                <c:pt idx="16">
                  <c:v>324</c:v>
                </c:pt>
                <c:pt idx="17">
                  <c:v>332</c:v>
                </c:pt>
                <c:pt idx="18">
                  <c:v>340</c:v>
                </c:pt>
                <c:pt idx="19">
                  <c:v>351</c:v>
                </c:pt>
                <c:pt idx="20">
                  <c:v>383</c:v>
                </c:pt>
                <c:pt idx="21">
                  <c:v>389</c:v>
                </c:pt>
                <c:pt idx="22">
                  <c:v>398</c:v>
                </c:pt>
                <c:pt idx="23">
                  <c:v>398</c:v>
                </c:pt>
                <c:pt idx="24">
                  <c:v>398</c:v>
                </c:pt>
                <c:pt idx="25">
                  <c:v>402</c:v>
                </c:pt>
                <c:pt idx="26">
                  <c:v>409</c:v>
                </c:pt>
                <c:pt idx="27">
                  <c:v>439</c:v>
                </c:pt>
                <c:pt idx="28">
                  <c:v>576</c:v>
                </c:pt>
                <c:pt idx="29">
                  <c:v>629</c:v>
                </c:pt>
                <c:pt idx="30">
                  <c:v>723</c:v>
                </c:pt>
                <c:pt idx="31">
                  <c:v>723</c:v>
                </c:pt>
                <c:pt idx="32">
                  <c:v>792</c:v>
                </c:pt>
                <c:pt idx="33">
                  <c:v>809</c:v>
                </c:pt>
                <c:pt idx="34">
                  <c:v>818</c:v>
                </c:pt>
                <c:pt idx="35">
                  <c:v>898</c:v>
                </c:pt>
                <c:pt idx="36">
                  <c:v>927</c:v>
                </c:pt>
                <c:pt idx="37">
                  <c:v>978</c:v>
                </c:pt>
                <c:pt idx="38">
                  <c:v>998</c:v>
                </c:pt>
                <c:pt idx="39">
                  <c:v>1010</c:v>
                </c:pt>
                <c:pt idx="40">
                  <c:v>1100</c:v>
                </c:pt>
                <c:pt idx="41">
                  <c:v>1136</c:v>
                </c:pt>
                <c:pt idx="42">
                  <c:v>1144</c:v>
                </c:pt>
                <c:pt idx="43">
                  <c:v>1166</c:v>
                </c:pt>
                <c:pt idx="44">
                  <c:v>1346</c:v>
                </c:pt>
              </c:numCache>
            </c:numRef>
          </c:val>
        </c:ser>
        <c:ser>
          <c:idx val="3"/>
          <c:order val="3"/>
          <c:tx>
            <c:strRef>
              <c:f>'AllData (2)'!$A$75</c:f>
              <c:strCache>
                <c:ptCount val="1"/>
                <c:pt idx="0">
                  <c:v>InterACPILic</c:v>
                </c:pt>
              </c:strCache>
            </c:strRef>
          </c:tx>
          <c:cat>
            <c:strRef>
              <c:f>'AllData (2)'!$B$71:$AT$71</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(2)'!$B$75:$AT$75</c:f>
              <c:numCache>
                <c:formatCode>General</c:formatCode>
                <c:ptCount val="4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115</c:v>
                </c:pt>
                <c:pt idx="15">
                  <c:v>115</c:v>
                </c:pt>
                <c:pt idx="16">
                  <c:v>0</c:v>
                </c:pt>
                <c:pt idx="17">
                  <c:v>0</c:v>
                </c:pt>
                <c:pt idx="18">
                  <c:v>0</c:v>
                </c:pt>
                <c:pt idx="19">
                  <c:v>0</c:v>
                </c:pt>
                <c:pt idx="20">
                  <c:v>0</c:v>
                </c:pt>
                <c:pt idx="21">
                  <c:v>0</c:v>
                </c:pt>
                <c:pt idx="22">
                  <c:v>0</c:v>
                </c:pt>
                <c:pt idx="23">
                  <c:v>0</c:v>
                </c:pt>
                <c:pt idx="24">
                  <c:v>0</c:v>
                </c:pt>
                <c:pt idx="25">
                  <c:v>0</c:v>
                </c:pt>
                <c:pt idx="26">
                  <c:v>0</c:v>
                </c:pt>
                <c:pt idx="27">
                  <c:v>115</c:v>
                </c:pt>
                <c:pt idx="28">
                  <c:v>112</c:v>
                </c:pt>
                <c:pt idx="29">
                  <c:v>115</c:v>
                </c:pt>
                <c:pt idx="30">
                  <c:v>141</c:v>
                </c:pt>
                <c:pt idx="31">
                  <c:v>141</c:v>
                </c:pt>
                <c:pt idx="32">
                  <c:v>141</c:v>
                </c:pt>
                <c:pt idx="33">
                  <c:v>141</c:v>
                </c:pt>
                <c:pt idx="34">
                  <c:v>141</c:v>
                </c:pt>
                <c:pt idx="35">
                  <c:v>141</c:v>
                </c:pt>
                <c:pt idx="36">
                  <c:v>141</c:v>
                </c:pt>
                <c:pt idx="37">
                  <c:v>141</c:v>
                </c:pt>
                <c:pt idx="38">
                  <c:v>141</c:v>
                </c:pt>
                <c:pt idx="39">
                  <c:v>141</c:v>
                </c:pt>
                <c:pt idx="40">
                  <c:v>155</c:v>
                </c:pt>
                <c:pt idx="41">
                  <c:v>155</c:v>
                </c:pt>
                <c:pt idx="42">
                  <c:v>155</c:v>
                </c:pt>
                <c:pt idx="43">
                  <c:v>155</c:v>
                </c:pt>
                <c:pt idx="44">
                  <c:v>159</c:v>
                </c:pt>
              </c:numCache>
            </c:numRef>
          </c:val>
        </c:ser>
        <c:ser>
          <c:idx val="4"/>
          <c:order val="4"/>
          <c:tx>
            <c:strRef>
              <c:f>'AllData (2)'!$A$76</c:f>
              <c:strCache>
                <c:ptCount val="1"/>
                <c:pt idx="0">
                  <c:v>CDDLic</c:v>
                </c:pt>
              </c:strCache>
            </c:strRef>
          </c:tx>
          <c:cat>
            <c:strRef>
              <c:f>'AllData (2)'!$B$71:$AT$71</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(2)'!$B$76:$AT$76</c:f>
              <c:numCache>
                <c:formatCode>General</c:formatCode>
                <c:ptCount val="4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77</c:v>
                </c:pt>
                <c:pt idx="41">
                  <c:v>99</c:v>
                </c:pt>
                <c:pt idx="42">
                  <c:v>99</c:v>
                </c:pt>
                <c:pt idx="43">
                  <c:v>123</c:v>
                </c:pt>
                <c:pt idx="44">
                  <c:v>117</c:v>
                </c:pt>
              </c:numCache>
            </c:numRef>
          </c:val>
        </c:ser>
        <c:ser>
          <c:idx val="5"/>
          <c:order val="5"/>
          <c:tx>
            <c:strRef>
              <c:f>'AllData (2)'!$A$77</c:f>
              <c:strCache>
                <c:ptCount val="1"/>
                <c:pt idx="0">
                  <c:v>Others</c:v>
                </c:pt>
              </c:strCache>
            </c:strRef>
          </c:tx>
          <c:spPr>
            <a:solidFill>
              <a:schemeClr val="tx1"/>
            </a:solidFill>
          </c:spPr>
          <c:cat>
            <c:strRef>
              <c:f>'AllData (2)'!$B$71:$AT$71</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(2)'!$B$77:$AT$77</c:f>
              <c:numCache>
                <c:formatCode>General</c:formatCode>
                <c:ptCount val="45"/>
                <c:pt idx="0">
                  <c:v>59</c:v>
                </c:pt>
                <c:pt idx="1">
                  <c:v>59</c:v>
                </c:pt>
                <c:pt idx="2">
                  <c:v>59</c:v>
                </c:pt>
                <c:pt idx="3">
                  <c:v>60</c:v>
                </c:pt>
                <c:pt idx="4">
                  <c:v>61</c:v>
                </c:pt>
                <c:pt idx="5">
                  <c:v>64</c:v>
                </c:pt>
                <c:pt idx="6">
                  <c:v>64</c:v>
                </c:pt>
                <c:pt idx="7">
                  <c:v>139</c:v>
                </c:pt>
                <c:pt idx="8">
                  <c:v>147</c:v>
                </c:pt>
                <c:pt idx="9">
                  <c:v>147</c:v>
                </c:pt>
                <c:pt idx="10">
                  <c:v>150</c:v>
                </c:pt>
                <c:pt idx="11">
                  <c:v>150</c:v>
                </c:pt>
                <c:pt idx="12">
                  <c:v>150</c:v>
                </c:pt>
                <c:pt idx="13">
                  <c:v>190</c:v>
                </c:pt>
                <c:pt idx="14">
                  <c:v>250</c:v>
                </c:pt>
                <c:pt idx="15">
                  <c:v>250</c:v>
                </c:pt>
                <c:pt idx="16">
                  <c:v>192</c:v>
                </c:pt>
                <c:pt idx="17">
                  <c:v>190</c:v>
                </c:pt>
                <c:pt idx="18">
                  <c:v>193</c:v>
                </c:pt>
                <c:pt idx="19">
                  <c:v>197</c:v>
                </c:pt>
                <c:pt idx="20">
                  <c:v>211</c:v>
                </c:pt>
                <c:pt idx="21">
                  <c:v>215</c:v>
                </c:pt>
                <c:pt idx="22">
                  <c:v>226</c:v>
                </c:pt>
                <c:pt idx="23">
                  <c:v>226</c:v>
                </c:pt>
                <c:pt idx="24">
                  <c:v>226</c:v>
                </c:pt>
                <c:pt idx="25">
                  <c:v>231</c:v>
                </c:pt>
                <c:pt idx="26">
                  <c:v>234</c:v>
                </c:pt>
                <c:pt idx="27">
                  <c:v>252</c:v>
                </c:pt>
                <c:pt idx="28">
                  <c:v>342</c:v>
                </c:pt>
                <c:pt idx="29">
                  <c:v>370</c:v>
                </c:pt>
                <c:pt idx="30">
                  <c:v>311</c:v>
                </c:pt>
                <c:pt idx="31">
                  <c:v>311</c:v>
                </c:pt>
                <c:pt idx="32">
                  <c:v>320</c:v>
                </c:pt>
                <c:pt idx="33">
                  <c:v>324</c:v>
                </c:pt>
                <c:pt idx="34">
                  <c:v>323</c:v>
                </c:pt>
                <c:pt idx="35">
                  <c:v>407</c:v>
                </c:pt>
                <c:pt idx="36">
                  <c:v>416</c:v>
                </c:pt>
                <c:pt idx="37">
                  <c:v>422</c:v>
                </c:pt>
                <c:pt idx="38">
                  <c:v>446</c:v>
                </c:pt>
                <c:pt idx="39">
                  <c:v>452</c:v>
                </c:pt>
                <c:pt idx="40">
                  <c:v>497</c:v>
                </c:pt>
                <c:pt idx="41">
                  <c:v>547</c:v>
                </c:pt>
                <c:pt idx="42">
                  <c:v>621</c:v>
                </c:pt>
                <c:pt idx="43">
                  <c:v>614</c:v>
                </c:pt>
                <c:pt idx="44">
                  <c:v>652</c:v>
                </c:pt>
              </c:numCache>
            </c:numRef>
          </c:val>
        </c:ser>
        <c:ser>
          <c:idx val="6"/>
          <c:order val="6"/>
          <c:tx>
            <c:strRef>
              <c:f>'AllData (2)'!$A$78</c:f>
              <c:strCache>
                <c:ptCount val="1"/>
                <c:pt idx="0">
                  <c:v>NONE</c:v>
                </c:pt>
              </c:strCache>
            </c:strRef>
          </c:tx>
          <c:spPr>
            <a:solidFill>
              <a:schemeClr val="bg1">
                <a:lumMod val="50000"/>
              </a:schemeClr>
            </a:solidFill>
          </c:spPr>
          <c:cat>
            <c:strRef>
              <c:f>'AllData (2)'!$B$71:$AT$71</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(2)'!$B$78:$AT$78</c:f>
              <c:numCache>
                <c:formatCode>General</c:formatCode>
                <c:ptCount val="45"/>
                <c:pt idx="0">
                  <c:v>40</c:v>
                </c:pt>
                <c:pt idx="1">
                  <c:v>40</c:v>
                </c:pt>
                <c:pt idx="2">
                  <c:v>40</c:v>
                </c:pt>
                <c:pt idx="3">
                  <c:v>40</c:v>
                </c:pt>
                <c:pt idx="4">
                  <c:v>41</c:v>
                </c:pt>
                <c:pt idx="5">
                  <c:v>41</c:v>
                </c:pt>
                <c:pt idx="6">
                  <c:v>41</c:v>
                </c:pt>
                <c:pt idx="7">
                  <c:v>45</c:v>
                </c:pt>
                <c:pt idx="8">
                  <c:v>57</c:v>
                </c:pt>
                <c:pt idx="9">
                  <c:v>57</c:v>
                </c:pt>
                <c:pt idx="10">
                  <c:v>57</c:v>
                </c:pt>
                <c:pt idx="11">
                  <c:v>57</c:v>
                </c:pt>
                <c:pt idx="12">
                  <c:v>57</c:v>
                </c:pt>
                <c:pt idx="13">
                  <c:v>61</c:v>
                </c:pt>
                <c:pt idx="14">
                  <c:v>76</c:v>
                </c:pt>
                <c:pt idx="15">
                  <c:v>77</c:v>
                </c:pt>
                <c:pt idx="16">
                  <c:v>61</c:v>
                </c:pt>
                <c:pt idx="17">
                  <c:v>61</c:v>
                </c:pt>
                <c:pt idx="18">
                  <c:v>66</c:v>
                </c:pt>
                <c:pt idx="19">
                  <c:v>66</c:v>
                </c:pt>
                <c:pt idx="20">
                  <c:v>61</c:v>
                </c:pt>
                <c:pt idx="21">
                  <c:v>62</c:v>
                </c:pt>
                <c:pt idx="22">
                  <c:v>63</c:v>
                </c:pt>
                <c:pt idx="23">
                  <c:v>63</c:v>
                </c:pt>
                <c:pt idx="24">
                  <c:v>63</c:v>
                </c:pt>
                <c:pt idx="25">
                  <c:v>63</c:v>
                </c:pt>
                <c:pt idx="26">
                  <c:v>64</c:v>
                </c:pt>
                <c:pt idx="27">
                  <c:v>65</c:v>
                </c:pt>
                <c:pt idx="28">
                  <c:v>58</c:v>
                </c:pt>
                <c:pt idx="29">
                  <c:v>59</c:v>
                </c:pt>
                <c:pt idx="30">
                  <c:v>148</c:v>
                </c:pt>
                <c:pt idx="31">
                  <c:v>148</c:v>
                </c:pt>
                <c:pt idx="32">
                  <c:v>86</c:v>
                </c:pt>
                <c:pt idx="33">
                  <c:v>82</c:v>
                </c:pt>
                <c:pt idx="34">
                  <c:v>81</c:v>
                </c:pt>
                <c:pt idx="35">
                  <c:v>78</c:v>
                </c:pt>
                <c:pt idx="36">
                  <c:v>76</c:v>
                </c:pt>
                <c:pt idx="37">
                  <c:v>76</c:v>
                </c:pt>
                <c:pt idx="38">
                  <c:v>78</c:v>
                </c:pt>
                <c:pt idx="39">
                  <c:v>83</c:v>
                </c:pt>
                <c:pt idx="40">
                  <c:v>83</c:v>
                </c:pt>
                <c:pt idx="41">
                  <c:v>90</c:v>
                </c:pt>
                <c:pt idx="42">
                  <c:v>90</c:v>
                </c:pt>
                <c:pt idx="43">
                  <c:v>90</c:v>
                </c:pt>
                <c:pt idx="44">
                  <c:v>95</c:v>
                </c:pt>
              </c:numCache>
            </c:numRef>
          </c:val>
        </c:ser>
        <c:ser>
          <c:idx val="7"/>
          <c:order val="7"/>
          <c:tx>
            <c:strRef>
              <c:f>'AllData (2)'!$A$79</c:f>
              <c:strCache>
                <c:ptCount val="1"/>
                <c:pt idx="0">
                  <c:v>UNKNOWN</c:v>
                </c:pt>
              </c:strCache>
            </c:strRef>
          </c:tx>
          <c:spPr>
            <a:solidFill>
              <a:schemeClr val="accent6">
                <a:lumMod val="60000"/>
                <a:lumOff val="40000"/>
              </a:schemeClr>
            </a:solidFill>
            <a:ln>
              <a:noFill/>
            </a:ln>
          </c:spPr>
          <c:cat>
            <c:strRef>
              <c:f>'AllData (2)'!$B$71:$AT$71</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(2)'!$B$79:$AT$79</c:f>
              <c:numCache>
                <c:formatCode>General</c:formatCode>
                <c:ptCount val="45"/>
                <c:pt idx="0">
                  <c:v>136</c:v>
                </c:pt>
                <c:pt idx="1">
                  <c:v>138</c:v>
                </c:pt>
                <c:pt idx="2">
                  <c:v>137</c:v>
                </c:pt>
                <c:pt idx="3">
                  <c:v>138</c:v>
                </c:pt>
                <c:pt idx="4">
                  <c:v>140</c:v>
                </c:pt>
                <c:pt idx="5">
                  <c:v>140</c:v>
                </c:pt>
                <c:pt idx="6">
                  <c:v>141</c:v>
                </c:pt>
                <c:pt idx="7">
                  <c:v>257</c:v>
                </c:pt>
                <c:pt idx="8">
                  <c:v>272</c:v>
                </c:pt>
                <c:pt idx="9">
                  <c:v>273</c:v>
                </c:pt>
                <c:pt idx="10">
                  <c:v>280</c:v>
                </c:pt>
                <c:pt idx="11">
                  <c:v>305</c:v>
                </c:pt>
                <c:pt idx="12">
                  <c:v>306</c:v>
                </c:pt>
                <c:pt idx="13">
                  <c:v>308</c:v>
                </c:pt>
                <c:pt idx="14">
                  <c:v>347</c:v>
                </c:pt>
                <c:pt idx="15">
                  <c:v>349</c:v>
                </c:pt>
                <c:pt idx="16">
                  <c:v>317</c:v>
                </c:pt>
                <c:pt idx="17">
                  <c:v>328</c:v>
                </c:pt>
                <c:pt idx="18">
                  <c:v>332</c:v>
                </c:pt>
                <c:pt idx="19">
                  <c:v>336</c:v>
                </c:pt>
                <c:pt idx="20">
                  <c:v>322</c:v>
                </c:pt>
                <c:pt idx="21">
                  <c:v>329</c:v>
                </c:pt>
                <c:pt idx="22">
                  <c:v>323</c:v>
                </c:pt>
                <c:pt idx="23">
                  <c:v>323</c:v>
                </c:pt>
                <c:pt idx="24">
                  <c:v>323</c:v>
                </c:pt>
                <c:pt idx="25">
                  <c:v>329</c:v>
                </c:pt>
                <c:pt idx="26">
                  <c:v>337</c:v>
                </c:pt>
                <c:pt idx="27">
                  <c:v>343</c:v>
                </c:pt>
                <c:pt idx="28">
                  <c:v>324</c:v>
                </c:pt>
                <c:pt idx="29">
                  <c:v>329</c:v>
                </c:pt>
                <c:pt idx="30">
                  <c:v>307</c:v>
                </c:pt>
                <c:pt idx="31">
                  <c:v>307</c:v>
                </c:pt>
                <c:pt idx="32">
                  <c:v>307</c:v>
                </c:pt>
                <c:pt idx="33">
                  <c:v>311</c:v>
                </c:pt>
                <c:pt idx="34">
                  <c:v>316</c:v>
                </c:pt>
                <c:pt idx="35">
                  <c:v>315</c:v>
                </c:pt>
                <c:pt idx="36">
                  <c:v>320</c:v>
                </c:pt>
                <c:pt idx="37">
                  <c:v>330</c:v>
                </c:pt>
                <c:pt idx="38">
                  <c:v>341</c:v>
                </c:pt>
                <c:pt idx="39">
                  <c:v>364</c:v>
                </c:pt>
                <c:pt idx="40">
                  <c:v>326</c:v>
                </c:pt>
                <c:pt idx="41">
                  <c:v>285</c:v>
                </c:pt>
                <c:pt idx="42">
                  <c:v>285</c:v>
                </c:pt>
                <c:pt idx="43">
                  <c:v>286</c:v>
                </c:pt>
                <c:pt idx="44">
                  <c:v>287</c:v>
                </c:pt>
              </c:numCache>
            </c:numRef>
          </c:val>
        </c:ser>
        <c:dLbls>
          <c:showLegendKey val="0"/>
          <c:showVal val="0"/>
          <c:showCatName val="0"/>
          <c:showSerName val="0"/>
          <c:showPercent val="0"/>
          <c:showBubbleSize val="0"/>
        </c:dLbls>
        <c:axId val="89987328"/>
        <c:axId val="89993600"/>
      </c:areaChart>
      <c:catAx>
        <c:axId val="89987328"/>
        <c:scaling>
          <c:orientation val="minMax"/>
        </c:scaling>
        <c:delete val="0"/>
        <c:axPos val="b"/>
        <c:title>
          <c:tx>
            <c:rich>
              <a:bodyPr/>
              <a:lstStyle/>
              <a:p>
                <a:pPr>
                  <a:defRPr sz="1800"/>
                </a:pPr>
                <a:r>
                  <a:rPr lang="en-US" altLang="ja-JP" sz="1800"/>
                  <a:t>Release</a:t>
                </a:r>
                <a:r>
                  <a:rPr lang="en-US" altLang="ja-JP" sz="1800" baseline="0"/>
                  <a:t> Version</a:t>
                </a:r>
                <a:endParaRPr lang="ja-JP" altLang="en-US" sz="1800"/>
              </a:p>
            </c:rich>
          </c:tx>
          <c:layout/>
          <c:overlay val="0"/>
        </c:title>
        <c:majorTickMark val="out"/>
        <c:minorTickMark val="none"/>
        <c:tickLblPos val="nextTo"/>
        <c:txPr>
          <a:bodyPr/>
          <a:lstStyle/>
          <a:p>
            <a:pPr>
              <a:defRPr sz="1400"/>
            </a:pPr>
            <a:endParaRPr lang="ja-JP"/>
          </a:p>
        </c:txPr>
        <c:crossAx val="89993600"/>
        <c:crosses val="autoZero"/>
        <c:auto val="1"/>
        <c:lblAlgn val="ctr"/>
        <c:lblOffset val="100"/>
        <c:noMultiLvlLbl val="0"/>
      </c:catAx>
      <c:valAx>
        <c:axId val="89993600"/>
        <c:scaling>
          <c:orientation val="minMax"/>
        </c:scaling>
        <c:delete val="0"/>
        <c:axPos val="l"/>
        <c:majorGridlines/>
        <c:title>
          <c:tx>
            <c:rich>
              <a:bodyPr rot="-5400000" vert="horz"/>
              <a:lstStyle/>
              <a:p>
                <a:pPr>
                  <a:defRPr sz="1800"/>
                </a:pPr>
                <a:r>
                  <a:rPr lang="en-US" altLang="ja-JP" sz="1800" dirty="0"/>
                  <a:t>#</a:t>
                </a:r>
                <a:r>
                  <a:rPr lang="en-US" altLang="ja-JP" sz="1800" dirty="0" smtClean="0"/>
                  <a:t>files</a:t>
                </a:r>
                <a:endParaRPr lang="ja-JP" altLang="en-US" sz="1800" dirty="0"/>
              </a:p>
            </c:rich>
          </c:tx>
          <c:layout/>
          <c:overlay val="0"/>
        </c:title>
        <c:numFmt formatCode="General" sourceLinked="1"/>
        <c:majorTickMark val="out"/>
        <c:minorTickMark val="none"/>
        <c:tickLblPos val="nextTo"/>
        <c:txPr>
          <a:bodyPr/>
          <a:lstStyle/>
          <a:p>
            <a:pPr>
              <a:defRPr sz="1400"/>
            </a:pPr>
            <a:endParaRPr lang="ja-JP"/>
          </a:p>
        </c:txPr>
        <c:crossAx val="89987328"/>
        <c:crosses val="autoZero"/>
        <c:crossBetween val="midCat"/>
      </c:valAx>
    </c:plotArea>
    <c:legend>
      <c:legendPos val="b"/>
      <c:layout/>
      <c:overlay val="0"/>
      <c:txPr>
        <a:bodyPr/>
        <a:lstStyle/>
        <a:p>
          <a:pPr>
            <a:defRPr sz="2000"/>
          </a:pPr>
          <a:endParaRPr lang="ja-JP"/>
        </a:p>
      </c:txPr>
    </c:legend>
    <c:plotVisOnly val="1"/>
    <c:dispBlanksAs val="zero"/>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0"/>
          <c:order val="0"/>
          <c:tx>
            <c:strRef>
              <c:f>'error corrected'!$A$2</c:f>
              <c:strCache>
                <c:ptCount val="1"/>
                <c:pt idx="0">
                  <c:v>EPLv1</c:v>
                </c:pt>
              </c:strCache>
            </c:strRef>
          </c:tx>
          <c:spPr>
            <a:solidFill>
              <a:schemeClr val="accent2">
                <a:lumMod val="50000"/>
              </a:schemeClr>
            </a:solidFill>
          </c:spPr>
          <c:cat>
            <c:strRef>
              <c:f>'error corrected'!$B$1:$Z$1</c:f>
              <c:strCache>
                <c:ptCount val="25"/>
                <c:pt idx="0">
                  <c:v>2.0</c:v>
                </c:pt>
                <c:pt idx="1">
                  <c:v>2.0.1</c:v>
                </c:pt>
                <c:pt idx="2">
                  <c:v>2.1</c:v>
                </c:pt>
                <c:pt idx="3">
                  <c:v>2.1.1</c:v>
                </c:pt>
                <c:pt idx="4">
                  <c:v>2.1.2</c:v>
                </c:pt>
                <c:pt idx="5">
                  <c:v>2.1.3</c:v>
                </c:pt>
                <c:pt idx="6">
                  <c:v>3.0</c:v>
                </c:pt>
                <c:pt idx="7">
                  <c:v>3.0.1</c:v>
                </c:pt>
                <c:pt idx="8">
                  <c:v>3.0.2</c:v>
                </c:pt>
                <c:pt idx="9">
                  <c:v>3.1</c:v>
                </c:pt>
                <c:pt idx="10">
                  <c:v>3.1.1</c:v>
                </c:pt>
                <c:pt idx="11">
                  <c:v>3.1.2</c:v>
                </c:pt>
                <c:pt idx="12">
                  <c:v>3.2</c:v>
                </c:pt>
                <c:pt idx="13">
                  <c:v>3.2.1</c:v>
                </c:pt>
                <c:pt idx="14">
                  <c:v>3.2.2</c:v>
                </c:pt>
                <c:pt idx="15">
                  <c:v>3.3.1</c:v>
                </c:pt>
                <c:pt idx="16">
                  <c:v>3.3.1.1</c:v>
                </c:pt>
                <c:pt idx="17">
                  <c:v>3.3.2</c:v>
                </c:pt>
                <c:pt idx="18">
                  <c:v>3.3</c:v>
                </c:pt>
                <c:pt idx="19">
                  <c:v>3.4</c:v>
                </c:pt>
                <c:pt idx="20">
                  <c:v>3.4.1</c:v>
                </c:pt>
                <c:pt idx="21">
                  <c:v>3.4.2</c:v>
                </c:pt>
                <c:pt idx="22">
                  <c:v>3.5</c:v>
                </c:pt>
                <c:pt idx="23">
                  <c:v>3.5.1</c:v>
                </c:pt>
                <c:pt idx="24">
                  <c:v>3.5.2</c:v>
                </c:pt>
              </c:strCache>
            </c:strRef>
          </c:cat>
          <c:val>
            <c:numRef>
              <c:f>'error corrected'!$B$2:$Z$2</c:f>
              <c:numCache>
                <c:formatCode>General</c:formatCode>
                <c:ptCount val="25"/>
                <c:pt idx="0">
                  <c:v>0</c:v>
                </c:pt>
                <c:pt idx="1">
                  <c:v>0</c:v>
                </c:pt>
                <c:pt idx="2">
                  <c:v>0</c:v>
                </c:pt>
                <c:pt idx="3">
                  <c:v>0</c:v>
                </c:pt>
                <c:pt idx="4">
                  <c:v>0</c:v>
                </c:pt>
                <c:pt idx="5">
                  <c:v>0</c:v>
                </c:pt>
                <c:pt idx="6">
                  <c:v>78</c:v>
                </c:pt>
                <c:pt idx="7">
                  <c:v>39</c:v>
                </c:pt>
                <c:pt idx="8">
                  <c:v>39</c:v>
                </c:pt>
                <c:pt idx="9">
                  <c:v>22925</c:v>
                </c:pt>
                <c:pt idx="10">
                  <c:v>17480</c:v>
                </c:pt>
                <c:pt idx="11">
                  <c:v>17483</c:v>
                </c:pt>
                <c:pt idx="12">
                  <c:v>21244</c:v>
                </c:pt>
                <c:pt idx="13">
                  <c:v>21289</c:v>
                </c:pt>
                <c:pt idx="14">
                  <c:v>21269</c:v>
                </c:pt>
                <c:pt idx="15">
                  <c:v>23858</c:v>
                </c:pt>
                <c:pt idx="16">
                  <c:v>23846</c:v>
                </c:pt>
                <c:pt idx="17">
                  <c:v>23846</c:v>
                </c:pt>
                <c:pt idx="18">
                  <c:v>23864</c:v>
                </c:pt>
                <c:pt idx="19">
                  <c:v>27041</c:v>
                </c:pt>
                <c:pt idx="20">
                  <c:v>25374</c:v>
                </c:pt>
                <c:pt idx="21">
                  <c:v>21722</c:v>
                </c:pt>
                <c:pt idx="22">
                  <c:v>24695</c:v>
                </c:pt>
                <c:pt idx="23">
                  <c:v>24487</c:v>
                </c:pt>
                <c:pt idx="24">
                  <c:v>24507</c:v>
                </c:pt>
              </c:numCache>
            </c:numRef>
          </c:val>
        </c:ser>
        <c:ser>
          <c:idx val="1"/>
          <c:order val="1"/>
          <c:tx>
            <c:strRef>
              <c:f>'error corrected'!$A$3</c:f>
              <c:strCache>
                <c:ptCount val="1"/>
                <c:pt idx="0">
                  <c:v>CPLv0.5</c:v>
                </c:pt>
              </c:strCache>
            </c:strRef>
          </c:tx>
          <c:spPr>
            <a:solidFill>
              <a:schemeClr val="accent2">
                <a:lumMod val="20000"/>
                <a:lumOff val="80000"/>
              </a:schemeClr>
            </a:solidFill>
            <a:ln>
              <a:noFill/>
            </a:ln>
          </c:spPr>
          <c:cat>
            <c:strRef>
              <c:f>'error corrected'!$B$1:$Z$1</c:f>
              <c:strCache>
                <c:ptCount val="25"/>
                <c:pt idx="0">
                  <c:v>2.0</c:v>
                </c:pt>
                <c:pt idx="1">
                  <c:v>2.0.1</c:v>
                </c:pt>
                <c:pt idx="2">
                  <c:v>2.1</c:v>
                </c:pt>
                <c:pt idx="3">
                  <c:v>2.1.1</c:v>
                </c:pt>
                <c:pt idx="4">
                  <c:v>2.1.2</c:v>
                </c:pt>
                <c:pt idx="5">
                  <c:v>2.1.3</c:v>
                </c:pt>
                <c:pt idx="6">
                  <c:v>3.0</c:v>
                </c:pt>
                <c:pt idx="7">
                  <c:v>3.0.1</c:v>
                </c:pt>
                <c:pt idx="8">
                  <c:v>3.0.2</c:v>
                </c:pt>
                <c:pt idx="9">
                  <c:v>3.1</c:v>
                </c:pt>
                <c:pt idx="10">
                  <c:v>3.1.1</c:v>
                </c:pt>
                <c:pt idx="11">
                  <c:v>3.1.2</c:v>
                </c:pt>
                <c:pt idx="12">
                  <c:v>3.2</c:v>
                </c:pt>
                <c:pt idx="13">
                  <c:v>3.2.1</c:v>
                </c:pt>
                <c:pt idx="14">
                  <c:v>3.2.2</c:v>
                </c:pt>
                <c:pt idx="15">
                  <c:v>3.3.1</c:v>
                </c:pt>
                <c:pt idx="16">
                  <c:v>3.3.1.1</c:v>
                </c:pt>
                <c:pt idx="17">
                  <c:v>3.3.2</c:v>
                </c:pt>
                <c:pt idx="18">
                  <c:v>3.3</c:v>
                </c:pt>
                <c:pt idx="19">
                  <c:v>3.4</c:v>
                </c:pt>
                <c:pt idx="20">
                  <c:v>3.4.1</c:v>
                </c:pt>
                <c:pt idx="21">
                  <c:v>3.4.2</c:v>
                </c:pt>
                <c:pt idx="22">
                  <c:v>3.5</c:v>
                </c:pt>
                <c:pt idx="23">
                  <c:v>3.5.1</c:v>
                </c:pt>
                <c:pt idx="24">
                  <c:v>3.5.2</c:v>
                </c:pt>
              </c:strCache>
            </c:strRef>
          </c:cat>
          <c:val>
            <c:numRef>
              <c:f>'error corrected'!$B$3:$Z$3</c:f>
              <c:numCache>
                <c:formatCode>General</c:formatCode>
                <c:ptCount val="25"/>
                <c:pt idx="0">
                  <c:v>2556</c:v>
                </c:pt>
                <c:pt idx="1">
                  <c:v>2380</c:v>
                </c:pt>
                <c:pt idx="2">
                  <c:v>3</c:v>
                </c:pt>
                <c:pt idx="3">
                  <c:v>3</c:v>
                </c:pt>
                <c:pt idx="4">
                  <c:v>3</c:v>
                </c:pt>
                <c:pt idx="5">
                  <c:v>3</c:v>
                </c:pt>
                <c:pt idx="6">
                  <c:v>2</c:v>
                </c:pt>
                <c:pt idx="7">
                  <c:v>2</c:v>
                </c:pt>
                <c:pt idx="8">
                  <c:v>2</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numCache>
            </c:numRef>
          </c:val>
        </c:ser>
        <c:ser>
          <c:idx val="2"/>
          <c:order val="2"/>
          <c:tx>
            <c:strRef>
              <c:f>'error corrected'!$A$4</c:f>
              <c:strCache>
                <c:ptCount val="1"/>
                <c:pt idx="0">
                  <c:v>CPLv1</c:v>
                </c:pt>
              </c:strCache>
            </c:strRef>
          </c:tx>
          <c:spPr>
            <a:solidFill>
              <a:schemeClr val="accent2">
                <a:lumMod val="60000"/>
                <a:lumOff val="40000"/>
              </a:schemeClr>
            </a:solidFill>
          </c:spPr>
          <c:cat>
            <c:strRef>
              <c:f>'error corrected'!$B$1:$Z$1</c:f>
              <c:strCache>
                <c:ptCount val="25"/>
                <c:pt idx="0">
                  <c:v>2.0</c:v>
                </c:pt>
                <c:pt idx="1">
                  <c:v>2.0.1</c:v>
                </c:pt>
                <c:pt idx="2">
                  <c:v>2.1</c:v>
                </c:pt>
                <c:pt idx="3">
                  <c:v>2.1.1</c:v>
                </c:pt>
                <c:pt idx="4">
                  <c:v>2.1.2</c:v>
                </c:pt>
                <c:pt idx="5">
                  <c:v>2.1.3</c:v>
                </c:pt>
                <c:pt idx="6">
                  <c:v>3.0</c:v>
                </c:pt>
                <c:pt idx="7">
                  <c:v>3.0.1</c:v>
                </c:pt>
                <c:pt idx="8">
                  <c:v>3.0.2</c:v>
                </c:pt>
                <c:pt idx="9">
                  <c:v>3.1</c:v>
                </c:pt>
                <c:pt idx="10">
                  <c:v>3.1.1</c:v>
                </c:pt>
                <c:pt idx="11">
                  <c:v>3.1.2</c:v>
                </c:pt>
                <c:pt idx="12">
                  <c:v>3.2</c:v>
                </c:pt>
                <c:pt idx="13">
                  <c:v>3.2.1</c:v>
                </c:pt>
                <c:pt idx="14">
                  <c:v>3.2.2</c:v>
                </c:pt>
                <c:pt idx="15">
                  <c:v>3.3.1</c:v>
                </c:pt>
                <c:pt idx="16">
                  <c:v>3.3.1.1</c:v>
                </c:pt>
                <c:pt idx="17">
                  <c:v>3.3.2</c:v>
                </c:pt>
                <c:pt idx="18">
                  <c:v>3.3</c:v>
                </c:pt>
                <c:pt idx="19">
                  <c:v>3.4</c:v>
                </c:pt>
                <c:pt idx="20">
                  <c:v>3.4.1</c:v>
                </c:pt>
                <c:pt idx="21">
                  <c:v>3.4.2</c:v>
                </c:pt>
                <c:pt idx="22">
                  <c:v>3.5</c:v>
                </c:pt>
                <c:pt idx="23">
                  <c:v>3.5.1</c:v>
                </c:pt>
                <c:pt idx="24">
                  <c:v>3.5.2</c:v>
                </c:pt>
              </c:strCache>
            </c:strRef>
          </c:cat>
          <c:val>
            <c:numRef>
              <c:f>'error corrected'!$B$4:$Z$4</c:f>
              <c:numCache>
                <c:formatCode>General</c:formatCode>
                <c:ptCount val="25"/>
                <c:pt idx="0">
                  <c:v>160</c:v>
                </c:pt>
                <c:pt idx="1">
                  <c:v>172</c:v>
                </c:pt>
                <c:pt idx="2">
                  <c:v>10853</c:v>
                </c:pt>
                <c:pt idx="3">
                  <c:v>10857</c:v>
                </c:pt>
                <c:pt idx="4">
                  <c:v>10778</c:v>
                </c:pt>
                <c:pt idx="5">
                  <c:v>10796</c:v>
                </c:pt>
                <c:pt idx="6">
                  <c:v>19111</c:v>
                </c:pt>
                <c:pt idx="7">
                  <c:v>14702</c:v>
                </c:pt>
                <c:pt idx="8">
                  <c:v>14723</c:v>
                </c:pt>
                <c:pt idx="9">
                  <c:v>386</c:v>
                </c:pt>
                <c:pt idx="10">
                  <c:v>355</c:v>
                </c:pt>
                <c:pt idx="11">
                  <c:v>336</c:v>
                </c:pt>
                <c:pt idx="12">
                  <c:v>320</c:v>
                </c:pt>
                <c:pt idx="13">
                  <c:v>321</c:v>
                </c:pt>
                <c:pt idx="14">
                  <c:v>320</c:v>
                </c:pt>
                <c:pt idx="15">
                  <c:v>297</c:v>
                </c:pt>
                <c:pt idx="16">
                  <c:v>297</c:v>
                </c:pt>
                <c:pt idx="17">
                  <c:v>297</c:v>
                </c:pt>
                <c:pt idx="18">
                  <c:v>297</c:v>
                </c:pt>
                <c:pt idx="19">
                  <c:v>297</c:v>
                </c:pt>
                <c:pt idx="20">
                  <c:v>297</c:v>
                </c:pt>
                <c:pt idx="21">
                  <c:v>296</c:v>
                </c:pt>
                <c:pt idx="22">
                  <c:v>297</c:v>
                </c:pt>
                <c:pt idx="23">
                  <c:v>297</c:v>
                </c:pt>
                <c:pt idx="24">
                  <c:v>297</c:v>
                </c:pt>
              </c:numCache>
            </c:numRef>
          </c:val>
        </c:ser>
        <c:ser>
          <c:idx val="3"/>
          <c:order val="3"/>
          <c:tx>
            <c:strRef>
              <c:f>'error corrected'!$A$5</c:f>
              <c:strCache>
                <c:ptCount val="1"/>
                <c:pt idx="0">
                  <c:v>MPLv1_1</c:v>
                </c:pt>
              </c:strCache>
            </c:strRef>
          </c:tx>
          <c:cat>
            <c:strRef>
              <c:f>'error corrected'!$B$1:$Z$1</c:f>
              <c:strCache>
                <c:ptCount val="25"/>
                <c:pt idx="0">
                  <c:v>2.0</c:v>
                </c:pt>
                <c:pt idx="1">
                  <c:v>2.0.1</c:v>
                </c:pt>
                <c:pt idx="2">
                  <c:v>2.1</c:v>
                </c:pt>
                <c:pt idx="3">
                  <c:v>2.1.1</c:v>
                </c:pt>
                <c:pt idx="4">
                  <c:v>2.1.2</c:v>
                </c:pt>
                <c:pt idx="5">
                  <c:v>2.1.3</c:v>
                </c:pt>
                <c:pt idx="6">
                  <c:v>3.0</c:v>
                </c:pt>
                <c:pt idx="7">
                  <c:v>3.0.1</c:v>
                </c:pt>
                <c:pt idx="8">
                  <c:v>3.0.2</c:v>
                </c:pt>
                <c:pt idx="9">
                  <c:v>3.1</c:v>
                </c:pt>
                <c:pt idx="10">
                  <c:v>3.1.1</c:v>
                </c:pt>
                <c:pt idx="11">
                  <c:v>3.1.2</c:v>
                </c:pt>
                <c:pt idx="12">
                  <c:v>3.2</c:v>
                </c:pt>
                <c:pt idx="13">
                  <c:v>3.2.1</c:v>
                </c:pt>
                <c:pt idx="14">
                  <c:v>3.2.2</c:v>
                </c:pt>
                <c:pt idx="15">
                  <c:v>3.3.1</c:v>
                </c:pt>
                <c:pt idx="16">
                  <c:v>3.3.1.1</c:v>
                </c:pt>
                <c:pt idx="17">
                  <c:v>3.3.2</c:v>
                </c:pt>
                <c:pt idx="18">
                  <c:v>3.3</c:v>
                </c:pt>
                <c:pt idx="19">
                  <c:v>3.4</c:v>
                </c:pt>
                <c:pt idx="20">
                  <c:v>3.4.1</c:v>
                </c:pt>
                <c:pt idx="21">
                  <c:v>3.4.2</c:v>
                </c:pt>
                <c:pt idx="22">
                  <c:v>3.5</c:v>
                </c:pt>
                <c:pt idx="23">
                  <c:v>3.5.1</c:v>
                </c:pt>
                <c:pt idx="24">
                  <c:v>3.5.2</c:v>
                </c:pt>
              </c:strCache>
            </c:strRef>
          </c:cat>
          <c:val>
            <c:numRef>
              <c:f>'error corrected'!$B$5:$Z$5</c:f>
              <c:numCache>
                <c:formatCode>General</c:formatCode>
                <c:ptCount val="25"/>
                <c:pt idx="0">
                  <c:v>0</c:v>
                </c:pt>
                <c:pt idx="1">
                  <c:v>0</c:v>
                </c:pt>
                <c:pt idx="2">
                  <c:v>0</c:v>
                </c:pt>
                <c:pt idx="3">
                  <c:v>0</c:v>
                </c:pt>
                <c:pt idx="4">
                  <c:v>0</c:v>
                </c:pt>
                <c:pt idx="5">
                  <c:v>0</c:v>
                </c:pt>
                <c:pt idx="6">
                  <c:v>130</c:v>
                </c:pt>
                <c:pt idx="7">
                  <c:v>65</c:v>
                </c:pt>
                <c:pt idx="8">
                  <c:v>65</c:v>
                </c:pt>
                <c:pt idx="9">
                  <c:v>111</c:v>
                </c:pt>
                <c:pt idx="10">
                  <c:v>56</c:v>
                </c:pt>
                <c:pt idx="11">
                  <c:v>56</c:v>
                </c:pt>
                <c:pt idx="12">
                  <c:v>64</c:v>
                </c:pt>
                <c:pt idx="13">
                  <c:v>73</c:v>
                </c:pt>
                <c:pt idx="14">
                  <c:v>66</c:v>
                </c:pt>
                <c:pt idx="15">
                  <c:v>78</c:v>
                </c:pt>
                <c:pt idx="16">
                  <c:v>78</c:v>
                </c:pt>
                <c:pt idx="17">
                  <c:v>78</c:v>
                </c:pt>
                <c:pt idx="18">
                  <c:v>78</c:v>
                </c:pt>
                <c:pt idx="19">
                  <c:v>86</c:v>
                </c:pt>
                <c:pt idx="20">
                  <c:v>87</c:v>
                </c:pt>
                <c:pt idx="21">
                  <c:v>87</c:v>
                </c:pt>
                <c:pt idx="22">
                  <c:v>96</c:v>
                </c:pt>
                <c:pt idx="23">
                  <c:v>102</c:v>
                </c:pt>
                <c:pt idx="24">
                  <c:v>102</c:v>
                </c:pt>
              </c:numCache>
            </c:numRef>
          </c:val>
        </c:ser>
        <c:ser>
          <c:idx val="4"/>
          <c:order val="4"/>
          <c:tx>
            <c:strRef>
              <c:f>'error corrected'!$A$6</c:f>
              <c:strCache>
                <c:ptCount val="1"/>
                <c:pt idx="0">
                  <c:v>BSD3</c:v>
                </c:pt>
              </c:strCache>
            </c:strRef>
          </c:tx>
          <c:spPr>
            <a:solidFill>
              <a:srgbClr val="0070C0"/>
            </a:solidFill>
            <a:ln>
              <a:noFill/>
            </a:ln>
          </c:spPr>
          <c:cat>
            <c:strRef>
              <c:f>'error corrected'!$B$1:$Z$1</c:f>
              <c:strCache>
                <c:ptCount val="25"/>
                <c:pt idx="0">
                  <c:v>2.0</c:v>
                </c:pt>
                <c:pt idx="1">
                  <c:v>2.0.1</c:v>
                </c:pt>
                <c:pt idx="2">
                  <c:v>2.1</c:v>
                </c:pt>
                <c:pt idx="3">
                  <c:v>2.1.1</c:v>
                </c:pt>
                <c:pt idx="4">
                  <c:v>2.1.2</c:v>
                </c:pt>
                <c:pt idx="5">
                  <c:v>2.1.3</c:v>
                </c:pt>
                <c:pt idx="6">
                  <c:v>3.0</c:v>
                </c:pt>
                <c:pt idx="7">
                  <c:v>3.0.1</c:v>
                </c:pt>
                <c:pt idx="8">
                  <c:v>3.0.2</c:v>
                </c:pt>
                <c:pt idx="9">
                  <c:v>3.1</c:v>
                </c:pt>
                <c:pt idx="10">
                  <c:v>3.1.1</c:v>
                </c:pt>
                <c:pt idx="11">
                  <c:v>3.1.2</c:v>
                </c:pt>
                <c:pt idx="12">
                  <c:v>3.2</c:v>
                </c:pt>
                <c:pt idx="13">
                  <c:v>3.2.1</c:v>
                </c:pt>
                <c:pt idx="14">
                  <c:v>3.2.2</c:v>
                </c:pt>
                <c:pt idx="15">
                  <c:v>3.3.1</c:v>
                </c:pt>
                <c:pt idx="16">
                  <c:v>3.3.1.1</c:v>
                </c:pt>
                <c:pt idx="17">
                  <c:v>3.3.2</c:v>
                </c:pt>
                <c:pt idx="18">
                  <c:v>3.3</c:v>
                </c:pt>
                <c:pt idx="19">
                  <c:v>3.4</c:v>
                </c:pt>
                <c:pt idx="20">
                  <c:v>3.4.1</c:v>
                </c:pt>
                <c:pt idx="21">
                  <c:v>3.4.2</c:v>
                </c:pt>
                <c:pt idx="22">
                  <c:v>3.5</c:v>
                </c:pt>
                <c:pt idx="23">
                  <c:v>3.5.1</c:v>
                </c:pt>
                <c:pt idx="24">
                  <c:v>3.5.2</c:v>
                </c:pt>
              </c:strCache>
            </c:strRef>
          </c:cat>
          <c:val>
            <c:numRef>
              <c:f>'error corrected'!$B$6:$Z$6</c:f>
              <c:numCache>
                <c:formatCode>General</c:formatCode>
                <c:ptCount val="25"/>
                <c:pt idx="0">
                  <c:v>0</c:v>
                </c:pt>
                <c:pt idx="1">
                  <c:v>0</c:v>
                </c:pt>
                <c:pt idx="2">
                  <c:v>0</c:v>
                </c:pt>
                <c:pt idx="3">
                  <c:v>0</c:v>
                </c:pt>
                <c:pt idx="4">
                  <c:v>0</c:v>
                </c:pt>
                <c:pt idx="5">
                  <c:v>0</c:v>
                </c:pt>
                <c:pt idx="6">
                  <c:v>0</c:v>
                </c:pt>
                <c:pt idx="7">
                  <c:v>0</c:v>
                </c:pt>
                <c:pt idx="8">
                  <c:v>0</c:v>
                </c:pt>
                <c:pt idx="9">
                  <c:v>0</c:v>
                </c:pt>
                <c:pt idx="10">
                  <c:v>0</c:v>
                </c:pt>
                <c:pt idx="11">
                  <c:v>0</c:v>
                </c:pt>
                <c:pt idx="12">
                  <c:v>53</c:v>
                </c:pt>
                <c:pt idx="13">
                  <c:v>53</c:v>
                </c:pt>
                <c:pt idx="14">
                  <c:v>53</c:v>
                </c:pt>
                <c:pt idx="15">
                  <c:v>53</c:v>
                </c:pt>
                <c:pt idx="16">
                  <c:v>54</c:v>
                </c:pt>
                <c:pt idx="17">
                  <c:v>54</c:v>
                </c:pt>
                <c:pt idx="18">
                  <c:v>54</c:v>
                </c:pt>
                <c:pt idx="19">
                  <c:v>54</c:v>
                </c:pt>
                <c:pt idx="20">
                  <c:v>54</c:v>
                </c:pt>
                <c:pt idx="21">
                  <c:v>54</c:v>
                </c:pt>
                <c:pt idx="22">
                  <c:v>54</c:v>
                </c:pt>
                <c:pt idx="23">
                  <c:v>54</c:v>
                </c:pt>
                <c:pt idx="24">
                  <c:v>54</c:v>
                </c:pt>
              </c:numCache>
            </c:numRef>
          </c:val>
        </c:ser>
        <c:ser>
          <c:idx val="5"/>
          <c:order val="5"/>
          <c:tx>
            <c:strRef>
              <c:f>'error corrected'!$A$7</c:f>
              <c:strCache>
                <c:ptCount val="1"/>
                <c:pt idx="0">
                  <c:v>Others</c:v>
                </c:pt>
              </c:strCache>
            </c:strRef>
          </c:tx>
          <c:spPr>
            <a:solidFill>
              <a:prstClr val="black"/>
            </a:solidFill>
          </c:spPr>
          <c:cat>
            <c:strRef>
              <c:f>'error corrected'!$B$1:$Z$1</c:f>
              <c:strCache>
                <c:ptCount val="25"/>
                <c:pt idx="0">
                  <c:v>2.0</c:v>
                </c:pt>
                <c:pt idx="1">
                  <c:v>2.0.1</c:v>
                </c:pt>
                <c:pt idx="2">
                  <c:v>2.1</c:v>
                </c:pt>
                <c:pt idx="3">
                  <c:v>2.1.1</c:v>
                </c:pt>
                <c:pt idx="4">
                  <c:v>2.1.2</c:v>
                </c:pt>
                <c:pt idx="5">
                  <c:v>2.1.3</c:v>
                </c:pt>
                <c:pt idx="6">
                  <c:v>3.0</c:v>
                </c:pt>
                <c:pt idx="7">
                  <c:v>3.0.1</c:v>
                </c:pt>
                <c:pt idx="8">
                  <c:v>3.0.2</c:v>
                </c:pt>
                <c:pt idx="9">
                  <c:v>3.1</c:v>
                </c:pt>
                <c:pt idx="10">
                  <c:v>3.1.1</c:v>
                </c:pt>
                <c:pt idx="11">
                  <c:v>3.1.2</c:v>
                </c:pt>
                <c:pt idx="12">
                  <c:v>3.2</c:v>
                </c:pt>
                <c:pt idx="13">
                  <c:v>3.2.1</c:v>
                </c:pt>
                <c:pt idx="14">
                  <c:v>3.2.2</c:v>
                </c:pt>
                <c:pt idx="15">
                  <c:v>3.3.1</c:v>
                </c:pt>
                <c:pt idx="16">
                  <c:v>3.3.1.1</c:v>
                </c:pt>
                <c:pt idx="17">
                  <c:v>3.3.2</c:v>
                </c:pt>
                <c:pt idx="18">
                  <c:v>3.3</c:v>
                </c:pt>
                <c:pt idx="19">
                  <c:v>3.4</c:v>
                </c:pt>
                <c:pt idx="20">
                  <c:v>3.4.1</c:v>
                </c:pt>
                <c:pt idx="21">
                  <c:v>3.4.2</c:v>
                </c:pt>
                <c:pt idx="22">
                  <c:v>3.5</c:v>
                </c:pt>
                <c:pt idx="23">
                  <c:v>3.5.1</c:v>
                </c:pt>
                <c:pt idx="24">
                  <c:v>3.5.2</c:v>
                </c:pt>
              </c:strCache>
            </c:strRef>
          </c:cat>
          <c:val>
            <c:numRef>
              <c:f>'error corrected'!$B$7:$Z$7</c:f>
              <c:numCache>
                <c:formatCode>General</c:formatCode>
                <c:ptCount val="25"/>
                <c:pt idx="0">
                  <c:v>0</c:v>
                </c:pt>
                <c:pt idx="1">
                  <c:v>0</c:v>
                </c:pt>
                <c:pt idx="2">
                  <c:v>2</c:v>
                </c:pt>
                <c:pt idx="3">
                  <c:v>2</c:v>
                </c:pt>
                <c:pt idx="4">
                  <c:v>2</c:v>
                </c:pt>
                <c:pt idx="5">
                  <c:v>2</c:v>
                </c:pt>
                <c:pt idx="6">
                  <c:v>10</c:v>
                </c:pt>
                <c:pt idx="7">
                  <c:v>5</c:v>
                </c:pt>
                <c:pt idx="8">
                  <c:v>6</c:v>
                </c:pt>
                <c:pt idx="9">
                  <c:v>21</c:v>
                </c:pt>
                <c:pt idx="10">
                  <c:v>13</c:v>
                </c:pt>
                <c:pt idx="11">
                  <c:v>9</c:v>
                </c:pt>
                <c:pt idx="12">
                  <c:v>9</c:v>
                </c:pt>
                <c:pt idx="13">
                  <c:v>13</c:v>
                </c:pt>
                <c:pt idx="14">
                  <c:v>9</c:v>
                </c:pt>
                <c:pt idx="15">
                  <c:v>62</c:v>
                </c:pt>
                <c:pt idx="16">
                  <c:v>62</c:v>
                </c:pt>
                <c:pt idx="17">
                  <c:v>66</c:v>
                </c:pt>
                <c:pt idx="18">
                  <c:v>62</c:v>
                </c:pt>
                <c:pt idx="19">
                  <c:v>69</c:v>
                </c:pt>
                <c:pt idx="20">
                  <c:v>17</c:v>
                </c:pt>
                <c:pt idx="21">
                  <c:v>12</c:v>
                </c:pt>
                <c:pt idx="22">
                  <c:v>14</c:v>
                </c:pt>
                <c:pt idx="23">
                  <c:v>14</c:v>
                </c:pt>
                <c:pt idx="24">
                  <c:v>14</c:v>
                </c:pt>
              </c:numCache>
            </c:numRef>
          </c:val>
        </c:ser>
        <c:ser>
          <c:idx val="6"/>
          <c:order val="6"/>
          <c:tx>
            <c:strRef>
              <c:f>'error corrected'!$A$8</c:f>
              <c:strCache>
                <c:ptCount val="1"/>
                <c:pt idx="0">
                  <c:v>NONE</c:v>
                </c:pt>
              </c:strCache>
            </c:strRef>
          </c:tx>
          <c:spPr>
            <a:solidFill>
              <a:schemeClr val="bg1">
                <a:lumMod val="50000"/>
              </a:schemeClr>
            </a:solidFill>
            <a:ln>
              <a:noFill/>
            </a:ln>
          </c:spPr>
          <c:cat>
            <c:strRef>
              <c:f>'error corrected'!$B$1:$Z$1</c:f>
              <c:strCache>
                <c:ptCount val="25"/>
                <c:pt idx="0">
                  <c:v>2.0</c:v>
                </c:pt>
                <c:pt idx="1">
                  <c:v>2.0.1</c:v>
                </c:pt>
                <c:pt idx="2">
                  <c:v>2.1</c:v>
                </c:pt>
                <c:pt idx="3">
                  <c:v>2.1.1</c:v>
                </c:pt>
                <c:pt idx="4">
                  <c:v>2.1.2</c:v>
                </c:pt>
                <c:pt idx="5">
                  <c:v>2.1.3</c:v>
                </c:pt>
                <c:pt idx="6">
                  <c:v>3.0</c:v>
                </c:pt>
                <c:pt idx="7">
                  <c:v>3.0.1</c:v>
                </c:pt>
                <c:pt idx="8">
                  <c:v>3.0.2</c:v>
                </c:pt>
                <c:pt idx="9">
                  <c:v>3.1</c:v>
                </c:pt>
                <c:pt idx="10">
                  <c:v>3.1.1</c:v>
                </c:pt>
                <c:pt idx="11">
                  <c:v>3.1.2</c:v>
                </c:pt>
                <c:pt idx="12">
                  <c:v>3.2</c:v>
                </c:pt>
                <c:pt idx="13">
                  <c:v>3.2.1</c:v>
                </c:pt>
                <c:pt idx="14">
                  <c:v>3.2.2</c:v>
                </c:pt>
                <c:pt idx="15">
                  <c:v>3.3.1</c:v>
                </c:pt>
                <c:pt idx="16">
                  <c:v>3.3.1.1</c:v>
                </c:pt>
                <c:pt idx="17">
                  <c:v>3.3.2</c:v>
                </c:pt>
                <c:pt idx="18">
                  <c:v>3.3</c:v>
                </c:pt>
                <c:pt idx="19">
                  <c:v>3.4</c:v>
                </c:pt>
                <c:pt idx="20">
                  <c:v>3.4.1</c:v>
                </c:pt>
                <c:pt idx="21">
                  <c:v>3.4.2</c:v>
                </c:pt>
                <c:pt idx="22">
                  <c:v>3.5</c:v>
                </c:pt>
                <c:pt idx="23">
                  <c:v>3.5.1</c:v>
                </c:pt>
                <c:pt idx="24">
                  <c:v>3.5.2</c:v>
                </c:pt>
              </c:strCache>
            </c:strRef>
          </c:cat>
          <c:val>
            <c:numRef>
              <c:f>'error corrected'!$B$8:$Z$8</c:f>
              <c:numCache>
                <c:formatCode>General</c:formatCode>
                <c:ptCount val="25"/>
                <c:pt idx="0">
                  <c:v>8221</c:v>
                </c:pt>
                <c:pt idx="1">
                  <c:v>8162</c:v>
                </c:pt>
                <c:pt idx="2">
                  <c:v>5463</c:v>
                </c:pt>
                <c:pt idx="3">
                  <c:v>5471</c:v>
                </c:pt>
                <c:pt idx="4">
                  <c:v>5515</c:v>
                </c:pt>
                <c:pt idx="5">
                  <c:v>5560</c:v>
                </c:pt>
                <c:pt idx="6">
                  <c:v>7636</c:v>
                </c:pt>
                <c:pt idx="7">
                  <c:v>7585</c:v>
                </c:pt>
                <c:pt idx="8">
                  <c:v>7596</c:v>
                </c:pt>
                <c:pt idx="9">
                  <c:v>9318</c:v>
                </c:pt>
                <c:pt idx="10">
                  <c:v>9215</c:v>
                </c:pt>
                <c:pt idx="11">
                  <c:v>9209</c:v>
                </c:pt>
                <c:pt idx="12">
                  <c:v>10079</c:v>
                </c:pt>
                <c:pt idx="13">
                  <c:v>10093</c:v>
                </c:pt>
                <c:pt idx="14">
                  <c:v>10095</c:v>
                </c:pt>
                <c:pt idx="15">
                  <c:v>10038</c:v>
                </c:pt>
                <c:pt idx="16">
                  <c:v>10051</c:v>
                </c:pt>
                <c:pt idx="17">
                  <c:v>10290</c:v>
                </c:pt>
                <c:pt idx="18">
                  <c:v>10054</c:v>
                </c:pt>
                <c:pt idx="19">
                  <c:v>12352</c:v>
                </c:pt>
                <c:pt idx="20">
                  <c:v>12323</c:v>
                </c:pt>
                <c:pt idx="21">
                  <c:v>11449</c:v>
                </c:pt>
                <c:pt idx="22">
                  <c:v>10769</c:v>
                </c:pt>
                <c:pt idx="23">
                  <c:v>10772</c:v>
                </c:pt>
                <c:pt idx="24">
                  <c:v>10772</c:v>
                </c:pt>
              </c:numCache>
            </c:numRef>
          </c:val>
        </c:ser>
        <c:ser>
          <c:idx val="7"/>
          <c:order val="7"/>
          <c:tx>
            <c:strRef>
              <c:f>'error corrected'!$A$9</c:f>
              <c:strCache>
                <c:ptCount val="1"/>
                <c:pt idx="0">
                  <c:v>UNKNOWN</c:v>
                </c:pt>
              </c:strCache>
            </c:strRef>
          </c:tx>
          <c:spPr>
            <a:solidFill>
              <a:schemeClr val="accent6">
                <a:lumMod val="60000"/>
                <a:lumOff val="40000"/>
              </a:schemeClr>
            </a:solidFill>
          </c:spPr>
          <c:cat>
            <c:strRef>
              <c:f>'error corrected'!$B$1:$Z$1</c:f>
              <c:strCache>
                <c:ptCount val="25"/>
                <c:pt idx="0">
                  <c:v>2.0</c:v>
                </c:pt>
                <c:pt idx="1">
                  <c:v>2.0.1</c:v>
                </c:pt>
                <c:pt idx="2">
                  <c:v>2.1</c:v>
                </c:pt>
                <c:pt idx="3">
                  <c:v>2.1.1</c:v>
                </c:pt>
                <c:pt idx="4">
                  <c:v>2.1.2</c:v>
                </c:pt>
                <c:pt idx="5">
                  <c:v>2.1.3</c:v>
                </c:pt>
                <c:pt idx="6">
                  <c:v>3.0</c:v>
                </c:pt>
                <c:pt idx="7">
                  <c:v>3.0.1</c:v>
                </c:pt>
                <c:pt idx="8">
                  <c:v>3.0.2</c:v>
                </c:pt>
                <c:pt idx="9">
                  <c:v>3.1</c:v>
                </c:pt>
                <c:pt idx="10">
                  <c:v>3.1.1</c:v>
                </c:pt>
                <c:pt idx="11">
                  <c:v>3.1.2</c:v>
                </c:pt>
                <c:pt idx="12">
                  <c:v>3.2</c:v>
                </c:pt>
                <c:pt idx="13">
                  <c:v>3.2.1</c:v>
                </c:pt>
                <c:pt idx="14">
                  <c:v>3.2.2</c:v>
                </c:pt>
                <c:pt idx="15">
                  <c:v>3.3.1</c:v>
                </c:pt>
                <c:pt idx="16">
                  <c:v>3.3.1.1</c:v>
                </c:pt>
                <c:pt idx="17">
                  <c:v>3.3.2</c:v>
                </c:pt>
                <c:pt idx="18">
                  <c:v>3.3</c:v>
                </c:pt>
                <c:pt idx="19">
                  <c:v>3.4</c:v>
                </c:pt>
                <c:pt idx="20">
                  <c:v>3.4.1</c:v>
                </c:pt>
                <c:pt idx="21">
                  <c:v>3.4.2</c:v>
                </c:pt>
                <c:pt idx="22">
                  <c:v>3.5</c:v>
                </c:pt>
                <c:pt idx="23">
                  <c:v>3.5.1</c:v>
                </c:pt>
                <c:pt idx="24">
                  <c:v>3.5.2</c:v>
                </c:pt>
              </c:strCache>
            </c:strRef>
          </c:cat>
          <c:val>
            <c:numRef>
              <c:f>'error corrected'!$B$9:$Z$9</c:f>
              <c:numCache>
                <c:formatCode>General</c:formatCode>
                <c:ptCount val="25"/>
                <c:pt idx="0">
                  <c:v>482</c:v>
                </c:pt>
                <c:pt idx="1">
                  <c:v>399</c:v>
                </c:pt>
                <c:pt idx="2">
                  <c:v>53</c:v>
                </c:pt>
                <c:pt idx="3">
                  <c:v>54</c:v>
                </c:pt>
                <c:pt idx="4">
                  <c:v>80</c:v>
                </c:pt>
                <c:pt idx="5">
                  <c:v>84</c:v>
                </c:pt>
                <c:pt idx="6">
                  <c:v>311</c:v>
                </c:pt>
                <c:pt idx="7">
                  <c:v>199</c:v>
                </c:pt>
                <c:pt idx="8">
                  <c:v>199</c:v>
                </c:pt>
                <c:pt idx="9">
                  <c:v>176</c:v>
                </c:pt>
                <c:pt idx="10">
                  <c:v>106</c:v>
                </c:pt>
                <c:pt idx="11">
                  <c:v>105</c:v>
                </c:pt>
                <c:pt idx="12">
                  <c:v>109</c:v>
                </c:pt>
                <c:pt idx="13">
                  <c:v>110</c:v>
                </c:pt>
                <c:pt idx="14">
                  <c:v>110</c:v>
                </c:pt>
                <c:pt idx="15">
                  <c:v>110</c:v>
                </c:pt>
                <c:pt idx="16">
                  <c:v>109</c:v>
                </c:pt>
                <c:pt idx="17">
                  <c:v>109</c:v>
                </c:pt>
                <c:pt idx="18">
                  <c:v>109</c:v>
                </c:pt>
                <c:pt idx="19">
                  <c:v>134</c:v>
                </c:pt>
                <c:pt idx="20">
                  <c:v>133</c:v>
                </c:pt>
                <c:pt idx="21">
                  <c:v>129</c:v>
                </c:pt>
                <c:pt idx="22">
                  <c:v>127</c:v>
                </c:pt>
                <c:pt idx="23">
                  <c:v>128</c:v>
                </c:pt>
                <c:pt idx="24">
                  <c:v>128</c:v>
                </c:pt>
              </c:numCache>
            </c:numRef>
          </c:val>
        </c:ser>
        <c:dLbls>
          <c:showLegendKey val="0"/>
          <c:showVal val="0"/>
          <c:showCatName val="0"/>
          <c:showSerName val="0"/>
          <c:showPercent val="0"/>
          <c:showBubbleSize val="0"/>
        </c:dLbls>
        <c:axId val="89867008"/>
        <c:axId val="89868928"/>
      </c:areaChart>
      <c:catAx>
        <c:axId val="89867008"/>
        <c:scaling>
          <c:orientation val="minMax"/>
        </c:scaling>
        <c:delete val="0"/>
        <c:axPos val="b"/>
        <c:title>
          <c:tx>
            <c:rich>
              <a:bodyPr/>
              <a:lstStyle/>
              <a:p>
                <a:pPr>
                  <a:defRPr lang="ja-JP" sz="1800"/>
                </a:pPr>
                <a:r>
                  <a:rPr lang="en-US" altLang="ja-JP" sz="1800"/>
                  <a:t>Release Version</a:t>
                </a:r>
              </a:p>
            </c:rich>
          </c:tx>
          <c:layout/>
          <c:overlay val="0"/>
        </c:title>
        <c:majorTickMark val="out"/>
        <c:minorTickMark val="none"/>
        <c:tickLblPos val="nextTo"/>
        <c:txPr>
          <a:bodyPr/>
          <a:lstStyle/>
          <a:p>
            <a:pPr>
              <a:defRPr lang="ja-JP" sz="1400"/>
            </a:pPr>
            <a:endParaRPr lang="ja-JP"/>
          </a:p>
        </c:txPr>
        <c:crossAx val="89868928"/>
        <c:crosses val="autoZero"/>
        <c:auto val="1"/>
        <c:lblAlgn val="ctr"/>
        <c:lblOffset val="100"/>
        <c:noMultiLvlLbl val="0"/>
      </c:catAx>
      <c:valAx>
        <c:axId val="89868928"/>
        <c:scaling>
          <c:orientation val="minMax"/>
        </c:scaling>
        <c:delete val="0"/>
        <c:axPos val="l"/>
        <c:majorGridlines/>
        <c:title>
          <c:tx>
            <c:rich>
              <a:bodyPr rot="-5400000" vert="horz"/>
              <a:lstStyle/>
              <a:p>
                <a:pPr>
                  <a:defRPr lang="ja-JP" sz="1800"/>
                </a:pPr>
                <a:r>
                  <a:rPr lang="en-US" altLang="ja-JP" sz="1800"/>
                  <a:t>#files</a:t>
                </a:r>
                <a:endParaRPr lang="ja-JP" altLang="en-US" sz="1800"/>
              </a:p>
            </c:rich>
          </c:tx>
          <c:layout/>
          <c:overlay val="0"/>
        </c:title>
        <c:numFmt formatCode="General" sourceLinked="1"/>
        <c:majorTickMark val="out"/>
        <c:minorTickMark val="none"/>
        <c:tickLblPos val="nextTo"/>
        <c:txPr>
          <a:bodyPr/>
          <a:lstStyle/>
          <a:p>
            <a:pPr>
              <a:defRPr lang="ja-JP" sz="1400"/>
            </a:pPr>
            <a:endParaRPr lang="ja-JP"/>
          </a:p>
        </c:txPr>
        <c:crossAx val="89867008"/>
        <c:crosses val="autoZero"/>
        <c:crossBetween val="midCat"/>
      </c:valAx>
    </c:plotArea>
    <c:legend>
      <c:legendPos val="b"/>
      <c:layout/>
      <c:overlay val="0"/>
      <c:txPr>
        <a:bodyPr/>
        <a:lstStyle/>
        <a:p>
          <a:pPr>
            <a:defRPr lang="ja-JP" sz="2000"/>
          </a:pPr>
          <a:endParaRPr lang="ja-JP"/>
        </a:p>
      </c:txPr>
    </c:legend>
    <c:plotVisOnly val="1"/>
    <c:dispBlanksAs val="zero"/>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162113664363533"/>
          <c:y val="2.9206144788887882E-2"/>
          <c:w val="0.84569259199742886"/>
          <c:h val="0.7336661560673996"/>
        </c:manualLayout>
      </c:layout>
      <c:scatterChart>
        <c:scatterStyle val="lineMarker"/>
        <c:varyColors val="0"/>
        <c:ser>
          <c:idx val="0"/>
          <c:order val="0"/>
          <c:tx>
            <c:v>適合率</c:v>
          </c:tx>
          <c:spPr>
            <a:ln w="28575">
              <a:noFill/>
            </a:ln>
          </c:spPr>
          <c:marker>
            <c:symbol val="none"/>
          </c:marker>
          <c:xVal>
            <c:numRef>
              <c:f>Sheet2!$A$3:$A$29</c:f>
              <c:numCache>
                <c:formatCode>General</c:formatCode>
                <c:ptCount val="27"/>
                <c:pt idx="0">
                  <c:v>30</c:v>
                </c:pt>
                <c:pt idx="1">
                  <c:v>40</c:v>
                </c:pt>
                <c:pt idx="2">
                  <c:v>50</c:v>
                </c:pt>
                <c:pt idx="3">
                  <c:v>60</c:v>
                </c:pt>
                <c:pt idx="4">
                  <c:v>70</c:v>
                </c:pt>
                <c:pt idx="5">
                  <c:v>80</c:v>
                </c:pt>
                <c:pt idx="6">
                  <c:v>90</c:v>
                </c:pt>
                <c:pt idx="7">
                  <c:v>100</c:v>
                </c:pt>
                <c:pt idx="8">
                  <c:v>110</c:v>
                </c:pt>
                <c:pt idx="9">
                  <c:v>120</c:v>
                </c:pt>
                <c:pt idx="10">
                  <c:v>130</c:v>
                </c:pt>
                <c:pt idx="11">
                  <c:v>140</c:v>
                </c:pt>
                <c:pt idx="12">
                  <c:v>150</c:v>
                </c:pt>
                <c:pt idx="13">
                  <c:v>160</c:v>
                </c:pt>
                <c:pt idx="14">
                  <c:v>170</c:v>
                </c:pt>
                <c:pt idx="15">
                  <c:v>180</c:v>
                </c:pt>
                <c:pt idx="16">
                  <c:v>190</c:v>
                </c:pt>
                <c:pt idx="17">
                  <c:v>200</c:v>
                </c:pt>
                <c:pt idx="18">
                  <c:v>210</c:v>
                </c:pt>
                <c:pt idx="19">
                  <c:v>220</c:v>
                </c:pt>
                <c:pt idx="20">
                  <c:v>230</c:v>
                </c:pt>
                <c:pt idx="21">
                  <c:v>240</c:v>
                </c:pt>
                <c:pt idx="22">
                  <c:v>250</c:v>
                </c:pt>
                <c:pt idx="23">
                  <c:v>260</c:v>
                </c:pt>
                <c:pt idx="24">
                  <c:v>270</c:v>
                </c:pt>
                <c:pt idx="25">
                  <c:v>280</c:v>
                </c:pt>
                <c:pt idx="26">
                  <c:v>290</c:v>
                </c:pt>
              </c:numCache>
            </c:numRef>
          </c:xVal>
          <c:yVal>
            <c:numRef>
              <c:f>Sheet2!$F$3:$F$29</c:f>
              <c:numCache>
                <c:formatCode>General</c:formatCode>
                <c:ptCount val="27"/>
                <c:pt idx="0">
                  <c:v>0</c:v>
                </c:pt>
                <c:pt idx="1">
                  <c:v>0.21004460016968041</c:v>
                </c:pt>
                <c:pt idx="2">
                  <c:v>0.3329128147479184</c:v>
                </c:pt>
                <c:pt idx="3">
                  <c:v>0.42008920033936498</c:v>
                </c:pt>
                <c:pt idx="4">
                  <c:v>0.48770845831336385</c:v>
                </c:pt>
                <c:pt idx="5">
                  <c:v>0.54295741491759264</c:v>
                </c:pt>
                <c:pt idx="6">
                  <c:v>0.58966974213797352</c:v>
                </c:pt>
                <c:pt idx="7">
                  <c:v>0.63013380050904688</c:v>
                </c:pt>
                <c:pt idx="8">
                  <c:v>0.6658256294958369</c:v>
                </c:pt>
                <c:pt idx="9">
                  <c:v>0.69775305848305391</c:v>
                </c:pt>
                <c:pt idx="10">
                  <c:v>0.72663493115102162</c:v>
                </c:pt>
                <c:pt idx="11">
                  <c:v>0.75300201508727282</c:v>
                </c:pt>
                <c:pt idx="12">
                  <c:v>0.77725738104894659</c:v>
                </c:pt>
                <c:pt idx="13">
                  <c:v>0.79971434230765359</c:v>
                </c:pt>
                <c:pt idx="14">
                  <c:v>0.82062127306128496</c:v>
                </c:pt>
                <c:pt idx="15">
                  <c:v>0.84017840067872995</c:v>
                </c:pt>
                <c:pt idx="16">
                  <c:v>0.85854949819886184</c:v>
                </c:pt>
                <c:pt idx="17">
                  <c:v>0.87587022966551464</c:v>
                </c:pt>
                <c:pt idx="18">
                  <c:v>0.89225423611104571</c:v>
                </c:pt>
                <c:pt idx="19">
                  <c:v>0.90779765865273021</c:v>
                </c:pt>
                <c:pt idx="20">
                  <c:v>0.92258255688588586</c:v>
                </c:pt>
                <c:pt idx="21">
                  <c:v>0.93667953132070914</c:v>
                </c:pt>
                <c:pt idx="22">
                  <c:v>0.95014976240277993</c:v>
                </c:pt>
                <c:pt idx="23">
                  <c:v>0.96304661525695334</c:v>
                </c:pt>
                <c:pt idx="24">
                  <c:v>0.97541691662672769</c:v>
                </c:pt>
                <c:pt idx="25">
                  <c:v>0.98730198121862756</c:v>
                </c:pt>
                <c:pt idx="26">
                  <c:v>0.99873844424373615</c:v>
                </c:pt>
              </c:numCache>
            </c:numRef>
          </c:yVal>
          <c:smooth val="0"/>
        </c:ser>
        <c:dLbls>
          <c:showLegendKey val="0"/>
          <c:showVal val="0"/>
          <c:showCatName val="0"/>
          <c:showSerName val="0"/>
          <c:showPercent val="0"/>
          <c:showBubbleSize val="0"/>
        </c:dLbls>
        <c:axId val="87798144"/>
        <c:axId val="87800064"/>
      </c:scatterChart>
      <c:valAx>
        <c:axId val="87798144"/>
        <c:scaling>
          <c:orientation val="minMax"/>
          <c:max val="290"/>
          <c:min val="30"/>
        </c:scaling>
        <c:delete val="0"/>
        <c:axPos val="b"/>
        <c:title>
          <c:tx>
            <c:rich>
              <a:bodyPr/>
              <a:lstStyle/>
              <a:p>
                <a:pPr>
                  <a:defRPr/>
                </a:pPr>
                <a:r>
                  <a:rPr lang="ja-JP" altLang="en-US" dirty="0" smtClean="0"/>
                  <a:t>コード</a:t>
                </a:r>
                <a:r>
                  <a:rPr lang="ja-JP" dirty="0" smtClean="0"/>
                  <a:t>クローンメトリクス</a:t>
                </a:r>
                <a:r>
                  <a:rPr lang="ja-JP" dirty="0"/>
                  <a:t>の大きさ</a:t>
                </a:r>
              </a:p>
            </c:rich>
          </c:tx>
          <c:layout>
            <c:manualLayout>
              <c:xMode val="edge"/>
              <c:yMode val="edge"/>
              <c:x val="0.18405260505613275"/>
              <c:y val="0.91627039656994769"/>
            </c:manualLayout>
          </c:layout>
          <c:overlay val="0"/>
        </c:title>
        <c:numFmt formatCode="General" sourceLinked="1"/>
        <c:majorTickMark val="out"/>
        <c:minorTickMark val="none"/>
        <c:tickLblPos val="nextTo"/>
        <c:txPr>
          <a:bodyPr rot="-5400000" vert="horz"/>
          <a:lstStyle/>
          <a:p>
            <a:pPr>
              <a:defRPr/>
            </a:pPr>
            <a:endParaRPr lang="ja-JP"/>
          </a:p>
        </c:txPr>
        <c:crossAx val="87800064"/>
        <c:crosses val="autoZero"/>
        <c:crossBetween val="midCat"/>
        <c:majorUnit val="20"/>
      </c:valAx>
      <c:valAx>
        <c:axId val="87800064"/>
        <c:scaling>
          <c:orientation val="minMax"/>
          <c:max val="1"/>
        </c:scaling>
        <c:delete val="0"/>
        <c:axPos val="l"/>
        <c:majorGridlines/>
        <c:title>
          <c:tx>
            <c:rich>
              <a:bodyPr/>
              <a:lstStyle/>
              <a:p>
                <a:pPr>
                  <a:defRPr/>
                </a:pPr>
                <a:r>
                  <a:rPr lang="ja-JP" dirty="0" smtClean="0"/>
                  <a:t>割合</a:t>
                </a:r>
                <a:endParaRPr lang="ja-JP" dirty="0"/>
              </a:p>
            </c:rich>
          </c:tx>
          <c:layout>
            <c:manualLayout>
              <c:xMode val="edge"/>
              <c:yMode val="edge"/>
              <c:x val="9.1675065558013014E-3"/>
              <c:y val="0.37782022609081167"/>
            </c:manualLayout>
          </c:layout>
          <c:overlay val="0"/>
        </c:title>
        <c:numFmt formatCode="#,##0.0_);[Red]\(#,##0.0\)" sourceLinked="0"/>
        <c:majorTickMark val="out"/>
        <c:minorTickMark val="none"/>
        <c:tickLblPos val="nextTo"/>
        <c:crossAx val="87798144"/>
        <c:crosses val="autoZero"/>
        <c:crossBetween val="midCat"/>
      </c:valAx>
    </c:plotArea>
    <c:plotVisOnly val="1"/>
    <c:dispBlanksAs val="gap"/>
    <c:showDLblsOverMax val="0"/>
  </c:chart>
  <c:txPr>
    <a:bodyPr/>
    <a:lstStyle/>
    <a:p>
      <a:pPr>
        <a:defRPr sz="1800"/>
      </a:pPr>
      <a:endParaRPr lang="ja-JP"/>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Sheet2!$A$12</c:f>
              <c:strCache>
                <c:ptCount val="1"/>
                <c:pt idx="0">
                  <c:v>BSD2</c:v>
                </c:pt>
              </c:strCache>
            </c:strRef>
          </c:tx>
          <c:spPr>
            <a:ln>
              <a:solidFill>
                <a:srgbClr val="00B050"/>
              </a:solidFill>
            </a:ln>
          </c:spPr>
          <c:marker>
            <c:symbol val="none"/>
          </c:marker>
          <c:cat>
            <c:strRef>
              <c:f>Sheet2!$B$11:$AS$11</c:f>
              <c:strCache>
                <c:ptCount val="44"/>
                <c:pt idx="0">
                  <c:v>2.2.1</c:v>
                </c:pt>
                <c:pt idx="1">
                  <c:v>2.2.2</c:v>
                </c:pt>
                <c:pt idx="2">
                  <c:v>2.2.5</c:v>
                </c:pt>
                <c:pt idx="3">
                  <c:v>2.2.6</c:v>
                </c:pt>
                <c:pt idx="4">
                  <c:v>2.2.7</c:v>
                </c:pt>
                <c:pt idx="5">
                  <c:v>2.2.8</c:v>
                </c:pt>
                <c:pt idx="6">
                  <c:v>3.0.0</c:v>
                </c:pt>
                <c:pt idx="7">
                  <c:v>3.1.0</c:v>
                </c:pt>
                <c:pt idx="8">
                  <c:v>3.2.0</c:v>
                </c:pt>
                <c:pt idx="9">
                  <c:v>3.3.0</c:v>
                </c:pt>
                <c:pt idx="10">
                  <c:v>3.4.0</c:v>
                </c:pt>
                <c:pt idx="11">
                  <c:v>3.5.0</c:v>
                </c:pt>
                <c:pt idx="12">
                  <c:v>4.0.0</c:v>
                </c:pt>
                <c:pt idx="13">
                  <c:v>4.1.0</c:v>
                </c:pt>
                <c:pt idx="14">
                  <c:v>4.1.1</c:v>
                </c:pt>
                <c:pt idx="15">
                  <c:v>4.2.0</c:v>
                </c:pt>
                <c:pt idx="16">
                  <c:v>4.3.0</c:v>
                </c:pt>
                <c:pt idx="17">
                  <c:v>4.4.0</c:v>
                </c:pt>
                <c:pt idx="18">
                  <c:v>4.5.0</c:v>
                </c:pt>
                <c:pt idx="19">
                  <c:v>4.6.0</c:v>
                </c:pt>
                <c:pt idx="20">
                  <c:v>4.6.1</c:v>
                </c:pt>
                <c:pt idx="21">
                  <c:v>4.6.2</c:v>
                </c:pt>
                <c:pt idx="22">
                  <c:v>4.7.0</c:v>
                </c:pt>
                <c:pt idx="23">
                  <c:v>4.8.0</c:v>
                </c:pt>
                <c:pt idx="24">
                  <c:v>4.9.0</c:v>
                </c:pt>
                <c:pt idx="25">
                  <c:v>4.10.0</c:v>
                </c:pt>
                <c:pt idx="26">
                  <c:v>4.11.0</c:v>
                </c:pt>
                <c:pt idx="27">
                  <c:v>5.0.0</c:v>
                </c:pt>
                <c:pt idx="28">
                  <c:v>5.1.0</c:v>
                </c:pt>
                <c:pt idx="29">
                  <c:v>5.2.0</c:v>
                </c:pt>
                <c:pt idx="30">
                  <c:v>5.2.1</c:v>
                </c:pt>
                <c:pt idx="31">
                  <c:v>5.3.0</c:v>
                </c:pt>
                <c:pt idx="32">
                  <c:v>5.4.0</c:v>
                </c:pt>
                <c:pt idx="33">
                  <c:v>5.5.0</c:v>
                </c:pt>
                <c:pt idx="34">
                  <c:v>6.0.0</c:v>
                </c:pt>
                <c:pt idx="35">
                  <c:v>6.1.0</c:v>
                </c:pt>
                <c:pt idx="36">
                  <c:v>6.2.0</c:v>
                </c:pt>
                <c:pt idx="37">
                  <c:v>6.3.0</c:v>
                </c:pt>
                <c:pt idx="38">
                  <c:v>6.4.0</c:v>
                </c:pt>
                <c:pt idx="39">
                  <c:v>7.0.0</c:v>
                </c:pt>
                <c:pt idx="40">
                  <c:v>7.1.0</c:v>
                </c:pt>
                <c:pt idx="41">
                  <c:v>7.2.0</c:v>
                </c:pt>
                <c:pt idx="42">
                  <c:v>7.3.0</c:v>
                </c:pt>
                <c:pt idx="43">
                  <c:v>8.0.0</c:v>
                </c:pt>
              </c:strCache>
            </c:strRef>
          </c:cat>
          <c:val>
            <c:numRef>
              <c:f>Sheet2!$B$12:$AS$12</c:f>
              <c:numCache>
                <c:formatCode>General</c:formatCode>
                <c:ptCount val="44"/>
                <c:pt idx="0">
                  <c:v>0</c:v>
                </c:pt>
                <c:pt idx="1">
                  <c:v>0</c:v>
                </c:pt>
                <c:pt idx="2">
                  <c:v>2</c:v>
                </c:pt>
                <c:pt idx="3">
                  <c:v>8</c:v>
                </c:pt>
                <c:pt idx="4">
                  <c:v>0</c:v>
                </c:pt>
                <c:pt idx="5">
                  <c:v>1</c:v>
                </c:pt>
                <c:pt idx="6">
                  <c:v>91</c:v>
                </c:pt>
                <c:pt idx="7">
                  <c:v>55</c:v>
                </c:pt>
                <c:pt idx="8">
                  <c:v>7</c:v>
                </c:pt>
                <c:pt idx="9">
                  <c:v>7</c:v>
                </c:pt>
                <c:pt idx="10">
                  <c:v>7</c:v>
                </c:pt>
                <c:pt idx="11">
                  <c:v>0</c:v>
                </c:pt>
                <c:pt idx="12">
                  <c:v>78</c:v>
                </c:pt>
                <c:pt idx="13">
                  <c:v>151</c:v>
                </c:pt>
                <c:pt idx="14">
                  <c:v>9</c:v>
                </c:pt>
                <c:pt idx="15">
                  <c:v>-136</c:v>
                </c:pt>
                <c:pt idx="16">
                  <c:v>8</c:v>
                </c:pt>
                <c:pt idx="17">
                  <c:v>8</c:v>
                </c:pt>
                <c:pt idx="18">
                  <c:v>11</c:v>
                </c:pt>
                <c:pt idx="19">
                  <c:v>32</c:v>
                </c:pt>
                <c:pt idx="20">
                  <c:v>6</c:v>
                </c:pt>
                <c:pt idx="21">
                  <c:v>9</c:v>
                </c:pt>
                <c:pt idx="22">
                  <c:v>0</c:v>
                </c:pt>
                <c:pt idx="23">
                  <c:v>0</c:v>
                </c:pt>
                <c:pt idx="24">
                  <c:v>4</c:v>
                </c:pt>
                <c:pt idx="25">
                  <c:v>7</c:v>
                </c:pt>
                <c:pt idx="26">
                  <c:v>30</c:v>
                </c:pt>
                <c:pt idx="27">
                  <c:v>137</c:v>
                </c:pt>
                <c:pt idx="28">
                  <c:v>53</c:v>
                </c:pt>
                <c:pt idx="29">
                  <c:v>94</c:v>
                </c:pt>
                <c:pt idx="30">
                  <c:v>0</c:v>
                </c:pt>
                <c:pt idx="31">
                  <c:v>69</c:v>
                </c:pt>
                <c:pt idx="32">
                  <c:v>17</c:v>
                </c:pt>
                <c:pt idx="33">
                  <c:v>9</c:v>
                </c:pt>
                <c:pt idx="34">
                  <c:v>80</c:v>
                </c:pt>
                <c:pt idx="35">
                  <c:v>29</c:v>
                </c:pt>
                <c:pt idx="36">
                  <c:v>51</c:v>
                </c:pt>
                <c:pt idx="37">
                  <c:v>20</c:v>
                </c:pt>
                <c:pt idx="38">
                  <c:v>12</c:v>
                </c:pt>
                <c:pt idx="39">
                  <c:v>90</c:v>
                </c:pt>
                <c:pt idx="40">
                  <c:v>36</c:v>
                </c:pt>
                <c:pt idx="41">
                  <c:v>8</c:v>
                </c:pt>
                <c:pt idx="42">
                  <c:v>22</c:v>
                </c:pt>
                <c:pt idx="43">
                  <c:v>180</c:v>
                </c:pt>
              </c:numCache>
            </c:numRef>
          </c:val>
          <c:smooth val="0"/>
        </c:ser>
        <c:ser>
          <c:idx val="1"/>
          <c:order val="1"/>
          <c:tx>
            <c:strRef>
              <c:f>Sheet2!$A$13</c:f>
              <c:strCache>
                <c:ptCount val="1"/>
                <c:pt idx="0">
                  <c:v>BSD3</c:v>
                </c:pt>
              </c:strCache>
            </c:strRef>
          </c:tx>
          <c:spPr>
            <a:ln>
              <a:solidFill>
                <a:srgbClr val="0070C0"/>
              </a:solidFill>
            </a:ln>
          </c:spPr>
          <c:marker>
            <c:symbol val="none"/>
          </c:marker>
          <c:cat>
            <c:strRef>
              <c:f>Sheet2!$B$11:$AS$11</c:f>
              <c:strCache>
                <c:ptCount val="44"/>
                <c:pt idx="0">
                  <c:v>2.2.1</c:v>
                </c:pt>
                <c:pt idx="1">
                  <c:v>2.2.2</c:v>
                </c:pt>
                <c:pt idx="2">
                  <c:v>2.2.5</c:v>
                </c:pt>
                <c:pt idx="3">
                  <c:v>2.2.6</c:v>
                </c:pt>
                <c:pt idx="4">
                  <c:v>2.2.7</c:v>
                </c:pt>
                <c:pt idx="5">
                  <c:v>2.2.8</c:v>
                </c:pt>
                <c:pt idx="6">
                  <c:v>3.0.0</c:v>
                </c:pt>
                <c:pt idx="7">
                  <c:v>3.1.0</c:v>
                </c:pt>
                <c:pt idx="8">
                  <c:v>3.2.0</c:v>
                </c:pt>
                <c:pt idx="9">
                  <c:v>3.3.0</c:v>
                </c:pt>
                <c:pt idx="10">
                  <c:v>3.4.0</c:v>
                </c:pt>
                <c:pt idx="11">
                  <c:v>3.5.0</c:v>
                </c:pt>
                <c:pt idx="12">
                  <c:v>4.0.0</c:v>
                </c:pt>
                <c:pt idx="13">
                  <c:v>4.1.0</c:v>
                </c:pt>
                <c:pt idx="14">
                  <c:v>4.1.1</c:v>
                </c:pt>
                <c:pt idx="15">
                  <c:v>4.2.0</c:v>
                </c:pt>
                <c:pt idx="16">
                  <c:v>4.3.0</c:v>
                </c:pt>
                <c:pt idx="17">
                  <c:v>4.4.0</c:v>
                </c:pt>
                <c:pt idx="18">
                  <c:v>4.5.0</c:v>
                </c:pt>
                <c:pt idx="19">
                  <c:v>4.6.0</c:v>
                </c:pt>
                <c:pt idx="20">
                  <c:v>4.6.1</c:v>
                </c:pt>
                <c:pt idx="21">
                  <c:v>4.6.2</c:v>
                </c:pt>
                <c:pt idx="22">
                  <c:v>4.7.0</c:v>
                </c:pt>
                <c:pt idx="23">
                  <c:v>4.8.0</c:v>
                </c:pt>
                <c:pt idx="24">
                  <c:v>4.9.0</c:v>
                </c:pt>
                <c:pt idx="25">
                  <c:v>4.10.0</c:v>
                </c:pt>
                <c:pt idx="26">
                  <c:v>4.11.0</c:v>
                </c:pt>
                <c:pt idx="27">
                  <c:v>5.0.0</c:v>
                </c:pt>
                <c:pt idx="28">
                  <c:v>5.1.0</c:v>
                </c:pt>
                <c:pt idx="29">
                  <c:v>5.2.0</c:v>
                </c:pt>
                <c:pt idx="30">
                  <c:v>5.2.1</c:v>
                </c:pt>
                <c:pt idx="31">
                  <c:v>5.3.0</c:v>
                </c:pt>
                <c:pt idx="32">
                  <c:v>5.4.0</c:v>
                </c:pt>
                <c:pt idx="33">
                  <c:v>5.5.0</c:v>
                </c:pt>
                <c:pt idx="34">
                  <c:v>6.0.0</c:v>
                </c:pt>
                <c:pt idx="35">
                  <c:v>6.1.0</c:v>
                </c:pt>
                <c:pt idx="36">
                  <c:v>6.2.0</c:v>
                </c:pt>
                <c:pt idx="37">
                  <c:v>6.3.0</c:v>
                </c:pt>
                <c:pt idx="38">
                  <c:v>6.4.0</c:v>
                </c:pt>
                <c:pt idx="39">
                  <c:v>7.0.0</c:v>
                </c:pt>
                <c:pt idx="40">
                  <c:v>7.1.0</c:v>
                </c:pt>
                <c:pt idx="41">
                  <c:v>7.2.0</c:v>
                </c:pt>
                <c:pt idx="42">
                  <c:v>7.3.0</c:v>
                </c:pt>
                <c:pt idx="43">
                  <c:v>8.0.0</c:v>
                </c:pt>
              </c:strCache>
            </c:strRef>
          </c:cat>
          <c:val>
            <c:numRef>
              <c:f>Sheet2!$B$13:$AS$13</c:f>
              <c:numCache>
                <c:formatCode>General</c:formatCode>
                <c:ptCount val="44"/>
                <c:pt idx="0">
                  <c:v>0</c:v>
                </c:pt>
                <c:pt idx="1">
                  <c:v>0</c:v>
                </c:pt>
                <c:pt idx="2">
                  <c:v>0</c:v>
                </c:pt>
                <c:pt idx="3">
                  <c:v>3</c:v>
                </c:pt>
                <c:pt idx="4">
                  <c:v>1</c:v>
                </c:pt>
                <c:pt idx="5">
                  <c:v>1</c:v>
                </c:pt>
                <c:pt idx="6">
                  <c:v>16</c:v>
                </c:pt>
                <c:pt idx="7">
                  <c:v>7</c:v>
                </c:pt>
                <c:pt idx="8">
                  <c:v>-2</c:v>
                </c:pt>
                <c:pt idx="9">
                  <c:v>1</c:v>
                </c:pt>
                <c:pt idx="10">
                  <c:v>1</c:v>
                </c:pt>
                <c:pt idx="11">
                  <c:v>1</c:v>
                </c:pt>
                <c:pt idx="12">
                  <c:v>52</c:v>
                </c:pt>
                <c:pt idx="13">
                  <c:v>45</c:v>
                </c:pt>
                <c:pt idx="14">
                  <c:v>2</c:v>
                </c:pt>
                <c:pt idx="15">
                  <c:v>-41</c:v>
                </c:pt>
                <c:pt idx="16">
                  <c:v>-2</c:v>
                </c:pt>
                <c:pt idx="17">
                  <c:v>9</c:v>
                </c:pt>
                <c:pt idx="18">
                  <c:v>0</c:v>
                </c:pt>
                <c:pt idx="19">
                  <c:v>-1</c:v>
                </c:pt>
                <c:pt idx="20">
                  <c:v>3</c:v>
                </c:pt>
                <c:pt idx="21">
                  <c:v>8</c:v>
                </c:pt>
                <c:pt idx="22">
                  <c:v>0</c:v>
                </c:pt>
                <c:pt idx="23">
                  <c:v>0</c:v>
                </c:pt>
                <c:pt idx="24">
                  <c:v>8</c:v>
                </c:pt>
                <c:pt idx="25">
                  <c:v>12</c:v>
                </c:pt>
                <c:pt idx="26">
                  <c:v>1</c:v>
                </c:pt>
                <c:pt idx="27">
                  <c:v>70</c:v>
                </c:pt>
                <c:pt idx="28">
                  <c:v>5</c:v>
                </c:pt>
                <c:pt idx="29">
                  <c:v>27</c:v>
                </c:pt>
                <c:pt idx="30">
                  <c:v>0</c:v>
                </c:pt>
                <c:pt idx="31">
                  <c:v>237</c:v>
                </c:pt>
                <c:pt idx="32">
                  <c:v>-6</c:v>
                </c:pt>
                <c:pt idx="33">
                  <c:v>0</c:v>
                </c:pt>
                <c:pt idx="34">
                  <c:v>1</c:v>
                </c:pt>
                <c:pt idx="35">
                  <c:v>-13</c:v>
                </c:pt>
                <c:pt idx="36">
                  <c:v>9</c:v>
                </c:pt>
                <c:pt idx="37">
                  <c:v>16</c:v>
                </c:pt>
                <c:pt idx="38">
                  <c:v>0</c:v>
                </c:pt>
                <c:pt idx="39">
                  <c:v>-1</c:v>
                </c:pt>
                <c:pt idx="40">
                  <c:v>4</c:v>
                </c:pt>
                <c:pt idx="41">
                  <c:v>1</c:v>
                </c:pt>
                <c:pt idx="42">
                  <c:v>0</c:v>
                </c:pt>
                <c:pt idx="43">
                  <c:v>67</c:v>
                </c:pt>
              </c:numCache>
            </c:numRef>
          </c:val>
          <c:smooth val="0"/>
        </c:ser>
        <c:ser>
          <c:idx val="2"/>
          <c:order val="2"/>
          <c:tx>
            <c:strRef>
              <c:f>Sheet2!$A$14</c:f>
              <c:strCache>
                <c:ptCount val="1"/>
                <c:pt idx="0">
                  <c:v>BSD4</c:v>
                </c:pt>
              </c:strCache>
            </c:strRef>
          </c:tx>
          <c:spPr>
            <a:ln>
              <a:solidFill>
                <a:srgbClr val="FF0000"/>
              </a:solidFill>
            </a:ln>
          </c:spPr>
          <c:marker>
            <c:symbol val="none"/>
          </c:marker>
          <c:cat>
            <c:strRef>
              <c:f>Sheet2!$B$11:$AS$11</c:f>
              <c:strCache>
                <c:ptCount val="44"/>
                <c:pt idx="0">
                  <c:v>2.2.1</c:v>
                </c:pt>
                <c:pt idx="1">
                  <c:v>2.2.2</c:v>
                </c:pt>
                <c:pt idx="2">
                  <c:v>2.2.5</c:v>
                </c:pt>
                <c:pt idx="3">
                  <c:v>2.2.6</c:v>
                </c:pt>
                <c:pt idx="4">
                  <c:v>2.2.7</c:v>
                </c:pt>
                <c:pt idx="5">
                  <c:v>2.2.8</c:v>
                </c:pt>
                <c:pt idx="6">
                  <c:v>3.0.0</c:v>
                </c:pt>
                <c:pt idx="7">
                  <c:v>3.1.0</c:v>
                </c:pt>
                <c:pt idx="8">
                  <c:v>3.2.0</c:v>
                </c:pt>
                <c:pt idx="9">
                  <c:v>3.3.0</c:v>
                </c:pt>
                <c:pt idx="10">
                  <c:v>3.4.0</c:v>
                </c:pt>
                <c:pt idx="11">
                  <c:v>3.5.0</c:v>
                </c:pt>
                <c:pt idx="12">
                  <c:v>4.0.0</c:v>
                </c:pt>
                <c:pt idx="13">
                  <c:v>4.1.0</c:v>
                </c:pt>
                <c:pt idx="14">
                  <c:v>4.1.1</c:v>
                </c:pt>
                <c:pt idx="15">
                  <c:v>4.2.0</c:v>
                </c:pt>
                <c:pt idx="16">
                  <c:v>4.3.0</c:v>
                </c:pt>
                <c:pt idx="17">
                  <c:v>4.4.0</c:v>
                </c:pt>
                <c:pt idx="18">
                  <c:v>4.5.0</c:v>
                </c:pt>
                <c:pt idx="19">
                  <c:v>4.6.0</c:v>
                </c:pt>
                <c:pt idx="20">
                  <c:v>4.6.1</c:v>
                </c:pt>
                <c:pt idx="21">
                  <c:v>4.6.2</c:v>
                </c:pt>
                <c:pt idx="22">
                  <c:v>4.7.0</c:v>
                </c:pt>
                <c:pt idx="23">
                  <c:v>4.8.0</c:v>
                </c:pt>
                <c:pt idx="24">
                  <c:v>4.9.0</c:v>
                </c:pt>
                <c:pt idx="25">
                  <c:v>4.10.0</c:v>
                </c:pt>
                <c:pt idx="26">
                  <c:v>4.11.0</c:v>
                </c:pt>
                <c:pt idx="27">
                  <c:v>5.0.0</c:v>
                </c:pt>
                <c:pt idx="28">
                  <c:v>5.1.0</c:v>
                </c:pt>
                <c:pt idx="29">
                  <c:v>5.2.0</c:v>
                </c:pt>
                <c:pt idx="30">
                  <c:v>5.2.1</c:v>
                </c:pt>
                <c:pt idx="31">
                  <c:v>5.3.0</c:v>
                </c:pt>
                <c:pt idx="32">
                  <c:v>5.4.0</c:v>
                </c:pt>
                <c:pt idx="33">
                  <c:v>5.5.0</c:v>
                </c:pt>
                <c:pt idx="34">
                  <c:v>6.0.0</c:v>
                </c:pt>
                <c:pt idx="35">
                  <c:v>6.1.0</c:v>
                </c:pt>
                <c:pt idx="36">
                  <c:v>6.2.0</c:v>
                </c:pt>
                <c:pt idx="37">
                  <c:v>6.3.0</c:v>
                </c:pt>
                <c:pt idx="38">
                  <c:v>6.4.0</c:v>
                </c:pt>
                <c:pt idx="39">
                  <c:v>7.0.0</c:v>
                </c:pt>
                <c:pt idx="40">
                  <c:v>7.1.0</c:v>
                </c:pt>
                <c:pt idx="41">
                  <c:v>7.2.0</c:v>
                </c:pt>
                <c:pt idx="42">
                  <c:v>7.3.0</c:v>
                </c:pt>
                <c:pt idx="43">
                  <c:v>8.0.0</c:v>
                </c:pt>
              </c:strCache>
            </c:strRef>
          </c:cat>
          <c:val>
            <c:numRef>
              <c:f>Sheet2!$B$14:$AS$14</c:f>
              <c:numCache>
                <c:formatCode>General</c:formatCode>
                <c:ptCount val="44"/>
                <c:pt idx="0">
                  <c:v>-1</c:v>
                </c:pt>
                <c:pt idx="1">
                  <c:v>1</c:v>
                </c:pt>
                <c:pt idx="2">
                  <c:v>-1</c:v>
                </c:pt>
                <c:pt idx="3">
                  <c:v>0</c:v>
                </c:pt>
                <c:pt idx="4">
                  <c:v>1</c:v>
                </c:pt>
                <c:pt idx="5">
                  <c:v>2</c:v>
                </c:pt>
                <c:pt idx="6">
                  <c:v>15</c:v>
                </c:pt>
                <c:pt idx="7">
                  <c:v>23</c:v>
                </c:pt>
                <c:pt idx="8">
                  <c:v>3</c:v>
                </c:pt>
                <c:pt idx="9">
                  <c:v>2</c:v>
                </c:pt>
                <c:pt idx="10">
                  <c:v>11</c:v>
                </c:pt>
                <c:pt idx="11">
                  <c:v>0</c:v>
                </c:pt>
                <c:pt idx="12">
                  <c:v>33</c:v>
                </c:pt>
                <c:pt idx="13">
                  <c:v>58</c:v>
                </c:pt>
                <c:pt idx="14">
                  <c:v>1</c:v>
                </c:pt>
                <c:pt idx="15">
                  <c:v>-53</c:v>
                </c:pt>
                <c:pt idx="16">
                  <c:v>1</c:v>
                </c:pt>
                <c:pt idx="17">
                  <c:v>5</c:v>
                </c:pt>
                <c:pt idx="18">
                  <c:v>6</c:v>
                </c:pt>
                <c:pt idx="19">
                  <c:v>23</c:v>
                </c:pt>
                <c:pt idx="20">
                  <c:v>2</c:v>
                </c:pt>
                <c:pt idx="21">
                  <c:v>7</c:v>
                </c:pt>
                <c:pt idx="22">
                  <c:v>0</c:v>
                </c:pt>
                <c:pt idx="23">
                  <c:v>0</c:v>
                </c:pt>
                <c:pt idx="24">
                  <c:v>2</c:v>
                </c:pt>
                <c:pt idx="25">
                  <c:v>11</c:v>
                </c:pt>
                <c:pt idx="26">
                  <c:v>1</c:v>
                </c:pt>
                <c:pt idx="27">
                  <c:v>18</c:v>
                </c:pt>
                <c:pt idx="28">
                  <c:v>1</c:v>
                </c:pt>
                <c:pt idx="29">
                  <c:v>0</c:v>
                </c:pt>
                <c:pt idx="30">
                  <c:v>0</c:v>
                </c:pt>
                <c:pt idx="31">
                  <c:v>-250</c:v>
                </c:pt>
                <c:pt idx="32">
                  <c:v>5</c:v>
                </c:pt>
                <c:pt idx="33">
                  <c:v>1</c:v>
                </c:pt>
                <c:pt idx="34">
                  <c:v>31</c:v>
                </c:pt>
                <c:pt idx="35">
                  <c:v>1</c:v>
                </c:pt>
                <c:pt idx="36">
                  <c:v>2</c:v>
                </c:pt>
                <c:pt idx="37">
                  <c:v>2</c:v>
                </c:pt>
                <c:pt idx="38">
                  <c:v>0</c:v>
                </c:pt>
                <c:pt idx="39">
                  <c:v>-14</c:v>
                </c:pt>
                <c:pt idx="40">
                  <c:v>-7</c:v>
                </c:pt>
                <c:pt idx="41">
                  <c:v>1</c:v>
                </c:pt>
                <c:pt idx="42">
                  <c:v>-3</c:v>
                </c:pt>
                <c:pt idx="43">
                  <c:v>3</c:v>
                </c:pt>
              </c:numCache>
            </c:numRef>
          </c:val>
          <c:smooth val="0"/>
        </c:ser>
        <c:ser>
          <c:idx val="3"/>
          <c:order val="3"/>
          <c:tx>
            <c:strRef>
              <c:f>Sheet2!$A$15</c:f>
              <c:strCache>
                <c:ptCount val="1"/>
                <c:pt idx="0">
                  <c:v>InterACPILic</c:v>
                </c:pt>
              </c:strCache>
            </c:strRef>
          </c:tx>
          <c:marker>
            <c:symbol val="none"/>
          </c:marker>
          <c:cat>
            <c:strRef>
              <c:f>Sheet2!$B$11:$AS$11</c:f>
              <c:strCache>
                <c:ptCount val="44"/>
                <c:pt idx="0">
                  <c:v>2.2.1</c:v>
                </c:pt>
                <c:pt idx="1">
                  <c:v>2.2.2</c:v>
                </c:pt>
                <c:pt idx="2">
                  <c:v>2.2.5</c:v>
                </c:pt>
                <c:pt idx="3">
                  <c:v>2.2.6</c:v>
                </c:pt>
                <c:pt idx="4">
                  <c:v>2.2.7</c:v>
                </c:pt>
                <c:pt idx="5">
                  <c:v>2.2.8</c:v>
                </c:pt>
                <c:pt idx="6">
                  <c:v>3.0.0</c:v>
                </c:pt>
                <c:pt idx="7">
                  <c:v>3.1.0</c:v>
                </c:pt>
                <c:pt idx="8">
                  <c:v>3.2.0</c:v>
                </c:pt>
                <c:pt idx="9">
                  <c:v>3.3.0</c:v>
                </c:pt>
                <c:pt idx="10">
                  <c:v>3.4.0</c:v>
                </c:pt>
                <c:pt idx="11">
                  <c:v>3.5.0</c:v>
                </c:pt>
                <c:pt idx="12">
                  <c:v>4.0.0</c:v>
                </c:pt>
                <c:pt idx="13">
                  <c:v>4.1.0</c:v>
                </c:pt>
                <c:pt idx="14">
                  <c:v>4.1.1</c:v>
                </c:pt>
                <c:pt idx="15">
                  <c:v>4.2.0</c:v>
                </c:pt>
                <c:pt idx="16">
                  <c:v>4.3.0</c:v>
                </c:pt>
                <c:pt idx="17">
                  <c:v>4.4.0</c:v>
                </c:pt>
                <c:pt idx="18">
                  <c:v>4.5.0</c:v>
                </c:pt>
                <c:pt idx="19">
                  <c:v>4.6.0</c:v>
                </c:pt>
                <c:pt idx="20">
                  <c:v>4.6.1</c:v>
                </c:pt>
                <c:pt idx="21">
                  <c:v>4.6.2</c:v>
                </c:pt>
                <c:pt idx="22">
                  <c:v>4.7.0</c:v>
                </c:pt>
                <c:pt idx="23">
                  <c:v>4.8.0</c:v>
                </c:pt>
                <c:pt idx="24">
                  <c:v>4.9.0</c:v>
                </c:pt>
                <c:pt idx="25">
                  <c:v>4.10.0</c:v>
                </c:pt>
                <c:pt idx="26">
                  <c:v>4.11.0</c:v>
                </c:pt>
                <c:pt idx="27">
                  <c:v>5.0.0</c:v>
                </c:pt>
                <c:pt idx="28">
                  <c:v>5.1.0</c:v>
                </c:pt>
                <c:pt idx="29">
                  <c:v>5.2.0</c:v>
                </c:pt>
                <c:pt idx="30">
                  <c:v>5.2.1</c:v>
                </c:pt>
                <c:pt idx="31">
                  <c:v>5.3.0</c:v>
                </c:pt>
                <c:pt idx="32">
                  <c:v>5.4.0</c:v>
                </c:pt>
                <c:pt idx="33">
                  <c:v>5.5.0</c:v>
                </c:pt>
                <c:pt idx="34">
                  <c:v>6.0.0</c:v>
                </c:pt>
                <c:pt idx="35">
                  <c:v>6.1.0</c:v>
                </c:pt>
                <c:pt idx="36">
                  <c:v>6.2.0</c:v>
                </c:pt>
                <c:pt idx="37">
                  <c:v>6.3.0</c:v>
                </c:pt>
                <c:pt idx="38">
                  <c:v>6.4.0</c:v>
                </c:pt>
                <c:pt idx="39">
                  <c:v>7.0.0</c:v>
                </c:pt>
                <c:pt idx="40">
                  <c:v>7.1.0</c:v>
                </c:pt>
                <c:pt idx="41">
                  <c:v>7.2.0</c:v>
                </c:pt>
                <c:pt idx="42">
                  <c:v>7.3.0</c:v>
                </c:pt>
                <c:pt idx="43">
                  <c:v>8.0.0</c:v>
                </c:pt>
              </c:strCache>
            </c:strRef>
          </c:cat>
          <c:val>
            <c:numRef>
              <c:f>Sheet2!$B$15:$AS$15</c:f>
              <c:numCache>
                <c:formatCode>General</c:formatCode>
                <c:ptCount val="44"/>
                <c:pt idx="0">
                  <c:v>0</c:v>
                </c:pt>
                <c:pt idx="1">
                  <c:v>0</c:v>
                </c:pt>
                <c:pt idx="2">
                  <c:v>0</c:v>
                </c:pt>
                <c:pt idx="3">
                  <c:v>0</c:v>
                </c:pt>
                <c:pt idx="4">
                  <c:v>0</c:v>
                </c:pt>
                <c:pt idx="5">
                  <c:v>0</c:v>
                </c:pt>
                <c:pt idx="6">
                  <c:v>0</c:v>
                </c:pt>
                <c:pt idx="7">
                  <c:v>0</c:v>
                </c:pt>
                <c:pt idx="8">
                  <c:v>0</c:v>
                </c:pt>
                <c:pt idx="9">
                  <c:v>0</c:v>
                </c:pt>
                <c:pt idx="10">
                  <c:v>0</c:v>
                </c:pt>
                <c:pt idx="11">
                  <c:v>0</c:v>
                </c:pt>
                <c:pt idx="12">
                  <c:v>0</c:v>
                </c:pt>
                <c:pt idx="13">
                  <c:v>115</c:v>
                </c:pt>
                <c:pt idx="14">
                  <c:v>0</c:v>
                </c:pt>
                <c:pt idx="15">
                  <c:v>-115</c:v>
                </c:pt>
                <c:pt idx="16">
                  <c:v>0</c:v>
                </c:pt>
                <c:pt idx="17">
                  <c:v>0</c:v>
                </c:pt>
                <c:pt idx="18">
                  <c:v>0</c:v>
                </c:pt>
                <c:pt idx="19">
                  <c:v>0</c:v>
                </c:pt>
                <c:pt idx="20">
                  <c:v>0</c:v>
                </c:pt>
                <c:pt idx="21">
                  <c:v>0</c:v>
                </c:pt>
                <c:pt idx="22">
                  <c:v>0</c:v>
                </c:pt>
                <c:pt idx="23">
                  <c:v>0</c:v>
                </c:pt>
                <c:pt idx="24">
                  <c:v>0</c:v>
                </c:pt>
                <c:pt idx="25">
                  <c:v>0</c:v>
                </c:pt>
                <c:pt idx="26">
                  <c:v>115</c:v>
                </c:pt>
                <c:pt idx="27">
                  <c:v>-3</c:v>
                </c:pt>
                <c:pt idx="28">
                  <c:v>3</c:v>
                </c:pt>
                <c:pt idx="29">
                  <c:v>26</c:v>
                </c:pt>
                <c:pt idx="30">
                  <c:v>0</c:v>
                </c:pt>
                <c:pt idx="31">
                  <c:v>0</c:v>
                </c:pt>
                <c:pt idx="32">
                  <c:v>0</c:v>
                </c:pt>
                <c:pt idx="33">
                  <c:v>0</c:v>
                </c:pt>
                <c:pt idx="34">
                  <c:v>0</c:v>
                </c:pt>
                <c:pt idx="35">
                  <c:v>0</c:v>
                </c:pt>
                <c:pt idx="36">
                  <c:v>0</c:v>
                </c:pt>
                <c:pt idx="37">
                  <c:v>0</c:v>
                </c:pt>
                <c:pt idx="38">
                  <c:v>0</c:v>
                </c:pt>
                <c:pt idx="39">
                  <c:v>14</c:v>
                </c:pt>
                <c:pt idx="40">
                  <c:v>0</c:v>
                </c:pt>
                <c:pt idx="41">
                  <c:v>0</c:v>
                </c:pt>
                <c:pt idx="42">
                  <c:v>0</c:v>
                </c:pt>
                <c:pt idx="43">
                  <c:v>4</c:v>
                </c:pt>
              </c:numCache>
            </c:numRef>
          </c:val>
          <c:smooth val="0"/>
        </c:ser>
        <c:ser>
          <c:idx val="4"/>
          <c:order val="4"/>
          <c:tx>
            <c:strRef>
              <c:f>Sheet2!$A$16</c:f>
              <c:strCache>
                <c:ptCount val="1"/>
                <c:pt idx="0">
                  <c:v>CDDLic</c:v>
                </c:pt>
              </c:strCache>
            </c:strRef>
          </c:tx>
          <c:spPr>
            <a:ln>
              <a:solidFill>
                <a:schemeClr val="accent5"/>
              </a:solidFill>
            </a:ln>
          </c:spPr>
          <c:marker>
            <c:symbol val="none"/>
          </c:marker>
          <c:cat>
            <c:strRef>
              <c:f>Sheet2!$B$11:$AS$11</c:f>
              <c:strCache>
                <c:ptCount val="44"/>
                <c:pt idx="0">
                  <c:v>2.2.1</c:v>
                </c:pt>
                <c:pt idx="1">
                  <c:v>2.2.2</c:v>
                </c:pt>
                <c:pt idx="2">
                  <c:v>2.2.5</c:v>
                </c:pt>
                <c:pt idx="3">
                  <c:v>2.2.6</c:v>
                </c:pt>
                <c:pt idx="4">
                  <c:v>2.2.7</c:v>
                </c:pt>
                <c:pt idx="5">
                  <c:v>2.2.8</c:v>
                </c:pt>
                <c:pt idx="6">
                  <c:v>3.0.0</c:v>
                </c:pt>
                <c:pt idx="7">
                  <c:v>3.1.0</c:v>
                </c:pt>
                <c:pt idx="8">
                  <c:v>3.2.0</c:v>
                </c:pt>
                <c:pt idx="9">
                  <c:v>3.3.0</c:v>
                </c:pt>
                <c:pt idx="10">
                  <c:v>3.4.0</c:v>
                </c:pt>
                <c:pt idx="11">
                  <c:v>3.5.0</c:v>
                </c:pt>
                <c:pt idx="12">
                  <c:v>4.0.0</c:v>
                </c:pt>
                <c:pt idx="13">
                  <c:v>4.1.0</c:v>
                </c:pt>
                <c:pt idx="14">
                  <c:v>4.1.1</c:v>
                </c:pt>
                <c:pt idx="15">
                  <c:v>4.2.0</c:v>
                </c:pt>
                <c:pt idx="16">
                  <c:v>4.3.0</c:v>
                </c:pt>
                <c:pt idx="17">
                  <c:v>4.4.0</c:v>
                </c:pt>
                <c:pt idx="18">
                  <c:v>4.5.0</c:v>
                </c:pt>
                <c:pt idx="19">
                  <c:v>4.6.0</c:v>
                </c:pt>
                <c:pt idx="20">
                  <c:v>4.6.1</c:v>
                </c:pt>
                <c:pt idx="21">
                  <c:v>4.6.2</c:v>
                </c:pt>
                <c:pt idx="22">
                  <c:v>4.7.0</c:v>
                </c:pt>
                <c:pt idx="23">
                  <c:v>4.8.0</c:v>
                </c:pt>
                <c:pt idx="24">
                  <c:v>4.9.0</c:v>
                </c:pt>
                <c:pt idx="25">
                  <c:v>4.10.0</c:v>
                </c:pt>
                <c:pt idx="26">
                  <c:v>4.11.0</c:v>
                </c:pt>
                <c:pt idx="27">
                  <c:v>5.0.0</c:v>
                </c:pt>
                <c:pt idx="28">
                  <c:v>5.1.0</c:v>
                </c:pt>
                <c:pt idx="29">
                  <c:v>5.2.0</c:v>
                </c:pt>
                <c:pt idx="30">
                  <c:v>5.2.1</c:v>
                </c:pt>
                <c:pt idx="31">
                  <c:v>5.3.0</c:v>
                </c:pt>
                <c:pt idx="32">
                  <c:v>5.4.0</c:v>
                </c:pt>
                <c:pt idx="33">
                  <c:v>5.5.0</c:v>
                </c:pt>
                <c:pt idx="34">
                  <c:v>6.0.0</c:v>
                </c:pt>
                <c:pt idx="35">
                  <c:v>6.1.0</c:v>
                </c:pt>
                <c:pt idx="36">
                  <c:v>6.2.0</c:v>
                </c:pt>
                <c:pt idx="37">
                  <c:v>6.3.0</c:v>
                </c:pt>
                <c:pt idx="38">
                  <c:v>6.4.0</c:v>
                </c:pt>
                <c:pt idx="39">
                  <c:v>7.0.0</c:v>
                </c:pt>
                <c:pt idx="40">
                  <c:v>7.1.0</c:v>
                </c:pt>
                <c:pt idx="41">
                  <c:v>7.2.0</c:v>
                </c:pt>
                <c:pt idx="42">
                  <c:v>7.3.0</c:v>
                </c:pt>
                <c:pt idx="43">
                  <c:v>8.0.0</c:v>
                </c:pt>
              </c:strCache>
            </c:strRef>
          </c:cat>
          <c:val>
            <c:numRef>
              <c:f>Sheet2!$B$16:$AS$16</c:f>
              <c:numCache>
                <c:formatCode>General</c:formatCode>
                <c:ptCount val="44"/>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77</c:v>
                </c:pt>
                <c:pt idx="40">
                  <c:v>22</c:v>
                </c:pt>
                <c:pt idx="41">
                  <c:v>0</c:v>
                </c:pt>
                <c:pt idx="42">
                  <c:v>24</c:v>
                </c:pt>
                <c:pt idx="43">
                  <c:v>-6</c:v>
                </c:pt>
              </c:numCache>
            </c:numRef>
          </c:val>
          <c:smooth val="0"/>
        </c:ser>
        <c:dLbls>
          <c:showLegendKey val="0"/>
          <c:showVal val="0"/>
          <c:showCatName val="0"/>
          <c:showSerName val="0"/>
          <c:showPercent val="0"/>
          <c:showBubbleSize val="0"/>
        </c:dLbls>
        <c:marker val="1"/>
        <c:smooth val="0"/>
        <c:axId val="87985152"/>
        <c:axId val="87999616"/>
      </c:lineChart>
      <c:catAx>
        <c:axId val="87985152"/>
        <c:scaling>
          <c:orientation val="minMax"/>
        </c:scaling>
        <c:delete val="0"/>
        <c:axPos val="b"/>
        <c:title>
          <c:tx>
            <c:rich>
              <a:bodyPr/>
              <a:lstStyle/>
              <a:p>
                <a:pPr>
                  <a:defRPr sz="1800"/>
                </a:pPr>
                <a:r>
                  <a:rPr lang="en-US" altLang="ja-JP" sz="1800"/>
                  <a:t>Release</a:t>
                </a:r>
                <a:r>
                  <a:rPr lang="en-US" altLang="ja-JP" sz="1800" baseline="0"/>
                  <a:t> Version</a:t>
                </a:r>
                <a:endParaRPr lang="ja-JP" altLang="en-US" sz="1800"/>
              </a:p>
            </c:rich>
          </c:tx>
          <c:layout/>
          <c:overlay val="0"/>
        </c:title>
        <c:majorTickMark val="out"/>
        <c:minorTickMark val="none"/>
        <c:tickLblPos val="nextTo"/>
        <c:txPr>
          <a:bodyPr/>
          <a:lstStyle/>
          <a:p>
            <a:pPr>
              <a:defRPr sz="1400"/>
            </a:pPr>
            <a:endParaRPr lang="ja-JP"/>
          </a:p>
        </c:txPr>
        <c:crossAx val="87999616"/>
        <c:crosses val="autoZero"/>
        <c:auto val="1"/>
        <c:lblAlgn val="ctr"/>
        <c:lblOffset val="100"/>
        <c:noMultiLvlLbl val="0"/>
      </c:catAx>
      <c:valAx>
        <c:axId val="87999616"/>
        <c:scaling>
          <c:orientation val="minMax"/>
        </c:scaling>
        <c:delete val="0"/>
        <c:axPos val="l"/>
        <c:majorGridlines/>
        <c:title>
          <c:tx>
            <c:rich>
              <a:bodyPr rot="-5400000" vert="horz"/>
              <a:lstStyle/>
              <a:p>
                <a:pPr>
                  <a:defRPr sz="1800"/>
                </a:pPr>
                <a:r>
                  <a:rPr lang="en-US" altLang="ja-JP" sz="1800"/>
                  <a:t>#Files</a:t>
                </a:r>
                <a:endParaRPr lang="ja-JP" altLang="en-US" sz="1800"/>
              </a:p>
            </c:rich>
          </c:tx>
          <c:layout/>
          <c:overlay val="0"/>
        </c:title>
        <c:numFmt formatCode="General" sourceLinked="1"/>
        <c:majorTickMark val="out"/>
        <c:minorTickMark val="none"/>
        <c:tickLblPos val="nextTo"/>
        <c:txPr>
          <a:bodyPr/>
          <a:lstStyle/>
          <a:p>
            <a:pPr>
              <a:defRPr sz="1400"/>
            </a:pPr>
            <a:endParaRPr lang="ja-JP"/>
          </a:p>
        </c:txPr>
        <c:crossAx val="87985152"/>
        <c:crosses val="autoZero"/>
        <c:crossBetween val="between"/>
      </c:valAx>
    </c:plotArea>
    <c:legend>
      <c:legendPos val="b"/>
      <c:layout/>
      <c:overlay val="0"/>
      <c:txPr>
        <a:bodyPr/>
        <a:lstStyle/>
        <a:p>
          <a:pPr>
            <a:defRPr sz="1600"/>
          </a:pPr>
          <a:endParaRPr lang="ja-JP"/>
        </a:p>
      </c:tx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v>適合率</c:v>
          </c:tx>
          <c:spPr>
            <a:ln w="28575">
              <a:noFill/>
            </a:ln>
          </c:spPr>
          <c:marker>
            <c:symbol val="x"/>
            <c:size val="5"/>
            <c:spPr>
              <a:solidFill>
                <a:schemeClr val="tx1"/>
              </a:solidFill>
              <a:ln>
                <a:solidFill>
                  <a:srgbClr val="00B0F0"/>
                </a:solidFill>
              </a:ln>
            </c:spPr>
          </c:marker>
          <c:xVal>
            <c:numRef>
              <c:f>num_nonpla!$AC$3:$AC$23</c:f>
              <c:numCache>
                <c:formatCode>General</c:formatCode>
                <c:ptCount val="21"/>
                <c:pt idx="0">
                  <c:v>0</c:v>
                </c:pt>
                <c:pt idx="1">
                  <c:v>0.05</c:v>
                </c:pt>
                <c:pt idx="2">
                  <c:v>0.1</c:v>
                </c:pt>
                <c:pt idx="3">
                  <c:v>0.15000000000000022</c:v>
                </c:pt>
                <c:pt idx="4">
                  <c:v>0.2</c:v>
                </c:pt>
                <c:pt idx="5">
                  <c:v>0.25</c:v>
                </c:pt>
                <c:pt idx="6">
                  <c:v>0.30000000000000032</c:v>
                </c:pt>
                <c:pt idx="7">
                  <c:v>0.35000000000000031</c:v>
                </c:pt>
                <c:pt idx="8">
                  <c:v>0.4</c:v>
                </c:pt>
                <c:pt idx="9">
                  <c:v>0.45</c:v>
                </c:pt>
                <c:pt idx="10">
                  <c:v>0.5</c:v>
                </c:pt>
                <c:pt idx="11">
                  <c:v>0.55000000000000004</c:v>
                </c:pt>
                <c:pt idx="12">
                  <c:v>0.60000000000000064</c:v>
                </c:pt>
                <c:pt idx="13">
                  <c:v>0.65000000000000113</c:v>
                </c:pt>
                <c:pt idx="14">
                  <c:v>0.70000000000000062</c:v>
                </c:pt>
                <c:pt idx="15">
                  <c:v>0.750000000000001</c:v>
                </c:pt>
                <c:pt idx="16">
                  <c:v>0.8</c:v>
                </c:pt>
                <c:pt idx="17">
                  <c:v>0.85000000000000064</c:v>
                </c:pt>
                <c:pt idx="18">
                  <c:v>0.9</c:v>
                </c:pt>
                <c:pt idx="19">
                  <c:v>0.95000000000000062</c:v>
                </c:pt>
                <c:pt idx="20">
                  <c:v>1</c:v>
                </c:pt>
              </c:numCache>
            </c:numRef>
          </c:xVal>
          <c:yVal>
            <c:numRef>
              <c:f>num_nonpla!$AH$3:$AH$23</c:f>
              <c:numCache>
                <c:formatCode>General</c:formatCode>
                <c:ptCount val="21"/>
                <c:pt idx="0">
                  <c:v>0</c:v>
                </c:pt>
                <c:pt idx="1">
                  <c:v>0.99343955014058105</c:v>
                </c:pt>
                <c:pt idx="2">
                  <c:v>0.98382749326145569</c:v>
                </c:pt>
                <c:pt idx="3">
                  <c:v>0.9804270462633452</c:v>
                </c:pt>
                <c:pt idx="4">
                  <c:v>0.9778368794326241</c:v>
                </c:pt>
                <c:pt idx="5">
                  <c:v>0.97438162544169615</c:v>
                </c:pt>
                <c:pt idx="6">
                  <c:v>0.95750216825672041</c:v>
                </c:pt>
                <c:pt idx="7">
                  <c:v>0.95419187554019214</c:v>
                </c:pt>
                <c:pt idx="8">
                  <c:v>0.95172413793103461</c:v>
                </c:pt>
                <c:pt idx="9">
                  <c:v>0.95008605851979433</c:v>
                </c:pt>
                <c:pt idx="10">
                  <c:v>0.94926913155631987</c:v>
                </c:pt>
                <c:pt idx="11">
                  <c:v>0.94926913155631987</c:v>
                </c:pt>
                <c:pt idx="12">
                  <c:v>0.94845360824742253</c:v>
                </c:pt>
                <c:pt idx="13">
                  <c:v>0.93877551020408356</c:v>
                </c:pt>
                <c:pt idx="14">
                  <c:v>0.93322062552831864</c:v>
                </c:pt>
                <c:pt idx="15">
                  <c:v>0.93086003372681281</c:v>
                </c:pt>
                <c:pt idx="16">
                  <c:v>0.92929292929292817</c:v>
                </c:pt>
                <c:pt idx="17">
                  <c:v>0.92384937238493836</c:v>
                </c:pt>
                <c:pt idx="18">
                  <c:v>0.92076730608840762</c:v>
                </c:pt>
                <c:pt idx="19">
                  <c:v>0.91846921797004988</c:v>
                </c:pt>
                <c:pt idx="20">
                  <c:v>0.90122448979591729</c:v>
                </c:pt>
              </c:numCache>
            </c:numRef>
          </c:yVal>
          <c:smooth val="0"/>
        </c:ser>
        <c:dLbls>
          <c:showLegendKey val="0"/>
          <c:showVal val="0"/>
          <c:showCatName val="0"/>
          <c:showSerName val="0"/>
          <c:showPercent val="0"/>
          <c:showBubbleSize val="0"/>
        </c:dLbls>
        <c:axId val="90312064"/>
        <c:axId val="90331008"/>
      </c:scatterChart>
      <c:valAx>
        <c:axId val="90312064"/>
        <c:scaling>
          <c:orientation val="minMax"/>
          <c:max val="1"/>
          <c:min val="0"/>
        </c:scaling>
        <c:delete val="0"/>
        <c:axPos val="b"/>
        <c:title>
          <c:tx>
            <c:rich>
              <a:bodyPr/>
              <a:lstStyle/>
              <a:p>
                <a:pPr>
                  <a:defRPr sz="1800"/>
                </a:pPr>
                <a:r>
                  <a:rPr lang="ja-JP" altLang="en-US" sz="1800"/>
                  <a:t>部分類似度</a:t>
                </a:r>
              </a:p>
            </c:rich>
          </c:tx>
          <c:layout/>
          <c:overlay val="0"/>
        </c:title>
        <c:numFmt formatCode="General" sourceLinked="1"/>
        <c:majorTickMark val="none"/>
        <c:minorTickMark val="none"/>
        <c:tickLblPos val="nextTo"/>
        <c:txPr>
          <a:bodyPr/>
          <a:lstStyle/>
          <a:p>
            <a:pPr>
              <a:defRPr sz="1400"/>
            </a:pPr>
            <a:endParaRPr lang="ja-JP"/>
          </a:p>
        </c:txPr>
        <c:crossAx val="90331008"/>
        <c:crosses val="autoZero"/>
        <c:crossBetween val="midCat"/>
      </c:valAx>
      <c:valAx>
        <c:axId val="90331008"/>
        <c:scaling>
          <c:orientation val="minMax"/>
          <c:max val="1"/>
          <c:min val="0"/>
        </c:scaling>
        <c:delete val="0"/>
        <c:axPos val="l"/>
        <c:majorGridlines/>
        <c:title>
          <c:tx>
            <c:rich>
              <a:bodyPr/>
              <a:lstStyle/>
              <a:p>
                <a:pPr>
                  <a:defRPr sz="1800"/>
                </a:pPr>
                <a:r>
                  <a:rPr lang="ja-JP" altLang="en-US" sz="1800"/>
                  <a:t>割合</a:t>
                </a:r>
              </a:p>
            </c:rich>
          </c:tx>
          <c:layout/>
          <c:overlay val="0"/>
        </c:title>
        <c:numFmt formatCode="General" sourceLinked="1"/>
        <c:majorTickMark val="none"/>
        <c:minorTickMark val="none"/>
        <c:tickLblPos val="nextTo"/>
        <c:txPr>
          <a:bodyPr/>
          <a:lstStyle/>
          <a:p>
            <a:pPr>
              <a:defRPr sz="1600"/>
            </a:pPr>
            <a:endParaRPr lang="ja-JP"/>
          </a:p>
        </c:txPr>
        <c:crossAx val="90312064"/>
        <c:crosses val="autoZero"/>
        <c:crossBetween val="midCat"/>
      </c:valAx>
    </c:plotArea>
    <c:legend>
      <c:legendPos val="r"/>
      <c:layout/>
      <c:overlay val="0"/>
      <c:txPr>
        <a:bodyPr/>
        <a:lstStyle/>
        <a:p>
          <a:pPr>
            <a:defRPr sz="1600"/>
          </a:pPr>
          <a:endParaRPr lang="ja-JP"/>
        </a:p>
      </c:txPr>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3076142" cy="511649"/>
          </a:xfrm>
          <a:prstGeom prst="rect">
            <a:avLst/>
          </a:prstGeom>
        </p:spPr>
        <p:txBody>
          <a:bodyPr vert="horz" lIns="94650" tIns="47325" rIns="94650" bIns="4732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4021505" y="0"/>
            <a:ext cx="3076142" cy="511649"/>
          </a:xfrm>
          <a:prstGeom prst="rect">
            <a:avLst/>
          </a:prstGeom>
        </p:spPr>
        <p:txBody>
          <a:bodyPr vert="horz" lIns="94650" tIns="47325" rIns="94650" bIns="47325" rtlCol="0"/>
          <a:lstStyle>
            <a:lvl1pPr algn="r">
              <a:defRPr sz="1200"/>
            </a:lvl1pPr>
          </a:lstStyle>
          <a:p>
            <a:fld id="{FE2F5FA0-9BCC-4EC3-B9BA-2C26B5684BE7}" type="datetimeFigureOut">
              <a:rPr kumimoji="1" lang="ja-JP" altLang="en-US" smtClean="0"/>
              <a:t>2011/7/6</a:t>
            </a:fld>
            <a:endParaRPr kumimoji="1" lang="ja-JP" altLang="en-US"/>
          </a:p>
        </p:txBody>
      </p:sp>
      <p:sp>
        <p:nvSpPr>
          <p:cNvPr id="4" name="フッター プレースホルダー 3"/>
          <p:cNvSpPr>
            <a:spLocks noGrp="1"/>
          </p:cNvSpPr>
          <p:nvPr>
            <p:ph type="ftr" sz="quarter" idx="2"/>
          </p:nvPr>
        </p:nvSpPr>
        <p:spPr>
          <a:xfrm>
            <a:off x="3" y="9721333"/>
            <a:ext cx="3076142" cy="511648"/>
          </a:xfrm>
          <a:prstGeom prst="rect">
            <a:avLst/>
          </a:prstGeom>
        </p:spPr>
        <p:txBody>
          <a:bodyPr vert="horz" lIns="94650" tIns="47325" rIns="94650" bIns="4732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4021505" y="9721333"/>
            <a:ext cx="3076142" cy="511648"/>
          </a:xfrm>
          <a:prstGeom prst="rect">
            <a:avLst/>
          </a:prstGeom>
        </p:spPr>
        <p:txBody>
          <a:bodyPr vert="horz" lIns="94650" tIns="47325" rIns="94650" bIns="47325" rtlCol="0" anchor="b"/>
          <a:lstStyle>
            <a:lvl1pPr algn="r">
              <a:defRPr sz="1200"/>
            </a:lvl1pPr>
          </a:lstStyle>
          <a:p>
            <a:fld id="{8DF5A211-AD99-4AE5-BEA6-BA406684EDA6}" type="slidenum">
              <a:rPr kumimoji="1" lang="ja-JP" altLang="en-US" smtClean="0"/>
              <a:t>‹#›</a:t>
            </a:fld>
            <a:endParaRPr kumimoji="1" lang="ja-JP" altLang="en-US"/>
          </a:p>
        </p:txBody>
      </p:sp>
    </p:spTree>
    <p:extLst>
      <p:ext uri="{BB962C8B-B14F-4D97-AF65-F5344CB8AC3E}">
        <p14:creationId xmlns:p14="http://schemas.microsoft.com/office/powerpoint/2010/main" val="40955390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3076363" cy="511731"/>
          </a:xfrm>
          <a:prstGeom prst="rect">
            <a:avLst/>
          </a:prstGeom>
        </p:spPr>
        <p:txBody>
          <a:bodyPr vert="horz" lIns="94650" tIns="47325" rIns="94650" bIns="47325"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1296" y="1"/>
            <a:ext cx="3076363" cy="511731"/>
          </a:xfrm>
          <a:prstGeom prst="rect">
            <a:avLst/>
          </a:prstGeom>
        </p:spPr>
        <p:txBody>
          <a:bodyPr vert="horz" lIns="94650" tIns="47325" rIns="94650" bIns="47325" rtlCol="0"/>
          <a:lstStyle>
            <a:lvl1pPr algn="r">
              <a:defRPr sz="1200"/>
            </a:lvl1pPr>
          </a:lstStyle>
          <a:p>
            <a:fld id="{705FF3AD-D857-40B1-94AF-4E297B941AC5}" type="datetimeFigureOut">
              <a:rPr kumimoji="1" lang="ja-JP" altLang="en-US" smtClean="0"/>
              <a:t>2011/7/6</a:t>
            </a:fld>
            <a:endParaRPr kumimoji="1" lang="ja-JP" altLang="en-US"/>
          </a:p>
        </p:txBody>
      </p:sp>
      <p:sp>
        <p:nvSpPr>
          <p:cNvPr id="4" name="スライド イメージ プレースホルダー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4650" tIns="47325" rIns="94650" bIns="47325" rtlCol="0" anchor="ctr"/>
          <a:lstStyle/>
          <a:p>
            <a:endParaRPr lang="ja-JP" altLang="en-US"/>
          </a:p>
        </p:txBody>
      </p:sp>
      <p:sp>
        <p:nvSpPr>
          <p:cNvPr id="5" name="ノート プレースホルダー 4"/>
          <p:cNvSpPr>
            <a:spLocks noGrp="1"/>
          </p:cNvSpPr>
          <p:nvPr>
            <p:ph type="body" sz="quarter" idx="3"/>
          </p:nvPr>
        </p:nvSpPr>
        <p:spPr>
          <a:xfrm>
            <a:off x="709931" y="4861442"/>
            <a:ext cx="5679440" cy="4605576"/>
          </a:xfrm>
          <a:prstGeom prst="rect">
            <a:avLst/>
          </a:prstGeom>
        </p:spPr>
        <p:txBody>
          <a:bodyPr vert="horz" lIns="94650" tIns="47325" rIns="94650" bIns="4732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3" y="9721109"/>
            <a:ext cx="3076363" cy="511731"/>
          </a:xfrm>
          <a:prstGeom prst="rect">
            <a:avLst/>
          </a:prstGeom>
        </p:spPr>
        <p:txBody>
          <a:bodyPr vert="horz" lIns="94650" tIns="47325" rIns="94650" bIns="4732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1296" y="9721109"/>
            <a:ext cx="3076363" cy="511731"/>
          </a:xfrm>
          <a:prstGeom prst="rect">
            <a:avLst/>
          </a:prstGeom>
        </p:spPr>
        <p:txBody>
          <a:bodyPr vert="horz" lIns="94650" tIns="47325" rIns="94650" bIns="47325" rtlCol="0" anchor="b"/>
          <a:lstStyle>
            <a:lvl1pPr algn="r">
              <a:defRPr sz="1200"/>
            </a:lvl1pPr>
          </a:lstStyle>
          <a:p>
            <a:fld id="{5DD881DB-E73C-4981-A406-CBA6DA1AC40C}" type="slidenum">
              <a:rPr kumimoji="1" lang="ja-JP" altLang="en-US" smtClean="0"/>
              <a:t>‹#›</a:t>
            </a:fld>
            <a:endParaRPr kumimoji="1" lang="ja-JP" altLang="en-US"/>
          </a:p>
        </p:txBody>
      </p:sp>
    </p:spTree>
    <p:extLst>
      <p:ext uri="{BB962C8B-B14F-4D97-AF65-F5344CB8AC3E}">
        <p14:creationId xmlns:p14="http://schemas.microsoft.com/office/powerpoint/2010/main" val="264037697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DD881DB-E73C-4981-A406-CBA6DA1AC40C}" type="slidenum">
              <a:rPr kumimoji="1" lang="ja-JP" altLang="en-US" smtClean="0"/>
              <a:t>1</a:t>
            </a:fld>
            <a:endParaRPr kumimoji="1" lang="ja-JP" altLang="en-US"/>
          </a:p>
        </p:txBody>
      </p:sp>
    </p:spTree>
    <p:extLst>
      <p:ext uri="{BB962C8B-B14F-4D97-AF65-F5344CB8AC3E}">
        <p14:creationId xmlns:p14="http://schemas.microsoft.com/office/powerpoint/2010/main" val="22927458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A11E163F-E71D-41CD-8CE2-48C23C636704}" type="slidenum">
              <a:rPr kumimoji="1" lang="ja-JP" altLang="en-US" smtClean="0"/>
              <a:pPr/>
              <a:t>19</a:t>
            </a:fld>
            <a:endParaRPr kumimoji="1" lang="ja-JP" altLang="en-US"/>
          </a:p>
        </p:txBody>
      </p:sp>
    </p:spTree>
    <p:extLst>
      <p:ext uri="{BB962C8B-B14F-4D97-AF65-F5344CB8AC3E}">
        <p14:creationId xmlns:p14="http://schemas.microsoft.com/office/powerpoint/2010/main" val="17351030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11E163F-E71D-41CD-8CE2-48C23C636704}" type="slidenum">
              <a:rPr kumimoji="1" lang="ja-JP" altLang="en-US" smtClean="0"/>
              <a:pPr/>
              <a:t>20</a:t>
            </a:fld>
            <a:endParaRPr kumimoji="1" lang="ja-JP" altLang="en-US"/>
          </a:p>
        </p:txBody>
      </p:sp>
    </p:spTree>
    <p:extLst>
      <p:ext uri="{BB962C8B-B14F-4D97-AF65-F5344CB8AC3E}">
        <p14:creationId xmlns:p14="http://schemas.microsoft.com/office/powerpoint/2010/main" val="12652920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46495">
              <a:defRPr/>
            </a:pPr>
            <a:endParaRPr lang="en-US" altLang="ja-JP" dirty="0"/>
          </a:p>
        </p:txBody>
      </p:sp>
      <p:sp>
        <p:nvSpPr>
          <p:cNvPr id="4" name="スライド番号プレースホルダー 3"/>
          <p:cNvSpPr>
            <a:spLocks noGrp="1"/>
          </p:cNvSpPr>
          <p:nvPr>
            <p:ph type="sldNum" sz="quarter" idx="10"/>
          </p:nvPr>
        </p:nvSpPr>
        <p:spPr/>
        <p:txBody>
          <a:bodyPr/>
          <a:lstStyle/>
          <a:p>
            <a:fld id="{A11E163F-E71D-41CD-8CE2-48C23C636704}" type="slidenum">
              <a:rPr kumimoji="1" lang="ja-JP" altLang="en-US" smtClean="0"/>
              <a:pPr/>
              <a:t>21</a:t>
            </a:fld>
            <a:endParaRPr kumimoji="1" lang="ja-JP" altLang="en-US"/>
          </a:p>
        </p:txBody>
      </p:sp>
    </p:spTree>
    <p:extLst>
      <p:ext uri="{BB962C8B-B14F-4D97-AF65-F5344CB8AC3E}">
        <p14:creationId xmlns:p14="http://schemas.microsoft.com/office/powerpoint/2010/main" val="33013210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46495">
              <a:defRPr/>
            </a:pPr>
            <a:endParaRPr lang="en-US" altLang="ja-JP" dirty="0"/>
          </a:p>
        </p:txBody>
      </p:sp>
      <p:sp>
        <p:nvSpPr>
          <p:cNvPr id="4" name="スライド番号プレースホルダー 3"/>
          <p:cNvSpPr>
            <a:spLocks noGrp="1"/>
          </p:cNvSpPr>
          <p:nvPr>
            <p:ph type="sldNum" sz="quarter" idx="10"/>
          </p:nvPr>
        </p:nvSpPr>
        <p:spPr/>
        <p:txBody>
          <a:bodyPr/>
          <a:lstStyle/>
          <a:p>
            <a:fld id="{A11E163F-E71D-41CD-8CE2-48C23C636704}" type="slidenum">
              <a:rPr kumimoji="1" lang="ja-JP" altLang="en-US" smtClean="0"/>
              <a:pPr/>
              <a:t>22</a:t>
            </a:fld>
            <a:endParaRPr kumimoji="1" lang="ja-JP" altLang="en-US"/>
          </a:p>
        </p:txBody>
      </p:sp>
    </p:spTree>
    <p:extLst>
      <p:ext uri="{BB962C8B-B14F-4D97-AF65-F5344CB8AC3E}">
        <p14:creationId xmlns:p14="http://schemas.microsoft.com/office/powerpoint/2010/main" val="7810165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３分くらい</a:t>
            </a:r>
            <a:endParaRPr kumimoji="1" lang="en-US" altLang="ja-JP" dirty="0" smtClean="0"/>
          </a:p>
          <a:p>
            <a:r>
              <a:rPr kumimoji="1" lang="ja-JP" altLang="en-US" dirty="0" smtClean="0"/>
              <a:t>（２章での研究テーマの続き）</a:t>
            </a:r>
            <a:endParaRPr kumimoji="1" lang="ja-JP" altLang="en-US" dirty="0"/>
          </a:p>
        </p:txBody>
      </p:sp>
      <p:sp>
        <p:nvSpPr>
          <p:cNvPr id="4" name="スライド番号プレースホルダー 3"/>
          <p:cNvSpPr>
            <a:spLocks noGrp="1"/>
          </p:cNvSpPr>
          <p:nvPr>
            <p:ph type="sldNum" sz="quarter" idx="10"/>
          </p:nvPr>
        </p:nvSpPr>
        <p:spPr/>
        <p:txBody>
          <a:bodyPr/>
          <a:lstStyle/>
          <a:p>
            <a:fld id="{5DD881DB-E73C-4981-A406-CBA6DA1AC40C}" type="slidenum">
              <a:rPr kumimoji="1" lang="ja-JP" altLang="en-US" smtClean="0"/>
              <a:t>24</a:t>
            </a:fld>
            <a:endParaRPr kumimoji="1" lang="ja-JP" altLang="en-US"/>
          </a:p>
        </p:txBody>
      </p:sp>
    </p:spTree>
    <p:extLst>
      <p:ext uri="{BB962C8B-B14F-4D97-AF65-F5344CB8AC3E}">
        <p14:creationId xmlns:p14="http://schemas.microsoft.com/office/powerpoint/2010/main" val="15169609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（モチベーションとかを一枚で言い切る）</a:t>
            </a:r>
            <a:endParaRPr kumimoji="1" lang="ja-JP" altLang="en-US" dirty="0"/>
          </a:p>
        </p:txBody>
      </p:sp>
      <p:sp>
        <p:nvSpPr>
          <p:cNvPr id="4" name="スライド番号プレースホルダー 3"/>
          <p:cNvSpPr>
            <a:spLocks noGrp="1"/>
          </p:cNvSpPr>
          <p:nvPr>
            <p:ph type="sldNum" sz="quarter" idx="10"/>
          </p:nvPr>
        </p:nvSpPr>
        <p:spPr/>
        <p:txBody>
          <a:bodyPr/>
          <a:lstStyle/>
          <a:p>
            <a:fld id="{5DD881DB-E73C-4981-A406-CBA6DA1AC40C}" type="slidenum">
              <a:rPr kumimoji="1" lang="ja-JP" altLang="en-US" smtClean="0"/>
              <a:t>25</a:t>
            </a:fld>
            <a:endParaRPr kumimoji="1" lang="ja-JP" altLang="en-US"/>
          </a:p>
        </p:txBody>
      </p:sp>
    </p:spTree>
    <p:extLst>
      <p:ext uri="{BB962C8B-B14F-4D97-AF65-F5344CB8AC3E}">
        <p14:creationId xmlns:p14="http://schemas.microsoft.com/office/powerpoint/2010/main" val="20215622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smtClean="0"/>
              <a:t>This table shows the</a:t>
            </a:r>
            <a:r>
              <a:rPr lang="en-US" altLang="ja-JP" baseline="0" dirty="0" smtClean="0"/>
              <a:t> detail of </a:t>
            </a:r>
            <a:r>
              <a:rPr lang="en-US" altLang="ja-JP" dirty="0" smtClean="0"/>
              <a:t>analysis</a:t>
            </a:r>
            <a:r>
              <a:rPr lang="en-US" altLang="ja-JP" baseline="0" dirty="0" smtClean="0"/>
              <a:t> targets.</a:t>
            </a:r>
            <a:endParaRPr lang="en-US" altLang="ja-JP" dirty="0" smtClean="0"/>
          </a:p>
          <a:p>
            <a:r>
              <a:rPr lang="en-US" altLang="ja-JP" dirty="0" smtClean="0"/>
              <a:t>We used</a:t>
            </a:r>
            <a:r>
              <a:rPr lang="en-US" altLang="ja-JP" baseline="0" dirty="0" smtClean="0"/>
              <a:t> FreeBSD  and OpenBSD, Eclipse and ArgoUML.</a:t>
            </a:r>
          </a:p>
          <a:p>
            <a:r>
              <a:rPr lang="en-US" altLang="ja-JP" baseline="0" dirty="0" smtClean="0"/>
              <a:t>About FreeBSD and OpenBSD, We use two version (all) and (kernel).</a:t>
            </a:r>
          </a:p>
          <a:p>
            <a:r>
              <a:rPr lang="en-US" altLang="ja-JP" baseline="0" dirty="0" smtClean="0"/>
              <a:t>For example, FreeBSD (all)  include kernel and applications.</a:t>
            </a:r>
          </a:p>
          <a:p>
            <a:r>
              <a:rPr lang="en-US" altLang="ja-JP" baseline="0" dirty="0" smtClean="0"/>
              <a:t>On the other hand, FreeBSD(kernel) include only kernel. </a:t>
            </a:r>
          </a:p>
          <a:p>
            <a:r>
              <a:rPr lang="en-US" altLang="ja-JP" dirty="0" smtClean="0"/>
              <a:t>They </a:t>
            </a:r>
            <a:r>
              <a:rPr lang="en-US" altLang="ja-JP" dirty="0"/>
              <a:t>have been developing for a long </a:t>
            </a:r>
            <a:r>
              <a:rPr lang="en-US" altLang="ja-JP" dirty="0" smtClean="0"/>
              <a:t>term.</a:t>
            </a:r>
            <a:endParaRPr lang="en-US" altLang="ja-JP" baseline="0" dirty="0" smtClean="0"/>
          </a:p>
          <a:p>
            <a:r>
              <a:rPr lang="en-US" altLang="ja-JP" baseline="0" dirty="0" smtClean="0"/>
              <a:t>For example, FreeBSD have been developing for over 15 years.</a:t>
            </a:r>
          </a:p>
          <a:p>
            <a:r>
              <a:rPr lang="en-US" altLang="ja-JP" baseline="0" dirty="0" smtClean="0"/>
              <a:t>And, in development of them, Version control system is used.</a:t>
            </a:r>
            <a:endParaRPr lang="ja-JP" altLang="ja-JP" dirty="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26</a:t>
            </a:fld>
            <a:endParaRPr kumimoji="1" lang="ja-JP" altLang="en-US"/>
          </a:p>
        </p:txBody>
      </p:sp>
    </p:spTree>
    <p:extLst>
      <p:ext uri="{BB962C8B-B14F-4D97-AF65-F5344CB8AC3E}">
        <p14:creationId xmlns:p14="http://schemas.microsoft.com/office/powerpoint/2010/main" val="4115088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DD881DB-E73C-4981-A406-CBA6DA1AC40C}" type="slidenum">
              <a:rPr kumimoji="1" lang="ja-JP" altLang="en-US" smtClean="0"/>
              <a:t>27</a:t>
            </a:fld>
            <a:endParaRPr kumimoji="1" lang="ja-JP" altLang="en-US"/>
          </a:p>
        </p:txBody>
      </p:sp>
    </p:spTree>
    <p:extLst>
      <p:ext uri="{BB962C8B-B14F-4D97-AF65-F5344CB8AC3E}">
        <p14:creationId xmlns:p14="http://schemas.microsoft.com/office/powerpoint/2010/main" val="5810761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28</a:t>
            </a:fld>
            <a:endParaRPr kumimoji="1" lang="ja-JP" altLang="en-US"/>
          </a:p>
        </p:txBody>
      </p:sp>
    </p:spTree>
    <p:extLst>
      <p:ext uri="{BB962C8B-B14F-4D97-AF65-F5344CB8AC3E}">
        <p14:creationId xmlns:p14="http://schemas.microsoft.com/office/powerpoint/2010/main" val="40086286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29</a:t>
            </a:fld>
            <a:endParaRPr kumimoji="1" lang="ja-JP" altLang="en-US"/>
          </a:p>
        </p:txBody>
      </p:sp>
    </p:spTree>
    <p:extLst>
      <p:ext uri="{BB962C8B-B14F-4D97-AF65-F5344CB8AC3E}">
        <p14:creationId xmlns:p14="http://schemas.microsoft.com/office/powerpoint/2010/main" val="1430235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DD881DB-E73C-4981-A406-CBA6DA1AC40C}" type="slidenum">
              <a:rPr kumimoji="1" lang="ja-JP" altLang="en-US" smtClean="0"/>
              <a:t>4</a:t>
            </a:fld>
            <a:endParaRPr kumimoji="1" lang="ja-JP" altLang="en-US"/>
          </a:p>
        </p:txBody>
      </p:sp>
    </p:spTree>
    <p:extLst>
      <p:ext uri="{BB962C8B-B14F-4D97-AF65-F5344CB8AC3E}">
        <p14:creationId xmlns:p14="http://schemas.microsoft.com/office/powerpoint/2010/main" val="1804819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DD881DB-E73C-4981-A406-CBA6DA1AC40C}" type="slidenum">
              <a:rPr kumimoji="1" lang="ja-JP" altLang="en-US" smtClean="0"/>
              <a:t>30</a:t>
            </a:fld>
            <a:endParaRPr kumimoji="1" lang="ja-JP" altLang="en-US"/>
          </a:p>
        </p:txBody>
      </p:sp>
    </p:spTree>
    <p:extLst>
      <p:ext uri="{BB962C8B-B14F-4D97-AF65-F5344CB8AC3E}">
        <p14:creationId xmlns:p14="http://schemas.microsoft.com/office/powerpoint/2010/main" val="35986044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DD881DB-E73C-4981-A406-CBA6DA1AC40C}" type="slidenum">
              <a:rPr kumimoji="1" lang="ja-JP" altLang="en-US" smtClean="0"/>
              <a:t>32</a:t>
            </a:fld>
            <a:endParaRPr kumimoji="1" lang="ja-JP" altLang="en-US"/>
          </a:p>
        </p:txBody>
      </p:sp>
    </p:spTree>
    <p:extLst>
      <p:ext uri="{BB962C8B-B14F-4D97-AF65-F5344CB8AC3E}">
        <p14:creationId xmlns:p14="http://schemas.microsoft.com/office/powerpoint/2010/main" val="29732971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DD881DB-E73C-4981-A406-CBA6DA1AC40C}" type="slidenum">
              <a:rPr kumimoji="1" lang="ja-JP" altLang="en-US" smtClean="0"/>
              <a:t>35</a:t>
            </a:fld>
            <a:endParaRPr kumimoji="1" lang="ja-JP" altLang="en-US"/>
          </a:p>
        </p:txBody>
      </p:sp>
    </p:spTree>
    <p:extLst>
      <p:ext uri="{BB962C8B-B14F-4D97-AF65-F5344CB8AC3E}">
        <p14:creationId xmlns:p14="http://schemas.microsoft.com/office/powerpoint/2010/main" val="32659498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DD881DB-E73C-4981-A406-CBA6DA1AC40C}" type="slidenum">
              <a:rPr kumimoji="1" lang="ja-JP" altLang="en-US" smtClean="0"/>
              <a:t>36</a:t>
            </a:fld>
            <a:endParaRPr kumimoji="1" lang="ja-JP" altLang="en-US"/>
          </a:p>
        </p:txBody>
      </p:sp>
    </p:spTree>
    <p:extLst>
      <p:ext uri="{BB962C8B-B14F-4D97-AF65-F5344CB8AC3E}">
        <p14:creationId xmlns:p14="http://schemas.microsoft.com/office/powerpoint/2010/main" val="23247769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DD881DB-E73C-4981-A406-CBA6DA1AC40C}" type="slidenum">
              <a:rPr kumimoji="1" lang="ja-JP" altLang="en-US" smtClean="0"/>
              <a:t>40</a:t>
            </a:fld>
            <a:endParaRPr kumimoji="1" lang="ja-JP" altLang="en-US"/>
          </a:p>
        </p:txBody>
      </p:sp>
    </p:spTree>
    <p:extLst>
      <p:ext uri="{BB962C8B-B14F-4D97-AF65-F5344CB8AC3E}">
        <p14:creationId xmlns:p14="http://schemas.microsoft.com/office/powerpoint/2010/main" val="30194124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DD881DB-E73C-4981-A406-CBA6DA1AC40C}" type="slidenum">
              <a:rPr kumimoji="1" lang="ja-JP" altLang="en-US" smtClean="0"/>
              <a:t>42</a:t>
            </a:fld>
            <a:endParaRPr kumimoji="1" lang="ja-JP" altLang="en-US"/>
          </a:p>
        </p:txBody>
      </p:sp>
    </p:spTree>
    <p:extLst>
      <p:ext uri="{BB962C8B-B14F-4D97-AF65-F5344CB8AC3E}">
        <p14:creationId xmlns:p14="http://schemas.microsoft.com/office/powerpoint/2010/main" val="34229733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5F10A97-30C8-46B7-8735-D48BC59194AA}" type="slidenum">
              <a:rPr kumimoji="1" lang="ja-JP" altLang="en-US" smtClean="0"/>
              <a:pPr/>
              <a:t>46</a:t>
            </a:fld>
            <a:endParaRPr kumimoji="1" lang="ja-JP"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baseline="0"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51</a:t>
            </a:fld>
            <a:endParaRPr kumimoji="1" lang="ja-JP" altLang="en-US"/>
          </a:p>
        </p:txBody>
      </p:sp>
    </p:spTree>
    <p:extLst>
      <p:ext uri="{BB962C8B-B14F-4D97-AF65-F5344CB8AC3E}">
        <p14:creationId xmlns:p14="http://schemas.microsoft.com/office/powerpoint/2010/main" val="28144662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ソースファイルのライセンスはコメント中のライセンス記述により決まります．ライセンス記述はライセンスの条文，もしくは条文が記述されているファイルへの参照である．ライセンス記述はライセンスに対して一つとは限らない．例として，修正ＢＳＤライセンスの場合，</a:t>
            </a:r>
            <a:r>
              <a:rPr kumimoji="1" lang="en-US" altLang="ja-JP" dirty="0" smtClean="0"/>
              <a:t>^</a:t>
            </a:r>
            <a:r>
              <a:rPr kumimoji="1" lang="ja-JP" altLang="en-US" dirty="0" smtClean="0"/>
              <a:t>このように条文が記述される場合もありますが，このように別のライセンス記述も存在します．</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3942B7A9-BA1B-4706-965C-A91F65E27C73}" type="slidenum">
              <a:rPr lang="en-US" altLang="ja-JP" smtClean="0"/>
              <a:pPr>
                <a:defRPr/>
              </a:pPr>
              <a:t>70</a:t>
            </a:fld>
            <a:endParaRPr lang="en-US" altLang="ja-JP"/>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46495">
              <a:defRPr/>
            </a:pPr>
            <a:r>
              <a:rPr lang="ja-JP" altLang="en-US" dirty="0"/>
              <a:t>日本語論文版に入れ替え</a:t>
            </a:r>
            <a:endParaRPr lang="en-US" altLang="ja-JP" dirty="0"/>
          </a:p>
        </p:txBody>
      </p:sp>
      <p:sp>
        <p:nvSpPr>
          <p:cNvPr id="4" name="スライド番号プレースホルダー 3"/>
          <p:cNvSpPr>
            <a:spLocks noGrp="1"/>
          </p:cNvSpPr>
          <p:nvPr>
            <p:ph type="sldNum" sz="quarter" idx="10"/>
          </p:nvPr>
        </p:nvSpPr>
        <p:spPr/>
        <p:txBody>
          <a:bodyPr/>
          <a:lstStyle/>
          <a:p>
            <a:fld id="{A11E163F-E71D-41CD-8CE2-48C23C636704}" type="slidenum">
              <a:rPr kumimoji="1" lang="ja-JP" altLang="en-US" smtClean="0"/>
              <a:pPr/>
              <a:t>71</a:t>
            </a:fld>
            <a:endParaRPr kumimoji="1" lang="ja-JP" altLang="en-US"/>
          </a:p>
        </p:txBody>
      </p:sp>
    </p:spTree>
    <p:extLst>
      <p:ext uri="{BB962C8B-B14F-4D97-AF65-F5344CB8AC3E}">
        <p14:creationId xmlns:p14="http://schemas.microsoft.com/office/powerpoint/2010/main" val="13098531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DD881DB-E73C-4981-A406-CBA6DA1AC40C}" type="slidenum">
              <a:rPr kumimoji="1" lang="ja-JP" altLang="en-US" smtClean="0"/>
              <a:t>6</a:t>
            </a:fld>
            <a:endParaRPr kumimoji="1" lang="ja-JP" altLang="en-US"/>
          </a:p>
        </p:txBody>
      </p:sp>
    </p:spTree>
    <p:extLst>
      <p:ext uri="{BB962C8B-B14F-4D97-AF65-F5344CB8AC3E}">
        <p14:creationId xmlns:p14="http://schemas.microsoft.com/office/powerpoint/2010/main" val="294033469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どういう問題か</a:t>
            </a:r>
            <a:endParaRPr kumimoji="1" lang="en-US" altLang="ja-JP" dirty="0" smtClean="0"/>
          </a:p>
          <a:p>
            <a:r>
              <a:rPr kumimoji="1" lang="ja-JP" altLang="en-US" dirty="0" smtClean="0"/>
              <a:t>どこが既知でどこが未知か</a:t>
            </a:r>
            <a:endParaRPr kumimoji="1" lang="en-US" altLang="ja-JP" dirty="0" smtClean="0"/>
          </a:p>
          <a:p>
            <a:r>
              <a:rPr kumimoji="1" lang="ja-JP" altLang="en-US" dirty="0" smtClean="0"/>
              <a:t>どこの部分に関連研究が絡むのか</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5DD881DB-E73C-4981-A406-CBA6DA1AC40C}" type="slidenum">
              <a:rPr kumimoji="1" lang="ja-JP" altLang="en-US" smtClean="0"/>
              <a:t>75</a:t>
            </a:fld>
            <a:endParaRPr kumimoji="1" lang="ja-JP" altLang="en-US"/>
          </a:p>
        </p:txBody>
      </p:sp>
    </p:spTree>
    <p:extLst>
      <p:ext uri="{BB962C8B-B14F-4D97-AF65-F5344CB8AC3E}">
        <p14:creationId xmlns:p14="http://schemas.microsoft.com/office/powerpoint/2010/main" val="171217964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In this study, we measured the following three values.</a:t>
            </a:r>
            <a:endParaRPr lang="ja-JP" altLang="ja-JP" dirty="0"/>
          </a:p>
          <a:p>
            <a:r>
              <a:rPr lang="en-US" altLang="ja-JP" dirty="0"/>
              <a:t>Firstly, we </a:t>
            </a:r>
            <a:r>
              <a:rPr lang="en-US" altLang="ja-JP" dirty="0" smtClean="0"/>
              <a:t>examined </a:t>
            </a:r>
            <a:r>
              <a:rPr lang="en-US" altLang="ja-JP" dirty="0"/>
              <a:t>the number of files under each license at each release version in FreeBSD (all), OpenBSD (all), Eclipse and ArgoUML</a:t>
            </a:r>
            <a:endParaRPr lang="ja-JP" altLang="ja-JP" dirty="0"/>
          </a:p>
          <a:p>
            <a:r>
              <a:rPr lang="en-US" altLang="ja-JP" dirty="0"/>
              <a:t>Secondary, we measured the difference of the number of files under each license between each release version and the previous version between FreeBSD (all) and OpenBSD (all)</a:t>
            </a:r>
            <a:endParaRPr lang="ja-JP" altLang="ja-JP" dirty="0"/>
          </a:p>
          <a:p>
            <a:r>
              <a:rPr lang="en-US" altLang="ja-JP" dirty="0"/>
              <a:t>Finally, we </a:t>
            </a:r>
            <a:r>
              <a:rPr lang="en-US" altLang="ja-JP" dirty="0" smtClean="0"/>
              <a:t>examined the difference in evolution patterns of OS all and OS kernel</a:t>
            </a:r>
          </a:p>
          <a:p>
            <a:endParaRPr kumimoji="1" lang="en-US" altLang="ja-JP" dirty="0" smtClean="0"/>
          </a:p>
          <a:p>
            <a:pPr defTabSz="946153">
              <a:defRPr/>
            </a:pPr>
            <a:r>
              <a:rPr kumimoji="1" lang="en-US" altLang="ja-JP" dirty="0" smtClean="0"/>
              <a:t>(</a:t>
            </a:r>
            <a:r>
              <a:rPr kumimoji="1" lang="ja-JP" altLang="en-US" dirty="0" smtClean="0"/>
              <a:t>何と何を比較しているか）</a:t>
            </a:r>
            <a:endParaRPr lang="en-US" altLang="ja-JP" dirty="0" smtClean="0"/>
          </a:p>
          <a:p>
            <a:pPr defTabSz="946153">
              <a:defRPr/>
            </a:pPr>
            <a:endParaRPr lang="en-US" altLang="ja-JP" dirty="0" smtClean="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76</a:t>
            </a:fld>
            <a:endParaRPr kumimoji="1" lang="ja-JP" altLang="en-US"/>
          </a:p>
        </p:txBody>
      </p:sp>
    </p:spTree>
    <p:extLst>
      <p:ext uri="{BB962C8B-B14F-4D97-AF65-F5344CB8AC3E}">
        <p14:creationId xmlns:p14="http://schemas.microsoft.com/office/powerpoint/2010/main" val="248914444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４章の段階でしゃべる？</a:t>
            </a:r>
            <a:endParaRPr kumimoji="1" lang="ja-JP" altLang="en-US" dirty="0"/>
          </a:p>
        </p:txBody>
      </p:sp>
      <p:sp>
        <p:nvSpPr>
          <p:cNvPr id="4" name="スライド番号プレースホルダー 3"/>
          <p:cNvSpPr>
            <a:spLocks noGrp="1"/>
          </p:cNvSpPr>
          <p:nvPr>
            <p:ph type="sldNum" sz="quarter" idx="10"/>
          </p:nvPr>
        </p:nvSpPr>
        <p:spPr/>
        <p:txBody>
          <a:bodyPr/>
          <a:lstStyle/>
          <a:p>
            <a:fld id="{5DD881DB-E73C-4981-A406-CBA6DA1AC40C}" type="slidenum">
              <a:rPr kumimoji="1" lang="ja-JP" altLang="en-US" smtClean="0"/>
              <a:t>80</a:t>
            </a:fld>
            <a:endParaRPr kumimoji="1" lang="ja-JP" altLang="en-US"/>
          </a:p>
        </p:txBody>
      </p:sp>
    </p:spTree>
    <p:extLst>
      <p:ext uri="{BB962C8B-B14F-4D97-AF65-F5344CB8AC3E}">
        <p14:creationId xmlns:p14="http://schemas.microsoft.com/office/powerpoint/2010/main" val="297329718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２章の段階でしゃべる？</a:t>
            </a:r>
            <a:endParaRPr kumimoji="1" lang="ja-JP" altLang="en-US" dirty="0"/>
          </a:p>
        </p:txBody>
      </p:sp>
      <p:sp>
        <p:nvSpPr>
          <p:cNvPr id="4" name="スライド番号プレースホルダー 3"/>
          <p:cNvSpPr>
            <a:spLocks noGrp="1"/>
          </p:cNvSpPr>
          <p:nvPr>
            <p:ph type="sldNum" sz="quarter" idx="10"/>
          </p:nvPr>
        </p:nvSpPr>
        <p:spPr/>
        <p:txBody>
          <a:bodyPr/>
          <a:lstStyle/>
          <a:p>
            <a:fld id="{5DD881DB-E73C-4981-A406-CBA6DA1AC40C}" type="slidenum">
              <a:rPr kumimoji="1" lang="ja-JP" altLang="en-US" smtClean="0"/>
              <a:t>81</a:t>
            </a:fld>
            <a:endParaRPr kumimoji="1" lang="ja-JP" altLang="en-US"/>
          </a:p>
        </p:txBody>
      </p:sp>
    </p:spTree>
    <p:extLst>
      <p:ext uri="{BB962C8B-B14F-4D97-AF65-F5344CB8AC3E}">
        <p14:creationId xmlns:p14="http://schemas.microsoft.com/office/powerpoint/2010/main" val="384173328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baseline="0" dirty="0" smtClean="0"/>
              <a:t>One of the challenges in "language related" is that the l</a:t>
            </a:r>
            <a:r>
              <a:rPr lang="en-US" altLang="ja-JP" dirty="0">
                <a:latin typeface="メイリオ" pitchFamily="50" charset="-128"/>
                <a:ea typeface="メイリオ" pitchFamily="50" charset="-128"/>
                <a:cs typeface="メイリオ" pitchFamily="50" charset="-128"/>
              </a:rPr>
              <a:t>icensors might change the spelling/grammar of the license statement</a:t>
            </a:r>
            <a:r>
              <a:rPr lang="en-US" altLang="ja-JP" dirty="0"/>
              <a:t>, introduce typos, change punctuation, etc.</a:t>
            </a:r>
            <a:endParaRPr kumimoji="1" lang="en-US" altLang="ja-JP" baseline="0" dirty="0" smtClean="0"/>
          </a:p>
          <a:p>
            <a:pPr defTabSz="946495">
              <a:defRPr/>
            </a:pPr>
            <a:r>
              <a:rPr kumimoji="1" lang="en-US" altLang="ja-JP" dirty="0" smtClean="0"/>
              <a:t>For</a:t>
            </a:r>
            <a:r>
              <a:rPr kumimoji="1" lang="en-US" altLang="ja-JP" baseline="0" dirty="0" smtClean="0"/>
              <a:t> example,</a:t>
            </a:r>
          </a:p>
          <a:p>
            <a:pPr defTabSz="946495">
              <a:defRPr/>
            </a:pPr>
            <a:r>
              <a:rPr kumimoji="1" lang="en-US" altLang="ja-JP" baseline="0" dirty="0" smtClean="0"/>
              <a:t>"license" is replaced with "licence", </a:t>
            </a:r>
          </a:p>
          <a:p>
            <a:pPr defTabSz="946495">
              <a:defRPr/>
            </a:pPr>
            <a:r>
              <a:rPr kumimoji="1" lang="en-US" altLang="ja-JP" baseline="0" dirty="0" smtClean="0"/>
              <a:t>"it would be useful" is replaced with "it will be useful“</a:t>
            </a:r>
          </a:p>
          <a:p>
            <a:pPr defTabSz="946495">
              <a:defRPr/>
            </a:pPr>
            <a:r>
              <a:rPr kumimoji="1" lang="en-US" altLang="ja-JP" baseline="0" dirty="0" smtClean="0"/>
              <a:t>And so on</a:t>
            </a:r>
          </a:p>
          <a:p>
            <a:endParaRPr kumimoji="1" lang="ja-JP" altLang="en-US" dirty="0"/>
          </a:p>
        </p:txBody>
      </p:sp>
      <p:sp>
        <p:nvSpPr>
          <p:cNvPr id="4" name="スライド番号プレースホルダー 3"/>
          <p:cNvSpPr>
            <a:spLocks noGrp="1"/>
          </p:cNvSpPr>
          <p:nvPr>
            <p:ph type="sldNum" sz="quarter" idx="10"/>
          </p:nvPr>
        </p:nvSpPr>
        <p:spPr/>
        <p:txBody>
          <a:bodyPr/>
          <a:lstStyle/>
          <a:p>
            <a:fld id="{A11E163F-E71D-41CD-8CE2-48C23C636704}" type="slidenum">
              <a:rPr kumimoji="1" lang="ja-JP" altLang="en-US" smtClean="0"/>
              <a:pPr/>
              <a:t>84</a:t>
            </a:fld>
            <a:endParaRPr kumimoji="1" lang="ja-JP" altLang="en-US"/>
          </a:p>
        </p:txBody>
      </p:sp>
    </p:spTree>
    <p:extLst>
      <p:ext uri="{BB962C8B-B14F-4D97-AF65-F5344CB8AC3E}">
        <p14:creationId xmlns:p14="http://schemas.microsoft.com/office/powerpoint/2010/main" val="95251986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One of the challenges in "license customization" is the licensors might also modify, add or remove conditions to well-known licenses </a:t>
            </a:r>
            <a:br>
              <a:rPr lang="en-US" altLang="ja-JP" dirty="0"/>
            </a:br>
            <a:r>
              <a:rPr lang="en-US" altLang="ja-JP" dirty="0"/>
              <a:t>and create a new license.</a:t>
            </a:r>
            <a:endParaRPr lang="ja-JP" altLang="ja-JP" dirty="0"/>
          </a:p>
          <a:p>
            <a:r>
              <a:rPr lang="en-US" altLang="ja-JP" dirty="0"/>
              <a:t>For example, </a:t>
            </a:r>
            <a:endParaRPr lang="ja-JP" altLang="ja-JP" dirty="0"/>
          </a:p>
          <a:p>
            <a:r>
              <a:rPr lang="en-US" altLang="ja-JP" dirty="0"/>
              <a:t>In the MIT/X11 license, the sentence "Permission to use, copy, modify,  distribute and sell this software ...” are used.</a:t>
            </a:r>
          </a:p>
          <a:p>
            <a:r>
              <a:rPr lang="en-US" altLang="ja-JP" dirty="0"/>
              <a:t>However, someone omits the words “and sell".</a:t>
            </a:r>
            <a:endParaRPr lang="ja-JP"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A11E163F-E71D-41CD-8CE2-48C23C636704}" type="slidenum">
              <a:rPr kumimoji="1" lang="ja-JP" altLang="en-US" smtClean="0"/>
              <a:pPr/>
              <a:t>85</a:t>
            </a:fld>
            <a:endParaRPr kumimoji="1" lang="ja-JP" altLang="en-US"/>
          </a:p>
        </p:txBody>
      </p:sp>
    </p:spTree>
    <p:extLst>
      <p:ext uri="{BB962C8B-B14F-4D97-AF65-F5344CB8AC3E}">
        <p14:creationId xmlns:p14="http://schemas.microsoft.com/office/powerpoint/2010/main" val="251755840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（もう一つピンとこなかった）</a:t>
            </a:r>
            <a:endParaRPr kumimoji="1" lang="ja-JP" altLang="en-US" dirty="0"/>
          </a:p>
        </p:txBody>
      </p:sp>
      <p:sp>
        <p:nvSpPr>
          <p:cNvPr id="4" name="スライド番号プレースホルダー 3"/>
          <p:cNvSpPr>
            <a:spLocks noGrp="1"/>
          </p:cNvSpPr>
          <p:nvPr>
            <p:ph type="sldNum" sz="quarter" idx="10"/>
          </p:nvPr>
        </p:nvSpPr>
        <p:spPr/>
        <p:txBody>
          <a:bodyPr/>
          <a:lstStyle/>
          <a:p>
            <a:fld id="{5DD881DB-E73C-4981-A406-CBA6DA1AC40C}" type="slidenum">
              <a:rPr kumimoji="1" lang="ja-JP" altLang="en-US" smtClean="0"/>
              <a:t>86</a:t>
            </a:fld>
            <a:endParaRPr kumimoji="1" lang="ja-JP" altLang="en-US"/>
          </a:p>
        </p:txBody>
      </p:sp>
    </p:spTree>
    <p:extLst>
      <p:ext uri="{BB962C8B-B14F-4D97-AF65-F5344CB8AC3E}">
        <p14:creationId xmlns:p14="http://schemas.microsoft.com/office/powerpoint/2010/main" val="6481056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DD881DB-E73C-4981-A406-CBA6DA1AC40C}" type="slidenum">
              <a:rPr kumimoji="1" lang="ja-JP" altLang="en-US" smtClean="0"/>
              <a:t>7</a:t>
            </a:fld>
            <a:endParaRPr kumimoji="1" lang="ja-JP" altLang="en-US"/>
          </a:p>
        </p:txBody>
      </p:sp>
    </p:spTree>
    <p:extLst>
      <p:ext uri="{BB962C8B-B14F-4D97-AF65-F5344CB8AC3E}">
        <p14:creationId xmlns:p14="http://schemas.microsoft.com/office/powerpoint/2010/main" val="32925499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８分</a:t>
            </a:r>
            <a:endParaRPr kumimoji="1" lang="ja-JP" altLang="en-US" dirty="0"/>
          </a:p>
        </p:txBody>
      </p:sp>
      <p:sp>
        <p:nvSpPr>
          <p:cNvPr id="4" name="スライド番号プレースホルダー 3"/>
          <p:cNvSpPr>
            <a:spLocks noGrp="1"/>
          </p:cNvSpPr>
          <p:nvPr>
            <p:ph type="sldNum" sz="quarter" idx="10"/>
          </p:nvPr>
        </p:nvSpPr>
        <p:spPr/>
        <p:txBody>
          <a:bodyPr/>
          <a:lstStyle/>
          <a:p>
            <a:fld id="{5DD881DB-E73C-4981-A406-CBA6DA1AC40C}" type="slidenum">
              <a:rPr kumimoji="1" lang="ja-JP" altLang="en-US" smtClean="0"/>
              <a:t>8</a:t>
            </a:fld>
            <a:endParaRPr kumimoji="1" lang="ja-JP" altLang="en-US"/>
          </a:p>
        </p:txBody>
      </p:sp>
    </p:spTree>
    <p:extLst>
      <p:ext uri="{BB962C8B-B14F-4D97-AF65-F5344CB8AC3E}">
        <p14:creationId xmlns:p14="http://schemas.microsoft.com/office/powerpoint/2010/main" val="9056241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3942B7A9-BA1B-4706-965C-A91F65E27C73}" type="slidenum">
              <a:rPr lang="en-US" altLang="ja-JP" smtClean="0"/>
              <a:pPr>
                <a:defRPr/>
              </a:pPr>
              <a:t>11</a:t>
            </a:fld>
            <a:endParaRPr lang="en-US" altLang="ja-JP"/>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A11E163F-E71D-41CD-8CE2-48C23C636704}" type="slidenum">
              <a:rPr kumimoji="1" lang="ja-JP" altLang="en-US" smtClean="0"/>
              <a:pPr/>
              <a:t>16</a:t>
            </a:fld>
            <a:endParaRPr kumimoji="1" lang="ja-JP" altLang="en-US"/>
          </a:p>
        </p:txBody>
      </p:sp>
    </p:spTree>
    <p:extLst>
      <p:ext uri="{BB962C8B-B14F-4D97-AF65-F5344CB8AC3E}">
        <p14:creationId xmlns:p14="http://schemas.microsoft.com/office/powerpoint/2010/main" val="21890116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A11E163F-E71D-41CD-8CE2-48C23C636704}" type="slidenum">
              <a:rPr kumimoji="1" lang="ja-JP" altLang="en-US" smtClean="0"/>
              <a:pPr/>
              <a:t>17</a:t>
            </a:fld>
            <a:endParaRPr kumimoji="1" lang="ja-JP" altLang="en-US"/>
          </a:p>
        </p:txBody>
      </p:sp>
    </p:spTree>
    <p:extLst>
      <p:ext uri="{BB962C8B-B14F-4D97-AF65-F5344CB8AC3E}">
        <p14:creationId xmlns:p14="http://schemas.microsoft.com/office/powerpoint/2010/main" val="33275999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smtClean="0"/>
          </a:p>
        </p:txBody>
      </p:sp>
      <p:sp>
        <p:nvSpPr>
          <p:cNvPr id="4" name="スライド番号プレースホルダー 3"/>
          <p:cNvSpPr>
            <a:spLocks noGrp="1"/>
          </p:cNvSpPr>
          <p:nvPr>
            <p:ph type="sldNum" sz="quarter" idx="10"/>
          </p:nvPr>
        </p:nvSpPr>
        <p:spPr/>
        <p:txBody>
          <a:bodyPr/>
          <a:lstStyle/>
          <a:p>
            <a:fld id="{A11E163F-E71D-41CD-8CE2-48C23C636704}" type="slidenum">
              <a:rPr kumimoji="1" lang="ja-JP" altLang="en-US" smtClean="0"/>
              <a:pPr/>
              <a:t>18</a:t>
            </a:fld>
            <a:endParaRPr kumimoji="1" lang="ja-JP" altLang="en-US"/>
          </a:p>
        </p:txBody>
      </p:sp>
    </p:spTree>
    <p:extLst>
      <p:ext uri="{BB962C8B-B14F-4D97-AF65-F5344CB8AC3E}">
        <p14:creationId xmlns:p14="http://schemas.microsoft.com/office/powerpoint/2010/main" val="2665379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正方形/長方形 6"/>
          <p:cNvSpPr/>
          <p:nvPr/>
        </p:nvSpPr>
        <p:spPr>
          <a:xfrm>
            <a:off x="0" y="2071678"/>
            <a:ext cx="9144000" cy="1643074"/>
          </a:xfrm>
          <a:prstGeom prst="rect">
            <a:avLst/>
          </a:prstGeom>
          <a:solidFill>
            <a:schemeClr val="tx2">
              <a:lumMod val="40000"/>
              <a:lumOff val="60000"/>
            </a:schemeClr>
          </a:solidFill>
          <a:ln w="19050">
            <a:solidFill>
              <a:schemeClr val="tx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ctrTitle"/>
          </p:nvPr>
        </p:nvSpPr>
        <p:spPr>
          <a:xfrm>
            <a:off x="685800" y="2130425"/>
            <a:ext cx="7772400" cy="1470025"/>
          </a:xfrm>
        </p:spPr>
        <p:txBody>
          <a:bodyPr/>
          <a:lstStyle>
            <a:lvl1pPr>
              <a:defRPr>
                <a:latin typeface="HGPｺﾞｼｯｸM" pitchFamily="50" charset="-128"/>
                <a:ea typeface="HGPｺﾞｼｯｸM" pitchFamily="50" charset="-128"/>
              </a:defRPr>
            </a:lvl1pPr>
          </a:lstStyle>
          <a:p>
            <a:r>
              <a:rPr kumimoji="1" lang="ja-JP" altLang="en-US" dirty="0" smtClean="0"/>
              <a:t>マスター タイトルの書式設定</a:t>
            </a:r>
            <a:endParaRPr kumimoji="1" lang="ja-JP" altLang="en-US" dirty="0"/>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mj-ea"/>
                <a:ea typeface="+mj-e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マスター サブタイトルの書式設定</a:t>
            </a:r>
            <a:endParaRPr kumimoji="1" lang="ja-JP" altLang="en-US" dirty="0"/>
          </a:p>
        </p:txBody>
      </p:sp>
      <p:sp>
        <p:nvSpPr>
          <p:cNvPr id="18" name="Rectangle 4"/>
          <p:cNvSpPr>
            <a:spLocks noGrp="1" noChangeArrowheads="1"/>
          </p:cNvSpPr>
          <p:nvPr>
            <p:ph type="dt" sz="half" idx="2"/>
          </p:nvPr>
        </p:nvSpPr>
        <p:spPr bwMode="auto">
          <a:xfrm>
            <a:off x="3714744" y="6429396"/>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r>
              <a:rPr kumimoji="1" lang="en-US" altLang="ja-JP" smtClean="0"/>
              <a:t>2011/7/6-</a:t>
            </a:r>
            <a:r>
              <a:rPr kumimoji="1" lang="ja-JP" altLang="en-US" smtClean="0"/>
              <a:t>公聴会</a:t>
            </a:r>
            <a:endParaRPr kumimoji="1" lang="ja-JP" altLang="en-US"/>
          </a:p>
        </p:txBody>
      </p:sp>
      <p:sp>
        <p:nvSpPr>
          <p:cNvPr id="20"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5CA14711-65C6-4101-AB61-4ABEAB1B9CA3}"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bg>
      <p:bgPr>
        <a:solidFill>
          <a:schemeClr val="bg1"/>
        </a:solidFill>
        <a:effectLst/>
      </p:bgPr>
    </p:bg>
    <p:spTree>
      <p:nvGrpSpPr>
        <p:cNvPr id="1" name=""/>
        <p:cNvGrpSpPr/>
        <p:nvPr/>
      </p:nvGrpSpPr>
      <p:grpSpPr>
        <a:xfrm>
          <a:off x="0" y="0"/>
          <a:ext cx="0" cy="0"/>
          <a:chOff x="0" y="0"/>
          <a:chExt cx="0" cy="0"/>
        </a:xfrm>
      </p:grpSpPr>
      <p:sp>
        <p:nvSpPr>
          <p:cNvPr id="8" name="角丸四角形 7"/>
          <p:cNvSpPr/>
          <p:nvPr/>
        </p:nvSpPr>
        <p:spPr>
          <a:xfrm>
            <a:off x="142844" y="214290"/>
            <a:ext cx="8858312" cy="1285884"/>
          </a:xfrm>
          <a:prstGeom prst="roundRect">
            <a:avLst/>
          </a:prstGeom>
          <a:solidFill>
            <a:schemeClr val="tx2">
              <a:lumMod val="40000"/>
              <a:lumOff val="6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lvl1pPr>
              <a:defRPr>
                <a:latin typeface="HGPｺﾞｼｯｸM" pitchFamily="50" charset="-128"/>
                <a:ea typeface="HGPｺﾞｼｯｸM" pitchFamily="50" charset="-128"/>
              </a:defRPr>
            </a:lvl1pPr>
          </a:lstStyle>
          <a:p>
            <a:r>
              <a:rPr kumimoji="1" lang="ja-JP" altLang="en-US" dirty="0" smtClean="0"/>
              <a:t>マスター タイトルの書式設定</a:t>
            </a:r>
            <a:endParaRPr kumimoji="1" lang="ja-JP" altLang="en-US" dirty="0"/>
          </a:p>
        </p:txBody>
      </p:sp>
      <p:sp>
        <p:nvSpPr>
          <p:cNvPr id="3" name="コンテンツ プレースホルダ 2"/>
          <p:cNvSpPr>
            <a:spLocks noGrp="1"/>
          </p:cNvSpPr>
          <p:nvPr>
            <p:ph idx="1"/>
          </p:nvPr>
        </p:nvSpPr>
        <p:spPr/>
        <p:txBody>
          <a:bodyPr/>
          <a:lstStyle>
            <a:lvl1pPr>
              <a:defRPr>
                <a:latin typeface="+mn-ea"/>
                <a:ea typeface="+mn-ea"/>
              </a:defRPr>
            </a:lvl1pPr>
            <a:lvl2pPr>
              <a:defRPr>
                <a:latin typeface="+mn-ea"/>
                <a:ea typeface="+mn-ea"/>
              </a:defRPr>
            </a:lvl2pPr>
            <a:lvl3pPr>
              <a:defRPr>
                <a:latin typeface="+mn-ea"/>
                <a:ea typeface="+mn-ea"/>
              </a:defRPr>
            </a:lvl3pPr>
            <a:lvl4pPr>
              <a:defRPr>
                <a:latin typeface="+mn-ea"/>
                <a:ea typeface="+mn-ea"/>
              </a:defRPr>
            </a:lvl4pPr>
            <a:lvl5pPr>
              <a:defRPr>
                <a:latin typeface="+mn-ea"/>
                <a:ea typeface="+mn-ea"/>
              </a:defRPr>
            </a:lvl5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9"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r>
              <a:rPr kumimoji="1" lang="en-US" altLang="ja-JP" smtClean="0"/>
              <a:t>2011/7/6-</a:t>
            </a:r>
            <a:r>
              <a:rPr kumimoji="1" lang="ja-JP" altLang="en-US" smtClean="0"/>
              <a:t>公聴会</a:t>
            </a:r>
            <a:endParaRPr kumimoji="1" lang="ja-JP" altLang="en-US"/>
          </a:p>
        </p:txBody>
      </p:sp>
      <p:sp>
        <p:nvSpPr>
          <p:cNvPr id="10"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r>
              <a:rPr kumimoji="1" lang="en-US" altLang="ja-JP" smtClean="0"/>
              <a:t>Yuki Manabe</a:t>
            </a:r>
            <a:endParaRPr kumimoji="1" lang="ja-JP" altLang="en-US"/>
          </a:p>
        </p:txBody>
      </p:sp>
      <p:sp>
        <p:nvSpPr>
          <p:cNvPr id="11"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5CA14711-65C6-4101-AB61-4ABEAB1B9CA3}"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セクション見出し">
    <p:spTree>
      <p:nvGrpSpPr>
        <p:cNvPr id="1" name=""/>
        <p:cNvGrpSpPr/>
        <p:nvPr/>
      </p:nvGrpSpPr>
      <p:grpSpPr>
        <a:xfrm>
          <a:off x="0" y="0"/>
          <a:ext cx="0" cy="0"/>
          <a:chOff x="0" y="0"/>
          <a:chExt cx="0" cy="0"/>
        </a:xfrm>
      </p:grpSpPr>
      <p:sp>
        <p:nvSpPr>
          <p:cNvPr id="7" name="角丸四角形 6"/>
          <p:cNvSpPr/>
          <p:nvPr userDrawn="1"/>
        </p:nvSpPr>
        <p:spPr>
          <a:xfrm>
            <a:off x="251520" y="3789040"/>
            <a:ext cx="8640960" cy="2088232"/>
          </a:xfrm>
          <a:prstGeom prst="roundRect">
            <a:avLst/>
          </a:prstGeom>
          <a:solidFill>
            <a:schemeClr val="tx2">
              <a:lumMod val="40000"/>
              <a:lumOff val="6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722313" y="4406900"/>
            <a:ext cx="7772400" cy="1362075"/>
          </a:xfrm>
        </p:spPr>
        <p:txBody>
          <a:bodyPr anchor="t"/>
          <a:lstStyle>
            <a:lvl1pPr algn="l">
              <a:defRPr sz="4000" b="1" cap="all">
                <a:latin typeface="HGPｺﾞｼｯｸM" pitchFamily="50" charset="-128"/>
                <a:ea typeface="HGPｺﾞｼｯｸM" pitchFamily="50" charset="-128"/>
              </a:defRPr>
            </a:lvl1pPr>
          </a:lstStyle>
          <a:p>
            <a:r>
              <a:rPr kumimoji="1" lang="ja-JP" altLang="en-US" dirty="0" smtClean="0"/>
              <a:t>マスター タイトルの書式設定</a:t>
            </a:r>
            <a:endParaRPr kumimoji="1" lang="ja-JP" altLang="en-US" dirty="0"/>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solidFill>
                <a:latin typeface="+mj-ea"/>
                <a:ea typeface="+mj-ea"/>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dirty="0" smtClean="0"/>
              <a:t>マスター テキストの書式設定</a:t>
            </a:r>
          </a:p>
        </p:txBody>
      </p:sp>
      <p:sp>
        <p:nvSpPr>
          <p:cNvPr id="4" name="日付プレースホルダー 3"/>
          <p:cNvSpPr>
            <a:spLocks noGrp="1"/>
          </p:cNvSpPr>
          <p:nvPr>
            <p:ph type="dt" sz="half" idx="10"/>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12"/>
          </p:nvPr>
        </p:nvSpPr>
        <p:spPr/>
        <p:txBody>
          <a:bodyPr/>
          <a:lstStyle/>
          <a:p>
            <a:fld id="{5CA14711-65C6-4101-AB61-4ABEAB1B9CA3}" type="slidenum">
              <a:rPr kumimoji="1" lang="ja-JP" altLang="en-US" smtClean="0"/>
              <a:t>‹#›</a:t>
            </a:fld>
            <a:endParaRPr kumimoji="1" lang="ja-JP" altLang="en-US"/>
          </a:p>
        </p:txBody>
      </p:sp>
    </p:spTree>
    <p:extLst>
      <p:ext uri="{BB962C8B-B14F-4D97-AF65-F5344CB8AC3E}">
        <p14:creationId xmlns:p14="http://schemas.microsoft.com/office/powerpoint/2010/main" val="1527779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dirty="0" smtClean="0"/>
              <a:t>マスタ タイトルの書式設定</a:t>
            </a:r>
            <a:endParaRPr kumimoji="1" lang="ja-JP" altLang="en-US" dirty="0"/>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7"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r>
              <a:rPr kumimoji="1" lang="en-US" altLang="ja-JP" smtClean="0"/>
              <a:t>2011/7/6-</a:t>
            </a:r>
            <a:r>
              <a:rPr kumimoji="1" lang="ja-JP" altLang="en-US" smtClean="0"/>
              <a:t>公聴会</a:t>
            </a:r>
            <a:endParaRPr kumimoji="1" lang="ja-JP" altLang="en-US"/>
          </a:p>
        </p:txBody>
      </p:sp>
      <p:sp>
        <p:nvSpPr>
          <p:cNvPr id="8"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r>
              <a:rPr kumimoji="1" lang="en-US" altLang="ja-JP" smtClean="0"/>
              <a:t>Yuki Manabe</a:t>
            </a:r>
            <a:endParaRPr kumimoji="1" lang="ja-JP" altLang="en-US"/>
          </a:p>
        </p:txBody>
      </p:sp>
      <p:sp>
        <p:nvSpPr>
          <p:cNvPr id="9"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5CA14711-65C6-4101-AB61-4ABEAB1B9CA3}" type="slidenum">
              <a:rPr kumimoji="1" lang="ja-JP" altLang="en-US" smtClean="0"/>
              <a:t>‹#›</a:t>
            </a:fld>
            <a:endParaRPr kumimoji="1" lang="ja-JP" altLang="en-US"/>
          </a:p>
        </p:txBody>
      </p:sp>
      <p:sp>
        <p:nvSpPr>
          <p:cNvPr id="10" name="Text Box 18"/>
          <p:cNvSpPr txBox="1">
            <a:spLocks noChangeArrowheads="1"/>
          </p:cNvSpPr>
          <p:nvPr/>
        </p:nvSpPr>
        <p:spPr bwMode="auto">
          <a:xfrm>
            <a:off x="1692275" y="6643688"/>
            <a:ext cx="7383463" cy="214312"/>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11" name="Picture 19" descr="sel-logo"/>
          <p:cNvPicPr>
            <a:picLocks noChangeAspect="1" noChangeArrowheads="1"/>
          </p:cNvPicPr>
          <p:nvPr/>
        </p:nvPicPr>
        <p:blipFill>
          <a:blip r:embed="rId5" cstate="print"/>
          <a:srcRect/>
          <a:stretch>
            <a:fillRect/>
          </a:stretch>
        </p:blipFill>
        <p:spPr bwMode="auto">
          <a:xfrm>
            <a:off x="73025" y="6330950"/>
            <a:ext cx="1403350" cy="482600"/>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hdr="0"/>
  <p:txStyles>
    <p:titleStyle>
      <a:lvl1pPr algn="ctr" defTabSz="914400" rtl="0" eaLnBrk="1" latinLnBrk="0" hangingPunct="1">
        <a:spcBef>
          <a:spcPct val="0"/>
        </a:spcBef>
        <a:buNone/>
        <a:defRPr kumimoji="1" sz="4400" kern="1200">
          <a:solidFill>
            <a:schemeClr val="tx1"/>
          </a:solidFill>
          <a:latin typeface="HGPｺﾞｼｯｸE" pitchFamily="50" charset="-128"/>
          <a:ea typeface="HGPｺﾞｼｯｸE" pitchFamily="50" charset="-128"/>
          <a:cs typeface="+mj-cs"/>
        </a:defRPr>
      </a:lvl1pPr>
    </p:titleStyle>
    <p:bodyStyle>
      <a:lvl1pPr marL="342900" indent="-342900" algn="l" defTabSz="914400" rtl="0" eaLnBrk="1" latinLnBrk="0" hangingPunct="1">
        <a:spcBef>
          <a:spcPct val="20000"/>
        </a:spcBef>
        <a:buFont typeface="Arial" pitchFamily="34" charset="0"/>
        <a:buChar char="•"/>
        <a:defRPr kumimoji="1" sz="2800" kern="1200" spc="0" baseline="0">
          <a:solidFill>
            <a:schemeClr val="tx1"/>
          </a:solidFill>
          <a:latin typeface="HGPｺﾞｼｯｸE" pitchFamily="50" charset="-128"/>
          <a:ea typeface="HGPｺﾞｼｯｸE" pitchFamily="50" charset="-128"/>
          <a:cs typeface="+mn-cs"/>
        </a:defRPr>
      </a:lvl1pPr>
      <a:lvl2pPr marL="742950" indent="-285750" algn="l" defTabSz="914400" rtl="0" eaLnBrk="1" latinLnBrk="0" hangingPunct="1">
        <a:spcBef>
          <a:spcPct val="20000"/>
        </a:spcBef>
        <a:buFont typeface="Arial" pitchFamily="34" charset="0"/>
        <a:buChar char="–"/>
        <a:defRPr kumimoji="1" sz="2800" kern="1200" spc="0" baseline="0">
          <a:solidFill>
            <a:schemeClr val="tx1"/>
          </a:solidFill>
          <a:latin typeface="HGPｺﾞｼｯｸE" pitchFamily="50" charset="-128"/>
          <a:ea typeface="HGPｺﾞｼｯｸE" pitchFamily="50" charset="-128"/>
          <a:cs typeface="+mn-cs"/>
        </a:defRPr>
      </a:lvl2pPr>
      <a:lvl3pPr marL="1143000" indent="-228600" algn="l" defTabSz="914400" rtl="0" eaLnBrk="1" latinLnBrk="0" hangingPunct="1">
        <a:spcBef>
          <a:spcPct val="20000"/>
        </a:spcBef>
        <a:buFont typeface="Arial" pitchFamily="34" charset="0"/>
        <a:buChar char="•"/>
        <a:defRPr kumimoji="1" sz="2800" kern="1200" spc="0" baseline="0">
          <a:solidFill>
            <a:schemeClr val="tx1"/>
          </a:solidFill>
          <a:latin typeface="HGPｺﾞｼｯｸE" pitchFamily="50" charset="-128"/>
          <a:ea typeface="HGPｺﾞｼｯｸE" pitchFamily="50" charset="-128"/>
          <a:cs typeface="+mn-cs"/>
        </a:defRPr>
      </a:lvl3pPr>
      <a:lvl4pPr marL="1600200" indent="-228600" algn="l" defTabSz="914400" rtl="0" eaLnBrk="1" latinLnBrk="0" hangingPunct="1">
        <a:spcBef>
          <a:spcPct val="20000"/>
        </a:spcBef>
        <a:buFont typeface="Arial" pitchFamily="34" charset="0"/>
        <a:buChar char="–"/>
        <a:defRPr kumimoji="1" sz="2800" kern="1200" spc="0" baseline="0">
          <a:solidFill>
            <a:schemeClr val="tx1"/>
          </a:solidFill>
          <a:latin typeface="HGPｺﾞｼｯｸE" pitchFamily="50" charset="-128"/>
          <a:ea typeface="HGPｺﾞｼｯｸE" pitchFamily="50" charset="-128"/>
          <a:cs typeface="+mn-cs"/>
        </a:defRPr>
      </a:lvl4pPr>
      <a:lvl5pPr marL="2057400" indent="-228600" algn="l" defTabSz="914400" rtl="0" eaLnBrk="1" latinLnBrk="0" hangingPunct="1">
        <a:spcBef>
          <a:spcPct val="20000"/>
        </a:spcBef>
        <a:buFont typeface="Arial" pitchFamily="34" charset="0"/>
        <a:buChar char="»"/>
        <a:defRPr kumimoji="1" sz="2800" kern="1200" spc="0" baseline="0">
          <a:solidFill>
            <a:schemeClr val="tx1"/>
          </a:solidFill>
          <a:latin typeface="HGPｺﾞｼｯｸE" pitchFamily="50" charset="-128"/>
          <a:ea typeface="HGPｺﾞｼｯｸE"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ninka.turingmachine.org/"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7504" y="2130425"/>
            <a:ext cx="8928992" cy="1470025"/>
          </a:xfrm>
        </p:spPr>
        <p:txBody>
          <a:bodyPr>
            <a:normAutofit fontScale="90000"/>
          </a:bodyPr>
          <a:lstStyle/>
          <a:p>
            <a:r>
              <a:rPr lang="ja-JP" altLang="en-US" smtClean="0"/>
              <a:t>ソフトウェア再利用時における</a:t>
            </a:r>
            <a:r>
              <a:rPr lang="en-US" altLang="ja-JP" smtClean="0"/>
              <a:t/>
            </a:r>
            <a:br>
              <a:rPr lang="en-US" altLang="ja-JP" smtClean="0"/>
            </a:br>
            <a:r>
              <a:rPr lang="ja-JP" altLang="en-US" smtClean="0"/>
              <a:t>ライセンス違反検出技術に関する研究</a:t>
            </a:r>
            <a:endParaRPr kumimoji="1" lang="ja-JP" altLang="en-US" dirty="0"/>
          </a:p>
        </p:txBody>
      </p:sp>
      <p:sp>
        <p:nvSpPr>
          <p:cNvPr id="3" name="サブタイトル 2"/>
          <p:cNvSpPr>
            <a:spLocks noGrp="1"/>
          </p:cNvSpPr>
          <p:nvPr>
            <p:ph type="subTitle" idx="1"/>
          </p:nvPr>
        </p:nvSpPr>
        <p:spPr/>
        <p:txBody>
          <a:bodyPr>
            <a:normAutofit/>
          </a:bodyPr>
          <a:lstStyle/>
          <a:p>
            <a:r>
              <a:rPr lang="ja-JP" altLang="en-US" dirty="0" smtClean="0">
                <a:solidFill>
                  <a:schemeClr val="tx1"/>
                </a:solidFill>
              </a:rPr>
              <a:t>コンピュータサイエンス専攻</a:t>
            </a:r>
            <a:r>
              <a:rPr lang="en-US" altLang="ja-JP" dirty="0">
                <a:solidFill>
                  <a:schemeClr val="tx1"/>
                </a:solidFill>
              </a:rPr>
              <a:t> </a:t>
            </a:r>
            <a:r>
              <a:rPr lang="ja-JP" altLang="en-US" dirty="0" smtClean="0">
                <a:solidFill>
                  <a:schemeClr val="tx1"/>
                </a:solidFill>
              </a:rPr>
              <a:t>井上研究室</a:t>
            </a:r>
            <a:endParaRPr kumimoji="1" lang="en-US" altLang="ja-JP" dirty="0" smtClean="0">
              <a:solidFill>
                <a:schemeClr val="tx1"/>
              </a:solidFill>
            </a:endParaRPr>
          </a:p>
          <a:p>
            <a:r>
              <a:rPr lang="ja-JP" altLang="en-US" dirty="0" smtClean="0">
                <a:solidFill>
                  <a:schemeClr val="tx1"/>
                </a:solidFill>
              </a:rPr>
              <a:t>博士後期課程３年</a:t>
            </a:r>
            <a:endParaRPr lang="en-US" altLang="ja-JP" dirty="0" smtClean="0">
              <a:solidFill>
                <a:schemeClr val="tx1"/>
              </a:solidFill>
            </a:endParaRPr>
          </a:p>
          <a:p>
            <a:r>
              <a:rPr lang="ja-JP" altLang="en-US" dirty="0" smtClean="0">
                <a:solidFill>
                  <a:schemeClr val="tx1"/>
                </a:solidFill>
              </a:rPr>
              <a:t>真鍋雄貴</a:t>
            </a:r>
            <a:endParaRPr kumimoji="1" lang="ja-JP" altLang="en-US" dirty="0">
              <a:solidFill>
                <a:schemeClr val="tx1"/>
              </a:solidFill>
            </a:endParaRPr>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1</a:t>
            </a:fld>
            <a:endParaRPr kumimoji="1" lang="ja-JP" altLang="en-US"/>
          </a:p>
        </p:txBody>
      </p:sp>
    </p:spTree>
    <p:extLst>
      <p:ext uri="{BB962C8B-B14F-4D97-AF65-F5344CB8AC3E}">
        <p14:creationId xmlns:p14="http://schemas.microsoft.com/office/powerpoint/2010/main" val="17907911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ライセンス特定</a:t>
            </a:r>
            <a:endParaRPr kumimoji="1" lang="ja-JP" altLang="en-US" dirty="0"/>
          </a:p>
        </p:txBody>
      </p:sp>
      <p:sp>
        <p:nvSpPr>
          <p:cNvPr id="3" name="コンテンツ プレースホルダー 2"/>
          <p:cNvSpPr>
            <a:spLocks noGrp="1"/>
          </p:cNvSpPr>
          <p:nvPr>
            <p:ph idx="1"/>
          </p:nvPr>
        </p:nvSpPr>
        <p:spPr>
          <a:xfrm>
            <a:off x="457200" y="1600200"/>
            <a:ext cx="8507288" cy="4525963"/>
          </a:xfrm>
        </p:spPr>
        <p:txBody>
          <a:bodyPr>
            <a:normAutofit/>
          </a:bodyPr>
          <a:lstStyle/>
          <a:p>
            <a:r>
              <a:rPr lang="ja-JP" altLang="en-US" dirty="0" smtClean="0"/>
              <a:t>ソースファイル</a:t>
            </a:r>
            <a:r>
              <a:rPr lang="ja-JP" altLang="en-US" dirty="0"/>
              <a:t>からそのソースファイルのライセンスを決定する作業</a:t>
            </a:r>
            <a:endParaRPr lang="en-US" altLang="ja-JP" dirty="0"/>
          </a:p>
          <a:p>
            <a:r>
              <a:rPr lang="ja-JP" altLang="en-US" dirty="0"/>
              <a:t>ソースファイルのライセンスは</a:t>
            </a:r>
            <a:r>
              <a:rPr lang="ja-JP" altLang="en-US" dirty="0" smtClean="0"/>
              <a:t>コメント中</a:t>
            </a:r>
            <a:r>
              <a:rPr lang="ja-JP" altLang="en-US" dirty="0"/>
              <a:t>で</a:t>
            </a:r>
            <a:r>
              <a:rPr lang="ja-JP" altLang="en-US" dirty="0" smtClean="0"/>
              <a:t>指定される</a:t>
            </a:r>
            <a:endParaRPr lang="en-US" altLang="ja-JP" dirty="0"/>
          </a:p>
          <a:p>
            <a:pPr lvl="1"/>
            <a:r>
              <a:rPr kumimoji="1" lang="ja-JP" altLang="en-US" dirty="0" smtClean="0"/>
              <a:t>ライセンスを指定する記述をライセンス記述と呼ぶ</a:t>
            </a:r>
            <a:endParaRPr kumimoji="1" lang="en-US" altLang="ja-JP" dirty="0" smtClean="0"/>
          </a:p>
          <a:p>
            <a:pPr lvl="1"/>
            <a:endParaRPr lang="en-US" altLang="ja-JP" dirty="0"/>
          </a:p>
          <a:p>
            <a:r>
              <a:rPr lang="ja-JP" altLang="en-US" dirty="0"/>
              <a:t>ソースファイル中</a:t>
            </a:r>
            <a:r>
              <a:rPr lang="ja-JP" altLang="en-US" dirty="0" smtClean="0"/>
              <a:t>のライセンス記述と既知のライセンス記述と照合することにより，ライセンスを特定する</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10</a:t>
            </a:fld>
            <a:endParaRPr kumimoji="1" lang="ja-JP" altLang="en-US"/>
          </a:p>
        </p:txBody>
      </p:sp>
    </p:spTree>
    <p:extLst>
      <p:ext uri="{BB962C8B-B14F-4D97-AF65-F5344CB8AC3E}">
        <p14:creationId xmlns:p14="http://schemas.microsoft.com/office/powerpoint/2010/main" val="29101140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ライセンス記述の例</a:t>
            </a:r>
            <a:endParaRPr lang="ja-JP" altLang="en-US" dirty="0"/>
          </a:p>
        </p:txBody>
      </p:sp>
      <p:sp>
        <p:nvSpPr>
          <p:cNvPr id="13" name="コンテンツ プレースホルダー 12"/>
          <p:cNvSpPr>
            <a:spLocks noGrp="1"/>
          </p:cNvSpPr>
          <p:nvPr>
            <p:ph idx="1"/>
          </p:nvPr>
        </p:nvSpPr>
        <p:spPr/>
        <p:txBody>
          <a:bodyPr/>
          <a:lstStyle/>
          <a:p>
            <a:endParaRPr kumimoji="1" lang="ja-JP" altLang="en-US"/>
          </a:p>
        </p:txBody>
      </p:sp>
      <p:sp>
        <p:nvSpPr>
          <p:cNvPr id="4" name="日付プレースホルダ 3"/>
          <p:cNvSpPr>
            <a:spLocks noGrp="1"/>
          </p:cNvSpPr>
          <p:nvPr>
            <p:ph type="dt" sz="half" idx="2"/>
          </p:nvPr>
        </p:nvSpPr>
        <p:spPr/>
        <p:txBody>
          <a:bodyPr/>
          <a:lstStyle/>
          <a:p>
            <a:r>
              <a:rPr lang="en-US" altLang="ja-JP" smtClean="0"/>
              <a:t>2011/7/6-</a:t>
            </a:r>
            <a:r>
              <a:rPr lang="ja-JP" altLang="en-US" smtClean="0"/>
              <a:t>公聴会</a:t>
            </a:r>
            <a:endParaRPr lang="en-US" altLang="ja-JP"/>
          </a:p>
        </p:txBody>
      </p:sp>
      <p:sp>
        <p:nvSpPr>
          <p:cNvPr id="5" name="フッター プレースホルダ 4"/>
          <p:cNvSpPr>
            <a:spLocks noGrp="1"/>
          </p:cNvSpPr>
          <p:nvPr>
            <p:ph type="ftr" sz="quarter" idx="3"/>
          </p:nvPr>
        </p:nvSpPr>
        <p:spPr/>
        <p:txBody>
          <a:bodyPr/>
          <a:lstStyle/>
          <a:p>
            <a:r>
              <a:rPr lang="en-US" altLang="ja-JP" smtClean="0"/>
              <a:t>Yuki Manabe</a:t>
            </a:r>
            <a:endParaRPr lang="en-US" altLang="ja-JP"/>
          </a:p>
        </p:txBody>
      </p:sp>
      <p:sp>
        <p:nvSpPr>
          <p:cNvPr id="6" name="スライド番号プレースホルダ 5"/>
          <p:cNvSpPr>
            <a:spLocks noGrp="1"/>
          </p:cNvSpPr>
          <p:nvPr>
            <p:ph type="sldNum" sz="quarter" idx="4"/>
          </p:nvPr>
        </p:nvSpPr>
        <p:spPr/>
        <p:txBody>
          <a:bodyPr/>
          <a:lstStyle/>
          <a:p>
            <a:fld id="{1A12120D-5666-4A7A-A220-AA4F99CAD23A}" type="slidenum">
              <a:rPr lang="ja-JP" altLang="en-US" smtClean="0"/>
              <a:pPr/>
              <a:t>11</a:t>
            </a:fld>
            <a:endParaRPr lang="en-US" altLang="ja-JP"/>
          </a:p>
        </p:txBody>
      </p:sp>
      <p:sp>
        <p:nvSpPr>
          <p:cNvPr id="9" name="正方形/長方形 8"/>
          <p:cNvSpPr/>
          <p:nvPr/>
        </p:nvSpPr>
        <p:spPr>
          <a:xfrm>
            <a:off x="467544" y="1628800"/>
            <a:ext cx="7743464" cy="4126373"/>
          </a:xfrm>
          <a:prstGeom prst="rect">
            <a:avLst/>
          </a:prstGeom>
          <a:solidFill>
            <a:srgbClr val="FFC000"/>
          </a:solidFill>
          <a:ln>
            <a:solidFill>
              <a:schemeClr val="tx2"/>
            </a:solidFill>
          </a:ln>
        </p:spPr>
        <p:style>
          <a:lnRef idx="1">
            <a:schemeClr val="accent1"/>
          </a:lnRef>
          <a:fillRef idx="0">
            <a:schemeClr val="accent1"/>
          </a:fillRef>
          <a:effectRef idx="0">
            <a:schemeClr val="accent1"/>
          </a:effectRef>
          <a:fontRef idx="minor">
            <a:schemeClr val="tx1"/>
          </a:fontRef>
        </p:style>
        <p:txBody>
          <a:bodyPr rtlCol="0" anchor="t"/>
          <a:lstStyle/>
          <a:p>
            <a:r>
              <a:rPr lang="en-US" altLang="ja-JP" sz="1600" dirty="0" smtClean="0"/>
              <a:t>Copyright (c) 2005, 2006 </a:t>
            </a:r>
            <a:r>
              <a:rPr lang="en-US" altLang="ja-JP" sz="1600" dirty="0" err="1" smtClean="0"/>
              <a:t>Taras</a:t>
            </a:r>
            <a:r>
              <a:rPr lang="en-US" altLang="ja-JP" sz="1600" dirty="0" smtClean="0"/>
              <a:t> </a:t>
            </a:r>
            <a:r>
              <a:rPr lang="en-US" altLang="ja-JP" sz="1600" dirty="0" err="1" smtClean="0"/>
              <a:t>Puchko</a:t>
            </a:r>
            <a:endParaRPr lang="en-US" altLang="ja-JP" sz="1600" dirty="0" smtClean="0"/>
          </a:p>
          <a:p>
            <a:r>
              <a:rPr lang="en-US" altLang="ja-JP" sz="1600" dirty="0" smtClean="0"/>
              <a:t> All rights reserved.</a:t>
            </a:r>
          </a:p>
          <a:p>
            <a:endParaRPr lang="en-US" altLang="ja-JP" sz="1600" dirty="0" smtClean="0"/>
          </a:p>
          <a:p>
            <a:r>
              <a:rPr lang="en-US" altLang="ja-JP" sz="1600" dirty="0" smtClean="0"/>
              <a:t> Redistribution and use in source and binary forms, with or without</a:t>
            </a:r>
          </a:p>
          <a:p>
            <a:r>
              <a:rPr lang="en-US" altLang="ja-JP" sz="1600" dirty="0" smtClean="0"/>
              <a:t> modification, are permitted provided that the following conditions</a:t>
            </a:r>
          </a:p>
          <a:p>
            <a:r>
              <a:rPr lang="en-US" altLang="ja-JP" sz="1600" dirty="0" smtClean="0"/>
              <a:t> are met:</a:t>
            </a:r>
          </a:p>
          <a:p>
            <a:r>
              <a:rPr lang="en-US" altLang="ja-JP" sz="1600" dirty="0" smtClean="0"/>
              <a:t> 1. Redistributions of source code must retain the above copyright</a:t>
            </a:r>
          </a:p>
          <a:p>
            <a:r>
              <a:rPr lang="en-US" altLang="ja-JP" sz="1600" dirty="0" smtClean="0"/>
              <a:t>    notice, this list of conditions and the following disclaimer.</a:t>
            </a:r>
          </a:p>
          <a:p>
            <a:r>
              <a:rPr lang="en-US" altLang="ja-JP" sz="1600" dirty="0" smtClean="0"/>
              <a:t> 2. Redistributions in binary form must reproduce the above copyright</a:t>
            </a:r>
          </a:p>
          <a:p>
            <a:r>
              <a:rPr lang="en-US" altLang="ja-JP" sz="1600" dirty="0" smtClean="0"/>
              <a:t>    notice, this list of conditions and the following disclaimer in the</a:t>
            </a:r>
          </a:p>
          <a:p>
            <a:r>
              <a:rPr lang="en-US" altLang="ja-JP" sz="1600" dirty="0" smtClean="0"/>
              <a:t>    documentation and/or other materials provided with the distribution.</a:t>
            </a:r>
          </a:p>
          <a:p>
            <a:r>
              <a:rPr lang="en-US" altLang="ja-JP" sz="1600" dirty="0" smtClean="0"/>
              <a:t> 3. Neither the name of the copyright holders nor the names of its</a:t>
            </a:r>
          </a:p>
          <a:p>
            <a:r>
              <a:rPr lang="en-US" altLang="ja-JP" sz="1600" dirty="0" smtClean="0"/>
              <a:t>    contributors may be used to endorse or promote products derived from</a:t>
            </a:r>
          </a:p>
          <a:p>
            <a:r>
              <a:rPr lang="en-US" altLang="ja-JP" sz="1600" dirty="0" smtClean="0"/>
              <a:t>    this software without specific prior written permission.</a:t>
            </a:r>
          </a:p>
          <a:p>
            <a:endParaRPr lang="en-US" altLang="ja-JP" sz="1600" dirty="0" smtClean="0"/>
          </a:p>
          <a:p>
            <a:r>
              <a:rPr kumimoji="1" lang="en-US" altLang="ja-JP" sz="1600" dirty="0" smtClean="0"/>
              <a:t>...</a:t>
            </a:r>
            <a:endParaRPr kumimoji="1" lang="ja-JP" altLang="en-US" dirty="0"/>
          </a:p>
        </p:txBody>
      </p:sp>
      <p:sp>
        <p:nvSpPr>
          <p:cNvPr id="7" name="テキスト ボックス 6"/>
          <p:cNvSpPr txBox="1"/>
          <p:nvPr/>
        </p:nvSpPr>
        <p:spPr>
          <a:xfrm>
            <a:off x="683568" y="1876104"/>
            <a:ext cx="6875363" cy="1815882"/>
          </a:xfrm>
          <a:prstGeom prst="rect">
            <a:avLst/>
          </a:prstGeom>
          <a:solidFill>
            <a:srgbClr val="92D050"/>
          </a:solidFill>
          <a:ln>
            <a:solidFill>
              <a:schemeClr val="tx1"/>
            </a:solidFill>
          </a:ln>
        </p:spPr>
        <p:txBody>
          <a:bodyPr wrap="square" rtlCol="0">
            <a:spAutoFit/>
          </a:bodyPr>
          <a:lstStyle/>
          <a:p>
            <a:r>
              <a:rPr lang="en-US" altLang="ja-JP" sz="1600" dirty="0" smtClean="0"/>
              <a:t>Copyright (c) 2003, the JUNG Project and the Regents of the University</a:t>
            </a:r>
          </a:p>
          <a:p>
            <a:r>
              <a:rPr lang="en-US" altLang="ja-JP" sz="1600" dirty="0" smtClean="0"/>
              <a:t> of California</a:t>
            </a:r>
          </a:p>
          <a:p>
            <a:r>
              <a:rPr lang="en-US" altLang="ja-JP" sz="1600" dirty="0" smtClean="0"/>
              <a:t> All rights reserved.</a:t>
            </a:r>
          </a:p>
          <a:p>
            <a:endParaRPr lang="en-US" altLang="ja-JP" sz="1600" dirty="0" smtClean="0"/>
          </a:p>
          <a:p>
            <a:r>
              <a:rPr lang="en-US" altLang="ja-JP" sz="1600" dirty="0" smtClean="0"/>
              <a:t> This software is open-source under the BSD license; see either</a:t>
            </a:r>
          </a:p>
          <a:p>
            <a:r>
              <a:rPr lang="en-US" altLang="ja-JP" sz="1600" dirty="0" smtClean="0"/>
              <a:t> "license.txt" or</a:t>
            </a:r>
          </a:p>
          <a:p>
            <a:r>
              <a:rPr lang="en-US" altLang="ja-JP" sz="1600" dirty="0" smtClean="0"/>
              <a:t> http://jung.sourceforge.net/license.txt for a description.</a:t>
            </a:r>
            <a:endParaRPr lang="en-US" altLang="ja-JP" dirty="0" smtClean="0"/>
          </a:p>
        </p:txBody>
      </p:sp>
    </p:spTree>
    <p:extLst>
      <p:ext uri="{BB962C8B-B14F-4D97-AF65-F5344CB8AC3E}">
        <p14:creationId xmlns:p14="http://schemas.microsoft.com/office/powerpoint/2010/main" val="2532496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ライセンス記述の表記ゆれ</a:t>
            </a:r>
            <a:endParaRPr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ja-JP" altLang="en-US" smtClean="0"/>
              <a:t>綴り間違いや単語の同義語への変更などの表記揺れ</a:t>
            </a:r>
            <a:endParaRPr lang="en-US" altLang="ja-JP" smtClean="0"/>
          </a:p>
          <a:p>
            <a:pPr lvl="1"/>
            <a:r>
              <a:rPr lang="en-US" altLang="ja-JP" smtClean="0"/>
              <a:t>(</a:t>
            </a:r>
            <a:r>
              <a:rPr lang="ja-JP" altLang="en-US" smtClean="0"/>
              <a:t>例</a:t>
            </a:r>
            <a:r>
              <a:rPr lang="en-US" altLang="ja-JP" smtClean="0"/>
              <a:t>) "license"</a:t>
            </a:r>
            <a:r>
              <a:rPr lang="ja-JP" altLang="en-US" smtClean="0"/>
              <a:t> → </a:t>
            </a:r>
            <a:r>
              <a:rPr lang="en-US" altLang="ja-JP" smtClean="0"/>
              <a:t>"licence"</a:t>
            </a:r>
          </a:p>
          <a:p>
            <a:r>
              <a:rPr lang="ja-JP" altLang="en-US" smtClean="0"/>
              <a:t>ソースファイルにより変化する著者名や組織名</a:t>
            </a:r>
            <a:endParaRPr lang="en-US" altLang="ja-JP" smtClean="0"/>
          </a:p>
          <a:p>
            <a:pPr lvl="1"/>
            <a:r>
              <a:rPr lang="en-US" altLang="ja-JP" smtClean="0"/>
              <a:t>(</a:t>
            </a:r>
            <a:r>
              <a:rPr lang="ja-JP" altLang="en-US" smtClean="0"/>
              <a:t>例</a:t>
            </a:r>
            <a:r>
              <a:rPr lang="en-US" altLang="ja-JP" smtClean="0"/>
              <a:t>) “Neither the name of the &lt;ORGANIZATION&gt; nor the names of its contributors…”</a:t>
            </a:r>
          </a:p>
          <a:p>
            <a:pPr lvl="1"/>
            <a:endParaRPr lang="en-US" altLang="ja-JP" smtClean="0"/>
          </a:p>
          <a:p>
            <a:pPr lvl="1"/>
            <a:r>
              <a:rPr lang="ja-JP" altLang="en-US" smtClean="0"/>
              <a:t>ソースコード中のライセンスの記述と既知のライセンス記述を単純に照合するだけでは特定することは困難</a:t>
            </a:r>
            <a:endParaRPr lang="en-US" altLang="ja-JP" smtClean="0"/>
          </a:p>
          <a:p>
            <a:pPr lvl="2"/>
            <a:r>
              <a:rPr lang="ja-JP" altLang="en-US" smtClean="0"/>
              <a:t>どのような要因が照合を困難にするかよくわかっていない</a:t>
            </a:r>
            <a:endParaRPr lang="en-US" altLang="ja-JP" smtClean="0"/>
          </a:p>
          <a:p>
            <a:endParaRPr lang="en-US" altLang="ja-JP" dirty="0"/>
          </a:p>
        </p:txBody>
      </p:sp>
      <p:sp>
        <p:nvSpPr>
          <p:cNvPr id="4" name="日付プレースホルダー 3"/>
          <p:cNvSpPr>
            <a:spLocks noGrp="1"/>
          </p:cNvSpPr>
          <p:nvPr>
            <p:ph type="dt" sz="half" idx="2"/>
          </p:nvPr>
        </p:nvSpPr>
        <p:spPr/>
        <p:txBody>
          <a:bodyPr/>
          <a:lstStyle/>
          <a:p>
            <a:r>
              <a:rPr lang="en-US" altLang="ja-JP" smtClean="0"/>
              <a:t>2011/7/6-</a:t>
            </a:r>
            <a:r>
              <a:rPr lang="ja-JP" altLang="en-US" smtClean="0"/>
              <a:t>公聴会</a:t>
            </a:r>
            <a:endParaRPr lang="ja-JP" altLang="en-US"/>
          </a:p>
        </p:txBody>
      </p:sp>
      <p:sp>
        <p:nvSpPr>
          <p:cNvPr id="5" name="フッター プレースホルダー 4"/>
          <p:cNvSpPr>
            <a:spLocks noGrp="1"/>
          </p:cNvSpPr>
          <p:nvPr>
            <p:ph type="ftr" sz="quarter" idx="3"/>
          </p:nvPr>
        </p:nvSpPr>
        <p:spPr/>
        <p:txBody>
          <a:bodyPr/>
          <a:lstStyle/>
          <a:p>
            <a:r>
              <a:rPr lang="en-US" altLang="ja-JP" smtClean="0"/>
              <a:t>Yuki Manabe</a:t>
            </a:r>
            <a:endParaRPr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lang="ja-JP" altLang="en-US" smtClean="0"/>
              <a:pPr/>
              <a:t>12</a:t>
            </a:fld>
            <a:endParaRPr lang="ja-JP" altLang="en-US"/>
          </a:p>
        </p:txBody>
      </p:sp>
    </p:spTree>
    <p:extLst>
      <p:ext uri="{BB962C8B-B14F-4D97-AF65-F5344CB8AC3E}">
        <p14:creationId xmlns:p14="http://schemas.microsoft.com/office/powerpoint/2010/main" val="21631838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ライセンス特定の課題調査</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pPr marL="0" lvl="2" indent="0">
              <a:buNone/>
            </a:pPr>
            <a:r>
              <a:rPr lang="en-US" altLang="ja-JP" dirty="0"/>
              <a:t>Linux, Eclipse JDT, OpenBSD, Mozilla </a:t>
            </a:r>
            <a:r>
              <a:rPr lang="ja-JP" altLang="en-US" dirty="0"/>
              <a:t>などに含まれるソースファイル</a:t>
            </a:r>
            <a:r>
              <a:rPr lang="en-US" altLang="ja-JP" dirty="0"/>
              <a:t>30000</a:t>
            </a:r>
            <a:r>
              <a:rPr lang="ja-JP" altLang="en-US" dirty="0"/>
              <a:t>ファイルを対象に調査</a:t>
            </a:r>
            <a:endParaRPr lang="en-US" altLang="ja-JP" dirty="0"/>
          </a:p>
          <a:p>
            <a:pPr marL="0" indent="0">
              <a:buNone/>
            </a:pPr>
            <a:endParaRPr lang="en-US" altLang="ja-JP" dirty="0" smtClean="0"/>
          </a:p>
          <a:p>
            <a:pPr marL="0" indent="0">
              <a:buNone/>
            </a:pPr>
            <a:r>
              <a:rPr lang="ja-JP" altLang="en-US" dirty="0"/>
              <a:t>得られた課題</a:t>
            </a:r>
            <a:endParaRPr lang="en-US" altLang="ja-JP" dirty="0"/>
          </a:p>
          <a:p>
            <a:pPr lvl="1"/>
            <a:r>
              <a:rPr lang="ja-JP" altLang="en-US" dirty="0" smtClean="0"/>
              <a:t>ライセンス</a:t>
            </a:r>
            <a:r>
              <a:rPr lang="ja-JP" altLang="en-US" dirty="0"/>
              <a:t>記述の表記</a:t>
            </a:r>
            <a:r>
              <a:rPr lang="ja-JP" altLang="en-US" dirty="0" smtClean="0"/>
              <a:t>揺れ</a:t>
            </a:r>
            <a:endParaRPr lang="en-US" altLang="ja-JP" dirty="0" smtClean="0"/>
          </a:p>
          <a:p>
            <a:pPr lvl="2"/>
            <a:r>
              <a:rPr lang="ja-JP" altLang="en-US" dirty="0"/>
              <a:t>綴り</a:t>
            </a:r>
            <a:r>
              <a:rPr lang="ja-JP" altLang="en-US" dirty="0" smtClean="0"/>
              <a:t>間違い，著者名や団体名への記述，文法やつづりの変更</a:t>
            </a:r>
            <a:endParaRPr lang="en-US" altLang="ja-JP" dirty="0" smtClean="0"/>
          </a:p>
          <a:p>
            <a:pPr lvl="1"/>
            <a:r>
              <a:rPr lang="ja-JP" altLang="en-US" dirty="0"/>
              <a:t>著作者による既存のライセンスの</a:t>
            </a:r>
            <a:r>
              <a:rPr lang="ja-JP" altLang="en-US" dirty="0" smtClean="0"/>
              <a:t>修正</a:t>
            </a:r>
            <a:endParaRPr lang="en-US" altLang="ja-JP" dirty="0" smtClean="0"/>
          </a:p>
          <a:p>
            <a:pPr lvl="2"/>
            <a:r>
              <a:rPr lang="ja-JP" altLang="en-US" dirty="0"/>
              <a:t>条項の</a:t>
            </a:r>
            <a:r>
              <a:rPr lang="ja-JP" altLang="en-US" dirty="0" smtClean="0"/>
              <a:t>追加，削除</a:t>
            </a:r>
            <a:endParaRPr lang="en-US" altLang="ja-JP" dirty="0" smtClean="0"/>
          </a:p>
          <a:p>
            <a:pPr lvl="1"/>
            <a:r>
              <a:rPr lang="ja-JP" altLang="en-US" dirty="0"/>
              <a:t>ソースファイルとは異なるファイルへの参照が</a:t>
            </a:r>
            <a:r>
              <a:rPr lang="ja-JP" altLang="en-US" dirty="0" smtClean="0"/>
              <a:t>ある</a:t>
            </a:r>
            <a:endParaRPr lang="en-US" altLang="ja-JP" dirty="0" smtClean="0"/>
          </a:p>
          <a:p>
            <a:pPr lvl="1"/>
            <a:r>
              <a:rPr lang="ja-JP" altLang="en-US" dirty="0" smtClean="0"/>
              <a:t>複数</a:t>
            </a:r>
            <a:r>
              <a:rPr lang="ja-JP" altLang="en-US" dirty="0"/>
              <a:t>のライセンスが</a:t>
            </a:r>
            <a:r>
              <a:rPr lang="ja-JP" altLang="en-US" dirty="0" smtClean="0"/>
              <a:t>含まれる</a:t>
            </a:r>
            <a:endParaRPr lang="en-US" altLang="ja-JP" dirty="0" smtClean="0"/>
          </a:p>
          <a:p>
            <a:pPr lvl="1"/>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13</a:t>
            </a:fld>
            <a:endParaRPr kumimoji="1" lang="ja-JP" altLang="en-US"/>
          </a:p>
        </p:txBody>
      </p:sp>
    </p:spTree>
    <p:extLst>
      <p:ext uri="{BB962C8B-B14F-4D97-AF65-F5344CB8AC3E}">
        <p14:creationId xmlns:p14="http://schemas.microsoft.com/office/powerpoint/2010/main" val="12365718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ライセンス特定ツールに</a:t>
            </a:r>
            <a:r>
              <a:rPr kumimoji="1" lang="en-US" altLang="ja-JP" dirty="0" smtClean="0"/>
              <a:t/>
            </a:r>
            <a:br>
              <a:rPr kumimoji="1" lang="en-US" altLang="ja-JP" dirty="0" smtClean="0"/>
            </a:br>
            <a:r>
              <a:rPr kumimoji="1" lang="ja-JP" altLang="en-US" dirty="0" smtClean="0"/>
              <a:t>求められる要件</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a:t>多くの</a:t>
            </a:r>
            <a:r>
              <a:rPr lang="ja-JP" altLang="en-US" dirty="0" smtClean="0"/>
              <a:t>表記</a:t>
            </a:r>
            <a:r>
              <a:rPr lang="ja-JP" altLang="en-US" dirty="0"/>
              <a:t>ゆれを考慮してライセンスを特定</a:t>
            </a:r>
            <a:r>
              <a:rPr lang="ja-JP" altLang="en-US" dirty="0" smtClean="0"/>
              <a:t>できる</a:t>
            </a:r>
            <a:endParaRPr lang="en-US" altLang="ja-JP" dirty="0" smtClean="0"/>
          </a:p>
          <a:p>
            <a:pPr marL="457200" lvl="1" indent="0">
              <a:buNone/>
            </a:pPr>
            <a:r>
              <a:rPr lang="ja-JP" altLang="en-US" dirty="0" smtClean="0"/>
              <a:t>⇒</a:t>
            </a:r>
            <a:r>
              <a:rPr lang="en-US" altLang="ja-JP" dirty="0" smtClean="0"/>
              <a:t>OSS</a:t>
            </a:r>
            <a:r>
              <a:rPr lang="ja-JP" altLang="en-US" dirty="0" smtClean="0"/>
              <a:t>を多数調査する</a:t>
            </a:r>
            <a:endParaRPr lang="en-US" altLang="ja-JP" dirty="0" smtClean="0"/>
          </a:p>
          <a:p>
            <a:r>
              <a:rPr lang="ja-JP" altLang="en-US" dirty="0" smtClean="0"/>
              <a:t>新しい</a:t>
            </a:r>
            <a:r>
              <a:rPr lang="ja-JP" altLang="en-US" dirty="0"/>
              <a:t>ライセンス記述への適合が</a:t>
            </a:r>
            <a:r>
              <a:rPr lang="ja-JP" altLang="en-US" dirty="0" smtClean="0"/>
              <a:t>容易</a:t>
            </a:r>
            <a:endParaRPr lang="en-US" altLang="ja-JP" dirty="0" smtClean="0"/>
          </a:p>
          <a:p>
            <a:pPr marL="457200" lvl="1" indent="0">
              <a:buNone/>
            </a:pPr>
            <a:r>
              <a:rPr lang="ja-JP" altLang="en-US" dirty="0" smtClean="0"/>
              <a:t>⇒短いルールとしてライセンスルールを定義できること</a:t>
            </a:r>
            <a:endParaRPr lang="en-US" altLang="ja-JP" dirty="0" smtClean="0"/>
          </a:p>
          <a:p>
            <a:r>
              <a:rPr lang="ja-JP" altLang="en-US" dirty="0"/>
              <a:t>高速に処理</a:t>
            </a:r>
            <a:r>
              <a:rPr lang="ja-JP" altLang="en-US" dirty="0" smtClean="0"/>
              <a:t>できる</a:t>
            </a:r>
            <a:endParaRPr lang="en-US" altLang="ja-JP" dirty="0" smtClean="0"/>
          </a:p>
          <a:p>
            <a:pPr marL="457200" lvl="1" indent="0">
              <a:buNone/>
            </a:pPr>
            <a:r>
              <a:rPr kumimoji="1" lang="ja-JP" altLang="en-US" dirty="0" smtClean="0"/>
              <a:t>⇒スケーラビリティの高い，高速な処理</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14</a:t>
            </a:fld>
            <a:endParaRPr kumimoji="1" lang="ja-JP" altLang="en-US"/>
          </a:p>
        </p:txBody>
      </p:sp>
    </p:spTree>
    <p:extLst>
      <p:ext uri="{BB962C8B-B14F-4D97-AF65-F5344CB8AC3E}">
        <p14:creationId xmlns:p14="http://schemas.microsoft.com/office/powerpoint/2010/main" val="12564240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15</a:t>
            </a:fld>
            <a:endParaRPr kumimoji="1" lang="ja-JP" altLang="en-US"/>
          </a:p>
        </p:txBody>
      </p:sp>
      <p:sp>
        <p:nvSpPr>
          <p:cNvPr id="7" name="円柱 6"/>
          <p:cNvSpPr/>
          <p:nvPr/>
        </p:nvSpPr>
        <p:spPr>
          <a:xfrm>
            <a:off x="4356892" y="3857628"/>
            <a:ext cx="2286016" cy="2643206"/>
          </a:xfrm>
          <a:prstGeom prst="can">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角丸四角形 7"/>
          <p:cNvSpPr/>
          <p:nvPr/>
        </p:nvSpPr>
        <p:spPr>
          <a:xfrm>
            <a:off x="480631" y="2830571"/>
            <a:ext cx="3571900" cy="360000"/>
          </a:xfrm>
          <a:prstGeom prst="roundRect">
            <a:avLst/>
          </a:prstGeom>
          <a:solidFill>
            <a:srgbClr val="FFC0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(2)</a:t>
            </a:r>
            <a:r>
              <a:rPr lang="ja-JP" altLang="en-US" dirty="0" smtClean="0">
                <a:solidFill>
                  <a:schemeClr val="tx1"/>
                </a:solidFill>
              </a:rPr>
              <a:t>コメントの文への分割</a:t>
            </a:r>
            <a:endParaRPr kumimoji="1" lang="ja-JP" altLang="en-US" dirty="0">
              <a:solidFill>
                <a:schemeClr val="tx1"/>
              </a:solidFill>
            </a:endParaRPr>
          </a:p>
        </p:txBody>
      </p:sp>
      <p:sp>
        <p:nvSpPr>
          <p:cNvPr id="9" name="角丸四角形 8"/>
          <p:cNvSpPr/>
          <p:nvPr/>
        </p:nvSpPr>
        <p:spPr>
          <a:xfrm>
            <a:off x="480631" y="3891006"/>
            <a:ext cx="3571900" cy="363460"/>
          </a:xfrm>
          <a:prstGeom prst="roundRect">
            <a:avLst/>
          </a:prstGeom>
          <a:solidFill>
            <a:srgbClr val="FFC0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(3)</a:t>
            </a:r>
            <a:r>
              <a:rPr kumimoji="1" lang="ja-JP" altLang="en-US" dirty="0" smtClean="0">
                <a:solidFill>
                  <a:schemeClr val="tx1"/>
                </a:solidFill>
              </a:rPr>
              <a:t>ライセンスに関係ない文の除去</a:t>
            </a:r>
            <a:endParaRPr kumimoji="1" lang="ja-JP" altLang="en-US" dirty="0">
              <a:solidFill>
                <a:schemeClr val="tx1"/>
              </a:solidFill>
            </a:endParaRPr>
          </a:p>
        </p:txBody>
      </p:sp>
      <p:sp>
        <p:nvSpPr>
          <p:cNvPr id="10" name="角丸四角形 9"/>
          <p:cNvSpPr/>
          <p:nvPr/>
        </p:nvSpPr>
        <p:spPr>
          <a:xfrm>
            <a:off x="498446" y="4964917"/>
            <a:ext cx="3571900" cy="357190"/>
          </a:xfrm>
          <a:prstGeom prst="roundRect">
            <a:avLst/>
          </a:prstGeom>
          <a:solidFill>
            <a:srgbClr val="FFC0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(4)</a:t>
            </a:r>
            <a:r>
              <a:rPr kumimoji="1" lang="ja-JP" altLang="en-US" dirty="0" smtClean="0">
                <a:solidFill>
                  <a:schemeClr val="tx1"/>
                </a:solidFill>
              </a:rPr>
              <a:t>メタライセンス文とのマッチング</a:t>
            </a:r>
            <a:endParaRPr kumimoji="1" lang="ja-JP" altLang="en-US" dirty="0">
              <a:solidFill>
                <a:schemeClr val="tx1"/>
              </a:solidFill>
            </a:endParaRPr>
          </a:p>
        </p:txBody>
      </p:sp>
      <p:sp>
        <p:nvSpPr>
          <p:cNvPr id="11" name="角丸四角形 10"/>
          <p:cNvSpPr/>
          <p:nvPr/>
        </p:nvSpPr>
        <p:spPr>
          <a:xfrm>
            <a:off x="323528" y="5929330"/>
            <a:ext cx="3916902" cy="320744"/>
          </a:xfrm>
          <a:prstGeom prst="roundRect">
            <a:avLst/>
          </a:prstGeom>
          <a:solidFill>
            <a:srgbClr val="FFC0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(5) </a:t>
            </a:r>
            <a:r>
              <a:rPr kumimoji="1" lang="ja-JP" altLang="en-US" dirty="0" smtClean="0">
                <a:solidFill>
                  <a:schemeClr val="tx1"/>
                </a:solidFill>
              </a:rPr>
              <a:t>ライセンスルールとのマッチング</a:t>
            </a:r>
            <a:endParaRPr kumimoji="1" lang="ja-JP" altLang="en-US" dirty="0">
              <a:solidFill>
                <a:schemeClr val="tx1"/>
              </a:solidFill>
            </a:endParaRPr>
          </a:p>
        </p:txBody>
      </p:sp>
      <p:sp>
        <p:nvSpPr>
          <p:cNvPr id="12" name="角丸四角形 11"/>
          <p:cNvSpPr/>
          <p:nvPr/>
        </p:nvSpPr>
        <p:spPr>
          <a:xfrm>
            <a:off x="499240" y="1825359"/>
            <a:ext cx="3571900" cy="360000"/>
          </a:xfrm>
          <a:prstGeom prst="roundRect">
            <a:avLst/>
          </a:prstGeom>
          <a:solidFill>
            <a:srgbClr val="FFC0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r>
              <a:rPr kumimoji="1" lang="en-US" altLang="ja-JP" dirty="0" smtClean="0">
                <a:solidFill>
                  <a:schemeClr val="tx1"/>
                </a:solidFill>
              </a:rPr>
              <a:t>(1)</a:t>
            </a:r>
            <a:r>
              <a:rPr kumimoji="1" lang="ja-JP" altLang="en-US" dirty="0" smtClean="0">
                <a:solidFill>
                  <a:schemeClr val="tx1"/>
                </a:solidFill>
              </a:rPr>
              <a:t>コメント抽出</a:t>
            </a:r>
            <a:endParaRPr kumimoji="1" lang="en-US" altLang="ja-JP" dirty="0" smtClean="0">
              <a:solidFill>
                <a:schemeClr val="tx1"/>
              </a:solidFill>
            </a:endParaRPr>
          </a:p>
        </p:txBody>
      </p:sp>
      <p:sp>
        <p:nvSpPr>
          <p:cNvPr id="13" name="フローチャート: 処理 12"/>
          <p:cNvSpPr/>
          <p:nvPr/>
        </p:nvSpPr>
        <p:spPr>
          <a:xfrm>
            <a:off x="784992" y="1413819"/>
            <a:ext cx="3000396" cy="288000"/>
          </a:xfrm>
          <a:prstGeom prst="flowChartProcess">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ソースファイル</a:t>
            </a:r>
            <a:endParaRPr kumimoji="1" lang="ja-JP" altLang="en-US" dirty="0">
              <a:solidFill>
                <a:schemeClr val="tx1"/>
              </a:solidFill>
            </a:endParaRPr>
          </a:p>
        </p:txBody>
      </p:sp>
      <p:sp>
        <p:nvSpPr>
          <p:cNvPr id="14" name="フローチャート: 処理 13"/>
          <p:cNvSpPr/>
          <p:nvPr/>
        </p:nvSpPr>
        <p:spPr>
          <a:xfrm>
            <a:off x="771252" y="2357430"/>
            <a:ext cx="3000395" cy="288000"/>
          </a:xfrm>
          <a:prstGeom prst="flowChartProcess">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コメント</a:t>
            </a:r>
            <a:endParaRPr kumimoji="1" lang="ja-JP" altLang="en-US" dirty="0">
              <a:solidFill>
                <a:schemeClr val="tx1"/>
              </a:solidFill>
            </a:endParaRPr>
          </a:p>
        </p:txBody>
      </p:sp>
      <p:sp>
        <p:nvSpPr>
          <p:cNvPr id="15" name="フローチャート: 処理 14"/>
          <p:cNvSpPr/>
          <p:nvPr/>
        </p:nvSpPr>
        <p:spPr>
          <a:xfrm>
            <a:off x="766383" y="3357562"/>
            <a:ext cx="3000396" cy="288000"/>
          </a:xfrm>
          <a:prstGeom prst="flowChartProcess">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文</a:t>
            </a:r>
            <a:endParaRPr kumimoji="1" lang="ja-JP" altLang="en-US" dirty="0">
              <a:solidFill>
                <a:schemeClr val="tx1"/>
              </a:solidFill>
            </a:endParaRPr>
          </a:p>
        </p:txBody>
      </p:sp>
      <p:sp>
        <p:nvSpPr>
          <p:cNvPr id="16" name="フローチャート: 処理 15"/>
          <p:cNvSpPr/>
          <p:nvPr/>
        </p:nvSpPr>
        <p:spPr>
          <a:xfrm>
            <a:off x="766383" y="4510464"/>
            <a:ext cx="3000396" cy="288000"/>
          </a:xfrm>
          <a:prstGeom prst="flowChartProcess">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ライセンスに関する文</a:t>
            </a:r>
            <a:endParaRPr kumimoji="1" lang="ja-JP" altLang="en-US" dirty="0">
              <a:solidFill>
                <a:schemeClr val="tx1"/>
              </a:solidFill>
            </a:endParaRPr>
          </a:p>
        </p:txBody>
      </p:sp>
      <p:sp>
        <p:nvSpPr>
          <p:cNvPr id="17" name="フローチャート: 処理 16"/>
          <p:cNvSpPr/>
          <p:nvPr/>
        </p:nvSpPr>
        <p:spPr>
          <a:xfrm>
            <a:off x="499240" y="5493620"/>
            <a:ext cx="3571900" cy="288000"/>
          </a:xfrm>
          <a:prstGeom prst="flowChartProcess">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メタライセンス文の列</a:t>
            </a:r>
            <a:endParaRPr kumimoji="1" lang="ja-JP" altLang="en-US" dirty="0">
              <a:solidFill>
                <a:schemeClr val="tx1"/>
              </a:solidFill>
            </a:endParaRPr>
          </a:p>
        </p:txBody>
      </p:sp>
      <p:sp>
        <p:nvSpPr>
          <p:cNvPr id="18" name="フローチャート: 処理 17"/>
          <p:cNvSpPr/>
          <p:nvPr/>
        </p:nvSpPr>
        <p:spPr>
          <a:xfrm>
            <a:off x="4428330" y="4857760"/>
            <a:ext cx="2143140" cy="571504"/>
          </a:xfrm>
          <a:prstGeom prst="flowChartProcess">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latin typeface="+mj-lt"/>
                <a:cs typeface="Times New Roman" pitchFamily="18" charset="0"/>
              </a:rPr>
              <a:t>メタライセンス文</a:t>
            </a:r>
            <a:endParaRPr kumimoji="1" lang="ja-JP" altLang="en-US" dirty="0">
              <a:solidFill>
                <a:schemeClr val="tx1"/>
              </a:solidFill>
              <a:latin typeface="+mj-lt"/>
              <a:cs typeface="Times New Roman" pitchFamily="18" charset="0"/>
            </a:endParaRPr>
          </a:p>
        </p:txBody>
      </p:sp>
      <p:cxnSp>
        <p:nvCxnSpPr>
          <p:cNvPr id="19" name="直線矢印コネクタ 18"/>
          <p:cNvCxnSpPr>
            <a:stCxn id="13" idx="2"/>
            <a:endCxn id="12" idx="0"/>
          </p:cNvCxnSpPr>
          <p:nvPr/>
        </p:nvCxnSpPr>
        <p:spPr>
          <a:xfrm>
            <a:off x="2285190" y="1701819"/>
            <a:ext cx="0" cy="12354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12" idx="2"/>
            <a:endCxn id="14" idx="0"/>
          </p:cNvCxnSpPr>
          <p:nvPr/>
        </p:nvCxnSpPr>
        <p:spPr>
          <a:xfrm flipH="1">
            <a:off x="2271450" y="2185359"/>
            <a:ext cx="13740" cy="17207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14" idx="2"/>
            <a:endCxn id="8" idx="0"/>
          </p:cNvCxnSpPr>
          <p:nvPr/>
        </p:nvCxnSpPr>
        <p:spPr>
          <a:xfrm flipH="1">
            <a:off x="2266581" y="2645430"/>
            <a:ext cx="4869" cy="1851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15" idx="2"/>
            <a:endCxn id="9" idx="0"/>
          </p:cNvCxnSpPr>
          <p:nvPr/>
        </p:nvCxnSpPr>
        <p:spPr>
          <a:xfrm>
            <a:off x="2266581" y="3645562"/>
            <a:ext cx="0" cy="2454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9" idx="2"/>
            <a:endCxn id="16" idx="0"/>
          </p:cNvCxnSpPr>
          <p:nvPr/>
        </p:nvCxnSpPr>
        <p:spPr>
          <a:xfrm>
            <a:off x="2266581" y="4254466"/>
            <a:ext cx="0" cy="25599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16" idx="2"/>
            <a:endCxn id="10" idx="0"/>
          </p:cNvCxnSpPr>
          <p:nvPr/>
        </p:nvCxnSpPr>
        <p:spPr>
          <a:xfrm>
            <a:off x="2266581" y="4798464"/>
            <a:ext cx="17815" cy="166453"/>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18" idx="1"/>
            <a:endCxn id="10" idx="3"/>
          </p:cNvCxnSpPr>
          <p:nvPr/>
        </p:nvCxnSpPr>
        <p:spPr>
          <a:xfrm flipH="1">
            <a:off x="4070346" y="5143512"/>
            <a:ext cx="35798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フローチャート: 処理 25"/>
          <p:cNvSpPr/>
          <p:nvPr/>
        </p:nvSpPr>
        <p:spPr>
          <a:xfrm>
            <a:off x="4428330" y="5500702"/>
            <a:ext cx="2143140" cy="571504"/>
          </a:xfrm>
          <a:prstGeom prst="flowChartProcess">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latin typeface="+mj-lt"/>
                <a:cs typeface="Times New Roman" pitchFamily="18" charset="0"/>
              </a:rPr>
              <a:t>ライセンスルール</a:t>
            </a:r>
            <a:endParaRPr lang="en-US" altLang="ja-JP" dirty="0" smtClean="0">
              <a:solidFill>
                <a:schemeClr val="tx1"/>
              </a:solidFill>
              <a:latin typeface="+mj-lt"/>
              <a:cs typeface="Times New Roman" pitchFamily="18" charset="0"/>
            </a:endParaRPr>
          </a:p>
        </p:txBody>
      </p:sp>
      <p:cxnSp>
        <p:nvCxnSpPr>
          <p:cNvPr id="27" name="直線矢印コネクタ 26"/>
          <p:cNvCxnSpPr>
            <a:stCxn id="26" idx="1"/>
            <a:endCxn id="11" idx="3"/>
          </p:cNvCxnSpPr>
          <p:nvPr/>
        </p:nvCxnSpPr>
        <p:spPr>
          <a:xfrm flipH="1">
            <a:off x="4240430" y="5786454"/>
            <a:ext cx="187900" cy="30324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10" idx="2"/>
            <a:endCxn id="17" idx="0"/>
          </p:cNvCxnSpPr>
          <p:nvPr/>
        </p:nvCxnSpPr>
        <p:spPr>
          <a:xfrm>
            <a:off x="2284396" y="5322107"/>
            <a:ext cx="794" cy="171513"/>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a:stCxn id="17" idx="2"/>
            <a:endCxn id="11" idx="0"/>
          </p:cNvCxnSpPr>
          <p:nvPr/>
        </p:nvCxnSpPr>
        <p:spPr>
          <a:xfrm flipH="1">
            <a:off x="2281979" y="5781620"/>
            <a:ext cx="3211" cy="14771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0" name="フローチャート: 処理 29"/>
          <p:cNvSpPr/>
          <p:nvPr/>
        </p:nvSpPr>
        <p:spPr>
          <a:xfrm>
            <a:off x="4428330" y="3357562"/>
            <a:ext cx="2143140" cy="428628"/>
          </a:xfrm>
          <a:prstGeom prst="flowChartProcess">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latin typeface="Times New Roman" pitchFamily="18" charset="0"/>
                <a:cs typeface="Times New Roman" pitchFamily="18" charset="0"/>
              </a:rPr>
              <a:t>キーワード</a:t>
            </a:r>
            <a:endParaRPr kumimoji="1" lang="ja-JP" altLang="en-US" dirty="0">
              <a:solidFill>
                <a:schemeClr val="tx1"/>
              </a:solidFill>
              <a:latin typeface="Times New Roman" pitchFamily="18" charset="0"/>
              <a:cs typeface="Times New Roman" pitchFamily="18" charset="0"/>
            </a:endParaRPr>
          </a:p>
        </p:txBody>
      </p:sp>
      <p:cxnSp>
        <p:nvCxnSpPr>
          <p:cNvPr id="31" name="直線矢印コネクタ 30"/>
          <p:cNvCxnSpPr>
            <a:stCxn id="30" idx="1"/>
            <a:endCxn id="9" idx="3"/>
          </p:cNvCxnSpPr>
          <p:nvPr/>
        </p:nvCxnSpPr>
        <p:spPr>
          <a:xfrm flipH="1">
            <a:off x="4052531" y="3571876"/>
            <a:ext cx="375799" cy="50086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4499768" y="4429132"/>
            <a:ext cx="2000264" cy="369332"/>
          </a:xfrm>
          <a:prstGeom prst="rect">
            <a:avLst/>
          </a:prstGeom>
          <a:noFill/>
          <a:ln w="38100">
            <a:noFill/>
          </a:ln>
        </p:spPr>
        <p:txBody>
          <a:bodyPr wrap="square" rtlCol="0">
            <a:spAutoFit/>
          </a:bodyPr>
          <a:lstStyle/>
          <a:p>
            <a:pPr algn="ctr"/>
            <a:r>
              <a:rPr lang="ja-JP" altLang="en-US" dirty="0" smtClean="0"/>
              <a:t>ライセンス知識</a:t>
            </a:r>
            <a:endParaRPr kumimoji="1" lang="ja-JP" altLang="en-US" dirty="0"/>
          </a:p>
        </p:txBody>
      </p:sp>
      <p:sp>
        <p:nvSpPr>
          <p:cNvPr id="33" name="正方形/長方形 32"/>
          <p:cNvSpPr/>
          <p:nvPr/>
        </p:nvSpPr>
        <p:spPr>
          <a:xfrm>
            <a:off x="784992" y="6429396"/>
            <a:ext cx="3000396" cy="2880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ライセンス名</a:t>
            </a:r>
            <a:endParaRPr kumimoji="1" lang="ja-JP" altLang="en-US" dirty="0">
              <a:solidFill>
                <a:schemeClr val="tx1"/>
              </a:solidFill>
            </a:endParaRPr>
          </a:p>
        </p:txBody>
      </p:sp>
      <p:cxnSp>
        <p:nvCxnSpPr>
          <p:cNvPr id="34" name="直線矢印コネクタ 33"/>
          <p:cNvCxnSpPr>
            <a:stCxn id="11" idx="2"/>
            <a:endCxn id="33" idx="0"/>
          </p:cNvCxnSpPr>
          <p:nvPr/>
        </p:nvCxnSpPr>
        <p:spPr>
          <a:xfrm>
            <a:off x="2281979" y="6250074"/>
            <a:ext cx="3211" cy="17932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正方形/長方形 34"/>
          <p:cNvSpPr/>
          <p:nvPr/>
        </p:nvSpPr>
        <p:spPr>
          <a:xfrm>
            <a:off x="6322746" y="1715612"/>
            <a:ext cx="2500330" cy="142873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6" name="角丸四角形 35"/>
          <p:cNvSpPr/>
          <p:nvPr/>
        </p:nvSpPr>
        <p:spPr>
          <a:xfrm>
            <a:off x="6465622" y="2072802"/>
            <a:ext cx="1000132" cy="428628"/>
          </a:xfrm>
          <a:prstGeom prst="roundRect">
            <a:avLst/>
          </a:prstGeom>
          <a:solidFill>
            <a:srgbClr val="FFC0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正方形/長方形 36"/>
          <p:cNvSpPr/>
          <p:nvPr/>
        </p:nvSpPr>
        <p:spPr>
          <a:xfrm>
            <a:off x="6465654" y="2572892"/>
            <a:ext cx="1000100" cy="42862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テキスト ボックス 37"/>
          <p:cNvSpPr txBox="1"/>
          <p:nvPr/>
        </p:nvSpPr>
        <p:spPr>
          <a:xfrm>
            <a:off x="7465754" y="2144264"/>
            <a:ext cx="646331" cy="369332"/>
          </a:xfrm>
          <a:prstGeom prst="rect">
            <a:avLst/>
          </a:prstGeom>
          <a:noFill/>
        </p:spPr>
        <p:txBody>
          <a:bodyPr wrap="none" rtlCol="0">
            <a:spAutoFit/>
          </a:bodyPr>
          <a:lstStyle/>
          <a:p>
            <a:r>
              <a:rPr kumimoji="1" lang="ja-JP" altLang="en-US" dirty="0" smtClean="0"/>
              <a:t>処理</a:t>
            </a:r>
            <a:endParaRPr kumimoji="1" lang="ja-JP" altLang="en-US" dirty="0"/>
          </a:p>
        </p:txBody>
      </p:sp>
      <p:sp>
        <p:nvSpPr>
          <p:cNvPr id="39" name="テキスト ボックス 38"/>
          <p:cNvSpPr txBox="1"/>
          <p:nvPr/>
        </p:nvSpPr>
        <p:spPr>
          <a:xfrm>
            <a:off x="7465754" y="2632188"/>
            <a:ext cx="803425" cy="369332"/>
          </a:xfrm>
          <a:prstGeom prst="rect">
            <a:avLst/>
          </a:prstGeom>
          <a:noFill/>
        </p:spPr>
        <p:txBody>
          <a:bodyPr wrap="none" rtlCol="0">
            <a:spAutoFit/>
          </a:bodyPr>
          <a:lstStyle/>
          <a:p>
            <a:r>
              <a:rPr kumimoji="1" lang="ja-JP" altLang="en-US" dirty="0" smtClean="0"/>
              <a:t>データ</a:t>
            </a:r>
            <a:endParaRPr kumimoji="1" lang="ja-JP" altLang="en-US" dirty="0"/>
          </a:p>
        </p:txBody>
      </p:sp>
      <p:sp>
        <p:nvSpPr>
          <p:cNvPr id="40" name="テキスト ボックス 39"/>
          <p:cNvSpPr txBox="1"/>
          <p:nvPr/>
        </p:nvSpPr>
        <p:spPr>
          <a:xfrm>
            <a:off x="7176588" y="1715612"/>
            <a:ext cx="646331" cy="369332"/>
          </a:xfrm>
          <a:prstGeom prst="rect">
            <a:avLst/>
          </a:prstGeom>
          <a:noFill/>
        </p:spPr>
        <p:txBody>
          <a:bodyPr wrap="none" rtlCol="0">
            <a:spAutoFit/>
          </a:bodyPr>
          <a:lstStyle/>
          <a:p>
            <a:r>
              <a:rPr kumimoji="1" lang="ja-JP" altLang="en-US" dirty="0" smtClean="0"/>
              <a:t>凡例</a:t>
            </a:r>
            <a:endParaRPr kumimoji="1" lang="ja-JP" altLang="en-US" dirty="0"/>
          </a:p>
        </p:txBody>
      </p:sp>
      <p:cxnSp>
        <p:nvCxnSpPr>
          <p:cNvPr id="41" name="直線矢印コネクタ 40"/>
          <p:cNvCxnSpPr>
            <a:stCxn id="8" idx="2"/>
            <a:endCxn id="15" idx="0"/>
          </p:cNvCxnSpPr>
          <p:nvPr/>
        </p:nvCxnSpPr>
        <p:spPr>
          <a:xfrm>
            <a:off x="2266581" y="3190571"/>
            <a:ext cx="0" cy="16699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2" name="左矢印吹き出し 41"/>
          <p:cNvSpPr/>
          <p:nvPr/>
        </p:nvSpPr>
        <p:spPr>
          <a:xfrm>
            <a:off x="6785784" y="4072736"/>
            <a:ext cx="2178704" cy="2177338"/>
          </a:xfrm>
          <a:prstGeom prst="leftArrowCallout">
            <a:avLst>
              <a:gd name="adj1" fmla="val 25000"/>
              <a:gd name="adj2" fmla="val 25000"/>
              <a:gd name="adj3" fmla="val 16256"/>
              <a:gd name="adj4" fmla="val 74595"/>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OSS Corpus</a:t>
            </a:r>
          </a:p>
          <a:p>
            <a:pPr algn="ctr"/>
            <a:r>
              <a:rPr kumimoji="1" lang="en-US" altLang="ja-JP" dirty="0" smtClean="0">
                <a:solidFill>
                  <a:schemeClr val="tx1"/>
                </a:solidFill>
              </a:rPr>
              <a:t>(30000 files)</a:t>
            </a:r>
          </a:p>
          <a:p>
            <a:pPr marL="285750" indent="-285750">
              <a:buFont typeface="Arial" pitchFamily="34" charset="0"/>
              <a:buChar char="•"/>
            </a:pPr>
            <a:r>
              <a:rPr lang="en-US" altLang="ja-JP" dirty="0">
                <a:solidFill>
                  <a:schemeClr val="tx1"/>
                </a:solidFill>
              </a:rPr>
              <a:t>Linux</a:t>
            </a:r>
            <a:endParaRPr lang="en-US" altLang="ja-JP" dirty="0" smtClean="0">
              <a:solidFill>
                <a:schemeClr val="tx1"/>
              </a:solidFill>
            </a:endParaRPr>
          </a:p>
          <a:p>
            <a:pPr marL="285750" indent="-285750">
              <a:buFont typeface="Arial" pitchFamily="34" charset="0"/>
              <a:buChar char="•"/>
            </a:pPr>
            <a:r>
              <a:rPr lang="en-US" altLang="ja-JP" dirty="0" smtClean="0">
                <a:solidFill>
                  <a:schemeClr val="tx1"/>
                </a:solidFill>
              </a:rPr>
              <a:t>Eclipse JDT</a:t>
            </a:r>
          </a:p>
          <a:p>
            <a:pPr marL="285750" indent="-285750">
              <a:buFont typeface="Arial" pitchFamily="34" charset="0"/>
              <a:buChar char="•"/>
            </a:pPr>
            <a:r>
              <a:rPr kumimoji="1" lang="en-US" altLang="ja-JP" dirty="0" smtClean="0">
                <a:solidFill>
                  <a:schemeClr val="tx1"/>
                </a:solidFill>
              </a:rPr>
              <a:t>OpenBSD</a:t>
            </a:r>
          </a:p>
          <a:p>
            <a:pPr marL="285750" indent="-285750">
              <a:buFont typeface="Arial" pitchFamily="34" charset="0"/>
              <a:buChar char="•"/>
            </a:pPr>
            <a:r>
              <a:rPr lang="en-US" altLang="ja-JP" dirty="0" smtClean="0">
                <a:solidFill>
                  <a:schemeClr val="tx1"/>
                </a:solidFill>
              </a:rPr>
              <a:t>Mozilla</a:t>
            </a:r>
          </a:p>
          <a:p>
            <a:r>
              <a:rPr kumimoji="1" lang="en-US" altLang="ja-JP" dirty="0" smtClean="0">
                <a:solidFill>
                  <a:schemeClr val="tx1"/>
                </a:solidFill>
              </a:rPr>
              <a:t>etc</a:t>
            </a:r>
            <a:r>
              <a:rPr lang="en-US" altLang="ja-JP" dirty="0" smtClean="0">
                <a:solidFill>
                  <a:schemeClr val="tx1"/>
                </a:solidFill>
              </a:rPr>
              <a:t>...</a:t>
            </a:r>
            <a:endParaRPr kumimoji="1" lang="en-US" altLang="ja-JP" dirty="0" smtClean="0">
              <a:solidFill>
                <a:schemeClr val="tx1"/>
              </a:solidFill>
            </a:endParaRPr>
          </a:p>
          <a:p>
            <a:pPr marL="285750" indent="-285750">
              <a:buFont typeface="Arial" pitchFamily="34" charset="0"/>
              <a:buChar char="•"/>
            </a:pPr>
            <a:endParaRPr kumimoji="1" lang="ja-JP" altLang="en-US" dirty="0">
              <a:solidFill>
                <a:schemeClr val="tx1"/>
              </a:solidFill>
            </a:endParaRPr>
          </a:p>
        </p:txBody>
      </p:sp>
    </p:spTree>
    <p:extLst>
      <p:ext uri="{BB962C8B-B14F-4D97-AF65-F5344CB8AC3E}">
        <p14:creationId xmlns:p14="http://schemas.microsoft.com/office/powerpoint/2010/main" val="8942104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157024" y="1627103"/>
            <a:ext cx="7011024" cy="5078313"/>
          </a:xfrm>
          <a:prstGeom prst="rect">
            <a:avLst/>
          </a:prstGeom>
          <a:solidFill>
            <a:schemeClr val="bg1"/>
          </a:solidFill>
        </p:spPr>
        <p:txBody>
          <a:bodyPr wrap="square" rtlCol="0">
            <a:spAutoFit/>
          </a:bodyPr>
          <a:lstStyle/>
          <a:p>
            <a:r>
              <a:rPr lang="en-US" altLang="ja-JP" dirty="0" smtClean="0"/>
              <a:t>/*</a:t>
            </a:r>
          </a:p>
          <a:p>
            <a:r>
              <a:rPr lang="en-US" altLang="ja-JP" dirty="0" smtClean="0"/>
              <a:t>* Copyright </a:t>
            </a:r>
            <a:r>
              <a:rPr lang="en-US" altLang="ja-JP" dirty="0"/>
              <a:t>(c) </a:t>
            </a:r>
            <a:r>
              <a:rPr lang="en-US" altLang="ja-JP" dirty="0" smtClean="0"/>
              <a:t>2001 </a:t>
            </a:r>
            <a:r>
              <a:rPr lang="en-US" altLang="ja-JP" dirty="0"/>
              <a:t>foo foo@bar.org </a:t>
            </a:r>
            <a:r>
              <a:rPr lang="en-US" altLang="ja-JP" dirty="0" smtClean="0"/>
              <a:t>All </a:t>
            </a:r>
            <a:r>
              <a:rPr lang="en-US" altLang="ja-JP" dirty="0"/>
              <a:t>rights reserved. </a:t>
            </a:r>
            <a:endParaRPr lang="en-US" altLang="ja-JP" dirty="0" smtClean="0"/>
          </a:p>
          <a:p>
            <a:r>
              <a:rPr lang="en-US" altLang="ja-JP" dirty="0" smtClean="0"/>
              <a:t>*</a:t>
            </a:r>
          </a:p>
          <a:p>
            <a:r>
              <a:rPr lang="en-US" altLang="ja-JP" dirty="0" smtClean="0"/>
              <a:t>* Redistribution </a:t>
            </a:r>
            <a:r>
              <a:rPr lang="en-US" altLang="ja-JP" dirty="0"/>
              <a:t>and use in source and binary forms, with or </a:t>
            </a:r>
            <a:r>
              <a:rPr lang="en-US" altLang="ja-JP" dirty="0" smtClean="0"/>
              <a:t>without</a:t>
            </a:r>
          </a:p>
          <a:p>
            <a:r>
              <a:rPr lang="en-US" altLang="ja-JP" dirty="0" smtClean="0"/>
              <a:t>* modification</a:t>
            </a:r>
            <a:r>
              <a:rPr lang="en-US" altLang="ja-JP" dirty="0"/>
              <a:t>, are permitted provided that the following </a:t>
            </a:r>
            <a:r>
              <a:rPr lang="en-US" altLang="ja-JP" dirty="0" smtClean="0"/>
              <a:t>conditions</a:t>
            </a:r>
            <a:br>
              <a:rPr lang="en-US" altLang="ja-JP" dirty="0" smtClean="0"/>
            </a:br>
            <a:r>
              <a:rPr lang="en-US" altLang="ja-JP" dirty="0" smtClean="0"/>
              <a:t>* </a:t>
            </a:r>
            <a:r>
              <a:rPr lang="en-US" altLang="ja-JP" dirty="0"/>
              <a:t>are met: </a:t>
            </a:r>
            <a:r>
              <a:rPr lang="en-US" altLang="ja-JP" dirty="0" smtClean="0"/>
              <a:t/>
            </a:r>
            <a:br>
              <a:rPr lang="en-US" altLang="ja-JP" dirty="0" smtClean="0"/>
            </a:br>
            <a:r>
              <a:rPr lang="en-US" altLang="ja-JP" dirty="0" smtClean="0"/>
              <a:t>* </a:t>
            </a:r>
            <a:r>
              <a:rPr lang="en-US" altLang="ja-JP" dirty="0"/>
              <a:t>1. Redistributions of source code must retain the above </a:t>
            </a:r>
            <a:r>
              <a:rPr lang="en-US" altLang="ja-JP" dirty="0" smtClean="0"/>
              <a:t>copyright</a:t>
            </a:r>
            <a:br>
              <a:rPr lang="en-US" altLang="ja-JP" dirty="0" smtClean="0"/>
            </a:br>
            <a:r>
              <a:rPr lang="en-US" altLang="ja-JP" dirty="0" smtClean="0"/>
              <a:t> ...</a:t>
            </a:r>
          </a:p>
          <a:p>
            <a:r>
              <a:rPr lang="en-US" altLang="ja-JP" dirty="0" smtClean="0"/>
              <a:t>* </a:t>
            </a:r>
            <a:r>
              <a:rPr lang="en-US" altLang="ja-JP" dirty="0"/>
              <a:t>2. Redistributions in binary form must reproduce the above </a:t>
            </a:r>
            <a:r>
              <a:rPr lang="en-US" altLang="ja-JP" dirty="0" smtClean="0"/>
              <a:t>copyright</a:t>
            </a:r>
            <a:br>
              <a:rPr lang="en-US" altLang="ja-JP" dirty="0" smtClean="0"/>
            </a:br>
            <a:r>
              <a:rPr lang="en-US" altLang="ja-JP" dirty="0" smtClean="0"/>
              <a:t> ...</a:t>
            </a:r>
            <a:br>
              <a:rPr lang="en-US" altLang="ja-JP" dirty="0" smtClean="0"/>
            </a:br>
            <a:r>
              <a:rPr lang="en-US" altLang="ja-JP" dirty="0" smtClean="0"/>
              <a:t>*</a:t>
            </a:r>
            <a:br>
              <a:rPr lang="en-US" altLang="ja-JP" dirty="0" smtClean="0"/>
            </a:br>
            <a:r>
              <a:rPr lang="en-US" altLang="ja-JP" dirty="0" smtClean="0"/>
              <a:t>* </a:t>
            </a:r>
            <a:r>
              <a:rPr lang="en-US" altLang="ja-JP" dirty="0"/>
              <a:t>THIS SOFTWARE IS PROVIDED BY THE AUTHOR AND </a:t>
            </a:r>
            <a:r>
              <a:rPr lang="en-US" altLang="ja-JP" dirty="0" smtClean="0"/>
              <a:t>CONTRIBUTORS ...</a:t>
            </a:r>
          </a:p>
          <a:p>
            <a:r>
              <a:rPr lang="en-US" altLang="ja-JP" dirty="0" smtClean="0"/>
              <a:t>* IN NO EVENT SHALL THE AUTHOR OR CONTRIBUTORS ...</a:t>
            </a:r>
            <a:endParaRPr lang="en-US" altLang="ja-JP" dirty="0"/>
          </a:p>
          <a:p>
            <a:r>
              <a:rPr lang="en-US" altLang="ja-JP" dirty="0" smtClean="0"/>
              <a:t>*/</a:t>
            </a:r>
          </a:p>
          <a:p>
            <a:r>
              <a:rPr lang="en-US" altLang="ja-JP" dirty="0"/>
              <a:t>#include &lt;sys/</a:t>
            </a:r>
            <a:r>
              <a:rPr lang="en-US" altLang="ja-JP" dirty="0" err="1"/>
              <a:t>cdefs.h</a:t>
            </a:r>
            <a:r>
              <a:rPr lang="en-US" altLang="ja-JP" dirty="0" smtClean="0"/>
              <a:t>&gt;</a:t>
            </a:r>
            <a:br>
              <a:rPr lang="en-US" altLang="ja-JP" dirty="0" smtClean="0"/>
            </a:br>
            <a:r>
              <a:rPr lang="en-US" altLang="ja-JP" dirty="0" smtClean="0"/>
              <a:t>#</a:t>
            </a:r>
            <a:r>
              <a:rPr lang="en-US" altLang="ja-JP" dirty="0"/>
              <a:t>include &lt;sys/</a:t>
            </a:r>
            <a:r>
              <a:rPr lang="en-US" altLang="ja-JP" dirty="0" err="1"/>
              <a:t>types.h</a:t>
            </a:r>
            <a:r>
              <a:rPr lang="en-US" altLang="ja-JP" dirty="0" smtClean="0"/>
              <a:t>&gt;</a:t>
            </a:r>
            <a:br>
              <a:rPr lang="en-US" altLang="ja-JP" dirty="0" smtClean="0"/>
            </a:br>
            <a:r>
              <a:rPr lang="en-US" altLang="ja-JP" dirty="0" smtClean="0"/>
              <a:t>#</a:t>
            </a:r>
            <a:r>
              <a:rPr lang="en-US" altLang="ja-JP" dirty="0"/>
              <a:t>include &lt;sys/</a:t>
            </a:r>
            <a:r>
              <a:rPr lang="en-US" altLang="ja-JP" dirty="0" err="1"/>
              <a:t>types.h</a:t>
            </a:r>
            <a:r>
              <a:rPr lang="en-US" altLang="ja-JP" dirty="0" smtClean="0"/>
              <a:t>&gt;</a:t>
            </a:r>
          </a:p>
          <a:p>
            <a:r>
              <a:rPr lang="en-US" altLang="ja-JP" dirty="0"/>
              <a:t>…</a:t>
            </a:r>
          </a:p>
        </p:txBody>
      </p:sp>
      <p:sp>
        <p:nvSpPr>
          <p:cNvPr id="2" name="タイトル 1"/>
          <p:cNvSpPr>
            <a:spLocks noGrp="1"/>
          </p:cNvSpPr>
          <p:nvPr>
            <p:ph type="title"/>
          </p:nvPr>
        </p:nvSpPr>
        <p:spPr/>
        <p:txBody>
          <a:bodyPr>
            <a:normAutofit/>
          </a:bodyPr>
          <a:lstStyle/>
          <a:p>
            <a:pPr marL="342900" indent="-342900"/>
            <a:r>
              <a:rPr kumimoji="1" lang="en-US" altLang="ja-JP" dirty="0" smtClean="0"/>
              <a:t>1 </a:t>
            </a:r>
            <a:r>
              <a:rPr lang="en-US" altLang="ja-JP" dirty="0"/>
              <a:t> </a:t>
            </a:r>
            <a:r>
              <a:rPr lang="ja-JP" altLang="en-US" dirty="0" smtClean="0"/>
              <a:t>コメント抽出</a:t>
            </a:r>
            <a:endParaRPr lang="en-US" altLang="ja-JP"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lang="ja-JP" altLang="en-US" smtClean="0"/>
              <a:pPr/>
              <a:t>16</a:t>
            </a:fld>
            <a:endParaRPr lang="ja-JP" altLang="en-US" dirty="0"/>
          </a:p>
        </p:txBody>
      </p:sp>
      <p:sp>
        <p:nvSpPr>
          <p:cNvPr id="9" name="正方形/長方形 8"/>
          <p:cNvSpPr/>
          <p:nvPr/>
        </p:nvSpPr>
        <p:spPr>
          <a:xfrm>
            <a:off x="229032" y="1643960"/>
            <a:ext cx="6939016" cy="3922177"/>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229032" y="1619889"/>
            <a:ext cx="7011024" cy="3970318"/>
          </a:xfrm>
          <a:prstGeom prst="rect">
            <a:avLst/>
          </a:prstGeom>
          <a:solidFill>
            <a:schemeClr val="bg1"/>
          </a:solidFill>
        </p:spPr>
        <p:txBody>
          <a:bodyPr wrap="square" rtlCol="0">
            <a:spAutoFit/>
          </a:bodyPr>
          <a:lstStyle/>
          <a:p>
            <a:r>
              <a:rPr lang="en-US" altLang="ja-JP" dirty="0" smtClean="0"/>
              <a:t>/*</a:t>
            </a:r>
          </a:p>
          <a:p>
            <a:r>
              <a:rPr lang="en-US" altLang="ja-JP" dirty="0" smtClean="0"/>
              <a:t>* Copyright </a:t>
            </a:r>
            <a:r>
              <a:rPr lang="en-US" altLang="ja-JP" dirty="0"/>
              <a:t>(c) </a:t>
            </a:r>
            <a:r>
              <a:rPr lang="en-US" altLang="ja-JP" dirty="0" smtClean="0"/>
              <a:t>2001 foo foo@bar.org All </a:t>
            </a:r>
            <a:r>
              <a:rPr lang="en-US" altLang="ja-JP" dirty="0"/>
              <a:t>rights reserved. </a:t>
            </a:r>
            <a:endParaRPr lang="en-US" altLang="ja-JP" dirty="0" smtClean="0"/>
          </a:p>
          <a:p>
            <a:r>
              <a:rPr lang="en-US" altLang="ja-JP" dirty="0" smtClean="0"/>
              <a:t>*</a:t>
            </a:r>
          </a:p>
          <a:p>
            <a:r>
              <a:rPr lang="en-US" altLang="ja-JP" dirty="0" smtClean="0"/>
              <a:t>* Redistribution </a:t>
            </a:r>
            <a:r>
              <a:rPr lang="en-US" altLang="ja-JP" dirty="0"/>
              <a:t>and use in source and binary forms, with or </a:t>
            </a:r>
            <a:r>
              <a:rPr lang="en-US" altLang="ja-JP" dirty="0" smtClean="0"/>
              <a:t>without</a:t>
            </a:r>
          </a:p>
          <a:p>
            <a:r>
              <a:rPr lang="en-US" altLang="ja-JP" dirty="0" smtClean="0"/>
              <a:t>* modification</a:t>
            </a:r>
            <a:r>
              <a:rPr lang="en-US" altLang="ja-JP" dirty="0"/>
              <a:t>, are permitted provided that the following </a:t>
            </a:r>
            <a:r>
              <a:rPr lang="en-US" altLang="ja-JP" dirty="0" smtClean="0"/>
              <a:t>conditions</a:t>
            </a:r>
            <a:br>
              <a:rPr lang="en-US" altLang="ja-JP" dirty="0" smtClean="0"/>
            </a:br>
            <a:r>
              <a:rPr lang="en-US" altLang="ja-JP" dirty="0" smtClean="0"/>
              <a:t>* </a:t>
            </a:r>
            <a:r>
              <a:rPr lang="en-US" altLang="ja-JP" dirty="0"/>
              <a:t>are met: </a:t>
            </a:r>
            <a:r>
              <a:rPr lang="en-US" altLang="ja-JP" dirty="0" smtClean="0"/>
              <a:t/>
            </a:r>
            <a:br>
              <a:rPr lang="en-US" altLang="ja-JP" dirty="0" smtClean="0"/>
            </a:br>
            <a:r>
              <a:rPr lang="en-US" altLang="ja-JP" dirty="0" smtClean="0"/>
              <a:t>* </a:t>
            </a:r>
            <a:r>
              <a:rPr lang="en-US" altLang="ja-JP" dirty="0"/>
              <a:t>1. Redistributions of source code must retain the above </a:t>
            </a:r>
            <a:r>
              <a:rPr lang="en-US" altLang="ja-JP" dirty="0" smtClean="0"/>
              <a:t>copyright</a:t>
            </a:r>
            <a:br>
              <a:rPr lang="en-US" altLang="ja-JP" dirty="0" smtClean="0"/>
            </a:br>
            <a:r>
              <a:rPr lang="en-US" altLang="ja-JP" dirty="0" smtClean="0"/>
              <a:t> ...</a:t>
            </a:r>
          </a:p>
          <a:p>
            <a:r>
              <a:rPr lang="en-US" altLang="ja-JP" dirty="0" smtClean="0"/>
              <a:t>* </a:t>
            </a:r>
            <a:r>
              <a:rPr lang="en-US" altLang="ja-JP" dirty="0"/>
              <a:t>2. Redistributions in binary form must reproduce the above </a:t>
            </a:r>
            <a:r>
              <a:rPr lang="en-US" altLang="ja-JP" dirty="0" smtClean="0"/>
              <a:t>copyright</a:t>
            </a:r>
            <a:br>
              <a:rPr lang="en-US" altLang="ja-JP" dirty="0" smtClean="0"/>
            </a:br>
            <a:r>
              <a:rPr lang="en-US" altLang="ja-JP" dirty="0" smtClean="0"/>
              <a:t> ...</a:t>
            </a:r>
            <a:br>
              <a:rPr lang="en-US" altLang="ja-JP" dirty="0" smtClean="0"/>
            </a:br>
            <a:r>
              <a:rPr lang="en-US" altLang="ja-JP" dirty="0" smtClean="0"/>
              <a:t>*</a:t>
            </a:r>
            <a:br>
              <a:rPr lang="en-US" altLang="ja-JP" dirty="0" smtClean="0"/>
            </a:br>
            <a:r>
              <a:rPr lang="en-US" altLang="ja-JP" dirty="0" smtClean="0"/>
              <a:t>* </a:t>
            </a:r>
            <a:r>
              <a:rPr lang="en-US" altLang="ja-JP" dirty="0"/>
              <a:t>THIS SOFTWARE IS PROVIDED BY THE AUTHOR AND </a:t>
            </a:r>
            <a:r>
              <a:rPr lang="en-US" altLang="ja-JP" dirty="0" smtClean="0"/>
              <a:t>CONTRIBUTORS ...</a:t>
            </a:r>
          </a:p>
          <a:p>
            <a:r>
              <a:rPr lang="en-US" altLang="ja-JP" dirty="0" smtClean="0"/>
              <a:t>* IN NO EVENT SHALL THE AUTHOR OR CONTRIBUTORS ...</a:t>
            </a:r>
            <a:endParaRPr lang="en-US" altLang="ja-JP" dirty="0"/>
          </a:p>
          <a:p>
            <a:r>
              <a:rPr lang="en-US" altLang="ja-JP" dirty="0" smtClean="0"/>
              <a:t>*/</a:t>
            </a:r>
          </a:p>
        </p:txBody>
      </p:sp>
      <p:sp>
        <p:nvSpPr>
          <p:cNvPr id="11" name="角丸四角形吹き出し 10"/>
          <p:cNvSpPr/>
          <p:nvPr/>
        </p:nvSpPr>
        <p:spPr>
          <a:xfrm>
            <a:off x="7168048" y="2276872"/>
            <a:ext cx="1903944" cy="1857339"/>
          </a:xfrm>
          <a:prstGeom prst="wedgeRoundRectCallout">
            <a:avLst>
              <a:gd name="adj1" fmla="val -47169"/>
              <a:gd name="adj2" fmla="val 76204"/>
              <a:gd name="adj3" fmla="val 16667"/>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latin typeface="Arial Black" pitchFamily="34" charset="0"/>
              </a:rPr>
              <a:t>先頭にあるコメントをライセンス記述として抽出</a:t>
            </a:r>
            <a:endParaRPr kumimoji="1" lang="ja-JP" altLang="en-US" sz="2000" dirty="0">
              <a:solidFill>
                <a:schemeClr val="tx1"/>
              </a:solidFill>
              <a:latin typeface="Arial Black" pitchFamily="34" charset="0"/>
            </a:endParaRPr>
          </a:p>
        </p:txBody>
      </p:sp>
    </p:spTree>
    <p:extLst>
      <p:ext uri="{BB962C8B-B14F-4D97-AF65-F5344CB8AC3E}">
        <p14:creationId xmlns:p14="http://schemas.microsoft.com/office/powerpoint/2010/main" val="3760788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9"/>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hidden"/>
                                      </p:to>
                                    </p:set>
                                  </p:childTnLst>
                                </p:cTn>
                              </p:par>
                              <p:par>
                                <p:cTn id="15" presetID="1" presetClass="exit" presetSubtype="0" fill="hold" grpId="1" nodeType="withEffect">
                                  <p:stCondLst>
                                    <p:cond delay="0"/>
                                  </p:stCondLst>
                                  <p:childTnLst>
                                    <p:set>
                                      <p:cBhvr>
                                        <p:cTn id="16" dur="1" fill="hold">
                                          <p:stCondLst>
                                            <p:cond delay="0"/>
                                          </p:stCondLst>
                                        </p:cTn>
                                        <p:tgtEl>
                                          <p:spTgt spid="11"/>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9" grpId="1" animBg="1"/>
      <p:bldP spid="10" grpId="0" animBg="1"/>
      <p:bldP spid="11" grpId="0" animBg="1"/>
      <p:bldP spid="11"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smtClean="0"/>
              <a:t>2 </a:t>
            </a:r>
            <a:r>
              <a:rPr lang="ja-JP" altLang="en-US" dirty="0" smtClean="0"/>
              <a:t>コメントの文への分割</a:t>
            </a:r>
            <a:endParaRPr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lang="ja-JP" altLang="en-US" smtClean="0"/>
              <a:pPr/>
              <a:t>17</a:t>
            </a:fld>
            <a:endParaRPr lang="ja-JP" altLang="en-US" dirty="0"/>
          </a:p>
        </p:txBody>
      </p:sp>
      <p:sp>
        <p:nvSpPr>
          <p:cNvPr id="55" name="テキスト ボックス 54"/>
          <p:cNvSpPr txBox="1"/>
          <p:nvPr/>
        </p:nvSpPr>
        <p:spPr>
          <a:xfrm>
            <a:off x="213861" y="1595055"/>
            <a:ext cx="7011024" cy="3970318"/>
          </a:xfrm>
          <a:prstGeom prst="rect">
            <a:avLst/>
          </a:prstGeom>
          <a:solidFill>
            <a:schemeClr val="bg1"/>
          </a:solidFill>
          <a:ln w="38100">
            <a:noFill/>
          </a:ln>
        </p:spPr>
        <p:txBody>
          <a:bodyPr wrap="square" rtlCol="0">
            <a:spAutoFit/>
          </a:bodyPr>
          <a:lstStyle/>
          <a:p>
            <a:r>
              <a:rPr lang="en-US" altLang="ja-JP" dirty="0" smtClean="0"/>
              <a:t>/*</a:t>
            </a:r>
          </a:p>
          <a:p>
            <a:r>
              <a:rPr lang="en-US" altLang="ja-JP" dirty="0" smtClean="0"/>
              <a:t>* Copyright </a:t>
            </a:r>
            <a:r>
              <a:rPr lang="en-US" altLang="ja-JP" dirty="0"/>
              <a:t>(c) </a:t>
            </a:r>
            <a:r>
              <a:rPr lang="en-US" altLang="ja-JP" dirty="0" smtClean="0"/>
              <a:t>2001 foo foo@bar.org All </a:t>
            </a:r>
            <a:r>
              <a:rPr lang="en-US" altLang="ja-JP" dirty="0"/>
              <a:t>rights reserved. </a:t>
            </a:r>
            <a:endParaRPr lang="en-US" altLang="ja-JP" dirty="0" smtClean="0"/>
          </a:p>
          <a:p>
            <a:r>
              <a:rPr lang="en-US" altLang="ja-JP" dirty="0" smtClean="0"/>
              <a:t>*</a:t>
            </a:r>
          </a:p>
          <a:p>
            <a:r>
              <a:rPr lang="en-US" altLang="ja-JP" dirty="0" smtClean="0"/>
              <a:t>* Redistribution </a:t>
            </a:r>
            <a:r>
              <a:rPr lang="en-US" altLang="ja-JP" dirty="0"/>
              <a:t>and use in source and binary forms, with or </a:t>
            </a:r>
            <a:r>
              <a:rPr lang="en-US" altLang="ja-JP" dirty="0" smtClean="0"/>
              <a:t>without</a:t>
            </a:r>
          </a:p>
          <a:p>
            <a:r>
              <a:rPr lang="en-US" altLang="ja-JP" dirty="0" smtClean="0"/>
              <a:t>* modification</a:t>
            </a:r>
            <a:r>
              <a:rPr lang="en-US" altLang="ja-JP" dirty="0"/>
              <a:t>, are permitted provided that the following </a:t>
            </a:r>
            <a:r>
              <a:rPr lang="en-US" altLang="ja-JP" dirty="0" smtClean="0"/>
              <a:t>conditions</a:t>
            </a:r>
            <a:br>
              <a:rPr lang="en-US" altLang="ja-JP" dirty="0" smtClean="0"/>
            </a:br>
            <a:r>
              <a:rPr lang="en-US" altLang="ja-JP" dirty="0" smtClean="0"/>
              <a:t>* </a:t>
            </a:r>
            <a:r>
              <a:rPr lang="en-US" altLang="ja-JP" dirty="0"/>
              <a:t>are met: </a:t>
            </a:r>
            <a:r>
              <a:rPr lang="en-US" altLang="ja-JP" dirty="0" smtClean="0"/>
              <a:t/>
            </a:r>
            <a:br>
              <a:rPr lang="en-US" altLang="ja-JP" dirty="0" smtClean="0"/>
            </a:br>
            <a:r>
              <a:rPr lang="en-US" altLang="ja-JP" dirty="0" smtClean="0"/>
              <a:t>* </a:t>
            </a:r>
            <a:r>
              <a:rPr lang="en-US" altLang="ja-JP" dirty="0"/>
              <a:t>1. Redistributions of source code must retain the above </a:t>
            </a:r>
            <a:r>
              <a:rPr lang="en-US" altLang="ja-JP" dirty="0" smtClean="0"/>
              <a:t>copyright</a:t>
            </a:r>
            <a:br>
              <a:rPr lang="en-US" altLang="ja-JP" dirty="0" smtClean="0"/>
            </a:br>
            <a:r>
              <a:rPr lang="en-US" altLang="ja-JP" dirty="0" smtClean="0"/>
              <a:t> ...</a:t>
            </a:r>
          </a:p>
          <a:p>
            <a:r>
              <a:rPr lang="en-US" altLang="ja-JP" dirty="0" smtClean="0"/>
              <a:t>* </a:t>
            </a:r>
            <a:r>
              <a:rPr lang="en-US" altLang="ja-JP" dirty="0"/>
              <a:t>2. Redistributions in binary form must reproduce the above </a:t>
            </a:r>
            <a:r>
              <a:rPr lang="en-US" altLang="ja-JP" dirty="0" smtClean="0"/>
              <a:t>copyright</a:t>
            </a:r>
            <a:br>
              <a:rPr lang="en-US" altLang="ja-JP" dirty="0" smtClean="0"/>
            </a:br>
            <a:r>
              <a:rPr lang="en-US" altLang="ja-JP" dirty="0" smtClean="0"/>
              <a:t> ...</a:t>
            </a:r>
            <a:br>
              <a:rPr lang="en-US" altLang="ja-JP" dirty="0" smtClean="0"/>
            </a:br>
            <a:r>
              <a:rPr lang="en-US" altLang="ja-JP" dirty="0" smtClean="0"/>
              <a:t>*</a:t>
            </a:r>
            <a:br>
              <a:rPr lang="en-US" altLang="ja-JP" dirty="0" smtClean="0"/>
            </a:br>
            <a:r>
              <a:rPr lang="en-US" altLang="ja-JP" dirty="0" smtClean="0"/>
              <a:t>* </a:t>
            </a:r>
            <a:r>
              <a:rPr lang="en-US" altLang="ja-JP" dirty="0"/>
              <a:t>THIS SOFTWARE IS PROVIDED BY THE AUTHOR AND </a:t>
            </a:r>
            <a:r>
              <a:rPr lang="en-US" altLang="ja-JP" dirty="0" smtClean="0"/>
              <a:t>CONTRIBUTORS ...</a:t>
            </a:r>
          </a:p>
          <a:p>
            <a:r>
              <a:rPr lang="en-US" altLang="ja-JP" dirty="0" smtClean="0"/>
              <a:t>* IN NO EVENT SHALL THE AUTHOR OR CONTRIBUTORS ...</a:t>
            </a:r>
            <a:endParaRPr lang="en-US" altLang="ja-JP" dirty="0"/>
          </a:p>
          <a:p>
            <a:r>
              <a:rPr lang="en-US" altLang="ja-JP" dirty="0" smtClean="0"/>
              <a:t>*/</a:t>
            </a:r>
          </a:p>
        </p:txBody>
      </p:sp>
      <p:sp>
        <p:nvSpPr>
          <p:cNvPr id="62" name="正方形/長方形 61"/>
          <p:cNvSpPr/>
          <p:nvPr/>
        </p:nvSpPr>
        <p:spPr>
          <a:xfrm>
            <a:off x="467544" y="1916832"/>
            <a:ext cx="5184576" cy="288032"/>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正方形/長方形 62"/>
          <p:cNvSpPr/>
          <p:nvPr/>
        </p:nvSpPr>
        <p:spPr>
          <a:xfrm>
            <a:off x="467544" y="2492896"/>
            <a:ext cx="6264696" cy="792088"/>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正方形/長方形 63"/>
          <p:cNvSpPr/>
          <p:nvPr/>
        </p:nvSpPr>
        <p:spPr>
          <a:xfrm>
            <a:off x="467544" y="3284984"/>
            <a:ext cx="216024" cy="29523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正方形/長方形 65"/>
          <p:cNvSpPr/>
          <p:nvPr/>
        </p:nvSpPr>
        <p:spPr>
          <a:xfrm>
            <a:off x="344901" y="3284984"/>
            <a:ext cx="6387338" cy="576064"/>
          </a:xfrm>
          <a:custGeom>
            <a:avLst/>
            <a:gdLst>
              <a:gd name="connsiteX0" fmla="*/ 0 w 6048672"/>
              <a:gd name="connsiteY0" fmla="*/ 0 h 576064"/>
              <a:gd name="connsiteX1" fmla="*/ 6048672 w 6048672"/>
              <a:gd name="connsiteY1" fmla="*/ 0 h 576064"/>
              <a:gd name="connsiteX2" fmla="*/ 6048672 w 6048672"/>
              <a:gd name="connsiteY2" fmla="*/ 576064 h 576064"/>
              <a:gd name="connsiteX3" fmla="*/ 0 w 6048672"/>
              <a:gd name="connsiteY3" fmla="*/ 576064 h 576064"/>
              <a:gd name="connsiteX4" fmla="*/ 0 w 6048672"/>
              <a:gd name="connsiteY4" fmla="*/ 0 h 576064"/>
              <a:gd name="connsiteX0" fmla="*/ 6235 w 6054907"/>
              <a:gd name="connsiteY0" fmla="*/ 0 h 576064"/>
              <a:gd name="connsiteX1" fmla="*/ 6054907 w 6054907"/>
              <a:gd name="connsiteY1" fmla="*/ 0 h 576064"/>
              <a:gd name="connsiteX2" fmla="*/ 6054907 w 6054907"/>
              <a:gd name="connsiteY2" fmla="*/ 576064 h 576064"/>
              <a:gd name="connsiteX3" fmla="*/ 6235 w 6054907"/>
              <a:gd name="connsiteY3" fmla="*/ 576064 h 576064"/>
              <a:gd name="connsiteX4" fmla="*/ 0 w 6054907"/>
              <a:gd name="connsiteY4" fmla="*/ 338749 h 576064"/>
              <a:gd name="connsiteX5" fmla="*/ 6235 w 6054907"/>
              <a:gd name="connsiteY5" fmla="*/ 0 h 576064"/>
              <a:gd name="connsiteX0" fmla="*/ 6235 w 6054907"/>
              <a:gd name="connsiteY0" fmla="*/ 0 h 576064"/>
              <a:gd name="connsiteX1" fmla="*/ 6054907 w 6054907"/>
              <a:gd name="connsiteY1" fmla="*/ 0 h 576064"/>
              <a:gd name="connsiteX2" fmla="*/ 6054907 w 6054907"/>
              <a:gd name="connsiteY2" fmla="*/ 576064 h 576064"/>
              <a:gd name="connsiteX3" fmla="*/ 6235 w 6054907"/>
              <a:gd name="connsiteY3" fmla="*/ 576064 h 576064"/>
              <a:gd name="connsiteX4" fmla="*/ 0 w 6054907"/>
              <a:gd name="connsiteY4" fmla="*/ 338749 h 576064"/>
              <a:gd name="connsiteX5" fmla="*/ 1 w 6054907"/>
              <a:gd name="connsiteY5" fmla="*/ 203283 h 576064"/>
              <a:gd name="connsiteX6" fmla="*/ 6235 w 6054907"/>
              <a:gd name="connsiteY6" fmla="*/ 0 h 576064"/>
              <a:gd name="connsiteX0" fmla="*/ 338666 w 6387338"/>
              <a:gd name="connsiteY0" fmla="*/ 0 h 576064"/>
              <a:gd name="connsiteX1" fmla="*/ 6387338 w 6387338"/>
              <a:gd name="connsiteY1" fmla="*/ 0 h 576064"/>
              <a:gd name="connsiteX2" fmla="*/ 6387338 w 6387338"/>
              <a:gd name="connsiteY2" fmla="*/ 576064 h 576064"/>
              <a:gd name="connsiteX3" fmla="*/ 0 w 6387338"/>
              <a:gd name="connsiteY3" fmla="*/ 576064 h 576064"/>
              <a:gd name="connsiteX4" fmla="*/ 332431 w 6387338"/>
              <a:gd name="connsiteY4" fmla="*/ 338749 h 576064"/>
              <a:gd name="connsiteX5" fmla="*/ 332432 w 6387338"/>
              <a:gd name="connsiteY5" fmla="*/ 203283 h 576064"/>
              <a:gd name="connsiteX6" fmla="*/ 338666 w 6387338"/>
              <a:gd name="connsiteY6" fmla="*/ 0 h 576064"/>
              <a:gd name="connsiteX0" fmla="*/ 338666 w 6387338"/>
              <a:gd name="connsiteY0" fmla="*/ 0 h 576064"/>
              <a:gd name="connsiteX1" fmla="*/ 6387338 w 6387338"/>
              <a:gd name="connsiteY1" fmla="*/ 0 h 576064"/>
              <a:gd name="connsiteX2" fmla="*/ 6387338 w 6387338"/>
              <a:gd name="connsiteY2" fmla="*/ 576064 h 576064"/>
              <a:gd name="connsiteX3" fmla="*/ 0 w 6387338"/>
              <a:gd name="connsiteY3" fmla="*/ 576064 h 576064"/>
              <a:gd name="connsiteX4" fmla="*/ 10698 w 6387338"/>
              <a:gd name="connsiteY4" fmla="*/ 304882 h 576064"/>
              <a:gd name="connsiteX5" fmla="*/ 332432 w 6387338"/>
              <a:gd name="connsiteY5" fmla="*/ 203283 h 576064"/>
              <a:gd name="connsiteX6" fmla="*/ 338666 w 6387338"/>
              <a:gd name="connsiteY6" fmla="*/ 0 h 576064"/>
              <a:gd name="connsiteX0" fmla="*/ 338666 w 6387338"/>
              <a:gd name="connsiteY0" fmla="*/ 0 h 576064"/>
              <a:gd name="connsiteX1" fmla="*/ 6387338 w 6387338"/>
              <a:gd name="connsiteY1" fmla="*/ 0 h 576064"/>
              <a:gd name="connsiteX2" fmla="*/ 6387338 w 6387338"/>
              <a:gd name="connsiteY2" fmla="*/ 576064 h 576064"/>
              <a:gd name="connsiteX3" fmla="*/ 0 w 6387338"/>
              <a:gd name="connsiteY3" fmla="*/ 576064 h 576064"/>
              <a:gd name="connsiteX4" fmla="*/ 10698 w 6387338"/>
              <a:gd name="connsiteY4" fmla="*/ 304882 h 576064"/>
              <a:gd name="connsiteX5" fmla="*/ 332432 w 6387338"/>
              <a:gd name="connsiteY5" fmla="*/ 321817 h 576064"/>
              <a:gd name="connsiteX6" fmla="*/ 338666 w 6387338"/>
              <a:gd name="connsiteY6" fmla="*/ 0 h 576064"/>
              <a:gd name="connsiteX0" fmla="*/ 338666 w 6387338"/>
              <a:gd name="connsiteY0" fmla="*/ 0 h 576064"/>
              <a:gd name="connsiteX1" fmla="*/ 6387338 w 6387338"/>
              <a:gd name="connsiteY1" fmla="*/ 0 h 576064"/>
              <a:gd name="connsiteX2" fmla="*/ 6387338 w 6387338"/>
              <a:gd name="connsiteY2" fmla="*/ 576064 h 576064"/>
              <a:gd name="connsiteX3" fmla="*/ 0 w 6387338"/>
              <a:gd name="connsiteY3" fmla="*/ 576064 h 576064"/>
              <a:gd name="connsiteX4" fmla="*/ 10698 w 6387338"/>
              <a:gd name="connsiteY4" fmla="*/ 304882 h 576064"/>
              <a:gd name="connsiteX5" fmla="*/ 467899 w 6387338"/>
              <a:gd name="connsiteY5" fmla="*/ 287951 h 576064"/>
              <a:gd name="connsiteX6" fmla="*/ 338666 w 6387338"/>
              <a:gd name="connsiteY6" fmla="*/ 0 h 576064"/>
              <a:gd name="connsiteX0" fmla="*/ 474133 w 6387338"/>
              <a:gd name="connsiteY0" fmla="*/ 0 h 576064"/>
              <a:gd name="connsiteX1" fmla="*/ 6387338 w 6387338"/>
              <a:gd name="connsiteY1" fmla="*/ 0 h 576064"/>
              <a:gd name="connsiteX2" fmla="*/ 6387338 w 6387338"/>
              <a:gd name="connsiteY2" fmla="*/ 576064 h 576064"/>
              <a:gd name="connsiteX3" fmla="*/ 0 w 6387338"/>
              <a:gd name="connsiteY3" fmla="*/ 576064 h 576064"/>
              <a:gd name="connsiteX4" fmla="*/ 10698 w 6387338"/>
              <a:gd name="connsiteY4" fmla="*/ 304882 h 576064"/>
              <a:gd name="connsiteX5" fmla="*/ 467899 w 6387338"/>
              <a:gd name="connsiteY5" fmla="*/ 287951 h 576064"/>
              <a:gd name="connsiteX6" fmla="*/ 474133 w 6387338"/>
              <a:gd name="connsiteY6" fmla="*/ 0 h 576064"/>
              <a:gd name="connsiteX0" fmla="*/ 474133 w 6387338"/>
              <a:gd name="connsiteY0" fmla="*/ 0 h 576064"/>
              <a:gd name="connsiteX1" fmla="*/ 6387338 w 6387338"/>
              <a:gd name="connsiteY1" fmla="*/ 0 h 576064"/>
              <a:gd name="connsiteX2" fmla="*/ 6387338 w 6387338"/>
              <a:gd name="connsiteY2" fmla="*/ 576064 h 576064"/>
              <a:gd name="connsiteX3" fmla="*/ 0 w 6387338"/>
              <a:gd name="connsiteY3" fmla="*/ 576064 h 576064"/>
              <a:gd name="connsiteX4" fmla="*/ 10698 w 6387338"/>
              <a:gd name="connsiteY4" fmla="*/ 355682 h 576064"/>
              <a:gd name="connsiteX5" fmla="*/ 467899 w 6387338"/>
              <a:gd name="connsiteY5" fmla="*/ 287951 h 576064"/>
              <a:gd name="connsiteX6" fmla="*/ 474133 w 6387338"/>
              <a:gd name="connsiteY6" fmla="*/ 0 h 576064"/>
              <a:gd name="connsiteX0" fmla="*/ 474133 w 6387338"/>
              <a:gd name="connsiteY0" fmla="*/ 0 h 576064"/>
              <a:gd name="connsiteX1" fmla="*/ 6387338 w 6387338"/>
              <a:gd name="connsiteY1" fmla="*/ 0 h 576064"/>
              <a:gd name="connsiteX2" fmla="*/ 6387338 w 6387338"/>
              <a:gd name="connsiteY2" fmla="*/ 576064 h 576064"/>
              <a:gd name="connsiteX3" fmla="*/ 0 w 6387338"/>
              <a:gd name="connsiteY3" fmla="*/ 576064 h 576064"/>
              <a:gd name="connsiteX4" fmla="*/ 10698 w 6387338"/>
              <a:gd name="connsiteY4" fmla="*/ 355682 h 576064"/>
              <a:gd name="connsiteX5" fmla="*/ 383232 w 6387338"/>
              <a:gd name="connsiteY5" fmla="*/ 372618 h 576064"/>
              <a:gd name="connsiteX6" fmla="*/ 474133 w 6387338"/>
              <a:gd name="connsiteY6" fmla="*/ 0 h 576064"/>
              <a:gd name="connsiteX0" fmla="*/ 474133 w 6387338"/>
              <a:gd name="connsiteY0" fmla="*/ 0 h 576064"/>
              <a:gd name="connsiteX1" fmla="*/ 6387338 w 6387338"/>
              <a:gd name="connsiteY1" fmla="*/ 0 h 576064"/>
              <a:gd name="connsiteX2" fmla="*/ 6387338 w 6387338"/>
              <a:gd name="connsiteY2" fmla="*/ 576064 h 576064"/>
              <a:gd name="connsiteX3" fmla="*/ 0 w 6387338"/>
              <a:gd name="connsiteY3" fmla="*/ 576064 h 576064"/>
              <a:gd name="connsiteX4" fmla="*/ 10698 w 6387338"/>
              <a:gd name="connsiteY4" fmla="*/ 355682 h 576064"/>
              <a:gd name="connsiteX5" fmla="*/ 383232 w 6387338"/>
              <a:gd name="connsiteY5" fmla="*/ 321818 h 576064"/>
              <a:gd name="connsiteX6" fmla="*/ 474133 w 6387338"/>
              <a:gd name="connsiteY6" fmla="*/ 0 h 576064"/>
              <a:gd name="connsiteX0" fmla="*/ 372533 w 6387338"/>
              <a:gd name="connsiteY0" fmla="*/ 0 h 576064"/>
              <a:gd name="connsiteX1" fmla="*/ 6387338 w 6387338"/>
              <a:gd name="connsiteY1" fmla="*/ 0 h 576064"/>
              <a:gd name="connsiteX2" fmla="*/ 6387338 w 6387338"/>
              <a:gd name="connsiteY2" fmla="*/ 576064 h 576064"/>
              <a:gd name="connsiteX3" fmla="*/ 0 w 6387338"/>
              <a:gd name="connsiteY3" fmla="*/ 576064 h 576064"/>
              <a:gd name="connsiteX4" fmla="*/ 10698 w 6387338"/>
              <a:gd name="connsiteY4" fmla="*/ 355682 h 576064"/>
              <a:gd name="connsiteX5" fmla="*/ 383232 w 6387338"/>
              <a:gd name="connsiteY5" fmla="*/ 321818 h 576064"/>
              <a:gd name="connsiteX6" fmla="*/ 372533 w 6387338"/>
              <a:gd name="connsiteY6" fmla="*/ 0 h 576064"/>
              <a:gd name="connsiteX0" fmla="*/ 372533 w 6387338"/>
              <a:gd name="connsiteY0" fmla="*/ 0 h 576064"/>
              <a:gd name="connsiteX1" fmla="*/ 6387338 w 6387338"/>
              <a:gd name="connsiteY1" fmla="*/ 0 h 576064"/>
              <a:gd name="connsiteX2" fmla="*/ 6387338 w 6387338"/>
              <a:gd name="connsiteY2" fmla="*/ 576064 h 576064"/>
              <a:gd name="connsiteX3" fmla="*/ 0 w 6387338"/>
              <a:gd name="connsiteY3" fmla="*/ 576064 h 576064"/>
              <a:gd name="connsiteX4" fmla="*/ 10698 w 6387338"/>
              <a:gd name="connsiteY4" fmla="*/ 355682 h 576064"/>
              <a:gd name="connsiteX5" fmla="*/ 332432 w 6387338"/>
              <a:gd name="connsiteY5" fmla="*/ 287951 h 576064"/>
              <a:gd name="connsiteX6" fmla="*/ 372533 w 6387338"/>
              <a:gd name="connsiteY6" fmla="*/ 0 h 576064"/>
              <a:gd name="connsiteX0" fmla="*/ 372533 w 6387338"/>
              <a:gd name="connsiteY0" fmla="*/ 0 h 576064"/>
              <a:gd name="connsiteX1" fmla="*/ 6387338 w 6387338"/>
              <a:gd name="connsiteY1" fmla="*/ 0 h 576064"/>
              <a:gd name="connsiteX2" fmla="*/ 6387338 w 6387338"/>
              <a:gd name="connsiteY2" fmla="*/ 576064 h 576064"/>
              <a:gd name="connsiteX3" fmla="*/ 0 w 6387338"/>
              <a:gd name="connsiteY3" fmla="*/ 576064 h 576064"/>
              <a:gd name="connsiteX4" fmla="*/ 10698 w 6387338"/>
              <a:gd name="connsiteY4" fmla="*/ 355682 h 576064"/>
              <a:gd name="connsiteX5" fmla="*/ 366299 w 6387338"/>
              <a:gd name="connsiteY5" fmla="*/ 338751 h 576064"/>
              <a:gd name="connsiteX6" fmla="*/ 372533 w 6387338"/>
              <a:gd name="connsiteY6" fmla="*/ 0 h 576064"/>
              <a:gd name="connsiteX0" fmla="*/ 372533 w 6387338"/>
              <a:gd name="connsiteY0" fmla="*/ 0 h 576064"/>
              <a:gd name="connsiteX1" fmla="*/ 6387338 w 6387338"/>
              <a:gd name="connsiteY1" fmla="*/ 0 h 576064"/>
              <a:gd name="connsiteX2" fmla="*/ 6387338 w 6387338"/>
              <a:gd name="connsiteY2" fmla="*/ 576064 h 576064"/>
              <a:gd name="connsiteX3" fmla="*/ 0 w 6387338"/>
              <a:gd name="connsiteY3" fmla="*/ 576064 h 576064"/>
              <a:gd name="connsiteX4" fmla="*/ 10698 w 6387338"/>
              <a:gd name="connsiteY4" fmla="*/ 355682 h 576064"/>
              <a:gd name="connsiteX5" fmla="*/ 366299 w 6387338"/>
              <a:gd name="connsiteY5" fmla="*/ 287951 h 576064"/>
              <a:gd name="connsiteX6" fmla="*/ 372533 w 6387338"/>
              <a:gd name="connsiteY6" fmla="*/ 0 h 576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87338" h="576064">
                <a:moveTo>
                  <a:pt x="372533" y="0"/>
                </a:moveTo>
                <a:lnTo>
                  <a:pt x="6387338" y="0"/>
                </a:lnTo>
                <a:lnTo>
                  <a:pt x="6387338" y="576064"/>
                </a:lnTo>
                <a:lnTo>
                  <a:pt x="0" y="576064"/>
                </a:lnTo>
                <a:lnTo>
                  <a:pt x="10698" y="355682"/>
                </a:lnTo>
                <a:cubicBezTo>
                  <a:pt x="10698" y="310527"/>
                  <a:pt x="366299" y="333106"/>
                  <a:pt x="366299" y="287951"/>
                </a:cubicBezTo>
                <a:lnTo>
                  <a:pt x="372533" y="0"/>
                </a:lnTo>
                <a:close/>
              </a:path>
            </a:pathLst>
          </a:cu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正方形/長方形 66"/>
          <p:cNvSpPr/>
          <p:nvPr/>
        </p:nvSpPr>
        <p:spPr>
          <a:xfrm>
            <a:off x="270932" y="3861048"/>
            <a:ext cx="6677331" cy="576064"/>
          </a:xfrm>
          <a:custGeom>
            <a:avLst/>
            <a:gdLst>
              <a:gd name="connsiteX0" fmla="*/ 0 w 6480720"/>
              <a:gd name="connsiteY0" fmla="*/ 0 h 576064"/>
              <a:gd name="connsiteX1" fmla="*/ 6480720 w 6480720"/>
              <a:gd name="connsiteY1" fmla="*/ 0 h 576064"/>
              <a:gd name="connsiteX2" fmla="*/ 6480720 w 6480720"/>
              <a:gd name="connsiteY2" fmla="*/ 576064 h 576064"/>
              <a:gd name="connsiteX3" fmla="*/ 0 w 6480720"/>
              <a:gd name="connsiteY3" fmla="*/ 576064 h 576064"/>
              <a:gd name="connsiteX4" fmla="*/ 0 w 6480720"/>
              <a:gd name="connsiteY4" fmla="*/ 0 h 576064"/>
              <a:gd name="connsiteX0" fmla="*/ 10344 w 6491064"/>
              <a:gd name="connsiteY0" fmla="*/ 0 h 576064"/>
              <a:gd name="connsiteX1" fmla="*/ 6491064 w 6491064"/>
              <a:gd name="connsiteY1" fmla="*/ 0 h 576064"/>
              <a:gd name="connsiteX2" fmla="*/ 6491064 w 6491064"/>
              <a:gd name="connsiteY2" fmla="*/ 576064 h 576064"/>
              <a:gd name="connsiteX3" fmla="*/ 10344 w 6491064"/>
              <a:gd name="connsiteY3" fmla="*/ 576064 h 576064"/>
              <a:gd name="connsiteX4" fmla="*/ 0 w 6491064"/>
              <a:gd name="connsiteY4" fmla="*/ 389219 h 576064"/>
              <a:gd name="connsiteX5" fmla="*/ 10344 w 6491064"/>
              <a:gd name="connsiteY5" fmla="*/ 0 h 576064"/>
              <a:gd name="connsiteX0" fmla="*/ 27277 w 6507997"/>
              <a:gd name="connsiteY0" fmla="*/ 0 h 576064"/>
              <a:gd name="connsiteX1" fmla="*/ 6507997 w 6507997"/>
              <a:gd name="connsiteY1" fmla="*/ 0 h 576064"/>
              <a:gd name="connsiteX2" fmla="*/ 6507997 w 6507997"/>
              <a:gd name="connsiteY2" fmla="*/ 576064 h 576064"/>
              <a:gd name="connsiteX3" fmla="*/ 27277 w 6507997"/>
              <a:gd name="connsiteY3" fmla="*/ 576064 h 576064"/>
              <a:gd name="connsiteX4" fmla="*/ 16933 w 6507997"/>
              <a:gd name="connsiteY4" fmla="*/ 389219 h 576064"/>
              <a:gd name="connsiteX5" fmla="*/ 0 w 6507997"/>
              <a:gd name="connsiteY5" fmla="*/ 135219 h 576064"/>
              <a:gd name="connsiteX6" fmla="*/ 27277 w 6507997"/>
              <a:gd name="connsiteY6" fmla="*/ 0 h 576064"/>
              <a:gd name="connsiteX0" fmla="*/ 186267 w 6666987"/>
              <a:gd name="connsiteY0" fmla="*/ 0 h 576064"/>
              <a:gd name="connsiteX1" fmla="*/ 6666987 w 6666987"/>
              <a:gd name="connsiteY1" fmla="*/ 0 h 576064"/>
              <a:gd name="connsiteX2" fmla="*/ 6666987 w 6666987"/>
              <a:gd name="connsiteY2" fmla="*/ 576064 h 576064"/>
              <a:gd name="connsiteX3" fmla="*/ 0 w 6666987"/>
              <a:gd name="connsiteY3" fmla="*/ 576064 h 576064"/>
              <a:gd name="connsiteX4" fmla="*/ 175923 w 6666987"/>
              <a:gd name="connsiteY4" fmla="*/ 389219 h 576064"/>
              <a:gd name="connsiteX5" fmla="*/ 158990 w 6666987"/>
              <a:gd name="connsiteY5" fmla="*/ 135219 h 576064"/>
              <a:gd name="connsiteX6" fmla="*/ 186267 w 6666987"/>
              <a:gd name="connsiteY6" fmla="*/ 0 h 576064"/>
              <a:gd name="connsiteX0" fmla="*/ 196611 w 6677331"/>
              <a:gd name="connsiteY0" fmla="*/ 0 h 576064"/>
              <a:gd name="connsiteX1" fmla="*/ 6677331 w 6677331"/>
              <a:gd name="connsiteY1" fmla="*/ 0 h 576064"/>
              <a:gd name="connsiteX2" fmla="*/ 6677331 w 6677331"/>
              <a:gd name="connsiteY2" fmla="*/ 576064 h 576064"/>
              <a:gd name="connsiteX3" fmla="*/ 10344 w 6677331"/>
              <a:gd name="connsiteY3" fmla="*/ 576064 h 576064"/>
              <a:gd name="connsiteX4" fmla="*/ 0 w 6677331"/>
              <a:gd name="connsiteY4" fmla="*/ 372285 h 576064"/>
              <a:gd name="connsiteX5" fmla="*/ 169334 w 6677331"/>
              <a:gd name="connsiteY5" fmla="*/ 135219 h 576064"/>
              <a:gd name="connsiteX6" fmla="*/ 196611 w 6677331"/>
              <a:gd name="connsiteY6" fmla="*/ 0 h 576064"/>
              <a:gd name="connsiteX0" fmla="*/ 196611 w 6677331"/>
              <a:gd name="connsiteY0" fmla="*/ 0 h 576064"/>
              <a:gd name="connsiteX1" fmla="*/ 6677331 w 6677331"/>
              <a:gd name="connsiteY1" fmla="*/ 0 h 576064"/>
              <a:gd name="connsiteX2" fmla="*/ 6677331 w 6677331"/>
              <a:gd name="connsiteY2" fmla="*/ 576064 h 576064"/>
              <a:gd name="connsiteX3" fmla="*/ 10344 w 6677331"/>
              <a:gd name="connsiteY3" fmla="*/ 576064 h 576064"/>
              <a:gd name="connsiteX4" fmla="*/ 0 w 6677331"/>
              <a:gd name="connsiteY4" fmla="*/ 372285 h 576064"/>
              <a:gd name="connsiteX5" fmla="*/ 203201 w 6677331"/>
              <a:gd name="connsiteY5" fmla="*/ 304553 h 576064"/>
              <a:gd name="connsiteX6" fmla="*/ 196611 w 6677331"/>
              <a:gd name="connsiteY6" fmla="*/ 0 h 576064"/>
              <a:gd name="connsiteX0" fmla="*/ 450611 w 6677331"/>
              <a:gd name="connsiteY0" fmla="*/ 0 h 576064"/>
              <a:gd name="connsiteX1" fmla="*/ 6677331 w 6677331"/>
              <a:gd name="connsiteY1" fmla="*/ 0 h 576064"/>
              <a:gd name="connsiteX2" fmla="*/ 6677331 w 6677331"/>
              <a:gd name="connsiteY2" fmla="*/ 576064 h 576064"/>
              <a:gd name="connsiteX3" fmla="*/ 10344 w 6677331"/>
              <a:gd name="connsiteY3" fmla="*/ 576064 h 576064"/>
              <a:gd name="connsiteX4" fmla="*/ 0 w 6677331"/>
              <a:gd name="connsiteY4" fmla="*/ 372285 h 576064"/>
              <a:gd name="connsiteX5" fmla="*/ 203201 w 6677331"/>
              <a:gd name="connsiteY5" fmla="*/ 304553 h 576064"/>
              <a:gd name="connsiteX6" fmla="*/ 450611 w 6677331"/>
              <a:gd name="connsiteY6" fmla="*/ 0 h 576064"/>
              <a:gd name="connsiteX0" fmla="*/ 450611 w 6677331"/>
              <a:gd name="connsiteY0" fmla="*/ 0 h 576064"/>
              <a:gd name="connsiteX1" fmla="*/ 6677331 w 6677331"/>
              <a:gd name="connsiteY1" fmla="*/ 0 h 576064"/>
              <a:gd name="connsiteX2" fmla="*/ 6677331 w 6677331"/>
              <a:gd name="connsiteY2" fmla="*/ 576064 h 576064"/>
              <a:gd name="connsiteX3" fmla="*/ 10344 w 6677331"/>
              <a:gd name="connsiteY3" fmla="*/ 576064 h 576064"/>
              <a:gd name="connsiteX4" fmla="*/ 0 w 6677331"/>
              <a:gd name="connsiteY4" fmla="*/ 372285 h 576064"/>
              <a:gd name="connsiteX5" fmla="*/ 355601 w 6677331"/>
              <a:gd name="connsiteY5" fmla="*/ 321486 h 576064"/>
              <a:gd name="connsiteX6" fmla="*/ 450611 w 6677331"/>
              <a:gd name="connsiteY6" fmla="*/ 0 h 576064"/>
              <a:gd name="connsiteX0" fmla="*/ 382877 w 6677331"/>
              <a:gd name="connsiteY0" fmla="*/ 0 h 576064"/>
              <a:gd name="connsiteX1" fmla="*/ 6677331 w 6677331"/>
              <a:gd name="connsiteY1" fmla="*/ 0 h 576064"/>
              <a:gd name="connsiteX2" fmla="*/ 6677331 w 6677331"/>
              <a:gd name="connsiteY2" fmla="*/ 576064 h 576064"/>
              <a:gd name="connsiteX3" fmla="*/ 10344 w 6677331"/>
              <a:gd name="connsiteY3" fmla="*/ 576064 h 576064"/>
              <a:gd name="connsiteX4" fmla="*/ 0 w 6677331"/>
              <a:gd name="connsiteY4" fmla="*/ 372285 h 576064"/>
              <a:gd name="connsiteX5" fmla="*/ 355601 w 6677331"/>
              <a:gd name="connsiteY5" fmla="*/ 321486 h 576064"/>
              <a:gd name="connsiteX6" fmla="*/ 382877 w 6677331"/>
              <a:gd name="connsiteY6" fmla="*/ 0 h 576064"/>
              <a:gd name="connsiteX0" fmla="*/ 382877 w 6677331"/>
              <a:gd name="connsiteY0" fmla="*/ 0 h 576064"/>
              <a:gd name="connsiteX1" fmla="*/ 6677331 w 6677331"/>
              <a:gd name="connsiteY1" fmla="*/ 0 h 576064"/>
              <a:gd name="connsiteX2" fmla="*/ 6677331 w 6677331"/>
              <a:gd name="connsiteY2" fmla="*/ 576064 h 576064"/>
              <a:gd name="connsiteX3" fmla="*/ 10344 w 6677331"/>
              <a:gd name="connsiteY3" fmla="*/ 576064 h 576064"/>
              <a:gd name="connsiteX4" fmla="*/ 0 w 6677331"/>
              <a:gd name="connsiteY4" fmla="*/ 372285 h 576064"/>
              <a:gd name="connsiteX5" fmla="*/ 406401 w 6677331"/>
              <a:gd name="connsiteY5" fmla="*/ 321486 h 576064"/>
              <a:gd name="connsiteX6" fmla="*/ 382877 w 6677331"/>
              <a:gd name="connsiteY6" fmla="*/ 0 h 576064"/>
              <a:gd name="connsiteX0" fmla="*/ 382877 w 6677331"/>
              <a:gd name="connsiteY0" fmla="*/ 0 h 576064"/>
              <a:gd name="connsiteX1" fmla="*/ 6677331 w 6677331"/>
              <a:gd name="connsiteY1" fmla="*/ 0 h 576064"/>
              <a:gd name="connsiteX2" fmla="*/ 6677331 w 6677331"/>
              <a:gd name="connsiteY2" fmla="*/ 576064 h 576064"/>
              <a:gd name="connsiteX3" fmla="*/ 10344 w 6677331"/>
              <a:gd name="connsiteY3" fmla="*/ 576064 h 576064"/>
              <a:gd name="connsiteX4" fmla="*/ 0 w 6677331"/>
              <a:gd name="connsiteY4" fmla="*/ 304551 h 576064"/>
              <a:gd name="connsiteX5" fmla="*/ 406401 w 6677331"/>
              <a:gd name="connsiteY5" fmla="*/ 321486 h 576064"/>
              <a:gd name="connsiteX6" fmla="*/ 382877 w 6677331"/>
              <a:gd name="connsiteY6" fmla="*/ 0 h 576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77331" h="576064">
                <a:moveTo>
                  <a:pt x="382877" y="0"/>
                </a:moveTo>
                <a:lnTo>
                  <a:pt x="6677331" y="0"/>
                </a:lnTo>
                <a:lnTo>
                  <a:pt x="6677331" y="576064"/>
                </a:lnTo>
                <a:lnTo>
                  <a:pt x="10344" y="576064"/>
                </a:lnTo>
                <a:lnTo>
                  <a:pt x="0" y="304551"/>
                </a:lnTo>
                <a:lnTo>
                  <a:pt x="406401" y="321486"/>
                </a:lnTo>
                <a:lnTo>
                  <a:pt x="382877" y="0"/>
                </a:lnTo>
                <a:close/>
              </a:path>
            </a:pathLst>
          </a:cu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正方形/長方形 67"/>
          <p:cNvSpPr/>
          <p:nvPr/>
        </p:nvSpPr>
        <p:spPr>
          <a:xfrm>
            <a:off x="467544" y="3861048"/>
            <a:ext cx="216024" cy="288032"/>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正方形/長方形 68"/>
          <p:cNvSpPr/>
          <p:nvPr/>
        </p:nvSpPr>
        <p:spPr>
          <a:xfrm>
            <a:off x="467544" y="4653136"/>
            <a:ext cx="6624736" cy="288032"/>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正方形/長方形 69"/>
          <p:cNvSpPr/>
          <p:nvPr/>
        </p:nvSpPr>
        <p:spPr>
          <a:xfrm>
            <a:off x="467544" y="4941168"/>
            <a:ext cx="5328592" cy="288032"/>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p:cNvSpPr txBox="1"/>
          <p:nvPr/>
        </p:nvSpPr>
        <p:spPr>
          <a:xfrm>
            <a:off x="270932" y="1651034"/>
            <a:ext cx="7011024" cy="3139321"/>
          </a:xfrm>
          <a:prstGeom prst="rect">
            <a:avLst/>
          </a:prstGeom>
          <a:solidFill>
            <a:schemeClr val="bg1"/>
          </a:solidFill>
          <a:ln w="38100">
            <a:noFill/>
          </a:ln>
        </p:spPr>
        <p:txBody>
          <a:bodyPr wrap="square" rtlCol="0">
            <a:spAutoFit/>
          </a:bodyPr>
          <a:lstStyle/>
          <a:p>
            <a:r>
              <a:rPr lang="en-US" altLang="ja-JP" dirty="0" smtClean="0"/>
              <a:t>[Copyright </a:t>
            </a:r>
            <a:r>
              <a:rPr lang="en-US" altLang="ja-JP" dirty="0"/>
              <a:t>(c) </a:t>
            </a:r>
            <a:r>
              <a:rPr lang="en-US" altLang="ja-JP" dirty="0" smtClean="0"/>
              <a:t>2001 foo </a:t>
            </a:r>
            <a:r>
              <a:rPr lang="en-US" altLang="ja-JP" dirty="0"/>
              <a:t>foo@bar.org </a:t>
            </a:r>
            <a:r>
              <a:rPr lang="en-US" altLang="ja-JP" dirty="0" smtClean="0"/>
              <a:t>All </a:t>
            </a:r>
            <a:r>
              <a:rPr lang="en-US" altLang="ja-JP" dirty="0"/>
              <a:t>rights reserved. </a:t>
            </a:r>
            <a:r>
              <a:rPr lang="en-US" altLang="ja-JP" dirty="0" smtClean="0"/>
              <a:t>]</a:t>
            </a:r>
          </a:p>
          <a:p>
            <a:r>
              <a:rPr lang="en-US" altLang="ja-JP" dirty="0" smtClean="0"/>
              <a:t>[Redistribution </a:t>
            </a:r>
            <a:r>
              <a:rPr lang="en-US" altLang="ja-JP" dirty="0"/>
              <a:t>and use in source and binary forms, with or </a:t>
            </a:r>
            <a:r>
              <a:rPr lang="en-US" altLang="ja-JP" dirty="0" smtClean="0"/>
              <a:t>without modification</a:t>
            </a:r>
            <a:r>
              <a:rPr lang="en-US" altLang="ja-JP" dirty="0"/>
              <a:t>, are permitted provided that the following conditions are </a:t>
            </a:r>
            <a:r>
              <a:rPr lang="en-US" altLang="ja-JP" dirty="0" smtClean="0"/>
              <a:t>met:]</a:t>
            </a:r>
          </a:p>
          <a:p>
            <a:r>
              <a:rPr lang="en-US" altLang="ja-JP" dirty="0" smtClean="0"/>
              <a:t>[1.] </a:t>
            </a:r>
          </a:p>
          <a:p>
            <a:r>
              <a:rPr lang="en-US" altLang="ja-JP" dirty="0" smtClean="0"/>
              <a:t>[Redistributions </a:t>
            </a:r>
            <a:r>
              <a:rPr lang="en-US" altLang="ja-JP" dirty="0"/>
              <a:t>of source code must retain the above </a:t>
            </a:r>
            <a:r>
              <a:rPr lang="en-US" altLang="ja-JP" dirty="0" smtClean="0"/>
              <a:t>copyright</a:t>
            </a:r>
            <a:r>
              <a:rPr lang="en-US" altLang="ja-JP" dirty="0"/>
              <a:t> </a:t>
            </a:r>
            <a:r>
              <a:rPr lang="en-US" altLang="ja-JP" dirty="0" smtClean="0"/>
              <a:t>notice...] </a:t>
            </a:r>
          </a:p>
          <a:p>
            <a:r>
              <a:rPr lang="en-US" altLang="ja-JP" dirty="0" smtClean="0"/>
              <a:t>[2.] </a:t>
            </a:r>
          </a:p>
          <a:p>
            <a:r>
              <a:rPr lang="en-US" altLang="ja-JP" dirty="0" smtClean="0"/>
              <a:t>[Redistributions </a:t>
            </a:r>
            <a:r>
              <a:rPr lang="en-US" altLang="ja-JP" dirty="0"/>
              <a:t>in binary form must reproduce the above </a:t>
            </a:r>
            <a:r>
              <a:rPr lang="en-US" altLang="ja-JP" dirty="0" smtClean="0"/>
              <a:t>copyright</a:t>
            </a:r>
            <a:r>
              <a:rPr lang="en-US" altLang="ja-JP" dirty="0"/>
              <a:t> </a:t>
            </a:r>
            <a:r>
              <a:rPr lang="en-US" altLang="ja-JP" dirty="0" smtClean="0"/>
              <a:t>...]</a:t>
            </a:r>
          </a:p>
          <a:p>
            <a:r>
              <a:rPr lang="en-US" altLang="ja-JP" dirty="0" smtClean="0"/>
              <a:t>[THIS </a:t>
            </a:r>
            <a:r>
              <a:rPr lang="en-US" altLang="ja-JP" dirty="0"/>
              <a:t>SOFTWARE IS PROVIDED BY THE AUTHOR AND </a:t>
            </a:r>
            <a:r>
              <a:rPr lang="en-US" altLang="ja-JP" dirty="0" smtClean="0"/>
              <a:t>CONTRIBUTORS</a:t>
            </a:r>
          </a:p>
          <a:p>
            <a:r>
              <a:rPr lang="en-US" altLang="ja-JP" dirty="0" smtClean="0"/>
              <a:t>"AS IS"...]</a:t>
            </a:r>
            <a:endParaRPr lang="en-US" altLang="ja-JP" dirty="0"/>
          </a:p>
          <a:p>
            <a:r>
              <a:rPr lang="en-US" altLang="ja-JP" dirty="0" smtClean="0"/>
              <a:t>[</a:t>
            </a:r>
            <a:r>
              <a:rPr lang="en-US" altLang="ja-JP" dirty="0"/>
              <a:t>IN NO EVENT SHALL THE AUTHOR OR CONTRIBUTORS </a:t>
            </a:r>
            <a:r>
              <a:rPr lang="en-US" altLang="ja-JP" dirty="0" smtClean="0"/>
              <a:t>...]</a:t>
            </a:r>
            <a:endParaRPr lang="en-US" altLang="ja-JP" dirty="0"/>
          </a:p>
        </p:txBody>
      </p:sp>
      <p:sp>
        <p:nvSpPr>
          <p:cNvPr id="7" name="正方形/長方形 6"/>
          <p:cNvSpPr/>
          <p:nvPr/>
        </p:nvSpPr>
        <p:spPr>
          <a:xfrm>
            <a:off x="3779912" y="5608080"/>
            <a:ext cx="4824536" cy="4320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a:solidFill>
                  <a:schemeClr val="tx1"/>
                </a:solidFill>
              </a:rPr>
              <a:t>[3] P. </a:t>
            </a:r>
            <a:r>
              <a:rPr lang="en-US" altLang="ja-JP" sz="1400" dirty="0" err="1">
                <a:solidFill>
                  <a:schemeClr val="tx1"/>
                </a:solidFill>
              </a:rPr>
              <a:t>Claugh</a:t>
            </a:r>
            <a:r>
              <a:rPr lang="en-US" altLang="ja-JP" sz="1400" dirty="0">
                <a:solidFill>
                  <a:schemeClr val="tx1"/>
                </a:solidFill>
              </a:rPr>
              <a:t>. A Perl program for sentence splitting </a:t>
            </a:r>
            <a:r>
              <a:rPr lang="en-US" altLang="ja-JP" sz="1400" dirty="0" smtClean="0">
                <a:solidFill>
                  <a:schemeClr val="tx1"/>
                </a:solidFill>
              </a:rPr>
              <a:t>using rules</a:t>
            </a:r>
            <a:r>
              <a:rPr lang="en-US" altLang="ja-JP" sz="1400" dirty="0">
                <a:solidFill>
                  <a:schemeClr val="tx1"/>
                </a:solidFill>
              </a:rPr>
              <a:t>. http://</a:t>
            </a:r>
            <a:r>
              <a:rPr lang="en-US" altLang="ja-JP" sz="1400" dirty="0" smtClean="0">
                <a:solidFill>
                  <a:schemeClr val="tx1"/>
                </a:solidFill>
              </a:rPr>
              <a:t>ir.shef.ac.uk/cloughie/software.html, April </a:t>
            </a:r>
            <a:r>
              <a:rPr lang="en-US" altLang="ja-JP" sz="1400" dirty="0">
                <a:solidFill>
                  <a:schemeClr val="tx1"/>
                </a:solidFill>
              </a:rPr>
              <a:t>2001.</a:t>
            </a:r>
          </a:p>
        </p:txBody>
      </p:sp>
      <p:sp>
        <p:nvSpPr>
          <p:cNvPr id="8" name="角丸四角形吹き出し 7"/>
          <p:cNvSpPr/>
          <p:nvPr/>
        </p:nvSpPr>
        <p:spPr>
          <a:xfrm>
            <a:off x="7092280" y="2636912"/>
            <a:ext cx="2003288" cy="2016224"/>
          </a:xfrm>
          <a:prstGeom prst="wedgeRoundRectCallout">
            <a:avLst>
              <a:gd name="adj1" fmla="val -61510"/>
              <a:gd name="adj2" fmla="val -9391"/>
              <a:gd name="adj3" fmla="val 16667"/>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latin typeface="Arial Black" pitchFamily="34" charset="0"/>
              </a:rPr>
              <a:t>[3]</a:t>
            </a:r>
            <a:r>
              <a:rPr lang="ja-JP" altLang="en-US" dirty="0" smtClean="0">
                <a:solidFill>
                  <a:schemeClr val="tx1"/>
                </a:solidFill>
                <a:latin typeface="Arial Black" pitchFamily="34" charset="0"/>
              </a:rPr>
              <a:t>に基づくアルゴリズムといくつかのヒューリスティックにより分割</a:t>
            </a:r>
            <a:r>
              <a:rPr lang="en-US" altLang="ja-JP" dirty="0" smtClean="0">
                <a:solidFill>
                  <a:schemeClr val="tx1"/>
                </a:solidFill>
                <a:latin typeface="Arial Black" pitchFamily="34" charset="0"/>
              </a:rPr>
              <a:t> </a:t>
            </a:r>
            <a:endParaRPr lang="en-US" altLang="ja-JP" dirty="0">
              <a:solidFill>
                <a:schemeClr val="tx1"/>
              </a:solidFill>
              <a:latin typeface="Arial Black" pitchFamily="34" charset="0"/>
            </a:endParaRPr>
          </a:p>
        </p:txBody>
      </p:sp>
    </p:spTree>
    <p:extLst>
      <p:ext uri="{BB962C8B-B14F-4D97-AF65-F5344CB8AC3E}">
        <p14:creationId xmlns:p14="http://schemas.microsoft.com/office/powerpoint/2010/main" val="4102765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62"/>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63"/>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66"/>
                                        </p:tgtEl>
                                        <p:attrNameLst>
                                          <p:attrName>style.visibility</p:attrName>
                                        </p:attrNameLst>
                                      </p:cBhvr>
                                      <p:to>
                                        <p:strVal val="hidden"/>
                                      </p:to>
                                    </p:set>
                                  </p:childTnLst>
                                </p:cTn>
                              </p:par>
                              <p:par>
                                <p:cTn id="33" presetID="1" presetClass="exit" presetSubtype="0" fill="hold" grpId="1" nodeType="withEffect">
                                  <p:stCondLst>
                                    <p:cond delay="0"/>
                                  </p:stCondLst>
                                  <p:childTnLst>
                                    <p:set>
                                      <p:cBhvr>
                                        <p:cTn id="34" dur="1" fill="hold">
                                          <p:stCondLst>
                                            <p:cond delay="0"/>
                                          </p:stCondLst>
                                        </p:cTn>
                                        <p:tgtEl>
                                          <p:spTgt spid="64"/>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0"/>
                                          </p:stCondLst>
                                        </p:cTn>
                                        <p:tgtEl>
                                          <p:spTgt spid="68"/>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67"/>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69"/>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70"/>
                                        </p:tgtEl>
                                        <p:attrNameLst>
                                          <p:attrName>style.visibility</p:attrName>
                                        </p:attrNameLst>
                                      </p:cBhvr>
                                      <p:to>
                                        <p:strVal val="hidden"/>
                                      </p:to>
                                    </p:set>
                                  </p:childTnLst>
                                </p:cTn>
                              </p:par>
                              <p:par>
                                <p:cTn id="43" presetID="1" presetClass="exit" presetSubtype="0" fill="hold" grpId="0" nodeType="withEffect">
                                  <p:stCondLst>
                                    <p:cond delay="0"/>
                                  </p:stCondLst>
                                  <p:childTnLst>
                                    <p:set>
                                      <p:cBhvr>
                                        <p:cTn id="44" dur="1" fill="hold">
                                          <p:stCondLst>
                                            <p:cond delay="0"/>
                                          </p:stCondLst>
                                        </p:cTn>
                                        <p:tgtEl>
                                          <p:spTgt spid="55"/>
                                        </p:tgtEl>
                                        <p:attrNameLst>
                                          <p:attrName>style.visibility</p:attrName>
                                        </p:attrNameLst>
                                      </p:cBhvr>
                                      <p:to>
                                        <p:strVal val="hidden"/>
                                      </p:to>
                                    </p:set>
                                  </p:childTnLst>
                                </p:cTn>
                              </p:par>
                              <p:par>
                                <p:cTn id="45" presetID="1" presetClass="entr" presetSubtype="0" fill="hold" grpId="0" nodeType="withEffect">
                                  <p:stCondLst>
                                    <p:cond delay="0"/>
                                  </p:stCondLst>
                                  <p:childTnLst>
                                    <p:set>
                                      <p:cBhvr>
                                        <p:cTn id="46" dur="1" fill="hold">
                                          <p:stCondLst>
                                            <p:cond delay="0"/>
                                          </p:stCondLst>
                                        </p:cTn>
                                        <p:tgtEl>
                                          <p:spTgt spid="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62" grpId="0" animBg="1"/>
      <p:bldP spid="62" grpId="1" animBg="1"/>
      <p:bldP spid="63" grpId="0" animBg="1"/>
      <p:bldP spid="63" grpId="1" animBg="1"/>
      <p:bldP spid="64" grpId="0" animBg="1"/>
      <p:bldP spid="64" grpId="1" animBg="1"/>
      <p:bldP spid="66" grpId="0" animBg="1"/>
      <p:bldP spid="66" grpId="1" animBg="1"/>
      <p:bldP spid="67" grpId="0" animBg="1"/>
      <p:bldP spid="67" grpId="1" animBg="1"/>
      <p:bldP spid="68" grpId="0" animBg="1"/>
      <p:bldP spid="68" grpId="1" animBg="1"/>
      <p:bldP spid="69" grpId="0" animBg="1"/>
      <p:bldP spid="69" grpId="1" animBg="1"/>
      <p:bldP spid="70" grpId="0" animBg="1"/>
      <p:bldP spid="70" grpId="1" animBg="1"/>
      <p:bldP spid="54" grpId="0" animBg="1"/>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179512" y="1700808"/>
            <a:ext cx="7011024" cy="3139321"/>
          </a:xfrm>
          <a:prstGeom prst="rect">
            <a:avLst/>
          </a:prstGeom>
          <a:solidFill>
            <a:schemeClr val="bg1"/>
          </a:solidFill>
        </p:spPr>
        <p:txBody>
          <a:bodyPr wrap="square" rtlCol="0">
            <a:spAutoFit/>
          </a:bodyPr>
          <a:lstStyle/>
          <a:p>
            <a:r>
              <a:rPr lang="en-US" altLang="ja-JP" dirty="0" smtClean="0"/>
              <a:t>[Copyright </a:t>
            </a:r>
            <a:r>
              <a:rPr lang="en-US" altLang="ja-JP" dirty="0"/>
              <a:t>(c) </a:t>
            </a:r>
            <a:r>
              <a:rPr lang="en-US" altLang="ja-JP" dirty="0" smtClean="0"/>
              <a:t>2001 </a:t>
            </a:r>
            <a:r>
              <a:rPr lang="en-US" altLang="ja-JP" dirty="0"/>
              <a:t>foo foo@bar.org </a:t>
            </a:r>
            <a:r>
              <a:rPr lang="en-US" altLang="ja-JP" dirty="0" smtClean="0"/>
              <a:t>All </a:t>
            </a:r>
            <a:r>
              <a:rPr lang="en-US" altLang="ja-JP" dirty="0"/>
              <a:t>rights reserved. </a:t>
            </a:r>
            <a:r>
              <a:rPr lang="en-US" altLang="ja-JP" dirty="0" smtClean="0"/>
              <a:t>]</a:t>
            </a:r>
          </a:p>
          <a:p>
            <a:r>
              <a:rPr lang="en-US" altLang="ja-JP" dirty="0"/>
              <a:t>[Redistribution and use in source and binary forms, with or without modification, are permitted provided that the following conditions are </a:t>
            </a:r>
            <a:r>
              <a:rPr lang="en-US" altLang="ja-JP" dirty="0" smtClean="0"/>
              <a:t>met&lt;colon&gt;]</a:t>
            </a:r>
            <a:br>
              <a:rPr lang="en-US" altLang="ja-JP" dirty="0" smtClean="0"/>
            </a:br>
            <a:r>
              <a:rPr lang="en-US" altLang="ja-JP" dirty="0" smtClean="0"/>
              <a:t>[1.] </a:t>
            </a:r>
          </a:p>
          <a:p>
            <a:r>
              <a:rPr lang="en-US" altLang="ja-JP" dirty="0" smtClean="0"/>
              <a:t>[Redistributions </a:t>
            </a:r>
            <a:r>
              <a:rPr lang="en-US" altLang="ja-JP" dirty="0"/>
              <a:t>of source code must retain the above </a:t>
            </a:r>
            <a:r>
              <a:rPr lang="en-US" altLang="ja-JP" dirty="0" smtClean="0"/>
              <a:t>copyright</a:t>
            </a:r>
            <a:r>
              <a:rPr lang="en-US" altLang="ja-JP" dirty="0"/>
              <a:t> </a:t>
            </a:r>
            <a:r>
              <a:rPr lang="en-US" altLang="ja-JP" dirty="0" smtClean="0"/>
              <a:t>notice...] </a:t>
            </a:r>
            <a:br>
              <a:rPr lang="en-US" altLang="ja-JP" dirty="0" smtClean="0"/>
            </a:br>
            <a:r>
              <a:rPr lang="en-US" altLang="ja-JP" dirty="0"/>
              <a:t>[</a:t>
            </a:r>
            <a:r>
              <a:rPr lang="en-US" altLang="ja-JP" dirty="0" smtClean="0"/>
              <a:t>2.] </a:t>
            </a:r>
          </a:p>
          <a:p>
            <a:r>
              <a:rPr lang="en-US" altLang="ja-JP" dirty="0" smtClean="0"/>
              <a:t>[Redistributions </a:t>
            </a:r>
            <a:r>
              <a:rPr lang="en-US" altLang="ja-JP" dirty="0"/>
              <a:t>in binary form must reproduce the above </a:t>
            </a:r>
            <a:r>
              <a:rPr lang="en-US" altLang="ja-JP" dirty="0" smtClean="0"/>
              <a:t>copyright</a:t>
            </a:r>
            <a:r>
              <a:rPr lang="en-US" altLang="ja-JP" dirty="0"/>
              <a:t> </a:t>
            </a:r>
            <a:r>
              <a:rPr lang="en-US" altLang="ja-JP" dirty="0" smtClean="0"/>
              <a:t>...]</a:t>
            </a:r>
          </a:p>
          <a:p>
            <a:r>
              <a:rPr lang="en-US" altLang="ja-JP" dirty="0"/>
              <a:t>[</a:t>
            </a:r>
            <a:r>
              <a:rPr lang="en-US" altLang="ja-JP" dirty="0" smtClean="0"/>
              <a:t>THIS </a:t>
            </a:r>
            <a:r>
              <a:rPr lang="en-US" altLang="ja-JP" dirty="0"/>
              <a:t>SOFTWARE IS PROVIDED BY THE AUTHOR AND </a:t>
            </a:r>
            <a:r>
              <a:rPr lang="en-US" altLang="ja-JP" dirty="0" smtClean="0"/>
              <a:t>CONTRIBUTORS</a:t>
            </a:r>
          </a:p>
          <a:p>
            <a:r>
              <a:rPr lang="en-US" altLang="ja-JP" dirty="0" smtClean="0"/>
              <a:t>&lt;quotes&gt;AS IS&lt;quotes&gt;...]</a:t>
            </a:r>
            <a:endParaRPr lang="en-US" altLang="ja-JP" dirty="0"/>
          </a:p>
          <a:p>
            <a:r>
              <a:rPr lang="en-US" altLang="ja-JP" dirty="0" smtClean="0"/>
              <a:t>[</a:t>
            </a:r>
            <a:r>
              <a:rPr lang="en-US" altLang="ja-JP" dirty="0"/>
              <a:t>IN NO EVENT SHALL THE AUTHOR OR CONTRIBUTORS </a:t>
            </a:r>
            <a:r>
              <a:rPr lang="en-US" altLang="ja-JP" dirty="0" smtClean="0"/>
              <a:t>...]</a:t>
            </a:r>
            <a:endParaRPr lang="en-US" altLang="ja-JP" dirty="0"/>
          </a:p>
        </p:txBody>
      </p:sp>
      <p:sp>
        <p:nvSpPr>
          <p:cNvPr id="2" name="タイトル 1"/>
          <p:cNvSpPr>
            <a:spLocks noGrp="1"/>
          </p:cNvSpPr>
          <p:nvPr>
            <p:ph type="title"/>
          </p:nvPr>
        </p:nvSpPr>
        <p:spPr/>
        <p:txBody>
          <a:bodyPr>
            <a:normAutofit/>
          </a:bodyPr>
          <a:lstStyle/>
          <a:p>
            <a:r>
              <a:rPr lang="en-US" altLang="ja-JP" dirty="0"/>
              <a:t>3</a:t>
            </a:r>
            <a:r>
              <a:rPr kumimoji="1" lang="en-US" altLang="ja-JP" dirty="0" smtClean="0"/>
              <a:t> </a:t>
            </a:r>
            <a:r>
              <a:rPr lang="en-US" altLang="ja-JP" dirty="0" smtClean="0"/>
              <a:t> </a:t>
            </a:r>
            <a:r>
              <a:rPr lang="ja-JP" altLang="en-US" dirty="0" smtClean="0"/>
              <a:t>ライセンスに関係ない文の除去</a:t>
            </a:r>
            <a:endParaRPr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lang="ja-JP" altLang="en-US" smtClean="0"/>
              <a:pPr/>
              <a:t>18</a:t>
            </a:fld>
            <a:endParaRPr lang="ja-JP" altLang="en-US" dirty="0"/>
          </a:p>
        </p:txBody>
      </p:sp>
      <p:sp>
        <p:nvSpPr>
          <p:cNvPr id="11" name="テキスト ボックス 10"/>
          <p:cNvSpPr txBox="1"/>
          <p:nvPr/>
        </p:nvSpPr>
        <p:spPr>
          <a:xfrm>
            <a:off x="179512" y="1700808"/>
            <a:ext cx="7011024" cy="3139321"/>
          </a:xfrm>
          <a:prstGeom prst="rect">
            <a:avLst/>
          </a:prstGeom>
          <a:solidFill>
            <a:schemeClr val="bg1"/>
          </a:solidFill>
        </p:spPr>
        <p:txBody>
          <a:bodyPr wrap="square" rtlCol="0">
            <a:spAutoFit/>
          </a:bodyPr>
          <a:lstStyle/>
          <a:p>
            <a:r>
              <a:rPr lang="en-US" altLang="ja-JP" dirty="0" smtClean="0"/>
              <a:t>[Copyright </a:t>
            </a:r>
            <a:r>
              <a:rPr lang="en-US" altLang="ja-JP" dirty="0"/>
              <a:t>(c) </a:t>
            </a:r>
            <a:r>
              <a:rPr lang="en-US" altLang="ja-JP" dirty="0" smtClean="0"/>
              <a:t>2001 </a:t>
            </a:r>
            <a:r>
              <a:rPr lang="en-US" altLang="ja-JP" dirty="0"/>
              <a:t>foo foo@bar.org </a:t>
            </a:r>
            <a:r>
              <a:rPr lang="en-US" altLang="ja-JP" dirty="0" smtClean="0">
                <a:solidFill>
                  <a:srgbClr val="0070C0"/>
                </a:solidFill>
              </a:rPr>
              <a:t>All </a:t>
            </a:r>
            <a:r>
              <a:rPr lang="en-US" altLang="ja-JP" dirty="0">
                <a:solidFill>
                  <a:srgbClr val="0070C0"/>
                </a:solidFill>
              </a:rPr>
              <a:t>rights</a:t>
            </a:r>
            <a:r>
              <a:rPr lang="en-US" altLang="ja-JP" dirty="0"/>
              <a:t> reserved. </a:t>
            </a:r>
            <a:r>
              <a:rPr lang="en-US" altLang="ja-JP" dirty="0" smtClean="0"/>
              <a:t>]</a:t>
            </a:r>
          </a:p>
          <a:p>
            <a:r>
              <a:rPr lang="en-US" altLang="ja-JP" dirty="0"/>
              <a:t>[</a:t>
            </a:r>
            <a:r>
              <a:rPr lang="en-US" altLang="ja-JP" dirty="0">
                <a:solidFill>
                  <a:srgbClr val="0070C0"/>
                </a:solidFill>
              </a:rPr>
              <a:t>Redistribution</a:t>
            </a:r>
            <a:r>
              <a:rPr lang="en-US" altLang="ja-JP" dirty="0"/>
              <a:t> and use in source and binary forms, with or without modification, are permitted provided that the following </a:t>
            </a:r>
            <a:r>
              <a:rPr lang="en-US" altLang="ja-JP" dirty="0">
                <a:solidFill>
                  <a:srgbClr val="0070C0"/>
                </a:solidFill>
              </a:rPr>
              <a:t>conditions</a:t>
            </a:r>
            <a:r>
              <a:rPr lang="en-US" altLang="ja-JP" dirty="0"/>
              <a:t> are </a:t>
            </a:r>
            <a:r>
              <a:rPr lang="en-US" altLang="ja-JP" dirty="0" smtClean="0"/>
              <a:t>met:]</a:t>
            </a:r>
            <a:br>
              <a:rPr lang="en-US" altLang="ja-JP" dirty="0" smtClean="0"/>
            </a:br>
            <a:r>
              <a:rPr lang="en-US" altLang="ja-JP" dirty="0" smtClean="0"/>
              <a:t>[1.] </a:t>
            </a:r>
          </a:p>
          <a:p>
            <a:r>
              <a:rPr lang="en-US" altLang="ja-JP" dirty="0" smtClean="0"/>
              <a:t>[</a:t>
            </a:r>
            <a:r>
              <a:rPr lang="en-US" altLang="ja-JP" dirty="0" smtClean="0">
                <a:solidFill>
                  <a:srgbClr val="0070C0"/>
                </a:solidFill>
              </a:rPr>
              <a:t>Redistributions</a:t>
            </a:r>
            <a:r>
              <a:rPr lang="en-US" altLang="ja-JP" dirty="0" smtClean="0">
                <a:solidFill>
                  <a:srgbClr val="FFC000"/>
                </a:solidFill>
              </a:rPr>
              <a:t> </a:t>
            </a:r>
            <a:r>
              <a:rPr lang="en-US" altLang="ja-JP" dirty="0"/>
              <a:t>of source code must retain the above </a:t>
            </a:r>
            <a:r>
              <a:rPr lang="en-US" altLang="ja-JP" dirty="0" smtClean="0"/>
              <a:t>copyright</a:t>
            </a:r>
            <a:r>
              <a:rPr lang="en-US" altLang="ja-JP" dirty="0"/>
              <a:t> </a:t>
            </a:r>
            <a:r>
              <a:rPr lang="en-US" altLang="ja-JP" dirty="0" smtClean="0"/>
              <a:t>notice...] </a:t>
            </a:r>
            <a:br>
              <a:rPr lang="en-US" altLang="ja-JP" dirty="0" smtClean="0"/>
            </a:br>
            <a:r>
              <a:rPr lang="en-US" altLang="ja-JP" dirty="0"/>
              <a:t>[</a:t>
            </a:r>
            <a:r>
              <a:rPr lang="en-US" altLang="ja-JP" dirty="0" smtClean="0"/>
              <a:t>2.] </a:t>
            </a:r>
          </a:p>
          <a:p>
            <a:r>
              <a:rPr lang="en-US" altLang="ja-JP" dirty="0" smtClean="0"/>
              <a:t>[</a:t>
            </a:r>
            <a:r>
              <a:rPr lang="en-US" altLang="ja-JP" dirty="0" smtClean="0">
                <a:solidFill>
                  <a:srgbClr val="0070C0"/>
                </a:solidFill>
              </a:rPr>
              <a:t>Redistributions</a:t>
            </a:r>
            <a:r>
              <a:rPr lang="en-US" altLang="ja-JP" dirty="0" smtClean="0"/>
              <a:t> </a:t>
            </a:r>
            <a:r>
              <a:rPr lang="en-US" altLang="ja-JP" dirty="0"/>
              <a:t>in binary form must </a:t>
            </a:r>
            <a:r>
              <a:rPr lang="en-US" altLang="ja-JP" dirty="0">
                <a:solidFill>
                  <a:srgbClr val="0070C0"/>
                </a:solidFill>
              </a:rPr>
              <a:t>reproduce</a:t>
            </a:r>
            <a:r>
              <a:rPr lang="en-US" altLang="ja-JP" dirty="0"/>
              <a:t> the above </a:t>
            </a:r>
            <a:r>
              <a:rPr lang="en-US" altLang="ja-JP" dirty="0" smtClean="0"/>
              <a:t>copyright</a:t>
            </a:r>
            <a:r>
              <a:rPr lang="en-US" altLang="ja-JP" dirty="0"/>
              <a:t> </a:t>
            </a:r>
            <a:r>
              <a:rPr lang="en-US" altLang="ja-JP" dirty="0" smtClean="0"/>
              <a:t>...]</a:t>
            </a:r>
          </a:p>
          <a:p>
            <a:r>
              <a:rPr lang="en-US" altLang="ja-JP" dirty="0"/>
              <a:t>[</a:t>
            </a:r>
            <a:r>
              <a:rPr lang="en-US" altLang="ja-JP" dirty="0" smtClean="0"/>
              <a:t>THIS </a:t>
            </a:r>
            <a:r>
              <a:rPr lang="en-US" altLang="ja-JP" dirty="0"/>
              <a:t>SOFTWARE IS PROVIDED BY THE AUTHOR AND </a:t>
            </a:r>
            <a:r>
              <a:rPr lang="en-US" altLang="ja-JP" dirty="0" smtClean="0"/>
              <a:t>CONTRIBUTORS</a:t>
            </a:r>
          </a:p>
          <a:p>
            <a:r>
              <a:rPr lang="en-US" altLang="ja-JP" dirty="0" smtClean="0"/>
              <a:t>“</a:t>
            </a:r>
            <a:r>
              <a:rPr lang="en-US" altLang="ja-JP" dirty="0" smtClean="0">
                <a:solidFill>
                  <a:srgbClr val="0070C0"/>
                </a:solidFill>
              </a:rPr>
              <a:t>AS IS</a:t>
            </a:r>
            <a:r>
              <a:rPr lang="en-US" altLang="ja-JP" dirty="0" smtClean="0"/>
              <a:t>”...]</a:t>
            </a:r>
            <a:endParaRPr lang="en-US" altLang="ja-JP" dirty="0"/>
          </a:p>
          <a:p>
            <a:r>
              <a:rPr lang="en-US" altLang="ja-JP" dirty="0" smtClean="0"/>
              <a:t>[</a:t>
            </a:r>
            <a:r>
              <a:rPr lang="en-US" altLang="ja-JP" dirty="0"/>
              <a:t>IN NO EVENT SHALL THE AUTHOR OR CONTRIBUTORS </a:t>
            </a:r>
            <a:r>
              <a:rPr lang="en-US" altLang="ja-JP" dirty="0" smtClean="0"/>
              <a:t>... </a:t>
            </a:r>
            <a:r>
              <a:rPr lang="en-US" altLang="ja-JP" dirty="0" smtClean="0">
                <a:solidFill>
                  <a:srgbClr val="0070C0"/>
                </a:solidFill>
              </a:rPr>
              <a:t>DAMAGES</a:t>
            </a:r>
            <a:r>
              <a:rPr lang="en-US" altLang="ja-JP" dirty="0" smtClean="0"/>
              <a:t> ...]</a:t>
            </a:r>
            <a:endParaRPr lang="en-US" altLang="ja-JP" dirty="0"/>
          </a:p>
        </p:txBody>
      </p:sp>
      <p:sp>
        <p:nvSpPr>
          <p:cNvPr id="9" name="テキスト ボックス 8"/>
          <p:cNvSpPr txBox="1"/>
          <p:nvPr/>
        </p:nvSpPr>
        <p:spPr>
          <a:xfrm>
            <a:off x="179512" y="1763241"/>
            <a:ext cx="7011024" cy="3139321"/>
          </a:xfrm>
          <a:prstGeom prst="rect">
            <a:avLst/>
          </a:prstGeom>
          <a:solidFill>
            <a:schemeClr val="bg1"/>
          </a:solidFill>
        </p:spPr>
        <p:txBody>
          <a:bodyPr wrap="square" rtlCol="0">
            <a:spAutoFit/>
          </a:bodyPr>
          <a:lstStyle/>
          <a:p>
            <a:r>
              <a:rPr lang="en-US" altLang="ja-JP" dirty="0" smtClean="0"/>
              <a:t>[Copyright </a:t>
            </a:r>
            <a:r>
              <a:rPr lang="en-US" altLang="ja-JP" dirty="0"/>
              <a:t>(c) </a:t>
            </a:r>
            <a:r>
              <a:rPr lang="en-US" altLang="ja-JP" dirty="0" smtClean="0"/>
              <a:t>2001 foo </a:t>
            </a:r>
            <a:r>
              <a:rPr lang="en-US" altLang="ja-JP" dirty="0"/>
              <a:t>foo@bar.org </a:t>
            </a:r>
            <a:r>
              <a:rPr lang="en-US" altLang="ja-JP" dirty="0" smtClean="0"/>
              <a:t>All </a:t>
            </a:r>
            <a:r>
              <a:rPr lang="en-US" altLang="ja-JP" dirty="0"/>
              <a:t>rights reserved. </a:t>
            </a:r>
            <a:r>
              <a:rPr lang="en-US" altLang="ja-JP" dirty="0" smtClean="0"/>
              <a:t>]</a:t>
            </a:r>
          </a:p>
          <a:p>
            <a:r>
              <a:rPr lang="en-US" altLang="ja-JP" dirty="0"/>
              <a:t>[Redistribution and use in source and binary forms, with or without modification, are permitted provided that the following conditions are </a:t>
            </a:r>
            <a:r>
              <a:rPr lang="en-US" altLang="ja-JP" dirty="0" smtClean="0"/>
              <a:t>met:]</a:t>
            </a:r>
            <a:br>
              <a:rPr lang="en-US" altLang="ja-JP" dirty="0" smtClean="0"/>
            </a:br>
            <a:r>
              <a:rPr lang="en-US" altLang="ja-JP" dirty="0" smtClean="0">
                <a:solidFill>
                  <a:schemeClr val="bg1">
                    <a:lumMod val="75000"/>
                  </a:schemeClr>
                </a:solidFill>
              </a:rPr>
              <a:t>[1.] </a:t>
            </a:r>
          </a:p>
          <a:p>
            <a:r>
              <a:rPr lang="en-US" altLang="ja-JP" dirty="0" smtClean="0"/>
              <a:t>[Redistributions </a:t>
            </a:r>
            <a:r>
              <a:rPr lang="en-US" altLang="ja-JP" dirty="0"/>
              <a:t>of source code must retain the above </a:t>
            </a:r>
            <a:r>
              <a:rPr lang="en-US" altLang="ja-JP" dirty="0" smtClean="0"/>
              <a:t>copyright</a:t>
            </a:r>
            <a:r>
              <a:rPr lang="en-US" altLang="ja-JP" dirty="0"/>
              <a:t> </a:t>
            </a:r>
            <a:r>
              <a:rPr lang="en-US" altLang="ja-JP" dirty="0" smtClean="0"/>
              <a:t>notice...] </a:t>
            </a:r>
            <a:br>
              <a:rPr lang="en-US" altLang="ja-JP" dirty="0" smtClean="0"/>
            </a:br>
            <a:r>
              <a:rPr lang="en-US" altLang="ja-JP" dirty="0">
                <a:solidFill>
                  <a:schemeClr val="bg1">
                    <a:lumMod val="75000"/>
                  </a:schemeClr>
                </a:solidFill>
              </a:rPr>
              <a:t>[</a:t>
            </a:r>
            <a:r>
              <a:rPr lang="en-US" altLang="ja-JP" dirty="0" smtClean="0">
                <a:solidFill>
                  <a:schemeClr val="bg1">
                    <a:lumMod val="75000"/>
                  </a:schemeClr>
                </a:solidFill>
              </a:rPr>
              <a:t>2.] </a:t>
            </a:r>
          </a:p>
          <a:p>
            <a:r>
              <a:rPr lang="en-US" altLang="ja-JP" dirty="0" smtClean="0"/>
              <a:t>[Redistributions </a:t>
            </a:r>
            <a:r>
              <a:rPr lang="en-US" altLang="ja-JP" dirty="0"/>
              <a:t>in binary form must reproduce the above </a:t>
            </a:r>
            <a:r>
              <a:rPr lang="en-US" altLang="ja-JP" dirty="0" smtClean="0"/>
              <a:t>copyright</a:t>
            </a:r>
            <a:r>
              <a:rPr lang="en-US" altLang="ja-JP" dirty="0"/>
              <a:t> </a:t>
            </a:r>
            <a:r>
              <a:rPr lang="en-US" altLang="ja-JP" dirty="0" smtClean="0"/>
              <a:t>...]</a:t>
            </a:r>
          </a:p>
          <a:p>
            <a:r>
              <a:rPr lang="en-US" altLang="ja-JP" dirty="0"/>
              <a:t>[</a:t>
            </a:r>
            <a:r>
              <a:rPr lang="en-US" altLang="ja-JP" dirty="0" smtClean="0"/>
              <a:t>THIS </a:t>
            </a:r>
            <a:r>
              <a:rPr lang="en-US" altLang="ja-JP" dirty="0"/>
              <a:t>SOFTWARE IS PROVIDED BY THE AUTHOR AND </a:t>
            </a:r>
            <a:r>
              <a:rPr lang="en-US" altLang="ja-JP" dirty="0" smtClean="0"/>
              <a:t>CONTRIBUTORS</a:t>
            </a:r>
          </a:p>
          <a:p>
            <a:r>
              <a:rPr lang="en-US" altLang="ja-JP" dirty="0" smtClean="0"/>
              <a:t>“AS IS”...]</a:t>
            </a:r>
            <a:endParaRPr lang="en-US" altLang="ja-JP" dirty="0"/>
          </a:p>
          <a:p>
            <a:r>
              <a:rPr lang="en-US" altLang="ja-JP" dirty="0"/>
              <a:t>[IN NO EVENT SHALL THE AUTHOR OR CONTRIBUTORS </a:t>
            </a:r>
            <a:r>
              <a:rPr lang="en-US" altLang="ja-JP" dirty="0" smtClean="0"/>
              <a:t>...DAMAGES…]</a:t>
            </a:r>
            <a:endParaRPr lang="en-US" altLang="ja-JP" dirty="0"/>
          </a:p>
        </p:txBody>
      </p:sp>
      <p:sp>
        <p:nvSpPr>
          <p:cNvPr id="7" name="角丸四角形吹き出し 6"/>
          <p:cNvSpPr/>
          <p:nvPr/>
        </p:nvSpPr>
        <p:spPr>
          <a:xfrm>
            <a:off x="7092280" y="2204864"/>
            <a:ext cx="2016223" cy="1065604"/>
          </a:xfrm>
          <a:prstGeom prst="wedgeRoundRectCallout">
            <a:avLst>
              <a:gd name="adj1" fmla="val -368929"/>
              <a:gd name="adj2" fmla="val 30316"/>
              <a:gd name="adj3" fmla="val 16667"/>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latin typeface="Arial Black" pitchFamily="34" charset="0"/>
              </a:rPr>
              <a:t>ライセンスに関係のない文を除去</a:t>
            </a:r>
            <a:endParaRPr kumimoji="1" lang="ja-JP" altLang="en-US" dirty="0">
              <a:solidFill>
                <a:schemeClr val="tx1"/>
              </a:solidFill>
              <a:latin typeface="Arial Black" pitchFamily="34" charset="0"/>
            </a:endParaRPr>
          </a:p>
        </p:txBody>
      </p:sp>
      <p:sp>
        <p:nvSpPr>
          <p:cNvPr id="8" name="円柱 7"/>
          <p:cNvSpPr/>
          <p:nvPr/>
        </p:nvSpPr>
        <p:spPr>
          <a:xfrm>
            <a:off x="4644008" y="5301208"/>
            <a:ext cx="3960440" cy="1296144"/>
          </a:xfrm>
          <a:prstGeom prst="can">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solidFill>
                  <a:schemeClr val="tx1"/>
                </a:solidFill>
              </a:rPr>
              <a:t>a</a:t>
            </a:r>
            <a:r>
              <a:rPr lang="en-US" altLang="ja-JP" sz="2000" dirty="0" smtClean="0">
                <a:solidFill>
                  <a:schemeClr val="tx1"/>
                </a:solidFill>
              </a:rPr>
              <a:t>ll rights, conditions, distributions, reproduce, damages,  as is</a:t>
            </a:r>
            <a:endParaRPr kumimoji="1" lang="ja-JP" altLang="en-US" sz="2000" dirty="0">
              <a:solidFill>
                <a:schemeClr val="tx1"/>
              </a:solidFill>
            </a:endParaRPr>
          </a:p>
        </p:txBody>
      </p:sp>
      <p:sp>
        <p:nvSpPr>
          <p:cNvPr id="12" name="テキスト ボックス 11"/>
          <p:cNvSpPr txBox="1"/>
          <p:nvPr/>
        </p:nvSpPr>
        <p:spPr>
          <a:xfrm>
            <a:off x="5832986" y="4852036"/>
            <a:ext cx="1582484" cy="461665"/>
          </a:xfrm>
          <a:prstGeom prst="rect">
            <a:avLst/>
          </a:prstGeom>
          <a:noFill/>
        </p:spPr>
        <p:txBody>
          <a:bodyPr wrap="none" rtlCol="0">
            <a:spAutoFit/>
          </a:bodyPr>
          <a:lstStyle/>
          <a:p>
            <a:r>
              <a:rPr kumimoji="1" lang="ja-JP" altLang="en-US" sz="2400" dirty="0" smtClean="0"/>
              <a:t>キーワード</a:t>
            </a:r>
            <a:endParaRPr kumimoji="1" lang="ja-JP" altLang="en-US" sz="2400" dirty="0"/>
          </a:p>
        </p:txBody>
      </p:sp>
      <p:cxnSp>
        <p:nvCxnSpPr>
          <p:cNvPr id="15" name="直線コネクタ 14"/>
          <p:cNvCxnSpPr>
            <a:endCxn id="8" idx="2"/>
          </p:cNvCxnSpPr>
          <p:nvPr/>
        </p:nvCxnSpPr>
        <p:spPr>
          <a:xfrm flipV="1">
            <a:off x="3879731" y="5949280"/>
            <a:ext cx="764277" cy="4154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角丸四角形吹き出し 13"/>
          <p:cNvSpPr/>
          <p:nvPr/>
        </p:nvSpPr>
        <p:spPr>
          <a:xfrm>
            <a:off x="187936" y="5608847"/>
            <a:ext cx="3888432" cy="781013"/>
          </a:xfrm>
          <a:prstGeom prst="wedgeRoundRectCallout">
            <a:avLst>
              <a:gd name="adj1" fmla="val 64216"/>
              <a:gd name="adj2" fmla="val -3845"/>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latin typeface="Arial Black" pitchFamily="34" charset="0"/>
              </a:rPr>
              <a:t>ライセンスに関係ある文に</a:t>
            </a:r>
            <a:r>
              <a:rPr lang="en-US" altLang="ja-JP" dirty="0" smtClean="0">
                <a:solidFill>
                  <a:schemeClr val="tx1"/>
                </a:solidFill>
                <a:latin typeface="Arial Black" pitchFamily="34" charset="0"/>
              </a:rPr>
              <a:t/>
            </a:r>
            <a:br>
              <a:rPr lang="en-US" altLang="ja-JP" dirty="0" smtClean="0">
                <a:solidFill>
                  <a:schemeClr val="tx1"/>
                </a:solidFill>
                <a:latin typeface="Arial Black" pitchFamily="34" charset="0"/>
              </a:rPr>
            </a:br>
            <a:r>
              <a:rPr lang="ja-JP" altLang="en-US" dirty="0" smtClean="0">
                <a:solidFill>
                  <a:schemeClr val="tx1"/>
                </a:solidFill>
                <a:latin typeface="Arial Black" pitchFamily="34" charset="0"/>
              </a:rPr>
              <a:t>よく含まれる語句</a:t>
            </a:r>
            <a:endParaRPr lang="en-US" altLang="ja-JP" dirty="0">
              <a:solidFill>
                <a:schemeClr val="tx1"/>
              </a:solidFill>
              <a:latin typeface="Arial Black" pitchFamily="34" charset="0"/>
            </a:endParaRPr>
          </a:p>
        </p:txBody>
      </p:sp>
      <p:sp>
        <p:nvSpPr>
          <p:cNvPr id="16" name="対角する 2 つの角を丸めた四角形 15"/>
          <p:cNvSpPr/>
          <p:nvPr/>
        </p:nvSpPr>
        <p:spPr>
          <a:xfrm>
            <a:off x="179512" y="4833938"/>
            <a:ext cx="3896856" cy="61128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latin typeface="Arial Black" pitchFamily="34" charset="0"/>
              </a:rPr>
              <a:t>文が</a:t>
            </a:r>
            <a:r>
              <a:rPr lang="ja-JP" altLang="en-US" sz="2000" dirty="0">
                <a:solidFill>
                  <a:schemeClr val="tx1"/>
                </a:solidFill>
                <a:latin typeface="Arial Black" pitchFamily="34" charset="0"/>
              </a:rPr>
              <a:t>残って</a:t>
            </a:r>
            <a:r>
              <a:rPr lang="ja-JP" altLang="en-US" sz="2000" dirty="0" smtClean="0">
                <a:solidFill>
                  <a:schemeClr val="tx1"/>
                </a:solidFill>
                <a:latin typeface="Arial Black" pitchFamily="34" charset="0"/>
              </a:rPr>
              <a:t>いない</a:t>
            </a:r>
            <a:endParaRPr lang="en-US" altLang="ja-JP" sz="2000" dirty="0" smtClean="0">
              <a:solidFill>
                <a:schemeClr val="tx1"/>
              </a:solidFill>
              <a:latin typeface="Arial Black" pitchFamily="34" charset="0"/>
            </a:endParaRPr>
          </a:p>
          <a:p>
            <a:pPr algn="ctr"/>
            <a:r>
              <a:rPr lang="ja-JP" altLang="en-US" sz="2000" dirty="0" smtClean="0">
                <a:solidFill>
                  <a:schemeClr val="tx1"/>
                </a:solidFill>
                <a:latin typeface="Arial Black" pitchFamily="34" charset="0"/>
              </a:rPr>
              <a:t>⇒</a:t>
            </a:r>
            <a:r>
              <a:rPr lang="en-US" altLang="ja-JP" sz="2000" dirty="0" smtClean="0">
                <a:solidFill>
                  <a:schemeClr val="tx1"/>
                </a:solidFill>
                <a:latin typeface="Arial Black" pitchFamily="34" charset="0"/>
              </a:rPr>
              <a:t>"NONE</a:t>
            </a:r>
            <a:r>
              <a:rPr lang="en-US" altLang="ja-JP" sz="2000" dirty="0" smtClean="0">
                <a:solidFill>
                  <a:schemeClr val="tx1"/>
                </a:solidFill>
                <a:latin typeface="Arial Black" pitchFamily="34" charset="0"/>
              </a:rPr>
              <a:t>”</a:t>
            </a:r>
            <a:endParaRPr lang="en-US" altLang="ja-JP" sz="2000" dirty="0">
              <a:solidFill>
                <a:schemeClr val="tx1"/>
              </a:solidFill>
              <a:latin typeface="Arial Black" pitchFamily="34" charset="0"/>
            </a:endParaRPr>
          </a:p>
        </p:txBody>
      </p:sp>
    </p:spTree>
    <p:extLst>
      <p:ext uri="{BB962C8B-B14F-4D97-AF65-F5344CB8AC3E}">
        <p14:creationId xmlns:p14="http://schemas.microsoft.com/office/powerpoint/2010/main" val="1575461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9" grpId="0" animBg="1"/>
      <p:bldP spid="7" grpId="0" animBg="1"/>
      <p:bldP spid="1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 </a:t>
            </a:r>
            <a:r>
              <a:rPr lang="en-US" altLang="ja-JP" dirty="0" smtClean="0"/>
              <a:t>4 </a:t>
            </a:r>
            <a:r>
              <a:rPr lang="ja-JP" altLang="en-US" dirty="0" smtClean="0"/>
              <a:t>メタライセンス文とのマッチング</a:t>
            </a:r>
            <a:endParaRPr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lang="ja-JP" altLang="en-US" smtClean="0"/>
              <a:pPr/>
              <a:t>19</a:t>
            </a:fld>
            <a:endParaRPr lang="ja-JP" altLang="en-US" dirty="0"/>
          </a:p>
        </p:txBody>
      </p:sp>
      <p:sp>
        <p:nvSpPr>
          <p:cNvPr id="9" name="テキスト ボックス 8"/>
          <p:cNvSpPr txBox="1"/>
          <p:nvPr/>
        </p:nvSpPr>
        <p:spPr>
          <a:xfrm>
            <a:off x="346408" y="1603767"/>
            <a:ext cx="7011024" cy="2585323"/>
          </a:xfrm>
          <a:prstGeom prst="rect">
            <a:avLst/>
          </a:prstGeom>
          <a:solidFill>
            <a:schemeClr val="bg1"/>
          </a:solidFill>
        </p:spPr>
        <p:txBody>
          <a:bodyPr wrap="square" rtlCol="0">
            <a:spAutoFit/>
          </a:bodyPr>
          <a:lstStyle/>
          <a:p>
            <a:r>
              <a:rPr lang="en-US" altLang="ja-JP" dirty="0" smtClean="0"/>
              <a:t>[Copyright </a:t>
            </a:r>
            <a:r>
              <a:rPr lang="en-US" altLang="ja-JP" dirty="0"/>
              <a:t>(c) </a:t>
            </a:r>
            <a:r>
              <a:rPr lang="en-US" altLang="ja-JP" dirty="0" smtClean="0"/>
              <a:t>2001 foo </a:t>
            </a:r>
            <a:r>
              <a:rPr lang="en-US" altLang="ja-JP" dirty="0"/>
              <a:t>foo@bar.org </a:t>
            </a:r>
            <a:r>
              <a:rPr lang="en-US" altLang="ja-JP" dirty="0" smtClean="0"/>
              <a:t>All </a:t>
            </a:r>
            <a:r>
              <a:rPr lang="en-US" altLang="ja-JP" dirty="0"/>
              <a:t>rights reserved. </a:t>
            </a:r>
            <a:r>
              <a:rPr lang="en-US" altLang="ja-JP" dirty="0" smtClean="0"/>
              <a:t>]</a:t>
            </a:r>
          </a:p>
          <a:p>
            <a:r>
              <a:rPr lang="en-US" altLang="ja-JP" dirty="0"/>
              <a:t>[Redistribution and use in source and binary forms, with or without modification, are permitted provided that the following conditions are </a:t>
            </a:r>
            <a:r>
              <a:rPr lang="en-US" altLang="ja-JP" dirty="0" smtClean="0"/>
              <a:t>met:]</a:t>
            </a:r>
            <a:endParaRPr lang="en-US" altLang="ja-JP" dirty="0" smtClean="0">
              <a:solidFill>
                <a:schemeClr val="bg1">
                  <a:lumMod val="75000"/>
                </a:schemeClr>
              </a:solidFill>
            </a:endParaRPr>
          </a:p>
          <a:p>
            <a:r>
              <a:rPr lang="en-US" altLang="ja-JP" dirty="0" smtClean="0"/>
              <a:t>[Redistributions </a:t>
            </a:r>
            <a:r>
              <a:rPr lang="en-US" altLang="ja-JP" dirty="0"/>
              <a:t>of source code must retain the above </a:t>
            </a:r>
            <a:r>
              <a:rPr lang="en-US" altLang="ja-JP" dirty="0" smtClean="0"/>
              <a:t>copyright</a:t>
            </a:r>
            <a:r>
              <a:rPr lang="en-US" altLang="ja-JP" dirty="0"/>
              <a:t> </a:t>
            </a:r>
            <a:r>
              <a:rPr lang="en-US" altLang="ja-JP" dirty="0" smtClean="0"/>
              <a:t>notice...] </a:t>
            </a:r>
            <a:endParaRPr lang="en-US" altLang="ja-JP" dirty="0" smtClean="0">
              <a:solidFill>
                <a:schemeClr val="bg1">
                  <a:lumMod val="75000"/>
                </a:schemeClr>
              </a:solidFill>
            </a:endParaRPr>
          </a:p>
          <a:p>
            <a:r>
              <a:rPr lang="en-US" altLang="ja-JP" dirty="0" smtClean="0"/>
              <a:t>[Redistributions </a:t>
            </a:r>
            <a:r>
              <a:rPr lang="en-US" altLang="ja-JP" dirty="0"/>
              <a:t>in binary form must reproduce the above </a:t>
            </a:r>
            <a:r>
              <a:rPr lang="en-US" altLang="ja-JP" dirty="0" smtClean="0"/>
              <a:t>copyright</a:t>
            </a:r>
            <a:r>
              <a:rPr lang="en-US" altLang="ja-JP" dirty="0"/>
              <a:t> </a:t>
            </a:r>
            <a:r>
              <a:rPr lang="en-US" altLang="ja-JP" dirty="0" smtClean="0"/>
              <a:t>...]</a:t>
            </a:r>
          </a:p>
          <a:p>
            <a:r>
              <a:rPr lang="en-US" altLang="ja-JP" dirty="0"/>
              <a:t>[</a:t>
            </a:r>
            <a:r>
              <a:rPr lang="en-US" altLang="ja-JP" dirty="0" smtClean="0"/>
              <a:t>THIS </a:t>
            </a:r>
            <a:r>
              <a:rPr lang="en-US" altLang="ja-JP" dirty="0"/>
              <a:t>SOFTWARE IS PROVIDED BY THE AUTHOR AND </a:t>
            </a:r>
            <a:r>
              <a:rPr lang="en-US" altLang="ja-JP" dirty="0" smtClean="0"/>
              <a:t>CONTRIBUTORS</a:t>
            </a:r>
          </a:p>
          <a:p>
            <a:r>
              <a:rPr lang="en-US" altLang="ja-JP" dirty="0" smtClean="0"/>
              <a:t>“AS IS”...]</a:t>
            </a:r>
            <a:endParaRPr lang="en-US" altLang="ja-JP" dirty="0"/>
          </a:p>
          <a:p>
            <a:r>
              <a:rPr lang="en-US" altLang="ja-JP" dirty="0"/>
              <a:t>[IN NO EVENT SHALL THE AUTHOR OR CONTRIBUTORS </a:t>
            </a:r>
            <a:r>
              <a:rPr lang="en-US" altLang="ja-JP" dirty="0" smtClean="0"/>
              <a:t>...]</a:t>
            </a:r>
            <a:endParaRPr lang="en-US" altLang="ja-JP" dirty="0"/>
          </a:p>
        </p:txBody>
      </p:sp>
      <p:sp>
        <p:nvSpPr>
          <p:cNvPr id="3" name="円柱 2"/>
          <p:cNvSpPr/>
          <p:nvPr/>
        </p:nvSpPr>
        <p:spPr>
          <a:xfrm>
            <a:off x="4211960" y="4337337"/>
            <a:ext cx="4536504" cy="2404031"/>
          </a:xfrm>
          <a:prstGeom prst="can">
            <a:avLst>
              <a:gd name="adj" fmla="val 13544"/>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600" dirty="0" smtClean="0">
              <a:solidFill>
                <a:schemeClr val="tx1"/>
              </a:solidFill>
            </a:endParaRPr>
          </a:p>
          <a:p>
            <a:r>
              <a:rPr lang="en-US" altLang="ja-JP" sz="2000" b="1" i="1" dirty="0" err="1" smtClean="0">
                <a:solidFill>
                  <a:schemeClr val="tx1"/>
                </a:solidFill>
              </a:rPr>
              <a:t>BSDcondSource:</a:t>
            </a:r>
            <a:r>
              <a:rPr lang="en-US" altLang="ja-JP" sz="2000" dirty="0" err="1" smtClean="0">
                <a:solidFill>
                  <a:schemeClr val="tx1"/>
                </a:solidFill>
              </a:rPr>
              <a:t>Redistributions</a:t>
            </a:r>
            <a:r>
              <a:rPr lang="en-US" altLang="ja-JP" sz="2000" dirty="0">
                <a:solidFill>
                  <a:schemeClr val="tx1"/>
                </a:solidFill>
              </a:rPr>
              <a:t>? of source code must retain the (above )?copyright notice, this list of conditions(,)? and the following disclaimer(, without modification</a:t>
            </a:r>
            <a:r>
              <a:rPr lang="en-US" altLang="ja-JP" sz="2000" dirty="0" smtClean="0">
                <a:solidFill>
                  <a:schemeClr val="tx1"/>
                </a:solidFill>
              </a:rPr>
              <a:t>)?:</a:t>
            </a:r>
            <a:br>
              <a:rPr lang="en-US" altLang="ja-JP" sz="2000" dirty="0" smtClean="0">
                <a:solidFill>
                  <a:schemeClr val="tx1"/>
                </a:solidFill>
              </a:rPr>
            </a:br>
            <a:r>
              <a:rPr lang="en-US" altLang="ja-JP" sz="2000" dirty="0" smtClean="0">
                <a:solidFill>
                  <a:schemeClr val="tx1"/>
                </a:solidFill>
              </a:rPr>
              <a:t> …</a:t>
            </a:r>
            <a:endParaRPr lang="en-US" altLang="ja-JP" sz="2000" dirty="0">
              <a:solidFill>
                <a:schemeClr val="tx1"/>
              </a:solidFill>
            </a:endParaRPr>
          </a:p>
        </p:txBody>
      </p:sp>
      <p:sp>
        <p:nvSpPr>
          <p:cNvPr id="12" name="テキスト ボックス 11"/>
          <p:cNvSpPr txBox="1"/>
          <p:nvPr/>
        </p:nvSpPr>
        <p:spPr>
          <a:xfrm>
            <a:off x="5341919" y="3958257"/>
            <a:ext cx="2276585" cy="461665"/>
          </a:xfrm>
          <a:prstGeom prst="rect">
            <a:avLst/>
          </a:prstGeom>
          <a:noFill/>
        </p:spPr>
        <p:txBody>
          <a:bodyPr wrap="none" rtlCol="0">
            <a:spAutoFit/>
          </a:bodyPr>
          <a:lstStyle/>
          <a:p>
            <a:r>
              <a:rPr kumimoji="1" lang="ja-JP" altLang="en-US" sz="2400" dirty="0" smtClean="0"/>
              <a:t>メタライセンス文</a:t>
            </a:r>
            <a:endParaRPr kumimoji="1" lang="ja-JP" altLang="en-US" sz="2400" dirty="0"/>
          </a:p>
        </p:txBody>
      </p:sp>
      <p:sp>
        <p:nvSpPr>
          <p:cNvPr id="14" name="二方向矢印 13"/>
          <p:cNvSpPr/>
          <p:nvPr/>
        </p:nvSpPr>
        <p:spPr>
          <a:xfrm rot="16200000">
            <a:off x="7400651" y="2822113"/>
            <a:ext cx="946587" cy="843249"/>
          </a:xfrm>
          <a:prstGeom prst="lef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7452320" y="2395807"/>
            <a:ext cx="1189749" cy="369332"/>
          </a:xfrm>
          <a:prstGeom prst="rect">
            <a:avLst/>
          </a:prstGeom>
          <a:noFill/>
        </p:spPr>
        <p:txBody>
          <a:bodyPr wrap="none" rtlCol="0">
            <a:spAutoFit/>
          </a:bodyPr>
          <a:lstStyle/>
          <a:p>
            <a:r>
              <a:rPr lang="ja-JP" altLang="en-US" dirty="0">
                <a:latin typeface="Arial Black" pitchFamily="34" charset="0"/>
              </a:rPr>
              <a:t>マッチング</a:t>
            </a:r>
            <a:endParaRPr kumimoji="1" lang="ja-JP" altLang="en-US" dirty="0">
              <a:latin typeface="Arial Black" pitchFamily="34" charset="0"/>
            </a:endParaRPr>
          </a:p>
        </p:txBody>
      </p:sp>
      <p:sp>
        <p:nvSpPr>
          <p:cNvPr id="16" name="正方形/長方形 15"/>
          <p:cNvSpPr/>
          <p:nvPr/>
        </p:nvSpPr>
        <p:spPr>
          <a:xfrm>
            <a:off x="4211960" y="4797152"/>
            <a:ext cx="4584061" cy="1584176"/>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矢印コネクタ 17"/>
          <p:cNvCxnSpPr/>
          <p:nvPr/>
        </p:nvCxnSpPr>
        <p:spPr>
          <a:xfrm>
            <a:off x="4716016" y="3077489"/>
            <a:ext cx="0" cy="1719663"/>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sp>
        <p:nvSpPr>
          <p:cNvPr id="21" name="正方形/長方形 20"/>
          <p:cNvSpPr/>
          <p:nvPr/>
        </p:nvSpPr>
        <p:spPr>
          <a:xfrm>
            <a:off x="385120" y="2715367"/>
            <a:ext cx="6638056" cy="362122"/>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404046" y="1742266"/>
            <a:ext cx="2491319" cy="2308324"/>
          </a:xfrm>
          <a:prstGeom prst="rect">
            <a:avLst/>
          </a:prstGeom>
          <a:solidFill>
            <a:schemeClr val="bg1"/>
          </a:solidFill>
        </p:spPr>
        <p:txBody>
          <a:bodyPr wrap="square" rtlCol="0">
            <a:spAutoFit/>
          </a:bodyPr>
          <a:lstStyle/>
          <a:p>
            <a:r>
              <a:rPr lang="en-US" altLang="ja-JP" sz="2400" dirty="0" smtClean="0"/>
              <a:t>[</a:t>
            </a:r>
            <a:r>
              <a:rPr lang="en-US" altLang="ja-JP" sz="2400" dirty="0" err="1" smtClean="0"/>
              <a:t>AllRights</a:t>
            </a:r>
            <a:r>
              <a:rPr lang="en-US" altLang="ja-JP" sz="2400" dirty="0" smtClean="0"/>
              <a:t>]</a:t>
            </a:r>
          </a:p>
          <a:p>
            <a:r>
              <a:rPr lang="en-US" altLang="ja-JP" sz="2400" dirty="0" smtClean="0"/>
              <a:t>[</a:t>
            </a:r>
            <a:r>
              <a:rPr lang="en-US" altLang="ja-JP" sz="2400" dirty="0" err="1" smtClean="0"/>
              <a:t>BSDPre</a:t>
            </a:r>
            <a:r>
              <a:rPr lang="en-US" altLang="ja-JP" sz="2400" dirty="0" smtClean="0"/>
              <a:t>]</a:t>
            </a:r>
            <a:br>
              <a:rPr lang="en-US" altLang="ja-JP" sz="2400" dirty="0" smtClean="0"/>
            </a:br>
            <a:r>
              <a:rPr lang="en-US" altLang="ja-JP" sz="2400" dirty="0" smtClean="0"/>
              <a:t>[</a:t>
            </a:r>
            <a:r>
              <a:rPr lang="en-US" altLang="ja-JP" sz="2400" dirty="0" err="1"/>
              <a:t>BSDcondSource</a:t>
            </a:r>
            <a:r>
              <a:rPr lang="en-US" altLang="ja-JP" sz="2400" dirty="0"/>
              <a:t>] </a:t>
            </a:r>
            <a:r>
              <a:rPr lang="en-US" altLang="ja-JP" sz="2400" dirty="0" smtClean="0"/>
              <a:t/>
            </a:r>
            <a:br>
              <a:rPr lang="en-US" altLang="ja-JP" sz="2400" dirty="0" smtClean="0"/>
            </a:br>
            <a:r>
              <a:rPr lang="en-US" altLang="ja-JP" sz="2400" dirty="0" smtClean="0"/>
              <a:t>[</a:t>
            </a:r>
            <a:r>
              <a:rPr lang="en-US" altLang="ja-JP" sz="2400" dirty="0" err="1" smtClean="0"/>
              <a:t>BSDcondBinary</a:t>
            </a:r>
            <a:r>
              <a:rPr lang="en-US" altLang="ja-JP" sz="2400" dirty="0" smtClean="0"/>
              <a:t>]</a:t>
            </a:r>
          </a:p>
          <a:p>
            <a:r>
              <a:rPr lang="en-US" altLang="ja-JP" sz="2400" dirty="0"/>
              <a:t>[</a:t>
            </a:r>
            <a:r>
              <a:rPr lang="en-US" altLang="ja-JP" sz="2400" dirty="0" err="1"/>
              <a:t>BSDasIs</a:t>
            </a:r>
            <a:r>
              <a:rPr lang="en-US" altLang="ja-JP" sz="2400" dirty="0"/>
              <a:t>]</a:t>
            </a:r>
            <a:endParaRPr lang="en-US" altLang="ja-JP" sz="2400" dirty="0" smtClean="0"/>
          </a:p>
          <a:p>
            <a:r>
              <a:rPr lang="en-US" altLang="ja-JP" sz="2400" dirty="0"/>
              <a:t>[</a:t>
            </a:r>
            <a:r>
              <a:rPr lang="en-US" altLang="ja-JP" sz="2400" dirty="0" err="1"/>
              <a:t>BSDWarr</a:t>
            </a:r>
            <a:r>
              <a:rPr lang="en-US" altLang="ja-JP" sz="2400" dirty="0"/>
              <a:t>]</a:t>
            </a:r>
          </a:p>
        </p:txBody>
      </p:sp>
      <p:sp>
        <p:nvSpPr>
          <p:cNvPr id="22" name="テキスト ボックス 21"/>
          <p:cNvSpPr txBox="1"/>
          <p:nvPr/>
        </p:nvSpPr>
        <p:spPr>
          <a:xfrm>
            <a:off x="4943369" y="2342431"/>
            <a:ext cx="2214837" cy="369332"/>
          </a:xfrm>
          <a:prstGeom prst="rect">
            <a:avLst/>
          </a:prstGeom>
          <a:noFill/>
        </p:spPr>
        <p:txBody>
          <a:bodyPr wrap="none" rtlCol="0">
            <a:spAutoFit/>
          </a:bodyPr>
          <a:lstStyle/>
          <a:p>
            <a:r>
              <a:rPr kumimoji="1" lang="en-US" altLang="ja-JP" dirty="0" err="1" smtClean="0">
                <a:solidFill>
                  <a:srgbClr val="0070C0"/>
                </a:solidFill>
                <a:latin typeface="Arial Black" pitchFamily="34" charset="0"/>
              </a:rPr>
              <a:t>BSDcondSource</a:t>
            </a:r>
            <a:endParaRPr kumimoji="1" lang="ja-JP" altLang="en-US" dirty="0">
              <a:solidFill>
                <a:srgbClr val="0070C0"/>
              </a:solidFill>
              <a:latin typeface="Arial Black" pitchFamily="34" charset="0"/>
            </a:endParaRPr>
          </a:p>
        </p:txBody>
      </p:sp>
    </p:spTree>
    <p:extLst>
      <p:ext uri="{BB962C8B-B14F-4D97-AF65-F5344CB8AC3E}">
        <p14:creationId xmlns:p14="http://schemas.microsoft.com/office/powerpoint/2010/main" val="342268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hidden"/>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xit" presetSubtype="0" fill="hold" grpId="1" nodeType="withEffect">
                                  <p:stCondLst>
                                    <p:cond delay="0"/>
                                  </p:stCondLst>
                                  <p:childTnLst>
                                    <p:set>
                                      <p:cBhvr>
                                        <p:cTn id="22" dur="1" fill="hold">
                                          <p:stCondLst>
                                            <p:cond delay="0"/>
                                          </p:stCondLst>
                                        </p:cTn>
                                        <p:tgtEl>
                                          <p:spTgt spid="16"/>
                                        </p:tgtEl>
                                        <p:attrNameLst>
                                          <p:attrName>style.visibility</p:attrName>
                                        </p:attrNameLst>
                                      </p:cBhvr>
                                      <p:to>
                                        <p:strVal val="hidden"/>
                                      </p:to>
                                    </p:set>
                                  </p:childTnLst>
                                </p:cTn>
                              </p:par>
                              <p:par>
                                <p:cTn id="23" presetID="1" presetClass="exit" presetSubtype="0" fill="hold" nodeType="withEffect">
                                  <p:stCondLst>
                                    <p:cond delay="0"/>
                                  </p:stCondLst>
                                  <p:childTnLst>
                                    <p:set>
                                      <p:cBhvr>
                                        <p:cTn id="24" dur="1" fill="hold">
                                          <p:stCondLst>
                                            <p:cond delay="0"/>
                                          </p:stCondLst>
                                        </p:cTn>
                                        <p:tgtEl>
                                          <p:spTgt spid="18"/>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0"/>
                                          </p:stCondLst>
                                        </p:cTn>
                                        <p:tgtEl>
                                          <p:spTgt spid="21"/>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6" grpId="0" animBg="1"/>
      <p:bldP spid="16" grpId="1" animBg="1"/>
      <p:bldP spid="21" grpId="0" animBg="1"/>
      <p:bldP spid="21" grpId="1" animBg="1"/>
      <p:bldP spid="7" grpId="0" animBg="1"/>
      <p:bldP spid="22" grpId="0"/>
      <p:bldP spid="22"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ソフトウェアの再利用</a:t>
            </a:r>
            <a:endParaRPr kumimoji="1" lang="ja-JP" altLang="en-US" dirty="0"/>
          </a:p>
        </p:txBody>
      </p:sp>
      <p:sp>
        <p:nvSpPr>
          <p:cNvPr id="3" name="コンテンツ プレースホルダー 2"/>
          <p:cNvSpPr>
            <a:spLocks noGrp="1"/>
          </p:cNvSpPr>
          <p:nvPr>
            <p:ph idx="1"/>
          </p:nvPr>
        </p:nvSpPr>
        <p:spPr>
          <a:xfrm>
            <a:off x="457200" y="1600201"/>
            <a:ext cx="8229600" cy="3701007"/>
          </a:xfrm>
        </p:spPr>
        <p:txBody>
          <a:bodyPr>
            <a:normAutofit fontScale="92500"/>
          </a:bodyPr>
          <a:lstStyle/>
          <a:p>
            <a:r>
              <a:rPr kumimoji="1" lang="ja-JP" altLang="en-US" dirty="0" smtClean="0"/>
              <a:t>既存のソフトウェアに含まれるソフトウェア部品を新たなソフトウェアの開発に利用すること</a:t>
            </a:r>
            <a:endParaRPr lang="en-US" altLang="ja-JP" dirty="0" smtClean="0"/>
          </a:p>
          <a:p>
            <a:pPr lvl="1"/>
            <a:r>
              <a:rPr kumimoji="1" lang="ja-JP" altLang="en-US" dirty="0"/>
              <a:t>ソフトウェア</a:t>
            </a:r>
            <a:r>
              <a:rPr kumimoji="1" lang="ja-JP" altLang="en-US" dirty="0" smtClean="0"/>
              <a:t>部品：ソースファイル，クラス，関数など</a:t>
            </a:r>
            <a:endParaRPr kumimoji="1" lang="en-US" altLang="ja-JP" dirty="0" smtClean="0"/>
          </a:p>
          <a:p>
            <a:r>
              <a:rPr lang="ja-JP" altLang="en-US" dirty="0" smtClean="0"/>
              <a:t>オープンソースソフトウェアがソフトウェア部品の大きな供給源</a:t>
            </a:r>
            <a:endParaRPr lang="en-US" altLang="ja-JP" dirty="0" smtClean="0"/>
          </a:p>
          <a:p>
            <a:r>
              <a:rPr lang="ja-JP" altLang="en-US" dirty="0" smtClean="0"/>
              <a:t>ソフトウェア部品検索システムにより，オープンソースソフトウェアのソースファイルの</a:t>
            </a:r>
            <a:r>
              <a:rPr lang="ja-JP" altLang="en-US" dirty="0"/>
              <a:t>取得</a:t>
            </a:r>
            <a:r>
              <a:rPr lang="ja-JP" altLang="en-US" dirty="0" smtClean="0"/>
              <a:t>が容易になっている</a:t>
            </a:r>
            <a:endParaRPr lang="en-US" altLang="ja-JP" dirty="0" smtClean="0"/>
          </a:p>
          <a:p>
            <a:pPr lvl="1"/>
            <a:r>
              <a:rPr lang="en-US" altLang="ja-JP" dirty="0" smtClean="0"/>
              <a:t>Google Code Search, </a:t>
            </a:r>
            <a:r>
              <a:rPr lang="en-US" altLang="ja-JP" dirty="0" err="1" smtClean="0"/>
              <a:t>Koders</a:t>
            </a:r>
            <a:r>
              <a:rPr lang="en-US" altLang="ja-JP" dirty="0" smtClean="0"/>
              <a:t>, </a:t>
            </a:r>
            <a:r>
              <a:rPr lang="en-US" altLang="ja-JP" dirty="0" smtClean="0"/>
              <a:t>SPARS</a:t>
            </a:r>
            <a:endParaRPr lang="en-US" altLang="ja-JP" dirty="0" smtClean="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2</a:t>
            </a:fld>
            <a:endParaRPr kumimoji="1" lang="ja-JP" altLang="en-US"/>
          </a:p>
        </p:txBody>
      </p:sp>
      <p:sp>
        <p:nvSpPr>
          <p:cNvPr id="7" name="角丸四角形 6"/>
          <p:cNvSpPr/>
          <p:nvPr/>
        </p:nvSpPr>
        <p:spPr>
          <a:xfrm>
            <a:off x="539552" y="5445224"/>
            <a:ext cx="7776864" cy="86409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オープンソースソフトウェアを用いた</a:t>
            </a:r>
            <a:r>
              <a:rPr kumimoji="1" lang="en-US" altLang="ja-JP" sz="2800" dirty="0" smtClean="0">
                <a:solidFill>
                  <a:schemeClr val="tx1"/>
                </a:solidFill>
              </a:rPr>
              <a:t/>
            </a:r>
            <a:br>
              <a:rPr kumimoji="1" lang="en-US" altLang="ja-JP" sz="2800" dirty="0" smtClean="0">
                <a:solidFill>
                  <a:schemeClr val="tx1"/>
                </a:solidFill>
              </a:rPr>
            </a:br>
            <a:r>
              <a:rPr kumimoji="1" lang="ja-JP" altLang="en-US" sz="2800" dirty="0" smtClean="0">
                <a:solidFill>
                  <a:schemeClr val="tx1"/>
                </a:solidFill>
              </a:rPr>
              <a:t>ソースファイル単位のソフトウェアの再利用に着目</a:t>
            </a:r>
            <a:endParaRPr kumimoji="1" lang="ja-JP" altLang="en-US" sz="2800" dirty="0">
              <a:solidFill>
                <a:schemeClr val="tx1"/>
              </a:solidFill>
            </a:endParaRPr>
          </a:p>
        </p:txBody>
      </p:sp>
    </p:spTree>
    <p:extLst>
      <p:ext uri="{BB962C8B-B14F-4D97-AF65-F5344CB8AC3E}">
        <p14:creationId xmlns:p14="http://schemas.microsoft.com/office/powerpoint/2010/main" val="12497064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5 </a:t>
            </a:r>
            <a:r>
              <a:rPr lang="ja-JP" altLang="en-US" dirty="0" smtClean="0"/>
              <a:t>ライセンスルールとのマッチング</a:t>
            </a:r>
            <a:endParaRPr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lang="ja-JP" altLang="en-US" smtClean="0"/>
              <a:pPr/>
              <a:t>20</a:t>
            </a:fld>
            <a:endParaRPr lang="ja-JP" altLang="en-US" dirty="0"/>
          </a:p>
        </p:txBody>
      </p:sp>
      <p:sp>
        <p:nvSpPr>
          <p:cNvPr id="8" name="テキスト ボックス 7"/>
          <p:cNvSpPr txBox="1"/>
          <p:nvPr/>
        </p:nvSpPr>
        <p:spPr>
          <a:xfrm>
            <a:off x="336536" y="2150788"/>
            <a:ext cx="8123896" cy="400110"/>
          </a:xfrm>
          <a:prstGeom prst="rect">
            <a:avLst/>
          </a:prstGeom>
          <a:solidFill>
            <a:schemeClr val="bg1"/>
          </a:solidFill>
        </p:spPr>
        <p:txBody>
          <a:bodyPr wrap="square" rtlCol="0">
            <a:spAutoFit/>
          </a:bodyPr>
          <a:lstStyle/>
          <a:p>
            <a:r>
              <a:rPr lang="en-US" altLang="ja-JP" sz="2000" dirty="0" smtClean="0"/>
              <a:t>[</a:t>
            </a:r>
            <a:r>
              <a:rPr lang="en-US" altLang="ja-JP" sz="2000" dirty="0" err="1" smtClean="0"/>
              <a:t>AllRights</a:t>
            </a:r>
            <a:r>
              <a:rPr lang="en-US" altLang="ja-JP" sz="2000" dirty="0" smtClean="0"/>
              <a:t>][</a:t>
            </a:r>
            <a:r>
              <a:rPr lang="en-US" altLang="ja-JP" sz="2000" dirty="0" err="1" smtClean="0"/>
              <a:t>BSDPre</a:t>
            </a:r>
            <a:r>
              <a:rPr lang="en-US" altLang="ja-JP" sz="2000" dirty="0" smtClean="0"/>
              <a:t>][</a:t>
            </a:r>
            <a:r>
              <a:rPr lang="en-US" altLang="ja-JP" sz="2000" dirty="0" err="1"/>
              <a:t>BSDcondSource</a:t>
            </a:r>
            <a:r>
              <a:rPr lang="en-US" altLang="ja-JP" sz="2000" dirty="0" smtClean="0"/>
              <a:t>][</a:t>
            </a:r>
            <a:r>
              <a:rPr lang="en-US" altLang="ja-JP" sz="2000" dirty="0" err="1" smtClean="0"/>
              <a:t>BSDcondBinary</a:t>
            </a:r>
            <a:r>
              <a:rPr lang="en-US" altLang="ja-JP" sz="2000" dirty="0" smtClean="0"/>
              <a:t>][</a:t>
            </a:r>
            <a:r>
              <a:rPr lang="en-US" altLang="ja-JP" sz="2000" dirty="0" err="1"/>
              <a:t>BSDasIs</a:t>
            </a:r>
            <a:r>
              <a:rPr lang="en-US" altLang="ja-JP" sz="2000" dirty="0" smtClean="0"/>
              <a:t>][</a:t>
            </a:r>
            <a:r>
              <a:rPr lang="en-US" altLang="ja-JP" sz="2000" dirty="0" err="1"/>
              <a:t>BSDWarr</a:t>
            </a:r>
            <a:r>
              <a:rPr lang="en-US" altLang="ja-JP" sz="2000" dirty="0"/>
              <a:t>]</a:t>
            </a:r>
          </a:p>
        </p:txBody>
      </p:sp>
      <p:sp>
        <p:nvSpPr>
          <p:cNvPr id="12" name="テキスト ボックス 11"/>
          <p:cNvSpPr txBox="1"/>
          <p:nvPr/>
        </p:nvSpPr>
        <p:spPr>
          <a:xfrm>
            <a:off x="5052040" y="2636912"/>
            <a:ext cx="3744416" cy="1077218"/>
          </a:xfrm>
          <a:prstGeom prst="rect">
            <a:avLst/>
          </a:prstGeom>
          <a:solidFill>
            <a:schemeClr val="bg1"/>
          </a:solidFill>
        </p:spPr>
        <p:txBody>
          <a:bodyPr wrap="square" rtlCol="0">
            <a:spAutoFit/>
          </a:bodyPr>
          <a:lstStyle/>
          <a:p>
            <a:r>
              <a:rPr kumimoji="1" lang="en-US" altLang="ja-JP" sz="3200" dirty="0" smtClean="0"/>
              <a:t>BSD2 (BSD 2-clauses license) </a:t>
            </a:r>
            <a:endParaRPr kumimoji="1" lang="ja-JP" altLang="en-US" sz="3200" dirty="0"/>
          </a:p>
        </p:txBody>
      </p:sp>
      <p:sp>
        <p:nvSpPr>
          <p:cNvPr id="3" name="右矢印 2"/>
          <p:cNvSpPr/>
          <p:nvPr/>
        </p:nvSpPr>
        <p:spPr>
          <a:xfrm>
            <a:off x="3371199" y="3066492"/>
            <a:ext cx="1440160" cy="443524"/>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柱 6"/>
          <p:cNvSpPr/>
          <p:nvPr/>
        </p:nvSpPr>
        <p:spPr>
          <a:xfrm>
            <a:off x="543930" y="4797152"/>
            <a:ext cx="7412446" cy="831220"/>
          </a:xfrm>
          <a:prstGeom prst="can">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i="1" dirty="0" smtClean="0">
                <a:solidFill>
                  <a:schemeClr val="tx1"/>
                </a:solidFill>
              </a:rPr>
              <a:t>BSD2</a:t>
            </a:r>
            <a:r>
              <a:rPr kumimoji="1" lang="ja-JP" altLang="en-US" sz="2000" dirty="0" smtClean="0">
                <a:solidFill>
                  <a:schemeClr val="tx1"/>
                </a:solidFill>
              </a:rPr>
              <a:t>：</a:t>
            </a:r>
            <a:r>
              <a:rPr kumimoji="1" lang="en-US" altLang="ja-JP" sz="2000" dirty="0" err="1" smtClean="0">
                <a:solidFill>
                  <a:schemeClr val="tx1"/>
                </a:solidFill>
              </a:rPr>
              <a:t>BSDPre</a:t>
            </a:r>
            <a:r>
              <a:rPr kumimoji="1" lang="en-US" altLang="ja-JP" sz="2000" dirty="0" smtClean="0">
                <a:solidFill>
                  <a:schemeClr val="tx1"/>
                </a:solidFill>
              </a:rPr>
              <a:t>, </a:t>
            </a:r>
            <a:r>
              <a:rPr kumimoji="1" lang="en-US" altLang="ja-JP" sz="2000" dirty="0" err="1" smtClean="0">
                <a:solidFill>
                  <a:schemeClr val="tx1"/>
                </a:solidFill>
              </a:rPr>
              <a:t>BSDcondSource</a:t>
            </a:r>
            <a:r>
              <a:rPr kumimoji="1" lang="en-US" altLang="ja-JP" sz="2000" dirty="0" smtClean="0">
                <a:solidFill>
                  <a:schemeClr val="tx1"/>
                </a:solidFill>
              </a:rPr>
              <a:t>, </a:t>
            </a:r>
            <a:r>
              <a:rPr kumimoji="1" lang="en-US" altLang="ja-JP" sz="2000" dirty="0" err="1" smtClean="0">
                <a:solidFill>
                  <a:schemeClr val="tx1"/>
                </a:solidFill>
              </a:rPr>
              <a:t>BSDcondBinary</a:t>
            </a:r>
            <a:r>
              <a:rPr kumimoji="1" lang="en-US" altLang="ja-JP" sz="2000" dirty="0" smtClean="0">
                <a:solidFill>
                  <a:schemeClr val="tx1"/>
                </a:solidFill>
              </a:rPr>
              <a:t>, </a:t>
            </a:r>
            <a:r>
              <a:rPr kumimoji="1" lang="en-US" altLang="ja-JP" sz="2000" dirty="0" err="1" smtClean="0">
                <a:solidFill>
                  <a:schemeClr val="tx1"/>
                </a:solidFill>
              </a:rPr>
              <a:t>BSDasIs</a:t>
            </a:r>
            <a:r>
              <a:rPr kumimoji="1" lang="en-US" altLang="ja-JP" sz="2000" dirty="0" smtClean="0">
                <a:solidFill>
                  <a:schemeClr val="tx1"/>
                </a:solidFill>
              </a:rPr>
              <a:t>, </a:t>
            </a:r>
            <a:r>
              <a:rPr kumimoji="1" lang="en-US" altLang="ja-JP" sz="2000" dirty="0" err="1" smtClean="0">
                <a:solidFill>
                  <a:schemeClr val="tx1"/>
                </a:solidFill>
              </a:rPr>
              <a:t>BSDWarr</a:t>
            </a:r>
            <a:endParaRPr kumimoji="1" lang="ja-JP" altLang="en-US" sz="2000" dirty="0">
              <a:solidFill>
                <a:schemeClr val="tx1"/>
              </a:solidFill>
            </a:endParaRPr>
          </a:p>
        </p:txBody>
      </p:sp>
      <p:sp>
        <p:nvSpPr>
          <p:cNvPr id="13" name="テキスト ボックス 12"/>
          <p:cNvSpPr txBox="1"/>
          <p:nvPr/>
        </p:nvSpPr>
        <p:spPr>
          <a:xfrm>
            <a:off x="2879248" y="4335487"/>
            <a:ext cx="2424062" cy="461665"/>
          </a:xfrm>
          <a:prstGeom prst="rect">
            <a:avLst/>
          </a:prstGeom>
          <a:noFill/>
        </p:spPr>
        <p:txBody>
          <a:bodyPr wrap="none" rtlCol="0">
            <a:spAutoFit/>
          </a:bodyPr>
          <a:lstStyle/>
          <a:p>
            <a:r>
              <a:rPr kumimoji="1" lang="ja-JP" altLang="en-US" sz="2400" dirty="0" smtClean="0"/>
              <a:t>ライセンスルール</a:t>
            </a:r>
            <a:endParaRPr kumimoji="1" lang="ja-JP" altLang="en-US" sz="2400" dirty="0"/>
          </a:p>
        </p:txBody>
      </p:sp>
      <p:sp>
        <p:nvSpPr>
          <p:cNvPr id="15" name="左右矢印 14"/>
          <p:cNvSpPr/>
          <p:nvPr/>
        </p:nvSpPr>
        <p:spPr>
          <a:xfrm rot="5400000">
            <a:off x="1059460" y="3431963"/>
            <a:ext cx="2024849" cy="434751"/>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2289260" y="3549405"/>
            <a:ext cx="1189749" cy="369332"/>
          </a:xfrm>
          <a:prstGeom prst="rect">
            <a:avLst/>
          </a:prstGeom>
          <a:noFill/>
        </p:spPr>
        <p:txBody>
          <a:bodyPr wrap="none" rtlCol="0">
            <a:spAutoFit/>
          </a:bodyPr>
          <a:lstStyle/>
          <a:p>
            <a:r>
              <a:rPr kumimoji="1" lang="ja-JP" altLang="en-US" dirty="0" smtClean="0">
                <a:latin typeface="Arial Black" pitchFamily="34" charset="0"/>
              </a:rPr>
              <a:t>マッチング</a:t>
            </a:r>
            <a:endParaRPr kumimoji="1" lang="ja-JP" altLang="en-US" dirty="0">
              <a:latin typeface="Arial Black" pitchFamily="34" charset="0"/>
            </a:endParaRPr>
          </a:p>
        </p:txBody>
      </p:sp>
      <p:sp>
        <p:nvSpPr>
          <p:cNvPr id="29" name="正方形/長方形 28"/>
          <p:cNvSpPr/>
          <p:nvPr/>
        </p:nvSpPr>
        <p:spPr>
          <a:xfrm>
            <a:off x="1498991" y="2150788"/>
            <a:ext cx="6624736" cy="486124"/>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1463740" y="4969700"/>
            <a:ext cx="6276612" cy="486124"/>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吹き出し 10"/>
          <p:cNvSpPr/>
          <p:nvPr/>
        </p:nvSpPr>
        <p:spPr>
          <a:xfrm>
            <a:off x="807695" y="5949280"/>
            <a:ext cx="7579797" cy="698235"/>
          </a:xfrm>
          <a:prstGeom prst="wedgeRoundRectCallout">
            <a:avLst>
              <a:gd name="adj1" fmla="val -28071"/>
              <a:gd name="adj2" fmla="val -99016"/>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latin typeface="Arial Black" pitchFamily="34" charset="0"/>
              </a:rPr>
              <a:t>ライセンスルールはライセンス名とメタライセンス文名の列との</a:t>
            </a:r>
            <a:r>
              <a:rPr lang="en-US" altLang="ja-JP" dirty="0" smtClean="0">
                <a:solidFill>
                  <a:schemeClr val="tx1"/>
                </a:solidFill>
                <a:latin typeface="Arial Black" pitchFamily="34" charset="0"/>
              </a:rPr>
              <a:t/>
            </a:r>
            <a:br>
              <a:rPr lang="en-US" altLang="ja-JP" dirty="0" smtClean="0">
                <a:solidFill>
                  <a:schemeClr val="tx1"/>
                </a:solidFill>
                <a:latin typeface="Arial Black" pitchFamily="34" charset="0"/>
              </a:rPr>
            </a:br>
            <a:r>
              <a:rPr lang="ja-JP" altLang="en-US" dirty="0" smtClean="0">
                <a:solidFill>
                  <a:schemeClr val="tx1"/>
                </a:solidFill>
                <a:latin typeface="Arial Black" pitchFamily="34" charset="0"/>
              </a:rPr>
              <a:t>関係を表現する</a:t>
            </a:r>
            <a:endParaRPr lang="en-US" altLang="ja-JP" dirty="0">
              <a:solidFill>
                <a:schemeClr val="tx1"/>
              </a:solidFill>
              <a:latin typeface="Arial Black" pitchFamily="34" charset="0"/>
            </a:endParaRPr>
          </a:p>
        </p:txBody>
      </p:sp>
      <p:sp>
        <p:nvSpPr>
          <p:cNvPr id="17" name="対角する 2 つの角を丸めた四角形 16"/>
          <p:cNvSpPr/>
          <p:nvPr/>
        </p:nvSpPr>
        <p:spPr>
          <a:xfrm>
            <a:off x="5451296" y="3714130"/>
            <a:ext cx="3345160" cy="94283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latin typeface="Arial Black" pitchFamily="34" charset="0"/>
              </a:rPr>
              <a:t>一致するライセンスルールなし</a:t>
            </a:r>
            <a:r>
              <a:rPr lang="en-US" altLang="ja-JP" dirty="0" smtClean="0">
                <a:solidFill>
                  <a:schemeClr val="tx1"/>
                </a:solidFill>
                <a:latin typeface="Arial Black" pitchFamily="34" charset="0"/>
              </a:rPr>
              <a:t> </a:t>
            </a:r>
            <a:r>
              <a:rPr lang="en-US" altLang="ja-JP" dirty="0">
                <a:solidFill>
                  <a:schemeClr val="tx1"/>
                </a:solidFill>
                <a:latin typeface="Arial Black" pitchFamily="34" charset="0"/>
              </a:rPr>
              <a:t>→ "UNKNOWN"</a:t>
            </a:r>
          </a:p>
        </p:txBody>
      </p:sp>
    </p:spTree>
    <p:extLst>
      <p:ext uri="{BB962C8B-B14F-4D97-AF65-F5344CB8AC3E}">
        <p14:creationId xmlns:p14="http://schemas.microsoft.com/office/powerpoint/2010/main" val="3467045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30"/>
                                        </p:tgtEl>
                                        <p:attrNameLst>
                                          <p:attrName>style.visibility</p:attrName>
                                        </p:attrNameLst>
                                      </p:cBhvr>
                                      <p:to>
                                        <p:strVal val="hidden"/>
                                      </p:to>
                                    </p:set>
                                  </p:childTnLst>
                                </p:cTn>
                              </p:par>
                              <p:par>
                                <p:cTn id="13" presetID="1" presetClass="exit" presetSubtype="0" fill="hold" grpId="1" nodeType="withEffect">
                                  <p:stCondLst>
                                    <p:cond delay="0"/>
                                  </p:stCondLst>
                                  <p:childTnLst>
                                    <p:set>
                                      <p:cBhvr>
                                        <p:cTn id="14" dur="1" fill="hold">
                                          <p:stCondLst>
                                            <p:cond delay="0"/>
                                          </p:stCondLst>
                                        </p:cTn>
                                        <p:tgtEl>
                                          <p:spTgt spid="29"/>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3" grpId="0" animBg="1"/>
      <p:bldP spid="29" grpId="0" animBg="1"/>
      <p:bldP spid="29" grpId="1" animBg="1"/>
      <p:bldP spid="30" grpId="0" animBg="1"/>
      <p:bldP spid="30" grpId="1" animBg="1"/>
      <p:bldP spid="1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評価実験</a:t>
            </a:r>
            <a:endParaRPr kumimoji="1" lang="ja-JP" altLang="en-US" dirty="0"/>
          </a:p>
        </p:txBody>
      </p:sp>
      <p:sp>
        <p:nvSpPr>
          <p:cNvPr id="3" name="コンテンツ プレースホルダ 2"/>
          <p:cNvSpPr>
            <a:spLocks noGrp="1"/>
          </p:cNvSpPr>
          <p:nvPr>
            <p:ph idx="1"/>
          </p:nvPr>
        </p:nvSpPr>
        <p:spPr/>
        <p:txBody>
          <a:bodyPr>
            <a:normAutofit fontScale="85000" lnSpcReduction="10000"/>
          </a:bodyPr>
          <a:lstStyle/>
          <a:p>
            <a:r>
              <a:rPr lang="ja-JP" altLang="en-US" dirty="0" smtClean="0"/>
              <a:t>目的</a:t>
            </a:r>
            <a:r>
              <a:rPr lang="en-US" altLang="ja-JP" dirty="0" smtClean="0"/>
              <a:t>:</a:t>
            </a:r>
          </a:p>
          <a:p>
            <a:pPr marL="457200" lvl="1" indent="0">
              <a:buNone/>
            </a:pPr>
            <a:r>
              <a:rPr lang="en-US" altLang="ja-JP" dirty="0" smtClean="0"/>
              <a:t>Ninka</a:t>
            </a:r>
            <a:r>
              <a:rPr lang="ja-JP" altLang="en-US" dirty="0" smtClean="0"/>
              <a:t>がほかのツールより優れていることを示す</a:t>
            </a:r>
            <a:endParaRPr lang="en-US" altLang="ja-JP" dirty="0" smtClean="0"/>
          </a:p>
          <a:p>
            <a:r>
              <a:rPr lang="ja-JP" altLang="en-US" dirty="0" smtClean="0"/>
              <a:t>手法</a:t>
            </a:r>
            <a:r>
              <a:rPr lang="en-US" altLang="ja-JP" dirty="0" smtClean="0"/>
              <a:t>:</a:t>
            </a:r>
          </a:p>
          <a:p>
            <a:pPr marL="457200" lvl="1" indent="0">
              <a:buNone/>
            </a:pPr>
            <a:r>
              <a:rPr lang="ja-JP" altLang="en-US" dirty="0"/>
              <a:t>手</a:t>
            </a:r>
            <a:r>
              <a:rPr lang="ja-JP" altLang="en-US" dirty="0" smtClean="0"/>
              <a:t>で特定した結果とツールが出力した結果を比較する</a:t>
            </a:r>
            <a:endParaRPr kumimoji="1" lang="en-US" altLang="ja-JP" dirty="0" smtClean="0"/>
          </a:p>
          <a:p>
            <a:r>
              <a:rPr lang="ja-JP" altLang="en-US" dirty="0" smtClean="0"/>
              <a:t>使用したツール：</a:t>
            </a:r>
            <a:endParaRPr lang="en-US" altLang="ja-JP" dirty="0" smtClean="0"/>
          </a:p>
          <a:p>
            <a:pPr marL="457200" lvl="1" indent="0">
              <a:buNone/>
            </a:pPr>
            <a:r>
              <a:rPr lang="en-US" altLang="ja-JP" dirty="0" smtClean="0"/>
              <a:t>Ninka(</a:t>
            </a:r>
            <a:r>
              <a:rPr lang="ja-JP" altLang="en-US" dirty="0" smtClean="0"/>
              <a:t>提案手法の実装</a:t>
            </a:r>
            <a:r>
              <a:rPr lang="en-US" altLang="ja-JP" dirty="0" smtClean="0"/>
              <a:t>), FOSSology 1.0.0, ohcount version 3.90rc, OSLC 3.0</a:t>
            </a:r>
          </a:p>
          <a:p>
            <a:r>
              <a:rPr kumimoji="1" lang="ja-JP" altLang="en-US" dirty="0" smtClean="0"/>
              <a:t>使用したソースファイル：</a:t>
            </a:r>
            <a:endParaRPr kumimoji="1" lang="en-US" altLang="ja-JP" dirty="0" smtClean="0"/>
          </a:p>
          <a:p>
            <a:pPr marL="457200" lvl="1" indent="0">
              <a:buNone/>
            </a:pPr>
            <a:r>
              <a:rPr kumimoji="1" lang="en-US" altLang="ja-JP" dirty="0" smtClean="0"/>
              <a:t>Debian5.0.2</a:t>
            </a:r>
            <a:r>
              <a:rPr kumimoji="1" lang="ja-JP" altLang="en-US" dirty="0" smtClean="0"/>
              <a:t>に含まれるソースファイル</a:t>
            </a:r>
            <a:r>
              <a:rPr kumimoji="1" lang="en-US" altLang="ja-JP" dirty="0" smtClean="0"/>
              <a:t>250</a:t>
            </a:r>
            <a:r>
              <a:rPr kumimoji="1" lang="ja-JP" altLang="en-US" dirty="0" smtClean="0"/>
              <a:t>個</a:t>
            </a:r>
            <a:endParaRPr kumimoji="1" lang="en-US" altLang="ja-JP" dirty="0" smtClean="0"/>
          </a:p>
          <a:p>
            <a:pPr lvl="1"/>
            <a:r>
              <a:rPr lang="en-US" altLang="ja-JP" dirty="0" err="1" smtClean="0"/>
              <a:t>Debian</a:t>
            </a:r>
            <a:r>
              <a:rPr lang="en-US" altLang="ja-JP" dirty="0" smtClean="0"/>
              <a:t> 5.0.2</a:t>
            </a:r>
            <a:r>
              <a:rPr lang="ja-JP" altLang="en-US" dirty="0" smtClean="0"/>
              <a:t>のパッケージのうち，</a:t>
            </a:r>
            <a:r>
              <a:rPr lang="en-US" altLang="ja-JP" dirty="0" smtClean="0"/>
              <a:t>250</a:t>
            </a:r>
            <a:r>
              <a:rPr lang="ja-JP" altLang="en-US" dirty="0" smtClean="0"/>
              <a:t>個をランダムに選択</a:t>
            </a:r>
            <a:endParaRPr lang="en-US" altLang="ja-JP" dirty="0" smtClean="0"/>
          </a:p>
          <a:p>
            <a:pPr lvl="1"/>
            <a:r>
              <a:rPr lang="ja-JP" altLang="en-US" dirty="0"/>
              <a:t>各パッケージ</a:t>
            </a:r>
            <a:r>
              <a:rPr lang="ja-JP" altLang="en-US" dirty="0" smtClean="0"/>
              <a:t>から１ファイルランダムに選択</a:t>
            </a:r>
            <a:endParaRPr kumimoji="1" lang="en-US" altLang="ja-JP" dirty="0" smtClean="0"/>
          </a:p>
        </p:txBody>
      </p:sp>
      <p:sp>
        <p:nvSpPr>
          <p:cNvPr id="4" name="日付プレースホルダ 3"/>
          <p:cNvSpPr>
            <a:spLocks noGrp="1"/>
          </p:cNvSpPr>
          <p:nvPr>
            <p:ph type="dt" sz="half" idx="2"/>
          </p:nvPr>
        </p:nvSpPr>
        <p:spPr>
          <a:prstGeom prst="rect">
            <a:avLst/>
          </a:prstGeom>
        </p:spPr>
        <p:txBody>
          <a:bodyPr/>
          <a:lstStyle/>
          <a:p>
            <a:r>
              <a:rPr kumimoji="1" lang="en-US" altLang="ja-JP" smtClean="0"/>
              <a:t>2011/7/6-</a:t>
            </a:r>
            <a:r>
              <a:rPr kumimoji="1" lang="ja-JP" altLang="en-US" smtClean="0"/>
              <a:t>公聴会</a:t>
            </a:r>
            <a:endParaRPr kumimoji="1" lang="ja-JP" altLang="en-US"/>
          </a:p>
        </p:txBody>
      </p:sp>
      <p:sp>
        <p:nvSpPr>
          <p:cNvPr id="6" name="フッター プレースホルダ 5"/>
          <p:cNvSpPr>
            <a:spLocks noGrp="1"/>
          </p:cNvSpPr>
          <p:nvPr>
            <p:ph type="ftr" sz="quarter" idx="3"/>
          </p:nvPr>
        </p:nvSpPr>
        <p:spPr>
          <a:prstGeom prst="rect">
            <a:avLst/>
          </a:prstGeom>
        </p:spPr>
        <p:txBody>
          <a:bodyPr/>
          <a:lstStyle/>
          <a:p>
            <a:r>
              <a:rPr kumimoji="1" lang="en-US" altLang="ja-JP" smtClean="0"/>
              <a:t>Yuki Manabe</a:t>
            </a:r>
            <a:endParaRPr kumimoji="1" lang="ja-JP" altLang="en-US"/>
          </a:p>
        </p:txBody>
      </p:sp>
      <p:sp>
        <p:nvSpPr>
          <p:cNvPr id="5" name="スライド番号プレースホルダ 4"/>
          <p:cNvSpPr>
            <a:spLocks noGrp="1"/>
          </p:cNvSpPr>
          <p:nvPr>
            <p:ph type="sldNum" sz="quarter" idx="4"/>
          </p:nvPr>
        </p:nvSpPr>
        <p:spPr>
          <a:prstGeom prst="rect">
            <a:avLst/>
          </a:prstGeom>
        </p:spPr>
        <p:txBody>
          <a:bodyPr/>
          <a:lstStyle/>
          <a:p>
            <a:fld id="{D2D8002D-B5B0-4BAC-B1F6-782DDCCE6D9C}" type="slidenum">
              <a:rPr kumimoji="1" lang="ja-JP" altLang="en-US" smtClean="0"/>
              <a:pPr/>
              <a:t>21</a:t>
            </a:fld>
            <a:endParaRPr kumimoji="1" lang="ja-JP" altLang="en-US"/>
          </a:p>
        </p:txBody>
      </p:sp>
    </p:spTree>
    <p:extLst>
      <p:ext uri="{BB962C8B-B14F-4D97-AF65-F5344CB8AC3E}">
        <p14:creationId xmlns:p14="http://schemas.microsoft.com/office/powerpoint/2010/main" val="17363304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結果</a:t>
            </a:r>
            <a:endParaRPr lang="ja-JP" altLang="en-US" dirty="0"/>
          </a:p>
        </p:txBody>
      </p:sp>
      <p:graphicFrame>
        <p:nvGraphicFramePr>
          <p:cNvPr id="7" name="コンテンツ プレースホルダ 6"/>
          <p:cNvGraphicFramePr>
            <a:graphicFrameLocks noGrp="1"/>
          </p:cNvGraphicFramePr>
          <p:nvPr>
            <p:ph idx="1"/>
            <p:extLst>
              <p:ext uri="{D42A27DB-BD31-4B8C-83A1-F6EECF244321}">
                <p14:modId xmlns:p14="http://schemas.microsoft.com/office/powerpoint/2010/main" val="1699216580"/>
              </p:ext>
            </p:extLst>
          </p:nvPr>
        </p:nvGraphicFramePr>
        <p:xfrm>
          <a:off x="457200" y="1600200"/>
          <a:ext cx="8229724" cy="2590800"/>
        </p:xfrm>
        <a:graphic>
          <a:graphicData uri="http://schemas.openxmlformats.org/drawingml/2006/table">
            <a:tbl>
              <a:tblPr firstRow="1" bandRow="1">
                <a:tableStyleId>{5C22544A-7EE6-4342-B048-85BDC9FD1C3A}</a:tableStyleId>
              </a:tblPr>
              <a:tblGrid>
                <a:gridCol w="2026568"/>
                <a:gridCol w="1512168"/>
                <a:gridCol w="1512168"/>
                <a:gridCol w="1512168"/>
                <a:gridCol w="1666652"/>
              </a:tblGrid>
              <a:tr h="370840">
                <a:tc>
                  <a:txBody>
                    <a:bodyPr/>
                    <a:lstStyle/>
                    <a:p>
                      <a:endParaRPr kumimoji="1" lang="ja-JP" altLang="en-US" dirty="0"/>
                    </a:p>
                  </a:txBody>
                  <a:tcPr marL="113593" marR="113593"/>
                </a:tc>
                <a:tc>
                  <a:txBody>
                    <a:bodyPr/>
                    <a:lstStyle/>
                    <a:p>
                      <a:r>
                        <a:rPr kumimoji="1" lang="en-US" altLang="ja-JP" sz="2000" dirty="0" smtClean="0"/>
                        <a:t>Ninka</a:t>
                      </a:r>
                      <a:endParaRPr kumimoji="1" lang="ja-JP" altLang="en-US" sz="2000" dirty="0"/>
                    </a:p>
                  </a:txBody>
                  <a:tcPr marL="113593" marR="113593"/>
                </a:tc>
                <a:tc>
                  <a:txBody>
                    <a:bodyPr/>
                    <a:lstStyle/>
                    <a:p>
                      <a:r>
                        <a:rPr kumimoji="1" lang="en-US" altLang="ja-JP" sz="2000" dirty="0" smtClean="0"/>
                        <a:t>FOSSology</a:t>
                      </a:r>
                      <a:endParaRPr kumimoji="1" lang="ja-JP" altLang="en-US" sz="2000" dirty="0"/>
                    </a:p>
                  </a:txBody>
                  <a:tcPr marL="113593" marR="113593"/>
                </a:tc>
                <a:tc>
                  <a:txBody>
                    <a:bodyPr/>
                    <a:lstStyle/>
                    <a:p>
                      <a:r>
                        <a:rPr kumimoji="1" lang="en-US" altLang="ja-JP" sz="2000" dirty="0" smtClean="0"/>
                        <a:t>ohcount</a:t>
                      </a:r>
                      <a:endParaRPr kumimoji="1" lang="ja-JP" altLang="en-US" sz="2000" dirty="0"/>
                    </a:p>
                  </a:txBody>
                  <a:tcPr marL="113593" marR="113593"/>
                </a:tc>
                <a:tc>
                  <a:txBody>
                    <a:bodyPr/>
                    <a:lstStyle/>
                    <a:p>
                      <a:r>
                        <a:rPr kumimoji="1" lang="en-US" altLang="ja-JP" sz="2000" dirty="0" smtClean="0"/>
                        <a:t>OSLC</a:t>
                      </a:r>
                      <a:endParaRPr kumimoji="1" lang="ja-JP" altLang="en-US" sz="2000" dirty="0"/>
                    </a:p>
                  </a:txBody>
                  <a:tcPr marL="113593" marR="113593"/>
                </a:tc>
              </a:tr>
              <a:tr h="370840">
                <a:tc>
                  <a:txBody>
                    <a:bodyPr/>
                    <a:lstStyle/>
                    <a:p>
                      <a:r>
                        <a:rPr kumimoji="1" lang="ja-JP" altLang="en-US" sz="2400" dirty="0" smtClean="0"/>
                        <a:t>回答率</a:t>
                      </a:r>
                      <a:r>
                        <a:rPr kumimoji="1" lang="en-US" altLang="ja-JP" sz="2400" dirty="0" smtClean="0"/>
                        <a:t>[%]</a:t>
                      </a:r>
                    </a:p>
                  </a:txBody>
                  <a:tcPr marL="113593" marR="113593"/>
                </a:tc>
                <a:tc>
                  <a:txBody>
                    <a:bodyPr/>
                    <a:lstStyle/>
                    <a:p>
                      <a:pPr algn="r"/>
                      <a:r>
                        <a:rPr kumimoji="1" lang="en-US" altLang="ja-JP" sz="2400" dirty="0" smtClean="0"/>
                        <a:t>82.8</a:t>
                      </a:r>
                      <a:endParaRPr kumimoji="1" lang="ja-JP" altLang="en-US" sz="2400" dirty="0"/>
                    </a:p>
                  </a:txBody>
                  <a:tcPr marL="113593" marR="113593"/>
                </a:tc>
                <a:tc>
                  <a:txBody>
                    <a:bodyPr/>
                    <a:lstStyle/>
                    <a:p>
                      <a:pPr algn="r"/>
                      <a:r>
                        <a:rPr kumimoji="1" lang="en-US" altLang="ja-JP" sz="2400" b="0" dirty="0" smtClean="0"/>
                        <a:t>99.6</a:t>
                      </a:r>
                      <a:endParaRPr kumimoji="1" lang="ja-JP" altLang="en-US" sz="2400" b="0" dirty="0"/>
                    </a:p>
                  </a:txBody>
                  <a:tcPr marL="113593" marR="113593"/>
                </a:tc>
                <a:tc>
                  <a:txBody>
                    <a:bodyPr/>
                    <a:lstStyle/>
                    <a:p>
                      <a:pPr algn="r"/>
                      <a:r>
                        <a:rPr kumimoji="1" lang="en-US" altLang="ja-JP" sz="2400" b="1" dirty="0" smtClean="0"/>
                        <a:t>100</a:t>
                      </a:r>
                      <a:endParaRPr kumimoji="1" lang="ja-JP" altLang="en-US" sz="2400" b="1" dirty="0"/>
                    </a:p>
                  </a:txBody>
                  <a:tcPr marL="113593" marR="113593"/>
                </a:tc>
                <a:tc>
                  <a:txBody>
                    <a:bodyPr/>
                    <a:lstStyle/>
                    <a:p>
                      <a:pPr algn="r"/>
                      <a:r>
                        <a:rPr kumimoji="1" lang="en-US" altLang="ja-JP" sz="2400" b="1" dirty="0" smtClean="0"/>
                        <a:t>100</a:t>
                      </a:r>
                      <a:endParaRPr kumimoji="1" lang="ja-JP" altLang="en-US" sz="2400" b="1" dirty="0"/>
                    </a:p>
                  </a:txBody>
                  <a:tcPr marL="113593" marR="113593"/>
                </a:tc>
              </a:tr>
              <a:tr h="370840">
                <a:tc>
                  <a:txBody>
                    <a:bodyPr/>
                    <a:lstStyle/>
                    <a:p>
                      <a:r>
                        <a:rPr kumimoji="1" lang="ja-JP" altLang="en-US" sz="2400" dirty="0" smtClean="0"/>
                        <a:t>正答率</a:t>
                      </a:r>
                      <a:r>
                        <a:rPr kumimoji="1" lang="en-US" altLang="ja-JP" sz="2400" dirty="0" smtClean="0"/>
                        <a:t> [%]</a:t>
                      </a:r>
                      <a:endParaRPr kumimoji="1" lang="ja-JP" altLang="en-US" sz="2400" dirty="0"/>
                    </a:p>
                  </a:txBody>
                  <a:tcPr marL="113593" marR="113593"/>
                </a:tc>
                <a:tc>
                  <a:txBody>
                    <a:bodyPr/>
                    <a:lstStyle/>
                    <a:p>
                      <a:pPr algn="r"/>
                      <a:r>
                        <a:rPr kumimoji="1" lang="en-US" altLang="ja-JP" sz="2400" b="1" dirty="0" smtClean="0"/>
                        <a:t>96.6</a:t>
                      </a:r>
                      <a:endParaRPr kumimoji="1" lang="ja-JP" altLang="en-US" sz="2400" b="1" dirty="0"/>
                    </a:p>
                  </a:txBody>
                  <a:tcPr marL="113593" marR="113593"/>
                </a:tc>
                <a:tc>
                  <a:txBody>
                    <a:bodyPr/>
                    <a:lstStyle/>
                    <a:p>
                      <a:pPr algn="r"/>
                      <a:r>
                        <a:rPr kumimoji="1" lang="en-US" altLang="ja-JP" sz="2400" dirty="0" smtClean="0"/>
                        <a:t>55.0</a:t>
                      </a:r>
                      <a:endParaRPr kumimoji="1" lang="ja-JP" altLang="en-US" sz="2400" dirty="0"/>
                    </a:p>
                  </a:txBody>
                  <a:tcPr marL="113593" marR="113593"/>
                </a:tc>
                <a:tc>
                  <a:txBody>
                    <a:bodyPr/>
                    <a:lstStyle/>
                    <a:p>
                      <a:pPr algn="r"/>
                      <a:r>
                        <a:rPr kumimoji="1" lang="en-US" altLang="ja-JP" sz="2400" dirty="0" smtClean="0"/>
                        <a:t>33.2</a:t>
                      </a:r>
                      <a:endParaRPr kumimoji="1" lang="ja-JP" altLang="en-US" sz="2400" dirty="0"/>
                    </a:p>
                  </a:txBody>
                  <a:tcPr marL="113593" marR="113593"/>
                </a:tc>
                <a:tc>
                  <a:txBody>
                    <a:bodyPr/>
                    <a:lstStyle/>
                    <a:p>
                      <a:pPr algn="r"/>
                      <a:r>
                        <a:rPr kumimoji="1" lang="en-US" altLang="ja-JP" sz="2400" dirty="0" smtClean="0"/>
                        <a:t>22.8</a:t>
                      </a:r>
                      <a:endParaRPr kumimoji="1" lang="ja-JP" altLang="en-US" sz="2400" dirty="0"/>
                    </a:p>
                  </a:txBody>
                  <a:tcPr marL="113593" marR="113593"/>
                </a:tc>
              </a:tr>
              <a:tr h="370840">
                <a:tc>
                  <a:txBody>
                    <a:bodyPr/>
                    <a:lstStyle/>
                    <a:p>
                      <a:r>
                        <a:rPr kumimoji="1" lang="ja-JP" altLang="en-US" sz="2400" dirty="0" smtClean="0"/>
                        <a:t>正答率</a:t>
                      </a:r>
                      <a:r>
                        <a:rPr kumimoji="1" lang="en-US" altLang="ja-JP" sz="2400" dirty="0" smtClean="0"/>
                        <a:t>(</a:t>
                      </a:r>
                      <a:r>
                        <a:rPr kumimoji="1" lang="ja-JP" altLang="en-US" sz="2400" dirty="0" smtClean="0"/>
                        <a:t>名前のみ</a:t>
                      </a:r>
                      <a:r>
                        <a:rPr kumimoji="1" lang="en-US" altLang="ja-JP" sz="2400" dirty="0" smtClean="0"/>
                        <a:t>)</a:t>
                      </a:r>
                      <a:r>
                        <a:rPr kumimoji="1" lang="ja-JP" altLang="en-US" sz="2400" dirty="0" smtClean="0"/>
                        <a:t> </a:t>
                      </a:r>
                      <a:r>
                        <a:rPr kumimoji="1" lang="en-US" altLang="ja-JP" sz="2400" dirty="0" smtClean="0"/>
                        <a:t>[%]</a:t>
                      </a:r>
                      <a:endParaRPr kumimoji="1" lang="ja-JP" altLang="en-US" sz="2400" dirty="0"/>
                    </a:p>
                  </a:txBody>
                  <a:tcPr marL="113593" marR="113593"/>
                </a:tc>
                <a:tc>
                  <a:txBody>
                    <a:bodyPr/>
                    <a:lstStyle/>
                    <a:p>
                      <a:pPr algn="r"/>
                      <a:r>
                        <a:rPr kumimoji="1" lang="en-US" altLang="ja-JP" sz="2400" b="1" dirty="0" smtClean="0"/>
                        <a:t>97.1</a:t>
                      </a:r>
                      <a:endParaRPr kumimoji="1" lang="ja-JP" altLang="en-US" sz="2400" b="1" dirty="0"/>
                    </a:p>
                  </a:txBody>
                  <a:tcPr marL="113593" marR="113593"/>
                </a:tc>
                <a:tc>
                  <a:txBody>
                    <a:bodyPr/>
                    <a:lstStyle/>
                    <a:p>
                      <a:pPr algn="r"/>
                      <a:r>
                        <a:rPr kumimoji="1" lang="en-US" altLang="ja-JP" sz="2400" dirty="0" smtClean="0"/>
                        <a:t>88.7</a:t>
                      </a:r>
                      <a:endParaRPr kumimoji="1" lang="ja-JP" altLang="en-US" sz="2400" dirty="0"/>
                    </a:p>
                  </a:txBody>
                  <a:tcPr marL="113593" marR="113593"/>
                </a:tc>
                <a:tc>
                  <a:txBody>
                    <a:bodyPr/>
                    <a:lstStyle/>
                    <a:p>
                      <a:pPr algn="r"/>
                      <a:r>
                        <a:rPr kumimoji="1" lang="en-US" altLang="ja-JP" sz="2400" dirty="0" smtClean="0"/>
                        <a:t>88.0</a:t>
                      </a:r>
                      <a:endParaRPr kumimoji="1" lang="ja-JP" altLang="en-US" sz="2400" dirty="0"/>
                    </a:p>
                  </a:txBody>
                  <a:tcPr marL="113593" marR="113593"/>
                </a:tc>
                <a:tc>
                  <a:txBody>
                    <a:bodyPr/>
                    <a:lstStyle/>
                    <a:p>
                      <a:pPr algn="r"/>
                      <a:r>
                        <a:rPr kumimoji="1" lang="en-US" altLang="ja-JP" sz="2400" dirty="0" smtClean="0"/>
                        <a:t>26.0</a:t>
                      </a:r>
                      <a:endParaRPr kumimoji="1" lang="ja-JP" altLang="en-US" sz="2400" dirty="0"/>
                    </a:p>
                  </a:txBody>
                  <a:tcPr marL="113593" marR="113593"/>
                </a:tc>
              </a:tr>
              <a:tr h="370840">
                <a:tc>
                  <a:txBody>
                    <a:bodyPr/>
                    <a:lstStyle/>
                    <a:p>
                      <a:r>
                        <a:rPr kumimoji="1" lang="ja-JP" altLang="en-US" sz="2400" baseline="0" dirty="0" smtClean="0"/>
                        <a:t>実行時間</a:t>
                      </a:r>
                      <a:r>
                        <a:rPr kumimoji="1" lang="en-US" altLang="ja-JP" sz="2400" baseline="0" dirty="0" smtClean="0"/>
                        <a:t>[s]</a:t>
                      </a:r>
                      <a:endParaRPr kumimoji="1" lang="ja-JP" altLang="en-US" sz="2400" dirty="0"/>
                    </a:p>
                  </a:txBody>
                  <a:tcPr marL="113593" marR="113593"/>
                </a:tc>
                <a:tc>
                  <a:txBody>
                    <a:bodyPr/>
                    <a:lstStyle/>
                    <a:p>
                      <a:pPr algn="r"/>
                      <a:r>
                        <a:rPr kumimoji="1" lang="en-US" altLang="ja-JP" sz="2400" b="1" dirty="0" smtClean="0"/>
                        <a:t>22</a:t>
                      </a:r>
                      <a:endParaRPr kumimoji="1" lang="ja-JP" altLang="en-US" sz="2400" b="1" dirty="0"/>
                    </a:p>
                  </a:txBody>
                  <a:tcPr marL="113593" marR="113593"/>
                </a:tc>
                <a:tc>
                  <a:txBody>
                    <a:bodyPr/>
                    <a:lstStyle/>
                    <a:p>
                      <a:pPr algn="r"/>
                      <a:r>
                        <a:rPr kumimoji="1" lang="en-US" altLang="ja-JP" sz="2400" dirty="0" smtClean="0"/>
                        <a:t>923</a:t>
                      </a:r>
                      <a:endParaRPr kumimoji="1" lang="ja-JP" altLang="en-US" sz="2400" dirty="0"/>
                    </a:p>
                  </a:txBody>
                  <a:tcPr marL="113593" marR="113593"/>
                </a:tc>
                <a:tc>
                  <a:txBody>
                    <a:bodyPr/>
                    <a:lstStyle/>
                    <a:p>
                      <a:pPr algn="r"/>
                      <a:r>
                        <a:rPr kumimoji="1" lang="en-US" altLang="ja-JP" sz="2400" dirty="0" smtClean="0"/>
                        <a:t>27</a:t>
                      </a:r>
                      <a:endParaRPr kumimoji="1" lang="ja-JP" altLang="en-US" sz="2400" dirty="0"/>
                    </a:p>
                  </a:txBody>
                  <a:tcPr marL="113593" marR="113593"/>
                </a:tc>
                <a:tc>
                  <a:txBody>
                    <a:bodyPr/>
                    <a:lstStyle/>
                    <a:p>
                      <a:pPr algn="r"/>
                      <a:r>
                        <a:rPr kumimoji="1" lang="en-US" altLang="ja-JP" sz="2400" dirty="0" smtClean="0"/>
                        <a:t>372</a:t>
                      </a:r>
                      <a:endParaRPr kumimoji="1" lang="ja-JP" altLang="en-US" sz="2400" dirty="0"/>
                    </a:p>
                  </a:txBody>
                  <a:tcPr marL="113593" marR="113593"/>
                </a:tc>
              </a:tr>
            </a:tbl>
          </a:graphicData>
        </a:graphic>
      </p:graphicFrame>
      <p:sp>
        <p:nvSpPr>
          <p:cNvPr id="4" name="日付プレースホルダ 3"/>
          <p:cNvSpPr>
            <a:spLocks noGrp="1"/>
          </p:cNvSpPr>
          <p:nvPr>
            <p:ph type="dt" sz="half" idx="2"/>
          </p:nvPr>
        </p:nvSpPr>
        <p:spPr>
          <a:prstGeom prst="rect">
            <a:avLst/>
          </a:prstGeom>
        </p:spPr>
        <p:txBody>
          <a:bodyPr/>
          <a:lstStyle/>
          <a:p>
            <a:r>
              <a:rPr lang="en-US" altLang="ja-JP" smtClean="0"/>
              <a:t>2011/7/6-</a:t>
            </a:r>
            <a:r>
              <a:rPr lang="ja-JP" altLang="en-US" smtClean="0"/>
              <a:t>公聴会</a:t>
            </a:r>
            <a:endParaRPr lang="ja-JP" altLang="en-US"/>
          </a:p>
        </p:txBody>
      </p:sp>
      <p:sp>
        <p:nvSpPr>
          <p:cNvPr id="5" name="フッター プレースホルダ 4"/>
          <p:cNvSpPr>
            <a:spLocks noGrp="1"/>
          </p:cNvSpPr>
          <p:nvPr>
            <p:ph type="ftr" sz="quarter" idx="3"/>
          </p:nvPr>
        </p:nvSpPr>
        <p:spPr>
          <a:prstGeom prst="rect">
            <a:avLst/>
          </a:prstGeom>
        </p:spPr>
        <p:txBody>
          <a:bodyPr/>
          <a:lstStyle/>
          <a:p>
            <a:r>
              <a:rPr lang="en-US" altLang="ja-JP" smtClean="0"/>
              <a:t>Yuki Manabe</a:t>
            </a:r>
            <a:endParaRPr lang="ja-JP" altLang="en-US"/>
          </a:p>
        </p:txBody>
      </p:sp>
      <p:sp>
        <p:nvSpPr>
          <p:cNvPr id="6" name="スライド番号プレースホルダ 5"/>
          <p:cNvSpPr>
            <a:spLocks noGrp="1"/>
          </p:cNvSpPr>
          <p:nvPr>
            <p:ph type="sldNum" sz="quarter" idx="4"/>
          </p:nvPr>
        </p:nvSpPr>
        <p:spPr>
          <a:prstGeom prst="rect">
            <a:avLst/>
          </a:prstGeom>
        </p:spPr>
        <p:txBody>
          <a:bodyPr/>
          <a:lstStyle/>
          <a:p>
            <a:fld id="{D2D8002D-B5B0-4BAC-B1F6-782DDCCE6D9C}" type="slidenum">
              <a:rPr lang="ja-JP" altLang="en-US" smtClean="0"/>
              <a:pPr/>
              <a:t>22</a:t>
            </a:fld>
            <a:endParaRPr lang="ja-JP" altLang="en-US"/>
          </a:p>
        </p:txBody>
      </p:sp>
      <p:sp>
        <p:nvSpPr>
          <p:cNvPr id="9" name="コンテンツ プレースホルダー 2"/>
          <p:cNvSpPr txBox="1">
            <a:spLocks/>
          </p:cNvSpPr>
          <p:nvPr/>
        </p:nvSpPr>
        <p:spPr>
          <a:xfrm>
            <a:off x="474008" y="4365104"/>
            <a:ext cx="8229600" cy="20882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kumimoji="1" sz="2800" kern="1200" spc="0" baseline="0">
                <a:solidFill>
                  <a:schemeClr val="tx1"/>
                </a:solidFill>
                <a:latin typeface="メイリオ" pitchFamily="50" charset="-128"/>
                <a:ea typeface="メイリオ" pitchFamily="50" charset="-128"/>
                <a:cs typeface="+mn-cs"/>
              </a:defRPr>
            </a:lvl1pPr>
            <a:lvl2pPr marL="742950" indent="-285750" algn="l" defTabSz="914400" rtl="0" eaLnBrk="1" latinLnBrk="0" hangingPunct="1">
              <a:spcBef>
                <a:spcPct val="20000"/>
              </a:spcBef>
              <a:buFont typeface="Arial" pitchFamily="34" charset="0"/>
              <a:buChar char="–"/>
              <a:defRPr kumimoji="1" sz="2800" kern="1200" spc="0" baseline="0">
                <a:solidFill>
                  <a:schemeClr val="tx1"/>
                </a:solidFill>
                <a:latin typeface="メイリオ" pitchFamily="50" charset="-128"/>
                <a:ea typeface="メイリオ" pitchFamily="50" charset="-128"/>
                <a:cs typeface="+mn-cs"/>
              </a:defRPr>
            </a:lvl2pPr>
            <a:lvl3pPr marL="1143000" indent="-228600" algn="l" defTabSz="914400" rtl="0" eaLnBrk="1" latinLnBrk="0" hangingPunct="1">
              <a:spcBef>
                <a:spcPct val="20000"/>
              </a:spcBef>
              <a:buFont typeface="Arial" pitchFamily="34" charset="0"/>
              <a:buChar char="•"/>
              <a:defRPr kumimoji="1" sz="2800" kern="1200" spc="0" baseline="0">
                <a:solidFill>
                  <a:schemeClr val="tx1"/>
                </a:solidFill>
                <a:latin typeface="メイリオ" pitchFamily="50" charset="-128"/>
                <a:ea typeface="メイリオ" pitchFamily="50" charset="-128"/>
                <a:cs typeface="+mn-cs"/>
              </a:defRPr>
            </a:lvl3pPr>
            <a:lvl4pPr marL="1600200" indent="-228600" algn="l" defTabSz="914400" rtl="0" eaLnBrk="1" latinLnBrk="0" hangingPunct="1">
              <a:spcBef>
                <a:spcPct val="20000"/>
              </a:spcBef>
              <a:buFont typeface="Arial" pitchFamily="34" charset="0"/>
              <a:buChar char="–"/>
              <a:defRPr kumimoji="1" sz="2800" kern="1200" spc="0" baseline="0">
                <a:solidFill>
                  <a:schemeClr val="tx1"/>
                </a:solidFill>
                <a:latin typeface="メイリオ" pitchFamily="50" charset="-128"/>
                <a:ea typeface="メイリオ" pitchFamily="50" charset="-128"/>
                <a:cs typeface="+mn-cs"/>
              </a:defRPr>
            </a:lvl4pPr>
            <a:lvl5pPr marL="2057400" indent="-228600" algn="l" defTabSz="914400" rtl="0" eaLnBrk="1" latinLnBrk="0" hangingPunct="1">
              <a:spcBef>
                <a:spcPct val="20000"/>
              </a:spcBef>
              <a:buFont typeface="Arial" pitchFamily="34" charset="0"/>
              <a:buChar char="»"/>
              <a:defRPr kumimoji="1" sz="2800" kern="1200" spc="0" baseline="0">
                <a:solidFill>
                  <a:schemeClr val="tx1"/>
                </a:solidFill>
                <a:latin typeface="メイリオ" pitchFamily="50" charset="-128"/>
                <a:ea typeface="メイリオ"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dirty="0" smtClean="0"/>
              <a:t>回答率：どれだけの実験対象に対して，回答を出力できたか</a:t>
            </a:r>
            <a:endParaRPr lang="en-US" altLang="ja-JP" dirty="0" smtClean="0"/>
          </a:p>
          <a:p>
            <a:pPr marL="0" indent="0">
              <a:buNone/>
            </a:pPr>
            <a:r>
              <a:rPr lang="ja-JP" altLang="en-US" dirty="0" smtClean="0"/>
              <a:t>正答率：出力された回答が手で特定された結果とどれだけ一致しているか</a:t>
            </a:r>
            <a:endParaRPr lang="en-US" altLang="ja-JP" dirty="0" smtClean="0"/>
          </a:p>
        </p:txBody>
      </p:sp>
    </p:spTree>
    <p:extLst>
      <p:ext uri="{BB962C8B-B14F-4D97-AF65-F5344CB8AC3E}">
        <p14:creationId xmlns:p14="http://schemas.microsoft.com/office/powerpoint/2010/main" val="25332517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第２章の</a:t>
            </a:r>
            <a:r>
              <a:rPr kumimoji="1" lang="ja-JP" altLang="en-US" dirty="0" smtClean="0"/>
              <a:t>まとめ</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ja-JP" altLang="en-US" dirty="0"/>
              <a:t>複数の大規模オープンソースソフトウェア</a:t>
            </a:r>
            <a:r>
              <a:rPr lang="ja-JP" altLang="en-US" dirty="0" smtClean="0"/>
              <a:t>からライセンス特定の課題を調査</a:t>
            </a:r>
            <a:endParaRPr lang="en-US" altLang="ja-JP" dirty="0" smtClean="0"/>
          </a:p>
          <a:p>
            <a:r>
              <a:rPr kumimoji="1" lang="ja-JP" altLang="en-US" dirty="0" smtClean="0"/>
              <a:t>ライセンス特定ツールの要件を満たすライセンス特定手法を提案</a:t>
            </a:r>
            <a:endParaRPr kumimoji="1" lang="en-US" altLang="ja-JP" dirty="0" smtClean="0"/>
          </a:p>
          <a:p>
            <a:pPr lvl="1"/>
            <a:r>
              <a:rPr lang="ja-JP" altLang="en-US" dirty="0"/>
              <a:t>より</a:t>
            </a:r>
            <a:r>
              <a:rPr lang="ja-JP" altLang="en-US" dirty="0" smtClean="0"/>
              <a:t>柔軟にライセンス知識を記述できる</a:t>
            </a:r>
            <a:endParaRPr lang="en-US" altLang="ja-JP" dirty="0" smtClean="0"/>
          </a:p>
          <a:p>
            <a:pPr lvl="1"/>
            <a:r>
              <a:rPr kumimoji="1" lang="ja-JP" altLang="en-US" dirty="0"/>
              <a:t>従来手法</a:t>
            </a:r>
            <a:r>
              <a:rPr kumimoji="1" lang="ja-JP" altLang="en-US" dirty="0" smtClean="0"/>
              <a:t>と比べ，正答率，実行時間の点で優れていた</a:t>
            </a:r>
            <a:endParaRPr kumimoji="1" lang="en-US" altLang="ja-JP" dirty="0" smtClean="0"/>
          </a:p>
          <a:p>
            <a:r>
              <a:rPr lang="ja-JP" altLang="en-US" dirty="0" smtClean="0"/>
              <a:t>ライセンス違反検出で重要なライセンスの特定を精度よく，高速にできるようになった</a:t>
            </a:r>
            <a:endParaRPr kumimoji="1" lang="en-US" altLang="ja-JP" dirty="0" smtClean="0"/>
          </a:p>
          <a:p>
            <a:r>
              <a:rPr kumimoji="1" lang="en-US" altLang="ja-JP" dirty="0" err="1" smtClean="0"/>
              <a:t>Ninka</a:t>
            </a:r>
            <a:r>
              <a:rPr kumimoji="1" lang="ja-JP" altLang="en-US" dirty="0" smtClean="0"/>
              <a:t>は以下のサイトにて公開中</a:t>
            </a:r>
            <a:endParaRPr kumimoji="1" lang="en-US" altLang="ja-JP" dirty="0" smtClean="0"/>
          </a:p>
          <a:p>
            <a:pPr marL="457200" lvl="1" indent="0">
              <a:buNone/>
            </a:pPr>
            <a:r>
              <a:rPr lang="en-US" altLang="ja-JP" dirty="0">
                <a:hlinkClick r:id="rId2"/>
              </a:rPr>
              <a:t>http://ninka.turingmachine.org/</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23</a:t>
            </a:fld>
            <a:endParaRPr kumimoji="1" lang="ja-JP" altLang="en-US"/>
          </a:p>
        </p:txBody>
      </p:sp>
    </p:spTree>
    <p:extLst>
      <p:ext uri="{BB962C8B-B14F-4D97-AF65-F5344CB8AC3E}">
        <p14:creationId xmlns:p14="http://schemas.microsoft.com/office/powerpoint/2010/main" val="8336510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オープンソースソフトウェア</a:t>
            </a:r>
            <a:r>
              <a:rPr lang="ja-JP" altLang="en-US" dirty="0"/>
              <a:t>におけるライセンス分布の調査</a:t>
            </a:r>
            <a:endParaRPr kumimoji="1" lang="ja-JP" altLang="en-US" dirty="0"/>
          </a:p>
        </p:txBody>
      </p:sp>
      <p:sp>
        <p:nvSpPr>
          <p:cNvPr id="3" name="テキスト プレースホルダー 2"/>
          <p:cNvSpPr>
            <a:spLocks noGrp="1"/>
          </p:cNvSpPr>
          <p:nvPr>
            <p:ph type="body" idx="1"/>
          </p:nvPr>
        </p:nvSpPr>
        <p:spPr/>
        <p:txBody>
          <a:bodyPr/>
          <a:lstStyle/>
          <a:p>
            <a:r>
              <a:rPr lang="ja-JP" altLang="en-US" dirty="0"/>
              <a:t>第３章</a:t>
            </a:r>
            <a:endParaRPr kumimoji="1" lang="ja-JP" altLang="en-US" dirty="0"/>
          </a:p>
        </p:txBody>
      </p:sp>
      <p:sp>
        <p:nvSpPr>
          <p:cNvPr id="4" name="日付プレースホルダー 3"/>
          <p:cNvSpPr>
            <a:spLocks noGrp="1"/>
          </p:cNvSpPr>
          <p:nvPr>
            <p:ph type="dt" sz="half" idx="10"/>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12"/>
          </p:nvPr>
        </p:nvSpPr>
        <p:spPr/>
        <p:txBody>
          <a:bodyPr/>
          <a:lstStyle/>
          <a:p>
            <a:fld id="{5CA14711-65C6-4101-AB61-4ABEAB1B9CA3}" type="slidenum">
              <a:rPr kumimoji="1" lang="ja-JP" altLang="en-US" smtClean="0"/>
              <a:t>24</a:t>
            </a:fld>
            <a:endParaRPr kumimoji="1" lang="ja-JP" altLang="en-US"/>
          </a:p>
        </p:txBody>
      </p:sp>
    </p:spTree>
    <p:extLst>
      <p:ext uri="{BB962C8B-B14F-4D97-AF65-F5344CB8AC3E}">
        <p14:creationId xmlns:p14="http://schemas.microsoft.com/office/powerpoint/2010/main" val="409352505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概要</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smtClean="0"/>
              <a:t>問題</a:t>
            </a:r>
            <a:endParaRPr kumimoji="1" lang="en-US" altLang="ja-JP" dirty="0" smtClean="0"/>
          </a:p>
          <a:p>
            <a:pPr marL="457200" lvl="1" indent="0">
              <a:buNone/>
            </a:pPr>
            <a:r>
              <a:rPr kumimoji="1" lang="ja-JP" altLang="en-US" dirty="0" smtClean="0"/>
              <a:t>ライセンスが変更されるのか，またその頻度はどのくらいあるのかが</a:t>
            </a:r>
            <a:r>
              <a:rPr kumimoji="1" lang="ja-JP" altLang="en-US" dirty="0" smtClean="0"/>
              <a:t>分からない</a:t>
            </a:r>
            <a:r>
              <a:rPr lang="ja-JP" altLang="en-US" dirty="0"/>
              <a:t>ため，</a:t>
            </a:r>
            <a:r>
              <a:rPr kumimoji="1" lang="ja-JP" altLang="en-US" dirty="0" smtClean="0"/>
              <a:t>どの</a:t>
            </a:r>
            <a:r>
              <a:rPr kumimoji="1" lang="ja-JP" altLang="en-US" dirty="0" smtClean="0"/>
              <a:t>程度ライセンス特定を行う必要があるか不明</a:t>
            </a:r>
            <a:endParaRPr lang="en-US" altLang="ja-JP" dirty="0"/>
          </a:p>
          <a:p>
            <a:r>
              <a:rPr lang="ja-JP" altLang="en-US" dirty="0" smtClean="0"/>
              <a:t>研究内容：</a:t>
            </a:r>
            <a:endParaRPr lang="en-US" altLang="ja-JP" dirty="0"/>
          </a:p>
          <a:p>
            <a:pPr marL="457200" lvl="1" indent="0">
              <a:buNone/>
            </a:pPr>
            <a:r>
              <a:rPr lang="en-US" altLang="ja-JP" dirty="0" smtClean="0"/>
              <a:t>Ninka</a:t>
            </a:r>
            <a:r>
              <a:rPr lang="ja-JP" altLang="en-US" dirty="0" smtClean="0"/>
              <a:t>を用いていくつ</a:t>
            </a:r>
            <a:r>
              <a:rPr lang="ja-JP" altLang="en-US" dirty="0"/>
              <a:t>かの大規模な</a:t>
            </a:r>
            <a:r>
              <a:rPr lang="en-US" altLang="ja-JP" dirty="0"/>
              <a:t>FOSS</a:t>
            </a:r>
            <a:r>
              <a:rPr lang="ja-JP" altLang="en-US" dirty="0"/>
              <a:t>について，複数のリリースのライセンスを</a:t>
            </a:r>
            <a:r>
              <a:rPr lang="ja-JP" altLang="en-US" dirty="0" smtClean="0"/>
              <a:t>解析</a:t>
            </a:r>
            <a:r>
              <a:rPr lang="ja-JP" altLang="en-US" dirty="0"/>
              <a:t>し</a:t>
            </a:r>
            <a:r>
              <a:rPr lang="ja-JP" altLang="en-US" dirty="0" smtClean="0"/>
              <a:t>，リリースごとにどのようにライセンス分布が変わるかを調査</a:t>
            </a:r>
            <a:endParaRPr lang="en-US" altLang="ja-JP" dirty="0"/>
          </a:p>
          <a:p>
            <a:pPr marL="0" indent="0">
              <a:buNone/>
            </a:pPr>
            <a:endParaRPr kumimoji="1" lang="ja-JP" altLang="en-US" dirty="0"/>
          </a:p>
        </p:txBody>
      </p:sp>
      <p:sp>
        <p:nvSpPr>
          <p:cNvPr id="6" name="日付プレースホルダー 5"/>
          <p:cNvSpPr>
            <a:spLocks noGrp="1"/>
          </p:cNvSpPr>
          <p:nvPr>
            <p:ph type="dt" sz="half" idx="2"/>
          </p:nvPr>
        </p:nvSpPr>
        <p:spPr>
          <a:prstGeom prst="rect">
            <a:avLst/>
          </a:prstGeom>
        </p:spPr>
        <p:txBody>
          <a:bodyPr/>
          <a:lstStyle/>
          <a:p>
            <a:r>
              <a:rPr kumimoji="1" lang="en-US" altLang="ja-JP" smtClean="0"/>
              <a:t>2011/7/6-</a:t>
            </a:r>
            <a:r>
              <a:rPr kumimoji="1" lang="ja-JP" altLang="en-US" smtClean="0"/>
              <a:t>公聴会</a:t>
            </a:r>
            <a:endParaRPr kumimoji="1" lang="ja-JP" altLang="en-US"/>
          </a:p>
        </p:txBody>
      </p:sp>
      <p:sp>
        <p:nvSpPr>
          <p:cNvPr id="7" name="フッター プレースホルダー 6"/>
          <p:cNvSpPr>
            <a:spLocks noGrp="1"/>
          </p:cNvSpPr>
          <p:nvPr>
            <p:ph type="ftr" sz="quarter" idx="3"/>
          </p:nvPr>
        </p:nvSpPr>
        <p:spPr>
          <a:prstGeom prst="rect">
            <a:avLst/>
          </a:prstGeom>
        </p:spPr>
        <p:txBody>
          <a:bodyPr/>
          <a:lstStyle/>
          <a:p>
            <a:r>
              <a:rPr kumimoji="1" lang="en-US" altLang="ja-JP" smtClean="0"/>
              <a:t>Yuki Manabe</a:t>
            </a:r>
            <a:endParaRPr kumimoji="1" lang="ja-JP" altLang="en-US"/>
          </a:p>
        </p:txBody>
      </p:sp>
      <p:sp>
        <p:nvSpPr>
          <p:cNvPr id="5" name="スライド番号プレースホルダー 4"/>
          <p:cNvSpPr>
            <a:spLocks noGrp="1"/>
          </p:cNvSpPr>
          <p:nvPr>
            <p:ph type="sldNum" sz="quarter" idx="4"/>
          </p:nvPr>
        </p:nvSpPr>
        <p:spPr>
          <a:prstGeom prst="rect">
            <a:avLst/>
          </a:prstGeom>
        </p:spPr>
        <p:txBody>
          <a:bodyPr/>
          <a:lstStyle/>
          <a:p>
            <a:fld id="{03740BF1-3498-4F36-BC12-C04CDFEF0125}" type="slidenum">
              <a:rPr kumimoji="1" lang="ja-JP" altLang="en-US" smtClean="0"/>
              <a:t>25</a:t>
            </a:fld>
            <a:endParaRPr kumimoji="1" lang="ja-JP" altLang="en-US"/>
          </a:p>
        </p:txBody>
      </p:sp>
    </p:spTree>
    <p:extLst>
      <p:ext uri="{BB962C8B-B14F-4D97-AF65-F5344CB8AC3E}">
        <p14:creationId xmlns:p14="http://schemas.microsoft.com/office/powerpoint/2010/main" val="35925560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解析対象</a:t>
            </a:r>
            <a:endParaRPr kumimoji="1" lang="ja-JP" altLang="en-US" dirty="0"/>
          </a:p>
        </p:txBody>
      </p:sp>
      <p:sp>
        <p:nvSpPr>
          <p:cNvPr id="6" name="日付プレースホルダ 5"/>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7" name="スライド番号プレースホルダ 6"/>
          <p:cNvSpPr>
            <a:spLocks noGrp="1"/>
          </p:cNvSpPr>
          <p:nvPr>
            <p:ph type="sldNum" sz="quarter" idx="4"/>
          </p:nvPr>
        </p:nvSpPr>
        <p:spPr/>
        <p:txBody>
          <a:bodyPr/>
          <a:lstStyle/>
          <a:p>
            <a:fld id="{038D8AE5-226D-4CAA-819E-86C67E52CD5E}" type="slidenum">
              <a:rPr kumimoji="1" lang="ja-JP" altLang="en-US" smtClean="0"/>
              <a:pPr/>
              <a:t>26</a:t>
            </a:fld>
            <a:endParaRPr kumimoji="1" lang="ja-JP" altLang="en-US" dirty="0"/>
          </a:p>
        </p:txBody>
      </p:sp>
      <p:sp>
        <p:nvSpPr>
          <p:cNvPr id="8" name="フッター プレースホルダ 7"/>
          <p:cNvSpPr>
            <a:spLocks noGrp="1"/>
          </p:cNvSpPr>
          <p:nvPr>
            <p:ph type="ftr" sz="quarter" idx="3"/>
          </p:nvPr>
        </p:nvSpPr>
        <p:spPr/>
        <p:txBody>
          <a:bodyPr/>
          <a:lstStyle/>
          <a:p>
            <a:r>
              <a:rPr kumimoji="1" lang="en-US" altLang="ja-JP" smtClean="0"/>
              <a:t>Yuki Manabe</a:t>
            </a:r>
            <a:endParaRPr kumimoji="1" lang="ja-JP" altLang="en-US"/>
          </a:p>
        </p:txBody>
      </p:sp>
      <p:graphicFrame>
        <p:nvGraphicFramePr>
          <p:cNvPr id="5" name="表 4"/>
          <p:cNvGraphicFramePr>
            <a:graphicFrameLocks noGrp="1"/>
          </p:cNvGraphicFramePr>
          <p:nvPr>
            <p:extLst>
              <p:ext uri="{D42A27DB-BD31-4B8C-83A1-F6EECF244321}">
                <p14:modId xmlns:p14="http://schemas.microsoft.com/office/powerpoint/2010/main" val="1573871882"/>
              </p:ext>
            </p:extLst>
          </p:nvPr>
        </p:nvGraphicFramePr>
        <p:xfrm>
          <a:off x="323529" y="1628800"/>
          <a:ext cx="8064895" cy="4797938"/>
        </p:xfrm>
        <a:graphic>
          <a:graphicData uri="http://schemas.openxmlformats.org/drawingml/2006/table">
            <a:tbl>
              <a:tblPr firstRow="1" bandRow="1">
                <a:tableStyleId>{5C22544A-7EE6-4342-B048-85BDC9FD1C3A}</a:tableStyleId>
              </a:tblPr>
              <a:tblGrid>
                <a:gridCol w="1486232"/>
                <a:gridCol w="1627382"/>
                <a:gridCol w="1739960"/>
                <a:gridCol w="1464660"/>
                <a:gridCol w="1746661"/>
              </a:tblGrid>
              <a:tr h="563541">
                <a:tc>
                  <a:txBody>
                    <a:bodyPr/>
                    <a:lstStyle/>
                    <a:p>
                      <a:endParaRPr kumimoji="1" lang="ja-JP" altLang="en-US" dirty="0"/>
                    </a:p>
                  </a:txBody>
                  <a:tcPr/>
                </a:tc>
                <a:tc>
                  <a:txBody>
                    <a:bodyPr/>
                    <a:lstStyle/>
                    <a:p>
                      <a:r>
                        <a:rPr kumimoji="1" lang="en-US" altLang="ja-JP" dirty="0" smtClean="0"/>
                        <a:t>FreeBSD</a:t>
                      </a:r>
                    </a:p>
                  </a:txBody>
                  <a:tcPr/>
                </a:tc>
                <a:tc>
                  <a:txBody>
                    <a:bodyPr/>
                    <a:lstStyle/>
                    <a:p>
                      <a:r>
                        <a:rPr kumimoji="1" lang="en-US" altLang="ja-JP" dirty="0" smtClean="0"/>
                        <a:t>OpenBSD</a:t>
                      </a:r>
                      <a:br>
                        <a:rPr kumimoji="1" lang="en-US" altLang="ja-JP" dirty="0" smtClean="0"/>
                      </a:br>
                      <a:endParaRPr kumimoji="1" lang="ja-JP" altLang="en-US" dirty="0"/>
                    </a:p>
                  </a:txBody>
                  <a:tcPr/>
                </a:tc>
                <a:tc>
                  <a:txBody>
                    <a:bodyPr/>
                    <a:lstStyle/>
                    <a:p>
                      <a:r>
                        <a:rPr kumimoji="1" lang="en-US" altLang="ja-JP" dirty="0" smtClean="0"/>
                        <a:t>Eclipse</a:t>
                      </a:r>
                      <a:endParaRPr kumimoji="1" lang="ja-JP" altLang="en-US" dirty="0"/>
                    </a:p>
                  </a:txBody>
                  <a:tcPr/>
                </a:tc>
                <a:tc>
                  <a:txBody>
                    <a:bodyPr/>
                    <a:lstStyle/>
                    <a:p>
                      <a:r>
                        <a:rPr kumimoji="1" lang="en-US" altLang="ja-JP" dirty="0" smtClean="0"/>
                        <a:t>ArgoUML</a:t>
                      </a:r>
                      <a:endParaRPr kumimoji="1" lang="ja-JP" altLang="en-US" dirty="0"/>
                    </a:p>
                  </a:txBody>
                  <a:tcPr/>
                </a:tc>
              </a:tr>
              <a:tr h="563541">
                <a:tc>
                  <a:txBody>
                    <a:bodyPr/>
                    <a:lstStyle/>
                    <a:p>
                      <a:r>
                        <a:rPr kumimoji="1" lang="en-US" altLang="ja-JP" dirty="0" smtClean="0"/>
                        <a:t>Type</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OS</a:t>
                      </a:r>
                      <a:r>
                        <a:rPr kumimoji="1" lang="en-US" altLang="ja-JP" baseline="0" dirty="0" smtClean="0"/>
                        <a:t> </a:t>
                      </a:r>
                      <a:r>
                        <a:rPr kumimoji="1" lang="en-US" altLang="ja-JP" dirty="0" smtClean="0"/>
                        <a:t>kernel</a:t>
                      </a:r>
                      <a:r>
                        <a:rPr kumimoji="1" lang="en-US" altLang="ja-JP" baseline="0" dirty="0" smtClean="0"/>
                        <a:t>s</a:t>
                      </a:r>
                      <a:endParaRPr kumimoji="1" lang="ja-JP" altLang="en-US" dirty="0" smtClean="0"/>
                    </a:p>
                  </a:txBody>
                  <a:tcPr/>
                </a:tc>
                <a:tc>
                  <a:txBody>
                    <a:bodyPr/>
                    <a:lstStyle/>
                    <a:p>
                      <a:pPr algn="l"/>
                      <a:r>
                        <a:rPr kumimoji="1" lang="en-US" altLang="ja-JP" dirty="0" smtClean="0"/>
                        <a:t>OS kernel</a:t>
                      </a:r>
                      <a:r>
                        <a:rPr kumimoji="1" lang="en-US" altLang="ja-JP" baseline="0" dirty="0" smtClean="0"/>
                        <a:t>s</a:t>
                      </a:r>
                      <a:endParaRPr kumimoji="1" lang="ja-JP" altLang="en-US" dirty="0"/>
                    </a:p>
                  </a:txBody>
                  <a:tcPr/>
                </a:tc>
                <a:tc>
                  <a:txBody>
                    <a:bodyPr/>
                    <a:lstStyle/>
                    <a:p>
                      <a:pPr algn="l"/>
                      <a:r>
                        <a:rPr kumimoji="1" lang="en-US" altLang="ja-JP" dirty="0" smtClean="0"/>
                        <a:t>SDE platform</a:t>
                      </a:r>
                      <a:endParaRPr kumimoji="1" lang="ja-JP" altLang="en-US" dirty="0"/>
                    </a:p>
                  </a:txBody>
                  <a:tcPr/>
                </a:tc>
                <a:tc>
                  <a:txBody>
                    <a:bodyPr/>
                    <a:lstStyle/>
                    <a:p>
                      <a:pPr algn="l"/>
                      <a:r>
                        <a:rPr kumimoji="1" lang="en-US" altLang="ja-JP" dirty="0" smtClean="0"/>
                        <a:t>UML Design Tools</a:t>
                      </a:r>
                      <a:endParaRPr kumimoji="1" lang="ja-JP" altLang="en-US" dirty="0"/>
                    </a:p>
                  </a:txBody>
                  <a:tcPr/>
                </a:tc>
              </a:tr>
              <a:tr h="617211">
                <a:tc>
                  <a:txBody>
                    <a:bodyPr/>
                    <a:lstStyle/>
                    <a:p>
                      <a:r>
                        <a:rPr kumimoji="1" lang="en-US" altLang="ja-JP" dirty="0" smtClean="0"/>
                        <a:t>Release Version</a:t>
                      </a:r>
                      <a:endParaRPr kumimoji="1" lang="ja-JP" altLang="en-US" dirty="0"/>
                    </a:p>
                  </a:txBody>
                  <a:tcPr/>
                </a:tc>
                <a:tc>
                  <a:txBody>
                    <a:bodyPr/>
                    <a:lstStyle/>
                    <a:p>
                      <a:pPr algn="ctr"/>
                      <a:r>
                        <a:rPr kumimoji="1" lang="en-US" altLang="ja-JP" sz="2000" dirty="0" smtClean="0"/>
                        <a:t>2.2-8.0</a:t>
                      </a:r>
                      <a:endParaRPr kumimoji="1" lang="ja-JP" altLang="en-US" sz="2000" dirty="0"/>
                    </a:p>
                  </a:txBody>
                  <a:tcPr/>
                </a:tc>
                <a:tc>
                  <a:txBody>
                    <a:bodyPr/>
                    <a:lstStyle/>
                    <a:p>
                      <a:pPr algn="ctr"/>
                      <a:r>
                        <a:rPr kumimoji="1" lang="en-US" altLang="ja-JP" sz="2000" dirty="0" smtClean="0"/>
                        <a:t>2.0-4.7</a:t>
                      </a:r>
                      <a:endParaRPr kumimoji="1" lang="ja-JP" altLang="en-US" sz="2000" dirty="0"/>
                    </a:p>
                  </a:txBody>
                  <a:tcPr/>
                </a:tc>
                <a:tc>
                  <a:txBody>
                    <a:bodyPr/>
                    <a:lstStyle/>
                    <a:p>
                      <a:pPr algn="ctr"/>
                      <a:r>
                        <a:rPr kumimoji="1" lang="en-US" altLang="ja-JP" sz="2000" dirty="0" smtClean="0"/>
                        <a:t>2.0-</a:t>
                      </a:r>
                      <a:br>
                        <a:rPr kumimoji="1" lang="en-US" altLang="ja-JP" sz="2000" dirty="0" smtClean="0"/>
                      </a:br>
                      <a:r>
                        <a:rPr kumimoji="1" lang="en-US" altLang="ja-JP" sz="2000" dirty="0" smtClean="0"/>
                        <a:t>3.5.2</a:t>
                      </a:r>
                      <a:endParaRPr kumimoji="1" lang="ja-JP" altLang="en-US" sz="2000" dirty="0"/>
                    </a:p>
                  </a:txBody>
                  <a:tcPr/>
                </a:tc>
                <a:tc>
                  <a:txBody>
                    <a:bodyPr/>
                    <a:lstStyle/>
                    <a:p>
                      <a:pPr algn="ctr"/>
                      <a:r>
                        <a:rPr kumimoji="1" lang="en-US" altLang="ja-JP" sz="2000" dirty="0" smtClean="0"/>
                        <a:t>0.8.1-</a:t>
                      </a:r>
                      <a:br>
                        <a:rPr kumimoji="1" lang="en-US" altLang="ja-JP" sz="2000" dirty="0" smtClean="0"/>
                      </a:br>
                      <a:r>
                        <a:rPr kumimoji="1" lang="en-US" altLang="ja-JP" sz="2000" dirty="0" smtClean="0"/>
                        <a:t>0.31.1</a:t>
                      </a:r>
                      <a:endParaRPr kumimoji="1" lang="ja-JP" altLang="en-US" sz="2000" dirty="0"/>
                    </a:p>
                  </a:txBody>
                  <a:tcPr/>
                </a:tc>
              </a:tr>
              <a:tr h="617211">
                <a:tc>
                  <a:txBody>
                    <a:bodyPr/>
                    <a:lstStyle/>
                    <a:p>
                      <a:r>
                        <a:rPr kumimoji="1" lang="en-US" altLang="ja-JP" dirty="0" smtClean="0"/>
                        <a:t>Release Date</a:t>
                      </a:r>
                      <a:endParaRPr kumimoji="1" lang="ja-JP" altLang="en-US" dirty="0"/>
                    </a:p>
                  </a:txBody>
                  <a:tcPr/>
                </a:tc>
                <a:tc>
                  <a:txBody>
                    <a:bodyPr/>
                    <a:lstStyle/>
                    <a:p>
                      <a:pPr algn="ctr"/>
                      <a:r>
                        <a:rPr kumimoji="1" lang="en-US" altLang="ja-JP" sz="2000" dirty="0" smtClean="0"/>
                        <a:t>1994/11-</a:t>
                      </a:r>
                      <a:br>
                        <a:rPr kumimoji="1" lang="en-US" altLang="ja-JP" sz="2000" dirty="0" smtClean="0"/>
                      </a:br>
                      <a:r>
                        <a:rPr kumimoji="1" lang="en-US" altLang="ja-JP" sz="2000" dirty="0" smtClean="0"/>
                        <a:t>2009/11</a:t>
                      </a:r>
                      <a:endParaRPr kumimoji="1" lang="ja-JP" alt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1996/10-</a:t>
                      </a:r>
                      <a:br>
                        <a:rPr kumimoji="1" lang="en-US" altLang="ja-JP" sz="2000" dirty="0" smtClean="0"/>
                      </a:br>
                      <a:r>
                        <a:rPr kumimoji="1" lang="en-US" altLang="ja-JP" sz="2000" dirty="0" smtClean="0"/>
                        <a:t>2010/5</a:t>
                      </a:r>
                      <a:endParaRPr kumimoji="1" lang="ja-JP" altLang="en-US" sz="2000" dirty="0" smtClean="0"/>
                    </a:p>
                  </a:txBody>
                  <a:tcPr/>
                </a:tc>
                <a:tc>
                  <a:txBody>
                    <a:bodyPr/>
                    <a:lstStyle/>
                    <a:p>
                      <a:pPr algn="ctr"/>
                      <a:r>
                        <a:rPr kumimoji="1" lang="en-US" altLang="ja-JP" sz="2000" dirty="0" smtClean="0"/>
                        <a:t>2002/6-</a:t>
                      </a:r>
                      <a:br>
                        <a:rPr kumimoji="1" lang="en-US" altLang="ja-JP" sz="2000" dirty="0" smtClean="0"/>
                      </a:br>
                      <a:r>
                        <a:rPr kumimoji="1" lang="en-US" altLang="ja-JP" sz="2000" dirty="0" smtClean="0"/>
                        <a:t>2009/9</a:t>
                      </a:r>
                      <a:endParaRPr kumimoji="1" lang="ja-JP" altLang="en-US" sz="2000" dirty="0"/>
                    </a:p>
                  </a:txBody>
                  <a:tcPr/>
                </a:tc>
                <a:tc>
                  <a:txBody>
                    <a:bodyPr/>
                    <a:lstStyle/>
                    <a:p>
                      <a:pPr algn="ctr"/>
                      <a:r>
                        <a:rPr kumimoji="1" lang="en-US" altLang="ja-JP" sz="2000" dirty="0" smtClean="0"/>
                        <a:t>2000/10-</a:t>
                      </a:r>
                      <a:br>
                        <a:rPr kumimoji="1" lang="en-US" altLang="ja-JP" sz="2000" dirty="0" smtClean="0"/>
                      </a:br>
                      <a:r>
                        <a:rPr kumimoji="1" lang="en-US" altLang="ja-JP" sz="2000" dirty="0" smtClean="0"/>
                        <a:t>2010/6</a:t>
                      </a:r>
                      <a:endParaRPr kumimoji="1" lang="ja-JP" altLang="en-US" sz="2000" dirty="0"/>
                    </a:p>
                  </a:txBody>
                  <a:tcPr/>
                </a:tc>
              </a:tr>
              <a:tr h="348859">
                <a:tc>
                  <a:txBody>
                    <a:bodyPr/>
                    <a:lstStyle/>
                    <a:p>
                      <a:r>
                        <a:rPr kumimoji="1" lang="en-US" altLang="ja-JP" sz="1600" dirty="0" smtClean="0"/>
                        <a:t># release</a:t>
                      </a:r>
                      <a:endParaRPr kumimoji="1" lang="ja-JP" altLang="en-US" sz="1600" dirty="0"/>
                    </a:p>
                  </a:txBody>
                  <a:tcPr/>
                </a:tc>
                <a:tc>
                  <a:txBody>
                    <a:bodyPr/>
                    <a:lstStyle/>
                    <a:p>
                      <a:pPr algn="ctr"/>
                      <a:r>
                        <a:rPr kumimoji="1" lang="en-US" altLang="ja-JP" sz="2000" dirty="0" smtClean="0"/>
                        <a:t>28</a:t>
                      </a:r>
                      <a:endParaRPr kumimoji="1" lang="ja-JP" altLang="en-US" sz="2000" dirty="0"/>
                    </a:p>
                  </a:txBody>
                  <a:tcPr/>
                </a:tc>
                <a:tc>
                  <a:txBody>
                    <a:bodyPr/>
                    <a:lstStyle/>
                    <a:p>
                      <a:pPr algn="ctr"/>
                      <a:r>
                        <a:rPr kumimoji="1" lang="en-US" altLang="ja-JP" sz="2000" dirty="0" smtClean="0"/>
                        <a:t>45</a:t>
                      </a:r>
                      <a:endParaRPr kumimoji="1" lang="ja-JP" altLang="en-US" sz="2000" dirty="0"/>
                    </a:p>
                  </a:txBody>
                  <a:tcPr/>
                </a:tc>
                <a:tc>
                  <a:txBody>
                    <a:bodyPr/>
                    <a:lstStyle/>
                    <a:p>
                      <a:pPr algn="ctr"/>
                      <a:r>
                        <a:rPr kumimoji="1" lang="en-US" altLang="ja-JP" sz="2000" dirty="0" smtClean="0"/>
                        <a:t>25</a:t>
                      </a:r>
                      <a:endParaRPr kumimoji="1" lang="ja-JP" altLang="en-US" sz="2000" dirty="0"/>
                    </a:p>
                  </a:txBody>
                  <a:tcPr/>
                </a:tc>
                <a:tc>
                  <a:txBody>
                    <a:bodyPr/>
                    <a:lstStyle/>
                    <a:p>
                      <a:pPr algn="ctr"/>
                      <a:r>
                        <a:rPr kumimoji="1" lang="en-US" altLang="ja-JP" sz="2000" dirty="0" smtClean="0"/>
                        <a:t>79</a:t>
                      </a:r>
                      <a:endParaRPr kumimoji="1" lang="ja-JP" altLang="en-US" sz="2000" dirty="0"/>
                    </a:p>
                  </a:txBody>
                  <a:tcPr/>
                </a:tc>
              </a:tr>
              <a:tr h="805058">
                <a:tc>
                  <a:txBody>
                    <a:bodyPr/>
                    <a:lstStyle/>
                    <a:p>
                      <a:r>
                        <a:rPr kumimoji="1" lang="en-US" altLang="ja-JP" dirty="0" smtClean="0"/>
                        <a:t>#Files</a:t>
                      </a:r>
                      <a:br>
                        <a:rPr kumimoji="1" lang="en-US" altLang="ja-JP" dirty="0" smtClean="0"/>
                      </a:br>
                      <a:r>
                        <a:rPr kumimoji="1" lang="en-US" altLang="ja-JP" dirty="0" smtClean="0"/>
                        <a:t>(oldest-latest)</a:t>
                      </a:r>
                      <a:endParaRPr kumimoji="1" lang="ja-JP" altLang="en-US" dirty="0"/>
                    </a:p>
                  </a:txBody>
                  <a:tcPr/>
                </a:tc>
                <a:tc>
                  <a:txBody>
                    <a:bodyPr/>
                    <a:lstStyle/>
                    <a:p>
                      <a:pPr algn="ctr"/>
                      <a:r>
                        <a:rPr kumimoji="1" lang="en-US" altLang="ja-JP" sz="2000" dirty="0" smtClean="0"/>
                        <a:t>627-</a:t>
                      </a:r>
                      <a:br>
                        <a:rPr kumimoji="1" lang="en-US" altLang="ja-JP" sz="2000" dirty="0" smtClean="0"/>
                      </a:br>
                      <a:r>
                        <a:rPr kumimoji="1" lang="en-US" altLang="ja-JP" sz="2000" dirty="0" smtClean="0"/>
                        <a:t>3490</a:t>
                      </a:r>
                      <a:endParaRPr kumimoji="1" lang="ja-JP" altLang="en-US" sz="2000" dirty="0"/>
                    </a:p>
                  </a:txBody>
                  <a:tcPr/>
                </a:tc>
                <a:tc>
                  <a:txBody>
                    <a:bodyPr/>
                    <a:lstStyle/>
                    <a:p>
                      <a:pPr algn="ctr"/>
                      <a:r>
                        <a:rPr kumimoji="1" lang="en-US" altLang="ja-JP" sz="2000" dirty="0" smtClean="0"/>
                        <a:t>987-</a:t>
                      </a:r>
                      <a:br>
                        <a:rPr kumimoji="1" lang="en-US" altLang="ja-JP" sz="2000" dirty="0" smtClean="0"/>
                      </a:br>
                      <a:r>
                        <a:rPr kumimoji="1" lang="en-US" altLang="ja-JP" sz="2000" dirty="0" smtClean="0"/>
                        <a:t>3314</a:t>
                      </a:r>
                      <a:endParaRPr kumimoji="1" lang="ja-JP" altLang="en-US" sz="2000" dirty="0"/>
                    </a:p>
                  </a:txBody>
                  <a:tcPr/>
                </a:tc>
                <a:tc>
                  <a:txBody>
                    <a:bodyPr/>
                    <a:lstStyle/>
                    <a:p>
                      <a:pPr algn="ctr"/>
                      <a:r>
                        <a:rPr kumimoji="1" lang="en-US" altLang="ja-JP" sz="2000" dirty="0" smtClean="0"/>
                        <a:t>11419-35880</a:t>
                      </a:r>
                      <a:endParaRPr kumimoji="1" lang="ja-JP" altLang="en-US" sz="2000" dirty="0"/>
                    </a:p>
                  </a:txBody>
                  <a:tcPr/>
                </a:tc>
                <a:tc>
                  <a:txBody>
                    <a:bodyPr/>
                    <a:lstStyle/>
                    <a:p>
                      <a:pPr algn="ctr"/>
                      <a:r>
                        <a:rPr kumimoji="1" lang="en-US" altLang="ja-JP" sz="2000" dirty="0" smtClean="0"/>
                        <a:t>686-</a:t>
                      </a:r>
                      <a:br>
                        <a:rPr kumimoji="1" lang="en-US" altLang="ja-JP" sz="2000" dirty="0" smtClean="0"/>
                      </a:br>
                      <a:r>
                        <a:rPr kumimoji="1" lang="en-US" altLang="ja-JP" sz="2000" dirty="0" smtClean="0"/>
                        <a:t>2208</a:t>
                      </a:r>
                      <a:endParaRPr kumimoji="1" lang="ja-JP" altLang="en-US" sz="2000" dirty="0"/>
                    </a:p>
                  </a:txBody>
                  <a:tcPr/>
                </a:tc>
              </a:tr>
              <a:tr h="805058">
                <a:tc>
                  <a:txBody>
                    <a:bodyPr/>
                    <a:lstStyle/>
                    <a:p>
                      <a:r>
                        <a:rPr kumimoji="1" lang="en-US" altLang="ja-JP" dirty="0" smtClean="0"/>
                        <a:t>Version Control System</a:t>
                      </a:r>
                      <a:endParaRPr kumimoji="1" lang="ja-JP" altLang="en-US" dirty="0"/>
                    </a:p>
                  </a:txBody>
                  <a:tcPr/>
                </a:tc>
                <a:tc>
                  <a:txBody>
                    <a:bodyPr/>
                    <a:lstStyle/>
                    <a:p>
                      <a:pPr algn="ctr"/>
                      <a:r>
                        <a:rPr kumimoji="1" lang="en-US" altLang="ja-JP" sz="2000" dirty="0" smtClean="0"/>
                        <a:t>CVS</a:t>
                      </a:r>
                      <a:endParaRPr kumimoji="1" lang="ja-JP" altLang="en-US" sz="2000" dirty="0"/>
                    </a:p>
                  </a:txBody>
                  <a:tcPr/>
                </a:tc>
                <a:tc>
                  <a:txBody>
                    <a:bodyPr/>
                    <a:lstStyle/>
                    <a:p>
                      <a:pPr algn="ctr"/>
                      <a:r>
                        <a:rPr kumimoji="1" lang="en-US" altLang="ja-JP" sz="2000" dirty="0" smtClean="0"/>
                        <a:t>CVS</a:t>
                      </a:r>
                      <a:endParaRPr kumimoji="1" lang="ja-JP" altLang="en-US" sz="2000" dirty="0"/>
                    </a:p>
                  </a:txBody>
                  <a:tcPr/>
                </a:tc>
                <a:tc>
                  <a:txBody>
                    <a:bodyPr/>
                    <a:lstStyle/>
                    <a:p>
                      <a:pPr algn="ctr"/>
                      <a:r>
                        <a:rPr kumimoji="1" lang="en-US" altLang="ja-JP" sz="2000" dirty="0" smtClean="0"/>
                        <a:t>CVS</a:t>
                      </a:r>
                      <a:endParaRPr kumimoji="1" lang="ja-JP" altLang="en-US" sz="2000" dirty="0"/>
                    </a:p>
                  </a:txBody>
                  <a:tcPr/>
                </a:tc>
                <a:tc>
                  <a:txBody>
                    <a:bodyPr/>
                    <a:lstStyle/>
                    <a:p>
                      <a:pPr algn="ctr"/>
                      <a:r>
                        <a:rPr kumimoji="1" lang="en-US" altLang="ja-JP" sz="2000" dirty="0" smtClean="0"/>
                        <a:t>Subversion</a:t>
                      </a:r>
                      <a:endParaRPr kumimoji="1" lang="ja-JP" altLang="en-US" sz="2000" dirty="0"/>
                    </a:p>
                  </a:txBody>
                  <a:tcPr/>
                </a:tc>
              </a:tr>
            </a:tbl>
          </a:graphicData>
        </a:graphic>
      </p:graphicFrame>
    </p:spTree>
    <p:extLst>
      <p:ext uri="{BB962C8B-B14F-4D97-AF65-F5344CB8AC3E}">
        <p14:creationId xmlns:p14="http://schemas.microsoft.com/office/powerpoint/2010/main" val="12796966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FreeBSD</a:t>
            </a:r>
            <a:r>
              <a:rPr kumimoji="1" lang="ja-JP" altLang="en-US" dirty="0" smtClean="0"/>
              <a:t>における</a:t>
            </a:r>
            <a:r>
              <a:rPr kumimoji="1" lang="en-US" altLang="ja-JP" dirty="0" smtClean="0"/>
              <a:t/>
            </a:r>
            <a:br>
              <a:rPr kumimoji="1" lang="en-US" altLang="ja-JP" dirty="0" smtClean="0"/>
            </a:br>
            <a:r>
              <a:rPr lang="ja-JP" altLang="en-US" dirty="0" smtClean="0"/>
              <a:t>ライセンス分布</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27</a:t>
            </a:fld>
            <a:endParaRPr kumimoji="1" lang="ja-JP" altLang="en-US"/>
          </a:p>
        </p:txBody>
      </p:sp>
      <p:graphicFrame>
        <p:nvGraphicFramePr>
          <p:cNvPr id="7" name="コンテンツ プレースホルダー 6"/>
          <p:cNvGraphicFramePr>
            <a:graphicFrameLocks noGrp="1"/>
          </p:cNvGraphicFramePr>
          <p:nvPr>
            <p:ph idx="1"/>
            <p:extLst>
              <p:ext uri="{D42A27DB-BD31-4B8C-83A1-F6EECF244321}">
                <p14:modId xmlns:p14="http://schemas.microsoft.com/office/powerpoint/2010/main" val="1371545985"/>
              </p:ext>
            </p:extLst>
          </p:nvPr>
        </p:nvGraphicFramePr>
        <p:xfrm>
          <a:off x="323528" y="1600200"/>
          <a:ext cx="8712968" cy="492514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9712045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グラフ 5"/>
          <p:cNvGraphicFramePr/>
          <p:nvPr>
            <p:extLst>
              <p:ext uri="{D42A27DB-BD31-4B8C-83A1-F6EECF244321}">
                <p14:modId xmlns:p14="http://schemas.microsoft.com/office/powerpoint/2010/main" val="2226406205"/>
              </p:ext>
            </p:extLst>
          </p:nvPr>
        </p:nvGraphicFramePr>
        <p:xfrm>
          <a:off x="179513" y="1556792"/>
          <a:ext cx="8712967" cy="4968552"/>
        </p:xfrm>
        <a:graphic>
          <a:graphicData uri="http://schemas.openxmlformats.org/drawingml/2006/chart">
            <c:chart xmlns:c="http://schemas.openxmlformats.org/drawingml/2006/chart" xmlns:r="http://schemas.openxmlformats.org/officeDocument/2006/relationships" r:id="rId3"/>
          </a:graphicData>
        </a:graphic>
      </p:graphicFrame>
      <p:sp>
        <p:nvSpPr>
          <p:cNvPr id="2" name="タイトル 1"/>
          <p:cNvSpPr>
            <a:spLocks noGrp="1"/>
          </p:cNvSpPr>
          <p:nvPr>
            <p:ph type="title"/>
          </p:nvPr>
        </p:nvSpPr>
        <p:spPr/>
        <p:txBody>
          <a:bodyPr/>
          <a:lstStyle/>
          <a:p>
            <a:r>
              <a:rPr lang="en-US" altLang="ja-JP" dirty="0" smtClean="0"/>
              <a:t>Eclipse</a:t>
            </a:r>
            <a:r>
              <a:rPr lang="ja-JP" altLang="en-US" dirty="0" smtClean="0"/>
              <a:t>におけるライセンス分布</a:t>
            </a:r>
            <a:endParaRPr lang="ja-JP" altLang="en-US" dirty="0"/>
          </a:p>
        </p:txBody>
      </p:sp>
      <p:sp>
        <p:nvSpPr>
          <p:cNvPr id="4" name="スライド番号プレースホルダ 3"/>
          <p:cNvSpPr>
            <a:spLocks noGrp="1"/>
          </p:cNvSpPr>
          <p:nvPr>
            <p:ph type="sldNum" sz="quarter" idx="4"/>
          </p:nvPr>
        </p:nvSpPr>
        <p:spPr>
          <a:xfrm>
            <a:off x="8640763" y="6337300"/>
            <a:ext cx="468312" cy="260350"/>
          </a:xfrm>
        </p:spPr>
        <p:txBody>
          <a:bodyPr/>
          <a:lstStyle/>
          <a:p>
            <a:fld id="{89A495F2-B66B-45EC-8F37-D0910DE38D37}" type="slidenum">
              <a:rPr lang="ja-JP" altLang="en-US" smtClean="0"/>
              <a:pPr/>
              <a:t>28</a:t>
            </a:fld>
            <a:endParaRPr lang="ja-JP" altLang="en-US"/>
          </a:p>
        </p:txBody>
      </p:sp>
      <p:sp>
        <p:nvSpPr>
          <p:cNvPr id="8" name="日付プレースホルダー 7"/>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9" name="フッター プレースホルダー 8"/>
          <p:cNvSpPr>
            <a:spLocks noGrp="1"/>
          </p:cNvSpPr>
          <p:nvPr>
            <p:ph type="ftr" sz="quarter" idx="3"/>
          </p:nvPr>
        </p:nvSpPr>
        <p:spPr/>
        <p:txBody>
          <a:bodyPr/>
          <a:lstStyle/>
          <a:p>
            <a:r>
              <a:rPr kumimoji="1" lang="en-US" altLang="ja-JP" smtClean="0"/>
              <a:t>Yuki Manabe</a:t>
            </a:r>
            <a:endParaRPr kumimoji="1" lang="ja-JP" altLang="en-US"/>
          </a:p>
        </p:txBody>
      </p:sp>
      <p:sp>
        <p:nvSpPr>
          <p:cNvPr id="10" name="テキスト ボックス 9"/>
          <p:cNvSpPr txBox="1"/>
          <p:nvPr/>
        </p:nvSpPr>
        <p:spPr>
          <a:xfrm>
            <a:off x="840166" y="5231080"/>
            <a:ext cx="1847044" cy="369332"/>
          </a:xfrm>
          <a:prstGeom prst="rect">
            <a:avLst/>
          </a:prstGeom>
          <a:solidFill>
            <a:schemeClr val="bg1"/>
          </a:solidFill>
          <a:ln w="28575">
            <a:solidFill>
              <a:schemeClr val="tx1"/>
            </a:solidFill>
          </a:ln>
        </p:spPr>
        <p:txBody>
          <a:bodyPr wrap="none" rtlCol="0">
            <a:spAutoFit/>
          </a:bodyPr>
          <a:lstStyle/>
          <a:p>
            <a:r>
              <a:rPr kumimoji="1" lang="en-US" altLang="ja-JP" dirty="0" smtClean="0"/>
              <a:t>CPLv0.5</a:t>
            </a:r>
            <a:r>
              <a:rPr kumimoji="1" lang="ja-JP" altLang="en-US" dirty="0" smtClean="0"/>
              <a:t>→</a:t>
            </a:r>
            <a:r>
              <a:rPr kumimoji="1" lang="en-US" altLang="ja-JP" dirty="0" smtClean="0"/>
              <a:t>CPLv1.0</a:t>
            </a:r>
            <a:endParaRPr kumimoji="1" lang="ja-JP" altLang="en-US" dirty="0"/>
          </a:p>
        </p:txBody>
      </p:sp>
      <p:sp>
        <p:nvSpPr>
          <p:cNvPr id="5" name="円/楕円 4"/>
          <p:cNvSpPr/>
          <p:nvPr/>
        </p:nvSpPr>
        <p:spPr>
          <a:xfrm>
            <a:off x="3651528" y="2780928"/>
            <a:ext cx="648072" cy="20882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コネクタ 11"/>
          <p:cNvCxnSpPr>
            <a:stCxn id="10" idx="0"/>
            <a:endCxn id="3" idx="4"/>
          </p:cNvCxnSpPr>
          <p:nvPr/>
        </p:nvCxnSpPr>
        <p:spPr>
          <a:xfrm flipH="1" flipV="1">
            <a:off x="1727684" y="4869160"/>
            <a:ext cx="36004" cy="36192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 name="円/楕円 2"/>
          <p:cNvSpPr/>
          <p:nvPr/>
        </p:nvSpPr>
        <p:spPr>
          <a:xfrm>
            <a:off x="1475656" y="4149080"/>
            <a:ext cx="504056" cy="72008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3033169" y="5231080"/>
            <a:ext cx="1884790" cy="3693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CPLv1.0→EPLv1.0</a:t>
            </a:r>
          </a:p>
        </p:txBody>
      </p:sp>
      <p:cxnSp>
        <p:nvCxnSpPr>
          <p:cNvPr id="14" name="直線コネクタ 13"/>
          <p:cNvCxnSpPr>
            <a:endCxn id="11" idx="0"/>
          </p:cNvCxnSpPr>
          <p:nvPr/>
        </p:nvCxnSpPr>
        <p:spPr>
          <a:xfrm>
            <a:off x="3975564" y="4869160"/>
            <a:ext cx="0" cy="36192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8036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animBg="1"/>
      <p:bldP spid="3" grpId="0" animBg="1"/>
      <p:bldP spid="11"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第</a:t>
            </a:r>
            <a:r>
              <a:rPr lang="en-US" altLang="ja-JP" dirty="0"/>
              <a:t>3</a:t>
            </a:r>
            <a:r>
              <a:rPr lang="ja-JP" altLang="en-US" dirty="0" smtClean="0"/>
              <a:t>章のまとめ</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ja-JP" altLang="en-US" dirty="0" smtClean="0"/>
              <a:t>複数の</a:t>
            </a:r>
            <a:r>
              <a:rPr lang="en-US" altLang="ja-JP" dirty="0" smtClean="0"/>
              <a:t>FOSS</a:t>
            </a:r>
            <a:r>
              <a:rPr lang="ja-JP" altLang="en-US" dirty="0" smtClean="0"/>
              <a:t>について，リリース</a:t>
            </a:r>
            <a:r>
              <a:rPr lang="ja-JP" altLang="en-US" dirty="0"/>
              <a:t>ごとにどのようにライセンス分布が変わるかを調査</a:t>
            </a:r>
            <a:endParaRPr lang="en-US" altLang="ja-JP" dirty="0" smtClean="0"/>
          </a:p>
          <a:p>
            <a:pPr lvl="1"/>
            <a:r>
              <a:rPr lang="en-US" altLang="ja-JP" dirty="0" smtClean="0"/>
              <a:t>FreeBSD</a:t>
            </a:r>
            <a:r>
              <a:rPr lang="ja-JP" altLang="en-US" dirty="0" smtClean="0"/>
              <a:t>や</a:t>
            </a:r>
            <a:r>
              <a:rPr lang="en-US" altLang="ja-JP" dirty="0" err="1" smtClean="0"/>
              <a:t>OpenBSD</a:t>
            </a:r>
            <a:r>
              <a:rPr lang="ja-JP" altLang="en-US" dirty="0" smtClean="0"/>
              <a:t>において，大規模なライセンスの変化がある</a:t>
            </a:r>
            <a:endParaRPr kumimoji="1" lang="en-US" altLang="ja-JP" dirty="0" smtClean="0"/>
          </a:p>
          <a:p>
            <a:pPr lvl="1"/>
            <a:r>
              <a:rPr lang="en-US" altLang="ja-JP" dirty="0" smtClean="0"/>
              <a:t>ArgoUML</a:t>
            </a:r>
            <a:r>
              <a:rPr lang="ja-JP" altLang="en-US" dirty="0" smtClean="0"/>
              <a:t>や</a:t>
            </a:r>
            <a:r>
              <a:rPr lang="en-US" altLang="ja-JP" dirty="0" smtClean="0"/>
              <a:t>Eclipse</a:t>
            </a:r>
            <a:r>
              <a:rPr lang="ja-JP" altLang="en-US" dirty="0" smtClean="0"/>
              <a:t>についても類似した変化がある</a:t>
            </a:r>
            <a:endParaRPr lang="en-US" altLang="ja-JP" dirty="0" smtClean="0"/>
          </a:p>
          <a:p>
            <a:pPr lvl="2"/>
            <a:r>
              <a:rPr lang="en-US" altLang="ja-JP" dirty="0" smtClean="0"/>
              <a:t>FreeBSD </a:t>
            </a:r>
            <a:r>
              <a:rPr lang="ja-JP" altLang="en-US" dirty="0" smtClean="0"/>
              <a:t>や</a:t>
            </a:r>
            <a:r>
              <a:rPr lang="en-US" altLang="ja-JP" dirty="0" err="1" smtClean="0"/>
              <a:t>OpenBSD</a:t>
            </a:r>
            <a:r>
              <a:rPr lang="en-US" altLang="ja-JP" dirty="0" smtClean="0"/>
              <a:t> </a:t>
            </a:r>
            <a:r>
              <a:rPr lang="ja-JP" altLang="en-US" dirty="0" smtClean="0"/>
              <a:t>と比べてさらに劇的に変化する場合がある</a:t>
            </a:r>
            <a:endParaRPr lang="en-US" altLang="ja-JP" dirty="0" smtClean="0"/>
          </a:p>
          <a:p>
            <a:pPr lvl="2"/>
            <a:r>
              <a:rPr lang="ja-JP" altLang="en-US" dirty="0" smtClean="0"/>
              <a:t>少数のライセンスがシステムの大半をカバーしている</a:t>
            </a:r>
            <a:endParaRPr lang="en-US" altLang="ja-JP" dirty="0" smtClean="0"/>
          </a:p>
          <a:p>
            <a:r>
              <a:rPr lang="ja-JP" altLang="en-US" dirty="0" smtClean="0"/>
              <a:t>各ソースファイル</a:t>
            </a:r>
            <a:r>
              <a:rPr lang="ja-JP" altLang="en-US" dirty="0" smtClean="0"/>
              <a:t>の</a:t>
            </a:r>
            <a:r>
              <a:rPr lang="ja-JP" altLang="en-US" dirty="0" smtClean="0"/>
              <a:t>バージョン毎にライセンス</a:t>
            </a:r>
            <a:r>
              <a:rPr lang="ja-JP" altLang="en-US" dirty="0" smtClean="0"/>
              <a:t>特定を行う必要があることを示した</a:t>
            </a:r>
            <a:endParaRPr lang="en-US" altLang="ja-JP" dirty="0" smtClean="0"/>
          </a:p>
        </p:txBody>
      </p:sp>
      <p:sp>
        <p:nvSpPr>
          <p:cNvPr id="4" name="日付プレースホルダー 3"/>
          <p:cNvSpPr>
            <a:spLocks noGrp="1"/>
          </p:cNvSpPr>
          <p:nvPr>
            <p:ph type="dt" sz="half" idx="2"/>
          </p:nvPr>
        </p:nvSpPr>
        <p:spPr>
          <a:prstGeom prst="rect">
            <a:avLst/>
          </a:prstGeom>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a:prstGeom prst="rect">
            <a:avLst/>
          </a:prstGeom>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a:prstGeom prst="rect">
            <a:avLst/>
          </a:prstGeom>
        </p:spPr>
        <p:txBody>
          <a:bodyPr/>
          <a:lstStyle/>
          <a:p>
            <a:fld id="{D2D8002D-B5B0-4BAC-B1F6-782DDCCE6D9C}" type="slidenum">
              <a:rPr kumimoji="1" lang="ja-JP" altLang="en-US" smtClean="0"/>
              <a:t>29</a:t>
            </a:fld>
            <a:endParaRPr kumimoji="1" lang="ja-JP" altLang="en-US"/>
          </a:p>
        </p:txBody>
      </p:sp>
    </p:spTree>
    <p:extLst>
      <p:ext uri="{BB962C8B-B14F-4D97-AF65-F5344CB8AC3E}">
        <p14:creationId xmlns:p14="http://schemas.microsoft.com/office/powerpoint/2010/main" val="19898583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著作権</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著作物の利用に関して，著作者に与えられる独占的権利</a:t>
            </a:r>
            <a:endParaRPr kumimoji="1" lang="en-US" altLang="ja-JP" dirty="0" smtClean="0"/>
          </a:p>
          <a:p>
            <a:pPr lvl="1"/>
            <a:r>
              <a:rPr kumimoji="1" lang="ja-JP" altLang="en-US" dirty="0" smtClean="0"/>
              <a:t>知的財産であるソフトウェアを法的に保護する仕組みの一つ</a:t>
            </a:r>
            <a:endParaRPr kumimoji="1" lang="en-US" altLang="ja-JP" dirty="0" smtClean="0"/>
          </a:p>
          <a:p>
            <a:pPr lvl="1"/>
            <a:r>
              <a:rPr lang="ja-JP" altLang="en-US" dirty="0" smtClean="0"/>
              <a:t>利用：複製，改変，再配布</a:t>
            </a:r>
            <a:endParaRPr lang="en-US" altLang="ja-JP" dirty="0" smtClean="0"/>
          </a:p>
          <a:p>
            <a:r>
              <a:rPr lang="ja-JP" altLang="en-US" dirty="0" smtClean="0"/>
              <a:t>ソフトウェア</a:t>
            </a:r>
            <a:r>
              <a:rPr lang="ja-JP" altLang="en-US" dirty="0"/>
              <a:t>の</a:t>
            </a:r>
            <a:r>
              <a:rPr lang="ja-JP" altLang="en-US" dirty="0" smtClean="0"/>
              <a:t>再利用を行うためにはそのソフトウェアの著作者から許諾を得る必要がある</a:t>
            </a:r>
            <a:endParaRPr lang="en-US" altLang="ja-JP" dirty="0" smtClean="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3</a:t>
            </a:fld>
            <a:endParaRPr kumimoji="1" lang="ja-JP" altLang="en-US"/>
          </a:p>
        </p:txBody>
      </p:sp>
    </p:spTree>
    <p:extLst>
      <p:ext uri="{BB962C8B-B14F-4D97-AF65-F5344CB8AC3E}">
        <p14:creationId xmlns:p14="http://schemas.microsoft.com/office/powerpoint/2010/main" val="273920424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コードクローンメトリクスに基づくソースコード再利用判定閾値の決定手法</a:t>
            </a:r>
            <a:endParaRPr kumimoji="1" lang="ja-JP" altLang="en-US" dirty="0"/>
          </a:p>
        </p:txBody>
      </p:sp>
      <p:sp>
        <p:nvSpPr>
          <p:cNvPr id="3" name="テキスト プレースホルダー 2"/>
          <p:cNvSpPr>
            <a:spLocks noGrp="1"/>
          </p:cNvSpPr>
          <p:nvPr>
            <p:ph type="body" idx="1"/>
          </p:nvPr>
        </p:nvSpPr>
        <p:spPr/>
        <p:txBody>
          <a:bodyPr/>
          <a:lstStyle/>
          <a:p>
            <a:r>
              <a:rPr kumimoji="1" lang="ja-JP" altLang="en-US" dirty="0" smtClean="0"/>
              <a:t>第</a:t>
            </a:r>
            <a:r>
              <a:rPr lang="en-US" altLang="ja-JP" dirty="0" smtClean="0"/>
              <a:t>4</a:t>
            </a:r>
            <a:r>
              <a:rPr lang="ja-JP" altLang="en-US" dirty="0" smtClean="0"/>
              <a:t>章</a:t>
            </a:r>
            <a:endParaRPr kumimoji="1" lang="ja-JP" altLang="en-US" dirty="0"/>
          </a:p>
        </p:txBody>
      </p:sp>
      <p:sp>
        <p:nvSpPr>
          <p:cNvPr id="4" name="日付プレースホルダー 3"/>
          <p:cNvSpPr>
            <a:spLocks noGrp="1"/>
          </p:cNvSpPr>
          <p:nvPr>
            <p:ph type="dt" sz="half" idx="10"/>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12"/>
          </p:nvPr>
        </p:nvSpPr>
        <p:spPr/>
        <p:txBody>
          <a:bodyPr/>
          <a:lstStyle/>
          <a:p>
            <a:fld id="{5CA14711-65C6-4101-AB61-4ABEAB1B9CA3}" type="slidenum">
              <a:rPr kumimoji="1" lang="ja-JP" altLang="en-US" smtClean="0"/>
              <a:t>30</a:t>
            </a:fld>
            <a:endParaRPr kumimoji="1" lang="ja-JP" altLang="en-US"/>
          </a:p>
        </p:txBody>
      </p:sp>
    </p:spTree>
    <p:extLst>
      <p:ext uri="{BB962C8B-B14F-4D97-AF65-F5344CB8AC3E}">
        <p14:creationId xmlns:p14="http://schemas.microsoft.com/office/powerpoint/2010/main" val="223339943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概要</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問題点</a:t>
            </a:r>
            <a:endParaRPr lang="en-US" altLang="ja-JP" dirty="0" smtClean="0"/>
          </a:p>
          <a:p>
            <a:pPr lvl="1"/>
            <a:r>
              <a:rPr lang="ja-JP" altLang="en-US" dirty="0" smtClean="0"/>
              <a:t>ソフトウェア間で再利用が行われているかを</a:t>
            </a:r>
            <a:r>
              <a:rPr lang="ja-JP" altLang="en-US" dirty="0"/>
              <a:t>判定する明確な基準が存在しない</a:t>
            </a:r>
            <a:endParaRPr lang="en-US" altLang="ja-JP" dirty="0"/>
          </a:p>
          <a:p>
            <a:r>
              <a:rPr lang="ja-JP" altLang="en-US" dirty="0" smtClean="0"/>
              <a:t>研究内容</a:t>
            </a:r>
            <a:endParaRPr lang="en-US" altLang="ja-JP" dirty="0" smtClean="0"/>
          </a:p>
          <a:p>
            <a:pPr lvl="1"/>
            <a:r>
              <a:rPr lang="ja-JP" altLang="en-US" dirty="0" smtClean="0"/>
              <a:t>コードクローン</a:t>
            </a:r>
            <a:r>
              <a:rPr lang="ja-JP" altLang="en-US" dirty="0" smtClean="0"/>
              <a:t>に基づく再利用検出手法のための閾値</a:t>
            </a:r>
            <a:r>
              <a:rPr lang="ja-JP" altLang="en-US" dirty="0"/>
              <a:t>を実験的</a:t>
            </a:r>
            <a:r>
              <a:rPr lang="ja-JP" altLang="en-US" dirty="0" smtClean="0"/>
              <a:t>に決定</a:t>
            </a:r>
            <a:r>
              <a:rPr lang="ja-JP" altLang="en-US" dirty="0" smtClean="0"/>
              <a:t>する手法の提案</a:t>
            </a:r>
            <a:endParaRPr lang="en-US" altLang="ja-JP" dirty="0" smtClean="0"/>
          </a:p>
          <a:p>
            <a:pPr lvl="1"/>
            <a:r>
              <a:rPr lang="ja-JP" altLang="en-US" dirty="0"/>
              <a:t>提案手法に</a:t>
            </a:r>
            <a:r>
              <a:rPr lang="ja-JP" altLang="en-US" dirty="0" smtClean="0"/>
              <a:t>より決定された閾値を用いて，大半のソフトウェア再利用の有無を判定できた</a:t>
            </a:r>
            <a:endParaRPr lang="ja-JP" altLang="en-US" dirty="0"/>
          </a:p>
        </p:txBody>
      </p:sp>
      <p:sp>
        <p:nvSpPr>
          <p:cNvPr id="6" name="日付プレースホルダー 5"/>
          <p:cNvSpPr>
            <a:spLocks noGrp="1"/>
          </p:cNvSpPr>
          <p:nvPr>
            <p:ph type="dt" sz="half" idx="2"/>
          </p:nvPr>
        </p:nvSpPr>
        <p:spPr>
          <a:prstGeom prst="rect">
            <a:avLst/>
          </a:prstGeom>
        </p:spPr>
        <p:txBody>
          <a:bodyPr/>
          <a:lstStyle/>
          <a:p>
            <a:r>
              <a:rPr kumimoji="1" lang="en-US" altLang="ja-JP" smtClean="0"/>
              <a:t>2011/7/6-</a:t>
            </a:r>
            <a:r>
              <a:rPr kumimoji="1" lang="ja-JP" altLang="en-US" smtClean="0"/>
              <a:t>公聴会</a:t>
            </a:r>
            <a:endParaRPr kumimoji="1" lang="ja-JP" altLang="en-US"/>
          </a:p>
        </p:txBody>
      </p:sp>
      <p:sp>
        <p:nvSpPr>
          <p:cNvPr id="7" name="フッター プレースホルダー 6"/>
          <p:cNvSpPr>
            <a:spLocks noGrp="1"/>
          </p:cNvSpPr>
          <p:nvPr>
            <p:ph type="ftr" sz="quarter" idx="3"/>
          </p:nvPr>
        </p:nvSpPr>
        <p:spPr>
          <a:prstGeom prst="rect">
            <a:avLst/>
          </a:prstGeom>
        </p:spPr>
        <p:txBody>
          <a:bodyPr/>
          <a:lstStyle/>
          <a:p>
            <a:r>
              <a:rPr kumimoji="1" lang="en-US" altLang="ja-JP" smtClean="0"/>
              <a:t>Yuki Manabe</a:t>
            </a:r>
            <a:endParaRPr kumimoji="1" lang="ja-JP" altLang="en-US"/>
          </a:p>
        </p:txBody>
      </p:sp>
      <p:sp>
        <p:nvSpPr>
          <p:cNvPr id="5" name="スライド番号プレースホルダー 4"/>
          <p:cNvSpPr>
            <a:spLocks noGrp="1"/>
          </p:cNvSpPr>
          <p:nvPr>
            <p:ph type="sldNum" sz="quarter" idx="4"/>
          </p:nvPr>
        </p:nvSpPr>
        <p:spPr>
          <a:prstGeom prst="rect">
            <a:avLst/>
          </a:prstGeom>
        </p:spPr>
        <p:txBody>
          <a:bodyPr/>
          <a:lstStyle/>
          <a:p>
            <a:fld id="{03740BF1-3498-4F36-BC12-C04CDFEF0125}" type="slidenum">
              <a:rPr kumimoji="1" lang="ja-JP" altLang="en-US" smtClean="0"/>
              <a:t>31</a:t>
            </a:fld>
            <a:endParaRPr kumimoji="1" lang="ja-JP" altLang="en-US"/>
          </a:p>
        </p:txBody>
      </p:sp>
    </p:spTree>
    <p:extLst>
      <p:ext uri="{BB962C8B-B14F-4D97-AF65-F5344CB8AC3E}">
        <p14:creationId xmlns:p14="http://schemas.microsoft.com/office/powerpoint/2010/main" val="359255601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コードクローン</a:t>
            </a:r>
            <a:endParaRPr kumimoji="1" lang="ja-JP" altLang="en-US" dirty="0"/>
          </a:p>
        </p:txBody>
      </p:sp>
      <p:sp>
        <p:nvSpPr>
          <p:cNvPr id="3" name="コンテンツ プレースホルダー 2"/>
          <p:cNvSpPr>
            <a:spLocks noGrp="1"/>
          </p:cNvSpPr>
          <p:nvPr>
            <p:ph idx="1"/>
          </p:nvPr>
        </p:nvSpPr>
        <p:spPr>
          <a:xfrm>
            <a:off x="457200" y="1600201"/>
            <a:ext cx="8229600" cy="3052936"/>
          </a:xfrm>
        </p:spPr>
        <p:txBody>
          <a:bodyPr>
            <a:normAutofit fontScale="92500" lnSpcReduction="10000"/>
          </a:bodyPr>
          <a:lstStyle/>
          <a:p>
            <a:r>
              <a:rPr kumimoji="1" lang="ja-JP" altLang="en-US" dirty="0" smtClean="0"/>
              <a:t>他のコード片と類似または一致するコード片</a:t>
            </a:r>
            <a:endParaRPr lang="en-US" altLang="ja-JP" dirty="0" smtClean="0"/>
          </a:p>
          <a:p>
            <a:r>
              <a:rPr lang="ja-JP" altLang="en-US" dirty="0" smtClean="0"/>
              <a:t>再利用された部分がコードクローンとして検出できる可能性がある</a:t>
            </a:r>
            <a:endParaRPr lang="en-US" altLang="ja-JP" dirty="0"/>
          </a:p>
          <a:p>
            <a:pPr lvl="1"/>
            <a:r>
              <a:rPr kumimoji="1" lang="ja-JP" altLang="en-US" dirty="0" smtClean="0"/>
              <a:t>再利用</a:t>
            </a:r>
            <a:r>
              <a:rPr kumimoji="1" lang="ja-JP" altLang="en-US" dirty="0" smtClean="0"/>
              <a:t>の方法のひとつが</a:t>
            </a:r>
            <a:r>
              <a:rPr kumimoji="1" lang="ja-JP" altLang="en-US" dirty="0" smtClean="0"/>
              <a:t>コピーアンドペースト</a:t>
            </a:r>
            <a:endParaRPr kumimoji="1" lang="en-US" altLang="ja-JP" dirty="0" smtClean="0"/>
          </a:p>
          <a:p>
            <a:pPr lvl="1"/>
            <a:r>
              <a:rPr lang="ja-JP" altLang="en-US" dirty="0"/>
              <a:t>コードクローン</a:t>
            </a:r>
            <a:r>
              <a:rPr lang="ja-JP" altLang="en-US" dirty="0" smtClean="0"/>
              <a:t>もコピーアンドペーストで生成されうる</a:t>
            </a:r>
            <a:endParaRPr lang="en-US" altLang="ja-JP" dirty="0" smtClean="0"/>
          </a:p>
          <a:p>
            <a:r>
              <a:rPr lang="ja-JP" altLang="en-US" dirty="0"/>
              <a:t>コードクローンメトリクス</a:t>
            </a:r>
            <a:endParaRPr lang="en-US" altLang="ja-JP" dirty="0"/>
          </a:p>
          <a:p>
            <a:pPr lvl="1"/>
            <a:r>
              <a:rPr lang="ja-JP" altLang="en-US" dirty="0"/>
              <a:t>コードクローンから算出できる尺度</a:t>
            </a:r>
          </a:p>
          <a:p>
            <a:endParaRPr kumimoji="1" lang="en-US" altLang="ja-JP" dirty="0" smtClean="0"/>
          </a:p>
          <a:p>
            <a:pPr lvl="1"/>
            <a:endParaRPr kumimoji="1" lang="en-US" altLang="ja-JP" dirty="0" smtClean="0"/>
          </a:p>
          <a:p>
            <a:endParaRPr kumimoji="1" lang="en-US" altLang="ja-JP"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32</a:t>
            </a:fld>
            <a:endParaRPr kumimoji="1" lang="ja-JP" altLang="en-US"/>
          </a:p>
        </p:txBody>
      </p:sp>
      <p:sp>
        <p:nvSpPr>
          <p:cNvPr id="7" name="メモ 6"/>
          <p:cNvSpPr/>
          <p:nvPr/>
        </p:nvSpPr>
        <p:spPr>
          <a:xfrm>
            <a:off x="2087724" y="4736156"/>
            <a:ext cx="1368152" cy="158417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5328084" y="4736156"/>
            <a:ext cx="1368152" cy="158417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フローチャート: 処理 9"/>
          <p:cNvSpPr/>
          <p:nvPr/>
        </p:nvSpPr>
        <p:spPr>
          <a:xfrm>
            <a:off x="2231740" y="5024188"/>
            <a:ext cx="1080120" cy="288032"/>
          </a:xfrm>
          <a:prstGeom prst="flowChartProcess">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フローチャート: 処理 11"/>
          <p:cNvSpPr/>
          <p:nvPr/>
        </p:nvSpPr>
        <p:spPr>
          <a:xfrm>
            <a:off x="5472100" y="5384228"/>
            <a:ext cx="1080120" cy="288032"/>
          </a:xfrm>
          <a:prstGeom prst="flowChartProcess">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 name="直線コネクタ 13"/>
          <p:cNvCxnSpPr>
            <a:stCxn id="10" idx="3"/>
            <a:endCxn id="12" idx="1"/>
          </p:cNvCxnSpPr>
          <p:nvPr/>
        </p:nvCxnSpPr>
        <p:spPr>
          <a:xfrm>
            <a:off x="3311860" y="5168204"/>
            <a:ext cx="2160240" cy="36004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528504" y="5008948"/>
            <a:ext cx="1558440" cy="369332"/>
          </a:xfrm>
          <a:prstGeom prst="rect">
            <a:avLst/>
          </a:prstGeom>
          <a:noFill/>
        </p:spPr>
        <p:txBody>
          <a:bodyPr wrap="none" rtlCol="0">
            <a:spAutoFit/>
          </a:bodyPr>
          <a:lstStyle/>
          <a:p>
            <a:r>
              <a:rPr kumimoji="1" lang="ja-JP" altLang="en-US" dirty="0" smtClean="0"/>
              <a:t>コードクローン</a:t>
            </a:r>
            <a:endParaRPr kumimoji="1" lang="ja-JP" altLang="en-US" dirty="0"/>
          </a:p>
        </p:txBody>
      </p:sp>
    </p:spTree>
    <p:extLst>
      <p:ext uri="{BB962C8B-B14F-4D97-AF65-F5344CB8AC3E}">
        <p14:creationId xmlns:p14="http://schemas.microsoft.com/office/powerpoint/2010/main" val="319817391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想定する再利用検出手法</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33</a:t>
            </a:fld>
            <a:endParaRPr kumimoji="1" lang="ja-JP" altLang="en-US"/>
          </a:p>
        </p:txBody>
      </p:sp>
      <p:sp>
        <p:nvSpPr>
          <p:cNvPr id="7" name="直方体 6"/>
          <p:cNvSpPr/>
          <p:nvPr/>
        </p:nvSpPr>
        <p:spPr>
          <a:xfrm>
            <a:off x="483388" y="2382556"/>
            <a:ext cx="732762" cy="720080"/>
          </a:xfrm>
          <a:prstGeom prst="cub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直方体 8"/>
          <p:cNvSpPr/>
          <p:nvPr/>
        </p:nvSpPr>
        <p:spPr>
          <a:xfrm>
            <a:off x="474878" y="3195570"/>
            <a:ext cx="741272" cy="720080"/>
          </a:xfrm>
          <a:prstGeom prst="cub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1835623" y="2524347"/>
            <a:ext cx="1638657" cy="1064445"/>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１．コードクローンメトリクス値の算出</a:t>
            </a:r>
            <a:endParaRPr kumimoji="1" lang="ja-JP" altLang="en-US" dirty="0">
              <a:solidFill>
                <a:schemeClr val="tx1"/>
              </a:solidFill>
            </a:endParaRPr>
          </a:p>
        </p:txBody>
      </p:sp>
      <p:sp>
        <p:nvSpPr>
          <p:cNvPr id="24" name="円/楕円 23"/>
          <p:cNvSpPr/>
          <p:nvPr/>
        </p:nvSpPr>
        <p:spPr>
          <a:xfrm>
            <a:off x="3655324" y="4347238"/>
            <a:ext cx="2304256" cy="8280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再利用が行われているとみなす閾値</a:t>
            </a:r>
            <a:endParaRPr kumimoji="1" lang="ja-JP" altLang="en-US" dirty="0">
              <a:solidFill>
                <a:schemeClr val="tx1"/>
              </a:solidFill>
            </a:endParaRPr>
          </a:p>
        </p:txBody>
      </p:sp>
      <p:sp>
        <p:nvSpPr>
          <p:cNvPr id="25" name="円/楕円 24"/>
          <p:cNvSpPr/>
          <p:nvPr/>
        </p:nvSpPr>
        <p:spPr>
          <a:xfrm>
            <a:off x="3655324" y="5687391"/>
            <a:ext cx="2304256" cy="8280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再利用が行われていないとみなす閾値</a:t>
            </a:r>
            <a:endParaRPr kumimoji="1" lang="ja-JP" altLang="en-US" dirty="0">
              <a:solidFill>
                <a:schemeClr val="tx1"/>
              </a:solidFill>
            </a:endParaRPr>
          </a:p>
        </p:txBody>
      </p:sp>
      <p:sp>
        <p:nvSpPr>
          <p:cNvPr id="26" name="円/楕円 25"/>
          <p:cNvSpPr/>
          <p:nvPr/>
        </p:nvSpPr>
        <p:spPr>
          <a:xfrm>
            <a:off x="3655324" y="2714310"/>
            <a:ext cx="2323030" cy="68451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コードクローンメトリクス値</a:t>
            </a:r>
            <a:endParaRPr kumimoji="1" lang="ja-JP" altLang="en-US" dirty="0">
              <a:solidFill>
                <a:schemeClr val="tx1"/>
              </a:solidFill>
            </a:endParaRPr>
          </a:p>
        </p:txBody>
      </p:sp>
      <p:cxnSp>
        <p:nvCxnSpPr>
          <p:cNvPr id="28" name="直線矢印コネクタ 27"/>
          <p:cNvCxnSpPr>
            <a:stCxn id="7" idx="5"/>
            <a:endCxn id="10" idx="1"/>
          </p:cNvCxnSpPr>
          <p:nvPr/>
        </p:nvCxnSpPr>
        <p:spPr>
          <a:xfrm>
            <a:off x="1216150" y="2652586"/>
            <a:ext cx="619473" cy="40398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a:stCxn id="9" idx="5"/>
            <a:endCxn id="10" idx="1"/>
          </p:cNvCxnSpPr>
          <p:nvPr/>
        </p:nvCxnSpPr>
        <p:spPr>
          <a:xfrm flipV="1">
            <a:off x="1216150" y="3056570"/>
            <a:ext cx="619473" cy="40903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a:stCxn id="10" idx="3"/>
            <a:endCxn id="26" idx="2"/>
          </p:cNvCxnSpPr>
          <p:nvPr/>
        </p:nvCxnSpPr>
        <p:spPr>
          <a:xfrm flipV="1">
            <a:off x="3474280" y="3056569"/>
            <a:ext cx="181044" cy="1"/>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4" name="角丸四角形 43"/>
          <p:cNvSpPr/>
          <p:nvPr/>
        </p:nvSpPr>
        <p:spPr>
          <a:xfrm>
            <a:off x="6242622" y="4282931"/>
            <a:ext cx="1152128" cy="416374"/>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２</a:t>
            </a:r>
            <a:r>
              <a:rPr kumimoji="1" lang="en-US" altLang="ja-JP" dirty="0" smtClean="0">
                <a:solidFill>
                  <a:schemeClr val="tx1"/>
                </a:solidFill>
              </a:rPr>
              <a:t>.</a:t>
            </a:r>
            <a:r>
              <a:rPr kumimoji="1" lang="ja-JP" altLang="en-US" dirty="0" smtClean="0">
                <a:solidFill>
                  <a:schemeClr val="tx1"/>
                </a:solidFill>
              </a:rPr>
              <a:t>判定</a:t>
            </a:r>
            <a:endParaRPr kumimoji="1" lang="ja-JP" altLang="en-US" dirty="0">
              <a:solidFill>
                <a:schemeClr val="tx1"/>
              </a:solidFill>
            </a:endParaRPr>
          </a:p>
        </p:txBody>
      </p:sp>
      <p:cxnSp>
        <p:nvCxnSpPr>
          <p:cNvPr id="46" name="直線矢印コネクタ 45"/>
          <p:cNvCxnSpPr>
            <a:stCxn id="26" idx="6"/>
            <a:endCxn id="44" idx="1"/>
          </p:cNvCxnSpPr>
          <p:nvPr/>
        </p:nvCxnSpPr>
        <p:spPr>
          <a:xfrm>
            <a:off x="5978354" y="3056569"/>
            <a:ext cx="264268" cy="143454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8" name="直線矢印コネクタ 47"/>
          <p:cNvCxnSpPr>
            <a:stCxn id="24" idx="6"/>
            <a:endCxn id="44" idx="1"/>
          </p:cNvCxnSpPr>
          <p:nvPr/>
        </p:nvCxnSpPr>
        <p:spPr>
          <a:xfrm flipV="1">
            <a:off x="5959580" y="4491118"/>
            <a:ext cx="283042" cy="27016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a:endCxn id="44" idx="1"/>
          </p:cNvCxnSpPr>
          <p:nvPr/>
        </p:nvCxnSpPr>
        <p:spPr>
          <a:xfrm flipV="1">
            <a:off x="5937580" y="4491118"/>
            <a:ext cx="305042" cy="161032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直線矢印コネクタ 56"/>
          <p:cNvCxnSpPr>
            <a:stCxn id="44" idx="3"/>
          </p:cNvCxnSpPr>
          <p:nvPr/>
        </p:nvCxnSpPr>
        <p:spPr>
          <a:xfrm>
            <a:off x="7394750" y="4491118"/>
            <a:ext cx="489618"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8" name="テキスト ボックス 57"/>
          <p:cNvSpPr txBox="1"/>
          <p:nvPr/>
        </p:nvSpPr>
        <p:spPr>
          <a:xfrm>
            <a:off x="7869530" y="3768499"/>
            <a:ext cx="1266693" cy="1477328"/>
          </a:xfrm>
          <a:prstGeom prst="rect">
            <a:avLst/>
          </a:prstGeom>
          <a:noFill/>
        </p:spPr>
        <p:txBody>
          <a:bodyPr wrap="none" rtlCol="0">
            <a:spAutoFit/>
          </a:bodyPr>
          <a:lstStyle/>
          <a:p>
            <a:r>
              <a:rPr lang="ja-JP" altLang="en-US" dirty="0"/>
              <a:t>再利用</a:t>
            </a:r>
            <a:r>
              <a:rPr lang="ja-JP" altLang="en-US" dirty="0" smtClean="0"/>
              <a:t>あり</a:t>
            </a:r>
            <a:endParaRPr lang="en-US" altLang="ja-JP" dirty="0" smtClean="0"/>
          </a:p>
          <a:p>
            <a:r>
              <a:rPr lang="en-US" altLang="ja-JP" dirty="0" smtClean="0"/>
              <a:t>or</a:t>
            </a:r>
          </a:p>
          <a:p>
            <a:r>
              <a:rPr kumimoji="1" lang="ja-JP" altLang="en-US" dirty="0" smtClean="0"/>
              <a:t>再利用なし</a:t>
            </a:r>
            <a:endParaRPr kumimoji="1" lang="en-US" altLang="ja-JP" dirty="0" smtClean="0"/>
          </a:p>
          <a:p>
            <a:r>
              <a:rPr lang="en-US" altLang="ja-JP" dirty="0" smtClean="0"/>
              <a:t>or</a:t>
            </a:r>
          </a:p>
          <a:p>
            <a:r>
              <a:rPr kumimoji="1" lang="ja-JP" altLang="en-US" dirty="0"/>
              <a:t>不明</a:t>
            </a:r>
            <a:endParaRPr kumimoji="1" lang="ja-JP" altLang="en-US" dirty="0"/>
          </a:p>
        </p:txBody>
      </p:sp>
      <p:sp>
        <p:nvSpPr>
          <p:cNvPr id="59" name="テキスト ボックス 58"/>
          <p:cNvSpPr txBox="1"/>
          <p:nvPr/>
        </p:nvSpPr>
        <p:spPr>
          <a:xfrm>
            <a:off x="7948878" y="3169998"/>
            <a:ext cx="1107996" cy="369332"/>
          </a:xfrm>
          <a:prstGeom prst="rect">
            <a:avLst/>
          </a:prstGeom>
          <a:noFill/>
        </p:spPr>
        <p:txBody>
          <a:bodyPr wrap="none" rtlCol="0">
            <a:spAutoFit/>
          </a:bodyPr>
          <a:lstStyle/>
          <a:p>
            <a:r>
              <a:rPr lang="ja-JP" altLang="en-US" dirty="0"/>
              <a:t>判定結果</a:t>
            </a:r>
            <a:endParaRPr kumimoji="1" lang="ja-JP" altLang="en-US" dirty="0"/>
          </a:p>
        </p:txBody>
      </p:sp>
      <p:sp>
        <p:nvSpPr>
          <p:cNvPr id="60" name="テキスト ボックス 59"/>
          <p:cNvSpPr txBox="1"/>
          <p:nvPr/>
        </p:nvSpPr>
        <p:spPr>
          <a:xfrm>
            <a:off x="93422" y="1730308"/>
            <a:ext cx="1763624" cy="646331"/>
          </a:xfrm>
          <a:prstGeom prst="rect">
            <a:avLst/>
          </a:prstGeom>
          <a:noFill/>
        </p:spPr>
        <p:txBody>
          <a:bodyPr wrap="none" rtlCol="0">
            <a:spAutoFit/>
          </a:bodyPr>
          <a:lstStyle/>
          <a:p>
            <a:r>
              <a:rPr kumimoji="1" lang="ja-JP" altLang="en-US" dirty="0" smtClean="0"/>
              <a:t>判定対象の</a:t>
            </a:r>
            <a:r>
              <a:rPr kumimoji="1" lang="en-US" altLang="ja-JP" dirty="0" smtClean="0"/>
              <a:t/>
            </a:r>
            <a:br>
              <a:rPr kumimoji="1" lang="en-US" altLang="ja-JP" dirty="0" smtClean="0"/>
            </a:br>
            <a:r>
              <a:rPr kumimoji="1" lang="ja-JP" altLang="en-US" dirty="0" smtClean="0"/>
              <a:t>ソフトウェアの組</a:t>
            </a:r>
            <a:endParaRPr kumimoji="1" lang="ja-JP" altLang="en-US" dirty="0"/>
          </a:p>
        </p:txBody>
      </p:sp>
    </p:spTree>
    <p:extLst>
      <p:ext uri="{BB962C8B-B14F-4D97-AF65-F5344CB8AC3E}">
        <p14:creationId xmlns:p14="http://schemas.microsoft.com/office/powerpoint/2010/main" val="142616262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判定方法</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34</a:t>
            </a:fld>
            <a:endParaRPr kumimoji="1" lang="ja-JP" altLang="en-US"/>
          </a:p>
        </p:txBody>
      </p:sp>
      <p:sp>
        <p:nvSpPr>
          <p:cNvPr id="7" name="テキスト ボックス 21"/>
          <p:cNvSpPr txBox="1">
            <a:spLocks noChangeArrowheads="1"/>
          </p:cNvSpPr>
          <p:nvPr/>
        </p:nvSpPr>
        <p:spPr bwMode="auto">
          <a:xfrm>
            <a:off x="4950797" y="5699468"/>
            <a:ext cx="2857520" cy="369332"/>
          </a:xfrm>
          <a:prstGeom prst="rect">
            <a:avLst/>
          </a:prstGeom>
          <a:noFill/>
          <a:ln w="9525">
            <a:noFill/>
            <a:miter lim="800000"/>
            <a:headEnd/>
            <a:tailEnd/>
          </a:ln>
        </p:spPr>
        <p:txBody>
          <a:bodyPr wrap="square">
            <a:spAutoFit/>
          </a:bodyPr>
          <a:lstStyle/>
          <a:p>
            <a:r>
              <a:rPr lang="en-US" altLang="ja-JP" b="1" dirty="0"/>
              <a:t>(</a:t>
            </a:r>
            <a:r>
              <a:rPr lang="ja-JP" altLang="en-US" b="1" dirty="0"/>
              <a:t>例：</a:t>
            </a:r>
            <a:r>
              <a:rPr lang="ja-JP" altLang="en-US" b="1" dirty="0" smtClean="0"/>
              <a:t>最大</a:t>
            </a:r>
            <a:r>
              <a:rPr lang="ja-JP" altLang="en-US" b="1" dirty="0"/>
              <a:t>コード</a:t>
            </a:r>
            <a:r>
              <a:rPr lang="ja-JP" altLang="en-US" b="1" dirty="0" smtClean="0"/>
              <a:t>クローン</a:t>
            </a:r>
            <a:r>
              <a:rPr lang="ja-JP" altLang="en-US" b="1" dirty="0"/>
              <a:t>長</a:t>
            </a:r>
            <a:r>
              <a:rPr lang="en-US" altLang="ja-JP" b="1" dirty="0"/>
              <a:t>)</a:t>
            </a:r>
            <a:endParaRPr lang="ja-JP" altLang="en-US" b="1" dirty="0"/>
          </a:p>
        </p:txBody>
      </p:sp>
      <p:graphicFrame>
        <p:nvGraphicFramePr>
          <p:cNvPr id="8" name="グラフ 7"/>
          <p:cNvGraphicFramePr/>
          <p:nvPr>
            <p:extLst>
              <p:ext uri="{D42A27DB-BD31-4B8C-83A1-F6EECF244321}">
                <p14:modId xmlns:p14="http://schemas.microsoft.com/office/powerpoint/2010/main" val="2340287080"/>
              </p:ext>
            </p:extLst>
          </p:nvPr>
        </p:nvGraphicFramePr>
        <p:xfrm>
          <a:off x="269226" y="1737040"/>
          <a:ext cx="8572560" cy="4357718"/>
        </p:xfrm>
        <a:graphic>
          <a:graphicData uri="http://schemas.openxmlformats.org/drawingml/2006/chart">
            <c:chart xmlns:c="http://schemas.openxmlformats.org/drawingml/2006/chart" xmlns:r="http://schemas.openxmlformats.org/officeDocument/2006/relationships" r:id="rId2"/>
          </a:graphicData>
        </a:graphic>
      </p:graphicFrame>
      <p:sp>
        <p:nvSpPr>
          <p:cNvPr id="9" name="角丸四角形 8"/>
          <p:cNvSpPr/>
          <p:nvPr/>
        </p:nvSpPr>
        <p:spPr>
          <a:xfrm>
            <a:off x="6127131" y="5094611"/>
            <a:ext cx="428625" cy="571519"/>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cxnSp>
        <p:nvCxnSpPr>
          <p:cNvPr id="10" name="直線コネクタ 9"/>
          <p:cNvCxnSpPr>
            <a:endCxn id="9" idx="0"/>
          </p:cNvCxnSpPr>
          <p:nvPr/>
        </p:nvCxnSpPr>
        <p:spPr>
          <a:xfrm rot="5400000">
            <a:off x="4734101" y="3487267"/>
            <a:ext cx="3214688" cy="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角丸四角形 10"/>
          <p:cNvSpPr/>
          <p:nvPr/>
        </p:nvSpPr>
        <p:spPr>
          <a:xfrm>
            <a:off x="3306144" y="5094611"/>
            <a:ext cx="463550" cy="571519"/>
          </a:xfrm>
          <a:prstGeom prst="roundRect">
            <a:avLst/>
          </a:prstGeom>
          <a:noFill/>
          <a:ln w="38100">
            <a:solidFill>
              <a:schemeClr val="tx1"/>
            </a:solidFill>
            <a:prstDash val="sysDash"/>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cxnSp>
        <p:nvCxnSpPr>
          <p:cNvPr id="12" name="直線コネクタ 11"/>
          <p:cNvCxnSpPr>
            <a:endCxn id="11" idx="0"/>
          </p:cNvCxnSpPr>
          <p:nvPr/>
        </p:nvCxnSpPr>
        <p:spPr>
          <a:xfrm rot="5400000">
            <a:off x="1939307" y="3478536"/>
            <a:ext cx="3214688" cy="17463"/>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3" name="右矢印 12"/>
          <p:cNvSpPr/>
          <p:nvPr/>
        </p:nvSpPr>
        <p:spPr>
          <a:xfrm>
            <a:off x="6555784" y="3094361"/>
            <a:ext cx="2000250" cy="1285875"/>
          </a:xfrm>
          <a:prstGeom prst="rightArrow">
            <a:avLst/>
          </a:prstGeom>
          <a:solidFill>
            <a:schemeClr val="tx1"/>
          </a:solidFill>
          <a:ln>
            <a:solidFill>
              <a:schemeClr val="tx1"/>
            </a:solidFill>
          </a:ln>
          <a:effectLst/>
        </p:spPr>
        <p:style>
          <a:lnRef idx="3">
            <a:schemeClr val="lt1"/>
          </a:lnRef>
          <a:fillRef idx="1">
            <a:schemeClr val="accent2"/>
          </a:fillRef>
          <a:effectRef idx="1">
            <a:schemeClr val="accent2"/>
          </a:effectRef>
          <a:fontRef idx="minor">
            <a:schemeClr val="lt1"/>
          </a:fontRef>
        </p:style>
        <p:txBody>
          <a:bodyPr anchor="ctr"/>
          <a:lstStyle/>
          <a:p>
            <a:pPr algn="ctr">
              <a:defRPr/>
            </a:pPr>
            <a:endParaRPr lang="ja-JP" altLang="en-US"/>
          </a:p>
        </p:txBody>
      </p:sp>
      <p:sp>
        <p:nvSpPr>
          <p:cNvPr id="14" name="左矢印 13"/>
          <p:cNvSpPr/>
          <p:nvPr/>
        </p:nvSpPr>
        <p:spPr>
          <a:xfrm>
            <a:off x="1269358" y="3094361"/>
            <a:ext cx="2071687" cy="1285875"/>
          </a:xfrm>
          <a:prstGeom prst="leftArrow">
            <a:avLst/>
          </a:prstGeom>
          <a:noFill/>
          <a:ln>
            <a:solidFill>
              <a:schemeClr val="tx1"/>
            </a:solidFill>
            <a:prstDash val="sysDash"/>
          </a:ln>
          <a:effectLst/>
        </p:spPr>
        <p:style>
          <a:lnRef idx="3">
            <a:schemeClr val="lt1"/>
          </a:lnRef>
          <a:fillRef idx="1">
            <a:schemeClr val="dk1"/>
          </a:fillRef>
          <a:effectRef idx="1">
            <a:schemeClr val="dk1"/>
          </a:effectRef>
          <a:fontRef idx="minor">
            <a:schemeClr val="lt1"/>
          </a:fontRef>
        </p:style>
        <p:txBody>
          <a:bodyPr anchor="ctr"/>
          <a:lstStyle/>
          <a:p>
            <a:pPr algn="ctr">
              <a:defRPr/>
            </a:pPr>
            <a:endParaRPr lang="ja-JP" altLang="en-US"/>
          </a:p>
        </p:txBody>
      </p:sp>
      <p:sp>
        <p:nvSpPr>
          <p:cNvPr id="15" name="テキスト ボックス 14"/>
          <p:cNvSpPr txBox="1">
            <a:spLocks noChangeArrowheads="1"/>
          </p:cNvSpPr>
          <p:nvPr/>
        </p:nvSpPr>
        <p:spPr bwMode="auto">
          <a:xfrm>
            <a:off x="6379557" y="4386726"/>
            <a:ext cx="2764443" cy="707886"/>
          </a:xfrm>
          <a:prstGeom prst="rect">
            <a:avLst/>
          </a:prstGeom>
          <a:solidFill>
            <a:schemeClr val="bg1"/>
          </a:solidFill>
          <a:ln w="9525">
            <a:noFill/>
            <a:miter lim="800000"/>
            <a:headEnd/>
            <a:tailEnd/>
          </a:ln>
        </p:spPr>
        <p:txBody>
          <a:bodyPr wrap="square">
            <a:spAutoFit/>
          </a:bodyPr>
          <a:lstStyle/>
          <a:p>
            <a:r>
              <a:rPr lang="ja-JP" altLang="en-US" sz="2000" dirty="0" smtClean="0"/>
              <a:t>再利用が行われているとみなせる閾値</a:t>
            </a:r>
            <a:endParaRPr lang="ja-JP" altLang="en-US" sz="2000" dirty="0"/>
          </a:p>
        </p:txBody>
      </p:sp>
      <p:sp>
        <p:nvSpPr>
          <p:cNvPr id="16" name="テキスト ボックス 15"/>
          <p:cNvSpPr txBox="1">
            <a:spLocks noChangeArrowheads="1"/>
          </p:cNvSpPr>
          <p:nvPr/>
        </p:nvSpPr>
        <p:spPr bwMode="auto">
          <a:xfrm>
            <a:off x="546665" y="4380236"/>
            <a:ext cx="2928935" cy="707886"/>
          </a:xfrm>
          <a:prstGeom prst="rect">
            <a:avLst/>
          </a:prstGeom>
          <a:solidFill>
            <a:schemeClr val="bg1"/>
          </a:solidFill>
          <a:ln w="9525">
            <a:noFill/>
            <a:miter lim="800000"/>
            <a:headEnd/>
            <a:tailEnd/>
          </a:ln>
        </p:spPr>
        <p:txBody>
          <a:bodyPr wrap="square">
            <a:spAutoFit/>
          </a:bodyPr>
          <a:lstStyle/>
          <a:p>
            <a:r>
              <a:rPr lang="ja-JP" altLang="en-US" sz="2000" dirty="0" smtClean="0"/>
              <a:t>再利用が行われていないとみなす閾値</a:t>
            </a:r>
            <a:endParaRPr lang="ja-JP" altLang="en-US" sz="2000" dirty="0"/>
          </a:p>
        </p:txBody>
      </p:sp>
      <p:sp>
        <p:nvSpPr>
          <p:cNvPr id="17" name="テキスト ボックス 16"/>
          <p:cNvSpPr txBox="1"/>
          <p:nvPr/>
        </p:nvSpPr>
        <p:spPr>
          <a:xfrm>
            <a:off x="6127131" y="2009112"/>
            <a:ext cx="2745921" cy="70788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wrap="square">
            <a:spAutoFit/>
          </a:bodyPr>
          <a:lstStyle/>
          <a:p>
            <a:pPr>
              <a:defRPr/>
            </a:pPr>
            <a:r>
              <a:rPr lang="ja-JP" altLang="en-US" sz="2000" dirty="0" smtClean="0"/>
              <a:t>ソフトウェアの間では</a:t>
            </a:r>
            <a:endParaRPr lang="en-US" altLang="ja-JP" sz="2000" dirty="0" smtClean="0"/>
          </a:p>
          <a:p>
            <a:pPr>
              <a:defRPr/>
            </a:pPr>
            <a:r>
              <a:rPr lang="ja-JP" altLang="en-US" sz="2000" dirty="0"/>
              <a:t>再利用が行われている</a:t>
            </a:r>
          </a:p>
        </p:txBody>
      </p:sp>
      <p:sp>
        <p:nvSpPr>
          <p:cNvPr id="18" name="テキスト ボックス 17"/>
          <p:cNvSpPr txBox="1"/>
          <p:nvPr/>
        </p:nvSpPr>
        <p:spPr>
          <a:xfrm>
            <a:off x="784168" y="2045344"/>
            <a:ext cx="2985526" cy="707886"/>
          </a:xfrm>
          <a:prstGeom prst="rect">
            <a:avLst/>
          </a:prstGeom>
          <a:ln>
            <a:solidFill>
              <a:schemeClr val="tx1"/>
            </a:solidFill>
            <a:prstDash val="sysDash"/>
          </a:ln>
        </p:spPr>
        <p:style>
          <a:lnRef idx="2">
            <a:schemeClr val="accent6"/>
          </a:lnRef>
          <a:fillRef idx="1">
            <a:schemeClr val="lt1"/>
          </a:fillRef>
          <a:effectRef idx="0">
            <a:schemeClr val="accent6"/>
          </a:effectRef>
          <a:fontRef idx="minor">
            <a:schemeClr val="dk1"/>
          </a:fontRef>
        </p:style>
        <p:txBody>
          <a:bodyPr wrap="square">
            <a:spAutoFit/>
          </a:bodyPr>
          <a:lstStyle/>
          <a:p>
            <a:pPr>
              <a:defRPr/>
            </a:pPr>
            <a:r>
              <a:rPr lang="ja-JP" altLang="en-US" sz="2000" dirty="0" smtClean="0"/>
              <a:t>ソフトウェアの間では</a:t>
            </a:r>
            <a:r>
              <a:rPr lang="en-US" altLang="ja-JP" sz="2000" dirty="0" smtClean="0"/>
              <a:t/>
            </a:r>
            <a:br>
              <a:rPr lang="en-US" altLang="ja-JP" sz="2000" dirty="0" smtClean="0"/>
            </a:br>
            <a:r>
              <a:rPr lang="ja-JP" altLang="en-US" sz="2000" dirty="0" smtClean="0"/>
              <a:t>再利用は行われていない</a:t>
            </a:r>
            <a:endParaRPr lang="ja-JP" altLang="en-US" sz="2000" dirty="0"/>
          </a:p>
        </p:txBody>
      </p:sp>
      <p:sp>
        <p:nvSpPr>
          <p:cNvPr id="3" name="正方形/長方形 2"/>
          <p:cNvSpPr/>
          <p:nvPr/>
        </p:nvSpPr>
        <p:spPr>
          <a:xfrm>
            <a:off x="4554753" y="2204864"/>
            <a:ext cx="792088" cy="432048"/>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不明</a:t>
            </a:r>
            <a:endParaRPr kumimoji="1" lang="ja-JP" altLang="en-US" sz="2000" dirty="0">
              <a:solidFill>
                <a:schemeClr val="tx1"/>
              </a:solidFill>
            </a:endParaRPr>
          </a:p>
        </p:txBody>
      </p:sp>
    </p:spTree>
    <p:extLst>
      <p:ext uri="{BB962C8B-B14F-4D97-AF65-F5344CB8AC3E}">
        <p14:creationId xmlns:p14="http://schemas.microsoft.com/office/powerpoint/2010/main" val="18448770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正方形/長方形 118"/>
          <p:cNvSpPr/>
          <p:nvPr/>
        </p:nvSpPr>
        <p:spPr>
          <a:xfrm>
            <a:off x="3956713" y="2218353"/>
            <a:ext cx="1495378" cy="58783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直方体 108"/>
          <p:cNvSpPr/>
          <p:nvPr/>
        </p:nvSpPr>
        <p:spPr>
          <a:xfrm>
            <a:off x="846174" y="2419096"/>
            <a:ext cx="614580" cy="608076"/>
          </a:xfrm>
          <a:prstGeom prst="cub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閾値決定手法</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35</a:t>
            </a:fld>
            <a:endParaRPr kumimoji="1" lang="ja-JP" altLang="en-US"/>
          </a:p>
        </p:txBody>
      </p:sp>
      <p:sp>
        <p:nvSpPr>
          <p:cNvPr id="11" name="角丸四角形 10"/>
          <p:cNvSpPr/>
          <p:nvPr/>
        </p:nvSpPr>
        <p:spPr>
          <a:xfrm>
            <a:off x="2081105" y="2445220"/>
            <a:ext cx="1440160" cy="921181"/>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1.</a:t>
            </a:r>
            <a:r>
              <a:rPr kumimoji="1" lang="ja-JP" altLang="en-US" dirty="0" smtClean="0">
                <a:solidFill>
                  <a:schemeClr val="tx1"/>
                </a:solidFill>
              </a:rPr>
              <a:t>正解集合の作成</a:t>
            </a:r>
            <a:endParaRPr kumimoji="1" lang="ja-JP" altLang="en-US" dirty="0">
              <a:solidFill>
                <a:schemeClr val="tx1"/>
              </a:solidFill>
            </a:endParaRPr>
          </a:p>
        </p:txBody>
      </p:sp>
      <p:sp>
        <p:nvSpPr>
          <p:cNvPr id="14" name="角丸四角形 13"/>
          <p:cNvSpPr/>
          <p:nvPr/>
        </p:nvSpPr>
        <p:spPr>
          <a:xfrm>
            <a:off x="1010116" y="4945585"/>
            <a:ext cx="1975740" cy="936104"/>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２．コードクローンメトリクス値の算出</a:t>
            </a:r>
            <a:endParaRPr kumimoji="1" lang="ja-JP" altLang="en-US" dirty="0">
              <a:solidFill>
                <a:schemeClr val="tx1"/>
              </a:solidFill>
            </a:endParaRPr>
          </a:p>
        </p:txBody>
      </p:sp>
      <p:cxnSp>
        <p:nvCxnSpPr>
          <p:cNvPr id="18" name="直線矢印コネクタ 17"/>
          <p:cNvCxnSpPr>
            <a:stCxn id="11" idx="3"/>
          </p:cNvCxnSpPr>
          <p:nvPr/>
        </p:nvCxnSpPr>
        <p:spPr>
          <a:xfrm flipV="1">
            <a:off x="3521265" y="2251800"/>
            <a:ext cx="487030" cy="654011"/>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11" idx="3"/>
          </p:cNvCxnSpPr>
          <p:nvPr/>
        </p:nvCxnSpPr>
        <p:spPr>
          <a:xfrm>
            <a:off x="3521265" y="2905811"/>
            <a:ext cx="450806" cy="51252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角丸四角形 22"/>
          <p:cNvSpPr/>
          <p:nvPr/>
        </p:nvSpPr>
        <p:spPr>
          <a:xfrm>
            <a:off x="6330325" y="2192913"/>
            <a:ext cx="1266011" cy="936104"/>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3.</a:t>
            </a:r>
            <a:r>
              <a:rPr kumimoji="1" lang="ja-JP" altLang="en-US" dirty="0" smtClean="0">
                <a:solidFill>
                  <a:schemeClr val="tx1"/>
                </a:solidFill>
              </a:rPr>
              <a:t>閾値の算出</a:t>
            </a:r>
            <a:endParaRPr kumimoji="1" lang="ja-JP" altLang="en-US" dirty="0">
              <a:solidFill>
                <a:schemeClr val="tx1"/>
              </a:solidFill>
            </a:endParaRPr>
          </a:p>
        </p:txBody>
      </p:sp>
      <p:cxnSp>
        <p:nvCxnSpPr>
          <p:cNvPr id="25" name="直線矢印コネクタ 24"/>
          <p:cNvCxnSpPr>
            <a:endCxn id="14" idx="0"/>
          </p:cNvCxnSpPr>
          <p:nvPr/>
        </p:nvCxnSpPr>
        <p:spPr>
          <a:xfrm>
            <a:off x="1010116" y="3707070"/>
            <a:ext cx="987870" cy="123851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5" name="円/楕円 74"/>
          <p:cNvSpPr/>
          <p:nvPr/>
        </p:nvSpPr>
        <p:spPr>
          <a:xfrm>
            <a:off x="3437119" y="4945585"/>
            <a:ext cx="1998978" cy="93610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コードクローンメトリクス値</a:t>
            </a:r>
            <a:endParaRPr kumimoji="1" lang="ja-JP" altLang="en-US" dirty="0">
              <a:solidFill>
                <a:schemeClr val="tx1"/>
              </a:solidFill>
            </a:endParaRPr>
          </a:p>
        </p:txBody>
      </p:sp>
      <p:sp>
        <p:nvSpPr>
          <p:cNvPr id="101" name="直方体 100"/>
          <p:cNvSpPr/>
          <p:nvPr/>
        </p:nvSpPr>
        <p:spPr>
          <a:xfrm>
            <a:off x="231594" y="2426202"/>
            <a:ext cx="614580" cy="608076"/>
          </a:xfrm>
          <a:prstGeom prst="cub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直方体 107"/>
          <p:cNvSpPr/>
          <p:nvPr/>
        </p:nvSpPr>
        <p:spPr>
          <a:xfrm>
            <a:off x="436576" y="2682463"/>
            <a:ext cx="614580" cy="608076"/>
          </a:xfrm>
          <a:prstGeom prst="cub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直方体 109"/>
          <p:cNvSpPr/>
          <p:nvPr/>
        </p:nvSpPr>
        <p:spPr>
          <a:xfrm>
            <a:off x="1112790" y="2682463"/>
            <a:ext cx="614580" cy="608076"/>
          </a:xfrm>
          <a:prstGeom prst="cub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直方体 110"/>
          <p:cNvSpPr/>
          <p:nvPr/>
        </p:nvSpPr>
        <p:spPr>
          <a:xfrm>
            <a:off x="129286" y="2965801"/>
            <a:ext cx="614580" cy="608076"/>
          </a:xfrm>
          <a:prstGeom prst="cub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直方体 111"/>
          <p:cNvSpPr/>
          <p:nvPr/>
        </p:nvSpPr>
        <p:spPr>
          <a:xfrm>
            <a:off x="805500" y="2938724"/>
            <a:ext cx="614580" cy="608076"/>
          </a:xfrm>
          <a:prstGeom prst="cub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 name="テキスト ボックス 112"/>
          <p:cNvSpPr txBox="1"/>
          <p:nvPr/>
        </p:nvSpPr>
        <p:spPr>
          <a:xfrm>
            <a:off x="129286" y="1988840"/>
            <a:ext cx="2456122" cy="369332"/>
          </a:xfrm>
          <a:prstGeom prst="rect">
            <a:avLst/>
          </a:prstGeom>
          <a:noFill/>
        </p:spPr>
        <p:txBody>
          <a:bodyPr wrap="none" rtlCol="0">
            <a:spAutoFit/>
          </a:bodyPr>
          <a:lstStyle/>
          <a:p>
            <a:r>
              <a:rPr kumimoji="1" lang="ja-JP" altLang="en-US" dirty="0" smtClean="0"/>
              <a:t>ソフトウェアの組の集合</a:t>
            </a:r>
            <a:endParaRPr kumimoji="1" lang="ja-JP" altLang="en-US" dirty="0"/>
          </a:p>
        </p:txBody>
      </p:sp>
      <p:cxnSp>
        <p:nvCxnSpPr>
          <p:cNvPr id="115" name="直線矢印コネクタ 114"/>
          <p:cNvCxnSpPr>
            <a:endCxn id="11" idx="1"/>
          </p:cNvCxnSpPr>
          <p:nvPr/>
        </p:nvCxnSpPr>
        <p:spPr>
          <a:xfrm flipV="1">
            <a:off x="1892910" y="2905811"/>
            <a:ext cx="188195" cy="3291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7" name="直方体 116"/>
          <p:cNvSpPr/>
          <p:nvPr/>
        </p:nvSpPr>
        <p:spPr>
          <a:xfrm>
            <a:off x="4028417" y="2245432"/>
            <a:ext cx="614580" cy="562773"/>
          </a:xfrm>
          <a:prstGeom prst="cub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8" name="直方体 117"/>
          <p:cNvSpPr/>
          <p:nvPr/>
        </p:nvSpPr>
        <p:spPr>
          <a:xfrm>
            <a:off x="4704631" y="2218354"/>
            <a:ext cx="614580" cy="587833"/>
          </a:xfrm>
          <a:prstGeom prst="cub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2" name="正方形/長方形 121"/>
          <p:cNvSpPr/>
          <p:nvPr/>
        </p:nvSpPr>
        <p:spPr>
          <a:xfrm>
            <a:off x="4109113" y="2370753"/>
            <a:ext cx="1495378" cy="58783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3" name="直方体 122"/>
          <p:cNvSpPr/>
          <p:nvPr/>
        </p:nvSpPr>
        <p:spPr>
          <a:xfrm>
            <a:off x="4180817" y="2397832"/>
            <a:ext cx="614580" cy="562773"/>
          </a:xfrm>
          <a:prstGeom prst="cub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4" name="直方体 123"/>
          <p:cNvSpPr/>
          <p:nvPr/>
        </p:nvSpPr>
        <p:spPr>
          <a:xfrm>
            <a:off x="4857031" y="2370754"/>
            <a:ext cx="614580" cy="587833"/>
          </a:xfrm>
          <a:prstGeom prst="cub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5" name="正方形/長方形 124"/>
          <p:cNvSpPr/>
          <p:nvPr/>
        </p:nvSpPr>
        <p:spPr>
          <a:xfrm>
            <a:off x="4261513" y="2523153"/>
            <a:ext cx="1495378" cy="58783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6" name="直方体 125"/>
          <p:cNvSpPr/>
          <p:nvPr/>
        </p:nvSpPr>
        <p:spPr>
          <a:xfrm>
            <a:off x="4333217" y="2550232"/>
            <a:ext cx="614580" cy="562773"/>
          </a:xfrm>
          <a:prstGeom prst="cub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7" name="直方体 126"/>
          <p:cNvSpPr/>
          <p:nvPr/>
        </p:nvSpPr>
        <p:spPr>
          <a:xfrm>
            <a:off x="5009431" y="2523154"/>
            <a:ext cx="614580" cy="587833"/>
          </a:xfrm>
          <a:prstGeom prst="cub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8" name="テキスト ボックス 127"/>
          <p:cNvSpPr txBox="1"/>
          <p:nvPr/>
        </p:nvSpPr>
        <p:spPr>
          <a:xfrm>
            <a:off x="3717865" y="1572023"/>
            <a:ext cx="2217274" cy="646331"/>
          </a:xfrm>
          <a:prstGeom prst="rect">
            <a:avLst/>
          </a:prstGeom>
          <a:noFill/>
        </p:spPr>
        <p:txBody>
          <a:bodyPr wrap="none" rtlCol="0">
            <a:spAutoFit/>
          </a:bodyPr>
          <a:lstStyle/>
          <a:p>
            <a:r>
              <a:rPr kumimoji="1" lang="ja-JP" altLang="en-US" dirty="0" smtClean="0"/>
              <a:t>再利用がある場合の</a:t>
            </a:r>
            <a:endParaRPr kumimoji="1" lang="en-US" altLang="ja-JP" dirty="0" smtClean="0"/>
          </a:p>
          <a:p>
            <a:r>
              <a:rPr lang="ja-JP" altLang="en-US" dirty="0"/>
              <a:t>正解集合</a:t>
            </a:r>
            <a:endParaRPr kumimoji="1" lang="ja-JP" altLang="en-US" dirty="0"/>
          </a:p>
        </p:txBody>
      </p:sp>
      <p:sp>
        <p:nvSpPr>
          <p:cNvPr id="129" name="正方形/長方形 128"/>
          <p:cNvSpPr/>
          <p:nvPr/>
        </p:nvSpPr>
        <p:spPr>
          <a:xfrm>
            <a:off x="3956713" y="3343839"/>
            <a:ext cx="1495378" cy="58783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0" name="直方体 129"/>
          <p:cNvSpPr/>
          <p:nvPr/>
        </p:nvSpPr>
        <p:spPr>
          <a:xfrm>
            <a:off x="4028417" y="3370918"/>
            <a:ext cx="614580" cy="562773"/>
          </a:xfrm>
          <a:prstGeom prst="cub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1" name="直方体 130"/>
          <p:cNvSpPr/>
          <p:nvPr/>
        </p:nvSpPr>
        <p:spPr>
          <a:xfrm>
            <a:off x="4704631" y="3343840"/>
            <a:ext cx="614580" cy="587833"/>
          </a:xfrm>
          <a:prstGeom prst="cub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5" name="正方形/長方形 134"/>
          <p:cNvSpPr/>
          <p:nvPr/>
        </p:nvSpPr>
        <p:spPr>
          <a:xfrm>
            <a:off x="4153805" y="3523030"/>
            <a:ext cx="1495378" cy="58783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6" name="直方体 135"/>
          <p:cNvSpPr/>
          <p:nvPr/>
        </p:nvSpPr>
        <p:spPr>
          <a:xfrm>
            <a:off x="4225509" y="3550109"/>
            <a:ext cx="614580" cy="562773"/>
          </a:xfrm>
          <a:prstGeom prst="cub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7" name="直方体 136"/>
          <p:cNvSpPr/>
          <p:nvPr/>
        </p:nvSpPr>
        <p:spPr>
          <a:xfrm>
            <a:off x="4901723" y="3523031"/>
            <a:ext cx="614580" cy="587833"/>
          </a:xfrm>
          <a:prstGeom prst="cub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2" name="正方形/長方形 131"/>
          <p:cNvSpPr/>
          <p:nvPr/>
        </p:nvSpPr>
        <p:spPr>
          <a:xfrm>
            <a:off x="4352279" y="3683754"/>
            <a:ext cx="1495378" cy="58783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3" name="直方体 132"/>
          <p:cNvSpPr/>
          <p:nvPr/>
        </p:nvSpPr>
        <p:spPr>
          <a:xfrm>
            <a:off x="4423983" y="3710833"/>
            <a:ext cx="614580" cy="562773"/>
          </a:xfrm>
          <a:prstGeom prst="cub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4" name="直方体 133"/>
          <p:cNvSpPr/>
          <p:nvPr/>
        </p:nvSpPr>
        <p:spPr>
          <a:xfrm>
            <a:off x="5100197" y="3683755"/>
            <a:ext cx="614580" cy="587833"/>
          </a:xfrm>
          <a:prstGeom prst="cub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8" name="テキスト ボックス 137"/>
          <p:cNvSpPr txBox="1"/>
          <p:nvPr/>
        </p:nvSpPr>
        <p:spPr>
          <a:xfrm>
            <a:off x="3656319" y="4349414"/>
            <a:ext cx="2226892" cy="646331"/>
          </a:xfrm>
          <a:prstGeom prst="rect">
            <a:avLst/>
          </a:prstGeom>
          <a:noFill/>
        </p:spPr>
        <p:txBody>
          <a:bodyPr wrap="none" rtlCol="0">
            <a:spAutoFit/>
          </a:bodyPr>
          <a:lstStyle/>
          <a:p>
            <a:r>
              <a:rPr kumimoji="1" lang="ja-JP" altLang="en-US" dirty="0" smtClean="0"/>
              <a:t>再利用がない場合の</a:t>
            </a:r>
            <a:endParaRPr kumimoji="1" lang="en-US" altLang="ja-JP" dirty="0" smtClean="0"/>
          </a:p>
          <a:p>
            <a:r>
              <a:rPr lang="ja-JP" altLang="en-US" dirty="0"/>
              <a:t>正解集合</a:t>
            </a:r>
            <a:endParaRPr kumimoji="1" lang="ja-JP" altLang="en-US" dirty="0"/>
          </a:p>
        </p:txBody>
      </p:sp>
      <p:cxnSp>
        <p:nvCxnSpPr>
          <p:cNvPr id="143" name="直線矢印コネクタ 142"/>
          <p:cNvCxnSpPr>
            <a:stCxn id="14" idx="3"/>
            <a:endCxn id="75" idx="2"/>
          </p:cNvCxnSpPr>
          <p:nvPr/>
        </p:nvCxnSpPr>
        <p:spPr>
          <a:xfrm>
            <a:off x="2985856" y="5413637"/>
            <a:ext cx="451263"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6" name="円/楕円 145"/>
          <p:cNvSpPr/>
          <p:nvPr/>
        </p:nvSpPr>
        <p:spPr>
          <a:xfrm>
            <a:off x="7890374" y="1792135"/>
            <a:ext cx="1261174" cy="125392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再利用ありとみなす</a:t>
            </a:r>
            <a:endParaRPr kumimoji="1" lang="en-US" altLang="ja-JP" dirty="0" smtClean="0">
              <a:solidFill>
                <a:schemeClr val="tx1"/>
              </a:solidFill>
            </a:endParaRPr>
          </a:p>
          <a:p>
            <a:pPr algn="ctr"/>
            <a:r>
              <a:rPr kumimoji="1" lang="ja-JP" altLang="en-US" dirty="0" smtClean="0">
                <a:solidFill>
                  <a:schemeClr val="tx1"/>
                </a:solidFill>
              </a:rPr>
              <a:t>閾値</a:t>
            </a:r>
            <a:endParaRPr kumimoji="1" lang="ja-JP" altLang="en-US" dirty="0">
              <a:solidFill>
                <a:schemeClr val="tx1"/>
              </a:solidFill>
            </a:endParaRPr>
          </a:p>
        </p:txBody>
      </p:sp>
      <p:cxnSp>
        <p:nvCxnSpPr>
          <p:cNvPr id="152" name="直線矢印コネクタ 151"/>
          <p:cNvCxnSpPr>
            <a:stCxn id="23" idx="3"/>
            <a:endCxn id="146" idx="2"/>
          </p:cNvCxnSpPr>
          <p:nvPr/>
        </p:nvCxnSpPr>
        <p:spPr>
          <a:xfrm flipV="1">
            <a:off x="7596336" y="2419096"/>
            <a:ext cx="294038" cy="24186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9" name="角丸四角形 48"/>
          <p:cNvSpPr/>
          <p:nvPr/>
        </p:nvSpPr>
        <p:spPr>
          <a:xfrm>
            <a:off x="6353613" y="3337731"/>
            <a:ext cx="1242723" cy="936104"/>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3.</a:t>
            </a:r>
            <a:r>
              <a:rPr kumimoji="1" lang="ja-JP" altLang="en-US" dirty="0" smtClean="0">
                <a:solidFill>
                  <a:schemeClr val="tx1"/>
                </a:solidFill>
              </a:rPr>
              <a:t>閾値の算出</a:t>
            </a:r>
            <a:endParaRPr kumimoji="1" lang="ja-JP" altLang="en-US" dirty="0">
              <a:solidFill>
                <a:schemeClr val="tx1"/>
              </a:solidFill>
            </a:endParaRPr>
          </a:p>
        </p:txBody>
      </p:sp>
      <p:cxnSp>
        <p:nvCxnSpPr>
          <p:cNvPr id="9" name="カギ線コネクタ 8"/>
          <p:cNvCxnSpPr>
            <a:stCxn id="75" idx="6"/>
            <a:endCxn id="49" idx="1"/>
          </p:cNvCxnSpPr>
          <p:nvPr/>
        </p:nvCxnSpPr>
        <p:spPr>
          <a:xfrm flipV="1">
            <a:off x="5436097" y="3805783"/>
            <a:ext cx="917516" cy="1607854"/>
          </a:xfrm>
          <a:prstGeom prst="bentConnector3">
            <a:avLst>
              <a:gd name="adj1" fmla="val 74056"/>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カギ線コネクタ 12"/>
          <p:cNvCxnSpPr>
            <a:stCxn id="75" idx="6"/>
            <a:endCxn id="23" idx="1"/>
          </p:cNvCxnSpPr>
          <p:nvPr/>
        </p:nvCxnSpPr>
        <p:spPr>
          <a:xfrm flipV="1">
            <a:off x="5436097" y="2660965"/>
            <a:ext cx="894228" cy="2752672"/>
          </a:xfrm>
          <a:prstGeom prst="bentConnector3">
            <a:avLst>
              <a:gd name="adj1" fmla="val 60578"/>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2" name="円/楕円 61"/>
          <p:cNvSpPr/>
          <p:nvPr/>
        </p:nvSpPr>
        <p:spPr>
          <a:xfrm>
            <a:off x="7890374" y="3511866"/>
            <a:ext cx="1253626" cy="109784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再利用なしとみなす</a:t>
            </a:r>
            <a:endParaRPr kumimoji="1" lang="en-US" altLang="ja-JP" dirty="0" smtClean="0">
              <a:solidFill>
                <a:schemeClr val="tx1"/>
              </a:solidFill>
            </a:endParaRPr>
          </a:p>
          <a:p>
            <a:pPr algn="ctr"/>
            <a:r>
              <a:rPr lang="ja-JP" altLang="en-US" dirty="0">
                <a:solidFill>
                  <a:schemeClr val="tx1"/>
                </a:solidFill>
              </a:rPr>
              <a:t>閾値</a:t>
            </a:r>
            <a:endParaRPr kumimoji="1" lang="ja-JP" altLang="en-US" dirty="0">
              <a:solidFill>
                <a:schemeClr val="tx1"/>
              </a:solidFill>
            </a:endParaRPr>
          </a:p>
        </p:txBody>
      </p:sp>
      <p:cxnSp>
        <p:nvCxnSpPr>
          <p:cNvPr id="29" name="直線矢印コネクタ 28"/>
          <p:cNvCxnSpPr>
            <a:stCxn id="125" idx="3"/>
          </p:cNvCxnSpPr>
          <p:nvPr/>
        </p:nvCxnSpPr>
        <p:spPr>
          <a:xfrm flipV="1">
            <a:off x="5756891" y="2817070"/>
            <a:ext cx="531322" cy="1"/>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a:stCxn id="132" idx="3"/>
          </p:cNvCxnSpPr>
          <p:nvPr/>
        </p:nvCxnSpPr>
        <p:spPr>
          <a:xfrm>
            <a:off x="5847657" y="3977672"/>
            <a:ext cx="505956" cy="1454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a:stCxn id="49" idx="3"/>
            <a:endCxn id="62" idx="2"/>
          </p:cNvCxnSpPr>
          <p:nvPr/>
        </p:nvCxnSpPr>
        <p:spPr>
          <a:xfrm>
            <a:off x="7596336" y="3805783"/>
            <a:ext cx="294038" cy="25500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906168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閾値の算出</a:t>
            </a:r>
            <a:endParaRPr lang="ja-JP" altLang="en-US" dirty="0"/>
          </a:p>
        </p:txBody>
      </p:sp>
      <p:sp>
        <p:nvSpPr>
          <p:cNvPr id="77" name="コンテンツ プレースホルダー 76"/>
          <p:cNvSpPr>
            <a:spLocks noGrp="1"/>
          </p:cNvSpPr>
          <p:nvPr>
            <p:ph idx="1"/>
          </p:nvPr>
        </p:nvSpPr>
        <p:spPr>
          <a:xfrm>
            <a:off x="457200" y="1600201"/>
            <a:ext cx="8229600" cy="1504770"/>
          </a:xfrm>
        </p:spPr>
        <p:txBody>
          <a:bodyPr>
            <a:normAutofit fontScale="70000" lnSpcReduction="20000"/>
          </a:bodyPr>
          <a:lstStyle/>
          <a:p>
            <a:r>
              <a:rPr kumimoji="1" lang="ja-JP" altLang="en-US" dirty="0" smtClean="0"/>
              <a:t>各正解集合と各ソフトウェアの組のクローンメトリクス値から，適合率を算出する</a:t>
            </a:r>
            <a:endParaRPr kumimoji="1" lang="en-US" altLang="ja-JP" dirty="0" smtClean="0"/>
          </a:p>
          <a:p>
            <a:pPr lvl="1"/>
            <a:r>
              <a:rPr kumimoji="1" lang="ja-JP" altLang="en-US" dirty="0" smtClean="0"/>
              <a:t>適合率：検出した組のうち，正解集合に含まれる組が占める割合</a:t>
            </a:r>
          </a:p>
          <a:p>
            <a:r>
              <a:rPr lang="ja-JP" altLang="en-US" dirty="0" smtClean="0"/>
              <a:t>適合率</a:t>
            </a:r>
            <a:r>
              <a:rPr lang="ja-JP" altLang="en-US" dirty="0" smtClean="0"/>
              <a:t>が</a:t>
            </a:r>
            <a:r>
              <a:rPr lang="en-US" altLang="ja-JP" dirty="0" smtClean="0"/>
              <a:t>1</a:t>
            </a:r>
            <a:r>
              <a:rPr lang="ja-JP" altLang="en-US" dirty="0" smtClean="0"/>
              <a:t>になる定義域から閾値を決定</a:t>
            </a:r>
            <a:r>
              <a:rPr lang="ja-JP" altLang="en-US" dirty="0" smtClean="0"/>
              <a:t>する</a:t>
            </a:r>
            <a:endParaRPr lang="en-US" altLang="ja-JP" dirty="0" smtClean="0"/>
          </a:p>
        </p:txBody>
      </p:sp>
      <p:sp>
        <p:nvSpPr>
          <p:cNvPr id="4" name="日付プレースホルダー 3"/>
          <p:cNvSpPr>
            <a:spLocks noGrp="1"/>
          </p:cNvSpPr>
          <p:nvPr>
            <p:ph type="dt" sz="half" idx="2"/>
          </p:nvPr>
        </p:nvSpPr>
        <p:spPr/>
        <p:txBody>
          <a:bodyPr/>
          <a:lstStyle/>
          <a:p>
            <a:r>
              <a:rPr lang="en-US" altLang="ja-JP" smtClean="0"/>
              <a:t>2011/7/6-</a:t>
            </a:r>
            <a:r>
              <a:rPr lang="ja-JP" altLang="en-US" smtClean="0"/>
              <a:t>公聴会</a:t>
            </a:r>
            <a:endParaRPr lang="ja-JP" altLang="en-US"/>
          </a:p>
        </p:txBody>
      </p:sp>
      <p:sp>
        <p:nvSpPr>
          <p:cNvPr id="5" name="フッター プレースホルダー 4"/>
          <p:cNvSpPr>
            <a:spLocks noGrp="1"/>
          </p:cNvSpPr>
          <p:nvPr>
            <p:ph type="ftr" sz="quarter" idx="3"/>
          </p:nvPr>
        </p:nvSpPr>
        <p:spPr/>
        <p:txBody>
          <a:bodyPr/>
          <a:lstStyle/>
          <a:p>
            <a:r>
              <a:rPr lang="en-US" altLang="ja-JP" smtClean="0"/>
              <a:t>Yuki Manabe</a:t>
            </a:r>
            <a:endParaRPr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lang="ja-JP" altLang="en-US" smtClean="0"/>
              <a:pPr/>
              <a:t>36</a:t>
            </a:fld>
            <a:endParaRPr lang="ja-JP" altLang="en-US"/>
          </a:p>
        </p:txBody>
      </p:sp>
      <p:cxnSp>
        <p:nvCxnSpPr>
          <p:cNvPr id="20" name="直線コネクタ 19"/>
          <p:cNvCxnSpPr/>
          <p:nvPr/>
        </p:nvCxnSpPr>
        <p:spPr>
          <a:xfrm>
            <a:off x="887391" y="3104970"/>
            <a:ext cx="0" cy="1836204"/>
          </a:xfrm>
          <a:prstGeom prst="line">
            <a:avLst/>
          </a:prstGeom>
          <a:ln w="38100">
            <a:solidFill>
              <a:schemeClr val="tx1"/>
            </a:solidFill>
            <a:headEnd type="triangle"/>
            <a:tailEnd w="lg" len="med"/>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flipV="1">
            <a:off x="887391" y="4934613"/>
            <a:ext cx="4371610" cy="6563"/>
          </a:xfrm>
          <a:prstGeom prst="line">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flipV="1">
            <a:off x="887391" y="3444686"/>
            <a:ext cx="3721961" cy="1248089"/>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a:off x="4609352" y="3444685"/>
            <a:ext cx="602042"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887391" y="3444685"/>
            <a:ext cx="792088"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1679479" y="3444684"/>
            <a:ext cx="3531915" cy="1168825"/>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274883" y="3828679"/>
            <a:ext cx="461665" cy="784830"/>
          </a:xfrm>
          <a:prstGeom prst="rect">
            <a:avLst/>
          </a:prstGeom>
          <a:noFill/>
        </p:spPr>
        <p:txBody>
          <a:bodyPr vert="eaVert" wrap="none" rtlCol="0">
            <a:spAutoFit/>
          </a:bodyPr>
          <a:lstStyle/>
          <a:p>
            <a:r>
              <a:rPr kumimoji="1" lang="ja-JP" altLang="en-US" dirty="0" smtClean="0"/>
              <a:t>適合率</a:t>
            </a:r>
            <a:endParaRPr kumimoji="1" lang="ja-JP" altLang="en-US" dirty="0"/>
          </a:p>
        </p:txBody>
      </p:sp>
      <p:sp>
        <p:nvSpPr>
          <p:cNvPr id="33" name="テキスト ボックス 32"/>
          <p:cNvSpPr txBox="1"/>
          <p:nvPr/>
        </p:nvSpPr>
        <p:spPr>
          <a:xfrm>
            <a:off x="585705" y="4941174"/>
            <a:ext cx="301686" cy="369332"/>
          </a:xfrm>
          <a:prstGeom prst="rect">
            <a:avLst/>
          </a:prstGeom>
          <a:noFill/>
        </p:spPr>
        <p:txBody>
          <a:bodyPr wrap="none" rtlCol="0">
            <a:spAutoFit/>
          </a:bodyPr>
          <a:lstStyle/>
          <a:p>
            <a:r>
              <a:rPr kumimoji="1" lang="en-US" altLang="ja-JP" dirty="0" smtClean="0"/>
              <a:t>0</a:t>
            </a:r>
            <a:endParaRPr kumimoji="1" lang="ja-JP" altLang="en-US" dirty="0"/>
          </a:p>
        </p:txBody>
      </p:sp>
      <p:cxnSp>
        <p:nvCxnSpPr>
          <p:cNvPr id="35" name="直線コネクタ 34"/>
          <p:cNvCxnSpPr/>
          <p:nvPr/>
        </p:nvCxnSpPr>
        <p:spPr>
          <a:xfrm flipV="1">
            <a:off x="1679479" y="3444683"/>
            <a:ext cx="2929873" cy="3"/>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7" name="テキスト ボックス 36"/>
          <p:cNvSpPr txBox="1"/>
          <p:nvPr/>
        </p:nvSpPr>
        <p:spPr>
          <a:xfrm>
            <a:off x="283802" y="3260019"/>
            <a:ext cx="476412" cy="369332"/>
          </a:xfrm>
          <a:prstGeom prst="rect">
            <a:avLst/>
          </a:prstGeom>
          <a:noFill/>
        </p:spPr>
        <p:txBody>
          <a:bodyPr wrap="none" rtlCol="0">
            <a:spAutoFit/>
          </a:bodyPr>
          <a:lstStyle/>
          <a:p>
            <a:r>
              <a:rPr kumimoji="1" lang="en-US" altLang="ja-JP" dirty="0" smtClean="0"/>
              <a:t>1.0</a:t>
            </a:r>
            <a:endParaRPr kumimoji="1" lang="ja-JP" altLang="en-US" dirty="0"/>
          </a:p>
        </p:txBody>
      </p:sp>
      <p:cxnSp>
        <p:nvCxnSpPr>
          <p:cNvPr id="39" name="直線コネクタ 38"/>
          <p:cNvCxnSpPr/>
          <p:nvPr/>
        </p:nvCxnSpPr>
        <p:spPr>
          <a:xfrm>
            <a:off x="1679479" y="3444685"/>
            <a:ext cx="0" cy="1496489"/>
          </a:xfrm>
          <a:prstGeom prst="line">
            <a:avLst/>
          </a:prstGeom>
          <a:ln w="28575">
            <a:solidFill>
              <a:srgbClr val="FFC000"/>
            </a:solidFill>
            <a:prstDash val="dash"/>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p:nvPr/>
        </p:nvCxnSpPr>
        <p:spPr>
          <a:xfrm>
            <a:off x="4609352" y="3444683"/>
            <a:ext cx="0" cy="1455839"/>
          </a:xfrm>
          <a:prstGeom prst="line">
            <a:avLst/>
          </a:prstGeom>
          <a:ln w="28575">
            <a:solidFill>
              <a:srgbClr val="00B0F0"/>
            </a:solidFill>
            <a:prstDash val="dash"/>
          </a:ln>
        </p:spPr>
        <p:style>
          <a:lnRef idx="1">
            <a:schemeClr val="accent1"/>
          </a:lnRef>
          <a:fillRef idx="0">
            <a:schemeClr val="accent1"/>
          </a:fillRef>
          <a:effectRef idx="0">
            <a:schemeClr val="accent1"/>
          </a:effectRef>
          <a:fontRef idx="minor">
            <a:schemeClr val="tx1"/>
          </a:fontRef>
        </p:style>
      </p:cxnSp>
      <p:sp>
        <p:nvSpPr>
          <p:cNvPr id="41" name="テキスト ボックス 40"/>
          <p:cNvSpPr txBox="1"/>
          <p:nvPr/>
        </p:nvSpPr>
        <p:spPr>
          <a:xfrm>
            <a:off x="1766631" y="5006278"/>
            <a:ext cx="2670924" cy="369332"/>
          </a:xfrm>
          <a:prstGeom prst="rect">
            <a:avLst/>
          </a:prstGeom>
          <a:noFill/>
        </p:spPr>
        <p:txBody>
          <a:bodyPr wrap="none" rtlCol="0">
            <a:spAutoFit/>
          </a:bodyPr>
          <a:lstStyle/>
          <a:p>
            <a:r>
              <a:rPr lang="ja-JP" altLang="en-US" dirty="0"/>
              <a:t>コードクローンメトリクス値</a:t>
            </a:r>
            <a:endParaRPr kumimoji="1" lang="ja-JP" altLang="en-US" dirty="0"/>
          </a:p>
        </p:txBody>
      </p:sp>
      <p:sp>
        <p:nvSpPr>
          <p:cNvPr id="44" name="角丸四角形吹き出し 43"/>
          <p:cNvSpPr/>
          <p:nvPr/>
        </p:nvSpPr>
        <p:spPr>
          <a:xfrm>
            <a:off x="887391" y="5495172"/>
            <a:ext cx="1876004" cy="742146"/>
          </a:xfrm>
          <a:prstGeom prst="wedgeRoundRectCallout">
            <a:avLst>
              <a:gd name="adj1" fmla="val -6635"/>
              <a:gd name="adj2" fmla="val -118529"/>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再利用なしとみなせる閾値</a:t>
            </a:r>
            <a:endParaRPr kumimoji="1" lang="ja-JP" altLang="en-US" dirty="0">
              <a:solidFill>
                <a:schemeClr val="tx1"/>
              </a:solidFill>
            </a:endParaRPr>
          </a:p>
        </p:txBody>
      </p:sp>
      <p:sp>
        <p:nvSpPr>
          <p:cNvPr id="45" name="角丸四角形吹き出し 44"/>
          <p:cNvSpPr/>
          <p:nvPr/>
        </p:nvSpPr>
        <p:spPr>
          <a:xfrm>
            <a:off x="3972371" y="5472407"/>
            <a:ext cx="1876004" cy="742146"/>
          </a:xfrm>
          <a:prstGeom prst="wedgeRoundRectCallout">
            <a:avLst>
              <a:gd name="adj1" fmla="val -16719"/>
              <a:gd name="adj2" fmla="val -122778"/>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再利用ありとみなせる閾値</a:t>
            </a:r>
            <a:endParaRPr kumimoji="1" lang="ja-JP" altLang="en-US" dirty="0">
              <a:solidFill>
                <a:schemeClr val="tx1"/>
              </a:solidFill>
            </a:endParaRPr>
          </a:p>
        </p:txBody>
      </p:sp>
      <p:sp>
        <p:nvSpPr>
          <p:cNvPr id="71" name="テキスト ボックス 70"/>
          <p:cNvSpPr txBox="1"/>
          <p:nvPr/>
        </p:nvSpPr>
        <p:spPr>
          <a:xfrm>
            <a:off x="5881956" y="3121520"/>
            <a:ext cx="3036409" cy="646331"/>
          </a:xfrm>
          <a:prstGeom prst="rect">
            <a:avLst/>
          </a:prstGeom>
          <a:noFill/>
        </p:spPr>
        <p:txBody>
          <a:bodyPr wrap="none" rtlCol="0">
            <a:spAutoFit/>
          </a:bodyPr>
          <a:lstStyle/>
          <a:p>
            <a:r>
              <a:rPr kumimoji="1" lang="ja-JP" altLang="en-US" dirty="0" smtClean="0"/>
              <a:t>閾値を超えた組を再利用あり</a:t>
            </a:r>
            <a:endParaRPr kumimoji="1" lang="en-US" altLang="ja-JP" dirty="0" smtClean="0"/>
          </a:p>
          <a:p>
            <a:r>
              <a:rPr lang="ja-JP" altLang="en-US" dirty="0"/>
              <a:t>とみなした場合</a:t>
            </a:r>
            <a:r>
              <a:rPr lang="ja-JP" altLang="en-US" dirty="0" smtClean="0"/>
              <a:t>の適合率</a:t>
            </a:r>
            <a:endParaRPr kumimoji="1" lang="ja-JP" altLang="en-US" dirty="0"/>
          </a:p>
        </p:txBody>
      </p:sp>
      <p:sp>
        <p:nvSpPr>
          <p:cNvPr id="72" name="テキスト ボックス 71"/>
          <p:cNvSpPr txBox="1"/>
          <p:nvPr/>
        </p:nvSpPr>
        <p:spPr>
          <a:xfrm>
            <a:off x="5895581" y="4284217"/>
            <a:ext cx="3009157" cy="646331"/>
          </a:xfrm>
          <a:prstGeom prst="rect">
            <a:avLst/>
          </a:prstGeom>
          <a:noFill/>
        </p:spPr>
        <p:txBody>
          <a:bodyPr wrap="none" rtlCol="0">
            <a:spAutoFit/>
          </a:bodyPr>
          <a:lstStyle/>
          <a:p>
            <a:r>
              <a:rPr kumimoji="1" lang="ja-JP" altLang="en-US" dirty="0" smtClean="0"/>
              <a:t>閾値を下回る組を再利用なし</a:t>
            </a:r>
            <a:endParaRPr kumimoji="1" lang="en-US" altLang="ja-JP" dirty="0" smtClean="0"/>
          </a:p>
          <a:p>
            <a:r>
              <a:rPr lang="ja-JP" altLang="en-US" dirty="0" smtClean="0"/>
              <a:t>とみ</a:t>
            </a:r>
            <a:r>
              <a:rPr lang="ja-JP" altLang="en-US" dirty="0"/>
              <a:t>なした場合</a:t>
            </a:r>
            <a:r>
              <a:rPr lang="ja-JP" altLang="en-US" dirty="0" smtClean="0"/>
              <a:t>の適合率</a:t>
            </a:r>
            <a:endParaRPr kumimoji="1" lang="ja-JP" altLang="en-US" dirty="0"/>
          </a:p>
        </p:txBody>
      </p:sp>
    </p:spTree>
    <p:extLst>
      <p:ext uri="{BB962C8B-B14F-4D97-AF65-F5344CB8AC3E}">
        <p14:creationId xmlns:p14="http://schemas.microsoft.com/office/powerpoint/2010/main" val="26947724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smtClean="0"/>
              <a:t>目的</a:t>
            </a:r>
            <a:endParaRPr lang="en-US" altLang="ja-JP" dirty="0"/>
          </a:p>
          <a:p>
            <a:pPr lvl="1"/>
            <a:r>
              <a:rPr kumimoji="1" lang="ja-JP" altLang="en-US" dirty="0" smtClean="0"/>
              <a:t>提案した手法により，閾値が決定でき，求めた閾値を用いてソースコード再利用を検出できるか確認する</a:t>
            </a:r>
            <a:endParaRPr kumimoji="1" lang="en-US" altLang="ja-JP" dirty="0" smtClean="0"/>
          </a:p>
          <a:p>
            <a:r>
              <a:rPr lang="ja-JP" altLang="en-US" dirty="0"/>
              <a:t>実験</a:t>
            </a:r>
            <a:r>
              <a:rPr lang="ja-JP" altLang="en-US" dirty="0" smtClean="0"/>
              <a:t>内容</a:t>
            </a:r>
            <a:endParaRPr lang="en-US" altLang="ja-JP" dirty="0" smtClean="0"/>
          </a:p>
          <a:p>
            <a:pPr lvl="1"/>
            <a:r>
              <a:rPr kumimoji="1" lang="ja-JP" altLang="en-US" dirty="0" smtClean="0">
                <a:solidFill>
                  <a:srgbClr val="C00000"/>
                </a:solidFill>
              </a:rPr>
              <a:t>各クローンメトリクスに対する閾値決定</a:t>
            </a:r>
            <a:endParaRPr kumimoji="1" lang="en-US" altLang="ja-JP" dirty="0" smtClean="0">
              <a:solidFill>
                <a:srgbClr val="C00000"/>
              </a:solidFill>
            </a:endParaRPr>
          </a:p>
          <a:p>
            <a:pPr lvl="1"/>
            <a:r>
              <a:rPr kumimoji="1" lang="ja-JP" altLang="en-US" dirty="0" smtClean="0"/>
              <a:t>複数のクローンメトリクスを用いた再利用検出</a:t>
            </a:r>
            <a:endParaRPr kumimoji="1" lang="en-US" altLang="ja-JP" dirty="0" smtClean="0"/>
          </a:p>
          <a:p>
            <a:pPr lvl="1"/>
            <a:r>
              <a:rPr lang="ja-JP" altLang="en-US" dirty="0"/>
              <a:t>ロジスティック回帰モデル</a:t>
            </a:r>
            <a:r>
              <a:rPr lang="ja-JP" altLang="en-US" dirty="0" smtClean="0"/>
              <a:t>を用いた場合の閾値決定</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37</a:t>
            </a:fld>
            <a:endParaRPr kumimoji="1" lang="ja-JP" altLang="en-US"/>
          </a:p>
        </p:txBody>
      </p:sp>
    </p:spTree>
    <p:extLst>
      <p:ext uri="{BB962C8B-B14F-4D97-AF65-F5344CB8AC3E}">
        <p14:creationId xmlns:p14="http://schemas.microsoft.com/office/powerpoint/2010/main" val="141069317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実験環境</a:t>
            </a:r>
            <a:endParaRPr kumimoji="1" lang="ja-JP" altLang="en-US" dirty="0"/>
          </a:p>
        </p:txBody>
      </p:sp>
      <p:sp>
        <p:nvSpPr>
          <p:cNvPr id="3" name="コンテンツ プレースホルダー 2"/>
          <p:cNvSpPr>
            <a:spLocks noGrp="1"/>
          </p:cNvSpPr>
          <p:nvPr>
            <p:ph idx="1"/>
          </p:nvPr>
        </p:nvSpPr>
        <p:spPr/>
        <p:txBody>
          <a:bodyPr>
            <a:normAutofit fontScale="77500" lnSpcReduction="20000"/>
          </a:bodyPr>
          <a:lstStyle/>
          <a:p>
            <a:r>
              <a:rPr lang="ja-JP" altLang="en-US" dirty="0" smtClean="0"/>
              <a:t>再利用検出対象</a:t>
            </a:r>
            <a:r>
              <a:rPr lang="ja-JP" altLang="en-US" dirty="0"/>
              <a:t>：</a:t>
            </a:r>
            <a:r>
              <a:rPr lang="ja-JP" altLang="en-US" dirty="0" smtClean="0"/>
              <a:t>オープンソースソフトウェア</a:t>
            </a:r>
            <a:r>
              <a:rPr lang="en-US" altLang="ja-JP" dirty="0" smtClean="0"/>
              <a:t>50</a:t>
            </a:r>
            <a:r>
              <a:rPr lang="ja-JP" altLang="en-US" dirty="0" smtClean="0"/>
              <a:t>個</a:t>
            </a:r>
            <a:endParaRPr lang="en-US" altLang="ja-JP" dirty="0" smtClean="0"/>
          </a:p>
          <a:p>
            <a:pPr lvl="1"/>
            <a:r>
              <a:rPr lang="en-US" altLang="ja-JP" dirty="0"/>
              <a:t>Free Software </a:t>
            </a:r>
            <a:r>
              <a:rPr lang="en-US" altLang="ja-JP" dirty="0" smtClean="0"/>
              <a:t>Directory</a:t>
            </a:r>
            <a:r>
              <a:rPr lang="ja-JP" altLang="en-US" dirty="0" smtClean="0"/>
              <a:t>で配布されている</a:t>
            </a:r>
            <a:endParaRPr lang="en-US" altLang="ja-JP" dirty="0" smtClean="0"/>
          </a:p>
          <a:p>
            <a:pPr lvl="1"/>
            <a:r>
              <a:rPr kumimoji="1" lang="ja-JP" altLang="en-US" dirty="0"/>
              <a:t>様々</a:t>
            </a:r>
            <a:r>
              <a:rPr kumimoji="1" lang="ja-JP" altLang="en-US" dirty="0" smtClean="0"/>
              <a:t>なドメインから取得</a:t>
            </a:r>
            <a:endParaRPr kumimoji="1" lang="en-US" altLang="ja-JP" dirty="0" smtClean="0"/>
          </a:p>
          <a:p>
            <a:pPr lvl="1"/>
            <a:r>
              <a:rPr lang="en-US" altLang="ja-JP" dirty="0" smtClean="0"/>
              <a:t>C</a:t>
            </a:r>
            <a:r>
              <a:rPr lang="ja-JP" altLang="en-US" dirty="0" smtClean="0"/>
              <a:t>言語もしくは</a:t>
            </a:r>
            <a:r>
              <a:rPr lang="en-US" altLang="ja-JP" dirty="0" smtClean="0"/>
              <a:t>C++</a:t>
            </a:r>
            <a:r>
              <a:rPr lang="ja-JP" altLang="en-US" dirty="0" err="1" smtClean="0"/>
              <a:t>で開</a:t>
            </a:r>
            <a:r>
              <a:rPr lang="ja-JP" altLang="en-US" dirty="0" smtClean="0"/>
              <a:t>発されている</a:t>
            </a:r>
            <a:endParaRPr kumimoji="1" lang="en-US" altLang="ja-JP" dirty="0" smtClean="0"/>
          </a:p>
          <a:p>
            <a:r>
              <a:rPr kumimoji="1" lang="ja-JP" altLang="en-US" dirty="0" smtClean="0"/>
              <a:t>コードクローン検出ツール</a:t>
            </a:r>
            <a:r>
              <a:rPr kumimoji="1" lang="en-US" altLang="ja-JP" dirty="0" err="1" smtClean="0"/>
              <a:t>CCFinderX</a:t>
            </a:r>
            <a:endParaRPr kumimoji="1" lang="en-US" altLang="ja-JP" dirty="0" smtClean="0"/>
          </a:p>
          <a:p>
            <a:pPr lvl="1"/>
            <a:r>
              <a:rPr lang="ja-JP" altLang="en-US" dirty="0" smtClean="0"/>
              <a:t>最小トークン数 </a:t>
            </a:r>
            <a:r>
              <a:rPr lang="en-US" altLang="ja-JP" dirty="0" smtClean="0"/>
              <a:t>30</a:t>
            </a:r>
          </a:p>
          <a:p>
            <a:r>
              <a:rPr lang="ja-JP" altLang="en-US" dirty="0"/>
              <a:t>使用</a:t>
            </a:r>
            <a:r>
              <a:rPr lang="ja-JP" altLang="en-US" dirty="0" smtClean="0"/>
              <a:t>するコードクローンメトリクス</a:t>
            </a:r>
            <a:endParaRPr lang="en-US" altLang="ja-JP" dirty="0" smtClean="0"/>
          </a:p>
          <a:p>
            <a:pPr lvl="1"/>
            <a:r>
              <a:rPr lang="ja-JP" altLang="en-US" dirty="0"/>
              <a:t>コードクローン検出数</a:t>
            </a:r>
            <a:endParaRPr lang="en-US" altLang="ja-JP" dirty="0"/>
          </a:p>
          <a:p>
            <a:pPr lvl="1"/>
            <a:r>
              <a:rPr lang="ja-JP" altLang="en-US" dirty="0" smtClean="0">
                <a:solidFill>
                  <a:srgbClr val="C00000"/>
                </a:solidFill>
              </a:rPr>
              <a:t>最大</a:t>
            </a:r>
            <a:r>
              <a:rPr lang="ja-JP" altLang="en-US" dirty="0">
                <a:solidFill>
                  <a:srgbClr val="C00000"/>
                </a:solidFill>
              </a:rPr>
              <a:t>コードクローン長</a:t>
            </a:r>
            <a:endParaRPr lang="en-US" altLang="ja-JP" dirty="0">
              <a:solidFill>
                <a:srgbClr val="C00000"/>
              </a:solidFill>
            </a:endParaRPr>
          </a:p>
          <a:p>
            <a:pPr lvl="2"/>
            <a:r>
              <a:rPr lang="en-US" altLang="ja-JP" dirty="0">
                <a:solidFill>
                  <a:srgbClr val="C00000"/>
                </a:solidFill>
              </a:rPr>
              <a:t>2</a:t>
            </a:r>
            <a:r>
              <a:rPr lang="ja-JP" altLang="en-US" dirty="0" err="1">
                <a:solidFill>
                  <a:srgbClr val="C00000"/>
                </a:solidFill>
              </a:rPr>
              <a:t>つの</a:t>
            </a:r>
            <a:r>
              <a:rPr lang="ja-JP" altLang="en-US" dirty="0">
                <a:solidFill>
                  <a:srgbClr val="C00000"/>
                </a:solidFill>
              </a:rPr>
              <a:t>ソフトウェア間で検出されるコードクローンの中で最大のコードクローン長を持つコードクローンのトークン数</a:t>
            </a:r>
            <a:endParaRPr lang="en-US" altLang="ja-JP" dirty="0">
              <a:solidFill>
                <a:srgbClr val="C00000"/>
              </a:solidFill>
            </a:endParaRPr>
          </a:p>
          <a:p>
            <a:pPr lvl="1"/>
            <a:r>
              <a:rPr lang="ja-JP" altLang="en-US" dirty="0"/>
              <a:t>部分類似度</a:t>
            </a:r>
            <a:endParaRPr lang="en-US" altLang="ja-JP" dirty="0"/>
          </a:p>
          <a:p>
            <a:pPr lvl="1"/>
            <a:endParaRPr lang="en-US" altLang="ja-JP" dirty="0" smtClean="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38</a:t>
            </a:fld>
            <a:endParaRPr kumimoji="1" lang="ja-JP" altLang="en-US"/>
          </a:p>
        </p:txBody>
      </p:sp>
    </p:spTree>
    <p:extLst>
      <p:ext uri="{BB962C8B-B14F-4D97-AF65-F5344CB8AC3E}">
        <p14:creationId xmlns:p14="http://schemas.microsoft.com/office/powerpoint/2010/main" val="168272761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実験手順</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ja-JP" altLang="en-US" dirty="0" smtClean="0"/>
              <a:t>オープンソースソフトウェア</a:t>
            </a:r>
            <a:r>
              <a:rPr lang="en-US" altLang="ja-JP" dirty="0" smtClean="0"/>
              <a:t>50</a:t>
            </a:r>
            <a:r>
              <a:rPr lang="ja-JP" altLang="en-US" dirty="0" smtClean="0"/>
              <a:t>個から正解集合を作成する</a:t>
            </a:r>
            <a:endParaRPr lang="en-US" altLang="ja-JP" dirty="0" smtClean="0"/>
          </a:p>
          <a:p>
            <a:pPr lvl="1"/>
            <a:r>
              <a:rPr lang="ja-JP" altLang="en-US" dirty="0" smtClean="0"/>
              <a:t>再利用が行われている組：</a:t>
            </a:r>
            <a:r>
              <a:rPr lang="en-US" altLang="ja-JP" dirty="0" smtClean="0"/>
              <a:t>121</a:t>
            </a:r>
            <a:r>
              <a:rPr lang="ja-JP" altLang="en-US" dirty="0" smtClean="0"/>
              <a:t>組</a:t>
            </a:r>
            <a:endParaRPr lang="en-US" altLang="ja-JP" dirty="0" smtClean="0"/>
          </a:p>
          <a:p>
            <a:pPr lvl="1"/>
            <a:r>
              <a:rPr lang="ja-JP" altLang="en-US" dirty="0"/>
              <a:t>再利用が行われていない</a:t>
            </a:r>
            <a:r>
              <a:rPr lang="ja-JP" altLang="en-US" dirty="0" smtClean="0"/>
              <a:t>組：</a:t>
            </a:r>
            <a:r>
              <a:rPr lang="en-US" altLang="ja-JP" dirty="0" smtClean="0"/>
              <a:t>1104</a:t>
            </a:r>
            <a:r>
              <a:rPr lang="ja-JP" altLang="en-US" dirty="0" smtClean="0"/>
              <a:t>組</a:t>
            </a:r>
            <a:endParaRPr lang="en-US" altLang="ja-JP" dirty="0"/>
          </a:p>
          <a:p>
            <a:r>
              <a:rPr kumimoji="1" lang="ja-JP" altLang="en-US" dirty="0" smtClean="0"/>
              <a:t>提案した手法と作成した正解集合，オープンソースソフトウェア</a:t>
            </a:r>
            <a:r>
              <a:rPr kumimoji="1" lang="en-US" altLang="ja-JP" dirty="0" smtClean="0"/>
              <a:t>50</a:t>
            </a:r>
            <a:r>
              <a:rPr kumimoji="1" lang="ja-JP" altLang="en-US" dirty="0" smtClean="0"/>
              <a:t>個</a:t>
            </a:r>
            <a:r>
              <a:rPr kumimoji="1" lang="ja-JP" altLang="en-US" dirty="0" smtClean="0"/>
              <a:t>から２つを選んでできる組</a:t>
            </a:r>
            <a:r>
              <a:rPr kumimoji="1" lang="en-US" altLang="ja-JP" dirty="0" smtClean="0"/>
              <a:t>1225</a:t>
            </a:r>
            <a:r>
              <a:rPr kumimoji="1" lang="ja-JP" altLang="en-US" dirty="0" smtClean="0"/>
              <a:t>組を用いて閾値を求める</a:t>
            </a:r>
            <a:endParaRPr kumimoji="1" lang="en-US" altLang="ja-JP" dirty="0" smtClean="0"/>
          </a:p>
          <a:p>
            <a:r>
              <a:rPr kumimoji="1" lang="ja-JP" altLang="en-US" dirty="0" smtClean="0"/>
              <a:t>求めた閾値を用いて，各オープンソースソフトウェアの組が再利用が行われているか，行われていないか判定した</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39</a:t>
            </a:fld>
            <a:endParaRPr kumimoji="1" lang="ja-JP" altLang="en-US"/>
          </a:p>
        </p:txBody>
      </p:sp>
    </p:spTree>
    <p:extLst>
      <p:ext uri="{BB962C8B-B14F-4D97-AF65-F5344CB8AC3E}">
        <p14:creationId xmlns:p14="http://schemas.microsoft.com/office/powerpoint/2010/main" val="29883622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ソフトウェアライセンス</a:t>
            </a:r>
            <a:endParaRPr lang="ja-JP" altLang="en-US" dirty="0"/>
          </a:p>
        </p:txBody>
      </p:sp>
      <p:sp>
        <p:nvSpPr>
          <p:cNvPr id="3" name="コンテンツ プレースホルダー 2"/>
          <p:cNvSpPr>
            <a:spLocks noGrp="1"/>
          </p:cNvSpPr>
          <p:nvPr>
            <p:ph idx="1"/>
          </p:nvPr>
        </p:nvSpPr>
        <p:spPr>
          <a:xfrm>
            <a:off x="457200" y="1600200"/>
            <a:ext cx="8686800" cy="4525963"/>
          </a:xfrm>
        </p:spPr>
        <p:txBody>
          <a:bodyPr>
            <a:normAutofit/>
          </a:bodyPr>
          <a:lstStyle/>
          <a:p>
            <a:r>
              <a:rPr lang="ja-JP" altLang="en-US" dirty="0" smtClean="0"/>
              <a:t>著作者が定めた，利用に関する許諾と許諾を得るための要求や義務</a:t>
            </a:r>
            <a:endParaRPr lang="en-US" altLang="ja-JP" dirty="0" smtClean="0"/>
          </a:p>
          <a:p>
            <a:r>
              <a:rPr lang="ja-JP" altLang="en-US" dirty="0" smtClean="0"/>
              <a:t>オープンソースソフトウェアの場合，指定されているライセンスに従えば利用することができる</a:t>
            </a:r>
            <a:endParaRPr lang="en-US" altLang="ja-JP" dirty="0" smtClean="0"/>
          </a:p>
          <a:p>
            <a:pPr lvl="1"/>
            <a:r>
              <a:rPr lang="ja-JP" altLang="en-US" dirty="0" smtClean="0"/>
              <a:t>再利用</a:t>
            </a:r>
            <a:r>
              <a:rPr lang="ja-JP" altLang="en-US" dirty="0"/>
              <a:t>する対象の</a:t>
            </a:r>
            <a:r>
              <a:rPr lang="ja-JP" altLang="en-US" dirty="0" smtClean="0"/>
              <a:t>ライセンスを調べない</a:t>
            </a:r>
            <a:r>
              <a:rPr lang="ja-JP" altLang="en-US" dirty="0"/>
              <a:t>と</a:t>
            </a:r>
            <a:r>
              <a:rPr lang="ja-JP" altLang="en-US" dirty="0" smtClean="0"/>
              <a:t>いけない</a:t>
            </a:r>
          </a:p>
          <a:p>
            <a:r>
              <a:rPr lang="ja-JP" altLang="en-US" dirty="0" smtClean="0"/>
              <a:t>オープンソースライセンス</a:t>
            </a:r>
            <a:endParaRPr lang="en-US" altLang="ja-JP" dirty="0" smtClean="0"/>
          </a:p>
          <a:p>
            <a:pPr lvl="1"/>
            <a:r>
              <a:rPr lang="en-US" altLang="ja-JP" dirty="0" smtClean="0"/>
              <a:t>Open Source Initiative</a:t>
            </a:r>
            <a:r>
              <a:rPr lang="ja-JP" altLang="en-US" dirty="0" smtClean="0"/>
              <a:t>が承認</a:t>
            </a:r>
            <a:r>
              <a:rPr lang="en-US" altLang="ja-JP" dirty="0" smtClean="0"/>
              <a:t>(66</a:t>
            </a:r>
            <a:r>
              <a:rPr lang="ja-JP" altLang="en-US" dirty="0" smtClean="0"/>
              <a:t>種</a:t>
            </a:r>
            <a:r>
              <a:rPr lang="en-US" altLang="ja-JP" dirty="0" smtClean="0"/>
              <a:t>)</a:t>
            </a:r>
          </a:p>
          <a:p>
            <a:pPr marL="457200" lvl="1" indent="0">
              <a:buNone/>
            </a:pPr>
            <a:r>
              <a:rPr lang="ja-JP" altLang="en-US" dirty="0" smtClean="0"/>
              <a:t>（例</a:t>
            </a:r>
            <a:r>
              <a:rPr lang="ja-JP" altLang="en-US" dirty="0"/>
              <a:t>）</a:t>
            </a:r>
            <a:r>
              <a:rPr lang="en-US" altLang="ja-JP" dirty="0" smtClean="0"/>
              <a:t>GNU </a:t>
            </a:r>
            <a:r>
              <a:rPr lang="en-US" altLang="ja-JP" dirty="0" smtClean="0"/>
              <a:t>General Public license version 3(GPLv3), BSD4</a:t>
            </a:r>
            <a:r>
              <a:rPr lang="ja-JP" altLang="en-US" dirty="0" smtClean="0"/>
              <a:t>項ライセンス</a:t>
            </a:r>
            <a:r>
              <a:rPr lang="en-US" altLang="ja-JP" dirty="0" smtClean="0"/>
              <a:t>(BSD4)</a:t>
            </a:r>
            <a:r>
              <a:rPr lang="ja-JP" altLang="en-US" dirty="0" smtClean="0"/>
              <a:t>など</a:t>
            </a:r>
            <a:endParaRPr lang="en-US" altLang="ja-JP" dirty="0" smtClean="0"/>
          </a:p>
        </p:txBody>
      </p:sp>
      <p:sp>
        <p:nvSpPr>
          <p:cNvPr id="6" name="日付プレースホルダー 5"/>
          <p:cNvSpPr>
            <a:spLocks noGrp="1"/>
          </p:cNvSpPr>
          <p:nvPr>
            <p:ph type="dt" sz="half" idx="2"/>
          </p:nvPr>
        </p:nvSpPr>
        <p:spPr/>
        <p:txBody>
          <a:bodyPr/>
          <a:lstStyle/>
          <a:p>
            <a:r>
              <a:rPr lang="en-US" altLang="ja-JP" smtClean="0"/>
              <a:t>2011/7/6-</a:t>
            </a:r>
            <a:r>
              <a:rPr lang="ja-JP" altLang="en-US" smtClean="0"/>
              <a:t>公聴会</a:t>
            </a:r>
            <a:endParaRPr lang="ja-JP" altLang="en-US"/>
          </a:p>
        </p:txBody>
      </p:sp>
      <p:sp>
        <p:nvSpPr>
          <p:cNvPr id="7" name="フッター プレースホルダー 6"/>
          <p:cNvSpPr>
            <a:spLocks noGrp="1"/>
          </p:cNvSpPr>
          <p:nvPr>
            <p:ph type="ftr" sz="quarter" idx="3"/>
          </p:nvPr>
        </p:nvSpPr>
        <p:spPr/>
        <p:txBody>
          <a:bodyPr/>
          <a:lstStyle/>
          <a:p>
            <a:r>
              <a:rPr lang="en-US" altLang="ja-JP" smtClean="0"/>
              <a:t>Yuki Manabe</a:t>
            </a:r>
            <a:endParaRPr lang="ja-JP" altLang="en-US"/>
          </a:p>
        </p:txBody>
      </p:sp>
      <p:sp>
        <p:nvSpPr>
          <p:cNvPr id="5" name="スライド番号プレースホルダー 4"/>
          <p:cNvSpPr>
            <a:spLocks noGrp="1"/>
          </p:cNvSpPr>
          <p:nvPr>
            <p:ph type="sldNum" sz="quarter" idx="4"/>
          </p:nvPr>
        </p:nvSpPr>
        <p:spPr/>
        <p:txBody>
          <a:bodyPr/>
          <a:lstStyle/>
          <a:p>
            <a:fld id="{03740BF1-3498-4F36-BC12-C04CDFEF0125}" type="slidenum">
              <a:rPr lang="ja-JP" altLang="en-US" smtClean="0"/>
              <a:pPr/>
              <a:t>4</a:t>
            </a:fld>
            <a:endParaRPr lang="ja-JP" altLang="en-US"/>
          </a:p>
        </p:txBody>
      </p:sp>
    </p:spTree>
    <p:extLst>
      <p:ext uri="{BB962C8B-B14F-4D97-AF65-F5344CB8AC3E}">
        <p14:creationId xmlns:p14="http://schemas.microsoft.com/office/powerpoint/2010/main" val="302584993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閾値と検出結果</a:t>
            </a:r>
            <a:endParaRPr lang="ja-JP" altLang="en-US" dirty="0"/>
          </a:p>
        </p:txBody>
      </p:sp>
      <p:sp>
        <p:nvSpPr>
          <p:cNvPr id="11" name="コンテンツ プレースホルダー 10"/>
          <p:cNvSpPr>
            <a:spLocks noGrp="1"/>
          </p:cNvSpPr>
          <p:nvPr>
            <p:ph idx="1"/>
          </p:nvPr>
        </p:nvSpPr>
        <p:spPr>
          <a:xfrm>
            <a:off x="457200" y="4077072"/>
            <a:ext cx="8229600" cy="2049091"/>
          </a:xfrm>
        </p:spPr>
        <p:txBody>
          <a:bodyPr/>
          <a:lstStyle/>
          <a:p>
            <a:pPr marL="0" indent="0">
              <a:buNone/>
            </a:pPr>
            <a:r>
              <a:rPr kumimoji="1" lang="ja-JP" altLang="en-US" dirty="0" smtClean="0"/>
              <a:t>再利用が行われている組，再利用が行われていない組をそれぞれ</a:t>
            </a:r>
            <a:r>
              <a:rPr kumimoji="1" lang="en-US" altLang="ja-JP" dirty="0" smtClean="0"/>
              <a:t>75%</a:t>
            </a:r>
            <a:r>
              <a:rPr kumimoji="1" lang="ja-JP" altLang="en-US" dirty="0" smtClean="0"/>
              <a:t>以上検出できている</a:t>
            </a:r>
            <a:endParaRPr kumimoji="1" lang="en-US" altLang="ja-JP" dirty="0" smtClean="0"/>
          </a:p>
          <a:p>
            <a:endParaRPr kumimoji="1" lang="ja-JP" altLang="en-US" dirty="0"/>
          </a:p>
        </p:txBody>
      </p:sp>
      <p:sp>
        <p:nvSpPr>
          <p:cNvPr id="4" name="日付プレースホルダー 3"/>
          <p:cNvSpPr>
            <a:spLocks noGrp="1"/>
          </p:cNvSpPr>
          <p:nvPr>
            <p:ph type="dt" sz="half" idx="2"/>
          </p:nvPr>
        </p:nvSpPr>
        <p:spPr/>
        <p:txBody>
          <a:bodyPr/>
          <a:lstStyle/>
          <a:p>
            <a:r>
              <a:rPr lang="en-US" altLang="ja-JP" smtClean="0"/>
              <a:t>2011/7/6-</a:t>
            </a:r>
            <a:r>
              <a:rPr lang="ja-JP" altLang="en-US" smtClean="0"/>
              <a:t>公聴会</a:t>
            </a:r>
            <a:endParaRPr lang="ja-JP" altLang="en-US"/>
          </a:p>
        </p:txBody>
      </p:sp>
      <p:sp>
        <p:nvSpPr>
          <p:cNvPr id="5" name="フッター プレースホルダー 4"/>
          <p:cNvSpPr>
            <a:spLocks noGrp="1"/>
          </p:cNvSpPr>
          <p:nvPr>
            <p:ph type="ftr" sz="quarter" idx="3"/>
          </p:nvPr>
        </p:nvSpPr>
        <p:spPr/>
        <p:txBody>
          <a:bodyPr/>
          <a:lstStyle/>
          <a:p>
            <a:r>
              <a:rPr lang="en-US" altLang="ja-JP" smtClean="0"/>
              <a:t>Yuki Manabe</a:t>
            </a:r>
            <a:endParaRPr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lang="ja-JP" altLang="en-US" smtClean="0"/>
              <a:pPr/>
              <a:t>40</a:t>
            </a:fld>
            <a:endParaRPr lang="ja-JP" altLang="en-US"/>
          </a:p>
        </p:txBody>
      </p:sp>
      <p:graphicFrame>
        <p:nvGraphicFramePr>
          <p:cNvPr id="7" name="表 6"/>
          <p:cNvGraphicFramePr>
            <a:graphicFrameLocks noGrp="1"/>
          </p:cNvGraphicFramePr>
          <p:nvPr>
            <p:extLst>
              <p:ext uri="{D42A27DB-BD31-4B8C-83A1-F6EECF244321}">
                <p14:modId xmlns:p14="http://schemas.microsoft.com/office/powerpoint/2010/main" val="2451323694"/>
              </p:ext>
            </p:extLst>
          </p:nvPr>
        </p:nvGraphicFramePr>
        <p:xfrm>
          <a:off x="1043608" y="1916832"/>
          <a:ext cx="6536065" cy="1714872"/>
        </p:xfrm>
        <a:graphic>
          <a:graphicData uri="http://schemas.openxmlformats.org/drawingml/2006/table">
            <a:tbl>
              <a:tblPr firstRow="1" bandRow="1">
                <a:tableStyleId>{5C22544A-7EE6-4342-B048-85BDC9FD1C3A}</a:tableStyleId>
              </a:tblPr>
              <a:tblGrid>
                <a:gridCol w="2287593"/>
                <a:gridCol w="2304256"/>
                <a:gridCol w="1944216"/>
              </a:tblGrid>
              <a:tr h="360040">
                <a:tc>
                  <a:txBody>
                    <a:bodyPr/>
                    <a:lstStyle/>
                    <a:p>
                      <a:pPr algn="ctr"/>
                      <a:endParaRPr kumimoji="1" lang="ja-JP" altLang="en-US" dirty="0"/>
                    </a:p>
                  </a:txBody>
                  <a:tcPr anchor="ctr"/>
                </a:tc>
                <a:tc>
                  <a:txBody>
                    <a:bodyPr/>
                    <a:lstStyle/>
                    <a:p>
                      <a:pPr algn="ctr"/>
                      <a:r>
                        <a:rPr kumimoji="1" lang="ja-JP" altLang="en-US" dirty="0" smtClean="0"/>
                        <a:t>再利用あり</a:t>
                      </a:r>
                      <a:endParaRPr kumimoji="1" lang="ja-JP" altLang="en-US" dirty="0"/>
                    </a:p>
                  </a:txBody>
                  <a:tcPr/>
                </a:tc>
                <a:tc>
                  <a:txBody>
                    <a:bodyPr/>
                    <a:lstStyle/>
                    <a:p>
                      <a:pPr algn="ctr"/>
                      <a:r>
                        <a:rPr kumimoji="1" lang="ja-JP" altLang="en-US" dirty="0" smtClean="0"/>
                        <a:t>再利用なし</a:t>
                      </a:r>
                      <a:endParaRPr kumimoji="1" lang="ja-JP" altLang="en-US" dirty="0"/>
                    </a:p>
                  </a:txBody>
                  <a:tcPr/>
                </a:tc>
              </a:tr>
              <a:tr h="648072">
                <a:tc>
                  <a:txBody>
                    <a:bodyPr/>
                    <a:lstStyle/>
                    <a:p>
                      <a:pPr algn="ctr"/>
                      <a:r>
                        <a:rPr kumimoji="1" lang="ja-JP" altLang="en-US" sz="2000" dirty="0" smtClean="0"/>
                        <a:t>閾値</a:t>
                      </a:r>
                      <a:endParaRPr kumimoji="1" lang="ja-JP" altLang="en-US" sz="2000" dirty="0"/>
                    </a:p>
                  </a:txBody>
                  <a:tcPr anchor="ctr"/>
                </a:tc>
                <a:tc>
                  <a:txBody>
                    <a:bodyPr/>
                    <a:lstStyle/>
                    <a:p>
                      <a:pPr algn="r"/>
                      <a:r>
                        <a:rPr kumimoji="1" lang="en-US" altLang="ja-JP" sz="2000" dirty="0" smtClean="0"/>
                        <a:t>270</a:t>
                      </a:r>
                      <a:endParaRPr kumimoji="1" lang="ja-JP" altLang="en-US" sz="2000" dirty="0"/>
                    </a:p>
                  </a:txBody>
                  <a:tcPr anchor="ctr"/>
                </a:tc>
                <a:tc>
                  <a:txBody>
                    <a:bodyPr/>
                    <a:lstStyle/>
                    <a:p>
                      <a:pPr algn="r"/>
                      <a:r>
                        <a:rPr kumimoji="1" lang="en-US" altLang="ja-JP" sz="2000" dirty="0" smtClean="0"/>
                        <a:t>50</a:t>
                      </a:r>
                      <a:endParaRPr kumimoji="1" lang="ja-JP" altLang="en-US" sz="2000" dirty="0"/>
                    </a:p>
                  </a:txBody>
                  <a:tcPr anchor="ctr"/>
                </a:tc>
              </a:tr>
              <a:tr h="64696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検出できた組数</a:t>
                      </a:r>
                    </a:p>
                  </a:txBody>
                  <a:tcPr anchor="ctr"/>
                </a:tc>
                <a:tc>
                  <a:txBody>
                    <a:bodyPr/>
                    <a:lstStyle/>
                    <a:p>
                      <a:pPr algn="r"/>
                      <a:r>
                        <a:rPr lang="en-US" altLang="ja-JP" sz="2000" dirty="0" smtClean="0"/>
                        <a:t>91/121</a:t>
                      </a:r>
                    </a:p>
                    <a:p>
                      <a:pPr algn="r"/>
                      <a:r>
                        <a:rPr lang="ja-JP" altLang="en-US" sz="2000" dirty="0" smtClean="0"/>
                        <a:t>（</a:t>
                      </a:r>
                      <a:r>
                        <a:rPr lang="en-US" altLang="ja-JP" sz="2000" dirty="0" smtClean="0"/>
                        <a:t>75%</a:t>
                      </a:r>
                      <a:r>
                        <a:rPr lang="ja-JP" altLang="en-US" sz="2000" dirty="0" smtClean="0"/>
                        <a:t>）</a:t>
                      </a:r>
                      <a:endParaRPr lang="ja-JP" altLang="en-US" sz="2000" dirty="0"/>
                    </a:p>
                  </a:txBody>
                  <a:tcPr anchor="ctr"/>
                </a:tc>
                <a:tc>
                  <a:txBody>
                    <a:bodyPr/>
                    <a:lstStyle/>
                    <a:p>
                      <a:pPr algn="r"/>
                      <a:r>
                        <a:rPr kumimoji="1" lang="en-US" altLang="ja-JP" sz="2000" dirty="0" smtClean="0"/>
                        <a:t>877/1104</a:t>
                      </a:r>
                    </a:p>
                    <a:p>
                      <a:pPr algn="r"/>
                      <a:r>
                        <a:rPr kumimoji="1" lang="en-US" altLang="ja-JP" sz="2000" dirty="0" smtClean="0"/>
                        <a:t>(79%)</a:t>
                      </a:r>
                      <a:endParaRPr kumimoji="1" lang="ja-JP" altLang="en-US" sz="2000" dirty="0"/>
                    </a:p>
                  </a:txBody>
                  <a:tcPr anchor="ctr"/>
                </a:tc>
              </a:tr>
            </a:tbl>
          </a:graphicData>
        </a:graphic>
      </p:graphicFrame>
    </p:spTree>
    <p:extLst>
      <p:ext uri="{BB962C8B-B14F-4D97-AF65-F5344CB8AC3E}">
        <p14:creationId xmlns:p14="http://schemas.microsoft.com/office/powerpoint/2010/main" val="317540786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第４章のまとめ</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ja-JP" altLang="en-US" dirty="0" smtClean="0"/>
              <a:t>再利用</a:t>
            </a:r>
            <a:r>
              <a:rPr kumimoji="1" lang="ja-JP" altLang="en-US" dirty="0" smtClean="0"/>
              <a:t>検出手法のための</a:t>
            </a:r>
            <a:r>
              <a:rPr lang="ja-JP" altLang="en-US" dirty="0"/>
              <a:t>閾値を実験的に</a:t>
            </a:r>
            <a:r>
              <a:rPr lang="ja-JP" altLang="en-US" dirty="0" smtClean="0"/>
              <a:t>決定する</a:t>
            </a:r>
            <a:r>
              <a:rPr kumimoji="1" lang="ja-JP" altLang="en-US" dirty="0" smtClean="0"/>
              <a:t>手法</a:t>
            </a:r>
            <a:r>
              <a:rPr kumimoji="1" lang="ja-JP" altLang="en-US" dirty="0" smtClean="0"/>
              <a:t>を提案</a:t>
            </a:r>
            <a:endParaRPr kumimoji="1" lang="en-US" altLang="ja-JP" dirty="0" smtClean="0"/>
          </a:p>
          <a:p>
            <a:pPr lvl="1"/>
            <a:r>
              <a:rPr lang="ja-JP" altLang="en-US" dirty="0"/>
              <a:t>手作業に</a:t>
            </a:r>
            <a:r>
              <a:rPr lang="ja-JP" altLang="en-US" dirty="0" smtClean="0"/>
              <a:t>より判別されたソフトウェアの組の集合を正解集合として利用</a:t>
            </a:r>
            <a:endParaRPr lang="en-US" altLang="ja-JP" dirty="0" smtClean="0"/>
          </a:p>
          <a:p>
            <a:pPr lvl="1"/>
            <a:r>
              <a:rPr kumimoji="1" lang="ja-JP" altLang="en-US" dirty="0" smtClean="0"/>
              <a:t>閾値と適合率の関係から再利用が行われている場合，行われていない場合の閾値を決定</a:t>
            </a:r>
            <a:endParaRPr kumimoji="1" lang="en-US" altLang="ja-JP" dirty="0" smtClean="0"/>
          </a:p>
          <a:p>
            <a:r>
              <a:rPr lang="ja-JP" altLang="en-US" dirty="0" smtClean="0"/>
              <a:t>決定した閾値を用いて，大半の再利用が行われていない組，再利用が行われている組を検出できた</a:t>
            </a:r>
            <a:endParaRPr lang="en-US" altLang="ja-JP" dirty="0" smtClean="0"/>
          </a:p>
          <a:p>
            <a:r>
              <a:rPr kumimoji="1" lang="ja-JP" altLang="en-US" dirty="0" smtClean="0"/>
              <a:t>根拠</a:t>
            </a:r>
            <a:r>
              <a:rPr lang="ja-JP" altLang="en-US" dirty="0"/>
              <a:t>に基づいて</a:t>
            </a:r>
            <a:r>
              <a:rPr kumimoji="1" lang="ja-JP" altLang="en-US" dirty="0" smtClean="0"/>
              <a:t>再利用の有無を判定することができるようになった</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41</a:t>
            </a:fld>
            <a:endParaRPr kumimoji="1" lang="ja-JP" altLang="en-US"/>
          </a:p>
        </p:txBody>
      </p:sp>
    </p:spTree>
    <p:extLst>
      <p:ext uri="{BB962C8B-B14F-4D97-AF65-F5344CB8AC3E}">
        <p14:creationId xmlns:p14="http://schemas.microsoft.com/office/powerpoint/2010/main" val="230017434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むすび</a:t>
            </a:r>
            <a:endParaRPr kumimoji="1" lang="ja-JP" altLang="en-US" dirty="0"/>
          </a:p>
        </p:txBody>
      </p:sp>
      <p:sp>
        <p:nvSpPr>
          <p:cNvPr id="3" name="コンテンツ プレースホルダー 2"/>
          <p:cNvSpPr>
            <a:spLocks noGrp="1"/>
          </p:cNvSpPr>
          <p:nvPr>
            <p:ph idx="1"/>
          </p:nvPr>
        </p:nvSpPr>
        <p:spPr/>
        <p:txBody>
          <a:bodyPr>
            <a:normAutofit fontScale="85000" lnSpcReduction="10000"/>
          </a:bodyPr>
          <a:lstStyle/>
          <a:p>
            <a:pPr marL="0" indent="0">
              <a:buNone/>
            </a:pPr>
            <a:r>
              <a:rPr lang="ja-JP" altLang="en-US" dirty="0" smtClean="0"/>
              <a:t>ライセンス違反検出問題を解くために以下の研究を</a:t>
            </a:r>
            <a:r>
              <a:rPr lang="ja-JP" altLang="en-US" dirty="0" smtClean="0"/>
              <a:t>行った</a:t>
            </a:r>
            <a:endParaRPr lang="en-US" altLang="ja-JP" dirty="0" smtClean="0"/>
          </a:p>
          <a:p>
            <a:r>
              <a:rPr lang="ja-JP" altLang="en-US" dirty="0" smtClean="0"/>
              <a:t>階層的</a:t>
            </a:r>
            <a:r>
              <a:rPr lang="ja-JP" altLang="en-US" dirty="0"/>
              <a:t>ライセンス知識を用いたライセンス特定ツールの</a:t>
            </a:r>
            <a:r>
              <a:rPr lang="ja-JP" altLang="en-US" dirty="0" smtClean="0"/>
              <a:t>開発</a:t>
            </a:r>
            <a:endParaRPr lang="en-US" altLang="ja-JP" dirty="0" smtClean="0"/>
          </a:p>
          <a:p>
            <a:pPr lvl="1"/>
            <a:r>
              <a:rPr lang="ja-JP" altLang="en-US" dirty="0"/>
              <a:t>ライセンス違反検出で重要なライセンスの特定を精度よく，高速にできるようになった</a:t>
            </a:r>
            <a:endParaRPr lang="en-US" altLang="ja-JP" dirty="0"/>
          </a:p>
          <a:p>
            <a:r>
              <a:rPr lang="ja-JP" altLang="en-US" dirty="0" smtClean="0"/>
              <a:t>オープンソースソフトウェア</a:t>
            </a:r>
            <a:r>
              <a:rPr lang="ja-JP" altLang="en-US" dirty="0"/>
              <a:t>におけるライセンス分布の</a:t>
            </a:r>
            <a:r>
              <a:rPr lang="ja-JP" altLang="en-US" dirty="0" smtClean="0"/>
              <a:t>調査</a:t>
            </a:r>
            <a:endParaRPr lang="en-US" altLang="ja-JP" dirty="0" smtClean="0"/>
          </a:p>
          <a:p>
            <a:pPr lvl="1"/>
            <a:r>
              <a:rPr lang="ja-JP" altLang="en-US" dirty="0"/>
              <a:t>ライセンスは変化するため，ライセンス違反検出においては各ソースファイル</a:t>
            </a:r>
            <a:r>
              <a:rPr lang="ja-JP" altLang="en-US" dirty="0" smtClean="0"/>
              <a:t>の各バージョン</a:t>
            </a:r>
            <a:r>
              <a:rPr lang="ja-JP" altLang="en-US" dirty="0"/>
              <a:t>でライセンス特定を行う必要が</a:t>
            </a:r>
            <a:r>
              <a:rPr lang="ja-JP" altLang="en-US" dirty="0" smtClean="0"/>
              <a:t>ある</a:t>
            </a:r>
            <a:endParaRPr lang="en-US" altLang="ja-JP" dirty="0" smtClean="0"/>
          </a:p>
          <a:p>
            <a:r>
              <a:rPr lang="ja-JP" altLang="en-US" dirty="0" smtClean="0"/>
              <a:t>コードクローンメトリクス</a:t>
            </a:r>
            <a:r>
              <a:rPr lang="ja-JP" altLang="en-US" dirty="0"/>
              <a:t>に基づくソースコード再利用判定閾値の決定</a:t>
            </a:r>
            <a:r>
              <a:rPr lang="ja-JP" altLang="en-US" dirty="0" smtClean="0"/>
              <a:t>手法</a:t>
            </a:r>
            <a:endParaRPr lang="en-US" altLang="ja-JP" dirty="0" smtClean="0"/>
          </a:p>
          <a:p>
            <a:pPr lvl="1"/>
            <a:r>
              <a:rPr lang="ja-JP" altLang="en-US" dirty="0" smtClean="0"/>
              <a:t>根拠</a:t>
            </a:r>
            <a:r>
              <a:rPr lang="ja-JP" altLang="en-US" dirty="0"/>
              <a:t>をもって再利用の有無を判定することができるようになった</a:t>
            </a:r>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42</a:t>
            </a:fld>
            <a:endParaRPr kumimoji="1" lang="ja-JP" altLang="en-US"/>
          </a:p>
        </p:txBody>
      </p:sp>
    </p:spTree>
    <p:extLst>
      <p:ext uri="{BB962C8B-B14F-4D97-AF65-F5344CB8AC3E}">
        <p14:creationId xmlns:p14="http://schemas.microsoft.com/office/powerpoint/2010/main" val="388898833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43</a:t>
            </a:fld>
            <a:endParaRPr kumimoji="1" lang="ja-JP" altLang="en-US"/>
          </a:p>
        </p:txBody>
      </p:sp>
    </p:spTree>
    <p:extLst>
      <p:ext uri="{BB962C8B-B14F-4D97-AF65-F5344CB8AC3E}">
        <p14:creationId xmlns:p14="http://schemas.microsoft.com/office/powerpoint/2010/main" val="236670583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参考資料</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44</a:t>
            </a:fld>
            <a:endParaRPr kumimoji="1" lang="ja-JP" altLang="en-US"/>
          </a:p>
        </p:txBody>
      </p:sp>
    </p:spTree>
    <p:extLst>
      <p:ext uri="{BB962C8B-B14F-4D97-AF65-F5344CB8AC3E}">
        <p14:creationId xmlns:p14="http://schemas.microsoft.com/office/powerpoint/2010/main" val="383009484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１章</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45</a:t>
            </a:fld>
            <a:endParaRPr kumimoji="1" lang="ja-JP" altLang="en-US"/>
          </a:p>
        </p:txBody>
      </p:sp>
    </p:spTree>
    <p:extLst>
      <p:ext uri="{BB962C8B-B14F-4D97-AF65-F5344CB8AC3E}">
        <p14:creationId xmlns:p14="http://schemas.microsoft.com/office/powerpoint/2010/main" val="155081275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代表的な</a:t>
            </a:r>
            <a:r>
              <a:rPr lang="en-US" altLang="ja-JP" dirty="0" smtClean="0"/>
              <a:t>OSS</a:t>
            </a:r>
            <a:r>
              <a:rPr lang="ja-JP" altLang="en-US" dirty="0"/>
              <a:t>ライセンス</a:t>
            </a:r>
            <a:endParaRPr kumimoji="1" lang="ja-JP" altLang="en-US" dirty="0"/>
          </a:p>
        </p:txBody>
      </p:sp>
      <p:sp>
        <p:nvSpPr>
          <p:cNvPr id="3" name="コンテンツ プレースホルダ 2"/>
          <p:cNvSpPr>
            <a:spLocks noGrp="1"/>
          </p:cNvSpPr>
          <p:nvPr>
            <p:ph idx="1"/>
          </p:nvPr>
        </p:nvSpPr>
        <p:spPr/>
        <p:txBody>
          <a:bodyPr>
            <a:normAutofit/>
          </a:bodyPr>
          <a:lstStyle/>
          <a:p>
            <a:r>
              <a:rPr kumimoji="1" lang="en-US" altLang="ja-JP" dirty="0" smtClean="0"/>
              <a:t>3-clause BSD License(BSD3)</a:t>
            </a:r>
            <a:endParaRPr lang="en-US" altLang="ja-JP" dirty="0" smtClean="0"/>
          </a:p>
          <a:p>
            <a:pPr lvl="1"/>
            <a:r>
              <a:rPr lang="ja-JP" altLang="en-US" dirty="0"/>
              <a:t>派生物</a:t>
            </a:r>
            <a:r>
              <a:rPr lang="ja-JP" altLang="en-US" dirty="0" smtClean="0"/>
              <a:t>は著作権の告知，条項のリスト，保障の放棄を含めなければならない</a:t>
            </a:r>
            <a:endParaRPr kumimoji="1" lang="en-US" altLang="ja-JP" dirty="0" smtClean="0"/>
          </a:p>
          <a:p>
            <a:r>
              <a:rPr lang="en-US" altLang="ja-JP" dirty="0" smtClean="0"/>
              <a:t>Apache License Version 2(Apachev2)</a:t>
            </a:r>
          </a:p>
          <a:p>
            <a:pPr lvl="1"/>
            <a:r>
              <a:rPr lang="ja-JP" altLang="en-US" dirty="0" smtClean="0"/>
              <a:t>派生物は著作権，特許，商標，帰属の告知を含めなければならない</a:t>
            </a:r>
            <a:endParaRPr lang="en-US" altLang="ja-JP" dirty="0" smtClean="0"/>
          </a:p>
          <a:p>
            <a:r>
              <a:rPr kumimoji="1" lang="en-US" altLang="ja-JP" dirty="0" smtClean="0"/>
              <a:t>GNU General Public License Version </a:t>
            </a:r>
            <a:r>
              <a:rPr kumimoji="1" lang="en-US" altLang="ja-JP" dirty="0" smtClean="0"/>
              <a:t>3(GPLv3)</a:t>
            </a:r>
            <a:endParaRPr kumimoji="1" lang="en-US" altLang="ja-JP" dirty="0" smtClean="0"/>
          </a:p>
          <a:p>
            <a:pPr lvl="1"/>
            <a:r>
              <a:rPr lang="ja-JP" altLang="en-US" dirty="0" smtClean="0"/>
              <a:t>派生物は</a:t>
            </a:r>
            <a:r>
              <a:rPr lang="en-US" altLang="ja-JP" dirty="0" smtClean="0"/>
              <a:t>GPLv3</a:t>
            </a:r>
            <a:r>
              <a:rPr lang="ja-JP" altLang="en-US" dirty="0" smtClean="0"/>
              <a:t>のもとで配布されなければならない</a:t>
            </a:r>
            <a:endParaRPr kumimoji="1" lang="en-US" altLang="ja-JP" dirty="0" smtClean="0"/>
          </a:p>
          <a:p>
            <a:endParaRPr lang="en-US" altLang="ja-JP" dirty="0" smtClean="0"/>
          </a:p>
        </p:txBody>
      </p:sp>
      <p:sp>
        <p:nvSpPr>
          <p:cNvPr id="5" name="日付プレースホルダー 4"/>
          <p:cNvSpPr>
            <a:spLocks noGrp="1"/>
          </p:cNvSpPr>
          <p:nvPr>
            <p:ph type="dt" sz="half" idx="2"/>
          </p:nvPr>
        </p:nvSpPr>
        <p:spPr>
          <a:prstGeom prst="rect">
            <a:avLst/>
          </a:prstGeom>
        </p:spPr>
        <p:txBody>
          <a:bodyPr/>
          <a:lstStyle/>
          <a:p>
            <a:r>
              <a:rPr kumimoji="1" lang="en-US" altLang="ja-JP" smtClean="0"/>
              <a:t>2011/7/6-</a:t>
            </a:r>
            <a:r>
              <a:rPr kumimoji="1" lang="ja-JP" altLang="en-US" smtClean="0"/>
              <a:t>公聴会</a:t>
            </a:r>
            <a:endParaRPr kumimoji="1" lang="ja-JP" altLang="en-US"/>
          </a:p>
        </p:txBody>
      </p:sp>
      <p:sp>
        <p:nvSpPr>
          <p:cNvPr id="6" name="フッター プレースホルダー 5"/>
          <p:cNvSpPr>
            <a:spLocks noGrp="1"/>
          </p:cNvSpPr>
          <p:nvPr>
            <p:ph type="ftr" sz="quarter" idx="3"/>
          </p:nvPr>
        </p:nvSpPr>
        <p:spPr>
          <a:prstGeom prst="rect">
            <a:avLst/>
          </a:prstGeom>
        </p:spPr>
        <p:txBody>
          <a:bodyPr/>
          <a:lstStyle/>
          <a:p>
            <a:r>
              <a:rPr kumimoji="1" lang="en-US" altLang="ja-JP" smtClean="0"/>
              <a:t>Yuki Manabe</a:t>
            </a:r>
            <a:endParaRPr kumimoji="1" lang="ja-JP" altLang="en-US"/>
          </a:p>
        </p:txBody>
      </p:sp>
      <p:sp>
        <p:nvSpPr>
          <p:cNvPr id="4" name="スライド番号プレースホルダ 3"/>
          <p:cNvSpPr>
            <a:spLocks noGrp="1"/>
          </p:cNvSpPr>
          <p:nvPr>
            <p:ph type="sldNum" sz="quarter" idx="4"/>
          </p:nvPr>
        </p:nvSpPr>
        <p:spPr>
          <a:xfrm>
            <a:off x="7597775" y="6308725"/>
            <a:ext cx="1150938" cy="288925"/>
          </a:xfrm>
          <a:prstGeom prst="rect">
            <a:avLst/>
          </a:prstGeom>
        </p:spPr>
        <p:txBody>
          <a:bodyPr/>
          <a:lstStyle/>
          <a:p>
            <a:fld id="{D2D8002D-B5B0-4BAC-B1F6-782DDCCE6D9C}" type="slidenum">
              <a:rPr kumimoji="1" lang="ja-JP" altLang="en-US" smtClean="0"/>
              <a:pPr/>
              <a:t>46</a:t>
            </a:fld>
            <a:endParaRPr kumimoji="1" lang="ja-JP" altLang="en-US"/>
          </a:p>
        </p:txBody>
      </p:sp>
    </p:spTree>
    <p:extLst>
      <p:ext uri="{BB962C8B-B14F-4D97-AF65-F5344CB8AC3E}">
        <p14:creationId xmlns:p14="http://schemas.microsoft.com/office/powerpoint/2010/main" val="177253505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２章</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47</a:t>
            </a:fld>
            <a:endParaRPr kumimoji="1" lang="ja-JP" altLang="en-US"/>
          </a:p>
        </p:txBody>
      </p:sp>
    </p:spTree>
    <p:extLst>
      <p:ext uri="{BB962C8B-B14F-4D97-AF65-F5344CB8AC3E}">
        <p14:creationId xmlns:p14="http://schemas.microsoft.com/office/powerpoint/2010/main" val="351087205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ライセンス特定</a:t>
            </a:r>
            <a:r>
              <a:rPr lang="ja-JP" altLang="en-US" dirty="0" smtClean="0"/>
              <a:t>の既存</a:t>
            </a:r>
            <a:r>
              <a:rPr kumimoji="1" lang="ja-JP" altLang="en-US" dirty="0" smtClean="0"/>
              <a:t>手法</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en-US" altLang="ja-JP" dirty="0" err="1" smtClean="0"/>
              <a:t>FOSSology</a:t>
            </a:r>
            <a:r>
              <a:rPr lang="en-US" altLang="ja-JP" dirty="0" smtClean="0"/>
              <a:t>, OSLC</a:t>
            </a:r>
          </a:p>
          <a:p>
            <a:pPr lvl="1"/>
            <a:r>
              <a:rPr lang="ja-JP" altLang="en-US" dirty="0" smtClean="0"/>
              <a:t>既知のライセンス記述と，コメントとの一致部分の多さからライセンスを特定</a:t>
            </a:r>
            <a:endParaRPr lang="en-US" altLang="ja-JP" dirty="0"/>
          </a:p>
          <a:p>
            <a:r>
              <a:rPr lang="en-US" altLang="ja-JP" dirty="0" smtClean="0"/>
              <a:t>ALSA, </a:t>
            </a:r>
            <a:r>
              <a:rPr lang="en-US" altLang="ja-JP" dirty="0" err="1" smtClean="0"/>
              <a:t>Ohcount</a:t>
            </a:r>
            <a:endParaRPr lang="en-US" altLang="ja-JP" dirty="0" smtClean="0"/>
          </a:p>
          <a:p>
            <a:pPr lvl="1"/>
            <a:r>
              <a:rPr lang="ja-JP" altLang="en-US" dirty="0" smtClean="0"/>
              <a:t>既知のライセンス記述に対応する正規表現とコメントとのマッチングからライセンスを特定</a:t>
            </a:r>
            <a:endParaRPr lang="en-US" altLang="ja-JP" dirty="0" smtClean="0"/>
          </a:p>
          <a:p>
            <a:pPr lvl="1"/>
            <a:endParaRPr lang="en-US" altLang="ja-JP" dirty="0" smtClean="0"/>
          </a:p>
          <a:p>
            <a:r>
              <a:rPr lang="ja-JP" altLang="en-US" dirty="0"/>
              <a:t>問題点</a:t>
            </a:r>
            <a:endParaRPr lang="en-US" altLang="ja-JP" dirty="0"/>
          </a:p>
          <a:p>
            <a:pPr lvl="1"/>
            <a:r>
              <a:rPr lang="ja-JP" altLang="en-US" dirty="0" smtClean="0"/>
              <a:t>ライセンス</a:t>
            </a:r>
            <a:r>
              <a:rPr lang="ja-JP" altLang="en-US" dirty="0"/>
              <a:t>の版（バージョン）を</a:t>
            </a:r>
            <a:r>
              <a:rPr lang="ja-JP" altLang="en-US" dirty="0" smtClean="0"/>
              <a:t>答えない</a:t>
            </a:r>
            <a:endParaRPr lang="en-US" altLang="ja-JP" dirty="0" smtClean="0"/>
          </a:p>
          <a:p>
            <a:pPr lvl="1"/>
            <a:r>
              <a:rPr lang="ja-JP" altLang="en-US" dirty="0" smtClean="0"/>
              <a:t>複数</a:t>
            </a:r>
            <a:r>
              <a:rPr lang="ja-JP" altLang="en-US" dirty="0"/>
              <a:t>回答を報告</a:t>
            </a:r>
            <a:r>
              <a:rPr lang="ja-JP" altLang="en-US" dirty="0" smtClean="0"/>
              <a:t>する</a:t>
            </a:r>
            <a:endParaRPr lang="en-US" altLang="ja-JP" dirty="0" smtClean="0"/>
          </a:p>
          <a:p>
            <a:pPr lvl="1"/>
            <a:r>
              <a:rPr lang="ja-JP" altLang="en-US" dirty="0" smtClean="0"/>
              <a:t>ライセンス</a:t>
            </a:r>
            <a:r>
              <a:rPr lang="ja-JP" altLang="en-US" dirty="0"/>
              <a:t>を</a:t>
            </a:r>
            <a:r>
              <a:rPr lang="ja-JP" altLang="en-US" dirty="0" smtClean="0"/>
              <a:t>特定</a:t>
            </a:r>
            <a:r>
              <a:rPr lang="ja-JP" altLang="en-US" dirty="0"/>
              <a:t>する際に使用する知識の管理が容易で</a:t>
            </a:r>
            <a:r>
              <a:rPr lang="ja-JP" altLang="en-US" dirty="0" smtClean="0"/>
              <a:t>ない</a:t>
            </a:r>
            <a:endParaRPr lang="ja-JP" altLang="en-US" dirty="0"/>
          </a:p>
          <a:p>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48</a:t>
            </a:fld>
            <a:endParaRPr kumimoji="1" lang="ja-JP" altLang="en-US"/>
          </a:p>
        </p:txBody>
      </p:sp>
    </p:spTree>
    <p:extLst>
      <p:ext uri="{BB962C8B-B14F-4D97-AF65-F5344CB8AC3E}">
        <p14:creationId xmlns:p14="http://schemas.microsoft.com/office/powerpoint/2010/main" val="79056457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ライセンス知識の規模</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メタライセンス文：</a:t>
            </a:r>
            <a:r>
              <a:rPr kumimoji="1" lang="en-US" altLang="ja-JP" dirty="0" smtClean="0"/>
              <a:t>427</a:t>
            </a:r>
            <a:r>
              <a:rPr kumimoji="1" lang="ja-JP" altLang="en-US" dirty="0" smtClean="0"/>
              <a:t>文</a:t>
            </a:r>
            <a:endParaRPr kumimoji="1" lang="en-US" altLang="ja-JP" dirty="0" smtClean="0"/>
          </a:p>
          <a:p>
            <a:r>
              <a:rPr lang="ja-JP" altLang="en-US" dirty="0" smtClean="0"/>
              <a:t>ライセンスルール：</a:t>
            </a:r>
            <a:r>
              <a:rPr lang="en-US" altLang="ja-JP" dirty="0" smtClean="0"/>
              <a:t>126</a:t>
            </a:r>
            <a:r>
              <a:rPr lang="ja-JP" altLang="en-US" dirty="0" smtClean="0"/>
              <a:t>個</a:t>
            </a:r>
            <a:r>
              <a:rPr lang="en-US" altLang="ja-JP" dirty="0" smtClean="0"/>
              <a:t>(112</a:t>
            </a:r>
            <a:r>
              <a:rPr lang="ja-JP" altLang="en-US" dirty="0" smtClean="0"/>
              <a:t>種のライセンスに対応）</a:t>
            </a:r>
            <a:endParaRPr lang="en-US" altLang="ja-JP" dirty="0" smtClean="0"/>
          </a:p>
          <a:p>
            <a:endParaRPr kumimoji="1" lang="en-US" altLang="ja-JP" dirty="0"/>
          </a:p>
          <a:p>
            <a:r>
              <a:rPr lang="ja-JP" altLang="en-US" dirty="0" smtClean="0"/>
              <a:t>キーワード：</a:t>
            </a:r>
            <a:r>
              <a:rPr lang="en-US" altLang="ja-JP" dirty="0" smtClean="0"/>
              <a:t>82</a:t>
            </a:r>
            <a:r>
              <a:rPr lang="ja-JP" altLang="en-US" dirty="0" smtClean="0"/>
              <a:t>語</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49</a:t>
            </a:fld>
            <a:endParaRPr kumimoji="1" lang="ja-JP" altLang="en-US"/>
          </a:p>
        </p:txBody>
      </p:sp>
    </p:spTree>
    <p:extLst>
      <p:ext uri="{BB962C8B-B14F-4D97-AF65-F5344CB8AC3E}">
        <p14:creationId xmlns:p14="http://schemas.microsoft.com/office/powerpoint/2010/main" val="26357821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ライセンス</a:t>
            </a:r>
            <a:r>
              <a:rPr kumimoji="1" lang="ja-JP" altLang="en-US" dirty="0" smtClean="0"/>
              <a:t>違反</a:t>
            </a:r>
            <a:endParaRPr kumimoji="1" lang="ja-JP" altLang="en-US" dirty="0"/>
          </a:p>
        </p:txBody>
      </p:sp>
      <p:sp>
        <p:nvSpPr>
          <p:cNvPr id="3" name="コンテンツ プレースホルダー 2"/>
          <p:cNvSpPr>
            <a:spLocks noGrp="1"/>
          </p:cNvSpPr>
          <p:nvPr>
            <p:ph idx="1"/>
          </p:nvPr>
        </p:nvSpPr>
        <p:spPr>
          <a:xfrm>
            <a:off x="457200" y="1600201"/>
            <a:ext cx="8229600" cy="2260848"/>
          </a:xfrm>
        </p:spPr>
        <p:txBody>
          <a:bodyPr>
            <a:normAutofit fontScale="92500"/>
          </a:bodyPr>
          <a:lstStyle/>
          <a:p>
            <a:r>
              <a:rPr lang="ja-JP" altLang="en-US" dirty="0" smtClean="0"/>
              <a:t>再利用されたソースファイルのライセンスと再利用先のソフトウェアのライセンス間で不整合が生じて</a:t>
            </a:r>
            <a:r>
              <a:rPr lang="ja-JP" altLang="en-US" dirty="0" smtClean="0"/>
              <a:t>いること</a:t>
            </a:r>
            <a:endParaRPr lang="en-US" altLang="ja-JP" dirty="0" smtClean="0"/>
          </a:p>
          <a:p>
            <a:r>
              <a:rPr lang="ja-JP" altLang="en-US" dirty="0" smtClean="0"/>
              <a:t>ソースコードの公開や，販売停止に追い込まれるかもしれない</a:t>
            </a:r>
            <a:endParaRPr lang="en-US" altLang="ja-JP" dirty="0" smtClean="0"/>
          </a:p>
          <a:p>
            <a:r>
              <a:rPr lang="ja-JP" altLang="en-US" dirty="0"/>
              <a:t>ライセンス</a:t>
            </a:r>
            <a:r>
              <a:rPr lang="ja-JP" altLang="en-US" dirty="0" smtClean="0"/>
              <a:t>を正しく確認せずに再利用を行うと発生</a:t>
            </a:r>
            <a:r>
              <a:rPr lang="en-US" altLang="ja-JP" dirty="0"/>
              <a:t>	</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5</a:t>
            </a:fld>
            <a:endParaRPr kumimoji="1" lang="ja-JP" altLang="en-US"/>
          </a:p>
        </p:txBody>
      </p:sp>
      <p:grpSp>
        <p:nvGrpSpPr>
          <p:cNvPr id="9" name="グループ化 8"/>
          <p:cNvGrpSpPr/>
          <p:nvPr/>
        </p:nvGrpSpPr>
        <p:grpSpPr>
          <a:xfrm>
            <a:off x="899592" y="4149080"/>
            <a:ext cx="7272808" cy="1872208"/>
            <a:chOff x="1196792" y="4149080"/>
            <a:chExt cx="7272808" cy="1872208"/>
          </a:xfrm>
        </p:grpSpPr>
        <p:sp>
          <p:nvSpPr>
            <p:cNvPr id="8" name="角丸四角形 7"/>
            <p:cNvSpPr/>
            <p:nvPr/>
          </p:nvSpPr>
          <p:spPr>
            <a:xfrm>
              <a:off x="1196792" y="4149080"/>
              <a:ext cx="7272808" cy="1872208"/>
            </a:xfrm>
            <a:prstGeom prst="roundRect">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schemeClr val="tx1"/>
                  </a:solidFill>
                </a:rPr>
                <a:t>ライセンス</a:t>
              </a:r>
              <a:r>
                <a:rPr lang="ja-JP" altLang="en-US" sz="2800" dirty="0">
                  <a:solidFill>
                    <a:schemeClr val="tx1"/>
                  </a:solidFill>
                </a:rPr>
                <a:t>違反を防止したい</a:t>
              </a:r>
              <a:endParaRPr lang="en-US" altLang="ja-JP" sz="2800" dirty="0">
                <a:solidFill>
                  <a:schemeClr val="tx1"/>
                </a:solidFill>
              </a:endParaRPr>
            </a:p>
            <a:p>
              <a:endParaRPr lang="en-US" altLang="ja-JP" sz="2800" dirty="0">
                <a:solidFill>
                  <a:schemeClr val="tx1"/>
                </a:solidFill>
              </a:endParaRPr>
            </a:p>
            <a:p>
              <a:pPr algn="ctr"/>
              <a:r>
                <a:rPr lang="ja-JP" altLang="en-US" sz="2800" dirty="0">
                  <a:solidFill>
                    <a:schemeClr val="tx1"/>
                  </a:solidFill>
                </a:rPr>
                <a:t>開発中のソフトウェアで発生している</a:t>
              </a:r>
              <a:r>
                <a:rPr lang="en-US" altLang="ja-JP" sz="2800" dirty="0">
                  <a:solidFill>
                    <a:schemeClr val="tx1"/>
                  </a:solidFill>
                </a:rPr>
                <a:t/>
              </a:r>
              <a:br>
                <a:rPr lang="en-US" altLang="ja-JP" sz="2800" dirty="0">
                  <a:solidFill>
                    <a:schemeClr val="tx1"/>
                  </a:solidFill>
                </a:rPr>
              </a:br>
              <a:r>
                <a:rPr lang="ja-JP" altLang="en-US" sz="2800" dirty="0" smtClean="0">
                  <a:solidFill>
                    <a:schemeClr val="tx1"/>
                  </a:solidFill>
                </a:rPr>
                <a:t>ライセンス</a:t>
              </a:r>
              <a:r>
                <a:rPr lang="ja-JP" altLang="en-US" sz="2800" dirty="0">
                  <a:solidFill>
                    <a:schemeClr val="tx1"/>
                  </a:solidFill>
                </a:rPr>
                <a:t>違反</a:t>
              </a:r>
              <a:r>
                <a:rPr lang="ja-JP" altLang="en-US" sz="2800" dirty="0" smtClean="0">
                  <a:solidFill>
                    <a:schemeClr val="tx1"/>
                  </a:solidFill>
                </a:rPr>
                <a:t>を検出</a:t>
              </a:r>
              <a:r>
                <a:rPr lang="ja-JP" altLang="en-US" sz="2800" dirty="0" smtClean="0">
                  <a:solidFill>
                    <a:schemeClr val="tx1"/>
                  </a:solidFill>
                </a:rPr>
                <a:t>する</a:t>
              </a:r>
              <a:endParaRPr lang="ja-JP" altLang="en-US" sz="2800" dirty="0">
                <a:solidFill>
                  <a:schemeClr val="tx1"/>
                </a:solidFill>
              </a:endParaRPr>
            </a:p>
          </p:txBody>
        </p:sp>
        <p:sp>
          <p:nvSpPr>
            <p:cNvPr id="7" name="下矢印 6"/>
            <p:cNvSpPr/>
            <p:nvPr/>
          </p:nvSpPr>
          <p:spPr>
            <a:xfrm>
              <a:off x="4716016" y="4763224"/>
              <a:ext cx="648072" cy="288032"/>
            </a:xfrm>
            <a:prstGeom prst="down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404208596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３章</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50</a:t>
            </a:fld>
            <a:endParaRPr kumimoji="1" lang="ja-JP" altLang="en-US"/>
          </a:p>
        </p:txBody>
      </p:sp>
    </p:spTree>
    <p:extLst>
      <p:ext uri="{BB962C8B-B14F-4D97-AF65-F5344CB8AC3E}">
        <p14:creationId xmlns:p14="http://schemas.microsoft.com/office/powerpoint/2010/main" val="25830368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ライセンスの進化</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a:t>ソフトウェアライセンス</a:t>
            </a:r>
            <a:r>
              <a:rPr lang="ja-JP" altLang="en-US" dirty="0" smtClean="0"/>
              <a:t>は環境に適合する</a:t>
            </a:r>
            <a:endParaRPr lang="en-US" altLang="ja-JP" dirty="0"/>
          </a:p>
          <a:p>
            <a:r>
              <a:rPr lang="ja-JP" altLang="en-US" dirty="0" smtClean="0"/>
              <a:t>ソフトウェアライセンスが進化する理由</a:t>
            </a:r>
            <a:r>
              <a:rPr lang="en-US" altLang="ja-JP" dirty="0" smtClean="0"/>
              <a:t>[2-2]</a:t>
            </a:r>
            <a:endParaRPr lang="en-US" altLang="ja-JP" dirty="0"/>
          </a:p>
          <a:p>
            <a:pPr lvl="1"/>
            <a:r>
              <a:rPr lang="ja-JP" altLang="en-US" dirty="0" smtClean="0"/>
              <a:t>作者の要求</a:t>
            </a:r>
            <a:endParaRPr lang="en-US" altLang="ja-JP" dirty="0"/>
          </a:p>
          <a:p>
            <a:pPr lvl="1"/>
            <a:r>
              <a:rPr lang="ja-JP" altLang="en-US" dirty="0" smtClean="0"/>
              <a:t>ユーザーの要求</a:t>
            </a:r>
            <a:endParaRPr lang="en-US" altLang="ja-JP" dirty="0"/>
          </a:p>
          <a:p>
            <a:pPr lvl="1"/>
            <a:r>
              <a:rPr lang="ja-JP" altLang="en-US" dirty="0" smtClean="0"/>
              <a:t>外部からの圧力</a:t>
            </a:r>
            <a:endParaRPr lang="en-US" altLang="ja-JP" dirty="0"/>
          </a:p>
          <a:p>
            <a:endParaRPr kumimoji="1" lang="en-US" altLang="ja-JP" dirty="0" smtClean="0"/>
          </a:p>
          <a:p>
            <a:endParaRPr kumimoji="1" lang="ja-JP" altLang="en-US" dirty="0"/>
          </a:p>
        </p:txBody>
      </p:sp>
      <p:sp>
        <p:nvSpPr>
          <p:cNvPr id="4" name="日付プレースホルダー 3"/>
          <p:cNvSpPr>
            <a:spLocks noGrp="1"/>
          </p:cNvSpPr>
          <p:nvPr>
            <p:ph type="dt" sz="half" idx="2"/>
          </p:nvPr>
        </p:nvSpPr>
        <p:spPr>
          <a:prstGeom prst="rect">
            <a:avLst/>
          </a:prstGeom>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a:prstGeom prst="rect">
            <a:avLst/>
          </a:prstGeom>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a:prstGeom prst="rect">
            <a:avLst/>
          </a:prstGeom>
        </p:spPr>
        <p:txBody>
          <a:bodyPr/>
          <a:lstStyle/>
          <a:p>
            <a:fld id="{D2D8002D-B5B0-4BAC-B1F6-782DDCCE6D9C}" type="slidenum">
              <a:rPr kumimoji="1" lang="ja-JP" altLang="en-US" smtClean="0"/>
              <a:t>51</a:t>
            </a:fld>
            <a:endParaRPr kumimoji="1" lang="ja-JP" altLang="en-US"/>
          </a:p>
        </p:txBody>
      </p:sp>
      <p:sp>
        <p:nvSpPr>
          <p:cNvPr id="7" name="正方形/長方形 6"/>
          <p:cNvSpPr/>
          <p:nvPr/>
        </p:nvSpPr>
        <p:spPr>
          <a:xfrm>
            <a:off x="3779912" y="5013176"/>
            <a:ext cx="4502616" cy="89676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smtClean="0">
                <a:solidFill>
                  <a:schemeClr val="tx1"/>
                </a:solidFill>
              </a:rPr>
              <a:t>[2-2</a:t>
            </a:r>
            <a:r>
              <a:rPr lang="en-US" altLang="ja-JP" sz="1600" dirty="0">
                <a:solidFill>
                  <a:schemeClr val="tx1"/>
                </a:solidFill>
              </a:rPr>
              <a:t>] M. Di </a:t>
            </a:r>
            <a:r>
              <a:rPr lang="en-US" altLang="ja-JP" sz="1600" dirty="0" err="1">
                <a:solidFill>
                  <a:schemeClr val="tx1"/>
                </a:solidFill>
              </a:rPr>
              <a:t>Penta</a:t>
            </a:r>
            <a:r>
              <a:rPr lang="en-US" altLang="ja-JP" sz="1600" dirty="0">
                <a:solidFill>
                  <a:schemeClr val="tx1"/>
                </a:solidFill>
              </a:rPr>
              <a:t>, D. M. German, Y.-G. </a:t>
            </a:r>
            <a:r>
              <a:rPr lang="en-US" altLang="ja-JP" sz="1600" dirty="0" err="1">
                <a:solidFill>
                  <a:schemeClr val="tx1"/>
                </a:solidFill>
              </a:rPr>
              <a:t>Gueheneuc</a:t>
            </a:r>
            <a:r>
              <a:rPr lang="en-US" altLang="ja-JP" sz="1600" dirty="0">
                <a:solidFill>
                  <a:schemeClr val="tx1"/>
                </a:solidFill>
              </a:rPr>
              <a:t>, and G. </a:t>
            </a:r>
            <a:r>
              <a:rPr lang="en-US" altLang="ja-JP" sz="1600" dirty="0" err="1">
                <a:solidFill>
                  <a:schemeClr val="tx1"/>
                </a:solidFill>
              </a:rPr>
              <a:t>Antoniol</a:t>
            </a:r>
            <a:r>
              <a:rPr lang="en-US" altLang="ja-JP" sz="1600" dirty="0">
                <a:solidFill>
                  <a:schemeClr val="tx1"/>
                </a:solidFill>
              </a:rPr>
              <a:t>. </a:t>
            </a:r>
            <a:r>
              <a:rPr lang="en-US" altLang="ja-JP" sz="1600" dirty="0" smtClean="0">
                <a:solidFill>
                  <a:schemeClr val="tx1"/>
                </a:solidFill>
              </a:rPr>
              <a:t>"</a:t>
            </a:r>
            <a:r>
              <a:rPr lang="en-US" altLang="ja-JP" sz="1600" dirty="0">
                <a:solidFill>
                  <a:schemeClr val="tx1"/>
                </a:solidFill>
              </a:rPr>
              <a:t>An exploratory study of the evolution of software licensing" , ICSE2010</a:t>
            </a:r>
            <a:r>
              <a:rPr lang="en-US" altLang="ja-JP" dirty="0" smtClean="0">
                <a:solidFill>
                  <a:schemeClr val="tx1"/>
                </a:solidFill>
              </a:rPr>
              <a:t>.</a:t>
            </a:r>
            <a:endParaRPr lang="ja-JP" altLang="en-US" dirty="0">
              <a:solidFill>
                <a:schemeClr val="tx1"/>
              </a:solidFill>
            </a:endParaRPr>
          </a:p>
        </p:txBody>
      </p:sp>
    </p:spTree>
    <p:extLst>
      <p:ext uri="{BB962C8B-B14F-4D97-AF65-F5344CB8AC3E}">
        <p14:creationId xmlns:p14="http://schemas.microsoft.com/office/powerpoint/2010/main" val="10740129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FreeBSD</a:t>
            </a:r>
            <a:r>
              <a:rPr kumimoji="1" lang="ja-JP" altLang="en-US" dirty="0" smtClean="0"/>
              <a:t>における</a:t>
            </a:r>
            <a:r>
              <a:rPr kumimoji="1" lang="en-US" altLang="ja-JP" dirty="0" smtClean="0"/>
              <a:t/>
            </a:r>
            <a:br>
              <a:rPr kumimoji="1" lang="en-US" altLang="ja-JP" dirty="0" smtClean="0"/>
            </a:br>
            <a:r>
              <a:rPr kumimoji="1" lang="ja-JP" altLang="en-US" dirty="0" smtClean="0"/>
              <a:t>ライセンス比率の変化</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52</a:t>
            </a:fld>
            <a:endParaRPr kumimoji="1" lang="ja-JP" altLang="en-US"/>
          </a:p>
        </p:txBody>
      </p:sp>
      <p:graphicFrame>
        <p:nvGraphicFramePr>
          <p:cNvPr id="7" name="コンテンツ プレースホルダー 6"/>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7768370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FreeBSD5.2.1</a:t>
            </a:r>
            <a:r>
              <a:rPr kumimoji="1" lang="ja-JP" altLang="en-US" dirty="0" smtClean="0"/>
              <a:t>から</a:t>
            </a:r>
            <a:r>
              <a:rPr kumimoji="1" lang="en-US" altLang="ja-JP" dirty="0" smtClean="0"/>
              <a:t>5.3</a:t>
            </a:r>
            <a:r>
              <a:rPr lang="ja-JP" altLang="en-US" dirty="0" smtClean="0"/>
              <a:t>の間での</a:t>
            </a:r>
            <a:r>
              <a:rPr kumimoji="1" lang="ja-JP" altLang="en-US" dirty="0" smtClean="0"/>
              <a:t>変化</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53</a:t>
            </a:fld>
            <a:endParaRPr kumimoji="1" lang="ja-JP" altLang="en-US"/>
          </a:p>
        </p:txBody>
      </p:sp>
      <p:graphicFrame>
        <p:nvGraphicFramePr>
          <p:cNvPr id="7" name="表 6"/>
          <p:cNvGraphicFramePr>
            <a:graphicFrameLocks noGrp="1"/>
          </p:cNvGraphicFramePr>
          <p:nvPr>
            <p:extLst>
              <p:ext uri="{D42A27DB-BD31-4B8C-83A1-F6EECF244321}">
                <p14:modId xmlns:p14="http://schemas.microsoft.com/office/powerpoint/2010/main" val="2319455935"/>
              </p:ext>
            </p:extLst>
          </p:nvPr>
        </p:nvGraphicFramePr>
        <p:xfrm>
          <a:off x="1331640" y="1844824"/>
          <a:ext cx="6096000" cy="4395088"/>
        </p:xfrm>
        <a:graphic>
          <a:graphicData uri="http://schemas.openxmlformats.org/drawingml/2006/table">
            <a:tbl>
              <a:tblPr firstRow="1" bandRow="1">
                <a:tableStyleId>{2D5ABB26-0587-4C30-8999-92F81FD0307C}</a:tableStyleId>
              </a:tblPr>
              <a:tblGrid>
                <a:gridCol w="762000"/>
                <a:gridCol w="762000"/>
                <a:gridCol w="762000"/>
                <a:gridCol w="762000"/>
                <a:gridCol w="762000"/>
                <a:gridCol w="762000"/>
                <a:gridCol w="762000"/>
                <a:gridCol w="762000"/>
              </a:tblGrid>
              <a:tr h="442848">
                <a:tc gridSpan="2">
                  <a:txBody>
                    <a:bodyPr/>
                    <a:lstStyle/>
                    <a:p>
                      <a:endParaRPr kumimoji="1" lang="ja-JP" altLang="en-US" dirty="0"/>
                    </a:p>
                  </a:txBody>
                  <a:tcPr>
                    <a:lnR w="28575" cap="flat" cmpd="sng" algn="ctr">
                      <a:solidFill>
                        <a:schemeClr val="tx1"/>
                      </a:solidFill>
                      <a:prstDash val="solid"/>
                      <a:round/>
                      <a:headEnd type="none" w="med" len="med"/>
                      <a:tailEnd type="none" w="med" len="med"/>
                    </a:ln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gridSpan="6">
                  <a:txBody>
                    <a:bodyPr/>
                    <a:lstStyle/>
                    <a:p>
                      <a:pPr algn="ctr"/>
                      <a:r>
                        <a:rPr kumimoji="1" lang="en-US" altLang="ja-JP" sz="2000" dirty="0" smtClean="0"/>
                        <a:t>5.3</a:t>
                      </a:r>
                      <a:endParaRPr kumimoji="1" lang="ja-JP" altLang="en-US" sz="2000"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r>
              <a:tr h="370840">
                <a:tc gridSpan="2">
                  <a:txBody>
                    <a:bodyPr/>
                    <a:lstStyle/>
                    <a:p>
                      <a:endParaRPr kumimoji="1" lang="ja-JP" altLang="en-US" dirty="0"/>
                    </a:p>
                  </a:txBody>
                  <a:tcPr>
                    <a:lnL w="28575"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存在しない</a:t>
                      </a:r>
                      <a:endParaRPr kumimoji="1" lang="ja-JP" altLang="en-US" dirty="0"/>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en-US" altLang="ja-JP" dirty="0" smtClean="0"/>
                        <a:t>BSD2</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en-US" altLang="ja-JP" dirty="0" smtClean="0"/>
                        <a:t>BSD3</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en-US" altLang="ja-JP" dirty="0" smtClean="0"/>
                        <a:t>BSD4</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en-US" altLang="ja-JP" dirty="0" err="1" smtClean="0"/>
                        <a:t>InterACPILic</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en-US" altLang="ja-JP" dirty="0" smtClean="0"/>
                        <a:t>CDDL</a:t>
                      </a:r>
                      <a:endParaRPr kumimoji="1" lang="ja-JP" altLang="en-US" dirty="0"/>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370840">
                <a:tc rowSpan="6">
                  <a:txBody>
                    <a:bodyPr/>
                    <a:lstStyle/>
                    <a:p>
                      <a:pPr algn="ctr"/>
                      <a:r>
                        <a:rPr kumimoji="1" lang="en-US" altLang="ja-JP" sz="2000" dirty="0" smtClean="0"/>
                        <a:t>5.2.1</a:t>
                      </a:r>
                      <a:endParaRPr kumimoji="1" lang="ja-JP" altLang="en-US" sz="2000" dirty="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存在しない</a:t>
                      </a: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a:t>
                      </a:r>
                      <a:endParaRPr kumimoji="1" lang="ja-JP" altLang="en-US" dirty="0"/>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97</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24</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13</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0</a:t>
                      </a:r>
                      <a:endParaRPr kumimoji="1" lang="ja-JP" altLang="en-US" dirty="0"/>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vMerge="1">
                  <a:txBody>
                    <a:bodyPr/>
                    <a:lstStyle/>
                    <a:p>
                      <a:endParaRPr kumimoji="1" lang="ja-JP" altLang="en-US" dirty="0"/>
                    </a:p>
                  </a:txBody>
                  <a:tcPr/>
                </a:tc>
                <a:tc>
                  <a:txBody>
                    <a:bodyPr/>
                    <a:lstStyle/>
                    <a:p>
                      <a:r>
                        <a:rPr kumimoji="1" lang="en-US" altLang="ja-JP" dirty="0" smtClean="0"/>
                        <a:t>BSD2</a:t>
                      </a:r>
                      <a:endParaRPr kumimoji="1" lang="ja-JP" altLang="en-US" dirty="0"/>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31</a:t>
                      </a:r>
                      <a:endParaRPr kumimoji="1" lang="ja-JP" altLang="en-US" dirty="0"/>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689</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0</a:t>
                      </a:r>
                      <a:endParaRPr kumimoji="1" lang="ja-JP" altLang="en-US" dirty="0"/>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vMerge="1">
                  <a:txBody>
                    <a:bodyPr/>
                    <a:lstStyle/>
                    <a:p>
                      <a:endParaRPr kumimoji="1" lang="ja-JP" altLang="en-US" dirty="0"/>
                    </a:p>
                  </a:txBody>
                  <a:tcPr/>
                </a:tc>
                <a:tc>
                  <a:txBody>
                    <a:bodyPr/>
                    <a:lstStyle/>
                    <a:p>
                      <a:r>
                        <a:rPr kumimoji="1" lang="en-US" altLang="ja-JP" dirty="0" smtClean="0"/>
                        <a:t>BSD3</a:t>
                      </a:r>
                      <a:endParaRPr kumimoji="1" lang="ja-JP" altLang="en-US" dirty="0"/>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18</a:t>
                      </a:r>
                      <a:endParaRPr kumimoji="1" lang="ja-JP" altLang="en-US" dirty="0"/>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solidFill>
                            <a:srgbClr val="C00000"/>
                          </a:solidFill>
                        </a:rPr>
                        <a:t>2</a:t>
                      </a:r>
                      <a:endParaRPr kumimoji="1" lang="ja-JP" altLang="en-US"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235</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0</a:t>
                      </a:r>
                      <a:endParaRPr kumimoji="1" lang="ja-JP" altLang="en-US" dirty="0"/>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vMerge="1">
                  <a:txBody>
                    <a:bodyPr/>
                    <a:lstStyle/>
                    <a:p>
                      <a:endParaRPr kumimoji="1" lang="ja-JP" altLang="en-US" dirty="0"/>
                    </a:p>
                  </a:txBody>
                  <a:tcPr/>
                </a:tc>
                <a:tc>
                  <a:txBody>
                    <a:bodyPr/>
                    <a:lstStyle/>
                    <a:p>
                      <a:r>
                        <a:rPr kumimoji="1" lang="en-US" altLang="ja-JP" dirty="0" smtClean="0"/>
                        <a:t>BSD4</a:t>
                      </a:r>
                      <a:endParaRPr kumimoji="1" lang="ja-JP" altLang="en-US" dirty="0"/>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23</a:t>
                      </a:r>
                      <a:endParaRPr kumimoji="1" lang="ja-JP" altLang="en-US" dirty="0"/>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solidFill>
                            <a:srgbClr val="C00000"/>
                          </a:solidFill>
                        </a:rPr>
                        <a:t>233</a:t>
                      </a:r>
                      <a:endParaRPr kumimoji="1" lang="ja-JP" altLang="en-US"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229</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0</a:t>
                      </a:r>
                      <a:endParaRPr kumimoji="1" lang="ja-JP" altLang="en-US" dirty="0"/>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vMerge="1">
                  <a:txBody>
                    <a:bodyPr/>
                    <a:lstStyle/>
                    <a:p>
                      <a:endParaRPr kumimoji="1" lang="ja-JP" altLang="en-US" dirty="0"/>
                    </a:p>
                  </a:txBody>
                  <a:tcPr/>
                </a:tc>
                <a:tc>
                  <a:txBody>
                    <a:bodyPr/>
                    <a:lstStyle/>
                    <a:p>
                      <a:r>
                        <a:rPr kumimoji="1" lang="en-US" altLang="ja-JP" dirty="0" err="1" smtClean="0"/>
                        <a:t>InterACPILic</a:t>
                      </a:r>
                      <a:endParaRPr kumimoji="1" lang="ja-JP" altLang="en-US" dirty="0"/>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0</a:t>
                      </a:r>
                      <a:endParaRPr kumimoji="1" lang="ja-JP" altLang="en-US" dirty="0"/>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141</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0</a:t>
                      </a:r>
                      <a:endParaRPr kumimoji="1" lang="ja-JP" altLang="en-US" dirty="0"/>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vMerge="1">
                  <a:txBody>
                    <a:bodyPr/>
                    <a:lstStyle/>
                    <a:p>
                      <a:endParaRPr kumimoji="1" lang="ja-JP" altLang="en-US" dirty="0"/>
                    </a:p>
                  </a:txBody>
                  <a:tcPr/>
                </a:tc>
                <a:tc>
                  <a:txBody>
                    <a:bodyPr/>
                    <a:lstStyle/>
                    <a:p>
                      <a:r>
                        <a:rPr kumimoji="1" lang="en-US" altLang="ja-JP" dirty="0" smtClean="0"/>
                        <a:t>CDDL</a:t>
                      </a:r>
                      <a:endParaRPr kumimoji="1" lang="ja-JP" altLang="en-US" dirty="0"/>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en-US" altLang="ja-JP" dirty="0" smtClean="0"/>
                        <a:t>6</a:t>
                      </a:r>
                      <a:endParaRPr kumimoji="1" lang="ja-JP" altLang="en-US" dirty="0"/>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en-US" altLang="ja-JP" dirty="0" smtClean="0"/>
                        <a:t>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en-US" altLang="ja-JP" dirty="0" smtClean="0"/>
                        <a:t>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en-US" altLang="ja-JP" dirty="0" smtClean="0"/>
                        <a:t>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en-US" altLang="ja-JP" dirty="0" smtClean="0"/>
                        <a:t>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en-US" altLang="ja-JP" dirty="0" smtClean="0"/>
                        <a:t>0</a:t>
                      </a:r>
                      <a:endParaRPr kumimoji="1" lang="ja-JP" altLang="en-US" dirty="0"/>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61901687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４章</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54</a:t>
            </a:fld>
            <a:endParaRPr kumimoji="1" lang="ja-JP" altLang="en-US"/>
          </a:p>
        </p:txBody>
      </p:sp>
    </p:spTree>
    <p:extLst>
      <p:ext uri="{BB962C8B-B14F-4D97-AF65-F5344CB8AC3E}">
        <p14:creationId xmlns:p14="http://schemas.microsoft.com/office/powerpoint/2010/main" val="168203713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閾値を用いた検出結果</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55</a:t>
            </a:fld>
            <a:endParaRPr kumimoji="1" lang="ja-JP" altLang="en-US"/>
          </a:p>
        </p:txBody>
      </p:sp>
      <p:graphicFrame>
        <p:nvGraphicFramePr>
          <p:cNvPr id="7" name="表 6"/>
          <p:cNvGraphicFramePr>
            <a:graphicFrameLocks noGrp="1"/>
          </p:cNvGraphicFramePr>
          <p:nvPr>
            <p:extLst>
              <p:ext uri="{D42A27DB-BD31-4B8C-83A1-F6EECF244321}">
                <p14:modId xmlns:p14="http://schemas.microsoft.com/office/powerpoint/2010/main" val="1402819627"/>
              </p:ext>
            </p:extLst>
          </p:nvPr>
        </p:nvGraphicFramePr>
        <p:xfrm>
          <a:off x="107504" y="1628800"/>
          <a:ext cx="8928992" cy="2018564"/>
        </p:xfrm>
        <a:graphic>
          <a:graphicData uri="http://schemas.openxmlformats.org/drawingml/2006/table">
            <a:tbl>
              <a:tblPr firstRow="1" bandRow="1">
                <a:tableStyleId>{5C22544A-7EE6-4342-B048-85BDC9FD1C3A}</a:tableStyleId>
              </a:tblPr>
              <a:tblGrid>
                <a:gridCol w="2287593"/>
                <a:gridCol w="2392927"/>
                <a:gridCol w="2304256"/>
                <a:gridCol w="1944216"/>
              </a:tblGrid>
              <a:tr h="360040">
                <a:tc>
                  <a:txBody>
                    <a:bodyPr/>
                    <a:lstStyle/>
                    <a:p>
                      <a:pPr algn="ctr"/>
                      <a:r>
                        <a:rPr kumimoji="1" lang="ja-JP" altLang="en-US" dirty="0" smtClean="0"/>
                        <a:t>再利用あり</a:t>
                      </a:r>
                      <a:endParaRPr kumimoji="1" lang="ja-JP" altLang="en-US" dirty="0"/>
                    </a:p>
                  </a:txBody>
                  <a:tcPr anchor="ctr"/>
                </a:tc>
                <a:tc>
                  <a:txBody>
                    <a:bodyPr/>
                    <a:lstStyle/>
                    <a:p>
                      <a:r>
                        <a:rPr kumimoji="1" lang="ja-JP" altLang="en-US" dirty="0" smtClean="0"/>
                        <a:t>コードクローン検出数</a:t>
                      </a:r>
                      <a:endParaRPr kumimoji="1" lang="ja-JP" altLang="en-US" dirty="0"/>
                    </a:p>
                  </a:txBody>
                  <a:tcPr/>
                </a:tc>
                <a:tc>
                  <a:txBody>
                    <a:bodyPr/>
                    <a:lstStyle/>
                    <a:p>
                      <a:r>
                        <a:rPr kumimoji="1" lang="ja-JP" altLang="en-US" dirty="0" smtClean="0"/>
                        <a:t>最大コードクローン長</a:t>
                      </a:r>
                      <a:endParaRPr kumimoji="1" lang="ja-JP" altLang="en-US" dirty="0"/>
                    </a:p>
                  </a:txBody>
                  <a:tcPr/>
                </a:tc>
                <a:tc>
                  <a:txBody>
                    <a:bodyPr/>
                    <a:lstStyle/>
                    <a:p>
                      <a:r>
                        <a:rPr kumimoji="1" lang="ja-JP" altLang="en-US" dirty="0" smtClean="0"/>
                        <a:t>部分類似度</a:t>
                      </a:r>
                      <a:endParaRPr kumimoji="1" lang="ja-JP" altLang="en-US" dirty="0"/>
                    </a:p>
                  </a:txBody>
                  <a:tcPr/>
                </a:tc>
              </a:tr>
              <a:tr h="648072">
                <a:tc>
                  <a:txBody>
                    <a:bodyPr/>
                    <a:lstStyle/>
                    <a:p>
                      <a:r>
                        <a:rPr kumimoji="1" lang="ja-JP" altLang="en-US" sz="2000" dirty="0" smtClean="0"/>
                        <a:t>再利用が行われているとみなせる下限値</a:t>
                      </a:r>
                      <a:endParaRPr kumimoji="1" lang="ja-JP" altLang="en-US" sz="2000" dirty="0"/>
                    </a:p>
                  </a:txBody>
                  <a:tcPr/>
                </a:tc>
                <a:tc>
                  <a:txBody>
                    <a:bodyPr/>
                    <a:lstStyle/>
                    <a:p>
                      <a:pPr algn="ctr"/>
                      <a:r>
                        <a:rPr kumimoji="1" lang="en-US" altLang="ja-JP" sz="2000" dirty="0" smtClean="0"/>
                        <a:t>590</a:t>
                      </a:r>
                      <a:endParaRPr kumimoji="1" lang="ja-JP" altLang="en-US" sz="2000" dirty="0"/>
                    </a:p>
                  </a:txBody>
                  <a:tcPr anchor="ctr"/>
                </a:tc>
                <a:tc>
                  <a:txBody>
                    <a:bodyPr/>
                    <a:lstStyle/>
                    <a:p>
                      <a:pPr algn="ctr"/>
                      <a:r>
                        <a:rPr kumimoji="1" lang="en-US" altLang="ja-JP" sz="2000" dirty="0" smtClean="0"/>
                        <a:t>270</a:t>
                      </a:r>
                      <a:endParaRPr kumimoji="1" lang="ja-JP" altLang="en-US" sz="2000" dirty="0"/>
                    </a:p>
                  </a:txBody>
                  <a:tcPr anchor="ctr"/>
                </a:tc>
                <a:tc>
                  <a:txBody>
                    <a:bodyPr/>
                    <a:lstStyle/>
                    <a:p>
                      <a:pPr algn="ctr"/>
                      <a:r>
                        <a:rPr kumimoji="1" lang="en-US" altLang="ja-JP" sz="2000" dirty="0" smtClean="0"/>
                        <a:t>0.30</a:t>
                      </a:r>
                      <a:endParaRPr kumimoji="1" lang="ja-JP" altLang="en-US" sz="2000" dirty="0"/>
                    </a:p>
                  </a:txBody>
                  <a:tcPr anchor="ctr"/>
                </a:tc>
              </a:tr>
              <a:tr h="6469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検出できた組数</a:t>
                      </a:r>
                    </a:p>
                  </a:txBody>
                  <a:tcPr/>
                </a:tc>
                <a:tc>
                  <a:txBody>
                    <a:bodyPr/>
                    <a:lstStyle/>
                    <a:p>
                      <a:pPr algn="ctr"/>
                      <a:r>
                        <a:rPr lang="en-US" altLang="ja-JP" sz="2000" dirty="0" smtClean="0"/>
                        <a:t>1/121</a:t>
                      </a:r>
                      <a:endParaRPr lang="ja-JP" altLang="en-US" sz="2000" dirty="0"/>
                    </a:p>
                  </a:txBody>
                  <a:tcPr anchor="ctr"/>
                </a:tc>
                <a:tc>
                  <a:txBody>
                    <a:bodyPr/>
                    <a:lstStyle/>
                    <a:p>
                      <a:pPr algn="ctr"/>
                      <a:r>
                        <a:rPr lang="en-US" altLang="ja-JP" sz="2000" dirty="0" smtClean="0"/>
                        <a:t>91/121</a:t>
                      </a:r>
                      <a:endParaRPr lang="ja-JP" altLang="en-US" sz="2000" dirty="0"/>
                    </a:p>
                  </a:txBody>
                  <a:tcPr anchor="ctr"/>
                </a:tc>
                <a:tc>
                  <a:txBody>
                    <a:bodyPr/>
                    <a:lstStyle/>
                    <a:p>
                      <a:pPr algn="ctr"/>
                      <a:r>
                        <a:rPr lang="en-US" altLang="ja-JP" sz="2000" dirty="0" smtClean="0"/>
                        <a:t>72/121</a:t>
                      </a:r>
                      <a:endParaRPr lang="ja-JP" altLang="en-US" sz="2000" dirty="0"/>
                    </a:p>
                  </a:txBody>
                  <a:tcPr anchor="ctr"/>
                </a:tc>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1211582899"/>
              </p:ext>
            </p:extLst>
          </p:nvPr>
        </p:nvGraphicFramePr>
        <p:xfrm>
          <a:off x="107504" y="4221088"/>
          <a:ext cx="8928992" cy="1906313"/>
        </p:xfrm>
        <a:graphic>
          <a:graphicData uri="http://schemas.openxmlformats.org/drawingml/2006/table">
            <a:tbl>
              <a:tblPr firstRow="1" bandRow="1">
                <a:tableStyleId>{5C22544A-7EE6-4342-B048-85BDC9FD1C3A}</a:tableStyleId>
              </a:tblPr>
              <a:tblGrid>
                <a:gridCol w="2232248"/>
                <a:gridCol w="2448272"/>
                <a:gridCol w="2304256"/>
                <a:gridCol w="1944216"/>
              </a:tblGrid>
              <a:tr h="432048">
                <a:tc>
                  <a:txBody>
                    <a:bodyPr/>
                    <a:lstStyle/>
                    <a:p>
                      <a:pPr algn="ctr"/>
                      <a:r>
                        <a:rPr kumimoji="1" lang="ja-JP" altLang="en-US" dirty="0" smtClean="0"/>
                        <a:t>再利用なし</a:t>
                      </a:r>
                      <a:endParaRPr kumimoji="1" lang="ja-JP" altLang="en-US" dirty="0"/>
                    </a:p>
                  </a:txBody>
                  <a:tcPr anchor="ctr"/>
                </a:tc>
                <a:tc>
                  <a:txBody>
                    <a:bodyPr/>
                    <a:lstStyle/>
                    <a:p>
                      <a:r>
                        <a:rPr kumimoji="1" lang="ja-JP" altLang="en-US" dirty="0" smtClean="0"/>
                        <a:t>コードクローン検出数</a:t>
                      </a:r>
                      <a:endParaRPr kumimoji="1" lang="ja-JP" altLang="en-US" dirty="0"/>
                    </a:p>
                  </a:txBody>
                  <a:tcPr/>
                </a:tc>
                <a:tc>
                  <a:txBody>
                    <a:bodyPr/>
                    <a:lstStyle/>
                    <a:p>
                      <a:r>
                        <a:rPr kumimoji="1" lang="ja-JP" altLang="en-US" dirty="0" smtClean="0"/>
                        <a:t>最大コードクローン長</a:t>
                      </a:r>
                      <a:endParaRPr kumimoji="1" lang="ja-JP" altLang="en-US" dirty="0"/>
                    </a:p>
                  </a:txBody>
                  <a:tcPr/>
                </a:tc>
                <a:tc>
                  <a:txBody>
                    <a:bodyPr/>
                    <a:lstStyle/>
                    <a:p>
                      <a:r>
                        <a:rPr kumimoji="1" lang="ja-JP" altLang="en-US" dirty="0" smtClean="0"/>
                        <a:t>部分類似度</a:t>
                      </a:r>
                      <a:endParaRPr kumimoji="1" lang="ja-JP" altLang="en-US" dirty="0"/>
                    </a:p>
                  </a:txBody>
                  <a:tcPr/>
                </a:tc>
              </a:tr>
              <a:tr h="103644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再利用が行われていないとみなせる上限値</a:t>
                      </a:r>
                    </a:p>
                  </a:txBody>
                  <a:tcPr/>
                </a:tc>
                <a:tc>
                  <a:txBody>
                    <a:bodyPr/>
                    <a:lstStyle/>
                    <a:p>
                      <a:pPr algn="ctr"/>
                      <a:r>
                        <a:rPr kumimoji="1" lang="en-US" altLang="ja-JP" sz="2000" dirty="0" smtClean="0"/>
                        <a:t>-</a:t>
                      </a:r>
                      <a:endParaRPr kumimoji="1" lang="ja-JP" altLang="en-US" sz="2000" dirty="0"/>
                    </a:p>
                  </a:txBody>
                  <a:tcPr anchor="ctr"/>
                </a:tc>
                <a:tc>
                  <a:txBody>
                    <a:bodyPr/>
                    <a:lstStyle/>
                    <a:p>
                      <a:pPr algn="ctr"/>
                      <a:r>
                        <a:rPr kumimoji="1" lang="en-US" altLang="ja-JP" sz="2000" dirty="0" smtClean="0"/>
                        <a:t>50</a:t>
                      </a:r>
                      <a:endParaRPr kumimoji="1" lang="ja-JP" altLang="en-US" sz="2000" dirty="0"/>
                    </a:p>
                  </a:txBody>
                  <a:tcPr anchor="ctr"/>
                </a:tc>
                <a:tc>
                  <a:txBody>
                    <a:bodyPr/>
                    <a:lstStyle/>
                    <a:p>
                      <a:pPr algn="ctr"/>
                      <a:r>
                        <a:rPr kumimoji="1" lang="en-US" altLang="ja-JP" sz="2000" dirty="0" smtClean="0"/>
                        <a:t>-</a:t>
                      </a:r>
                      <a:endParaRPr kumimoji="1" lang="ja-JP" altLang="en-US" sz="2000" dirty="0"/>
                    </a:p>
                  </a:txBody>
                  <a:tcPr anchor="ctr"/>
                </a:tc>
              </a:tr>
              <a:tr h="4378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検出できた組数</a:t>
                      </a:r>
                    </a:p>
                  </a:txBody>
                  <a:tcPr/>
                </a:tc>
                <a:tc>
                  <a:txBody>
                    <a:bodyPr/>
                    <a:lstStyle/>
                    <a:p>
                      <a:pPr algn="ctr"/>
                      <a:r>
                        <a:rPr kumimoji="1" lang="en-US" altLang="ja-JP" sz="2000" dirty="0" smtClean="0"/>
                        <a:t>-</a:t>
                      </a:r>
                      <a:endParaRPr kumimoji="1" lang="ja-JP" altLang="en-US" sz="2000" dirty="0"/>
                    </a:p>
                  </a:txBody>
                  <a:tcPr anchor="ctr"/>
                </a:tc>
                <a:tc>
                  <a:txBody>
                    <a:bodyPr/>
                    <a:lstStyle/>
                    <a:p>
                      <a:pPr algn="ctr"/>
                      <a:r>
                        <a:rPr kumimoji="1" lang="en-US" altLang="ja-JP" sz="2000" dirty="0" smtClean="0"/>
                        <a:t>877/1104</a:t>
                      </a:r>
                      <a:endParaRPr kumimoji="1" lang="ja-JP" altLang="en-US" sz="2000" dirty="0"/>
                    </a:p>
                  </a:txBody>
                  <a:tcPr anchor="ctr"/>
                </a:tc>
                <a:tc>
                  <a:txBody>
                    <a:bodyPr/>
                    <a:lstStyle/>
                    <a:p>
                      <a:pPr algn="ctr"/>
                      <a:r>
                        <a:rPr kumimoji="1" lang="en-US" altLang="ja-JP" sz="2000" dirty="0" smtClean="0"/>
                        <a:t>-</a:t>
                      </a:r>
                      <a:endParaRPr kumimoji="1" lang="ja-JP" altLang="en-US" sz="2000" dirty="0"/>
                    </a:p>
                  </a:txBody>
                  <a:tcPr anchor="ctr"/>
                </a:tc>
              </a:tr>
            </a:tbl>
          </a:graphicData>
        </a:graphic>
      </p:graphicFrame>
    </p:spTree>
    <p:extLst>
      <p:ext uri="{BB962C8B-B14F-4D97-AF65-F5344CB8AC3E}">
        <p14:creationId xmlns:p14="http://schemas.microsoft.com/office/powerpoint/2010/main" val="360574718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コードクローンメトリクス詳細</a:t>
            </a:r>
            <a:endParaRPr kumimoji="1" lang="ja-JP" altLang="en-US" dirty="0"/>
          </a:p>
        </p:txBody>
      </p:sp>
      <p:sp>
        <p:nvSpPr>
          <p:cNvPr id="3" name="コンテンツ プレースホルダー 2"/>
          <p:cNvSpPr>
            <a:spLocks noGrp="1"/>
          </p:cNvSpPr>
          <p:nvPr>
            <p:ph idx="1"/>
          </p:nvPr>
        </p:nvSpPr>
        <p:spPr/>
        <p:txBody>
          <a:bodyPr>
            <a:normAutofit fontScale="92500"/>
          </a:bodyPr>
          <a:lstStyle/>
          <a:p>
            <a:r>
              <a:rPr lang="ja-JP" altLang="en-US" dirty="0"/>
              <a:t>コードクローン検出数</a:t>
            </a:r>
            <a:endParaRPr lang="en-US" altLang="ja-JP" dirty="0"/>
          </a:p>
          <a:p>
            <a:pPr lvl="1"/>
            <a:r>
              <a:rPr lang="ja-JP" altLang="en-US" dirty="0" smtClean="0"/>
              <a:t>２つのソフトウェア間で検出されるコードクローンの組</a:t>
            </a:r>
            <a:endParaRPr lang="en-US" altLang="ja-JP" dirty="0" smtClean="0"/>
          </a:p>
          <a:p>
            <a:r>
              <a:rPr lang="ja-JP" altLang="en-US" dirty="0" smtClean="0"/>
              <a:t>最大</a:t>
            </a:r>
            <a:r>
              <a:rPr lang="ja-JP" altLang="en-US" dirty="0"/>
              <a:t>コードクローン長</a:t>
            </a:r>
            <a:endParaRPr lang="en-US" altLang="ja-JP" dirty="0"/>
          </a:p>
          <a:p>
            <a:pPr lvl="1"/>
            <a:r>
              <a:rPr lang="en-US" altLang="ja-JP" dirty="0"/>
              <a:t>2</a:t>
            </a:r>
            <a:r>
              <a:rPr lang="ja-JP" altLang="en-US" dirty="0" err="1"/>
              <a:t>つの</a:t>
            </a:r>
            <a:r>
              <a:rPr lang="ja-JP" altLang="en-US" dirty="0"/>
              <a:t>ソフトウェア間で検出されるコードクローンの中で最大のコードクローン長を持つコードクローンのトークン数</a:t>
            </a:r>
            <a:endParaRPr lang="en-US" altLang="ja-JP" dirty="0"/>
          </a:p>
          <a:p>
            <a:r>
              <a:rPr lang="ja-JP" altLang="en-US" dirty="0"/>
              <a:t>部分</a:t>
            </a:r>
            <a:r>
              <a:rPr lang="ja-JP" altLang="en-US" dirty="0" smtClean="0"/>
              <a:t>類似度</a:t>
            </a:r>
            <a:endParaRPr lang="en-US" altLang="ja-JP" dirty="0" smtClean="0"/>
          </a:p>
          <a:p>
            <a:pPr lvl="1"/>
            <a:r>
              <a:rPr lang="ja-JP" altLang="en-US" dirty="0" smtClean="0"/>
              <a:t>最大コードクローン長を持つコードクローンの組が，それらのコードクローンを含むソースファイルに占める割合</a:t>
            </a:r>
            <a:endParaRPr lang="en-US" altLang="ja-JP" dirty="0"/>
          </a:p>
          <a:p>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56</a:t>
            </a:fld>
            <a:endParaRPr kumimoji="1" lang="ja-JP" altLang="en-US"/>
          </a:p>
        </p:txBody>
      </p:sp>
    </p:spTree>
    <p:extLst>
      <p:ext uri="{BB962C8B-B14F-4D97-AF65-F5344CB8AC3E}">
        <p14:creationId xmlns:p14="http://schemas.microsoft.com/office/powerpoint/2010/main" val="31765347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閾値が決定できなかった</a:t>
            </a:r>
            <a:r>
              <a:rPr lang="ja-JP" altLang="en-US" dirty="0" smtClean="0"/>
              <a:t>例</a:t>
            </a:r>
            <a:r>
              <a:rPr lang="en-US" altLang="ja-JP" dirty="0" smtClean="0"/>
              <a:t/>
            </a:r>
            <a:br>
              <a:rPr lang="en-US" altLang="ja-JP" dirty="0" smtClean="0"/>
            </a:br>
            <a:r>
              <a:rPr lang="en-US" altLang="ja-JP" dirty="0" smtClean="0"/>
              <a:t>(</a:t>
            </a:r>
            <a:r>
              <a:rPr lang="ja-JP" altLang="en-US" dirty="0" smtClean="0"/>
              <a:t>部分類似度・再利用なし）</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57</a:t>
            </a:fld>
            <a:endParaRPr kumimoji="1" lang="ja-JP" altLang="en-US"/>
          </a:p>
        </p:txBody>
      </p:sp>
      <p:graphicFrame>
        <p:nvGraphicFramePr>
          <p:cNvPr id="7" name="グラフ 6"/>
          <p:cNvGraphicFramePr/>
          <p:nvPr>
            <p:extLst>
              <p:ext uri="{D42A27DB-BD31-4B8C-83A1-F6EECF244321}">
                <p14:modId xmlns:p14="http://schemas.microsoft.com/office/powerpoint/2010/main" val="4051778424"/>
              </p:ext>
            </p:extLst>
          </p:nvPr>
        </p:nvGraphicFramePr>
        <p:xfrm>
          <a:off x="251520" y="1700808"/>
          <a:ext cx="8424936" cy="45228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1072298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ロジスティック回帰モデル</a:t>
            </a:r>
            <a:endParaRPr kumimoji="1" lang="ja-JP" altLang="en-US" dirty="0"/>
          </a:p>
        </p:txBody>
      </p:sp>
      <mc:AlternateContent xmlns:mc="http://schemas.openxmlformats.org/markup-compatibility/2006">
        <mc:Choice xmlns:a14="http://schemas.microsoft.com/office/drawing/2010/main" Requires="a14">
          <p:sp>
            <p:nvSpPr>
              <p:cNvPr id="3" name="コンテンツ プレースホルダー 2"/>
              <p:cNvSpPr>
                <a:spLocks noGrp="1"/>
              </p:cNvSpPr>
              <p:nvPr>
                <p:ph idx="1"/>
              </p:nvPr>
            </p:nvSpPr>
            <p:spPr/>
            <p:txBody>
              <a:bodyPr/>
              <a:lstStyle/>
              <a:p>
                <a:endParaRPr kumimoji="1" lang="en-US" altLang="ja-JP" b="0" i="1" dirty="0" smtClean="0">
                  <a:latin typeface="Cambria Math"/>
                </a:endParaRPr>
              </a:p>
              <a:p>
                <a:pPr marL="0" indent="0">
                  <a:buNone/>
                </a:pPr>
                <a14:m>
                  <m:oMathPara xmlns:m="http://schemas.openxmlformats.org/officeDocument/2006/math">
                    <m:oMathParaPr>
                      <m:jc m:val="centerGroup"/>
                    </m:oMathParaPr>
                    <m:oMath xmlns:m="http://schemas.openxmlformats.org/officeDocument/2006/math">
                      <m:r>
                        <a:rPr kumimoji="1" lang="en-US" altLang="ja-JP" b="0" i="1" smtClean="0">
                          <a:latin typeface="Cambria Math"/>
                        </a:rPr>
                        <m:t>𝑃</m:t>
                      </m:r>
                      <m:r>
                        <a:rPr kumimoji="1" lang="en-US" altLang="ja-JP" b="0" i="1" smtClean="0">
                          <a:latin typeface="Cambria Math"/>
                        </a:rPr>
                        <m:t>=</m:t>
                      </m:r>
                      <m:f>
                        <m:fPr>
                          <m:ctrlPr>
                            <a:rPr kumimoji="1" lang="en-US" altLang="ja-JP" b="0" i="1" smtClean="0">
                              <a:latin typeface="Cambria Math"/>
                            </a:rPr>
                          </m:ctrlPr>
                        </m:fPr>
                        <m:num>
                          <m:r>
                            <a:rPr kumimoji="1" lang="en-US" altLang="ja-JP" b="0" i="1" smtClean="0">
                              <a:latin typeface="Cambria Math"/>
                            </a:rPr>
                            <m:t>1</m:t>
                          </m:r>
                        </m:num>
                        <m:den>
                          <m:r>
                            <a:rPr kumimoji="1" lang="en-US" altLang="ja-JP" b="0" i="1" smtClean="0">
                              <a:latin typeface="Cambria Math"/>
                            </a:rPr>
                            <m:t>1+</m:t>
                          </m:r>
                          <m:sSup>
                            <m:sSupPr>
                              <m:ctrlPr>
                                <a:rPr kumimoji="1" lang="en-US" altLang="ja-JP" b="0" i="1" smtClean="0">
                                  <a:latin typeface="Cambria Math"/>
                                </a:rPr>
                              </m:ctrlPr>
                            </m:sSupPr>
                            <m:e>
                              <m:r>
                                <a:rPr kumimoji="1" lang="en-US" altLang="ja-JP" b="0" i="1" smtClean="0">
                                  <a:latin typeface="Cambria Math"/>
                                </a:rPr>
                                <m:t>𝑒</m:t>
                              </m:r>
                            </m:e>
                            <m:sup>
                              <m:r>
                                <a:rPr kumimoji="1" lang="en-US" altLang="ja-JP" b="0" i="1" smtClean="0">
                                  <a:latin typeface="Cambria Math"/>
                                </a:rPr>
                                <m:t>{−(</m:t>
                              </m:r>
                              <m:sSub>
                                <m:sSubPr>
                                  <m:ctrlPr>
                                    <a:rPr kumimoji="1" lang="en-US" altLang="ja-JP" b="0" i="1" smtClean="0">
                                      <a:latin typeface="Cambria Math"/>
                                    </a:rPr>
                                  </m:ctrlPr>
                                </m:sSubPr>
                                <m:e>
                                  <m:r>
                                    <a:rPr kumimoji="1" lang="en-US" altLang="ja-JP" b="0" i="1" smtClean="0">
                                      <a:latin typeface="Cambria Math"/>
                                    </a:rPr>
                                    <m:t>𝑏</m:t>
                                  </m:r>
                                </m:e>
                                <m:sub>
                                  <m:r>
                                    <a:rPr kumimoji="1" lang="en-US" altLang="ja-JP" b="0" i="1" smtClean="0">
                                      <a:latin typeface="Cambria Math"/>
                                    </a:rPr>
                                    <m:t>0</m:t>
                                  </m:r>
                                </m:sub>
                              </m:sSub>
                              <m:r>
                                <a:rPr kumimoji="1" lang="en-US" altLang="ja-JP" b="0" i="1" smtClean="0">
                                  <a:latin typeface="Cambria Math"/>
                                </a:rPr>
                                <m:t> +</m:t>
                              </m:r>
                              <m:sSub>
                                <m:sSubPr>
                                  <m:ctrlPr>
                                    <a:rPr lang="en-US" altLang="ja-JP" i="1" smtClean="0">
                                      <a:latin typeface="Cambria Math"/>
                                    </a:rPr>
                                  </m:ctrlPr>
                                </m:sSubPr>
                                <m:e>
                                  <m:r>
                                    <a:rPr lang="en-US" altLang="ja-JP" b="0" i="1" smtClean="0">
                                      <a:latin typeface="Cambria Math"/>
                                    </a:rPr>
                                    <m:t>𝑏</m:t>
                                  </m:r>
                                </m:e>
                                <m:sub>
                                  <m:r>
                                    <a:rPr lang="en-US" altLang="ja-JP" b="0" i="1" smtClean="0">
                                      <a:latin typeface="Cambria Math"/>
                                    </a:rPr>
                                    <m:t>1</m:t>
                                  </m:r>
                                </m:sub>
                              </m:sSub>
                              <m:sSub>
                                <m:sSubPr>
                                  <m:ctrlPr>
                                    <a:rPr lang="en-US" altLang="ja-JP" b="0" i="1" smtClean="0">
                                      <a:latin typeface="Cambria Math"/>
                                    </a:rPr>
                                  </m:ctrlPr>
                                </m:sSubPr>
                                <m:e>
                                  <m:r>
                                    <a:rPr lang="en-US" altLang="ja-JP" b="0" i="1" smtClean="0">
                                      <a:latin typeface="Cambria Math"/>
                                    </a:rPr>
                                    <m:t>𝑋</m:t>
                                  </m:r>
                                </m:e>
                                <m:sub>
                                  <m:r>
                                    <a:rPr lang="en-US" altLang="ja-JP" b="0" i="1" smtClean="0">
                                      <a:latin typeface="Cambria Math"/>
                                    </a:rPr>
                                    <m:t>1</m:t>
                                  </m:r>
                                </m:sub>
                              </m:sSub>
                              <m:r>
                                <a:rPr lang="en-US" altLang="ja-JP" b="0" i="1" smtClean="0">
                                  <a:latin typeface="Cambria Math"/>
                                </a:rPr>
                                <m:t>+</m:t>
                              </m:r>
                              <m:sSub>
                                <m:sSubPr>
                                  <m:ctrlPr>
                                    <a:rPr lang="en-US" altLang="ja-JP" b="0" i="1" smtClean="0">
                                      <a:latin typeface="Cambria Math"/>
                                    </a:rPr>
                                  </m:ctrlPr>
                                </m:sSubPr>
                                <m:e>
                                  <m:r>
                                    <a:rPr lang="en-US" altLang="ja-JP" b="0" i="1" smtClean="0">
                                      <a:latin typeface="Cambria Math"/>
                                    </a:rPr>
                                    <m:t>𝑏</m:t>
                                  </m:r>
                                </m:e>
                                <m:sub>
                                  <m:r>
                                    <a:rPr lang="en-US" altLang="ja-JP" b="0" i="1" smtClean="0">
                                      <a:latin typeface="Cambria Math"/>
                                    </a:rPr>
                                    <m:t>2</m:t>
                                  </m:r>
                                </m:sub>
                              </m:sSub>
                              <m:sSub>
                                <m:sSubPr>
                                  <m:ctrlPr>
                                    <a:rPr lang="en-US" altLang="ja-JP" b="0" i="1" smtClean="0">
                                      <a:latin typeface="Cambria Math"/>
                                    </a:rPr>
                                  </m:ctrlPr>
                                </m:sSubPr>
                                <m:e>
                                  <m:r>
                                    <a:rPr lang="en-US" altLang="ja-JP" b="0" i="1" smtClean="0">
                                      <a:latin typeface="Cambria Math"/>
                                    </a:rPr>
                                    <m:t>𝑋</m:t>
                                  </m:r>
                                </m:e>
                                <m:sub>
                                  <m:r>
                                    <a:rPr lang="en-US" altLang="ja-JP" b="0" i="1" smtClean="0">
                                      <a:latin typeface="Cambria Math"/>
                                    </a:rPr>
                                    <m:t>2</m:t>
                                  </m:r>
                                </m:sub>
                              </m:sSub>
                              <m:r>
                                <a:rPr lang="en-US" altLang="ja-JP" b="0" i="1" smtClean="0">
                                  <a:latin typeface="Cambria Math"/>
                                </a:rPr>
                                <m:t>+…+</m:t>
                              </m:r>
                              <m:sSub>
                                <m:sSubPr>
                                  <m:ctrlPr>
                                    <a:rPr lang="en-US" altLang="ja-JP" b="0" i="1" smtClean="0">
                                      <a:latin typeface="Cambria Math"/>
                                    </a:rPr>
                                  </m:ctrlPr>
                                </m:sSubPr>
                                <m:e>
                                  <m:r>
                                    <a:rPr lang="en-US" altLang="ja-JP" b="0" i="1" smtClean="0">
                                      <a:latin typeface="Cambria Math"/>
                                    </a:rPr>
                                    <m:t>𝑏</m:t>
                                  </m:r>
                                </m:e>
                                <m:sub>
                                  <m:r>
                                    <a:rPr lang="en-US" altLang="ja-JP" b="0" i="1" smtClean="0">
                                      <a:latin typeface="Cambria Math"/>
                                    </a:rPr>
                                    <m:t>𝑛</m:t>
                                  </m:r>
                                </m:sub>
                              </m:sSub>
                              <m:sSub>
                                <m:sSubPr>
                                  <m:ctrlPr>
                                    <a:rPr lang="en-US" altLang="ja-JP" b="0" i="1" smtClean="0">
                                      <a:latin typeface="Cambria Math"/>
                                    </a:rPr>
                                  </m:ctrlPr>
                                </m:sSubPr>
                                <m:e>
                                  <m:r>
                                    <a:rPr lang="en-US" altLang="ja-JP" b="0" i="1" smtClean="0">
                                      <a:latin typeface="Cambria Math"/>
                                    </a:rPr>
                                    <m:t>𝑋</m:t>
                                  </m:r>
                                </m:e>
                                <m:sub>
                                  <m:r>
                                    <a:rPr lang="en-US" altLang="ja-JP" b="0" i="1" smtClean="0">
                                      <a:latin typeface="Cambria Math"/>
                                    </a:rPr>
                                    <m:t>𝑛</m:t>
                                  </m:r>
                                </m:sub>
                              </m:sSub>
                              <m:r>
                                <a:rPr lang="en-US" altLang="ja-JP" b="0" i="1" smtClean="0">
                                  <a:latin typeface="Cambria Math"/>
                                </a:rPr>
                                <m:t>)</m:t>
                              </m:r>
                              <m:r>
                                <a:rPr kumimoji="1" lang="en-US" altLang="ja-JP" b="0" i="1" smtClean="0">
                                  <a:latin typeface="Cambria Math"/>
                                </a:rPr>
                                <m:t>}</m:t>
                              </m:r>
                            </m:sup>
                          </m:sSup>
                        </m:den>
                      </m:f>
                    </m:oMath>
                  </m:oMathPara>
                </a14:m>
                <a:endParaRPr kumimoji="1" lang="en-US" altLang="ja-JP" dirty="0" smtClean="0"/>
              </a:p>
              <a:p>
                <a:endParaRPr lang="en-US" altLang="ja-JP" dirty="0" smtClean="0"/>
              </a:p>
              <a:p>
                <a:r>
                  <a:rPr lang="en-US" altLang="ja-JP" dirty="0" smtClean="0"/>
                  <a:t>P: </a:t>
                </a:r>
                <a:r>
                  <a:rPr lang="ja-JP" altLang="en-US" dirty="0" smtClean="0"/>
                  <a:t>事象が起こる確率</a:t>
                </a:r>
                <a:endParaRPr lang="en-US" altLang="ja-JP" dirty="0" smtClean="0"/>
              </a:p>
              <a:p>
                <a:r>
                  <a:rPr kumimoji="1" lang="en-US" altLang="ja-JP" dirty="0" err="1" smtClean="0"/>
                  <a:t>b_n</a:t>
                </a:r>
                <a:r>
                  <a:rPr kumimoji="1" lang="en-US" altLang="ja-JP" dirty="0" smtClean="0"/>
                  <a:t>:</a:t>
                </a:r>
                <a:r>
                  <a:rPr lang="ja-JP" altLang="en-US" dirty="0"/>
                  <a:t> </a:t>
                </a:r>
                <a:r>
                  <a:rPr lang="ja-JP" altLang="en-US" dirty="0" smtClean="0"/>
                  <a:t>偏回帰係数</a:t>
                </a:r>
                <a:endParaRPr kumimoji="1" lang="en-US" altLang="ja-JP" dirty="0" smtClean="0"/>
              </a:p>
              <a:p>
                <a:r>
                  <a:rPr lang="en-US" altLang="ja-JP" dirty="0" err="1" smtClean="0"/>
                  <a:t>X_n</a:t>
                </a:r>
                <a:r>
                  <a:rPr lang="en-US" altLang="ja-JP" dirty="0" smtClean="0"/>
                  <a:t>: </a:t>
                </a:r>
                <a:r>
                  <a:rPr lang="ja-JP" altLang="en-US" dirty="0" smtClean="0"/>
                  <a:t>説明変数</a:t>
                </a:r>
                <a:endParaRPr kumimoji="1" lang="ja-JP" altLang="en-US" dirty="0"/>
              </a:p>
            </p:txBody>
          </p:sp>
        </mc:Choice>
        <mc:Fallback>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1">
                <a:blip r:embed="rId2"/>
                <a:stretch>
                  <a:fillRect l="-1259"/>
                </a:stretch>
              </a:blipFill>
            </p:spPr>
            <p:txBody>
              <a:bodyPr/>
              <a:lstStyle/>
              <a:p>
                <a:r>
                  <a:rPr lang="ja-JP" altLang="en-US">
                    <a:noFill/>
                  </a:rPr>
                  <a:t> </a:t>
                </a:r>
              </a:p>
            </p:txBody>
          </p:sp>
        </mc:Fallback>
      </mc:AlternateContent>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58</a:t>
            </a:fld>
            <a:endParaRPr kumimoji="1" lang="ja-JP" altLang="en-US"/>
          </a:p>
        </p:txBody>
      </p:sp>
    </p:spTree>
    <p:extLst>
      <p:ext uri="{BB962C8B-B14F-4D97-AF65-F5344CB8AC3E}">
        <p14:creationId xmlns:p14="http://schemas.microsoft.com/office/powerpoint/2010/main" val="248091581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p:cNvSpPr/>
          <p:nvPr/>
        </p:nvSpPr>
        <p:spPr>
          <a:xfrm>
            <a:off x="1004303" y="4091009"/>
            <a:ext cx="900000" cy="360000"/>
          </a:xfrm>
          <a:prstGeom prst="rect">
            <a:avLst/>
          </a:prstGeom>
          <a:solidFill>
            <a:schemeClr val="bg1"/>
          </a:solidFill>
          <a:ln>
            <a:solidFill>
              <a:schemeClr val="tx1"/>
            </a:solidFill>
          </a:ln>
          <a:effectLst/>
        </p:spPr>
        <p:style>
          <a:lnRef idx="1">
            <a:schemeClr val="accent3"/>
          </a:lnRef>
          <a:fillRef idx="2">
            <a:schemeClr val="accent3"/>
          </a:fillRef>
          <a:effectRef idx="1">
            <a:schemeClr val="accent3"/>
          </a:effectRef>
          <a:fontRef idx="minor">
            <a:schemeClr val="dk1"/>
          </a:fontRef>
        </p:style>
        <p:txBody>
          <a:bodyPr anchor="ctr"/>
          <a:lstStyle/>
          <a:p>
            <a:pPr algn="ctr">
              <a:defRPr/>
            </a:pPr>
            <a:r>
              <a:rPr lang="en-US" altLang="ja-JP" dirty="0" smtClean="0">
                <a:solidFill>
                  <a:schemeClr val="tx1"/>
                </a:solidFill>
              </a:rPr>
              <a:t>Data7</a:t>
            </a:r>
            <a:endParaRPr lang="ja-JP" altLang="en-US" dirty="0">
              <a:solidFill>
                <a:schemeClr val="tx1"/>
              </a:solidFill>
            </a:endParaRPr>
          </a:p>
        </p:txBody>
      </p:sp>
      <p:sp>
        <p:nvSpPr>
          <p:cNvPr id="19" name="正方形/長方形 18"/>
          <p:cNvSpPr/>
          <p:nvPr/>
        </p:nvSpPr>
        <p:spPr>
          <a:xfrm>
            <a:off x="1004303" y="4445389"/>
            <a:ext cx="900000" cy="360000"/>
          </a:xfrm>
          <a:prstGeom prst="rect">
            <a:avLst/>
          </a:prstGeom>
          <a:solidFill>
            <a:schemeClr val="bg1"/>
          </a:solidFill>
          <a:ln>
            <a:solidFill>
              <a:schemeClr val="tx1"/>
            </a:solidFill>
          </a:ln>
          <a:effectLst/>
        </p:spPr>
        <p:style>
          <a:lnRef idx="1">
            <a:schemeClr val="accent3"/>
          </a:lnRef>
          <a:fillRef idx="2">
            <a:schemeClr val="accent3"/>
          </a:fillRef>
          <a:effectRef idx="1">
            <a:schemeClr val="accent3"/>
          </a:effectRef>
          <a:fontRef idx="minor">
            <a:schemeClr val="dk1"/>
          </a:fontRef>
        </p:style>
        <p:txBody>
          <a:bodyPr anchor="ctr"/>
          <a:lstStyle/>
          <a:p>
            <a:pPr algn="ctr">
              <a:defRPr/>
            </a:pPr>
            <a:r>
              <a:rPr lang="en-US" altLang="ja-JP" dirty="0" smtClean="0">
                <a:solidFill>
                  <a:schemeClr val="tx1"/>
                </a:solidFill>
              </a:rPr>
              <a:t>Data8</a:t>
            </a:r>
            <a:endParaRPr lang="ja-JP" altLang="en-US" dirty="0">
              <a:solidFill>
                <a:schemeClr val="tx1"/>
              </a:solidFill>
            </a:endParaRPr>
          </a:p>
        </p:txBody>
      </p:sp>
      <p:sp>
        <p:nvSpPr>
          <p:cNvPr id="20" name="正方形/長方形 19"/>
          <p:cNvSpPr/>
          <p:nvPr/>
        </p:nvSpPr>
        <p:spPr>
          <a:xfrm>
            <a:off x="1004303" y="4805389"/>
            <a:ext cx="900000" cy="360000"/>
          </a:xfrm>
          <a:prstGeom prst="rect">
            <a:avLst/>
          </a:prstGeom>
          <a:solidFill>
            <a:schemeClr val="bg1"/>
          </a:solidFill>
          <a:ln>
            <a:solidFill>
              <a:schemeClr val="tx1"/>
            </a:solidFill>
          </a:ln>
          <a:effectLst/>
        </p:spPr>
        <p:style>
          <a:lnRef idx="1">
            <a:schemeClr val="accent3"/>
          </a:lnRef>
          <a:fillRef idx="2">
            <a:schemeClr val="accent3"/>
          </a:fillRef>
          <a:effectRef idx="1">
            <a:schemeClr val="accent3"/>
          </a:effectRef>
          <a:fontRef idx="minor">
            <a:schemeClr val="dk1"/>
          </a:fontRef>
        </p:style>
        <p:txBody>
          <a:bodyPr anchor="ctr"/>
          <a:lstStyle/>
          <a:p>
            <a:pPr algn="ctr">
              <a:defRPr/>
            </a:pPr>
            <a:r>
              <a:rPr lang="en-US" altLang="ja-JP" dirty="0" smtClean="0">
                <a:solidFill>
                  <a:schemeClr val="tx1"/>
                </a:solidFill>
              </a:rPr>
              <a:t>Data9</a:t>
            </a:r>
            <a:endParaRPr lang="ja-JP" altLang="en-US" dirty="0">
              <a:solidFill>
                <a:schemeClr val="tx1"/>
              </a:solidFill>
            </a:endParaRPr>
          </a:p>
        </p:txBody>
      </p:sp>
      <p:sp>
        <p:nvSpPr>
          <p:cNvPr id="21" name="正方形/長方形 20"/>
          <p:cNvSpPr/>
          <p:nvPr/>
        </p:nvSpPr>
        <p:spPr>
          <a:xfrm>
            <a:off x="1004303" y="5159769"/>
            <a:ext cx="900000" cy="360000"/>
          </a:xfrm>
          <a:prstGeom prst="rect">
            <a:avLst/>
          </a:prstGeom>
          <a:solidFill>
            <a:schemeClr val="bg1"/>
          </a:solidFill>
          <a:ln>
            <a:solidFill>
              <a:schemeClr val="tx1"/>
            </a:solidFill>
          </a:ln>
          <a:effectLst/>
        </p:spPr>
        <p:style>
          <a:lnRef idx="1">
            <a:schemeClr val="accent3"/>
          </a:lnRef>
          <a:fillRef idx="2">
            <a:schemeClr val="accent3"/>
          </a:fillRef>
          <a:effectRef idx="1">
            <a:schemeClr val="accent3"/>
          </a:effectRef>
          <a:fontRef idx="minor">
            <a:schemeClr val="dk1"/>
          </a:fontRef>
        </p:style>
        <p:txBody>
          <a:bodyPr anchor="ctr"/>
          <a:lstStyle/>
          <a:p>
            <a:pPr algn="ctr">
              <a:defRPr/>
            </a:pPr>
            <a:r>
              <a:rPr lang="en-US" altLang="ja-JP" dirty="0" smtClean="0">
                <a:solidFill>
                  <a:schemeClr val="tx1"/>
                </a:solidFill>
              </a:rPr>
              <a:t>Data10</a:t>
            </a:r>
            <a:endParaRPr lang="ja-JP" altLang="en-US" dirty="0">
              <a:solidFill>
                <a:schemeClr val="tx1"/>
              </a:solidFill>
            </a:endParaRPr>
          </a:p>
        </p:txBody>
      </p:sp>
      <p:sp>
        <p:nvSpPr>
          <p:cNvPr id="26" name="正方形/長方形 25"/>
          <p:cNvSpPr/>
          <p:nvPr/>
        </p:nvSpPr>
        <p:spPr>
          <a:xfrm>
            <a:off x="1004303" y="3738860"/>
            <a:ext cx="900000" cy="360000"/>
          </a:xfrm>
          <a:prstGeom prst="rect">
            <a:avLst/>
          </a:prstGeom>
          <a:solidFill>
            <a:schemeClr val="bg1"/>
          </a:solidFill>
          <a:ln>
            <a:solidFill>
              <a:schemeClr val="tx1"/>
            </a:solidFill>
          </a:ln>
          <a:effectLst/>
        </p:spPr>
        <p:style>
          <a:lnRef idx="1">
            <a:schemeClr val="accent3"/>
          </a:lnRef>
          <a:fillRef idx="2">
            <a:schemeClr val="accent3"/>
          </a:fillRef>
          <a:effectRef idx="1">
            <a:schemeClr val="accent3"/>
          </a:effectRef>
          <a:fontRef idx="minor">
            <a:schemeClr val="dk1"/>
          </a:fontRef>
        </p:style>
        <p:txBody>
          <a:bodyPr anchor="ctr"/>
          <a:lstStyle/>
          <a:p>
            <a:pPr algn="ctr">
              <a:defRPr/>
            </a:pPr>
            <a:r>
              <a:rPr lang="en-US" altLang="ja-JP" dirty="0" smtClean="0">
                <a:solidFill>
                  <a:schemeClr val="tx1"/>
                </a:solidFill>
              </a:rPr>
              <a:t>Data6</a:t>
            </a:r>
            <a:endParaRPr lang="ja-JP" altLang="en-US" dirty="0">
              <a:solidFill>
                <a:schemeClr val="tx1"/>
              </a:solidFill>
            </a:endParaRPr>
          </a:p>
        </p:txBody>
      </p:sp>
      <p:sp>
        <p:nvSpPr>
          <p:cNvPr id="27" name="正方形/長方形 26"/>
          <p:cNvSpPr/>
          <p:nvPr/>
        </p:nvSpPr>
        <p:spPr>
          <a:xfrm>
            <a:off x="1008506" y="3381670"/>
            <a:ext cx="900000" cy="360000"/>
          </a:xfrm>
          <a:prstGeom prst="rect">
            <a:avLst/>
          </a:prstGeom>
          <a:solidFill>
            <a:schemeClr val="bg1"/>
          </a:solidFill>
          <a:ln>
            <a:solidFill>
              <a:schemeClr val="tx1"/>
            </a:solidFill>
          </a:ln>
          <a:effectLst/>
        </p:spPr>
        <p:style>
          <a:lnRef idx="1">
            <a:schemeClr val="accent3"/>
          </a:lnRef>
          <a:fillRef idx="2">
            <a:schemeClr val="accent3"/>
          </a:fillRef>
          <a:effectRef idx="1">
            <a:schemeClr val="accent3"/>
          </a:effectRef>
          <a:fontRef idx="minor">
            <a:schemeClr val="dk1"/>
          </a:fontRef>
        </p:style>
        <p:txBody>
          <a:bodyPr anchor="ctr"/>
          <a:lstStyle/>
          <a:p>
            <a:pPr algn="ctr">
              <a:defRPr/>
            </a:pPr>
            <a:r>
              <a:rPr lang="en-US" altLang="ja-JP" dirty="0" smtClean="0">
                <a:solidFill>
                  <a:schemeClr val="tx1"/>
                </a:solidFill>
              </a:rPr>
              <a:t>Data5</a:t>
            </a:r>
            <a:endParaRPr lang="ja-JP" altLang="en-US" dirty="0">
              <a:solidFill>
                <a:schemeClr val="tx1"/>
              </a:solidFill>
            </a:endParaRPr>
          </a:p>
        </p:txBody>
      </p:sp>
      <p:sp>
        <p:nvSpPr>
          <p:cNvPr id="28" name="正方形/長方形 27"/>
          <p:cNvSpPr/>
          <p:nvPr/>
        </p:nvSpPr>
        <p:spPr>
          <a:xfrm>
            <a:off x="1004303" y="3033724"/>
            <a:ext cx="900000" cy="360000"/>
          </a:xfrm>
          <a:prstGeom prst="rect">
            <a:avLst/>
          </a:prstGeom>
          <a:solidFill>
            <a:schemeClr val="bg1"/>
          </a:solidFill>
          <a:ln>
            <a:solidFill>
              <a:schemeClr val="tx1"/>
            </a:solidFill>
          </a:ln>
          <a:effectLst/>
        </p:spPr>
        <p:style>
          <a:lnRef idx="1">
            <a:schemeClr val="accent3"/>
          </a:lnRef>
          <a:fillRef idx="2">
            <a:schemeClr val="accent3"/>
          </a:fillRef>
          <a:effectRef idx="1">
            <a:schemeClr val="accent3"/>
          </a:effectRef>
          <a:fontRef idx="minor">
            <a:schemeClr val="dk1"/>
          </a:fontRef>
        </p:style>
        <p:txBody>
          <a:bodyPr anchor="ctr"/>
          <a:lstStyle/>
          <a:p>
            <a:pPr algn="ctr">
              <a:defRPr/>
            </a:pPr>
            <a:r>
              <a:rPr lang="en-US" altLang="ja-JP" dirty="0" smtClean="0">
                <a:solidFill>
                  <a:schemeClr val="tx1"/>
                </a:solidFill>
              </a:rPr>
              <a:t>Data4</a:t>
            </a:r>
            <a:endParaRPr lang="ja-JP" altLang="en-US" dirty="0">
              <a:solidFill>
                <a:schemeClr val="tx1"/>
              </a:solidFill>
            </a:endParaRPr>
          </a:p>
        </p:txBody>
      </p:sp>
      <p:sp>
        <p:nvSpPr>
          <p:cNvPr id="29" name="正方形/長方形 28"/>
          <p:cNvSpPr/>
          <p:nvPr/>
        </p:nvSpPr>
        <p:spPr>
          <a:xfrm>
            <a:off x="1004303" y="2682130"/>
            <a:ext cx="900000" cy="360000"/>
          </a:xfrm>
          <a:prstGeom prst="rect">
            <a:avLst/>
          </a:prstGeom>
          <a:solidFill>
            <a:schemeClr val="bg1"/>
          </a:solidFill>
          <a:ln>
            <a:solidFill>
              <a:schemeClr val="tx1"/>
            </a:solidFill>
          </a:ln>
          <a:effectLst/>
        </p:spPr>
        <p:style>
          <a:lnRef idx="1">
            <a:schemeClr val="accent3"/>
          </a:lnRef>
          <a:fillRef idx="2">
            <a:schemeClr val="accent3"/>
          </a:fillRef>
          <a:effectRef idx="1">
            <a:schemeClr val="accent3"/>
          </a:effectRef>
          <a:fontRef idx="minor">
            <a:schemeClr val="dk1"/>
          </a:fontRef>
        </p:style>
        <p:txBody>
          <a:bodyPr anchor="ctr"/>
          <a:lstStyle/>
          <a:p>
            <a:pPr algn="ctr">
              <a:defRPr/>
            </a:pPr>
            <a:r>
              <a:rPr lang="en-US" altLang="ja-JP" dirty="0" smtClean="0">
                <a:solidFill>
                  <a:schemeClr val="tx1"/>
                </a:solidFill>
              </a:rPr>
              <a:t>Data3</a:t>
            </a:r>
            <a:endParaRPr lang="ja-JP" altLang="en-US" dirty="0">
              <a:solidFill>
                <a:schemeClr val="tx1"/>
              </a:solidFill>
            </a:endParaRPr>
          </a:p>
        </p:txBody>
      </p:sp>
      <p:sp>
        <p:nvSpPr>
          <p:cNvPr id="30" name="正方形/長方形 29"/>
          <p:cNvSpPr/>
          <p:nvPr/>
        </p:nvSpPr>
        <p:spPr>
          <a:xfrm>
            <a:off x="1004303" y="2323547"/>
            <a:ext cx="900000" cy="360000"/>
          </a:xfrm>
          <a:prstGeom prst="rect">
            <a:avLst/>
          </a:prstGeom>
          <a:solidFill>
            <a:schemeClr val="bg1"/>
          </a:solidFill>
          <a:ln>
            <a:solidFill>
              <a:schemeClr val="tx1"/>
            </a:solidFill>
          </a:ln>
          <a:effectLst/>
        </p:spPr>
        <p:style>
          <a:lnRef idx="1">
            <a:schemeClr val="accent3"/>
          </a:lnRef>
          <a:fillRef idx="2">
            <a:schemeClr val="accent3"/>
          </a:fillRef>
          <a:effectRef idx="1">
            <a:schemeClr val="accent3"/>
          </a:effectRef>
          <a:fontRef idx="minor">
            <a:schemeClr val="dk1"/>
          </a:fontRef>
        </p:style>
        <p:txBody>
          <a:bodyPr anchor="ctr"/>
          <a:lstStyle/>
          <a:p>
            <a:pPr algn="ctr">
              <a:defRPr/>
            </a:pPr>
            <a:r>
              <a:rPr lang="en-US" altLang="ja-JP" dirty="0" smtClean="0">
                <a:solidFill>
                  <a:schemeClr val="tx1"/>
                </a:solidFill>
              </a:rPr>
              <a:t>Data2</a:t>
            </a:r>
            <a:endParaRPr lang="ja-JP" altLang="en-US" dirty="0">
              <a:solidFill>
                <a:schemeClr val="tx1"/>
              </a:solidFill>
            </a:endParaRPr>
          </a:p>
        </p:txBody>
      </p:sp>
      <p:sp>
        <p:nvSpPr>
          <p:cNvPr id="31" name="正方形/長方形 30"/>
          <p:cNvSpPr/>
          <p:nvPr/>
        </p:nvSpPr>
        <p:spPr>
          <a:xfrm>
            <a:off x="1004303" y="1967750"/>
            <a:ext cx="900000" cy="360000"/>
          </a:xfrm>
          <a:prstGeom prst="rect">
            <a:avLst/>
          </a:prstGeom>
          <a:solidFill>
            <a:schemeClr val="bg1"/>
          </a:solidFill>
          <a:ln>
            <a:solidFill>
              <a:schemeClr val="tx1"/>
            </a:solidFill>
          </a:ln>
          <a:effectLst/>
        </p:spPr>
        <p:style>
          <a:lnRef idx="1">
            <a:schemeClr val="accent3"/>
          </a:lnRef>
          <a:fillRef idx="2">
            <a:schemeClr val="accent3"/>
          </a:fillRef>
          <a:effectRef idx="1">
            <a:schemeClr val="accent3"/>
          </a:effectRef>
          <a:fontRef idx="minor">
            <a:schemeClr val="dk1"/>
          </a:fontRef>
        </p:style>
        <p:txBody>
          <a:bodyPr anchor="ctr"/>
          <a:lstStyle/>
          <a:p>
            <a:pPr algn="ctr">
              <a:defRPr/>
            </a:pPr>
            <a:r>
              <a:rPr lang="en-US" altLang="ja-JP" dirty="0" smtClean="0">
                <a:solidFill>
                  <a:schemeClr val="tx1"/>
                </a:solidFill>
              </a:rPr>
              <a:t>Data1</a:t>
            </a:r>
            <a:endParaRPr lang="ja-JP" altLang="en-US" dirty="0">
              <a:solidFill>
                <a:schemeClr val="tx1"/>
              </a:solidFill>
            </a:endParaRPr>
          </a:p>
        </p:txBody>
      </p:sp>
      <p:sp>
        <p:nvSpPr>
          <p:cNvPr id="52" name="正方形/長方形 51"/>
          <p:cNvSpPr/>
          <p:nvPr/>
        </p:nvSpPr>
        <p:spPr>
          <a:xfrm>
            <a:off x="3033261" y="1970560"/>
            <a:ext cx="900000" cy="3600000"/>
          </a:xfrm>
          <a:prstGeom prst="rect">
            <a:avLst/>
          </a:prstGeom>
          <a:solidFill>
            <a:schemeClr val="bg1"/>
          </a:solidFill>
          <a:ln>
            <a:solidFill>
              <a:schemeClr val="tx1"/>
            </a:solidFill>
          </a:ln>
          <a:effectLst/>
        </p:spPr>
        <p:style>
          <a:lnRef idx="1">
            <a:schemeClr val="accent3"/>
          </a:lnRef>
          <a:fillRef idx="2">
            <a:schemeClr val="accent3"/>
          </a:fillRef>
          <a:effectRef idx="1">
            <a:schemeClr val="accent3"/>
          </a:effectRef>
          <a:fontRef idx="minor">
            <a:schemeClr val="dk1"/>
          </a:fontRef>
        </p:style>
        <p:txBody>
          <a:bodyPr anchor="ctr"/>
          <a:lstStyle/>
          <a:p>
            <a:pPr algn="ctr">
              <a:defRPr/>
            </a:pPr>
            <a:r>
              <a:rPr lang="en-US" altLang="ja-JP" dirty="0" smtClean="0">
                <a:solidFill>
                  <a:schemeClr val="tx1"/>
                </a:solidFill>
              </a:rPr>
              <a:t>Fit</a:t>
            </a:r>
            <a:endParaRPr lang="ja-JP" altLang="en-US" dirty="0">
              <a:solidFill>
                <a:schemeClr val="tx1"/>
              </a:solidFill>
            </a:endParaRPr>
          </a:p>
        </p:txBody>
      </p:sp>
      <p:sp>
        <p:nvSpPr>
          <p:cNvPr id="53" name="正方形/長方形 52"/>
          <p:cNvSpPr/>
          <p:nvPr/>
        </p:nvSpPr>
        <p:spPr>
          <a:xfrm>
            <a:off x="3033261" y="1970560"/>
            <a:ext cx="900000" cy="360000"/>
          </a:xfrm>
          <a:prstGeom prst="rect">
            <a:avLst/>
          </a:prstGeom>
          <a:solidFill>
            <a:schemeClr val="bg1"/>
          </a:solidFill>
          <a:ln>
            <a:solidFill>
              <a:schemeClr val="tx1"/>
            </a:solidFill>
          </a:ln>
          <a:effectLst/>
        </p:spPr>
        <p:style>
          <a:lnRef idx="1">
            <a:schemeClr val="accent3"/>
          </a:lnRef>
          <a:fillRef idx="2">
            <a:schemeClr val="accent3"/>
          </a:fillRef>
          <a:effectRef idx="1">
            <a:schemeClr val="accent3"/>
          </a:effectRef>
          <a:fontRef idx="minor">
            <a:schemeClr val="dk1"/>
          </a:fontRef>
        </p:style>
        <p:txBody>
          <a:bodyPr anchor="ctr"/>
          <a:lstStyle/>
          <a:p>
            <a:pPr algn="ctr">
              <a:defRPr/>
            </a:pPr>
            <a:r>
              <a:rPr lang="en-US" altLang="ja-JP" dirty="0" smtClean="0">
                <a:solidFill>
                  <a:schemeClr val="tx1"/>
                </a:solidFill>
              </a:rPr>
              <a:t>Test</a:t>
            </a:r>
            <a:endParaRPr lang="ja-JP" altLang="en-US" dirty="0">
              <a:solidFill>
                <a:schemeClr val="tx1"/>
              </a:solidFill>
            </a:endParaRPr>
          </a:p>
        </p:txBody>
      </p:sp>
      <p:sp>
        <p:nvSpPr>
          <p:cNvPr id="54" name="正方形/長方形 53"/>
          <p:cNvSpPr/>
          <p:nvPr/>
        </p:nvSpPr>
        <p:spPr>
          <a:xfrm>
            <a:off x="4247707" y="1970560"/>
            <a:ext cx="900000" cy="3600000"/>
          </a:xfrm>
          <a:prstGeom prst="rect">
            <a:avLst/>
          </a:prstGeom>
          <a:solidFill>
            <a:schemeClr val="bg1"/>
          </a:solidFill>
          <a:ln>
            <a:solidFill>
              <a:schemeClr val="tx1"/>
            </a:solidFill>
          </a:ln>
          <a:effectLst/>
        </p:spPr>
        <p:style>
          <a:lnRef idx="1">
            <a:schemeClr val="accent3"/>
          </a:lnRef>
          <a:fillRef idx="2">
            <a:schemeClr val="accent3"/>
          </a:fillRef>
          <a:effectRef idx="1">
            <a:schemeClr val="accent3"/>
          </a:effectRef>
          <a:fontRef idx="minor">
            <a:schemeClr val="dk1"/>
          </a:fontRef>
        </p:style>
        <p:txBody>
          <a:bodyPr anchor="ctr"/>
          <a:lstStyle/>
          <a:p>
            <a:pPr algn="ctr">
              <a:defRPr/>
            </a:pPr>
            <a:r>
              <a:rPr lang="en-US" altLang="ja-JP" dirty="0" smtClean="0">
                <a:solidFill>
                  <a:schemeClr val="tx1"/>
                </a:solidFill>
              </a:rPr>
              <a:t>Fit</a:t>
            </a:r>
            <a:endParaRPr lang="ja-JP" altLang="en-US" dirty="0">
              <a:solidFill>
                <a:schemeClr val="tx1"/>
              </a:solidFill>
            </a:endParaRPr>
          </a:p>
        </p:txBody>
      </p:sp>
      <p:sp>
        <p:nvSpPr>
          <p:cNvPr id="55" name="正方形/長方形 54"/>
          <p:cNvSpPr/>
          <p:nvPr/>
        </p:nvSpPr>
        <p:spPr>
          <a:xfrm>
            <a:off x="6462285" y="1970560"/>
            <a:ext cx="900000" cy="3600000"/>
          </a:xfrm>
          <a:prstGeom prst="rect">
            <a:avLst/>
          </a:prstGeom>
          <a:solidFill>
            <a:schemeClr val="bg1"/>
          </a:solidFill>
          <a:ln>
            <a:solidFill>
              <a:schemeClr val="tx1"/>
            </a:solidFill>
          </a:ln>
          <a:effectLst/>
        </p:spPr>
        <p:style>
          <a:lnRef idx="1">
            <a:schemeClr val="accent3"/>
          </a:lnRef>
          <a:fillRef idx="2">
            <a:schemeClr val="accent3"/>
          </a:fillRef>
          <a:effectRef idx="1">
            <a:schemeClr val="accent3"/>
          </a:effectRef>
          <a:fontRef idx="minor">
            <a:schemeClr val="dk1"/>
          </a:fontRef>
        </p:style>
        <p:txBody>
          <a:bodyPr anchor="ctr"/>
          <a:lstStyle/>
          <a:p>
            <a:pPr algn="ctr">
              <a:defRPr/>
            </a:pPr>
            <a:r>
              <a:rPr lang="en-US" altLang="ja-JP" dirty="0" smtClean="0">
                <a:solidFill>
                  <a:schemeClr val="tx1"/>
                </a:solidFill>
              </a:rPr>
              <a:t>Fit</a:t>
            </a:r>
            <a:endParaRPr lang="ja-JP" altLang="en-US" dirty="0">
              <a:solidFill>
                <a:schemeClr val="tx1"/>
              </a:solidFill>
            </a:endParaRPr>
          </a:p>
        </p:txBody>
      </p:sp>
      <p:sp>
        <p:nvSpPr>
          <p:cNvPr id="56" name="右矢印 55"/>
          <p:cNvSpPr/>
          <p:nvPr/>
        </p:nvSpPr>
        <p:spPr>
          <a:xfrm>
            <a:off x="2075873" y="3185006"/>
            <a:ext cx="785818" cy="1071570"/>
          </a:xfrm>
          <a:prstGeom prst="rightArrow">
            <a:avLst/>
          </a:prstGeom>
          <a:solidFill>
            <a:schemeClr val="bg1"/>
          </a:solidFill>
          <a:ln>
            <a:solidFill>
              <a:schemeClr val="tx1"/>
            </a:solidFill>
          </a:ln>
          <a:effectLst/>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dirty="0">
              <a:solidFill>
                <a:schemeClr val="tx1"/>
              </a:solidFill>
            </a:endParaRPr>
          </a:p>
        </p:txBody>
      </p:sp>
      <p:sp>
        <p:nvSpPr>
          <p:cNvPr id="58" name="正方形/長方形 57"/>
          <p:cNvSpPr/>
          <p:nvPr/>
        </p:nvSpPr>
        <p:spPr>
          <a:xfrm>
            <a:off x="4247707" y="2338387"/>
            <a:ext cx="900000" cy="360000"/>
          </a:xfrm>
          <a:prstGeom prst="rect">
            <a:avLst/>
          </a:prstGeom>
          <a:solidFill>
            <a:schemeClr val="bg1"/>
          </a:solidFill>
          <a:ln>
            <a:solidFill>
              <a:schemeClr val="tx1"/>
            </a:solidFill>
          </a:ln>
          <a:effectLst/>
        </p:spPr>
        <p:style>
          <a:lnRef idx="1">
            <a:schemeClr val="accent3"/>
          </a:lnRef>
          <a:fillRef idx="2">
            <a:schemeClr val="accent3"/>
          </a:fillRef>
          <a:effectRef idx="1">
            <a:schemeClr val="accent3"/>
          </a:effectRef>
          <a:fontRef idx="minor">
            <a:schemeClr val="dk1"/>
          </a:fontRef>
        </p:style>
        <p:txBody>
          <a:bodyPr anchor="ctr"/>
          <a:lstStyle/>
          <a:p>
            <a:pPr algn="ctr">
              <a:defRPr/>
            </a:pPr>
            <a:r>
              <a:rPr lang="en-US" altLang="ja-JP" dirty="0" smtClean="0">
                <a:solidFill>
                  <a:schemeClr val="tx1"/>
                </a:solidFill>
              </a:rPr>
              <a:t>Test</a:t>
            </a:r>
            <a:endParaRPr lang="ja-JP" altLang="en-US" dirty="0">
              <a:solidFill>
                <a:schemeClr val="tx1"/>
              </a:solidFill>
            </a:endParaRPr>
          </a:p>
        </p:txBody>
      </p:sp>
      <p:sp>
        <p:nvSpPr>
          <p:cNvPr id="59" name="正方形/長方形 58"/>
          <p:cNvSpPr/>
          <p:nvPr/>
        </p:nvSpPr>
        <p:spPr>
          <a:xfrm>
            <a:off x="6462285" y="5213557"/>
            <a:ext cx="900000" cy="360000"/>
          </a:xfrm>
          <a:prstGeom prst="rect">
            <a:avLst/>
          </a:prstGeom>
          <a:solidFill>
            <a:schemeClr val="bg1"/>
          </a:solidFill>
          <a:ln>
            <a:solidFill>
              <a:schemeClr val="tx1"/>
            </a:solidFill>
          </a:ln>
          <a:effectLst/>
        </p:spPr>
        <p:style>
          <a:lnRef idx="1">
            <a:schemeClr val="accent3"/>
          </a:lnRef>
          <a:fillRef idx="2">
            <a:schemeClr val="accent3"/>
          </a:fillRef>
          <a:effectRef idx="1">
            <a:schemeClr val="accent3"/>
          </a:effectRef>
          <a:fontRef idx="minor">
            <a:schemeClr val="dk1"/>
          </a:fontRef>
        </p:style>
        <p:txBody>
          <a:bodyPr anchor="ctr"/>
          <a:lstStyle/>
          <a:p>
            <a:pPr algn="ctr">
              <a:defRPr/>
            </a:pPr>
            <a:r>
              <a:rPr lang="en-US" altLang="ja-JP" dirty="0" smtClean="0">
                <a:solidFill>
                  <a:schemeClr val="tx1"/>
                </a:solidFill>
              </a:rPr>
              <a:t>Test</a:t>
            </a:r>
            <a:endParaRPr lang="ja-JP" altLang="en-US" dirty="0">
              <a:solidFill>
                <a:schemeClr val="tx1"/>
              </a:solidFill>
            </a:endParaRPr>
          </a:p>
        </p:txBody>
      </p:sp>
      <p:sp>
        <p:nvSpPr>
          <p:cNvPr id="60" name="テキスト ボックス 59"/>
          <p:cNvSpPr txBox="1"/>
          <p:nvPr/>
        </p:nvSpPr>
        <p:spPr>
          <a:xfrm>
            <a:off x="5362021" y="3569090"/>
            <a:ext cx="1044676" cy="400110"/>
          </a:xfrm>
          <a:prstGeom prst="rect">
            <a:avLst/>
          </a:prstGeom>
          <a:noFill/>
        </p:spPr>
        <p:txBody>
          <a:bodyPr wrap="square" rtlCol="0">
            <a:spAutoFit/>
          </a:bodyPr>
          <a:lstStyle/>
          <a:p>
            <a:r>
              <a:rPr lang="ja-JP" altLang="en-US" sz="2000" dirty="0" smtClean="0"/>
              <a:t>・・・・・・</a:t>
            </a:r>
            <a:endParaRPr kumimoji="1" lang="ja-JP" altLang="en-US" sz="2000" dirty="0"/>
          </a:p>
        </p:txBody>
      </p:sp>
      <p:sp>
        <p:nvSpPr>
          <p:cNvPr id="61" name="左中かっこ 60"/>
          <p:cNvSpPr/>
          <p:nvPr/>
        </p:nvSpPr>
        <p:spPr>
          <a:xfrm rot="5400000">
            <a:off x="4969113" y="-368243"/>
            <a:ext cx="428628" cy="4500596"/>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2" name="テキスト ボックス 61"/>
          <p:cNvSpPr txBox="1"/>
          <p:nvPr/>
        </p:nvSpPr>
        <p:spPr>
          <a:xfrm>
            <a:off x="3750044" y="1259571"/>
            <a:ext cx="3429024" cy="400110"/>
          </a:xfrm>
          <a:prstGeom prst="rect">
            <a:avLst/>
          </a:prstGeom>
          <a:noFill/>
        </p:spPr>
        <p:txBody>
          <a:bodyPr wrap="square" rtlCol="0">
            <a:spAutoFit/>
          </a:bodyPr>
          <a:lstStyle/>
          <a:p>
            <a:r>
              <a:rPr kumimoji="1" lang="en-US" altLang="ja-JP" sz="2000" dirty="0" smtClean="0"/>
              <a:t>10</a:t>
            </a:r>
            <a:r>
              <a:rPr kumimoji="1" lang="ja-JP" altLang="en-US" sz="2000" dirty="0" smtClean="0"/>
              <a:t>個のデータセットを作成</a:t>
            </a:r>
            <a:endParaRPr kumimoji="1" lang="ja-JP" altLang="en-US" sz="2000" dirty="0"/>
          </a:p>
        </p:txBody>
      </p:sp>
      <p:sp>
        <p:nvSpPr>
          <p:cNvPr id="63" name="下矢印 62"/>
          <p:cNvSpPr/>
          <p:nvPr/>
        </p:nvSpPr>
        <p:spPr>
          <a:xfrm>
            <a:off x="3263425" y="5716433"/>
            <a:ext cx="428628" cy="428628"/>
          </a:xfrm>
          <a:prstGeom prst="downArrow">
            <a:avLst/>
          </a:prstGeom>
          <a:solidFill>
            <a:schemeClr val="bg1"/>
          </a:solidFill>
          <a:ln>
            <a:solidFill>
              <a:schemeClr val="tx1"/>
            </a:solidFill>
          </a:ln>
          <a:effectLst/>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dirty="0">
              <a:solidFill>
                <a:schemeClr val="tx1"/>
              </a:solidFill>
            </a:endParaRPr>
          </a:p>
        </p:txBody>
      </p:sp>
      <p:sp>
        <p:nvSpPr>
          <p:cNvPr id="64" name="下矢印 63"/>
          <p:cNvSpPr/>
          <p:nvPr/>
        </p:nvSpPr>
        <p:spPr>
          <a:xfrm>
            <a:off x="4464424" y="5716433"/>
            <a:ext cx="428628" cy="428628"/>
          </a:xfrm>
          <a:prstGeom prst="downArrow">
            <a:avLst/>
          </a:prstGeom>
          <a:solidFill>
            <a:schemeClr val="bg1"/>
          </a:solidFill>
          <a:ln>
            <a:solidFill>
              <a:schemeClr val="tx1"/>
            </a:solidFill>
          </a:ln>
          <a:effectLst/>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dirty="0">
              <a:solidFill>
                <a:schemeClr val="tx1"/>
              </a:solidFill>
            </a:endParaRPr>
          </a:p>
        </p:txBody>
      </p:sp>
      <p:sp>
        <p:nvSpPr>
          <p:cNvPr id="65" name="下矢印 64"/>
          <p:cNvSpPr/>
          <p:nvPr/>
        </p:nvSpPr>
        <p:spPr>
          <a:xfrm>
            <a:off x="6674799" y="5716433"/>
            <a:ext cx="428628" cy="428628"/>
          </a:xfrm>
          <a:prstGeom prst="downArrow">
            <a:avLst/>
          </a:prstGeom>
          <a:solidFill>
            <a:schemeClr val="bg1"/>
          </a:solidFill>
          <a:ln>
            <a:solidFill>
              <a:schemeClr val="tx1"/>
            </a:solidFill>
          </a:ln>
          <a:effectLst/>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dirty="0">
              <a:solidFill>
                <a:schemeClr val="tx1"/>
              </a:solidFill>
            </a:endParaRPr>
          </a:p>
        </p:txBody>
      </p:sp>
      <p:sp>
        <p:nvSpPr>
          <p:cNvPr id="66" name="テキスト ボックス 65"/>
          <p:cNvSpPr txBox="1"/>
          <p:nvPr/>
        </p:nvSpPr>
        <p:spPr>
          <a:xfrm>
            <a:off x="3076005" y="6204676"/>
            <a:ext cx="857256" cy="400110"/>
          </a:xfrm>
          <a:prstGeom prst="rect">
            <a:avLst/>
          </a:prstGeom>
          <a:noFill/>
        </p:spPr>
        <p:txBody>
          <a:bodyPr wrap="square" rtlCol="0">
            <a:spAutoFit/>
          </a:bodyPr>
          <a:lstStyle/>
          <a:p>
            <a:r>
              <a:rPr kumimoji="1" lang="ja-JP" altLang="en-US" sz="2000" dirty="0" smtClean="0"/>
              <a:t>精度</a:t>
            </a:r>
            <a:r>
              <a:rPr kumimoji="1" lang="en-US" altLang="ja-JP" sz="2000" dirty="0" smtClean="0"/>
              <a:t>1</a:t>
            </a:r>
            <a:endParaRPr kumimoji="1" lang="ja-JP" altLang="en-US" sz="2000" dirty="0"/>
          </a:p>
        </p:txBody>
      </p:sp>
      <p:sp>
        <p:nvSpPr>
          <p:cNvPr id="67" name="テキスト ボックス 66"/>
          <p:cNvSpPr txBox="1"/>
          <p:nvPr/>
        </p:nvSpPr>
        <p:spPr>
          <a:xfrm>
            <a:off x="4290451" y="6216499"/>
            <a:ext cx="857256" cy="400110"/>
          </a:xfrm>
          <a:prstGeom prst="rect">
            <a:avLst/>
          </a:prstGeom>
          <a:noFill/>
        </p:spPr>
        <p:txBody>
          <a:bodyPr wrap="square" rtlCol="0">
            <a:spAutoFit/>
          </a:bodyPr>
          <a:lstStyle/>
          <a:p>
            <a:r>
              <a:rPr kumimoji="1" lang="ja-JP" altLang="en-US" sz="2000" dirty="0" smtClean="0"/>
              <a:t>精度</a:t>
            </a:r>
            <a:r>
              <a:rPr kumimoji="1" lang="en-US" altLang="ja-JP" sz="2000" dirty="0" smtClean="0"/>
              <a:t>2</a:t>
            </a:r>
            <a:endParaRPr kumimoji="1" lang="ja-JP" altLang="en-US" sz="2000" dirty="0"/>
          </a:p>
        </p:txBody>
      </p:sp>
      <p:sp>
        <p:nvSpPr>
          <p:cNvPr id="68" name="テキスト ボックス 67"/>
          <p:cNvSpPr txBox="1"/>
          <p:nvPr/>
        </p:nvSpPr>
        <p:spPr>
          <a:xfrm>
            <a:off x="6433591" y="6216499"/>
            <a:ext cx="1000132" cy="400110"/>
          </a:xfrm>
          <a:prstGeom prst="rect">
            <a:avLst/>
          </a:prstGeom>
          <a:noFill/>
        </p:spPr>
        <p:txBody>
          <a:bodyPr wrap="square" rtlCol="0">
            <a:spAutoFit/>
          </a:bodyPr>
          <a:lstStyle/>
          <a:p>
            <a:r>
              <a:rPr kumimoji="1" lang="ja-JP" altLang="en-US" sz="2000" dirty="0" smtClean="0"/>
              <a:t>精度</a:t>
            </a:r>
            <a:r>
              <a:rPr kumimoji="1" lang="en-US" altLang="ja-JP" sz="2000" dirty="0" smtClean="0"/>
              <a:t>10</a:t>
            </a:r>
            <a:endParaRPr kumimoji="1" lang="ja-JP" altLang="en-US" sz="2000" dirty="0"/>
          </a:p>
        </p:txBody>
      </p:sp>
      <p:sp>
        <p:nvSpPr>
          <p:cNvPr id="2" name="タイトル 1"/>
          <p:cNvSpPr>
            <a:spLocks noGrp="1"/>
          </p:cNvSpPr>
          <p:nvPr>
            <p:ph type="title"/>
          </p:nvPr>
        </p:nvSpPr>
        <p:spPr/>
        <p:txBody>
          <a:bodyPr/>
          <a:lstStyle/>
          <a:p>
            <a:r>
              <a:rPr kumimoji="1" lang="en-US" altLang="ja-JP" dirty="0" smtClean="0"/>
              <a:t>Leave-one out cross validation</a:t>
            </a:r>
            <a:endParaRPr kumimoji="1" lang="ja-JP" altLang="en-US" dirty="0"/>
          </a:p>
        </p:txBody>
      </p:sp>
    </p:spTree>
    <p:extLst>
      <p:ext uri="{BB962C8B-B14F-4D97-AF65-F5344CB8AC3E}">
        <p14:creationId xmlns:p14="http://schemas.microsoft.com/office/powerpoint/2010/main" val="29282562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ライセンス違反検出問題</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6</a:t>
            </a:fld>
            <a:endParaRPr kumimoji="1" lang="ja-JP" altLang="en-US"/>
          </a:p>
        </p:txBody>
      </p:sp>
      <p:sp>
        <p:nvSpPr>
          <p:cNvPr id="7" name="直方体 6"/>
          <p:cNvSpPr/>
          <p:nvPr/>
        </p:nvSpPr>
        <p:spPr>
          <a:xfrm>
            <a:off x="2027078" y="5149654"/>
            <a:ext cx="701231" cy="720080"/>
          </a:xfrm>
          <a:prstGeom prst="cub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直方体 7"/>
          <p:cNvSpPr/>
          <p:nvPr/>
        </p:nvSpPr>
        <p:spPr>
          <a:xfrm>
            <a:off x="3084255" y="4173601"/>
            <a:ext cx="701231" cy="720080"/>
          </a:xfrm>
          <a:prstGeom prst="cub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直方体 8"/>
          <p:cNvSpPr/>
          <p:nvPr/>
        </p:nvSpPr>
        <p:spPr>
          <a:xfrm>
            <a:off x="2009675" y="3493470"/>
            <a:ext cx="701231" cy="720080"/>
          </a:xfrm>
          <a:prstGeom prst="cub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直方体 9"/>
          <p:cNvSpPr/>
          <p:nvPr/>
        </p:nvSpPr>
        <p:spPr>
          <a:xfrm>
            <a:off x="3163062" y="5708644"/>
            <a:ext cx="701231" cy="720080"/>
          </a:xfrm>
          <a:prstGeom prst="cub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10"/>
          <p:cNvSpPr/>
          <p:nvPr/>
        </p:nvSpPr>
        <p:spPr>
          <a:xfrm>
            <a:off x="5315022" y="3403654"/>
            <a:ext cx="1417651" cy="539125"/>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GPL</a:t>
            </a:r>
            <a:endParaRPr kumimoji="1" lang="ja-JP" altLang="en-US" dirty="0">
              <a:solidFill>
                <a:schemeClr val="tx1"/>
              </a:solidFill>
            </a:endParaRPr>
          </a:p>
        </p:txBody>
      </p:sp>
      <p:sp>
        <p:nvSpPr>
          <p:cNvPr id="12" name="角丸四角形 11"/>
          <p:cNvSpPr/>
          <p:nvPr/>
        </p:nvSpPr>
        <p:spPr>
          <a:xfrm>
            <a:off x="6847860" y="4048814"/>
            <a:ext cx="1440160" cy="539125"/>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LGPL</a:t>
            </a:r>
            <a:endParaRPr kumimoji="1" lang="ja-JP" altLang="en-US" dirty="0">
              <a:solidFill>
                <a:schemeClr val="tx1"/>
              </a:solidFill>
            </a:endParaRPr>
          </a:p>
        </p:txBody>
      </p:sp>
      <p:sp>
        <p:nvSpPr>
          <p:cNvPr id="13" name="角丸四角形 12"/>
          <p:cNvSpPr/>
          <p:nvPr/>
        </p:nvSpPr>
        <p:spPr>
          <a:xfrm>
            <a:off x="5333202" y="4604000"/>
            <a:ext cx="1412594" cy="539125"/>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EPL</a:t>
            </a:r>
            <a:endParaRPr kumimoji="1" lang="ja-JP" altLang="en-US" dirty="0">
              <a:solidFill>
                <a:schemeClr val="tx1"/>
              </a:solidFill>
            </a:endParaRPr>
          </a:p>
        </p:txBody>
      </p:sp>
      <p:sp>
        <p:nvSpPr>
          <p:cNvPr id="14" name="角丸四角形 13"/>
          <p:cNvSpPr/>
          <p:nvPr/>
        </p:nvSpPr>
        <p:spPr>
          <a:xfrm>
            <a:off x="7108810" y="5184128"/>
            <a:ext cx="1441922" cy="539125"/>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BSD3</a:t>
            </a:r>
            <a:endParaRPr kumimoji="1" lang="ja-JP" altLang="en-US" dirty="0">
              <a:solidFill>
                <a:schemeClr val="tx1"/>
              </a:solidFill>
            </a:endParaRPr>
          </a:p>
        </p:txBody>
      </p:sp>
      <p:sp>
        <p:nvSpPr>
          <p:cNvPr id="15" name="角丸四角形 14"/>
          <p:cNvSpPr/>
          <p:nvPr/>
        </p:nvSpPr>
        <p:spPr>
          <a:xfrm>
            <a:off x="5320080" y="6087993"/>
            <a:ext cx="1435103" cy="576064"/>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UNKNOWN</a:t>
            </a:r>
            <a:endParaRPr kumimoji="1" lang="ja-JP" altLang="en-US" dirty="0">
              <a:solidFill>
                <a:schemeClr val="tx1"/>
              </a:solidFill>
            </a:endParaRPr>
          </a:p>
        </p:txBody>
      </p:sp>
      <p:sp>
        <p:nvSpPr>
          <p:cNvPr id="16" name="テキスト ボックス 15"/>
          <p:cNvSpPr txBox="1"/>
          <p:nvPr/>
        </p:nvSpPr>
        <p:spPr>
          <a:xfrm>
            <a:off x="5760632" y="5736722"/>
            <a:ext cx="553998" cy="305533"/>
          </a:xfrm>
          <a:prstGeom prst="rect">
            <a:avLst/>
          </a:prstGeom>
          <a:noFill/>
        </p:spPr>
        <p:txBody>
          <a:bodyPr vert="eaVert" wrap="none" rtlCol="0">
            <a:spAutoFit/>
          </a:bodyPr>
          <a:lstStyle/>
          <a:p>
            <a:r>
              <a:rPr lang="en-US" altLang="ja-JP" sz="2400" dirty="0" smtClean="0"/>
              <a:t>…</a:t>
            </a:r>
          </a:p>
        </p:txBody>
      </p:sp>
      <p:cxnSp>
        <p:nvCxnSpPr>
          <p:cNvPr id="18" name="直線矢印コネクタ 17"/>
          <p:cNvCxnSpPr>
            <a:stCxn id="9" idx="5"/>
            <a:endCxn id="11" idx="1"/>
          </p:cNvCxnSpPr>
          <p:nvPr/>
        </p:nvCxnSpPr>
        <p:spPr>
          <a:xfrm flipV="1">
            <a:off x="2710906" y="3673217"/>
            <a:ext cx="2604116" cy="9263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8" idx="5"/>
            <a:endCxn id="12" idx="1"/>
          </p:cNvCxnSpPr>
          <p:nvPr/>
        </p:nvCxnSpPr>
        <p:spPr>
          <a:xfrm flipV="1">
            <a:off x="3785486" y="4318377"/>
            <a:ext cx="3062374" cy="12761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7" idx="5"/>
            <a:endCxn id="13" idx="1"/>
          </p:cNvCxnSpPr>
          <p:nvPr/>
        </p:nvCxnSpPr>
        <p:spPr>
          <a:xfrm flipV="1">
            <a:off x="2728309" y="4873563"/>
            <a:ext cx="2604893" cy="54847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10" idx="5"/>
            <a:endCxn id="14" idx="1"/>
          </p:cNvCxnSpPr>
          <p:nvPr/>
        </p:nvCxnSpPr>
        <p:spPr>
          <a:xfrm flipV="1">
            <a:off x="3864293" y="5453691"/>
            <a:ext cx="3244517" cy="52733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a:stCxn id="7" idx="0"/>
            <a:endCxn id="9" idx="3"/>
          </p:cNvCxnSpPr>
          <p:nvPr/>
        </p:nvCxnSpPr>
        <p:spPr>
          <a:xfrm flipH="1" flipV="1">
            <a:off x="2272637" y="4213550"/>
            <a:ext cx="192710" cy="936104"/>
          </a:xfrm>
          <a:prstGeom prst="straightConnector1">
            <a:avLst/>
          </a:prstGeom>
          <a:ln w="28575">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1395474" y="4493122"/>
            <a:ext cx="877163" cy="369332"/>
          </a:xfrm>
          <a:prstGeom prst="rect">
            <a:avLst/>
          </a:prstGeom>
          <a:noFill/>
        </p:spPr>
        <p:txBody>
          <a:bodyPr wrap="none" rtlCol="0">
            <a:spAutoFit/>
          </a:bodyPr>
          <a:lstStyle/>
          <a:p>
            <a:r>
              <a:rPr kumimoji="1" lang="ja-JP" altLang="en-US" dirty="0" smtClean="0"/>
              <a:t>再利用</a:t>
            </a:r>
            <a:endParaRPr kumimoji="1" lang="ja-JP" altLang="en-US" dirty="0"/>
          </a:p>
        </p:txBody>
      </p:sp>
      <p:sp>
        <p:nvSpPr>
          <p:cNvPr id="29" name="テキスト ボックス 28"/>
          <p:cNvSpPr txBox="1"/>
          <p:nvPr/>
        </p:nvSpPr>
        <p:spPr>
          <a:xfrm>
            <a:off x="3278165" y="3303885"/>
            <a:ext cx="646331" cy="369332"/>
          </a:xfrm>
          <a:prstGeom prst="rect">
            <a:avLst/>
          </a:prstGeom>
          <a:noFill/>
        </p:spPr>
        <p:txBody>
          <a:bodyPr wrap="none" rtlCol="0">
            <a:spAutoFit/>
          </a:bodyPr>
          <a:lstStyle/>
          <a:p>
            <a:r>
              <a:rPr kumimoji="1" lang="ja-JP" altLang="en-US" dirty="0" smtClean="0"/>
              <a:t>特定</a:t>
            </a:r>
            <a:endParaRPr kumimoji="1" lang="ja-JP" altLang="en-US" dirty="0"/>
          </a:p>
        </p:txBody>
      </p:sp>
      <p:sp>
        <p:nvSpPr>
          <p:cNvPr id="30" name="テキスト ボックス 29"/>
          <p:cNvSpPr txBox="1"/>
          <p:nvPr/>
        </p:nvSpPr>
        <p:spPr>
          <a:xfrm>
            <a:off x="1718012" y="3007949"/>
            <a:ext cx="1301959" cy="369332"/>
          </a:xfrm>
          <a:prstGeom prst="rect">
            <a:avLst/>
          </a:prstGeom>
          <a:noFill/>
        </p:spPr>
        <p:txBody>
          <a:bodyPr wrap="none" rtlCol="0">
            <a:spAutoFit/>
          </a:bodyPr>
          <a:lstStyle/>
          <a:p>
            <a:r>
              <a:rPr kumimoji="1" lang="ja-JP" altLang="en-US" dirty="0" smtClean="0"/>
              <a:t>ソフトウェア</a:t>
            </a:r>
            <a:endParaRPr kumimoji="1" lang="ja-JP" altLang="en-US" dirty="0"/>
          </a:p>
        </p:txBody>
      </p:sp>
      <p:sp>
        <p:nvSpPr>
          <p:cNvPr id="31" name="テキスト ボックス 30"/>
          <p:cNvSpPr txBox="1"/>
          <p:nvPr/>
        </p:nvSpPr>
        <p:spPr>
          <a:xfrm>
            <a:off x="5464097" y="3034322"/>
            <a:ext cx="1180131" cy="369332"/>
          </a:xfrm>
          <a:prstGeom prst="rect">
            <a:avLst/>
          </a:prstGeom>
          <a:noFill/>
        </p:spPr>
        <p:txBody>
          <a:bodyPr wrap="none" rtlCol="0">
            <a:spAutoFit/>
          </a:bodyPr>
          <a:lstStyle/>
          <a:p>
            <a:r>
              <a:rPr kumimoji="1" lang="ja-JP" altLang="en-US" dirty="0" smtClean="0"/>
              <a:t>ライセンス</a:t>
            </a:r>
            <a:endParaRPr kumimoji="1" lang="ja-JP" altLang="en-US" dirty="0"/>
          </a:p>
        </p:txBody>
      </p:sp>
      <p:sp>
        <p:nvSpPr>
          <p:cNvPr id="32" name="正方形/長方形 31"/>
          <p:cNvSpPr/>
          <p:nvPr/>
        </p:nvSpPr>
        <p:spPr>
          <a:xfrm>
            <a:off x="263122" y="1651656"/>
            <a:ext cx="8629357" cy="1200329"/>
          </a:xfrm>
          <a:prstGeom prst="rect">
            <a:avLst/>
          </a:prstGeom>
        </p:spPr>
        <p:txBody>
          <a:bodyPr wrap="square">
            <a:spAutoFit/>
          </a:bodyPr>
          <a:lstStyle/>
          <a:p>
            <a:r>
              <a:rPr lang="ja-JP" altLang="en-US" sz="2400" dirty="0"/>
              <a:t>各ソフトウェアについて，</a:t>
            </a:r>
            <a:r>
              <a:rPr lang="ja-JP" altLang="en-US" sz="2400" dirty="0" smtClean="0"/>
              <a:t>各ソフトウェアのライセンスと，再利用しているソフトウェアから到達できるライセンス集合を比較し，矛盾の有無を判定する問題</a:t>
            </a:r>
            <a:endParaRPr lang="en-US" altLang="ja-JP" sz="2400" dirty="0"/>
          </a:p>
        </p:txBody>
      </p:sp>
      <p:cxnSp>
        <p:nvCxnSpPr>
          <p:cNvPr id="33" name="直線矢印コネクタ 32"/>
          <p:cNvCxnSpPr>
            <a:stCxn id="10" idx="0"/>
            <a:endCxn id="8" idx="3"/>
          </p:cNvCxnSpPr>
          <p:nvPr/>
        </p:nvCxnSpPr>
        <p:spPr>
          <a:xfrm flipH="1" flipV="1">
            <a:off x="3347217" y="4893681"/>
            <a:ext cx="254114" cy="814963"/>
          </a:xfrm>
          <a:prstGeom prst="straightConnector1">
            <a:avLst/>
          </a:prstGeom>
          <a:ln w="28575">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6" name="円/楕円 25"/>
          <p:cNvSpPr/>
          <p:nvPr/>
        </p:nvSpPr>
        <p:spPr>
          <a:xfrm>
            <a:off x="4030755" y="3087187"/>
            <a:ext cx="1133839" cy="3512092"/>
          </a:xfrm>
          <a:prstGeom prst="ellipse">
            <a:avLst/>
          </a:prstGeom>
          <a:noFill/>
          <a:ln w="38100">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円/楕円 33"/>
          <p:cNvSpPr/>
          <p:nvPr/>
        </p:nvSpPr>
        <p:spPr>
          <a:xfrm rot="17816107">
            <a:off x="2122761" y="3483128"/>
            <a:ext cx="1133839" cy="3008832"/>
          </a:xfrm>
          <a:prstGeom prst="ellipse">
            <a:avLst/>
          </a:prstGeom>
          <a:noFill/>
          <a:ln w="38100">
            <a:solidFill>
              <a:srgbClr val="0070C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p:cNvSpPr txBox="1"/>
          <p:nvPr/>
        </p:nvSpPr>
        <p:spPr>
          <a:xfrm>
            <a:off x="2813295" y="2892416"/>
            <a:ext cx="1576072" cy="369332"/>
          </a:xfrm>
          <a:prstGeom prst="rect">
            <a:avLst/>
          </a:prstGeom>
          <a:noFill/>
        </p:spPr>
        <p:txBody>
          <a:bodyPr wrap="none" rtlCol="0">
            <a:spAutoFit/>
          </a:bodyPr>
          <a:lstStyle/>
          <a:p>
            <a:r>
              <a:rPr kumimoji="1" lang="ja-JP" altLang="en-US" dirty="0" smtClean="0">
                <a:solidFill>
                  <a:srgbClr val="C00000"/>
                </a:solidFill>
              </a:rPr>
              <a:t>第２章，第３章</a:t>
            </a:r>
            <a:endParaRPr kumimoji="1" lang="ja-JP" altLang="en-US" dirty="0">
              <a:solidFill>
                <a:srgbClr val="C00000"/>
              </a:solidFill>
            </a:endParaRPr>
          </a:p>
        </p:txBody>
      </p:sp>
      <p:sp>
        <p:nvSpPr>
          <p:cNvPr id="36" name="テキスト ボックス 35"/>
          <p:cNvSpPr txBox="1"/>
          <p:nvPr/>
        </p:nvSpPr>
        <p:spPr>
          <a:xfrm>
            <a:off x="412066" y="4173601"/>
            <a:ext cx="803425" cy="369332"/>
          </a:xfrm>
          <a:prstGeom prst="rect">
            <a:avLst/>
          </a:prstGeom>
          <a:noFill/>
        </p:spPr>
        <p:txBody>
          <a:bodyPr wrap="none" rtlCol="0">
            <a:spAutoFit/>
          </a:bodyPr>
          <a:lstStyle/>
          <a:p>
            <a:r>
              <a:rPr kumimoji="1" lang="ja-JP" altLang="en-US" dirty="0" smtClean="0">
                <a:solidFill>
                  <a:srgbClr val="0070C0"/>
                </a:solidFill>
              </a:rPr>
              <a:t>第４章</a:t>
            </a:r>
            <a:endParaRPr kumimoji="1" lang="ja-JP" altLang="en-US" dirty="0">
              <a:solidFill>
                <a:srgbClr val="0070C0"/>
              </a:solidFill>
            </a:endParaRPr>
          </a:p>
        </p:txBody>
      </p:sp>
    </p:spTree>
    <p:extLst>
      <p:ext uri="{BB962C8B-B14F-4D97-AF65-F5344CB8AC3E}">
        <p14:creationId xmlns:p14="http://schemas.microsoft.com/office/powerpoint/2010/main" val="100901092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その他の結果</a:t>
            </a:r>
            <a:endParaRPr kumimoji="1" lang="ja-JP" altLang="en-US" dirty="0"/>
          </a:p>
        </p:txBody>
      </p:sp>
      <p:sp>
        <p:nvSpPr>
          <p:cNvPr id="3" name="コンテンツ プレースホルダー 2"/>
          <p:cNvSpPr>
            <a:spLocks noGrp="1"/>
          </p:cNvSpPr>
          <p:nvPr>
            <p:ph idx="1"/>
          </p:nvPr>
        </p:nvSpPr>
        <p:spPr>
          <a:xfrm>
            <a:off x="457200" y="1600200"/>
            <a:ext cx="8507288" cy="4525963"/>
          </a:xfrm>
        </p:spPr>
        <p:txBody>
          <a:bodyPr/>
          <a:lstStyle/>
          <a:p>
            <a:r>
              <a:rPr kumimoji="1" lang="ja-JP" altLang="en-US" dirty="0" smtClean="0"/>
              <a:t>複数のコードクローンメトリクスを併用</a:t>
            </a:r>
            <a:endParaRPr kumimoji="1" lang="en-US" altLang="ja-JP" dirty="0" smtClean="0"/>
          </a:p>
          <a:p>
            <a:pPr lvl="1"/>
            <a:r>
              <a:rPr lang="ja-JP" altLang="en-US" dirty="0" smtClean="0"/>
              <a:t>再利用あり： </a:t>
            </a:r>
            <a:r>
              <a:rPr lang="en-US" altLang="ja-JP" dirty="0" smtClean="0"/>
              <a:t>102/121</a:t>
            </a:r>
            <a:endParaRPr lang="en-US" altLang="ja-JP" dirty="0"/>
          </a:p>
          <a:p>
            <a:pPr lvl="2"/>
            <a:r>
              <a:rPr lang="ja-JP" altLang="en-US" dirty="0" smtClean="0"/>
              <a:t>最大</a:t>
            </a:r>
            <a:r>
              <a:rPr lang="ja-JP" altLang="en-US" dirty="0"/>
              <a:t>コードクローン</a:t>
            </a:r>
            <a:r>
              <a:rPr lang="ja-JP" altLang="en-US" dirty="0" smtClean="0"/>
              <a:t>長⇒部分類似度の順で判定</a:t>
            </a:r>
            <a:endParaRPr lang="en-US" altLang="ja-JP" dirty="0"/>
          </a:p>
          <a:p>
            <a:pPr lvl="1"/>
            <a:r>
              <a:rPr kumimoji="1" lang="ja-JP" altLang="en-US" dirty="0" smtClean="0"/>
              <a:t>再利用なし： 一つしか閾値がないので結果なし</a:t>
            </a:r>
            <a:endParaRPr kumimoji="1" lang="en-US" altLang="ja-JP" dirty="0" smtClean="0"/>
          </a:p>
          <a:p>
            <a:r>
              <a:rPr kumimoji="1" lang="ja-JP" altLang="en-US" dirty="0" smtClean="0"/>
              <a:t>ロジスティック回帰</a:t>
            </a:r>
            <a:endParaRPr kumimoji="1" lang="en-US" altLang="ja-JP" dirty="0" smtClean="0"/>
          </a:p>
          <a:p>
            <a:pPr lvl="1"/>
            <a:r>
              <a:rPr lang="ja-JP" altLang="en-US" dirty="0" smtClean="0"/>
              <a:t>再利用あり：</a:t>
            </a:r>
            <a:r>
              <a:rPr lang="en-US" altLang="ja-JP" dirty="0" smtClean="0"/>
              <a:t>65/121(</a:t>
            </a:r>
            <a:r>
              <a:rPr lang="ja-JP" altLang="en-US" dirty="0" smtClean="0"/>
              <a:t>閾値</a:t>
            </a:r>
            <a:r>
              <a:rPr lang="en-US" altLang="ja-JP" dirty="0" smtClean="0"/>
              <a:t>1.0)</a:t>
            </a:r>
            <a:endParaRPr kumimoji="1" lang="en-US" altLang="ja-JP" dirty="0" smtClean="0"/>
          </a:p>
          <a:p>
            <a:pPr lvl="1"/>
            <a:r>
              <a:rPr kumimoji="1" lang="ja-JP" altLang="en-US" dirty="0" smtClean="0"/>
              <a:t>再利用</a:t>
            </a:r>
            <a:r>
              <a:rPr lang="ja-JP" altLang="en-US" dirty="0"/>
              <a:t>なし</a:t>
            </a:r>
            <a:r>
              <a:rPr kumimoji="1" lang="ja-JP" altLang="en-US" dirty="0" smtClean="0"/>
              <a:t>：</a:t>
            </a:r>
            <a:r>
              <a:rPr kumimoji="1" lang="en-US" altLang="ja-JP" dirty="0" smtClean="0"/>
              <a:t>1026/1104(</a:t>
            </a:r>
            <a:r>
              <a:rPr kumimoji="1" lang="ja-JP" altLang="en-US" dirty="0" smtClean="0"/>
              <a:t>閾値</a:t>
            </a:r>
            <a:r>
              <a:rPr kumimoji="1" lang="en-US" altLang="ja-JP" dirty="0" smtClean="0"/>
              <a:t>0.02)</a:t>
            </a:r>
          </a:p>
          <a:p>
            <a:pPr marL="457200" lvl="1" indent="0">
              <a:buNone/>
            </a:pP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60</a:t>
            </a:fld>
            <a:endParaRPr kumimoji="1" lang="ja-JP" altLang="en-US"/>
          </a:p>
        </p:txBody>
      </p:sp>
    </p:spTree>
    <p:extLst>
      <p:ext uri="{BB962C8B-B14F-4D97-AF65-F5344CB8AC3E}">
        <p14:creationId xmlns:p14="http://schemas.microsoft.com/office/powerpoint/2010/main" val="313083998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61</a:t>
            </a:fld>
            <a:endParaRPr kumimoji="1" lang="ja-JP" altLang="en-US"/>
          </a:p>
        </p:txBody>
      </p:sp>
    </p:spTree>
    <p:extLst>
      <p:ext uri="{BB962C8B-B14F-4D97-AF65-F5344CB8AC3E}">
        <p14:creationId xmlns:p14="http://schemas.microsoft.com/office/powerpoint/2010/main" val="32891712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62</a:t>
            </a:fld>
            <a:endParaRPr kumimoji="1" lang="ja-JP" altLang="en-US"/>
          </a:p>
        </p:txBody>
      </p:sp>
    </p:spTree>
    <p:extLst>
      <p:ext uri="{BB962C8B-B14F-4D97-AF65-F5344CB8AC3E}">
        <p14:creationId xmlns:p14="http://schemas.microsoft.com/office/powerpoint/2010/main" val="30925506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退避</a:t>
            </a:r>
            <a:r>
              <a:rPr kumimoji="1" lang="ja-JP" altLang="en-US" dirty="0" smtClean="0"/>
              <a:t>場所</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63</a:t>
            </a:fld>
            <a:endParaRPr kumimoji="1" lang="ja-JP" altLang="en-US"/>
          </a:p>
        </p:txBody>
      </p:sp>
    </p:spTree>
    <p:extLst>
      <p:ext uri="{BB962C8B-B14F-4D97-AF65-F5344CB8AC3E}">
        <p14:creationId xmlns:p14="http://schemas.microsoft.com/office/powerpoint/2010/main" val="274782788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5" name="角丸四角形 24"/>
          <p:cNvSpPr/>
          <p:nvPr/>
        </p:nvSpPr>
        <p:spPr>
          <a:xfrm>
            <a:off x="372794" y="1968229"/>
            <a:ext cx="1242944" cy="106909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normAutofit/>
          </a:bodyPr>
          <a:lstStyle/>
          <a:p>
            <a:r>
              <a:rPr kumimoji="1" lang="ja-JP" altLang="en-US" dirty="0" smtClean="0"/>
              <a:t>ソフトウェアライセンス違反の発見</a:t>
            </a:r>
            <a:endParaRPr kumimoji="1" lang="ja-JP" altLang="en-US" dirty="0"/>
          </a:p>
        </p:txBody>
      </p:sp>
      <p:sp>
        <p:nvSpPr>
          <p:cNvPr id="3" name="日付プレースホルダー 2"/>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4" name="フッター プレースホルダー 3"/>
          <p:cNvSpPr>
            <a:spLocks noGrp="1"/>
          </p:cNvSpPr>
          <p:nvPr>
            <p:ph type="ftr" sz="quarter" idx="3"/>
          </p:nvPr>
        </p:nvSpPr>
        <p:spPr/>
        <p:txBody>
          <a:bodyPr/>
          <a:lstStyle/>
          <a:p>
            <a:r>
              <a:rPr kumimoji="1" lang="en-US" altLang="ja-JP" smtClean="0"/>
              <a:t>Yuki Manabe</a:t>
            </a:r>
            <a:endParaRPr kumimoji="1" lang="ja-JP" altLang="en-US"/>
          </a:p>
        </p:txBody>
      </p:sp>
      <p:sp>
        <p:nvSpPr>
          <p:cNvPr id="5" name="スライド番号プレースホルダー 4"/>
          <p:cNvSpPr>
            <a:spLocks noGrp="1"/>
          </p:cNvSpPr>
          <p:nvPr>
            <p:ph type="sldNum" sz="quarter" idx="4"/>
          </p:nvPr>
        </p:nvSpPr>
        <p:spPr/>
        <p:txBody>
          <a:bodyPr/>
          <a:lstStyle/>
          <a:p>
            <a:fld id="{5CA14711-65C6-4101-AB61-4ABEAB1B9CA3}" type="slidenum">
              <a:rPr kumimoji="1" lang="ja-JP" altLang="en-US" smtClean="0"/>
              <a:t>64</a:t>
            </a:fld>
            <a:endParaRPr kumimoji="1" lang="ja-JP" altLang="en-US"/>
          </a:p>
        </p:txBody>
      </p:sp>
      <p:sp>
        <p:nvSpPr>
          <p:cNvPr id="11" name="四角形吹き出し 10"/>
          <p:cNvSpPr/>
          <p:nvPr/>
        </p:nvSpPr>
        <p:spPr>
          <a:xfrm>
            <a:off x="1732832" y="5560734"/>
            <a:ext cx="2371507" cy="1008112"/>
          </a:xfrm>
          <a:prstGeom prst="wedgeRectCallout">
            <a:avLst>
              <a:gd name="adj1" fmla="val -42487"/>
              <a:gd name="adj2" fmla="val -9720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ライセンス特定ツール</a:t>
            </a:r>
            <a:endParaRPr kumimoji="1" lang="ja-JP" altLang="en-US" dirty="0"/>
          </a:p>
        </p:txBody>
      </p:sp>
      <p:sp>
        <p:nvSpPr>
          <p:cNvPr id="38" name="四角形吹き出し 37"/>
          <p:cNvSpPr/>
          <p:nvPr/>
        </p:nvSpPr>
        <p:spPr>
          <a:xfrm>
            <a:off x="4926229" y="5544968"/>
            <a:ext cx="2867813" cy="1008112"/>
          </a:xfrm>
          <a:prstGeom prst="wedgeRectCallout">
            <a:avLst>
              <a:gd name="adj1" fmla="val -49354"/>
              <a:gd name="adj2" fmla="val -1331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類似部分検出手法</a:t>
            </a:r>
            <a:endParaRPr kumimoji="1" lang="en-US" altLang="ja-JP" dirty="0" smtClean="0"/>
          </a:p>
          <a:p>
            <a:pPr marL="285750" indent="-285750">
              <a:buFont typeface="Arial" pitchFamily="34" charset="0"/>
              <a:buChar char="•"/>
            </a:pPr>
            <a:r>
              <a:rPr lang="ja-JP" altLang="en-US" dirty="0"/>
              <a:t>コードクローン</a:t>
            </a:r>
            <a:r>
              <a:rPr lang="ja-JP" altLang="en-US" dirty="0" smtClean="0"/>
              <a:t>検出</a:t>
            </a:r>
            <a:endParaRPr lang="en-US" altLang="ja-JP" dirty="0" smtClean="0"/>
          </a:p>
          <a:p>
            <a:pPr marL="285750" indent="-285750">
              <a:buFont typeface="Arial" pitchFamily="34" charset="0"/>
              <a:buChar char="•"/>
            </a:pPr>
            <a:r>
              <a:rPr kumimoji="1" lang="ja-JP" altLang="en-US" dirty="0"/>
              <a:t>ソフトウェアバースマーク</a:t>
            </a:r>
          </a:p>
        </p:txBody>
      </p:sp>
      <p:sp>
        <p:nvSpPr>
          <p:cNvPr id="39" name="メモ 38"/>
          <p:cNvSpPr/>
          <p:nvPr/>
        </p:nvSpPr>
        <p:spPr>
          <a:xfrm>
            <a:off x="535019" y="2025724"/>
            <a:ext cx="462082" cy="642330"/>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メモ 39"/>
          <p:cNvSpPr/>
          <p:nvPr/>
        </p:nvSpPr>
        <p:spPr>
          <a:xfrm>
            <a:off x="687419" y="2178124"/>
            <a:ext cx="462082" cy="642330"/>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メモ 41"/>
          <p:cNvSpPr/>
          <p:nvPr/>
        </p:nvSpPr>
        <p:spPr>
          <a:xfrm>
            <a:off x="839819" y="2330524"/>
            <a:ext cx="462082" cy="642330"/>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右矢印 75"/>
          <p:cNvSpPr/>
          <p:nvPr/>
        </p:nvSpPr>
        <p:spPr>
          <a:xfrm>
            <a:off x="4615250" y="4523183"/>
            <a:ext cx="544634" cy="571432"/>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角丸四角形吹き出し 76"/>
          <p:cNvSpPr/>
          <p:nvPr/>
        </p:nvSpPr>
        <p:spPr>
          <a:xfrm>
            <a:off x="6660232" y="1425763"/>
            <a:ext cx="2232248" cy="1084932"/>
          </a:xfrm>
          <a:prstGeom prst="wedgeRoundRectCallout">
            <a:avLst>
              <a:gd name="adj1" fmla="val -3122"/>
              <a:gd name="adj2" fmla="val 83932"/>
              <a:gd name="adj3" fmla="val 16667"/>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tx1"/>
                </a:solidFill>
              </a:rPr>
              <a:t>ライセンス違反が発生しているソースファイルの組</a:t>
            </a:r>
            <a:endParaRPr lang="ja-JP" altLang="en-US" dirty="0">
              <a:solidFill>
                <a:schemeClr val="tx1"/>
              </a:solidFill>
            </a:endParaRPr>
          </a:p>
        </p:txBody>
      </p:sp>
      <p:sp>
        <p:nvSpPr>
          <p:cNvPr id="78" name="メモ 77"/>
          <p:cNvSpPr/>
          <p:nvPr/>
        </p:nvSpPr>
        <p:spPr>
          <a:xfrm>
            <a:off x="412356" y="5184792"/>
            <a:ext cx="462082" cy="603994"/>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メモ 78"/>
          <p:cNvSpPr/>
          <p:nvPr/>
        </p:nvSpPr>
        <p:spPr>
          <a:xfrm>
            <a:off x="564756" y="5337192"/>
            <a:ext cx="462082" cy="603994"/>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メモ 79"/>
          <p:cNvSpPr/>
          <p:nvPr/>
        </p:nvSpPr>
        <p:spPr>
          <a:xfrm>
            <a:off x="717156" y="5489592"/>
            <a:ext cx="462082" cy="603994"/>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メモ 80"/>
          <p:cNvSpPr/>
          <p:nvPr/>
        </p:nvSpPr>
        <p:spPr>
          <a:xfrm>
            <a:off x="616667" y="3861991"/>
            <a:ext cx="457200" cy="636115"/>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メモ 81"/>
          <p:cNvSpPr/>
          <p:nvPr/>
        </p:nvSpPr>
        <p:spPr>
          <a:xfrm>
            <a:off x="769067" y="4014391"/>
            <a:ext cx="457200" cy="636115"/>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メモ 82"/>
          <p:cNvSpPr/>
          <p:nvPr/>
        </p:nvSpPr>
        <p:spPr>
          <a:xfrm>
            <a:off x="921467" y="4166791"/>
            <a:ext cx="457200" cy="636115"/>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角丸四角形 83"/>
          <p:cNvSpPr/>
          <p:nvPr/>
        </p:nvSpPr>
        <p:spPr>
          <a:xfrm>
            <a:off x="876718" y="3846737"/>
            <a:ext cx="241897" cy="13855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角丸四角形 84"/>
          <p:cNvSpPr/>
          <p:nvPr/>
        </p:nvSpPr>
        <p:spPr>
          <a:xfrm>
            <a:off x="1040853" y="4007531"/>
            <a:ext cx="241897" cy="13855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角丸四角形 85"/>
          <p:cNvSpPr/>
          <p:nvPr/>
        </p:nvSpPr>
        <p:spPr>
          <a:xfrm>
            <a:off x="1186022" y="4189380"/>
            <a:ext cx="241897" cy="13855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テキスト ボックス 86"/>
          <p:cNvSpPr txBox="1"/>
          <p:nvPr/>
        </p:nvSpPr>
        <p:spPr>
          <a:xfrm>
            <a:off x="372794" y="1598897"/>
            <a:ext cx="1405896" cy="369332"/>
          </a:xfrm>
          <a:prstGeom prst="rect">
            <a:avLst/>
          </a:prstGeom>
          <a:noFill/>
        </p:spPr>
        <p:txBody>
          <a:bodyPr wrap="square" rtlCol="0">
            <a:spAutoFit/>
          </a:bodyPr>
          <a:lstStyle/>
          <a:p>
            <a:r>
              <a:rPr lang="ja-JP" altLang="en-US" dirty="0"/>
              <a:t>ソフトウェア</a:t>
            </a:r>
            <a:endParaRPr kumimoji="1" lang="ja-JP" altLang="en-US" dirty="0"/>
          </a:p>
        </p:txBody>
      </p:sp>
      <p:sp>
        <p:nvSpPr>
          <p:cNvPr id="88" name="テキスト ボックス 87"/>
          <p:cNvSpPr txBox="1"/>
          <p:nvPr/>
        </p:nvSpPr>
        <p:spPr>
          <a:xfrm>
            <a:off x="203024" y="3165564"/>
            <a:ext cx="1582484" cy="646331"/>
          </a:xfrm>
          <a:prstGeom prst="rect">
            <a:avLst/>
          </a:prstGeom>
          <a:noFill/>
        </p:spPr>
        <p:txBody>
          <a:bodyPr wrap="none" rtlCol="0">
            <a:spAutoFit/>
          </a:bodyPr>
          <a:lstStyle/>
          <a:p>
            <a:r>
              <a:rPr lang="ja-JP" altLang="en-US" dirty="0"/>
              <a:t>既知</a:t>
            </a:r>
            <a:r>
              <a:rPr lang="ja-JP" altLang="en-US" dirty="0" smtClean="0"/>
              <a:t>の</a:t>
            </a:r>
            <a:r>
              <a:rPr lang="en-US" altLang="ja-JP" dirty="0" smtClean="0"/>
              <a:t/>
            </a:r>
            <a:br>
              <a:rPr lang="en-US" altLang="ja-JP" dirty="0" smtClean="0"/>
            </a:br>
            <a:r>
              <a:rPr lang="ja-JP" altLang="en-US" dirty="0" smtClean="0"/>
              <a:t>ソースファイル</a:t>
            </a:r>
            <a:endParaRPr kumimoji="1" lang="ja-JP" altLang="en-US" dirty="0"/>
          </a:p>
        </p:txBody>
      </p:sp>
      <p:sp>
        <p:nvSpPr>
          <p:cNvPr id="8" name="テキスト ボックス 7"/>
          <p:cNvSpPr txBox="1"/>
          <p:nvPr/>
        </p:nvSpPr>
        <p:spPr>
          <a:xfrm>
            <a:off x="5506235" y="3407419"/>
            <a:ext cx="1153997" cy="1477328"/>
          </a:xfrm>
          <a:prstGeom prst="rect">
            <a:avLst/>
          </a:prstGeom>
          <a:noFill/>
        </p:spPr>
        <p:txBody>
          <a:bodyPr wrap="square" rtlCol="0">
            <a:spAutoFit/>
          </a:bodyPr>
          <a:lstStyle/>
          <a:p>
            <a:r>
              <a:rPr lang="en-US" altLang="ja-JP" dirty="0" smtClean="0"/>
              <a:t>3)</a:t>
            </a:r>
            <a:r>
              <a:rPr lang="ja-JP" altLang="en-US" dirty="0" smtClean="0"/>
              <a:t>ライセンス間で</a:t>
            </a:r>
            <a:endParaRPr lang="en-US" altLang="ja-JP" dirty="0" smtClean="0"/>
          </a:p>
          <a:p>
            <a:r>
              <a:rPr kumimoji="1" lang="ja-JP" altLang="en-US" dirty="0"/>
              <a:t>矛盾が生じている組</a:t>
            </a:r>
            <a:r>
              <a:rPr kumimoji="1" lang="ja-JP" altLang="en-US" dirty="0" smtClean="0"/>
              <a:t>を特定</a:t>
            </a:r>
            <a:endParaRPr kumimoji="1" lang="ja-JP" altLang="en-US" dirty="0"/>
          </a:p>
        </p:txBody>
      </p:sp>
      <p:grpSp>
        <p:nvGrpSpPr>
          <p:cNvPr id="13" name="グループ化 12"/>
          <p:cNvGrpSpPr/>
          <p:nvPr/>
        </p:nvGrpSpPr>
        <p:grpSpPr>
          <a:xfrm>
            <a:off x="3798590" y="3474786"/>
            <a:ext cx="1171199" cy="799332"/>
            <a:chOff x="4875441" y="2619928"/>
            <a:chExt cx="1171199" cy="799332"/>
          </a:xfrm>
        </p:grpSpPr>
        <p:sp>
          <p:nvSpPr>
            <p:cNvPr id="9" name="角丸四角形 8"/>
            <p:cNvSpPr/>
            <p:nvPr/>
          </p:nvSpPr>
          <p:spPr>
            <a:xfrm>
              <a:off x="4875441" y="2619928"/>
              <a:ext cx="1171199" cy="79933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メモ 72"/>
            <p:cNvSpPr/>
            <p:nvPr/>
          </p:nvSpPr>
          <p:spPr>
            <a:xfrm>
              <a:off x="4971201" y="2706527"/>
              <a:ext cx="457200" cy="636116"/>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メモ 73"/>
            <p:cNvSpPr/>
            <p:nvPr/>
          </p:nvSpPr>
          <p:spPr>
            <a:xfrm>
              <a:off x="5504546" y="2731504"/>
              <a:ext cx="457200" cy="604617"/>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角丸四角形 74"/>
            <p:cNvSpPr/>
            <p:nvPr/>
          </p:nvSpPr>
          <p:spPr>
            <a:xfrm>
              <a:off x="5769101" y="2665658"/>
              <a:ext cx="241897" cy="13169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94" name="グループ化 93"/>
          <p:cNvGrpSpPr/>
          <p:nvPr/>
        </p:nvGrpSpPr>
        <p:grpSpPr>
          <a:xfrm>
            <a:off x="3950990" y="3627186"/>
            <a:ext cx="1171199" cy="799332"/>
            <a:chOff x="4875441" y="2619928"/>
            <a:chExt cx="1171199" cy="799332"/>
          </a:xfrm>
        </p:grpSpPr>
        <p:sp>
          <p:nvSpPr>
            <p:cNvPr id="95" name="角丸四角形 94"/>
            <p:cNvSpPr/>
            <p:nvPr/>
          </p:nvSpPr>
          <p:spPr>
            <a:xfrm>
              <a:off x="4875441" y="2619928"/>
              <a:ext cx="1171199" cy="79933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メモ 95"/>
            <p:cNvSpPr/>
            <p:nvPr/>
          </p:nvSpPr>
          <p:spPr>
            <a:xfrm>
              <a:off x="4971201" y="2706527"/>
              <a:ext cx="457200" cy="636116"/>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7" name="メモ 96"/>
            <p:cNvSpPr/>
            <p:nvPr/>
          </p:nvSpPr>
          <p:spPr>
            <a:xfrm>
              <a:off x="5504546" y="2731504"/>
              <a:ext cx="457200" cy="604617"/>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8" name="角丸四角形 97"/>
            <p:cNvSpPr/>
            <p:nvPr/>
          </p:nvSpPr>
          <p:spPr>
            <a:xfrm>
              <a:off x="5769101" y="2665658"/>
              <a:ext cx="241897" cy="13169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99" name="グループ化 98"/>
          <p:cNvGrpSpPr/>
          <p:nvPr/>
        </p:nvGrpSpPr>
        <p:grpSpPr>
          <a:xfrm>
            <a:off x="4103390" y="3779586"/>
            <a:ext cx="1171199" cy="799332"/>
            <a:chOff x="4875441" y="2619928"/>
            <a:chExt cx="1171199" cy="799332"/>
          </a:xfrm>
        </p:grpSpPr>
        <p:sp>
          <p:nvSpPr>
            <p:cNvPr id="100" name="角丸四角形 99"/>
            <p:cNvSpPr/>
            <p:nvPr/>
          </p:nvSpPr>
          <p:spPr>
            <a:xfrm>
              <a:off x="4875441" y="2619928"/>
              <a:ext cx="1171199" cy="79933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1" name="メモ 100"/>
            <p:cNvSpPr/>
            <p:nvPr/>
          </p:nvSpPr>
          <p:spPr>
            <a:xfrm>
              <a:off x="4971201" y="2706527"/>
              <a:ext cx="457200" cy="636116"/>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 name="メモ 101"/>
            <p:cNvSpPr/>
            <p:nvPr/>
          </p:nvSpPr>
          <p:spPr>
            <a:xfrm>
              <a:off x="5504546" y="2731504"/>
              <a:ext cx="457200" cy="604617"/>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 name="角丸四角形 102"/>
            <p:cNvSpPr/>
            <p:nvPr/>
          </p:nvSpPr>
          <p:spPr>
            <a:xfrm>
              <a:off x="5769101" y="2665658"/>
              <a:ext cx="241897" cy="13169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4" name="右矢印 103"/>
          <p:cNvSpPr/>
          <p:nvPr/>
        </p:nvSpPr>
        <p:spPr>
          <a:xfrm>
            <a:off x="6810609" y="3028664"/>
            <a:ext cx="544634" cy="571432"/>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5" name="グループ化 104"/>
          <p:cNvGrpSpPr/>
          <p:nvPr/>
        </p:nvGrpSpPr>
        <p:grpSpPr>
          <a:xfrm>
            <a:off x="7076043" y="3682559"/>
            <a:ext cx="1171199" cy="799332"/>
            <a:chOff x="4875441" y="2619928"/>
            <a:chExt cx="1171199" cy="799332"/>
          </a:xfrm>
        </p:grpSpPr>
        <p:sp>
          <p:nvSpPr>
            <p:cNvPr id="106" name="角丸四角形 105"/>
            <p:cNvSpPr/>
            <p:nvPr/>
          </p:nvSpPr>
          <p:spPr>
            <a:xfrm>
              <a:off x="4875441" y="2619928"/>
              <a:ext cx="1171199" cy="79933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 name="メモ 106"/>
            <p:cNvSpPr/>
            <p:nvPr/>
          </p:nvSpPr>
          <p:spPr>
            <a:xfrm>
              <a:off x="4971201" y="2706527"/>
              <a:ext cx="457200" cy="636116"/>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メモ 107"/>
            <p:cNvSpPr/>
            <p:nvPr/>
          </p:nvSpPr>
          <p:spPr>
            <a:xfrm>
              <a:off x="5504546" y="2731504"/>
              <a:ext cx="457200" cy="604617"/>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角丸四角形 108"/>
            <p:cNvSpPr/>
            <p:nvPr/>
          </p:nvSpPr>
          <p:spPr>
            <a:xfrm>
              <a:off x="5769101" y="2665658"/>
              <a:ext cx="241897" cy="13169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 name="角丸四角形 5"/>
          <p:cNvSpPr/>
          <p:nvPr/>
        </p:nvSpPr>
        <p:spPr>
          <a:xfrm>
            <a:off x="1665121" y="4550124"/>
            <a:ext cx="1224136" cy="75701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1.</a:t>
            </a:r>
            <a:r>
              <a:rPr kumimoji="1" lang="ja-JP" altLang="en-US" dirty="0" smtClean="0">
                <a:solidFill>
                  <a:schemeClr val="tx1"/>
                </a:solidFill>
              </a:rPr>
              <a:t>ライセンスの特定</a:t>
            </a:r>
            <a:endParaRPr kumimoji="1" lang="ja-JP" altLang="en-US" dirty="0">
              <a:solidFill>
                <a:schemeClr val="tx1"/>
              </a:solidFill>
            </a:endParaRPr>
          </a:p>
        </p:txBody>
      </p:sp>
      <p:sp>
        <p:nvSpPr>
          <p:cNvPr id="7" name="角丸四角形 6"/>
          <p:cNvSpPr/>
          <p:nvPr/>
        </p:nvSpPr>
        <p:spPr>
          <a:xfrm>
            <a:off x="1979712" y="3492616"/>
            <a:ext cx="1283115" cy="73875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2. </a:t>
            </a:r>
            <a:r>
              <a:rPr lang="ja-JP" altLang="en-US" dirty="0" smtClean="0">
                <a:solidFill>
                  <a:schemeClr val="tx1"/>
                </a:solidFill>
              </a:rPr>
              <a:t>再利用の特定</a:t>
            </a:r>
            <a:endParaRPr kumimoji="1" lang="ja-JP" altLang="en-US" dirty="0">
              <a:solidFill>
                <a:schemeClr val="tx1"/>
              </a:solidFill>
            </a:endParaRPr>
          </a:p>
        </p:txBody>
      </p:sp>
      <p:sp>
        <p:nvSpPr>
          <p:cNvPr id="10" name="角丸四角形 9"/>
          <p:cNvSpPr/>
          <p:nvPr/>
        </p:nvSpPr>
        <p:spPr>
          <a:xfrm>
            <a:off x="1310995" y="1886941"/>
            <a:ext cx="476789" cy="20989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 name="直線矢印コネクタ 13"/>
          <p:cNvCxnSpPr>
            <a:stCxn id="80" idx="3"/>
            <a:endCxn id="6" idx="1"/>
          </p:cNvCxnSpPr>
          <p:nvPr/>
        </p:nvCxnSpPr>
        <p:spPr>
          <a:xfrm flipV="1">
            <a:off x="1179238" y="4928633"/>
            <a:ext cx="485883" cy="8629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p:nvPr/>
        </p:nvCxnSpPr>
        <p:spPr>
          <a:xfrm>
            <a:off x="593613" y="4252961"/>
            <a:ext cx="184827" cy="2115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endCxn id="7" idx="1"/>
          </p:cNvCxnSpPr>
          <p:nvPr/>
        </p:nvCxnSpPr>
        <p:spPr>
          <a:xfrm flipV="1">
            <a:off x="1452794" y="3861991"/>
            <a:ext cx="526918" cy="44263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42" idx="3"/>
            <a:endCxn id="7" idx="0"/>
          </p:cNvCxnSpPr>
          <p:nvPr/>
        </p:nvCxnSpPr>
        <p:spPr>
          <a:xfrm>
            <a:off x="1301901" y="2651689"/>
            <a:ext cx="1319369" cy="84092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10" idx="3"/>
            <a:endCxn id="106" idx="0"/>
          </p:cNvCxnSpPr>
          <p:nvPr/>
        </p:nvCxnSpPr>
        <p:spPr>
          <a:xfrm>
            <a:off x="1787784" y="1991889"/>
            <a:ext cx="5873859" cy="16906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endCxn id="8" idx="1"/>
          </p:cNvCxnSpPr>
          <p:nvPr/>
        </p:nvCxnSpPr>
        <p:spPr>
          <a:xfrm>
            <a:off x="5274589" y="4130681"/>
            <a:ext cx="231646" cy="1540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a:stCxn id="7" idx="3"/>
            <a:endCxn id="9" idx="1"/>
          </p:cNvCxnSpPr>
          <p:nvPr/>
        </p:nvCxnSpPr>
        <p:spPr>
          <a:xfrm>
            <a:off x="3262827" y="3861991"/>
            <a:ext cx="535763" cy="124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直線矢印コネクタ 45"/>
          <p:cNvCxnSpPr>
            <a:stCxn id="8" idx="3"/>
            <a:endCxn id="106" idx="1"/>
          </p:cNvCxnSpPr>
          <p:nvPr/>
        </p:nvCxnSpPr>
        <p:spPr>
          <a:xfrm flipV="1">
            <a:off x="6660232" y="4082225"/>
            <a:ext cx="415811" cy="6385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098680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ソフトウェアライセンス違反の発見</a:t>
            </a:r>
            <a:endParaRPr kumimoji="1" lang="ja-JP" altLang="en-US" dirty="0"/>
          </a:p>
        </p:txBody>
      </p:sp>
      <p:sp>
        <p:nvSpPr>
          <p:cNvPr id="3" name="日付プレースホルダー 2"/>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4" name="フッター プレースホルダー 3"/>
          <p:cNvSpPr>
            <a:spLocks noGrp="1"/>
          </p:cNvSpPr>
          <p:nvPr>
            <p:ph type="ftr" sz="quarter" idx="3"/>
          </p:nvPr>
        </p:nvSpPr>
        <p:spPr/>
        <p:txBody>
          <a:bodyPr/>
          <a:lstStyle/>
          <a:p>
            <a:r>
              <a:rPr kumimoji="1" lang="en-US" altLang="ja-JP" smtClean="0"/>
              <a:t>Yuki Manabe</a:t>
            </a:r>
            <a:endParaRPr kumimoji="1" lang="ja-JP" altLang="en-US"/>
          </a:p>
        </p:txBody>
      </p:sp>
      <p:sp>
        <p:nvSpPr>
          <p:cNvPr id="5" name="スライド番号プレースホルダー 4"/>
          <p:cNvSpPr>
            <a:spLocks noGrp="1"/>
          </p:cNvSpPr>
          <p:nvPr>
            <p:ph type="sldNum" sz="quarter" idx="4"/>
          </p:nvPr>
        </p:nvSpPr>
        <p:spPr/>
        <p:txBody>
          <a:bodyPr/>
          <a:lstStyle/>
          <a:p>
            <a:fld id="{5CA14711-65C6-4101-AB61-4ABEAB1B9CA3}" type="slidenum">
              <a:rPr kumimoji="1" lang="ja-JP" altLang="en-US" smtClean="0"/>
              <a:t>65</a:t>
            </a:fld>
            <a:endParaRPr kumimoji="1" lang="ja-JP" altLang="en-US"/>
          </a:p>
        </p:txBody>
      </p:sp>
      <p:sp>
        <p:nvSpPr>
          <p:cNvPr id="11" name="四角形吹き出し 10"/>
          <p:cNvSpPr/>
          <p:nvPr/>
        </p:nvSpPr>
        <p:spPr>
          <a:xfrm>
            <a:off x="2149028" y="5106697"/>
            <a:ext cx="1712655" cy="1297614"/>
          </a:xfrm>
          <a:prstGeom prst="wedgeRectCallout">
            <a:avLst>
              <a:gd name="adj1" fmla="val -30929"/>
              <a:gd name="adj2" fmla="val -10972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ライセンス特定ツール</a:t>
            </a:r>
            <a:endParaRPr kumimoji="1" lang="ja-JP" altLang="en-US" dirty="0"/>
          </a:p>
        </p:txBody>
      </p:sp>
      <p:sp>
        <p:nvSpPr>
          <p:cNvPr id="38" name="四角形吹き出し 37"/>
          <p:cNvSpPr/>
          <p:nvPr/>
        </p:nvSpPr>
        <p:spPr>
          <a:xfrm>
            <a:off x="5579335" y="5106697"/>
            <a:ext cx="1933908" cy="1297614"/>
          </a:xfrm>
          <a:prstGeom prst="wedgeRectCallout">
            <a:avLst>
              <a:gd name="adj1" fmla="val -42832"/>
              <a:gd name="adj2" fmla="val -10279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itchFamily="34" charset="0"/>
              <a:buChar char="•"/>
            </a:pPr>
            <a:r>
              <a:rPr lang="ja-JP" altLang="en-US" dirty="0" smtClean="0"/>
              <a:t>コードクローン検出</a:t>
            </a:r>
            <a:endParaRPr lang="en-US" altLang="ja-JP" dirty="0" smtClean="0"/>
          </a:p>
          <a:p>
            <a:pPr marL="285750" indent="-285750">
              <a:buFont typeface="Arial" pitchFamily="34" charset="0"/>
              <a:buChar char="•"/>
            </a:pPr>
            <a:r>
              <a:rPr lang="ja-JP" altLang="en-US" dirty="0"/>
              <a:t>剽窃検出</a:t>
            </a:r>
            <a:endParaRPr kumimoji="1" lang="ja-JP" altLang="en-US" dirty="0"/>
          </a:p>
        </p:txBody>
      </p:sp>
      <p:sp>
        <p:nvSpPr>
          <p:cNvPr id="69" name="右矢印 68"/>
          <p:cNvSpPr/>
          <p:nvPr/>
        </p:nvSpPr>
        <p:spPr>
          <a:xfrm>
            <a:off x="2289800" y="3037325"/>
            <a:ext cx="544634" cy="571432"/>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メモ 69"/>
          <p:cNvSpPr/>
          <p:nvPr/>
        </p:nvSpPr>
        <p:spPr>
          <a:xfrm>
            <a:off x="3652780" y="1997070"/>
            <a:ext cx="482251" cy="636116"/>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メモ 70"/>
          <p:cNvSpPr/>
          <p:nvPr/>
        </p:nvSpPr>
        <p:spPr>
          <a:xfrm>
            <a:off x="3805180" y="2149470"/>
            <a:ext cx="482251" cy="636116"/>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メモ 71"/>
          <p:cNvSpPr/>
          <p:nvPr/>
        </p:nvSpPr>
        <p:spPr>
          <a:xfrm>
            <a:off x="3957580" y="2301870"/>
            <a:ext cx="482251" cy="636116"/>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右矢印 75"/>
          <p:cNvSpPr/>
          <p:nvPr/>
        </p:nvSpPr>
        <p:spPr>
          <a:xfrm>
            <a:off x="5535467" y="3056917"/>
            <a:ext cx="544634" cy="571432"/>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角丸四角形吹き出し 76"/>
          <p:cNvSpPr/>
          <p:nvPr/>
        </p:nvSpPr>
        <p:spPr>
          <a:xfrm>
            <a:off x="6721478" y="1338293"/>
            <a:ext cx="2232248" cy="1084932"/>
          </a:xfrm>
          <a:prstGeom prst="wedgeRoundRectCallout">
            <a:avLst>
              <a:gd name="adj1" fmla="val -3122"/>
              <a:gd name="adj2" fmla="val 83932"/>
              <a:gd name="adj3" fmla="val 16667"/>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tx1"/>
                </a:solidFill>
              </a:rPr>
              <a:t>ソフトウェアとライセンスが矛盾する場合，ライセンス違反</a:t>
            </a:r>
            <a:endParaRPr lang="ja-JP" altLang="en-US" dirty="0">
              <a:solidFill>
                <a:schemeClr val="tx1"/>
              </a:solidFill>
            </a:endParaRPr>
          </a:p>
        </p:txBody>
      </p:sp>
      <p:sp>
        <p:nvSpPr>
          <p:cNvPr id="78" name="メモ 77"/>
          <p:cNvSpPr/>
          <p:nvPr/>
        </p:nvSpPr>
        <p:spPr>
          <a:xfrm>
            <a:off x="613660" y="3799573"/>
            <a:ext cx="462082" cy="571210"/>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メモ 78"/>
          <p:cNvSpPr/>
          <p:nvPr/>
        </p:nvSpPr>
        <p:spPr>
          <a:xfrm>
            <a:off x="766060" y="3951973"/>
            <a:ext cx="462082" cy="571210"/>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メモ 79"/>
          <p:cNvSpPr/>
          <p:nvPr/>
        </p:nvSpPr>
        <p:spPr>
          <a:xfrm>
            <a:off x="918460" y="4104373"/>
            <a:ext cx="462082" cy="571210"/>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メモ 80"/>
          <p:cNvSpPr/>
          <p:nvPr/>
        </p:nvSpPr>
        <p:spPr>
          <a:xfrm>
            <a:off x="3709283" y="3766165"/>
            <a:ext cx="457200" cy="604617"/>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メモ 81"/>
          <p:cNvSpPr/>
          <p:nvPr/>
        </p:nvSpPr>
        <p:spPr>
          <a:xfrm>
            <a:off x="3861683" y="3918565"/>
            <a:ext cx="457200" cy="604617"/>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メモ 82"/>
          <p:cNvSpPr/>
          <p:nvPr/>
        </p:nvSpPr>
        <p:spPr>
          <a:xfrm>
            <a:off x="4014083" y="4070965"/>
            <a:ext cx="457200" cy="604617"/>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角丸四角形 83"/>
          <p:cNvSpPr/>
          <p:nvPr/>
        </p:nvSpPr>
        <p:spPr>
          <a:xfrm>
            <a:off x="3969334" y="3726273"/>
            <a:ext cx="241897" cy="13169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角丸四角形 84"/>
          <p:cNvSpPr/>
          <p:nvPr/>
        </p:nvSpPr>
        <p:spPr>
          <a:xfrm>
            <a:off x="4133469" y="3887067"/>
            <a:ext cx="241897" cy="13169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角丸四角形 85"/>
          <p:cNvSpPr/>
          <p:nvPr/>
        </p:nvSpPr>
        <p:spPr>
          <a:xfrm>
            <a:off x="4278638" y="4068916"/>
            <a:ext cx="241897" cy="13169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テキスト ボックス 86"/>
          <p:cNvSpPr txBox="1"/>
          <p:nvPr/>
        </p:nvSpPr>
        <p:spPr>
          <a:xfrm>
            <a:off x="2482280" y="1598897"/>
            <a:ext cx="1405896" cy="369332"/>
          </a:xfrm>
          <a:prstGeom prst="rect">
            <a:avLst/>
          </a:prstGeom>
          <a:noFill/>
        </p:spPr>
        <p:txBody>
          <a:bodyPr wrap="square" rtlCol="0">
            <a:spAutoFit/>
          </a:bodyPr>
          <a:lstStyle/>
          <a:p>
            <a:r>
              <a:rPr lang="ja-JP" altLang="en-US" dirty="0"/>
              <a:t>ソフトウェア</a:t>
            </a:r>
            <a:endParaRPr kumimoji="1" lang="ja-JP" altLang="en-US" dirty="0"/>
          </a:p>
        </p:txBody>
      </p:sp>
      <p:sp>
        <p:nvSpPr>
          <p:cNvPr id="88" name="テキスト ボックス 87"/>
          <p:cNvSpPr txBox="1"/>
          <p:nvPr/>
        </p:nvSpPr>
        <p:spPr>
          <a:xfrm>
            <a:off x="196206" y="3082033"/>
            <a:ext cx="1582484" cy="646331"/>
          </a:xfrm>
          <a:prstGeom prst="rect">
            <a:avLst/>
          </a:prstGeom>
          <a:noFill/>
        </p:spPr>
        <p:txBody>
          <a:bodyPr wrap="none" rtlCol="0">
            <a:spAutoFit/>
          </a:bodyPr>
          <a:lstStyle/>
          <a:p>
            <a:r>
              <a:rPr lang="ja-JP" altLang="en-US" dirty="0"/>
              <a:t>既知</a:t>
            </a:r>
            <a:r>
              <a:rPr lang="ja-JP" altLang="en-US" dirty="0" smtClean="0"/>
              <a:t>の</a:t>
            </a:r>
            <a:r>
              <a:rPr lang="en-US" altLang="ja-JP" dirty="0" smtClean="0"/>
              <a:t/>
            </a:r>
            <a:br>
              <a:rPr lang="en-US" altLang="ja-JP" dirty="0" smtClean="0"/>
            </a:br>
            <a:r>
              <a:rPr lang="ja-JP" altLang="en-US" dirty="0" smtClean="0"/>
              <a:t>ソースファイル</a:t>
            </a:r>
            <a:endParaRPr kumimoji="1" lang="ja-JP" altLang="en-US" dirty="0"/>
          </a:p>
        </p:txBody>
      </p:sp>
      <p:sp>
        <p:nvSpPr>
          <p:cNvPr id="8" name="テキスト ボックス 7"/>
          <p:cNvSpPr txBox="1"/>
          <p:nvPr/>
        </p:nvSpPr>
        <p:spPr>
          <a:xfrm>
            <a:off x="8100392" y="4220873"/>
            <a:ext cx="1368152" cy="1477328"/>
          </a:xfrm>
          <a:prstGeom prst="rect">
            <a:avLst/>
          </a:prstGeom>
          <a:noFill/>
        </p:spPr>
        <p:txBody>
          <a:bodyPr wrap="square" rtlCol="0">
            <a:spAutoFit/>
          </a:bodyPr>
          <a:lstStyle/>
          <a:p>
            <a:r>
              <a:rPr lang="en-US" altLang="ja-JP" dirty="0" smtClean="0"/>
              <a:t>3)</a:t>
            </a:r>
            <a:r>
              <a:rPr lang="ja-JP" altLang="en-US" dirty="0" smtClean="0"/>
              <a:t>ライセンス間で</a:t>
            </a:r>
            <a:endParaRPr lang="en-US" altLang="ja-JP" dirty="0" smtClean="0"/>
          </a:p>
          <a:p>
            <a:r>
              <a:rPr kumimoji="1" lang="ja-JP" altLang="en-US" dirty="0"/>
              <a:t>矛盾が生じている組</a:t>
            </a:r>
            <a:r>
              <a:rPr kumimoji="1" lang="ja-JP" altLang="en-US" dirty="0" smtClean="0"/>
              <a:t>を特定</a:t>
            </a:r>
            <a:endParaRPr kumimoji="1" lang="ja-JP" altLang="en-US" dirty="0"/>
          </a:p>
        </p:txBody>
      </p:sp>
      <p:grpSp>
        <p:nvGrpSpPr>
          <p:cNvPr id="13" name="グループ化 12"/>
          <p:cNvGrpSpPr/>
          <p:nvPr/>
        </p:nvGrpSpPr>
        <p:grpSpPr>
          <a:xfrm>
            <a:off x="7208442" y="2904517"/>
            <a:ext cx="1171199" cy="799332"/>
            <a:chOff x="4875441" y="2619928"/>
            <a:chExt cx="1171199" cy="799332"/>
          </a:xfrm>
        </p:grpSpPr>
        <p:sp>
          <p:nvSpPr>
            <p:cNvPr id="9" name="角丸四角形 8"/>
            <p:cNvSpPr/>
            <p:nvPr/>
          </p:nvSpPr>
          <p:spPr>
            <a:xfrm>
              <a:off x="4875441" y="2619928"/>
              <a:ext cx="1171199" cy="79933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メモ 72"/>
            <p:cNvSpPr/>
            <p:nvPr/>
          </p:nvSpPr>
          <p:spPr>
            <a:xfrm>
              <a:off x="4971201" y="2706527"/>
              <a:ext cx="457200" cy="636116"/>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メモ 73"/>
            <p:cNvSpPr/>
            <p:nvPr/>
          </p:nvSpPr>
          <p:spPr>
            <a:xfrm>
              <a:off x="5504546" y="2731504"/>
              <a:ext cx="457200" cy="604617"/>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角丸四角形 74"/>
            <p:cNvSpPr/>
            <p:nvPr/>
          </p:nvSpPr>
          <p:spPr>
            <a:xfrm>
              <a:off x="5769101" y="2665658"/>
              <a:ext cx="241897" cy="13169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94" name="グループ化 93"/>
          <p:cNvGrpSpPr/>
          <p:nvPr/>
        </p:nvGrpSpPr>
        <p:grpSpPr>
          <a:xfrm>
            <a:off x="7360842" y="3056917"/>
            <a:ext cx="1171199" cy="799332"/>
            <a:chOff x="4875441" y="2619928"/>
            <a:chExt cx="1171199" cy="799332"/>
          </a:xfrm>
        </p:grpSpPr>
        <p:sp>
          <p:nvSpPr>
            <p:cNvPr id="95" name="角丸四角形 94"/>
            <p:cNvSpPr/>
            <p:nvPr/>
          </p:nvSpPr>
          <p:spPr>
            <a:xfrm>
              <a:off x="4875441" y="2619928"/>
              <a:ext cx="1171199" cy="79933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メモ 95"/>
            <p:cNvSpPr/>
            <p:nvPr/>
          </p:nvSpPr>
          <p:spPr>
            <a:xfrm>
              <a:off x="4971201" y="2706527"/>
              <a:ext cx="457200" cy="636116"/>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7" name="メモ 96"/>
            <p:cNvSpPr/>
            <p:nvPr/>
          </p:nvSpPr>
          <p:spPr>
            <a:xfrm>
              <a:off x="5504546" y="2731504"/>
              <a:ext cx="457200" cy="604617"/>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8" name="角丸四角形 97"/>
            <p:cNvSpPr/>
            <p:nvPr/>
          </p:nvSpPr>
          <p:spPr>
            <a:xfrm>
              <a:off x="5769101" y="2665658"/>
              <a:ext cx="241897" cy="13169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99" name="グループ化 98"/>
          <p:cNvGrpSpPr/>
          <p:nvPr/>
        </p:nvGrpSpPr>
        <p:grpSpPr>
          <a:xfrm>
            <a:off x="7513242" y="3209317"/>
            <a:ext cx="1171199" cy="799332"/>
            <a:chOff x="4875441" y="2619928"/>
            <a:chExt cx="1171199" cy="799332"/>
          </a:xfrm>
        </p:grpSpPr>
        <p:sp>
          <p:nvSpPr>
            <p:cNvPr id="100" name="角丸四角形 99"/>
            <p:cNvSpPr/>
            <p:nvPr/>
          </p:nvSpPr>
          <p:spPr>
            <a:xfrm>
              <a:off x="4875441" y="2619928"/>
              <a:ext cx="1171199" cy="79933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1" name="メモ 100"/>
            <p:cNvSpPr/>
            <p:nvPr/>
          </p:nvSpPr>
          <p:spPr>
            <a:xfrm>
              <a:off x="4971201" y="2706527"/>
              <a:ext cx="457200" cy="636116"/>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 name="メモ 101"/>
            <p:cNvSpPr/>
            <p:nvPr/>
          </p:nvSpPr>
          <p:spPr>
            <a:xfrm>
              <a:off x="5504546" y="2731504"/>
              <a:ext cx="457200" cy="604617"/>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 name="角丸四角形 102"/>
            <p:cNvSpPr/>
            <p:nvPr/>
          </p:nvSpPr>
          <p:spPr>
            <a:xfrm>
              <a:off x="5769101" y="2665658"/>
              <a:ext cx="241897" cy="13169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 name="角丸四角形 5"/>
          <p:cNvSpPr/>
          <p:nvPr/>
        </p:nvSpPr>
        <p:spPr>
          <a:xfrm>
            <a:off x="1842346" y="2739740"/>
            <a:ext cx="1569174" cy="15560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a:t>1)</a:t>
            </a:r>
            <a:r>
              <a:rPr lang="ja-JP" altLang="en-US" dirty="0"/>
              <a:t>既知の</a:t>
            </a:r>
            <a:endParaRPr lang="en-US" altLang="ja-JP" dirty="0"/>
          </a:p>
          <a:p>
            <a:r>
              <a:rPr lang="ja-JP" altLang="en-US" dirty="0"/>
              <a:t>各ソースファイルの</a:t>
            </a:r>
            <a:endParaRPr lang="en-US" altLang="ja-JP" dirty="0"/>
          </a:p>
          <a:p>
            <a:r>
              <a:rPr lang="ja-JP" altLang="en-US" dirty="0"/>
              <a:t>ライセンスを</a:t>
            </a:r>
            <a:endParaRPr lang="en-US" altLang="ja-JP" dirty="0"/>
          </a:p>
          <a:p>
            <a:r>
              <a:rPr lang="ja-JP" altLang="en-US" dirty="0"/>
              <a:t>特定</a:t>
            </a:r>
            <a:r>
              <a:rPr lang="ja-JP" altLang="en-US" dirty="0" smtClean="0"/>
              <a:t>する</a:t>
            </a:r>
            <a:endParaRPr lang="ja-JP" altLang="en-US" dirty="0"/>
          </a:p>
        </p:txBody>
      </p:sp>
      <p:sp>
        <p:nvSpPr>
          <p:cNvPr id="7" name="角丸四角形 6"/>
          <p:cNvSpPr/>
          <p:nvPr/>
        </p:nvSpPr>
        <p:spPr>
          <a:xfrm>
            <a:off x="5021728" y="2710625"/>
            <a:ext cx="1572111" cy="16626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a:t>2)</a:t>
            </a:r>
            <a:r>
              <a:rPr lang="ja-JP" altLang="en-US" dirty="0"/>
              <a:t>再利用が行われているソースファイルの組を特定</a:t>
            </a:r>
          </a:p>
        </p:txBody>
      </p:sp>
      <p:cxnSp>
        <p:nvCxnSpPr>
          <p:cNvPr id="12" name="直線矢印コネクタ 11"/>
          <p:cNvCxnSpPr>
            <a:stCxn id="80" idx="3"/>
            <a:endCxn id="6" idx="1"/>
          </p:cNvCxnSpPr>
          <p:nvPr/>
        </p:nvCxnSpPr>
        <p:spPr>
          <a:xfrm flipV="1">
            <a:off x="1380542" y="3517787"/>
            <a:ext cx="461804" cy="8721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6" idx="3"/>
            <a:endCxn id="81" idx="1"/>
          </p:cNvCxnSpPr>
          <p:nvPr/>
        </p:nvCxnSpPr>
        <p:spPr>
          <a:xfrm>
            <a:off x="3411520" y="3517787"/>
            <a:ext cx="297763" cy="5506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72" idx="3"/>
            <a:endCxn id="7" idx="1"/>
          </p:cNvCxnSpPr>
          <p:nvPr/>
        </p:nvCxnSpPr>
        <p:spPr>
          <a:xfrm>
            <a:off x="4439831" y="2619928"/>
            <a:ext cx="581897" cy="9220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83" idx="3"/>
            <a:endCxn id="7" idx="1"/>
          </p:cNvCxnSpPr>
          <p:nvPr/>
        </p:nvCxnSpPr>
        <p:spPr>
          <a:xfrm flipV="1">
            <a:off x="4471283" y="3541949"/>
            <a:ext cx="550445" cy="8313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7" idx="3"/>
          </p:cNvCxnSpPr>
          <p:nvPr/>
        </p:nvCxnSpPr>
        <p:spPr>
          <a:xfrm>
            <a:off x="6593839" y="3541949"/>
            <a:ext cx="61460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485669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ソフトウェアライセンス違反の発見</a:t>
            </a:r>
            <a:endParaRPr lang="ja-JP" altLang="en-US" dirty="0"/>
          </a:p>
        </p:txBody>
      </p:sp>
      <p:sp>
        <p:nvSpPr>
          <p:cNvPr id="11" name="日付プレースホルダー 10"/>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12" name="フッター プレースホルダー 11"/>
          <p:cNvSpPr>
            <a:spLocks noGrp="1"/>
          </p:cNvSpPr>
          <p:nvPr>
            <p:ph type="ftr" sz="quarter" idx="3"/>
          </p:nvPr>
        </p:nvSpPr>
        <p:spPr/>
        <p:txBody>
          <a:bodyPr/>
          <a:lstStyle/>
          <a:p>
            <a:r>
              <a:rPr kumimoji="1" lang="en-US" altLang="ja-JP" smtClean="0"/>
              <a:t>Yuki Manabe</a:t>
            </a:r>
            <a:endParaRPr kumimoji="1" lang="ja-JP" altLang="en-US"/>
          </a:p>
        </p:txBody>
      </p:sp>
      <p:sp>
        <p:nvSpPr>
          <p:cNvPr id="14" name="スライド番号プレースホルダー 13"/>
          <p:cNvSpPr>
            <a:spLocks noGrp="1"/>
          </p:cNvSpPr>
          <p:nvPr>
            <p:ph type="sldNum" sz="quarter" idx="4"/>
          </p:nvPr>
        </p:nvSpPr>
        <p:spPr/>
        <p:txBody>
          <a:bodyPr/>
          <a:lstStyle/>
          <a:p>
            <a:fld id="{5CA14711-65C6-4101-AB61-4ABEAB1B9CA3}" type="slidenum">
              <a:rPr kumimoji="1" lang="ja-JP" altLang="en-US" smtClean="0"/>
              <a:t>66</a:t>
            </a:fld>
            <a:endParaRPr kumimoji="1" lang="ja-JP" altLang="en-US"/>
          </a:p>
        </p:txBody>
      </p:sp>
      <p:sp>
        <p:nvSpPr>
          <p:cNvPr id="4" name="メモ 3"/>
          <p:cNvSpPr/>
          <p:nvPr/>
        </p:nvSpPr>
        <p:spPr>
          <a:xfrm>
            <a:off x="456378" y="1596336"/>
            <a:ext cx="914400" cy="1080120"/>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メモ 4"/>
          <p:cNvSpPr/>
          <p:nvPr/>
        </p:nvSpPr>
        <p:spPr>
          <a:xfrm>
            <a:off x="608778" y="1748736"/>
            <a:ext cx="914400" cy="1080120"/>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メモ 5"/>
          <p:cNvSpPr/>
          <p:nvPr/>
        </p:nvSpPr>
        <p:spPr>
          <a:xfrm>
            <a:off x="761178" y="1901136"/>
            <a:ext cx="914400" cy="1080120"/>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8" name="グループ化 17"/>
          <p:cNvGrpSpPr/>
          <p:nvPr/>
        </p:nvGrpSpPr>
        <p:grpSpPr>
          <a:xfrm>
            <a:off x="6960443" y="2335994"/>
            <a:ext cx="1018964" cy="1564322"/>
            <a:chOff x="2987824" y="2077616"/>
            <a:chExt cx="1656184" cy="2088634"/>
          </a:xfrm>
        </p:grpSpPr>
        <p:sp>
          <p:nvSpPr>
            <p:cNvPr id="17" name="角丸四角形 16"/>
            <p:cNvSpPr/>
            <p:nvPr/>
          </p:nvSpPr>
          <p:spPr>
            <a:xfrm>
              <a:off x="2987824" y="2077616"/>
              <a:ext cx="1656184" cy="208863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3167844" y="2369088"/>
              <a:ext cx="1296144" cy="69246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3167844" y="3203760"/>
              <a:ext cx="1296144" cy="69246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9" name="グループ化 18"/>
          <p:cNvGrpSpPr/>
          <p:nvPr/>
        </p:nvGrpSpPr>
        <p:grpSpPr>
          <a:xfrm>
            <a:off x="7112843" y="2488394"/>
            <a:ext cx="1018964" cy="1564322"/>
            <a:chOff x="2987824" y="2077616"/>
            <a:chExt cx="1656184" cy="2088634"/>
          </a:xfrm>
        </p:grpSpPr>
        <p:sp>
          <p:nvSpPr>
            <p:cNvPr id="20" name="角丸四角形 19"/>
            <p:cNvSpPr/>
            <p:nvPr/>
          </p:nvSpPr>
          <p:spPr>
            <a:xfrm>
              <a:off x="2987824" y="2077616"/>
              <a:ext cx="1656184" cy="208863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3167844" y="2369088"/>
              <a:ext cx="1296144" cy="69246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3167844" y="3203760"/>
              <a:ext cx="1296144" cy="69246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3" name="グループ化 22"/>
          <p:cNvGrpSpPr/>
          <p:nvPr/>
        </p:nvGrpSpPr>
        <p:grpSpPr>
          <a:xfrm>
            <a:off x="7265243" y="2640794"/>
            <a:ext cx="1018964" cy="1564322"/>
            <a:chOff x="2987824" y="2077616"/>
            <a:chExt cx="1656184" cy="2088634"/>
          </a:xfrm>
        </p:grpSpPr>
        <p:sp>
          <p:nvSpPr>
            <p:cNvPr id="24" name="角丸四角形 23"/>
            <p:cNvSpPr/>
            <p:nvPr/>
          </p:nvSpPr>
          <p:spPr>
            <a:xfrm>
              <a:off x="2987824" y="2077616"/>
              <a:ext cx="1656184" cy="208863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3167844" y="2369088"/>
              <a:ext cx="1296144" cy="69246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3167844" y="3203760"/>
              <a:ext cx="1296144" cy="69246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7" name="グループ化 26"/>
          <p:cNvGrpSpPr/>
          <p:nvPr/>
        </p:nvGrpSpPr>
        <p:grpSpPr>
          <a:xfrm>
            <a:off x="7417643" y="2793194"/>
            <a:ext cx="1018964" cy="1564322"/>
            <a:chOff x="2987824" y="2077616"/>
            <a:chExt cx="1656184" cy="2088634"/>
          </a:xfrm>
        </p:grpSpPr>
        <p:sp>
          <p:nvSpPr>
            <p:cNvPr id="28" name="角丸四角形 27"/>
            <p:cNvSpPr/>
            <p:nvPr/>
          </p:nvSpPr>
          <p:spPr>
            <a:xfrm>
              <a:off x="2987824" y="2077616"/>
              <a:ext cx="1656184" cy="208863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3167844" y="2369088"/>
              <a:ext cx="1296144" cy="69246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3167844" y="3203760"/>
              <a:ext cx="1296144" cy="69246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1" name="テキスト ボックス 40"/>
          <p:cNvSpPr txBox="1"/>
          <p:nvPr/>
        </p:nvSpPr>
        <p:spPr>
          <a:xfrm>
            <a:off x="5270454" y="3388306"/>
            <a:ext cx="1595997" cy="1200329"/>
          </a:xfrm>
          <a:prstGeom prst="rect">
            <a:avLst/>
          </a:prstGeom>
          <a:noFill/>
        </p:spPr>
        <p:txBody>
          <a:bodyPr wrap="square" rtlCol="0">
            <a:spAutoFit/>
          </a:bodyPr>
          <a:lstStyle/>
          <a:p>
            <a:r>
              <a:rPr kumimoji="1" lang="ja-JP" altLang="en-US" dirty="0" smtClean="0"/>
              <a:t>流用により生成された共通部分を見つける</a:t>
            </a:r>
            <a:endParaRPr kumimoji="1" lang="ja-JP" altLang="en-US" dirty="0"/>
          </a:p>
        </p:txBody>
      </p:sp>
      <p:sp>
        <p:nvSpPr>
          <p:cNvPr id="3" name="テキスト ボックス 2"/>
          <p:cNvSpPr txBox="1"/>
          <p:nvPr/>
        </p:nvSpPr>
        <p:spPr>
          <a:xfrm>
            <a:off x="1762415" y="3484241"/>
            <a:ext cx="2044149" cy="1200329"/>
          </a:xfrm>
          <a:prstGeom prst="rect">
            <a:avLst/>
          </a:prstGeom>
          <a:noFill/>
        </p:spPr>
        <p:txBody>
          <a:bodyPr wrap="none" rtlCol="0">
            <a:spAutoFit/>
          </a:bodyPr>
          <a:lstStyle/>
          <a:p>
            <a:r>
              <a:rPr lang="ja-JP" altLang="en-US" dirty="0"/>
              <a:t>既知の</a:t>
            </a:r>
            <a:endParaRPr kumimoji="1" lang="en-US" altLang="ja-JP" dirty="0" smtClean="0"/>
          </a:p>
          <a:p>
            <a:r>
              <a:rPr kumimoji="1" lang="ja-JP" altLang="en-US" dirty="0" smtClean="0"/>
              <a:t>各ソースファイルの</a:t>
            </a:r>
            <a:endParaRPr kumimoji="1" lang="en-US" altLang="ja-JP" dirty="0" smtClean="0"/>
          </a:p>
          <a:p>
            <a:r>
              <a:rPr kumimoji="1" lang="ja-JP" altLang="en-US" dirty="0" smtClean="0"/>
              <a:t>ライセンスを</a:t>
            </a:r>
            <a:endParaRPr kumimoji="1" lang="en-US" altLang="ja-JP" dirty="0" smtClean="0"/>
          </a:p>
          <a:p>
            <a:r>
              <a:rPr kumimoji="1" lang="ja-JP" altLang="en-US" dirty="0" smtClean="0"/>
              <a:t>特定する</a:t>
            </a:r>
            <a:endParaRPr kumimoji="1" lang="ja-JP" altLang="en-US" dirty="0"/>
          </a:p>
        </p:txBody>
      </p:sp>
      <p:sp>
        <p:nvSpPr>
          <p:cNvPr id="7" name="右矢印 6"/>
          <p:cNvSpPr/>
          <p:nvPr/>
        </p:nvSpPr>
        <p:spPr>
          <a:xfrm>
            <a:off x="2580583" y="2859097"/>
            <a:ext cx="544634" cy="571432"/>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メモ 46"/>
          <p:cNvSpPr/>
          <p:nvPr/>
        </p:nvSpPr>
        <p:spPr>
          <a:xfrm>
            <a:off x="3742285" y="1602550"/>
            <a:ext cx="914400" cy="1080120"/>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メモ 47"/>
          <p:cNvSpPr/>
          <p:nvPr/>
        </p:nvSpPr>
        <p:spPr>
          <a:xfrm>
            <a:off x="3894685" y="1754950"/>
            <a:ext cx="914400" cy="1080120"/>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メモ 48"/>
          <p:cNvSpPr/>
          <p:nvPr/>
        </p:nvSpPr>
        <p:spPr>
          <a:xfrm>
            <a:off x="4047085" y="1907350"/>
            <a:ext cx="914400" cy="1080120"/>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右矢印 53"/>
          <p:cNvSpPr/>
          <p:nvPr/>
        </p:nvSpPr>
        <p:spPr>
          <a:xfrm>
            <a:off x="5796136" y="2793194"/>
            <a:ext cx="544634" cy="571432"/>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角丸四角形吹き出し 8"/>
          <p:cNvSpPr/>
          <p:nvPr/>
        </p:nvSpPr>
        <p:spPr>
          <a:xfrm>
            <a:off x="5844988" y="1216153"/>
            <a:ext cx="3249874" cy="804007"/>
          </a:xfrm>
          <a:prstGeom prst="wedgeRoundRectCallout">
            <a:avLst>
              <a:gd name="adj1" fmla="val -3122"/>
              <a:gd name="adj2" fmla="val 83932"/>
              <a:gd name="adj3" fmla="val 16667"/>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rPr>
              <a:t>ライセンスを同時</a:t>
            </a:r>
            <a:r>
              <a:rPr lang="ja-JP" altLang="en-US" dirty="0" smtClean="0">
                <a:solidFill>
                  <a:schemeClr val="tx1"/>
                </a:solidFill>
              </a:rPr>
              <a:t>に満たせないコードの組が</a:t>
            </a:r>
            <a:r>
              <a:rPr lang="ja-JP" altLang="en-US" dirty="0">
                <a:solidFill>
                  <a:schemeClr val="tx1"/>
                </a:solidFill>
              </a:rPr>
              <a:t>あれば</a:t>
            </a:r>
            <a:endParaRPr lang="en-US" altLang="ja-JP" dirty="0">
              <a:solidFill>
                <a:schemeClr val="tx1"/>
              </a:solidFill>
            </a:endParaRPr>
          </a:p>
          <a:p>
            <a:r>
              <a:rPr lang="ja-JP" altLang="en-US" dirty="0">
                <a:solidFill>
                  <a:schemeClr val="tx1"/>
                </a:solidFill>
              </a:rPr>
              <a:t>ライセンス</a:t>
            </a:r>
            <a:r>
              <a:rPr lang="ja-JP" altLang="en-US" dirty="0" smtClean="0">
                <a:solidFill>
                  <a:schemeClr val="tx1"/>
                </a:solidFill>
              </a:rPr>
              <a:t>違反</a:t>
            </a:r>
            <a:endParaRPr lang="ja-JP" altLang="en-US" dirty="0">
              <a:solidFill>
                <a:schemeClr val="tx1"/>
              </a:solidFill>
            </a:endParaRPr>
          </a:p>
        </p:txBody>
      </p:sp>
      <p:sp>
        <p:nvSpPr>
          <p:cNvPr id="10" name="フローチャート : 代替処理 9"/>
          <p:cNvSpPr/>
          <p:nvPr/>
        </p:nvSpPr>
        <p:spPr>
          <a:xfrm>
            <a:off x="1141537" y="4809288"/>
            <a:ext cx="3285907" cy="93610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t>問題点１：（</a:t>
            </a:r>
            <a:r>
              <a:rPr lang="en-US" altLang="ja-JP" dirty="0" err="1" smtClean="0"/>
              <a:t>ninka</a:t>
            </a:r>
            <a:r>
              <a:rPr lang="ja-JP" altLang="en-US" dirty="0" smtClean="0"/>
              <a:t>）</a:t>
            </a:r>
            <a:r>
              <a:rPr lang="ja-JP" altLang="en-US" dirty="0"/>
              <a:t>ライセンス記述には表現の揺れが存在</a:t>
            </a:r>
            <a:r>
              <a:rPr lang="ja-JP" altLang="en-US" dirty="0" smtClean="0"/>
              <a:t>する</a:t>
            </a:r>
            <a:endParaRPr lang="en-US" altLang="ja-JP" dirty="0"/>
          </a:p>
        </p:txBody>
      </p:sp>
      <p:sp>
        <p:nvSpPr>
          <p:cNvPr id="37" name="フローチャート : 代替処理 36"/>
          <p:cNvSpPr/>
          <p:nvPr/>
        </p:nvSpPr>
        <p:spPr>
          <a:xfrm>
            <a:off x="5053671" y="4799414"/>
            <a:ext cx="3285907" cy="93610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問題点３：</a:t>
            </a:r>
            <a:r>
              <a:rPr lang="ja-JP" altLang="en-US" dirty="0"/>
              <a:t>共通部分が流用によりできたものか判断する基準として根拠のあるものが</a:t>
            </a:r>
            <a:r>
              <a:rPr lang="ja-JP" altLang="en-US" dirty="0" smtClean="0"/>
              <a:t>ない</a:t>
            </a:r>
            <a:endParaRPr lang="en-US" altLang="ja-JP" dirty="0"/>
          </a:p>
        </p:txBody>
      </p:sp>
      <p:sp>
        <p:nvSpPr>
          <p:cNvPr id="38" name="フローチャート : 代替処理 37"/>
          <p:cNvSpPr/>
          <p:nvPr/>
        </p:nvSpPr>
        <p:spPr>
          <a:xfrm>
            <a:off x="1192773" y="5838694"/>
            <a:ext cx="3285907" cy="93610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問題点２：（</a:t>
            </a:r>
            <a:r>
              <a:rPr kumimoji="1" lang="en-US" altLang="ja-JP" dirty="0" err="1" smtClean="0"/>
              <a:t>license_evo</a:t>
            </a:r>
            <a:r>
              <a:rPr kumimoji="1" lang="ja-JP" altLang="en-US" dirty="0" smtClean="0"/>
              <a:t>）</a:t>
            </a:r>
            <a:r>
              <a:rPr lang="ja-JP" altLang="en-US" dirty="0"/>
              <a:t>ライセンスが変化する場合があるが，どう変化するのか</a:t>
            </a:r>
            <a:r>
              <a:rPr lang="ja-JP" altLang="en-US" dirty="0" smtClean="0"/>
              <a:t>わからない</a:t>
            </a:r>
            <a:endParaRPr lang="ja-JP" altLang="en-US" dirty="0"/>
          </a:p>
        </p:txBody>
      </p:sp>
      <p:sp>
        <p:nvSpPr>
          <p:cNvPr id="39" name="メモ 38"/>
          <p:cNvSpPr/>
          <p:nvPr/>
        </p:nvSpPr>
        <p:spPr>
          <a:xfrm>
            <a:off x="523782" y="3331841"/>
            <a:ext cx="914400" cy="1080120"/>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メモ 39"/>
          <p:cNvSpPr/>
          <p:nvPr/>
        </p:nvSpPr>
        <p:spPr>
          <a:xfrm>
            <a:off x="676182" y="3484241"/>
            <a:ext cx="914400" cy="1080120"/>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メモ 41"/>
          <p:cNvSpPr/>
          <p:nvPr/>
        </p:nvSpPr>
        <p:spPr>
          <a:xfrm>
            <a:off x="828582" y="3636641"/>
            <a:ext cx="914400" cy="1080120"/>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メモ 42"/>
          <p:cNvSpPr/>
          <p:nvPr/>
        </p:nvSpPr>
        <p:spPr>
          <a:xfrm>
            <a:off x="3889036" y="3331841"/>
            <a:ext cx="914400" cy="1080120"/>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メモ 43"/>
          <p:cNvSpPr/>
          <p:nvPr/>
        </p:nvSpPr>
        <p:spPr>
          <a:xfrm>
            <a:off x="4041436" y="3484241"/>
            <a:ext cx="914400" cy="1080120"/>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メモ 44"/>
          <p:cNvSpPr/>
          <p:nvPr/>
        </p:nvSpPr>
        <p:spPr>
          <a:xfrm>
            <a:off x="4193836" y="3636641"/>
            <a:ext cx="914400" cy="1080120"/>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角丸四角形 45"/>
          <p:cNvSpPr/>
          <p:nvPr/>
        </p:nvSpPr>
        <p:spPr>
          <a:xfrm>
            <a:off x="4567188" y="3207997"/>
            <a:ext cx="483793" cy="23526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角丸四角形 54"/>
          <p:cNvSpPr/>
          <p:nvPr/>
        </p:nvSpPr>
        <p:spPr>
          <a:xfrm>
            <a:off x="4713939" y="3378263"/>
            <a:ext cx="483793" cy="23526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角丸四角形 55"/>
          <p:cNvSpPr/>
          <p:nvPr/>
        </p:nvSpPr>
        <p:spPr>
          <a:xfrm>
            <a:off x="4809085" y="3556068"/>
            <a:ext cx="483793" cy="23526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515430" y="1224715"/>
            <a:ext cx="1405896" cy="369332"/>
          </a:xfrm>
          <a:prstGeom prst="rect">
            <a:avLst/>
          </a:prstGeom>
          <a:noFill/>
        </p:spPr>
        <p:txBody>
          <a:bodyPr wrap="square" rtlCol="0">
            <a:spAutoFit/>
          </a:bodyPr>
          <a:lstStyle/>
          <a:p>
            <a:r>
              <a:rPr kumimoji="1" lang="ja-JP" altLang="en-US" dirty="0" smtClean="0"/>
              <a:t>解析対象</a:t>
            </a:r>
            <a:endParaRPr kumimoji="1" lang="ja-JP" altLang="en-US" dirty="0"/>
          </a:p>
        </p:txBody>
      </p:sp>
      <p:sp>
        <p:nvSpPr>
          <p:cNvPr id="32" name="テキスト ボックス 31"/>
          <p:cNvSpPr txBox="1"/>
          <p:nvPr/>
        </p:nvSpPr>
        <p:spPr>
          <a:xfrm>
            <a:off x="233287" y="2987185"/>
            <a:ext cx="2274982" cy="369332"/>
          </a:xfrm>
          <a:prstGeom prst="rect">
            <a:avLst/>
          </a:prstGeom>
          <a:noFill/>
        </p:spPr>
        <p:txBody>
          <a:bodyPr wrap="none" rtlCol="0">
            <a:spAutoFit/>
          </a:bodyPr>
          <a:lstStyle/>
          <a:p>
            <a:r>
              <a:rPr lang="ja-JP" altLang="en-US" dirty="0"/>
              <a:t>既知</a:t>
            </a:r>
            <a:r>
              <a:rPr lang="ja-JP" altLang="en-US" dirty="0" smtClean="0"/>
              <a:t>のソースファイル</a:t>
            </a:r>
            <a:endParaRPr kumimoji="1" lang="ja-JP" altLang="en-US" dirty="0"/>
          </a:p>
        </p:txBody>
      </p:sp>
    </p:spTree>
    <p:extLst>
      <p:ext uri="{BB962C8B-B14F-4D97-AF65-F5344CB8AC3E}">
        <p14:creationId xmlns:p14="http://schemas.microsoft.com/office/powerpoint/2010/main" val="119561091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67</a:t>
            </a:fld>
            <a:endParaRPr kumimoji="1" lang="ja-JP" altLang="en-US"/>
          </a:p>
        </p:txBody>
      </p:sp>
      <p:grpSp>
        <p:nvGrpSpPr>
          <p:cNvPr id="68" name="グループ化 67"/>
          <p:cNvGrpSpPr/>
          <p:nvPr/>
        </p:nvGrpSpPr>
        <p:grpSpPr>
          <a:xfrm>
            <a:off x="93422" y="1730308"/>
            <a:ext cx="9042801" cy="4785175"/>
            <a:chOff x="93422" y="1730308"/>
            <a:chExt cx="9042801" cy="4785175"/>
          </a:xfrm>
        </p:grpSpPr>
        <p:sp>
          <p:nvSpPr>
            <p:cNvPr id="7" name="直方体 6"/>
            <p:cNvSpPr/>
            <p:nvPr/>
          </p:nvSpPr>
          <p:spPr>
            <a:xfrm>
              <a:off x="483388" y="2382556"/>
              <a:ext cx="732762" cy="720080"/>
            </a:xfrm>
            <a:prstGeom prst="cub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直方体 8"/>
            <p:cNvSpPr/>
            <p:nvPr/>
          </p:nvSpPr>
          <p:spPr>
            <a:xfrm>
              <a:off x="474878" y="3195570"/>
              <a:ext cx="741272" cy="720080"/>
            </a:xfrm>
            <a:prstGeom prst="cub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1835623" y="2524347"/>
              <a:ext cx="1638657" cy="1064445"/>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１．コードクローンメトリクス値の算出</a:t>
              </a:r>
              <a:endParaRPr kumimoji="1" lang="ja-JP" altLang="en-US" dirty="0">
                <a:solidFill>
                  <a:schemeClr val="tx1"/>
                </a:solidFill>
              </a:endParaRPr>
            </a:p>
          </p:txBody>
        </p:sp>
        <p:sp>
          <p:nvSpPr>
            <p:cNvPr id="11" name="直方体 10"/>
            <p:cNvSpPr/>
            <p:nvPr/>
          </p:nvSpPr>
          <p:spPr>
            <a:xfrm>
              <a:off x="93422" y="4491118"/>
              <a:ext cx="732762" cy="720080"/>
            </a:xfrm>
            <a:prstGeom prst="cub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直方体 11"/>
            <p:cNvSpPr/>
            <p:nvPr/>
          </p:nvSpPr>
          <p:spPr>
            <a:xfrm>
              <a:off x="93422" y="4851158"/>
              <a:ext cx="741272" cy="720080"/>
            </a:xfrm>
            <a:prstGeom prst="cub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直方体 12"/>
            <p:cNvSpPr/>
            <p:nvPr/>
          </p:nvSpPr>
          <p:spPr>
            <a:xfrm>
              <a:off x="409942" y="4491118"/>
              <a:ext cx="732762" cy="720080"/>
            </a:xfrm>
            <a:prstGeom prst="cub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直方体 13"/>
            <p:cNvSpPr/>
            <p:nvPr/>
          </p:nvSpPr>
          <p:spPr>
            <a:xfrm>
              <a:off x="409942" y="4851158"/>
              <a:ext cx="741272" cy="720080"/>
            </a:xfrm>
            <a:prstGeom prst="cub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直方体 14"/>
            <p:cNvSpPr/>
            <p:nvPr/>
          </p:nvSpPr>
          <p:spPr>
            <a:xfrm>
              <a:off x="793920" y="4491118"/>
              <a:ext cx="732762" cy="720080"/>
            </a:xfrm>
            <a:prstGeom prst="cub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直方体 15"/>
            <p:cNvSpPr/>
            <p:nvPr/>
          </p:nvSpPr>
          <p:spPr>
            <a:xfrm>
              <a:off x="793920" y="4851158"/>
              <a:ext cx="741272" cy="720080"/>
            </a:xfrm>
            <a:prstGeom prst="cub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直方体 16"/>
            <p:cNvSpPr/>
            <p:nvPr/>
          </p:nvSpPr>
          <p:spPr>
            <a:xfrm>
              <a:off x="93422" y="5211198"/>
              <a:ext cx="732762" cy="720080"/>
            </a:xfrm>
            <a:prstGeom prst="cub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直方体 17"/>
            <p:cNvSpPr/>
            <p:nvPr/>
          </p:nvSpPr>
          <p:spPr>
            <a:xfrm>
              <a:off x="93422" y="5571238"/>
              <a:ext cx="741272" cy="720080"/>
            </a:xfrm>
            <a:prstGeom prst="cub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直方体 18"/>
            <p:cNvSpPr/>
            <p:nvPr/>
          </p:nvSpPr>
          <p:spPr>
            <a:xfrm>
              <a:off x="440304" y="5211198"/>
              <a:ext cx="732762" cy="720080"/>
            </a:xfrm>
            <a:prstGeom prst="cub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直方体 19"/>
            <p:cNvSpPr/>
            <p:nvPr/>
          </p:nvSpPr>
          <p:spPr>
            <a:xfrm>
              <a:off x="431794" y="5571238"/>
              <a:ext cx="741272" cy="720080"/>
            </a:xfrm>
            <a:prstGeom prst="cub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直方体 20"/>
            <p:cNvSpPr/>
            <p:nvPr/>
          </p:nvSpPr>
          <p:spPr>
            <a:xfrm>
              <a:off x="802430" y="5211198"/>
              <a:ext cx="732762" cy="720080"/>
            </a:xfrm>
            <a:prstGeom prst="cub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直方体 21"/>
            <p:cNvSpPr/>
            <p:nvPr/>
          </p:nvSpPr>
          <p:spPr>
            <a:xfrm>
              <a:off x="798130" y="5571238"/>
              <a:ext cx="741272" cy="720080"/>
            </a:xfrm>
            <a:prstGeom prst="cub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角丸四角形 22"/>
            <p:cNvSpPr/>
            <p:nvPr/>
          </p:nvSpPr>
          <p:spPr>
            <a:xfrm>
              <a:off x="1860699" y="5019846"/>
              <a:ext cx="1584176" cy="767415"/>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２．閾値の</a:t>
              </a:r>
              <a:r>
                <a:rPr lang="en-US" altLang="ja-JP" dirty="0" smtClean="0">
                  <a:solidFill>
                    <a:schemeClr val="tx1"/>
                  </a:solidFill>
                </a:rPr>
                <a:t/>
              </a:r>
              <a:br>
                <a:rPr lang="en-US" altLang="ja-JP" dirty="0" smtClean="0">
                  <a:solidFill>
                    <a:schemeClr val="tx1"/>
                  </a:solidFill>
                </a:rPr>
              </a:br>
              <a:r>
                <a:rPr lang="ja-JP" altLang="en-US" dirty="0" smtClean="0">
                  <a:solidFill>
                    <a:schemeClr val="tx1"/>
                  </a:solidFill>
                </a:rPr>
                <a:t>算出</a:t>
              </a:r>
              <a:endParaRPr kumimoji="1" lang="ja-JP" altLang="en-US" dirty="0">
                <a:solidFill>
                  <a:schemeClr val="tx1"/>
                </a:solidFill>
              </a:endParaRPr>
            </a:p>
          </p:txBody>
        </p:sp>
        <p:sp>
          <p:nvSpPr>
            <p:cNvPr id="24" name="円/楕円 23"/>
            <p:cNvSpPr/>
            <p:nvPr/>
          </p:nvSpPr>
          <p:spPr>
            <a:xfrm>
              <a:off x="3655324" y="4347238"/>
              <a:ext cx="2304256" cy="8280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再利用が行われているとみなす閾値</a:t>
              </a:r>
              <a:endParaRPr kumimoji="1" lang="ja-JP" altLang="en-US" dirty="0">
                <a:solidFill>
                  <a:schemeClr val="tx1"/>
                </a:solidFill>
              </a:endParaRPr>
            </a:p>
          </p:txBody>
        </p:sp>
        <p:sp>
          <p:nvSpPr>
            <p:cNvPr id="25" name="円/楕円 24"/>
            <p:cNvSpPr/>
            <p:nvPr/>
          </p:nvSpPr>
          <p:spPr>
            <a:xfrm>
              <a:off x="3655324" y="5687391"/>
              <a:ext cx="2304256" cy="8280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再利用が行われていないとみなす閾値</a:t>
              </a:r>
              <a:endParaRPr kumimoji="1" lang="ja-JP" altLang="en-US" dirty="0">
                <a:solidFill>
                  <a:schemeClr val="tx1"/>
                </a:solidFill>
              </a:endParaRPr>
            </a:p>
          </p:txBody>
        </p:sp>
        <p:sp>
          <p:nvSpPr>
            <p:cNvPr id="26" name="円/楕円 25"/>
            <p:cNvSpPr/>
            <p:nvPr/>
          </p:nvSpPr>
          <p:spPr>
            <a:xfrm>
              <a:off x="3655324" y="2714310"/>
              <a:ext cx="2323030" cy="68451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コードクローンメトリクス値</a:t>
              </a:r>
              <a:endParaRPr kumimoji="1" lang="ja-JP" altLang="en-US" dirty="0">
                <a:solidFill>
                  <a:schemeClr val="tx1"/>
                </a:solidFill>
              </a:endParaRPr>
            </a:p>
          </p:txBody>
        </p:sp>
        <p:cxnSp>
          <p:nvCxnSpPr>
            <p:cNvPr id="28" name="直線矢印コネクタ 27"/>
            <p:cNvCxnSpPr>
              <a:stCxn id="7" idx="5"/>
              <a:endCxn id="10" idx="1"/>
            </p:cNvCxnSpPr>
            <p:nvPr/>
          </p:nvCxnSpPr>
          <p:spPr>
            <a:xfrm>
              <a:off x="1216150" y="2652586"/>
              <a:ext cx="619473" cy="40398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a:stCxn id="9" idx="5"/>
              <a:endCxn id="10" idx="1"/>
            </p:cNvCxnSpPr>
            <p:nvPr/>
          </p:nvCxnSpPr>
          <p:spPr>
            <a:xfrm flipV="1">
              <a:off x="1216150" y="3056570"/>
              <a:ext cx="619473" cy="40903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a:stCxn id="21" idx="5"/>
              <a:endCxn id="23" idx="1"/>
            </p:cNvCxnSpPr>
            <p:nvPr/>
          </p:nvCxnSpPr>
          <p:spPr>
            <a:xfrm flipV="1">
              <a:off x="1535192" y="5403554"/>
              <a:ext cx="325507" cy="7767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a:stCxn id="10" idx="3"/>
              <a:endCxn id="26" idx="2"/>
            </p:cNvCxnSpPr>
            <p:nvPr/>
          </p:nvCxnSpPr>
          <p:spPr>
            <a:xfrm flipV="1">
              <a:off x="3474280" y="3056569"/>
              <a:ext cx="181044" cy="1"/>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stCxn id="23" idx="3"/>
              <a:endCxn id="24" idx="2"/>
            </p:cNvCxnSpPr>
            <p:nvPr/>
          </p:nvCxnSpPr>
          <p:spPr>
            <a:xfrm flipV="1">
              <a:off x="3444875" y="4761284"/>
              <a:ext cx="210449" cy="64227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a:stCxn id="23" idx="3"/>
              <a:endCxn id="25" idx="2"/>
            </p:cNvCxnSpPr>
            <p:nvPr/>
          </p:nvCxnSpPr>
          <p:spPr>
            <a:xfrm>
              <a:off x="3444875" y="5403554"/>
              <a:ext cx="210449" cy="697883"/>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4" name="角丸四角形 43"/>
            <p:cNvSpPr/>
            <p:nvPr/>
          </p:nvSpPr>
          <p:spPr>
            <a:xfrm>
              <a:off x="6242622" y="4282931"/>
              <a:ext cx="1152128" cy="416374"/>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３</a:t>
              </a:r>
              <a:r>
                <a:rPr kumimoji="1" lang="en-US" altLang="ja-JP" dirty="0" smtClean="0">
                  <a:solidFill>
                    <a:schemeClr val="tx1"/>
                  </a:solidFill>
                </a:rPr>
                <a:t>.</a:t>
              </a:r>
              <a:r>
                <a:rPr kumimoji="1" lang="ja-JP" altLang="en-US" dirty="0" smtClean="0">
                  <a:solidFill>
                    <a:schemeClr val="tx1"/>
                  </a:solidFill>
                </a:rPr>
                <a:t>判定</a:t>
              </a:r>
              <a:endParaRPr kumimoji="1" lang="ja-JP" altLang="en-US" dirty="0">
                <a:solidFill>
                  <a:schemeClr val="tx1"/>
                </a:solidFill>
              </a:endParaRPr>
            </a:p>
          </p:txBody>
        </p:sp>
        <p:cxnSp>
          <p:nvCxnSpPr>
            <p:cNvPr id="46" name="直線矢印コネクタ 45"/>
            <p:cNvCxnSpPr>
              <a:stCxn id="26" idx="6"/>
              <a:endCxn id="44" idx="1"/>
            </p:cNvCxnSpPr>
            <p:nvPr/>
          </p:nvCxnSpPr>
          <p:spPr>
            <a:xfrm>
              <a:off x="5978354" y="3056569"/>
              <a:ext cx="264268" cy="143454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8" name="直線矢印コネクタ 47"/>
            <p:cNvCxnSpPr>
              <a:stCxn id="24" idx="6"/>
              <a:endCxn id="44" idx="1"/>
            </p:cNvCxnSpPr>
            <p:nvPr/>
          </p:nvCxnSpPr>
          <p:spPr>
            <a:xfrm flipV="1">
              <a:off x="5959580" y="4491118"/>
              <a:ext cx="283042" cy="27016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a:endCxn id="44" idx="1"/>
            </p:cNvCxnSpPr>
            <p:nvPr/>
          </p:nvCxnSpPr>
          <p:spPr>
            <a:xfrm flipV="1">
              <a:off x="5937580" y="4491118"/>
              <a:ext cx="305042" cy="161032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直線矢印コネクタ 56"/>
            <p:cNvCxnSpPr>
              <a:stCxn id="44" idx="3"/>
            </p:cNvCxnSpPr>
            <p:nvPr/>
          </p:nvCxnSpPr>
          <p:spPr>
            <a:xfrm>
              <a:off x="7394750" y="4491118"/>
              <a:ext cx="489618"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8" name="テキスト ボックス 57"/>
            <p:cNvSpPr txBox="1"/>
            <p:nvPr/>
          </p:nvSpPr>
          <p:spPr>
            <a:xfrm>
              <a:off x="7869530" y="3768499"/>
              <a:ext cx="1266693" cy="1477328"/>
            </a:xfrm>
            <a:prstGeom prst="rect">
              <a:avLst/>
            </a:prstGeom>
            <a:noFill/>
          </p:spPr>
          <p:txBody>
            <a:bodyPr wrap="none" rtlCol="0">
              <a:spAutoFit/>
            </a:bodyPr>
            <a:lstStyle/>
            <a:p>
              <a:r>
                <a:rPr lang="ja-JP" altLang="en-US" dirty="0"/>
                <a:t>再利用</a:t>
              </a:r>
              <a:r>
                <a:rPr lang="ja-JP" altLang="en-US" dirty="0" smtClean="0"/>
                <a:t>あり</a:t>
              </a:r>
              <a:endParaRPr lang="en-US" altLang="ja-JP" dirty="0" smtClean="0"/>
            </a:p>
            <a:p>
              <a:r>
                <a:rPr lang="en-US" altLang="ja-JP" dirty="0" smtClean="0"/>
                <a:t>or</a:t>
              </a:r>
            </a:p>
            <a:p>
              <a:r>
                <a:rPr lang="ja-JP" altLang="en-US" dirty="0"/>
                <a:t>不明</a:t>
              </a:r>
              <a:endParaRPr lang="en-US" altLang="ja-JP" dirty="0"/>
            </a:p>
            <a:p>
              <a:r>
                <a:rPr lang="en-US" altLang="ja-JP" dirty="0" smtClean="0"/>
                <a:t>or</a:t>
              </a:r>
            </a:p>
            <a:p>
              <a:r>
                <a:rPr kumimoji="1" lang="ja-JP" altLang="en-US" dirty="0" smtClean="0"/>
                <a:t>再利用なし</a:t>
              </a:r>
              <a:endParaRPr kumimoji="1" lang="ja-JP" altLang="en-US" dirty="0"/>
            </a:p>
          </p:txBody>
        </p:sp>
        <p:sp>
          <p:nvSpPr>
            <p:cNvPr id="59" name="テキスト ボックス 58"/>
            <p:cNvSpPr txBox="1"/>
            <p:nvPr/>
          </p:nvSpPr>
          <p:spPr>
            <a:xfrm>
              <a:off x="7948878" y="3169998"/>
              <a:ext cx="1107996" cy="369332"/>
            </a:xfrm>
            <a:prstGeom prst="rect">
              <a:avLst/>
            </a:prstGeom>
            <a:noFill/>
          </p:spPr>
          <p:txBody>
            <a:bodyPr wrap="none" rtlCol="0">
              <a:spAutoFit/>
            </a:bodyPr>
            <a:lstStyle/>
            <a:p>
              <a:r>
                <a:rPr lang="ja-JP" altLang="en-US" dirty="0"/>
                <a:t>判定結果</a:t>
              </a:r>
              <a:endParaRPr kumimoji="1" lang="ja-JP" altLang="en-US" dirty="0"/>
            </a:p>
          </p:txBody>
        </p:sp>
        <p:sp>
          <p:nvSpPr>
            <p:cNvPr id="60" name="テキスト ボックス 59"/>
            <p:cNvSpPr txBox="1"/>
            <p:nvPr/>
          </p:nvSpPr>
          <p:spPr>
            <a:xfrm>
              <a:off x="93422" y="1730308"/>
              <a:ext cx="1763624" cy="646331"/>
            </a:xfrm>
            <a:prstGeom prst="rect">
              <a:avLst/>
            </a:prstGeom>
            <a:noFill/>
          </p:spPr>
          <p:txBody>
            <a:bodyPr wrap="none" rtlCol="0">
              <a:spAutoFit/>
            </a:bodyPr>
            <a:lstStyle/>
            <a:p>
              <a:r>
                <a:rPr kumimoji="1" lang="ja-JP" altLang="en-US" dirty="0" smtClean="0"/>
                <a:t>判定対象の</a:t>
              </a:r>
              <a:r>
                <a:rPr kumimoji="1" lang="en-US" altLang="ja-JP" dirty="0" smtClean="0"/>
                <a:t/>
              </a:r>
              <a:br>
                <a:rPr kumimoji="1" lang="en-US" altLang="ja-JP" dirty="0" smtClean="0"/>
              </a:br>
              <a:r>
                <a:rPr kumimoji="1" lang="ja-JP" altLang="en-US" dirty="0" smtClean="0"/>
                <a:t>ソフトウェアの組</a:t>
              </a:r>
              <a:endParaRPr kumimoji="1" lang="ja-JP" altLang="en-US" dirty="0"/>
            </a:p>
          </p:txBody>
        </p:sp>
        <p:sp>
          <p:nvSpPr>
            <p:cNvPr id="62" name="テキスト ボックス 61"/>
            <p:cNvSpPr txBox="1"/>
            <p:nvPr/>
          </p:nvSpPr>
          <p:spPr>
            <a:xfrm>
              <a:off x="93422" y="3915650"/>
              <a:ext cx="1763624" cy="646331"/>
            </a:xfrm>
            <a:prstGeom prst="rect">
              <a:avLst/>
            </a:prstGeom>
            <a:noFill/>
          </p:spPr>
          <p:txBody>
            <a:bodyPr wrap="none" rtlCol="0">
              <a:spAutoFit/>
            </a:bodyPr>
            <a:lstStyle/>
            <a:p>
              <a:r>
                <a:rPr kumimoji="1" lang="ja-JP" altLang="en-US" dirty="0" smtClean="0"/>
                <a:t>閾値作成用の</a:t>
              </a:r>
              <a:endParaRPr kumimoji="1" lang="en-US" altLang="ja-JP" dirty="0" smtClean="0"/>
            </a:p>
            <a:p>
              <a:r>
                <a:rPr lang="ja-JP" altLang="en-US" dirty="0"/>
                <a:t>ソフトウェア集合</a:t>
              </a:r>
              <a:endParaRPr kumimoji="1" lang="ja-JP" altLang="en-US" dirty="0"/>
            </a:p>
          </p:txBody>
        </p:sp>
      </p:grpSp>
    </p:spTree>
    <p:extLst>
      <p:ext uri="{BB962C8B-B14F-4D97-AF65-F5344CB8AC3E}">
        <p14:creationId xmlns:p14="http://schemas.microsoft.com/office/powerpoint/2010/main" val="113558975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ソフトウェアの再利用</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smtClean="0"/>
              <a:t>既存のソフトウェアに含まれるソフトウェア部品を新たなソフトウェアの開発に利用すること</a:t>
            </a:r>
            <a:endParaRPr lang="en-US" altLang="ja-JP" dirty="0" smtClean="0"/>
          </a:p>
          <a:p>
            <a:pPr lvl="1"/>
            <a:r>
              <a:rPr kumimoji="1" lang="ja-JP" altLang="en-US" dirty="0"/>
              <a:t>ソフトウェア</a:t>
            </a:r>
            <a:r>
              <a:rPr kumimoji="1" lang="ja-JP" altLang="en-US" dirty="0" smtClean="0"/>
              <a:t>部品：ソースファイル，クラス，関数など</a:t>
            </a:r>
            <a:endParaRPr kumimoji="1" lang="en-US" altLang="ja-JP" dirty="0" smtClean="0"/>
          </a:p>
          <a:p>
            <a:pPr lvl="1"/>
            <a:r>
              <a:rPr lang="ja-JP" altLang="en-US" dirty="0" smtClean="0"/>
              <a:t>オープンソースソフトウェアが大きな供給源</a:t>
            </a:r>
            <a:endParaRPr lang="en-US" altLang="ja-JP" dirty="0" smtClean="0"/>
          </a:p>
          <a:p>
            <a:r>
              <a:rPr lang="ja-JP" altLang="en-US" dirty="0"/>
              <a:t>法的</a:t>
            </a:r>
            <a:r>
              <a:rPr lang="ja-JP" altLang="en-US" dirty="0" smtClean="0"/>
              <a:t>問題</a:t>
            </a:r>
            <a:endParaRPr lang="en-US" altLang="ja-JP" dirty="0" smtClean="0"/>
          </a:p>
          <a:p>
            <a:pPr lvl="1"/>
            <a:r>
              <a:rPr lang="ja-JP" altLang="en-US" dirty="0" smtClean="0"/>
              <a:t>著作権，営業上の秘密，特許</a:t>
            </a:r>
            <a:endParaRPr lang="en-US" altLang="ja-JP" dirty="0" smtClean="0"/>
          </a:p>
          <a:p>
            <a:r>
              <a:rPr lang="ja-JP" altLang="en-US" dirty="0"/>
              <a:t>オープンソースソフトウェア</a:t>
            </a:r>
            <a:r>
              <a:rPr lang="ja-JP" altLang="en-US" dirty="0" smtClean="0"/>
              <a:t>の再利用では，著作権に関して，ソフトウェアライセンスが問題になる</a:t>
            </a:r>
            <a:endParaRPr lang="en-US" altLang="ja-JP" dirty="0" smtClean="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68</a:t>
            </a:fld>
            <a:endParaRPr kumimoji="1" lang="ja-JP" altLang="en-US"/>
          </a:p>
        </p:txBody>
      </p:sp>
    </p:spTree>
    <p:extLst>
      <p:ext uri="{BB962C8B-B14F-4D97-AF65-F5344CB8AC3E}">
        <p14:creationId xmlns:p14="http://schemas.microsoft.com/office/powerpoint/2010/main" val="112107769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ソフトウェアライセンス違反の発見</a:t>
            </a:r>
            <a:endParaRPr kumimoji="1" lang="ja-JP" altLang="en-US" dirty="0"/>
          </a:p>
        </p:txBody>
      </p:sp>
      <p:sp>
        <p:nvSpPr>
          <p:cNvPr id="3" name="日付プレースホルダー 2"/>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4" name="フッター プレースホルダー 3"/>
          <p:cNvSpPr>
            <a:spLocks noGrp="1"/>
          </p:cNvSpPr>
          <p:nvPr>
            <p:ph type="ftr" sz="quarter" idx="3"/>
          </p:nvPr>
        </p:nvSpPr>
        <p:spPr/>
        <p:txBody>
          <a:bodyPr/>
          <a:lstStyle/>
          <a:p>
            <a:r>
              <a:rPr kumimoji="1" lang="en-US" altLang="ja-JP" smtClean="0"/>
              <a:t>Yuki Manabe</a:t>
            </a:r>
            <a:endParaRPr kumimoji="1" lang="ja-JP" altLang="en-US"/>
          </a:p>
        </p:txBody>
      </p:sp>
      <p:sp>
        <p:nvSpPr>
          <p:cNvPr id="5" name="スライド番号プレースホルダー 4"/>
          <p:cNvSpPr>
            <a:spLocks noGrp="1"/>
          </p:cNvSpPr>
          <p:nvPr>
            <p:ph type="sldNum" sz="quarter" idx="4"/>
          </p:nvPr>
        </p:nvSpPr>
        <p:spPr/>
        <p:txBody>
          <a:bodyPr/>
          <a:lstStyle/>
          <a:p>
            <a:fld id="{5CA14711-65C6-4101-AB61-4ABEAB1B9CA3}" type="slidenum">
              <a:rPr kumimoji="1" lang="ja-JP" altLang="en-US" smtClean="0"/>
              <a:t>69</a:t>
            </a:fld>
            <a:endParaRPr kumimoji="1" lang="ja-JP" altLang="en-US"/>
          </a:p>
        </p:txBody>
      </p:sp>
      <p:sp>
        <p:nvSpPr>
          <p:cNvPr id="11" name="四角形吹き出し 10"/>
          <p:cNvSpPr/>
          <p:nvPr/>
        </p:nvSpPr>
        <p:spPr>
          <a:xfrm>
            <a:off x="1732832" y="5560734"/>
            <a:ext cx="2371507" cy="1008112"/>
          </a:xfrm>
          <a:prstGeom prst="wedgeRectCallout">
            <a:avLst>
              <a:gd name="adj1" fmla="val -42487"/>
              <a:gd name="adj2" fmla="val -9720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ライセンス特定ツール</a:t>
            </a:r>
            <a:endParaRPr kumimoji="1" lang="ja-JP" altLang="en-US" dirty="0"/>
          </a:p>
        </p:txBody>
      </p:sp>
      <p:sp>
        <p:nvSpPr>
          <p:cNvPr id="38" name="四角形吹き出し 37"/>
          <p:cNvSpPr/>
          <p:nvPr/>
        </p:nvSpPr>
        <p:spPr>
          <a:xfrm>
            <a:off x="4926229" y="5544968"/>
            <a:ext cx="2867813" cy="1008112"/>
          </a:xfrm>
          <a:prstGeom prst="wedgeRectCallout">
            <a:avLst>
              <a:gd name="adj1" fmla="val -49354"/>
              <a:gd name="adj2" fmla="val -1331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類似部分検出手法</a:t>
            </a:r>
            <a:endParaRPr kumimoji="1" lang="en-US" altLang="ja-JP" dirty="0" smtClean="0"/>
          </a:p>
          <a:p>
            <a:pPr marL="285750" indent="-285750">
              <a:buFont typeface="Arial" pitchFamily="34" charset="0"/>
              <a:buChar char="•"/>
            </a:pPr>
            <a:r>
              <a:rPr lang="ja-JP" altLang="en-US" dirty="0"/>
              <a:t>コードクローン</a:t>
            </a:r>
            <a:r>
              <a:rPr lang="ja-JP" altLang="en-US" dirty="0" smtClean="0"/>
              <a:t>検出</a:t>
            </a:r>
            <a:endParaRPr lang="en-US" altLang="ja-JP" dirty="0" smtClean="0"/>
          </a:p>
          <a:p>
            <a:pPr marL="285750" indent="-285750">
              <a:buFont typeface="Arial" pitchFamily="34" charset="0"/>
              <a:buChar char="•"/>
            </a:pPr>
            <a:r>
              <a:rPr kumimoji="1" lang="ja-JP" altLang="en-US" dirty="0"/>
              <a:t>ソフトウェアバースマーク</a:t>
            </a:r>
          </a:p>
        </p:txBody>
      </p:sp>
      <p:sp>
        <p:nvSpPr>
          <p:cNvPr id="39" name="メモ 38"/>
          <p:cNvSpPr/>
          <p:nvPr/>
        </p:nvSpPr>
        <p:spPr>
          <a:xfrm>
            <a:off x="613660" y="1997546"/>
            <a:ext cx="457200" cy="642330"/>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メモ 39"/>
          <p:cNvSpPr/>
          <p:nvPr/>
        </p:nvSpPr>
        <p:spPr>
          <a:xfrm>
            <a:off x="766060" y="2149946"/>
            <a:ext cx="457200" cy="642330"/>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メモ 41"/>
          <p:cNvSpPr/>
          <p:nvPr/>
        </p:nvSpPr>
        <p:spPr>
          <a:xfrm>
            <a:off x="918460" y="2302346"/>
            <a:ext cx="457200" cy="642330"/>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テキスト ボックス 66"/>
          <p:cNvSpPr txBox="1"/>
          <p:nvPr/>
        </p:nvSpPr>
        <p:spPr>
          <a:xfrm>
            <a:off x="3832022" y="3659236"/>
            <a:ext cx="1237857" cy="1754326"/>
          </a:xfrm>
          <a:prstGeom prst="rect">
            <a:avLst/>
          </a:prstGeom>
          <a:noFill/>
        </p:spPr>
        <p:txBody>
          <a:bodyPr wrap="square" rtlCol="0">
            <a:spAutoFit/>
          </a:bodyPr>
          <a:lstStyle/>
          <a:p>
            <a:r>
              <a:rPr kumimoji="1" lang="en-US" altLang="ja-JP" dirty="0" smtClean="0"/>
              <a:t>2)</a:t>
            </a:r>
            <a:r>
              <a:rPr kumimoji="1" lang="ja-JP" altLang="en-US" dirty="0" smtClean="0"/>
              <a:t>再利用が行われているソースファイルの組を特定</a:t>
            </a:r>
            <a:endParaRPr kumimoji="1" lang="ja-JP" altLang="en-US" dirty="0"/>
          </a:p>
        </p:txBody>
      </p:sp>
      <p:sp>
        <p:nvSpPr>
          <p:cNvPr id="68" name="テキスト ボックス 67"/>
          <p:cNvSpPr txBox="1"/>
          <p:nvPr/>
        </p:nvSpPr>
        <p:spPr>
          <a:xfrm>
            <a:off x="1516645" y="3659236"/>
            <a:ext cx="1401940" cy="1477328"/>
          </a:xfrm>
          <a:prstGeom prst="rect">
            <a:avLst/>
          </a:prstGeom>
          <a:noFill/>
        </p:spPr>
        <p:txBody>
          <a:bodyPr wrap="square" rtlCol="0">
            <a:spAutoFit/>
          </a:bodyPr>
          <a:lstStyle/>
          <a:p>
            <a:r>
              <a:rPr lang="en-US" altLang="ja-JP" dirty="0" smtClean="0"/>
              <a:t>1)</a:t>
            </a:r>
            <a:r>
              <a:rPr lang="ja-JP" altLang="en-US" dirty="0" smtClean="0"/>
              <a:t>既知</a:t>
            </a:r>
            <a:r>
              <a:rPr lang="ja-JP" altLang="en-US" dirty="0"/>
              <a:t>の</a:t>
            </a:r>
            <a:endParaRPr lang="en-US" altLang="ja-JP" dirty="0"/>
          </a:p>
          <a:p>
            <a:r>
              <a:rPr lang="ja-JP" altLang="en-US" dirty="0"/>
              <a:t>各ソースファイルの</a:t>
            </a:r>
            <a:endParaRPr lang="en-US" altLang="ja-JP" dirty="0"/>
          </a:p>
          <a:p>
            <a:r>
              <a:rPr lang="ja-JP" altLang="en-US" dirty="0"/>
              <a:t>ライセンスを</a:t>
            </a:r>
            <a:endParaRPr lang="en-US" altLang="ja-JP" dirty="0"/>
          </a:p>
          <a:p>
            <a:r>
              <a:rPr lang="ja-JP" altLang="en-US" dirty="0"/>
              <a:t>特定する</a:t>
            </a:r>
          </a:p>
        </p:txBody>
      </p:sp>
      <p:sp>
        <p:nvSpPr>
          <p:cNvPr id="69" name="右矢印 68"/>
          <p:cNvSpPr/>
          <p:nvPr/>
        </p:nvSpPr>
        <p:spPr>
          <a:xfrm>
            <a:off x="1945298" y="3037325"/>
            <a:ext cx="544634" cy="571432"/>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メモ 69"/>
          <p:cNvSpPr/>
          <p:nvPr/>
        </p:nvSpPr>
        <p:spPr>
          <a:xfrm>
            <a:off x="2900125" y="1997070"/>
            <a:ext cx="482251" cy="636116"/>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メモ 70"/>
          <p:cNvSpPr/>
          <p:nvPr/>
        </p:nvSpPr>
        <p:spPr>
          <a:xfrm>
            <a:off x="3052525" y="2149470"/>
            <a:ext cx="482251" cy="636116"/>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メモ 71"/>
          <p:cNvSpPr/>
          <p:nvPr/>
        </p:nvSpPr>
        <p:spPr>
          <a:xfrm>
            <a:off x="3204925" y="2301870"/>
            <a:ext cx="482251" cy="636116"/>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右矢印 75"/>
          <p:cNvSpPr/>
          <p:nvPr/>
        </p:nvSpPr>
        <p:spPr>
          <a:xfrm>
            <a:off x="4178633" y="3011187"/>
            <a:ext cx="544634" cy="571432"/>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角丸四角形吹き出し 76"/>
          <p:cNvSpPr/>
          <p:nvPr/>
        </p:nvSpPr>
        <p:spPr>
          <a:xfrm>
            <a:off x="6660232" y="1425763"/>
            <a:ext cx="2232248" cy="1084932"/>
          </a:xfrm>
          <a:prstGeom prst="wedgeRoundRectCallout">
            <a:avLst>
              <a:gd name="adj1" fmla="val -3122"/>
              <a:gd name="adj2" fmla="val 83932"/>
              <a:gd name="adj3" fmla="val 16667"/>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tx1"/>
                </a:solidFill>
              </a:rPr>
              <a:t>ライセンス違反が発生しているソースファイルの組</a:t>
            </a:r>
            <a:endParaRPr lang="ja-JP" altLang="en-US" dirty="0">
              <a:solidFill>
                <a:schemeClr val="tx1"/>
              </a:solidFill>
            </a:endParaRPr>
          </a:p>
        </p:txBody>
      </p:sp>
      <p:sp>
        <p:nvSpPr>
          <p:cNvPr id="78" name="メモ 77"/>
          <p:cNvSpPr/>
          <p:nvPr/>
        </p:nvSpPr>
        <p:spPr>
          <a:xfrm>
            <a:off x="613660" y="3799573"/>
            <a:ext cx="462082" cy="571210"/>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メモ 78"/>
          <p:cNvSpPr/>
          <p:nvPr/>
        </p:nvSpPr>
        <p:spPr>
          <a:xfrm>
            <a:off x="766060" y="3951973"/>
            <a:ext cx="462082" cy="571210"/>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メモ 79"/>
          <p:cNvSpPr/>
          <p:nvPr/>
        </p:nvSpPr>
        <p:spPr>
          <a:xfrm>
            <a:off x="918460" y="4104373"/>
            <a:ext cx="462082" cy="571210"/>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メモ 80"/>
          <p:cNvSpPr/>
          <p:nvPr/>
        </p:nvSpPr>
        <p:spPr>
          <a:xfrm>
            <a:off x="2956628" y="3766165"/>
            <a:ext cx="457200" cy="604617"/>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メモ 81"/>
          <p:cNvSpPr/>
          <p:nvPr/>
        </p:nvSpPr>
        <p:spPr>
          <a:xfrm>
            <a:off x="3109028" y="3918565"/>
            <a:ext cx="457200" cy="604617"/>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メモ 82"/>
          <p:cNvSpPr/>
          <p:nvPr/>
        </p:nvSpPr>
        <p:spPr>
          <a:xfrm>
            <a:off x="3261428" y="4070965"/>
            <a:ext cx="457200" cy="604617"/>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角丸四角形 83"/>
          <p:cNvSpPr/>
          <p:nvPr/>
        </p:nvSpPr>
        <p:spPr>
          <a:xfrm>
            <a:off x="3216679" y="3726273"/>
            <a:ext cx="241897" cy="13169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角丸四角形 84"/>
          <p:cNvSpPr/>
          <p:nvPr/>
        </p:nvSpPr>
        <p:spPr>
          <a:xfrm>
            <a:off x="3380814" y="3887067"/>
            <a:ext cx="241897" cy="13169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角丸四角形 85"/>
          <p:cNvSpPr/>
          <p:nvPr/>
        </p:nvSpPr>
        <p:spPr>
          <a:xfrm>
            <a:off x="3525983" y="4068916"/>
            <a:ext cx="241897" cy="13169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テキスト ボックス 86"/>
          <p:cNvSpPr txBox="1"/>
          <p:nvPr/>
        </p:nvSpPr>
        <p:spPr>
          <a:xfrm>
            <a:off x="372794" y="1598897"/>
            <a:ext cx="1405896" cy="369332"/>
          </a:xfrm>
          <a:prstGeom prst="rect">
            <a:avLst/>
          </a:prstGeom>
          <a:noFill/>
        </p:spPr>
        <p:txBody>
          <a:bodyPr wrap="square" rtlCol="0">
            <a:spAutoFit/>
          </a:bodyPr>
          <a:lstStyle/>
          <a:p>
            <a:r>
              <a:rPr lang="ja-JP" altLang="en-US" dirty="0"/>
              <a:t>ソフトウェア</a:t>
            </a:r>
            <a:endParaRPr kumimoji="1" lang="ja-JP" altLang="en-US" dirty="0"/>
          </a:p>
        </p:txBody>
      </p:sp>
      <p:sp>
        <p:nvSpPr>
          <p:cNvPr id="88" name="テキスト ボックス 87"/>
          <p:cNvSpPr txBox="1"/>
          <p:nvPr/>
        </p:nvSpPr>
        <p:spPr>
          <a:xfrm>
            <a:off x="196206" y="3082033"/>
            <a:ext cx="1582484" cy="646331"/>
          </a:xfrm>
          <a:prstGeom prst="rect">
            <a:avLst/>
          </a:prstGeom>
          <a:noFill/>
        </p:spPr>
        <p:txBody>
          <a:bodyPr wrap="none" rtlCol="0">
            <a:spAutoFit/>
          </a:bodyPr>
          <a:lstStyle/>
          <a:p>
            <a:r>
              <a:rPr lang="ja-JP" altLang="en-US" dirty="0"/>
              <a:t>既知</a:t>
            </a:r>
            <a:r>
              <a:rPr lang="ja-JP" altLang="en-US" dirty="0" smtClean="0"/>
              <a:t>の</a:t>
            </a:r>
            <a:r>
              <a:rPr lang="en-US" altLang="ja-JP" dirty="0" smtClean="0"/>
              <a:t/>
            </a:r>
            <a:br>
              <a:rPr lang="en-US" altLang="ja-JP" dirty="0" smtClean="0"/>
            </a:br>
            <a:r>
              <a:rPr lang="ja-JP" altLang="en-US" dirty="0" smtClean="0"/>
              <a:t>ソースファイル</a:t>
            </a:r>
            <a:endParaRPr kumimoji="1" lang="ja-JP" altLang="en-US" dirty="0"/>
          </a:p>
        </p:txBody>
      </p:sp>
      <p:sp>
        <p:nvSpPr>
          <p:cNvPr id="8" name="テキスト ボックス 7"/>
          <p:cNvSpPr txBox="1"/>
          <p:nvPr/>
        </p:nvSpPr>
        <p:spPr>
          <a:xfrm>
            <a:off x="6398850" y="3683235"/>
            <a:ext cx="1368152" cy="1477328"/>
          </a:xfrm>
          <a:prstGeom prst="rect">
            <a:avLst/>
          </a:prstGeom>
          <a:noFill/>
        </p:spPr>
        <p:txBody>
          <a:bodyPr wrap="square" rtlCol="0">
            <a:spAutoFit/>
          </a:bodyPr>
          <a:lstStyle/>
          <a:p>
            <a:r>
              <a:rPr lang="en-US" altLang="ja-JP" dirty="0" smtClean="0"/>
              <a:t>3)</a:t>
            </a:r>
            <a:r>
              <a:rPr lang="ja-JP" altLang="en-US" dirty="0" smtClean="0"/>
              <a:t>ライセンス間で</a:t>
            </a:r>
            <a:endParaRPr lang="en-US" altLang="ja-JP" dirty="0" smtClean="0"/>
          </a:p>
          <a:p>
            <a:r>
              <a:rPr kumimoji="1" lang="ja-JP" altLang="en-US" dirty="0"/>
              <a:t>矛盾が生じている組</a:t>
            </a:r>
            <a:r>
              <a:rPr kumimoji="1" lang="ja-JP" altLang="en-US" dirty="0" smtClean="0"/>
              <a:t>を特定</a:t>
            </a:r>
            <a:endParaRPr kumimoji="1" lang="ja-JP" altLang="en-US" dirty="0"/>
          </a:p>
        </p:txBody>
      </p:sp>
      <p:grpSp>
        <p:nvGrpSpPr>
          <p:cNvPr id="13" name="グループ化 12"/>
          <p:cNvGrpSpPr/>
          <p:nvPr/>
        </p:nvGrpSpPr>
        <p:grpSpPr>
          <a:xfrm>
            <a:off x="4956982" y="2731503"/>
            <a:ext cx="1171199" cy="799332"/>
            <a:chOff x="4875441" y="2619928"/>
            <a:chExt cx="1171199" cy="799332"/>
          </a:xfrm>
        </p:grpSpPr>
        <p:sp>
          <p:nvSpPr>
            <p:cNvPr id="9" name="角丸四角形 8"/>
            <p:cNvSpPr/>
            <p:nvPr/>
          </p:nvSpPr>
          <p:spPr>
            <a:xfrm>
              <a:off x="4875441" y="2619928"/>
              <a:ext cx="1171199" cy="79933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メモ 72"/>
            <p:cNvSpPr/>
            <p:nvPr/>
          </p:nvSpPr>
          <p:spPr>
            <a:xfrm>
              <a:off x="4971201" y="2706527"/>
              <a:ext cx="457200" cy="636116"/>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メモ 73"/>
            <p:cNvSpPr/>
            <p:nvPr/>
          </p:nvSpPr>
          <p:spPr>
            <a:xfrm>
              <a:off x="5504546" y="2731504"/>
              <a:ext cx="457200" cy="604617"/>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角丸四角形 74"/>
            <p:cNvSpPr/>
            <p:nvPr/>
          </p:nvSpPr>
          <p:spPr>
            <a:xfrm>
              <a:off x="5769101" y="2665658"/>
              <a:ext cx="241897" cy="13169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94" name="グループ化 93"/>
          <p:cNvGrpSpPr/>
          <p:nvPr/>
        </p:nvGrpSpPr>
        <p:grpSpPr>
          <a:xfrm>
            <a:off x="5109382" y="2883903"/>
            <a:ext cx="1171199" cy="799332"/>
            <a:chOff x="4875441" y="2619928"/>
            <a:chExt cx="1171199" cy="799332"/>
          </a:xfrm>
        </p:grpSpPr>
        <p:sp>
          <p:nvSpPr>
            <p:cNvPr id="95" name="角丸四角形 94"/>
            <p:cNvSpPr/>
            <p:nvPr/>
          </p:nvSpPr>
          <p:spPr>
            <a:xfrm>
              <a:off x="4875441" y="2619928"/>
              <a:ext cx="1171199" cy="79933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メモ 95"/>
            <p:cNvSpPr/>
            <p:nvPr/>
          </p:nvSpPr>
          <p:spPr>
            <a:xfrm>
              <a:off x="4971201" y="2706527"/>
              <a:ext cx="457200" cy="636116"/>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7" name="メモ 96"/>
            <p:cNvSpPr/>
            <p:nvPr/>
          </p:nvSpPr>
          <p:spPr>
            <a:xfrm>
              <a:off x="5504546" y="2731504"/>
              <a:ext cx="457200" cy="604617"/>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8" name="角丸四角形 97"/>
            <p:cNvSpPr/>
            <p:nvPr/>
          </p:nvSpPr>
          <p:spPr>
            <a:xfrm>
              <a:off x="5769101" y="2665658"/>
              <a:ext cx="241897" cy="13169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99" name="グループ化 98"/>
          <p:cNvGrpSpPr/>
          <p:nvPr/>
        </p:nvGrpSpPr>
        <p:grpSpPr>
          <a:xfrm>
            <a:off x="5261782" y="3036303"/>
            <a:ext cx="1171199" cy="799332"/>
            <a:chOff x="4875441" y="2619928"/>
            <a:chExt cx="1171199" cy="799332"/>
          </a:xfrm>
        </p:grpSpPr>
        <p:sp>
          <p:nvSpPr>
            <p:cNvPr id="100" name="角丸四角形 99"/>
            <p:cNvSpPr/>
            <p:nvPr/>
          </p:nvSpPr>
          <p:spPr>
            <a:xfrm>
              <a:off x="4875441" y="2619928"/>
              <a:ext cx="1171199" cy="79933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1" name="メモ 100"/>
            <p:cNvSpPr/>
            <p:nvPr/>
          </p:nvSpPr>
          <p:spPr>
            <a:xfrm>
              <a:off x="4971201" y="2706527"/>
              <a:ext cx="457200" cy="636116"/>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 name="メモ 101"/>
            <p:cNvSpPr/>
            <p:nvPr/>
          </p:nvSpPr>
          <p:spPr>
            <a:xfrm>
              <a:off x="5504546" y="2731504"/>
              <a:ext cx="457200" cy="604617"/>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 name="角丸四角形 102"/>
            <p:cNvSpPr/>
            <p:nvPr/>
          </p:nvSpPr>
          <p:spPr>
            <a:xfrm>
              <a:off x="5769101" y="2665658"/>
              <a:ext cx="241897" cy="13169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4" name="右矢印 103"/>
          <p:cNvSpPr/>
          <p:nvPr/>
        </p:nvSpPr>
        <p:spPr>
          <a:xfrm>
            <a:off x="6810609" y="3028664"/>
            <a:ext cx="544634" cy="571432"/>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5" name="グループ化 104"/>
          <p:cNvGrpSpPr/>
          <p:nvPr/>
        </p:nvGrpSpPr>
        <p:grpSpPr>
          <a:xfrm>
            <a:off x="7471494" y="2859904"/>
            <a:ext cx="1171199" cy="799332"/>
            <a:chOff x="4875441" y="2619928"/>
            <a:chExt cx="1171199" cy="799332"/>
          </a:xfrm>
        </p:grpSpPr>
        <p:sp>
          <p:nvSpPr>
            <p:cNvPr id="106" name="角丸四角形 105"/>
            <p:cNvSpPr/>
            <p:nvPr/>
          </p:nvSpPr>
          <p:spPr>
            <a:xfrm>
              <a:off x="4875441" y="2619928"/>
              <a:ext cx="1171199" cy="79933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 name="メモ 106"/>
            <p:cNvSpPr/>
            <p:nvPr/>
          </p:nvSpPr>
          <p:spPr>
            <a:xfrm>
              <a:off x="4971201" y="2706527"/>
              <a:ext cx="457200" cy="636116"/>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メモ 107"/>
            <p:cNvSpPr/>
            <p:nvPr/>
          </p:nvSpPr>
          <p:spPr>
            <a:xfrm>
              <a:off x="5504546" y="2731504"/>
              <a:ext cx="457200" cy="604617"/>
            </a:xfrm>
            <a:prstGeom prst="foldedCorne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角丸四角形 108"/>
            <p:cNvSpPr/>
            <p:nvPr/>
          </p:nvSpPr>
          <p:spPr>
            <a:xfrm>
              <a:off x="5769101" y="2665658"/>
              <a:ext cx="241897" cy="13169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265563385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論文構成</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ja-JP" altLang="en-US" dirty="0" smtClean="0"/>
              <a:t>第１章　はじめに</a:t>
            </a:r>
            <a:endParaRPr lang="en-US" altLang="ja-JP" dirty="0" smtClean="0"/>
          </a:p>
          <a:p>
            <a:pPr marL="0" indent="0">
              <a:buNone/>
            </a:pPr>
            <a:endParaRPr lang="en-US" altLang="ja-JP" dirty="0" smtClean="0"/>
          </a:p>
          <a:p>
            <a:r>
              <a:rPr kumimoji="1" lang="ja-JP" altLang="en-US" dirty="0" smtClean="0"/>
              <a:t>第２章</a:t>
            </a:r>
            <a:r>
              <a:rPr lang="ja-JP" altLang="en-US" dirty="0"/>
              <a:t>　階層的ライセンス知識を用いたライセンス特定ツールの</a:t>
            </a:r>
            <a:r>
              <a:rPr lang="ja-JP" altLang="en-US" dirty="0" smtClean="0"/>
              <a:t>開発</a:t>
            </a:r>
            <a:r>
              <a:rPr lang="en-US" altLang="ja-JP" dirty="0" smtClean="0"/>
              <a:t>[1-1][1-2]</a:t>
            </a:r>
          </a:p>
          <a:p>
            <a:r>
              <a:rPr kumimoji="1" lang="ja-JP" altLang="en-US" dirty="0" smtClean="0"/>
              <a:t>第３章　</a:t>
            </a:r>
            <a:r>
              <a:rPr lang="ja-JP" altLang="en-US" dirty="0"/>
              <a:t>オープンソースソフトウェアに</a:t>
            </a:r>
            <a:r>
              <a:rPr lang="ja-JP" altLang="en-US" dirty="0" smtClean="0"/>
              <a:t>おけるライセンス</a:t>
            </a:r>
            <a:r>
              <a:rPr lang="ja-JP" altLang="en-US" dirty="0"/>
              <a:t>分布の</a:t>
            </a:r>
            <a:r>
              <a:rPr lang="ja-JP" altLang="en-US" dirty="0" smtClean="0"/>
              <a:t>調査</a:t>
            </a:r>
            <a:r>
              <a:rPr lang="en-US" altLang="ja-JP" dirty="0" smtClean="0"/>
              <a:t>[1-3][1-4]</a:t>
            </a:r>
          </a:p>
          <a:p>
            <a:endParaRPr kumimoji="1" lang="en-US" altLang="ja-JP" dirty="0" smtClean="0"/>
          </a:p>
          <a:p>
            <a:endParaRPr lang="en-US" altLang="ja-JP" dirty="0" smtClean="0"/>
          </a:p>
          <a:p>
            <a:r>
              <a:rPr lang="ja-JP" altLang="en-US" dirty="0" smtClean="0"/>
              <a:t>第４章　</a:t>
            </a:r>
            <a:r>
              <a:rPr lang="ja-JP" altLang="en-US" dirty="0"/>
              <a:t>コードクローンメトリクスに基づくソースコード再利用判定閾値の決定</a:t>
            </a:r>
            <a:r>
              <a:rPr lang="ja-JP" altLang="en-US" dirty="0" smtClean="0"/>
              <a:t>手法</a:t>
            </a:r>
            <a:r>
              <a:rPr lang="en-US" altLang="ja-JP" dirty="0" smtClean="0"/>
              <a:t>[1-5]</a:t>
            </a:r>
          </a:p>
          <a:p>
            <a:endParaRPr kumimoji="1" lang="en-US" altLang="ja-JP" dirty="0" smtClean="0"/>
          </a:p>
          <a:p>
            <a:r>
              <a:rPr kumimoji="1" lang="ja-JP" altLang="en-US" dirty="0" smtClean="0"/>
              <a:t>第５章　むすびに</a:t>
            </a:r>
            <a:endParaRPr kumimoji="1" lang="en-US" altLang="ja-JP" dirty="0" smtClean="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7</a:t>
            </a:fld>
            <a:endParaRPr kumimoji="1" lang="ja-JP" altLang="en-US"/>
          </a:p>
        </p:txBody>
      </p:sp>
      <p:sp>
        <p:nvSpPr>
          <p:cNvPr id="7" name="角丸四角形 6"/>
          <p:cNvSpPr/>
          <p:nvPr/>
        </p:nvSpPr>
        <p:spPr>
          <a:xfrm>
            <a:off x="179512" y="2173506"/>
            <a:ext cx="8712968" cy="1543660"/>
          </a:xfrm>
          <a:prstGeom prst="roundRect">
            <a:avLst/>
          </a:prstGeom>
          <a:noFill/>
          <a:ln w="28575">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角丸四角形 7"/>
          <p:cNvSpPr/>
          <p:nvPr/>
        </p:nvSpPr>
        <p:spPr>
          <a:xfrm>
            <a:off x="179512" y="4235898"/>
            <a:ext cx="8712968" cy="849286"/>
          </a:xfrm>
          <a:prstGeom prst="roundRect">
            <a:avLst/>
          </a:prstGeom>
          <a:noFill/>
          <a:ln w="28575">
            <a:solidFill>
              <a:srgbClr val="0070C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766387" y="3999705"/>
            <a:ext cx="2456122" cy="369332"/>
          </a:xfrm>
          <a:prstGeom prst="rect">
            <a:avLst/>
          </a:prstGeom>
          <a:solidFill>
            <a:schemeClr val="bg1"/>
          </a:solidFill>
        </p:spPr>
        <p:txBody>
          <a:bodyPr wrap="none" rtlCol="0">
            <a:spAutoFit/>
          </a:bodyPr>
          <a:lstStyle/>
          <a:p>
            <a:r>
              <a:rPr lang="ja-JP" altLang="en-US" dirty="0"/>
              <a:t>ソフトウェア再利用検出</a:t>
            </a:r>
            <a:endParaRPr kumimoji="1" lang="ja-JP" altLang="en-US" dirty="0"/>
          </a:p>
        </p:txBody>
      </p:sp>
      <p:sp>
        <p:nvSpPr>
          <p:cNvPr id="10" name="テキスト ボックス 9"/>
          <p:cNvSpPr txBox="1"/>
          <p:nvPr/>
        </p:nvSpPr>
        <p:spPr>
          <a:xfrm>
            <a:off x="766387" y="1988840"/>
            <a:ext cx="1641796" cy="369332"/>
          </a:xfrm>
          <a:prstGeom prst="rect">
            <a:avLst/>
          </a:prstGeom>
          <a:solidFill>
            <a:schemeClr val="bg1"/>
          </a:solidFill>
        </p:spPr>
        <p:txBody>
          <a:bodyPr wrap="none" rtlCol="0">
            <a:spAutoFit/>
          </a:bodyPr>
          <a:lstStyle/>
          <a:p>
            <a:r>
              <a:rPr kumimoji="1" lang="ja-JP" altLang="en-US" dirty="0" smtClean="0"/>
              <a:t>ライセンス特定</a:t>
            </a:r>
            <a:endParaRPr kumimoji="1" lang="ja-JP" altLang="en-US" dirty="0"/>
          </a:p>
        </p:txBody>
      </p:sp>
    </p:spTree>
    <p:extLst>
      <p:ext uri="{BB962C8B-B14F-4D97-AF65-F5344CB8AC3E}">
        <p14:creationId xmlns:p14="http://schemas.microsoft.com/office/powerpoint/2010/main" val="132235900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ライセンス記述</a:t>
            </a:r>
            <a:endParaRPr kumimoji="1" lang="ja-JP" altLang="en-US" dirty="0"/>
          </a:p>
        </p:txBody>
      </p:sp>
      <p:sp>
        <p:nvSpPr>
          <p:cNvPr id="3" name="コンテンツ プレースホルダ 2"/>
          <p:cNvSpPr>
            <a:spLocks noGrp="1"/>
          </p:cNvSpPr>
          <p:nvPr>
            <p:ph idx="1"/>
          </p:nvPr>
        </p:nvSpPr>
        <p:spPr>
          <a:xfrm>
            <a:off x="457199" y="1600200"/>
            <a:ext cx="8462513" cy="4525963"/>
          </a:xfrm>
        </p:spPr>
        <p:txBody>
          <a:bodyPr/>
          <a:lstStyle/>
          <a:p>
            <a:r>
              <a:rPr lang="ja-JP" altLang="en-US" dirty="0" smtClean="0"/>
              <a:t>ライセンスの条文，もしくは条文が記述されているファイルへの参照</a:t>
            </a:r>
            <a:endParaRPr lang="en-US" altLang="ja-JP" dirty="0" smtClean="0"/>
          </a:p>
          <a:p>
            <a:r>
              <a:rPr lang="ja-JP" altLang="en-US" dirty="0" smtClean="0"/>
              <a:t>ライセンス記述は１つのライセンスにつき１つとは限らない</a:t>
            </a:r>
            <a:endParaRPr lang="en-US" altLang="ja-JP" dirty="0" smtClean="0"/>
          </a:p>
          <a:p>
            <a:pPr lvl="1">
              <a:buNone/>
            </a:pPr>
            <a:r>
              <a:rPr lang="en-US" altLang="ja-JP" dirty="0" smtClean="0"/>
              <a:t>(</a:t>
            </a:r>
            <a:r>
              <a:rPr lang="ja-JP" altLang="en-US" dirty="0" smtClean="0"/>
              <a:t>例</a:t>
            </a:r>
            <a:r>
              <a:rPr lang="en-US" altLang="ja-JP" dirty="0" smtClean="0"/>
              <a:t>)</a:t>
            </a:r>
            <a:r>
              <a:rPr lang="ja-JP" altLang="en-US" dirty="0" smtClean="0"/>
              <a:t>修正</a:t>
            </a:r>
            <a:r>
              <a:rPr lang="en-US" altLang="ja-JP" dirty="0" smtClean="0"/>
              <a:t>BSD</a:t>
            </a:r>
            <a:r>
              <a:rPr lang="ja-JP" altLang="en-US" dirty="0" smtClean="0"/>
              <a:t>ライセンス</a:t>
            </a:r>
          </a:p>
          <a:p>
            <a:endParaRPr kumimoji="1" lang="ja-JP" altLang="en-US" dirty="0"/>
          </a:p>
        </p:txBody>
      </p:sp>
      <p:sp>
        <p:nvSpPr>
          <p:cNvPr id="4" name="日付プレースホルダ 3"/>
          <p:cNvSpPr>
            <a:spLocks noGrp="1"/>
          </p:cNvSpPr>
          <p:nvPr>
            <p:ph type="dt" sz="half" idx="2"/>
          </p:nvPr>
        </p:nvSpPr>
        <p:spPr>
          <a:xfrm>
            <a:off x="7308850" y="6596063"/>
            <a:ext cx="1439863" cy="261937"/>
          </a:xfrm>
          <a:prstGeom prst="rect">
            <a:avLst/>
          </a:prstGeom>
        </p:spPr>
        <p:txBody>
          <a:bodyPr/>
          <a:lstStyle/>
          <a:p>
            <a:pPr>
              <a:defRPr/>
            </a:pPr>
            <a:r>
              <a:rPr lang="en-US" altLang="ja-JP" smtClean="0"/>
              <a:t>2011/7/6-</a:t>
            </a:r>
            <a:r>
              <a:rPr lang="ja-JP" altLang="en-US" smtClean="0"/>
              <a:t>公聴会</a:t>
            </a:r>
            <a:endParaRPr lang="en-US" altLang="ja-JP"/>
          </a:p>
        </p:txBody>
      </p:sp>
      <p:sp>
        <p:nvSpPr>
          <p:cNvPr id="5" name="フッター プレースホルダ 4"/>
          <p:cNvSpPr>
            <a:spLocks noGrp="1"/>
          </p:cNvSpPr>
          <p:nvPr>
            <p:ph type="ftr" sz="quarter" idx="3"/>
          </p:nvPr>
        </p:nvSpPr>
        <p:spPr>
          <a:xfrm>
            <a:off x="1655763" y="6310313"/>
            <a:ext cx="5832475" cy="358775"/>
          </a:xfrm>
          <a:prstGeom prst="rect">
            <a:avLst/>
          </a:prstGeom>
        </p:spPr>
        <p:txBody>
          <a:bodyPr/>
          <a:lstStyle/>
          <a:p>
            <a:pPr>
              <a:defRPr/>
            </a:pPr>
            <a:r>
              <a:rPr lang="en-US" altLang="ja-JP" smtClean="0"/>
              <a:t>Yuki Manabe</a:t>
            </a:r>
            <a:endParaRPr lang="en-US" altLang="ja-JP"/>
          </a:p>
        </p:txBody>
      </p:sp>
      <p:sp>
        <p:nvSpPr>
          <p:cNvPr id="6" name="スライド番号プレースホルダ 5"/>
          <p:cNvSpPr>
            <a:spLocks noGrp="1"/>
          </p:cNvSpPr>
          <p:nvPr>
            <p:ph type="sldNum" sz="quarter" idx="4"/>
          </p:nvPr>
        </p:nvSpPr>
        <p:spPr>
          <a:xfrm>
            <a:off x="7597775" y="6308725"/>
            <a:ext cx="1150938" cy="288925"/>
          </a:xfrm>
          <a:prstGeom prst="rect">
            <a:avLst/>
          </a:prstGeom>
        </p:spPr>
        <p:txBody>
          <a:bodyPr/>
          <a:lstStyle/>
          <a:p>
            <a:pPr>
              <a:defRPr/>
            </a:pPr>
            <a:fld id="{1A12120D-5666-4A7A-A220-AA4F99CAD23A}" type="slidenum">
              <a:rPr lang="ja-JP" altLang="en-US" smtClean="0"/>
              <a:pPr>
                <a:defRPr/>
              </a:pPr>
              <a:t>70</a:t>
            </a:fld>
            <a:endParaRPr lang="en-US" altLang="ja-JP"/>
          </a:p>
        </p:txBody>
      </p:sp>
      <p:sp>
        <p:nvSpPr>
          <p:cNvPr id="9" name="正方形/長方形 8"/>
          <p:cNvSpPr/>
          <p:nvPr/>
        </p:nvSpPr>
        <p:spPr>
          <a:xfrm>
            <a:off x="779433" y="1986919"/>
            <a:ext cx="7743464" cy="4126373"/>
          </a:xfrm>
          <a:prstGeom prst="rect">
            <a:avLst/>
          </a:prstGeom>
          <a:solidFill>
            <a:srgbClr val="FFC000"/>
          </a:solidFill>
          <a:ln>
            <a:solidFill>
              <a:schemeClr val="tx2"/>
            </a:solidFill>
          </a:ln>
        </p:spPr>
        <p:style>
          <a:lnRef idx="1">
            <a:schemeClr val="accent1"/>
          </a:lnRef>
          <a:fillRef idx="0">
            <a:schemeClr val="accent1"/>
          </a:fillRef>
          <a:effectRef idx="0">
            <a:schemeClr val="accent1"/>
          </a:effectRef>
          <a:fontRef idx="minor">
            <a:schemeClr val="tx1"/>
          </a:fontRef>
        </p:style>
        <p:txBody>
          <a:bodyPr rtlCol="0" anchor="t"/>
          <a:lstStyle/>
          <a:p>
            <a:r>
              <a:rPr lang="en-US" altLang="ja-JP" sz="1600" dirty="0" smtClean="0"/>
              <a:t>Copyright (c) 2005, 2006 </a:t>
            </a:r>
            <a:r>
              <a:rPr lang="en-US" altLang="ja-JP" sz="1600" dirty="0" err="1" smtClean="0"/>
              <a:t>Taras</a:t>
            </a:r>
            <a:r>
              <a:rPr lang="en-US" altLang="ja-JP" sz="1600" dirty="0" smtClean="0"/>
              <a:t> </a:t>
            </a:r>
            <a:r>
              <a:rPr lang="en-US" altLang="ja-JP" sz="1600" dirty="0" err="1" smtClean="0"/>
              <a:t>Puchko</a:t>
            </a:r>
            <a:endParaRPr lang="en-US" altLang="ja-JP" sz="1600" dirty="0" smtClean="0"/>
          </a:p>
          <a:p>
            <a:r>
              <a:rPr lang="en-US" altLang="ja-JP" sz="1600" dirty="0" smtClean="0"/>
              <a:t> All rights reserved.</a:t>
            </a:r>
          </a:p>
          <a:p>
            <a:endParaRPr lang="en-US" altLang="ja-JP" sz="1600" dirty="0" smtClean="0"/>
          </a:p>
          <a:p>
            <a:r>
              <a:rPr lang="en-US" altLang="ja-JP" sz="1600" dirty="0" smtClean="0"/>
              <a:t> Redistribution and use in source and binary forms, with or without</a:t>
            </a:r>
          </a:p>
          <a:p>
            <a:r>
              <a:rPr lang="en-US" altLang="ja-JP" sz="1600" dirty="0" smtClean="0"/>
              <a:t> modification, are permitted provided that the following conditions</a:t>
            </a:r>
          </a:p>
          <a:p>
            <a:r>
              <a:rPr lang="en-US" altLang="ja-JP" sz="1600" dirty="0" smtClean="0"/>
              <a:t> are met:</a:t>
            </a:r>
          </a:p>
          <a:p>
            <a:r>
              <a:rPr lang="en-US" altLang="ja-JP" sz="1600" dirty="0" smtClean="0"/>
              <a:t> 1. Redistributions of source code must retain the above copyright</a:t>
            </a:r>
          </a:p>
          <a:p>
            <a:r>
              <a:rPr lang="en-US" altLang="ja-JP" sz="1600" dirty="0" smtClean="0"/>
              <a:t>    notice, this list of conditions and the following disclaimer.</a:t>
            </a:r>
          </a:p>
          <a:p>
            <a:r>
              <a:rPr lang="en-US" altLang="ja-JP" sz="1600" dirty="0" smtClean="0"/>
              <a:t> 2. Redistributions in binary form must reproduce the above copyright</a:t>
            </a:r>
          </a:p>
          <a:p>
            <a:r>
              <a:rPr lang="en-US" altLang="ja-JP" sz="1600" dirty="0" smtClean="0"/>
              <a:t>    notice, this list of conditions and the following disclaimer in the</a:t>
            </a:r>
          </a:p>
          <a:p>
            <a:r>
              <a:rPr lang="en-US" altLang="ja-JP" sz="1600" dirty="0" smtClean="0"/>
              <a:t>    documentation and/or other materials provided with the distribution.</a:t>
            </a:r>
          </a:p>
          <a:p>
            <a:r>
              <a:rPr lang="en-US" altLang="ja-JP" sz="1600" dirty="0" smtClean="0"/>
              <a:t> 3. Neither the name of the copyright holders nor the names of its</a:t>
            </a:r>
          </a:p>
          <a:p>
            <a:r>
              <a:rPr lang="en-US" altLang="ja-JP" sz="1600" dirty="0" smtClean="0"/>
              <a:t>    contributors may be used to endorse or promote products derived from</a:t>
            </a:r>
          </a:p>
          <a:p>
            <a:r>
              <a:rPr lang="en-US" altLang="ja-JP" sz="1600" dirty="0" smtClean="0"/>
              <a:t>    this software without specific prior written permission.</a:t>
            </a:r>
          </a:p>
          <a:p>
            <a:endParaRPr lang="en-US" altLang="ja-JP" sz="1600" dirty="0" smtClean="0"/>
          </a:p>
          <a:p>
            <a:r>
              <a:rPr kumimoji="1" lang="en-US" altLang="ja-JP" sz="1600" dirty="0" smtClean="0"/>
              <a:t>...</a:t>
            </a:r>
            <a:endParaRPr kumimoji="1" lang="ja-JP" altLang="en-US" dirty="0"/>
          </a:p>
        </p:txBody>
      </p:sp>
      <p:sp>
        <p:nvSpPr>
          <p:cNvPr id="7" name="テキスト ボックス 6"/>
          <p:cNvSpPr txBox="1"/>
          <p:nvPr/>
        </p:nvSpPr>
        <p:spPr>
          <a:xfrm>
            <a:off x="1157686" y="2499039"/>
            <a:ext cx="6875363" cy="2677656"/>
          </a:xfrm>
          <a:prstGeom prst="rect">
            <a:avLst/>
          </a:prstGeom>
          <a:solidFill>
            <a:srgbClr val="92D050"/>
          </a:solidFill>
          <a:ln>
            <a:solidFill>
              <a:schemeClr val="tx1"/>
            </a:solidFill>
          </a:ln>
        </p:spPr>
        <p:txBody>
          <a:bodyPr wrap="square" rtlCol="0">
            <a:spAutoFit/>
          </a:bodyPr>
          <a:lstStyle/>
          <a:p>
            <a:r>
              <a:rPr lang="en-US" altLang="ja-JP" sz="1600" dirty="0" smtClean="0"/>
              <a:t>/*</a:t>
            </a:r>
          </a:p>
          <a:p>
            <a:r>
              <a:rPr lang="en-US" altLang="ja-JP" sz="1600" dirty="0" smtClean="0"/>
              <a:t> * Copyright (c) 2003, the JUNG Project and the Regents of the University</a:t>
            </a:r>
          </a:p>
          <a:p>
            <a:r>
              <a:rPr lang="en-US" altLang="ja-JP" sz="1600" dirty="0" smtClean="0"/>
              <a:t> * of California</a:t>
            </a:r>
          </a:p>
          <a:p>
            <a:r>
              <a:rPr lang="en-US" altLang="ja-JP" sz="1600" dirty="0" smtClean="0"/>
              <a:t> * All rights reserved.</a:t>
            </a:r>
          </a:p>
          <a:p>
            <a:r>
              <a:rPr lang="en-US" altLang="ja-JP" sz="1600" dirty="0" smtClean="0"/>
              <a:t> *</a:t>
            </a:r>
          </a:p>
          <a:p>
            <a:r>
              <a:rPr lang="en-US" altLang="ja-JP" sz="1600" dirty="0" smtClean="0"/>
              <a:t> * This software is open-source under the BSD license; see either</a:t>
            </a:r>
          </a:p>
          <a:p>
            <a:r>
              <a:rPr lang="en-US" altLang="ja-JP" sz="1600" dirty="0" smtClean="0"/>
              <a:t> * "license.txt" or</a:t>
            </a:r>
          </a:p>
          <a:p>
            <a:r>
              <a:rPr lang="en-US" altLang="ja-JP" sz="1600" dirty="0" smtClean="0"/>
              <a:t> * http://jung.sourceforge.net/license.txt for a description.</a:t>
            </a:r>
          </a:p>
          <a:p>
            <a:r>
              <a:rPr lang="en-US" altLang="ja-JP" sz="1600" dirty="0" smtClean="0"/>
              <a:t> */</a:t>
            </a:r>
            <a:endParaRPr lang="en-US" altLang="ja-JP" dirty="0" smtClean="0"/>
          </a:p>
          <a:p>
            <a:endParaRPr kumimoji="1" lang="ja-JP" altLang="en-US" dirty="0"/>
          </a:p>
        </p:txBody>
      </p:sp>
    </p:spTree>
    <p:extLst>
      <p:ext uri="{BB962C8B-B14F-4D97-AF65-F5344CB8AC3E}">
        <p14:creationId xmlns:p14="http://schemas.microsoft.com/office/powerpoint/2010/main" val="256610645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7" grpId="0" animBg="1"/>
    </p:bldLst>
  </p:timing>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0" name="正方形/長方形 119"/>
          <p:cNvSpPr/>
          <p:nvPr/>
        </p:nvSpPr>
        <p:spPr>
          <a:xfrm>
            <a:off x="3472926" y="1560636"/>
            <a:ext cx="4814687" cy="84484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normAutofit fontScale="90000"/>
          </a:bodyPr>
          <a:lstStyle/>
          <a:p>
            <a:r>
              <a:rPr lang="en-US" altLang="ja-JP" dirty="0" smtClean="0"/>
              <a:t>Sentence-based license identification approach</a:t>
            </a:r>
            <a:endParaRPr kumimoji="1" lang="ja-JP" altLang="en-US" dirty="0"/>
          </a:p>
        </p:txBody>
      </p:sp>
      <p:sp>
        <p:nvSpPr>
          <p:cNvPr id="4" name="日付プレースホルダ 3"/>
          <p:cNvSpPr>
            <a:spLocks noGrp="1"/>
          </p:cNvSpPr>
          <p:nvPr>
            <p:ph type="dt" sz="half" idx="2"/>
          </p:nvPr>
        </p:nvSpPr>
        <p:spPr>
          <a:prstGeom prst="rect">
            <a:avLst/>
          </a:prstGeom>
        </p:spPr>
        <p:txBody>
          <a:bodyPr/>
          <a:lstStyle/>
          <a:p>
            <a:r>
              <a:rPr kumimoji="1" lang="en-US" altLang="ja-JP" smtClean="0"/>
              <a:t>2011/7/6-</a:t>
            </a:r>
            <a:r>
              <a:rPr kumimoji="1" lang="ja-JP" altLang="en-US" smtClean="0"/>
              <a:t>公聴会</a:t>
            </a:r>
            <a:endParaRPr kumimoji="1" lang="ja-JP" altLang="en-US"/>
          </a:p>
        </p:txBody>
      </p:sp>
      <p:sp>
        <p:nvSpPr>
          <p:cNvPr id="6" name="フッター プレースホルダ 5"/>
          <p:cNvSpPr>
            <a:spLocks noGrp="1"/>
          </p:cNvSpPr>
          <p:nvPr>
            <p:ph type="ftr" sz="quarter" idx="3"/>
          </p:nvPr>
        </p:nvSpPr>
        <p:spPr>
          <a:prstGeom prst="rect">
            <a:avLst/>
          </a:prstGeom>
        </p:spPr>
        <p:txBody>
          <a:bodyPr/>
          <a:lstStyle/>
          <a:p>
            <a:r>
              <a:rPr kumimoji="1" lang="en-US" altLang="ja-JP" smtClean="0"/>
              <a:t>Yuki Manabe</a:t>
            </a:r>
            <a:endParaRPr kumimoji="1" lang="ja-JP" altLang="en-US"/>
          </a:p>
        </p:txBody>
      </p:sp>
      <p:sp>
        <p:nvSpPr>
          <p:cNvPr id="5" name="スライド番号プレースホルダ 4"/>
          <p:cNvSpPr>
            <a:spLocks noGrp="1"/>
          </p:cNvSpPr>
          <p:nvPr>
            <p:ph type="sldNum" sz="quarter" idx="4"/>
          </p:nvPr>
        </p:nvSpPr>
        <p:spPr>
          <a:prstGeom prst="rect">
            <a:avLst/>
          </a:prstGeom>
        </p:spPr>
        <p:txBody>
          <a:bodyPr/>
          <a:lstStyle/>
          <a:p>
            <a:fld id="{D2D8002D-B5B0-4BAC-B1F6-782DDCCE6D9C}" type="slidenum">
              <a:rPr kumimoji="1" lang="ja-JP" altLang="en-US" smtClean="0"/>
              <a:pPr/>
              <a:t>71</a:t>
            </a:fld>
            <a:endParaRPr kumimoji="1" lang="ja-JP" altLang="en-US"/>
          </a:p>
        </p:txBody>
      </p:sp>
      <p:sp>
        <p:nvSpPr>
          <p:cNvPr id="7" name="正方形/長方形 6"/>
          <p:cNvSpPr/>
          <p:nvPr/>
        </p:nvSpPr>
        <p:spPr>
          <a:xfrm>
            <a:off x="179512" y="1883689"/>
            <a:ext cx="3132000" cy="399504"/>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2000" dirty="0" smtClean="0">
                <a:solidFill>
                  <a:schemeClr val="tx1"/>
                </a:solidFill>
              </a:rPr>
              <a:t>s</a:t>
            </a:r>
            <a:r>
              <a:rPr kumimoji="1" lang="en-US" altLang="ja-JP" sz="2000" dirty="0" smtClean="0">
                <a:solidFill>
                  <a:schemeClr val="tx1"/>
                </a:solidFill>
              </a:rPr>
              <a:t>ource </a:t>
            </a:r>
            <a:r>
              <a:rPr lang="en-US" altLang="ja-JP" sz="2000" dirty="0" smtClean="0">
                <a:solidFill>
                  <a:schemeClr val="tx1"/>
                </a:solidFill>
              </a:rPr>
              <a:t>f</a:t>
            </a:r>
            <a:r>
              <a:rPr kumimoji="1" lang="en-US" altLang="ja-JP" sz="2000" dirty="0" smtClean="0">
                <a:solidFill>
                  <a:schemeClr val="tx1"/>
                </a:solidFill>
              </a:rPr>
              <a:t>ile</a:t>
            </a:r>
            <a:endParaRPr kumimoji="1" lang="ja-JP" altLang="en-US" sz="2000" dirty="0">
              <a:solidFill>
                <a:schemeClr val="tx1"/>
              </a:solidFill>
            </a:endParaRPr>
          </a:p>
        </p:txBody>
      </p:sp>
      <p:sp>
        <p:nvSpPr>
          <p:cNvPr id="13" name="正方形/長方形 12"/>
          <p:cNvSpPr/>
          <p:nvPr/>
        </p:nvSpPr>
        <p:spPr>
          <a:xfrm>
            <a:off x="168504" y="6025238"/>
            <a:ext cx="3132000" cy="324000"/>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2000" dirty="0" smtClean="0">
                <a:solidFill>
                  <a:schemeClr val="tx1"/>
                </a:solidFill>
              </a:rPr>
              <a:t>license name</a:t>
            </a:r>
          </a:p>
        </p:txBody>
      </p:sp>
      <p:sp>
        <p:nvSpPr>
          <p:cNvPr id="14" name="角丸四角形 13"/>
          <p:cNvSpPr/>
          <p:nvPr/>
        </p:nvSpPr>
        <p:spPr>
          <a:xfrm>
            <a:off x="179512" y="2492323"/>
            <a:ext cx="3132000" cy="360000"/>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1. License Stmt. Extraction</a:t>
            </a:r>
            <a:endParaRPr kumimoji="1" lang="ja-JP" altLang="en-US" sz="2000" dirty="0">
              <a:solidFill>
                <a:schemeClr val="tx1"/>
              </a:solidFill>
            </a:endParaRPr>
          </a:p>
        </p:txBody>
      </p:sp>
      <p:sp>
        <p:nvSpPr>
          <p:cNvPr id="15" name="角丸四角形 14"/>
          <p:cNvSpPr/>
          <p:nvPr/>
        </p:nvSpPr>
        <p:spPr>
          <a:xfrm>
            <a:off x="179512" y="3072426"/>
            <a:ext cx="3132000" cy="360000"/>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2. Text Segmentation</a:t>
            </a:r>
            <a:endParaRPr kumimoji="1" lang="ja-JP" altLang="en-US" sz="2000" dirty="0">
              <a:solidFill>
                <a:schemeClr val="tx1"/>
              </a:solidFill>
            </a:endParaRPr>
          </a:p>
        </p:txBody>
      </p:sp>
      <p:sp>
        <p:nvSpPr>
          <p:cNvPr id="16" name="角丸四角形 15"/>
          <p:cNvSpPr/>
          <p:nvPr/>
        </p:nvSpPr>
        <p:spPr>
          <a:xfrm>
            <a:off x="179512" y="3648286"/>
            <a:ext cx="3132000" cy="360000"/>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3. Text normalization</a:t>
            </a:r>
            <a:endParaRPr kumimoji="1" lang="ja-JP" altLang="en-US" sz="2000" dirty="0">
              <a:solidFill>
                <a:schemeClr val="tx1"/>
              </a:solidFill>
            </a:endParaRPr>
          </a:p>
        </p:txBody>
      </p:sp>
      <p:sp>
        <p:nvSpPr>
          <p:cNvPr id="17" name="角丸四角形 16"/>
          <p:cNvSpPr/>
          <p:nvPr/>
        </p:nvSpPr>
        <p:spPr>
          <a:xfrm>
            <a:off x="168504" y="4206033"/>
            <a:ext cx="3132000" cy="360000"/>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4. Sentence Filtering</a:t>
            </a:r>
            <a:endParaRPr kumimoji="1" lang="ja-JP" altLang="en-US" sz="2000" dirty="0">
              <a:solidFill>
                <a:schemeClr val="tx1"/>
              </a:solidFill>
            </a:endParaRPr>
          </a:p>
        </p:txBody>
      </p:sp>
      <p:sp>
        <p:nvSpPr>
          <p:cNvPr id="18" name="角丸四角形 17"/>
          <p:cNvSpPr/>
          <p:nvPr/>
        </p:nvSpPr>
        <p:spPr>
          <a:xfrm>
            <a:off x="168504" y="4796867"/>
            <a:ext cx="3132000" cy="360000"/>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5. Sentence Token Matching</a:t>
            </a:r>
            <a:endParaRPr kumimoji="1" lang="ja-JP" altLang="en-US" sz="2000" dirty="0">
              <a:solidFill>
                <a:schemeClr val="tx1"/>
              </a:solidFill>
            </a:endParaRPr>
          </a:p>
        </p:txBody>
      </p:sp>
      <p:sp>
        <p:nvSpPr>
          <p:cNvPr id="19" name="角丸四角形 18"/>
          <p:cNvSpPr/>
          <p:nvPr/>
        </p:nvSpPr>
        <p:spPr>
          <a:xfrm>
            <a:off x="168504" y="5430165"/>
            <a:ext cx="3132000" cy="360000"/>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6. License Rule Matching</a:t>
            </a:r>
            <a:endParaRPr kumimoji="1" lang="ja-JP" altLang="en-US" sz="2000" dirty="0">
              <a:solidFill>
                <a:schemeClr val="tx1"/>
              </a:solidFill>
            </a:endParaRPr>
          </a:p>
        </p:txBody>
      </p:sp>
      <p:cxnSp>
        <p:nvCxnSpPr>
          <p:cNvPr id="49" name="直線矢印コネクタ 48"/>
          <p:cNvCxnSpPr>
            <a:stCxn id="7" idx="2"/>
            <a:endCxn id="14" idx="0"/>
          </p:cNvCxnSpPr>
          <p:nvPr/>
        </p:nvCxnSpPr>
        <p:spPr>
          <a:xfrm>
            <a:off x="1745512" y="2283193"/>
            <a:ext cx="0" cy="20913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1" name="直線矢印コネクタ 50"/>
          <p:cNvCxnSpPr>
            <a:stCxn id="14" idx="2"/>
            <a:endCxn id="15" idx="0"/>
          </p:cNvCxnSpPr>
          <p:nvPr/>
        </p:nvCxnSpPr>
        <p:spPr>
          <a:xfrm>
            <a:off x="1745512" y="2852323"/>
            <a:ext cx="0" cy="220103"/>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直線矢印コネクタ 54"/>
          <p:cNvCxnSpPr>
            <a:stCxn id="15" idx="2"/>
            <a:endCxn id="16" idx="0"/>
          </p:cNvCxnSpPr>
          <p:nvPr/>
        </p:nvCxnSpPr>
        <p:spPr>
          <a:xfrm>
            <a:off x="1745512" y="3432426"/>
            <a:ext cx="0" cy="21586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9" name="直線矢印コネクタ 58"/>
          <p:cNvCxnSpPr>
            <a:stCxn id="16" idx="2"/>
            <a:endCxn id="17" idx="0"/>
          </p:cNvCxnSpPr>
          <p:nvPr/>
        </p:nvCxnSpPr>
        <p:spPr>
          <a:xfrm flipH="1">
            <a:off x="1734504" y="4008286"/>
            <a:ext cx="11008" cy="19774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3" name="直線矢印コネクタ 62"/>
          <p:cNvCxnSpPr>
            <a:stCxn id="17" idx="2"/>
            <a:endCxn id="18" idx="0"/>
          </p:cNvCxnSpPr>
          <p:nvPr/>
        </p:nvCxnSpPr>
        <p:spPr>
          <a:xfrm>
            <a:off x="1734504" y="4566033"/>
            <a:ext cx="0" cy="23083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8" name="直線矢印コネクタ 67"/>
          <p:cNvCxnSpPr>
            <a:stCxn id="18" idx="2"/>
            <a:endCxn id="19" idx="0"/>
          </p:cNvCxnSpPr>
          <p:nvPr/>
        </p:nvCxnSpPr>
        <p:spPr>
          <a:xfrm>
            <a:off x="1734504" y="5156867"/>
            <a:ext cx="0" cy="27329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2" name="直線矢印コネクタ 71"/>
          <p:cNvCxnSpPr>
            <a:stCxn id="19" idx="2"/>
            <a:endCxn id="13" idx="0"/>
          </p:cNvCxnSpPr>
          <p:nvPr/>
        </p:nvCxnSpPr>
        <p:spPr>
          <a:xfrm>
            <a:off x="1734504" y="5790165"/>
            <a:ext cx="0" cy="235073"/>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a:stCxn id="3" idx="2"/>
            <a:endCxn id="16" idx="3"/>
          </p:cNvCxnSpPr>
          <p:nvPr/>
        </p:nvCxnSpPr>
        <p:spPr>
          <a:xfrm flipH="1">
            <a:off x="3311512" y="3253526"/>
            <a:ext cx="468630" cy="57476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6" name="直線矢印コネクタ 75"/>
          <p:cNvCxnSpPr>
            <a:stCxn id="10" idx="2"/>
            <a:endCxn id="17" idx="3"/>
          </p:cNvCxnSpPr>
          <p:nvPr/>
        </p:nvCxnSpPr>
        <p:spPr>
          <a:xfrm flipH="1">
            <a:off x="3300504" y="4215090"/>
            <a:ext cx="474194" cy="170943"/>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8" name="直線矢印コネクタ 77"/>
          <p:cNvCxnSpPr>
            <a:stCxn id="25" idx="2"/>
            <a:endCxn id="18" idx="3"/>
          </p:cNvCxnSpPr>
          <p:nvPr/>
        </p:nvCxnSpPr>
        <p:spPr>
          <a:xfrm flipH="1" flipV="1">
            <a:off x="3300504" y="4976867"/>
            <a:ext cx="452895" cy="14560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a:stCxn id="36" idx="2"/>
            <a:endCxn id="19" idx="3"/>
          </p:cNvCxnSpPr>
          <p:nvPr/>
        </p:nvCxnSpPr>
        <p:spPr>
          <a:xfrm flipH="1" flipV="1">
            <a:off x="3300504" y="5610165"/>
            <a:ext cx="452895" cy="369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3" name="テキスト ボックス 112"/>
          <p:cNvSpPr txBox="1"/>
          <p:nvPr/>
        </p:nvSpPr>
        <p:spPr>
          <a:xfrm>
            <a:off x="3544935" y="1560636"/>
            <a:ext cx="864019" cy="369332"/>
          </a:xfrm>
          <a:prstGeom prst="rect">
            <a:avLst/>
          </a:prstGeom>
          <a:noFill/>
        </p:spPr>
        <p:txBody>
          <a:bodyPr wrap="none" rtlCol="0">
            <a:spAutoFit/>
          </a:bodyPr>
          <a:lstStyle/>
          <a:p>
            <a:r>
              <a:rPr kumimoji="1" lang="en-US" altLang="ja-JP" dirty="0" smtClean="0"/>
              <a:t>Legend</a:t>
            </a:r>
            <a:endParaRPr kumimoji="1" lang="ja-JP" altLang="en-US" dirty="0"/>
          </a:p>
        </p:txBody>
      </p:sp>
      <p:sp>
        <p:nvSpPr>
          <p:cNvPr id="114" name="角丸四角形 113"/>
          <p:cNvSpPr/>
          <p:nvPr/>
        </p:nvSpPr>
        <p:spPr>
          <a:xfrm>
            <a:off x="3544935" y="1992684"/>
            <a:ext cx="576064" cy="288032"/>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 name="テキスト ボックス 114"/>
          <p:cNvSpPr txBox="1"/>
          <p:nvPr/>
        </p:nvSpPr>
        <p:spPr>
          <a:xfrm>
            <a:off x="4193007" y="1920676"/>
            <a:ext cx="894284" cy="369332"/>
          </a:xfrm>
          <a:prstGeom prst="rect">
            <a:avLst/>
          </a:prstGeom>
          <a:noFill/>
        </p:spPr>
        <p:txBody>
          <a:bodyPr wrap="none" rtlCol="0">
            <a:spAutoFit/>
          </a:bodyPr>
          <a:lstStyle/>
          <a:p>
            <a:r>
              <a:rPr kumimoji="1" lang="en-US" altLang="ja-JP" dirty="0" smtClean="0"/>
              <a:t>Process</a:t>
            </a:r>
            <a:endParaRPr kumimoji="1" lang="ja-JP" altLang="en-US" dirty="0"/>
          </a:p>
        </p:txBody>
      </p:sp>
      <p:sp>
        <p:nvSpPr>
          <p:cNvPr id="116" name="正方形/長方形 115"/>
          <p:cNvSpPr/>
          <p:nvPr/>
        </p:nvSpPr>
        <p:spPr>
          <a:xfrm>
            <a:off x="5129111" y="1992684"/>
            <a:ext cx="576064" cy="2880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テキスト ボックス 116"/>
          <p:cNvSpPr txBox="1"/>
          <p:nvPr/>
        </p:nvSpPr>
        <p:spPr>
          <a:xfrm>
            <a:off x="5777183" y="1920676"/>
            <a:ext cx="620554" cy="369332"/>
          </a:xfrm>
          <a:prstGeom prst="rect">
            <a:avLst/>
          </a:prstGeom>
          <a:noFill/>
        </p:spPr>
        <p:txBody>
          <a:bodyPr wrap="none" rtlCol="0">
            <a:spAutoFit/>
          </a:bodyPr>
          <a:lstStyle/>
          <a:p>
            <a:r>
              <a:rPr kumimoji="1" lang="en-US" altLang="ja-JP" dirty="0" smtClean="0"/>
              <a:t>Data</a:t>
            </a:r>
            <a:endParaRPr kumimoji="1" lang="ja-JP" altLang="en-US" dirty="0"/>
          </a:p>
        </p:txBody>
      </p:sp>
      <p:sp>
        <p:nvSpPr>
          <p:cNvPr id="119" name="テキスト ボックス 118"/>
          <p:cNvSpPr txBox="1"/>
          <p:nvPr/>
        </p:nvSpPr>
        <p:spPr>
          <a:xfrm>
            <a:off x="7045848" y="1782241"/>
            <a:ext cx="1368152" cy="646331"/>
          </a:xfrm>
          <a:prstGeom prst="rect">
            <a:avLst/>
          </a:prstGeom>
          <a:noFill/>
        </p:spPr>
        <p:txBody>
          <a:bodyPr wrap="square" rtlCol="0">
            <a:spAutoFit/>
          </a:bodyPr>
          <a:lstStyle/>
          <a:p>
            <a:r>
              <a:rPr kumimoji="1" lang="en-US" altLang="ja-JP" dirty="0" smtClean="0"/>
              <a:t>Knowledge Base</a:t>
            </a:r>
            <a:endParaRPr kumimoji="1" lang="ja-JP" altLang="en-US" dirty="0"/>
          </a:p>
        </p:txBody>
      </p:sp>
      <p:sp>
        <p:nvSpPr>
          <p:cNvPr id="3" name="円柱 2"/>
          <p:cNvSpPr/>
          <p:nvPr/>
        </p:nvSpPr>
        <p:spPr>
          <a:xfrm>
            <a:off x="3780142" y="2858766"/>
            <a:ext cx="2905626" cy="789519"/>
          </a:xfrm>
          <a:prstGeom prst="can">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equiv. phrases</a:t>
            </a:r>
          </a:p>
          <a:p>
            <a:pPr algn="ctr"/>
            <a:r>
              <a:rPr lang="en-US" altLang="ja-JP" dirty="0">
                <a:solidFill>
                  <a:schemeClr val="tx1"/>
                </a:solidFill>
              </a:rPr>
              <a:t>(12</a:t>
            </a:r>
            <a:r>
              <a:rPr lang="en-US" altLang="ja-JP" dirty="0" smtClean="0">
                <a:solidFill>
                  <a:schemeClr val="tx1"/>
                </a:solidFill>
              </a:rPr>
              <a:t>)</a:t>
            </a:r>
            <a:endParaRPr lang="ja-JP" altLang="en-US" dirty="0">
              <a:solidFill>
                <a:schemeClr val="tx1"/>
              </a:solidFill>
            </a:endParaRPr>
          </a:p>
        </p:txBody>
      </p:sp>
      <p:sp>
        <p:nvSpPr>
          <p:cNvPr id="10" name="円柱 9"/>
          <p:cNvSpPr/>
          <p:nvPr/>
        </p:nvSpPr>
        <p:spPr>
          <a:xfrm>
            <a:off x="3774698" y="3828286"/>
            <a:ext cx="2905627" cy="773607"/>
          </a:xfrm>
          <a:prstGeom prst="can">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filtering keywords</a:t>
            </a:r>
          </a:p>
          <a:p>
            <a:pPr algn="ctr"/>
            <a:r>
              <a:rPr lang="en-US" altLang="ja-JP" dirty="0">
                <a:solidFill>
                  <a:schemeClr val="tx1"/>
                </a:solidFill>
              </a:rPr>
              <a:t>(82)</a:t>
            </a:r>
          </a:p>
        </p:txBody>
      </p:sp>
      <p:sp>
        <p:nvSpPr>
          <p:cNvPr id="25" name="円柱 24"/>
          <p:cNvSpPr/>
          <p:nvPr/>
        </p:nvSpPr>
        <p:spPr>
          <a:xfrm>
            <a:off x="3753399" y="4747436"/>
            <a:ext cx="2911071" cy="750065"/>
          </a:xfrm>
          <a:prstGeom prst="can">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sentence-token expressions</a:t>
            </a:r>
          </a:p>
          <a:p>
            <a:pPr algn="ctr"/>
            <a:r>
              <a:rPr lang="en-US" altLang="ja-JP" dirty="0">
                <a:solidFill>
                  <a:schemeClr val="tx1"/>
                </a:solidFill>
              </a:rPr>
              <a:t>(427)</a:t>
            </a:r>
          </a:p>
        </p:txBody>
      </p:sp>
      <p:sp>
        <p:nvSpPr>
          <p:cNvPr id="36" name="円柱 35"/>
          <p:cNvSpPr/>
          <p:nvPr/>
        </p:nvSpPr>
        <p:spPr>
          <a:xfrm>
            <a:off x="3753399" y="5610165"/>
            <a:ext cx="2911071" cy="739073"/>
          </a:xfrm>
          <a:prstGeom prst="can">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rules</a:t>
            </a:r>
          </a:p>
          <a:p>
            <a:pPr algn="ctr"/>
            <a:r>
              <a:rPr lang="en-US" altLang="ja-JP" dirty="0">
                <a:solidFill>
                  <a:schemeClr val="tx1"/>
                </a:solidFill>
              </a:rPr>
              <a:t>(126 for 112 license)</a:t>
            </a:r>
          </a:p>
        </p:txBody>
      </p:sp>
      <p:sp>
        <p:nvSpPr>
          <p:cNvPr id="57" name="円柱 56"/>
          <p:cNvSpPr/>
          <p:nvPr/>
        </p:nvSpPr>
        <p:spPr>
          <a:xfrm>
            <a:off x="6465552" y="1924243"/>
            <a:ext cx="440431" cy="394760"/>
          </a:xfrm>
          <a:prstGeom prst="can">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chemeClr val="tx1"/>
              </a:solidFill>
            </a:endParaRPr>
          </a:p>
        </p:txBody>
      </p:sp>
      <p:sp>
        <p:nvSpPr>
          <p:cNvPr id="8" name="四角形吹き出し 7"/>
          <p:cNvSpPr/>
          <p:nvPr/>
        </p:nvSpPr>
        <p:spPr>
          <a:xfrm>
            <a:off x="6804248" y="2962374"/>
            <a:ext cx="2232247" cy="1144785"/>
          </a:xfrm>
          <a:prstGeom prst="wedgeRectCallout">
            <a:avLst>
              <a:gd name="adj1" fmla="val -56524"/>
              <a:gd name="adj2" fmla="val 130604"/>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err="1" smtClean="0">
                <a:solidFill>
                  <a:schemeClr val="tx1"/>
                </a:solidFill>
              </a:rPr>
              <a:t>BSDcondSource</a:t>
            </a:r>
            <a:r>
              <a:rPr lang="ja-JP" altLang="en-US" dirty="0" smtClean="0">
                <a:solidFill>
                  <a:schemeClr val="tx1"/>
                </a:solidFill>
              </a:rPr>
              <a:t>：</a:t>
            </a:r>
            <a:r>
              <a:rPr lang="en-US" altLang="ja-JP" dirty="0" smtClean="0">
                <a:solidFill>
                  <a:schemeClr val="tx1"/>
                </a:solidFill>
              </a:rPr>
              <a:t> Redistributions? of source code must retain the (above )?...</a:t>
            </a:r>
          </a:p>
        </p:txBody>
      </p:sp>
      <p:sp>
        <p:nvSpPr>
          <p:cNvPr id="9" name="四角形吹き出し 8"/>
          <p:cNvSpPr/>
          <p:nvPr/>
        </p:nvSpPr>
        <p:spPr>
          <a:xfrm>
            <a:off x="6905983" y="4931132"/>
            <a:ext cx="2058505" cy="1094106"/>
          </a:xfrm>
          <a:prstGeom prst="wedgeRectCallout">
            <a:avLst>
              <a:gd name="adj1" fmla="val -61980"/>
              <a:gd name="adj2" fmla="val 57142"/>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BSD2</a:t>
            </a:r>
            <a:r>
              <a:rPr lang="ja-JP" altLang="en-US" dirty="0">
                <a:solidFill>
                  <a:schemeClr val="tx1"/>
                </a:solidFill>
              </a:rPr>
              <a:t>：</a:t>
            </a:r>
            <a:r>
              <a:rPr lang="en-US" altLang="ja-JP" dirty="0" err="1">
                <a:solidFill>
                  <a:schemeClr val="tx1"/>
                </a:solidFill>
              </a:rPr>
              <a:t>BSDPre</a:t>
            </a:r>
            <a:r>
              <a:rPr lang="en-US" altLang="ja-JP" dirty="0">
                <a:solidFill>
                  <a:schemeClr val="tx1"/>
                </a:solidFill>
              </a:rPr>
              <a:t>, </a:t>
            </a:r>
            <a:r>
              <a:rPr lang="en-US" altLang="ja-JP" dirty="0" err="1">
                <a:solidFill>
                  <a:schemeClr val="tx1"/>
                </a:solidFill>
              </a:rPr>
              <a:t>BSDcondSource</a:t>
            </a:r>
            <a:r>
              <a:rPr lang="en-US" altLang="ja-JP" dirty="0">
                <a:solidFill>
                  <a:schemeClr val="tx1"/>
                </a:solidFill>
              </a:rPr>
              <a:t>, </a:t>
            </a:r>
            <a:r>
              <a:rPr lang="en-US" altLang="ja-JP" dirty="0" err="1">
                <a:solidFill>
                  <a:schemeClr val="tx1"/>
                </a:solidFill>
              </a:rPr>
              <a:t>BSDcondBinary</a:t>
            </a:r>
            <a:r>
              <a:rPr lang="en-US" altLang="ja-JP" dirty="0">
                <a:solidFill>
                  <a:schemeClr val="tx1"/>
                </a:solidFill>
              </a:rPr>
              <a:t>, </a:t>
            </a:r>
            <a:r>
              <a:rPr lang="en-US" altLang="ja-JP" dirty="0" err="1">
                <a:solidFill>
                  <a:schemeClr val="tx1"/>
                </a:solidFill>
              </a:rPr>
              <a:t>BSDasIs</a:t>
            </a:r>
            <a:r>
              <a:rPr lang="en-US" altLang="ja-JP" dirty="0">
                <a:solidFill>
                  <a:schemeClr val="tx1"/>
                </a:solidFill>
              </a:rPr>
              <a:t>, </a:t>
            </a:r>
            <a:r>
              <a:rPr lang="en-US" altLang="ja-JP" dirty="0" err="1" smtClean="0">
                <a:solidFill>
                  <a:schemeClr val="tx1"/>
                </a:solidFill>
              </a:rPr>
              <a:t>BSDWarr</a:t>
            </a:r>
            <a:endParaRPr kumimoji="1" lang="ja-JP" altLang="en-US" dirty="0"/>
          </a:p>
        </p:txBody>
      </p:sp>
    </p:spTree>
    <p:extLst>
      <p:ext uri="{BB962C8B-B14F-4D97-AF65-F5344CB8AC3E}">
        <p14:creationId xmlns:p14="http://schemas.microsoft.com/office/powerpoint/2010/main" val="30408231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閾値決定方法</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ja-JP" altLang="en-US" dirty="0"/>
              <a:t>学習用ソフトウェア</a:t>
            </a:r>
            <a:r>
              <a:rPr lang="ja-JP" altLang="en-US" dirty="0" smtClean="0"/>
              <a:t>集合の各組について，再利用が行われているか判定する</a:t>
            </a:r>
            <a:endParaRPr lang="en-US" altLang="ja-JP" dirty="0" smtClean="0"/>
          </a:p>
          <a:p>
            <a:pPr lvl="1"/>
            <a:r>
              <a:rPr kumimoji="1" lang="ja-JP" altLang="en-US" dirty="0"/>
              <a:t>機械的</a:t>
            </a:r>
            <a:r>
              <a:rPr kumimoji="1" lang="ja-JP" altLang="en-US" dirty="0" smtClean="0"/>
              <a:t>に行えないため，人手で行う</a:t>
            </a:r>
            <a:endParaRPr kumimoji="1" lang="en-US" altLang="ja-JP" dirty="0" smtClean="0"/>
          </a:p>
          <a:p>
            <a:r>
              <a:rPr kumimoji="1" lang="ja-JP" altLang="en-US" dirty="0" smtClean="0"/>
              <a:t>再利用が行われている組を再利用が行われている場合の正解集合，行われていない組を再利用が行われていない場合の正解集合に分別する</a:t>
            </a:r>
            <a:endParaRPr kumimoji="1" lang="en-US" altLang="ja-JP" dirty="0" smtClean="0"/>
          </a:p>
          <a:p>
            <a:r>
              <a:rPr kumimoji="1" lang="ja-JP" altLang="en-US" dirty="0" smtClean="0"/>
              <a:t>学習用ソフトウェア集合の各組について，コードクローンメトリクスの値を算出する</a:t>
            </a:r>
            <a:endParaRPr kumimoji="1" lang="en-US" altLang="ja-JP" dirty="0" smtClean="0"/>
          </a:p>
          <a:p>
            <a:r>
              <a:rPr kumimoji="1" lang="ja-JP" altLang="en-US" dirty="0" smtClean="0"/>
              <a:t>閾値を超えているソフトウェアの組が再利用が行われている組だとし，各閾値ごとに適合率を算出する</a:t>
            </a:r>
            <a:endParaRPr kumimoji="1" lang="en-US" altLang="ja-JP" dirty="0" smtClean="0"/>
          </a:p>
          <a:p>
            <a:r>
              <a:rPr lang="ja-JP" altLang="en-US" dirty="0" smtClean="0"/>
              <a:t>最初に適合率が１になる閾値を求める閾値とする</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72</a:t>
            </a:fld>
            <a:endParaRPr kumimoji="1" lang="ja-JP" altLang="en-US"/>
          </a:p>
        </p:txBody>
      </p:sp>
    </p:spTree>
    <p:extLst>
      <p:ext uri="{BB962C8B-B14F-4D97-AF65-F5344CB8AC3E}">
        <p14:creationId xmlns:p14="http://schemas.microsoft.com/office/powerpoint/2010/main" val="326664848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閾値決定方法</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lang="ja-JP" altLang="en-US" dirty="0"/>
              <a:t>学習用ソフトウェア</a:t>
            </a:r>
            <a:r>
              <a:rPr lang="ja-JP" altLang="en-US" dirty="0" smtClean="0"/>
              <a:t>集合の各組について，再利用が行われているか判定し，</a:t>
            </a:r>
            <a:r>
              <a:rPr lang="ja-JP" altLang="en-US" dirty="0"/>
              <a:t>再利用が行われている場合の正解集合と</a:t>
            </a:r>
            <a:r>
              <a:rPr lang="ja-JP" altLang="en-US" dirty="0" smtClean="0"/>
              <a:t>する</a:t>
            </a:r>
            <a:endParaRPr lang="en-US" altLang="ja-JP" dirty="0" smtClean="0"/>
          </a:p>
          <a:p>
            <a:pPr lvl="1"/>
            <a:r>
              <a:rPr kumimoji="1" lang="ja-JP" altLang="en-US" dirty="0" smtClean="0"/>
              <a:t>機械的に行えないため，人手で行う</a:t>
            </a:r>
            <a:endParaRPr kumimoji="1" lang="en-US" altLang="ja-JP" dirty="0" smtClean="0"/>
          </a:p>
          <a:p>
            <a:r>
              <a:rPr kumimoji="1" lang="ja-JP" altLang="en-US" dirty="0" smtClean="0"/>
              <a:t>再利用が行われている組を学習用ソフトウェア集合の各組について，コードクローンメトリクスの値を算出する</a:t>
            </a:r>
            <a:endParaRPr kumimoji="1" lang="en-US" altLang="ja-JP" dirty="0" smtClean="0"/>
          </a:p>
          <a:p>
            <a:r>
              <a:rPr kumimoji="1" lang="ja-JP" altLang="en-US" dirty="0" smtClean="0"/>
              <a:t>閾値を超えているソフトウェアの組が再利用が行われている組だとし，各閾値ごとに適合率を算出する</a:t>
            </a:r>
            <a:endParaRPr kumimoji="1" lang="en-US" altLang="ja-JP" dirty="0" smtClean="0"/>
          </a:p>
          <a:p>
            <a:r>
              <a:rPr lang="ja-JP" altLang="en-US" dirty="0" smtClean="0"/>
              <a:t>最初に適合率が１になる閾値を求める閾値とする</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73</a:t>
            </a:fld>
            <a:endParaRPr kumimoji="1" lang="ja-JP" altLang="en-US"/>
          </a:p>
        </p:txBody>
      </p:sp>
    </p:spTree>
    <p:extLst>
      <p:ext uri="{BB962C8B-B14F-4D97-AF65-F5344CB8AC3E}">
        <p14:creationId xmlns:p14="http://schemas.microsoft.com/office/powerpoint/2010/main" val="143652143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閾値決定方法</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lang="ja-JP" altLang="en-US" dirty="0"/>
              <a:t>学習用ソフトウェア</a:t>
            </a:r>
            <a:r>
              <a:rPr lang="ja-JP" altLang="en-US" dirty="0" smtClean="0"/>
              <a:t>集合の各組について，再利用が行われていない組を判定し，</a:t>
            </a:r>
            <a:r>
              <a:rPr lang="ja-JP" altLang="en-US" dirty="0"/>
              <a:t>再利用が</a:t>
            </a:r>
            <a:r>
              <a:rPr lang="ja-JP" altLang="en-US" dirty="0" smtClean="0"/>
              <a:t>行われていない場合</a:t>
            </a:r>
            <a:r>
              <a:rPr lang="ja-JP" altLang="en-US" dirty="0"/>
              <a:t>の正解集合と</a:t>
            </a:r>
            <a:r>
              <a:rPr lang="ja-JP" altLang="en-US" dirty="0" smtClean="0"/>
              <a:t>する</a:t>
            </a:r>
            <a:endParaRPr lang="en-US" altLang="ja-JP" dirty="0" smtClean="0"/>
          </a:p>
          <a:p>
            <a:pPr lvl="1"/>
            <a:r>
              <a:rPr kumimoji="1" lang="ja-JP" altLang="en-US" dirty="0" smtClean="0"/>
              <a:t>機械的に行えないため，人手で行う</a:t>
            </a:r>
            <a:endParaRPr kumimoji="1" lang="en-US" altLang="ja-JP" dirty="0" smtClean="0"/>
          </a:p>
          <a:p>
            <a:r>
              <a:rPr kumimoji="1" lang="ja-JP" altLang="en-US" dirty="0" smtClean="0"/>
              <a:t>再利用が行われていない組を学習用ソフトウェア集合の各組について，コードクローンメトリクスの値を算出する</a:t>
            </a:r>
            <a:endParaRPr kumimoji="1" lang="en-US" altLang="ja-JP" dirty="0" smtClean="0"/>
          </a:p>
          <a:p>
            <a:r>
              <a:rPr kumimoji="1" lang="ja-JP" altLang="en-US" dirty="0" smtClean="0"/>
              <a:t>閾値を下回るソフトウェアの組が再利用が行われている組だとし，各閾値ごとに適合率を算出する</a:t>
            </a:r>
            <a:endParaRPr kumimoji="1" lang="en-US" altLang="ja-JP" dirty="0" smtClean="0"/>
          </a:p>
          <a:p>
            <a:r>
              <a:rPr lang="ja-JP" altLang="en-US" dirty="0" smtClean="0"/>
              <a:t>最初に適合率が１になる閾値を求める閾値とする</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74</a:t>
            </a:fld>
            <a:endParaRPr kumimoji="1" lang="ja-JP" altLang="en-US"/>
          </a:p>
        </p:txBody>
      </p:sp>
    </p:spTree>
    <p:extLst>
      <p:ext uri="{BB962C8B-B14F-4D97-AF65-F5344CB8AC3E}">
        <p14:creationId xmlns:p14="http://schemas.microsoft.com/office/powerpoint/2010/main" val="296898781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ライセンス違反検出問題</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75</a:t>
            </a:fld>
            <a:endParaRPr kumimoji="1" lang="ja-JP" altLang="en-US"/>
          </a:p>
        </p:txBody>
      </p:sp>
      <p:sp>
        <p:nvSpPr>
          <p:cNvPr id="7" name="直方体 6"/>
          <p:cNvSpPr/>
          <p:nvPr/>
        </p:nvSpPr>
        <p:spPr>
          <a:xfrm>
            <a:off x="1475656" y="3279187"/>
            <a:ext cx="701231" cy="720080"/>
          </a:xfrm>
          <a:prstGeom prst="cub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直方体 8"/>
          <p:cNvSpPr/>
          <p:nvPr/>
        </p:nvSpPr>
        <p:spPr>
          <a:xfrm>
            <a:off x="1475655" y="4067882"/>
            <a:ext cx="701231" cy="720080"/>
          </a:xfrm>
          <a:prstGeom prst="cub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直方体 10"/>
          <p:cNvSpPr/>
          <p:nvPr/>
        </p:nvSpPr>
        <p:spPr>
          <a:xfrm>
            <a:off x="1475658" y="5109135"/>
            <a:ext cx="701231" cy="720080"/>
          </a:xfrm>
          <a:prstGeom prst="cub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直方体 11"/>
          <p:cNvSpPr/>
          <p:nvPr/>
        </p:nvSpPr>
        <p:spPr>
          <a:xfrm>
            <a:off x="1475658" y="5870792"/>
            <a:ext cx="701231" cy="720080"/>
          </a:xfrm>
          <a:prstGeom prst="cub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メモ 15"/>
          <p:cNvSpPr/>
          <p:nvPr/>
        </p:nvSpPr>
        <p:spPr>
          <a:xfrm>
            <a:off x="4204351" y="6121214"/>
            <a:ext cx="441192" cy="58482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角丸四角形 16"/>
          <p:cNvSpPr/>
          <p:nvPr/>
        </p:nvSpPr>
        <p:spPr>
          <a:xfrm>
            <a:off x="6425361" y="3369664"/>
            <a:ext cx="1417651" cy="539125"/>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GPL</a:t>
            </a:r>
            <a:endParaRPr kumimoji="1" lang="ja-JP" altLang="en-US" dirty="0">
              <a:solidFill>
                <a:schemeClr val="tx1"/>
              </a:solidFill>
            </a:endParaRPr>
          </a:p>
        </p:txBody>
      </p:sp>
      <p:sp>
        <p:nvSpPr>
          <p:cNvPr id="18" name="角丸四角形 17"/>
          <p:cNvSpPr/>
          <p:nvPr/>
        </p:nvSpPr>
        <p:spPr>
          <a:xfrm>
            <a:off x="6443541" y="3980732"/>
            <a:ext cx="1440160" cy="539125"/>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LGPL</a:t>
            </a:r>
            <a:endParaRPr kumimoji="1" lang="ja-JP" altLang="en-US" dirty="0">
              <a:solidFill>
                <a:schemeClr val="tx1"/>
              </a:solidFill>
            </a:endParaRPr>
          </a:p>
        </p:txBody>
      </p:sp>
      <p:sp>
        <p:nvSpPr>
          <p:cNvPr id="19" name="角丸四角形 18"/>
          <p:cNvSpPr/>
          <p:nvPr/>
        </p:nvSpPr>
        <p:spPr>
          <a:xfrm>
            <a:off x="6443541" y="4570010"/>
            <a:ext cx="1412594" cy="539125"/>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EPL</a:t>
            </a:r>
            <a:endParaRPr kumimoji="1" lang="ja-JP" altLang="en-US" dirty="0">
              <a:solidFill>
                <a:schemeClr val="tx1"/>
              </a:solidFill>
            </a:endParaRPr>
          </a:p>
        </p:txBody>
      </p:sp>
      <p:sp>
        <p:nvSpPr>
          <p:cNvPr id="20" name="角丸四角形 19"/>
          <p:cNvSpPr/>
          <p:nvPr/>
        </p:nvSpPr>
        <p:spPr>
          <a:xfrm>
            <a:off x="6443541" y="5163607"/>
            <a:ext cx="1441922" cy="539125"/>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BSD3</a:t>
            </a:r>
            <a:endParaRPr kumimoji="1" lang="ja-JP" altLang="en-US" dirty="0">
              <a:solidFill>
                <a:schemeClr val="tx1"/>
              </a:solidFill>
            </a:endParaRPr>
          </a:p>
        </p:txBody>
      </p:sp>
      <p:sp>
        <p:nvSpPr>
          <p:cNvPr id="21" name="角丸四角形 20"/>
          <p:cNvSpPr/>
          <p:nvPr/>
        </p:nvSpPr>
        <p:spPr>
          <a:xfrm>
            <a:off x="6430419" y="6054003"/>
            <a:ext cx="1435103" cy="576064"/>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UNKNOWN</a:t>
            </a:r>
            <a:endParaRPr kumimoji="1" lang="ja-JP" altLang="en-US" dirty="0">
              <a:solidFill>
                <a:schemeClr val="tx1"/>
              </a:solidFill>
            </a:endParaRPr>
          </a:p>
        </p:txBody>
      </p:sp>
      <p:cxnSp>
        <p:nvCxnSpPr>
          <p:cNvPr id="23" name="直線矢印コネクタ 22"/>
          <p:cNvCxnSpPr>
            <a:stCxn id="9" idx="5"/>
            <a:endCxn id="40" idx="1"/>
          </p:cNvCxnSpPr>
          <p:nvPr/>
        </p:nvCxnSpPr>
        <p:spPr>
          <a:xfrm flipV="1">
            <a:off x="2176886" y="4153907"/>
            <a:ext cx="2027465" cy="186361"/>
          </a:xfrm>
          <a:prstGeom prst="straightConnector1">
            <a:avLst/>
          </a:prstGeom>
          <a:ln w="28575">
            <a:solidFill>
              <a:schemeClr val="tx1"/>
            </a:solidFill>
            <a:prstDash val="lgDash"/>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11" idx="5"/>
            <a:endCxn id="37" idx="1"/>
          </p:cNvCxnSpPr>
          <p:nvPr/>
        </p:nvCxnSpPr>
        <p:spPr>
          <a:xfrm>
            <a:off x="2176889" y="5381521"/>
            <a:ext cx="2018318" cy="380068"/>
          </a:xfrm>
          <a:prstGeom prst="straightConnector1">
            <a:avLst/>
          </a:prstGeom>
          <a:ln w="28575">
            <a:solidFill>
              <a:schemeClr val="tx1"/>
            </a:solidFill>
            <a:prstDash val="lgDash"/>
            <a:tailEnd type="arrow"/>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a:stCxn id="41" idx="3"/>
            <a:endCxn id="17" idx="1"/>
          </p:cNvCxnSpPr>
          <p:nvPr/>
        </p:nvCxnSpPr>
        <p:spPr>
          <a:xfrm>
            <a:off x="4645543" y="3486704"/>
            <a:ext cx="1779818" cy="152523"/>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a:stCxn id="40" idx="3"/>
            <a:endCxn id="20" idx="1"/>
          </p:cNvCxnSpPr>
          <p:nvPr/>
        </p:nvCxnSpPr>
        <p:spPr>
          <a:xfrm>
            <a:off x="4645543" y="4153907"/>
            <a:ext cx="1797998" cy="1279263"/>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a:stCxn id="37" idx="3"/>
            <a:endCxn id="18" idx="1"/>
          </p:cNvCxnSpPr>
          <p:nvPr/>
        </p:nvCxnSpPr>
        <p:spPr>
          <a:xfrm flipV="1">
            <a:off x="4636399" y="4250295"/>
            <a:ext cx="1807142" cy="151129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a:stCxn id="16" idx="3"/>
            <a:endCxn id="21" idx="1"/>
          </p:cNvCxnSpPr>
          <p:nvPr/>
        </p:nvCxnSpPr>
        <p:spPr>
          <a:xfrm flipV="1">
            <a:off x="4645543" y="6342035"/>
            <a:ext cx="1784876" cy="71593"/>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メモ 36"/>
          <p:cNvSpPr/>
          <p:nvPr/>
        </p:nvSpPr>
        <p:spPr>
          <a:xfrm>
            <a:off x="4195207" y="5469175"/>
            <a:ext cx="441192" cy="58482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メモ 38"/>
          <p:cNvSpPr/>
          <p:nvPr/>
        </p:nvSpPr>
        <p:spPr>
          <a:xfrm>
            <a:off x="4204351" y="4519857"/>
            <a:ext cx="441192" cy="58482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メモ 39"/>
          <p:cNvSpPr/>
          <p:nvPr/>
        </p:nvSpPr>
        <p:spPr>
          <a:xfrm>
            <a:off x="4204351" y="3861493"/>
            <a:ext cx="441192" cy="58482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メモ 40"/>
          <p:cNvSpPr/>
          <p:nvPr/>
        </p:nvSpPr>
        <p:spPr>
          <a:xfrm>
            <a:off x="4204351" y="3194290"/>
            <a:ext cx="441192" cy="58482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8" name="直線矢印コネクタ 47"/>
          <p:cNvCxnSpPr>
            <a:stCxn id="39" idx="3"/>
            <a:endCxn id="19" idx="1"/>
          </p:cNvCxnSpPr>
          <p:nvPr/>
        </p:nvCxnSpPr>
        <p:spPr>
          <a:xfrm>
            <a:off x="4645543" y="4812271"/>
            <a:ext cx="1797998" cy="2730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5" name="テキスト ボックス 54"/>
          <p:cNvSpPr txBox="1"/>
          <p:nvPr/>
        </p:nvSpPr>
        <p:spPr>
          <a:xfrm>
            <a:off x="705952" y="2824958"/>
            <a:ext cx="2225289" cy="369332"/>
          </a:xfrm>
          <a:prstGeom prst="rect">
            <a:avLst/>
          </a:prstGeom>
          <a:noFill/>
        </p:spPr>
        <p:txBody>
          <a:bodyPr wrap="none" rtlCol="0">
            <a:spAutoFit/>
          </a:bodyPr>
          <a:lstStyle/>
          <a:p>
            <a:r>
              <a:rPr kumimoji="1" lang="ja-JP" altLang="en-US" dirty="0" smtClean="0"/>
              <a:t>開発中のソフトウェア</a:t>
            </a:r>
            <a:endParaRPr kumimoji="1" lang="ja-JP" altLang="en-US" dirty="0"/>
          </a:p>
        </p:txBody>
      </p:sp>
      <p:sp>
        <p:nvSpPr>
          <p:cNvPr id="56" name="テキスト ボックス 55"/>
          <p:cNvSpPr txBox="1"/>
          <p:nvPr/>
        </p:nvSpPr>
        <p:spPr>
          <a:xfrm>
            <a:off x="3411090" y="2824958"/>
            <a:ext cx="2274982" cy="369332"/>
          </a:xfrm>
          <a:prstGeom prst="rect">
            <a:avLst/>
          </a:prstGeom>
          <a:noFill/>
        </p:spPr>
        <p:txBody>
          <a:bodyPr wrap="none" rtlCol="0">
            <a:spAutoFit/>
          </a:bodyPr>
          <a:lstStyle/>
          <a:p>
            <a:r>
              <a:rPr kumimoji="1" lang="ja-JP" altLang="en-US" dirty="0" smtClean="0"/>
              <a:t>既知のソースファイル</a:t>
            </a:r>
            <a:endParaRPr kumimoji="1" lang="ja-JP" altLang="en-US" dirty="0"/>
          </a:p>
        </p:txBody>
      </p:sp>
      <p:sp>
        <p:nvSpPr>
          <p:cNvPr id="57" name="テキスト ボックス 56"/>
          <p:cNvSpPr txBox="1"/>
          <p:nvPr/>
        </p:nvSpPr>
        <p:spPr>
          <a:xfrm>
            <a:off x="6544120" y="2757121"/>
            <a:ext cx="1180131" cy="369332"/>
          </a:xfrm>
          <a:prstGeom prst="rect">
            <a:avLst/>
          </a:prstGeom>
          <a:noFill/>
        </p:spPr>
        <p:txBody>
          <a:bodyPr wrap="none" rtlCol="0">
            <a:spAutoFit/>
          </a:bodyPr>
          <a:lstStyle/>
          <a:p>
            <a:r>
              <a:rPr kumimoji="1" lang="ja-JP" altLang="en-US" dirty="0" smtClean="0"/>
              <a:t>ライセンス</a:t>
            </a:r>
            <a:endParaRPr kumimoji="1" lang="ja-JP" altLang="en-US" dirty="0"/>
          </a:p>
        </p:txBody>
      </p:sp>
      <p:sp>
        <p:nvSpPr>
          <p:cNvPr id="58" name="テキスト ボックス 57"/>
          <p:cNvSpPr txBox="1"/>
          <p:nvPr/>
        </p:nvSpPr>
        <p:spPr>
          <a:xfrm>
            <a:off x="1549272" y="4803602"/>
            <a:ext cx="553998" cy="305533"/>
          </a:xfrm>
          <a:prstGeom prst="rect">
            <a:avLst/>
          </a:prstGeom>
          <a:noFill/>
        </p:spPr>
        <p:txBody>
          <a:bodyPr vert="eaVert" wrap="none" rtlCol="0">
            <a:spAutoFit/>
          </a:bodyPr>
          <a:lstStyle/>
          <a:p>
            <a:r>
              <a:rPr lang="en-US" altLang="ja-JP" sz="2400" dirty="0" smtClean="0"/>
              <a:t>…</a:t>
            </a:r>
          </a:p>
        </p:txBody>
      </p:sp>
      <p:sp>
        <p:nvSpPr>
          <p:cNvPr id="59" name="テキスト ボックス 58"/>
          <p:cNvSpPr txBox="1"/>
          <p:nvPr/>
        </p:nvSpPr>
        <p:spPr>
          <a:xfrm>
            <a:off x="4147948" y="5119304"/>
            <a:ext cx="553998" cy="305533"/>
          </a:xfrm>
          <a:prstGeom prst="rect">
            <a:avLst/>
          </a:prstGeom>
          <a:noFill/>
        </p:spPr>
        <p:txBody>
          <a:bodyPr vert="eaVert" wrap="none" rtlCol="0">
            <a:spAutoFit/>
          </a:bodyPr>
          <a:lstStyle/>
          <a:p>
            <a:r>
              <a:rPr lang="en-US" altLang="ja-JP" sz="2400" dirty="0" smtClean="0"/>
              <a:t>…</a:t>
            </a:r>
          </a:p>
        </p:txBody>
      </p:sp>
      <p:sp>
        <p:nvSpPr>
          <p:cNvPr id="60" name="テキスト ボックス 59"/>
          <p:cNvSpPr txBox="1"/>
          <p:nvPr/>
        </p:nvSpPr>
        <p:spPr>
          <a:xfrm>
            <a:off x="6870971" y="5702732"/>
            <a:ext cx="553998" cy="305533"/>
          </a:xfrm>
          <a:prstGeom prst="rect">
            <a:avLst/>
          </a:prstGeom>
          <a:noFill/>
        </p:spPr>
        <p:txBody>
          <a:bodyPr vert="eaVert" wrap="none" rtlCol="0">
            <a:spAutoFit/>
          </a:bodyPr>
          <a:lstStyle/>
          <a:p>
            <a:r>
              <a:rPr lang="en-US" altLang="ja-JP" sz="2400" dirty="0" smtClean="0"/>
              <a:t>…</a:t>
            </a:r>
          </a:p>
        </p:txBody>
      </p:sp>
      <p:sp>
        <p:nvSpPr>
          <p:cNvPr id="61" name="テキスト ボックス 60"/>
          <p:cNvSpPr txBox="1"/>
          <p:nvPr/>
        </p:nvSpPr>
        <p:spPr>
          <a:xfrm>
            <a:off x="2663612" y="3814601"/>
            <a:ext cx="787395" cy="369332"/>
          </a:xfrm>
          <a:prstGeom prst="rect">
            <a:avLst/>
          </a:prstGeom>
          <a:noFill/>
        </p:spPr>
        <p:txBody>
          <a:bodyPr wrap="none" rtlCol="0">
            <a:spAutoFit/>
          </a:bodyPr>
          <a:lstStyle/>
          <a:p>
            <a:r>
              <a:rPr kumimoji="1" lang="en-US" altLang="ja-JP" dirty="0" smtClean="0"/>
              <a:t>REUSE</a:t>
            </a:r>
            <a:endParaRPr kumimoji="1" lang="ja-JP" altLang="en-US" dirty="0"/>
          </a:p>
        </p:txBody>
      </p:sp>
      <p:sp>
        <p:nvSpPr>
          <p:cNvPr id="62" name="テキスト ボックス 61"/>
          <p:cNvSpPr txBox="1"/>
          <p:nvPr/>
        </p:nvSpPr>
        <p:spPr>
          <a:xfrm>
            <a:off x="4979952" y="3142837"/>
            <a:ext cx="1234633" cy="369332"/>
          </a:xfrm>
          <a:prstGeom prst="rect">
            <a:avLst/>
          </a:prstGeom>
          <a:noFill/>
        </p:spPr>
        <p:txBody>
          <a:bodyPr wrap="none" rtlCol="0">
            <a:spAutoFit/>
          </a:bodyPr>
          <a:lstStyle/>
          <a:p>
            <a:r>
              <a:rPr kumimoji="1" lang="en-US" altLang="ja-JP" dirty="0" smtClean="0"/>
              <a:t>IDENTIFIED</a:t>
            </a:r>
            <a:endParaRPr kumimoji="1" lang="ja-JP" altLang="en-US" dirty="0"/>
          </a:p>
        </p:txBody>
      </p:sp>
      <p:sp>
        <p:nvSpPr>
          <p:cNvPr id="35" name="テキスト ボックス 34"/>
          <p:cNvSpPr txBox="1"/>
          <p:nvPr/>
        </p:nvSpPr>
        <p:spPr>
          <a:xfrm>
            <a:off x="464617" y="1556792"/>
            <a:ext cx="7120860" cy="1200329"/>
          </a:xfrm>
          <a:prstGeom prst="rect">
            <a:avLst/>
          </a:prstGeom>
          <a:noFill/>
        </p:spPr>
        <p:txBody>
          <a:bodyPr wrap="none" rtlCol="0">
            <a:spAutoFit/>
          </a:bodyPr>
          <a:lstStyle/>
          <a:p>
            <a:r>
              <a:rPr lang="ja-JP" altLang="en-US" sz="2400" dirty="0"/>
              <a:t>各ソフトウェアに</a:t>
            </a:r>
            <a:r>
              <a:rPr lang="ja-JP" altLang="en-US" sz="2400" dirty="0" smtClean="0"/>
              <a:t>ついて，各ソフトウェアから到達できる</a:t>
            </a:r>
            <a:endParaRPr lang="en-US" altLang="ja-JP" sz="2400" dirty="0" smtClean="0"/>
          </a:p>
          <a:p>
            <a:r>
              <a:rPr lang="ja-JP" altLang="en-US" sz="2400" dirty="0" smtClean="0"/>
              <a:t>ライセンス集合と，ソフトウェアのライセンスを比較し，</a:t>
            </a:r>
            <a:endParaRPr lang="en-US" altLang="ja-JP" sz="2400" dirty="0" smtClean="0"/>
          </a:p>
          <a:p>
            <a:r>
              <a:rPr lang="ja-JP" altLang="en-US" sz="2400" dirty="0"/>
              <a:t>矛盾の有無</a:t>
            </a:r>
            <a:r>
              <a:rPr lang="ja-JP" altLang="en-US" sz="2400" dirty="0" smtClean="0"/>
              <a:t>を判定する問題</a:t>
            </a:r>
            <a:endParaRPr kumimoji="1" lang="ja-JP" altLang="en-US" sz="2400" dirty="0"/>
          </a:p>
        </p:txBody>
      </p:sp>
      <p:sp>
        <p:nvSpPr>
          <p:cNvPr id="3" name="角丸四角形 2"/>
          <p:cNvSpPr/>
          <p:nvPr/>
        </p:nvSpPr>
        <p:spPr>
          <a:xfrm>
            <a:off x="2483768" y="3494081"/>
            <a:ext cx="1541279" cy="3221207"/>
          </a:xfrm>
          <a:prstGeom prst="roundRect">
            <a:avLst/>
          </a:prstGeom>
          <a:noFill/>
          <a:ln w="38100">
            <a:solidFill>
              <a:srgbClr val="C0000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角丸四角形 37"/>
          <p:cNvSpPr/>
          <p:nvPr/>
        </p:nvSpPr>
        <p:spPr>
          <a:xfrm>
            <a:off x="4773902" y="3422487"/>
            <a:ext cx="1541279" cy="3292801"/>
          </a:xfrm>
          <a:prstGeom prst="roundRect">
            <a:avLst/>
          </a:prstGeom>
          <a:noFill/>
          <a:ln w="38100">
            <a:solidFill>
              <a:srgbClr val="C0000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2931241" y="3094521"/>
            <a:ext cx="697627" cy="400110"/>
          </a:xfrm>
          <a:prstGeom prst="rect">
            <a:avLst/>
          </a:prstGeom>
          <a:noFill/>
        </p:spPr>
        <p:txBody>
          <a:bodyPr wrap="none" rtlCol="0">
            <a:spAutoFit/>
          </a:bodyPr>
          <a:lstStyle/>
          <a:p>
            <a:r>
              <a:rPr kumimoji="1" lang="ja-JP" altLang="en-US" sz="2000" dirty="0" smtClean="0">
                <a:solidFill>
                  <a:srgbClr val="C00000"/>
                </a:solidFill>
              </a:rPr>
              <a:t>未知</a:t>
            </a:r>
            <a:endParaRPr kumimoji="1" lang="ja-JP" altLang="en-US" sz="2000" dirty="0">
              <a:solidFill>
                <a:srgbClr val="C00000"/>
              </a:solidFill>
            </a:endParaRPr>
          </a:p>
        </p:txBody>
      </p:sp>
      <p:sp>
        <p:nvSpPr>
          <p:cNvPr id="46" name="テキスト ボックス 45"/>
          <p:cNvSpPr txBox="1"/>
          <p:nvPr/>
        </p:nvSpPr>
        <p:spPr>
          <a:xfrm>
            <a:off x="5617554" y="2868508"/>
            <a:ext cx="697627" cy="400110"/>
          </a:xfrm>
          <a:prstGeom prst="rect">
            <a:avLst/>
          </a:prstGeom>
          <a:noFill/>
        </p:spPr>
        <p:txBody>
          <a:bodyPr wrap="none" rtlCol="0">
            <a:spAutoFit/>
          </a:bodyPr>
          <a:lstStyle/>
          <a:p>
            <a:r>
              <a:rPr kumimoji="1" lang="ja-JP" altLang="en-US" sz="2000" dirty="0" smtClean="0">
                <a:solidFill>
                  <a:srgbClr val="C00000"/>
                </a:solidFill>
              </a:rPr>
              <a:t>未知</a:t>
            </a:r>
            <a:endParaRPr kumimoji="1" lang="ja-JP" altLang="en-US" sz="2000" dirty="0">
              <a:solidFill>
                <a:srgbClr val="C00000"/>
              </a:solidFill>
            </a:endParaRPr>
          </a:p>
        </p:txBody>
      </p:sp>
    </p:spTree>
    <p:extLst>
      <p:ext uri="{BB962C8B-B14F-4D97-AF65-F5344CB8AC3E}">
        <p14:creationId xmlns:p14="http://schemas.microsoft.com/office/powerpoint/2010/main" val="405954092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8" grpId="0" animBg="1"/>
      <p:bldP spid="26" grpId="0"/>
      <p:bldP spid="46" grpId="0"/>
    </p:bldLst>
  </p:timing>
</p:sld>
</file>

<file path=ppt/slides/slide7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リサーチクエスチョン</a:t>
            </a:r>
            <a:endParaRPr lang="ja-JP" altLang="en-US" dirty="0"/>
          </a:p>
        </p:txBody>
      </p:sp>
      <p:sp>
        <p:nvSpPr>
          <p:cNvPr id="3" name="コンテンツ プレースホルダー 2"/>
          <p:cNvSpPr>
            <a:spLocks noGrp="1"/>
          </p:cNvSpPr>
          <p:nvPr>
            <p:ph idx="1"/>
          </p:nvPr>
        </p:nvSpPr>
        <p:spPr/>
        <p:txBody>
          <a:bodyPr/>
          <a:lstStyle/>
          <a:p>
            <a:r>
              <a:rPr lang="en-US" altLang="ja-JP" dirty="0" smtClean="0"/>
              <a:t>RQ1</a:t>
            </a:r>
            <a:r>
              <a:rPr lang="ja-JP" altLang="en-US" dirty="0" smtClean="0"/>
              <a:t>：個々の</a:t>
            </a:r>
            <a:r>
              <a:rPr lang="en-US" altLang="ja-JP" dirty="0" smtClean="0"/>
              <a:t>FOSS </a:t>
            </a:r>
            <a:r>
              <a:rPr lang="ja-JP" altLang="en-US" dirty="0" smtClean="0"/>
              <a:t>ではどの程度ライセンスが混在</a:t>
            </a:r>
            <a:r>
              <a:rPr lang="en-US" altLang="ja-JP" dirty="0" smtClean="0"/>
              <a:t>	</a:t>
            </a:r>
            <a:r>
              <a:rPr lang="ja-JP" altLang="en-US" dirty="0" smtClean="0"/>
              <a:t>しているのか</a:t>
            </a:r>
            <a:endParaRPr lang="en-US" altLang="ja-JP" dirty="0" smtClean="0"/>
          </a:p>
          <a:p>
            <a:r>
              <a:rPr lang="en-US" altLang="ja-JP" dirty="0" smtClean="0">
                <a:solidFill>
                  <a:srgbClr val="C00000"/>
                </a:solidFill>
              </a:rPr>
              <a:t>RQ2</a:t>
            </a:r>
            <a:r>
              <a:rPr lang="ja-JP" altLang="en-US" dirty="0" smtClean="0">
                <a:solidFill>
                  <a:srgbClr val="C00000"/>
                </a:solidFill>
              </a:rPr>
              <a:t>：ライセンスの分布は進化の過程でどのように変化していくのか</a:t>
            </a:r>
            <a:endParaRPr lang="en-US" altLang="ja-JP" dirty="0" smtClean="0">
              <a:solidFill>
                <a:srgbClr val="C00000"/>
              </a:solidFill>
            </a:endParaRPr>
          </a:p>
          <a:p>
            <a:r>
              <a:rPr lang="en-US" altLang="ja-JP" dirty="0" smtClean="0"/>
              <a:t>RQ3</a:t>
            </a:r>
            <a:r>
              <a:rPr lang="ja-JP" altLang="en-US" dirty="0" smtClean="0"/>
              <a:t>：ライセンスの分布の変化は</a:t>
            </a:r>
            <a:r>
              <a:rPr lang="en-US" altLang="ja-JP" dirty="0" smtClean="0"/>
              <a:t>FOSS </a:t>
            </a:r>
            <a:r>
              <a:rPr lang="ja-JP" altLang="en-US" dirty="0" smtClean="0"/>
              <a:t>にどのような影響を与えるのか</a:t>
            </a:r>
            <a:endParaRPr lang="ja-JP" altLang="en-US" dirty="0"/>
          </a:p>
        </p:txBody>
      </p:sp>
      <p:sp>
        <p:nvSpPr>
          <p:cNvPr id="4" name="日付プレースホルダー 3"/>
          <p:cNvSpPr>
            <a:spLocks noGrp="1"/>
          </p:cNvSpPr>
          <p:nvPr>
            <p:ph type="dt" sz="half" idx="2"/>
          </p:nvPr>
        </p:nvSpPr>
        <p:spPr/>
        <p:txBody>
          <a:bodyPr/>
          <a:lstStyle/>
          <a:p>
            <a:r>
              <a:rPr lang="en-US" altLang="ja-JP" smtClean="0"/>
              <a:t>2011/7/6-</a:t>
            </a:r>
            <a:r>
              <a:rPr lang="ja-JP" altLang="en-US" smtClean="0"/>
              <a:t>公聴会</a:t>
            </a:r>
            <a:endParaRPr lang="ja-JP" altLang="en-US"/>
          </a:p>
        </p:txBody>
      </p:sp>
      <p:sp>
        <p:nvSpPr>
          <p:cNvPr id="5" name="フッター プレースホルダー 4"/>
          <p:cNvSpPr>
            <a:spLocks noGrp="1"/>
          </p:cNvSpPr>
          <p:nvPr>
            <p:ph type="ftr" sz="quarter" idx="3"/>
          </p:nvPr>
        </p:nvSpPr>
        <p:spPr/>
        <p:txBody>
          <a:bodyPr/>
          <a:lstStyle/>
          <a:p>
            <a:r>
              <a:rPr lang="en-US" altLang="ja-JP" smtClean="0"/>
              <a:t>Yuki Manabe</a:t>
            </a:r>
            <a:endParaRPr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lang="ja-JP" altLang="en-US" smtClean="0"/>
              <a:pPr/>
              <a:t>76</a:t>
            </a:fld>
            <a:endParaRPr lang="ja-JP" altLang="en-US"/>
          </a:p>
        </p:txBody>
      </p:sp>
    </p:spTree>
    <p:extLst>
      <p:ext uri="{BB962C8B-B14F-4D97-AF65-F5344CB8AC3E}">
        <p14:creationId xmlns:p14="http://schemas.microsoft.com/office/powerpoint/2010/main" val="203875538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調査内容</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err="1" smtClean="0"/>
              <a:t>FreeBSD,OpenBSD,ArgoUML,Eclipse</a:t>
            </a:r>
            <a:r>
              <a:rPr kumimoji="1" lang="ja-JP" altLang="en-US" dirty="0" smtClean="0"/>
              <a:t>について，各バージョンにおけるライセンス比率と，その変化を調査した</a:t>
            </a:r>
            <a:endParaRPr kumimoji="1" lang="en-US" altLang="ja-JP" dirty="0" smtClean="0"/>
          </a:p>
          <a:p>
            <a:pPr lvl="1"/>
            <a:r>
              <a:rPr lang="ja-JP" altLang="en-US" dirty="0"/>
              <a:t>ライセンス</a:t>
            </a:r>
            <a:r>
              <a:rPr lang="ja-JP" altLang="en-US" dirty="0" smtClean="0"/>
              <a:t>比率：対象</a:t>
            </a:r>
            <a:r>
              <a:rPr lang="ja-JP" altLang="en-US" dirty="0"/>
              <a:t>に含まれる全てのファイルの数に対し，あるライセンスを</a:t>
            </a:r>
            <a:r>
              <a:rPr lang="ja-JP" altLang="en-US" dirty="0" smtClean="0"/>
              <a:t>持つファイル</a:t>
            </a:r>
            <a:r>
              <a:rPr lang="ja-JP" altLang="en-US" dirty="0"/>
              <a:t>が占める比率</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77</a:t>
            </a:fld>
            <a:endParaRPr kumimoji="1" lang="ja-JP" altLang="en-US"/>
          </a:p>
        </p:txBody>
      </p:sp>
    </p:spTree>
    <p:extLst>
      <p:ext uri="{BB962C8B-B14F-4D97-AF65-F5344CB8AC3E}">
        <p14:creationId xmlns:p14="http://schemas.microsoft.com/office/powerpoint/2010/main" val="245626175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算出した閾値</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78</a:t>
            </a:fld>
            <a:endParaRPr kumimoji="1" lang="ja-JP" altLang="en-US"/>
          </a:p>
        </p:txBody>
      </p:sp>
      <p:graphicFrame>
        <p:nvGraphicFramePr>
          <p:cNvPr id="7" name="表 6"/>
          <p:cNvGraphicFramePr>
            <a:graphicFrameLocks noGrp="1"/>
          </p:cNvGraphicFramePr>
          <p:nvPr>
            <p:extLst>
              <p:ext uri="{D42A27DB-BD31-4B8C-83A1-F6EECF244321}">
                <p14:modId xmlns:p14="http://schemas.microsoft.com/office/powerpoint/2010/main" val="1482135805"/>
              </p:ext>
            </p:extLst>
          </p:nvPr>
        </p:nvGraphicFramePr>
        <p:xfrm>
          <a:off x="827584" y="2132856"/>
          <a:ext cx="7344816" cy="2476872"/>
        </p:xfrm>
        <a:graphic>
          <a:graphicData uri="http://schemas.openxmlformats.org/drawingml/2006/table">
            <a:tbl>
              <a:tblPr firstRow="1" bandRow="1">
                <a:tableStyleId>{5C22544A-7EE6-4342-B048-85BDC9FD1C3A}</a:tableStyleId>
              </a:tblPr>
              <a:tblGrid>
                <a:gridCol w="1836204"/>
                <a:gridCol w="1836204"/>
                <a:gridCol w="1836204"/>
                <a:gridCol w="1836204"/>
              </a:tblGrid>
              <a:tr h="648072">
                <a:tc>
                  <a:txBody>
                    <a:bodyPr/>
                    <a:lstStyle/>
                    <a:p>
                      <a:endParaRPr kumimoji="1" lang="ja-JP" altLang="en-US" dirty="0"/>
                    </a:p>
                  </a:txBody>
                  <a:tcPr/>
                </a:tc>
                <a:tc>
                  <a:txBody>
                    <a:bodyPr/>
                    <a:lstStyle/>
                    <a:p>
                      <a:r>
                        <a:rPr kumimoji="1" lang="ja-JP" altLang="en-US" dirty="0" smtClean="0"/>
                        <a:t>コードクローン検出数</a:t>
                      </a:r>
                      <a:endParaRPr kumimoji="1" lang="ja-JP" altLang="en-US" dirty="0"/>
                    </a:p>
                  </a:txBody>
                  <a:tcPr/>
                </a:tc>
                <a:tc>
                  <a:txBody>
                    <a:bodyPr/>
                    <a:lstStyle/>
                    <a:p>
                      <a:r>
                        <a:rPr kumimoji="1" lang="ja-JP" altLang="en-US" dirty="0" smtClean="0"/>
                        <a:t>最大コードクローン長</a:t>
                      </a:r>
                      <a:endParaRPr kumimoji="1" lang="ja-JP" altLang="en-US" dirty="0"/>
                    </a:p>
                  </a:txBody>
                  <a:tcPr/>
                </a:tc>
                <a:tc>
                  <a:txBody>
                    <a:bodyPr/>
                    <a:lstStyle/>
                    <a:p>
                      <a:r>
                        <a:rPr kumimoji="1" lang="ja-JP" altLang="en-US" dirty="0" smtClean="0"/>
                        <a:t>部分類似度</a:t>
                      </a:r>
                      <a:endParaRPr kumimoji="1" lang="ja-JP" altLang="en-US" dirty="0"/>
                    </a:p>
                  </a:txBody>
                  <a:tcPr/>
                </a:tc>
              </a:tr>
              <a:tr h="899546">
                <a:tc>
                  <a:txBody>
                    <a:bodyPr/>
                    <a:lstStyle/>
                    <a:p>
                      <a:r>
                        <a:rPr kumimoji="1" lang="ja-JP" altLang="en-US" dirty="0" smtClean="0"/>
                        <a:t>再利用が行われているとみなせる下限値</a:t>
                      </a:r>
                      <a:endParaRPr kumimoji="1" lang="ja-JP" altLang="en-US" dirty="0"/>
                    </a:p>
                  </a:txBody>
                  <a:tcPr/>
                </a:tc>
                <a:tc>
                  <a:txBody>
                    <a:bodyPr/>
                    <a:lstStyle/>
                    <a:p>
                      <a:pPr algn="ctr"/>
                      <a:r>
                        <a:rPr kumimoji="1" lang="en-US" altLang="ja-JP" sz="2000" dirty="0" smtClean="0"/>
                        <a:t>590</a:t>
                      </a:r>
                      <a:endParaRPr kumimoji="1" lang="ja-JP" altLang="en-US" sz="2000" dirty="0"/>
                    </a:p>
                  </a:txBody>
                  <a:tcPr anchor="ctr"/>
                </a:tc>
                <a:tc>
                  <a:txBody>
                    <a:bodyPr/>
                    <a:lstStyle/>
                    <a:p>
                      <a:pPr algn="ctr"/>
                      <a:r>
                        <a:rPr kumimoji="1" lang="en-US" altLang="ja-JP" sz="2000" dirty="0" smtClean="0"/>
                        <a:t>270</a:t>
                      </a:r>
                      <a:endParaRPr kumimoji="1" lang="ja-JP" altLang="en-US" sz="2000" dirty="0"/>
                    </a:p>
                  </a:txBody>
                  <a:tcPr anchor="ctr"/>
                </a:tc>
                <a:tc>
                  <a:txBody>
                    <a:bodyPr/>
                    <a:lstStyle/>
                    <a:p>
                      <a:pPr algn="ctr"/>
                      <a:r>
                        <a:rPr kumimoji="1" lang="en-US" altLang="ja-JP" sz="2000" dirty="0" smtClean="0"/>
                        <a:t>0.30</a:t>
                      </a:r>
                      <a:endParaRPr kumimoji="1" lang="ja-JP" altLang="en-US" sz="2000" dirty="0"/>
                    </a:p>
                  </a:txBody>
                  <a:tcPr anchor="ctr"/>
                </a:tc>
              </a:tr>
              <a:tr h="6469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再利用が行われていないとみなせる上限値</a:t>
                      </a:r>
                    </a:p>
                  </a:txBody>
                  <a:tcPr/>
                </a:tc>
                <a:tc>
                  <a:txBody>
                    <a:bodyPr/>
                    <a:lstStyle/>
                    <a:p>
                      <a:pPr algn="ctr"/>
                      <a:r>
                        <a:rPr kumimoji="1" lang="en-US" altLang="ja-JP" sz="2000" dirty="0" smtClean="0"/>
                        <a:t>-</a:t>
                      </a:r>
                      <a:endParaRPr kumimoji="1" lang="ja-JP" altLang="en-US" sz="2000" dirty="0"/>
                    </a:p>
                  </a:txBody>
                  <a:tcPr anchor="ctr"/>
                </a:tc>
                <a:tc>
                  <a:txBody>
                    <a:bodyPr/>
                    <a:lstStyle/>
                    <a:p>
                      <a:pPr algn="ctr"/>
                      <a:r>
                        <a:rPr kumimoji="1" lang="en-US" altLang="ja-JP" sz="2000" dirty="0" smtClean="0"/>
                        <a:t>50</a:t>
                      </a:r>
                      <a:endParaRPr kumimoji="1" lang="ja-JP" altLang="en-US" sz="2000" dirty="0"/>
                    </a:p>
                  </a:txBody>
                  <a:tcPr anchor="ctr"/>
                </a:tc>
                <a:tc>
                  <a:txBody>
                    <a:bodyPr/>
                    <a:lstStyle/>
                    <a:p>
                      <a:pPr algn="ctr"/>
                      <a:r>
                        <a:rPr kumimoji="1" lang="en-US" altLang="ja-JP" sz="2000" dirty="0" smtClean="0"/>
                        <a:t>-</a:t>
                      </a:r>
                      <a:endParaRPr kumimoji="1" lang="ja-JP" altLang="en-US" sz="2000" dirty="0"/>
                    </a:p>
                  </a:txBody>
                  <a:tcPr anchor="ctr"/>
                </a:tc>
              </a:tr>
            </a:tbl>
          </a:graphicData>
        </a:graphic>
      </p:graphicFrame>
      <p:sp>
        <p:nvSpPr>
          <p:cNvPr id="8" name="円/楕円 7"/>
          <p:cNvSpPr/>
          <p:nvPr/>
        </p:nvSpPr>
        <p:spPr>
          <a:xfrm>
            <a:off x="2915816" y="3861048"/>
            <a:ext cx="1368152" cy="720080"/>
          </a:xfrm>
          <a:prstGeom prst="ellipse">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8"/>
          <p:cNvSpPr/>
          <p:nvPr/>
        </p:nvSpPr>
        <p:spPr>
          <a:xfrm>
            <a:off x="6516216" y="3861048"/>
            <a:ext cx="1368152" cy="720080"/>
          </a:xfrm>
          <a:prstGeom prst="ellipse">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2699792" y="5095481"/>
            <a:ext cx="5338321" cy="830997"/>
          </a:xfrm>
          <a:prstGeom prst="rect">
            <a:avLst/>
          </a:prstGeom>
          <a:noFill/>
          <a:ln w="28575">
            <a:solidFill>
              <a:srgbClr val="FFC000"/>
            </a:solidFill>
          </a:ln>
        </p:spPr>
        <p:txBody>
          <a:bodyPr wrap="none" rtlCol="0">
            <a:spAutoFit/>
          </a:bodyPr>
          <a:lstStyle/>
          <a:p>
            <a:r>
              <a:rPr lang="ja-JP" altLang="en-US" sz="2400" dirty="0"/>
              <a:t>閾値が決定</a:t>
            </a:r>
            <a:r>
              <a:rPr lang="ja-JP" altLang="en-US" sz="2400" dirty="0" smtClean="0"/>
              <a:t>できなかった</a:t>
            </a:r>
            <a:endParaRPr lang="en-US" altLang="ja-JP" sz="2400" dirty="0" smtClean="0"/>
          </a:p>
          <a:p>
            <a:r>
              <a:rPr kumimoji="1" lang="ja-JP" altLang="en-US" sz="2400" dirty="0" smtClean="0"/>
              <a:t>⇒適合率が</a:t>
            </a:r>
            <a:r>
              <a:rPr kumimoji="1" lang="en-US" altLang="ja-JP" sz="2400" dirty="0" smtClean="0"/>
              <a:t>1</a:t>
            </a:r>
            <a:r>
              <a:rPr kumimoji="1" lang="ja-JP" altLang="en-US" sz="2400" dirty="0" smtClean="0"/>
              <a:t>になる閾値がなかったため</a:t>
            </a:r>
            <a:endParaRPr kumimoji="1" lang="ja-JP" altLang="en-US" sz="2400" dirty="0"/>
          </a:p>
        </p:txBody>
      </p:sp>
      <p:cxnSp>
        <p:nvCxnSpPr>
          <p:cNvPr id="12" name="直線矢印コネクタ 11"/>
          <p:cNvCxnSpPr>
            <a:stCxn id="10" idx="0"/>
            <a:endCxn id="8" idx="4"/>
          </p:cNvCxnSpPr>
          <p:nvPr/>
        </p:nvCxnSpPr>
        <p:spPr>
          <a:xfrm flipH="1" flipV="1">
            <a:off x="3599892" y="4581128"/>
            <a:ext cx="1769061" cy="514353"/>
          </a:xfrm>
          <a:prstGeom prst="straightConnector1">
            <a:avLst/>
          </a:prstGeom>
          <a:ln w="28575">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10" idx="0"/>
            <a:endCxn id="9" idx="4"/>
          </p:cNvCxnSpPr>
          <p:nvPr/>
        </p:nvCxnSpPr>
        <p:spPr>
          <a:xfrm flipV="1">
            <a:off x="5368953" y="4581128"/>
            <a:ext cx="1831339" cy="514353"/>
          </a:xfrm>
          <a:prstGeom prst="straightConnector1">
            <a:avLst/>
          </a:prstGeom>
          <a:ln w="28575">
            <a:solidFill>
              <a:srgbClr val="FFC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783370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閾値を用いた検出結果</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79</a:t>
            </a:fld>
            <a:endParaRPr kumimoji="1" lang="ja-JP" altLang="en-US"/>
          </a:p>
        </p:txBody>
      </p:sp>
      <p:graphicFrame>
        <p:nvGraphicFramePr>
          <p:cNvPr id="7" name="表 6"/>
          <p:cNvGraphicFramePr>
            <a:graphicFrameLocks noGrp="1"/>
          </p:cNvGraphicFramePr>
          <p:nvPr>
            <p:extLst>
              <p:ext uri="{D42A27DB-BD31-4B8C-83A1-F6EECF244321}">
                <p14:modId xmlns:p14="http://schemas.microsoft.com/office/powerpoint/2010/main" val="1316215708"/>
              </p:ext>
            </p:extLst>
          </p:nvPr>
        </p:nvGraphicFramePr>
        <p:xfrm>
          <a:off x="107504" y="1628800"/>
          <a:ext cx="8928992" cy="2018564"/>
        </p:xfrm>
        <a:graphic>
          <a:graphicData uri="http://schemas.openxmlformats.org/drawingml/2006/table">
            <a:tbl>
              <a:tblPr firstRow="1" bandRow="1">
                <a:tableStyleId>{5C22544A-7EE6-4342-B048-85BDC9FD1C3A}</a:tableStyleId>
              </a:tblPr>
              <a:tblGrid>
                <a:gridCol w="2287593"/>
                <a:gridCol w="2392927"/>
                <a:gridCol w="2304256"/>
                <a:gridCol w="1944216"/>
              </a:tblGrid>
              <a:tr h="360040">
                <a:tc>
                  <a:txBody>
                    <a:bodyPr/>
                    <a:lstStyle/>
                    <a:p>
                      <a:pPr algn="ctr"/>
                      <a:r>
                        <a:rPr kumimoji="1" lang="ja-JP" altLang="en-US" dirty="0" smtClean="0"/>
                        <a:t>再利用あり</a:t>
                      </a:r>
                      <a:endParaRPr kumimoji="1" lang="ja-JP" altLang="en-US" dirty="0"/>
                    </a:p>
                  </a:txBody>
                  <a:tcPr anchor="ctr"/>
                </a:tc>
                <a:tc>
                  <a:txBody>
                    <a:bodyPr/>
                    <a:lstStyle/>
                    <a:p>
                      <a:r>
                        <a:rPr kumimoji="1" lang="ja-JP" altLang="en-US" dirty="0" smtClean="0"/>
                        <a:t>コードクローン検出数</a:t>
                      </a:r>
                      <a:endParaRPr kumimoji="1" lang="ja-JP" altLang="en-US" dirty="0"/>
                    </a:p>
                  </a:txBody>
                  <a:tcPr/>
                </a:tc>
                <a:tc>
                  <a:txBody>
                    <a:bodyPr/>
                    <a:lstStyle/>
                    <a:p>
                      <a:r>
                        <a:rPr kumimoji="1" lang="ja-JP" altLang="en-US" dirty="0" smtClean="0"/>
                        <a:t>最大コードクローン長</a:t>
                      </a:r>
                      <a:endParaRPr kumimoji="1" lang="ja-JP" altLang="en-US" dirty="0"/>
                    </a:p>
                  </a:txBody>
                  <a:tcPr/>
                </a:tc>
                <a:tc>
                  <a:txBody>
                    <a:bodyPr/>
                    <a:lstStyle/>
                    <a:p>
                      <a:r>
                        <a:rPr kumimoji="1" lang="ja-JP" altLang="en-US" dirty="0" smtClean="0"/>
                        <a:t>部分類似度</a:t>
                      </a:r>
                      <a:endParaRPr kumimoji="1" lang="ja-JP" altLang="en-US" dirty="0"/>
                    </a:p>
                  </a:txBody>
                  <a:tcPr/>
                </a:tc>
              </a:tr>
              <a:tr h="648072">
                <a:tc>
                  <a:txBody>
                    <a:bodyPr/>
                    <a:lstStyle/>
                    <a:p>
                      <a:r>
                        <a:rPr kumimoji="1" lang="ja-JP" altLang="en-US" sz="2000" dirty="0" smtClean="0"/>
                        <a:t>再利用が行われているとみなせる下限値</a:t>
                      </a:r>
                      <a:endParaRPr kumimoji="1" lang="ja-JP" altLang="en-US" sz="2000" dirty="0"/>
                    </a:p>
                  </a:txBody>
                  <a:tcPr/>
                </a:tc>
                <a:tc>
                  <a:txBody>
                    <a:bodyPr/>
                    <a:lstStyle/>
                    <a:p>
                      <a:pPr algn="ctr"/>
                      <a:r>
                        <a:rPr kumimoji="1" lang="en-US" altLang="ja-JP" sz="2000" dirty="0" smtClean="0"/>
                        <a:t>590</a:t>
                      </a:r>
                      <a:endParaRPr kumimoji="1" lang="ja-JP" altLang="en-US" sz="2000" dirty="0"/>
                    </a:p>
                  </a:txBody>
                  <a:tcPr anchor="ctr"/>
                </a:tc>
                <a:tc>
                  <a:txBody>
                    <a:bodyPr/>
                    <a:lstStyle/>
                    <a:p>
                      <a:pPr algn="ctr"/>
                      <a:r>
                        <a:rPr kumimoji="1" lang="en-US" altLang="ja-JP" sz="2000" dirty="0" smtClean="0"/>
                        <a:t>270</a:t>
                      </a:r>
                      <a:endParaRPr kumimoji="1" lang="ja-JP" altLang="en-US" sz="2000" dirty="0"/>
                    </a:p>
                  </a:txBody>
                  <a:tcPr anchor="ctr"/>
                </a:tc>
                <a:tc>
                  <a:txBody>
                    <a:bodyPr/>
                    <a:lstStyle/>
                    <a:p>
                      <a:pPr algn="ctr"/>
                      <a:r>
                        <a:rPr kumimoji="1" lang="en-US" altLang="ja-JP" sz="2000" dirty="0" smtClean="0"/>
                        <a:t>0.30</a:t>
                      </a:r>
                      <a:endParaRPr kumimoji="1" lang="ja-JP" altLang="en-US" sz="2000" dirty="0"/>
                    </a:p>
                  </a:txBody>
                  <a:tcPr anchor="ctr"/>
                </a:tc>
              </a:tr>
              <a:tr h="6469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検出できた組数</a:t>
                      </a:r>
                    </a:p>
                  </a:txBody>
                  <a:tcPr/>
                </a:tc>
                <a:tc>
                  <a:txBody>
                    <a:bodyPr/>
                    <a:lstStyle/>
                    <a:p>
                      <a:pPr algn="ctr"/>
                      <a:r>
                        <a:rPr lang="en-US" altLang="ja-JP" sz="2000" dirty="0" smtClean="0"/>
                        <a:t>1/121</a:t>
                      </a:r>
                      <a:endParaRPr lang="ja-JP" altLang="en-US" sz="2000" dirty="0"/>
                    </a:p>
                  </a:txBody>
                  <a:tcPr anchor="ctr"/>
                </a:tc>
                <a:tc>
                  <a:txBody>
                    <a:bodyPr/>
                    <a:lstStyle/>
                    <a:p>
                      <a:pPr algn="ctr"/>
                      <a:r>
                        <a:rPr lang="en-US" altLang="ja-JP" sz="2000" dirty="0" smtClean="0"/>
                        <a:t>91/121</a:t>
                      </a:r>
                      <a:endParaRPr lang="ja-JP" altLang="en-US" sz="2000" dirty="0"/>
                    </a:p>
                  </a:txBody>
                  <a:tcPr anchor="ctr"/>
                </a:tc>
                <a:tc>
                  <a:txBody>
                    <a:bodyPr/>
                    <a:lstStyle/>
                    <a:p>
                      <a:pPr algn="ctr"/>
                      <a:r>
                        <a:rPr lang="en-US" altLang="ja-JP" sz="2000" dirty="0" smtClean="0"/>
                        <a:t>72/121</a:t>
                      </a:r>
                      <a:endParaRPr lang="ja-JP" altLang="en-US" sz="2000" dirty="0"/>
                    </a:p>
                  </a:txBody>
                  <a:tcPr anchor="ctr"/>
                </a:tc>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2651691490"/>
              </p:ext>
            </p:extLst>
          </p:nvPr>
        </p:nvGraphicFramePr>
        <p:xfrm>
          <a:off x="107504" y="4221088"/>
          <a:ext cx="8928992" cy="1906313"/>
        </p:xfrm>
        <a:graphic>
          <a:graphicData uri="http://schemas.openxmlformats.org/drawingml/2006/table">
            <a:tbl>
              <a:tblPr firstRow="1" bandRow="1">
                <a:tableStyleId>{5C22544A-7EE6-4342-B048-85BDC9FD1C3A}</a:tableStyleId>
              </a:tblPr>
              <a:tblGrid>
                <a:gridCol w="2232248"/>
                <a:gridCol w="2448272"/>
                <a:gridCol w="2304256"/>
                <a:gridCol w="1944216"/>
              </a:tblGrid>
              <a:tr h="432048">
                <a:tc>
                  <a:txBody>
                    <a:bodyPr/>
                    <a:lstStyle/>
                    <a:p>
                      <a:pPr algn="ctr"/>
                      <a:r>
                        <a:rPr kumimoji="1" lang="ja-JP" altLang="en-US" dirty="0" smtClean="0"/>
                        <a:t>再利用なし</a:t>
                      </a:r>
                      <a:endParaRPr kumimoji="1" lang="ja-JP" altLang="en-US" dirty="0"/>
                    </a:p>
                  </a:txBody>
                  <a:tcPr anchor="ctr"/>
                </a:tc>
                <a:tc>
                  <a:txBody>
                    <a:bodyPr/>
                    <a:lstStyle/>
                    <a:p>
                      <a:r>
                        <a:rPr kumimoji="1" lang="ja-JP" altLang="en-US" dirty="0" smtClean="0"/>
                        <a:t>コードクローン検出数</a:t>
                      </a:r>
                      <a:endParaRPr kumimoji="1" lang="ja-JP" altLang="en-US" dirty="0"/>
                    </a:p>
                  </a:txBody>
                  <a:tcPr/>
                </a:tc>
                <a:tc>
                  <a:txBody>
                    <a:bodyPr/>
                    <a:lstStyle/>
                    <a:p>
                      <a:r>
                        <a:rPr kumimoji="1" lang="ja-JP" altLang="en-US" dirty="0" smtClean="0"/>
                        <a:t>最大コードクローン長</a:t>
                      </a:r>
                      <a:endParaRPr kumimoji="1" lang="ja-JP" altLang="en-US" dirty="0"/>
                    </a:p>
                  </a:txBody>
                  <a:tcPr/>
                </a:tc>
                <a:tc>
                  <a:txBody>
                    <a:bodyPr/>
                    <a:lstStyle/>
                    <a:p>
                      <a:r>
                        <a:rPr kumimoji="1" lang="ja-JP" altLang="en-US" dirty="0" smtClean="0"/>
                        <a:t>部分類似度</a:t>
                      </a:r>
                      <a:endParaRPr kumimoji="1" lang="ja-JP" altLang="en-US" dirty="0"/>
                    </a:p>
                  </a:txBody>
                  <a:tcPr/>
                </a:tc>
              </a:tr>
              <a:tr h="103644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再利用が行われていないとみなせる上限値</a:t>
                      </a:r>
                    </a:p>
                  </a:txBody>
                  <a:tcPr/>
                </a:tc>
                <a:tc>
                  <a:txBody>
                    <a:bodyPr/>
                    <a:lstStyle/>
                    <a:p>
                      <a:pPr algn="ctr"/>
                      <a:r>
                        <a:rPr kumimoji="1" lang="en-US" altLang="ja-JP" sz="2000" dirty="0" smtClean="0"/>
                        <a:t>-</a:t>
                      </a:r>
                      <a:endParaRPr kumimoji="1" lang="ja-JP" altLang="en-US" sz="2000" dirty="0"/>
                    </a:p>
                  </a:txBody>
                  <a:tcPr anchor="ctr"/>
                </a:tc>
                <a:tc>
                  <a:txBody>
                    <a:bodyPr/>
                    <a:lstStyle/>
                    <a:p>
                      <a:pPr algn="ctr"/>
                      <a:r>
                        <a:rPr kumimoji="1" lang="en-US" altLang="ja-JP" sz="2000" dirty="0" smtClean="0"/>
                        <a:t>50</a:t>
                      </a:r>
                      <a:endParaRPr kumimoji="1" lang="ja-JP" altLang="en-US" sz="2000" dirty="0"/>
                    </a:p>
                  </a:txBody>
                  <a:tcPr anchor="ctr"/>
                </a:tc>
                <a:tc>
                  <a:txBody>
                    <a:bodyPr/>
                    <a:lstStyle/>
                    <a:p>
                      <a:pPr algn="ctr"/>
                      <a:r>
                        <a:rPr kumimoji="1" lang="en-US" altLang="ja-JP" sz="2000" dirty="0" smtClean="0"/>
                        <a:t>-</a:t>
                      </a:r>
                      <a:endParaRPr kumimoji="1" lang="ja-JP" altLang="en-US" sz="2000" dirty="0"/>
                    </a:p>
                  </a:txBody>
                  <a:tcPr anchor="ctr"/>
                </a:tc>
              </a:tr>
              <a:tr h="4378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検出できた組数</a:t>
                      </a:r>
                    </a:p>
                  </a:txBody>
                  <a:tcPr/>
                </a:tc>
                <a:tc>
                  <a:txBody>
                    <a:bodyPr/>
                    <a:lstStyle/>
                    <a:p>
                      <a:pPr algn="ctr"/>
                      <a:r>
                        <a:rPr kumimoji="1" lang="en-US" altLang="ja-JP" sz="2000" dirty="0" smtClean="0"/>
                        <a:t>-</a:t>
                      </a:r>
                      <a:endParaRPr kumimoji="1" lang="ja-JP" altLang="en-US" sz="2000" dirty="0"/>
                    </a:p>
                  </a:txBody>
                  <a:tcPr anchor="ctr"/>
                </a:tc>
                <a:tc>
                  <a:txBody>
                    <a:bodyPr/>
                    <a:lstStyle/>
                    <a:p>
                      <a:pPr algn="ctr"/>
                      <a:r>
                        <a:rPr kumimoji="1" lang="en-US" altLang="ja-JP" sz="2000" dirty="0" smtClean="0"/>
                        <a:t>877/1104</a:t>
                      </a:r>
                      <a:endParaRPr kumimoji="1" lang="ja-JP" altLang="en-US" sz="2000" dirty="0"/>
                    </a:p>
                  </a:txBody>
                  <a:tcPr anchor="ctr"/>
                </a:tc>
                <a:tc>
                  <a:txBody>
                    <a:bodyPr/>
                    <a:lstStyle/>
                    <a:p>
                      <a:pPr algn="ctr"/>
                      <a:r>
                        <a:rPr kumimoji="1" lang="en-US" altLang="ja-JP" sz="2000" dirty="0" smtClean="0"/>
                        <a:t>-</a:t>
                      </a:r>
                      <a:endParaRPr kumimoji="1" lang="ja-JP" altLang="en-US" sz="2000" dirty="0"/>
                    </a:p>
                  </a:txBody>
                  <a:tcPr anchor="ctr"/>
                </a:tc>
              </a:tr>
            </a:tbl>
          </a:graphicData>
        </a:graphic>
      </p:graphicFrame>
    </p:spTree>
    <p:extLst>
      <p:ext uri="{BB962C8B-B14F-4D97-AF65-F5344CB8AC3E}">
        <p14:creationId xmlns:p14="http://schemas.microsoft.com/office/powerpoint/2010/main" val="218839254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ja-JP" altLang="en-US" dirty="0" smtClean="0"/>
              <a:t>階層的</a:t>
            </a:r>
            <a:r>
              <a:rPr lang="ja-JP" altLang="en-US" dirty="0"/>
              <a:t>ライセンス知識を用いたライセンス特定ツールの開発</a:t>
            </a:r>
            <a:endParaRPr kumimoji="1" lang="ja-JP" altLang="en-US" dirty="0"/>
          </a:p>
        </p:txBody>
      </p:sp>
      <p:sp>
        <p:nvSpPr>
          <p:cNvPr id="5" name="テキスト プレースホルダー 4"/>
          <p:cNvSpPr>
            <a:spLocks noGrp="1"/>
          </p:cNvSpPr>
          <p:nvPr>
            <p:ph type="body" idx="1"/>
          </p:nvPr>
        </p:nvSpPr>
        <p:spPr/>
        <p:txBody>
          <a:bodyPr/>
          <a:lstStyle/>
          <a:p>
            <a:r>
              <a:rPr lang="ja-JP" altLang="en-US" dirty="0"/>
              <a:t>第２章</a:t>
            </a:r>
            <a:endParaRPr kumimoji="1" lang="ja-JP" altLang="en-US" dirty="0"/>
          </a:p>
        </p:txBody>
      </p:sp>
      <p:sp>
        <p:nvSpPr>
          <p:cNvPr id="2" name="日付プレースホルダー 1"/>
          <p:cNvSpPr>
            <a:spLocks noGrp="1"/>
          </p:cNvSpPr>
          <p:nvPr>
            <p:ph type="dt" sz="half" idx="10"/>
          </p:nvPr>
        </p:nvSpPr>
        <p:spPr/>
        <p:txBody>
          <a:bodyPr/>
          <a:lstStyle/>
          <a:p>
            <a:r>
              <a:rPr kumimoji="1" lang="en-US" altLang="ja-JP" smtClean="0"/>
              <a:t>2011/7/6-</a:t>
            </a:r>
            <a:r>
              <a:rPr kumimoji="1" lang="ja-JP" altLang="en-US" smtClean="0"/>
              <a:t>公聴会</a:t>
            </a:r>
            <a:endParaRPr kumimoji="1" lang="ja-JP" altLang="en-US"/>
          </a:p>
        </p:txBody>
      </p:sp>
      <p:sp>
        <p:nvSpPr>
          <p:cNvPr id="3" name="フッター プレースホルダー 2"/>
          <p:cNvSpPr>
            <a:spLocks noGrp="1"/>
          </p:cNvSpPr>
          <p:nvPr>
            <p:ph type="ftr" sz="quarter" idx="11"/>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12"/>
          </p:nvPr>
        </p:nvSpPr>
        <p:spPr/>
        <p:txBody>
          <a:bodyPr/>
          <a:lstStyle/>
          <a:p>
            <a:fld id="{5CA14711-65C6-4101-AB61-4ABEAB1B9CA3}" type="slidenum">
              <a:rPr kumimoji="1" lang="ja-JP" altLang="en-US" smtClean="0"/>
              <a:t>8</a:t>
            </a:fld>
            <a:endParaRPr kumimoji="1" lang="ja-JP" altLang="en-US"/>
          </a:p>
        </p:txBody>
      </p:sp>
    </p:spTree>
    <p:extLst>
      <p:ext uri="{BB962C8B-B14F-4D97-AF65-F5344CB8AC3E}">
        <p14:creationId xmlns:p14="http://schemas.microsoft.com/office/powerpoint/2010/main" val="1136947137"/>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コードクローン</a:t>
            </a:r>
            <a:endParaRPr kumimoji="1" lang="ja-JP" altLang="en-US" dirty="0"/>
          </a:p>
        </p:txBody>
      </p:sp>
      <p:sp>
        <p:nvSpPr>
          <p:cNvPr id="3" name="コンテンツ プレースホルダー 2"/>
          <p:cNvSpPr>
            <a:spLocks noGrp="1"/>
          </p:cNvSpPr>
          <p:nvPr>
            <p:ph idx="1"/>
          </p:nvPr>
        </p:nvSpPr>
        <p:spPr>
          <a:xfrm>
            <a:off x="457200" y="1600201"/>
            <a:ext cx="8229600" cy="3052936"/>
          </a:xfrm>
        </p:spPr>
        <p:txBody>
          <a:bodyPr>
            <a:normAutofit lnSpcReduction="10000"/>
          </a:bodyPr>
          <a:lstStyle/>
          <a:p>
            <a:r>
              <a:rPr kumimoji="1" lang="ja-JP" altLang="en-US" dirty="0" smtClean="0"/>
              <a:t>他のコード片と類似または一致するコード片</a:t>
            </a:r>
            <a:endParaRPr lang="en-US" altLang="ja-JP" dirty="0" smtClean="0"/>
          </a:p>
          <a:p>
            <a:r>
              <a:rPr lang="ja-JP" altLang="en-US" dirty="0" smtClean="0"/>
              <a:t>再利用された部分がコードクローンとして検出できる可能性がある</a:t>
            </a:r>
            <a:endParaRPr lang="en-US" altLang="ja-JP" dirty="0"/>
          </a:p>
          <a:p>
            <a:pPr lvl="1"/>
            <a:r>
              <a:rPr kumimoji="1" lang="ja-JP" altLang="en-US" dirty="0" smtClean="0"/>
              <a:t>再利用のもっとも単純な方法がコピーアンドペースト</a:t>
            </a:r>
            <a:endParaRPr kumimoji="1" lang="en-US" altLang="ja-JP" dirty="0" smtClean="0"/>
          </a:p>
          <a:p>
            <a:pPr lvl="1"/>
            <a:r>
              <a:rPr lang="ja-JP" altLang="en-US" dirty="0"/>
              <a:t>コードクローン</a:t>
            </a:r>
            <a:r>
              <a:rPr lang="ja-JP" altLang="en-US" dirty="0" smtClean="0"/>
              <a:t>もコピーアンドペーストで生成されうる</a:t>
            </a:r>
            <a:endParaRPr kumimoji="1" lang="en-US" altLang="ja-JP" dirty="0" smtClean="0"/>
          </a:p>
          <a:p>
            <a:pPr lvl="1"/>
            <a:endParaRPr kumimoji="1" lang="en-US" altLang="ja-JP" dirty="0" smtClean="0"/>
          </a:p>
          <a:p>
            <a:endParaRPr kumimoji="1" lang="en-US" altLang="ja-JP"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80</a:t>
            </a:fld>
            <a:endParaRPr kumimoji="1" lang="ja-JP" altLang="en-US"/>
          </a:p>
        </p:txBody>
      </p:sp>
      <p:sp>
        <p:nvSpPr>
          <p:cNvPr id="7" name="メモ 6"/>
          <p:cNvSpPr/>
          <p:nvPr/>
        </p:nvSpPr>
        <p:spPr>
          <a:xfrm>
            <a:off x="2087724" y="4736156"/>
            <a:ext cx="1368152" cy="1584176"/>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5328084" y="4736156"/>
            <a:ext cx="1368152" cy="1584176"/>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フローチャート: 処理 9"/>
          <p:cNvSpPr/>
          <p:nvPr/>
        </p:nvSpPr>
        <p:spPr>
          <a:xfrm>
            <a:off x="2231740" y="5024188"/>
            <a:ext cx="1080120" cy="288032"/>
          </a:xfrm>
          <a:prstGeom prst="flowChartProcess">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フローチャート: 処理 11"/>
          <p:cNvSpPr/>
          <p:nvPr/>
        </p:nvSpPr>
        <p:spPr>
          <a:xfrm>
            <a:off x="5472100" y="5179216"/>
            <a:ext cx="1080120" cy="288032"/>
          </a:xfrm>
          <a:prstGeom prst="flowChartProcess">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 name="直線コネクタ 13"/>
          <p:cNvCxnSpPr>
            <a:stCxn id="10" idx="3"/>
            <a:endCxn id="12" idx="1"/>
          </p:cNvCxnSpPr>
          <p:nvPr/>
        </p:nvCxnSpPr>
        <p:spPr>
          <a:xfrm>
            <a:off x="3311860" y="5168204"/>
            <a:ext cx="2160240" cy="15502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346333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ソフトウェアライセンス特定</a:t>
            </a:r>
            <a:endParaRPr kumimoji="1" lang="ja-JP" altLang="en-US" dirty="0"/>
          </a:p>
        </p:txBody>
      </p:sp>
      <p:sp>
        <p:nvSpPr>
          <p:cNvPr id="3" name="コンテンツ プレースホルダー 2"/>
          <p:cNvSpPr>
            <a:spLocks noGrp="1"/>
          </p:cNvSpPr>
          <p:nvPr>
            <p:ph idx="1"/>
          </p:nvPr>
        </p:nvSpPr>
        <p:spPr>
          <a:xfrm>
            <a:off x="395536" y="1686106"/>
            <a:ext cx="8229600" cy="2058877"/>
          </a:xfrm>
        </p:spPr>
        <p:txBody>
          <a:bodyPr>
            <a:normAutofit fontScale="92500"/>
          </a:bodyPr>
          <a:lstStyle/>
          <a:p>
            <a:r>
              <a:rPr kumimoji="1" lang="ja-JP" altLang="en-US" dirty="0" smtClean="0"/>
              <a:t>ライセンス特定</a:t>
            </a:r>
            <a:r>
              <a:rPr lang="ja-JP" altLang="en-US" dirty="0"/>
              <a:t>：</a:t>
            </a:r>
            <a:r>
              <a:rPr lang="ja-JP" altLang="en-US" dirty="0" smtClean="0"/>
              <a:t>ソースファイル</a:t>
            </a:r>
            <a:r>
              <a:rPr lang="ja-JP" altLang="en-US" dirty="0"/>
              <a:t>からそのソースファイルのライセンスを決定する</a:t>
            </a:r>
            <a:r>
              <a:rPr lang="ja-JP" altLang="en-US" dirty="0" smtClean="0"/>
              <a:t>作業</a:t>
            </a:r>
            <a:endParaRPr lang="en-US" altLang="ja-JP" dirty="0" smtClean="0"/>
          </a:p>
          <a:p>
            <a:r>
              <a:rPr lang="ja-JP" altLang="en-US" dirty="0" smtClean="0"/>
              <a:t>既存研究では，事前に作成されている知識ベースとソースファイルのコメントを比較することで特定している</a:t>
            </a:r>
            <a:endParaRPr lang="en-US" altLang="ja-JP" dirty="0"/>
          </a:p>
          <a:p>
            <a:endParaRPr lang="en-US" altLang="ja-JP" dirty="0" smtClean="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81</a:t>
            </a:fld>
            <a:endParaRPr kumimoji="1" lang="ja-JP" altLang="en-US"/>
          </a:p>
        </p:txBody>
      </p:sp>
      <p:sp>
        <p:nvSpPr>
          <p:cNvPr id="7" name="メモ 6"/>
          <p:cNvSpPr/>
          <p:nvPr/>
        </p:nvSpPr>
        <p:spPr>
          <a:xfrm>
            <a:off x="2384991" y="4108161"/>
            <a:ext cx="627910" cy="79208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柱 7"/>
          <p:cNvSpPr/>
          <p:nvPr/>
        </p:nvSpPr>
        <p:spPr>
          <a:xfrm>
            <a:off x="4041175" y="5242287"/>
            <a:ext cx="792088" cy="792088"/>
          </a:xfrm>
          <a:prstGeom prst="can">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10"/>
          <p:cNvSpPr/>
          <p:nvPr/>
        </p:nvSpPr>
        <p:spPr>
          <a:xfrm>
            <a:off x="3753143" y="4108161"/>
            <a:ext cx="1368152" cy="792088"/>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ライセンス特定</a:t>
            </a:r>
            <a:endParaRPr kumimoji="1" lang="ja-JP" altLang="en-US" dirty="0">
              <a:solidFill>
                <a:schemeClr val="tx1"/>
              </a:solidFill>
            </a:endParaRPr>
          </a:p>
        </p:txBody>
      </p:sp>
      <p:cxnSp>
        <p:nvCxnSpPr>
          <p:cNvPr id="13" name="直線矢印コネクタ 12"/>
          <p:cNvCxnSpPr>
            <a:stCxn id="8" idx="1"/>
            <a:endCxn id="11" idx="2"/>
          </p:cNvCxnSpPr>
          <p:nvPr/>
        </p:nvCxnSpPr>
        <p:spPr>
          <a:xfrm flipV="1">
            <a:off x="4437219" y="4900249"/>
            <a:ext cx="0" cy="34203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7" idx="3"/>
            <a:endCxn id="11" idx="1"/>
          </p:cNvCxnSpPr>
          <p:nvPr/>
        </p:nvCxnSpPr>
        <p:spPr>
          <a:xfrm>
            <a:off x="3012901" y="4504205"/>
            <a:ext cx="740242"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11" idx="3"/>
          </p:cNvCxnSpPr>
          <p:nvPr/>
        </p:nvCxnSpPr>
        <p:spPr>
          <a:xfrm>
            <a:off x="5121295" y="4504205"/>
            <a:ext cx="504056"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メモ 25"/>
          <p:cNvSpPr/>
          <p:nvPr/>
        </p:nvSpPr>
        <p:spPr>
          <a:xfrm>
            <a:off x="5625351" y="4108161"/>
            <a:ext cx="648072" cy="792088"/>
          </a:xfrm>
          <a:prstGeom prst="foldedCorner">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1907704" y="3741587"/>
            <a:ext cx="1582484" cy="369332"/>
          </a:xfrm>
          <a:prstGeom prst="rect">
            <a:avLst/>
          </a:prstGeom>
          <a:noFill/>
        </p:spPr>
        <p:txBody>
          <a:bodyPr wrap="none" rtlCol="0">
            <a:spAutoFit/>
          </a:bodyPr>
          <a:lstStyle/>
          <a:p>
            <a:r>
              <a:rPr kumimoji="1" lang="ja-JP" altLang="en-US" dirty="0" smtClean="0"/>
              <a:t>ソースファイル</a:t>
            </a:r>
            <a:endParaRPr kumimoji="1" lang="ja-JP" altLang="en-US" dirty="0"/>
          </a:p>
        </p:txBody>
      </p:sp>
      <p:sp>
        <p:nvSpPr>
          <p:cNvPr id="29" name="テキスト ボックス 28"/>
          <p:cNvSpPr txBox="1"/>
          <p:nvPr/>
        </p:nvSpPr>
        <p:spPr>
          <a:xfrm>
            <a:off x="3827351" y="6230199"/>
            <a:ext cx="1293944" cy="369332"/>
          </a:xfrm>
          <a:prstGeom prst="rect">
            <a:avLst/>
          </a:prstGeom>
          <a:noFill/>
        </p:spPr>
        <p:txBody>
          <a:bodyPr wrap="none" rtlCol="0">
            <a:spAutoFit/>
          </a:bodyPr>
          <a:lstStyle/>
          <a:p>
            <a:r>
              <a:rPr kumimoji="1" lang="ja-JP" altLang="en-US" dirty="0" smtClean="0"/>
              <a:t>知識ベース</a:t>
            </a:r>
            <a:endParaRPr kumimoji="1" lang="ja-JP" altLang="en-US" dirty="0"/>
          </a:p>
        </p:txBody>
      </p:sp>
      <p:sp>
        <p:nvSpPr>
          <p:cNvPr id="34" name="テキスト ボックス 33"/>
          <p:cNvSpPr txBox="1"/>
          <p:nvPr/>
        </p:nvSpPr>
        <p:spPr>
          <a:xfrm>
            <a:off x="5243905" y="3744984"/>
            <a:ext cx="1410964" cy="369332"/>
          </a:xfrm>
          <a:prstGeom prst="rect">
            <a:avLst/>
          </a:prstGeom>
          <a:noFill/>
        </p:spPr>
        <p:txBody>
          <a:bodyPr wrap="none" rtlCol="0">
            <a:spAutoFit/>
          </a:bodyPr>
          <a:lstStyle/>
          <a:p>
            <a:r>
              <a:rPr kumimoji="1" lang="ja-JP" altLang="en-US" dirty="0" smtClean="0"/>
              <a:t>ライセンス名</a:t>
            </a:r>
            <a:endParaRPr kumimoji="1" lang="ja-JP" altLang="en-US" dirty="0"/>
          </a:p>
        </p:txBody>
      </p:sp>
    </p:spTree>
    <p:extLst>
      <p:ext uri="{BB962C8B-B14F-4D97-AF65-F5344CB8AC3E}">
        <p14:creationId xmlns:p14="http://schemas.microsoft.com/office/powerpoint/2010/main" val="306308327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ライセンス知識</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82</a:t>
            </a:fld>
            <a:endParaRPr kumimoji="1" lang="ja-JP" altLang="en-US"/>
          </a:p>
        </p:txBody>
      </p:sp>
      <p:sp>
        <p:nvSpPr>
          <p:cNvPr id="7" name="正方形/長方形 6"/>
          <p:cNvSpPr/>
          <p:nvPr/>
        </p:nvSpPr>
        <p:spPr>
          <a:xfrm>
            <a:off x="323528" y="5435925"/>
            <a:ext cx="8441142" cy="461665"/>
          </a:xfrm>
          <a:prstGeom prst="rect">
            <a:avLst/>
          </a:prstGeom>
        </p:spPr>
        <p:txBody>
          <a:bodyPr wrap="square">
            <a:spAutoFit/>
          </a:bodyPr>
          <a:lstStyle/>
          <a:p>
            <a:pPr algn="ctr"/>
            <a:r>
              <a:rPr lang="en-US" altLang="ja-JP" sz="2400" b="1" i="1" dirty="0"/>
              <a:t>BSD2</a:t>
            </a:r>
            <a:r>
              <a:rPr lang="ja-JP" altLang="en-US" sz="2400" dirty="0"/>
              <a:t>：</a:t>
            </a:r>
            <a:r>
              <a:rPr lang="en-US" altLang="ja-JP" sz="2400" dirty="0" err="1"/>
              <a:t>BSDPre</a:t>
            </a:r>
            <a:r>
              <a:rPr lang="en-US" altLang="ja-JP" sz="2400" dirty="0"/>
              <a:t>, </a:t>
            </a:r>
            <a:r>
              <a:rPr lang="en-US" altLang="ja-JP" sz="2400" dirty="0" err="1"/>
              <a:t>BSDcondSource</a:t>
            </a:r>
            <a:r>
              <a:rPr lang="en-US" altLang="ja-JP" sz="2400" dirty="0"/>
              <a:t>, </a:t>
            </a:r>
            <a:r>
              <a:rPr lang="en-US" altLang="ja-JP" sz="2400" dirty="0" err="1"/>
              <a:t>BSDcondBinary</a:t>
            </a:r>
            <a:r>
              <a:rPr lang="en-US" altLang="ja-JP" sz="2400" dirty="0"/>
              <a:t>, </a:t>
            </a:r>
            <a:r>
              <a:rPr lang="en-US" altLang="ja-JP" sz="2400" dirty="0" err="1"/>
              <a:t>BSDasIs</a:t>
            </a:r>
            <a:r>
              <a:rPr lang="en-US" altLang="ja-JP" sz="2400" dirty="0"/>
              <a:t>, </a:t>
            </a:r>
            <a:r>
              <a:rPr lang="en-US" altLang="ja-JP" sz="2400" dirty="0" err="1"/>
              <a:t>BSDWarr</a:t>
            </a:r>
            <a:endParaRPr lang="ja-JP" altLang="en-US" sz="2400" dirty="0"/>
          </a:p>
        </p:txBody>
      </p:sp>
      <p:sp>
        <p:nvSpPr>
          <p:cNvPr id="8" name="正方形/長方形 7"/>
          <p:cNvSpPr/>
          <p:nvPr/>
        </p:nvSpPr>
        <p:spPr>
          <a:xfrm>
            <a:off x="323528" y="3262828"/>
            <a:ext cx="8272338" cy="1569660"/>
          </a:xfrm>
          <a:prstGeom prst="rect">
            <a:avLst/>
          </a:prstGeom>
        </p:spPr>
        <p:txBody>
          <a:bodyPr wrap="square">
            <a:spAutoFit/>
          </a:bodyPr>
          <a:lstStyle/>
          <a:p>
            <a:r>
              <a:rPr lang="en-US" altLang="ja-JP" sz="2400" b="1" i="1" dirty="0" err="1"/>
              <a:t>BSDcondSource:</a:t>
            </a:r>
            <a:r>
              <a:rPr lang="en-US" altLang="ja-JP" sz="2400" dirty="0" err="1"/>
              <a:t>Redistributions</a:t>
            </a:r>
            <a:r>
              <a:rPr lang="en-US" altLang="ja-JP" sz="2400" dirty="0"/>
              <a:t>? of source code must retain the (above )?copyright notice, this list of conditions(,)? and the following disclaimer(, without modification)?:</a:t>
            </a:r>
            <a:br>
              <a:rPr lang="en-US" altLang="ja-JP" sz="2400" dirty="0"/>
            </a:br>
            <a:r>
              <a:rPr lang="en-US" altLang="ja-JP" sz="2400" dirty="0"/>
              <a:t> …</a:t>
            </a:r>
          </a:p>
        </p:txBody>
      </p:sp>
      <p:sp>
        <p:nvSpPr>
          <p:cNvPr id="9" name="正方形/長方形 8"/>
          <p:cNvSpPr/>
          <p:nvPr/>
        </p:nvSpPr>
        <p:spPr>
          <a:xfrm>
            <a:off x="332110" y="2214824"/>
            <a:ext cx="8432560" cy="461665"/>
          </a:xfrm>
          <a:prstGeom prst="rect">
            <a:avLst/>
          </a:prstGeom>
        </p:spPr>
        <p:txBody>
          <a:bodyPr wrap="square">
            <a:spAutoFit/>
          </a:bodyPr>
          <a:lstStyle/>
          <a:p>
            <a:r>
              <a:rPr lang="en-US" altLang="ja-JP" sz="2400" dirty="0"/>
              <a:t>all rights, conditions, distributions, reproduce, damages,  as </a:t>
            </a:r>
            <a:r>
              <a:rPr lang="en-US" altLang="ja-JP" sz="2400" dirty="0" smtClean="0"/>
              <a:t>is…</a:t>
            </a:r>
            <a:endParaRPr lang="ja-JP" altLang="en-US" sz="2400" dirty="0"/>
          </a:p>
        </p:txBody>
      </p:sp>
      <p:sp>
        <p:nvSpPr>
          <p:cNvPr id="11" name="テキスト ボックス 10"/>
          <p:cNvSpPr txBox="1"/>
          <p:nvPr/>
        </p:nvSpPr>
        <p:spPr>
          <a:xfrm>
            <a:off x="557668" y="1795660"/>
            <a:ext cx="1582484" cy="461665"/>
          </a:xfrm>
          <a:prstGeom prst="rect">
            <a:avLst/>
          </a:prstGeom>
          <a:noFill/>
          <a:ln w="28575">
            <a:solidFill>
              <a:schemeClr val="tx1"/>
            </a:solidFill>
          </a:ln>
        </p:spPr>
        <p:txBody>
          <a:bodyPr wrap="none" rtlCol="0">
            <a:spAutoFit/>
          </a:bodyPr>
          <a:lstStyle/>
          <a:p>
            <a:r>
              <a:rPr kumimoji="1" lang="ja-JP" altLang="en-US" sz="2400" dirty="0" smtClean="0"/>
              <a:t>キーワード</a:t>
            </a:r>
            <a:endParaRPr kumimoji="1" lang="ja-JP" altLang="en-US" sz="2400" dirty="0"/>
          </a:p>
        </p:txBody>
      </p:sp>
      <p:sp>
        <p:nvSpPr>
          <p:cNvPr id="12" name="テキスト ボックス 11"/>
          <p:cNvSpPr txBox="1"/>
          <p:nvPr/>
        </p:nvSpPr>
        <p:spPr>
          <a:xfrm>
            <a:off x="526112" y="2822350"/>
            <a:ext cx="2276585" cy="461665"/>
          </a:xfrm>
          <a:prstGeom prst="rect">
            <a:avLst/>
          </a:prstGeom>
          <a:noFill/>
          <a:ln w="28575">
            <a:solidFill>
              <a:schemeClr val="tx1"/>
            </a:solidFill>
          </a:ln>
        </p:spPr>
        <p:txBody>
          <a:bodyPr wrap="none" rtlCol="0">
            <a:spAutoFit/>
          </a:bodyPr>
          <a:lstStyle/>
          <a:p>
            <a:r>
              <a:rPr kumimoji="1" lang="ja-JP" altLang="en-US" sz="2400" dirty="0" smtClean="0"/>
              <a:t>メタライセンス文</a:t>
            </a:r>
            <a:endParaRPr kumimoji="1" lang="ja-JP" altLang="en-US" sz="2400" dirty="0"/>
          </a:p>
        </p:txBody>
      </p:sp>
      <p:sp>
        <p:nvSpPr>
          <p:cNvPr id="13" name="テキスト ボックス 12"/>
          <p:cNvSpPr txBox="1"/>
          <p:nvPr/>
        </p:nvSpPr>
        <p:spPr>
          <a:xfrm>
            <a:off x="632537" y="4974260"/>
            <a:ext cx="2424062" cy="461665"/>
          </a:xfrm>
          <a:prstGeom prst="rect">
            <a:avLst/>
          </a:prstGeom>
          <a:noFill/>
          <a:ln w="28575">
            <a:solidFill>
              <a:schemeClr val="tx1"/>
            </a:solidFill>
          </a:ln>
        </p:spPr>
        <p:txBody>
          <a:bodyPr wrap="none" rtlCol="0">
            <a:spAutoFit/>
          </a:bodyPr>
          <a:lstStyle/>
          <a:p>
            <a:r>
              <a:rPr kumimoji="1" lang="ja-JP" altLang="en-US" sz="2400" dirty="0" smtClean="0"/>
              <a:t>ライセンスルール</a:t>
            </a:r>
            <a:endParaRPr kumimoji="1" lang="ja-JP" altLang="en-US" sz="2400" dirty="0"/>
          </a:p>
        </p:txBody>
      </p:sp>
      <p:sp>
        <p:nvSpPr>
          <p:cNvPr id="3" name="円/楕円 2"/>
          <p:cNvSpPr/>
          <p:nvPr/>
        </p:nvSpPr>
        <p:spPr>
          <a:xfrm>
            <a:off x="323528" y="3284015"/>
            <a:ext cx="2232248" cy="433017"/>
          </a:xfrm>
          <a:prstGeom prst="ellipse">
            <a:avLst/>
          </a:prstGeom>
          <a:noFill/>
          <a:ln w="28575">
            <a:solidFill>
              <a:srgbClr val="FFC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円/楕円 13"/>
          <p:cNvSpPr/>
          <p:nvPr/>
        </p:nvSpPr>
        <p:spPr>
          <a:xfrm>
            <a:off x="2140152" y="5449637"/>
            <a:ext cx="2232248" cy="433017"/>
          </a:xfrm>
          <a:prstGeom prst="ellipse">
            <a:avLst/>
          </a:prstGeom>
          <a:noFill/>
          <a:ln w="28575">
            <a:solidFill>
              <a:srgbClr val="FFC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コネクタ 14"/>
          <p:cNvCxnSpPr>
            <a:endCxn id="14" idx="0"/>
          </p:cNvCxnSpPr>
          <p:nvPr/>
        </p:nvCxnSpPr>
        <p:spPr>
          <a:xfrm>
            <a:off x="1439652" y="3717032"/>
            <a:ext cx="1816624" cy="1732605"/>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326202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対処すべき点</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lang="ja-JP" altLang="en-US" dirty="0" smtClean="0"/>
              <a:t>再利用辺</a:t>
            </a:r>
            <a:r>
              <a:rPr kumimoji="1" lang="ja-JP" altLang="en-US" dirty="0" smtClean="0"/>
              <a:t>の集合が未知である</a:t>
            </a:r>
            <a:endParaRPr kumimoji="1" lang="en-US" altLang="ja-JP" dirty="0" smtClean="0"/>
          </a:p>
          <a:p>
            <a:pPr lvl="1"/>
            <a:r>
              <a:rPr lang="ja-JP" altLang="en-US" dirty="0" smtClean="0"/>
              <a:t>ソフトウェアとソースファイル間で再利用されている部分を自動的に見つける</a:t>
            </a:r>
            <a:endParaRPr lang="en-US" altLang="ja-JP" dirty="0" smtClean="0"/>
          </a:p>
          <a:p>
            <a:pPr marL="457200" lvl="1" indent="0">
              <a:buNone/>
            </a:pPr>
            <a:r>
              <a:rPr lang="ja-JP" altLang="en-US" dirty="0" smtClean="0"/>
              <a:t>⇒コードクローン</a:t>
            </a:r>
            <a:endParaRPr lang="en-US" altLang="ja-JP" dirty="0"/>
          </a:p>
          <a:p>
            <a:r>
              <a:rPr lang="ja-JP" altLang="en-US" dirty="0"/>
              <a:t>ライセンス特定</a:t>
            </a:r>
            <a:r>
              <a:rPr kumimoji="1" lang="ja-JP" altLang="en-US" dirty="0" smtClean="0"/>
              <a:t>辺の集合が未知である</a:t>
            </a:r>
            <a:endParaRPr kumimoji="1" lang="en-US" altLang="ja-JP" dirty="0" smtClean="0"/>
          </a:p>
          <a:p>
            <a:pPr lvl="1"/>
            <a:r>
              <a:rPr lang="ja-JP" altLang="en-US" dirty="0" smtClean="0"/>
              <a:t>ソースファイルのソフトウェアライセンスが何であるかを自動的に調べる</a:t>
            </a:r>
            <a:endParaRPr lang="en-US" altLang="ja-JP" dirty="0" smtClean="0"/>
          </a:p>
          <a:p>
            <a:pPr marL="457200" lvl="1" indent="0">
              <a:buNone/>
            </a:pPr>
            <a:r>
              <a:rPr lang="ja-JP" altLang="en-US" dirty="0" smtClean="0"/>
              <a:t>⇒ソフトウェアライセンス検出</a:t>
            </a:r>
            <a:endParaRPr lang="en-US" altLang="ja-JP" dirty="0"/>
          </a:p>
          <a:p>
            <a:r>
              <a:rPr kumimoji="1" lang="ja-JP" altLang="en-US" dirty="0" smtClean="0"/>
              <a:t>ライセンスの比較</a:t>
            </a:r>
            <a:endParaRPr kumimoji="1" lang="en-US" altLang="ja-JP" dirty="0" smtClean="0"/>
          </a:p>
          <a:p>
            <a:pPr lvl="1"/>
            <a:r>
              <a:rPr lang="ja-JP" altLang="en-US" dirty="0"/>
              <a:t>法的問題で</a:t>
            </a:r>
            <a:r>
              <a:rPr lang="ja-JP" altLang="en-US" dirty="0" smtClean="0"/>
              <a:t>あり，自動的に処理するのに適さない</a:t>
            </a:r>
            <a:endParaRPr lang="en-US" altLang="ja-JP" dirty="0" smtClean="0"/>
          </a:p>
          <a:p>
            <a:pPr marL="457200" lvl="1" indent="0">
              <a:buNone/>
            </a:pPr>
            <a:r>
              <a:rPr kumimoji="1" lang="ja-JP" altLang="en-US" dirty="0" smtClean="0"/>
              <a:t>⇒本研究の対象外</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83</a:t>
            </a:fld>
            <a:endParaRPr kumimoji="1" lang="ja-JP" altLang="en-US"/>
          </a:p>
        </p:txBody>
      </p:sp>
    </p:spTree>
    <p:extLst>
      <p:ext uri="{BB962C8B-B14F-4D97-AF65-F5344CB8AC3E}">
        <p14:creationId xmlns:p14="http://schemas.microsoft.com/office/powerpoint/2010/main" val="80596336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60648"/>
            <a:ext cx="8640960" cy="1143000"/>
          </a:xfrm>
        </p:spPr>
        <p:txBody>
          <a:bodyPr>
            <a:noAutofit/>
          </a:bodyPr>
          <a:lstStyle/>
          <a:p>
            <a:pPr lvl="1" algn="ctr"/>
            <a:r>
              <a:rPr lang="ja-JP" altLang="en-US" sz="4000" dirty="0">
                <a:latin typeface="メイリオ" pitchFamily="50" charset="-128"/>
                <a:ea typeface="メイリオ" pitchFamily="50" charset="-128"/>
                <a:cs typeface="メイリオ" pitchFamily="50" charset="-128"/>
              </a:rPr>
              <a:t>表記ゆれ</a:t>
            </a:r>
          </a:p>
        </p:txBody>
      </p:sp>
      <p:sp>
        <p:nvSpPr>
          <p:cNvPr id="11" name="コンテンツ プレースホルダー 10"/>
          <p:cNvSpPr>
            <a:spLocks noGrp="1"/>
          </p:cNvSpPr>
          <p:nvPr>
            <p:ph idx="1"/>
          </p:nvPr>
        </p:nvSpPr>
        <p:spPr/>
        <p:txBody>
          <a:bodyPr>
            <a:normAutofit/>
          </a:bodyPr>
          <a:lstStyle/>
          <a:p>
            <a:pPr marL="0" indent="0">
              <a:buNone/>
            </a:pPr>
            <a:r>
              <a:rPr lang="en-US" altLang="ja-JP" dirty="0" smtClean="0"/>
              <a:t>The </a:t>
            </a:r>
            <a:r>
              <a:rPr lang="en-US" altLang="ja-JP" dirty="0"/>
              <a:t>licensors might change the spelling/grammar of the license </a:t>
            </a:r>
            <a:r>
              <a:rPr lang="en-US" altLang="ja-JP" dirty="0" smtClean="0"/>
              <a:t>statement</a:t>
            </a:r>
          </a:p>
          <a:p>
            <a:pPr marL="0" indent="0">
              <a:buNone/>
            </a:pPr>
            <a:endParaRPr lang="en-US" altLang="ja-JP" dirty="0" smtClean="0"/>
          </a:p>
          <a:p>
            <a:pPr marL="0" indent="0">
              <a:buNone/>
            </a:pPr>
            <a:r>
              <a:rPr lang="ja-JP" altLang="en-US" dirty="0" smtClean="0"/>
              <a:t>例</a:t>
            </a:r>
            <a:endParaRPr kumimoji="1" lang="en-US" altLang="ja-JP" dirty="0" smtClean="0"/>
          </a:p>
          <a:p>
            <a:pPr lvl="1"/>
            <a:r>
              <a:rPr lang="en-US" altLang="ja-JP" dirty="0" smtClean="0"/>
              <a:t>"license</a:t>
            </a:r>
            <a:r>
              <a:rPr lang="en-US" altLang="ja-JP" dirty="0"/>
              <a:t>"</a:t>
            </a:r>
            <a:r>
              <a:rPr lang="ja-JP" altLang="en-US" dirty="0" smtClean="0"/>
              <a:t> → </a:t>
            </a:r>
            <a:r>
              <a:rPr lang="en-US" altLang="ja-JP" dirty="0" smtClean="0"/>
              <a:t>"</a:t>
            </a:r>
            <a:r>
              <a:rPr lang="en-US" altLang="ja-JP" dirty="0" err="1" smtClean="0"/>
              <a:t>licen</a:t>
            </a:r>
            <a:r>
              <a:rPr lang="en-US" altLang="ja-JP" dirty="0" err="1" smtClean="0">
                <a:solidFill>
                  <a:srgbClr val="C00000"/>
                </a:solidFill>
              </a:rPr>
              <a:t>c</a:t>
            </a:r>
            <a:r>
              <a:rPr lang="en-US" altLang="ja-JP" dirty="0" err="1" smtClean="0"/>
              <a:t>e</a:t>
            </a:r>
            <a:r>
              <a:rPr lang="en-US" altLang="ja-JP" dirty="0" smtClean="0"/>
              <a:t>"</a:t>
            </a:r>
          </a:p>
          <a:p>
            <a:pPr lvl="1"/>
            <a:r>
              <a:rPr kumimoji="1" lang="en-US" altLang="ja-JP" dirty="0" smtClean="0"/>
              <a:t>"it would be useful" </a:t>
            </a:r>
            <a:r>
              <a:rPr kumimoji="1" lang="ja-JP" altLang="en-US" dirty="0" smtClean="0"/>
              <a:t>→ </a:t>
            </a:r>
            <a:r>
              <a:rPr kumimoji="1" lang="en-US" altLang="ja-JP" dirty="0" smtClean="0"/>
              <a:t>"it </a:t>
            </a:r>
            <a:r>
              <a:rPr kumimoji="1" lang="en-US" altLang="ja-JP" dirty="0" smtClean="0">
                <a:solidFill>
                  <a:srgbClr val="C00000"/>
                </a:solidFill>
              </a:rPr>
              <a:t>will</a:t>
            </a:r>
            <a:r>
              <a:rPr kumimoji="1" lang="en-US" altLang="ja-JP" dirty="0" smtClean="0"/>
              <a:t> be useful"</a:t>
            </a:r>
          </a:p>
        </p:txBody>
      </p:sp>
      <p:sp>
        <p:nvSpPr>
          <p:cNvPr id="4" name="日付プレースホルダー 3"/>
          <p:cNvSpPr>
            <a:spLocks noGrp="1"/>
          </p:cNvSpPr>
          <p:nvPr>
            <p:ph type="dt" sz="half" idx="2"/>
          </p:nvPr>
        </p:nvSpPr>
        <p:spPr/>
        <p:txBody>
          <a:bodyPr/>
          <a:lstStyle/>
          <a:p>
            <a:r>
              <a:rPr lang="en-US" altLang="ja-JP" smtClean="0"/>
              <a:t>2011/7/6-</a:t>
            </a:r>
            <a:r>
              <a:rPr lang="ja-JP" altLang="en-US" smtClean="0"/>
              <a:t>公聴会</a:t>
            </a:r>
            <a:endParaRPr lang="ja-JP" altLang="en-US"/>
          </a:p>
        </p:txBody>
      </p:sp>
      <p:sp>
        <p:nvSpPr>
          <p:cNvPr id="5" name="フッター プレースホルダー 4"/>
          <p:cNvSpPr>
            <a:spLocks noGrp="1"/>
          </p:cNvSpPr>
          <p:nvPr>
            <p:ph type="ftr" sz="quarter" idx="3"/>
          </p:nvPr>
        </p:nvSpPr>
        <p:spPr/>
        <p:txBody>
          <a:bodyPr/>
          <a:lstStyle/>
          <a:p>
            <a:r>
              <a:rPr lang="en-US" altLang="ja-JP" smtClean="0"/>
              <a:t>Yuki Manabe</a:t>
            </a:r>
            <a:endParaRPr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lang="ja-JP" altLang="en-US" smtClean="0"/>
              <a:pPr/>
              <a:t>84</a:t>
            </a:fld>
            <a:endParaRPr lang="ja-JP" altLang="en-US" dirty="0"/>
          </a:p>
        </p:txBody>
      </p:sp>
    </p:spTree>
    <p:extLst>
      <p:ext uri="{BB962C8B-B14F-4D97-AF65-F5344CB8AC3E}">
        <p14:creationId xmlns:p14="http://schemas.microsoft.com/office/powerpoint/2010/main" val="33369490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74638"/>
            <a:ext cx="8640960" cy="1143000"/>
          </a:xfrm>
        </p:spPr>
        <p:txBody>
          <a:bodyPr>
            <a:noAutofit/>
          </a:bodyPr>
          <a:lstStyle/>
          <a:p>
            <a:r>
              <a:rPr lang="ja-JP" altLang="en-US" sz="4000" dirty="0" smtClean="0"/>
              <a:t>ライセンスのカスタマイズ</a:t>
            </a:r>
            <a:endParaRPr lang="ja-JP" altLang="en-US" sz="4000" dirty="0"/>
          </a:p>
        </p:txBody>
      </p:sp>
      <p:sp>
        <p:nvSpPr>
          <p:cNvPr id="3" name="コンテンツ プレースホルダー 2"/>
          <p:cNvSpPr>
            <a:spLocks noGrp="1"/>
          </p:cNvSpPr>
          <p:nvPr>
            <p:ph idx="1"/>
          </p:nvPr>
        </p:nvSpPr>
        <p:spPr/>
        <p:txBody>
          <a:bodyPr>
            <a:normAutofit/>
          </a:bodyPr>
          <a:lstStyle/>
          <a:p>
            <a:pPr marL="0" indent="0">
              <a:buNone/>
            </a:pPr>
            <a:r>
              <a:rPr lang="en-US" altLang="ja-JP" dirty="0"/>
              <a:t>Licensors modify, add or remove conditions to </a:t>
            </a:r>
            <a:r>
              <a:rPr lang="en-US" altLang="ja-JP" dirty="0" smtClean="0"/>
              <a:t>well-known </a:t>
            </a:r>
            <a:r>
              <a:rPr lang="en-US" altLang="ja-JP" dirty="0"/>
              <a:t>licenses </a:t>
            </a:r>
            <a:r>
              <a:rPr lang="en-US" altLang="ja-JP" dirty="0" smtClean="0"/>
              <a:t>to create a new license</a:t>
            </a:r>
          </a:p>
          <a:p>
            <a:endParaRPr lang="en-US" altLang="ja-JP" dirty="0" smtClean="0"/>
          </a:p>
          <a:p>
            <a:r>
              <a:rPr lang="en-US" altLang="ja-JP" dirty="0" smtClean="0"/>
              <a:t>Example</a:t>
            </a:r>
          </a:p>
          <a:p>
            <a:pPr marL="457200" lvl="1" indent="0">
              <a:buNone/>
            </a:pPr>
            <a:r>
              <a:rPr lang="en-US" altLang="ja-JP" dirty="0" smtClean="0"/>
              <a:t>	MIT/X11 license</a:t>
            </a:r>
          </a:p>
          <a:p>
            <a:pPr marL="914400" lvl="2" indent="0">
              <a:buNone/>
            </a:pPr>
            <a:r>
              <a:rPr lang="en-US" altLang="ja-JP" dirty="0"/>
              <a:t> </a:t>
            </a:r>
            <a:r>
              <a:rPr lang="en-US" altLang="ja-JP" dirty="0" smtClean="0"/>
              <a:t>  "Permission to use, copy, modify, </a:t>
            </a:r>
            <a:br>
              <a:rPr lang="en-US" altLang="ja-JP" dirty="0" smtClean="0"/>
            </a:br>
            <a:r>
              <a:rPr lang="en-US" altLang="ja-JP" dirty="0" smtClean="0"/>
              <a:t>distribute and sell this software ..."</a:t>
            </a:r>
          </a:p>
          <a:p>
            <a:pPr marL="914400" lvl="2" indent="0">
              <a:buNone/>
            </a:pPr>
            <a:r>
              <a:rPr lang="ja-JP" altLang="en-US" dirty="0"/>
              <a:t>→</a:t>
            </a:r>
            <a:r>
              <a:rPr lang="en-US" altLang="ja-JP" dirty="0"/>
              <a:t> </a:t>
            </a:r>
            <a:r>
              <a:rPr lang="en-US" altLang="ja-JP" dirty="0" smtClean="0"/>
              <a:t>"Permission </a:t>
            </a:r>
            <a:r>
              <a:rPr lang="en-US" altLang="ja-JP" dirty="0"/>
              <a:t>to use, copy, </a:t>
            </a:r>
            <a:r>
              <a:rPr lang="en-US" altLang="ja-JP" dirty="0" smtClean="0"/>
              <a:t>modify and </a:t>
            </a:r>
            <a:r>
              <a:rPr lang="en-US" altLang="ja-JP" dirty="0"/>
              <a:t>distribute </a:t>
            </a:r>
            <a:r>
              <a:rPr lang="en-US" altLang="ja-JP" dirty="0" smtClean="0"/>
              <a:t>            this </a:t>
            </a:r>
            <a:r>
              <a:rPr lang="en-US" altLang="ja-JP" dirty="0"/>
              <a:t>software </a:t>
            </a:r>
            <a:r>
              <a:rPr lang="en-US" altLang="ja-JP" dirty="0" smtClean="0"/>
              <a:t>..."</a:t>
            </a:r>
            <a:endParaRPr lang="en-US" altLang="ja-JP" dirty="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lang="ja-JP" altLang="en-US" smtClean="0"/>
              <a:pPr/>
              <a:t>85</a:t>
            </a:fld>
            <a:endParaRPr lang="ja-JP" altLang="en-US" dirty="0"/>
          </a:p>
        </p:txBody>
      </p:sp>
      <p:cxnSp>
        <p:nvCxnSpPr>
          <p:cNvPr id="8" name="直線コネクタ 7"/>
          <p:cNvCxnSpPr/>
          <p:nvPr/>
        </p:nvCxnSpPr>
        <p:spPr>
          <a:xfrm>
            <a:off x="2880440" y="4966632"/>
            <a:ext cx="1368152"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2880440" y="5949280"/>
            <a:ext cx="1368152"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9333566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ソフトウェアライセンス違反の予防</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smtClean="0"/>
              <a:t>再利用したいソースファイルのライセンスが特定されていること</a:t>
            </a:r>
            <a:endParaRPr lang="en-US" altLang="ja-JP" dirty="0"/>
          </a:p>
          <a:p>
            <a:r>
              <a:rPr kumimoji="1" lang="ja-JP" altLang="en-US" dirty="0" smtClean="0"/>
              <a:t>開発中のソフトウェアに不要な再利用が混在していないことを確認すること</a:t>
            </a:r>
            <a:endParaRPr kumimoji="1" lang="en-US" altLang="ja-JP" dirty="0" smtClean="0"/>
          </a:p>
        </p:txBody>
      </p:sp>
      <p:sp>
        <p:nvSpPr>
          <p:cNvPr id="4" name="日付プレースホルダー 3"/>
          <p:cNvSpPr>
            <a:spLocks noGrp="1"/>
          </p:cNvSpPr>
          <p:nvPr>
            <p:ph type="dt" sz="half" idx="2"/>
          </p:nvPr>
        </p:nvSpPr>
        <p:spPr/>
        <p:txBody>
          <a:bodyPr/>
          <a:lstStyle/>
          <a:p>
            <a:r>
              <a:rPr kumimoji="1" lang="en-US" altLang="ja-JP" smtClean="0"/>
              <a:t>2011/7/6-</a:t>
            </a:r>
            <a:r>
              <a:rPr kumimoji="1" lang="ja-JP" altLang="en-US" smtClean="0"/>
              <a:t>公聴会</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a:t>
            </a:r>
            <a:endParaRPr kumimoji="1"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kumimoji="1" lang="ja-JP" altLang="en-US" smtClean="0"/>
              <a:t>86</a:t>
            </a:fld>
            <a:endParaRPr kumimoji="1" lang="ja-JP" altLang="en-US"/>
          </a:p>
        </p:txBody>
      </p:sp>
      <p:sp>
        <p:nvSpPr>
          <p:cNvPr id="7" name="角丸四角形 6"/>
          <p:cNvSpPr/>
          <p:nvPr/>
        </p:nvSpPr>
        <p:spPr>
          <a:xfrm>
            <a:off x="395536" y="5013176"/>
            <a:ext cx="8424936" cy="1152128"/>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schemeClr val="tx1"/>
                </a:solidFill>
              </a:rPr>
              <a:t>これらの予防策が自動的にできれば，ソフトウェアライセンス</a:t>
            </a:r>
            <a:r>
              <a:rPr lang="ja-JP" altLang="en-US" sz="2800" dirty="0">
                <a:solidFill>
                  <a:schemeClr val="tx1"/>
                </a:solidFill>
              </a:rPr>
              <a:t>違反をより強固に予防</a:t>
            </a:r>
            <a:r>
              <a:rPr lang="ja-JP" altLang="en-US" sz="2800" dirty="0" smtClean="0">
                <a:solidFill>
                  <a:schemeClr val="tx1"/>
                </a:solidFill>
              </a:rPr>
              <a:t>できる</a:t>
            </a:r>
            <a:endParaRPr lang="ja-JP" altLang="en-US" sz="2800" dirty="0">
              <a:solidFill>
                <a:schemeClr val="tx1"/>
              </a:solidFill>
            </a:endParaRPr>
          </a:p>
        </p:txBody>
      </p:sp>
    </p:spTree>
    <p:extLst>
      <p:ext uri="{BB962C8B-B14F-4D97-AF65-F5344CB8AC3E}">
        <p14:creationId xmlns:p14="http://schemas.microsoft.com/office/powerpoint/2010/main" val="163368705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概要</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lang="ja-JP" altLang="en-US" dirty="0" smtClean="0"/>
              <a:t>問題点</a:t>
            </a:r>
            <a:endParaRPr lang="en-US" altLang="ja-JP" dirty="0" smtClean="0"/>
          </a:p>
          <a:p>
            <a:pPr marL="457200" lvl="1" indent="0">
              <a:buNone/>
            </a:pPr>
            <a:r>
              <a:rPr lang="ja-JP" altLang="en-US" dirty="0" smtClean="0"/>
              <a:t>ライセンス記述の表記</a:t>
            </a:r>
            <a:r>
              <a:rPr lang="ja-JP" altLang="en-US" dirty="0" smtClean="0"/>
              <a:t>ゆれなどのため，既知のライセンス記述とコメントとの簡単</a:t>
            </a:r>
            <a:r>
              <a:rPr lang="ja-JP" altLang="en-US" dirty="0"/>
              <a:t>な照合では特定</a:t>
            </a:r>
            <a:r>
              <a:rPr lang="ja-JP" altLang="en-US" dirty="0" smtClean="0"/>
              <a:t>できない</a:t>
            </a:r>
            <a:endParaRPr lang="en-US" altLang="ja-JP" dirty="0"/>
          </a:p>
          <a:p>
            <a:r>
              <a:rPr lang="ja-JP" altLang="en-US" dirty="0" smtClean="0"/>
              <a:t>研究内容</a:t>
            </a:r>
            <a:endParaRPr lang="en-US" altLang="ja-JP" dirty="0" smtClean="0"/>
          </a:p>
          <a:p>
            <a:pPr lvl="1"/>
            <a:r>
              <a:rPr lang="ja-JP" altLang="en-US" dirty="0"/>
              <a:t>ライセンス特定での課題を調査</a:t>
            </a:r>
            <a:r>
              <a:rPr lang="ja-JP" altLang="en-US" dirty="0" smtClean="0"/>
              <a:t>した</a:t>
            </a:r>
            <a:endParaRPr lang="en-US" altLang="ja-JP" dirty="0" smtClean="0"/>
          </a:p>
          <a:p>
            <a:pPr lvl="1"/>
            <a:r>
              <a:rPr lang="ja-JP" altLang="en-US" dirty="0" smtClean="0"/>
              <a:t>階層的ライセンス知識を用いたライセンス特定手法の提案</a:t>
            </a:r>
            <a:endParaRPr lang="en-US" altLang="ja-JP" dirty="0"/>
          </a:p>
          <a:p>
            <a:pPr lvl="1"/>
            <a:r>
              <a:rPr lang="ja-JP" altLang="en-US" dirty="0"/>
              <a:t>提案手法の実装</a:t>
            </a:r>
            <a:r>
              <a:rPr lang="en-US" altLang="ja-JP" dirty="0" smtClean="0"/>
              <a:t>Ninka</a:t>
            </a:r>
            <a:r>
              <a:rPr lang="ja-JP" altLang="en-US" dirty="0"/>
              <a:t>と</a:t>
            </a:r>
            <a:r>
              <a:rPr lang="ja-JP" altLang="en-US" dirty="0" smtClean="0"/>
              <a:t>他のライセンス特定ツール</a:t>
            </a:r>
            <a:r>
              <a:rPr lang="ja-JP" altLang="en-US" dirty="0"/>
              <a:t>と精度の点で比較</a:t>
            </a:r>
            <a:endParaRPr lang="en-US" altLang="ja-JP" dirty="0"/>
          </a:p>
          <a:p>
            <a:pPr lvl="1"/>
            <a:endParaRPr lang="ja-JP" altLang="en-US" dirty="0"/>
          </a:p>
          <a:p>
            <a:endParaRPr kumimoji="1" lang="ja-JP" altLang="en-US" dirty="0"/>
          </a:p>
        </p:txBody>
      </p:sp>
      <p:sp>
        <p:nvSpPr>
          <p:cNvPr id="6" name="日付プレースホルダー 5"/>
          <p:cNvSpPr>
            <a:spLocks noGrp="1"/>
          </p:cNvSpPr>
          <p:nvPr>
            <p:ph type="dt" sz="half" idx="2"/>
          </p:nvPr>
        </p:nvSpPr>
        <p:spPr>
          <a:prstGeom prst="rect">
            <a:avLst/>
          </a:prstGeom>
        </p:spPr>
        <p:txBody>
          <a:bodyPr/>
          <a:lstStyle/>
          <a:p>
            <a:r>
              <a:rPr kumimoji="1" lang="en-US" altLang="ja-JP" smtClean="0"/>
              <a:t>2011/7/6-</a:t>
            </a:r>
            <a:r>
              <a:rPr kumimoji="1" lang="ja-JP" altLang="en-US" smtClean="0"/>
              <a:t>公聴会</a:t>
            </a:r>
            <a:endParaRPr kumimoji="1" lang="ja-JP" altLang="en-US"/>
          </a:p>
        </p:txBody>
      </p:sp>
      <p:sp>
        <p:nvSpPr>
          <p:cNvPr id="7" name="フッター プレースホルダー 6"/>
          <p:cNvSpPr>
            <a:spLocks noGrp="1"/>
          </p:cNvSpPr>
          <p:nvPr>
            <p:ph type="ftr" sz="quarter" idx="3"/>
          </p:nvPr>
        </p:nvSpPr>
        <p:spPr>
          <a:prstGeom prst="rect">
            <a:avLst/>
          </a:prstGeom>
        </p:spPr>
        <p:txBody>
          <a:bodyPr/>
          <a:lstStyle/>
          <a:p>
            <a:r>
              <a:rPr kumimoji="1" lang="en-US" altLang="ja-JP" smtClean="0"/>
              <a:t>Yuki Manabe</a:t>
            </a:r>
            <a:endParaRPr kumimoji="1" lang="ja-JP" altLang="en-US"/>
          </a:p>
        </p:txBody>
      </p:sp>
      <p:sp>
        <p:nvSpPr>
          <p:cNvPr id="5" name="スライド番号プレースホルダー 4"/>
          <p:cNvSpPr>
            <a:spLocks noGrp="1"/>
          </p:cNvSpPr>
          <p:nvPr>
            <p:ph type="sldNum" sz="quarter" idx="4"/>
          </p:nvPr>
        </p:nvSpPr>
        <p:spPr>
          <a:prstGeom prst="rect">
            <a:avLst/>
          </a:prstGeom>
        </p:spPr>
        <p:txBody>
          <a:bodyPr/>
          <a:lstStyle/>
          <a:p>
            <a:fld id="{03740BF1-3498-4F36-BC12-C04CDFEF0125}" type="slidenum">
              <a:rPr kumimoji="1" lang="ja-JP" altLang="en-US" smtClean="0"/>
              <a:t>9</a:t>
            </a:fld>
            <a:endParaRPr kumimoji="1" lang="ja-JP" altLang="en-US"/>
          </a:p>
        </p:txBody>
      </p:sp>
    </p:spTree>
    <p:extLst>
      <p:ext uri="{BB962C8B-B14F-4D97-AF65-F5344CB8AC3E}">
        <p14:creationId xmlns:p14="http://schemas.microsoft.com/office/powerpoint/2010/main" val="260341725"/>
      </p:ext>
    </p:extLst>
  </p:cSld>
  <p:clrMapOvr>
    <a:masterClrMapping/>
  </p:clrMapOvr>
  <p:timing>
    <p:tnLst>
      <p:par>
        <p:cTn id="1" dur="indefinite" restart="never" nodeType="tmRoot"/>
      </p:par>
    </p:tnLst>
  </p:timing>
</p:sld>
</file>

<file path=ppt/theme/theme1.xml><?xml version="1.0" encoding="utf-8"?>
<a:theme xmlns:a="http://schemas.openxmlformats.org/drawingml/2006/main" name="y-manab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ol9-s-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ool9-s-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14800</TotalTime>
  <Words>5637</Words>
  <Application>Microsoft Office PowerPoint</Application>
  <PresentationFormat>画面に合わせる (4:3)</PresentationFormat>
  <Paragraphs>1206</Paragraphs>
  <Slides>86</Slides>
  <Notes>36</Notes>
  <HiddenSlides>24</HiddenSlides>
  <MMClips>0</MMClips>
  <ScaleCrop>false</ScaleCrop>
  <HeadingPairs>
    <vt:vector size="4" baseType="variant">
      <vt:variant>
        <vt:lpstr>テーマ</vt:lpstr>
      </vt:variant>
      <vt:variant>
        <vt:i4>1</vt:i4>
      </vt:variant>
      <vt:variant>
        <vt:lpstr>スライド タイトル</vt:lpstr>
      </vt:variant>
      <vt:variant>
        <vt:i4>86</vt:i4>
      </vt:variant>
    </vt:vector>
  </HeadingPairs>
  <TitlesOfParts>
    <vt:vector size="87" baseType="lpstr">
      <vt:lpstr>y-manabe</vt:lpstr>
      <vt:lpstr>ソフトウェア再利用時における ライセンス違反検出技術に関する研究</vt:lpstr>
      <vt:lpstr>ソフトウェアの再利用</vt:lpstr>
      <vt:lpstr>著作権</vt:lpstr>
      <vt:lpstr>ソフトウェアライセンス</vt:lpstr>
      <vt:lpstr>ライセンス違反</vt:lpstr>
      <vt:lpstr>ライセンス違反検出問題</vt:lpstr>
      <vt:lpstr>論文構成</vt:lpstr>
      <vt:lpstr>階層的ライセンス知識を用いたライセンス特定ツールの開発</vt:lpstr>
      <vt:lpstr>概要</vt:lpstr>
      <vt:lpstr>ライセンス特定</vt:lpstr>
      <vt:lpstr>ライセンス記述の例</vt:lpstr>
      <vt:lpstr>ライセンス記述の表記ゆれ</vt:lpstr>
      <vt:lpstr>ライセンス特定の課題調査</vt:lpstr>
      <vt:lpstr>ライセンス特定ツールに 求められる要件</vt:lpstr>
      <vt:lpstr>提案手法</vt:lpstr>
      <vt:lpstr>1  コメント抽出</vt:lpstr>
      <vt:lpstr>2 コメントの文への分割</vt:lpstr>
      <vt:lpstr>3  ライセンスに関係ない文の除去</vt:lpstr>
      <vt:lpstr> 4 メタライセンス文とのマッチング</vt:lpstr>
      <vt:lpstr>5 ライセンスルールとのマッチング</vt:lpstr>
      <vt:lpstr>評価実験</vt:lpstr>
      <vt:lpstr>結果</vt:lpstr>
      <vt:lpstr>第２章のまとめ</vt:lpstr>
      <vt:lpstr>オープンソースソフトウェアにおけるライセンス分布の調査</vt:lpstr>
      <vt:lpstr>概要</vt:lpstr>
      <vt:lpstr>解析対象</vt:lpstr>
      <vt:lpstr>FreeBSDにおける ライセンス分布</vt:lpstr>
      <vt:lpstr>Eclipseにおけるライセンス分布</vt:lpstr>
      <vt:lpstr>第3章のまとめ</vt:lpstr>
      <vt:lpstr>コードクローンメトリクスに基づくソースコード再利用判定閾値の決定手法</vt:lpstr>
      <vt:lpstr>概要</vt:lpstr>
      <vt:lpstr>コードクローン</vt:lpstr>
      <vt:lpstr>想定する再利用検出手法</vt:lpstr>
      <vt:lpstr>判定方法</vt:lpstr>
      <vt:lpstr>閾値決定手法</vt:lpstr>
      <vt:lpstr>閾値の算出</vt:lpstr>
      <vt:lpstr>実験</vt:lpstr>
      <vt:lpstr>実験環境</vt:lpstr>
      <vt:lpstr>実験手順</vt:lpstr>
      <vt:lpstr>閾値と検出結果</vt:lpstr>
      <vt:lpstr>第４章のまとめ</vt:lpstr>
      <vt:lpstr>むすび</vt:lpstr>
      <vt:lpstr>PowerPoint プレゼンテーション</vt:lpstr>
      <vt:lpstr>参考資料</vt:lpstr>
      <vt:lpstr>１章</vt:lpstr>
      <vt:lpstr>代表的なOSSライセンス</vt:lpstr>
      <vt:lpstr>２章</vt:lpstr>
      <vt:lpstr>ライセンス特定の既存手法</vt:lpstr>
      <vt:lpstr>ライセンス知識の規模</vt:lpstr>
      <vt:lpstr>３章</vt:lpstr>
      <vt:lpstr>ライセンスの進化</vt:lpstr>
      <vt:lpstr>FreeBSDにおける ライセンス比率の変化</vt:lpstr>
      <vt:lpstr>FreeBSD5.2.1から5.3の間での変化</vt:lpstr>
      <vt:lpstr>４章</vt:lpstr>
      <vt:lpstr>閾値を用いた検出結果</vt:lpstr>
      <vt:lpstr>コードクローンメトリクス詳細</vt:lpstr>
      <vt:lpstr>閾値が決定できなかった例 (部分類似度・再利用なし）</vt:lpstr>
      <vt:lpstr>ロジスティック回帰モデル</vt:lpstr>
      <vt:lpstr>Leave-one out cross validation</vt:lpstr>
      <vt:lpstr>その他の結果</vt:lpstr>
      <vt:lpstr>PowerPoint プレゼンテーション</vt:lpstr>
      <vt:lpstr>PowerPoint プレゼンテーション</vt:lpstr>
      <vt:lpstr>退避場所</vt:lpstr>
      <vt:lpstr>ソフトウェアライセンス違反の発見</vt:lpstr>
      <vt:lpstr>ソフトウェアライセンス違反の発見</vt:lpstr>
      <vt:lpstr>ソフトウェアライセンス違反の発見</vt:lpstr>
      <vt:lpstr>PowerPoint プレゼンテーション</vt:lpstr>
      <vt:lpstr>ソフトウェアの再利用</vt:lpstr>
      <vt:lpstr>ソフトウェアライセンス違反の発見</vt:lpstr>
      <vt:lpstr>ライセンス記述</vt:lpstr>
      <vt:lpstr>Sentence-based license identification approach</vt:lpstr>
      <vt:lpstr>閾値決定方法</vt:lpstr>
      <vt:lpstr>閾値決定方法</vt:lpstr>
      <vt:lpstr>閾値決定方法</vt:lpstr>
      <vt:lpstr>ライセンス違反検出問題</vt:lpstr>
      <vt:lpstr>リサーチクエスチョン</vt:lpstr>
      <vt:lpstr>調査内容</vt:lpstr>
      <vt:lpstr>算出した閾値</vt:lpstr>
      <vt:lpstr>閾値を用いた検出結果</vt:lpstr>
      <vt:lpstr>コードクローン</vt:lpstr>
      <vt:lpstr>ソフトウェアライセンス特定</vt:lpstr>
      <vt:lpstr>ライセンス知識</vt:lpstr>
      <vt:lpstr>対処すべき点</vt:lpstr>
      <vt:lpstr>表記ゆれ</vt:lpstr>
      <vt:lpstr>ライセンスのカスタマイズ</vt:lpstr>
      <vt:lpstr>ソフトウェアライセンス違反の予防</vt:lpstr>
    </vt:vector>
  </TitlesOfParts>
  <Company>大阪大学井上研究室</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ソフトウェア再利用における著作権侵害の発見・予防に関する研究</dc:title>
  <dc:creator>y-manabe</dc:creator>
  <cp:lastModifiedBy>y-manabe</cp:lastModifiedBy>
  <cp:revision>111</cp:revision>
  <cp:lastPrinted>2011-07-06T06:30:00Z</cp:lastPrinted>
  <dcterms:created xsi:type="dcterms:W3CDTF">2011-06-04T01:00:50Z</dcterms:created>
  <dcterms:modified xsi:type="dcterms:W3CDTF">2011-07-06T09:29:20Z</dcterms:modified>
</cp:coreProperties>
</file>