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256" r:id="rId2"/>
    <p:sldId id="267" r:id="rId3"/>
    <p:sldId id="269" r:id="rId4"/>
    <p:sldId id="278" r:id="rId5"/>
    <p:sldId id="263" r:id="rId6"/>
    <p:sldId id="264" r:id="rId7"/>
    <p:sldId id="266" r:id="rId8"/>
    <p:sldId id="270" r:id="rId9"/>
    <p:sldId id="274" r:id="rId10"/>
    <p:sldId id="288" r:id="rId11"/>
    <p:sldId id="276" r:id="rId12"/>
    <p:sldId id="273" r:id="rId13"/>
    <p:sldId id="291" r:id="rId14"/>
    <p:sldId id="290" r:id="rId15"/>
    <p:sldId id="295" r:id="rId16"/>
    <p:sldId id="277" r:id="rId17"/>
    <p:sldId id="265" r:id="rId18"/>
    <p:sldId id="292" r:id="rId19"/>
    <p:sldId id="293" r:id="rId20"/>
    <p:sldId id="313" r:id="rId21"/>
    <p:sldId id="279" r:id="rId22"/>
    <p:sldId id="284" r:id="rId23"/>
    <p:sldId id="286" r:id="rId24"/>
    <p:sldId id="282" r:id="rId25"/>
    <p:sldId id="296"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4" r:id="rId41"/>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4599F94E-CEE6-441E-89CC-EB005ECD8F06}">
      <a14:m xmlns:a14="http://schemas.microsoft.com/office/drawing/2010/main">
        <m:mathPr xmlns:m="http://schemas.openxmlformats.org/officeDocument/2006/math"/>
      </a14:m>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7" autoAdjust="0"/>
    <p:restoredTop sz="94660"/>
  </p:normalViewPr>
  <p:slideViewPr>
    <p:cSldViewPr snapToGrid="0">
      <p:cViewPr varScale="1">
        <p:scale>
          <a:sx n="82" d="100"/>
          <a:sy n="82" d="100"/>
        </p:scale>
        <p:origin x="108"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40" tIns="45720" rIns="91440" bIns="45720" rtlCol="0"/>
          <a:lstStyle>
            <a:lvl1pPr algn="r">
              <a:defRPr sz="1200"/>
            </a:lvl1pPr>
          </a:lstStyle>
          <a:p>
            <a:fld id="{9D8D9331-DA3E-4438-88B9-2C1CA18AA423}" type="datetimeFigureOut">
              <a:rPr kumimoji="1" lang="ja-JP" altLang="en-US" smtClean="0"/>
              <a:t>2016/2/25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40" tIns="45720" rIns="91440" bIns="45720" rtlCol="0" anchor="b"/>
          <a:lstStyle>
            <a:lvl1pPr algn="r">
              <a:defRPr sz="1200"/>
            </a:lvl1pPr>
          </a:lstStyle>
          <a:p>
            <a:fld id="{A69B4703-BFFC-47FC-93E8-4C61624347E2}" type="slidenum">
              <a:rPr kumimoji="1" lang="ja-JP" altLang="en-US" smtClean="0"/>
              <a:t>‹#›</a:t>
            </a:fld>
            <a:endParaRPr kumimoji="1" lang="ja-JP" altLang="en-US"/>
          </a:p>
        </p:txBody>
      </p:sp>
    </p:spTree>
    <p:extLst>
      <p:ext uri="{BB962C8B-B14F-4D97-AF65-F5344CB8AC3E}">
        <p14:creationId xmlns:p14="http://schemas.microsoft.com/office/powerpoint/2010/main" val="1066813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69B4703-BFFC-47FC-93E8-4C61624347E2}" type="slidenum">
              <a:rPr kumimoji="1" lang="ja-JP" altLang="en-US" smtClean="0"/>
              <a:t>1</a:t>
            </a:fld>
            <a:endParaRPr kumimoji="1" lang="ja-JP" altLang="en-US"/>
          </a:p>
        </p:txBody>
      </p:sp>
    </p:spTree>
    <p:extLst>
      <p:ext uri="{BB962C8B-B14F-4D97-AF65-F5344CB8AC3E}">
        <p14:creationId xmlns:p14="http://schemas.microsoft.com/office/powerpoint/2010/main" val="3357640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In the case of Java, library is usually distributed as a Java archive file.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Jar files are built on the zip file format and a jar file can contain another jar file inside.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Of course included jar files also can contain jar file inside.</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26</a:t>
            </a:fld>
            <a:endParaRPr kumimoji="1" lang="ja-JP" altLang="en-US"/>
          </a:p>
        </p:txBody>
      </p:sp>
    </p:spTree>
    <p:extLst>
      <p:ext uri="{BB962C8B-B14F-4D97-AF65-F5344CB8AC3E}">
        <p14:creationId xmlns:p14="http://schemas.microsoft.com/office/powerpoint/2010/main" val="905059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Since a Jar file can contain another jar file inside, they sometimes duplicated</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And Jar files in another jar file might cause further duplication</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If you copy some jar files into your project, they are possibility of having duplication of jar files in hidden place.</a:t>
            </a:r>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27</a:t>
            </a:fld>
            <a:endParaRPr kumimoji="1" lang="ja-JP" altLang="en-US"/>
          </a:p>
        </p:txBody>
      </p:sp>
    </p:spTree>
    <p:extLst>
      <p:ext uri="{BB962C8B-B14F-4D97-AF65-F5344CB8AC3E}">
        <p14:creationId xmlns:p14="http://schemas.microsoft.com/office/powerpoint/2010/main" val="1561791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The objective of this study is to answer these two questions.</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How many jar files in a large software repository contain jar files inside?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Are there any duplication of jar files inside?</a:t>
            </a:r>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28</a:t>
            </a:fld>
            <a:endParaRPr kumimoji="1" lang="ja-JP" altLang="en-US"/>
          </a:p>
        </p:txBody>
      </p:sp>
    </p:spTree>
    <p:extLst>
      <p:ext uri="{BB962C8B-B14F-4D97-AF65-F5344CB8AC3E}">
        <p14:creationId xmlns:p14="http://schemas.microsoft.com/office/powerpoint/2010/main" val="1234194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Here, we define two terms.</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A top-level jar file is a jar file found in the repository.</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They are components that ready to be reused and developer can see and pick up them directly.</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29</a:t>
            </a:fld>
            <a:endParaRPr kumimoji="1" lang="ja-JP" altLang="en-US"/>
          </a:p>
        </p:txBody>
      </p:sp>
    </p:spTree>
    <p:extLst>
      <p:ext uri="{BB962C8B-B14F-4D97-AF65-F5344CB8AC3E}">
        <p14:creationId xmlns:p14="http://schemas.microsoft.com/office/powerpoint/2010/main" val="545819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An inner jar file is a jar file that is included in another jar file.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In this figure, here is a top-level A.jar and these three jar files are included in A.jar.</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This green jar file contains this red jar file inside, So there are four inner jar files of A.jar</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30</a:t>
            </a:fld>
            <a:endParaRPr kumimoji="1" lang="ja-JP" altLang="en-US"/>
          </a:p>
        </p:txBody>
      </p:sp>
    </p:spTree>
    <p:extLst>
      <p:ext uri="{BB962C8B-B14F-4D97-AF65-F5344CB8AC3E}">
        <p14:creationId xmlns:p14="http://schemas.microsoft.com/office/powerpoint/2010/main" val="40686926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We have an experiment to find how many top-level jar files contain duplicate inner jar files inside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 target is the Maven Central repository,</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This is a default repository of Apache Maven and this contains many popular libraries and projects</a:t>
            </a:r>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31</a:t>
            </a:fld>
            <a:endParaRPr kumimoji="1" lang="ja-JP" altLang="en-US"/>
          </a:p>
        </p:txBody>
      </p:sp>
    </p:spTree>
    <p:extLst>
      <p:ext uri="{BB962C8B-B14F-4D97-AF65-F5344CB8AC3E}">
        <p14:creationId xmlns:p14="http://schemas.microsoft.com/office/powerpoint/2010/main" val="71667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We found that there are about 6 hundred thousand top-level jar files in the Maven repository and about 5 thousand of them contains jar files inside.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Most of them, about 2 thousand top-level jar files, contain only one jar file.</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 largest one has about to 300 inner jar files inside</a:t>
            </a:r>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32</a:t>
            </a:fld>
            <a:endParaRPr kumimoji="1" lang="ja-JP" altLang="en-US"/>
          </a:p>
        </p:txBody>
      </p:sp>
    </p:spTree>
    <p:extLst>
      <p:ext uri="{BB962C8B-B14F-4D97-AF65-F5344CB8AC3E}">
        <p14:creationId xmlns:p14="http://schemas.microsoft.com/office/powerpoint/2010/main" val="4150689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Investigating into the inner jar files, there are about 120 thousand different inner jar files. </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In addition, about 90 thousand of inner jar files are found in the Maven Central repository.</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This means that many of inner jar files are popular ones and</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There is a possibility of causing further duplication in software projects</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33</a:t>
            </a:fld>
            <a:endParaRPr kumimoji="1" lang="ja-JP" altLang="en-US"/>
          </a:p>
        </p:txBody>
      </p:sp>
    </p:spTree>
    <p:extLst>
      <p:ext uri="{BB962C8B-B14F-4D97-AF65-F5344CB8AC3E}">
        <p14:creationId xmlns:p14="http://schemas.microsoft.com/office/powerpoint/2010/main" val="34488688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This table shows the duplication of inner jar </a:t>
            </a:r>
            <a:r>
              <a:rPr kumimoji="1" lang="en-US" altLang="ja-JP" sz="1200" kern="1200" dirty="0" err="1" smtClean="0">
                <a:solidFill>
                  <a:schemeClr val="tx1"/>
                </a:solidFill>
                <a:effectLst/>
                <a:latin typeface="+mn-lt"/>
                <a:ea typeface="+mn-ea"/>
                <a:cs typeface="+mn-cs"/>
              </a:rPr>
              <a:t>files.we</a:t>
            </a:r>
            <a:r>
              <a:rPr kumimoji="1" lang="en-US" altLang="ja-JP" sz="1200" kern="1200" dirty="0" smtClean="0">
                <a:solidFill>
                  <a:schemeClr val="tx1"/>
                </a:solidFill>
                <a:effectLst/>
                <a:latin typeface="+mn-lt"/>
                <a:ea typeface="+mn-ea"/>
                <a:cs typeface="+mn-cs"/>
              </a:rPr>
              <a:t> checked two type of duplication.</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 same version of jar files have the same file name and the same file hash of the contents.</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The different versions of jar files have the same file name with the exception of version names</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as of previous slide, about 5 thousand of top-level jar files contains some inner jar files</a:t>
            </a:r>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34</a:t>
            </a:fld>
            <a:endParaRPr kumimoji="1" lang="ja-JP" altLang="en-US"/>
          </a:p>
        </p:txBody>
      </p:sp>
    </p:spTree>
    <p:extLst>
      <p:ext uri="{BB962C8B-B14F-4D97-AF65-F5344CB8AC3E}">
        <p14:creationId xmlns:p14="http://schemas.microsoft.com/office/powerpoint/2010/main" val="19328694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effectLst/>
                <a:latin typeface="+mn-lt"/>
                <a:ea typeface="+mn-ea"/>
                <a:cs typeface="+mn-cs"/>
              </a:rPr>
              <a:t>about a hundred top-level jar files contain the same version of the same library inside</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35</a:t>
            </a:fld>
            <a:endParaRPr kumimoji="1" lang="ja-JP" altLang="en-US"/>
          </a:p>
        </p:txBody>
      </p:sp>
    </p:spTree>
    <p:extLst>
      <p:ext uri="{BB962C8B-B14F-4D97-AF65-F5344CB8AC3E}">
        <p14:creationId xmlns:p14="http://schemas.microsoft.com/office/powerpoint/2010/main" val="3122204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69B4703-BFFC-47FC-93E8-4C61624347E2}" type="slidenum">
              <a:rPr kumimoji="1" lang="ja-JP" altLang="en-US" smtClean="0"/>
              <a:t>7</a:t>
            </a:fld>
            <a:endParaRPr kumimoji="1" lang="ja-JP" altLang="en-US"/>
          </a:p>
        </p:txBody>
      </p:sp>
    </p:spTree>
    <p:extLst>
      <p:ext uri="{BB962C8B-B14F-4D97-AF65-F5344CB8AC3E}">
        <p14:creationId xmlns:p14="http://schemas.microsoft.com/office/powerpoint/2010/main" val="1425587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smtClean="0">
                <a:solidFill>
                  <a:schemeClr val="tx1"/>
                </a:solidFill>
                <a:effectLst/>
                <a:latin typeface="+mn-lt"/>
                <a:ea typeface="+mn-ea"/>
                <a:cs typeface="+mn-cs"/>
              </a:rPr>
              <a:t>about 400 top-level jar files contain the different versions of the same library inside</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36</a:t>
            </a:fld>
            <a:endParaRPr kumimoji="1" lang="ja-JP" altLang="en-US"/>
          </a:p>
        </p:txBody>
      </p:sp>
    </p:spTree>
    <p:extLst>
      <p:ext uri="{BB962C8B-B14F-4D97-AF65-F5344CB8AC3E}">
        <p14:creationId xmlns:p14="http://schemas.microsoft.com/office/powerpoint/2010/main" val="3133878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and 30 top-level jar files contain both the same version and the different versions of the same library</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37</a:t>
            </a:fld>
            <a:endParaRPr kumimoji="1" lang="ja-JP" altLang="en-US"/>
          </a:p>
        </p:txBody>
      </p:sp>
    </p:spTree>
    <p:extLst>
      <p:ext uri="{BB962C8B-B14F-4D97-AF65-F5344CB8AC3E}">
        <p14:creationId xmlns:p14="http://schemas.microsoft.com/office/powerpoint/2010/main" val="672430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smtClean="0">
                <a:solidFill>
                  <a:schemeClr val="tx1"/>
                </a:solidFill>
                <a:effectLst/>
                <a:latin typeface="+mn-lt"/>
                <a:ea typeface="+mn-ea"/>
                <a:cs typeface="+mn-cs"/>
              </a:rPr>
              <a:t>About 5,000 jar files in the Maven Central Repository contain other jar files in them</a:t>
            </a:r>
            <a:endParaRPr kumimoji="1" lang="ja-JP" altLang="ja-JP" sz="1200" kern="1200" dirty="0" smtClean="0">
              <a:solidFill>
                <a:schemeClr val="tx1"/>
              </a:solidFill>
              <a:effectLst/>
              <a:latin typeface="+mn-lt"/>
              <a:ea typeface="+mn-ea"/>
              <a:cs typeface="+mn-cs"/>
            </a:endParaRPr>
          </a:p>
          <a:p>
            <a:r>
              <a:rPr kumimoji="1" lang="en-US" altLang="ja-JP" sz="1200" kern="1200" dirty="0" smtClean="0">
                <a:solidFill>
                  <a:schemeClr val="tx1"/>
                </a:solidFill>
                <a:effectLst/>
                <a:latin typeface="+mn-lt"/>
                <a:ea typeface="+mn-ea"/>
                <a:cs typeface="+mn-cs"/>
              </a:rPr>
              <a:t>About 470 of them contains duplicate libraries.</a:t>
            </a:r>
          </a:p>
          <a:p>
            <a:r>
              <a:rPr kumimoji="1" lang="en-US" altLang="ja-JP" sz="1200" kern="1200" dirty="0" smtClean="0">
                <a:solidFill>
                  <a:schemeClr val="tx1"/>
                </a:solidFill>
                <a:effectLst/>
                <a:latin typeface="+mn-lt"/>
                <a:ea typeface="+mn-ea"/>
                <a:cs typeface="+mn-cs"/>
              </a:rPr>
              <a:t>many of inner jar files are also found as Maven </a:t>
            </a:r>
            <a:r>
              <a:rPr kumimoji="1" lang="en-US" altLang="ja-JP" sz="1200" kern="1200" dirty="0" err="1" smtClean="0">
                <a:solidFill>
                  <a:schemeClr val="tx1"/>
                </a:solidFill>
                <a:effectLst/>
                <a:latin typeface="+mn-lt"/>
                <a:ea typeface="+mn-ea"/>
                <a:cs typeface="+mn-cs"/>
              </a:rPr>
              <a:t>componentrs</a:t>
            </a:r>
            <a:r>
              <a:rPr kumimoji="1" lang="en-US" altLang="ja-JP" sz="1200" kern="1200" baseline="0" dirty="0" smtClean="0">
                <a:solidFill>
                  <a:schemeClr val="tx1"/>
                </a:solidFill>
                <a:effectLst/>
                <a:latin typeface="+mn-lt"/>
                <a:ea typeface="+mn-ea"/>
                <a:cs typeface="+mn-cs"/>
              </a:rPr>
              <a:t> </a:t>
            </a:r>
            <a:r>
              <a:rPr kumimoji="1" lang="en-US" altLang="ja-JP" sz="1200" kern="1200" dirty="0" smtClean="0">
                <a:solidFill>
                  <a:schemeClr val="tx1"/>
                </a:solidFill>
                <a:effectLst/>
                <a:latin typeface="+mn-lt"/>
                <a:ea typeface="+mn-ea"/>
                <a:cs typeface="+mn-cs"/>
              </a:rPr>
              <a:t>so there are still possibility of further duplications.</a:t>
            </a:r>
            <a:endParaRPr kumimoji="1" lang="ja-JP" altLang="ja-JP" sz="1200" kern="1200" dirty="0" smtClean="0">
              <a:solidFill>
                <a:schemeClr val="tx1"/>
              </a:solidFill>
              <a:effectLst/>
              <a:latin typeface="+mn-lt"/>
              <a:ea typeface="+mn-ea"/>
              <a:cs typeface="+mn-cs"/>
            </a:endParaRPr>
          </a:p>
          <a:p>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312DD9A9-5C64-43EB-9F65-789767AC2E1A}" type="slidenum">
              <a:rPr kumimoji="1" lang="ja-JP" altLang="en-US" smtClean="0"/>
              <a:t>38</a:t>
            </a:fld>
            <a:endParaRPr kumimoji="1" lang="ja-JP" altLang="en-US"/>
          </a:p>
        </p:txBody>
      </p:sp>
    </p:spTree>
    <p:extLst>
      <p:ext uri="{BB962C8B-B14F-4D97-AF65-F5344CB8AC3E}">
        <p14:creationId xmlns:p14="http://schemas.microsoft.com/office/powerpoint/2010/main" val="944640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When developing a new software product,</a:t>
            </a:r>
          </a:p>
          <a:p>
            <a:r>
              <a:rPr kumimoji="1" lang="en-US" altLang="ja-JP" dirty="0" smtClean="0"/>
              <a:t>clone-and-own approach is one of the popular tech.</a:t>
            </a:r>
          </a:p>
          <a:p>
            <a:r>
              <a:rPr kumimoji="1" lang="en-US" altLang="ja-JP" dirty="0" smtClean="0"/>
              <a:t>In this figure, each box represents each product.</a:t>
            </a:r>
          </a:p>
          <a:p>
            <a:r>
              <a:rPr kumimoji="1" lang="en-US" altLang="ja-JP" dirty="0" smtClean="0"/>
              <a:t>the original product is copied</a:t>
            </a:r>
          </a:p>
          <a:p>
            <a:r>
              <a:rPr kumimoji="1" lang="en-US" altLang="ja-JP" dirty="0" smtClean="0"/>
              <a:t>and modified to the new version with new features, </a:t>
            </a:r>
          </a:p>
          <a:p>
            <a:r>
              <a:rPr kumimoji="1" lang="en-US" altLang="ja-JP" dirty="0" smtClean="0"/>
              <a:t>copied and modified again to the next version,</a:t>
            </a:r>
          </a:p>
          <a:p>
            <a:r>
              <a:rPr kumimoji="1" lang="en-US" altLang="ja-JP" dirty="0" smtClean="0"/>
              <a:t>or, sometimes developers need product with another feature</a:t>
            </a:r>
          </a:p>
          <a:p>
            <a:r>
              <a:rPr kumimoji="1" lang="en-US" altLang="ja-JP" dirty="0" smtClean="0"/>
              <a:t>so the product would be branched into anther product</a:t>
            </a:r>
          </a:p>
          <a:p>
            <a:r>
              <a:rPr kumimoji="1" lang="en-US" altLang="ja-JP" dirty="0" smtClean="0"/>
              <a:t>which has different feature with original branch.</a:t>
            </a:r>
          </a:p>
          <a:p>
            <a:r>
              <a:rPr kumimoji="1" lang="en-US" altLang="ja-JP" dirty="0" smtClean="0"/>
              <a:t>and</a:t>
            </a:r>
          </a:p>
          <a:p>
            <a:r>
              <a:rPr kumimoji="1" lang="en-US" altLang="ja-JP" dirty="0" smtClean="0"/>
              <a:t>copy and modified again and again, then</a:t>
            </a:r>
          </a:p>
          <a:p>
            <a:endParaRPr kumimoji="1" lang="ja-JP" altLang="en-US" dirty="0"/>
          </a:p>
        </p:txBody>
      </p:sp>
      <p:sp>
        <p:nvSpPr>
          <p:cNvPr id="4" name="スライド番号プレースホルダー 3"/>
          <p:cNvSpPr>
            <a:spLocks noGrp="1"/>
          </p:cNvSpPr>
          <p:nvPr>
            <p:ph type="sldNum" sz="quarter" idx="10"/>
          </p:nvPr>
        </p:nvSpPr>
        <p:spPr/>
        <p:txBody>
          <a:bodyPr/>
          <a:lstStyle/>
          <a:p>
            <a:fld id="{7CB73313-7B1A-40B0-8B0D-590127E9DD5A}" type="slidenum">
              <a:rPr kumimoji="1" lang="ja-JP" altLang="en-US" smtClean="0"/>
              <a:t>9</a:t>
            </a:fld>
            <a:endParaRPr kumimoji="1" lang="ja-JP" altLang="en-US"/>
          </a:p>
        </p:txBody>
      </p:sp>
    </p:spTree>
    <p:extLst>
      <p:ext uri="{BB962C8B-B14F-4D97-AF65-F5344CB8AC3E}">
        <p14:creationId xmlns:p14="http://schemas.microsoft.com/office/powerpoint/2010/main" val="2820066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for such a situation, </a:t>
            </a:r>
          </a:p>
          <a:p>
            <a:r>
              <a:rPr kumimoji="1" lang="en-US" altLang="ja-JP" dirty="0" smtClean="0"/>
              <a:t>Software product line engineering is </a:t>
            </a:r>
          </a:p>
          <a:p>
            <a:r>
              <a:rPr kumimoji="1" lang="en-US" altLang="ja-JP" dirty="0" smtClean="0"/>
              <a:t>a well-known approach to efficient maintenance and development of a software product family.</a:t>
            </a:r>
          </a:p>
          <a:p>
            <a:r>
              <a:rPr kumimoji="1" lang="en-US" altLang="ja-JP" dirty="0" smtClean="0"/>
              <a:t>a company already has a large number of products without applying SPLE approach.</a:t>
            </a:r>
          </a:p>
          <a:p>
            <a:r>
              <a:rPr kumimoji="1" lang="en-US" altLang="ja-JP" dirty="0" smtClean="0"/>
              <a:t>and the construction of a software product line from existing products</a:t>
            </a:r>
          </a:p>
          <a:p>
            <a:r>
              <a:rPr kumimoji="1" lang="en-US" altLang="ja-JP" dirty="0" smtClean="0"/>
              <a:t>is a major problem.</a:t>
            </a:r>
          </a:p>
          <a:p>
            <a:r>
              <a:rPr kumimoji="1" lang="en-US" altLang="ja-JP" dirty="0" smtClean="0"/>
              <a:t>developers would compare the source code to extract</a:t>
            </a:r>
          </a:p>
          <a:p>
            <a:r>
              <a:rPr kumimoji="1" lang="en-US" altLang="ja-JP" dirty="0" smtClean="0"/>
              <a:t>information for constructing SPL.</a:t>
            </a:r>
          </a:p>
          <a:p>
            <a:r>
              <a:rPr kumimoji="1" lang="en-US" altLang="ja-JP" dirty="0" smtClean="0"/>
              <a:t>for example, intersection of the source code may explain common features</a:t>
            </a:r>
          </a:p>
          <a:p>
            <a:r>
              <a:rPr kumimoji="1" lang="en-US" altLang="ja-JP" dirty="0" smtClean="0"/>
              <a:t>and differences explain product specific features</a:t>
            </a:r>
          </a:p>
          <a:p>
            <a:r>
              <a:rPr kumimoji="1" lang="en-US" altLang="ja-JP" dirty="0" smtClean="0"/>
              <a:t>but Analyzing a large number of software products is a difficult task for developers</a:t>
            </a:r>
          </a:p>
          <a:p>
            <a:endParaRPr kumimoji="1" lang="ja-JP" altLang="en-US" dirty="0"/>
          </a:p>
        </p:txBody>
      </p:sp>
      <p:sp>
        <p:nvSpPr>
          <p:cNvPr id="4" name="スライド番号プレースホルダー 3"/>
          <p:cNvSpPr>
            <a:spLocks noGrp="1"/>
          </p:cNvSpPr>
          <p:nvPr>
            <p:ph type="sldNum" sz="quarter" idx="10"/>
          </p:nvPr>
        </p:nvSpPr>
        <p:spPr/>
        <p:txBody>
          <a:bodyPr/>
          <a:lstStyle/>
          <a:p>
            <a:fld id="{7CB73313-7B1A-40B0-8B0D-590127E9DD5A}" type="slidenum">
              <a:rPr kumimoji="1" lang="ja-JP" altLang="en-US" smtClean="0"/>
              <a:t>11</a:t>
            </a:fld>
            <a:endParaRPr kumimoji="1" lang="ja-JP" altLang="en-US"/>
          </a:p>
        </p:txBody>
      </p:sp>
    </p:spTree>
    <p:extLst>
      <p:ext uri="{BB962C8B-B14F-4D97-AF65-F5344CB8AC3E}">
        <p14:creationId xmlns:p14="http://schemas.microsoft.com/office/powerpoint/2010/main" val="3899636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To solve this problem,</a:t>
            </a:r>
          </a:p>
          <a:p>
            <a:r>
              <a:rPr kumimoji="1" lang="en-US" altLang="ja-JP" dirty="0" smtClean="0"/>
              <a:t>We propose the Product Evolution Tree,</a:t>
            </a:r>
          </a:p>
          <a:p>
            <a:r>
              <a:rPr kumimoji="1" lang="en-US" altLang="ja-JP" dirty="0" smtClean="0"/>
              <a:t>We extract an approximation of the evolution history of software products.</a:t>
            </a:r>
          </a:p>
          <a:p>
            <a:r>
              <a:rPr kumimoji="1" lang="en-US" altLang="ja-JP" dirty="0" smtClean="0"/>
              <a:t>We analyze software products using only the source code.</a:t>
            </a:r>
            <a:endParaRPr kumimoji="1" lang="ja-JP" altLang="en-US" dirty="0"/>
          </a:p>
        </p:txBody>
      </p:sp>
      <p:sp>
        <p:nvSpPr>
          <p:cNvPr id="4" name="スライド番号プレースホルダー 3"/>
          <p:cNvSpPr>
            <a:spLocks noGrp="1"/>
          </p:cNvSpPr>
          <p:nvPr>
            <p:ph type="sldNum" sz="quarter" idx="10"/>
          </p:nvPr>
        </p:nvSpPr>
        <p:spPr/>
        <p:txBody>
          <a:bodyPr/>
          <a:lstStyle/>
          <a:p>
            <a:fld id="{7CB73313-7B1A-40B0-8B0D-590127E9DD5A}" type="slidenum">
              <a:rPr kumimoji="1" lang="ja-JP" altLang="en-US" smtClean="0"/>
              <a:t>13</a:t>
            </a:fld>
            <a:endParaRPr kumimoji="1" lang="ja-JP" altLang="en-US"/>
          </a:p>
        </p:txBody>
      </p:sp>
    </p:spTree>
    <p:extLst>
      <p:ext uri="{BB962C8B-B14F-4D97-AF65-F5344CB8AC3E}">
        <p14:creationId xmlns:p14="http://schemas.microsoft.com/office/powerpoint/2010/main" val="1011290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Based on the idea, here are 4 steps for constructing product evolution tree.</a:t>
            </a:r>
          </a:p>
          <a:p>
            <a:r>
              <a:rPr kumimoji="1" lang="en-US" altLang="ja-JP" dirty="0" smtClean="0"/>
              <a:t>the first step is file similarity calculation step.</a:t>
            </a:r>
          </a:p>
          <a:p>
            <a:r>
              <a:rPr kumimoji="1" lang="en-US" altLang="ja-JP" dirty="0" smtClean="0"/>
              <a:t>detect similar file pairs.</a:t>
            </a:r>
          </a:p>
          <a:p>
            <a:r>
              <a:rPr kumimoji="1" lang="en-US" altLang="ja-JP" dirty="0" smtClean="0"/>
              <a:t>next, product similarity calculation step</a:t>
            </a:r>
          </a:p>
          <a:p>
            <a:r>
              <a:rPr kumimoji="1" lang="en-US" altLang="ja-JP" dirty="0" smtClean="0"/>
              <a:t>we count the number of similar file pairs</a:t>
            </a:r>
          </a:p>
          <a:p>
            <a:r>
              <a:rPr kumimoji="1" lang="en-US" altLang="ja-JP" dirty="0" smtClean="0"/>
              <a:t>third step is construction of the minimum spanning tree</a:t>
            </a:r>
          </a:p>
          <a:p>
            <a:r>
              <a:rPr kumimoji="1" lang="en-US" altLang="ja-JP" dirty="0" smtClean="0"/>
              <a:t>And finally, evolution direction calculation</a:t>
            </a:r>
            <a:endParaRPr kumimoji="1" lang="ja-JP" altLang="en-US" dirty="0"/>
          </a:p>
        </p:txBody>
      </p:sp>
      <p:sp>
        <p:nvSpPr>
          <p:cNvPr id="4" name="スライド番号プレースホルダー 3"/>
          <p:cNvSpPr>
            <a:spLocks noGrp="1"/>
          </p:cNvSpPr>
          <p:nvPr>
            <p:ph type="sldNum" sz="quarter" idx="10"/>
          </p:nvPr>
        </p:nvSpPr>
        <p:spPr/>
        <p:txBody>
          <a:bodyPr/>
          <a:lstStyle/>
          <a:p>
            <a:fld id="{7CB73313-7B1A-40B0-8B0D-590127E9DD5A}" type="slidenum">
              <a:rPr kumimoji="1" lang="ja-JP" altLang="en-US" smtClean="0"/>
              <a:t>15</a:t>
            </a:fld>
            <a:endParaRPr kumimoji="1" lang="ja-JP" altLang="en-US"/>
          </a:p>
        </p:txBody>
      </p:sp>
    </p:spTree>
    <p:extLst>
      <p:ext uri="{BB962C8B-B14F-4D97-AF65-F5344CB8AC3E}">
        <p14:creationId xmlns:p14="http://schemas.microsoft.com/office/powerpoint/2010/main" val="2922417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In Product similarity calculation step,</a:t>
            </a:r>
          </a:p>
          <a:p>
            <a:r>
              <a:rPr kumimoji="1" lang="en-US" altLang="ja-JP" dirty="0" smtClean="0"/>
              <a:t>we calculate cost between products.</a:t>
            </a:r>
          </a:p>
          <a:p>
            <a:r>
              <a:rPr kumimoji="1" lang="en-US" altLang="ja-JP" dirty="0" smtClean="0"/>
              <a:t>we define the cost as the number of similar file pairs.</a:t>
            </a:r>
          </a:p>
          <a:p>
            <a:r>
              <a:rPr kumimoji="1" lang="en-US" altLang="ja-JP" dirty="0" smtClean="0"/>
              <a:t>whose file similarity is not less than the threshold.</a:t>
            </a:r>
          </a:p>
          <a:p>
            <a:r>
              <a:rPr kumimoji="1" lang="en-US" altLang="ja-JP" dirty="0" smtClean="0"/>
              <a:t>in this figure, there are 4 similar file pairs so</a:t>
            </a:r>
          </a:p>
          <a:p>
            <a:r>
              <a:rPr kumimoji="1" lang="en-US" altLang="ja-JP" dirty="0" smtClean="0"/>
              <a:t>the cost value is minus 4.</a:t>
            </a:r>
            <a:endParaRPr kumimoji="1" lang="ja-JP" altLang="en-US" dirty="0"/>
          </a:p>
        </p:txBody>
      </p:sp>
      <p:sp>
        <p:nvSpPr>
          <p:cNvPr id="4" name="スライド番号プレースホルダー 3"/>
          <p:cNvSpPr>
            <a:spLocks noGrp="1"/>
          </p:cNvSpPr>
          <p:nvPr>
            <p:ph type="sldNum" sz="quarter" idx="10"/>
          </p:nvPr>
        </p:nvSpPr>
        <p:spPr/>
        <p:txBody>
          <a:bodyPr/>
          <a:lstStyle/>
          <a:p>
            <a:fld id="{7CB73313-7B1A-40B0-8B0D-590127E9DD5A}" type="slidenum">
              <a:rPr kumimoji="1" lang="ja-JP" altLang="en-US" smtClean="0"/>
              <a:t>16</a:t>
            </a:fld>
            <a:endParaRPr kumimoji="1" lang="ja-JP" altLang="en-US"/>
          </a:p>
        </p:txBody>
      </p:sp>
    </p:spTree>
    <p:extLst>
      <p:ext uri="{BB962C8B-B14F-4D97-AF65-F5344CB8AC3E}">
        <p14:creationId xmlns:p14="http://schemas.microsoft.com/office/powerpoint/2010/main" val="60571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69B4703-BFFC-47FC-93E8-4C61624347E2}" type="slidenum">
              <a:rPr kumimoji="1" lang="ja-JP" altLang="en-US" smtClean="0"/>
              <a:t>17</a:t>
            </a:fld>
            <a:endParaRPr kumimoji="1" lang="ja-JP" altLang="en-US"/>
          </a:p>
        </p:txBody>
      </p:sp>
    </p:spTree>
    <p:extLst>
      <p:ext uri="{BB962C8B-B14F-4D97-AF65-F5344CB8AC3E}">
        <p14:creationId xmlns:p14="http://schemas.microsoft.com/office/powerpoint/2010/main" val="279834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FreeBSD officially has the family-tree of BSD series</a:t>
            </a:r>
          </a:p>
          <a:p>
            <a:r>
              <a:rPr kumimoji="1" lang="en-US" altLang="ja-JP" dirty="0" smtClean="0"/>
              <a:t>so we compared PRET with the family tree.</a:t>
            </a:r>
          </a:p>
          <a:p>
            <a:r>
              <a:rPr kumimoji="1" lang="en-US" altLang="ja-JP" dirty="0" smtClean="0"/>
              <a:t>the result was 52.9% recall.</a:t>
            </a:r>
          </a:p>
          <a:p>
            <a:r>
              <a:rPr kumimoji="1" lang="en-US" altLang="ja-JP" dirty="0" smtClean="0"/>
              <a:t>we can see that 2 of 4 latest versions of the family-tree</a:t>
            </a:r>
          </a:p>
          <a:p>
            <a:r>
              <a:rPr kumimoji="1" lang="en-US" altLang="ja-JP" dirty="0" smtClean="0"/>
              <a:t>are detected by our tool.</a:t>
            </a:r>
          </a:p>
          <a:p>
            <a:r>
              <a:rPr kumimoji="1" lang="en-US" altLang="ja-JP" dirty="0" smtClean="0"/>
              <a:t>also, </a:t>
            </a:r>
            <a:r>
              <a:rPr kumimoji="1" lang="en-US" altLang="ja-JP" dirty="0" err="1" smtClean="0"/>
              <a:t>freebsd</a:t>
            </a:r>
            <a:r>
              <a:rPr kumimoji="1" lang="en-US" altLang="ja-JP" dirty="0" smtClean="0"/>
              <a:t> series are connected in line,</a:t>
            </a:r>
          </a:p>
          <a:p>
            <a:r>
              <a:rPr kumimoji="1" lang="en-US" altLang="ja-JP" dirty="0" err="1" smtClean="0"/>
              <a:t>netbsd</a:t>
            </a:r>
            <a:r>
              <a:rPr kumimoji="1" lang="en-US" altLang="ja-JP" dirty="0" smtClean="0"/>
              <a:t> series and open </a:t>
            </a:r>
            <a:r>
              <a:rPr kumimoji="1" lang="en-US" altLang="ja-JP" dirty="0" err="1" smtClean="0"/>
              <a:t>bsd</a:t>
            </a:r>
            <a:r>
              <a:rPr kumimoji="1" lang="en-US" altLang="ja-JP" dirty="0" smtClean="0"/>
              <a:t> series are the same.</a:t>
            </a:r>
          </a:p>
          <a:p>
            <a:r>
              <a:rPr kumimoji="1" lang="en-US" altLang="ja-JP" dirty="0" smtClean="0"/>
              <a:t>there are some misdetections but overview of the tree is</a:t>
            </a:r>
          </a:p>
          <a:p>
            <a:r>
              <a:rPr kumimoji="1" lang="en-US" altLang="ja-JP" dirty="0" smtClean="0"/>
              <a:t>not so far from the family tree.</a:t>
            </a:r>
          </a:p>
          <a:p>
            <a:endParaRPr kumimoji="1" lang="ja-JP" altLang="en-US" dirty="0"/>
          </a:p>
        </p:txBody>
      </p:sp>
      <p:sp>
        <p:nvSpPr>
          <p:cNvPr id="4" name="スライド番号プレースホルダー 3"/>
          <p:cNvSpPr>
            <a:spLocks noGrp="1"/>
          </p:cNvSpPr>
          <p:nvPr>
            <p:ph type="sldNum" sz="quarter" idx="10"/>
          </p:nvPr>
        </p:nvSpPr>
        <p:spPr/>
        <p:txBody>
          <a:bodyPr/>
          <a:lstStyle/>
          <a:p>
            <a:fld id="{7CB73313-7B1A-40B0-8B0D-590127E9DD5A}" type="slidenum">
              <a:rPr kumimoji="1" lang="ja-JP" altLang="en-US" smtClean="0"/>
              <a:t>20</a:t>
            </a:fld>
            <a:endParaRPr kumimoji="1" lang="ja-JP" altLang="en-US"/>
          </a:p>
        </p:txBody>
      </p:sp>
    </p:spTree>
    <p:extLst>
      <p:ext uri="{BB962C8B-B14F-4D97-AF65-F5344CB8AC3E}">
        <p14:creationId xmlns:p14="http://schemas.microsoft.com/office/powerpoint/2010/main" val="3567485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r>
              <a:rPr kumimoji="1" lang="en-US" altLang="ja-JP" smtClean="0"/>
              <a:t>2015/12/25</a:t>
            </a:r>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C9A9487-41CD-4167-9354-C769EEF36E5F}" type="slidenum">
              <a:rPr kumimoji="1" lang="ja-JP" altLang="en-US" smtClean="0"/>
              <a:t>‹#›</a:t>
            </a:fld>
            <a:endParaRPr kumimoji="1" lang="ja-JP" altLang="en-US"/>
          </a:p>
        </p:txBody>
      </p:sp>
      <p:pic>
        <p:nvPicPr>
          <p:cNvPr id="22" name="Picture 2" descr="\\mir\space\document\logo\color-variations\sel-logo-color.e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69471" y="430260"/>
            <a:ext cx="2051050" cy="704040"/>
          </a:xfrm>
          <a:prstGeom prst="rect">
            <a:avLst/>
          </a:prstGeom>
          <a:noFill/>
          <a:extLst>
            <a:ext uri="{909E8E84-426E-40DD-AFC4-6F175D3DCCD1}">
              <a14:hiddenFill xmlns:a14="http://schemas.microsoft.com/office/drawing/2010/main">
                <a:solidFill>
                  <a:srgbClr val="FFFFFF"/>
                </a:solidFill>
              </a14:hiddenFill>
            </a:ext>
          </a:extLst>
        </p:spPr>
      </p:pic>
      <p:sp>
        <p:nvSpPr>
          <p:cNvPr id="14" name="Freeform 18"/>
          <p:cNvSpPr>
            <a:spLocks/>
          </p:cNvSpPr>
          <p:nvPr/>
        </p:nvSpPr>
        <p:spPr bwMode="auto">
          <a:xfrm>
            <a:off x="8892480" y="6663618"/>
            <a:ext cx="191924" cy="176621"/>
          </a:xfrm>
          <a:custGeom>
            <a:avLst/>
            <a:gdLst/>
            <a:ahLst/>
            <a:cxnLst>
              <a:cxn ang="0">
                <a:pos x="300" y="364"/>
              </a:cxn>
              <a:cxn ang="0">
                <a:pos x="94" y="246"/>
              </a:cxn>
              <a:cxn ang="0">
                <a:pos x="94" y="246"/>
              </a:cxn>
              <a:cxn ang="0">
                <a:pos x="300" y="79"/>
              </a:cxn>
              <a:cxn ang="0">
                <a:pos x="220" y="0"/>
              </a:cxn>
              <a:cxn ang="0">
                <a:pos x="220" y="0"/>
              </a:cxn>
              <a:cxn ang="0">
                <a:pos x="0" y="289"/>
              </a:cxn>
              <a:cxn ang="0">
                <a:pos x="4" y="341"/>
              </a:cxn>
              <a:cxn ang="0">
                <a:pos x="4" y="341"/>
              </a:cxn>
              <a:cxn ang="0">
                <a:pos x="60" y="334"/>
              </a:cxn>
              <a:cxn ang="0">
                <a:pos x="270" y="544"/>
              </a:cxn>
              <a:cxn ang="0">
                <a:pos x="265" y="586"/>
              </a:cxn>
              <a:cxn ang="0">
                <a:pos x="265" y="587"/>
              </a:cxn>
              <a:cxn ang="0">
                <a:pos x="300" y="589"/>
              </a:cxn>
              <a:cxn ang="0">
                <a:pos x="334" y="587"/>
              </a:cxn>
              <a:cxn ang="0">
                <a:pos x="334" y="586"/>
              </a:cxn>
              <a:cxn ang="0">
                <a:pos x="330" y="544"/>
              </a:cxn>
              <a:cxn ang="0">
                <a:pos x="540" y="334"/>
              </a:cxn>
              <a:cxn ang="0">
                <a:pos x="595" y="341"/>
              </a:cxn>
              <a:cxn ang="0">
                <a:pos x="595" y="341"/>
              </a:cxn>
              <a:cxn ang="0">
                <a:pos x="600" y="289"/>
              </a:cxn>
              <a:cxn ang="0">
                <a:pos x="379" y="0"/>
              </a:cxn>
              <a:cxn ang="0">
                <a:pos x="379" y="0"/>
              </a:cxn>
              <a:cxn ang="0">
                <a:pos x="300" y="79"/>
              </a:cxn>
              <a:cxn ang="0">
                <a:pos x="505" y="246"/>
              </a:cxn>
              <a:cxn ang="0">
                <a:pos x="505" y="246"/>
              </a:cxn>
              <a:cxn ang="0">
                <a:pos x="299" y="364"/>
              </a:cxn>
              <a:cxn ang="0">
                <a:pos x="300" y="364"/>
              </a:cxn>
            </a:cxnLst>
            <a:rect l="0" t="0" r="r" b="b"/>
            <a:pathLst>
              <a:path w="600" h="589">
                <a:moveTo>
                  <a:pt x="300" y="364"/>
                </a:moveTo>
                <a:cubicBezTo>
                  <a:pt x="251" y="300"/>
                  <a:pt x="178" y="255"/>
                  <a:pt x="94" y="246"/>
                </a:cubicBezTo>
                <a:lnTo>
                  <a:pt x="94" y="246"/>
                </a:lnTo>
                <a:cubicBezTo>
                  <a:pt x="114" y="151"/>
                  <a:pt x="198" y="79"/>
                  <a:pt x="300" y="79"/>
                </a:cubicBezTo>
                <a:lnTo>
                  <a:pt x="220" y="0"/>
                </a:lnTo>
                <a:lnTo>
                  <a:pt x="220" y="0"/>
                </a:lnTo>
                <a:cubicBezTo>
                  <a:pt x="93" y="34"/>
                  <a:pt x="0" y="151"/>
                  <a:pt x="0" y="289"/>
                </a:cubicBezTo>
                <a:cubicBezTo>
                  <a:pt x="0" y="307"/>
                  <a:pt x="1" y="324"/>
                  <a:pt x="4" y="341"/>
                </a:cubicBezTo>
                <a:lnTo>
                  <a:pt x="4" y="341"/>
                </a:lnTo>
                <a:cubicBezTo>
                  <a:pt x="22" y="336"/>
                  <a:pt x="40" y="334"/>
                  <a:pt x="60" y="334"/>
                </a:cubicBezTo>
                <a:cubicBezTo>
                  <a:pt x="175" y="334"/>
                  <a:pt x="270" y="428"/>
                  <a:pt x="270" y="544"/>
                </a:cubicBezTo>
                <a:cubicBezTo>
                  <a:pt x="270" y="558"/>
                  <a:pt x="268" y="573"/>
                  <a:pt x="265" y="586"/>
                </a:cubicBezTo>
                <a:lnTo>
                  <a:pt x="265" y="587"/>
                </a:lnTo>
                <a:cubicBezTo>
                  <a:pt x="276" y="588"/>
                  <a:pt x="288" y="589"/>
                  <a:pt x="300" y="589"/>
                </a:cubicBezTo>
                <a:cubicBezTo>
                  <a:pt x="311" y="589"/>
                  <a:pt x="323" y="588"/>
                  <a:pt x="334" y="587"/>
                </a:cubicBezTo>
                <a:lnTo>
                  <a:pt x="334" y="586"/>
                </a:lnTo>
                <a:cubicBezTo>
                  <a:pt x="331" y="573"/>
                  <a:pt x="330" y="558"/>
                  <a:pt x="330" y="544"/>
                </a:cubicBezTo>
                <a:cubicBezTo>
                  <a:pt x="330" y="428"/>
                  <a:pt x="424" y="334"/>
                  <a:pt x="540" y="334"/>
                </a:cubicBezTo>
                <a:cubicBezTo>
                  <a:pt x="559" y="334"/>
                  <a:pt x="577" y="336"/>
                  <a:pt x="595" y="341"/>
                </a:cubicBezTo>
                <a:lnTo>
                  <a:pt x="595" y="341"/>
                </a:lnTo>
                <a:cubicBezTo>
                  <a:pt x="598" y="324"/>
                  <a:pt x="600" y="307"/>
                  <a:pt x="600" y="289"/>
                </a:cubicBezTo>
                <a:cubicBezTo>
                  <a:pt x="600" y="151"/>
                  <a:pt x="506" y="34"/>
                  <a:pt x="379" y="0"/>
                </a:cubicBezTo>
                <a:lnTo>
                  <a:pt x="379" y="0"/>
                </a:lnTo>
                <a:lnTo>
                  <a:pt x="300" y="79"/>
                </a:lnTo>
                <a:cubicBezTo>
                  <a:pt x="401" y="79"/>
                  <a:pt x="485" y="151"/>
                  <a:pt x="505" y="246"/>
                </a:cubicBezTo>
                <a:lnTo>
                  <a:pt x="505" y="246"/>
                </a:lnTo>
                <a:cubicBezTo>
                  <a:pt x="421" y="255"/>
                  <a:pt x="348" y="300"/>
                  <a:pt x="299" y="364"/>
                </a:cubicBezTo>
                <a:lnTo>
                  <a:pt x="300" y="364"/>
                </a:lnTo>
                <a:close/>
              </a:path>
            </a:pathLst>
          </a:custGeom>
          <a:solidFill>
            <a:schemeClr val="accent2">
              <a:lumMod val="20000"/>
              <a:lumOff val="80000"/>
            </a:schemeClr>
          </a:solidFill>
          <a:ln w="0">
            <a:noFill/>
            <a:prstDash val="solid"/>
            <a:round/>
            <a:headEnd/>
            <a:tailEnd/>
          </a:ln>
        </p:spPr>
        <p:txBody>
          <a:bodyPr/>
          <a:lstStyle/>
          <a:p>
            <a:endParaRPr lang="ja-JP" altLang="en-US"/>
          </a:p>
        </p:txBody>
      </p:sp>
      <p:sp>
        <p:nvSpPr>
          <p:cNvPr id="13" name="Freeform 18"/>
          <p:cNvSpPr>
            <a:spLocks/>
          </p:cNvSpPr>
          <p:nvPr/>
        </p:nvSpPr>
        <p:spPr bwMode="auto">
          <a:xfrm>
            <a:off x="8892480" y="6663618"/>
            <a:ext cx="191924" cy="176621"/>
          </a:xfrm>
          <a:custGeom>
            <a:avLst/>
            <a:gdLst/>
            <a:ahLst/>
            <a:cxnLst>
              <a:cxn ang="0">
                <a:pos x="300" y="364"/>
              </a:cxn>
              <a:cxn ang="0">
                <a:pos x="94" y="246"/>
              </a:cxn>
              <a:cxn ang="0">
                <a:pos x="94" y="246"/>
              </a:cxn>
              <a:cxn ang="0">
                <a:pos x="300" y="79"/>
              </a:cxn>
              <a:cxn ang="0">
                <a:pos x="220" y="0"/>
              </a:cxn>
              <a:cxn ang="0">
                <a:pos x="220" y="0"/>
              </a:cxn>
              <a:cxn ang="0">
                <a:pos x="0" y="289"/>
              </a:cxn>
              <a:cxn ang="0">
                <a:pos x="4" y="341"/>
              </a:cxn>
              <a:cxn ang="0">
                <a:pos x="4" y="341"/>
              </a:cxn>
              <a:cxn ang="0">
                <a:pos x="60" y="334"/>
              </a:cxn>
              <a:cxn ang="0">
                <a:pos x="270" y="544"/>
              </a:cxn>
              <a:cxn ang="0">
                <a:pos x="265" y="586"/>
              </a:cxn>
              <a:cxn ang="0">
                <a:pos x="265" y="587"/>
              </a:cxn>
              <a:cxn ang="0">
                <a:pos x="300" y="589"/>
              </a:cxn>
              <a:cxn ang="0">
                <a:pos x="334" y="587"/>
              </a:cxn>
              <a:cxn ang="0">
                <a:pos x="334" y="586"/>
              </a:cxn>
              <a:cxn ang="0">
                <a:pos x="330" y="544"/>
              </a:cxn>
              <a:cxn ang="0">
                <a:pos x="540" y="334"/>
              </a:cxn>
              <a:cxn ang="0">
                <a:pos x="595" y="341"/>
              </a:cxn>
              <a:cxn ang="0">
                <a:pos x="595" y="341"/>
              </a:cxn>
              <a:cxn ang="0">
                <a:pos x="600" y="289"/>
              </a:cxn>
              <a:cxn ang="0">
                <a:pos x="379" y="0"/>
              </a:cxn>
              <a:cxn ang="0">
                <a:pos x="379" y="0"/>
              </a:cxn>
              <a:cxn ang="0">
                <a:pos x="300" y="79"/>
              </a:cxn>
              <a:cxn ang="0">
                <a:pos x="505" y="246"/>
              </a:cxn>
              <a:cxn ang="0">
                <a:pos x="505" y="246"/>
              </a:cxn>
              <a:cxn ang="0">
                <a:pos x="299" y="364"/>
              </a:cxn>
              <a:cxn ang="0">
                <a:pos x="300" y="364"/>
              </a:cxn>
            </a:cxnLst>
            <a:rect l="0" t="0" r="r" b="b"/>
            <a:pathLst>
              <a:path w="600" h="589">
                <a:moveTo>
                  <a:pt x="300" y="364"/>
                </a:moveTo>
                <a:cubicBezTo>
                  <a:pt x="251" y="300"/>
                  <a:pt x="178" y="255"/>
                  <a:pt x="94" y="246"/>
                </a:cubicBezTo>
                <a:lnTo>
                  <a:pt x="94" y="246"/>
                </a:lnTo>
                <a:cubicBezTo>
                  <a:pt x="114" y="151"/>
                  <a:pt x="198" y="79"/>
                  <a:pt x="300" y="79"/>
                </a:cubicBezTo>
                <a:lnTo>
                  <a:pt x="220" y="0"/>
                </a:lnTo>
                <a:lnTo>
                  <a:pt x="220" y="0"/>
                </a:lnTo>
                <a:cubicBezTo>
                  <a:pt x="93" y="34"/>
                  <a:pt x="0" y="151"/>
                  <a:pt x="0" y="289"/>
                </a:cubicBezTo>
                <a:cubicBezTo>
                  <a:pt x="0" y="307"/>
                  <a:pt x="1" y="324"/>
                  <a:pt x="4" y="341"/>
                </a:cubicBezTo>
                <a:lnTo>
                  <a:pt x="4" y="341"/>
                </a:lnTo>
                <a:cubicBezTo>
                  <a:pt x="22" y="336"/>
                  <a:pt x="40" y="334"/>
                  <a:pt x="60" y="334"/>
                </a:cubicBezTo>
                <a:cubicBezTo>
                  <a:pt x="175" y="334"/>
                  <a:pt x="270" y="428"/>
                  <a:pt x="270" y="544"/>
                </a:cubicBezTo>
                <a:cubicBezTo>
                  <a:pt x="270" y="558"/>
                  <a:pt x="268" y="573"/>
                  <a:pt x="265" y="586"/>
                </a:cubicBezTo>
                <a:lnTo>
                  <a:pt x="265" y="587"/>
                </a:lnTo>
                <a:cubicBezTo>
                  <a:pt x="276" y="588"/>
                  <a:pt x="288" y="589"/>
                  <a:pt x="300" y="589"/>
                </a:cubicBezTo>
                <a:cubicBezTo>
                  <a:pt x="311" y="589"/>
                  <a:pt x="323" y="588"/>
                  <a:pt x="334" y="587"/>
                </a:cubicBezTo>
                <a:lnTo>
                  <a:pt x="334" y="586"/>
                </a:lnTo>
                <a:cubicBezTo>
                  <a:pt x="331" y="573"/>
                  <a:pt x="330" y="558"/>
                  <a:pt x="330" y="544"/>
                </a:cubicBezTo>
                <a:cubicBezTo>
                  <a:pt x="330" y="428"/>
                  <a:pt x="424" y="334"/>
                  <a:pt x="540" y="334"/>
                </a:cubicBezTo>
                <a:cubicBezTo>
                  <a:pt x="559" y="334"/>
                  <a:pt x="577" y="336"/>
                  <a:pt x="595" y="341"/>
                </a:cubicBezTo>
                <a:lnTo>
                  <a:pt x="595" y="341"/>
                </a:lnTo>
                <a:cubicBezTo>
                  <a:pt x="598" y="324"/>
                  <a:pt x="600" y="307"/>
                  <a:pt x="600" y="289"/>
                </a:cubicBezTo>
                <a:cubicBezTo>
                  <a:pt x="600" y="151"/>
                  <a:pt x="506" y="34"/>
                  <a:pt x="379" y="0"/>
                </a:cubicBezTo>
                <a:lnTo>
                  <a:pt x="379" y="0"/>
                </a:lnTo>
                <a:lnTo>
                  <a:pt x="300" y="79"/>
                </a:lnTo>
                <a:cubicBezTo>
                  <a:pt x="401" y="79"/>
                  <a:pt x="485" y="151"/>
                  <a:pt x="505" y="246"/>
                </a:cubicBezTo>
                <a:lnTo>
                  <a:pt x="505" y="246"/>
                </a:lnTo>
                <a:cubicBezTo>
                  <a:pt x="421" y="255"/>
                  <a:pt x="348" y="300"/>
                  <a:pt x="299" y="364"/>
                </a:cubicBezTo>
                <a:lnTo>
                  <a:pt x="300" y="364"/>
                </a:lnTo>
                <a:close/>
              </a:path>
            </a:pathLst>
          </a:custGeom>
          <a:solidFill>
            <a:schemeClr val="accent2">
              <a:lumMod val="20000"/>
              <a:lumOff val="80000"/>
            </a:schemeClr>
          </a:solidFill>
          <a:ln w="0">
            <a:noFill/>
            <a:prstDash val="solid"/>
            <a:round/>
            <a:headEnd/>
            <a:tailEnd/>
          </a:ln>
        </p:spPr>
        <p:txBody>
          <a:bodyPr/>
          <a:lstStyle/>
          <a:p>
            <a:endParaRPr lang="ja-JP" altLang="en-US"/>
          </a:p>
        </p:txBody>
      </p:sp>
      <p:sp>
        <p:nvSpPr>
          <p:cNvPr id="15" name="Text Box 24"/>
          <p:cNvSpPr txBox="1">
            <a:spLocks noChangeArrowheads="1"/>
          </p:cNvSpPr>
          <p:nvPr/>
        </p:nvSpPr>
        <p:spPr bwMode="auto">
          <a:xfrm>
            <a:off x="334963" y="6640513"/>
            <a:ext cx="8318303" cy="246221"/>
          </a:xfrm>
          <a:prstGeom prst="rect">
            <a:avLst/>
          </a:prstGeom>
          <a:noFill/>
          <a:ln w="9525">
            <a:noFill/>
            <a:miter lim="800000"/>
            <a:headEnd/>
            <a:tailEnd/>
          </a:ln>
          <a:effectLst/>
        </p:spPr>
        <p:txBody>
          <a:bodyPr wrap="none">
            <a:spAutoFit/>
          </a:bodyPr>
          <a:lstStyle/>
          <a:p>
            <a:r>
              <a:rPr lang="en-US" altLang="ja-JP" sz="1000" dirty="0" smtClean="0">
                <a:solidFill>
                  <a:srgbClr val="DDDDDD"/>
                </a:solidFill>
              </a:rPr>
              <a:t>Software Engineering Laboratory, Department of Computer Science, Graduate School of Information Science and Technology, Osaka University</a:t>
            </a:r>
            <a:endParaRPr lang="en-US" altLang="ja-JP" sz="1000" dirty="0">
              <a:solidFill>
                <a:srgbClr val="DDDDDD"/>
              </a:solidFill>
            </a:endParaRPr>
          </a:p>
        </p:txBody>
      </p:sp>
    </p:spTree>
    <p:extLst>
      <p:ext uri="{BB962C8B-B14F-4D97-AF65-F5344CB8AC3E}">
        <p14:creationId xmlns:p14="http://schemas.microsoft.com/office/powerpoint/2010/main" val="328251457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405738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2372484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39715725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正方形/長方形 6"/>
          <p:cNvSpPr/>
          <p:nvPr/>
        </p:nvSpPr>
        <p:spPr>
          <a:xfrm>
            <a:off x="0" y="216000"/>
            <a:ext cx="9144000" cy="144570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pic>
        <p:nvPicPr>
          <p:cNvPr id="8" name="Picture 2" descr="\\mir\space\document\logo\color-variations\sel-logo-color.e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288306"/>
            <a:ext cx="3394323" cy="11651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9459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35184051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910999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370411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3657179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1625880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en-US" altLang="ja-JP" smtClean="0"/>
              <a:t>2015/12/25</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9A9487-41CD-4167-9354-C769EEF36E5F}" type="slidenum">
              <a:rPr kumimoji="1" lang="ja-JP" altLang="en-US" smtClean="0"/>
              <a:t>‹#›</a:t>
            </a:fld>
            <a:endParaRPr kumimoji="1" lang="ja-JP" altLang="en-US"/>
          </a:p>
        </p:txBody>
      </p:sp>
    </p:spTree>
    <p:extLst>
      <p:ext uri="{BB962C8B-B14F-4D97-AF65-F5344CB8AC3E}">
        <p14:creationId xmlns:p14="http://schemas.microsoft.com/office/powerpoint/2010/main" val="3847210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0661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334963" y="1484784"/>
            <a:ext cx="8485509" cy="46413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12776"/>
            <a:ext cx="8207375" cy="0"/>
          </a:xfrm>
          <a:prstGeom prst="line">
            <a:avLst/>
          </a:prstGeom>
          <a:noFill/>
          <a:ln w="9525">
            <a:solidFill>
              <a:schemeClr val="tx1"/>
            </a:solidFill>
            <a:round/>
            <a:headEnd/>
            <a:tailEnd/>
          </a:ln>
          <a:effectLst/>
        </p:spPr>
        <p:txBody>
          <a:bodyPr/>
          <a:lstStyle/>
          <a:p>
            <a:endParaRPr lang="ja-JP" altLang="en-US"/>
          </a:p>
        </p:txBody>
      </p:sp>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r>
              <a:rPr kumimoji="1" lang="en-US" altLang="ja-JP" smtClean="0"/>
              <a:t>2015/12/25</a:t>
            </a:r>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C9A9487-41CD-4167-9354-C769EEF36E5F}"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8318303" cy="246221"/>
          </a:xfrm>
          <a:prstGeom prst="rect">
            <a:avLst/>
          </a:prstGeom>
          <a:noFill/>
          <a:ln w="9525">
            <a:noFill/>
            <a:miter lim="800000"/>
            <a:headEnd/>
            <a:tailEnd/>
          </a:ln>
          <a:effectLst/>
        </p:spPr>
        <p:txBody>
          <a:bodyPr wrap="none">
            <a:spAutoFit/>
          </a:bodyPr>
          <a:lstStyle/>
          <a:p>
            <a:r>
              <a:rPr lang="en-US" altLang="ja-JP" sz="1000" dirty="0" smtClean="0">
                <a:solidFill>
                  <a:srgbClr val="DDDDDD"/>
                </a:solidFill>
              </a:rPr>
              <a:t>Software Engineering Laboratory, Department of Computer Science, Graduate School of Information Science and Technology, Osaka University</a:t>
            </a:r>
            <a:endParaRPr lang="en-US" altLang="ja-JP" sz="1000" dirty="0">
              <a:solidFill>
                <a:srgbClr val="DDDDDD"/>
              </a:solidFill>
            </a:endParaRPr>
          </a:p>
        </p:txBody>
      </p:sp>
      <p:sp>
        <p:nvSpPr>
          <p:cNvPr id="14" name="Freeform 18"/>
          <p:cNvSpPr>
            <a:spLocks/>
          </p:cNvSpPr>
          <p:nvPr/>
        </p:nvSpPr>
        <p:spPr bwMode="auto">
          <a:xfrm>
            <a:off x="8892480" y="6663618"/>
            <a:ext cx="191924" cy="176621"/>
          </a:xfrm>
          <a:custGeom>
            <a:avLst/>
            <a:gdLst/>
            <a:ahLst/>
            <a:cxnLst>
              <a:cxn ang="0">
                <a:pos x="300" y="364"/>
              </a:cxn>
              <a:cxn ang="0">
                <a:pos x="94" y="246"/>
              </a:cxn>
              <a:cxn ang="0">
                <a:pos x="94" y="246"/>
              </a:cxn>
              <a:cxn ang="0">
                <a:pos x="300" y="79"/>
              </a:cxn>
              <a:cxn ang="0">
                <a:pos x="220" y="0"/>
              </a:cxn>
              <a:cxn ang="0">
                <a:pos x="220" y="0"/>
              </a:cxn>
              <a:cxn ang="0">
                <a:pos x="0" y="289"/>
              </a:cxn>
              <a:cxn ang="0">
                <a:pos x="4" y="341"/>
              </a:cxn>
              <a:cxn ang="0">
                <a:pos x="4" y="341"/>
              </a:cxn>
              <a:cxn ang="0">
                <a:pos x="60" y="334"/>
              </a:cxn>
              <a:cxn ang="0">
                <a:pos x="270" y="544"/>
              </a:cxn>
              <a:cxn ang="0">
                <a:pos x="265" y="586"/>
              </a:cxn>
              <a:cxn ang="0">
                <a:pos x="265" y="587"/>
              </a:cxn>
              <a:cxn ang="0">
                <a:pos x="300" y="589"/>
              </a:cxn>
              <a:cxn ang="0">
                <a:pos x="334" y="587"/>
              </a:cxn>
              <a:cxn ang="0">
                <a:pos x="334" y="586"/>
              </a:cxn>
              <a:cxn ang="0">
                <a:pos x="330" y="544"/>
              </a:cxn>
              <a:cxn ang="0">
                <a:pos x="540" y="334"/>
              </a:cxn>
              <a:cxn ang="0">
                <a:pos x="595" y="341"/>
              </a:cxn>
              <a:cxn ang="0">
                <a:pos x="595" y="341"/>
              </a:cxn>
              <a:cxn ang="0">
                <a:pos x="600" y="289"/>
              </a:cxn>
              <a:cxn ang="0">
                <a:pos x="379" y="0"/>
              </a:cxn>
              <a:cxn ang="0">
                <a:pos x="379" y="0"/>
              </a:cxn>
              <a:cxn ang="0">
                <a:pos x="300" y="79"/>
              </a:cxn>
              <a:cxn ang="0">
                <a:pos x="505" y="246"/>
              </a:cxn>
              <a:cxn ang="0">
                <a:pos x="505" y="246"/>
              </a:cxn>
              <a:cxn ang="0">
                <a:pos x="299" y="364"/>
              </a:cxn>
              <a:cxn ang="0">
                <a:pos x="300" y="364"/>
              </a:cxn>
            </a:cxnLst>
            <a:rect l="0" t="0" r="r" b="b"/>
            <a:pathLst>
              <a:path w="600" h="589">
                <a:moveTo>
                  <a:pt x="300" y="364"/>
                </a:moveTo>
                <a:cubicBezTo>
                  <a:pt x="251" y="300"/>
                  <a:pt x="178" y="255"/>
                  <a:pt x="94" y="246"/>
                </a:cubicBezTo>
                <a:lnTo>
                  <a:pt x="94" y="246"/>
                </a:lnTo>
                <a:cubicBezTo>
                  <a:pt x="114" y="151"/>
                  <a:pt x="198" y="79"/>
                  <a:pt x="300" y="79"/>
                </a:cubicBezTo>
                <a:lnTo>
                  <a:pt x="220" y="0"/>
                </a:lnTo>
                <a:lnTo>
                  <a:pt x="220" y="0"/>
                </a:lnTo>
                <a:cubicBezTo>
                  <a:pt x="93" y="34"/>
                  <a:pt x="0" y="151"/>
                  <a:pt x="0" y="289"/>
                </a:cubicBezTo>
                <a:cubicBezTo>
                  <a:pt x="0" y="307"/>
                  <a:pt x="1" y="324"/>
                  <a:pt x="4" y="341"/>
                </a:cubicBezTo>
                <a:lnTo>
                  <a:pt x="4" y="341"/>
                </a:lnTo>
                <a:cubicBezTo>
                  <a:pt x="22" y="336"/>
                  <a:pt x="40" y="334"/>
                  <a:pt x="60" y="334"/>
                </a:cubicBezTo>
                <a:cubicBezTo>
                  <a:pt x="175" y="334"/>
                  <a:pt x="270" y="428"/>
                  <a:pt x="270" y="544"/>
                </a:cubicBezTo>
                <a:cubicBezTo>
                  <a:pt x="270" y="558"/>
                  <a:pt x="268" y="573"/>
                  <a:pt x="265" y="586"/>
                </a:cubicBezTo>
                <a:lnTo>
                  <a:pt x="265" y="587"/>
                </a:lnTo>
                <a:cubicBezTo>
                  <a:pt x="276" y="588"/>
                  <a:pt x="288" y="589"/>
                  <a:pt x="300" y="589"/>
                </a:cubicBezTo>
                <a:cubicBezTo>
                  <a:pt x="311" y="589"/>
                  <a:pt x="323" y="588"/>
                  <a:pt x="334" y="587"/>
                </a:cubicBezTo>
                <a:lnTo>
                  <a:pt x="334" y="586"/>
                </a:lnTo>
                <a:cubicBezTo>
                  <a:pt x="331" y="573"/>
                  <a:pt x="330" y="558"/>
                  <a:pt x="330" y="544"/>
                </a:cubicBezTo>
                <a:cubicBezTo>
                  <a:pt x="330" y="428"/>
                  <a:pt x="424" y="334"/>
                  <a:pt x="540" y="334"/>
                </a:cubicBezTo>
                <a:cubicBezTo>
                  <a:pt x="559" y="334"/>
                  <a:pt x="577" y="336"/>
                  <a:pt x="595" y="341"/>
                </a:cubicBezTo>
                <a:lnTo>
                  <a:pt x="595" y="341"/>
                </a:lnTo>
                <a:cubicBezTo>
                  <a:pt x="598" y="324"/>
                  <a:pt x="600" y="307"/>
                  <a:pt x="600" y="289"/>
                </a:cubicBezTo>
                <a:cubicBezTo>
                  <a:pt x="600" y="151"/>
                  <a:pt x="506" y="34"/>
                  <a:pt x="379" y="0"/>
                </a:cubicBezTo>
                <a:lnTo>
                  <a:pt x="379" y="0"/>
                </a:lnTo>
                <a:lnTo>
                  <a:pt x="300" y="79"/>
                </a:lnTo>
                <a:cubicBezTo>
                  <a:pt x="401" y="79"/>
                  <a:pt x="485" y="151"/>
                  <a:pt x="505" y="246"/>
                </a:cubicBezTo>
                <a:lnTo>
                  <a:pt x="505" y="246"/>
                </a:lnTo>
                <a:cubicBezTo>
                  <a:pt x="421" y="255"/>
                  <a:pt x="348" y="300"/>
                  <a:pt x="299" y="364"/>
                </a:cubicBezTo>
                <a:lnTo>
                  <a:pt x="300" y="364"/>
                </a:lnTo>
                <a:close/>
              </a:path>
            </a:pathLst>
          </a:custGeom>
          <a:solidFill>
            <a:schemeClr val="accent2">
              <a:lumMod val="20000"/>
              <a:lumOff val="80000"/>
            </a:schemeClr>
          </a:solidFill>
          <a:ln w="0">
            <a:noFill/>
            <a:prstDash val="solid"/>
            <a:round/>
            <a:headEnd/>
            <a:tailEnd/>
          </a:ln>
        </p:spPr>
        <p:txBody>
          <a:bodyPr/>
          <a:lstStyle/>
          <a:p>
            <a:endParaRPr lang="ja-JP" altLang="en-US"/>
          </a:p>
        </p:txBody>
      </p:sp>
      <p:sp>
        <p:nvSpPr>
          <p:cNvPr id="15" name="Freeform 18"/>
          <p:cNvSpPr>
            <a:spLocks/>
          </p:cNvSpPr>
          <p:nvPr/>
        </p:nvSpPr>
        <p:spPr bwMode="auto">
          <a:xfrm>
            <a:off x="8892480" y="6663618"/>
            <a:ext cx="191924" cy="176621"/>
          </a:xfrm>
          <a:custGeom>
            <a:avLst/>
            <a:gdLst/>
            <a:ahLst/>
            <a:cxnLst>
              <a:cxn ang="0">
                <a:pos x="300" y="364"/>
              </a:cxn>
              <a:cxn ang="0">
                <a:pos x="94" y="246"/>
              </a:cxn>
              <a:cxn ang="0">
                <a:pos x="94" y="246"/>
              </a:cxn>
              <a:cxn ang="0">
                <a:pos x="300" y="79"/>
              </a:cxn>
              <a:cxn ang="0">
                <a:pos x="220" y="0"/>
              </a:cxn>
              <a:cxn ang="0">
                <a:pos x="220" y="0"/>
              </a:cxn>
              <a:cxn ang="0">
                <a:pos x="0" y="289"/>
              </a:cxn>
              <a:cxn ang="0">
                <a:pos x="4" y="341"/>
              </a:cxn>
              <a:cxn ang="0">
                <a:pos x="4" y="341"/>
              </a:cxn>
              <a:cxn ang="0">
                <a:pos x="60" y="334"/>
              </a:cxn>
              <a:cxn ang="0">
                <a:pos x="270" y="544"/>
              </a:cxn>
              <a:cxn ang="0">
                <a:pos x="265" y="586"/>
              </a:cxn>
              <a:cxn ang="0">
                <a:pos x="265" y="587"/>
              </a:cxn>
              <a:cxn ang="0">
                <a:pos x="300" y="589"/>
              </a:cxn>
              <a:cxn ang="0">
                <a:pos x="334" y="587"/>
              </a:cxn>
              <a:cxn ang="0">
                <a:pos x="334" y="586"/>
              </a:cxn>
              <a:cxn ang="0">
                <a:pos x="330" y="544"/>
              </a:cxn>
              <a:cxn ang="0">
                <a:pos x="540" y="334"/>
              </a:cxn>
              <a:cxn ang="0">
                <a:pos x="595" y="341"/>
              </a:cxn>
              <a:cxn ang="0">
                <a:pos x="595" y="341"/>
              </a:cxn>
              <a:cxn ang="0">
                <a:pos x="600" y="289"/>
              </a:cxn>
              <a:cxn ang="0">
                <a:pos x="379" y="0"/>
              </a:cxn>
              <a:cxn ang="0">
                <a:pos x="379" y="0"/>
              </a:cxn>
              <a:cxn ang="0">
                <a:pos x="300" y="79"/>
              </a:cxn>
              <a:cxn ang="0">
                <a:pos x="505" y="246"/>
              </a:cxn>
              <a:cxn ang="0">
                <a:pos x="505" y="246"/>
              </a:cxn>
              <a:cxn ang="0">
                <a:pos x="299" y="364"/>
              </a:cxn>
              <a:cxn ang="0">
                <a:pos x="300" y="364"/>
              </a:cxn>
            </a:cxnLst>
            <a:rect l="0" t="0" r="r" b="b"/>
            <a:pathLst>
              <a:path w="600" h="589">
                <a:moveTo>
                  <a:pt x="300" y="364"/>
                </a:moveTo>
                <a:cubicBezTo>
                  <a:pt x="251" y="300"/>
                  <a:pt x="178" y="255"/>
                  <a:pt x="94" y="246"/>
                </a:cubicBezTo>
                <a:lnTo>
                  <a:pt x="94" y="246"/>
                </a:lnTo>
                <a:cubicBezTo>
                  <a:pt x="114" y="151"/>
                  <a:pt x="198" y="79"/>
                  <a:pt x="300" y="79"/>
                </a:cubicBezTo>
                <a:lnTo>
                  <a:pt x="220" y="0"/>
                </a:lnTo>
                <a:lnTo>
                  <a:pt x="220" y="0"/>
                </a:lnTo>
                <a:cubicBezTo>
                  <a:pt x="93" y="34"/>
                  <a:pt x="0" y="151"/>
                  <a:pt x="0" y="289"/>
                </a:cubicBezTo>
                <a:cubicBezTo>
                  <a:pt x="0" y="307"/>
                  <a:pt x="1" y="324"/>
                  <a:pt x="4" y="341"/>
                </a:cubicBezTo>
                <a:lnTo>
                  <a:pt x="4" y="341"/>
                </a:lnTo>
                <a:cubicBezTo>
                  <a:pt x="22" y="336"/>
                  <a:pt x="40" y="334"/>
                  <a:pt x="60" y="334"/>
                </a:cubicBezTo>
                <a:cubicBezTo>
                  <a:pt x="175" y="334"/>
                  <a:pt x="270" y="428"/>
                  <a:pt x="270" y="544"/>
                </a:cubicBezTo>
                <a:cubicBezTo>
                  <a:pt x="270" y="558"/>
                  <a:pt x="268" y="573"/>
                  <a:pt x="265" y="586"/>
                </a:cubicBezTo>
                <a:lnTo>
                  <a:pt x="265" y="587"/>
                </a:lnTo>
                <a:cubicBezTo>
                  <a:pt x="276" y="588"/>
                  <a:pt x="288" y="589"/>
                  <a:pt x="300" y="589"/>
                </a:cubicBezTo>
                <a:cubicBezTo>
                  <a:pt x="311" y="589"/>
                  <a:pt x="323" y="588"/>
                  <a:pt x="334" y="587"/>
                </a:cubicBezTo>
                <a:lnTo>
                  <a:pt x="334" y="586"/>
                </a:lnTo>
                <a:cubicBezTo>
                  <a:pt x="331" y="573"/>
                  <a:pt x="330" y="558"/>
                  <a:pt x="330" y="544"/>
                </a:cubicBezTo>
                <a:cubicBezTo>
                  <a:pt x="330" y="428"/>
                  <a:pt x="424" y="334"/>
                  <a:pt x="540" y="334"/>
                </a:cubicBezTo>
                <a:cubicBezTo>
                  <a:pt x="559" y="334"/>
                  <a:pt x="577" y="336"/>
                  <a:pt x="595" y="341"/>
                </a:cubicBezTo>
                <a:lnTo>
                  <a:pt x="595" y="341"/>
                </a:lnTo>
                <a:cubicBezTo>
                  <a:pt x="598" y="324"/>
                  <a:pt x="600" y="307"/>
                  <a:pt x="600" y="289"/>
                </a:cubicBezTo>
                <a:cubicBezTo>
                  <a:pt x="600" y="151"/>
                  <a:pt x="506" y="34"/>
                  <a:pt x="379" y="0"/>
                </a:cubicBezTo>
                <a:lnTo>
                  <a:pt x="379" y="0"/>
                </a:lnTo>
                <a:lnTo>
                  <a:pt x="300" y="79"/>
                </a:lnTo>
                <a:cubicBezTo>
                  <a:pt x="401" y="79"/>
                  <a:pt x="485" y="151"/>
                  <a:pt x="505" y="246"/>
                </a:cubicBezTo>
                <a:lnTo>
                  <a:pt x="505" y="246"/>
                </a:lnTo>
                <a:cubicBezTo>
                  <a:pt x="421" y="255"/>
                  <a:pt x="348" y="300"/>
                  <a:pt x="299" y="364"/>
                </a:cubicBezTo>
                <a:lnTo>
                  <a:pt x="300" y="364"/>
                </a:lnTo>
                <a:close/>
              </a:path>
            </a:pathLst>
          </a:custGeom>
          <a:solidFill>
            <a:schemeClr val="accent2">
              <a:lumMod val="20000"/>
              <a:lumOff val="80000"/>
            </a:schemeClr>
          </a:solidFill>
          <a:ln w="0">
            <a:noFill/>
            <a:prstDash val="solid"/>
            <a:round/>
            <a:headEnd/>
            <a:tailEnd/>
          </a:ln>
        </p:spPr>
        <p:txBody>
          <a:bodyPr/>
          <a:lstStyle/>
          <a:p>
            <a:endParaRPr lang="ja-JP" altLang="en-US"/>
          </a:p>
        </p:txBody>
      </p:sp>
      <p:pic>
        <p:nvPicPr>
          <p:cNvPr id="18" name="Picture 19" descr="sel-logo"/>
          <p:cNvPicPr>
            <a:picLocks noChangeAspect="1" noChangeArrowheads="1"/>
          </p:cNvPicPr>
          <p:nvPr/>
        </p:nvPicPr>
        <p:blipFill>
          <a:blip r:embed="rId15" cstate="print"/>
          <a:srcRect/>
          <a:stretch>
            <a:fillRect/>
          </a:stretch>
        </p:blipFill>
        <p:spPr bwMode="auto">
          <a:xfrm>
            <a:off x="8028000" y="216000"/>
            <a:ext cx="1081087" cy="369888"/>
          </a:xfrm>
          <a:prstGeom prst="rect">
            <a:avLst/>
          </a:prstGeom>
          <a:noFill/>
        </p:spPr>
      </p:pic>
    </p:spTree>
    <p:extLst>
      <p:ext uri="{BB962C8B-B14F-4D97-AF65-F5344CB8AC3E}">
        <p14:creationId xmlns:p14="http://schemas.microsoft.com/office/powerpoint/2010/main" val="35264597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8.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4.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484313"/>
            <a:ext cx="9144000" cy="1470025"/>
          </a:xfrm>
        </p:spPr>
        <p:txBody>
          <a:bodyPr/>
          <a:lstStyle/>
          <a:p>
            <a:r>
              <a:rPr lang="en-US" altLang="ja-JP" sz="3600" dirty="0"/>
              <a:t>Study on Analysis of Program Collection </a:t>
            </a:r>
            <a:r>
              <a:rPr lang="en-US" altLang="ja-JP" sz="3600" dirty="0" smtClean="0"/>
              <a:t>for</a:t>
            </a:r>
            <a:r>
              <a:rPr lang="ja-JP" altLang="en-US" sz="3600" dirty="0"/>
              <a:t> </a:t>
            </a:r>
            <a:r>
              <a:rPr lang="en-US" altLang="ja-JP" sz="3600" dirty="0" smtClean="0"/>
              <a:t>Classifying </a:t>
            </a:r>
            <a:r>
              <a:rPr lang="en-US" altLang="ja-JP" sz="3600" dirty="0"/>
              <a:t>and Understanding Relations</a:t>
            </a:r>
            <a:endParaRPr kumimoji="1" lang="ja-JP" altLang="en-US" sz="3600" dirty="0"/>
          </a:p>
        </p:txBody>
      </p:sp>
      <p:sp>
        <p:nvSpPr>
          <p:cNvPr id="3" name="サブタイトル 2"/>
          <p:cNvSpPr>
            <a:spLocks noGrp="1"/>
          </p:cNvSpPr>
          <p:nvPr>
            <p:ph type="subTitle" idx="1"/>
          </p:nvPr>
        </p:nvSpPr>
        <p:spPr/>
        <p:txBody>
          <a:bodyPr/>
          <a:lstStyle/>
          <a:p>
            <a:r>
              <a:rPr kumimoji="1" lang="ja-JP" altLang="en-US" sz="2800" dirty="0" smtClean="0"/>
              <a:t>井上研究室</a:t>
            </a:r>
            <a:endParaRPr kumimoji="1" lang="en-US" altLang="ja-JP" sz="2800" dirty="0" smtClean="0"/>
          </a:p>
          <a:p>
            <a:r>
              <a:rPr lang="ja-JP" altLang="en-US" sz="2800" dirty="0" smtClean="0"/>
              <a:t>神田　哲也</a:t>
            </a:r>
            <a:endParaRPr kumimoji="1" lang="ja-JP" altLang="en-US" sz="2800" dirty="0"/>
          </a:p>
        </p:txBody>
      </p:sp>
      <p:sp>
        <p:nvSpPr>
          <p:cNvPr id="4" name="スライド番号プレースホルダー 3"/>
          <p:cNvSpPr>
            <a:spLocks noGrp="1"/>
          </p:cNvSpPr>
          <p:nvPr>
            <p:ph type="sldNum" sz="quarter" idx="4"/>
          </p:nvPr>
        </p:nvSpPr>
        <p:spPr/>
        <p:txBody>
          <a:bodyPr/>
          <a:lstStyle/>
          <a:p>
            <a:fld id="{1C9A9487-41CD-4167-9354-C769EEF36E5F}" type="slidenum">
              <a:rPr kumimoji="1" lang="ja-JP" altLang="en-US" smtClean="0"/>
              <a:t>1</a:t>
            </a:fld>
            <a:endParaRPr kumimoji="1" lang="ja-JP" altLang="en-US"/>
          </a:p>
        </p:txBody>
      </p:sp>
    </p:spTree>
    <p:extLst>
      <p:ext uri="{BB962C8B-B14F-4D97-AF65-F5344CB8AC3E}">
        <p14:creationId xmlns:p14="http://schemas.microsoft.com/office/powerpoint/2010/main" val="1097024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円/楕円 14"/>
          <p:cNvSpPr/>
          <p:nvPr/>
        </p:nvSpPr>
        <p:spPr>
          <a:xfrm>
            <a:off x="6043094" y="3213912"/>
            <a:ext cx="2927928" cy="3392634"/>
          </a:xfrm>
          <a:prstGeom prst="ellipse">
            <a:avLst/>
          </a:prstGeom>
          <a:ln>
            <a:solidFill>
              <a:schemeClr val="accent2"/>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0" y="350838"/>
            <a:ext cx="9144000" cy="1066130"/>
          </a:xfrm>
        </p:spPr>
        <p:txBody>
          <a:bodyPr/>
          <a:lstStyle/>
          <a:p>
            <a:r>
              <a:rPr lang="ja-JP" altLang="en-US" sz="3600" dirty="0"/>
              <a:t>ソフトウェアプロダクトラインエンジニアリング</a:t>
            </a:r>
          </a:p>
        </p:txBody>
      </p:sp>
      <p:sp>
        <p:nvSpPr>
          <p:cNvPr id="3" name="コンテンツ プレースホルダー 2"/>
          <p:cNvSpPr>
            <a:spLocks noGrp="1"/>
          </p:cNvSpPr>
          <p:nvPr>
            <p:ph idx="1"/>
          </p:nvPr>
        </p:nvSpPr>
        <p:spPr>
          <a:xfrm>
            <a:off x="334965" y="1376113"/>
            <a:ext cx="8485509" cy="4785395"/>
          </a:xfrm>
        </p:spPr>
        <p:txBody>
          <a:bodyPr/>
          <a:lstStyle/>
          <a:p>
            <a:r>
              <a:rPr kumimoji="1" lang="ja-JP" altLang="en-US" dirty="0" smtClean="0"/>
              <a:t>複数の類似するソフトウェアを開発・管理す</a:t>
            </a:r>
            <a:r>
              <a:rPr lang="ja-JP" altLang="en-US" dirty="0"/>
              <a:t>る</a:t>
            </a:r>
            <a:r>
              <a:rPr kumimoji="1" lang="ja-JP" altLang="en-US" dirty="0" smtClean="0"/>
              <a:t>手法</a:t>
            </a:r>
            <a:endParaRPr kumimoji="1" lang="en-US" altLang="ja-JP" dirty="0" smtClean="0"/>
          </a:p>
          <a:p>
            <a:r>
              <a:rPr kumimoji="1" lang="ja-JP" altLang="en-US" dirty="0" smtClean="0"/>
              <a:t>ソフトウェアを共通性</a:t>
            </a:r>
            <a:r>
              <a:rPr lang="ja-JP" altLang="en-US" dirty="0" smtClean="0"/>
              <a:t>と</a:t>
            </a:r>
            <a:r>
              <a:rPr lang="ja-JP" altLang="en-US" dirty="0"/>
              <a:t>可変性</a:t>
            </a:r>
            <a:r>
              <a:rPr kumimoji="1" lang="ja-JP" altLang="en-US" dirty="0" smtClean="0"/>
              <a:t>に分割</a:t>
            </a:r>
            <a:endParaRPr lang="en-US" altLang="ja-JP" dirty="0" smtClean="0"/>
          </a:p>
          <a:p>
            <a:pPr lvl="1"/>
            <a:r>
              <a:rPr kumimoji="1" lang="ja-JP" altLang="en-US" b="1" dirty="0" smtClean="0">
                <a:solidFill>
                  <a:schemeClr val="accent6"/>
                </a:solidFill>
              </a:rPr>
              <a:t>共通性</a:t>
            </a:r>
            <a:r>
              <a:rPr kumimoji="1" lang="ja-JP" altLang="en-US" dirty="0" smtClean="0"/>
              <a:t>：プロダクト間で共通</a:t>
            </a:r>
            <a:endParaRPr kumimoji="1" lang="en-US" altLang="ja-JP" dirty="0" smtClean="0"/>
          </a:p>
          <a:p>
            <a:pPr lvl="1"/>
            <a:r>
              <a:rPr kumimoji="1" lang="ja-JP" altLang="en-US" b="1" dirty="0" smtClean="0">
                <a:solidFill>
                  <a:schemeClr val="accent6"/>
                </a:solidFill>
              </a:rPr>
              <a:t>可変性</a:t>
            </a:r>
            <a:r>
              <a:rPr kumimoji="1" lang="ja-JP" altLang="en-US" dirty="0" smtClean="0"/>
              <a:t>：個別の要求に応じて開発</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14B989AE-9AD2-49D5-8776-12677D1982A4}" type="slidenum">
              <a:rPr kumimoji="1" lang="ja-JP" altLang="en-US" smtClean="0"/>
              <a:t>10</a:t>
            </a:fld>
            <a:endParaRPr kumimoji="1" lang="ja-JP" altLang="en-US" dirty="0"/>
          </a:p>
        </p:txBody>
      </p:sp>
      <p:sp>
        <p:nvSpPr>
          <p:cNvPr id="5" name="正方形/長方形 4"/>
          <p:cNvSpPr/>
          <p:nvPr/>
        </p:nvSpPr>
        <p:spPr>
          <a:xfrm>
            <a:off x="307570" y="4500923"/>
            <a:ext cx="1072305" cy="81861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dirty="0" smtClean="0"/>
              <a:t>共通</a:t>
            </a:r>
            <a:r>
              <a:rPr lang="en-US" altLang="ja-JP" sz="2000" dirty="0" smtClean="0"/>
              <a:t/>
            </a:r>
            <a:br>
              <a:rPr lang="en-US" altLang="ja-JP" sz="2000" dirty="0" smtClean="0"/>
            </a:br>
            <a:r>
              <a:rPr lang="ja-JP" altLang="en-US" sz="2000" dirty="0" smtClean="0"/>
              <a:t>部品</a:t>
            </a:r>
            <a:endParaRPr kumimoji="1" lang="ja-JP" altLang="en-US" sz="2000" dirty="0"/>
          </a:p>
        </p:txBody>
      </p:sp>
      <p:sp>
        <p:nvSpPr>
          <p:cNvPr id="7" name="テキスト ボックス 6"/>
          <p:cNvSpPr txBox="1"/>
          <p:nvPr/>
        </p:nvSpPr>
        <p:spPr>
          <a:xfrm>
            <a:off x="1304894" y="4500923"/>
            <a:ext cx="1472247" cy="400110"/>
          </a:xfrm>
          <a:prstGeom prst="rect">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ja-JP" altLang="en-US" sz="2000" dirty="0" smtClean="0"/>
              <a:t>機能部品</a:t>
            </a:r>
            <a:r>
              <a:rPr lang="en-US" altLang="ja-JP" sz="2000" dirty="0" smtClean="0"/>
              <a:t>A</a:t>
            </a:r>
            <a:endParaRPr kumimoji="1" lang="ja-JP" altLang="en-US" sz="2000" dirty="0"/>
          </a:p>
        </p:txBody>
      </p:sp>
      <p:sp>
        <p:nvSpPr>
          <p:cNvPr id="11" name="テキスト ボックス 10"/>
          <p:cNvSpPr txBox="1"/>
          <p:nvPr/>
        </p:nvSpPr>
        <p:spPr>
          <a:xfrm>
            <a:off x="187604" y="4175211"/>
            <a:ext cx="1430200"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ソフトウェア</a:t>
            </a:r>
            <a:r>
              <a:rPr kumimoji="1" lang="en-US" altLang="ja-JP" dirty="0" smtClean="0"/>
              <a:t>1</a:t>
            </a:r>
            <a:endParaRPr kumimoji="1" lang="ja-JP" altLang="en-US" dirty="0"/>
          </a:p>
        </p:txBody>
      </p:sp>
      <p:sp>
        <p:nvSpPr>
          <p:cNvPr id="16" name="正方形/長方形 15"/>
          <p:cNvSpPr/>
          <p:nvPr/>
        </p:nvSpPr>
        <p:spPr>
          <a:xfrm>
            <a:off x="3044468" y="4500923"/>
            <a:ext cx="1072305" cy="81861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dirty="0"/>
              <a:t>共通</a:t>
            </a:r>
            <a:r>
              <a:rPr lang="en-US" altLang="ja-JP" sz="2000" dirty="0" smtClean="0"/>
              <a:t/>
            </a:r>
            <a:br>
              <a:rPr lang="en-US" altLang="ja-JP" sz="2000" dirty="0" smtClean="0"/>
            </a:br>
            <a:r>
              <a:rPr lang="ja-JP" altLang="en-US" sz="2000" dirty="0" smtClean="0"/>
              <a:t>部品</a:t>
            </a:r>
            <a:endParaRPr kumimoji="1" lang="ja-JP" altLang="en-US" sz="2000" dirty="0"/>
          </a:p>
        </p:txBody>
      </p:sp>
      <p:sp>
        <p:nvSpPr>
          <p:cNvPr id="17" name="テキスト ボックス 16"/>
          <p:cNvSpPr txBox="1"/>
          <p:nvPr/>
        </p:nvSpPr>
        <p:spPr>
          <a:xfrm>
            <a:off x="4041792" y="4500923"/>
            <a:ext cx="1472247" cy="400110"/>
          </a:xfrm>
          <a:prstGeom prst="rect">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ja-JP" altLang="en-US" sz="2000" dirty="0" smtClean="0"/>
              <a:t>機能部品</a:t>
            </a:r>
            <a:r>
              <a:rPr lang="en-US" altLang="ja-JP" sz="2000" dirty="0" smtClean="0"/>
              <a:t>B</a:t>
            </a:r>
            <a:endParaRPr kumimoji="1" lang="ja-JP" altLang="en-US" sz="2000" dirty="0"/>
          </a:p>
        </p:txBody>
      </p:sp>
      <p:sp>
        <p:nvSpPr>
          <p:cNvPr id="18" name="テキスト ボックス 17"/>
          <p:cNvSpPr txBox="1"/>
          <p:nvPr/>
        </p:nvSpPr>
        <p:spPr>
          <a:xfrm>
            <a:off x="2924502" y="4175211"/>
            <a:ext cx="1430200"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ソフトウェア</a:t>
            </a:r>
            <a:r>
              <a:rPr kumimoji="1" lang="en-US" altLang="ja-JP" dirty="0" smtClean="0"/>
              <a:t>2</a:t>
            </a:r>
            <a:endParaRPr kumimoji="1" lang="ja-JP" altLang="en-US" dirty="0"/>
          </a:p>
        </p:txBody>
      </p:sp>
      <p:sp>
        <p:nvSpPr>
          <p:cNvPr id="19" name="テキスト ボックス 18"/>
          <p:cNvSpPr txBox="1"/>
          <p:nvPr/>
        </p:nvSpPr>
        <p:spPr>
          <a:xfrm>
            <a:off x="4041792" y="4901033"/>
            <a:ext cx="1472247" cy="400110"/>
          </a:xfrm>
          <a:prstGeom prst="rect">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ja-JP" altLang="en-US" sz="2000" dirty="0" smtClean="0"/>
              <a:t>機能部品</a:t>
            </a:r>
            <a:r>
              <a:rPr lang="en-US" altLang="ja-JP" sz="2000" dirty="0" smtClean="0"/>
              <a:t>C</a:t>
            </a:r>
            <a:endParaRPr kumimoji="1" lang="ja-JP" altLang="en-US" sz="2000" dirty="0"/>
          </a:p>
        </p:txBody>
      </p:sp>
      <p:sp>
        <p:nvSpPr>
          <p:cNvPr id="20" name="正方形/長方形 19"/>
          <p:cNvSpPr/>
          <p:nvPr/>
        </p:nvSpPr>
        <p:spPr>
          <a:xfrm>
            <a:off x="6190257" y="4500923"/>
            <a:ext cx="1072305" cy="81861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dirty="0" smtClean="0"/>
              <a:t>共通</a:t>
            </a:r>
            <a:endParaRPr lang="en-US" altLang="ja-JP" sz="2000" dirty="0" smtClean="0"/>
          </a:p>
          <a:p>
            <a:pPr algn="ctr"/>
            <a:r>
              <a:rPr lang="ja-JP" altLang="en-US" sz="2000" dirty="0" smtClean="0"/>
              <a:t>部品</a:t>
            </a:r>
            <a:endParaRPr kumimoji="1" lang="ja-JP" altLang="en-US" sz="2000" dirty="0"/>
          </a:p>
        </p:txBody>
      </p:sp>
      <p:sp>
        <p:nvSpPr>
          <p:cNvPr id="21" name="テキスト ボックス 20"/>
          <p:cNvSpPr txBox="1"/>
          <p:nvPr/>
        </p:nvSpPr>
        <p:spPr>
          <a:xfrm>
            <a:off x="7187581" y="4500923"/>
            <a:ext cx="1472247" cy="400110"/>
          </a:xfrm>
          <a:prstGeom prst="rect">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ja-JP" altLang="en-US" sz="2000" dirty="0" smtClean="0"/>
              <a:t>機能部品</a:t>
            </a:r>
            <a:r>
              <a:rPr lang="en-US" altLang="ja-JP" sz="2000" dirty="0" smtClean="0"/>
              <a:t>C</a:t>
            </a:r>
            <a:endParaRPr kumimoji="1" lang="ja-JP" altLang="en-US" sz="2000" dirty="0"/>
          </a:p>
        </p:txBody>
      </p:sp>
      <p:sp>
        <p:nvSpPr>
          <p:cNvPr id="22" name="テキスト ボックス 21"/>
          <p:cNvSpPr txBox="1"/>
          <p:nvPr/>
        </p:nvSpPr>
        <p:spPr>
          <a:xfrm>
            <a:off x="6070291" y="4175211"/>
            <a:ext cx="1430200"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ソフトウェア</a:t>
            </a:r>
            <a:r>
              <a:rPr lang="en-US" altLang="ja-JP" dirty="0"/>
              <a:t>3</a:t>
            </a:r>
            <a:endParaRPr kumimoji="1" lang="ja-JP" altLang="en-US" dirty="0"/>
          </a:p>
        </p:txBody>
      </p:sp>
      <p:sp>
        <p:nvSpPr>
          <p:cNvPr id="23" name="テキスト ボックス 22"/>
          <p:cNvSpPr txBox="1"/>
          <p:nvPr/>
        </p:nvSpPr>
        <p:spPr>
          <a:xfrm>
            <a:off x="7187581" y="4901033"/>
            <a:ext cx="1472247"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ja-JP" altLang="en-US" sz="2000" dirty="0" smtClean="0"/>
              <a:t>機能部品</a:t>
            </a:r>
            <a:r>
              <a:rPr lang="en-US" altLang="ja-JP" sz="2000" dirty="0" smtClean="0"/>
              <a:t>D</a:t>
            </a:r>
            <a:endParaRPr kumimoji="1" lang="ja-JP" altLang="en-US" sz="2000" dirty="0"/>
          </a:p>
        </p:txBody>
      </p:sp>
      <p:sp>
        <p:nvSpPr>
          <p:cNvPr id="6" name="テキスト ボックス 5"/>
          <p:cNvSpPr txBox="1"/>
          <p:nvPr/>
        </p:nvSpPr>
        <p:spPr>
          <a:xfrm>
            <a:off x="7650548" y="3906424"/>
            <a:ext cx="1107996" cy="369332"/>
          </a:xfrm>
          <a:prstGeom prst="rect">
            <a:avLst/>
          </a:prstGeom>
          <a:noFill/>
        </p:spPr>
        <p:txBody>
          <a:bodyPr wrap="none" rtlCol="0">
            <a:spAutoFit/>
          </a:bodyPr>
          <a:lstStyle/>
          <a:p>
            <a:r>
              <a:rPr lang="ja-JP" altLang="en-US" dirty="0" smtClean="0"/>
              <a:t>新規</a:t>
            </a:r>
            <a:r>
              <a:rPr lang="ja-JP" altLang="en-US" dirty="0"/>
              <a:t>開発</a:t>
            </a:r>
            <a:endParaRPr kumimoji="1" lang="ja-JP" altLang="en-US" dirty="0"/>
          </a:p>
        </p:txBody>
      </p:sp>
      <p:cxnSp>
        <p:nvCxnSpPr>
          <p:cNvPr id="24" name="直線矢印コネクタ 23"/>
          <p:cNvCxnSpPr>
            <a:stCxn id="6" idx="2"/>
            <a:endCxn id="23" idx="0"/>
          </p:cNvCxnSpPr>
          <p:nvPr/>
        </p:nvCxnSpPr>
        <p:spPr>
          <a:xfrm flipH="1">
            <a:off x="7923705" y="4275756"/>
            <a:ext cx="280841" cy="625277"/>
          </a:xfrm>
          <a:prstGeom prst="straightConnector1">
            <a:avLst/>
          </a:prstGeom>
          <a:ln>
            <a:tailEnd type="triangle" w="lg" len="lg"/>
          </a:ln>
        </p:spPr>
        <p:style>
          <a:lnRef idx="3">
            <a:schemeClr val="accent4"/>
          </a:lnRef>
          <a:fillRef idx="0">
            <a:schemeClr val="accent4"/>
          </a:fillRef>
          <a:effectRef idx="2">
            <a:schemeClr val="accent4"/>
          </a:effectRef>
          <a:fontRef idx="minor">
            <a:schemeClr val="tx1"/>
          </a:fontRef>
        </p:style>
      </p:cxnSp>
      <p:sp>
        <p:nvSpPr>
          <p:cNvPr id="8" name="テキスト ボックス 7"/>
          <p:cNvSpPr txBox="1"/>
          <p:nvPr/>
        </p:nvSpPr>
        <p:spPr>
          <a:xfrm>
            <a:off x="26011" y="5939395"/>
            <a:ext cx="5428089" cy="461665"/>
          </a:xfrm>
          <a:prstGeom prst="rect">
            <a:avLst/>
          </a:prstGeom>
          <a:noFill/>
        </p:spPr>
        <p:txBody>
          <a:bodyPr wrap="none" rtlCol="0">
            <a:spAutoFit/>
          </a:bodyPr>
          <a:lstStyle/>
          <a:p>
            <a:r>
              <a:rPr lang="ja-JP" altLang="en-US" sz="2400" dirty="0" smtClean="0"/>
              <a:t>既存のソフトウェアプロダクトライン</a:t>
            </a:r>
            <a:r>
              <a:rPr lang="en-US" altLang="ja-JP" sz="2400" dirty="0" smtClean="0"/>
              <a:t>(SPL)</a:t>
            </a:r>
            <a:endParaRPr kumimoji="1" lang="ja-JP" altLang="en-US" sz="2400" dirty="0"/>
          </a:p>
        </p:txBody>
      </p:sp>
      <p:sp>
        <p:nvSpPr>
          <p:cNvPr id="9" name="右中かっこ 8"/>
          <p:cNvSpPr/>
          <p:nvPr/>
        </p:nvSpPr>
        <p:spPr>
          <a:xfrm rot="5400000">
            <a:off x="2541955" y="2980856"/>
            <a:ext cx="595134" cy="5349034"/>
          </a:xfrm>
          <a:prstGeom prst="rightBrace">
            <a:avLst/>
          </a:prstGeom>
        </p:spPr>
        <p:style>
          <a:lnRef idx="3">
            <a:schemeClr val="accent4"/>
          </a:lnRef>
          <a:fillRef idx="0">
            <a:schemeClr val="accent4"/>
          </a:fillRef>
          <a:effectRef idx="2">
            <a:schemeClr val="accent4"/>
          </a:effectRef>
          <a:fontRef idx="minor">
            <a:schemeClr val="tx1"/>
          </a:fontRef>
        </p:style>
        <p:txBody>
          <a:bodyPr rtlCol="0" anchor="ctr"/>
          <a:lstStyle/>
          <a:p>
            <a:pPr algn="ctr"/>
            <a:endParaRPr kumimoji="1" lang="ja-JP" altLang="en-US"/>
          </a:p>
        </p:txBody>
      </p:sp>
      <p:sp>
        <p:nvSpPr>
          <p:cNvPr id="25" name="テキスト ボックス 24"/>
          <p:cNvSpPr txBox="1"/>
          <p:nvPr/>
        </p:nvSpPr>
        <p:spPr>
          <a:xfrm>
            <a:off x="6815708" y="5939395"/>
            <a:ext cx="1415772" cy="461665"/>
          </a:xfrm>
          <a:prstGeom prst="rect">
            <a:avLst/>
          </a:prstGeom>
          <a:ln>
            <a:solidFill>
              <a:schemeClr val="accent2"/>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2400" dirty="0" smtClean="0"/>
              <a:t>製品開発</a:t>
            </a:r>
            <a:endParaRPr kumimoji="1" lang="ja-JP" altLang="en-US" sz="2400" dirty="0"/>
          </a:p>
        </p:txBody>
      </p:sp>
      <p:sp>
        <p:nvSpPr>
          <p:cNvPr id="26" name="右矢印 25"/>
          <p:cNvSpPr/>
          <p:nvPr/>
        </p:nvSpPr>
        <p:spPr>
          <a:xfrm>
            <a:off x="5361985" y="6040278"/>
            <a:ext cx="1416612" cy="299124"/>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556007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進化履歴の利用</a:t>
            </a:r>
            <a:endParaRPr kumimoji="1" lang="ja-JP" altLang="en-US" dirty="0"/>
          </a:p>
        </p:txBody>
      </p:sp>
      <p:sp>
        <p:nvSpPr>
          <p:cNvPr id="3" name="コンテンツ プレースホルダー 2"/>
          <p:cNvSpPr>
            <a:spLocks noGrp="1"/>
          </p:cNvSpPr>
          <p:nvPr>
            <p:ph idx="1"/>
          </p:nvPr>
        </p:nvSpPr>
        <p:spPr>
          <a:xfrm>
            <a:off x="334963" y="1484784"/>
            <a:ext cx="8485509" cy="4945045"/>
          </a:xfrm>
        </p:spPr>
        <p:txBody>
          <a:bodyPr/>
          <a:lstStyle/>
          <a:p>
            <a:pPr>
              <a:spcBef>
                <a:spcPts val="400"/>
              </a:spcBef>
            </a:pPr>
            <a:r>
              <a:rPr lang="en-US" altLang="ja-JP" dirty="0" smtClean="0"/>
              <a:t>Clone-and-own</a:t>
            </a:r>
            <a:r>
              <a:rPr lang="ja-JP" altLang="en-US" dirty="0" smtClean="0"/>
              <a:t>で作られた既存</a:t>
            </a:r>
            <a:r>
              <a:rPr lang="ja-JP" altLang="en-US" dirty="0"/>
              <a:t>製品群</a:t>
            </a:r>
            <a:r>
              <a:rPr lang="ja-JP" altLang="en-US" dirty="0" smtClean="0"/>
              <a:t>から</a:t>
            </a:r>
            <a:r>
              <a:rPr lang="en-US" altLang="ja-JP" dirty="0" smtClean="0"/>
              <a:t/>
            </a:r>
            <a:br>
              <a:rPr lang="en-US" altLang="ja-JP" dirty="0" smtClean="0"/>
            </a:br>
            <a:r>
              <a:rPr lang="ja-JP" altLang="en-US" dirty="0" smtClean="0"/>
              <a:t>プロダクトライン</a:t>
            </a:r>
            <a:r>
              <a:rPr lang="ja-JP" altLang="en-US" dirty="0"/>
              <a:t>への</a:t>
            </a:r>
            <a:r>
              <a:rPr lang="ja-JP" altLang="en-US" dirty="0" smtClean="0"/>
              <a:t>転換が重要なテーマ</a:t>
            </a:r>
            <a:endParaRPr lang="en-US" altLang="ja-JP" dirty="0" smtClean="0"/>
          </a:p>
          <a:p>
            <a:pPr lvl="1">
              <a:spcBef>
                <a:spcPts val="400"/>
              </a:spcBef>
            </a:pPr>
            <a:r>
              <a:rPr lang="ja-JP" altLang="en-US" dirty="0" smtClean="0"/>
              <a:t>代表的な製品を選び、転換の基礎とす</a:t>
            </a:r>
            <a:r>
              <a:rPr lang="ja-JP" altLang="en-US" dirty="0"/>
              <a:t>る</a:t>
            </a:r>
            <a:endParaRPr lang="en-US" altLang="ja-JP" dirty="0" smtClean="0"/>
          </a:p>
          <a:p>
            <a:pPr>
              <a:spcBef>
                <a:spcPts val="400"/>
              </a:spcBef>
            </a:pPr>
            <a:r>
              <a:rPr lang="ja-JP" altLang="en-US" dirty="0" smtClean="0"/>
              <a:t>製品の進化履歴が選択に有用</a:t>
            </a:r>
            <a:endParaRPr lang="ja-JP" altLang="en-US" dirty="0"/>
          </a:p>
          <a:p>
            <a:pPr>
              <a:spcBef>
                <a:spcPts val="400"/>
              </a:spcBef>
            </a:pPr>
            <a:endParaRPr lang="en-US" altLang="ja-JP" dirty="0" smtClean="0"/>
          </a:p>
        </p:txBody>
      </p:sp>
      <p:sp>
        <p:nvSpPr>
          <p:cNvPr id="4" name="スライド番号プレースホルダー 3"/>
          <p:cNvSpPr>
            <a:spLocks noGrp="1"/>
          </p:cNvSpPr>
          <p:nvPr>
            <p:ph type="sldNum" sz="quarter" idx="12"/>
          </p:nvPr>
        </p:nvSpPr>
        <p:spPr/>
        <p:txBody>
          <a:bodyPr/>
          <a:lstStyle/>
          <a:p>
            <a:fld id="{CD842C11-2CE5-4045-9351-9F278120B46A}" type="slidenum">
              <a:rPr kumimoji="1" lang="ja-JP" altLang="en-US" smtClean="0"/>
              <a:t>11</a:t>
            </a:fld>
            <a:endParaRPr kumimoji="1" lang="ja-JP" altLang="en-US" dirty="0"/>
          </a:p>
        </p:txBody>
      </p:sp>
      <p:pic>
        <p:nvPicPr>
          <p:cNvPr id="6" name="図 5"/>
          <p:cNvPicPr>
            <a:picLocks noChangeAspect="1"/>
          </p:cNvPicPr>
          <p:nvPr/>
        </p:nvPicPr>
        <p:blipFill>
          <a:blip r:embed="rId3"/>
          <a:stretch>
            <a:fillRect/>
          </a:stretch>
        </p:blipFill>
        <p:spPr>
          <a:xfrm>
            <a:off x="632292" y="3586616"/>
            <a:ext cx="5308486" cy="2841171"/>
          </a:xfrm>
          <a:prstGeom prst="rect">
            <a:avLst/>
          </a:prstGeom>
        </p:spPr>
      </p:pic>
      <p:sp>
        <p:nvSpPr>
          <p:cNvPr id="7" name="正方形/長方形 6"/>
          <p:cNvSpPr/>
          <p:nvPr/>
        </p:nvSpPr>
        <p:spPr>
          <a:xfrm>
            <a:off x="114300" y="6282907"/>
            <a:ext cx="9029700" cy="461665"/>
          </a:xfrm>
          <a:prstGeom prst="rect">
            <a:avLst/>
          </a:prstGeom>
        </p:spPr>
        <p:txBody>
          <a:bodyPr wrap="square">
            <a:spAutoFit/>
          </a:bodyPr>
          <a:lstStyle/>
          <a:p>
            <a:r>
              <a:rPr lang="en-US" altLang="ja-JP" sz="1200" dirty="0"/>
              <a:t>Nonaka et al. “A preliminary analysis on corrective maintenance for an embedded software product family</a:t>
            </a:r>
            <a:r>
              <a:rPr lang="en-US" altLang="ja-JP" sz="1200" dirty="0" smtClean="0"/>
              <a:t>”</a:t>
            </a:r>
          </a:p>
          <a:p>
            <a:r>
              <a:rPr lang="en-US" altLang="ja-JP" sz="1200" dirty="0" smtClean="0"/>
              <a:t> </a:t>
            </a:r>
            <a:r>
              <a:rPr lang="en-US" altLang="ja-JP" sz="1200" dirty="0"/>
              <a:t>IPSJ SIG Technical Report, 2009.</a:t>
            </a:r>
            <a:endParaRPr lang="ja-JP" altLang="en-US" sz="1200" dirty="0"/>
          </a:p>
        </p:txBody>
      </p:sp>
      <p:sp>
        <p:nvSpPr>
          <p:cNvPr id="5" name="角丸四角形 4"/>
          <p:cNvSpPr/>
          <p:nvPr/>
        </p:nvSpPr>
        <p:spPr>
          <a:xfrm>
            <a:off x="5459761" y="3809710"/>
            <a:ext cx="310746" cy="2046088"/>
          </a:xfrm>
          <a:prstGeom prst="round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770507" y="3809710"/>
            <a:ext cx="2470548" cy="646331"/>
          </a:xfrm>
          <a:prstGeom prst="rect">
            <a:avLst/>
          </a:prstGeom>
          <a:noFill/>
        </p:spPr>
        <p:txBody>
          <a:bodyPr wrap="none" rtlCol="0">
            <a:spAutoFit/>
          </a:bodyPr>
          <a:lstStyle/>
          <a:p>
            <a:r>
              <a:rPr kumimoji="1" lang="ja-JP" altLang="en-US" dirty="0" smtClean="0"/>
              <a:t>各分岐の最新版で比較</a:t>
            </a:r>
            <a:r>
              <a:rPr kumimoji="1" lang="en-US" altLang="ja-JP" dirty="0" smtClean="0"/>
              <a:t/>
            </a:r>
            <a:br>
              <a:rPr kumimoji="1" lang="en-US" altLang="ja-JP" dirty="0" smtClean="0"/>
            </a:br>
            <a:r>
              <a:rPr kumimoji="1" lang="ja-JP" altLang="en-US" dirty="0" smtClean="0"/>
              <a:t>・プロダクトライン構築</a:t>
            </a:r>
            <a:endParaRPr kumimoji="1" lang="ja-JP" altLang="en-US" dirty="0"/>
          </a:p>
        </p:txBody>
      </p:sp>
    </p:spTree>
    <p:extLst>
      <p:ext uri="{BB962C8B-B14F-4D97-AF65-F5344CB8AC3E}">
        <p14:creationId xmlns:p14="http://schemas.microsoft.com/office/powerpoint/2010/main" val="1013831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p:cNvSpPr>
            <a:spLocks noGrp="1"/>
          </p:cNvSpPr>
          <p:nvPr>
            <p:ph type="title"/>
          </p:nvPr>
        </p:nvSpPr>
        <p:spPr/>
        <p:txBody>
          <a:bodyPr/>
          <a:lstStyle/>
          <a:p>
            <a:r>
              <a:rPr kumimoji="1" lang="ja-JP" altLang="en-US" dirty="0" smtClean="0"/>
              <a:t>進化履歴の利用できない場面</a:t>
            </a:r>
            <a:endParaRPr kumimoji="1" lang="ja-JP" altLang="en-US" dirty="0"/>
          </a:p>
        </p:txBody>
      </p:sp>
      <p:sp>
        <p:nvSpPr>
          <p:cNvPr id="10" name="コンテンツ プレースホルダー 9"/>
          <p:cNvSpPr>
            <a:spLocks noGrp="1"/>
          </p:cNvSpPr>
          <p:nvPr>
            <p:ph idx="1"/>
          </p:nvPr>
        </p:nvSpPr>
        <p:spPr/>
        <p:txBody>
          <a:bodyPr/>
          <a:lstStyle/>
          <a:p>
            <a:r>
              <a:rPr kumimoji="1" lang="ja-JP" altLang="en-US" dirty="0" smtClean="0"/>
              <a:t>バージョン管理がなされているとは限らない</a:t>
            </a:r>
            <a:endParaRPr kumimoji="1" lang="en-US" altLang="ja-JP" dirty="0" smtClean="0"/>
          </a:p>
          <a:p>
            <a:pPr lvl="1"/>
            <a:r>
              <a:rPr lang="ja-JP" altLang="en-US" dirty="0" smtClean="0"/>
              <a:t>バージョン番号だけが残っている</a:t>
            </a:r>
            <a:endParaRPr lang="en-US" altLang="ja-JP" dirty="0" smtClean="0"/>
          </a:p>
          <a:p>
            <a:pPr lvl="1"/>
            <a:r>
              <a:rPr kumimoji="1" lang="ja-JP" altLang="en-US" dirty="0" smtClean="0"/>
              <a:t>ソースコードだけでどのバージョンかわからない</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12</a:t>
            </a:fld>
            <a:endParaRPr kumimoji="1" lang="ja-JP" altLang="en-US"/>
          </a:p>
        </p:txBody>
      </p:sp>
      <p:pic>
        <p:nvPicPr>
          <p:cNvPr id="11" name="図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8107" y="4146029"/>
            <a:ext cx="2582365" cy="2071415"/>
          </a:xfrm>
          <a:prstGeom prst="rect">
            <a:avLst/>
          </a:prstGeom>
        </p:spPr>
      </p:pic>
      <p:pic>
        <p:nvPicPr>
          <p:cNvPr id="12" name="図 11"/>
          <p:cNvPicPr>
            <a:picLocks noChangeAspect="1"/>
          </p:cNvPicPr>
          <p:nvPr/>
        </p:nvPicPr>
        <p:blipFill>
          <a:blip r:embed="rId3"/>
          <a:stretch>
            <a:fillRect/>
          </a:stretch>
        </p:blipFill>
        <p:spPr>
          <a:xfrm>
            <a:off x="632292" y="3612016"/>
            <a:ext cx="5308486" cy="2841171"/>
          </a:xfrm>
          <a:prstGeom prst="rect">
            <a:avLst/>
          </a:prstGeom>
        </p:spPr>
      </p:pic>
      <p:sp>
        <p:nvSpPr>
          <p:cNvPr id="13" name="乗算記号 12"/>
          <p:cNvSpPr/>
          <p:nvPr/>
        </p:nvSpPr>
        <p:spPr>
          <a:xfrm>
            <a:off x="1108521" y="3674410"/>
            <a:ext cx="4356027" cy="2451753"/>
          </a:xfrm>
          <a:prstGeom prst="mathMultiply">
            <a:avLst>
              <a:gd name="adj1" fmla="val 4354"/>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923041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6262" y="359481"/>
            <a:ext cx="9011477" cy="1066130"/>
          </a:xfrm>
        </p:spPr>
        <p:txBody>
          <a:bodyPr/>
          <a:lstStyle/>
          <a:p>
            <a:r>
              <a:rPr kumimoji="1" lang="ja-JP" altLang="en-US" dirty="0" smtClean="0"/>
              <a:t>提案手法：派生関係木</a:t>
            </a:r>
            <a:endParaRPr kumimoji="1" lang="ja-JP" altLang="en-US" b="1" dirty="0"/>
          </a:p>
        </p:txBody>
      </p:sp>
      <p:sp>
        <p:nvSpPr>
          <p:cNvPr id="3" name="コンテンツ プレースホルダー 2"/>
          <p:cNvSpPr>
            <a:spLocks noGrp="1"/>
          </p:cNvSpPr>
          <p:nvPr>
            <p:ph idx="1"/>
          </p:nvPr>
        </p:nvSpPr>
        <p:spPr/>
        <p:txBody>
          <a:bodyPr/>
          <a:lstStyle/>
          <a:p>
            <a:r>
              <a:rPr lang="ja-JP" altLang="en-US" dirty="0" smtClean="0"/>
              <a:t>プロダクトの進化の履歴を模した木を構築する</a:t>
            </a:r>
            <a:endParaRPr lang="en-US" altLang="ja-JP" dirty="0" smtClean="0"/>
          </a:p>
          <a:p>
            <a:pPr lvl="1"/>
            <a:r>
              <a:rPr lang="ja-JP" altLang="en-US" dirty="0" smtClean="0"/>
              <a:t>ソースコードのみを用いた解析手法</a:t>
            </a:r>
            <a:endParaRPr kumimoji="1" lang="ja-JP" altLang="en-US" dirty="0"/>
          </a:p>
        </p:txBody>
      </p:sp>
      <p:sp>
        <p:nvSpPr>
          <p:cNvPr id="4" name="スライド番号プレースホルダー 3"/>
          <p:cNvSpPr>
            <a:spLocks noGrp="1"/>
          </p:cNvSpPr>
          <p:nvPr>
            <p:ph type="sldNum" sz="quarter" idx="12"/>
          </p:nvPr>
        </p:nvSpPr>
        <p:spPr/>
        <p:txBody>
          <a:bodyPr/>
          <a:lstStyle/>
          <a:p>
            <a:fld id="{CD842C11-2CE5-4045-9351-9F278120B46A}" type="slidenum">
              <a:rPr kumimoji="1" lang="ja-JP" altLang="en-US" smtClean="0"/>
              <a:t>13</a:t>
            </a:fld>
            <a:endParaRPr kumimoji="1" lang="ja-JP" altLang="en-US"/>
          </a:p>
        </p:txBody>
      </p:sp>
      <p:grpSp>
        <p:nvGrpSpPr>
          <p:cNvPr id="5" name="グループ化 4"/>
          <p:cNvGrpSpPr/>
          <p:nvPr/>
        </p:nvGrpSpPr>
        <p:grpSpPr>
          <a:xfrm>
            <a:off x="1691407" y="3636017"/>
            <a:ext cx="1177149" cy="1666220"/>
            <a:chOff x="4570682" y="4767150"/>
            <a:chExt cx="1406116" cy="1990316"/>
          </a:xfrm>
        </p:grpSpPr>
        <p:sp>
          <p:nvSpPr>
            <p:cNvPr id="6" name="直方体 5"/>
            <p:cNvSpPr/>
            <p:nvPr/>
          </p:nvSpPr>
          <p:spPr>
            <a:xfrm>
              <a:off x="5348759" y="5708452"/>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直方体 6"/>
            <p:cNvSpPr/>
            <p:nvPr/>
          </p:nvSpPr>
          <p:spPr>
            <a:xfrm>
              <a:off x="5099137" y="5846541"/>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 name="直方体 7"/>
            <p:cNvSpPr/>
            <p:nvPr/>
          </p:nvSpPr>
          <p:spPr>
            <a:xfrm>
              <a:off x="5428425" y="5892724"/>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直方体 8"/>
            <p:cNvSpPr/>
            <p:nvPr/>
          </p:nvSpPr>
          <p:spPr>
            <a:xfrm>
              <a:off x="4822959" y="5983898"/>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直方体 9"/>
            <p:cNvSpPr/>
            <p:nvPr/>
          </p:nvSpPr>
          <p:spPr>
            <a:xfrm>
              <a:off x="5152248" y="6030081"/>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直方体 10"/>
            <p:cNvSpPr/>
            <p:nvPr/>
          </p:nvSpPr>
          <p:spPr>
            <a:xfrm>
              <a:off x="5481537" y="6076263"/>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2" name="直方体 11"/>
            <p:cNvSpPr/>
            <p:nvPr/>
          </p:nvSpPr>
          <p:spPr>
            <a:xfrm>
              <a:off x="4570682" y="6122378"/>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3" name="直方体 12"/>
            <p:cNvSpPr/>
            <p:nvPr/>
          </p:nvSpPr>
          <p:spPr>
            <a:xfrm>
              <a:off x="4899971" y="6168560"/>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直方体 13"/>
            <p:cNvSpPr/>
            <p:nvPr/>
          </p:nvSpPr>
          <p:spPr>
            <a:xfrm>
              <a:off x="5229259" y="6214742"/>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直方体 14"/>
            <p:cNvSpPr/>
            <p:nvPr/>
          </p:nvSpPr>
          <p:spPr>
            <a:xfrm>
              <a:off x="5567843" y="6247599"/>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直方体 15"/>
            <p:cNvSpPr/>
            <p:nvPr/>
          </p:nvSpPr>
          <p:spPr>
            <a:xfrm>
              <a:off x="5295647" y="5407336"/>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直方体 16"/>
            <p:cNvSpPr/>
            <p:nvPr/>
          </p:nvSpPr>
          <p:spPr>
            <a:xfrm>
              <a:off x="5046026" y="5545425"/>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8" name="直方体 17"/>
            <p:cNvSpPr/>
            <p:nvPr/>
          </p:nvSpPr>
          <p:spPr>
            <a:xfrm>
              <a:off x="5375314" y="5591608"/>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9" name="直方体 18"/>
            <p:cNvSpPr/>
            <p:nvPr/>
          </p:nvSpPr>
          <p:spPr>
            <a:xfrm>
              <a:off x="4769848" y="5682782"/>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0" name="直方体 19"/>
            <p:cNvSpPr/>
            <p:nvPr/>
          </p:nvSpPr>
          <p:spPr>
            <a:xfrm>
              <a:off x="5099137" y="5728965"/>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直方体 20"/>
            <p:cNvSpPr/>
            <p:nvPr/>
          </p:nvSpPr>
          <p:spPr>
            <a:xfrm>
              <a:off x="5428425" y="5775147"/>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2" name="直方体 21"/>
            <p:cNvSpPr/>
            <p:nvPr/>
          </p:nvSpPr>
          <p:spPr>
            <a:xfrm>
              <a:off x="5242536" y="5081740"/>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3" name="直方体 22"/>
            <p:cNvSpPr/>
            <p:nvPr/>
          </p:nvSpPr>
          <p:spPr>
            <a:xfrm>
              <a:off x="4966359" y="5219097"/>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直方体 23"/>
            <p:cNvSpPr/>
            <p:nvPr/>
          </p:nvSpPr>
          <p:spPr>
            <a:xfrm>
              <a:off x="5295647" y="5265280"/>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直方体 24"/>
            <p:cNvSpPr/>
            <p:nvPr/>
          </p:nvSpPr>
          <p:spPr>
            <a:xfrm>
              <a:off x="5131003" y="4767150"/>
              <a:ext cx="408955" cy="509867"/>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68" name="下カーブ矢印 67"/>
          <p:cNvSpPr/>
          <p:nvPr/>
        </p:nvSpPr>
        <p:spPr>
          <a:xfrm rot="598816">
            <a:off x="2807305" y="3565229"/>
            <a:ext cx="1395653" cy="376217"/>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grpSp>
        <p:nvGrpSpPr>
          <p:cNvPr id="69" name="グループ化 68"/>
          <p:cNvGrpSpPr/>
          <p:nvPr/>
        </p:nvGrpSpPr>
        <p:grpSpPr>
          <a:xfrm>
            <a:off x="4224999" y="3520927"/>
            <a:ext cx="3626914" cy="2260773"/>
            <a:chOff x="3725393" y="3223460"/>
            <a:chExt cx="4671747" cy="2912051"/>
          </a:xfrm>
        </p:grpSpPr>
        <p:sp>
          <p:nvSpPr>
            <p:cNvPr id="70" name="右矢印 69"/>
            <p:cNvSpPr/>
            <p:nvPr/>
          </p:nvSpPr>
          <p:spPr>
            <a:xfrm>
              <a:off x="3725393" y="4138819"/>
              <a:ext cx="4671747" cy="3555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曲折矢印 70"/>
            <p:cNvSpPr/>
            <p:nvPr/>
          </p:nvSpPr>
          <p:spPr>
            <a:xfrm>
              <a:off x="5408658" y="3383371"/>
              <a:ext cx="2552953" cy="830412"/>
            </a:xfrm>
            <a:prstGeom prst="bentArrow">
              <a:avLst>
                <a:gd name="adj1" fmla="val 14189"/>
                <a:gd name="adj2" fmla="val 14527"/>
                <a:gd name="adj3" fmla="val 24324"/>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2" name="曲折矢印 71"/>
            <p:cNvSpPr/>
            <p:nvPr/>
          </p:nvSpPr>
          <p:spPr>
            <a:xfrm flipV="1">
              <a:off x="4730689" y="4391310"/>
              <a:ext cx="3230924" cy="925012"/>
            </a:xfrm>
            <a:prstGeom prst="bentArrow">
              <a:avLst>
                <a:gd name="adj1" fmla="val 13971"/>
                <a:gd name="adj2" fmla="val 20278"/>
                <a:gd name="adj3" fmla="val 15901"/>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3" name="曲折矢印 72"/>
            <p:cNvSpPr/>
            <p:nvPr/>
          </p:nvSpPr>
          <p:spPr>
            <a:xfrm flipV="1">
              <a:off x="5697619" y="5178067"/>
              <a:ext cx="2436070" cy="903353"/>
            </a:xfrm>
            <a:prstGeom prst="bentArrow">
              <a:avLst>
                <a:gd name="adj1" fmla="val 12578"/>
                <a:gd name="adj2" fmla="val 14752"/>
                <a:gd name="adj3" fmla="val 13199"/>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4" name="直方体 73"/>
            <p:cNvSpPr/>
            <p:nvPr/>
          </p:nvSpPr>
          <p:spPr>
            <a:xfrm>
              <a:off x="3963856" y="4025817"/>
              <a:ext cx="432038" cy="538646"/>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5" name="直方体 74"/>
            <p:cNvSpPr/>
            <p:nvPr/>
          </p:nvSpPr>
          <p:spPr>
            <a:xfrm>
              <a:off x="4558610" y="4025817"/>
              <a:ext cx="432038" cy="538646"/>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6" name="直方体 75"/>
            <p:cNvSpPr/>
            <p:nvPr/>
          </p:nvSpPr>
          <p:spPr>
            <a:xfrm>
              <a:off x="5265582" y="4025817"/>
              <a:ext cx="432038" cy="538646"/>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77" name="直方体 76"/>
            <p:cNvSpPr/>
            <p:nvPr/>
          </p:nvSpPr>
          <p:spPr>
            <a:xfrm>
              <a:off x="5899612" y="4025817"/>
              <a:ext cx="432038" cy="538646"/>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8" name="直方体 77"/>
            <p:cNvSpPr/>
            <p:nvPr/>
          </p:nvSpPr>
          <p:spPr>
            <a:xfrm>
              <a:off x="6612195" y="4025817"/>
              <a:ext cx="432038" cy="538646"/>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9" name="直方体 78"/>
            <p:cNvSpPr/>
            <p:nvPr/>
          </p:nvSpPr>
          <p:spPr>
            <a:xfrm>
              <a:off x="7419616" y="4025817"/>
              <a:ext cx="432038" cy="538646"/>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dirty="0"/>
            </a:p>
          </p:txBody>
        </p:sp>
        <p:sp>
          <p:nvSpPr>
            <p:cNvPr id="80" name="直方体 79"/>
            <p:cNvSpPr/>
            <p:nvPr/>
          </p:nvSpPr>
          <p:spPr>
            <a:xfrm>
              <a:off x="5049563" y="4794508"/>
              <a:ext cx="432038" cy="538646"/>
            </a:xfrm>
            <a:prstGeom prst="cub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ja-JP" altLang="en-US" dirty="0"/>
            </a:p>
          </p:txBody>
        </p:sp>
        <p:sp>
          <p:nvSpPr>
            <p:cNvPr id="81" name="直方体 80"/>
            <p:cNvSpPr/>
            <p:nvPr/>
          </p:nvSpPr>
          <p:spPr>
            <a:xfrm>
              <a:off x="5616262" y="4794508"/>
              <a:ext cx="432038" cy="538646"/>
            </a:xfrm>
            <a:prstGeom prst="cub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82" name="直方体 81"/>
            <p:cNvSpPr/>
            <p:nvPr/>
          </p:nvSpPr>
          <p:spPr>
            <a:xfrm>
              <a:off x="6280242" y="4794508"/>
              <a:ext cx="432038" cy="538646"/>
            </a:xfrm>
            <a:prstGeom prst="cub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83" name="直方体 82"/>
            <p:cNvSpPr/>
            <p:nvPr/>
          </p:nvSpPr>
          <p:spPr>
            <a:xfrm>
              <a:off x="7212013" y="4794508"/>
              <a:ext cx="432038" cy="538646"/>
            </a:xfrm>
            <a:prstGeom prst="cub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ja-JP" altLang="en-US" dirty="0"/>
            </a:p>
          </p:txBody>
        </p:sp>
        <p:sp>
          <p:nvSpPr>
            <p:cNvPr id="84" name="直方体 83"/>
            <p:cNvSpPr/>
            <p:nvPr/>
          </p:nvSpPr>
          <p:spPr>
            <a:xfrm>
              <a:off x="6510289" y="5596865"/>
              <a:ext cx="432038" cy="538646"/>
            </a:xfrm>
            <a:prstGeom prst="cub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85" name="直方体 84"/>
            <p:cNvSpPr/>
            <p:nvPr/>
          </p:nvSpPr>
          <p:spPr>
            <a:xfrm>
              <a:off x="7300877" y="5596865"/>
              <a:ext cx="432038" cy="538646"/>
            </a:xfrm>
            <a:prstGeom prst="cub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ja-JP" altLang="en-US" dirty="0"/>
            </a:p>
          </p:txBody>
        </p:sp>
        <p:sp>
          <p:nvSpPr>
            <p:cNvPr id="86" name="直方体 85"/>
            <p:cNvSpPr/>
            <p:nvPr/>
          </p:nvSpPr>
          <p:spPr>
            <a:xfrm>
              <a:off x="5526489" y="3223460"/>
              <a:ext cx="432038" cy="538646"/>
            </a:xfrm>
            <a:prstGeom prst="cub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87" name="直方体 86"/>
            <p:cNvSpPr/>
            <p:nvPr/>
          </p:nvSpPr>
          <p:spPr>
            <a:xfrm>
              <a:off x="6190468" y="3223460"/>
              <a:ext cx="432038" cy="538646"/>
            </a:xfrm>
            <a:prstGeom prst="cub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88" name="直方体 87"/>
            <p:cNvSpPr/>
            <p:nvPr/>
          </p:nvSpPr>
          <p:spPr>
            <a:xfrm>
              <a:off x="7122239" y="3223460"/>
              <a:ext cx="432038" cy="538646"/>
            </a:xfrm>
            <a:prstGeom prst="cub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grpSp>
      <p:sp>
        <p:nvSpPr>
          <p:cNvPr id="90" name="テキスト ボックス 89"/>
          <p:cNvSpPr txBox="1"/>
          <p:nvPr/>
        </p:nvSpPr>
        <p:spPr>
          <a:xfrm>
            <a:off x="1388422" y="2909160"/>
            <a:ext cx="1502334" cy="40011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2000" dirty="0" smtClean="0"/>
              <a:t>ソースコード</a:t>
            </a:r>
            <a:endParaRPr kumimoji="1" lang="ja-JP" altLang="en-US" sz="2000" dirty="0"/>
          </a:p>
        </p:txBody>
      </p:sp>
      <p:sp>
        <p:nvSpPr>
          <p:cNvPr id="91" name="テキスト ボックス 90"/>
          <p:cNvSpPr txBox="1"/>
          <p:nvPr/>
        </p:nvSpPr>
        <p:spPr>
          <a:xfrm>
            <a:off x="4584771" y="2898379"/>
            <a:ext cx="1475084" cy="40011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2000" dirty="0" smtClean="0"/>
              <a:t>派生関係木</a:t>
            </a:r>
            <a:endParaRPr kumimoji="1" lang="ja-JP" altLang="en-US" sz="2000" dirty="0"/>
          </a:p>
        </p:txBody>
      </p:sp>
    </p:spTree>
    <p:extLst>
      <p:ext uri="{BB962C8B-B14F-4D97-AF65-F5344CB8AC3E}">
        <p14:creationId xmlns:p14="http://schemas.microsoft.com/office/powerpoint/2010/main" val="2697331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キー</a:t>
            </a:r>
            <a:r>
              <a:rPr lang="ja-JP" altLang="en-US" dirty="0"/>
              <a:t>アイデア</a:t>
            </a:r>
            <a:endParaRPr kumimoji="1" lang="ja-JP" altLang="en-US" dirty="0"/>
          </a:p>
        </p:txBody>
      </p:sp>
      <p:sp>
        <p:nvSpPr>
          <p:cNvPr id="3" name="コンテンツ プレースホルダー 2"/>
          <p:cNvSpPr>
            <a:spLocks noGrp="1"/>
          </p:cNvSpPr>
          <p:nvPr>
            <p:ph idx="1"/>
          </p:nvPr>
        </p:nvSpPr>
        <p:spPr>
          <a:xfrm>
            <a:off x="189232" y="5543994"/>
            <a:ext cx="8765540" cy="824769"/>
          </a:xfrm>
        </p:spPr>
        <p:txBody>
          <a:bodyPr/>
          <a:lstStyle/>
          <a:p>
            <a:r>
              <a:rPr lang="ja-JP" altLang="en-US" sz="2800" dirty="0" smtClean="0"/>
              <a:t>ソフトウェア</a:t>
            </a:r>
            <a:r>
              <a:rPr lang="en-US" altLang="ja-JP" sz="2800" dirty="0"/>
              <a:t>A-B</a:t>
            </a:r>
            <a:r>
              <a:rPr lang="ja-JP" altLang="en-US" sz="2800" dirty="0"/>
              <a:t>間のほうがソフトウェア</a:t>
            </a:r>
            <a:r>
              <a:rPr lang="en-US" altLang="ja-JP" sz="2800" dirty="0"/>
              <a:t>A-C</a:t>
            </a:r>
            <a:r>
              <a:rPr lang="ja-JP" altLang="en-US" sz="2800" dirty="0"/>
              <a:t>間よりも</a:t>
            </a:r>
            <a:r>
              <a:rPr lang="en-US" altLang="ja-JP" sz="2800" dirty="0"/>
              <a:t/>
            </a:r>
            <a:br>
              <a:rPr lang="en-US" altLang="ja-JP" sz="2800" dirty="0"/>
            </a:br>
            <a:r>
              <a:rPr lang="ja-JP" altLang="en-US" sz="2800" dirty="0" smtClean="0"/>
              <a:t>似ている（距離が近い）</a:t>
            </a:r>
            <a:endParaRPr kumimoji="1" lang="ja-JP" altLang="en-US" sz="2800" dirty="0"/>
          </a:p>
        </p:txBody>
      </p:sp>
      <p:sp>
        <p:nvSpPr>
          <p:cNvPr id="4" name="スライド番号プレースホルダー 3"/>
          <p:cNvSpPr>
            <a:spLocks noGrp="1"/>
          </p:cNvSpPr>
          <p:nvPr>
            <p:ph type="sldNum" sz="quarter" idx="12"/>
          </p:nvPr>
        </p:nvSpPr>
        <p:spPr/>
        <p:txBody>
          <a:bodyPr/>
          <a:lstStyle/>
          <a:p>
            <a:fld id="{5F621A41-8A53-4397-830D-1E6C07BC8CF4}" type="slidenum">
              <a:rPr kumimoji="1" lang="ja-JP" altLang="en-US" smtClean="0"/>
              <a:t>14</a:t>
            </a:fld>
            <a:endParaRPr kumimoji="1" lang="ja-JP" altLang="en-US"/>
          </a:p>
        </p:txBody>
      </p:sp>
      <p:sp>
        <p:nvSpPr>
          <p:cNvPr id="5" name="角丸四角形 4"/>
          <p:cNvSpPr/>
          <p:nvPr/>
        </p:nvSpPr>
        <p:spPr>
          <a:xfrm>
            <a:off x="4678362" y="4002668"/>
            <a:ext cx="4179730" cy="936104"/>
          </a:xfrm>
          <a:prstGeom prst="roundRect">
            <a:avLst/>
          </a:prstGeom>
          <a:ln>
            <a:solidFill>
              <a:schemeClr val="accent2"/>
            </a:soli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ja-JP" altLang="en-US" dirty="0"/>
          </a:p>
        </p:txBody>
      </p:sp>
      <p:sp>
        <p:nvSpPr>
          <p:cNvPr id="6" name="角丸四角形 5"/>
          <p:cNvSpPr/>
          <p:nvPr/>
        </p:nvSpPr>
        <p:spPr>
          <a:xfrm>
            <a:off x="4678364" y="2722433"/>
            <a:ext cx="4178981" cy="936104"/>
          </a:xfrm>
          <a:prstGeom prst="roundRect">
            <a:avLst/>
          </a:prstGeom>
          <a:ln>
            <a:solidFill>
              <a:schemeClr val="accent2"/>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dirty="0"/>
          </a:p>
        </p:txBody>
      </p:sp>
      <p:sp>
        <p:nvSpPr>
          <p:cNvPr id="7" name="メモ 6"/>
          <p:cNvSpPr/>
          <p:nvPr/>
        </p:nvSpPr>
        <p:spPr>
          <a:xfrm>
            <a:off x="7689530"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8" name="メモ 7"/>
          <p:cNvSpPr/>
          <p:nvPr/>
        </p:nvSpPr>
        <p:spPr>
          <a:xfrm>
            <a:off x="8353675"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9" name="メモ 8"/>
          <p:cNvSpPr/>
          <p:nvPr/>
        </p:nvSpPr>
        <p:spPr>
          <a:xfrm>
            <a:off x="6361240"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10" name="メモ 9"/>
          <p:cNvSpPr/>
          <p:nvPr/>
        </p:nvSpPr>
        <p:spPr>
          <a:xfrm>
            <a:off x="7025385"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11" name="メモ 10"/>
          <p:cNvSpPr/>
          <p:nvPr/>
        </p:nvSpPr>
        <p:spPr>
          <a:xfrm>
            <a:off x="7689530"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12" name="メモ 11"/>
          <p:cNvSpPr/>
          <p:nvPr/>
        </p:nvSpPr>
        <p:spPr>
          <a:xfrm>
            <a:off x="8353675"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13" name="メモ 12"/>
          <p:cNvSpPr/>
          <p:nvPr/>
        </p:nvSpPr>
        <p:spPr>
          <a:xfrm>
            <a:off x="6361240"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14" name="テキスト ボックス 13"/>
          <p:cNvSpPr txBox="1"/>
          <p:nvPr/>
        </p:nvSpPr>
        <p:spPr>
          <a:xfrm>
            <a:off x="4724244" y="2572380"/>
            <a:ext cx="1584177"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t>ソフトウェア</a:t>
            </a:r>
            <a:r>
              <a:rPr lang="en-US" altLang="ja-JP" dirty="0"/>
              <a:t>A</a:t>
            </a:r>
            <a:endParaRPr lang="ja-JP" altLang="en-US" dirty="0"/>
          </a:p>
        </p:txBody>
      </p:sp>
      <p:sp>
        <p:nvSpPr>
          <p:cNvPr id="15" name="テキスト ボックス 14"/>
          <p:cNvSpPr txBox="1"/>
          <p:nvPr/>
        </p:nvSpPr>
        <p:spPr>
          <a:xfrm>
            <a:off x="4724244" y="3818002"/>
            <a:ext cx="1584177"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t>ソフトウェア</a:t>
            </a:r>
            <a:r>
              <a:rPr lang="en-US" altLang="ja-JP" dirty="0"/>
              <a:t>C</a:t>
            </a:r>
            <a:endParaRPr lang="ja-JP" altLang="en-US" dirty="0"/>
          </a:p>
        </p:txBody>
      </p:sp>
      <p:cxnSp>
        <p:nvCxnSpPr>
          <p:cNvPr id="16" name="直線コネクタ 15"/>
          <p:cNvCxnSpPr>
            <a:stCxn id="10" idx="0"/>
            <a:endCxn id="13" idx="2"/>
          </p:cNvCxnSpPr>
          <p:nvPr/>
        </p:nvCxnSpPr>
        <p:spPr>
          <a:xfrm flipH="1" flipV="1">
            <a:off x="6541262" y="3373760"/>
            <a:ext cx="664145" cy="88093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11" idx="2"/>
            <a:endCxn id="7" idx="0"/>
          </p:cNvCxnSpPr>
          <p:nvPr/>
        </p:nvCxnSpPr>
        <p:spPr>
          <a:xfrm>
            <a:off x="7869550" y="3373760"/>
            <a:ext cx="0" cy="88093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8" name="角丸四角形 17"/>
          <p:cNvSpPr/>
          <p:nvPr/>
        </p:nvSpPr>
        <p:spPr>
          <a:xfrm>
            <a:off x="190877" y="4002668"/>
            <a:ext cx="4179730" cy="93610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dirty="0"/>
          </a:p>
        </p:txBody>
      </p:sp>
      <p:sp>
        <p:nvSpPr>
          <p:cNvPr id="19" name="角丸四角形 18"/>
          <p:cNvSpPr/>
          <p:nvPr/>
        </p:nvSpPr>
        <p:spPr>
          <a:xfrm>
            <a:off x="190879" y="2722433"/>
            <a:ext cx="4178981" cy="936104"/>
          </a:xfrm>
          <a:prstGeom prst="roundRect">
            <a:avLst/>
          </a:prstGeom>
          <a:ln>
            <a:solidFill>
              <a:schemeClr val="accent2"/>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dirty="0"/>
          </a:p>
        </p:txBody>
      </p:sp>
      <p:sp>
        <p:nvSpPr>
          <p:cNvPr id="20" name="メモ 19"/>
          <p:cNvSpPr/>
          <p:nvPr/>
        </p:nvSpPr>
        <p:spPr>
          <a:xfrm>
            <a:off x="3202045"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1" name="メモ 20"/>
          <p:cNvSpPr/>
          <p:nvPr/>
        </p:nvSpPr>
        <p:spPr>
          <a:xfrm>
            <a:off x="3866190"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2" name="メモ 21"/>
          <p:cNvSpPr/>
          <p:nvPr/>
        </p:nvSpPr>
        <p:spPr>
          <a:xfrm>
            <a:off x="1873755"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3" name="メモ 22"/>
          <p:cNvSpPr/>
          <p:nvPr/>
        </p:nvSpPr>
        <p:spPr>
          <a:xfrm>
            <a:off x="2537900" y="4254696"/>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4" name="メモ 23"/>
          <p:cNvSpPr/>
          <p:nvPr/>
        </p:nvSpPr>
        <p:spPr>
          <a:xfrm>
            <a:off x="3202045"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5" name="メモ 24"/>
          <p:cNvSpPr/>
          <p:nvPr/>
        </p:nvSpPr>
        <p:spPr>
          <a:xfrm>
            <a:off x="3866190"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6" name="メモ 25"/>
          <p:cNvSpPr/>
          <p:nvPr/>
        </p:nvSpPr>
        <p:spPr>
          <a:xfrm>
            <a:off x="1873755"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27" name="テキスト ボックス 26"/>
          <p:cNvSpPr txBox="1"/>
          <p:nvPr/>
        </p:nvSpPr>
        <p:spPr>
          <a:xfrm>
            <a:off x="236759" y="2572380"/>
            <a:ext cx="1584177"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t>ソフトウェア</a:t>
            </a:r>
            <a:r>
              <a:rPr lang="en-US" altLang="ja-JP" dirty="0"/>
              <a:t>A</a:t>
            </a:r>
            <a:endParaRPr lang="ja-JP" altLang="en-US" dirty="0"/>
          </a:p>
        </p:txBody>
      </p:sp>
      <p:sp>
        <p:nvSpPr>
          <p:cNvPr id="28" name="テキスト ボックス 27"/>
          <p:cNvSpPr txBox="1"/>
          <p:nvPr/>
        </p:nvSpPr>
        <p:spPr>
          <a:xfrm>
            <a:off x="236759" y="3818002"/>
            <a:ext cx="1584177"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t>ソフトウェア</a:t>
            </a:r>
            <a:r>
              <a:rPr lang="en-US" altLang="ja-JP" dirty="0"/>
              <a:t>B</a:t>
            </a:r>
            <a:endParaRPr lang="ja-JP" altLang="en-US" dirty="0"/>
          </a:p>
        </p:txBody>
      </p:sp>
      <p:cxnSp>
        <p:nvCxnSpPr>
          <p:cNvPr id="30" name="直線コネクタ 29"/>
          <p:cNvCxnSpPr>
            <a:stCxn id="23" idx="0"/>
            <a:endCxn id="26" idx="2"/>
          </p:cNvCxnSpPr>
          <p:nvPr/>
        </p:nvCxnSpPr>
        <p:spPr>
          <a:xfrm flipH="1" flipV="1">
            <a:off x="2053777" y="3373760"/>
            <a:ext cx="664145" cy="88093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24" idx="2"/>
            <a:endCxn id="20" idx="0"/>
          </p:cNvCxnSpPr>
          <p:nvPr/>
        </p:nvCxnSpPr>
        <p:spPr>
          <a:xfrm>
            <a:off x="3382065" y="3373760"/>
            <a:ext cx="0" cy="88093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5" idx="2"/>
            <a:endCxn id="21" idx="0"/>
          </p:cNvCxnSpPr>
          <p:nvPr/>
        </p:nvCxnSpPr>
        <p:spPr>
          <a:xfrm>
            <a:off x="4046210" y="3373760"/>
            <a:ext cx="0" cy="88093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6132519" y="2181036"/>
            <a:ext cx="3018775" cy="369332"/>
          </a:xfrm>
          <a:prstGeom prst="rect">
            <a:avLst/>
          </a:prstGeom>
          <a:noFill/>
        </p:spPr>
        <p:txBody>
          <a:bodyPr wrap="none" rtlCol="0">
            <a:spAutoFit/>
          </a:bodyPr>
          <a:lstStyle/>
          <a:p>
            <a:r>
              <a:rPr lang="en-US" altLang="ja-JP" dirty="0"/>
              <a:t>:</a:t>
            </a:r>
            <a:r>
              <a:rPr lang="ja-JP" altLang="en-US" dirty="0"/>
              <a:t>類似度の高いソースファイル</a:t>
            </a:r>
          </a:p>
        </p:txBody>
      </p:sp>
      <p:cxnSp>
        <p:nvCxnSpPr>
          <p:cNvPr id="35" name="直線コネクタ 34"/>
          <p:cNvCxnSpPr>
            <a:stCxn id="34" idx="1"/>
          </p:cNvCxnSpPr>
          <p:nvPr/>
        </p:nvCxnSpPr>
        <p:spPr>
          <a:xfrm flipH="1">
            <a:off x="5529113" y="2365702"/>
            <a:ext cx="603404" cy="826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519791" y="5006134"/>
            <a:ext cx="3732112" cy="400110"/>
          </a:xfrm>
          <a:prstGeom prst="rect">
            <a:avLst/>
          </a:prstGeom>
          <a:noFill/>
        </p:spPr>
        <p:txBody>
          <a:bodyPr wrap="none" rtlCol="0">
            <a:spAutoFit/>
          </a:bodyPr>
          <a:lstStyle/>
          <a:p>
            <a:pPr algn="ctr"/>
            <a:r>
              <a:rPr lang="ja-JP" altLang="en-US" sz="2000" dirty="0"/>
              <a:t>類似度の高いソースファイル</a:t>
            </a:r>
            <a:r>
              <a:rPr lang="en-US" altLang="ja-JP" sz="2000" dirty="0"/>
              <a:t>:4</a:t>
            </a:r>
            <a:r>
              <a:rPr lang="ja-JP" altLang="en-US" sz="2000" dirty="0"/>
              <a:t>組</a:t>
            </a:r>
          </a:p>
        </p:txBody>
      </p:sp>
      <p:sp>
        <p:nvSpPr>
          <p:cNvPr id="37" name="テキスト ボックス 36"/>
          <p:cNvSpPr txBox="1"/>
          <p:nvPr/>
        </p:nvSpPr>
        <p:spPr>
          <a:xfrm>
            <a:off x="5145936" y="5011703"/>
            <a:ext cx="3454792" cy="400110"/>
          </a:xfrm>
          <a:prstGeom prst="rect">
            <a:avLst/>
          </a:prstGeom>
          <a:noFill/>
        </p:spPr>
        <p:txBody>
          <a:bodyPr wrap="none" rtlCol="0">
            <a:spAutoFit/>
          </a:bodyPr>
          <a:lstStyle/>
          <a:p>
            <a:pPr algn="ctr"/>
            <a:r>
              <a:rPr lang="ja-JP" altLang="en-US" sz="2000" dirty="0"/>
              <a:t>類似度</a:t>
            </a:r>
            <a:r>
              <a:rPr lang="ja-JP" altLang="en-US" dirty="0"/>
              <a:t>の高いソースファイル</a:t>
            </a:r>
            <a:r>
              <a:rPr lang="en-US" altLang="ja-JP" dirty="0"/>
              <a:t>:2</a:t>
            </a:r>
            <a:r>
              <a:rPr lang="ja-JP" altLang="en-US" dirty="0"/>
              <a:t>組</a:t>
            </a:r>
          </a:p>
        </p:txBody>
      </p:sp>
      <p:sp>
        <p:nvSpPr>
          <p:cNvPr id="38" name="テキスト ボックス 37"/>
          <p:cNvSpPr txBox="1"/>
          <p:nvPr/>
        </p:nvSpPr>
        <p:spPr>
          <a:xfrm>
            <a:off x="189232" y="1393185"/>
            <a:ext cx="8765540" cy="523220"/>
          </a:xfrm>
          <a:prstGeom prst="rect">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wrap="none" rtlCol="0">
            <a:spAutoFit/>
          </a:bodyPr>
          <a:lstStyle/>
          <a:p>
            <a:pPr algn="ctr"/>
            <a:r>
              <a:rPr lang="ja-JP" altLang="en-US" sz="2800" dirty="0"/>
              <a:t>ソフトウェアが似て</a:t>
            </a:r>
            <a:r>
              <a:rPr lang="ja-JP" altLang="en-US" sz="2800" dirty="0" smtClean="0"/>
              <a:t>いる→多くのソースファイルが似ている</a:t>
            </a:r>
            <a:endParaRPr lang="en-US" altLang="ja-JP" sz="2800" dirty="0"/>
          </a:p>
        </p:txBody>
      </p:sp>
      <p:sp>
        <p:nvSpPr>
          <p:cNvPr id="40" name="メモ 39"/>
          <p:cNvSpPr/>
          <p:nvPr/>
        </p:nvSpPr>
        <p:spPr>
          <a:xfrm>
            <a:off x="2534275" y="2941712"/>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42" name="メモ 41"/>
          <p:cNvSpPr/>
          <p:nvPr/>
        </p:nvSpPr>
        <p:spPr>
          <a:xfrm>
            <a:off x="7025383" y="2941617"/>
            <a:ext cx="360040" cy="432048"/>
          </a:xfrm>
          <a:prstGeom prst="foldedCorner">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cxnSp>
        <p:nvCxnSpPr>
          <p:cNvPr id="43" name="直線コネクタ 42"/>
          <p:cNvCxnSpPr>
            <a:stCxn id="22" idx="0"/>
            <a:endCxn id="40" idx="2"/>
          </p:cNvCxnSpPr>
          <p:nvPr/>
        </p:nvCxnSpPr>
        <p:spPr>
          <a:xfrm flipV="1">
            <a:off x="2053775" y="3373760"/>
            <a:ext cx="660520" cy="880936"/>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1634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473" y="267822"/>
            <a:ext cx="8218488" cy="1066130"/>
          </a:xfrm>
        </p:spPr>
        <p:txBody>
          <a:bodyPr/>
          <a:lstStyle/>
          <a:p>
            <a:r>
              <a:rPr lang="ja-JP" altLang="en-US" dirty="0" smtClean="0"/>
              <a:t>手法の概要</a:t>
            </a:r>
            <a:endParaRPr kumimoji="1" lang="ja-JP" altLang="en-US" dirty="0"/>
          </a:p>
        </p:txBody>
      </p:sp>
      <p:sp>
        <p:nvSpPr>
          <p:cNvPr id="3" name="コンテンツ プレースホルダー 2"/>
          <p:cNvSpPr>
            <a:spLocks noGrp="1"/>
          </p:cNvSpPr>
          <p:nvPr>
            <p:ph idx="1"/>
          </p:nvPr>
        </p:nvSpPr>
        <p:spPr/>
        <p:txBody>
          <a:bodyPr/>
          <a:lstStyle/>
          <a:p>
            <a:pPr marL="571500" indent="-514350">
              <a:buFont typeface="+mj-lt"/>
              <a:buAutoNum type="arabicPeriod"/>
            </a:pPr>
            <a:r>
              <a:rPr lang="ja-JP" altLang="en-US" dirty="0" smtClean="0"/>
              <a:t>ファイル間類似度の計算</a:t>
            </a:r>
            <a:endParaRPr lang="en-US" altLang="ja-JP" dirty="0" smtClean="0"/>
          </a:p>
          <a:p>
            <a:pPr lvl="1"/>
            <a:r>
              <a:rPr lang="ja-JP" altLang="en-US" dirty="0" smtClean="0"/>
              <a:t>ソースコードをトークン列に分割し計算</a:t>
            </a:r>
            <a:endParaRPr lang="en-US" altLang="ja-JP" dirty="0" smtClean="0"/>
          </a:p>
          <a:p>
            <a:pPr marL="571500" indent="-514350">
              <a:buFont typeface="+mj-lt"/>
              <a:buAutoNum type="arabicPeriod"/>
            </a:pPr>
            <a:r>
              <a:rPr lang="ja-JP" altLang="en-US" dirty="0"/>
              <a:t>プロダクト間</a:t>
            </a:r>
            <a:r>
              <a:rPr lang="ja-JP" altLang="en-US" dirty="0" smtClean="0"/>
              <a:t>の類似度関数の計算</a:t>
            </a:r>
            <a:endParaRPr lang="en-US" altLang="ja-JP" dirty="0" smtClean="0"/>
          </a:p>
          <a:p>
            <a:pPr lvl="1"/>
            <a:r>
              <a:rPr lang="ja-JP" altLang="en-US" dirty="0" smtClean="0"/>
              <a:t>次頁で説明</a:t>
            </a:r>
            <a:endParaRPr lang="en-US" altLang="ja-JP" dirty="0" smtClean="0"/>
          </a:p>
          <a:p>
            <a:pPr marL="571500" indent="-514350">
              <a:buFont typeface="+mj-lt"/>
              <a:buAutoNum type="arabicPeriod"/>
            </a:pPr>
            <a:r>
              <a:rPr lang="ja-JP" altLang="en-US" dirty="0" smtClean="0"/>
              <a:t>木の構築</a:t>
            </a:r>
            <a:endParaRPr lang="en-US" altLang="ja-JP" dirty="0" smtClean="0"/>
          </a:p>
          <a:p>
            <a:pPr lvl="1"/>
            <a:r>
              <a:rPr lang="en-US" altLang="ja-JP" dirty="0" smtClean="0"/>
              <a:t>2.</a:t>
            </a:r>
            <a:r>
              <a:rPr lang="ja-JP" altLang="en-US" dirty="0" smtClean="0"/>
              <a:t>を重みとして類似度関数が大きいものから</a:t>
            </a:r>
            <a:r>
              <a:rPr lang="en-US" altLang="ja-JP" dirty="0" smtClean="0"/>
              <a:t/>
            </a:r>
            <a:br>
              <a:rPr lang="en-US" altLang="ja-JP" dirty="0" smtClean="0"/>
            </a:br>
            <a:r>
              <a:rPr lang="ja-JP" altLang="en-US" dirty="0" smtClean="0"/>
              <a:t>全域木を構築</a:t>
            </a:r>
            <a:endParaRPr lang="en-US" altLang="ja-JP" dirty="0" smtClean="0"/>
          </a:p>
          <a:p>
            <a:pPr marL="571500" indent="-514350">
              <a:buFont typeface="+mj-lt"/>
              <a:buAutoNum type="arabicPeriod"/>
            </a:pPr>
            <a:r>
              <a:rPr lang="ja-JP" altLang="en-US" dirty="0" smtClean="0"/>
              <a:t>派生方向の計算</a:t>
            </a:r>
            <a:endParaRPr lang="en-US" altLang="ja-JP" dirty="0" smtClean="0"/>
          </a:p>
          <a:p>
            <a:pPr lvl="1"/>
            <a:r>
              <a:rPr lang="ja-JP" altLang="en-US" dirty="0" smtClean="0"/>
              <a:t>派生方向：トークン列が増加する方向</a:t>
            </a:r>
            <a:endParaRPr lang="en-US" altLang="ja-JP" dirty="0"/>
          </a:p>
        </p:txBody>
      </p:sp>
      <p:sp>
        <p:nvSpPr>
          <p:cNvPr id="4" name="スライド番号プレースホルダー 3"/>
          <p:cNvSpPr>
            <a:spLocks noGrp="1"/>
          </p:cNvSpPr>
          <p:nvPr>
            <p:ph type="sldNum" sz="quarter" idx="12"/>
          </p:nvPr>
        </p:nvSpPr>
        <p:spPr/>
        <p:txBody>
          <a:bodyPr/>
          <a:lstStyle/>
          <a:p>
            <a:fld id="{CD842C11-2CE5-4045-9351-9F278120B46A}" type="slidenum">
              <a:rPr kumimoji="1" lang="ja-JP" altLang="en-US" smtClean="0"/>
              <a:t>15</a:t>
            </a:fld>
            <a:endParaRPr kumimoji="1" lang="ja-JP" altLang="en-US"/>
          </a:p>
        </p:txBody>
      </p:sp>
    </p:spTree>
    <p:extLst>
      <p:ext uri="{BB962C8B-B14F-4D97-AF65-F5344CB8AC3E}">
        <p14:creationId xmlns:p14="http://schemas.microsoft.com/office/powerpoint/2010/main" val="999168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066130"/>
          </a:xfrm>
        </p:spPr>
        <p:txBody>
          <a:bodyPr/>
          <a:lstStyle/>
          <a:p>
            <a:r>
              <a:rPr lang="ja-JP" altLang="en-US" dirty="0" smtClean="0"/>
              <a:t>プロダクト間の類似度関数の計算</a:t>
            </a:r>
            <a:endParaRPr lang="en-US" altLang="ja-JP"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334963" y="1484784"/>
                <a:ext cx="8485509" cy="5620866"/>
              </a:xfrm>
            </p:spPr>
            <p:txBody>
              <a:bodyPr/>
              <a:lstStyle/>
              <a:p>
                <a14:m>
                  <m:oMath xmlns:m="http://schemas.openxmlformats.org/officeDocument/2006/math">
                    <m:r>
                      <a:rPr lang="en-US" altLang="ja-JP" i="1">
                        <a:latin typeface="Cambria Math" panose="02040503050406030204" pitchFamily="18" charset="0"/>
                        <a:ea typeface="Cambria Math" panose="02040503050406030204" pitchFamily="18" charset="0"/>
                      </a:rPr>
                      <m:t>𝑆</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𝐴</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𝐵</m:t>
                            </m:r>
                          </m:sub>
                        </m:sSub>
                        <m:r>
                          <a:rPr lang="en-US" altLang="ja-JP" i="1">
                            <a:latin typeface="Cambria Math" panose="02040503050406030204" pitchFamily="18" charset="0"/>
                          </a:rPr>
                          <m:t>,</m:t>
                        </m:r>
                        <m:r>
                          <a:rPr lang="en-US" altLang="ja-JP" i="1">
                            <a:latin typeface="Cambria Math" panose="02040503050406030204" pitchFamily="18" charset="0"/>
                          </a:rPr>
                          <m:t>𝑡h</m:t>
                        </m:r>
                      </m:e>
                    </m:d>
                  </m:oMath>
                </a14:m>
                <a:r>
                  <a:rPr lang="ja-JP" altLang="en-US" dirty="0" smtClean="0">
                    <a:latin typeface="+mn-ea"/>
                  </a:rPr>
                  <a:t>：プロダクト</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𝐴</m:t>
                        </m:r>
                      </m:sub>
                    </m:sSub>
                  </m:oMath>
                </a14:m>
                <a:r>
                  <a:rPr lang="en-US" altLang="ja-JP" dirty="0" smtClean="0">
                    <a:latin typeface="+mn-ea"/>
                  </a:rPr>
                  <a:t>,</a:t>
                </a:r>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𝐵</m:t>
                        </m:r>
                      </m:sub>
                    </m:sSub>
                  </m:oMath>
                </a14:m>
                <a:r>
                  <a:rPr lang="ja-JP" altLang="en-US" dirty="0" smtClean="0">
                    <a:latin typeface="+mn-ea"/>
                  </a:rPr>
                  <a:t>間の</a:t>
                </a:r>
                <a:r>
                  <a:rPr lang="ja-JP" altLang="en-US" dirty="0"/>
                  <a:t>類似度</a:t>
                </a:r>
                <a:r>
                  <a:rPr lang="ja-JP" altLang="en-US" dirty="0" smtClean="0"/>
                  <a:t>が</a:t>
                </a:r>
                <a:r>
                  <a:rPr lang="en-US" altLang="ja-JP" dirty="0" smtClean="0"/>
                  <a:t/>
                </a:r>
                <a:br>
                  <a:rPr lang="en-US" altLang="ja-JP" dirty="0" smtClean="0"/>
                </a:br>
                <a:r>
                  <a:rPr lang="ja-JP" altLang="en-US" dirty="0" smtClean="0"/>
                  <a:t>閾値</a:t>
                </a:r>
                <a14:m>
                  <m:oMath xmlns:m="http://schemas.openxmlformats.org/officeDocument/2006/math">
                    <m:r>
                      <a:rPr lang="en-US" altLang="ja-JP" i="1">
                        <a:latin typeface="Cambria Math" panose="02040503050406030204" pitchFamily="18" charset="0"/>
                      </a:rPr>
                      <m:t>𝑡h</m:t>
                    </m:r>
                  </m:oMath>
                </a14:m>
                <a:r>
                  <a:rPr lang="ja-JP" altLang="en-US" dirty="0"/>
                  <a:t>以上のファイルの</a:t>
                </a:r>
                <a:r>
                  <a:rPr lang="ja-JP" altLang="en-US" dirty="0" smtClean="0"/>
                  <a:t>組</a:t>
                </a:r>
                <a:r>
                  <a:rPr lang="ja-JP" altLang="en-US" dirty="0" smtClean="0">
                    <a:latin typeface="+mn-ea"/>
                  </a:rPr>
                  <a:t>の集合</a:t>
                </a:r>
                <a:endParaRPr lang="en-US" altLang="ja-JP" dirty="0" smtClean="0"/>
              </a:p>
              <a:p>
                <a:pPr marL="514350" indent="-514350">
                  <a:buFont typeface="+mj-lt"/>
                  <a:buAutoNum type="arabicPeriod"/>
                </a:pPr>
                <a:r>
                  <a:rPr lang="ja-JP" altLang="en-US" dirty="0">
                    <a:latin typeface="+mn-ea"/>
                  </a:rPr>
                  <a:t>類似ファイルの組</a:t>
                </a:r>
                <a:r>
                  <a:rPr lang="ja-JP" altLang="en-US" dirty="0" smtClean="0"/>
                  <a:t>の数</a:t>
                </a:r>
                <a:endParaRPr lang="en-US" altLang="ja-JP" dirty="0" smtClean="0"/>
              </a:p>
              <a:p>
                <a:pPr marL="400050" lvl="1" indent="0">
                  <a:buNone/>
                </a:pPr>
                <a14:m>
                  <m:oMathPara xmlns:m="http://schemas.openxmlformats.org/officeDocument/2006/math">
                    <m:oMathParaPr>
                      <m:jc m:val="left"/>
                    </m:oMathParaPr>
                    <m:oMath xmlns:m="http://schemas.openxmlformats.org/officeDocument/2006/math">
                      <m:r>
                        <a:rPr lang="en-US" altLang="ja-JP" b="0" i="1" smtClean="0">
                          <a:latin typeface="Cambria Math" panose="02040503050406030204" pitchFamily="18" charset="0"/>
                        </a:rPr>
                        <m:t>𝑁</m:t>
                      </m:r>
                      <m:d>
                        <m:dPr>
                          <m:ctrlPr>
                            <a:rPr lang="en-US" altLang="ja-JP" i="1" smtClean="0">
                              <a:latin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𝐴</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𝐵</m:t>
                              </m:r>
                            </m:sub>
                          </m:sSub>
                          <m:r>
                            <a:rPr lang="en-US" altLang="ja-JP" i="1">
                              <a:latin typeface="Cambria Math" panose="02040503050406030204" pitchFamily="18" charset="0"/>
                            </a:rPr>
                            <m:t>,</m:t>
                          </m:r>
                          <m:r>
                            <a:rPr lang="en-US" altLang="ja-JP" i="1">
                              <a:latin typeface="Cambria Math" panose="02040503050406030204" pitchFamily="18" charset="0"/>
                            </a:rPr>
                            <m:t>𝑡h</m:t>
                          </m:r>
                        </m:e>
                      </m:d>
                      <m:r>
                        <m:rPr>
                          <m:aln/>
                        </m:rPr>
                        <a:rPr lang="en-US" altLang="ja-JP" i="1" smtClean="0">
                          <a:latin typeface="Cambria Math" panose="02040503050406030204" pitchFamily="18" charset="0"/>
                        </a:rPr>
                        <m:t>=</m:t>
                      </m:r>
                      <m:d>
                        <m:dPr>
                          <m:begChr m:val="|"/>
                          <m:endChr m:val="|"/>
                          <m:ctrlPr>
                            <a:rPr lang="en-US" altLang="ja-JP" i="1" smtClean="0">
                              <a:latin typeface="Cambria Math" panose="02040503050406030204" pitchFamily="18" charset="0"/>
                            </a:rPr>
                          </m:ctrlPr>
                        </m:dPr>
                        <m:e>
                          <m:r>
                            <a:rPr lang="en-US" altLang="ja-JP" i="1">
                              <a:latin typeface="Cambria Math" panose="02040503050406030204" pitchFamily="18" charset="0"/>
                              <a:ea typeface="Cambria Math" panose="02040503050406030204" pitchFamily="18" charset="0"/>
                            </a:rPr>
                            <m:t>𝑆</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𝐴</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𝐵</m:t>
                                  </m:r>
                                </m:sub>
                              </m:sSub>
                              <m:r>
                                <a:rPr lang="en-US" altLang="ja-JP" i="1">
                                  <a:latin typeface="Cambria Math" panose="02040503050406030204" pitchFamily="18" charset="0"/>
                                </a:rPr>
                                <m:t>,</m:t>
                              </m:r>
                              <m:r>
                                <a:rPr lang="en-US" altLang="ja-JP" i="1">
                                  <a:latin typeface="Cambria Math" panose="02040503050406030204" pitchFamily="18" charset="0"/>
                                </a:rPr>
                                <m:t>𝑡h</m:t>
                              </m:r>
                            </m:e>
                          </m:d>
                        </m:e>
                      </m:d>
                    </m:oMath>
                    <m:oMath xmlns:m="http://schemas.openxmlformats.org/officeDocument/2006/math">
                      <m:r>
                        <m:rPr>
                          <m:aln/>
                        </m:rPr>
                        <a:rPr lang="en-US" altLang="ja-JP" b="0" i="1" smtClean="0">
                          <a:latin typeface="Cambria Math" panose="02040503050406030204" pitchFamily="18" charset="0"/>
                        </a:rPr>
                        <m:t>=</m:t>
                      </m:r>
                      <m:nary>
                        <m:naryPr>
                          <m:chr m:val="∑"/>
                          <m:limLoc m:val="subSup"/>
                          <m:supHide m:val="on"/>
                          <m:ctrlPr>
                            <a:rPr lang="en-US" altLang="ja-JP" i="1">
                              <a:latin typeface="Cambria Math" panose="02040503050406030204" pitchFamily="18" charset="0"/>
                            </a:rPr>
                          </m:ctrlPr>
                        </m:naryPr>
                        <m:sub>
                          <m:d>
                            <m:dPr>
                              <m:ctrlPr>
                                <a:rPr lang="en-US" altLang="ja-JP" i="1">
                                  <a:latin typeface="Cambria Math" panose="02040503050406030204" pitchFamily="18" charset="0"/>
                                </a:rPr>
                              </m:ctrlPr>
                            </m:dPr>
                            <m:e>
                              <m:r>
                                <a:rPr lang="en-US" altLang="ja-JP" i="1">
                                  <a:latin typeface="Cambria Math" panose="02040503050406030204" pitchFamily="18" charset="0"/>
                                </a:rPr>
                                <m:t>𝑎</m:t>
                              </m:r>
                              <m:r>
                                <a:rPr lang="en-US" altLang="ja-JP" i="1">
                                  <a:latin typeface="Cambria Math" panose="02040503050406030204" pitchFamily="18" charset="0"/>
                                </a:rPr>
                                <m:t>,</m:t>
                              </m:r>
                              <m:r>
                                <a:rPr lang="en-US" altLang="ja-JP" i="1">
                                  <a:latin typeface="Cambria Math" panose="02040503050406030204" pitchFamily="18" charset="0"/>
                                </a:rPr>
                                <m:t>𝑏</m:t>
                              </m:r>
                            </m:e>
                          </m:d>
                          <m:r>
                            <m:rPr>
                              <m:brk m:alnAt="7"/>
                            </m:rPr>
                            <a:rPr lang="en-US" altLang="ja-JP" i="1">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𝑆</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𝐴</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𝐵</m:t>
                                  </m:r>
                                </m:sub>
                              </m:sSub>
                              <m:r>
                                <a:rPr lang="en-US" altLang="ja-JP" i="1">
                                  <a:latin typeface="Cambria Math" panose="02040503050406030204" pitchFamily="18" charset="0"/>
                                </a:rPr>
                                <m:t>,</m:t>
                              </m:r>
                              <m:r>
                                <a:rPr lang="en-US" altLang="ja-JP" i="1">
                                  <a:latin typeface="Cambria Math" panose="02040503050406030204" pitchFamily="18" charset="0"/>
                                </a:rPr>
                                <m:t>𝑡h</m:t>
                              </m:r>
                            </m:e>
                          </m:d>
                        </m:sub>
                        <m:sup/>
                        <m:e>
                          <m:r>
                            <a:rPr lang="en-US" altLang="ja-JP" b="0" i="1" smtClean="0">
                              <a:latin typeface="Cambria Math" panose="02040503050406030204" pitchFamily="18" charset="0"/>
                            </a:rPr>
                            <m:t>1</m:t>
                          </m:r>
                        </m:e>
                      </m:nary>
                    </m:oMath>
                  </m:oMathPara>
                </a14:m>
                <a:endParaRPr kumimoji="1" lang="en-US" altLang="ja-JP" dirty="0" smtClean="0"/>
              </a:p>
              <a:p>
                <a:pPr marL="514350" indent="-514350">
                  <a:buFont typeface="+mj-lt"/>
                  <a:buAutoNum type="arabicPeriod"/>
                </a:pPr>
                <a:r>
                  <a:rPr lang="ja-JP" altLang="en-US" dirty="0" smtClean="0"/>
                  <a:t>１．に類似度で重みをつけたもの</a:t>
                </a:r>
                <a:endParaRPr lang="en-US" altLang="ja-JP" dirty="0" smtClean="0"/>
              </a:p>
              <a:p>
                <a:pPr marL="400050" lvl="1" indent="0">
                  <a:buNone/>
                </a:pPr>
                <a14:m>
                  <m:oMathPara xmlns:m="http://schemas.openxmlformats.org/officeDocument/2006/math">
                    <m:oMathParaPr>
                      <m:jc m:val="left"/>
                    </m:oMathParaPr>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𝑁</m:t>
                          </m:r>
                        </m:e>
                        <m:sub>
                          <m:r>
                            <a:rPr kumimoji="1" lang="en-US" altLang="ja-JP" b="0" i="1" smtClean="0">
                              <a:latin typeface="Cambria Math" panose="02040503050406030204" pitchFamily="18" charset="0"/>
                            </a:rPr>
                            <m:t>𝑤</m:t>
                          </m:r>
                        </m:sub>
                      </m:sSub>
                      <m:d>
                        <m:dPr>
                          <m:ctrlPr>
                            <a:rPr kumimoji="1" lang="en-US" altLang="ja-JP" b="0" i="1" smtClean="0">
                              <a:latin typeface="Cambria Math" panose="02040503050406030204" pitchFamily="18" charset="0"/>
                            </a:rPr>
                          </m:ctrlPr>
                        </m:dPr>
                        <m:e>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𝑃</m:t>
                              </m:r>
                            </m:e>
                            <m:sub>
                              <m:r>
                                <a:rPr kumimoji="1" lang="en-US" altLang="ja-JP" b="0" i="1" smtClean="0">
                                  <a:latin typeface="Cambria Math" panose="02040503050406030204" pitchFamily="18" charset="0"/>
                                </a:rPr>
                                <m:t>𝐴</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𝑃</m:t>
                              </m:r>
                            </m:e>
                            <m:sub>
                              <m:r>
                                <a:rPr kumimoji="1" lang="en-US" altLang="ja-JP" b="0" i="1" smtClean="0">
                                  <a:latin typeface="Cambria Math" panose="02040503050406030204" pitchFamily="18" charset="0"/>
                                </a:rPr>
                                <m:t>𝐵</m:t>
                              </m:r>
                            </m:sub>
                          </m:sSub>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𝑡h</m:t>
                          </m:r>
                        </m:e>
                      </m:d>
                      <m:r>
                        <a:rPr kumimoji="1" lang="en-US" altLang="ja-JP" b="0" i="1" smtClean="0">
                          <a:latin typeface="Cambria Math" panose="02040503050406030204" pitchFamily="18" charset="0"/>
                        </a:rPr>
                        <m:t>=</m:t>
                      </m:r>
                      <m:nary>
                        <m:naryPr>
                          <m:chr m:val="∑"/>
                          <m:limLoc m:val="subSup"/>
                          <m:supHide m:val="on"/>
                          <m:ctrlPr>
                            <a:rPr kumimoji="1" lang="en-US" altLang="ja-JP" b="0" i="1" smtClean="0">
                              <a:latin typeface="Cambria Math" panose="02040503050406030204" pitchFamily="18" charset="0"/>
                            </a:rPr>
                          </m:ctrlPr>
                        </m:naryPr>
                        <m:sub>
                          <m:d>
                            <m:dPr>
                              <m:ctrlPr>
                                <a:rPr lang="en-US" altLang="ja-JP" i="1">
                                  <a:latin typeface="Cambria Math" panose="02040503050406030204" pitchFamily="18" charset="0"/>
                                </a:rPr>
                              </m:ctrlPr>
                            </m:dPr>
                            <m:e>
                              <m:r>
                                <a:rPr lang="en-US" altLang="ja-JP" i="1">
                                  <a:latin typeface="Cambria Math" panose="02040503050406030204" pitchFamily="18" charset="0"/>
                                </a:rPr>
                                <m:t>𝑎</m:t>
                              </m:r>
                              <m:r>
                                <a:rPr lang="en-US" altLang="ja-JP" i="1">
                                  <a:latin typeface="Cambria Math" panose="02040503050406030204" pitchFamily="18" charset="0"/>
                                </a:rPr>
                                <m:t>,</m:t>
                              </m:r>
                              <m:r>
                                <a:rPr lang="en-US" altLang="ja-JP" i="1">
                                  <a:latin typeface="Cambria Math" panose="02040503050406030204" pitchFamily="18" charset="0"/>
                                </a:rPr>
                                <m:t>𝑏</m:t>
                              </m:r>
                            </m:e>
                          </m:d>
                          <m:r>
                            <m:rPr>
                              <m:brk m:alnAt="7"/>
                            </m:rPr>
                            <a:rPr lang="en-US" altLang="ja-JP" i="1">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𝑆</m:t>
                          </m:r>
                          <m:d>
                            <m:dPr>
                              <m:ctrlPr>
                                <a:rPr lang="en-US" altLang="ja-JP" i="1">
                                  <a:latin typeface="Cambria Math" panose="02040503050406030204" pitchFamily="18" charset="0"/>
                                  <a:ea typeface="Cambria Math" panose="02040503050406030204" pitchFamily="18" charset="0"/>
                                </a:rPr>
                              </m:ctrlPr>
                            </m:dPr>
                            <m:e>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𝐴</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𝑃</m:t>
                                  </m:r>
                                </m:e>
                                <m:sub>
                                  <m:r>
                                    <a:rPr lang="en-US" altLang="ja-JP" i="1">
                                      <a:latin typeface="Cambria Math" panose="02040503050406030204" pitchFamily="18" charset="0"/>
                                    </a:rPr>
                                    <m:t>𝐵</m:t>
                                  </m:r>
                                </m:sub>
                              </m:sSub>
                              <m:r>
                                <a:rPr lang="en-US" altLang="ja-JP" i="1">
                                  <a:latin typeface="Cambria Math" panose="02040503050406030204" pitchFamily="18" charset="0"/>
                                </a:rPr>
                                <m:t>,</m:t>
                              </m:r>
                              <m:r>
                                <a:rPr lang="en-US" altLang="ja-JP" i="1">
                                  <a:latin typeface="Cambria Math" panose="02040503050406030204" pitchFamily="18" charset="0"/>
                                </a:rPr>
                                <m:t>𝑡h</m:t>
                              </m:r>
                            </m:e>
                          </m:d>
                        </m:sub>
                        <m:sup/>
                        <m:e>
                          <m:r>
                            <a:rPr kumimoji="1" lang="en-US" altLang="ja-JP" b="0" i="1" smtClean="0">
                              <a:latin typeface="Cambria Math" panose="02040503050406030204" pitchFamily="18" charset="0"/>
                            </a:rPr>
                            <m:t>𝑠𝑖𝑚</m:t>
                          </m:r>
                          <m:d>
                            <m:dPr>
                              <m:ctrlPr>
                                <a:rPr lang="en-US" altLang="ja-JP" i="1">
                                  <a:latin typeface="Cambria Math" panose="02040503050406030204" pitchFamily="18" charset="0"/>
                                </a:rPr>
                              </m:ctrlPr>
                            </m:dPr>
                            <m:e>
                              <m:r>
                                <a:rPr lang="en-US" altLang="ja-JP" i="1">
                                  <a:latin typeface="Cambria Math" panose="02040503050406030204" pitchFamily="18" charset="0"/>
                                </a:rPr>
                                <m:t>𝑎</m:t>
                              </m:r>
                              <m:r>
                                <a:rPr lang="en-US" altLang="ja-JP" i="1">
                                  <a:latin typeface="Cambria Math" panose="02040503050406030204" pitchFamily="18" charset="0"/>
                                </a:rPr>
                                <m:t>,</m:t>
                              </m:r>
                              <m:r>
                                <a:rPr lang="en-US" altLang="ja-JP" i="1">
                                  <a:latin typeface="Cambria Math" panose="02040503050406030204" pitchFamily="18" charset="0"/>
                                </a:rPr>
                                <m:t>𝑏</m:t>
                              </m:r>
                            </m:e>
                          </m:d>
                        </m:e>
                      </m:nary>
                    </m:oMath>
                  </m:oMathPara>
                </a14:m>
                <a:endParaRPr kumimoji="1" lang="en-US" altLang="ja-JP" b="0" dirty="0" smtClean="0"/>
              </a:p>
              <a:p>
                <a:pPr marL="914400" lvl="1" indent="-514350"/>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334963" y="1484784"/>
                <a:ext cx="8485509" cy="5620866"/>
              </a:xfrm>
              <a:blipFill rotWithShape="0">
                <a:blip r:embed="rId3"/>
                <a:stretch>
                  <a:fillRect l="-1652" t="-1735"/>
                </a:stretch>
              </a:blipFill>
            </p:spPr>
            <p:txBody>
              <a:bodyPr/>
              <a:lstStyle/>
              <a:p>
                <a:r>
                  <a:rPr lang="ja-JP" altLang="en-US">
                    <a:noFill/>
                  </a:rPr>
                  <a:t> </a:t>
                </a:r>
              </a:p>
            </p:txBody>
          </p:sp>
        </mc:Fallback>
      </mc:AlternateContent>
      <p:sp>
        <p:nvSpPr>
          <p:cNvPr id="23" name="スライド番号プレースホルダー 22"/>
          <p:cNvSpPr>
            <a:spLocks noGrp="1"/>
          </p:cNvSpPr>
          <p:nvPr>
            <p:ph type="sldNum" sz="quarter" idx="12"/>
          </p:nvPr>
        </p:nvSpPr>
        <p:spPr>
          <a:xfrm>
            <a:off x="7983669" y="6347106"/>
            <a:ext cx="1150938" cy="288925"/>
          </a:xfrm>
        </p:spPr>
        <p:txBody>
          <a:bodyPr/>
          <a:lstStyle/>
          <a:p>
            <a:fld id="{CD842C11-2CE5-4045-9351-9F278120B46A}" type="slidenum">
              <a:rPr kumimoji="1" lang="ja-JP" altLang="en-US" smtClean="0"/>
              <a:t>16</a:t>
            </a:fld>
            <a:endParaRPr kumimoji="1" lang="ja-JP" altLang="en-US" dirty="0"/>
          </a:p>
        </p:txBody>
      </p:sp>
    </p:spTree>
    <p:extLst>
      <p:ext uri="{BB962C8B-B14F-4D97-AF65-F5344CB8AC3E}">
        <p14:creationId xmlns:p14="http://schemas.microsoft.com/office/powerpoint/2010/main" val="28717141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endParaRPr kumimoji="1" lang="ja-JP" altLang="en-US" dirty="0"/>
          </a:p>
        </p:txBody>
      </p:sp>
      <p:sp>
        <p:nvSpPr>
          <p:cNvPr id="3" name="コンテンツ プレースホルダー 2"/>
          <p:cNvSpPr>
            <a:spLocks noGrp="1"/>
          </p:cNvSpPr>
          <p:nvPr>
            <p:ph idx="1"/>
          </p:nvPr>
        </p:nvSpPr>
        <p:spPr/>
        <p:txBody>
          <a:bodyPr/>
          <a:lstStyle/>
          <a:p>
            <a:r>
              <a:rPr lang="ja-JP" altLang="en-US" dirty="0"/>
              <a:t>開発履歴が残って</a:t>
            </a:r>
            <a:r>
              <a:rPr lang="ja-JP" altLang="en-US" dirty="0" smtClean="0"/>
              <a:t>いる</a:t>
            </a:r>
            <a:r>
              <a:rPr kumimoji="1" lang="ja-JP" altLang="en-US" dirty="0" smtClean="0"/>
              <a:t>オープンソースのプロジェクトに対して手法を適用</a:t>
            </a:r>
            <a:endParaRPr kumimoji="1" lang="en-US" altLang="ja-JP" dirty="0" smtClean="0"/>
          </a:p>
          <a:p>
            <a:pPr lvl="1"/>
            <a:r>
              <a:rPr lang="ja-JP" altLang="en-US" dirty="0" smtClean="0"/>
              <a:t>出力された木と履歴との</a:t>
            </a:r>
            <a:r>
              <a:rPr kumimoji="1" lang="ja-JP" altLang="en-US" dirty="0" smtClean="0"/>
              <a:t>適合率を計算する</a:t>
            </a:r>
            <a:endParaRPr kumimoji="1" lang="en-US" altLang="ja-JP" dirty="0" smtClean="0"/>
          </a:p>
          <a:p>
            <a:r>
              <a:rPr lang="ja-JP" altLang="en-US" dirty="0" smtClean="0"/>
              <a:t>規模・分岐の程度に応じて</a:t>
            </a:r>
            <a:r>
              <a:rPr lang="en-US" altLang="ja-JP" dirty="0" smtClean="0"/>
              <a:t>9</a:t>
            </a:r>
            <a:r>
              <a:rPr lang="ja-JP" altLang="en-US" dirty="0" smtClean="0"/>
              <a:t>種類のデータセットを解析</a:t>
            </a:r>
            <a:endParaRPr lang="en-US" altLang="ja-JP" dirty="0" smtClean="0"/>
          </a:p>
          <a:p>
            <a:pPr lvl="1"/>
            <a:r>
              <a:rPr kumimoji="1" lang="en-US" altLang="ja-JP" dirty="0" smtClean="0"/>
              <a:t>C</a:t>
            </a:r>
            <a:r>
              <a:rPr kumimoji="1" lang="ja-JP" altLang="en-US" dirty="0" smtClean="0"/>
              <a:t>：６</a:t>
            </a:r>
            <a:r>
              <a:rPr lang="ja-JP" altLang="en-US" dirty="0"/>
              <a:t>セット</a:t>
            </a:r>
            <a:endParaRPr kumimoji="1" lang="en-US" altLang="ja-JP" dirty="0" smtClean="0"/>
          </a:p>
          <a:p>
            <a:pPr lvl="1"/>
            <a:r>
              <a:rPr lang="en-US" altLang="ja-JP" dirty="0" smtClean="0"/>
              <a:t>Java:3</a:t>
            </a:r>
            <a:r>
              <a:rPr lang="ja-JP" altLang="en-US" dirty="0" smtClean="0"/>
              <a:t>セット</a:t>
            </a:r>
            <a:endParaRPr lang="en-US" altLang="ja-JP" dirty="0" smtClean="0"/>
          </a:p>
          <a:p>
            <a:r>
              <a:rPr lang="ja-JP" altLang="en-US" dirty="0" smtClean="0"/>
              <a:t>類似</a:t>
            </a:r>
            <a:r>
              <a:rPr lang="ja-JP" altLang="en-US" dirty="0"/>
              <a:t>度</a:t>
            </a:r>
            <a:r>
              <a:rPr lang="ja-JP" altLang="en-US" dirty="0" smtClean="0"/>
              <a:t>の</a:t>
            </a:r>
            <a:r>
              <a:rPr lang="ja-JP" altLang="en-US" dirty="0"/>
              <a:t>閾値</a:t>
            </a:r>
            <a:r>
              <a:rPr lang="ja-JP" altLang="en-US" dirty="0" smtClean="0"/>
              <a:t>は</a:t>
            </a:r>
            <a:r>
              <a:rPr lang="en-US" altLang="ja-JP" dirty="0" smtClean="0"/>
              <a:t>0.9</a:t>
            </a:r>
            <a:r>
              <a:rPr lang="ja-JP" altLang="en-US" dirty="0" smtClean="0"/>
              <a:t>に設定</a:t>
            </a:r>
            <a:endParaRPr lang="en-US" altLang="ja-JP"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17</a:t>
            </a:fld>
            <a:endParaRPr kumimoji="1" lang="ja-JP" altLang="en-US"/>
          </a:p>
        </p:txBody>
      </p:sp>
    </p:spTree>
    <p:extLst>
      <p:ext uri="{BB962C8B-B14F-4D97-AF65-F5344CB8AC3E}">
        <p14:creationId xmlns:p14="http://schemas.microsoft.com/office/powerpoint/2010/main" val="8117731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データセット</a:t>
            </a:r>
            <a:endParaRPr kumimoji="1" lang="ja-JP" altLang="en-US" dirty="0"/>
          </a:p>
        </p:txBody>
      </p:sp>
      <p:sp>
        <p:nvSpPr>
          <p:cNvPr id="3" name="コンテンツ プレースホルダー 2"/>
          <p:cNvSpPr>
            <a:spLocks noGrp="1"/>
          </p:cNvSpPr>
          <p:nvPr>
            <p:ph idx="1"/>
          </p:nvPr>
        </p:nvSpPr>
        <p:spPr>
          <a:xfrm>
            <a:off x="334963" y="1436016"/>
            <a:ext cx="8485509" cy="4641379"/>
          </a:xfrm>
        </p:spPr>
        <p:txBody>
          <a:bodyPr/>
          <a:lstStyle/>
          <a:p>
            <a:r>
              <a:rPr lang="en-US" altLang="ja-JP" sz="2800" dirty="0" smtClean="0"/>
              <a:t>C:</a:t>
            </a:r>
            <a:r>
              <a:rPr lang="ja-JP" altLang="en-US" sz="2800" dirty="0"/>
              <a:t>６種類</a:t>
            </a:r>
            <a:endParaRPr lang="en-US" altLang="ja-JP" sz="2800" dirty="0"/>
          </a:p>
          <a:p>
            <a:pPr lvl="1"/>
            <a:r>
              <a:rPr lang="ja-JP" altLang="en-US" sz="2400" dirty="0" smtClean="0"/>
              <a:t>分岐</a:t>
            </a:r>
            <a:r>
              <a:rPr lang="ja-JP" altLang="en-US" sz="2400" dirty="0"/>
              <a:t>なし</a:t>
            </a:r>
            <a:endParaRPr lang="en-US" altLang="ja-JP" sz="2400" dirty="0"/>
          </a:p>
          <a:p>
            <a:pPr lvl="1"/>
            <a:r>
              <a:rPr lang="ja-JP" altLang="en-US" sz="2400" dirty="0"/>
              <a:t>プロジェクト内での分岐</a:t>
            </a:r>
            <a:endParaRPr lang="en-US" altLang="ja-JP" sz="2400" dirty="0"/>
          </a:p>
          <a:p>
            <a:pPr lvl="2"/>
            <a:r>
              <a:rPr lang="ja-JP" altLang="en-US" sz="2000" dirty="0"/>
              <a:t>大規模</a:t>
            </a:r>
            <a:r>
              <a:rPr lang="ja-JP" altLang="en-US" sz="2000" dirty="0" smtClean="0"/>
              <a:t>・</a:t>
            </a:r>
            <a:r>
              <a:rPr lang="ja-JP" altLang="en-US" sz="2000" dirty="0"/>
              <a:t>最近のもののみ・途中のバージョンが欠落</a:t>
            </a:r>
            <a:endParaRPr lang="en-US" altLang="ja-JP" sz="2000" dirty="0"/>
          </a:p>
          <a:p>
            <a:pPr lvl="1"/>
            <a:r>
              <a:rPr lang="ja-JP" altLang="en-US" sz="2400" dirty="0"/>
              <a:t>プロジェクトの分離（２種類）</a:t>
            </a:r>
            <a:endParaRPr lang="en-US" altLang="ja-JP" sz="2400" dirty="0"/>
          </a:p>
          <a:p>
            <a:pPr lvl="1"/>
            <a:r>
              <a:rPr lang="ja-JP" altLang="en-US" sz="2400" dirty="0"/>
              <a:t>プロジェクトの分離（３種類以上）</a:t>
            </a:r>
            <a:endParaRPr lang="en-US" altLang="ja-JP" sz="2400" dirty="0"/>
          </a:p>
          <a:p>
            <a:r>
              <a:rPr lang="en-US" altLang="ja-JP" sz="2800" dirty="0"/>
              <a:t>Java:</a:t>
            </a:r>
            <a:r>
              <a:rPr lang="ja-JP" altLang="en-US" sz="2800" dirty="0"/>
              <a:t>３</a:t>
            </a:r>
            <a:r>
              <a:rPr lang="ja-JP" altLang="en-US" sz="2800" dirty="0" smtClean="0"/>
              <a:t>種類</a:t>
            </a:r>
            <a:endParaRPr lang="en-US" altLang="ja-JP" sz="2800" dirty="0" smtClean="0"/>
          </a:p>
          <a:p>
            <a:pPr lvl="1"/>
            <a:r>
              <a:rPr lang="ja-JP" altLang="en-US" sz="2400" dirty="0" smtClean="0"/>
              <a:t>小規模</a:t>
            </a:r>
            <a:endParaRPr lang="en-US" altLang="ja-JP" sz="2400" dirty="0" smtClean="0"/>
          </a:p>
          <a:p>
            <a:pPr lvl="1"/>
            <a:r>
              <a:rPr lang="ja-JP" altLang="en-US" sz="2400" dirty="0" smtClean="0"/>
              <a:t>大規模</a:t>
            </a:r>
            <a:endParaRPr lang="en-US" altLang="ja-JP" sz="2400" dirty="0" smtClean="0"/>
          </a:p>
          <a:p>
            <a:pPr lvl="1"/>
            <a:r>
              <a:rPr lang="ja-JP" altLang="en-US" sz="2400" dirty="0"/>
              <a:t>特殊</a:t>
            </a:r>
            <a:r>
              <a:rPr lang="ja-JP" altLang="en-US" sz="2400" dirty="0" smtClean="0"/>
              <a:t>な進化（</a:t>
            </a:r>
            <a:r>
              <a:rPr lang="en-US" altLang="ja-JP" sz="2400" dirty="0" smtClean="0"/>
              <a:t>OpenJDK7</a:t>
            </a:r>
            <a:r>
              <a:rPr lang="ja-JP" altLang="en-US" sz="2400" dirty="0" smtClean="0"/>
              <a:t>から</a:t>
            </a:r>
            <a:r>
              <a:rPr lang="en-US" altLang="ja-JP" sz="2400" dirty="0" smtClean="0"/>
              <a:t>6</a:t>
            </a:r>
            <a:r>
              <a:rPr lang="ja-JP" altLang="en-US" sz="2400" dirty="0" err="1" smtClean="0"/>
              <a:t>への</a:t>
            </a:r>
            <a:r>
              <a:rPr lang="ja-JP" altLang="en-US" sz="2400" dirty="0" smtClean="0"/>
              <a:t>派生）</a:t>
            </a:r>
            <a:endParaRPr lang="en-US" altLang="ja-JP" sz="24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18</a:t>
            </a:fld>
            <a:endParaRPr kumimoji="1" lang="ja-JP" altLang="en-US"/>
          </a:p>
        </p:txBody>
      </p:sp>
    </p:spTree>
    <p:extLst>
      <p:ext uri="{BB962C8B-B14F-4D97-AF65-F5344CB8AC3E}">
        <p14:creationId xmlns:p14="http://schemas.microsoft.com/office/powerpoint/2010/main" val="17984253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適合率</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582658337"/>
              </p:ext>
            </p:extLst>
          </p:nvPr>
        </p:nvGraphicFramePr>
        <p:xfrm>
          <a:off x="609758" y="1577078"/>
          <a:ext cx="7913371" cy="3962400"/>
        </p:xfrm>
        <a:graphic>
          <a:graphicData uri="http://schemas.openxmlformats.org/drawingml/2006/table">
            <a:tbl>
              <a:tblPr firstRow="1" bandRow="1">
                <a:tableStyleId>{93296810-A885-4BE3-A3E7-6D5BEEA58F35}</a:tableStyleId>
              </a:tblPr>
              <a:tblGrid>
                <a:gridCol w="1881505"/>
                <a:gridCol w="1559243"/>
                <a:gridCol w="2213293"/>
                <a:gridCol w="2259330"/>
              </a:tblGrid>
              <a:tr h="370840">
                <a:tc>
                  <a:txBody>
                    <a:bodyPr/>
                    <a:lstStyle/>
                    <a:p>
                      <a:r>
                        <a:rPr kumimoji="1" lang="ja-JP" altLang="en-US" sz="2000" dirty="0" smtClean="0"/>
                        <a:t>データセット</a:t>
                      </a:r>
                      <a:endParaRPr kumimoji="1" lang="ja-JP" altLang="en-US" sz="2000" dirty="0"/>
                    </a:p>
                  </a:txBody>
                  <a:tcPr/>
                </a:tc>
                <a:tc>
                  <a:txBody>
                    <a:bodyPr/>
                    <a:lstStyle/>
                    <a:p>
                      <a:r>
                        <a:rPr kumimoji="1" lang="ja-JP" altLang="en-US" sz="2000" dirty="0" smtClean="0"/>
                        <a:t>プロダクト数</a:t>
                      </a:r>
                      <a:endParaRPr kumimoji="1" lang="ja-JP" altLang="en-US" sz="2000" dirty="0"/>
                    </a:p>
                  </a:txBody>
                  <a:tcPr/>
                </a:tc>
                <a:tc>
                  <a:txBody>
                    <a:bodyPr/>
                    <a:lstStyle/>
                    <a:p>
                      <a:r>
                        <a:rPr kumimoji="1" lang="ja-JP" altLang="en-US" sz="2000" dirty="0" smtClean="0"/>
                        <a:t>適合率（重みなし）</a:t>
                      </a:r>
                      <a:endParaRPr kumimoji="1" lang="ja-JP" altLang="en-US" sz="2000" dirty="0"/>
                    </a:p>
                  </a:txBody>
                  <a:tcPr/>
                </a:tc>
                <a:tc>
                  <a:txBody>
                    <a:bodyPr/>
                    <a:lstStyle/>
                    <a:p>
                      <a:r>
                        <a:rPr kumimoji="1" lang="ja-JP" altLang="en-US" sz="2000" dirty="0" smtClean="0"/>
                        <a:t>適合率（重み付き）</a:t>
                      </a:r>
                      <a:endParaRPr kumimoji="1" lang="ja-JP" altLang="en-US" sz="2000" dirty="0"/>
                    </a:p>
                  </a:txBody>
                  <a:tcPr/>
                </a:tc>
              </a:tr>
              <a:tr h="370840">
                <a:tc>
                  <a:txBody>
                    <a:bodyPr/>
                    <a:lstStyle/>
                    <a:p>
                      <a:r>
                        <a:rPr kumimoji="1" lang="en-US" altLang="ja-JP" sz="2000" dirty="0" smtClean="0"/>
                        <a:t>1.C </a:t>
                      </a:r>
                      <a:r>
                        <a:rPr kumimoji="1" lang="ja-JP" altLang="en-US" sz="2000" dirty="0" smtClean="0"/>
                        <a:t>分岐なし</a:t>
                      </a:r>
                      <a:endParaRPr kumimoji="1" lang="ja-JP" altLang="en-US" sz="2000" dirty="0"/>
                    </a:p>
                  </a:txBody>
                  <a:tcPr/>
                </a:tc>
                <a:tc>
                  <a:txBody>
                    <a:bodyPr/>
                    <a:lstStyle/>
                    <a:p>
                      <a:pPr algn="r"/>
                      <a:r>
                        <a:rPr kumimoji="1" lang="en-US" altLang="ja-JP" sz="2000" dirty="0" smtClean="0"/>
                        <a:t>14</a:t>
                      </a:r>
                      <a:endParaRPr kumimoji="1" lang="ja-JP" altLang="en-US" sz="2000" dirty="0"/>
                    </a:p>
                  </a:txBody>
                  <a:tcPr/>
                </a:tc>
                <a:tc>
                  <a:txBody>
                    <a:bodyPr/>
                    <a:lstStyle/>
                    <a:p>
                      <a:pPr algn="r"/>
                      <a:r>
                        <a:rPr kumimoji="1" lang="en-US" altLang="ja-JP" sz="2000" dirty="0" smtClean="0"/>
                        <a:t>100%</a:t>
                      </a:r>
                      <a:endParaRPr kumimoji="1" lang="ja-JP" altLang="en-US" sz="2000" dirty="0"/>
                    </a:p>
                  </a:txBody>
                  <a:tcPr/>
                </a:tc>
                <a:tc>
                  <a:txBody>
                    <a:bodyPr/>
                    <a:lstStyle/>
                    <a:p>
                      <a:pPr algn="r"/>
                      <a:r>
                        <a:rPr kumimoji="1" lang="en-US" altLang="ja-JP" sz="2000" dirty="0" smtClean="0"/>
                        <a:t>100%</a:t>
                      </a:r>
                    </a:p>
                  </a:txBody>
                  <a:tcPr/>
                </a:tc>
              </a:tr>
              <a:tr h="370840">
                <a:tc>
                  <a:txBody>
                    <a:bodyPr/>
                    <a:lstStyle/>
                    <a:p>
                      <a:r>
                        <a:rPr kumimoji="1" lang="en-US" altLang="ja-JP" sz="2000" dirty="0" smtClean="0"/>
                        <a:t>2.C </a:t>
                      </a:r>
                      <a:r>
                        <a:rPr kumimoji="1" lang="ja-JP" altLang="en-US" sz="2000" dirty="0" smtClean="0"/>
                        <a:t>大規模</a:t>
                      </a:r>
                      <a:endParaRPr kumimoji="1" lang="ja-JP" altLang="en-US" sz="2000" dirty="0"/>
                    </a:p>
                  </a:txBody>
                  <a:tcPr/>
                </a:tc>
                <a:tc>
                  <a:txBody>
                    <a:bodyPr/>
                    <a:lstStyle/>
                    <a:p>
                      <a:pPr algn="r"/>
                      <a:r>
                        <a:rPr kumimoji="1" lang="en-US" altLang="ja-JP" sz="2000" dirty="0" smtClean="0"/>
                        <a:t>144</a:t>
                      </a:r>
                      <a:endParaRPr kumimoji="1" lang="ja-JP" altLang="en-US" sz="2000" dirty="0"/>
                    </a:p>
                  </a:txBody>
                  <a:tcPr/>
                </a:tc>
                <a:tc>
                  <a:txBody>
                    <a:bodyPr/>
                    <a:lstStyle/>
                    <a:p>
                      <a:pPr algn="r"/>
                      <a:r>
                        <a:rPr kumimoji="1" lang="en-US" altLang="ja-JP" sz="2000" dirty="0" smtClean="0"/>
                        <a:t>72.7%</a:t>
                      </a:r>
                      <a:endParaRPr kumimoji="1" lang="ja-JP" altLang="en-US" sz="2000" dirty="0"/>
                    </a:p>
                  </a:txBody>
                  <a:tcPr/>
                </a:tc>
                <a:tc>
                  <a:txBody>
                    <a:bodyPr/>
                    <a:lstStyle/>
                    <a:p>
                      <a:pPr algn="r"/>
                      <a:r>
                        <a:rPr kumimoji="1" lang="en-US" altLang="ja-JP" sz="2000" dirty="0" smtClean="0"/>
                        <a:t>92.3%</a:t>
                      </a:r>
                      <a:endParaRPr kumimoji="1" lang="ja-JP" altLang="en-US" sz="2000" dirty="0"/>
                    </a:p>
                  </a:txBody>
                  <a:tcPr/>
                </a:tc>
              </a:tr>
              <a:tr h="370840">
                <a:tc>
                  <a:txBody>
                    <a:bodyPr/>
                    <a:lstStyle/>
                    <a:p>
                      <a:r>
                        <a:rPr kumimoji="1" lang="en-US" altLang="ja-JP" sz="2000" dirty="0" smtClean="0"/>
                        <a:t>3.C </a:t>
                      </a:r>
                      <a:r>
                        <a:rPr kumimoji="1" lang="ja-JP" altLang="en-US" sz="2000" dirty="0" smtClean="0"/>
                        <a:t>最近</a:t>
                      </a:r>
                      <a:endParaRPr kumimoji="1" lang="ja-JP" altLang="en-US" sz="2000" dirty="0"/>
                    </a:p>
                  </a:txBody>
                  <a:tcPr/>
                </a:tc>
                <a:tc>
                  <a:txBody>
                    <a:bodyPr/>
                    <a:lstStyle/>
                    <a:p>
                      <a:pPr algn="r"/>
                      <a:r>
                        <a:rPr kumimoji="1" lang="en-US" altLang="ja-JP" sz="2000" dirty="0" smtClean="0"/>
                        <a:t>38</a:t>
                      </a:r>
                      <a:endParaRPr kumimoji="1" lang="ja-JP" altLang="en-US" sz="2000" dirty="0"/>
                    </a:p>
                  </a:txBody>
                  <a:tcPr/>
                </a:tc>
                <a:tc>
                  <a:txBody>
                    <a:bodyPr/>
                    <a:lstStyle/>
                    <a:p>
                      <a:pPr algn="r"/>
                      <a:r>
                        <a:rPr kumimoji="1" lang="en-US" altLang="ja-JP" sz="2000" dirty="0" smtClean="0"/>
                        <a:t>64.9%</a:t>
                      </a:r>
                      <a:endParaRPr kumimoji="1" lang="ja-JP" altLang="en-US" sz="2000" dirty="0"/>
                    </a:p>
                  </a:txBody>
                  <a:tcPr/>
                </a:tc>
                <a:tc>
                  <a:txBody>
                    <a:bodyPr/>
                    <a:lstStyle/>
                    <a:p>
                      <a:pPr algn="r"/>
                      <a:r>
                        <a:rPr kumimoji="1" lang="en-US" altLang="ja-JP" sz="2000" dirty="0" smtClean="0"/>
                        <a:t>81.1%</a:t>
                      </a:r>
                      <a:endParaRPr kumimoji="1" lang="ja-JP" altLang="en-US" sz="2000" dirty="0"/>
                    </a:p>
                  </a:txBody>
                  <a:tcPr/>
                </a:tc>
              </a:tr>
              <a:tr h="370840">
                <a:tc>
                  <a:txBody>
                    <a:bodyPr/>
                    <a:lstStyle/>
                    <a:p>
                      <a:r>
                        <a:rPr kumimoji="1" lang="en-US" altLang="ja-JP" sz="2000" dirty="0" smtClean="0"/>
                        <a:t>4.C </a:t>
                      </a:r>
                      <a:r>
                        <a:rPr kumimoji="1" lang="ja-JP" altLang="en-US" sz="2000" dirty="0" smtClean="0"/>
                        <a:t>一部欠落</a:t>
                      </a:r>
                      <a:endParaRPr kumimoji="1" lang="ja-JP" altLang="en-US" sz="2000" dirty="0"/>
                    </a:p>
                  </a:txBody>
                  <a:tcPr/>
                </a:tc>
                <a:tc>
                  <a:txBody>
                    <a:bodyPr/>
                    <a:lstStyle/>
                    <a:p>
                      <a:pPr algn="r"/>
                      <a:r>
                        <a:rPr kumimoji="1" lang="en-US" altLang="ja-JP" sz="2000" dirty="0" smtClean="0"/>
                        <a:t>25</a:t>
                      </a:r>
                      <a:endParaRPr kumimoji="1" lang="ja-JP" altLang="en-US" sz="2000" dirty="0"/>
                    </a:p>
                  </a:txBody>
                  <a:tcPr/>
                </a:tc>
                <a:tc>
                  <a:txBody>
                    <a:bodyPr/>
                    <a:lstStyle/>
                    <a:p>
                      <a:pPr algn="r"/>
                      <a:r>
                        <a:rPr kumimoji="1" lang="en-US" altLang="ja-JP" sz="2000" dirty="0" smtClean="0"/>
                        <a:t>83.3%</a:t>
                      </a:r>
                      <a:endParaRPr kumimoji="1" lang="ja-JP" altLang="en-US" sz="2000" dirty="0"/>
                    </a:p>
                  </a:txBody>
                  <a:tcPr/>
                </a:tc>
                <a:tc>
                  <a:txBody>
                    <a:bodyPr/>
                    <a:lstStyle/>
                    <a:p>
                      <a:pPr algn="r"/>
                      <a:r>
                        <a:rPr kumimoji="1" lang="en-US" altLang="ja-JP" sz="2000" dirty="0" smtClean="0"/>
                        <a:t>83.3%</a:t>
                      </a:r>
                      <a:endParaRPr kumimoji="1" lang="ja-JP" altLang="en-US" sz="2000" dirty="0"/>
                    </a:p>
                  </a:txBody>
                  <a:tcPr/>
                </a:tc>
              </a:tr>
              <a:tr h="370840">
                <a:tc>
                  <a:txBody>
                    <a:bodyPr/>
                    <a:lstStyle/>
                    <a:p>
                      <a:r>
                        <a:rPr kumimoji="1" lang="en-US" altLang="ja-JP" sz="2000" dirty="0" smtClean="0"/>
                        <a:t>5.C </a:t>
                      </a:r>
                      <a:r>
                        <a:rPr kumimoji="1" lang="ja-JP" altLang="en-US" sz="2000" dirty="0" smtClean="0"/>
                        <a:t>２つに派生</a:t>
                      </a:r>
                      <a:endParaRPr kumimoji="1" lang="ja-JP" altLang="en-US" sz="2000" dirty="0"/>
                    </a:p>
                  </a:txBody>
                  <a:tcPr/>
                </a:tc>
                <a:tc>
                  <a:txBody>
                    <a:bodyPr/>
                    <a:lstStyle/>
                    <a:p>
                      <a:pPr algn="r"/>
                      <a:r>
                        <a:rPr kumimoji="1" lang="en-US" altLang="ja-JP" sz="2000" dirty="0" smtClean="0"/>
                        <a:t>16</a:t>
                      </a:r>
                      <a:endParaRPr kumimoji="1" lang="ja-JP" altLang="en-US" sz="2000" dirty="0"/>
                    </a:p>
                  </a:txBody>
                  <a:tcPr/>
                </a:tc>
                <a:tc>
                  <a:txBody>
                    <a:bodyPr/>
                    <a:lstStyle/>
                    <a:p>
                      <a:pPr algn="r"/>
                      <a:r>
                        <a:rPr kumimoji="1" lang="en-US" altLang="ja-JP" sz="2000" dirty="0" smtClean="0"/>
                        <a:t>6.7%</a:t>
                      </a:r>
                      <a:endParaRPr kumimoji="1" lang="ja-JP" altLang="en-US" sz="2000" dirty="0"/>
                    </a:p>
                  </a:txBody>
                  <a:tcPr/>
                </a:tc>
                <a:tc>
                  <a:txBody>
                    <a:bodyPr/>
                    <a:lstStyle/>
                    <a:p>
                      <a:pPr algn="r"/>
                      <a:r>
                        <a:rPr kumimoji="1" lang="en-US" altLang="ja-JP" sz="2000" dirty="0" smtClean="0"/>
                        <a:t>93.3%</a:t>
                      </a:r>
                      <a:endParaRPr kumimoji="1" lang="ja-JP" altLang="en-US" sz="2000" dirty="0"/>
                    </a:p>
                  </a:txBody>
                  <a:tcPr/>
                </a:tc>
              </a:tr>
              <a:tr h="370840">
                <a:tc>
                  <a:txBody>
                    <a:bodyPr/>
                    <a:lstStyle/>
                    <a:p>
                      <a:r>
                        <a:rPr kumimoji="1" lang="en-US" altLang="ja-JP" sz="2000" dirty="0" smtClean="0"/>
                        <a:t>6.C </a:t>
                      </a:r>
                      <a:r>
                        <a:rPr kumimoji="1" lang="ja-JP" altLang="en-US" sz="2000" dirty="0" smtClean="0"/>
                        <a:t>３つに派生</a:t>
                      </a:r>
                      <a:endParaRPr kumimoji="1" lang="ja-JP" altLang="en-US" sz="2000" dirty="0"/>
                    </a:p>
                  </a:txBody>
                  <a:tcPr/>
                </a:tc>
                <a:tc>
                  <a:txBody>
                    <a:bodyPr/>
                    <a:lstStyle/>
                    <a:p>
                      <a:pPr algn="r"/>
                      <a:r>
                        <a:rPr kumimoji="1" lang="en-US" altLang="ja-JP" sz="2000" dirty="0" smtClean="0"/>
                        <a:t>16</a:t>
                      </a:r>
                      <a:endParaRPr kumimoji="1" lang="ja-JP" altLang="en-US" sz="2000" dirty="0"/>
                    </a:p>
                  </a:txBody>
                  <a:tcPr/>
                </a:tc>
                <a:tc>
                  <a:txBody>
                    <a:bodyPr/>
                    <a:lstStyle/>
                    <a:p>
                      <a:pPr algn="r"/>
                      <a:r>
                        <a:rPr kumimoji="1" lang="en-US" altLang="ja-JP" sz="2000" dirty="0" smtClean="0"/>
                        <a:t>64.7%</a:t>
                      </a:r>
                      <a:endParaRPr kumimoji="1" lang="ja-JP" altLang="en-US" sz="2000" dirty="0"/>
                    </a:p>
                  </a:txBody>
                  <a:tcPr/>
                </a:tc>
                <a:tc>
                  <a:txBody>
                    <a:bodyPr/>
                    <a:lstStyle/>
                    <a:p>
                      <a:pPr algn="r"/>
                      <a:r>
                        <a:rPr kumimoji="1" lang="en-US" altLang="ja-JP" sz="2000" dirty="0" smtClean="0"/>
                        <a:t>64.7%</a:t>
                      </a:r>
                      <a:endParaRPr kumimoji="1" lang="ja-JP" altLang="en-US" sz="2000" dirty="0"/>
                    </a:p>
                  </a:txBody>
                  <a:tcPr/>
                </a:tc>
              </a:tr>
              <a:tr h="370840">
                <a:tc>
                  <a:txBody>
                    <a:bodyPr/>
                    <a:lstStyle/>
                    <a:p>
                      <a:r>
                        <a:rPr kumimoji="1" lang="en-US" altLang="ja-JP" sz="2000" dirty="0" smtClean="0"/>
                        <a:t>7.Java </a:t>
                      </a:r>
                      <a:r>
                        <a:rPr kumimoji="1" lang="ja-JP" altLang="en-US" sz="2000" dirty="0" smtClean="0"/>
                        <a:t>小規模</a:t>
                      </a:r>
                      <a:endParaRPr kumimoji="1" lang="ja-JP" altLang="en-US" sz="2000" dirty="0"/>
                    </a:p>
                  </a:txBody>
                  <a:tcPr/>
                </a:tc>
                <a:tc>
                  <a:txBody>
                    <a:bodyPr/>
                    <a:lstStyle/>
                    <a:p>
                      <a:pPr algn="r"/>
                      <a:r>
                        <a:rPr kumimoji="1" lang="en-US" altLang="ja-JP" sz="2000" dirty="0" smtClean="0"/>
                        <a:t>37</a:t>
                      </a:r>
                      <a:endParaRPr kumimoji="1" lang="ja-JP" altLang="en-US" sz="2000" dirty="0"/>
                    </a:p>
                  </a:txBody>
                  <a:tcPr/>
                </a:tc>
                <a:tc>
                  <a:txBody>
                    <a:bodyPr/>
                    <a:lstStyle/>
                    <a:p>
                      <a:pPr algn="r"/>
                      <a:r>
                        <a:rPr kumimoji="1" lang="en-US" altLang="ja-JP" sz="2000" dirty="0" smtClean="0"/>
                        <a:t>61.1%</a:t>
                      </a:r>
                      <a:endParaRPr kumimoji="1" lang="ja-JP" altLang="en-US" sz="2000" dirty="0"/>
                    </a:p>
                  </a:txBody>
                  <a:tcPr/>
                </a:tc>
                <a:tc>
                  <a:txBody>
                    <a:bodyPr/>
                    <a:lstStyle/>
                    <a:p>
                      <a:pPr algn="r"/>
                      <a:r>
                        <a:rPr kumimoji="1" lang="en-US" altLang="ja-JP" sz="2000" dirty="0" smtClean="0"/>
                        <a:t>66.7%</a:t>
                      </a:r>
                      <a:endParaRPr kumimoji="1" lang="ja-JP" altLang="en-US" sz="2000" dirty="0"/>
                    </a:p>
                  </a:txBody>
                  <a:tcPr/>
                </a:tc>
              </a:tr>
              <a:tr h="370840">
                <a:tc>
                  <a:txBody>
                    <a:bodyPr/>
                    <a:lstStyle/>
                    <a:p>
                      <a:r>
                        <a:rPr kumimoji="1" lang="en-US" altLang="ja-JP" sz="2000" dirty="0" smtClean="0"/>
                        <a:t>8.Java </a:t>
                      </a:r>
                      <a:r>
                        <a:rPr kumimoji="1" lang="ja-JP" altLang="en-US" sz="2000" dirty="0" smtClean="0"/>
                        <a:t>大規模</a:t>
                      </a:r>
                      <a:endParaRPr kumimoji="1" lang="ja-JP" altLang="en-US" sz="2000" dirty="0"/>
                    </a:p>
                  </a:txBody>
                  <a:tcPr/>
                </a:tc>
                <a:tc>
                  <a:txBody>
                    <a:bodyPr/>
                    <a:lstStyle/>
                    <a:p>
                      <a:pPr algn="r"/>
                      <a:r>
                        <a:rPr kumimoji="1" lang="en-US" altLang="ja-JP" sz="2000" dirty="0" smtClean="0"/>
                        <a:t>62</a:t>
                      </a:r>
                      <a:endParaRPr kumimoji="1" lang="ja-JP" altLang="en-US" sz="2000" dirty="0"/>
                    </a:p>
                  </a:txBody>
                  <a:tcPr/>
                </a:tc>
                <a:tc>
                  <a:txBody>
                    <a:bodyPr/>
                    <a:lstStyle/>
                    <a:p>
                      <a:pPr algn="r"/>
                      <a:r>
                        <a:rPr kumimoji="1" lang="en-US" altLang="ja-JP" sz="2000" dirty="0" smtClean="0"/>
                        <a:t>72.1%</a:t>
                      </a:r>
                      <a:endParaRPr kumimoji="1" lang="ja-JP" altLang="en-US" sz="2000" dirty="0"/>
                    </a:p>
                  </a:txBody>
                  <a:tcPr/>
                </a:tc>
                <a:tc>
                  <a:txBody>
                    <a:bodyPr/>
                    <a:lstStyle/>
                    <a:p>
                      <a:pPr algn="r"/>
                      <a:r>
                        <a:rPr kumimoji="1" lang="en-US" altLang="ja-JP" sz="2000" dirty="0" smtClean="0"/>
                        <a:t>75.4%</a:t>
                      </a:r>
                      <a:endParaRPr kumimoji="1" lang="ja-JP" altLang="en-US" sz="2000" dirty="0"/>
                    </a:p>
                  </a:txBody>
                  <a:tcPr/>
                </a:tc>
              </a:tr>
              <a:tr h="370840">
                <a:tc>
                  <a:txBody>
                    <a:bodyPr/>
                    <a:lstStyle/>
                    <a:p>
                      <a:r>
                        <a:rPr kumimoji="1" lang="en-US" altLang="ja-JP" sz="2000" dirty="0" smtClean="0"/>
                        <a:t>9.Java </a:t>
                      </a:r>
                      <a:r>
                        <a:rPr kumimoji="1" lang="ja-JP" altLang="en-US" sz="2000" dirty="0" smtClean="0"/>
                        <a:t>特殊</a:t>
                      </a:r>
                      <a:endParaRPr kumimoji="1" lang="ja-JP" altLang="en-US" sz="2000" dirty="0"/>
                    </a:p>
                  </a:txBody>
                  <a:tcPr/>
                </a:tc>
                <a:tc>
                  <a:txBody>
                    <a:bodyPr/>
                    <a:lstStyle/>
                    <a:p>
                      <a:pPr algn="r"/>
                      <a:r>
                        <a:rPr kumimoji="1" lang="en-US" altLang="ja-JP" sz="2000" dirty="0" smtClean="0"/>
                        <a:t>16</a:t>
                      </a:r>
                      <a:endParaRPr kumimoji="1" lang="ja-JP" altLang="en-US" sz="2000" dirty="0"/>
                    </a:p>
                  </a:txBody>
                  <a:tcPr/>
                </a:tc>
                <a:tc>
                  <a:txBody>
                    <a:bodyPr/>
                    <a:lstStyle/>
                    <a:p>
                      <a:pPr algn="r"/>
                      <a:r>
                        <a:rPr kumimoji="1" lang="en-US" altLang="ja-JP" sz="2000" dirty="0" smtClean="0"/>
                        <a:t>33.3%</a:t>
                      </a:r>
                      <a:endParaRPr kumimoji="1" lang="ja-JP" altLang="en-US" sz="2000" dirty="0"/>
                    </a:p>
                  </a:txBody>
                  <a:tcPr/>
                </a:tc>
                <a:tc>
                  <a:txBody>
                    <a:bodyPr/>
                    <a:lstStyle/>
                    <a:p>
                      <a:pPr algn="r"/>
                      <a:r>
                        <a:rPr kumimoji="1" lang="en-US" altLang="ja-JP" sz="2000" dirty="0" smtClean="0"/>
                        <a:t>46.7%</a:t>
                      </a:r>
                      <a:endParaRPr kumimoji="1" lang="ja-JP" altLang="en-US" sz="2000" dirty="0"/>
                    </a:p>
                  </a:txBody>
                  <a:tcPr/>
                </a:tc>
              </a:tr>
            </a:tbl>
          </a:graphicData>
        </a:graphic>
      </p:graphicFrame>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19</a:t>
            </a:fld>
            <a:endParaRPr kumimoji="1" lang="ja-JP" altLang="en-US"/>
          </a:p>
        </p:txBody>
      </p:sp>
    </p:spTree>
    <p:extLst>
      <p:ext uri="{BB962C8B-B14F-4D97-AF65-F5344CB8AC3E}">
        <p14:creationId xmlns:p14="http://schemas.microsoft.com/office/powerpoint/2010/main" val="1751053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プログラム群の形成</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ソフトウェアの増大</a:t>
            </a:r>
            <a:endParaRPr lang="en-US" altLang="ja-JP" dirty="0" smtClean="0"/>
          </a:p>
          <a:p>
            <a:r>
              <a:rPr lang="ja-JP" altLang="en-US" dirty="0" smtClean="0"/>
              <a:t>目的に応じてプログラム群</a:t>
            </a:r>
            <a:r>
              <a:rPr kumimoji="1" lang="ja-JP" altLang="en-US" dirty="0" smtClean="0"/>
              <a:t>を形成</a:t>
            </a:r>
            <a:endParaRPr kumimoji="1" lang="en-US" altLang="ja-JP" dirty="0" smtClean="0"/>
          </a:p>
          <a:p>
            <a:pPr lvl="1"/>
            <a:r>
              <a:rPr lang="ja-JP" altLang="en-US" dirty="0" smtClean="0"/>
              <a:t>ある</a:t>
            </a:r>
            <a:r>
              <a:rPr lang="ja-JP" altLang="en-US" dirty="0"/>
              <a:t>プログラムのバージョン違い、ブランチ違い</a:t>
            </a:r>
          </a:p>
          <a:p>
            <a:pPr lvl="1"/>
            <a:r>
              <a:rPr lang="ja-JP" altLang="en-US" dirty="0" smtClean="0"/>
              <a:t>特定</a:t>
            </a:r>
            <a:r>
              <a:rPr lang="ja-JP" altLang="en-US" dirty="0"/>
              <a:t>環境向けのプログラム集合</a:t>
            </a:r>
            <a:endParaRPr lang="en-US" altLang="ja-JP" dirty="0"/>
          </a:p>
          <a:p>
            <a:pPr lvl="2"/>
            <a:r>
              <a:rPr lang="en-US" altLang="ja-JP" dirty="0"/>
              <a:t>Google </a:t>
            </a:r>
            <a:r>
              <a:rPr lang="en-US" altLang="ja-JP" dirty="0" smtClean="0"/>
              <a:t>Play, App Store</a:t>
            </a:r>
            <a:endParaRPr lang="en-US" altLang="ja-JP" dirty="0"/>
          </a:p>
          <a:p>
            <a:pPr lvl="1"/>
            <a:r>
              <a:rPr lang="en-US" altLang="ja-JP" dirty="0" smtClean="0"/>
              <a:t>OS</a:t>
            </a:r>
            <a:r>
              <a:rPr lang="ja-JP" altLang="en-US" dirty="0" smtClean="0"/>
              <a:t>と関連するプログラム群</a:t>
            </a:r>
            <a:endParaRPr lang="en-US" altLang="ja-JP" dirty="0" smtClean="0"/>
          </a:p>
          <a:p>
            <a:pPr lvl="2"/>
            <a:r>
              <a:rPr lang="en-US" altLang="ja-JP" dirty="0" smtClean="0"/>
              <a:t>Linux</a:t>
            </a:r>
            <a:r>
              <a:rPr lang="ja-JP" altLang="en-US" dirty="0" smtClean="0"/>
              <a:t>ディストリビューション</a:t>
            </a:r>
            <a:endParaRPr lang="en-US" altLang="ja-JP" dirty="0" smtClean="0"/>
          </a:p>
          <a:p>
            <a:pPr lvl="1"/>
            <a:r>
              <a:rPr lang="ja-JP" altLang="en-US" dirty="0" smtClean="0"/>
              <a:t>ソフトウェア開発用ライブラリの集合</a:t>
            </a:r>
            <a:endParaRPr lang="en-US" altLang="ja-JP" dirty="0" smtClean="0"/>
          </a:p>
          <a:p>
            <a:pPr lvl="2"/>
            <a:r>
              <a:rPr lang="en-US" altLang="ja-JP" dirty="0" smtClean="0"/>
              <a:t>Maven </a:t>
            </a:r>
            <a:r>
              <a:rPr lang="ja-JP" altLang="en-US" dirty="0" smtClean="0"/>
              <a:t>リポジトリ、</a:t>
            </a:r>
            <a:r>
              <a:rPr lang="en-US" altLang="ja-JP" dirty="0" err="1" smtClean="0"/>
              <a:t>RubyGems</a:t>
            </a:r>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a:t>
            </a:fld>
            <a:endParaRPr kumimoji="1" lang="ja-JP" altLang="en-US"/>
          </a:p>
        </p:txBody>
      </p:sp>
    </p:spTree>
    <p:extLst>
      <p:ext uri="{BB962C8B-B14F-4D97-AF65-F5344CB8AC3E}">
        <p14:creationId xmlns:p14="http://schemas.microsoft.com/office/powerpoint/2010/main" val="22489416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コンテンツ プレースホルダー 19"/>
          <p:cNvPicPr>
            <a:picLocks noGrp="1" noChangeAspect="1"/>
          </p:cNvPicPr>
          <p:nvPr>
            <p:ph sz="quarter" idx="4"/>
          </p:nvPr>
        </p:nvPicPr>
        <p:blipFill>
          <a:blip r:embed="rId3"/>
          <a:stretch>
            <a:fillRect/>
          </a:stretch>
        </p:blipFill>
        <p:spPr>
          <a:xfrm>
            <a:off x="4640765" y="2360360"/>
            <a:ext cx="4217323" cy="3772538"/>
          </a:xfrm>
          <a:prstGeom prst="rect">
            <a:avLst/>
          </a:prstGeom>
        </p:spPr>
      </p:pic>
      <p:pic>
        <p:nvPicPr>
          <p:cNvPr id="18" name="コンテンツ プレースホルダー 5"/>
          <p:cNvPicPr>
            <a:picLocks noGrp="1" noChangeAspect="1"/>
          </p:cNvPicPr>
          <p:nvPr>
            <p:ph sz="half" idx="2"/>
          </p:nvPr>
        </p:nvPicPr>
        <p:blipFill>
          <a:blip r:embed="rId4"/>
          <a:stretch>
            <a:fillRect/>
          </a:stretch>
        </p:blipFill>
        <p:spPr>
          <a:xfrm>
            <a:off x="457199" y="2337565"/>
            <a:ext cx="4221467" cy="3788598"/>
          </a:xfrm>
          <a:prstGeom prst="rect">
            <a:avLst/>
          </a:prstGeom>
        </p:spPr>
      </p:pic>
      <p:sp>
        <p:nvSpPr>
          <p:cNvPr id="2" name="タイトル 1"/>
          <p:cNvSpPr>
            <a:spLocks noGrp="1"/>
          </p:cNvSpPr>
          <p:nvPr>
            <p:ph type="title"/>
          </p:nvPr>
        </p:nvSpPr>
        <p:spPr>
          <a:xfrm>
            <a:off x="457200" y="233818"/>
            <a:ext cx="8229600" cy="1143000"/>
          </a:xfrm>
        </p:spPr>
        <p:txBody>
          <a:bodyPr/>
          <a:lstStyle/>
          <a:p>
            <a:r>
              <a:rPr lang="en-US" altLang="ja-JP" dirty="0" smtClean="0"/>
              <a:t>Dataset 6</a:t>
            </a:r>
            <a:endParaRPr kumimoji="1" lang="ja-JP" altLang="en-US" dirty="0"/>
          </a:p>
        </p:txBody>
      </p:sp>
      <p:sp>
        <p:nvSpPr>
          <p:cNvPr id="7" name="テキスト プレースホルダー 6"/>
          <p:cNvSpPr>
            <a:spLocks noGrp="1"/>
          </p:cNvSpPr>
          <p:nvPr>
            <p:ph type="body" idx="1"/>
          </p:nvPr>
        </p:nvSpPr>
        <p:spPr>
          <a:xfrm>
            <a:off x="4748579" y="1535113"/>
            <a:ext cx="4040188" cy="639762"/>
          </a:xfrm>
        </p:spPr>
        <p:txBody>
          <a:bodyPr/>
          <a:lstStyle/>
          <a:p>
            <a:r>
              <a:rPr kumimoji="1" lang="ja-JP" altLang="en-US" dirty="0" smtClean="0"/>
              <a:t>派生関係木</a:t>
            </a:r>
            <a:endParaRPr kumimoji="1" lang="ja-JP" altLang="en-US" dirty="0"/>
          </a:p>
        </p:txBody>
      </p:sp>
      <p:sp>
        <p:nvSpPr>
          <p:cNvPr id="8" name="テキスト プレースホルダー 7"/>
          <p:cNvSpPr>
            <a:spLocks noGrp="1"/>
          </p:cNvSpPr>
          <p:nvPr>
            <p:ph type="body" sz="quarter" idx="3"/>
          </p:nvPr>
        </p:nvSpPr>
        <p:spPr>
          <a:xfrm>
            <a:off x="384524" y="1535113"/>
            <a:ext cx="4041775" cy="639762"/>
          </a:xfrm>
        </p:spPr>
        <p:txBody>
          <a:bodyPr/>
          <a:lstStyle/>
          <a:p>
            <a:r>
              <a:rPr kumimoji="1" lang="ja-JP" altLang="en-US" dirty="0" smtClean="0"/>
              <a:t>実際の進化履歴</a:t>
            </a:r>
            <a:endParaRPr kumimoji="1" lang="ja-JP" altLang="en-US" dirty="0"/>
          </a:p>
        </p:txBody>
      </p:sp>
      <p:sp>
        <p:nvSpPr>
          <p:cNvPr id="3" name="テキスト ボックス 2"/>
          <p:cNvSpPr txBox="1"/>
          <p:nvPr/>
        </p:nvSpPr>
        <p:spPr>
          <a:xfrm>
            <a:off x="384524" y="2074622"/>
            <a:ext cx="3589444" cy="276999"/>
          </a:xfrm>
          <a:prstGeom prst="rect">
            <a:avLst/>
          </a:prstGeom>
          <a:noFill/>
        </p:spPr>
        <p:txBody>
          <a:bodyPr wrap="none" rtlCol="0">
            <a:spAutoFit/>
          </a:bodyPr>
          <a:lstStyle/>
          <a:p>
            <a:r>
              <a:rPr kumimoji="1" lang="en-US" altLang="ja-JP" sz="1200" dirty="0" smtClean="0"/>
              <a:t>Based on “</a:t>
            </a:r>
            <a:r>
              <a:rPr kumimoji="1" lang="en-US" altLang="ja-JP" sz="1200" dirty="0" err="1" smtClean="0"/>
              <a:t>bsd</a:t>
            </a:r>
            <a:r>
              <a:rPr kumimoji="1" lang="en-US" altLang="ja-JP" sz="1200" dirty="0" smtClean="0"/>
              <a:t>-family-tree” in the FreeBSD project</a:t>
            </a:r>
            <a:endParaRPr kumimoji="1" lang="ja-JP" altLang="en-US" sz="1200" dirty="0"/>
          </a:p>
        </p:txBody>
      </p:sp>
      <p:sp>
        <p:nvSpPr>
          <p:cNvPr id="4" name="スライド番号プレースホルダー 3"/>
          <p:cNvSpPr>
            <a:spLocks noGrp="1"/>
          </p:cNvSpPr>
          <p:nvPr>
            <p:ph type="sldNum" sz="quarter" idx="12"/>
          </p:nvPr>
        </p:nvSpPr>
        <p:spPr>
          <a:xfrm>
            <a:off x="7728403" y="6538738"/>
            <a:ext cx="1150938" cy="288925"/>
          </a:xfrm>
        </p:spPr>
        <p:txBody>
          <a:bodyPr/>
          <a:lstStyle/>
          <a:p>
            <a:fld id="{CD842C11-2CE5-4045-9351-9F278120B46A}" type="slidenum">
              <a:rPr kumimoji="1" lang="ja-JP" altLang="en-US" smtClean="0">
                <a:solidFill>
                  <a:schemeClr val="bg1"/>
                </a:solidFill>
              </a:rPr>
              <a:t>20</a:t>
            </a:fld>
            <a:endParaRPr kumimoji="1" lang="ja-JP" altLang="en-US" dirty="0">
              <a:solidFill>
                <a:schemeClr val="bg1"/>
              </a:solidFill>
            </a:endParaRPr>
          </a:p>
        </p:txBody>
      </p:sp>
      <p:sp>
        <p:nvSpPr>
          <p:cNvPr id="11" name="円/楕円 10"/>
          <p:cNvSpPr/>
          <p:nvPr/>
        </p:nvSpPr>
        <p:spPr>
          <a:xfrm>
            <a:off x="6600266" y="5694227"/>
            <a:ext cx="968188" cy="506975"/>
          </a:xfrm>
          <a:prstGeom prst="ellipse">
            <a:avLst/>
          </a:prstGeom>
          <a:noFill/>
          <a:ln w="82550" cmpd="thickThi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1529955" y="5619188"/>
            <a:ext cx="968188" cy="506975"/>
          </a:xfrm>
          <a:prstGeom prst="ellipse">
            <a:avLst/>
          </a:prstGeom>
          <a:noFill/>
          <a:ln w="82550" cmpd="thickThi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5639466" y="5694227"/>
            <a:ext cx="968188" cy="506975"/>
          </a:xfrm>
          <a:prstGeom prst="ellipse">
            <a:avLst/>
          </a:prstGeom>
          <a:noFill/>
          <a:ln w="82550" cmpd="thickThi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503323" y="5619188"/>
            <a:ext cx="968188" cy="506975"/>
          </a:xfrm>
          <a:prstGeom prst="ellipse">
            <a:avLst/>
          </a:prstGeom>
          <a:noFill/>
          <a:ln w="82550" cmpd="thickThi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353877" y="4341353"/>
            <a:ext cx="6649577"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進化履歴の葉にある</a:t>
            </a:r>
            <a:r>
              <a:rPr kumimoji="1" lang="en-US" altLang="ja-JP" dirty="0" smtClean="0"/>
              <a:t>4</a:t>
            </a:r>
            <a:r>
              <a:rPr kumimoji="1" lang="ja-JP" altLang="en-US" dirty="0" smtClean="0"/>
              <a:t>製品のうち</a:t>
            </a:r>
            <a:r>
              <a:rPr lang="en-US" altLang="ja-JP" dirty="0" smtClean="0"/>
              <a:t>3</a:t>
            </a:r>
            <a:r>
              <a:rPr kumimoji="1" lang="ja-JP" altLang="en-US" dirty="0" smtClean="0"/>
              <a:t>製品は派生関係木で再現できた</a:t>
            </a:r>
            <a:endParaRPr kumimoji="1" lang="ja-JP" altLang="en-US" dirty="0"/>
          </a:p>
        </p:txBody>
      </p:sp>
      <p:sp>
        <p:nvSpPr>
          <p:cNvPr id="19" name="円/楕円 18"/>
          <p:cNvSpPr/>
          <p:nvPr/>
        </p:nvSpPr>
        <p:spPr>
          <a:xfrm>
            <a:off x="553821" y="5601968"/>
            <a:ext cx="968188" cy="506975"/>
          </a:xfrm>
          <a:prstGeom prst="ellipse">
            <a:avLst/>
          </a:prstGeom>
          <a:noFill/>
          <a:ln w="82550" cmpd="thickThi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4656022" y="5694227"/>
            <a:ext cx="968188" cy="506975"/>
          </a:xfrm>
          <a:prstGeom prst="ellipse">
            <a:avLst/>
          </a:prstGeom>
          <a:noFill/>
          <a:ln w="82550" cmpd="thickThi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6229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5" grpId="1" animBg="1"/>
      <p:bldP spid="19" grpId="0" animBg="1"/>
      <p:bldP spid="2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目的：</a:t>
            </a:r>
            <a:r>
              <a:rPr lang="ja-JP" altLang="en-US" dirty="0" smtClean="0"/>
              <a:t>バージョン</a:t>
            </a:r>
            <a:r>
              <a:rPr lang="ja-JP" altLang="en-US" dirty="0"/>
              <a:t>不明の派生</a:t>
            </a:r>
            <a:r>
              <a:rPr lang="ja-JP" altLang="en-US" dirty="0" smtClean="0"/>
              <a:t>製品が</a:t>
            </a:r>
            <a:r>
              <a:rPr kumimoji="1" lang="ja-JP" altLang="en-US" dirty="0" smtClean="0"/>
              <a:t>、既知の</a:t>
            </a:r>
            <a:r>
              <a:rPr kumimoji="1" lang="en-US" altLang="ja-JP" dirty="0" smtClean="0"/>
              <a:t/>
            </a:r>
            <a:br>
              <a:rPr kumimoji="1" lang="en-US" altLang="ja-JP" dirty="0" smtClean="0"/>
            </a:br>
            <a:r>
              <a:rPr kumimoji="1" lang="ja-JP" altLang="en-US" dirty="0" smtClean="0"/>
              <a:t>製品群のどのバージョンから進化したかを</a:t>
            </a:r>
            <a:r>
              <a:rPr kumimoji="1" lang="en-US" altLang="ja-JP" dirty="0" smtClean="0"/>
              <a:t/>
            </a:r>
            <a:br>
              <a:rPr kumimoji="1" lang="en-US" altLang="ja-JP" dirty="0" smtClean="0"/>
            </a:br>
            <a:r>
              <a:rPr kumimoji="1" lang="ja-JP" altLang="en-US" dirty="0" smtClean="0"/>
              <a:t>派生関係木を使って特定する</a:t>
            </a:r>
            <a:endParaRPr kumimoji="1" lang="en-US" altLang="ja-JP" dirty="0" smtClean="0"/>
          </a:p>
          <a:p>
            <a:r>
              <a:rPr kumimoji="1" lang="ja-JP" altLang="en-US" dirty="0" smtClean="0"/>
              <a:t>対象：</a:t>
            </a:r>
            <a:endParaRPr kumimoji="1" lang="en-US" altLang="ja-JP" dirty="0" smtClean="0"/>
          </a:p>
          <a:p>
            <a:pPr lvl="1"/>
            <a:r>
              <a:rPr lang="ja-JP" altLang="en-US" dirty="0"/>
              <a:t>既知</a:t>
            </a:r>
            <a:r>
              <a:rPr lang="ja-JP" altLang="en-US" dirty="0" smtClean="0"/>
              <a:t>の製品群：</a:t>
            </a:r>
            <a:r>
              <a:rPr kumimoji="1" lang="en-US" altLang="ja-JP" dirty="0" smtClean="0"/>
              <a:t>Linux</a:t>
            </a:r>
            <a:r>
              <a:rPr kumimoji="1" lang="ja-JP" altLang="en-US" dirty="0" smtClean="0"/>
              <a:t>カーネル（</a:t>
            </a:r>
            <a:r>
              <a:rPr kumimoji="1" lang="en-US" altLang="ja-JP" dirty="0" smtClean="0"/>
              <a:t>2.6.33</a:t>
            </a:r>
            <a:r>
              <a:rPr kumimoji="1" lang="ja-JP" altLang="en-US" dirty="0" smtClean="0"/>
              <a:t>～</a:t>
            </a:r>
            <a:r>
              <a:rPr kumimoji="1" lang="en-US" altLang="ja-JP" dirty="0" smtClean="0"/>
              <a:t>3.1</a:t>
            </a:r>
            <a:r>
              <a:rPr kumimoji="1" lang="ja-JP" altLang="en-US" dirty="0" smtClean="0"/>
              <a:t>）</a:t>
            </a:r>
            <a:endParaRPr kumimoji="1" lang="en-US" altLang="ja-JP" dirty="0" smtClean="0"/>
          </a:p>
          <a:p>
            <a:pPr lvl="1"/>
            <a:r>
              <a:rPr lang="ja-JP" altLang="en-US" dirty="0" smtClean="0"/>
              <a:t>バージョン不明の派生製品：</a:t>
            </a:r>
            <a:r>
              <a:rPr lang="en-US" altLang="ja-JP" dirty="0"/>
              <a:t/>
            </a:r>
            <a:br>
              <a:rPr lang="en-US" altLang="ja-JP" dirty="0"/>
            </a:br>
            <a:r>
              <a:rPr lang="en-US" altLang="ja-JP" dirty="0" smtClean="0"/>
              <a:t>Linux</a:t>
            </a:r>
            <a:r>
              <a:rPr lang="ja-JP" altLang="en-US" dirty="0" smtClean="0"/>
              <a:t>カーネルの</a:t>
            </a:r>
            <a:r>
              <a:rPr lang="en-US" altLang="ja-JP" dirty="0" err="1" smtClean="0"/>
              <a:t>git</a:t>
            </a:r>
            <a:r>
              <a:rPr lang="ja-JP" altLang="en-US" dirty="0" smtClean="0"/>
              <a:t>リポジトリに含まれていた</a:t>
            </a:r>
            <a:r>
              <a:rPr lang="en-US" altLang="ja-JP" dirty="0" smtClean="0"/>
              <a:t>“latest”</a:t>
            </a:r>
            <a:r>
              <a:rPr lang="ja-JP" altLang="en-US" dirty="0" smtClean="0"/>
              <a:t>タグの版</a:t>
            </a:r>
            <a:r>
              <a:rPr lang="en-US" altLang="ja-JP" dirty="0" smtClean="0"/>
              <a:t/>
            </a:r>
            <a:br>
              <a:rPr lang="en-US" altLang="ja-JP" dirty="0" smtClean="0"/>
            </a:br>
            <a:r>
              <a:rPr lang="en-US" altLang="ja-JP" dirty="0" smtClean="0"/>
              <a:t>Android</a:t>
            </a:r>
            <a:r>
              <a:rPr lang="ja-JP" altLang="en-US" dirty="0" smtClean="0"/>
              <a:t>スマートフォン </a:t>
            </a:r>
            <a:r>
              <a:rPr lang="en-US" altLang="ja-JP" dirty="0" smtClean="0"/>
              <a:t>F-05D</a:t>
            </a:r>
            <a:r>
              <a:rPr lang="ja-JP" altLang="en-US" dirty="0" smtClean="0"/>
              <a:t>のカーネル</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21</a:t>
            </a:fld>
            <a:endParaRPr kumimoji="1" lang="ja-JP" altLang="en-US"/>
          </a:p>
        </p:txBody>
      </p:sp>
    </p:spTree>
    <p:extLst>
      <p:ext uri="{BB962C8B-B14F-4D97-AF65-F5344CB8AC3E}">
        <p14:creationId xmlns:p14="http://schemas.microsoft.com/office/powerpoint/2010/main" val="40158288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派生関係木構築の結果</a:t>
            </a:r>
            <a:r>
              <a:rPr lang="ja-JP" altLang="en-US" dirty="0" smtClean="0"/>
              <a:t>（</a:t>
            </a:r>
            <a:r>
              <a:rPr lang="en-US" altLang="ja-JP" dirty="0" smtClean="0"/>
              <a:t>1/2</a:t>
            </a:r>
            <a:r>
              <a:rPr lang="ja-JP" altLang="en-US"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メジャーバージョンと派生関係木を構築</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22</a:t>
            </a:fld>
            <a:endParaRPr kumimoji="1" lang="ja-JP" altLang="en-US"/>
          </a:p>
        </p:txBody>
      </p:sp>
      <p:pic>
        <p:nvPicPr>
          <p:cNvPr id="7" name="図 6"/>
          <p:cNvPicPr>
            <a:picLocks noChangeAspect="1"/>
          </p:cNvPicPr>
          <p:nvPr/>
        </p:nvPicPr>
        <p:blipFill>
          <a:blip r:embed="rId2"/>
          <a:stretch>
            <a:fillRect/>
          </a:stretch>
        </p:blipFill>
        <p:spPr>
          <a:xfrm>
            <a:off x="334963" y="2839244"/>
            <a:ext cx="8494749" cy="3378200"/>
          </a:xfrm>
          <a:prstGeom prst="rect">
            <a:avLst/>
          </a:prstGeom>
        </p:spPr>
      </p:pic>
    </p:spTree>
    <p:extLst>
      <p:ext uri="{BB962C8B-B14F-4D97-AF65-F5344CB8AC3E}">
        <p14:creationId xmlns:p14="http://schemas.microsoft.com/office/powerpoint/2010/main" val="2900905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派生関係木構築の結果</a:t>
            </a:r>
            <a:r>
              <a:rPr lang="ja-JP" altLang="en-US" dirty="0"/>
              <a:t>（</a:t>
            </a:r>
            <a:r>
              <a:rPr lang="en-US" altLang="ja-JP" dirty="0" smtClean="0"/>
              <a:t>2/2</a:t>
            </a:r>
            <a:r>
              <a:rPr lang="ja-JP" altLang="en-US" dirty="0"/>
              <a:t>）</a:t>
            </a:r>
            <a:endParaRPr kumimoji="1" lang="ja-JP" altLang="en-US" dirty="0"/>
          </a:p>
        </p:txBody>
      </p:sp>
      <p:sp>
        <p:nvSpPr>
          <p:cNvPr id="7" name="テキスト プレースホルダー 6"/>
          <p:cNvSpPr>
            <a:spLocks noGrp="1"/>
          </p:cNvSpPr>
          <p:nvPr>
            <p:ph type="body" idx="1"/>
          </p:nvPr>
        </p:nvSpPr>
        <p:spPr/>
        <p:txBody>
          <a:bodyPr/>
          <a:lstStyle/>
          <a:p>
            <a:r>
              <a:rPr kumimoji="1" lang="en-US" altLang="ja-JP" dirty="0" smtClean="0"/>
              <a:t>F-05D</a:t>
            </a:r>
            <a:r>
              <a:rPr kumimoji="1" lang="ja-JP" altLang="en-US" dirty="0" smtClean="0"/>
              <a:t>カーネルの周辺</a:t>
            </a:r>
            <a:endParaRPr kumimoji="1" lang="ja-JP" altLang="en-US" dirty="0"/>
          </a:p>
        </p:txBody>
      </p:sp>
      <p:pic>
        <p:nvPicPr>
          <p:cNvPr id="6" name="コンテンツ プレースホルダー 5"/>
          <p:cNvPicPr>
            <a:picLocks noGrp="1" noChangeAspect="1"/>
          </p:cNvPicPr>
          <p:nvPr>
            <p:ph sz="half" idx="2"/>
          </p:nvPr>
        </p:nvPicPr>
        <p:blipFill>
          <a:blip r:embed="rId2"/>
          <a:stretch>
            <a:fillRect/>
          </a:stretch>
        </p:blipFill>
        <p:spPr>
          <a:xfrm>
            <a:off x="667870" y="2292350"/>
            <a:ext cx="3618847" cy="3951288"/>
          </a:xfrm>
          <a:prstGeom prst="rect">
            <a:avLst/>
          </a:prstGeom>
        </p:spPr>
      </p:pic>
      <p:sp>
        <p:nvSpPr>
          <p:cNvPr id="8" name="テキスト プレースホルダー 7"/>
          <p:cNvSpPr>
            <a:spLocks noGrp="1"/>
          </p:cNvSpPr>
          <p:nvPr>
            <p:ph type="body" sz="quarter" idx="3"/>
          </p:nvPr>
        </p:nvSpPr>
        <p:spPr/>
        <p:txBody>
          <a:bodyPr/>
          <a:lstStyle/>
          <a:p>
            <a:r>
              <a:rPr kumimoji="1" lang="en-US" altLang="ja-JP" dirty="0" smtClean="0"/>
              <a:t>Latest</a:t>
            </a:r>
            <a:r>
              <a:rPr kumimoji="1" lang="ja-JP" altLang="en-US" dirty="0" smtClean="0"/>
              <a:t>タグの周辺</a:t>
            </a:r>
            <a:endParaRPr kumimoji="1" lang="ja-JP" altLang="en-US" dirty="0"/>
          </a:p>
        </p:txBody>
      </p:sp>
      <p:pic>
        <p:nvPicPr>
          <p:cNvPr id="11" name="コンテンツ プレースホルダー 10"/>
          <p:cNvPicPr>
            <a:picLocks noGrp="1" noChangeAspect="1"/>
          </p:cNvPicPr>
          <p:nvPr>
            <p:ph sz="quarter" idx="4"/>
          </p:nvPr>
        </p:nvPicPr>
        <p:blipFill>
          <a:blip r:embed="rId3"/>
          <a:stretch>
            <a:fillRect/>
          </a:stretch>
        </p:blipFill>
        <p:spPr>
          <a:xfrm>
            <a:off x="4645025" y="2357711"/>
            <a:ext cx="4041775" cy="3585616"/>
          </a:xfrm>
          <a:prstGeom prst="rect">
            <a:avLst/>
          </a:prstGeom>
        </p:spPr>
      </p:pic>
      <p:sp>
        <p:nvSpPr>
          <p:cNvPr id="12" name="スライド番号プレースホルダー 11"/>
          <p:cNvSpPr>
            <a:spLocks noGrp="1"/>
          </p:cNvSpPr>
          <p:nvPr>
            <p:ph type="sldNum" sz="quarter" idx="12"/>
          </p:nvPr>
        </p:nvSpPr>
        <p:spPr/>
        <p:txBody>
          <a:bodyPr/>
          <a:lstStyle/>
          <a:p>
            <a:fld id="{1C9A9487-41CD-4167-9354-C769EEF36E5F}" type="slidenum">
              <a:rPr kumimoji="1" lang="ja-JP" altLang="en-US" smtClean="0"/>
              <a:t>23</a:t>
            </a:fld>
            <a:endParaRPr kumimoji="1" lang="ja-JP" altLang="en-US"/>
          </a:p>
        </p:txBody>
      </p:sp>
      <p:sp>
        <p:nvSpPr>
          <p:cNvPr id="3" name="角丸四角形吹き出し 2"/>
          <p:cNvSpPr/>
          <p:nvPr/>
        </p:nvSpPr>
        <p:spPr>
          <a:xfrm>
            <a:off x="980661" y="5473148"/>
            <a:ext cx="3516727" cy="954156"/>
          </a:xfrm>
          <a:prstGeom prst="wedgeRoundRectCallout">
            <a:avLst>
              <a:gd name="adj1" fmla="val -34399"/>
              <a:gd name="adj2" fmla="val -94445"/>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sz="2000" dirty="0" err="1" smtClean="0"/>
              <a:t>Makefile</a:t>
            </a:r>
            <a:r>
              <a:rPr kumimoji="1" lang="ja-JP" altLang="en-US" sz="2000" dirty="0" smtClean="0"/>
              <a:t>に</a:t>
            </a:r>
            <a:r>
              <a:rPr kumimoji="1" lang="en-US" altLang="ja-JP" sz="2000" dirty="0" smtClean="0"/>
              <a:t>2.6.35.7</a:t>
            </a:r>
            <a:r>
              <a:rPr kumimoji="1" lang="ja-JP" altLang="en-US" sz="2000" dirty="0" smtClean="0"/>
              <a:t>と記載</a:t>
            </a:r>
            <a:endParaRPr kumimoji="1" lang="ja-JP" altLang="en-US" sz="2000" dirty="0"/>
          </a:p>
        </p:txBody>
      </p:sp>
      <p:sp>
        <p:nvSpPr>
          <p:cNvPr id="9" name="角丸四角形吹き出し 8"/>
          <p:cNvSpPr/>
          <p:nvPr/>
        </p:nvSpPr>
        <p:spPr>
          <a:xfrm>
            <a:off x="5170073" y="2257080"/>
            <a:ext cx="3516727" cy="954156"/>
          </a:xfrm>
          <a:prstGeom prst="wedgeRoundRectCallout">
            <a:avLst>
              <a:gd name="adj1" fmla="val -861"/>
              <a:gd name="adj2" fmla="val 187499"/>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sz="2000" dirty="0" err="1" smtClean="0"/>
              <a:t>Git</a:t>
            </a:r>
            <a:r>
              <a:rPr kumimoji="1" lang="ja-JP" altLang="en-US" sz="2000" dirty="0" smtClean="0"/>
              <a:t>の履歴上で</a:t>
            </a:r>
            <a:r>
              <a:rPr kumimoji="1" lang="en-US" altLang="ja-JP" sz="2000" dirty="0" smtClean="0"/>
              <a:t>2.6.39-RC7</a:t>
            </a:r>
            <a:r>
              <a:rPr kumimoji="1" lang="ja-JP" altLang="en-US" sz="2000" dirty="0" smtClean="0"/>
              <a:t>と</a:t>
            </a:r>
            <a:r>
              <a:rPr kumimoji="1" lang="en-US" altLang="ja-JP" sz="2000" dirty="0" smtClean="0"/>
              <a:t>2.6.39</a:t>
            </a:r>
            <a:r>
              <a:rPr kumimoji="1" lang="ja-JP" altLang="en-US" sz="2000" dirty="0" smtClean="0"/>
              <a:t>の間に存在</a:t>
            </a:r>
            <a:endParaRPr kumimoji="1" lang="ja-JP" altLang="en-US" sz="2000" dirty="0"/>
          </a:p>
        </p:txBody>
      </p:sp>
    </p:spTree>
    <p:extLst>
      <p:ext uri="{BB962C8B-B14F-4D97-AF65-F5344CB8AC3E}">
        <p14:creationId xmlns:p14="http://schemas.microsoft.com/office/powerpoint/2010/main" val="2900784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２章のまとめ</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ソフトウェアプロダクト</a:t>
            </a:r>
            <a:r>
              <a:rPr lang="ja-JP" altLang="en-US" dirty="0"/>
              <a:t>集合のソースコードから</a:t>
            </a:r>
            <a:r>
              <a:rPr lang="en-US" altLang="ja-JP" dirty="0"/>
              <a:t/>
            </a:r>
            <a:br>
              <a:rPr lang="en-US" altLang="ja-JP" dirty="0"/>
            </a:br>
            <a:r>
              <a:rPr lang="ja-JP" altLang="en-US" dirty="0"/>
              <a:t>派生関係木を構築する手法を提案</a:t>
            </a:r>
            <a:endParaRPr lang="en-US" altLang="ja-JP" dirty="0"/>
          </a:p>
          <a:p>
            <a:r>
              <a:rPr lang="ja-JP" altLang="en-US" dirty="0" smtClean="0"/>
              <a:t>実験</a:t>
            </a:r>
            <a:r>
              <a:rPr lang="ja-JP" altLang="en-US" dirty="0"/>
              <a:t>より</a:t>
            </a:r>
            <a:endParaRPr lang="en-US" altLang="ja-JP" dirty="0"/>
          </a:p>
          <a:p>
            <a:pPr lvl="1"/>
            <a:r>
              <a:rPr lang="ja-JP" altLang="en-US" dirty="0" smtClean="0"/>
              <a:t>本手法により、</a:t>
            </a:r>
            <a:r>
              <a:rPr lang="en-US" altLang="ja-JP" dirty="0" smtClean="0"/>
              <a:t>C</a:t>
            </a:r>
            <a:r>
              <a:rPr lang="ja-JP" altLang="en-US" dirty="0" smtClean="0"/>
              <a:t>と</a:t>
            </a:r>
            <a:r>
              <a:rPr lang="en-US" altLang="ja-JP" dirty="0" smtClean="0"/>
              <a:t>Java</a:t>
            </a:r>
            <a:r>
              <a:rPr lang="ja-JP" altLang="en-US" dirty="0"/>
              <a:t>で</a:t>
            </a:r>
            <a:r>
              <a:rPr lang="ja-JP" altLang="en-US" dirty="0" smtClean="0"/>
              <a:t>書かれたオープンソースソフトウェア</a:t>
            </a:r>
            <a:r>
              <a:rPr lang="ja-JP" altLang="en-US" dirty="0"/>
              <a:t>集合に対し手法を適用し，実際</a:t>
            </a:r>
            <a:r>
              <a:rPr lang="ja-JP" altLang="en-US" dirty="0" smtClean="0"/>
              <a:t>の</a:t>
            </a:r>
            <a:r>
              <a:rPr lang="en-US" altLang="ja-JP" dirty="0" smtClean="0"/>
              <a:t/>
            </a:r>
            <a:br>
              <a:rPr lang="en-US" altLang="ja-JP" dirty="0" smtClean="0"/>
            </a:br>
            <a:r>
              <a:rPr lang="ja-JP" altLang="en-US" dirty="0" smtClean="0"/>
              <a:t>バージョン</a:t>
            </a:r>
            <a:r>
              <a:rPr lang="ja-JP" altLang="en-US" dirty="0"/>
              <a:t>履歴と近い派生関係を得られた</a:t>
            </a:r>
          </a:p>
          <a:p>
            <a:r>
              <a:rPr lang="ja-JP" altLang="en-US" dirty="0" smtClean="0"/>
              <a:t>ケーススタディ</a:t>
            </a:r>
            <a:r>
              <a:rPr lang="ja-JP" altLang="en-US" dirty="0"/>
              <a:t>より</a:t>
            </a:r>
            <a:endParaRPr lang="en-US" altLang="ja-JP" dirty="0"/>
          </a:p>
          <a:p>
            <a:pPr lvl="1"/>
            <a:r>
              <a:rPr lang="ja-JP" altLang="en-US" dirty="0"/>
              <a:t>本手法により、バージョン不明の製品の派生元を特定することができた</a:t>
            </a:r>
          </a:p>
          <a:p>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24</a:t>
            </a:fld>
            <a:endParaRPr kumimoji="1" lang="ja-JP" altLang="en-US"/>
          </a:p>
        </p:txBody>
      </p:sp>
    </p:spTree>
    <p:extLst>
      <p:ext uri="{BB962C8B-B14F-4D97-AF65-F5344CB8AC3E}">
        <p14:creationId xmlns:p14="http://schemas.microsoft.com/office/powerpoint/2010/main" val="8293486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a:t>ライブラリ集合内の隠れた重複の調査</a:t>
            </a:r>
            <a:r>
              <a:rPr lang="en-US" altLang="ja-JP" dirty="0"/>
              <a:t/>
            </a:r>
            <a:br>
              <a:rPr lang="en-US" altLang="ja-JP" dirty="0"/>
            </a:br>
            <a:endParaRPr kumimoji="1" lang="ja-JP" altLang="en-US" dirty="0"/>
          </a:p>
        </p:txBody>
      </p:sp>
      <p:sp>
        <p:nvSpPr>
          <p:cNvPr id="6" name="テキスト プレースホルダー 5"/>
          <p:cNvSpPr>
            <a:spLocks noGrp="1"/>
          </p:cNvSpPr>
          <p:nvPr>
            <p:ph type="body" idx="1"/>
          </p:nvPr>
        </p:nvSpPr>
        <p:spPr/>
        <p:txBody>
          <a:bodyPr/>
          <a:lstStyle/>
          <a:p>
            <a:r>
              <a:rPr lang="ja-JP" altLang="en-US" dirty="0" smtClean="0"/>
              <a:t>４章</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25</a:t>
            </a:fld>
            <a:endParaRPr kumimoji="1" lang="ja-JP" altLang="en-US"/>
          </a:p>
        </p:txBody>
      </p:sp>
    </p:spTree>
    <p:extLst>
      <p:ext uri="{BB962C8B-B14F-4D97-AF65-F5344CB8AC3E}">
        <p14:creationId xmlns:p14="http://schemas.microsoft.com/office/powerpoint/2010/main" val="38863705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Java</a:t>
            </a:r>
            <a:r>
              <a:rPr lang="ja-JP" altLang="en-US" dirty="0" smtClean="0"/>
              <a:t>におけるライブラリ</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Jar(Java </a:t>
            </a:r>
            <a:r>
              <a:rPr lang="en-US" altLang="ja-JP" dirty="0" err="1" smtClean="0"/>
              <a:t>ARchive</a:t>
            </a:r>
            <a:r>
              <a:rPr lang="en-US" altLang="ja-JP" dirty="0" smtClean="0"/>
              <a:t>)</a:t>
            </a:r>
            <a:r>
              <a:rPr lang="ja-JP" altLang="en-US" dirty="0" smtClean="0"/>
              <a:t>ファイルは</a:t>
            </a:r>
            <a:r>
              <a:rPr lang="en-US" altLang="ja-JP" dirty="0" smtClean="0"/>
              <a:t>ZIP</a:t>
            </a:r>
            <a:r>
              <a:rPr lang="ja-JP" altLang="en-US" dirty="0" smtClean="0"/>
              <a:t>形式でクラスファイルをアーカイブ</a:t>
            </a:r>
            <a:r>
              <a:rPr lang="en-US" altLang="ja-JP" dirty="0" smtClean="0"/>
              <a:t> </a:t>
            </a:r>
          </a:p>
          <a:p>
            <a:r>
              <a:rPr kumimoji="1" lang="en-US" altLang="ja-JP" dirty="0" smtClean="0"/>
              <a:t>Jar</a:t>
            </a:r>
            <a:r>
              <a:rPr kumimoji="1" lang="ja-JP" altLang="en-US" dirty="0" smtClean="0"/>
              <a:t>ファイルの中にも</a:t>
            </a:r>
            <a:r>
              <a:rPr kumimoji="1" lang="en-US" altLang="ja-JP" dirty="0" smtClean="0"/>
              <a:t>Jar</a:t>
            </a:r>
            <a:r>
              <a:rPr kumimoji="1" lang="ja-JP" altLang="en-US" dirty="0" smtClean="0"/>
              <a:t>ファイルを格納可能</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26</a:t>
            </a:fld>
            <a:endParaRPr kumimoji="1" lang="ja-JP" altLang="en-US"/>
          </a:p>
        </p:txBody>
      </p:sp>
      <p:pic>
        <p:nvPicPr>
          <p:cNvPr id="10" name="図 9"/>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2348435" y="3813527"/>
            <a:ext cx="853903" cy="853903"/>
          </a:xfrm>
          <a:prstGeom prst="rect">
            <a:avLst/>
          </a:prstGeom>
        </p:spPr>
      </p:pic>
      <p:pic>
        <p:nvPicPr>
          <p:cNvPr id="11" name="図 10"/>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1826464" y="5038858"/>
            <a:ext cx="853903" cy="853903"/>
          </a:xfrm>
          <a:prstGeom prst="rect">
            <a:avLst/>
          </a:prstGeom>
        </p:spPr>
      </p:pic>
      <p:pic>
        <p:nvPicPr>
          <p:cNvPr id="13" name="図 12"/>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777475" y="3805473"/>
            <a:ext cx="853903" cy="853903"/>
          </a:xfrm>
          <a:prstGeom prst="rect">
            <a:avLst/>
          </a:prstGeom>
        </p:spPr>
      </p:pic>
      <p:pic>
        <p:nvPicPr>
          <p:cNvPr id="15" name="図 14"/>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2905784" y="4719567"/>
            <a:ext cx="853903" cy="853903"/>
          </a:xfrm>
          <a:prstGeom prst="rect">
            <a:avLst/>
          </a:prstGeom>
        </p:spPr>
      </p:pic>
      <p:grpSp>
        <p:nvGrpSpPr>
          <p:cNvPr id="12" name="グループ化 11"/>
          <p:cNvGrpSpPr/>
          <p:nvPr/>
        </p:nvGrpSpPr>
        <p:grpSpPr>
          <a:xfrm>
            <a:off x="5489815" y="4364665"/>
            <a:ext cx="2223827" cy="2053842"/>
            <a:chOff x="79775" y="3186871"/>
            <a:chExt cx="3338496" cy="3083308"/>
          </a:xfrm>
        </p:grpSpPr>
        <p:pic>
          <p:nvPicPr>
            <p:cNvPr id="16" name="図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63" y="3186871"/>
              <a:ext cx="3083308" cy="3083308"/>
            </a:xfrm>
            <a:prstGeom prst="rect">
              <a:avLst/>
            </a:prstGeom>
          </p:spPr>
        </p:pic>
        <p:sp>
          <p:nvSpPr>
            <p:cNvPr id="17" name="テキスト ボックス 16"/>
            <p:cNvSpPr txBox="1"/>
            <p:nvPr/>
          </p:nvSpPr>
          <p:spPr>
            <a:xfrm>
              <a:off x="79775" y="4493419"/>
              <a:ext cx="2914741" cy="693070"/>
            </a:xfrm>
            <a:prstGeom prst="rect">
              <a:avLst/>
            </a:prstGeom>
            <a:scene3d>
              <a:camera prst="orthographicFront">
                <a:rot lat="1460595" lon="3112662" rev="740718"/>
              </a:camera>
              <a:lightRig rig="threePt" dir="t"/>
            </a:scene3d>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en-US" altLang="ja-JP" sz="2400" dirty="0" smtClean="0">
                  <a:latin typeface="Lucida Sans" panose="020B0602030504020204" pitchFamily="34" charset="0"/>
                </a:rPr>
                <a:t>Java archive</a:t>
              </a:r>
            </a:p>
          </p:txBody>
        </p:sp>
      </p:grpSp>
      <p:sp>
        <p:nvSpPr>
          <p:cNvPr id="19" name="直方体 18"/>
          <p:cNvSpPr/>
          <p:nvPr/>
        </p:nvSpPr>
        <p:spPr>
          <a:xfrm>
            <a:off x="5079588" y="4129469"/>
            <a:ext cx="2860806" cy="2140710"/>
          </a:xfrm>
          <a:prstGeom prst="cube">
            <a:avLst/>
          </a:prstGeom>
        </p:spPr>
        <p:style>
          <a:lnRef idx="3">
            <a:schemeClr val="lt1"/>
          </a:lnRef>
          <a:fillRef idx="1">
            <a:schemeClr val="dk1"/>
          </a:fillRef>
          <a:effectRef idx="1">
            <a:schemeClr val="dk1"/>
          </a:effectRef>
          <a:fontRef idx="minor">
            <a:schemeClr val="lt1"/>
          </a:fontRef>
        </p:style>
        <p:txBody>
          <a:bodyPr rtlCol="0" anchor="ctr"/>
          <a:lstStyle/>
          <a:p>
            <a:pPr algn="ctr"/>
            <a:r>
              <a:rPr kumimoji="1" lang="en-US" altLang="ja-JP" sz="2400" dirty="0" smtClean="0"/>
              <a:t>THE</a:t>
            </a:r>
            <a:br>
              <a:rPr kumimoji="1" lang="en-US" altLang="ja-JP" sz="2400" dirty="0" smtClean="0"/>
            </a:br>
            <a:r>
              <a:rPr kumimoji="1" lang="en-US" altLang="ja-JP" sz="2400" dirty="0" smtClean="0"/>
              <a:t>USEFUL LIBRARY</a:t>
            </a:r>
          </a:p>
        </p:txBody>
      </p:sp>
      <p:sp>
        <p:nvSpPr>
          <p:cNvPr id="5" name="右矢印 4"/>
          <p:cNvSpPr/>
          <p:nvPr/>
        </p:nvSpPr>
        <p:spPr>
          <a:xfrm rot="11700000">
            <a:off x="3801874" y="4536046"/>
            <a:ext cx="1440729" cy="795873"/>
          </a:xfrm>
          <a:prstGeom prst="rightArrow">
            <a:avLst>
              <a:gd name="adj1" fmla="val 3242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13433" y="5391586"/>
            <a:ext cx="1901482" cy="954107"/>
          </a:xfrm>
          <a:prstGeom prst="rect">
            <a:avLst/>
          </a:prstGeom>
          <a:noFill/>
        </p:spPr>
        <p:txBody>
          <a:bodyPr wrap="none" rtlCol="0">
            <a:spAutoFit/>
          </a:bodyPr>
          <a:lstStyle/>
          <a:p>
            <a:pPr algn="ctr"/>
            <a:r>
              <a:rPr kumimoji="1" lang="ja-JP" altLang="en-US" sz="2800" dirty="0" smtClean="0"/>
              <a:t>内部の</a:t>
            </a:r>
            <a:endParaRPr kumimoji="1" lang="en-US" altLang="ja-JP" sz="2800" dirty="0" smtClean="0"/>
          </a:p>
          <a:p>
            <a:pPr algn="ctr"/>
            <a:r>
              <a:rPr kumimoji="1" lang="en-US" altLang="ja-JP" sz="2800" dirty="0" smtClean="0"/>
              <a:t>Jar</a:t>
            </a:r>
            <a:r>
              <a:rPr lang="ja-JP" altLang="en-US" sz="2800" dirty="0"/>
              <a:t>ファイル</a:t>
            </a:r>
            <a:endParaRPr kumimoji="1" lang="ja-JP" altLang="en-US" sz="2800" dirty="0"/>
          </a:p>
        </p:txBody>
      </p:sp>
      <p:sp>
        <p:nvSpPr>
          <p:cNvPr id="20" name="右矢印 19"/>
          <p:cNvSpPr/>
          <p:nvPr/>
        </p:nvSpPr>
        <p:spPr>
          <a:xfrm rot="10800000">
            <a:off x="1631377" y="4005329"/>
            <a:ext cx="628017" cy="494823"/>
          </a:xfrm>
          <a:prstGeom prst="rightArrow">
            <a:avLst>
              <a:gd name="adj1" fmla="val 3242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95806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9"/>
                                        </p:tgtEl>
                                      </p:cBhvr>
                                    </p:animEffect>
                                    <p:set>
                                      <p:cBhvr>
                                        <p:cTn id="7" dur="1" fill="hold">
                                          <p:stCondLst>
                                            <p:cond delay="499"/>
                                          </p:stCondLst>
                                        </p:cTn>
                                        <p:tgtEl>
                                          <p:spTgt spid="1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par>
                          <p:cTn id="12" fill="hold">
                            <p:stCondLst>
                              <p:cond delay="0"/>
                            </p:stCondLst>
                            <p:childTnLst>
                              <p:par>
                                <p:cTn id="13" presetID="10" presetClass="entr" presetSubtype="0" fill="hold" nodeType="afterEffect">
                                  <p:stCondLst>
                                    <p:cond delay="50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50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nodeType="withEffect">
                                  <p:stCondLst>
                                    <p:cond delay="50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childTnLst>
                                </p:cTn>
                              </p:par>
                            </p:childTnLst>
                          </p:cTn>
                        </p:par>
                        <p:par>
                          <p:cTn id="28" fill="hold">
                            <p:stCondLst>
                              <p:cond delay="0"/>
                            </p:stCondLst>
                            <p:childTnLst>
                              <p:par>
                                <p:cTn id="29" presetID="10" presetClass="entr" presetSubtype="0" fill="hold" nodeType="afterEffect">
                                  <p:stCondLst>
                                    <p:cond delay="50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5" grpId="0" animBg="1"/>
      <p:bldP spid="6" grpId="0"/>
      <p:bldP spid="2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Jar</a:t>
            </a:r>
            <a:r>
              <a:rPr kumimoji="1" lang="ja-JP" altLang="en-US" dirty="0" smtClean="0"/>
              <a:t>ファイルの重複</a:t>
            </a:r>
            <a:endParaRPr kumimoji="1" lang="ja-JP" altLang="en-US" dirty="0"/>
          </a:p>
        </p:txBody>
      </p:sp>
      <p:sp>
        <p:nvSpPr>
          <p:cNvPr id="3" name="コンテンツ プレースホルダー 2"/>
          <p:cNvSpPr>
            <a:spLocks noGrp="1"/>
          </p:cNvSpPr>
          <p:nvPr>
            <p:ph idx="1"/>
          </p:nvPr>
        </p:nvSpPr>
        <p:spPr>
          <a:xfrm>
            <a:off x="334963" y="1378768"/>
            <a:ext cx="8485509" cy="4641379"/>
          </a:xfrm>
        </p:spPr>
        <p:txBody>
          <a:bodyPr/>
          <a:lstStyle/>
          <a:p>
            <a:r>
              <a:rPr lang="en-US" altLang="ja-JP" dirty="0" smtClean="0"/>
              <a:t>Jar</a:t>
            </a:r>
            <a:r>
              <a:rPr lang="ja-JP" altLang="en-US" dirty="0" smtClean="0"/>
              <a:t>ファイルに内部に含まれる</a:t>
            </a:r>
            <a:r>
              <a:rPr lang="en-US" altLang="ja-JP" dirty="0" smtClean="0"/>
              <a:t>Jar</a:t>
            </a:r>
            <a:r>
              <a:rPr lang="ja-JP" altLang="en-US" dirty="0" smtClean="0"/>
              <a:t>ファイル同士が重複している可能性がある</a:t>
            </a:r>
            <a:endParaRPr lang="en-US" altLang="ja-JP" dirty="0" smtClean="0"/>
          </a:p>
          <a:p>
            <a:pPr lvl="2"/>
            <a:endParaRPr lang="en-US" altLang="ja-JP" dirty="0"/>
          </a:p>
          <a:p>
            <a:pPr lvl="2"/>
            <a:endParaRPr lang="en-US" altLang="ja-JP" dirty="0" smtClean="0"/>
          </a:p>
          <a:p>
            <a:endParaRPr lang="en-US" altLang="ja-JP" dirty="0" smtClean="0"/>
          </a:p>
          <a:p>
            <a:r>
              <a:rPr lang="ja-JP" altLang="en-US" dirty="0" smtClean="0"/>
              <a:t>複数のライブラリの利用によって、</a:t>
            </a:r>
            <a:r>
              <a:rPr lang="en-US" altLang="ja-JP" dirty="0" smtClean="0"/>
              <a:t>Jar</a:t>
            </a:r>
            <a:r>
              <a:rPr lang="ja-JP" altLang="en-US" dirty="0" smtClean="0"/>
              <a:t>ファイル同士が重複する可能性がある</a:t>
            </a:r>
            <a:endParaRPr lang="ja-JP" altLang="en-US" dirty="0"/>
          </a:p>
          <a:p>
            <a:endParaRPr kumimoji="1" lang="ja-JP" altLang="en-US" dirty="0"/>
          </a:p>
        </p:txBody>
      </p:sp>
      <p:sp>
        <p:nvSpPr>
          <p:cNvPr id="4" name="スライド番号プレースホルダー 3"/>
          <p:cNvSpPr>
            <a:spLocks noGrp="1"/>
          </p:cNvSpPr>
          <p:nvPr>
            <p:ph type="sldNum" sz="quarter" idx="12"/>
          </p:nvPr>
        </p:nvSpPr>
        <p:spPr>
          <a:xfrm>
            <a:off x="7597775" y="6308725"/>
            <a:ext cx="1150938" cy="288925"/>
          </a:xfrm>
        </p:spPr>
        <p:txBody>
          <a:bodyPr/>
          <a:lstStyle/>
          <a:p>
            <a:fld id="{1C9A9487-41CD-4167-9354-C769EEF36E5F}" type="slidenum">
              <a:rPr kumimoji="1" lang="ja-JP" altLang="en-US" smtClean="0"/>
              <a:t>27</a:t>
            </a:fld>
            <a:endParaRPr kumimoji="1" lang="ja-JP" altLang="en-US"/>
          </a:p>
        </p:txBody>
      </p:sp>
      <p:pic>
        <p:nvPicPr>
          <p:cNvPr id="6" name="図 5"/>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3834317" y="2467601"/>
            <a:ext cx="853903" cy="853903"/>
          </a:xfrm>
          <a:prstGeom prst="rect">
            <a:avLst/>
          </a:prstGeom>
        </p:spPr>
      </p:pic>
      <p:pic>
        <p:nvPicPr>
          <p:cNvPr id="8" name="図 7"/>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5359889" y="2474621"/>
            <a:ext cx="853903" cy="853903"/>
          </a:xfrm>
          <a:prstGeom prst="rect">
            <a:avLst/>
          </a:prstGeom>
        </p:spPr>
      </p:pic>
      <p:pic>
        <p:nvPicPr>
          <p:cNvPr id="9" name="図 8"/>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3834317" y="3177734"/>
            <a:ext cx="853903" cy="853903"/>
          </a:xfrm>
          <a:prstGeom prst="rect">
            <a:avLst/>
          </a:prstGeom>
        </p:spPr>
      </p:pic>
      <p:cxnSp>
        <p:nvCxnSpPr>
          <p:cNvPr id="11" name="直線矢印コネクタ 10"/>
          <p:cNvCxnSpPr>
            <a:endCxn id="6" idx="1"/>
          </p:cNvCxnSpPr>
          <p:nvPr/>
        </p:nvCxnSpPr>
        <p:spPr>
          <a:xfrm flipV="1">
            <a:off x="3185274" y="2894553"/>
            <a:ext cx="649043" cy="426951"/>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13" name="直線矢印コネクタ 12"/>
          <p:cNvCxnSpPr>
            <a:endCxn id="9" idx="1"/>
          </p:cNvCxnSpPr>
          <p:nvPr/>
        </p:nvCxnSpPr>
        <p:spPr>
          <a:xfrm>
            <a:off x="3185274" y="3321504"/>
            <a:ext cx="649043" cy="283182"/>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14" name="直線矢印コネクタ 13"/>
          <p:cNvCxnSpPr>
            <a:stCxn id="6" idx="3"/>
            <a:endCxn id="8" idx="1"/>
          </p:cNvCxnSpPr>
          <p:nvPr/>
        </p:nvCxnSpPr>
        <p:spPr>
          <a:xfrm>
            <a:off x="4688220" y="2894553"/>
            <a:ext cx="671669" cy="702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grpSp>
        <p:nvGrpSpPr>
          <p:cNvPr id="23" name="グループ化 22"/>
          <p:cNvGrpSpPr/>
          <p:nvPr/>
        </p:nvGrpSpPr>
        <p:grpSpPr>
          <a:xfrm>
            <a:off x="1951748" y="5177492"/>
            <a:ext cx="1590768" cy="1590768"/>
            <a:chOff x="1164794" y="4036134"/>
            <a:chExt cx="2239748" cy="2239748"/>
          </a:xfrm>
        </p:grpSpPr>
        <p:pic>
          <p:nvPicPr>
            <p:cNvPr id="24" name="図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4794" y="4036134"/>
              <a:ext cx="2239748" cy="2239748"/>
            </a:xfrm>
            <a:prstGeom prst="rect">
              <a:avLst/>
            </a:prstGeom>
          </p:spPr>
        </p:pic>
        <p:sp>
          <p:nvSpPr>
            <p:cNvPr id="25" name="テキスト ボックス 24"/>
            <p:cNvSpPr txBox="1"/>
            <p:nvPr/>
          </p:nvSpPr>
          <p:spPr>
            <a:xfrm>
              <a:off x="1317789" y="5056286"/>
              <a:ext cx="1767662" cy="563341"/>
            </a:xfrm>
            <a:prstGeom prst="rect">
              <a:avLst/>
            </a:prstGeom>
            <a:scene3d>
              <a:camera prst="orthographicFront">
                <a:rot lat="20697857" lon="2453876" rev="281484"/>
              </a:camera>
              <a:lightRig rig="threePt" dir="t"/>
            </a:scene3d>
          </p:spPr>
          <p:style>
            <a:lnRef idx="2">
              <a:schemeClr val="accent6"/>
            </a:lnRef>
            <a:fillRef idx="1">
              <a:schemeClr val="lt1"/>
            </a:fillRef>
            <a:effectRef idx="0">
              <a:schemeClr val="accent6"/>
            </a:effectRef>
            <a:fontRef idx="minor">
              <a:schemeClr val="dk1"/>
            </a:fontRef>
          </p:style>
          <p:txBody>
            <a:bodyPr wrap="none" rtlCol="0">
              <a:spAutoFit/>
            </a:bodyPr>
            <a:lstStyle/>
            <a:p>
              <a:pPr algn="ctr"/>
              <a:r>
                <a:rPr kumimoji="1" lang="en-US" altLang="ja-JP" sz="2000" dirty="0" smtClean="0">
                  <a:latin typeface="Lucida Sans" panose="020B0602030504020204" pitchFamily="34" charset="0"/>
                </a:rPr>
                <a:t>Software</a:t>
              </a:r>
              <a:endParaRPr kumimoji="1" lang="ja-JP" altLang="en-US" sz="2000" dirty="0">
                <a:latin typeface="Lucida Sans" panose="020B0602030504020204" pitchFamily="34" charset="0"/>
              </a:endParaRPr>
            </a:p>
          </p:txBody>
        </p:sp>
      </p:grpSp>
      <p:pic>
        <p:nvPicPr>
          <p:cNvPr id="28" name="図 27"/>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4470617" y="4869941"/>
            <a:ext cx="853903" cy="853903"/>
          </a:xfrm>
          <a:prstGeom prst="rect">
            <a:avLst/>
          </a:prstGeom>
        </p:spPr>
      </p:pic>
      <p:pic>
        <p:nvPicPr>
          <p:cNvPr id="29" name="図 28"/>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5135245" y="5829545"/>
            <a:ext cx="853903" cy="853903"/>
          </a:xfrm>
          <a:prstGeom prst="rect">
            <a:avLst/>
          </a:prstGeom>
        </p:spPr>
      </p:pic>
      <p:sp>
        <p:nvSpPr>
          <p:cNvPr id="30" name="下カーブ矢印 29"/>
          <p:cNvSpPr/>
          <p:nvPr/>
        </p:nvSpPr>
        <p:spPr>
          <a:xfrm flipH="1">
            <a:off x="3283058" y="5509218"/>
            <a:ext cx="1257270" cy="429253"/>
          </a:xfrm>
          <a:prstGeom prst="curvedDownArrow">
            <a:avLst>
              <a:gd name="adj1" fmla="val 41441"/>
              <a:gd name="adj2" fmla="val 110228"/>
              <a:gd name="adj3" fmla="val 38413"/>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sz="1600">
              <a:solidFill>
                <a:schemeClr val="tx1"/>
              </a:solidFill>
            </a:endParaRPr>
          </a:p>
        </p:txBody>
      </p:sp>
      <p:sp>
        <p:nvSpPr>
          <p:cNvPr id="31" name="テキスト ボックス 30"/>
          <p:cNvSpPr txBox="1"/>
          <p:nvPr/>
        </p:nvSpPr>
        <p:spPr>
          <a:xfrm>
            <a:off x="3705436" y="5956147"/>
            <a:ext cx="955303" cy="40011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altLang="ja-JP" sz="2000" dirty="0" smtClean="0"/>
              <a:t>Copy</a:t>
            </a:r>
            <a:endParaRPr kumimoji="1" lang="ja-JP" altLang="en-US" sz="2000" dirty="0"/>
          </a:p>
        </p:txBody>
      </p:sp>
      <p:pic>
        <p:nvPicPr>
          <p:cNvPr id="32" name="図 31"/>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5989148" y="4869941"/>
            <a:ext cx="853903" cy="853903"/>
          </a:xfrm>
          <a:prstGeom prst="rect">
            <a:avLst/>
          </a:prstGeom>
        </p:spPr>
      </p:pic>
      <p:cxnSp>
        <p:nvCxnSpPr>
          <p:cNvPr id="33" name="直線矢印コネクタ 32"/>
          <p:cNvCxnSpPr>
            <a:endCxn id="32" idx="1"/>
          </p:cNvCxnSpPr>
          <p:nvPr/>
        </p:nvCxnSpPr>
        <p:spPr>
          <a:xfrm>
            <a:off x="5382919" y="5296893"/>
            <a:ext cx="606229" cy="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pic>
        <p:nvPicPr>
          <p:cNvPr id="34" name="図 33"/>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6488371" y="5771481"/>
            <a:ext cx="853903" cy="853903"/>
          </a:xfrm>
          <a:prstGeom prst="rect">
            <a:avLst/>
          </a:prstGeom>
        </p:spPr>
      </p:pic>
      <p:cxnSp>
        <p:nvCxnSpPr>
          <p:cNvPr id="35" name="直線矢印コネクタ 34"/>
          <p:cNvCxnSpPr>
            <a:endCxn id="34" idx="1"/>
          </p:cNvCxnSpPr>
          <p:nvPr/>
        </p:nvCxnSpPr>
        <p:spPr>
          <a:xfrm>
            <a:off x="5882142" y="6198433"/>
            <a:ext cx="606229" cy="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sp>
        <p:nvSpPr>
          <p:cNvPr id="36" name="円/楕円 35"/>
          <p:cNvSpPr/>
          <p:nvPr/>
        </p:nvSpPr>
        <p:spPr>
          <a:xfrm rot="20176720">
            <a:off x="3674318" y="2876101"/>
            <a:ext cx="2843670" cy="712869"/>
          </a:xfrm>
          <a:prstGeom prst="ellipse">
            <a:avLst/>
          </a:prstGeom>
          <a:noFill/>
          <a:ln w="76200">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rot="3619589">
            <a:off x="5604780" y="5356326"/>
            <a:ext cx="2283628" cy="712869"/>
          </a:xfrm>
          <a:prstGeom prst="ellipse">
            <a:avLst/>
          </a:prstGeom>
          <a:noFill/>
          <a:ln w="76200">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4" name="グループ化 43"/>
          <p:cNvGrpSpPr/>
          <p:nvPr/>
        </p:nvGrpSpPr>
        <p:grpSpPr>
          <a:xfrm>
            <a:off x="1578442" y="2467601"/>
            <a:ext cx="1863288" cy="1704616"/>
            <a:chOff x="47958" y="3186871"/>
            <a:chExt cx="3370313" cy="3083308"/>
          </a:xfrm>
        </p:grpSpPr>
        <p:pic>
          <p:nvPicPr>
            <p:cNvPr id="45" name="図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63" y="3186871"/>
              <a:ext cx="3083308" cy="3083308"/>
            </a:xfrm>
            <a:prstGeom prst="rect">
              <a:avLst/>
            </a:prstGeom>
          </p:spPr>
        </p:pic>
        <p:sp>
          <p:nvSpPr>
            <p:cNvPr id="46" name="テキスト ボックス 45"/>
            <p:cNvSpPr txBox="1"/>
            <p:nvPr/>
          </p:nvSpPr>
          <p:spPr>
            <a:xfrm>
              <a:off x="47958" y="4493419"/>
              <a:ext cx="2978377" cy="723719"/>
            </a:xfrm>
            <a:prstGeom prst="rect">
              <a:avLst/>
            </a:prstGeom>
            <a:scene3d>
              <a:camera prst="orthographicFront">
                <a:rot lat="1460595" lon="3112662" rev="740718"/>
              </a:camera>
              <a:lightRig rig="threePt" dir="t"/>
            </a:scene3d>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en-US" altLang="ja-JP" sz="2000" dirty="0" smtClean="0">
                  <a:latin typeface="Lucida Sans" panose="020B0602030504020204" pitchFamily="34" charset="0"/>
                </a:rPr>
                <a:t>Java archive</a:t>
              </a:r>
            </a:p>
          </p:txBody>
        </p:sp>
      </p:grpSp>
    </p:spTree>
    <p:extLst>
      <p:ext uri="{BB962C8B-B14F-4D97-AF65-F5344CB8AC3E}">
        <p14:creationId xmlns:p14="http://schemas.microsoft.com/office/powerpoint/2010/main" val="308444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0" presetClass="entr" presetSubtype="0"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500"/>
                                        <p:tgtEl>
                                          <p:spTgt spid="34"/>
                                        </p:tgtEl>
                                      </p:cBhvr>
                                    </p:animEffect>
                                  </p:childTnLst>
                                </p:cTn>
                              </p:par>
                              <p:par>
                                <p:cTn id="16" presetID="10" presetClass="entr" presetSubtype="0" fill="hold" nodeType="with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500"/>
                                        <p:tgtEl>
                                          <p:spTgt spid="3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fade">
                                      <p:cBhvr>
                                        <p:cTn id="23"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研究の目的</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大規模なライブラリ集合において、</a:t>
            </a:r>
            <a:r>
              <a:rPr lang="en-US" altLang="ja-JP" dirty="0" smtClean="0"/>
              <a:t>Jar</a:t>
            </a:r>
            <a:r>
              <a:rPr lang="ja-JP" altLang="en-US" dirty="0" smtClean="0"/>
              <a:t>ファイル内に</a:t>
            </a:r>
            <a:r>
              <a:rPr lang="en-US" altLang="ja-JP" dirty="0" smtClean="0"/>
              <a:t>Jar</a:t>
            </a:r>
            <a:r>
              <a:rPr lang="ja-JP" altLang="en-US" dirty="0" smtClean="0"/>
              <a:t>ファイルを含むものはどれだけか</a:t>
            </a:r>
            <a:endParaRPr lang="en-US" altLang="ja-JP" dirty="0" smtClean="0"/>
          </a:p>
          <a:p>
            <a:r>
              <a:rPr kumimoji="1" lang="en-US" altLang="ja-JP" u="sng" dirty="0" smtClean="0"/>
              <a:t>Jar</a:t>
            </a:r>
            <a:r>
              <a:rPr kumimoji="1" lang="ja-JP" altLang="en-US" u="sng" dirty="0" smtClean="0"/>
              <a:t>ファイル内部での</a:t>
            </a:r>
            <a:r>
              <a:rPr kumimoji="1" lang="en-US" altLang="ja-JP" u="sng" dirty="0" smtClean="0"/>
              <a:t>Jar</a:t>
            </a:r>
            <a:r>
              <a:rPr kumimoji="1" lang="ja-JP" altLang="en-US" u="sng" dirty="0" smtClean="0"/>
              <a:t>ファイルの重複</a:t>
            </a:r>
            <a:r>
              <a:rPr kumimoji="1" lang="en-US" altLang="ja-JP" u="sng" dirty="0" smtClean="0"/>
              <a:t/>
            </a:r>
            <a:br>
              <a:rPr kumimoji="1" lang="en-US" altLang="ja-JP" u="sng" dirty="0" smtClean="0"/>
            </a:br>
            <a:r>
              <a:rPr kumimoji="1" lang="ja-JP" altLang="en-US" dirty="0" smtClean="0"/>
              <a:t>は実在するか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28</a:t>
            </a:fld>
            <a:endParaRPr kumimoji="1" lang="ja-JP" altLang="en-US"/>
          </a:p>
        </p:txBody>
      </p:sp>
      <p:pic>
        <p:nvPicPr>
          <p:cNvPr id="5" name="図 4"/>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3247459" y="4080636"/>
            <a:ext cx="853903" cy="853903"/>
          </a:xfrm>
          <a:prstGeom prst="rect">
            <a:avLst/>
          </a:prstGeom>
        </p:spPr>
      </p:pic>
      <p:pic>
        <p:nvPicPr>
          <p:cNvPr id="6" name="図 5"/>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2595091" y="5038858"/>
            <a:ext cx="853903" cy="853903"/>
          </a:xfrm>
          <a:prstGeom prst="rect">
            <a:avLst/>
          </a:prstGeom>
        </p:spPr>
      </p:pic>
      <p:pic>
        <p:nvPicPr>
          <p:cNvPr id="8" name="図 7"/>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3674411" y="4719567"/>
            <a:ext cx="853903" cy="853903"/>
          </a:xfrm>
          <a:prstGeom prst="rect">
            <a:avLst/>
          </a:prstGeom>
        </p:spPr>
      </p:pic>
      <p:grpSp>
        <p:nvGrpSpPr>
          <p:cNvPr id="9" name="グループ化 8"/>
          <p:cNvGrpSpPr/>
          <p:nvPr/>
        </p:nvGrpSpPr>
        <p:grpSpPr>
          <a:xfrm>
            <a:off x="6258442" y="4364665"/>
            <a:ext cx="2223827" cy="2053842"/>
            <a:chOff x="79775" y="3186871"/>
            <a:chExt cx="3338496" cy="3083308"/>
          </a:xfrm>
        </p:grpSpPr>
        <p:pic>
          <p:nvPicPr>
            <p:cNvPr id="10" name="図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63" y="3186871"/>
              <a:ext cx="3083308" cy="3083308"/>
            </a:xfrm>
            <a:prstGeom prst="rect">
              <a:avLst/>
            </a:prstGeom>
          </p:spPr>
        </p:pic>
        <p:sp>
          <p:nvSpPr>
            <p:cNvPr id="11" name="テキスト ボックス 10"/>
            <p:cNvSpPr txBox="1"/>
            <p:nvPr/>
          </p:nvSpPr>
          <p:spPr>
            <a:xfrm>
              <a:off x="79775" y="4493419"/>
              <a:ext cx="2914741" cy="693070"/>
            </a:xfrm>
            <a:prstGeom prst="rect">
              <a:avLst/>
            </a:prstGeom>
            <a:scene3d>
              <a:camera prst="orthographicFront">
                <a:rot lat="1460595" lon="3112662" rev="740718"/>
              </a:camera>
              <a:lightRig rig="threePt" dir="t"/>
            </a:scene3d>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en-US" altLang="ja-JP" sz="2400" dirty="0" smtClean="0">
                  <a:latin typeface="Lucida Sans" panose="020B0602030504020204" pitchFamily="34" charset="0"/>
                </a:rPr>
                <a:t>Java archive</a:t>
              </a:r>
            </a:p>
          </p:txBody>
        </p:sp>
      </p:grpSp>
      <p:sp>
        <p:nvSpPr>
          <p:cNvPr id="12" name="右矢印 11"/>
          <p:cNvSpPr/>
          <p:nvPr/>
        </p:nvSpPr>
        <p:spPr>
          <a:xfrm rot="11700000">
            <a:off x="4570501" y="4536046"/>
            <a:ext cx="1440729" cy="795873"/>
          </a:xfrm>
          <a:prstGeom prst="rightArrow">
            <a:avLst>
              <a:gd name="adj1" fmla="val 3242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082057" y="5391586"/>
            <a:ext cx="1901483" cy="954107"/>
          </a:xfrm>
          <a:prstGeom prst="rect">
            <a:avLst/>
          </a:prstGeom>
          <a:noFill/>
        </p:spPr>
        <p:txBody>
          <a:bodyPr wrap="none" rtlCol="0">
            <a:spAutoFit/>
          </a:bodyPr>
          <a:lstStyle/>
          <a:p>
            <a:pPr algn="ctr"/>
            <a:r>
              <a:rPr lang="ja-JP" altLang="en-US" sz="2800" dirty="0"/>
              <a:t>内部の</a:t>
            </a:r>
            <a:endParaRPr lang="en-US" altLang="ja-JP" sz="2800" dirty="0"/>
          </a:p>
          <a:p>
            <a:pPr algn="ctr"/>
            <a:r>
              <a:rPr lang="en-US" altLang="ja-JP" sz="2800" dirty="0"/>
              <a:t>Jar</a:t>
            </a:r>
            <a:r>
              <a:rPr lang="ja-JP" altLang="en-US" sz="2800" dirty="0"/>
              <a:t>ファイル</a:t>
            </a:r>
          </a:p>
        </p:txBody>
      </p:sp>
      <p:pic>
        <p:nvPicPr>
          <p:cNvPr id="15" name="図 14"/>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1676499" y="4072582"/>
            <a:ext cx="853903" cy="853903"/>
          </a:xfrm>
          <a:prstGeom prst="rect">
            <a:avLst/>
          </a:prstGeom>
        </p:spPr>
      </p:pic>
      <p:sp>
        <p:nvSpPr>
          <p:cNvPr id="16" name="右矢印 15"/>
          <p:cNvSpPr/>
          <p:nvPr/>
        </p:nvSpPr>
        <p:spPr>
          <a:xfrm rot="10800000">
            <a:off x="2530401" y="4272438"/>
            <a:ext cx="628017" cy="494823"/>
          </a:xfrm>
          <a:prstGeom prst="rightArrow">
            <a:avLst>
              <a:gd name="adj1" fmla="val 3242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a:endCxn id="15" idx="0"/>
          </p:cNvCxnSpPr>
          <p:nvPr/>
        </p:nvCxnSpPr>
        <p:spPr>
          <a:xfrm flipH="1">
            <a:off x="2103451" y="3078051"/>
            <a:ext cx="2558703" cy="994531"/>
          </a:xfrm>
          <a:prstGeom prst="straightConnector1">
            <a:avLst/>
          </a:prstGeom>
          <a:ln>
            <a:tailEnd type="triangle" w="lg" len="lg"/>
          </a:ln>
        </p:spPr>
        <p:style>
          <a:lnRef idx="3">
            <a:schemeClr val="dk1"/>
          </a:lnRef>
          <a:fillRef idx="0">
            <a:schemeClr val="dk1"/>
          </a:fillRef>
          <a:effectRef idx="2">
            <a:schemeClr val="dk1"/>
          </a:effectRef>
          <a:fontRef idx="minor">
            <a:schemeClr val="tx1"/>
          </a:fontRef>
        </p:style>
      </p:cxnSp>
      <p:cxnSp>
        <p:nvCxnSpPr>
          <p:cNvPr id="20" name="直線矢印コネクタ 19"/>
          <p:cNvCxnSpPr/>
          <p:nvPr/>
        </p:nvCxnSpPr>
        <p:spPr>
          <a:xfrm flipH="1">
            <a:off x="4342605" y="3090930"/>
            <a:ext cx="332426" cy="1633889"/>
          </a:xfrm>
          <a:prstGeom prst="straightConnector1">
            <a:avLst/>
          </a:prstGeom>
          <a:ln>
            <a:tailEnd type="triangle" w="lg" len="lg"/>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0220191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定義</a:t>
            </a:r>
            <a:r>
              <a:rPr lang="en-US" altLang="ja-JP" dirty="0" smtClean="0"/>
              <a:t>: Top-level Jar file</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リポジトリから利用可能なライブラリとして</a:t>
            </a:r>
            <a:r>
              <a:rPr lang="en-US" altLang="ja-JP" dirty="0" smtClean="0"/>
              <a:t/>
            </a:r>
            <a:br>
              <a:rPr lang="en-US" altLang="ja-JP" dirty="0" smtClean="0"/>
            </a:br>
            <a:r>
              <a:rPr lang="ja-JP" altLang="en-US" dirty="0" smtClean="0"/>
              <a:t>含まれる</a:t>
            </a:r>
            <a:r>
              <a:rPr lang="en-US" altLang="ja-JP" dirty="0" smtClean="0"/>
              <a:t>Jar</a:t>
            </a:r>
            <a:r>
              <a:rPr lang="ja-JP" altLang="en-US" dirty="0" smtClean="0"/>
              <a:t>ファイル</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29</a:t>
            </a:fld>
            <a:endParaRPr kumimoji="1" lang="ja-JP" altLang="en-US"/>
          </a:p>
        </p:txBody>
      </p:sp>
      <p:sp>
        <p:nvSpPr>
          <p:cNvPr id="5" name="フローチャート: 磁気ディスク 4"/>
          <p:cNvSpPr/>
          <p:nvPr/>
        </p:nvSpPr>
        <p:spPr>
          <a:xfrm>
            <a:off x="1801668" y="2669598"/>
            <a:ext cx="5449454" cy="370378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154591" y="3766179"/>
            <a:ext cx="1292625" cy="1292625"/>
          </a:xfrm>
          <a:prstGeom prst="rect">
            <a:avLst/>
          </a:prstGeom>
        </p:spPr>
      </p:pic>
      <p:pic>
        <p:nvPicPr>
          <p:cNvPr id="11" name="図 10"/>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593355" y="3766179"/>
            <a:ext cx="1292625" cy="1292625"/>
          </a:xfrm>
          <a:prstGeom prst="rect">
            <a:avLst/>
          </a:prstGeom>
        </p:spPr>
      </p:pic>
      <p:pic>
        <p:nvPicPr>
          <p:cNvPr id="12" name="図 11"/>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032119" y="3766179"/>
            <a:ext cx="1292625" cy="1292625"/>
          </a:xfrm>
          <a:prstGeom prst="rect">
            <a:avLst/>
          </a:prstGeom>
        </p:spPr>
      </p:pic>
      <p:pic>
        <p:nvPicPr>
          <p:cNvPr id="13" name="図 12"/>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643467" y="4582188"/>
            <a:ext cx="1292625" cy="1292625"/>
          </a:xfrm>
          <a:prstGeom prst="rect">
            <a:avLst/>
          </a:prstGeom>
        </p:spPr>
      </p:pic>
      <p:pic>
        <p:nvPicPr>
          <p:cNvPr id="14" name="図 13"/>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204703" y="4862760"/>
            <a:ext cx="1292625" cy="1292625"/>
          </a:xfrm>
          <a:prstGeom prst="rect">
            <a:avLst/>
          </a:prstGeom>
        </p:spPr>
      </p:pic>
      <p:pic>
        <p:nvPicPr>
          <p:cNvPr id="15" name="図 14"/>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811486" y="4848149"/>
            <a:ext cx="1292625" cy="1292625"/>
          </a:xfrm>
          <a:prstGeom prst="rect">
            <a:avLst/>
          </a:prstGeom>
        </p:spPr>
      </p:pic>
      <p:pic>
        <p:nvPicPr>
          <p:cNvPr id="16" name="図 15"/>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645622" y="2586187"/>
            <a:ext cx="1292625" cy="1292625"/>
          </a:xfrm>
          <a:prstGeom prst="rect">
            <a:avLst/>
          </a:prstGeom>
        </p:spPr>
      </p:pic>
      <p:pic>
        <p:nvPicPr>
          <p:cNvPr id="17" name="図 16"/>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873139" y="2812153"/>
            <a:ext cx="1292625" cy="1292625"/>
          </a:xfrm>
          <a:prstGeom prst="rect">
            <a:avLst/>
          </a:prstGeom>
        </p:spPr>
      </p:pic>
      <p:sp>
        <p:nvSpPr>
          <p:cNvPr id="20" name="テキスト ボックス 19"/>
          <p:cNvSpPr txBox="1"/>
          <p:nvPr/>
        </p:nvSpPr>
        <p:spPr>
          <a:xfrm>
            <a:off x="3298640" y="4399626"/>
            <a:ext cx="2506054"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en-US" altLang="ja-JP" sz="2800" dirty="0" smtClean="0"/>
              <a:t>Top-level jar</a:t>
            </a:r>
            <a:endParaRPr kumimoji="1" lang="ja-JP" altLang="en-US" sz="2800" dirty="0"/>
          </a:p>
        </p:txBody>
      </p:sp>
    </p:spTree>
    <p:extLst>
      <p:ext uri="{BB962C8B-B14F-4D97-AF65-F5344CB8AC3E}">
        <p14:creationId xmlns:p14="http://schemas.microsoft.com/office/powerpoint/2010/main" val="2433370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プログラム群の管理</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ソフトウェアはすぐ陳腐化する</a:t>
            </a:r>
            <a:endParaRPr lang="en-US" altLang="ja-JP" dirty="0" smtClean="0"/>
          </a:p>
          <a:p>
            <a:r>
              <a:rPr lang="ja-JP" altLang="en-US" dirty="0" smtClean="0"/>
              <a:t>「価値のある」集合であるための整備</a:t>
            </a:r>
            <a:endParaRPr lang="en-US" altLang="ja-JP" dirty="0" smtClean="0"/>
          </a:p>
          <a:p>
            <a:pPr lvl="1"/>
            <a:r>
              <a:rPr lang="ja-JP" altLang="en-US" dirty="0" smtClean="0"/>
              <a:t>収録数を増やす</a:t>
            </a:r>
            <a:endParaRPr lang="en-US" altLang="ja-JP" dirty="0" smtClean="0"/>
          </a:p>
          <a:p>
            <a:pPr lvl="1"/>
            <a:r>
              <a:rPr lang="ja-JP" altLang="en-US" dirty="0" smtClean="0"/>
              <a:t>最新版を収録する</a:t>
            </a:r>
            <a:endParaRPr lang="en-US" altLang="ja-JP" dirty="0" smtClean="0"/>
          </a:p>
          <a:p>
            <a:pPr lvl="1"/>
            <a:r>
              <a:rPr lang="ja-JP" altLang="en-US" dirty="0"/>
              <a:t>互換性</a:t>
            </a:r>
            <a:r>
              <a:rPr lang="ja-JP" altLang="en-US" dirty="0" smtClean="0"/>
              <a:t>を保つ</a:t>
            </a:r>
            <a:r>
              <a:rPr lang="ja-JP" altLang="en-US" dirty="0"/>
              <a:t>・</a:t>
            </a:r>
            <a:r>
              <a:rPr lang="ja-JP" altLang="en-US" dirty="0" smtClean="0"/>
              <a:t>依存</a:t>
            </a:r>
            <a:r>
              <a:rPr lang="ja-JP" altLang="en-US" dirty="0"/>
              <a:t>関係</a:t>
            </a:r>
            <a:r>
              <a:rPr lang="ja-JP" altLang="en-US" dirty="0" smtClean="0"/>
              <a:t>を自動で解決する</a:t>
            </a:r>
            <a:endParaRPr lang="en-US" altLang="ja-JP" dirty="0"/>
          </a:p>
          <a:p>
            <a:r>
              <a:rPr lang="ja-JP" altLang="en-US" dirty="0" smtClean="0"/>
              <a:t>プログラム群の課題：</a:t>
            </a:r>
            <a:r>
              <a:rPr lang="en-US" altLang="ja-JP" dirty="0" smtClean="0"/>
              <a:t/>
            </a:r>
            <a:br>
              <a:rPr lang="en-US" altLang="ja-JP" dirty="0" smtClean="0"/>
            </a:br>
            <a:r>
              <a:rPr lang="ja-JP" altLang="en-US" dirty="0" smtClean="0"/>
              <a:t>品質を維持しつつ発展させられるか</a:t>
            </a:r>
            <a:endParaRPr lang="en-US" altLang="ja-JP" dirty="0" smtClean="0"/>
          </a:p>
        </p:txBody>
      </p:sp>
      <p:sp>
        <p:nvSpPr>
          <p:cNvPr id="4" name="角丸四角形 3"/>
          <p:cNvSpPr/>
          <p:nvPr/>
        </p:nvSpPr>
        <p:spPr>
          <a:xfrm>
            <a:off x="627682" y="4755720"/>
            <a:ext cx="6353175" cy="514350"/>
          </a:xfrm>
          <a:prstGeom prst="roundRect">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1C9A9487-41CD-4167-9354-C769EEF36E5F}" type="slidenum">
              <a:rPr kumimoji="1" lang="ja-JP" altLang="en-US" smtClean="0"/>
              <a:t>3</a:t>
            </a:fld>
            <a:endParaRPr kumimoji="1" lang="ja-JP" altLang="en-US"/>
          </a:p>
        </p:txBody>
      </p:sp>
    </p:spTree>
    <p:extLst>
      <p:ext uri="{BB962C8B-B14F-4D97-AF65-F5344CB8AC3E}">
        <p14:creationId xmlns:p14="http://schemas.microsoft.com/office/powerpoint/2010/main" val="9347784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角丸四角形 30"/>
          <p:cNvSpPr/>
          <p:nvPr/>
        </p:nvSpPr>
        <p:spPr>
          <a:xfrm>
            <a:off x="3448930" y="2619375"/>
            <a:ext cx="3426683" cy="3833812"/>
          </a:xfrm>
          <a:prstGeom prst="roundRect">
            <a:avLst/>
          </a:prstGeom>
          <a:solidFill>
            <a:schemeClr val="bg2">
              <a:lumMod val="20000"/>
              <a:lumOff val="80000"/>
            </a:schemeClr>
          </a:solidFill>
          <a:ln>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定義</a:t>
            </a:r>
            <a:r>
              <a:rPr lang="en-US" altLang="ja-JP" dirty="0" smtClean="0"/>
              <a:t>: Inner Jar file</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Top-level Jar</a:t>
            </a:r>
            <a:r>
              <a:rPr lang="ja-JP" altLang="en-US" dirty="0" smtClean="0"/>
              <a:t> </a:t>
            </a:r>
            <a:r>
              <a:rPr lang="en-US" altLang="ja-JP" dirty="0" smtClean="0"/>
              <a:t>file </a:t>
            </a:r>
            <a:r>
              <a:rPr lang="ja-JP" altLang="en-US" dirty="0" smtClean="0"/>
              <a:t>内部の</a:t>
            </a:r>
            <a:r>
              <a:rPr lang="en-US" altLang="ja-JP" dirty="0" smtClean="0"/>
              <a:t>Jar</a:t>
            </a:r>
            <a:r>
              <a:rPr lang="ja-JP" altLang="en-US" dirty="0" smtClean="0"/>
              <a:t>ファイル</a:t>
            </a:r>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30</a:t>
            </a:fld>
            <a:endParaRPr kumimoji="1" lang="ja-JP" altLang="en-US"/>
          </a:p>
        </p:txBody>
      </p:sp>
      <p:pic>
        <p:nvPicPr>
          <p:cNvPr id="10" name="図 9"/>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640203" y="3790421"/>
            <a:ext cx="1292625" cy="1292625"/>
          </a:xfrm>
          <a:prstGeom prst="rect">
            <a:avLst/>
          </a:prstGeom>
        </p:spPr>
      </p:pic>
      <p:pic>
        <p:nvPicPr>
          <p:cNvPr id="18" name="図 17"/>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3899757" y="2707096"/>
            <a:ext cx="853903" cy="853903"/>
          </a:xfrm>
          <a:prstGeom prst="rect">
            <a:avLst/>
          </a:prstGeom>
        </p:spPr>
      </p:pic>
      <p:pic>
        <p:nvPicPr>
          <p:cNvPr id="19" name="図 18"/>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3899757" y="4080959"/>
            <a:ext cx="853903" cy="853903"/>
          </a:xfrm>
          <a:prstGeom prst="rect">
            <a:avLst/>
          </a:prstGeom>
        </p:spPr>
      </p:pic>
      <p:pic>
        <p:nvPicPr>
          <p:cNvPr id="20" name="図 19"/>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5359889" y="2707096"/>
            <a:ext cx="853903" cy="853903"/>
          </a:xfrm>
          <a:prstGeom prst="rect">
            <a:avLst/>
          </a:prstGeom>
        </p:spPr>
      </p:pic>
      <p:pic>
        <p:nvPicPr>
          <p:cNvPr id="21" name="図 20"/>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3899757" y="5454822"/>
            <a:ext cx="853903" cy="853903"/>
          </a:xfrm>
          <a:prstGeom prst="rect">
            <a:avLst/>
          </a:prstGeom>
        </p:spPr>
      </p:pic>
      <p:sp>
        <p:nvSpPr>
          <p:cNvPr id="22" name="テキスト ボックス 21"/>
          <p:cNvSpPr txBox="1"/>
          <p:nvPr/>
        </p:nvSpPr>
        <p:spPr>
          <a:xfrm>
            <a:off x="1246338" y="4612466"/>
            <a:ext cx="1751766"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en-US" altLang="ja-JP" dirty="0" smtClean="0"/>
              <a:t>A.jar</a:t>
            </a:r>
            <a:br>
              <a:rPr kumimoji="1" lang="en-US" altLang="ja-JP" dirty="0" smtClean="0"/>
            </a:br>
            <a:r>
              <a:rPr kumimoji="1" lang="en-US" altLang="ja-JP" dirty="0" smtClean="0"/>
              <a:t>(Top-level Jar</a:t>
            </a:r>
            <a:r>
              <a:rPr lang="en-US" altLang="ja-JP" dirty="0"/>
              <a:t>)</a:t>
            </a:r>
            <a:endParaRPr kumimoji="1" lang="ja-JP" altLang="en-US" dirty="0"/>
          </a:p>
        </p:txBody>
      </p:sp>
      <p:cxnSp>
        <p:nvCxnSpPr>
          <p:cNvPr id="7" name="直線矢印コネクタ 6"/>
          <p:cNvCxnSpPr>
            <a:stCxn id="10" idx="3"/>
            <a:endCxn id="18" idx="1"/>
          </p:cNvCxnSpPr>
          <p:nvPr/>
        </p:nvCxnSpPr>
        <p:spPr>
          <a:xfrm flipV="1">
            <a:off x="2932828" y="3134048"/>
            <a:ext cx="966929" cy="1302686"/>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23" name="直線矢印コネクタ 22"/>
          <p:cNvCxnSpPr>
            <a:stCxn id="10" idx="3"/>
            <a:endCxn id="19" idx="1"/>
          </p:cNvCxnSpPr>
          <p:nvPr/>
        </p:nvCxnSpPr>
        <p:spPr>
          <a:xfrm>
            <a:off x="2932828" y="4436734"/>
            <a:ext cx="966929" cy="71177"/>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24" name="直線矢印コネクタ 23"/>
          <p:cNvCxnSpPr>
            <a:stCxn id="10" idx="3"/>
            <a:endCxn id="21" idx="1"/>
          </p:cNvCxnSpPr>
          <p:nvPr/>
        </p:nvCxnSpPr>
        <p:spPr>
          <a:xfrm>
            <a:off x="2932828" y="4436734"/>
            <a:ext cx="966929" cy="144504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28" name="直線矢印コネクタ 27"/>
          <p:cNvCxnSpPr>
            <a:stCxn id="18" idx="3"/>
            <a:endCxn id="20" idx="1"/>
          </p:cNvCxnSpPr>
          <p:nvPr/>
        </p:nvCxnSpPr>
        <p:spPr>
          <a:xfrm>
            <a:off x="4753660" y="3134048"/>
            <a:ext cx="606229" cy="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sp>
        <p:nvSpPr>
          <p:cNvPr id="32" name="テキスト ボックス 31"/>
          <p:cNvSpPr txBox="1"/>
          <p:nvPr/>
        </p:nvSpPr>
        <p:spPr>
          <a:xfrm>
            <a:off x="5502833" y="5310360"/>
            <a:ext cx="2210980" cy="830997"/>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en-US" altLang="ja-JP" sz="2400" dirty="0" smtClean="0"/>
              <a:t>A.jar</a:t>
            </a:r>
            <a:r>
              <a:rPr kumimoji="1" lang="ja-JP" altLang="en-US" sz="2400" dirty="0" smtClean="0"/>
              <a:t>の</a:t>
            </a:r>
            <a:r>
              <a:rPr kumimoji="1" lang="en-US" altLang="ja-JP" sz="2400" dirty="0" smtClean="0"/>
              <a:t/>
            </a:r>
            <a:br>
              <a:rPr kumimoji="1" lang="en-US" altLang="ja-JP" sz="2400" dirty="0" smtClean="0"/>
            </a:br>
            <a:r>
              <a:rPr kumimoji="1" lang="en-US" altLang="ja-JP" sz="2400" dirty="0" smtClean="0"/>
              <a:t>Inner </a:t>
            </a:r>
            <a:r>
              <a:rPr lang="en-US" altLang="ja-JP" sz="2400" dirty="0"/>
              <a:t>J</a:t>
            </a:r>
            <a:r>
              <a:rPr kumimoji="1" lang="en-US" altLang="ja-JP" sz="2400" dirty="0" smtClean="0"/>
              <a:t>ar files</a:t>
            </a:r>
            <a:endParaRPr kumimoji="1" lang="ja-JP" altLang="en-US" sz="2400" dirty="0"/>
          </a:p>
        </p:txBody>
      </p:sp>
    </p:spTree>
    <p:extLst>
      <p:ext uri="{BB962C8B-B14F-4D97-AF65-F5344CB8AC3E}">
        <p14:creationId xmlns:p14="http://schemas.microsoft.com/office/powerpoint/2010/main" val="17650686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調査</a:t>
            </a:r>
            <a:r>
              <a:rPr lang="ja-JP" altLang="en-US" dirty="0"/>
              <a:t>項目</a:t>
            </a:r>
            <a:endParaRPr lang="en-US" altLang="ja-JP" dirty="0"/>
          </a:p>
          <a:p>
            <a:pPr lvl="1"/>
            <a:r>
              <a:rPr lang="en-US" altLang="ja-JP" dirty="0" smtClean="0"/>
              <a:t>Inner Jar file </a:t>
            </a:r>
            <a:r>
              <a:rPr lang="ja-JP" altLang="en-US" dirty="0" smtClean="0"/>
              <a:t>を持つ </a:t>
            </a:r>
            <a:r>
              <a:rPr lang="en-US" altLang="ja-JP" dirty="0" smtClean="0"/>
              <a:t>Top-level Jar file </a:t>
            </a:r>
            <a:r>
              <a:rPr lang="ja-JP" altLang="en-US" dirty="0" smtClean="0"/>
              <a:t>が</a:t>
            </a:r>
            <a:r>
              <a:rPr lang="en-US" altLang="ja-JP" dirty="0" smtClean="0"/>
              <a:t/>
            </a:r>
            <a:br>
              <a:rPr lang="en-US" altLang="ja-JP" dirty="0" smtClean="0"/>
            </a:br>
            <a:r>
              <a:rPr lang="ja-JP" altLang="en-US" dirty="0" smtClean="0"/>
              <a:t>どれだけ存在するかの調査</a:t>
            </a:r>
            <a:endParaRPr lang="ja-JP" altLang="en-US" dirty="0"/>
          </a:p>
          <a:p>
            <a:pPr lvl="1"/>
            <a:r>
              <a:rPr lang="ja-JP" altLang="en-US" dirty="0" smtClean="0"/>
              <a:t>ある </a:t>
            </a:r>
            <a:r>
              <a:rPr lang="en-US" altLang="ja-JP" dirty="0" smtClean="0"/>
              <a:t>Top-level </a:t>
            </a:r>
            <a:r>
              <a:rPr lang="en-US" altLang="ja-JP" dirty="0"/>
              <a:t>Jar </a:t>
            </a:r>
            <a:r>
              <a:rPr lang="en-US" altLang="ja-JP" dirty="0" smtClean="0"/>
              <a:t>file </a:t>
            </a:r>
            <a:r>
              <a:rPr lang="ja-JP" altLang="en-US" dirty="0" smtClean="0"/>
              <a:t>内での </a:t>
            </a:r>
            <a:r>
              <a:rPr lang="en-US" altLang="ja-JP" dirty="0" smtClean="0"/>
              <a:t>Inner </a:t>
            </a:r>
            <a:r>
              <a:rPr lang="en-US" altLang="ja-JP" dirty="0"/>
              <a:t>Jar </a:t>
            </a:r>
            <a:r>
              <a:rPr lang="en-US" altLang="ja-JP" dirty="0" smtClean="0"/>
              <a:t>file</a:t>
            </a:r>
            <a:r>
              <a:rPr lang="ja-JP" altLang="en-US" dirty="0" smtClean="0"/>
              <a:t> 同士の重複の有無</a:t>
            </a:r>
            <a:endParaRPr lang="en-US" altLang="ja-JP" dirty="0" smtClean="0"/>
          </a:p>
          <a:p>
            <a:r>
              <a:rPr lang="ja-JP" altLang="en-US" dirty="0" smtClean="0"/>
              <a:t>対象</a:t>
            </a:r>
            <a:endParaRPr lang="en-US" altLang="ja-JP" dirty="0" smtClean="0"/>
          </a:p>
          <a:p>
            <a:pPr lvl="1"/>
            <a:r>
              <a:rPr lang="en-US" altLang="ja-JP" dirty="0" smtClean="0"/>
              <a:t>Maven</a:t>
            </a:r>
            <a:r>
              <a:rPr lang="ja-JP" altLang="en-US" dirty="0" smtClean="0"/>
              <a:t>セントラルリポジトリ</a:t>
            </a:r>
            <a:endParaRPr lang="en-US" altLang="ja-JP" dirty="0" smtClean="0"/>
          </a:p>
          <a:p>
            <a:pPr lvl="2"/>
            <a:r>
              <a:rPr lang="en-US" altLang="ja-JP" dirty="0" smtClean="0"/>
              <a:t>Java</a:t>
            </a:r>
            <a:r>
              <a:rPr lang="ja-JP" altLang="en-US" dirty="0" smtClean="0"/>
              <a:t>向けプロジェクト管理ツール「</a:t>
            </a:r>
            <a:r>
              <a:rPr lang="en-US" altLang="ja-JP" dirty="0" smtClean="0"/>
              <a:t>Apache Maven</a:t>
            </a:r>
            <a:r>
              <a:rPr lang="ja-JP" altLang="en-US" dirty="0" smtClean="0"/>
              <a:t>」の</a:t>
            </a:r>
            <a:r>
              <a:rPr lang="en-US" altLang="ja-JP" dirty="0" smtClean="0"/>
              <a:t/>
            </a:r>
            <a:br>
              <a:rPr lang="en-US" altLang="ja-JP" dirty="0" smtClean="0"/>
            </a:br>
            <a:r>
              <a:rPr lang="ja-JP" altLang="en-US" dirty="0" smtClean="0"/>
              <a:t>デフォルトリポジトリ</a:t>
            </a:r>
            <a:endParaRPr lang="en-US" altLang="ja-JP" dirty="0" smtClean="0"/>
          </a:p>
          <a:p>
            <a:pPr lvl="2"/>
            <a:r>
              <a:rPr lang="ja-JP" altLang="en-US" dirty="0" smtClean="0"/>
              <a:t>多くの有名なライブラリを含んでいる</a:t>
            </a:r>
            <a:endParaRPr lang="en-US" altLang="ja-JP" dirty="0" smtClean="0"/>
          </a:p>
          <a:p>
            <a:pPr lvl="1"/>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31</a:t>
            </a:fld>
            <a:endParaRPr kumimoji="1" lang="ja-JP" altLang="en-US"/>
          </a:p>
        </p:txBody>
      </p:sp>
    </p:spTree>
    <p:extLst>
      <p:ext uri="{BB962C8B-B14F-4D97-AF65-F5344CB8AC3E}">
        <p14:creationId xmlns:p14="http://schemas.microsoft.com/office/powerpoint/2010/main" val="37839098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Inner Jar files</a:t>
            </a:r>
            <a:endParaRPr kumimoji="1" lang="ja-JP" altLang="en-US" dirty="0"/>
          </a:p>
        </p:txBody>
      </p:sp>
      <p:sp>
        <p:nvSpPr>
          <p:cNvPr id="8" name="コンテンツ プレースホルダー 7"/>
          <p:cNvSpPr>
            <a:spLocks noGrp="1"/>
          </p:cNvSpPr>
          <p:nvPr>
            <p:ph idx="1"/>
          </p:nvPr>
        </p:nvSpPr>
        <p:spPr/>
        <p:txBody>
          <a:bodyPr/>
          <a:lstStyle/>
          <a:p>
            <a:r>
              <a:rPr lang="en-US" altLang="ja-JP" dirty="0" smtClean="0"/>
              <a:t>Maven</a:t>
            </a:r>
            <a:r>
              <a:rPr lang="ja-JP" altLang="en-US" dirty="0" smtClean="0"/>
              <a:t>リポジトリに収録されている</a:t>
            </a:r>
            <a:r>
              <a:rPr lang="en-US" altLang="ja-JP" dirty="0" smtClean="0"/>
              <a:t>Top-level Jar</a:t>
            </a:r>
            <a:r>
              <a:rPr lang="ja-JP" altLang="en-US" dirty="0" smtClean="0"/>
              <a:t>ファイルは </a:t>
            </a:r>
            <a:r>
              <a:rPr lang="en-US" altLang="ja-JP" dirty="0" smtClean="0"/>
              <a:t>599,498 (2013</a:t>
            </a:r>
            <a:r>
              <a:rPr lang="ja-JP" altLang="en-US" dirty="0" smtClean="0"/>
              <a:t>年</a:t>
            </a:r>
            <a:r>
              <a:rPr lang="en-US" altLang="ja-JP" dirty="0" smtClean="0"/>
              <a:t>11</a:t>
            </a:r>
            <a:r>
              <a:rPr lang="ja-JP" altLang="en-US" dirty="0" smtClean="0"/>
              <a:t>月時点</a:t>
            </a:r>
            <a:r>
              <a:rPr lang="en-US" altLang="ja-JP" dirty="0" smtClean="0"/>
              <a:t>)</a:t>
            </a:r>
          </a:p>
          <a:p>
            <a:r>
              <a:rPr lang="ja-JP" altLang="en-US" dirty="0" smtClean="0"/>
              <a:t>う</a:t>
            </a:r>
            <a:r>
              <a:rPr lang="ja-JP" altLang="en-US" dirty="0"/>
              <a:t>ち</a:t>
            </a:r>
            <a:r>
              <a:rPr lang="en-US" altLang="ja-JP" dirty="0" smtClean="0"/>
              <a:t>4,747 </a:t>
            </a:r>
            <a:r>
              <a:rPr lang="ja-JP" altLang="en-US" dirty="0" smtClean="0"/>
              <a:t>は内部に</a:t>
            </a:r>
            <a:r>
              <a:rPr lang="en-US" altLang="ja-JP" dirty="0" smtClean="0"/>
              <a:t>Jar</a:t>
            </a:r>
            <a:r>
              <a:rPr lang="ja-JP" altLang="en-US" dirty="0" smtClean="0"/>
              <a:t>ファイルを含んでいた</a:t>
            </a:r>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32</a:t>
            </a:fld>
            <a:endParaRPr kumimoji="1" lang="ja-JP" altLang="en-US"/>
          </a:p>
        </p:txBody>
      </p:sp>
      <p:graphicFrame>
        <p:nvGraphicFramePr>
          <p:cNvPr id="3" name="表 2"/>
          <p:cNvGraphicFramePr>
            <a:graphicFrameLocks noGrp="1"/>
          </p:cNvGraphicFramePr>
          <p:nvPr>
            <p:extLst>
              <p:ext uri="{D42A27DB-BD31-4B8C-83A1-F6EECF244321}">
                <p14:modId xmlns:p14="http://schemas.microsoft.com/office/powerpoint/2010/main" val="3820416384"/>
              </p:ext>
            </p:extLst>
          </p:nvPr>
        </p:nvGraphicFramePr>
        <p:xfrm>
          <a:off x="651804" y="3345613"/>
          <a:ext cx="4293681" cy="2286000"/>
        </p:xfrm>
        <a:graphic>
          <a:graphicData uri="http://schemas.openxmlformats.org/drawingml/2006/table">
            <a:tbl>
              <a:tblPr firstRow="1" bandRow="1">
                <a:tableStyleId>{93296810-A885-4BE3-A3E7-6D5BEEA58F35}</a:tableStyleId>
              </a:tblPr>
              <a:tblGrid>
                <a:gridCol w="1597292"/>
                <a:gridCol w="2696389"/>
              </a:tblGrid>
              <a:tr h="370840">
                <a:tc>
                  <a:txBody>
                    <a:bodyPr/>
                    <a:lstStyle/>
                    <a:p>
                      <a:endParaRPr kumimoji="1" lang="ja-JP" altLang="en-US" sz="2400" dirty="0"/>
                    </a:p>
                  </a:txBody>
                  <a:tcPr/>
                </a:tc>
                <a:tc>
                  <a:txBody>
                    <a:bodyPr/>
                    <a:lstStyle/>
                    <a:p>
                      <a:r>
                        <a:rPr kumimoji="1" lang="en-US" altLang="ja-JP" sz="2400" dirty="0" smtClean="0"/>
                        <a:t>Inner Jar file</a:t>
                      </a:r>
                      <a:r>
                        <a:rPr kumimoji="1" lang="ja-JP" altLang="en-US" sz="2400" dirty="0" smtClean="0"/>
                        <a:t>の数</a:t>
                      </a:r>
                      <a:endParaRPr kumimoji="1" lang="ja-JP" altLang="en-US" sz="2400" dirty="0"/>
                    </a:p>
                  </a:txBody>
                  <a:tcPr/>
                </a:tc>
              </a:tr>
              <a:tr h="370840">
                <a:tc>
                  <a:txBody>
                    <a:bodyPr/>
                    <a:lstStyle/>
                    <a:p>
                      <a:r>
                        <a:rPr kumimoji="1" lang="ja-JP" altLang="en-US" sz="2400" dirty="0" smtClean="0"/>
                        <a:t>最大値</a:t>
                      </a:r>
                      <a:endParaRPr kumimoji="1" lang="en-US" altLang="ja-JP" sz="2400" dirty="0" smtClean="0"/>
                    </a:p>
                  </a:txBody>
                  <a:tcPr/>
                </a:tc>
                <a:tc>
                  <a:txBody>
                    <a:bodyPr/>
                    <a:lstStyle/>
                    <a:p>
                      <a:pPr algn="r"/>
                      <a:r>
                        <a:rPr kumimoji="1" lang="en-US" altLang="ja-JP" sz="2400" dirty="0" smtClean="0"/>
                        <a:t>282</a:t>
                      </a:r>
                      <a:endParaRPr kumimoji="1" lang="ja-JP" altLang="en-US" sz="2400" dirty="0"/>
                    </a:p>
                  </a:txBody>
                  <a:tcPr/>
                </a:tc>
              </a:tr>
              <a:tr h="393505">
                <a:tc>
                  <a:txBody>
                    <a:bodyPr/>
                    <a:lstStyle/>
                    <a:p>
                      <a:r>
                        <a:rPr kumimoji="1" lang="ja-JP" altLang="en-US" sz="2400" dirty="0" smtClean="0"/>
                        <a:t>平均値</a:t>
                      </a:r>
                      <a:endParaRPr kumimoji="1" lang="ja-JP" altLang="en-US" sz="2400" dirty="0"/>
                    </a:p>
                  </a:txBody>
                  <a:tcPr/>
                </a:tc>
                <a:tc>
                  <a:txBody>
                    <a:bodyPr/>
                    <a:lstStyle/>
                    <a:p>
                      <a:pPr algn="r"/>
                      <a:r>
                        <a:rPr kumimoji="1" lang="en-US" altLang="ja-JP" sz="2400" dirty="0" smtClean="0"/>
                        <a:t>13.1</a:t>
                      </a:r>
                      <a:endParaRPr kumimoji="1" lang="ja-JP" altLang="en-US" sz="2400" dirty="0"/>
                    </a:p>
                  </a:txBody>
                  <a:tcPr/>
                </a:tc>
              </a:tr>
              <a:tr h="370840">
                <a:tc>
                  <a:txBody>
                    <a:bodyPr/>
                    <a:lstStyle/>
                    <a:p>
                      <a:r>
                        <a:rPr kumimoji="1" lang="ja-JP" altLang="en-US" sz="2400" dirty="0" smtClean="0"/>
                        <a:t>中央値</a:t>
                      </a:r>
                      <a:endParaRPr kumimoji="1" lang="en-US" altLang="ja-JP" sz="2400" dirty="0" smtClean="0"/>
                    </a:p>
                  </a:txBody>
                  <a:tcPr/>
                </a:tc>
                <a:tc>
                  <a:txBody>
                    <a:bodyPr/>
                    <a:lstStyle/>
                    <a:p>
                      <a:pPr algn="r"/>
                      <a:r>
                        <a:rPr kumimoji="1" lang="en-US" altLang="ja-JP" sz="2400" dirty="0" smtClean="0"/>
                        <a:t>2</a:t>
                      </a:r>
                      <a:endParaRPr kumimoji="1" lang="ja-JP" altLang="en-US" sz="2400" dirty="0"/>
                    </a:p>
                  </a:txBody>
                  <a:tcPr/>
                </a:tc>
              </a:tr>
              <a:tr h="370840">
                <a:tc>
                  <a:txBody>
                    <a:bodyPr/>
                    <a:lstStyle/>
                    <a:p>
                      <a:r>
                        <a:rPr kumimoji="1" lang="ja-JP" altLang="en-US" sz="2400" dirty="0" smtClean="0"/>
                        <a:t>最低値</a:t>
                      </a:r>
                      <a:endParaRPr kumimoji="1" lang="en-US" altLang="ja-JP" sz="2400" dirty="0" smtClean="0"/>
                    </a:p>
                  </a:txBody>
                  <a:tcPr/>
                </a:tc>
                <a:tc>
                  <a:txBody>
                    <a:bodyPr/>
                    <a:lstStyle/>
                    <a:p>
                      <a:pPr algn="r"/>
                      <a:r>
                        <a:rPr kumimoji="1" lang="en-US" altLang="ja-JP" sz="2400" dirty="0" smtClean="0"/>
                        <a:t>1</a:t>
                      </a:r>
                      <a:endParaRPr kumimoji="1" lang="ja-JP" altLang="en-US" sz="2400" dirty="0"/>
                    </a:p>
                  </a:txBody>
                  <a:tcPr/>
                </a:tc>
              </a:tr>
            </a:tbl>
          </a:graphicData>
        </a:graphic>
      </p:graphicFrame>
      <p:sp>
        <p:nvSpPr>
          <p:cNvPr id="9" name="正方形/長方形 8"/>
          <p:cNvSpPr/>
          <p:nvPr/>
        </p:nvSpPr>
        <p:spPr>
          <a:xfrm>
            <a:off x="651804" y="5755779"/>
            <a:ext cx="5046631" cy="461665"/>
          </a:xfrm>
          <a:prstGeom prst="rect">
            <a:avLst/>
          </a:prstGeom>
        </p:spPr>
        <p:txBody>
          <a:bodyPr wrap="square">
            <a:spAutoFit/>
          </a:bodyPr>
          <a:lstStyle/>
          <a:p>
            <a:pPr defTabSz="360000"/>
            <a:r>
              <a:rPr lang="en-US" altLang="ja-JP" sz="2400" dirty="0" smtClean="0"/>
              <a:t>(Inner Jar file</a:t>
            </a:r>
            <a:r>
              <a:rPr lang="ja-JP" altLang="en-US" sz="2400" dirty="0" smtClean="0"/>
              <a:t>が</a:t>
            </a:r>
            <a:r>
              <a:rPr lang="en-US" altLang="ja-JP" sz="2400" dirty="0" smtClean="0"/>
              <a:t>1</a:t>
            </a:r>
            <a:r>
              <a:rPr lang="ja-JP" altLang="en-US" sz="2400" dirty="0" err="1" smtClean="0"/>
              <a:t>つの</a:t>
            </a:r>
            <a:r>
              <a:rPr lang="ja-JP" altLang="en-US" sz="2400" dirty="0" smtClean="0"/>
              <a:t>ものは</a:t>
            </a:r>
            <a:r>
              <a:rPr lang="en-US" altLang="ja-JP" sz="2400" dirty="0" smtClean="0"/>
              <a:t> 1,833)</a:t>
            </a:r>
            <a:endParaRPr lang="en-US" altLang="ja-JP" sz="2400" dirty="0"/>
          </a:p>
        </p:txBody>
      </p:sp>
      <p:sp>
        <p:nvSpPr>
          <p:cNvPr id="5" name="右中かっこ 4"/>
          <p:cNvSpPr/>
          <p:nvPr/>
        </p:nvSpPr>
        <p:spPr>
          <a:xfrm>
            <a:off x="4945485" y="4253948"/>
            <a:ext cx="236115" cy="940904"/>
          </a:xfrm>
          <a:prstGeom prst="righ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kumimoji="1" lang="ja-JP" altLang="en-US"/>
          </a:p>
        </p:txBody>
      </p:sp>
      <p:sp>
        <p:nvSpPr>
          <p:cNvPr id="6" name="正方形/長方形 5"/>
          <p:cNvSpPr/>
          <p:nvPr/>
        </p:nvSpPr>
        <p:spPr>
          <a:xfrm>
            <a:off x="5229320" y="4347226"/>
            <a:ext cx="3785011" cy="707886"/>
          </a:xfrm>
          <a:prstGeom prst="rect">
            <a:avLst/>
          </a:prstGeom>
        </p:spPr>
        <p:txBody>
          <a:bodyPr wrap="none">
            <a:spAutoFit/>
          </a:bodyPr>
          <a:lstStyle/>
          <a:p>
            <a:r>
              <a:rPr lang="en-US" altLang="ja-JP" sz="2000" dirty="0" smtClean="0"/>
              <a:t>Inner Jar file </a:t>
            </a:r>
            <a:r>
              <a:rPr lang="ja-JP" altLang="en-US" sz="2000" dirty="0" smtClean="0"/>
              <a:t>を持つ</a:t>
            </a:r>
            <a:r>
              <a:rPr lang="en-US" altLang="ja-JP" sz="2000" dirty="0" smtClean="0"/>
              <a:t/>
            </a:r>
            <a:br>
              <a:rPr lang="en-US" altLang="ja-JP" sz="2000" dirty="0" smtClean="0"/>
            </a:br>
            <a:r>
              <a:rPr lang="en-US" altLang="ja-JP" sz="2000" dirty="0" smtClean="0"/>
              <a:t>4,747 </a:t>
            </a:r>
            <a:r>
              <a:rPr lang="ja-JP" altLang="en-US" sz="2000" dirty="0" smtClean="0"/>
              <a:t>個の中での平均値・中央値</a:t>
            </a:r>
            <a:endParaRPr lang="ja-JP" altLang="en-US" sz="2000" dirty="0"/>
          </a:p>
        </p:txBody>
      </p:sp>
    </p:spTree>
    <p:extLst>
      <p:ext uri="{BB962C8B-B14F-4D97-AF65-F5344CB8AC3E}">
        <p14:creationId xmlns:p14="http://schemas.microsoft.com/office/powerpoint/2010/main" val="6085653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Jar</a:t>
            </a:r>
            <a:r>
              <a:rPr lang="ja-JP" altLang="en-US" dirty="0" smtClean="0"/>
              <a:t>ファイルの再利用</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ファイルのハッシュ値で識別した結果、</a:t>
            </a:r>
            <a:r>
              <a:rPr lang="en-US" altLang="ja-JP" dirty="0" smtClean="0"/>
              <a:t>Inner Jar file</a:t>
            </a:r>
            <a:r>
              <a:rPr lang="ja-JP" altLang="en-US" dirty="0" smtClean="0"/>
              <a:t>は</a:t>
            </a:r>
            <a:r>
              <a:rPr lang="en-US" altLang="ja-JP" dirty="0" smtClean="0"/>
              <a:t>118,361</a:t>
            </a:r>
            <a:r>
              <a:rPr lang="ja-JP" altLang="en-US" dirty="0" smtClean="0"/>
              <a:t>種類</a:t>
            </a:r>
            <a:endParaRPr lang="en-US" altLang="ja-JP" dirty="0"/>
          </a:p>
          <a:p>
            <a:r>
              <a:rPr lang="ja-JP" altLang="en-US" dirty="0" smtClean="0"/>
              <a:t>うち </a:t>
            </a:r>
            <a:r>
              <a:rPr lang="en-US" altLang="ja-JP" dirty="0" smtClean="0"/>
              <a:t>89,054 </a:t>
            </a:r>
            <a:r>
              <a:rPr lang="ja-JP" altLang="en-US" dirty="0" smtClean="0"/>
              <a:t>種類は</a:t>
            </a:r>
            <a:r>
              <a:rPr lang="en-US" altLang="ja-JP" dirty="0" smtClean="0"/>
              <a:t>Maven</a:t>
            </a:r>
            <a:r>
              <a:rPr lang="ja-JP" altLang="en-US" dirty="0" smtClean="0"/>
              <a:t>リポジトリ内に同じものが含まれていた</a:t>
            </a:r>
            <a:endParaRPr lang="en-US" altLang="ja-JP" dirty="0" smtClean="0"/>
          </a:p>
          <a:p>
            <a:pPr lvl="1"/>
            <a:r>
              <a:rPr lang="en-US" altLang="ja-JP" dirty="0" smtClean="0"/>
              <a:t>Maven</a:t>
            </a:r>
            <a:r>
              <a:rPr lang="ja-JP" altLang="en-US" dirty="0"/>
              <a:t>内</a:t>
            </a:r>
            <a:r>
              <a:rPr lang="ja-JP" altLang="en-US" dirty="0" smtClean="0"/>
              <a:t>の</a:t>
            </a:r>
            <a:r>
              <a:rPr lang="ja-JP" altLang="en-US" dirty="0"/>
              <a:t>ライブラリ</a:t>
            </a:r>
            <a:r>
              <a:rPr lang="ja-JP" altLang="en-US" dirty="0" smtClean="0"/>
              <a:t>をいくつか集めるだけで、</a:t>
            </a:r>
            <a:r>
              <a:rPr lang="en-US" altLang="ja-JP" dirty="0" smtClean="0"/>
              <a:t/>
            </a:r>
            <a:br>
              <a:rPr lang="en-US" altLang="ja-JP" dirty="0" smtClean="0"/>
            </a:br>
            <a:r>
              <a:rPr lang="ja-JP" altLang="en-US" dirty="0" smtClean="0"/>
              <a:t>新たなソフトウェア内にも重複が存在しうる</a:t>
            </a:r>
            <a:endParaRPr lang="en-US" altLang="ja-JP" dirty="0" smtClean="0"/>
          </a:p>
          <a:p>
            <a:pPr lvl="1"/>
            <a:r>
              <a:rPr lang="en-US" altLang="ja-JP" dirty="0" smtClean="0"/>
              <a:t>Maven</a:t>
            </a:r>
            <a:r>
              <a:rPr lang="ja-JP" altLang="en-US" dirty="0" smtClean="0"/>
              <a:t>の依存関係とすることで解消できるかも</a:t>
            </a:r>
            <a:r>
              <a:rPr lang="en-US" altLang="ja-JP" dirty="0" smtClean="0"/>
              <a:t/>
            </a:r>
            <a:br>
              <a:rPr lang="en-US" altLang="ja-JP" dirty="0" smtClean="0"/>
            </a:br>
            <a:r>
              <a:rPr lang="ja-JP" altLang="en-US" dirty="0" smtClean="0"/>
              <a:t>しれない</a:t>
            </a:r>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33</a:t>
            </a:fld>
            <a:endParaRPr kumimoji="1" lang="ja-JP" altLang="en-US"/>
          </a:p>
        </p:txBody>
      </p:sp>
    </p:spTree>
    <p:extLst>
      <p:ext uri="{BB962C8B-B14F-4D97-AF65-F5344CB8AC3E}">
        <p14:creationId xmlns:p14="http://schemas.microsoft.com/office/powerpoint/2010/main" val="22360055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a:t>
            </a:r>
            <a:r>
              <a:rPr kumimoji="1" lang="en-US" altLang="ja-JP" dirty="0" smtClean="0"/>
              <a:t>nner </a:t>
            </a:r>
            <a:r>
              <a:rPr lang="en-US" altLang="ja-JP" dirty="0"/>
              <a:t>J</a:t>
            </a:r>
            <a:r>
              <a:rPr kumimoji="1" lang="en-US" altLang="ja-JP" dirty="0" smtClean="0"/>
              <a:t>ar file </a:t>
            </a:r>
            <a:r>
              <a:rPr kumimoji="1" lang="ja-JP" altLang="en-US" dirty="0" smtClean="0"/>
              <a:t>の重複 </a:t>
            </a:r>
            <a:r>
              <a:rPr kumimoji="1" lang="en-US" altLang="ja-JP" dirty="0" smtClean="0"/>
              <a:t>(1/4)</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34</a:t>
            </a:fld>
            <a:endParaRPr kumimoji="1" lang="ja-JP" altLang="en-US"/>
          </a:p>
        </p:txBody>
      </p:sp>
      <p:pic>
        <p:nvPicPr>
          <p:cNvPr id="5" name="図 4"/>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6793980" y="3596486"/>
            <a:ext cx="1077913" cy="1077913"/>
          </a:xfrm>
          <a:prstGeom prst="rect">
            <a:avLst/>
          </a:prstGeom>
        </p:spPr>
      </p:pic>
      <p:pic>
        <p:nvPicPr>
          <p:cNvPr id="7" name="図 6"/>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5111210" y="3591426"/>
            <a:ext cx="1077913" cy="1077913"/>
          </a:xfrm>
          <a:prstGeom prst="rect">
            <a:avLst/>
          </a:prstGeom>
        </p:spPr>
      </p:pic>
      <p:pic>
        <p:nvPicPr>
          <p:cNvPr id="8" name="図 7"/>
          <p:cNvPicPr>
            <a:picLocks noChangeAspect="1"/>
          </p:cNvPicPr>
          <p:nvPr/>
        </p:nvPicPr>
        <p:blipFill>
          <a:blip r:embed="rId4">
            <a:duotone>
              <a:prstClr val="black"/>
              <a:schemeClr val="accent4">
                <a:tint val="45000"/>
                <a:satMod val="400000"/>
              </a:schemeClr>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tretch>
            <a:fillRect/>
          </a:stretch>
        </p:blipFill>
        <p:spPr>
          <a:xfrm>
            <a:off x="6720955" y="5225871"/>
            <a:ext cx="1077913" cy="1077913"/>
          </a:xfrm>
          <a:prstGeom prst="rect">
            <a:avLst/>
          </a:prstGeom>
        </p:spPr>
      </p:pic>
      <p:pic>
        <p:nvPicPr>
          <p:cNvPr id="9" name="図 8"/>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5111209" y="5225870"/>
            <a:ext cx="1077913" cy="1077913"/>
          </a:xfrm>
          <a:prstGeom prst="rect">
            <a:avLst/>
          </a:prstGeom>
        </p:spPr>
      </p:pic>
      <p:sp>
        <p:nvSpPr>
          <p:cNvPr id="3" name="正方形/長方形 2"/>
          <p:cNvSpPr/>
          <p:nvPr/>
        </p:nvSpPr>
        <p:spPr>
          <a:xfrm>
            <a:off x="193863" y="3722771"/>
            <a:ext cx="2071401" cy="400110"/>
          </a:xfrm>
          <a:prstGeom prst="rect">
            <a:avLst/>
          </a:prstGeom>
        </p:spPr>
        <p:style>
          <a:lnRef idx="2">
            <a:schemeClr val="accent5"/>
          </a:lnRef>
          <a:fillRef idx="1">
            <a:schemeClr val="lt1"/>
          </a:fillRef>
          <a:effectRef idx="0">
            <a:schemeClr val="accent5"/>
          </a:effectRef>
          <a:fontRef idx="minor">
            <a:schemeClr val="dk1"/>
          </a:fontRef>
        </p:style>
        <p:txBody>
          <a:bodyPr wrap="none">
            <a:spAutoFit/>
          </a:bodyPr>
          <a:lstStyle/>
          <a:p>
            <a:r>
              <a:rPr lang="ja-JP" altLang="en-US" sz="2000" b="1" u="sng" dirty="0" smtClean="0"/>
              <a:t>同一</a:t>
            </a:r>
            <a:r>
              <a:rPr lang="ja-JP" altLang="en-US" sz="2000" dirty="0" smtClean="0"/>
              <a:t>のバージョン</a:t>
            </a:r>
            <a:endParaRPr lang="ja-JP" altLang="en-US" sz="2000" dirty="0"/>
          </a:p>
        </p:txBody>
      </p:sp>
      <p:sp>
        <p:nvSpPr>
          <p:cNvPr id="12" name="正方形/長方形 11"/>
          <p:cNvSpPr/>
          <p:nvPr/>
        </p:nvSpPr>
        <p:spPr>
          <a:xfrm>
            <a:off x="193863" y="5286001"/>
            <a:ext cx="2010487" cy="400110"/>
          </a:xfrm>
          <a:prstGeom prst="rect">
            <a:avLst/>
          </a:prstGeom>
        </p:spPr>
        <p:style>
          <a:lnRef idx="2">
            <a:schemeClr val="accent5"/>
          </a:lnRef>
          <a:fillRef idx="1">
            <a:schemeClr val="lt1"/>
          </a:fillRef>
          <a:effectRef idx="0">
            <a:schemeClr val="accent5"/>
          </a:effectRef>
          <a:fontRef idx="minor">
            <a:schemeClr val="dk1"/>
          </a:fontRef>
        </p:style>
        <p:txBody>
          <a:bodyPr wrap="none">
            <a:spAutoFit/>
          </a:bodyPr>
          <a:lstStyle/>
          <a:p>
            <a:r>
              <a:rPr lang="ja-JP" altLang="en-US" sz="2000" b="1" u="sng" dirty="0" smtClean="0"/>
              <a:t>異なる</a:t>
            </a:r>
            <a:r>
              <a:rPr lang="ja-JP" altLang="en-US" sz="2000" dirty="0" smtClean="0"/>
              <a:t>バージョン</a:t>
            </a:r>
            <a:endParaRPr lang="ja-JP" altLang="en-US" sz="2000" dirty="0"/>
          </a:p>
        </p:txBody>
      </p:sp>
      <p:sp>
        <p:nvSpPr>
          <p:cNvPr id="13" name="テキスト ボックス 12"/>
          <p:cNvSpPr txBox="1"/>
          <p:nvPr/>
        </p:nvSpPr>
        <p:spPr>
          <a:xfrm>
            <a:off x="193863" y="4098789"/>
            <a:ext cx="3122971" cy="830997"/>
          </a:xfrm>
          <a:prstGeom prst="rect">
            <a:avLst/>
          </a:prstGeom>
          <a:noFill/>
        </p:spPr>
        <p:txBody>
          <a:bodyPr wrap="none" rtlCol="0">
            <a:spAutoFit/>
          </a:bodyPr>
          <a:lstStyle/>
          <a:p>
            <a:r>
              <a:rPr lang="ja-JP" altLang="en-US" sz="2400" dirty="0" smtClean="0"/>
              <a:t>ファイル名とファイルの</a:t>
            </a:r>
            <a:r>
              <a:rPr lang="en-US" altLang="ja-JP" sz="2400" dirty="0" smtClean="0"/>
              <a:t/>
            </a:r>
            <a:br>
              <a:rPr lang="en-US" altLang="ja-JP" sz="2400" dirty="0" smtClean="0"/>
            </a:br>
            <a:r>
              <a:rPr lang="ja-JP" altLang="en-US" sz="2400" dirty="0" smtClean="0"/>
              <a:t>ハッシュ値が一致</a:t>
            </a:r>
            <a:endParaRPr kumimoji="1" lang="ja-JP" altLang="en-US" sz="2400" dirty="0"/>
          </a:p>
        </p:txBody>
      </p:sp>
      <p:sp>
        <p:nvSpPr>
          <p:cNvPr id="14" name="テキスト ボックス 13"/>
          <p:cNvSpPr txBox="1"/>
          <p:nvPr/>
        </p:nvSpPr>
        <p:spPr>
          <a:xfrm>
            <a:off x="217755" y="5626827"/>
            <a:ext cx="4211409" cy="830997"/>
          </a:xfrm>
          <a:prstGeom prst="rect">
            <a:avLst/>
          </a:prstGeom>
          <a:noFill/>
        </p:spPr>
        <p:txBody>
          <a:bodyPr wrap="none" rtlCol="0">
            <a:spAutoFit/>
          </a:bodyPr>
          <a:lstStyle/>
          <a:p>
            <a:r>
              <a:rPr lang="ja-JP" altLang="en-US" sz="2400" dirty="0" smtClean="0"/>
              <a:t>バージョン番号を除いた部分の</a:t>
            </a:r>
            <a:r>
              <a:rPr lang="en-US" altLang="ja-JP" sz="2400" dirty="0" smtClean="0"/>
              <a:t/>
            </a:r>
            <a:br>
              <a:rPr lang="en-US" altLang="ja-JP" sz="2400" dirty="0" smtClean="0"/>
            </a:br>
            <a:r>
              <a:rPr lang="ja-JP" altLang="en-US" sz="2400" dirty="0" smtClean="0"/>
              <a:t>ファイル名が一致</a:t>
            </a:r>
            <a:endParaRPr kumimoji="1" lang="ja-JP" altLang="en-US" sz="2400" dirty="0"/>
          </a:p>
        </p:txBody>
      </p:sp>
      <p:sp>
        <p:nvSpPr>
          <p:cNvPr id="15" name="テキスト ボックス 14"/>
          <p:cNvSpPr txBox="1"/>
          <p:nvPr/>
        </p:nvSpPr>
        <p:spPr>
          <a:xfrm>
            <a:off x="6663522" y="4098789"/>
            <a:ext cx="1338828" cy="646331"/>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altLang="ja-JP" dirty="0"/>
              <a:t>llibA-1.0.jar</a:t>
            </a:r>
          </a:p>
          <a:p>
            <a:r>
              <a:rPr lang="en-US" altLang="ja-JP" dirty="0"/>
              <a:t>hash:3bf7</a:t>
            </a:r>
            <a:endParaRPr lang="ja-JP" altLang="en-US" dirty="0"/>
          </a:p>
        </p:txBody>
      </p:sp>
      <p:sp>
        <p:nvSpPr>
          <p:cNvPr id="16" name="テキスト ボックス 15"/>
          <p:cNvSpPr txBox="1"/>
          <p:nvPr/>
        </p:nvSpPr>
        <p:spPr>
          <a:xfrm>
            <a:off x="4980751" y="4120111"/>
            <a:ext cx="1338828" cy="646331"/>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altLang="ja-JP" dirty="0" smtClean="0"/>
              <a:t>llibA-1.0.jar</a:t>
            </a:r>
          </a:p>
          <a:p>
            <a:r>
              <a:rPr kumimoji="1" lang="en-US" altLang="ja-JP" dirty="0" smtClean="0"/>
              <a:t>hash:3bf7</a:t>
            </a:r>
            <a:endParaRPr kumimoji="1" lang="ja-JP" altLang="en-US" dirty="0"/>
          </a:p>
        </p:txBody>
      </p:sp>
      <p:sp>
        <p:nvSpPr>
          <p:cNvPr id="17" name="テキスト ボックス 16"/>
          <p:cNvSpPr txBox="1"/>
          <p:nvPr/>
        </p:nvSpPr>
        <p:spPr>
          <a:xfrm>
            <a:off x="4980751" y="5750946"/>
            <a:ext cx="1338828"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altLang="ja-JP" dirty="0" smtClean="0"/>
              <a:t>llibB-1.0.jar</a:t>
            </a:r>
            <a:endParaRPr kumimoji="1" lang="ja-JP" altLang="en-US" dirty="0"/>
          </a:p>
        </p:txBody>
      </p:sp>
      <p:sp>
        <p:nvSpPr>
          <p:cNvPr id="18" name="テキスト ボックス 17"/>
          <p:cNvSpPr txBox="1"/>
          <p:nvPr/>
        </p:nvSpPr>
        <p:spPr>
          <a:xfrm>
            <a:off x="6663522" y="5750946"/>
            <a:ext cx="1338828"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lang="en-US" altLang="ja-JP" dirty="0" smtClean="0"/>
              <a:t>llibB-1.2.jar</a:t>
            </a:r>
            <a:endParaRPr kumimoji="1" lang="ja-JP" altLang="en-US" dirty="0"/>
          </a:p>
        </p:txBody>
      </p:sp>
      <p:graphicFrame>
        <p:nvGraphicFramePr>
          <p:cNvPr id="19" name="コンテンツ プレースホルダー 5"/>
          <p:cNvGraphicFramePr>
            <a:graphicFrameLocks noGrp="1"/>
          </p:cNvGraphicFramePr>
          <p:nvPr>
            <p:ph idx="1"/>
            <p:extLst>
              <p:ext uri="{D42A27DB-BD31-4B8C-83A1-F6EECF244321}">
                <p14:modId xmlns:p14="http://schemas.microsoft.com/office/powerpoint/2010/main" val="8975554"/>
              </p:ext>
            </p:extLst>
          </p:nvPr>
        </p:nvGraphicFramePr>
        <p:xfrm>
          <a:off x="139891" y="1484313"/>
          <a:ext cx="8873576" cy="1737360"/>
        </p:xfrm>
        <a:graphic>
          <a:graphicData uri="http://schemas.openxmlformats.org/drawingml/2006/table">
            <a:tbl>
              <a:tblPr firstRow="1" bandRow="1">
                <a:tableStyleId>{93296810-A885-4BE3-A3E7-6D5BEEA58F35}</a:tableStyleId>
              </a:tblPr>
              <a:tblGrid>
                <a:gridCol w="1775143"/>
                <a:gridCol w="1719716"/>
                <a:gridCol w="1081405"/>
                <a:gridCol w="1677788"/>
                <a:gridCol w="1059693"/>
                <a:gridCol w="1559831"/>
              </a:tblGrid>
              <a:tr h="185420">
                <a:tc rowSpan="2">
                  <a:txBody>
                    <a:bodyPr/>
                    <a:lstStyle/>
                    <a:p>
                      <a:pPr algn="ctr"/>
                      <a:endParaRPr kumimoji="1" lang="ja-JP" altLang="en-US" sz="2400" b="0" dirty="0"/>
                    </a:p>
                  </a:txBody>
                  <a:tcPr anchor="b"/>
                </a:tc>
                <a:tc rowSpan="2">
                  <a:txBody>
                    <a:bodyPr/>
                    <a:lstStyle/>
                    <a:p>
                      <a:pPr algn="ctr"/>
                      <a:r>
                        <a:rPr kumimoji="1" lang="en-US" altLang="ja-JP" sz="2400" dirty="0" smtClean="0"/>
                        <a:t> Inner Jar file </a:t>
                      </a:r>
                      <a:r>
                        <a:rPr kumimoji="1" lang="ja-JP" altLang="en-US" sz="2400" dirty="0" smtClean="0"/>
                        <a:t>あり</a:t>
                      </a:r>
                      <a:endParaRPr kumimoji="1" lang="ja-JP" altLang="en-US" sz="2400" dirty="0"/>
                    </a:p>
                  </a:txBody>
                  <a:tcPr anchor="ctr">
                    <a:lnR w="12700" cap="flat" cmpd="sng" algn="ctr">
                      <a:solidFill>
                        <a:schemeClr val="bg1"/>
                      </a:solidFill>
                      <a:prstDash val="solid"/>
                      <a:round/>
                      <a:headEnd type="none" w="med" len="med"/>
                      <a:tailEnd type="none" w="med" len="med"/>
                    </a:lnR>
                  </a:tcPr>
                </a:tc>
                <a:tc gridSpan="3">
                  <a:txBody>
                    <a:bodyPr/>
                    <a:lstStyle/>
                    <a:p>
                      <a:pPr algn="ctr"/>
                      <a:r>
                        <a:rPr kumimoji="1" lang="ja-JP" altLang="en-US" sz="2400" dirty="0" smtClean="0"/>
                        <a:t>重複あり</a:t>
                      </a:r>
                      <a:endParaRPr kumimoji="1" lang="ja-JP" altLang="en-US" sz="2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hMerge="1">
                  <a:txBody>
                    <a:bodyPr/>
                    <a:lstStyle/>
                    <a:p>
                      <a:pPr algn="ctr"/>
                      <a:endParaRPr kumimoji="1" lang="ja-JP" altLang="en-US" dirty="0"/>
                    </a:p>
                  </a:txBody>
                  <a:tcPr/>
                </a:tc>
                <a:tc hMerge="1">
                  <a:txBody>
                    <a:bodyPr/>
                    <a:lstStyle/>
                    <a:p>
                      <a:pPr algn="ctr"/>
                      <a:endParaRPr kumimoji="1" lang="ja-JP" altLang="en-US" dirty="0"/>
                    </a:p>
                  </a:txBody>
                  <a:tcPr/>
                </a:tc>
                <a:tc rowSpan="2">
                  <a:txBody>
                    <a:bodyPr/>
                    <a:lstStyle/>
                    <a:p>
                      <a:pPr algn="ctr"/>
                      <a:r>
                        <a:rPr kumimoji="1" lang="ja-JP" altLang="en-US" sz="2400" dirty="0" smtClean="0"/>
                        <a:t>重複合計</a:t>
                      </a:r>
                      <a:endParaRPr kumimoji="1" lang="ja-JP" altLang="en-US" sz="2400" dirty="0"/>
                    </a:p>
                  </a:txBody>
                  <a:tcPr anchor="b">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r>
              <a:tr h="18542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2400" b="1" dirty="0" smtClean="0">
                          <a:solidFill>
                            <a:schemeClr val="bg1"/>
                          </a:solidFill>
                        </a:rPr>
                        <a:t>同一</a:t>
                      </a:r>
                      <a:endParaRPr kumimoji="1" lang="ja-JP" altLang="en-US" sz="2400" b="1"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ja-JP" altLang="en-US" sz="2400" b="1" dirty="0" smtClean="0">
                          <a:solidFill>
                            <a:schemeClr val="bg1"/>
                          </a:solidFill>
                        </a:rPr>
                        <a:t>異なる</a:t>
                      </a:r>
                      <a:endParaRPr kumimoji="1" lang="ja-JP" altLang="en-US" sz="2400" b="1"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ja-JP" altLang="en-US" sz="2400" b="1" dirty="0" smtClean="0">
                          <a:solidFill>
                            <a:schemeClr val="bg1"/>
                          </a:solidFill>
                        </a:rPr>
                        <a:t>両方</a:t>
                      </a:r>
                      <a:endParaRPr kumimoji="1" lang="ja-JP" altLang="en-US" sz="2400" b="1" dirty="0">
                        <a:solidFill>
                          <a:schemeClr val="bg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vMerge="1">
                  <a:txBody>
                    <a:bodyPr/>
                    <a:lstStyle/>
                    <a:p>
                      <a:endParaRPr kumimoji="1" lang="ja-JP" altLang="en-US"/>
                    </a:p>
                  </a:txBody>
                  <a:tcPr/>
                </a:tc>
              </a:tr>
              <a:tr h="370840">
                <a:tc>
                  <a:txBody>
                    <a:bodyPr/>
                    <a:lstStyle/>
                    <a:p>
                      <a:r>
                        <a:rPr kumimoji="1" lang="en-US" altLang="ja-JP" sz="2400" dirty="0" smtClean="0"/>
                        <a:t>Top-level</a:t>
                      </a:r>
                      <a:br>
                        <a:rPr kumimoji="1" lang="en-US" altLang="ja-JP" sz="2400" dirty="0" smtClean="0"/>
                      </a:br>
                      <a:r>
                        <a:rPr kumimoji="1" lang="en-US" altLang="ja-JP" sz="2400" baseline="0" dirty="0" smtClean="0"/>
                        <a:t>Jar file</a:t>
                      </a:r>
                      <a:r>
                        <a:rPr kumimoji="1" lang="ja-JP" altLang="en-US" sz="2400" baseline="0" dirty="0" smtClean="0"/>
                        <a:t>の数</a:t>
                      </a:r>
                      <a:endParaRPr kumimoji="1" lang="ja-JP" altLang="en-US" sz="2400" dirty="0"/>
                    </a:p>
                  </a:txBody>
                  <a:tcPr/>
                </a:tc>
                <a:tc>
                  <a:txBody>
                    <a:bodyPr/>
                    <a:lstStyle/>
                    <a:p>
                      <a:pPr algn="r"/>
                      <a:r>
                        <a:rPr kumimoji="1" lang="en-US" altLang="ja-JP" sz="2400" dirty="0" smtClean="0"/>
                        <a:t>4,747</a:t>
                      </a:r>
                      <a:endParaRPr kumimoji="1" lang="ja-JP" altLang="en-US" sz="2400" dirty="0"/>
                    </a:p>
                  </a:txBody>
                  <a:tcPr/>
                </a:tc>
                <a:tc>
                  <a:txBody>
                    <a:bodyPr/>
                    <a:lstStyle/>
                    <a:p>
                      <a:pPr algn="r"/>
                      <a:r>
                        <a:rPr kumimoji="1" lang="en-US" altLang="ja-JP" sz="2400" dirty="0" smtClean="0"/>
                        <a:t>105</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394</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30</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469</a:t>
                      </a:r>
                      <a:endParaRPr kumimoji="1" lang="ja-JP" altLang="en-US" sz="2400" dirty="0"/>
                    </a:p>
                  </a:txBody>
                  <a:tcPr>
                    <a:lnT w="38100" cap="flat" cmpd="sng" algn="ctr">
                      <a:solidFill>
                        <a:schemeClr val="bg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24017970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Inner Jar file </a:t>
            </a:r>
            <a:r>
              <a:rPr lang="ja-JP" altLang="en-US" dirty="0"/>
              <a:t>の</a:t>
            </a:r>
            <a:r>
              <a:rPr lang="ja-JP" altLang="en-US" dirty="0" smtClean="0"/>
              <a:t>重複 </a:t>
            </a:r>
            <a:r>
              <a:rPr lang="en-US" altLang="ja-JP" dirty="0" smtClean="0"/>
              <a:t>(2/4)</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35</a:t>
            </a:fld>
            <a:endParaRPr kumimoji="1" lang="ja-JP" altLang="en-US"/>
          </a:p>
        </p:txBody>
      </p:sp>
      <p:sp>
        <p:nvSpPr>
          <p:cNvPr id="3" name="角丸四角形吹き出し 2"/>
          <p:cNvSpPr/>
          <p:nvPr/>
        </p:nvSpPr>
        <p:spPr>
          <a:xfrm>
            <a:off x="621792" y="3984942"/>
            <a:ext cx="4620768" cy="2468245"/>
          </a:xfrm>
          <a:prstGeom prst="wedgeRoundRectCallout">
            <a:avLst>
              <a:gd name="adj1" fmla="val 28044"/>
              <a:gd name="adj2" fmla="val -66916"/>
              <a:gd name="adj3" fmla="val 16667"/>
            </a:avLst>
          </a:prstGeom>
          <a:solidFill>
            <a:schemeClr val="accent3">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09077" y="4411894"/>
            <a:ext cx="1292625" cy="1292625"/>
          </a:xfrm>
          <a:prstGeom prst="rect">
            <a:avLst/>
          </a:prstGeom>
        </p:spPr>
      </p:pic>
      <p:pic>
        <p:nvPicPr>
          <p:cNvPr id="8" name="図 7"/>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903353" y="3984942"/>
            <a:ext cx="853903" cy="853903"/>
          </a:xfrm>
          <a:prstGeom prst="rect">
            <a:avLst/>
          </a:prstGeom>
        </p:spPr>
      </p:pic>
      <p:pic>
        <p:nvPicPr>
          <p:cNvPr id="9" name="図 8"/>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2903354" y="5581510"/>
            <a:ext cx="853903" cy="853903"/>
          </a:xfrm>
          <a:prstGeom prst="rect">
            <a:avLst/>
          </a:prstGeom>
        </p:spPr>
      </p:pic>
      <p:cxnSp>
        <p:nvCxnSpPr>
          <p:cNvPr id="10" name="直線矢印コネクタ 9"/>
          <p:cNvCxnSpPr>
            <a:stCxn id="7" idx="3"/>
            <a:endCxn id="8" idx="1"/>
          </p:cNvCxnSpPr>
          <p:nvPr/>
        </p:nvCxnSpPr>
        <p:spPr>
          <a:xfrm flipV="1">
            <a:off x="2001702" y="4411894"/>
            <a:ext cx="901651" cy="646313"/>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11" name="直線矢印コネクタ 10"/>
          <p:cNvCxnSpPr>
            <a:stCxn id="7" idx="3"/>
            <a:endCxn id="9" idx="1"/>
          </p:cNvCxnSpPr>
          <p:nvPr/>
        </p:nvCxnSpPr>
        <p:spPr>
          <a:xfrm>
            <a:off x="2001702" y="5058207"/>
            <a:ext cx="901652" cy="950255"/>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pic>
        <p:nvPicPr>
          <p:cNvPr id="12" name="図 11"/>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4283263" y="3984942"/>
            <a:ext cx="853903" cy="853903"/>
          </a:xfrm>
          <a:prstGeom prst="rect">
            <a:avLst/>
          </a:prstGeom>
        </p:spPr>
      </p:pic>
      <p:cxnSp>
        <p:nvCxnSpPr>
          <p:cNvPr id="13" name="直線矢印コネクタ 12"/>
          <p:cNvCxnSpPr>
            <a:stCxn id="8" idx="3"/>
            <a:endCxn id="12" idx="1"/>
          </p:cNvCxnSpPr>
          <p:nvPr/>
        </p:nvCxnSpPr>
        <p:spPr>
          <a:xfrm>
            <a:off x="3757256" y="4411894"/>
            <a:ext cx="526007" cy="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sp>
        <p:nvSpPr>
          <p:cNvPr id="15" name="円/楕円 14"/>
          <p:cNvSpPr/>
          <p:nvPr/>
        </p:nvSpPr>
        <p:spPr>
          <a:xfrm rot="18783370">
            <a:off x="2307647" y="4689402"/>
            <a:ext cx="3352800" cy="1059325"/>
          </a:xfrm>
          <a:prstGeom prst="ellipse">
            <a:avLst/>
          </a:prstGeom>
          <a:noFill/>
          <a:ln w="76200">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4871784" y="5230517"/>
            <a:ext cx="3803904"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2400" dirty="0" smtClean="0"/>
              <a:t>同じライブラリの同一の</a:t>
            </a:r>
            <a:r>
              <a:rPr lang="en-US" altLang="ja-JP" sz="2400" dirty="0" smtClean="0"/>
              <a:t/>
            </a:r>
            <a:br>
              <a:rPr lang="en-US" altLang="ja-JP" sz="2400" dirty="0" smtClean="0"/>
            </a:br>
            <a:r>
              <a:rPr lang="ja-JP" altLang="en-US" sz="2400" dirty="0" smtClean="0"/>
              <a:t>バージョンを重複して含む</a:t>
            </a:r>
            <a:endParaRPr kumimoji="1" lang="ja-JP" altLang="en-US" sz="2400" dirty="0"/>
          </a:p>
        </p:txBody>
      </p:sp>
      <p:sp>
        <p:nvSpPr>
          <p:cNvPr id="16" name="テキスト ボックス 15"/>
          <p:cNvSpPr txBox="1"/>
          <p:nvPr/>
        </p:nvSpPr>
        <p:spPr>
          <a:xfrm>
            <a:off x="4284781" y="4227227"/>
            <a:ext cx="768672" cy="400110"/>
          </a:xfrm>
          <a:prstGeom prst="rect">
            <a:avLst/>
          </a:prstGeom>
          <a:noFill/>
        </p:spPr>
        <p:txBody>
          <a:bodyPr wrap="none" rtlCol="0">
            <a:spAutoFit/>
          </a:bodyPr>
          <a:lstStyle/>
          <a:p>
            <a:r>
              <a:rPr kumimoji="1" lang="en-US" altLang="ja-JP" sz="2000" dirty="0" smtClean="0">
                <a:solidFill>
                  <a:schemeClr val="bg1"/>
                </a:solidFill>
              </a:rPr>
              <a:t>Ver.1</a:t>
            </a:r>
            <a:endParaRPr kumimoji="1" lang="ja-JP" altLang="en-US" sz="2000" dirty="0">
              <a:solidFill>
                <a:schemeClr val="bg1"/>
              </a:solidFill>
            </a:endParaRPr>
          </a:p>
        </p:txBody>
      </p:sp>
      <p:sp>
        <p:nvSpPr>
          <p:cNvPr id="17" name="テキスト ボックス 16"/>
          <p:cNvSpPr txBox="1"/>
          <p:nvPr/>
        </p:nvSpPr>
        <p:spPr>
          <a:xfrm>
            <a:off x="2903353" y="5784556"/>
            <a:ext cx="768672" cy="400110"/>
          </a:xfrm>
          <a:prstGeom prst="rect">
            <a:avLst/>
          </a:prstGeom>
          <a:noFill/>
        </p:spPr>
        <p:txBody>
          <a:bodyPr wrap="none" rtlCol="0">
            <a:spAutoFit/>
          </a:bodyPr>
          <a:lstStyle/>
          <a:p>
            <a:r>
              <a:rPr kumimoji="1" lang="en-US" altLang="ja-JP" sz="2000" dirty="0" smtClean="0">
                <a:solidFill>
                  <a:schemeClr val="bg1"/>
                </a:solidFill>
              </a:rPr>
              <a:t>Ver.1</a:t>
            </a:r>
            <a:endParaRPr kumimoji="1" lang="ja-JP" altLang="en-US" sz="2000" dirty="0">
              <a:solidFill>
                <a:schemeClr val="bg1"/>
              </a:solidFill>
            </a:endParaRPr>
          </a:p>
        </p:txBody>
      </p:sp>
      <p:graphicFrame>
        <p:nvGraphicFramePr>
          <p:cNvPr id="22" name="コンテンツ プレースホルダー 5"/>
          <p:cNvGraphicFramePr>
            <a:graphicFrameLocks noGrp="1"/>
          </p:cNvGraphicFramePr>
          <p:nvPr>
            <p:ph idx="1"/>
            <p:extLst>
              <p:ext uri="{D42A27DB-BD31-4B8C-83A1-F6EECF244321}">
                <p14:modId xmlns:p14="http://schemas.microsoft.com/office/powerpoint/2010/main" val="1757700252"/>
              </p:ext>
            </p:extLst>
          </p:nvPr>
        </p:nvGraphicFramePr>
        <p:xfrm>
          <a:off x="139891" y="1484313"/>
          <a:ext cx="8873576" cy="1737360"/>
        </p:xfrm>
        <a:graphic>
          <a:graphicData uri="http://schemas.openxmlformats.org/drawingml/2006/table">
            <a:tbl>
              <a:tblPr firstRow="1" bandRow="1">
                <a:tableStyleId>{93296810-A885-4BE3-A3E7-6D5BEEA58F35}</a:tableStyleId>
              </a:tblPr>
              <a:tblGrid>
                <a:gridCol w="1775143"/>
                <a:gridCol w="1719716"/>
                <a:gridCol w="1081405"/>
                <a:gridCol w="1677788"/>
                <a:gridCol w="1059693"/>
                <a:gridCol w="1559831"/>
              </a:tblGrid>
              <a:tr h="185420">
                <a:tc rowSpan="2">
                  <a:txBody>
                    <a:bodyPr/>
                    <a:lstStyle/>
                    <a:p>
                      <a:pPr algn="ctr"/>
                      <a:endParaRPr kumimoji="1" lang="ja-JP" altLang="en-US" sz="2400" b="0" dirty="0"/>
                    </a:p>
                  </a:txBody>
                  <a:tcPr anchor="b"/>
                </a:tc>
                <a:tc rowSpan="2">
                  <a:txBody>
                    <a:bodyPr/>
                    <a:lstStyle/>
                    <a:p>
                      <a:pPr algn="ctr"/>
                      <a:r>
                        <a:rPr kumimoji="1" lang="en-US" altLang="ja-JP" sz="2400" dirty="0" smtClean="0"/>
                        <a:t> Inner Jar file </a:t>
                      </a:r>
                      <a:r>
                        <a:rPr kumimoji="1" lang="ja-JP" altLang="en-US" sz="2400" dirty="0" smtClean="0"/>
                        <a:t>あり</a:t>
                      </a:r>
                      <a:endParaRPr kumimoji="1" lang="ja-JP" altLang="en-US" sz="2400" dirty="0"/>
                    </a:p>
                  </a:txBody>
                  <a:tcPr anchor="ctr">
                    <a:lnR w="12700" cap="flat" cmpd="sng" algn="ctr">
                      <a:solidFill>
                        <a:schemeClr val="bg1"/>
                      </a:solidFill>
                      <a:prstDash val="solid"/>
                      <a:round/>
                      <a:headEnd type="none" w="med" len="med"/>
                      <a:tailEnd type="none" w="med" len="med"/>
                    </a:lnR>
                  </a:tcPr>
                </a:tc>
                <a:tc gridSpan="3">
                  <a:txBody>
                    <a:bodyPr/>
                    <a:lstStyle/>
                    <a:p>
                      <a:pPr algn="ctr"/>
                      <a:r>
                        <a:rPr kumimoji="1" lang="ja-JP" altLang="en-US" sz="2400" dirty="0" smtClean="0"/>
                        <a:t>重複あり</a:t>
                      </a:r>
                      <a:endParaRPr kumimoji="1" lang="ja-JP" altLang="en-US" sz="2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hMerge="1">
                  <a:txBody>
                    <a:bodyPr/>
                    <a:lstStyle/>
                    <a:p>
                      <a:pPr algn="ctr"/>
                      <a:endParaRPr kumimoji="1" lang="ja-JP" altLang="en-US" dirty="0"/>
                    </a:p>
                  </a:txBody>
                  <a:tcPr/>
                </a:tc>
                <a:tc hMerge="1">
                  <a:txBody>
                    <a:bodyPr/>
                    <a:lstStyle/>
                    <a:p>
                      <a:pPr algn="ctr"/>
                      <a:endParaRPr kumimoji="1" lang="ja-JP" altLang="en-US" dirty="0"/>
                    </a:p>
                  </a:txBody>
                  <a:tcPr/>
                </a:tc>
                <a:tc rowSpan="2">
                  <a:txBody>
                    <a:bodyPr/>
                    <a:lstStyle/>
                    <a:p>
                      <a:pPr algn="ctr"/>
                      <a:r>
                        <a:rPr kumimoji="1" lang="ja-JP" altLang="en-US" sz="2400" dirty="0" smtClean="0"/>
                        <a:t>重複合計</a:t>
                      </a:r>
                      <a:endParaRPr kumimoji="1" lang="ja-JP" altLang="en-US" sz="2400" dirty="0"/>
                    </a:p>
                  </a:txBody>
                  <a:tcPr anchor="b">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r>
              <a:tr h="18542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2400" b="1" dirty="0" smtClean="0">
                          <a:solidFill>
                            <a:schemeClr val="bg1"/>
                          </a:solidFill>
                        </a:rPr>
                        <a:t>同一</a:t>
                      </a:r>
                      <a:endParaRPr kumimoji="1" lang="ja-JP" altLang="en-US" sz="2400" b="1"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4"/>
                    </a:solidFill>
                  </a:tcPr>
                </a:tc>
                <a:tc>
                  <a:txBody>
                    <a:bodyPr/>
                    <a:lstStyle/>
                    <a:p>
                      <a:pPr algn="ctr"/>
                      <a:r>
                        <a:rPr kumimoji="1" lang="ja-JP" altLang="en-US" sz="2400" b="1" dirty="0" smtClean="0">
                          <a:solidFill>
                            <a:schemeClr val="bg1"/>
                          </a:solidFill>
                        </a:rPr>
                        <a:t>異なる</a:t>
                      </a:r>
                      <a:endParaRPr kumimoji="1" lang="ja-JP" altLang="en-US" sz="2400" b="1"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ja-JP" altLang="en-US" sz="2400" b="1" dirty="0" smtClean="0">
                          <a:solidFill>
                            <a:schemeClr val="bg1"/>
                          </a:solidFill>
                        </a:rPr>
                        <a:t>両方</a:t>
                      </a:r>
                      <a:endParaRPr kumimoji="1" lang="ja-JP" altLang="en-US" sz="2400" b="1" dirty="0">
                        <a:solidFill>
                          <a:schemeClr val="bg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vMerge="1">
                  <a:txBody>
                    <a:bodyPr/>
                    <a:lstStyle/>
                    <a:p>
                      <a:endParaRPr kumimoji="1" lang="ja-JP" altLang="en-US"/>
                    </a:p>
                  </a:txBody>
                  <a:tcPr/>
                </a:tc>
              </a:tr>
              <a:tr h="370840">
                <a:tc>
                  <a:txBody>
                    <a:bodyPr/>
                    <a:lstStyle/>
                    <a:p>
                      <a:r>
                        <a:rPr kumimoji="1" lang="en-US" altLang="ja-JP" sz="2400" dirty="0" smtClean="0"/>
                        <a:t>Top-level</a:t>
                      </a:r>
                      <a:br>
                        <a:rPr kumimoji="1" lang="en-US" altLang="ja-JP" sz="2400" dirty="0" smtClean="0"/>
                      </a:br>
                      <a:r>
                        <a:rPr kumimoji="1" lang="en-US" altLang="ja-JP" sz="2400" baseline="0" dirty="0" smtClean="0"/>
                        <a:t>Jar file</a:t>
                      </a:r>
                      <a:r>
                        <a:rPr kumimoji="1" lang="ja-JP" altLang="en-US" sz="2400" baseline="0" dirty="0" smtClean="0"/>
                        <a:t>の数</a:t>
                      </a:r>
                      <a:endParaRPr kumimoji="1" lang="ja-JP" altLang="en-US" sz="2400" dirty="0"/>
                    </a:p>
                  </a:txBody>
                  <a:tcPr/>
                </a:tc>
                <a:tc>
                  <a:txBody>
                    <a:bodyPr/>
                    <a:lstStyle/>
                    <a:p>
                      <a:pPr algn="r"/>
                      <a:r>
                        <a:rPr kumimoji="1" lang="en-US" altLang="ja-JP" sz="2400" dirty="0" smtClean="0"/>
                        <a:t>4,747</a:t>
                      </a:r>
                      <a:endParaRPr kumimoji="1" lang="ja-JP" altLang="en-US" sz="2400" dirty="0"/>
                    </a:p>
                  </a:txBody>
                  <a:tcPr/>
                </a:tc>
                <a:tc>
                  <a:txBody>
                    <a:bodyPr/>
                    <a:lstStyle/>
                    <a:p>
                      <a:pPr algn="r"/>
                      <a:r>
                        <a:rPr kumimoji="1" lang="en-US" altLang="ja-JP" sz="2400" dirty="0" smtClean="0"/>
                        <a:t>105</a:t>
                      </a:r>
                      <a:endParaRPr kumimoji="1" lang="ja-JP" altLang="en-US" sz="2400" dirty="0"/>
                    </a:p>
                  </a:txBody>
                  <a:tcPr>
                    <a:lnT w="38100" cap="flat" cmpd="sng" algn="ctr">
                      <a:solidFill>
                        <a:schemeClr val="bg1"/>
                      </a:solidFill>
                      <a:prstDash val="solid"/>
                      <a:round/>
                      <a:headEnd type="none" w="med" len="med"/>
                      <a:tailEnd type="none" w="med" len="med"/>
                    </a:lnT>
                    <a:solidFill>
                      <a:schemeClr val="accent4">
                        <a:lumMod val="20000"/>
                        <a:lumOff val="80000"/>
                      </a:schemeClr>
                    </a:solidFill>
                  </a:tcPr>
                </a:tc>
                <a:tc>
                  <a:txBody>
                    <a:bodyPr/>
                    <a:lstStyle/>
                    <a:p>
                      <a:pPr algn="r"/>
                      <a:r>
                        <a:rPr kumimoji="1" lang="en-US" altLang="ja-JP" sz="2400" dirty="0" smtClean="0"/>
                        <a:t>394</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30</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469</a:t>
                      </a:r>
                      <a:endParaRPr kumimoji="1" lang="ja-JP" altLang="en-US" sz="2400" dirty="0"/>
                    </a:p>
                  </a:txBody>
                  <a:tcPr>
                    <a:lnT w="38100" cap="flat" cmpd="sng" algn="ctr">
                      <a:solidFill>
                        <a:schemeClr val="bg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20591096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Inner Jar file </a:t>
            </a:r>
            <a:r>
              <a:rPr lang="ja-JP" altLang="en-US" dirty="0"/>
              <a:t>の</a:t>
            </a:r>
            <a:r>
              <a:rPr lang="ja-JP" altLang="en-US" dirty="0" smtClean="0"/>
              <a:t>重複 </a:t>
            </a:r>
            <a:r>
              <a:rPr lang="en-US" altLang="ja-JP" dirty="0" smtClean="0"/>
              <a:t>(3/4)</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36</a:t>
            </a:fld>
            <a:endParaRPr kumimoji="1" lang="ja-JP" altLang="en-US"/>
          </a:p>
        </p:txBody>
      </p:sp>
      <p:sp>
        <p:nvSpPr>
          <p:cNvPr id="5" name="角丸四角形吹き出し 4"/>
          <p:cNvSpPr/>
          <p:nvPr/>
        </p:nvSpPr>
        <p:spPr>
          <a:xfrm>
            <a:off x="621792" y="3984942"/>
            <a:ext cx="4620768" cy="2468245"/>
          </a:xfrm>
          <a:prstGeom prst="wedgeRoundRectCallout">
            <a:avLst>
              <a:gd name="adj1" fmla="val 53902"/>
              <a:gd name="adj2" fmla="val -66916"/>
              <a:gd name="adj3" fmla="val 16667"/>
            </a:avLst>
          </a:prstGeom>
          <a:solidFill>
            <a:schemeClr val="accent3">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09077" y="4411894"/>
            <a:ext cx="1292625" cy="1292625"/>
          </a:xfrm>
          <a:prstGeom prst="rect">
            <a:avLst/>
          </a:prstGeom>
        </p:spPr>
      </p:pic>
      <p:pic>
        <p:nvPicPr>
          <p:cNvPr id="8" name="図 7"/>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903353" y="3984942"/>
            <a:ext cx="853903" cy="853903"/>
          </a:xfrm>
          <a:prstGeom prst="rect">
            <a:avLst/>
          </a:prstGeom>
        </p:spPr>
      </p:pic>
      <p:pic>
        <p:nvPicPr>
          <p:cNvPr id="9" name="図 8"/>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2903354" y="5581510"/>
            <a:ext cx="853903" cy="853903"/>
          </a:xfrm>
          <a:prstGeom prst="rect">
            <a:avLst/>
          </a:prstGeom>
        </p:spPr>
      </p:pic>
      <p:cxnSp>
        <p:nvCxnSpPr>
          <p:cNvPr id="10" name="直線矢印コネクタ 9"/>
          <p:cNvCxnSpPr>
            <a:stCxn id="7" idx="3"/>
            <a:endCxn id="8" idx="1"/>
          </p:cNvCxnSpPr>
          <p:nvPr/>
        </p:nvCxnSpPr>
        <p:spPr>
          <a:xfrm flipV="1">
            <a:off x="2001702" y="4411894"/>
            <a:ext cx="901651" cy="646313"/>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11" name="直線矢印コネクタ 10"/>
          <p:cNvCxnSpPr>
            <a:stCxn id="7" idx="3"/>
            <a:endCxn id="9" idx="1"/>
          </p:cNvCxnSpPr>
          <p:nvPr/>
        </p:nvCxnSpPr>
        <p:spPr>
          <a:xfrm>
            <a:off x="2001702" y="5058207"/>
            <a:ext cx="901652" cy="950255"/>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pic>
        <p:nvPicPr>
          <p:cNvPr id="12" name="図 11"/>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4283263" y="3984942"/>
            <a:ext cx="853903" cy="853903"/>
          </a:xfrm>
          <a:prstGeom prst="rect">
            <a:avLst/>
          </a:prstGeom>
        </p:spPr>
      </p:pic>
      <p:cxnSp>
        <p:nvCxnSpPr>
          <p:cNvPr id="13" name="直線矢印コネクタ 12"/>
          <p:cNvCxnSpPr>
            <a:stCxn id="8" idx="3"/>
            <a:endCxn id="12" idx="1"/>
          </p:cNvCxnSpPr>
          <p:nvPr/>
        </p:nvCxnSpPr>
        <p:spPr>
          <a:xfrm>
            <a:off x="3757256" y="4411894"/>
            <a:ext cx="526007" cy="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sp>
        <p:nvSpPr>
          <p:cNvPr id="14" name="円/楕円 13"/>
          <p:cNvSpPr/>
          <p:nvPr/>
        </p:nvSpPr>
        <p:spPr>
          <a:xfrm rot="18783370">
            <a:off x="2307647" y="4689402"/>
            <a:ext cx="3352800" cy="1059325"/>
          </a:xfrm>
          <a:prstGeom prst="ellipse">
            <a:avLst/>
          </a:prstGeom>
          <a:noFill/>
          <a:ln w="76200">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4283263" y="5128106"/>
            <a:ext cx="4767971"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2400" dirty="0" smtClean="0"/>
              <a:t>同じライブラリの異なるバージョンを重複して含む</a:t>
            </a:r>
            <a:endParaRPr kumimoji="1" lang="ja-JP" altLang="en-US" sz="2400" dirty="0"/>
          </a:p>
        </p:txBody>
      </p:sp>
      <p:sp>
        <p:nvSpPr>
          <p:cNvPr id="3" name="テキスト ボックス 2"/>
          <p:cNvSpPr txBox="1"/>
          <p:nvPr/>
        </p:nvSpPr>
        <p:spPr>
          <a:xfrm>
            <a:off x="4284781" y="4227227"/>
            <a:ext cx="768672" cy="400110"/>
          </a:xfrm>
          <a:prstGeom prst="rect">
            <a:avLst/>
          </a:prstGeom>
          <a:noFill/>
        </p:spPr>
        <p:txBody>
          <a:bodyPr wrap="none" rtlCol="0">
            <a:spAutoFit/>
          </a:bodyPr>
          <a:lstStyle/>
          <a:p>
            <a:r>
              <a:rPr kumimoji="1" lang="en-US" altLang="ja-JP" sz="2000" dirty="0" smtClean="0">
                <a:solidFill>
                  <a:schemeClr val="bg1"/>
                </a:solidFill>
              </a:rPr>
              <a:t>Ver.1</a:t>
            </a:r>
            <a:endParaRPr kumimoji="1" lang="ja-JP" altLang="en-US" sz="2000" dirty="0">
              <a:solidFill>
                <a:schemeClr val="bg1"/>
              </a:solidFill>
            </a:endParaRPr>
          </a:p>
        </p:txBody>
      </p:sp>
      <p:sp>
        <p:nvSpPr>
          <p:cNvPr id="16" name="テキスト ボックス 15"/>
          <p:cNvSpPr txBox="1"/>
          <p:nvPr/>
        </p:nvSpPr>
        <p:spPr>
          <a:xfrm>
            <a:off x="2903353" y="5784556"/>
            <a:ext cx="768672" cy="400110"/>
          </a:xfrm>
          <a:prstGeom prst="rect">
            <a:avLst/>
          </a:prstGeom>
          <a:noFill/>
        </p:spPr>
        <p:txBody>
          <a:bodyPr wrap="none" rtlCol="0">
            <a:spAutoFit/>
          </a:bodyPr>
          <a:lstStyle/>
          <a:p>
            <a:r>
              <a:rPr kumimoji="1" lang="en-US" altLang="ja-JP" sz="2000" dirty="0" smtClean="0">
                <a:solidFill>
                  <a:schemeClr val="bg1"/>
                </a:solidFill>
              </a:rPr>
              <a:t>Ver.</a:t>
            </a:r>
            <a:r>
              <a:rPr kumimoji="1" lang="en-US" altLang="ja-JP" sz="2000" b="1" dirty="0" smtClean="0">
                <a:solidFill>
                  <a:schemeClr val="bg1"/>
                </a:solidFill>
              </a:rPr>
              <a:t>2</a:t>
            </a:r>
            <a:endParaRPr kumimoji="1" lang="ja-JP" altLang="en-US" sz="2000" b="1" dirty="0">
              <a:solidFill>
                <a:schemeClr val="bg1"/>
              </a:solidFill>
            </a:endParaRPr>
          </a:p>
        </p:txBody>
      </p:sp>
      <p:graphicFrame>
        <p:nvGraphicFramePr>
          <p:cNvPr id="18" name="コンテンツ プレースホルダー 5"/>
          <p:cNvGraphicFramePr>
            <a:graphicFrameLocks noGrp="1"/>
          </p:cNvGraphicFramePr>
          <p:nvPr>
            <p:ph idx="1"/>
            <p:extLst>
              <p:ext uri="{D42A27DB-BD31-4B8C-83A1-F6EECF244321}">
                <p14:modId xmlns:p14="http://schemas.microsoft.com/office/powerpoint/2010/main" val="746801692"/>
              </p:ext>
            </p:extLst>
          </p:nvPr>
        </p:nvGraphicFramePr>
        <p:xfrm>
          <a:off x="139891" y="1484313"/>
          <a:ext cx="8873576" cy="1737360"/>
        </p:xfrm>
        <a:graphic>
          <a:graphicData uri="http://schemas.openxmlformats.org/drawingml/2006/table">
            <a:tbl>
              <a:tblPr firstRow="1" bandRow="1">
                <a:tableStyleId>{93296810-A885-4BE3-A3E7-6D5BEEA58F35}</a:tableStyleId>
              </a:tblPr>
              <a:tblGrid>
                <a:gridCol w="1775143"/>
                <a:gridCol w="1719716"/>
                <a:gridCol w="1081405"/>
                <a:gridCol w="1677788"/>
                <a:gridCol w="1059693"/>
                <a:gridCol w="1559831"/>
              </a:tblGrid>
              <a:tr h="185420">
                <a:tc rowSpan="2">
                  <a:txBody>
                    <a:bodyPr/>
                    <a:lstStyle/>
                    <a:p>
                      <a:pPr algn="ctr"/>
                      <a:endParaRPr kumimoji="1" lang="ja-JP" altLang="en-US" sz="2400" b="0" dirty="0"/>
                    </a:p>
                  </a:txBody>
                  <a:tcPr anchor="b"/>
                </a:tc>
                <a:tc rowSpan="2">
                  <a:txBody>
                    <a:bodyPr/>
                    <a:lstStyle/>
                    <a:p>
                      <a:pPr algn="ctr"/>
                      <a:r>
                        <a:rPr kumimoji="1" lang="en-US" altLang="ja-JP" sz="2400" dirty="0" smtClean="0"/>
                        <a:t> Inner Jar file </a:t>
                      </a:r>
                      <a:r>
                        <a:rPr kumimoji="1" lang="ja-JP" altLang="en-US" sz="2400" dirty="0" smtClean="0"/>
                        <a:t>あり</a:t>
                      </a:r>
                      <a:endParaRPr kumimoji="1" lang="ja-JP" altLang="en-US" sz="2400" dirty="0"/>
                    </a:p>
                  </a:txBody>
                  <a:tcPr anchor="ctr">
                    <a:lnR w="12700" cap="flat" cmpd="sng" algn="ctr">
                      <a:solidFill>
                        <a:schemeClr val="bg1"/>
                      </a:solidFill>
                      <a:prstDash val="solid"/>
                      <a:round/>
                      <a:headEnd type="none" w="med" len="med"/>
                      <a:tailEnd type="none" w="med" len="med"/>
                    </a:lnR>
                  </a:tcPr>
                </a:tc>
                <a:tc gridSpan="3">
                  <a:txBody>
                    <a:bodyPr/>
                    <a:lstStyle/>
                    <a:p>
                      <a:pPr algn="ctr"/>
                      <a:r>
                        <a:rPr kumimoji="1" lang="ja-JP" altLang="en-US" sz="2400" dirty="0" smtClean="0"/>
                        <a:t>重複あり</a:t>
                      </a:r>
                      <a:endParaRPr kumimoji="1" lang="ja-JP" altLang="en-US" sz="2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hMerge="1">
                  <a:txBody>
                    <a:bodyPr/>
                    <a:lstStyle/>
                    <a:p>
                      <a:pPr algn="ctr"/>
                      <a:endParaRPr kumimoji="1" lang="ja-JP" altLang="en-US" dirty="0"/>
                    </a:p>
                  </a:txBody>
                  <a:tcPr/>
                </a:tc>
                <a:tc hMerge="1">
                  <a:txBody>
                    <a:bodyPr/>
                    <a:lstStyle/>
                    <a:p>
                      <a:pPr algn="ctr"/>
                      <a:endParaRPr kumimoji="1" lang="ja-JP" altLang="en-US" dirty="0"/>
                    </a:p>
                  </a:txBody>
                  <a:tcPr/>
                </a:tc>
                <a:tc rowSpan="2">
                  <a:txBody>
                    <a:bodyPr/>
                    <a:lstStyle/>
                    <a:p>
                      <a:pPr algn="ctr"/>
                      <a:r>
                        <a:rPr kumimoji="1" lang="ja-JP" altLang="en-US" sz="2400" dirty="0" smtClean="0"/>
                        <a:t>重複合計</a:t>
                      </a:r>
                      <a:endParaRPr kumimoji="1" lang="ja-JP" altLang="en-US" sz="2400" dirty="0"/>
                    </a:p>
                  </a:txBody>
                  <a:tcPr anchor="b">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r>
              <a:tr h="18542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2400" b="1" dirty="0" smtClean="0">
                          <a:solidFill>
                            <a:schemeClr val="bg1"/>
                          </a:solidFill>
                        </a:rPr>
                        <a:t>同一</a:t>
                      </a:r>
                      <a:endParaRPr kumimoji="1" lang="ja-JP" altLang="en-US" sz="2400" b="1"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ja-JP" altLang="en-US" sz="2400" b="1" dirty="0" smtClean="0">
                          <a:solidFill>
                            <a:schemeClr val="bg1"/>
                          </a:solidFill>
                        </a:rPr>
                        <a:t>異なる</a:t>
                      </a:r>
                      <a:endParaRPr kumimoji="1" lang="ja-JP" altLang="en-US" sz="2400" b="1"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4"/>
                    </a:solidFill>
                  </a:tcPr>
                </a:tc>
                <a:tc>
                  <a:txBody>
                    <a:bodyPr/>
                    <a:lstStyle/>
                    <a:p>
                      <a:pPr algn="ctr"/>
                      <a:r>
                        <a:rPr kumimoji="1" lang="ja-JP" altLang="en-US" sz="2400" b="1" dirty="0" smtClean="0">
                          <a:solidFill>
                            <a:schemeClr val="bg1"/>
                          </a:solidFill>
                        </a:rPr>
                        <a:t>両方</a:t>
                      </a:r>
                      <a:endParaRPr kumimoji="1" lang="ja-JP" altLang="en-US" sz="2400" b="1" dirty="0">
                        <a:solidFill>
                          <a:schemeClr val="bg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vMerge="1">
                  <a:txBody>
                    <a:bodyPr/>
                    <a:lstStyle/>
                    <a:p>
                      <a:endParaRPr kumimoji="1" lang="ja-JP" altLang="en-US"/>
                    </a:p>
                  </a:txBody>
                  <a:tcPr/>
                </a:tc>
              </a:tr>
              <a:tr h="370840">
                <a:tc>
                  <a:txBody>
                    <a:bodyPr/>
                    <a:lstStyle/>
                    <a:p>
                      <a:r>
                        <a:rPr kumimoji="1" lang="en-US" altLang="ja-JP" sz="2400" dirty="0" smtClean="0"/>
                        <a:t>Top-level</a:t>
                      </a:r>
                      <a:br>
                        <a:rPr kumimoji="1" lang="en-US" altLang="ja-JP" sz="2400" dirty="0" smtClean="0"/>
                      </a:br>
                      <a:r>
                        <a:rPr kumimoji="1" lang="en-US" altLang="ja-JP" sz="2400" baseline="0" dirty="0" smtClean="0"/>
                        <a:t>Jar file</a:t>
                      </a:r>
                      <a:r>
                        <a:rPr kumimoji="1" lang="ja-JP" altLang="en-US" sz="2400" baseline="0" dirty="0" smtClean="0"/>
                        <a:t>の数</a:t>
                      </a:r>
                      <a:endParaRPr kumimoji="1" lang="ja-JP" altLang="en-US" sz="2400" dirty="0"/>
                    </a:p>
                  </a:txBody>
                  <a:tcPr/>
                </a:tc>
                <a:tc>
                  <a:txBody>
                    <a:bodyPr/>
                    <a:lstStyle/>
                    <a:p>
                      <a:pPr algn="r"/>
                      <a:r>
                        <a:rPr kumimoji="1" lang="en-US" altLang="ja-JP" sz="2400" dirty="0" smtClean="0"/>
                        <a:t>4,747</a:t>
                      </a:r>
                      <a:endParaRPr kumimoji="1" lang="ja-JP" altLang="en-US" sz="2400" dirty="0"/>
                    </a:p>
                  </a:txBody>
                  <a:tcPr/>
                </a:tc>
                <a:tc>
                  <a:txBody>
                    <a:bodyPr/>
                    <a:lstStyle/>
                    <a:p>
                      <a:pPr algn="r"/>
                      <a:r>
                        <a:rPr kumimoji="1" lang="en-US" altLang="ja-JP" sz="2400" dirty="0" smtClean="0"/>
                        <a:t>105</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394</a:t>
                      </a:r>
                      <a:endParaRPr kumimoji="1" lang="ja-JP" altLang="en-US" sz="2400" dirty="0"/>
                    </a:p>
                  </a:txBody>
                  <a:tcPr>
                    <a:lnT w="38100" cap="flat" cmpd="sng" algn="ctr">
                      <a:solidFill>
                        <a:schemeClr val="bg1"/>
                      </a:solidFill>
                      <a:prstDash val="solid"/>
                      <a:round/>
                      <a:headEnd type="none" w="med" len="med"/>
                      <a:tailEnd type="none" w="med" len="med"/>
                    </a:lnT>
                    <a:solidFill>
                      <a:schemeClr val="accent4">
                        <a:lumMod val="20000"/>
                        <a:lumOff val="80000"/>
                      </a:schemeClr>
                    </a:solidFill>
                  </a:tcPr>
                </a:tc>
                <a:tc>
                  <a:txBody>
                    <a:bodyPr/>
                    <a:lstStyle/>
                    <a:p>
                      <a:pPr algn="r"/>
                      <a:r>
                        <a:rPr kumimoji="1" lang="en-US" altLang="ja-JP" sz="2400" dirty="0" smtClean="0"/>
                        <a:t>30</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469</a:t>
                      </a:r>
                      <a:endParaRPr kumimoji="1" lang="ja-JP" altLang="en-US" sz="2400" dirty="0"/>
                    </a:p>
                  </a:txBody>
                  <a:tcPr>
                    <a:lnT w="38100" cap="flat" cmpd="sng" algn="ctr">
                      <a:solidFill>
                        <a:schemeClr val="bg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19534616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Inner Jar file </a:t>
            </a:r>
            <a:r>
              <a:rPr lang="ja-JP" altLang="en-US" dirty="0"/>
              <a:t>の</a:t>
            </a:r>
            <a:r>
              <a:rPr lang="ja-JP" altLang="en-US" dirty="0" smtClean="0"/>
              <a:t>重複 </a:t>
            </a:r>
            <a:r>
              <a:rPr lang="en-US" altLang="ja-JP" dirty="0" smtClean="0"/>
              <a:t>(4/4)</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37</a:t>
            </a:fld>
            <a:endParaRPr kumimoji="1" lang="ja-JP" altLang="en-US"/>
          </a:p>
        </p:txBody>
      </p:sp>
      <p:sp>
        <p:nvSpPr>
          <p:cNvPr id="5" name="角丸四角形吹き出し 4"/>
          <p:cNvSpPr/>
          <p:nvPr/>
        </p:nvSpPr>
        <p:spPr>
          <a:xfrm>
            <a:off x="621792" y="3984942"/>
            <a:ext cx="4620768" cy="2468245"/>
          </a:xfrm>
          <a:prstGeom prst="wedgeRoundRectCallout">
            <a:avLst>
              <a:gd name="adj1" fmla="val 87147"/>
              <a:gd name="adj2" fmla="val -67410"/>
              <a:gd name="adj3" fmla="val 16667"/>
            </a:avLst>
          </a:prstGeom>
          <a:solidFill>
            <a:schemeClr val="accent3">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09077" y="4411894"/>
            <a:ext cx="1292625" cy="1292625"/>
          </a:xfrm>
          <a:prstGeom prst="rect">
            <a:avLst/>
          </a:prstGeom>
        </p:spPr>
      </p:pic>
      <p:pic>
        <p:nvPicPr>
          <p:cNvPr id="8" name="図 7"/>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903353" y="3984942"/>
            <a:ext cx="853903" cy="853903"/>
          </a:xfrm>
          <a:prstGeom prst="rect">
            <a:avLst/>
          </a:prstGeom>
        </p:spPr>
      </p:pic>
      <p:pic>
        <p:nvPicPr>
          <p:cNvPr id="9" name="図 8"/>
          <p:cNvPicPr>
            <a:picLocks noChangeAspect="1"/>
          </p:cNvPicPr>
          <p:nvPr/>
        </p:nvPicPr>
        <p:blipFill>
          <a:blip r:embed="rId4">
            <a:duotone>
              <a:prstClr val="black"/>
              <a:schemeClr val="accent4">
                <a:tint val="45000"/>
                <a:satMod val="400000"/>
              </a:schemeClr>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tretch>
            <a:fillRect/>
          </a:stretch>
        </p:blipFill>
        <p:spPr>
          <a:xfrm>
            <a:off x="2903354" y="5699606"/>
            <a:ext cx="853903" cy="853903"/>
          </a:xfrm>
          <a:prstGeom prst="rect">
            <a:avLst/>
          </a:prstGeom>
        </p:spPr>
      </p:pic>
      <p:cxnSp>
        <p:nvCxnSpPr>
          <p:cNvPr id="10" name="直線矢印コネクタ 9"/>
          <p:cNvCxnSpPr>
            <a:stCxn id="7" idx="3"/>
            <a:endCxn id="8" idx="1"/>
          </p:cNvCxnSpPr>
          <p:nvPr/>
        </p:nvCxnSpPr>
        <p:spPr>
          <a:xfrm flipV="1">
            <a:off x="2001702" y="4411894"/>
            <a:ext cx="901651" cy="646313"/>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cxnSp>
        <p:nvCxnSpPr>
          <p:cNvPr id="11" name="直線矢印コネクタ 10"/>
          <p:cNvCxnSpPr>
            <a:stCxn id="7" idx="3"/>
            <a:endCxn id="9" idx="1"/>
          </p:cNvCxnSpPr>
          <p:nvPr/>
        </p:nvCxnSpPr>
        <p:spPr>
          <a:xfrm>
            <a:off x="2001702" y="5058207"/>
            <a:ext cx="901652" cy="1068351"/>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pic>
        <p:nvPicPr>
          <p:cNvPr id="12" name="図 11"/>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4283263" y="3984942"/>
            <a:ext cx="853903" cy="853903"/>
          </a:xfrm>
          <a:prstGeom prst="rect">
            <a:avLst/>
          </a:prstGeom>
        </p:spPr>
      </p:pic>
      <p:cxnSp>
        <p:nvCxnSpPr>
          <p:cNvPr id="13" name="直線矢印コネクタ 12"/>
          <p:cNvCxnSpPr>
            <a:stCxn id="8" idx="3"/>
            <a:endCxn id="12" idx="1"/>
          </p:cNvCxnSpPr>
          <p:nvPr/>
        </p:nvCxnSpPr>
        <p:spPr>
          <a:xfrm>
            <a:off x="3757256" y="4411894"/>
            <a:ext cx="526007" cy="0"/>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sp>
        <p:nvSpPr>
          <p:cNvPr id="14" name="円/楕円 13"/>
          <p:cNvSpPr/>
          <p:nvPr/>
        </p:nvSpPr>
        <p:spPr>
          <a:xfrm rot="18783370">
            <a:off x="2307647" y="4689402"/>
            <a:ext cx="3352800" cy="1059325"/>
          </a:xfrm>
          <a:prstGeom prst="ellipse">
            <a:avLst/>
          </a:prstGeom>
          <a:noFill/>
          <a:ln w="76200">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4425696" y="5114659"/>
            <a:ext cx="4620768"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2400" dirty="0" smtClean="0"/>
              <a:t>同じライブラリの同一のバージョン、バージョン違い両方の重複を含む</a:t>
            </a:r>
            <a:endParaRPr kumimoji="1" lang="ja-JP" altLang="en-US" sz="2400" dirty="0"/>
          </a:p>
        </p:txBody>
      </p:sp>
      <p:sp>
        <p:nvSpPr>
          <p:cNvPr id="16" name="テキスト ボックス 15"/>
          <p:cNvSpPr txBox="1"/>
          <p:nvPr/>
        </p:nvSpPr>
        <p:spPr>
          <a:xfrm>
            <a:off x="4284781" y="4227227"/>
            <a:ext cx="768672" cy="400110"/>
          </a:xfrm>
          <a:prstGeom prst="rect">
            <a:avLst/>
          </a:prstGeom>
          <a:noFill/>
        </p:spPr>
        <p:txBody>
          <a:bodyPr wrap="none" rtlCol="0">
            <a:spAutoFit/>
          </a:bodyPr>
          <a:lstStyle/>
          <a:p>
            <a:r>
              <a:rPr kumimoji="1" lang="en-US" altLang="ja-JP" sz="2000" dirty="0" smtClean="0">
                <a:solidFill>
                  <a:schemeClr val="bg1"/>
                </a:solidFill>
              </a:rPr>
              <a:t>Ver.1</a:t>
            </a:r>
            <a:endParaRPr kumimoji="1" lang="ja-JP" altLang="en-US" sz="2000" dirty="0">
              <a:solidFill>
                <a:schemeClr val="bg1"/>
              </a:solidFill>
            </a:endParaRPr>
          </a:p>
        </p:txBody>
      </p:sp>
      <p:sp>
        <p:nvSpPr>
          <p:cNvPr id="17" name="テキスト ボックス 16"/>
          <p:cNvSpPr txBox="1"/>
          <p:nvPr/>
        </p:nvSpPr>
        <p:spPr>
          <a:xfrm>
            <a:off x="2903353" y="5902652"/>
            <a:ext cx="768672" cy="400110"/>
          </a:xfrm>
          <a:prstGeom prst="rect">
            <a:avLst/>
          </a:prstGeom>
          <a:noFill/>
        </p:spPr>
        <p:txBody>
          <a:bodyPr wrap="none" rtlCol="0">
            <a:spAutoFit/>
          </a:bodyPr>
          <a:lstStyle/>
          <a:p>
            <a:r>
              <a:rPr kumimoji="1" lang="en-US" altLang="ja-JP" sz="2000" dirty="0" smtClean="0">
                <a:solidFill>
                  <a:schemeClr val="bg1"/>
                </a:solidFill>
              </a:rPr>
              <a:t>Ver.2</a:t>
            </a:r>
            <a:endParaRPr kumimoji="1" lang="ja-JP" altLang="en-US" sz="2000" dirty="0">
              <a:solidFill>
                <a:schemeClr val="bg1"/>
              </a:solidFill>
            </a:endParaRPr>
          </a:p>
        </p:txBody>
      </p:sp>
      <p:pic>
        <p:nvPicPr>
          <p:cNvPr id="19" name="図 18"/>
          <p:cNvPicPr>
            <a:picLocks noChangeAspect="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2903353" y="4829387"/>
            <a:ext cx="853903" cy="853903"/>
          </a:xfrm>
          <a:prstGeom prst="rect">
            <a:avLst/>
          </a:prstGeom>
        </p:spPr>
      </p:pic>
      <p:sp>
        <p:nvSpPr>
          <p:cNvPr id="20" name="テキスト ボックス 19"/>
          <p:cNvSpPr txBox="1"/>
          <p:nvPr/>
        </p:nvSpPr>
        <p:spPr>
          <a:xfrm>
            <a:off x="2903352" y="5032433"/>
            <a:ext cx="768672" cy="400110"/>
          </a:xfrm>
          <a:prstGeom prst="rect">
            <a:avLst/>
          </a:prstGeom>
          <a:noFill/>
        </p:spPr>
        <p:txBody>
          <a:bodyPr wrap="none" rtlCol="0">
            <a:spAutoFit/>
          </a:bodyPr>
          <a:lstStyle/>
          <a:p>
            <a:r>
              <a:rPr kumimoji="1" lang="en-US" altLang="ja-JP" sz="2000" dirty="0" smtClean="0">
                <a:solidFill>
                  <a:schemeClr val="bg1"/>
                </a:solidFill>
              </a:rPr>
              <a:t>Ver.1</a:t>
            </a:r>
            <a:endParaRPr kumimoji="1" lang="ja-JP" altLang="en-US" sz="2000" dirty="0">
              <a:solidFill>
                <a:schemeClr val="bg1"/>
              </a:solidFill>
            </a:endParaRPr>
          </a:p>
        </p:txBody>
      </p:sp>
      <p:cxnSp>
        <p:nvCxnSpPr>
          <p:cNvPr id="21" name="直線矢印コネクタ 20"/>
          <p:cNvCxnSpPr>
            <a:endCxn id="20" idx="1"/>
          </p:cNvCxnSpPr>
          <p:nvPr/>
        </p:nvCxnSpPr>
        <p:spPr>
          <a:xfrm>
            <a:off x="2001701" y="5049865"/>
            <a:ext cx="901651" cy="182623"/>
          </a:xfrm>
          <a:prstGeom prst="straightConnector1">
            <a:avLst/>
          </a:prstGeom>
          <a:ln w="44450">
            <a:tailEnd type="triangle" w="lg" len="lg"/>
          </a:ln>
        </p:spPr>
        <p:style>
          <a:lnRef idx="3">
            <a:schemeClr val="dk1"/>
          </a:lnRef>
          <a:fillRef idx="0">
            <a:schemeClr val="dk1"/>
          </a:fillRef>
          <a:effectRef idx="2">
            <a:schemeClr val="dk1"/>
          </a:effectRef>
          <a:fontRef idx="minor">
            <a:schemeClr val="tx1"/>
          </a:fontRef>
        </p:style>
      </p:cxnSp>
      <p:graphicFrame>
        <p:nvGraphicFramePr>
          <p:cNvPr id="22" name="コンテンツ プレースホルダー 5"/>
          <p:cNvGraphicFramePr>
            <a:graphicFrameLocks noGrp="1"/>
          </p:cNvGraphicFramePr>
          <p:nvPr>
            <p:ph idx="1"/>
            <p:extLst>
              <p:ext uri="{D42A27DB-BD31-4B8C-83A1-F6EECF244321}">
                <p14:modId xmlns:p14="http://schemas.microsoft.com/office/powerpoint/2010/main" val="2429875632"/>
              </p:ext>
            </p:extLst>
          </p:nvPr>
        </p:nvGraphicFramePr>
        <p:xfrm>
          <a:off x="139891" y="1484313"/>
          <a:ext cx="8873576" cy="1737360"/>
        </p:xfrm>
        <a:graphic>
          <a:graphicData uri="http://schemas.openxmlformats.org/drawingml/2006/table">
            <a:tbl>
              <a:tblPr firstRow="1" bandRow="1">
                <a:tableStyleId>{93296810-A885-4BE3-A3E7-6D5BEEA58F35}</a:tableStyleId>
              </a:tblPr>
              <a:tblGrid>
                <a:gridCol w="1775143"/>
                <a:gridCol w="1719716"/>
                <a:gridCol w="1081405"/>
                <a:gridCol w="1677788"/>
                <a:gridCol w="1059693"/>
                <a:gridCol w="1559831"/>
              </a:tblGrid>
              <a:tr h="185420">
                <a:tc rowSpan="2">
                  <a:txBody>
                    <a:bodyPr/>
                    <a:lstStyle/>
                    <a:p>
                      <a:pPr algn="ctr"/>
                      <a:endParaRPr kumimoji="1" lang="ja-JP" altLang="en-US" sz="2400" b="0" dirty="0"/>
                    </a:p>
                  </a:txBody>
                  <a:tcPr anchor="b"/>
                </a:tc>
                <a:tc rowSpan="2">
                  <a:txBody>
                    <a:bodyPr/>
                    <a:lstStyle/>
                    <a:p>
                      <a:pPr algn="ctr"/>
                      <a:r>
                        <a:rPr kumimoji="1" lang="en-US" altLang="ja-JP" sz="2400" dirty="0" smtClean="0"/>
                        <a:t> Inner Jar file </a:t>
                      </a:r>
                      <a:r>
                        <a:rPr kumimoji="1" lang="ja-JP" altLang="en-US" sz="2400" dirty="0" smtClean="0"/>
                        <a:t>あり</a:t>
                      </a:r>
                      <a:endParaRPr kumimoji="1" lang="ja-JP" altLang="en-US" sz="2400" dirty="0"/>
                    </a:p>
                  </a:txBody>
                  <a:tcPr anchor="ctr">
                    <a:lnR w="12700" cap="flat" cmpd="sng" algn="ctr">
                      <a:solidFill>
                        <a:schemeClr val="bg1"/>
                      </a:solidFill>
                      <a:prstDash val="solid"/>
                      <a:round/>
                      <a:headEnd type="none" w="med" len="med"/>
                      <a:tailEnd type="none" w="med" len="med"/>
                    </a:lnR>
                  </a:tcPr>
                </a:tc>
                <a:tc gridSpan="3">
                  <a:txBody>
                    <a:bodyPr/>
                    <a:lstStyle/>
                    <a:p>
                      <a:pPr algn="ctr"/>
                      <a:r>
                        <a:rPr kumimoji="1" lang="ja-JP" altLang="en-US" sz="2400" dirty="0" smtClean="0"/>
                        <a:t>重複あり</a:t>
                      </a:r>
                      <a:endParaRPr kumimoji="1" lang="ja-JP" altLang="en-US" sz="2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hMerge="1">
                  <a:txBody>
                    <a:bodyPr/>
                    <a:lstStyle/>
                    <a:p>
                      <a:pPr algn="ctr"/>
                      <a:endParaRPr kumimoji="1" lang="ja-JP" altLang="en-US" dirty="0"/>
                    </a:p>
                  </a:txBody>
                  <a:tcPr/>
                </a:tc>
                <a:tc hMerge="1">
                  <a:txBody>
                    <a:bodyPr/>
                    <a:lstStyle/>
                    <a:p>
                      <a:pPr algn="ctr"/>
                      <a:endParaRPr kumimoji="1" lang="ja-JP" altLang="en-US" dirty="0"/>
                    </a:p>
                  </a:txBody>
                  <a:tcPr/>
                </a:tc>
                <a:tc rowSpan="2">
                  <a:txBody>
                    <a:bodyPr/>
                    <a:lstStyle/>
                    <a:p>
                      <a:pPr algn="ctr"/>
                      <a:r>
                        <a:rPr kumimoji="1" lang="ja-JP" altLang="en-US" sz="2400" dirty="0" smtClean="0"/>
                        <a:t>重複合計</a:t>
                      </a:r>
                      <a:endParaRPr kumimoji="1" lang="ja-JP" altLang="en-US" sz="2400" dirty="0"/>
                    </a:p>
                  </a:txBody>
                  <a:tcPr anchor="b">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r>
              <a:tr h="18542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2400" b="1" dirty="0" smtClean="0">
                          <a:solidFill>
                            <a:schemeClr val="bg1"/>
                          </a:solidFill>
                        </a:rPr>
                        <a:t>同一</a:t>
                      </a:r>
                      <a:endParaRPr kumimoji="1" lang="ja-JP" altLang="en-US" sz="2400" b="1"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ja-JP" altLang="en-US" sz="2400" b="1" dirty="0" smtClean="0">
                          <a:solidFill>
                            <a:schemeClr val="bg1"/>
                          </a:solidFill>
                        </a:rPr>
                        <a:t>異なる</a:t>
                      </a:r>
                      <a:endParaRPr kumimoji="1" lang="ja-JP" altLang="en-US" sz="2400" b="1"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ja-JP" altLang="en-US" sz="2400" b="1" dirty="0" smtClean="0">
                          <a:solidFill>
                            <a:schemeClr val="bg1"/>
                          </a:solidFill>
                        </a:rPr>
                        <a:t>両方</a:t>
                      </a:r>
                      <a:endParaRPr kumimoji="1" lang="ja-JP" altLang="en-US" sz="2400" b="1" dirty="0">
                        <a:solidFill>
                          <a:schemeClr val="bg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4"/>
                    </a:solidFill>
                  </a:tcPr>
                </a:tc>
                <a:tc vMerge="1">
                  <a:txBody>
                    <a:bodyPr/>
                    <a:lstStyle/>
                    <a:p>
                      <a:endParaRPr kumimoji="1" lang="ja-JP" altLang="en-US"/>
                    </a:p>
                  </a:txBody>
                  <a:tcPr/>
                </a:tc>
              </a:tr>
              <a:tr h="370840">
                <a:tc>
                  <a:txBody>
                    <a:bodyPr/>
                    <a:lstStyle/>
                    <a:p>
                      <a:r>
                        <a:rPr kumimoji="1" lang="en-US" altLang="ja-JP" sz="2400" dirty="0" smtClean="0"/>
                        <a:t>Top-level</a:t>
                      </a:r>
                      <a:br>
                        <a:rPr kumimoji="1" lang="en-US" altLang="ja-JP" sz="2400" dirty="0" smtClean="0"/>
                      </a:br>
                      <a:r>
                        <a:rPr kumimoji="1" lang="en-US" altLang="ja-JP" sz="2400" baseline="0" dirty="0" smtClean="0"/>
                        <a:t>Jar file</a:t>
                      </a:r>
                      <a:r>
                        <a:rPr kumimoji="1" lang="ja-JP" altLang="en-US" sz="2400" baseline="0" dirty="0" smtClean="0"/>
                        <a:t>の数</a:t>
                      </a:r>
                      <a:endParaRPr kumimoji="1" lang="ja-JP" altLang="en-US" sz="2400" dirty="0"/>
                    </a:p>
                  </a:txBody>
                  <a:tcPr/>
                </a:tc>
                <a:tc>
                  <a:txBody>
                    <a:bodyPr/>
                    <a:lstStyle/>
                    <a:p>
                      <a:pPr algn="r"/>
                      <a:r>
                        <a:rPr kumimoji="1" lang="en-US" altLang="ja-JP" sz="2400" dirty="0" smtClean="0"/>
                        <a:t>4,747</a:t>
                      </a:r>
                      <a:endParaRPr kumimoji="1" lang="ja-JP" altLang="en-US" sz="2400" dirty="0"/>
                    </a:p>
                  </a:txBody>
                  <a:tcPr/>
                </a:tc>
                <a:tc>
                  <a:txBody>
                    <a:bodyPr/>
                    <a:lstStyle/>
                    <a:p>
                      <a:pPr algn="r"/>
                      <a:r>
                        <a:rPr kumimoji="1" lang="en-US" altLang="ja-JP" sz="2400" dirty="0" smtClean="0"/>
                        <a:t>105</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394</a:t>
                      </a:r>
                      <a:endParaRPr kumimoji="1" lang="ja-JP" altLang="en-US" sz="2400" dirty="0"/>
                    </a:p>
                  </a:txBody>
                  <a:tcPr>
                    <a:lnT w="38100" cap="flat" cmpd="sng" algn="ctr">
                      <a:solidFill>
                        <a:schemeClr val="bg1"/>
                      </a:solidFill>
                      <a:prstDash val="solid"/>
                      <a:round/>
                      <a:headEnd type="none" w="med" len="med"/>
                      <a:tailEnd type="none" w="med" len="med"/>
                    </a:lnT>
                  </a:tcPr>
                </a:tc>
                <a:tc>
                  <a:txBody>
                    <a:bodyPr/>
                    <a:lstStyle/>
                    <a:p>
                      <a:pPr algn="r"/>
                      <a:r>
                        <a:rPr kumimoji="1" lang="en-US" altLang="ja-JP" sz="2400" dirty="0" smtClean="0"/>
                        <a:t>30</a:t>
                      </a:r>
                      <a:endParaRPr kumimoji="1" lang="ja-JP" altLang="en-US" sz="2400" dirty="0"/>
                    </a:p>
                  </a:txBody>
                  <a:tcPr>
                    <a:lnT w="38100" cap="flat" cmpd="sng" algn="ctr">
                      <a:solidFill>
                        <a:schemeClr val="bg1"/>
                      </a:solidFill>
                      <a:prstDash val="solid"/>
                      <a:round/>
                      <a:headEnd type="none" w="med" len="med"/>
                      <a:tailEnd type="none" w="med" len="med"/>
                    </a:lnT>
                    <a:solidFill>
                      <a:schemeClr val="accent4">
                        <a:lumMod val="20000"/>
                        <a:lumOff val="80000"/>
                      </a:schemeClr>
                    </a:solidFill>
                  </a:tcPr>
                </a:tc>
                <a:tc>
                  <a:txBody>
                    <a:bodyPr/>
                    <a:lstStyle/>
                    <a:p>
                      <a:pPr algn="r"/>
                      <a:r>
                        <a:rPr kumimoji="1" lang="en-US" altLang="ja-JP" sz="2400" dirty="0" smtClean="0"/>
                        <a:t>469</a:t>
                      </a:r>
                      <a:endParaRPr kumimoji="1" lang="ja-JP" altLang="en-US" sz="2400" dirty="0"/>
                    </a:p>
                  </a:txBody>
                  <a:tcPr>
                    <a:lnT w="38100" cap="flat" cmpd="sng" algn="ctr">
                      <a:solidFill>
                        <a:schemeClr val="bg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391280104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a:t>
            </a:r>
            <a:r>
              <a:rPr kumimoji="1" lang="ja-JP" altLang="en-US" dirty="0" smtClean="0"/>
              <a:t>章のまとめ</a:t>
            </a:r>
            <a:endParaRPr kumimoji="1" lang="ja-JP" altLang="en-US" dirty="0"/>
          </a:p>
        </p:txBody>
      </p:sp>
      <p:sp>
        <p:nvSpPr>
          <p:cNvPr id="3" name="コンテンツ プレースホルダー 2"/>
          <p:cNvSpPr>
            <a:spLocks noGrp="1"/>
          </p:cNvSpPr>
          <p:nvPr>
            <p:ph idx="1"/>
          </p:nvPr>
        </p:nvSpPr>
        <p:spPr>
          <a:xfrm>
            <a:off x="334963" y="1484784"/>
            <a:ext cx="8485509" cy="4641379"/>
          </a:xfrm>
        </p:spPr>
        <p:txBody>
          <a:bodyPr/>
          <a:lstStyle/>
          <a:p>
            <a:r>
              <a:rPr lang="en-US" altLang="ja-JP" dirty="0" smtClean="0"/>
              <a:t>Maven</a:t>
            </a:r>
            <a:r>
              <a:rPr lang="ja-JP" altLang="en-US" dirty="0" smtClean="0"/>
              <a:t>リポジトリにおいて、</a:t>
            </a:r>
            <a:r>
              <a:rPr lang="en-US" altLang="ja-JP" dirty="0" smtClean="0"/>
              <a:t>4,747</a:t>
            </a:r>
            <a:r>
              <a:rPr lang="ja-JP" altLang="en-US" dirty="0" smtClean="0"/>
              <a:t>個の </a:t>
            </a:r>
            <a:r>
              <a:rPr lang="en-US" altLang="ja-JP" dirty="0" smtClean="0"/>
              <a:t>Jar</a:t>
            </a:r>
            <a:br>
              <a:rPr lang="en-US" altLang="ja-JP" dirty="0" smtClean="0"/>
            </a:br>
            <a:r>
              <a:rPr lang="ja-JP" altLang="en-US" dirty="0" smtClean="0"/>
              <a:t>ファイルが内部に</a:t>
            </a:r>
            <a:r>
              <a:rPr lang="en-US" altLang="ja-JP" dirty="0" smtClean="0"/>
              <a:t>Jar</a:t>
            </a:r>
            <a:r>
              <a:rPr lang="ja-JP" altLang="en-US" dirty="0" smtClean="0"/>
              <a:t>ファイルを含んでいた</a:t>
            </a:r>
            <a:endParaRPr lang="en-US" altLang="ja-JP" dirty="0" smtClean="0"/>
          </a:p>
          <a:p>
            <a:r>
              <a:rPr lang="ja-JP" altLang="en-US" dirty="0" smtClean="0"/>
              <a:t>う</a:t>
            </a:r>
            <a:r>
              <a:rPr lang="ja-JP" altLang="en-US" dirty="0"/>
              <a:t>ち</a:t>
            </a:r>
            <a:r>
              <a:rPr lang="en-US" altLang="ja-JP" dirty="0" smtClean="0"/>
              <a:t> 469 </a:t>
            </a:r>
            <a:r>
              <a:rPr lang="ja-JP" altLang="en-US" dirty="0" smtClean="0"/>
              <a:t>ファイルで内部での</a:t>
            </a:r>
            <a:r>
              <a:rPr lang="en-US" altLang="ja-JP" dirty="0" smtClean="0"/>
              <a:t>Jar </a:t>
            </a:r>
            <a:r>
              <a:rPr lang="ja-JP" altLang="en-US" dirty="0" smtClean="0"/>
              <a:t>ファイルの</a:t>
            </a:r>
            <a:r>
              <a:rPr lang="en-US" altLang="ja-JP" smtClean="0"/>
              <a:t/>
            </a:r>
            <a:br>
              <a:rPr lang="en-US" altLang="ja-JP" smtClean="0"/>
            </a:br>
            <a:r>
              <a:rPr lang="ja-JP" altLang="en-US" smtClean="0"/>
              <a:t>重複</a:t>
            </a:r>
            <a:r>
              <a:rPr lang="ja-JP" altLang="en-US" dirty="0" smtClean="0"/>
              <a:t>が見られた</a:t>
            </a:r>
            <a:endParaRPr lang="en-US" altLang="ja-JP" dirty="0" smtClean="0"/>
          </a:p>
          <a:p>
            <a:r>
              <a:rPr lang="ja-JP" altLang="en-US" dirty="0" smtClean="0"/>
              <a:t>多くの</a:t>
            </a:r>
            <a:r>
              <a:rPr lang="en-US" altLang="ja-JP" dirty="0" smtClean="0"/>
              <a:t>I</a:t>
            </a:r>
            <a:r>
              <a:rPr kumimoji="1" lang="en-US" altLang="ja-JP" dirty="0" smtClean="0"/>
              <a:t>nner </a:t>
            </a:r>
            <a:r>
              <a:rPr lang="en-US" altLang="ja-JP" dirty="0"/>
              <a:t>J</a:t>
            </a:r>
            <a:r>
              <a:rPr kumimoji="1" lang="en-US" altLang="ja-JP" dirty="0" smtClean="0"/>
              <a:t>ar file </a:t>
            </a:r>
            <a:r>
              <a:rPr kumimoji="1" lang="ja-JP" altLang="en-US" dirty="0" smtClean="0"/>
              <a:t>は </a:t>
            </a:r>
            <a:r>
              <a:rPr kumimoji="1" lang="en-US" altLang="ja-JP" dirty="0" smtClean="0"/>
              <a:t>Maven </a:t>
            </a:r>
            <a:r>
              <a:rPr kumimoji="1" lang="ja-JP" altLang="en-US" dirty="0" smtClean="0"/>
              <a:t>リポジトリの </a:t>
            </a:r>
            <a:r>
              <a:rPr kumimoji="1" lang="en-US" altLang="ja-JP" dirty="0" smtClean="0"/>
              <a:t>Top-level Jar file</a:t>
            </a:r>
            <a:r>
              <a:rPr kumimoji="1" lang="ja-JP" altLang="en-US" dirty="0" smtClean="0"/>
              <a:t>としても検出された</a:t>
            </a:r>
            <a:endParaRPr kumimoji="1" lang="en-US" altLang="ja-JP" dirty="0" smtClean="0"/>
          </a:p>
          <a:p>
            <a:pPr lvl="1"/>
            <a:r>
              <a:rPr kumimoji="1" lang="en-US" altLang="ja-JP" dirty="0" smtClean="0"/>
              <a:t>Maven</a:t>
            </a:r>
            <a:r>
              <a:rPr kumimoji="1" lang="ja-JP" altLang="en-US" dirty="0" smtClean="0"/>
              <a:t>のライブラリを利用することでさらなる重複が発生する可能性がある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38</a:t>
            </a:fld>
            <a:endParaRPr kumimoji="1" lang="ja-JP" altLang="en-US"/>
          </a:p>
        </p:txBody>
      </p:sp>
    </p:spTree>
    <p:extLst>
      <p:ext uri="{BB962C8B-B14F-4D97-AF65-F5344CB8AC3E}">
        <p14:creationId xmlns:p14="http://schemas.microsoft.com/office/powerpoint/2010/main" val="18253590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論文のまとめ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プログラム群に対する分類と関係性の理解のため、以下の解析を提案・実行した</a:t>
            </a:r>
            <a:endParaRPr kumimoji="1" lang="en-US" altLang="ja-JP" dirty="0" smtClean="0"/>
          </a:p>
          <a:p>
            <a:pPr lvl="1"/>
            <a:r>
              <a:rPr lang="ja-JP" altLang="en-US" dirty="0"/>
              <a:t>時系列をともなった</a:t>
            </a:r>
            <a:r>
              <a:rPr lang="ja-JP" altLang="en-US" dirty="0" smtClean="0"/>
              <a:t>プログラム群</a:t>
            </a:r>
            <a:endParaRPr lang="en-US" altLang="ja-JP" dirty="0" smtClean="0"/>
          </a:p>
          <a:p>
            <a:pPr lvl="2"/>
            <a:r>
              <a:rPr lang="ja-JP" altLang="en-US" dirty="0" smtClean="0"/>
              <a:t>ソースコードから</a:t>
            </a:r>
            <a:r>
              <a:rPr lang="ja-JP" altLang="en-US" dirty="0"/>
              <a:t>の</a:t>
            </a:r>
            <a:r>
              <a:rPr lang="ja-JP" altLang="en-US" dirty="0" smtClean="0"/>
              <a:t>進化</a:t>
            </a:r>
            <a:r>
              <a:rPr lang="ja-JP" altLang="en-US" dirty="0"/>
              <a:t>履歴の</a:t>
            </a:r>
            <a:r>
              <a:rPr lang="ja-JP" altLang="en-US" dirty="0" smtClean="0"/>
              <a:t>近似</a:t>
            </a:r>
            <a:endParaRPr lang="en-US" altLang="ja-JP" dirty="0"/>
          </a:p>
          <a:p>
            <a:pPr lvl="1"/>
            <a:r>
              <a:rPr lang="ja-JP" altLang="en-US" dirty="0"/>
              <a:t>プログラム群の</a:t>
            </a:r>
            <a:r>
              <a:rPr lang="ja-JP" altLang="en-US" dirty="0" smtClean="0"/>
              <a:t>スナップショット</a:t>
            </a:r>
            <a:r>
              <a:rPr lang="ja-JP" altLang="en-US" dirty="0"/>
              <a:t>	</a:t>
            </a:r>
          </a:p>
          <a:p>
            <a:pPr lvl="2"/>
            <a:r>
              <a:rPr lang="en-US" altLang="ja-JP" dirty="0"/>
              <a:t>Android</a:t>
            </a:r>
            <a:r>
              <a:rPr lang="ja-JP" altLang="en-US" dirty="0"/>
              <a:t>アプリケーションの機能抽出</a:t>
            </a:r>
          </a:p>
          <a:p>
            <a:pPr lvl="2"/>
            <a:r>
              <a:rPr lang="ja-JP" altLang="en-US" dirty="0"/>
              <a:t>ライブラリ集合内の重複検出</a:t>
            </a:r>
          </a:p>
          <a:p>
            <a:pPr lvl="2"/>
            <a:r>
              <a:rPr lang="ja-JP" altLang="en-US" dirty="0"/>
              <a:t>ライブラリ集合間の識別子定義の比較</a:t>
            </a:r>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39</a:t>
            </a:fld>
            <a:endParaRPr kumimoji="1" lang="ja-JP" altLang="en-US"/>
          </a:p>
        </p:txBody>
      </p:sp>
    </p:spTree>
    <p:extLst>
      <p:ext uri="{BB962C8B-B14F-4D97-AF65-F5344CB8AC3E}">
        <p14:creationId xmlns:p14="http://schemas.microsoft.com/office/powerpoint/2010/main" val="30702029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プログラム群の維持問題の例</a:t>
            </a:r>
            <a:endParaRPr kumimoji="1" lang="ja-JP" altLang="en-US" dirty="0"/>
          </a:p>
        </p:txBody>
      </p:sp>
      <p:sp>
        <p:nvSpPr>
          <p:cNvPr id="3" name="コンテンツ プレースホルダー 2"/>
          <p:cNvSpPr>
            <a:spLocks noGrp="1"/>
          </p:cNvSpPr>
          <p:nvPr>
            <p:ph idx="1"/>
          </p:nvPr>
        </p:nvSpPr>
        <p:spPr/>
        <p:txBody>
          <a:bodyPr/>
          <a:lstStyle/>
          <a:p>
            <a:r>
              <a:rPr lang="ja-JP" altLang="en-US" dirty="0"/>
              <a:t>例：</a:t>
            </a:r>
            <a:r>
              <a:rPr lang="ja-JP" altLang="en-US" dirty="0" smtClean="0"/>
              <a:t>ソフトウェアプロダクト集合の管理</a:t>
            </a:r>
            <a:endParaRPr lang="en-US" altLang="ja-JP" dirty="0" smtClean="0"/>
          </a:p>
          <a:p>
            <a:pPr lvl="1"/>
            <a:r>
              <a:rPr lang="ja-JP" altLang="en-US" dirty="0" smtClean="0"/>
              <a:t>増大</a:t>
            </a:r>
            <a:r>
              <a:rPr lang="ja-JP" altLang="en-US" dirty="0"/>
              <a:t>する派生製品のバージョン管理</a:t>
            </a:r>
            <a:endParaRPr lang="en-US" altLang="ja-JP" dirty="0"/>
          </a:p>
          <a:p>
            <a:pPr lvl="1"/>
            <a:r>
              <a:rPr lang="ja-JP" altLang="en-US" dirty="0"/>
              <a:t>よりよい管理手法（プロダクトラインへなど</a:t>
            </a:r>
            <a:r>
              <a:rPr lang="ja-JP" altLang="en-US" dirty="0" smtClean="0"/>
              <a:t>）</a:t>
            </a:r>
            <a:r>
              <a:rPr lang="en-US" altLang="ja-JP" dirty="0" smtClean="0"/>
              <a:t/>
            </a:r>
            <a:br>
              <a:rPr lang="en-US" altLang="ja-JP" dirty="0" smtClean="0"/>
            </a:br>
            <a:r>
              <a:rPr lang="ja-JP" altLang="en-US" dirty="0" err="1" smtClean="0"/>
              <a:t>への</a:t>
            </a:r>
            <a:r>
              <a:rPr lang="ja-JP" altLang="en-US" dirty="0" smtClean="0"/>
              <a:t>移行</a:t>
            </a:r>
            <a:endParaRPr lang="en-US" altLang="ja-JP" dirty="0" smtClean="0"/>
          </a:p>
          <a:p>
            <a:r>
              <a:rPr lang="ja-JP" altLang="en-US" dirty="0" smtClean="0"/>
              <a:t>例：ライブラリ集合のバージョン問題</a:t>
            </a:r>
            <a:endParaRPr lang="en-US" altLang="ja-JP" dirty="0" smtClean="0"/>
          </a:p>
          <a:p>
            <a:pPr lvl="1"/>
            <a:r>
              <a:rPr lang="ja-JP" altLang="en-US" dirty="0" smtClean="0"/>
              <a:t>最新版にすることでの脆弱性への対応</a:t>
            </a:r>
            <a:endParaRPr lang="en-US" altLang="ja-JP" dirty="0" smtClean="0"/>
          </a:p>
          <a:p>
            <a:pPr lvl="1"/>
            <a:r>
              <a:rPr lang="ja-JP" altLang="en-US" dirty="0" smtClean="0"/>
              <a:t>最新版にすることでの他のライブラリとの</a:t>
            </a:r>
            <a:r>
              <a:rPr lang="en-US" altLang="ja-JP" dirty="0" smtClean="0"/>
              <a:t/>
            </a:r>
            <a:br>
              <a:rPr lang="en-US" altLang="ja-JP" dirty="0" smtClean="0"/>
            </a:br>
            <a:r>
              <a:rPr lang="ja-JP" altLang="en-US" dirty="0" smtClean="0"/>
              <a:t>互換性問題</a:t>
            </a:r>
            <a:endParaRPr lang="en-US" altLang="ja-JP" dirty="0" smtClean="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4</a:t>
            </a:fld>
            <a:endParaRPr kumimoji="1" lang="ja-JP" altLang="en-US"/>
          </a:p>
        </p:txBody>
      </p:sp>
    </p:spTree>
    <p:extLst>
      <p:ext uri="{BB962C8B-B14F-4D97-AF65-F5344CB8AC3E}">
        <p14:creationId xmlns:p14="http://schemas.microsoft.com/office/powerpoint/2010/main" val="29134419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研究の発展への展望</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近似したプロダクトの進化履歴を用いた</a:t>
            </a:r>
            <a:r>
              <a:rPr kumimoji="1" lang="en-US" altLang="ja-JP" dirty="0" smtClean="0"/>
              <a:t/>
            </a:r>
            <a:br>
              <a:rPr kumimoji="1" lang="en-US" altLang="ja-JP" dirty="0" smtClean="0"/>
            </a:br>
            <a:r>
              <a:rPr kumimoji="1" lang="ja-JP" altLang="en-US" dirty="0" smtClean="0"/>
              <a:t>プロダクトライン構築の支援</a:t>
            </a:r>
            <a:endParaRPr kumimoji="1" lang="en-US" altLang="ja-JP" dirty="0" smtClean="0"/>
          </a:p>
          <a:p>
            <a:r>
              <a:rPr kumimoji="1" lang="ja-JP" altLang="en-US" dirty="0" smtClean="0"/>
              <a:t>ライブラリの重複による実際の危険性の調査</a:t>
            </a:r>
            <a:endParaRPr kumimoji="1" lang="en-US" altLang="ja-JP" dirty="0" smtClean="0"/>
          </a:p>
          <a:p>
            <a:r>
              <a:rPr kumimoji="1" lang="ja-JP" altLang="en-US" dirty="0" smtClean="0"/>
              <a:t>プログラム群に対する、識別子定義の傾向を利用した高速なコード解析</a:t>
            </a:r>
            <a:endParaRPr kumimoji="1" lang="en-US" altLang="ja-JP" dirty="0" smtClean="0"/>
          </a:p>
          <a:p>
            <a:r>
              <a:rPr lang="ja-JP" altLang="en-US" dirty="0" smtClean="0"/>
              <a:t>プログラム群のコード解析結果とその</a:t>
            </a:r>
            <a:r>
              <a:rPr lang="ja-JP" altLang="en-US" dirty="0"/>
              <a:t>他</a:t>
            </a:r>
            <a:r>
              <a:rPr lang="ja-JP" altLang="en-US" dirty="0" smtClean="0"/>
              <a:t>の</a:t>
            </a:r>
            <a:r>
              <a:rPr lang="en-US" altLang="ja-JP" dirty="0" smtClean="0"/>
              <a:t/>
            </a:r>
            <a:br>
              <a:rPr lang="en-US" altLang="ja-JP" dirty="0" smtClean="0"/>
            </a:br>
            <a:r>
              <a:rPr lang="ja-JP" altLang="en-US" dirty="0" smtClean="0"/>
              <a:t>リポジトリマイニング技術との融合</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40</a:t>
            </a:fld>
            <a:endParaRPr kumimoji="1" lang="ja-JP" altLang="en-US"/>
          </a:p>
        </p:txBody>
      </p:sp>
    </p:spTree>
    <p:extLst>
      <p:ext uri="{BB962C8B-B14F-4D97-AF65-F5344CB8AC3E}">
        <p14:creationId xmlns:p14="http://schemas.microsoft.com/office/powerpoint/2010/main" val="448569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本研究のテーマ</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プログラム群：ある</a:t>
            </a:r>
            <a:r>
              <a:rPr lang="ja-JP" altLang="en-US" dirty="0"/>
              <a:t>目的で形成された</a:t>
            </a:r>
            <a:r>
              <a:rPr lang="en-US" altLang="ja-JP" dirty="0"/>
              <a:t/>
            </a:r>
            <a:br>
              <a:rPr lang="en-US" altLang="ja-JP" dirty="0"/>
            </a:br>
            <a:r>
              <a:rPr lang="en-US" altLang="ja-JP" sz="2800" dirty="0">
                <a:sym typeface="Wingdings" panose="05000000000000000000" pitchFamily="2" charset="2"/>
              </a:rPr>
              <a:t></a:t>
            </a:r>
            <a:r>
              <a:rPr lang="ja-JP" altLang="en-US" sz="2800" dirty="0">
                <a:sym typeface="Wingdings" panose="05000000000000000000" pitchFamily="2" charset="2"/>
              </a:rPr>
              <a:t>何らかの隠れた</a:t>
            </a:r>
            <a:r>
              <a:rPr lang="ja-JP" altLang="en-US" sz="2800" dirty="0"/>
              <a:t>特性・相互の関係があるはず</a:t>
            </a:r>
            <a:endParaRPr lang="en-US" altLang="ja-JP" sz="2800" dirty="0"/>
          </a:p>
          <a:p>
            <a:r>
              <a:rPr lang="ja-JP" altLang="en-US" dirty="0"/>
              <a:t>プログラム群の特性の解析</a:t>
            </a:r>
            <a:endParaRPr lang="en-US" altLang="ja-JP" dirty="0"/>
          </a:p>
          <a:p>
            <a:pPr lvl="1"/>
            <a:r>
              <a:rPr lang="ja-JP" altLang="en-US" dirty="0"/>
              <a:t>特性を利用したより細部に至る解析が可能になる</a:t>
            </a:r>
            <a:endParaRPr lang="en-US" altLang="ja-JP" dirty="0"/>
          </a:p>
          <a:p>
            <a:pPr lvl="1"/>
            <a:r>
              <a:rPr lang="ja-JP" altLang="en-US" dirty="0"/>
              <a:t>プログラム群の維持・発展に</a:t>
            </a:r>
            <a:r>
              <a:rPr lang="ja-JP" altLang="en-US" dirty="0" smtClean="0"/>
              <a:t>役立つ</a:t>
            </a:r>
            <a:endParaRPr lang="en-US" altLang="ja-JP" dirty="0" smtClean="0"/>
          </a:p>
          <a:p>
            <a:pPr lvl="1"/>
            <a:endParaRPr lang="en-US" altLang="ja-JP" dirty="0"/>
          </a:p>
          <a:p>
            <a:pPr lvl="1"/>
            <a:endParaRPr lang="en-US" altLang="ja-JP" dirty="0" smtClean="0"/>
          </a:p>
          <a:p>
            <a:r>
              <a:rPr lang="ja-JP" altLang="en-US" dirty="0"/>
              <a:t>本研究</a:t>
            </a:r>
            <a:r>
              <a:rPr lang="ja-JP" altLang="en-US" dirty="0" smtClean="0"/>
              <a:t>では</a:t>
            </a:r>
            <a:r>
              <a:rPr lang="ja-JP" altLang="en-US" dirty="0"/>
              <a:t>特</a:t>
            </a:r>
            <a:r>
              <a:rPr lang="ja-JP" altLang="en-US" dirty="0" smtClean="0"/>
              <a:t>にプログラム群のコード解析を行う</a:t>
            </a:r>
            <a:endParaRPr lang="en-US" altLang="ja-JP"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5</a:t>
            </a:fld>
            <a:endParaRPr kumimoji="1" lang="ja-JP" altLang="en-US"/>
          </a:p>
        </p:txBody>
      </p:sp>
      <p:sp>
        <p:nvSpPr>
          <p:cNvPr id="5" name="角丸四角形 4"/>
          <p:cNvSpPr/>
          <p:nvPr/>
        </p:nvSpPr>
        <p:spPr>
          <a:xfrm>
            <a:off x="756513" y="4142763"/>
            <a:ext cx="7416731" cy="98484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sz="2800" dirty="0"/>
              <a:t>個々のプログラムではなく、集合として分析することでわかる特性はないか</a:t>
            </a:r>
          </a:p>
        </p:txBody>
      </p:sp>
    </p:spTree>
    <p:extLst>
      <p:ext uri="{BB962C8B-B14F-4D97-AF65-F5344CB8AC3E}">
        <p14:creationId xmlns:p14="http://schemas.microsoft.com/office/powerpoint/2010/main" val="2995449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調査したプログラム群</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時系列をともなったプログラム群</a:t>
            </a:r>
            <a:r>
              <a:rPr lang="en-US" altLang="ja-JP" dirty="0"/>
              <a:t/>
            </a:r>
            <a:br>
              <a:rPr lang="en-US" altLang="ja-JP" dirty="0"/>
            </a:br>
            <a:r>
              <a:rPr lang="ja-JP" altLang="en-US" dirty="0" smtClean="0"/>
              <a:t>：あるプログラムの過去のバージョンや派生</a:t>
            </a:r>
            <a:r>
              <a:rPr lang="en-US" altLang="ja-JP" dirty="0" smtClean="0"/>
              <a:t/>
            </a:r>
            <a:br>
              <a:rPr lang="en-US" altLang="ja-JP" dirty="0" smtClean="0"/>
            </a:br>
            <a:r>
              <a:rPr lang="ja-JP" altLang="en-US" dirty="0" smtClean="0"/>
              <a:t>　プログラムを含む</a:t>
            </a:r>
            <a:endParaRPr lang="en-US" altLang="ja-JP" dirty="0" smtClean="0"/>
          </a:p>
          <a:p>
            <a:pPr lvl="1"/>
            <a:r>
              <a:rPr lang="ja-JP" altLang="en-US" dirty="0" smtClean="0"/>
              <a:t>進化履歴の近似</a:t>
            </a:r>
            <a:endParaRPr lang="en-US" altLang="ja-JP" dirty="0" smtClean="0"/>
          </a:p>
          <a:p>
            <a:r>
              <a:rPr kumimoji="1" lang="ja-JP" altLang="en-US" dirty="0" smtClean="0"/>
              <a:t>プログラム群のスナップショット</a:t>
            </a:r>
            <a:r>
              <a:rPr lang="en-US" altLang="ja-JP" dirty="0"/>
              <a:t/>
            </a:r>
            <a:br>
              <a:rPr lang="en-US" altLang="ja-JP" dirty="0"/>
            </a:br>
            <a:r>
              <a:rPr lang="ja-JP" altLang="en-US" dirty="0" smtClean="0"/>
              <a:t>：ある時点で提供されているプログラムの集合</a:t>
            </a:r>
            <a:r>
              <a:rPr lang="en-US" altLang="ja-JP" dirty="0"/>
              <a:t>	</a:t>
            </a:r>
            <a:endParaRPr lang="en-US" altLang="ja-JP" dirty="0" smtClean="0"/>
          </a:p>
          <a:p>
            <a:pPr lvl="1"/>
            <a:r>
              <a:rPr kumimoji="1" lang="en-US" altLang="ja-JP" dirty="0" smtClean="0"/>
              <a:t>Android</a:t>
            </a:r>
            <a:r>
              <a:rPr kumimoji="1" lang="ja-JP" altLang="en-US" dirty="0" smtClean="0"/>
              <a:t>アプリケーションの機能抽出</a:t>
            </a:r>
            <a:endParaRPr kumimoji="1" lang="en-US" altLang="ja-JP" dirty="0" smtClean="0"/>
          </a:p>
          <a:p>
            <a:pPr lvl="1"/>
            <a:r>
              <a:rPr lang="ja-JP" altLang="en-US" dirty="0" smtClean="0"/>
              <a:t>ライブラリ集合</a:t>
            </a:r>
            <a:r>
              <a:rPr lang="ja-JP" altLang="en-US" dirty="0"/>
              <a:t>内</a:t>
            </a:r>
            <a:r>
              <a:rPr lang="ja-JP" altLang="en-US" dirty="0" smtClean="0"/>
              <a:t>の重複検出</a:t>
            </a:r>
            <a:endParaRPr lang="en-US" altLang="ja-JP" dirty="0" smtClean="0"/>
          </a:p>
          <a:p>
            <a:pPr lvl="1"/>
            <a:r>
              <a:rPr kumimoji="1" lang="ja-JP" altLang="en-US" dirty="0" smtClean="0"/>
              <a:t>ライブラリ集合間の識別子定義の比較</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6</a:t>
            </a:fld>
            <a:endParaRPr kumimoji="1" lang="ja-JP" altLang="en-US"/>
          </a:p>
        </p:txBody>
      </p:sp>
    </p:spTree>
    <p:extLst>
      <p:ext uri="{BB962C8B-B14F-4D97-AF65-F5344CB8AC3E}">
        <p14:creationId xmlns:p14="http://schemas.microsoft.com/office/powerpoint/2010/main" val="3146374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論文構成</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１章　まえがき</a:t>
            </a:r>
            <a:endParaRPr kumimoji="1" lang="en-US" altLang="ja-JP" dirty="0" smtClean="0"/>
          </a:p>
          <a:p>
            <a:r>
              <a:rPr lang="ja-JP" altLang="en-US" dirty="0" smtClean="0">
                <a:solidFill>
                  <a:schemeClr val="accent6"/>
                </a:solidFill>
              </a:rPr>
              <a:t>２章</a:t>
            </a:r>
            <a:r>
              <a:rPr lang="ja-JP" altLang="en-US" dirty="0">
                <a:solidFill>
                  <a:schemeClr val="accent6"/>
                </a:solidFill>
              </a:rPr>
              <a:t>　ソフトウェアのソースコードから</a:t>
            </a:r>
            <a:r>
              <a:rPr lang="ja-JP" altLang="en-US" dirty="0" smtClean="0">
                <a:solidFill>
                  <a:schemeClr val="accent6"/>
                </a:solidFill>
              </a:rPr>
              <a:t>の</a:t>
            </a:r>
            <a:r>
              <a:rPr lang="en-US" altLang="ja-JP" dirty="0">
                <a:solidFill>
                  <a:schemeClr val="accent6"/>
                </a:solidFill>
              </a:rPr>
              <a:t/>
            </a:r>
            <a:br>
              <a:rPr lang="en-US" altLang="ja-JP" dirty="0">
                <a:solidFill>
                  <a:schemeClr val="accent6"/>
                </a:solidFill>
              </a:rPr>
            </a:br>
            <a:r>
              <a:rPr lang="ja-JP" altLang="en-US" dirty="0">
                <a:solidFill>
                  <a:schemeClr val="bg1"/>
                </a:solidFill>
              </a:rPr>
              <a:t>２章</a:t>
            </a:r>
            <a:r>
              <a:rPr lang="ja-JP" altLang="en-US" dirty="0">
                <a:solidFill>
                  <a:schemeClr val="accent6"/>
                </a:solidFill>
              </a:rPr>
              <a:t>　進化履歴の近似再現</a:t>
            </a:r>
            <a:endParaRPr lang="en-US" altLang="ja-JP" dirty="0">
              <a:solidFill>
                <a:schemeClr val="accent6"/>
              </a:solidFill>
            </a:endParaRPr>
          </a:p>
          <a:p>
            <a:r>
              <a:rPr lang="ja-JP" altLang="en-US" dirty="0" smtClean="0"/>
              <a:t>３章　</a:t>
            </a:r>
            <a:r>
              <a:rPr lang="en-US" altLang="ja-JP" dirty="0" smtClean="0"/>
              <a:t>Android</a:t>
            </a:r>
            <a:r>
              <a:rPr lang="ja-JP" altLang="en-US" dirty="0" smtClean="0"/>
              <a:t>アプリケーションの</a:t>
            </a:r>
            <a:r>
              <a:rPr lang="en-US" altLang="ja-JP" dirty="0"/>
              <a:t/>
            </a:r>
            <a:br>
              <a:rPr lang="en-US" altLang="ja-JP" dirty="0"/>
            </a:br>
            <a:r>
              <a:rPr lang="ja-JP" altLang="en-US" dirty="0">
                <a:solidFill>
                  <a:schemeClr val="bg1"/>
                </a:solidFill>
              </a:rPr>
              <a:t>３章</a:t>
            </a:r>
            <a:r>
              <a:rPr lang="ja-JP" altLang="en-US" dirty="0"/>
              <a:t>　ソースコード</a:t>
            </a:r>
            <a:r>
              <a:rPr lang="ja-JP" altLang="en-US" dirty="0" smtClean="0"/>
              <a:t>からの半自動機能抽出</a:t>
            </a:r>
            <a:endParaRPr lang="en-US" altLang="ja-JP" dirty="0" smtClean="0"/>
          </a:p>
          <a:p>
            <a:r>
              <a:rPr kumimoji="1" lang="ja-JP" altLang="en-US" dirty="0" smtClean="0">
                <a:solidFill>
                  <a:schemeClr val="accent6"/>
                </a:solidFill>
              </a:rPr>
              <a:t>４章　ライブラリ集合内の隠れた重複の調査</a:t>
            </a:r>
            <a:endParaRPr kumimoji="1" lang="en-US" altLang="ja-JP" dirty="0" smtClean="0">
              <a:solidFill>
                <a:schemeClr val="accent6"/>
              </a:solidFill>
            </a:endParaRPr>
          </a:p>
          <a:p>
            <a:r>
              <a:rPr lang="ja-JP" altLang="en-US" dirty="0" smtClean="0"/>
              <a:t>５章</a:t>
            </a:r>
            <a:r>
              <a:rPr lang="ja-JP" altLang="en-US" dirty="0"/>
              <a:t>　ライブラリ</a:t>
            </a:r>
            <a:r>
              <a:rPr lang="ja-JP" altLang="en-US" dirty="0" smtClean="0"/>
              <a:t>集合の識別子定義の比較</a:t>
            </a:r>
            <a:endParaRPr kumimoji="1" lang="en-US" altLang="ja-JP" dirty="0" smtClean="0"/>
          </a:p>
          <a:p>
            <a:r>
              <a:rPr lang="ja-JP" altLang="en-US" dirty="0"/>
              <a:t>６</a:t>
            </a:r>
            <a:r>
              <a:rPr lang="ja-JP" altLang="en-US" dirty="0" smtClean="0"/>
              <a:t>章　まとめ</a:t>
            </a:r>
            <a:endParaRPr kumimoji="1" lang="ja-JP" altLang="en-US" dirty="0"/>
          </a:p>
        </p:txBody>
      </p:sp>
      <p:sp>
        <p:nvSpPr>
          <p:cNvPr id="4" name="スライド番号プレースホルダー 3"/>
          <p:cNvSpPr>
            <a:spLocks noGrp="1"/>
          </p:cNvSpPr>
          <p:nvPr>
            <p:ph type="sldNum" sz="quarter" idx="12"/>
          </p:nvPr>
        </p:nvSpPr>
        <p:spPr/>
        <p:txBody>
          <a:bodyPr/>
          <a:lstStyle/>
          <a:p>
            <a:fld id="{1C9A9487-41CD-4167-9354-C769EEF36E5F}" type="slidenum">
              <a:rPr kumimoji="1" lang="ja-JP" altLang="en-US" smtClean="0"/>
              <a:t>7</a:t>
            </a:fld>
            <a:endParaRPr kumimoji="1" lang="ja-JP" altLang="en-US"/>
          </a:p>
        </p:txBody>
      </p:sp>
    </p:spTree>
    <p:extLst>
      <p:ext uri="{BB962C8B-B14F-4D97-AF65-F5344CB8AC3E}">
        <p14:creationId xmlns:p14="http://schemas.microsoft.com/office/powerpoint/2010/main" val="245287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a:t>ソフトウェアのソースコードからの</a:t>
            </a:r>
            <a:r>
              <a:rPr lang="en-US" altLang="ja-JP" dirty="0"/>
              <a:t/>
            </a:r>
            <a:br>
              <a:rPr lang="en-US" altLang="ja-JP" dirty="0"/>
            </a:br>
            <a:r>
              <a:rPr lang="ja-JP" altLang="en-US" dirty="0">
                <a:solidFill>
                  <a:schemeClr val="bg1"/>
                </a:solidFill>
              </a:rPr>
              <a:t>２章</a:t>
            </a:r>
            <a:r>
              <a:rPr lang="ja-JP" altLang="en-US" dirty="0"/>
              <a:t>　進化履歴の近似</a:t>
            </a:r>
            <a:r>
              <a:rPr lang="ja-JP" altLang="en-US" dirty="0" smtClean="0"/>
              <a:t>再現</a:t>
            </a:r>
            <a:endParaRPr kumimoji="1" lang="ja-JP" altLang="en-US" dirty="0"/>
          </a:p>
        </p:txBody>
      </p:sp>
      <p:sp>
        <p:nvSpPr>
          <p:cNvPr id="5" name="テキスト プレースホルダー 4"/>
          <p:cNvSpPr>
            <a:spLocks noGrp="1"/>
          </p:cNvSpPr>
          <p:nvPr>
            <p:ph type="body" idx="1"/>
          </p:nvPr>
        </p:nvSpPr>
        <p:spPr/>
        <p:txBody>
          <a:bodyPr/>
          <a:lstStyle/>
          <a:p>
            <a:r>
              <a:rPr kumimoji="1" lang="ja-JP" altLang="en-US" dirty="0" smtClean="0"/>
              <a:t>２章</a:t>
            </a:r>
            <a:endParaRPr kumimoji="1" lang="ja-JP" altLang="en-US" dirty="0"/>
          </a:p>
        </p:txBody>
      </p:sp>
      <p:sp>
        <p:nvSpPr>
          <p:cNvPr id="6" name="スライド番号プレースホルダー 5"/>
          <p:cNvSpPr>
            <a:spLocks noGrp="1"/>
          </p:cNvSpPr>
          <p:nvPr>
            <p:ph type="sldNum" sz="quarter" idx="12"/>
          </p:nvPr>
        </p:nvSpPr>
        <p:spPr/>
        <p:txBody>
          <a:bodyPr/>
          <a:lstStyle/>
          <a:p>
            <a:fld id="{1C9A9487-41CD-4167-9354-C769EEF36E5F}" type="slidenum">
              <a:rPr kumimoji="1" lang="ja-JP" altLang="en-US" smtClean="0"/>
              <a:t>8</a:t>
            </a:fld>
            <a:endParaRPr kumimoji="1" lang="ja-JP" altLang="en-US"/>
          </a:p>
        </p:txBody>
      </p:sp>
    </p:spTree>
    <p:extLst>
      <p:ext uri="{BB962C8B-B14F-4D97-AF65-F5344CB8AC3E}">
        <p14:creationId xmlns:p14="http://schemas.microsoft.com/office/powerpoint/2010/main" val="1663211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 y="274638"/>
            <a:ext cx="9144000" cy="1066130"/>
          </a:xfrm>
        </p:spPr>
        <p:txBody>
          <a:bodyPr/>
          <a:lstStyle/>
          <a:p>
            <a:r>
              <a:rPr lang="en-US" altLang="ja-JP" dirty="0"/>
              <a:t>“Clone-and-own” </a:t>
            </a:r>
            <a:r>
              <a:rPr lang="ja-JP" altLang="en-US" dirty="0"/>
              <a:t>アプローチ</a:t>
            </a:r>
            <a:r>
              <a:rPr lang="en-US" altLang="ja-JP" dirty="0"/>
              <a:t> </a:t>
            </a:r>
            <a:r>
              <a:rPr lang="en-US" altLang="ja-JP" sz="3200" dirty="0"/>
              <a:t>[1]</a:t>
            </a:r>
            <a:endParaRPr lang="en-US" altLang="ja-JP" dirty="0"/>
          </a:p>
        </p:txBody>
      </p:sp>
      <p:sp>
        <p:nvSpPr>
          <p:cNvPr id="3" name="コンテンツ プレースホルダー 2"/>
          <p:cNvSpPr>
            <a:spLocks noGrp="1"/>
          </p:cNvSpPr>
          <p:nvPr>
            <p:ph idx="1"/>
          </p:nvPr>
        </p:nvSpPr>
        <p:spPr>
          <a:xfrm>
            <a:off x="297464" y="1450010"/>
            <a:ext cx="8485509" cy="4641379"/>
          </a:xfrm>
        </p:spPr>
        <p:txBody>
          <a:bodyPr/>
          <a:lstStyle/>
          <a:p>
            <a:r>
              <a:rPr lang="ja-JP" altLang="en-US" dirty="0" smtClean="0"/>
              <a:t>既存の製品をコピーして新しい製品を作る</a:t>
            </a:r>
            <a:endParaRPr lang="en-US" altLang="ja-JP" dirty="0" smtClean="0"/>
          </a:p>
          <a:p>
            <a:pPr lvl="1"/>
            <a:endParaRPr lang="en-US" altLang="ja-JP" dirty="0" smtClean="0"/>
          </a:p>
          <a:p>
            <a:pPr lvl="1"/>
            <a:endParaRPr lang="en-US" altLang="ja-JP" dirty="0" smtClean="0"/>
          </a:p>
          <a:p>
            <a:pPr lvl="1"/>
            <a:endParaRPr kumimoji="1" lang="en-US" altLang="ja-JP" dirty="0"/>
          </a:p>
          <a:p>
            <a:pPr lvl="1"/>
            <a:endParaRPr lang="en-US" altLang="ja-JP" dirty="0" smtClean="0"/>
          </a:p>
          <a:p>
            <a:pPr lvl="1"/>
            <a:endParaRPr kumimoji="1" lang="en-US" altLang="ja-JP" dirty="0"/>
          </a:p>
          <a:p>
            <a:pPr lvl="1"/>
            <a:endParaRPr lang="en-US" altLang="ja-JP" dirty="0" smtClean="0"/>
          </a:p>
          <a:p>
            <a:endParaRPr kumimoji="1" lang="ja-JP" altLang="en-US" dirty="0"/>
          </a:p>
        </p:txBody>
      </p:sp>
      <p:sp>
        <p:nvSpPr>
          <p:cNvPr id="5" name="直方体 4"/>
          <p:cNvSpPr/>
          <p:nvPr/>
        </p:nvSpPr>
        <p:spPr>
          <a:xfrm>
            <a:off x="4713736" y="3659743"/>
            <a:ext cx="654810" cy="816388"/>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直方体 5"/>
          <p:cNvSpPr/>
          <p:nvPr/>
        </p:nvSpPr>
        <p:spPr>
          <a:xfrm>
            <a:off x="3054838" y="3959219"/>
            <a:ext cx="654810" cy="816388"/>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直方体 10"/>
          <p:cNvSpPr/>
          <p:nvPr/>
        </p:nvSpPr>
        <p:spPr>
          <a:xfrm>
            <a:off x="5838015" y="4458442"/>
            <a:ext cx="654810" cy="816388"/>
          </a:xfrm>
          <a:prstGeom prst="cub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4" name="直方体 23"/>
          <p:cNvSpPr/>
          <p:nvPr/>
        </p:nvSpPr>
        <p:spPr>
          <a:xfrm>
            <a:off x="1590959" y="3967780"/>
            <a:ext cx="654810" cy="816388"/>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6" name="下カーブ矢印 25"/>
          <p:cNvSpPr/>
          <p:nvPr/>
        </p:nvSpPr>
        <p:spPr>
          <a:xfrm>
            <a:off x="1895150" y="3566594"/>
            <a:ext cx="1562291" cy="501033"/>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
        <p:nvSpPr>
          <p:cNvPr id="27" name="角丸四角形 26"/>
          <p:cNvSpPr/>
          <p:nvPr/>
        </p:nvSpPr>
        <p:spPr>
          <a:xfrm>
            <a:off x="737919" y="3294034"/>
            <a:ext cx="2193444" cy="40076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000" dirty="0" smtClean="0"/>
              <a:t>コピーおよび変更</a:t>
            </a:r>
            <a:endParaRPr kumimoji="1" lang="ja-JP" altLang="en-US" sz="2000" dirty="0"/>
          </a:p>
        </p:txBody>
      </p:sp>
      <p:sp>
        <p:nvSpPr>
          <p:cNvPr id="28" name="下カーブ矢印 27"/>
          <p:cNvSpPr/>
          <p:nvPr/>
        </p:nvSpPr>
        <p:spPr>
          <a:xfrm rot="21070896">
            <a:off x="3428469" y="3414393"/>
            <a:ext cx="1606750" cy="473979"/>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
        <p:nvSpPr>
          <p:cNvPr id="31" name="下カーブ矢印 30"/>
          <p:cNvSpPr/>
          <p:nvPr/>
        </p:nvSpPr>
        <p:spPr>
          <a:xfrm rot="409179" flipV="1">
            <a:off x="3229461" y="4927060"/>
            <a:ext cx="2757277" cy="540057"/>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
        <p:nvSpPr>
          <p:cNvPr id="30" name="角丸四角形 29"/>
          <p:cNvSpPr/>
          <p:nvPr/>
        </p:nvSpPr>
        <p:spPr>
          <a:xfrm>
            <a:off x="2931363" y="4872530"/>
            <a:ext cx="2315988" cy="35613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000" dirty="0"/>
              <a:t>コピーおよび変更</a:t>
            </a:r>
          </a:p>
        </p:txBody>
      </p:sp>
      <p:sp>
        <p:nvSpPr>
          <p:cNvPr id="32" name="テキスト ボックス 31"/>
          <p:cNvSpPr txBox="1"/>
          <p:nvPr/>
        </p:nvSpPr>
        <p:spPr>
          <a:xfrm rot="20469422">
            <a:off x="6224732" y="4270581"/>
            <a:ext cx="800219" cy="461665"/>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kumimoji="1" lang="ja-JP" altLang="en-US" sz="2400" dirty="0" smtClean="0"/>
              <a:t>分岐</a:t>
            </a:r>
            <a:endParaRPr kumimoji="1" lang="ja-JP" altLang="en-US" sz="2400" dirty="0"/>
          </a:p>
        </p:txBody>
      </p:sp>
      <p:sp>
        <p:nvSpPr>
          <p:cNvPr id="33" name="テキスト ボックス 32"/>
          <p:cNvSpPr txBox="1"/>
          <p:nvPr/>
        </p:nvSpPr>
        <p:spPr>
          <a:xfrm>
            <a:off x="6568538" y="2789068"/>
            <a:ext cx="954107" cy="1200329"/>
          </a:xfrm>
          <a:prstGeom prst="rect">
            <a:avLst/>
          </a:prstGeom>
          <a:noFill/>
        </p:spPr>
        <p:txBody>
          <a:bodyPr wrap="none" rtlCol="0">
            <a:spAutoFit/>
          </a:bodyPr>
          <a:lstStyle/>
          <a:p>
            <a:r>
              <a:rPr kumimoji="1" lang="en-US" altLang="ja-JP" sz="7200" dirty="0" smtClean="0"/>
              <a:t>...</a:t>
            </a:r>
            <a:endParaRPr kumimoji="1" lang="ja-JP" altLang="en-US" sz="7200" dirty="0"/>
          </a:p>
        </p:txBody>
      </p:sp>
      <p:sp>
        <p:nvSpPr>
          <p:cNvPr id="34" name="テキスト ボックス 33"/>
          <p:cNvSpPr txBox="1"/>
          <p:nvPr/>
        </p:nvSpPr>
        <p:spPr>
          <a:xfrm>
            <a:off x="7249983" y="4030861"/>
            <a:ext cx="954107" cy="1200329"/>
          </a:xfrm>
          <a:prstGeom prst="rect">
            <a:avLst/>
          </a:prstGeom>
          <a:noFill/>
        </p:spPr>
        <p:txBody>
          <a:bodyPr wrap="none" rtlCol="0">
            <a:spAutoFit/>
          </a:bodyPr>
          <a:lstStyle/>
          <a:p>
            <a:r>
              <a:rPr kumimoji="1" lang="en-US" altLang="ja-JP" sz="7200" dirty="0" smtClean="0"/>
              <a:t>...</a:t>
            </a:r>
            <a:endParaRPr kumimoji="1" lang="ja-JP" altLang="en-US" sz="7200" dirty="0"/>
          </a:p>
        </p:txBody>
      </p:sp>
      <p:sp>
        <p:nvSpPr>
          <p:cNvPr id="4" name="正方形/長方形 3"/>
          <p:cNvSpPr/>
          <p:nvPr/>
        </p:nvSpPr>
        <p:spPr>
          <a:xfrm>
            <a:off x="26135" y="6259580"/>
            <a:ext cx="6561115" cy="369332"/>
          </a:xfrm>
          <a:prstGeom prst="rect">
            <a:avLst/>
          </a:prstGeom>
        </p:spPr>
        <p:txBody>
          <a:bodyPr wrap="square">
            <a:spAutoFit/>
          </a:bodyPr>
          <a:lstStyle/>
          <a:p>
            <a:r>
              <a:rPr lang="en-US" altLang="ja-JP" dirty="0" smtClean="0"/>
              <a:t>[1] Rubin et al. “Managing </a:t>
            </a:r>
            <a:r>
              <a:rPr lang="en-US" altLang="ja-JP" dirty="0"/>
              <a:t>forked product </a:t>
            </a:r>
            <a:r>
              <a:rPr lang="en-US" altLang="ja-JP" dirty="0" smtClean="0"/>
              <a:t>variants”  SPLC </a:t>
            </a:r>
            <a:r>
              <a:rPr lang="en-US" altLang="ja-JP" dirty="0"/>
              <a:t>2012.</a:t>
            </a:r>
            <a:endParaRPr lang="ja-JP" altLang="en-US" dirty="0"/>
          </a:p>
        </p:txBody>
      </p:sp>
      <p:sp>
        <p:nvSpPr>
          <p:cNvPr id="7" name="スライド番号プレースホルダー 6"/>
          <p:cNvSpPr>
            <a:spLocks noGrp="1"/>
          </p:cNvSpPr>
          <p:nvPr>
            <p:ph type="sldNum" sz="quarter" idx="12"/>
          </p:nvPr>
        </p:nvSpPr>
        <p:spPr/>
        <p:txBody>
          <a:bodyPr/>
          <a:lstStyle/>
          <a:p>
            <a:fld id="{CD842C11-2CE5-4045-9351-9F278120B46A}" type="slidenum">
              <a:rPr kumimoji="1" lang="ja-JP" altLang="en-US" smtClean="0"/>
              <a:t>9</a:t>
            </a:fld>
            <a:endParaRPr kumimoji="1" lang="ja-JP" altLang="en-US"/>
          </a:p>
        </p:txBody>
      </p:sp>
      <p:sp>
        <p:nvSpPr>
          <p:cNvPr id="19" name="下カーブ矢印 18"/>
          <p:cNvSpPr/>
          <p:nvPr/>
        </p:nvSpPr>
        <p:spPr>
          <a:xfrm rot="21070896">
            <a:off x="5034640" y="3107570"/>
            <a:ext cx="1606750" cy="473979"/>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
        <p:nvSpPr>
          <p:cNvPr id="29" name="角丸四角形 28"/>
          <p:cNvSpPr/>
          <p:nvPr/>
        </p:nvSpPr>
        <p:spPr>
          <a:xfrm>
            <a:off x="3719284" y="3150018"/>
            <a:ext cx="2257529" cy="36410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000" dirty="0"/>
              <a:t>コピーおよび変更</a:t>
            </a:r>
          </a:p>
        </p:txBody>
      </p:sp>
      <p:sp>
        <p:nvSpPr>
          <p:cNvPr id="20" name="下カーブ矢印 19"/>
          <p:cNvSpPr/>
          <p:nvPr/>
        </p:nvSpPr>
        <p:spPr>
          <a:xfrm rot="21310559" flipV="1">
            <a:off x="6321463" y="5084013"/>
            <a:ext cx="1606750" cy="473979"/>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994144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_COLORS3">
  <a:themeElements>
    <a:clrScheme name="t-kanda">
      <a:dk1>
        <a:srgbClr val="000000"/>
      </a:dk1>
      <a:lt1>
        <a:srgbClr val="FFFFFF"/>
      </a:lt1>
      <a:dk2>
        <a:srgbClr val="000000"/>
      </a:dk2>
      <a:lt2>
        <a:srgbClr val="808080"/>
      </a:lt2>
      <a:accent1>
        <a:srgbClr val="BBE0E3"/>
      </a:accent1>
      <a:accent2>
        <a:srgbClr val="333399"/>
      </a:accent2>
      <a:accent3>
        <a:srgbClr val="FFFFFF"/>
      </a:accent3>
      <a:accent4>
        <a:srgbClr val="C00000"/>
      </a:accent4>
      <a:accent5>
        <a:srgbClr val="FFC000"/>
      </a:accent5>
      <a:accent6>
        <a:srgbClr val="00B050"/>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_COLORS3" id="{0DCB47B9-F865-4CCD-BD79-13183785A414}" vid="{54C9495C-45C5-4B9F-BBD5-9595D58B42C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Sel-CoolMetal-white_COLORS3</Template>
  <TotalTime>14204</TotalTime>
  <Words>2210</Words>
  <Application>Microsoft Office PowerPoint</Application>
  <PresentationFormat>画面に合わせる (4:3)</PresentationFormat>
  <Paragraphs>504</Paragraphs>
  <Slides>40</Slides>
  <Notes>22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40</vt:i4>
      </vt:variant>
    </vt:vector>
  </HeadingPairs>
  <TitlesOfParts>
    <vt:vector size="47" baseType="lpstr">
      <vt:lpstr>ＭＳ Ｐゴシック</vt:lpstr>
      <vt:lpstr>Arial</vt:lpstr>
      <vt:lpstr>Calibri</vt:lpstr>
      <vt:lpstr>Cambria Math</vt:lpstr>
      <vt:lpstr>Lucida Sans</vt:lpstr>
      <vt:lpstr>Wingdings</vt:lpstr>
      <vt:lpstr>Sel-CoolMetal-white_COLORS3</vt:lpstr>
      <vt:lpstr>Study on Analysis of Program Collection for Classifying and Understanding Relations</vt:lpstr>
      <vt:lpstr>プログラム群の形成</vt:lpstr>
      <vt:lpstr>プログラム群の管理</vt:lpstr>
      <vt:lpstr>プログラム群の維持問題の例</vt:lpstr>
      <vt:lpstr>本研究のテーマ</vt:lpstr>
      <vt:lpstr>調査したプログラム群</vt:lpstr>
      <vt:lpstr>論文構成</vt:lpstr>
      <vt:lpstr>ソフトウェアのソースコードからの ２章　進化履歴の近似再現</vt:lpstr>
      <vt:lpstr>“Clone-and-own” アプローチ [1]</vt:lpstr>
      <vt:lpstr>ソフトウェアプロダクトラインエンジニアリング</vt:lpstr>
      <vt:lpstr>進化履歴の利用</vt:lpstr>
      <vt:lpstr>進化履歴の利用できない場面</vt:lpstr>
      <vt:lpstr>提案手法：派生関係木</vt:lpstr>
      <vt:lpstr>キーアイデア</vt:lpstr>
      <vt:lpstr>手法の概要</vt:lpstr>
      <vt:lpstr>プロダクト間の類似度関数の計算</vt:lpstr>
      <vt:lpstr>実験</vt:lpstr>
      <vt:lpstr>データセット</vt:lpstr>
      <vt:lpstr>適合率</vt:lpstr>
      <vt:lpstr>Dataset 6</vt:lpstr>
      <vt:lpstr>ケーススタディ</vt:lpstr>
      <vt:lpstr>派生関係木構築の結果（1/2）</vt:lpstr>
      <vt:lpstr>派生関係木構築の結果（2/2）</vt:lpstr>
      <vt:lpstr>２章のまとめ</vt:lpstr>
      <vt:lpstr>ライブラリ集合内の隠れた重複の調査 </vt:lpstr>
      <vt:lpstr>Javaにおけるライブラリ</vt:lpstr>
      <vt:lpstr>Jarファイルの重複</vt:lpstr>
      <vt:lpstr>研究の目的</vt:lpstr>
      <vt:lpstr>定義: Top-level Jar file</vt:lpstr>
      <vt:lpstr>定義: Inner Jar file</vt:lpstr>
      <vt:lpstr>調査</vt:lpstr>
      <vt:lpstr>Inner Jar files</vt:lpstr>
      <vt:lpstr>Jarファイルの再利用</vt:lpstr>
      <vt:lpstr>Inner Jar file の重複 (1/4)</vt:lpstr>
      <vt:lpstr>Inner Jar file の重複 (2/4)</vt:lpstr>
      <vt:lpstr>Inner Jar file の重複 (3/4)</vt:lpstr>
      <vt:lpstr>Inner Jar file の重複 (4/4)</vt:lpstr>
      <vt:lpstr>4章のまとめ</vt:lpstr>
      <vt:lpstr>論文のまとめ</vt:lpstr>
      <vt:lpstr>研究の発展への展望</vt:lpstr>
    </vt:vector>
  </TitlesOfParts>
  <Company>Osaka Univ.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KANDA Tetsuya</dc:creator>
  <cp:lastModifiedBy>KANDA Tetsuya</cp:lastModifiedBy>
  <cp:revision>224</cp:revision>
  <cp:lastPrinted>2015-12-24T11:03:17Z</cp:lastPrinted>
  <dcterms:created xsi:type="dcterms:W3CDTF">2015-12-04T07:41:15Z</dcterms:created>
  <dcterms:modified xsi:type="dcterms:W3CDTF">2016-02-25T04:07:16Z</dcterms:modified>
</cp:coreProperties>
</file>